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lsm" ContentType="application/vnd.ms-excel.sheet.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3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5.xml" ContentType="application/vnd.openxmlformats-officedocument.presentationml.notesSlide+xml"/>
  <Override PartName="/ppt/charts/chart5.xml" ContentType="application/vnd.openxmlformats-officedocument.drawingml.chart+xml"/>
  <Override PartName="/ppt/notesSlides/notesSlide36.xml" ContentType="application/vnd.openxmlformats-officedocument.presentationml.notesSlid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46.xml" ContentType="application/vnd.openxmlformats-officedocument.presentationml.notesSlide+xml"/>
  <Override PartName="/ppt/charts/chart9.xml" ContentType="application/vnd.openxmlformats-officedocument.drawingml.chart+xml"/>
  <Override PartName="/ppt/theme/themeOverride1.xml" ContentType="application/vnd.openxmlformats-officedocument.themeOverride+xml"/>
  <Override PartName="/ppt/charts/chart10.xml" ContentType="application/vnd.openxmlformats-officedocument.drawingml.chart+xml"/>
  <Override PartName="/ppt/theme/themeOverride2.xml" ContentType="application/vnd.openxmlformats-officedocument.themeOverride+xml"/>
  <Override PartName="/ppt/charts/chart11.xml" ContentType="application/vnd.openxmlformats-officedocument.drawingml.chart+xml"/>
  <Override PartName="/ppt/theme/themeOverride3.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12.xml" ContentType="application/vnd.openxmlformats-officedocument.drawingml.chart+xml"/>
  <Override PartName="/ppt/charts/style3.xml" ContentType="application/vnd.ms-office.chartstyle+xml"/>
  <Override PartName="/ppt/charts/colors3.xml" ContentType="application/vnd.ms-office.chartcolorstyle+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charts/chart14.xml" ContentType="application/vnd.openxmlformats-officedocument.drawingml.chart+xml"/>
  <Override PartName="/ppt/charts/style5.xml" ContentType="application/vnd.ms-office.chartstyle+xml"/>
  <Override PartName="/ppt/charts/colors5.xml" ContentType="application/vnd.ms-office.chartcolorstyle+xml"/>
  <Override PartName="/ppt/charts/chart15.xml" ContentType="application/vnd.openxmlformats-officedocument.drawingml.chart+xml"/>
  <Override PartName="/ppt/charts/style6.xml" ContentType="application/vnd.ms-office.chartstyle+xml"/>
  <Override PartName="/ppt/charts/colors6.xml" ContentType="application/vnd.ms-office.chartcolorstyle+xml"/>
  <Override PartName="/ppt/charts/chart16.xml" ContentType="application/vnd.openxmlformats-officedocument.drawingml.chart+xml"/>
  <Override PartName="/ppt/charts/style7.xml" ContentType="application/vnd.ms-office.chartstyle+xml"/>
  <Override PartName="/ppt/charts/colors7.xml" ContentType="application/vnd.ms-office.chartcolorstyle+xml"/>
  <Override PartName="/ppt/charts/chart17.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18.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4.xml" ContentType="application/vnd.openxmlformats-officedocument.themeOverride+xml"/>
  <Override PartName="/ppt/drawings/drawing1.xml" ContentType="application/vnd.openxmlformats-officedocument.drawingml.chartshape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90" r:id="rId2"/>
  </p:sldMasterIdLst>
  <p:notesMasterIdLst>
    <p:notesMasterId r:id="rId82"/>
  </p:notesMasterIdLst>
  <p:handoutMasterIdLst>
    <p:handoutMasterId r:id="rId83"/>
  </p:handoutMasterIdLst>
  <p:sldIdLst>
    <p:sldId id="2147376365" r:id="rId3"/>
    <p:sldId id="2147376375" r:id="rId4"/>
    <p:sldId id="2147376376" r:id="rId5"/>
    <p:sldId id="2147376377" r:id="rId6"/>
    <p:sldId id="267" r:id="rId7"/>
    <p:sldId id="256" r:id="rId8"/>
    <p:sldId id="259" r:id="rId9"/>
    <p:sldId id="260" r:id="rId10"/>
    <p:sldId id="261" r:id="rId11"/>
    <p:sldId id="262" r:id="rId12"/>
    <p:sldId id="263" r:id="rId13"/>
    <p:sldId id="264" r:id="rId14"/>
    <p:sldId id="265" r:id="rId15"/>
    <p:sldId id="266" r:id="rId16"/>
    <p:sldId id="5938" r:id="rId17"/>
    <p:sldId id="268" r:id="rId18"/>
    <p:sldId id="269" r:id="rId19"/>
    <p:sldId id="270" r:id="rId20"/>
    <p:sldId id="271" r:id="rId21"/>
    <p:sldId id="12540" r:id="rId22"/>
    <p:sldId id="2147376370" r:id="rId23"/>
    <p:sldId id="2147376371" r:id="rId24"/>
    <p:sldId id="2147376372" r:id="rId25"/>
    <p:sldId id="2147376373" r:id="rId26"/>
    <p:sldId id="279" r:id="rId27"/>
    <p:sldId id="2147376374" r:id="rId28"/>
    <p:sldId id="281" r:id="rId29"/>
    <p:sldId id="283" r:id="rId30"/>
    <p:sldId id="278" r:id="rId31"/>
    <p:sldId id="282" r:id="rId32"/>
    <p:sldId id="284" r:id="rId33"/>
    <p:sldId id="285" r:id="rId34"/>
    <p:sldId id="286" r:id="rId35"/>
    <p:sldId id="288" r:id="rId36"/>
    <p:sldId id="290" r:id="rId37"/>
    <p:sldId id="2147376364" r:id="rId38"/>
    <p:sldId id="2147376354" r:id="rId39"/>
    <p:sldId id="1030" r:id="rId40"/>
    <p:sldId id="2147376351" r:id="rId41"/>
    <p:sldId id="2147376355" r:id="rId42"/>
    <p:sldId id="322" r:id="rId43"/>
    <p:sldId id="2147376339" r:id="rId44"/>
    <p:sldId id="332" r:id="rId45"/>
    <p:sldId id="371" r:id="rId46"/>
    <p:sldId id="2147376347" r:id="rId47"/>
    <p:sldId id="366" r:id="rId48"/>
    <p:sldId id="368" r:id="rId49"/>
    <p:sldId id="316" r:id="rId50"/>
    <p:sldId id="317" r:id="rId51"/>
    <p:sldId id="962" r:id="rId52"/>
    <p:sldId id="963" r:id="rId53"/>
    <p:sldId id="975" r:id="rId54"/>
    <p:sldId id="1037" r:id="rId55"/>
    <p:sldId id="957" r:id="rId56"/>
    <p:sldId id="273" r:id="rId57"/>
    <p:sldId id="1046" r:id="rId58"/>
    <p:sldId id="274" r:id="rId59"/>
    <p:sldId id="1049" r:id="rId60"/>
    <p:sldId id="275" r:id="rId61"/>
    <p:sldId id="1032" r:id="rId62"/>
    <p:sldId id="1033" r:id="rId63"/>
    <p:sldId id="2147376340" r:id="rId64"/>
    <p:sldId id="1040" r:id="rId65"/>
    <p:sldId id="2147376363" r:id="rId66"/>
    <p:sldId id="280" r:id="rId67"/>
    <p:sldId id="414" r:id="rId68"/>
    <p:sldId id="448" r:id="rId69"/>
    <p:sldId id="452" r:id="rId70"/>
    <p:sldId id="536" r:id="rId71"/>
    <p:sldId id="457" r:id="rId72"/>
    <p:sldId id="2134808303" r:id="rId73"/>
    <p:sldId id="2147376362" r:id="rId74"/>
    <p:sldId id="2134808324" r:id="rId75"/>
    <p:sldId id="2134808309" r:id="rId76"/>
    <p:sldId id="2134808310" r:id="rId77"/>
    <p:sldId id="2134808313" r:id="rId78"/>
    <p:sldId id="456" r:id="rId79"/>
    <p:sldId id="2147376341" r:id="rId80"/>
    <p:sldId id="12539" r:id="rId81"/>
  </p:sldIdLst>
  <p:sldSz cx="12192000" cy="6858000"/>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22" userDrawn="1">
          <p15:clr>
            <a:srgbClr val="A4A3A4"/>
          </p15:clr>
        </p15:guide>
        <p15:guide id="2" pos="3694" userDrawn="1">
          <p15:clr>
            <a:srgbClr val="A4A3A4"/>
          </p15:clr>
        </p15:guide>
        <p15:guide id="3" pos="1906" userDrawn="1">
          <p15:clr>
            <a:srgbClr val="A4A3A4"/>
          </p15:clr>
        </p15:guide>
        <p15:guide id="4" orient="horz" pos="3475" userDrawn="1">
          <p15:clr>
            <a:srgbClr val="A4A3A4"/>
          </p15:clr>
        </p15:guide>
        <p15:guide id="5" orient="horz" pos="3701" userDrawn="1">
          <p15:clr>
            <a:srgbClr val="A4A3A4"/>
          </p15:clr>
        </p15:guide>
        <p15:guide id="6" orient="horz" pos="3784" userDrawn="1">
          <p15:clr>
            <a:srgbClr val="A4A3A4"/>
          </p15:clr>
        </p15:guide>
        <p15:guide id="7" orient="horz" pos="4226" userDrawn="1">
          <p15:clr>
            <a:srgbClr val="A4A3A4"/>
          </p15:clr>
        </p15:guide>
        <p15:guide id="8" orient="horz" pos="828" userDrawn="1">
          <p15:clr>
            <a:srgbClr val="A4A3A4"/>
          </p15:clr>
        </p15:guide>
        <p15:guide id="9" orient="horz" pos="1533" userDrawn="1">
          <p15:clr>
            <a:srgbClr val="A4A3A4"/>
          </p15:clr>
        </p15:guide>
        <p15:guide id="10" orient="horz" pos="1434" userDrawn="1">
          <p15:clr>
            <a:srgbClr val="A4A3A4"/>
          </p15:clr>
        </p15:guide>
        <p15:guide id="11" orient="horz" pos="3339" userDrawn="1">
          <p15:clr>
            <a:srgbClr val="A4A3A4"/>
          </p15:clr>
        </p15:guide>
        <p15:guide id="12" orient="horz" pos="1748" userDrawn="1">
          <p15:clr>
            <a:srgbClr val="A4A3A4"/>
          </p15:clr>
        </p15:guide>
        <p15:guide id="13" orient="horz" pos="1643" userDrawn="1">
          <p15:clr>
            <a:srgbClr val="A4A3A4"/>
          </p15:clr>
        </p15:guide>
        <p15:guide id="14" orient="horz" pos="1863" userDrawn="1">
          <p15:clr>
            <a:srgbClr val="A4A3A4"/>
          </p15:clr>
        </p15:guide>
        <p15:guide id="15" pos="4074" userDrawn="1">
          <p15:clr>
            <a:srgbClr val="A4A3A4"/>
          </p15:clr>
        </p15:guide>
        <p15:guide id="16" pos="2814" userDrawn="1">
          <p15:clr>
            <a:srgbClr val="A4A3A4"/>
          </p15:clr>
        </p15:guide>
        <p15:guide id="17" pos="6299" userDrawn="1">
          <p15:clr>
            <a:srgbClr val="A4A3A4"/>
          </p15:clr>
        </p15:guide>
        <p15:guide id="18" pos="746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4F8911-95E7-F4EE-BE51-17EC1C3927A7}" name="Saba Jalali " initials="SJ" userId="Saba Jalali "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YARON Michal" initials="YM" lastIdx="36" clrIdx="0">
    <p:extLst>
      <p:ext uri="{19B8F6BF-5375-455C-9EA6-DF929625EA0E}">
        <p15:presenceInfo xmlns:p15="http://schemas.microsoft.com/office/powerpoint/2012/main" userId="S-1-5-21-1292428093-1123561945-1801674531-38465" providerId="AD"/>
      </p:ext>
    </p:extLst>
  </p:cmAuthor>
  <p:cmAuthor id="2" name="Patty Cason" initials="PC" lastIdx="23" clrIdx="1">
    <p:extLst>
      <p:ext uri="{19B8F6BF-5375-455C-9EA6-DF929625EA0E}">
        <p15:presenceInfo xmlns:p15="http://schemas.microsoft.com/office/powerpoint/2012/main" userId="24469888d1861777" providerId="Windows Live"/>
      </p:ext>
    </p:extLst>
  </p:cmAuthor>
  <p:cmAuthor id="3" name="Kim Grootscholten" initials="KG" lastIdx="1" clrIdx="2">
    <p:extLst>
      <p:ext uri="{19B8F6BF-5375-455C-9EA6-DF929625EA0E}">
        <p15:presenceInfo xmlns:p15="http://schemas.microsoft.com/office/powerpoint/2012/main" userId="e7084306cf78657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573B"/>
    <a:srgbClr val="5D8298"/>
    <a:srgbClr val="FFA402"/>
    <a:srgbClr val="F3DFC3"/>
    <a:srgbClr val="000000"/>
    <a:srgbClr val="03C750"/>
    <a:srgbClr val="FF85FF"/>
    <a:srgbClr val="C7573C"/>
    <a:srgbClr val="505050"/>
    <a:srgbClr val="FF3F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38"/>
    <p:restoredTop sz="95621"/>
  </p:normalViewPr>
  <p:slideViewPr>
    <p:cSldViewPr snapToObjects="1">
      <p:cViewPr varScale="1">
        <p:scale>
          <a:sx n="108" d="100"/>
          <a:sy n="108" d="100"/>
        </p:scale>
        <p:origin x="870" y="114"/>
      </p:cViewPr>
      <p:guideLst>
        <p:guide orient="horz" pos="1322"/>
        <p:guide pos="3694"/>
        <p:guide pos="1906"/>
        <p:guide orient="horz" pos="3475"/>
        <p:guide orient="horz" pos="3701"/>
        <p:guide orient="horz" pos="3784"/>
        <p:guide orient="horz" pos="4226"/>
        <p:guide orient="horz" pos="828"/>
        <p:guide orient="horz" pos="1533"/>
        <p:guide orient="horz" pos="1434"/>
        <p:guide orient="horz" pos="3339"/>
        <p:guide orient="horz" pos="1748"/>
        <p:guide orient="horz" pos="1643"/>
        <p:guide orient="horz" pos="1863"/>
        <p:guide pos="4074"/>
        <p:guide pos="2814"/>
        <p:guide pos="6299"/>
        <p:guide pos="74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8" d="100"/>
        <a:sy n="118" d="100"/>
      </p:scale>
      <p:origin x="0" y="0"/>
    </p:cViewPr>
  </p:sorterViewPr>
  <p:notesViewPr>
    <p:cSldViewPr snapToObjects="1" showGuides="1">
      <p:cViewPr varScale="1">
        <p:scale>
          <a:sx n="120" d="100"/>
          <a:sy n="120" d="100"/>
        </p:scale>
        <p:origin x="3896" y="19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commentAuthors" Target="commentAuthors.xml"/><Relationship Id="rId89" Type="http://schemas.microsoft.com/office/2018/10/relationships/authors" Target="author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notesMaster" Target="notesMasters/notesMaster1.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2.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3.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3.xml"/><Relationship Id="rId1" Type="http://schemas.microsoft.com/office/2011/relationships/chartStyle" Target="style3.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5.xml"/><Relationship Id="rId1" Type="http://schemas.microsoft.com/office/2011/relationships/chartStyle" Target="style5.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6.xml"/><Relationship Id="rId1" Type="http://schemas.microsoft.com/office/2011/relationships/chartStyle" Target="style6.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7.xml"/><Relationship Id="rId1" Type="http://schemas.microsoft.com/office/2011/relationships/chartStyle" Target="style7.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8.xml"/><Relationship Id="rId1" Type="http://schemas.microsoft.com/office/2011/relationships/chartStyle" Target="style8.xm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9.xml"/><Relationship Id="rId1" Type="http://schemas.microsoft.com/office/2011/relationships/chartStyle" Target="style9.xml"/><Relationship Id="rId5" Type="http://schemas.openxmlformats.org/officeDocument/2006/relationships/chartUserShapes" Target="../drawings/drawing1.xml"/><Relationship Id="rId4" Type="http://schemas.openxmlformats.org/officeDocument/2006/relationships/package" Target="../embeddings/Microsoft_Excel_Worksheet13.xlsx"/></Relationships>
</file>

<file path=ppt/charts/_rels/chart2.xml.rels><?xml version="1.0" encoding="UTF-8" standalone="yes"?>
<Relationships xmlns="http://schemas.openxmlformats.org/package/2006/relationships"><Relationship Id="rId3" Type="http://schemas.openxmlformats.org/officeDocument/2006/relationships/oleObject" Target="file:///\\yardley.medergygroup.com\Shared\Data\Client%20Files\J&amp;J%20%20%20(J)\PGSM%20%20(G)\CANA%20(L)\JGL-CAN-64666%20CREDENCE%20Primary%20Manuscript%20(NEJM)\Drafts\Figures\timeto_JGL-64666.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Macro-Enabled_Worksheet.xlsm"/></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Macro-Enabled_Worksheet1.xlsm"/></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1" Type="http://schemas.openxmlformats.org/officeDocument/2006/relationships/oleObject" Target="file:///\\r04wasnas21.V05.med.va.gov\WAS_Groups\Share\CHA\Sijian\Charts%20for%20Prakash_31Jul18\FOURIER%20MS%20LDL%20descriptive%20(3)_Sijian.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r04wasnas21.V05.med.va.gov\WAS_Groups\Share\CHA\Sijian\Charts%20for%20Prakash_31Jul18\FOURIER%20MS%20LDL%20descriptive%20(3)_Sijian.xlsx" TargetMode="Externa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Placebo (n=2333)</c:v>
                </c:pt>
              </c:strCache>
            </c:strRef>
          </c:tx>
          <c:spPr>
            <a:solidFill>
              <a:schemeClr val="accent6"/>
            </a:solidFill>
          </c:spPr>
          <c:invertIfNegative val="0"/>
          <c:dLbls>
            <c:spPr>
              <a:noFill/>
              <a:ln>
                <a:noFill/>
              </a:ln>
              <a:effectLst/>
            </c:spPr>
            <c:txPr>
              <a:bodyPr/>
              <a:lstStyle/>
              <a:p>
                <a:pPr>
                  <a:defRPr sz="1200" b="0">
                    <a:solidFill>
                      <a:srgbClr val="000000"/>
                    </a:solidFill>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3P-MACE</c:v>
                </c:pt>
                <c:pt idx="1">
                  <c:v>All-cause mortality</c:v>
                </c:pt>
                <c:pt idx="2">
                  <c:v>CV death</c:v>
                </c:pt>
                <c:pt idx="3">
                  <c:v>Hospitalisation for heart failure</c:v>
                </c:pt>
                <c:pt idx="4">
                  <c:v>Hospitalisation for heart failure or CV death (excluding fatal stroke)</c:v>
                </c:pt>
              </c:strCache>
            </c:strRef>
          </c:cat>
          <c:val>
            <c:numRef>
              <c:f>Sheet1!$B$2:$B$6</c:f>
              <c:numCache>
                <c:formatCode>General</c:formatCode>
                <c:ptCount val="5"/>
                <c:pt idx="0">
                  <c:v>12.1</c:v>
                </c:pt>
                <c:pt idx="1">
                  <c:v>8.3000000000000007</c:v>
                </c:pt>
                <c:pt idx="2">
                  <c:v>5.9</c:v>
                </c:pt>
                <c:pt idx="3">
                  <c:v>4.0999999999999996</c:v>
                </c:pt>
                <c:pt idx="4">
                  <c:v>8.5</c:v>
                </c:pt>
              </c:numCache>
            </c:numRef>
          </c:val>
          <c:extLst>
            <c:ext xmlns:c16="http://schemas.microsoft.com/office/drawing/2014/chart" uri="{C3380CC4-5D6E-409C-BE32-E72D297353CC}">
              <c16:uniqueId val="{00000000-1767-4831-83B9-27C6A16F9D36}"/>
            </c:ext>
          </c:extLst>
        </c:ser>
        <c:ser>
          <c:idx val="1"/>
          <c:order val="1"/>
          <c:tx>
            <c:strRef>
              <c:f>Sheet1!$C$1</c:f>
              <c:strCache>
                <c:ptCount val="1"/>
                <c:pt idx="0">
                  <c:v>Empagliflozin (n=4687)</c:v>
                </c:pt>
              </c:strCache>
            </c:strRef>
          </c:tx>
          <c:spPr>
            <a:solidFill>
              <a:schemeClr val="tx2"/>
            </a:solidFill>
          </c:spPr>
          <c:invertIfNegative val="0"/>
          <c:dLbls>
            <c:spPr>
              <a:noFill/>
              <a:ln>
                <a:noFill/>
              </a:ln>
              <a:effectLst/>
            </c:spPr>
            <c:txPr>
              <a:bodyPr/>
              <a:lstStyle/>
              <a:p>
                <a:pPr>
                  <a:defRPr sz="1100" b="0">
                    <a:solidFill>
                      <a:srgbClr val="000000"/>
                    </a:solidFill>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3P-MACE</c:v>
                </c:pt>
                <c:pt idx="1">
                  <c:v>All-cause mortality</c:v>
                </c:pt>
                <c:pt idx="2">
                  <c:v>CV death</c:v>
                </c:pt>
                <c:pt idx="3">
                  <c:v>Hospitalisation for heart failure</c:v>
                </c:pt>
                <c:pt idx="4">
                  <c:v>Hospitalisation for heart failure or CV death (excluding fatal stroke)</c:v>
                </c:pt>
              </c:strCache>
            </c:strRef>
          </c:cat>
          <c:val>
            <c:numRef>
              <c:f>Sheet1!$C$2:$C$6</c:f>
              <c:numCache>
                <c:formatCode>General</c:formatCode>
                <c:ptCount val="5"/>
                <c:pt idx="0">
                  <c:v>10.5</c:v>
                </c:pt>
                <c:pt idx="1">
                  <c:v>5.7</c:v>
                </c:pt>
                <c:pt idx="2">
                  <c:v>3.7</c:v>
                </c:pt>
                <c:pt idx="3">
                  <c:v>2.7</c:v>
                </c:pt>
                <c:pt idx="4">
                  <c:v>5.7</c:v>
                </c:pt>
              </c:numCache>
            </c:numRef>
          </c:val>
          <c:extLst>
            <c:ext xmlns:c16="http://schemas.microsoft.com/office/drawing/2014/chart" uri="{C3380CC4-5D6E-409C-BE32-E72D297353CC}">
              <c16:uniqueId val="{00000001-1767-4831-83B9-27C6A16F9D36}"/>
            </c:ext>
          </c:extLst>
        </c:ser>
        <c:dLbls>
          <c:showLegendKey val="0"/>
          <c:showVal val="1"/>
          <c:showCatName val="0"/>
          <c:showSerName val="0"/>
          <c:showPercent val="0"/>
          <c:showBubbleSize val="0"/>
        </c:dLbls>
        <c:gapWidth val="150"/>
        <c:axId val="334581064"/>
        <c:axId val="334579104"/>
      </c:barChart>
      <c:catAx>
        <c:axId val="334581064"/>
        <c:scaling>
          <c:orientation val="minMax"/>
        </c:scaling>
        <c:delete val="0"/>
        <c:axPos val="b"/>
        <c:numFmt formatCode="General" sourceLinked="0"/>
        <c:majorTickMark val="out"/>
        <c:minorTickMark val="none"/>
        <c:tickLblPos val="nextTo"/>
        <c:spPr>
          <a:ln>
            <a:solidFill>
              <a:schemeClr val="tx1"/>
            </a:solidFill>
          </a:ln>
        </c:spPr>
        <c:txPr>
          <a:bodyPr/>
          <a:lstStyle/>
          <a:p>
            <a:pPr>
              <a:defRPr sz="1200">
                <a:solidFill>
                  <a:srgbClr val="000000"/>
                </a:solidFill>
                <a:latin typeface="Arial" panose="020B0604020202020204" pitchFamily="34" charset="0"/>
                <a:cs typeface="Arial" panose="020B0604020202020204" pitchFamily="34" charset="0"/>
              </a:defRPr>
            </a:pPr>
            <a:endParaRPr lang="en-US"/>
          </a:p>
        </c:txPr>
        <c:crossAx val="334579104"/>
        <c:crosses val="autoZero"/>
        <c:auto val="1"/>
        <c:lblAlgn val="ctr"/>
        <c:lblOffset val="100"/>
        <c:noMultiLvlLbl val="0"/>
      </c:catAx>
      <c:valAx>
        <c:axId val="334579104"/>
        <c:scaling>
          <c:orientation val="minMax"/>
        </c:scaling>
        <c:delete val="0"/>
        <c:axPos val="l"/>
        <c:numFmt formatCode="General" sourceLinked="1"/>
        <c:majorTickMark val="out"/>
        <c:minorTickMark val="none"/>
        <c:tickLblPos val="nextTo"/>
        <c:spPr>
          <a:ln>
            <a:solidFill>
              <a:schemeClr val="tx1"/>
            </a:solidFill>
          </a:ln>
        </c:spPr>
        <c:txPr>
          <a:bodyPr/>
          <a:lstStyle/>
          <a:p>
            <a:pPr>
              <a:defRPr sz="1600">
                <a:solidFill>
                  <a:srgbClr val="000000"/>
                </a:solidFill>
                <a:latin typeface="Arial" panose="020B0604020202020204" pitchFamily="34" charset="0"/>
                <a:cs typeface="Arial" panose="020B0604020202020204" pitchFamily="34" charset="0"/>
              </a:defRPr>
            </a:pPr>
            <a:endParaRPr lang="en-US"/>
          </a:p>
        </c:txPr>
        <c:crossAx val="334581064"/>
        <c:crosses val="autoZero"/>
        <c:crossBetween val="between"/>
      </c:valAx>
    </c:plotArea>
    <c:legend>
      <c:legendPos val="t"/>
      <c:layout>
        <c:manualLayout>
          <c:xMode val="edge"/>
          <c:yMode val="edge"/>
          <c:x val="0.26373384766490998"/>
          <c:y val="0.93752411758981802"/>
          <c:w val="0.44755953861566999"/>
          <c:h val="5.0535578268499602E-2"/>
        </c:manualLayout>
      </c:layout>
      <c:overlay val="0"/>
      <c:txPr>
        <a:bodyPr/>
        <a:lstStyle/>
        <a:p>
          <a:pPr>
            <a:defRPr sz="1200">
              <a:solidFill>
                <a:srgbClr val="000000"/>
              </a:solidFill>
              <a:latin typeface="Arial" panose="020B0604020202020204" pitchFamily="34" charset="0"/>
              <a:cs typeface="Arial" panose="020B0604020202020204"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209627642698509"/>
          <c:y val="2.3622194765138733E-2"/>
          <c:w val="0.86547985347985357"/>
          <c:h val="0.9399413665193076"/>
        </c:manualLayout>
      </c:layout>
      <c:scatterChart>
        <c:scatterStyle val="lineMarker"/>
        <c:varyColors val="0"/>
        <c:ser>
          <c:idx val="0"/>
          <c:order val="0"/>
          <c:tx>
            <c:strRef>
              <c:f>PEP!$B$1:$B$2</c:f>
              <c:strCache>
                <c:ptCount val="2"/>
                <c:pt idx="0">
                  <c:v>FOURIER PEP, Diabetes</c:v>
                </c:pt>
                <c:pt idx="1">
                  <c:v>Placebo</c:v>
                </c:pt>
              </c:strCache>
            </c:strRef>
          </c:tx>
          <c:spPr>
            <a:ln w="50800">
              <a:solidFill>
                <a:srgbClr val="8B878B"/>
              </a:solidFill>
            </a:ln>
          </c:spPr>
          <c:marker>
            <c:symbol val="none"/>
          </c:marker>
          <c:xVal>
            <c:numRef>
              <c:f>PEP!$A$3:$A$1083</c:f>
              <c:numCache>
                <c:formatCode>General</c:formatCode>
                <c:ptCount val="108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numCache>
            </c:numRef>
          </c:xVal>
          <c:yVal>
            <c:numRef>
              <c:f>PEP!$B$3:$B$1083</c:f>
              <c:numCache>
                <c:formatCode>General</c:formatCode>
                <c:ptCount val="1081"/>
                <c:pt idx="0">
                  <c:v>0</c:v>
                </c:pt>
                <c:pt idx="1">
                  <c:v>4.0000000000000002E-4</c:v>
                </c:pt>
                <c:pt idx="2">
                  <c:v>5.0000000000000001E-4</c:v>
                </c:pt>
                <c:pt idx="3">
                  <c:v>5.0000000000000001E-4</c:v>
                </c:pt>
                <c:pt idx="4">
                  <c:v>6.9999999999999999E-4</c:v>
                </c:pt>
                <c:pt idx="5">
                  <c:v>6.9999999999999999E-4</c:v>
                </c:pt>
                <c:pt idx="6">
                  <c:v>1.1000000000000001E-3</c:v>
                </c:pt>
                <c:pt idx="7">
                  <c:v>1.1000000000000001E-3</c:v>
                </c:pt>
                <c:pt idx="8">
                  <c:v>1.1000000000000001E-3</c:v>
                </c:pt>
                <c:pt idx="9">
                  <c:v>1.5E-3</c:v>
                </c:pt>
                <c:pt idx="10">
                  <c:v>1.5E-3</c:v>
                </c:pt>
                <c:pt idx="11">
                  <c:v>1.5E-3</c:v>
                </c:pt>
                <c:pt idx="12">
                  <c:v>1.6000000000000001E-3</c:v>
                </c:pt>
                <c:pt idx="13">
                  <c:v>1.8E-3</c:v>
                </c:pt>
                <c:pt idx="14">
                  <c:v>2.3999999999999998E-3</c:v>
                </c:pt>
                <c:pt idx="15">
                  <c:v>2.3999999999999998E-3</c:v>
                </c:pt>
                <c:pt idx="16">
                  <c:v>2.8999999999999998E-3</c:v>
                </c:pt>
                <c:pt idx="17">
                  <c:v>3.3E-3</c:v>
                </c:pt>
                <c:pt idx="18">
                  <c:v>3.5999999999999999E-3</c:v>
                </c:pt>
                <c:pt idx="19">
                  <c:v>3.5999999999999999E-3</c:v>
                </c:pt>
                <c:pt idx="20">
                  <c:v>3.5999999999999999E-3</c:v>
                </c:pt>
                <c:pt idx="21">
                  <c:v>3.5999999999999999E-3</c:v>
                </c:pt>
                <c:pt idx="22">
                  <c:v>3.8E-3</c:v>
                </c:pt>
                <c:pt idx="23">
                  <c:v>4.0000000000000001E-3</c:v>
                </c:pt>
                <c:pt idx="24">
                  <c:v>4.1999999999999997E-3</c:v>
                </c:pt>
                <c:pt idx="25">
                  <c:v>4.4000000000000003E-3</c:v>
                </c:pt>
                <c:pt idx="26">
                  <c:v>4.4000000000000003E-3</c:v>
                </c:pt>
                <c:pt idx="27">
                  <c:v>4.7000000000000002E-3</c:v>
                </c:pt>
                <c:pt idx="28">
                  <c:v>4.7000000000000002E-3</c:v>
                </c:pt>
                <c:pt idx="29">
                  <c:v>5.4000000000000003E-3</c:v>
                </c:pt>
                <c:pt idx="30">
                  <c:v>6.0000000000000001E-3</c:v>
                </c:pt>
                <c:pt idx="31">
                  <c:v>6.3E-3</c:v>
                </c:pt>
                <c:pt idx="32">
                  <c:v>6.4999999999999997E-3</c:v>
                </c:pt>
                <c:pt idx="33">
                  <c:v>6.4999999999999997E-3</c:v>
                </c:pt>
                <c:pt idx="34">
                  <c:v>6.4999999999999997E-3</c:v>
                </c:pt>
                <c:pt idx="35">
                  <c:v>6.7000000000000002E-3</c:v>
                </c:pt>
                <c:pt idx="36">
                  <c:v>6.7000000000000002E-3</c:v>
                </c:pt>
                <c:pt idx="37">
                  <c:v>6.8999999999999999E-3</c:v>
                </c:pt>
                <c:pt idx="38">
                  <c:v>6.8999999999999999E-3</c:v>
                </c:pt>
                <c:pt idx="39">
                  <c:v>7.6E-3</c:v>
                </c:pt>
                <c:pt idx="40">
                  <c:v>7.7999999999999996E-3</c:v>
                </c:pt>
                <c:pt idx="41">
                  <c:v>8.2000000000000007E-3</c:v>
                </c:pt>
                <c:pt idx="42">
                  <c:v>8.2000000000000007E-3</c:v>
                </c:pt>
                <c:pt idx="43">
                  <c:v>8.3000000000000001E-3</c:v>
                </c:pt>
                <c:pt idx="44">
                  <c:v>8.8999999999999999E-3</c:v>
                </c:pt>
                <c:pt idx="45">
                  <c:v>9.2999999999999992E-3</c:v>
                </c:pt>
                <c:pt idx="46">
                  <c:v>9.4000000000000004E-3</c:v>
                </c:pt>
                <c:pt idx="47">
                  <c:v>0.01</c:v>
                </c:pt>
                <c:pt idx="48">
                  <c:v>0.01</c:v>
                </c:pt>
                <c:pt idx="49">
                  <c:v>1.03E-2</c:v>
                </c:pt>
                <c:pt idx="50">
                  <c:v>1.0699999999999999E-2</c:v>
                </c:pt>
                <c:pt idx="51">
                  <c:v>1.1299999999999999E-2</c:v>
                </c:pt>
                <c:pt idx="52">
                  <c:v>1.1299999999999999E-2</c:v>
                </c:pt>
                <c:pt idx="53">
                  <c:v>1.1599999999999999E-2</c:v>
                </c:pt>
                <c:pt idx="54">
                  <c:v>1.2E-2</c:v>
                </c:pt>
                <c:pt idx="55">
                  <c:v>1.23E-2</c:v>
                </c:pt>
                <c:pt idx="56">
                  <c:v>1.23E-2</c:v>
                </c:pt>
                <c:pt idx="57">
                  <c:v>1.29E-2</c:v>
                </c:pt>
                <c:pt idx="58">
                  <c:v>1.29E-2</c:v>
                </c:pt>
                <c:pt idx="59">
                  <c:v>1.3100000000000001E-2</c:v>
                </c:pt>
                <c:pt idx="60">
                  <c:v>1.3100000000000001E-2</c:v>
                </c:pt>
                <c:pt idx="61">
                  <c:v>1.3100000000000001E-2</c:v>
                </c:pt>
                <c:pt idx="62">
                  <c:v>1.3100000000000001E-2</c:v>
                </c:pt>
                <c:pt idx="63">
                  <c:v>1.32E-2</c:v>
                </c:pt>
                <c:pt idx="64">
                  <c:v>1.34E-2</c:v>
                </c:pt>
                <c:pt idx="65">
                  <c:v>1.3599999999999999E-2</c:v>
                </c:pt>
                <c:pt idx="66">
                  <c:v>1.4E-2</c:v>
                </c:pt>
                <c:pt idx="67">
                  <c:v>1.4E-2</c:v>
                </c:pt>
                <c:pt idx="68">
                  <c:v>1.43E-2</c:v>
                </c:pt>
                <c:pt idx="69">
                  <c:v>1.4500000000000001E-2</c:v>
                </c:pt>
                <c:pt idx="70">
                  <c:v>1.49E-2</c:v>
                </c:pt>
                <c:pt idx="71">
                  <c:v>1.49E-2</c:v>
                </c:pt>
                <c:pt idx="72">
                  <c:v>1.49E-2</c:v>
                </c:pt>
                <c:pt idx="73">
                  <c:v>1.49E-2</c:v>
                </c:pt>
                <c:pt idx="74">
                  <c:v>1.5100000000000001E-2</c:v>
                </c:pt>
                <c:pt idx="75">
                  <c:v>1.54E-2</c:v>
                </c:pt>
                <c:pt idx="76">
                  <c:v>1.5599999999999999E-2</c:v>
                </c:pt>
                <c:pt idx="77">
                  <c:v>1.5599999999999999E-2</c:v>
                </c:pt>
                <c:pt idx="78">
                  <c:v>1.5800000000000002E-2</c:v>
                </c:pt>
                <c:pt idx="79">
                  <c:v>1.6299999999999999E-2</c:v>
                </c:pt>
                <c:pt idx="80">
                  <c:v>1.6500000000000001E-2</c:v>
                </c:pt>
                <c:pt idx="81">
                  <c:v>1.67E-2</c:v>
                </c:pt>
                <c:pt idx="82">
                  <c:v>1.67E-2</c:v>
                </c:pt>
                <c:pt idx="83">
                  <c:v>1.67E-2</c:v>
                </c:pt>
                <c:pt idx="84">
                  <c:v>1.7399999999999999E-2</c:v>
                </c:pt>
                <c:pt idx="85">
                  <c:v>1.7600000000000001E-2</c:v>
                </c:pt>
                <c:pt idx="86">
                  <c:v>1.8200000000000001E-2</c:v>
                </c:pt>
                <c:pt idx="87">
                  <c:v>1.8700000000000001E-2</c:v>
                </c:pt>
                <c:pt idx="88">
                  <c:v>1.89E-2</c:v>
                </c:pt>
                <c:pt idx="89">
                  <c:v>1.9099999999999999E-2</c:v>
                </c:pt>
                <c:pt idx="90">
                  <c:v>1.9099999999999999E-2</c:v>
                </c:pt>
                <c:pt idx="91">
                  <c:v>1.9199999999999998E-2</c:v>
                </c:pt>
                <c:pt idx="92">
                  <c:v>1.9599999999999999E-2</c:v>
                </c:pt>
                <c:pt idx="93">
                  <c:v>1.9800000000000002E-2</c:v>
                </c:pt>
                <c:pt idx="94">
                  <c:v>2.0199999999999999E-2</c:v>
                </c:pt>
                <c:pt idx="95">
                  <c:v>2.0500000000000001E-2</c:v>
                </c:pt>
                <c:pt idx="96">
                  <c:v>2.0500000000000001E-2</c:v>
                </c:pt>
                <c:pt idx="97">
                  <c:v>2.0500000000000001E-2</c:v>
                </c:pt>
                <c:pt idx="98">
                  <c:v>2.1100000000000001E-2</c:v>
                </c:pt>
                <c:pt idx="99">
                  <c:v>2.1399999999999999E-2</c:v>
                </c:pt>
                <c:pt idx="100">
                  <c:v>2.1600000000000001E-2</c:v>
                </c:pt>
                <c:pt idx="101">
                  <c:v>2.18E-2</c:v>
                </c:pt>
                <c:pt idx="102">
                  <c:v>2.18E-2</c:v>
                </c:pt>
                <c:pt idx="103">
                  <c:v>2.2200000000000001E-2</c:v>
                </c:pt>
                <c:pt idx="104">
                  <c:v>2.2200000000000001E-2</c:v>
                </c:pt>
                <c:pt idx="105">
                  <c:v>2.2700000000000001E-2</c:v>
                </c:pt>
                <c:pt idx="106">
                  <c:v>2.2700000000000001E-2</c:v>
                </c:pt>
                <c:pt idx="107">
                  <c:v>2.2700000000000001E-2</c:v>
                </c:pt>
                <c:pt idx="108">
                  <c:v>2.3400000000000001E-2</c:v>
                </c:pt>
                <c:pt idx="109">
                  <c:v>2.3599999999999999E-2</c:v>
                </c:pt>
                <c:pt idx="110">
                  <c:v>2.3599999999999999E-2</c:v>
                </c:pt>
                <c:pt idx="111">
                  <c:v>2.3800000000000002E-2</c:v>
                </c:pt>
                <c:pt idx="112">
                  <c:v>2.4E-2</c:v>
                </c:pt>
                <c:pt idx="113">
                  <c:v>2.4299999999999999E-2</c:v>
                </c:pt>
                <c:pt idx="114">
                  <c:v>2.4299999999999999E-2</c:v>
                </c:pt>
                <c:pt idx="115">
                  <c:v>2.4299999999999999E-2</c:v>
                </c:pt>
                <c:pt idx="116">
                  <c:v>2.4299999999999999E-2</c:v>
                </c:pt>
                <c:pt idx="117">
                  <c:v>2.4500000000000001E-2</c:v>
                </c:pt>
                <c:pt idx="118">
                  <c:v>2.4500000000000001E-2</c:v>
                </c:pt>
                <c:pt idx="119">
                  <c:v>2.4500000000000001E-2</c:v>
                </c:pt>
                <c:pt idx="120">
                  <c:v>2.4899999999999999E-2</c:v>
                </c:pt>
                <c:pt idx="121">
                  <c:v>2.4899999999999999E-2</c:v>
                </c:pt>
                <c:pt idx="122">
                  <c:v>2.52E-2</c:v>
                </c:pt>
                <c:pt idx="123">
                  <c:v>2.52E-2</c:v>
                </c:pt>
                <c:pt idx="124">
                  <c:v>2.5600000000000001E-2</c:v>
                </c:pt>
                <c:pt idx="125">
                  <c:v>2.5600000000000001E-2</c:v>
                </c:pt>
                <c:pt idx="126">
                  <c:v>2.58E-2</c:v>
                </c:pt>
                <c:pt idx="127">
                  <c:v>2.58E-2</c:v>
                </c:pt>
                <c:pt idx="128">
                  <c:v>2.58E-2</c:v>
                </c:pt>
                <c:pt idx="129">
                  <c:v>2.5999999999999999E-2</c:v>
                </c:pt>
                <c:pt idx="130">
                  <c:v>2.6200000000000001E-2</c:v>
                </c:pt>
                <c:pt idx="131">
                  <c:v>2.6700000000000002E-2</c:v>
                </c:pt>
                <c:pt idx="132">
                  <c:v>2.69E-2</c:v>
                </c:pt>
                <c:pt idx="133">
                  <c:v>2.69E-2</c:v>
                </c:pt>
                <c:pt idx="134">
                  <c:v>2.7099999999999999E-2</c:v>
                </c:pt>
                <c:pt idx="135">
                  <c:v>2.7300000000000001E-2</c:v>
                </c:pt>
                <c:pt idx="136">
                  <c:v>2.7300000000000001E-2</c:v>
                </c:pt>
                <c:pt idx="137">
                  <c:v>2.76E-2</c:v>
                </c:pt>
                <c:pt idx="138">
                  <c:v>2.76E-2</c:v>
                </c:pt>
                <c:pt idx="139">
                  <c:v>2.76E-2</c:v>
                </c:pt>
                <c:pt idx="140">
                  <c:v>2.76E-2</c:v>
                </c:pt>
                <c:pt idx="141">
                  <c:v>2.8000000000000001E-2</c:v>
                </c:pt>
                <c:pt idx="142">
                  <c:v>2.8299999999999999E-2</c:v>
                </c:pt>
                <c:pt idx="143">
                  <c:v>2.8299999999999999E-2</c:v>
                </c:pt>
                <c:pt idx="144">
                  <c:v>2.8299999999999999E-2</c:v>
                </c:pt>
                <c:pt idx="145">
                  <c:v>2.87E-2</c:v>
                </c:pt>
                <c:pt idx="146">
                  <c:v>2.8899999999999999E-2</c:v>
                </c:pt>
                <c:pt idx="147">
                  <c:v>2.9399999999999999E-2</c:v>
                </c:pt>
                <c:pt idx="148">
                  <c:v>2.9399999999999999E-2</c:v>
                </c:pt>
                <c:pt idx="149">
                  <c:v>2.9600000000000001E-2</c:v>
                </c:pt>
                <c:pt idx="150">
                  <c:v>2.98E-2</c:v>
                </c:pt>
                <c:pt idx="151">
                  <c:v>2.98E-2</c:v>
                </c:pt>
                <c:pt idx="152">
                  <c:v>3.0200000000000001E-2</c:v>
                </c:pt>
                <c:pt idx="153">
                  <c:v>3.0300000000000001E-2</c:v>
                </c:pt>
                <c:pt idx="154">
                  <c:v>3.0499999999999999E-2</c:v>
                </c:pt>
                <c:pt idx="155">
                  <c:v>3.0499999999999999E-2</c:v>
                </c:pt>
                <c:pt idx="156">
                  <c:v>3.0700000000000002E-2</c:v>
                </c:pt>
                <c:pt idx="157">
                  <c:v>3.1099999999999999E-2</c:v>
                </c:pt>
                <c:pt idx="158">
                  <c:v>3.1399999999999997E-2</c:v>
                </c:pt>
                <c:pt idx="159">
                  <c:v>3.1399999999999997E-2</c:v>
                </c:pt>
                <c:pt idx="160">
                  <c:v>3.1800000000000002E-2</c:v>
                </c:pt>
                <c:pt idx="161">
                  <c:v>3.2000000000000001E-2</c:v>
                </c:pt>
                <c:pt idx="162">
                  <c:v>3.2000000000000001E-2</c:v>
                </c:pt>
                <c:pt idx="163">
                  <c:v>3.2000000000000001E-2</c:v>
                </c:pt>
                <c:pt idx="164">
                  <c:v>3.2000000000000001E-2</c:v>
                </c:pt>
                <c:pt idx="165">
                  <c:v>3.2000000000000001E-2</c:v>
                </c:pt>
                <c:pt idx="166">
                  <c:v>3.2199999999999999E-2</c:v>
                </c:pt>
                <c:pt idx="167">
                  <c:v>3.2199999999999999E-2</c:v>
                </c:pt>
                <c:pt idx="168">
                  <c:v>3.2199999999999999E-2</c:v>
                </c:pt>
                <c:pt idx="169">
                  <c:v>3.27E-2</c:v>
                </c:pt>
                <c:pt idx="170">
                  <c:v>3.2899999999999999E-2</c:v>
                </c:pt>
                <c:pt idx="171">
                  <c:v>3.2899999999999999E-2</c:v>
                </c:pt>
                <c:pt idx="172">
                  <c:v>3.3399999999999999E-2</c:v>
                </c:pt>
                <c:pt idx="173">
                  <c:v>3.4000000000000002E-2</c:v>
                </c:pt>
                <c:pt idx="174">
                  <c:v>3.4200000000000001E-2</c:v>
                </c:pt>
                <c:pt idx="175">
                  <c:v>3.44E-2</c:v>
                </c:pt>
                <c:pt idx="176">
                  <c:v>3.4500000000000003E-2</c:v>
                </c:pt>
                <c:pt idx="177">
                  <c:v>3.4500000000000003E-2</c:v>
                </c:pt>
                <c:pt idx="178">
                  <c:v>3.5299999999999998E-2</c:v>
                </c:pt>
                <c:pt idx="179">
                  <c:v>3.56E-2</c:v>
                </c:pt>
                <c:pt idx="180">
                  <c:v>3.5799999999999998E-2</c:v>
                </c:pt>
                <c:pt idx="181">
                  <c:v>3.5999999999999997E-2</c:v>
                </c:pt>
                <c:pt idx="182">
                  <c:v>3.6200000000000003E-2</c:v>
                </c:pt>
                <c:pt idx="183">
                  <c:v>3.6400000000000002E-2</c:v>
                </c:pt>
                <c:pt idx="184">
                  <c:v>3.6700000000000003E-2</c:v>
                </c:pt>
                <c:pt idx="185">
                  <c:v>3.6900000000000002E-2</c:v>
                </c:pt>
                <c:pt idx="186">
                  <c:v>3.73E-2</c:v>
                </c:pt>
                <c:pt idx="187">
                  <c:v>3.73E-2</c:v>
                </c:pt>
                <c:pt idx="188">
                  <c:v>3.7499999999999999E-2</c:v>
                </c:pt>
                <c:pt idx="189">
                  <c:v>3.7600000000000001E-2</c:v>
                </c:pt>
                <c:pt idx="190">
                  <c:v>3.7600000000000001E-2</c:v>
                </c:pt>
                <c:pt idx="191">
                  <c:v>3.78E-2</c:v>
                </c:pt>
                <c:pt idx="192">
                  <c:v>3.78E-2</c:v>
                </c:pt>
                <c:pt idx="193">
                  <c:v>3.8199999999999998E-2</c:v>
                </c:pt>
                <c:pt idx="194">
                  <c:v>3.8199999999999998E-2</c:v>
                </c:pt>
                <c:pt idx="195">
                  <c:v>3.8399999999999997E-2</c:v>
                </c:pt>
                <c:pt idx="196">
                  <c:v>3.8399999999999997E-2</c:v>
                </c:pt>
                <c:pt idx="197">
                  <c:v>3.8699999999999998E-2</c:v>
                </c:pt>
                <c:pt idx="198">
                  <c:v>3.8699999999999998E-2</c:v>
                </c:pt>
                <c:pt idx="199">
                  <c:v>3.8899999999999997E-2</c:v>
                </c:pt>
                <c:pt idx="200">
                  <c:v>3.9100000000000003E-2</c:v>
                </c:pt>
                <c:pt idx="201">
                  <c:v>3.95E-2</c:v>
                </c:pt>
                <c:pt idx="202">
                  <c:v>3.9600000000000003E-2</c:v>
                </c:pt>
                <c:pt idx="203">
                  <c:v>4.02E-2</c:v>
                </c:pt>
                <c:pt idx="204">
                  <c:v>4.0599999999999997E-2</c:v>
                </c:pt>
                <c:pt idx="205">
                  <c:v>4.07E-2</c:v>
                </c:pt>
                <c:pt idx="206">
                  <c:v>4.0899999999999999E-2</c:v>
                </c:pt>
                <c:pt idx="207">
                  <c:v>4.0899999999999999E-2</c:v>
                </c:pt>
                <c:pt idx="208">
                  <c:v>4.1099999999999998E-2</c:v>
                </c:pt>
                <c:pt idx="209">
                  <c:v>4.1500000000000002E-2</c:v>
                </c:pt>
                <c:pt idx="210">
                  <c:v>4.1500000000000002E-2</c:v>
                </c:pt>
                <c:pt idx="211">
                  <c:v>4.1799999999999997E-2</c:v>
                </c:pt>
                <c:pt idx="212">
                  <c:v>4.2200000000000001E-2</c:v>
                </c:pt>
                <c:pt idx="213">
                  <c:v>4.24E-2</c:v>
                </c:pt>
                <c:pt idx="214">
                  <c:v>4.24E-2</c:v>
                </c:pt>
                <c:pt idx="215">
                  <c:v>4.2799999999999998E-2</c:v>
                </c:pt>
                <c:pt idx="216">
                  <c:v>4.2799999999999998E-2</c:v>
                </c:pt>
                <c:pt idx="217">
                  <c:v>4.3299999999999998E-2</c:v>
                </c:pt>
                <c:pt idx="218">
                  <c:v>4.3700000000000003E-2</c:v>
                </c:pt>
                <c:pt idx="219">
                  <c:v>4.3700000000000003E-2</c:v>
                </c:pt>
                <c:pt idx="220">
                  <c:v>4.3799999999999999E-2</c:v>
                </c:pt>
                <c:pt idx="221">
                  <c:v>4.3799999999999999E-2</c:v>
                </c:pt>
                <c:pt idx="222">
                  <c:v>4.4200000000000003E-2</c:v>
                </c:pt>
                <c:pt idx="223">
                  <c:v>4.4200000000000003E-2</c:v>
                </c:pt>
                <c:pt idx="224">
                  <c:v>4.4400000000000002E-2</c:v>
                </c:pt>
                <c:pt idx="225">
                  <c:v>4.4600000000000001E-2</c:v>
                </c:pt>
                <c:pt idx="226">
                  <c:v>4.4900000000000002E-2</c:v>
                </c:pt>
                <c:pt idx="227">
                  <c:v>4.4900000000000002E-2</c:v>
                </c:pt>
                <c:pt idx="228">
                  <c:v>4.4900000000000002E-2</c:v>
                </c:pt>
                <c:pt idx="229">
                  <c:v>4.53E-2</c:v>
                </c:pt>
                <c:pt idx="230">
                  <c:v>4.5699999999999998E-2</c:v>
                </c:pt>
                <c:pt idx="231">
                  <c:v>4.5900000000000003E-2</c:v>
                </c:pt>
                <c:pt idx="232">
                  <c:v>4.5999999999999999E-2</c:v>
                </c:pt>
                <c:pt idx="233">
                  <c:v>4.6199999999999998E-2</c:v>
                </c:pt>
                <c:pt idx="234">
                  <c:v>4.6399999999999997E-2</c:v>
                </c:pt>
                <c:pt idx="235">
                  <c:v>4.6800000000000001E-2</c:v>
                </c:pt>
                <c:pt idx="236">
                  <c:v>4.7E-2</c:v>
                </c:pt>
                <c:pt idx="237">
                  <c:v>4.7E-2</c:v>
                </c:pt>
                <c:pt idx="238">
                  <c:v>4.7100000000000003E-2</c:v>
                </c:pt>
                <c:pt idx="239">
                  <c:v>4.7100000000000003E-2</c:v>
                </c:pt>
                <c:pt idx="240">
                  <c:v>4.7300000000000002E-2</c:v>
                </c:pt>
                <c:pt idx="241">
                  <c:v>4.7300000000000002E-2</c:v>
                </c:pt>
                <c:pt idx="242">
                  <c:v>4.7300000000000002E-2</c:v>
                </c:pt>
                <c:pt idx="243">
                  <c:v>4.7300000000000002E-2</c:v>
                </c:pt>
                <c:pt idx="244">
                  <c:v>4.7899999999999998E-2</c:v>
                </c:pt>
                <c:pt idx="245">
                  <c:v>4.7899999999999998E-2</c:v>
                </c:pt>
                <c:pt idx="246">
                  <c:v>4.7899999999999998E-2</c:v>
                </c:pt>
                <c:pt idx="247">
                  <c:v>4.82E-2</c:v>
                </c:pt>
                <c:pt idx="248">
                  <c:v>4.8399999999999999E-2</c:v>
                </c:pt>
                <c:pt idx="249">
                  <c:v>4.8399999999999999E-2</c:v>
                </c:pt>
                <c:pt idx="250">
                  <c:v>4.8599999999999997E-2</c:v>
                </c:pt>
                <c:pt idx="251">
                  <c:v>4.8800000000000003E-2</c:v>
                </c:pt>
                <c:pt idx="252">
                  <c:v>4.9000000000000002E-2</c:v>
                </c:pt>
                <c:pt idx="253">
                  <c:v>4.9099999999999998E-2</c:v>
                </c:pt>
                <c:pt idx="254">
                  <c:v>4.9500000000000002E-2</c:v>
                </c:pt>
                <c:pt idx="255">
                  <c:v>4.9700000000000001E-2</c:v>
                </c:pt>
                <c:pt idx="256">
                  <c:v>4.99E-2</c:v>
                </c:pt>
                <c:pt idx="257">
                  <c:v>4.99E-2</c:v>
                </c:pt>
                <c:pt idx="258">
                  <c:v>5.0099999999999999E-2</c:v>
                </c:pt>
                <c:pt idx="259">
                  <c:v>5.0200000000000002E-2</c:v>
                </c:pt>
                <c:pt idx="260">
                  <c:v>5.04E-2</c:v>
                </c:pt>
                <c:pt idx="261">
                  <c:v>5.0999999999999997E-2</c:v>
                </c:pt>
                <c:pt idx="262">
                  <c:v>5.1200000000000002E-2</c:v>
                </c:pt>
                <c:pt idx="263">
                  <c:v>5.1200000000000002E-2</c:v>
                </c:pt>
                <c:pt idx="264">
                  <c:v>5.1200000000000002E-2</c:v>
                </c:pt>
                <c:pt idx="265">
                  <c:v>5.1499999999999997E-2</c:v>
                </c:pt>
                <c:pt idx="266">
                  <c:v>5.1900000000000002E-2</c:v>
                </c:pt>
                <c:pt idx="267">
                  <c:v>5.2299999999999999E-2</c:v>
                </c:pt>
                <c:pt idx="268">
                  <c:v>5.2400000000000002E-2</c:v>
                </c:pt>
                <c:pt idx="269">
                  <c:v>5.2400000000000002E-2</c:v>
                </c:pt>
                <c:pt idx="270">
                  <c:v>5.2600000000000001E-2</c:v>
                </c:pt>
                <c:pt idx="271">
                  <c:v>5.28E-2</c:v>
                </c:pt>
                <c:pt idx="272">
                  <c:v>5.2999999999999999E-2</c:v>
                </c:pt>
                <c:pt idx="273">
                  <c:v>5.2999999999999999E-2</c:v>
                </c:pt>
                <c:pt idx="274">
                  <c:v>5.3400000000000003E-2</c:v>
                </c:pt>
                <c:pt idx="275">
                  <c:v>5.3400000000000003E-2</c:v>
                </c:pt>
                <c:pt idx="276">
                  <c:v>5.3400000000000003E-2</c:v>
                </c:pt>
                <c:pt idx="277">
                  <c:v>5.3400000000000003E-2</c:v>
                </c:pt>
                <c:pt idx="278">
                  <c:v>5.3699999999999998E-2</c:v>
                </c:pt>
                <c:pt idx="279">
                  <c:v>5.3699999999999998E-2</c:v>
                </c:pt>
                <c:pt idx="280">
                  <c:v>5.3900000000000003E-2</c:v>
                </c:pt>
                <c:pt idx="281">
                  <c:v>5.4800000000000001E-2</c:v>
                </c:pt>
                <c:pt idx="282">
                  <c:v>5.4800000000000001E-2</c:v>
                </c:pt>
                <c:pt idx="283">
                  <c:v>5.4800000000000001E-2</c:v>
                </c:pt>
                <c:pt idx="284">
                  <c:v>5.4800000000000001E-2</c:v>
                </c:pt>
                <c:pt idx="285">
                  <c:v>5.5E-2</c:v>
                </c:pt>
                <c:pt idx="286">
                  <c:v>5.5199999999999999E-2</c:v>
                </c:pt>
                <c:pt idx="287">
                  <c:v>5.5399999999999998E-2</c:v>
                </c:pt>
                <c:pt idx="288">
                  <c:v>5.5899999999999998E-2</c:v>
                </c:pt>
                <c:pt idx="289">
                  <c:v>5.6099999999999997E-2</c:v>
                </c:pt>
                <c:pt idx="290">
                  <c:v>5.6300000000000003E-2</c:v>
                </c:pt>
                <c:pt idx="291">
                  <c:v>5.6300000000000003E-2</c:v>
                </c:pt>
                <c:pt idx="292">
                  <c:v>5.6500000000000002E-2</c:v>
                </c:pt>
                <c:pt idx="293">
                  <c:v>5.67E-2</c:v>
                </c:pt>
                <c:pt idx="294">
                  <c:v>5.67E-2</c:v>
                </c:pt>
                <c:pt idx="295">
                  <c:v>5.6800000000000003E-2</c:v>
                </c:pt>
                <c:pt idx="296">
                  <c:v>5.7200000000000001E-2</c:v>
                </c:pt>
                <c:pt idx="297">
                  <c:v>5.7200000000000001E-2</c:v>
                </c:pt>
                <c:pt idx="298">
                  <c:v>5.74E-2</c:v>
                </c:pt>
                <c:pt idx="299">
                  <c:v>5.7599999999999998E-2</c:v>
                </c:pt>
                <c:pt idx="300">
                  <c:v>5.7599999999999998E-2</c:v>
                </c:pt>
                <c:pt idx="301">
                  <c:v>5.7799999999999997E-2</c:v>
                </c:pt>
                <c:pt idx="302">
                  <c:v>5.79E-2</c:v>
                </c:pt>
                <c:pt idx="303">
                  <c:v>5.8099999999999999E-2</c:v>
                </c:pt>
                <c:pt idx="304">
                  <c:v>5.8700000000000002E-2</c:v>
                </c:pt>
                <c:pt idx="305">
                  <c:v>5.9200000000000003E-2</c:v>
                </c:pt>
                <c:pt idx="306">
                  <c:v>5.96E-2</c:v>
                </c:pt>
                <c:pt idx="307">
                  <c:v>5.9799999999999999E-2</c:v>
                </c:pt>
                <c:pt idx="308">
                  <c:v>0.06</c:v>
                </c:pt>
                <c:pt idx="309">
                  <c:v>6.0100000000000001E-2</c:v>
                </c:pt>
                <c:pt idx="310">
                  <c:v>6.0100000000000001E-2</c:v>
                </c:pt>
                <c:pt idx="311">
                  <c:v>6.0299999999999999E-2</c:v>
                </c:pt>
                <c:pt idx="312">
                  <c:v>6.0499999999999998E-2</c:v>
                </c:pt>
                <c:pt idx="313">
                  <c:v>6.0900000000000003E-2</c:v>
                </c:pt>
                <c:pt idx="314">
                  <c:v>6.1199999999999997E-2</c:v>
                </c:pt>
                <c:pt idx="315">
                  <c:v>6.1400000000000003E-2</c:v>
                </c:pt>
                <c:pt idx="316">
                  <c:v>6.1800000000000001E-2</c:v>
                </c:pt>
                <c:pt idx="317">
                  <c:v>6.2E-2</c:v>
                </c:pt>
                <c:pt idx="318">
                  <c:v>6.2E-2</c:v>
                </c:pt>
                <c:pt idx="319">
                  <c:v>6.2199999999999998E-2</c:v>
                </c:pt>
                <c:pt idx="320">
                  <c:v>6.2300000000000001E-2</c:v>
                </c:pt>
                <c:pt idx="321">
                  <c:v>6.2300000000000001E-2</c:v>
                </c:pt>
                <c:pt idx="322">
                  <c:v>6.2300000000000001E-2</c:v>
                </c:pt>
                <c:pt idx="323">
                  <c:v>6.25E-2</c:v>
                </c:pt>
                <c:pt idx="324">
                  <c:v>6.2899999999999998E-2</c:v>
                </c:pt>
                <c:pt idx="325">
                  <c:v>6.3100000000000003E-2</c:v>
                </c:pt>
                <c:pt idx="326">
                  <c:v>6.3299999999999995E-2</c:v>
                </c:pt>
                <c:pt idx="327">
                  <c:v>6.3799999999999996E-2</c:v>
                </c:pt>
                <c:pt idx="328">
                  <c:v>6.4399999999999999E-2</c:v>
                </c:pt>
                <c:pt idx="329">
                  <c:v>6.5100000000000005E-2</c:v>
                </c:pt>
                <c:pt idx="330">
                  <c:v>6.5100000000000005E-2</c:v>
                </c:pt>
                <c:pt idx="331">
                  <c:v>6.5299999999999997E-2</c:v>
                </c:pt>
                <c:pt idx="332">
                  <c:v>6.5299999999999997E-2</c:v>
                </c:pt>
                <c:pt idx="333">
                  <c:v>6.5600000000000006E-2</c:v>
                </c:pt>
                <c:pt idx="334">
                  <c:v>6.5799999999999997E-2</c:v>
                </c:pt>
                <c:pt idx="335">
                  <c:v>6.5799999999999997E-2</c:v>
                </c:pt>
                <c:pt idx="336">
                  <c:v>6.5799999999999997E-2</c:v>
                </c:pt>
                <c:pt idx="337">
                  <c:v>6.5799999999999997E-2</c:v>
                </c:pt>
                <c:pt idx="338">
                  <c:v>6.6199999999999995E-2</c:v>
                </c:pt>
                <c:pt idx="339">
                  <c:v>6.6199999999999995E-2</c:v>
                </c:pt>
                <c:pt idx="340">
                  <c:v>6.6500000000000004E-2</c:v>
                </c:pt>
                <c:pt idx="341">
                  <c:v>6.6500000000000004E-2</c:v>
                </c:pt>
                <c:pt idx="342">
                  <c:v>6.6900000000000001E-2</c:v>
                </c:pt>
                <c:pt idx="343">
                  <c:v>6.7100000000000007E-2</c:v>
                </c:pt>
                <c:pt idx="344">
                  <c:v>6.7100000000000007E-2</c:v>
                </c:pt>
                <c:pt idx="345">
                  <c:v>6.7100000000000007E-2</c:v>
                </c:pt>
                <c:pt idx="346">
                  <c:v>6.7100000000000007E-2</c:v>
                </c:pt>
                <c:pt idx="347">
                  <c:v>6.7100000000000007E-2</c:v>
                </c:pt>
                <c:pt idx="348">
                  <c:v>6.7100000000000007E-2</c:v>
                </c:pt>
                <c:pt idx="349">
                  <c:v>6.7299999999999999E-2</c:v>
                </c:pt>
                <c:pt idx="350">
                  <c:v>6.7299999999999999E-2</c:v>
                </c:pt>
                <c:pt idx="351">
                  <c:v>6.7799999999999999E-2</c:v>
                </c:pt>
                <c:pt idx="352">
                  <c:v>6.7799999999999999E-2</c:v>
                </c:pt>
                <c:pt idx="353">
                  <c:v>6.8199999999999997E-2</c:v>
                </c:pt>
                <c:pt idx="354">
                  <c:v>6.8199999999999997E-2</c:v>
                </c:pt>
                <c:pt idx="355">
                  <c:v>6.8199999999999997E-2</c:v>
                </c:pt>
                <c:pt idx="356">
                  <c:v>6.8900000000000003E-2</c:v>
                </c:pt>
                <c:pt idx="357">
                  <c:v>6.8900000000000003E-2</c:v>
                </c:pt>
                <c:pt idx="358">
                  <c:v>6.9500000000000006E-2</c:v>
                </c:pt>
                <c:pt idx="359">
                  <c:v>6.9699999999999998E-2</c:v>
                </c:pt>
                <c:pt idx="360">
                  <c:v>6.9699999999999998E-2</c:v>
                </c:pt>
                <c:pt idx="361">
                  <c:v>6.9699999999999998E-2</c:v>
                </c:pt>
                <c:pt idx="362">
                  <c:v>6.9900000000000004E-2</c:v>
                </c:pt>
                <c:pt idx="363">
                  <c:v>7.0000000000000007E-2</c:v>
                </c:pt>
                <c:pt idx="364">
                  <c:v>7.0199999999999999E-2</c:v>
                </c:pt>
                <c:pt idx="365">
                  <c:v>7.0400000000000004E-2</c:v>
                </c:pt>
                <c:pt idx="366">
                  <c:v>7.0599999999999996E-2</c:v>
                </c:pt>
                <c:pt idx="367">
                  <c:v>7.0800000000000002E-2</c:v>
                </c:pt>
                <c:pt idx="368">
                  <c:v>7.0800000000000002E-2</c:v>
                </c:pt>
                <c:pt idx="369">
                  <c:v>7.0800000000000002E-2</c:v>
                </c:pt>
                <c:pt idx="370">
                  <c:v>7.0800000000000002E-2</c:v>
                </c:pt>
                <c:pt idx="371">
                  <c:v>7.0800000000000002E-2</c:v>
                </c:pt>
                <c:pt idx="372">
                  <c:v>7.1099999999999997E-2</c:v>
                </c:pt>
                <c:pt idx="373">
                  <c:v>7.1499999999999994E-2</c:v>
                </c:pt>
                <c:pt idx="374">
                  <c:v>7.17E-2</c:v>
                </c:pt>
                <c:pt idx="375">
                  <c:v>7.1900000000000006E-2</c:v>
                </c:pt>
                <c:pt idx="376">
                  <c:v>7.22E-2</c:v>
                </c:pt>
                <c:pt idx="377">
                  <c:v>7.2400000000000006E-2</c:v>
                </c:pt>
                <c:pt idx="378">
                  <c:v>7.2599999999999998E-2</c:v>
                </c:pt>
                <c:pt idx="379">
                  <c:v>7.2599999999999998E-2</c:v>
                </c:pt>
                <c:pt idx="380">
                  <c:v>7.2999999999999995E-2</c:v>
                </c:pt>
                <c:pt idx="381">
                  <c:v>7.3200000000000001E-2</c:v>
                </c:pt>
                <c:pt idx="382">
                  <c:v>7.3200000000000001E-2</c:v>
                </c:pt>
                <c:pt idx="383">
                  <c:v>7.3200000000000001E-2</c:v>
                </c:pt>
                <c:pt idx="384">
                  <c:v>7.3300000000000004E-2</c:v>
                </c:pt>
                <c:pt idx="385">
                  <c:v>7.3499999999999996E-2</c:v>
                </c:pt>
                <c:pt idx="386">
                  <c:v>7.3499999999999996E-2</c:v>
                </c:pt>
                <c:pt idx="387">
                  <c:v>7.3700000000000002E-2</c:v>
                </c:pt>
                <c:pt idx="388">
                  <c:v>7.3700000000000002E-2</c:v>
                </c:pt>
                <c:pt idx="389">
                  <c:v>7.4399999999999994E-2</c:v>
                </c:pt>
                <c:pt idx="390">
                  <c:v>7.46E-2</c:v>
                </c:pt>
                <c:pt idx="391">
                  <c:v>7.4800000000000005E-2</c:v>
                </c:pt>
                <c:pt idx="392">
                  <c:v>7.4999999999999997E-2</c:v>
                </c:pt>
                <c:pt idx="393">
                  <c:v>7.5200000000000003E-2</c:v>
                </c:pt>
                <c:pt idx="394">
                  <c:v>7.5399999999999995E-2</c:v>
                </c:pt>
                <c:pt idx="395">
                  <c:v>7.5499999999999998E-2</c:v>
                </c:pt>
                <c:pt idx="396">
                  <c:v>7.5499999999999998E-2</c:v>
                </c:pt>
                <c:pt idx="397">
                  <c:v>7.5700000000000003E-2</c:v>
                </c:pt>
                <c:pt idx="398">
                  <c:v>7.5899999999999995E-2</c:v>
                </c:pt>
                <c:pt idx="399">
                  <c:v>7.6300000000000007E-2</c:v>
                </c:pt>
                <c:pt idx="400">
                  <c:v>7.6600000000000001E-2</c:v>
                </c:pt>
                <c:pt idx="401">
                  <c:v>7.6600000000000001E-2</c:v>
                </c:pt>
                <c:pt idx="402">
                  <c:v>7.6600000000000001E-2</c:v>
                </c:pt>
                <c:pt idx="403">
                  <c:v>7.6799999999999993E-2</c:v>
                </c:pt>
                <c:pt idx="404">
                  <c:v>7.6999999999999999E-2</c:v>
                </c:pt>
                <c:pt idx="405">
                  <c:v>7.6999999999999999E-2</c:v>
                </c:pt>
                <c:pt idx="406">
                  <c:v>7.7200000000000005E-2</c:v>
                </c:pt>
                <c:pt idx="407">
                  <c:v>7.8100000000000003E-2</c:v>
                </c:pt>
                <c:pt idx="408">
                  <c:v>7.8299999999999995E-2</c:v>
                </c:pt>
                <c:pt idx="409">
                  <c:v>7.8299999999999995E-2</c:v>
                </c:pt>
                <c:pt idx="410">
                  <c:v>7.85E-2</c:v>
                </c:pt>
                <c:pt idx="411">
                  <c:v>7.85E-2</c:v>
                </c:pt>
                <c:pt idx="412">
                  <c:v>7.8700000000000006E-2</c:v>
                </c:pt>
                <c:pt idx="413">
                  <c:v>7.8700000000000006E-2</c:v>
                </c:pt>
                <c:pt idx="414">
                  <c:v>7.8799999999999995E-2</c:v>
                </c:pt>
                <c:pt idx="415">
                  <c:v>7.9399999999999998E-2</c:v>
                </c:pt>
                <c:pt idx="416">
                  <c:v>7.9399999999999998E-2</c:v>
                </c:pt>
                <c:pt idx="417">
                  <c:v>7.9799999999999996E-2</c:v>
                </c:pt>
                <c:pt idx="418">
                  <c:v>8.0100000000000005E-2</c:v>
                </c:pt>
                <c:pt idx="419">
                  <c:v>8.0299999999999996E-2</c:v>
                </c:pt>
                <c:pt idx="420">
                  <c:v>8.0299999999999996E-2</c:v>
                </c:pt>
                <c:pt idx="421">
                  <c:v>8.0500000000000002E-2</c:v>
                </c:pt>
                <c:pt idx="422">
                  <c:v>8.0699999999999994E-2</c:v>
                </c:pt>
                <c:pt idx="423">
                  <c:v>8.1000000000000003E-2</c:v>
                </c:pt>
                <c:pt idx="424">
                  <c:v>8.1000000000000003E-2</c:v>
                </c:pt>
                <c:pt idx="425">
                  <c:v>8.1199999999999994E-2</c:v>
                </c:pt>
                <c:pt idx="426">
                  <c:v>8.1199999999999994E-2</c:v>
                </c:pt>
                <c:pt idx="427">
                  <c:v>8.1199999999999994E-2</c:v>
                </c:pt>
                <c:pt idx="428">
                  <c:v>8.1199999999999994E-2</c:v>
                </c:pt>
                <c:pt idx="429">
                  <c:v>8.14E-2</c:v>
                </c:pt>
                <c:pt idx="430">
                  <c:v>8.1600000000000006E-2</c:v>
                </c:pt>
                <c:pt idx="431">
                  <c:v>8.2199999999999995E-2</c:v>
                </c:pt>
                <c:pt idx="432">
                  <c:v>8.2699999999999996E-2</c:v>
                </c:pt>
                <c:pt idx="433">
                  <c:v>8.2699999999999996E-2</c:v>
                </c:pt>
                <c:pt idx="434">
                  <c:v>8.3099999999999993E-2</c:v>
                </c:pt>
                <c:pt idx="435">
                  <c:v>8.3299999999999999E-2</c:v>
                </c:pt>
                <c:pt idx="436">
                  <c:v>8.3599999999999994E-2</c:v>
                </c:pt>
                <c:pt idx="437">
                  <c:v>8.4199999999999997E-2</c:v>
                </c:pt>
                <c:pt idx="438">
                  <c:v>8.4500000000000006E-2</c:v>
                </c:pt>
                <c:pt idx="439">
                  <c:v>8.4699999999999998E-2</c:v>
                </c:pt>
                <c:pt idx="440">
                  <c:v>8.4900000000000003E-2</c:v>
                </c:pt>
                <c:pt idx="441">
                  <c:v>8.5099999999999995E-2</c:v>
                </c:pt>
                <c:pt idx="442">
                  <c:v>8.5300000000000001E-2</c:v>
                </c:pt>
                <c:pt idx="443">
                  <c:v>8.5800000000000001E-2</c:v>
                </c:pt>
                <c:pt idx="444">
                  <c:v>8.5800000000000001E-2</c:v>
                </c:pt>
                <c:pt idx="445">
                  <c:v>8.5999999999999993E-2</c:v>
                </c:pt>
                <c:pt idx="446">
                  <c:v>8.6599999999999996E-2</c:v>
                </c:pt>
                <c:pt idx="447">
                  <c:v>8.6699999999999999E-2</c:v>
                </c:pt>
                <c:pt idx="448">
                  <c:v>8.6900000000000005E-2</c:v>
                </c:pt>
                <c:pt idx="449">
                  <c:v>8.7099999999999997E-2</c:v>
                </c:pt>
                <c:pt idx="450">
                  <c:v>8.7300000000000003E-2</c:v>
                </c:pt>
                <c:pt idx="451">
                  <c:v>8.7499999999999994E-2</c:v>
                </c:pt>
                <c:pt idx="452">
                  <c:v>8.77E-2</c:v>
                </c:pt>
                <c:pt idx="453">
                  <c:v>8.77E-2</c:v>
                </c:pt>
                <c:pt idx="454">
                  <c:v>8.7800000000000003E-2</c:v>
                </c:pt>
                <c:pt idx="455">
                  <c:v>8.7800000000000003E-2</c:v>
                </c:pt>
                <c:pt idx="456">
                  <c:v>8.7999999999999995E-2</c:v>
                </c:pt>
                <c:pt idx="457">
                  <c:v>8.8200000000000001E-2</c:v>
                </c:pt>
                <c:pt idx="458">
                  <c:v>8.8200000000000001E-2</c:v>
                </c:pt>
                <c:pt idx="459">
                  <c:v>8.8200000000000001E-2</c:v>
                </c:pt>
                <c:pt idx="460">
                  <c:v>8.8599999999999998E-2</c:v>
                </c:pt>
                <c:pt idx="461">
                  <c:v>8.8599999999999998E-2</c:v>
                </c:pt>
                <c:pt idx="462">
                  <c:v>8.8999999999999996E-2</c:v>
                </c:pt>
                <c:pt idx="463">
                  <c:v>8.8999999999999996E-2</c:v>
                </c:pt>
                <c:pt idx="464">
                  <c:v>8.8999999999999996E-2</c:v>
                </c:pt>
                <c:pt idx="465">
                  <c:v>8.9099999999999999E-2</c:v>
                </c:pt>
                <c:pt idx="466">
                  <c:v>8.9300000000000004E-2</c:v>
                </c:pt>
                <c:pt idx="467">
                  <c:v>8.9499999999999996E-2</c:v>
                </c:pt>
                <c:pt idx="468">
                  <c:v>8.9700000000000002E-2</c:v>
                </c:pt>
                <c:pt idx="469">
                  <c:v>8.9700000000000002E-2</c:v>
                </c:pt>
                <c:pt idx="470">
                  <c:v>8.9899999999999994E-2</c:v>
                </c:pt>
                <c:pt idx="471">
                  <c:v>9.0399999999999994E-2</c:v>
                </c:pt>
                <c:pt idx="472">
                  <c:v>9.0399999999999994E-2</c:v>
                </c:pt>
                <c:pt idx="473">
                  <c:v>9.0800000000000006E-2</c:v>
                </c:pt>
                <c:pt idx="474">
                  <c:v>9.0800000000000006E-2</c:v>
                </c:pt>
                <c:pt idx="475">
                  <c:v>9.1200000000000003E-2</c:v>
                </c:pt>
                <c:pt idx="476">
                  <c:v>9.1200000000000003E-2</c:v>
                </c:pt>
                <c:pt idx="477">
                  <c:v>9.1200000000000003E-2</c:v>
                </c:pt>
                <c:pt idx="478">
                  <c:v>9.1700000000000004E-2</c:v>
                </c:pt>
                <c:pt idx="479">
                  <c:v>9.1700000000000004E-2</c:v>
                </c:pt>
                <c:pt idx="480">
                  <c:v>9.2100000000000001E-2</c:v>
                </c:pt>
                <c:pt idx="481">
                  <c:v>9.2299999999999993E-2</c:v>
                </c:pt>
                <c:pt idx="482">
                  <c:v>9.2499999999999999E-2</c:v>
                </c:pt>
                <c:pt idx="483">
                  <c:v>9.2799999999999994E-2</c:v>
                </c:pt>
                <c:pt idx="484">
                  <c:v>9.2799999999999994E-2</c:v>
                </c:pt>
                <c:pt idx="485">
                  <c:v>9.3399999999999997E-2</c:v>
                </c:pt>
                <c:pt idx="486">
                  <c:v>9.3399999999999997E-2</c:v>
                </c:pt>
                <c:pt idx="487">
                  <c:v>9.3600000000000003E-2</c:v>
                </c:pt>
                <c:pt idx="488">
                  <c:v>9.3600000000000003E-2</c:v>
                </c:pt>
                <c:pt idx="489">
                  <c:v>9.3600000000000003E-2</c:v>
                </c:pt>
                <c:pt idx="490">
                  <c:v>9.3899999999999997E-2</c:v>
                </c:pt>
                <c:pt idx="491">
                  <c:v>9.4100000000000003E-2</c:v>
                </c:pt>
                <c:pt idx="492">
                  <c:v>9.4299999999999995E-2</c:v>
                </c:pt>
                <c:pt idx="493">
                  <c:v>9.4500000000000001E-2</c:v>
                </c:pt>
                <c:pt idx="494">
                  <c:v>9.4500000000000001E-2</c:v>
                </c:pt>
                <c:pt idx="495">
                  <c:v>9.4500000000000001E-2</c:v>
                </c:pt>
                <c:pt idx="496">
                  <c:v>9.5000000000000001E-2</c:v>
                </c:pt>
                <c:pt idx="497">
                  <c:v>9.5399999999999999E-2</c:v>
                </c:pt>
                <c:pt idx="498">
                  <c:v>9.5399999999999999E-2</c:v>
                </c:pt>
                <c:pt idx="499">
                  <c:v>9.5399999999999999E-2</c:v>
                </c:pt>
                <c:pt idx="500">
                  <c:v>9.5600000000000004E-2</c:v>
                </c:pt>
                <c:pt idx="501">
                  <c:v>9.5600000000000004E-2</c:v>
                </c:pt>
                <c:pt idx="502">
                  <c:v>9.5799999999999996E-2</c:v>
                </c:pt>
                <c:pt idx="503">
                  <c:v>9.5799999999999996E-2</c:v>
                </c:pt>
                <c:pt idx="504">
                  <c:v>9.5799999999999996E-2</c:v>
                </c:pt>
                <c:pt idx="505">
                  <c:v>9.5799999999999996E-2</c:v>
                </c:pt>
                <c:pt idx="506">
                  <c:v>9.5799999999999996E-2</c:v>
                </c:pt>
                <c:pt idx="507">
                  <c:v>9.5799999999999996E-2</c:v>
                </c:pt>
                <c:pt idx="508">
                  <c:v>9.5799999999999996E-2</c:v>
                </c:pt>
                <c:pt idx="509">
                  <c:v>9.5799999999999996E-2</c:v>
                </c:pt>
                <c:pt idx="510">
                  <c:v>9.6000000000000002E-2</c:v>
                </c:pt>
                <c:pt idx="511">
                  <c:v>9.6000000000000002E-2</c:v>
                </c:pt>
                <c:pt idx="512">
                  <c:v>9.6000000000000002E-2</c:v>
                </c:pt>
                <c:pt idx="513">
                  <c:v>9.6199999999999994E-2</c:v>
                </c:pt>
                <c:pt idx="514">
                  <c:v>9.6199999999999994E-2</c:v>
                </c:pt>
                <c:pt idx="515">
                  <c:v>9.6199999999999994E-2</c:v>
                </c:pt>
                <c:pt idx="516">
                  <c:v>9.64E-2</c:v>
                </c:pt>
                <c:pt idx="517">
                  <c:v>9.64E-2</c:v>
                </c:pt>
                <c:pt idx="518">
                  <c:v>9.64E-2</c:v>
                </c:pt>
                <c:pt idx="519">
                  <c:v>9.64E-2</c:v>
                </c:pt>
                <c:pt idx="520">
                  <c:v>9.64E-2</c:v>
                </c:pt>
                <c:pt idx="521">
                  <c:v>9.64E-2</c:v>
                </c:pt>
                <c:pt idx="522">
                  <c:v>9.69E-2</c:v>
                </c:pt>
                <c:pt idx="523">
                  <c:v>9.69E-2</c:v>
                </c:pt>
                <c:pt idx="524">
                  <c:v>9.7500000000000003E-2</c:v>
                </c:pt>
                <c:pt idx="525">
                  <c:v>9.7500000000000003E-2</c:v>
                </c:pt>
                <c:pt idx="526">
                  <c:v>9.7900000000000001E-2</c:v>
                </c:pt>
                <c:pt idx="527">
                  <c:v>9.8100000000000007E-2</c:v>
                </c:pt>
                <c:pt idx="528">
                  <c:v>9.8100000000000007E-2</c:v>
                </c:pt>
                <c:pt idx="529">
                  <c:v>9.8100000000000007E-2</c:v>
                </c:pt>
                <c:pt idx="530">
                  <c:v>9.8100000000000007E-2</c:v>
                </c:pt>
                <c:pt idx="531">
                  <c:v>9.8500000000000004E-2</c:v>
                </c:pt>
                <c:pt idx="532">
                  <c:v>9.8699999999999996E-2</c:v>
                </c:pt>
                <c:pt idx="533">
                  <c:v>9.8699999999999996E-2</c:v>
                </c:pt>
                <c:pt idx="534">
                  <c:v>9.9099999999999994E-2</c:v>
                </c:pt>
                <c:pt idx="535">
                  <c:v>9.9099999999999994E-2</c:v>
                </c:pt>
                <c:pt idx="536">
                  <c:v>9.9099999999999994E-2</c:v>
                </c:pt>
                <c:pt idx="537">
                  <c:v>9.9099999999999994E-2</c:v>
                </c:pt>
                <c:pt idx="538">
                  <c:v>9.9299999999999999E-2</c:v>
                </c:pt>
                <c:pt idx="539">
                  <c:v>9.9500000000000005E-2</c:v>
                </c:pt>
                <c:pt idx="540">
                  <c:v>9.9500000000000005E-2</c:v>
                </c:pt>
                <c:pt idx="541">
                  <c:v>9.9699999999999997E-2</c:v>
                </c:pt>
                <c:pt idx="542">
                  <c:v>9.9699999999999997E-2</c:v>
                </c:pt>
                <c:pt idx="543">
                  <c:v>0.10009999999999999</c:v>
                </c:pt>
                <c:pt idx="544">
                  <c:v>0.1004</c:v>
                </c:pt>
                <c:pt idx="545">
                  <c:v>0.1004</c:v>
                </c:pt>
                <c:pt idx="546">
                  <c:v>0.1004</c:v>
                </c:pt>
                <c:pt idx="547">
                  <c:v>0.1008</c:v>
                </c:pt>
                <c:pt idx="548">
                  <c:v>0.1008</c:v>
                </c:pt>
                <c:pt idx="549">
                  <c:v>0.10100000000000001</c:v>
                </c:pt>
                <c:pt idx="550">
                  <c:v>0.10100000000000001</c:v>
                </c:pt>
                <c:pt idx="551">
                  <c:v>0.10100000000000001</c:v>
                </c:pt>
                <c:pt idx="552">
                  <c:v>0.10100000000000001</c:v>
                </c:pt>
                <c:pt idx="553">
                  <c:v>0.10100000000000001</c:v>
                </c:pt>
                <c:pt idx="554">
                  <c:v>0.1014</c:v>
                </c:pt>
                <c:pt idx="555">
                  <c:v>0.1016</c:v>
                </c:pt>
                <c:pt idx="556">
                  <c:v>0.1016</c:v>
                </c:pt>
                <c:pt idx="557">
                  <c:v>0.1016</c:v>
                </c:pt>
                <c:pt idx="558">
                  <c:v>0.1016</c:v>
                </c:pt>
                <c:pt idx="559">
                  <c:v>0.1016</c:v>
                </c:pt>
                <c:pt idx="560">
                  <c:v>0.1016</c:v>
                </c:pt>
                <c:pt idx="561">
                  <c:v>0.1016</c:v>
                </c:pt>
                <c:pt idx="562">
                  <c:v>0.1016</c:v>
                </c:pt>
                <c:pt idx="563">
                  <c:v>0.1016</c:v>
                </c:pt>
                <c:pt idx="564">
                  <c:v>0.1018</c:v>
                </c:pt>
                <c:pt idx="565">
                  <c:v>0.1018</c:v>
                </c:pt>
                <c:pt idx="566">
                  <c:v>0.10199999999999999</c:v>
                </c:pt>
                <c:pt idx="567">
                  <c:v>0.1024</c:v>
                </c:pt>
                <c:pt idx="568">
                  <c:v>0.1026</c:v>
                </c:pt>
                <c:pt idx="569">
                  <c:v>0.1026</c:v>
                </c:pt>
                <c:pt idx="570">
                  <c:v>0.1026</c:v>
                </c:pt>
                <c:pt idx="571">
                  <c:v>0.1026</c:v>
                </c:pt>
                <c:pt idx="572">
                  <c:v>0.10299999999999999</c:v>
                </c:pt>
                <c:pt idx="573">
                  <c:v>0.10299999999999999</c:v>
                </c:pt>
                <c:pt idx="574">
                  <c:v>0.10340000000000001</c:v>
                </c:pt>
                <c:pt idx="575">
                  <c:v>0.1036</c:v>
                </c:pt>
                <c:pt idx="576">
                  <c:v>0.10390000000000001</c:v>
                </c:pt>
                <c:pt idx="577">
                  <c:v>0.10390000000000001</c:v>
                </c:pt>
                <c:pt idx="578">
                  <c:v>0.1041</c:v>
                </c:pt>
                <c:pt idx="579">
                  <c:v>0.1041</c:v>
                </c:pt>
                <c:pt idx="580">
                  <c:v>0.1041</c:v>
                </c:pt>
                <c:pt idx="581">
                  <c:v>0.1041</c:v>
                </c:pt>
                <c:pt idx="582">
                  <c:v>0.1045</c:v>
                </c:pt>
                <c:pt idx="583">
                  <c:v>0.1047</c:v>
                </c:pt>
                <c:pt idx="584">
                  <c:v>0.1047</c:v>
                </c:pt>
                <c:pt idx="585">
                  <c:v>0.10489999999999999</c:v>
                </c:pt>
                <c:pt idx="586">
                  <c:v>0.10489999999999999</c:v>
                </c:pt>
                <c:pt idx="587">
                  <c:v>0.10489999999999999</c:v>
                </c:pt>
                <c:pt idx="588">
                  <c:v>0.10489999999999999</c:v>
                </c:pt>
                <c:pt idx="589">
                  <c:v>0.10489999999999999</c:v>
                </c:pt>
                <c:pt idx="590">
                  <c:v>0.1051</c:v>
                </c:pt>
                <c:pt idx="591">
                  <c:v>0.1053</c:v>
                </c:pt>
                <c:pt idx="592">
                  <c:v>0.1055</c:v>
                </c:pt>
                <c:pt idx="593">
                  <c:v>0.1055</c:v>
                </c:pt>
                <c:pt idx="594">
                  <c:v>0.1055</c:v>
                </c:pt>
                <c:pt idx="595">
                  <c:v>0.1057</c:v>
                </c:pt>
                <c:pt idx="596">
                  <c:v>0.1062</c:v>
                </c:pt>
                <c:pt idx="597">
                  <c:v>0.10639999999999999</c:v>
                </c:pt>
                <c:pt idx="598">
                  <c:v>0.10639999999999999</c:v>
                </c:pt>
                <c:pt idx="599">
                  <c:v>0.10680000000000001</c:v>
                </c:pt>
                <c:pt idx="600">
                  <c:v>0.10680000000000001</c:v>
                </c:pt>
                <c:pt idx="601">
                  <c:v>0.1071</c:v>
                </c:pt>
                <c:pt idx="602">
                  <c:v>0.1075</c:v>
                </c:pt>
                <c:pt idx="603">
                  <c:v>0.1079</c:v>
                </c:pt>
                <c:pt idx="604">
                  <c:v>0.1084</c:v>
                </c:pt>
                <c:pt idx="605">
                  <c:v>0.1086</c:v>
                </c:pt>
                <c:pt idx="606">
                  <c:v>0.1086</c:v>
                </c:pt>
                <c:pt idx="607">
                  <c:v>0.1086</c:v>
                </c:pt>
                <c:pt idx="608">
                  <c:v>0.10879999999999999</c:v>
                </c:pt>
                <c:pt idx="609">
                  <c:v>0.1091</c:v>
                </c:pt>
                <c:pt idx="610">
                  <c:v>0.10929999999999999</c:v>
                </c:pt>
                <c:pt idx="611">
                  <c:v>0.1095</c:v>
                </c:pt>
                <c:pt idx="612">
                  <c:v>0.10970000000000001</c:v>
                </c:pt>
                <c:pt idx="613">
                  <c:v>0.10970000000000001</c:v>
                </c:pt>
                <c:pt idx="614">
                  <c:v>0.11</c:v>
                </c:pt>
                <c:pt idx="615">
                  <c:v>0.11</c:v>
                </c:pt>
                <c:pt idx="616">
                  <c:v>0.11020000000000001</c:v>
                </c:pt>
                <c:pt idx="617">
                  <c:v>0.1104</c:v>
                </c:pt>
                <c:pt idx="618">
                  <c:v>0.1104</c:v>
                </c:pt>
                <c:pt idx="619">
                  <c:v>0.1104</c:v>
                </c:pt>
                <c:pt idx="620">
                  <c:v>0.1104</c:v>
                </c:pt>
                <c:pt idx="621">
                  <c:v>0.1106</c:v>
                </c:pt>
                <c:pt idx="622">
                  <c:v>0.1109</c:v>
                </c:pt>
                <c:pt idx="623">
                  <c:v>0.1109</c:v>
                </c:pt>
                <c:pt idx="624">
                  <c:v>0.1111</c:v>
                </c:pt>
                <c:pt idx="625">
                  <c:v>0.1118</c:v>
                </c:pt>
                <c:pt idx="626">
                  <c:v>0.1118</c:v>
                </c:pt>
                <c:pt idx="627">
                  <c:v>0.1118</c:v>
                </c:pt>
                <c:pt idx="628">
                  <c:v>0.1118</c:v>
                </c:pt>
                <c:pt idx="629">
                  <c:v>0.1118</c:v>
                </c:pt>
                <c:pt idx="630">
                  <c:v>0.112</c:v>
                </c:pt>
                <c:pt idx="631">
                  <c:v>0.1123</c:v>
                </c:pt>
                <c:pt idx="632">
                  <c:v>0.1123</c:v>
                </c:pt>
                <c:pt idx="633">
                  <c:v>0.1125</c:v>
                </c:pt>
                <c:pt idx="634">
                  <c:v>0.11269999999999999</c:v>
                </c:pt>
                <c:pt idx="635">
                  <c:v>0.1132</c:v>
                </c:pt>
                <c:pt idx="636">
                  <c:v>0.1132</c:v>
                </c:pt>
                <c:pt idx="637">
                  <c:v>0.1134</c:v>
                </c:pt>
                <c:pt idx="638">
                  <c:v>0.1134</c:v>
                </c:pt>
                <c:pt idx="639">
                  <c:v>0.1134</c:v>
                </c:pt>
                <c:pt idx="640">
                  <c:v>0.1137</c:v>
                </c:pt>
                <c:pt idx="641">
                  <c:v>0.1137</c:v>
                </c:pt>
                <c:pt idx="642">
                  <c:v>0.1137</c:v>
                </c:pt>
                <c:pt idx="643">
                  <c:v>0.1137</c:v>
                </c:pt>
                <c:pt idx="644">
                  <c:v>0.1137</c:v>
                </c:pt>
                <c:pt idx="645">
                  <c:v>0.1139</c:v>
                </c:pt>
                <c:pt idx="646">
                  <c:v>0.1144</c:v>
                </c:pt>
                <c:pt idx="647">
                  <c:v>0.1144</c:v>
                </c:pt>
                <c:pt idx="648">
                  <c:v>0.1144</c:v>
                </c:pt>
                <c:pt idx="649">
                  <c:v>0.1144</c:v>
                </c:pt>
                <c:pt idx="650">
                  <c:v>0.11459999999999999</c:v>
                </c:pt>
                <c:pt idx="651">
                  <c:v>0.11509999999999999</c:v>
                </c:pt>
                <c:pt idx="652">
                  <c:v>0.1153</c:v>
                </c:pt>
                <c:pt idx="653">
                  <c:v>0.1153</c:v>
                </c:pt>
                <c:pt idx="654">
                  <c:v>0.1158</c:v>
                </c:pt>
                <c:pt idx="655">
                  <c:v>0.1158</c:v>
                </c:pt>
                <c:pt idx="656">
                  <c:v>0.1158</c:v>
                </c:pt>
                <c:pt idx="657">
                  <c:v>0.1158</c:v>
                </c:pt>
                <c:pt idx="658">
                  <c:v>0.1163</c:v>
                </c:pt>
                <c:pt idx="659">
                  <c:v>0.1163</c:v>
                </c:pt>
                <c:pt idx="660">
                  <c:v>0.1163</c:v>
                </c:pt>
                <c:pt idx="661">
                  <c:v>0.1163</c:v>
                </c:pt>
                <c:pt idx="662">
                  <c:v>0.1163</c:v>
                </c:pt>
                <c:pt idx="663">
                  <c:v>0.1163</c:v>
                </c:pt>
                <c:pt idx="664">
                  <c:v>0.1163</c:v>
                </c:pt>
                <c:pt idx="665">
                  <c:v>0.1168</c:v>
                </c:pt>
                <c:pt idx="666">
                  <c:v>0.1168</c:v>
                </c:pt>
                <c:pt idx="667">
                  <c:v>0.11700000000000001</c:v>
                </c:pt>
                <c:pt idx="668">
                  <c:v>0.11700000000000001</c:v>
                </c:pt>
                <c:pt idx="669">
                  <c:v>0.1173</c:v>
                </c:pt>
                <c:pt idx="670">
                  <c:v>0.1178</c:v>
                </c:pt>
                <c:pt idx="671">
                  <c:v>0.1178</c:v>
                </c:pt>
                <c:pt idx="672">
                  <c:v>0.11799999999999999</c:v>
                </c:pt>
                <c:pt idx="673">
                  <c:v>0.1186</c:v>
                </c:pt>
                <c:pt idx="674">
                  <c:v>0.1186</c:v>
                </c:pt>
                <c:pt idx="675">
                  <c:v>0.1186</c:v>
                </c:pt>
                <c:pt idx="676">
                  <c:v>0.1188</c:v>
                </c:pt>
                <c:pt idx="677">
                  <c:v>0.1188</c:v>
                </c:pt>
                <c:pt idx="678">
                  <c:v>0.1188</c:v>
                </c:pt>
                <c:pt idx="679">
                  <c:v>0.1188</c:v>
                </c:pt>
                <c:pt idx="680">
                  <c:v>0.11940000000000001</c:v>
                </c:pt>
                <c:pt idx="681">
                  <c:v>0.11940000000000001</c:v>
                </c:pt>
                <c:pt idx="682">
                  <c:v>0.11940000000000001</c:v>
                </c:pt>
                <c:pt idx="683">
                  <c:v>0.11940000000000001</c:v>
                </c:pt>
                <c:pt idx="684">
                  <c:v>0.11940000000000001</c:v>
                </c:pt>
                <c:pt idx="685">
                  <c:v>0.11940000000000001</c:v>
                </c:pt>
                <c:pt idx="686">
                  <c:v>0.11940000000000001</c:v>
                </c:pt>
                <c:pt idx="687">
                  <c:v>0.11940000000000001</c:v>
                </c:pt>
                <c:pt idx="688">
                  <c:v>0.11940000000000001</c:v>
                </c:pt>
                <c:pt idx="689">
                  <c:v>0.11940000000000001</c:v>
                </c:pt>
                <c:pt idx="690">
                  <c:v>0.1196</c:v>
                </c:pt>
                <c:pt idx="691">
                  <c:v>0.11990000000000001</c:v>
                </c:pt>
                <c:pt idx="692">
                  <c:v>0.11990000000000001</c:v>
                </c:pt>
                <c:pt idx="693">
                  <c:v>0.11990000000000001</c:v>
                </c:pt>
                <c:pt idx="694">
                  <c:v>0.11990000000000001</c:v>
                </c:pt>
                <c:pt idx="695">
                  <c:v>0.11990000000000001</c:v>
                </c:pt>
                <c:pt idx="696">
                  <c:v>0.1202</c:v>
                </c:pt>
                <c:pt idx="697">
                  <c:v>0.1202</c:v>
                </c:pt>
                <c:pt idx="698">
                  <c:v>0.12039999999999999</c:v>
                </c:pt>
                <c:pt idx="699">
                  <c:v>0.12039999999999999</c:v>
                </c:pt>
                <c:pt idx="700">
                  <c:v>0.12039999999999999</c:v>
                </c:pt>
                <c:pt idx="701">
                  <c:v>0.121</c:v>
                </c:pt>
                <c:pt idx="702">
                  <c:v>0.121</c:v>
                </c:pt>
                <c:pt idx="703">
                  <c:v>0.12130000000000001</c:v>
                </c:pt>
                <c:pt idx="704">
                  <c:v>0.12180000000000001</c:v>
                </c:pt>
                <c:pt idx="705">
                  <c:v>0.1221</c:v>
                </c:pt>
                <c:pt idx="706">
                  <c:v>0.12239999999999999</c:v>
                </c:pt>
                <c:pt idx="707">
                  <c:v>0.12239999999999999</c:v>
                </c:pt>
                <c:pt idx="708">
                  <c:v>0.12239999999999999</c:v>
                </c:pt>
                <c:pt idx="709">
                  <c:v>0.12239999999999999</c:v>
                </c:pt>
                <c:pt idx="710">
                  <c:v>0.1227</c:v>
                </c:pt>
                <c:pt idx="711">
                  <c:v>0.123</c:v>
                </c:pt>
                <c:pt idx="712">
                  <c:v>0.1232</c:v>
                </c:pt>
                <c:pt idx="713">
                  <c:v>0.1232</c:v>
                </c:pt>
                <c:pt idx="714">
                  <c:v>0.1235</c:v>
                </c:pt>
                <c:pt idx="715">
                  <c:v>0.1235</c:v>
                </c:pt>
                <c:pt idx="716">
                  <c:v>0.1241</c:v>
                </c:pt>
                <c:pt idx="717">
                  <c:v>0.1241</c:v>
                </c:pt>
                <c:pt idx="718">
                  <c:v>0.125</c:v>
                </c:pt>
                <c:pt idx="719">
                  <c:v>0.125</c:v>
                </c:pt>
                <c:pt idx="720">
                  <c:v>0.125</c:v>
                </c:pt>
                <c:pt idx="721">
                  <c:v>0.125</c:v>
                </c:pt>
                <c:pt idx="722">
                  <c:v>0.125</c:v>
                </c:pt>
                <c:pt idx="723">
                  <c:v>0.125</c:v>
                </c:pt>
                <c:pt idx="724">
                  <c:v>0.12590000000000001</c:v>
                </c:pt>
                <c:pt idx="725">
                  <c:v>0.12609999999999999</c:v>
                </c:pt>
                <c:pt idx="726">
                  <c:v>0.12609999999999999</c:v>
                </c:pt>
                <c:pt idx="727">
                  <c:v>0.12640000000000001</c:v>
                </c:pt>
                <c:pt idx="728">
                  <c:v>0.12640000000000001</c:v>
                </c:pt>
                <c:pt idx="729">
                  <c:v>0.12640000000000001</c:v>
                </c:pt>
                <c:pt idx="730">
                  <c:v>0.12640000000000001</c:v>
                </c:pt>
                <c:pt idx="731">
                  <c:v>0.127</c:v>
                </c:pt>
                <c:pt idx="732">
                  <c:v>0.127</c:v>
                </c:pt>
                <c:pt idx="733">
                  <c:v>0.127</c:v>
                </c:pt>
                <c:pt idx="734">
                  <c:v>0.12759999999999999</c:v>
                </c:pt>
                <c:pt idx="735">
                  <c:v>0.12820000000000001</c:v>
                </c:pt>
                <c:pt idx="736">
                  <c:v>0.1285</c:v>
                </c:pt>
                <c:pt idx="737">
                  <c:v>0.12889999999999999</c:v>
                </c:pt>
                <c:pt idx="738">
                  <c:v>0.12889999999999999</c:v>
                </c:pt>
                <c:pt idx="739">
                  <c:v>0.1295</c:v>
                </c:pt>
                <c:pt idx="740">
                  <c:v>0.1295</c:v>
                </c:pt>
                <c:pt idx="741">
                  <c:v>0.1295</c:v>
                </c:pt>
                <c:pt idx="742">
                  <c:v>0.1295</c:v>
                </c:pt>
                <c:pt idx="743">
                  <c:v>0.1298</c:v>
                </c:pt>
                <c:pt idx="744">
                  <c:v>0.1298</c:v>
                </c:pt>
                <c:pt idx="745">
                  <c:v>0.1298</c:v>
                </c:pt>
                <c:pt idx="746">
                  <c:v>0.1298</c:v>
                </c:pt>
                <c:pt idx="747">
                  <c:v>0.1298</c:v>
                </c:pt>
                <c:pt idx="748">
                  <c:v>0.1298</c:v>
                </c:pt>
                <c:pt idx="749">
                  <c:v>0.13009999999999999</c:v>
                </c:pt>
                <c:pt idx="750">
                  <c:v>0.13009999999999999</c:v>
                </c:pt>
                <c:pt idx="751">
                  <c:v>0.13009999999999999</c:v>
                </c:pt>
                <c:pt idx="752">
                  <c:v>0.13009999999999999</c:v>
                </c:pt>
                <c:pt idx="753">
                  <c:v>0.13009999999999999</c:v>
                </c:pt>
                <c:pt idx="754">
                  <c:v>0.13009999999999999</c:v>
                </c:pt>
                <c:pt idx="755">
                  <c:v>0.13009999999999999</c:v>
                </c:pt>
                <c:pt idx="756">
                  <c:v>0.13009999999999999</c:v>
                </c:pt>
                <c:pt idx="757">
                  <c:v>0.13039999999999999</c:v>
                </c:pt>
                <c:pt idx="758">
                  <c:v>0.13170000000000001</c:v>
                </c:pt>
                <c:pt idx="759">
                  <c:v>0.1321</c:v>
                </c:pt>
                <c:pt idx="760">
                  <c:v>0.1321</c:v>
                </c:pt>
                <c:pt idx="761">
                  <c:v>0.13239999999999999</c:v>
                </c:pt>
                <c:pt idx="762">
                  <c:v>0.13239999999999999</c:v>
                </c:pt>
                <c:pt idx="763">
                  <c:v>0.13239999999999999</c:v>
                </c:pt>
                <c:pt idx="764">
                  <c:v>0.1328</c:v>
                </c:pt>
                <c:pt idx="765">
                  <c:v>0.1328</c:v>
                </c:pt>
                <c:pt idx="766">
                  <c:v>0.1328</c:v>
                </c:pt>
                <c:pt idx="767">
                  <c:v>0.1328</c:v>
                </c:pt>
                <c:pt idx="768">
                  <c:v>0.1328</c:v>
                </c:pt>
                <c:pt idx="769">
                  <c:v>0.1328</c:v>
                </c:pt>
                <c:pt idx="770">
                  <c:v>0.1331</c:v>
                </c:pt>
                <c:pt idx="771">
                  <c:v>0.1331</c:v>
                </c:pt>
                <c:pt idx="772">
                  <c:v>0.1331</c:v>
                </c:pt>
                <c:pt idx="773">
                  <c:v>0.1331</c:v>
                </c:pt>
                <c:pt idx="774">
                  <c:v>0.1331</c:v>
                </c:pt>
                <c:pt idx="775">
                  <c:v>0.1331</c:v>
                </c:pt>
                <c:pt idx="776">
                  <c:v>0.13350000000000001</c:v>
                </c:pt>
                <c:pt idx="777">
                  <c:v>0.13350000000000001</c:v>
                </c:pt>
                <c:pt idx="778">
                  <c:v>0.13350000000000001</c:v>
                </c:pt>
                <c:pt idx="779">
                  <c:v>0.13350000000000001</c:v>
                </c:pt>
                <c:pt idx="780">
                  <c:v>0.13350000000000001</c:v>
                </c:pt>
                <c:pt idx="781">
                  <c:v>0.13350000000000001</c:v>
                </c:pt>
                <c:pt idx="782">
                  <c:v>0.13350000000000001</c:v>
                </c:pt>
                <c:pt idx="783">
                  <c:v>0.13350000000000001</c:v>
                </c:pt>
                <c:pt idx="784">
                  <c:v>0.1338</c:v>
                </c:pt>
                <c:pt idx="785">
                  <c:v>0.13450000000000001</c:v>
                </c:pt>
                <c:pt idx="786">
                  <c:v>0.13450000000000001</c:v>
                </c:pt>
                <c:pt idx="787">
                  <c:v>0.13450000000000001</c:v>
                </c:pt>
                <c:pt idx="788">
                  <c:v>0.13450000000000001</c:v>
                </c:pt>
                <c:pt idx="789">
                  <c:v>0.13450000000000001</c:v>
                </c:pt>
                <c:pt idx="790">
                  <c:v>0.13489999999999999</c:v>
                </c:pt>
                <c:pt idx="791">
                  <c:v>0.13489999999999999</c:v>
                </c:pt>
                <c:pt idx="792">
                  <c:v>0.13489999999999999</c:v>
                </c:pt>
                <c:pt idx="793">
                  <c:v>0.13489999999999999</c:v>
                </c:pt>
                <c:pt idx="794">
                  <c:v>0.13519999999999999</c:v>
                </c:pt>
                <c:pt idx="795">
                  <c:v>0.13519999999999999</c:v>
                </c:pt>
                <c:pt idx="796">
                  <c:v>0.1356</c:v>
                </c:pt>
                <c:pt idx="797">
                  <c:v>0.13600000000000001</c:v>
                </c:pt>
                <c:pt idx="798">
                  <c:v>0.1363</c:v>
                </c:pt>
                <c:pt idx="799">
                  <c:v>0.1363</c:v>
                </c:pt>
                <c:pt idx="800">
                  <c:v>0.1363</c:v>
                </c:pt>
                <c:pt idx="801">
                  <c:v>0.1363</c:v>
                </c:pt>
                <c:pt idx="802">
                  <c:v>0.1371</c:v>
                </c:pt>
                <c:pt idx="803">
                  <c:v>0.13750000000000001</c:v>
                </c:pt>
                <c:pt idx="804">
                  <c:v>0.13780000000000001</c:v>
                </c:pt>
                <c:pt idx="805">
                  <c:v>0.13780000000000001</c:v>
                </c:pt>
                <c:pt idx="806">
                  <c:v>0.13780000000000001</c:v>
                </c:pt>
                <c:pt idx="807">
                  <c:v>0.13780000000000001</c:v>
                </c:pt>
                <c:pt idx="808">
                  <c:v>0.13780000000000001</c:v>
                </c:pt>
                <c:pt idx="809">
                  <c:v>0.13780000000000001</c:v>
                </c:pt>
                <c:pt idx="810">
                  <c:v>0.13780000000000001</c:v>
                </c:pt>
                <c:pt idx="811">
                  <c:v>0.13780000000000001</c:v>
                </c:pt>
                <c:pt idx="812">
                  <c:v>0.13780000000000001</c:v>
                </c:pt>
                <c:pt idx="813">
                  <c:v>0.13780000000000001</c:v>
                </c:pt>
                <c:pt idx="814">
                  <c:v>0.13780000000000001</c:v>
                </c:pt>
                <c:pt idx="815">
                  <c:v>0.13780000000000001</c:v>
                </c:pt>
                <c:pt idx="816">
                  <c:v>0.13780000000000001</c:v>
                </c:pt>
                <c:pt idx="817">
                  <c:v>0.13780000000000001</c:v>
                </c:pt>
                <c:pt idx="818">
                  <c:v>0.13819999999999999</c:v>
                </c:pt>
                <c:pt idx="819">
                  <c:v>0.13900000000000001</c:v>
                </c:pt>
                <c:pt idx="820">
                  <c:v>0.13900000000000001</c:v>
                </c:pt>
                <c:pt idx="821">
                  <c:v>0.13900000000000001</c:v>
                </c:pt>
                <c:pt idx="822">
                  <c:v>0.13900000000000001</c:v>
                </c:pt>
                <c:pt idx="823">
                  <c:v>0.1394</c:v>
                </c:pt>
                <c:pt idx="824">
                  <c:v>0.1394</c:v>
                </c:pt>
                <c:pt idx="825">
                  <c:v>0.1394</c:v>
                </c:pt>
                <c:pt idx="826">
                  <c:v>0.13980000000000001</c:v>
                </c:pt>
                <c:pt idx="827">
                  <c:v>0.13980000000000001</c:v>
                </c:pt>
                <c:pt idx="828">
                  <c:v>0.13980000000000001</c:v>
                </c:pt>
                <c:pt idx="829">
                  <c:v>0.14019999999999999</c:v>
                </c:pt>
                <c:pt idx="830">
                  <c:v>0.14019999999999999</c:v>
                </c:pt>
                <c:pt idx="831">
                  <c:v>0.14069999999999999</c:v>
                </c:pt>
                <c:pt idx="832">
                  <c:v>0.14069999999999999</c:v>
                </c:pt>
                <c:pt idx="833">
                  <c:v>0.14149999999999999</c:v>
                </c:pt>
                <c:pt idx="834">
                  <c:v>0.14149999999999999</c:v>
                </c:pt>
                <c:pt idx="835">
                  <c:v>0.14149999999999999</c:v>
                </c:pt>
                <c:pt idx="836">
                  <c:v>0.1419</c:v>
                </c:pt>
                <c:pt idx="837">
                  <c:v>0.1419</c:v>
                </c:pt>
                <c:pt idx="838">
                  <c:v>0.14230000000000001</c:v>
                </c:pt>
                <c:pt idx="839">
                  <c:v>0.14230000000000001</c:v>
                </c:pt>
                <c:pt idx="840">
                  <c:v>0.14230000000000001</c:v>
                </c:pt>
                <c:pt idx="841">
                  <c:v>0.14230000000000001</c:v>
                </c:pt>
                <c:pt idx="842">
                  <c:v>0.14280000000000001</c:v>
                </c:pt>
                <c:pt idx="843">
                  <c:v>0.14280000000000001</c:v>
                </c:pt>
                <c:pt idx="844">
                  <c:v>0.14280000000000001</c:v>
                </c:pt>
                <c:pt idx="845">
                  <c:v>0.14280000000000001</c:v>
                </c:pt>
                <c:pt idx="846">
                  <c:v>0.14280000000000001</c:v>
                </c:pt>
                <c:pt idx="847">
                  <c:v>0.14280000000000001</c:v>
                </c:pt>
                <c:pt idx="848">
                  <c:v>0.14280000000000001</c:v>
                </c:pt>
                <c:pt idx="849">
                  <c:v>0.14280000000000001</c:v>
                </c:pt>
                <c:pt idx="850">
                  <c:v>0.14330000000000001</c:v>
                </c:pt>
                <c:pt idx="851">
                  <c:v>0.14330000000000001</c:v>
                </c:pt>
                <c:pt idx="852">
                  <c:v>0.14330000000000001</c:v>
                </c:pt>
                <c:pt idx="853">
                  <c:v>0.14380000000000001</c:v>
                </c:pt>
                <c:pt idx="854">
                  <c:v>0.14380000000000001</c:v>
                </c:pt>
                <c:pt idx="855">
                  <c:v>0.14380000000000001</c:v>
                </c:pt>
                <c:pt idx="856">
                  <c:v>0.14430000000000001</c:v>
                </c:pt>
                <c:pt idx="857">
                  <c:v>0.14430000000000001</c:v>
                </c:pt>
                <c:pt idx="858">
                  <c:v>0.14430000000000001</c:v>
                </c:pt>
                <c:pt idx="859">
                  <c:v>0.14430000000000001</c:v>
                </c:pt>
                <c:pt idx="860">
                  <c:v>0.14430000000000001</c:v>
                </c:pt>
                <c:pt idx="861">
                  <c:v>0.1447</c:v>
                </c:pt>
                <c:pt idx="862">
                  <c:v>0.1452</c:v>
                </c:pt>
                <c:pt idx="863">
                  <c:v>0.1452</c:v>
                </c:pt>
                <c:pt idx="864">
                  <c:v>0.1452</c:v>
                </c:pt>
                <c:pt idx="865">
                  <c:v>0.1452</c:v>
                </c:pt>
                <c:pt idx="866">
                  <c:v>0.1457</c:v>
                </c:pt>
                <c:pt idx="867">
                  <c:v>0.1462</c:v>
                </c:pt>
                <c:pt idx="868">
                  <c:v>0.1462</c:v>
                </c:pt>
                <c:pt idx="869">
                  <c:v>0.1462</c:v>
                </c:pt>
                <c:pt idx="870">
                  <c:v>0.1467</c:v>
                </c:pt>
                <c:pt idx="871">
                  <c:v>0.14779999999999999</c:v>
                </c:pt>
                <c:pt idx="872">
                  <c:v>0.14879999999999999</c:v>
                </c:pt>
                <c:pt idx="873">
                  <c:v>0.14879999999999999</c:v>
                </c:pt>
                <c:pt idx="874">
                  <c:v>0.14879999999999999</c:v>
                </c:pt>
                <c:pt idx="875">
                  <c:v>0.14879999999999999</c:v>
                </c:pt>
                <c:pt idx="876">
                  <c:v>0.14929999999999999</c:v>
                </c:pt>
                <c:pt idx="877">
                  <c:v>0.14929999999999999</c:v>
                </c:pt>
                <c:pt idx="878">
                  <c:v>0.14979999999999999</c:v>
                </c:pt>
                <c:pt idx="879">
                  <c:v>0.14979999999999999</c:v>
                </c:pt>
                <c:pt idx="880">
                  <c:v>0.14979999999999999</c:v>
                </c:pt>
                <c:pt idx="881">
                  <c:v>0.14979999999999999</c:v>
                </c:pt>
                <c:pt idx="882">
                  <c:v>0.14979999999999999</c:v>
                </c:pt>
                <c:pt idx="883">
                  <c:v>0.14979999999999999</c:v>
                </c:pt>
                <c:pt idx="884">
                  <c:v>0.14979999999999999</c:v>
                </c:pt>
                <c:pt idx="885">
                  <c:v>0.14979999999999999</c:v>
                </c:pt>
                <c:pt idx="886">
                  <c:v>0.14979999999999999</c:v>
                </c:pt>
                <c:pt idx="887">
                  <c:v>0.14979999999999999</c:v>
                </c:pt>
                <c:pt idx="888">
                  <c:v>0.15029999999999999</c:v>
                </c:pt>
                <c:pt idx="889">
                  <c:v>0.15029999999999999</c:v>
                </c:pt>
                <c:pt idx="890">
                  <c:v>0.15029999999999999</c:v>
                </c:pt>
                <c:pt idx="891">
                  <c:v>0.15029999999999999</c:v>
                </c:pt>
                <c:pt idx="892">
                  <c:v>0.15029999999999999</c:v>
                </c:pt>
                <c:pt idx="893">
                  <c:v>0.15029999999999999</c:v>
                </c:pt>
                <c:pt idx="894">
                  <c:v>0.15029999999999999</c:v>
                </c:pt>
                <c:pt idx="895">
                  <c:v>0.15029999999999999</c:v>
                </c:pt>
                <c:pt idx="896">
                  <c:v>0.15029999999999999</c:v>
                </c:pt>
                <c:pt idx="897">
                  <c:v>0.15029999999999999</c:v>
                </c:pt>
                <c:pt idx="898">
                  <c:v>0.1515</c:v>
                </c:pt>
                <c:pt idx="899">
                  <c:v>0.1515</c:v>
                </c:pt>
                <c:pt idx="900">
                  <c:v>0.15260000000000001</c:v>
                </c:pt>
                <c:pt idx="901">
                  <c:v>0.1532</c:v>
                </c:pt>
                <c:pt idx="902">
                  <c:v>0.1532</c:v>
                </c:pt>
                <c:pt idx="903">
                  <c:v>0.1532</c:v>
                </c:pt>
                <c:pt idx="904">
                  <c:v>0.1532</c:v>
                </c:pt>
                <c:pt idx="905">
                  <c:v>0.1532</c:v>
                </c:pt>
                <c:pt idx="906">
                  <c:v>0.1532</c:v>
                </c:pt>
                <c:pt idx="907">
                  <c:v>0.1532</c:v>
                </c:pt>
                <c:pt idx="908">
                  <c:v>0.1532</c:v>
                </c:pt>
                <c:pt idx="909">
                  <c:v>0.1532</c:v>
                </c:pt>
                <c:pt idx="910">
                  <c:v>0.1532</c:v>
                </c:pt>
                <c:pt idx="911">
                  <c:v>0.1532</c:v>
                </c:pt>
                <c:pt idx="912">
                  <c:v>0.1532</c:v>
                </c:pt>
                <c:pt idx="913">
                  <c:v>0.1532</c:v>
                </c:pt>
                <c:pt idx="914">
                  <c:v>0.1532</c:v>
                </c:pt>
                <c:pt idx="915">
                  <c:v>0.1532</c:v>
                </c:pt>
                <c:pt idx="916">
                  <c:v>0.1532</c:v>
                </c:pt>
                <c:pt idx="917">
                  <c:v>0.1532</c:v>
                </c:pt>
                <c:pt idx="918">
                  <c:v>0.1532</c:v>
                </c:pt>
                <c:pt idx="919">
                  <c:v>0.1532</c:v>
                </c:pt>
                <c:pt idx="920">
                  <c:v>0.1532</c:v>
                </c:pt>
                <c:pt idx="921">
                  <c:v>0.1532</c:v>
                </c:pt>
                <c:pt idx="922">
                  <c:v>0.15390000000000001</c:v>
                </c:pt>
                <c:pt idx="923">
                  <c:v>0.15390000000000001</c:v>
                </c:pt>
                <c:pt idx="924">
                  <c:v>0.15390000000000001</c:v>
                </c:pt>
                <c:pt idx="925">
                  <c:v>0.1545</c:v>
                </c:pt>
                <c:pt idx="926">
                  <c:v>0.1545</c:v>
                </c:pt>
                <c:pt idx="927">
                  <c:v>0.1545</c:v>
                </c:pt>
                <c:pt idx="928">
                  <c:v>0.1545</c:v>
                </c:pt>
                <c:pt idx="929">
                  <c:v>0.1545</c:v>
                </c:pt>
                <c:pt idx="930">
                  <c:v>0.1545</c:v>
                </c:pt>
                <c:pt idx="931">
                  <c:v>0.1545</c:v>
                </c:pt>
                <c:pt idx="932">
                  <c:v>0.15529999999999999</c:v>
                </c:pt>
                <c:pt idx="933">
                  <c:v>0.15609999999999999</c:v>
                </c:pt>
                <c:pt idx="934">
                  <c:v>0.15609999999999999</c:v>
                </c:pt>
                <c:pt idx="935">
                  <c:v>0.15609999999999999</c:v>
                </c:pt>
                <c:pt idx="936">
                  <c:v>0.15609999999999999</c:v>
                </c:pt>
                <c:pt idx="937">
                  <c:v>0.15609999999999999</c:v>
                </c:pt>
                <c:pt idx="938">
                  <c:v>0.15609999999999999</c:v>
                </c:pt>
                <c:pt idx="939">
                  <c:v>0.15609999999999999</c:v>
                </c:pt>
                <c:pt idx="940">
                  <c:v>0.15609999999999999</c:v>
                </c:pt>
                <c:pt idx="941">
                  <c:v>0.15609999999999999</c:v>
                </c:pt>
                <c:pt idx="942">
                  <c:v>0.15609999999999999</c:v>
                </c:pt>
                <c:pt idx="943">
                  <c:v>0.15609999999999999</c:v>
                </c:pt>
                <c:pt idx="944">
                  <c:v>0.15609999999999999</c:v>
                </c:pt>
                <c:pt idx="945">
                  <c:v>0.15609999999999999</c:v>
                </c:pt>
                <c:pt idx="946">
                  <c:v>0.15609999999999999</c:v>
                </c:pt>
                <c:pt idx="947">
                  <c:v>0.15609999999999999</c:v>
                </c:pt>
                <c:pt idx="948">
                  <c:v>0.15609999999999999</c:v>
                </c:pt>
                <c:pt idx="949">
                  <c:v>0.15609999999999999</c:v>
                </c:pt>
                <c:pt idx="950">
                  <c:v>0.15609999999999999</c:v>
                </c:pt>
                <c:pt idx="951">
                  <c:v>0.15609999999999999</c:v>
                </c:pt>
                <c:pt idx="952">
                  <c:v>0.15609999999999999</c:v>
                </c:pt>
                <c:pt idx="953">
                  <c:v>0.15690000000000001</c:v>
                </c:pt>
                <c:pt idx="954">
                  <c:v>0.15690000000000001</c:v>
                </c:pt>
                <c:pt idx="955">
                  <c:v>0.15690000000000001</c:v>
                </c:pt>
                <c:pt idx="956">
                  <c:v>0.15690000000000001</c:v>
                </c:pt>
                <c:pt idx="957">
                  <c:v>0.15690000000000001</c:v>
                </c:pt>
                <c:pt idx="958">
                  <c:v>0.15690000000000001</c:v>
                </c:pt>
                <c:pt idx="959">
                  <c:v>0.15770000000000001</c:v>
                </c:pt>
                <c:pt idx="960">
                  <c:v>0.15770000000000001</c:v>
                </c:pt>
                <c:pt idx="961">
                  <c:v>0.15770000000000001</c:v>
                </c:pt>
                <c:pt idx="962">
                  <c:v>0.15770000000000001</c:v>
                </c:pt>
                <c:pt idx="963">
                  <c:v>0.15770000000000001</c:v>
                </c:pt>
                <c:pt idx="964">
                  <c:v>0.15770000000000001</c:v>
                </c:pt>
                <c:pt idx="965">
                  <c:v>0.15770000000000001</c:v>
                </c:pt>
                <c:pt idx="966">
                  <c:v>0.15859999999999999</c:v>
                </c:pt>
                <c:pt idx="967">
                  <c:v>0.1595</c:v>
                </c:pt>
                <c:pt idx="968">
                  <c:v>0.1595</c:v>
                </c:pt>
                <c:pt idx="969">
                  <c:v>0.1595</c:v>
                </c:pt>
                <c:pt idx="970">
                  <c:v>0.1595</c:v>
                </c:pt>
                <c:pt idx="971">
                  <c:v>0.1595</c:v>
                </c:pt>
                <c:pt idx="972">
                  <c:v>0.1595</c:v>
                </c:pt>
                <c:pt idx="973">
                  <c:v>0.1605</c:v>
                </c:pt>
                <c:pt idx="974">
                  <c:v>0.1605</c:v>
                </c:pt>
                <c:pt idx="975">
                  <c:v>0.1605</c:v>
                </c:pt>
                <c:pt idx="976">
                  <c:v>0.1605</c:v>
                </c:pt>
                <c:pt idx="977">
                  <c:v>0.1605</c:v>
                </c:pt>
                <c:pt idx="978">
                  <c:v>0.1605</c:v>
                </c:pt>
                <c:pt idx="979">
                  <c:v>0.1605</c:v>
                </c:pt>
                <c:pt idx="980">
                  <c:v>0.1605</c:v>
                </c:pt>
                <c:pt idx="981">
                  <c:v>0.1605</c:v>
                </c:pt>
                <c:pt idx="982">
                  <c:v>0.1605</c:v>
                </c:pt>
                <c:pt idx="983">
                  <c:v>0.1605</c:v>
                </c:pt>
                <c:pt idx="984">
                  <c:v>0.1605</c:v>
                </c:pt>
                <c:pt idx="985">
                  <c:v>0.1605</c:v>
                </c:pt>
                <c:pt idx="986">
                  <c:v>0.1605</c:v>
                </c:pt>
                <c:pt idx="987">
                  <c:v>0.1605</c:v>
                </c:pt>
                <c:pt idx="988">
                  <c:v>0.1605</c:v>
                </c:pt>
                <c:pt idx="989">
                  <c:v>0.1605</c:v>
                </c:pt>
                <c:pt idx="990">
                  <c:v>0.1605</c:v>
                </c:pt>
                <c:pt idx="991">
                  <c:v>0.1605</c:v>
                </c:pt>
                <c:pt idx="992">
                  <c:v>0.1605</c:v>
                </c:pt>
                <c:pt idx="993">
                  <c:v>0.1605</c:v>
                </c:pt>
                <c:pt idx="994">
                  <c:v>0.1605</c:v>
                </c:pt>
                <c:pt idx="995">
                  <c:v>0.1605</c:v>
                </c:pt>
                <c:pt idx="996">
                  <c:v>0.1605</c:v>
                </c:pt>
                <c:pt idx="997">
                  <c:v>0.1605</c:v>
                </c:pt>
                <c:pt idx="998">
                  <c:v>0.1605</c:v>
                </c:pt>
                <c:pt idx="999">
                  <c:v>0.1605</c:v>
                </c:pt>
                <c:pt idx="1000">
                  <c:v>0.1605</c:v>
                </c:pt>
                <c:pt idx="1001">
                  <c:v>0.1605</c:v>
                </c:pt>
                <c:pt idx="1002">
                  <c:v>0.1605</c:v>
                </c:pt>
                <c:pt idx="1003">
                  <c:v>0.1605</c:v>
                </c:pt>
                <c:pt idx="1004">
                  <c:v>0.16159999999999999</c:v>
                </c:pt>
                <c:pt idx="1005">
                  <c:v>0.16159999999999999</c:v>
                </c:pt>
                <c:pt idx="1006">
                  <c:v>0.16159999999999999</c:v>
                </c:pt>
                <c:pt idx="1007">
                  <c:v>0.16159999999999999</c:v>
                </c:pt>
                <c:pt idx="1008">
                  <c:v>0.16159999999999999</c:v>
                </c:pt>
                <c:pt idx="1009">
                  <c:v>0.16159999999999999</c:v>
                </c:pt>
                <c:pt idx="1010">
                  <c:v>0.16159999999999999</c:v>
                </c:pt>
                <c:pt idx="1011">
                  <c:v>0.16159999999999999</c:v>
                </c:pt>
                <c:pt idx="1012">
                  <c:v>0.16300000000000001</c:v>
                </c:pt>
                <c:pt idx="1013">
                  <c:v>0.16300000000000001</c:v>
                </c:pt>
                <c:pt idx="1014">
                  <c:v>0.16300000000000001</c:v>
                </c:pt>
                <c:pt idx="1015">
                  <c:v>0.16300000000000001</c:v>
                </c:pt>
                <c:pt idx="1016">
                  <c:v>0.16300000000000001</c:v>
                </c:pt>
                <c:pt idx="1017">
                  <c:v>0.16300000000000001</c:v>
                </c:pt>
                <c:pt idx="1018">
                  <c:v>0.16300000000000001</c:v>
                </c:pt>
                <c:pt idx="1019">
                  <c:v>0.16450000000000001</c:v>
                </c:pt>
                <c:pt idx="1020">
                  <c:v>0.16450000000000001</c:v>
                </c:pt>
                <c:pt idx="1021">
                  <c:v>0.16450000000000001</c:v>
                </c:pt>
                <c:pt idx="1022">
                  <c:v>0.16450000000000001</c:v>
                </c:pt>
                <c:pt idx="1023">
                  <c:v>0.16450000000000001</c:v>
                </c:pt>
                <c:pt idx="1024">
                  <c:v>0.16450000000000001</c:v>
                </c:pt>
                <c:pt idx="1025">
                  <c:v>0.16450000000000001</c:v>
                </c:pt>
                <c:pt idx="1026">
                  <c:v>0.16450000000000001</c:v>
                </c:pt>
                <c:pt idx="1027">
                  <c:v>0.16450000000000001</c:v>
                </c:pt>
                <c:pt idx="1028">
                  <c:v>0.16450000000000001</c:v>
                </c:pt>
                <c:pt idx="1029">
                  <c:v>0.16450000000000001</c:v>
                </c:pt>
                <c:pt idx="1030">
                  <c:v>0.16450000000000001</c:v>
                </c:pt>
                <c:pt idx="1031">
                  <c:v>0.16450000000000001</c:v>
                </c:pt>
                <c:pt idx="1032">
                  <c:v>0.16450000000000001</c:v>
                </c:pt>
                <c:pt idx="1033">
                  <c:v>0.16450000000000001</c:v>
                </c:pt>
                <c:pt idx="1034">
                  <c:v>0.16450000000000001</c:v>
                </c:pt>
                <c:pt idx="1035">
                  <c:v>0.16450000000000001</c:v>
                </c:pt>
                <c:pt idx="1036">
                  <c:v>0.16450000000000001</c:v>
                </c:pt>
                <c:pt idx="1037">
                  <c:v>0.16450000000000001</c:v>
                </c:pt>
                <c:pt idx="1038">
                  <c:v>0.16450000000000001</c:v>
                </c:pt>
                <c:pt idx="1039">
                  <c:v>0.16450000000000001</c:v>
                </c:pt>
                <c:pt idx="1040">
                  <c:v>0.16450000000000001</c:v>
                </c:pt>
                <c:pt idx="1041">
                  <c:v>0.16619999999999999</c:v>
                </c:pt>
                <c:pt idx="1042">
                  <c:v>0.16619999999999999</c:v>
                </c:pt>
                <c:pt idx="1043">
                  <c:v>0.16619999999999999</c:v>
                </c:pt>
                <c:pt idx="1044">
                  <c:v>0.16619999999999999</c:v>
                </c:pt>
                <c:pt idx="1045">
                  <c:v>0.16619999999999999</c:v>
                </c:pt>
                <c:pt idx="1046">
                  <c:v>0.16619999999999999</c:v>
                </c:pt>
                <c:pt idx="1047">
                  <c:v>0.16619999999999999</c:v>
                </c:pt>
                <c:pt idx="1048">
                  <c:v>0.16619999999999999</c:v>
                </c:pt>
                <c:pt idx="1049">
                  <c:v>0.16619999999999999</c:v>
                </c:pt>
                <c:pt idx="1050">
                  <c:v>0.16619999999999999</c:v>
                </c:pt>
                <c:pt idx="1051">
                  <c:v>0.16619999999999999</c:v>
                </c:pt>
                <c:pt idx="1052">
                  <c:v>0.16619999999999999</c:v>
                </c:pt>
                <c:pt idx="1053">
                  <c:v>0.16619999999999999</c:v>
                </c:pt>
                <c:pt idx="1054">
                  <c:v>0.16619999999999999</c:v>
                </c:pt>
                <c:pt idx="1055">
                  <c:v>0.16619999999999999</c:v>
                </c:pt>
                <c:pt idx="1056">
                  <c:v>0.16619999999999999</c:v>
                </c:pt>
                <c:pt idx="1057">
                  <c:v>0.16619999999999999</c:v>
                </c:pt>
                <c:pt idx="1058">
                  <c:v>0.16619999999999999</c:v>
                </c:pt>
                <c:pt idx="1059">
                  <c:v>0.16619999999999999</c:v>
                </c:pt>
                <c:pt idx="1060">
                  <c:v>0.16619999999999999</c:v>
                </c:pt>
                <c:pt idx="1061">
                  <c:v>0.16619999999999999</c:v>
                </c:pt>
                <c:pt idx="1062">
                  <c:v>0.16619999999999999</c:v>
                </c:pt>
                <c:pt idx="1063">
                  <c:v>0.16619999999999999</c:v>
                </c:pt>
                <c:pt idx="1064">
                  <c:v>0.16619999999999999</c:v>
                </c:pt>
                <c:pt idx="1065">
                  <c:v>0.16619999999999999</c:v>
                </c:pt>
                <c:pt idx="1066">
                  <c:v>0.16619999999999999</c:v>
                </c:pt>
                <c:pt idx="1067">
                  <c:v>0.16619999999999999</c:v>
                </c:pt>
                <c:pt idx="1068">
                  <c:v>0.16839999999999999</c:v>
                </c:pt>
                <c:pt idx="1069">
                  <c:v>0.16839999999999999</c:v>
                </c:pt>
                <c:pt idx="1070">
                  <c:v>0.16839999999999999</c:v>
                </c:pt>
                <c:pt idx="1071">
                  <c:v>0.16839999999999999</c:v>
                </c:pt>
                <c:pt idx="1072">
                  <c:v>0.16839999999999999</c:v>
                </c:pt>
                <c:pt idx="1073">
                  <c:v>0.16839999999999999</c:v>
                </c:pt>
                <c:pt idx="1074">
                  <c:v>0.16839999999999999</c:v>
                </c:pt>
                <c:pt idx="1075">
                  <c:v>0.16839999999999999</c:v>
                </c:pt>
                <c:pt idx="1076">
                  <c:v>0.16839999999999999</c:v>
                </c:pt>
                <c:pt idx="1077">
                  <c:v>0.16839999999999999</c:v>
                </c:pt>
                <c:pt idx="1078">
                  <c:v>0.16839999999999999</c:v>
                </c:pt>
                <c:pt idx="1079">
                  <c:v>0.16839999999999999</c:v>
                </c:pt>
                <c:pt idx="1080">
                  <c:v>0.16839999999999999</c:v>
                </c:pt>
              </c:numCache>
            </c:numRef>
          </c:yVal>
          <c:smooth val="0"/>
          <c:extLst>
            <c:ext xmlns:c16="http://schemas.microsoft.com/office/drawing/2014/chart" uri="{C3380CC4-5D6E-409C-BE32-E72D297353CC}">
              <c16:uniqueId val="{00000000-47B5-462A-B441-B20ABFAD4C26}"/>
            </c:ext>
          </c:extLst>
        </c:ser>
        <c:ser>
          <c:idx val="1"/>
          <c:order val="1"/>
          <c:tx>
            <c:strRef>
              <c:f>PEP!$C$1:$C$2</c:f>
              <c:strCache>
                <c:ptCount val="2"/>
                <c:pt idx="0">
                  <c:v>FOURIER PEP, Diabetes</c:v>
                </c:pt>
                <c:pt idx="1">
                  <c:v>Evolocumab</c:v>
                </c:pt>
              </c:strCache>
            </c:strRef>
          </c:tx>
          <c:spPr>
            <a:ln w="50800">
              <a:solidFill>
                <a:srgbClr val="C6573B"/>
              </a:solidFill>
            </a:ln>
          </c:spPr>
          <c:marker>
            <c:symbol val="none"/>
          </c:marker>
          <c:xVal>
            <c:numRef>
              <c:f>PEP!$A$3:$A$1083</c:f>
              <c:numCache>
                <c:formatCode>General</c:formatCode>
                <c:ptCount val="108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numCache>
            </c:numRef>
          </c:xVal>
          <c:yVal>
            <c:numRef>
              <c:f>PEP!$C$3:$C$1083</c:f>
              <c:numCache>
                <c:formatCode>General</c:formatCode>
                <c:ptCount val="1081"/>
                <c:pt idx="0">
                  <c:v>0</c:v>
                </c:pt>
                <c:pt idx="1">
                  <c:v>0</c:v>
                </c:pt>
                <c:pt idx="2">
                  <c:v>2.0000000000000001E-4</c:v>
                </c:pt>
                <c:pt idx="3">
                  <c:v>5.0000000000000001E-4</c:v>
                </c:pt>
                <c:pt idx="4">
                  <c:v>8.9999999999999998E-4</c:v>
                </c:pt>
                <c:pt idx="5">
                  <c:v>8.9999999999999998E-4</c:v>
                </c:pt>
                <c:pt idx="6">
                  <c:v>8.9999999999999998E-4</c:v>
                </c:pt>
                <c:pt idx="7">
                  <c:v>8.9999999999999998E-4</c:v>
                </c:pt>
                <c:pt idx="8">
                  <c:v>1.1000000000000001E-3</c:v>
                </c:pt>
                <c:pt idx="9">
                  <c:v>1.2999999999999999E-3</c:v>
                </c:pt>
                <c:pt idx="10">
                  <c:v>1.2999999999999999E-3</c:v>
                </c:pt>
                <c:pt idx="11">
                  <c:v>1.2999999999999999E-3</c:v>
                </c:pt>
                <c:pt idx="12">
                  <c:v>1.5E-3</c:v>
                </c:pt>
                <c:pt idx="13">
                  <c:v>1.6000000000000001E-3</c:v>
                </c:pt>
                <c:pt idx="14">
                  <c:v>1.6000000000000001E-3</c:v>
                </c:pt>
                <c:pt idx="15">
                  <c:v>2E-3</c:v>
                </c:pt>
                <c:pt idx="16">
                  <c:v>2E-3</c:v>
                </c:pt>
                <c:pt idx="17">
                  <c:v>2.3999999999999998E-3</c:v>
                </c:pt>
                <c:pt idx="18">
                  <c:v>2.5000000000000001E-3</c:v>
                </c:pt>
                <c:pt idx="19">
                  <c:v>2.5000000000000001E-3</c:v>
                </c:pt>
                <c:pt idx="20">
                  <c:v>2.8999999999999998E-3</c:v>
                </c:pt>
                <c:pt idx="21">
                  <c:v>3.0999999999999999E-3</c:v>
                </c:pt>
                <c:pt idx="22">
                  <c:v>3.3999999999999998E-3</c:v>
                </c:pt>
                <c:pt idx="23">
                  <c:v>3.5999999999999999E-3</c:v>
                </c:pt>
                <c:pt idx="24">
                  <c:v>4.0000000000000001E-3</c:v>
                </c:pt>
                <c:pt idx="25">
                  <c:v>4.0000000000000001E-3</c:v>
                </c:pt>
                <c:pt idx="26">
                  <c:v>4.1999999999999997E-3</c:v>
                </c:pt>
                <c:pt idx="27">
                  <c:v>4.1999999999999997E-3</c:v>
                </c:pt>
                <c:pt idx="28">
                  <c:v>4.7000000000000002E-3</c:v>
                </c:pt>
                <c:pt idx="29">
                  <c:v>5.1000000000000004E-3</c:v>
                </c:pt>
                <c:pt idx="30">
                  <c:v>5.3E-3</c:v>
                </c:pt>
                <c:pt idx="31">
                  <c:v>5.5999999999999999E-3</c:v>
                </c:pt>
                <c:pt idx="32">
                  <c:v>6.0000000000000001E-3</c:v>
                </c:pt>
                <c:pt idx="33">
                  <c:v>6.0000000000000001E-3</c:v>
                </c:pt>
                <c:pt idx="34">
                  <c:v>6.1999999999999998E-3</c:v>
                </c:pt>
                <c:pt idx="35">
                  <c:v>6.4999999999999997E-3</c:v>
                </c:pt>
                <c:pt idx="36">
                  <c:v>6.8999999999999999E-3</c:v>
                </c:pt>
                <c:pt idx="37">
                  <c:v>7.1000000000000004E-3</c:v>
                </c:pt>
                <c:pt idx="38">
                  <c:v>7.1000000000000004E-3</c:v>
                </c:pt>
                <c:pt idx="39">
                  <c:v>7.1000000000000004E-3</c:v>
                </c:pt>
                <c:pt idx="40">
                  <c:v>7.4000000000000003E-3</c:v>
                </c:pt>
                <c:pt idx="41">
                  <c:v>7.7999999999999996E-3</c:v>
                </c:pt>
                <c:pt idx="42">
                  <c:v>7.7999999999999996E-3</c:v>
                </c:pt>
                <c:pt idx="43">
                  <c:v>7.7999999999999996E-3</c:v>
                </c:pt>
                <c:pt idx="44">
                  <c:v>7.7999999999999996E-3</c:v>
                </c:pt>
                <c:pt idx="45">
                  <c:v>8.0000000000000002E-3</c:v>
                </c:pt>
                <c:pt idx="46">
                  <c:v>8.3000000000000001E-3</c:v>
                </c:pt>
                <c:pt idx="47">
                  <c:v>8.6999999999999994E-3</c:v>
                </c:pt>
                <c:pt idx="48">
                  <c:v>8.6999999999999994E-3</c:v>
                </c:pt>
                <c:pt idx="49">
                  <c:v>8.6999999999999994E-3</c:v>
                </c:pt>
                <c:pt idx="50">
                  <c:v>8.6999999999999994E-3</c:v>
                </c:pt>
                <c:pt idx="51">
                  <c:v>8.6999999999999994E-3</c:v>
                </c:pt>
                <c:pt idx="52">
                  <c:v>8.8999999999999999E-3</c:v>
                </c:pt>
                <c:pt idx="53">
                  <c:v>9.4000000000000004E-3</c:v>
                </c:pt>
                <c:pt idx="54">
                  <c:v>9.4000000000000004E-3</c:v>
                </c:pt>
                <c:pt idx="55">
                  <c:v>9.5999999999999992E-3</c:v>
                </c:pt>
                <c:pt idx="56">
                  <c:v>0.01</c:v>
                </c:pt>
                <c:pt idx="57">
                  <c:v>1.0500000000000001E-2</c:v>
                </c:pt>
                <c:pt idx="58">
                  <c:v>1.0500000000000001E-2</c:v>
                </c:pt>
                <c:pt idx="59">
                  <c:v>1.0500000000000001E-2</c:v>
                </c:pt>
                <c:pt idx="60">
                  <c:v>1.0500000000000001E-2</c:v>
                </c:pt>
                <c:pt idx="61">
                  <c:v>1.09E-2</c:v>
                </c:pt>
                <c:pt idx="62">
                  <c:v>1.11E-2</c:v>
                </c:pt>
                <c:pt idx="63">
                  <c:v>1.1299999999999999E-2</c:v>
                </c:pt>
                <c:pt idx="64">
                  <c:v>1.1599999999999999E-2</c:v>
                </c:pt>
                <c:pt idx="65">
                  <c:v>1.1599999999999999E-2</c:v>
                </c:pt>
                <c:pt idx="66">
                  <c:v>1.1599999999999999E-2</c:v>
                </c:pt>
                <c:pt idx="67">
                  <c:v>1.18E-2</c:v>
                </c:pt>
                <c:pt idx="68">
                  <c:v>1.2200000000000001E-2</c:v>
                </c:pt>
                <c:pt idx="69">
                  <c:v>1.2500000000000001E-2</c:v>
                </c:pt>
                <c:pt idx="70">
                  <c:v>1.2699999999999999E-2</c:v>
                </c:pt>
                <c:pt idx="71">
                  <c:v>1.29E-2</c:v>
                </c:pt>
                <c:pt idx="72">
                  <c:v>1.3100000000000001E-2</c:v>
                </c:pt>
                <c:pt idx="73">
                  <c:v>1.32E-2</c:v>
                </c:pt>
                <c:pt idx="74">
                  <c:v>1.34E-2</c:v>
                </c:pt>
                <c:pt idx="75">
                  <c:v>1.34E-2</c:v>
                </c:pt>
                <c:pt idx="76">
                  <c:v>1.34E-2</c:v>
                </c:pt>
                <c:pt idx="77">
                  <c:v>1.3599999999999999E-2</c:v>
                </c:pt>
                <c:pt idx="78">
                  <c:v>1.38E-2</c:v>
                </c:pt>
                <c:pt idx="79">
                  <c:v>1.4E-2</c:v>
                </c:pt>
                <c:pt idx="80">
                  <c:v>1.4200000000000001E-2</c:v>
                </c:pt>
                <c:pt idx="81">
                  <c:v>1.43E-2</c:v>
                </c:pt>
                <c:pt idx="82">
                  <c:v>1.4500000000000001E-2</c:v>
                </c:pt>
                <c:pt idx="83">
                  <c:v>1.49E-2</c:v>
                </c:pt>
                <c:pt idx="84">
                  <c:v>1.54E-2</c:v>
                </c:pt>
                <c:pt idx="85">
                  <c:v>1.54E-2</c:v>
                </c:pt>
                <c:pt idx="86">
                  <c:v>1.54E-2</c:v>
                </c:pt>
                <c:pt idx="87">
                  <c:v>1.54E-2</c:v>
                </c:pt>
                <c:pt idx="88">
                  <c:v>1.6E-2</c:v>
                </c:pt>
                <c:pt idx="89">
                  <c:v>1.6500000000000001E-2</c:v>
                </c:pt>
                <c:pt idx="90">
                  <c:v>1.67E-2</c:v>
                </c:pt>
                <c:pt idx="91">
                  <c:v>1.7100000000000001E-2</c:v>
                </c:pt>
                <c:pt idx="92">
                  <c:v>1.7100000000000001E-2</c:v>
                </c:pt>
                <c:pt idx="93">
                  <c:v>1.72E-2</c:v>
                </c:pt>
                <c:pt idx="94">
                  <c:v>1.7399999999999999E-2</c:v>
                </c:pt>
                <c:pt idx="95">
                  <c:v>1.7399999999999999E-2</c:v>
                </c:pt>
                <c:pt idx="96">
                  <c:v>1.7999999999999999E-2</c:v>
                </c:pt>
                <c:pt idx="97">
                  <c:v>1.7999999999999999E-2</c:v>
                </c:pt>
                <c:pt idx="98">
                  <c:v>1.8200000000000001E-2</c:v>
                </c:pt>
                <c:pt idx="99">
                  <c:v>1.83E-2</c:v>
                </c:pt>
                <c:pt idx="100">
                  <c:v>1.83E-2</c:v>
                </c:pt>
                <c:pt idx="101">
                  <c:v>1.8700000000000001E-2</c:v>
                </c:pt>
                <c:pt idx="102">
                  <c:v>1.8700000000000001E-2</c:v>
                </c:pt>
                <c:pt idx="103">
                  <c:v>1.89E-2</c:v>
                </c:pt>
                <c:pt idx="104">
                  <c:v>1.9199999999999998E-2</c:v>
                </c:pt>
                <c:pt idx="105">
                  <c:v>1.9199999999999998E-2</c:v>
                </c:pt>
                <c:pt idx="106">
                  <c:v>1.9400000000000001E-2</c:v>
                </c:pt>
                <c:pt idx="107">
                  <c:v>1.9599999999999999E-2</c:v>
                </c:pt>
                <c:pt idx="108">
                  <c:v>1.9599999999999999E-2</c:v>
                </c:pt>
                <c:pt idx="109">
                  <c:v>1.9800000000000002E-2</c:v>
                </c:pt>
                <c:pt idx="110">
                  <c:v>0.02</c:v>
                </c:pt>
                <c:pt idx="111">
                  <c:v>0.02</c:v>
                </c:pt>
                <c:pt idx="112">
                  <c:v>2.0299999999999999E-2</c:v>
                </c:pt>
                <c:pt idx="113">
                  <c:v>2.0299999999999999E-2</c:v>
                </c:pt>
                <c:pt idx="114">
                  <c:v>2.07E-2</c:v>
                </c:pt>
                <c:pt idx="115">
                  <c:v>2.0899999999999998E-2</c:v>
                </c:pt>
                <c:pt idx="116">
                  <c:v>2.1100000000000001E-2</c:v>
                </c:pt>
                <c:pt idx="117">
                  <c:v>2.1100000000000001E-2</c:v>
                </c:pt>
                <c:pt idx="118">
                  <c:v>2.1399999999999999E-2</c:v>
                </c:pt>
                <c:pt idx="119">
                  <c:v>2.1999999999999999E-2</c:v>
                </c:pt>
                <c:pt idx="120">
                  <c:v>2.2200000000000001E-2</c:v>
                </c:pt>
                <c:pt idx="121">
                  <c:v>2.2200000000000001E-2</c:v>
                </c:pt>
                <c:pt idx="122">
                  <c:v>2.23E-2</c:v>
                </c:pt>
                <c:pt idx="123">
                  <c:v>2.2499999999999999E-2</c:v>
                </c:pt>
                <c:pt idx="124">
                  <c:v>2.2700000000000001E-2</c:v>
                </c:pt>
                <c:pt idx="125">
                  <c:v>2.2700000000000001E-2</c:v>
                </c:pt>
                <c:pt idx="126">
                  <c:v>2.3099999999999999E-2</c:v>
                </c:pt>
                <c:pt idx="127">
                  <c:v>2.3099999999999999E-2</c:v>
                </c:pt>
                <c:pt idx="128">
                  <c:v>2.3400000000000001E-2</c:v>
                </c:pt>
                <c:pt idx="129">
                  <c:v>2.4E-2</c:v>
                </c:pt>
                <c:pt idx="130">
                  <c:v>2.4199999999999999E-2</c:v>
                </c:pt>
                <c:pt idx="131">
                  <c:v>2.4500000000000001E-2</c:v>
                </c:pt>
                <c:pt idx="132">
                  <c:v>2.4500000000000001E-2</c:v>
                </c:pt>
                <c:pt idx="133">
                  <c:v>2.47E-2</c:v>
                </c:pt>
                <c:pt idx="134">
                  <c:v>2.47E-2</c:v>
                </c:pt>
                <c:pt idx="135">
                  <c:v>2.5100000000000001E-2</c:v>
                </c:pt>
                <c:pt idx="136">
                  <c:v>2.58E-2</c:v>
                </c:pt>
                <c:pt idx="137">
                  <c:v>2.5999999999999999E-2</c:v>
                </c:pt>
                <c:pt idx="138">
                  <c:v>2.6200000000000001E-2</c:v>
                </c:pt>
                <c:pt idx="139">
                  <c:v>2.6499999999999999E-2</c:v>
                </c:pt>
                <c:pt idx="140">
                  <c:v>2.6700000000000002E-2</c:v>
                </c:pt>
                <c:pt idx="141">
                  <c:v>2.6700000000000002E-2</c:v>
                </c:pt>
                <c:pt idx="142">
                  <c:v>2.69E-2</c:v>
                </c:pt>
                <c:pt idx="143">
                  <c:v>2.7199999999999998E-2</c:v>
                </c:pt>
                <c:pt idx="144">
                  <c:v>2.7400000000000001E-2</c:v>
                </c:pt>
                <c:pt idx="145">
                  <c:v>2.76E-2</c:v>
                </c:pt>
                <c:pt idx="146">
                  <c:v>2.8000000000000001E-2</c:v>
                </c:pt>
                <c:pt idx="147">
                  <c:v>2.8199999999999999E-2</c:v>
                </c:pt>
                <c:pt idx="148">
                  <c:v>2.8299999999999999E-2</c:v>
                </c:pt>
                <c:pt idx="149">
                  <c:v>2.8299999999999999E-2</c:v>
                </c:pt>
                <c:pt idx="150">
                  <c:v>2.8299999999999999E-2</c:v>
                </c:pt>
                <c:pt idx="151">
                  <c:v>2.87E-2</c:v>
                </c:pt>
                <c:pt idx="152">
                  <c:v>2.8899999999999999E-2</c:v>
                </c:pt>
                <c:pt idx="153">
                  <c:v>2.8899999999999999E-2</c:v>
                </c:pt>
                <c:pt idx="154">
                  <c:v>2.8899999999999999E-2</c:v>
                </c:pt>
                <c:pt idx="155">
                  <c:v>2.8899999999999999E-2</c:v>
                </c:pt>
                <c:pt idx="156">
                  <c:v>2.8899999999999999E-2</c:v>
                </c:pt>
                <c:pt idx="157">
                  <c:v>2.8899999999999999E-2</c:v>
                </c:pt>
                <c:pt idx="158">
                  <c:v>2.8899999999999999E-2</c:v>
                </c:pt>
                <c:pt idx="159">
                  <c:v>2.8899999999999999E-2</c:v>
                </c:pt>
                <c:pt idx="160">
                  <c:v>2.8899999999999999E-2</c:v>
                </c:pt>
                <c:pt idx="161">
                  <c:v>2.9100000000000001E-2</c:v>
                </c:pt>
                <c:pt idx="162">
                  <c:v>2.9100000000000001E-2</c:v>
                </c:pt>
                <c:pt idx="163">
                  <c:v>2.9100000000000001E-2</c:v>
                </c:pt>
                <c:pt idx="164">
                  <c:v>2.9600000000000001E-2</c:v>
                </c:pt>
                <c:pt idx="165">
                  <c:v>0.03</c:v>
                </c:pt>
                <c:pt idx="166">
                  <c:v>0.03</c:v>
                </c:pt>
                <c:pt idx="167">
                  <c:v>0.03</c:v>
                </c:pt>
                <c:pt idx="168">
                  <c:v>3.0499999999999999E-2</c:v>
                </c:pt>
                <c:pt idx="169">
                  <c:v>3.0499999999999999E-2</c:v>
                </c:pt>
                <c:pt idx="170">
                  <c:v>3.0499999999999999E-2</c:v>
                </c:pt>
                <c:pt idx="171">
                  <c:v>3.0700000000000002E-2</c:v>
                </c:pt>
                <c:pt idx="172">
                  <c:v>3.1099999999999999E-2</c:v>
                </c:pt>
                <c:pt idx="173">
                  <c:v>3.1099999999999999E-2</c:v>
                </c:pt>
                <c:pt idx="174">
                  <c:v>3.1099999999999999E-2</c:v>
                </c:pt>
                <c:pt idx="175">
                  <c:v>3.1399999999999997E-2</c:v>
                </c:pt>
                <c:pt idx="176">
                  <c:v>3.2000000000000001E-2</c:v>
                </c:pt>
                <c:pt idx="177">
                  <c:v>3.2000000000000001E-2</c:v>
                </c:pt>
                <c:pt idx="178">
                  <c:v>3.2199999999999999E-2</c:v>
                </c:pt>
                <c:pt idx="179">
                  <c:v>3.2199999999999999E-2</c:v>
                </c:pt>
                <c:pt idx="180">
                  <c:v>3.2300000000000002E-2</c:v>
                </c:pt>
                <c:pt idx="181">
                  <c:v>3.2500000000000001E-2</c:v>
                </c:pt>
                <c:pt idx="182">
                  <c:v>3.27E-2</c:v>
                </c:pt>
                <c:pt idx="183">
                  <c:v>3.3099999999999997E-2</c:v>
                </c:pt>
                <c:pt idx="184">
                  <c:v>3.3300000000000003E-2</c:v>
                </c:pt>
                <c:pt idx="185">
                  <c:v>3.3300000000000003E-2</c:v>
                </c:pt>
                <c:pt idx="186">
                  <c:v>3.3399999999999999E-2</c:v>
                </c:pt>
                <c:pt idx="187">
                  <c:v>3.3399999999999999E-2</c:v>
                </c:pt>
                <c:pt idx="188">
                  <c:v>3.3599999999999998E-2</c:v>
                </c:pt>
                <c:pt idx="189">
                  <c:v>3.3599999999999998E-2</c:v>
                </c:pt>
                <c:pt idx="190">
                  <c:v>3.4000000000000002E-2</c:v>
                </c:pt>
                <c:pt idx="191">
                  <c:v>3.4200000000000001E-2</c:v>
                </c:pt>
                <c:pt idx="192">
                  <c:v>3.4500000000000003E-2</c:v>
                </c:pt>
                <c:pt idx="193">
                  <c:v>3.4500000000000003E-2</c:v>
                </c:pt>
                <c:pt idx="194">
                  <c:v>3.49E-2</c:v>
                </c:pt>
                <c:pt idx="195">
                  <c:v>3.56E-2</c:v>
                </c:pt>
                <c:pt idx="196">
                  <c:v>3.56E-2</c:v>
                </c:pt>
                <c:pt idx="197">
                  <c:v>3.6200000000000003E-2</c:v>
                </c:pt>
                <c:pt idx="198">
                  <c:v>3.6499999999999998E-2</c:v>
                </c:pt>
                <c:pt idx="199">
                  <c:v>3.6700000000000003E-2</c:v>
                </c:pt>
                <c:pt idx="200">
                  <c:v>3.6700000000000003E-2</c:v>
                </c:pt>
                <c:pt idx="201">
                  <c:v>3.7100000000000001E-2</c:v>
                </c:pt>
                <c:pt idx="202">
                  <c:v>3.7600000000000001E-2</c:v>
                </c:pt>
                <c:pt idx="203">
                  <c:v>3.78E-2</c:v>
                </c:pt>
                <c:pt idx="204">
                  <c:v>3.78E-2</c:v>
                </c:pt>
                <c:pt idx="205">
                  <c:v>3.78E-2</c:v>
                </c:pt>
                <c:pt idx="206">
                  <c:v>3.78E-2</c:v>
                </c:pt>
                <c:pt idx="207">
                  <c:v>3.8199999999999998E-2</c:v>
                </c:pt>
                <c:pt idx="208">
                  <c:v>3.8199999999999998E-2</c:v>
                </c:pt>
                <c:pt idx="209">
                  <c:v>3.8199999999999998E-2</c:v>
                </c:pt>
                <c:pt idx="210">
                  <c:v>3.8199999999999998E-2</c:v>
                </c:pt>
                <c:pt idx="211">
                  <c:v>3.85E-2</c:v>
                </c:pt>
                <c:pt idx="212">
                  <c:v>3.8899999999999997E-2</c:v>
                </c:pt>
                <c:pt idx="213">
                  <c:v>3.8899999999999997E-2</c:v>
                </c:pt>
                <c:pt idx="214">
                  <c:v>3.8899999999999997E-2</c:v>
                </c:pt>
                <c:pt idx="215">
                  <c:v>3.8899999999999997E-2</c:v>
                </c:pt>
                <c:pt idx="216">
                  <c:v>3.9300000000000002E-2</c:v>
                </c:pt>
                <c:pt idx="217">
                  <c:v>3.95E-2</c:v>
                </c:pt>
                <c:pt idx="218">
                  <c:v>3.95E-2</c:v>
                </c:pt>
                <c:pt idx="219">
                  <c:v>3.95E-2</c:v>
                </c:pt>
                <c:pt idx="220">
                  <c:v>3.9600000000000003E-2</c:v>
                </c:pt>
                <c:pt idx="221">
                  <c:v>3.9600000000000003E-2</c:v>
                </c:pt>
                <c:pt idx="222">
                  <c:v>3.9600000000000003E-2</c:v>
                </c:pt>
                <c:pt idx="223">
                  <c:v>3.9800000000000002E-2</c:v>
                </c:pt>
                <c:pt idx="224">
                  <c:v>3.9800000000000002E-2</c:v>
                </c:pt>
                <c:pt idx="225">
                  <c:v>4.02E-2</c:v>
                </c:pt>
                <c:pt idx="226">
                  <c:v>4.0399999999999998E-2</c:v>
                </c:pt>
                <c:pt idx="227">
                  <c:v>4.0399999999999998E-2</c:v>
                </c:pt>
                <c:pt idx="228">
                  <c:v>4.07E-2</c:v>
                </c:pt>
                <c:pt idx="229">
                  <c:v>4.07E-2</c:v>
                </c:pt>
                <c:pt idx="230">
                  <c:v>4.07E-2</c:v>
                </c:pt>
                <c:pt idx="231">
                  <c:v>4.07E-2</c:v>
                </c:pt>
                <c:pt idx="232">
                  <c:v>4.1099999999999998E-2</c:v>
                </c:pt>
                <c:pt idx="233">
                  <c:v>4.1500000000000002E-2</c:v>
                </c:pt>
                <c:pt idx="234">
                  <c:v>4.1500000000000002E-2</c:v>
                </c:pt>
                <c:pt idx="235">
                  <c:v>4.1500000000000002E-2</c:v>
                </c:pt>
                <c:pt idx="236">
                  <c:v>4.2000000000000003E-2</c:v>
                </c:pt>
                <c:pt idx="237">
                  <c:v>4.2200000000000001E-2</c:v>
                </c:pt>
                <c:pt idx="238">
                  <c:v>4.2200000000000001E-2</c:v>
                </c:pt>
                <c:pt idx="239">
                  <c:v>4.24E-2</c:v>
                </c:pt>
                <c:pt idx="240">
                  <c:v>4.2700000000000002E-2</c:v>
                </c:pt>
                <c:pt idx="241">
                  <c:v>4.2900000000000001E-2</c:v>
                </c:pt>
                <c:pt idx="242">
                  <c:v>4.3299999999999998E-2</c:v>
                </c:pt>
                <c:pt idx="243">
                  <c:v>4.3799999999999999E-2</c:v>
                </c:pt>
                <c:pt idx="244">
                  <c:v>4.3799999999999999E-2</c:v>
                </c:pt>
                <c:pt idx="245">
                  <c:v>4.3999999999999997E-2</c:v>
                </c:pt>
                <c:pt idx="246">
                  <c:v>4.3999999999999997E-2</c:v>
                </c:pt>
                <c:pt idx="247">
                  <c:v>4.4699999999999997E-2</c:v>
                </c:pt>
                <c:pt idx="248">
                  <c:v>4.4699999999999997E-2</c:v>
                </c:pt>
                <c:pt idx="249">
                  <c:v>4.4900000000000002E-2</c:v>
                </c:pt>
                <c:pt idx="250">
                  <c:v>4.4900000000000002E-2</c:v>
                </c:pt>
                <c:pt idx="251">
                  <c:v>4.5100000000000001E-2</c:v>
                </c:pt>
                <c:pt idx="252">
                  <c:v>4.5100000000000001E-2</c:v>
                </c:pt>
                <c:pt idx="253">
                  <c:v>4.5100000000000001E-2</c:v>
                </c:pt>
                <c:pt idx="254">
                  <c:v>4.5100000000000001E-2</c:v>
                </c:pt>
                <c:pt idx="255">
                  <c:v>4.53E-2</c:v>
                </c:pt>
                <c:pt idx="256">
                  <c:v>4.5499999999999999E-2</c:v>
                </c:pt>
                <c:pt idx="257">
                  <c:v>4.5999999999999999E-2</c:v>
                </c:pt>
                <c:pt idx="258">
                  <c:v>4.6600000000000003E-2</c:v>
                </c:pt>
                <c:pt idx="259">
                  <c:v>4.6800000000000001E-2</c:v>
                </c:pt>
                <c:pt idx="260">
                  <c:v>4.7100000000000003E-2</c:v>
                </c:pt>
                <c:pt idx="261">
                  <c:v>4.7500000000000001E-2</c:v>
                </c:pt>
                <c:pt idx="262">
                  <c:v>4.7699999999999999E-2</c:v>
                </c:pt>
                <c:pt idx="263">
                  <c:v>4.7699999999999999E-2</c:v>
                </c:pt>
                <c:pt idx="264">
                  <c:v>4.7899999999999998E-2</c:v>
                </c:pt>
                <c:pt idx="265">
                  <c:v>4.7899999999999998E-2</c:v>
                </c:pt>
                <c:pt idx="266">
                  <c:v>4.8399999999999999E-2</c:v>
                </c:pt>
                <c:pt idx="267">
                  <c:v>4.8399999999999999E-2</c:v>
                </c:pt>
                <c:pt idx="268">
                  <c:v>4.8599999999999997E-2</c:v>
                </c:pt>
                <c:pt idx="269">
                  <c:v>4.8599999999999997E-2</c:v>
                </c:pt>
                <c:pt idx="270">
                  <c:v>4.8599999999999997E-2</c:v>
                </c:pt>
                <c:pt idx="271">
                  <c:v>4.8599999999999997E-2</c:v>
                </c:pt>
                <c:pt idx="272">
                  <c:v>4.8599999999999997E-2</c:v>
                </c:pt>
                <c:pt idx="273">
                  <c:v>4.8599999999999997E-2</c:v>
                </c:pt>
                <c:pt idx="274">
                  <c:v>4.8599999999999997E-2</c:v>
                </c:pt>
                <c:pt idx="275">
                  <c:v>4.8899999999999999E-2</c:v>
                </c:pt>
                <c:pt idx="276">
                  <c:v>4.9299999999999997E-2</c:v>
                </c:pt>
                <c:pt idx="277">
                  <c:v>4.9299999999999997E-2</c:v>
                </c:pt>
                <c:pt idx="278">
                  <c:v>4.9700000000000001E-2</c:v>
                </c:pt>
                <c:pt idx="279">
                  <c:v>4.9700000000000001E-2</c:v>
                </c:pt>
                <c:pt idx="280">
                  <c:v>0.05</c:v>
                </c:pt>
                <c:pt idx="281">
                  <c:v>0.05</c:v>
                </c:pt>
                <c:pt idx="282">
                  <c:v>5.0599999999999999E-2</c:v>
                </c:pt>
                <c:pt idx="283">
                  <c:v>5.0799999999999998E-2</c:v>
                </c:pt>
                <c:pt idx="284">
                  <c:v>5.0799999999999998E-2</c:v>
                </c:pt>
                <c:pt idx="285">
                  <c:v>5.0799999999999998E-2</c:v>
                </c:pt>
                <c:pt idx="286">
                  <c:v>5.0799999999999998E-2</c:v>
                </c:pt>
                <c:pt idx="287">
                  <c:v>5.0999999999999997E-2</c:v>
                </c:pt>
                <c:pt idx="288">
                  <c:v>5.0999999999999997E-2</c:v>
                </c:pt>
                <c:pt idx="289">
                  <c:v>5.1299999999999998E-2</c:v>
                </c:pt>
                <c:pt idx="290">
                  <c:v>5.1299999999999998E-2</c:v>
                </c:pt>
                <c:pt idx="291">
                  <c:v>5.1499999999999997E-2</c:v>
                </c:pt>
                <c:pt idx="292">
                  <c:v>5.1499999999999997E-2</c:v>
                </c:pt>
                <c:pt idx="293">
                  <c:v>5.1499999999999997E-2</c:v>
                </c:pt>
                <c:pt idx="294">
                  <c:v>5.1499999999999997E-2</c:v>
                </c:pt>
                <c:pt idx="295">
                  <c:v>5.1499999999999997E-2</c:v>
                </c:pt>
                <c:pt idx="296">
                  <c:v>5.1700000000000003E-2</c:v>
                </c:pt>
                <c:pt idx="297">
                  <c:v>5.1900000000000002E-2</c:v>
                </c:pt>
                <c:pt idx="298">
                  <c:v>5.1900000000000002E-2</c:v>
                </c:pt>
                <c:pt idx="299">
                  <c:v>5.21E-2</c:v>
                </c:pt>
                <c:pt idx="300">
                  <c:v>5.2200000000000003E-2</c:v>
                </c:pt>
                <c:pt idx="301">
                  <c:v>5.2400000000000002E-2</c:v>
                </c:pt>
                <c:pt idx="302">
                  <c:v>5.3199999999999997E-2</c:v>
                </c:pt>
                <c:pt idx="303">
                  <c:v>5.4100000000000002E-2</c:v>
                </c:pt>
                <c:pt idx="304">
                  <c:v>5.4300000000000001E-2</c:v>
                </c:pt>
                <c:pt idx="305">
                  <c:v>5.4300000000000001E-2</c:v>
                </c:pt>
                <c:pt idx="306">
                  <c:v>5.4300000000000001E-2</c:v>
                </c:pt>
                <c:pt idx="307">
                  <c:v>5.4300000000000001E-2</c:v>
                </c:pt>
                <c:pt idx="308">
                  <c:v>5.4300000000000001E-2</c:v>
                </c:pt>
                <c:pt idx="309">
                  <c:v>5.4600000000000003E-2</c:v>
                </c:pt>
                <c:pt idx="310">
                  <c:v>5.5E-2</c:v>
                </c:pt>
                <c:pt idx="311">
                  <c:v>5.5E-2</c:v>
                </c:pt>
                <c:pt idx="312">
                  <c:v>5.5199999999999999E-2</c:v>
                </c:pt>
                <c:pt idx="313">
                  <c:v>5.5199999999999999E-2</c:v>
                </c:pt>
                <c:pt idx="314">
                  <c:v>5.5199999999999999E-2</c:v>
                </c:pt>
                <c:pt idx="315">
                  <c:v>5.5500000000000001E-2</c:v>
                </c:pt>
                <c:pt idx="316">
                  <c:v>5.5500000000000001E-2</c:v>
                </c:pt>
                <c:pt idx="317">
                  <c:v>5.5500000000000001E-2</c:v>
                </c:pt>
                <c:pt idx="318">
                  <c:v>5.5500000000000001E-2</c:v>
                </c:pt>
                <c:pt idx="319">
                  <c:v>5.57E-2</c:v>
                </c:pt>
                <c:pt idx="320">
                  <c:v>5.5899999999999998E-2</c:v>
                </c:pt>
                <c:pt idx="321">
                  <c:v>5.5899999999999998E-2</c:v>
                </c:pt>
                <c:pt idx="322">
                  <c:v>5.5899999999999998E-2</c:v>
                </c:pt>
                <c:pt idx="323">
                  <c:v>5.6099999999999997E-2</c:v>
                </c:pt>
                <c:pt idx="324">
                  <c:v>5.6099999999999997E-2</c:v>
                </c:pt>
                <c:pt idx="325">
                  <c:v>5.6099999999999997E-2</c:v>
                </c:pt>
                <c:pt idx="326">
                  <c:v>5.6300000000000003E-2</c:v>
                </c:pt>
                <c:pt idx="327">
                  <c:v>5.6300000000000003E-2</c:v>
                </c:pt>
                <c:pt idx="328">
                  <c:v>5.6399999999999999E-2</c:v>
                </c:pt>
                <c:pt idx="329">
                  <c:v>5.6399999999999999E-2</c:v>
                </c:pt>
                <c:pt idx="330">
                  <c:v>5.6800000000000003E-2</c:v>
                </c:pt>
                <c:pt idx="331">
                  <c:v>5.6800000000000003E-2</c:v>
                </c:pt>
                <c:pt idx="332">
                  <c:v>5.6800000000000003E-2</c:v>
                </c:pt>
                <c:pt idx="333">
                  <c:v>5.74E-2</c:v>
                </c:pt>
                <c:pt idx="334">
                  <c:v>5.7500000000000002E-2</c:v>
                </c:pt>
                <c:pt idx="335">
                  <c:v>5.7700000000000001E-2</c:v>
                </c:pt>
                <c:pt idx="336">
                  <c:v>5.79E-2</c:v>
                </c:pt>
                <c:pt idx="337">
                  <c:v>5.8099999999999999E-2</c:v>
                </c:pt>
                <c:pt idx="338">
                  <c:v>5.8500000000000003E-2</c:v>
                </c:pt>
                <c:pt idx="339">
                  <c:v>5.8599999999999999E-2</c:v>
                </c:pt>
                <c:pt idx="340">
                  <c:v>5.8799999999999998E-2</c:v>
                </c:pt>
                <c:pt idx="341">
                  <c:v>5.9200000000000003E-2</c:v>
                </c:pt>
                <c:pt idx="342">
                  <c:v>5.9200000000000003E-2</c:v>
                </c:pt>
                <c:pt idx="343">
                  <c:v>5.96E-2</c:v>
                </c:pt>
                <c:pt idx="344">
                  <c:v>5.9900000000000002E-2</c:v>
                </c:pt>
                <c:pt idx="345">
                  <c:v>6.0100000000000001E-2</c:v>
                </c:pt>
                <c:pt idx="346">
                  <c:v>6.0100000000000001E-2</c:v>
                </c:pt>
                <c:pt idx="347">
                  <c:v>6.0100000000000001E-2</c:v>
                </c:pt>
                <c:pt idx="348">
                  <c:v>6.0299999999999999E-2</c:v>
                </c:pt>
                <c:pt idx="349">
                  <c:v>6.0299999999999999E-2</c:v>
                </c:pt>
                <c:pt idx="350">
                  <c:v>6.0299999999999999E-2</c:v>
                </c:pt>
                <c:pt idx="351">
                  <c:v>6.08E-2</c:v>
                </c:pt>
                <c:pt idx="352">
                  <c:v>6.0999999999999999E-2</c:v>
                </c:pt>
                <c:pt idx="353">
                  <c:v>6.1199999999999997E-2</c:v>
                </c:pt>
                <c:pt idx="354">
                  <c:v>6.1400000000000003E-2</c:v>
                </c:pt>
                <c:pt idx="355">
                  <c:v>6.1400000000000003E-2</c:v>
                </c:pt>
                <c:pt idx="356">
                  <c:v>6.1400000000000003E-2</c:v>
                </c:pt>
                <c:pt idx="357">
                  <c:v>6.1400000000000003E-2</c:v>
                </c:pt>
                <c:pt idx="358">
                  <c:v>6.1800000000000001E-2</c:v>
                </c:pt>
                <c:pt idx="359">
                  <c:v>6.2100000000000002E-2</c:v>
                </c:pt>
                <c:pt idx="360">
                  <c:v>6.2100000000000002E-2</c:v>
                </c:pt>
                <c:pt idx="361">
                  <c:v>6.2100000000000002E-2</c:v>
                </c:pt>
                <c:pt idx="362">
                  <c:v>6.2300000000000001E-2</c:v>
                </c:pt>
                <c:pt idx="363">
                  <c:v>6.3E-2</c:v>
                </c:pt>
                <c:pt idx="364">
                  <c:v>6.3E-2</c:v>
                </c:pt>
                <c:pt idx="365">
                  <c:v>6.3399999999999998E-2</c:v>
                </c:pt>
                <c:pt idx="366">
                  <c:v>6.3399999999999998E-2</c:v>
                </c:pt>
                <c:pt idx="367">
                  <c:v>6.3399999999999998E-2</c:v>
                </c:pt>
                <c:pt idx="368">
                  <c:v>6.3399999999999998E-2</c:v>
                </c:pt>
                <c:pt idx="369">
                  <c:v>6.3399999999999998E-2</c:v>
                </c:pt>
                <c:pt idx="370">
                  <c:v>6.3399999999999998E-2</c:v>
                </c:pt>
                <c:pt idx="371">
                  <c:v>6.3600000000000004E-2</c:v>
                </c:pt>
                <c:pt idx="372">
                  <c:v>6.3600000000000004E-2</c:v>
                </c:pt>
                <c:pt idx="373">
                  <c:v>6.3799999999999996E-2</c:v>
                </c:pt>
                <c:pt idx="374">
                  <c:v>6.4000000000000001E-2</c:v>
                </c:pt>
                <c:pt idx="375">
                  <c:v>6.4100000000000004E-2</c:v>
                </c:pt>
                <c:pt idx="376">
                  <c:v>6.4299999999999996E-2</c:v>
                </c:pt>
                <c:pt idx="377">
                  <c:v>6.4299999999999996E-2</c:v>
                </c:pt>
                <c:pt idx="378">
                  <c:v>6.4500000000000002E-2</c:v>
                </c:pt>
                <c:pt idx="379">
                  <c:v>6.4899999999999999E-2</c:v>
                </c:pt>
                <c:pt idx="380">
                  <c:v>6.5100000000000005E-2</c:v>
                </c:pt>
                <c:pt idx="381">
                  <c:v>6.5600000000000006E-2</c:v>
                </c:pt>
                <c:pt idx="382">
                  <c:v>6.5600000000000006E-2</c:v>
                </c:pt>
                <c:pt idx="383">
                  <c:v>6.5600000000000006E-2</c:v>
                </c:pt>
                <c:pt idx="384">
                  <c:v>6.5799999999999997E-2</c:v>
                </c:pt>
                <c:pt idx="385">
                  <c:v>6.6000000000000003E-2</c:v>
                </c:pt>
                <c:pt idx="386">
                  <c:v>6.6000000000000003E-2</c:v>
                </c:pt>
                <c:pt idx="387">
                  <c:v>6.6000000000000003E-2</c:v>
                </c:pt>
                <c:pt idx="388">
                  <c:v>6.6299999999999998E-2</c:v>
                </c:pt>
                <c:pt idx="389">
                  <c:v>6.6500000000000004E-2</c:v>
                </c:pt>
                <c:pt idx="390">
                  <c:v>6.6500000000000004E-2</c:v>
                </c:pt>
                <c:pt idx="391">
                  <c:v>6.6500000000000004E-2</c:v>
                </c:pt>
                <c:pt idx="392">
                  <c:v>6.6900000000000001E-2</c:v>
                </c:pt>
                <c:pt idx="393">
                  <c:v>6.7299999999999999E-2</c:v>
                </c:pt>
                <c:pt idx="394">
                  <c:v>6.7599999999999993E-2</c:v>
                </c:pt>
                <c:pt idx="395">
                  <c:v>6.7799999999999999E-2</c:v>
                </c:pt>
                <c:pt idx="396">
                  <c:v>6.8000000000000005E-2</c:v>
                </c:pt>
                <c:pt idx="397">
                  <c:v>6.8000000000000005E-2</c:v>
                </c:pt>
                <c:pt idx="398">
                  <c:v>6.8000000000000005E-2</c:v>
                </c:pt>
                <c:pt idx="399">
                  <c:v>6.8400000000000002E-2</c:v>
                </c:pt>
                <c:pt idx="400">
                  <c:v>6.8699999999999997E-2</c:v>
                </c:pt>
                <c:pt idx="401">
                  <c:v>6.8900000000000003E-2</c:v>
                </c:pt>
                <c:pt idx="402">
                  <c:v>6.93E-2</c:v>
                </c:pt>
                <c:pt idx="403">
                  <c:v>6.93E-2</c:v>
                </c:pt>
                <c:pt idx="404">
                  <c:v>6.93E-2</c:v>
                </c:pt>
                <c:pt idx="405">
                  <c:v>6.93E-2</c:v>
                </c:pt>
                <c:pt idx="406">
                  <c:v>6.93E-2</c:v>
                </c:pt>
                <c:pt idx="407">
                  <c:v>6.93E-2</c:v>
                </c:pt>
                <c:pt idx="408">
                  <c:v>6.93E-2</c:v>
                </c:pt>
                <c:pt idx="409">
                  <c:v>6.93E-2</c:v>
                </c:pt>
                <c:pt idx="410">
                  <c:v>6.93E-2</c:v>
                </c:pt>
                <c:pt idx="411">
                  <c:v>6.93E-2</c:v>
                </c:pt>
                <c:pt idx="412">
                  <c:v>6.9599999999999995E-2</c:v>
                </c:pt>
                <c:pt idx="413">
                  <c:v>6.9800000000000001E-2</c:v>
                </c:pt>
                <c:pt idx="414">
                  <c:v>7.0000000000000007E-2</c:v>
                </c:pt>
                <c:pt idx="415">
                  <c:v>7.0000000000000007E-2</c:v>
                </c:pt>
                <c:pt idx="416">
                  <c:v>7.0000000000000007E-2</c:v>
                </c:pt>
                <c:pt idx="417">
                  <c:v>7.0000000000000007E-2</c:v>
                </c:pt>
                <c:pt idx="418">
                  <c:v>7.0000000000000007E-2</c:v>
                </c:pt>
                <c:pt idx="419">
                  <c:v>7.0000000000000007E-2</c:v>
                </c:pt>
                <c:pt idx="420">
                  <c:v>7.0000000000000007E-2</c:v>
                </c:pt>
                <c:pt idx="421">
                  <c:v>7.0699999999999999E-2</c:v>
                </c:pt>
                <c:pt idx="422">
                  <c:v>7.0699999999999999E-2</c:v>
                </c:pt>
                <c:pt idx="423">
                  <c:v>7.0699999999999999E-2</c:v>
                </c:pt>
                <c:pt idx="424">
                  <c:v>7.0699999999999999E-2</c:v>
                </c:pt>
                <c:pt idx="425">
                  <c:v>7.0699999999999999E-2</c:v>
                </c:pt>
                <c:pt idx="426">
                  <c:v>7.0699999999999999E-2</c:v>
                </c:pt>
                <c:pt idx="427">
                  <c:v>7.0900000000000005E-2</c:v>
                </c:pt>
                <c:pt idx="428">
                  <c:v>7.1099999999999997E-2</c:v>
                </c:pt>
                <c:pt idx="429">
                  <c:v>7.1099999999999997E-2</c:v>
                </c:pt>
                <c:pt idx="430">
                  <c:v>7.1099999999999997E-2</c:v>
                </c:pt>
                <c:pt idx="431">
                  <c:v>7.1300000000000002E-2</c:v>
                </c:pt>
                <c:pt idx="432">
                  <c:v>7.1499999999999994E-2</c:v>
                </c:pt>
                <c:pt idx="433">
                  <c:v>7.1800000000000003E-2</c:v>
                </c:pt>
                <c:pt idx="434">
                  <c:v>7.1999999999999995E-2</c:v>
                </c:pt>
                <c:pt idx="435">
                  <c:v>7.2400000000000006E-2</c:v>
                </c:pt>
                <c:pt idx="436">
                  <c:v>7.2400000000000006E-2</c:v>
                </c:pt>
                <c:pt idx="437">
                  <c:v>7.2400000000000006E-2</c:v>
                </c:pt>
                <c:pt idx="438">
                  <c:v>7.2599999999999998E-2</c:v>
                </c:pt>
                <c:pt idx="439">
                  <c:v>7.2800000000000004E-2</c:v>
                </c:pt>
                <c:pt idx="440">
                  <c:v>7.2800000000000004E-2</c:v>
                </c:pt>
                <c:pt idx="441">
                  <c:v>7.2900000000000006E-2</c:v>
                </c:pt>
                <c:pt idx="442">
                  <c:v>7.2900000000000006E-2</c:v>
                </c:pt>
                <c:pt idx="443">
                  <c:v>7.3300000000000004E-2</c:v>
                </c:pt>
                <c:pt idx="444">
                  <c:v>7.3999999999999996E-2</c:v>
                </c:pt>
                <c:pt idx="445">
                  <c:v>7.3999999999999996E-2</c:v>
                </c:pt>
                <c:pt idx="446">
                  <c:v>7.4200000000000002E-2</c:v>
                </c:pt>
                <c:pt idx="447">
                  <c:v>7.4200000000000002E-2</c:v>
                </c:pt>
                <c:pt idx="448">
                  <c:v>7.4399999999999994E-2</c:v>
                </c:pt>
                <c:pt idx="449">
                  <c:v>7.46E-2</c:v>
                </c:pt>
                <c:pt idx="450">
                  <c:v>7.46E-2</c:v>
                </c:pt>
                <c:pt idx="451">
                  <c:v>7.4800000000000005E-2</c:v>
                </c:pt>
                <c:pt idx="452">
                  <c:v>7.4999999999999997E-2</c:v>
                </c:pt>
                <c:pt idx="453">
                  <c:v>7.4999999999999997E-2</c:v>
                </c:pt>
                <c:pt idx="454">
                  <c:v>7.5300000000000006E-2</c:v>
                </c:pt>
                <c:pt idx="455">
                  <c:v>7.5499999999999998E-2</c:v>
                </c:pt>
                <c:pt idx="456">
                  <c:v>7.5499999999999998E-2</c:v>
                </c:pt>
                <c:pt idx="457">
                  <c:v>7.5700000000000003E-2</c:v>
                </c:pt>
                <c:pt idx="458">
                  <c:v>7.5700000000000003E-2</c:v>
                </c:pt>
                <c:pt idx="459">
                  <c:v>7.5700000000000003E-2</c:v>
                </c:pt>
                <c:pt idx="460">
                  <c:v>7.5700000000000003E-2</c:v>
                </c:pt>
                <c:pt idx="461">
                  <c:v>7.5899999999999995E-2</c:v>
                </c:pt>
                <c:pt idx="462">
                  <c:v>7.6100000000000001E-2</c:v>
                </c:pt>
                <c:pt idx="463">
                  <c:v>7.6399999999999996E-2</c:v>
                </c:pt>
                <c:pt idx="464">
                  <c:v>7.6600000000000001E-2</c:v>
                </c:pt>
                <c:pt idx="465">
                  <c:v>7.6799999999999993E-2</c:v>
                </c:pt>
                <c:pt idx="466">
                  <c:v>7.6799999999999993E-2</c:v>
                </c:pt>
                <c:pt idx="467">
                  <c:v>7.6799999999999993E-2</c:v>
                </c:pt>
                <c:pt idx="468">
                  <c:v>7.6799999999999993E-2</c:v>
                </c:pt>
                <c:pt idx="469">
                  <c:v>7.6999999999999999E-2</c:v>
                </c:pt>
                <c:pt idx="470">
                  <c:v>7.7200000000000005E-2</c:v>
                </c:pt>
                <c:pt idx="471">
                  <c:v>7.7200000000000005E-2</c:v>
                </c:pt>
                <c:pt idx="472">
                  <c:v>7.7200000000000005E-2</c:v>
                </c:pt>
                <c:pt idx="473">
                  <c:v>7.7499999999999999E-2</c:v>
                </c:pt>
                <c:pt idx="474">
                  <c:v>7.7700000000000005E-2</c:v>
                </c:pt>
                <c:pt idx="475">
                  <c:v>7.7899999999999997E-2</c:v>
                </c:pt>
                <c:pt idx="476">
                  <c:v>7.8100000000000003E-2</c:v>
                </c:pt>
                <c:pt idx="477">
                  <c:v>7.85E-2</c:v>
                </c:pt>
                <c:pt idx="478">
                  <c:v>7.8600000000000003E-2</c:v>
                </c:pt>
                <c:pt idx="479">
                  <c:v>7.8799999999999995E-2</c:v>
                </c:pt>
                <c:pt idx="480">
                  <c:v>7.9000000000000001E-2</c:v>
                </c:pt>
                <c:pt idx="481">
                  <c:v>7.9399999999999998E-2</c:v>
                </c:pt>
                <c:pt idx="482">
                  <c:v>7.9399999999999998E-2</c:v>
                </c:pt>
                <c:pt idx="483">
                  <c:v>7.9399999999999998E-2</c:v>
                </c:pt>
                <c:pt idx="484">
                  <c:v>7.9600000000000004E-2</c:v>
                </c:pt>
                <c:pt idx="485">
                  <c:v>7.9600000000000004E-2</c:v>
                </c:pt>
                <c:pt idx="486">
                  <c:v>7.9600000000000004E-2</c:v>
                </c:pt>
                <c:pt idx="487">
                  <c:v>7.9699999999999993E-2</c:v>
                </c:pt>
                <c:pt idx="488">
                  <c:v>7.9899999999999999E-2</c:v>
                </c:pt>
                <c:pt idx="489">
                  <c:v>8.0100000000000005E-2</c:v>
                </c:pt>
                <c:pt idx="490">
                  <c:v>8.0500000000000002E-2</c:v>
                </c:pt>
                <c:pt idx="491">
                  <c:v>8.0500000000000002E-2</c:v>
                </c:pt>
                <c:pt idx="492">
                  <c:v>8.0500000000000002E-2</c:v>
                </c:pt>
                <c:pt idx="493">
                  <c:v>8.0699999999999994E-2</c:v>
                </c:pt>
                <c:pt idx="494">
                  <c:v>8.09E-2</c:v>
                </c:pt>
                <c:pt idx="495">
                  <c:v>8.09E-2</c:v>
                </c:pt>
                <c:pt idx="496">
                  <c:v>8.09E-2</c:v>
                </c:pt>
                <c:pt idx="497">
                  <c:v>8.1000000000000003E-2</c:v>
                </c:pt>
                <c:pt idx="498">
                  <c:v>8.1199999999999994E-2</c:v>
                </c:pt>
                <c:pt idx="499">
                  <c:v>8.1199999999999994E-2</c:v>
                </c:pt>
                <c:pt idx="500">
                  <c:v>8.1199999999999994E-2</c:v>
                </c:pt>
                <c:pt idx="501">
                  <c:v>8.14E-2</c:v>
                </c:pt>
                <c:pt idx="502">
                  <c:v>8.14E-2</c:v>
                </c:pt>
                <c:pt idx="503">
                  <c:v>8.1600000000000006E-2</c:v>
                </c:pt>
                <c:pt idx="504">
                  <c:v>8.1600000000000006E-2</c:v>
                </c:pt>
                <c:pt idx="505">
                  <c:v>8.1600000000000006E-2</c:v>
                </c:pt>
                <c:pt idx="506">
                  <c:v>8.1600000000000006E-2</c:v>
                </c:pt>
                <c:pt idx="507">
                  <c:v>8.2000000000000003E-2</c:v>
                </c:pt>
                <c:pt idx="508">
                  <c:v>8.2199999999999995E-2</c:v>
                </c:pt>
                <c:pt idx="509">
                  <c:v>8.2199999999999995E-2</c:v>
                </c:pt>
                <c:pt idx="510">
                  <c:v>8.2199999999999995E-2</c:v>
                </c:pt>
                <c:pt idx="511">
                  <c:v>8.2199999999999995E-2</c:v>
                </c:pt>
                <c:pt idx="512">
                  <c:v>8.2400000000000001E-2</c:v>
                </c:pt>
                <c:pt idx="513">
                  <c:v>8.2900000000000001E-2</c:v>
                </c:pt>
                <c:pt idx="514">
                  <c:v>8.2900000000000001E-2</c:v>
                </c:pt>
                <c:pt idx="515">
                  <c:v>8.2900000000000001E-2</c:v>
                </c:pt>
                <c:pt idx="516">
                  <c:v>8.3099999999999993E-2</c:v>
                </c:pt>
                <c:pt idx="517">
                  <c:v>8.3099999999999993E-2</c:v>
                </c:pt>
                <c:pt idx="518">
                  <c:v>8.3299999999999999E-2</c:v>
                </c:pt>
                <c:pt idx="519">
                  <c:v>8.3299999999999999E-2</c:v>
                </c:pt>
                <c:pt idx="520">
                  <c:v>8.3500000000000005E-2</c:v>
                </c:pt>
                <c:pt idx="521">
                  <c:v>8.3500000000000005E-2</c:v>
                </c:pt>
                <c:pt idx="522">
                  <c:v>8.3699999999999997E-2</c:v>
                </c:pt>
                <c:pt idx="523">
                  <c:v>8.3900000000000002E-2</c:v>
                </c:pt>
                <c:pt idx="524">
                  <c:v>8.3900000000000002E-2</c:v>
                </c:pt>
                <c:pt idx="525">
                  <c:v>8.4099999999999994E-2</c:v>
                </c:pt>
                <c:pt idx="526">
                  <c:v>8.4099999999999994E-2</c:v>
                </c:pt>
                <c:pt idx="527">
                  <c:v>8.43E-2</c:v>
                </c:pt>
                <c:pt idx="528">
                  <c:v>8.4500000000000006E-2</c:v>
                </c:pt>
                <c:pt idx="529">
                  <c:v>8.4699999999999998E-2</c:v>
                </c:pt>
                <c:pt idx="530">
                  <c:v>8.4699999999999998E-2</c:v>
                </c:pt>
                <c:pt idx="531">
                  <c:v>8.4699999999999998E-2</c:v>
                </c:pt>
                <c:pt idx="532">
                  <c:v>8.4699999999999998E-2</c:v>
                </c:pt>
                <c:pt idx="533">
                  <c:v>8.4699999999999998E-2</c:v>
                </c:pt>
                <c:pt idx="534">
                  <c:v>8.4900000000000003E-2</c:v>
                </c:pt>
                <c:pt idx="535">
                  <c:v>8.5000000000000006E-2</c:v>
                </c:pt>
                <c:pt idx="536">
                  <c:v>8.5199999999999998E-2</c:v>
                </c:pt>
                <c:pt idx="537">
                  <c:v>8.5199999999999998E-2</c:v>
                </c:pt>
                <c:pt idx="538">
                  <c:v>8.5199999999999998E-2</c:v>
                </c:pt>
                <c:pt idx="539">
                  <c:v>8.5199999999999998E-2</c:v>
                </c:pt>
                <c:pt idx="540">
                  <c:v>8.5199999999999998E-2</c:v>
                </c:pt>
                <c:pt idx="541">
                  <c:v>8.5800000000000001E-2</c:v>
                </c:pt>
                <c:pt idx="542">
                  <c:v>8.5800000000000001E-2</c:v>
                </c:pt>
                <c:pt idx="543">
                  <c:v>8.5999999999999993E-2</c:v>
                </c:pt>
                <c:pt idx="544">
                  <c:v>8.5999999999999993E-2</c:v>
                </c:pt>
                <c:pt idx="545">
                  <c:v>8.5999999999999993E-2</c:v>
                </c:pt>
                <c:pt idx="546">
                  <c:v>8.6199999999999999E-2</c:v>
                </c:pt>
                <c:pt idx="547">
                  <c:v>8.6199999999999999E-2</c:v>
                </c:pt>
                <c:pt idx="548">
                  <c:v>8.6400000000000005E-2</c:v>
                </c:pt>
                <c:pt idx="549">
                  <c:v>8.6400000000000005E-2</c:v>
                </c:pt>
                <c:pt idx="550">
                  <c:v>8.6400000000000005E-2</c:v>
                </c:pt>
                <c:pt idx="551">
                  <c:v>8.6800000000000002E-2</c:v>
                </c:pt>
                <c:pt idx="552">
                  <c:v>8.6800000000000002E-2</c:v>
                </c:pt>
                <c:pt idx="553">
                  <c:v>8.72E-2</c:v>
                </c:pt>
                <c:pt idx="554">
                  <c:v>8.7400000000000005E-2</c:v>
                </c:pt>
                <c:pt idx="555">
                  <c:v>8.7800000000000003E-2</c:v>
                </c:pt>
                <c:pt idx="556">
                  <c:v>8.7800000000000003E-2</c:v>
                </c:pt>
                <c:pt idx="557">
                  <c:v>8.7800000000000003E-2</c:v>
                </c:pt>
                <c:pt idx="558">
                  <c:v>8.7800000000000003E-2</c:v>
                </c:pt>
                <c:pt idx="559">
                  <c:v>8.7800000000000003E-2</c:v>
                </c:pt>
                <c:pt idx="560">
                  <c:v>8.7999999999999995E-2</c:v>
                </c:pt>
                <c:pt idx="561">
                  <c:v>8.8400000000000006E-2</c:v>
                </c:pt>
                <c:pt idx="562">
                  <c:v>8.8400000000000006E-2</c:v>
                </c:pt>
                <c:pt idx="563">
                  <c:v>8.8400000000000006E-2</c:v>
                </c:pt>
                <c:pt idx="564">
                  <c:v>8.8800000000000004E-2</c:v>
                </c:pt>
                <c:pt idx="565">
                  <c:v>8.8800000000000004E-2</c:v>
                </c:pt>
                <c:pt idx="566">
                  <c:v>8.8800000000000004E-2</c:v>
                </c:pt>
                <c:pt idx="567">
                  <c:v>8.8999999999999996E-2</c:v>
                </c:pt>
                <c:pt idx="568">
                  <c:v>8.9399999999999993E-2</c:v>
                </c:pt>
                <c:pt idx="569">
                  <c:v>8.9599999999999999E-2</c:v>
                </c:pt>
                <c:pt idx="570">
                  <c:v>8.9800000000000005E-2</c:v>
                </c:pt>
                <c:pt idx="571">
                  <c:v>0.09</c:v>
                </c:pt>
                <c:pt idx="572">
                  <c:v>9.0200000000000002E-2</c:v>
                </c:pt>
                <c:pt idx="573">
                  <c:v>9.0200000000000002E-2</c:v>
                </c:pt>
                <c:pt idx="574">
                  <c:v>9.06E-2</c:v>
                </c:pt>
                <c:pt idx="575">
                  <c:v>9.06E-2</c:v>
                </c:pt>
                <c:pt idx="576">
                  <c:v>9.06E-2</c:v>
                </c:pt>
                <c:pt idx="577">
                  <c:v>9.06E-2</c:v>
                </c:pt>
                <c:pt idx="578">
                  <c:v>9.06E-2</c:v>
                </c:pt>
                <c:pt idx="579">
                  <c:v>9.0999999999999998E-2</c:v>
                </c:pt>
                <c:pt idx="580">
                  <c:v>9.0999999999999998E-2</c:v>
                </c:pt>
                <c:pt idx="581">
                  <c:v>9.0999999999999998E-2</c:v>
                </c:pt>
                <c:pt idx="582">
                  <c:v>9.0999999999999998E-2</c:v>
                </c:pt>
                <c:pt idx="583">
                  <c:v>9.0999999999999998E-2</c:v>
                </c:pt>
                <c:pt idx="584">
                  <c:v>9.0999999999999998E-2</c:v>
                </c:pt>
                <c:pt idx="585">
                  <c:v>9.0999999999999998E-2</c:v>
                </c:pt>
                <c:pt idx="586">
                  <c:v>9.0999999999999998E-2</c:v>
                </c:pt>
                <c:pt idx="587">
                  <c:v>9.0999999999999998E-2</c:v>
                </c:pt>
                <c:pt idx="588">
                  <c:v>9.0999999999999998E-2</c:v>
                </c:pt>
                <c:pt idx="589">
                  <c:v>9.1399999999999995E-2</c:v>
                </c:pt>
                <c:pt idx="590">
                  <c:v>9.1399999999999995E-2</c:v>
                </c:pt>
                <c:pt idx="591">
                  <c:v>9.1399999999999995E-2</c:v>
                </c:pt>
                <c:pt idx="592">
                  <c:v>9.1399999999999995E-2</c:v>
                </c:pt>
                <c:pt idx="593">
                  <c:v>9.1600000000000001E-2</c:v>
                </c:pt>
                <c:pt idx="594">
                  <c:v>9.1800000000000007E-2</c:v>
                </c:pt>
                <c:pt idx="595">
                  <c:v>9.2100000000000001E-2</c:v>
                </c:pt>
                <c:pt idx="596">
                  <c:v>9.2499999999999999E-2</c:v>
                </c:pt>
                <c:pt idx="597">
                  <c:v>9.2499999999999999E-2</c:v>
                </c:pt>
                <c:pt idx="598">
                  <c:v>9.2499999999999999E-2</c:v>
                </c:pt>
                <c:pt idx="599">
                  <c:v>9.2499999999999999E-2</c:v>
                </c:pt>
                <c:pt idx="600">
                  <c:v>9.2499999999999999E-2</c:v>
                </c:pt>
                <c:pt idx="601">
                  <c:v>9.2499999999999999E-2</c:v>
                </c:pt>
                <c:pt idx="602">
                  <c:v>9.2700000000000005E-2</c:v>
                </c:pt>
                <c:pt idx="603">
                  <c:v>9.2700000000000005E-2</c:v>
                </c:pt>
                <c:pt idx="604">
                  <c:v>9.2700000000000005E-2</c:v>
                </c:pt>
                <c:pt idx="605">
                  <c:v>9.2700000000000005E-2</c:v>
                </c:pt>
                <c:pt idx="606">
                  <c:v>9.2700000000000005E-2</c:v>
                </c:pt>
                <c:pt idx="607">
                  <c:v>9.2700000000000005E-2</c:v>
                </c:pt>
                <c:pt idx="608">
                  <c:v>9.2700000000000005E-2</c:v>
                </c:pt>
                <c:pt idx="609">
                  <c:v>9.2700000000000005E-2</c:v>
                </c:pt>
                <c:pt idx="610">
                  <c:v>9.2700000000000005E-2</c:v>
                </c:pt>
                <c:pt idx="611">
                  <c:v>9.2700000000000005E-2</c:v>
                </c:pt>
                <c:pt idx="612">
                  <c:v>9.2999999999999999E-2</c:v>
                </c:pt>
                <c:pt idx="613">
                  <c:v>9.3200000000000005E-2</c:v>
                </c:pt>
                <c:pt idx="614">
                  <c:v>9.3399999999999997E-2</c:v>
                </c:pt>
                <c:pt idx="615">
                  <c:v>9.3399999999999997E-2</c:v>
                </c:pt>
                <c:pt idx="616">
                  <c:v>9.3899999999999997E-2</c:v>
                </c:pt>
                <c:pt idx="617">
                  <c:v>9.3899999999999997E-2</c:v>
                </c:pt>
                <c:pt idx="618">
                  <c:v>9.3899999999999997E-2</c:v>
                </c:pt>
                <c:pt idx="619">
                  <c:v>9.3899999999999997E-2</c:v>
                </c:pt>
                <c:pt idx="620">
                  <c:v>9.3899999999999997E-2</c:v>
                </c:pt>
                <c:pt idx="621">
                  <c:v>9.4299999999999995E-2</c:v>
                </c:pt>
                <c:pt idx="622">
                  <c:v>9.4500000000000001E-2</c:v>
                </c:pt>
                <c:pt idx="623">
                  <c:v>9.4500000000000001E-2</c:v>
                </c:pt>
                <c:pt idx="624">
                  <c:v>9.5200000000000007E-2</c:v>
                </c:pt>
                <c:pt idx="625">
                  <c:v>9.5500000000000002E-2</c:v>
                </c:pt>
                <c:pt idx="626">
                  <c:v>9.5899999999999999E-2</c:v>
                </c:pt>
                <c:pt idx="627">
                  <c:v>9.6199999999999994E-2</c:v>
                </c:pt>
                <c:pt idx="628">
                  <c:v>9.6199999999999994E-2</c:v>
                </c:pt>
                <c:pt idx="629">
                  <c:v>9.64E-2</c:v>
                </c:pt>
                <c:pt idx="630">
                  <c:v>9.6600000000000005E-2</c:v>
                </c:pt>
                <c:pt idx="631">
                  <c:v>9.6600000000000005E-2</c:v>
                </c:pt>
                <c:pt idx="632">
                  <c:v>9.6600000000000005E-2</c:v>
                </c:pt>
                <c:pt idx="633">
                  <c:v>9.6600000000000005E-2</c:v>
                </c:pt>
                <c:pt idx="634">
                  <c:v>9.6600000000000005E-2</c:v>
                </c:pt>
                <c:pt idx="635">
                  <c:v>9.6600000000000005E-2</c:v>
                </c:pt>
                <c:pt idx="636">
                  <c:v>9.6600000000000005E-2</c:v>
                </c:pt>
                <c:pt idx="637">
                  <c:v>9.6600000000000005E-2</c:v>
                </c:pt>
                <c:pt idx="638">
                  <c:v>9.6600000000000005E-2</c:v>
                </c:pt>
                <c:pt idx="639">
                  <c:v>9.6600000000000005E-2</c:v>
                </c:pt>
                <c:pt idx="640">
                  <c:v>9.6600000000000005E-2</c:v>
                </c:pt>
                <c:pt idx="641">
                  <c:v>9.7100000000000006E-2</c:v>
                </c:pt>
                <c:pt idx="642">
                  <c:v>9.7600000000000006E-2</c:v>
                </c:pt>
                <c:pt idx="643">
                  <c:v>9.7600000000000006E-2</c:v>
                </c:pt>
                <c:pt idx="644">
                  <c:v>9.7600000000000006E-2</c:v>
                </c:pt>
                <c:pt idx="645">
                  <c:v>9.7600000000000006E-2</c:v>
                </c:pt>
                <c:pt idx="646">
                  <c:v>9.7600000000000006E-2</c:v>
                </c:pt>
                <c:pt idx="647">
                  <c:v>9.7600000000000006E-2</c:v>
                </c:pt>
                <c:pt idx="648">
                  <c:v>9.7600000000000006E-2</c:v>
                </c:pt>
                <c:pt idx="649">
                  <c:v>9.7600000000000006E-2</c:v>
                </c:pt>
                <c:pt idx="650">
                  <c:v>9.7799999999999998E-2</c:v>
                </c:pt>
                <c:pt idx="651">
                  <c:v>9.8100000000000007E-2</c:v>
                </c:pt>
                <c:pt idx="652">
                  <c:v>9.8100000000000007E-2</c:v>
                </c:pt>
                <c:pt idx="653">
                  <c:v>9.8100000000000007E-2</c:v>
                </c:pt>
                <c:pt idx="654">
                  <c:v>9.8500000000000004E-2</c:v>
                </c:pt>
                <c:pt idx="655">
                  <c:v>9.8500000000000004E-2</c:v>
                </c:pt>
                <c:pt idx="656">
                  <c:v>9.8500000000000004E-2</c:v>
                </c:pt>
                <c:pt idx="657">
                  <c:v>9.8799999999999999E-2</c:v>
                </c:pt>
                <c:pt idx="658">
                  <c:v>9.8799999999999999E-2</c:v>
                </c:pt>
                <c:pt idx="659">
                  <c:v>9.9299999999999999E-2</c:v>
                </c:pt>
                <c:pt idx="660">
                  <c:v>9.9299999999999999E-2</c:v>
                </c:pt>
                <c:pt idx="661">
                  <c:v>9.9299999999999999E-2</c:v>
                </c:pt>
                <c:pt idx="662">
                  <c:v>9.9299999999999999E-2</c:v>
                </c:pt>
                <c:pt idx="663">
                  <c:v>9.9299999999999999E-2</c:v>
                </c:pt>
                <c:pt idx="664">
                  <c:v>9.9500000000000005E-2</c:v>
                </c:pt>
                <c:pt idx="665">
                  <c:v>9.98E-2</c:v>
                </c:pt>
                <c:pt idx="666">
                  <c:v>0.1</c:v>
                </c:pt>
                <c:pt idx="667">
                  <c:v>0.1003</c:v>
                </c:pt>
                <c:pt idx="668">
                  <c:v>0.1003</c:v>
                </c:pt>
                <c:pt idx="669">
                  <c:v>0.10050000000000001</c:v>
                </c:pt>
                <c:pt idx="670">
                  <c:v>0.10050000000000001</c:v>
                </c:pt>
                <c:pt idx="671">
                  <c:v>0.10050000000000001</c:v>
                </c:pt>
                <c:pt idx="672">
                  <c:v>0.10050000000000001</c:v>
                </c:pt>
                <c:pt idx="673">
                  <c:v>0.1008</c:v>
                </c:pt>
                <c:pt idx="674">
                  <c:v>0.1008</c:v>
                </c:pt>
                <c:pt idx="675">
                  <c:v>0.1008</c:v>
                </c:pt>
                <c:pt idx="676">
                  <c:v>0.1008</c:v>
                </c:pt>
                <c:pt idx="677">
                  <c:v>0.1008</c:v>
                </c:pt>
                <c:pt idx="678">
                  <c:v>0.1008</c:v>
                </c:pt>
                <c:pt idx="679">
                  <c:v>0.1008</c:v>
                </c:pt>
                <c:pt idx="680">
                  <c:v>0.1008</c:v>
                </c:pt>
                <c:pt idx="681">
                  <c:v>0.1008</c:v>
                </c:pt>
                <c:pt idx="682">
                  <c:v>0.1008</c:v>
                </c:pt>
                <c:pt idx="683">
                  <c:v>0.1008</c:v>
                </c:pt>
                <c:pt idx="684">
                  <c:v>0.1011</c:v>
                </c:pt>
                <c:pt idx="685">
                  <c:v>0.1011</c:v>
                </c:pt>
                <c:pt idx="686">
                  <c:v>0.1011</c:v>
                </c:pt>
                <c:pt idx="687">
                  <c:v>0.1013</c:v>
                </c:pt>
                <c:pt idx="688">
                  <c:v>0.1013</c:v>
                </c:pt>
                <c:pt idx="689">
                  <c:v>0.1016</c:v>
                </c:pt>
                <c:pt idx="690">
                  <c:v>0.1016</c:v>
                </c:pt>
                <c:pt idx="691">
                  <c:v>0.1019</c:v>
                </c:pt>
                <c:pt idx="692">
                  <c:v>0.1019</c:v>
                </c:pt>
                <c:pt idx="693">
                  <c:v>0.1022</c:v>
                </c:pt>
                <c:pt idx="694">
                  <c:v>0.1022</c:v>
                </c:pt>
                <c:pt idx="695">
                  <c:v>0.1024</c:v>
                </c:pt>
                <c:pt idx="696">
                  <c:v>0.1024</c:v>
                </c:pt>
                <c:pt idx="697">
                  <c:v>0.1024</c:v>
                </c:pt>
                <c:pt idx="698">
                  <c:v>0.1024</c:v>
                </c:pt>
                <c:pt idx="699">
                  <c:v>0.1027</c:v>
                </c:pt>
                <c:pt idx="700">
                  <c:v>0.1027</c:v>
                </c:pt>
                <c:pt idx="701">
                  <c:v>0.1027</c:v>
                </c:pt>
                <c:pt idx="702">
                  <c:v>0.1027</c:v>
                </c:pt>
                <c:pt idx="703">
                  <c:v>0.1027</c:v>
                </c:pt>
                <c:pt idx="704">
                  <c:v>0.1027</c:v>
                </c:pt>
                <c:pt idx="705">
                  <c:v>0.1033</c:v>
                </c:pt>
                <c:pt idx="706">
                  <c:v>0.1041</c:v>
                </c:pt>
                <c:pt idx="707">
                  <c:v>0.1041</c:v>
                </c:pt>
                <c:pt idx="708">
                  <c:v>0.1041</c:v>
                </c:pt>
                <c:pt idx="709">
                  <c:v>0.1041</c:v>
                </c:pt>
                <c:pt idx="710">
                  <c:v>0.1041</c:v>
                </c:pt>
                <c:pt idx="711">
                  <c:v>0.1041</c:v>
                </c:pt>
                <c:pt idx="712">
                  <c:v>0.10440000000000001</c:v>
                </c:pt>
                <c:pt idx="713">
                  <c:v>0.10440000000000001</c:v>
                </c:pt>
                <c:pt idx="714">
                  <c:v>0.10440000000000001</c:v>
                </c:pt>
                <c:pt idx="715">
                  <c:v>0.105</c:v>
                </c:pt>
                <c:pt idx="716">
                  <c:v>0.105</c:v>
                </c:pt>
                <c:pt idx="717">
                  <c:v>0.105</c:v>
                </c:pt>
                <c:pt idx="718">
                  <c:v>0.105</c:v>
                </c:pt>
                <c:pt idx="719">
                  <c:v>0.105</c:v>
                </c:pt>
                <c:pt idx="720">
                  <c:v>0.105</c:v>
                </c:pt>
                <c:pt idx="721">
                  <c:v>0.105</c:v>
                </c:pt>
                <c:pt idx="722">
                  <c:v>0.105</c:v>
                </c:pt>
                <c:pt idx="723">
                  <c:v>0.1053</c:v>
                </c:pt>
                <c:pt idx="724">
                  <c:v>0.1053</c:v>
                </c:pt>
                <c:pt idx="725">
                  <c:v>0.10589999999999999</c:v>
                </c:pt>
                <c:pt idx="726">
                  <c:v>0.10589999999999999</c:v>
                </c:pt>
                <c:pt idx="727">
                  <c:v>0.1062</c:v>
                </c:pt>
                <c:pt idx="728">
                  <c:v>0.1065</c:v>
                </c:pt>
                <c:pt idx="729">
                  <c:v>0.10680000000000001</c:v>
                </c:pt>
                <c:pt idx="730">
                  <c:v>0.1071</c:v>
                </c:pt>
                <c:pt idx="731">
                  <c:v>0.1074</c:v>
                </c:pt>
                <c:pt idx="732">
                  <c:v>0.1074</c:v>
                </c:pt>
                <c:pt idx="733">
                  <c:v>0.1074</c:v>
                </c:pt>
                <c:pt idx="734">
                  <c:v>0.1074</c:v>
                </c:pt>
                <c:pt idx="735">
                  <c:v>0.1074</c:v>
                </c:pt>
                <c:pt idx="736">
                  <c:v>0.1074</c:v>
                </c:pt>
                <c:pt idx="737">
                  <c:v>0.1074</c:v>
                </c:pt>
                <c:pt idx="738">
                  <c:v>0.1074</c:v>
                </c:pt>
                <c:pt idx="739">
                  <c:v>0.1074</c:v>
                </c:pt>
                <c:pt idx="740">
                  <c:v>0.1077</c:v>
                </c:pt>
                <c:pt idx="741">
                  <c:v>0.1077</c:v>
                </c:pt>
                <c:pt idx="742">
                  <c:v>0.108</c:v>
                </c:pt>
                <c:pt idx="743">
                  <c:v>0.108</c:v>
                </c:pt>
                <c:pt idx="744">
                  <c:v>0.108</c:v>
                </c:pt>
                <c:pt idx="745">
                  <c:v>0.1087</c:v>
                </c:pt>
                <c:pt idx="746">
                  <c:v>0.1087</c:v>
                </c:pt>
                <c:pt idx="747">
                  <c:v>0.1087</c:v>
                </c:pt>
                <c:pt idx="748">
                  <c:v>0.1087</c:v>
                </c:pt>
                <c:pt idx="749">
                  <c:v>0.1087</c:v>
                </c:pt>
                <c:pt idx="750">
                  <c:v>0.1087</c:v>
                </c:pt>
                <c:pt idx="751">
                  <c:v>0.1087</c:v>
                </c:pt>
                <c:pt idx="752">
                  <c:v>0.1087</c:v>
                </c:pt>
                <c:pt idx="753">
                  <c:v>0.109</c:v>
                </c:pt>
                <c:pt idx="754">
                  <c:v>0.109</c:v>
                </c:pt>
                <c:pt idx="755">
                  <c:v>0.109</c:v>
                </c:pt>
                <c:pt idx="756">
                  <c:v>0.109</c:v>
                </c:pt>
                <c:pt idx="757">
                  <c:v>0.10929999999999999</c:v>
                </c:pt>
                <c:pt idx="758">
                  <c:v>0.11</c:v>
                </c:pt>
                <c:pt idx="759">
                  <c:v>0.11</c:v>
                </c:pt>
                <c:pt idx="760">
                  <c:v>0.11</c:v>
                </c:pt>
                <c:pt idx="761">
                  <c:v>0.1103</c:v>
                </c:pt>
                <c:pt idx="762">
                  <c:v>0.11070000000000001</c:v>
                </c:pt>
                <c:pt idx="763">
                  <c:v>0.11070000000000001</c:v>
                </c:pt>
                <c:pt idx="764">
                  <c:v>0.111</c:v>
                </c:pt>
                <c:pt idx="765">
                  <c:v>0.111</c:v>
                </c:pt>
                <c:pt idx="766">
                  <c:v>0.111</c:v>
                </c:pt>
                <c:pt idx="767">
                  <c:v>0.111</c:v>
                </c:pt>
                <c:pt idx="768">
                  <c:v>0.111</c:v>
                </c:pt>
                <c:pt idx="769">
                  <c:v>0.111</c:v>
                </c:pt>
                <c:pt idx="770">
                  <c:v>0.111</c:v>
                </c:pt>
                <c:pt idx="771">
                  <c:v>0.111</c:v>
                </c:pt>
                <c:pt idx="772">
                  <c:v>0.111</c:v>
                </c:pt>
                <c:pt idx="773">
                  <c:v>0.111</c:v>
                </c:pt>
                <c:pt idx="774">
                  <c:v>0.111</c:v>
                </c:pt>
                <c:pt idx="775">
                  <c:v>0.1114</c:v>
                </c:pt>
                <c:pt idx="776">
                  <c:v>0.1114</c:v>
                </c:pt>
                <c:pt idx="777">
                  <c:v>0.11169999999999999</c:v>
                </c:pt>
                <c:pt idx="778">
                  <c:v>0.11169999999999999</c:v>
                </c:pt>
                <c:pt idx="779">
                  <c:v>0.11210000000000001</c:v>
                </c:pt>
                <c:pt idx="780">
                  <c:v>0.11210000000000001</c:v>
                </c:pt>
                <c:pt idx="781">
                  <c:v>0.11210000000000001</c:v>
                </c:pt>
                <c:pt idx="782">
                  <c:v>0.11210000000000001</c:v>
                </c:pt>
                <c:pt idx="783">
                  <c:v>0.11210000000000001</c:v>
                </c:pt>
                <c:pt idx="784">
                  <c:v>0.1125</c:v>
                </c:pt>
                <c:pt idx="785">
                  <c:v>0.1128</c:v>
                </c:pt>
                <c:pt idx="786">
                  <c:v>0.11360000000000001</c:v>
                </c:pt>
                <c:pt idx="787">
                  <c:v>0.11360000000000001</c:v>
                </c:pt>
                <c:pt idx="788">
                  <c:v>0.1139</c:v>
                </c:pt>
                <c:pt idx="789">
                  <c:v>0.1139</c:v>
                </c:pt>
                <c:pt idx="790">
                  <c:v>0.1139</c:v>
                </c:pt>
                <c:pt idx="791">
                  <c:v>0.1139</c:v>
                </c:pt>
                <c:pt idx="792">
                  <c:v>0.1139</c:v>
                </c:pt>
                <c:pt idx="793">
                  <c:v>0.1143</c:v>
                </c:pt>
                <c:pt idx="794">
                  <c:v>0.1143</c:v>
                </c:pt>
                <c:pt idx="795">
                  <c:v>0.1147</c:v>
                </c:pt>
                <c:pt idx="796">
                  <c:v>0.1147</c:v>
                </c:pt>
                <c:pt idx="797">
                  <c:v>0.11509999999999999</c:v>
                </c:pt>
                <c:pt idx="798">
                  <c:v>0.11509999999999999</c:v>
                </c:pt>
                <c:pt idx="799">
                  <c:v>0.1154</c:v>
                </c:pt>
                <c:pt idx="800">
                  <c:v>0.1158</c:v>
                </c:pt>
                <c:pt idx="801">
                  <c:v>0.1158</c:v>
                </c:pt>
                <c:pt idx="802">
                  <c:v>0.1158</c:v>
                </c:pt>
                <c:pt idx="803">
                  <c:v>0.1158</c:v>
                </c:pt>
                <c:pt idx="804">
                  <c:v>0.1158</c:v>
                </c:pt>
                <c:pt idx="805">
                  <c:v>0.1158</c:v>
                </c:pt>
                <c:pt idx="806">
                  <c:v>0.1158</c:v>
                </c:pt>
                <c:pt idx="807">
                  <c:v>0.1162</c:v>
                </c:pt>
                <c:pt idx="808">
                  <c:v>0.1162</c:v>
                </c:pt>
                <c:pt idx="809">
                  <c:v>0.1162</c:v>
                </c:pt>
                <c:pt idx="810">
                  <c:v>0.1162</c:v>
                </c:pt>
                <c:pt idx="811">
                  <c:v>0.1166</c:v>
                </c:pt>
                <c:pt idx="812">
                  <c:v>0.11700000000000001</c:v>
                </c:pt>
                <c:pt idx="813">
                  <c:v>0.11700000000000001</c:v>
                </c:pt>
                <c:pt idx="814">
                  <c:v>0.11700000000000001</c:v>
                </c:pt>
                <c:pt idx="815">
                  <c:v>0.11700000000000001</c:v>
                </c:pt>
                <c:pt idx="816">
                  <c:v>0.11700000000000001</c:v>
                </c:pt>
                <c:pt idx="817">
                  <c:v>0.11700000000000001</c:v>
                </c:pt>
                <c:pt idx="818">
                  <c:v>0.11700000000000001</c:v>
                </c:pt>
                <c:pt idx="819">
                  <c:v>0.1174</c:v>
                </c:pt>
                <c:pt idx="820">
                  <c:v>0.1174</c:v>
                </c:pt>
                <c:pt idx="821">
                  <c:v>0.1174</c:v>
                </c:pt>
                <c:pt idx="822">
                  <c:v>0.1178</c:v>
                </c:pt>
                <c:pt idx="823">
                  <c:v>0.1178</c:v>
                </c:pt>
                <c:pt idx="824">
                  <c:v>0.1182</c:v>
                </c:pt>
                <c:pt idx="825">
                  <c:v>0.1182</c:v>
                </c:pt>
                <c:pt idx="826">
                  <c:v>0.1182</c:v>
                </c:pt>
                <c:pt idx="827">
                  <c:v>0.1182</c:v>
                </c:pt>
                <c:pt idx="828">
                  <c:v>0.1182</c:v>
                </c:pt>
                <c:pt idx="829">
                  <c:v>0.1182</c:v>
                </c:pt>
                <c:pt idx="830">
                  <c:v>0.1186</c:v>
                </c:pt>
                <c:pt idx="831">
                  <c:v>0.1186</c:v>
                </c:pt>
                <c:pt idx="832">
                  <c:v>0.1186</c:v>
                </c:pt>
                <c:pt idx="833">
                  <c:v>0.1186</c:v>
                </c:pt>
                <c:pt idx="834">
                  <c:v>0.1186</c:v>
                </c:pt>
                <c:pt idx="835">
                  <c:v>0.1186</c:v>
                </c:pt>
                <c:pt idx="836">
                  <c:v>0.1186</c:v>
                </c:pt>
                <c:pt idx="837">
                  <c:v>0.1186</c:v>
                </c:pt>
                <c:pt idx="838">
                  <c:v>0.1186</c:v>
                </c:pt>
                <c:pt idx="839">
                  <c:v>0.1186</c:v>
                </c:pt>
                <c:pt idx="840">
                  <c:v>0.12</c:v>
                </c:pt>
                <c:pt idx="841">
                  <c:v>0.12</c:v>
                </c:pt>
                <c:pt idx="842">
                  <c:v>0.12</c:v>
                </c:pt>
                <c:pt idx="843">
                  <c:v>0.12</c:v>
                </c:pt>
                <c:pt idx="844">
                  <c:v>0.12</c:v>
                </c:pt>
                <c:pt idx="845">
                  <c:v>0.12</c:v>
                </c:pt>
                <c:pt idx="846">
                  <c:v>0.12</c:v>
                </c:pt>
                <c:pt idx="847">
                  <c:v>0.12</c:v>
                </c:pt>
                <c:pt idx="848">
                  <c:v>0.12</c:v>
                </c:pt>
                <c:pt idx="849">
                  <c:v>0.12</c:v>
                </c:pt>
                <c:pt idx="850">
                  <c:v>0.12039999999999999</c:v>
                </c:pt>
                <c:pt idx="851">
                  <c:v>0.12039999999999999</c:v>
                </c:pt>
                <c:pt idx="852">
                  <c:v>0.12039999999999999</c:v>
                </c:pt>
                <c:pt idx="853">
                  <c:v>0.12139999999999999</c:v>
                </c:pt>
                <c:pt idx="854">
                  <c:v>0.12139999999999999</c:v>
                </c:pt>
                <c:pt idx="855">
                  <c:v>0.12139999999999999</c:v>
                </c:pt>
                <c:pt idx="856">
                  <c:v>0.12189999999999999</c:v>
                </c:pt>
                <c:pt idx="857">
                  <c:v>0.12189999999999999</c:v>
                </c:pt>
                <c:pt idx="858">
                  <c:v>0.12189999999999999</c:v>
                </c:pt>
                <c:pt idx="859">
                  <c:v>0.12189999999999999</c:v>
                </c:pt>
                <c:pt idx="860">
                  <c:v>0.12189999999999999</c:v>
                </c:pt>
                <c:pt idx="861">
                  <c:v>0.12189999999999999</c:v>
                </c:pt>
                <c:pt idx="862">
                  <c:v>0.12189999999999999</c:v>
                </c:pt>
                <c:pt idx="863">
                  <c:v>0.1225</c:v>
                </c:pt>
                <c:pt idx="864">
                  <c:v>0.1225</c:v>
                </c:pt>
                <c:pt idx="865">
                  <c:v>0.1225</c:v>
                </c:pt>
                <c:pt idx="866">
                  <c:v>0.1225</c:v>
                </c:pt>
                <c:pt idx="867">
                  <c:v>0.1225</c:v>
                </c:pt>
                <c:pt idx="868">
                  <c:v>0.1225</c:v>
                </c:pt>
                <c:pt idx="869">
                  <c:v>0.1225</c:v>
                </c:pt>
                <c:pt idx="870">
                  <c:v>0.1225</c:v>
                </c:pt>
                <c:pt idx="871">
                  <c:v>0.1225</c:v>
                </c:pt>
                <c:pt idx="872">
                  <c:v>0.123</c:v>
                </c:pt>
                <c:pt idx="873">
                  <c:v>0.123</c:v>
                </c:pt>
                <c:pt idx="874">
                  <c:v>0.123</c:v>
                </c:pt>
                <c:pt idx="875">
                  <c:v>0.123</c:v>
                </c:pt>
                <c:pt idx="876">
                  <c:v>0.123</c:v>
                </c:pt>
                <c:pt idx="877">
                  <c:v>0.123</c:v>
                </c:pt>
                <c:pt idx="878">
                  <c:v>0.123</c:v>
                </c:pt>
                <c:pt idx="879">
                  <c:v>0.123</c:v>
                </c:pt>
                <c:pt idx="880">
                  <c:v>0.123</c:v>
                </c:pt>
                <c:pt idx="881">
                  <c:v>0.123</c:v>
                </c:pt>
                <c:pt idx="882">
                  <c:v>0.1241</c:v>
                </c:pt>
                <c:pt idx="883">
                  <c:v>0.1241</c:v>
                </c:pt>
                <c:pt idx="884">
                  <c:v>0.1241</c:v>
                </c:pt>
                <c:pt idx="885">
                  <c:v>0.1241</c:v>
                </c:pt>
                <c:pt idx="886">
                  <c:v>0.1241</c:v>
                </c:pt>
                <c:pt idx="887">
                  <c:v>0.1241</c:v>
                </c:pt>
                <c:pt idx="888">
                  <c:v>0.1241</c:v>
                </c:pt>
                <c:pt idx="889">
                  <c:v>0.1241</c:v>
                </c:pt>
                <c:pt idx="890">
                  <c:v>0.1241</c:v>
                </c:pt>
                <c:pt idx="891">
                  <c:v>0.1241</c:v>
                </c:pt>
                <c:pt idx="892">
                  <c:v>0.1246</c:v>
                </c:pt>
                <c:pt idx="893">
                  <c:v>0.1246</c:v>
                </c:pt>
                <c:pt idx="894">
                  <c:v>0.1246</c:v>
                </c:pt>
                <c:pt idx="895">
                  <c:v>0.12520000000000001</c:v>
                </c:pt>
                <c:pt idx="896">
                  <c:v>0.12520000000000001</c:v>
                </c:pt>
                <c:pt idx="897">
                  <c:v>0.1258</c:v>
                </c:pt>
                <c:pt idx="898">
                  <c:v>0.1258</c:v>
                </c:pt>
                <c:pt idx="899">
                  <c:v>0.1258</c:v>
                </c:pt>
                <c:pt idx="900">
                  <c:v>0.12640000000000001</c:v>
                </c:pt>
                <c:pt idx="901">
                  <c:v>0.12640000000000001</c:v>
                </c:pt>
                <c:pt idx="902">
                  <c:v>0.12640000000000001</c:v>
                </c:pt>
                <c:pt idx="903">
                  <c:v>0.12640000000000001</c:v>
                </c:pt>
                <c:pt idx="904">
                  <c:v>0.127</c:v>
                </c:pt>
                <c:pt idx="905">
                  <c:v>0.127</c:v>
                </c:pt>
                <c:pt idx="906">
                  <c:v>0.127</c:v>
                </c:pt>
                <c:pt idx="907">
                  <c:v>0.127</c:v>
                </c:pt>
                <c:pt idx="908">
                  <c:v>0.127</c:v>
                </c:pt>
                <c:pt idx="909">
                  <c:v>0.127</c:v>
                </c:pt>
                <c:pt idx="910">
                  <c:v>0.127</c:v>
                </c:pt>
                <c:pt idx="911">
                  <c:v>0.127</c:v>
                </c:pt>
                <c:pt idx="912">
                  <c:v>0.127</c:v>
                </c:pt>
                <c:pt idx="913">
                  <c:v>0.127</c:v>
                </c:pt>
                <c:pt idx="914">
                  <c:v>0.127</c:v>
                </c:pt>
                <c:pt idx="915">
                  <c:v>0.127</c:v>
                </c:pt>
                <c:pt idx="916">
                  <c:v>0.127</c:v>
                </c:pt>
                <c:pt idx="917">
                  <c:v>0.127</c:v>
                </c:pt>
                <c:pt idx="918">
                  <c:v>0.127</c:v>
                </c:pt>
                <c:pt idx="919">
                  <c:v>0.127</c:v>
                </c:pt>
                <c:pt idx="920">
                  <c:v>0.127</c:v>
                </c:pt>
                <c:pt idx="921">
                  <c:v>0.127</c:v>
                </c:pt>
                <c:pt idx="922">
                  <c:v>0.127</c:v>
                </c:pt>
                <c:pt idx="923">
                  <c:v>0.127</c:v>
                </c:pt>
                <c:pt idx="924">
                  <c:v>0.127</c:v>
                </c:pt>
                <c:pt idx="925">
                  <c:v>0.127</c:v>
                </c:pt>
                <c:pt idx="926">
                  <c:v>0.127</c:v>
                </c:pt>
                <c:pt idx="927">
                  <c:v>0.127</c:v>
                </c:pt>
                <c:pt idx="928">
                  <c:v>0.127</c:v>
                </c:pt>
                <c:pt idx="929">
                  <c:v>0.127</c:v>
                </c:pt>
                <c:pt idx="930">
                  <c:v>0.127</c:v>
                </c:pt>
                <c:pt idx="931">
                  <c:v>0.127</c:v>
                </c:pt>
                <c:pt idx="932">
                  <c:v>0.127</c:v>
                </c:pt>
                <c:pt idx="933">
                  <c:v>0.127</c:v>
                </c:pt>
                <c:pt idx="934">
                  <c:v>0.127</c:v>
                </c:pt>
                <c:pt idx="935">
                  <c:v>0.127</c:v>
                </c:pt>
                <c:pt idx="936">
                  <c:v>0.127</c:v>
                </c:pt>
                <c:pt idx="937">
                  <c:v>0.1278</c:v>
                </c:pt>
                <c:pt idx="938">
                  <c:v>0.1278</c:v>
                </c:pt>
                <c:pt idx="939">
                  <c:v>0.1278</c:v>
                </c:pt>
                <c:pt idx="940">
                  <c:v>0.1278</c:v>
                </c:pt>
                <c:pt idx="941">
                  <c:v>0.12870000000000001</c:v>
                </c:pt>
                <c:pt idx="942">
                  <c:v>0.12870000000000001</c:v>
                </c:pt>
                <c:pt idx="943">
                  <c:v>0.12870000000000001</c:v>
                </c:pt>
                <c:pt idx="944">
                  <c:v>0.12870000000000001</c:v>
                </c:pt>
                <c:pt idx="945">
                  <c:v>0.12870000000000001</c:v>
                </c:pt>
                <c:pt idx="946">
                  <c:v>0.12870000000000001</c:v>
                </c:pt>
                <c:pt idx="947">
                  <c:v>0.12870000000000001</c:v>
                </c:pt>
                <c:pt idx="948">
                  <c:v>0.13039999999999999</c:v>
                </c:pt>
                <c:pt idx="949">
                  <c:v>0.13039999999999999</c:v>
                </c:pt>
                <c:pt idx="950">
                  <c:v>0.13039999999999999</c:v>
                </c:pt>
                <c:pt idx="951">
                  <c:v>0.13039999999999999</c:v>
                </c:pt>
                <c:pt idx="952">
                  <c:v>0.13120000000000001</c:v>
                </c:pt>
                <c:pt idx="953">
                  <c:v>0.1321</c:v>
                </c:pt>
                <c:pt idx="954">
                  <c:v>0.1321</c:v>
                </c:pt>
                <c:pt idx="955">
                  <c:v>0.1321</c:v>
                </c:pt>
                <c:pt idx="956">
                  <c:v>0.1321</c:v>
                </c:pt>
                <c:pt idx="957">
                  <c:v>0.1321</c:v>
                </c:pt>
                <c:pt idx="958">
                  <c:v>0.1321</c:v>
                </c:pt>
                <c:pt idx="959">
                  <c:v>0.1321</c:v>
                </c:pt>
                <c:pt idx="960">
                  <c:v>0.1321</c:v>
                </c:pt>
                <c:pt idx="961">
                  <c:v>0.13300000000000001</c:v>
                </c:pt>
                <c:pt idx="962">
                  <c:v>0.13300000000000001</c:v>
                </c:pt>
                <c:pt idx="963">
                  <c:v>0.13300000000000001</c:v>
                </c:pt>
                <c:pt idx="964">
                  <c:v>0.13300000000000001</c:v>
                </c:pt>
                <c:pt idx="965">
                  <c:v>0.13300000000000001</c:v>
                </c:pt>
                <c:pt idx="966">
                  <c:v>0.13300000000000001</c:v>
                </c:pt>
                <c:pt idx="967">
                  <c:v>0.13300000000000001</c:v>
                </c:pt>
                <c:pt idx="968">
                  <c:v>0.13300000000000001</c:v>
                </c:pt>
                <c:pt idx="969">
                  <c:v>0.13300000000000001</c:v>
                </c:pt>
                <c:pt idx="970">
                  <c:v>0.13300000000000001</c:v>
                </c:pt>
                <c:pt idx="971">
                  <c:v>0.13300000000000001</c:v>
                </c:pt>
                <c:pt idx="972">
                  <c:v>0.13300000000000001</c:v>
                </c:pt>
                <c:pt idx="973">
                  <c:v>0.13300000000000001</c:v>
                </c:pt>
                <c:pt idx="974">
                  <c:v>0.13300000000000001</c:v>
                </c:pt>
                <c:pt idx="975">
                  <c:v>0.13300000000000001</c:v>
                </c:pt>
                <c:pt idx="976">
                  <c:v>0.13300000000000001</c:v>
                </c:pt>
                <c:pt idx="977">
                  <c:v>0.13300000000000001</c:v>
                </c:pt>
                <c:pt idx="978">
                  <c:v>0.13300000000000001</c:v>
                </c:pt>
                <c:pt idx="979">
                  <c:v>0.13300000000000001</c:v>
                </c:pt>
                <c:pt idx="980">
                  <c:v>0.1341</c:v>
                </c:pt>
                <c:pt idx="981">
                  <c:v>0.1341</c:v>
                </c:pt>
                <c:pt idx="982">
                  <c:v>0.1341</c:v>
                </c:pt>
                <c:pt idx="983">
                  <c:v>0.1341</c:v>
                </c:pt>
                <c:pt idx="984">
                  <c:v>0.1341</c:v>
                </c:pt>
                <c:pt idx="985">
                  <c:v>0.1341</c:v>
                </c:pt>
                <c:pt idx="986">
                  <c:v>0.1341</c:v>
                </c:pt>
                <c:pt idx="987">
                  <c:v>0.1341</c:v>
                </c:pt>
                <c:pt idx="988">
                  <c:v>0.1341</c:v>
                </c:pt>
                <c:pt idx="989">
                  <c:v>0.1341</c:v>
                </c:pt>
                <c:pt idx="990">
                  <c:v>0.1341</c:v>
                </c:pt>
                <c:pt idx="991">
                  <c:v>0.1341</c:v>
                </c:pt>
                <c:pt idx="992">
                  <c:v>0.1341</c:v>
                </c:pt>
                <c:pt idx="993">
                  <c:v>0.1341</c:v>
                </c:pt>
                <c:pt idx="994">
                  <c:v>0.1341</c:v>
                </c:pt>
                <c:pt idx="995">
                  <c:v>0.1341</c:v>
                </c:pt>
                <c:pt idx="996">
                  <c:v>0.1341</c:v>
                </c:pt>
                <c:pt idx="997">
                  <c:v>0.1341</c:v>
                </c:pt>
                <c:pt idx="998">
                  <c:v>0.1341</c:v>
                </c:pt>
                <c:pt idx="999">
                  <c:v>0.1341</c:v>
                </c:pt>
                <c:pt idx="1000">
                  <c:v>0.1341</c:v>
                </c:pt>
                <c:pt idx="1001">
                  <c:v>0.1341</c:v>
                </c:pt>
                <c:pt idx="1002">
                  <c:v>0.1341</c:v>
                </c:pt>
                <c:pt idx="1003">
                  <c:v>0.1341</c:v>
                </c:pt>
                <c:pt idx="1004">
                  <c:v>0.1341</c:v>
                </c:pt>
                <c:pt idx="1005">
                  <c:v>0.1341</c:v>
                </c:pt>
                <c:pt idx="1006">
                  <c:v>0.1341</c:v>
                </c:pt>
                <c:pt idx="1007">
                  <c:v>0.1341</c:v>
                </c:pt>
                <c:pt idx="1008">
                  <c:v>0.1341</c:v>
                </c:pt>
                <c:pt idx="1009">
                  <c:v>0.1341</c:v>
                </c:pt>
                <c:pt idx="1010">
                  <c:v>0.1341</c:v>
                </c:pt>
                <c:pt idx="1011">
                  <c:v>0.13550000000000001</c:v>
                </c:pt>
                <c:pt idx="1012">
                  <c:v>0.13550000000000001</c:v>
                </c:pt>
                <c:pt idx="1013">
                  <c:v>0.13550000000000001</c:v>
                </c:pt>
                <c:pt idx="1014">
                  <c:v>0.13550000000000001</c:v>
                </c:pt>
                <c:pt idx="1015">
                  <c:v>0.13550000000000001</c:v>
                </c:pt>
                <c:pt idx="1016">
                  <c:v>0.13550000000000001</c:v>
                </c:pt>
                <c:pt idx="1017">
                  <c:v>0.13550000000000001</c:v>
                </c:pt>
                <c:pt idx="1018">
                  <c:v>0.13550000000000001</c:v>
                </c:pt>
                <c:pt idx="1019">
                  <c:v>0.13550000000000001</c:v>
                </c:pt>
                <c:pt idx="1020">
                  <c:v>0.13550000000000001</c:v>
                </c:pt>
                <c:pt idx="1021">
                  <c:v>0.13550000000000001</c:v>
                </c:pt>
                <c:pt idx="1022">
                  <c:v>0.13550000000000001</c:v>
                </c:pt>
                <c:pt idx="1023">
                  <c:v>0.13550000000000001</c:v>
                </c:pt>
                <c:pt idx="1024">
                  <c:v>0.13719999999999999</c:v>
                </c:pt>
                <c:pt idx="1025">
                  <c:v>0.13719999999999999</c:v>
                </c:pt>
                <c:pt idx="1026">
                  <c:v>0.13719999999999999</c:v>
                </c:pt>
                <c:pt idx="1027">
                  <c:v>0.13719999999999999</c:v>
                </c:pt>
                <c:pt idx="1028">
                  <c:v>0.13719999999999999</c:v>
                </c:pt>
                <c:pt idx="1029">
                  <c:v>0.13719999999999999</c:v>
                </c:pt>
                <c:pt idx="1030">
                  <c:v>0.13719999999999999</c:v>
                </c:pt>
                <c:pt idx="1031">
                  <c:v>0.13719999999999999</c:v>
                </c:pt>
                <c:pt idx="1032">
                  <c:v>0.13719999999999999</c:v>
                </c:pt>
                <c:pt idx="1033">
                  <c:v>0.13719999999999999</c:v>
                </c:pt>
                <c:pt idx="1034">
                  <c:v>0.13719999999999999</c:v>
                </c:pt>
                <c:pt idx="1035">
                  <c:v>0.13719999999999999</c:v>
                </c:pt>
                <c:pt idx="1036">
                  <c:v>0.13719999999999999</c:v>
                </c:pt>
                <c:pt idx="1037">
                  <c:v>0.13719999999999999</c:v>
                </c:pt>
                <c:pt idx="1038">
                  <c:v>0.13719999999999999</c:v>
                </c:pt>
                <c:pt idx="1039">
                  <c:v>0.13719999999999999</c:v>
                </c:pt>
                <c:pt idx="1040">
                  <c:v>0.13719999999999999</c:v>
                </c:pt>
                <c:pt idx="1041">
                  <c:v>0.13719999999999999</c:v>
                </c:pt>
                <c:pt idx="1042">
                  <c:v>0.13719999999999999</c:v>
                </c:pt>
                <c:pt idx="1043">
                  <c:v>0.13719999999999999</c:v>
                </c:pt>
                <c:pt idx="1044">
                  <c:v>0.13719999999999999</c:v>
                </c:pt>
                <c:pt idx="1045">
                  <c:v>0.13719999999999999</c:v>
                </c:pt>
                <c:pt idx="1046">
                  <c:v>0.13719999999999999</c:v>
                </c:pt>
                <c:pt idx="1047">
                  <c:v>0.13719999999999999</c:v>
                </c:pt>
                <c:pt idx="1048">
                  <c:v>0.13719999999999999</c:v>
                </c:pt>
                <c:pt idx="1049">
                  <c:v>0.13719999999999999</c:v>
                </c:pt>
                <c:pt idx="1050">
                  <c:v>0.13719999999999999</c:v>
                </c:pt>
                <c:pt idx="1051">
                  <c:v>0.1391</c:v>
                </c:pt>
                <c:pt idx="1052">
                  <c:v>0.1391</c:v>
                </c:pt>
                <c:pt idx="1053">
                  <c:v>0.1391</c:v>
                </c:pt>
                <c:pt idx="1054">
                  <c:v>0.1391</c:v>
                </c:pt>
                <c:pt idx="1055">
                  <c:v>0.14119999999999999</c:v>
                </c:pt>
                <c:pt idx="1056">
                  <c:v>0.14119999999999999</c:v>
                </c:pt>
                <c:pt idx="1057">
                  <c:v>0.14119999999999999</c:v>
                </c:pt>
                <c:pt idx="1058">
                  <c:v>0.14119999999999999</c:v>
                </c:pt>
                <c:pt idx="1059">
                  <c:v>0.14119999999999999</c:v>
                </c:pt>
                <c:pt idx="1060">
                  <c:v>0.14119999999999999</c:v>
                </c:pt>
                <c:pt idx="1061">
                  <c:v>0.14119999999999999</c:v>
                </c:pt>
                <c:pt idx="1062">
                  <c:v>0.14119999999999999</c:v>
                </c:pt>
                <c:pt idx="1063">
                  <c:v>0.14119999999999999</c:v>
                </c:pt>
                <c:pt idx="1064">
                  <c:v>0.14119999999999999</c:v>
                </c:pt>
                <c:pt idx="1065">
                  <c:v>0.14119999999999999</c:v>
                </c:pt>
                <c:pt idx="1066">
                  <c:v>0.14119999999999999</c:v>
                </c:pt>
                <c:pt idx="1067">
                  <c:v>0.14119999999999999</c:v>
                </c:pt>
                <c:pt idx="1068">
                  <c:v>0.14119999999999999</c:v>
                </c:pt>
                <c:pt idx="1069">
                  <c:v>0.14119999999999999</c:v>
                </c:pt>
                <c:pt idx="1070">
                  <c:v>0.14119999999999999</c:v>
                </c:pt>
                <c:pt idx="1071">
                  <c:v>0.14119999999999999</c:v>
                </c:pt>
                <c:pt idx="1072">
                  <c:v>0.14119999999999999</c:v>
                </c:pt>
                <c:pt idx="1073">
                  <c:v>0.14119999999999999</c:v>
                </c:pt>
                <c:pt idx="1074">
                  <c:v>0.14119999999999999</c:v>
                </c:pt>
                <c:pt idx="1075">
                  <c:v>0.14119999999999999</c:v>
                </c:pt>
                <c:pt idx="1076">
                  <c:v>0.14360000000000001</c:v>
                </c:pt>
                <c:pt idx="1077">
                  <c:v>0.14360000000000001</c:v>
                </c:pt>
                <c:pt idx="1078">
                  <c:v>0.14360000000000001</c:v>
                </c:pt>
                <c:pt idx="1079">
                  <c:v>0.14360000000000001</c:v>
                </c:pt>
                <c:pt idx="1080">
                  <c:v>0.14360000000000001</c:v>
                </c:pt>
              </c:numCache>
            </c:numRef>
          </c:yVal>
          <c:smooth val="0"/>
          <c:extLst>
            <c:ext xmlns:c16="http://schemas.microsoft.com/office/drawing/2014/chart" uri="{C3380CC4-5D6E-409C-BE32-E72D297353CC}">
              <c16:uniqueId val="{00000001-47B5-462A-B441-B20ABFAD4C26}"/>
            </c:ext>
          </c:extLst>
        </c:ser>
        <c:dLbls>
          <c:showLegendKey val="0"/>
          <c:showVal val="0"/>
          <c:showCatName val="0"/>
          <c:showSerName val="0"/>
          <c:showPercent val="0"/>
          <c:showBubbleSize val="0"/>
        </c:dLbls>
        <c:axId val="222045712"/>
        <c:axId val="222046104"/>
      </c:scatterChart>
      <c:valAx>
        <c:axId val="222045712"/>
        <c:scaling>
          <c:orientation val="minMax"/>
          <c:max val="1096"/>
          <c:min val="0"/>
        </c:scaling>
        <c:delete val="0"/>
        <c:axPos val="b"/>
        <c:numFmt formatCode="General" sourceLinked="1"/>
        <c:majorTickMark val="out"/>
        <c:minorTickMark val="none"/>
        <c:tickLblPos val="none"/>
        <c:spPr>
          <a:ln w="19050">
            <a:solidFill>
              <a:srgbClr val="000000"/>
            </a:solidFill>
          </a:ln>
        </c:spPr>
        <c:crossAx val="222046104"/>
        <c:crosses val="autoZero"/>
        <c:crossBetween val="midCat"/>
        <c:majorUnit val="182.5"/>
      </c:valAx>
      <c:valAx>
        <c:axId val="222046104"/>
        <c:scaling>
          <c:orientation val="minMax"/>
        </c:scaling>
        <c:delete val="0"/>
        <c:axPos val="l"/>
        <c:numFmt formatCode="0%" sourceLinked="0"/>
        <c:majorTickMark val="out"/>
        <c:minorTickMark val="none"/>
        <c:tickLblPos val="nextTo"/>
        <c:spPr>
          <a:ln w="19050">
            <a:solidFill>
              <a:srgbClr val="000000"/>
            </a:solidFill>
          </a:ln>
        </c:spPr>
        <c:txPr>
          <a:bodyPr/>
          <a:lstStyle/>
          <a:p>
            <a:pPr>
              <a:defRPr sz="1400">
                <a:latin typeface="Arial" panose="020B0604020202020204" pitchFamily="34" charset="0"/>
                <a:cs typeface="Arial" panose="020B0604020202020204" pitchFamily="34" charset="0"/>
              </a:defRPr>
            </a:pPr>
            <a:endParaRPr lang="en-US"/>
          </a:p>
        </c:txPr>
        <c:crossAx val="222045712"/>
        <c:crosses val="autoZero"/>
        <c:crossBetween val="midCat"/>
      </c:valAx>
    </c:plotArea>
    <c:plotVisOnly val="1"/>
    <c:dispBlanksAs val="gap"/>
    <c:showDLblsOverMax val="0"/>
  </c:chart>
  <c:spPr>
    <a:ln>
      <a:noFill/>
    </a:ln>
  </c:sp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209627642698509"/>
          <c:y val="2.3622194765138733E-2"/>
          <c:w val="0.86547985347985357"/>
          <c:h val="0.9399413665193076"/>
        </c:manualLayout>
      </c:layout>
      <c:scatterChart>
        <c:scatterStyle val="lineMarker"/>
        <c:varyColors val="0"/>
        <c:ser>
          <c:idx val="0"/>
          <c:order val="0"/>
          <c:tx>
            <c:strRef>
              <c:f>PEP!$N$1:$N$2</c:f>
              <c:strCache>
                <c:ptCount val="2"/>
                <c:pt idx="0">
                  <c:v>FOURIER PEP,No DM</c:v>
                </c:pt>
                <c:pt idx="1">
                  <c:v>Placebo</c:v>
                </c:pt>
              </c:strCache>
            </c:strRef>
          </c:tx>
          <c:spPr>
            <a:ln w="50800">
              <a:solidFill>
                <a:srgbClr val="8B878B"/>
              </a:solidFill>
            </a:ln>
          </c:spPr>
          <c:marker>
            <c:symbol val="none"/>
          </c:marker>
          <c:xVal>
            <c:numRef>
              <c:f>PEP!$A$3:$A$1083</c:f>
              <c:numCache>
                <c:formatCode>General</c:formatCode>
                <c:ptCount val="108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numCache>
            </c:numRef>
          </c:xVal>
          <c:yVal>
            <c:numRef>
              <c:f>PEP!$N$3:$N$1083</c:f>
              <c:numCache>
                <c:formatCode>General</c:formatCode>
                <c:ptCount val="1081"/>
                <c:pt idx="0">
                  <c:v>0</c:v>
                </c:pt>
                <c:pt idx="1">
                  <c:v>0</c:v>
                </c:pt>
                <c:pt idx="2">
                  <c:v>2.0000000000000001E-4</c:v>
                </c:pt>
                <c:pt idx="3">
                  <c:v>2.0000000000000001E-4</c:v>
                </c:pt>
                <c:pt idx="4">
                  <c:v>2.0000000000000001E-4</c:v>
                </c:pt>
                <c:pt idx="5">
                  <c:v>4.0000000000000002E-4</c:v>
                </c:pt>
                <c:pt idx="6">
                  <c:v>5.0000000000000001E-4</c:v>
                </c:pt>
                <c:pt idx="7">
                  <c:v>6.9999999999999999E-4</c:v>
                </c:pt>
                <c:pt idx="8">
                  <c:v>6.9999999999999999E-4</c:v>
                </c:pt>
                <c:pt idx="9">
                  <c:v>6.9999999999999999E-4</c:v>
                </c:pt>
                <c:pt idx="10">
                  <c:v>8.0000000000000004E-4</c:v>
                </c:pt>
                <c:pt idx="11">
                  <c:v>8.0000000000000004E-4</c:v>
                </c:pt>
                <c:pt idx="12">
                  <c:v>1.1000000000000001E-3</c:v>
                </c:pt>
                <c:pt idx="13">
                  <c:v>1.1999999999999999E-3</c:v>
                </c:pt>
                <c:pt idx="14">
                  <c:v>1.2999999999999999E-3</c:v>
                </c:pt>
                <c:pt idx="15">
                  <c:v>1.5E-3</c:v>
                </c:pt>
                <c:pt idx="16">
                  <c:v>1.6000000000000001E-3</c:v>
                </c:pt>
                <c:pt idx="17">
                  <c:v>1.6999999999999999E-3</c:v>
                </c:pt>
                <c:pt idx="18">
                  <c:v>1.9E-3</c:v>
                </c:pt>
                <c:pt idx="19">
                  <c:v>1.9E-3</c:v>
                </c:pt>
                <c:pt idx="20">
                  <c:v>1.9E-3</c:v>
                </c:pt>
                <c:pt idx="21">
                  <c:v>2.2000000000000001E-3</c:v>
                </c:pt>
                <c:pt idx="22">
                  <c:v>2.3999999999999998E-3</c:v>
                </c:pt>
                <c:pt idx="23">
                  <c:v>2.3999999999999998E-3</c:v>
                </c:pt>
                <c:pt idx="24">
                  <c:v>2.3999999999999998E-3</c:v>
                </c:pt>
                <c:pt idx="25">
                  <c:v>2.3999999999999998E-3</c:v>
                </c:pt>
                <c:pt idx="26">
                  <c:v>2.7000000000000001E-3</c:v>
                </c:pt>
                <c:pt idx="27">
                  <c:v>2.8E-3</c:v>
                </c:pt>
                <c:pt idx="28">
                  <c:v>2.8999999999999998E-3</c:v>
                </c:pt>
                <c:pt idx="29">
                  <c:v>3.0000000000000001E-3</c:v>
                </c:pt>
                <c:pt idx="30">
                  <c:v>3.3999999999999998E-3</c:v>
                </c:pt>
                <c:pt idx="31">
                  <c:v>3.5999999999999999E-3</c:v>
                </c:pt>
                <c:pt idx="32">
                  <c:v>3.8E-3</c:v>
                </c:pt>
                <c:pt idx="33">
                  <c:v>3.8999999999999998E-3</c:v>
                </c:pt>
                <c:pt idx="34">
                  <c:v>3.8999999999999998E-3</c:v>
                </c:pt>
                <c:pt idx="35">
                  <c:v>4.1000000000000003E-3</c:v>
                </c:pt>
                <c:pt idx="36">
                  <c:v>4.1999999999999997E-3</c:v>
                </c:pt>
                <c:pt idx="37">
                  <c:v>4.4999999999999997E-3</c:v>
                </c:pt>
                <c:pt idx="38">
                  <c:v>4.5999999999999999E-3</c:v>
                </c:pt>
                <c:pt idx="39">
                  <c:v>4.7000000000000002E-3</c:v>
                </c:pt>
                <c:pt idx="40">
                  <c:v>4.7999999999999996E-3</c:v>
                </c:pt>
                <c:pt idx="41">
                  <c:v>4.7999999999999996E-3</c:v>
                </c:pt>
                <c:pt idx="42">
                  <c:v>4.7999999999999996E-3</c:v>
                </c:pt>
                <c:pt idx="43">
                  <c:v>5.1000000000000004E-3</c:v>
                </c:pt>
                <c:pt idx="44">
                  <c:v>5.3E-3</c:v>
                </c:pt>
                <c:pt idx="45">
                  <c:v>5.5999999999999999E-3</c:v>
                </c:pt>
                <c:pt idx="46">
                  <c:v>5.7000000000000002E-3</c:v>
                </c:pt>
                <c:pt idx="47">
                  <c:v>5.7999999999999996E-3</c:v>
                </c:pt>
                <c:pt idx="48">
                  <c:v>5.7999999999999996E-3</c:v>
                </c:pt>
                <c:pt idx="49">
                  <c:v>5.7999999999999996E-3</c:v>
                </c:pt>
                <c:pt idx="50">
                  <c:v>6.1000000000000004E-3</c:v>
                </c:pt>
                <c:pt idx="51">
                  <c:v>6.4000000000000003E-3</c:v>
                </c:pt>
                <c:pt idx="52">
                  <c:v>6.7000000000000002E-3</c:v>
                </c:pt>
                <c:pt idx="53">
                  <c:v>6.7000000000000002E-3</c:v>
                </c:pt>
                <c:pt idx="54">
                  <c:v>6.8999999999999999E-3</c:v>
                </c:pt>
                <c:pt idx="55">
                  <c:v>6.8999999999999999E-3</c:v>
                </c:pt>
                <c:pt idx="56">
                  <c:v>7.0000000000000001E-3</c:v>
                </c:pt>
                <c:pt idx="57">
                  <c:v>7.1000000000000004E-3</c:v>
                </c:pt>
                <c:pt idx="58">
                  <c:v>7.3000000000000001E-3</c:v>
                </c:pt>
                <c:pt idx="59">
                  <c:v>7.4000000000000003E-3</c:v>
                </c:pt>
                <c:pt idx="60">
                  <c:v>7.4000000000000003E-3</c:v>
                </c:pt>
                <c:pt idx="61">
                  <c:v>7.4999999999999997E-3</c:v>
                </c:pt>
                <c:pt idx="62">
                  <c:v>7.7999999999999996E-3</c:v>
                </c:pt>
                <c:pt idx="63">
                  <c:v>7.9000000000000008E-3</c:v>
                </c:pt>
                <c:pt idx="64">
                  <c:v>8.2000000000000007E-3</c:v>
                </c:pt>
                <c:pt idx="65">
                  <c:v>8.2000000000000007E-3</c:v>
                </c:pt>
                <c:pt idx="66">
                  <c:v>8.5000000000000006E-3</c:v>
                </c:pt>
                <c:pt idx="67">
                  <c:v>8.5000000000000006E-3</c:v>
                </c:pt>
                <c:pt idx="68">
                  <c:v>8.6E-3</c:v>
                </c:pt>
                <c:pt idx="69">
                  <c:v>9.1000000000000004E-3</c:v>
                </c:pt>
                <c:pt idx="70">
                  <c:v>9.1999999999999998E-3</c:v>
                </c:pt>
                <c:pt idx="71">
                  <c:v>9.1999999999999998E-3</c:v>
                </c:pt>
                <c:pt idx="72">
                  <c:v>9.2999999999999992E-3</c:v>
                </c:pt>
                <c:pt idx="73">
                  <c:v>9.5999999999999992E-3</c:v>
                </c:pt>
                <c:pt idx="74">
                  <c:v>9.7000000000000003E-3</c:v>
                </c:pt>
                <c:pt idx="75">
                  <c:v>9.7000000000000003E-3</c:v>
                </c:pt>
                <c:pt idx="76">
                  <c:v>9.7000000000000003E-3</c:v>
                </c:pt>
                <c:pt idx="77">
                  <c:v>9.7000000000000003E-3</c:v>
                </c:pt>
                <c:pt idx="78">
                  <c:v>9.7999999999999997E-3</c:v>
                </c:pt>
                <c:pt idx="79">
                  <c:v>9.9000000000000008E-3</c:v>
                </c:pt>
                <c:pt idx="80">
                  <c:v>1.03E-2</c:v>
                </c:pt>
                <c:pt idx="81">
                  <c:v>1.04E-2</c:v>
                </c:pt>
                <c:pt idx="82">
                  <c:v>1.04E-2</c:v>
                </c:pt>
                <c:pt idx="83">
                  <c:v>1.04E-2</c:v>
                </c:pt>
                <c:pt idx="84">
                  <c:v>1.04E-2</c:v>
                </c:pt>
                <c:pt idx="85">
                  <c:v>1.04E-2</c:v>
                </c:pt>
                <c:pt idx="86">
                  <c:v>1.0800000000000001E-2</c:v>
                </c:pt>
                <c:pt idx="87">
                  <c:v>1.0999999999999999E-2</c:v>
                </c:pt>
                <c:pt idx="88">
                  <c:v>1.1299999999999999E-2</c:v>
                </c:pt>
                <c:pt idx="89">
                  <c:v>1.14E-2</c:v>
                </c:pt>
                <c:pt idx="90">
                  <c:v>1.15E-2</c:v>
                </c:pt>
                <c:pt idx="91">
                  <c:v>1.1599999999999999E-2</c:v>
                </c:pt>
                <c:pt idx="92">
                  <c:v>1.2E-2</c:v>
                </c:pt>
                <c:pt idx="93">
                  <c:v>1.2500000000000001E-2</c:v>
                </c:pt>
                <c:pt idx="94">
                  <c:v>1.2500000000000001E-2</c:v>
                </c:pt>
                <c:pt idx="95">
                  <c:v>1.26E-2</c:v>
                </c:pt>
                <c:pt idx="96">
                  <c:v>1.26E-2</c:v>
                </c:pt>
                <c:pt idx="97">
                  <c:v>1.2699999999999999E-2</c:v>
                </c:pt>
                <c:pt idx="98">
                  <c:v>1.2699999999999999E-2</c:v>
                </c:pt>
                <c:pt idx="99">
                  <c:v>1.2999999999999999E-2</c:v>
                </c:pt>
                <c:pt idx="100">
                  <c:v>1.3299999999999999E-2</c:v>
                </c:pt>
                <c:pt idx="101">
                  <c:v>1.3299999999999999E-2</c:v>
                </c:pt>
                <c:pt idx="102">
                  <c:v>1.35E-2</c:v>
                </c:pt>
                <c:pt idx="103">
                  <c:v>1.38E-2</c:v>
                </c:pt>
                <c:pt idx="104">
                  <c:v>1.3899999999999999E-2</c:v>
                </c:pt>
                <c:pt idx="105">
                  <c:v>1.4200000000000001E-2</c:v>
                </c:pt>
                <c:pt idx="106">
                  <c:v>1.44E-2</c:v>
                </c:pt>
                <c:pt idx="107">
                  <c:v>1.44E-2</c:v>
                </c:pt>
                <c:pt idx="108">
                  <c:v>1.4500000000000001E-2</c:v>
                </c:pt>
                <c:pt idx="109">
                  <c:v>1.4500000000000001E-2</c:v>
                </c:pt>
                <c:pt idx="110">
                  <c:v>1.47E-2</c:v>
                </c:pt>
                <c:pt idx="111">
                  <c:v>1.4999999999999999E-2</c:v>
                </c:pt>
                <c:pt idx="112">
                  <c:v>1.54E-2</c:v>
                </c:pt>
                <c:pt idx="113">
                  <c:v>1.55E-2</c:v>
                </c:pt>
                <c:pt idx="114">
                  <c:v>1.5599999999999999E-2</c:v>
                </c:pt>
                <c:pt idx="115">
                  <c:v>1.5800000000000002E-2</c:v>
                </c:pt>
                <c:pt idx="116">
                  <c:v>1.6E-2</c:v>
                </c:pt>
                <c:pt idx="117">
                  <c:v>1.6E-2</c:v>
                </c:pt>
                <c:pt idx="118">
                  <c:v>1.6199999999999999E-2</c:v>
                </c:pt>
                <c:pt idx="119">
                  <c:v>1.6400000000000001E-2</c:v>
                </c:pt>
                <c:pt idx="120">
                  <c:v>1.66E-2</c:v>
                </c:pt>
                <c:pt idx="121">
                  <c:v>1.67E-2</c:v>
                </c:pt>
                <c:pt idx="122">
                  <c:v>1.7000000000000001E-2</c:v>
                </c:pt>
                <c:pt idx="123">
                  <c:v>1.72E-2</c:v>
                </c:pt>
                <c:pt idx="124">
                  <c:v>1.72E-2</c:v>
                </c:pt>
                <c:pt idx="125">
                  <c:v>1.7600000000000001E-2</c:v>
                </c:pt>
                <c:pt idx="126">
                  <c:v>1.77E-2</c:v>
                </c:pt>
                <c:pt idx="127">
                  <c:v>1.78E-2</c:v>
                </c:pt>
                <c:pt idx="128">
                  <c:v>1.8100000000000002E-2</c:v>
                </c:pt>
                <c:pt idx="129">
                  <c:v>1.83E-2</c:v>
                </c:pt>
                <c:pt idx="130">
                  <c:v>1.83E-2</c:v>
                </c:pt>
                <c:pt idx="131">
                  <c:v>1.83E-2</c:v>
                </c:pt>
                <c:pt idx="132">
                  <c:v>1.83E-2</c:v>
                </c:pt>
                <c:pt idx="133">
                  <c:v>1.84E-2</c:v>
                </c:pt>
                <c:pt idx="134">
                  <c:v>1.8700000000000001E-2</c:v>
                </c:pt>
                <c:pt idx="135">
                  <c:v>1.8800000000000001E-2</c:v>
                </c:pt>
                <c:pt idx="136">
                  <c:v>1.9E-2</c:v>
                </c:pt>
                <c:pt idx="137">
                  <c:v>1.9199999999999998E-2</c:v>
                </c:pt>
                <c:pt idx="138">
                  <c:v>1.9199999999999998E-2</c:v>
                </c:pt>
                <c:pt idx="139">
                  <c:v>1.9400000000000001E-2</c:v>
                </c:pt>
                <c:pt idx="140">
                  <c:v>1.95E-2</c:v>
                </c:pt>
                <c:pt idx="141">
                  <c:v>1.9800000000000002E-2</c:v>
                </c:pt>
                <c:pt idx="142">
                  <c:v>0.02</c:v>
                </c:pt>
                <c:pt idx="143">
                  <c:v>2.01E-2</c:v>
                </c:pt>
                <c:pt idx="144">
                  <c:v>2.0299999999999999E-2</c:v>
                </c:pt>
                <c:pt idx="145">
                  <c:v>2.0400000000000001E-2</c:v>
                </c:pt>
                <c:pt idx="146">
                  <c:v>2.06E-2</c:v>
                </c:pt>
                <c:pt idx="147">
                  <c:v>2.07E-2</c:v>
                </c:pt>
                <c:pt idx="148">
                  <c:v>2.1000000000000001E-2</c:v>
                </c:pt>
                <c:pt idx="149">
                  <c:v>2.1100000000000001E-2</c:v>
                </c:pt>
                <c:pt idx="150">
                  <c:v>2.1600000000000001E-2</c:v>
                </c:pt>
                <c:pt idx="151">
                  <c:v>2.1600000000000001E-2</c:v>
                </c:pt>
                <c:pt idx="152">
                  <c:v>2.1700000000000001E-2</c:v>
                </c:pt>
                <c:pt idx="153">
                  <c:v>2.2100000000000002E-2</c:v>
                </c:pt>
                <c:pt idx="154">
                  <c:v>2.24E-2</c:v>
                </c:pt>
                <c:pt idx="155">
                  <c:v>2.29E-2</c:v>
                </c:pt>
                <c:pt idx="156">
                  <c:v>2.29E-2</c:v>
                </c:pt>
                <c:pt idx="157">
                  <c:v>2.3400000000000001E-2</c:v>
                </c:pt>
                <c:pt idx="158">
                  <c:v>2.35E-2</c:v>
                </c:pt>
                <c:pt idx="159">
                  <c:v>2.3699999999999999E-2</c:v>
                </c:pt>
                <c:pt idx="160">
                  <c:v>2.3900000000000001E-2</c:v>
                </c:pt>
                <c:pt idx="161">
                  <c:v>2.3900000000000001E-2</c:v>
                </c:pt>
                <c:pt idx="162">
                  <c:v>2.41E-2</c:v>
                </c:pt>
                <c:pt idx="163">
                  <c:v>2.4299999999999999E-2</c:v>
                </c:pt>
                <c:pt idx="164">
                  <c:v>2.4299999999999999E-2</c:v>
                </c:pt>
                <c:pt idx="165">
                  <c:v>2.4299999999999999E-2</c:v>
                </c:pt>
                <c:pt idx="166">
                  <c:v>2.4500000000000001E-2</c:v>
                </c:pt>
                <c:pt idx="167">
                  <c:v>2.4500000000000001E-2</c:v>
                </c:pt>
                <c:pt idx="168">
                  <c:v>2.4500000000000001E-2</c:v>
                </c:pt>
                <c:pt idx="169">
                  <c:v>2.47E-2</c:v>
                </c:pt>
                <c:pt idx="170">
                  <c:v>2.52E-2</c:v>
                </c:pt>
                <c:pt idx="171">
                  <c:v>2.5399999999999999E-2</c:v>
                </c:pt>
                <c:pt idx="172">
                  <c:v>2.5499999999999998E-2</c:v>
                </c:pt>
                <c:pt idx="173">
                  <c:v>2.5700000000000001E-2</c:v>
                </c:pt>
                <c:pt idx="174">
                  <c:v>2.6100000000000002E-2</c:v>
                </c:pt>
                <c:pt idx="175">
                  <c:v>2.63E-2</c:v>
                </c:pt>
                <c:pt idx="176">
                  <c:v>2.64E-2</c:v>
                </c:pt>
                <c:pt idx="177">
                  <c:v>2.6700000000000002E-2</c:v>
                </c:pt>
                <c:pt idx="178">
                  <c:v>2.69E-2</c:v>
                </c:pt>
                <c:pt idx="179">
                  <c:v>2.7300000000000001E-2</c:v>
                </c:pt>
                <c:pt idx="180">
                  <c:v>2.7300000000000001E-2</c:v>
                </c:pt>
                <c:pt idx="181">
                  <c:v>2.75E-2</c:v>
                </c:pt>
                <c:pt idx="182">
                  <c:v>2.7699999999999999E-2</c:v>
                </c:pt>
                <c:pt idx="183">
                  <c:v>2.7699999999999999E-2</c:v>
                </c:pt>
                <c:pt idx="184">
                  <c:v>2.7699999999999999E-2</c:v>
                </c:pt>
                <c:pt idx="185">
                  <c:v>2.7699999999999999E-2</c:v>
                </c:pt>
                <c:pt idx="186">
                  <c:v>2.8000000000000001E-2</c:v>
                </c:pt>
                <c:pt idx="187">
                  <c:v>2.8199999999999999E-2</c:v>
                </c:pt>
                <c:pt idx="188">
                  <c:v>2.8299999999999999E-2</c:v>
                </c:pt>
                <c:pt idx="189">
                  <c:v>2.8400000000000002E-2</c:v>
                </c:pt>
                <c:pt idx="190">
                  <c:v>2.8400000000000002E-2</c:v>
                </c:pt>
                <c:pt idx="191">
                  <c:v>2.8400000000000002E-2</c:v>
                </c:pt>
                <c:pt idx="192">
                  <c:v>2.86E-2</c:v>
                </c:pt>
                <c:pt idx="193">
                  <c:v>2.8799999999999999E-2</c:v>
                </c:pt>
                <c:pt idx="194">
                  <c:v>2.9000000000000001E-2</c:v>
                </c:pt>
                <c:pt idx="195">
                  <c:v>2.9100000000000001E-2</c:v>
                </c:pt>
                <c:pt idx="196">
                  <c:v>2.92E-2</c:v>
                </c:pt>
                <c:pt idx="197">
                  <c:v>2.9399999999999999E-2</c:v>
                </c:pt>
                <c:pt idx="198">
                  <c:v>2.9399999999999999E-2</c:v>
                </c:pt>
                <c:pt idx="199">
                  <c:v>2.9499999999999998E-2</c:v>
                </c:pt>
                <c:pt idx="200">
                  <c:v>2.9899999999999999E-2</c:v>
                </c:pt>
                <c:pt idx="201">
                  <c:v>2.9899999999999999E-2</c:v>
                </c:pt>
                <c:pt idx="202">
                  <c:v>0.03</c:v>
                </c:pt>
                <c:pt idx="203">
                  <c:v>3.0099999999999998E-2</c:v>
                </c:pt>
                <c:pt idx="204">
                  <c:v>3.0300000000000001E-2</c:v>
                </c:pt>
                <c:pt idx="205">
                  <c:v>3.0599999999999999E-2</c:v>
                </c:pt>
                <c:pt idx="206">
                  <c:v>3.1099999999999999E-2</c:v>
                </c:pt>
                <c:pt idx="207">
                  <c:v>3.1099999999999999E-2</c:v>
                </c:pt>
                <c:pt idx="208">
                  <c:v>3.1199999999999999E-2</c:v>
                </c:pt>
                <c:pt idx="209">
                  <c:v>3.1300000000000001E-2</c:v>
                </c:pt>
                <c:pt idx="210">
                  <c:v>3.1699999999999999E-2</c:v>
                </c:pt>
                <c:pt idx="211">
                  <c:v>3.1699999999999999E-2</c:v>
                </c:pt>
                <c:pt idx="212">
                  <c:v>3.1899999999999998E-2</c:v>
                </c:pt>
                <c:pt idx="213">
                  <c:v>3.1899999999999998E-2</c:v>
                </c:pt>
                <c:pt idx="214">
                  <c:v>3.2000000000000001E-2</c:v>
                </c:pt>
                <c:pt idx="215">
                  <c:v>3.2300000000000002E-2</c:v>
                </c:pt>
                <c:pt idx="216">
                  <c:v>3.2300000000000002E-2</c:v>
                </c:pt>
                <c:pt idx="217">
                  <c:v>3.2500000000000001E-2</c:v>
                </c:pt>
                <c:pt idx="218">
                  <c:v>3.2800000000000003E-2</c:v>
                </c:pt>
                <c:pt idx="219">
                  <c:v>3.3099999999999997E-2</c:v>
                </c:pt>
                <c:pt idx="220">
                  <c:v>3.3300000000000003E-2</c:v>
                </c:pt>
                <c:pt idx="221">
                  <c:v>3.3599999999999998E-2</c:v>
                </c:pt>
                <c:pt idx="222">
                  <c:v>3.3599999999999998E-2</c:v>
                </c:pt>
                <c:pt idx="223">
                  <c:v>3.3599999999999998E-2</c:v>
                </c:pt>
                <c:pt idx="224">
                  <c:v>3.3700000000000001E-2</c:v>
                </c:pt>
                <c:pt idx="225">
                  <c:v>3.4099999999999998E-2</c:v>
                </c:pt>
                <c:pt idx="226">
                  <c:v>3.44E-2</c:v>
                </c:pt>
                <c:pt idx="227">
                  <c:v>3.4500000000000003E-2</c:v>
                </c:pt>
                <c:pt idx="228">
                  <c:v>3.4599999999999999E-2</c:v>
                </c:pt>
                <c:pt idx="229">
                  <c:v>3.4599999999999999E-2</c:v>
                </c:pt>
                <c:pt idx="230">
                  <c:v>3.4599999999999999E-2</c:v>
                </c:pt>
                <c:pt idx="231">
                  <c:v>3.4799999999999998E-2</c:v>
                </c:pt>
                <c:pt idx="232">
                  <c:v>3.5099999999999999E-2</c:v>
                </c:pt>
                <c:pt idx="233">
                  <c:v>3.56E-2</c:v>
                </c:pt>
                <c:pt idx="234">
                  <c:v>3.5700000000000003E-2</c:v>
                </c:pt>
                <c:pt idx="235">
                  <c:v>3.5799999999999998E-2</c:v>
                </c:pt>
                <c:pt idx="236">
                  <c:v>3.61E-2</c:v>
                </c:pt>
                <c:pt idx="237">
                  <c:v>3.61E-2</c:v>
                </c:pt>
                <c:pt idx="238">
                  <c:v>3.6200000000000003E-2</c:v>
                </c:pt>
                <c:pt idx="239">
                  <c:v>3.6400000000000002E-2</c:v>
                </c:pt>
                <c:pt idx="240">
                  <c:v>3.6400000000000002E-2</c:v>
                </c:pt>
                <c:pt idx="241">
                  <c:v>3.6499999999999998E-2</c:v>
                </c:pt>
                <c:pt idx="242">
                  <c:v>3.6900000000000002E-2</c:v>
                </c:pt>
                <c:pt idx="243">
                  <c:v>3.6999999999999998E-2</c:v>
                </c:pt>
                <c:pt idx="244">
                  <c:v>3.73E-2</c:v>
                </c:pt>
                <c:pt idx="245">
                  <c:v>3.7499999999999999E-2</c:v>
                </c:pt>
                <c:pt idx="246">
                  <c:v>3.7600000000000001E-2</c:v>
                </c:pt>
                <c:pt idx="247">
                  <c:v>3.78E-2</c:v>
                </c:pt>
                <c:pt idx="248">
                  <c:v>3.78E-2</c:v>
                </c:pt>
                <c:pt idx="249">
                  <c:v>3.7999999999999999E-2</c:v>
                </c:pt>
                <c:pt idx="250">
                  <c:v>3.8100000000000002E-2</c:v>
                </c:pt>
                <c:pt idx="251">
                  <c:v>3.8600000000000002E-2</c:v>
                </c:pt>
                <c:pt idx="252">
                  <c:v>3.9E-2</c:v>
                </c:pt>
                <c:pt idx="253">
                  <c:v>3.9E-2</c:v>
                </c:pt>
                <c:pt idx="254">
                  <c:v>3.9E-2</c:v>
                </c:pt>
                <c:pt idx="255">
                  <c:v>3.9E-2</c:v>
                </c:pt>
                <c:pt idx="256">
                  <c:v>3.9100000000000003E-2</c:v>
                </c:pt>
                <c:pt idx="257">
                  <c:v>3.9199999999999999E-2</c:v>
                </c:pt>
                <c:pt idx="258">
                  <c:v>3.95E-2</c:v>
                </c:pt>
                <c:pt idx="259">
                  <c:v>3.9699999999999999E-2</c:v>
                </c:pt>
                <c:pt idx="260">
                  <c:v>0.04</c:v>
                </c:pt>
                <c:pt idx="261">
                  <c:v>4.02E-2</c:v>
                </c:pt>
                <c:pt idx="262">
                  <c:v>4.0800000000000003E-2</c:v>
                </c:pt>
                <c:pt idx="263">
                  <c:v>4.0800000000000003E-2</c:v>
                </c:pt>
                <c:pt idx="264">
                  <c:v>4.0899999999999999E-2</c:v>
                </c:pt>
                <c:pt idx="265">
                  <c:v>4.0899999999999999E-2</c:v>
                </c:pt>
                <c:pt idx="266">
                  <c:v>4.1099999999999998E-2</c:v>
                </c:pt>
                <c:pt idx="267">
                  <c:v>4.1300000000000003E-2</c:v>
                </c:pt>
                <c:pt idx="268">
                  <c:v>4.1500000000000002E-2</c:v>
                </c:pt>
                <c:pt idx="269">
                  <c:v>4.1799999999999997E-2</c:v>
                </c:pt>
                <c:pt idx="270">
                  <c:v>4.1799999999999997E-2</c:v>
                </c:pt>
                <c:pt idx="271">
                  <c:v>4.2099999999999999E-2</c:v>
                </c:pt>
                <c:pt idx="272">
                  <c:v>4.2099999999999999E-2</c:v>
                </c:pt>
                <c:pt idx="273">
                  <c:v>4.24E-2</c:v>
                </c:pt>
                <c:pt idx="274">
                  <c:v>4.24E-2</c:v>
                </c:pt>
                <c:pt idx="275">
                  <c:v>4.2500000000000003E-2</c:v>
                </c:pt>
                <c:pt idx="276">
                  <c:v>4.2500000000000003E-2</c:v>
                </c:pt>
                <c:pt idx="277">
                  <c:v>4.2599999999999999E-2</c:v>
                </c:pt>
                <c:pt idx="278">
                  <c:v>4.2799999999999998E-2</c:v>
                </c:pt>
                <c:pt idx="279">
                  <c:v>4.2799999999999998E-2</c:v>
                </c:pt>
                <c:pt idx="280">
                  <c:v>4.2799999999999998E-2</c:v>
                </c:pt>
                <c:pt idx="281">
                  <c:v>4.3200000000000002E-2</c:v>
                </c:pt>
                <c:pt idx="282">
                  <c:v>4.3400000000000001E-2</c:v>
                </c:pt>
                <c:pt idx="283">
                  <c:v>4.3400000000000001E-2</c:v>
                </c:pt>
                <c:pt idx="284">
                  <c:v>4.3400000000000001E-2</c:v>
                </c:pt>
                <c:pt idx="285">
                  <c:v>4.3400000000000001E-2</c:v>
                </c:pt>
                <c:pt idx="286">
                  <c:v>4.3400000000000001E-2</c:v>
                </c:pt>
                <c:pt idx="287">
                  <c:v>4.3499999999999997E-2</c:v>
                </c:pt>
                <c:pt idx="288">
                  <c:v>4.3499999999999997E-2</c:v>
                </c:pt>
                <c:pt idx="289">
                  <c:v>4.3499999999999997E-2</c:v>
                </c:pt>
                <c:pt idx="290">
                  <c:v>4.36E-2</c:v>
                </c:pt>
                <c:pt idx="291">
                  <c:v>4.36E-2</c:v>
                </c:pt>
                <c:pt idx="292">
                  <c:v>4.3700000000000003E-2</c:v>
                </c:pt>
                <c:pt idx="293">
                  <c:v>4.3900000000000002E-2</c:v>
                </c:pt>
                <c:pt idx="294">
                  <c:v>4.3900000000000002E-2</c:v>
                </c:pt>
                <c:pt idx="295">
                  <c:v>4.41E-2</c:v>
                </c:pt>
                <c:pt idx="296">
                  <c:v>4.4200000000000003E-2</c:v>
                </c:pt>
                <c:pt idx="297">
                  <c:v>4.4200000000000003E-2</c:v>
                </c:pt>
                <c:pt idx="298">
                  <c:v>4.4600000000000001E-2</c:v>
                </c:pt>
                <c:pt idx="299">
                  <c:v>4.4699999999999997E-2</c:v>
                </c:pt>
                <c:pt idx="300">
                  <c:v>4.4999999999999998E-2</c:v>
                </c:pt>
                <c:pt idx="301">
                  <c:v>4.4999999999999998E-2</c:v>
                </c:pt>
                <c:pt idx="302">
                  <c:v>4.5199999999999997E-2</c:v>
                </c:pt>
                <c:pt idx="303">
                  <c:v>4.53E-2</c:v>
                </c:pt>
                <c:pt idx="304">
                  <c:v>4.5400000000000003E-2</c:v>
                </c:pt>
                <c:pt idx="305">
                  <c:v>4.5600000000000002E-2</c:v>
                </c:pt>
                <c:pt idx="306">
                  <c:v>4.58E-2</c:v>
                </c:pt>
                <c:pt idx="307">
                  <c:v>4.5900000000000003E-2</c:v>
                </c:pt>
                <c:pt idx="308">
                  <c:v>4.6199999999999998E-2</c:v>
                </c:pt>
                <c:pt idx="309">
                  <c:v>4.6300000000000001E-2</c:v>
                </c:pt>
                <c:pt idx="310">
                  <c:v>4.6300000000000001E-2</c:v>
                </c:pt>
                <c:pt idx="311">
                  <c:v>4.6300000000000001E-2</c:v>
                </c:pt>
                <c:pt idx="312">
                  <c:v>4.6399999999999997E-2</c:v>
                </c:pt>
                <c:pt idx="313">
                  <c:v>4.6699999999999998E-2</c:v>
                </c:pt>
                <c:pt idx="314">
                  <c:v>4.6800000000000001E-2</c:v>
                </c:pt>
                <c:pt idx="315">
                  <c:v>4.7E-2</c:v>
                </c:pt>
                <c:pt idx="316">
                  <c:v>4.7E-2</c:v>
                </c:pt>
                <c:pt idx="317">
                  <c:v>4.7E-2</c:v>
                </c:pt>
                <c:pt idx="318">
                  <c:v>4.7100000000000003E-2</c:v>
                </c:pt>
                <c:pt idx="319">
                  <c:v>4.7100000000000003E-2</c:v>
                </c:pt>
                <c:pt idx="320">
                  <c:v>4.7100000000000003E-2</c:v>
                </c:pt>
                <c:pt idx="321">
                  <c:v>4.7399999999999998E-2</c:v>
                </c:pt>
                <c:pt idx="322">
                  <c:v>4.7500000000000001E-2</c:v>
                </c:pt>
                <c:pt idx="323">
                  <c:v>4.7899999999999998E-2</c:v>
                </c:pt>
                <c:pt idx="324">
                  <c:v>4.8099999999999997E-2</c:v>
                </c:pt>
                <c:pt idx="325">
                  <c:v>4.82E-2</c:v>
                </c:pt>
                <c:pt idx="326">
                  <c:v>4.87E-2</c:v>
                </c:pt>
                <c:pt idx="327">
                  <c:v>4.8899999999999999E-2</c:v>
                </c:pt>
                <c:pt idx="328">
                  <c:v>4.9000000000000002E-2</c:v>
                </c:pt>
                <c:pt idx="329">
                  <c:v>4.9000000000000002E-2</c:v>
                </c:pt>
                <c:pt idx="330">
                  <c:v>4.9000000000000002E-2</c:v>
                </c:pt>
                <c:pt idx="331">
                  <c:v>4.9000000000000002E-2</c:v>
                </c:pt>
                <c:pt idx="332">
                  <c:v>4.9000000000000002E-2</c:v>
                </c:pt>
                <c:pt idx="333">
                  <c:v>4.9000000000000002E-2</c:v>
                </c:pt>
                <c:pt idx="334">
                  <c:v>4.9200000000000001E-2</c:v>
                </c:pt>
                <c:pt idx="335">
                  <c:v>4.9500000000000002E-2</c:v>
                </c:pt>
                <c:pt idx="336">
                  <c:v>4.99E-2</c:v>
                </c:pt>
                <c:pt idx="337">
                  <c:v>5.0200000000000002E-2</c:v>
                </c:pt>
                <c:pt idx="338">
                  <c:v>5.0200000000000002E-2</c:v>
                </c:pt>
                <c:pt idx="339">
                  <c:v>5.0200000000000002E-2</c:v>
                </c:pt>
                <c:pt idx="340">
                  <c:v>5.0299999999999997E-2</c:v>
                </c:pt>
                <c:pt idx="341">
                  <c:v>5.0299999999999997E-2</c:v>
                </c:pt>
                <c:pt idx="342">
                  <c:v>5.0299999999999997E-2</c:v>
                </c:pt>
                <c:pt idx="343">
                  <c:v>5.04E-2</c:v>
                </c:pt>
                <c:pt idx="344">
                  <c:v>5.0799999999999998E-2</c:v>
                </c:pt>
                <c:pt idx="345">
                  <c:v>5.0999999999999997E-2</c:v>
                </c:pt>
                <c:pt idx="346">
                  <c:v>5.0999999999999997E-2</c:v>
                </c:pt>
                <c:pt idx="347">
                  <c:v>5.1200000000000002E-2</c:v>
                </c:pt>
                <c:pt idx="348">
                  <c:v>5.1400000000000001E-2</c:v>
                </c:pt>
                <c:pt idx="349">
                  <c:v>5.1499999999999997E-2</c:v>
                </c:pt>
                <c:pt idx="350">
                  <c:v>5.1700000000000003E-2</c:v>
                </c:pt>
                <c:pt idx="351">
                  <c:v>5.1799999999999999E-2</c:v>
                </c:pt>
                <c:pt idx="352">
                  <c:v>5.1799999999999999E-2</c:v>
                </c:pt>
                <c:pt idx="353">
                  <c:v>5.1900000000000002E-2</c:v>
                </c:pt>
                <c:pt idx="354">
                  <c:v>5.1900000000000002E-2</c:v>
                </c:pt>
                <c:pt idx="355">
                  <c:v>5.1999999999999998E-2</c:v>
                </c:pt>
                <c:pt idx="356">
                  <c:v>5.1999999999999998E-2</c:v>
                </c:pt>
                <c:pt idx="357">
                  <c:v>5.1999999999999998E-2</c:v>
                </c:pt>
                <c:pt idx="358">
                  <c:v>5.21E-2</c:v>
                </c:pt>
                <c:pt idx="359">
                  <c:v>5.2299999999999999E-2</c:v>
                </c:pt>
                <c:pt idx="360">
                  <c:v>5.2299999999999999E-2</c:v>
                </c:pt>
                <c:pt idx="361">
                  <c:v>5.2499999999999998E-2</c:v>
                </c:pt>
                <c:pt idx="362">
                  <c:v>5.28E-2</c:v>
                </c:pt>
                <c:pt idx="363">
                  <c:v>5.2999999999999999E-2</c:v>
                </c:pt>
                <c:pt idx="364">
                  <c:v>5.2999999999999999E-2</c:v>
                </c:pt>
                <c:pt idx="365">
                  <c:v>5.3199999999999997E-2</c:v>
                </c:pt>
                <c:pt idx="366">
                  <c:v>5.3400000000000003E-2</c:v>
                </c:pt>
                <c:pt idx="367">
                  <c:v>5.3400000000000003E-2</c:v>
                </c:pt>
                <c:pt idx="368">
                  <c:v>5.3400000000000003E-2</c:v>
                </c:pt>
                <c:pt idx="369">
                  <c:v>5.3499999999999999E-2</c:v>
                </c:pt>
                <c:pt idx="370">
                  <c:v>5.3699999999999998E-2</c:v>
                </c:pt>
                <c:pt idx="371">
                  <c:v>5.3999999999999999E-2</c:v>
                </c:pt>
                <c:pt idx="372">
                  <c:v>5.3999999999999999E-2</c:v>
                </c:pt>
                <c:pt idx="373">
                  <c:v>5.4100000000000002E-2</c:v>
                </c:pt>
                <c:pt idx="374">
                  <c:v>5.4199999999999998E-2</c:v>
                </c:pt>
                <c:pt idx="375">
                  <c:v>5.45E-2</c:v>
                </c:pt>
                <c:pt idx="376">
                  <c:v>5.45E-2</c:v>
                </c:pt>
                <c:pt idx="377">
                  <c:v>5.4600000000000003E-2</c:v>
                </c:pt>
                <c:pt idx="378">
                  <c:v>5.5100000000000003E-2</c:v>
                </c:pt>
                <c:pt idx="379">
                  <c:v>5.5199999999999999E-2</c:v>
                </c:pt>
                <c:pt idx="380">
                  <c:v>5.5399999999999998E-2</c:v>
                </c:pt>
                <c:pt idx="381">
                  <c:v>5.57E-2</c:v>
                </c:pt>
                <c:pt idx="382">
                  <c:v>5.57E-2</c:v>
                </c:pt>
                <c:pt idx="383">
                  <c:v>5.57E-2</c:v>
                </c:pt>
                <c:pt idx="384">
                  <c:v>5.57E-2</c:v>
                </c:pt>
                <c:pt idx="385">
                  <c:v>5.5800000000000002E-2</c:v>
                </c:pt>
                <c:pt idx="386">
                  <c:v>5.5899999999999998E-2</c:v>
                </c:pt>
                <c:pt idx="387">
                  <c:v>5.5899999999999998E-2</c:v>
                </c:pt>
                <c:pt idx="388">
                  <c:v>5.5899999999999998E-2</c:v>
                </c:pt>
                <c:pt idx="389">
                  <c:v>5.6300000000000003E-2</c:v>
                </c:pt>
                <c:pt idx="390">
                  <c:v>5.6300000000000003E-2</c:v>
                </c:pt>
                <c:pt idx="391">
                  <c:v>5.6800000000000003E-2</c:v>
                </c:pt>
                <c:pt idx="392">
                  <c:v>5.6800000000000003E-2</c:v>
                </c:pt>
                <c:pt idx="393">
                  <c:v>5.6899999999999999E-2</c:v>
                </c:pt>
                <c:pt idx="394">
                  <c:v>5.6899999999999999E-2</c:v>
                </c:pt>
                <c:pt idx="395">
                  <c:v>5.6899999999999999E-2</c:v>
                </c:pt>
                <c:pt idx="396">
                  <c:v>5.7000000000000002E-2</c:v>
                </c:pt>
                <c:pt idx="397">
                  <c:v>5.7000000000000002E-2</c:v>
                </c:pt>
                <c:pt idx="398">
                  <c:v>5.7200000000000001E-2</c:v>
                </c:pt>
                <c:pt idx="399">
                  <c:v>5.7200000000000001E-2</c:v>
                </c:pt>
                <c:pt idx="400">
                  <c:v>5.7200000000000001E-2</c:v>
                </c:pt>
                <c:pt idx="401">
                  <c:v>5.7200000000000001E-2</c:v>
                </c:pt>
                <c:pt idx="402">
                  <c:v>5.7299999999999997E-2</c:v>
                </c:pt>
                <c:pt idx="403">
                  <c:v>5.7500000000000002E-2</c:v>
                </c:pt>
                <c:pt idx="404">
                  <c:v>5.7500000000000002E-2</c:v>
                </c:pt>
                <c:pt idx="405">
                  <c:v>5.7500000000000002E-2</c:v>
                </c:pt>
                <c:pt idx="406">
                  <c:v>5.7599999999999998E-2</c:v>
                </c:pt>
                <c:pt idx="407">
                  <c:v>5.79E-2</c:v>
                </c:pt>
                <c:pt idx="408">
                  <c:v>5.79E-2</c:v>
                </c:pt>
                <c:pt idx="409">
                  <c:v>5.79E-2</c:v>
                </c:pt>
                <c:pt idx="410">
                  <c:v>5.8000000000000003E-2</c:v>
                </c:pt>
                <c:pt idx="411">
                  <c:v>5.8000000000000003E-2</c:v>
                </c:pt>
                <c:pt idx="412">
                  <c:v>5.8299999999999998E-2</c:v>
                </c:pt>
                <c:pt idx="413">
                  <c:v>5.8299999999999998E-2</c:v>
                </c:pt>
                <c:pt idx="414">
                  <c:v>5.8299999999999998E-2</c:v>
                </c:pt>
                <c:pt idx="415">
                  <c:v>5.8400000000000001E-2</c:v>
                </c:pt>
                <c:pt idx="416">
                  <c:v>5.8500000000000003E-2</c:v>
                </c:pt>
                <c:pt idx="417">
                  <c:v>5.8900000000000001E-2</c:v>
                </c:pt>
                <c:pt idx="418">
                  <c:v>5.8900000000000001E-2</c:v>
                </c:pt>
                <c:pt idx="419">
                  <c:v>5.8999999999999997E-2</c:v>
                </c:pt>
                <c:pt idx="420">
                  <c:v>5.91E-2</c:v>
                </c:pt>
                <c:pt idx="421">
                  <c:v>5.9400000000000001E-2</c:v>
                </c:pt>
                <c:pt idx="422">
                  <c:v>5.96E-2</c:v>
                </c:pt>
                <c:pt idx="423">
                  <c:v>5.9700000000000003E-2</c:v>
                </c:pt>
                <c:pt idx="424">
                  <c:v>5.9700000000000003E-2</c:v>
                </c:pt>
                <c:pt idx="425">
                  <c:v>0.06</c:v>
                </c:pt>
                <c:pt idx="426">
                  <c:v>6.0100000000000001E-2</c:v>
                </c:pt>
                <c:pt idx="427">
                  <c:v>6.0299999999999999E-2</c:v>
                </c:pt>
                <c:pt idx="428">
                  <c:v>6.0499999999999998E-2</c:v>
                </c:pt>
                <c:pt idx="429">
                  <c:v>6.0600000000000001E-2</c:v>
                </c:pt>
                <c:pt idx="430">
                  <c:v>6.0600000000000001E-2</c:v>
                </c:pt>
                <c:pt idx="431">
                  <c:v>6.0600000000000001E-2</c:v>
                </c:pt>
                <c:pt idx="432">
                  <c:v>6.0699999999999997E-2</c:v>
                </c:pt>
                <c:pt idx="433">
                  <c:v>6.08E-2</c:v>
                </c:pt>
                <c:pt idx="434">
                  <c:v>6.08E-2</c:v>
                </c:pt>
                <c:pt idx="435">
                  <c:v>6.0900000000000003E-2</c:v>
                </c:pt>
                <c:pt idx="436">
                  <c:v>6.0900000000000003E-2</c:v>
                </c:pt>
                <c:pt idx="437">
                  <c:v>6.1100000000000002E-2</c:v>
                </c:pt>
                <c:pt idx="438">
                  <c:v>6.1199999999999997E-2</c:v>
                </c:pt>
                <c:pt idx="439">
                  <c:v>6.13E-2</c:v>
                </c:pt>
                <c:pt idx="440">
                  <c:v>6.1699999999999998E-2</c:v>
                </c:pt>
                <c:pt idx="441">
                  <c:v>6.1800000000000001E-2</c:v>
                </c:pt>
                <c:pt idx="442">
                  <c:v>6.1899999999999997E-2</c:v>
                </c:pt>
                <c:pt idx="443">
                  <c:v>6.2199999999999998E-2</c:v>
                </c:pt>
                <c:pt idx="444">
                  <c:v>6.2199999999999998E-2</c:v>
                </c:pt>
                <c:pt idx="445">
                  <c:v>6.2300000000000001E-2</c:v>
                </c:pt>
                <c:pt idx="446">
                  <c:v>6.2399999999999997E-2</c:v>
                </c:pt>
                <c:pt idx="447">
                  <c:v>6.2700000000000006E-2</c:v>
                </c:pt>
                <c:pt idx="448">
                  <c:v>6.2700000000000006E-2</c:v>
                </c:pt>
                <c:pt idx="449">
                  <c:v>6.2899999999999998E-2</c:v>
                </c:pt>
                <c:pt idx="450">
                  <c:v>6.2899999999999998E-2</c:v>
                </c:pt>
                <c:pt idx="451">
                  <c:v>6.2899999999999998E-2</c:v>
                </c:pt>
                <c:pt idx="452">
                  <c:v>6.3299999999999995E-2</c:v>
                </c:pt>
                <c:pt idx="453">
                  <c:v>6.3299999999999995E-2</c:v>
                </c:pt>
                <c:pt idx="454">
                  <c:v>6.3299999999999995E-2</c:v>
                </c:pt>
                <c:pt idx="455">
                  <c:v>6.3299999999999995E-2</c:v>
                </c:pt>
                <c:pt idx="456">
                  <c:v>6.3299999999999995E-2</c:v>
                </c:pt>
                <c:pt idx="457">
                  <c:v>6.3299999999999995E-2</c:v>
                </c:pt>
                <c:pt idx="458">
                  <c:v>6.3399999999999998E-2</c:v>
                </c:pt>
                <c:pt idx="459">
                  <c:v>6.3500000000000001E-2</c:v>
                </c:pt>
                <c:pt idx="460">
                  <c:v>6.3500000000000001E-2</c:v>
                </c:pt>
                <c:pt idx="461">
                  <c:v>6.3899999999999998E-2</c:v>
                </c:pt>
                <c:pt idx="462">
                  <c:v>6.4100000000000004E-2</c:v>
                </c:pt>
                <c:pt idx="463">
                  <c:v>6.4100000000000004E-2</c:v>
                </c:pt>
                <c:pt idx="464">
                  <c:v>6.4199999999999993E-2</c:v>
                </c:pt>
                <c:pt idx="465">
                  <c:v>6.4399999999999999E-2</c:v>
                </c:pt>
                <c:pt idx="466">
                  <c:v>6.4500000000000002E-2</c:v>
                </c:pt>
                <c:pt idx="467">
                  <c:v>6.4600000000000005E-2</c:v>
                </c:pt>
                <c:pt idx="468">
                  <c:v>6.4600000000000005E-2</c:v>
                </c:pt>
                <c:pt idx="469">
                  <c:v>6.4600000000000005E-2</c:v>
                </c:pt>
                <c:pt idx="470">
                  <c:v>6.4899999999999999E-2</c:v>
                </c:pt>
                <c:pt idx="471">
                  <c:v>6.4899999999999999E-2</c:v>
                </c:pt>
                <c:pt idx="472">
                  <c:v>6.4899999999999999E-2</c:v>
                </c:pt>
                <c:pt idx="473">
                  <c:v>6.4899999999999999E-2</c:v>
                </c:pt>
                <c:pt idx="474">
                  <c:v>6.4899999999999999E-2</c:v>
                </c:pt>
                <c:pt idx="475">
                  <c:v>6.5100000000000005E-2</c:v>
                </c:pt>
                <c:pt idx="476">
                  <c:v>6.5100000000000005E-2</c:v>
                </c:pt>
                <c:pt idx="477">
                  <c:v>6.5100000000000005E-2</c:v>
                </c:pt>
                <c:pt idx="478">
                  <c:v>6.5100000000000005E-2</c:v>
                </c:pt>
                <c:pt idx="479">
                  <c:v>6.5199999999999994E-2</c:v>
                </c:pt>
                <c:pt idx="480">
                  <c:v>6.5600000000000006E-2</c:v>
                </c:pt>
                <c:pt idx="481">
                  <c:v>6.5699999999999995E-2</c:v>
                </c:pt>
                <c:pt idx="482">
                  <c:v>6.5799999999999997E-2</c:v>
                </c:pt>
                <c:pt idx="483">
                  <c:v>6.6000000000000003E-2</c:v>
                </c:pt>
                <c:pt idx="484">
                  <c:v>6.6100000000000006E-2</c:v>
                </c:pt>
                <c:pt idx="485">
                  <c:v>6.6100000000000006E-2</c:v>
                </c:pt>
                <c:pt idx="486">
                  <c:v>6.6400000000000001E-2</c:v>
                </c:pt>
                <c:pt idx="487">
                  <c:v>6.6400000000000001E-2</c:v>
                </c:pt>
                <c:pt idx="488">
                  <c:v>6.6400000000000001E-2</c:v>
                </c:pt>
                <c:pt idx="489">
                  <c:v>6.6400000000000001E-2</c:v>
                </c:pt>
                <c:pt idx="490">
                  <c:v>6.6699999999999995E-2</c:v>
                </c:pt>
                <c:pt idx="491">
                  <c:v>6.6699999999999995E-2</c:v>
                </c:pt>
                <c:pt idx="492">
                  <c:v>6.6699999999999995E-2</c:v>
                </c:pt>
                <c:pt idx="493">
                  <c:v>6.6799999999999998E-2</c:v>
                </c:pt>
                <c:pt idx="494">
                  <c:v>6.6900000000000001E-2</c:v>
                </c:pt>
                <c:pt idx="495">
                  <c:v>6.6900000000000001E-2</c:v>
                </c:pt>
                <c:pt idx="496">
                  <c:v>6.6900000000000001E-2</c:v>
                </c:pt>
                <c:pt idx="497">
                  <c:v>6.6900000000000001E-2</c:v>
                </c:pt>
                <c:pt idx="498">
                  <c:v>6.6900000000000001E-2</c:v>
                </c:pt>
                <c:pt idx="499">
                  <c:v>6.6900000000000001E-2</c:v>
                </c:pt>
                <c:pt idx="500">
                  <c:v>6.6900000000000001E-2</c:v>
                </c:pt>
                <c:pt idx="501">
                  <c:v>6.6900000000000001E-2</c:v>
                </c:pt>
                <c:pt idx="502">
                  <c:v>6.7199999999999996E-2</c:v>
                </c:pt>
                <c:pt idx="503">
                  <c:v>6.7199999999999996E-2</c:v>
                </c:pt>
                <c:pt idx="504">
                  <c:v>6.7299999999999999E-2</c:v>
                </c:pt>
                <c:pt idx="505">
                  <c:v>6.7400000000000002E-2</c:v>
                </c:pt>
                <c:pt idx="506">
                  <c:v>6.7400000000000002E-2</c:v>
                </c:pt>
                <c:pt idx="507">
                  <c:v>6.7400000000000002E-2</c:v>
                </c:pt>
                <c:pt idx="508">
                  <c:v>6.7400000000000002E-2</c:v>
                </c:pt>
                <c:pt idx="509">
                  <c:v>6.7599999999999993E-2</c:v>
                </c:pt>
                <c:pt idx="510">
                  <c:v>6.7699999999999996E-2</c:v>
                </c:pt>
                <c:pt idx="511">
                  <c:v>6.7799999999999999E-2</c:v>
                </c:pt>
                <c:pt idx="512">
                  <c:v>6.7799999999999999E-2</c:v>
                </c:pt>
                <c:pt idx="513">
                  <c:v>6.7900000000000002E-2</c:v>
                </c:pt>
                <c:pt idx="514">
                  <c:v>6.8099999999999994E-2</c:v>
                </c:pt>
                <c:pt idx="515">
                  <c:v>6.8199999999999997E-2</c:v>
                </c:pt>
                <c:pt idx="516">
                  <c:v>6.8400000000000002E-2</c:v>
                </c:pt>
                <c:pt idx="517">
                  <c:v>6.8699999999999997E-2</c:v>
                </c:pt>
                <c:pt idx="518">
                  <c:v>6.8699999999999997E-2</c:v>
                </c:pt>
                <c:pt idx="519">
                  <c:v>6.8699999999999997E-2</c:v>
                </c:pt>
                <c:pt idx="520">
                  <c:v>6.8699999999999997E-2</c:v>
                </c:pt>
                <c:pt idx="521">
                  <c:v>6.8699999999999997E-2</c:v>
                </c:pt>
                <c:pt idx="522">
                  <c:v>6.8699999999999997E-2</c:v>
                </c:pt>
                <c:pt idx="523">
                  <c:v>6.8699999999999997E-2</c:v>
                </c:pt>
                <c:pt idx="524">
                  <c:v>6.8699999999999997E-2</c:v>
                </c:pt>
                <c:pt idx="525">
                  <c:v>6.8900000000000003E-2</c:v>
                </c:pt>
                <c:pt idx="526">
                  <c:v>6.9199999999999998E-2</c:v>
                </c:pt>
                <c:pt idx="527">
                  <c:v>6.93E-2</c:v>
                </c:pt>
                <c:pt idx="528">
                  <c:v>6.93E-2</c:v>
                </c:pt>
                <c:pt idx="529">
                  <c:v>6.9599999999999995E-2</c:v>
                </c:pt>
                <c:pt idx="530">
                  <c:v>6.9599999999999995E-2</c:v>
                </c:pt>
                <c:pt idx="531">
                  <c:v>6.9800000000000001E-2</c:v>
                </c:pt>
                <c:pt idx="532">
                  <c:v>6.9800000000000001E-2</c:v>
                </c:pt>
                <c:pt idx="533">
                  <c:v>6.9800000000000001E-2</c:v>
                </c:pt>
                <c:pt idx="534">
                  <c:v>7.0099999999999996E-2</c:v>
                </c:pt>
                <c:pt idx="535">
                  <c:v>7.0099999999999996E-2</c:v>
                </c:pt>
                <c:pt idx="536">
                  <c:v>7.0099999999999996E-2</c:v>
                </c:pt>
                <c:pt idx="537">
                  <c:v>7.0199999999999999E-2</c:v>
                </c:pt>
                <c:pt idx="538">
                  <c:v>7.0300000000000001E-2</c:v>
                </c:pt>
                <c:pt idx="539">
                  <c:v>7.0300000000000001E-2</c:v>
                </c:pt>
                <c:pt idx="540">
                  <c:v>7.0499999999999993E-2</c:v>
                </c:pt>
                <c:pt idx="541">
                  <c:v>7.0499999999999993E-2</c:v>
                </c:pt>
                <c:pt idx="542">
                  <c:v>7.0499999999999993E-2</c:v>
                </c:pt>
                <c:pt idx="543">
                  <c:v>7.0699999999999999E-2</c:v>
                </c:pt>
                <c:pt idx="544">
                  <c:v>7.0999999999999994E-2</c:v>
                </c:pt>
                <c:pt idx="545">
                  <c:v>7.1099999999999997E-2</c:v>
                </c:pt>
                <c:pt idx="546">
                  <c:v>7.1199999999999999E-2</c:v>
                </c:pt>
                <c:pt idx="547">
                  <c:v>7.1499999999999994E-2</c:v>
                </c:pt>
                <c:pt idx="548">
                  <c:v>7.17E-2</c:v>
                </c:pt>
                <c:pt idx="549">
                  <c:v>7.17E-2</c:v>
                </c:pt>
                <c:pt idx="550">
                  <c:v>7.17E-2</c:v>
                </c:pt>
                <c:pt idx="551">
                  <c:v>7.22E-2</c:v>
                </c:pt>
                <c:pt idx="552">
                  <c:v>7.2499999999999995E-2</c:v>
                </c:pt>
                <c:pt idx="553">
                  <c:v>7.2499999999999995E-2</c:v>
                </c:pt>
                <c:pt idx="554">
                  <c:v>7.2599999999999998E-2</c:v>
                </c:pt>
                <c:pt idx="555">
                  <c:v>7.2900000000000006E-2</c:v>
                </c:pt>
                <c:pt idx="556">
                  <c:v>7.2900000000000006E-2</c:v>
                </c:pt>
                <c:pt idx="557">
                  <c:v>7.2900000000000006E-2</c:v>
                </c:pt>
                <c:pt idx="558">
                  <c:v>7.2900000000000006E-2</c:v>
                </c:pt>
                <c:pt idx="559">
                  <c:v>7.2900000000000006E-2</c:v>
                </c:pt>
                <c:pt idx="560">
                  <c:v>7.2900000000000006E-2</c:v>
                </c:pt>
                <c:pt idx="561">
                  <c:v>7.2999999999999995E-2</c:v>
                </c:pt>
                <c:pt idx="562">
                  <c:v>7.2999999999999995E-2</c:v>
                </c:pt>
                <c:pt idx="563">
                  <c:v>7.3099999999999998E-2</c:v>
                </c:pt>
                <c:pt idx="564">
                  <c:v>7.3099999999999998E-2</c:v>
                </c:pt>
                <c:pt idx="565">
                  <c:v>7.3099999999999998E-2</c:v>
                </c:pt>
                <c:pt idx="566">
                  <c:v>7.3499999999999996E-2</c:v>
                </c:pt>
                <c:pt idx="567">
                  <c:v>7.3499999999999996E-2</c:v>
                </c:pt>
                <c:pt idx="568">
                  <c:v>7.3499999999999996E-2</c:v>
                </c:pt>
                <c:pt idx="569">
                  <c:v>7.3800000000000004E-2</c:v>
                </c:pt>
                <c:pt idx="570">
                  <c:v>7.3899999999999993E-2</c:v>
                </c:pt>
                <c:pt idx="571">
                  <c:v>7.4099999999999999E-2</c:v>
                </c:pt>
                <c:pt idx="572">
                  <c:v>7.4200000000000002E-2</c:v>
                </c:pt>
                <c:pt idx="573">
                  <c:v>7.4300000000000005E-2</c:v>
                </c:pt>
                <c:pt idx="574">
                  <c:v>7.4499999999999997E-2</c:v>
                </c:pt>
                <c:pt idx="575">
                  <c:v>7.4499999999999997E-2</c:v>
                </c:pt>
                <c:pt idx="576">
                  <c:v>7.46E-2</c:v>
                </c:pt>
                <c:pt idx="577">
                  <c:v>7.46E-2</c:v>
                </c:pt>
                <c:pt idx="578">
                  <c:v>7.4700000000000003E-2</c:v>
                </c:pt>
                <c:pt idx="579">
                  <c:v>7.4800000000000005E-2</c:v>
                </c:pt>
                <c:pt idx="580">
                  <c:v>7.4800000000000005E-2</c:v>
                </c:pt>
                <c:pt idx="581">
                  <c:v>7.4800000000000005E-2</c:v>
                </c:pt>
                <c:pt idx="582">
                  <c:v>7.51E-2</c:v>
                </c:pt>
                <c:pt idx="583">
                  <c:v>7.51E-2</c:v>
                </c:pt>
                <c:pt idx="584">
                  <c:v>7.5200000000000003E-2</c:v>
                </c:pt>
                <c:pt idx="585">
                  <c:v>7.5399999999999995E-2</c:v>
                </c:pt>
                <c:pt idx="586">
                  <c:v>7.5600000000000001E-2</c:v>
                </c:pt>
                <c:pt idx="587">
                  <c:v>7.5800000000000006E-2</c:v>
                </c:pt>
                <c:pt idx="588">
                  <c:v>7.5899999999999995E-2</c:v>
                </c:pt>
                <c:pt idx="589">
                  <c:v>7.6300000000000007E-2</c:v>
                </c:pt>
                <c:pt idx="590">
                  <c:v>7.6300000000000007E-2</c:v>
                </c:pt>
                <c:pt idx="591">
                  <c:v>7.6600000000000001E-2</c:v>
                </c:pt>
                <c:pt idx="592">
                  <c:v>7.6899999999999996E-2</c:v>
                </c:pt>
                <c:pt idx="593">
                  <c:v>7.6999999999999999E-2</c:v>
                </c:pt>
                <c:pt idx="594">
                  <c:v>7.6999999999999999E-2</c:v>
                </c:pt>
                <c:pt idx="595">
                  <c:v>7.7200000000000005E-2</c:v>
                </c:pt>
                <c:pt idx="596">
                  <c:v>7.7200000000000005E-2</c:v>
                </c:pt>
                <c:pt idx="597">
                  <c:v>7.7399999999999997E-2</c:v>
                </c:pt>
                <c:pt idx="598">
                  <c:v>7.7399999999999997E-2</c:v>
                </c:pt>
                <c:pt idx="599">
                  <c:v>7.7600000000000002E-2</c:v>
                </c:pt>
                <c:pt idx="600">
                  <c:v>7.7600000000000002E-2</c:v>
                </c:pt>
                <c:pt idx="601">
                  <c:v>7.7899999999999997E-2</c:v>
                </c:pt>
                <c:pt idx="602">
                  <c:v>7.8E-2</c:v>
                </c:pt>
                <c:pt idx="603">
                  <c:v>7.8E-2</c:v>
                </c:pt>
                <c:pt idx="604">
                  <c:v>7.8200000000000006E-2</c:v>
                </c:pt>
                <c:pt idx="605">
                  <c:v>7.8200000000000006E-2</c:v>
                </c:pt>
                <c:pt idx="606">
                  <c:v>7.8200000000000006E-2</c:v>
                </c:pt>
                <c:pt idx="607">
                  <c:v>7.8399999999999997E-2</c:v>
                </c:pt>
                <c:pt idx="608">
                  <c:v>7.8700000000000006E-2</c:v>
                </c:pt>
                <c:pt idx="609">
                  <c:v>7.8899999999999998E-2</c:v>
                </c:pt>
                <c:pt idx="610">
                  <c:v>7.9000000000000001E-2</c:v>
                </c:pt>
                <c:pt idx="611">
                  <c:v>7.9200000000000007E-2</c:v>
                </c:pt>
                <c:pt idx="612">
                  <c:v>7.9200000000000007E-2</c:v>
                </c:pt>
                <c:pt idx="613">
                  <c:v>7.9200000000000007E-2</c:v>
                </c:pt>
                <c:pt idx="614">
                  <c:v>7.9299999999999995E-2</c:v>
                </c:pt>
                <c:pt idx="615">
                  <c:v>7.9500000000000001E-2</c:v>
                </c:pt>
                <c:pt idx="616">
                  <c:v>7.9699999999999993E-2</c:v>
                </c:pt>
                <c:pt idx="617">
                  <c:v>7.9699999999999993E-2</c:v>
                </c:pt>
                <c:pt idx="618">
                  <c:v>7.9699999999999993E-2</c:v>
                </c:pt>
                <c:pt idx="619">
                  <c:v>7.9899999999999999E-2</c:v>
                </c:pt>
                <c:pt idx="620">
                  <c:v>0.08</c:v>
                </c:pt>
                <c:pt idx="621">
                  <c:v>0.08</c:v>
                </c:pt>
                <c:pt idx="622">
                  <c:v>0.08</c:v>
                </c:pt>
                <c:pt idx="623">
                  <c:v>8.0199999999999994E-2</c:v>
                </c:pt>
                <c:pt idx="624">
                  <c:v>8.0299999999999996E-2</c:v>
                </c:pt>
                <c:pt idx="625">
                  <c:v>8.0500000000000002E-2</c:v>
                </c:pt>
                <c:pt idx="626">
                  <c:v>8.0799999999999997E-2</c:v>
                </c:pt>
                <c:pt idx="627">
                  <c:v>8.0799999999999997E-2</c:v>
                </c:pt>
                <c:pt idx="628">
                  <c:v>8.1199999999999994E-2</c:v>
                </c:pt>
                <c:pt idx="629">
                  <c:v>8.1500000000000003E-2</c:v>
                </c:pt>
                <c:pt idx="630">
                  <c:v>8.1500000000000003E-2</c:v>
                </c:pt>
                <c:pt idx="631">
                  <c:v>8.1799999999999998E-2</c:v>
                </c:pt>
                <c:pt idx="632">
                  <c:v>8.2100000000000006E-2</c:v>
                </c:pt>
                <c:pt idx="633">
                  <c:v>8.2299999999999998E-2</c:v>
                </c:pt>
                <c:pt idx="634">
                  <c:v>8.2299999999999998E-2</c:v>
                </c:pt>
                <c:pt idx="635">
                  <c:v>8.2400000000000001E-2</c:v>
                </c:pt>
                <c:pt idx="636">
                  <c:v>8.2400000000000001E-2</c:v>
                </c:pt>
                <c:pt idx="637">
                  <c:v>8.2600000000000007E-2</c:v>
                </c:pt>
                <c:pt idx="638">
                  <c:v>8.2699999999999996E-2</c:v>
                </c:pt>
                <c:pt idx="639">
                  <c:v>8.2900000000000001E-2</c:v>
                </c:pt>
                <c:pt idx="640">
                  <c:v>8.2900000000000001E-2</c:v>
                </c:pt>
                <c:pt idx="641">
                  <c:v>8.2900000000000001E-2</c:v>
                </c:pt>
                <c:pt idx="642">
                  <c:v>8.2900000000000001E-2</c:v>
                </c:pt>
                <c:pt idx="643">
                  <c:v>8.3199999999999996E-2</c:v>
                </c:pt>
                <c:pt idx="644">
                  <c:v>8.3199999999999996E-2</c:v>
                </c:pt>
                <c:pt idx="645">
                  <c:v>8.3299999999999999E-2</c:v>
                </c:pt>
                <c:pt idx="646">
                  <c:v>8.3500000000000005E-2</c:v>
                </c:pt>
                <c:pt idx="647">
                  <c:v>8.3500000000000005E-2</c:v>
                </c:pt>
                <c:pt idx="648">
                  <c:v>8.3599999999999994E-2</c:v>
                </c:pt>
                <c:pt idx="649">
                  <c:v>8.4099999999999994E-2</c:v>
                </c:pt>
                <c:pt idx="650">
                  <c:v>8.4099999999999994E-2</c:v>
                </c:pt>
                <c:pt idx="651">
                  <c:v>8.4099999999999994E-2</c:v>
                </c:pt>
                <c:pt idx="652">
                  <c:v>8.4400000000000003E-2</c:v>
                </c:pt>
                <c:pt idx="653">
                  <c:v>8.4400000000000003E-2</c:v>
                </c:pt>
                <c:pt idx="654">
                  <c:v>8.4500000000000006E-2</c:v>
                </c:pt>
                <c:pt idx="655">
                  <c:v>8.4500000000000006E-2</c:v>
                </c:pt>
                <c:pt idx="656">
                  <c:v>8.4699999999999998E-2</c:v>
                </c:pt>
                <c:pt idx="657">
                  <c:v>8.4699999999999998E-2</c:v>
                </c:pt>
                <c:pt idx="658">
                  <c:v>8.5199999999999998E-2</c:v>
                </c:pt>
                <c:pt idx="659">
                  <c:v>8.5199999999999998E-2</c:v>
                </c:pt>
                <c:pt idx="660">
                  <c:v>8.5300000000000001E-2</c:v>
                </c:pt>
                <c:pt idx="661">
                  <c:v>8.5300000000000001E-2</c:v>
                </c:pt>
                <c:pt idx="662">
                  <c:v>8.5500000000000007E-2</c:v>
                </c:pt>
                <c:pt idx="663">
                  <c:v>8.5800000000000001E-2</c:v>
                </c:pt>
                <c:pt idx="664">
                  <c:v>8.5900000000000004E-2</c:v>
                </c:pt>
                <c:pt idx="665">
                  <c:v>8.5900000000000004E-2</c:v>
                </c:pt>
                <c:pt idx="666">
                  <c:v>8.5900000000000004E-2</c:v>
                </c:pt>
                <c:pt idx="667">
                  <c:v>8.5900000000000004E-2</c:v>
                </c:pt>
                <c:pt idx="668">
                  <c:v>8.6099999999999996E-2</c:v>
                </c:pt>
                <c:pt idx="669">
                  <c:v>8.6099999999999996E-2</c:v>
                </c:pt>
                <c:pt idx="670">
                  <c:v>8.6300000000000002E-2</c:v>
                </c:pt>
                <c:pt idx="671">
                  <c:v>8.6400000000000005E-2</c:v>
                </c:pt>
                <c:pt idx="672">
                  <c:v>8.6599999999999996E-2</c:v>
                </c:pt>
                <c:pt idx="673">
                  <c:v>8.6599999999999996E-2</c:v>
                </c:pt>
                <c:pt idx="674">
                  <c:v>8.6900000000000005E-2</c:v>
                </c:pt>
                <c:pt idx="675">
                  <c:v>8.7099999999999997E-2</c:v>
                </c:pt>
                <c:pt idx="676">
                  <c:v>8.7300000000000003E-2</c:v>
                </c:pt>
                <c:pt idx="677">
                  <c:v>8.7300000000000003E-2</c:v>
                </c:pt>
                <c:pt idx="678">
                  <c:v>8.7400000000000005E-2</c:v>
                </c:pt>
                <c:pt idx="679">
                  <c:v>8.7400000000000005E-2</c:v>
                </c:pt>
                <c:pt idx="680">
                  <c:v>8.7599999999999997E-2</c:v>
                </c:pt>
                <c:pt idx="681">
                  <c:v>8.7900000000000006E-2</c:v>
                </c:pt>
                <c:pt idx="682">
                  <c:v>8.7900000000000006E-2</c:v>
                </c:pt>
                <c:pt idx="683">
                  <c:v>8.8099999999999998E-2</c:v>
                </c:pt>
                <c:pt idx="684">
                  <c:v>8.8099999999999998E-2</c:v>
                </c:pt>
                <c:pt idx="685">
                  <c:v>8.8300000000000003E-2</c:v>
                </c:pt>
                <c:pt idx="686">
                  <c:v>8.8499999999999995E-2</c:v>
                </c:pt>
                <c:pt idx="687">
                  <c:v>8.8499999999999995E-2</c:v>
                </c:pt>
                <c:pt idx="688">
                  <c:v>8.8800000000000004E-2</c:v>
                </c:pt>
                <c:pt idx="689">
                  <c:v>8.8999999999999996E-2</c:v>
                </c:pt>
                <c:pt idx="690">
                  <c:v>8.8999999999999996E-2</c:v>
                </c:pt>
                <c:pt idx="691">
                  <c:v>8.8999999999999996E-2</c:v>
                </c:pt>
                <c:pt idx="692">
                  <c:v>8.9200000000000002E-2</c:v>
                </c:pt>
                <c:pt idx="693">
                  <c:v>8.9300000000000004E-2</c:v>
                </c:pt>
                <c:pt idx="694">
                  <c:v>8.9300000000000004E-2</c:v>
                </c:pt>
                <c:pt idx="695">
                  <c:v>8.9499999999999996E-2</c:v>
                </c:pt>
                <c:pt idx="696">
                  <c:v>8.9700000000000002E-2</c:v>
                </c:pt>
                <c:pt idx="697">
                  <c:v>8.9899999999999994E-2</c:v>
                </c:pt>
                <c:pt idx="698">
                  <c:v>9.01E-2</c:v>
                </c:pt>
                <c:pt idx="699">
                  <c:v>9.0200000000000002E-2</c:v>
                </c:pt>
                <c:pt idx="700">
                  <c:v>9.0200000000000002E-2</c:v>
                </c:pt>
                <c:pt idx="701">
                  <c:v>9.0200000000000002E-2</c:v>
                </c:pt>
                <c:pt idx="702">
                  <c:v>9.0399999999999994E-2</c:v>
                </c:pt>
                <c:pt idx="703">
                  <c:v>9.0399999999999994E-2</c:v>
                </c:pt>
                <c:pt idx="704">
                  <c:v>9.0800000000000006E-2</c:v>
                </c:pt>
                <c:pt idx="705">
                  <c:v>9.0800000000000006E-2</c:v>
                </c:pt>
                <c:pt idx="706">
                  <c:v>9.0800000000000006E-2</c:v>
                </c:pt>
                <c:pt idx="707">
                  <c:v>9.0999999999999998E-2</c:v>
                </c:pt>
                <c:pt idx="708">
                  <c:v>9.0999999999999998E-2</c:v>
                </c:pt>
                <c:pt idx="709">
                  <c:v>9.0999999999999998E-2</c:v>
                </c:pt>
                <c:pt idx="710">
                  <c:v>9.0999999999999998E-2</c:v>
                </c:pt>
                <c:pt idx="711">
                  <c:v>9.0999999999999998E-2</c:v>
                </c:pt>
                <c:pt idx="712">
                  <c:v>9.1300000000000006E-2</c:v>
                </c:pt>
                <c:pt idx="713">
                  <c:v>9.1499999999999998E-2</c:v>
                </c:pt>
                <c:pt idx="714">
                  <c:v>9.1499999999999998E-2</c:v>
                </c:pt>
                <c:pt idx="715">
                  <c:v>9.1499999999999998E-2</c:v>
                </c:pt>
                <c:pt idx="716">
                  <c:v>9.2100000000000001E-2</c:v>
                </c:pt>
                <c:pt idx="717">
                  <c:v>9.2100000000000001E-2</c:v>
                </c:pt>
                <c:pt idx="718">
                  <c:v>9.2299999999999993E-2</c:v>
                </c:pt>
                <c:pt idx="719">
                  <c:v>9.2499999999999999E-2</c:v>
                </c:pt>
                <c:pt idx="720">
                  <c:v>9.2600000000000002E-2</c:v>
                </c:pt>
                <c:pt idx="721">
                  <c:v>9.2799999999999994E-2</c:v>
                </c:pt>
                <c:pt idx="722">
                  <c:v>9.2799999999999994E-2</c:v>
                </c:pt>
                <c:pt idx="723">
                  <c:v>9.3200000000000005E-2</c:v>
                </c:pt>
                <c:pt idx="724">
                  <c:v>9.3200000000000005E-2</c:v>
                </c:pt>
                <c:pt idx="725">
                  <c:v>9.3200000000000005E-2</c:v>
                </c:pt>
                <c:pt idx="726">
                  <c:v>9.3200000000000005E-2</c:v>
                </c:pt>
                <c:pt idx="727">
                  <c:v>9.3200000000000005E-2</c:v>
                </c:pt>
                <c:pt idx="728">
                  <c:v>9.3200000000000005E-2</c:v>
                </c:pt>
                <c:pt idx="729">
                  <c:v>9.3399999999999997E-2</c:v>
                </c:pt>
                <c:pt idx="730">
                  <c:v>9.3399999999999997E-2</c:v>
                </c:pt>
                <c:pt idx="731">
                  <c:v>9.3399999999999997E-2</c:v>
                </c:pt>
                <c:pt idx="732">
                  <c:v>9.3600000000000003E-2</c:v>
                </c:pt>
                <c:pt idx="733">
                  <c:v>9.3799999999999994E-2</c:v>
                </c:pt>
                <c:pt idx="734">
                  <c:v>9.3799999999999994E-2</c:v>
                </c:pt>
                <c:pt idx="735">
                  <c:v>9.3799999999999994E-2</c:v>
                </c:pt>
                <c:pt idx="736">
                  <c:v>9.3799999999999994E-2</c:v>
                </c:pt>
                <c:pt idx="737">
                  <c:v>9.4E-2</c:v>
                </c:pt>
                <c:pt idx="738">
                  <c:v>9.4E-2</c:v>
                </c:pt>
                <c:pt idx="739">
                  <c:v>9.4E-2</c:v>
                </c:pt>
                <c:pt idx="740">
                  <c:v>9.4E-2</c:v>
                </c:pt>
                <c:pt idx="741">
                  <c:v>9.4200000000000006E-2</c:v>
                </c:pt>
                <c:pt idx="742">
                  <c:v>9.4200000000000006E-2</c:v>
                </c:pt>
                <c:pt idx="743">
                  <c:v>9.4399999999999998E-2</c:v>
                </c:pt>
                <c:pt idx="744">
                  <c:v>9.4399999999999998E-2</c:v>
                </c:pt>
                <c:pt idx="745">
                  <c:v>9.4399999999999998E-2</c:v>
                </c:pt>
                <c:pt idx="746">
                  <c:v>9.4399999999999998E-2</c:v>
                </c:pt>
                <c:pt idx="747">
                  <c:v>9.4399999999999998E-2</c:v>
                </c:pt>
                <c:pt idx="748">
                  <c:v>9.4399999999999998E-2</c:v>
                </c:pt>
                <c:pt idx="749">
                  <c:v>9.4799999999999995E-2</c:v>
                </c:pt>
                <c:pt idx="750">
                  <c:v>9.5000000000000001E-2</c:v>
                </c:pt>
                <c:pt idx="751">
                  <c:v>9.5000000000000001E-2</c:v>
                </c:pt>
                <c:pt idx="752">
                  <c:v>9.5200000000000007E-2</c:v>
                </c:pt>
                <c:pt idx="753">
                  <c:v>9.5399999999999999E-2</c:v>
                </c:pt>
                <c:pt idx="754">
                  <c:v>9.5600000000000004E-2</c:v>
                </c:pt>
                <c:pt idx="755">
                  <c:v>9.5600000000000004E-2</c:v>
                </c:pt>
                <c:pt idx="756">
                  <c:v>9.5799999999999996E-2</c:v>
                </c:pt>
                <c:pt idx="757">
                  <c:v>9.6000000000000002E-2</c:v>
                </c:pt>
                <c:pt idx="758">
                  <c:v>9.6000000000000002E-2</c:v>
                </c:pt>
                <c:pt idx="759">
                  <c:v>9.6000000000000002E-2</c:v>
                </c:pt>
                <c:pt idx="760">
                  <c:v>9.6000000000000002E-2</c:v>
                </c:pt>
                <c:pt idx="761">
                  <c:v>9.6000000000000002E-2</c:v>
                </c:pt>
                <c:pt idx="762">
                  <c:v>9.6000000000000002E-2</c:v>
                </c:pt>
                <c:pt idx="763">
                  <c:v>9.6000000000000002E-2</c:v>
                </c:pt>
                <c:pt idx="764">
                  <c:v>9.6000000000000002E-2</c:v>
                </c:pt>
                <c:pt idx="765">
                  <c:v>9.6000000000000002E-2</c:v>
                </c:pt>
                <c:pt idx="766">
                  <c:v>9.6000000000000002E-2</c:v>
                </c:pt>
                <c:pt idx="767">
                  <c:v>9.6000000000000002E-2</c:v>
                </c:pt>
                <c:pt idx="768">
                  <c:v>9.6299999999999997E-2</c:v>
                </c:pt>
                <c:pt idx="769">
                  <c:v>9.6299999999999997E-2</c:v>
                </c:pt>
                <c:pt idx="770">
                  <c:v>9.6299999999999997E-2</c:v>
                </c:pt>
                <c:pt idx="771">
                  <c:v>9.6299999999999997E-2</c:v>
                </c:pt>
                <c:pt idx="772">
                  <c:v>9.6699999999999994E-2</c:v>
                </c:pt>
                <c:pt idx="773">
                  <c:v>9.6699999999999994E-2</c:v>
                </c:pt>
                <c:pt idx="774">
                  <c:v>9.6699999999999994E-2</c:v>
                </c:pt>
                <c:pt idx="775">
                  <c:v>9.6699999999999994E-2</c:v>
                </c:pt>
                <c:pt idx="776">
                  <c:v>9.6699999999999994E-2</c:v>
                </c:pt>
                <c:pt idx="777">
                  <c:v>9.6699999999999994E-2</c:v>
                </c:pt>
                <c:pt idx="778">
                  <c:v>9.6699999999999994E-2</c:v>
                </c:pt>
                <c:pt idx="779">
                  <c:v>9.6699999999999994E-2</c:v>
                </c:pt>
                <c:pt idx="780">
                  <c:v>9.69E-2</c:v>
                </c:pt>
                <c:pt idx="781">
                  <c:v>9.69E-2</c:v>
                </c:pt>
                <c:pt idx="782">
                  <c:v>9.7199999999999995E-2</c:v>
                </c:pt>
                <c:pt idx="783">
                  <c:v>9.74E-2</c:v>
                </c:pt>
                <c:pt idx="784">
                  <c:v>9.74E-2</c:v>
                </c:pt>
                <c:pt idx="785">
                  <c:v>9.74E-2</c:v>
                </c:pt>
                <c:pt idx="786">
                  <c:v>9.74E-2</c:v>
                </c:pt>
                <c:pt idx="787">
                  <c:v>9.7600000000000006E-2</c:v>
                </c:pt>
                <c:pt idx="788">
                  <c:v>9.7600000000000006E-2</c:v>
                </c:pt>
                <c:pt idx="789">
                  <c:v>9.7600000000000006E-2</c:v>
                </c:pt>
                <c:pt idx="790">
                  <c:v>9.7600000000000006E-2</c:v>
                </c:pt>
                <c:pt idx="791">
                  <c:v>9.7600000000000006E-2</c:v>
                </c:pt>
                <c:pt idx="792">
                  <c:v>9.7900000000000001E-2</c:v>
                </c:pt>
                <c:pt idx="793">
                  <c:v>9.8100000000000007E-2</c:v>
                </c:pt>
                <c:pt idx="794">
                  <c:v>9.8100000000000007E-2</c:v>
                </c:pt>
                <c:pt idx="795">
                  <c:v>9.8100000000000007E-2</c:v>
                </c:pt>
                <c:pt idx="796">
                  <c:v>9.8100000000000007E-2</c:v>
                </c:pt>
                <c:pt idx="797">
                  <c:v>9.8100000000000007E-2</c:v>
                </c:pt>
                <c:pt idx="798">
                  <c:v>9.8400000000000001E-2</c:v>
                </c:pt>
                <c:pt idx="799">
                  <c:v>9.8599999999999993E-2</c:v>
                </c:pt>
                <c:pt idx="800">
                  <c:v>9.8799999999999999E-2</c:v>
                </c:pt>
                <c:pt idx="801">
                  <c:v>9.8799999999999999E-2</c:v>
                </c:pt>
                <c:pt idx="802">
                  <c:v>9.8799999999999999E-2</c:v>
                </c:pt>
                <c:pt idx="803">
                  <c:v>9.8799999999999999E-2</c:v>
                </c:pt>
                <c:pt idx="804">
                  <c:v>9.8799999999999999E-2</c:v>
                </c:pt>
                <c:pt idx="805">
                  <c:v>9.9599999999999994E-2</c:v>
                </c:pt>
                <c:pt idx="806">
                  <c:v>9.9599999999999994E-2</c:v>
                </c:pt>
                <c:pt idx="807">
                  <c:v>9.9599999999999994E-2</c:v>
                </c:pt>
                <c:pt idx="808">
                  <c:v>9.9599999999999994E-2</c:v>
                </c:pt>
                <c:pt idx="809">
                  <c:v>9.9599999999999994E-2</c:v>
                </c:pt>
                <c:pt idx="810">
                  <c:v>9.9599999999999994E-2</c:v>
                </c:pt>
                <c:pt idx="811">
                  <c:v>9.98E-2</c:v>
                </c:pt>
                <c:pt idx="812">
                  <c:v>9.98E-2</c:v>
                </c:pt>
                <c:pt idx="813">
                  <c:v>9.98E-2</c:v>
                </c:pt>
                <c:pt idx="814">
                  <c:v>9.98E-2</c:v>
                </c:pt>
                <c:pt idx="815">
                  <c:v>9.98E-2</c:v>
                </c:pt>
                <c:pt idx="816">
                  <c:v>0.10009999999999999</c:v>
                </c:pt>
                <c:pt idx="817">
                  <c:v>0.10009999999999999</c:v>
                </c:pt>
                <c:pt idx="818">
                  <c:v>0.10059999999999999</c:v>
                </c:pt>
                <c:pt idx="819">
                  <c:v>0.1008</c:v>
                </c:pt>
                <c:pt idx="820">
                  <c:v>0.1008</c:v>
                </c:pt>
                <c:pt idx="821">
                  <c:v>0.1011</c:v>
                </c:pt>
                <c:pt idx="822">
                  <c:v>0.1011</c:v>
                </c:pt>
                <c:pt idx="823">
                  <c:v>0.1011</c:v>
                </c:pt>
                <c:pt idx="824">
                  <c:v>0.1011</c:v>
                </c:pt>
                <c:pt idx="825">
                  <c:v>0.1016</c:v>
                </c:pt>
                <c:pt idx="826">
                  <c:v>0.1016</c:v>
                </c:pt>
                <c:pt idx="827">
                  <c:v>0.1016</c:v>
                </c:pt>
                <c:pt idx="828">
                  <c:v>0.1019</c:v>
                </c:pt>
                <c:pt idx="829">
                  <c:v>0.1021</c:v>
                </c:pt>
                <c:pt idx="830">
                  <c:v>0.1021</c:v>
                </c:pt>
                <c:pt idx="831">
                  <c:v>0.1021</c:v>
                </c:pt>
                <c:pt idx="832">
                  <c:v>0.1021</c:v>
                </c:pt>
                <c:pt idx="833">
                  <c:v>0.1024</c:v>
                </c:pt>
                <c:pt idx="834">
                  <c:v>0.1027</c:v>
                </c:pt>
                <c:pt idx="835">
                  <c:v>0.10349999999999999</c:v>
                </c:pt>
                <c:pt idx="836">
                  <c:v>0.10349999999999999</c:v>
                </c:pt>
                <c:pt idx="837">
                  <c:v>0.10349999999999999</c:v>
                </c:pt>
                <c:pt idx="838">
                  <c:v>0.1038</c:v>
                </c:pt>
                <c:pt idx="839">
                  <c:v>0.1038</c:v>
                </c:pt>
                <c:pt idx="840">
                  <c:v>0.1041</c:v>
                </c:pt>
                <c:pt idx="841">
                  <c:v>0.1041</c:v>
                </c:pt>
                <c:pt idx="842">
                  <c:v>0.1041</c:v>
                </c:pt>
                <c:pt idx="843">
                  <c:v>0.1046</c:v>
                </c:pt>
                <c:pt idx="844">
                  <c:v>0.1046</c:v>
                </c:pt>
                <c:pt idx="845">
                  <c:v>0.10489999999999999</c:v>
                </c:pt>
                <c:pt idx="846">
                  <c:v>0.1052</c:v>
                </c:pt>
                <c:pt idx="847">
                  <c:v>0.1052</c:v>
                </c:pt>
                <c:pt idx="848">
                  <c:v>0.1052</c:v>
                </c:pt>
                <c:pt idx="849">
                  <c:v>0.1052</c:v>
                </c:pt>
                <c:pt idx="850">
                  <c:v>0.1056</c:v>
                </c:pt>
                <c:pt idx="851">
                  <c:v>0.1056</c:v>
                </c:pt>
                <c:pt idx="852">
                  <c:v>0.1056</c:v>
                </c:pt>
                <c:pt idx="853">
                  <c:v>0.10589999999999999</c:v>
                </c:pt>
                <c:pt idx="854">
                  <c:v>0.10589999999999999</c:v>
                </c:pt>
                <c:pt idx="855">
                  <c:v>0.10589999999999999</c:v>
                </c:pt>
                <c:pt idx="856">
                  <c:v>0.10589999999999999</c:v>
                </c:pt>
                <c:pt idx="857">
                  <c:v>0.10589999999999999</c:v>
                </c:pt>
                <c:pt idx="858">
                  <c:v>0.10589999999999999</c:v>
                </c:pt>
                <c:pt idx="859">
                  <c:v>0.10589999999999999</c:v>
                </c:pt>
                <c:pt idx="860">
                  <c:v>0.10589999999999999</c:v>
                </c:pt>
                <c:pt idx="861">
                  <c:v>0.10589999999999999</c:v>
                </c:pt>
                <c:pt idx="862">
                  <c:v>0.10589999999999999</c:v>
                </c:pt>
                <c:pt idx="863">
                  <c:v>0.10589999999999999</c:v>
                </c:pt>
                <c:pt idx="864">
                  <c:v>0.1065</c:v>
                </c:pt>
                <c:pt idx="865">
                  <c:v>0.10680000000000001</c:v>
                </c:pt>
                <c:pt idx="866">
                  <c:v>0.10680000000000001</c:v>
                </c:pt>
                <c:pt idx="867">
                  <c:v>0.10680000000000001</c:v>
                </c:pt>
                <c:pt idx="868">
                  <c:v>0.10680000000000001</c:v>
                </c:pt>
                <c:pt idx="869">
                  <c:v>0.10680000000000001</c:v>
                </c:pt>
                <c:pt idx="870">
                  <c:v>0.10680000000000001</c:v>
                </c:pt>
                <c:pt idx="871">
                  <c:v>0.10680000000000001</c:v>
                </c:pt>
                <c:pt idx="872">
                  <c:v>0.10680000000000001</c:v>
                </c:pt>
                <c:pt idx="873">
                  <c:v>0.10680000000000001</c:v>
                </c:pt>
                <c:pt idx="874">
                  <c:v>0.10680000000000001</c:v>
                </c:pt>
                <c:pt idx="875">
                  <c:v>0.1075</c:v>
                </c:pt>
                <c:pt idx="876">
                  <c:v>0.1075</c:v>
                </c:pt>
                <c:pt idx="877">
                  <c:v>0.1075</c:v>
                </c:pt>
                <c:pt idx="878">
                  <c:v>0.1075</c:v>
                </c:pt>
                <c:pt idx="879">
                  <c:v>0.1075</c:v>
                </c:pt>
                <c:pt idx="880">
                  <c:v>0.1075</c:v>
                </c:pt>
                <c:pt idx="881">
                  <c:v>0.1075</c:v>
                </c:pt>
                <c:pt idx="882">
                  <c:v>0.1075</c:v>
                </c:pt>
                <c:pt idx="883">
                  <c:v>0.1075</c:v>
                </c:pt>
                <c:pt idx="884">
                  <c:v>0.1075</c:v>
                </c:pt>
                <c:pt idx="885">
                  <c:v>0.1075</c:v>
                </c:pt>
                <c:pt idx="886">
                  <c:v>0.1075</c:v>
                </c:pt>
                <c:pt idx="887">
                  <c:v>0.10780000000000001</c:v>
                </c:pt>
                <c:pt idx="888">
                  <c:v>0.10780000000000001</c:v>
                </c:pt>
                <c:pt idx="889">
                  <c:v>0.10780000000000001</c:v>
                </c:pt>
                <c:pt idx="890">
                  <c:v>0.10780000000000001</c:v>
                </c:pt>
                <c:pt idx="891">
                  <c:v>0.10780000000000001</c:v>
                </c:pt>
                <c:pt idx="892">
                  <c:v>0.10780000000000001</c:v>
                </c:pt>
                <c:pt idx="893">
                  <c:v>0.10780000000000001</c:v>
                </c:pt>
                <c:pt idx="894">
                  <c:v>0.1082</c:v>
                </c:pt>
                <c:pt idx="895">
                  <c:v>0.1082</c:v>
                </c:pt>
                <c:pt idx="896">
                  <c:v>0.1085</c:v>
                </c:pt>
                <c:pt idx="897">
                  <c:v>0.1089</c:v>
                </c:pt>
                <c:pt idx="898">
                  <c:v>0.1089</c:v>
                </c:pt>
                <c:pt idx="899">
                  <c:v>0.10929999999999999</c:v>
                </c:pt>
                <c:pt idx="900">
                  <c:v>0.10929999999999999</c:v>
                </c:pt>
                <c:pt idx="901">
                  <c:v>0.10929999999999999</c:v>
                </c:pt>
                <c:pt idx="902">
                  <c:v>0.10929999999999999</c:v>
                </c:pt>
                <c:pt idx="903">
                  <c:v>0.10929999999999999</c:v>
                </c:pt>
                <c:pt idx="904">
                  <c:v>0.10929999999999999</c:v>
                </c:pt>
                <c:pt idx="905">
                  <c:v>0.10929999999999999</c:v>
                </c:pt>
                <c:pt idx="906">
                  <c:v>0.10929999999999999</c:v>
                </c:pt>
                <c:pt idx="907">
                  <c:v>0.10970000000000001</c:v>
                </c:pt>
                <c:pt idx="908">
                  <c:v>0.10970000000000001</c:v>
                </c:pt>
                <c:pt idx="909">
                  <c:v>0.10970000000000001</c:v>
                </c:pt>
                <c:pt idx="910">
                  <c:v>0.10970000000000001</c:v>
                </c:pt>
                <c:pt idx="911">
                  <c:v>0.11</c:v>
                </c:pt>
                <c:pt idx="912">
                  <c:v>0.11</c:v>
                </c:pt>
                <c:pt idx="913">
                  <c:v>0.11</c:v>
                </c:pt>
                <c:pt idx="914">
                  <c:v>0.1108</c:v>
                </c:pt>
                <c:pt idx="915">
                  <c:v>0.1108</c:v>
                </c:pt>
                <c:pt idx="916">
                  <c:v>0.1113</c:v>
                </c:pt>
                <c:pt idx="917">
                  <c:v>0.1113</c:v>
                </c:pt>
                <c:pt idx="918">
                  <c:v>0.11169999999999999</c:v>
                </c:pt>
                <c:pt idx="919">
                  <c:v>0.11169999999999999</c:v>
                </c:pt>
                <c:pt idx="920">
                  <c:v>0.11169999999999999</c:v>
                </c:pt>
                <c:pt idx="921">
                  <c:v>0.11169999999999999</c:v>
                </c:pt>
                <c:pt idx="922">
                  <c:v>0.11169999999999999</c:v>
                </c:pt>
                <c:pt idx="923">
                  <c:v>0.11210000000000001</c:v>
                </c:pt>
                <c:pt idx="924">
                  <c:v>0.11210000000000001</c:v>
                </c:pt>
                <c:pt idx="925">
                  <c:v>0.11210000000000001</c:v>
                </c:pt>
                <c:pt idx="926">
                  <c:v>0.11210000000000001</c:v>
                </c:pt>
                <c:pt idx="927">
                  <c:v>0.11210000000000001</c:v>
                </c:pt>
                <c:pt idx="928">
                  <c:v>0.11210000000000001</c:v>
                </c:pt>
                <c:pt idx="929">
                  <c:v>0.11210000000000001</c:v>
                </c:pt>
                <c:pt idx="930">
                  <c:v>0.11210000000000001</c:v>
                </c:pt>
                <c:pt idx="931">
                  <c:v>0.11210000000000001</c:v>
                </c:pt>
                <c:pt idx="932">
                  <c:v>0.11210000000000001</c:v>
                </c:pt>
                <c:pt idx="933">
                  <c:v>0.11210000000000001</c:v>
                </c:pt>
                <c:pt idx="934">
                  <c:v>0.11210000000000001</c:v>
                </c:pt>
                <c:pt idx="935">
                  <c:v>0.11210000000000001</c:v>
                </c:pt>
                <c:pt idx="936">
                  <c:v>0.11210000000000001</c:v>
                </c:pt>
                <c:pt idx="937">
                  <c:v>0.11210000000000001</c:v>
                </c:pt>
                <c:pt idx="938">
                  <c:v>0.11210000000000001</c:v>
                </c:pt>
                <c:pt idx="939">
                  <c:v>0.11210000000000001</c:v>
                </c:pt>
                <c:pt idx="940">
                  <c:v>0.11210000000000001</c:v>
                </c:pt>
                <c:pt idx="941">
                  <c:v>0.11210000000000001</c:v>
                </c:pt>
                <c:pt idx="942">
                  <c:v>0.11210000000000001</c:v>
                </c:pt>
                <c:pt idx="943">
                  <c:v>0.11210000000000001</c:v>
                </c:pt>
                <c:pt idx="944">
                  <c:v>0.11260000000000001</c:v>
                </c:pt>
                <c:pt idx="945">
                  <c:v>0.11260000000000001</c:v>
                </c:pt>
                <c:pt idx="946">
                  <c:v>0.11260000000000001</c:v>
                </c:pt>
                <c:pt idx="947">
                  <c:v>0.11260000000000001</c:v>
                </c:pt>
                <c:pt idx="948">
                  <c:v>0.11310000000000001</c:v>
                </c:pt>
                <c:pt idx="949">
                  <c:v>0.1137</c:v>
                </c:pt>
                <c:pt idx="950">
                  <c:v>0.1137</c:v>
                </c:pt>
                <c:pt idx="951">
                  <c:v>0.1142</c:v>
                </c:pt>
                <c:pt idx="952">
                  <c:v>0.1147</c:v>
                </c:pt>
                <c:pt idx="953">
                  <c:v>0.1153</c:v>
                </c:pt>
                <c:pt idx="954">
                  <c:v>0.1158</c:v>
                </c:pt>
                <c:pt idx="955">
                  <c:v>0.1158</c:v>
                </c:pt>
                <c:pt idx="956">
                  <c:v>0.1158</c:v>
                </c:pt>
                <c:pt idx="957">
                  <c:v>0.1158</c:v>
                </c:pt>
                <c:pt idx="958">
                  <c:v>0.1164</c:v>
                </c:pt>
                <c:pt idx="959">
                  <c:v>0.1164</c:v>
                </c:pt>
                <c:pt idx="960">
                  <c:v>0.1164</c:v>
                </c:pt>
                <c:pt idx="961">
                  <c:v>0.1164</c:v>
                </c:pt>
                <c:pt idx="962">
                  <c:v>0.1164</c:v>
                </c:pt>
                <c:pt idx="963">
                  <c:v>0.11700000000000001</c:v>
                </c:pt>
                <c:pt idx="964">
                  <c:v>0.11700000000000001</c:v>
                </c:pt>
                <c:pt idx="965">
                  <c:v>0.11700000000000001</c:v>
                </c:pt>
                <c:pt idx="966">
                  <c:v>0.11700000000000001</c:v>
                </c:pt>
                <c:pt idx="967">
                  <c:v>0.11700000000000001</c:v>
                </c:pt>
                <c:pt idx="968">
                  <c:v>0.11700000000000001</c:v>
                </c:pt>
                <c:pt idx="969">
                  <c:v>0.1176</c:v>
                </c:pt>
                <c:pt idx="970">
                  <c:v>0.1176</c:v>
                </c:pt>
                <c:pt idx="971">
                  <c:v>0.1176</c:v>
                </c:pt>
                <c:pt idx="972">
                  <c:v>0.1182</c:v>
                </c:pt>
                <c:pt idx="973">
                  <c:v>0.1182</c:v>
                </c:pt>
                <c:pt idx="974">
                  <c:v>0.1182</c:v>
                </c:pt>
                <c:pt idx="975">
                  <c:v>0.1182</c:v>
                </c:pt>
                <c:pt idx="976">
                  <c:v>0.1182</c:v>
                </c:pt>
                <c:pt idx="977">
                  <c:v>0.1182</c:v>
                </c:pt>
                <c:pt idx="978">
                  <c:v>0.1188</c:v>
                </c:pt>
                <c:pt idx="979">
                  <c:v>0.1188</c:v>
                </c:pt>
                <c:pt idx="980">
                  <c:v>0.1188</c:v>
                </c:pt>
                <c:pt idx="981">
                  <c:v>0.1188</c:v>
                </c:pt>
                <c:pt idx="982">
                  <c:v>0.1188</c:v>
                </c:pt>
                <c:pt idx="983">
                  <c:v>0.1188</c:v>
                </c:pt>
                <c:pt idx="984">
                  <c:v>0.1188</c:v>
                </c:pt>
                <c:pt idx="985">
                  <c:v>0.1188</c:v>
                </c:pt>
                <c:pt idx="986">
                  <c:v>0.1188</c:v>
                </c:pt>
                <c:pt idx="987">
                  <c:v>0.1195</c:v>
                </c:pt>
                <c:pt idx="988">
                  <c:v>0.1195</c:v>
                </c:pt>
                <c:pt idx="989">
                  <c:v>0.1195</c:v>
                </c:pt>
                <c:pt idx="990">
                  <c:v>0.1195</c:v>
                </c:pt>
                <c:pt idx="991">
                  <c:v>0.1195</c:v>
                </c:pt>
                <c:pt idx="992">
                  <c:v>0.1195</c:v>
                </c:pt>
                <c:pt idx="993">
                  <c:v>0.1195</c:v>
                </c:pt>
                <c:pt idx="994">
                  <c:v>0.1195</c:v>
                </c:pt>
                <c:pt idx="995">
                  <c:v>0.1195</c:v>
                </c:pt>
                <c:pt idx="996">
                  <c:v>0.1195</c:v>
                </c:pt>
                <c:pt idx="997">
                  <c:v>0.1195</c:v>
                </c:pt>
                <c:pt idx="998">
                  <c:v>0.1195</c:v>
                </c:pt>
                <c:pt idx="999">
                  <c:v>0.1195</c:v>
                </c:pt>
                <c:pt idx="1000">
                  <c:v>0.1203</c:v>
                </c:pt>
                <c:pt idx="1001">
                  <c:v>0.12180000000000001</c:v>
                </c:pt>
                <c:pt idx="1002">
                  <c:v>0.12180000000000001</c:v>
                </c:pt>
                <c:pt idx="1003">
                  <c:v>0.1225</c:v>
                </c:pt>
                <c:pt idx="1004">
                  <c:v>0.1225</c:v>
                </c:pt>
                <c:pt idx="1005">
                  <c:v>0.1225</c:v>
                </c:pt>
                <c:pt idx="1006">
                  <c:v>0.1225</c:v>
                </c:pt>
                <c:pt idx="1007">
                  <c:v>0.1225</c:v>
                </c:pt>
                <c:pt idx="1008">
                  <c:v>0.1225</c:v>
                </c:pt>
                <c:pt idx="1009">
                  <c:v>0.1225</c:v>
                </c:pt>
                <c:pt idx="1010">
                  <c:v>0.1225</c:v>
                </c:pt>
                <c:pt idx="1011">
                  <c:v>0.1234</c:v>
                </c:pt>
                <c:pt idx="1012">
                  <c:v>0.1234</c:v>
                </c:pt>
                <c:pt idx="1013">
                  <c:v>0.1234</c:v>
                </c:pt>
                <c:pt idx="1014">
                  <c:v>0.1234</c:v>
                </c:pt>
                <c:pt idx="1015">
                  <c:v>0.1234</c:v>
                </c:pt>
                <c:pt idx="1016">
                  <c:v>0.1244</c:v>
                </c:pt>
                <c:pt idx="1017">
                  <c:v>0.1244</c:v>
                </c:pt>
                <c:pt idx="1018">
                  <c:v>0.1244</c:v>
                </c:pt>
                <c:pt idx="1019">
                  <c:v>0.1244</c:v>
                </c:pt>
                <c:pt idx="1020">
                  <c:v>0.1244</c:v>
                </c:pt>
                <c:pt idx="1021">
                  <c:v>0.12540000000000001</c:v>
                </c:pt>
                <c:pt idx="1022">
                  <c:v>0.12540000000000001</c:v>
                </c:pt>
                <c:pt idx="1023">
                  <c:v>0.12640000000000001</c:v>
                </c:pt>
                <c:pt idx="1024">
                  <c:v>0.12640000000000001</c:v>
                </c:pt>
                <c:pt idx="1025">
                  <c:v>0.12640000000000001</c:v>
                </c:pt>
                <c:pt idx="1026">
                  <c:v>0.12640000000000001</c:v>
                </c:pt>
                <c:pt idx="1027">
                  <c:v>0.12640000000000001</c:v>
                </c:pt>
                <c:pt idx="1028">
                  <c:v>0.12640000000000001</c:v>
                </c:pt>
                <c:pt idx="1029">
                  <c:v>0.12640000000000001</c:v>
                </c:pt>
                <c:pt idx="1030">
                  <c:v>0.12640000000000001</c:v>
                </c:pt>
                <c:pt idx="1031">
                  <c:v>0.12640000000000001</c:v>
                </c:pt>
                <c:pt idx="1032">
                  <c:v>0.12640000000000001</c:v>
                </c:pt>
                <c:pt idx="1033">
                  <c:v>0.12640000000000001</c:v>
                </c:pt>
                <c:pt idx="1034">
                  <c:v>0.1275</c:v>
                </c:pt>
                <c:pt idx="1035">
                  <c:v>0.1275</c:v>
                </c:pt>
                <c:pt idx="1036">
                  <c:v>0.1275</c:v>
                </c:pt>
                <c:pt idx="1037">
                  <c:v>0.1275</c:v>
                </c:pt>
                <c:pt idx="1038">
                  <c:v>0.1275</c:v>
                </c:pt>
                <c:pt idx="1039">
                  <c:v>0.1275</c:v>
                </c:pt>
                <c:pt idx="1040">
                  <c:v>0.1275</c:v>
                </c:pt>
                <c:pt idx="1041">
                  <c:v>0.1275</c:v>
                </c:pt>
                <c:pt idx="1042">
                  <c:v>0.1275</c:v>
                </c:pt>
                <c:pt idx="1043">
                  <c:v>0.1275</c:v>
                </c:pt>
                <c:pt idx="1044">
                  <c:v>0.1275</c:v>
                </c:pt>
                <c:pt idx="1045">
                  <c:v>0.1275</c:v>
                </c:pt>
                <c:pt idx="1046">
                  <c:v>0.1275</c:v>
                </c:pt>
                <c:pt idx="1047">
                  <c:v>0.1275</c:v>
                </c:pt>
                <c:pt idx="1048">
                  <c:v>0.1275</c:v>
                </c:pt>
                <c:pt idx="1049">
                  <c:v>0.1275</c:v>
                </c:pt>
                <c:pt idx="1050">
                  <c:v>0.1275</c:v>
                </c:pt>
                <c:pt idx="1051">
                  <c:v>0.1275</c:v>
                </c:pt>
                <c:pt idx="1052">
                  <c:v>0.1275</c:v>
                </c:pt>
                <c:pt idx="1053">
                  <c:v>0.1275</c:v>
                </c:pt>
                <c:pt idx="1054">
                  <c:v>0.1275</c:v>
                </c:pt>
                <c:pt idx="1055">
                  <c:v>0.1275</c:v>
                </c:pt>
                <c:pt idx="1056">
                  <c:v>0.1275</c:v>
                </c:pt>
                <c:pt idx="1057">
                  <c:v>0.1275</c:v>
                </c:pt>
                <c:pt idx="1058">
                  <c:v>0.1275</c:v>
                </c:pt>
                <c:pt idx="1059">
                  <c:v>0.12889999999999999</c:v>
                </c:pt>
                <c:pt idx="1060">
                  <c:v>0.12889999999999999</c:v>
                </c:pt>
                <c:pt idx="1061">
                  <c:v>0.13020000000000001</c:v>
                </c:pt>
                <c:pt idx="1062">
                  <c:v>0.13020000000000001</c:v>
                </c:pt>
                <c:pt idx="1063">
                  <c:v>0.13020000000000001</c:v>
                </c:pt>
                <c:pt idx="1064">
                  <c:v>0.13020000000000001</c:v>
                </c:pt>
                <c:pt idx="1065">
                  <c:v>0.13020000000000001</c:v>
                </c:pt>
                <c:pt idx="1066">
                  <c:v>0.13020000000000001</c:v>
                </c:pt>
                <c:pt idx="1067">
                  <c:v>0.13020000000000001</c:v>
                </c:pt>
                <c:pt idx="1068">
                  <c:v>0.13020000000000001</c:v>
                </c:pt>
                <c:pt idx="1069">
                  <c:v>0.13020000000000001</c:v>
                </c:pt>
                <c:pt idx="1070">
                  <c:v>0.13020000000000001</c:v>
                </c:pt>
                <c:pt idx="1071">
                  <c:v>0.13020000000000001</c:v>
                </c:pt>
                <c:pt idx="1072">
                  <c:v>0.13020000000000001</c:v>
                </c:pt>
                <c:pt idx="1073">
                  <c:v>0.13020000000000001</c:v>
                </c:pt>
                <c:pt idx="1074">
                  <c:v>0.13020000000000001</c:v>
                </c:pt>
                <c:pt idx="1075">
                  <c:v>0.13020000000000001</c:v>
                </c:pt>
                <c:pt idx="1076">
                  <c:v>0.13020000000000001</c:v>
                </c:pt>
                <c:pt idx="1077">
                  <c:v>0.13020000000000001</c:v>
                </c:pt>
                <c:pt idx="1078">
                  <c:v>0.13020000000000001</c:v>
                </c:pt>
                <c:pt idx="1079">
                  <c:v>0.13020000000000001</c:v>
                </c:pt>
                <c:pt idx="1080">
                  <c:v>0.13020000000000001</c:v>
                </c:pt>
              </c:numCache>
            </c:numRef>
          </c:yVal>
          <c:smooth val="0"/>
          <c:extLst>
            <c:ext xmlns:c16="http://schemas.microsoft.com/office/drawing/2014/chart" uri="{C3380CC4-5D6E-409C-BE32-E72D297353CC}">
              <c16:uniqueId val="{00000000-0A04-49CB-A4A3-4B4019D50A1C}"/>
            </c:ext>
          </c:extLst>
        </c:ser>
        <c:ser>
          <c:idx val="1"/>
          <c:order val="1"/>
          <c:tx>
            <c:strRef>
              <c:f>PEP!$O$1:$O$2</c:f>
              <c:strCache>
                <c:ptCount val="2"/>
                <c:pt idx="0">
                  <c:v>FOURIER PEP,No DM</c:v>
                </c:pt>
                <c:pt idx="1">
                  <c:v>Evolocumab</c:v>
                </c:pt>
              </c:strCache>
            </c:strRef>
          </c:tx>
          <c:spPr>
            <a:ln w="50800">
              <a:solidFill>
                <a:srgbClr val="C6573B"/>
              </a:solidFill>
            </a:ln>
          </c:spPr>
          <c:marker>
            <c:symbol val="none"/>
          </c:marker>
          <c:xVal>
            <c:numRef>
              <c:f>PEP!$A$3:$A$1083</c:f>
              <c:numCache>
                <c:formatCode>General</c:formatCode>
                <c:ptCount val="108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numCache>
            </c:numRef>
          </c:xVal>
          <c:yVal>
            <c:numRef>
              <c:f>PEP!$O$3:$O$1083</c:f>
              <c:numCache>
                <c:formatCode>General</c:formatCode>
                <c:ptCount val="1081"/>
                <c:pt idx="0">
                  <c:v>0</c:v>
                </c:pt>
                <c:pt idx="1">
                  <c:v>1E-4</c:v>
                </c:pt>
                <c:pt idx="2">
                  <c:v>1E-4</c:v>
                </c:pt>
                <c:pt idx="3">
                  <c:v>1E-4</c:v>
                </c:pt>
                <c:pt idx="4">
                  <c:v>2.0000000000000001E-4</c:v>
                </c:pt>
                <c:pt idx="5">
                  <c:v>5.9999999999999995E-4</c:v>
                </c:pt>
                <c:pt idx="6">
                  <c:v>1E-3</c:v>
                </c:pt>
                <c:pt idx="7">
                  <c:v>1.1000000000000001E-3</c:v>
                </c:pt>
                <c:pt idx="8">
                  <c:v>1.1999999999999999E-3</c:v>
                </c:pt>
                <c:pt idx="9">
                  <c:v>1.2999999999999999E-3</c:v>
                </c:pt>
                <c:pt idx="10">
                  <c:v>1.6000000000000001E-3</c:v>
                </c:pt>
                <c:pt idx="11">
                  <c:v>1.8E-3</c:v>
                </c:pt>
                <c:pt idx="12">
                  <c:v>2.0999999999999999E-3</c:v>
                </c:pt>
                <c:pt idx="13">
                  <c:v>2.0999999999999999E-3</c:v>
                </c:pt>
                <c:pt idx="14">
                  <c:v>2.2000000000000001E-3</c:v>
                </c:pt>
                <c:pt idx="15">
                  <c:v>2.3E-3</c:v>
                </c:pt>
                <c:pt idx="16">
                  <c:v>2.5000000000000001E-3</c:v>
                </c:pt>
                <c:pt idx="17">
                  <c:v>2.5000000000000001E-3</c:v>
                </c:pt>
                <c:pt idx="18">
                  <c:v>2.5000000000000001E-3</c:v>
                </c:pt>
                <c:pt idx="19">
                  <c:v>2.5000000000000001E-3</c:v>
                </c:pt>
                <c:pt idx="20">
                  <c:v>2.5000000000000001E-3</c:v>
                </c:pt>
                <c:pt idx="21">
                  <c:v>2.7000000000000001E-3</c:v>
                </c:pt>
                <c:pt idx="22">
                  <c:v>2.7000000000000001E-3</c:v>
                </c:pt>
                <c:pt idx="23">
                  <c:v>2.7000000000000001E-3</c:v>
                </c:pt>
                <c:pt idx="24">
                  <c:v>2.8E-3</c:v>
                </c:pt>
                <c:pt idx="25">
                  <c:v>2.8E-3</c:v>
                </c:pt>
                <c:pt idx="26">
                  <c:v>2.8E-3</c:v>
                </c:pt>
                <c:pt idx="27">
                  <c:v>2.8999999999999998E-3</c:v>
                </c:pt>
                <c:pt idx="28">
                  <c:v>2.8999999999999998E-3</c:v>
                </c:pt>
                <c:pt idx="29">
                  <c:v>3.3999999999999998E-3</c:v>
                </c:pt>
                <c:pt idx="30">
                  <c:v>3.5000000000000001E-3</c:v>
                </c:pt>
                <c:pt idx="31">
                  <c:v>3.5999999999999999E-3</c:v>
                </c:pt>
                <c:pt idx="32">
                  <c:v>3.8E-3</c:v>
                </c:pt>
                <c:pt idx="33">
                  <c:v>3.8E-3</c:v>
                </c:pt>
                <c:pt idx="34">
                  <c:v>3.8999999999999998E-3</c:v>
                </c:pt>
                <c:pt idx="35">
                  <c:v>4.1000000000000003E-3</c:v>
                </c:pt>
                <c:pt idx="36">
                  <c:v>4.4999999999999997E-3</c:v>
                </c:pt>
                <c:pt idx="37">
                  <c:v>4.5999999999999999E-3</c:v>
                </c:pt>
                <c:pt idx="38">
                  <c:v>4.7000000000000002E-3</c:v>
                </c:pt>
                <c:pt idx="39">
                  <c:v>5.1000000000000004E-3</c:v>
                </c:pt>
                <c:pt idx="40">
                  <c:v>5.1000000000000004E-3</c:v>
                </c:pt>
                <c:pt idx="41">
                  <c:v>5.1999999999999998E-3</c:v>
                </c:pt>
                <c:pt idx="42">
                  <c:v>5.1999999999999998E-3</c:v>
                </c:pt>
                <c:pt idx="43">
                  <c:v>5.4000000000000003E-3</c:v>
                </c:pt>
                <c:pt idx="44">
                  <c:v>5.5999999999999999E-3</c:v>
                </c:pt>
                <c:pt idx="45">
                  <c:v>5.7000000000000002E-3</c:v>
                </c:pt>
                <c:pt idx="46">
                  <c:v>5.8999999999999999E-3</c:v>
                </c:pt>
                <c:pt idx="47">
                  <c:v>6.1000000000000004E-3</c:v>
                </c:pt>
                <c:pt idx="48">
                  <c:v>6.3E-3</c:v>
                </c:pt>
                <c:pt idx="49">
                  <c:v>6.4999999999999997E-3</c:v>
                </c:pt>
                <c:pt idx="50">
                  <c:v>6.8999999999999999E-3</c:v>
                </c:pt>
                <c:pt idx="51">
                  <c:v>7.1000000000000004E-3</c:v>
                </c:pt>
                <c:pt idx="52">
                  <c:v>7.1000000000000004E-3</c:v>
                </c:pt>
                <c:pt idx="53">
                  <c:v>7.4000000000000003E-3</c:v>
                </c:pt>
                <c:pt idx="54">
                  <c:v>7.4000000000000003E-3</c:v>
                </c:pt>
                <c:pt idx="55">
                  <c:v>7.4000000000000003E-3</c:v>
                </c:pt>
                <c:pt idx="56">
                  <c:v>7.4999999999999997E-3</c:v>
                </c:pt>
                <c:pt idx="57">
                  <c:v>7.7000000000000002E-3</c:v>
                </c:pt>
                <c:pt idx="58">
                  <c:v>8.0999999999999996E-3</c:v>
                </c:pt>
                <c:pt idx="59">
                  <c:v>8.0999999999999996E-3</c:v>
                </c:pt>
                <c:pt idx="60">
                  <c:v>8.3999999999999995E-3</c:v>
                </c:pt>
                <c:pt idx="61">
                  <c:v>8.5000000000000006E-3</c:v>
                </c:pt>
                <c:pt idx="62">
                  <c:v>8.5000000000000006E-3</c:v>
                </c:pt>
                <c:pt idx="63">
                  <c:v>8.6E-3</c:v>
                </c:pt>
                <c:pt idx="64">
                  <c:v>8.6E-3</c:v>
                </c:pt>
                <c:pt idx="65">
                  <c:v>8.6999999999999994E-3</c:v>
                </c:pt>
                <c:pt idx="66">
                  <c:v>8.8000000000000005E-3</c:v>
                </c:pt>
                <c:pt idx="67">
                  <c:v>9.1000000000000004E-3</c:v>
                </c:pt>
                <c:pt idx="68">
                  <c:v>9.1000000000000004E-3</c:v>
                </c:pt>
                <c:pt idx="69">
                  <c:v>9.1000000000000004E-3</c:v>
                </c:pt>
                <c:pt idx="70">
                  <c:v>9.1000000000000004E-3</c:v>
                </c:pt>
                <c:pt idx="71">
                  <c:v>9.4000000000000004E-3</c:v>
                </c:pt>
                <c:pt idx="72">
                  <c:v>9.5999999999999992E-3</c:v>
                </c:pt>
                <c:pt idx="73">
                  <c:v>9.7000000000000003E-3</c:v>
                </c:pt>
                <c:pt idx="74">
                  <c:v>9.9000000000000008E-3</c:v>
                </c:pt>
                <c:pt idx="75">
                  <c:v>9.9000000000000008E-3</c:v>
                </c:pt>
                <c:pt idx="76">
                  <c:v>1.0200000000000001E-2</c:v>
                </c:pt>
                <c:pt idx="77">
                  <c:v>1.03E-2</c:v>
                </c:pt>
                <c:pt idx="78">
                  <c:v>1.04E-2</c:v>
                </c:pt>
                <c:pt idx="79">
                  <c:v>1.0500000000000001E-2</c:v>
                </c:pt>
                <c:pt idx="80">
                  <c:v>1.0800000000000001E-2</c:v>
                </c:pt>
                <c:pt idx="81">
                  <c:v>1.09E-2</c:v>
                </c:pt>
                <c:pt idx="82">
                  <c:v>1.11E-2</c:v>
                </c:pt>
                <c:pt idx="83">
                  <c:v>1.15E-2</c:v>
                </c:pt>
                <c:pt idx="84">
                  <c:v>1.1599999999999999E-2</c:v>
                </c:pt>
                <c:pt idx="85">
                  <c:v>1.17E-2</c:v>
                </c:pt>
                <c:pt idx="86">
                  <c:v>1.1900000000000001E-2</c:v>
                </c:pt>
                <c:pt idx="87">
                  <c:v>1.1900000000000001E-2</c:v>
                </c:pt>
                <c:pt idx="88">
                  <c:v>1.1900000000000001E-2</c:v>
                </c:pt>
                <c:pt idx="89">
                  <c:v>1.2E-2</c:v>
                </c:pt>
                <c:pt idx="90">
                  <c:v>1.2200000000000001E-2</c:v>
                </c:pt>
                <c:pt idx="91">
                  <c:v>1.2200000000000001E-2</c:v>
                </c:pt>
                <c:pt idx="92">
                  <c:v>1.2500000000000001E-2</c:v>
                </c:pt>
                <c:pt idx="93">
                  <c:v>1.2699999999999999E-2</c:v>
                </c:pt>
                <c:pt idx="94">
                  <c:v>1.2800000000000001E-2</c:v>
                </c:pt>
                <c:pt idx="95">
                  <c:v>1.2800000000000001E-2</c:v>
                </c:pt>
                <c:pt idx="96">
                  <c:v>1.3299999999999999E-2</c:v>
                </c:pt>
                <c:pt idx="97">
                  <c:v>1.34E-2</c:v>
                </c:pt>
                <c:pt idx="98">
                  <c:v>1.3599999999999999E-2</c:v>
                </c:pt>
                <c:pt idx="99">
                  <c:v>1.37E-2</c:v>
                </c:pt>
                <c:pt idx="100">
                  <c:v>1.3899999999999999E-2</c:v>
                </c:pt>
                <c:pt idx="101">
                  <c:v>1.4200000000000001E-2</c:v>
                </c:pt>
                <c:pt idx="102">
                  <c:v>1.43E-2</c:v>
                </c:pt>
                <c:pt idx="103">
                  <c:v>1.44E-2</c:v>
                </c:pt>
                <c:pt idx="104">
                  <c:v>1.4500000000000001E-2</c:v>
                </c:pt>
                <c:pt idx="105">
                  <c:v>1.4500000000000001E-2</c:v>
                </c:pt>
                <c:pt idx="106">
                  <c:v>1.47E-2</c:v>
                </c:pt>
                <c:pt idx="107">
                  <c:v>1.47E-2</c:v>
                </c:pt>
                <c:pt idx="108">
                  <c:v>1.47E-2</c:v>
                </c:pt>
                <c:pt idx="109">
                  <c:v>1.49E-2</c:v>
                </c:pt>
                <c:pt idx="110">
                  <c:v>1.5100000000000001E-2</c:v>
                </c:pt>
                <c:pt idx="111">
                  <c:v>1.5100000000000001E-2</c:v>
                </c:pt>
                <c:pt idx="112">
                  <c:v>1.5100000000000001E-2</c:v>
                </c:pt>
                <c:pt idx="113">
                  <c:v>1.5299999999999999E-2</c:v>
                </c:pt>
                <c:pt idx="114">
                  <c:v>1.5299999999999999E-2</c:v>
                </c:pt>
                <c:pt idx="115">
                  <c:v>1.5299999999999999E-2</c:v>
                </c:pt>
                <c:pt idx="116">
                  <c:v>1.5299999999999999E-2</c:v>
                </c:pt>
                <c:pt idx="117">
                  <c:v>1.5299999999999999E-2</c:v>
                </c:pt>
                <c:pt idx="118">
                  <c:v>1.5299999999999999E-2</c:v>
                </c:pt>
                <c:pt idx="119">
                  <c:v>1.5299999999999999E-2</c:v>
                </c:pt>
                <c:pt idx="120">
                  <c:v>1.54E-2</c:v>
                </c:pt>
                <c:pt idx="121">
                  <c:v>1.5599999999999999E-2</c:v>
                </c:pt>
                <c:pt idx="122">
                  <c:v>1.5699999999999999E-2</c:v>
                </c:pt>
                <c:pt idx="123">
                  <c:v>1.6E-2</c:v>
                </c:pt>
                <c:pt idx="124">
                  <c:v>1.61E-2</c:v>
                </c:pt>
                <c:pt idx="125">
                  <c:v>1.6199999999999999E-2</c:v>
                </c:pt>
                <c:pt idx="126">
                  <c:v>1.67E-2</c:v>
                </c:pt>
                <c:pt idx="127">
                  <c:v>1.7100000000000001E-2</c:v>
                </c:pt>
                <c:pt idx="128">
                  <c:v>1.7399999999999999E-2</c:v>
                </c:pt>
                <c:pt idx="129">
                  <c:v>1.7600000000000001E-2</c:v>
                </c:pt>
                <c:pt idx="130">
                  <c:v>1.77E-2</c:v>
                </c:pt>
                <c:pt idx="131">
                  <c:v>1.77E-2</c:v>
                </c:pt>
                <c:pt idx="132">
                  <c:v>1.78E-2</c:v>
                </c:pt>
                <c:pt idx="133">
                  <c:v>1.7999999999999999E-2</c:v>
                </c:pt>
                <c:pt idx="134">
                  <c:v>1.7999999999999999E-2</c:v>
                </c:pt>
                <c:pt idx="135">
                  <c:v>1.84E-2</c:v>
                </c:pt>
                <c:pt idx="136">
                  <c:v>1.8499999999999999E-2</c:v>
                </c:pt>
                <c:pt idx="137">
                  <c:v>1.8499999999999999E-2</c:v>
                </c:pt>
                <c:pt idx="138">
                  <c:v>1.8800000000000001E-2</c:v>
                </c:pt>
                <c:pt idx="139">
                  <c:v>1.8800000000000001E-2</c:v>
                </c:pt>
                <c:pt idx="140">
                  <c:v>1.89E-2</c:v>
                </c:pt>
                <c:pt idx="141">
                  <c:v>1.9E-2</c:v>
                </c:pt>
                <c:pt idx="142">
                  <c:v>1.9E-2</c:v>
                </c:pt>
                <c:pt idx="143">
                  <c:v>1.9099999999999999E-2</c:v>
                </c:pt>
                <c:pt idx="144">
                  <c:v>1.9400000000000001E-2</c:v>
                </c:pt>
                <c:pt idx="145">
                  <c:v>1.95E-2</c:v>
                </c:pt>
                <c:pt idx="146">
                  <c:v>1.9599999999999999E-2</c:v>
                </c:pt>
                <c:pt idx="147">
                  <c:v>1.9599999999999999E-2</c:v>
                </c:pt>
                <c:pt idx="148">
                  <c:v>1.9900000000000001E-2</c:v>
                </c:pt>
                <c:pt idx="149">
                  <c:v>1.9900000000000001E-2</c:v>
                </c:pt>
                <c:pt idx="150">
                  <c:v>0.02</c:v>
                </c:pt>
                <c:pt idx="151">
                  <c:v>2.01E-2</c:v>
                </c:pt>
                <c:pt idx="152">
                  <c:v>2.01E-2</c:v>
                </c:pt>
                <c:pt idx="153">
                  <c:v>2.0199999999999999E-2</c:v>
                </c:pt>
                <c:pt idx="154">
                  <c:v>2.0299999999999999E-2</c:v>
                </c:pt>
                <c:pt idx="155">
                  <c:v>2.0500000000000001E-2</c:v>
                </c:pt>
                <c:pt idx="156">
                  <c:v>2.07E-2</c:v>
                </c:pt>
                <c:pt idx="157">
                  <c:v>2.07E-2</c:v>
                </c:pt>
                <c:pt idx="158">
                  <c:v>2.0799999999999999E-2</c:v>
                </c:pt>
                <c:pt idx="159">
                  <c:v>2.1000000000000001E-2</c:v>
                </c:pt>
                <c:pt idx="160">
                  <c:v>2.1000000000000001E-2</c:v>
                </c:pt>
                <c:pt idx="161">
                  <c:v>2.1100000000000001E-2</c:v>
                </c:pt>
                <c:pt idx="162">
                  <c:v>2.12E-2</c:v>
                </c:pt>
                <c:pt idx="163">
                  <c:v>2.1600000000000001E-2</c:v>
                </c:pt>
                <c:pt idx="164">
                  <c:v>2.18E-2</c:v>
                </c:pt>
                <c:pt idx="165">
                  <c:v>2.1899999999999999E-2</c:v>
                </c:pt>
                <c:pt idx="166">
                  <c:v>2.1899999999999999E-2</c:v>
                </c:pt>
                <c:pt idx="167">
                  <c:v>2.1899999999999999E-2</c:v>
                </c:pt>
                <c:pt idx="168">
                  <c:v>2.1899999999999999E-2</c:v>
                </c:pt>
                <c:pt idx="169">
                  <c:v>2.1999999999999999E-2</c:v>
                </c:pt>
                <c:pt idx="170">
                  <c:v>2.2200000000000001E-2</c:v>
                </c:pt>
                <c:pt idx="171">
                  <c:v>2.2200000000000001E-2</c:v>
                </c:pt>
                <c:pt idx="172">
                  <c:v>2.2200000000000001E-2</c:v>
                </c:pt>
                <c:pt idx="173">
                  <c:v>2.23E-2</c:v>
                </c:pt>
                <c:pt idx="174">
                  <c:v>2.24E-2</c:v>
                </c:pt>
                <c:pt idx="175">
                  <c:v>2.24E-2</c:v>
                </c:pt>
                <c:pt idx="176">
                  <c:v>2.2499999999999999E-2</c:v>
                </c:pt>
                <c:pt idx="177">
                  <c:v>2.29E-2</c:v>
                </c:pt>
                <c:pt idx="178">
                  <c:v>2.3099999999999999E-2</c:v>
                </c:pt>
                <c:pt idx="179">
                  <c:v>2.3400000000000001E-2</c:v>
                </c:pt>
                <c:pt idx="180">
                  <c:v>2.3599999999999999E-2</c:v>
                </c:pt>
                <c:pt idx="181">
                  <c:v>2.3699999999999999E-2</c:v>
                </c:pt>
                <c:pt idx="182">
                  <c:v>2.3900000000000001E-2</c:v>
                </c:pt>
                <c:pt idx="183">
                  <c:v>2.4E-2</c:v>
                </c:pt>
                <c:pt idx="184">
                  <c:v>2.4199999999999999E-2</c:v>
                </c:pt>
                <c:pt idx="185">
                  <c:v>2.4500000000000001E-2</c:v>
                </c:pt>
                <c:pt idx="186">
                  <c:v>2.46E-2</c:v>
                </c:pt>
                <c:pt idx="187">
                  <c:v>2.46E-2</c:v>
                </c:pt>
                <c:pt idx="188">
                  <c:v>2.46E-2</c:v>
                </c:pt>
                <c:pt idx="189">
                  <c:v>2.46E-2</c:v>
                </c:pt>
                <c:pt idx="190">
                  <c:v>2.5100000000000001E-2</c:v>
                </c:pt>
                <c:pt idx="191">
                  <c:v>2.5100000000000001E-2</c:v>
                </c:pt>
                <c:pt idx="192">
                  <c:v>2.52E-2</c:v>
                </c:pt>
                <c:pt idx="193">
                  <c:v>2.52E-2</c:v>
                </c:pt>
                <c:pt idx="194">
                  <c:v>2.52E-2</c:v>
                </c:pt>
                <c:pt idx="195">
                  <c:v>2.52E-2</c:v>
                </c:pt>
                <c:pt idx="196">
                  <c:v>2.5600000000000001E-2</c:v>
                </c:pt>
                <c:pt idx="197">
                  <c:v>2.5700000000000001E-2</c:v>
                </c:pt>
                <c:pt idx="198">
                  <c:v>2.58E-2</c:v>
                </c:pt>
                <c:pt idx="199">
                  <c:v>2.6100000000000002E-2</c:v>
                </c:pt>
                <c:pt idx="200">
                  <c:v>2.6200000000000001E-2</c:v>
                </c:pt>
                <c:pt idx="201">
                  <c:v>2.6200000000000001E-2</c:v>
                </c:pt>
                <c:pt idx="202">
                  <c:v>2.63E-2</c:v>
                </c:pt>
                <c:pt idx="203">
                  <c:v>2.6499999999999999E-2</c:v>
                </c:pt>
                <c:pt idx="204">
                  <c:v>2.6800000000000001E-2</c:v>
                </c:pt>
                <c:pt idx="205">
                  <c:v>2.7E-2</c:v>
                </c:pt>
                <c:pt idx="206">
                  <c:v>2.7099999999999999E-2</c:v>
                </c:pt>
                <c:pt idx="207">
                  <c:v>2.7400000000000001E-2</c:v>
                </c:pt>
                <c:pt idx="208">
                  <c:v>2.7799999999999998E-2</c:v>
                </c:pt>
                <c:pt idx="209">
                  <c:v>2.7799999999999998E-2</c:v>
                </c:pt>
                <c:pt idx="210">
                  <c:v>2.8000000000000001E-2</c:v>
                </c:pt>
                <c:pt idx="211">
                  <c:v>2.8199999999999999E-2</c:v>
                </c:pt>
                <c:pt idx="212">
                  <c:v>2.8500000000000001E-2</c:v>
                </c:pt>
                <c:pt idx="213">
                  <c:v>2.87E-2</c:v>
                </c:pt>
                <c:pt idx="214">
                  <c:v>2.8799999999999999E-2</c:v>
                </c:pt>
                <c:pt idx="215">
                  <c:v>2.92E-2</c:v>
                </c:pt>
                <c:pt idx="216">
                  <c:v>2.92E-2</c:v>
                </c:pt>
                <c:pt idx="217">
                  <c:v>2.92E-2</c:v>
                </c:pt>
                <c:pt idx="218">
                  <c:v>2.93E-2</c:v>
                </c:pt>
                <c:pt idx="219">
                  <c:v>2.9499999999999998E-2</c:v>
                </c:pt>
                <c:pt idx="220">
                  <c:v>2.9700000000000001E-2</c:v>
                </c:pt>
                <c:pt idx="221">
                  <c:v>2.98E-2</c:v>
                </c:pt>
                <c:pt idx="222">
                  <c:v>2.98E-2</c:v>
                </c:pt>
                <c:pt idx="223">
                  <c:v>2.9899999999999999E-2</c:v>
                </c:pt>
                <c:pt idx="224">
                  <c:v>2.9899999999999999E-2</c:v>
                </c:pt>
                <c:pt idx="225">
                  <c:v>3.0099999999999998E-2</c:v>
                </c:pt>
                <c:pt idx="226">
                  <c:v>3.0099999999999998E-2</c:v>
                </c:pt>
                <c:pt idx="227">
                  <c:v>3.0200000000000001E-2</c:v>
                </c:pt>
                <c:pt idx="228">
                  <c:v>3.04E-2</c:v>
                </c:pt>
                <c:pt idx="229">
                  <c:v>3.0499999999999999E-2</c:v>
                </c:pt>
                <c:pt idx="230">
                  <c:v>3.0499999999999999E-2</c:v>
                </c:pt>
                <c:pt idx="231">
                  <c:v>3.0800000000000001E-2</c:v>
                </c:pt>
                <c:pt idx="232">
                  <c:v>3.1E-2</c:v>
                </c:pt>
                <c:pt idx="233">
                  <c:v>3.1E-2</c:v>
                </c:pt>
                <c:pt idx="234">
                  <c:v>3.1199999999999999E-2</c:v>
                </c:pt>
                <c:pt idx="235">
                  <c:v>3.1199999999999999E-2</c:v>
                </c:pt>
                <c:pt idx="236">
                  <c:v>3.1600000000000003E-2</c:v>
                </c:pt>
                <c:pt idx="237">
                  <c:v>3.1899999999999998E-2</c:v>
                </c:pt>
                <c:pt idx="238">
                  <c:v>3.2000000000000001E-2</c:v>
                </c:pt>
                <c:pt idx="239">
                  <c:v>3.2199999999999999E-2</c:v>
                </c:pt>
                <c:pt idx="240">
                  <c:v>3.2399999999999998E-2</c:v>
                </c:pt>
                <c:pt idx="241">
                  <c:v>3.2500000000000001E-2</c:v>
                </c:pt>
                <c:pt idx="242">
                  <c:v>3.2599999999999997E-2</c:v>
                </c:pt>
                <c:pt idx="243">
                  <c:v>3.27E-2</c:v>
                </c:pt>
                <c:pt idx="244">
                  <c:v>3.27E-2</c:v>
                </c:pt>
                <c:pt idx="245">
                  <c:v>3.27E-2</c:v>
                </c:pt>
                <c:pt idx="246">
                  <c:v>3.2899999999999999E-2</c:v>
                </c:pt>
                <c:pt idx="247">
                  <c:v>3.3000000000000002E-2</c:v>
                </c:pt>
                <c:pt idx="248">
                  <c:v>3.3099999999999997E-2</c:v>
                </c:pt>
                <c:pt idx="249">
                  <c:v>3.3700000000000001E-2</c:v>
                </c:pt>
                <c:pt idx="250">
                  <c:v>3.3700000000000001E-2</c:v>
                </c:pt>
                <c:pt idx="251">
                  <c:v>3.3700000000000001E-2</c:v>
                </c:pt>
                <c:pt idx="252">
                  <c:v>3.3700000000000001E-2</c:v>
                </c:pt>
                <c:pt idx="253">
                  <c:v>3.3700000000000001E-2</c:v>
                </c:pt>
                <c:pt idx="254">
                  <c:v>3.3700000000000001E-2</c:v>
                </c:pt>
                <c:pt idx="255">
                  <c:v>3.3799999999999997E-2</c:v>
                </c:pt>
                <c:pt idx="256">
                  <c:v>3.3799999999999997E-2</c:v>
                </c:pt>
                <c:pt idx="257">
                  <c:v>3.3799999999999997E-2</c:v>
                </c:pt>
                <c:pt idx="258">
                  <c:v>3.4099999999999998E-2</c:v>
                </c:pt>
                <c:pt idx="259">
                  <c:v>3.44E-2</c:v>
                </c:pt>
                <c:pt idx="260">
                  <c:v>3.44E-2</c:v>
                </c:pt>
                <c:pt idx="261">
                  <c:v>3.44E-2</c:v>
                </c:pt>
                <c:pt idx="262">
                  <c:v>3.44E-2</c:v>
                </c:pt>
                <c:pt idx="263">
                  <c:v>3.4599999999999999E-2</c:v>
                </c:pt>
                <c:pt idx="264">
                  <c:v>3.4599999999999999E-2</c:v>
                </c:pt>
                <c:pt idx="265">
                  <c:v>3.4700000000000002E-2</c:v>
                </c:pt>
                <c:pt idx="266">
                  <c:v>3.4799999999999998E-2</c:v>
                </c:pt>
                <c:pt idx="267">
                  <c:v>3.49E-2</c:v>
                </c:pt>
                <c:pt idx="268">
                  <c:v>3.5200000000000002E-2</c:v>
                </c:pt>
                <c:pt idx="269">
                  <c:v>3.5200000000000002E-2</c:v>
                </c:pt>
                <c:pt idx="270">
                  <c:v>3.5400000000000001E-2</c:v>
                </c:pt>
                <c:pt idx="271">
                  <c:v>3.5499999999999997E-2</c:v>
                </c:pt>
                <c:pt idx="272">
                  <c:v>3.5799999999999998E-2</c:v>
                </c:pt>
                <c:pt idx="273">
                  <c:v>3.61E-2</c:v>
                </c:pt>
                <c:pt idx="274">
                  <c:v>3.6400000000000002E-2</c:v>
                </c:pt>
                <c:pt idx="275">
                  <c:v>3.6400000000000002E-2</c:v>
                </c:pt>
                <c:pt idx="276">
                  <c:v>3.6400000000000002E-2</c:v>
                </c:pt>
                <c:pt idx="277">
                  <c:v>3.6600000000000001E-2</c:v>
                </c:pt>
                <c:pt idx="278">
                  <c:v>3.6700000000000003E-2</c:v>
                </c:pt>
                <c:pt idx="279">
                  <c:v>3.6900000000000002E-2</c:v>
                </c:pt>
                <c:pt idx="280">
                  <c:v>3.7400000000000003E-2</c:v>
                </c:pt>
                <c:pt idx="281">
                  <c:v>3.7600000000000001E-2</c:v>
                </c:pt>
                <c:pt idx="282">
                  <c:v>3.7600000000000001E-2</c:v>
                </c:pt>
                <c:pt idx="283">
                  <c:v>3.7699999999999997E-2</c:v>
                </c:pt>
                <c:pt idx="284">
                  <c:v>3.7999999999999999E-2</c:v>
                </c:pt>
                <c:pt idx="285">
                  <c:v>3.7999999999999999E-2</c:v>
                </c:pt>
                <c:pt idx="286">
                  <c:v>3.8100000000000002E-2</c:v>
                </c:pt>
                <c:pt idx="287">
                  <c:v>3.8300000000000001E-2</c:v>
                </c:pt>
                <c:pt idx="288">
                  <c:v>3.85E-2</c:v>
                </c:pt>
                <c:pt idx="289">
                  <c:v>3.8600000000000002E-2</c:v>
                </c:pt>
                <c:pt idx="290">
                  <c:v>3.8699999999999998E-2</c:v>
                </c:pt>
                <c:pt idx="291">
                  <c:v>3.8699999999999998E-2</c:v>
                </c:pt>
                <c:pt idx="292">
                  <c:v>3.8800000000000001E-2</c:v>
                </c:pt>
                <c:pt idx="293">
                  <c:v>3.8800000000000001E-2</c:v>
                </c:pt>
                <c:pt idx="294">
                  <c:v>3.8800000000000001E-2</c:v>
                </c:pt>
                <c:pt idx="295">
                  <c:v>3.8899999999999997E-2</c:v>
                </c:pt>
                <c:pt idx="296">
                  <c:v>3.9199999999999999E-2</c:v>
                </c:pt>
                <c:pt idx="297">
                  <c:v>3.9199999999999999E-2</c:v>
                </c:pt>
                <c:pt idx="298">
                  <c:v>3.9199999999999999E-2</c:v>
                </c:pt>
                <c:pt idx="299">
                  <c:v>3.9199999999999999E-2</c:v>
                </c:pt>
                <c:pt idx="300">
                  <c:v>3.9199999999999999E-2</c:v>
                </c:pt>
                <c:pt idx="301">
                  <c:v>3.9199999999999999E-2</c:v>
                </c:pt>
                <c:pt idx="302">
                  <c:v>3.9399999999999998E-2</c:v>
                </c:pt>
                <c:pt idx="303">
                  <c:v>3.9699999999999999E-2</c:v>
                </c:pt>
                <c:pt idx="304">
                  <c:v>3.9800000000000002E-2</c:v>
                </c:pt>
                <c:pt idx="305">
                  <c:v>3.9800000000000002E-2</c:v>
                </c:pt>
                <c:pt idx="306">
                  <c:v>3.9899999999999998E-2</c:v>
                </c:pt>
                <c:pt idx="307">
                  <c:v>0.04</c:v>
                </c:pt>
                <c:pt idx="308">
                  <c:v>4.02E-2</c:v>
                </c:pt>
                <c:pt idx="309">
                  <c:v>4.0300000000000002E-2</c:v>
                </c:pt>
                <c:pt idx="310">
                  <c:v>4.0399999999999998E-2</c:v>
                </c:pt>
                <c:pt idx="311">
                  <c:v>4.0399999999999998E-2</c:v>
                </c:pt>
                <c:pt idx="312">
                  <c:v>4.0599999999999997E-2</c:v>
                </c:pt>
                <c:pt idx="313">
                  <c:v>4.0800000000000003E-2</c:v>
                </c:pt>
                <c:pt idx="314">
                  <c:v>4.0800000000000003E-2</c:v>
                </c:pt>
                <c:pt idx="315">
                  <c:v>4.0899999999999999E-2</c:v>
                </c:pt>
                <c:pt idx="316">
                  <c:v>4.1099999999999998E-2</c:v>
                </c:pt>
                <c:pt idx="317">
                  <c:v>4.1500000000000002E-2</c:v>
                </c:pt>
                <c:pt idx="318">
                  <c:v>4.1500000000000002E-2</c:v>
                </c:pt>
                <c:pt idx="319">
                  <c:v>4.1500000000000002E-2</c:v>
                </c:pt>
                <c:pt idx="320">
                  <c:v>4.1500000000000002E-2</c:v>
                </c:pt>
                <c:pt idx="321">
                  <c:v>4.1500000000000002E-2</c:v>
                </c:pt>
                <c:pt idx="322">
                  <c:v>4.19E-2</c:v>
                </c:pt>
                <c:pt idx="323">
                  <c:v>4.2000000000000003E-2</c:v>
                </c:pt>
                <c:pt idx="324">
                  <c:v>4.2000000000000003E-2</c:v>
                </c:pt>
                <c:pt idx="325">
                  <c:v>4.2099999999999999E-2</c:v>
                </c:pt>
                <c:pt idx="326">
                  <c:v>4.2099999999999999E-2</c:v>
                </c:pt>
                <c:pt idx="327">
                  <c:v>4.2099999999999999E-2</c:v>
                </c:pt>
                <c:pt idx="328">
                  <c:v>4.2099999999999999E-2</c:v>
                </c:pt>
                <c:pt idx="329">
                  <c:v>4.2500000000000003E-2</c:v>
                </c:pt>
                <c:pt idx="330">
                  <c:v>4.2700000000000002E-2</c:v>
                </c:pt>
                <c:pt idx="331">
                  <c:v>4.2799999999999998E-2</c:v>
                </c:pt>
                <c:pt idx="332">
                  <c:v>4.2999999999999997E-2</c:v>
                </c:pt>
                <c:pt idx="333">
                  <c:v>4.2999999999999997E-2</c:v>
                </c:pt>
                <c:pt idx="334">
                  <c:v>4.3200000000000002E-2</c:v>
                </c:pt>
                <c:pt idx="335">
                  <c:v>4.3299999999999998E-2</c:v>
                </c:pt>
                <c:pt idx="336">
                  <c:v>4.3400000000000001E-2</c:v>
                </c:pt>
                <c:pt idx="337">
                  <c:v>4.3400000000000001E-2</c:v>
                </c:pt>
                <c:pt idx="338">
                  <c:v>4.3700000000000003E-2</c:v>
                </c:pt>
                <c:pt idx="339">
                  <c:v>4.3700000000000003E-2</c:v>
                </c:pt>
                <c:pt idx="340">
                  <c:v>4.3700000000000003E-2</c:v>
                </c:pt>
                <c:pt idx="341">
                  <c:v>4.3900000000000002E-2</c:v>
                </c:pt>
                <c:pt idx="342">
                  <c:v>4.4200000000000003E-2</c:v>
                </c:pt>
                <c:pt idx="343">
                  <c:v>4.4200000000000003E-2</c:v>
                </c:pt>
                <c:pt idx="344">
                  <c:v>4.4499999999999998E-2</c:v>
                </c:pt>
                <c:pt idx="345">
                  <c:v>4.48E-2</c:v>
                </c:pt>
                <c:pt idx="346">
                  <c:v>4.48E-2</c:v>
                </c:pt>
                <c:pt idx="347">
                  <c:v>4.48E-2</c:v>
                </c:pt>
                <c:pt idx="348">
                  <c:v>4.4900000000000002E-2</c:v>
                </c:pt>
                <c:pt idx="349">
                  <c:v>4.4999999999999998E-2</c:v>
                </c:pt>
                <c:pt idx="350">
                  <c:v>4.4999999999999998E-2</c:v>
                </c:pt>
                <c:pt idx="351">
                  <c:v>4.5499999999999999E-2</c:v>
                </c:pt>
                <c:pt idx="352">
                  <c:v>4.5499999999999999E-2</c:v>
                </c:pt>
                <c:pt idx="353">
                  <c:v>4.5499999999999999E-2</c:v>
                </c:pt>
                <c:pt idx="354">
                  <c:v>4.5499999999999999E-2</c:v>
                </c:pt>
                <c:pt idx="355">
                  <c:v>4.5499999999999999E-2</c:v>
                </c:pt>
                <c:pt idx="356">
                  <c:v>4.5600000000000002E-2</c:v>
                </c:pt>
                <c:pt idx="357">
                  <c:v>4.5600000000000002E-2</c:v>
                </c:pt>
                <c:pt idx="358">
                  <c:v>4.5900000000000003E-2</c:v>
                </c:pt>
                <c:pt idx="359">
                  <c:v>4.5900000000000003E-2</c:v>
                </c:pt>
                <c:pt idx="360">
                  <c:v>4.5900000000000003E-2</c:v>
                </c:pt>
                <c:pt idx="361">
                  <c:v>4.5900000000000003E-2</c:v>
                </c:pt>
                <c:pt idx="362">
                  <c:v>4.5999999999999999E-2</c:v>
                </c:pt>
                <c:pt idx="363">
                  <c:v>4.5999999999999999E-2</c:v>
                </c:pt>
                <c:pt idx="364">
                  <c:v>4.6199999999999998E-2</c:v>
                </c:pt>
                <c:pt idx="365">
                  <c:v>4.6199999999999998E-2</c:v>
                </c:pt>
                <c:pt idx="366">
                  <c:v>4.6699999999999998E-2</c:v>
                </c:pt>
                <c:pt idx="367">
                  <c:v>4.6699999999999998E-2</c:v>
                </c:pt>
                <c:pt idx="368">
                  <c:v>4.6899999999999997E-2</c:v>
                </c:pt>
                <c:pt idx="369">
                  <c:v>4.7100000000000003E-2</c:v>
                </c:pt>
                <c:pt idx="370">
                  <c:v>4.7300000000000002E-2</c:v>
                </c:pt>
                <c:pt idx="371">
                  <c:v>4.7600000000000003E-2</c:v>
                </c:pt>
                <c:pt idx="372">
                  <c:v>4.7800000000000002E-2</c:v>
                </c:pt>
                <c:pt idx="373">
                  <c:v>4.7899999999999998E-2</c:v>
                </c:pt>
                <c:pt idx="374">
                  <c:v>4.8099999999999997E-2</c:v>
                </c:pt>
                <c:pt idx="375">
                  <c:v>4.8300000000000003E-2</c:v>
                </c:pt>
                <c:pt idx="376">
                  <c:v>4.8300000000000003E-2</c:v>
                </c:pt>
                <c:pt idx="377">
                  <c:v>4.8599999999999997E-2</c:v>
                </c:pt>
                <c:pt idx="378">
                  <c:v>4.87E-2</c:v>
                </c:pt>
                <c:pt idx="379">
                  <c:v>4.87E-2</c:v>
                </c:pt>
                <c:pt idx="380">
                  <c:v>4.8800000000000003E-2</c:v>
                </c:pt>
                <c:pt idx="381">
                  <c:v>4.8800000000000003E-2</c:v>
                </c:pt>
                <c:pt idx="382">
                  <c:v>4.8800000000000003E-2</c:v>
                </c:pt>
                <c:pt idx="383">
                  <c:v>4.8800000000000003E-2</c:v>
                </c:pt>
                <c:pt idx="384">
                  <c:v>4.8800000000000003E-2</c:v>
                </c:pt>
                <c:pt idx="385">
                  <c:v>4.8800000000000003E-2</c:v>
                </c:pt>
                <c:pt idx="386">
                  <c:v>4.9000000000000002E-2</c:v>
                </c:pt>
                <c:pt idx="387">
                  <c:v>4.9299999999999997E-2</c:v>
                </c:pt>
                <c:pt idx="388">
                  <c:v>4.9299999999999997E-2</c:v>
                </c:pt>
                <c:pt idx="389">
                  <c:v>4.9299999999999997E-2</c:v>
                </c:pt>
                <c:pt idx="390">
                  <c:v>4.9299999999999997E-2</c:v>
                </c:pt>
                <c:pt idx="391">
                  <c:v>4.9299999999999997E-2</c:v>
                </c:pt>
                <c:pt idx="392">
                  <c:v>4.9500000000000002E-2</c:v>
                </c:pt>
                <c:pt idx="393">
                  <c:v>4.9700000000000001E-2</c:v>
                </c:pt>
                <c:pt idx="394">
                  <c:v>4.9799999999999997E-2</c:v>
                </c:pt>
                <c:pt idx="395">
                  <c:v>4.9799999999999997E-2</c:v>
                </c:pt>
                <c:pt idx="396">
                  <c:v>4.9799999999999997E-2</c:v>
                </c:pt>
                <c:pt idx="397">
                  <c:v>4.9799999999999997E-2</c:v>
                </c:pt>
                <c:pt idx="398">
                  <c:v>4.99E-2</c:v>
                </c:pt>
                <c:pt idx="399">
                  <c:v>4.99E-2</c:v>
                </c:pt>
                <c:pt idx="400">
                  <c:v>4.99E-2</c:v>
                </c:pt>
                <c:pt idx="401">
                  <c:v>0.05</c:v>
                </c:pt>
                <c:pt idx="402">
                  <c:v>0.05</c:v>
                </c:pt>
                <c:pt idx="403">
                  <c:v>0.05</c:v>
                </c:pt>
                <c:pt idx="404">
                  <c:v>0.05</c:v>
                </c:pt>
                <c:pt idx="405">
                  <c:v>5.0299999999999997E-2</c:v>
                </c:pt>
                <c:pt idx="406">
                  <c:v>5.0500000000000003E-2</c:v>
                </c:pt>
                <c:pt idx="407">
                  <c:v>5.0900000000000001E-2</c:v>
                </c:pt>
                <c:pt idx="408">
                  <c:v>5.11E-2</c:v>
                </c:pt>
                <c:pt idx="409">
                  <c:v>5.11E-2</c:v>
                </c:pt>
                <c:pt idx="410">
                  <c:v>5.1499999999999997E-2</c:v>
                </c:pt>
                <c:pt idx="411">
                  <c:v>5.16E-2</c:v>
                </c:pt>
                <c:pt idx="412">
                  <c:v>5.16E-2</c:v>
                </c:pt>
                <c:pt idx="413">
                  <c:v>5.16E-2</c:v>
                </c:pt>
                <c:pt idx="414">
                  <c:v>5.1700000000000003E-2</c:v>
                </c:pt>
                <c:pt idx="415">
                  <c:v>5.1700000000000003E-2</c:v>
                </c:pt>
                <c:pt idx="416">
                  <c:v>5.1700000000000003E-2</c:v>
                </c:pt>
                <c:pt idx="417">
                  <c:v>5.1700000000000003E-2</c:v>
                </c:pt>
                <c:pt idx="418">
                  <c:v>5.1799999999999999E-2</c:v>
                </c:pt>
                <c:pt idx="419">
                  <c:v>5.1999999999999998E-2</c:v>
                </c:pt>
                <c:pt idx="420">
                  <c:v>5.21E-2</c:v>
                </c:pt>
                <c:pt idx="421">
                  <c:v>5.2200000000000003E-2</c:v>
                </c:pt>
                <c:pt idx="422">
                  <c:v>5.2200000000000003E-2</c:v>
                </c:pt>
                <c:pt idx="423">
                  <c:v>5.2299999999999999E-2</c:v>
                </c:pt>
                <c:pt idx="424">
                  <c:v>5.2600000000000001E-2</c:v>
                </c:pt>
                <c:pt idx="425">
                  <c:v>5.2600000000000001E-2</c:v>
                </c:pt>
                <c:pt idx="426">
                  <c:v>5.2600000000000001E-2</c:v>
                </c:pt>
                <c:pt idx="427">
                  <c:v>5.2699999999999997E-2</c:v>
                </c:pt>
                <c:pt idx="428">
                  <c:v>5.3100000000000001E-2</c:v>
                </c:pt>
                <c:pt idx="429">
                  <c:v>5.33E-2</c:v>
                </c:pt>
                <c:pt idx="430">
                  <c:v>5.3600000000000002E-2</c:v>
                </c:pt>
                <c:pt idx="431">
                  <c:v>5.3699999999999998E-2</c:v>
                </c:pt>
                <c:pt idx="432">
                  <c:v>5.3999999999999999E-2</c:v>
                </c:pt>
                <c:pt idx="433">
                  <c:v>5.3999999999999999E-2</c:v>
                </c:pt>
                <c:pt idx="434">
                  <c:v>5.4199999999999998E-2</c:v>
                </c:pt>
                <c:pt idx="435">
                  <c:v>5.4199999999999998E-2</c:v>
                </c:pt>
                <c:pt idx="436">
                  <c:v>5.4300000000000001E-2</c:v>
                </c:pt>
                <c:pt idx="437">
                  <c:v>5.4300000000000001E-2</c:v>
                </c:pt>
                <c:pt idx="438">
                  <c:v>5.4399999999999997E-2</c:v>
                </c:pt>
                <c:pt idx="439">
                  <c:v>5.45E-2</c:v>
                </c:pt>
                <c:pt idx="440">
                  <c:v>5.45E-2</c:v>
                </c:pt>
                <c:pt idx="441">
                  <c:v>5.45E-2</c:v>
                </c:pt>
                <c:pt idx="442">
                  <c:v>5.45E-2</c:v>
                </c:pt>
                <c:pt idx="443">
                  <c:v>5.4699999999999999E-2</c:v>
                </c:pt>
                <c:pt idx="444">
                  <c:v>5.4800000000000001E-2</c:v>
                </c:pt>
                <c:pt idx="445">
                  <c:v>5.4800000000000001E-2</c:v>
                </c:pt>
                <c:pt idx="446">
                  <c:v>5.4800000000000001E-2</c:v>
                </c:pt>
                <c:pt idx="447">
                  <c:v>5.5E-2</c:v>
                </c:pt>
                <c:pt idx="448">
                  <c:v>5.5E-2</c:v>
                </c:pt>
                <c:pt idx="449">
                  <c:v>5.5100000000000003E-2</c:v>
                </c:pt>
                <c:pt idx="450">
                  <c:v>5.5100000000000003E-2</c:v>
                </c:pt>
                <c:pt idx="451">
                  <c:v>5.5100000000000003E-2</c:v>
                </c:pt>
                <c:pt idx="452">
                  <c:v>5.5300000000000002E-2</c:v>
                </c:pt>
                <c:pt idx="453">
                  <c:v>5.5399999999999998E-2</c:v>
                </c:pt>
                <c:pt idx="454">
                  <c:v>5.5399999999999998E-2</c:v>
                </c:pt>
                <c:pt idx="455">
                  <c:v>5.5399999999999998E-2</c:v>
                </c:pt>
                <c:pt idx="456">
                  <c:v>5.5399999999999998E-2</c:v>
                </c:pt>
                <c:pt idx="457">
                  <c:v>5.5500000000000001E-2</c:v>
                </c:pt>
                <c:pt idx="458">
                  <c:v>5.5800000000000002E-2</c:v>
                </c:pt>
                <c:pt idx="459">
                  <c:v>5.5899999999999998E-2</c:v>
                </c:pt>
                <c:pt idx="460">
                  <c:v>5.5899999999999998E-2</c:v>
                </c:pt>
                <c:pt idx="461">
                  <c:v>5.5899999999999998E-2</c:v>
                </c:pt>
                <c:pt idx="462">
                  <c:v>5.6099999999999997E-2</c:v>
                </c:pt>
                <c:pt idx="463">
                  <c:v>5.6500000000000002E-2</c:v>
                </c:pt>
                <c:pt idx="464">
                  <c:v>5.6899999999999999E-2</c:v>
                </c:pt>
                <c:pt idx="465">
                  <c:v>5.6899999999999999E-2</c:v>
                </c:pt>
                <c:pt idx="466">
                  <c:v>5.7099999999999998E-2</c:v>
                </c:pt>
                <c:pt idx="467">
                  <c:v>5.7099999999999998E-2</c:v>
                </c:pt>
                <c:pt idx="468">
                  <c:v>5.7099999999999998E-2</c:v>
                </c:pt>
                <c:pt idx="469">
                  <c:v>5.7200000000000001E-2</c:v>
                </c:pt>
                <c:pt idx="470">
                  <c:v>5.7299999999999997E-2</c:v>
                </c:pt>
                <c:pt idx="471">
                  <c:v>5.7500000000000002E-2</c:v>
                </c:pt>
                <c:pt idx="472">
                  <c:v>5.7500000000000002E-2</c:v>
                </c:pt>
                <c:pt idx="473">
                  <c:v>5.7599999999999998E-2</c:v>
                </c:pt>
                <c:pt idx="474">
                  <c:v>5.7700000000000001E-2</c:v>
                </c:pt>
                <c:pt idx="475">
                  <c:v>5.7700000000000001E-2</c:v>
                </c:pt>
                <c:pt idx="476">
                  <c:v>5.7700000000000001E-2</c:v>
                </c:pt>
                <c:pt idx="477">
                  <c:v>5.7700000000000001E-2</c:v>
                </c:pt>
                <c:pt idx="478">
                  <c:v>5.7700000000000001E-2</c:v>
                </c:pt>
                <c:pt idx="479">
                  <c:v>5.8200000000000002E-2</c:v>
                </c:pt>
                <c:pt idx="480">
                  <c:v>5.8200000000000002E-2</c:v>
                </c:pt>
                <c:pt idx="481">
                  <c:v>5.8200000000000002E-2</c:v>
                </c:pt>
                <c:pt idx="482">
                  <c:v>5.8200000000000002E-2</c:v>
                </c:pt>
                <c:pt idx="483">
                  <c:v>5.8400000000000001E-2</c:v>
                </c:pt>
                <c:pt idx="484">
                  <c:v>5.8400000000000001E-2</c:v>
                </c:pt>
                <c:pt idx="485">
                  <c:v>5.8599999999999999E-2</c:v>
                </c:pt>
                <c:pt idx="486">
                  <c:v>5.8599999999999999E-2</c:v>
                </c:pt>
                <c:pt idx="487">
                  <c:v>5.8599999999999999E-2</c:v>
                </c:pt>
                <c:pt idx="488">
                  <c:v>5.8700000000000002E-2</c:v>
                </c:pt>
                <c:pt idx="489">
                  <c:v>5.8700000000000002E-2</c:v>
                </c:pt>
                <c:pt idx="490">
                  <c:v>5.8900000000000001E-2</c:v>
                </c:pt>
                <c:pt idx="491">
                  <c:v>5.8999999999999997E-2</c:v>
                </c:pt>
                <c:pt idx="492">
                  <c:v>5.8999999999999997E-2</c:v>
                </c:pt>
                <c:pt idx="493">
                  <c:v>5.8999999999999997E-2</c:v>
                </c:pt>
                <c:pt idx="494">
                  <c:v>5.9299999999999999E-2</c:v>
                </c:pt>
                <c:pt idx="495">
                  <c:v>5.9299999999999999E-2</c:v>
                </c:pt>
                <c:pt idx="496">
                  <c:v>5.9299999999999999E-2</c:v>
                </c:pt>
                <c:pt idx="497">
                  <c:v>5.9400000000000001E-2</c:v>
                </c:pt>
                <c:pt idx="498">
                  <c:v>5.9700000000000003E-2</c:v>
                </c:pt>
                <c:pt idx="499">
                  <c:v>5.9700000000000003E-2</c:v>
                </c:pt>
                <c:pt idx="500">
                  <c:v>5.9799999999999999E-2</c:v>
                </c:pt>
                <c:pt idx="501">
                  <c:v>5.9799999999999999E-2</c:v>
                </c:pt>
                <c:pt idx="502">
                  <c:v>5.9799999999999999E-2</c:v>
                </c:pt>
                <c:pt idx="503">
                  <c:v>5.9900000000000002E-2</c:v>
                </c:pt>
                <c:pt idx="504">
                  <c:v>5.9900000000000002E-2</c:v>
                </c:pt>
                <c:pt idx="505">
                  <c:v>0.06</c:v>
                </c:pt>
                <c:pt idx="506">
                  <c:v>0.06</c:v>
                </c:pt>
                <c:pt idx="507">
                  <c:v>0.06</c:v>
                </c:pt>
                <c:pt idx="508">
                  <c:v>0.06</c:v>
                </c:pt>
                <c:pt idx="509">
                  <c:v>6.0199999999999997E-2</c:v>
                </c:pt>
                <c:pt idx="510">
                  <c:v>6.0499999999999998E-2</c:v>
                </c:pt>
                <c:pt idx="511">
                  <c:v>6.0699999999999997E-2</c:v>
                </c:pt>
                <c:pt idx="512">
                  <c:v>6.0699999999999997E-2</c:v>
                </c:pt>
                <c:pt idx="513">
                  <c:v>6.08E-2</c:v>
                </c:pt>
                <c:pt idx="514">
                  <c:v>6.08E-2</c:v>
                </c:pt>
                <c:pt idx="515">
                  <c:v>6.08E-2</c:v>
                </c:pt>
                <c:pt idx="516">
                  <c:v>6.08E-2</c:v>
                </c:pt>
                <c:pt idx="517">
                  <c:v>6.0900000000000003E-2</c:v>
                </c:pt>
                <c:pt idx="518">
                  <c:v>6.0999999999999999E-2</c:v>
                </c:pt>
                <c:pt idx="519">
                  <c:v>6.0999999999999999E-2</c:v>
                </c:pt>
                <c:pt idx="520">
                  <c:v>6.0999999999999999E-2</c:v>
                </c:pt>
                <c:pt idx="521">
                  <c:v>6.0999999999999999E-2</c:v>
                </c:pt>
                <c:pt idx="522">
                  <c:v>6.0999999999999999E-2</c:v>
                </c:pt>
                <c:pt idx="523">
                  <c:v>6.0999999999999999E-2</c:v>
                </c:pt>
                <c:pt idx="524">
                  <c:v>6.0999999999999999E-2</c:v>
                </c:pt>
                <c:pt idx="525">
                  <c:v>6.0999999999999999E-2</c:v>
                </c:pt>
                <c:pt idx="526">
                  <c:v>6.1199999999999997E-2</c:v>
                </c:pt>
                <c:pt idx="527">
                  <c:v>6.1400000000000003E-2</c:v>
                </c:pt>
                <c:pt idx="528">
                  <c:v>6.1499999999999999E-2</c:v>
                </c:pt>
                <c:pt idx="529">
                  <c:v>6.1800000000000001E-2</c:v>
                </c:pt>
                <c:pt idx="530">
                  <c:v>6.1800000000000001E-2</c:v>
                </c:pt>
                <c:pt idx="531">
                  <c:v>6.1899999999999997E-2</c:v>
                </c:pt>
                <c:pt idx="532">
                  <c:v>6.1899999999999997E-2</c:v>
                </c:pt>
                <c:pt idx="533">
                  <c:v>6.1899999999999997E-2</c:v>
                </c:pt>
                <c:pt idx="534">
                  <c:v>6.2E-2</c:v>
                </c:pt>
                <c:pt idx="535">
                  <c:v>6.2199999999999998E-2</c:v>
                </c:pt>
                <c:pt idx="536">
                  <c:v>6.2199999999999998E-2</c:v>
                </c:pt>
                <c:pt idx="537">
                  <c:v>6.2300000000000001E-2</c:v>
                </c:pt>
                <c:pt idx="538">
                  <c:v>6.2300000000000001E-2</c:v>
                </c:pt>
                <c:pt idx="539">
                  <c:v>6.2300000000000001E-2</c:v>
                </c:pt>
                <c:pt idx="540">
                  <c:v>6.2300000000000001E-2</c:v>
                </c:pt>
                <c:pt idx="541">
                  <c:v>6.2300000000000001E-2</c:v>
                </c:pt>
                <c:pt idx="542">
                  <c:v>6.2399999999999997E-2</c:v>
                </c:pt>
                <c:pt idx="543">
                  <c:v>6.25E-2</c:v>
                </c:pt>
                <c:pt idx="544">
                  <c:v>6.2799999999999995E-2</c:v>
                </c:pt>
                <c:pt idx="545">
                  <c:v>6.3100000000000003E-2</c:v>
                </c:pt>
                <c:pt idx="546">
                  <c:v>6.3200000000000006E-2</c:v>
                </c:pt>
                <c:pt idx="547">
                  <c:v>6.3299999999999995E-2</c:v>
                </c:pt>
                <c:pt idx="548">
                  <c:v>6.3600000000000004E-2</c:v>
                </c:pt>
                <c:pt idx="549">
                  <c:v>6.3700000000000007E-2</c:v>
                </c:pt>
                <c:pt idx="550">
                  <c:v>6.3700000000000007E-2</c:v>
                </c:pt>
                <c:pt idx="551">
                  <c:v>6.3799999999999996E-2</c:v>
                </c:pt>
                <c:pt idx="552">
                  <c:v>6.3899999999999998E-2</c:v>
                </c:pt>
                <c:pt idx="553">
                  <c:v>6.4100000000000004E-2</c:v>
                </c:pt>
                <c:pt idx="554">
                  <c:v>6.4100000000000004E-2</c:v>
                </c:pt>
                <c:pt idx="555">
                  <c:v>6.4199999999999993E-2</c:v>
                </c:pt>
                <c:pt idx="556">
                  <c:v>6.4500000000000002E-2</c:v>
                </c:pt>
                <c:pt idx="557">
                  <c:v>6.4500000000000002E-2</c:v>
                </c:pt>
                <c:pt idx="558">
                  <c:v>6.4799999999999996E-2</c:v>
                </c:pt>
                <c:pt idx="559">
                  <c:v>6.4799999999999996E-2</c:v>
                </c:pt>
                <c:pt idx="560">
                  <c:v>6.5000000000000002E-2</c:v>
                </c:pt>
                <c:pt idx="561">
                  <c:v>6.5000000000000002E-2</c:v>
                </c:pt>
                <c:pt idx="562">
                  <c:v>6.5000000000000002E-2</c:v>
                </c:pt>
                <c:pt idx="563">
                  <c:v>6.5100000000000005E-2</c:v>
                </c:pt>
                <c:pt idx="564">
                  <c:v>6.5100000000000005E-2</c:v>
                </c:pt>
                <c:pt idx="565">
                  <c:v>6.5100000000000005E-2</c:v>
                </c:pt>
                <c:pt idx="566">
                  <c:v>6.54E-2</c:v>
                </c:pt>
                <c:pt idx="567">
                  <c:v>6.54E-2</c:v>
                </c:pt>
                <c:pt idx="568">
                  <c:v>6.5699999999999995E-2</c:v>
                </c:pt>
                <c:pt idx="569">
                  <c:v>6.5699999999999995E-2</c:v>
                </c:pt>
                <c:pt idx="570">
                  <c:v>6.59E-2</c:v>
                </c:pt>
                <c:pt idx="571">
                  <c:v>6.59E-2</c:v>
                </c:pt>
                <c:pt idx="572">
                  <c:v>6.6000000000000003E-2</c:v>
                </c:pt>
                <c:pt idx="573">
                  <c:v>6.6000000000000003E-2</c:v>
                </c:pt>
                <c:pt idx="574">
                  <c:v>6.6100000000000006E-2</c:v>
                </c:pt>
                <c:pt idx="575">
                  <c:v>6.6400000000000001E-2</c:v>
                </c:pt>
                <c:pt idx="576">
                  <c:v>6.6400000000000001E-2</c:v>
                </c:pt>
                <c:pt idx="577">
                  <c:v>6.6799999999999998E-2</c:v>
                </c:pt>
                <c:pt idx="578">
                  <c:v>6.6799999999999998E-2</c:v>
                </c:pt>
                <c:pt idx="579">
                  <c:v>6.6900000000000001E-2</c:v>
                </c:pt>
                <c:pt idx="580">
                  <c:v>6.6900000000000001E-2</c:v>
                </c:pt>
                <c:pt idx="581">
                  <c:v>6.6900000000000001E-2</c:v>
                </c:pt>
                <c:pt idx="582">
                  <c:v>6.6900000000000001E-2</c:v>
                </c:pt>
                <c:pt idx="583">
                  <c:v>6.6900000000000001E-2</c:v>
                </c:pt>
                <c:pt idx="584">
                  <c:v>6.7100000000000007E-2</c:v>
                </c:pt>
                <c:pt idx="585">
                  <c:v>6.7500000000000004E-2</c:v>
                </c:pt>
                <c:pt idx="586">
                  <c:v>6.7500000000000004E-2</c:v>
                </c:pt>
                <c:pt idx="587">
                  <c:v>6.7599999999999993E-2</c:v>
                </c:pt>
                <c:pt idx="588">
                  <c:v>6.7699999999999996E-2</c:v>
                </c:pt>
                <c:pt idx="589">
                  <c:v>6.7699999999999996E-2</c:v>
                </c:pt>
                <c:pt idx="590">
                  <c:v>6.8000000000000005E-2</c:v>
                </c:pt>
                <c:pt idx="591">
                  <c:v>6.8000000000000005E-2</c:v>
                </c:pt>
                <c:pt idx="592">
                  <c:v>6.8099999999999994E-2</c:v>
                </c:pt>
                <c:pt idx="593">
                  <c:v>6.8400000000000002E-2</c:v>
                </c:pt>
                <c:pt idx="594">
                  <c:v>6.8400000000000002E-2</c:v>
                </c:pt>
                <c:pt idx="595">
                  <c:v>6.8400000000000002E-2</c:v>
                </c:pt>
                <c:pt idx="596">
                  <c:v>6.8599999999999994E-2</c:v>
                </c:pt>
                <c:pt idx="597">
                  <c:v>6.9400000000000003E-2</c:v>
                </c:pt>
                <c:pt idx="598">
                  <c:v>6.9500000000000006E-2</c:v>
                </c:pt>
                <c:pt idx="599">
                  <c:v>6.9500000000000006E-2</c:v>
                </c:pt>
                <c:pt idx="600">
                  <c:v>6.9500000000000006E-2</c:v>
                </c:pt>
                <c:pt idx="601">
                  <c:v>6.9699999999999998E-2</c:v>
                </c:pt>
                <c:pt idx="602">
                  <c:v>6.9699999999999998E-2</c:v>
                </c:pt>
                <c:pt idx="603">
                  <c:v>6.9800000000000001E-2</c:v>
                </c:pt>
                <c:pt idx="604">
                  <c:v>7.0000000000000007E-2</c:v>
                </c:pt>
                <c:pt idx="605">
                  <c:v>7.0099999999999996E-2</c:v>
                </c:pt>
                <c:pt idx="606">
                  <c:v>7.0400000000000004E-2</c:v>
                </c:pt>
                <c:pt idx="607">
                  <c:v>7.0499999999999993E-2</c:v>
                </c:pt>
                <c:pt idx="608">
                  <c:v>7.0499999999999993E-2</c:v>
                </c:pt>
                <c:pt idx="609">
                  <c:v>7.0800000000000002E-2</c:v>
                </c:pt>
                <c:pt idx="610">
                  <c:v>7.0800000000000002E-2</c:v>
                </c:pt>
                <c:pt idx="611">
                  <c:v>7.0800000000000002E-2</c:v>
                </c:pt>
                <c:pt idx="612">
                  <c:v>7.0800000000000002E-2</c:v>
                </c:pt>
                <c:pt idx="613">
                  <c:v>7.0999999999999994E-2</c:v>
                </c:pt>
                <c:pt idx="614">
                  <c:v>7.1099999999999997E-2</c:v>
                </c:pt>
                <c:pt idx="615">
                  <c:v>7.1300000000000002E-2</c:v>
                </c:pt>
                <c:pt idx="616">
                  <c:v>7.1400000000000005E-2</c:v>
                </c:pt>
                <c:pt idx="617">
                  <c:v>7.1599999999999997E-2</c:v>
                </c:pt>
                <c:pt idx="618">
                  <c:v>7.17E-2</c:v>
                </c:pt>
                <c:pt idx="619">
                  <c:v>7.17E-2</c:v>
                </c:pt>
                <c:pt idx="620">
                  <c:v>7.1800000000000003E-2</c:v>
                </c:pt>
                <c:pt idx="621">
                  <c:v>7.1800000000000003E-2</c:v>
                </c:pt>
                <c:pt idx="622">
                  <c:v>7.1800000000000003E-2</c:v>
                </c:pt>
                <c:pt idx="623">
                  <c:v>7.1999999999999995E-2</c:v>
                </c:pt>
                <c:pt idx="624">
                  <c:v>7.1999999999999995E-2</c:v>
                </c:pt>
                <c:pt idx="625">
                  <c:v>7.1999999999999995E-2</c:v>
                </c:pt>
                <c:pt idx="626">
                  <c:v>7.1999999999999995E-2</c:v>
                </c:pt>
                <c:pt idx="627">
                  <c:v>7.2099999999999997E-2</c:v>
                </c:pt>
                <c:pt idx="628">
                  <c:v>7.2300000000000003E-2</c:v>
                </c:pt>
                <c:pt idx="629">
                  <c:v>7.2400000000000006E-2</c:v>
                </c:pt>
                <c:pt idx="630">
                  <c:v>7.2599999999999998E-2</c:v>
                </c:pt>
                <c:pt idx="631">
                  <c:v>7.2599999999999998E-2</c:v>
                </c:pt>
                <c:pt idx="632">
                  <c:v>7.2599999999999998E-2</c:v>
                </c:pt>
                <c:pt idx="633">
                  <c:v>7.2599999999999998E-2</c:v>
                </c:pt>
                <c:pt idx="634">
                  <c:v>7.2599999999999998E-2</c:v>
                </c:pt>
                <c:pt idx="635">
                  <c:v>7.2599999999999998E-2</c:v>
                </c:pt>
                <c:pt idx="636">
                  <c:v>7.2700000000000001E-2</c:v>
                </c:pt>
                <c:pt idx="637">
                  <c:v>7.2900000000000006E-2</c:v>
                </c:pt>
                <c:pt idx="638">
                  <c:v>7.2900000000000006E-2</c:v>
                </c:pt>
                <c:pt idx="639">
                  <c:v>7.2900000000000006E-2</c:v>
                </c:pt>
                <c:pt idx="640">
                  <c:v>7.2900000000000006E-2</c:v>
                </c:pt>
                <c:pt idx="641">
                  <c:v>7.2900000000000006E-2</c:v>
                </c:pt>
                <c:pt idx="642">
                  <c:v>7.2999999999999995E-2</c:v>
                </c:pt>
                <c:pt idx="643">
                  <c:v>7.3200000000000001E-2</c:v>
                </c:pt>
                <c:pt idx="644">
                  <c:v>7.3499999999999996E-2</c:v>
                </c:pt>
                <c:pt idx="645">
                  <c:v>7.3499999999999996E-2</c:v>
                </c:pt>
                <c:pt idx="646">
                  <c:v>7.3599999999999999E-2</c:v>
                </c:pt>
                <c:pt idx="647">
                  <c:v>7.3599999999999999E-2</c:v>
                </c:pt>
                <c:pt idx="648">
                  <c:v>7.3800000000000004E-2</c:v>
                </c:pt>
                <c:pt idx="649">
                  <c:v>7.3800000000000004E-2</c:v>
                </c:pt>
                <c:pt idx="650">
                  <c:v>7.4200000000000002E-2</c:v>
                </c:pt>
                <c:pt idx="651">
                  <c:v>7.4200000000000002E-2</c:v>
                </c:pt>
                <c:pt idx="652">
                  <c:v>7.4200000000000002E-2</c:v>
                </c:pt>
                <c:pt idx="653">
                  <c:v>7.4200000000000002E-2</c:v>
                </c:pt>
                <c:pt idx="654">
                  <c:v>7.4200000000000002E-2</c:v>
                </c:pt>
                <c:pt idx="655">
                  <c:v>7.4200000000000002E-2</c:v>
                </c:pt>
                <c:pt idx="656">
                  <c:v>7.4200000000000002E-2</c:v>
                </c:pt>
                <c:pt idx="657">
                  <c:v>7.4399999999999994E-2</c:v>
                </c:pt>
                <c:pt idx="658">
                  <c:v>7.4700000000000003E-2</c:v>
                </c:pt>
                <c:pt idx="659">
                  <c:v>7.5200000000000003E-2</c:v>
                </c:pt>
                <c:pt idx="660">
                  <c:v>7.5200000000000003E-2</c:v>
                </c:pt>
                <c:pt idx="661">
                  <c:v>7.5200000000000003E-2</c:v>
                </c:pt>
                <c:pt idx="662">
                  <c:v>7.5499999999999998E-2</c:v>
                </c:pt>
                <c:pt idx="663">
                  <c:v>7.5499999999999998E-2</c:v>
                </c:pt>
                <c:pt idx="664">
                  <c:v>7.5499999999999998E-2</c:v>
                </c:pt>
                <c:pt idx="665">
                  <c:v>7.5600000000000001E-2</c:v>
                </c:pt>
                <c:pt idx="666">
                  <c:v>7.5800000000000006E-2</c:v>
                </c:pt>
                <c:pt idx="667">
                  <c:v>7.5800000000000006E-2</c:v>
                </c:pt>
                <c:pt idx="668">
                  <c:v>7.5800000000000006E-2</c:v>
                </c:pt>
                <c:pt idx="669">
                  <c:v>7.5800000000000006E-2</c:v>
                </c:pt>
                <c:pt idx="670">
                  <c:v>7.5899999999999995E-2</c:v>
                </c:pt>
                <c:pt idx="671">
                  <c:v>7.5899999999999995E-2</c:v>
                </c:pt>
                <c:pt idx="672">
                  <c:v>7.6100000000000001E-2</c:v>
                </c:pt>
                <c:pt idx="673">
                  <c:v>7.6100000000000001E-2</c:v>
                </c:pt>
                <c:pt idx="674">
                  <c:v>7.6300000000000007E-2</c:v>
                </c:pt>
                <c:pt idx="675">
                  <c:v>7.6300000000000007E-2</c:v>
                </c:pt>
                <c:pt idx="676">
                  <c:v>7.6300000000000007E-2</c:v>
                </c:pt>
                <c:pt idx="677">
                  <c:v>7.6300000000000007E-2</c:v>
                </c:pt>
                <c:pt idx="678">
                  <c:v>7.6399999999999996E-2</c:v>
                </c:pt>
                <c:pt idx="679">
                  <c:v>7.6399999999999996E-2</c:v>
                </c:pt>
                <c:pt idx="680">
                  <c:v>7.6600000000000001E-2</c:v>
                </c:pt>
                <c:pt idx="681">
                  <c:v>7.6600000000000001E-2</c:v>
                </c:pt>
                <c:pt idx="682">
                  <c:v>7.6999999999999999E-2</c:v>
                </c:pt>
                <c:pt idx="683">
                  <c:v>7.6999999999999999E-2</c:v>
                </c:pt>
                <c:pt idx="684">
                  <c:v>7.6999999999999999E-2</c:v>
                </c:pt>
                <c:pt idx="685">
                  <c:v>7.6999999999999999E-2</c:v>
                </c:pt>
                <c:pt idx="686">
                  <c:v>7.7100000000000002E-2</c:v>
                </c:pt>
                <c:pt idx="687">
                  <c:v>7.7299999999999994E-2</c:v>
                </c:pt>
                <c:pt idx="688">
                  <c:v>7.7499999999999999E-2</c:v>
                </c:pt>
                <c:pt idx="689">
                  <c:v>7.7499999999999999E-2</c:v>
                </c:pt>
                <c:pt idx="690">
                  <c:v>7.7600000000000002E-2</c:v>
                </c:pt>
                <c:pt idx="691">
                  <c:v>7.7799999999999994E-2</c:v>
                </c:pt>
                <c:pt idx="692">
                  <c:v>7.7799999999999994E-2</c:v>
                </c:pt>
                <c:pt idx="693">
                  <c:v>7.7799999999999994E-2</c:v>
                </c:pt>
                <c:pt idx="694">
                  <c:v>7.7799999999999994E-2</c:v>
                </c:pt>
                <c:pt idx="695">
                  <c:v>7.7799999999999994E-2</c:v>
                </c:pt>
                <c:pt idx="696">
                  <c:v>7.7799999999999994E-2</c:v>
                </c:pt>
                <c:pt idx="697">
                  <c:v>7.8200000000000006E-2</c:v>
                </c:pt>
                <c:pt idx="698">
                  <c:v>7.8200000000000006E-2</c:v>
                </c:pt>
                <c:pt idx="699">
                  <c:v>7.8200000000000006E-2</c:v>
                </c:pt>
                <c:pt idx="700">
                  <c:v>7.8200000000000006E-2</c:v>
                </c:pt>
                <c:pt idx="701">
                  <c:v>7.8399999999999997E-2</c:v>
                </c:pt>
                <c:pt idx="702">
                  <c:v>7.8399999999999997E-2</c:v>
                </c:pt>
                <c:pt idx="703">
                  <c:v>7.8700000000000006E-2</c:v>
                </c:pt>
                <c:pt idx="704">
                  <c:v>7.8899999999999998E-2</c:v>
                </c:pt>
                <c:pt idx="705">
                  <c:v>7.8899999999999998E-2</c:v>
                </c:pt>
                <c:pt idx="706">
                  <c:v>7.8899999999999998E-2</c:v>
                </c:pt>
                <c:pt idx="707">
                  <c:v>7.8899999999999998E-2</c:v>
                </c:pt>
                <c:pt idx="708">
                  <c:v>7.8899999999999998E-2</c:v>
                </c:pt>
                <c:pt idx="709">
                  <c:v>7.9100000000000004E-2</c:v>
                </c:pt>
                <c:pt idx="710">
                  <c:v>7.9100000000000004E-2</c:v>
                </c:pt>
                <c:pt idx="711">
                  <c:v>7.9100000000000004E-2</c:v>
                </c:pt>
                <c:pt idx="712">
                  <c:v>7.9200000000000007E-2</c:v>
                </c:pt>
                <c:pt idx="713">
                  <c:v>7.9200000000000007E-2</c:v>
                </c:pt>
                <c:pt idx="714">
                  <c:v>7.9200000000000007E-2</c:v>
                </c:pt>
                <c:pt idx="715">
                  <c:v>7.9200000000000007E-2</c:v>
                </c:pt>
                <c:pt idx="716">
                  <c:v>7.9399999999999998E-2</c:v>
                </c:pt>
                <c:pt idx="717">
                  <c:v>7.9399999999999998E-2</c:v>
                </c:pt>
                <c:pt idx="718">
                  <c:v>7.9399999999999998E-2</c:v>
                </c:pt>
                <c:pt idx="719">
                  <c:v>7.9399999999999998E-2</c:v>
                </c:pt>
                <c:pt idx="720">
                  <c:v>7.9600000000000004E-2</c:v>
                </c:pt>
                <c:pt idx="721">
                  <c:v>7.9600000000000004E-2</c:v>
                </c:pt>
                <c:pt idx="722">
                  <c:v>7.9799999999999996E-2</c:v>
                </c:pt>
                <c:pt idx="723">
                  <c:v>0.08</c:v>
                </c:pt>
                <c:pt idx="724">
                  <c:v>8.0199999999999994E-2</c:v>
                </c:pt>
                <c:pt idx="725">
                  <c:v>8.0199999999999994E-2</c:v>
                </c:pt>
                <c:pt idx="726">
                  <c:v>8.0199999999999994E-2</c:v>
                </c:pt>
                <c:pt idx="727">
                  <c:v>8.0600000000000005E-2</c:v>
                </c:pt>
                <c:pt idx="728">
                  <c:v>8.0699999999999994E-2</c:v>
                </c:pt>
                <c:pt idx="729">
                  <c:v>8.0699999999999994E-2</c:v>
                </c:pt>
                <c:pt idx="730">
                  <c:v>8.09E-2</c:v>
                </c:pt>
                <c:pt idx="731">
                  <c:v>8.09E-2</c:v>
                </c:pt>
                <c:pt idx="732">
                  <c:v>8.1100000000000005E-2</c:v>
                </c:pt>
                <c:pt idx="733">
                  <c:v>8.1100000000000005E-2</c:v>
                </c:pt>
                <c:pt idx="734">
                  <c:v>8.1100000000000005E-2</c:v>
                </c:pt>
                <c:pt idx="735">
                  <c:v>8.1299999999999997E-2</c:v>
                </c:pt>
                <c:pt idx="736">
                  <c:v>8.1500000000000003E-2</c:v>
                </c:pt>
                <c:pt idx="737">
                  <c:v>8.1500000000000003E-2</c:v>
                </c:pt>
                <c:pt idx="738">
                  <c:v>8.1500000000000003E-2</c:v>
                </c:pt>
                <c:pt idx="739">
                  <c:v>8.1500000000000003E-2</c:v>
                </c:pt>
                <c:pt idx="740">
                  <c:v>8.1500000000000003E-2</c:v>
                </c:pt>
                <c:pt idx="741">
                  <c:v>8.1500000000000003E-2</c:v>
                </c:pt>
                <c:pt idx="742">
                  <c:v>8.1500000000000003E-2</c:v>
                </c:pt>
                <c:pt idx="743">
                  <c:v>8.1500000000000003E-2</c:v>
                </c:pt>
                <c:pt idx="744">
                  <c:v>8.1500000000000003E-2</c:v>
                </c:pt>
                <c:pt idx="745">
                  <c:v>8.1500000000000003E-2</c:v>
                </c:pt>
                <c:pt idx="746">
                  <c:v>8.1699999999999995E-2</c:v>
                </c:pt>
                <c:pt idx="747">
                  <c:v>8.1900000000000001E-2</c:v>
                </c:pt>
                <c:pt idx="748">
                  <c:v>8.2100000000000006E-2</c:v>
                </c:pt>
                <c:pt idx="749">
                  <c:v>8.2299999999999998E-2</c:v>
                </c:pt>
                <c:pt idx="750">
                  <c:v>8.2699999999999996E-2</c:v>
                </c:pt>
                <c:pt idx="751">
                  <c:v>8.2699999999999996E-2</c:v>
                </c:pt>
                <c:pt idx="752">
                  <c:v>8.2900000000000001E-2</c:v>
                </c:pt>
                <c:pt idx="753">
                  <c:v>8.3099999999999993E-2</c:v>
                </c:pt>
                <c:pt idx="754">
                  <c:v>8.3099999999999993E-2</c:v>
                </c:pt>
                <c:pt idx="755">
                  <c:v>8.3500000000000005E-2</c:v>
                </c:pt>
                <c:pt idx="756">
                  <c:v>8.3500000000000005E-2</c:v>
                </c:pt>
                <c:pt idx="757">
                  <c:v>8.3500000000000005E-2</c:v>
                </c:pt>
                <c:pt idx="758">
                  <c:v>8.3699999999999997E-2</c:v>
                </c:pt>
                <c:pt idx="759">
                  <c:v>8.3699999999999997E-2</c:v>
                </c:pt>
                <c:pt idx="760">
                  <c:v>8.3699999999999997E-2</c:v>
                </c:pt>
                <c:pt idx="761">
                  <c:v>8.4000000000000005E-2</c:v>
                </c:pt>
                <c:pt idx="762">
                  <c:v>8.4000000000000005E-2</c:v>
                </c:pt>
                <c:pt idx="763">
                  <c:v>8.4199999999999997E-2</c:v>
                </c:pt>
                <c:pt idx="764">
                  <c:v>8.4199999999999997E-2</c:v>
                </c:pt>
                <c:pt idx="765">
                  <c:v>8.4400000000000003E-2</c:v>
                </c:pt>
                <c:pt idx="766">
                  <c:v>8.4400000000000003E-2</c:v>
                </c:pt>
                <c:pt idx="767">
                  <c:v>8.4900000000000003E-2</c:v>
                </c:pt>
                <c:pt idx="768">
                  <c:v>8.5300000000000001E-2</c:v>
                </c:pt>
                <c:pt idx="769">
                  <c:v>8.5500000000000007E-2</c:v>
                </c:pt>
                <c:pt idx="770">
                  <c:v>8.5500000000000007E-2</c:v>
                </c:pt>
                <c:pt idx="771">
                  <c:v>8.5500000000000007E-2</c:v>
                </c:pt>
                <c:pt idx="772">
                  <c:v>8.5699999999999998E-2</c:v>
                </c:pt>
                <c:pt idx="773">
                  <c:v>8.5699999999999998E-2</c:v>
                </c:pt>
                <c:pt idx="774">
                  <c:v>8.5699999999999998E-2</c:v>
                </c:pt>
                <c:pt idx="775">
                  <c:v>8.5699999999999998E-2</c:v>
                </c:pt>
                <c:pt idx="776">
                  <c:v>8.5699999999999998E-2</c:v>
                </c:pt>
                <c:pt idx="777">
                  <c:v>8.5699999999999998E-2</c:v>
                </c:pt>
                <c:pt idx="778">
                  <c:v>8.5699999999999998E-2</c:v>
                </c:pt>
                <c:pt idx="779">
                  <c:v>8.5699999999999998E-2</c:v>
                </c:pt>
                <c:pt idx="780">
                  <c:v>8.5699999999999998E-2</c:v>
                </c:pt>
                <c:pt idx="781">
                  <c:v>8.5999999999999993E-2</c:v>
                </c:pt>
                <c:pt idx="782">
                  <c:v>8.6199999999999999E-2</c:v>
                </c:pt>
                <c:pt idx="783">
                  <c:v>8.6199999999999999E-2</c:v>
                </c:pt>
                <c:pt idx="784">
                  <c:v>8.6199999999999999E-2</c:v>
                </c:pt>
                <c:pt idx="785">
                  <c:v>8.6199999999999999E-2</c:v>
                </c:pt>
                <c:pt idx="786">
                  <c:v>8.6400000000000005E-2</c:v>
                </c:pt>
                <c:pt idx="787">
                  <c:v>8.6400000000000005E-2</c:v>
                </c:pt>
                <c:pt idx="788">
                  <c:v>8.6699999999999999E-2</c:v>
                </c:pt>
                <c:pt idx="789">
                  <c:v>8.6900000000000005E-2</c:v>
                </c:pt>
                <c:pt idx="790">
                  <c:v>8.7099999999999997E-2</c:v>
                </c:pt>
                <c:pt idx="791">
                  <c:v>8.7099999999999997E-2</c:v>
                </c:pt>
                <c:pt idx="792">
                  <c:v>8.7099999999999997E-2</c:v>
                </c:pt>
                <c:pt idx="793">
                  <c:v>8.7099999999999997E-2</c:v>
                </c:pt>
                <c:pt idx="794">
                  <c:v>8.7099999999999997E-2</c:v>
                </c:pt>
                <c:pt idx="795">
                  <c:v>8.7099999999999997E-2</c:v>
                </c:pt>
                <c:pt idx="796">
                  <c:v>8.7400000000000005E-2</c:v>
                </c:pt>
                <c:pt idx="797">
                  <c:v>8.7400000000000005E-2</c:v>
                </c:pt>
                <c:pt idx="798">
                  <c:v>8.7400000000000005E-2</c:v>
                </c:pt>
                <c:pt idx="799">
                  <c:v>8.7599999999999997E-2</c:v>
                </c:pt>
                <c:pt idx="800">
                  <c:v>8.7800000000000003E-2</c:v>
                </c:pt>
                <c:pt idx="801">
                  <c:v>8.7800000000000003E-2</c:v>
                </c:pt>
                <c:pt idx="802">
                  <c:v>8.7800000000000003E-2</c:v>
                </c:pt>
                <c:pt idx="803">
                  <c:v>8.7800000000000003E-2</c:v>
                </c:pt>
                <c:pt idx="804">
                  <c:v>8.7800000000000003E-2</c:v>
                </c:pt>
                <c:pt idx="805">
                  <c:v>8.7800000000000003E-2</c:v>
                </c:pt>
                <c:pt idx="806">
                  <c:v>8.7800000000000003E-2</c:v>
                </c:pt>
                <c:pt idx="807">
                  <c:v>8.7800000000000003E-2</c:v>
                </c:pt>
                <c:pt idx="808">
                  <c:v>8.7800000000000003E-2</c:v>
                </c:pt>
                <c:pt idx="809">
                  <c:v>8.7800000000000003E-2</c:v>
                </c:pt>
                <c:pt idx="810">
                  <c:v>8.8099999999999998E-2</c:v>
                </c:pt>
                <c:pt idx="811">
                  <c:v>8.8099999999999998E-2</c:v>
                </c:pt>
                <c:pt idx="812">
                  <c:v>8.8099999999999998E-2</c:v>
                </c:pt>
                <c:pt idx="813">
                  <c:v>8.8099999999999998E-2</c:v>
                </c:pt>
                <c:pt idx="814">
                  <c:v>8.8099999999999998E-2</c:v>
                </c:pt>
                <c:pt idx="815">
                  <c:v>8.8300000000000003E-2</c:v>
                </c:pt>
                <c:pt idx="816">
                  <c:v>8.8300000000000003E-2</c:v>
                </c:pt>
                <c:pt idx="817">
                  <c:v>8.8300000000000003E-2</c:v>
                </c:pt>
                <c:pt idx="818">
                  <c:v>8.8599999999999998E-2</c:v>
                </c:pt>
                <c:pt idx="819">
                  <c:v>8.8800000000000004E-2</c:v>
                </c:pt>
                <c:pt idx="820">
                  <c:v>8.9099999999999999E-2</c:v>
                </c:pt>
                <c:pt idx="821">
                  <c:v>8.9099999999999999E-2</c:v>
                </c:pt>
                <c:pt idx="822">
                  <c:v>8.9099999999999999E-2</c:v>
                </c:pt>
                <c:pt idx="823">
                  <c:v>8.9300000000000004E-2</c:v>
                </c:pt>
                <c:pt idx="824">
                  <c:v>8.9300000000000004E-2</c:v>
                </c:pt>
                <c:pt idx="825">
                  <c:v>8.9300000000000004E-2</c:v>
                </c:pt>
                <c:pt idx="826">
                  <c:v>8.9300000000000004E-2</c:v>
                </c:pt>
                <c:pt idx="827">
                  <c:v>8.9300000000000004E-2</c:v>
                </c:pt>
                <c:pt idx="828">
                  <c:v>8.9300000000000004E-2</c:v>
                </c:pt>
                <c:pt idx="829">
                  <c:v>8.9300000000000004E-2</c:v>
                </c:pt>
                <c:pt idx="830">
                  <c:v>8.9300000000000004E-2</c:v>
                </c:pt>
                <c:pt idx="831">
                  <c:v>8.9300000000000004E-2</c:v>
                </c:pt>
                <c:pt idx="832">
                  <c:v>8.9599999999999999E-2</c:v>
                </c:pt>
                <c:pt idx="833">
                  <c:v>8.9899999999999994E-2</c:v>
                </c:pt>
                <c:pt idx="834">
                  <c:v>9.01E-2</c:v>
                </c:pt>
                <c:pt idx="835">
                  <c:v>9.01E-2</c:v>
                </c:pt>
                <c:pt idx="836">
                  <c:v>9.01E-2</c:v>
                </c:pt>
                <c:pt idx="837">
                  <c:v>9.01E-2</c:v>
                </c:pt>
                <c:pt idx="838">
                  <c:v>9.01E-2</c:v>
                </c:pt>
                <c:pt idx="839">
                  <c:v>9.01E-2</c:v>
                </c:pt>
                <c:pt idx="840">
                  <c:v>9.01E-2</c:v>
                </c:pt>
                <c:pt idx="841">
                  <c:v>9.01E-2</c:v>
                </c:pt>
                <c:pt idx="842">
                  <c:v>9.01E-2</c:v>
                </c:pt>
                <c:pt idx="843">
                  <c:v>9.0399999999999994E-2</c:v>
                </c:pt>
                <c:pt idx="844">
                  <c:v>9.0399999999999994E-2</c:v>
                </c:pt>
                <c:pt idx="845">
                  <c:v>9.0399999999999994E-2</c:v>
                </c:pt>
                <c:pt idx="846">
                  <c:v>9.0399999999999994E-2</c:v>
                </c:pt>
                <c:pt idx="847">
                  <c:v>9.0999999999999998E-2</c:v>
                </c:pt>
                <c:pt idx="848">
                  <c:v>9.0999999999999998E-2</c:v>
                </c:pt>
                <c:pt idx="849">
                  <c:v>9.1600000000000001E-2</c:v>
                </c:pt>
                <c:pt idx="850">
                  <c:v>9.1600000000000001E-2</c:v>
                </c:pt>
                <c:pt idx="851">
                  <c:v>9.1600000000000001E-2</c:v>
                </c:pt>
                <c:pt idx="852">
                  <c:v>9.1899999999999996E-2</c:v>
                </c:pt>
                <c:pt idx="853">
                  <c:v>9.1899999999999996E-2</c:v>
                </c:pt>
                <c:pt idx="854">
                  <c:v>9.2200000000000004E-2</c:v>
                </c:pt>
                <c:pt idx="855">
                  <c:v>9.2200000000000004E-2</c:v>
                </c:pt>
                <c:pt idx="856">
                  <c:v>9.2499999999999999E-2</c:v>
                </c:pt>
                <c:pt idx="857">
                  <c:v>9.2499999999999999E-2</c:v>
                </c:pt>
                <c:pt idx="858">
                  <c:v>9.3200000000000005E-2</c:v>
                </c:pt>
                <c:pt idx="859">
                  <c:v>9.35E-2</c:v>
                </c:pt>
                <c:pt idx="860">
                  <c:v>9.35E-2</c:v>
                </c:pt>
                <c:pt idx="861">
                  <c:v>9.35E-2</c:v>
                </c:pt>
                <c:pt idx="862">
                  <c:v>9.35E-2</c:v>
                </c:pt>
                <c:pt idx="863">
                  <c:v>9.35E-2</c:v>
                </c:pt>
                <c:pt idx="864">
                  <c:v>9.3799999999999994E-2</c:v>
                </c:pt>
                <c:pt idx="865">
                  <c:v>9.4100000000000003E-2</c:v>
                </c:pt>
                <c:pt idx="866">
                  <c:v>9.4100000000000003E-2</c:v>
                </c:pt>
                <c:pt idx="867">
                  <c:v>9.4100000000000003E-2</c:v>
                </c:pt>
                <c:pt idx="868">
                  <c:v>9.4100000000000003E-2</c:v>
                </c:pt>
                <c:pt idx="869">
                  <c:v>9.4100000000000003E-2</c:v>
                </c:pt>
                <c:pt idx="870">
                  <c:v>9.4100000000000003E-2</c:v>
                </c:pt>
                <c:pt idx="871">
                  <c:v>9.4399999999999998E-2</c:v>
                </c:pt>
                <c:pt idx="872">
                  <c:v>9.4399999999999998E-2</c:v>
                </c:pt>
                <c:pt idx="873">
                  <c:v>9.4399999999999998E-2</c:v>
                </c:pt>
                <c:pt idx="874">
                  <c:v>9.4399999999999998E-2</c:v>
                </c:pt>
                <c:pt idx="875">
                  <c:v>9.4399999999999998E-2</c:v>
                </c:pt>
                <c:pt idx="876">
                  <c:v>9.4399999999999998E-2</c:v>
                </c:pt>
                <c:pt idx="877">
                  <c:v>9.4799999999999995E-2</c:v>
                </c:pt>
                <c:pt idx="878">
                  <c:v>9.4799999999999995E-2</c:v>
                </c:pt>
                <c:pt idx="879">
                  <c:v>9.4799999999999995E-2</c:v>
                </c:pt>
                <c:pt idx="880">
                  <c:v>9.4799999999999995E-2</c:v>
                </c:pt>
                <c:pt idx="881">
                  <c:v>9.4799999999999995E-2</c:v>
                </c:pt>
                <c:pt idx="882">
                  <c:v>9.4799999999999995E-2</c:v>
                </c:pt>
                <c:pt idx="883">
                  <c:v>9.4799999999999995E-2</c:v>
                </c:pt>
                <c:pt idx="884">
                  <c:v>9.4799999999999995E-2</c:v>
                </c:pt>
                <c:pt idx="885">
                  <c:v>9.4799999999999995E-2</c:v>
                </c:pt>
                <c:pt idx="886">
                  <c:v>9.5100000000000004E-2</c:v>
                </c:pt>
                <c:pt idx="887">
                  <c:v>9.5100000000000004E-2</c:v>
                </c:pt>
                <c:pt idx="888">
                  <c:v>9.5100000000000004E-2</c:v>
                </c:pt>
                <c:pt idx="889">
                  <c:v>9.5100000000000004E-2</c:v>
                </c:pt>
                <c:pt idx="890">
                  <c:v>9.5399999999999999E-2</c:v>
                </c:pt>
                <c:pt idx="891">
                  <c:v>9.5399999999999999E-2</c:v>
                </c:pt>
                <c:pt idx="892">
                  <c:v>9.5799999999999996E-2</c:v>
                </c:pt>
                <c:pt idx="893">
                  <c:v>9.5799999999999996E-2</c:v>
                </c:pt>
                <c:pt idx="894">
                  <c:v>9.5799999999999996E-2</c:v>
                </c:pt>
                <c:pt idx="895">
                  <c:v>9.5799999999999996E-2</c:v>
                </c:pt>
                <c:pt idx="896">
                  <c:v>9.5799999999999996E-2</c:v>
                </c:pt>
                <c:pt idx="897">
                  <c:v>9.5799999999999996E-2</c:v>
                </c:pt>
                <c:pt idx="898">
                  <c:v>9.6199999999999994E-2</c:v>
                </c:pt>
                <c:pt idx="899">
                  <c:v>9.6199999999999994E-2</c:v>
                </c:pt>
                <c:pt idx="900">
                  <c:v>9.6199999999999994E-2</c:v>
                </c:pt>
                <c:pt idx="901">
                  <c:v>9.6199999999999994E-2</c:v>
                </c:pt>
                <c:pt idx="902">
                  <c:v>9.6199999999999994E-2</c:v>
                </c:pt>
                <c:pt idx="903">
                  <c:v>9.6199999999999994E-2</c:v>
                </c:pt>
                <c:pt idx="904">
                  <c:v>9.6199999999999994E-2</c:v>
                </c:pt>
                <c:pt idx="905">
                  <c:v>9.6500000000000002E-2</c:v>
                </c:pt>
                <c:pt idx="906">
                  <c:v>9.6500000000000002E-2</c:v>
                </c:pt>
                <c:pt idx="907">
                  <c:v>9.69E-2</c:v>
                </c:pt>
                <c:pt idx="908">
                  <c:v>9.69E-2</c:v>
                </c:pt>
                <c:pt idx="909">
                  <c:v>9.69E-2</c:v>
                </c:pt>
                <c:pt idx="910">
                  <c:v>9.7299999999999998E-2</c:v>
                </c:pt>
                <c:pt idx="911">
                  <c:v>9.7299999999999998E-2</c:v>
                </c:pt>
                <c:pt idx="912">
                  <c:v>9.7299999999999998E-2</c:v>
                </c:pt>
                <c:pt idx="913">
                  <c:v>9.7299999999999998E-2</c:v>
                </c:pt>
                <c:pt idx="914">
                  <c:v>9.7299999999999998E-2</c:v>
                </c:pt>
                <c:pt idx="915">
                  <c:v>9.7299999999999998E-2</c:v>
                </c:pt>
                <c:pt idx="916">
                  <c:v>9.7699999999999995E-2</c:v>
                </c:pt>
                <c:pt idx="917">
                  <c:v>9.7699999999999995E-2</c:v>
                </c:pt>
                <c:pt idx="918">
                  <c:v>9.7699999999999995E-2</c:v>
                </c:pt>
                <c:pt idx="919">
                  <c:v>9.7699999999999995E-2</c:v>
                </c:pt>
                <c:pt idx="920">
                  <c:v>9.7699999999999995E-2</c:v>
                </c:pt>
                <c:pt idx="921">
                  <c:v>9.8100000000000007E-2</c:v>
                </c:pt>
                <c:pt idx="922">
                  <c:v>9.8100000000000007E-2</c:v>
                </c:pt>
                <c:pt idx="923">
                  <c:v>9.8100000000000007E-2</c:v>
                </c:pt>
                <c:pt idx="924">
                  <c:v>9.8100000000000007E-2</c:v>
                </c:pt>
                <c:pt idx="925">
                  <c:v>9.8100000000000007E-2</c:v>
                </c:pt>
                <c:pt idx="926">
                  <c:v>9.8100000000000007E-2</c:v>
                </c:pt>
                <c:pt idx="927">
                  <c:v>9.8599999999999993E-2</c:v>
                </c:pt>
                <c:pt idx="928">
                  <c:v>9.9099999999999994E-2</c:v>
                </c:pt>
                <c:pt idx="929">
                  <c:v>9.9099999999999994E-2</c:v>
                </c:pt>
                <c:pt idx="930">
                  <c:v>9.9099999999999994E-2</c:v>
                </c:pt>
                <c:pt idx="931">
                  <c:v>9.9099999999999994E-2</c:v>
                </c:pt>
                <c:pt idx="932">
                  <c:v>9.9099999999999994E-2</c:v>
                </c:pt>
                <c:pt idx="933">
                  <c:v>9.9500000000000005E-2</c:v>
                </c:pt>
                <c:pt idx="934">
                  <c:v>9.9500000000000005E-2</c:v>
                </c:pt>
                <c:pt idx="935">
                  <c:v>9.9500000000000005E-2</c:v>
                </c:pt>
                <c:pt idx="936">
                  <c:v>9.9500000000000005E-2</c:v>
                </c:pt>
                <c:pt idx="937">
                  <c:v>9.9500000000000005E-2</c:v>
                </c:pt>
                <c:pt idx="938">
                  <c:v>9.9500000000000005E-2</c:v>
                </c:pt>
                <c:pt idx="939">
                  <c:v>0.10009999999999999</c:v>
                </c:pt>
                <c:pt idx="940">
                  <c:v>0.10059999999999999</c:v>
                </c:pt>
                <c:pt idx="941">
                  <c:v>0.10059999999999999</c:v>
                </c:pt>
                <c:pt idx="942">
                  <c:v>0.10059999999999999</c:v>
                </c:pt>
                <c:pt idx="943">
                  <c:v>0.10059999999999999</c:v>
                </c:pt>
                <c:pt idx="944">
                  <c:v>0.10059999999999999</c:v>
                </c:pt>
                <c:pt idx="945">
                  <c:v>0.10059999999999999</c:v>
                </c:pt>
                <c:pt idx="946">
                  <c:v>0.10059999999999999</c:v>
                </c:pt>
                <c:pt idx="947">
                  <c:v>0.10059999999999999</c:v>
                </c:pt>
                <c:pt idx="948">
                  <c:v>0.10059999999999999</c:v>
                </c:pt>
                <c:pt idx="949">
                  <c:v>0.10059999999999999</c:v>
                </c:pt>
                <c:pt idx="950">
                  <c:v>0.10059999999999999</c:v>
                </c:pt>
                <c:pt idx="951">
                  <c:v>0.10059999999999999</c:v>
                </c:pt>
                <c:pt idx="952">
                  <c:v>0.10059999999999999</c:v>
                </c:pt>
                <c:pt idx="953">
                  <c:v>0.10059999999999999</c:v>
                </c:pt>
                <c:pt idx="954">
                  <c:v>0.10059999999999999</c:v>
                </c:pt>
                <c:pt idx="955">
                  <c:v>0.10059999999999999</c:v>
                </c:pt>
                <c:pt idx="956">
                  <c:v>0.10059999999999999</c:v>
                </c:pt>
                <c:pt idx="957">
                  <c:v>0.1011</c:v>
                </c:pt>
                <c:pt idx="958">
                  <c:v>0.1011</c:v>
                </c:pt>
                <c:pt idx="959">
                  <c:v>0.1011</c:v>
                </c:pt>
                <c:pt idx="960">
                  <c:v>0.1011</c:v>
                </c:pt>
                <c:pt idx="961">
                  <c:v>0.1011</c:v>
                </c:pt>
                <c:pt idx="962">
                  <c:v>0.1011</c:v>
                </c:pt>
                <c:pt idx="963">
                  <c:v>0.1011</c:v>
                </c:pt>
                <c:pt idx="964">
                  <c:v>0.1011</c:v>
                </c:pt>
                <c:pt idx="965">
                  <c:v>0.1011</c:v>
                </c:pt>
                <c:pt idx="966">
                  <c:v>0.1011</c:v>
                </c:pt>
                <c:pt idx="967">
                  <c:v>0.1011</c:v>
                </c:pt>
                <c:pt idx="968">
                  <c:v>0.1011</c:v>
                </c:pt>
                <c:pt idx="969">
                  <c:v>0.1011</c:v>
                </c:pt>
                <c:pt idx="970">
                  <c:v>0.1011</c:v>
                </c:pt>
                <c:pt idx="971">
                  <c:v>0.1011</c:v>
                </c:pt>
                <c:pt idx="972">
                  <c:v>0.1017</c:v>
                </c:pt>
                <c:pt idx="973">
                  <c:v>0.1017</c:v>
                </c:pt>
                <c:pt idx="974">
                  <c:v>0.1017</c:v>
                </c:pt>
                <c:pt idx="975">
                  <c:v>0.1017</c:v>
                </c:pt>
                <c:pt idx="976">
                  <c:v>0.1017</c:v>
                </c:pt>
                <c:pt idx="977">
                  <c:v>0.1017</c:v>
                </c:pt>
                <c:pt idx="978">
                  <c:v>0.1017</c:v>
                </c:pt>
                <c:pt idx="979">
                  <c:v>0.1017</c:v>
                </c:pt>
                <c:pt idx="980">
                  <c:v>0.1017</c:v>
                </c:pt>
                <c:pt idx="981">
                  <c:v>0.1017</c:v>
                </c:pt>
                <c:pt idx="982">
                  <c:v>0.1017</c:v>
                </c:pt>
                <c:pt idx="983">
                  <c:v>0.1017</c:v>
                </c:pt>
                <c:pt idx="984">
                  <c:v>0.1017</c:v>
                </c:pt>
                <c:pt idx="985">
                  <c:v>0.1017</c:v>
                </c:pt>
                <c:pt idx="986">
                  <c:v>0.1017</c:v>
                </c:pt>
                <c:pt idx="987">
                  <c:v>0.1024</c:v>
                </c:pt>
                <c:pt idx="988">
                  <c:v>0.1024</c:v>
                </c:pt>
                <c:pt idx="989">
                  <c:v>0.1024</c:v>
                </c:pt>
                <c:pt idx="990">
                  <c:v>0.1024</c:v>
                </c:pt>
                <c:pt idx="991">
                  <c:v>0.1024</c:v>
                </c:pt>
                <c:pt idx="992">
                  <c:v>0.1024</c:v>
                </c:pt>
                <c:pt idx="993">
                  <c:v>0.1024</c:v>
                </c:pt>
                <c:pt idx="994">
                  <c:v>0.1024</c:v>
                </c:pt>
                <c:pt idx="995">
                  <c:v>0.1024</c:v>
                </c:pt>
                <c:pt idx="996">
                  <c:v>0.1024</c:v>
                </c:pt>
                <c:pt idx="997">
                  <c:v>0.1024</c:v>
                </c:pt>
                <c:pt idx="998">
                  <c:v>0.1024</c:v>
                </c:pt>
                <c:pt idx="999">
                  <c:v>0.1024</c:v>
                </c:pt>
                <c:pt idx="1000">
                  <c:v>0.1024</c:v>
                </c:pt>
                <c:pt idx="1001">
                  <c:v>0.1024</c:v>
                </c:pt>
                <c:pt idx="1002">
                  <c:v>0.1024</c:v>
                </c:pt>
                <c:pt idx="1003">
                  <c:v>0.1024</c:v>
                </c:pt>
                <c:pt idx="1004">
                  <c:v>0.1024</c:v>
                </c:pt>
                <c:pt idx="1005">
                  <c:v>0.1024</c:v>
                </c:pt>
                <c:pt idx="1006">
                  <c:v>0.1024</c:v>
                </c:pt>
                <c:pt idx="1007">
                  <c:v>0.1024</c:v>
                </c:pt>
                <c:pt idx="1008">
                  <c:v>0.1032</c:v>
                </c:pt>
                <c:pt idx="1009">
                  <c:v>0.104</c:v>
                </c:pt>
                <c:pt idx="1010">
                  <c:v>0.104</c:v>
                </c:pt>
                <c:pt idx="1011">
                  <c:v>0.104</c:v>
                </c:pt>
                <c:pt idx="1012">
                  <c:v>0.104</c:v>
                </c:pt>
                <c:pt idx="1013">
                  <c:v>0.104</c:v>
                </c:pt>
                <c:pt idx="1014">
                  <c:v>0.104</c:v>
                </c:pt>
                <c:pt idx="1015">
                  <c:v>0.104</c:v>
                </c:pt>
                <c:pt idx="1016">
                  <c:v>0.104</c:v>
                </c:pt>
                <c:pt idx="1017">
                  <c:v>0.104</c:v>
                </c:pt>
                <c:pt idx="1018">
                  <c:v>0.104</c:v>
                </c:pt>
                <c:pt idx="1019">
                  <c:v>0.104</c:v>
                </c:pt>
                <c:pt idx="1020">
                  <c:v>0.104</c:v>
                </c:pt>
                <c:pt idx="1021">
                  <c:v>0.104</c:v>
                </c:pt>
                <c:pt idx="1022">
                  <c:v>0.104</c:v>
                </c:pt>
                <c:pt idx="1023">
                  <c:v>0.104</c:v>
                </c:pt>
                <c:pt idx="1024">
                  <c:v>0.104</c:v>
                </c:pt>
                <c:pt idx="1025">
                  <c:v>0.104</c:v>
                </c:pt>
                <c:pt idx="1026">
                  <c:v>0.104</c:v>
                </c:pt>
                <c:pt idx="1027">
                  <c:v>0.104</c:v>
                </c:pt>
                <c:pt idx="1028">
                  <c:v>0.104</c:v>
                </c:pt>
                <c:pt idx="1029">
                  <c:v>0.104</c:v>
                </c:pt>
                <c:pt idx="1030">
                  <c:v>0.104</c:v>
                </c:pt>
                <c:pt idx="1031">
                  <c:v>0.104</c:v>
                </c:pt>
                <c:pt idx="1032">
                  <c:v>0.104</c:v>
                </c:pt>
                <c:pt idx="1033">
                  <c:v>0.104</c:v>
                </c:pt>
                <c:pt idx="1034">
                  <c:v>0.104</c:v>
                </c:pt>
                <c:pt idx="1035">
                  <c:v>0.104</c:v>
                </c:pt>
                <c:pt idx="1036">
                  <c:v>0.104</c:v>
                </c:pt>
                <c:pt idx="1037">
                  <c:v>0.104</c:v>
                </c:pt>
                <c:pt idx="1038">
                  <c:v>0.1051</c:v>
                </c:pt>
                <c:pt idx="1039">
                  <c:v>0.1051</c:v>
                </c:pt>
                <c:pt idx="1040">
                  <c:v>0.1051</c:v>
                </c:pt>
                <c:pt idx="1041">
                  <c:v>0.1051</c:v>
                </c:pt>
                <c:pt idx="1042">
                  <c:v>0.1051</c:v>
                </c:pt>
                <c:pt idx="1043">
                  <c:v>0.1051</c:v>
                </c:pt>
                <c:pt idx="1044">
                  <c:v>0.1051</c:v>
                </c:pt>
                <c:pt idx="1045">
                  <c:v>0.1051</c:v>
                </c:pt>
                <c:pt idx="1046">
                  <c:v>0.1051</c:v>
                </c:pt>
                <c:pt idx="1047">
                  <c:v>0.1051</c:v>
                </c:pt>
                <c:pt idx="1048">
                  <c:v>0.1051</c:v>
                </c:pt>
                <c:pt idx="1049">
                  <c:v>0.1051</c:v>
                </c:pt>
                <c:pt idx="1050">
                  <c:v>0.1051</c:v>
                </c:pt>
                <c:pt idx="1051">
                  <c:v>0.1051</c:v>
                </c:pt>
                <c:pt idx="1052">
                  <c:v>0.1051</c:v>
                </c:pt>
                <c:pt idx="1053">
                  <c:v>0.1051</c:v>
                </c:pt>
                <c:pt idx="1054">
                  <c:v>0.1051</c:v>
                </c:pt>
                <c:pt idx="1055">
                  <c:v>0.1051</c:v>
                </c:pt>
                <c:pt idx="1056">
                  <c:v>0.10630000000000001</c:v>
                </c:pt>
                <c:pt idx="1057">
                  <c:v>0.10630000000000001</c:v>
                </c:pt>
                <c:pt idx="1058">
                  <c:v>0.10630000000000001</c:v>
                </c:pt>
                <c:pt idx="1059">
                  <c:v>0.10630000000000001</c:v>
                </c:pt>
                <c:pt idx="1060">
                  <c:v>0.1077</c:v>
                </c:pt>
                <c:pt idx="1061">
                  <c:v>0.1077</c:v>
                </c:pt>
                <c:pt idx="1062">
                  <c:v>0.1077</c:v>
                </c:pt>
                <c:pt idx="1063">
                  <c:v>0.1077</c:v>
                </c:pt>
                <c:pt idx="1064">
                  <c:v>0.1077</c:v>
                </c:pt>
                <c:pt idx="1065">
                  <c:v>0.1077</c:v>
                </c:pt>
                <c:pt idx="1066">
                  <c:v>0.1077</c:v>
                </c:pt>
                <c:pt idx="1067">
                  <c:v>0.1077</c:v>
                </c:pt>
                <c:pt idx="1068">
                  <c:v>0.1077</c:v>
                </c:pt>
                <c:pt idx="1069">
                  <c:v>0.1077</c:v>
                </c:pt>
                <c:pt idx="1070">
                  <c:v>0.1091</c:v>
                </c:pt>
                <c:pt idx="1071">
                  <c:v>0.1091</c:v>
                </c:pt>
                <c:pt idx="1072">
                  <c:v>0.1091</c:v>
                </c:pt>
                <c:pt idx="1073">
                  <c:v>0.1091</c:v>
                </c:pt>
                <c:pt idx="1074">
                  <c:v>0.1106</c:v>
                </c:pt>
                <c:pt idx="1075">
                  <c:v>0.1106</c:v>
                </c:pt>
                <c:pt idx="1076">
                  <c:v>0.1106</c:v>
                </c:pt>
                <c:pt idx="1077">
                  <c:v>0.1106</c:v>
                </c:pt>
                <c:pt idx="1078">
                  <c:v>0.1106</c:v>
                </c:pt>
                <c:pt idx="1079">
                  <c:v>0.1106</c:v>
                </c:pt>
                <c:pt idx="1080">
                  <c:v>0.1106</c:v>
                </c:pt>
              </c:numCache>
            </c:numRef>
          </c:yVal>
          <c:smooth val="0"/>
          <c:extLst>
            <c:ext xmlns:c16="http://schemas.microsoft.com/office/drawing/2014/chart" uri="{C3380CC4-5D6E-409C-BE32-E72D297353CC}">
              <c16:uniqueId val="{00000001-0A04-49CB-A4A3-4B4019D50A1C}"/>
            </c:ext>
          </c:extLst>
        </c:ser>
        <c:dLbls>
          <c:showLegendKey val="0"/>
          <c:showVal val="0"/>
          <c:showCatName val="0"/>
          <c:showSerName val="0"/>
          <c:showPercent val="0"/>
          <c:showBubbleSize val="0"/>
        </c:dLbls>
        <c:axId val="222046888"/>
        <c:axId val="222047280"/>
      </c:scatterChart>
      <c:valAx>
        <c:axId val="222046888"/>
        <c:scaling>
          <c:orientation val="minMax"/>
          <c:max val="1096"/>
          <c:min val="0"/>
        </c:scaling>
        <c:delete val="0"/>
        <c:axPos val="b"/>
        <c:numFmt formatCode="General" sourceLinked="1"/>
        <c:majorTickMark val="out"/>
        <c:minorTickMark val="none"/>
        <c:tickLblPos val="none"/>
        <c:spPr>
          <a:ln w="19050">
            <a:solidFill>
              <a:srgbClr val="000000"/>
            </a:solidFill>
          </a:ln>
        </c:spPr>
        <c:crossAx val="222047280"/>
        <c:crosses val="autoZero"/>
        <c:crossBetween val="midCat"/>
        <c:majorUnit val="182.5"/>
      </c:valAx>
      <c:valAx>
        <c:axId val="222047280"/>
        <c:scaling>
          <c:orientation val="minMax"/>
          <c:max val="0.18000000000000002"/>
        </c:scaling>
        <c:delete val="0"/>
        <c:axPos val="l"/>
        <c:numFmt formatCode="0%" sourceLinked="0"/>
        <c:majorTickMark val="out"/>
        <c:minorTickMark val="none"/>
        <c:tickLblPos val="nextTo"/>
        <c:spPr>
          <a:ln w="19050">
            <a:solidFill>
              <a:srgbClr val="000000"/>
            </a:solidFill>
          </a:ln>
        </c:spPr>
        <c:txPr>
          <a:bodyPr/>
          <a:lstStyle/>
          <a:p>
            <a:pPr>
              <a:defRPr sz="1400">
                <a:latin typeface="Arial" panose="020B0604020202020204" pitchFamily="34" charset="0"/>
                <a:cs typeface="Arial" panose="020B0604020202020204" pitchFamily="34" charset="0"/>
              </a:defRPr>
            </a:pPr>
            <a:endParaRPr lang="en-US"/>
          </a:p>
        </c:txPr>
        <c:crossAx val="222046888"/>
        <c:crosses val="autoZero"/>
        <c:crossBetween val="midCat"/>
      </c:valAx>
    </c:plotArea>
    <c:plotVisOnly val="1"/>
    <c:dispBlanksAs val="gap"/>
    <c:showDLblsOverMax val="0"/>
  </c:chart>
  <c:spPr>
    <a:ln>
      <a:noFill/>
    </a:ln>
  </c:sp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00123031496058E-2"/>
          <c:y val="4.4732369399138404E-2"/>
          <c:w val="0.80377060130997158"/>
          <c:h val="0.91649513884438194"/>
        </c:manualLayout>
      </c:layout>
      <c:barChart>
        <c:barDir val="col"/>
        <c:grouping val="clustered"/>
        <c:varyColors val="0"/>
        <c:ser>
          <c:idx val="0"/>
          <c:order val="0"/>
          <c:tx>
            <c:strRef>
              <c:f>Sheet1!$B$1</c:f>
              <c:strCache>
                <c:ptCount val="1"/>
                <c:pt idx="0">
                  <c:v>Placebo - FOURIER</c:v>
                </c:pt>
              </c:strCache>
            </c:strRef>
          </c:tx>
          <c:spPr>
            <a:solidFill>
              <a:schemeClr val="accent6"/>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0.00%</c:formatCode>
                <c:ptCount val="1"/>
                <c:pt idx="0">
                  <c:v>6.4999999999999997E-3</c:v>
                </c:pt>
              </c:numCache>
            </c:numRef>
          </c:val>
          <c:extLst>
            <c:ext xmlns:c16="http://schemas.microsoft.com/office/drawing/2014/chart" uri="{C3380CC4-5D6E-409C-BE32-E72D297353CC}">
              <c16:uniqueId val="{00000000-01F4-4D22-95B1-62F238BE467D}"/>
            </c:ext>
          </c:extLst>
        </c:ser>
        <c:ser>
          <c:idx val="1"/>
          <c:order val="1"/>
          <c:tx>
            <c:strRef>
              <c:f>Sheet1!$C$1</c:f>
              <c:strCache>
                <c:ptCount val="1"/>
                <c:pt idx="0">
                  <c:v>Evolocumab - FOURIER</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0.00%</c:formatCode>
                <c:ptCount val="1"/>
                <c:pt idx="0">
                  <c:v>8.0999999999999996E-3</c:v>
                </c:pt>
              </c:numCache>
            </c:numRef>
          </c:val>
          <c:extLst>
            <c:ext xmlns:c16="http://schemas.microsoft.com/office/drawing/2014/chart" uri="{C3380CC4-5D6E-409C-BE32-E72D297353CC}">
              <c16:uniqueId val="{00000001-01F4-4D22-95B1-62F238BE467D}"/>
            </c:ext>
          </c:extLst>
        </c:ser>
        <c:ser>
          <c:idx val="2"/>
          <c:order val="2"/>
          <c:tx>
            <c:strRef>
              <c:f>Sheet1!$D$1</c:f>
              <c:strCache>
                <c:ptCount val="1"/>
                <c:pt idx="0">
                  <c:v>Evolocumab - FOURIER &amp; OLE</c:v>
                </c:pt>
              </c:strCache>
            </c:strRef>
          </c:tx>
          <c:spPr>
            <a:solidFill>
              <a:schemeClr val="tx2"/>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0.00%</c:formatCode>
                <c:ptCount val="1"/>
                <c:pt idx="0">
                  <c:v>4.1999999999999997E-3</c:v>
                </c:pt>
              </c:numCache>
            </c:numRef>
          </c:val>
          <c:extLst>
            <c:ext xmlns:c16="http://schemas.microsoft.com/office/drawing/2014/chart" uri="{C3380CC4-5D6E-409C-BE32-E72D297353CC}">
              <c16:uniqueId val="{00000002-01F4-4D22-95B1-62F238BE467D}"/>
            </c:ext>
          </c:extLst>
        </c:ser>
        <c:dLbls>
          <c:showLegendKey val="0"/>
          <c:showVal val="0"/>
          <c:showCatName val="0"/>
          <c:showSerName val="0"/>
          <c:showPercent val="0"/>
          <c:showBubbleSize val="0"/>
        </c:dLbls>
        <c:gapWidth val="219"/>
        <c:overlap val="-27"/>
        <c:axId val="895976224"/>
        <c:axId val="895976552"/>
      </c:barChart>
      <c:catAx>
        <c:axId val="895976224"/>
        <c:scaling>
          <c:orientation val="minMax"/>
        </c:scaling>
        <c:delete val="0"/>
        <c:axPos val="b"/>
        <c:numFmt formatCode="General" sourceLinked="1"/>
        <c:majorTickMark val="out"/>
        <c:minorTickMark val="none"/>
        <c:tickLblPos val="none"/>
        <c:spPr>
          <a:noFill/>
          <a:ln w="9525" cap="flat" cmpd="sng" algn="ctr">
            <a:solidFill>
              <a:srgbClr val="000000"/>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5976552"/>
        <c:crosses val="autoZero"/>
        <c:auto val="1"/>
        <c:lblAlgn val="ctr"/>
        <c:lblOffset val="100"/>
        <c:noMultiLvlLbl val="0"/>
      </c:catAx>
      <c:valAx>
        <c:axId val="895976552"/>
        <c:scaling>
          <c:orientation val="minMax"/>
          <c:max val="2.0000000000000004E-2"/>
          <c:min val="0"/>
        </c:scaling>
        <c:delete val="0"/>
        <c:axPos val="l"/>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5976224"/>
        <c:crosses val="autoZero"/>
        <c:crossBetween val="between"/>
        <c:majorUnit val="5.000000000000001E-3"/>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00123031496058E-2"/>
          <c:y val="3.4818064115456723E-2"/>
          <c:w val="0.8278735428341728"/>
          <c:h val="0.83403988767704385"/>
        </c:manualLayout>
      </c:layout>
      <c:barChart>
        <c:barDir val="col"/>
        <c:grouping val="clustered"/>
        <c:varyColors val="0"/>
        <c:ser>
          <c:idx val="0"/>
          <c:order val="0"/>
          <c:tx>
            <c:strRef>
              <c:f>Sheet1!$B$1</c:f>
              <c:strCache>
                <c:ptCount val="1"/>
                <c:pt idx="0">
                  <c:v>Placebo - FOURIER</c:v>
                </c:pt>
              </c:strCache>
            </c:strRef>
          </c:tx>
          <c:spPr>
            <a:solidFill>
              <a:schemeClr val="accent6"/>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0.00%</c:formatCode>
                <c:ptCount val="1"/>
                <c:pt idx="0">
                  <c:v>1.0999999999999999E-2</c:v>
                </c:pt>
              </c:numCache>
            </c:numRef>
          </c:val>
          <c:extLst>
            <c:ext xmlns:c16="http://schemas.microsoft.com/office/drawing/2014/chart" uri="{C3380CC4-5D6E-409C-BE32-E72D297353CC}">
              <c16:uniqueId val="{00000000-3DEC-4292-828B-AD6BF42E478C}"/>
            </c:ext>
          </c:extLst>
        </c:ser>
        <c:ser>
          <c:idx val="1"/>
          <c:order val="1"/>
          <c:tx>
            <c:strRef>
              <c:f>Sheet1!$C$1</c:f>
              <c:strCache>
                <c:ptCount val="1"/>
                <c:pt idx="0">
                  <c:v>Evolocumab - FOURIER</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0.00%</c:formatCode>
                <c:ptCount val="1"/>
                <c:pt idx="0">
                  <c:v>1.0999999999999999E-2</c:v>
                </c:pt>
              </c:numCache>
            </c:numRef>
          </c:val>
          <c:extLst>
            <c:ext xmlns:c16="http://schemas.microsoft.com/office/drawing/2014/chart" uri="{C3380CC4-5D6E-409C-BE32-E72D297353CC}">
              <c16:uniqueId val="{00000001-3DEC-4292-828B-AD6BF42E478C}"/>
            </c:ext>
          </c:extLst>
        </c:ser>
        <c:ser>
          <c:idx val="2"/>
          <c:order val="2"/>
          <c:tx>
            <c:strRef>
              <c:f>Sheet1!$D$1</c:f>
              <c:strCache>
                <c:ptCount val="1"/>
                <c:pt idx="0">
                  <c:v>Evolocumab - FOURIER &amp; OLE</c:v>
                </c:pt>
              </c:strCache>
            </c:strRef>
          </c:tx>
          <c:spPr>
            <a:solidFill>
              <a:schemeClr val="tx2"/>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0.00%</c:formatCode>
                <c:ptCount val="1"/>
                <c:pt idx="0">
                  <c:v>5.7999999999999996E-3</c:v>
                </c:pt>
              </c:numCache>
            </c:numRef>
          </c:val>
          <c:extLst>
            <c:ext xmlns:c16="http://schemas.microsoft.com/office/drawing/2014/chart" uri="{C3380CC4-5D6E-409C-BE32-E72D297353CC}">
              <c16:uniqueId val="{00000002-3DEC-4292-828B-AD6BF42E478C}"/>
            </c:ext>
          </c:extLst>
        </c:ser>
        <c:dLbls>
          <c:showLegendKey val="0"/>
          <c:showVal val="0"/>
          <c:showCatName val="0"/>
          <c:showSerName val="0"/>
          <c:showPercent val="0"/>
          <c:showBubbleSize val="0"/>
        </c:dLbls>
        <c:gapWidth val="219"/>
        <c:overlap val="-27"/>
        <c:axId val="895976224"/>
        <c:axId val="895976552"/>
      </c:barChart>
      <c:catAx>
        <c:axId val="895976224"/>
        <c:scaling>
          <c:orientation val="minMax"/>
        </c:scaling>
        <c:delete val="0"/>
        <c:axPos val="b"/>
        <c:numFmt formatCode="General" sourceLinked="1"/>
        <c:majorTickMark val="out"/>
        <c:minorTickMark val="none"/>
        <c:tickLblPos val="none"/>
        <c:spPr>
          <a:noFill/>
          <a:ln w="9525" cap="flat" cmpd="sng" algn="ctr">
            <a:solidFill>
              <a:srgbClr val="000000"/>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5976552"/>
        <c:crosses val="autoZero"/>
        <c:auto val="1"/>
        <c:lblAlgn val="ctr"/>
        <c:lblOffset val="100"/>
        <c:noMultiLvlLbl val="0"/>
      </c:catAx>
      <c:valAx>
        <c:axId val="895976552"/>
        <c:scaling>
          <c:orientation val="minMax"/>
          <c:max val="2.5000000000000005E-2"/>
          <c:min val="0"/>
        </c:scaling>
        <c:delete val="0"/>
        <c:axPos val="l"/>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5976224"/>
        <c:crosses val="autoZero"/>
        <c:crossBetween val="between"/>
        <c:majorUnit val="5.000000000000001E-3"/>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00123031496058E-2"/>
          <c:y val="3.4818064115456723E-2"/>
          <c:w val="0.82408136482939631"/>
          <c:h val="0.83970600438834042"/>
        </c:manualLayout>
      </c:layout>
      <c:barChart>
        <c:barDir val="col"/>
        <c:grouping val="clustered"/>
        <c:varyColors val="0"/>
        <c:ser>
          <c:idx val="0"/>
          <c:order val="0"/>
          <c:tx>
            <c:strRef>
              <c:f>Sheet1!$B$1</c:f>
              <c:strCache>
                <c:ptCount val="1"/>
                <c:pt idx="0">
                  <c:v>Placebo - FOURIER</c:v>
                </c:pt>
              </c:strCache>
            </c:strRef>
          </c:tx>
          <c:spPr>
            <a:solidFill>
              <a:schemeClr val="accent6"/>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0.00%</c:formatCode>
                <c:ptCount val="1"/>
                <c:pt idx="0">
                  <c:v>1.9E-2</c:v>
                </c:pt>
              </c:numCache>
            </c:numRef>
          </c:val>
          <c:extLst>
            <c:ext xmlns:c16="http://schemas.microsoft.com/office/drawing/2014/chart" uri="{C3380CC4-5D6E-409C-BE32-E72D297353CC}">
              <c16:uniqueId val="{00000000-5B90-46C1-8DA5-7473DEC8995A}"/>
            </c:ext>
          </c:extLst>
        </c:ser>
        <c:ser>
          <c:idx val="1"/>
          <c:order val="1"/>
          <c:tx>
            <c:strRef>
              <c:f>Sheet1!$C$1</c:f>
              <c:strCache>
                <c:ptCount val="1"/>
                <c:pt idx="0">
                  <c:v>Evolocumab - FOURIER</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0.00%</c:formatCode>
                <c:ptCount val="1"/>
                <c:pt idx="0">
                  <c:v>2.1000000000000001E-2</c:v>
                </c:pt>
              </c:numCache>
            </c:numRef>
          </c:val>
          <c:extLst>
            <c:ext xmlns:c16="http://schemas.microsoft.com/office/drawing/2014/chart" uri="{C3380CC4-5D6E-409C-BE32-E72D297353CC}">
              <c16:uniqueId val="{00000001-5B90-46C1-8DA5-7473DEC8995A}"/>
            </c:ext>
          </c:extLst>
        </c:ser>
        <c:ser>
          <c:idx val="2"/>
          <c:order val="2"/>
          <c:tx>
            <c:strRef>
              <c:f>Sheet1!$D$1</c:f>
              <c:strCache>
                <c:ptCount val="1"/>
                <c:pt idx="0">
                  <c:v>Evolocumab - FOURIER &amp; OLE</c:v>
                </c:pt>
              </c:strCache>
            </c:strRef>
          </c:tx>
          <c:spPr>
            <a:solidFill>
              <a:schemeClr val="tx2"/>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0.00%</c:formatCode>
                <c:ptCount val="1"/>
                <c:pt idx="0">
                  <c:v>1.2E-2</c:v>
                </c:pt>
              </c:numCache>
            </c:numRef>
          </c:val>
          <c:extLst>
            <c:ext xmlns:c16="http://schemas.microsoft.com/office/drawing/2014/chart" uri="{C3380CC4-5D6E-409C-BE32-E72D297353CC}">
              <c16:uniqueId val="{00000002-5B90-46C1-8DA5-7473DEC8995A}"/>
            </c:ext>
          </c:extLst>
        </c:ser>
        <c:dLbls>
          <c:showLegendKey val="0"/>
          <c:showVal val="0"/>
          <c:showCatName val="0"/>
          <c:showSerName val="0"/>
          <c:showPercent val="0"/>
          <c:showBubbleSize val="0"/>
        </c:dLbls>
        <c:gapWidth val="219"/>
        <c:overlap val="-27"/>
        <c:axId val="895976224"/>
        <c:axId val="895976552"/>
      </c:barChart>
      <c:catAx>
        <c:axId val="895976224"/>
        <c:scaling>
          <c:orientation val="minMax"/>
        </c:scaling>
        <c:delete val="0"/>
        <c:axPos val="b"/>
        <c:numFmt formatCode="General" sourceLinked="1"/>
        <c:majorTickMark val="out"/>
        <c:minorTickMark val="none"/>
        <c:tickLblPos val="none"/>
        <c:spPr>
          <a:noFill/>
          <a:ln w="9525" cap="flat" cmpd="sng" algn="ctr">
            <a:solidFill>
              <a:srgbClr val="000000"/>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5976552"/>
        <c:crosses val="autoZero"/>
        <c:auto val="1"/>
        <c:lblAlgn val="ctr"/>
        <c:lblOffset val="100"/>
        <c:noMultiLvlLbl val="0"/>
      </c:catAx>
      <c:valAx>
        <c:axId val="895976552"/>
        <c:scaling>
          <c:orientation val="minMax"/>
          <c:max val="4.0000000000000008E-2"/>
          <c:min val="0"/>
        </c:scaling>
        <c:delete val="0"/>
        <c:axPos val="l"/>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5976224"/>
        <c:crosses val="autoZero"/>
        <c:crossBetween val="between"/>
        <c:majorUnit val="1.0000000000000002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87447683904374"/>
          <c:y val="4.0484180826753355E-2"/>
          <c:w val="0.81503186257123261"/>
          <c:h val="0.78304483727537422"/>
        </c:manualLayout>
      </c:layout>
      <c:barChart>
        <c:barDir val="col"/>
        <c:grouping val="clustered"/>
        <c:varyColors val="0"/>
        <c:ser>
          <c:idx val="0"/>
          <c:order val="0"/>
          <c:tx>
            <c:strRef>
              <c:f>Sheet1!$B$1</c:f>
              <c:strCache>
                <c:ptCount val="1"/>
                <c:pt idx="0">
                  <c:v>Placebo - FOURIER</c:v>
                </c:pt>
              </c:strCache>
            </c:strRef>
          </c:tx>
          <c:spPr>
            <a:solidFill>
              <a:schemeClr val="accent6"/>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0.00%</c:formatCode>
                <c:ptCount val="1"/>
                <c:pt idx="0">
                  <c:v>2.3199999999999998E-2</c:v>
                </c:pt>
              </c:numCache>
            </c:numRef>
          </c:val>
          <c:extLst>
            <c:ext xmlns:c16="http://schemas.microsoft.com/office/drawing/2014/chart" uri="{C3380CC4-5D6E-409C-BE32-E72D297353CC}">
              <c16:uniqueId val="{00000000-CF2E-45AC-9FBF-2D7F7994A143}"/>
            </c:ext>
          </c:extLst>
        </c:ser>
        <c:ser>
          <c:idx val="1"/>
          <c:order val="1"/>
          <c:tx>
            <c:strRef>
              <c:f>Sheet1!$C$1</c:f>
              <c:strCache>
                <c:ptCount val="1"/>
                <c:pt idx="0">
                  <c:v>Evolocumab - FOURIER</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0.00%</c:formatCode>
                <c:ptCount val="1"/>
                <c:pt idx="0">
                  <c:v>1.84E-2</c:v>
                </c:pt>
              </c:numCache>
            </c:numRef>
          </c:val>
          <c:extLst>
            <c:ext xmlns:c16="http://schemas.microsoft.com/office/drawing/2014/chart" uri="{C3380CC4-5D6E-409C-BE32-E72D297353CC}">
              <c16:uniqueId val="{00000001-CF2E-45AC-9FBF-2D7F7994A143}"/>
            </c:ext>
          </c:extLst>
        </c:ser>
        <c:ser>
          <c:idx val="2"/>
          <c:order val="2"/>
          <c:tx>
            <c:strRef>
              <c:f>Sheet1!$D$1</c:f>
              <c:strCache>
                <c:ptCount val="1"/>
                <c:pt idx="0">
                  <c:v>Evolocumab - FOURIER &amp; OLE</c:v>
                </c:pt>
              </c:strCache>
            </c:strRef>
          </c:tx>
          <c:spPr>
            <a:solidFill>
              <a:schemeClr val="tx2"/>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0.00%</c:formatCode>
                <c:ptCount val="1"/>
                <c:pt idx="0">
                  <c:v>1.1900000000000001E-2</c:v>
                </c:pt>
              </c:numCache>
            </c:numRef>
          </c:val>
          <c:extLst>
            <c:ext xmlns:c16="http://schemas.microsoft.com/office/drawing/2014/chart" uri="{C3380CC4-5D6E-409C-BE32-E72D297353CC}">
              <c16:uniqueId val="{00000002-CF2E-45AC-9FBF-2D7F7994A143}"/>
            </c:ext>
          </c:extLst>
        </c:ser>
        <c:dLbls>
          <c:showLegendKey val="0"/>
          <c:showVal val="0"/>
          <c:showCatName val="0"/>
          <c:showSerName val="0"/>
          <c:showPercent val="0"/>
          <c:showBubbleSize val="0"/>
        </c:dLbls>
        <c:gapWidth val="219"/>
        <c:overlap val="-27"/>
        <c:axId val="895976224"/>
        <c:axId val="895976552"/>
      </c:barChart>
      <c:catAx>
        <c:axId val="895976224"/>
        <c:scaling>
          <c:orientation val="minMax"/>
        </c:scaling>
        <c:delete val="0"/>
        <c:axPos val="b"/>
        <c:numFmt formatCode="General" sourceLinked="1"/>
        <c:majorTickMark val="out"/>
        <c:minorTickMark val="none"/>
        <c:tickLblPos val="none"/>
        <c:spPr>
          <a:noFill/>
          <a:ln w="9525" cap="flat" cmpd="sng" algn="ctr">
            <a:solidFill>
              <a:srgbClr val="000000"/>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5976552"/>
        <c:crosses val="autoZero"/>
        <c:auto val="1"/>
        <c:lblAlgn val="ctr"/>
        <c:lblOffset val="100"/>
        <c:noMultiLvlLbl val="0"/>
      </c:catAx>
      <c:valAx>
        <c:axId val="895976552"/>
        <c:scaling>
          <c:orientation val="minMax"/>
          <c:max val="4.0000000000000008E-2"/>
          <c:min val="0"/>
        </c:scaling>
        <c:delete val="0"/>
        <c:axPos val="l"/>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5976224"/>
        <c:crosses val="autoZero"/>
        <c:crossBetween val="between"/>
        <c:majorUnit val="1.0000000000000002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00123031496058E-2"/>
          <c:y val="3.4818064115456723E-2"/>
          <c:w val="0.81575926320020808"/>
          <c:h val="0.78304483727537422"/>
        </c:manualLayout>
      </c:layout>
      <c:barChart>
        <c:barDir val="col"/>
        <c:grouping val="clustered"/>
        <c:varyColors val="0"/>
        <c:ser>
          <c:idx val="0"/>
          <c:order val="0"/>
          <c:tx>
            <c:strRef>
              <c:f>Sheet1!$B$1</c:f>
              <c:strCache>
                <c:ptCount val="1"/>
                <c:pt idx="0">
                  <c:v>Placebo - FOURIER</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0.00%</c:formatCode>
                <c:ptCount val="1"/>
                <c:pt idx="0">
                  <c:v>5.0000000000000001E-4</c:v>
                </c:pt>
              </c:numCache>
            </c:numRef>
          </c:val>
          <c:extLst>
            <c:ext xmlns:c16="http://schemas.microsoft.com/office/drawing/2014/chart" uri="{C3380CC4-5D6E-409C-BE32-E72D297353CC}">
              <c16:uniqueId val="{00000000-698A-414A-86B7-2909A645C949}"/>
            </c:ext>
          </c:extLst>
        </c:ser>
        <c:ser>
          <c:idx val="1"/>
          <c:order val="1"/>
          <c:tx>
            <c:strRef>
              <c:f>Sheet1!$C$1</c:f>
              <c:strCache>
                <c:ptCount val="1"/>
                <c:pt idx="0">
                  <c:v>Evolocumab - FOURIER</c:v>
                </c:pt>
              </c:strCache>
            </c:strRef>
          </c:tx>
          <c:spPr>
            <a:solidFill>
              <a:srgbClr val="CC0000"/>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0.00%</c:formatCode>
                <c:ptCount val="1"/>
                <c:pt idx="0">
                  <c:v>0</c:v>
                </c:pt>
              </c:numCache>
            </c:numRef>
          </c:val>
          <c:extLst>
            <c:ext xmlns:c16="http://schemas.microsoft.com/office/drawing/2014/chart" uri="{C3380CC4-5D6E-409C-BE32-E72D297353CC}">
              <c16:uniqueId val="{00000001-698A-414A-86B7-2909A645C949}"/>
            </c:ext>
          </c:extLst>
        </c:ser>
        <c:ser>
          <c:idx val="2"/>
          <c:order val="2"/>
          <c:tx>
            <c:strRef>
              <c:f>Sheet1!$D$1</c:f>
              <c:strCache>
                <c:ptCount val="1"/>
                <c:pt idx="0">
                  <c:v>Evolocumab - FOURIER &amp; OLE</c:v>
                </c:pt>
              </c:strCache>
            </c:strRef>
          </c:tx>
          <c:spPr>
            <a:solidFill>
              <a:schemeClr val="tx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0.00%</c:formatCode>
                <c:ptCount val="1"/>
                <c:pt idx="0">
                  <c:v>4.0000000000000002E-4</c:v>
                </c:pt>
              </c:numCache>
            </c:numRef>
          </c:val>
          <c:extLst>
            <c:ext xmlns:c16="http://schemas.microsoft.com/office/drawing/2014/chart" uri="{C3380CC4-5D6E-409C-BE32-E72D297353CC}">
              <c16:uniqueId val="{00000002-698A-414A-86B7-2909A645C949}"/>
            </c:ext>
          </c:extLst>
        </c:ser>
        <c:dLbls>
          <c:showLegendKey val="0"/>
          <c:showVal val="0"/>
          <c:showCatName val="0"/>
          <c:showSerName val="0"/>
          <c:showPercent val="0"/>
          <c:showBubbleSize val="0"/>
        </c:dLbls>
        <c:gapWidth val="219"/>
        <c:overlap val="-27"/>
        <c:axId val="895976224"/>
        <c:axId val="895976552"/>
      </c:barChart>
      <c:catAx>
        <c:axId val="895976224"/>
        <c:scaling>
          <c:orientation val="minMax"/>
        </c:scaling>
        <c:delete val="0"/>
        <c:axPos val="b"/>
        <c:numFmt formatCode="General" sourceLinked="1"/>
        <c:majorTickMark val="out"/>
        <c:minorTickMark val="none"/>
        <c:tickLblPos val="none"/>
        <c:spPr>
          <a:noFill/>
          <a:ln w="9525" cap="flat" cmpd="sng" algn="ctr">
            <a:solidFill>
              <a:srgbClr val="000000"/>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5976552"/>
        <c:crosses val="autoZero"/>
        <c:auto val="1"/>
        <c:lblAlgn val="ctr"/>
        <c:lblOffset val="100"/>
        <c:noMultiLvlLbl val="0"/>
      </c:catAx>
      <c:valAx>
        <c:axId val="895976552"/>
        <c:scaling>
          <c:orientation val="minMax"/>
          <c:max val="1.0000000000000002E-2"/>
          <c:min val="0"/>
        </c:scaling>
        <c:delete val="0"/>
        <c:axPos val="l"/>
        <c:numFmt formatCode="0.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5976224"/>
        <c:crosses val="autoZero"/>
        <c:crossBetween val="between"/>
        <c:majorUnit val="2.5000000000000005E-3"/>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00123031496058E-2"/>
          <c:y val="4.0484180826753355E-2"/>
          <c:w val="0.84782607410560162"/>
          <c:h val="0.79362023431778339"/>
        </c:manualLayout>
      </c:layout>
      <c:barChart>
        <c:barDir val="col"/>
        <c:grouping val="clustered"/>
        <c:varyColors val="0"/>
        <c:ser>
          <c:idx val="0"/>
          <c:order val="0"/>
          <c:tx>
            <c:strRef>
              <c:f>Sheet1!$B$1</c:f>
              <c:strCache>
                <c:ptCount val="1"/>
                <c:pt idx="0">
                  <c:v>Placebo - FOURIER</c:v>
                </c:pt>
              </c:strCache>
            </c:strRef>
          </c:tx>
          <c:spPr>
            <a:solidFill>
              <a:schemeClr val="accent6"/>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0.00%</c:formatCode>
                <c:ptCount val="1"/>
                <c:pt idx="0">
                  <c:v>0.125</c:v>
                </c:pt>
              </c:numCache>
            </c:numRef>
          </c:val>
          <c:extLst>
            <c:ext xmlns:c16="http://schemas.microsoft.com/office/drawing/2014/chart" uri="{C3380CC4-5D6E-409C-BE32-E72D297353CC}">
              <c16:uniqueId val="{00000000-311A-435F-8C68-BBBCFD35A2D2}"/>
            </c:ext>
          </c:extLst>
        </c:ser>
        <c:ser>
          <c:idx val="1"/>
          <c:order val="1"/>
          <c:tx>
            <c:strRef>
              <c:f>Sheet1!$C$1</c:f>
              <c:strCache>
                <c:ptCount val="1"/>
                <c:pt idx="0">
                  <c:v>Evolocumab - FOURIER</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0.00%</c:formatCode>
                <c:ptCount val="1"/>
                <c:pt idx="0">
                  <c:v>0.128</c:v>
                </c:pt>
              </c:numCache>
            </c:numRef>
          </c:val>
          <c:extLst>
            <c:ext xmlns:c16="http://schemas.microsoft.com/office/drawing/2014/chart" uri="{C3380CC4-5D6E-409C-BE32-E72D297353CC}">
              <c16:uniqueId val="{00000001-311A-435F-8C68-BBBCFD35A2D2}"/>
            </c:ext>
          </c:extLst>
        </c:ser>
        <c:ser>
          <c:idx val="2"/>
          <c:order val="2"/>
          <c:tx>
            <c:strRef>
              <c:f>Sheet1!$D$1</c:f>
              <c:strCache>
                <c:ptCount val="1"/>
                <c:pt idx="0">
                  <c:v>Evolocumab - FOURIER &amp; OLE</c:v>
                </c:pt>
              </c:strCache>
            </c:strRef>
          </c:tx>
          <c:spPr>
            <a:solidFill>
              <a:schemeClr val="tx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0.00%</c:formatCode>
                <c:ptCount val="1"/>
                <c:pt idx="0">
                  <c:v>0.10199999999999999</c:v>
                </c:pt>
              </c:numCache>
            </c:numRef>
          </c:val>
          <c:extLst>
            <c:ext xmlns:c16="http://schemas.microsoft.com/office/drawing/2014/chart" uri="{C3380CC4-5D6E-409C-BE32-E72D297353CC}">
              <c16:uniqueId val="{00000002-311A-435F-8C68-BBBCFD35A2D2}"/>
            </c:ext>
          </c:extLst>
        </c:ser>
        <c:dLbls>
          <c:showLegendKey val="0"/>
          <c:showVal val="0"/>
          <c:showCatName val="0"/>
          <c:showSerName val="0"/>
          <c:showPercent val="0"/>
          <c:showBubbleSize val="0"/>
        </c:dLbls>
        <c:gapWidth val="219"/>
        <c:overlap val="-27"/>
        <c:axId val="895976224"/>
        <c:axId val="895976552"/>
      </c:barChart>
      <c:catAx>
        <c:axId val="895976224"/>
        <c:scaling>
          <c:orientation val="minMax"/>
        </c:scaling>
        <c:delete val="0"/>
        <c:axPos val="b"/>
        <c:numFmt formatCode="General" sourceLinked="1"/>
        <c:majorTickMark val="out"/>
        <c:minorTickMark val="none"/>
        <c:tickLblPos val="none"/>
        <c:spPr>
          <a:noFill/>
          <a:ln w="9525" cap="flat" cmpd="sng" algn="ctr">
            <a:solidFill>
              <a:srgbClr val="000000"/>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5976552"/>
        <c:crosses val="autoZero"/>
        <c:auto val="1"/>
        <c:lblAlgn val="ctr"/>
        <c:lblOffset val="100"/>
        <c:noMultiLvlLbl val="0"/>
      </c:catAx>
      <c:valAx>
        <c:axId val="895976552"/>
        <c:scaling>
          <c:orientation val="minMax"/>
          <c:max val="0.25"/>
          <c:min val="0"/>
        </c:scaling>
        <c:delete val="0"/>
        <c:axPos val="l"/>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5976224"/>
        <c:crosses val="autoZero"/>
        <c:crossBetween val="between"/>
        <c:majorUnit val="5.000000000000001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23478180512131"/>
          <c:y val="2.2195318805488296E-2"/>
          <c:w val="0.85274411380506387"/>
          <c:h val="0.90575422182098153"/>
        </c:manualLayout>
      </c:layout>
      <c:barChart>
        <c:barDir val="col"/>
        <c:grouping val="clustered"/>
        <c:varyColors val="0"/>
        <c:ser>
          <c:idx val="0"/>
          <c:order val="0"/>
          <c:tx>
            <c:strRef>
              <c:f>Rates!$A$2</c:f>
              <c:strCache>
                <c:ptCount val="1"/>
                <c:pt idx="0">
                  <c:v>Evolocumab</c:v>
                </c:pt>
              </c:strCache>
            </c:strRef>
          </c:tx>
          <c:spPr>
            <a:solidFill>
              <a:srgbClr val="C6573B"/>
            </a:solidFill>
            <a:ln>
              <a:noFill/>
            </a:ln>
            <a:effectLst/>
          </c:spPr>
          <c:invertIfNegative val="0"/>
          <c:dLbls>
            <c:dLbl>
              <c:idx val="0"/>
              <c:layout>
                <c:manualLayout>
                  <c:x val="0"/>
                  <c:y val="-2.01954409825606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A9E-4C31-976D-B72AFCA8F97D}"/>
                </c:ext>
              </c:extLst>
            </c:dLbl>
            <c:dLbl>
              <c:idx val="1"/>
              <c:layout>
                <c:manualLayout>
                  <c:x val="0"/>
                  <c:y val="-2.82736173755849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A9E-4C31-976D-B72AFCA8F97D}"/>
                </c:ext>
              </c:extLst>
            </c:dLbl>
            <c:dLbl>
              <c:idx val="2"/>
              <c:layout>
                <c:manualLayout>
                  <c:x val="0"/>
                  <c:y val="-5.25081465546578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A9E-4C31-976D-B72AFCA8F97D}"/>
                </c:ext>
              </c:extLst>
            </c:dLbl>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errBars>
            <c:errBarType val="both"/>
            <c:errValType val="cust"/>
            <c:noEndCap val="0"/>
            <c:plus>
              <c:numRef>
                <c:f>Rates!$B$18:$D$18</c:f>
                <c:numCache>
                  <c:formatCode>General</c:formatCode>
                  <c:ptCount val="3"/>
                  <c:pt idx="0">
                    <c:v>4.5999999999999999E-3</c:v>
                  </c:pt>
                  <c:pt idx="1">
                    <c:v>6.1000000000000082E-3</c:v>
                  </c:pt>
                  <c:pt idx="2">
                    <c:v>1.1900000000000008E-2</c:v>
                  </c:pt>
                </c:numCache>
              </c:numRef>
            </c:plus>
            <c:minus>
              <c:numRef>
                <c:f>Rates!$B$14:$D$14</c:f>
                <c:numCache>
                  <c:formatCode>General</c:formatCode>
                  <c:ptCount val="3"/>
                  <c:pt idx="0">
                    <c:v>3.9999999999999966E-3</c:v>
                  </c:pt>
                  <c:pt idx="1">
                    <c:v>5.6999999999999967E-3</c:v>
                  </c:pt>
                  <c:pt idx="2">
                    <c:v>1.0800000000000004E-2</c:v>
                  </c:pt>
                </c:numCache>
              </c:numRef>
            </c:minus>
            <c:spPr>
              <a:noFill/>
              <a:ln w="9525" cap="flat" cmpd="sng" algn="ctr">
                <a:solidFill>
                  <a:schemeClr val="tx1"/>
                </a:solidFill>
                <a:round/>
              </a:ln>
              <a:effectLst/>
            </c:spPr>
          </c:errBars>
          <c:cat>
            <c:strRef>
              <c:f>Rates!$B$1:$D$1</c:f>
              <c:strCache>
                <c:ptCount val="3"/>
                <c:pt idx="0">
                  <c:v>End of Year 1</c:v>
                </c:pt>
                <c:pt idx="1">
                  <c:v>End of Year 2</c:v>
                </c:pt>
                <c:pt idx="2">
                  <c:v>End of Year 3</c:v>
                </c:pt>
              </c:strCache>
            </c:strRef>
          </c:cat>
          <c:val>
            <c:numRef>
              <c:f>Rates!$B$2:$D$2</c:f>
              <c:numCache>
                <c:formatCode>General</c:formatCode>
                <c:ptCount val="3"/>
                <c:pt idx="0">
                  <c:v>4.0399999999999998E-2</c:v>
                </c:pt>
                <c:pt idx="1">
                  <c:v>7.2599999999999998E-2</c:v>
                </c:pt>
                <c:pt idx="2">
                  <c:v>0.1158</c:v>
                </c:pt>
              </c:numCache>
            </c:numRef>
          </c:val>
          <c:extLst>
            <c:ext xmlns:c16="http://schemas.microsoft.com/office/drawing/2014/chart" uri="{C3380CC4-5D6E-409C-BE32-E72D297353CC}">
              <c16:uniqueId val="{00000003-CA9E-4C31-976D-B72AFCA8F97D}"/>
            </c:ext>
          </c:extLst>
        </c:ser>
        <c:ser>
          <c:idx val="1"/>
          <c:order val="1"/>
          <c:tx>
            <c:strRef>
              <c:f>Rates!$A$3</c:f>
              <c:strCache>
                <c:ptCount val="1"/>
                <c:pt idx="0">
                  <c:v>Placebo</c:v>
                </c:pt>
              </c:strCache>
            </c:strRef>
          </c:tx>
          <c:spPr>
            <a:solidFill>
              <a:srgbClr val="8B878B"/>
            </a:solidFill>
            <a:ln>
              <a:noFill/>
            </a:ln>
            <a:effectLst/>
          </c:spPr>
          <c:invertIfNegative val="0"/>
          <c:dLbls>
            <c:dLbl>
              <c:idx val="0"/>
              <c:layout>
                <c:manualLayout>
                  <c:x val="2.6871243285106834E-17"/>
                  <c:y val="-1.61563527860485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A9E-4C31-976D-B72AFCA8F97D}"/>
                </c:ext>
              </c:extLst>
            </c:dLbl>
            <c:dLbl>
              <c:idx val="1"/>
              <c:layout>
                <c:manualLayout>
                  <c:x val="0"/>
                  <c:y val="-2.42345291790728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A9E-4C31-976D-B72AFCA8F97D}"/>
                </c:ext>
              </c:extLst>
            </c:dLbl>
            <c:dLbl>
              <c:idx val="2"/>
              <c:layout>
                <c:manualLayout>
                  <c:x val="-1.0748497314042734E-16"/>
                  <c:y val="-4.84690583581456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A9E-4C31-976D-B72AFCA8F97D}"/>
                </c:ext>
              </c:extLst>
            </c:dLbl>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errBars>
            <c:errBarType val="both"/>
            <c:errValType val="cust"/>
            <c:noEndCap val="0"/>
            <c:plus>
              <c:numRef>
                <c:f>Rates!$B$19:$D$19</c:f>
                <c:numCache>
                  <c:formatCode>General</c:formatCode>
                  <c:ptCount val="3"/>
                  <c:pt idx="0">
                    <c:v>4.4000000000000011E-3</c:v>
                  </c:pt>
                  <c:pt idx="1">
                    <c:v>6.0999999999999943E-3</c:v>
                  </c:pt>
                  <c:pt idx="2">
                    <c:v>1.1499999999999996E-2</c:v>
                  </c:pt>
                </c:numCache>
              </c:numRef>
            </c:plus>
            <c:minus>
              <c:numRef>
                <c:f>Rates!$B$15:$D$15</c:f>
                <c:numCache>
                  <c:formatCode>General</c:formatCode>
                  <c:ptCount val="3"/>
                  <c:pt idx="0">
                    <c:v>3.9000000000000007E-3</c:v>
                  </c:pt>
                  <c:pt idx="1">
                    <c:v>5.5000000000000049E-3</c:v>
                  </c:pt>
                  <c:pt idx="2">
                    <c:v>1.0500000000000009E-2</c:v>
                  </c:pt>
                </c:numCache>
              </c:numRef>
            </c:minus>
            <c:spPr>
              <a:noFill/>
              <a:ln w="9525" cap="flat" cmpd="sng" algn="ctr">
                <a:solidFill>
                  <a:schemeClr val="tx1"/>
                </a:solidFill>
                <a:round/>
              </a:ln>
              <a:effectLst/>
            </c:spPr>
          </c:errBars>
          <c:cat>
            <c:strRef>
              <c:f>Rates!$B$1:$D$1</c:f>
              <c:strCache>
                <c:ptCount val="3"/>
                <c:pt idx="0">
                  <c:v>End of Year 1</c:v>
                </c:pt>
                <c:pt idx="1">
                  <c:v>End of Year 2</c:v>
                </c:pt>
                <c:pt idx="2">
                  <c:v>End of Year 3</c:v>
                </c:pt>
              </c:strCache>
            </c:strRef>
          </c:cat>
          <c:val>
            <c:numRef>
              <c:f>Rates!$B$3:$D$3</c:f>
              <c:numCache>
                <c:formatCode>General</c:formatCode>
                <c:ptCount val="3"/>
                <c:pt idx="0">
                  <c:v>3.8100000000000002E-2</c:v>
                </c:pt>
                <c:pt idx="1">
                  <c:v>7.0400000000000004E-2</c:v>
                </c:pt>
                <c:pt idx="2">
                  <c:v>0.10920000000000001</c:v>
                </c:pt>
              </c:numCache>
            </c:numRef>
          </c:val>
          <c:extLst>
            <c:ext xmlns:c16="http://schemas.microsoft.com/office/drawing/2014/chart" uri="{C3380CC4-5D6E-409C-BE32-E72D297353CC}">
              <c16:uniqueId val="{00000007-CA9E-4C31-976D-B72AFCA8F97D}"/>
            </c:ext>
          </c:extLst>
        </c:ser>
        <c:dLbls>
          <c:showLegendKey val="0"/>
          <c:showVal val="0"/>
          <c:showCatName val="0"/>
          <c:showSerName val="0"/>
          <c:showPercent val="0"/>
          <c:showBubbleSize val="0"/>
        </c:dLbls>
        <c:gapWidth val="219"/>
        <c:overlap val="-27"/>
        <c:axId val="222959536"/>
        <c:axId val="222959928"/>
      </c:barChart>
      <c:catAx>
        <c:axId val="222959536"/>
        <c:scaling>
          <c:orientation val="minMax"/>
        </c:scaling>
        <c:delete val="0"/>
        <c:axPos val="b"/>
        <c:numFmt formatCode="General" sourceLinked="1"/>
        <c:majorTickMark val="none"/>
        <c:minorTickMark val="none"/>
        <c:tickLblPos val="nextTo"/>
        <c:spPr>
          <a:noFill/>
          <a:ln w="12700" cap="flat" cmpd="sng" algn="ctr">
            <a:solidFill>
              <a:srgbClr val="000000"/>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22959928"/>
        <c:crosses val="autoZero"/>
        <c:auto val="1"/>
        <c:lblAlgn val="ctr"/>
        <c:lblOffset val="100"/>
        <c:noMultiLvlLbl val="0"/>
      </c:catAx>
      <c:valAx>
        <c:axId val="222959928"/>
        <c:scaling>
          <c:orientation val="minMax"/>
          <c:max val="0.2"/>
        </c:scaling>
        <c:delete val="0"/>
        <c:axPos val="l"/>
        <c:title>
          <c:tx>
            <c:rich>
              <a:bodyPr rot="-540000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r>
                  <a:rPr lang="en-US" sz="1600" b="1">
                    <a:solidFill>
                      <a:schemeClr val="tx1"/>
                    </a:solidFill>
                  </a:rPr>
                  <a:t>Kaplan-Meier Rate in</a:t>
                </a:r>
                <a:br>
                  <a:rPr lang="en-US" sz="1600" b="1">
                    <a:solidFill>
                      <a:schemeClr val="tx1"/>
                    </a:solidFill>
                  </a:rPr>
                </a:br>
                <a:r>
                  <a:rPr lang="en-US" sz="1600" b="1">
                    <a:solidFill>
                      <a:schemeClr val="tx1"/>
                    </a:solidFill>
                  </a:rPr>
                  <a:t>Patients w/o Diabetes at Baseline</a:t>
                </a:r>
              </a:p>
            </c:rich>
          </c:tx>
          <c:layout>
            <c:manualLayout>
              <c:xMode val="edge"/>
              <c:yMode val="edge"/>
              <c:x val="0"/>
              <c:y val="0.13720771632802212"/>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0"/>
        <c:majorTickMark val="out"/>
        <c:minorTickMark val="none"/>
        <c:tickLblPos val="nextTo"/>
        <c:spPr>
          <a:noFill/>
          <a:ln w="12700">
            <a:solidFill>
              <a:srgbClr val="000000"/>
            </a:solid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22959536"/>
        <c:crosses val="autoZero"/>
        <c:crossBetween val="between"/>
        <c:majorUnit val="4.0000000000000008E-2"/>
      </c:valAx>
      <c:spPr>
        <a:noFill/>
        <a:ln>
          <a:noFill/>
        </a:ln>
        <a:effectLst/>
      </c:spPr>
    </c:plotArea>
    <c:legend>
      <c:legendPos val="b"/>
      <c:layout>
        <c:manualLayout>
          <c:xMode val="edge"/>
          <c:yMode val="edge"/>
          <c:x val="0.15313420834498379"/>
          <c:y val="3.175090767685531E-2"/>
          <c:w val="0.22980595985182267"/>
          <c:h val="0.1274706592723734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525902386228723"/>
          <c:y val="3.569334348628278E-2"/>
          <c:w val="0.84949182233542253"/>
          <c:h val="0.77295699801241113"/>
        </c:manualLayout>
      </c:layout>
      <c:scatterChart>
        <c:scatterStyle val="lineMarker"/>
        <c:varyColors val="0"/>
        <c:ser>
          <c:idx val="1"/>
          <c:order val="0"/>
          <c:tx>
            <c:v>Placebo</c:v>
          </c:tx>
          <c:spPr>
            <a:ln w="28575" cap="rnd">
              <a:solidFill>
                <a:schemeClr val="accent6"/>
              </a:solidFill>
              <a:round/>
            </a:ln>
            <a:effectLst/>
          </c:spPr>
          <c:marker>
            <c:symbol val="none"/>
          </c:marker>
          <c:xVal>
            <c:numRef>
              <c:f>'Fig 1A - T2PRYCOM'!$C$221:$C$481</c:f>
              <c:numCache>
                <c:formatCode>General</c:formatCode>
                <c:ptCount val="261"/>
                <c:pt idx="0">
                  <c:v>0</c:v>
                </c:pt>
                <c:pt idx="1">
                  <c:v>8.1428571428571406</c:v>
                </c:pt>
                <c:pt idx="2">
                  <c:v>9.5714285714285694</c:v>
                </c:pt>
                <c:pt idx="3">
                  <c:v>10.5714285714286</c:v>
                </c:pt>
                <c:pt idx="4">
                  <c:v>12.8571428571429</c:v>
                </c:pt>
                <c:pt idx="5">
                  <c:v>13</c:v>
                </c:pt>
                <c:pt idx="6">
                  <c:v>13.1428571428571</c:v>
                </c:pt>
                <c:pt idx="7">
                  <c:v>14.714285714285699</c:v>
                </c:pt>
                <c:pt idx="8">
                  <c:v>15.1428571428571</c:v>
                </c:pt>
                <c:pt idx="9">
                  <c:v>15.5714285714286</c:v>
                </c:pt>
                <c:pt idx="10">
                  <c:v>16.428571428571399</c:v>
                </c:pt>
                <c:pt idx="11">
                  <c:v>17.1428571428571</c:v>
                </c:pt>
                <c:pt idx="12">
                  <c:v>17.571428571428601</c:v>
                </c:pt>
                <c:pt idx="13">
                  <c:v>18.285714285714299</c:v>
                </c:pt>
                <c:pt idx="14">
                  <c:v>19.1428571428571</c:v>
                </c:pt>
                <c:pt idx="15">
                  <c:v>22.428571428571399</c:v>
                </c:pt>
                <c:pt idx="16">
                  <c:v>26.8571428571429</c:v>
                </c:pt>
                <c:pt idx="17">
                  <c:v>28.1428571428571</c:v>
                </c:pt>
                <c:pt idx="18">
                  <c:v>29.1428571428571</c:v>
                </c:pt>
                <c:pt idx="19">
                  <c:v>29.571428571428601</c:v>
                </c:pt>
                <c:pt idx="20">
                  <c:v>30.1428571428571</c:v>
                </c:pt>
                <c:pt idx="21">
                  <c:v>32.428571428571402</c:v>
                </c:pt>
                <c:pt idx="22">
                  <c:v>32.571428571428598</c:v>
                </c:pt>
                <c:pt idx="23">
                  <c:v>33.714285714285701</c:v>
                </c:pt>
                <c:pt idx="24">
                  <c:v>35</c:v>
                </c:pt>
                <c:pt idx="25">
                  <c:v>35.428571428571402</c:v>
                </c:pt>
                <c:pt idx="26">
                  <c:v>35.571428571428598</c:v>
                </c:pt>
                <c:pt idx="27">
                  <c:v>39</c:v>
                </c:pt>
                <c:pt idx="28">
                  <c:v>39.714285714285701</c:v>
                </c:pt>
                <c:pt idx="29">
                  <c:v>40.428571428571402</c:v>
                </c:pt>
                <c:pt idx="30">
                  <c:v>40.571428571428598</c:v>
                </c:pt>
                <c:pt idx="31">
                  <c:v>42.571428571428598</c:v>
                </c:pt>
                <c:pt idx="32">
                  <c:v>43.285714285714299</c:v>
                </c:pt>
                <c:pt idx="33">
                  <c:v>43.857142857142897</c:v>
                </c:pt>
                <c:pt idx="34">
                  <c:v>44</c:v>
                </c:pt>
                <c:pt idx="35">
                  <c:v>44.142857142857103</c:v>
                </c:pt>
                <c:pt idx="36">
                  <c:v>45.857142857142897</c:v>
                </c:pt>
                <c:pt idx="37">
                  <c:v>46.857142857142897</c:v>
                </c:pt>
                <c:pt idx="38">
                  <c:v>47.142857142857103</c:v>
                </c:pt>
                <c:pt idx="39">
                  <c:v>47.428571428571402</c:v>
                </c:pt>
                <c:pt idx="40">
                  <c:v>48</c:v>
                </c:pt>
                <c:pt idx="41">
                  <c:v>49.428571428571402</c:v>
                </c:pt>
                <c:pt idx="42">
                  <c:v>50.857142857142897</c:v>
                </c:pt>
                <c:pt idx="43">
                  <c:v>51</c:v>
                </c:pt>
                <c:pt idx="44">
                  <c:v>51.142857142857103</c:v>
                </c:pt>
                <c:pt idx="45">
                  <c:v>51.428571428571402</c:v>
                </c:pt>
                <c:pt idx="46">
                  <c:v>51.571428571428598</c:v>
                </c:pt>
                <c:pt idx="47">
                  <c:v>51.857142857142897</c:v>
                </c:pt>
                <c:pt idx="48">
                  <c:v>52.142857142857103</c:v>
                </c:pt>
                <c:pt idx="49">
                  <c:v>52.285714285714299</c:v>
                </c:pt>
                <c:pt idx="50">
                  <c:v>52.428571428571402</c:v>
                </c:pt>
                <c:pt idx="51">
                  <c:v>52.571428571428598</c:v>
                </c:pt>
                <c:pt idx="52">
                  <c:v>52.857142857142897</c:v>
                </c:pt>
                <c:pt idx="53">
                  <c:v>53</c:v>
                </c:pt>
                <c:pt idx="54">
                  <c:v>53.714285714285701</c:v>
                </c:pt>
                <c:pt idx="55">
                  <c:v>54</c:v>
                </c:pt>
                <c:pt idx="56">
                  <c:v>54.285714285714299</c:v>
                </c:pt>
                <c:pt idx="57">
                  <c:v>54.571428571428598</c:v>
                </c:pt>
                <c:pt idx="58">
                  <c:v>55</c:v>
                </c:pt>
                <c:pt idx="59">
                  <c:v>55.142857142857103</c:v>
                </c:pt>
                <c:pt idx="60">
                  <c:v>55.285714285714299</c:v>
                </c:pt>
                <c:pt idx="61">
                  <c:v>56.142857142857103</c:v>
                </c:pt>
                <c:pt idx="62">
                  <c:v>56.285714285714299</c:v>
                </c:pt>
                <c:pt idx="63">
                  <c:v>58</c:v>
                </c:pt>
                <c:pt idx="64">
                  <c:v>58.142857142857103</c:v>
                </c:pt>
                <c:pt idx="65">
                  <c:v>58.285714285714299</c:v>
                </c:pt>
                <c:pt idx="66">
                  <c:v>58.714285714285701</c:v>
                </c:pt>
                <c:pt idx="67">
                  <c:v>58.857142857142897</c:v>
                </c:pt>
                <c:pt idx="68">
                  <c:v>60</c:v>
                </c:pt>
                <c:pt idx="69">
                  <c:v>60.714285714285701</c:v>
                </c:pt>
                <c:pt idx="70">
                  <c:v>61.571428571428598</c:v>
                </c:pt>
                <c:pt idx="71">
                  <c:v>61.857142857142897</c:v>
                </c:pt>
                <c:pt idx="72">
                  <c:v>62</c:v>
                </c:pt>
                <c:pt idx="73">
                  <c:v>62.714285714285701</c:v>
                </c:pt>
                <c:pt idx="74">
                  <c:v>62.857142857142897</c:v>
                </c:pt>
                <c:pt idx="75">
                  <c:v>63.142857142857103</c:v>
                </c:pt>
                <c:pt idx="76">
                  <c:v>63.428571428571402</c:v>
                </c:pt>
                <c:pt idx="77">
                  <c:v>64</c:v>
                </c:pt>
                <c:pt idx="78">
                  <c:v>64.285714285714306</c:v>
                </c:pt>
                <c:pt idx="79">
                  <c:v>64.428571428571402</c:v>
                </c:pt>
                <c:pt idx="80">
                  <c:v>64.571428571428598</c:v>
                </c:pt>
                <c:pt idx="81">
                  <c:v>66</c:v>
                </c:pt>
                <c:pt idx="82">
                  <c:v>67.142857142857096</c:v>
                </c:pt>
                <c:pt idx="83">
                  <c:v>68.571428571428598</c:v>
                </c:pt>
                <c:pt idx="84">
                  <c:v>68.714285714285694</c:v>
                </c:pt>
                <c:pt idx="85">
                  <c:v>69.142857142857096</c:v>
                </c:pt>
                <c:pt idx="86">
                  <c:v>69.571428571428598</c:v>
                </c:pt>
                <c:pt idx="87">
                  <c:v>70.714285714285694</c:v>
                </c:pt>
                <c:pt idx="88">
                  <c:v>70.857142857142904</c:v>
                </c:pt>
                <c:pt idx="89">
                  <c:v>71.142857142857096</c:v>
                </c:pt>
                <c:pt idx="90">
                  <c:v>72.285714285714306</c:v>
                </c:pt>
                <c:pt idx="91">
                  <c:v>72.571428571428598</c:v>
                </c:pt>
                <c:pt idx="92">
                  <c:v>73.714285714285694</c:v>
                </c:pt>
                <c:pt idx="93">
                  <c:v>76.142857142857096</c:v>
                </c:pt>
                <c:pt idx="94">
                  <c:v>76.285714285714306</c:v>
                </c:pt>
                <c:pt idx="95">
                  <c:v>76.428571428571402</c:v>
                </c:pt>
                <c:pt idx="96">
                  <c:v>76.857142857142904</c:v>
                </c:pt>
                <c:pt idx="97">
                  <c:v>77</c:v>
                </c:pt>
                <c:pt idx="98">
                  <c:v>77.142857142857096</c:v>
                </c:pt>
                <c:pt idx="99">
                  <c:v>77.285714285714306</c:v>
                </c:pt>
                <c:pt idx="100">
                  <c:v>77.428571428571402</c:v>
                </c:pt>
                <c:pt idx="101">
                  <c:v>77.857142857142904</c:v>
                </c:pt>
                <c:pt idx="102">
                  <c:v>78</c:v>
                </c:pt>
                <c:pt idx="103">
                  <c:v>78.142857142857096</c:v>
                </c:pt>
                <c:pt idx="104">
                  <c:v>78.285714285714306</c:v>
                </c:pt>
                <c:pt idx="105">
                  <c:v>78.428571428571402</c:v>
                </c:pt>
                <c:pt idx="106">
                  <c:v>78.714285714285694</c:v>
                </c:pt>
                <c:pt idx="107">
                  <c:v>78.857142857142904</c:v>
                </c:pt>
                <c:pt idx="108">
                  <c:v>79</c:v>
                </c:pt>
                <c:pt idx="109">
                  <c:v>79.142857142857096</c:v>
                </c:pt>
                <c:pt idx="110">
                  <c:v>79.571428571428598</c:v>
                </c:pt>
                <c:pt idx="111">
                  <c:v>79.857142857142904</c:v>
                </c:pt>
                <c:pt idx="112">
                  <c:v>80</c:v>
                </c:pt>
                <c:pt idx="113">
                  <c:v>80.285714285714306</c:v>
                </c:pt>
                <c:pt idx="114">
                  <c:v>80.714285714285694</c:v>
                </c:pt>
                <c:pt idx="115">
                  <c:v>81</c:v>
                </c:pt>
                <c:pt idx="116">
                  <c:v>82.571428571428598</c:v>
                </c:pt>
                <c:pt idx="117">
                  <c:v>83.428571428571402</c:v>
                </c:pt>
                <c:pt idx="118">
                  <c:v>83.714285714285694</c:v>
                </c:pt>
                <c:pt idx="119">
                  <c:v>83.857142857142904</c:v>
                </c:pt>
                <c:pt idx="120">
                  <c:v>84.571428571428598</c:v>
                </c:pt>
                <c:pt idx="121">
                  <c:v>85.285714285714306</c:v>
                </c:pt>
                <c:pt idx="122">
                  <c:v>86</c:v>
                </c:pt>
                <c:pt idx="123">
                  <c:v>86.428571428571402</c:v>
                </c:pt>
                <c:pt idx="124">
                  <c:v>87</c:v>
                </c:pt>
                <c:pt idx="125">
                  <c:v>88</c:v>
                </c:pt>
                <c:pt idx="126">
                  <c:v>88.428571428571402</c:v>
                </c:pt>
                <c:pt idx="127">
                  <c:v>88.571428571428598</c:v>
                </c:pt>
                <c:pt idx="128">
                  <c:v>88.857142857142904</c:v>
                </c:pt>
                <c:pt idx="129">
                  <c:v>89.142857142857096</c:v>
                </c:pt>
                <c:pt idx="130">
                  <c:v>89.428571428571402</c:v>
                </c:pt>
                <c:pt idx="131">
                  <c:v>90</c:v>
                </c:pt>
                <c:pt idx="132">
                  <c:v>90.285714285714306</c:v>
                </c:pt>
                <c:pt idx="133">
                  <c:v>90.428571428571402</c:v>
                </c:pt>
                <c:pt idx="134">
                  <c:v>91.142857142857096</c:v>
                </c:pt>
                <c:pt idx="135">
                  <c:v>91.714285714285694</c:v>
                </c:pt>
                <c:pt idx="136">
                  <c:v>91.857142857142904</c:v>
                </c:pt>
                <c:pt idx="137">
                  <c:v>92</c:v>
                </c:pt>
                <c:pt idx="138">
                  <c:v>92.285714285714306</c:v>
                </c:pt>
                <c:pt idx="139">
                  <c:v>93.857142857142904</c:v>
                </c:pt>
                <c:pt idx="140">
                  <c:v>94.285714285714306</c:v>
                </c:pt>
                <c:pt idx="141">
                  <c:v>94.857142857142904</c:v>
                </c:pt>
                <c:pt idx="142">
                  <c:v>97.285714285714306</c:v>
                </c:pt>
                <c:pt idx="143">
                  <c:v>97.714285714285694</c:v>
                </c:pt>
                <c:pt idx="144">
                  <c:v>98.857142857142904</c:v>
                </c:pt>
                <c:pt idx="145">
                  <c:v>99</c:v>
                </c:pt>
                <c:pt idx="146">
                  <c:v>99.285714285714306</c:v>
                </c:pt>
                <c:pt idx="147">
                  <c:v>99.428571428571402</c:v>
                </c:pt>
                <c:pt idx="148">
                  <c:v>100.428571428571</c:v>
                </c:pt>
                <c:pt idx="149">
                  <c:v>100.71428571428601</c:v>
                </c:pt>
                <c:pt idx="150">
                  <c:v>100.857142857143</c:v>
                </c:pt>
                <c:pt idx="151">
                  <c:v>101</c:v>
                </c:pt>
                <c:pt idx="152">
                  <c:v>102.28571428571399</c:v>
                </c:pt>
                <c:pt idx="153">
                  <c:v>102.428571428571</c:v>
                </c:pt>
                <c:pt idx="154">
                  <c:v>102.571428571429</c:v>
                </c:pt>
                <c:pt idx="155">
                  <c:v>102.857142857143</c:v>
                </c:pt>
                <c:pt idx="156">
                  <c:v>103.142857142857</c:v>
                </c:pt>
                <c:pt idx="157">
                  <c:v>103.857142857143</c:v>
                </c:pt>
                <c:pt idx="158">
                  <c:v>104</c:v>
                </c:pt>
                <c:pt idx="159">
                  <c:v>104.142857142857</c:v>
                </c:pt>
                <c:pt idx="160">
                  <c:v>104.28571428571399</c:v>
                </c:pt>
                <c:pt idx="161">
                  <c:v>104.571428571429</c:v>
                </c:pt>
                <c:pt idx="162">
                  <c:v>104.71428571428601</c:v>
                </c:pt>
                <c:pt idx="163">
                  <c:v>104.857142857143</c:v>
                </c:pt>
                <c:pt idx="164">
                  <c:v>105.142857142857</c:v>
                </c:pt>
                <c:pt idx="165">
                  <c:v>105.28571428571399</c:v>
                </c:pt>
                <c:pt idx="166">
                  <c:v>105.71428571428601</c:v>
                </c:pt>
                <c:pt idx="167">
                  <c:v>106.142857142857</c:v>
                </c:pt>
                <c:pt idx="168">
                  <c:v>106.28571428571399</c:v>
                </c:pt>
                <c:pt idx="169">
                  <c:v>106.71428571428601</c:v>
                </c:pt>
                <c:pt idx="170">
                  <c:v>107.857142857143</c:v>
                </c:pt>
                <c:pt idx="171">
                  <c:v>108</c:v>
                </c:pt>
                <c:pt idx="172">
                  <c:v>108.571428571429</c:v>
                </c:pt>
                <c:pt idx="173">
                  <c:v>109.142857142857</c:v>
                </c:pt>
                <c:pt idx="174">
                  <c:v>110</c:v>
                </c:pt>
                <c:pt idx="175">
                  <c:v>110.71428571428601</c:v>
                </c:pt>
                <c:pt idx="176">
                  <c:v>111.571428571429</c:v>
                </c:pt>
                <c:pt idx="177">
                  <c:v>112.571428571429</c:v>
                </c:pt>
                <c:pt idx="178">
                  <c:v>113.71428571428601</c:v>
                </c:pt>
                <c:pt idx="179">
                  <c:v>114.142857142857</c:v>
                </c:pt>
                <c:pt idx="180">
                  <c:v>114.71428571428601</c:v>
                </c:pt>
                <c:pt idx="181">
                  <c:v>114.857142857143</c:v>
                </c:pt>
                <c:pt idx="182">
                  <c:v>115.571428571429</c:v>
                </c:pt>
                <c:pt idx="183">
                  <c:v>117.428571428571</c:v>
                </c:pt>
                <c:pt idx="184">
                  <c:v>117.71428571428601</c:v>
                </c:pt>
                <c:pt idx="185">
                  <c:v>118</c:v>
                </c:pt>
                <c:pt idx="186">
                  <c:v>118.428571428571</c:v>
                </c:pt>
                <c:pt idx="187">
                  <c:v>119</c:v>
                </c:pt>
                <c:pt idx="188">
                  <c:v>119.142857142857</c:v>
                </c:pt>
                <c:pt idx="189">
                  <c:v>122.142857142857</c:v>
                </c:pt>
                <c:pt idx="190">
                  <c:v>123.28571428571399</c:v>
                </c:pt>
                <c:pt idx="191">
                  <c:v>123.71428571428601</c:v>
                </c:pt>
                <c:pt idx="192">
                  <c:v>123.857142857143</c:v>
                </c:pt>
                <c:pt idx="193">
                  <c:v>124.142857142857</c:v>
                </c:pt>
                <c:pt idx="194">
                  <c:v>124.71428571428601</c:v>
                </c:pt>
                <c:pt idx="195">
                  <c:v>124.857142857143</c:v>
                </c:pt>
                <c:pt idx="196">
                  <c:v>125.142857142857</c:v>
                </c:pt>
                <c:pt idx="197">
                  <c:v>125.428571428571</c:v>
                </c:pt>
                <c:pt idx="198">
                  <c:v>126</c:v>
                </c:pt>
                <c:pt idx="199">
                  <c:v>126.571428571429</c:v>
                </c:pt>
                <c:pt idx="200">
                  <c:v>127.71428571428601</c:v>
                </c:pt>
                <c:pt idx="201">
                  <c:v>128.142857142857</c:v>
                </c:pt>
                <c:pt idx="202">
                  <c:v>128.28571428571399</c:v>
                </c:pt>
                <c:pt idx="203">
                  <c:v>128.71428571428601</c:v>
                </c:pt>
                <c:pt idx="204">
                  <c:v>128.857142857143</c:v>
                </c:pt>
                <c:pt idx="205">
                  <c:v>129</c:v>
                </c:pt>
                <c:pt idx="206">
                  <c:v>129.142857142857</c:v>
                </c:pt>
                <c:pt idx="207">
                  <c:v>129.42857142857099</c:v>
                </c:pt>
                <c:pt idx="208">
                  <c:v>129.71428571428601</c:v>
                </c:pt>
                <c:pt idx="209">
                  <c:v>129.857142857143</c:v>
                </c:pt>
                <c:pt idx="210">
                  <c:v>130</c:v>
                </c:pt>
                <c:pt idx="211">
                  <c:v>130.142857142857</c:v>
                </c:pt>
                <c:pt idx="212">
                  <c:v>130.57142857142901</c:v>
                </c:pt>
                <c:pt idx="213">
                  <c:v>130.71428571428601</c:v>
                </c:pt>
                <c:pt idx="214">
                  <c:v>130.857142857143</c:v>
                </c:pt>
                <c:pt idx="215">
                  <c:v>131.42857142857099</c:v>
                </c:pt>
                <c:pt idx="216">
                  <c:v>131.57142857142901</c:v>
                </c:pt>
                <c:pt idx="217">
                  <c:v>131.71428571428601</c:v>
                </c:pt>
                <c:pt idx="218">
                  <c:v>132.142857142857</c:v>
                </c:pt>
                <c:pt idx="219">
                  <c:v>132.28571428571399</c:v>
                </c:pt>
                <c:pt idx="220">
                  <c:v>133</c:v>
                </c:pt>
                <c:pt idx="221">
                  <c:v>133.28571428571399</c:v>
                </c:pt>
                <c:pt idx="222">
                  <c:v>133.42857142857099</c:v>
                </c:pt>
                <c:pt idx="223">
                  <c:v>133.71428571428601</c:v>
                </c:pt>
                <c:pt idx="224">
                  <c:v>136.28571428571399</c:v>
                </c:pt>
                <c:pt idx="225">
                  <c:v>137.71428571428601</c:v>
                </c:pt>
                <c:pt idx="226">
                  <c:v>139.142857142857</c:v>
                </c:pt>
                <c:pt idx="227">
                  <c:v>139.42857142857099</c:v>
                </c:pt>
                <c:pt idx="228">
                  <c:v>140</c:v>
                </c:pt>
                <c:pt idx="229">
                  <c:v>140.142857142857</c:v>
                </c:pt>
                <c:pt idx="230">
                  <c:v>141.57142857142901</c:v>
                </c:pt>
                <c:pt idx="231">
                  <c:v>142</c:v>
                </c:pt>
                <c:pt idx="232">
                  <c:v>143.857142857143</c:v>
                </c:pt>
                <c:pt idx="233">
                  <c:v>144.42857142857099</c:v>
                </c:pt>
                <c:pt idx="234">
                  <c:v>148.71428571428601</c:v>
                </c:pt>
                <c:pt idx="235">
                  <c:v>149.28571428571399</c:v>
                </c:pt>
                <c:pt idx="236">
                  <c:v>150.142857142857</c:v>
                </c:pt>
                <c:pt idx="237">
                  <c:v>150.71428571428601</c:v>
                </c:pt>
                <c:pt idx="238">
                  <c:v>151.71428571428601</c:v>
                </c:pt>
                <c:pt idx="239">
                  <c:v>153</c:v>
                </c:pt>
                <c:pt idx="240">
                  <c:v>154.42857142857099</c:v>
                </c:pt>
                <c:pt idx="241">
                  <c:v>156.142857142857</c:v>
                </c:pt>
                <c:pt idx="242">
                  <c:v>156.28571428571399</c:v>
                </c:pt>
                <c:pt idx="243">
                  <c:v>157</c:v>
                </c:pt>
                <c:pt idx="244">
                  <c:v>157.28571428571399</c:v>
                </c:pt>
                <c:pt idx="245">
                  <c:v>158</c:v>
                </c:pt>
                <c:pt idx="246">
                  <c:v>159.142857142857</c:v>
                </c:pt>
                <c:pt idx="247">
                  <c:v>160.857142857143</c:v>
                </c:pt>
                <c:pt idx="248">
                  <c:v>165.142857142857</c:v>
                </c:pt>
                <c:pt idx="249">
                  <c:v>165.42857142857099</c:v>
                </c:pt>
                <c:pt idx="250">
                  <c:v>166.142857142857</c:v>
                </c:pt>
                <c:pt idx="251">
                  <c:v>169.57142857142901</c:v>
                </c:pt>
                <c:pt idx="252">
                  <c:v>173.28571428571399</c:v>
                </c:pt>
                <c:pt idx="253">
                  <c:v>175.28571428571399</c:v>
                </c:pt>
                <c:pt idx="254">
                  <c:v>176</c:v>
                </c:pt>
                <c:pt idx="255">
                  <c:v>176.142857142857</c:v>
                </c:pt>
                <c:pt idx="256">
                  <c:v>179.71428571428601</c:v>
                </c:pt>
                <c:pt idx="257">
                  <c:v>181.42857142857099</c:v>
                </c:pt>
                <c:pt idx="258">
                  <c:v>182.28571428571399</c:v>
                </c:pt>
                <c:pt idx="259">
                  <c:v>187.142857142857</c:v>
                </c:pt>
                <c:pt idx="260">
                  <c:v>232.57142857142901</c:v>
                </c:pt>
              </c:numCache>
            </c:numRef>
          </c:xVal>
          <c:yVal>
            <c:numRef>
              <c:f>'Fig 1A - T2PRYCOM'!$D$221:$D$481</c:f>
              <c:numCache>
                <c:formatCode>General</c:formatCode>
                <c:ptCount val="261"/>
                <c:pt idx="0">
                  <c:v>0</c:v>
                </c:pt>
                <c:pt idx="1">
                  <c:v>4.5495905368520002E-2</c:v>
                </c:pt>
                <c:pt idx="2">
                  <c:v>9.0991810737040005E-2</c:v>
                </c:pt>
                <c:pt idx="3">
                  <c:v>0.13648771610555999</c:v>
                </c:pt>
                <c:pt idx="4">
                  <c:v>0.18198362147406899</c:v>
                </c:pt>
                <c:pt idx="5">
                  <c:v>0.22747952684257799</c:v>
                </c:pt>
                <c:pt idx="6">
                  <c:v>0.27297543221109799</c:v>
                </c:pt>
                <c:pt idx="7">
                  <c:v>0.31847133757961799</c:v>
                </c:pt>
                <c:pt idx="8">
                  <c:v>0.36396724294813798</c:v>
                </c:pt>
                <c:pt idx="9">
                  <c:v>0.40948393219302198</c:v>
                </c:pt>
                <c:pt idx="10">
                  <c:v>0.45500062143790698</c:v>
                </c:pt>
                <c:pt idx="11">
                  <c:v>0.50051731068279104</c:v>
                </c:pt>
                <c:pt idx="12">
                  <c:v>0.54603399992767498</c:v>
                </c:pt>
                <c:pt idx="13">
                  <c:v>0.63706737841744399</c:v>
                </c:pt>
                <c:pt idx="14">
                  <c:v>0.68258406766232804</c:v>
                </c:pt>
                <c:pt idx="15">
                  <c:v>0.72814251533771501</c:v>
                </c:pt>
                <c:pt idx="16">
                  <c:v>0.77372188057401903</c:v>
                </c:pt>
                <c:pt idx="17">
                  <c:v>0.81930124581032204</c:v>
                </c:pt>
                <c:pt idx="18">
                  <c:v>0.86488061104662595</c:v>
                </c:pt>
                <c:pt idx="19">
                  <c:v>0.95603934151922099</c:v>
                </c:pt>
                <c:pt idx="20">
                  <c:v>1.0471980719918199</c:v>
                </c:pt>
                <c:pt idx="21">
                  <c:v>1.09277743722812</c:v>
                </c:pt>
                <c:pt idx="22">
                  <c:v>1.1383568024644199</c:v>
                </c:pt>
                <c:pt idx="23">
                  <c:v>1.1839361677007301</c:v>
                </c:pt>
                <c:pt idx="24">
                  <c:v>1.22951553293702</c:v>
                </c:pt>
                <c:pt idx="25">
                  <c:v>1.2750948981733199</c:v>
                </c:pt>
                <c:pt idx="26">
                  <c:v>1.32067426340963</c:v>
                </c:pt>
                <c:pt idx="27">
                  <c:v>1.3662746911991801</c:v>
                </c:pt>
                <c:pt idx="28">
                  <c:v>1.41187511898873</c:v>
                </c:pt>
                <c:pt idx="29">
                  <c:v>1.4574755467782801</c:v>
                </c:pt>
                <c:pt idx="30">
                  <c:v>1.5030759745678199</c:v>
                </c:pt>
                <c:pt idx="31">
                  <c:v>1.5487186641069499</c:v>
                </c:pt>
                <c:pt idx="32">
                  <c:v>1.5943613536460799</c:v>
                </c:pt>
                <c:pt idx="33">
                  <c:v>1.6400040431852101</c:v>
                </c:pt>
                <c:pt idx="34">
                  <c:v>1.6856467327243301</c:v>
                </c:pt>
                <c:pt idx="35">
                  <c:v>1.77693211180259</c:v>
                </c:pt>
                <c:pt idx="36">
                  <c:v>1.82257480134171</c:v>
                </c:pt>
                <c:pt idx="37">
                  <c:v>1.91394513656615</c:v>
                </c:pt>
                <c:pt idx="38">
                  <c:v>2.0053154717905799</c:v>
                </c:pt>
                <c:pt idx="39">
                  <c:v>2.0510006394028002</c:v>
                </c:pt>
                <c:pt idx="40">
                  <c:v>2.0966858070150201</c:v>
                </c:pt>
                <c:pt idx="41">
                  <c:v>2.1423709746272399</c:v>
                </c:pt>
                <c:pt idx="42">
                  <c:v>2.2337413098516801</c:v>
                </c:pt>
                <c:pt idx="43">
                  <c:v>2.2794264774638999</c:v>
                </c:pt>
                <c:pt idx="44">
                  <c:v>2.4164819803005599</c:v>
                </c:pt>
                <c:pt idx="45">
                  <c:v>2.46216714791277</c:v>
                </c:pt>
                <c:pt idx="46">
                  <c:v>2.5078523155249899</c:v>
                </c:pt>
                <c:pt idx="47">
                  <c:v>2.59922265074943</c:v>
                </c:pt>
                <c:pt idx="48">
                  <c:v>2.7362781535860901</c:v>
                </c:pt>
                <c:pt idx="49">
                  <c:v>2.8276484888105302</c:v>
                </c:pt>
                <c:pt idx="50">
                  <c:v>2.8733336564227501</c:v>
                </c:pt>
                <c:pt idx="51">
                  <c:v>2.9647039916471898</c:v>
                </c:pt>
                <c:pt idx="52">
                  <c:v>3.10175949448384</c:v>
                </c:pt>
                <c:pt idx="53">
                  <c:v>3.1474446620960599</c:v>
                </c:pt>
                <c:pt idx="54">
                  <c:v>3.19312982970827</c:v>
                </c:pt>
                <c:pt idx="55">
                  <c:v>3.2388149973204898</c:v>
                </c:pt>
                <c:pt idx="56">
                  <c:v>3.2845001649327101</c:v>
                </c:pt>
                <c:pt idx="57">
                  <c:v>3.33018533254493</c:v>
                </c:pt>
                <c:pt idx="58">
                  <c:v>3.3759137216969899</c:v>
                </c:pt>
                <c:pt idx="59">
                  <c:v>3.42164211084904</c:v>
                </c:pt>
                <c:pt idx="60">
                  <c:v>3.51309888915317</c:v>
                </c:pt>
                <c:pt idx="61">
                  <c:v>3.5588272783052202</c:v>
                </c:pt>
                <c:pt idx="62">
                  <c:v>3.6045556674572801</c:v>
                </c:pt>
                <c:pt idx="63">
                  <c:v>3.65030575968914</c:v>
                </c:pt>
                <c:pt idx="64">
                  <c:v>3.69605585192101</c:v>
                </c:pt>
                <c:pt idx="65">
                  <c:v>3.7418059441528801</c:v>
                </c:pt>
                <c:pt idx="66">
                  <c:v>3.7875995664439599</c:v>
                </c:pt>
                <c:pt idx="67">
                  <c:v>3.8333931887350299</c:v>
                </c:pt>
                <c:pt idx="68">
                  <c:v>3.8791868110261101</c:v>
                </c:pt>
                <c:pt idx="69">
                  <c:v>3.9249804333171898</c:v>
                </c:pt>
                <c:pt idx="70">
                  <c:v>3.97077405560827</c:v>
                </c:pt>
                <c:pt idx="71">
                  <c:v>4.0165676778993502</c:v>
                </c:pt>
                <c:pt idx="72">
                  <c:v>4.06236130019043</c:v>
                </c:pt>
                <c:pt idx="73">
                  <c:v>4.1081549224815097</c:v>
                </c:pt>
                <c:pt idx="74">
                  <c:v>4.1539485447725903</c:v>
                </c:pt>
                <c:pt idx="75">
                  <c:v>4.1997421670636701</c:v>
                </c:pt>
                <c:pt idx="76">
                  <c:v>4.2455576897001697</c:v>
                </c:pt>
                <c:pt idx="77">
                  <c:v>4.2913732123366799</c:v>
                </c:pt>
                <c:pt idx="78">
                  <c:v>4.3372106772733003</c:v>
                </c:pt>
                <c:pt idx="79">
                  <c:v>4.3830481422099101</c:v>
                </c:pt>
                <c:pt idx="80">
                  <c:v>4.4288856071465297</c:v>
                </c:pt>
                <c:pt idx="81">
                  <c:v>4.4747450670279303</c:v>
                </c:pt>
                <c:pt idx="82">
                  <c:v>4.5665521356804701</c:v>
                </c:pt>
                <c:pt idx="83">
                  <c:v>4.6124556700067396</c:v>
                </c:pt>
                <c:pt idx="84">
                  <c:v>4.6583592043330198</c:v>
                </c:pt>
                <c:pt idx="85">
                  <c:v>4.7042627386592804</c:v>
                </c:pt>
                <c:pt idx="86">
                  <c:v>4.7501662729855498</c:v>
                </c:pt>
                <c:pt idx="87">
                  <c:v>4.7960698073118104</c:v>
                </c:pt>
                <c:pt idx="88">
                  <c:v>4.8419733416380799</c:v>
                </c:pt>
                <c:pt idx="89">
                  <c:v>4.88787687596436</c:v>
                </c:pt>
                <c:pt idx="90">
                  <c:v>4.9338469693060896</c:v>
                </c:pt>
                <c:pt idx="91">
                  <c:v>4.97981706264782</c:v>
                </c:pt>
                <c:pt idx="92">
                  <c:v>5.0258094067607599</c:v>
                </c:pt>
                <c:pt idx="93">
                  <c:v>5.0718240339861698</c:v>
                </c:pt>
                <c:pt idx="94">
                  <c:v>5.1178386612115698</c:v>
                </c:pt>
                <c:pt idx="95">
                  <c:v>5.1638532884369797</c:v>
                </c:pt>
                <c:pt idx="96">
                  <c:v>5.2098679156623797</c:v>
                </c:pt>
                <c:pt idx="97">
                  <c:v>5.2559048909340396</c:v>
                </c:pt>
                <c:pt idx="98">
                  <c:v>5.3940158167490102</c:v>
                </c:pt>
                <c:pt idx="99">
                  <c:v>5.44005279202067</c:v>
                </c:pt>
                <c:pt idx="100">
                  <c:v>5.57816371783563</c:v>
                </c:pt>
                <c:pt idx="101">
                  <c:v>5.7162746436505998</c:v>
                </c:pt>
                <c:pt idx="102">
                  <c:v>5.8083935741404504</c:v>
                </c:pt>
                <c:pt idx="103">
                  <c:v>5.9926314351201198</c:v>
                </c:pt>
                <c:pt idx="104">
                  <c:v>6.0847503656099597</c:v>
                </c:pt>
                <c:pt idx="105">
                  <c:v>6.1308098308548802</c:v>
                </c:pt>
                <c:pt idx="106">
                  <c:v>6.1768692960997997</c:v>
                </c:pt>
                <c:pt idx="107">
                  <c:v>6.3150476918345504</c:v>
                </c:pt>
                <c:pt idx="108">
                  <c:v>6.3611071570794699</c:v>
                </c:pt>
                <c:pt idx="109">
                  <c:v>6.4992855528142304</c:v>
                </c:pt>
                <c:pt idx="110">
                  <c:v>6.5453450180591499</c:v>
                </c:pt>
                <c:pt idx="111">
                  <c:v>6.5914044833040597</c:v>
                </c:pt>
                <c:pt idx="112">
                  <c:v>6.6374639485489801</c:v>
                </c:pt>
                <c:pt idx="113">
                  <c:v>6.6835461479820797</c:v>
                </c:pt>
                <c:pt idx="114">
                  <c:v>6.7296511153002703</c:v>
                </c:pt>
                <c:pt idx="115">
                  <c:v>6.7757560826184697</c:v>
                </c:pt>
                <c:pt idx="116">
                  <c:v>6.8219295565745801</c:v>
                </c:pt>
                <c:pt idx="117">
                  <c:v>6.8681259226843698</c:v>
                </c:pt>
                <c:pt idx="118">
                  <c:v>6.91432228879414</c:v>
                </c:pt>
                <c:pt idx="119">
                  <c:v>6.96051865490392</c:v>
                </c:pt>
                <c:pt idx="120">
                  <c:v>7.00673797002817</c:v>
                </c:pt>
                <c:pt idx="121">
                  <c:v>7.0529802684021004</c:v>
                </c:pt>
                <c:pt idx="122">
                  <c:v>7.0992455843461499</c:v>
                </c:pt>
                <c:pt idx="123">
                  <c:v>7.1455801252018301</c:v>
                </c:pt>
                <c:pt idx="124">
                  <c:v>7.1919609543101304</c:v>
                </c:pt>
                <c:pt idx="125">
                  <c:v>7.2849549814100101</c:v>
                </c:pt>
                <c:pt idx="126">
                  <c:v>7.3314753251222902</c:v>
                </c:pt>
                <c:pt idx="127">
                  <c:v>7.4245160125468699</c:v>
                </c:pt>
                <c:pt idx="128">
                  <c:v>7.47113005282253</c:v>
                </c:pt>
                <c:pt idx="129">
                  <c:v>7.5177675880781596</c:v>
                </c:pt>
                <c:pt idx="130">
                  <c:v>7.5644286538763001</c:v>
                </c:pt>
                <c:pt idx="131">
                  <c:v>7.6111132858692896</c:v>
                </c:pt>
                <c:pt idx="132">
                  <c:v>7.6577979178622897</c:v>
                </c:pt>
                <c:pt idx="133">
                  <c:v>7.7044825498552703</c:v>
                </c:pt>
                <c:pt idx="134">
                  <c:v>7.7511908076741696</c:v>
                </c:pt>
                <c:pt idx="135">
                  <c:v>7.8447020182087197</c:v>
                </c:pt>
                <c:pt idx="136">
                  <c:v>7.8914576234759997</c:v>
                </c:pt>
                <c:pt idx="137">
                  <c:v>7.9382132287432698</c:v>
                </c:pt>
                <c:pt idx="138">
                  <c:v>7.98496883401054</c:v>
                </c:pt>
                <c:pt idx="139">
                  <c:v>8.0790537329532803</c:v>
                </c:pt>
                <c:pt idx="140">
                  <c:v>8.1261202697003494</c:v>
                </c:pt>
                <c:pt idx="141">
                  <c:v>8.1732834523134503</c:v>
                </c:pt>
                <c:pt idx="142">
                  <c:v>8.2210104359660896</c:v>
                </c:pt>
                <c:pt idx="143">
                  <c:v>8.3644151071598891</c:v>
                </c:pt>
                <c:pt idx="144">
                  <c:v>8.4127716163381798</c:v>
                </c:pt>
                <c:pt idx="145">
                  <c:v>8.4612304673348202</c:v>
                </c:pt>
                <c:pt idx="146">
                  <c:v>8.5098695584786395</c:v>
                </c:pt>
                <c:pt idx="147">
                  <c:v>8.5585604208743504</c:v>
                </c:pt>
                <c:pt idx="148">
                  <c:v>8.6081221767437892</c:v>
                </c:pt>
                <c:pt idx="149">
                  <c:v>8.6579270147946197</c:v>
                </c:pt>
                <c:pt idx="150">
                  <c:v>8.7077862249393796</c:v>
                </c:pt>
                <c:pt idx="151">
                  <c:v>8.7577819608512506</c:v>
                </c:pt>
                <c:pt idx="152">
                  <c:v>8.8090704476635899</c:v>
                </c:pt>
                <c:pt idx="153">
                  <c:v>8.8605616557676701</c:v>
                </c:pt>
                <c:pt idx="154">
                  <c:v>8.9121111118447196</c:v>
                </c:pt>
                <c:pt idx="155">
                  <c:v>9.0158558600089105</c:v>
                </c:pt>
                <c:pt idx="156">
                  <c:v>9.1197783547433406</c:v>
                </c:pt>
                <c:pt idx="157">
                  <c:v>9.2773741148218107</c:v>
                </c:pt>
                <c:pt idx="158">
                  <c:v>9.3299669414219206</c:v>
                </c:pt>
                <c:pt idx="159">
                  <c:v>9.3826514463949398</c:v>
                </c:pt>
                <c:pt idx="160">
                  <c:v>9.5413508309021307</c:v>
                </c:pt>
                <c:pt idx="161">
                  <c:v>9.6475852985111601</c:v>
                </c:pt>
                <c:pt idx="162">
                  <c:v>9.8604296205405895</c:v>
                </c:pt>
                <c:pt idx="163">
                  <c:v>9.9137351027283298</c:v>
                </c:pt>
                <c:pt idx="164">
                  <c:v>10.234707542979899</c:v>
                </c:pt>
                <c:pt idx="165">
                  <c:v>10.2883628283696</c:v>
                </c:pt>
                <c:pt idx="166">
                  <c:v>10.342340949411501</c:v>
                </c:pt>
                <c:pt idx="167">
                  <c:v>10.3967779008691</c:v>
                </c:pt>
                <c:pt idx="168">
                  <c:v>10.5060501229412</c:v>
                </c:pt>
                <c:pt idx="169">
                  <c:v>10.560887102032501</c:v>
                </c:pt>
                <c:pt idx="170">
                  <c:v>10.616543052809099</c:v>
                </c:pt>
                <c:pt idx="171">
                  <c:v>10.7280632735791</c:v>
                </c:pt>
                <c:pt idx="172">
                  <c:v>10.7845287617046</c:v>
                </c:pt>
                <c:pt idx="173">
                  <c:v>10.8415354525917</c:v>
                </c:pt>
                <c:pt idx="174">
                  <c:v>10.899168590631399</c:v>
                </c:pt>
                <c:pt idx="175">
                  <c:v>10.9572147348721</c:v>
                </c:pt>
                <c:pt idx="176">
                  <c:v>11.0158340800104</c:v>
                </c:pt>
                <c:pt idx="177">
                  <c:v>11.074881303580399</c:v>
                </c:pt>
                <c:pt idx="178">
                  <c:v>11.1944846912017</c:v>
                </c:pt>
                <c:pt idx="179">
                  <c:v>11.254407441072701</c:v>
                </c:pt>
                <c:pt idx="180">
                  <c:v>11.314696566452399</c:v>
                </c:pt>
                <c:pt idx="181">
                  <c:v>11.3749856918321</c:v>
                </c:pt>
                <c:pt idx="182">
                  <c:v>11.435604716666701</c:v>
                </c:pt>
                <c:pt idx="183">
                  <c:v>11.4977115857293</c:v>
                </c:pt>
                <c:pt idx="184">
                  <c:v>11.5600371409506</c:v>
                </c:pt>
                <c:pt idx="185">
                  <c:v>11.6224947418398</c:v>
                </c:pt>
                <c:pt idx="186">
                  <c:v>11.6852628563697</c:v>
                </c:pt>
                <c:pt idx="187">
                  <c:v>11.748480277374499</c:v>
                </c:pt>
                <c:pt idx="188">
                  <c:v>11.811924935694099</c:v>
                </c:pt>
                <c:pt idx="189">
                  <c:v>11.878633010629301</c:v>
                </c:pt>
                <c:pt idx="190">
                  <c:v>11.946997143281999</c:v>
                </c:pt>
                <c:pt idx="191">
                  <c:v>12.015950160397701</c:v>
                </c:pt>
                <c:pt idx="192">
                  <c:v>12.085011424008099</c:v>
                </c:pt>
                <c:pt idx="193">
                  <c:v>12.292848276433601</c:v>
                </c:pt>
                <c:pt idx="194">
                  <c:v>12.362512416007499</c:v>
                </c:pt>
                <c:pt idx="195">
                  <c:v>12.4321765555814</c:v>
                </c:pt>
                <c:pt idx="196">
                  <c:v>12.502007355776399</c:v>
                </c:pt>
                <c:pt idx="197">
                  <c:v>12.572399948410499</c:v>
                </c:pt>
                <c:pt idx="198">
                  <c:v>12.643421556900799</c:v>
                </c:pt>
                <c:pt idx="199">
                  <c:v>12.7154385218168</c:v>
                </c:pt>
                <c:pt idx="200">
                  <c:v>12.862135263796899</c:v>
                </c:pt>
                <c:pt idx="201">
                  <c:v>12.9361691335813</c:v>
                </c:pt>
                <c:pt idx="202">
                  <c:v>13.0105826642364</c:v>
                </c:pt>
                <c:pt idx="203">
                  <c:v>13.0855089496246</c:v>
                </c:pt>
                <c:pt idx="204">
                  <c:v>13.1606944955159</c:v>
                </c:pt>
                <c:pt idx="205">
                  <c:v>13.235945193526801</c:v>
                </c:pt>
                <c:pt idx="206">
                  <c:v>13.311457860895301</c:v>
                </c:pt>
                <c:pt idx="207">
                  <c:v>13.387367267321901</c:v>
                </c:pt>
                <c:pt idx="208">
                  <c:v>13.463543725310201</c:v>
                </c:pt>
                <c:pt idx="209">
                  <c:v>13.6161653413149</c:v>
                </c:pt>
                <c:pt idx="210">
                  <c:v>13.922219671372201</c:v>
                </c:pt>
                <c:pt idx="211">
                  <c:v>14.3821187648467</c:v>
                </c:pt>
                <c:pt idx="212">
                  <c:v>14.4595309540285</c:v>
                </c:pt>
                <c:pt idx="213">
                  <c:v>14.5372243864045</c:v>
                </c:pt>
                <c:pt idx="214">
                  <c:v>14.6149178187805</c:v>
                </c:pt>
                <c:pt idx="215">
                  <c:v>14.7720200859033</c:v>
                </c:pt>
                <c:pt idx="216">
                  <c:v>14.8508618804584</c:v>
                </c:pt>
                <c:pt idx="217">
                  <c:v>14.9297767443319</c:v>
                </c:pt>
                <c:pt idx="218">
                  <c:v>15.009059338232801</c:v>
                </c:pt>
                <c:pt idx="219">
                  <c:v>15.088490123898</c:v>
                </c:pt>
                <c:pt idx="220">
                  <c:v>15.248398805397301</c:v>
                </c:pt>
                <c:pt idx="221">
                  <c:v>15.409830426720401</c:v>
                </c:pt>
                <c:pt idx="222">
                  <c:v>15.490546237381899</c:v>
                </c:pt>
                <c:pt idx="223">
                  <c:v>15.5714165280638</c:v>
                </c:pt>
                <c:pt idx="224">
                  <c:v>15.655425068831899</c:v>
                </c:pt>
                <c:pt idx="225">
                  <c:v>15.741054078914299</c:v>
                </c:pt>
                <c:pt idx="226">
                  <c:v>15.828008615468599</c:v>
                </c:pt>
                <c:pt idx="227">
                  <c:v>15.915779200853899</c:v>
                </c:pt>
                <c:pt idx="228">
                  <c:v>16.004288906958301</c:v>
                </c:pt>
                <c:pt idx="229">
                  <c:v>16.270378804824301</c:v>
                </c:pt>
                <c:pt idx="230">
                  <c:v>16.452796280194999</c:v>
                </c:pt>
                <c:pt idx="231">
                  <c:v>16.5452157533364</c:v>
                </c:pt>
                <c:pt idx="232">
                  <c:v>16.6412511782463</c:v>
                </c:pt>
                <c:pt idx="233">
                  <c:v>16.738860954384201</c:v>
                </c:pt>
                <c:pt idx="234">
                  <c:v>16.848127541058201</c:v>
                </c:pt>
                <c:pt idx="235">
                  <c:v>17.0704587508415</c:v>
                </c:pt>
                <c:pt idx="236">
                  <c:v>17.184060862141699</c:v>
                </c:pt>
                <c:pt idx="237">
                  <c:v>17.2990829998332</c:v>
                </c:pt>
                <c:pt idx="238">
                  <c:v>17.417396185813399</c:v>
                </c:pt>
                <c:pt idx="239">
                  <c:v>17.539922304232</c:v>
                </c:pt>
                <c:pt idx="240">
                  <c:v>17.667372192479</c:v>
                </c:pt>
                <c:pt idx="241">
                  <c:v>17.933390376025098</c:v>
                </c:pt>
                <c:pt idx="242">
                  <c:v>18.201144404162001</c:v>
                </c:pt>
                <c:pt idx="243">
                  <c:v>18.3367975643541</c:v>
                </c:pt>
                <c:pt idx="244">
                  <c:v>18.475209771872201</c:v>
                </c:pt>
                <c:pt idx="245">
                  <c:v>18.757791367117001</c:v>
                </c:pt>
                <c:pt idx="246">
                  <c:v>18.903910447392001</c:v>
                </c:pt>
                <c:pt idx="247">
                  <c:v>19.062301247299398</c:v>
                </c:pt>
                <c:pt idx="248">
                  <c:v>19.427708465144601</c:v>
                </c:pt>
                <c:pt idx="249">
                  <c:v>19.6116634686488</c:v>
                </c:pt>
                <c:pt idx="250">
                  <c:v>19.8026096361817</c:v>
                </c:pt>
                <c:pt idx="251">
                  <c:v>20.024763072092501</c:v>
                </c:pt>
                <c:pt idx="252">
                  <c:v>20.2895817374167</c:v>
                </c:pt>
                <c:pt idx="253">
                  <c:v>20.578387600687002</c:v>
                </c:pt>
                <c:pt idx="254">
                  <c:v>20.8803709177946</c:v>
                </c:pt>
                <c:pt idx="255">
                  <c:v>21.183511259105799</c:v>
                </c:pt>
                <c:pt idx="256">
                  <c:v>21.571769824331799</c:v>
                </c:pt>
                <c:pt idx="257">
                  <c:v>22.462999712691701</c:v>
                </c:pt>
                <c:pt idx="258">
                  <c:v>22.941623171255301</c:v>
                </c:pt>
                <c:pt idx="259">
                  <c:v>23.578469260749099</c:v>
                </c:pt>
                <c:pt idx="260">
                  <c:v>23.578469260749099</c:v>
                </c:pt>
              </c:numCache>
            </c:numRef>
          </c:yVal>
          <c:smooth val="0"/>
          <c:extLst>
            <c:ext xmlns:c16="http://schemas.microsoft.com/office/drawing/2014/chart" uri="{C3380CC4-5D6E-409C-BE32-E72D297353CC}">
              <c16:uniqueId val="{00000001-1A56-4210-9346-8B06D1B00761}"/>
            </c:ext>
          </c:extLst>
        </c:ser>
        <c:ser>
          <c:idx val="0"/>
          <c:order val="1"/>
          <c:tx>
            <c:v>Canagliflozin</c:v>
          </c:tx>
          <c:spPr>
            <a:ln w="28575" cap="rnd">
              <a:solidFill>
                <a:schemeClr val="accent1"/>
              </a:solidFill>
              <a:round/>
            </a:ln>
            <a:effectLst/>
          </c:spPr>
          <c:marker>
            <c:symbol val="none"/>
          </c:marker>
          <c:xVal>
            <c:numRef>
              <c:f>'Fig 1A - T2PRYCOM'!$C$2:$C$220</c:f>
              <c:numCache>
                <c:formatCode>General</c:formatCode>
                <c:ptCount val="219"/>
                <c:pt idx="0">
                  <c:v>0</c:v>
                </c:pt>
                <c:pt idx="1">
                  <c:v>1.28571428571429</c:v>
                </c:pt>
                <c:pt idx="2">
                  <c:v>3.1428571428571401</c:v>
                </c:pt>
                <c:pt idx="3">
                  <c:v>7.8571428571428603</c:v>
                </c:pt>
                <c:pt idx="4">
                  <c:v>8.5714285714285694</c:v>
                </c:pt>
                <c:pt idx="5">
                  <c:v>8.8571428571428594</c:v>
                </c:pt>
                <c:pt idx="6">
                  <c:v>12.4285714285714</c:v>
                </c:pt>
                <c:pt idx="7">
                  <c:v>13.285714285714301</c:v>
                </c:pt>
                <c:pt idx="8">
                  <c:v>13.714285714285699</c:v>
                </c:pt>
                <c:pt idx="9">
                  <c:v>14.1428571428571</c:v>
                </c:pt>
                <c:pt idx="10">
                  <c:v>16.1428571428571</c:v>
                </c:pt>
                <c:pt idx="11">
                  <c:v>18.571428571428601</c:v>
                </c:pt>
                <c:pt idx="12">
                  <c:v>19</c:v>
                </c:pt>
                <c:pt idx="13">
                  <c:v>20.571428571428601</c:v>
                </c:pt>
                <c:pt idx="14">
                  <c:v>20.714285714285701</c:v>
                </c:pt>
                <c:pt idx="15">
                  <c:v>25.428571428571399</c:v>
                </c:pt>
                <c:pt idx="16">
                  <c:v>26.1428571428571</c:v>
                </c:pt>
                <c:pt idx="17">
                  <c:v>26.571428571428601</c:v>
                </c:pt>
                <c:pt idx="18">
                  <c:v>27.285714285714299</c:v>
                </c:pt>
                <c:pt idx="19">
                  <c:v>30.285714285714299</c:v>
                </c:pt>
                <c:pt idx="20">
                  <c:v>30.428571428571399</c:v>
                </c:pt>
                <c:pt idx="21">
                  <c:v>30.714285714285701</c:v>
                </c:pt>
                <c:pt idx="22">
                  <c:v>32.285714285714299</c:v>
                </c:pt>
                <c:pt idx="23">
                  <c:v>32.714285714285701</c:v>
                </c:pt>
                <c:pt idx="24">
                  <c:v>34.142857142857103</c:v>
                </c:pt>
                <c:pt idx="25">
                  <c:v>34.714285714285701</c:v>
                </c:pt>
                <c:pt idx="26">
                  <c:v>35.142857142857103</c:v>
                </c:pt>
                <c:pt idx="27">
                  <c:v>36.714285714285701</c:v>
                </c:pt>
                <c:pt idx="28">
                  <c:v>37.142857142857103</c:v>
                </c:pt>
                <c:pt idx="29">
                  <c:v>39.571428571428598</c:v>
                </c:pt>
                <c:pt idx="30">
                  <c:v>42.857142857142897</c:v>
                </c:pt>
                <c:pt idx="31">
                  <c:v>43</c:v>
                </c:pt>
                <c:pt idx="32">
                  <c:v>43.142857142857103</c:v>
                </c:pt>
                <c:pt idx="33">
                  <c:v>44</c:v>
                </c:pt>
                <c:pt idx="34">
                  <c:v>44.571428571428598</c:v>
                </c:pt>
                <c:pt idx="35">
                  <c:v>44.714285714285701</c:v>
                </c:pt>
                <c:pt idx="36">
                  <c:v>45.714285714285701</c:v>
                </c:pt>
                <c:pt idx="37">
                  <c:v>46</c:v>
                </c:pt>
                <c:pt idx="38">
                  <c:v>48.142857142857103</c:v>
                </c:pt>
                <c:pt idx="39">
                  <c:v>48.714285714285701</c:v>
                </c:pt>
                <c:pt idx="40">
                  <c:v>50.714285714285701</c:v>
                </c:pt>
                <c:pt idx="41">
                  <c:v>51.285714285714299</c:v>
                </c:pt>
                <c:pt idx="42">
                  <c:v>52.142857142857103</c:v>
                </c:pt>
                <c:pt idx="43">
                  <c:v>52.285714285714299</c:v>
                </c:pt>
                <c:pt idx="44">
                  <c:v>52.428571428571402</c:v>
                </c:pt>
                <c:pt idx="45">
                  <c:v>52.857142857142897</c:v>
                </c:pt>
                <c:pt idx="46">
                  <c:v>53.571428571428598</c:v>
                </c:pt>
                <c:pt idx="47">
                  <c:v>54.142857142857103</c:v>
                </c:pt>
                <c:pt idx="48">
                  <c:v>55.428571428571402</c:v>
                </c:pt>
                <c:pt idx="49">
                  <c:v>56.142857142857103</c:v>
                </c:pt>
                <c:pt idx="50">
                  <c:v>56.428571428571402</c:v>
                </c:pt>
                <c:pt idx="51">
                  <c:v>57</c:v>
                </c:pt>
                <c:pt idx="52">
                  <c:v>57.142857142857103</c:v>
                </c:pt>
                <c:pt idx="53">
                  <c:v>58.285714285714299</c:v>
                </c:pt>
                <c:pt idx="54">
                  <c:v>59</c:v>
                </c:pt>
                <c:pt idx="55">
                  <c:v>59.142857142857103</c:v>
                </c:pt>
                <c:pt idx="56">
                  <c:v>60</c:v>
                </c:pt>
                <c:pt idx="57">
                  <c:v>61.285714285714299</c:v>
                </c:pt>
                <c:pt idx="58">
                  <c:v>61.571428571428598</c:v>
                </c:pt>
                <c:pt idx="59">
                  <c:v>62.285714285714299</c:v>
                </c:pt>
                <c:pt idx="60">
                  <c:v>62.571428571428598</c:v>
                </c:pt>
                <c:pt idx="61">
                  <c:v>63.285714285714299</c:v>
                </c:pt>
                <c:pt idx="62">
                  <c:v>63.714285714285701</c:v>
                </c:pt>
                <c:pt idx="63">
                  <c:v>64.285714285714306</c:v>
                </c:pt>
                <c:pt idx="64">
                  <c:v>64.571428571428598</c:v>
                </c:pt>
                <c:pt idx="65">
                  <c:v>65.571428571428598</c:v>
                </c:pt>
                <c:pt idx="66">
                  <c:v>67.285714285714306</c:v>
                </c:pt>
                <c:pt idx="67">
                  <c:v>68.142857142857096</c:v>
                </c:pt>
                <c:pt idx="68">
                  <c:v>68.714285714285694</c:v>
                </c:pt>
                <c:pt idx="69">
                  <c:v>69</c:v>
                </c:pt>
                <c:pt idx="70">
                  <c:v>69.714285714285694</c:v>
                </c:pt>
                <c:pt idx="71">
                  <c:v>69.857142857142904</c:v>
                </c:pt>
                <c:pt idx="72">
                  <c:v>70.857142857142904</c:v>
                </c:pt>
                <c:pt idx="73">
                  <c:v>71.142857142857096</c:v>
                </c:pt>
                <c:pt idx="74">
                  <c:v>71.285714285714306</c:v>
                </c:pt>
                <c:pt idx="75">
                  <c:v>73.714285714285694</c:v>
                </c:pt>
                <c:pt idx="76">
                  <c:v>74.571428571428598</c:v>
                </c:pt>
                <c:pt idx="77">
                  <c:v>75.428571428571402</c:v>
                </c:pt>
                <c:pt idx="78">
                  <c:v>75.857142857142904</c:v>
                </c:pt>
                <c:pt idx="79">
                  <c:v>76.142857142857096</c:v>
                </c:pt>
                <c:pt idx="80">
                  <c:v>76.285714285714306</c:v>
                </c:pt>
                <c:pt idx="81">
                  <c:v>77.142857142857096</c:v>
                </c:pt>
                <c:pt idx="82">
                  <c:v>77.857142857142904</c:v>
                </c:pt>
                <c:pt idx="83">
                  <c:v>78.142857142857096</c:v>
                </c:pt>
                <c:pt idx="84">
                  <c:v>78.285714285714306</c:v>
                </c:pt>
                <c:pt idx="85">
                  <c:v>78.571428571428598</c:v>
                </c:pt>
                <c:pt idx="86">
                  <c:v>78.714285714285694</c:v>
                </c:pt>
                <c:pt idx="87">
                  <c:v>79.142857142857096</c:v>
                </c:pt>
                <c:pt idx="88">
                  <c:v>79.857142857142904</c:v>
                </c:pt>
                <c:pt idx="89">
                  <c:v>80</c:v>
                </c:pt>
                <c:pt idx="90">
                  <c:v>80.428571428571402</c:v>
                </c:pt>
                <c:pt idx="91">
                  <c:v>80.571428571428598</c:v>
                </c:pt>
                <c:pt idx="92">
                  <c:v>81</c:v>
                </c:pt>
                <c:pt idx="93">
                  <c:v>81.857142857142904</c:v>
                </c:pt>
                <c:pt idx="94">
                  <c:v>82.285714285714306</c:v>
                </c:pt>
                <c:pt idx="95">
                  <c:v>84.142857142857096</c:v>
                </c:pt>
                <c:pt idx="96">
                  <c:v>84.714285714285694</c:v>
                </c:pt>
                <c:pt idx="97">
                  <c:v>85.571428571428598</c:v>
                </c:pt>
                <c:pt idx="98">
                  <c:v>86.142857142857096</c:v>
                </c:pt>
                <c:pt idx="99">
                  <c:v>87</c:v>
                </c:pt>
                <c:pt idx="100">
                  <c:v>87.285714285714306</c:v>
                </c:pt>
                <c:pt idx="101">
                  <c:v>89.142857142857096</c:v>
                </c:pt>
                <c:pt idx="102">
                  <c:v>89.428571428571402</c:v>
                </c:pt>
                <c:pt idx="103">
                  <c:v>89.857142857142904</c:v>
                </c:pt>
                <c:pt idx="104">
                  <c:v>90.428571428571402</c:v>
                </c:pt>
                <c:pt idx="105">
                  <c:v>91.857142857142904</c:v>
                </c:pt>
                <c:pt idx="106">
                  <c:v>92.142857142857096</c:v>
                </c:pt>
                <c:pt idx="107">
                  <c:v>92.428571428571402</c:v>
                </c:pt>
                <c:pt idx="108">
                  <c:v>92.714285714285694</c:v>
                </c:pt>
                <c:pt idx="109">
                  <c:v>93.285714285714306</c:v>
                </c:pt>
                <c:pt idx="110">
                  <c:v>94.142857142857096</c:v>
                </c:pt>
                <c:pt idx="111">
                  <c:v>94.714285714285694</c:v>
                </c:pt>
                <c:pt idx="112">
                  <c:v>95.857142857142904</c:v>
                </c:pt>
                <c:pt idx="113">
                  <c:v>96.428571428571402</c:v>
                </c:pt>
                <c:pt idx="114">
                  <c:v>97.142857142857096</c:v>
                </c:pt>
                <c:pt idx="115">
                  <c:v>97.857142857142904</c:v>
                </c:pt>
                <c:pt idx="116">
                  <c:v>98</c:v>
                </c:pt>
                <c:pt idx="117">
                  <c:v>98.714285714285694</c:v>
                </c:pt>
                <c:pt idx="118">
                  <c:v>98.857142857142904</c:v>
                </c:pt>
                <c:pt idx="119">
                  <c:v>100.142857142857</c:v>
                </c:pt>
                <c:pt idx="120">
                  <c:v>100.71428571428601</c:v>
                </c:pt>
                <c:pt idx="121">
                  <c:v>101.28571428571399</c:v>
                </c:pt>
                <c:pt idx="122">
                  <c:v>101.571428571429</c:v>
                </c:pt>
                <c:pt idx="123">
                  <c:v>101.857142857143</c:v>
                </c:pt>
                <c:pt idx="124">
                  <c:v>102.428571428571</c:v>
                </c:pt>
                <c:pt idx="125">
                  <c:v>102.71428571428601</c:v>
                </c:pt>
                <c:pt idx="126">
                  <c:v>103</c:v>
                </c:pt>
                <c:pt idx="127">
                  <c:v>103.28571428571399</c:v>
                </c:pt>
                <c:pt idx="128">
                  <c:v>104.142857142857</c:v>
                </c:pt>
                <c:pt idx="129">
                  <c:v>104.428571428571</c:v>
                </c:pt>
                <c:pt idx="130">
                  <c:v>104.857142857143</c:v>
                </c:pt>
                <c:pt idx="131">
                  <c:v>105.142857142857</c:v>
                </c:pt>
                <c:pt idx="132">
                  <c:v>105.28571428571399</c:v>
                </c:pt>
                <c:pt idx="133">
                  <c:v>105.571428571429</c:v>
                </c:pt>
                <c:pt idx="134">
                  <c:v>107.28571428571399</c:v>
                </c:pt>
                <c:pt idx="135">
                  <c:v>107.71428571428601</c:v>
                </c:pt>
                <c:pt idx="136">
                  <c:v>108</c:v>
                </c:pt>
                <c:pt idx="137">
                  <c:v>108.28571428571399</c:v>
                </c:pt>
                <c:pt idx="138">
                  <c:v>108.857142857143</c:v>
                </c:pt>
                <c:pt idx="139">
                  <c:v>109</c:v>
                </c:pt>
                <c:pt idx="140">
                  <c:v>110.142857142857</c:v>
                </c:pt>
                <c:pt idx="141">
                  <c:v>110.428571428571</c:v>
                </c:pt>
                <c:pt idx="142">
                  <c:v>111</c:v>
                </c:pt>
                <c:pt idx="143">
                  <c:v>111.142857142857</c:v>
                </c:pt>
                <c:pt idx="144">
                  <c:v>111.28571428571399</c:v>
                </c:pt>
                <c:pt idx="145">
                  <c:v>111.71428571428601</c:v>
                </c:pt>
                <c:pt idx="146">
                  <c:v>112.142857142857</c:v>
                </c:pt>
                <c:pt idx="147">
                  <c:v>112.28571428571399</c:v>
                </c:pt>
                <c:pt idx="148">
                  <c:v>113</c:v>
                </c:pt>
                <c:pt idx="149">
                  <c:v>114</c:v>
                </c:pt>
                <c:pt idx="150">
                  <c:v>115.428571428571</c:v>
                </c:pt>
                <c:pt idx="151">
                  <c:v>115.857142857143</c:v>
                </c:pt>
                <c:pt idx="152">
                  <c:v>116.142857142857</c:v>
                </c:pt>
                <c:pt idx="153">
                  <c:v>116.571428571429</c:v>
                </c:pt>
                <c:pt idx="154">
                  <c:v>117.428571428571</c:v>
                </c:pt>
                <c:pt idx="155">
                  <c:v>117.571428571429</c:v>
                </c:pt>
                <c:pt idx="156">
                  <c:v>118.142857142857</c:v>
                </c:pt>
                <c:pt idx="157">
                  <c:v>119</c:v>
                </c:pt>
                <c:pt idx="158">
                  <c:v>119.28571428571399</c:v>
                </c:pt>
                <c:pt idx="159">
                  <c:v>120.142857142857</c:v>
                </c:pt>
                <c:pt idx="160">
                  <c:v>121.71428571428601</c:v>
                </c:pt>
                <c:pt idx="161">
                  <c:v>122.142857142857</c:v>
                </c:pt>
                <c:pt idx="162">
                  <c:v>122.571428571429</c:v>
                </c:pt>
                <c:pt idx="163">
                  <c:v>122.71428571428601</c:v>
                </c:pt>
                <c:pt idx="164">
                  <c:v>125.28571428571399</c:v>
                </c:pt>
                <c:pt idx="165">
                  <c:v>126.142857142857</c:v>
                </c:pt>
                <c:pt idx="166">
                  <c:v>128.142857142857</c:v>
                </c:pt>
                <c:pt idx="167">
                  <c:v>128.42857142857099</c:v>
                </c:pt>
                <c:pt idx="168">
                  <c:v>129.28571428571399</c:v>
                </c:pt>
                <c:pt idx="169">
                  <c:v>130.142857142857</c:v>
                </c:pt>
                <c:pt idx="170">
                  <c:v>130.42857142857099</c:v>
                </c:pt>
                <c:pt idx="171">
                  <c:v>130.57142857142901</c:v>
                </c:pt>
                <c:pt idx="172">
                  <c:v>130.857142857143</c:v>
                </c:pt>
                <c:pt idx="173">
                  <c:v>131</c:v>
                </c:pt>
                <c:pt idx="174">
                  <c:v>131.28571428571399</c:v>
                </c:pt>
                <c:pt idx="175">
                  <c:v>131.42857142857099</c:v>
                </c:pt>
                <c:pt idx="176">
                  <c:v>132.142857142857</c:v>
                </c:pt>
                <c:pt idx="177">
                  <c:v>132.42857142857099</c:v>
                </c:pt>
                <c:pt idx="178">
                  <c:v>132.57142857142901</c:v>
                </c:pt>
                <c:pt idx="179">
                  <c:v>132.71428571428601</c:v>
                </c:pt>
                <c:pt idx="180">
                  <c:v>133.857142857143</c:v>
                </c:pt>
                <c:pt idx="181">
                  <c:v>134.57142857142901</c:v>
                </c:pt>
                <c:pt idx="182">
                  <c:v>135</c:v>
                </c:pt>
                <c:pt idx="183">
                  <c:v>135.142857142857</c:v>
                </c:pt>
                <c:pt idx="184">
                  <c:v>136</c:v>
                </c:pt>
                <c:pt idx="185">
                  <c:v>137.57142857142901</c:v>
                </c:pt>
                <c:pt idx="186">
                  <c:v>140</c:v>
                </c:pt>
                <c:pt idx="187">
                  <c:v>141.71428571428601</c:v>
                </c:pt>
                <c:pt idx="188">
                  <c:v>142.42857142857099</c:v>
                </c:pt>
                <c:pt idx="189">
                  <c:v>143.57142857142901</c:v>
                </c:pt>
                <c:pt idx="190">
                  <c:v>144.57142857142901</c:v>
                </c:pt>
                <c:pt idx="191">
                  <c:v>145.42857142857099</c:v>
                </c:pt>
                <c:pt idx="192">
                  <c:v>146.857142857143</c:v>
                </c:pt>
                <c:pt idx="193">
                  <c:v>148</c:v>
                </c:pt>
                <c:pt idx="194">
                  <c:v>148.42857142857099</c:v>
                </c:pt>
                <c:pt idx="195">
                  <c:v>150.28571428571399</c:v>
                </c:pt>
                <c:pt idx="196">
                  <c:v>151</c:v>
                </c:pt>
                <c:pt idx="197">
                  <c:v>151.71428571428601</c:v>
                </c:pt>
                <c:pt idx="198">
                  <c:v>152.42857142857099</c:v>
                </c:pt>
                <c:pt idx="199">
                  <c:v>153</c:v>
                </c:pt>
                <c:pt idx="200">
                  <c:v>154.142857142857</c:v>
                </c:pt>
                <c:pt idx="201">
                  <c:v>154.42857142857099</c:v>
                </c:pt>
                <c:pt idx="202">
                  <c:v>155</c:v>
                </c:pt>
                <c:pt idx="203">
                  <c:v>156.142857142857</c:v>
                </c:pt>
                <c:pt idx="204">
                  <c:v>156.57142857142901</c:v>
                </c:pt>
                <c:pt idx="205">
                  <c:v>156.857142857143</c:v>
                </c:pt>
                <c:pt idx="206">
                  <c:v>161.857142857143</c:v>
                </c:pt>
                <c:pt idx="207">
                  <c:v>168.42857142857099</c:v>
                </c:pt>
                <c:pt idx="208">
                  <c:v>169</c:v>
                </c:pt>
                <c:pt idx="209">
                  <c:v>171.28571428571399</c:v>
                </c:pt>
                <c:pt idx="210">
                  <c:v>173</c:v>
                </c:pt>
                <c:pt idx="211">
                  <c:v>173.28571428571399</c:v>
                </c:pt>
                <c:pt idx="212">
                  <c:v>176.42857142857099</c:v>
                </c:pt>
                <c:pt idx="213">
                  <c:v>178.57142857142901</c:v>
                </c:pt>
                <c:pt idx="214">
                  <c:v>182.28571428571399</c:v>
                </c:pt>
                <c:pt idx="215">
                  <c:v>182.71428571428601</c:v>
                </c:pt>
                <c:pt idx="216">
                  <c:v>188.71428571428601</c:v>
                </c:pt>
                <c:pt idx="217">
                  <c:v>206.42857142857099</c:v>
                </c:pt>
                <c:pt idx="218">
                  <c:v>236.142857142857</c:v>
                </c:pt>
              </c:numCache>
            </c:numRef>
          </c:xVal>
          <c:yVal>
            <c:numRef>
              <c:f>'Fig 1A - T2PRYCOM'!$D$2:$D$220</c:f>
              <c:numCache>
                <c:formatCode>General</c:formatCode>
                <c:ptCount val="219"/>
                <c:pt idx="0">
                  <c:v>0</c:v>
                </c:pt>
                <c:pt idx="1">
                  <c:v>4.5413260672111398E-2</c:v>
                </c:pt>
                <c:pt idx="2">
                  <c:v>9.0826521344222796E-2</c:v>
                </c:pt>
                <c:pt idx="3">
                  <c:v>0.13630179375144799</c:v>
                </c:pt>
                <c:pt idx="4">
                  <c:v>0.18177706615866199</c:v>
                </c:pt>
                <c:pt idx="5">
                  <c:v>0.22725233856587501</c:v>
                </c:pt>
                <c:pt idx="6">
                  <c:v>0.27274834753141503</c:v>
                </c:pt>
                <c:pt idx="7">
                  <c:v>0.31824435649695498</c:v>
                </c:pt>
                <c:pt idx="8">
                  <c:v>0.363740365462495</c:v>
                </c:pt>
                <c:pt idx="9">
                  <c:v>0.40925715835172799</c:v>
                </c:pt>
                <c:pt idx="10">
                  <c:v>0.454794763674848</c:v>
                </c:pt>
                <c:pt idx="11">
                  <c:v>0.50033236899795797</c:v>
                </c:pt>
                <c:pt idx="12">
                  <c:v>0.54586997432107798</c:v>
                </c:pt>
                <c:pt idx="13">
                  <c:v>0.591407579644188</c:v>
                </c:pt>
                <c:pt idx="14">
                  <c:v>0.63694518496730801</c:v>
                </c:pt>
                <c:pt idx="15">
                  <c:v>0.68248279029042802</c:v>
                </c:pt>
                <c:pt idx="16">
                  <c:v>0.81909560625976796</c:v>
                </c:pt>
                <c:pt idx="17">
                  <c:v>0.86463321158288797</c:v>
                </c:pt>
                <c:pt idx="18">
                  <c:v>0.91019174411433001</c:v>
                </c:pt>
                <c:pt idx="19">
                  <c:v>0.95577123273249398</c:v>
                </c:pt>
                <c:pt idx="20">
                  <c:v>1.0013507213506601</c:v>
                </c:pt>
                <c:pt idx="21">
                  <c:v>1.04695120466648</c:v>
                </c:pt>
                <c:pt idx="22">
                  <c:v>1.0925516879823001</c:v>
                </c:pt>
                <c:pt idx="23">
                  <c:v>1.13815217129812</c:v>
                </c:pt>
                <c:pt idx="24">
                  <c:v>1.1837736977534501</c:v>
                </c:pt>
                <c:pt idx="25">
                  <c:v>1.22939522420878</c:v>
                </c:pt>
                <c:pt idx="26">
                  <c:v>1.2750167506641199</c:v>
                </c:pt>
                <c:pt idx="27">
                  <c:v>1.32063827711945</c:v>
                </c:pt>
                <c:pt idx="28">
                  <c:v>1.3662598035747799</c:v>
                </c:pt>
                <c:pt idx="29">
                  <c:v>1.4118813300301101</c:v>
                </c:pt>
                <c:pt idx="30">
                  <c:v>1.45750285648544</c:v>
                </c:pt>
                <c:pt idx="31">
                  <c:v>1.5031243829407701</c:v>
                </c:pt>
                <c:pt idx="32">
                  <c:v>1.5487459093961</c:v>
                </c:pt>
                <c:pt idx="33">
                  <c:v>1.5943885863041301</c:v>
                </c:pt>
                <c:pt idx="34">
                  <c:v>1.6856739401201699</c:v>
                </c:pt>
                <c:pt idx="35">
                  <c:v>1.73133781659944</c:v>
                </c:pt>
                <c:pt idx="36">
                  <c:v>1.77700169307872</c:v>
                </c:pt>
                <c:pt idx="37">
                  <c:v>1.8226655695579901</c:v>
                </c:pt>
                <c:pt idx="38">
                  <c:v>1.8683506949327899</c:v>
                </c:pt>
                <c:pt idx="39">
                  <c:v>1.91403582030759</c:v>
                </c:pt>
                <c:pt idx="40">
                  <c:v>1.9597209456824001</c:v>
                </c:pt>
                <c:pt idx="41">
                  <c:v>2.0054060710571902</c:v>
                </c:pt>
                <c:pt idx="42">
                  <c:v>2.1424614471815899</c:v>
                </c:pt>
                <c:pt idx="43">
                  <c:v>2.1881465725563798</c:v>
                </c:pt>
                <c:pt idx="44">
                  <c:v>2.2338316979311901</c:v>
                </c:pt>
                <c:pt idx="45">
                  <c:v>2.2795168233059799</c:v>
                </c:pt>
                <c:pt idx="46">
                  <c:v>2.3708870740555801</c:v>
                </c:pt>
                <c:pt idx="47">
                  <c:v>2.4165721994303802</c:v>
                </c:pt>
                <c:pt idx="48">
                  <c:v>2.46227872299036</c:v>
                </c:pt>
                <c:pt idx="49">
                  <c:v>2.50798524655035</c:v>
                </c:pt>
                <c:pt idx="50">
                  <c:v>2.5536917701103299</c:v>
                </c:pt>
                <c:pt idx="51">
                  <c:v>2.5993982936703199</c:v>
                </c:pt>
                <c:pt idx="52">
                  <c:v>2.6451048172303002</c:v>
                </c:pt>
                <c:pt idx="53">
                  <c:v>2.6908113407902898</c:v>
                </c:pt>
                <c:pt idx="54">
                  <c:v>2.7365178643502701</c:v>
                </c:pt>
                <c:pt idx="55">
                  <c:v>2.7822243879102602</c:v>
                </c:pt>
                <c:pt idx="56">
                  <c:v>2.8279524103054099</c:v>
                </c:pt>
                <c:pt idx="57">
                  <c:v>2.8736804327005601</c:v>
                </c:pt>
                <c:pt idx="58">
                  <c:v>2.9194084550957098</c:v>
                </c:pt>
                <c:pt idx="59">
                  <c:v>2.96513647749086</c:v>
                </c:pt>
                <c:pt idx="60">
                  <c:v>3.0108644998859999</c:v>
                </c:pt>
                <c:pt idx="61">
                  <c:v>3.0565925222811501</c:v>
                </c:pt>
                <c:pt idx="62">
                  <c:v>3.10232054467631</c:v>
                </c:pt>
                <c:pt idx="63">
                  <c:v>3.1480485670714602</c:v>
                </c:pt>
                <c:pt idx="64">
                  <c:v>3.1937765894666099</c:v>
                </c:pt>
                <c:pt idx="65">
                  <c:v>3.2395262224583599</c:v>
                </c:pt>
                <c:pt idx="66">
                  <c:v>3.2853191584628698</c:v>
                </c:pt>
                <c:pt idx="67">
                  <c:v>3.3311337869998399</c:v>
                </c:pt>
                <c:pt idx="68">
                  <c:v>3.3769484155368099</c:v>
                </c:pt>
                <c:pt idx="69">
                  <c:v>3.4227847777685301</c:v>
                </c:pt>
                <c:pt idx="70">
                  <c:v>3.4686211400002498</c:v>
                </c:pt>
                <c:pt idx="71">
                  <c:v>3.51445750223197</c:v>
                </c:pt>
                <c:pt idx="72">
                  <c:v>3.5603592826781099</c:v>
                </c:pt>
                <c:pt idx="73">
                  <c:v>3.6521628435703701</c:v>
                </c:pt>
                <c:pt idx="74">
                  <c:v>3.69806462401651</c:v>
                </c:pt>
                <c:pt idx="75">
                  <c:v>3.74401020387146</c:v>
                </c:pt>
                <c:pt idx="76">
                  <c:v>3.7899777252640701</c:v>
                </c:pt>
                <c:pt idx="77">
                  <c:v>3.8359452466566801</c:v>
                </c:pt>
                <c:pt idx="78">
                  <c:v>3.8819127680492902</c:v>
                </c:pt>
                <c:pt idx="79">
                  <c:v>3.9278802894418998</c:v>
                </c:pt>
                <c:pt idx="80">
                  <c:v>3.9738698153923799</c:v>
                </c:pt>
                <c:pt idx="81">
                  <c:v>4.0198813775316298</c:v>
                </c:pt>
                <c:pt idx="82">
                  <c:v>4.0659813384454004</c:v>
                </c:pt>
                <c:pt idx="83">
                  <c:v>4.2503811821004804</c:v>
                </c:pt>
                <c:pt idx="84">
                  <c:v>4.2964811430142502</c:v>
                </c:pt>
                <c:pt idx="85">
                  <c:v>4.34258110392802</c:v>
                </c:pt>
                <c:pt idx="86">
                  <c:v>4.4347810257555604</c:v>
                </c:pt>
                <c:pt idx="87">
                  <c:v>4.5269809475831</c:v>
                </c:pt>
                <c:pt idx="88">
                  <c:v>4.6192254104356802</c:v>
                </c:pt>
                <c:pt idx="89">
                  <c:v>4.6653476418619597</c:v>
                </c:pt>
                <c:pt idx="90">
                  <c:v>4.7114698732882498</c:v>
                </c:pt>
                <c:pt idx="91">
                  <c:v>4.75759210471454</c:v>
                </c:pt>
                <c:pt idx="92">
                  <c:v>4.8037143361408203</c:v>
                </c:pt>
                <c:pt idx="93">
                  <c:v>4.8498365675671096</c:v>
                </c:pt>
                <c:pt idx="94">
                  <c:v>4.8959811667099098</c:v>
                </c:pt>
                <c:pt idx="95">
                  <c:v>4.9421930320321996</c:v>
                </c:pt>
                <c:pt idx="96">
                  <c:v>4.9884498724059103</c:v>
                </c:pt>
                <c:pt idx="97">
                  <c:v>5.0347292441193101</c:v>
                </c:pt>
                <c:pt idx="98">
                  <c:v>5.0810086158327001</c:v>
                </c:pt>
                <c:pt idx="99">
                  <c:v>5.1272879875460902</c:v>
                </c:pt>
                <c:pt idx="100">
                  <c:v>5.1736805117575599</c:v>
                </c:pt>
                <c:pt idx="101">
                  <c:v>5.2669675943824901</c:v>
                </c:pt>
                <c:pt idx="102">
                  <c:v>5.3136341128089102</c:v>
                </c:pt>
                <c:pt idx="103">
                  <c:v>5.3603236423390701</c:v>
                </c:pt>
                <c:pt idx="104">
                  <c:v>5.4070592849848298</c:v>
                </c:pt>
                <c:pt idx="105">
                  <c:v>5.4538643026567701</c:v>
                </c:pt>
                <c:pt idx="106">
                  <c:v>5.5007389361210102</c:v>
                </c:pt>
                <c:pt idx="107">
                  <c:v>5.5476368324306202</c:v>
                </c:pt>
                <c:pt idx="108">
                  <c:v>5.6414326250498599</c:v>
                </c:pt>
                <c:pt idx="109">
                  <c:v>5.6883538420438704</c:v>
                </c:pt>
                <c:pt idx="110">
                  <c:v>5.7353451953861496</c:v>
                </c:pt>
                <c:pt idx="111">
                  <c:v>5.7823834462866497</c:v>
                </c:pt>
                <c:pt idx="112">
                  <c:v>5.82951582075074</c:v>
                </c:pt>
                <c:pt idx="113">
                  <c:v>5.8767664400077599</c:v>
                </c:pt>
                <c:pt idx="114">
                  <c:v>5.9241836861337003</c:v>
                </c:pt>
                <c:pt idx="115">
                  <c:v>5.9718170108495796</c:v>
                </c:pt>
                <c:pt idx="116">
                  <c:v>6.0195228368207498</c:v>
                </c:pt>
                <c:pt idx="117">
                  <c:v>6.0675455640375002</c:v>
                </c:pt>
                <c:pt idx="118">
                  <c:v>6.1156174445062597</c:v>
                </c:pt>
                <c:pt idx="119">
                  <c:v>6.1645665490711696</c:v>
                </c:pt>
                <c:pt idx="120">
                  <c:v>6.2140839282009397</c:v>
                </c:pt>
                <c:pt idx="121">
                  <c:v>6.2642636585764402</c:v>
                </c:pt>
                <c:pt idx="122">
                  <c:v>6.3146592157492396</c:v>
                </c:pt>
                <c:pt idx="123">
                  <c:v>6.3652725819211797</c:v>
                </c:pt>
                <c:pt idx="124">
                  <c:v>6.4164950805087404</c:v>
                </c:pt>
                <c:pt idx="125">
                  <c:v>6.4679428567151804</c:v>
                </c:pt>
                <c:pt idx="126">
                  <c:v>6.5195325186805899</c:v>
                </c:pt>
                <c:pt idx="127">
                  <c:v>6.5714084717778798</c:v>
                </c:pt>
                <c:pt idx="128">
                  <c:v>6.6238669734781803</c:v>
                </c:pt>
                <c:pt idx="129">
                  <c:v>6.6767413409903602</c:v>
                </c:pt>
                <c:pt idx="130">
                  <c:v>6.7832139692379503</c:v>
                </c:pt>
                <c:pt idx="131">
                  <c:v>6.99738234610356</c:v>
                </c:pt>
                <c:pt idx="132">
                  <c:v>7.0511100281682104</c:v>
                </c:pt>
                <c:pt idx="133">
                  <c:v>7.1050559886858</c:v>
                </c:pt>
                <c:pt idx="134">
                  <c:v>7.1602520338499804</c:v>
                </c:pt>
                <c:pt idx="135">
                  <c:v>7.2157118593972696</c:v>
                </c:pt>
                <c:pt idx="136">
                  <c:v>7.2713379314240001</c:v>
                </c:pt>
                <c:pt idx="137">
                  <c:v>7.3273335003059996</c:v>
                </c:pt>
                <c:pt idx="138">
                  <c:v>7.3836352418003504</c:v>
                </c:pt>
                <c:pt idx="139">
                  <c:v>7.4400398488394401</c:v>
                </c:pt>
                <c:pt idx="140">
                  <c:v>7.4971051756897298</c:v>
                </c:pt>
                <c:pt idx="141">
                  <c:v>7.5543116659954297</c:v>
                </c:pt>
                <c:pt idx="142">
                  <c:v>7.6118027657056304</c:v>
                </c:pt>
                <c:pt idx="143">
                  <c:v>7.6693296631117898</c:v>
                </c:pt>
                <c:pt idx="144">
                  <c:v>7.7269642887902501</c:v>
                </c:pt>
                <c:pt idx="145">
                  <c:v>7.7848883538945897</c:v>
                </c:pt>
                <c:pt idx="146">
                  <c:v>7.8429949144781501</c:v>
                </c:pt>
                <c:pt idx="147">
                  <c:v>7.9011381353522996</c:v>
                </c:pt>
                <c:pt idx="148">
                  <c:v>7.95953944281246</c:v>
                </c:pt>
                <c:pt idx="149">
                  <c:v>8.0184264937127701</c:v>
                </c:pt>
                <c:pt idx="150">
                  <c:v>8.0785059016202005</c:v>
                </c:pt>
                <c:pt idx="151">
                  <c:v>8.13902038094764</c:v>
                </c:pt>
                <c:pt idx="152">
                  <c:v>8.1996947400091003</c:v>
                </c:pt>
                <c:pt idx="153">
                  <c:v>8.2606916205805199</c:v>
                </c:pt>
                <c:pt idx="154">
                  <c:v>8.3223858427590205</c:v>
                </c:pt>
                <c:pt idx="155">
                  <c:v>8.3840800649375105</c:v>
                </c:pt>
                <c:pt idx="156">
                  <c:v>8.5082208778576405</c:v>
                </c:pt>
                <c:pt idx="157">
                  <c:v>8.6334662976004797</c:v>
                </c:pt>
                <c:pt idx="158">
                  <c:v>8.7592289042108007</c:v>
                </c:pt>
                <c:pt idx="159">
                  <c:v>8.8228556622971404</c:v>
                </c:pt>
                <c:pt idx="160">
                  <c:v>8.8883094629702892</c:v>
                </c:pt>
                <c:pt idx="161">
                  <c:v>8.9542846190434506</c:v>
                </c:pt>
                <c:pt idx="162">
                  <c:v>9.0206928724212396</c:v>
                </c:pt>
                <c:pt idx="163">
                  <c:v>9.0872955862774401</c:v>
                </c:pt>
                <c:pt idx="164">
                  <c:v>9.1566416613451196</c:v>
                </c:pt>
                <c:pt idx="165">
                  <c:v>9.22717221906146</c:v>
                </c:pt>
                <c:pt idx="166">
                  <c:v>9.2997324331149702</c:v>
                </c:pt>
                <c:pt idx="167">
                  <c:v>9.3726426160465603</c:v>
                </c:pt>
                <c:pt idx="168">
                  <c:v>9.4466241322783606</c:v>
                </c:pt>
                <c:pt idx="169">
                  <c:v>9.5966711511146805</c:v>
                </c:pt>
                <c:pt idx="170">
                  <c:v>9.6720700909386004</c:v>
                </c:pt>
                <c:pt idx="171">
                  <c:v>9.7475951159461793</c:v>
                </c:pt>
                <c:pt idx="172">
                  <c:v>9.8234374729915999</c:v>
                </c:pt>
                <c:pt idx="173">
                  <c:v>9.9757627475304709</c:v>
                </c:pt>
                <c:pt idx="174">
                  <c:v>10.0521840015648</c:v>
                </c:pt>
                <c:pt idx="175">
                  <c:v>10.1290624767772</c:v>
                </c:pt>
                <c:pt idx="176">
                  <c:v>10.206738308690101</c:v>
                </c:pt>
                <c:pt idx="177">
                  <c:v>10.284548760762201</c:v>
                </c:pt>
                <c:pt idx="178">
                  <c:v>10.3625621966225</c:v>
                </c:pt>
                <c:pt idx="179">
                  <c:v>10.4408481685031</c:v>
                </c:pt>
                <c:pt idx="180">
                  <c:v>10.520883156735</c:v>
                </c:pt>
                <c:pt idx="181">
                  <c:v>10.6023759771752</c:v>
                </c:pt>
                <c:pt idx="182">
                  <c:v>10.684241933239999</c:v>
                </c:pt>
                <c:pt idx="183">
                  <c:v>10.7661829956866</c:v>
                </c:pt>
                <c:pt idx="184">
                  <c:v>10.8495790863448</c:v>
                </c:pt>
                <c:pt idx="185">
                  <c:v>10.9346462818731</c:v>
                </c:pt>
                <c:pt idx="186">
                  <c:v>11.0220509469547</c:v>
                </c:pt>
                <c:pt idx="187">
                  <c:v>11.112200844678201</c:v>
                </c:pt>
                <c:pt idx="188">
                  <c:v>11.2038377510238</c:v>
                </c:pt>
                <c:pt idx="189">
                  <c:v>11.297603497854899</c:v>
                </c:pt>
                <c:pt idx="190">
                  <c:v>11.490016505451701</c:v>
                </c:pt>
                <c:pt idx="191">
                  <c:v>11.5887999691733</c:v>
                </c:pt>
                <c:pt idx="192">
                  <c:v>11.690773671631</c:v>
                </c:pt>
                <c:pt idx="193">
                  <c:v>11.797042295371501</c:v>
                </c:pt>
                <c:pt idx="194">
                  <c:v>11.9046068779381</c:v>
                </c:pt>
                <c:pt idx="195">
                  <c:v>12.0178400310513</c:v>
                </c:pt>
                <c:pt idx="196">
                  <c:v>12.132699247721</c:v>
                </c:pt>
                <c:pt idx="197">
                  <c:v>12.249544062551101</c:v>
                </c:pt>
                <c:pt idx="198">
                  <c:v>12.369750166575001</c:v>
                </c:pt>
                <c:pt idx="199">
                  <c:v>12.491628121837101</c:v>
                </c:pt>
                <c:pt idx="200">
                  <c:v>12.6177208767048</c:v>
                </c:pt>
                <c:pt idx="201">
                  <c:v>12.7458473856832</c:v>
                </c:pt>
                <c:pt idx="202">
                  <c:v>12.876467374626801</c:v>
                </c:pt>
                <c:pt idx="203">
                  <c:v>13.2823223402729</c:v>
                </c:pt>
                <c:pt idx="204">
                  <c:v>13.4186708900524</c:v>
                </c:pt>
                <c:pt idx="205">
                  <c:v>13.555666663960499</c:v>
                </c:pt>
                <c:pt idx="206">
                  <c:v>13.720952196151799</c:v>
                </c:pt>
                <c:pt idx="207">
                  <c:v>13.9355766931763</c:v>
                </c:pt>
                <c:pt idx="208">
                  <c:v>14.153461309142999</c:v>
                </c:pt>
                <c:pt idx="209">
                  <c:v>14.3939278040753</c:v>
                </c:pt>
                <c:pt idx="210">
                  <c:v>14.6565231175598</c:v>
                </c:pt>
                <c:pt idx="211">
                  <c:v>15.1915919381393</c:v>
                </c:pt>
                <c:pt idx="212">
                  <c:v>15.499986149273401</c:v>
                </c:pt>
                <c:pt idx="213">
                  <c:v>15.855028224276399</c:v>
                </c:pt>
                <c:pt idx="214">
                  <c:v>16.297896496780201</c:v>
                </c:pt>
                <c:pt idx="215">
                  <c:v>16.750340299500301</c:v>
                </c:pt>
                <c:pt idx="216">
                  <c:v>17.4936408325405</c:v>
                </c:pt>
                <c:pt idx="217">
                  <c:v>21.243929885606899</c:v>
                </c:pt>
                <c:pt idx="218">
                  <c:v>21.243929885606899</c:v>
                </c:pt>
              </c:numCache>
            </c:numRef>
          </c:yVal>
          <c:smooth val="0"/>
          <c:extLst>
            <c:ext xmlns:c16="http://schemas.microsoft.com/office/drawing/2014/chart" uri="{C3380CC4-5D6E-409C-BE32-E72D297353CC}">
              <c16:uniqueId val="{00000000-1A56-4210-9346-8B06D1B00761}"/>
            </c:ext>
          </c:extLst>
        </c:ser>
        <c:dLbls>
          <c:showLegendKey val="0"/>
          <c:showVal val="0"/>
          <c:showCatName val="0"/>
          <c:showSerName val="0"/>
          <c:showPercent val="0"/>
          <c:showBubbleSize val="0"/>
        </c:dLbls>
        <c:axId val="484172032"/>
        <c:axId val="484169408"/>
      </c:scatterChart>
      <c:valAx>
        <c:axId val="484172032"/>
        <c:scaling>
          <c:orientation val="minMax"/>
          <c:max val="182"/>
          <c:min val="0"/>
        </c:scaling>
        <c:delete val="0"/>
        <c:axPos val="b"/>
        <c:numFmt formatCode="General" sourceLinked="1"/>
        <c:majorTickMark val="out"/>
        <c:minorTickMark val="none"/>
        <c:tickLblPos val="nextTo"/>
        <c:spPr>
          <a:noFill/>
          <a:ln w="19050" cap="flat" cmpd="sng" algn="ctr">
            <a:solidFill>
              <a:srgbClr val="000000"/>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Verdana" panose="020B0604030504040204" pitchFamily="34" charset="0"/>
                <a:cs typeface="Arial" panose="020B0604020202020204" pitchFamily="34" charset="0"/>
              </a:defRPr>
            </a:pPr>
            <a:endParaRPr lang="en-US"/>
          </a:p>
        </c:txPr>
        <c:crossAx val="484169408"/>
        <c:crosses val="autoZero"/>
        <c:crossBetween val="midCat"/>
        <c:majorUnit val="26"/>
      </c:valAx>
      <c:valAx>
        <c:axId val="484169408"/>
        <c:scaling>
          <c:orientation val="minMax"/>
          <c:max val="25"/>
        </c:scaling>
        <c:delete val="0"/>
        <c:axPos val="l"/>
        <c:numFmt formatCode="General" sourceLinked="1"/>
        <c:majorTickMark val="out"/>
        <c:minorTickMark val="none"/>
        <c:tickLblPos val="nextTo"/>
        <c:spPr>
          <a:noFill/>
          <a:ln w="19050" cap="flat" cmpd="sng" algn="ctr">
            <a:solidFill>
              <a:srgbClr val="000000"/>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Verdana" panose="020B0604030504040204" pitchFamily="34" charset="0"/>
                <a:cs typeface="Arial" panose="020B0604020202020204" pitchFamily="34" charset="0"/>
              </a:defRPr>
            </a:pPr>
            <a:endParaRPr lang="en-US"/>
          </a:p>
        </c:txPr>
        <c:crossAx val="484172032"/>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b="1">
          <a:solidFill>
            <a:sysClr val="windowText" lastClr="000000"/>
          </a:solidFill>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763500931098691E-2"/>
          <c:y val="7.5075075075075076E-2"/>
          <c:w val="0.91620111731843579"/>
          <c:h val="0.84384384384384381"/>
        </c:manualLayout>
      </c:layout>
      <c:barChart>
        <c:barDir val="col"/>
        <c:grouping val="clustered"/>
        <c:varyColors val="0"/>
        <c:ser>
          <c:idx val="0"/>
          <c:order val="0"/>
          <c:tx>
            <c:strRef>
              <c:f>Sheet1!$A$2</c:f>
              <c:strCache>
                <c:ptCount val="1"/>
              </c:strCache>
            </c:strRef>
          </c:tx>
          <c:spPr>
            <a:solidFill>
              <a:srgbClr val="727CA3"/>
            </a:solidFill>
            <a:ln w="12644">
              <a:solidFill>
                <a:srgbClr val="000000"/>
              </a:solidFill>
              <a:prstDash val="solid"/>
            </a:ln>
          </c:spPr>
          <c:invertIfNegative val="0"/>
          <c:dPt>
            <c:idx val="0"/>
            <c:invertIfNegative val="0"/>
            <c:bubble3D val="0"/>
            <c:spPr>
              <a:solidFill>
                <a:schemeClr val="accent1"/>
              </a:solidFill>
              <a:ln w="12644">
                <a:noFill/>
                <a:prstDash val="solid"/>
              </a:ln>
            </c:spPr>
            <c:extLst>
              <c:ext xmlns:c16="http://schemas.microsoft.com/office/drawing/2014/chart" uri="{C3380CC4-5D6E-409C-BE32-E72D297353CC}">
                <c16:uniqueId val="{00000003-F295-6748-9DD4-67E6A0903D46}"/>
              </c:ext>
            </c:extLst>
          </c:dPt>
          <c:dPt>
            <c:idx val="1"/>
            <c:invertIfNegative val="0"/>
            <c:bubble3D val="0"/>
            <c:spPr>
              <a:solidFill>
                <a:schemeClr val="tx2"/>
              </a:solidFill>
              <a:ln w="12644">
                <a:noFill/>
                <a:prstDash val="solid"/>
              </a:ln>
            </c:spPr>
            <c:extLst>
              <c:ext xmlns:c16="http://schemas.microsoft.com/office/drawing/2014/chart" uri="{C3380CC4-5D6E-409C-BE32-E72D297353CC}">
                <c16:uniqueId val="{00000002-F295-6748-9DD4-67E6A0903D46}"/>
              </c:ext>
            </c:extLst>
          </c:dPt>
          <c:dPt>
            <c:idx val="2"/>
            <c:invertIfNegative val="0"/>
            <c:bubble3D val="0"/>
            <c:spPr>
              <a:pattFill prst="wdDnDiag">
                <a:fgClr>
                  <a:schemeClr val="accent1"/>
                </a:fgClr>
                <a:bgClr>
                  <a:schemeClr val="bg1"/>
                </a:bgClr>
              </a:pattFill>
              <a:ln w="12644">
                <a:noFill/>
                <a:prstDash val="solid"/>
              </a:ln>
            </c:spPr>
            <c:extLst>
              <c:ext xmlns:c16="http://schemas.microsoft.com/office/drawing/2014/chart" uri="{C3380CC4-5D6E-409C-BE32-E72D297353CC}">
                <c16:uniqueId val="{00000001-F295-6748-9DD4-67E6A0903D46}"/>
              </c:ext>
            </c:extLst>
          </c:dPt>
          <c:dPt>
            <c:idx val="3"/>
            <c:invertIfNegative val="0"/>
            <c:bubble3D val="0"/>
            <c:spPr>
              <a:pattFill prst="wdDnDiag">
                <a:fgClr>
                  <a:schemeClr val="tx2"/>
                </a:fgClr>
                <a:bgClr>
                  <a:schemeClr val="bg1"/>
                </a:bgClr>
              </a:pattFill>
              <a:ln w="12644">
                <a:noFill/>
                <a:prstDash val="solid"/>
              </a:ln>
            </c:spPr>
            <c:extLst>
              <c:ext xmlns:c16="http://schemas.microsoft.com/office/drawing/2014/chart" uri="{C3380CC4-5D6E-409C-BE32-E72D297353CC}">
                <c16:uniqueId val="{00000000-F295-6748-9DD4-67E6A0903D46}"/>
              </c:ext>
            </c:extLst>
          </c:dPt>
          <c:dLbls>
            <c:numFmt formatCode="0.0" sourceLinked="0"/>
            <c:spPr>
              <a:noFill/>
              <a:ln w="2528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Sheet1!$B$1:$E$1</c:f>
              <c:numCache>
                <c:formatCode>General</c:formatCode>
                <c:ptCount val="4"/>
              </c:numCache>
            </c:numRef>
          </c:cat>
          <c:val>
            <c:numRef>
              <c:f>Sheet1!$B$2:$E$2</c:f>
              <c:numCache>
                <c:formatCode>General</c:formatCode>
                <c:ptCount val="4"/>
                <c:pt idx="0">
                  <c:v>2.6</c:v>
                </c:pt>
                <c:pt idx="1">
                  <c:v>0.3</c:v>
                </c:pt>
                <c:pt idx="2">
                  <c:v>7.3</c:v>
                </c:pt>
                <c:pt idx="3">
                  <c:v>2.5</c:v>
                </c:pt>
              </c:numCache>
            </c:numRef>
          </c:val>
          <c:extLst>
            <c:ext xmlns:c16="http://schemas.microsoft.com/office/drawing/2014/chart" uri="{C3380CC4-5D6E-409C-BE32-E72D297353CC}">
              <c16:uniqueId val="{00000004-F295-6748-9DD4-67E6A0903D46}"/>
            </c:ext>
          </c:extLst>
        </c:ser>
        <c:dLbls>
          <c:showLegendKey val="0"/>
          <c:showVal val="1"/>
          <c:showCatName val="0"/>
          <c:showSerName val="0"/>
          <c:showPercent val="0"/>
          <c:showBubbleSize val="0"/>
        </c:dLbls>
        <c:gapWidth val="60"/>
        <c:axId val="737167472"/>
        <c:axId val="1"/>
      </c:barChart>
      <c:catAx>
        <c:axId val="737167472"/>
        <c:scaling>
          <c:orientation val="minMax"/>
        </c:scaling>
        <c:delete val="0"/>
        <c:axPos val="b"/>
        <c:numFmt formatCode="General" sourceLinked="1"/>
        <c:majorTickMark val="out"/>
        <c:minorTickMark val="none"/>
        <c:tickLblPos val="nextTo"/>
        <c:spPr>
          <a:ln w="12644">
            <a:solidFill>
              <a:schemeClr val="tx1"/>
            </a:solidFill>
            <a:prstDash val="solid"/>
          </a:ln>
        </c:spPr>
        <c:txPr>
          <a:bodyPr rot="0" vert="horz"/>
          <a:lstStyle/>
          <a:p>
            <a:pPr>
              <a:defRPr/>
            </a:pPr>
            <a:endParaRPr lang="en-US"/>
          </a:p>
        </c:txPr>
        <c:crossAx val="1"/>
        <c:crosses val="autoZero"/>
        <c:auto val="1"/>
        <c:lblAlgn val="ctr"/>
        <c:lblOffset val="100"/>
        <c:tickLblSkip val="1"/>
        <c:tickMarkSkip val="1"/>
        <c:noMultiLvlLbl val="0"/>
      </c:catAx>
      <c:valAx>
        <c:axId val="1"/>
        <c:scaling>
          <c:orientation val="minMax"/>
          <c:max val="8"/>
        </c:scaling>
        <c:delete val="0"/>
        <c:axPos val="l"/>
        <c:numFmt formatCode="General" sourceLinked="1"/>
        <c:majorTickMark val="out"/>
        <c:minorTickMark val="none"/>
        <c:tickLblPos val="nextTo"/>
        <c:spPr>
          <a:ln w="12644">
            <a:solidFill>
              <a:schemeClr val="tx1"/>
            </a:solidFill>
            <a:prstDash val="solid"/>
          </a:ln>
        </c:spPr>
        <c:txPr>
          <a:bodyPr rot="0" vert="horz"/>
          <a:lstStyle/>
          <a:p>
            <a:pPr>
              <a:defRPr/>
            </a:pPr>
            <a:endParaRPr lang="en-US"/>
          </a:p>
        </c:txPr>
        <c:crossAx val="737167472"/>
        <c:crosses val="autoZero"/>
        <c:crossBetween val="between"/>
      </c:valAx>
      <c:spPr>
        <a:noFill/>
        <a:ln w="25288">
          <a:noFill/>
        </a:ln>
      </c:spPr>
    </c:plotArea>
    <c:plotVisOnly val="1"/>
    <c:dispBlanksAs val="gap"/>
    <c:showDLblsOverMax val="0"/>
  </c:chart>
  <c:spPr>
    <a:noFill/>
    <a:ln>
      <a:noFill/>
    </a:ln>
  </c:spPr>
  <c:txPr>
    <a:bodyPr/>
    <a:lstStyle/>
    <a:p>
      <a:pPr>
        <a:defRPr sz="1600" b="1" i="0" u="none" strike="noStrike" baseline="0">
          <a:solidFill>
            <a:srgbClr val="000000"/>
          </a:solidFill>
          <a:latin typeface="Arial" panose="020B0604020202020204" pitchFamily="34" charset="0"/>
          <a:ea typeface="MS P????"/>
          <a:cs typeface="Arial" panose="020B0604020202020204"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763500931098691E-2"/>
          <c:y val="7.5075075075075076E-2"/>
          <c:w val="0.91620111731843579"/>
          <c:h val="0.84384384384384381"/>
        </c:manualLayout>
      </c:layout>
      <c:barChart>
        <c:barDir val="col"/>
        <c:grouping val="clustered"/>
        <c:varyColors val="0"/>
        <c:ser>
          <c:idx val="0"/>
          <c:order val="0"/>
          <c:tx>
            <c:strRef>
              <c:f>Sheet1!$A$2</c:f>
              <c:strCache>
                <c:ptCount val="1"/>
              </c:strCache>
            </c:strRef>
          </c:tx>
          <c:spPr>
            <a:solidFill>
              <a:srgbClr val="727CA3"/>
            </a:solidFill>
            <a:ln w="12644">
              <a:solidFill>
                <a:srgbClr val="000000"/>
              </a:solidFill>
              <a:prstDash val="solid"/>
            </a:ln>
          </c:spPr>
          <c:invertIfNegative val="0"/>
          <c:dPt>
            <c:idx val="0"/>
            <c:invertIfNegative val="0"/>
            <c:bubble3D val="0"/>
            <c:spPr>
              <a:solidFill>
                <a:schemeClr val="accent1"/>
              </a:solidFill>
              <a:ln w="12644">
                <a:noFill/>
                <a:prstDash val="solid"/>
              </a:ln>
            </c:spPr>
            <c:extLst>
              <c:ext xmlns:c16="http://schemas.microsoft.com/office/drawing/2014/chart" uri="{C3380CC4-5D6E-409C-BE32-E72D297353CC}">
                <c16:uniqueId val="{00000003-F295-6748-9DD4-67E6A0903D46}"/>
              </c:ext>
            </c:extLst>
          </c:dPt>
          <c:dPt>
            <c:idx val="1"/>
            <c:invertIfNegative val="0"/>
            <c:bubble3D val="0"/>
            <c:spPr>
              <a:solidFill>
                <a:schemeClr val="tx2"/>
              </a:solidFill>
              <a:ln w="12644">
                <a:noFill/>
                <a:prstDash val="solid"/>
              </a:ln>
            </c:spPr>
            <c:extLst>
              <c:ext xmlns:c16="http://schemas.microsoft.com/office/drawing/2014/chart" uri="{C3380CC4-5D6E-409C-BE32-E72D297353CC}">
                <c16:uniqueId val="{00000002-F295-6748-9DD4-67E6A0903D46}"/>
              </c:ext>
            </c:extLst>
          </c:dPt>
          <c:dPt>
            <c:idx val="2"/>
            <c:invertIfNegative val="0"/>
            <c:bubble3D val="0"/>
            <c:spPr>
              <a:pattFill prst="wdDnDiag">
                <a:fgClr>
                  <a:schemeClr val="accent1"/>
                </a:fgClr>
                <a:bgClr>
                  <a:schemeClr val="bg1"/>
                </a:bgClr>
              </a:pattFill>
              <a:ln w="12644">
                <a:noFill/>
                <a:prstDash val="solid"/>
              </a:ln>
            </c:spPr>
            <c:extLst>
              <c:ext xmlns:c16="http://schemas.microsoft.com/office/drawing/2014/chart" uri="{C3380CC4-5D6E-409C-BE32-E72D297353CC}">
                <c16:uniqueId val="{00000001-F295-6748-9DD4-67E6A0903D46}"/>
              </c:ext>
            </c:extLst>
          </c:dPt>
          <c:dPt>
            <c:idx val="3"/>
            <c:invertIfNegative val="0"/>
            <c:bubble3D val="0"/>
            <c:spPr>
              <a:pattFill prst="wdDnDiag">
                <a:fgClr>
                  <a:schemeClr val="tx2"/>
                </a:fgClr>
                <a:bgClr>
                  <a:schemeClr val="bg1"/>
                </a:bgClr>
              </a:pattFill>
              <a:ln w="12644">
                <a:noFill/>
                <a:prstDash val="solid"/>
              </a:ln>
            </c:spPr>
            <c:extLst>
              <c:ext xmlns:c16="http://schemas.microsoft.com/office/drawing/2014/chart" uri="{C3380CC4-5D6E-409C-BE32-E72D297353CC}">
                <c16:uniqueId val="{00000000-F295-6748-9DD4-67E6A0903D46}"/>
              </c:ext>
            </c:extLst>
          </c:dPt>
          <c:dLbls>
            <c:numFmt formatCode="0.0" sourceLinked="0"/>
            <c:spPr>
              <a:noFill/>
              <a:ln w="2528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Sheet1!$B$1:$E$1</c:f>
              <c:numCache>
                <c:formatCode>General</c:formatCode>
                <c:ptCount val="4"/>
              </c:numCache>
            </c:numRef>
          </c:cat>
          <c:val>
            <c:numRef>
              <c:f>Sheet1!$B$2:$E$2</c:f>
              <c:numCache>
                <c:formatCode>General</c:formatCode>
                <c:ptCount val="4"/>
                <c:pt idx="0">
                  <c:v>3</c:v>
                </c:pt>
                <c:pt idx="1">
                  <c:v>0.5</c:v>
                </c:pt>
                <c:pt idx="2">
                  <c:v>7.8</c:v>
                </c:pt>
                <c:pt idx="3">
                  <c:v>3.2</c:v>
                </c:pt>
              </c:numCache>
            </c:numRef>
          </c:val>
          <c:extLst>
            <c:ext xmlns:c16="http://schemas.microsoft.com/office/drawing/2014/chart" uri="{C3380CC4-5D6E-409C-BE32-E72D297353CC}">
              <c16:uniqueId val="{00000004-F295-6748-9DD4-67E6A0903D46}"/>
            </c:ext>
          </c:extLst>
        </c:ser>
        <c:dLbls>
          <c:showLegendKey val="0"/>
          <c:showVal val="1"/>
          <c:showCatName val="0"/>
          <c:showSerName val="0"/>
          <c:showPercent val="0"/>
          <c:showBubbleSize val="0"/>
        </c:dLbls>
        <c:gapWidth val="60"/>
        <c:axId val="737167472"/>
        <c:axId val="1"/>
      </c:barChart>
      <c:catAx>
        <c:axId val="737167472"/>
        <c:scaling>
          <c:orientation val="minMax"/>
        </c:scaling>
        <c:delete val="0"/>
        <c:axPos val="b"/>
        <c:numFmt formatCode="General" sourceLinked="1"/>
        <c:majorTickMark val="out"/>
        <c:minorTickMark val="none"/>
        <c:tickLblPos val="nextTo"/>
        <c:spPr>
          <a:ln w="12644">
            <a:solidFill>
              <a:schemeClr val="tx1"/>
            </a:solidFill>
            <a:prstDash val="solid"/>
          </a:ln>
        </c:spPr>
        <c:txPr>
          <a:bodyPr rot="0" vert="horz"/>
          <a:lstStyle/>
          <a:p>
            <a:pPr>
              <a:defRPr/>
            </a:pPr>
            <a:endParaRPr lang="en-US"/>
          </a:p>
        </c:txPr>
        <c:crossAx val="1"/>
        <c:crosses val="autoZero"/>
        <c:auto val="1"/>
        <c:lblAlgn val="ctr"/>
        <c:lblOffset val="100"/>
        <c:tickLblSkip val="1"/>
        <c:tickMarkSkip val="1"/>
        <c:noMultiLvlLbl val="0"/>
      </c:catAx>
      <c:valAx>
        <c:axId val="1"/>
        <c:scaling>
          <c:orientation val="minMax"/>
          <c:max val="8"/>
        </c:scaling>
        <c:delete val="0"/>
        <c:axPos val="l"/>
        <c:numFmt formatCode="General" sourceLinked="1"/>
        <c:majorTickMark val="out"/>
        <c:minorTickMark val="none"/>
        <c:tickLblPos val="nextTo"/>
        <c:spPr>
          <a:ln w="12644">
            <a:solidFill>
              <a:schemeClr val="tx1"/>
            </a:solidFill>
            <a:prstDash val="solid"/>
          </a:ln>
        </c:spPr>
        <c:txPr>
          <a:bodyPr rot="0" vert="horz"/>
          <a:lstStyle/>
          <a:p>
            <a:pPr>
              <a:defRPr/>
            </a:pPr>
            <a:endParaRPr lang="en-US"/>
          </a:p>
        </c:txPr>
        <c:crossAx val="737167472"/>
        <c:crosses val="autoZero"/>
        <c:crossBetween val="between"/>
      </c:valAx>
      <c:spPr>
        <a:noFill/>
        <a:ln w="25288">
          <a:noFill/>
        </a:ln>
      </c:spPr>
    </c:plotArea>
    <c:plotVisOnly val="1"/>
    <c:dispBlanksAs val="gap"/>
    <c:showDLblsOverMax val="0"/>
  </c:chart>
  <c:spPr>
    <a:noFill/>
    <a:ln>
      <a:noFill/>
    </a:ln>
  </c:spPr>
  <c:txPr>
    <a:bodyPr/>
    <a:lstStyle/>
    <a:p>
      <a:pPr>
        <a:defRPr sz="1600" b="1" i="0" u="none" strike="noStrike" baseline="0">
          <a:solidFill>
            <a:srgbClr val="000000"/>
          </a:solidFill>
          <a:latin typeface="Arial" panose="020B0604020202020204" pitchFamily="34" charset="0"/>
          <a:ea typeface="MS P????"/>
          <a:cs typeface="Arial" panose="020B0604020202020204"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Foglio1!$B$1</c:f>
              <c:strCache>
                <c:ptCount val="1"/>
                <c:pt idx="0">
                  <c:v>Serie 1</c:v>
                </c:pt>
              </c:strCache>
            </c:strRef>
          </c:tx>
          <c:spPr>
            <a:solidFill>
              <a:schemeClr val="accent1"/>
            </a:solidFill>
            <a:ln w="28575">
              <a:noFill/>
            </a:ln>
          </c:spPr>
          <c:invertIfNegative val="0"/>
          <c:dPt>
            <c:idx val="0"/>
            <c:invertIfNegative val="0"/>
            <c:bubble3D val="0"/>
            <c:extLst>
              <c:ext xmlns:c16="http://schemas.microsoft.com/office/drawing/2014/chart" uri="{C3380CC4-5D6E-409C-BE32-E72D297353CC}">
                <c16:uniqueId val="{00000001-ECE0-43C6-8E7E-973B834D81B2}"/>
              </c:ext>
            </c:extLst>
          </c:dPt>
          <c:dLbls>
            <c:dLbl>
              <c:idx val="0"/>
              <c:tx>
                <c:rich>
                  <a:bodyPr/>
                  <a:lstStyle/>
                  <a:p>
                    <a:fld id="{4CD34FB6-7FA5-F849-B5E8-A2C4A8B6E04E}"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CE0-43C6-8E7E-973B834D81B2}"/>
                </c:ext>
              </c:extLst>
            </c:dLbl>
            <c:dLbl>
              <c:idx val="1"/>
              <c:tx>
                <c:rich>
                  <a:bodyPr/>
                  <a:lstStyle/>
                  <a:p>
                    <a:fld id="{F06F609E-5109-F747-91A1-C262E02093B0}"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31D7-6B44-A75D-86D4F321CFE2}"/>
                </c:ext>
              </c:extLst>
            </c:dLbl>
            <c:dLbl>
              <c:idx val="2"/>
              <c:tx>
                <c:rich>
                  <a:bodyPr/>
                  <a:lstStyle/>
                  <a:p>
                    <a:fld id="{3323ADB7-44AF-FB48-9A8B-71D0E082480E}" type="VALUE">
                      <a:rPr lang="en-US" smtClean="0"/>
                      <a:pPr/>
                      <a:t>[VALUE]</a:t>
                    </a:fld>
                    <a:r>
                      <a:rPr lang="en-US"/>
                      <a:t>.0%</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1D7-6B44-A75D-86D4F321CFE2}"/>
                </c:ext>
              </c:extLst>
            </c:dLbl>
            <c:dLbl>
              <c:idx val="3"/>
              <c:tx>
                <c:rich>
                  <a:bodyPr/>
                  <a:lstStyle/>
                  <a:p>
                    <a:fld id="{553D1C59-7BFD-264C-A42B-E3CE8C4276D7}"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31D7-6B44-A75D-86D4F321CFE2}"/>
                </c:ext>
              </c:extLst>
            </c:dLbl>
            <c:dLbl>
              <c:idx val="4"/>
              <c:tx>
                <c:rich>
                  <a:bodyPr/>
                  <a:lstStyle/>
                  <a:p>
                    <a:fld id="{9DA1183F-538F-254A-98DE-B7F9116F4EC1}"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1D7-6B44-A75D-86D4F321CFE2}"/>
                </c:ext>
              </c:extLst>
            </c:dLbl>
            <c:spPr>
              <a:noFill/>
              <a:ln>
                <a:noFill/>
              </a:ln>
              <a:effectLst/>
            </c:spPr>
            <c:txPr>
              <a:bodyPr wrap="square" lIns="38100" tIns="19050" rIns="38100" bIns="19050" anchor="ctr">
                <a:spAutoFit/>
              </a:bodyPr>
              <a:lstStyle/>
              <a:p>
                <a:pPr>
                  <a:defRPr sz="1600">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Foglio1!$A$2:$A$6</c:f>
              <c:strCache>
                <c:ptCount val="5"/>
                <c:pt idx="0">
                  <c:v>≤2 years</c:v>
                </c:pt>
                <c:pt idx="1">
                  <c:v>2.1-5 years</c:v>
                </c:pt>
                <c:pt idx="2">
                  <c:v>5.1-10 years</c:v>
                </c:pt>
                <c:pt idx="3">
                  <c:v>10.1-20 years</c:v>
                </c:pt>
                <c:pt idx="4">
                  <c:v>&gt;20 years</c:v>
                </c:pt>
              </c:strCache>
            </c:strRef>
          </c:cat>
          <c:val>
            <c:numRef>
              <c:f>Foglio1!$B$2:$B$6</c:f>
              <c:numCache>
                <c:formatCode>General</c:formatCode>
                <c:ptCount val="5"/>
                <c:pt idx="0">
                  <c:v>13.5</c:v>
                </c:pt>
                <c:pt idx="1">
                  <c:v>16.2</c:v>
                </c:pt>
                <c:pt idx="2">
                  <c:v>19</c:v>
                </c:pt>
                <c:pt idx="3">
                  <c:v>25.6</c:v>
                </c:pt>
                <c:pt idx="4">
                  <c:v>34.1</c:v>
                </c:pt>
              </c:numCache>
            </c:numRef>
          </c:val>
          <c:extLst>
            <c:ext xmlns:c16="http://schemas.microsoft.com/office/drawing/2014/chart" uri="{C3380CC4-5D6E-409C-BE32-E72D297353CC}">
              <c16:uniqueId val="{00000000-ECE0-43C6-8E7E-973B834D81B2}"/>
            </c:ext>
          </c:extLst>
        </c:ser>
        <c:dLbls>
          <c:dLblPos val="outEnd"/>
          <c:showLegendKey val="0"/>
          <c:showVal val="1"/>
          <c:showCatName val="0"/>
          <c:showSerName val="0"/>
          <c:showPercent val="0"/>
          <c:showBubbleSize val="0"/>
        </c:dLbls>
        <c:gapWidth val="100"/>
        <c:overlap val="4"/>
        <c:axId val="1572232640"/>
        <c:axId val="1572235360"/>
      </c:barChart>
      <c:catAx>
        <c:axId val="1572232640"/>
        <c:scaling>
          <c:orientation val="minMax"/>
        </c:scaling>
        <c:delete val="0"/>
        <c:axPos val="b"/>
        <c:numFmt formatCode="General" sourceLinked="0"/>
        <c:majorTickMark val="out"/>
        <c:minorTickMark val="none"/>
        <c:tickLblPos val="nextTo"/>
        <c:spPr>
          <a:ln>
            <a:solidFill>
              <a:schemeClr val="tx1"/>
            </a:solidFill>
          </a:ln>
        </c:spPr>
        <c:txPr>
          <a:bodyPr/>
          <a:lstStyle/>
          <a:p>
            <a:pPr>
              <a:defRPr>
                <a:latin typeface="Arial" panose="020B0604020202020204" pitchFamily="34" charset="0"/>
                <a:cs typeface="Arial" panose="020B0604020202020204" pitchFamily="34" charset="0"/>
              </a:defRPr>
            </a:pPr>
            <a:endParaRPr lang="en-US"/>
          </a:p>
        </c:txPr>
        <c:crossAx val="1572235360"/>
        <c:crosses val="autoZero"/>
        <c:auto val="1"/>
        <c:lblAlgn val="ctr"/>
        <c:lblOffset val="100"/>
        <c:noMultiLvlLbl val="0"/>
      </c:catAx>
      <c:valAx>
        <c:axId val="1572235360"/>
        <c:scaling>
          <c:orientation val="minMax"/>
          <c:max val="40"/>
          <c:min val="0"/>
        </c:scaling>
        <c:delete val="0"/>
        <c:axPos val="l"/>
        <c:numFmt formatCode="General" sourceLinked="1"/>
        <c:majorTickMark val="out"/>
        <c:minorTickMark val="none"/>
        <c:tickLblPos val="nextTo"/>
        <c:spPr>
          <a:ln>
            <a:solidFill>
              <a:schemeClr val="tx1"/>
            </a:solidFill>
          </a:ln>
        </c:spPr>
        <c:txPr>
          <a:bodyPr/>
          <a:lstStyle/>
          <a:p>
            <a:pPr>
              <a:defRPr sz="1600">
                <a:latin typeface="Arial" panose="020B0604020202020204" pitchFamily="34" charset="0"/>
                <a:cs typeface="Arial" panose="020B0604020202020204" pitchFamily="34" charset="0"/>
              </a:defRPr>
            </a:pPr>
            <a:endParaRPr lang="en-US"/>
          </a:p>
        </c:txPr>
        <c:crossAx val="1572232640"/>
        <c:crosses val="autoZero"/>
        <c:crossBetween val="between"/>
        <c:majorUnit val="5"/>
      </c:valAx>
      <c:spPr>
        <a:ln>
          <a:noFill/>
        </a:ln>
      </c:spPr>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Sheet1!$A$2:$A$7</c:f>
              <c:strCache>
                <c:ptCount val="6"/>
                <c:pt idx="0">
                  <c:v>None</c:v>
                </c:pt>
                <c:pt idx="1">
                  <c:v>Hypertension only</c:v>
                </c:pt>
                <c:pt idx="2">
                  <c:v>Diabetes only</c:v>
                </c:pt>
                <c:pt idx="3">
                  <c:v>Hypertension + diabetes</c:v>
                </c:pt>
                <c:pt idx="4">
                  <c:v>Dyslipidaemia</c:v>
                </c:pt>
                <c:pt idx="5">
                  <c:v>Dyslipideaemia + hypertension ± diabetes</c:v>
                </c:pt>
              </c:strCache>
            </c:strRef>
          </c:cat>
          <c:val>
            <c:numRef>
              <c:f>Sheet1!$B$2:$B$7</c:f>
              <c:numCache>
                <c:formatCode>General</c:formatCode>
                <c:ptCount val="6"/>
                <c:pt idx="0">
                  <c:v>6</c:v>
                </c:pt>
                <c:pt idx="1">
                  <c:v>14</c:v>
                </c:pt>
                <c:pt idx="2">
                  <c:v>15</c:v>
                </c:pt>
                <c:pt idx="3">
                  <c:v>48</c:v>
                </c:pt>
                <c:pt idx="4">
                  <c:v>96</c:v>
                </c:pt>
                <c:pt idx="5">
                  <c:v>114</c:v>
                </c:pt>
              </c:numCache>
            </c:numRef>
          </c:val>
          <c:extLst>
            <c:ext xmlns:c16="http://schemas.microsoft.com/office/drawing/2014/chart" uri="{C3380CC4-5D6E-409C-BE32-E72D297353CC}">
              <c16:uniqueId val="{00000000-E827-3049-B61A-8B7D58EB09E9}"/>
            </c:ext>
          </c:extLst>
        </c:ser>
        <c:dLbls>
          <c:showLegendKey val="0"/>
          <c:showVal val="0"/>
          <c:showCatName val="0"/>
          <c:showSerName val="0"/>
          <c:showPercent val="0"/>
          <c:showBubbleSize val="0"/>
        </c:dLbls>
        <c:gapWidth val="65"/>
        <c:axId val="770887696"/>
        <c:axId val="658989584"/>
      </c:barChart>
      <c:catAx>
        <c:axId val="77088769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58989584"/>
        <c:crosses val="autoZero"/>
        <c:auto val="1"/>
        <c:lblAlgn val="ctr"/>
        <c:lblOffset val="100"/>
        <c:noMultiLvlLbl val="0"/>
      </c:catAx>
      <c:valAx>
        <c:axId val="658989584"/>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0887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82275273737245"/>
          <c:y val="0.17171296296296296"/>
          <c:w val="0.83751057174459254"/>
          <c:h val="0.6600776865685638"/>
        </c:manualLayout>
      </c:layout>
      <c:scatterChart>
        <c:scatterStyle val="lineMarker"/>
        <c:varyColors val="0"/>
        <c:ser>
          <c:idx val="0"/>
          <c:order val="0"/>
          <c:tx>
            <c:strRef>
              <c:f>'1. Metabolic Syndrome'!$AA$36</c:f>
              <c:strCache>
                <c:ptCount val="1"/>
                <c:pt idx="0">
                  <c:v>Plascebo</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errBars>
            <c:errDir val="y"/>
            <c:errBarType val="both"/>
            <c:errValType val="cust"/>
            <c:noEndCap val="0"/>
            <c:plus>
              <c:numRef>
                <c:f>'1. Metabolic Syndrome'!$AC$37:$AC$46</c:f>
                <c:numCache>
                  <c:formatCode>General</c:formatCode>
                  <c:ptCount val="10"/>
                  <c:pt idx="0">
                    <c:v>1.295E-2</c:v>
                  </c:pt>
                  <c:pt idx="1">
                    <c:v>2.5899999999999999E-2</c:v>
                  </c:pt>
                  <c:pt idx="2">
                    <c:v>2.5899999999999999E-2</c:v>
                  </c:pt>
                  <c:pt idx="3">
                    <c:v>2.5899999999999999E-2</c:v>
                  </c:pt>
                  <c:pt idx="4">
                    <c:v>2.5899999999999999E-2</c:v>
                  </c:pt>
                  <c:pt idx="5">
                    <c:v>2.5899999999999999E-2</c:v>
                  </c:pt>
                  <c:pt idx="6">
                    <c:v>2.5899999999999999E-2</c:v>
                  </c:pt>
                  <c:pt idx="7">
                    <c:v>2.5899999999999999E-2</c:v>
                  </c:pt>
                  <c:pt idx="8">
                    <c:v>5.1799999999999999E-2</c:v>
                  </c:pt>
                  <c:pt idx="9">
                    <c:v>7.7699999999999991E-2</c:v>
                  </c:pt>
                </c:numCache>
              </c:numRef>
            </c:plus>
            <c:minus>
              <c:numRef>
                <c:f>'1. Metabolic Syndrome'!$AB$37:$AB$46</c:f>
                <c:numCache>
                  <c:formatCode>General</c:formatCode>
                  <c:ptCount val="10"/>
                  <c:pt idx="0">
                    <c:v>1.295E-2</c:v>
                  </c:pt>
                  <c:pt idx="1">
                    <c:v>0</c:v>
                  </c:pt>
                  <c:pt idx="2">
                    <c:v>0</c:v>
                  </c:pt>
                  <c:pt idx="3">
                    <c:v>2.5899999999999999E-2</c:v>
                  </c:pt>
                  <c:pt idx="4">
                    <c:v>2.5899999999999999E-2</c:v>
                  </c:pt>
                  <c:pt idx="5">
                    <c:v>2.5899999999999999E-2</c:v>
                  </c:pt>
                  <c:pt idx="6">
                    <c:v>2.5899999999999999E-2</c:v>
                  </c:pt>
                  <c:pt idx="7">
                    <c:v>2.5899999999999999E-2</c:v>
                  </c:pt>
                  <c:pt idx="8">
                    <c:v>2.5899999999999999E-2</c:v>
                  </c:pt>
                  <c:pt idx="9">
                    <c:v>7.7699999999999991E-2</c:v>
                  </c:pt>
                </c:numCache>
              </c:numRef>
            </c:minus>
            <c:spPr>
              <a:noFill/>
              <a:ln w="9525" cap="flat" cmpd="sng" algn="ctr">
                <a:solidFill>
                  <a:schemeClr val="accent6"/>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f>'1. Metabolic Syndrome'!$W$37:$W$46</c:f>
              <c:numCache>
                <c:formatCode>0</c:formatCode>
                <c:ptCount val="10"/>
                <c:pt idx="0">
                  <c:v>0</c:v>
                </c:pt>
                <c:pt idx="1">
                  <c:v>4</c:v>
                </c:pt>
                <c:pt idx="2">
                  <c:v>12</c:v>
                </c:pt>
                <c:pt idx="3">
                  <c:v>24</c:v>
                </c:pt>
                <c:pt idx="4">
                  <c:v>48</c:v>
                </c:pt>
                <c:pt idx="5">
                  <c:v>72</c:v>
                </c:pt>
                <c:pt idx="6">
                  <c:v>96</c:v>
                </c:pt>
                <c:pt idx="7">
                  <c:v>120</c:v>
                </c:pt>
                <c:pt idx="8">
                  <c:v>144</c:v>
                </c:pt>
                <c:pt idx="9">
                  <c:v>168</c:v>
                </c:pt>
              </c:numCache>
            </c:numRef>
          </c:xVal>
          <c:yVal>
            <c:numRef>
              <c:f>'1. Metabolic Syndrome'!$AA$37:$AA$46</c:f>
              <c:numCache>
                <c:formatCode>0.00</c:formatCode>
                <c:ptCount val="10"/>
                <c:pt idx="0">
                  <c:v>2.36985</c:v>
                </c:pt>
                <c:pt idx="1">
                  <c:v>2.2532999999999999</c:v>
                </c:pt>
                <c:pt idx="2">
                  <c:v>2.2791999999999999</c:v>
                </c:pt>
                <c:pt idx="3">
                  <c:v>2.3050999999999999</c:v>
                </c:pt>
                <c:pt idx="4">
                  <c:v>2.3050999999999999</c:v>
                </c:pt>
                <c:pt idx="5">
                  <c:v>2.3050999999999999</c:v>
                </c:pt>
                <c:pt idx="6">
                  <c:v>2.3050999999999999</c:v>
                </c:pt>
                <c:pt idx="7">
                  <c:v>2.331</c:v>
                </c:pt>
                <c:pt idx="8">
                  <c:v>2.3050999999999999</c:v>
                </c:pt>
                <c:pt idx="9">
                  <c:v>2.331</c:v>
                </c:pt>
              </c:numCache>
            </c:numRef>
          </c:yVal>
          <c:smooth val="0"/>
          <c:extLst>
            <c:ext xmlns:c16="http://schemas.microsoft.com/office/drawing/2014/chart" uri="{C3380CC4-5D6E-409C-BE32-E72D297353CC}">
              <c16:uniqueId val="{00000000-35D6-4FC6-9CA9-F130229A1D13}"/>
            </c:ext>
          </c:extLst>
        </c:ser>
        <c:ser>
          <c:idx val="1"/>
          <c:order val="1"/>
          <c:tx>
            <c:strRef>
              <c:f>'1. Metabolic Syndrome'!$X$36</c:f>
              <c:strCache>
                <c:ptCount val="1"/>
                <c:pt idx="0">
                  <c:v>Evolocumab</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errBars>
            <c:errDir val="y"/>
            <c:errBarType val="both"/>
            <c:errValType val="cust"/>
            <c:noEndCap val="0"/>
            <c:plus>
              <c:numRef>
                <c:f>'1. Metabolic Syndrome'!$Z$37:$Z$46</c:f>
                <c:numCache>
                  <c:formatCode>General</c:formatCode>
                  <c:ptCount val="10"/>
                  <c:pt idx="0">
                    <c:v>1.295E-2</c:v>
                  </c:pt>
                  <c:pt idx="1">
                    <c:v>2.5899999999999999E-2</c:v>
                  </c:pt>
                  <c:pt idx="2">
                    <c:v>2.5899999999999999E-2</c:v>
                  </c:pt>
                  <c:pt idx="3">
                    <c:v>0</c:v>
                  </c:pt>
                  <c:pt idx="4">
                    <c:v>2.5899999999999999E-2</c:v>
                  </c:pt>
                  <c:pt idx="5">
                    <c:v>7.7700000000000182E-3</c:v>
                  </c:pt>
                  <c:pt idx="6">
                    <c:v>2.5899999999999999E-2</c:v>
                  </c:pt>
                  <c:pt idx="7">
                    <c:v>2.5899999999999999E-2</c:v>
                  </c:pt>
                  <c:pt idx="8">
                    <c:v>5.1799999999999999E-2</c:v>
                  </c:pt>
                  <c:pt idx="9">
                    <c:v>0.1036</c:v>
                  </c:pt>
                </c:numCache>
              </c:numRef>
            </c:plus>
            <c:minus>
              <c:numRef>
                <c:f>'1. Metabolic Syndrome'!$Y$37:$Y$46</c:f>
                <c:numCache>
                  <c:formatCode>General</c:formatCode>
                  <c:ptCount val="10"/>
                  <c:pt idx="0">
                    <c:v>1.295E-2</c:v>
                  </c:pt>
                  <c:pt idx="1">
                    <c:v>0</c:v>
                  </c:pt>
                  <c:pt idx="2">
                    <c:v>0</c:v>
                  </c:pt>
                  <c:pt idx="3">
                    <c:v>2.5899999999999999E-2</c:v>
                  </c:pt>
                  <c:pt idx="4">
                    <c:v>0</c:v>
                  </c:pt>
                  <c:pt idx="5">
                    <c:v>2.5899999999999999E-2</c:v>
                  </c:pt>
                  <c:pt idx="6">
                    <c:v>2.5899999999999999E-2</c:v>
                  </c:pt>
                  <c:pt idx="7">
                    <c:v>2.5899999999999999E-2</c:v>
                  </c:pt>
                  <c:pt idx="8">
                    <c:v>2.5899999999999999E-2</c:v>
                  </c:pt>
                  <c:pt idx="9">
                    <c:v>7.7699999999999991E-2</c:v>
                  </c:pt>
                </c:numCache>
              </c:numRef>
            </c:minus>
            <c:spPr>
              <a:noFill/>
              <a:ln w="9525" cap="flat" cmpd="sng" algn="ctr">
                <a:solidFill>
                  <a:schemeClr val="accent1"/>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f>'1. Metabolic Syndrome'!$W$37:$W$46</c:f>
              <c:numCache>
                <c:formatCode>0</c:formatCode>
                <c:ptCount val="10"/>
                <c:pt idx="0">
                  <c:v>0</c:v>
                </c:pt>
                <c:pt idx="1">
                  <c:v>4</c:v>
                </c:pt>
                <c:pt idx="2">
                  <c:v>12</c:v>
                </c:pt>
                <c:pt idx="3">
                  <c:v>24</c:v>
                </c:pt>
                <c:pt idx="4">
                  <c:v>48</c:v>
                </c:pt>
                <c:pt idx="5">
                  <c:v>72</c:v>
                </c:pt>
                <c:pt idx="6">
                  <c:v>96</c:v>
                </c:pt>
                <c:pt idx="7">
                  <c:v>120</c:v>
                </c:pt>
                <c:pt idx="8">
                  <c:v>144</c:v>
                </c:pt>
                <c:pt idx="9">
                  <c:v>168</c:v>
                </c:pt>
              </c:numCache>
            </c:numRef>
          </c:xVal>
          <c:yVal>
            <c:numRef>
              <c:f>'1. Metabolic Syndrome'!$X$37:$X$46</c:f>
              <c:numCache>
                <c:formatCode>0.00</c:formatCode>
                <c:ptCount val="10"/>
                <c:pt idx="0">
                  <c:v>2.36985</c:v>
                </c:pt>
                <c:pt idx="1">
                  <c:v>0.85470000000000002</c:v>
                </c:pt>
                <c:pt idx="2">
                  <c:v>0.75109999999999999</c:v>
                </c:pt>
                <c:pt idx="3">
                  <c:v>0.77699999999999991</c:v>
                </c:pt>
                <c:pt idx="4">
                  <c:v>0.77699999999999991</c:v>
                </c:pt>
                <c:pt idx="5">
                  <c:v>0.80289999999999995</c:v>
                </c:pt>
                <c:pt idx="6">
                  <c:v>0.82879999999999998</c:v>
                </c:pt>
                <c:pt idx="7">
                  <c:v>0.82879999999999998</c:v>
                </c:pt>
                <c:pt idx="8">
                  <c:v>0.85470000000000002</c:v>
                </c:pt>
                <c:pt idx="9">
                  <c:v>0.9323999999999999</c:v>
                </c:pt>
              </c:numCache>
            </c:numRef>
          </c:yVal>
          <c:smooth val="0"/>
          <c:extLst>
            <c:ext xmlns:c16="http://schemas.microsoft.com/office/drawing/2014/chart" uri="{C3380CC4-5D6E-409C-BE32-E72D297353CC}">
              <c16:uniqueId val="{00000001-35D6-4FC6-9CA9-F130229A1D13}"/>
            </c:ext>
          </c:extLst>
        </c:ser>
        <c:dLbls>
          <c:showLegendKey val="0"/>
          <c:showVal val="0"/>
          <c:showCatName val="0"/>
          <c:showSerName val="0"/>
          <c:showPercent val="0"/>
          <c:showBubbleSize val="0"/>
        </c:dLbls>
        <c:axId val="173208024"/>
        <c:axId val="173323384"/>
      </c:scatterChart>
      <c:valAx>
        <c:axId val="173208024"/>
        <c:scaling>
          <c:orientation val="minMax"/>
          <c:max val="168"/>
          <c:min val="0"/>
        </c:scaling>
        <c:delete val="0"/>
        <c:axPos val="b"/>
        <c:majorGridlines>
          <c:spPr>
            <a:ln w="9525" cap="flat" cmpd="sng" algn="ctr">
              <a:noFill/>
              <a:round/>
            </a:ln>
            <a:effectLst/>
          </c:spPr>
        </c:majorGridlines>
        <c:title>
          <c:tx>
            <c:rich>
              <a:bodyPr rot="0" vert="horz"/>
              <a:lstStyle/>
              <a:p>
                <a:pPr>
                  <a:defRPr/>
                </a:pPr>
                <a:r>
                  <a:rPr lang="en-US"/>
                  <a:t>Weeks</a:t>
                </a:r>
              </a:p>
            </c:rich>
          </c:tx>
          <c:overlay val="0"/>
          <c:spPr>
            <a:noFill/>
            <a:ln>
              <a:noFill/>
            </a:ln>
            <a:effectLst/>
          </c:spPr>
        </c:title>
        <c:numFmt formatCode="0" sourceLinked="1"/>
        <c:majorTickMark val="out"/>
        <c:minorTickMark val="none"/>
        <c:tickLblPos val="nextTo"/>
        <c:spPr>
          <a:noFill/>
          <a:ln w="9525" cap="flat" cmpd="sng" algn="ctr">
            <a:solidFill>
              <a:schemeClr val="tx1"/>
            </a:solidFill>
            <a:round/>
          </a:ln>
          <a:effectLst/>
        </c:spPr>
        <c:txPr>
          <a:bodyPr rot="-60000000" vert="horz"/>
          <a:lstStyle/>
          <a:p>
            <a:pPr>
              <a:defRPr/>
            </a:pPr>
            <a:endParaRPr lang="en-US"/>
          </a:p>
        </c:txPr>
        <c:crossAx val="173323384"/>
        <c:crosses val="autoZero"/>
        <c:crossBetween val="midCat"/>
        <c:majorUnit val="12"/>
      </c:valAx>
      <c:valAx>
        <c:axId val="173323384"/>
        <c:scaling>
          <c:orientation val="minMax"/>
          <c:max val="2.5"/>
        </c:scaling>
        <c:delete val="0"/>
        <c:axPos val="l"/>
        <c:majorGridlines>
          <c:spPr>
            <a:ln w="9525" cap="flat" cmpd="sng" algn="ctr">
              <a:noFill/>
              <a:round/>
            </a:ln>
            <a:effectLst/>
          </c:spPr>
        </c:majorGridlines>
        <c:title>
          <c:tx>
            <c:rich>
              <a:bodyPr rot="-5400000" vert="horz"/>
              <a:lstStyle/>
              <a:p>
                <a:pPr>
                  <a:defRPr/>
                </a:pPr>
                <a:r>
                  <a:rPr lang="en-US"/>
                  <a:t>LDL Cholesterol (mmol/L)</a:t>
                </a:r>
              </a:p>
            </c:rich>
          </c:tx>
          <c:layout>
            <c:manualLayout>
              <c:xMode val="edge"/>
              <c:yMode val="edge"/>
              <c:x val="3.2105031354208176E-2"/>
              <c:y val="0.27369916246005715"/>
            </c:manualLayout>
          </c:layout>
          <c:overlay val="0"/>
          <c:spPr>
            <a:noFill/>
            <a:ln>
              <a:noFill/>
            </a:ln>
            <a:effectLst/>
          </c:spPr>
        </c:title>
        <c:numFmt formatCode="0.0" sourceLinked="0"/>
        <c:majorTickMark val="out"/>
        <c:minorTickMark val="none"/>
        <c:tickLblPos val="nextTo"/>
        <c:spPr>
          <a:noFill/>
          <a:ln w="9525" cap="flat" cmpd="sng" algn="ctr">
            <a:solidFill>
              <a:schemeClr val="tx1"/>
            </a:solidFill>
            <a:round/>
          </a:ln>
          <a:effectLst/>
        </c:spPr>
        <c:txPr>
          <a:bodyPr rot="-60000000" vert="horz"/>
          <a:lstStyle/>
          <a:p>
            <a:pPr>
              <a:defRPr>
                <a:solidFill>
                  <a:schemeClr val="tx1"/>
                </a:solidFill>
              </a:defRPr>
            </a:pPr>
            <a:endParaRPr lang="en-US"/>
          </a:p>
        </c:txPr>
        <c:crossAx val="173208024"/>
        <c:crosses val="autoZero"/>
        <c:crossBetween val="midCat"/>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45603674540683"/>
          <c:y val="0.17171296296296296"/>
          <c:w val="0.81987729658792652"/>
          <c:h val="0.6600776865685638"/>
        </c:manualLayout>
      </c:layout>
      <c:scatterChart>
        <c:scatterStyle val="lineMarker"/>
        <c:varyColors val="0"/>
        <c:ser>
          <c:idx val="1"/>
          <c:order val="0"/>
          <c:tx>
            <c:strRef>
              <c:f>'2. No Metabolic Syndrome'!$AA$36</c:f>
              <c:strCache>
                <c:ptCount val="1"/>
                <c:pt idx="0">
                  <c:v>Plascebo</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errBars>
            <c:errDir val="y"/>
            <c:errBarType val="both"/>
            <c:errValType val="cust"/>
            <c:noEndCap val="0"/>
            <c:plus>
              <c:numRef>
                <c:f>'2. No Metabolic Syndrome'!$AC$37:$AC$46</c:f>
                <c:numCache>
                  <c:formatCode>General</c:formatCode>
                  <c:ptCount val="10"/>
                  <c:pt idx="0">
                    <c:v>1.295E-2</c:v>
                  </c:pt>
                  <c:pt idx="1">
                    <c:v>2.5899999999999999E-2</c:v>
                  </c:pt>
                  <c:pt idx="2">
                    <c:v>2.5899999999999999E-2</c:v>
                  </c:pt>
                  <c:pt idx="3">
                    <c:v>2.5899999999999999E-2</c:v>
                  </c:pt>
                  <c:pt idx="4">
                    <c:v>2.5899999999999999E-2</c:v>
                  </c:pt>
                  <c:pt idx="5">
                    <c:v>2.5899999999999999E-2</c:v>
                  </c:pt>
                  <c:pt idx="6">
                    <c:v>2.5899999999999999E-2</c:v>
                  </c:pt>
                  <c:pt idx="7">
                    <c:v>5.1799999999999999E-2</c:v>
                  </c:pt>
                  <c:pt idx="8">
                    <c:v>2.5899999999999999E-2</c:v>
                  </c:pt>
                  <c:pt idx="9">
                    <c:v>0.1036</c:v>
                  </c:pt>
                </c:numCache>
              </c:numRef>
            </c:plus>
            <c:minus>
              <c:numRef>
                <c:f>'2. No Metabolic Syndrome'!$AB$37:$AB$46</c:f>
                <c:numCache>
                  <c:formatCode>General</c:formatCode>
                  <c:ptCount val="10"/>
                  <c:pt idx="0">
                    <c:v>2.5899999999999999E-2</c:v>
                  </c:pt>
                  <c:pt idx="1">
                    <c:v>0</c:v>
                  </c:pt>
                  <c:pt idx="2">
                    <c:v>0</c:v>
                  </c:pt>
                  <c:pt idx="3">
                    <c:v>2.5899999999999999E-2</c:v>
                  </c:pt>
                  <c:pt idx="4">
                    <c:v>2.5899999999999999E-2</c:v>
                  </c:pt>
                  <c:pt idx="5">
                    <c:v>0</c:v>
                  </c:pt>
                  <c:pt idx="6">
                    <c:v>2.5899999999999999E-2</c:v>
                  </c:pt>
                  <c:pt idx="7">
                    <c:v>2.5899999999999999E-2</c:v>
                  </c:pt>
                  <c:pt idx="8">
                    <c:v>5.1799999999999999E-2</c:v>
                  </c:pt>
                  <c:pt idx="9">
                    <c:v>0.1036</c:v>
                  </c:pt>
                </c:numCache>
              </c:numRef>
            </c:minus>
            <c:spPr>
              <a:noFill/>
              <a:ln w="9525" cap="flat" cmpd="sng" algn="ctr">
                <a:solidFill>
                  <a:schemeClr val="accent6"/>
                </a:solidFill>
                <a:round/>
              </a:ln>
              <a:effectLst/>
            </c:spPr>
          </c:errBars>
          <c:xVal>
            <c:numRef>
              <c:f>'2. No Metabolic Syndrome'!$W$37:$W$46</c:f>
              <c:numCache>
                <c:formatCode>0</c:formatCode>
                <c:ptCount val="10"/>
                <c:pt idx="0">
                  <c:v>0</c:v>
                </c:pt>
                <c:pt idx="1">
                  <c:v>4</c:v>
                </c:pt>
                <c:pt idx="2">
                  <c:v>12</c:v>
                </c:pt>
                <c:pt idx="3">
                  <c:v>24</c:v>
                </c:pt>
                <c:pt idx="4">
                  <c:v>48</c:v>
                </c:pt>
                <c:pt idx="5">
                  <c:v>72</c:v>
                </c:pt>
                <c:pt idx="6">
                  <c:v>96</c:v>
                </c:pt>
                <c:pt idx="7">
                  <c:v>120</c:v>
                </c:pt>
                <c:pt idx="8">
                  <c:v>144</c:v>
                </c:pt>
                <c:pt idx="9">
                  <c:v>168</c:v>
                </c:pt>
              </c:numCache>
            </c:numRef>
          </c:xVal>
          <c:yVal>
            <c:numRef>
              <c:f>'2. No Metabolic Syndrome'!$AA$37:$AA$46</c:f>
              <c:numCache>
                <c:formatCode>0.00</c:formatCode>
                <c:ptCount val="10"/>
                <c:pt idx="0">
                  <c:v>2.39575</c:v>
                </c:pt>
                <c:pt idx="1">
                  <c:v>2.2532999999999999</c:v>
                </c:pt>
                <c:pt idx="2">
                  <c:v>2.2791999999999999</c:v>
                </c:pt>
                <c:pt idx="3">
                  <c:v>2.331</c:v>
                </c:pt>
                <c:pt idx="4">
                  <c:v>2.331</c:v>
                </c:pt>
                <c:pt idx="5">
                  <c:v>2.331</c:v>
                </c:pt>
                <c:pt idx="6">
                  <c:v>2.3569</c:v>
                </c:pt>
                <c:pt idx="7">
                  <c:v>2.331</c:v>
                </c:pt>
                <c:pt idx="8">
                  <c:v>2.3827999999999996</c:v>
                </c:pt>
                <c:pt idx="9">
                  <c:v>2.4086999999999996</c:v>
                </c:pt>
              </c:numCache>
            </c:numRef>
          </c:yVal>
          <c:smooth val="0"/>
          <c:extLst>
            <c:ext xmlns:c16="http://schemas.microsoft.com/office/drawing/2014/chart" uri="{C3380CC4-5D6E-409C-BE32-E72D297353CC}">
              <c16:uniqueId val="{00000000-61A6-4A0F-92F1-71FF806EE28A}"/>
            </c:ext>
          </c:extLst>
        </c:ser>
        <c:ser>
          <c:idx val="0"/>
          <c:order val="1"/>
          <c:tx>
            <c:strRef>
              <c:f>'2. No Metabolic Syndrome'!$X$36</c:f>
              <c:strCache>
                <c:ptCount val="1"/>
                <c:pt idx="0">
                  <c:v>Evolocumab</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errBars>
            <c:errDir val="y"/>
            <c:errBarType val="both"/>
            <c:errValType val="cust"/>
            <c:noEndCap val="0"/>
            <c:plus>
              <c:numRef>
                <c:f>'2. No Metabolic Syndrome'!$Z$37:$Z$46</c:f>
                <c:numCache>
                  <c:formatCode>General</c:formatCode>
                  <c:ptCount val="10"/>
                  <c:pt idx="0">
                    <c:v>2.5899999999999999E-2</c:v>
                  </c:pt>
                  <c:pt idx="1">
                    <c:v>0</c:v>
                  </c:pt>
                  <c:pt idx="2">
                    <c:v>0</c:v>
                  </c:pt>
                  <c:pt idx="3">
                    <c:v>0</c:v>
                  </c:pt>
                  <c:pt idx="4">
                    <c:v>0</c:v>
                  </c:pt>
                  <c:pt idx="5">
                    <c:v>2.5899999999999999E-2</c:v>
                  </c:pt>
                  <c:pt idx="6">
                    <c:v>2.5899999999999999E-2</c:v>
                  </c:pt>
                  <c:pt idx="7">
                    <c:v>2.5899999999999999E-2</c:v>
                  </c:pt>
                  <c:pt idx="8">
                    <c:v>4.4030000000000069E-2</c:v>
                  </c:pt>
                  <c:pt idx="9">
                    <c:v>7.7699999999999991E-2</c:v>
                  </c:pt>
                </c:numCache>
              </c:numRef>
            </c:plus>
            <c:minus>
              <c:numRef>
                <c:f>'2. No Metabolic Syndrome'!$Y$37:$Y$46</c:f>
                <c:numCache>
                  <c:formatCode>General</c:formatCode>
                  <c:ptCount val="10"/>
                  <c:pt idx="0">
                    <c:v>1.295E-2</c:v>
                  </c:pt>
                  <c:pt idx="1">
                    <c:v>2.5899999999999999E-2</c:v>
                  </c:pt>
                  <c:pt idx="2">
                    <c:v>2.5899999999999999E-2</c:v>
                  </c:pt>
                  <c:pt idx="3">
                    <c:v>2.5899999999999999E-2</c:v>
                  </c:pt>
                  <c:pt idx="4">
                    <c:v>2.5899999999999999E-2</c:v>
                  </c:pt>
                  <c:pt idx="5">
                    <c:v>0</c:v>
                  </c:pt>
                  <c:pt idx="6">
                    <c:v>0</c:v>
                  </c:pt>
                  <c:pt idx="7">
                    <c:v>2.5899999999999999E-2</c:v>
                  </c:pt>
                  <c:pt idx="8">
                    <c:v>2.5899999999999999E-2</c:v>
                  </c:pt>
                  <c:pt idx="9">
                    <c:v>7.7699999999999991E-2</c:v>
                  </c:pt>
                </c:numCache>
              </c:numRef>
            </c:minus>
            <c:spPr>
              <a:noFill/>
              <a:ln w="9525" cap="flat" cmpd="sng" algn="ctr">
                <a:solidFill>
                  <a:schemeClr val="accent1"/>
                </a:solidFill>
                <a:round/>
              </a:ln>
              <a:effectLst/>
            </c:spPr>
          </c:errBars>
          <c:xVal>
            <c:numRef>
              <c:f>'2. No Metabolic Syndrome'!$W$37:$W$46</c:f>
              <c:numCache>
                <c:formatCode>0</c:formatCode>
                <c:ptCount val="10"/>
                <c:pt idx="0">
                  <c:v>0</c:v>
                </c:pt>
                <c:pt idx="1">
                  <c:v>4</c:v>
                </c:pt>
                <c:pt idx="2">
                  <c:v>12</c:v>
                </c:pt>
                <c:pt idx="3">
                  <c:v>24</c:v>
                </c:pt>
                <c:pt idx="4">
                  <c:v>48</c:v>
                </c:pt>
                <c:pt idx="5">
                  <c:v>72</c:v>
                </c:pt>
                <c:pt idx="6">
                  <c:v>96</c:v>
                </c:pt>
                <c:pt idx="7">
                  <c:v>120</c:v>
                </c:pt>
                <c:pt idx="8">
                  <c:v>144</c:v>
                </c:pt>
                <c:pt idx="9">
                  <c:v>168</c:v>
                </c:pt>
              </c:numCache>
            </c:numRef>
          </c:xVal>
          <c:yVal>
            <c:numRef>
              <c:f>'2. No Metabolic Syndrome'!$X$37:$X$46</c:f>
              <c:numCache>
                <c:formatCode>0.00</c:formatCode>
                <c:ptCount val="10"/>
                <c:pt idx="0">
                  <c:v>2.36985</c:v>
                </c:pt>
                <c:pt idx="1">
                  <c:v>0.77699999999999991</c:v>
                </c:pt>
                <c:pt idx="2">
                  <c:v>0.72519999999999996</c:v>
                </c:pt>
                <c:pt idx="3">
                  <c:v>0.72519999999999996</c:v>
                </c:pt>
                <c:pt idx="4">
                  <c:v>0.75109999999999999</c:v>
                </c:pt>
                <c:pt idx="5">
                  <c:v>0.75109999999999999</c:v>
                </c:pt>
                <c:pt idx="6">
                  <c:v>0.77699999999999991</c:v>
                </c:pt>
                <c:pt idx="7">
                  <c:v>0.80289999999999995</c:v>
                </c:pt>
                <c:pt idx="8">
                  <c:v>0.82879999999999998</c:v>
                </c:pt>
                <c:pt idx="9">
                  <c:v>0.82879999999999998</c:v>
                </c:pt>
              </c:numCache>
            </c:numRef>
          </c:yVal>
          <c:smooth val="0"/>
          <c:extLst>
            <c:ext xmlns:c16="http://schemas.microsoft.com/office/drawing/2014/chart" uri="{C3380CC4-5D6E-409C-BE32-E72D297353CC}">
              <c16:uniqueId val="{00000001-61A6-4A0F-92F1-71FF806EE28A}"/>
            </c:ext>
          </c:extLst>
        </c:ser>
        <c:dLbls>
          <c:showLegendKey val="0"/>
          <c:showVal val="0"/>
          <c:showCatName val="0"/>
          <c:showSerName val="0"/>
          <c:showPercent val="0"/>
          <c:showBubbleSize val="0"/>
        </c:dLbls>
        <c:axId val="173324168"/>
        <c:axId val="173324560"/>
      </c:scatterChart>
      <c:valAx>
        <c:axId val="173324168"/>
        <c:scaling>
          <c:orientation val="minMax"/>
          <c:max val="168"/>
          <c:min val="0"/>
        </c:scaling>
        <c:delete val="0"/>
        <c:axPos val="b"/>
        <c:majorGridlines>
          <c:spPr>
            <a:ln w="9525" cap="flat" cmpd="sng" algn="ctr">
              <a:noFill/>
              <a:round/>
            </a:ln>
            <a:effectLst/>
          </c:spPr>
        </c:majorGridlines>
        <c:title>
          <c:tx>
            <c:rich>
              <a:bodyPr rot="0" vert="horz"/>
              <a:lstStyle/>
              <a:p>
                <a:pPr>
                  <a:defRPr/>
                </a:pPr>
                <a:r>
                  <a:rPr lang="en-US"/>
                  <a:t>Weeks</a:t>
                </a:r>
              </a:p>
            </c:rich>
          </c:tx>
          <c:overlay val="0"/>
          <c:spPr>
            <a:noFill/>
            <a:ln>
              <a:noFill/>
            </a:ln>
            <a:effectLst/>
          </c:spPr>
        </c:title>
        <c:numFmt formatCode="0" sourceLinked="1"/>
        <c:majorTickMark val="out"/>
        <c:minorTickMark val="none"/>
        <c:tickLblPos val="nextTo"/>
        <c:spPr>
          <a:noFill/>
          <a:ln w="9525" cap="flat" cmpd="sng" algn="ctr">
            <a:solidFill>
              <a:schemeClr val="tx1"/>
            </a:solidFill>
            <a:round/>
          </a:ln>
          <a:effectLst/>
        </c:spPr>
        <c:txPr>
          <a:bodyPr rot="-60000000" vert="horz"/>
          <a:lstStyle/>
          <a:p>
            <a:pPr>
              <a:defRPr/>
            </a:pPr>
            <a:endParaRPr lang="en-US"/>
          </a:p>
        </c:txPr>
        <c:crossAx val="173324560"/>
        <c:crosses val="autoZero"/>
        <c:crossBetween val="midCat"/>
        <c:majorUnit val="12"/>
      </c:valAx>
      <c:valAx>
        <c:axId val="173324560"/>
        <c:scaling>
          <c:orientation val="minMax"/>
          <c:max val="2.5"/>
        </c:scaling>
        <c:delete val="0"/>
        <c:axPos val="l"/>
        <c:majorGridlines>
          <c:spPr>
            <a:ln w="9525" cap="flat" cmpd="sng" algn="ctr">
              <a:noFill/>
              <a:round/>
            </a:ln>
            <a:effectLst/>
          </c:spPr>
        </c:majorGridlines>
        <c:title>
          <c:tx>
            <c:rich>
              <a:bodyPr rot="-5400000" vert="horz"/>
              <a:lstStyle/>
              <a:p>
                <a:pPr>
                  <a:defRPr/>
                </a:pPr>
                <a:r>
                  <a:rPr lang="en-US"/>
                  <a:t>LDL Cholesterol (mmol/L)</a:t>
                </a:r>
              </a:p>
            </c:rich>
          </c:tx>
          <c:layout>
            <c:manualLayout>
              <c:xMode val="edge"/>
              <c:yMode val="edge"/>
              <c:x val="5.8765218274253982E-2"/>
              <c:y val="0.28209934012596899"/>
            </c:manualLayout>
          </c:layout>
          <c:overlay val="0"/>
          <c:spPr>
            <a:noFill/>
            <a:ln>
              <a:noFill/>
            </a:ln>
            <a:effectLst/>
          </c:spPr>
        </c:title>
        <c:numFmt formatCode="0.0" sourceLinked="0"/>
        <c:majorTickMark val="out"/>
        <c:minorTickMark val="none"/>
        <c:tickLblPos val="nextTo"/>
        <c:spPr>
          <a:noFill/>
          <a:ln w="9525" cap="flat" cmpd="sng" algn="ctr">
            <a:solidFill>
              <a:schemeClr val="tx1"/>
            </a:solidFill>
            <a:round/>
          </a:ln>
          <a:effectLst/>
        </c:spPr>
        <c:txPr>
          <a:bodyPr rot="-60000000" vert="horz"/>
          <a:lstStyle/>
          <a:p>
            <a:pPr>
              <a:defRPr/>
            </a:pPr>
            <a:endParaRPr lang="en-US"/>
          </a:p>
        </c:txPr>
        <c:crossAx val="173324168"/>
        <c:crosses val="autoZero"/>
        <c:crossBetween val="midCat"/>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209627642698509"/>
          <c:y val="2.3622194765138733E-2"/>
          <c:w val="0.86547985347985357"/>
          <c:h val="0.9399413665193076"/>
        </c:manualLayout>
      </c:layout>
      <c:scatterChart>
        <c:scatterStyle val="lineMarker"/>
        <c:varyColors val="0"/>
        <c:ser>
          <c:idx val="0"/>
          <c:order val="0"/>
          <c:tx>
            <c:v>PEP Pbo DM</c:v>
          </c:tx>
          <c:spPr>
            <a:ln w="50800">
              <a:solidFill>
                <a:srgbClr val="C6573B"/>
              </a:solidFill>
            </a:ln>
          </c:spPr>
          <c:marker>
            <c:symbol val="none"/>
          </c:marker>
          <c:xVal>
            <c:numRef>
              <c:f>PEP!$A$3:$A$1099</c:f>
              <c:numCache>
                <c:formatCode>General</c:formatCode>
                <c:ptCount val="109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numCache>
            </c:numRef>
          </c:xVal>
          <c:yVal>
            <c:numRef>
              <c:f>PEP!$B$3:$B$1099</c:f>
              <c:numCache>
                <c:formatCode>General</c:formatCode>
                <c:ptCount val="1097"/>
                <c:pt idx="0">
                  <c:v>0</c:v>
                </c:pt>
                <c:pt idx="1">
                  <c:v>4.0000000000000002E-4</c:v>
                </c:pt>
                <c:pt idx="2">
                  <c:v>5.0000000000000001E-4</c:v>
                </c:pt>
                <c:pt idx="3">
                  <c:v>5.0000000000000001E-4</c:v>
                </c:pt>
                <c:pt idx="4">
                  <c:v>6.9999999999999999E-4</c:v>
                </c:pt>
                <c:pt idx="5">
                  <c:v>6.9999999999999999E-4</c:v>
                </c:pt>
                <c:pt idx="6">
                  <c:v>1.1000000000000001E-3</c:v>
                </c:pt>
                <c:pt idx="7">
                  <c:v>1.1000000000000001E-3</c:v>
                </c:pt>
                <c:pt idx="8">
                  <c:v>1.1000000000000001E-3</c:v>
                </c:pt>
                <c:pt idx="9">
                  <c:v>1.5E-3</c:v>
                </c:pt>
                <c:pt idx="10">
                  <c:v>1.5E-3</c:v>
                </c:pt>
                <c:pt idx="11">
                  <c:v>1.5E-3</c:v>
                </c:pt>
                <c:pt idx="12">
                  <c:v>1.6000000000000001E-3</c:v>
                </c:pt>
                <c:pt idx="13">
                  <c:v>1.8E-3</c:v>
                </c:pt>
                <c:pt idx="14">
                  <c:v>2.3999999999999998E-3</c:v>
                </c:pt>
                <c:pt idx="15">
                  <c:v>2.3999999999999998E-3</c:v>
                </c:pt>
                <c:pt idx="16">
                  <c:v>2.8999999999999998E-3</c:v>
                </c:pt>
                <c:pt idx="17">
                  <c:v>3.3E-3</c:v>
                </c:pt>
                <c:pt idx="18">
                  <c:v>3.5999999999999999E-3</c:v>
                </c:pt>
                <c:pt idx="19">
                  <c:v>3.5999999999999999E-3</c:v>
                </c:pt>
                <c:pt idx="20">
                  <c:v>3.5999999999999999E-3</c:v>
                </c:pt>
                <c:pt idx="21">
                  <c:v>3.5999999999999999E-3</c:v>
                </c:pt>
                <c:pt idx="22">
                  <c:v>3.8E-3</c:v>
                </c:pt>
                <c:pt idx="23">
                  <c:v>4.0000000000000001E-3</c:v>
                </c:pt>
                <c:pt idx="24">
                  <c:v>4.1999999999999997E-3</c:v>
                </c:pt>
                <c:pt idx="25">
                  <c:v>4.4000000000000003E-3</c:v>
                </c:pt>
                <c:pt idx="26">
                  <c:v>4.4000000000000003E-3</c:v>
                </c:pt>
                <c:pt idx="27">
                  <c:v>4.7000000000000002E-3</c:v>
                </c:pt>
                <c:pt idx="28">
                  <c:v>4.7000000000000002E-3</c:v>
                </c:pt>
                <c:pt idx="29">
                  <c:v>5.4000000000000003E-3</c:v>
                </c:pt>
                <c:pt idx="30">
                  <c:v>6.0000000000000001E-3</c:v>
                </c:pt>
                <c:pt idx="31">
                  <c:v>6.3E-3</c:v>
                </c:pt>
                <c:pt idx="32">
                  <c:v>6.4999999999999997E-3</c:v>
                </c:pt>
                <c:pt idx="33">
                  <c:v>6.4999999999999997E-3</c:v>
                </c:pt>
                <c:pt idx="34">
                  <c:v>6.4999999999999997E-3</c:v>
                </c:pt>
                <c:pt idx="35">
                  <c:v>6.7000000000000002E-3</c:v>
                </c:pt>
                <c:pt idx="36">
                  <c:v>6.7000000000000002E-3</c:v>
                </c:pt>
                <c:pt idx="37">
                  <c:v>6.8999999999999999E-3</c:v>
                </c:pt>
                <c:pt idx="38">
                  <c:v>6.8999999999999999E-3</c:v>
                </c:pt>
                <c:pt idx="39">
                  <c:v>7.6E-3</c:v>
                </c:pt>
                <c:pt idx="40">
                  <c:v>7.7999999999999996E-3</c:v>
                </c:pt>
                <c:pt idx="41">
                  <c:v>8.2000000000000007E-3</c:v>
                </c:pt>
                <c:pt idx="42">
                  <c:v>8.2000000000000007E-3</c:v>
                </c:pt>
                <c:pt idx="43">
                  <c:v>8.3000000000000001E-3</c:v>
                </c:pt>
                <c:pt idx="44">
                  <c:v>8.8999999999999999E-3</c:v>
                </c:pt>
                <c:pt idx="45">
                  <c:v>9.2999999999999992E-3</c:v>
                </c:pt>
                <c:pt idx="46">
                  <c:v>9.4000000000000004E-3</c:v>
                </c:pt>
                <c:pt idx="47">
                  <c:v>0.01</c:v>
                </c:pt>
                <c:pt idx="48">
                  <c:v>0.01</c:v>
                </c:pt>
                <c:pt idx="49">
                  <c:v>1.03E-2</c:v>
                </c:pt>
                <c:pt idx="50">
                  <c:v>1.0699999999999999E-2</c:v>
                </c:pt>
                <c:pt idx="51">
                  <c:v>1.1299999999999999E-2</c:v>
                </c:pt>
                <c:pt idx="52">
                  <c:v>1.1299999999999999E-2</c:v>
                </c:pt>
                <c:pt idx="53">
                  <c:v>1.1599999999999999E-2</c:v>
                </c:pt>
                <c:pt idx="54">
                  <c:v>1.2E-2</c:v>
                </c:pt>
                <c:pt idx="55">
                  <c:v>1.23E-2</c:v>
                </c:pt>
                <c:pt idx="56">
                  <c:v>1.23E-2</c:v>
                </c:pt>
                <c:pt idx="57">
                  <c:v>1.29E-2</c:v>
                </c:pt>
                <c:pt idx="58">
                  <c:v>1.29E-2</c:v>
                </c:pt>
                <c:pt idx="59">
                  <c:v>1.3100000000000001E-2</c:v>
                </c:pt>
                <c:pt idx="60">
                  <c:v>1.3100000000000001E-2</c:v>
                </c:pt>
                <c:pt idx="61">
                  <c:v>1.3100000000000001E-2</c:v>
                </c:pt>
                <c:pt idx="62">
                  <c:v>1.3100000000000001E-2</c:v>
                </c:pt>
                <c:pt idx="63">
                  <c:v>1.32E-2</c:v>
                </c:pt>
                <c:pt idx="64">
                  <c:v>1.34E-2</c:v>
                </c:pt>
                <c:pt idx="65">
                  <c:v>1.3599999999999999E-2</c:v>
                </c:pt>
                <c:pt idx="66">
                  <c:v>1.4E-2</c:v>
                </c:pt>
                <c:pt idx="67">
                  <c:v>1.4E-2</c:v>
                </c:pt>
                <c:pt idx="68">
                  <c:v>1.43E-2</c:v>
                </c:pt>
                <c:pt idx="69">
                  <c:v>1.4500000000000001E-2</c:v>
                </c:pt>
                <c:pt idx="70">
                  <c:v>1.49E-2</c:v>
                </c:pt>
                <c:pt idx="71">
                  <c:v>1.49E-2</c:v>
                </c:pt>
                <c:pt idx="72">
                  <c:v>1.49E-2</c:v>
                </c:pt>
                <c:pt idx="73">
                  <c:v>1.49E-2</c:v>
                </c:pt>
                <c:pt idx="74">
                  <c:v>1.5100000000000001E-2</c:v>
                </c:pt>
                <c:pt idx="75">
                  <c:v>1.54E-2</c:v>
                </c:pt>
                <c:pt idx="76">
                  <c:v>1.5599999999999999E-2</c:v>
                </c:pt>
                <c:pt idx="77">
                  <c:v>1.5599999999999999E-2</c:v>
                </c:pt>
                <c:pt idx="78">
                  <c:v>1.5800000000000002E-2</c:v>
                </c:pt>
                <c:pt idx="79">
                  <c:v>1.6299999999999999E-2</c:v>
                </c:pt>
                <c:pt idx="80">
                  <c:v>1.6500000000000001E-2</c:v>
                </c:pt>
                <c:pt idx="81">
                  <c:v>1.67E-2</c:v>
                </c:pt>
                <c:pt idx="82">
                  <c:v>1.67E-2</c:v>
                </c:pt>
                <c:pt idx="83">
                  <c:v>1.67E-2</c:v>
                </c:pt>
                <c:pt idx="84">
                  <c:v>1.7399999999999999E-2</c:v>
                </c:pt>
                <c:pt idx="85">
                  <c:v>1.7600000000000001E-2</c:v>
                </c:pt>
                <c:pt idx="86">
                  <c:v>1.8200000000000001E-2</c:v>
                </c:pt>
                <c:pt idx="87">
                  <c:v>1.8700000000000001E-2</c:v>
                </c:pt>
                <c:pt idx="88">
                  <c:v>1.89E-2</c:v>
                </c:pt>
                <c:pt idx="89">
                  <c:v>1.9099999999999999E-2</c:v>
                </c:pt>
                <c:pt idx="90">
                  <c:v>1.9099999999999999E-2</c:v>
                </c:pt>
                <c:pt idx="91">
                  <c:v>1.9199999999999998E-2</c:v>
                </c:pt>
                <c:pt idx="92">
                  <c:v>1.9599999999999999E-2</c:v>
                </c:pt>
                <c:pt idx="93">
                  <c:v>1.9800000000000002E-2</c:v>
                </c:pt>
                <c:pt idx="94">
                  <c:v>2.0199999999999999E-2</c:v>
                </c:pt>
                <c:pt idx="95">
                  <c:v>2.0500000000000001E-2</c:v>
                </c:pt>
                <c:pt idx="96">
                  <c:v>2.0500000000000001E-2</c:v>
                </c:pt>
                <c:pt idx="97">
                  <c:v>2.0500000000000001E-2</c:v>
                </c:pt>
                <c:pt idx="98">
                  <c:v>2.1100000000000001E-2</c:v>
                </c:pt>
                <c:pt idx="99">
                  <c:v>2.1399999999999999E-2</c:v>
                </c:pt>
                <c:pt idx="100">
                  <c:v>2.1600000000000001E-2</c:v>
                </c:pt>
                <c:pt idx="101">
                  <c:v>2.18E-2</c:v>
                </c:pt>
                <c:pt idx="102">
                  <c:v>2.18E-2</c:v>
                </c:pt>
                <c:pt idx="103">
                  <c:v>2.2200000000000001E-2</c:v>
                </c:pt>
                <c:pt idx="104">
                  <c:v>2.2200000000000001E-2</c:v>
                </c:pt>
                <c:pt idx="105">
                  <c:v>2.2700000000000001E-2</c:v>
                </c:pt>
                <c:pt idx="106">
                  <c:v>2.2700000000000001E-2</c:v>
                </c:pt>
                <c:pt idx="107">
                  <c:v>2.2700000000000001E-2</c:v>
                </c:pt>
                <c:pt idx="108">
                  <c:v>2.3400000000000001E-2</c:v>
                </c:pt>
                <c:pt idx="109">
                  <c:v>2.3599999999999999E-2</c:v>
                </c:pt>
                <c:pt idx="110">
                  <c:v>2.3599999999999999E-2</c:v>
                </c:pt>
                <c:pt idx="111">
                  <c:v>2.3800000000000002E-2</c:v>
                </c:pt>
                <c:pt idx="112">
                  <c:v>2.4E-2</c:v>
                </c:pt>
                <c:pt idx="113">
                  <c:v>2.4299999999999999E-2</c:v>
                </c:pt>
                <c:pt idx="114">
                  <c:v>2.4299999999999999E-2</c:v>
                </c:pt>
                <c:pt idx="115">
                  <c:v>2.4299999999999999E-2</c:v>
                </c:pt>
                <c:pt idx="116">
                  <c:v>2.4299999999999999E-2</c:v>
                </c:pt>
                <c:pt idx="117">
                  <c:v>2.4500000000000001E-2</c:v>
                </c:pt>
                <c:pt idx="118">
                  <c:v>2.4500000000000001E-2</c:v>
                </c:pt>
                <c:pt idx="119">
                  <c:v>2.4500000000000001E-2</c:v>
                </c:pt>
                <c:pt idx="120">
                  <c:v>2.4899999999999999E-2</c:v>
                </c:pt>
                <c:pt idx="121">
                  <c:v>2.4899999999999999E-2</c:v>
                </c:pt>
                <c:pt idx="122">
                  <c:v>2.52E-2</c:v>
                </c:pt>
                <c:pt idx="123">
                  <c:v>2.52E-2</c:v>
                </c:pt>
                <c:pt idx="124">
                  <c:v>2.5600000000000001E-2</c:v>
                </c:pt>
                <c:pt idx="125">
                  <c:v>2.5600000000000001E-2</c:v>
                </c:pt>
                <c:pt idx="126">
                  <c:v>2.58E-2</c:v>
                </c:pt>
                <c:pt idx="127">
                  <c:v>2.58E-2</c:v>
                </c:pt>
                <c:pt idx="128">
                  <c:v>2.58E-2</c:v>
                </c:pt>
                <c:pt idx="129">
                  <c:v>2.5999999999999999E-2</c:v>
                </c:pt>
                <c:pt idx="130">
                  <c:v>2.6200000000000001E-2</c:v>
                </c:pt>
                <c:pt idx="131">
                  <c:v>2.6700000000000002E-2</c:v>
                </c:pt>
                <c:pt idx="132">
                  <c:v>2.69E-2</c:v>
                </c:pt>
                <c:pt idx="133">
                  <c:v>2.69E-2</c:v>
                </c:pt>
                <c:pt idx="134">
                  <c:v>2.7099999999999999E-2</c:v>
                </c:pt>
                <c:pt idx="135">
                  <c:v>2.7300000000000001E-2</c:v>
                </c:pt>
                <c:pt idx="136">
                  <c:v>2.7300000000000001E-2</c:v>
                </c:pt>
                <c:pt idx="137">
                  <c:v>2.76E-2</c:v>
                </c:pt>
                <c:pt idx="138">
                  <c:v>2.76E-2</c:v>
                </c:pt>
                <c:pt idx="139">
                  <c:v>2.76E-2</c:v>
                </c:pt>
                <c:pt idx="140">
                  <c:v>2.76E-2</c:v>
                </c:pt>
                <c:pt idx="141">
                  <c:v>2.8000000000000001E-2</c:v>
                </c:pt>
                <c:pt idx="142">
                  <c:v>2.8299999999999999E-2</c:v>
                </c:pt>
                <c:pt idx="143">
                  <c:v>2.8299999999999999E-2</c:v>
                </c:pt>
                <c:pt idx="144">
                  <c:v>2.8299999999999999E-2</c:v>
                </c:pt>
                <c:pt idx="145">
                  <c:v>2.87E-2</c:v>
                </c:pt>
                <c:pt idx="146">
                  <c:v>2.8899999999999999E-2</c:v>
                </c:pt>
                <c:pt idx="147">
                  <c:v>2.9399999999999999E-2</c:v>
                </c:pt>
                <c:pt idx="148">
                  <c:v>2.9399999999999999E-2</c:v>
                </c:pt>
                <c:pt idx="149">
                  <c:v>2.9600000000000001E-2</c:v>
                </c:pt>
                <c:pt idx="150">
                  <c:v>2.98E-2</c:v>
                </c:pt>
                <c:pt idx="151">
                  <c:v>2.98E-2</c:v>
                </c:pt>
                <c:pt idx="152">
                  <c:v>3.0200000000000001E-2</c:v>
                </c:pt>
                <c:pt idx="153">
                  <c:v>3.0300000000000001E-2</c:v>
                </c:pt>
                <c:pt idx="154">
                  <c:v>3.0499999999999999E-2</c:v>
                </c:pt>
                <c:pt idx="155">
                  <c:v>3.0499999999999999E-2</c:v>
                </c:pt>
                <c:pt idx="156">
                  <c:v>3.0700000000000002E-2</c:v>
                </c:pt>
                <c:pt idx="157">
                  <c:v>3.1099999999999999E-2</c:v>
                </c:pt>
                <c:pt idx="158">
                  <c:v>3.1399999999999997E-2</c:v>
                </c:pt>
                <c:pt idx="159">
                  <c:v>3.1399999999999997E-2</c:v>
                </c:pt>
                <c:pt idx="160">
                  <c:v>3.1800000000000002E-2</c:v>
                </c:pt>
                <c:pt idx="161">
                  <c:v>3.2000000000000001E-2</c:v>
                </c:pt>
                <c:pt idx="162">
                  <c:v>3.2000000000000001E-2</c:v>
                </c:pt>
                <c:pt idx="163">
                  <c:v>3.2000000000000001E-2</c:v>
                </c:pt>
                <c:pt idx="164">
                  <c:v>3.2000000000000001E-2</c:v>
                </c:pt>
                <c:pt idx="165">
                  <c:v>3.2000000000000001E-2</c:v>
                </c:pt>
                <c:pt idx="166">
                  <c:v>3.2199999999999999E-2</c:v>
                </c:pt>
                <c:pt idx="167">
                  <c:v>3.2199999999999999E-2</c:v>
                </c:pt>
                <c:pt idx="168">
                  <c:v>3.2199999999999999E-2</c:v>
                </c:pt>
                <c:pt idx="169">
                  <c:v>3.27E-2</c:v>
                </c:pt>
                <c:pt idx="170">
                  <c:v>3.2899999999999999E-2</c:v>
                </c:pt>
                <c:pt idx="171">
                  <c:v>3.2899999999999999E-2</c:v>
                </c:pt>
                <c:pt idx="172">
                  <c:v>3.3399999999999999E-2</c:v>
                </c:pt>
                <c:pt idx="173">
                  <c:v>3.4000000000000002E-2</c:v>
                </c:pt>
                <c:pt idx="174">
                  <c:v>3.4200000000000001E-2</c:v>
                </c:pt>
                <c:pt idx="175">
                  <c:v>3.44E-2</c:v>
                </c:pt>
                <c:pt idx="176">
                  <c:v>3.4500000000000003E-2</c:v>
                </c:pt>
                <c:pt idx="177">
                  <c:v>3.4500000000000003E-2</c:v>
                </c:pt>
                <c:pt idx="178">
                  <c:v>3.5299999999999998E-2</c:v>
                </c:pt>
                <c:pt idx="179">
                  <c:v>3.56E-2</c:v>
                </c:pt>
                <c:pt idx="180">
                  <c:v>3.5799999999999998E-2</c:v>
                </c:pt>
                <c:pt idx="181">
                  <c:v>3.5999999999999997E-2</c:v>
                </c:pt>
                <c:pt idx="182">
                  <c:v>3.6200000000000003E-2</c:v>
                </c:pt>
                <c:pt idx="183">
                  <c:v>3.6400000000000002E-2</c:v>
                </c:pt>
                <c:pt idx="184">
                  <c:v>3.6700000000000003E-2</c:v>
                </c:pt>
                <c:pt idx="185">
                  <c:v>3.6900000000000002E-2</c:v>
                </c:pt>
                <c:pt idx="186">
                  <c:v>3.73E-2</c:v>
                </c:pt>
                <c:pt idx="187">
                  <c:v>3.73E-2</c:v>
                </c:pt>
                <c:pt idx="188">
                  <c:v>3.7499999999999999E-2</c:v>
                </c:pt>
                <c:pt idx="189">
                  <c:v>3.7600000000000001E-2</c:v>
                </c:pt>
                <c:pt idx="190">
                  <c:v>3.7600000000000001E-2</c:v>
                </c:pt>
                <c:pt idx="191">
                  <c:v>3.78E-2</c:v>
                </c:pt>
                <c:pt idx="192">
                  <c:v>3.78E-2</c:v>
                </c:pt>
                <c:pt idx="193">
                  <c:v>3.8199999999999998E-2</c:v>
                </c:pt>
                <c:pt idx="194">
                  <c:v>3.8199999999999998E-2</c:v>
                </c:pt>
                <c:pt idx="195">
                  <c:v>3.8399999999999997E-2</c:v>
                </c:pt>
                <c:pt idx="196">
                  <c:v>3.8399999999999997E-2</c:v>
                </c:pt>
                <c:pt idx="197">
                  <c:v>3.8699999999999998E-2</c:v>
                </c:pt>
                <c:pt idx="198">
                  <c:v>3.8699999999999998E-2</c:v>
                </c:pt>
                <c:pt idx="199">
                  <c:v>3.8899999999999997E-2</c:v>
                </c:pt>
                <c:pt idx="200">
                  <c:v>3.9100000000000003E-2</c:v>
                </c:pt>
                <c:pt idx="201">
                  <c:v>3.95E-2</c:v>
                </c:pt>
                <c:pt idx="202">
                  <c:v>3.9600000000000003E-2</c:v>
                </c:pt>
                <c:pt idx="203">
                  <c:v>4.02E-2</c:v>
                </c:pt>
                <c:pt idx="204">
                  <c:v>4.0599999999999997E-2</c:v>
                </c:pt>
                <c:pt idx="205">
                  <c:v>4.07E-2</c:v>
                </c:pt>
                <c:pt idx="206">
                  <c:v>4.0899999999999999E-2</c:v>
                </c:pt>
                <c:pt idx="207">
                  <c:v>4.0899999999999999E-2</c:v>
                </c:pt>
                <c:pt idx="208">
                  <c:v>4.1099999999999998E-2</c:v>
                </c:pt>
                <c:pt idx="209">
                  <c:v>4.1500000000000002E-2</c:v>
                </c:pt>
                <c:pt idx="210">
                  <c:v>4.1500000000000002E-2</c:v>
                </c:pt>
                <c:pt idx="211">
                  <c:v>4.1799999999999997E-2</c:v>
                </c:pt>
                <c:pt idx="212">
                  <c:v>4.2200000000000001E-2</c:v>
                </c:pt>
                <c:pt idx="213">
                  <c:v>4.24E-2</c:v>
                </c:pt>
                <c:pt idx="214">
                  <c:v>4.24E-2</c:v>
                </c:pt>
                <c:pt idx="215">
                  <c:v>4.2799999999999998E-2</c:v>
                </c:pt>
                <c:pt idx="216">
                  <c:v>4.2799999999999998E-2</c:v>
                </c:pt>
                <c:pt idx="217">
                  <c:v>4.3299999999999998E-2</c:v>
                </c:pt>
                <c:pt idx="218">
                  <c:v>4.3700000000000003E-2</c:v>
                </c:pt>
                <c:pt idx="219">
                  <c:v>4.3700000000000003E-2</c:v>
                </c:pt>
                <c:pt idx="220">
                  <c:v>4.3799999999999999E-2</c:v>
                </c:pt>
                <c:pt idx="221">
                  <c:v>4.3799999999999999E-2</c:v>
                </c:pt>
                <c:pt idx="222">
                  <c:v>4.4200000000000003E-2</c:v>
                </c:pt>
                <c:pt idx="223">
                  <c:v>4.4200000000000003E-2</c:v>
                </c:pt>
                <c:pt idx="224">
                  <c:v>4.4400000000000002E-2</c:v>
                </c:pt>
                <c:pt idx="225">
                  <c:v>4.4600000000000001E-2</c:v>
                </c:pt>
                <c:pt idx="226">
                  <c:v>4.4900000000000002E-2</c:v>
                </c:pt>
                <c:pt idx="227">
                  <c:v>4.4900000000000002E-2</c:v>
                </c:pt>
                <c:pt idx="228">
                  <c:v>4.4900000000000002E-2</c:v>
                </c:pt>
                <c:pt idx="229">
                  <c:v>4.53E-2</c:v>
                </c:pt>
                <c:pt idx="230">
                  <c:v>4.5699999999999998E-2</c:v>
                </c:pt>
                <c:pt idx="231">
                  <c:v>4.5900000000000003E-2</c:v>
                </c:pt>
                <c:pt idx="232">
                  <c:v>4.5999999999999999E-2</c:v>
                </c:pt>
                <c:pt idx="233">
                  <c:v>4.6199999999999998E-2</c:v>
                </c:pt>
                <c:pt idx="234">
                  <c:v>4.6399999999999997E-2</c:v>
                </c:pt>
                <c:pt idx="235">
                  <c:v>4.6800000000000001E-2</c:v>
                </c:pt>
                <c:pt idx="236">
                  <c:v>4.7E-2</c:v>
                </c:pt>
                <c:pt idx="237">
                  <c:v>4.7E-2</c:v>
                </c:pt>
                <c:pt idx="238">
                  <c:v>4.7100000000000003E-2</c:v>
                </c:pt>
                <c:pt idx="239">
                  <c:v>4.7100000000000003E-2</c:v>
                </c:pt>
                <c:pt idx="240">
                  <c:v>4.7300000000000002E-2</c:v>
                </c:pt>
                <c:pt idx="241">
                  <c:v>4.7300000000000002E-2</c:v>
                </c:pt>
                <c:pt idx="242">
                  <c:v>4.7300000000000002E-2</c:v>
                </c:pt>
                <c:pt idx="243">
                  <c:v>4.7300000000000002E-2</c:v>
                </c:pt>
                <c:pt idx="244">
                  <c:v>4.7899999999999998E-2</c:v>
                </c:pt>
                <c:pt idx="245">
                  <c:v>4.7899999999999998E-2</c:v>
                </c:pt>
                <c:pt idx="246">
                  <c:v>4.7899999999999998E-2</c:v>
                </c:pt>
                <c:pt idx="247">
                  <c:v>4.82E-2</c:v>
                </c:pt>
                <c:pt idx="248">
                  <c:v>4.8399999999999999E-2</c:v>
                </c:pt>
                <c:pt idx="249">
                  <c:v>4.8399999999999999E-2</c:v>
                </c:pt>
                <c:pt idx="250">
                  <c:v>4.8599999999999997E-2</c:v>
                </c:pt>
                <c:pt idx="251">
                  <c:v>4.8800000000000003E-2</c:v>
                </c:pt>
                <c:pt idx="252">
                  <c:v>4.9000000000000002E-2</c:v>
                </c:pt>
                <c:pt idx="253">
                  <c:v>4.9099999999999998E-2</c:v>
                </c:pt>
                <c:pt idx="254">
                  <c:v>4.9500000000000002E-2</c:v>
                </c:pt>
                <c:pt idx="255">
                  <c:v>4.9700000000000001E-2</c:v>
                </c:pt>
                <c:pt idx="256">
                  <c:v>4.99E-2</c:v>
                </c:pt>
                <c:pt idx="257">
                  <c:v>4.99E-2</c:v>
                </c:pt>
                <c:pt idx="258">
                  <c:v>5.0099999999999999E-2</c:v>
                </c:pt>
                <c:pt idx="259">
                  <c:v>5.0200000000000002E-2</c:v>
                </c:pt>
                <c:pt idx="260">
                  <c:v>5.04E-2</c:v>
                </c:pt>
                <c:pt idx="261">
                  <c:v>5.0999999999999997E-2</c:v>
                </c:pt>
                <c:pt idx="262">
                  <c:v>5.1200000000000002E-2</c:v>
                </c:pt>
                <c:pt idx="263">
                  <c:v>5.1200000000000002E-2</c:v>
                </c:pt>
                <c:pt idx="264">
                  <c:v>5.1200000000000002E-2</c:v>
                </c:pt>
                <c:pt idx="265">
                  <c:v>5.1499999999999997E-2</c:v>
                </c:pt>
                <c:pt idx="266">
                  <c:v>5.1900000000000002E-2</c:v>
                </c:pt>
                <c:pt idx="267">
                  <c:v>5.2299999999999999E-2</c:v>
                </c:pt>
                <c:pt idx="268">
                  <c:v>5.2400000000000002E-2</c:v>
                </c:pt>
                <c:pt idx="269">
                  <c:v>5.2400000000000002E-2</c:v>
                </c:pt>
                <c:pt idx="270">
                  <c:v>5.2600000000000001E-2</c:v>
                </c:pt>
                <c:pt idx="271">
                  <c:v>5.28E-2</c:v>
                </c:pt>
                <c:pt idx="272">
                  <c:v>5.2999999999999999E-2</c:v>
                </c:pt>
                <c:pt idx="273">
                  <c:v>5.2999999999999999E-2</c:v>
                </c:pt>
                <c:pt idx="274">
                  <c:v>5.3400000000000003E-2</c:v>
                </c:pt>
                <c:pt idx="275">
                  <c:v>5.3400000000000003E-2</c:v>
                </c:pt>
                <c:pt idx="276">
                  <c:v>5.3400000000000003E-2</c:v>
                </c:pt>
                <c:pt idx="277">
                  <c:v>5.3400000000000003E-2</c:v>
                </c:pt>
                <c:pt idx="278">
                  <c:v>5.3699999999999998E-2</c:v>
                </c:pt>
                <c:pt idx="279">
                  <c:v>5.3699999999999998E-2</c:v>
                </c:pt>
                <c:pt idx="280">
                  <c:v>5.3900000000000003E-2</c:v>
                </c:pt>
                <c:pt idx="281">
                  <c:v>5.4800000000000001E-2</c:v>
                </c:pt>
                <c:pt idx="282">
                  <c:v>5.4800000000000001E-2</c:v>
                </c:pt>
                <c:pt idx="283">
                  <c:v>5.4800000000000001E-2</c:v>
                </c:pt>
                <c:pt idx="284">
                  <c:v>5.4800000000000001E-2</c:v>
                </c:pt>
                <c:pt idx="285">
                  <c:v>5.5E-2</c:v>
                </c:pt>
                <c:pt idx="286">
                  <c:v>5.5199999999999999E-2</c:v>
                </c:pt>
                <c:pt idx="287">
                  <c:v>5.5399999999999998E-2</c:v>
                </c:pt>
                <c:pt idx="288">
                  <c:v>5.5899999999999998E-2</c:v>
                </c:pt>
                <c:pt idx="289">
                  <c:v>5.6099999999999997E-2</c:v>
                </c:pt>
                <c:pt idx="290">
                  <c:v>5.6300000000000003E-2</c:v>
                </c:pt>
                <c:pt idx="291">
                  <c:v>5.6300000000000003E-2</c:v>
                </c:pt>
                <c:pt idx="292">
                  <c:v>5.6500000000000002E-2</c:v>
                </c:pt>
                <c:pt idx="293">
                  <c:v>5.67E-2</c:v>
                </c:pt>
                <c:pt idx="294">
                  <c:v>5.67E-2</c:v>
                </c:pt>
                <c:pt idx="295">
                  <c:v>5.6800000000000003E-2</c:v>
                </c:pt>
                <c:pt idx="296">
                  <c:v>5.7200000000000001E-2</c:v>
                </c:pt>
                <c:pt idx="297">
                  <c:v>5.7200000000000001E-2</c:v>
                </c:pt>
                <c:pt idx="298">
                  <c:v>5.74E-2</c:v>
                </c:pt>
                <c:pt idx="299">
                  <c:v>5.7599999999999998E-2</c:v>
                </c:pt>
                <c:pt idx="300">
                  <c:v>5.7599999999999998E-2</c:v>
                </c:pt>
                <c:pt idx="301">
                  <c:v>5.7799999999999997E-2</c:v>
                </c:pt>
                <c:pt idx="302">
                  <c:v>5.79E-2</c:v>
                </c:pt>
                <c:pt idx="303">
                  <c:v>5.8099999999999999E-2</c:v>
                </c:pt>
                <c:pt idx="304">
                  <c:v>5.8700000000000002E-2</c:v>
                </c:pt>
                <c:pt idx="305">
                  <c:v>5.9200000000000003E-2</c:v>
                </c:pt>
                <c:pt idx="306">
                  <c:v>5.96E-2</c:v>
                </c:pt>
                <c:pt idx="307">
                  <c:v>5.9799999999999999E-2</c:v>
                </c:pt>
                <c:pt idx="308">
                  <c:v>0.06</c:v>
                </c:pt>
                <c:pt idx="309">
                  <c:v>6.0100000000000001E-2</c:v>
                </c:pt>
                <c:pt idx="310">
                  <c:v>6.0100000000000001E-2</c:v>
                </c:pt>
                <c:pt idx="311">
                  <c:v>6.0299999999999999E-2</c:v>
                </c:pt>
                <c:pt idx="312">
                  <c:v>6.0499999999999998E-2</c:v>
                </c:pt>
                <c:pt idx="313">
                  <c:v>6.0900000000000003E-2</c:v>
                </c:pt>
                <c:pt idx="314">
                  <c:v>6.1199999999999997E-2</c:v>
                </c:pt>
                <c:pt idx="315">
                  <c:v>6.1400000000000003E-2</c:v>
                </c:pt>
                <c:pt idx="316">
                  <c:v>6.1800000000000001E-2</c:v>
                </c:pt>
                <c:pt idx="317">
                  <c:v>6.2E-2</c:v>
                </c:pt>
                <c:pt idx="318">
                  <c:v>6.2E-2</c:v>
                </c:pt>
                <c:pt idx="319">
                  <c:v>6.2199999999999998E-2</c:v>
                </c:pt>
                <c:pt idx="320">
                  <c:v>6.2300000000000001E-2</c:v>
                </c:pt>
                <c:pt idx="321">
                  <c:v>6.2300000000000001E-2</c:v>
                </c:pt>
                <c:pt idx="322">
                  <c:v>6.2300000000000001E-2</c:v>
                </c:pt>
                <c:pt idx="323">
                  <c:v>6.25E-2</c:v>
                </c:pt>
                <c:pt idx="324">
                  <c:v>6.2899999999999998E-2</c:v>
                </c:pt>
                <c:pt idx="325">
                  <c:v>6.3100000000000003E-2</c:v>
                </c:pt>
                <c:pt idx="326">
                  <c:v>6.3299999999999995E-2</c:v>
                </c:pt>
                <c:pt idx="327">
                  <c:v>6.3799999999999996E-2</c:v>
                </c:pt>
                <c:pt idx="328">
                  <c:v>6.4399999999999999E-2</c:v>
                </c:pt>
                <c:pt idx="329">
                  <c:v>6.5100000000000005E-2</c:v>
                </c:pt>
                <c:pt idx="330">
                  <c:v>6.5100000000000005E-2</c:v>
                </c:pt>
                <c:pt idx="331">
                  <c:v>6.5299999999999997E-2</c:v>
                </c:pt>
                <c:pt idx="332">
                  <c:v>6.5299999999999997E-2</c:v>
                </c:pt>
                <c:pt idx="333">
                  <c:v>6.5600000000000006E-2</c:v>
                </c:pt>
                <c:pt idx="334">
                  <c:v>6.5799999999999997E-2</c:v>
                </c:pt>
                <c:pt idx="335">
                  <c:v>6.5799999999999997E-2</c:v>
                </c:pt>
                <c:pt idx="336">
                  <c:v>6.5799999999999997E-2</c:v>
                </c:pt>
                <c:pt idx="337">
                  <c:v>6.5799999999999997E-2</c:v>
                </c:pt>
                <c:pt idx="338">
                  <c:v>6.6199999999999995E-2</c:v>
                </c:pt>
                <c:pt idx="339">
                  <c:v>6.6199999999999995E-2</c:v>
                </c:pt>
                <c:pt idx="340">
                  <c:v>6.6500000000000004E-2</c:v>
                </c:pt>
                <c:pt idx="341">
                  <c:v>6.6500000000000004E-2</c:v>
                </c:pt>
                <c:pt idx="342">
                  <c:v>6.6900000000000001E-2</c:v>
                </c:pt>
                <c:pt idx="343">
                  <c:v>6.7100000000000007E-2</c:v>
                </c:pt>
                <c:pt idx="344">
                  <c:v>6.7100000000000007E-2</c:v>
                </c:pt>
                <c:pt idx="345">
                  <c:v>6.7100000000000007E-2</c:v>
                </c:pt>
                <c:pt idx="346">
                  <c:v>6.7100000000000007E-2</c:v>
                </c:pt>
                <c:pt idx="347">
                  <c:v>6.7100000000000007E-2</c:v>
                </c:pt>
                <c:pt idx="348">
                  <c:v>6.7100000000000007E-2</c:v>
                </c:pt>
                <c:pt idx="349">
                  <c:v>6.7299999999999999E-2</c:v>
                </c:pt>
                <c:pt idx="350">
                  <c:v>6.7299999999999999E-2</c:v>
                </c:pt>
                <c:pt idx="351">
                  <c:v>6.7799999999999999E-2</c:v>
                </c:pt>
                <c:pt idx="352">
                  <c:v>6.7799999999999999E-2</c:v>
                </c:pt>
                <c:pt idx="353">
                  <c:v>6.8199999999999997E-2</c:v>
                </c:pt>
                <c:pt idx="354">
                  <c:v>6.8199999999999997E-2</c:v>
                </c:pt>
                <c:pt idx="355">
                  <c:v>6.8199999999999997E-2</c:v>
                </c:pt>
                <c:pt idx="356">
                  <c:v>6.8900000000000003E-2</c:v>
                </c:pt>
                <c:pt idx="357">
                  <c:v>6.8900000000000003E-2</c:v>
                </c:pt>
                <c:pt idx="358">
                  <c:v>6.9500000000000006E-2</c:v>
                </c:pt>
                <c:pt idx="359">
                  <c:v>6.9699999999999998E-2</c:v>
                </c:pt>
                <c:pt idx="360">
                  <c:v>6.9699999999999998E-2</c:v>
                </c:pt>
                <c:pt idx="361">
                  <c:v>6.9699999999999998E-2</c:v>
                </c:pt>
                <c:pt idx="362">
                  <c:v>6.9900000000000004E-2</c:v>
                </c:pt>
                <c:pt idx="363">
                  <c:v>7.0000000000000007E-2</c:v>
                </c:pt>
                <c:pt idx="364">
                  <c:v>7.0199999999999999E-2</c:v>
                </c:pt>
                <c:pt idx="365">
                  <c:v>7.0400000000000004E-2</c:v>
                </c:pt>
                <c:pt idx="366">
                  <c:v>7.0599999999999996E-2</c:v>
                </c:pt>
                <c:pt idx="367">
                  <c:v>7.0800000000000002E-2</c:v>
                </c:pt>
                <c:pt idx="368">
                  <c:v>7.0800000000000002E-2</c:v>
                </c:pt>
                <c:pt idx="369">
                  <c:v>7.0800000000000002E-2</c:v>
                </c:pt>
                <c:pt idx="370">
                  <c:v>7.0800000000000002E-2</c:v>
                </c:pt>
                <c:pt idx="371">
                  <c:v>7.0800000000000002E-2</c:v>
                </c:pt>
                <c:pt idx="372">
                  <c:v>7.1099999999999997E-2</c:v>
                </c:pt>
                <c:pt idx="373">
                  <c:v>7.1499999999999994E-2</c:v>
                </c:pt>
                <c:pt idx="374">
                  <c:v>7.17E-2</c:v>
                </c:pt>
                <c:pt idx="375">
                  <c:v>7.1900000000000006E-2</c:v>
                </c:pt>
                <c:pt idx="376">
                  <c:v>7.22E-2</c:v>
                </c:pt>
                <c:pt idx="377">
                  <c:v>7.2400000000000006E-2</c:v>
                </c:pt>
                <c:pt idx="378">
                  <c:v>7.2599999999999998E-2</c:v>
                </c:pt>
                <c:pt idx="379">
                  <c:v>7.2599999999999998E-2</c:v>
                </c:pt>
                <c:pt idx="380">
                  <c:v>7.2999999999999995E-2</c:v>
                </c:pt>
                <c:pt idx="381">
                  <c:v>7.3200000000000001E-2</c:v>
                </c:pt>
                <c:pt idx="382">
                  <c:v>7.3200000000000001E-2</c:v>
                </c:pt>
                <c:pt idx="383">
                  <c:v>7.3200000000000001E-2</c:v>
                </c:pt>
                <c:pt idx="384">
                  <c:v>7.3300000000000004E-2</c:v>
                </c:pt>
                <c:pt idx="385">
                  <c:v>7.3499999999999996E-2</c:v>
                </c:pt>
                <c:pt idx="386">
                  <c:v>7.3499999999999996E-2</c:v>
                </c:pt>
                <c:pt idx="387">
                  <c:v>7.3700000000000002E-2</c:v>
                </c:pt>
                <c:pt idx="388">
                  <c:v>7.3700000000000002E-2</c:v>
                </c:pt>
                <c:pt idx="389">
                  <c:v>7.4399999999999994E-2</c:v>
                </c:pt>
                <c:pt idx="390">
                  <c:v>7.46E-2</c:v>
                </c:pt>
                <c:pt idx="391">
                  <c:v>7.4800000000000005E-2</c:v>
                </c:pt>
                <c:pt idx="392">
                  <c:v>7.4999999999999997E-2</c:v>
                </c:pt>
                <c:pt idx="393">
                  <c:v>7.5200000000000003E-2</c:v>
                </c:pt>
                <c:pt idx="394">
                  <c:v>7.5399999999999995E-2</c:v>
                </c:pt>
                <c:pt idx="395">
                  <c:v>7.5499999999999998E-2</c:v>
                </c:pt>
                <c:pt idx="396">
                  <c:v>7.5499999999999998E-2</c:v>
                </c:pt>
                <c:pt idx="397">
                  <c:v>7.5700000000000003E-2</c:v>
                </c:pt>
                <c:pt idx="398">
                  <c:v>7.5899999999999995E-2</c:v>
                </c:pt>
                <c:pt idx="399">
                  <c:v>7.6300000000000007E-2</c:v>
                </c:pt>
                <c:pt idx="400">
                  <c:v>7.6600000000000001E-2</c:v>
                </c:pt>
                <c:pt idx="401">
                  <c:v>7.6600000000000001E-2</c:v>
                </c:pt>
                <c:pt idx="402">
                  <c:v>7.6600000000000001E-2</c:v>
                </c:pt>
                <c:pt idx="403">
                  <c:v>7.6799999999999993E-2</c:v>
                </c:pt>
                <c:pt idx="404">
                  <c:v>7.6999999999999999E-2</c:v>
                </c:pt>
                <c:pt idx="405">
                  <c:v>7.6999999999999999E-2</c:v>
                </c:pt>
                <c:pt idx="406">
                  <c:v>7.7200000000000005E-2</c:v>
                </c:pt>
                <c:pt idx="407">
                  <c:v>7.8100000000000003E-2</c:v>
                </c:pt>
                <c:pt idx="408">
                  <c:v>7.8299999999999995E-2</c:v>
                </c:pt>
                <c:pt idx="409">
                  <c:v>7.8299999999999995E-2</c:v>
                </c:pt>
                <c:pt idx="410">
                  <c:v>7.85E-2</c:v>
                </c:pt>
                <c:pt idx="411">
                  <c:v>7.85E-2</c:v>
                </c:pt>
                <c:pt idx="412">
                  <c:v>7.8700000000000006E-2</c:v>
                </c:pt>
                <c:pt idx="413">
                  <c:v>7.8700000000000006E-2</c:v>
                </c:pt>
                <c:pt idx="414">
                  <c:v>7.8799999999999995E-2</c:v>
                </c:pt>
                <c:pt idx="415">
                  <c:v>7.9399999999999998E-2</c:v>
                </c:pt>
                <c:pt idx="416">
                  <c:v>7.9399999999999998E-2</c:v>
                </c:pt>
                <c:pt idx="417">
                  <c:v>7.9799999999999996E-2</c:v>
                </c:pt>
                <c:pt idx="418">
                  <c:v>8.0100000000000005E-2</c:v>
                </c:pt>
                <c:pt idx="419">
                  <c:v>8.0299999999999996E-2</c:v>
                </c:pt>
                <c:pt idx="420">
                  <c:v>8.0299999999999996E-2</c:v>
                </c:pt>
                <c:pt idx="421">
                  <c:v>8.0500000000000002E-2</c:v>
                </c:pt>
                <c:pt idx="422">
                  <c:v>8.0699999999999994E-2</c:v>
                </c:pt>
                <c:pt idx="423">
                  <c:v>8.1000000000000003E-2</c:v>
                </c:pt>
                <c:pt idx="424">
                  <c:v>8.1000000000000003E-2</c:v>
                </c:pt>
                <c:pt idx="425">
                  <c:v>8.1199999999999994E-2</c:v>
                </c:pt>
                <c:pt idx="426">
                  <c:v>8.1199999999999994E-2</c:v>
                </c:pt>
                <c:pt idx="427">
                  <c:v>8.1199999999999994E-2</c:v>
                </c:pt>
                <c:pt idx="428">
                  <c:v>8.1199999999999994E-2</c:v>
                </c:pt>
                <c:pt idx="429">
                  <c:v>8.14E-2</c:v>
                </c:pt>
                <c:pt idx="430">
                  <c:v>8.1600000000000006E-2</c:v>
                </c:pt>
                <c:pt idx="431">
                  <c:v>8.2199999999999995E-2</c:v>
                </c:pt>
                <c:pt idx="432">
                  <c:v>8.2699999999999996E-2</c:v>
                </c:pt>
                <c:pt idx="433">
                  <c:v>8.2699999999999996E-2</c:v>
                </c:pt>
                <c:pt idx="434">
                  <c:v>8.3099999999999993E-2</c:v>
                </c:pt>
                <c:pt idx="435">
                  <c:v>8.3299999999999999E-2</c:v>
                </c:pt>
                <c:pt idx="436">
                  <c:v>8.3599999999999994E-2</c:v>
                </c:pt>
                <c:pt idx="437">
                  <c:v>8.4199999999999997E-2</c:v>
                </c:pt>
                <c:pt idx="438">
                  <c:v>8.4500000000000006E-2</c:v>
                </c:pt>
                <c:pt idx="439">
                  <c:v>8.4699999999999998E-2</c:v>
                </c:pt>
                <c:pt idx="440">
                  <c:v>8.4900000000000003E-2</c:v>
                </c:pt>
                <c:pt idx="441">
                  <c:v>8.5099999999999995E-2</c:v>
                </c:pt>
                <c:pt idx="442">
                  <c:v>8.5300000000000001E-2</c:v>
                </c:pt>
                <c:pt idx="443">
                  <c:v>8.5800000000000001E-2</c:v>
                </c:pt>
                <c:pt idx="444">
                  <c:v>8.5800000000000001E-2</c:v>
                </c:pt>
                <c:pt idx="445">
                  <c:v>8.5999999999999993E-2</c:v>
                </c:pt>
                <c:pt idx="446">
                  <c:v>8.6599999999999996E-2</c:v>
                </c:pt>
                <c:pt idx="447">
                  <c:v>8.6699999999999999E-2</c:v>
                </c:pt>
                <c:pt idx="448">
                  <c:v>8.6900000000000005E-2</c:v>
                </c:pt>
                <c:pt idx="449">
                  <c:v>8.7099999999999997E-2</c:v>
                </c:pt>
                <c:pt idx="450">
                  <c:v>8.7300000000000003E-2</c:v>
                </c:pt>
                <c:pt idx="451">
                  <c:v>8.7499999999999994E-2</c:v>
                </c:pt>
                <c:pt idx="452">
                  <c:v>8.77E-2</c:v>
                </c:pt>
                <c:pt idx="453">
                  <c:v>8.77E-2</c:v>
                </c:pt>
                <c:pt idx="454">
                  <c:v>8.7800000000000003E-2</c:v>
                </c:pt>
                <c:pt idx="455">
                  <c:v>8.7800000000000003E-2</c:v>
                </c:pt>
                <c:pt idx="456">
                  <c:v>8.7999999999999995E-2</c:v>
                </c:pt>
                <c:pt idx="457">
                  <c:v>8.8200000000000001E-2</c:v>
                </c:pt>
                <c:pt idx="458">
                  <c:v>8.8200000000000001E-2</c:v>
                </c:pt>
                <c:pt idx="459">
                  <c:v>8.8200000000000001E-2</c:v>
                </c:pt>
                <c:pt idx="460">
                  <c:v>8.8599999999999998E-2</c:v>
                </c:pt>
                <c:pt idx="461">
                  <c:v>8.8599999999999998E-2</c:v>
                </c:pt>
                <c:pt idx="462">
                  <c:v>8.8999999999999996E-2</c:v>
                </c:pt>
                <c:pt idx="463">
                  <c:v>8.8999999999999996E-2</c:v>
                </c:pt>
                <c:pt idx="464">
                  <c:v>8.8999999999999996E-2</c:v>
                </c:pt>
                <c:pt idx="465">
                  <c:v>8.9099999999999999E-2</c:v>
                </c:pt>
                <c:pt idx="466">
                  <c:v>8.9300000000000004E-2</c:v>
                </c:pt>
                <c:pt idx="467">
                  <c:v>8.9499999999999996E-2</c:v>
                </c:pt>
                <c:pt idx="468">
                  <c:v>8.9700000000000002E-2</c:v>
                </c:pt>
                <c:pt idx="469">
                  <c:v>8.9700000000000002E-2</c:v>
                </c:pt>
                <c:pt idx="470">
                  <c:v>8.9899999999999994E-2</c:v>
                </c:pt>
                <c:pt idx="471">
                  <c:v>9.0399999999999994E-2</c:v>
                </c:pt>
                <c:pt idx="472">
                  <c:v>9.0399999999999994E-2</c:v>
                </c:pt>
                <c:pt idx="473">
                  <c:v>9.0800000000000006E-2</c:v>
                </c:pt>
                <c:pt idx="474">
                  <c:v>9.0800000000000006E-2</c:v>
                </c:pt>
                <c:pt idx="475">
                  <c:v>9.1200000000000003E-2</c:v>
                </c:pt>
                <c:pt idx="476">
                  <c:v>9.1200000000000003E-2</c:v>
                </c:pt>
                <c:pt idx="477">
                  <c:v>9.1200000000000003E-2</c:v>
                </c:pt>
                <c:pt idx="478">
                  <c:v>9.1700000000000004E-2</c:v>
                </c:pt>
                <c:pt idx="479">
                  <c:v>9.1700000000000004E-2</c:v>
                </c:pt>
                <c:pt idx="480">
                  <c:v>9.2100000000000001E-2</c:v>
                </c:pt>
                <c:pt idx="481">
                  <c:v>9.2299999999999993E-2</c:v>
                </c:pt>
                <c:pt idx="482">
                  <c:v>9.2499999999999999E-2</c:v>
                </c:pt>
                <c:pt idx="483">
                  <c:v>9.2799999999999994E-2</c:v>
                </c:pt>
                <c:pt idx="484">
                  <c:v>9.2799999999999994E-2</c:v>
                </c:pt>
                <c:pt idx="485">
                  <c:v>9.3399999999999997E-2</c:v>
                </c:pt>
                <c:pt idx="486">
                  <c:v>9.3399999999999997E-2</c:v>
                </c:pt>
                <c:pt idx="487">
                  <c:v>9.3600000000000003E-2</c:v>
                </c:pt>
                <c:pt idx="488">
                  <c:v>9.3600000000000003E-2</c:v>
                </c:pt>
                <c:pt idx="489">
                  <c:v>9.3600000000000003E-2</c:v>
                </c:pt>
                <c:pt idx="490">
                  <c:v>9.3899999999999997E-2</c:v>
                </c:pt>
                <c:pt idx="491">
                  <c:v>9.4100000000000003E-2</c:v>
                </c:pt>
                <c:pt idx="492">
                  <c:v>9.4299999999999995E-2</c:v>
                </c:pt>
                <c:pt idx="493">
                  <c:v>9.4500000000000001E-2</c:v>
                </c:pt>
                <c:pt idx="494">
                  <c:v>9.4500000000000001E-2</c:v>
                </c:pt>
                <c:pt idx="495">
                  <c:v>9.4500000000000001E-2</c:v>
                </c:pt>
                <c:pt idx="496">
                  <c:v>9.5000000000000001E-2</c:v>
                </c:pt>
                <c:pt idx="497">
                  <c:v>9.5399999999999999E-2</c:v>
                </c:pt>
                <c:pt idx="498">
                  <c:v>9.5399999999999999E-2</c:v>
                </c:pt>
                <c:pt idx="499">
                  <c:v>9.5399999999999999E-2</c:v>
                </c:pt>
                <c:pt idx="500">
                  <c:v>9.5600000000000004E-2</c:v>
                </c:pt>
                <c:pt idx="501">
                  <c:v>9.5600000000000004E-2</c:v>
                </c:pt>
                <c:pt idx="502">
                  <c:v>9.5799999999999996E-2</c:v>
                </c:pt>
                <c:pt idx="503">
                  <c:v>9.5799999999999996E-2</c:v>
                </c:pt>
                <c:pt idx="504">
                  <c:v>9.5799999999999996E-2</c:v>
                </c:pt>
                <c:pt idx="505">
                  <c:v>9.5799999999999996E-2</c:v>
                </c:pt>
                <c:pt idx="506">
                  <c:v>9.5799999999999996E-2</c:v>
                </c:pt>
                <c:pt idx="507">
                  <c:v>9.5799999999999996E-2</c:v>
                </c:pt>
                <c:pt idx="508">
                  <c:v>9.5799999999999996E-2</c:v>
                </c:pt>
                <c:pt idx="509">
                  <c:v>9.5799999999999996E-2</c:v>
                </c:pt>
                <c:pt idx="510">
                  <c:v>9.6000000000000002E-2</c:v>
                </c:pt>
                <c:pt idx="511">
                  <c:v>9.6000000000000002E-2</c:v>
                </c:pt>
                <c:pt idx="512">
                  <c:v>9.6000000000000002E-2</c:v>
                </c:pt>
                <c:pt idx="513">
                  <c:v>9.6199999999999994E-2</c:v>
                </c:pt>
                <c:pt idx="514">
                  <c:v>9.6199999999999994E-2</c:v>
                </c:pt>
                <c:pt idx="515">
                  <c:v>9.6199999999999994E-2</c:v>
                </c:pt>
                <c:pt idx="516">
                  <c:v>9.64E-2</c:v>
                </c:pt>
                <c:pt idx="517">
                  <c:v>9.64E-2</c:v>
                </c:pt>
                <c:pt idx="518">
                  <c:v>9.64E-2</c:v>
                </c:pt>
                <c:pt idx="519">
                  <c:v>9.64E-2</c:v>
                </c:pt>
                <c:pt idx="520">
                  <c:v>9.64E-2</c:v>
                </c:pt>
                <c:pt idx="521">
                  <c:v>9.64E-2</c:v>
                </c:pt>
                <c:pt idx="522">
                  <c:v>9.69E-2</c:v>
                </c:pt>
                <c:pt idx="523">
                  <c:v>9.69E-2</c:v>
                </c:pt>
                <c:pt idx="524">
                  <c:v>9.7500000000000003E-2</c:v>
                </c:pt>
                <c:pt idx="525">
                  <c:v>9.7500000000000003E-2</c:v>
                </c:pt>
                <c:pt idx="526">
                  <c:v>9.7900000000000001E-2</c:v>
                </c:pt>
                <c:pt idx="527">
                  <c:v>9.8100000000000007E-2</c:v>
                </c:pt>
                <c:pt idx="528">
                  <c:v>9.8100000000000007E-2</c:v>
                </c:pt>
                <c:pt idx="529">
                  <c:v>9.8100000000000007E-2</c:v>
                </c:pt>
                <c:pt idx="530">
                  <c:v>9.8100000000000007E-2</c:v>
                </c:pt>
                <c:pt idx="531">
                  <c:v>9.8500000000000004E-2</c:v>
                </c:pt>
                <c:pt idx="532">
                  <c:v>9.8699999999999996E-2</c:v>
                </c:pt>
                <c:pt idx="533">
                  <c:v>9.8699999999999996E-2</c:v>
                </c:pt>
                <c:pt idx="534">
                  <c:v>9.9099999999999994E-2</c:v>
                </c:pt>
                <c:pt idx="535">
                  <c:v>9.9099999999999994E-2</c:v>
                </c:pt>
                <c:pt idx="536">
                  <c:v>9.9099999999999994E-2</c:v>
                </c:pt>
                <c:pt idx="537">
                  <c:v>9.9099999999999994E-2</c:v>
                </c:pt>
                <c:pt idx="538">
                  <c:v>9.9299999999999999E-2</c:v>
                </c:pt>
                <c:pt idx="539">
                  <c:v>9.9500000000000005E-2</c:v>
                </c:pt>
                <c:pt idx="540">
                  <c:v>9.9500000000000005E-2</c:v>
                </c:pt>
                <c:pt idx="541">
                  <c:v>9.9699999999999997E-2</c:v>
                </c:pt>
                <c:pt idx="542">
                  <c:v>9.9699999999999997E-2</c:v>
                </c:pt>
                <c:pt idx="543">
                  <c:v>0.10009999999999999</c:v>
                </c:pt>
                <c:pt idx="544">
                  <c:v>0.1004</c:v>
                </c:pt>
                <c:pt idx="545">
                  <c:v>0.1004</c:v>
                </c:pt>
                <c:pt idx="546">
                  <c:v>0.1004</c:v>
                </c:pt>
                <c:pt idx="547">
                  <c:v>0.1008</c:v>
                </c:pt>
                <c:pt idx="548">
                  <c:v>0.1008</c:v>
                </c:pt>
                <c:pt idx="549">
                  <c:v>0.10100000000000001</c:v>
                </c:pt>
                <c:pt idx="550">
                  <c:v>0.10100000000000001</c:v>
                </c:pt>
                <c:pt idx="551">
                  <c:v>0.10100000000000001</c:v>
                </c:pt>
                <c:pt idx="552">
                  <c:v>0.10100000000000001</c:v>
                </c:pt>
                <c:pt idx="553">
                  <c:v>0.10100000000000001</c:v>
                </c:pt>
                <c:pt idx="554">
                  <c:v>0.1014</c:v>
                </c:pt>
                <c:pt idx="555">
                  <c:v>0.1016</c:v>
                </c:pt>
                <c:pt idx="556">
                  <c:v>0.1016</c:v>
                </c:pt>
                <c:pt idx="557">
                  <c:v>0.1016</c:v>
                </c:pt>
                <c:pt idx="558">
                  <c:v>0.1016</c:v>
                </c:pt>
                <c:pt idx="559">
                  <c:v>0.1016</c:v>
                </c:pt>
                <c:pt idx="560">
                  <c:v>0.1016</c:v>
                </c:pt>
                <c:pt idx="561">
                  <c:v>0.1016</c:v>
                </c:pt>
                <c:pt idx="562">
                  <c:v>0.1016</c:v>
                </c:pt>
                <c:pt idx="563">
                  <c:v>0.1016</c:v>
                </c:pt>
                <c:pt idx="564">
                  <c:v>0.1018</c:v>
                </c:pt>
                <c:pt idx="565">
                  <c:v>0.1018</c:v>
                </c:pt>
                <c:pt idx="566">
                  <c:v>0.10199999999999999</c:v>
                </c:pt>
                <c:pt idx="567">
                  <c:v>0.1024</c:v>
                </c:pt>
                <c:pt idx="568">
                  <c:v>0.1026</c:v>
                </c:pt>
                <c:pt idx="569">
                  <c:v>0.1026</c:v>
                </c:pt>
                <c:pt idx="570">
                  <c:v>0.1026</c:v>
                </c:pt>
                <c:pt idx="571">
                  <c:v>0.1026</c:v>
                </c:pt>
                <c:pt idx="572">
                  <c:v>0.10299999999999999</c:v>
                </c:pt>
                <c:pt idx="573">
                  <c:v>0.10299999999999999</c:v>
                </c:pt>
                <c:pt idx="574">
                  <c:v>0.10340000000000001</c:v>
                </c:pt>
                <c:pt idx="575">
                  <c:v>0.1036</c:v>
                </c:pt>
                <c:pt idx="576">
                  <c:v>0.10390000000000001</c:v>
                </c:pt>
                <c:pt idx="577">
                  <c:v>0.10390000000000001</c:v>
                </c:pt>
                <c:pt idx="578">
                  <c:v>0.1041</c:v>
                </c:pt>
                <c:pt idx="579">
                  <c:v>0.1041</c:v>
                </c:pt>
                <c:pt idx="580">
                  <c:v>0.1041</c:v>
                </c:pt>
                <c:pt idx="581">
                  <c:v>0.1041</c:v>
                </c:pt>
                <c:pt idx="582">
                  <c:v>0.1045</c:v>
                </c:pt>
                <c:pt idx="583">
                  <c:v>0.1047</c:v>
                </c:pt>
                <c:pt idx="584">
                  <c:v>0.1047</c:v>
                </c:pt>
                <c:pt idx="585">
                  <c:v>0.10489999999999999</c:v>
                </c:pt>
                <c:pt idx="586">
                  <c:v>0.10489999999999999</c:v>
                </c:pt>
                <c:pt idx="587">
                  <c:v>0.10489999999999999</c:v>
                </c:pt>
                <c:pt idx="588">
                  <c:v>0.10489999999999999</c:v>
                </c:pt>
                <c:pt idx="589">
                  <c:v>0.10489999999999999</c:v>
                </c:pt>
                <c:pt idx="590">
                  <c:v>0.1051</c:v>
                </c:pt>
                <c:pt idx="591">
                  <c:v>0.1053</c:v>
                </c:pt>
                <c:pt idx="592">
                  <c:v>0.1055</c:v>
                </c:pt>
                <c:pt idx="593">
                  <c:v>0.1055</c:v>
                </c:pt>
                <c:pt idx="594">
                  <c:v>0.1055</c:v>
                </c:pt>
                <c:pt idx="595">
                  <c:v>0.1057</c:v>
                </c:pt>
                <c:pt idx="596">
                  <c:v>0.1062</c:v>
                </c:pt>
                <c:pt idx="597">
                  <c:v>0.10639999999999999</c:v>
                </c:pt>
                <c:pt idx="598">
                  <c:v>0.10639999999999999</c:v>
                </c:pt>
                <c:pt idx="599">
                  <c:v>0.10680000000000001</c:v>
                </c:pt>
                <c:pt idx="600">
                  <c:v>0.10680000000000001</c:v>
                </c:pt>
                <c:pt idx="601">
                  <c:v>0.1071</c:v>
                </c:pt>
                <c:pt idx="602">
                  <c:v>0.1075</c:v>
                </c:pt>
                <c:pt idx="603">
                  <c:v>0.1079</c:v>
                </c:pt>
                <c:pt idx="604">
                  <c:v>0.1084</c:v>
                </c:pt>
                <c:pt idx="605">
                  <c:v>0.1086</c:v>
                </c:pt>
                <c:pt idx="606">
                  <c:v>0.1086</c:v>
                </c:pt>
                <c:pt idx="607">
                  <c:v>0.1086</c:v>
                </c:pt>
                <c:pt idx="608">
                  <c:v>0.10879999999999999</c:v>
                </c:pt>
                <c:pt idx="609">
                  <c:v>0.1091</c:v>
                </c:pt>
                <c:pt idx="610">
                  <c:v>0.10929999999999999</c:v>
                </c:pt>
                <c:pt idx="611">
                  <c:v>0.1095</c:v>
                </c:pt>
                <c:pt idx="612">
                  <c:v>0.10970000000000001</c:v>
                </c:pt>
                <c:pt idx="613">
                  <c:v>0.10970000000000001</c:v>
                </c:pt>
                <c:pt idx="614">
                  <c:v>0.11</c:v>
                </c:pt>
                <c:pt idx="615">
                  <c:v>0.11</c:v>
                </c:pt>
                <c:pt idx="616">
                  <c:v>0.11020000000000001</c:v>
                </c:pt>
                <c:pt idx="617">
                  <c:v>0.1104</c:v>
                </c:pt>
                <c:pt idx="618">
                  <c:v>0.1104</c:v>
                </c:pt>
                <c:pt idx="619">
                  <c:v>0.1104</c:v>
                </c:pt>
                <c:pt idx="620">
                  <c:v>0.1104</c:v>
                </c:pt>
                <c:pt idx="621">
                  <c:v>0.1106</c:v>
                </c:pt>
                <c:pt idx="622">
                  <c:v>0.1109</c:v>
                </c:pt>
                <c:pt idx="623">
                  <c:v>0.1109</c:v>
                </c:pt>
                <c:pt idx="624">
                  <c:v>0.1111</c:v>
                </c:pt>
                <c:pt idx="625">
                  <c:v>0.1118</c:v>
                </c:pt>
                <c:pt idx="626">
                  <c:v>0.1118</c:v>
                </c:pt>
                <c:pt idx="627">
                  <c:v>0.1118</c:v>
                </c:pt>
                <c:pt idx="628">
                  <c:v>0.1118</c:v>
                </c:pt>
                <c:pt idx="629">
                  <c:v>0.1118</c:v>
                </c:pt>
                <c:pt idx="630">
                  <c:v>0.112</c:v>
                </c:pt>
                <c:pt idx="631">
                  <c:v>0.1123</c:v>
                </c:pt>
                <c:pt idx="632">
                  <c:v>0.1123</c:v>
                </c:pt>
                <c:pt idx="633">
                  <c:v>0.1125</c:v>
                </c:pt>
                <c:pt idx="634">
                  <c:v>0.11269999999999999</c:v>
                </c:pt>
                <c:pt idx="635">
                  <c:v>0.1132</c:v>
                </c:pt>
                <c:pt idx="636">
                  <c:v>0.1132</c:v>
                </c:pt>
                <c:pt idx="637">
                  <c:v>0.1134</c:v>
                </c:pt>
                <c:pt idx="638">
                  <c:v>0.1134</c:v>
                </c:pt>
                <c:pt idx="639">
                  <c:v>0.1134</c:v>
                </c:pt>
                <c:pt idx="640">
                  <c:v>0.1137</c:v>
                </c:pt>
                <c:pt idx="641">
                  <c:v>0.1137</c:v>
                </c:pt>
                <c:pt idx="642">
                  <c:v>0.1137</c:v>
                </c:pt>
                <c:pt idx="643">
                  <c:v>0.1137</c:v>
                </c:pt>
                <c:pt idx="644">
                  <c:v>0.1137</c:v>
                </c:pt>
                <c:pt idx="645">
                  <c:v>0.1139</c:v>
                </c:pt>
                <c:pt idx="646">
                  <c:v>0.1144</c:v>
                </c:pt>
                <c:pt idx="647">
                  <c:v>0.1144</c:v>
                </c:pt>
                <c:pt idx="648">
                  <c:v>0.1144</c:v>
                </c:pt>
                <c:pt idx="649">
                  <c:v>0.1144</c:v>
                </c:pt>
                <c:pt idx="650">
                  <c:v>0.11459999999999999</c:v>
                </c:pt>
                <c:pt idx="651">
                  <c:v>0.11509999999999999</c:v>
                </c:pt>
                <c:pt idx="652">
                  <c:v>0.1153</c:v>
                </c:pt>
                <c:pt idx="653">
                  <c:v>0.1153</c:v>
                </c:pt>
                <c:pt idx="654">
                  <c:v>0.1158</c:v>
                </c:pt>
                <c:pt idx="655">
                  <c:v>0.1158</c:v>
                </c:pt>
                <c:pt idx="656">
                  <c:v>0.1158</c:v>
                </c:pt>
                <c:pt idx="657">
                  <c:v>0.1158</c:v>
                </c:pt>
                <c:pt idx="658">
                  <c:v>0.1163</c:v>
                </c:pt>
                <c:pt idx="659">
                  <c:v>0.1163</c:v>
                </c:pt>
                <c:pt idx="660">
                  <c:v>0.1163</c:v>
                </c:pt>
                <c:pt idx="661">
                  <c:v>0.1163</c:v>
                </c:pt>
                <c:pt idx="662">
                  <c:v>0.1163</c:v>
                </c:pt>
                <c:pt idx="663">
                  <c:v>0.1163</c:v>
                </c:pt>
                <c:pt idx="664">
                  <c:v>0.1163</c:v>
                </c:pt>
                <c:pt idx="665">
                  <c:v>0.1168</c:v>
                </c:pt>
                <c:pt idx="666">
                  <c:v>0.1168</c:v>
                </c:pt>
                <c:pt idx="667">
                  <c:v>0.11700000000000001</c:v>
                </c:pt>
                <c:pt idx="668">
                  <c:v>0.11700000000000001</c:v>
                </c:pt>
                <c:pt idx="669">
                  <c:v>0.1173</c:v>
                </c:pt>
                <c:pt idx="670">
                  <c:v>0.1178</c:v>
                </c:pt>
                <c:pt idx="671">
                  <c:v>0.1178</c:v>
                </c:pt>
                <c:pt idx="672">
                  <c:v>0.11799999999999999</c:v>
                </c:pt>
                <c:pt idx="673">
                  <c:v>0.1186</c:v>
                </c:pt>
                <c:pt idx="674">
                  <c:v>0.1186</c:v>
                </c:pt>
                <c:pt idx="675">
                  <c:v>0.1186</c:v>
                </c:pt>
                <c:pt idx="676">
                  <c:v>0.1188</c:v>
                </c:pt>
                <c:pt idx="677">
                  <c:v>0.1188</c:v>
                </c:pt>
                <c:pt idx="678">
                  <c:v>0.1188</c:v>
                </c:pt>
                <c:pt idx="679">
                  <c:v>0.1188</c:v>
                </c:pt>
                <c:pt idx="680">
                  <c:v>0.11940000000000001</c:v>
                </c:pt>
                <c:pt idx="681">
                  <c:v>0.11940000000000001</c:v>
                </c:pt>
                <c:pt idx="682">
                  <c:v>0.11940000000000001</c:v>
                </c:pt>
                <c:pt idx="683">
                  <c:v>0.11940000000000001</c:v>
                </c:pt>
                <c:pt idx="684">
                  <c:v>0.11940000000000001</c:v>
                </c:pt>
                <c:pt idx="685">
                  <c:v>0.11940000000000001</c:v>
                </c:pt>
                <c:pt idx="686">
                  <c:v>0.11940000000000001</c:v>
                </c:pt>
                <c:pt idx="687">
                  <c:v>0.11940000000000001</c:v>
                </c:pt>
                <c:pt idx="688">
                  <c:v>0.11940000000000001</c:v>
                </c:pt>
                <c:pt idx="689">
                  <c:v>0.11940000000000001</c:v>
                </c:pt>
                <c:pt idx="690">
                  <c:v>0.1196</c:v>
                </c:pt>
                <c:pt idx="691">
                  <c:v>0.11990000000000001</c:v>
                </c:pt>
                <c:pt idx="692">
                  <c:v>0.11990000000000001</c:v>
                </c:pt>
                <c:pt idx="693">
                  <c:v>0.11990000000000001</c:v>
                </c:pt>
                <c:pt idx="694">
                  <c:v>0.11990000000000001</c:v>
                </c:pt>
                <c:pt idx="695">
                  <c:v>0.11990000000000001</c:v>
                </c:pt>
                <c:pt idx="696">
                  <c:v>0.1202</c:v>
                </c:pt>
                <c:pt idx="697">
                  <c:v>0.1202</c:v>
                </c:pt>
                <c:pt idx="698">
                  <c:v>0.12039999999999999</c:v>
                </c:pt>
                <c:pt idx="699">
                  <c:v>0.12039999999999999</c:v>
                </c:pt>
                <c:pt idx="700">
                  <c:v>0.12039999999999999</c:v>
                </c:pt>
                <c:pt idx="701">
                  <c:v>0.121</c:v>
                </c:pt>
                <c:pt idx="702">
                  <c:v>0.121</c:v>
                </c:pt>
                <c:pt idx="703">
                  <c:v>0.12130000000000001</c:v>
                </c:pt>
                <c:pt idx="704">
                  <c:v>0.12180000000000001</c:v>
                </c:pt>
                <c:pt idx="705">
                  <c:v>0.1221</c:v>
                </c:pt>
                <c:pt idx="706">
                  <c:v>0.12239999999999999</c:v>
                </c:pt>
                <c:pt idx="707">
                  <c:v>0.12239999999999999</c:v>
                </c:pt>
                <c:pt idx="708">
                  <c:v>0.12239999999999999</c:v>
                </c:pt>
                <c:pt idx="709">
                  <c:v>0.12239999999999999</c:v>
                </c:pt>
                <c:pt idx="710">
                  <c:v>0.1227</c:v>
                </c:pt>
                <c:pt idx="711">
                  <c:v>0.123</c:v>
                </c:pt>
                <c:pt idx="712">
                  <c:v>0.1232</c:v>
                </c:pt>
                <c:pt idx="713">
                  <c:v>0.1232</c:v>
                </c:pt>
                <c:pt idx="714">
                  <c:v>0.1235</c:v>
                </c:pt>
                <c:pt idx="715">
                  <c:v>0.1235</c:v>
                </c:pt>
                <c:pt idx="716">
                  <c:v>0.1241</c:v>
                </c:pt>
                <c:pt idx="717">
                  <c:v>0.1241</c:v>
                </c:pt>
                <c:pt idx="718">
                  <c:v>0.125</c:v>
                </c:pt>
                <c:pt idx="719">
                  <c:v>0.125</c:v>
                </c:pt>
                <c:pt idx="720">
                  <c:v>0.125</c:v>
                </c:pt>
                <c:pt idx="721">
                  <c:v>0.125</c:v>
                </c:pt>
                <c:pt idx="722">
                  <c:v>0.125</c:v>
                </c:pt>
                <c:pt idx="723">
                  <c:v>0.125</c:v>
                </c:pt>
                <c:pt idx="724">
                  <c:v>0.12590000000000001</c:v>
                </c:pt>
                <c:pt idx="725">
                  <c:v>0.12609999999999999</c:v>
                </c:pt>
                <c:pt idx="726">
                  <c:v>0.12609999999999999</c:v>
                </c:pt>
                <c:pt idx="727">
                  <c:v>0.12640000000000001</c:v>
                </c:pt>
                <c:pt idx="728">
                  <c:v>0.12640000000000001</c:v>
                </c:pt>
                <c:pt idx="729">
                  <c:v>0.12640000000000001</c:v>
                </c:pt>
                <c:pt idx="730">
                  <c:v>0.12640000000000001</c:v>
                </c:pt>
                <c:pt idx="731">
                  <c:v>0.127</c:v>
                </c:pt>
                <c:pt idx="732">
                  <c:v>0.127</c:v>
                </c:pt>
                <c:pt idx="733">
                  <c:v>0.127</c:v>
                </c:pt>
                <c:pt idx="734">
                  <c:v>0.12759999999999999</c:v>
                </c:pt>
                <c:pt idx="735">
                  <c:v>0.12820000000000001</c:v>
                </c:pt>
                <c:pt idx="736">
                  <c:v>0.1285</c:v>
                </c:pt>
                <c:pt idx="737">
                  <c:v>0.12889999999999999</c:v>
                </c:pt>
                <c:pt idx="738">
                  <c:v>0.12889999999999999</c:v>
                </c:pt>
                <c:pt idx="739">
                  <c:v>0.1295</c:v>
                </c:pt>
                <c:pt idx="740">
                  <c:v>0.1295</c:v>
                </c:pt>
                <c:pt idx="741">
                  <c:v>0.1295</c:v>
                </c:pt>
                <c:pt idx="742">
                  <c:v>0.1295</c:v>
                </c:pt>
                <c:pt idx="743">
                  <c:v>0.1298</c:v>
                </c:pt>
                <c:pt idx="744">
                  <c:v>0.1298</c:v>
                </c:pt>
                <c:pt idx="745">
                  <c:v>0.1298</c:v>
                </c:pt>
                <c:pt idx="746">
                  <c:v>0.1298</c:v>
                </c:pt>
                <c:pt idx="747">
                  <c:v>0.1298</c:v>
                </c:pt>
                <c:pt idx="748">
                  <c:v>0.1298</c:v>
                </c:pt>
                <c:pt idx="749">
                  <c:v>0.13009999999999999</c:v>
                </c:pt>
                <c:pt idx="750">
                  <c:v>0.13009999999999999</c:v>
                </c:pt>
                <c:pt idx="751">
                  <c:v>0.13009999999999999</c:v>
                </c:pt>
                <c:pt idx="752">
                  <c:v>0.13009999999999999</c:v>
                </c:pt>
                <c:pt idx="753">
                  <c:v>0.13009999999999999</c:v>
                </c:pt>
                <c:pt idx="754">
                  <c:v>0.13009999999999999</c:v>
                </c:pt>
                <c:pt idx="755">
                  <c:v>0.13009999999999999</c:v>
                </c:pt>
                <c:pt idx="756">
                  <c:v>0.13009999999999999</c:v>
                </c:pt>
                <c:pt idx="757">
                  <c:v>0.13039999999999999</c:v>
                </c:pt>
                <c:pt idx="758">
                  <c:v>0.13170000000000001</c:v>
                </c:pt>
                <c:pt idx="759">
                  <c:v>0.1321</c:v>
                </c:pt>
                <c:pt idx="760">
                  <c:v>0.1321</c:v>
                </c:pt>
                <c:pt idx="761">
                  <c:v>0.13239999999999999</c:v>
                </c:pt>
                <c:pt idx="762">
                  <c:v>0.13239999999999999</c:v>
                </c:pt>
                <c:pt idx="763">
                  <c:v>0.13239999999999999</c:v>
                </c:pt>
                <c:pt idx="764">
                  <c:v>0.1328</c:v>
                </c:pt>
                <c:pt idx="765">
                  <c:v>0.1328</c:v>
                </c:pt>
                <c:pt idx="766">
                  <c:v>0.1328</c:v>
                </c:pt>
                <c:pt idx="767">
                  <c:v>0.1328</c:v>
                </c:pt>
                <c:pt idx="768">
                  <c:v>0.1328</c:v>
                </c:pt>
                <c:pt idx="769">
                  <c:v>0.1328</c:v>
                </c:pt>
                <c:pt idx="770">
                  <c:v>0.1331</c:v>
                </c:pt>
                <c:pt idx="771">
                  <c:v>0.1331</c:v>
                </c:pt>
                <c:pt idx="772">
                  <c:v>0.1331</c:v>
                </c:pt>
                <c:pt idx="773">
                  <c:v>0.1331</c:v>
                </c:pt>
                <c:pt idx="774">
                  <c:v>0.1331</c:v>
                </c:pt>
                <c:pt idx="775">
                  <c:v>0.1331</c:v>
                </c:pt>
                <c:pt idx="776">
                  <c:v>0.13350000000000001</c:v>
                </c:pt>
                <c:pt idx="777">
                  <c:v>0.13350000000000001</c:v>
                </c:pt>
                <c:pt idx="778">
                  <c:v>0.13350000000000001</c:v>
                </c:pt>
                <c:pt idx="779">
                  <c:v>0.13350000000000001</c:v>
                </c:pt>
                <c:pt idx="780">
                  <c:v>0.13350000000000001</c:v>
                </c:pt>
                <c:pt idx="781">
                  <c:v>0.13350000000000001</c:v>
                </c:pt>
                <c:pt idx="782">
                  <c:v>0.13350000000000001</c:v>
                </c:pt>
                <c:pt idx="783">
                  <c:v>0.13350000000000001</c:v>
                </c:pt>
                <c:pt idx="784">
                  <c:v>0.1338</c:v>
                </c:pt>
                <c:pt idx="785">
                  <c:v>0.13450000000000001</c:v>
                </c:pt>
                <c:pt idx="786">
                  <c:v>0.13450000000000001</c:v>
                </c:pt>
                <c:pt idx="787">
                  <c:v>0.13450000000000001</c:v>
                </c:pt>
                <c:pt idx="788">
                  <c:v>0.13450000000000001</c:v>
                </c:pt>
                <c:pt idx="789">
                  <c:v>0.13450000000000001</c:v>
                </c:pt>
                <c:pt idx="790">
                  <c:v>0.13489999999999999</c:v>
                </c:pt>
                <c:pt idx="791">
                  <c:v>0.13489999999999999</c:v>
                </c:pt>
                <c:pt idx="792">
                  <c:v>0.13489999999999999</c:v>
                </c:pt>
                <c:pt idx="793">
                  <c:v>0.13489999999999999</c:v>
                </c:pt>
                <c:pt idx="794">
                  <c:v>0.13519999999999999</c:v>
                </c:pt>
                <c:pt idx="795">
                  <c:v>0.13519999999999999</c:v>
                </c:pt>
                <c:pt idx="796">
                  <c:v>0.1356</c:v>
                </c:pt>
                <c:pt idx="797">
                  <c:v>0.13600000000000001</c:v>
                </c:pt>
                <c:pt idx="798">
                  <c:v>0.1363</c:v>
                </c:pt>
                <c:pt idx="799">
                  <c:v>0.1363</c:v>
                </c:pt>
                <c:pt idx="800">
                  <c:v>0.1363</c:v>
                </c:pt>
                <c:pt idx="801">
                  <c:v>0.1363</c:v>
                </c:pt>
                <c:pt idx="802">
                  <c:v>0.1371</c:v>
                </c:pt>
                <c:pt idx="803">
                  <c:v>0.13750000000000001</c:v>
                </c:pt>
                <c:pt idx="804">
                  <c:v>0.13780000000000001</c:v>
                </c:pt>
                <c:pt idx="805">
                  <c:v>0.13780000000000001</c:v>
                </c:pt>
                <c:pt idx="806">
                  <c:v>0.13780000000000001</c:v>
                </c:pt>
                <c:pt idx="807">
                  <c:v>0.13780000000000001</c:v>
                </c:pt>
                <c:pt idx="808">
                  <c:v>0.13780000000000001</c:v>
                </c:pt>
                <c:pt idx="809">
                  <c:v>0.13780000000000001</c:v>
                </c:pt>
                <c:pt idx="810">
                  <c:v>0.13780000000000001</c:v>
                </c:pt>
                <c:pt idx="811">
                  <c:v>0.13780000000000001</c:v>
                </c:pt>
                <c:pt idx="812">
                  <c:v>0.13780000000000001</c:v>
                </c:pt>
                <c:pt idx="813">
                  <c:v>0.13780000000000001</c:v>
                </c:pt>
                <c:pt idx="814">
                  <c:v>0.13780000000000001</c:v>
                </c:pt>
                <c:pt idx="815">
                  <c:v>0.13780000000000001</c:v>
                </c:pt>
                <c:pt idx="816">
                  <c:v>0.13780000000000001</c:v>
                </c:pt>
                <c:pt idx="817">
                  <c:v>0.13780000000000001</c:v>
                </c:pt>
                <c:pt idx="818">
                  <c:v>0.13819999999999999</c:v>
                </c:pt>
                <c:pt idx="819">
                  <c:v>0.13900000000000001</c:v>
                </c:pt>
                <c:pt idx="820">
                  <c:v>0.13900000000000001</c:v>
                </c:pt>
                <c:pt idx="821">
                  <c:v>0.13900000000000001</c:v>
                </c:pt>
                <c:pt idx="822">
                  <c:v>0.13900000000000001</c:v>
                </c:pt>
                <c:pt idx="823">
                  <c:v>0.1394</c:v>
                </c:pt>
                <c:pt idx="824">
                  <c:v>0.1394</c:v>
                </c:pt>
                <c:pt idx="825">
                  <c:v>0.1394</c:v>
                </c:pt>
                <c:pt idx="826">
                  <c:v>0.13980000000000001</c:v>
                </c:pt>
                <c:pt idx="827">
                  <c:v>0.13980000000000001</c:v>
                </c:pt>
                <c:pt idx="828">
                  <c:v>0.13980000000000001</c:v>
                </c:pt>
                <c:pt idx="829">
                  <c:v>0.14019999999999999</c:v>
                </c:pt>
                <c:pt idx="830">
                  <c:v>0.14019999999999999</c:v>
                </c:pt>
                <c:pt idx="831">
                  <c:v>0.14069999999999999</c:v>
                </c:pt>
                <c:pt idx="832">
                  <c:v>0.14069999999999999</c:v>
                </c:pt>
                <c:pt idx="833">
                  <c:v>0.14149999999999999</c:v>
                </c:pt>
                <c:pt idx="834">
                  <c:v>0.14149999999999999</c:v>
                </c:pt>
                <c:pt idx="835">
                  <c:v>0.14149999999999999</c:v>
                </c:pt>
                <c:pt idx="836">
                  <c:v>0.1419</c:v>
                </c:pt>
                <c:pt idx="837">
                  <c:v>0.1419</c:v>
                </c:pt>
                <c:pt idx="838">
                  <c:v>0.14230000000000001</c:v>
                </c:pt>
                <c:pt idx="839">
                  <c:v>0.14230000000000001</c:v>
                </c:pt>
                <c:pt idx="840">
                  <c:v>0.14230000000000001</c:v>
                </c:pt>
                <c:pt idx="841">
                  <c:v>0.14230000000000001</c:v>
                </c:pt>
                <c:pt idx="842">
                  <c:v>0.14280000000000001</c:v>
                </c:pt>
                <c:pt idx="843">
                  <c:v>0.14280000000000001</c:v>
                </c:pt>
                <c:pt idx="844">
                  <c:v>0.14280000000000001</c:v>
                </c:pt>
                <c:pt idx="845">
                  <c:v>0.14280000000000001</c:v>
                </c:pt>
                <c:pt idx="846">
                  <c:v>0.14280000000000001</c:v>
                </c:pt>
                <c:pt idx="847">
                  <c:v>0.14280000000000001</c:v>
                </c:pt>
                <c:pt idx="848">
                  <c:v>0.14280000000000001</c:v>
                </c:pt>
                <c:pt idx="849">
                  <c:v>0.14280000000000001</c:v>
                </c:pt>
                <c:pt idx="850">
                  <c:v>0.14330000000000001</c:v>
                </c:pt>
                <c:pt idx="851">
                  <c:v>0.14330000000000001</c:v>
                </c:pt>
                <c:pt idx="852">
                  <c:v>0.14330000000000001</c:v>
                </c:pt>
                <c:pt idx="853">
                  <c:v>0.14380000000000001</c:v>
                </c:pt>
                <c:pt idx="854">
                  <c:v>0.14380000000000001</c:v>
                </c:pt>
                <c:pt idx="855">
                  <c:v>0.14380000000000001</c:v>
                </c:pt>
                <c:pt idx="856">
                  <c:v>0.14430000000000001</c:v>
                </c:pt>
                <c:pt idx="857">
                  <c:v>0.14430000000000001</c:v>
                </c:pt>
                <c:pt idx="858">
                  <c:v>0.14430000000000001</c:v>
                </c:pt>
                <c:pt idx="859">
                  <c:v>0.14430000000000001</c:v>
                </c:pt>
                <c:pt idx="860">
                  <c:v>0.14430000000000001</c:v>
                </c:pt>
                <c:pt idx="861">
                  <c:v>0.1447</c:v>
                </c:pt>
                <c:pt idx="862">
                  <c:v>0.1452</c:v>
                </c:pt>
                <c:pt idx="863">
                  <c:v>0.1452</c:v>
                </c:pt>
                <c:pt idx="864">
                  <c:v>0.1452</c:v>
                </c:pt>
                <c:pt idx="865">
                  <c:v>0.1452</c:v>
                </c:pt>
                <c:pt idx="866">
                  <c:v>0.1457</c:v>
                </c:pt>
                <c:pt idx="867">
                  <c:v>0.1462</c:v>
                </c:pt>
                <c:pt idx="868">
                  <c:v>0.1462</c:v>
                </c:pt>
                <c:pt idx="869">
                  <c:v>0.1462</c:v>
                </c:pt>
                <c:pt idx="870">
                  <c:v>0.1467</c:v>
                </c:pt>
                <c:pt idx="871">
                  <c:v>0.14779999999999999</c:v>
                </c:pt>
                <c:pt idx="872">
                  <c:v>0.14879999999999999</c:v>
                </c:pt>
                <c:pt idx="873">
                  <c:v>0.14879999999999999</c:v>
                </c:pt>
                <c:pt idx="874">
                  <c:v>0.14879999999999999</c:v>
                </c:pt>
                <c:pt idx="875">
                  <c:v>0.14879999999999999</c:v>
                </c:pt>
                <c:pt idx="876">
                  <c:v>0.14929999999999999</c:v>
                </c:pt>
                <c:pt idx="877">
                  <c:v>0.14929999999999999</c:v>
                </c:pt>
                <c:pt idx="878">
                  <c:v>0.14979999999999999</c:v>
                </c:pt>
                <c:pt idx="879">
                  <c:v>0.14979999999999999</c:v>
                </c:pt>
                <c:pt idx="880">
                  <c:v>0.14979999999999999</c:v>
                </c:pt>
                <c:pt idx="881">
                  <c:v>0.14979999999999999</c:v>
                </c:pt>
                <c:pt idx="882">
                  <c:v>0.14979999999999999</c:v>
                </c:pt>
                <c:pt idx="883">
                  <c:v>0.14979999999999999</c:v>
                </c:pt>
                <c:pt idx="884">
                  <c:v>0.14979999999999999</c:v>
                </c:pt>
                <c:pt idx="885">
                  <c:v>0.14979999999999999</c:v>
                </c:pt>
                <c:pt idx="886">
                  <c:v>0.14979999999999999</c:v>
                </c:pt>
                <c:pt idx="887">
                  <c:v>0.14979999999999999</c:v>
                </c:pt>
                <c:pt idx="888">
                  <c:v>0.15029999999999999</c:v>
                </c:pt>
                <c:pt idx="889">
                  <c:v>0.15029999999999999</c:v>
                </c:pt>
                <c:pt idx="890">
                  <c:v>0.15029999999999999</c:v>
                </c:pt>
                <c:pt idx="891">
                  <c:v>0.15029999999999999</c:v>
                </c:pt>
                <c:pt idx="892">
                  <c:v>0.15029999999999999</c:v>
                </c:pt>
                <c:pt idx="893">
                  <c:v>0.15029999999999999</c:v>
                </c:pt>
                <c:pt idx="894">
                  <c:v>0.15029999999999999</c:v>
                </c:pt>
                <c:pt idx="895">
                  <c:v>0.15029999999999999</c:v>
                </c:pt>
                <c:pt idx="896">
                  <c:v>0.15029999999999999</c:v>
                </c:pt>
                <c:pt idx="897">
                  <c:v>0.15029999999999999</c:v>
                </c:pt>
                <c:pt idx="898">
                  <c:v>0.1515</c:v>
                </c:pt>
                <c:pt idx="899">
                  <c:v>0.1515</c:v>
                </c:pt>
                <c:pt idx="900">
                  <c:v>0.15260000000000001</c:v>
                </c:pt>
                <c:pt idx="901">
                  <c:v>0.1532</c:v>
                </c:pt>
                <c:pt idx="902">
                  <c:v>0.1532</c:v>
                </c:pt>
                <c:pt idx="903">
                  <c:v>0.1532</c:v>
                </c:pt>
                <c:pt idx="904">
                  <c:v>0.1532</c:v>
                </c:pt>
                <c:pt idx="905">
                  <c:v>0.1532</c:v>
                </c:pt>
                <c:pt idx="906">
                  <c:v>0.1532</c:v>
                </c:pt>
                <c:pt idx="907">
                  <c:v>0.1532</c:v>
                </c:pt>
                <c:pt idx="908">
                  <c:v>0.1532</c:v>
                </c:pt>
                <c:pt idx="909">
                  <c:v>0.1532</c:v>
                </c:pt>
                <c:pt idx="910">
                  <c:v>0.1532</c:v>
                </c:pt>
                <c:pt idx="911">
                  <c:v>0.1532</c:v>
                </c:pt>
                <c:pt idx="912">
                  <c:v>0.1532</c:v>
                </c:pt>
                <c:pt idx="913">
                  <c:v>0.1532</c:v>
                </c:pt>
                <c:pt idx="914">
                  <c:v>0.1532</c:v>
                </c:pt>
                <c:pt idx="915">
                  <c:v>0.1532</c:v>
                </c:pt>
                <c:pt idx="916">
                  <c:v>0.1532</c:v>
                </c:pt>
                <c:pt idx="917">
                  <c:v>0.1532</c:v>
                </c:pt>
                <c:pt idx="918">
                  <c:v>0.1532</c:v>
                </c:pt>
                <c:pt idx="919">
                  <c:v>0.1532</c:v>
                </c:pt>
                <c:pt idx="920">
                  <c:v>0.1532</c:v>
                </c:pt>
                <c:pt idx="921">
                  <c:v>0.1532</c:v>
                </c:pt>
                <c:pt idx="922">
                  <c:v>0.15390000000000001</c:v>
                </c:pt>
                <c:pt idx="923">
                  <c:v>0.15390000000000001</c:v>
                </c:pt>
                <c:pt idx="924">
                  <c:v>0.15390000000000001</c:v>
                </c:pt>
                <c:pt idx="925">
                  <c:v>0.1545</c:v>
                </c:pt>
                <c:pt idx="926">
                  <c:v>0.1545</c:v>
                </c:pt>
                <c:pt idx="927">
                  <c:v>0.1545</c:v>
                </c:pt>
                <c:pt idx="928">
                  <c:v>0.1545</c:v>
                </c:pt>
                <c:pt idx="929">
                  <c:v>0.1545</c:v>
                </c:pt>
                <c:pt idx="930">
                  <c:v>0.1545</c:v>
                </c:pt>
                <c:pt idx="931">
                  <c:v>0.1545</c:v>
                </c:pt>
                <c:pt idx="932">
                  <c:v>0.15529999999999999</c:v>
                </c:pt>
                <c:pt idx="933">
                  <c:v>0.15609999999999999</c:v>
                </c:pt>
                <c:pt idx="934">
                  <c:v>0.15609999999999999</c:v>
                </c:pt>
                <c:pt idx="935">
                  <c:v>0.15609999999999999</c:v>
                </c:pt>
                <c:pt idx="936">
                  <c:v>0.15609999999999999</c:v>
                </c:pt>
                <c:pt idx="937">
                  <c:v>0.15609999999999999</c:v>
                </c:pt>
                <c:pt idx="938">
                  <c:v>0.15609999999999999</c:v>
                </c:pt>
                <c:pt idx="939">
                  <c:v>0.15609999999999999</c:v>
                </c:pt>
                <c:pt idx="940">
                  <c:v>0.15609999999999999</c:v>
                </c:pt>
                <c:pt idx="941">
                  <c:v>0.15609999999999999</c:v>
                </c:pt>
                <c:pt idx="942">
                  <c:v>0.15609999999999999</c:v>
                </c:pt>
                <c:pt idx="943">
                  <c:v>0.15609999999999999</c:v>
                </c:pt>
                <c:pt idx="944">
                  <c:v>0.15609999999999999</c:v>
                </c:pt>
                <c:pt idx="945">
                  <c:v>0.15609999999999999</c:v>
                </c:pt>
                <c:pt idx="946">
                  <c:v>0.15609999999999999</c:v>
                </c:pt>
                <c:pt idx="947">
                  <c:v>0.15609999999999999</c:v>
                </c:pt>
                <c:pt idx="948">
                  <c:v>0.15609999999999999</c:v>
                </c:pt>
                <c:pt idx="949">
                  <c:v>0.15609999999999999</c:v>
                </c:pt>
                <c:pt idx="950">
                  <c:v>0.15609999999999999</c:v>
                </c:pt>
                <c:pt idx="951">
                  <c:v>0.15609999999999999</c:v>
                </c:pt>
                <c:pt idx="952">
                  <c:v>0.15609999999999999</c:v>
                </c:pt>
                <c:pt idx="953">
                  <c:v>0.15690000000000001</c:v>
                </c:pt>
                <c:pt idx="954">
                  <c:v>0.15690000000000001</c:v>
                </c:pt>
                <c:pt idx="955">
                  <c:v>0.15690000000000001</c:v>
                </c:pt>
                <c:pt idx="956">
                  <c:v>0.15690000000000001</c:v>
                </c:pt>
                <c:pt idx="957">
                  <c:v>0.15690000000000001</c:v>
                </c:pt>
                <c:pt idx="958">
                  <c:v>0.15690000000000001</c:v>
                </c:pt>
                <c:pt idx="959">
                  <c:v>0.15770000000000001</c:v>
                </c:pt>
                <c:pt idx="960">
                  <c:v>0.15770000000000001</c:v>
                </c:pt>
                <c:pt idx="961">
                  <c:v>0.15770000000000001</c:v>
                </c:pt>
                <c:pt idx="962">
                  <c:v>0.15770000000000001</c:v>
                </c:pt>
                <c:pt idx="963">
                  <c:v>0.15770000000000001</c:v>
                </c:pt>
                <c:pt idx="964">
                  <c:v>0.15770000000000001</c:v>
                </c:pt>
                <c:pt idx="965">
                  <c:v>0.15770000000000001</c:v>
                </c:pt>
                <c:pt idx="966">
                  <c:v>0.15859999999999999</c:v>
                </c:pt>
                <c:pt idx="967">
                  <c:v>0.1595</c:v>
                </c:pt>
                <c:pt idx="968">
                  <c:v>0.1595</c:v>
                </c:pt>
                <c:pt idx="969">
                  <c:v>0.1595</c:v>
                </c:pt>
                <c:pt idx="970">
                  <c:v>0.1595</c:v>
                </c:pt>
                <c:pt idx="971">
                  <c:v>0.1595</c:v>
                </c:pt>
                <c:pt idx="972">
                  <c:v>0.1595</c:v>
                </c:pt>
                <c:pt idx="973">
                  <c:v>0.1605</c:v>
                </c:pt>
                <c:pt idx="974">
                  <c:v>0.1605</c:v>
                </c:pt>
                <c:pt idx="975">
                  <c:v>0.1605</c:v>
                </c:pt>
                <c:pt idx="976">
                  <c:v>0.1605</c:v>
                </c:pt>
                <c:pt idx="977">
                  <c:v>0.1605</c:v>
                </c:pt>
                <c:pt idx="978">
                  <c:v>0.1605</c:v>
                </c:pt>
                <c:pt idx="979">
                  <c:v>0.1605</c:v>
                </c:pt>
                <c:pt idx="980">
                  <c:v>0.1605</c:v>
                </c:pt>
                <c:pt idx="981">
                  <c:v>0.1605</c:v>
                </c:pt>
                <c:pt idx="982">
                  <c:v>0.1605</c:v>
                </c:pt>
                <c:pt idx="983">
                  <c:v>0.1605</c:v>
                </c:pt>
                <c:pt idx="984">
                  <c:v>0.1605</c:v>
                </c:pt>
                <c:pt idx="985">
                  <c:v>0.1605</c:v>
                </c:pt>
                <c:pt idx="986">
                  <c:v>0.1605</c:v>
                </c:pt>
                <c:pt idx="987">
                  <c:v>0.1605</c:v>
                </c:pt>
                <c:pt idx="988">
                  <c:v>0.1605</c:v>
                </c:pt>
                <c:pt idx="989">
                  <c:v>0.1605</c:v>
                </c:pt>
                <c:pt idx="990">
                  <c:v>0.1605</c:v>
                </c:pt>
                <c:pt idx="991">
                  <c:v>0.1605</c:v>
                </c:pt>
                <c:pt idx="992">
                  <c:v>0.1605</c:v>
                </c:pt>
                <c:pt idx="993">
                  <c:v>0.1605</c:v>
                </c:pt>
                <c:pt idx="994">
                  <c:v>0.1605</c:v>
                </c:pt>
                <c:pt idx="995">
                  <c:v>0.1605</c:v>
                </c:pt>
                <c:pt idx="996">
                  <c:v>0.1605</c:v>
                </c:pt>
                <c:pt idx="997">
                  <c:v>0.1605</c:v>
                </c:pt>
                <c:pt idx="998">
                  <c:v>0.1605</c:v>
                </c:pt>
                <c:pt idx="999">
                  <c:v>0.1605</c:v>
                </c:pt>
                <c:pt idx="1000">
                  <c:v>0.1605</c:v>
                </c:pt>
                <c:pt idx="1001">
                  <c:v>0.1605</c:v>
                </c:pt>
                <c:pt idx="1002">
                  <c:v>0.1605</c:v>
                </c:pt>
                <c:pt idx="1003">
                  <c:v>0.1605</c:v>
                </c:pt>
                <c:pt idx="1004">
                  <c:v>0.16159999999999999</c:v>
                </c:pt>
                <c:pt idx="1005">
                  <c:v>0.16159999999999999</c:v>
                </c:pt>
                <c:pt idx="1006">
                  <c:v>0.16159999999999999</c:v>
                </c:pt>
                <c:pt idx="1007">
                  <c:v>0.16159999999999999</c:v>
                </c:pt>
                <c:pt idx="1008">
                  <c:v>0.16159999999999999</c:v>
                </c:pt>
                <c:pt idx="1009">
                  <c:v>0.16159999999999999</c:v>
                </c:pt>
                <c:pt idx="1010">
                  <c:v>0.16159999999999999</c:v>
                </c:pt>
                <c:pt idx="1011">
                  <c:v>0.16159999999999999</c:v>
                </c:pt>
                <c:pt idx="1012">
                  <c:v>0.16300000000000001</c:v>
                </c:pt>
                <c:pt idx="1013">
                  <c:v>0.16300000000000001</c:v>
                </c:pt>
                <c:pt idx="1014">
                  <c:v>0.16300000000000001</c:v>
                </c:pt>
                <c:pt idx="1015">
                  <c:v>0.16300000000000001</c:v>
                </c:pt>
                <c:pt idx="1016">
                  <c:v>0.16300000000000001</c:v>
                </c:pt>
                <c:pt idx="1017">
                  <c:v>0.16300000000000001</c:v>
                </c:pt>
                <c:pt idx="1018">
                  <c:v>0.16300000000000001</c:v>
                </c:pt>
                <c:pt idx="1019">
                  <c:v>0.16450000000000001</c:v>
                </c:pt>
                <c:pt idx="1020">
                  <c:v>0.16450000000000001</c:v>
                </c:pt>
                <c:pt idx="1021">
                  <c:v>0.16450000000000001</c:v>
                </c:pt>
                <c:pt idx="1022">
                  <c:v>0.16450000000000001</c:v>
                </c:pt>
                <c:pt idx="1023">
                  <c:v>0.16450000000000001</c:v>
                </c:pt>
                <c:pt idx="1024">
                  <c:v>0.16450000000000001</c:v>
                </c:pt>
                <c:pt idx="1025">
                  <c:v>0.16450000000000001</c:v>
                </c:pt>
                <c:pt idx="1026">
                  <c:v>0.16450000000000001</c:v>
                </c:pt>
                <c:pt idx="1027">
                  <c:v>0.16450000000000001</c:v>
                </c:pt>
                <c:pt idx="1028">
                  <c:v>0.16450000000000001</c:v>
                </c:pt>
                <c:pt idx="1029">
                  <c:v>0.16450000000000001</c:v>
                </c:pt>
                <c:pt idx="1030">
                  <c:v>0.16450000000000001</c:v>
                </c:pt>
                <c:pt idx="1031">
                  <c:v>0.16450000000000001</c:v>
                </c:pt>
                <c:pt idx="1032">
                  <c:v>0.16450000000000001</c:v>
                </c:pt>
                <c:pt idx="1033">
                  <c:v>0.16450000000000001</c:v>
                </c:pt>
                <c:pt idx="1034">
                  <c:v>0.16450000000000001</c:v>
                </c:pt>
                <c:pt idx="1035">
                  <c:v>0.16450000000000001</c:v>
                </c:pt>
                <c:pt idx="1036">
                  <c:v>0.16450000000000001</c:v>
                </c:pt>
                <c:pt idx="1037">
                  <c:v>0.16450000000000001</c:v>
                </c:pt>
                <c:pt idx="1038">
                  <c:v>0.16450000000000001</c:v>
                </c:pt>
                <c:pt idx="1039">
                  <c:v>0.16450000000000001</c:v>
                </c:pt>
                <c:pt idx="1040">
                  <c:v>0.16450000000000001</c:v>
                </c:pt>
                <c:pt idx="1041">
                  <c:v>0.16619999999999999</c:v>
                </c:pt>
                <c:pt idx="1042">
                  <c:v>0.16619999999999999</c:v>
                </c:pt>
                <c:pt idx="1043">
                  <c:v>0.16619999999999999</c:v>
                </c:pt>
                <c:pt idx="1044">
                  <c:v>0.16619999999999999</c:v>
                </c:pt>
                <c:pt idx="1045">
                  <c:v>0.16619999999999999</c:v>
                </c:pt>
                <c:pt idx="1046">
                  <c:v>0.16619999999999999</c:v>
                </c:pt>
                <c:pt idx="1047">
                  <c:v>0.16619999999999999</c:v>
                </c:pt>
                <c:pt idx="1048">
                  <c:v>0.16619999999999999</c:v>
                </c:pt>
                <c:pt idx="1049">
                  <c:v>0.16619999999999999</c:v>
                </c:pt>
                <c:pt idx="1050">
                  <c:v>0.16619999999999999</c:v>
                </c:pt>
                <c:pt idx="1051">
                  <c:v>0.16619999999999999</c:v>
                </c:pt>
                <c:pt idx="1052">
                  <c:v>0.16619999999999999</c:v>
                </c:pt>
                <c:pt idx="1053">
                  <c:v>0.16619999999999999</c:v>
                </c:pt>
                <c:pt idx="1054">
                  <c:v>0.16619999999999999</c:v>
                </c:pt>
                <c:pt idx="1055">
                  <c:v>0.16619999999999999</c:v>
                </c:pt>
                <c:pt idx="1056">
                  <c:v>0.16619999999999999</c:v>
                </c:pt>
                <c:pt idx="1057">
                  <c:v>0.16619999999999999</c:v>
                </c:pt>
                <c:pt idx="1058">
                  <c:v>0.16619999999999999</c:v>
                </c:pt>
                <c:pt idx="1059">
                  <c:v>0.16619999999999999</c:v>
                </c:pt>
                <c:pt idx="1060">
                  <c:v>0.16619999999999999</c:v>
                </c:pt>
                <c:pt idx="1061">
                  <c:v>0.16619999999999999</c:v>
                </c:pt>
                <c:pt idx="1062">
                  <c:v>0.16619999999999999</c:v>
                </c:pt>
                <c:pt idx="1063">
                  <c:v>0.16619999999999999</c:v>
                </c:pt>
                <c:pt idx="1064">
                  <c:v>0.16619999999999999</c:v>
                </c:pt>
                <c:pt idx="1065">
                  <c:v>0.16619999999999999</c:v>
                </c:pt>
                <c:pt idx="1066">
                  <c:v>0.16619999999999999</c:v>
                </c:pt>
                <c:pt idx="1067">
                  <c:v>0.16619999999999999</c:v>
                </c:pt>
                <c:pt idx="1068">
                  <c:v>0.16839999999999999</c:v>
                </c:pt>
                <c:pt idx="1069">
                  <c:v>0.16839999999999999</c:v>
                </c:pt>
                <c:pt idx="1070">
                  <c:v>0.16839999999999999</c:v>
                </c:pt>
                <c:pt idx="1071">
                  <c:v>0.16839999999999999</c:v>
                </c:pt>
                <c:pt idx="1072">
                  <c:v>0.16839999999999999</c:v>
                </c:pt>
                <c:pt idx="1073">
                  <c:v>0.16839999999999999</c:v>
                </c:pt>
                <c:pt idx="1074">
                  <c:v>0.16839999999999999</c:v>
                </c:pt>
                <c:pt idx="1075">
                  <c:v>0.16839999999999999</c:v>
                </c:pt>
                <c:pt idx="1076">
                  <c:v>0.16839999999999999</c:v>
                </c:pt>
                <c:pt idx="1077">
                  <c:v>0.16839999999999999</c:v>
                </c:pt>
                <c:pt idx="1078">
                  <c:v>0.16839999999999999</c:v>
                </c:pt>
                <c:pt idx="1079">
                  <c:v>0.16839999999999999</c:v>
                </c:pt>
                <c:pt idx="1080">
                  <c:v>0.16839999999999999</c:v>
                </c:pt>
                <c:pt idx="1081">
                  <c:v>0.16839999999999999</c:v>
                </c:pt>
                <c:pt idx="1082">
                  <c:v>0.16839999999999999</c:v>
                </c:pt>
                <c:pt idx="1083">
                  <c:v>0.17100000000000001</c:v>
                </c:pt>
                <c:pt idx="1084">
                  <c:v>0.17100000000000001</c:v>
                </c:pt>
                <c:pt idx="1085">
                  <c:v>0.17100000000000001</c:v>
                </c:pt>
                <c:pt idx="1086">
                  <c:v>0.17100000000000001</c:v>
                </c:pt>
                <c:pt idx="1087">
                  <c:v>0.17100000000000001</c:v>
                </c:pt>
                <c:pt idx="1088">
                  <c:v>0.17100000000000001</c:v>
                </c:pt>
                <c:pt idx="1089">
                  <c:v>0.17100000000000001</c:v>
                </c:pt>
                <c:pt idx="1090">
                  <c:v>0.17100000000000001</c:v>
                </c:pt>
                <c:pt idx="1091">
                  <c:v>0.17100000000000001</c:v>
                </c:pt>
                <c:pt idx="1092">
                  <c:v>0.17100000000000001</c:v>
                </c:pt>
                <c:pt idx="1093">
                  <c:v>0.17100000000000001</c:v>
                </c:pt>
                <c:pt idx="1094">
                  <c:v>0.17100000000000001</c:v>
                </c:pt>
                <c:pt idx="1095">
                  <c:v>0.17100000000000001</c:v>
                </c:pt>
                <c:pt idx="1096">
                  <c:v>0.17100000000000001</c:v>
                </c:pt>
              </c:numCache>
            </c:numRef>
          </c:yVal>
          <c:smooth val="0"/>
          <c:extLst>
            <c:ext xmlns:c16="http://schemas.microsoft.com/office/drawing/2014/chart" uri="{C3380CC4-5D6E-409C-BE32-E72D297353CC}">
              <c16:uniqueId val="{00000000-2981-4BA3-9160-6BF992EC4F89}"/>
            </c:ext>
          </c:extLst>
        </c:ser>
        <c:ser>
          <c:idx val="1"/>
          <c:order val="1"/>
          <c:tx>
            <c:v>PEP Pbo No DM</c:v>
          </c:tx>
          <c:spPr>
            <a:ln w="50800">
              <a:solidFill>
                <a:srgbClr val="5D8298"/>
              </a:solidFill>
            </a:ln>
          </c:spPr>
          <c:marker>
            <c:symbol val="none"/>
          </c:marker>
          <c:xVal>
            <c:numRef>
              <c:f>PEP!$A$3:$A$1099</c:f>
              <c:numCache>
                <c:formatCode>General</c:formatCode>
                <c:ptCount val="109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numCache>
            </c:numRef>
          </c:xVal>
          <c:yVal>
            <c:numRef>
              <c:f>PEP!$N$3:$N$1099</c:f>
              <c:numCache>
                <c:formatCode>General</c:formatCode>
                <c:ptCount val="1097"/>
                <c:pt idx="0">
                  <c:v>0</c:v>
                </c:pt>
                <c:pt idx="1">
                  <c:v>0</c:v>
                </c:pt>
                <c:pt idx="2">
                  <c:v>2.0000000000000001E-4</c:v>
                </c:pt>
                <c:pt idx="3">
                  <c:v>2.0000000000000001E-4</c:v>
                </c:pt>
                <c:pt idx="4">
                  <c:v>2.0000000000000001E-4</c:v>
                </c:pt>
                <c:pt idx="5">
                  <c:v>4.0000000000000002E-4</c:v>
                </c:pt>
                <c:pt idx="6">
                  <c:v>5.0000000000000001E-4</c:v>
                </c:pt>
                <c:pt idx="7">
                  <c:v>6.9999999999999999E-4</c:v>
                </c:pt>
                <c:pt idx="8">
                  <c:v>6.9999999999999999E-4</c:v>
                </c:pt>
                <c:pt idx="9">
                  <c:v>6.9999999999999999E-4</c:v>
                </c:pt>
                <c:pt idx="10">
                  <c:v>8.0000000000000004E-4</c:v>
                </c:pt>
                <c:pt idx="11">
                  <c:v>8.0000000000000004E-4</c:v>
                </c:pt>
                <c:pt idx="12">
                  <c:v>1.1000000000000001E-3</c:v>
                </c:pt>
                <c:pt idx="13">
                  <c:v>1.1999999999999999E-3</c:v>
                </c:pt>
                <c:pt idx="14">
                  <c:v>1.2999999999999999E-3</c:v>
                </c:pt>
                <c:pt idx="15">
                  <c:v>1.5E-3</c:v>
                </c:pt>
                <c:pt idx="16">
                  <c:v>1.6000000000000001E-3</c:v>
                </c:pt>
                <c:pt idx="17">
                  <c:v>1.6999999999999999E-3</c:v>
                </c:pt>
                <c:pt idx="18">
                  <c:v>1.9E-3</c:v>
                </c:pt>
                <c:pt idx="19">
                  <c:v>1.9E-3</c:v>
                </c:pt>
                <c:pt idx="20">
                  <c:v>1.9E-3</c:v>
                </c:pt>
                <c:pt idx="21">
                  <c:v>2.2000000000000001E-3</c:v>
                </c:pt>
                <c:pt idx="22">
                  <c:v>2.3999999999999998E-3</c:v>
                </c:pt>
                <c:pt idx="23">
                  <c:v>2.3999999999999998E-3</c:v>
                </c:pt>
                <c:pt idx="24">
                  <c:v>2.3999999999999998E-3</c:v>
                </c:pt>
                <c:pt idx="25">
                  <c:v>2.3999999999999998E-3</c:v>
                </c:pt>
                <c:pt idx="26">
                  <c:v>2.7000000000000001E-3</c:v>
                </c:pt>
                <c:pt idx="27">
                  <c:v>2.8E-3</c:v>
                </c:pt>
                <c:pt idx="28">
                  <c:v>2.8999999999999998E-3</c:v>
                </c:pt>
                <c:pt idx="29">
                  <c:v>3.0000000000000001E-3</c:v>
                </c:pt>
                <c:pt idx="30">
                  <c:v>3.3999999999999998E-3</c:v>
                </c:pt>
                <c:pt idx="31">
                  <c:v>3.5999999999999999E-3</c:v>
                </c:pt>
                <c:pt idx="32">
                  <c:v>3.8E-3</c:v>
                </c:pt>
                <c:pt idx="33">
                  <c:v>3.8999999999999998E-3</c:v>
                </c:pt>
                <c:pt idx="34">
                  <c:v>3.8999999999999998E-3</c:v>
                </c:pt>
                <c:pt idx="35">
                  <c:v>4.1000000000000003E-3</c:v>
                </c:pt>
                <c:pt idx="36">
                  <c:v>4.1999999999999997E-3</c:v>
                </c:pt>
                <c:pt idx="37">
                  <c:v>4.4999999999999997E-3</c:v>
                </c:pt>
                <c:pt idx="38">
                  <c:v>4.5999999999999999E-3</c:v>
                </c:pt>
                <c:pt idx="39">
                  <c:v>4.7000000000000002E-3</c:v>
                </c:pt>
                <c:pt idx="40">
                  <c:v>4.7999999999999996E-3</c:v>
                </c:pt>
                <c:pt idx="41">
                  <c:v>4.7999999999999996E-3</c:v>
                </c:pt>
                <c:pt idx="42">
                  <c:v>4.7999999999999996E-3</c:v>
                </c:pt>
                <c:pt idx="43">
                  <c:v>5.1000000000000004E-3</c:v>
                </c:pt>
                <c:pt idx="44">
                  <c:v>5.3E-3</c:v>
                </c:pt>
                <c:pt idx="45">
                  <c:v>5.5999999999999999E-3</c:v>
                </c:pt>
                <c:pt idx="46">
                  <c:v>5.7000000000000002E-3</c:v>
                </c:pt>
                <c:pt idx="47">
                  <c:v>5.7999999999999996E-3</c:v>
                </c:pt>
                <c:pt idx="48">
                  <c:v>5.7999999999999996E-3</c:v>
                </c:pt>
                <c:pt idx="49">
                  <c:v>5.7999999999999996E-3</c:v>
                </c:pt>
                <c:pt idx="50">
                  <c:v>6.1000000000000004E-3</c:v>
                </c:pt>
                <c:pt idx="51">
                  <c:v>6.4000000000000003E-3</c:v>
                </c:pt>
                <c:pt idx="52">
                  <c:v>6.7000000000000002E-3</c:v>
                </c:pt>
                <c:pt idx="53">
                  <c:v>6.7000000000000002E-3</c:v>
                </c:pt>
                <c:pt idx="54">
                  <c:v>6.8999999999999999E-3</c:v>
                </c:pt>
                <c:pt idx="55">
                  <c:v>6.8999999999999999E-3</c:v>
                </c:pt>
                <c:pt idx="56">
                  <c:v>7.0000000000000001E-3</c:v>
                </c:pt>
                <c:pt idx="57">
                  <c:v>7.1000000000000004E-3</c:v>
                </c:pt>
                <c:pt idx="58">
                  <c:v>7.3000000000000001E-3</c:v>
                </c:pt>
                <c:pt idx="59">
                  <c:v>7.4000000000000003E-3</c:v>
                </c:pt>
                <c:pt idx="60">
                  <c:v>7.4000000000000003E-3</c:v>
                </c:pt>
                <c:pt idx="61">
                  <c:v>7.4999999999999997E-3</c:v>
                </c:pt>
                <c:pt idx="62">
                  <c:v>7.7999999999999996E-3</c:v>
                </c:pt>
                <c:pt idx="63">
                  <c:v>7.9000000000000008E-3</c:v>
                </c:pt>
                <c:pt idx="64">
                  <c:v>8.2000000000000007E-3</c:v>
                </c:pt>
                <c:pt idx="65">
                  <c:v>8.2000000000000007E-3</c:v>
                </c:pt>
                <c:pt idx="66">
                  <c:v>8.5000000000000006E-3</c:v>
                </c:pt>
                <c:pt idx="67">
                  <c:v>8.5000000000000006E-3</c:v>
                </c:pt>
                <c:pt idx="68">
                  <c:v>8.6E-3</c:v>
                </c:pt>
                <c:pt idx="69">
                  <c:v>9.1000000000000004E-3</c:v>
                </c:pt>
                <c:pt idx="70">
                  <c:v>9.1999999999999998E-3</c:v>
                </c:pt>
                <c:pt idx="71">
                  <c:v>9.1999999999999998E-3</c:v>
                </c:pt>
                <c:pt idx="72">
                  <c:v>9.2999999999999992E-3</c:v>
                </c:pt>
                <c:pt idx="73">
                  <c:v>9.5999999999999992E-3</c:v>
                </c:pt>
                <c:pt idx="74">
                  <c:v>9.7000000000000003E-3</c:v>
                </c:pt>
                <c:pt idx="75">
                  <c:v>9.7000000000000003E-3</c:v>
                </c:pt>
                <c:pt idx="76">
                  <c:v>9.7000000000000003E-3</c:v>
                </c:pt>
                <c:pt idx="77">
                  <c:v>9.7000000000000003E-3</c:v>
                </c:pt>
                <c:pt idx="78">
                  <c:v>9.7999999999999997E-3</c:v>
                </c:pt>
                <c:pt idx="79">
                  <c:v>9.9000000000000008E-3</c:v>
                </c:pt>
                <c:pt idx="80">
                  <c:v>1.03E-2</c:v>
                </c:pt>
                <c:pt idx="81">
                  <c:v>1.04E-2</c:v>
                </c:pt>
                <c:pt idx="82">
                  <c:v>1.04E-2</c:v>
                </c:pt>
                <c:pt idx="83">
                  <c:v>1.04E-2</c:v>
                </c:pt>
                <c:pt idx="84">
                  <c:v>1.04E-2</c:v>
                </c:pt>
                <c:pt idx="85">
                  <c:v>1.04E-2</c:v>
                </c:pt>
                <c:pt idx="86">
                  <c:v>1.0800000000000001E-2</c:v>
                </c:pt>
                <c:pt idx="87">
                  <c:v>1.0999999999999999E-2</c:v>
                </c:pt>
                <c:pt idx="88">
                  <c:v>1.1299999999999999E-2</c:v>
                </c:pt>
                <c:pt idx="89">
                  <c:v>1.14E-2</c:v>
                </c:pt>
                <c:pt idx="90">
                  <c:v>1.15E-2</c:v>
                </c:pt>
                <c:pt idx="91">
                  <c:v>1.1599999999999999E-2</c:v>
                </c:pt>
                <c:pt idx="92">
                  <c:v>1.2E-2</c:v>
                </c:pt>
                <c:pt idx="93">
                  <c:v>1.2500000000000001E-2</c:v>
                </c:pt>
                <c:pt idx="94">
                  <c:v>1.2500000000000001E-2</c:v>
                </c:pt>
                <c:pt idx="95">
                  <c:v>1.26E-2</c:v>
                </c:pt>
                <c:pt idx="96">
                  <c:v>1.26E-2</c:v>
                </c:pt>
                <c:pt idx="97">
                  <c:v>1.2699999999999999E-2</c:v>
                </c:pt>
                <c:pt idx="98">
                  <c:v>1.2699999999999999E-2</c:v>
                </c:pt>
                <c:pt idx="99">
                  <c:v>1.2999999999999999E-2</c:v>
                </c:pt>
                <c:pt idx="100">
                  <c:v>1.3299999999999999E-2</c:v>
                </c:pt>
                <c:pt idx="101">
                  <c:v>1.3299999999999999E-2</c:v>
                </c:pt>
                <c:pt idx="102">
                  <c:v>1.35E-2</c:v>
                </c:pt>
                <c:pt idx="103">
                  <c:v>1.38E-2</c:v>
                </c:pt>
                <c:pt idx="104">
                  <c:v>1.3899999999999999E-2</c:v>
                </c:pt>
                <c:pt idx="105">
                  <c:v>1.4200000000000001E-2</c:v>
                </c:pt>
                <c:pt idx="106">
                  <c:v>1.44E-2</c:v>
                </c:pt>
                <c:pt idx="107">
                  <c:v>1.44E-2</c:v>
                </c:pt>
                <c:pt idx="108">
                  <c:v>1.4500000000000001E-2</c:v>
                </c:pt>
                <c:pt idx="109">
                  <c:v>1.4500000000000001E-2</c:v>
                </c:pt>
                <c:pt idx="110">
                  <c:v>1.47E-2</c:v>
                </c:pt>
                <c:pt idx="111">
                  <c:v>1.4999999999999999E-2</c:v>
                </c:pt>
                <c:pt idx="112">
                  <c:v>1.54E-2</c:v>
                </c:pt>
                <c:pt idx="113">
                  <c:v>1.55E-2</c:v>
                </c:pt>
                <c:pt idx="114">
                  <c:v>1.5599999999999999E-2</c:v>
                </c:pt>
                <c:pt idx="115">
                  <c:v>1.5800000000000002E-2</c:v>
                </c:pt>
                <c:pt idx="116">
                  <c:v>1.6E-2</c:v>
                </c:pt>
                <c:pt idx="117">
                  <c:v>1.6E-2</c:v>
                </c:pt>
                <c:pt idx="118">
                  <c:v>1.6199999999999999E-2</c:v>
                </c:pt>
                <c:pt idx="119">
                  <c:v>1.6400000000000001E-2</c:v>
                </c:pt>
                <c:pt idx="120">
                  <c:v>1.66E-2</c:v>
                </c:pt>
                <c:pt idx="121">
                  <c:v>1.67E-2</c:v>
                </c:pt>
                <c:pt idx="122">
                  <c:v>1.7000000000000001E-2</c:v>
                </c:pt>
                <c:pt idx="123">
                  <c:v>1.72E-2</c:v>
                </c:pt>
                <c:pt idx="124">
                  <c:v>1.72E-2</c:v>
                </c:pt>
                <c:pt idx="125">
                  <c:v>1.7600000000000001E-2</c:v>
                </c:pt>
                <c:pt idx="126">
                  <c:v>1.77E-2</c:v>
                </c:pt>
                <c:pt idx="127">
                  <c:v>1.78E-2</c:v>
                </c:pt>
                <c:pt idx="128">
                  <c:v>1.8100000000000002E-2</c:v>
                </c:pt>
                <c:pt idx="129">
                  <c:v>1.83E-2</c:v>
                </c:pt>
                <c:pt idx="130">
                  <c:v>1.83E-2</c:v>
                </c:pt>
                <c:pt idx="131">
                  <c:v>1.83E-2</c:v>
                </c:pt>
                <c:pt idx="132">
                  <c:v>1.83E-2</c:v>
                </c:pt>
                <c:pt idx="133">
                  <c:v>1.84E-2</c:v>
                </c:pt>
                <c:pt idx="134">
                  <c:v>1.8700000000000001E-2</c:v>
                </c:pt>
                <c:pt idx="135">
                  <c:v>1.8800000000000001E-2</c:v>
                </c:pt>
                <c:pt idx="136">
                  <c:v>1.9E-2</c:v>
                </c:pt>
                <c:pt idx="137">
                  <c:v>1.9199999999999998E-2</c:v>
                </c:pt>
                <c:pt idx="138">
                  <c:v>1.9199999999999998E-2</c:v>
                </c:pt>
                <c:pt idx="139">
                  <c:v>1.9400000000000001E-2</c:v>
                </c:pt>
                <c:pt idx="140">
                  <c:v>1.95E-2</c:v>
                </c:pt>
                <c:pt idx="141">
                  <c:v>1.9800000000000002E-2</c:v>
                </c:pt>
                <c:pt idx="142">
                  <c:v>0.02</c:v>
                </c:pt>
                <c:pt idx="143">
                  <c:v>2.01E-2</c:v>
                </c:pt>
                <c:pt idx="144">
                  <c:v>2.0299999999999999E-2</c:v>
                </c:pt>
                <c:pt idx="145">
                  <c:v>2.0400000000000001E-2</c:v>
                </c:pt>
                <c:pt idx="146">
                  <c:v>2.06E-2</c:v>
                </c:pt>
                <c:pt idx="147">
                  <c:v>2.07E-2</c:v>
                </c:pt>
                <c:pt idx="148">
                  <c:v>2.1000000000000001E-2</c:v>
                </c:pt>
                <c:pt idx="149">
                  <c:v>2.1100000000000001E-2</c:v>
                </c:pt>
                <c:pt idx="150">
                  <c:v>2.1600000000000001E-2</c:v>
                </c:pt>
                <c:pt idx="151">
                  <c:v>2.1600000000000001E-2</c:v>
                </c:pt>
                <c:pt idx="152">
                  <c:v>2.1700000000000001E-2</c:v>
                </c:pt>
                <c:pt idx="153">
                  <c:v>2.2100000000000002E-2</c:v>
                </c:pt>
                <c:pt idx="154">
                  <c:v>2.24E-2</c:v>
                </c:pt>
                <c:pt idx="155">
                  <c:v>2.29E-2</c:v>
                </c:pt>
                <c:pt idx="156">
                  <c:v>2.29E-2</c:v>
                </c:pt>
                <c:pt idx="157">
                  <c:v>2.3400000000000001E-2</c:v>
                </c:pt>
                <c:pt idx="158">
                  <c:v>2.35E-2</c:v>
                </c:pt>
                <c:pt idx="159">
                  <c:v>2.3699999999999999E-2</c:v>
                </c:pt>
                <c:pt idx="160">
                  <c:v>2.3900000000000001E-2</c:v>
                </c:pt>
                <c:pt idx="161">
                  <c:v>2.3900000000000001E-2</c:v>
                </c:pt>
                <c:pt idx="162">
                  <c:v>2.41E-2</c:v>
                </c:pt>
                <c:pt idx="163">
                  <c:v>2.4299999999999999E-2</c:v>
                </c:pt>
                <c:pt idx="164">
                  <c:v>2.4299999999999999E-2</c:v>
                </c:pt>
                <c:pt idx="165">
                  <c:v>2.4299999999999999E-2</c:v>
                </c:pt>
                <c:pt idx="166">
                  <c:v>2.4500000000000001E-2</c:v>
                </c:pt>
                <c:pt idx="167">
                  <c:v>2.4500000000000001E-2</c:v>
                </c:pt>
                <c:pt idx="168">
                  <c:v>2.4500000000000001E-2</c:v>
                </c:pt>
                <c:pt idx="169">
                  <c:v>2.47E-2</c:v>
                </c:pt>
                <c:pt idx="170">
                  <c:v>2.52E-2</c:v>
                </c:pt>
                <c:pt idx="171">
                  <c:v>2.5399999999999999E-2</c:v>
                </c:pt>
                <c:pt idx="172">
                  <c:v>2.5499999999999998E-2</c:v>
                </c:pt>
                <c:pt idx="173">
                  <c:v>2.5700000000000001E-2</c:v>
                </c:pt>
                <c:pt idx="174">
                  <c:v>2.6100000000000002E-2</c:v>
                </c:pt>
                <c:pt idx="175">
                  <c:v>2.63E-2</c:v>
                </c:pt>
                <c:pt idx="176">
                  <c:v>2.64E-2</c:v>
                </c:pt>
                <c:pt idx="177">
                  <c:v>2.6700000000000002E-2</c:v>
                </c:pt>
                <c:pt idx="178">
                  <c:v>2.69E-2</c:v>
                </c:pt>
                <c:pt idx="179">
                  <c:v>2.7300000000000001E-2</c:v>
                </c:pt>
                <c:pt idx="180">
                  <c:v>2.7300000000000001E-2</c:v>
                </c:pt>
                <c:pt idx="181">
                  <c:v>2.75E-2</c:v>
                </c:pt>
                <c:pt idx="182">
                  <c:v>2.7699999999999999E-2</c:v>
                </c:pt>
                <c:pt idx="183">
                  <c:v>2.7699999999999999E-2</c:v>
                </c:pt>
                <c:pt idx="184">
                  <c:v>2.7699999999999999E-2</c:v>
                </c:pt>
                <c:pt idx="185">
                  <c:v>2.7699999999999999E-2</c:v>
                </c:pt>
                <c:pt idx="186">
                  <c:v>2.8000000000000001E-2</c:v>
                </c:pt>
                <c:pt idx="187">
                  <c:v>2.8199999999999999E-2</c:v>
                </c:pt>
                <c:pt idx="188">
                  <c:v>2.8299999999999999E-2</c:v>
                </c:pt>
                <c:pt idx="189">
                  <c:v>2.8400000000000002E-2</c:v>
                </c:pt>
                <c:pt idx="190">
                  <c:v>2.8400000000000002E-2</c:v>
                </c:pt>
                <c:pt idx="191">
                  <c:v>2.8400000000000002E-2</c:v>
                </c:pt>
                <c:pt idx="192">
                  <c:v>2.86E-2</c:v>
                </c:pt>
                <c:pt idx="193">
                  <c:v>2.8799999999999999E-2</c:v>
                </c:pt>
                <c:pt idx="194">
                  <c:v>2.9000000000000001E-2</c:v>
                </c:pt>
                <c:pt idx="195">
                  <c:v>2.9100000000000001E-2</c:v>
                </c:pt>
                <c:pt idx="196">
                  <c:v>2.92E-2</c:v>
                </c:pt>
                <c:pt idx="197">
                  <c:v>2.9399999999999999E-2</c:v>
                </c:pt>
                <c:pt idx="198">
                  <c:v>2.9399999999999999E-2</c:v>
                </c:pt>
                <c:pt idx="199">
                  <c:v>2.9499999999999998E-2</c:v>
                </c:pt>
                <c:pt idx="200">
                  <c:v>2.9899999999999999E-2</c:v>
                </c:pt>
                <c:pt idx="201">
                  <c:v>2.9899999999999999E-2</c:v>
                </c:pt>
                <c:pt idx="202">
                  <c:v>0.03</c:v>
                </c:pt>
                <c:pt idx="203">
                  <c:v>3.0099999999999998E-2</c:v>
                </c:pt>
                <c:pt idx="204">
                  <c:v>3.0300000000000001E-2</c:v>
                </c:pt>
                <c:pt idx="205">
                  <c:v>3.0599999999999999E-2</c:v>
                </c:pt>
                <c:pt idx="206">
                  <c:v>3.1099999999999999E-2</c:v>
                </c:pt>
                <c:pt idx="207">
                  <c:v>3.1099999999999999E-2</c:v>
                </c:pt>
                <c:pt idx="208">
                  <c:v>3.1199999999999999E-2</c:v>
                </c:pt>
                <c:pt idx="209">
                  <c:v>3.1300000000000001E-2</c:v>
                </c:pt>
                <c:pt idx="210">
                  <c:v>3.1699999999999999E-2</c:v>
                </c:pt>
                <c:pt idx="211">
                  <c:v>3.1699999999999999E-2</c:v>
                </c:pt>
                <c:pt idx="212">
                  <c:v>3.1899999999999998E-2</c:v>
                </c:pt>
                <c:pt idx="213">
                  <c:v>3.1899999999999998E-2</c:v>
                </c:pt>
                <c:pt idx="214">
                  <c:v>3.2000000000000001E-2</c:v>
                </c:pt>
                <c:pt idx="215">
                  <c:v>3.2300000000000002E-2</c:v>
                </c:pt>
                <c:pt idx="216">
                  <c:v>3.2300000000000002E-2</c:v>
                </c:pt>
                <c:pt idx="217">
                  <c:v>3.2500000000000001E-2</c:v>
                </c:pt>
                <c:pt idx="218">
                  <c:v>3.2800000000000003E-2</c:v>
                </c:pt>
                <c:pt idx="219">
                  <c:v>3.3099999999999997E-2</c:v>
                </c:pt>
                <c:pt idx="220">
                  <c:v>3.3300000000000003E-2</c:v>
                </c:pt>
                <c:pt idx="221">
                  <c:v>3.3599999999999998E-2</c:v>
                </c:pt>
                <c:pt idx="222">
                  <c:v>3.3599999999999998E-2</c:v>
                </c:pt>
                <c:pt idx="223">
                  <c:v>3.3599999999999998E-2</c:v>
                </c:pt>
                <c:pt idx="224">
                  <c:v>3.3700000000000001E-2</c:v>
                </c:pt>
                <c:pt idx="225">
                  <c:v>3.4099999999999998E-2</c:v>
                </c:pt>
                <c:pt idx="226">
                  <c:v>3.44E-2</c:v>
                </c:pt>
                <c:pt idx="227">
                  <c:v>3.4500000000000003E-2</c:v>
                </c:pt>
                <c:pt idx="228">
                  <c:v>3.4599999999999999E-2</c:v>
                </c:pt>
                <c:pt idx="229">
                  <c:v>3.4599999999999999E-2</c:v>
                </c:pt>
                <c:pt idx="230">
                  <c:v>3.4599999999999999E-2</c:v>
                </c:pt>
                <c:pt idx="231">
                  <c:v>3.4799999999999998E-2</c:v>
                </c:pt>
                <c:pt idx="232">
                  <c:v>3.5099999999999999E-2</c:v>
                </c:pt>
                <c:pt idx="233">
                  <c:v>3.56E-2</c:v>
                </c:pt>
                <c:pt idx="234">
                  <c:v>3.5700000000000003E-2</c:v>
                </c:pt>
                <c:pt idx="235">
                  <c:v>3.5799999999999998E-2</c:v>
                </c:pt>
                <c:pt idx="236">
                  <c:v>3.61E-2</c:v>
                </c:pt>
                <c:pt idx="237">
                  <c:v>3.61E-2</c:v>
                </c:pt>
                <c:pt idx="238">
                  <c:v>3.6200000000000003E-2</c:v>
                </c:pt>
                <c:pt idx="239">
                  <c:v>3.6400000000000002E-2</c:v>
                </c:pt>
                <c:pt idx="240">
                  <c:v>3.6400000000000002E-2</c:v>
                </c:pt>
                <c:pt idx="241">
                  <c:v>3.6499999999999998E-2</c:v>
                </c:pt>
                <c:pt idx="242">
                  <c:v>3.6900000000000002E-2</c:v>
                </c:pt>
                <c:pt idx="243">
                  <c:v>3.6999999999999998E-2</c:v>
                </c:pt>
                <c:pt idx="244">
                  <c:v>3.73E-2</c:v>
                </c:pt>
                <c:pt idx="245">
                  <c:v>3.7499999999999999E-2</c:v>
                </c:pt>
                <c:pt idx="246">
                  <c:v>3.7600000000000001E-2</c:v>
                </c:pt>
                <c:pt idx="247">
                  <c:v>3.78E-2</c:v>
                </c:pt>
                <c:pt idx="248">
                  <c:v>3.78E-2</c:v>
                </c:pt>
                <c:pt idx="249">
                  <c:v>3.7999999999999999E-2</c:v>
                </c:pt>
                <c:pt idx="250">
                  <c:v>3.8100000000000002E-2</c:v>
                </c:pt>
                <c:pt idx="251">
                  <c:v>3.8600000000000002E-2</c:v>
                </c:pt>
                <c:pt idx="252">
                  <c:v>3.9E-2</c:v>
                </c:pt>
                <c:pt idx="253">
                  <c:v>3.9E-2</c:v>
                </c:pt>
                <c:pt idx="254">
                  <c:v>3.9E-2</c:v>
                </c:pt>
                <c:pt idx="255">
                  <c:v>3.9E-2</c:v>
                </c:pt>
                <c:pt idx="256">
                  <c:v>3.9100000000000003E-2</c:v>
                </c:pt>
                <c:pt idx="257">
                  <c:v>3.9199999999999999E-2</c:v>
                </c:pt>
                <c:pt idx="258">
                  <c:v>3.95E-2</c:v>
                </c:pt>
                <c:pt idx="259">
                  <c:v>3.9699999999999999E-2</c:v>
                </c:pt>
                <c:pt idx="260">
                  <c:v>0.04</c:v>
                </c:pt>
                <c:pt idx="261">
                  <c:v>4.02E-2</c:v>
                </c:pt>
                <c:pt idx="262">
                  <c:v>4.0800000000000003E-2</c:v>
                </c:pt>
                <c:pt idx="263">
                  <c:v>4.0800000000000003E-2</c:v>
                </c:pt>
                <c:pt idx="264">
                  <c:v>4.0899999999999999E-2</c:v>
                </c:pt>
                <c:pt idx="265">
                  <c:v>4.0899999999999999E-2</c:v>
                </c:pt>
                <c:pt idx="266">
                  <c:v>4.1099999999999998E-2</c:v>
                </c:pt>
                <c:pt idx="267">
                  <c:v>4.1300000000000003E-2</c:v>
                </c:pt>
                <c:pt idx="268">
                  <c:v>4.1500000000000002E-2</c:v>
                </c:pt>
                <c:pt idx="269">
                  <c:v>4.1799999999999997E-2</c:v>
                </c:pt>
                <c:pt idx="270">
                  <c:v>4.1799999999999997E-2</c:v>
                </c:pt>
                <c:pt idx="271">
                  <c:v>4.2099999999999999E-2</c:v>
                </c:pt>
                <c:pt idx="272">
                  <c:v>4.2099999999999999E-2</c:v>
                </c:pt>
                <c:pt idx="273">
                  <c:v>4.24E-2</c:v>
                </c:pt>
                <c:pt idx="274">
                  <c:v>4.24E-2</c:v>
                </c:pt>
                <c:pt idx="275">
                  <c:v>4.2500000000000003E-2</c:v>
                </c:pt>
                <c:pt idx="276">
                  <c:v>4.2500000000000003E-2</c:v>
                </c:pt>
                <c:pt idx="277">
                  <c:v>4.2599999999999999E-2</c:v>
                </c:pt>
                <c:pt idx="278">
                  <c:v>4.2799999999999998E-2</c:v>
                </c:pt>
                <c:pt idx="279">
                  <c:v>4.2799999999999998E-2</c:v>
                </c:pt>
                <c:pt idx="280">
                  <c:v>4.2799999999999998E-2</c:v>
                </c:pt>
                <c:pt idx="281">
                  <c:v>4.3200000000000002E-2</c:v>
                </c:pt>
                <c:pt idx="282">
                  <c:v>4.3400000000000001E-2</c:v>
                </c:pt>
                <c:pt idx="283">
                  <c:v>4.3400000000000001E-2</c:v>
                </c:pt>
                <c:pt idx="284">
                  <c:v>4.3400000000000001E-2</c:v>
                </c:pt>
                <c:pt idx="285">
                  <c:v>4.3400000000000001E-2</c:v>
                </c:pt>
                <c:pt idx="286">
                  <c:v>4.3400000000000001E-2</c:v>
                </c:pt>
                <c:pt idx="287">
                  <c:v>4.3499999999999997E-2</c:v>
                </c:pt>
                <c:pt idx="288">
                  <c:v>4.3499999999999997E-2</c:v>
                </c:pt>
                <c:pt idx="289">
                  <c:v>4.3499999999999997E-2</c:v>
                </c:pt>
                <c:pt idx="290">
                  <c:v>4.36E-2</c:v>
                </c:pt>
                <c:pt idx="291">
                  <c:v>4.36E-2</c:v>
                </c:pt>
                <c:pt idx="292">
                  <c:v>4.3700000000000003E-2</c:v>
                </c:pt>
                <c:pt idx="293">
                  <c:v>4.3900000000000002E-2</c:v>
                </c:pt>
                <c:pt idx="294">
                  <c:v>4.3900000000000002E-2</c:v>
                </c:pt>
                <c:pt idx="295">
                  <c:v>4.41E-2</c:v>
                </c:pt>
                <c:pt idx="296">
                  <c:v>4.4200000000000003E-2</c:v>
                </c:pt>
                <c:pt idx="297">
                  <c:v>4.4200000000000003E-2</c:v>
                </c:pt>
                <c:pt idx="298">
                  <c:v>4.4600000000000001E-2</c:v>
                </c:pt>
                <c:pt idx="299">
                  <c:v>4.4699999999999997E-2</c:v>
                </c:pt>
                <c:pt idx="300">
                  <c:v>4.4999999999999998E-2</c:v>
                </c:pt>
                <c:pt idx="301">
                  <c:v>4.4999999999999998E-2</c:v>
                </c:pt>
                <c:pt idx="302">
                  <c:v>4.5199999999999997E-2</c:v>
                </c:pt>
                <c:pt idx="303">
                  <c:v>4.53E-2</c:v>
                </c:pt>
                <c:pt idx="304">
                  <c:v>4.5400000000000003E-2</c:v>
                </c:pt>
                <c:pt idx="305">
                  <c:v>4.5600000000000002E-2</c:v>
                </c:pt>
                <c:pt idx="306">
                  <c:v>4.58E-2</c:v>
                </c:pt>
                <c:pt idx="307">
                  <c:v>4.5900000000000003E-2</c:v>
                </c:pt>
                <c:pt idx="308">
                  <c:v>4.6199999999999998E-2</c:v>
                </c:pt>
                <c:pt idx="309">
                  <c:v>4.6300000000000001E-2</c:v>
                </c:pt>
                <c:pt idx="310">
                  <c:v>4.6300000000000001E-2</c:v>
                </c:pt>
                <c:pt idx="311">
                  <c:v>4.6300000000000001E-2</c:v>
                </c:pt>
                <c:pt idx="312">
                  <c:v>4.6399999999999997E-2</c:v>
                </c:pt>
                <c:pt idx="313">
                  <c:v>4.6699999999999998E-2</c:v>
                </c:pt>
                <c:pt idx="314">
                  <c:v>4.6800000000000001E-2</c:v>
                </c:pt>
                <c:pt idx="315">
                  <c:v>4.7E-2</c:v>
                </c:pt>
                <c:pt idx="316">
                  <c:v>4.7E-2</c:v>
                </c:pt>
                <c:pt idx="317">
                  <c:v>4.7E-2</c:v>
                </c:pt>
                <c:pt idx="318">
                  <c:v>4.7100000000000003E-2</c:v>
                </c:pt>
                <c:pt idx="319">
                  <c:v>4.7100000000000003E-2</c:v>
                </c:pt>
                <c:pt idx="320">
                  <c:v>4.7100000000000003E-2</c:v>
                </c:pt>
                <c:pt idx="321">
                  <c:v>4.7399999999999998E-2</c:v>
                </c:pt>
                <c:pt idx="322">
                  <c:v>4.7500000000000001E-2</c:v>
                </c:pt>
                <c:pt idx="323">
                  <c:v>4.7899999999999998E-2</c:v>
                </c:pt>
                <c:pt idx="324">
                  <c:v>4.8099999999999997E-2</c:v>
                </c:pt>
                <c:pt idx="325">
                  <c:v>4.82E-2</c:v>
                </c:pt>
                <c:pt idx="326">
                  <c:v>4.87E-2</c:v>
                </c:pt>
                <c:pt idx="327">
                  <c:v>4.8899999999999999E-2</c:v>
                </c:pt>
                <c:pt idx="328">
                  <c:v>4.9000000000000002E-2</c:v>
                </c:pt>
                <c:pt idx="329">
                  <c:v>4.9000000000000002E-2</c:v>
                </c:pt>
                <c:pt idx="330">
                  <c:v>4.9000000000000002E-2</c:v>
                </c:pt>
                <c:pt idx="331">
                  <c:v>4.9000000000000002E-2</c:v>
                </c:pt>
                <c:pt idx="332">
                  <c:v>4.9000000000000002E-2</c:v>
                </c:pt>
                <c:pt idx="333">
                  <c:v>4.9000000000000002E-2</c:v>
                </c:pt>
                <c:pt idx="334">
                  <c:v>4.9200000000000001E-2</c:v>
                </c:pt>
                <c:pt idx="335">
                  <c:v>4.9500000000000002E-2</c:v>
                </c:pt>
                <c:pt idx="336">
                  <c:v>4.99E-2</c:v>
                </c:pt>
                <c:pt idx="337">
                  <c:v>5.0200000000000002E-2</c:v>
                </c:pt>
                <c:pt idx="338">
                  <c:v>5.0200000000000002E-2</c:v>
                </c:pt>
                <c:pt idx="339">
                  <c:v>5.0200000000000002E-2</c:v>
                </c:pt>
                <c:pt idx="340">
                  <c:v>5.0299999999999997E-2</c:v>
                </c:pt>
                <c:pt idx="341">
                  <c:v>5.0299999999999997E-2</c:v>
                </c:pt>
                <c:pt idx="342">
                  <c:v>5.0299999999999997E-2</c:v>
                </c:pt>
                <c:pt idx="343">
                  <c:v>5.04E-2</c:v>
                </c:pt>
                <c:pt idx="344">
                  <c:v>5.0799999999999998E-2</c:v>
                </c:pt>
                <c:pt idx="345">
                  <c:v>5.0999999999999997E-2</c:v>
                </c:pt>
                <c:pt idx="346">
                  <c:v>5.0999999999999997E-2</c:v>
                </c:pt>
                <c:pt idx="347">
                  <c:v>5.1200000000000002E-2</c:v>
                </c:pt>
                <c:pt idx="348">
                  <c:v>5.1400000000000001E-2</c:v>
                </c:pt>
                <c:pt idx="349">
                  <c:v>5.1499999999999997E-2</c:v>
                </c:pt>
                <c:pt idx="350">
                  <c:v>5.1700000000000003E-2</c:v>
                </c:pt>
                <c:pt idx="351">
                  <c:v>5.1799999999999999E-2</c:v>
                </c:pt>
                <c:pt idx="352">
                  <c:v>5.1799999999999999E-2</c:v>
                </c:pt>
                <c:pt idx="353">
                  <c:v>5.1900000000000002E-2</c:v>
                </c:pt>
                <c:pt idx="354">
                  <c:v>5.1900000000000002E-2</c:v>
                </c:pt>
                <c:pt idx="355">
                  <c:v>5.1999999999999998E-2</c:v>
                </c:pt>
                <c:pt idx="356">
                  <c:v>5.1999999999999998E-2</c:v>
                </c:pt>
                <c:pt idx="357">
                  <c:v>5.1999999999999998E-2</c:v>
                </c:pt>
                <c:pt idx="358">
                  <c:v>5.21E-2</c:v>
                </c:pt>
                <c:pt idx="359">
                  <c:v>5.2299999999999999E-2</c:v>
                </c:pt>
                <c:pt idx="360">
                  <c:v>5.2299999999999999E-2</c:v>
                </c:pt>
                <c:pt idx="361">
                  <c:v>5.2499999999999998E-2</c:v>
                </c:pt>
                <c:pt idx="362">
                  <c:v>5.28E-2</c:v>
                </c:pt>
                <c:pt idx="363">
                  <c:v>5.2999999999999999E-2</c:v>
                </c:pt>
                <c:pt idx="364">
                  <c:v>5.2999999999999999E-2</c:v>
                </c:pt>
                <c:pt idx="365">
                  <c:v>5.3199999999999997E-2</c:v>
                </c:pt>
                <c:pt idx="366">
                  <c:v>5.3400000000000003E-2</c:v>
                </c:pt>
                <c:pt idx="367">
                  <c:v>5.3400000000000003E-2</c:v>
                </c:pt>
                <c:pt idx="368">
                  <c:v>5.3400000000000003E-2</c:v>
                </c:pt>
                <c:pt idx="369">
                  <c:v>5.3499999999999999E-2</c:v>
                </c:pt>
                <c:pt idx="370">
                  <c:v>5.3699999999999998E-2</c:v>
                </c:pt>
                <c:pt idx="371">
                  <c:v>5.3999999999999999E-2</c:v>
                </c:pt>
                <c:pt idx="372">
                  <c:v>5.3999999999999999E-2</c:v>
                </c:pt>
                <c:pt idx="373">
                  <c:v>5.4100000000000002E-2</c:v>
                </c:pt>
                <c:pt idx="374">
                  <c:v>5.4199999999999998E-2</c:v>
                </c:pt>
                <c:pt idx="375">
                  <c:v>5.45E-2</c:v>
                </c:pt>
                <c:pt idx="376">
                  <c:v>5.45E-2</c:v>
                </c:pt>
                <c:pt idx="377">
                  <c:v>5.4600000000000003E-2</c:v>
                </c:pt>
                <c:pt idx="378">
                  <c:v>5.5100000000000003E-2</c:v>
                </c:pt>
                <c:pt idx="379">
                  <c:v>5.5199999999999999E-2</c:v>
                </c:pt>
                <c:pt idx="380">
                  <c:v>5.5399999999999998E-2</c:v>
                </c:pt>
                <c:pt idx="381">
                  <c:v>5.57E-2</c:v>
                </c:pt>
                <c:pt idx="382">
                  <c:v>5.57E-2</c:v>
                </c:pt>
                <c:pt idx="383">
                  <c:v>5.57E-2</c:v>
                </c:pt>
                <c:pt idx="384">
                  <c:v>5.57E-2</c:v>
                </c:pt>
                <c:pt idx="385">
                  <c:v>5.5800000000000002E-2</c:v>
                </c:pt>
                <c:pt idx="386">
                  <c:v>5.5899999999999998E-2</c:v>
                </c:pt>
                <c:pt idx="387">
                  <c:v>5.5899999999999998E-2</c:v>
                </c:pt>
                <c:pt idx="388">
                  <c:v>5.5899999999999998E-2</c:v>
                </c:pt>
                <c:pt idx="389">
                  <c:v>5.6300000000000003E-2</c:v>
                </c:pt>
                <c:pt idx="390">
                  <c:v>5.6300000000000003E-2</c:v>
                </c:pt>
                <c:pt idx="391">
                  <c:v>5.6800000000000003E-2</c:v>
                </c:pt>
                <c:pt idx="392">
                  <c:v>5.6800000000000003E-2</c:v>
                </c:pt>
                <c:pt idx="393">
                  <c:v>5.6899999999999999E-2</c:v>
                </c:pt>
                <c:pt idx="394">
                  <c:v>5.6899999999999999E-2</c:v>
                </c:pt>
                <c:pt idx="395">
                  <c:v>5.6899999999999999E-2</c:v>
                </c:pt>
                <c:pt idx="396">
                  <c:v>5.7000000000000002E-2</c:v>
                </c:pt>
                <c:pt idx="397">
                  <c:v>5.7000000000000002E-2</c:v>
                </c:pt>
                <c:pt idx="398">
                  <c:v>5.7200000000000001E-2</c:v>
                </c:pt>
                <c:pt idx="399">
                  <c:v>5.7200000000000001E-2</c:v>
                </c:pt>
                <c:pt idx="400">
                  <c:v>5.7200000000000001E-2</c:v>
                </c:pt>
                <c:pt idx="401">
                  <c:v>5.7200000000000001E-2</c:v>
                </c:pt>
                <c:pt idx="402">
                  <c:v>5.7299999999999997E-2</c:v>
                </c:pt>
                <c:pt idx="403">
                  <c:v>5.7500000000000002E-2</c:v>
                </c:pt>
                <c:pt idx="404">
                  <c:v>5.7500000000000002E-2</c:v>
                </c:pt>
                <c:pt idx="405">
                  <c:v>5.7500000000000002E-2</c:v>
                </c:pt>
                <c:pt idx="406">
                  <c:v>5.7599999999999998E-2</c:v>
                </c:pt>
                <c:pt idx="407">
                  <c:v>5.79E-2</c:v>
                </c:pt>
                <c:pt idx="408">
                  <c:v>5.79E-2</c:v>
                </c:pt>
                <c:pt idx="409">
                  <c:v>5.79E-2</c:v>
                </c:pt>
                <c:pt idx="410">
                  <c:v>5.8000000000000003E-2</c:v>
                </c:pt>
                <c:pt idx="411">
                  <c:v>5.8000000000000003E-2</c:v>
                </c:pt>
                <c:pt idx="412">
                  <c:v>5.8299999999999998E-2</c:v>
                </c:pt>
                <c:pt idx="413">
                  <c:v>5.8299999999999998E-2</c:v>
                </c:pt>
                <c:pt idx="414">
                  <c:v>5.8299999999999998E-2</c:v>
                </c:pt>
                <c:pt idx="415">
                  <c:v>5.8400000000000001E-2</c:v>
                </c:pt>
                <c:pt idx="416">
                  <c:v>5.8500000000000003E-2</c:v>
                </c:pt>
                <c:pt idx="417">
                  <c:v>5.8900000000000001E-2</c:v>
                </c:pt>
                <c:pt idx="418">
                  <c:v>5.8900000000000001E-2</c:v>
                </c:pt>
                <c:pt idx="419">
                  <c:v>5.8999999999999997E-2</c:v>
                </c:pt>
                <c:pt idx="420">
                  <c:v>5.91E-2</c:v>
                </c:pt>
                <c:pt idx="421">
                  <c:v>5.9400000000000001E-2</c:v>
                </c:pt>
                <c:pt idx="422">
                  <c:v>5.96E-2</c:v>
                </c:pt>
                <c:pt idx="423">
                  <c:v>5.9700000000000003E-2</c:v>
                </c:pt>
                <c:pt idx="424">
                  <c:v>5.9700000000000003E-2</c:v>
                </c:pt>
                <c:pt idx="425">
                  <c:v>0.06</c:v>
                </c:pt>
                <c:pt idx="426">
                  <c:v>6.0100000000000001E-2</c:v>
                </c:pt>
                <c:pt idx="427">
                  <c:v>6.0299999999999999E-2</c:v>
                </c:pt>
                <c:pt idx="428">
                  <c:v>6.0499999999999998E-2</c:v>
                </c:pt>
                <c:pt idx="429">
                  <c:v>6.0600000000000001E-2</c:v>
                </c:pt>
                <c:pt idx="430">
                  <c:v>6.0600000000000001E-2</c:v>
                </c:pt>
                <c:pt idx="431">
                  <c:v>6.0600000000000001E-2</c:v>
                </c:pt>
                <c:pt idx="432">
                  <c:v>6.0699999999999997E-2</c:v>
                </c:pt>
                <c:pt idx="433">
                  <c:v>6.08E-2</c:v>
                </c:pt>
                <c:pt idx="434">
                  <c:v>6.08E-2</c:v>
                </c:pt>
                <c:pt idx="435">
                  <c:v>6.0900000000000003E-2</c:v>
                </c:pt>
                <c:pt idx="436">
                  <c:v>6.0900000000000003E-2</c:v>
                </c:pt>
                <c:pt idx="437">
                  <c:v>6.1100000000000002E-2</c:v>
                </c:pt>
                <c:pt idx="438">
                  <c:v>6.1199999999999997E-2</c:v>
                </c:pt>
                <c:pt idx="439">
                  <c:v>6.13E-2</c:v>
                </c:pt>
                <c:pt idx="440">
                  <c:v>6.1699999999999998E-2</c:v>
                </c:pt>
                <c:pt idx="441">
                  <c:v>6.1800000000000001E-2</c:v>
                </c:pt>
                <c:pt idx="442">
                  <c:v>6.1899999999999997E-2</c:v>
                </c:pt>
                <c:pt idx="443">
                  <c:v>6.2199999999999998E-2</c:v>
                </c:pt>
                <c:pt idx="444">
                  <c:v>6.2199999999999998E-2</c:v>
                </c:pt>
                <c:pt idx="445">
                  <c:v>6.2300000000000001E-2</c:v>
                </c:pt>
                <c:pt idx="446">
                  <c:v>6.2399999999999997E-2</c:v>
                </c:pt>
                <c:pt idx="447">
                  <c:v>6.2700000000000006E-2</c:v>
                </c:pt>
                <c:pt idx="448">
                  <c:v>6.2700000000000006E-2</c:v>
                </c:pt>
                <c:pt idx="449">
                  <c:v>6.2899999999999998E-2</c:v>
                </c:pt>
                <c:pt idx="450">
                  <c:v>6.2899999999999998E-2</c:v>
                </c:pt>
                <c:pt idx="451">
                  <c:v>6.2899999999999998E-2</c:v>
                </c:pt>
                <c:pt idx="452">
                  <c:v>6.3299999999999995E-2</c:v>
                </c:pt>
                <c:pt idx="453">
                  <c:v>6.3299999999999995E-2</c:v>
                </c:pt>
                <c:pt idx="454">
                  <c:v>6.3299999999999995E-2</c:v>
                </c:pt>
                <c:pt idx="455">
                  <c:v>6.3299999999999995E-2</c:v>
                </c:pt>
                <c:pt idx="456">
                  <c:v>6.3299999999999995E-2</c:v>
                </c:pt>
                <c:pt idx="457">
                  <c:v>6.3299999999999995E-2</c:v>
                </c:pt>
                <c:pt idx="458">
                  <c:v>6.3399999999999998E-2</c:v>
                </c:pt>
                <c:pt idx="459">
                  <c:v>6.3500000000000001E-2</c:v>
                </c:pt>
                <c:pt idx="460">
                  <c:v>6.3500000000000001E-2</c:v>
                </c:pt>
                <c:pt idx="461">
                  <c:v>6.3899999999999998E-2</c:v>
                </c:pt>
                <c:pt idx="462">
                  <c:v>6.4100000000000004E-2</c:v>
                </c:pt>
                <c:pt idx="463">
                  <c:v>6.4100000000000004E-2</c:v>
                </c:pt>
                <c:pt idx="464">
                  <c:v>6.4199999999999993E-2</c:v>
                </c:pt>
                <c:pt idx="465">
                  <c:v>6.4399999999999999E-2</c:v>
                </c:pt>
                <c:pt idx="466">
                  <c:v>6.4500000000000002E-2</c:v>
                </c:pt>
                <c:pt idx="467">
                  <c:v>6.4600000000000005E-2</c:v>
                </c:pt>
                <c:pt idx="468">
                  <c:v>6.4600000000000005E-2</c:v>
                </c:pt>
                <c:pt idx="469">
                  <c:v>6.4600000000000005E-2</c:v>
                </c:pt>
                <c:pt idx="470">
                  <c:v>6.4899999999999999E-2</c:v>
                </c:pt>
                <c:pt idx="471">
                  <c:v>6.4899999999999999E-2</c:v>
                </c:pt>
                <c:pt idx="472">
                  <c:v>6.4899999999999999E-2</c:v>
                </c:pt>
                <c:pt idx="473">
                  <c:v>6.4899999999999999E-2</c:v>
                </c:pt>
                <c:pt idx="474">
                  <c:v>6.4899999999999999E-2</c:v>
                </c:pt>
                <c:pt idx="475">
                  <c:v>6.5100000000000005E-2</c:v>
                </c:pt>
                <c:pt idx="476">
                  <c:v>6.5100000000000005E-2</c:v>
                </c:pt>
                <c:pt idx="477">
                  <c:v>6.5100000000000005E-2</c:v>
                </c:pt>
                <c:pt idx="478">
                  <c:v>6.5100000000000005E-2</c:v>
                </c:pt>
                <c:pt idx="479">
                  <c:v>6.5199999999999994E-2</c:v>
                </c:pt>
                <c:pt idx="480">
                  <c:v>6.5600000000000006E-2</c:v>
                </c:pt>
                <c:pt idx="481">
                  <c:v>6.5699999999999995E-2</c:v>
                </c:pt>
                <c:pt idx="482">
                  <c:v>6.5799999999999997E-2</c:v>
                </c:pt>
                <c:pt idx="483">
                  <c:v>6.6000000000000003E-2</c:v>
                </c:pt>
                <c:pt idx="484">
                  <c:v>6.6100000000000006E-2</c:v>
                </c:pt>
                <c:pt idx="485">
                  <c:v>6.6100000000000006E-2</c:v>
                </c:pt>
                <c:pt idx="486">
                  <c:v>6.6400000000000001E-2</c:v>
                </c:pt>
                <c:pt idx="487">
                  <c:v>6.6400000000000001E-2</c:v>
                </c:pt>
                <c:pt idx="488">
                  <c:v>6.6400000000000001E-2</c:v>
                </c:pt>
                <c:pt idx="489">
                  <c:v>6.6400000000000001E-2</c:v>
                </c:pt>
                <c:pt idx="490">
                  <c:v>6.6699999999999995E-2</c:v>
                </c:pt>
                <c:pt idx="491">
                  <c:v>6.6699999999999995E-2</c:v>
                </c:pt>
                <c:pt idx="492">
                  <c:v>6.6699999999999995E-2</c:v>
                </c:pt>
                <c:pt idx="493">
                  <c:v>6.6799999999999998E-2</c:v>
                </c:pt>
                <c:pt idx="494">
                  <c:v>6.6900000000000001E-2</c:v>
                </c:pt>
                <c:pt idx="495">
                  <c:v>6.6900000000000001E-2</c:v>
                </c:pt>
                <c:pt idx="496">
                  <c:v>6.6900000000000001E-2</c:v>
                </c:pt>
                <c:pt idx="497">
                  <c:v>6.6900000000000001E-2</c:v>
                </c:pt>
                <c:pt idx="498">
                  <c:v>6.6900000000000001E-2</c:v>
                </c:pt>
                <c:pt idx="499">
                  <c:v>6.6900000000000001E-2</c:v>
                </c:pt>
                <c:pt idx="500">
                  <c:v>6.6900000000000001E-2</c:v>
                </c:pt>
                <c:pt idx="501">
                  <c:v>6.6900000000000001E-2</c:v>
                </c:pt>
                <c:pt idx="502">
                  <c:v>6.7199999999999996E-2</c:v>
                </c:pt>
                <c:pt idx="503">
                  <c:v>6.7199999999999996E-2</c:v>
                </c:pt>
                <c:pt idx="504">
                  <c:v>6.7299999999999999E-2</c:v>
                </c:pt>
                <c:pt idx="505">
                  <c:v>6.7400000000000002E-2</c:v>
                </c:pt>
                <c:pt idx="506">
                  <c:v>6.7400000000000002E-2</c:v>
                </c:pt>
                <c:pt idx="507">
                  <c:v>6.7400000000000002E-2</c:v>
                </c:pt>
                <c:pt idx="508">
                  <c:v>6.7400000000000002E-2</c:v>
                </c:pt>
                <c:pt idx="509">
                  <c:v>6.7599999999999993E-2</c:v>
                </c:pt>
                <c:pt idx="510">
                  <c:v>6.7699999999999996E-2</c:v>
                </c:pt>
                <c:pt idx="511">
                  <c:v>6.7799999999999999E-2</c:v>
                </c:pt>
                <c:pt idx="512">
                  <c:v>6.7799999999999999E-2</c:v>
                </c:pt>
                <c:pt idx="513">
                  <c:v>6.7900000000000002E-2</c:v>
                </c:pt>
                <c:pt idx="514">
                  <c:v>6.8099999999999994E-2</c:v>
                </c:pt>
                <c:pt idx="515">
                  <c:v>6.8199999999999997E-2</c:v>
                </c:pt>
                <c:pt idx="516">
                  <c:v>6.8400000000000002E-2</c:v>
                </c:pt>
                <c:pt idx="517">
                  <c:v>6.8699999999999997E-2</c:v>
                </c:pt>
                <c:pt idx="518">
                  <c:v>6.8699999999999997E-2</c:v>
                </c:pt>
                <c:pt idx="519">
                  <c:v>6.8699999999999997E-2</c:v>
                </c:pt>
                <c:pt idx="520">
                  <c:v>6.8699999999999997E-2</c:v>
                </c:pt>
                <c:pt idx="521">
                  <c:v>6.8699999999999997E-2</c:v>
                </c:pt>
                <c:pt idx="522">
                  <c:v>6.8699999999999997E-2</c:v>
                </c:pt>
                <c:pt idx="523">
                  <c:v>6.8699999999999997E-2</c:v>
                </c:pt>
                <c:pt idx="524">
                  <c:v>6.8699999999999997E-2</c:v>
                </c:pt>
                <c:pt idx="525">
                  <c:v>6.8900000000000003E-2</c:v>
                </c:pt>
                <c:pt idx="526">
                  <c:v>6.9199999999999998E-2</c:v>
                </c:pt>
                <c:pt idx="527">
                  <c:v>6.93E-2</c:v>
                </c:pt>
                <c:pt idx="528">
                  <c:v>6.93E-2</c:v>
                </c:pt>
                <c:pt idx="529">
                  <c:v>6.9599999999999995E-2</c:v>
                </c:pt>
                <c:pt idx="530">
                  <c:v>6.9599999999999995E-2</c:v>
                </c:pt>
                <c:pt idx="531">
                  <c:v>6.9800000000000001E-2</c:v>
                </c:pt>
                <c:pt idx="532">
                  <c:v>6.9800000000000001E-2</c:v>
                </c:pt>
                <c:pt idx="533">
                  <c:v>6.9800000000000001E-2</c:v>
                </c:pt>
                <c:pt idx="534">
                  <c:v>7.0099999999999996E-2</c:v>
                </c:pt>
                <c:pt idx="535">
                  <c:v>7.0099999999999996E-2</c:v>
                </c:pt>
                <c:pt idx="536">
                  <c:v>7.0099999999999996E-2</c:v>
                </c:pt>
                <c:pt idx="537">
                  <c:v>7.0199999999999999E-2</c:v>
                </c:pt>
                <c:pt idx="538">
                  <c:v>7.0300000000000001E-2</c:v>
                </c:pt>
                <c:pt idx="539">
                  <c:v>7.0300000000000001E-2</c:v>
                </c:pt>
                <c:pt idx="540">
                  <c:v>7.0499999999999993E-2</c:v>
                </c:pt>
                <c:pt idx="541">
                  <c:v>7.0499999999999993E-2</c:v>
                </c:pt>
                <c:pt idx="542">
                  <c:v>7.0499999999999993E-2</c:v>
                </c:pt>
                <c:pt idx="543">
                  <c:v>7.0699999999999999E-2</c:v>
                </c:pt>
                <c:pt idx="544">
                  <c:v>7.0999999999999994E-2</c:v>
                </c:pt>
                <c:pt idx="545">
                  <c:v>7.1099999999999997E-2</c:v>
                </c:pt>
                <c:pt idx="546">
                  <c:v>7.1199999999999999E-2</c:v>
                </c:pt>
                <c:pt idx="547">
                  <c:v>7.1499999999999994E-2</c:v>
                </c:pt>
                <c:pt idx="548">
                  <c:v>7.17E-2</c:v>
                </c:pt>
                <c:pt idx="549">
                  <c:v>7.17E-2</c:v>
                </c:pt>
                <c:pt idx="550">
                  <c:v>7.17E-2</c:v>
                </c:pt>
                <c:pt idx="551">
                  <c:v>7.22E-2</c:v>
                </c:pt>
                <c:pt idx="552">
                  <c:v>7.2499999999999995E-2</c:v>
                </c:pt>
                <c:pt idx="553">
                  <c:v>7.2499999999999995E-2</c:v>
                </c:pt>
                <c:pt idx="554">
                  <c:v>7.2599999999999998E-2</c:v>
                </c:pt>
                <c:pt idx="555">
                  <c:v>7.2900000000000006E-2</c:v>
                </c:pt>
                <c:pt idx="556">
                  <c:v>7.2900000000000006E-2</c:v>
                </c:pt>
                <c:pt idx="557">
                  <c:v>7.2900000000000006E-2</c:v>
                </c:pt>
                <c:pt idx="558">
                  <c:v>7.2900000000000006E-2</c:v>
                </c:pt>
                <c:pt idx="559">
                  <c:v>7.2900000000000006E-2</c:v>
                </c:pt>
                <c:pt idx="560">
                  <c:v>7.2900000000000006E-2</c:v>
                </c:pt>
                <c:pt idx="561">
                  <c:v>7.2999999999999995E-2</c:v>
                </c:pt>
                <c:pt idx="562">
                  <c:v>7.2999999999999995E-2</c:v>
                </c:pt>
                <c:pt idx="563">
                  <c:v>7.3099999999999998E-2</c:v>
                </c:pt>
                <c:pt idx="564">
                  <c:v>7.3099999999999998E-2</c:v>
                </c:pt>
                <c:pt idx="565">
                  <c:v>7.3099999999999998E-2</c:v>
                </c:pt>
                <c:pt idx="566">
                  <c:v>7.3499999999999996E-2</c:v>
                </c:pt>
                <c:pt idx="567">
                  <c:v>7.3499999999999996E-2</c:v>
                </c:pt>
                <c:pt idx="568">
                  <c:v>7.3499999999999996E-2</c:v>
                </c:pt>
                <c:pt idx="569">
                  <c:v>7.3800000000000004E-2</c:v>
                </c:pt>
                <c:pt idx="570">
                  <c:v>7.3899999999999993E-2</c:v>
                </c:pt>
                <c:pt idx="571">
                  <c:v>7.4099999999999999E-2</c:v>
                </c:pt>
                <c:pt idx="572">
                  <c:v>7.4200000000000002E-2</c:v>
                </c:pt>
                <c:pt idx="573">
                  <c:v>7.4300000000000005E-2</c:v>
                </c:pt>
                <c:pt idx="574">
                  <c:v>7.4499999999999997E-2</c:v>
                </c:pt>
                <c:pt idx="575">
                  <c:v>7.4499999999999997E-2</c:v>
                </c:pt>
                <c:pt idx="576">
                  <c:v>7.46E-2</c:v>
                </c:pt>
                <c:pt idx="577">
                  <c:v>7.46E-2</c:v>
                </c:pt>
                <c:pt idx="578">
                  <c:v>7.4700000000000003E-2</c:v>
                </c:pt>
                <c:pt idx="579">
                  <c:v>7.4800000000000005E-2</c:v>
                </c:pt>
                <c:pt idx="580">
                  <c:v>7.4800000000000005E-2</c:v>
                </c:pt>
                <c:pt idx="581">
                  <c:v>7.4800000000000005E-2</c:v>
                </c:pt>
                <c:pt idx="582">
                  <c:v>7.51E-2</c:v>
                </c:pt>
                <c:pt idx="583">
                  <c:v>7.51E-2</c:v>
                </c:pt>
                <c:pt idx="584">
                  <c:v>7.5200000000000003E-2</c:v>
                </c:pt>
                <c:pt idx="585">
                  <c:v>7.5399999999999995E-2</c:v>
                </c:pt>
                <c:pt idx="586">
                  <c:v>7.5600000000000001E-2</c:v>
                </c:pt>
                <c:pt idx="587">
                  <c:v>7.5800000000000006E-2</c:v>
                </c:pt>
                <c:pt idx="588">
                  <c:v>7.5899999999999995E-2</c:v>
                </c:pt>
                <c:pt idx="589">
                  <c:v>7.6300000000000007E-2</c:v>
                </c:pt>
                <c:pt idx="590">
                  <c:v>7.6300000000000007E-2</c:v>
                </c:pt>
                <c:pt idx="591">
                  <c:v>7.6600000000000001E-2</c:v>
                </c:pt>
                <c:pt idx="592">
                  <c:v>7.6899999999999996E-2</c:v>
                </c:pt>
                <c:pt idx="593">
                  <c:v>7.6999999999999999E-2</c:v>
                </c:pt>
                <c:pt idx="594">
                  <c:v>7.6999999999999999E-2</c:v>
                </c:pt>
                <c:pt idx="595">
                  <c:v>7.7200000000000005E-2</c:v>
                </c:pt>
                <c:pt idx="596">
                  <c:v>7.7200000000000005E-2</c:v>
                </c:pt>
                <c:pt idx="597">
                  <c:v>7.7399999999999997E-2</c:v>
                </c:pt>
                <c:pt idx="598">
                  <c:v>7.7399999999999997E-2</c:v>
                </c:pt>
                <c:pt idx="599">
                  <c:v>7.7600000000000002E-2</c:v>
                </c:pt>
                <c:pt idx="600">
                  <c:v>7.7600000000000002E-2</c:v>
                </c:pt>
                <c:pt idx="601">
                  <c:v>7.7899999999999997E-2</c:v>
                </c:pt>
                <c:pt idx="602">
                  <c:v>7.8E-2</c:v>
                </c:pt>
                <c:pt idx="603">
                  <c:v>7.8E-2</c:v>
                </c:pt>
                <c:pt idx="604">
                  <c:v>7.8200000000000006E-2</c:v>
                </c:pt>
                <c:pt idx="605">
                  <c:v>7.8200000000000006E-2</c:v>
                </c:pt>
                <c:pt idx="606">
                  <c:v>7.8200000000000006E-2</c:v>
                </c:pt>
                <c:pt idx="607">
                  <c:v>7.8399999999999997E-2</c:v>
                </c:pt>
                <c:pt idx="608">
                  <c:v>7.8700000000000006E-2</c:v>
                </c:pt>
                <c:pt idx="609">
                  <c:v>7.8899999999999998E-2</c:v>
                </c:pt>
                <c:pt idx="610">
                  <c:v>7.9000000000000001E-2</c:v>
                </c:pt>
                <c:pt idx="611">
                  <c:v>7.9200000000000007E-2</c:v>
                </c:pt>
                <c:pt idx="612">
                  <c:v>7.9200000000000007E-2</c:v>
                </c:pt>
                <c:pt idx="613">
                  <c:v>7.9200000000000007E-2</c:v>
                </c:pt>
                <c:pt idx="614">
                  <c:v>7.9299999999999995E-2</c:v>
                </c:pt>
                <c:pt idx="615">
                  <c:v>7.9500000000000001E-2</c:v>
                </c:pt>
                <c:pt idx="616">
                  <c:v>7.9699999999999993E-2</c:v>
                </c:pt>
                <c:pt idx="617">
                  <c:v>7.9699999999999993E-2</c:v>
                </c:pt>
                <c:pt idx="618">
                  <c:v>7.9699999999999993E-2</c:v>
                </c:pt>
                <c:pt idx="619">
                  <c:v>7.9899999999999999E-2</c:v>
                </c:pt>
                <c:pt idx="620">
                  <c:v>0.08</c:v>
                </c:pt>
                <c:pt idx="621">
                  <c:v>0.08</c:v>
                </c:pt>
                <c:pt idx="622">
                  <c:v>0.08</c:v>
                </c:pt>
                <c:pt idx="623">
                  <c:v>8.0199999999999994E-2</c:v>
                </c:pt>
                <c:pt idx="624">
                  <c:v>8.0299999999999996E-2</c:v>
                </c:pt>
                <c:pt idx="625">
                  <c:v>8.0500000000000002E-2</c:v>
                </c:pt>
                <c:pt idx="626">
                  <c:v>8.0799999999999997E-2</c:v>
                </c:pt>
                <c:pt idx="627">
                  <c:v>8.0799999999999997E-2</c:v>
                </c:pt>
                <c:pt idx="628">
                  <c:v>8.1199999999999994E-2</c:v>
                </c:pt>
                <c:pt idx="629">
                  <c:v>8.1500000000000003E-2</c:v>
                </c:pt>
                <c:pt idx="630">
                  <c:v>8.1500000000000003E-2</c:v>
                </c:pt>
                <c:pt idx="631">
                  <c:v>8.1799999999999998E-2</c:v>
                </c:pt>
                <c:pt idx="632">
                  <c:v>8.2100000000000006E-2</c:v>
                </c:pt>
                <c:pt idx="633">
                  <c:v>8.2299999999999998E-2</c:v>
                </c:pt>
                <c:pt idx="634">
                  <c:v>8.2299999999999998E-2</c:v>
                </c:pt>
                <c:pt idx="635">
                  <c:v>8.2400000000000001E-2</c:v>
                </c:pt>
                <c:pt idx="636">
                  <c:v>8.2400000000000001E-2</c:v>
                </c:pt>
                <c:pt idx="637">
                  <c:v>8.2600000000000007E-2</c:v>
                </c:pt>
                <c:pt idx="638">
                  <c:v>8.2699999999999996E-2</c:v>
                </c:pt>
                <c:pt idx="639">
                  <c:v>8.2900000000000001E-2</c:v>
                </c:pt>
                <c:pt idx="640">
                  <c:v>8.2900000000000001E-2</c:v>
                </c:pt>
                <c:pt idx="641">
                  <c:v>8.2900000000000001E-2</c:v>
                </c:pt>
                <c:pt idx="642">
                  <c:v>8.2900000000000001E-2</c:v>
                </c:pt>
                <c:pt idx="643">
                  <c:v>8.3199999999999996E-2</c:v>
                </c:pt>
                <c:pt idx="644">
                  <c:v>8.3199999999999996E-2</c:v>
                </c:pt>
                <c:pt idx="645">
                  <c:v>8.3299999999999999E-2</c:v>
                </c:pt>
                <c:pt idx="646">
                  <c:v>8.3500000000000005E-2</c:v>
                </c:pt>
                <c:pt idx="647">
                  <c:v>8.3500000000000005E-2</c:v>
                </c:pt>
                <c:pt idx="648">
                  <c:v>8.3599999999999994E-2</c:v>
                </c:pt>
                <c:pt idx="649">
                  <c:v>8.4099999999999994E-2</c:v>
                </c:pt>
                <c:pt idx="650">
                  <c:v>8.4099999999999994E-2</c:v>
                </c:pt>
                <c:pt idx="651">
                  <c:v>8.4099999999999994E-2</c:v>
                </c:pt>
                <c:pt idx="652">
                  <c:v>8.4400000000000003E-2</c:v>
                </c:pt>
                <c:pt idx="653">
                  <c:v>8.4400000000000003E-2</c:v>
                </c:pt>
                <c:pt idx="654">
                  <c:v>8.4500000000000006E-2</c:v>
                </c:pt>
                <c:pt idx="655">
                  <c:v>8.4500000000000006E-2</c:v>
                </c:pt>
                <c:pt idx="656">
                  <c:v>8.4699999999999998E-2</c:v>
                </c:pt>
                <c:pt idx="657">
                  <c:v>8.4699999999999998E-2</c:v>
                </c:pt>
                <c:pt idx="658">
                  <c:v>8.5199999999999998E-2</c:v>
                </c:pt>
                <c:pt idx="659">
                  <c:v>8.5199999999999998E-2</c:v>
                </c:pt>
                <c:pt idx="660">
                  <c:v>8.5300000000000001E-2</c:v>
                </c:pt>
                <c:pt idx="661">
                  <c:v>8.5300000000000001E-2</c:v>
                </c:pt>
                <c:pt idx="662">
                  <c:v>8.5500000000000007E-2</c:v>
                </c:pt>
                <c:pt idx="663">
                  <c:v>8.5800000000000001E-2</c:v>
                </c:pt>
                <c:pt idx="664">
                  <c:v>8.5900000000000004E-2</c:v>
                </c:pt>
                <c:pt idx="665">
                  <c:v>8.5900000000000004E-2</c:v>
                </c:pt>
                <c:pt idx="666">
                  <c:v>8.5900000000000004E-2</c:v>
                </c:pt>
                <c:pt idx="667">
                  <c:v>8.5900000000000004E-2</c:v>
                </c:pt>
                <c:pt idx="668">
                  <c:v>8.6099999999999996E-2</c:v>
                </c:pt>
                <c:pt idx="669">
                  <c:v>8.6099999999999996E-2</c:v>
                </c:pt>
                <c:pt idx="670">
                  <c:v>8.6300000000000002E-2</c:v>
                </c:pt>
                <c:pt idx="671">
                  <c:v>8.6400000000000005E-2</c:v>
                </c:pt>
                <c:pt idx="672">
                  <c:v>8.6599999999999996E-2</c:v>
                </c:pt>
                <c:pt idx="673">
                  <c:v>8.6599999999999996E-2</c:v>
                </c:pt>
                <c:pt idx="674">
                  <c:v>8.6900000000000005E-2</c:v>
                </c:pt>
                <c:pt idx="675">
                  <c:v>8.7099999999999997E-2</c:v>
                </c:pt>
                <c:pt idx="676">
                  <c:v>8.7300000000000003E-2</c:v>
                </c:pt>
                <c:pt idx="677">
                  <c:v>8.7300000000000003E-2</c:v>
                </c:pt>
                <c:pt idx="678">
                  <c:v>8.7400000000000005E-2</c:v>
                </c:pt>
                <c:pt idx="679">
                  <c:v>8.7400000000000005E-2</c:v>
                </c:pt>
                <c:pt idx="680">
                  <c:v>8.7599999999999997E-2</c:v>
                </c:pt>
                <c:pt idx="681">
                  <c:v>8.7900000000000006E-2</c:v>
                </c:pt>
                <c:pt idx="682">
                  <c:v>8.7900000000000006E-2</c:v>
                </c:pt>
                <c:pt idx="683">
                  <c:v>8.8099999999999998E-2</c:v>
                </c:pt>
                <c:pt idx="684">
                  <c:v>8.8099999999999998E-2</c:v>
                </c:pt>
                <c:pt idx="685">
                  <c:v>8.8300000000000003E-2</c:v>
                </c:pt>
                <c:pt idx="686">
                  <c:v>8.8499999999999995E-2</c:v>
                </c:pt>
                <c:pt idx="687">
                  <c:v>8.8499999999999995E-2</c:v>
                </c:pt>
                <c:pt idx="688">
                  <c:v>8.8800000000000004E-2</c:v>
                </c:pt>
                <c:pt idx="689">
                  <c:v>8.8999999999999996E-2</c:v>
                </c:pt>
                <c:pt idx="690">
                  <c:v>8.8999999999999996E-2</c:v>
                </c:pt>
                <c:pt idx="691">
                  <c:v>8.8999999999999996E-2</c:v>
                </c:pt>
                <c:pt idx="692">
                  <c:v>8.9200000000000002E-2</c:v>
                </c:pt>
                <c:pt idx="693">
                  <c:v>8.9300000000000004E-2</c:v>
                </c:pt>
                <c:pt idx="694">
                  <c:v>8.9300000000000004E-2</c:v>
                </c:pt>
                <c:pt idx="695">
                  <c:v>8.9499999999999996E-2</c:v>
                </c:pt>
                <c:pt idx="696">
                  <c:v>8.9700000000000002E-2</c:v>
                </c:pt>
                <c:pt idx="697">
                  <c:v>8.9899999999999994E-2</c:v>
                </c:pt>
                <c:pt idx="698">
                  <c:v>9.01E-2</c:v>
                </c:pt>
                <c:pt idx="699">
                  <c:v>9.0200000000000002E-2</c:v>
                </c:pt>
                <c:pt idx="700">
                  <c:v>9.0200000000000002E-2</c:v>
                </c:pt>
                <c:pt idx="701">
                  <c:v>9.0200000000000002E-2</c:v>
                </c:pt>
                <c:pt idx="702">
                  <c:v>9.0399999999999994E-2</c:v>
                </c:pt>
                <c:pt idx="703">
                  <c:v>9.0399999999999994E-2</c:v>
                </c:pt>
                <c:pt idx="704">
                  <c:v>9.0800000000000006E-2</c:v>
                </c:pt>
                <c:pt idx="705">
                  <c:v>9.0800000000000006E-2</c:v>
                </c:pt>
                <c:pt idx="706">
                  <c:v>9.0800000000000006E-2</c:v>
                </c:pt>
                <c:pt idx="707">
                  <c:v>9.0999999999999998E-2</c:v>
                </c:pt>
                <c:pt idx="708">
                  <c:v>9.0999999999999998E-2</c:v>
                </c:pt>
                <c:pt idx="709">
                  <c:v>9.0999999999999998E-2</c:v>
                </c:pt>
                <c:pt idx="710">
                  <c:v>9.0999999999999998E-2</c:v>
                </c:pt>
                <c:pt idx="711">
                  <c:v>9.0999999999999998E-2</c:v>
                </c:pt>
                <c:pt idx="712">
                  <c:v>9.1300000000000006E-2</c:v>
                </c:pt>
                <c:pt idx="713">
                  <c:v>9.1499999999999998E-2</c:v>
                </c:pt>
                <c:pt idx="714">
                  <c:v>9.1499999999999998E-2</c:v>
                </c:pt>
                <c:pt idx="715">
                  <c:v>9.1499999999999998E-2</c:v>
                </c:pt>
                <c:pt idx="716">
                  <c:v>9.2100000000000001E-2</c:v>
                </c:pt>
                <c:pt idx="717">
                  <c:v>9.2100000000000001E-2</c:v>
                </c:pt>
                <c:pt idx="718">
                  <c:v>9.2299999999999993E-2</c:v>
                </c:pt>
                <c:pt idx="719">
                  <c:v>9.2499999999999999E-2</c:v>
                </c:pt>
                <c:pt idx="720">
                  <c:v>9.2600000000000002E-2</c:v>
                </c:pt>
                <c:pt idx="721">
                  <c:v>9.2799999999999994E-2</c:v>
                </c:pt>
                <c:pt idx="722">
                  <c:v>9.2799999999999994E-2</c:v>
                </c:pt>
                <c:pt idx="723">
                  <c:v>9.3200000000000005E-2</c:v>
                </c:pt>
                <c:pt idx="724">
                  <c:v>9.3200000000000005E-2</c:v>
                </c:pt>
                <c:pt idx="725">
                  <c:v>9.3200000000000005E-2</c:v>
                </c:pt>
                <c:pt idx="726">
                  <c:v>9.3200000000000005E-2</c:v>
                </c:pt>
                <c:pt idx="727">
                  <c:v>9.3200000000000005E-2</c:v>
                </c:pt>
                <c:pt idx="728">
                  <c:v>9.3200000000000005E-2</c:v>
                </c:pt>
                <c:pt idx="729">
                  <c:v>9.3399999999999997E-2</c:v>
                </c:pt>
                <c:pt idx="730">
                  <c:v>9.3399999999999997E-2</c:v>
                </c:pt>
                <c:pt idx="731">
                  <c:v>9.3399999999999997E-2</c:v>
                </c:pt>
                <c:pt idx="732">
                  <c:v>9.3600000000000003E-2</c:v>
                </c:pt>
                <c:pt idx="733">
                  <c:v>9.3799999999999994E-2</c:v>
                </c:pt>
                <c:pt idx="734">
                  <c:v>9.3799999999999994E-2</c:v>
                </c:pt>
                <c:pt idx="735">
                  <c:v>9.3799999999999994E-2</c:v>
                </c:pt>
                <c:pt idx="736">
                  <c:v>9.3799999999999994E-2</c:v>
                </c:pt>
                <c:pt idx="737">
                  <c:v>9.4E-2</c:v>
                </c:pt>
                <c:pt idx="738">
                  <c:v>9.4E-2</c:v>
                </c:pt>
                <c:pt idx="739">
                  <c:v>9.4E-2</c:v>
                </c:pt>
                <c:pt idx="740">
                  <c:v>9.4E-2</c:v>
                </c:pt>
                <c:pt idx="741">
                  <c:v>9.4200000000000006E-2</c:v>
                </c:pt>
                <c:pt idx="742">
                  <c:v>9.4200000000000006E-2</c:v>
                </c:pt>
                <c:pt idx="743">
                  <c:v>9.4399999999999998E-2</c:v>
                </c:pt>
                <c:pt idx="744">
                  <c:v>9.4399999999999998E-2</c:v>
                </c:pt>
                <c:pt idx="745">
                  <c:v>9.4399999999999998E-2</c:v>
                </c:pt>
                <c:pt idx="746">
                  <c:v>9.4399999999999998E-2</c:v>
                </c:pt>
                <c:pt idx="747">
                  <c:v>9.4399999999999998E-2</c:v>
                </c:pt>
                <c:pt idx="748">
                  <c:v>9.4399999999999998E-2</c:v>
                </c:pt>
                <c:pt idx="749">
                  <c:v>9.4799999999999995E-2</c:v>
                </c:pt>
                <c:pt idx="750">
                  <c:v>9.5000000000000001E-2</c:v>
                </c:pt>
                <c:pt idx="751">
                  <c:v>9.5000000000000001E-2</c:v>
                </c:pt>
                <c:pt idx="752">
                  <c:v>9.5200000000000007E-2</c:v>
                </c:pt>
                <c:pt idx="753">
                  <c:v>9.5399999999999999E-2</c:v>
                </c:pt>
                <c:pt idx="754">
                  <c:v>9.5600000000000004E-2</c:v>
                </c:pt>
                <c:pt idx="755">
                  <c:v>9.5600000000000004E-2</c:v>
                </c:pt>
                <c:pt idx="756">
                  <c:v>9.5799999999999996E-2</c:v>
                </c:pt>
                <c:pt idx="757">
                  <c:v>9.6000000000000002E-2</c:v>
                </c:pt>
                <c:pt idx="758">
                  <c:v>9.6000000000000002E-2</c:v>
                </c:pt>
                <c:pt idx="759">
                  <c:v>9.6000000000000002E-2</c:v>
                </c:pt>
                <c:pt idx="760">
                  <c:v>9.6000000000000002E-2</c:v>
                </c:pt>
                <c:pt idx="761">
                  <c:v>9.6000000000000002E-2</c:v>
                </c:pt>
                <c:pt idx="762">
                  <c:v>9.6000000000000002E-2</c:v>
                </c:pt>
                <c:pt idx="763">
                  <c:v>9.6000000000000002E-2</c:v>
                </c:pt>
                <c:pt idx="764">
                  <c:v>9.6000000000000002E-2</c:v>
                </c:pt>
                <c:pt idx="765">
                  <c:v>9.6000000000000002E-2</c:v>
                </c:pt>
                <c:pt idx="766">
                  <c:v>9.6000000000000002E-2</c:v>
                </c:pt>
                <c:pt idx="767">
                  <c:v>9.6000000000000002E-2</c:v>
                </c:pt>
                <c:pt idx="768">
                  <c:v>9.6299999999999997E-2</c:v>
                </c:pt>
                <c:pt idx="769">
                  <c:v>9.6299999999999997E-2</c:v>
                </c:pt>
                <c:pt idx="770">
                  <c:v>9.6299999999999997E-2</c:v>
                </c:pt>
                <c:pt idx="771">
                  <c:v>9.6299999999999997E-2</c:v>
                </c:pt>
                <c:pt idx="772">
                  <c:v>9.6699999999999994E-2</c:v>
                </c:pt>
                <c:pt idx="773">
                  <c:v>9.6699999999999994E-2</c:v>
                </c:pt>
                <c:pt idx="774">
                  <c:v>9.6699999999999994E-2</c:v>
                </c:pt>
                <c:pt idx="775">
                  <c:v>9.6699999999999994E-2</c:v>
                </c:pt>
                <c:pt idx="776">
                  <c:v>9.6699999999999994E-2</c:v>
                </c:pt>
                <c:pt idx="777">
                  <c:v>9.6699999999999994E-2</c:v>
                </c:pt>
                <c:pt idx="778">
                  <c:v>9.6699999999999994E-2</c:v>
                </c:pt>
                <c:pt idx="779">
                  <c:v>9.6699999999999994E-2</c:v>
                </c:pt>
                <c:pt idx="780">
                  <c:v>9.69E-2</c:v>
                </c:pt>
                <c:pt idx="781">
                  <c:v>9.69E-2</c:v>
                </c:pt>
                <c:pt idx="782">
                  <c:v>9.7199999999999995E-2</c:v>
                </c:pt>
                <c:pt idx="783">
                  <c:v>9.74E-2</c:v>
                </c:pt>
                <c:pt idx="784">
                  <c:v>9.74E-2</c:v>
                </c:pt>
                <c:pt idx="785">
                  <c:v>9.74E-2</c:v>
                </c:pt>
                <c:pt idx="786">
                  <c:v>9.74E-2</c:v>
                </c:pt>
                <c:pt idx="787">
                  <c:v>9.7600000000000006E-2</c:v>
                </c:pt>
                <c:pt idx="788">
                  <c:v>9.7600000000000006E-2</c:v>
                </c:pt>
                <c:pt idx="789">
                  <c:v>9.7600000000000006E-2</c:v>
                </c:pt>
                <c:pt idx="790">
                  <c:v>9.7600000000000006E-2</c:v>
                </c:pt>
                <c:pt idx="791">
                  <c:v>9.7600000000000006E-2</c:v>
                </c:pt>
                <c:pt idx="792">
                  <c:v>9.7900000000000001E-2</c:v>
                </c:pt>
                <c:pt idx="793">
                  <c:v>9.8100000000000007E-2</c:v>
                </c:pt>
                <c:pt idx="794">
                  <c:v>9.8100000000000007E-2</c:v>
                </c:pt>
                <c:pt idx="795">
                  <c:v>9.8100000000000007E-2</c:v>
                </c:pt>
                <c:pt idx="796">
                  <c:v>9.8100000000000007E-2</c:v>
                </c:pt>
                <c:pt idx="797">
                  <c:v>9.8100000000000007E-2</c:v>
                </c:pt>
                <c:pt idx="798">
                  <c:v>9.8400000000000001E-2</c:v>
                </c:pt>
                <c:pt idx="799">
                  <c:v>9.8599999999999993E-2</c:v>
                </c:pt>
                <c:pt idx="800">
                  <c:v>9.8799999999999999E-2</c:v>
                </c:pt>
                <c:pt idx="801">
                  <c:v>9.8799999999999999E-2</c:v>
                </c:pt>
                <c:pt idx="802">
                  <c:v>9.8799999999999999E-2</c:v>
                </c:pt>
                <c:pt idx="803">
                  <c:v>9.8799999999999999E-2</c:v>
                </c:pt>
                <c:pt idx="804">
                  <c:v>9.8799999999999999E-2</c:v>
                </c:pt>
                <c:pt idx="805">
                  <c:v>9.9599999999999994E-2</c:v>
                </c:pt>
                <c:pt idx="806">
                  <c:v>9.9599999999999994E-2</c:v>
                </c:pt>
                <c:pt idx="807">
                  <c:v>9.9599999999999994E-2</c:v>
                </c:pt>
                <c:pt idx="808">
                  <c:v>9.9599999999999994E-2</c:v>
                </c:pt>
                <c:pt idx="809">
                  <c:v>9.9599999999999994E-2</c:v>
                </c:pt>
                <c:pt idx="810">
                  <c:v>9.9599999999999994E-2</c:v>
                </c:pt>
                <c:pt idx="811">
                  <c:v>9.98E-2</c:v>
                </c:pt>
                <c:pt idx="812">
                  <c:v>9.98E-2</c:v>
                </c:pt>
                <c:pt idx="813">
                  <c:v>9.98E-2</c:v>
                </c:pt>
                <c:pt idx="814">
                  <c:v>9.98E-2</c:v>
                </c:pt>
                <c:pt idx="815">
                  <c:v>9.98E-2</c:v>
                </c:pt>
                <c:pt idx="816">
                  <c:v>0.10009999999999999</c:v>
                </c:pt>
                <c:pt idx="817">
                  <c:v>0.10009999999999999</c:v>
                </c:pt>
                <c:pt idx="818">
                  <c:v>0.10059999999999999</c:v>
                </c:pt>
                <c:pt idx="819">
                  <c:v>0.1008</c:v>
                </c:pt>
                <c:pt idx="820">
                  <c:v>0.1008</c:v>
                </c:pt>
                <c:pt idx="821">
                  <c:v>0.1011</c:v>
                </c:pt>
                <c:pt idx="822">
                  <c:v>0.1011</c:v>
                </c:pt>
                <c:pt idx="823">
                  <c:v>0.1011</c:v>
                </c:pt>
                <c:pt idx="824">
                  <c:v>0.1011</c:v>
                </c:pt>
                <c:pt idx="825">
                  <c:v>0.1016</c:v>
                </c:pt>
                <c:pt idx="826">
                  <c:v>0.1016</c:v>
                </c:pt>
                <c:pt idx="827">
                  <c:v>0.1016</c:v>
                </c:pt>
                <c:pt idx="828">
                  <c:v>0.1019</c:v>
                </c:pt>
                <c:pt idx="829">
                  <c:v>0.1021</c:v>
                </c:pt>
                <c:pt idx="830">
                  <c:v>0.1021</c:v>
                </c:pt>
                <c:pt idx="831">
                  <c:v>0.1021</c:v>
                </c:pt>
                <c:pt idx="832">
                  <c:v>0.1021</c:v>
                </c:pt>
                <c:pt idx="833">
                  <c:v>0.1024</c:v>
                </c:pt>
                <c:pt idx="834">
                  <c:v>0.1027</c:v>
                </c:pt>
                <c:pt idx="835">
                  <c:v>0.10349999999999999</c:v>
                </c:pt>
                <c:pt idx="836">
                  <c:v>0.10349999999999999</c:v>
                </c:pt>
                <c:pt idx="837">
                  <c:v>0.10349999999999999</c:v>
                </c:pt>
                <c:pt idx="838">
                  <c:v>0.1038</c:v>
                </c:pt>
                <c:pt idx="839">
                  <c:v>0.1038</c:v>
                </c:pt>
                <c:pt idx="840">
                  <c:v>0.1041</c:v>
                </c:pt>
                <c:pt idx="841">
                  <c:v>0.1041</c:v>
                </c:pt>
                <c:pt idx="842">
                  <c:v>0.1041</c:v>
                </c:pt>
                <c:pt idx="843">
                  <c:v>0.1046</c:v>
                </c:pt>
                <c:pt idx="844">
                  <c:v>0.1046</c:v>
                </c:pt>
                <c:pt idx="845">
                  <c:v>0.10489999999999999</c:v>
                </c:pt>
                <c:pt idx="846">
                  <c:v>0.1052</c:v>
                </c:pt>
                <c:pt idx="847">
                  <c:v>0.1052</c:v>
                </c:pt>
                <c:pt idx="848">
                  <c:v>0.1052</c:v>
                </c:pt>
                <c:pt idx="849">
                  <c:v>0.1052</c:v>
                </c:pt>
                <c:pt idx="850">
                  <c:v>0.1056</c:v>
                </c:pt>
                <c:pt idx="851">
                  <c:v>0.1056</c:v>
                </c:pt>
                <c:pt idx="852">
                  <c:v>0.1056</c:v>
                </c:pt>
                <c:pt idx="853">
                  <c:v>0.10589999999999999</c:v>
                </c:pt>
                <c:pt idx="854">
                  <c:v>0.10589999999999999</c:v>
                </c:pt>
                <c:pt idx="855">
                  <c:v>0.10589999999999999</c:v>
                </c:pt>
                <c:pt idx="856">
                  <c:v>0.10589999999999999</c:v>
                </c:pt>
                <c:pt idx="857">
                  <c:v>0.10589999999999999</c:v>
                </c:pt>
                <c:pt idx="858">
                  <c:v>0.10589999999999999</c:v>
                </c:pt>
                <c:pt idx="859">
                  <c:v>0.10589999999999999</c:v>
                </c:pt>
                <c:pt idx="860">
                  <c:v>0.10589999999999999</c:v>
                </c:pt>
                <c:pt idx="861">
                  <c:v>0.10589999999999999</c:v>
                </c:pt>
                <c:pt idx="862">
                  <c:v>0.10589999999999999</c:v>
                </c:pt>
                <c:pt idx="863">
                  <c:v>0.10589999999999999</c:v>
                </c:pt>
                <c:pt idx="864">
                  <c:v>0.1065</c:v>
                </c:pt>
                <c:pt idx="865">
                  <c:v>0.10680000000000001</c:v>
                </c:pt>
                <c:pt idx="866">
                  <c:v>0.10680000000000001</c:v>
                </c:pt>
                <c:pt idx="867">
                  <c:v>0.10680000000000001</c:v>
                </c:pt>
                <c:pt idx="868">
                  <c:v>0.10680000000000001</c:v>
                </c:pt>
                <c:pt idx="869">
                  <c:v>0.10680000000000001</c:v>
                </c:pt>
                <c:pt idx="870">
                  <c:v>0.10680000000000001</c:v>
                </c:pt>
                <c:pt idx="871">
                  <c:v>0.10680000000000001</c:v>
                </c:pt>
                <c:pt idx="872">
                  <c:v>0.10680000000000001</c:v>
                </c:pt>
                <c:pt idx="873">
                  <c:v>0.10680000000000001</c:v>
                </c:pt>
                <c:pt idx="874">
                  <c:v>0.10680000000000001</c:v>
                </c:pt>
                <c:pt idx="875">
                  <c:v>0.1075</c:v>
                </c:pt>
                <c:pt idx="876">
                  <c:v>0.1075</c:v>
                </c:pt>
                <c:pt idx="877">
                  <c:v>0.1075</c:v>
                </c:pt>
                <c:pt idx="878">
                  <c:v>0.1075</c:v>
                </c:pt>
                <c:pt idx="879">
                  <c:v>0.1075</c:v>
                </c:pt>
                <c:pt idx="880">
                  <c:v>0.1075</c:v>
                </c:pt>
                <c:pt idx="881">
                  <c:v>0.1075</c:v>
                </c:pt>
                <c:pt idx="882">
                  <c:v>0.1075</c:v>
                </c:pt>
                <c:pt idx="883">
                  <c:v>0.1075</c:v>
                </c:pt>
                <c:pt idx="884">
                  <c:v>0.1075</c:v>
                </c:pt>
                <c:pt idx="885">
                  <c:v>0.1075</c:v>
                </c:pt>
                <c:pt idx="886">
                  <c:v>0.1075</c:v>
                </c:pt>
                <c:pt idx="887">
                  <c:v>0.10780000000000001</c:v>
                </c:pt>
                <c:pt idx="888">
                  <c:v>0.10780000000000001</c:v>
                </c:pt>
                <c:pt idx="889">
                  <c:v>0.10780000000000001</c:v>
                </c:pt>
                <c:pt idx="890">
                  <c:v>0.10780000000000001</c:v>
                </c:pt>
                <c:pt idx="891">
                  <c:v>0.10780000000000001</c:v>
                </c:pt>
                <c:pt idx="892">
                  <c:v>0.10780000000000001</c:v>
                </c:pt>
                <c:pt idx="893">
                  <c:v>0.10780000000000001</c:v>
                </c:pt>
                <c:pt idx="894">
                  <c:v>0.1082</c:v>
                </c:pt>
                <c:pt idx="895">
                  <c:v>0.1082</c:v>
                </c:pt>
                <c:pt idx="896">
                  <c:v>0.1085</c:v>
                </c:pt>
                <c:pt idx="897">
                  <c:v>0.1089</c:v>
                </c:pt>
                <c:pt idx="898">
                  <c:v>0.1089</c:v>
                </c:pt>
                <c:pt idx="899">
                  <c:v>0.10929999999999999</c:v>
                </c:pt>
                <c:pt idx="900">
                  <c:v>0.10929999999999999</c:v>
                </c:pt>
                <c:pt idx="901">
                  <c:v>0.10929999999999999</c:v>
                </c:pt>
                <c:pt idx="902">
                  <c:v>0.10929999999999999</c:v>
                </c:pt>
                <c:pt idx="903">
                  <c:v>0.10929999999999999</c:v>
                </c:pt>
                <c:pt idx="904">
                  <c:v>0.10929999999999999</c:v>
                </c:pt>
                <c:pt idx="905">
                  <c:v>0.10929999999999999</c:v>
                </c:pt>
                <c:pt idx="906">
                  <c:v>0.10929999999999999</c:v>
                </c:pt>
                <c:pt idx="907">
                  <c:v>0.10970000000000001</c:v>
                </c:pt>
                <c:pt idx="908">
                  <c:v>0.10970000000000001</c:v>
                </c:pt>
                <c:pt idx="909">
                  <c:v>0.10970000000000001</c:v>
                </c:pt>
                <c:pt idx="910">
                  <c:v>0.10970000000000001</c:v>
                </c:pt>
                <c:pt idx="911">
                  <c:v>0.11</c:v>
                </c:pt>
                <c:pt idx="912">
                  <c:v>0.11</c:v>
                </c:pt>
                <c:pt idx="913">
                  <c:v>0.11</c:v>
                </c:pt>
                <c:pt idx="914">
                  <c:v>0.1108</c:v>
                </c:pt>
                <c:pt idx="915">
                  <c:v>0.1108</c:v>
                </c:pt>
                <c:pt idx="916">
                  <c:v>0.1113</c:v>
                </c:pt>
                <c:pt idx="917">
                  <c:v>0.1113</c:v>
                </c:pt>
                <c:pt idx="918">
                  <c:v>0.11169999999999999</c:v>
                </c:pt>
                <c:pt idx="919">
                  <c:v>0.11169999999999999</c:v>
                </c:pt>
                <c:pt idx="920">
                  <c:v>0.11169999999999999</c:v>
                </c:pt>
                <c:pt idx="921">
                  <c:v>0.11169999999999999</c:v>
                </c:pt>
                <c:pt idx="922">
                  <c:v>0.11169999999999999</c:v>
                </c:pt>
                <c:pt idx="923">
                  <c:v>0.11210000000000001</c:v>
                </c:pt>
                <c:pt idx="924">
                  <c:v>0.11210000000000001</c:v>
                </c:pt>
                <c:pt idx="925">
                  <c:v>0.11210000000000001</c:v>
                </c:pt>
                <c:pt idx="926">
                  <c:v>0.11210000000000001</c:v>
                </c:pt>
                <c:pt idx="927">
                  <c:v>0.11210000000000001</c:v>
                </c:pt>
                <c:pt idx="928">
                  <c:v>0.11210000000000001</c:v>
                </c:pt>
                <c:pt idx="929">
                  <c:v>0.11210000000000001</c:v>
                </c:pt>
                <c:pt idx="930">
                  <c:v>0.11210000000000001</c:v>
                </c:pt>
                <c:pt idx="931">
                  <c:v>0.11210000000000001</c:v>
                </c:pt>
                <c:pt idx="932">
                  <c:v>0.11210000000000001</c:v>
                </c:pt>
                <c:pt idx="933">
                  <c:v>0.11210000000000001</c:v>
                </c:pt>
                <c:pt idx="934">
                  <c:v>0.11210000000000001</c:v>
                </c:pt>
                <c:pt idx="935">
                  <c:v>0.11210000000000001</c:v>
                </c:pt>
                <c:pt idx="936">
                  <c:v>0.11210000000000001</c:v>
                </c:pt>
                <c:pt idx="937">
                  <c:v>0.11210000000000001</c:v>
                </c:pt>
                <c:pt idx="938">
                  <c:v>0.11210000000000001</c:v>
                </c:pt>
                <c:pt idx="939">
                  <c:v>0.11210000000000001</c:v>
                </c:pt>
                <c:pt idx="940">
                  <c:v>0.11210000000000001</c:v>
                </c:pt>
                <c:pt idx="941">
                  <c:v>0.11210000000000001</c:v>
                </c:pt>
                <c:pt idx="942">
                  <c:v>0.11210000000000001</c:v>
                </c:pt>
                <c:pt idx="943">
                  <c:v>0.11210000000000001</c:v>
                </c:pt>
                <c:pt idx="944">
                  <c:v>0.11260000000000001</c:v>
                </c:pt>
                <c:pt idx="945">
                  <c:v>0.11260000000000001</c:v>
                </c:pt>
                <c:pt idx="946">
                  <c:v>0.11260000000000001</c:v>
                </c:pt>
                <c:pt idx="947">
                  <c:v>0.11260000000000001</c:v>
                </c:pt>
                <c:pt idx="948">
                  <c:v>0.11310000000000001</c:v>
                </c:pt>
                <c:pt idx="949">
                  <c:v>0.1137</c:v>
                </c:pt>
                <c:pt idx="950">
                  <c:v>0.1137</c:v>
                </c:pt>
                <c:pt idx="951">
                  <c:v>0.1142</c:v>
                </c:pt>
                <c:pt idx="952">
                  <c:v>0.1147</c:v>
                </c:pt>
                <c:pt idx="953">
                  <c:v>0.1153</c:v>
                </c:pt>
                <c:pt idx="954">
                  <c:v>0.1158</c:v>
                </c:pt>
                <c:pt idx="955">
                  <c:v>0.1158</c:v>
                </c:pt>
                <c:pt idx="956">
                  <c:v>0.1158</c:v>
                </c:pt>
                <c:pt idx="957">
                  <c:v>0.1158</c:v>
                </c:pt>
                <c:pt idx="958">
                  <c:v>0.1164</c:v>
                </c:pt>
                <c:pt idx="959">
                  <c:v>0.1164</c:v>
                </c:pt>
                <c:pt idx="960">
                  <c:v>0.1164</c:v>
                </c:pt>
                <c:pt idx="961">
                  <c:v>0.1164</c:v>
                </c:pt>
                <c:pt idx="962">
                  <c:v>0.1164</c:v>
                </c:pt>
                <c:pt idx="963">
                  <c:v>0.11700000000000001</c:v>
                </c:pt>
                <c:pt idx="964">
                  <c:v>0.11700000000000001</c:v>
                </c:pt>
                <c:pt idx="965">
                  <c:v>0.11700000000000001</c:v>
                </c:pt>
                <c:pt idx="966">
                  <c:v>0.11700000000000001</c:v>
                </c:pt>
                <c:pt idx="967">
                  <c:v>0.11700000000000001</c:v>
                </c:pt>
                <c:pt idx="968">
                  <c:v>0.11700000000000001</c:v>
                </c:pt>
                <c:pt idx="969">
                  <c:v>0.1176</c:v>
                </c:pt>
                <c:pt idx="970">
                  <c:v>0.1176</c:v>
                </c:pt>
                <c:pt idx="971">
                  <c:v>0.1176</c:v>
                </c:pt>
                <c:pt idx="972">
                  <c:v>0.1182</c:v>
                </c:pt>
                <c:pt idx="973">
                  <c:v>0.1182</c:v>
                </c:pt>
                <c:pt idx="974">
                  <c:v>0.1182</c:v>
                </c:pt>
                <c:pt idx="975">
                  <c:v>0.1182</c:v>
                </c:pt>
                <c:pt idx="976">
                  <c:v>0.1182</c:v>
                </c:pt>
                <c:pt idx="977">
                  <c:v>0.1182</c:v>
                </c:pt>
                <c:pt idx="978">
                  <c:v>0.1188</c:v>
                </c:pt>
                <c:pt idx="979">
                  <c:v>0.1188</c:v>
                </c:pt>
                <c:pt idx="980">
                  <c:v>0.1188</c:v>
                </c:pt>
                <c:pt idx="981">
                  <c:v>0.1188</c:v>
                </c:pt>
                <c:pt idx="982">
                  <c:v>0.1188</c:v>
                </c:pt>
                <c:pt idx="983">
                  <c:v>0.1188</c:v>
                </c:pt>
                <c:pt idx="984">
                  <c:v>0.1188</c:v>
                </c:pt>
                <c:pt idx="985">
                  <c:v>0.1188</c:v>
                </c:pt>
                <c:pt idx="986">
                  <c:v>0.1188</c:v>
                </c:pt>
                <c:pt idx="987">
                  <c:v>0.1195</c:v>
                </c:pt>
                <c:pt idx="988">
                  <c:v>0.1195</c:v>
                </c:pt>
                <c:pt idx="989">
                  <c:v>0.1195</c:v>
                </c:pt>
                <c:pt idx="990">
                  <c:v>0.1195</c:v>
                </c:pt>
                <c:pt idx="991">
                  <c:v>0.1195</c:v>
                </c:pt>
                <c:pt idx="992">
                  <c:v>0.1195</c:v>
                </c:pt>
                <c:pt idx="993">
                  <c:v>0.1195</c:v>
                </c:pt>
                <c:pt idx="994">
                  <c:v>0.1195</c:v>
                </c:pt>
                <c:pt idx="995">
                  <c:v>0.1195</c:v>
                </c:pt>
                <c:pt idx="996">
                  <c:v>0.1195</c:v>
                </c:pt>
                <c:pt idx="997">
                  <c:v>0.1195</c:v>
                </c:pt>
                <c:pt idx="998">
                  <c:v>0.1195</c:v>
                </c:pt>
                <c:pt idx="999">
                  <c:v>0.1195</c:v>
                </c:pt>
                <c:pt idx="1000">
                  <c:v>0.1203</c:v>
                </c:pt>
                <c:pt idx="1001">
                  <c:v>0.12180000000000001</c:v>
                </c:pt>
                <c:pt idx="1002">
                  <c:v>0.12180000000000001</c:v>
                </c:pt>
                <c:pt idx="1003">
                  <c:v>0.1225</c:v>
                </c:pt>
                <c:pt idx="1004">
                  <c:v>0.1225</c:v>
                </c:pt>
                <c:pt idx="1005">
                  <c:v>0.1225</c:v>
                </c:pt>
                <c:pt idx="1006">
                  <c:v>0.1225</c:v>
                </c:pt>
                <c:pt idx="1007">
                  <c:v>0.1225</c:v>
                </c:pt>
                <c:pt idx="1008">
                  <c:v>0.1225</c:v>
                </c:pt>
                <c:pt idx="1009">
                  <c:v>0.1225</c:v>
                </c:pt>
                <c:pt idx="1010">
                  <c:v>0.1225</c:v>
                </c:pt>
                <c:pt idx="1011">
                  <c:v>0.1234</c:v>
                </c:pt>
                <c:pt idx="1012">
                  <c:v>0.1234</c:v>
                </c:pt>
                <c:pt idx="1013">
                  <c:v>0.1234</c:v>
                </c:pt>
                <c:pt idx="1014">
                  <c:v>0.1234</c:v>
                </c:pt>
                <c:pt idx="1015">
                  <c:v>0.1234</c:v>
                </c:pt>
                <c:pt idx="1016">
                  <c:v>0.1244</c:v>
                </c:pt>
                <c:pt idx="1017">
                  <c:v>0.1244</c:v>
                </c:pt>
                <c:pt idx="1018">
                  <c:v>0.1244</c:v>
                </c:pt>
                <c:pt idx="1019">
                  <c:v>0.1244</c:v>
                </c:pt>
                <c:pt idx="1020">
                  <c:v>0.1244</c:v>
                </c:pt>
                <c:pt idx="1021">
                  <c:v>0.12540000000000001</c:v>
                </c:pt>
                <c:pt idx="1022">
                  <c:v>0.12540000000000001</c:v>
                </c:pt>
                <c:pt idx="1023">
                  <c:v>0.12640000000000001</c:v>
                </c:pt>
                <c:pt idx="1024">
                  <c:v>0.12640000000000001</c:v>
                </c:pt>
                <c:pt idx="1025">
                  <c:v>0.12640000000000001</c:v>
                </c:pt>
                <c:pt idx="1026">
                  <c:v>0.12640000000000001</c:v>
                </c:pt>
                <c:pt idx="1027">
                  <c:v>0.12640000000000001</c:v>
                </c:pt>
                <c:pt idx="1028">
                  <c:v>0.12640000000000001</c:v>
                </c:pt>
                <c:pt idx="1029">
                  <c:v>0.12640000000000001</c:v>
                </c:pt>
                <c:pt idx="1030">
                  <c:v>0.12640000000000001</c:v>
                </c:pt>
                <c:pt idx="1031">
                  <c:v>0.12640000000000001</c:v>
                </c:pt>
                <c:pt idx="1032">
                  <c:v>0.12640000000000001</c:v>
                </c:pt>
                <c:pt idx="1033">
                  <c:v>0.12640000000000001</c:v>
                </c:pt>
                <c:pt idx="1034">
                  <c:v>0.1275</c:v>
                </c:pt>
                <c:pt idx="1035">
                  <c:v>0.1275</c:v>
                </c:pt>
                <c:pt idx="1036">
                  <c:v>0.1275</c:v>
                </c:pt>
                <c:pt idx="1037">
                  <c:v>0.1275</c:v>
                </c:pt>
                <c:pt idx="1038">
                  <c:v>0.1275</c:v>
                </c:pt>
                <c:pt idx="1039">
                  <c:v>0.1275</c:v>
                </c:pt>
                <c:pt idx="1040">
                  <c:v>0.1275</c:v>
                </c:pt>
                <c:pt idx="1041">
                  <c:v>0.1275</c:v>
                </c:pt>
                <c:pt idx="1042">
                  <c:v>0.1275</c:v>
                </c:pt>
                <c:pt idx="1043">
                  <c:v>0.1275</c:v>
                </c:pt>
                <c:pt idx="1044">
                  <c:v>0.1275</c:v>
                </c:pt>
                <c:pt idx="1045">
                  <c:v>0.1275</c:v>
                </c:pt>
                <c:pt idx="1046">
                  <c:v>0.1275</c:v>
                </c:pt>
                <c:pt idx="1047">
                  <c:v>0.1275</c:v>
                </c:pt>
                <c:pt idx="1048">
                  <c:v>0.1275</c:v>
                </c:pt>
                <c:pt idx="1049">
                  <c:v>0.1275</c:v>
                </c:pt>
                <c:pt idx="1050">
                  <c:v>0.1275</c:v>
                </c:pt>
                <c:pt idx="1051">
                  <c:v>0.1275</c:v>
                </c:pt>
                <c:pt idx="1052">
                  <c:v>0.1275</c:v>
                </c:pt>
                <c:pt idx="1053">
                  <c:v>0.1275</c:v>
                </c:pt>
                <c:pt idx="1054">
                  <c:v>0.1275</c:v>
                </c:pt>
                <c:pt idx="1055">
                  <c:v>0.1275</c:v>
                </c:pt>
                <c:pt idx="1056">
                  <c:v>0.1275</c:v>
                </c:pt>
                <c:pt idx="1057">
                  <c:v>0.1275</c:v>
                </c:pt>
                <c:pt idx="1058">
                  <c:v>0.1275</c:v>
                </c:pt>
                <c:pt idx="1059">
                  <c:v>0.12889999999999999</c:v>
                </c:pt>
                <c:pt idx="1060">
                  <c:v>0.12889999999999999</c:v>
                </c:pt>
                <c:pt idx="1061">
                  <c:v>0.13020000000000001</c:v>
                </c:pt>
                <c:pt idx="1062">
                  <c:v>0.13020000000000001</c:v>
                </c:pt>
                <c:pt idx="1063">
                  <c:v>0.13020000000000001</c:v>
                </c:pt>
                <c:pt idx="1064">
                  <c:v>0.13020000000000001</c:v>
                </c:pt>
                <c:pt idx="1065">
                  <c:v>0.13020000000000001</c:v>
                </c:pt>
                <c:pt idx="1066">
                  <c:v>0.13020000000000001</c:v>
                </c:pt>
                <c:pt idx="1067">
                  <c:v>0.13020000000000001</c:v>
                </c:pt>
                <c:pt idx="1068">
                  <c:v>0.13020000000000001</c:v>
                </c:pt>
                <c:pt idx="1069">
                  <c:v>0.13020000000000001</c:v>
                </c:pt>
                <c:pt idx="1070">
                  <c:v>0.13020000000000001</c:v>
                </c:pt>
                <c:pt idx="1071">
                  <c:v>0.13020000000000001</c:v>
                </c:pt>
                <c:pt idx="1072">
                  <c:v>0.13020000000000001</c:v>
                </c:pt>
                <c:pt idx="1073">
                  <c:v>0.13020000000000001</c:v>
                </c:pt>
                <c:pt idx="1074">
                  <c:v>0.13020000000000001</c:v>
                </c:pt>
                <c:pt idx="1075">
                  <c:v>0.13020000000000001</c:v>
                </c:pt>
                <c:pt idx="1076">
                  <c:v>0.13020000000000001</c:v>
                </c:pt>
                <c:pt idx="1077">
                  <c:v>0.13020000000000001</c:v>
                </c:pt>
                <c:pt idx="1078">
                  <c:v>0.13020000000000001</c:v>
                </c:pt>
                <c:pt idx="1079">
                  <c:v>0.13020000000000001</c:v>
                </c:pt>
                <c:pt idx="1080">
                  <c:v>0.13020000000000001</c:v>
                </c:pt>
                <c:pt idx="1081">
                  <c:v>0.13020000000000001</c:v>
                </c:pt>
                <c:pt idx="1082">
                  <c:v>0.13020000000000001</c:v>
                </c:pt>
                <c:pt idx="1083">
                  <c:v>0.13020000000000001</c:v>
                </c:pt>
                <c:pt idx="1084">
                  <c:v>0.13020000000000001</c:v>
                </c:pt>
                <c:pt idx="1085">
                  <c:v>0.13020000000000001</c:v>
                </c:pt>
                <c:pt idx="1086">
                  <c:v>0.13020000000000001</c:v>
                </c:pt>
                <c:pt idx="1087">
                  <c:v>0.13020000000000001</c:v>
                </c:pt>
                <c:pt idx="1088">
                  <c:v>0.13020000000000001</c:v>
                </c:pt>
                <c:pt idx="1089">
                  <c:v>0.13020000000000001</c:v>
                </c:pt>
                <c:pt idx="1090">
                  <c:v>0.13020000000000001</c:v>
                </c:pt>
                <c:pt idx="1091">
                  <c:v>0.13020000000000001</c:v>
                </c:pt>
                <c:pt idx="1092">
                  <c:v>0.13020000000000001</c:v>
                </c:pt>
                <c:pt idx="1093">
                  <c:v>0.13020000000000001</c:v>
                </c:pt>
                <c:pt idx="1094">
                  <c:v>0.13020000000000001</c:v>
                </c:pt>
                <c:pt idx="1095">
                  <c:v>0.13020000000000001</c:v>
                </c:pt>
                <c:pt idx="1096">
                  <c:v>0.13020000000000001</c:v>
                </c:pt>
              </c:numCache>
            </c:numRef>
          </c:yVal>
          <c:smooth val="0"/>
          <c:extLst>
            <c:ext xmlns:c16="http://schemas.microsoft.com/office/drawing/2014/chart" uri="{C3380CC4-5D6E-409C-BE32-E72D297353CC}">
              <c16:uniqueId val="{00000001-2981-4BA3-9160-6BF992EC4F89}"/>
            </c:ext>
          </c:extLst>
        </c:ser>
        <c:dLbls>
          <c:showLegendKey val="0"/>
          <c:showVal val="0"/>
          <c:showCatName val="0"/>
          <c:showSerName val="0"/>
          <c:showPercent val="0"/>
          <c:showBubbleSize val="0"/>
        </c:dLbls>
        <c:axId val="222044144"/>
        <c:axId val="222044536"/>
      </c:scatterChart>
      <c:valAx>
        <c:axId val="222044144"/>
        <c:scaling>
          <c:orientation val="minMax"/>
          <c:max val="1096"/>
          <c:min val="0"/>
        </c:scaling>
        <c:delete val="0"/>
        <c:axPos val="b"/>
        <c:numFmt formatCode="General" sourceLinked="1"/>
        <c:majorTickMark val="out"/>
        <c:minorTickMark val="none"/>
        <c:tickLblPos val="none"/>
        <c:spPr>
          <a:ln w="19050">
            <a:solidFill>
              <a:srgbClr val="000000"/>
            </a:solidFill>
          </a:ln>
        </c:spPr>
        <c:crossAx val="222044536"/>
        <c:crosses val="autoZero"/>
        <c:crossBetween val="midCat"/>
        <c:majorUnit val="182.5"/>
      </c:valAx>
      <c:valAx>
        <c:axId val="222044536"/>
        <c:scaling>
          <c:orientation val="minMax"/>
        </c:scaling>
        <c:delete val="0"/>
        <c:axPos val="l"/>
        <c:numFmt formatCode="0%" sourceLinked="0"/>
        <c:majorTickMark val="out"/>
        <c:minorTickMark val="none"/>
        <c:tickLblPos val="nextTo"/>
        <c:spPr>
          <a:ln w="19050">
            <a:solidFill>
              <a:srgbClr val="000000"/>
            </a:solidFill>
          </a:ln>
        </c:spPr>
        <c:txPr>
          <a:bodyPr/>
          <a:lstStyle/>
          <a:p>
            <a:pPr>
              <a:defRPr sz="1400">
                <a:solidFill>
                  <a:schemeClr val="tx1"/>
                </a:solidFill>
                <a:latin typeface="Arial" panose="020B0604020202020204" pitchFamily="34" charset="0"/>
                <a:cs typeface="Arial" panose="020B0604020202020204" pitchFamily="34" charset="0"/>
              </a:defRPr>
            </a:pPr>
            <a:endParaRPr lang="en-US"/>
          </a:p>
        </c:txPr>
        <c:crossAx val="222044144"/>
        <c:crosses val="autoZero"/>
        <c:crossBetween val="midCat"/>
      </c:valAx>
    </c:plotArea>
    <c:plotVisOnly val="1"/>
    <c:dispBlanksAs val="gap"/>
    <c:showDLblsOverMax val="0"/>
  </c:chart>
  <c:spPr>
    <a:ln>
      <a:noFill/>
    </a:ln>
  </c:sp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0.2316</cdr:x>
      <cdr:y>0.60143</cdr:y>
    </cdr:from>
    <cdr:to>
      <cdr:x>0.32108</cdr:x>
      <cdr:y>0.65021</cdr:y>
    </cdr:to>
    <cdr:sp macro="" textlink="">
      <cdr:nvSpPr>
        <cdr:cNvPr id="2" name="TextBox 1">
          <a:extLst xmlns:a="http://schemas.openxmlformats.org/drawingml/2006/main">
            <a:ext uri="{FF2B5EF4-FFF2-40B4-BE49-F238E27FC236}">
              <a16:creationId xmlns:a16="http://schemas.microsoft.com/office/drawing/2014/main" id="{CF1B2A34-CA6F-4336-A404-BCF63FCE138E}"/>
            </a:ext>
          </a:extLst>
        </cdr:cNvPr>
        <cdr:cNvSpPr txBox="1"/>
      </cdr:nvSpPr>
      <cdr:spPr>
        <a:xfrm xmlns:a="http://schemas.openxmlformats.org/drawingml/2006/main">
          <a:off x="1756849" y="3077801"/>
          <a:ext cx="678766" cy="24962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600" dirty="0">
              <a:solidFill>
                <a:schemeClr val="tx1"/>
              </a:solidFill>
              <a:latin typeface="Arial" panose="020B0604020202020204" pitchFamily="34" charset="0"/>
              <a:cs typeface="Arial" panose="020B0604020202020204" pitchFamily="34" charset="0"/>
            </a:rPr>
            <a:t>P=0.43</a:t>
          </a:r>
        </a:p>
      </cdr:txBody>
    </cdr:sp>
  </cdr:relSizeAnchor>
  <cdr:relSizeAnchor xmlns:cdr="http://schemas.openxmlformats.org/drawingml/2006/chartDrawing">
    <cdr:from>
      <cdr:x>0.53197</cdr:x>
      <cdr:y>0.44797</cdr:y>
    </cdr:from>
    <cdr:to>
      <cdr:x>0.59529</cdr:x>
      <cdr:y>0.49675</cdr:y>
    </cdr:to>
    <cdr:sp macro="" textlink="">
      <cdr:nvSpPr>
        <cdr:cNvPr id="3" name="TextBox 1">
          <a:extLst xmlns:a="http://schemas.openxmlformats.org/drawingml/2006/main">
            <a:ext uri="{FF2B5EF4-FFF2-40B4-BE49-F238E27FC236}">
              <a16:creationId xmlns:a16="http://schemas.microsoft.com/office/drawing/2014/main" id="{D7C1A455-758F-45FD-A2A9-5A708BA0525A}"/>
            </a:ext>
          </a:extLst>
        </cdr:cNvPr>
        <cdr:cNvSpPr txBox="1"/>
      </cdr:nvSpPr>
      <cdr:spPr>
        <a:xfrm xmlns:a="http://schemas.openxmlformats.org/drawingml/2006/main">
          <a:off x="4035357" y="2292475"/>
          <a:ext cx="480325" cy="24963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solidFill>
                <a:schemeClr val="tx1"/>
              </a:solidFill>
              <a:latin typeface="Arial" panose="020B0604020202020204" pitchFamily="34" charset="0"/>
              <a:cs typeface="Arial" panose="020B0604020202020204" pitchFamily="34" charset="0"/>
            </a:rPr>
            <a:t>P=0.64</a:t>
          </a:r>
        </a:p>
      </cdr:txBody>
    </cdr:sp>
  </cdr:relSizeAnchor>
  <cdr:relSizeAnchor xmlns:cdr="http://schemas.openxmlformats.org/drawingml/2006/chartDrawing">
    <cdr:from>
      <cdr:x>0.82243</cdr:x>
      <cdr:y>0.22345</cdr:y>
    </cdr:from>
    <cdr:to>
      <cdr:x>0.88574</cdr:x>
      <cdr:y>0.27223</cdr:y>
    </cdr:to>
    <cdr:sp macro="" textlink="">
      <cdr:nvSpPr>
        <cdr:cNvPr id="8" name="TextBox 1">
          <a:extLst xmlns:a="http://schemas.openxmlformats.org/drawingml/2006/main">
            <a:ext uri="{FF2B5EF4-FFF2-40B4-BE49-F238E27FC236}">
              <a16:creationId xmlns:a16="http://schemas.microsoft.com/office/drawing/2014/main" id="{76B559DC-CBE2-4295-BD23-E59AAA84CCC6}"/>
            </a:ext>
          </a:extLst>
        </cdr:cNvPr>
        <cdr:cNvSpPr txBox="1"/>
      </cdr:nvSpPr>
      <cdr:spPr>
        <a:xfrm xmlns:a="http://schemas.openxmlformats.org/drawingml/2006/main">
          <a:off x="6238692" y="1143503"/>
          <a:ext cx="480249" cy="24963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solidFill>
                <a:schemeClr val="tx1"/>
              </a:solidFill>
              <a:latin typeface="Arial" panose="020B0604020202020204" pitchFamily="34" charset="0"/>
              <a:cs typeface="Arial" panose="020B0604020202020204" pitchFamily="34" charset="0"/>
            </a:rPr>
            <a:t>P=0.32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3104895-A7AF-EB49-BC80-D77792D61F32}" type="datetime1">
              <a:rPr lang="en-US" smtClean="0"/>
              <a:pPr/>
              <a:t>3/16/2023</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D780E35-D53F-A543-ACCF-E1BBCCF01F3F}" type="slidenum">
              <a:rPr lang="fr-FR" smtClean="0"/>
              <a:pPr/>
              <a:t>‹#›</a:t>
            </a:fld>
            <a:endParaRPr lang="fr-FR"/>
          </a:p>
        </p:txBody>
      </p:sp>
    </p:spTree>
    <p:extLst>
      <p:ext uri="{BB962C8B-B14F-4D97-AF65-F5344CB8AC3E}">
        <p14:creationId xmlns:p14="http://schemas.microsoft.com/office/powerpoint/2010/main" val="94511727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A2D364-CD50-1942-A8D0-558BD1BC24CC}" type="datetime1">
              <a:rPr lang="en-US" smtClean="0"/>
              <a:pPr/>
              <a:t>3/16/2023</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53626E-BC0F-674C-9570-A9D62C09EB52}" type="slidenum">
              <a:rPr lang="fr-FR" smtClean="0"/>
              <a:pPr/>
              <a:t>‹#›</a:t>
            </a:fld>
            <a:endParaRPr lang="fr-FR"/>
          </a:p>
        </p:txBody>
      </p:sp>
    </p:spTree>
    <p:extLst>
      <p:ext uri="{BB962C8B-B14F-4D97-AF65-F5344CB8AC3E}">
        <p14:creationId xmlns:p14="http://schemas.microsoft.com/office/powerpoint/2010/main" val="1477171087"/>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93" name="Google Shape;293;p8:notes"/>
          <p:cNvSpPr>
            <a:spLocks noGrp="1" noRot="1" noChangeAspect="1"/>
          </p:cNvSpPr>
          <p:nvPr>
            <p:ph type="sldImg" idx="2"/>
          </p:nvPr>
        </p:nvSpPr>
        <p:spPr>
          <a:xfrm>
            <a:off x="382588" y="977900"/>
            <a:ext cx="6183312" cy="34782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4" name="Google Shape;294;p8:notes"/>
          <p:cNvSpPr txBox="1">
            <a:spLocks noGrp="1"/>
          </p:cNvSpPr>
          <p:nvPr>
            <p:ph type="body" idx="1"/>
          </p:nvPr>
        </p:nvSpPr>
        <p:spPr>
          <a:xfrm>
            <a:off x="777875" y="4664075"/>
            <a:ext cx="5319713" cy="4090988"/>
          </a:xfrm>
          <a:prstGeom prst="rect">
            <a:avLst/>
          </a:prstGeom>
          <a:noFill/>
          <a:ln>
            <a:noFill/>
          </a:ln>
        </p:spPr>
        <p:txBody>
          <a:bodyPr spcFirstLastPara="1" wrap="square" lIns="90175" tIns="45075" rIns="90175" bIns="4507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76733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Notes</a:t>
            </a:r>
            <a:endParaRPr/>
          </a:p>
          <a:p>
            <a:pPr marL="171450" lvl="0" indent="-171450" algn="l" rtl="0">
              <a:spcBef>
                <a:spcPts val="0"/>
              </a:spcBef>
              <a:spcAft>
                <a:spcPts val="0"/>
              </a:spcAft>
              <a:buClr>
                <a:schemeClr val="dk1"/>
              </a:buClr>
              <a:buSzPts val="1200"/>
              <a:buFont typeface="Arial"/>
              <a:buChar char="•"/>
            </a:pPr>
            <a:r>
              <a:rPr lang="en-US"/>
              <a:t>UKPDS provides evidence for the beneficial CV effects of metformin.</a:t>
            </a:r>
            <a:endParaRPr/>
          </a:p>
          <a:p>
            <a:pPr marL="171450" lvl="0" indent="-171450" algn="l" rtl="0">
              <a:spcBef>
                <a:spcPts val="0"/>
              </a:spcBef>
              <a:spcAft>
                <a:spcPts val="0"/>
              </a:spcAft>
              <a:buClr>
                <a:schemeClr val="dk1"/>
              </a:buClr>
              <a:buSzPts val="1200"/>
              <a:buFont typeface="Arial"/>
              <a:buChar char="•"/>
            </a:pPr>
            <a:r>
              <a:rPr lang="en-US"/>
              <a:t>In UKPDS 34, the metformin group had a 39% lower risk of MI than the conventional treatment group (p = 0.01).</a:t>
            </a:r>
            <a:r>
              <a:rPr lang="en-US" baseline="30000"/>
              <a:t>1</a:t>
            </a:r>
            <a:endParaRPr/>
          </a:p>
          <a:p>
            <a:pPr marL="171450" lvl="0" indent="-171450" algn="l" rtl="0">
              <a:spcBef>
                <a:spcPts val="0"/>
              </a:spcBef>
              <a:spcAft>
                <a:spcPts val="0"/>
              </a:spcAft>
              <a:buClr>
                <a:schemeClr val="dk1"/>
              </a:buClr>
              <a:buSzPts val="1200"/>
              <a:buFont typeface="Arial"/>
              <a:buChar char="•"/>
            </a:pPr>
            <a:r>
              <a:rPr lang="en-US"/>
              <a:t>The significant reduction in MI risk was maintained over 10 years,</a:t>
            </a:r>
            <a:r>
              <a:rPr lang="en-US" baseline="30000"/>
              <a:t>2</a:t>
            </a:r>
            <a:r>
              <a:rPr lang="en-US"/>
              <a:t> as shown in the right-hand figure where all the upper CI limits are below the HR = 1.0 line.</a:t>
            </a:r>
            <a:endParaRPr/>
          </a:p>
          <a:p>
            <a:pPr marL="171450" lvl="0" indent="-171450" algn="l" rtl="0">
              <a:spcBef>
                <a:spcPts val="0"/>
              </a:spcBef>
              <a:spcAft>
                <a:spcPts val="0"/>
              </a:spcAft>
              <a:buClr>
                <a:schemeClr val="dk1"/>
              </a:buClr>
              <a:buSzPts val="1200"/>
              <a:buFont typeface="Arial"/>
              <a:buChar char="•"/>
            </a:pPr>
            <a:r>
              <a:rPr lang="en-US"/>
              <a:t>Metformin added to SU vs SU alone was associated with increased risk of diabetes-related death (RR of 1.96, p=0.039) and all-cause mortality (RR of 1.60 p=0.041).</a:t>
            </a:r>
            <a:r>
              <a:rPr lang="en-US" baseline="30000"/>
              <a:t>1 </a:t>
            </a:r>
            <a:endParaRPr/>
          </a:p>
          <a:p>
            <a:pPr marL="171450" lvl="0" indent="-95250" algn="l" rtl="0">
              <a:spcBef>
                <a:spcPts val="0"/>
              </a:spcBef>
              <a:spcAft>
                <a:spcPts val="0"/>
              </a:spcAft>
              <a:buClr>
                <a:schemeClr val="dk1"/>
              </a:buClr>
              <a:buSzPts val="1200"/>
              <a:buFont typeface="Arial"/>
              <a:buNone/>
            </a:pPr>
            <a:endParaRPr/>
          </a:p>
          <a:p>
            <a:pPr marL="0" lvl="0" indent="0" algn="l" rtl="0">
              <a:spcBef>
                <a:spcPts val="0"/>
              </a:spcBef>
              <a:spcAft>
                <a:spcPts val="0"/>
              </a:spcAft>
              <a:buNone/>
            </a:pPr>
            <a:endParaRPr/>
          </a:p>
          <a:p>
            <a:pPr marL="0" lvl="0" indent="0" algn="l" rtl="0">
              <a:spcBef>
                <a:spcPts val="0"/>
              </a:spcBef>
              <a:spcAft>
                <a:spcPts val="0"/>
              </a:spcAft>
              <a:buNone/>
            </a:pPr>
            <a:r>
              <a:rPr lang="en-US" b="1"/>
              <a:t>Abbreviations</a:t>
            </a:r>
            <a:endParaRPr/>
          </a:p>
          <a:p>
            <a:pPr marL="0" lvl="0" indent="0" algn="l" rtl="0">
              <a:spcBef>
                <a:spcPts val="0"/>
              </a:spcBef>
              <a:spcAft>
                <a:spcPts val="0"/>
              </a:spcAft>
              <a:buNone/>
            </a:pPr>
            <a:r>
              <a:rPr lang="en-US"/>
              <a:t>CV, cardiovascular; HR, hazard ratio; MI, myocardial infarction; RR, relative risk </a:t>
            </a:r>
            <a:br>
              <a:rPr lang="en-US"/>
            </a:br>
            <a:r>
              <a:rPr lang="en-US"/>
              <a:t>(in original study</a:t>
            </a:r>
            <a:r>
              <a:rPr lang="en-US" baseline="30000"/>
              <a:t>1</a:t>
            </a:r>
            <a:r>
              <a:rPr lang="en-US"/>
              <a:t>); risk ratio (in follow-up study</a:t>
            </a:r>
            <a:r>
              <a:rPr lang="en-US" baseline="30000"/>
              <a:t>2</a:t>
            </a:r>
            <a:r>
              <a:rPr lang="en-US"/>
              <a:t>); SU, sulphonylurea; UKPDS, </a:t>
            </a:r>
            <a:br>
              <a:rPr lang="en-US"/>
            </a:br>
            <a:r>
              <a:rPr lang="en-US"/>
              <a:t>United Kingdom Prospective Diabetes Study.</a:t>
            </a:r>
            <a:endParaRPr/>
          </a:p>
          <a:p>
            <a:pPr marL="0" lvl="0" indent="0" algn="l" rtl="0">
              <a:spcBef>
                <a:spcPts val="0"/>
              </a:spcBef>
              <a:spcAft>
                <a:spcPts val="0"/>
              </a:spcAft>
              <a:buNone/>
            </a:pPr>
            <a:endParaRPr/>
          </a:p>
          <a:p>
            <a:pPr marL="0" lvl="0" indent="0" algn="l" rtl="0">
              <a:spcBef>
                <a:spcPts val="0"/>
              </a:spcBef>
              <a:spcAft>
                <a:spcPts val="0"/>
              </a:spcAft>
              <a:buNone/>
            </a:pPr>
            <a:r>
              <a:rPr lang="en-US" b="1"/>
              <a:t>References</a:t>
            </a:r>
            <a:endParaRPr/>
          </a:p>
          <a:p>
            <a:pPr marL="0" lvl="0" indent="0" algn="l" rtl="0">
              <a:spcBef>
                <a:spcPts val="0"/>
              </a:spcBef>
              <a:spcAft>
                <a:spcPts val="0"/>
              </a:spcAft>
              <a:buNone/>
            </a:pPr>
            <a:r>
              <a:rPr lang="en-US"/>
              <a:t>Metformin 500 mg tablets. Summary of Product Characteristics. Aurobindo Pharma Milpharm Ltd. Available at: http://www.medicines.org.uk/emc/medicine/23244/SPC. Accessed 26 Jun 2015</a:t>
            </a:r>
            <a:endParaRPr/>
          </a:p>
          <a:p>
            <a:pPr marL="0" lvl="0" indent="0" algn="l" rtl="0">
              <a:spcBef>
                <a:spcPts val="0"/>
              </a:spcBef>
              <a:spcAft>
                <a:spcPts val="0"/>
              </a:spcAft>
              <a:buNone/>
            </a:pPr>
            <a:endParaRPr/>
          </a:p>
          <a:p>
            <a:pPr marL="0" lvl="0" indent="0" algn="l" rtl="0">
              <a:spcBef>
                <a:spcPts val="0"/>
              </a:spcBef>
              <a:spcAft>
                <a:spcPts val="0"/>
              </a:spcAft>
              <a:buNone/>
            </a:pPr>
            <a:r>
              <a:rPr lang="en-US" b="1"/>
              <a:t>Copyright</a:t>
            </a:r>
            <a:endParaRPr/>
          </a:p>
          <a:p>
            <a:pPr marL="0" lvl="0" indent="0" algn="l" rtl="0">
              <a:spcBef>
                <a:spcPts val="0"/>
              </a:spcBef>
              <a:spcAft>
                <a:spcPts val="0"/>
              </a:spcAft>
              <a:buNone/>
            </a:pPr>
            <a:r>
              <a:rPr lang="en-US" sz="1100" b="0" i="0" u="none" strike="noStrike">
                <a:solidFill>
                  <a:schemeClr val="dk1"/>
                </a:solidFill>
                <a:latin typeface="Arial"/>
                <a:ea typeface="Arial"/>
                <a:cs typeface="Arial"/>
                <a:sym typeface="Arial"/>
              </a:rPr>
              <a:t>Holman et al. N Engl J Med 2008;359:1577–89. Figure 3D. Page 1585</a:t>
            </a:r>
            <a:r>
              <a:rPr lang="en-US"/>
              <a:t> </a:t>
            </a:r>
            <a:endParaRPr/>
          </a:p>
          <a:p>
            <a:pPr marL="0" lvl="0" indent="0" algn="l" rtl="0">
              <a:spcBef>
                <a:spcPts val="0"/>
              </a:spcBef>
              <a:spcAft>
                <a:spcPts val="0"/>
              </a:spcAft>
              <a:buNone/>
            </a:pPr>
            <a:r>
              <a:rPr lang="en-US" sz="1100" b="0" i="0" u="none" strike="noStrike">
                <a:solidFill>
                  <a:schemeClr val="dk1"/>
                </a:solidFill>
                <a:latin typeface="Arial"/>
                <a:ea typeface="Arial"/>
                <a:cs typeface="Arial"/>
                <a:sym typeface="Arial"/>
              </a:rPr>
              <a:t>UKPDS 34. Lancet 1998;352:854–65. Figure7. Page 847.</a:t>
            </a:r>
            <a:r>
              <a:rPr lang="en-US"/>
              <a:t> </a:t>
            </a:r>
            <a:endParaRPr b="1"/>
          </a:p>
        </p:txBody>
      </p:sp>
      <p:sp>
        <p:nvSpPr>
          <p:cNvPr id="332" name="Google Shape;33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154087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
        <p:nvSpPr>
          <p:cNvPr id="427" name="Google Shape;427;p10: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8" name="Google Shape;428;p10:notes"/>
          <p:cNvSpPr>
            <a:spLocks noGrp="1" noRot="1" noChangeAspect="1"/>
          </p:cNvSpPr>
          <p:nvPr>
            <p:ph type="sldImg" idx="2"/>
          </p:nvPr>
        </p:nvSpPr>
        <p:spPr>
          <a:xfrm>
            <a:off x="392113" y="773113"/>
            <a:ext cx="6086475" cy="342423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9" name="Google Shape;429;p10:notes"/>
          <p:cNvSpPr txBox="1">
            <a:spLocks noGrp="1"/>
          </p:cNvSpPr>
          <p:nvPr>
            <p:ph type="body" idx="1"/>
          </p:nvPr>
        </p:nvSpPr>
        <p:spPr>
          <a:xfrm>
            <a:off x="274638" y="4227513"/>
            <a:ext cx="6351587" cy="4392612"/>
          </a:xfrm>
          <a:prstGeom prst="rect">
            <a:avLst/>
          </a:prstGeom>
          <a:noFill/>
          <a:ln>
            <a:noFill/>
          </a:ln>
        </p:spPr>
        <p:txBody>
          <a:bodyPr spcFirstLastPara="1" wrap="square" lIns="92600" tIns="46300" rIns="92600" bIns="46300" anchor="t" anchorCtr="0">
            <a:noAutofit/>
          </a:bodyPr>
          <a:lstStyle/>
          <a:p>
            <a:pPr marL="228600" lvl="0" indent="-228600" algn="l" rtl="0">
              <a:spcBef>
                <a:spcPts val="0"/>
              </a:spcBef>
              <a:spcAft>
                <a:spcPts val="0"/>
              </a:spcAft>
              <a:buNone/>
            </a:pPr>
            <a:r>
              <a:rPr lang="en-US" dirty="0"/>
              <a:t>In the Steno-2 study, patients with type 2 diabetes and microalbuminuria (n=160) were </a:t>
            </a:r>
            <a:r>
              <a:rPr lang="en-US" dirty="0" err="1"/>
              <a:t>randomised</a:t>
            </a:r>
            <a:r>
              <a:rPr lang="en-US" dirty="0"/>
              <a:t> to conventional treatment, based on national guidelines, or intensive treatment: reduced-fat diet, regular exercise, smoking-cessation counselling, vitamin supplementation, aspirin, stepwise </a:t>
            </a:r>
            <a:r>
              <a:rPr lang="en-US" dirty="0" err="1"/>
              <a:t>antiglycaemic</a:t>
            </a:r>
            <a:r>
              <a:rPr lang="en-US" dirty="0"/>
              <a:t> medication, angiotensin-converting enzyme inhibitor or angiotensin II-receptor blocker (all patients), additional stepwise antihypertension intervention (hypertensive patients) and lipid-modifying therapy (with statin and/or fibrate).</a:t>
            </a:r>
            <a:r>
              <a:rPr lang="en-US" baseline="30000" dirty="0"/>
              <a:t>1</a:t>
            </a:r>
            <a:endParaRPr dirty="0"/>
          </a:p>
          <a:p>
            <a:pPr marL="228600" lvl="0" indent="-228600" algn="l" rtl="0">
              <a:spcBef>
                <a:spcPts val="0"/>
              </a:spcBef>
              <a:spcAft>
                <a:spcPts val="0"/>
              </a:spcAft>
              <a:buNone/>
            </a:pPr>
            <a:endParaRPr baseline="30000" dirty="0"/>
          </a:p>
          <a:p>
            <a:pPr marL="228600" lvl="0" indent="-228600" algn="l" rtl="0">
              <a:spcBef>
                <a:spcPts val="0"/>
              </a:spcBef>
              <a:spcAft>
                <a:spcPts val="0"/>
              </a:spcAft>
              <a:buNone/>
            </a:pPr>
            <a:r>
              <a:rPr lang="en-US" dirty="0"/>
              <a:t>The mean treatment period was 7.8 years. Patients were then followed for a mean observational period of 5.5 years (for a total of 13.3 years) during which, structured treatment in the intensive group stopped and all patients were informed of the benefits of intensive, multifactorial treatment.</a:t>
            </a:r>
            <a:r>
              <a:rPr lang="en-US" baseline="30000" dirty="0"/>
              <a:t>1,2</a:t>
            </a:r>
            <a:endParaRPr dirty="0"/>
          </a:p>
          <a:p>
            <a:pPr marL="228600" lvl="0" indent="-228600" algn="l" rtl="0">
              <a:spcBef>
                <a:spcPts val="0"/>
              </a:spcBef>
              <a:spcAft>
                <a:spcPts val="0"/>
              </a:spcAft>
              <a:buNone/>
            </a:pPr>
            <a:endParaRPr baseline="30000" dirty="0"/>
          </a:p>
          <a:p>
            <a:pPr marL="228600" lvl="0" indent="-228600" algn="l" rtl="0">
              <a:spcBef>
                <a:spcPts val="0"/>
              </a:spcBef>
              <a:spcAft>
                <a:spcPts val="0"/>
              </a:spcAft>
              <a:buNone/>
            </a:pPr>
            <a:r>
              <a:rPr lang="en-US" dirty="0"/>
              <a:t>At 7.8 years, intensive intervention was associated with a significantly lower risk of cardiovascular disease (CVD) than conventional treatment (hazard ratio 0.47, 95% CI, 0.24 to 0.73; p=0.008)</a:t>
            </a:r>
            <a:r>
              <a:rPr lang="en-US" baseline="30000" dirty="0"/>
              <a:t>1</a:t>
            </a:r>
            <a:r>
              <a:rPr lang="en-US" dirty="0"/>
              <a:t> and was sustained at 13.3 years (hazard ratio 0.41, 95% CI, 0.25 to 0.67; p&lt;0.001).</a:t>
            </a:r>
            <a:r>
              <a:rPr lang="en-US" baseline="30000" dirty="0"/>
              <a:t>2</a:t>
            </a:r>
            <a:r>
              <a:rPr lang="en-US" dirty="0"/>
              <a:t> A CVD event could include death from CV causes, non-fatal stroke, non-fatal myocardial infarction, coronary-artery bypass grafting, percutaneous coronary intervention or </a:t>
            </a:r>
            <a:r>
              <a:rPr lang="en-US" dirty="0" err="1"/>
              <a:t>revascularisation</a:t>
            </a:r>
            <a:r>
              <a:rPr lang="en-US" dirty="0"/>
              <a:t> for peripheral atherosclerotic artery disease and amputation due to ischaemia.</a:t>
            </a:r>
            <a:r>
              <a:rPr lang="en-US" baseline="30000" dirty="0"/>
              <a:t>1,2</a:t>
            </a:r>
            <a:endParaRPr dirty="0"/>
          </a:p>
          <a:p>
            <a:pPr marL="228600" lvl="0" indent="-228600" algn="l" rtl="0">
              <a:spcBef>
                <a:spcPts val="0"/>
              </a:spcBef>
              <a:spcAft>
                <a:spcPts val="0"/>
              </a:spcAft>
              <a:buNone/>
            </a:pPr>
            <a:endParaRPr dirty="0"/>
          </a:p>
          <a:p>
            <a:pPr marL="228600" lvl="0" indent="-228600" algn="l" rtl="0">
              <a:spcBef>
                <a:spcPts val="0"/>
              </a:spcBef>
              <a:spcAft>
                <a:spcPts val="0"/>
              </a:spcAft>
              <a:buNone/>
            </a:pPr>
            <a:r>
              <a:rPr lang="en-US" dirty="0" err="1"/>
              <a:t>Gæde</a:t>
            </a:r>
            <a:r>
              <a:rPr lang="en-US" dirty="0"/>
              <a:t> P, </a:t>
            </a:r>
            <a:r>
              <a:rPr lang="en-US" i="1" dirty="0"/>
              <a:t>et al. N </a:t>
            </a:r>
            <a:r>
              <a:rPr lang="en-US" i="1" dirty="0" err="1"/>
              <a:t>Engl</a:t>
            </a:r>
            <a:r>
              <a:rPr lang="en-US" i="1" dirty="0"/>
              <a:t> J Med</a:t>
            </a:r>
            <a:r>
              <a:rPr lang="en-US" dirty="0"/>
              <a:t> 2003;348:383–393.</a:t>
            </a:r>
            <a:endParaRPr dirty="0"/>
          </a:p>
          <a:p>
            <a:pPr marL="228600" lvl="0" indent="-228600" algn="l" rtl="0">
              <a:spcBef>
                <a:spcPts val="0"/>
              </a:spcBef>
              <a:spcAft>
                <a:spcPts val="0"/>
              </a:spcAft>
              <a:buNone/>
            </a:pPr>
            <a:r>
              <a:rPr lang="en-US" dirty="0" err="1"/>
              <a:t>Gæde</a:t>
            </a:r>
            <a:r>
              <a:rPr lang="en-US" dirty="0"/>
              <a:t> P, </a:t>
            </a:r>
            <a:r>
              <a:rPr lang="en-US" i="1" dirty="0"/>
              <a:t>et al. N </a:t>
            </a:r>
            <a:r>
              <a:rPr lang="en-US" i="1" dirty="0" err="1"/>
              <a:t>Engl</a:t>
            </a:r>
            <a:r>
              <a:rPr lang="en-US" i="1" dirty="0"/>
              <a:t> J Med</a:t>
            </a:r>
            <a:r>
              <a:rPr lang="en-US" dirty="0"/>
              <a:t> 2008;358:580–591.</a:t>
            </a:r>
            <a:endParaRPr dirty="0"/>
          </a:p>
          <a:p>
            <a:pPr marL="588963" lvl="1" indent="-228599" algn="l" rtl="0">
              <a:spcBef>
                <a:spcPts val="0"/>
              </a:spcBef>
              <a:spcAft>
                <a:spcPts val="0"/>
              </a:spcAft>
              <a:buNone/>
            </a:pPr>
            <a:endParaRPr dirty="0"/>
          </a:p>
        </p:txBody>
      </p:sp>
    </p:spTree>
    <p:extLst>
      <p:ext uri="{BB962C8B-B14F-4D97-AF65-F5344CB8AC3E}">
        <p14:creationId xmlns:p14="http://schemas.microsoft.com/office/powerpoint/2010/main" val="2853397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2" name="Google Shape;48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3233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97" name="Google Shape;49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
                  <a:srgbClr val="000000"/>
                </a:buClr>
                <a:buSzPts val="1200"/>
                <a:buFont typeface="Calibri"/>
                <a:buNone/>
                <a:tabLst/>
                <a:defRPr/>
              </a:pPr>
              <a:t>16</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26038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17" name="Google Shape;51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0153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8" name="Google Shape;63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Abbreviations</a:t>
            </a:r>
            <a:endParaRPr dirty="0"/>
          </a:p>
          <a:p>
            <a:pPr marL="0" lvl="0" indent="0" algn="l" rtl="0">
              <a:spcBef>
                <a:spcPts val="0"/>
              </a:spcBef>
              <a:spcAft>
                <a:spcPts val="0"/>
              </a:spcAft>
              <a:buNone/>
            </a:pPr>
            <a:r>
              <a:rPr lang="en-US" dirty="0"/>
              <a:t>ACS, acute coronary syndrome; CI, confidence interval; CRF, chronic renal failure; CVD, cardiovascular disease; CVOT, cardiovascular outcomes trial; DPP4, dipeptidyl peptidase 4; ELIXA, Evaluation of </a:t>
            </a:r>
            <a:r>
              <a:rPr lang="en-US" dirty="0" err="1"/>
              <a:t>Lixisenatide</a:t>
            </a:r>
            <a:r>
              <a:rPr lang="en-US" dirty="0"/>
              <a:t> in Acute Coronary Syndrome; EXAMINE, Examination of Cardiovascular Outcomes with </a:t>
            </a:r>
            <a:r>
              <a:rPr lang="en-US" dirty="0" err="1"/>
              <a:t>Alogliptin</a:t>
            </a:r>
            <a:r>
              <a:rPr lang="en-US" dirty="0"/>
              <a:t> Versus usual care; HbA</a:t>
            </a:r>
            <a:r>
              <a:rPr lang="en-US" baseline="-25000" dirty="0"/>
              <a:t>1C</a:t>
            </a:r>
            <a:r>
              <a:rPr lang="en-US" dirty="0"/>
              <a:t>, glycosylated </a:t>
            </a:r>
            <a:r>
              <a:rPr lang="en-US" dirty="0" err="1"/>
              <a:t>haemoglobin</a:t>
            </a:r>
            <a:r>
              <a:rPr lang="en-US" dirty="0"/>
              <a:t>; 3P-MACE, 3-point major adverse CV events (CV death, non-fatal myocardial infarction or non-fatal stroke); 4P-MACE, 4-point major adverse cardiovascular events (CV death, non-fatal myocardial infarction, non-fatal stroke or unstable angina requiring </a:t>
            </a:r>
            <a:r>
              <a:rPr lang="en-US" dirty="0" err="1"/>
              <a:t>hospitalisation</a:t>
            </a:r>
            <a:r>
              <a:rPr lang="en-US" dirty="0"/>
              <a:t>); SAVOR-TIMI 53, </a:t>
            </a:r>
            <a:r>
              <a:rPr lang="en-US" dirty="0" err="1"/>
              <a:t>Saxagliptin</a:t>
            </a:r>
            <a:r>
              <a:rPr lang="en-US" dirty="0"/>
              <a:t> Assessment of Vascular Outcomes Recorded in Patients with Diabetes Mellitus – Thrombolysis in Myocardial Infarction 53; T2D, Type 2 Diabetes; TECOS, Trial Evaluating Cardiovascular Outcomes with Sitagliptin.</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b="1" dirty="0"/>
          </a:p>
        </p:txBody>
      </p:sp>
      <p:sp>
        <p:nvSpPr>
          <p:cNvPr id="639" name="Google Shape;63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955180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3" name="Google Shape;70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4" name="Google Shape;70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2189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090618-476E-D844-8C76-26FDB5386955}"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3208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18" name="Google Shape;71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6679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34" name="Google Shape;234;p6: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5" name="Google Shape;235;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25" name="Google Shape;72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6783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33" name="Google Shape;73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29952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8" name="Google Shape;748;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49" name="Google Shape;749;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120802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1" name="Google Shape;781;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2" name="Google Shape;782;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32234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7" name="Google Shape;79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8" name="Google Shape;79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2905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09" name="Google Shape;80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20179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3" name="Google Shape;823;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24" name="Google Shape;824;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17285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3" name="Google Shape;77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64335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5" name="Google Shape;81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6" name="Google Shape;816;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01095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4" name="Google Shape;84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7152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3" name="Google Shape;243;p7: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244" name="Google Shape;244;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1" name="Google Shape;851;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2" name="Google Shape;852;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0809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9" name="Google Shape;859;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0" name="Google Shape;860;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32297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81" name="Google Shape;881;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a:ea typeface="Arial"/>
              <a:cs typeface="Arial"/>
              <a:sym typeface="Arial"/>
            </a:endParaRPr>
          </a:p>
        </p:txBody>
      </p:sp>
      <p:sp>
        <p:nvSpPr>
          <p:cNvPr id="882" name="Google Shape;882;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8294881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3" name="Google Shape;92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64306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p:cNvSpPr>
            <a:spLocks noGrp="1" noRot="1" noChangeAspect="1"/>
          </p:cNvSpPr>
          <p:nvPr>
            <p:ph type="sldImg"/>
          </p:nvPr>
        </p:nvSpPr>
        <p:spPr bwMode="auto">
          <a:xfrm>
            <a:off x="217488" y="812800"/>
            <a:ext cx="7124700" cy="4008438"/>
          </a:xfrm>
          <a:noFill/>
          <a:ln>
            <a:solidFill>
              <a:srgbClr val="000000"/>
            </a:solidFill>
            <a:miter lim="800000"/>
            <a:headEnd/>
            <a:tailEnd/>
          </a:ln>
        </p:spPr>
      </p:sp>
      <p:sp>
        <p:nvSpPr>
          <p:cNvPr id="161794" name="Rectangle 3"/>
          <p:cNvSpPr>
            <a:spLocks noGrp="1"/>
          </p:cNvSpPr>
          <p:nvPr>
            <p:ph type="body" idx="1"/>
          </p:nvPr>
        </p:nvSpPr>
        <p:spPr bwMode="auto">
          <a:noFill/>
        </p:spPr>
        <p:txBody>
          <a:bodyPr/>
          <a:lstStyle/>
          <a:p>
            <a:endParaRPr lang="it-IT"/>
          </a:p>
        </p:txBody>
      </p:sp>
    </p:spTree>
    <p:extLst>
      <p:ext uri="{BB962C8B-B14F-4D97-AF65-F5344CB8AC3E}">
        <p14:creationId xmlns:p14="http://schemas.microsoft.com/office/powerpoint/2010/main" val="37314299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17488" y="812800"/>
            <a:ext cx="7124700" cy="4008438"/>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pPr algn="r"/>
            <a:fld id="{193A1755-FBE4-4B1E-9084-98D505025CE0}" type="slidenum">
              <a:rPr lang="it-IT" sz="1400" b="0" strike="noStrike" spc="-1" smtClean="0">
                <a:latin typeface="Times New Roman"/>
              </a:rPr>
              <a:t>48</a:t>
            </a:fld>
            <a:endParaRPr lang="it-IT" sz="1400" b="0" strike="noStrike" spc="-1">
              <a:latin typeface="Times New Roman"/>
            </a:endParaRPr>
          </a:p>
        </p:txBody>
      </p:sp>
    </p:spTree>
    <p:extLst>
      <p:ext uri="{BB962C8B-B14F-4D97-AF65-F5344CB8AC3E}">
        <p14:creationId xmlns:p14="http://schemas.microsoft.com/office/powerpoint/2010/main" val="6343056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E9D62D9D-2A03-48C2-988A-D38A31F87E72}" type="slidenum">
              <a:rPr lang="en-GB"/>
              <a:pPr/>
              <a:t>51</a:t>
            </a:fld>
            <a:endParaRPr lang="en-GB"/>
          </a:p>
        </p:txBody>
      </p:sp>
      <p:sp>
        <p:nvSpPr>
          <p:cNvPr id="66561" name="Text Box 1"/>
          <p:cNvSpPr txBox="1">
            <a:spLocks noChangeArrowheads="1"/>
          </p:cNvSpPr>
          <p:nvPr/>
        </p:nvSpPr>
        <p:spPr bwMode="auto">
          <a:xfrm>
            <a:off x="917575" y="742950"/>
            <a:ext cx="4965700" cy="372427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FFFFFF"/>
              </a:buClr>
              <a:buSzPct val="100000"/>
              <a:buFont typeface="Times New Roman" panose="02020603050405020304" pitchFamily="18" charset="0"/>
              <a:buNone/>
            </a:pPr>
            <a:endParaRPr lang="it-IT" sz="2400">
              <a:solidFill>
                <a:srgbClr val="FFFFFF"/>
              </a:solidFill>
              <a:latin typeface="Times New Roman" panose="02020603050405020304" pitchFamily="18" charset="0"/>
            </a:endParaRPr>
          </a:p>
        </p:txBody>
      </p:sp>
      <p:sp>
        <p:nvSpPr>
          <p:cNvPr id="66562" name="Text Box 2"/>
          <p:cNvSpPr txBox="1">
            <a:spLocks noGrp="1" noChangeArrowheads="1"/>
          </p:cNvSpPr>
          <p:nvPr>
            <p:ph type="body"/>
          </p:nvPr>
        </p:nvSpPr>
        <p:spPr bwMode="auto">
          <a:xfrm>
            <a:off x="906463" y="4716463"/>
            <a:ext cx="4984750"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80" tIns="46440" rIns="92880" bIns="46440"/>
          <a:lstStyle/>
          <a:p>
            <a:pPr>
              <a:spcBef>
                <a:spcPts val="300"/>
              </a:spcBef>
              <a:buFont typeface="Verdana" panose="020B060403050404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800" dirty="0">
                <a:latin typeface="Verdana" panose="020B0604030504040204" pitchFamily="34" charset="0"/>
                <a:ea typeface="Lucida Sans Unicode" panose="020B0602030504020204" pitchFamily="34" charset="0"/>
                <a:cs typeface="Lucida Sans Unicode" panose="020B0602030504020204" pitchFamily="34" charset="0"/>
              </a:rPr>
              <a:t>The Prospective Cardiovascular Münster Study (PROCAM) showed that rates of myocardial infarction (MI) over a 4-year follow-up period in a group of middle-aged men were increased nearly three times in people with diabetes compared with no diabetes. When diabetes mellitus and hypertension occurred together, the incidence of MI was eight-fold greater than in subjects without any risk factors. If dyslipidaemia was also present, a further two-fold increase in risk was observed. These data confirm both the independent risk associated with diabetes mellitus and the synergistic interaction that diabetes has with other common risk factors for coronary heart disease.</a:t>
            </a:r>
            <a:r>
              <a:rPr lang="en-GB" sz="800" baseline="30000" dirty="0">
                <a:latin typeface="Verdana" panose="020B0604030504040204" pitchFamily="34" charset="0"/>
                <a:ea typeface="Lucida Sans Unicode" panose="020B0602030504020204" pitchFamily="34" charset="0"/>
                <a:cs typeface="Lucida Sans Unicode" panose="020B0602030504020204" pitchFamily="34" charset="0"/>
              </a:rPr>
              <a:t>1 </a:t>
            </a:r>
          </a:p>
          <a:p>
            <a:pPr>
              <a:spcBef>
                <a:spcPts val="300"/>
              </a:spcBef>
              <a:buFont typeface="Verdana" panose="020B060403050404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800" dirty="0">
              <a:latin typeface="Verdana" panose="020B0604030504040204" pitchFamily="34" charset="0"/>
              <a:ea typeface="Lucida Sans Unicode" panose="020B0602030504020204" pitchFamily="34" charset="0"/>
              <a:cs typeface="Lucida Sans Unicode" panose="020B0602030504020204" pitchFamily="34" charset="0"/>
            </a:endParaRPr>
          </a:p>
          <a:p>
            <a:pPr>
              <a:spcBef>
                <a:spcPts val="300"/>
              </a:spcBef>
              <a:buFont typeface="Verdana" panose="020B060403050404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800" b="1" dirty="0">
                <a:latin typeface="Verdana" panose="020B0604030504040204" pitchFamily="34" charset="0"/>
                <a:ea typeface="Lucida Sans Unicode" panose="020B0602030504020204" pitchFamily="34" charset="0"/>
                <a:cs typeface="Lucida Sans Unicode" panose="020B0602030504020204" pitchFamily="34" charset="0"/>
              </a:rPr>
              <a:t>Reference</a:t>
            </a:r>
          </a:p>
          <a:p>
            <a:pPr>
              <a:spcBef>
                <a:spcPts val="300"/>
              </a:spcBef>
              <a:buFont typeface="Verdana" panose="020B060403050404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800" dirty="0">
                <a:latin typeface="Verdana" panose="020B0604030504040204" pitchFamily="34" charset="0"/>
                <a:ea typeface="Lucida Sans Unicode" panose="020B0602030504020204" pitchFamily="34" charset="0"/>
                <a:cs typeface="Lucida Sans Unicode" panose="020B0602030504020204" pitchFamily="34" charset="0"/>
              </a:rPr>
              <a:t>1. </a:t>
            </a:r>
            <a:r>
              <a:rPr lang="en-GB" sz="800" dirty="0" err="1">
                <a:latin typeface="Verdana" panose="020B0604030504040204" pitchFamily="34" charset="0"/>
                <a:ea typeface="Lucida Sans Unicode" panose="020B0602030504020204" pitchFamily="34" charset="0"/>
                <a:cs typeface="Lucida Sans Unicode" panose="020B0602030504020204" pitchFamily="34" charset="0"/>
              </a:rPr>
              <a:t>Assmann</a:t>
            </a:r>
            <a:r>
              <a:rPr lang="en-GB" sz="800" dirty="0">
                <a:latin typeface="Verdana" panose="020B0604030504040204" pitchFamily="34" charset="0"/>
                <a:ea typeface="Lucida Sans Unicode" panose="020B0602030504020204" pitchFamily="34" charset="0"/>
                <a:cs typeface="Lucida Sans Unicode" panose="020B0602030504020204" pitchFamily="34" charset="0"/>
              </a:rPr>
              <a:t> G, Schulte H. </a:t>
            </a:r>
            <a:r>
              <a:rPr lang="en-GB" sz="800" i="1" dirty="0">
                <a:latin typeface="Verdana" panose="020B0604030504040204" pitchFamily="34" charset="0"/>
                <a:ea typeface="Lucida Sans Unicode" panose="020B0602030504020204" pitchFamily="34" charset="0"/>
                <a:cs typeface="Lucida Sans Unicode" panose="020B0602030504020204" pitchFamily="34" charset="0"/>
              </a:rPr>
              <a:t>Am Heart J</a:t>
            </a:r>
            <a:r>
              <a:rPr lang="en-GB" sz="800" dirty="0">
                <a:latin typeface="Verdana" panose="020B0604030504040204" pitchFamily="34" charset="0"/>
                <a:ea typeface="Lucida Sans Unicode" panose="020B0602030504020204" pitchFamily="34" charset="0"/>
                <a:cs typeface="Lucida Sans Unicode" panose="020B0602030504020204" pitchFamily="34" charset="0"/>
              </a:rPr>
              <a:t> 1988;</a:t>
            </a:r>
            <a:r>
              <a:rPr lang="en-GB" sz="800" b="1" dirty="0">
                <a:latin typeface="Verdana" panose="020B0604030504040204" pitchFamily="34" charset="0"/>
                <a:ea typeface="Lucida Sans Unicode" panose="020B0602030504020204" pitchFamily="34" charset="0"/>
                <a:cs typeface="Lucida Sans Unicode" panose="020B0602030504020204" pitchFamily="34" charset="0"/>
              </a:rPr>
              <a:t>116</a:t>
            </a:r>
            <a:r>
              <a:rPr lang="en-GB" sz="800" dirty="0">
                <a:latin typeface="Verdana" panose="020B0604030504040204" pitchFamily="34" charset="0"/>
                <a:ea typeface="Lucida Sans Unicode" panose="020B0602030504020204" pitchFamily="34" charset="0"/>
                <a:cs typeface="Lucida Sans Unicode" panose="020B0602030504020204" pitchFamily="34" charset="0"/>
              </a:rPr>
              <a:t>:1713-1724.</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dirty="0">
              <a:ea typeface="Lucida Sans Unicode" panose="020B0602030504020204" pitchFamily="34" charset="0"/>
              <a:cs typeface="Lucida Sans Unicode" panose="020B0602030504020204" pitchFamily="34" charset="0"/>
            </a:endParaRP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dirty="0">
              <a:ea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21533097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rgbClr val="000099"/>
                </a:solidFill>
                <a:latin typeface="Arial" panose="020B0604020202020204" pitchFamily="34" charset="0"/>
                <a:ea typeface="ＭＳ Ｐゴシック" panose="020B0600070205080204" pitchFamily="34" charset="-128"/>
              </a:defRPr>
            </a:lvl1pPr>
            <a:lvl2pPr marL="742950" indent="-285750">
              <a:defRPr>
                <a:solidFill>
                  <a:srgbClr val="000099"/>
                </a:solidFill>
                <a:latin typeface="Arial" panose="020B0604020202020204" pitchFamily="34" charset="0"/>
                <a:ea typeface="ＭＳ Ｐゴシック" panose="020B0600070205080204" pitchFamily="34" charset="-128"/>
              </a:defRPr>
            </a:lvl2pPr>
            <a:lvl3pPr marL="1143000" indent="-228600">
              <a:defRPr>
                <a:solidFill>
                  <a:srgbClr val="000099"/>
                </a:solidFill>
                <a:latin typeface="Arial" panose="020B0604020202020204" pitchFamily="34" charset="0"/>
                <a:ea typeface="ＭＳ Ｐゴシック" panose="020B0600070205080204" pitchFamily="34" charset="-128"/>
              </a:defRPr>
            </a:lvl3pPr>
            <a:lvl4pPr marL="1600200" indent="-228600">
              <a:defRPr>
                <a:solidFill>
                  <a:srgbClr val="000099"/>
                </a:solidFill>
                <a:latin typeface="Arial" panose="020B0604020202020204" pitchFamily="34" charset="0"/>
                <a:ea typeface="ＭＳ Ｐゴシック" panose="020B0600070205080204" pitchFamily="34" charset="-128"/>
              </a:defRPr>
            </a:lvl4pPr>
            <a:lvl5pPr marL="2057400" indent="-228600">
              <a:defRPr>
                <a:solidFill>
                  <a:srgbClr val="000099"/>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rgbClr val="000099"/>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rgbClr val="000099"/>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rgbClr val="000099"/>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rgbClr val="000099"/>
                </a:solidFill>
                <a:latin typeface="Arial" panose="020B0604020202020204" pitchFamily="34" charset="0"/>
                <a:ea typeface="ＭＳ Ｐゴシック" panose="020B0600070205080204" pitchFamily="34" charset="-128"/>
              </a:defRPr>
            </a:lvl9pPr>
          </a:lstStyle>
          <a:p>
            <a:fld id="{0E76C6FD-76A2-4E95-A533-BF125E1F0D85}" type="slidenum">
              <a:rPr lang="it-IT">
                <a:solidFill>
                  <a:schemeClr val="tx1"/>
                </a:solidFill>
                <a:latin typeface="Times New Roman" panose="02020603050405020304" pitchFamily="18" charset="0"/>
              </a:rPr>
              <a:pPr/>
              <a:t>52</a:t>
            </a:fld>
            <a:endParaRPr lang="it-IT">
              <a:solidFill>
                <a:schemeClr val="tx1"/>
              </a:solidFill>
              <a:latin typeface="Times New Roman" panose="02020603050405020304" pitchFamily="18" charset="0"/>
            </a:endParaRPr>
          </a:p>
        </p:txBody>
      </p:sp>
      <p:sp>
        <p:nvSpPr>
          <p:cNvPr id="49155" name="Rectangle 2"/>
          <p:cNvSpPr>
            <a:spLocks noGrp="1" noRot="1" noChangeAspect="1" noChangeArrowheads="1" noTextEdit="1"/>
          </p:cNvSpPr>
          <p:nvPr>
            <p:ph type="sldImg"/>
          </p:nvPr>
        </p:nvSpPr>
        <p:spPr>
          <a:xfrm>
            <a:off x="217488" y="812800"/>
            <a:ext cx="7124700" cy="4008438"/>
          </a:xfrm>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it-IT">
                <a:ea typeface="ＭＳ Ｐゴシック" panose="020B0600070205080204" pitchFamily="34" charset="-128"/>
              </a:rPr>
              <a:t>Una proposta ragionevole</a:t>
            </a:r>
          </a:p>
        </p:txBody>
      </p:sp>
    </p:spTree>
    <p:extLst>
      <p:ext uri="{BB962C8B-B14F-4D97-AF65-F5344CB8AC3E}">
        <p14:creationId xmlns:p14="http://schemas.microsoft.com/office/powerpoint/2010/main" val="13623141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17488" y="812800"/>
            <a:ext cx="7124700" cy="4008438"/>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pPr algn="r"/>
            <a:fld id="{193A1755-FBE4-4B1E-9084-98D505025CE0}" type="slidenum">
              <a:rPr lang="it-IT" sz="1400" b="0" strike="noStrike" spc="-1" smtClean="0">
                <a:latin typeface="Times New Roman"/>
              </a:rPr>
              <a:t>53</a:t>
            </a:fld>
            <a:endParaRPr lang="it-IT" sz="1400" b="0" strike="noStrike" spc="-1">
              <a:latin typeface="Times New Roman"/>
            </a:endParaRPr>
          </a:p>
        </p:txBody>
      </p:sp>
    </p:spTree>
    <p:extLst>
      <p:ext uri="{BB962C8B-B14F-4D97-AF65-F5344CB8AC3E}">
        <p14:creationId xmlns:p14="http://schemas.microsoft.com/office/powerpoint/2010/main" val="12626913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U" dirty="0"/>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57</a:t>
            </a:fld>
            <a:endParaRPr lang="fr-FR"/>
          </a:p>
        </p:txBody>
      </p:sp>
    </p:spTree>
    <p:extLst>
      <p:ext uri="{BB962C8B-B14F-4D97-AF65-F5344CB8AC3E}">
        <p14:creationId xmlns:p14="http://schemas.microsoft.com/office/powerpoint/2010/main" val="858090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58</a:t>
            </a:fld>
            <a:endParaRPr lang="fr-FR"/>
          </a:p>
        </p:txBody>
      </p:sp>
    </p:spTree>
    <p:extLst>
      <p:ext uri="{BB962C8B-B14F-4D97-AF65-F5344CB8AC3E}">
        <p14:creationId xmlns:p14="http://schemas.microsoft.com/office/powerpoint/2010/main" val="13393774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23EDA7-E851-46D5-BE93-423B5BAC39A7}"/>
              </a:ext>
            </a:extLst>
          </p:cNvPr>
          <p:cNvSpPr>
            <a:spLocks noGrp="1" noChangeArrowheads="1"/>
          </p:cNvSpPr>
          <p:nvPr>
            <p:ph type="sldNum"/>
          </p:nvPr>
        </p:nvSpPr>
        <p:spPr>
          <a:ln/>
        </p:spPr>
        <p:txBody>
          <a:bodyPr/>
          <a:lstStyle/>
          <a:p>
            <a:fld id="{67FA4F2F-A1AD-4650-856F-6DD5AC609D94}" type="slidenum">
              <a:rPr lang="it-IT" altLang="it-IT"/>
              <a:pPr/>
              <a:t>60</a:t>
            </a:fld>
            <a:endParaRPr lang="it-IT" altLang="it-IT"/>
          </a:p>
        </p:txBody>
      </p:sp>
      <p:sp>
        <p:nvSpPr>
          <p:cNvPr id="9217" name="Rectangle 1">
            <a:extLst>
              <a:ext uri="{FF2B5EF4-FFF2-40B4-BE49-F238E27FC236}">
                <a16:creationId xmlns:a16="http://schemas.microsoft.com/office/drawing/2014/main" id="{9F0957EB-A7E7-4081-A565-9DF91B9C30F1}"/>
              </a:ext>
            </a:extLst>
          </p:cNvPr>
          <p:cNvSpPr txBox="1">
            <a:spLocks noGrp="1" noRot="1" noChangeAspect="1" noChangeArrowheads="1"/>
          </p:cNvSpPr>
          <p:nvPr>
            <p:ph type="sldImg"/>
          </p:nvPr>
        </p:nvSpPr>
        <p:spPr bwMode="auto">
          <a:xfrm>
            <a:off x="217488" y="812800"/>
            <a:ext cx="7124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8" name="Rectangle 2">
            <a:extLst>
              <a:ext uri="{FF2B5EF4-FFF2-40B4-BE49-F238E27FC236}">
                <a16:creationId xmlns:a16="http://schemas.microsoft.com/office/drawing/2014/main" id="{1CF9BF9C-2DDC-4C02-8805-39A01F677E8D}"/>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dirty="0"/>
          </a:p>
        </p:txBody>
      </p:sp>
    </p:spTree>
    <p:extLst>
      <p:ext uri="{BB962C8B-B14F-4D97-AF65-F5344CB8AC3E}">
        <p14:creationId xmlns:p14="http://schemas.microsoft.com/office/powerpoint/2010/main" val="20015343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C50EB0-0EEC-4751-9440-4D564625A035}"/>
              </a:ext>
            </a:extLst>
          </p:cNvPr>
          <p:cNvSpPr>
            <a:spLocks noGrp="1" noChangeArrowheads="1"/>
          </p:cNvSpPr>
          <p:nvPr>
            <p:ph type="sldNum"/>
          </p:nvPr>
        </p:nvSpPr>
        <p:spPr>
          <a:ln/>
        </p:spPr>
        <p:txBody>
          <a:bodyPr/>
          <a:lstStyle/>
          <a:p>
            <a:fld id="{341790AA-3F75-4FD2-9DF7-7D46C0AE4AB8}" type="slidenum">
              <a:rPr lang="it-IT" altLang="it-IT"/>
              <a:pPr/>
              <a:t>61</a:t>
            </a:fld>
            <a:endParaRPr lang="it-IT" altLang="it-IT"/>
          </a:p>
        </p:txBody>
      </p:sp>
      <p:sp>
        <p:nvSpPr>
          <p:cNvPr id="10241" name="Rectangle 1">
            <a:extLst>
              <a:ext uri="{FF2B5EF4-FFF2-40B4-BE49-F238E27FC236}">
                <a16:creationId xmlns:a16="http://schemas.microsoft.com/office/drawing/2014/main" id="{4C00F1CA-21A3-441C-81B7-464166457742}"/>
              </a:ext>
            </a:extLst>
          </p:cNvPr>
          <p:cNvSpPr txBox="1">
            <a:spLocks noGrp="1" noRot="1" noChangeAspect="1" noChangeArrowheads="1"/>
          </p:cNvSpPr>
          <p:nvPr>
            <p:ph type="sldImg"/>
          </p:nvPr>
        </p:nvSpPr>
        <p:spPr bwMode="auto">
          <a:xfrm>
            <a:off x="217488" y="812800"/>
            <a:ext cx="7124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2" name="Rectangle 2">
            <a:extLst>
              <a:ext uri="{FF2B5EF4-FFF2-40B4-BE49-F238E27FC236}">
                <a16:creationId xmlns:a16="http://schemas.microsoft.com/office/drawing/2014/main" id="{34ED15DE-34FA-4F65-B29D-9824284CA671}"/>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1383101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AF4EAD-5C1F-49BC-95D0-5517C7EF7CBC}"/>
              </a:ext>
            </a:extLst>
          </p:cNvPr>
          <p:cNvSpPr>
            <a:spLocks noGrp="1" noChangeArrowheads="1"/>
          </p:cNvSpPr>
          <p:nvPr>
            <p:ph type="sldNum"/>
          </p:nvPr>
        </p:nvSpPr>
        <p:spPr>
          <a:ln/>
        </p:spPr>
        <p:txBody>
          <a:bodyPr/>
          <a:lstStyle/>
          <a:p>
            <a:fld id="{16207A4F-3765-4B1C-855E-901A40BC710F}" type="slidenum">
              <a:rPr lang="it-IT" altLang="it-IT"/>
              <a:pPr/>
              <a:t>62</a:t>
            </a:fld>
            <a:endParaRPr lang="it-IT" altLang="it-IT"/>
          </a:p>
        </p:txBody>
      </p:sp>
      <p:sp>
        <p:nvSpPr>
          <p:cNvPr id="13313" name="Rectangle 1">
            <a:extLst>
              <a:ext uri="{FF2B5EF4-FFF2-40B4-BE49-F238E27FC236}">
                <a16:creationId xmlns:a16="http://schemas.microsoft.com/office/drawing/2014/main" id="{41007C65-0330-4F06-ACE0-DB1ACED6EF15}"/>
              </a:ext>
            </a:extLst>
          </p:cNvPr>
          <p:cNvSpPr txBox="1">
            <a:spLocks noGrp="1" noRot="1" noChangeAspect="1" noChangeArrowheads="1"/>
          </p:cNvSpPr>
          <p:nvPr>
            <p:ph type="sldImg"/>
          </p:nvPr>
        </p:nvSpPr>
        <p:spPr bwMode="auto">
          <a:xfrm>
            <a:off x="215900" y="812800"/>
            <a:ext cx="7126288"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4" name="Rectangle 2">
            <a:extLst>
              <a:ext uri="{FF2B5EF4-FFF2-40B4-BE49-F238E27FC236}">
                <a16:creationId xmlns:a16="http://schemas.microsoft.com/office/drawing/2014/main" id="{26F05D73-EBBC-4C55-8C13-5DD2CFF429AA}"/>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dirty="0"/>
          </a:p>
        </p:txBody>
      </p:sp>
    </p:spTree>
    <p:extLst>
      <p:ext uri="{BB962C8B-B14F-4D97-AF65-F5344CB8AC3E}">
        <p14:creationId xmlns:p14="http://schemas.microsoft.com/office/powerpoint/2010/main" val="5233461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U" dirty="0"/>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63</a:t>
            </a:fld>
            <a:endParaRPr lang="fr-FR"/>
          </a:p>
        </p:txBody>
      </p:sp>
    </p:spTree>
    <p:extLst>
      <p:ext uri="{BB962C8B-B14F-4D97-AF65-F5344CB8AC3E}">
        <p14:creationId xmlns:p14="http://schemas.microsoft.com/office/powerpoint/2010/main" val="14207235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742950"/>
            <a:ext cx="6599238" cy="37131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27225" rtl="0" eaLnBrk="1" fontAlgn="base" latinLnBrk="0" hangingPunct="1">
              <a:lnSpc>
                <a:spcPct val="100000"/>
              </a:lnSpc>
              <a:spcBef>
                <a:spcPct val="0"/>
              </a:spcBef>
              <a:spcAft>
                <a:spcPct val="0"/>
              </a:spcAft>
              <a:buClrTx/>
              <a:buSzTx/>
              <a:buFontTx/>
              <a:buNone/>
              <a:tabLst/>
              <a:defRPr/>
            </a:pPr>
            <a:fld id="{AAED72A3-D166-482F-845B-8D47F2934E41}" type="slidenum">
              <a:rPr kumimoji="0" lang="en-US" sz="1200" b="0" i="0" u="none" strike="noStrike" kern="1200" cap="none" spc="0" normalizeH="0" baseline="0" noProof="0" smtClean="0">
                <a:ln>
                  <a:noFill/>
                </a:ln>
                <a:solidFill>
                  <a:prstClr val="black"/>
                </a:solidFill>
                <a:effectLst/>
                <a:uLnTx/>
                <a:uFillTx/>
                <a:latin typeface="Arial"/>
                <a:ea typeface="MS PGothic" pitchFamily="34" charset="-128"/>
                <a:cs typeface="Arial"/>
                <a:sym typeface="Arial"/>
              </a:rPr>
              <a:pPr marL="0" marR="0" lvl="0" indent="0" algn="r" defTabSz="627225"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rial"/>
              <a:ea typeface="MS PGothic" pitchFamily="34" charset="-128"/>
              <a:cs typeface="Arial"/>
              <a:sym typeface="Arial"/>
            </a:endParaRPr>
          </a:p>
        </p:txBody>
      </p:sp>
      <p:sp>
        <p:nvSpPr>
          <p:cNvPr id="5" name="Notes Placeholder 14"/>
          <p:cNvSpPr txBox="1">
            <a:spLocks/>
          </p:cNvSpPr>
          <p:nvPr/>
        </p:nvSpPr>
        <p:spPr>
          <a:xfrm>
            <a:off x="789316" y="4482461"/>
            <a:ext cx="5536740" cy="3826110"/>
          </a:xfrm>
          <a:prstGeom prst="rect">
            <a:avLst/>
          </a:prstGeom>
          <a:solidFill>
            <a:srgbClr val="FF0000"/>
          </a:solidFill>
          <a:ln w="9525" algn="ctr">
            <a:noFill/>
            <a:miter lim="800000"/>
            <a:headEnd/>
            <a:tailEnd/>
          </a:ln>
        </p:spPr>
        <p:txBody>
          <a:bodyPr vert="horz" wrap="square" lIns="96655" tIns="48327" rIns="96655" bIns="48327" numCol="1" anchor="t" anchorCtr="0" compatLnSpc="1">
            <a:prstTxWarp prst="textNoShape">
              <a:avLst/>
            </a:prstTxWarp>
            <a:normAutofit/>
          </a:bodyPr>
          <a:lstStyle>
            <a:lvl1pPr marL="182880" indent="-182880" algn="l" defTabSz="914400" rtl="0" eaLnBrk="1" fontAlgn="base" latinLnBrk="0" hangingPunct="1">
              <a:lnSpc>
                <a:spcPct val="100000"/>
              </a:lnSpc>
              <a:spcBef>
                <a:spcPts val="300"/>
              </a:spcBef>
              <a:spcAft>
                <a:spcPct val="0"/>
              </a:spcAft>
              <a:buClrTx/>
              <a:buFont typeface="Arial" pitchFamily="34" charset="0"/>
              <a:buChar char="•"/>
              <a:defRPr lang="en-US" sz="1000" b="0" kern="1200" noProof="0" dirty="0" smtClean="0">
                <a:solidFill>
                  <a:schemeClr val="tx1"/>
                </a:solidFill>
                <a:latin typeface="Arial" pitchFamily="34" charset="0"/>
                <a:ea typeface="+mn-ea"/>
                <a:cs typeface="Arial" pitchFamily="34" charset="0"/>
              </a:defRPr>
            </a:lvl1pPr>
            <a:lvl2pPr marL="457200" indent="-182880" algn="l" defTabSz="914400" rtl="0" eaLnBrk="1" fontAlgn="base" latinLnBrk="0" hangingPunct="1">
              <a:lnSpc>
                <a:spcPct val="100000"/>
              </a:lnSpc>
              <a:spcBef>
                <a:spcPts val="300"/>
              </a:spcBef>
              <a:spcAft>
                <a:spcPct val="0"/>
              </a:spcAft>
              <a:buClrTx/>
              <a:buFont typeface="Arial" pitchFamily="34" charset="0"/>
              <a:buChar char="–"/>
              <a:defRPr lang="en-US" sz="1000" b="0" kern="1200" noProof="0" dirty="0" smtClean="0">
                <a:solidFill>
                  <a:schemeClr val="tx1"/>
                </a:solidFill>
                <a:latin typeface="Arial" pitchFamily="34" charset="0"/>
                <a:ea typeface="+mn-ea"/>
                <a:cs typeface="Arial" pitchFamily="34" charset="0"/>
              </a:defRPr>
            </a:lvl2pPr>
            <a:lvl3pPr marL="731520" indent="-182880" algn="l" defTabSz="914400" rtl="0" eaLnBrk="1" fontAlgn="base" latinLnBrk="0" hangingPunct="1">
              <a:lnSpc>
                <a:spcPct val="100000"/>
              </a:lnSpc>
              <a:spcBef>
                <a:spcPts val="300"/>
              </a:spcBef>
              <a:spcAft>
                <a:spcPct val="0"/>
              </a:spcAft>
              <a:buClrTx/>
              <a:buFont typeface="Arial" pitchFamily="34" charset="0"/>
              <a:buChar char="•"/>
              <a:defRPr lang="en-US" sz="1000" b="0" kern="1200" noProof="0" dirty="0" smtClean="0">
                <a:solidFill>
                  <a:schemeClr val="tx1"/>
                </a:solidFill>
                <a:latin typeface="Arial" pitchFamily="34" charset="0"/>
                <a:ea typeface="+mn-ea"/>
                <a:cs typeface="Arial" pitchFamily="34" charset="0"/>
              </a:defRPr>
            </a:lvl3pPr>
            <a:lvl4pPr marL="1005840" indent="-182880" algn="l" defTabSz="914400" rtl="0" eaLnBrk="1" fontAlgn="base" latinLnBrk="0" hangingPunct="1">
              <a:lnSpc>
                <a:spcPct val="100000"/>
              </a:lnSpc>
              <a:spcBef>
                <a:spcPts val="300"/>
              </a:spcBef>
              <a:spcAft>
                <a:spcPct val="0"/>
              </a:spcAft>
              <a:buClrTx/>
              <a:buFont typeface="Arial" pitchFamily="34" charset="0"/>
              <a:buChar char="–"/>
              <a:defRPr lang="en-US" sz="1000" b="0" kern="1200" noProof="0" dirty="0" smtClean="0">
                <a:solidFill>
                  <a:schemeClr val="tx1"/>
                </a:solidFill>
                <a:latin typeface="Arial" pitchFamily="34" charset="0"/>
                <a:ea typeface="+mn-ea"/>
                <a:cs typeface="Arial" pitchFamily="34" charset="0"/>
              </a:defRPr>
            </a:lvl4pPr>
            <a:lvl5pPr marL="1280160" indent="-182880" algn="l" defTabSz="914400" rtl="0" eaLnBrk="1" fontAlgn="base" latinLnBrk="0" hangingPunct="1">
              <a:lnSpc>
                <a:spcPct val="100000"/>
              </a:lnSpc>
              <a:spcBef>
                <a:spcPts val="300"/>
              </a:spcBef>
              <a:spcAft>
                <a:spcPct val="0"/>
              </a:spcAft>
              <a:buClrTx/>
              <a:buFont typeface="Arial" pitchFamily="34" charset="0"/>
              <a:buChar char="•"/>
              <a:defRPr lang="en-US" sz="1000" b="0" kern="1200" noProof="0" dirty="0" smtClean="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182880" marR="0" lvl="0" indent="-182880" algn="l" defTabSz="914400" rtl="0" eaLnBrk="1" fontAlgn="base" latinLnBrk="0" hangingPunct="1">
              <a:lnSpc>
                <a:spcPct val="100000"/>
              </a:lnSpc>
              <a:spcBef>
                <a:spcPts val="300"/>
              </a:spcBef>
              <a:spcAft>
                <a:spcPct val="0"/>
              </a:spcAft>
              <a:buClrTx/>
              <a:buSzTx/>
              <a:buFont typeface="Arial" pitchFamily="34" charset="0"/>
              <a:buChar char="•"/>
              <a:tabLst/>
              <a:defRPr/>
            </a:pPr>
            <a:r>
              <a:rPr kumimoji="0" lang="en-US" sz="1000" b="0" i="0" u="none" strike="noStrike" kern="1200" cap="none" spc="0" normalizeH="0" baseline="0" noProof="0">
                <a:ln>
                  <a:noFill/>
                </a:ln>
                <a:solidFill>
                  <a:prstClr val="white"/>
                </a:solidFill>
                <a:effectLst/>
                <a:uLnTx/>
                <a:uFillTx/>
                <a:latin typeface="Arial" pitchFamily="34" charset="0"/>
                <a:ea typeface="+mn-ea"/>
                <a:cs typeface="Arial" pitchFamily="34" charset="0"/>
                <a:sym typeface="Helvetica Light" pitchFamily="-84" charset="0"/>
              </a:rPr>
              <a:t>Global Review</a:t>
            </a:r>
          </a:p>
          <a:p>
            <a:pPr marL="457200" marR="0" lvl="1" indent="-182880" algn="l" defTabSz="914400" rtl="0" eaLnBrk="1" fontAlgn="base" latinLnBrk="0" hangingPunct="1">
              <a:lnSpc>
                <a:spcPct val="100000"/>
              </a:lnSpc>
              <a:spcBef>
                <a:spcPts val="300"/>
              </a:spcBef>
              <a:spcAft>
                <a:spcPct val="0"/>
              </a:spcAft>
              <a:buClrTx/>
              <a:buSzTx/>
              <a:buFont typeface="Arial" pitchFamily="34" charset="0"/>
              <a:buChar char="–"/>
              <a:tabLst/>
              <a:defRPr/>
            </a:pPr>
            <a:r>
              <a:rPr kumimoji="0" lang="en-US" sz="1400" b="0" i="0" u="none" strike="noStrike" kern="1200" cap="none" spc="0" normalizeH="0" baseline="0" noProof="0">
                <a:ln>
                  <a:noFill/>
                </a:ln>
                <a:solidFill>
                  <a:prstClr val="white"/>
                </a:solidFill>
                <a:effectLst/>
                <a:uLnTx/>
                <a:uFillTx/>
                <a:latin typeface="Arial" pitchFamily="34" charset="0"/>
                <a:ea typeface="+mn-ea"/>
                <a:cs typeface="Arial" pitchFamily="34" charset="0"/>
                <a:sym typeface="Helvetica Light" pitchFamily="-84" charset="0"/>
              </a:rPr>
              <a:t>QC/Data review performed</a:t>
            </a:r>
          </a:p>
          <a:p>
            <a:pPr marL="457200" marR="0" lvl="1" indent="-182880" algn="l" defTabSz="914400" rtl="0" eaLnBrk="1" fontAlgn="base" latinLnBrk="0" hangingPunct="1">
              <a:lnSpc>
                <a:spcPct val="100000"/>
              </a:lnSpc>
              <a:spcBef>
                <a:spcPts val="300"/>
              </a:spcBef>
              <a:spcAft>
                <a:spcPct val="0"/>
              </a:spcAft>
              <a:buClrTx/>
              <a:buSzTx/>
              <a:buFont typeface="Arial" pitchFamily="34" charset="0"/>
              <a:buChar char="–"/>
              <a:tabLst/>
              <a:defRPr/>
            </a:pPr>
            <a:r>
              <a:rPr kumimoji="0" lang="en-US" sz="1400" b="0" i="0" u="none" strike="noStrike" kern="1200" cap="none" spc="0" normalizeH="0" baseline="0" noProof="0">
                <a:ln>
                  <a:noFill/>
                </a:ln>
                <a:solidFill>
                  <a:prstClr val="white"/>
                </a:solidFill>
                <a:effectLst/>
                <a:uLnTx/>
                <a:uFillTx/>
                <a:latin typeface="Arial" pitchFamily="34" charset="0"/>
                <a:ea typeface="+mn-ea"/>
                <a:cs typeface="Arial" pitchFamily="34" charset="0"/>
                <a:sym typeface="Helvetica Light" pitchFamily="-84" charset="0"/>
              </a:rPr>
              <a:t>GDL (</a:t>
            </a:r>
            <a:r>
              <a:rPr kumimoji="0" lang="en-US" sz="1400" b="0" i="0" u="none" strike="noStrike" kern="1200" cap="none" spc="0" normalizeH="0" baseline="0" noProof="0" err="1">
                <a:ln>
                  <a:noFill/>
                </a:ln>
                <a:solidFill>
                  <a:prstClr val="white"/>
                </a:solidFill>
                <a:effectLst/>
                <a:uLnTx/>
                <a:uFillTx/>
                <a:latin typeface="Arial" pitchFamily="34" charset="0"/>
                <a:ea typeface="+mn-ea"/>
                <a:cs typeface="Arial" pitchFamily="34" charset="0"/>
                <a:sym typeface="Helvetica Light" pitchFamily="-84" charset="0"/>
              </a:rPr>
              <a:t>Ransi</a:t>
            </a:r>
            <a:r>
              <a:rPr kumimoji="0" lang="en-US" sz="1400" b="0" i="0" u="none" strike="noStrike" kern="1200" cap="none" spc="0" normalizeH="0" baseline="0" noProof="0">
                <a:ln>
                  <a:noFill/>
                </a:ln>
                <a:solidFill>
                  <a:prstClr val="white"/>
                </a:solidFill>
                <a:effectLst/>
                <a:uLnTx/>
                <a:uFillTx/>
                <a:latin typeface="Arial" pitchFamily="34" charset="0"/>
                <a:ea typeface="+mn-ea"/>
                <a:cs typeface="Arial" pitchFamily="34" charset="0"/>
                <a:sym typeface="Helvetica Light" pitchFamily="-84" charset="0"/>
              </a:rPr>
              <a:t> </a:t>
            </a:r>
            <a:r>
              <a:rPr kumimoji="0" lang="en-US" sz="1400" b="0" i="0" u="none" strike="noStrike" kern="1200" cap="none" spc="0" normalizeH="0" baseline="0" noProof="0" err="1">
                <a:ln>
                  <a:noFill/>
                </a:ln>
                <a:solidFill>
                  <a:prstClr val="white"/>
                </a:solidFill>
                <a:effectLst/>
                <a:uLnTx/>
                <a:uFillTx/>
                <a:latin typeface="Arial" pitchFamily="34" charset="0"/>
                <a:ea typeface="+mn-ea"/>
                <a:cs typeface="Arial" pitchFamily="34" charset="0"/>
                <a:sym typeface="Helvetica Light" pitchFamily="-84" charset="0"/>
              </a:rPr>
              <a:t>Somaratne</a:t>
            </a:r>
            <a:r>
              <a:rPr kumimoji="0" lang="en-US" sz="1400" b="0" i="0" u="none" strike="noStrike" kern="1200" cap="none" spc="0" normalizeH="0" baseline="0" noProof="0">
                <a:ln>
                  <a:noFill/>
                </a:ln>
                <a:solidFill>
                  <a:prstClr val="white"/>
                </a:solidFill>
                <a:effectLst/>
                <a:uLnTx/>
                <a:uFillTx/>
                <a:latin typeface="Arial" pitchFamily="34" charset="0"/>
                <a:ea typeface="+mn-ea"/>
                <a:cs typeface="Arial" pitchFamily="34" charset="0"/>
                <a:sym typeface="Helvetica Light" pitchFamily="-84" charset="0"/>
              </a:rPr>
              <a:t>) and GMAL (Cesar </a:t>
            </a:r>
            <a:r>
              <a:rPr kumimoji="0" lang="en-US" sz="1400" b="0" i="0" u="none" strike="noStrike" kern="1200" cap="none" spc="0" normalizeH="0" baseline="0" noProof="0" err="1">
                <a:ln>
                  <a:noFill/>
                </a:ln>
                <a:solidFill>
                  <a:prstClr val="white"/>
                </a:solidFill>
                <a:effectLst/>
                <a:uLnTx/>
                <a:uFillTx/>
                <a:latin typeface="Arial" pitchFamily="34" charset="0"/>
                <a:ea typeface="+mn-ea"/>
                <a:cs typeface="Arial" pitchFamily="34" charset="0"/>
                <a:sym typeface="Helvetica Light" pitchFamily="-84" charset="0"/>
              </a:rPr>
              <a:t>CerezoOlmos</a:t>
            </a:r>
            <a:r>
              <a:rPr kumimoji="0" lang="en-US" sz="1400" b="0" i="0" u="none" strike="noStrike" kern="1200" cap="none" spc="0" normalizeH="0" baseline="0" noProof="0">
                <a:ln>
                  <a:noFill/>
                </a:ln>
                <a:solidFill>
                  <a:prstClr val="white"/>
                </a:solidFill>
                <a:effectLst/>
                <a:uLnTx/>
                <a:uFillTx/>
                <a:latin typeface="Arial" pitchFamily="34" charset="0"/>
                <a:ea typeface="+mn-ea"/>
                <a:cs typeface="Arial" pitchFamily="34" charset="0"/>
                <a:sym typeface="Helvetica Light" pitchFamily="-84" charset="0"/>
              </a:rPr>
              <a:t> approved </a:t>
            </a:r>
          </a:p>
          <a:p>
            <a:pPr marL="182880" marR="0" lvl="0" indent="-182880" algn="l" defTabSz="914400" rtl="0" eaLnBrk="1" fontAlgn="base" latinLnBrk="0" hangingPunct="1">
              <a:lnSpc>
                <a:spcPct val="100000"/>
              </a:lnSpc>
              <a:spcBef>
                <a:spcPts val="300"/>
              </a:spcBef>
              <a:spcAft>
                <a:spcPct val="0"/>
              </a:spcAft>
              <a:buClrTx/>
              <a:buSzTx/>
              <a:buFont typeface="Arial" pitchFamily="34" charset="0"/>
              <a:buChar char="•"/>
              <a:tabLst/>
              <a:defRPr/>
            </a:pPr>
            <a:r>
              <a:rPr kumimoji="0" lang="en-US" sz="1000" b="0" i="0" u="none" strike="noStrike" kern="1200" cap="none" spc="0" normalizeH="0" baseline="0" noProof="0">
                <a:ln>
                  <a:noFill/>
                </a:ln>
                <a:solidFill>
                  <a:prstClr val="white"/>
                </a:solidFill>
                <a:effectLst/>
                <a:uLnTx/>
                <a:uFillTx/>
                <a:latin typeface="Arial" pitchFamily="34" charset="0"/>
                <a:ea typeface="+mn-ea"/>
                <a:cs typeface="Arial" pitchFamily="34" charset="0"/>
                <a:sym typeface="Helvetica Light" pitchFamily="-84" charset="0"/>
              </a:rPr>
              <a:t>Regional Review</a:t>
            </a:r>
          </a:p>
          <a:p>
            <a:pPr marL="457200" marR="0" lvl="1" indent="-182880" algn="l" defTabSz="914400" rtl="0" eaLnBrk="1" fontAlgn="base" latinLnBrk="0" hangingPunct="1">
              <a:lnSpc>
                <a:spcPct val="100000"/>
              </a:lnSpc>
              <a:spcBef>
                <a:spcPts val="300"/>
              </a:spcBef>
              <a:spcAft>
                <a:spcPct val="0"/>
              </a:spcAft>
              <a:buClrTx/>
              <a:buSzTx/>
              <a:buFont typeface="Arial" pitchFamily="34" charset="0"/>
              <a:buChar char="–"/>
              <a:tabLst/>
              <a:defRPr/>
            </a:pPr>
            <a:r>
              <a:rPr kumimoji="0" lang="en-US" sz="1400" b="0" i="0" u="none" strike="noStrike" kern="1200" cap="none" spc="0" normalizeH="0" baseline="0" noProof="0">
                <a:ln>
                  <a:noFill/>
                </a:ln>
                <a:solidFill>
                  <a:prstClr val="white"/>
                </a:solidFill>
                <a:effectLst/>
                <a:uLnTx/>
                <a:uFillTx/>
                <a:latin typeface="Arial" pitchFamily="34" charset="0"/>
                <a:ea typeface="+mn-ea"/>
                <a:cs typeface="Arial" pitchFamily="34" charset="0"/>
                <a:sym typeface="Helvetica Light" pitchFamily="-84" charset="0"/>
              </a:rPr>
              <a:t>Deck will need regional review (i.e. MAC)</a:t>
            </a:r>
          </a:p>
          <a:p>
            <a:pPr marL="182880" marR="0" lvl="0" indent="-182880" algn="l" defTabSz="914400" rtl="0" eaLnBrk="1" fontAlgn="base" latinLnBrk="0" hangingPunct="1">
              <a:lnSpc>
                <a:spcPct val="100000"/>
              </a:lnSpc>
              <a:spcBef>
                <a:spcPts val="300"/>
              </a:spcBef>
              <a:spcAft>
                <a:spcPct val="0"/>
              </a:spcAft>
              <a:buClrTx/>
              <a:buSzTx/>
              <a:buFont typeface="Arial" pitchFamily="34" charset="0"/>
              <a:buChar char="•"/>
              <a:tabLst/>
              <a:defRPr/>
            </a:pPr>
            <a:r>
              <a:rPr kumimoji="0" lang="en-US" sz="1000" b="0" i="0" u="none" strike="noStrike" kern="1200" cap="none" spc="0" normalizeH="0" baseline="0" noProof="0">
                <a:ln>
                  <a:noFill/>
                </a:ln>
                <a:solidFill>
                  <a:prstClr val="white"/>
                </a:solidFill>
                <a:effectLst/>
                <a:uLnTx/>
                <a:uFillTx/>
                <a:latin typeface="Arial" pitchFamily="34" charset="0"/>
                <a:ea typeface="+mn-ea"/>
                <a:cs typeface="Arial" pitchFamily="34" charset="0"/>
                <a:sym typeface="Helvetica Light" pitchFamily="-84" charset="0"/>
              </a:rPr>
              <a:t>Distribution</a:t>
            </a:r>
          </a:p>
          <a:p>
            <a:pPr marL="457200" marR="0" lvl="1" indent="-182880" algn="l" defTabSz="914400" rtl="0" eaLnBrk="1" fontAlgn="base" latinLnBrk="0" hangingPunct="1">
              <a:lnSpc>
                <a:spcPct val="100000"/>
              </a:lnSpc>
              <a:spcBef>
                <a:spcPts val="300"/>
              </a:spcBef>
              <a:spcAft>
                <a:spcPct val="0"/>
              </a:spcAft>
              <a:buClrTx/>
              <a:buSzTx/>
              <a:buFont typeface="Arial" pitchFamily="34" charset="0"/>
              <a:buChar char="–"/>
              <a:tabLst/>
              <a:defRPr/>
            </a:pPr>
            <a:r>
              <a:rPr kumimoji="0" lang="en-US" sz="1400" b="0" i="0" u="none" strike="noStrike" kern="1200" cap="none" spc="0" normalizeH="0" baseline="0" noProof="0">
                <a:ln>
                  <a:noFill/>
                </a:ln>
                <a:solidFill>
                  <a:prstClr val="white"/>
                </a:solidFill>
                <a:effectLst/>
                <a:uLnTx/>
                <a:uFillTx/>
                <a:latin typeface="Arial" pitchFamily="34" charset="0"/>
                <a:ea typeface="+mn-ea"/>
                <a:cs typeface="Arial" pitchFamily="34" charset="0"/>
                <a:sym typeface="Helvetica Light" pitchFamily="-84" charset="0"/>
              </a:rPr>
              <a:t>This slide set may NOT be left behind</a:t>
            </a:r>
          </a:p>
          <a:p>
            <a:pPr marL="182880" marR="0" lvl="0" indent="-182880" algn="l" defTabSz="914400" rtl="0" eaLnBrk="1" fontAlgn="base" latinLnBrk="0" hangingPunct="1">
              <a:lnSpc>
                <a:spcPct val="100000"/>
              </a:lnSpc>
              <a:spcBef>
                <a:spcPts val="300"/>
              </a:spcBef>
              <a:spcAft>
                <a:spcPct val="0"/>
              </a:spcAft>
              <a:buClrTx/>
              <a:buSzTx/>
              <a:buFont typeface="Arial" pitchFamily="34" charset="0"/>
              <a:buChar char="•"/>
              <a:tabLst/>
              <a:defRPr/>
            </a:pPr>
            <a:r>
              <a:rPr kumimoji="0" lang="en-US" sz="1000" b="0" i="0" u="none" strike="noStrike" kern="1200" cap="none" spc="0" normalizeH="0" baseline="0" noProof="0">
                <a:ln>
                  <a:noFill/>
                </a:ln>
                <a:solidFill>
                  <a:prstClr val="white"/>
                </a:solidFill>
                <a:effectLst/>
                <a:uLnTx/>
                <a:uFillTx/>
                <a:latin typeface="Arial" pitchFamily="34" charset="0"/>
                <a:ea typeface="+mn-ea"/>
                <a:cs typeface="Arial" pitchFamily="34" charset="0"/>
                <a:sym typeface="Helvetica Light" pitchFamily="-84" charset="0"/>
              </a:rPr>
              <a:t>Annotations</a:t>
            </a:r>
          </a:p>
          <a:p>
            <a:pPr marL="457200" marR="0" lvl="1" indent="-182880" algn="l" defTabSz="914400" rtl="0" eaLnBrk="1" fontAlgn="base" latinLnBrk="0" hangingPunct="1">
              <a:lnSpc>
                <a:spcPct val="100000"/>
              </a:lnSpc>
              <a:spcBef>
                <a:spcPts val="300"/>
              </a:spcBef>
              <a:spcAft>
                <a:spcPct val="0"/>
              </a:spcAft>
              <a:buClrTx/>
              <a:buSzTx/>
              <a:buFont typeface="Arial" pitchFamily="34" charset="0"/>
              <a:buChar char="–"/>
              <a:tabLst/>
              <a:defRPr/>
            </a:pPr>
            <a:r>
              <a:rPr kumimoji="0" lang="en-US" sz="1400" b="0" i="0" u="none" strike="noStrike" kern="1200" cap="none" spc="0" normalizeH="0" baseline="0" noProof="0">
                <a:ln>
                  <a:noFill/>
                </a:ln>
                <a:solidFill>
                  <a:prstClr val="white"/>
                </a:solidFill>
                <a:effectLst/>
                <a:uLnTx/>
                <a:uFillTx/>
                <a:latin typeface="Arial" pitchFamily="34" charset="0"/>
                <a:ea typeface="+mn-ea"/>
                <a:cs typeface="Arial" pitchFamily="34" charset="0"/>
                <a:sym typeface="Helvetica Light" pitchFamily="-84" charset="0"/>
              </a:rPr>
              <a:t>Available in deck as “Notes Page” view</a:t>
            </a:r>
          </a:p>
          <a:p>
            <a:pPr marL="182880" marR="0" lvl="0" indent="-182880" algn="l" defTabSz="914400" rtl="0" eaLnBrk="1" fontAlgn="base" latinLnBrk="0" hangingPunct="1">
              <a:lnSpc>
                <a:spcPct val="100000"/>
              </a:lnSpc>
              <a:spcBef>
                <a:spcPts val="300"/>
              </a:spcBef>
              <a:spcAft>
                <a:spcPct val="0"/>
              </a:spcAft>
              <a:buClrTx/>
              <a:buSzTx/>
              <a:buFont typeface="Arial" pitchFamily="34" charset="0"/>
              <a:buChar char="•"/>
              <a:tabLst/>
              <a:defRPr/>
            </a:pPr>
            <a:endParaRPr kumimoji="0" lang="en-US" sz="800" b="0" i="0" u="none" strike="noStrike" kern="1200" cap="none" spc="0" normalizeH="0" baseline="0" noProof="0">
              <a:ln>
                <a:noFill/>
              </a:ln>
              <a:solidFill>
                <a:prstClr val="white"/>
              </a:solidFill>
              <a:effectLst/>
              <a:uLnTx/>
              <a:uFillTx/>
              <a:latin typeface="Arial" pitchFamily="34" charset="0"/>
              <a:ea typeface="+mn-ea"/>
              <a:cs typeface="Arial" pitchFamily="34" charset="0"/>
              <a:sym typeface="Helvetica Light" pitchFamily="-84" charset="0"/>
            </a:endParaRPr>
          </a:p>
        </p:txBody>
      </p:sp>
    </p:spTree>
    <p:extLst>
      <p:ext uri="{BB962C8B-B14F-4D97-AF65-F5344CB8AC3E}">
        <p14:creationId xmlns:p14="http://schemas.microsoft.com/office/powerpoint/2010/main" val="39896673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U" dirty="0"/>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67</a:t>
            </a:fld>
            <a:endParaRPr lang="fr-FR"/>
          </a:p>
        </p:txBody>
      </p:sp>
    </p:spTree>
    <p:extLst>
      <p:ext uri="{BB962C8B-B14F-4D97-AF65-F5344CB8AC3E}">
        <p14:creationId xmlns:p14="http://schemas.microsoft.com/office/powerpoint/2010/main" val="16886748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lide Image Placeholder 1">
            <a:extLst>
              <a:ext uri="{FF2B5EF4-FFF2-40B4-BE49-F238E27FC236}">
                <a16:creationId xmlns:a16="http://schemas.microsoft.com/office/drawing/2014/main" id="{B560DAD0-D19C-4946-A563-E023331C8D74}"/>
              </a:ext>
            </a:extLst>
          </p:cNvPr>
          <p:cNvSpPr>
            <a:spLocks noGrp="1" noRot="1" noChangeAspect="1" noChangeArrowheads="1" noTextEdit="1"/>
          </p:cNvSpPr>
          <p:nvPr>
            <p:ph type="sldImg"/>
          </p:nvPr>
        </p:nvSpPr>
        <p:spPr>
          <a:xfrm>
            <a:off x="217488" y="812800"/>
            <a:ext cx="7124700" cy="4008438"/>
          </a:xfrm>
          <a:ln/>
        </p:spPr>
      </p:sp>
      <p:sp>
        <p:nvSpPr>
          <p:cNvPr id="384003" name="Notes Placeholder 2">
            <a:extLst>
              <a:ext uri="{FF2B5EF4-FFF2-40B4-BE49-F238E27FC236}">
                <a16:creationId xmlns:a16="http://schemas.microsoft.com/office/drawing/2014/main" id="{A9814A9F-623E-4A13-9D6E-89EC146835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a:p>
        </p:txBody>
      </p:sp>
      <p:sp>
        <p:nvSpPr>
          <p:cNvPr id="384004" name="Header Placeholder 3">
            <a:extLst>
              <a:ext uri="{FF2B5EF4-FFF2-40B4-BE49-F238E27FC236}">
                <a16:creationId xmlns:a16="http://schemas.microsoft.com/office/drawing/2014/main" id="{1A596980-664B-48F1-A87E-D6FC753A3793}"/>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anose="020B0604020202020204" pitchFamily="34" charset="0"/>
              </a:defRPr>
            </a:lvl1pPr>
            <a:lvl2pPr marL="742950" indent="-285750" defTabSz="928688">
              <a:defRPr>
                <a:solidFill>
                  <a:schemeClr val="tx1"/>
                </a:solidFill>
                <a:latin typeface="Arial" panose="020B0604020202020204" pitchFamily="34" charset="0"/>
              </a:defRPr>
            </a:lvl2pPr>
            <a:lvl3pPr marL="1143000" indent="-228600" defTabSz="928688">
              <a:defRPr>
                <a:solidFill>
                  <a:schemeClr val="tx1"/>
                </a:solidFill>
                <a:latin typeface="Arial" panose="020B0604020202020204" pitchFamily="34" charset="0"/>
              </a:defRPr>
            </a:lvl3pPr>
            <a:lvl4pPr marL="1600200" indent="-228600" defTabSz="928688">
              <a:defRPr>
                <a:solidFill>
                  <a:schemeClr val="tx1"/>
                </a:solidFill>
                <a:latin typeface="Arial" panose="020B0604020202020204" pitchFamily="34" charset="0"/>
              </a:defRPr>
            </a:lvl4pPr>
            <a:lvl5pPr marL="2057400" indent="-228600" defTabSz="928688">
              <a:defRPr>
                <a:solidFill>
                  <a:schemeClr val="tx1"/>
                </a:solidFill>
                <a:latin typeface="Arial" panose="020B0604020202020204" pitchFamily="34" charset="0"/>
              </a:defRPr>
            </a:lvl5pPr>
            <a:lvl6pPr marL="2514600" indent="-228600" defTabSz="928688" eaLnBrk="0" fontAlgn="base" hangingPunct="0">
              <a:spcBef>
                <a:spcPct val="0"/>
              </a:spcBef>
              <a:spcAft>
                <a:spcPct val="0"/>
              </a:spcAft>
              <a:defRPr>
                <a:solidFill>
                  <a:schemeClr val="tx1"/>
                </a:solidFill>
                <a:latin typeface="Arial" panose="020B0604020202020204" pitchFamily="34" charset="0"/>
              </a:defRPr>
            </a:lvl6pPr>
            <a:lvl7pPr marL="2971800" indent="-228600" defTabSz="928688" eaLnBrk="0" fontAlgn="base" hangingPunct="0">
              <a:spcBef>
                <a:spcPct val="0"/>
              </a:spcBef>
              <a:spcAft>
                <a:spcPct val="0"/>
              </a:spcAft>
              <a:defRPr>
                <a:solidFill>
                  <a:schemeClr val="tx1"/>
                </a:solidFill>
                <a:latin typeface="Arial" panose="020B0604020202020204" pitchFamily="34" charset="0"/>
              </a:defRPr>
            </a:lvl7pPr>
            <a:lvl8pPr marL="3429000" indent="-228600" defTabSz="928688" eaLnBrk="0" fontAlgn="base" hangingPunct="0">
              <a:spcBef>
                <a:spcPct val="0"/>
              </a:spcBef>
              <a:spcAft>
                <a:spcPct val="0"/>
              </a:spcAft>
              <a:defRPr>
                <a:solidFill>
                  <a:schemeClr val="tx1"/>
                </a:solidFill>
                <a:latin typeface="Arial" panose="020B0604020202020204" pitchFamily="34" charset="0"/>
              </a:defRPr>
            </a:lvl8pPr>
            <a:lvl9pPr marL="3886200" indent="-228600" defTabSz="928688" eaLnBrk="0" fontAlgn="base" hangingPunct="0">
              <a:spcBef>
                <a:spcPct val="0"/>
              </a:spcBef>
              <a:spcAft>
                <a:spcPct val="0"/>
              </a:spcAft>
              <a:defRPr>
                <a:solidFill>
                  <a:schemeClr val="tx1"/>
                </a:solidFill>
                <a:latin typeface="Arial" panose="020B0604020202020204" pitchFamily="34" charset="0"/>
              </a:defRPr>
            </a:lvl9pPr>
          </a:lstStyle>
          <a:p>
            <a:endParaRPr lang="en-US" altLang="it-IT" sz="1300">
              <a:solidFill>
                <a:srgbClr val="000000"/>
              </a:solidFill>
            </a:endParaRPr>
          </a:p>
        </p:txBody>
      </p:sp>
      <p:sp>
        <p:nvSpPr>
          <p:cNvPr id="384005" name="Footer Placeholder 4">
            <a:extLst>
              <a:ext uri="{FF2B5EF4-FFF2-40B4-BE49-F238E27FC236}">
                <a16:creationId xmlns:a16="http://schemas.microsoft.com/office/drawing/2014/main" id="{1BF4012C-2CE8-49A7-A8BF-E6110279012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anose="020B0604020202020204" pitchFamily="34" charset="0"/>
              </a:defRPr>
            </a:lvl1pPr>
            <a:lvl2pPr marL="742950" indent="-285750" defTabSz="928688">
              <a:defRPr>
                <a:solidFill>
                  <a:schemeClr val="tx1"/>
                </a:solidFill>
                <a:latin typeface="Arial" panose="020B0604020202020204" pitchFamily="34" charset="0"/>
              </a:defRPr>
            </a:lvl2pPr>
            <a:lvl3pPr marL="1143000" indent="-228600" defTabSz="928688">
              <a:defRPr>
                <a:solidFill>
                  <a:schemeClr val="tx1"/>
                </a:solidFill>
                <a:latin typeface="Arial" panose="020B0604020202020204" pitchFamily="34" charset="0"/>
              </a:defRPr>
            </a:lvl3pPr>
            <a:lvl4pPr marL="1600200" indent="-228600" defTabSz="928688">
              <a:defRPr>
                <a:solidFill>
                  <a:schemeClr val="tx1"/>
                </a:solidFill>
                <a:latin typeface="Arial" panose="020B0604020202020204" pitchFamily="34" charset="0"/>
              </a:defRPr>
            </a:lvl4pPr>
            <a:lvl5pPr marL="2057400" indent="-228600" defTabSz="928688">
              <a:defRPr>
                <a:solidFill>
                  <a:schemeClr val="tx1"/>
                </a:solidFill>
                <a:latin typeface="Arial" panose="020B0604020202020204" pitchFamily="34" charset="0"/>
              </a:defRPr>
            </a:lvl5pPr>
            <a:lvl6pPr marL="2514600" indent="-228600" defTabSz="928688" eaLnBrk="0" fontAlgn="base" hangingPunct="0">
              <a:spcBef>
                <a:spcPct val="0"/>
              </a:spcBef>
              <a:spcAft>
                <a:spcPct val="0"/>
              </a:spcAft>
              <a:defRPr>
                <a:solidFill>
                  <a:schemeClr val="tx1"/>
                </a:solidFill>
                <a:latin typeface="Arial" panose="020B0604020202020204" pitchFamily="34" charset="0"/>
              </a:defRPr>
            </a:lvl6pPr>
            <a:lvl7pPr marL="2971800" indent="-228600" defTabSz="928688" eaLnBrk="0" fontAlgn="base" hangingPunct="0">
              <a:spcBef>
                <a:spcPct val="0"/>
              </a:spcBef>
              <a:spcAft>
                <a:spcPct val="0"/>
              </a:spcAft>
              <a:defRPr>
                <a:solidFill>
                  <a:schemeClr val="tx1"/>
                </a:solidFill>
                <a:latin typeface="Arial" panose="020B0604020202020204" pitchFamily="34" charset="0"/>
              </a:defRPr>
            </a:lvl7pPr>
            <a:lvl8pPr marL="3429000" indent="-228600" defTabSz="928688" eaLnBrk="0" fontAlgn="base" hangingPunct="0">
              <a:spcBef>
                <a:spcPct val="0"/>
              </a:spcBef>
              <a:spcAft>
                <a:spcPct val="0"/>
              </a:spcAft>
              <a:defRPr>
                <a:solidFill>
                  <a:schemeClr val="tx1"/>
                </a:solidFill>
                <a:latin typeface="Arial" panose="020B0604020202020204" pitchFamily="34" charset="0"/>
              </a:defRPr>
            </a:lvl8pPr>
            <a:lvl9pPr marL="3886200" indent="-228600" defTabSz="928688" eaLnBrk="0" fontAlgn="base" hangingPunct="0">
              <a:spcBef>
                <a:spcPct val="0"/>
              </a:spcBef>
              <a:spcAft>
                <a:spcPct val="0"/>
              </a:spcAft>
              <a:defRPr>
                <a:solidFill>
                  <a:schemeClr val="tx1"/>
                </a:solidFill>
                <a:latin typeface="Arial" panose="020B0604020202020204" pitchFamily="34" charset="0"/>
              </a:defRPr>
            </a:lvl9pPr>
          </a:lstStyle>
          <a:p>
            <a:endParaRPr lang="en-US" altLang="it-IT" sz="1300">
              <a:solidFill>
                <a:srgbClr val="000000"/>
              </a:solidFill>
            </a:endParaRPr>
          </a:p>
        </p:txBody>
      </p:sp>
      <p:sp>
        <p:nvSpPr>
          <p:cNvPr id="384006" name="Slide Number Placeholder 5">
            <a:extLst>
              <a:ext uri="{FF2B5EF4-FFF2-40B4-BE49-F238E27FC236}">
                <a16:creationId xmlns:a16="http://schemas.microsoft.com/office/drawing/2014/main" id="{2BE78F7B-A8A2-410F-ABD9-E5DA9449AD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anose="020B0604020202020204" pitchFamily="34" charset="0"/>
              </a:defRPr>
            </a:lvl1pPr>
            <a:lvl2pPr marL="742950" indent="-285750" defTabSz="928688">
              <a:defRPr>
                <a:solidFill>
                  <a:schemeClr val="tx1"/>
                </a:solidFill>
                <a:latin typeface="Arial" panose="020B0604020202020204" pitchFamily="34" charset="0"/>
              </a:defRPr>
            </a:lvl2pPr>
            <a:lvl3pPr marL="1143000" indent="-228600" defTabSz="928688">
              <a:defRPr>
                <a:solidFill>
                  <a:schemeClr val="tx1"/>
                </a:solidFill>
                <a:latin typeface="Arial" panose="020B0604020202020204" pitchFamily="34" charset="0"/>
              </a:defRPr>
            </a:lvl3pPr>
            <a:lvl4pPr marL="1600200" indent="-228600" defTabSz="928688">
              <a:defRPr>
                <a:solidFill>
                  <a:schemeClr val="tx1"/>
                </a:solidFill>
                <a:latin typeface="Arial" panose="020B0604020202020204" pitchFamily="34" charset="0"/>
              </a:defRPr>
            </a:lvl4pPr>
            <a:lvl5pPr marL="2057400" indent="-228600" defTabSz="928688">
              <a:defRPr>
                <a:solidFill>
                  <a:schemeClr val="tx1"/>
                </a:solidFill>
                <a:latin typeface="Arial" panose="020B0604020202020204" pitchFamily="34" charset="0"/>
              </a:defRPr>
            </a:lvl5pPr>
            <a:lvl6pPr marL="2514600" indent="-228600" defTabSz="928688" eaLnBrk="0" fontAlgn="base" hangingPunct="0">
              <a:spcBef>
                <a:spcPct val="0"/>
              </a:spcBef>
              <a:spcAft>
                <a:spcPct val="0"/>
              </a:spcAft>
              <a:defRPr>
                <a:solidFill>
                  <a:schemeClr val="tx1"/>
                </a:solidFill>
                <a:latin typeface="Arial" panose="020B0604020202020204" pitchFamily="34" charset="0"/>
              </a:defRPr>
            </a:lvl6pPr>
            <a:lvl7pPr marL="2971800" indent="-228600" defTabSz="928688" eaLnBrk="0" fontAlgn="base" hangingPunct="0">
              <a:spcBef>
                <a:spcPct val="0"/>
              </a:spcBef>
              <a:spcAft>
                <a:spcPct val="0"/>
              </a:spcAft>
              <a:defRPr>
                <a:solidFill>
                  <a:schemeClr val="tx1"/>
                </a:solidFill>
                <a:latin typeface="Arial" panose="020B0604020202020204" pitchFamily="34" charset="0"/>
              </a:defRPr>
            </a:lvl7pPr>
            <a:lvl8pPr marL="3429000" indent="-228600" defTabSz="928688" eaLnBrk="0" fontAlgn="base" hangingPunct="0">
              <a:spcBef>
                <a:spcPct val="0"/>
              </a:spcBef>
              <a:spcAft>
                <a:spcPct val="0"/>
              </a:spcAft>
              <a:defRPr>
                <a:solidFill>
                  <a:schemeClr val="tx1"/>
                </a:solidFill>
                <a:latin typeface="Arial" panose="020B0604020202020204" pitchFamily="34" charset="0"/>
              </a:defRPr>
            </a:lvl8pPr>
            <a:lvl9pPr marL="3886200" indent="-228600" defTabSz="928688" eaLnBrk="0" fontAlgn="base" hangingPunct="0">
              <a:spcBef>
                <a:spcPct val="0"/>
              </a:spcBef>
              <a:spcAft>
                <a:spcPct val="0"/>
              </a:spcAft>
              <a:defRPr>
                <a:solidFill>
                  <a:schemeClr val="tx1"/>
                </a:solidFill>
                <a:latin typeface="Arial" panose="020B0604020202020204" pitchFamily="34" charset="0"/>
              </a:defRPr>
            </a:lvl9pPr>
          </a:lstStyle>
          <a:p>
            <a:fld id="{01D02B45-40F2-4122-A990-FB4BA272D47A}" type="slidenum">
              <a:rPr lang="en-US" altLang="it-IT" sz="1300" smtClean="0">
                <a:solidFill>
                  <a:srgbClr val="000000"/>
                </a:solidFill>
              </a:rPr>
              <a:pPr/>
              <a:t>69</a:t>
            </a:fld>
            <a:endParaRPr lang="en-US" altLang="it-IT" sz="1300">
              <a:solidFill>
                <a:srgbClr val="000000"/>
              </a:solidFill>
            </a:endParaRPr>
          </a:p>
        </p:txBody>
      </p:sp>
    </p:spTree>
    <p:extLst>
      <p:ext uri="{BB962C8B-B14F-4D97-AF65-F5344CB8AC3E}">
        <p14:creationId xmlns:p14="http://schemas.microsoft.com/office/powerpoint/2010/main" val="25384701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80243-1DF8-4D12-A7EE-B1EBDF09AB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1485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0C84D-6C01-4B03-A5DC-067FA88940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379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53657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0C84D-6C01-4B03-A5DC-067FA88940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79176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0C84D-6C01-4B03-A5DC-067FA88940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05988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0C84D-6C01-4B03-A5DC-067FA88940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578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0C84D-6C01-4B03-A5DC-067FA88940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8524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0C84D-6C01-4B03-A5DC-067FA88940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3394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17488" y="812800"/>
            <a:ext cx="7124700" cy="4008438"/>
          </a:xfrm>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8123AF27-D98E-4BEE-9C68-31FC6766B006}" type="slidenum">
              <a:rPr lang="en-US" smtClean="0"/>
              <a:t>78</a:t>
            </a:fld>
            <a:endParaRPr lang="en-US"/>
          </a:p>
        </p:txBody>
      </p:sp>
    </p:spTree>
    <p:extLst>
      <p:ext uri="{BB962C8B-B14F-4D97-AF65-F5344CB8AC3E}">
        <p14:creationId xmlns:p14="http://schemas.microsoft.com/office/powerpoint/2010/main" val="6517754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63CDFBB4-5FEF-3B47-9ED7-4017F3E180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a:extLst>
              <a:ext uri="{FF2B5EF4-FFF2-40B4-BE49-F238E27FC236}">
                <a16:creationId xmlns:a16="http://schemas.microsoft.com/office/drawing/2014/main" id="{D317C09D-DCEC-144D-8A18-2039C1DB81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67587" name="Footer Placeholder 3">
            <a:extLst>
              <a:ext uri="{FF2B5EF4-FFF2-40B4-BE49-F238E27FC236}">
                <a16:creationId xmlns:a16="http://schemas.microsoft.com/office/drawing/2014/main" id="{110BC07E-7F54-0145-8965-1F344066FA59}"/>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endParaRPr lang="en-GB" altLang="en-US" sz="1200"/>
          </a:p>
        </p:txBody>
      </p:sp>
      <p:sp>
        <p:nvSpPr>
          <p:cNvPr id="67588" name="Slide Number Placeholder 4">
            <a:extLst>
              <a:ext uri="{FF2B5EF4-FFF2-40B4-BE49-F238E27FC236}">
                <a16:creationId xmlns:a16="http://schemas.microsoft.com/office/drawing/2014/main" id="{CC97B9F2-7B6A-B442-8581-6E3644EA9D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E597EBF8-C25E-5747-B608-611B37692F4F}" type="slidenum">
              <a:rPr lang="fr-FR" altLang="en-US" sz="1200"/>
              <a:pPr/>
              <a:t>79</a:t>
            </a:fld>
            <a:endParaRPr lang="fr-FR" altLang="en-US" sz="1200"/>
          </a:p>
        </p:txBody>
      </p:sp>
    </p:spTree>
    <p:extLst>
      <p:ext uri="{BB962C8B-B14F-4D97-AF65-F5344CB8AC3E}">
        <p14:creationId xmlns:p14="http://schemas.microsoft.com/office/powerpoint/2010/main" val="2352381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3636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5" name="Google Shape;155;p5:notes"/>
          <p:cNvSpPr txBox="1"/>
          <p:nvPr/>
        </p:nvSpPr>
        <p:spPr>
          <a:xfrm>
            <a:off x="3884614" y="8685214"/>
            <a:ext cx="2971800" cy="4572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rial"/>
                <a:ea typeface="Arial"/>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sz="12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56" name="Google Shape;156;p5:notes"/>
          <p:cNvSpPr>
            <a:spLocks noGrp="1" noRot="1" noChangeAspect="1"/>
          </p:cNvSpPr>
          <p:nvPr>
            <p:ph type="sldImg" idx="2"/>
          </p:nvPr>
        </p:nvSpPr>
        <p:spPr>
          <a:xfrm>
            <a:off x="396875" y="784225"/>
            <a:ext cx="6073775" cy="34178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7" name="Google Shape;157;p5:notes"/>
          <p:cNvSpPr txBox="1">
            <a:spLocks noGrp="1"/>
          </p:cNvSpPr>
          <p:nvPr>
            <p:ph type="body" idx="1"/>
          </p:nvPr>
        </p:nvSpPr>
        <p:spPr>
          <a:xfrm>
            <a:off x="265113" y="4224339"/>
            <a:ext cx="6361112" cy="4395787"/>
          </a:xfrm>
          <a:prstGeom prst="rect">
            <a:avLst/>
          </a:prstGeom>
          <a:noFill/>
          <a:ln>
            <a:noFill/>
          </a:ln>
        </p:spPr>
        <p:txBody>
          <a:bodyPr spcFirstLastPara="1" wrap="square" lIns="91425" tIns="45700" rIns="91425" bIns="45700" anchor="t" anchorCtr="0">
            <a:noAutofit/>
          </a:bodyPr>
          <a:lstStyle/>
          <a:p>
            <a:pPr marL="266700" lvl="0" indent="-266700" algn="l" rtl="0">
              <a:lnSpc>
                <a:spcPct val="90000"/>
              </a:lnSpc>
              <a:spcBef>
                <a:spcPts val="0"/>
              </a:spcBef>
              <a:spcAft>
                <a:spcPts val="0"/>
              </a:spcAft>
              <a:buNone/>
            </a:pPr>
            <a:r>
              <a:rPr lang="en-US" sz="1000">
                <a:latin typeface="Times New Roman"/>
                <a:ea typeface="Times New Roman"/>
                <a:cs typeface="Times New Roman"/>
                <a:sym typeface="Times New Roman"/>
              </a:rPr>
              <a:t>In DCCT (Diabetes Control and Complications Trial), 1,441 patients with type 1 diabetes were randomized to intensive (≥3 daily insulin injections or insulin pump) or conventional treatment (1–2 daily insulin injections) for a mean follow-up period of 6.5 years. At the end of DCCT, participants receiving conventional treatment were offered intensive treatment. All patients returned to their own healthcare provider for diabetes care.</a:t>
            </a:r>
            <a:r>
              <a:rPr lang="en-US" sz="1000" baseline="30000">
                <a:latin typeface="Times New Roman"/>
                <a:ea typeface="Times New Roman"/>
                <a:cs typeface="Times New Roman"/>
                <a:sym typeface="Times New Roman"/>
              </a:rPr>
              <a:t>1</a:t>
            </a:r>
            <a:endParaRPr/>
          </a:p>
          <a:p>
            <a:pPr marL="266700" lvl="0" indent="-266700" algn="l" rtl="0">
              <a:lnSpc>
                <a:spcPct val="90000"/>
              </a:lnSpc>
              <a:spcBef>
                <a:spcPts val="0"/>
              </a:spcBef>
              <a:spcAft>
                <a:spcPts val="0"/>
              </a:spcAft>
              <a:buNone/>
            </a:pPr>
            <a:endParaRPr sz="1000" baseline="30000">
              <a:latin typeface="Times New Roman"/>
              <a:ea typeface="Times New Roman"/>
              <a:cs typeface="Times New Roman"/>
              <a:sym typeface="Times New Roman"/>
            </a:endParaRPr>
          </a:p>
          <a:p>
            <a:pPr marL="266700" lvl="0" indent="-266700" algn="l" rtl="0">
              <a:lnSpc>
                <a:spcPct val="90000"/>
              </a:lnSpc>
              <a:spcBef>
                <a:spcPts val="0"/>
              </a:spcBef>
              <a:spcAft>
                <a:spcPts val="0"/>
              </a:spcAft>
              <a:buNone/>
            </a:pPr>
            <a:r>
              <a:rPr lang="en-US" sz="1000">
                <a:latin typeface="Times New Roman"/>
                <a:ea typeface="Times New Roman"/>
                <a:cs typeface="Times New Roman"/>
                <a:sym typeface="Times New Roman"/>
              </a:rPr>
              <a:t>In total, 1,397 patients (96%) from the DCCT were followed in the observational EDIC (Epidemiology of Diabetes Interventions and Complications) study for a mean 17 years of follow-up.</a:t>
            </a:r>
            <a:r>
              <a:rPr lang="en-US" sz="1000" baseline="30000">
                <a:latin typeface="Times New Roman"/>
                <a:ea typeface="Times New Roman"/>
                <a:cs typeface="Times New Roman"/>
                <a:sym typeface="Times New Roman"/>
              </a:rPr>
              <a:t>1</a:t>
            </a:r>
            <a:endParaRPr/>
          </a:p>
          <a:p>
            <a:pPr marL="266700" lvl="0" indent="-266700" algn="l" rtl="0">
              <a:lnSpc>
                <a:spcPct val="90000"/>
              </a:lnSpc>
              <a:spcBef>
                <a:spcPts val="0"/>
              </a:spcBef>
              <a:spcAft>
                <a:spcPts val="0"/>
              </a:spcAft>
              <a:buNone/>
            </a:pPr>
            <a:endParaRPr sz="1000">
              <a:latin typeface="Times New Roman"/>
              <a:ea typeface="Times New Roman"/>
              <a:cs typeface="Times New Roman"/>
              <a:sym typeface="Times New Roman"/>
            </a:endParaRPr>
          </a:p>
          <a:p>
            <a:pPr marL="266700" lvl="0" indent="-266700" algn="l" rtl="0">
              <a:lnSpc>
                <a:spcPct val="90000"/>
              </a:lnSpc>
              <a:spcBef>
                <a:spcPts val="0"/>
              </a:spcBef>
              <a:spcAft>
                <a:spcPts val="0"/>
              </a:spcAft>
              <a:buNone/>
            </a:pPr>
            <a:r>
              <a:rPr lang="en-US" sz="1000">
                <a:latin typeface="Times New Roman"/>
                <a:ea typeface="Times New Roman"/>
                <a:cs typeface="Times New Roman"/>
                <a:sym typeface="Times New Roman"/>
              </a:rPr>
              <a:t>As shown in the upper graph, in DCCT the absolute difference in mean HbA</a:t>
            </a:r>
            <a:r>
              <a:rPr lang="en-US" sz="1000" baseline="-25000">
                <a:latin typeface="Times New Roman"/>
                <a:ea typeface="Times New Roman"/>
                <a:cs typeface="Times New Roman"/>
                <a:sym typeface="Times New Roman"/>
              </a:rPr>
              <a:t>1c</a:t>
            </a:r>
            <a:r>
              <a:rPr lang="en-US" sz="1000">
                <a:latin typeface="Times New Roman"/>
                <a:ea typeface="Times New Roman"/>
                <a:cs typeface="Times New Roman"/>
                <a:sym typeface="Times New Roman"/>
              </a:rPr>
              <a:t> between the intensive and conventional groups was ~2% (7.4% </a:t>
            </a:r>
            <a:r>
              <a:rPr lang="en-US" sz="1000" i="1">
                <a:latin typeface="Times New Roman"/>
                <a:ea typeface="Times New Roman"/>
                <a:cs typeface="Times New Roman"/>
                <a:sym typeface="Times New Roman"/>
              </a:rPr>
              <a:t>vs</a:t>
            </a:r>
            <a:r>
              <a:rPr lang="en-US" sz="1000">
                <a:latin typeface="Times New Roman"/>
                <a:ea typeface="Times New Roman"/>
                <a:cs typeface="Times New Roman"/>
                <a:sym typeface="Times New Roman"/>
              </a:rPr>
              <a:t> 9.1%; p&lt;0.01) at 6.5 years, which was sustained during the intervention period. During EDIC, differences in HbA</a:t>
            </a:r>
            <a:r>
              <a:rPr lang="en-US" sz="1000" baseline="-25000">
                <a:latin typeface="Times New Roman"/>
                <a:ea typeface="Times New Roman"/>
                <a:cs typeface="Times New Roman"/>
                <a:sym typeface="Times New Roman"/>
              </a:rPr>
              <a:t>1c</a:t>
            </a:r>
            <a:r>
              <a:rPr lang="en-US" sz="1000">
                <a:latin typeface="Times New Roman"/>
                <a:ea typeface="Times New Roman"/>
                <a:cs typeface="Times New Roman"/>
                <a:sym typeface="Times New Roman"/>
              </a:rPr>
              <a:t> narrowed in these groups (8.0% </a:t>
            </a:r>
            <a:r>
              <a:rPr lang="en-US" sz="1000" i="1">
                <a:latin typeface="Times New Roman"/>
                <a:ea typeface="Times New Roman"/>
                <a:cs typeface="Times New Roman"/>
                <a:sym typeface="Times New Roman"/>
              </a:rPr>
              <a:t>vs</a:t>
            </a:r>
            <a:r>
              <a:rPr lang="en-US" sz="1000">
                <a:latin typeface="Times New Roman"/>
                <a:ea typeface="Times New Roman"/>
                <a:cs typeface="Times New Roman"/>
                <a:sym typeface="Times New Roman"/>
              </a:rPr>
              <a:t> 8.2%, respectively; p=0.03) at 11 years.</a:t>
            </a:r>
            <a:r>
              <a:rPr lang="en-US" sz="1000" baseline="30000">
                <a:latin typeface="Times New Roman"/>
                <a:ea typeface="Times New Roman"/>
                <a:cs typeface="Times New Roman"/>
                <a:sym typeface="Times New Roman"/>
              </a:rPr>
              <a:t>1,2</a:t>
            </a:r>
            <a:endParaRPr/>
          </a:p>
          <a:p>
            <a:pPr marL="266700" lvl="0" indent="-266700" algn="l" rtl="0">
              <a:lnSpc>
                <a:spcPct val="90000"/>
              </a:lnSpc>
              <a:spcBef>
                <a:spcPts val="0"/>
              </a:spcBef>
              <a:spcAft>
                <a:spcPts val="0"/>
              </a:spcAft>
              <a:buNone/>
            </a:pPr>
            <a:endParaRPr sz="1000">
              <a:latin typeface="Times New Roman"/>
              <a:ea typeface="Times New Roman"/>
              <a:cs typeface="Times New Roman"/>
              <a:sym typeface="Times New Roman"/>
            </a:endParaRPr>
          </a:p>
          <a:p>
            <a:pPr marL="266700" lvl="0" indent="-266700" algn="l" rtl="0">
              <a:lnSpc>
                <a:spcPct val="90000"/>
              </a:lnSpc>
              <a:spcBef>
                <a:spcPts val="0"/>
              </a:spcBef>
              <a:spcAft>
                <a:spcPts val="0"/>
              </a:spcAft>
              <a:buNone/>
            </a:pPr>
            <a:r>
              <a:rPr lang="en-US" sz="1000">
                <a:latin typeface="Times New Roman"/>
                <a:ea typeface="Times New Roman"/>
                <a:cs typeface="Times New Roman"/>
                <a:sym typeface="Times New Roman"/>
              </a:rPr>
              <a:t>As shown in the lower graph, changes in HbA</a:t>
            </a:r>
            <a:r>
              <a:rPr lang="en-US" sz="1000" baseline="-25000">
                <a:latin typeface="Times New Roman"/>
                <a:ea typeface="Times New Roman"/>
                <a:cs typeface="Times New Roman"/>
                <a:sym typeface="Times New Roman"/>
              </a:rPr>
              <a:t>1c</a:t>
            </a:r>
            <a:r>
              <a:rPr lang="en-US" sz="1000">
                <a:latin typeface="Times New Roman"/>
                <a:ea typeface="Times New Roman"/>
                <a:cs typeface="Times New Roman"/>
                <a:sym typeface="Times New Roman"/>
              </a:rPr>
              <a:t> associated with intensive treatment were accompanied by a reduction in risk of non-fatal MI, stroke or death. Differences between the conventional treatment group and the intensive treatment group started to appear from Year 9 onwards. The intensive treatment line stops at Year 17 as this was the time of the last recorded event.</a:t>
            </a:r>
            <a:r>
              <a:rPr lang="en-US" sz="1000" baseline="30000">
                <a:latin typeface="Times New Roman"/>
                <a:ea typeface="Times New Roman"/>
                <a:cs typeface="Times New Roman"/>
                <a:sym typeface="Times New Roman"/>
              </a:rPr>
              <a:t>1</a:t>
            </a:r>
            <a:endParaRPr/>
          </a:p>
          <a:p>
            <a:pPr marL="266700" lvl="0" indent="-266700" algn="l" rtl="0">
              <a:lnSpc>
                <a:spcPct val="90000"/>
              </a:lnSpc>
              <a:spcBef>
                <a:spcPts val="0"/>
              </a:spcBef>
              <a:spcAft>
                <a:spcPts val="0"/>
              </a:spcAft>
              <a:buNone/>
            </a:pPr>
            <a:endParaRPr sz="1000">
              <a:latin typeface="Times New Roman"/>
              <a:ea typeface="Times New Roman"/>
              <a:cs typeface="Times New Roman"/>
              <a:sym typeface="Times New Roman"/>
            </a:endParaRPr>
          </a:p>
          <a:p>
            <a:pPr marL="266700" lvl="0" indent="-266700" algn="l" rtl="0">
              <a:lnSpc>
                <a:spcPct val="90000"/>
              </a:lnSpc>
              <a:spcBef>
                <a:spcPts val="0"/>
              </a:spcBef>
              <a:spcAft>
                <a:spcPts val="0"/>
              </a:spcAft>
              <a:buNone/>
            </a:pPr>
            <a:r>
              <a:rPr lang="en-US" sz="1000">
                <a:latin typeface="Times New Roman"/>
                <a:ea typeface="Times New Roman"/>
                <a:cs typeface="Times New Roman"/>
                <a:sym typeface="Times New Roman"/>
              </a:rPr>
              <a:t>In EDIC, patients with type 1 diabetes who had received intensive treatment in DCCT had a 57% reduction in risk of non-fatal MI, stroke or death from CVD (95% CI, 12 to 79%; p=0.02). Intensive treatment also reduced the risk of any CVD event by 42% (95% CI, 9 to 63%; p=0.02).</a:t>
            </a:r>
            <a:r>
              <a:rPr lang="en-US" sz="1000" baseline="30000">
                <a:latin typeface="Times New Roman"/>
                <a:ea typeface="Times New Roman"/>
                <a:cs typeface="Times New Roman"/>
                <a:sym typeface="Times New Roman"/>
              </a:rPr>
              <a:t>1</a:t>
            </a:r>
            <a:endParaRPr/>
          </a:p>
          <a:p>
            <a:pPr marL="266700" lvl="0" indent="-266700" algn="l" rtl="0">
              <a:lnSpc>
                <a:spcPct val="90000"/>
              </a:lnSpc>
              <a:spcBef>
                <a:spcPts val="0"/>
              </a:spcBef>
              <a:spcAft>
                <a:spcPts val="0"/>
              </a:spcAft>
              <a:buNone/>
            </a:pPr>
            <a:endParaRPr sz="1000">
              <a:latin typeface="Times New Roman"/>
              <a:ea typeface="Times New Roman"/>
              <a:cs typeface="Times New Roman"/>
              <a:sym typeface="Times New Roman"/>
            </a:endParaRPr>
          </a:p>
          <a:p>
            <a:pPr marL="266700" lvl="0" indent="-266700" algn="l" rtl="0">
              <a:lnSpc>
                <a:spcPct val="90000"/>
              </a:lnSpc>
              <a:spcBef>
                <a:spcPts val="0"/>
              </a:spcBef>
              <a:spcAft>
                <a:spcPts val="0"/>
              </a:spcAft>
              <a:buNone/>
            </a:pPr>
            <a:r>
              <a:rPr lang="en-US" sz="1000">
                <a:latin typeface="Times New Roman"/>
                <a:ea typeface="Times New Roman"/>
                <a:cs typeface="Times New Roman"/>
                <a:sym typeface="Times New Roman"/>
              </a:rPr>
              <a:t>There are a number of potential mechanisms by which intensive glycemic control may reduce CVD risk, including a reduction in HbA</a:t>
            </a:r>
            <a:r>
              <a:rPr lang="en-US" sz="1000" baseline="-25000">
                <a:latin typeface="Times New Roman"/>
                <a:ea typeface="Times New Roman"/>
                <a:cs typeface="Times New Roman"/>
                <a:sym typeface="Times New Roman"/>
              </a:rPr>
              <a:t>1c</a:t>
            </a:r>
            <a:r>
              <a:rPr lang="en-US" sz="1000">
                <a:latin typeface="Times New Roman"/>
                <a:ea typeface="Times New Roman"/>
                <a:cs typeface="Times New Roman"/>
                <a:sym typeface="Times New Roman"/>
              </a:rPr>
              <a:t>.</a:t>
            </a:r>
            <a:r>
              <a:rPr lang="en-US" sz="1000" baseline="30000">
                <a:latin typeface="Times New Roman"/>
                <a:ea typeface="Times New Roman"/>
                <a:cs typeface="Times New Roman"/>
                <a:sym typeface="Times New Roman"/>
              </a:rPr>
              <a:t>1</a:t>
            </a:r>
            <a:endParaRPr sz="1000">
              <a:latin typeface="Times New Roman"/>
              <a:ea typeface="Times New Roman"/>
              <a:cs typeface="Times New Roman"/>
              <a:sym typeface="Times New Roman"/>
            </a:endParaRPr>
          </a:p>
          <a:p>
            <a:pPr marL="266700" lvl="0" indent="-266700" algn="l" rtl="0">
              <a:lnSpc>
                <a:spcPct val="90000"/>
              </a:lnSpc>
              <a:spcBef>
                <a:spcPts val="0"/>
              </a:spcBef>
              <a:spcAft>
                <a:spcPts val="0"/>
              </a:spcAft>
              <a:buNone/>
            </a:pPr>
            <a:endParaRPr sz="1000">
              <a:latin typeface="Times New Roman"/>
              <a:ea typeface="Times New Roman"/>
              <a:cs typeface="Times New Roman"/>
              <a:sym typeface="Times New Roman"/>
            </a:endParaRPr>
          </a:p>
          <a:p>
            <a:pPr marL="266700" lvl="0" indent="-266700" algn="l" rtl="0">
              <a:lnSpc>
                <a:spcPct val="90000"/>
              </a:lnSpc>
              <a:spcBef>
                <a:spcPts val="0"/>
              </a:spcBef>
              <a:spcAft>
                <a:spcPts val="0"/>
              </a:spcAft>
              <a:buNone/>
            </a:pPr>
            <a:r>
              <a:rPr lang="en-US" sz="1000">
                <a:latin typeface="Times New Roman"/>
                <a:ea typeface="Times New Roman"/>
                <a:cs typeface="Times New Roman"/>
                <a:sym typeface="Times New Roman"/>
              </a:rPr>
              <a:t>DCCT/EDIC. </a:t>
            </a:r>
            <a:r>
              <a:rPr lang="en-US" sz="1000" i="1">
                <a:latin typeface="Times New Roman"/>
                <a:ea typeface="Times New Roman"/>
                <a:cs typeface="Times New Roman"/>
                <a:sym typeface="Times New Roman"/>
              </a:rPr>
              <a:t>N Engl J Med</a:t>
            </a:r>
            <a:r>
              <a:rPr lang="en-US" sz="1000">
                <a:latin typeface="Times New Roman"/>
                <a:ea typeface="Times New Roman"/>
                <a:cs typeface="Times New Roman"/>
                <a:sym typeface="Times New Roman"/>
              </a:rPr>
              <a:t> 2005;353:2643–2653.</a:t>
            </a:r>
            <a:endParaRPr/>
          </a:p>
          <a:p>
            <a:pPr marL="266700" lvl="0" indent="-266700" algn="l" rtl="0">
              <a:lnSpc>
                <a:spcPct val="90000"/>
              </a:lnSpc>
              <a:spcBef>
                <a:spcPts val="0"/>
              </a:spcBef>
              <a:spcAft>
                <a:spcPts val="0"/>
              </a:spcAft>
              <a:buNone/>
            </a:pPr>
            <a:r>
              <a:rPr lang="en-US" sz="1000">
                <a:latin typeface="Times New Roman"/>
                <a:ea typeface="Times New Roman"/>
                <a:cs typeface="Times New Roman"/>
                <a:sym typeface="Times New Roman"/>
              </a:rPr>
              <a:t>DCCT/EDIC. </a:t>
            </a:r>
            <a:r>
              <a:rPr lang="en-US" sz="1000" i="1">
                <a:latin typeface="Times New Roman"/>
                <a:ea typeface="Times New Roman"/>
                <a:cs typeface="Times New Roman"/>
                <a:sym typeface="Times New Roman"/>
              </a:rPr>
              <a:t>JAMA</a:t>
            </a:r>
            <a:r>
              <a:rPr lang="en-US" sz="1000">
                <a:latin typeface="Times New Roman"/>
                <a:ea typeface="Times New Roman"/>
                <a:cs typeface="Times New Roman"/>
                <a:sym typeface="Times New Roman"/>
              </a:rPr>
              <a:t> 2002;287:2563–2569.</a:t>
            </a:r>
            <a:endParaRPr/>
          </a:p>
        </p:txBody>
      </p:sp>
    </p:spTree>
    <p:extLst>
      <p:ext uri="{BB962C8B-B14F-4D97-AF65-F5344CB8AC3E}">
        <p14:creationId xmlns:p14="http://schemas.microsoft.com/office/powerpoint/2010/main" val="2042345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Notes</a:t>
            </a:r>
            <a:endParaRPr dirty="0"/>
          </a:p>
          <a:p>
            <a:pPr marL="162175" lvl="0" indent="-162175" algn="l" rtl="0">
              <a:spcBef>
                <a:spcPts val="0"/>
              </a:spcBef>
              <a:spcAft>
                <a:spcPts val="0"/>
              </a:spcAft>
              <a:buClr>
                <a:schemeClr val="dk1"/>
              </a:buClr>
              <a:buSzPts val="1200"/>
              <a:buFont typeface="Arial"/>
              <a:buChar char="•"/>
            </a:pPr>
            <a:r>
              <a:rPr lang="en-US" dirty="0"/>
              <a:t>Available data suggests that intensive glucose lowering has beneficial effects on microvascular risk (as indicated by the results from UKPDS, ADVANCE and VADT). IN ACCORD, there were beneficial effects on surrogate secondary microvascular outcomes with intensive versus standard treatment but not for the primary microvascular composite endpoint, which was the same between the two groups.</a:t>
            </a:r>
            <a:endParaRPr dirty="0"/>
          </a:p>
          <a:p>
            <a:pPr marL="162175" lvl="0" indent="-162175" algn="l" rtl="0">
              <a:spcBef>
                <a:spcPts val="0"/>
              </a:spcBef>
              <a:spcAft>
                <a:spcPts val="0"/>
              </a:spcAft>
              <a:buClr>
                <a:schemeClr val="dk1"/>
              </a:buClr>
              <a:buSzPts val="1200"/>
              <a:buFont typeface="Arial"/>
              <a:buChar char="•"/>
            </a:pPr>
            <a:r>
              <a:rPr lang="en-US" dirty="0"/>
              <a:t>However, for macrovascular outcomes and mortality, the evidence is mixed.</a:t>
            </a:r>
            <a:endParaRPr dirty="0"/>
          </a:p>
          <a:p>
            <a:pPr marL="162175" lvl="0" indent="-162175" algn="l" rtl="0">
              <a:spcBef>
                <a:spcPts val="0"/>
              </a:spcBef>
              <a:spcAft>
                <a:spcPts val="0"/>
              </a:spcAft>
              <a:buClr>
                <a:schemeClr val="dk1"/>
              </a:buClr>
              <a:buSzPts val="1200"/>
              <a:buFont typeface="Arial"/>
              <a:buChar char="•"/>
            </a:pPr>
            <a:r>
              <a:rPr lang="en-US" dirty="0"/>
              <a:t>Long-term follow-up was 20 years for UKPDS, 10 years for VADT and 6 years for ADVANCE-ON.</a:t>
            </a:r>
            <a:endParaRPr dirty="0"/>
          </a:p>
          <a:p>
            <a:pPr marL="162175" lvl="0" indent="-162175" algn="l" rtl="0">
              <a:spcBef>
                <a:spcPts val="0"/>
              </a:spcBef>
              <a:spcAft>
                <a:spcPts val="0"/>
              </a:spcAft>
              <a:buClr>
                <a:schemeClr val="dk1"/>
              </a:buClr>
              <a:buSzPts val="1200"/>
              <a:buFont typeface="Arial"/>
              <a:buChar char="•"/>
            </a:pPr>
            <a:r>
              <a:rPr lang="en-US" dirty="0"/>
              <a:t>Long-term follow-up of both UKPDS and VADT reveals a reduction in CV events with intensive glucose therapy versus standard – the reasons behinds this are not yet clear.</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b="1" dirty="0"/>
              <a:t>Abbreviations</a:t>
            </a:r>
            <a:endParaRPr dirty="0"/>
          </a:p>
          <a:p>
            <a:pPr marL="0" lvl="0" indent="0" algn="l" rtl="0">
              <a:spcBef>
                <a:spcPts val="0"/>
              </a:spcBef>
              <a:spcAft>
                <a:spcPts val="0"/>
              </a:spcAft>
              <a:buNone/>
            </a:pPr>
            <a:r>
              <a:rPr lang="en-US" dirty="0"/>
              <a:t>ACCORD, Action to Control Cardiovascular Risk in Diabetes; ADVANCE, Action in Diabetes and Vascular Disease: </a:t>
            </a:r>
            <a:r>
              <a:rPr lang="en-US" dirty="0" err="1"/>
              <a:t>Preterax</a:t>
            </a:r>
            <a:r>
              <a:rPr lang="en-US" dirty="0"/>
              <a:t> and </a:t>
            </a:r>
            <a:r>
              <a:rPr lang="en-US" dirty="0" err="1"/>
              <a:t>Diamicron</a:t>
            </a:r>
            <a:r>
              <a:rPr lang="en-US" dirty="0"/>
              <a:t> Modified Release Controlled Evaluation; CVD, cardiovascular disease; HbA1c, glycosylated </a:t>
            </a:r>
            <a:r>
              <a:rPr lang="en-US" dirty="0" err="1"/>
              <a:t>haemoglobin</a:t>
            </a:r>
            <a:r>
              <a:rPr lang="en-US" dirty="0"/>
              <a:t>; T2D, type 2 diabetes; UKPDS, UK Prospective Diabetes Study; VADT, Veterans Affairs Diabetes Trial.</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b="1" dirty="0"/>
              <a:t>Copyright</a:t>
            </a:r>
            <a:endParaRPr dirty="0"/>
          </a:p>
          <a:p>
            <a:pPr marL="0" lvl="0" indent="0" algn="l" rtl="0">
              <a:spcBef>
                <a:spcPts val="0"/>
              </a:spcBef>
              <a:spcAft>
                <a:spcPts val="0"/>
              </a:spcAft>
              <a:buNone/>
            </a:pPr>
            <a:r>
              <a:rPr lang="en-US" sz="1000" dirty="0" err="1">
                <a:latin typeface="Arial"/>
                <a:ea typeface="Arial"/>
                <a:cs typeface="Arial"/>
                <a:sym typeface="Arial"/>
              </a:rPr>
              <a:t>Bergenstal</a:t>
            </a:r>
            <a:r>
              <a:rPr lang="en-US" sz="1000" dirty="0">
                <a:latin typeface="Arial"/>
                <a:ea typeface="Arial"/>
                <a:cs typeface="Arial"/>
                <a:sym typeface="Arial"/>
              </a:rPr>
              <a:t> et al. Am J Med 2010;123:374.e9–e18. Table2. Page e12</a:t>
            </a:r>
            <a:r>
              <a:rPr lang="en-US" dirty="0"/>
              <a:t> </a:t>
            </a:r>
            <a:endParaRPr b="1"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264" name="Google Shape;26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
        <p:nvSpPr>
          <p:cNvPr id="265" name="Google Shape;2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34339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
        <p:nvSpPr>
          <p:cNvPr id="277" name="Google Shape;277;p7:notes"/>
          <p:cNvSpPr>
            <a:spLocks noGrp="1" noRot="1" noChangeAspect="1"/>
          </p:cNvSpPr>
          <p:nvPr>
            <p:ph type="sldImg" idx="2"/>
          </p:nvPr>
        </p:nvSpPr>
        <p:spPr>
          <a:xfrm>
            <a:off x="407988" y="755650"/>
            <a:ext cx="6056312" cy="34067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8" name="Google Shape;278;p7:notes"/>
          <p:cNvSpPr txBox="1">
            <a:spLocks noGrp="1"/>
          </p:cNvSpPr>
          <p:nvPr>
            <p:ph type="body" idx="1"/>
          </p:nvPr>
        </p:nvSpPr>
        <p:spPr>
          <a:xfrm>
            <a:off x="969963" y="4365625"/>
            <a:ext cx="4924425" cy="4070350"/>
          </a:xfrm>
          <a:prstGeom prst="rect">
            <a:avLst/>
          </a:prstGeom>
          <a:noFill/>
          <a:ln>
            <a:noFill/>
          </a:ln>
        </p:spPr>
        <p:txBody>
          <a:bodyPr spcFirstLastPara="1" wrap="square" lIns="91400" tIns="45700" rIns="91400" bIns="45700" anchor="t" anchorCtr="0">
            <a:noAutofit/>
          </a:bodyPr>
          <a:lstStyle/>
          <a:p>
            <a:pPr marL="85725" lvl="0" indent="-85725" algn="l" rtl="0">
              <a:spcBef>
                <a:spcPts val="0"/>
              </a:spcBef>
              <a:spcAft>
                <a:spcPts val="0"/>
              </a:spcAft>
              <a:buClr>
                <a:schemeClr val="dk1"/>
              </a:buClr>
              <a:buSzPts val="1200"/>
              <a:buFont typeface="Calibri"/>
              <a:buChar char="•"/>
            </a:pPr>
            <a:r>
              <a:rPr lang="en-US"/>
              <a:t>There is a temporal relationship between insulin resistance, insulin secretion and the development of diabetes.</a:t>
            </a:r>
            <a:endParaRPr/>
          </a:p>
          <a:p>
            <a:pPr marL="373063" lvl="1" indent="-88900" algn="l" rtl="0">
              <a:spcBef>
                <a:spcPts val="0"/>
              </a:spcBef>
              <a:spcAft>
                <a:spcPts val="0"/>
              </a:spcAft>
              <a:buNone/>
            </a:pPr>
            <a:r>
              <a:rPr lang="en-US"/>
              <a:t>Obesity – particularly central obesity – is a known risk factor for type 2 diabetes</a:t>
            </a:r>
            <a:r>
              <a:rPr lang="en-US" baseline="30000"/>
              <a:t>1,2</a:t>
            </a:r>
            <a:r>
              <a:rPr lang="en-US"/>
              <a:t> and the risk of developing type 2 diabetes increases with increasing body mass index.</a:t>
            </a:r>
            <a:endParaRPr baseline="30000"/>
          </a:p>
          <a:p>
            <a:pPr marL="373063" lvl="1" indent="-88900" algn="l" rtl="0">
              <a:spcBef>
                <a:spcPts val="0"/>
              </a:spcBef>
              <a:spcAft>
                <a:spcPts val="0"/>
              </a:spcAft>
              <a:buNone/>
            </a:pPr>
            <a:r>
              <a:rPr lang="en-US"/>
              <a:t>Insulin resistance is increased in obesity and is characterized by impaired glucose tolerance (IGT) and increased insulin secretion.</a:t>
            </a:r>
            <a:r>
              <a:rPr lang="en-US" baseline="30000"/>
              <a:t>3</a:t>
            </a:r>
            <a:endParaRPr/>
          </a:p>
          <a:p>
            <a:pPr marL="373063" lvl="1" indent="-88900" algn="l" rtl="0">
              <a:spcBef>
                <a:spcPts val="0"/>
              </a:spcBef>
              <a:spcAft>
                <a:spcPts val="0"/>
              </a:spcAft>
              <a:buNone/>
            </a:pPr>
            <a:r>
              <a:rPr lang="en-US"/>
              <a:t>In the early stages as insulin resistance increases, there is a compensatory increase in insulin secretion and the individual remains normoglycemic.</a:t>
            </a:r>
            <a:r>
              <a:rPr lang="en-US" baseline="30000"/>
              <a:t>4</a:t>
            </a:r>
            <a:endParaRPr baseline="30000"/>
          </a:p>
          <a:p>
            <a:pPr marL="373063" lvl="1" indent="-88900" algn="l" rtl="0">
              <a:spcBef>
                <a:spcPts val="0"/>
              </a:spcBef>
              <a:spcAft>
                <a:spcPts val="0"/>
              </a:spcAft>
              <a:buNone/>
            </a:pPr>
            <a:r>
              <a:rPr lang="en-US"/>
              <a:t>The β-cells then begin to fail, insulin secretion falls, IGT and hyperglycaemia become apparent and frank type 2 diabetes develops.</a:t>
            </a:r>
            <a:endParaRPr/>
          </a:p>
          <a:p>
            <a:pPr marL="85725" lvl="0" indent="-85725" algn="l" rtl="0">
              <a:spcBef>
                <a:spcPts val="0"/>
              </a:spcBef>
              <a:spcAft>
                <a:spcPts val="0"/>
              </a:spcAft>
              <a:buClr>
                <a:schemeClr val="dk1"/>
              </a:buClr>
              <a:buSzPts val="1200"/>
              <a:buFont typeface="Calibri"/>
              <a:buChar char="•"/>
            </a:pPr>
            <a:r>
              <a:rPr lang="en-US"/>
              <a:t>Management strategies that target the underlying pathophysiology may be of particular benefit in the treatment of type 2 diabetes.</a:t>
            </a:r>
            <a:endParaRPr/>
          </a:p>
          <a:p>
            <a:pPr marL="373063" lvl="1" indent="-88900" algn="l" rtl="0">
              <a:spcBef>
                <a:spcPts val="0"/>
              </a:spcBef>
              <a:spcAft>
                <a:spcPts val="0"/>
              </a:spcAft>
              <a:buNone/>
            </a:pPr>
            <a:r>
              <a:rPr lang="en-US"/>
              <a:t>Therapies should afford long-term reduction of postprandial and fasting glucose levels.</a:t>
            </a:r>
            <a:endParaRPr/>
          </a:p>
          <a:p>
            <a:pPr marL="373063" lvl="1" indent="-88900" algn="l" rtl="0">
              <a:spcBef>
                <a:spcPts val="0"/>
              </a:spcBef>
              <a:spcAft>
                <a:spcPts val="0"/>
              </a:spcAft>
              <a:buNone/>
            </a:pPr>
            <a:r>
              <a:rPr lang="en-US"/>
              <a:t>Therapies should be included that reduce insulin resistance and improve β-cell function, thereby increasing insulin secretion.</a:t>
            </a:r>
            <a:endParaRPr/>
          </a:p>
          <a:p>
            <a:pPr marL="85725" lvl="0" indent="-85725" algn="l" rtl="0">
              <a:spcBef>
                <a:spcPts val="0"/>
              </a:spcBef>
              <a:spcAft>
                <a:spcPts val="0"/>
              </a:spcAft>
              <a:buNone/>
            </a:pPr>
            <a:endParaRPr/>
          </a:p>
          <a:p>
            <a:pPr marL="85725" lvl="0" indent="-85725" algn="l" rtl="0">
              <a:spcBef>
                <a:spcPts val="0"/>
              </a:spcBef>
              <a:spcAft>
                <a:spcPts val="0"/>
              </a:spcAft>
              <a:buNone/>
            </a:pPr>
            <a:r>
              <a:rPr lang="en-US"/>
              <a:t>1. Hu FB, </a:t>
            </a:r>
            <a:r>
              <a:rPr lang="en-US" i="1"/>
              <a:t>et al. N Engl J Med</a:t>
            </a:r>
            <a:r>
              <a:rPr lang="en-US"/>
              <a:t> 2001; </a:t>
            </a:r>
            <a:r>
              <a:rPr lang="en-US" b="1"/>
              <a:t>345</a:t>
            </a:r>
            <a:r>
              <a:rPr lang="en-US"/>
              <a:t>:790–797.</a:t>
            </a:r>
            <a:endParaRPr/>
          </a:p>
          <a:p>
            <a:pPr marL="85725" lvl="0" indent="-85725" algn="l" rtl="0">
              <a:spcBef>
                <a:spcPts val="0"/>
              </a:spcBef>
              <a:spcAft>
                <a:spcPts val="0"/>
              </a:spcAft>
              <a:buNone/>
            </a:pPr>
            <a:r>
              <a:rPr lang="en-US"/>
              <a:t>2. Chan JM, </a:t>
            </a:r>
            <a:r>
              <a:rPr lang="en-US" i="1"/>
              <a:t>et al. Diabetes Care</a:t>
            </a:r>
            <a:r>
              <a:rPr lang="en-US"/>
              <a:t> 1994; </a:t>
            </a:r>
            <a:r>
              <a:rPr lang="en-US" b="1"/>
              <a:t>17</a:t>
            </a:r>
            <a:r>
              <a:rPr lang="en-US"/>
              <a:t>:961–969.</a:t>
            </a:r>
            <a:endParaRPr/>
          </a:p>
          <a:p>
            <a:pPr marL="85725" lvl="0" indent="-85725" algn="l" rtl="0">
              <a:spcBef>
                <a:spcPts val="0"/>
              </a:spcBef>
              <a:spcAft>
                <a:spcPts val="0"/>
              </a:spcAft>
              <a:buNone/>
            </a:pPr>
            <a:r>
              <a:rPr lang="en-US"/>
              <a:t>3. Must A, </a:t>
            </a:r>
            <a:r>
              <a:rPr lang="en-US" i="1"/>
              <a:t>et al. JAMA</a:t>
            </a:r>
            <a:r>
              <a:rPr lang="en-US"/>
              <a:t> 1999; </a:t>
            </a:r>
            <a:r>
              <a:rPr lang="en-US" b="1"/>
              <a:t>282</a:t>
            </a:r>
            <a:r>
              <a:rPr lang="en-US"/>
              <a:t>:1523–1529.</a:t>
            </a:r>
            <a:endParaRPr/>
          </a:p>
          <a:p>
            <a:pPr marL="85725" lvl="0" indent="-85725" algn="l" rtl="0">
              <a:spcBef>
                <a:spcPts val="0"/>
              </a:spcBef>
              <a:spcAft>
                <a:spcPts val="0"/>
              </a:spcAft>
              <a:buNone/>
            </a:pPr>
            <a:r>
              <a:rPr lang="en-US"/>
              <a:t>4. Reaven GM. </a:t>
            </a:r>
            <a:r>
              <a:rPr lang="en-US" i="1"/>
              <a:t>Diabetes</a:t>
            </a:r>
            <a:r>
              <a:rPr lang="en-US"/>
              <a:t> 1988; </a:t>
            </a:r>
            <a:r>
              <a:rPr lang="en-US" b="1"/>
              <a:t>37</a:t>
            </a:r>
            <a:r>
              <a:rPr lang="en-US"/>
              <a:t>:1595–1607.</a:t>
            </a:r>
            <a:endParaRPr/>
          </a:p>
          <a:p>
            <a:pPr marL="373063" lvl="1" indent="-88900" algn="l" rtl="0">
              <a:spcBef>
                <a:spcPts val="0"/>
              </a:spcBef>
              <a:spcAft>
                <a:spcPts val="0"/>
              </a:spcAft>
              <a:buNone/>
            </a:pPr>
            <a:endParaRPr/>
          </a:p>
        </p:txBody>
      </p:sp>
    </p:spTree>
    <p:extLst>
      <p:ext uri="{BB962C8B-B14F-4D97-AF65-F5344CB8AC3E}">
        <p14:creationId xmlns:p14="http://schemas.microsoft.com/office/powerpoint/2010/main" val="30710514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hyperlink" Target="https://www.linkedin.com/company/71120313" TargetMode="External"/><Relationship Id="rId13" Type="http://schemas.openxmlformats.org/officeDocument/2006/relationships/hyperlink" Target="https://twitter.com/CoronaryConnect" TargetMode="External"/><Relationship Id="rId18" Type="http://schemas.openxmlformats.org/officeDocument/2006/relationships/image" Target="../media/image12.png"/><Relationship Id="rId26" Type="http://schemas.openxmlformats.org/officeDocument/2006/relationships/hyperlink" Target="https://coronaryconnect.cor2ed.com/" TargetMode="External"/><Relationship Id="rId3" Type="http://schemas.openxmlformats.org/officeDocument/2006/relationships/image" Target="../media/image3.svg"/><Relationship Id="rId21" Type="http://schemas.openxmlformats.org/officeDocument/2006/relationships/image" Target="../media/image15.svg"/><Relationship Id="rId7" Type="http://schemas.openxmlformats.org/officeDocument/2006/relationships/image" Target="../media/image6.png"/><Relationship Id="rId12" Type="http://schemas.openxmlformats.org/officeDocument/2006/relationships/image" Target="../media/image8.svg"/><Relationship Id="rId17" Type="http://schemas.openxmlformats.org/officeDocument/2006/relationships/hyperlink" Target="mailto:info@cor2ed" TargetMode="External"/><Relationship Id="rId25" Type="http://schemas.openxmlformats.org/officeDocument/2006/relationships/image" Target="../media/image19.svg"/><Relationship Id="rId2" Type="http://schemas.openxmlformats.org/officeDocument/2006/relationships/image" Target="../media/image2.png"/><Relationship Id="rId16" Type="http://schemas.openxmlformats.org/officeDocument/2006/relationships/image" Target="../media/image11.svg"/><Relationship Id="rId20"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7.png"/><Relationship Id="rId24" Type="http://schemas.openxmlformats.org/officeDocument/2006/relationships/image" Target="../media/image18.png"/><Relationship Id="rId5" Type="http://schemas.openxmlformats.org/officeDocument/2006/relationships/image" Target="../media/image5.svg"/><Relationship Id="rId15" Type="http://schemas.openxmlformats.org/officeDocument/2006/relationships/image" Target="../media/image10.png"/><Relationship Id="rId23" Type="http://schemas.openxmlformats.org/officeDocument/2006/relationships/image" Target="../media/image17.svg"/><Relationship Id="rId10" Type="http://schemas.openxmlformats.org/officeDocument/2006/relationships/hyperlink" Target="https://cor2ed.com/" TargetMode="External"/><Relationship Id="rId19" Type="http://schemas.openxmlformats.org/officeDocument/2006/relationships/image" Target="../media/image13.svg"/><Relationship Id="rId4" Type="http://schemas.openxmlformats.org/officeDocument/2006/relationships/image" Target="../media/image4.png"/><Relationship Id="rId9" Type="http://schemas.openxmlformats.org/officeDocument/2006/relationships/hyperlink" Target="https://youtu.be/-frXH01_UXY" TargetMode="External"/><Relationship Id="rId14" Type="http://schemas.openxmlformats.org/officeDocument/2006/relationships/image" Target="../media/image9.png"/><Relationship Id="rId22" Type="http://schemas.openxmlformats.org/officeDocument/2006/relationships/image" Target="../media/image16.png"/><Relationship Id="rId27" Type="http://schemas.openxmlformats.org/officeDocument/2006/relationships/image" Target="../media/image2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8" Type="http://schemas.openxmlformats.org/officeDocument/2006/relationships/hyperlink" Target="https://www.linkedin.com/company/71120313" TargetMode="External"/><Relationship Id="rId13" Type="http://schemas.openxmlformats.org/officeDocument/2006/relationships/hyperlink" Target="https://twitter.com/CoronaryConnect" TargetMode="External"/><Relationship Id="rId18" Type="http://schemas.openxmlformats.org/officeDocument/2006/relationships/image" Target="../media/image25.svg"/><Relationship Id="rId26" Type="http://schemas.openxmlformats.org/officeDocument/2006/relationships/image" Target="../media/image29.svg"/><Relationship Id="rId3" Type="http://schemas.openxmlformats.org/officeDocument/2006/relationships/image" Target="../media/image21.svg"/><Relationship Id="rId21" Type="http://schemas.openxmlformats.org/officeDocument/2006/relationships/image" Target="../media/image18.png"/><Relationship Id="rId7" Type="http://schemas.openxmlformats.org/officeDocument/2006/relationships/image" Target="../media/image6.png"/><Relationship Id="rId12" Type="http://schemas.openxmlformats.org/officeDocument/2006/relationships/image" Target="../media/image23.svg"/><Relationship Id="rId17" Type="http://schemas.openxmlformats.org/officeDocument/2006/relationships/image" Target="../media/image14.png"/><Relationship Id="rId25" Type="http://schemas.openxmlformats.org/officeDocument/2006/relationships/image" Target="../media/image28.png"/><Relationship Id="rId2" Type="http://schemas.openxmlformats.org/officeDocument/2006/relationships/image" Target="../media/image2.png"/><Relationship Id="rId16" Type="http://schemas.openxmlformats.org/officeDocument/2006/relationships/image" Target="../media/image24.svg"/><Relationship Id="rId20" Type="http://schemas.openxmlformats.org/officeDocument/2006/relationships/image" Target="../media/image26.svg"/><Relationship Id="rId1" Type="http://schemas.openxmlformats.org/officeDocument/2006/relationships/slideMaster" Target="../slideMasters/slideMaster2.xml"/><Relationship Id="rId6" Type="http://schemas.openxmlformats.org/officeDocument/2006/relationships/image" Target="../media/image1.png"/><Relationship Id="rId11" Type="http://schemas.openxmlformats.org/officeDocument/2006/relationships/image" Target="../media/image7.png"/><Relationship Id="rId24" Type="http://schemas.openxmlformats.org/officeDocument/2006/relationships/image" Target="../media/image20.png"/><Relationship Id="rId5" Type="http://schemas.openxmlformats.org/officeDocument/2006/relationships/image" Target="../media/image22.svg"/><Relationship Id="rId15" Type="http://schemas.openxmlformats.org/officeDocument/2006/relationships/image" Target="../media/image12.png"/><Relationship Id="rId23" Type="http://schemas.openxmlformats.org/officeDocument/2006/relationships/hyperlink" Target="https://coronaryconnect.cor2ed.com/" TargetMode="External"/><Relationship Id="rId28" Type="http://schemas.openxmlformats.org/officeDocument/2006/relationships/image" Target="../media/image30.svg"/><Relationship Id="rId10" Type="http://schemas.openxmlformats.org/officeDocument/2006/relationships/hyperlink" Target="https://cor2ed.com/" TargetMode="External"/><Relationship Id="rId19"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hyperlink" Target="https://youtu.be/-frXH01_UXY" TargetMode="External"/><Relationship Id="rId14" Type="http://schemas.openxmlformats.org/officeDocument/2006/relationships/hyperlink" Target="mailto:info@cor2ed" TargetMode="External"/><Relationship Id="rId22" Type="http://schemas.openxmlformats.org/officeDocument/2006/relationships/image" Target="../media/image27.svg"/><Relationship Id="rId27"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Disposition personnalisé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p>
        </p:txBody>
      </p:sp>
      <p:pic>
        <p:nvPicPr>
          <p:cNvPr id="7" name="Picture 6">
            <a:extLst>
              <a:ext uri="{FF2B5EF4-FFF2-40B4-BE49-F238E27FC236}">
                <a16:creationId xmlns:a16="http://schemas.microsoft.com/office/drawing/2014/main" id="{7857E139-C270-754F-B59D-15903DDAF379}"/>
              </a:ext>
            </a:extLst>
          </p:cNvPr>
          <p:cNvPicPr>
            <a:picLocks noChangeAspect="1"/>
          </p:cNvPicPr>
          <p:nvPr userDrawn="1"/>
        </p:nvPicPr>
        <p:blipFill>
          <a:blip r:embed="rId2"/>
          <a:stretch>
            <a:fillRect/>
          </a:stretch>
        </p:blipFill>
        <p:spPr>
          <a:xfrm>
            <a:off x="3574661" y="2758363"/>
            <a:ext cx="5042678" cy="1341275"/>
          </a:xfrm>
          <a:prstGeom prst="rect">
            <a:avLst/>
          </a:prstGeom>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Image avec légende">
    <p:spTree>
      <p:nvGrpSpPr>
        <p:cNvPr id="1" name=""/>
        <p:cNvGrpSpPr/>
        <p:nvPr/>
      </p:nvGrpSpPr>
      <p:grpSpPr>
        <a:xfrm>
          <a:off x="0" y="0"/>
          <a:ext cx="0" cy="0"/>
          <a:chOff x="0" y="0"/>
          <a:chExt cx="0" cy="0"/>
        </a:xfrm>
      </p:grpSpPr>
      <p:sp>
        <p:nvSpPr>
          <p:cNvPr id="9" name="Espace réservé du texte 4"/>
          <p:cNvSpPr>
            <a:spLocks noGrp="1"/>
          </p:cNvSpPr>
          <p:nvPr>
            <p:ph type="body" sz="half" idx="12" hasCustomPrompt="1"/>
          </p:nvPr>
        </p:nvSpPr>
        <p:spPr>
          <a:xfrm>
            <a:off x="6158414" y="1270566"/>
            <a:ext cx="5423985" cy="4618263"/>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mn-lt"/>
                <a:ea typeface="Calibri" charset="0"/>
                <a:cs typeface="Calibri" charset="0"/>
              </a:defRPr>
            </a:lvl2pPr>
            <a:lvl3pPr marL="1257300" indent="-342900">
              <a:buFont typeface="Arial" charset="0"/>
              <a:buChar char="•"/>
              <a:defRPr sz="2000" baseline="0">
                <a:solidFill>
                  <a:srgbClr val="5D8298"/>
                </a:solidFill>
                <a:latin typeface="+mn-lt"/>
                <a:ea typeface="Calibri" charset="0"/>
                <a:cs typeface="Calibri" charset="0"/>
              </a:defRPr>
            </a:lvl3pPr>
            <a:lvl4pPr marL="1714500" indent="-342900">
              <a:buFont typeface="Arial" charset="0"/>
              <a:buChar char="•"/>
              <a:defRPr sz="2000">
                <a:latin typeface="+mn-lt"/>
                <a:ea typeface="Calibri" charset="0"/>
                <a:cs typeface="Calibri" charset="0"/>
              </a:defRPr>
            </a:lvl4pPr>
            <a:lvl5pPr marL="2171700" indent="-342900">
              <a:buFont typeface="Arial" charset="0"/>
              <a:buChar char="•"/>
              <a:defRPr>
                <a:latin typeface="+mn-lt"/>
                <a:ea typeface="Calibri" charset="0"/>
                <a:cs typeface="Calibri" charset="0"/>
              </a:defRPr>
            </a:lvl5pPr>
          </a:lstStyle>
          <a:p>
            <a:r>
              <a:rPr lang="en-GB" noProof="0" dirty="0"/>
              <a:t>Add text</a:t>
            </a:r>
          </a:p>
        </p:txBody>
      </p:sp>
      <p:sp>
        <p:nvSpPr>
          <p:cNvPr id="15" name="Espace réservé du texte 4"/>
          <p:cNvSpPr>
            <a:spLocks noGrp="1"/>
          </p:cNvSpPr>
          <p:nvPr>
            <p:ph type="body" sz="half" idx="13" hasCustomPrompt="1"/>
          </p:nvPr>
        </p:nvSpPr>
        <p:spPr>
          <a:xfrm>
            <a:off x="621213" y="1270565"/>
            <a:ext cx="5186755" cy="4618263"/>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mj-lt"/>
              </a:defRPr>
            </a:lvl2pPr>
            <a:lvl3pPr marL="1257300" indent="-342900">
              <a:buFont typeface="Arial" charset="0"/>
              <a:buChar char="•"/>
              <a:defRPr sz="2000" baseline="0">
                <a:solidFill>
                  <a:srgbClr val="5D8298"/>
                </a:solidFill>
                <a:latin typeface="+mj-lt"/>
              </a:defRPr>
            </a:lvl3pPr>
            <a:lvl4pPr marL="1714500" indent="-342900">
              <a:buFont typeface="Arial" charset="0"/>
              <a:buChar char="•"/>
              <a:defRPr sz="2000">
                <a:latin typeface="+mj-lt"/>
              </a:defRPr>
            </a:lvl4pPr>
            <a:lvl5pPr marL="2171700" indent="-342900">
              <a:buFont typeface="Arial" charset="0"/>
              <a:buChar char="•"/>
              <a:defRPr>
                <a:latin typeface="+mj-lt"/>
              </a:defRPr>
            </a:lvl5pPr>
          </a:lstStyle>
          <a:p>
            <a:r>
              <a:rPr lang="en-GB" noProof="0" dirty="0"/>
              <a:t>Add text</a:t>
            </a:r>
          </a:p>
        </p:txBody>
      </p:sp>
      <p:sp>
        <p:nvSpPr>
          <p:cNvPr id="20" name="Titre 1"/>
          <p:cNvSpPr>
            <a:spLocks noGrp="1"/>
          </p:cNvSpPr>
          <p:nvPr>
            <p:ph type="title" hasCustomPrompt="1"/>
          </p:nvPr>
        </p:nvSpPr>
        <p:spPr>
          <a:xfrm>
            <a:off x="621215" y="284704"/>
            <a:ext cx="10962000" cy="550800"/>
          </a:xfrm>
          <a:prstGeom prst="rect">
            <a:avLst/>
          </a:prstGeom>
        </p:spPr>
        <p:txBody>
          <a:bodyPr lIns="0" tIns="0" rIns="0" bIns="0" anchor="t"/>
          <a:lstStyle>
            <a:lvl1pPr algn="l">
              <a:defRPr sz="2000" b="1"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add text</a:t>
            </a:r>
          </a:p>
        </p:txBody>
      </p:sp>
      <p:sp>
        <p:nvSpPr>
          <p:cNvPr id="7" name="Espace réservé du numéro de diapositive 6"/>
          <p:cNvSpPr>
            <a:spLocks noGrp="1"/>
          </p:cNvSpPr>
          <p:nvPr>
            <p:ph type="sldNum" sz="quarter" idx="4"/>
          </p:nvPr>
        </p:nvSpPr>
        <p:spPr>
          <a:xfrm>
            <a:off x="10512491" y="6356351"/>
            <a:ext cx="1069909" cy="365125"/>
          </a:xfrm>
          <a:prstGeom prst="rect">
            <a:avLst/>
          </a:prstGeom>
        </p:spPr>
        <p:txBody>
          <a:bodyPr vert="horz" lIns="0" tIns="0" rIns="0" bIns="0" rtlCol="0" anchor="ctr"/>
          <a:lstStyle>
            <a:lvl1pPr algn="r">
              <a:defRPr sz="120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8" name="Content Placeholder 5">
            <a:extLst>
              <a:ext uri="{FF2B5EF4-FFF2-40B4-BE49-F238E27FC236}">
                <a16:creationId xmlns:a16="http://schemas.microsoft.com/office/drawing/2014/main" id="{24C57E3B-0ABB-774B-B376-C8D0F23077FF}"/>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115654131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21214" y="1403491"/>
            <a:ext cx="5186755" cy="715202"/>
          </a:xfrm>
          <a:prstGeom prst="rect">
            <a:avLst/>
          </a:prstGeom>
        </p:spPr>
        <p:txBody>
          <a:bodyPr lIns="0" tIns="0" rIns="0" bIns="0" anchor="t"/>
          <a:lstStyle>
            <a:lvl1pPr algn="l">
              <a:defRPr sz="2000" b="1"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add text</a:t>
            </a:r>
          </a:p>
        </p:txBody>
      </p:sp>
      <p:sp>
        <p:nvSpPr>
          <p:cNvPr id="9" name="Espace réservé du texte 4"/>
          <p:cNvSpPr>
            <a:spLocks noGrp="1"/>
          </p:cNvSpPr>
          <p:nvPr>
            <p:ph type="body" sz="half" idx="12" hasCustomPrompt="1"/>
          </p:nvPr>
        </p:nvSpPr>
        <p:spPr>
          <a:xfrm>
            <a:off x="6158414" y="2348880"/>
            <a:ext cx="5423985" cy="3539949"/>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Calibri" charset="0"/>
                <a:ea typeface="Calibri" charset="0"/>
                <a:cs typeface="Calibri" charset="0"/>
              </a:defRPr>
            </a:lvl2pPr>
            <a:lvl3pPr marL="1257300" indent="-342900">
              <a:buFont typeface="Arial" charset="0"/>
              <a:buChar char="•"/>
              <a:defRPr sz="2000" baseline="0">
                <a:solidFill>
                  <a:srgbClr val="5D8298"/>
                </a:solidFill>
                <a:latin typeface="Calibri" charset="0"/>
                <a:ea typeface="Calibri" charset="0"/>
                <a:cs typeface="Calibri" charset="0"/>
              </a:defRPr>
            </a:lvl3pPr>
            <a:lvl4pPr marL="1714500" indent="-342900">
              <a:buFont typeface="Arial" charset="0"/>
              <a:buChar char="•"/>
              <a:defRPr sz="2000">
                <a:latin typeface="Calibri" charset="0"/>
                <a:ea typeface="Calibri" charset="0"/>
                <a:cs typeface="Calibri" charset="0"/>
              </a:defRPr>
            </a:lvl4pPr>
            <a:lvl5pPr marL="2171700" indent="-342900">
              <a:buFont typeface="Arial" charset="0"/>
              <a:buChar char="•"/>
              <a:defRPr>
                <a:latin typeface="Calibri" charset="0"/>
                <a:ea typeface="Calibri" charset="0"/>
                <a:cs typeface="Calibri" charset="0"/>
              </a:defRPr>
            </a:lvl5pPr>
          </a:lstStyle>
          <a:p>
            <a:r>
              <a:rPr lang="en-GB" noProof="0" dirty="0"/>
              <a:t>Add text</a:t>
            </a:r>
          </a:p>
          <a:p>
            <a:endParaRPr lang="en-GB" noProof="0" dirty="0"/>
          </a:p>
        </p:txBody>
      </p:sp>
      <p:sp>
        <p:nvSpPr>
          <p:cNvPr id="15" name="Espace réservé du texte 4"/>
          <p:cNvSpPr>
            <a:spLocks noGrp="1"/>
          </p:cNvSpPr>
          <p:nvPr>
            <p:ph type="body" sz="half" idx="13" hasCustomPrompt="1"/>
          </p:nvPr>
        </p:nvSpPr>
        <p:spPr>
          <a:xfrm>
            <a:off x="621213" y="2348880"/>
            <a:ext cx="5186755" cy="3539949"/>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defRPr>
            </a:lvl2pPr>
            <a:lvl3pPr marL="1257300" indent="-342900">
              <a:buFont typeface="Arial" charset="0"/>
              <a:buChar char="•"/>
              <a:defRPr sz="2000" baseline="0">
                <a:solidFill>
                  <a:srgbClr val="5D8298"/>
                </a:solidFill>
              </a:defRPr>
            </a:lvl3pPr>
            <a:lvl4pPr marL="1714500" indent="-342900">
              <a:buFont typeface="Arial" charset="0"/>
              <a:buChar char="•"/>
              <a:defRPr sz="2000"/>
            </a:lvl4pPr>
            <a:lvl5pPr marL="2171700" indent="-342900">
              <a:buFont typeface="Arial" charset="0"/>
              <a:buChar char="•"/>
              <a:defRPr/>
            </a:lvl5pPr>
          </a:lstStyle>
          <a:p>
            <a:r>
              <a:rPr lang="en-GB" noProof="0" dirty="0"/>
              <a:t>Add text</a:t>
            </a:r>
          </a:p>
        </p:txBody>
      </p:sp>
      <p:sp>
        <p:nvSpPr>
          <p:cNvPr id="12" name="Espace réservé du texte 16"/>
          <p:cNvSpPr>
            <a:spLocks noGrp="1"/>
          </p:cNvSpPr>
          <p:nvPr>
            <p:ph type="body" sz="quarter" idx="11" hasCustomPrompt="1"/>
          </p:nvPr>
        </p:nvSpPr>
        <p:spPr>
          <a:xfrm>
            <a:off x="621215" y="260350"/>
            <a:ext cx="10962000" cy="865188"/>
          </a:xfrm>
          <a:prstGeom prst="rect">
            <a:avLst/>
          </a:prstGeom>
        </p:spPr>
        <p:txBody>
          <a:bodyPr lIns="0" tIns="0" rIns="0" bIns="0"/>
          <a:lstStyle>
            <a:lvl1pPr marL="0" indent="0">
              <a:buNone/>
              <a:defRPr sz="3200" b="1" spc="1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stStyle>
          <a:p>
            <a:pPr lvl="0"/>
            <a:r>
              <a:rPr lang="en-GB" noProof="0" dirty="0"/>
              <a:t>ADD TEXT</a:t>
            </a:r>
          </a:p>
        </p:txBody>
      </p:sp>
      <p:sp>
        <p:nvSpPr>
          <p:cNvPr id="21" name="Espace réservé du texte 16"/>
          <p:cNvSpPr>
            <a:spLocks noGrp="1"/>
          </p:cNvSpPr>
          <p:nvPr>
            <p:ph type="body" sz="quarter" idx="14" hasCustomPrompt="1"/>
          </p:nvPr>
        </p:nvSpPr>
        <p:spPr>
          <a:xfrm>
            <a:off x="6158414" y="1408029"/>
            <a:ext cx="5423985" cy="710664"/>
          </a:xfrm>
          <a:prstGeom prst="rect">
            <a:avLst/>
          </a:prstGeom>
        </p:spPr>
        <p:txBody>
          <a:bodyPr lIns="0" tIns="0" rIns="0" bIns="0"/>
          <a:lstStyle>
            <a:lvl1pPr marL="0" indent="0">
              <a:buNone/>
              <a:defRPr sz="2000" b="1" cap="all"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pPr lvl="0"/>
            <a:r>
              <a:rPr lang="en-GB" noProof="0" dirty="0"/>
              <a:t>ADD TEXT</a:t>
            </a:r>
          </a:p>
        </p:txBody>
      </p:sp>
      <p:sp>
        <p:nvSpPr>
          <p:cNvPr id="10" name="Espace réservé du numéro de diapositive 6"/>
          <p:cNvSpPr>
            <a:spLocks noGrp="1"/>
          </p:cNvSpPr>
          <p:nvPr>
            <p:ph type="sldNum" sz="quarter" idx="4"/>
          </p:nvPr>
        </p:nvSpPr>
        <p:spPr>
          <a:xfrm>
            <a:off x="10512491" y="6356351"/>
            <a:ext cx="1069909" cy="365125"/>
          </a:xfrm>
          <a:prstGeom prst="rect">
            <a:avLst/>
          </a:prstGeom>
        </p:spPr>
        <p:txBody>
          <a:bodyPr vert="horz" lIns="0" tIns="0" rIns="0" bIns="0" rtlCol="0" anchor="ctr"/>
          <a:lstStyle>
            <a:lvl1pPr algn="r">
              <a:defRPr sz="120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11" name="Content Placeholder 5">
            <a:extLst>
              <a:ext uri="{FF2B5EF4-FFF2-40B4-BE49-F238E27FC236}">
                <a16:creationId xmlns:a16="http://schemas.microsoft.com/office/drawing/2014/main" id="{CE3E2C06-97AD-9943-860F-21FF17408A81}"/>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136935662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Disposition personnalisée">
    <p:spTree>
      <p:nvGrpSpPr>
        <p:cNvPr id="1" name=""/>
        <p:cNvGrpSpPr/>
        <p:nvPr/>
      </p:nvGrpSpPr>
      <p:grpSpPr>
        <a:xfrm>
          <a:off x="0" y="0"/>
          <a:ext cx="0" cy="0"/>
          <a:chOff x="0" y="0"/>
          <a:chExt cx="0" cy="0"/>
        </a:xfrm>
      </p:grpSpPr>
      <p:sp>
        <p:nvSpPr>
          <p:cNvPr id="39" name="Titre 1">
            <a:extLst>
              <a:ext uri="{FF2B5EF4-FFF2-40B4-BE49-F238E27FC236}">
                <a16:creationId xmlns:a16="http://schemas.microsoft.com/office/drawing/2014/main" id="{F09C896A-B4EB-0F4C-96F4-8F31B99B4C0A}"/>
              </a:ext>
            </a:extLst>
          </p:cNvPr>
          <p:cNvSpPr txBox="1">
            <a:spLocks/>
          </p:cNvSpPr>
          <p:nvPr userDrawn="1"/>
        </p:nvSpPr>
        <p:spPr>
          <a:xfrm>
            <a:off x="323528" y="3978378"/>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noProof="0" dirty="0" err="1">
                <a:solidFill>
                  <a:srgbClr val="C6573B"/>
                </a:solidFill>
                <a:latin typeface="Arial" panose="020B0604020202020204" pitchFamily="34" charset="0"/>
                <a:ea typeface="Calibri" charset="0"/>
                <a:cs typeface="Arial" panose="020B0604020202020204" pitchFamily="34" charset="0"/>
              </a:rPr>
              <a:t>Dr.</a:t>
            </a:r>
            <a:r>
              <a:rPr lang="en-GB" sz="1400" b="1" noProof="0" dirty="0">
                <a:solidFill>
                  <a:srgbClr val="C6573B"/>
                </a:solidFill>
                <a:latin typeface="Arial" panose="020B0604020202020204" pitchFamily="34" charset="0"/>
                <a:ea typeface="Calibri" charset="0"/>
                <a:cs typeface="Arial" panose="020B0604020202020204" pitchFamily="34" charset="0"/>
              </a:rPr>
              <a:t> Antoine Lacombe </a:t>
            </a:r>
            <a:r>
              <a:rPr lang="en-GB" sz="1100" b="1" noProof="0" dirty="0">
                <a:solidFill>
                  <a:srgbClr val="C6573B"/>
                </a:solidFill>
                <a:latin typeface="Arial" panose="020B0604020202020204" pitchFamily="34" charset="0"/>
                <a:ea typeface="Calibri" charset="0"/>
                <a:cs typeface="Arial" panose="020B0604020202020204" pitchFamily="34" charset="0"/>
              </a:rPr>
              <a:t>Pharm D, MBA</a:t>
            </a: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40" name="Titre 1">
            <a:extLst>
              <a:ext uri="{FF2B5EF4-FFF2-40B4-BE49-F238E27FC236}">
                <a16:creationId xmlns:a16="http://schemas.microsoft.com/office/drawing/2014/main" id="{A8E7D5AF-6FD1-7040-B008-F83A2A24EA4D}"/>
              </a:ext>
            </a:extLst>
          </p:cNvPr>
          <p:cNvSpPr txBox="1">
            <a:spLocks/>
          </p:cNvSpPr>
          <p:nvPr userDrawn="1"/>
        </p:nvSpPr>
        <p:spPr>
          <a:xfrm>
            <a:off x="787828" y="4475570"/>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+41 79 529 42 79</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41" name="Titre 1">
            <a:extLst>
              <a:ext uri="{FF2B5EF4-FFF2-40B4-BE49-F238E27FC236}">
                <a16:creationId xmlns:a16="http://schemas.microsoft.com/office/drawing/2014/main" id="{73745878-0F7C-304D-845D-4B21028F25EB}"/>
              </a:ext>
            </a:extLst>
          </p:cNvPr>
          <p:cNvSpPr txBox="1">
            <a:spLocks/>
          </p:cNvSpPr>
          <p:nvPr userDrawn="1"/>
        </p:nvSpPr>
        <p:spPr>
          <a:xfrm>
            <a:off x="348739" y="1556792"/>
            <a:ext cx="4797678" cy="1030504"/>
          </a:xfrm>
          <a:prstGeom prst="rect">
            <a:avLst/>
          </a:prstGeom>
        </p:spPr>
        <p:txBody>
          <a:bodyPr vert="horz" lIns="91440" tIns="45720" rIns="91440" bIns="45720" rtlCol="0" anchor="t">
            <a:normAutofit fontScale="92500" lnSpcReduction="10000"/>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COR2ED</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err="1">
                <a:ln>
                  <a:noFill/>
                </a:ln>
                <a:solidFill>
                  <a:srgbClr val="5D8298"/>
                </a:solidFill>
                <a:effectLst/>
                <a:uLnTx/>
                <a:uFillTx/>
                <a:latin typeface="Arial" panose="020B0604020202020204" pitchFamily="34" charset="0"/>
                <a:ea typeface="Calibri" charset="0"/>
                <a:cs typeface="Arial" panose="020B0604020202020204" pitchFamily="34" charset="0"/>
              </a:rPr>
              <a:t>Bodenackerstrasse</a:t>
            </a: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 17</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4103 Bottmingen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SWITZERLAND</a:t>
            </a:r>
          </a:p>
        </p:txBody>
      </p:sp>
      <p:sp>
        <p:nvSpPr>
          <p:cNvPr id="44" name="Titre 1">
            <a:extLst>
              <a:ext uri="{FF2B5EF4-FFF2-40B4-BE49-F238E27FC236}">
                <a16:creationId xmlns:a16="http://schemas.microsoft.com/office/drawing/2014/main" id="{F7C54033-9E09-284F-8683-746A9AA872EC}"/>
              </a:ext>
            </a:extLst>
          </p:cNvPr>
          <p:cNvSpPr txBox="1">
            <a:spLocks/>
          </p:cNvSpPr>
          <p:nvPr userDrawn="1"/>
        </p:nvSpPr>
        <p:spPr>
          <a:xfrm>
            <a:off x="323528" y="2628273"/>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noProof="0" dirty="0" err="1">
                <a:solidFill>
                  <a:srgbClr val="C6573B"/>
                </a:solidFill>
                <a:latin typeface="Arial" panose="020B0604020202020204" pitchFamily="34" charset="0"/>
                <a:ea typeface="Calibri" charset="0"/>
                <a:cs typeface="Arial" panose="020B0604020202020204" pitchFamily="34" charset="0"/>
              </a:rPr>
              <a:t>Dr.</a:t>
            </a:r>
            <a:r>
              <a:rPr lang="en-GB" sz="1400" b="1" noProof="0" dirty="0">
                <a:solidFill>
                  <a:srgbClr val="C6573B"/>
                </a:solidFill>
                <a:latin typeface="Arial" panose="020B0604020202020204" pitchFamily="34" charset="0"/>
                <a:ea typeface="Calibri" charset="0"/>
                <a:cs typeface="Arial" panose="020B0604020202020204" pitchFamily="34" charset="0"/>
              </a:rPr>
              <a:t> </a:t>
            </a:r>
            <a:r>
              <a:rPr lang="en-GB" sz="1400" b="1" noProof="0" dirty="0" err="1">
                <a:solidFill>
                  <a:srgbClr val="C6573B"/>
                </a:solidFill>
                <a:latin typeface="Arial" panose="020B0604020202020204" pitchFamily="34" charset="0"/>
                <a:ea typeface="Calibri" charset="0"/>
                <a:cs typeface="Arial" panose="020B0604020202020204" pitchFamily="34" charset="0"/>
              </a:rPr>
              <a:t>Froukje</a:t>
            </a:r>
            <a:r>
              <a:rPr lang="en-GB" sz="1400" b="1" noProof="0" dirty="0">
                <a:solidFill>
                  <a:srgbClr val="C6573B"/>
                </a:solidFill>
                <a:latin typeface="Arial" panose="020B0604020202020204" pitchFamily="34" charset="0"/>
                <a:ea typeface="Calibri" charset="0"/>
                <a:cs typeface="Arial" panose="020B0604020202020204" pitchFamily="34" charset="0"/>
              </a:rPr>
              <a:t> </a:t>
            </a:r>
            <a:r>
              <a:rPr lang="en-GB" sz="1400" b="1" noProof="0" dirty="0" err="1">
                <a:solidFill>
                  <a:srgbClr val="C6573B"/>
                </a:solidFill>
                <a:latin typeface="Arial" panose="020B0604020202020204" pitchFamily="34" charset="0"/>
                <a:ea typeface="Calibri" charset="0"/>
                <a:cs typeface="Arial" panose="020B0604020202020204" pitchFamily="34" charset="0"/>
              </a:rPr>
              <a:t>Sosef</a:t>
            </a:r>
            <a:r>
              <a:rPr lang="en-GB" sz="1400" b="1" noProof="0" dirty="0">
                <a:solidFill>
                  <a:srgbClr val="C6573B"/>
                </a:solidFill>
                <a:latin typeface="Arial" panose="020B0604020202020204" pitchFamily="34" charset="0"/>
                <a:ea typeface="Calibri" charset="0"/>
                <a:cs typeface="Arial" panose="020B0604020202020204" pitchFamily="34" charset="0"/>
              </a:rPr>
              <a:t> </a:t>
            </a:r>
            <a:r>
              <a:rPr lang="en-GB" sz="1100" b="1" noProof="0" dirty="0">
                <a:solidFill>
                  <a:srgbClr val="C6573B"/>
                </a:solidFill>
                <a:latin typeface="Arial" panose="020B0604020202020204" pitchFamily="34" charset="0"/>
                <a:ea typeface="Calibri" charset="0"/>
                <a:cs typeface="Arial" panose="020B0604020202020204" pitchFamily="34" charset="0"/>
              </a:rPr>
              <a:t>MD</a:t>
            </a: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45" name="Titre 1">
            <a:extLst>
              <a:ext uri="{FF2B5EF4-FFF2-40B4-BE49-F238E27FC236}">
                <a16:creationId xmlns:a16="http://schemas.microsoft.com/office/drawing/2014/main" id="{84FD7633-899B-3848-83B9-1E3BDDF4FDEE}"/>
              </a:ext>
            </a:extLst>
          </p:cNvPr>
          <p:cNvSpPr txBox="1">
            <a:spLocks/>
          </p:cNvSpPr>
          <p:nvPr userDrawn="1"/>
        </p:nvSpPr>
        <p:spPr>
          <a:xfrm>
            <a:off x="787828" y="3114282"/>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+31 6 2324 3636</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grpSp>
        <p:nvGrpSpPr>
          <p:cNvPr id="46" name="Group 45">
            <a:extLst>
              <a:ext uri="{FF2B5EF4-FFF2-40B4-BE49-F238E27FC236}">
                <a16:creationId xmlns:a16="http://schemas.microsoft.com/office/drawing/2014/main" id="{D79F12A3-F14C-5840-B136-EC73E318C109}"/>
              </a:ext>
            </a:extLst>
          </p:cNvPr>
          <p:cNvGrpSpPr/>
          <p:nvPr userDrawn="1"/>
        </p:nvGrpSpPr>
        <p:grpSpPr>
          <a:xfrm>
            <a:off x="418902" y="3063588"/>
            <a:ext cx="356400" cy="356400"/>
            <a:chOff x="761970" y="3386221"/>
            <a:chExt cx="356400" cy="356400"/>
          </a:xfrm>
        </p:grpSpPr>
        <p:sp>
          <p:nvSpPr>
            <p:cNvPr id="47" name="Oval 46">
              <a:extLst>
                <a:ext uri="{FF2B5EF4-FFF2-40B4-BE49-F238E27FC236}">
                  <a16:creationId xmlns:a16="http://schemas.microsoft.com/office/drawing/2014/main" id="{FE4F17C8-19D7-C040-A304-FDDCE818C189}"/>
                </a:ext>
              </a:extLst>
            </p:cNvPr>
            <p:cNvSpPr/>
            <p:nvPr userDrawn="1"/>
          </p:nvSpPr>
          <p:spPr>
            <a:xfrm>
              <a:off x="761970" y="3386221"/>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pic>
          <p:nvPicPr>
            <p:cNvPr id="48" name="Graphic 47" descr="Speaker Phone">
              <a:extLst>
                <a:ext uri="{FF2B5EF4-FFF2-40B4-BE49-F238E27FC236}">
                  <a16:creationId xmlns:a16="http://schemas.microsoft.com/office/drawing/2014/main" id="{751B5200-FBC9-5C4E-8A34-90C2075D5CC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725" y="3406712"/>
              <a:ext cx="310320" cy="310320"/>
            </a:xfrm>
            <a:prstGeom prst="rect">
              <a:avLst/>
            </a:prstGeom>
          </p:spPr>
        </p:pic>
      </p:grpSp>
      <p:sp>
        <p:nvSpPr>
          <p:cNvPr id="49" name="Oval 48">
            <a:extLst>
              <a:ext uri="{FF2B5EF4-FFF2-40B4-BE49-F238E27FC236}">
                <a16:creationId xmlns:a16="http://schemas.microsoft.com/office/drawing/2014/main" id="{FE71A723-9BA9-F044-A53D-ADF05AFC5AA2}"/>
              </a:ext>
            </a:extLst>
          </p:cNvPr>
          <p:cNvSpPr/>
          <p:nvPr userDrawn="1"/>
        </p:nvSpPr>
        <p:spPr>
          <a:xfrm>
            <a:off x="417732" y="3496009"/>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pic>
        <p:nvPicPr>
          <p:cNvPr id="50" name="Graphic 49" descr="Envelope">
            <a:extLst>
              <a:ext uri="{FF2B5EF4-FFF2-40B4-BE49-F238E27FC236}">
                <a16:creationId xmlns:a16="http://schemas.microsoft.com/office/drawing/2014/main" id="{F8C200D7-7974-0049-910F-515EB075DEE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5066" y="3552712"/>
            <a:ext cx="239704" cy="239704"/>
          </a:xfrm>
          <a:prstGeom prst="rect">
            <a:avLst/>
          </a:prstGeom>
        </p:spPr>
      </p:pic>
      <p:grpSp>
        <p:nvGrpSpPr>
          <p:cNvPr id="51" name="Group 50">
            <a:extLst>
              <a:ext uri="{FF2B5EF4-FFF2-40B4-BE49-F238E27FC236}">
                <a16:creationId xmlns:a16="http://schemas.microsoft.com/office/drawing/2014/main" id="{3A2C2405-5B2D-6F40-8BBF-34FEF76A5D69}"/>
              </a:ext>
            </a:extLst>
          </p:cNvPr>
          <p:cNvGrpSpPr/>
          <p:nvPr userDrawn="1"/>
        </p:nvGrpSpPr>
        <p:grpSpPr>
          <a:xfrm>
            <a:off x="423995" y="4414481"/>
            <a:ext cx="356400" cy="356400"/>
            <a:chOff x="761970" y="3386221"/>
            <a:chExt cx="356400" cy="356400"/>
          </a:xfrm>
        </p:grpSpPr>
        <p:sp>
          <p:nvSpPr>
            <p:cNvPr id="52" name="Oval 51">
              <a:extLst>
                <a:ext uri="{FF2B5EF4-FFF2-40B4-BE49-F238E27FC236}">
                  <a16:creationId xmlns:a16="http://schemas.microsoft.com/office/drawing/2014/main" id="{D89D4FEE-DF12-7C4D-B567-B229BFAFD4AE}"/>
                </a:ext>
              </a:extLst>
            </p:cNvPr>
            <p:cNvSpPr/>
            <p:nvPr userDrawn="1"/>
          </p:nvSpPr>
          <p:spPr>
            <a:xfrm>
              <a:off x="761970" y="3386221"/>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pic>
          <p:nvPicPr>
            <p:cNvPr id="53" name="Graphic 52" descr="Speaker Phone">
              <a:extLst>
                <a:ext uri="{FF2B5EF4-FFF2-40B4-BE49-F238E27FC236}">
                  <a16:creationId xmlns:a16="http://schemas.microsoft.com/office/drawing/2014/main" id="{650C6CBF-1D07-FD40-84AC-64417780DC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725" y="3406712"/>
              <a:ext cx="310320" cy="310320"/>
            </a:xfrm>
            <a:prstGeom prst="rect">
              <a:avLst/>
            </a:prstGeom>
          </p:spPr>
        </p:pic>
      </p:grpSp>
      <p:sp>
        <p:nvSpPr>
          <p:cNvPr id="54" name="Oval 53">
            <a:extLst>
              <a:ext uri="{FF2B5EF4-FFF2-40B4-BE49-F238E27FC236}">
                <a16:creationId xmlns:a16="http://schemas.microsoft.com/office/drawing/2014/main" id="{64B298E5-A30A-CC47-9E10-2137C71F83BA}"/>
              </a:ext>
            </a:extLst>
          </p:cNvPr>
          <p:cNvSpPr/>
          <p:nvPr userDrawn="1"/>
        </p:nvSpPr>
        <p:spPr>
          <a:xfrm>
            <a:off x="422825" y="4846902"/>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pic>
        <p:nvPicPr>
          <p:cNvPr id="55" name="Graphic 54" descr="Envelope">
            <a:extLst>
              <a:ext uri="{FF2B5EF4-FFF2-40B4-BE49-F238E27FC236}">
                <a16:creationId xmlns:a16="http://schemas.microsoft.com/office/drawing/2014/main" id="{DBF0C6DA-DD89-E246-9F87-ECB01B87D41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2343" y="4902641"/>
            <a:ext cx="239704" cy="239704"/>
          </a:xfrm>
          <a:prstGeom prst="rect">
            <a:avLst/>
          </a:prstGeom>
        </p:spPr>
      </p:pic>
      <p:sp>
        <p:nvSpPr>
          <p:cNvPr id="56" name="Titre 1">
            <a:extLst>
              <a:ext uri="{FF2B5EF4-FFF2-40B4-BE49-F238E27FC236}">
                <a16:creationId xmlns:a16="http://schemas.microsoft.com/office/drawing/2014/main" id="{C9664B77-FEC8-A64D-9402-16DF0F5288C1}"/>
              </a:ext>
            </a:extLst>
          </p:cNvPr>
          <p:cNvSpPr txBox="1">
            <a:spLocks/>
          </p:cNvSpPr>
          <p:nvPr userDrawn="1"/>
        </p:nvSpPr>
        <p:spPr>
          <a:xfrm>
            <a:off x="787828" y="4885348"/>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antoine.lacombe@cor2ed.com</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57" name="Titre 1">
            <a:extLst>
              <a:ext uri="{FF2B5EF4-FFF2-40B4-BE49-F238E27FC236}">
                <a16:creationId xmlns:a16="http://schemas.microsoft.com/office/drawing/2014/main" id="{C72A4E22-E601-2041-8DFB-7B91BDD401EB}"/>
              </a:ext>
            </a:extLst>
          </p:cNvPr>
          <p:cNvSpPr txBox="1">
            <a:spLocks/>
          </p:cNvSpPr>
          <p:nvPr userDrawn="1"/>
        </p:nvSpPr>
        <p:spPr>
          <a:xfrm>
            <a:off x="787828" y="3557513"/>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froukje.sosef@cor2ed.com</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pic>
        <p:nvPicPr>
          <p:cNvPr id="3" name="Picture 2">
            <a:extLst>
              <a:ext uri="{FF2B5EF4-FFF2-40B4-BE49-F238E27FC236}">
                <a16:creationId xmlns:a16="http://schemas.microsoft.com/office/drawing/2014/main" id="{D3F2175B-6FCA-AB4B-BB07-12AFD9A7158E}"/>
              </a:ext>
            </a:extLst>
          </p:cNvPr>
          <p:cNvPicPr>
            <a:picLocks noChangeAspect="1"/>
          </p:cNvPicPr>
          <p:nvPr userDrawn="1"/>
        </p:nvPicPr>
        <p:blipFill>
          <a:blip r:embed="rId6"/>
          <a:stretch>
            <a:fillRect/>
          </a:stretch>
        </p:blipFill>
        <p:spPr>
          <a:xfrm>
            <a:off x="429164" y="951062"/>
            <a:ext cx="1914541" cy="509238"/>
          </a:xfrm>
          <a:prstGeom prst="rect">
            <a:avLst/>
          </a:prstGeom>
        </p:spPr>
      </p:pic>
      <p:sp>
        <p:nvSpPr>
          <p:cNvPr id="23" name="Titre 1">
            <a:extLst>
              <a:ext uri="{FF2B5EF4-FFF2-40B4-BE49-F238E27FC236}">
                <a16:creationId xmlns:a16="http://schemas.microsoft.com/office/drawing/2014/main" id="{C320DC0B-ABBC-0A49-B4AE-127E4E3B626C}"/>
              </a:ext>
            </a:extLst>
          </p:cNvPr>
          <p:cNvSpPr txBox="1">
            <a:spLocks/>
          </p:cNvSpPr>
          <p:nvPr userDrawn="1"/>
        </p:nvSpPr>
        <p:spPr>
          <a:xfrm>
            <a:off x="5087888" y="6404238"/>
            <a:ext cx="6959903" cy="453762"/>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lang="en-GB" sz="1600" b="1" spc="-30" baseline="0" noProof="0" dirty="0">
                <a:solidFill>
                  <a:schemeClr val="accent1"/>
                </a:solidFill>
                <a:latin typeface="Arial" panose="020B0604020202020204" pitchFamily="34" charset="0"/>
                <a:ea typeface="Calibri" charset="0"/>
                <a:cs typeface="Arial" panose="020B0604020202020204" pitchFamily="34" charset="0"/>
              </a:rPr>
              <a:t>Heading to the heart of Independent Medical Education Since 2012</a:t>
            </a:r>
            <a:endParaRPr kumimoji="0" lang="en-GB" sz="1600" b="1" i="0" u="sng" strike="noStrike" kern="1200" cap="none" spc="-30" normalizeH="0" baseline="0" noProof="0" dirty="0">
              <a:ln>
                <a:noFill/>
              </a:ln>
              <a:solidFill>
                <a:schemeClr val="accent1"/>
              </a:solidFill>
              <a:effectLst/>
              <a:uLnTx/>
              <a:uFillTx/>
              <a:latin typeface="Arial" panose="020B0604020202020204" pitchFamily="34" charset="0"/>
              <a:ea typeface="Calibri" charset="0"/>
              <a:cs typeface="Arial" panose="020B0604020202020204" pitchFamily="34" charset="0"/>
            </a:endParaRPr>
          </a:p>
        </p:txBody>
      </p:sp>
      <p:pic>
        <p:nvPicPr>
          <p:cNvPr id="22" name="Picture 21">
            <a:extLst>
              <a:ext uri="{FF2B5EF4-FFF2-40B4-BE49-F238E27FC236}">
                <a16:creationId xmlns:a16="http://schemas.microsoft.com/office/drawing/2014/main" id="{2F79982A-8AC7-B74E-9EA1-C749F4937718}"/>
              </a:ext>
            </a:extLst>
          </p:cNvPr>
          <p:cNvPicPr>
            <a:picLocks noChangeAspect="1"/>
          </p:cNvPicPr>
          <p:nvPr userDrawn="1"/>
        </p:nvPicPr>
        <p:blipFill rotWithShape="1">
          <a:blip r:embed="rId7"/>
          <a:srcRect r="65695"/>
          <a:stretch/>
        </p:blipFill>
        <p:spPr>
          <a:xfrm>
            <a:off x="300854" y="1562275"/>
            <a:ext cx="3012116" cy="3756787"/>
          </a:xfrm>
          <a:prstGeom prst="rect">
            <a:avLst/>
          </a:prstGeom>
        </p:spPr>
      </p:pic>
      <p:sp>
        <p:nvSpPr>
          <p:cNvPr id="24" name="TextBox 23">
            <a:extLst>
              <a:ext uri="{FF2B5EF4-FFF2-40B4-BE49-F238E27FC236}">
                <a16:creationId xmlns:a16="http://schemas.microsoft.com/office/drawing/2014/main" id="{427872BE-4EBB-BA49-A46A-FC3A5E900913}"/>
              </a:ext>
            </a:extLst>
          </p:cNvPr>
          <p:cNvSpPr txBox="1"/>
          <p:nvPr userDrawn="1"/>
        </p:nvSpPr>
        <p:spPr>
          <a:xfrm>
            <a:off x="787049" y="5497848"/>
            <a:ext cx="3055241" cy="424732"/>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Connect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LinkedIn </a:t>
            </a:r>
            <a:r>
              <a:rPr lang="en-GB" sz="1400" dirty="0">
                <a:solidFill>
                  <a:schemeClr val="tx2"/>
                </a:solidFill>
                <a:latin typeface="Arial" panose="020B0604020202020204" pitchFamily="34" charset="0"/>
                <a:ea typeface="Aileron" charset="0"/>
                <a:cs typeface="Arial" panose="020B0604020202020204" pitchFamily="34" charset="0"/>
                <a:hlinkClick r:id="rId8"/>
              </a:rPr>
              <a:t>@CORONARY CONNECT</a:t>
            </a:r>
            <a:endParaRPr lang="en-GB" sz="1400" dirty="0">
              <a:solidFill>
                <a:schemeClr val="tx2"/>
              </a:solidFill>
              <a:latin typeface="Arial" panose="020B0604020202020204" pitchFamily="34" charset="0"/>
              <a:ea typeface="Aileron" charset="0"/>
              <a:cs typeface="Arial" panose="020B0604020202020204" pitchFamily="34" charset="0"/>
            </a:endParaRPr>
          </a:p>
        </p:txBody>
      </p:sp>
      <p:sp>
        <p:nvSpPr>
          <p:cNvPr id="25" name="TextBox 24">
            <a:extLst>
              <a:ext uri="{FF2B5EF4-FFF2-40B4-BE49-F238E27FC236}">
                <a16:creationId xmlns:a16="http://schemas.microsoft.com/office/drawing/2014/main" id="{EA444874-C0B0-C74D-BD78-708C15438149}"/>
              </a:ext>
            </a:extLst>
          </p:cNvPr>
          <p:cNvSpPr txBox="1"/>
          <p:nvPr userDrawn="1"/>
        </p:nvSpPr>
        <p:spPr>
          <a:xfrm>
            <a:off x="4323985" y="5497848"/>
            <a:ext cx="1862964" cy="431657"/>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Watch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YouTube </a:t>
            </a:r>
            <a:r>
              <a:rPr lang="en-GB" sz="1400" dirty="0">
                <a:solidFill>
                  <a:schemeClr val="tx2"/>
                </a:solidFill>
                <a:latin typeface="Arial" panose="020B0604020202020204" pitchFamily="34" charset="0"/>
                <a:ea typeface="Aileron" charset="0"/>
                <a:cs typeface="Arial" panose="020B0604020202020204" pitchFamily="34" charset="0"/>
                <a:hlinkClick r:id="rId9"/>
              </a:rPr>
              <a:t>@COR2ED</a:t>
            </a:r>
            <a:endParaRPr lang="en-GB" sz="1400" dirty="0">
              <a:solidFill>
                <a:schemeClr val="tx2"/>
              </a:solidFill>
              <a:latin typeface="Arial" panose="020B0604020202020204" pitchFamily="34" charset="0"/>
              <a:ea typeface="Aileron" charset="0"/>
              <a:cs typeface="Arial" panose="020B0604020202020204" pitchFamily="34" charset="0"/>
            </a:endParaRPr>
          </a:p>
        </p:txBody>
      </p:sp>
      <p:sp>
        <p:nvSpPr>
          <p:cNvPr id="26" name="Rounded Rectangle 25">
            <a:extLst>
              <a:ext uri="{FF2B5EF4-FFF2-40B4-BE49-F238E27FC236}">
                <a16:creationId xmlns:a16="http://schemas.microsoft.com/office/drawing/2014/main" id="{A99807B1-5B76-A64B-B52A-94C02C13D7AB}"/>
              </a:ext>
            </a:extLst>
          </p:cNvPr>
          <p:cNvSpPr/>
          <p:nvPr userDrawn="1"/>
        </p:nvSpPr>
        <p:spPr>
          <a:xfrm>
            <a:off x="416331" y="6033094"/>
            <a:ext cx="369911" cy="369769"/>
          </a:xfrm>
          <a:prstGeom prst="roundRect">
            <a:avLst>
              <a:gd name="adj" fmla="val 11151"/>
            </a:avLst>
          </a:prstGeom>
          <a:solidFill>
            <a:srgbClr val="C6573B"/>
          </a:solidFill>
          <a:ln>
            <a:solidFill>
              <a:srgbClr val="C6573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FF8A156A-6630-CA4A-B512-E1F50F476DD1}"/>
              </a:ext>
            </a:extLst>
          </p:cNvPr>
          <p:cNvSpPr txBox="1"/>
          <p:nvPr userDrawn="1"/>
        </p:nvSpPr>
        <p:spPr>
          <a:xfrm>
            <a:off x="805458" y="6013567"/>
            <a:ext cx="1756693" cy="446276"/>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Visit us at</a:t>
            </a:r>
          </a:p>
          <a:p>
            <a:r>
              <a:rPr lang="en-US" sz="1400" dirty="0">
                <a:solidFill>
                  <a:schemeClr val="tx2"/>
                </a:solidFill>
                <a:latin typeface="Arial" panose="020B0604020202020204" pitchFamily="34" charset="0"/>
                <a:cs typeface="Arial" panose="020B0604020202020204" pitchFamily="34" charset="0"/>
                <a:hlinkClick r:id="rId10"/>
              </a:rPr>
              <a:t>https://cor2ed.com/</a:t>
            </a:r>
            <a:endParaRPr lang="en-GB" sz="1400" dirty="0">
              <a:solidFill>
                <a:schemeClr val="tx2"/>
              </a:solidFill>
              <a:latin typeface="Arial" panose="020B0604020202020204" pitchFamily="34" charset="0"/>
              <a:cs typeface="Arial" panose="020B0604020202020204" pitchFamily="34" charset="0"/>
            </a:endParaRPr>
          </a:p>
        </p:txBody>
      </p:sp>
      <p:sp>
        <p:nvSpPr>
          <p:cNvPr id="28" name="Rectangle 27">
            <a:hlinkClick r:id="rId10"/>
            <a:extLst>
              <a:ext uri="{FF2B5EF4-FFF2-40B4-BE49-F238E27FC236}">
                <a16:creationId xmlns:a16="http://schemas.microsoft.com/office/drawing/2014/main" id="{F02AE768-D7AB-A94B-80FA-A6650544CC9B}"/>
              </a:ext>
            </a:extLst>
          </p:cNvPr>
          <p:cNvSpPr/>
          <p:nvPr userDrawn="1"/>
        </p:nvSpPr>
        <p:spPr>
          <a:xfrm>
            <a:off x="391317" y="6016204"/>
            <a:ext cx="2170834"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29" name="Graphic 28" descr="World">
            <a:extLst>
              <a:ext uri="{FF2B5EF4-FFF2-40B4-BE49-F238E27FC236}">
                <a16:creationId xmlns:a16="http://schemas.microsoft.com/office/drawing/2014/main" id="{06F46356-6D1C-1A49-AFB9-876266891BA3}"/>
              </a:ext>
            </a:extLst>
          </p:cNvPr>
          <p:cNvPicPr>
            <a:picLocks noChangeAspect="1"/>
          </p:cNvPicPr>
          <p:nvPr userDrawn="1"/>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47989" y="6070903"/>
            <a:ext cx="306593" cy="306593"/>
          </a:xfrm>
          <a:prstGeom prst="rect">
            <a:avLst/>
          </a:prstGeom>
        </p:spPr>
      </p:pic>
      <p:sp>
        <p:nvSpPr>
          <p:cNvPr id="30" name="TextBox 29">
            <a:extLst>
              <a:ext uri="{FF2B5EF4-FFF2-40B4-BE49-F238E27FC236}">
                <a16:creationId xmlns:a16="http://schemas.microsoft.com/office/drawing/2014/main" id="{65C03111-CAAB-3D43-A9E6-ADA046B67BBD}"/>
              </a:ext>
            </a:extLst>
          </p:cNvPr>
          <p:cNvSpPr txBox="1"/>
          <p:nvPr userDrawn="1"/>
        </p:nvSpPr>
        <p:spPr>
          <a:xfrm>
            <a:off x="4333943" y="6033094"/>
            <a:ext cx="2566517" cy="424732"/>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Follow us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Twitter </a:t>
            </a:r>
            <a:r>
              <a:rPr lang="en-GB" sz="1400" u="sng" dirty="0">
                <a:solidFill>
                  <a:schemeClr val="accent1"/>
                </a:solidFill>
                <a:latin typeface="Arial" panose="020B0604020202020204" pitchFamily="34" charset="0"/>
                <a:ea typeface="Aileron" charset="0"/>
                <a:cs typeface="Arial" panose="020B0604020202020204" pitchFamily="34" charset="0"/>
                <a:hlinkClick r:id="rId13">
                  <a:extLst>
                    <a:ext uri="{A12FA001-AC4F-418D-AE19-62706E023703}">
                      <ahyp:hlinkClr xmlns:ahyp="http://schemas.microsoft.com/office/drawing/2018/hyperlinkcolor" val="tx"/>
                    </a:ext>
                  </a:extLst>
                </a:hlinkClick>
              </a:rPr>
              <a:t>@CoronaryConnect</a:t>
            </a:r>
            <a:endParaRPr lang="en-GB" sz="1400" u="sng" dirty="0">
              <a:solidFill>
                <a:schemeClr val="accent1"/>
              </a:solidFill>
              <a:latin typeface="Arial" panose="020B0604020202020204" pitchFamily="34" charset="0"/>
              <a:ea typeface="Aileron" charset="0"/>
              <a:cs typeface="Arial" panose="020B0604020202020204" pitchFamily="34" charset="0"/>
            </a:endParaRPr>
          </a:p>
        </p:txBody>
      </p:sp>
      <p:sp>
        <p:nvSpPr>
          <p:cNvPr id="31" name="Rectangle 30">
            <a:hlinkClick r:id="rId13"/>
            <a:extLst>
              <a:ext uri="{FF2B5EF4-FFF2-40B4-BE49-F238E27FC236}">
                <a16:creationId xmlns:a16="http://schemas.microsoft.com/office/drawing/2014/main" id="{9A0346C0-EC87-3C4C-A17B-08C8B6C59587}"/>
              </a:ext>
            </a:extLst>
          </p:cNvPr>
          <p:cNvSpPr/>
          <p:nvPr userDrawn="1"/>
        </p:nvSpPr>
        <p:spPr>
          <a:xfrm>
            <a:off x="3915561" y="6016203"/>
            <a:ext cx="2750045"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D02EE273-9A18-DC44-BE88-86FE2C9724B0}"/>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2845538" y="809204"/>
            <a:ext cx="9308741" cy="4474895"/>
          </a:xfrm>
          <a:prstGeom prst="rect">
            <a:avLst/>
          </a:prstGeom>
          <a:ln w="19050">
            <a:noFill/>
          </a:ln>
          <a:effectLst/>
        </p:spPr>
      </p:pic>
      <p:pic>
        <p:nvPicPr>
          <p:cNvPr id="33" name="Graphic 32" descr="Marker with solid fill">
            <a:extLst>
              <a:ext uri="{FF2B5EF4-FFF2-40B4-BE49-F238E27FC236}">
                <a16:creationId xmlns:a16="http://schemas.microsoft.com/office/drawing/2014/main" id="{53807611-342D-8C4A-A14C-80E0271B4401}"/>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3389006" y="1949574"/>
            <a:ext cx="313184" cy="313184"/>
          </a:xfrm>
          <a:prstGeom prst="rect">
            <a:avLst/>
          </a:prstGeom>
        </p:spPr>
      </p:pic>
      <p:pic>
        <p:nvPicPr>
          <p:cNvPr id="34" name="Graphic 33" descr="Marker with solid fill">
            <a:extLst>
              <a:ext uri="{FF2B5EF4-FFF2-40B4-BE49-F238E27FC236}">
                <a16:creationId xmlns:a16="http://schemas.microsoft.com/office/drawing/2014/main" id="{6FBCB460-E274-5A4F-BEBD-A1EDEA7DDE7B}"/>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4149789" y="2084249"/>
            <a:ext cx="313184" cy="313184"/>
          </a:xfrm>
          <a:prstGeom prst="rect">
            <a:avLst/>
          </a:prstGeom>
        </p:spPr>
      </p:pic>
      <p:pic>
        <p:nvPicPr>
          <p:cNvPr id="35" name="Graphic 34" descr="Marker with solid fill">
            <a:extLst>
              <a:ext uri="{FF2B5EF4-FFF2-40B4-BE49-F238E27FC236}">
                <a16:creationId xmlns:a16="http://schemas.microsoft.com/office/drawing/2014/main" id="{BE7BD657-C4E9-D14E-9C9B-7066503C4FAE}"/>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4787336" y="1753300"/>
            <a:ext cx="313184" cy="313184"/>
          </a:xfrm>
          <a:prstGeom prst="rect">
            <a:avLst/>
          </a:prstGeom>
        </p:spPr>
      </p:pic>
      <p:pic>
        <p:nvPicPr>
          <p:cNvPr id="36" name="Graphic 35" descr="Marker with solid fill">
            <a:extLst>
              <a:ext uri="{FF2B5EF4-FFF2-40B4-BE49-F238E27FC236}">
                <a16:creationId xmlns:a16="http://schemas.microsoft.com/office/drawing/2014/main" id="{BDEFE239-A452-7F45-96CC-738EA07C4E25}"/>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6900460" y="1561745"/>
            <a:ext cx="313184" cy="313184"/>
          </a:xfrm>
          <a:prstGeom prst="rect">
            <a:avLst/>
          </a:prstGeom>
        </p:spPr>
      </p:pic>
      <p:pic>
        <p:nvPicPr>
          <p:cNvPr id="37" name="Graphic 36" descr="Marker with solid fill">
            <a:extLst>
              <a:ext uri="{FF2B5EF4-FFF2-40B4-BE49-F238E27FC236}">
                <a16:creationId xmlns:a16="http://schemas.microsoft.com/office/drawing/2014/main" id="{70D4C4DD-9DED-FD4E-9EC5-1439CD310DD2}"/>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6665606" y="1405153"/>
            <a:ext cx="313184" cy="313184"/>
          </a:xfrm>
          <a:prstGeom prst="rect">
            <a:avLst/>
          </a:prstGeom>
        </p:spPr>
      </p:pic>
      <p:pic>
        <p:nvPicPr>
          <p:cNvPr id="38" name="Graphic 37" descr="Marker with solid fill">
            <a:extLst>
              <a:ext uri="{FF2B5EF4-FFF2-40B4-BE49-F238E27FC236}">
                <a16:creationId xmlns:a16="http://schemas.microsoft.com/office/drawing/2014/main" id="{C70E79C7-0DD0-0649-B7D7-16788D730856}"/>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6688933" y="1753300"/>
            <a:ext cx="313184" cy="313184"/>
          </a:xfrm>
          <a:prstGeom prst="rect">
            <a:avLst/>
          </a:prstGeom>
        </p:spPr>
      </p:pic>
      <p:pic>
        <p:nvPicPr>
          <p:cNvPr id="42" name="Graphic 41" descr="Marker with solid fill">
            <a:extLst>
              <a:ext uri="{FF2B5EF4-FFF2-40B4-BE49-F238E27FC236}">
                <a16:creationId xmlns:a16="http://schemas.microsoft.com/office/drawing/2014/main" id="{5F338712-0256-3043-9E4D-B5213DEBD345}"/>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6535322" y="1877944"/>
            <a:ext cx="313184" cy="313184"/>
          </a:xfrm>
          <a:prstGeom prst="rect">
            <a:avLst/>
          </a:prstGeom>
        </p:spPr>
      </p:pic>
      <p:pic>
        <p:nvPicPr>
          <p:cNvPr id="43" name="Graphic 42" descr="Marker with solid fill">
            <a:extLst>
              <a:ext uri="{FF2B5EF4-FFF2-40B4-BE49-F238E27FC236}">
                <a16:creationId xmlns:a16="http://schemas.microsoft.com/office/drawing/2014/main" id="{4C8C9780-47C8-6444-9F3C-9763F8B6A4BA}"/>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4662927" y="1796720"/>
            <a:ext cx="313184" cy="313184"/>
          </a:xfrm>
          <a:prstGeom prst="rect">
            <a:avLst/>
          </a:prstGeom>
        </p:spPr>
      </p:pic>
      <p:pic>
        <p:nvPicPr>
          <p:cNvPr id="58" name="Graphic 57" descr="Marker with solid fill">
            <a:extLst>
              <a:ext uri="{FF2B5EF4-FFF2-40B4-BE49-F238E27FC236}">
                <a16:creationId xmlns:a16="http://schemas.microsoft.com/office/drawing/2014/main" id="{5A7CCE59-0164-7446-8E77-FB9851A146F1}"/>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7010495" y="1154147"/>
            <a:ext cx="313184" cy="313184"/>
          </a:xfrm>
          <a:prstGeom prst="rect">
            <a:avLst/>
          </a:prstGeom>
        </p:spPr>
      </p:pic>
      <p:pic>
        <p:nvPicPr>
          <p:cNvPr id="59" name="Graphic 58" descr="Marker with solid fill">
            <a:extLst>
              <a:ext uri="{FF2B5EF4-FFF2-40B4-BE49-F238E27FC236}">
                <a16:creationId xmlns:a16="http://schemas.microsoft.com/office/drawing/2014/main" id="{CFF3714E-FE18-FC41-A7DE-211879EBE7BF}"/>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0275599" y="1962644"/>
            <a:ext cx="313184" cy="313184"/>
          </a:xfrm>
          <a:prstGeom prst="rect">
            <a:avLst/>
          </a:prstGeom>
        </p:spPr>
      </p:pic>
      <p:pic>
        <p:nvPicPr>
          <p:cNvPr id="60" name="Graphic 59" descr="Marker with solid fill">
            <a:extLst>
              <a:ext uri="{FF2B5EF4-FFF2-40B4-BE49-F238E27FC236}">
                <a16:creationId xmlns:a16="http://schemas.microsoft.com/office/drawing/2014/main" id="{EFAC734C-8D96-0F4A-ACC0-45B8EFDEE938}"/>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7147911" y="1824071"/>
            <a:ext cx="313184" cy="313184"/>
          </a:xfrm>
          <a:prstGeom prst="rect">
            <a:avLst/>
          </a:prstGeom>
        </p:spPr>
      </p:pic>
      <p:pic>
        <p:nvPicPr>
          <p:cNvPr id="61" name="Graphic 60" descr="Marker with solid fill">
            <a:extLst>
              <a:ext uri="{FF2B5EF4-FFF2-40B4-BE49-F238E27FC236}">
                <a16:creationId xmlns:a16="http://schemas.microsoft.com/office/drawing/2014/main" id="{DCC46285-97AF-2C41-A4D0-0F4EBC8FFEE6}"/>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9723932" y="3054706"/>
            <a:ext cx="313184" cy="313184"/>
          </a:xfrm>
          <a:prstGeom prst="rect">
            <a:avLst/>
          </a:prstGeom>
        </p:spPr>
      </p:pic>
      <p:sp>
        <p:nvSpPr>
          <p:cNvPr id="62" name="TextBox 61">
            <a:extLst>
              <a:ext uri="{FF2B5EF4-FFF2-40B4-BE49-F238E27FC236}">
                <a16:creationId xmlns:a16="http://schemas.microsoft.com/office/drawing/2014/main" id="{C00B0601-CB6B-5749-B122-5A714818F535}"/>
              </a:ext>
            </a:extLst>
          </p:cNvPr>
          <p:cNvSpPr txBox="1"/>
          <p:nvPr userDrawn="1"/>
        </p:nvSpPr>
        <p:spPr>
          <a:xfrm>
            <a:off x="243413" y="4275367"/>
            <a:ext cx="2351584" cy="307777"/>
          </a:xfrm>
          <a:prstGeom prst="rect">
            <a:avLst/>
          </a:prstGeom>
          <a:noFill/>
        </p:spPr>
        <p:txBody>
          <a:bodyPr wrap="square" rtlCol="0">
            <a:spAutoFit/>
          </a:bodyPr>
          <a:lstStyle/>
          <a:p>
            <a:r>
              <a:rPr lang="en-GB" sz="1400" dirty="0">
                <a:solidFill>
                  <a:schemeClr val="tx2"/>
                </a:solidFill>
                <a:latin typeface="Arial" panose="020B0604020202020204" pitchFamily="34" charset="0"/>
                <a:ea typeface="Aileron" charset="0"/>
                <a:cs typeface="Arial" panose="020B0604020202020204" pitchFamily="34" charset="0"/>
              </a:rPr>
              <a:t>For more information visit</a:t>
            </a:r>
          </a:p>
        </p:txBody>
      </p:sp>
      <p:sp>
        <p:nvSpPr>
          <p:cNvPr id="64" name="TextBox 63">
            <a:extLst>
              <a:ext uri="{FF2B5EF4-FFF2-40B4-BE49-F238E27FC236}">
                <a16:creationId xmlns:a16="http://schemas.microsoft.com/office/drawing/2014/main" id="{5D6AD5DF-CDEC-4D4F-96AF-0D0CB3B81506}"/>
              </a:ext>
            </a:extLst>
          </p:cNvPr>
          <p:cNvSpPr txBox="1"/>
          <p:nvPr userDrawn="1"/>
        </p:nvSpPr>
        <p:spPr>
          <a:xfrm>
            <a:off x="6785547" y="5495567"/>
            <a:ext cx="1388522" cy="446276"/>
          </a:xfrm>
          <a:prstGeom prst="rect">
            <a:avLst/>
          </a:prstGeom>
          <a:noFill/>
        </p:spPr>
        <p:txBody>
          <a:bodyPr wrap="none" rtlCol="0">
            <a:spAutoFit/>
          </a:bodyPr>
          <a:lstStyle/>
          <a:p>
            <a:r>
              <a:rPr lang="en-GB" sz="1100" b="1" dirty="0">
                <a:solidFill>
                  <a:schemeClr val="tx2"/>
                </a:solidFill>
                <a:latin typeface="Arial" panose="020B0604020202020204" pitchFamily="34" charset="0"/>
                <a:ea typeface="Aileron" charset="0"/>
                <a:cs typeface="Arial" panose="020B0604020202020204" pitchFamily="34" charset="0"/>
              </a:rPr>
              <a:t>Email</a:t>
            </a:r>
          </a:p>
          <a:p>
            <a:r>
              <a:rPr lang="en-GB" sz="1200" dirty="0">
                <a:solidFill>
                  <a:schemeClr val="accent1"/>
                </a:solidFill>
                <a:latin typeface="Arial" panose="020B0604020202020204" pitchFamily="34" charset="0"/>
                <a:ea typeface="Aileron" charset="0"/>
                <a:cs typeface="Arial" panose="020B0604020202020204" pitchFamily="34" charset="0"/>
                <a:hlinkClick r:id="rId17"/>
              </a:rPr>
              <a:t>info@cor2ed</a:t>
            </a:r>
            <a:r>
              <a:rPr lang="en-GB" sz="1200" u="sng" dirty="0">
                <a:solidFill>
                  <a:schemeClr val="accent1"/>
                </a:solidFill>
                <a:latin typeface="Arial" panose="020B0604020202020204" pitchFamily="34" charset="0"/>
                <a:ea typeface="Aileron" charset="0"/>
                <a:cs typeface="Arial" panose="020B0604020202020204" pitchFamily="34" charset="0"/>
              </a:rPr>
              <a:t>.com</a:t>
            </a:r>
          </a:p>
        </p:txBody>
      </p:sp>
      <p:pic>
        <p:nvPicPr>
          <p:cNvPr id="66" name="Graphic 65">
            <a:extLst>
              <a:ext uri="{FF2B5EF4-FFF2-40B4-BE49-F238E27FC236}">
                <a16:creationId xmlns:a16="http://schemas.microsoft.com/office/drawing/2014/main" id="{9DA24A0E-A7B5-0F43-9CEB-3AB37F65AB39}"/>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6415992" y="5510213"/>
            <a:ext cx="371377" cy="371377"/>
          </a:xfrm>
          <a:prstGeom prst="rect">
            <a:avLst/>
          </a:prstGeom>
        </p:spPr>
      </p:pic>
      <p:pic>
        <p:nvPicPr>
          <p:cNvPr id="67" name="Graphic 66">
            <a:extLst>
              <a:ext uri="{FF2B5EF4-FFF2-40B4-BE49-F238E27FC236}">
                <a16:creationId xmlns:a16="http://schemas.microsoft.com/office/drawing/2014/main" id="{7AC80E8D-BB58-544E-93AC-E1DD6BDB2718}"/>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3975824" y="6035310"/>
            <a:ext cx="373380" cy="373380"/>
          </a:xfrm>
          <a:prstGeom prst="rect">
            <a:avLst/>
          </a:prstGeom>
        </p:spPr>
      </p:pic>
      <p:pic>
        <p:nvPicPr>
          <p:cNvPr id="68" name="Graphic 67">
            <a:extLst>
              <a:ext uri="{FF2B5EF4-FFF2-40B4-BE49-F238E27FC236}">
                <a16:creationId xmlns:a16="http://schemas.microsoft.com/office/drawing/2014/main" id="{199899B4-83C2-3F41-8722-47C88C99BFC3}"/>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3975824" y="5510213"/>
            <a:ext cx="373380" cy="373380"/>
          </a:xfrm>
          <a:prstGeom prst="rect">
            <a:avLst/>
          </a:prstGeom>
        </p:spPr>
      </p:pic>
      <p:pic>
        <p:nvPicPr>
          <p:cNvPr id="69" name="Graphic 68">
            <a:extLst>
              <a:ext uri="{FF2B5EF4-FFF2-40B4-BE49-F238E27FC236}">
                <a16:creationId xmlns:a16="http://schemas.microsoft.com/office/drawing/2014/main" id="{21E4A76C-336D-8543-93D3-D9B76F4C2087}"/>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416331" y="5510213"/>
            <a:ext cx="373380" cy="373380"/>
          </a:xfrm>
          <a:prstGeom prst="rect">
            <a:avLst/>
          </a:prstGeom>
        </p:spPr>
      </p:pic>
      <p:pic>
        <p:nvPicPr>
          <p:cNvPr id="71" name="Graphic 70" descr="Marker with solid fill">
            <a:extLst>
              <a:ext uri="{FF2B5EF4-FFF2-40B4-BE49-F238E27FC236}">
                <a16:creationId xmlns:a16="http://schemas.microsoft.com/office/drawing/2014/main" id="{8B0E120F-318A-8F48-A635-416307D2FCC9}"/>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9966693" y="2391159"/>
            <a:ext cx="313184" cy="313184"/>
          </a:xfrm>
          <a:prstGeom prst="rect">
            <a:avLst/>
          </a:prstGeom>
        </p:spPr>
      </p:pic>
      <p:pic>
        <p:nvPicPr>
          <p:cNvPr id="72" name="Graphic 71" descr="Marker with solid fill">
            <a:extLst>
              <a:ext uri="{FF2B5EF4-FFF2-40B4-BE49-F238E27FC236}">
                <a16:creationId xmlns:a16="http://schemas.microsoft.com/office/drawing/2014/main" id="{F77A31C7-37D0-4C4E-8D6D-8858270DD3E0}"/>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9960009" y="1792711"/>
            <a:ext cx="313184" cy="313184"/>
          </a:xfrm>
          <a:prstGeom prst="rect">
            <a:avLst/>
          </a:prstGeom>
        </p:spPr>
      </p:pic>
      <p:pic>
        <p:nvPicPr>
          <p:cNvPr id="73" name="Graphic 72" descr="Marker with solid fill">
            <a:extLst>
              <a:ext uri="{FF2B5EF4-FFF2-40B4-BE49-F238E27FC236}">
                <a16:creationId xmlns:a16="http://schemas.microsoft.com/office/drawing/2014/main" id="{FA88A190-D239-A34C-9D1C-33E408F39979}"/>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0575004" y="1970736"/>
            <a:ext cx="313184" cy="313184"/>
          </a:xfrm>
          <a:prstGeom prst="rect">
            <a:avLst/>
          </a:prstGeom>
        </p:spPr>
      </p:pic>
      <p:pic>
        <p:nvPicPr>
          <p:cNvPr id="74" name="Graphic 73" descr="Marker with solid fill">
            <a:extLst>
              <a:ext uri="{FF2B5EF4-FFF2-40B4-BE49-F238E27FC236}">
                <a16:creationId xmlns:a16="http://schemas.microsoft.com/office/drawing/2014/main" id="{762A8524-C9D8-4044-B5CF-732D93973EBE}"/>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7676647" y="2164582"/>
            <a:ext cx="313184" cy="313184"/>
          </a:xfrm>
          <a:prstGeom prst="rect">
            <a:avLst/>
          </a:prstGeom>
        </p:spPr>
      </p:pic>
      <p:pic>
        <p:nvPicPr>
          <p:cNvPr id="75" name="Graphic 74" descr="Marker with solid fill">
            <a:extLst>
              <a:ext uri="{FF2B5EF4-FFF2-40B4-BE49-F238E27FC236}">
                <a16:creationId xmlns:a16="http://schemas.microsoft.com/office/drawing/2014/main" id="{47185421-2870-3548-A12E-0BDC8DA4BC7D}"/>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6961794" y="1306180"/>
            <a:ext cx="313184" cy="313184"/>
          </a:xfrm>
          <a:prstGeom prst="rect">
            <a:avLst/>
          </a:prstGeom>
        </p:spPr>
      </p:pic>
      <p:pic>
        <p:nvPicPr>
          <p:cNvPr id="76" name="Graphic 75" descr="Marker with solid fill">
            <a:extLst>
              <a:ext uri="{FF2B5EF4-FFF2-40B4-BE49-F238E27FC236}">
                <a16:creationId xmlns:a16="http://schemas.microsoft.com/office/drawing/2014/main" id="{313D09C2-EF20-2145-B8BE-FB08ACB1F36F}"/>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7498622" y="1897545"/>
            <a:ext cx="313184" cy="313184"/>
          </a:xfrm>
          <a:prstGeom prst="rect">
            <a:avLst/>
          </a:prstGeom>
        </p:spPr>
      </p:pic>
      <p:pic>
        <p:nvPicPr>
          <p:cNvPr id="77" name="Graphic 76" descr="Marker with solid fill">
            <a:extLst>
              <a:ext uri="{FF2B5EF4-FFF2-40B4-BE49-F238E27FC236}">
                <a16:creationId xmlns:a16="http://schemas.microsoft.com/office/drawing/2014/main" id="{F0A2E466-2A1B-144F-AE56-4946394E7FFB}"/>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5484975" y="3540815"/>
            <a:ext cx="313184" cy="313184"/>
          </a:xfrm>
          <a:prstGeom prst="rect">
            <a:avLst/>
          </a:prstGeom>
        </p:spPr>
      </p:pic>
      <p:pic>
        <p:nvPicPr>
          <p:cNvPr id="78" name="Graphic 77" descr="Marker with solid fill">
            <a:extLst>
              <a:ext uri="{FF2B5EF4-FFF2-40B4-BE49-F238E27FC236}">
                <a16:creationId xmlns:a16="http://schemas.microsoft.com/office/drawing/2014/main" id="{CCA7587C-5F96-3B41-A33E-7EE2DD0033AE}"/>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5289497" y="3912462"/>
            <a:ext cx="313184" cy="313184"/>
          </a:xfrm>
          <a:prstGeom prst="rect">
            <a:avLst/>
          </a:prstGeom>
        </p:spPr>
      </p:pic>
      <p:pic>
        <p:nvPicPr>
          <p:cNvPr id="79" name="Graphic 78" descr="Marker with solid fill">
            <a:extLst>
              <a:ext uri="{FF2B5EF4-FFF2-40B4-BE49-F238E27FC236}">
                <a16:creationId xmlns:a16="http://schemas.microsoft.com/office/drawing/2014/main" id="{48E62363-E642-804D-9BEF-D71E76830B3E}"/>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4982000" y="4300880"/>
            <a:ext cx="313184" cy="313184"/>
          </a:xfrm>
          <a:prstGeom prst="rect">
            <a:avLst/>
          </a:prstGeom>
        </p:spPr>
      </p:pic>
      <p:pic>
        <p:nvPicPr>
          <p:cNvPr id="80" name="Graphic 79" descr="Marker with solid fill">
            <a:extLst>
              <a:ext uri="{FF2B5EF4-FFF2-40B4-BE49-F238E27FC236}">
                <a16:creationId xmlns:a16="http://schemas.microsoft.com/office/drawing/2014/main" id="{3006D2C4-8855-514E-AD29-8CFB220EE882}"/>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4545030" y="3200363"/>
            <a:ext cx="313184" cy="313184"/>
          </a:xfrm>
          <a:prstGeom prst="rect">
            <a:avLst/>
          </a:prstGeom>
        </p:spPr>
      </p:pic>
      <p:pic>
        <p:nvPicPr>
          <p:cNvPr id="81" name="Graphic 80" descr="Marker with solid fill">
            <a:extLst>
              <a:ext uri="{FF2B5EF4-FFF2-40B4-BE49-F238E27FC236}">
                <a16:creationId xmlns:a16="http://schemas.microsoft.com/office/drawing/2014/main" id="{D75F734C-D443-4B46-93DA-AF0CF31FBF3A}"/>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3687274" y="2439712"/>
            <a:ext cx="313184" cy="313184"/>
          </a:xfrm>
          <a:prstGeom prst="rect">
            <a:avLst/>
          </a:prstGeom>
        </p:spPr>
      </p:pic>
      <p:pic>
        <p:nvPicPr>
          <p:cNvPr id="82" name="Graphic 81" descr="Marker with solid fill">
            <a:extLst>
              <a:ext uri="{FF2B5EF4-FFF2-40B4-BE49-F238E27FC236}">
                <a16:creationId xmlns:a16="http://schemas.microsoft.com/office/drawing/2014/main" id="{C7AE84ED-8422-DC4E-B175-CC5C8F704B8F}"/>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4319722" y="2262274"/>
            <a:ext cx="313184" cy="313184"/>
          </a:xfrm>
          <a:prstGeom prst="rect">
            <a:avLst/>
          </a:prstGeom>
        </p:spPr>
      </p:pic>
      <p:pic>
        <p:nvPicPr>
          <p:cNvPr id="83" name="Graphic 82" descr="Marker with solid fill">
            <a:extLst>
              <a:ext uri="{FF2B5EF4-FFF2-40B4-BE49-F238E27FC236}">
                <a16:creationId xmlns:a16="http://schemas.microsoft.com/office/drawing/2014/main" id="{2532B885-263B-9047-A78D-9A81683C9B79}"/>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7458162" y="1573864"/>
            <a:ext cx="313184" cy="313184"/>
          </a:xfrm>
          <a:prstGeom prst="rect">
            <a:avLst/>
          </a:prstGeom>
        </p:spPr>
      </p:pic>
      <p:pic>
        <p:nvPicPr>
          <p:cNvPr id="84" name="Graphic 83" descr="Marker with solid fill">
            <a:extLst>
              <a:ext uri="{FF2B5EF4-FFF2-40B4-BE49-F238E27FC236}">
                <a16:creationId xmlns:a16="http://schemas.microsoft.com/office/drawing/2014/main" id="{34D460A1-4807-2542-A643-4A069172EFB1}"/>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7328690" y="1598140"/>
            <a:ext cx="313184" cy="313184"/>
          </a:xfrm>
          <a:prstGeom prst="rect">
            <a:avLst/>
          </a:prstGeom>
        </p:spPr>
      </p:pic>
      <p:pic>
        <p:nvPicPr>
          <p:cNvPr id="85" name="Graphic 84" descr="Marker with solid fill">
            <a:extLst>
              <a:ext uri="{FF2B5EF4-FFF2-40B4-BE49-F238E27FC236}">
                <a16:creationId xmlns:a16="http://schemas.microsoft.com/office/drawing/2014/main" id="{A74ED9DC-6688-634F-A250-243C66A93ED4}"/>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7385334" y="1679060"/>
            <a:ext cx="313184" cy="313184"/>
          </a:xfrm>
          <a:prstGeom prst="rect">
            <a:avLst/>
          </a:prstGeom>
        </p:spPr>
      </p:pic>
      <p:pic>
        <p:nvPicPr>
          <p:cNvPr id="86" name="Graphic 85" descr="Marker with solid fill">
            <a:extLst>
              <a:ext uri="{FF2B5EF4-FFF2-40B4-BE49-F238E27FC236}">
                <a16:creationId xmlns:a16="http://schemas.microsoft.com/office/drawing/2014/main" id="{AEE635D7-DEC7-0148-A210-028FEA359B33}"/>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6875536" y="1670968"/>
            <a:ext cx="313184" cy="313184"/>
          </a:xfrm>
          <a:prstGeom prst="rect">
            <a:avLst/>
          </a:prstGeom>
        </p:spPr>
      </p:pic>
      <p:pic>
        <p:nvPicPr>
          <p:cNvPr id="87" name="Graphic 86" descr="Marker with solid fill">
            <a:extLst>
              <a:ext uri="{FF2B5EF4-FFF2-40B4-BE49-F238E27FC236}">
                <a16:creationId xmlns:a16="http://schemas.microsoft.com/office/drawing/2014/main" id="{7554E447-FE87-C54B-8B21-57EF933B125E}"/>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7094021" y="1565772"/>
            <a:ext cx="313184" cy="313184"/>
          </a:xfrm>
          <a:prstGeom prst="rect">
            <a:avLst/>
          </a:prstGeom>
        </p:spPr>
      </p:pic>
      <p:pic>
        <p:nvPicPr>
          <p:cNvPr id="88" name="Graphic 87" descr="Marker with solid fill">
            <a:extLst>
              <a:ext uri="{FF2B5EF4-FFF2-40B4-BE49-F238E27FC236}">
                <a16:creationId xmlns:a16="http://schemas.microsoft.com/office/drawing/2014/main" id="{443C4B3F-A327-814A-838B-1304A4D2BD7E}"/>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7215401" y="1598140"/>
            <a:ext cx="313184" cy="313184"/>
          </a:xfrm>
          <a:prstGeom prst="rect">
            <a:avLst/>
          </a:prstGeom>
        </p:spPr>
      </p:pic>
      <p:pic>
        <p:nvPicPr>
          <p:cNvPr id="89" name="Graphic 88" descr="Marker with solid fill">
            <a:extLst>
              <a:ext uri="{FF2B5EF4-FFF2-40B4-BE49-F238E27FC236}">
                <a16:creationId xmlns:a16="http://schemas.microsoft.com/office/drawing/2014/main" id="{0DC73A53-C4DE-4445-B167-0D121CD52721}"/>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4481562" y="1987144"/>
            <a:ext cx="313184" cy="313184"/>
          </a:xfrm>
          <a:prstGeom prst="rect">
            <a:avLst/>
          </a:prstGeom>
        </p:spPr>
      </p:pic>
      <p:pic>
        <p:nvPicPr>
          <p:cNvPr id="90" name="Graphic 89" descr="Marker with solid fill">
            <a:extLst>
              <a:ext uri="{FF2B5EF4-FFF2-40B4-BE49-F238E27FC236}">
                <a16:creationId xmlns:a16="http://schemas.microsoft.com/office/drawing/2014/main" id="{AF39396C-6A5A-FA42-986E-C13F19F631DA}"/>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4376366" y="1946684"/>
            <a:ext cx="313184" cy="313184"/>
          </a:xfrm>
          <a:prstGeom prst="rect">
            <a:avLst/>
          </a:prstGeom>
        </p:spPr>
      </p:pic>
      <p:pic>
        <p:nvPicPr>
          <p:cNvPr id="91" name="Graphic 90" descr="Marker with solid fill">
            <a:extLst>
              <a:ext uri="{FF2B5EF4-FFF2-40B4-BE49-F238E27FC236}">
                <a16:creationId xmlns:a16="http://schemas.microsoft.com/office/drawing/2014/main" id="{ADA742A8-F8A3-C34A-B42B-1DC158290AFD}"/>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4085053" y="1623003"/>
            <a:ext cx="313184" cy="313184"/>
          </a:xfrm>
          <a:prstGeom prst="rect">
            <a:avLst/>
          </a:prstGeom>
        </p:spPr>
      </p:pic>
      <p:pic>
        <p:nvPicPr>
          <p:cNvPr id="92" name="Graphic 91" descr="Marker with solid fill">
            <a:extLst>
              <a:ext uri="{FF2B5EF4-FFF2-40B4-BE49-F238E27FC236}">
                <a16:creationId xmlns:a16="http://schemas.microsoft.com/office/drawing/2014/main" id="{461D264F-BF20-1F41-8FCE-E4D7FA9A13E3}"/>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4182157" y="1720107"/>
            <a:ext cx="313184" cy="313184"/>
          </a:xfrm>
          <a:prstGeom prst="rect">
            <a:avLst/>
          </a:prstGeom>
        </p:spPr>
      </p:pic>
      <p:pic>
        <p:nvPicPr>
          <p:cNvPr id="93" name="Graphic 92" descr="Marker with solid fill">
            <a:extLst>
              <a:ext uri="{FF2B5EF4-FFF2-40B4-BE49-F238E27FC236}">
                <a16:creationId xmlns:a16="http://schemas.microsoft.com/office/drawing/2014/main" id="{01505620-15B1-1A4D-A195-EB87809CBA79}"/>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4165973" y="1792935"/>
            <a:ext cx="313184" cy="313184"/>
          </a:xfrm>
          <a:prstGeom prst="rect">
            <a:avLst/>
          </a:prstGeom>
        </p:spPr>
      </p:pic>
      <p:pic>
        <p:nvPicPr>
          <p:cNvPr id="94" name="Graphic 93" descr="Marker with solid fill">
            <a:extLst>
              <a:ext uri="{FF2B5EF4-FFF2-40B4-BE49-F238E27FC236}">
                <a16:creationId xmlns:a16="http://schemas.microsoft.com/office/drawing/2014/main" id="{BD6E3A08-1566-B845-979E-76E658A5C7DD}"/>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3712820" y="1703922"/>
            <a:ext cx="313184" cy="313184"/>
          </a:xfrm>
          <a:prstGeom prst="rect">
            <a:avLst/>
          </a:prstGeom>
        </p:spPr>
      </p:pic>
      <p:pic>
        <p:nvPicPr>
          <p:cNvPr id="95" name="Graphic 94" descr="Marker with solid fill">
            <a:extLst>
              <a:ext uri="{FF2B5EF4-FFF2-40B4-BE49-F238E27FC236}">
                <a16:creationId xmlns:a16="http://schemas.microsoft.com/office/drawing/2014/main" id="{A2C3FACD-9BE7-DD4C-8D35-EB2BEAD9FBD5}"/>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3777555" y="1970961"/>
            <a:ext cx="313184" cy="313184"/>
          </a:xfrm>
          <a:prstGeom prst="rect">
            <a:avLst/>
          </a:prstGeom>
        </p:spPr>
      </p:pic>
      <p:pic>
        <p:nvPicPr>
          <p:cNvPr id="96" name="Graphic 95" descr="Marker with solid fill">
            <a:extLst>
              <a:ext uri="{FF2B5EF4-FFF2-40B4-BE49-F238E27FC236}">
                <a16:creationId xmlns:a16="http://schemas.microsoft.com/office/drawing/2014/main" id="{46E87B89-E78F-A14C-99F2-0421570F16BC}"/>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3842291" y="2084249"/>
            <a:ext cx="313184" cy="313184"/>
          </a:xfrm>
          <a:prstGeom prst="rect">
            <a:avLst/>
          </a:prstGeom>
        </p:spPr>
      </p:pic>
      <p:pic>
        <p:nvPicPr>
          <p:cNvPr id="97" name="Graphic 96" descr="Marker with solid fill">
            <a:extLst>
              <a:ext uri="{FF2B5EF4-FFF2-40B4-BE49-F238E27FC236}">
                <a16:creationId xmlns:a16="http://schemas.microsoft.com/office/drawing/2014/main" id="{21971F66-27DB-C94C-A121-37F50845B811}"/>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3389137" y="2148985"/>
            <a:ext cx="313184" cy="313184"/>
          </a:xfrm>
          <a:prstGeom prst="rect">
            <a:avLst/>
          </a:prstGeom>
        </p:spPr>
      </p:pic>
      <p:pic>
        <p:nvPicPr>
          <p:cNvPr id="98" name="Graphic 97" descr="Marker with solid fill">
            <a:extLst>
              <a:ext uri="{FF2B5EF4-FFF2-40B4-BE49-F238E27FC236}">
                <a16:creationId xmlns:a16="http://schemas.microsoft.com/office/drawing/2014/main" id="{F9EF303E-5F8A-5841-B5FB-7215092D7199}"/>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3324401" y="1987144"/>
            <a:ext cx="313184" cy="313184"/>
          </a:xfrm>
          <a:prstGeom prst="rect">
            <a:avLst/>
          </a:prstGeom>
        </p:spPr>
      </p:pic>
      <p:sp>
        <p:nvSpPr>
          <p:cNvPr id="99" name="Rectangle 98">
            <a:hlinkClick r:id="rId17"/>
            <a:extLst>
              <a:ext uri="{FF2B5EF4-FFF2-40B4-BE49-F238E27FC236}">
                <a16:creationId xmlns:a16="http://schemas.microsoft.com/office/drawing/2014/main" id="{2A6480F3-532C-6543-85E7-0BC80B7701C0}"/>
              </a:ext>
            </a:extLst>
          </p:cNvPr>
          <p:cNvSpPr/>
          <p:nvPr userDrawn="1"/>
        </p:nvSpPr>
        <p:spPr>
          <a:xfrm>
            <a:off x="6391370" y="5464311"/>
            <a:ext cx="1862964" cy="45292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1" name="Rectangle 100">
            <a:hlinkClick r:id="rId8"/>
            <a:extLst>
              <a:ext uri="{FF2B5EF4-FFF2-40B4-BE49-F238E27FC236}">
                <a16:creationId xmlns:a16="http://schemas.microsoft.com/office/drawing/2014/main" id="{271C9EA2-037E-9447-9A8A-CC48EEAF6E57}"/>
              </a:ext>
            </a:extLst>
          </p:cNvPr>
          <p:cNvSpPr/>
          <p:nvPr userDrawn="1"/>
        </p:nvSpPr>
        <p:spPr>
          <a:xfrm>
            <a:off x="358737" y="5479468"/>
            <a:ext cx="3412665"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2" name="Rectangle 101">
            <a:hlinkClick r:id="rId9"/>
            <a:extLst>
              <a:ext uri="{FF2B5EF4-FFF2-40B4-BE49-F238E27FC236}">
                <a16:creationId xmlns:a16="http://schemas.microsoft.com/office/drawing/2014/main" id="{6F45FC3A-EC6D-074D-B1BD-EB183B8127E8}"/>
              </a:ext>
            </a:extLst>
          </p:cNvPr>
          <p:cNvSpPr/>
          <p:nvPr userDrawn="1"/>
        </p:nvSpPr>
        <p:spPr>
          <a:xfrm>
            <a:off x="3915562" y="5484635"/>
            <a:ext cx="2271388"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103" name="Picture 102">
            <a:hlinkClick r:id="rId26"/>
            <a:extLst>
              <a:ext uri="{FF2B5EF4-FFF2-40B4-BE49-F238E27FC236}">
                <a16:creationId xmlns:a16="http://schemas.microsoft.com/office/drawing/2014/main" id="{6DDBD507-C3B8-B043-9108-BE611CA197E6}"/>
              </a:ext>
            </a:extLst>
          </p:cNvPr>
          <p:cNvPicPr>
            <a:picLocks noChangeAspect="1"/>
          </p:cNvPicPr>
          <p:nvPr userDrawn="1"/>
        </p:nvPicPr>
        <p:blipFill>
          <a:blip r:embed="rId27"/>
          <a:stretch>
            <a:fillRect/>
          </a:stretch>
        </p:blipFill>
        <p:spPr>
          <a:xfrm>
            <a:off x="317178" y="4671100"/>
            <a:ext cx="1866388" cy="723225"/>
          </a:xfrm>
          <a:prstGeom prst="rect">
            <a:avLst/>
          </a:prstGeom>
        </p:spPr>
      </p:pic>
    </p:spTree>
  </p:cSld>
  <p:clrMapOvr>
    <a:masterClrMapping/>
  </p:clrMapOvr>
  <p:transition>
    <p:fade/>
  </p:transition>
  <p:extLst>
    <p:ext uri="{DCECCB84-F9BA-43D5-87BE-67443E8EF086}">
      <p15:sldGuideLst xmlns:p15="http://schemas.microsoft.com/office/powerpoint/2012/main">
        <p15:guide id="1" pos="274" userDrawn="1">
          <p15:clr>
            <a:srgbClr val="FBAE40"/>
          </p15:clr>
        </p15:guide>
        <p15:guide id="2" orient="horz" pos="548" userDrawn="1">
          <p15:clr>
            <a:srgbClr val="FBAE40"/>
          </p15:clr>
        </p15:guide>
        <p15:guide id="3" pos="1471"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5200"/>
          </a:xfrm>
        </p:spPr>
        <p:txBody>
          <a:bodyPr>
            <a:noAutofit/>
          </a:bodyPr>
          <a:lstStyle>
            <a:lvl1pPr>
              <a:buClr>
                <a:schemeClr val="accent1"/>
              </a:buCl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p:cNvSpPr>
            <a:spLocks noGrp="1"/>
          </p:cNvSpPr>
          <p:nvPr>
            <p:ph type="title"/>
          </p:nvPr>
        </p:nvSpPr>
        <p:spPr/>
        <p:txBody>
          <a:bodyPr anchor="t"/>
          <a:lstStyle>
            <a:lvl1pPr>
              <a:lnSpc>
                <a:spcPct val="100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7" name="Content Placeholder 5">
            <a:extLst>
              <a:ext uri="{FF2B5EF4-FFF2-40B4-BE49-F238E27FC236}">
                <a16:creationId xmlns:a16="http://schemas.microsoft.com/office/drawing/2014/main" id="{A9B8AF02-8DFA-0F48-AD52-63D63C30E8AB}"/>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371778731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NO LOGO">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5200"/>
          </a:xfrm>
        </p:spPr>
        <p:txBody>
          <a:bodyPr>
            <a:noAutofit/>
          </a:bodyPr>
          <a:lstStyle>
            <a:lvl1pPr>
              <a:buClr>
                <a:schemeClr val="accent1"/>
              </a:buCl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p:cNvSpPr>
            <a:spLocks noGrp="1"/>
          </p:cNvSpPr>
          <p:nvPr>
            <p:ph type="title"/>
          </p:nvPr>
        </p:nvSpPr>
        <p:spPr/>
        <p:txBody>
          <a:bodyPr anchor="t"/>
          <a:lstStyle>
            <a:lvl1pPr>
              <a:lnSpc>
                <a:spcPct val="100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7" name="Content Placeholder 5">
            <a:extLst>
              <a:ext uri="{FF2B5EF4-FFF2-40B4-BE49-F238E27FC236}">
                <a16:creationId xmlns:a16="http://schemas.microsoft.com/office/drawing/2014/main" id="{A9B8AF02-8DFA-0F48-AD52-63D63C30E8AB}"/>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Rectangle 1">
            <a:extLst>
              <a:ext uri="{FF2B5EF4-FFF2-40B4-BE49-F238E27FC236}">
                <a16:creationId xmlns:a16="http://schemas.microsoft.com/office/drawing/2014/main" id="{E95B24BC-BC56-FD4E-B9E0-A07C7B8EBB54}"/>
              </a:ext>
            </a:extLst>
          </p:cNvPr>
          <p:cNvSpPr/>
          <p:nvPr userDrawn="1"/>
        </p:nvSpPr>
        <p:spPr>
          <a:xfrm>
            <a:off x="9984432" y="259200"/>
            <a:ext cx="1872208" cy="6495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879610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68D38F5C-D48A-4B52-844A-F8CF9C5D73EC}" type="slidenum">
              <a:rPr lang="es-ES" smtClean="0"/>
              <a:pPr/>
              <a:t>‹#›</a:t>
            </a:fld>
            <a:endParaRPr lang="es-ES" dirty="0"/>
          </a:p>
        </p:txBody>
      </p:sp>
    </p:spTree>
    <p:extLst>
      <p:ext uri="{BB962C8B-B14F-4D97-AF65-F5344CB8AC3E}">
        <p14:creationId xmlns:p14="http://schemas.microsoft.com/office/powerpoint/2010/main" val="18034566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Rectangle 5"/>
          <p:cNvSpPr>
            <a:spLocks noGrp="1" noChangeArrowheads="1"/>
          </p:cNvSpPr>
          <p:nvPr>
            <p:ph type="dt" sz="half" idx="10"/>
          </p:nvPr>
        </p:nvSpPr>
        <p:spPr/>
        <p:txBody>
          <a:bodyPr/>
          <a:lstStyle>
            <a:lvl1pPr>
              <a:defRPr/>
            </a:lvl1pPr>
          </a:lstStyle>
          <a:p>
            <a:pPr>
              <a:defRPr/>
            </a:pPr>
            <a:endParaRPr lang="es-ES_tradnl"/>
          </a:p>
        </p:txBody>
      </p:sp>
      <p:sp>
        <p:nvSpPr>
          <p:cNvPr id="5" name="Rectangle 6"/>
          <p:cNvSpPr>
            <a:spLocks noGrp="1" noChangeArrowheads="1"/>
          </p:cNvSpPr>
          <p:nvPr>
            <p:ph type="ftr" sz="quarter" idx="11"/>
          </p:nvPr>
        </p:nvSpPr>
        <p:spPr/>
        <p:txBody>
          <a:bodyPr/>
          <a:lstStyle>
            <a:lvl1pPr>
              <a:defRPr/>
            </a:lvl1pPr>
          </a:lstStyle>
          <a:p>
            <a:pPr>
              <a:defRPr/>
            </a:pPr>
            <a:endParaRPr lang="es-ES_tradnl"/>
          </a:p>
        </p:txBody>
      </p:sp>
      <p:sp>
        <p:nvSpPr>
          <p:cNvPr id="6" name="Rectangle 7"/>
          <p:cNvSpPr>
            <a:spLocks noGrp="1" noChangeArrowheads="1"/>
          </p:cNvSpPr>
          <p:nvPr>
            <p:ph type="sldNum" sz="quarter" idx="12"/>
          </p:nvPr>
        </p:nvSpPr>
        <p:spPr/>
        <p:txBody>
          <a:bodyPr/>
          <a:lstStyle>
            <a:lvl1pPr>
              <a:defRPr/>
            </a:lvl1pPr>
          </a:lstStyle>
          <a:p>
            <a:pPr>
              <a:defRPr/>
            </a:pPr>
            <a:fld id="{39677761-6DDB-401A-98A2-092195DC01E3}" type="slidenum">
              <a:rPr lang="es-ES_tradnl"/>
              <a:pPr>
                <a:defRPr/>
              </a:pPr>
              <a:t>‹#›</a:t>
            </a:fld>
            <a:endParaRPr lang="es-ES_tradnl"/>
          </a:p>
        </p:txBody>
      </p:sp>
    </p:spTree>
    <p:extLst>
      <p:ext uri="{BB962C8B-B14F-4D97-AF65-F5344CB8AC3E}">
        <p14:creationId xmlns:p14="http://schemas.microsoft.com/office/powerpoint/2010/main" val="2353084556"/>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2255574" y="-215925"/>
            <a:ext cx="10801349" cy="836613"/>
          </a:xfrm>
        </p:spPr>
        <p:txBody>
          <a:bodyPr/>
          <a:lstStyle>
            <a:lvl1pPr>
              <a:defRPr sz="2400">
                <a:latin typeface="Arial" pitchFamily="34" charset="0"/>
                <a:cs typeface="Arial" pitchFamily="34" charset="0"/>
              </a:defRPr>
            </a:lvl1pPr>
          </a:lstStyle>
          <a:p>
            <a:r>
              <a:rPr lang="es-ES" dirty="0"/>
              <a:t>Haga clic para modificar el estilo de título del patrón</a:t>
            </a:r>
            <a:endParaRPr lang="en-US" dirty="0"/>
          </a:p>
        </p:txBody>
      </p:sp>
      <p:sp>
        <p:nvSpPr>
          <p:cNvPr id="3" name="Rectangle 5"/>
          <p:cNvSpPr>
            <a:spLocks noGrp="1" noChangeArrowheads="1"/>
          </p:cNvSpPr>
          <p:nvPr>
            <p:ph type="dt" sz="half" idx="10"/>
          </p:nvPr>
        </p:nvSpPr>
        <p:spPr/>
        <p:txBody>
          <a:bodyPr/>
          <a:lstStyle>
            <a:lvl1pPr>
              <a:defRPr/>
            </a:lvl1pPr>
          </a:lstStyle>
          <a:p>
            <a:pPr>
              <a:defRPr/>
            </a:pPr>
            <a:endParaRPr lang="es-ES_tradnl"/>
          </a:p>
        </p:txBody>
      </p:sp>
      <p:sp>
        <p:nvSpPr>
          <p:cNvPr id="4" name="Rectangle 6"/>
          <p:cNvSpPr>
            <a:spLocks noGrp="1" noChangeArrowheads="1"/>
          </p:cNvSpPr>
          <p:nvPr>
            <p:ph type="ftr" sz="quarter" idx="11"/>
          </p:nvPr>
        </p:nvSpPr>
        <p:spPr/>
        <p:txBody>
          <a:bodyPr/>
          <a:lstStyle>
            <a:lvl1pPr>
              <a:defRPr/>
            </a:lvl1pPr>
          </a:lstStyle>
          <a:p>
            <a:pPr>
              <a:defRPr/>
            </a:pPr>
            <a:endParaRPr lang="es-ES_tradnl"/>
          </a:p>
        </p:txBody>
      </p:sp>
      <p:sp>
        <p:nvSpPr>
          <p:cNvPr id="5" name="Rectangle 7"/>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740FAD4-FC14-DA4B-BE0B-93A27D9EEF48}" type="slidenum">
              <a:rPr lang="es-ES_tradnl"/>
              <a:pPr>
                <a:defRPr/>
              </a:pPr>
              <a:t>‹#›</a:t>
            </a:fld>
            <a:endParaRPr lang="es-ES_tradnl"/>
          </a:p>
        </p:txBody>
      </p:sp>
    </p:spTree>
    <p:extLst>
      <p:ext uri="{BB962C8B-B14F-4D97-AF65-F5344CB8AC3E}">
        <p14:creationId xmlns:p14="http://schemas.microsoft.com/office/powerpoint/2010/main" val="2255888663"/>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3_Blank">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2BC2897E-FC9F-4629-BF20-A597B4549AB9}"/>
              </a:ext>
            </a:extLst>
          </p:cNvPr>
          <p:cNvSpPr>
            <a:spLocks noGrp="1"/>
          </p:cNvSpPr>
          <p:nvPr>
            <p:ph type="body" sz="quarter" idx="10" hasCustomPrompt="1"/>
          </p:nvPr>
        </p:nvSpPr>
        <p:spPr>
          <a:xfrm>
            <a:off x="82550" y="6381749"/>
            <a:ext cx="6013450" cy="406977"/>
          </a:xfrm>
        </p:spPr>
        <p:txBody>
          <a:bodyPr anchor="b">
            <a:noAutofit/>
          </a:bodyPr>
          <a:lstStyle>
            <a:lvl1pPr marL="0" indent="0">
              <a:lnSpc>
                <a:spcPct val="100000"/>
              </a:lnSpc>
              <a:spcBef>
                <a:spcPts val="0"/>
              </a:spcBef>
              <a:buNone/>
              <a:defRPr sz="1000"/>
            </a:lvl1pPr>
          </a:lstStyle>
          <a:p>
            <a:pPr lvl="0"/>
            <a:r>
              <a:rPr lang="en-US" dirty="0"/>
              <a:t>References</a:t>
            </a:r>
            <a:endParaRPr lang="en-GB" dirty="0"/>
          </a:p>
        </p:txBody>
      </p:sp>
      <p:sp>
        <p:nvSpPr>
          <p:cNvPr id="6" name="Text Placeholder 7">
            <a:extLst>
              <a:ext uri="{FF2B5EF4-FFF2-40B4-BE49-F238E27FC236}">
                <a16:creationId xmlns:a16="http://schemas.microsoft.com/office/drawing/2014/main" id="{5CF766B0-6AAE-45B1-8E63-051DC78306DF}"/>
              </a:ext>
            </a:extLst>
          </p:cNvPr>
          <p:cNvSpPr>
            <a:spLocks noGrp="1"/>
          </p:cNvSpPr>
          <p:nvPr>
            <p:ph type="body" sz="quarter" idx="11" hasCustomPrompt="1"/>
          </p:nvPr>
        </p:nvSpPr>
        <p:spPr>
          <a:xfrm>
            <a:off x="6096000" y="6381748"/>
            <a:ext cx="6013450" cy="406977"/>
          </a:xfrm>
        </p:spPr>
        <p:txBody>
          <a:bodyPr anchor="b">
            <a:noAutofit/>
          </a:bodyPr>
          <a:lstStyle>
            <a:lvl1pPr marL="0" indent="0" algn="r">
              <a:lnSpc>
                <a:spcPct val="100000"/>
              </a:lnSpc>
              <a:spcBef>
                <a:spcPts val="0"/>
              </a:spcBef>
              <a:buNone/>
              <a:defRPr sz="1000"/>
            </a:lvl1pPr>
          </a:lstStyle>
          <a:p>
            <a:pPr lvl="0"/>
            <a:r>
              <a:rPr lang="en-US" dirty="0"/>
              <a:t>Footnotes</a:t>
            </a:r>
            <a:endParaRPr lang="en-GB" dirty="0"/>
          </a:p>
        </p:txBody>
      </p:sp>
    </p:spTree>
    <p:extLst>
      <p:ext uri="{BB962C8B-B14F-4D97-AF65-F5344CB8AC3E}">
        <p14:creationId xmlns:p14="http://schemas.microsoft.com/office/powerpoint/2010/main" val="5147700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5939" y="182785"/>
            <a:ext cx="11160124" cy="705393"/>
          </a:xfrm>
        </p:spPr>
        <p:txBody>
          <a:bodyPr>
            <a:normAutofit/>
          </a:bodyPr>
          <a:lstStyle>
            <a:lvl1pPr>
              <a:defRPr sz="3600">
                <a:solidFill>
                  <a:schemeClr val="bg1"/>
                </a:solidFill>
              </a:defRPr>
            </a:lvl1pPr>
          </a:lstStyle>
          <a:p>
            <a:endParaRPr lang="en-GB" dirty="0"/>
          </a:p>
        </p:txBody>
      </p:sp>
      <p:sp>
        <p:nvSpPr>
          <p:cNvPr id="3" name="Content Placeholder 2"/>
          <p:cNvSpPr>
            <a:spLocks noGrp="1"/>
          </p:cNvSpPr>
          <p:nvPr>
            <p:ph idx="1"/>
          </p:nvPr>
        </p:nvSpPr>
        <p:spPr>
          <a:xfrm>
            <a:off x="515939" y="1379583"/>
            <a:ext cx="11160124" cy="4351339"/>
          </a:xfrm>
        </p:spPr>
        <p:txBody>
          <a:bodyPr/>
          <a:lstStyle>
            <a:lvl1pPr>
              <a:buClr>
                <a:srgbClr val="A72676"/>
              </a:buClr>
              <a:defRPr>
                <a:solidFill>
                  <a:schemeClr val="tx1"/>
                </a:solidFill>
              </a:defRPr>
            </a:lvl1pPr>
            <a:lvl2pPr marL="685766" indent="-228589">
              <a:buClr>
                <a:srgbClr val="A72676"/>
              </a:buClr>
              <a:buFont typeface="Courier New" panose="02070309020205020404" pitchFamily="49" charset="0"/>
              <a:buChar char="o"/>
              <a:defRPr>
                <a:solidFill>
                  <a:schemeClr val="tx1"/>
                </a:solidFill>
              </a:defRPr>
            </a:lvl2pPr>
            <a:lvl3pPr>
              <a:defRPr>
                <a:solidFill>
                  <a:schemeClr val="tx1"/>
                </a:solidFill>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8"/>
          <p:cNvSpPr>
            <a:spLocks noGrp="1"/>
          </p:cNvSpPr>
          <p:nvPr>
            <p:ph type="body" sz="quarter" idx="10" hasCustomPrompt="1"/>
          </p:nvPr>
        </p:nvSpPr>
        <p:spPr>
          <a:xfrm>
            <a:off x="515937" y="6311907"/>
            <a:ext cx="5414843" cy="388003"/>
          </a:xfrm>
        </p:spPr>
        <p:txBody>
          <a:bodyPr anchor="b">
            <a:noAutofit/>
          </a:bodyPr>
          <a:lstStyle>
            <a:lvl1pPr marL="0" indent="0" algn="l">
              <a:lnSpc>
                <a:spcPct val="100000"/>
              </a:lnSpc>
              <a:spcBef>
                <a:spcPts val="0"/>
              </a:spcBef>
              <a:buNone/>
              <a:defRPr sz="1000"/>
            </a:lvl1pPr>
            <a:lvl2pPr marL="457178" indent="0" algn="l">
              <a:buNone/>
              <a:defRPr sz="1000"/>
            </a:lvl2pPr>
            <a:lvl3pPr marL="914354" indent="0" algn="l">
              <a:buNone/>
              <a:defRPr sz="1000"/>
            </a:lvl3pPr>
            <a:lvl4pPr marL="1371532" indent="0" algn="l">
              <a:buNone/>
              <a:defRPr sz="1000"/>
            </a:lvl4pPr>
            <a:lvl5pPr marL="1828709" indent="0" algn="l">
              <a:buNone/>
              <a:defRPr sz="1000"/>
            </a:lvl5pPr>
          </a:lstStyle>
          <a:p>
            <a:pPr lvl="0"/>
            <a:r>
              <a:rPr lang="en-US" dirty="0"/>
              <a:t>Footnotes</a:t>
            </a:r>
            <a:endParaRPr lang="en-GB" dirty="0"/>
          </a:p>
        </p:txBody>
      </p:sp>
      <p:sp>
        <p:nvSpPr>
          <p:cNvPr id="10" name="Text Placeholder 8"/>
          <p:cNvSpPr>
            <a:spLocks noGrp="1"/>
          </p:cNvSpPr>
          <p:nvPr>
            <p:ph type="body" sz="quarter" idx="11" hasCustomPrompt="1"/>
          </p:nvPr>
        </p:nvSpPr>
        <p:spPr>
          <a:xfrm>
            <a:off x="6281159" y="6311905"/>
            <a:ext cx="5394904" cy="388003"/>
          </a:xfrm>
        </p:spPr>
        <p:txBody>
          <a:bodyPr anchor="b">
            <a:noAutofit/>
          </a:bodyPr>
          <a:lstStyle>
            <a:lvl1pPr marL="0" indent="0" algn="r">
              <a:lnSpc>
                <a:spcPct val="100000"/>
              </a:lnSpc>
              <a:spcBef>
                <a:spcPts val="0"/>
              </a:spcBef>
              <a:buNone/>
              <a:defRPr sz="1000"/>
            </a:lvl1pPr>
            <a:lvl2pPr marL="457178" indent="0" algn="l">
              <a:buNone/>
              <a:defRPr sz="1000"/>
            </a:lvl2pPr>
            <a:lvl3pPr marL="914354" indent="0" algn="l">
              <a:buNone/>
              <a:defRPr sz="1000"/>
            </a:lvl3pPr>
            <a:lvl4pPr marL="1371532" indent="0" algn="l">
              <a:buNone/>
              <a:defRPr sz="1000"/>
            </a:lvl4pPr>
            <a:lvl5pPr marL="1828709" indent="0" algn="l">
              <a:buNone/>
              <a:defRPr sz="1000"/>
            </a:lvl5pPr>
          </a:lstStyle>
          <a:p>
            <a:pPr lvl="0"/>
            <a:r>
              <a:rPr lang="en-US" dirty="0"/>
              <a:t>References</a:t>
            </a:r>
            <a:endParaRPr lang="en-GB" dirty="0"/>
          </a:p>
        </p:txBody>
      </p:sp>
    </p:spTree>
    <p:extLst>
      <p:ext uri="{BB962C8B-B14F-4D97-AF65-F5344CB8AC3E}">
        <p14:creationId xmlns:p14="http://schemas.microsoft.com/office/powerpoint/2010/main" val="1824343394"/>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2_Disposition personnalisée">
    <p:bg>
      <p:bgPr>
        <a:solidFill>
          <a:srgbClr val="5D8298"/>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Modify the text</a:t>
            </a:r>
          </a:p>
        </p:txBody>
      </p:sp>
      <p:sp>
        <p:nvSpPr>
          <p:cNvPr id="3" name="Espace réservé du numéro de diapositive 6"/>
          <p:cNvSpPr>
            <a:spLocks noGrp="1"/>
          </p:cNvSpPr>
          <p:nvPr>
            <p:ph type="sldNum" sz="quarter" idx="4"/>
          </p:nvPr>
        </p:nvSpPr>
        <p:spPr>
          <a:xfrm>
            <a:off x="10512491" y="6356351"/>
            <a:ext cx="1069909" cy="365125"/>
          </a:xfrm>
          <a:prstGeom prst="rect">
            <a:avLst/>
          </a:prstGeom>
        </p:spPr>
        <p:txBody>
          <a:bodyPr vert="horz" lIns="0" tIns="0" rIns="0" bIns="0" rtlCol="0" anchor="ctr"/>
          <a:lstStyle>
            <a:lvl1pPr algn="r">
              <a:defRPr sz="12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FCE43C0F-8A7B-3A4B-9DB5-B3472E36E833}" type="slidenum">
              <a:rPr lang="en-GB" smtClean="0"/>
              <a:pPr/>
              <a:t>‹#›</a:t>
            </a:fld>
            <a:endParaRPr lang="en-GB"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Titre et contenu">
  <p:cSld name="1_Titre et contenu">
    <p:spTree>
      <p:nvGrpSpPr>
        <p:cNvPr id="1" name="Shape 32"/>
        <p:cNvGrpSpPr/>
        <p:nvPr/>
      </p:nvGrpSpPr>
      <p:grpSpPr>
        <a:xfrm>
          <a:off x="0" y="0"/>
          <a:ext cx="0" cy="0"/>
          <a:chOff x="0" y="0"/>
          <a:chExt cx="0" cy="0"/>
        </a:xfrm>
      </p:grpSpPr>
      <p:sp>
        <p:nvSpPr>
          <p:cNvPr id="6" name="Espace réservé du numéro de diapositive 1">
            <a:extLst>
              <a:ext uri="{FF2B5EF4-FFF2-40B4-BE49-F238E27FC236}">
                <a16:creationId xmlns:a16="http://schemas.microsoft.com/office/drawing/2014/main" id="{A73E610F-1EC2-4C3D-95A3-BEAA926D6B3A}"/>
              </a:ext>
            </a:extLst>
          </p:cNvPr>
          <p:cNvSpPr>
            <a:spLocks noGrp="1"/>
          </p:cNvSpPr>
          <p:nvPr>
            <p:ph type="sldNum" sz="quarter" idx="10"/>
          </p:nvPr>
        </p:nvSpPr>
        <p:spPr>
          <a:xfrm>
            <a:off x="11376588" y="6357327"/>
            <a:ext cx="730248" cy="366183"/>
          </a:xfrm>
          <a:prstGeom prst="rect">
            <a:avLst/>
          </a:prstGeom>
        </p:spPr>
        <p:txBody>
          <a:bodyPr vert="horz" lIns="91440" tIns="45720" rIns="91440" bIns="45720" rtlCol="0" anchor="ctr"/>
          <a:lstStyle>
            <a:lvl1pPr algn="r">
              <a:defRPr sz="1200">
                <a:solidFill>
                  <a:schemeClr val="tx1">
                    <a:tint val="75000"/>
                  </a:schemeClr>
                </a:solidFill>
              </a:defRPr>
            </a:lvl1pPr>
          </a:lstStyle>
          <a:p>
            <a:fld id="{E1737086-9EE6-42EA-800B-D69F571C2B06}" type="slidenum">
              <a:rPr lang="fr-FR" smtClean="0"/>
              <a:pPr/>
              <a:t>‹#›</a:t>
            </a:fld>
            <a:endParaRPr lang="fr-FR" dirty="0"/>
          </a:p>
        </p:txBody>
      </p:sp>
    </p:spTree>
    <p:extLst>
      <p:ext uri="{BB962C8B-B14F-4D97-AF65-F5344CB8AC3E}">
        <p14:creationId xmlns:p14="http://schemas.microsoft.com/office/powerpoint/2010/main" val="359721814"/>
      </p:ext>
    </p:extLst>
  </p:cSld>
  <p:clrMapOvr>
    <a:masterClrMapping/>
  </p:clrMapOvr>
  <p:transition>
    <p:fade/>
  </p:transition>
  <p:extLst>
    <p:ext uri="{DCECCB84-F9BA-43D5-87BE-67443E8EF086}">
      <p15:sldGuideLst xmlns:p15="http://schemas.microsoft.com/office/powerpoint/2012/main">
        <p15:guide id="1" pos="532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3387AD-7DC7-4A18-AA4E-9B6F78AD0464}"/>
              </a:ext>
            </a:extLst>
          </p:cNvPr>
          <p:cNvSpPr>
            <a:spLocks noGrp="1"/>
          </p:cNvSpPr>
          <p:nvPr>
            <p:ph idx="1"/>
          </p:nvPr>
        </p:nvSpPr>
        <p:spPr>
          <a:xfrm>
            <a:off x="332510" y="1409077"/>
            <a:ext cx="11526983" cy="2226893"/>
          </a:xfrm>
        </p:spPr>
        <p:txBody>
          <a:bodyPr/>
          <a:lstStyle>
            <a:lvl1pPr>
              <a:lnSpc>
                <a:spcPct val="100000"/>
              </a:lnSpc>
              <a:spcBef>
                <a:spcPts val="0"/>
              </a:spcBef>
              <a:spcAft>
                <a:spcPts val="800"/>
              </a:spcAft>
              <a:buClr>
                <a:schemeClr val="accent2"/>
              </a:buClr>
              <a:defRPr/>
            </a:lvl1pPr>
            <a:lvl2pPr>
              <a:lnSpc>
                <a:spcPct val="100000"/>
              </a:lnSpc>
              <a:spcBef>
                <a:spcPts val="0"/>
              </a:spcBef>
              <a:spcAft>
                <a:spcPts val="800"/>
              </a:spcAft>
              <a:buClr>
                <a:schemeClr val="accent2"/>
              </a:buClr>
              <a:defRPr/>
            </a:lvl2pPr>
            <a:lvl3pPr>
              <a:lnSpc>
                <a:spcPct val="100000"/>
              </a:lnSpc>
              <a:spcBef>
                <a:spcPts val="0"/>
              </a:spcBef>
              <a:spcAft>
                <a:spcPts val="800"/>
              </a:spcAft>
              <a:buClr>
                <a:schemeClr val="accent2"/>
              </a:buClr>
              <a:defRPr/>
            </a:lvl3pPr>
            <a:lvl4pPr>
              <a:lnSpc>
                <a:spcPct val="100000"/>
              </a:lnSpc>
              <a:spcBef>
                <a:spcPts val="0"/>
              </a:spcBef>
              <a:spcAft>
                <a:spcPts val="800"/>
              </a:spcAft>
              <a:buClr>
                <a:schemeClr val="accent2"/>
              </a:buClr>
              <a:defRPr/>
            </a:lvl4pPr>
            <a:lvl5pPr>
              <a:lnSpc>
                <a:spcPct val="100000"/>
              </a:lnSpc>
              <a:spcBef>
                <a:spcPts val="0"/>
              </a:spcBef>
              <a:spcAft>
                <a:spcPts val="800"/>
              </a:spcAft>
              <a:buClr>
                <a:schemeClr val="accent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1">
            <a:extLst>
              <a:ext uri="{FF2B5EF4-FFF2-40B4-BE49-F238E27FC236}">
                <a16:creationId xmlns:a16="http://schemas.microsoft.com/office/drawing/2014/main" id="{7088192F-EEBE-BF47-ABDF-1F12A038C2FD}"/>
              </a:ext>
            </a:extLst>
          </p:cNvPr>
          <p:cNvSpPr>
            <a:spLocks noGrp="1"/>
          </p:cNvSpPr>
          <p:nvPr>
            <p:ph type="title"/>
          </p:nvPr>
        </p:nvSpPr>
        <p:spPr>
          <a:xfrm>
            <a:off x="332510" y="109929"/>
            <a:ext cx="11526983" cy="949377"/>
          </a:xfrm>
        </p:spPr>
        <p:txBody>
          <a:bodyPr/>
          <a:lstStyle/>
          <a:p>
            <a:r>
              <a:rPr lang="en-US" dirty="0"/>
              <a:t>Click to edit Master title style</a:t>
            </a:r>
            <a:endParaRPr lang="en-GB" dirty="0"/>
          </a:p>
        </p:txBody>
      </p:sp>
      <p:sp>
        <p:nvSpPr>
          <p:cNvPr id="6" name="Text Placeholder 5">
            <a:extLst>
              <a:ext uri="{FF2B5EF4-FFF2-40B4-BE49-F238E27FC236}">
                <a16:creationId xmlns:a16="http://schemas.microsoft.com/office/drawing/2014/main" id="{A4D83F87-46AF-B443-8C5B-833A8FE6101E}"/>
              </a:ext>
            </a:extLst>
          </p:cNvPr>
          <p:cNvSpPr>
            <a:spLocks noGrp="1"/>
          </p:cNvSpPr>
          <p:nvPr>
            <p:ph type="body" sz="quarter" idx="10" hasCustomPrompt="1"/>
          </p:nvPr>
        </p:nvSpPr>
        <p:spPr>
          <a:xfrm>
            <a:off x="332510" y="6539013"/>
            <a:ext cx="11149969" cy="153888"/>
          </a:xfrm>
        </p:spPr>
        <p:txBody>
          <a:bodyPr lIns="0" tIns="0" rIns="0" bIns="0" anchor="b" anchorCtr="0"/>
          <a:lstStyle>
            <a:lvl1pPr marL="0" indent="0">
              <a:lnSpc>
                <a:spcPct val="100000"/>
              </a:lnSpc>
              <a:spcBef>
                <a:spcPts val="0"/>
              </a:spcBef>
              <a:spcAft>
                <a:spcPts val="133"/>
              </a:spcAft>
              <a:buNone/>
              <a:defRPr sz="1000"/>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dirty="0"/>
              <a:t>References</a:t>
            </a:r>
          </a:p>
        </p:txBody>
      </p:sp>
    </p:spTree>
    <p:extLst>
      <p:ext uri="{BB962C8B-B14F-4D97-AF65-F5344CB8AC3E}">
        <p14:creationId xmlns:p14="http://schemas.microsoft.com/office/powerpoint/2010/main" val="2712822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lIns="91400" tIns="45702" rIns="91400" bIns="45702"/>
          <a:lstStyle/>
          <a:p>
            <a:r>
              <a:rPr lang="es-ES"/>
              <a:t>Haga clic para modificar el estilo de título del patrón</a:t>
            </a:r>
          </a:p>
        </p:txBody>
      </p:sp>
      <p:sp>
        <p:nvSpPr>
          <p:cNvPr id="3" name="2 Marcador de contenido"/>
          <p:cNvSpPr>
            <a:spLocks noGrp="1"/>
          </p:cNvSpPr>
          <p:nvPr>
            <p:ph sz="half" idx="1"/>
          </p:nvPr>
        </p:nvSpPr>
        <p:spPr>
          <a:xfrm>
            <a:off x="609601" y="1600205"/>
            <a:ext cx="53848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5"/>
            <a:ext cx="53848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3 Marcador de fecha"/>
          <p:cNvSpPr>
            <a:spLocks noGrp="1"/>
          </p:cNvSpPr>
          <p:nvPr>
            <p:ph type="dt" sz="half" idx="10"/>
          </p:nvPr>
        </p:nvSpPr>
        <p:spPr/>
        <p:txBody>
          <a:bodyPr/>
          <a:lstStyle>
            <a:lvl1pPr fontAlgn="auto">
              <a:spcBef>
                <a:spcPts val="0"/>
              </a:spcBef>
              <a:spcAft>
                <a:spcPts val="0"/>
              </a:spcAft>
              <a:defRPr>
                <a:latin typeface="Calibri" charset="0"/>
                <a:ea typeface="+mn-ea"/>
                <a:cs typeface="+mn-cs"/>
              </a:defRPr>
            </a:lvl1pPr>
          </a:lstStyle>
          <a:p>
            <a:pPr>
              <a:defRPr/>
            </a:pPr>
            <a:endParaRPr lang="es-ES"/>
          </a:p>
        </p:txBody>
      </p:sp>
      <p:sp>
        <p:nvSpPr>
          <p:cNvPr id="6" name="4 Marcador de pie de página"/>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defRPr>
            </a:lvl1pPr>
          </a:lstStyle>
          <a:p>
            <a:pPr>
              <a:defRPr/>
            </a:pPr>
            <a:endParaRPr lang="es-ES"/>
          </a:p>
        </p:txBody>
      </p:sp>
      <p:sp>
        <p:nvSpPr>
          <p:cNvPr id="7" name="5 Marcador de número de diapositiva"/>
          <p:cNvSpPr>
            <a:spLocks noGrp="1"/>
          </p:cNvSpPr>
          <p:nvPr>
            <p:ph type="sldNum" sz="quarter" idx="12"/>
          </p:nvPr>
        </p:nvSpPr>
        <p:spPr/>
        <p:txBody>
          <a:bodyPr/>
          <a:lstStyle>
            <a:lvl1pPr fontAlgn="auto">
              <a:spcBef>
                <a:spcPts val="0"/>
              </a:spcBef>
              <a:spcAft>
                <a:spcPts val="0"/>
              </a:spcAft>
              <a:defRPr>
                <a:latin typeface="Calibri" charset="0"/>
                <a:ea typeface="+mn-ea"/>
                <a:cs typeface="+mn-cs"/>
              </a:defRPr>
            </a:lvl1pPr>
          </a:lstStyle>
          <a:p>
            <a:pPr>
              <a:defRPr/>
            </a:pPr>
            <a:fld id="{E005E640-E38B-4FE3-997A-E1D2B702AD56}" type="slidenum">
              <a:rPr lang="es-ES"/>
              <a:pPr>
                <a:defRPr/>
              </a:pPr>
              <a:t>‹#›</a:t>
            </a:fld>
            <a:endParaRPr lang="es-ES"/>
          </a:p>
        </p:txBody>
      </p:sp>
    </p:spTree>
    <p:extLst>
      <p:ext uri="{BB962C8B-B14F-4D97-AF65-F5344CB8AC3E}">
        <p14:creationId xmlns:p14="http://schemas.microsoft.com/office/powerpoint/2010/main" val="7698394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914400" y="609600"/>
            <a:ext cx="10363200" cy="1143000"/>
          </a:xfrm>
        </p:spPr>
        <p:txBody>
          <a:bodyPr/>
          <a:lstStyle/>
          <a:p>
            <a:r>
              <a:rPr lang="it-IT"/>
              <a:t>Fare clic per modificare lo stile del titolo</a:t>
            </a:r>
          </a:p>
        </p:txBody>
      </p:sp>
      <p:sp>
        <p:nvSpPr>
          <p:cNvPr id="3" name="Segnaposto grafico 2"/>
          <p:cNvSpPr>
            <a:spLocks noGrp="1"/>
          </p:cNvSpPr>
          <p:nvPr>
            <p:ph type="chart" idx="1"/>
          </p:nvPr>
        </p:nvSpPr>
        <p:spPr>
          <a:xfrm>
            <a:off x="914400" y="1981200"/>
            <a:ext cx="10363200" cy="4114800"/>
          </a:xfrm>
        </p:spPr>
        <p:txBody>
          <a:bodyPr/>
          <a:lstStyle/>
          <a:p>
            <a:pPr lvl="0"/>
            <a:endParaRPr lang="it-IT" noProof="0"/>
          </a:p>
        </p:txBody>
      </p:sp>
      <p:sp>
        <p:nvSpPr>
          <p:cNvPr id="4" name="Rectangle 4"/>
          <p:cNvSpPr>
            <a:spLocks noGrp="1" noChangeArrowheads="1"/>
          </p:cNvSpPr>
          <p:nvPr>
            <p:ph type="dt" sz="half" idx="10"/>
          </p:nvPr>
        </p:nvSpPr>
        <p:spPr/>
        <p:txBody>
          <a:bodyPr/>
          <a:lstStyle>
            <a:lvl1pPr>
              <a:defRPr/>
            </a:lvl1pPr>
          </a:lstStyle>
          <a:p>
            <a:pPr>
              <a:defRPr/>
            </a:pPr>
            <a:endParaRPr lang="it-IT"/>
          </a:p>
        </p:txBody>
      </p:sp>
      <p:sp>
        <p:nvSpPr>
          <p:cNvPr id="5" name="Rectangle 5"/>
          <p:cNvSpPr>
            <a:spLocks noGrp="1" noChangeArrowheads="1"/>
          </p:cNvSpPr>
          <p:nvPr>
            <p:ph type="ftr" sz="quarter" idx="11"/>
          </p:nvPr>
        </p:nvSpPr>
        <p:spPr/>
        <p:txBody>
          <a:bodyPr/>
          <a:lstStyle>
            <a:lvl1pPr>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pPr>
              <a:defRPr/>
            </a:pPr>
            <a:fld id="{2F6D2CF0-E613-48C2-BC9D-33A4B6B8F675}" type="slidenum">
              <a:rPr lang="it-IT"/>
              <a:pPr>
                <a:defRPr/>
              </a:pPr>
              <a:t>‹#›</a:t>
            </a:fld>
            <a:endParaRPr lang="it-IT"/>
          </a:p>
        </p:txBody>
      </p:sp>
    </p:spTree>
    <p:extLst>
      <p:ext uri="{BB962C8B-B14F-4D97-AF65-F5344CB8AC3E}">
        <p14:creationId xmlns:p14="http://schemas.microsoft.com/office/powerpoint/2010/main" val="57926334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Disposition personnalisé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p>
        </p:txBody>
      </p:sp>
      <p:pic>
        <p:nvPicPr>
          <p:cNvPr id="7" name="Picture 6">
            <a:extLst>
              <a:ext uri="{FF2B5EF4-FFF2-40B4-BE49-F238E27FC236}">
                <a16:creationId xmlns:a16="http://schemas.microsoft.com/office/drawing/2014/main" id="{7857E139-C270-754F-B59D-15903DDAF379}"/>
              </a:ext>
            </a:extLst>
          </p:cNvPr>
          <p:cNvPicPr>
            <a:picLocks noChangeAspect="1"/>
          </p:cNvPicPr>
          <p:nvPr userDrawn="1"/>
        </p:nvPicPr>
        <p:blipFill>
          <a:blip r:embed="rId2"/>
          <a:stretch>
            <a:fillRect/>
          </a:stretch>
        </p:blipFill>
        <p:spPr>
          <a:xfrm>
            <a:off x="3574661" y="2758363"/>
            <a:ext cx="5042678" cy="1341275"/>
          </a:xfrm>
          <a:prstGeom prst="rect">
            <a:avLst/>
          </a:prstGeom>
        </p:spPr>
      </p:pic>
    </p:spTree>
    <p:extLst>
      <p:ext uri="{BB962C8B-B14F-4D97-AF65-F5344CB8AC3E}">
        <p14:creationId xmlns:p14="http://schemas.microsoft.com/office/powerpoint/2010/main" val="170302947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2_Disposition personnalisée">
    <p:bg>
      <p:bgPr>
        <a:solidFill>
          <a:srgbClr val="5D8298"/>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Modify the text</a:t>
            </a:r>
          </a:p>
        </p:txBody>
      </p:sp>
      <p:sp>
        <p:nvSpPr>
          <p:cNvPr id="3" name="Espace réservé du numéro de diapositive 6"/>
          <p:cNvSpPr>
            <a:spLocks noGrp="1"/>
          </p:cNvSpPr>
          <p:nvPr>
            <p:ph type="sldNum" sz="quarter" idx="4"/>
          </p:nvPr>
        </p:nvSpPr>
        <p:spPr>
          <a:xfrm>
            <a:off x="10512491" y="6356351"/>
            <a:ext cx="1069909" cy="365125"/>
          </a:xfrm>
          <a:prstGeom prst="rect">
            <a:avLst/>
          </a:prstGeom>
        </p:spPr>
        <p:txBody>
          <a:bodyPr vert="horz" lIns="0" tIns="0" rIns="0" bIns="0" rtlCol="0" anchor="ctr"/>
          <a:lstStyle>
            <a:lvl1pPr algn="r">
              <a:defRPr sz="12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840005987"/>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5_Disposition personnalisée">
    <p:spTree>
      <p:nvGrpSpPr>
        <p:cNvPr id="1" name=""/>
        <p:cNvGrpSpPr/>
        <p:nvPr/>
      </p:nvGrpSpPr>
      <p:grpSpPr>
        <a:xfrm>
          <a:off x="0" y="0"/>
          <a:ext cx="0" cy="0"/>
          <a:chOff x="0" y="0"/>
          <a:chExt cx="0" cy="0"/>
        </a:xfrm>
      </p:grpSpPr>
      <p:sp>
        <p:nvSpPr>
          <p:cNvPr id="9"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b="1" i="0" spc="0">
                <a:solidFill>
                  <a:srgbClr val="5D8298"/>
                </a:solidFill>
                <a:latin typeface="Arial" panose="020B0604020202020204" pitchFamily="34" charset="0"/>
                <a:ea typeface="Arial" panose="020B0604020202020204" pitchFamily="34" charset="0"/>
                <a:cs typeface="Arial" panose="020B0604020202020204" pitchFamily="34" charset="0"/>
              </a:defRPr>
            </a:lvl1pPr>
          </a:lstStyle>
          <a:p>
            <a:r>
              <a:rPr lang="fr-FR" dirty="0"/>
              <a:t>Click and </a:t>
            </a:r>
            <a:r>
              <a:rPr lang="fr-FR" dirty="0" err="1"/>
              <a:t>Modify</a:t>
            </a:r>
            <a:r>
              <a:rPr lang="fr-FR" dirty="0"/>
              <a:t> </a:t>
            </a:r>
            <a:br>
              <a:rPr lang="fr-FR" dirty="0"/>
            </a:br>
            <a:r>
              <a:rPr lang="fr-FR" dirty="0"/>
              <a:t>the </a:t>
            </a:r>
            <a:r>
              <a:rPr lang="fr-FR" dirty="0" err="1"/>
              <a:t>text</a:t>
            </a:r>
            <a:endParaRPr lang="fr-FR" dirty="0"/>
          </a:p>
        </p:txBody>
      </p:sp>
      <p:sp>
        <p:nvSpPr>
          <p:cNvPr id="10" name="Rectangle 9"/>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latin typeface="Arial" panose="020B0604020202020204" pitchFamily="34" charset="0"/>
              <a:cs typeface="Arial" panose="020B0604020202020204" pitchFamily="34" charset="0"/>
            </a:endParaRPr>
          </a:p>
        </p:txBody>
      </p:sp>
      <p:sp>
        <p:nvSpPr>
          <p:cNvPr id="5" name="Espace réservé du numéro de diapositive 6"/>
          <p:cNvSpPr>
            <a:spLocks noGrp="1"/>
          </p:cNvSpPr>
          <p:nvPr>
            <p:ph type="sldNum" sz="quarter" idx="4"/>
          </p:nvPr>
        </p:nvSpPr>
        <p:spPr>
          <a:xfrm>
            <a:off x="10512491" y="6356351"/>
            <a:ext cx="1069909" cy="365125"/>
          </a:xfrm>
          <a:prstGeom prst="rect">
            <a:avLst/>
          </a:prstGeom>
        </p:spPr>
        <p:txBody>
          <a:bodyPr vert="horz" lIns="0" tIns="0" rIns="0" bIns="0" rtlCol="0" anchor="ctr"/>
          <a:lstStyle>
            <a:lvl1pPr algn="r">
              <a:defRPr sz="120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221341818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6_Disposition personnalisée">
    <p:bg>
      <p:bgPr>
        <a:solidFill>
          <a:srgbClr val="5D8298"/>
        </a:solidFill>
        <a:effectLst/>
      </p:bgPr>
    </p:bg>
    <p:spTree>
      <p:nvGrpSpPr>
        <p:cNvPr id="1" name=""/>
        <p:cNvGrpSpPr/>
        <p:nvPr/>
      </p:nvGrpSpPr>
      <p:grpSpPr>
        <a:xfrm>
          <a:off x="0" y="0"/>
          <a:ext cx="0" cy="0"/>
          <a:chOff x="0" y="0"/>
          <a:chExt cx="0" cy="0"/>
        </a:xfrm>
      </p:grpSpPr>
      <p:sp>
        <p:nvSpPr>
          <p:cNvPr id="2" name="Espace réservé du numéro de diapositive 6"/>
          <p:cNvSpPr>
            <a:spLocks noGrp="1"/>
          </p:cNvSpPr>
          <p:nvPr>
            <p:ph type="sldNum" sz="quarter" idx="4"/>
          </p:nvPr>
        </p:nvSpPr>
        <p:spPr>
          <a:xfrm>
            <a:off x="10512491" y="6356351"/>
            <a:ext cx="1069909" cy="365125"/>
          </a:xfrm>
          <a:prstGeom prst="rect">
            <a:avLst/>
          </a:prstGeom>
        </p:spPr>
        <p:txBody>
          <a:bodyPr vert="horz" lIns="0" tIns="0" rIns="0" bIns="0" rtlCol="0" anchor="ctr"/>
          <a:lstStyle>
            <a:lvl1pPr algn="r">
              <a:defRPr sz="12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3" name="Titre 1"/>
          <p:cNvSpPr>
            <a:spLocks noGrp="1"/>
          </p:cNvSpPr>
          <p:nvPr>
            <p:ph type="title" hasCustomPrompt="1"/>
          </p:nvPr>
        </p:nvSpPr>
        <p:spPr>
          <a:xfrm>
            <a:off x="609600" y="274638"/>
            <a:ext cx="10972800" cy="4162474"/>
          </a:xfrm>
          <a:prstGeom prst="rect">
            <a:avLst/>
          </a:prstGeom>
        </p:spPr>
        <p:txBody>
          <a:bodyPr anchor="ctr">
            <a:normAutofit/>
          </a:bodyPr>
          <a:lstStyle>
            <a:lvl1pPr algn="ctr">
              <a:defRPr sz="40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GB" noProof="0" dirty="0"/>
              <a:t>Click and Modify the text</a:t>
            </a:r>
          </a:p>
        </p:txBody>
      </p:sp>
      <p:sp>
        <p:nvSpPr>
          <p:cNvPr id="4" name="Sous-titre 2"/>
          <p:cNvSpPr>
            <a:spLocks noGrp="1"/>
          </p:cNvSpPr>
          <p:nvPr>
            <p:ph type="subTitle" idx="1"/>
          </p:nvPr>
        </p:nvSpPr>
        <p:spPr>
          <a:xfrm>
            <a:off x="609600" y="4653136"/>
            <a:ext cx="10972800" cy="1655762"/>
          </a:xfrm>
          <a:prstGeom prst="rect">
            <a:avLst/>
          </a:prstGeom>
        </p:spPr>
        <p:txBody>
          <a:bodyPr>
            <a:normAutofit/>
          </a:bodyPr>
          <a:lstStyle>
            <a:lvl1pPr marL="0" indent="0" algn="ctr">
              <a:buNone/>
              <a:defRPr sz="3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endParaRPr lang="en-GB" noProof="0" dirty="0"/>
          </a:p>
        </p:txBody>
      </p:sp>
      <p:sp>
        <p:nvSpPr>
          <p:cNvPr id="5" name="Content Placeholder 5">
            <a:extLst>
              <a:ext uri="{FF2B5EF4-FFF2-40B4-BE49-F238E27FC236}">
                <a16:creationId xmlns:a16="http://schemas.microsoft.com/office/drawing/2014/main" id="{CB0892A3-AA32-4643-922B-907261114EE2}"/>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chemeClr val="bg1"/>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1823385657"/>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4_Disposition personnalisée">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sz="1800" noProof="0" dirty="0">
              <a:latin typeface="Arial" panose="020B0604020202020204" pitchFamily="34" charset="0"/>
              <a:cs typeface="Arial" panose="020B0604020202020204" pitchFamily="34" charset="0"/>
            </a:endParaRPr>
          </a:p>
        </p:txBody>
      </p:sp>
      <p:sp>
        <p:nvSpPr>
          <p:cNvPr id="4" name="Espace réservé du numéro de diapositive 6"/>
          <p:cNvSpPr>
            <a:spLocks noGrp="1"/>
          </p:cNvSpPr>
          <p:nvPr>
            <p:ph type="sldNum" sz="quarter" idx="4"/>
          </p:nvPr>
        </p:nvSpPr>
        <p:spPr>
          <a:xfrm>
            <a:off x="10512491" y="6356351"/>
            <a:ext cx="1069909" cy="365125"/>
          </a:xfrm>
          <a:prstGeom prst="rect">
            <a:avLst/>
          </a:prstGeom>
        </p:spPr>
        <p:txBody>
          <a:bodyPr vert="horz" lIns="0" tIns="0" rIns="0" bIns="0" rtlCol="0" anchor="ctr"/>
          <a:lstStyle>
            <a:lvl1pPr algn="r">
              <a:defRPr sz="120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3" name="Title 2">
            <a:extLst>
              <a:ext uri="{FF2B5EF4-FFF2-40B4-BE49-F238E27FC236}">
                <a16:creationId xmlns:a16="http://schemas.microsoft.com/office/drawing/2014/main" id="{C886629B-70FD-5844-A852-AA84E9AB03FD}"/>
              </a:ext>
            </a:extLst>
          </p:cNvPr>
          <p:cNvSpPr>
            <a:spLocks noGrp="1"/>
          </p:cNvSpPr>
          <p:nvPr>
            <p:ph type="title" hasCustomPrompt="1"/>
          </p:nvPr>
        </p:nvSpPr>
        <p:spPr>
          <a:xfrm>
            <a:off x="431371" y="1052832"/>
            <a:ext cx="11247039" cy="647976"/>
          </a:xfrm>
        </p:spPr>
        <p:txBody>
          <a:bodyPr>
            <a:noAutofit/>
          </a:bodyPr>
          <a:lstStyle>
            <a:lvl1pPr algn="ctr">
              <a:defRPr sz="4000" spc="0">
                <a:latin typeface="Arial" panose="020B0604020202020204" pitchFamily="34" charset="0"/>
                <a:cs typeface="Arial" panose="020B0604020202020204" pitchFamily="34" charset="0"/>
              </a:defRPr>
            </a:lvl1pPr>
          </a:lstStyle>
          <a:p>
            <a:r>
              <a:rPr lang="en-GB" dirty="0"/>
              <a:t>Click AND MODIFY THE TEXT</a:t>
            </a:r>
            <a:endParaRPr lang="en-US" dirty="0"/>
          </a:p>
        </p:txBody>
      </p:sp>
      <p:sp>
        <p:nvSpPr>
          <p:cNvPr id="17" name="Text Placeholder 16">
            <a:extLst>
              <a:ext uri="{FF2B5EF4-FFF2-40B4-BE49-F238E27FC236}">
                <a16:creationId xmlns:a16="http://schemas.microsoft.com/office/drawing/2014/main" id="{29E1BEE5-34CE-E34C-BCFB-D7083C34B8C5}"/>
              </a:ext>
            </a:extLst>
          </p:cNvPr>
          <p:cNvSpPr>
            <a:spLocks noGrp="1"/>
          </p:cNvSpPr>
          <p:nvPr>
            <p:ph type="body" sz="quarter" idx="10" hasCustomPrompt="1"/>
          </p:nvPr>
        </p:nvSpPr>
        <p:spPr>
          <a:xfrm>
            <a:off x="1968499" y="2580900"/>
            <a:ext cx="8255959" cy="416053"/>
          </a:xfrm>
        </p:spPr>
        <p:txBody>
          <a:bodyPr>
            <a:normAutofit/>
          </a:bodyPr>
          <a:lstStyle>
            <a:lvl1pPr marL="0" indent="0" algn="ctr">
              <a:buNone/>
              <a:defRPr sz="2400" b="1">
                <a:latin typeface="Arial" panose="020B0604020202020204" pitchFamily="34" charset="0"/>
                <a:cs typeface="Arial" panose="020B0604020202020204" pitchFamily="34" charset="0"/>
              </a:defRPr>
            </a:lvl1pPr>
            <a:lvl2pPr marL="457200" indent="0">
              <a:buNone/>
              <a:defRPr/>
            </a:lvl2pPr>
          </a:lstStyle>
          <a:p>
            <a:pPr lvl="0"/>
            <a:r>
              <a:rPr lang="en-GB" dirty="0"/>
              <a:t>CLICK AND MODIFY THE TEXT</a:t>
            </a:r>
          </a:p>
        </p:txBody>
      </p:sp>
      <p:sp>
        <p:nvSpPr>
          <p:cNvPr id="18" name="Text Placeholder 16">
            <a:extLst>
              <a:ext uri="{FF2B5EF4-FFF2-40B4-BE49-F238E27FC236}">
                <a16:creationId xmlns:a16="http://schemas.microsoft.com/office/drawing/2014/main" id="{5E89AE6E-09E9-A04C-9CFE-768FC4130566}"/>
              </a:ext>
            </a:extLst>
          </p:cNvPr>
          <p:cNvSpPr>
            <a:spLocks noGrp="1"/>
          </p:cNvSpPr>
          <p:nvPr>
            <p:ph type="body" sz="quarter" idx="11" hasCustomPrompt="1"/>
          </p:nvPr>
        </p:nvSpPr>
        <p:spPr>
          <a:xfrm>
            <a:off x="1967542" y="3877044"/>
            <a:ext cx="8255959" cy="416053"/>
          </a:xfrm>
        </p:spPr>
        <p:txBody>
          <a:bodyPr>
            <a:normAutofit/>
          </a:bodyPr>
          <a:lstStyle>
            <a:lvl1pPr marL="0" indent="0" algn="ctr">
              <a:buNone/>
              <a:defRPr sz="2400" b="1">
                <a:latin typeface="Arial" panose="020B0604020202020204" pitchFamily="34" charset="0"/>
                <a:cs typeface="Arial" panose="020B0604020202020204" pitchFamily="34" charset="0"/>
              </a:defRPr>
            </a:lvl1pPr>
            <a:lvl2pPr marL="457200" indent="0">
              <a:buNone/>
              <a:defRPr/>
            </a:lvl2pPr>
          </a:lstStyle>
          <a:p>
            <a:pPr lvl="0"/>
            <a:r>
              <a:rPr lang="en-GB" dirty="0"/>
              <a:t>CLICK AND MODIFY THE TEXT</a:t>
            </a:r>
          </a:p>
        </p:txBody>
      </p:sp>
      <p:sp>
        <p:nvSpPr>
          <p:cNvPr id="19" name="Text Placeholder 16">
            <a:extLst>
              <a:ext uri="{FF2B5EF4-FFF2-40B4-BE49-F238E27FC236}">
                <a16:creationId xmlns:a16="http://schemas.microsoft.com/office/drawing/2014/main" id="{FEC0F67F-0294-3044-9A92-E4F9BE84511E}"/>
              </a:ext>
            </a:extLst>
          </p:cNvPr>
          <p:cNvSpPr>
            <a:spLocks noGrp="1"/>
          </p:cNvSpPr>
          <p:nvPr>
            <p:ph type="body" sz="quarter" idx="12" hasCustomPrompt="1"/>
          </p:nvPr>
        </p:nvSpPr>
        <p:spPr>
          <a:xfrm>
            <a:off x="1967542" y="5125192"/>
            <a:ext cx="8255959" cy="536057"/>
          </a:xfrm>
        </p:spPr>
        <p:txBody>
          <a:bodyPr>
            <a:noAutofit/>
          </a:bodyPr>
          <a:lstStyle>
            <a:lvl1pPr marL="0" indent="0" algn="ctr">
              <a:buNone/>
              <a:defRPr sz="3200" b="1">
                <a:latin typeface="Arial" panose="020B0604020202020204" pitchFamily="34" charset="0"/>
                <a:cs typeface="Arial" panose="020B0604020202020204" pitchFamily="34" charset="0"/>
              </a:defRPr>
            </a:lvl1pPr>
            <a:lvl2pPr marL="457200" indent="0">
              <a:buNone/>
              <a:defRPr/>
            </a:lvl2pPr>
          </a:lstStyle>
          <a:p>
            <a:pPr lvl="0"/>
            <a:r>
              <a:rPr lang="en-GB" dirty="0"/>
              <a:t>CLICK AND MODIFY THE TEXT</a:t>
            </a:r>
          </a:p>
        </p:txBody>
      </p:sp>
      <p:sp>
        <p:nvSpPr>
          <p:cNvPr id="8" name="Content Placeholder 5">
            <a:extLst>
              <a:ext uri="{FF2B5EF4-FFF2-40B4-BE49-F238E27FC236}">
                <a16:creationId xmlns:a16="http://schemas.microsoft.com/office/drawing/2014/main" id="{9DAE90F2-0D99-4E4A-B2F6-79682983F674}"/>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300334016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6" name="Content Placeholder 5"/>
          <p:cNvSpPr>
            <a:spLocks noGrp="1"/>
          </p:cNvSpPr>
          <p:nvPr>
            <p:ph sz="quarter" idx="14"/>
          </p:nvPr>
        </p:nvSpPr>
        <p:spPr>
          <a:xfrm>
            <a:off x="620184" y="1425600"/>
            <a:ext cx="10962216" cy="45252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Espace réservé du numéro de diapositive 6"/>
          <p:cNvSpPr>
            <a:spLocks noGrp="1"/>
          </p:cNvSpPr>
          <p:nvPr>
            <p:ph type="sldNum" sz="quarter" idx="4"/>
          </p:nvPr>
        </p:nvSpPr>
        <p:spPr>
          <a:xfrm>
            <a:off x="10512491" y="6356351"/>
            <a:ext cx="1069909" cy="365125"/>
          </a:xfrm>
          <a:prstGeom prst="rect">
            <a:avLst/>
          </a:prstGeom>
        </p:spPr>
        <p:txBody>
          <a:bodyPr vert="horz" lIns="0" tIns="0" rIns="0" bIns="0" rtlCol="0" anchor="ctr"/>
          <a:lstStyle>
            <a:lvl1pPr algn="r">
              <a:defRPr sz="120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8" name="Content Placeholder 5">
            <a:extLst>
              <a:ext uri="{FF2B5EF4-FFF2-40B4-BE49-F238E27FC236}">
                <a16:creationId xmlns:a16="http://schemas.microsoft.com/office/drawing/2014/main" id="{1C800C48-4F96-3047-964F-933FF318046D}"/>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344145824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Disposition personnalisée">
    <p:spTree>
      <p:nvGrpSpPr>
        <p:cNvPr id="1" name=""/>
        <p:cNvGrpSpPr/>
        <p:nvPr/>
      </p:nvGrpSpPr>
      <p:grpSpPr>
        <a:xfrm>
          <a:off x="0" y="0"/>
          <a:ext cx="0" cy="0"/>
          <a:chOff x="0" y="0"/>
          <a:chExt cx="0" cy="0"/>
        </a:xfrm>
      </p:grpSpPr>
      <p:sp>
        <p:nvSpPr>
          <p:cNvPr id="9"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b="1" i="0" spc="0">
                <a:solidFill>
                  <a:srgbClr val="5D8298"/>
                </a:solidFill>
                <a:latin typeface="Arial" panose="020B0604020202020204" pitchFamily="34" charset="0"/>
                <a:ea typeface="Arial" panose="020B0604020202020204" pitchFamily="34" charset="0"/>
                <a:cs typeface="Arial" panose="020B0604020202020204" pitchFamily="34" charset="0"/>
              </a:defRPr>
            </a:lvl1pPr>
          </a:lstStyle>
          <a:p>
            <a:r>
              <a:rPr lang="fr-FR" dirty="0"/>
              <a:t>Click and </a:t>
            </a:r>
            <a:r>
              <a:rPr lang="fr-FR" dirty="0" err="1"/>
              <a:t>Modify</a:t>
            </a:r>
            <a:r>
              <a:rPr lang="fr-FR" dirty="0"/>
              <a:t> </a:t>
            </a:r>
            <a:br>
              <a:rPr lang="fr-FR" dirty="0"/>
            </a:br>
            <a:r>
              <a:rPr lang="fr-FR" dirty="0"/>
              <a:t>the </a:t>
            </a:r>
            <a:r>
              <a:rPr lang="fr-FR" dirty="0" err="1"/>
              <a:t>text</a:t>
            </a:r>
            <a:endParaRPr lang="fr-FR" dirty="0"/>
          </a:p>
        </p:txBody>
      </p:sp>
      <p:sp>
        <p:nvSpPr>
          <p:cNvPr id="10" name="Rectangle 9"/>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latin typeface="Arial" panose="020B0604020202020204" pitchFamily="34" charset="0"/>
              <a:cs typeface="Arial" panose="020B0604020202020204" pitchFamily="34" charset="0"/>
            </a:endParaRPr>
          </a:p>
        </p:txBody>
      </p:sp>
      <p:sp>
        <p:nvSpPr>
          <p:cNvPr id="5" name="Espace réservé du numéro de diapositive 6"/>
          <p:cNvSpPr>
            <a:spLocks noGrp="1"/>
          </p:cNvSpPr>
          <p:nvPr>
            <p:ph type="sldNum" sz="quarter" idx="4"/>
          </p:nvPr>
        </p:nvSpPr>
        <p:spPr>
          <a:xfrm>
            <a:off x="10512491" y="6356351"/>
            <a:ext cx="1069909" cy="365125"/>
          </a:xfrm>
          <a:prstGeom prst="rect">
            <a:avLst/>
          </a:prstGeom>
        </p:spPr>
        <p:txBody>
          <a:bodyPr vert="horz" lIns="0" tIns="0" rIns="0" bIns="0" rtlCol="0" anchor="ctr"/>
          <a:lstStyle>
            <a:lvl1pPr algn="r">
              <a:defRPr sz="120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13794990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9" name="Espace réservé du texte 2"/>
          <p:cNvSpPr>
            <a:spLocks noGrp="1"/>
          </p:cNvSpPr>
          <p:nvPr>
            <p:ph type="body" idx="1" hasCustomPrompt="1"/>
          </p:nvPr>
        </p:nvSpPr>
        <p:spPr>
          <a:xfrm>
            <a:off x="609600" y="1214362"/>
            <a:ext cx="10972800" cy="702470"/>
          </a:xfrm>
          <a:prstGeom prst="rect">
            <a:avLst/>
          </a:prstGeom>
        </p:spPr>
        <p:txBody>
          <a:bodyPr wrap="square" lIns="0" tIns="0" rIns="0" bIns="0" anchor="t"/>
          <a:lstStyle>
            <a:lvl1pPr marL="0" indent="0" algn="l">
              <a:buNone/>
              <a:defRPr sz="2000" b="1" i="0" cap="all"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AND ADD TEXT</a:t>
            </a:r>
          </a:p>
        </p:txBody>
      </p:sp>
      <p:sp>
        <p:nvSpPr>
          <p:cNvPr id="2" name="Title 1"/>
          <p:cNvSpPr>
            <a:spLocks noGrp="1"/>
          </p:cNvSpPr>
          <p:nvPr>
            <p:ph type="title"/>
          </p:nvPr>
        </p:nvSpPr>
        <p:spPr>
          <a:xfrm>
            <a:off x="619201" y="259200"/>
            <a:ext cx="10963199" cy="864000"/>
          </a:xfrm>
        </p:spPr>
        <p:txBody>
          <a:bodyPr/>
          <a:lstStyle>
            <a:lvl1pPr>
              <a:defRPr>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4" name="Content Placeholder 3"/>
          <p:cNvSpPr>
            <a:spLocks noGrp="1"/>
          </p:cNvSpPr>
          <p:nvPr>
            <p:ph sz="quarter" idx="14"/>
          </p:nvPr>
        </p:nvSpPr>
        <p:spPr>
          <a:xfrm>
            <a:off x="619200" y="1987200"/>
            <a:ext cx="10963200" cy="3960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Espace réservé du numéro de diapositive 6"/>
          <p:cNvSpPr>
            <a:spLocks noGrp="1"/>
          </p:cNvSpPr>
          <p:nvPr>
            <p:ph type="sldNum" sz="quarter" idx="4"/>
          </p:nvPr>
        </p:nvSpPr>
        <p:spPr>
          <a:xfrm>
            <a:off x="10512491" y="6356351"/>
            <a:ext cx="1069909" cy="365125"/>
          </a:xfrm>
          <a:prstGeom prst="rect">
            <a:avLst/>
          </a:prstGeom>
        </p:spPr>
        <p:txBody>
          <a:bodyPr vert="horz" lIns="0" tIns="0" rIns="0" bIns="0" rtlCol="0" anchor="ctr"/>
          <a:lstStyle>
            <a:lvl1pPr algn="r">
              <a:defRPr sz="120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8" name="Content Placeholder 5">
            <a:extLst>
              <a:ext uri="{FF2B5EF4-FFF2-40B4-BE49-F238E27FC236}">
                <a16:creationId xmlns:a16="http://schemas.microsoft.com/office/drawing/2014/main" id="{8E9715FD-800D-EC4B-B5EC-4EF7DCBD08D6}"/>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28881443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hasCustomPrompt="1"/>
          </p:nvPr>
        </p:nvSpPr>
        <p:spPr>
          <a:xfrm>
            <a:off x="621216" y="239346"/>
            <a:ext cx="8931169" cy="4465706"/>
          </a:xfrm>
          <a:prstGeom prst="rect">
            <a:avLst/>
          </a:prstGeom>
        </p:spPr>
        <p:txBody>
          <a:bodyPr/>
          <a:lstStyle>
            <a:lvl1pPr marL="0" indent="0">
              <a:buNone/>
              <a:defRPr sz="3200" baseline="0">
                <a:latin typeface="Arial" panose="020B0604020202020204" pitchFamily="34" charset="0"/>
                <a:ea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Drop an image or click on the </a:t>
            </a:r>
            <a:r>
              <a:rPr lang="en-GB" noProof="0" dirty="0"/>
              <a:t>icon</a:t>
            </a:r>
            <a:r>
              <a:rPr lang="en-GB" dirty="0"/>
              <a:t> to add one </a:t>
            </a:r>
          </a:p>
        </p:txBody>
      </p:sp>
      <p:sp>
        <p:nvSpPr>
          <p:cNvPr id="4" name="Espace réservé du texte 3"/>
          <p:cNvSpPr>
            <a:spLocks noGrp="1"/>
          </p:cNvSpPr>
          <p:nvPr>
            <p:ph type="body" sz="half" idx="2" hasCustomPrompt="1"/>
          </p:nvPr>
        </p:nvSpPr>
        <p:spPr>
          <a:xfrm>
            <a:off x="609600" y="5013176"/>
            <a:ext cx="8942784" cy="804862"/>
          </a:xfrm>
          <a:prstGeom prst="rect">
            <a:avLst/>
          </a:prstGeom>
        </p:spPr>
        <p:txBody>
          <a:bodyPr lIns="0" tIns="0" rIns="0" bIns="0">
            <a:normAutofit/>
          </a:bodyPr>
          <a:lstStyle>
            <a:lvl1pPr marL="0" indent="0" algn="l">
              <a:buNone/>
              <a:defRPr sz="2000" b="0" i="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and add text</a:t>
            </a:r>
          </a:p>
        </p:txBody>
      </p:sp>
      <p:sp>
        <p:nvSpPr>
          <p:cNvPr id="6" name="Espace réservé du numéro de diapositive 6"/>
          <p:cNvSpPr>
            <a:spLocks noGrp="1"/>
          </p:cNvSpPr>
          <p:nvPr>
            <p:ph type="sldNum" sz="quarter" idx="4"/>
          </p:nvPr>
        </p:nvSpPr>
        <p:spPr>
          <a:xfrm>
            <a:off x="10512491" y="6356351"/>
            <a:ext cx="1069909" cy="365125"/>
          </a:xfrm>
          <a:prstGeom prst="rect">
            <a:avLst/>
          </a:prstGeom>
        </p:spPr>
        <p:txBody>
          <a:bodyPr vert="horz" lIns="0" tIns="0" rIns="0" bIns="0" rtlCol="0" anchor="ctr"/>
          <a:lstStyle>
            <a:lvl1pPr algn="r">
              <a:defRPr sz="120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7" name="Content Placeholder 5">
            <a:extLst>
              <a:ext uri="{FF2B5EF4-FFF2-40B4-BE49-F238E27FC236}">
                <a16:creationId xmlns:a16="http://schemas.microsoft.com/office/drawing/2014/main" id="{48F82FB2-1400-8B4D-AF68-7358C7D763C7}"/>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338489263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21215" y="284704"/>
            <a:ext cx="10961184" cy="552008"/>
          </a:xfrm>
          <a:prstGeom prst="rect">
            <a:avLst/>
          </a:prstGeom>
        </p:spPr>
        <p:txBody>
          <a:bodyPr lIns="0" tIns="0" rIns="0" bIns="0" anchor="t"/>
          <a:lstStyle>
            <a:lvl1pPr algn="l">
              <a:defRPr sz="2000" b="1"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add text</a:t>
            </a:r>
          </a:p>
        </p:txBody>
      </p:sp>
      <p:sp>
        <p:nvSpPr>
          <p:cNvPr id="3" name="Espace réservé pour une image  2"/>
          <p:cNvSpPr>
            <a:spLocks noGrp="1"/>
          </p:cNvSpPr>
          <p:nvPr>
            <p:ph type="pic" idx="1" hasCustomPrompt="1"/>
          </p:nvPr>
        </p:nvSpPr>
        <p:spPr>
          <a:xfrm>
            <a:off x="609600" y="1228609"/>
            <a:ext cx="5181600" cy="4657047"/>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Drop an image or click on the icon to add one </a:t>
            </a:r>
          </a:p>
        </p:txBody>
      </p:sp>
      <p:sp>
        <p:nvSpPr>
          <p:cNvPr id="10" name="Espace réservé du texte 4"/>
          <p:cNvSpPr>
            <a:spLocks noGrp="1"/>
          </p:cNvSpPr>
          <p:nvPr>
            <p:ph type="body" sz="half" idx="12" hasCustomPrompt="1"/>
          </p:nvPr>
        </p:nvSpPr>
        <p:spPr>
          <a:xfrm>
            <a:off x="6158414" y="1270567"/>
            <a:ext cx="5423985" cy="4618263"/>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mj-lt"/>
                <a:ea typeface="Calibri" charset="0"/>
                <a:cs typeface="Calibri" charset="0"/>
              </a:defRPr>
            </a:lvl2pPr>
            <a:lvl3pPr marL="1257300" indent="-342900">
              <a:buFont typeface="Arial" charset="0"/>
              <a:buChar char="•"/>
              <a:defRPr sz="2000" baseline="0">
                <a:solidFill>
                  <a:srgbClr val="5D8298"/>
                </a:solidFill>
                <a:latin typeface="+mj-lt"/>
                <a:ea typeface="Calibri" charset="0"/>
                <a:cs typeface="Calibri" charset="0"/>
              </a:defRPr>
            </a:lvl3pPr>
            <a:lvl4pPr marL="1714500" indent="-342900">
              <a:buFont typeface="Arial" charset="0"/>
              <a:buChar char="•"/>
              <a:defRPr sz="2000">
                <a:latin typeface="+mj-lt"/>
                <a:ea typeface="Calibri" charset="0"/>
                <a:cs typeface="Calibri" charset="0"/>
              </a:defRPr>
            </a:lvl4pPr>
            <a:lvl5pPr marL="2171700" indent="-342900">
              <a:buFont typeface="Arial" charset="0"/>
              <a:buChar char="•"/>
              <a:defRPr>
                <a:latin typeface="+mj-lt"/>
                <a:ea typeface="Calibri" charset="0"/>
                <a:cs typeface="Calibri" charset="0"/>
              </a:defRPr>
            </a:lvl5pPr>
          </a:lstStyle>
          <a:p>
            <a:r>
              <a:rPr lang="en-GB" noProof="0" dirty="0"/>
              <a:t>Add text</a:t>
            </a:r>
          </a:p>
        </p:txBody>
      </p:sp>
      <p:sp>
        <p:nvSpPr>
          <p:cNvPr id="7" name="Espace réservé du numéro de diapositive 6"/>
          <p:cNvSpPr>
            <a:spLocks noGrp="1"/>
          </p:cNvSpPr>
          <p:nvPr>
            <p:ph type="sldNum" sz="quarter" idx="4"/>
          </p:nvPr>
        </p:nvSpPr>
        <p:spPr>
          <a:xfrm>
            <a:off x="10512491" y="6356351"/>
            <a:ext cx="1069909" cy="365125"/>
          </a:xfrm>
          <a:prstGeom prst="rect">
            <a:avLst/>
          </a:prstGeom>
        </p:spPr>
        <p:txBody>
          <a:bodyPr vert="horz" lIns="0" tIns="0" rIns="0" bIns="0" rtlCol="0" anchor="ctr"/>
          <a:lstStyle>
            <a:lvl1pPr algn="r">
              <a:defRPr sz="120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8" name="Content Placeholder 5">
            <a:extLst>
              <a:ext uri="{FF2B5EF4-FFF2-40B4-BE49-F238E27FC236}">
                <a16:creationId xmlns:a16="http://schemas.microsoft.com/office/drawing/2014/main" id="{4A6F5460-BA6D-C940-BFC5-F19A378019C6}"/>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118494920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Image avec légende">
    <p:spTree>
      <p:nvGrpSpPr>
        <p:cNvPr id="1" name=""/>
        <p:cNvGrpSpPr/>
        <p:nvPr/>
      </p:nvGrpSpPr>
      <p:grpSpPr>
        <a:xfrm>
          <a:off x="0" y="0"/>
          <a:ext cx="0" cy="0"/>
          <a:chOff x="0" y="0"/>
          <a:chExt cx="0" cy="0"/>
        </a:xfrm>
      </p:grpSpPr>
      <p:sp>
        <p:nvSpPr>
          <p:cNvPr id="9" name="Espace réservé du texte 4"/>
          <p:cNvSpPr>
            <a:spLocks noGrp="1"/>
          </p:cNvSpPr>
          <p:nvPr>
            <p:ph type="body" sz="half" idx="12" hasCustomPrompt="1"/>
          </p:nvPr>
        </p:nvSpPr>
        <p:spPr>
          <a:xfrm>
            <a:off x="6158414" y="1270566"/>
            <a:ext cx="5423985" cy="4618263"/>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mn-lt"/>
                <a:ea typeface="Calibri" charset="0"/>
                <a:cs typeface="Calibri" charset="0"/>
              </a:defRPr>
            </a:lvl2pPr>
            <a:lvl3pPr marL="1257300" indent="-342900">
              <a:buFont typeface="Arial" charset="0"/>
              <a:buChar char="•"/>
              <a:defRPr sz="2000" baseline="0">
                <a:solidFill>
                  <a:srgbClr val="5D8298"/>
                </a:solidFill>
                <a:latin typeface="+mn-lt"/>
                <a:ea typeface="Calibri" charset="0"/>
                <a:cs typeface="Calibri" charset="0"/>
              </a:defRPr>
            </a:lvl3pPr>
            <a:lvl4pPr marL="1714500" indent="-342900">
              <a:buFont typeface="Arial" charset="0"/>
              <a:buChar char="•"/>
              <a:defRPr sz="2000">
                <a:latin typeface="+mn-lt"/>
                <a:ea typeface="Calibri" charset="0"/>
                <a:cs typeface="Calibri" charset="0"/>
              </a:defRPr>
            </a:lvl4pPr>
            <a:lvl5pPr marL="2171700" indent="-342900">
              <a:buFont typeface="Arial" charset="0"/>
              <a:buChar char="•"/>
              <a:defRPr>
                <a:latin typeface="+mn-lt"/>
                <a:ea typeface="Calibri" charset="0"/>
                <a:cs typeface="Calibri" charset="0"/>
              </a:defRPr>
            </a:lvl5pPr>
          </a:lstStyle>
          <a:p>
            <a:r>
              <a:rPr lang="en-GB" noProof="0" dirty="0"/>
              <a:t>Add text</a:t>
            </a:r>
          </a:p>
        </p:txBody>
      </p:sp>
      <p:sp>
        <p:nvSpPr>
          <p:cNvPr id="15" name="Espace réservé du texte 4"/>
          <p:cNvSpPr>
            <a:spLocks noGrp="1"/>
          </p:cNvSpPr>
          <p:nvPr>
            <p:ph type="body" sz="half" idx="13" hasCustomPrompt="1"/>
          </p:nvPr>
        </p:nvSpPr>
        <p:spPr>
          <a:xfrm>
            <a:off x="621213" y="1270565"/>
            <a:ext cx="5186755" cy="4618263"/>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mj-lt"/>
              </a:defRPr>
            </a:lvl2pPr>
            <a:lvl3pPr marL="1257300" indent="-342900">
              <a:buFont typeface="Arial" charset="0"/>
              <a:buChar char="•"/>
              <a:defRPr sz="2000" baseline="0">
                <a:solidFill>
                  <a:srgbClr val="5D8298"/>
                </a:solidFill>
                <a:latin typeface="+mj-lt"/>
              </a:defRPr>
            </a:lvl3pPr>
            <a:lvl4pPr marL="1714500" indent="-342900">
              <a:buFont typeface="Arial" charset="0"/>
              <a:buChar char="•"/>
              <a:defRPr sz="2000">
                <a:latin typeface="+mj-lt"/>
              </a:defRPr>
            </a:lvl4pPr>
            <a:lvl5pPr marL="2171700" indent="-342900">
              <a:buFont typeface="Arial" charset="0"/>
              <a:buChar char="•"/>
              <a:defRPr>
                <a:latin typeface="+mj-lt"/>
              </a:defRPr>
            </a:lvl5pPr>
          </a:lstStyle>
          <a:p>
            <a:r>
              <a:rPr lang="en-GB" noProof="0" dirty="0"/>
              <a:t>Add text</a:t>
            </a:r>
          </a:p>
        </p:txBody>
      </p:sp>
      <p:sp>
        <p:nvSpPr>
          <p:cNvPr id="20" name="Titre 1"/>
          <p:cNvSpPr>
            <a:spLocks noGrp="1"/>
          </p:cNvSpPr>
          <p:nvPr>
            <p:ph type="title" hasCustomPrompt="1"/>
          </p:nvPr>
        </p:nvSpPr>
        <p:spPr>
          <a:xfrm>
            <a:off x="621215" y="284704"/>
            <a:ext cx="10961184" cy="552008"/>
          </a:xfrm>
          <a:prstGeom prst="rect">
            <a:avLst/>
          </a:prstGeom>
        </p:spPr>
        <p:txBody>
          <a:bodyPr lIns="0" tIns="0" rIns="0" bIns="0" anchor="t"/>
          <a:lstStyle>
            <a:lvl1pPr algn="l">
              <a:defRPr sz="2000" b="1"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add text</a:t>
            </a:r>
          </a:p>
        </p:txBody>
      </p:sp>
      <p:sp>
        <p:nvSpPr>
          <p:cNvPr id="7" name="Espace réservé du numéro de diapositive 6"/>
          <p:cNvSpPr>
            <a:spLocks noGrp="1"/>
          </p:cNvSpPr>
          <p:nvPr>
            <p:ph type="sldNum" sz="quarter" idx="4"/>
          </p:nvPr>
        </p:nvSpPr>
        <p:spPr>
          <a:xfrm>
            <a:off x="10512491" y="6356351"/>
            <a:ext cx="1069909" cy="365125"/>
          </a:xfrm>
          <a:prstGeom prst="rect">
            <a:avLst/>
          </a:prstGeom>
        </p:spPr>
        <p:txBody>
          <a:bodyPr vert="horz" lIns="0" tIns="0" rIns="0" bIns="0" rtlCol="0" anchor="ctr"/>
          <a:lstStyle>
            <a:lvl1pPr algn="r">
              <a:defRPr sz="120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8" name="Content Placeholder 5">
            <a:extLst>
              <a:ext uri="{FF2B5EF4-FFF2-40B4-BE49-F238E27FC236}">
                <a16:creationId xmlns:a16="http://schemas.microsoft.com/office/drawing/2014/main" id="{24C57E3B-0ABB-774B-B376-C8D0F23077FF}"/>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2504647899"/>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21214" y="1403491"/>
            <a:ext cx="5186755" cy="715202"/>
          </a:xfrm>
          <a:prstGeom prst="rect">
            <a:avLst/>
          </a:prstGeom>
        </p:spPr>
        <p:txBody>
          <a:bodyPr lIns="0" tIns="0" rIns="0" bIns="0" anchor="t"/>
          <a:lstStyle>
            <a:lvl1pPr algn="l">
              <a:defRPr sz="2000" b="1"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add text</a:t>
            </a:r>
          </a:p>
        </p:txBody>
      </p:sp>
      <p:sp>
        <p:nvSpPr>
          <p:cNvPr id="9" name="Espace réservé du texte 4"/>
          <p:cNvSpPr>
            <a:spLocks noGrp="1"/>
          </p:cNvSpPr>
          <p:nvPr>
            <p:ph type="body" sz="half" idx="12" hasCustomPrompt="1"/>
          </p:nvPr>
        </p:nvSpPr>
        <p:spPr>
          <a:xfrm>
            <a:off x="6158414" y="2348880"/>
            <a:ext cx="5423985" cy="3539949"/>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Calibri" charset="0"/>
                <a:ea typeface="Calibri" charset="0"/>
                <a:cs typeface="Calibri" charset="0"/>
              </a:defRPr>
            </a:lvl2pPr>
            <a:lvl3pPr marL="1257300" indent="-342900">
              <a:buFont typeface="Arial" charset="0"/>
              <a:buChar char="•"/>
              <a:defRPr sz="2000" baseline="0">
                <a:solidFill>
                  <a:srgbClr val="5D8298"/>
                </a:solidFill>
                <a:latin typeface="Calibri" charset="0"/>
                <a:ea typeface="Calibri" charset="0"/>
                <a:cs typeface="Calibri" charset="0"/>
              </a:defRPr>
            </a:lvl3pPr>
            <a:lvl4pPr marL="1714500" indent="-342900">
              <a:buFont typeface="Arial" charset="0"/>
              <a:buChar char="•"/>
              <a:defRPr sz="2000">
                <a:latin typeface="Calibri" charset="0"/>
                <a:ea typeface="Calibri" charset="0"/>
                <a:cs typeface="Calibri" charset="0"/>
              </a:defRPr>
            </a:lvl4pPr>
            <a:lvl5pPr marL="2171700" indent="-342900">
              <a:buFont typeface="Arial" charset="0"/>
              <a:buChar char="•"/>
              <a:defRPr>
                <a:latin typeface="Calibri" charset="0"/>
                <a:ea typeface="Calibri" charset="0"/>
                <a:cs typeface="Calibri" charset="0"/>
              </a:defRPr>
            </a:lvl5pPr>
          </a:lstStyle>
          <a:p>
            <a:r>
              <a:rPr lang="en-GB" noProof="0" dirty="0"/>
              <a:t>Add text</a:t>
            </a:r>
          </a:p>
          <a:p>
            <a:endParaRPr lang="en-GB" noProof="0" dirty="0"/>
          </a:p>
        </p:txBody>
      </p:sp>
      <p:sp>
        <p:nvSpPr>
          <p:cNvPr id="15" name="Espace réservé du texte 4"/>
          <p:cNvSpPr>
            <a:spLocks noGrp="1"/>
          </p:cNvSpPr>
          <p:nvPr>
            <p:ph type="body" sz="half" idx="13" hasCustomPrompt="1"/>
          </p:nvPr>
        </p:nvSpPr>
        <p:spPr>
          <a:xfrm>
            <a:off x="621213" y="2348880"/>
            <a:ext cx="5186755" cy="3539949"/>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defRPr>
            </a:lvl2pPr>
            <a:lvl3pPr marL="1257300" indent="-342900">
              <a:buFont typeface="Arial" charset="0"/>
              <a:buChar char="•"/>
              <a:defRPr sz="2000" baseline="0">
                <a:solidFill>
                  <a:srgbClr val="5D8298"/>
                </a:solidFill>
              </a:defRPr>
            </a:lvl3pPr>
            <a:lvl4pPr marL="1714500" indent="-342900">
              <a:buFont typeface="Arial" charset="0"/>
              <a:buChar char="•"/>
              <a:defRPr sz="2000"/>
            </a:lvl4pPr>
            <a:lvl5pPr marL="2171700" indent="-342900">
              <a:buFont typeface="Arial" charset="0"/>
              <a:buChar char="•"/>
              <a:defRPr/>
            </a:lvl5pPr>
          </a:lstStyle>
          <a:p>
            <a:r>
              <a:rPr lang="en-GB" noProof="0" dirty="0"/>
              <a:t>Add text</a:t>
            </a:r>
          </a:p>
        </p:txBody>
      </p:sp>
      <p:sp>
        <p:nvSpPr>
          <p:cNvPr id="12" name="Espace réservé du texte 16"/>
          <p:cNvSpPr>
            <a:spLocks noGrp="1"/>
          </p:cNvSpPr>
          <p:nvPr>
            <p:ph type="body" sz="quarter" idx="11" hasCustomPrompt="1"/>
          </p:nvPr>
        </p:nvSpPr>
        <p:spPr>
          <a:xfrm>
            <a:off x="621215" y="260350"/>
            <a:ext cx="10961184" cy="865188"/>
          </a:xfrm>
          <a:prstGeom prst="rect">
            <a:avLst/>
          </a:prstGeom>
        </p:spPr>
        <p:txBody>
          <a:bodyPr lIns="0" tIns="0" rIns="0" bIns="0"/>
          <a:lstStyle>
            <a:lvl1pPr marL="0" indent="0">
              <a:buNone/>
              <a:defRPr sz="3200" b="1" spc="1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stStyle>
          <a:p>
            <a:pPr lvl="0"/>
            <a:r>
              <a:rPr lang="en-GB" noProof="0" dirty="0"/>
              <a:t>ADD TEXT</a:t>
            </a:r>
          </a:p>
        </p:txBody>
      </p:sp>
      <p:sp>
        <p:nvSpPr>
          <p:cNvPr id="21" name="Espace réservé du texte 16"/>
          <p:cNvSpPr>
            <a:spLocks noGrp="1"/>
          </p:cNvSpPr>
          <p:nvPr>
            <p:ph type="body" sz="quarter" idx="14" hasCustomPrompt="1"/>
          </p:nvPr>
        </p:nvSpPr>
        <p:spPr>
          <a:xfrm>
            <a:off x="6158414" y="1408029"/>
            <a:ext cx="5423985" cy="710664"/>
          </a:xfrm>
          <a:prstGeom prst="rect">
            <a:avLst/>
          </a:prstGeom>
        </p:spPr>
        <p:txBody>
          <a:bodyPr lIns="0" tIns="0" rIns="0" bIns="0"/>
          <a:lstStyle>
            <a:lvl1pPr marL="0" indent="0">
              <a:buNone/>
              <a:defRPr sz="2000" b="1" cap="all"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pPr lvl="0"/>
            <a:r>
              <a:rPr lang="en-GB" noProof="0" dirty="0"/>
              <a:t>ADD TEXT</a:t>
            </a:r>
          </a:p>
        </p:txBody>
      </p:sp>
      <p:sp>
        <p:nvSpPr>
          <p:cNvPr id="10" name="Espace réservé du numéro de diapositive 6"/>
          <p:cNvSpPr>
            <a:spLocks noGrp="1"/>
          </p:cNvSpPr>
          <p:nvPr>
            <p:ph type="sldNum" sz="quarter" idx="4"/>
          </p:nvPr>
        </p:nvSpPr>
        <p:spPr>
          <a:xfrm>
            <a:off x="10512491" y="6356351"/>
            <a:ext cx="1069909" cy="365125"/>
          </a:xfrm>
          <a:prstGeom prst="rect">
            <a:avLst/>
          </a:prstGeom>
        </p:spPr>
        <p:txBody>
          <a:bodyPr vert="horz" lIns="0" tIns="0" rIns="0" bIns="0" rtlCol="0" anchor="ctr"/>
          <a:lstStyle>
            <a:lvl1pPr algn="r">
              <a:defRPr sz="120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11" name="Content Placeholder 5">
            <a:extLst>
              <a:ext uri="{FF2B5EF4-FFF2-40B4-BE49-F238E27FC236}">
                <a16:creationId xmlns:a16="http://schemas.microsoft.com/office/drawing/2014/main" id="{CE3E2C06-97AD-9943-860F-21FF17408A81}"/>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298542357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_Disposition personnalisée">
    <p:spTree>
      <p:nvGrpSpPr>
        <p:cNvPr id="1" name=""/>
        <p:cNvGrpSpPr/>
        <p:nvPr/>
      </p:nvGrpSpPr>
      <p:grpSpPr>
        <a:xfrm>
          <a:off x="0" y="0"/>
          <a:ext cx="0" cy="0"/>
          <a:chOff x="0" y="0"/>
          <a:chExt cx="0" cy="0"/>
        </a:xfrm>
      </p:grpSpPr>
      <p:sp>
        <p:nvSpPr>
          <p:cNvPr id="39" name="Titre 1">
            <a:extLst>
              <a:ext uri="{FF2B5EF4-FFF2-40B4-BE49-F238E27FC236}">
                <a16:creationId xmlns:a16="http://schemas.microsoft.com/office/drawing/2014/main" id="{F09C896A-B4EB-0F4C-96F4-8F31B99B4C0A}"/>
              </a:ext>
            </a:extLst>
          </p:cNvPr>
          <p:cNvSpPr txBox="1">
            <a:spLocks/>
          </p:cNvSpPr>
          <p:nvPr userDrawn="1"/>
        </p:nvSpPr>
        <p:spPr>
          <a:xfrm>
            <a:off x="323528" y="3978378"/>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noProof="0" dirty="0" err="1">
                <a:solidFill>
                  <a:srgbClr val="C6573B"/>
                </a:solidFill>
                <a:latin typeface="Arial" panose="020B0604020202020204" pitchFamily="34" charset="0"/>
                <a:ea typeface="Calibri" charset="0"/>
                <a:cs typeface="Arial" panose="020B0604020202020204" pitchFamily="34" charset="0"/>
              </a:rPr>
              <a:t>Dr.</a:t>
            </a:r>
            <a:r>
              <a:rPr lang="en-GB" sz="1400" b="1" noProof="0" dirty="0">
                <a:solidFill>
                  <a:srgbClr val="C6573B"/>
                </a:solidFill>
                <a:latin typeface="Arial" panose="020B0604020202020204" pitchFamily="34" charset="0"/>
                <a:ea typeface="Calibri" charset="0"/>
                <a:cs typeface="Arial" panose="020B0604020202020204" pitchFamily="34" charset="0"/>
              </a:rPr>
              <a:t> Antoine Lacombe </a:t>
            </a:r>
            <a:r>
              <a:rPr lang="en-GB" sz="1100" b="1" noProof="0" dirty="0">
                <a:solidFill>
                  <a:srgbClr val="C6573B"/>
                </a:solidFill>
                <a:latin typeface="Arial" panose="020B0604020202020204" pitchFamily="34" charset="0"/>
                <a:ea typeface="Calibri" charset="0"/>
                <a:cs typeface="Arial" panose="020B0604020202020204" pitchFamily="34" charset="0"/>
              </a:rPr>
              <a:t>Pharm D, MBA</a:t>
            </a: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40" name="Titre 1">
            <a:extLst>
              <a:ext uri="{FF2B5EF4-FFF2-40B4-BE49-F238E27FC236}">
                <a16:creationId xmlns:a16="http://schemas.microsoft.com/office/drawing/2014/main" id="{A8E7D5AF-6FD1-7040-B008-F83A2A24EA4D}"/>
              </a:ext>
            </a:extLst>
          </p:cNvPr>
          <p:cNvSpPr txBox="1">
            <a:spLocks/>
          </p:cNvSpPr>
          <p:nvPr userDrawn="1"/>
        </p:nvSpPr>
        <p:spPr>
          <a:xfrm>
            <a:off x="787828" y="4475570"/>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+41 79 529 42 79</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41" name="Titre 1">
            <a:extLst>
              <a:ext uri="{FF2B5EF4-FFF2-40B4-BE49-F238E27FC236}">
                <a16:creationId xmlns:a16="http://schemas.microsoft.com/office/drawing/2014/main" id="{73745878-0F7C-304D-845D-4B21028F25EB}"/>
              </a:ext>
            </a:extLst>
          </p:cNvPr>
          <p:cNvSpPr txBox="1">
            <a:spLocks/>
          </p:cNvSpPr>
          <p:nvPr userDrawn="1"/>
        </p:nvSpPr>
        <p:spPr>
          <a:xfrm>
            <a:off x="348739" y="1556792"/>
            <a:ext cx="4797678" cy="1030504"/>
          </a:xfrm>
          <a:prstGeom prst="rect">
            <a:avLst/>
          </a:prstGeom>
        </p:spPr>
        <p:txBody>
          <a:bodyPr vert="horz" lIns="91440" tIns="45720" rIns="91440" bIns="45720" rtlCol="0" anchor="t">
            <a:normAutofit fontScale="92500" lnSpcReduction="10000"/>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COR2ED</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err="1">
                <a:ln>
                  <a:noFill/>
                </a:ln>
                <a:solidFill>
                  <a:srgbClr val="5D8298"/>
                </a:solidFill>
                <a:effectLst/>
                <a:uLnTx/>
                <a:uFillTx/>
                <a:latin typeface="Arial" panose="020B0604020202020204" pitchFamily="34" charset="0"/>
                <a:ea typeface="Calibri" charset="0"/>
                <a:cs typeface="Arial" panose="020B0604020202020204" pitchFamily="34" charset="0"/>
              </a:rPr>
              <a:t>Bodenackerstrasse</a:t>
            </a: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 17</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4103 Bottmingen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SWITZERLAND</a:t>
            </a:r>
          </a:p>
        </p:txBody>
      </p:sp>
      <p:sp>
        <p:nvSpPr>
          <p:cNvPr id="44" name="Titre 1">
            <a:extLst>
              <a:ext uri="{FF2B5EF4-FFF2-40B4-BE49-F238E27FC236}">
                <a16:creationId xmlns:a16="http://schemas.microsoft.com/office/drawing/2014/main" id="{F7C54033-9E09-284F-8683-746A9AA872EC}"/>
              </a:ext>
            </a:extLst>
          </p:cNvPr>
          <p:cNvSpPr txBox="1">
            <a:spLocks/>
          </p:cNvSpPr>
          <p:nvPr userDrawn="1"/>
        </p:nvSpPr>
        <p:spPr>
          <a:xfrm>
            <a:off x="323528" y="2628273"/>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noProof="0" dirty="0" err="1">
                <a:solidFill>
                  <a:srgbClr val="C6573B"/>
                </a:solidFill>
                <a:latin typeface="Arial" panose="020B0604020202020204" pitchFamily="34" charset="0"/>
                <a:ea typeface="Calibri" charset="0"/>
                <a:cs typeface="Arial" panose="020B0604020202020204" pitchFamily="34" charset="0"/>
              </a:rPr>
              <a:t>Dr.</a:t>
            </a:r>
            <a:r>
              <a:rPr lang="en-GB" sz="1400" b="1" noProof="0" dirty="0">
                <a:solidFill>
                  <a:srgbClr val="C6573B"/>
                </a:solidFill>
                <a:latin typeface="Arial" panose="020B0604020202020204" pitchFamily="34" charset="0"/>
                <a:ea typeface="Calibri" charset="0"/>
                <a:cs typeface="Arial" panose="020B0604020202020204" pitchFamily="34" charset="0"/>
              </a:rPr>
              <a:t> </a:t>
            </a:r>
            <a:r>
              <a:rPr lang="en-GB" sz="1400" b="1" noProof="0" dirty="0" err="1">
                <a:solidFill>
                  <a:srgbClr val="C6573B"/>
                </a:solidFill>
                <a:latin typeface="Arial" panose="020B0604020202020204" pitchFamily="34" charset="0"/>
                <a:ea typeface="Calibri" charset="0"/>
                <a:cs typeface="Arial" panose="020B0604020202020204" pitchFamily="34" charset="0"/>
              </a:rPr>
              <a:t>Froukje</a:t>
            </a:r>
            <a:r>
              <a:rPr lang="en-GB" sz="1400" b="1" noProof="0" dirty="0">
                <a:solidFill>
                  <a:srgbClr val="C6573B"/>
                </a:solidFill>
                <a:latin typeface="Arial" panose="020B0604020202020204" pitchFamily="34" charset="0"/>
                <a:ea typeface="Calibri" charset="0"/>
                <a:cs typeface="Arial" panose="020B0604020202020204" pitchFamily="34" charset="0"/>
              </a:rPr>
              <a:t> </a:t>
            </a:r>
            <a:r>
              <a:rPr lang="en-GB" sz="1400" b="1" noProof="0" dirty="0" err="1">
                <a:solidFill>
                  <a:srgbClr val="C6573B"/>
                </a:solidFill>
                <a:latin typeface="Arial" panose="020B0604020202020204" pitchFamily="34" charset="0"/>
                <a:ea typeface="Calibri" charset="0"/>
                <a:cs typeface="Arial" panose="020B0604020202020204" pitchFamily="34" charset="0"/>
              </a:rPr>
              <a:t>Sosef</a:t>
            </a:r>
            <a:r>
              <a:rPr lang="en-GB" sz="1400" b="1" noProof="0" dirty="0">
                <a:solidFill>
                  <a:srgbClr val="C6573B"/>
                </a:solidFill>
                <a:latin typeface="Arial" panose="020B0604020202020204" pitchFamily="34" charset="0"/>
                <a:ea typeface="Calibri" charset="0"/>
                <a:cs typeface="Arial" panose="020B0604020202020204" pitchFamily="34" charset="0"/>
              </a:rPr>
              <a:t> </a:t>
            </a:r>
            <a:r>
              <a:rPr lang="en-GB" sz="1100" b="1" noProof="0" dirty="0">
                <a:solidFill>
                  <a:srgbClr val="C6573B"/>
                </a:solidFill>
                <a:latin typeface="Arial" panose="020B0604020202020204" pitchFamily="34" charset="0"/>
                <a:ea typeface="Calibri" charset="0"/>
                <a:cs typeface="Arial" panose="020B0604020202020204" pitchFamily="34" charset="0"/>
              </a:rPr>
              <a:t>MD</a:t>
            </a: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45" name="Titre 1">
            <a:extLst>
              <a:ext uri="{FF2B5EF4-FFF2-40B4-BE49-F238E27FC236}">
                <a16:creationId xmlns:a16="http://schemas.microsoft.com/office/drawing/2014/main" id="{84FD7633-899B-3848-83B9-1E3BDDF4FDEE}"/>
              </a:ext>
            </a:extLst>
          </p:cNvPr>
          <p:cNvSpPr txBox="1">
            <a:spLocks/>
          </p:cNvSpPr>
          <p:nvPr userDrawn="1"/>
        </p:nvSpPr>
        <p:spPr>
          <a:xfrm>
            <a:off x="787828" y="3114282"/>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+31 6 2324 3636</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grpSp>
        <p:nvGrpSpPr>
          <p:cNvPr id="46" name="Group 45">
            <a:extLst>
              <a:ext uri="{FF2B5EF4-FFF2-40B4-BE49-F238E27FC236}">
                <a16:creationId xmlns:a16="http://schemas.microsoft.com/office/drawing/2014/main" id="{D79F12A3-F14C-5840-B136-EC73E318C109}"/>
              </a:ext>
            </a:extLst>
          </p:cNvPr>
          <p:cNvGrpSpPr/>
          <p:nvPr userDrawn="1"/>
        </p:nvGrpSpPr>
        <p:grpSpPr>
          <a:xfrm>
            <a:off x="418902" y="3063588"/>
            <a:ext cx="356400" cy="356400"/>
            <a:chOff x="761970" y="3386221"/>
            <a:chExt cx="356400" cy="356400"/>
          </a:xfrm>
        </p:grpSpPr>
        <p:sp>
          <p:nvSpPr>
            <p:cNvPr id="47" name="Oval 46">
              <a:extLst>
                <a:ext uri="{FF2B5EF4-FFF2-40B4-BE49-F238E27FC236}">
                  <a16:creationId xmlns:a16="http://schemas.microsoft.com/office/drawing/2014/main" id="{FE4F17C8-19D7-C040-A304-FDDCE818C189}"/>
                </a:ext>
              </a:extLst>
            </p:cNvPr>
            <p:cNvSpPr/>
            <p:nvPr userDrawn="1"/>
          </p:nvSpPr>
          <p:spPr>
            <a:xfrm>
              <a:off x="761970" y="3386221"/>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pic>
          <p:nvPicPr>
            <p:cNvPr id="48" name="Graphic 47" descr="Speaker Phone">
              <a:extLst>
                <a:ext uri="{FF2B5EF4-FFF2-40B4-BE49-F238E27FC236}">
                  <a16:creationId xmlns:a16="http://schemas.microsoft.com/office/drawing/2014/main" id="{751B5200-FBC9-5C4E-8A34-90C2075D5CC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725" y="3406712"/>
              <a:ext cx="310320" cy="310320"/>
            </a:xfrm>
            <a:prstGeom prst="rect">
              <a:avLst/>
            </a:prstGeom>
          </p:spPr>
        </p:pic>
      </p:grpSp>
      <p:sp>
        <p:nvSpPr>
          <p:cNvPr id="49" name="Oval 48">
            <a:extLst>
              <a:ext uri="{FF2B5EF4-FFF2-40B4-BE49-F238E27FC236}">
                <a16:creationId xmlns:a16="http://schemas.microsoft.com/office/drawing/2014/main" id="{FE71A723-9BA9-F044-A53D-ADF05AFC5AA2}"/>
              </a:ext>
            </a:extLst>
          </p:cNvPr>
          <p:cNvSpPr/>
          <p:nvPr userDrawn="1"/>
        </p:nvSpPr>
        <p:spPr>
          <a:xfrm>
            <a:off x="417732" y="3496009"/>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pic>
        <p:nvPicPr>
          <p:cNvPr id="50" name="Graphic 49" descr="Envelope">
            <a:extLst>
              <a:ext uri="{FF2B5EF4-FFF2-40B4-BE49-F238E27FC236}">
                <a16:creationId xmlns:a16="http://schemas.microsoft.com/office/drawing/2014/main" id="{F8C200D7-7974-0049-910F-515EB075DEE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5066" y="3552712"/>
            <a:ext cx="239704" cy="239704"/>
          </a:xfrm>
          <a:prstGeom prst="rect">
            <a:avLst/>
          </a:prstGeom>
        </p:spPr>
      </p:pic>
      <p:grpSp>
        <p:nvGrpSpPr>
          <p:cNvPr id="51" name="Group 50">
            <a:extLst>
              <a:ext uri="{FF2B5EF4-FFF2-40B4-BE49-F238E27FC236}">
                <a16:creationId xmlns:a16="http://schemas.microsoft.com/office/drawing/2014/main" id="{3A2C2405-5B2D-6F40-8BBF-34FEF76A5D69}"/>
              </a:ext>
            </a:extLst>
          </p:cNvPr>
          <p:cNvGrpSpPr/>
          <p:nvPr userDrawn="1"/>
        </p:nvGrpSpPr>
        <p:grpSpPr>
          <a:xfrm>
            <a:off x="423995" y="4414481"/>
            <a:ext cx="356400" cy="356400"/>
            <a:chOff x="761970" y="3386221"/>
            <a:chExt cx="356400" cy="356400"/>
          </a:xfrm>
        </p:grpSpPr>
        <p:sp>
          <p:nvSpPr>
            <p:cNvPr id="52" name="Oval 51">
              <a:extLst>
                <a:ext uri="{FF2B5EF4-FFF2-40B4-BE49-F238E27FC236}">
                  <a16:creationId xmlns:a16="http://schemas.microsoft.com/office/drawing/2014/main" id="{D89D4FEE-DF12-7C4D-B567-B229BFAFD4AE}"/>
                </a:ext>
              </a:extLst>
            </p:cNvPr>
            <p:cNvSpPr/>
            <p:nvPr userDrawn="1"/>
          </p:nvSpPr>
          <p:spPr>
            <a:xfrm>
              <a:off x="761970" y="3386221"/>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pic>
          <p:nvPicPr>
            <p:cNvPr id="53" name="Graphic 52" descr="Speaker Phone">
              <a:extLst>
                <a:ext uri="{FF2B5EF4-FFF2-40B4-BE49-F238E27FC236}">
                  <a16:creationId xmlns:a16="http://schemas.microsoft.com/office/drawing/2014/main" id="{650C6CBF-1D07-FD40-84AC-64417780DC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725" y="3406712"/>
              <a:ext cx="310320" cy="310320"/>
            </a:xfrm>
            <a:prstGeom prst="rect">
              <a:avLst/>
            </a:prstGeom>
          </p:spPr>
        </p:pic>
      </p:grpSp>
      <p:sp>
        <p:nvSpPr>
          <p:cNvPr id="54" name="Oval 53">
            <a:extLst>
              <a:ext uri="{FF2B5EF4-FFF2-40B4-BE49-F238E27FC236}">
                <a16:creationId xmlns:a16="http://schemas.microsoft.com/office/drawing/2014/main" id="{64B298E5-A30A-CC47-9E10-2137C71F83BA}"/>
              </a:ext>
            </a:extLst>
          </p:cNvPr>
          <p:cNvSpPr/>
          <p:nvPr userDrawn="1"/>
        </p:nvSpPr>
        <p:spPr>
          <a:xfrm>
            <a:off x="422825" y="4846902"/>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pic>
        <p:nvPicPr>
          <p:cNvPr id="55" name="Graphic 54" descr="Envelope">
            <a:extLst>
              <a:ext uri="{FF2B5EF4-FFF2-40B4-BE49-F238E27FC236}">
                <a16:creationId xmlns:a16="http://schemas.microsoft.com/office/drawing/2014/main" id="{DBF0C6DA-DD89-E246-9F87-ECB01B87D41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2343" y="4902641"/>
            <a:ext cx="239704" cy="239704"/>
          </a:xfrm>
          <a:prstGeom prst="rect">
            <a:avLst/>
          </a:prstGeom>
        </p:spPr>
      </p:pic>
      <p:sp>
        <p:nvSpPr>
          <p:cNvPr id="56" name="Titre 1">
            <a:extLst>
              <a:ext uri="{FF2B5EF4-FFF2-40B4-BE49-F238E27FC236}">
                <a16:creationId xmlns:a16="http://schemas.microsoft.com/office/drawing/2014/main" id="{C9664B77-FEC8-A64D-9402-16DF0F5288C1}"/>
              </a:ext>
            </a:extLst>
          </p:cNvPr>
          <p:cNvSpPr txBox="1">
            <a:spLocks/>
          </p:cNvSpPr>
          <p:nvPr userDrawn="1"/>
        </p:nvSpPr>
        <p:spPr>
          <a:xfrm>
            <a:off x="787828" y="4885348"/>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antoine.lacombe@cor2ed.com</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57" name="Titre 1">
            <a:extLst>
              <a:ext uri="{FF2B5EF4-FFF2-40B4-BE49-F238E27FC236}">
                <a16:creationId xmlns:a16="http://schemas.microsoft.com/office/drawing/2014/main" id="{C72A4E22-E601-2041-8DFB-7B91BDD401EB}"/>
              </a:ext>
            </a:extLst>
          </p:cNvPr>
          <p:cNvSpPr txBox="1">
            <a:spLocks/>
          </p:cNvSpPr>
          <p:nvPr userDrawn="1"/>
        </p:nvSpPr>
        <p:spPr>
          <a:xfrm>
            <a:off x="787828" y="3557513"/>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froukje.sosef@cor2ed.com</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pic>
        <p:nvPicPr>
          <p:cNvPr id="3" name="Picture 2">
            <a:extLst>
              <a:ext uri="{FF2B5EF4-FFF2-40B4-BE49-F238E27FC236}">
                <a16:creationId xmlns:a16="http://schemas.microsoft.com/office/drawing/2014/main" id="{D3F2175B-6FCA-AB4B-BB07-12AFD9A7158E}"/>
              </a:ext>
            </a:extLst>
          </p:cNvPr>
          <p:cNvPicPr>
            <a:picLocks noChangeAspect="1"/>
          </p:cNvPicPr>
          <p:nvPr userDrawn="1"/>
        </p:nvPicPr>
        <p:blipFill>
          <a:blip r:embed="rId6"/>
          <a:stretch>
            <a:fillRect/>
          </a:stretch>
        </p:blipFill>
        <p:spPr>
          <a:xfrm>
            <a:off x="429164" y="951062"/>
            <a:ext cx="1914541" cy="509238"/>
          </a:xfrm>
          <a:prstGeom prst="rect">
            <a:avLst/>
          </a:prstGeom>
        </p:spPr>
      </p:pic>
      <p:sp>
        <p:nvSpPr>
          <p:cNvPr id="23" name="Titre 1">
            <a:extLst>
              <a:ext uri="{FF2B5EF4-FFF2-40B4-BE49-F238E27FC236}">
                <a16:creationId xmlns:a16="http://schemas.microsoft.com/office/drawing/2014/main" id="{C320DC0B-ABBC-0A49-B4AE-127E4E3B626C}"/>
              </a:ext>
            </a:extLst>
          </p:cNvPr>
          <p:cNvSpPr txBox="1">
            <a:spLocks/>
          </p:cNvSpPr>
          <p:nvPr userDrawn="1"/>
        </p:nvSpPr>
        <p:spPr>
          <a:xfrm>
            <a:off x="5087888" y="6404238"/>
            <a:ext cx="6959903" cy="453762"/>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lang="en-GB" sz="1600" b="1" spc="-30" baseline="0" noProof="0" dirty="0">
                <a:solidFill>
                  <a:schemeClr val="accent1"/>
                </a:solidFill>
                <a:latin typeface="Arial" panose="020B0604020202020204" pitchFamily="34" charset="0"/>
                <a:ea typeface="Calibri" charset="0"/>
                <a:cs typeface="Arial" panose="020B0604020202020204" pitchFamily="34" charset="0"/>
              </a:rPr>
              <a:t>Heading to the heart of Independent Medical Education Since 2012</a:t>
            </a:r>
            <a:endParaRPr kumimoji="0" lang="en-GB" sz="1600" b="1" i="0" u="sng" strike="noStrike" kern="1200" cap="none" spc="-30" normalizeH="0" baseline="0" noProof="0" dirty="0">
              <a:ln>
                <a:noFill/>
              </a:ln>
              <a:solidFill>
                <a:schemeClr val="accent1"/>
              </a:solidFill>
              <a:effectLst/>
              <a:uLnTx/>
              <a:uFillTx/>
              <a:latin typeface="Arial" panose="020B0604020202020204" pitchFamily="34" charset="0"/>
              <a:ea typeface="Calibri" charset="0"/>
              <a:cs typeface="Arial" panose="020B0604020202020204" pitchFamily="34" charset="0"/>
            </a:endParaRPr>
          </a:p>
        </p:txBody>
      </p:sp>
      <p:pic>
        <p:nvPicPr>
          <p:cNvPr id="22" name="Picture 21">
            <a:extLst>
              <a:ext uri="{FF2B5EF4-FFF2-40B4-BE49-F238E27FC236}">
                <a16:creationId xmlns:a16="http://schemas.microsoft.com/office/drawing/2014/main" id="{2F79982A-8AC7-B74E-9EA1-C749F4937718}"/>
              </a:ext>
            </a:extLst>
          </p:cNvPr>
          <p:cNvPicPr>
            <a:picLocks noChangeAspect="1"/>
          </p:cNvPicPr>
          <p:nvPr userDrawn="1"/>
        </p:nvPicPr>
        <p:blipFill rotWithShape="1">
          <a:blip r:embed="rId7"/>
          <a:srcRect r="65695"/>
          <a:stretch/>
        </p:blipFill>
        <p:spPr>
          <a:xfrm>
            <a:off x="300854" y="1562275"/>
            <a:ext cx="3012116" cy="3756787"/>
          </a:xfrm>
          <a:prstGeom prst="rect">
            <a:avLst/>
          </a:prstGeom>
        </p:spPr>
      </p:pic>
      <p:sp>
        <p:nvSpPr>
          <p:cNvPr id="24" name="TextBox 23">
            <a:extLst>
              <a:ext uri="{FF2B5EF4-FFF2-40B4-BE49-F238E27FC236}">
                <a16:creationId xmlns:a16="http://schemas.microsoft.com/office/drawing/2014/main" id="{427872BE-4EBB-BA49-A46A-FC3A5E900913}"/>
              </a:ext>
            </a:extLst>
          </p:cNvPr>
          <p:cNvSpPr txBox="1"/>
          <p:nvPr userDrawn="1"/>
        </p:nvSpPr>
        <p:spPr>
          <a:xfrm>
            <a:off x="787049" y="5497848"/>
            <a:ext cx="3055241" cy="424732"/>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Connect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LinkedIn </a:t>
            </a:r>
            <a:r>
              <a:rPr lang="en-GB" sz="1400" dirty="0">
                <a:solidFill>
                  <a:schemeClr val="tx2"/>
                </a:solidFill>
                <a:latin typeface="Arial" panose="020B0604020202020204" pitchFamily="34" charset="0"/>
                <a:ea typeface="Aileron" charset="0"/>
                <a:cs typeface="Arial" panose="020B0604020202020204" pitchFamily="34" charset="0"/>
                <a:hlinkClick r:id="rId8"/>
              </a:rPr>
              <a:t>@CORONARY CONNECT</a:t>
            </a:r>
            <a:endParaRPr lang="en-GB" sz="1400" dirty="0">
              <a:solidFill>
                <a:schemeClr val="tx2"/>
              </a:solidFill>
              <a:latin typeface="Arial" panose="020B0604020202020204" pitchFamily="34" charset="0"/>
              <a:ea typeface="Aileron" charset="0"/>
              <a:cs typeface="Arial" panose="020B0604020202020204" pitchFamily="34" charset="0"/>
            </a:endParaRPr>
          </a:p>
        </p:txBody>
      </p:sp>
      <p:sp>
        <p:nvSpPr>
          <p:cNvPr id="25" name="TextBox 24">
            <a:extLst>
              <a:ext uri="{FF2B5EF4-FFF2-40B4-BE49-F238E27FC236}">
                <a16:creationId xmlns:a16="http://schemas.microsoft.com/office/drawing/2014/main" id="{EA444874-C0B0-C74D-BD78-708C15438149}"/>
              </a:ext>
            </a:extLst>
          </p:cNvPr>
          <p:cNvSpPr txBox="1"/>
          <p:nvPr userDrawn="1"/>
        </p:nvSpPr>
        <p:spPr>
          <a:xfrm>
            <a:off x="4323985" y="5497848"/>
            <a:ext cx="1862964" cy="431657"/>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Watch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YouTube </a:t>
            </a:r>
            <a:r>
              <a:rPr lang="en-GB" sz="1400" dirty="0">
                <a:solidFill>
                  <a:schemeClr val="tx2"/>
                </a:solidFill>
                <a:latin typeface="Arial" panose="020B0604020202020204" pitchFamily="34" charset="0"/>
                <a:ea typeface="Aileron" charset="0"/>
                <a:cs typeface="Arial" panose="020B0604020202020204" pitchFamily="34" charset="0"/>
                <a:hlinkClick r:id="rId9"/>
              </a:rPr>
              <a:t>@COR2ED</a:t>
            </a:r>
            <a:endParaRPr lang="en-GB" sz="1400" dirty="0">
              <a:solidFill>
                <a:schemeClr val="tx2"/>
              </a:solidFill>
              <a:latin typeface="Arial" panose="020B0604020202020204" pitchFamily="34" charset="0"/>
              <a:ea typeface="Aileron" charset="0"/>
              <a:cs typeface="Arial" panose="020B0604020202020204" pitchFamily="34" charset="0"/>
            </a:endParaRPr>
          </a:p>
        </p:txBody>
      </p:sp>
      <p:sp>
        <p:nvSpPr>
          <p:cNvPr id="26" name="Rounded Rectangle 25">
            <a:extLst>
              <a:ext uri="{FF2B5EF4-FFF2-40B4-BE49-F238E27FC236}">
                <a16:creationId xmlns:a16="http://schemas.microsoft.com/office/drawing/2014/main" id="{A99807B1-5B76-A64B-B52A-94C02C13D7AB}"/>
              </a:ext>
            </a:extLst>
          </p:cNvPr>
          <p:cNvSpPr/>
          <p:nvPr userDrawn="1"/>
        </p:nvSpPr>
        <p:spPr>
          <a:xfrm>
            <a:off x="416331" y="6033094"/>
            <a:ext cx="369911" cy="369769"/>
          </a:xfrm>
          <a:prstGeom prst="roundRect">
            <a:avLst>
              <a:gd name="adj" fmla="val 11151"/>
            </a:avLst>
          </a:prstGeom>
          <a:solidFill>
            <a:srgbClr val="C6573B"/>
          </a:solidFill>
          <a:ln>
            <a:solidFill>
              <a:srgbClr val="C6573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FF8A156A-6630-CA4A-B512-E1F50F476DD1}"/>
              </a:ext>
            </a:extLst>
          </p:cNvPr>
          <p:cNvSpPr txBox="1"/>
          <p:nvPr userDrawn="1"/>
        </p:nvSpPr>
        <p:spPr>
          <a:xfrm>
            <a:off x="805458" y="6013567"/>
            <a:ext cx="1756693" cy="446276"/>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Visit us at</a:t>
            </a:r>
          </a:p>
          <a:p>
            <a:r>
              <a:rPr lang="en-US" sz="1400" dirty="0">
                <a:solidFill>
                  <a:schemeClr val="tx2"/>
                </a:solidFill>
                <a:latin typeface="Arial" panose="020B0604020202020204" pitchFamily="34" charset="0"/>
                <a:cs typeface="Arial" panose="020B0604020202020204" pitchFamily="34" charset="0"/>
                <a:hlinkClick r:id="rId10"/>
              </a:rPr>
              <a:t>https://cor2ed.com/</a:t>
            </a:r>
            <a:endParaRPr lang="en-GB" sz="1400" dirty="0">
              <a:solidFill>
                <a:schemeClr val="tx2"/>
              </a:solidFill>
              <a:latin typeface="Arial" panose="020B0604020202020204" pitchFamily="34" charset="0"/>
              <a:cs typeface="Arial" panose="020B0604020202020204" pitchFamily="34" charset="0"/>
            </a:endParaRPr>
          </a:p>
        </p:txBody>
      </p:sp>
      <p:sp>
        <p:nvSpPr>
          <p:cNvPr id="28" name="Rectangle 27">
            <a:hlinkClick r:id="rId10"/>
            <a:extLst>
              <a:ext uri="{FF2B5EF4-FFF2-40B4-BE49-F238E27FC236}">
                <a16:creationId xmlns:a16="http://schemas.microsoft.com/office/drawing/2014/main" id="{F02AE768-D7AB-A94B-80FA-A6650544CC9B}"/>
              </a:ext>
            </a:extLst>
          </p:cNvPr>
          <p:cNvSpPr/>
          <p:nvPr userDrawn="1"/>
        </p:nvSpPr>
        <p:spPr>
          <a:xfrm>
            <a:off x="391317" y="6016204"/>
            <a:ext cx="2170834"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29" name="Graphic 28" descr="World">
            <a:extLst>
              <a:ext uri="{FF2B5EF4-FFF2-40B4-BE49-F238E27FC236}">
                <a16:creationId xmlns:a16="http://schemas.microsoft.com/office/drawing/2014/main" id="{06F46356-6D1C-1A49-AFB9-876266891BA3}"/>
              </a:ext>
            </a:extLst>
          </p:cNvPr>
          <p:cNvPicPr>
            <a:picLocks noChangeAspect="1"/>
          </p:cNvPicPr>
          <p:nvPr userDrawn="1"/>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47989" y="6070903"/>
            <a:ext cx="306593" cy="306593"/>
          </a:xfrm>
          <a:prstGeom prst="rect">
            <a:avLst/>
          </a:prstGeom>
        </p:spPr>
      </p:pic>
      <p:sp>
        <p:nvSpPr>
          <p:cNvPr id="30" name="TextBox 29">
            <a:extLst>
              <a:ext uri="{FF2B5EF4-FFF2-40B4-BE49-F238E27FC236}">
                <a16:creationId xmlns:a16="http://schemas.microsoft.com/office/drawing/2014/main" id="{65C03111-CAAB-3D43-A9E6-ADA046B67BBD}"/>
              </a:ext>
            </a:extLst>
          </p:cNvPr>
          <p:cNvSpPr txBox="1"/>
          <p:nvPr userDrawn="1"/>
        </p:nvSpPr>
        <p:spPr>
          <a:xfrm>
            <a:off x="4333943" y="6033094"/>
            <a:ext cx="2566517" cy="424732"/>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Follow us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Twitter </a:t>
            </a:r>
            <a:r>
              <a:rPr lang="en-GB" sz="1400" u="sng" dirty="0">
                <a:solidFill>
                  <a:schemeClr val="accent1"/>
                </a:solidFill>
                <a:latin typeface="Arial" panose="020B0604020202020204" pitchFamily="34" charset="0"/>
                <a:ea typeface="Aileron" charset="0"/>
                <a:cs typeface="Arial" panose="020B0604020202020204" pitchFamily="34" charset="0"/>
                <a:hlinkClick r:id="rId13">
                  <a:extLst>
                    <a:ext uri="{A12FA001-AC4F-418D-AE19-62706E023703}">
                      <ahyp:hlinkClr xmlns:ahyp="http://schemas.microsoft.com/office/drawing/2018/hyperlinkcolor" val="tx"/>
                    </a:ext>
                  </a:extLst>
                </a:hlinkClick>
              </a:rPr>
              <a:t>@CoronaryConnect</a:t>
            </a:r>
            <a:endParaRPr lang="en-GB" sz="1400" u="sng" dirty="0">
              <a:solidFill>
                <a:schemeClr val="accent1"/>
              </a:solidFill>
              <a:latin typeface="Arial" panose="020B0604020202020204" pitchFamily="34" charset="0"/>
              <a:ea typeface="Aileron" charset="0"/>
              <a:cs typeface="Arial" panose="020B0604020202020204" pitchFamily="34" charset="0"/>
            </a:endParaRPr>
          </a:p>
        </p:txBody>
      </p:sp>
      <p:sp>
        <p:nvSpPr>
          <p:cNvPr id="31" name="Rectangle 30">
            <a:hlinkClick r:id="rId13"/>
            <a:extLst>
              <a:ext uri="{FF2B5EF4-FFF2-40B4-BE49-F238E27FC236}">
                <a16:creationId xmlns:a16="http://schemas.microsoft.com/office/drawing/2014/main" id="{9A0346C0-EC87-3C4C-A17B-08C8B6C59587}"/>
              </a:ext>
            </a:extLst>
          </p:cNvPr>
          <p:cNvSpPr/>
          <p:nvPr userDrawn="1"/>
        </p:nvSpPr>
        <p:spPr>
          <a:xfrm>
            <a:off x="3915561" y="6016203"/>
            <a:ext cx="2750045"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C00B0601-CB6B-5749-B122-5A714818F535}"/>
              </a:ext>
            </a:extLst>
          </p:cNvPr>
          <p:cNvSpPr txBox="1"/>
          <p:nvPr userDrawn="1"/>
        </p:nvSpPr>
        <p:spPr>
          <a:xfrm>
            <a:off x="243413" y="4275367"/>
            <a:ext cx="2351584" cy="307777"/>
          </a:xfrm>
          <a:prstGeom prst="rect">
            <a:avLst/>
          </a:prstGeom>
          <a:noFill/>
        </p:spPr>
        <p:txBody>
          <a:bodyPr wrap="square" rtlCol="0">
            <a:spAutoFit/>
          </a:bodyPr>
          <a:lstStyle/>
          <a:p>
            <a:r>
              <a:rPr lang="en-GB" sz="1400" dirty="0">
                <a:solidFill>
                  <a:schemeClr val="tx2"/>
                </a:solidFill>
                <a:latin typeface="Arial" panose="020B0604020202020204" pitchFamily="34" charset="0"/>
                <a:ea typeface="Aileron" charset="0"/>
                <a:cs typeface="Arial" panose="020B0604020202020204" pitchFamily="34" charset="0"/>
              </a:rPr>
              <a:t>For more information visit</a:t>
            </a:r>
          </a:p>
        </p:txBody>
      </p:sp>
      <p:sp>
        <p:nvSpPr>
          <p:cNvPr id="64" name="TextBox 63">
            <a:extLst>
              <a:ext uri="{FF2B5EF4-FFF2-40B4-BE49-F238E27FC236}">
                <a16:creationId xmlns:a16="http://schemas.microsoft.com/office/drawing/2014/main" id="{5D6AD5DF-CDEC-4D4F-96AF-0D0CB3B81506}"/>
              </a:ext>
            </a:extLst>
          </p:cNvPr>
          <p:cNvSpPr txBox="1"/>
          <p:nvPr userDrawn="1"/>
        </p:nvSpPr>
        <p:spPr>
          <a:xfrm>
            <a:off x="6785547" y="5495567"/>
            <a:ext cx="1388522" cy="446276"/>
          </a:xfrm>
          <a:prstGeom prst="rect">
            <a:avLst/>
          </a:prstGeom>
          <a:noFill/>
        </p:spPr>
        <p:txBody>
          <a:bodyPr wrap="none" rtlCol="0">
            <a:spAutoFit/>
          </a:bodyPr>
          <a:lstStyle/>
          <a:p>
            <a:r>
              <a:rPr lang="en-GB" sz="1100" b="1" dirty="0">
                <a:solidFill>
                  <a:schemeClr val="tx2"/>
                </a:solidFill>
                <a:latin typeface="Arial" panose="020B0604020202020204" pitchFamily="34" charset="0"/>
                <a:ea typeface="Aileron" charset="0"/>
                <a:cs typeface="Arial" panose="020B0604020202020204" pitchFamily="34" charset="0"/>
              </a:rPr>
              <a:t>Email</a:t>
            </a:r>
          </a:p>
          <a:p>
            <a:r>
              <a:rPr lang="en-GB" sz="1200" dirty="0">
                <a:solidFill>
                  <a:schemeClr val="accent1"/>
                </a:solidFill>
                <a:latin typeface="Arial" panose="020B0604020202020204" pitchFamily="34" charset="0"/>
                <a:ea typeface="Aileron" charset="0"/>
                <a:cs typeface="Arial" panose="020B0604020202020204" pitchFamily="34" charset="0"/>
                <a:hlinkClick r:id="rId14"/>
              </a:rPr>
              <a:t>info@cor2ed</a:t>
            </a:r>
            <a:r>
              <a:rPr lang="en-GB" sz="1200" u="sng" dirty="0">
                <a:solidFill>
                  <a:schemeClr val="accent1"/>
                </a:solidFill>
                <a:latin typeface="Arial" panose="020B0604020202020204" pitchFamily="34" charset="0"/>
                <a:ea typeface="Aileron" charset="0"/>
                <a:cs typeface="Arial" panose="020B0604020202020204" pitchFamily="34" charset="0"/>
              </a:rPr>
              <a:t>.com</a:t>
            </a:r>
          </a:p>
        </p:txBody>
      </p:sp>
      <p:pic>
        <p:nvPicPr>
          <p:cNvPr id="66" name="Graphic 65">
            <a:extLst>
              <a:ext uri="{FF2B5EF4-FFF2-40B4-BE49-F238E27FC236}">
                <a16:creationId xmlns:a16="http://schemas.microsoft.com/office/drawing/2014/main" id="{9DA24A0E-A7B5-0F43-9CEB-3AB37F65AB39}"/>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6415992" y="5510213"/>
            <a:ext cx="371377" cy="371377"/>
          </a:xfrm>
          <a:prstGeom prst="rect">
            <a:avLst/>
          </a:prstGeom>
        </p:spPr>
      </p:pic>
      <p:pic>
        <p:nvPicPr>
          <p:cNvPr id="67" name="Graphic 66">
            <a:extLst>
              <a:ext uri="{FF2B5EF4-FFF2-40B4-BE49-F238E27FC236}">
                <a16:creationId xmlns:a16="http://schemas.microsoft.com/office/drawing/2014/main" id="{7AC80E8D-BB58-544E-93AC-E1DD6BDB2718}"/>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3975824" y="6035310"/>
            <a:ext cx="373380" cy="373380"/>
          </a:xfrm>
          <a:prstGeom prst="rect">
            <a:avLst/>
          </a:prstGeom>
        </p:spPr>
      </p:pic>
      <p:pic>
        <p:nvPicPr>
          <p:cNvPr id="68" name="Graphic 67">
            <a:extLst>
              <a:ext uri="{FF2B5EF4-FFF2-40B4-BE49-F238E27FC236}">
                <a16:creationId xmlns:a16="http://schemas.microsoft.com/office/drawing/2014/main" id="{199899B4-83C2-3F41-8722-47C88C99BFC3}"/>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3975824" y="5510213"/>
            <a:ext cx="373380" cy="373380"/>
          </a:xfrm>
          <a:prstGeom prst="rect">
            <a:avLst/>
          </a:prstGeom>
        </p:spPr>
      </p:pic>
      <p:pic>
        <p:nvPicPr>
          <p:cNvPr id="69" name="Graphic 68">
            <a:extLst>
              <a:ext uri="{FF2B5EF4-FFF2-40B4-BE49-F238E27FC236}">
                <a16:creationId xmlns:a16="http://schemas.microsoft.com/office/drawing/2014/main" id="{21E4A76C-336D-8543-93D3-D9B76F4C2087}"/>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416331" y="5510213"/>
            <a:ext cx="373380" cy="373380"/>
          </a:xfrm>
          <a:prstGeom prst="rect">
            <a:avLst/>
          </a:prstGeom>
        </p:spPr>
      </p:pic>
      <p:sp>
        <p:nvSpPr>
          <p:cNvPr id="99" name="Rectangle 98">
            <a:hlinkClick r:id="rId14"/>
            <a:extLst>
              <a:ext uri="{FF2B5EF4-FFF2-40B4-BE49-F238E27FC236}">
                <a16:creationId xmlns:a16="http://schemas.microsoft.com/office/drawing/2014/main" id="{2A6480F3-532C-6543-85E7-0BC80B7701C0}"/>
              </a:ext>
            </a:extLst>
          </p:cNvPr>
          <p:cNvSpPr/>
          <p:nvPr userDrawn="1"/>
        </p:nvSpPr>
        <p:spPr>
          <a:xfrm>
            <a:off x="6391370" y="5464311"/>
            <a:ext cx="1862964" cy="45292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1" name="Rectangle 100">
            <a:hlinkClick r:id="rId8"/>
            <a:extLst>
              <a:ext uri="{FF2B5EF4-FFF2-40B4-BE49-F238E27FC236}">
                <a16:creationId xmlns:a16="http://schemas.microsoft.com/office/drawing/2014/main" id="{271C9EA2-037E-9447-9A8A-CC48EEAF6E57}"/>
              </a:ext>
            </a:extLst>
          </p:cNvPr>
          <p:cNvSpPr/>
          <p:nvPr userDrawn="1"/>
        </p:nvSpPr>
        <p:spPr>
          <a:xfrm>
            <a:off x="358737" y="5479468"/>
            <a:ext cx="3412665"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2" name="Rectangle 101">
            <a:hlinkClick r:id="rId9"/>
            <a:extLst>
              <a:ext uri="{FF2B5EF4-FFF2-40B4-BE49-F238E27FC236}">
                <a16:creationId xmlns:a16="http://schemas.microsoft.com/office/drawing/2014/main" id="{6F45FC3A-EC6D-074D-B1BD-EB183B8127E8}"/>
              </a:ext>
            </a:extLst>
          </p:cNvPr>
          <p:cNvSpPr/>
          <p:nvPr userDrawn="1"/>
        </p:nvSpPr>
        <p:spPr>
          <a:xfrm>
            <a:off x="3915562" y="5484635"/>
            <a:ext cx="2271388"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103" name="Picture 102">
            <a:hlinkClick r:id="rId23"/>
            <a:extLst>
              <a:ext uri="{FF2B5EF4-FFF2-40B4-BE49-F238E27FC236}">
                <a16:creationId xmlns:a16="http://schemas.microsoft.com/office/drawing/2014/main" id="{6DDBD507-C3B8-B043-9108-BE611CA197E6}"/>
              </a:ext>
            </a:extLst>
          </p:cNvPr>
          <p:cNvPicPr>
            <a:picLocks noChangeAspect="1"/>
          </p:cNvPicPr>
          <p:nvPr userDrawn="1"/>
        </p:nvPicPr>
        <p:blipFill>
          <a:blip r:embed="rId24"/>
          <a:stretch>
            <a:fillRect/>
          </a:stretch>
        </p:blipFill>
        <p:spPr>
          <a:xfrm>
            <a:off x="317178" y="4671100"/>
            <a:ext cx="1866388" cy="723225"/>
          </a:xfrm>
          <a:prstGeom prst="rect">
            <a:avLst/>
          </a:prstGeom>
        </p:spPr>
      </p:pic>
      <p:pic>
        <p:nvPicPr>
          <p:cNvPr id="100" name="Graphic 99">
            <a:extLst>
              <a:ext uri="{FF2B5EF4-FFF2-40B4-BE49-F238E27FC236}">
                <a16:creationId xmlns:a16="http://schemas.microsoft.com/office/drawing/2014/main" id="{6F8CE332-494C-AF4C-91D8-AC18AB3E73F5}"/>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2837204" y="810930"/>
            <a:ext cx="9306370" cy="4471395"/>
          </a:xfrm>
          <a:prstGeom prst="rect">
            <a:avLst/>
          </a:prstGeom>
        </p:spPr>
      </p:pic>
      <p:pic>
        <p:nvPicPr>
          <p:cNvPr id="104" name="Graphic 103" descr="Marker with solid fill">
            <a:extLst>
              <a:ext uri="{FF2B5EF4-FFF2-40B4-BE49-F238E27FC236}">
                <a16:creationId xmlns:a16="http://schemas.microsoft.com/office/drawing/2014/main" id="{8E6A2141-F573-1A4A-841E-2D98D3223819}"/>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3389006" y="1949574"/>
            <a:ext cx="313184" cy="313184"/>
          </a:xfrm>
          <a:prstGeom prst="rect">
            <a:avLst/>
          </a:prstGeom>
        </p:spPr>
      </p:pic>
      <p:pic>
        <p:nvPicPr>
          <p:cNvPr id="105" name="Graphic 104" descr="Marker with solid fill">
            <a:extLst>
              <a:ext uri="{FF2B5EF4-FFF2-40B4-BE49-F238E27FC236}">
                <a16:creationId xmlns:a16="http://schemas.microsoft.com/office/drawing/2014/main" id="{43B45D61-8E40-BF44-8121-DB17039D3E09}"/>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4149789" y="2084249"/>
            <a:ext cx="313184" cy="313184"/>
          </a:xfrm>
          <a:prstGeom prst="rect">
            <a:avLst/>
          </a:prstGeom>
        </p:spPr>
      </p:pic>
      <p:pic>
        <p:nvPicPr>
          <p:cNvPr id="106" name="Graphic 105" descr="Marker with solid fill">
            <a:extLst>
              <a:ext uri="{FF2B5EF4-FFF2-40B4-BE49-F238E27FC236}">
                <a16:creationId xmlns:a16="http://schemas.microsoft.com/office/drawing/2014/main" id="{670F950B-B5DC-CE48-8906-C48D28B09276}"/>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4787336" y="1753300"/>
            <a:ext cx="313184" cy="313184"/>
          </a:xfrm>
          <a:prstGeom prst="rect">
            <a:avLst/>
          </a:prstGeom>
        </p:spPr>
      </p:pic>
      <p:pic>
        <p:nvPicPr>
          <p:cNvPr id="107" name="Graphic 106" descr="Marker with solid fill">
            <a:extLst>
              <a:ext uri="{FF2B5EF4-FFF2-40B4-BE49-F238E27FC236}">
                <a16:creationId xmlns:a16="http://schemas.microsoft.com/office/drawing/2014/main" id="{02116C3A-7677-5743-9FCE-029DF42E67A6}"/>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6900460" y="1561745"/>
            <a:ext cx="313184" cy="313184"/>
          </a:xfrm>
          <a:prstGeom prst="rect">
            <a:avLst/>
          </a:prstGeom>
        </p:spPr>
      </p:pic>
      <p:pic>
        <p:nvPicPr>
          <p:cNvPr id="108" name="Graphic 107" descr="Marker with solid fill">
            <a:extLst>
              <a:ext uri="{FF2B5EF4-FFF2-40B4-BE49-F238E27FC236}">
                <a16:creationId xmlns:a16="http://schemas.microsoft.com/office/drawing/2014/main" id="{E16EB1D3-4A06-8F4B-ABE6-3F8E76A10E2B}"/>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6665606" y="1405153"/>
            <a:ext cx="313184" cy="313184"/>
          </a:xfrm>
          <a:prstGeom prst="rect">
            <a:avLst/>
          </a:prstGeom>
        </p:spPr>
      </p:pic>
      <p:pic>
        <p:nvPicPr>
          <p:cNvPr id="109" name="Graphic 108" descr="Marker with solid fill">
            <a:extLst>
              <a:ext uri="{FF2B5EF4-FFF2-40B4-BE49-F238E27FC236}">
                <a16:creationId xmlns:a16="http://schemas.microsoft.com/office/drawing/2014/main" id="{B6F9FA1C-4564-CE40-85C7-C418923C19DC}"/>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6688933" y="1753300"/>
            <a:ext cx="313184" cy="313184"/>
          </a:xfrm>
          <a:prstGeom prst="rect">
            <a:avLst/>
          </a:prstGeom>
        </p:spPr>
      </p:pic>
      <p:pic>
        <p:nvPicPr>
          <p:cNvPr id="110" name="Graphic 109" descr="Marker with solid fill">
            <a:extLst>
              <a:ext uri="{FF2B5EF4-FFF2-40B4-BE49-F238E27FC236}">
                <a16:creationId xmlns:a16="http://schemas.microsoft.com/office/drawing/2014/main" id="{936E4946-B589-9541-92A7-049C4FAF4907}"/>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6535322" y="1877944"/>
            <a:ext cx="313184" cy="313184"/>
          </a:xfrm>
          <a:prstGeom prst="rect">
            <a:avLst/>
          </a:prstGeom>
        </p:spPr>
      </p:pic>
      <p:pic>
        <p:nvPicPr>
          <p:cNvPr id="111" name="Graphic 110" descr="Marker with solid fill">
            <a:extLst>
              <a:ext uri="{FF2B5EF4-FFF2-40B4-BE49-F238E27FC236}">
                <a16:creationId xmlns:a16="http://schemas.microsoft.com/office/drawing/2014/main" id="{E6D295B3-AFD8-5642-816F-C2DE7023D665}"/>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4662927" y="1796720"/>
            <a:ext cx="313184" cy="313184"/>
          </a:xfrm>
          <a:prstGeom prst="rect">
            <a:avLst/>
          </a:prstGeom>
        </p:spPr>
      </p:pic>
      <p:pic>
        <p:nvPicPr>
          <p:cNvPr id="112" name="Graphic 111" descr="Marker with solid fill">
            <a:extLst>
              <a:ext uri="{FF2B5EF4-FFF2-40B4-BE49-F238E27FC236}">
                <a16:creationId xmlns:a16="http://schemas.microsoft.com/office/drawing/2014/main" id="{595CA8D3-C34A-3C4D-8FEC-8CA9C4FEA058}"/>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7010495" y="1154147"/>
            <a:ext cx="313184" cy="313184"/>
          </a:xfrm>
          <a:prstGeom prst="rect">
            <a:avLst/>
          </a:prstGeom>
        </p:spPr>
      </p:pic>
      <p:pic>
        <p:nvPicPr>
          <p:cNvPr id="113" name="Graphic 112" descr="Marker with solid fill">
            <a:extLst>
              <a:ext uri="{FF2B5EF4-FFF2-40B4-BE49-F238E27FC236}">
                <a16:creationId xmlns:a16="http://schemas.microsoft.com/office/drawing/2014/main" id="{A5DF2E78-59FD-004B-8E5E-FA2A7F8C61D3}"/>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10275599" y="1962644"/>
            <a:ext cx="313184" cy="313184"/>
          </a:xfrm>
          <a:prstGeom prst="rect">
            <a:avLst/>
          </a:prstGeom>
        </p:spPr>
      </p:pic>
      <p:pic>
        <p:nvPicPr>
          <p:cNvPr id="114" name="Graphic 113" descr="Marker with solid fill">
            <a:extLst>
              <a:ext uri="{FF2B5EF4-FFF2-40B4-BE49-F238E27FC236}">
                <a16:creationId xmlns:a16="http://schemas.microsoft.com/office/drawing/2014/main" id="{C60A8331-0A69-554D-B52B-5F07F8847EE4}"/>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7147911" y="1824071"/>
            <a:ext cx="313184" cy="313184"/>
          </a:xfrm>
          <a:prstGeom prst="rect">
            <a:avLst/>
          </a:prstGeom>
        </p:spPr>
      </p:pic>
      <p:pic>
        <p:nvPicPr>
          <p:cNvPr id="115" name="Graphic 114" descr="Marker with solid fill">
            <a:extLst>
              <a:ext uri="{FF2B5EF4-FFF2-40B4-BE49-F238E27FC236}">
                <a16:creationId xmlns:a16="http://schemas.microsoft.com/office/drawing/2014/main" id="{9EA6B858-B1AD-1848-BAA8-86A755A52414}"/>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9723932" y="3054706"/>
            <a:ext cx="313184" cy="313184"/>
          </a:xfrm>
          <a:prstGeom prst="rect">
            <a:avLst/>
          </a:prstGeom>
        </p:spPr>
      </p:pic>
      <p:pic>
        <p:nvPicPr>
          <p:cNvPr id="116" name="Graphic 115" descr="Marker with solid fill">
            <a:extLst>
              <a:ext uri="{FF2B5EF4-FFF2-40B4-BE49-F238E27FC236}">
                <a16:creationId xmlns:a16="http://schemas.microsoft.com/office/drawing/2014/main" id="{53618ADC-894F-6043-96F9-D9F16A8ACF2B}"/>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9966693" y="2391159"/>
            <a:ext cx="313184" cy="313184"/>
          </a:xfrm>
          <a:prstGeom prst="rect">
            <a:avLst/>
          </a:prstGeom>
        </p:spPr>
      </p:pic>
      <p:pic>
        <p:nvPicPr>
          <p:cNvPr id="117" name="Graphic 116" descr="Marker with solid fill">
            <a:extLst>
              <a:ext uri="{FF2B5EF4-FFF2-40B4-BE49-F238E27FC236}">
                <a16:creationId xmlns:a16="http://schemas.microsoft.com/office/drawing/2014/main" id="{DDFFBE72-4D7D-584C-9FB7-3FCBC978C213}"/>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9960009" y="1792711"/>
            <a:ext cx="313184" cy="313184"/>
          </a:xfrm>
          <a:prstGeom prst="rect">
            <a:avLst/>
          </a:prstGeom>
        </p:spPr>
      </p:pic>
      <p:pic>
        <p:nvPicPr>
          <p:cNvPr id="118" name="Graphic 117" descr="Marker with solid fill">
            <a:extLst>
              <a:ext uri="{FF2B5EF4-FFF2-40B4-BE49-F238E27FC236}">
                <a16:creationId xmlns:a16="http://schemas.microsoft.com/office/drawing/2014/main" id="{D135A437-0889-F24F-99AE-0825BBF0F208}"/>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10575004" y="1970736"/>
            <a:ext cx="313184" cy="313184"/>
          </a:xfrm>
          <a:prstGeom prst="rect">
            <a:avLst/>
          </a:prstGeom>
        </p:spPr>
      </p:pic>
      <p:pic>
        <p:nvPicPr>
          <p:cNvPr id="119" name="Graphic 118" descr="Marker with solid fill">
            <a:extLst>
              <a:ext uri="{FF2B5EF4-FFF2-40B4-BE49-F238E27FC236}">
                <a16:creationId xmlns:a16="http://schemas.microsoft.com/office/drawing/2014/main" id="{578DCD33-8A47-5D4B-B253-015697DE319C}"/>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7676647" y="2164582"/>
            <a:ext cx="313184" cy="313184"/>
          </a:xfrm>
          <a:prstGeom prst="rect">
            <a:avLst/>
          </a:prstGeom>
        </p:spPr>
      </p:pic>
      <p:pic>
        <p:nvPicPr>
          <p:cNvPr id="120" name="Graphic 119" descr="Marker with solid fill">
            <a:extLst>
              <a:ext uri="{FF2B5EF4-FFF2-40B4-BE49-F238E27FC236}">
                <a16:creationId xmlns:a16="http://schemas.microsoft.com/office/drawing/2014/main" id="{F65B7642-7E17-9841-B162-88F61B082268}"/>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6961794" y="1306180"/>
            <a:ext cx="313184" cy="313184"/>
          </a:xfrm>
          <a:prstGeom prst="rect">
            <a:avLst/>
          </a:prstGeom>
        </p:spPr>
      </p:pic>
      <p:pic>
        <p:nvPicPr>
          <p:cNvPr id="121" name="Graphic 120" descr="Marker with solid fill">
            <a:extLst>
              <a:ext uri="{FF2B5EF4-FFF2-40B4-BE49-F238E27FC236}">
                <a16:creationId xmlns:a16="http://schemas.microsoft.com/office/drawing/2014/main" id="{D24491DD-EFFD-4D40-921B-1C56E84BA3A2}"/>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7498622" y="1897545"/>
            <a:ext cx="313184" cy="313184"/>
          </a:xfrm>
          <a:prstGeom prst="rect">
            <a:avLst/>
          </a:prstGeom>
        </p:spPr>
      </p:pic>
      <p:pic>
        <p:nvPicPr>
          <p:cNvPr id="122" name="Graphic 121" descr="Marker with solid fill">
            <a:extLst>
              <a:ext uri="{FF2B5EF4-FFF2-40B4-BE49-F238E27FC236}">
                <a16:creationId xmlns:a16="http://schemas.microsoft.com/office/drawing/2014/main" id="{F61C4D22-AB26-854E-9D5C-BBC54D3EA8DF}"/>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5484975" y="3540815"/>
            <a:ext cx="313184" cy="313184"/>
          </a:xfrm>
          <a:prstGeom prst="rect">
            <a:avLst/>
          </a:prstGeom>
        </p:spPr>
      </p:pic>
      <p:pic>
        <p:nvPicPr>
          <p:cNvPr id="123" name="Graphic 122" descr="Marker with solid fill">
            <a:extLst>
              <a:ext uri="{FF2B5EF4-FFF2-40B4-BE49-F238E27FC236}">
                <a16:creationId xmlns:a16="http://schemas.microsoft.com/office/drawing/2014/main" id="{BD237E5D-373B-B049-BE60-6DC6D61EAF72}"/>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5289497" y="3912462"/>
            <a:ext cx="313184" cy="313184"/>
          </a:xfrm>
          <a:prstGeom prst="rect">
            <a:avLst/>
          </a:prstGeom>
        </p:spPr>
      </p:pic>
      <p:pic>
        <p:nvPicPr>
          <p:cNvPr id="124" name="Graphic 123" descr="Marker with solid fill">
            <a:extLst>
              <a:ext uri="{FF2B5EF4-FFF2-40B4-BE49-F238E27FC236}">
                <a16:creationId xmlns:a16="http://schemas.microsoft.com/office/drawing/2014/main" id="{8E576291-6B4D-1142-962C-B5D12A96C1CA}"/>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4982000" y="4300880"/>
            <a:ext cx="313184" cy="313184"/>
          </a:xfrm>
          <a:prstGeom prst="rect">
            <a:avLst/>
          </a:prstGeom>
        </p:spPr>
      </p:pic>
      <p:pic>
        <p:nvPicPr>
          <p:cNvPr id="125" name="Graphic 124" descr="Marker with solid fill">
            <a:extLst>
              <a:ext uri="{FF2B5EF4-FFF2-40B4-BE49-F238E27FC236}">
                <a16:creationId xmlns:a16="http://schemas.microsoft.com/office/drawing/2014/main" id="{DD9DC287-A896-9444-B65D-87F363790AB0}"/>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4545030" y="3200363"/>
            <a:ext cx="313184" cy="313184"/>
          </a:xfrm>
          <a:prstGeom prst="rect">
            <a:avLst/>
          </a:prstGeom>
        </p:spPr>
      </p:pic>
      <p:pic>
        <p:nvPicPr>
          <p:cNvPr id="126" name="Graphic 125" descr="Marker with solid fill">
            <a:extLst>
              <a:ext uri="{FF2B5EF4-FFF2-40B4-BE49-F238E27FC236}">
                <a16:creationId xmlns:a16="http://schemas.microsoft.com/office/drawing/2014/main" id="{59508A1B-29BD-D044-88EA-80D74D900A67}"/>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3687274" y="2439712"/>
            <a:ext cx="313184" cy="313184"/>
          </a:xfrm>
          <a:prstGeom prst="rect">
            <a:avLst/>
          </a:prstGeom>
        </p:spPr>
      </p:pic>
      <p:pic>
        <p:nvPicPr>
          <p:cNvPr id="127" name="Graphic 126" descr="Marker with solid fill">
            <a:extLst>
              <a:ext uri="{FF2B5EF4-FFF2-40B4-BE49-F238E27FC236}">
                <a16:creationId xmlns:a16="http://schemas.microsoft.com/office/drawing/2014/main" id="{A2350BA7-DEE5-6D4A-94D6-3982B6B29A14}"/>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4319722" y="2262274"/>
            <a:ext cx="313184" cy="313184"/>
          </a:xfrm>
          <a:prstGeom prst="rect">
            <a:avLst/>
          </a:prstGeom>
        </p:spPr>
      </p:pic>
      <p:pic>
        <p:nvPicPr>
          <p:cNvPr id="128" name="Graphic 127" descr="Marker with solid fill">
            <a:extLst>
              <a:ext uri="{FF2B5EF4-FFF2-40B4-BE49-F238E27FC236}">
                <a16:creationId xmlns:a16="http://schemas.microsoft.com/office/drawing/2014/main" id="{C1C0A417-0646-1943-91C9-0D1ED162E524}"/>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7458162" y="1573864"/>
            <a:ext cx="313184" cy="313184"/>
          </a:xfrm>
          <a:prstGeom prst="rect">
            <a:avLst/>
          </a:prstGeom>
        </p:spPr>
      </p:pic>
      <p:pic>
        <p:nvPicPr>
          <p:cNvPr id="129" name="Graphic 128" descr="Marker with solid fill">
            <a:extLst>
              <a:ext uri="{FF2B5EF4-FFF2-40B4-BE49-F238E27FC236}">
                <a16:creationId xmlns:a16="http://schemas.microsoft.com/office/drawing/2014/main" id="{C8C8BA7A-3DBB-2B42-9E78-70194B02D07A}"/>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7328690" y="1598140"/>
            <a:ext cx="313184" cy="313184"/>
          </a:xfrm>
          <a:prstGeom prst="rect">
            <a:avLst/>
          </a:prstGeom>
        </p:spPr>
      </p:pic>
      <p:pic>
        <p:nvPicPr>
          <p:cNvPr id="130" name="Graphic 129" descr="Marker with solid fill">
            <a:extLst>
              <a:ext uri="{FF2B5EF4-FFF2-40B4-BE49-F238E27FC236}">
                <a16:creationId xmlns:a16="http://schemas.microsoft.com/office/drawing/2014/main" id="{5E100AC0-5969-A745-A61F-1AA35242ACEB}"/>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7385334" y="1679060"/>
            <a:ext cx="313184" cy="313184"/>
          </a:xfrm>
          <a:prstGeom prst="rect">
            <a:avLst/>
          </a:prstGeom>
        </p:spPr>
      </p:pic>
      <p:pic>
        <p:nvPicPr>
          <p:cNvPr id="131" name="Graphic 130" descr="Marker with solid fill">
            <a:extLst>
              <a:ext uri="{FF2B5EF4-FFF2-40B4-BE49-F238E27FC236}">
                <a16:creationId xmlns:a16="http://schemas.microsoft.com/office/drawing/2014/main" id="{2764DE04-F20E-144D-9EFC-E465D04F85D2}"/>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6875536" y="1670968"/>
            <a:ext cx="313184" cy="313184"/>
          </a:xfrm>
          <a:prstGeom prst="rect">
            <a:avLst/>
          </a:prstGeom>
        </p:spPr>
      </p:pic>
      <p:pic>
        <p:nvPicPr>
          <p:cNvPr id="132" name="Graphic 131" descr="Marker with solid fill">
            <a:extLst>
              <a:ext uri="{FF2B5EF4-FFF2-40B4-BE49-F238E27FC236}">
                <a16:creationId xmlns:a16="http://schemas.microsoft.com/office/drawing/2014/main" id="{07838B81-DC6E-D746-AE26-9D853A801497}"/>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7094021" y="1565772"/>
            <a:ext cx="313184" cy="313184"/>
          </a:xfrm>
          <a:prstGeom prst="rect">
            <a:avLst/>
          </a:prstGeom>
        </p:spPr>
      </p:pic>
      <p:pic>
        <p:nvPicPr>
          <p:cNvPr id="133" name="Graphic 132" descr="Marker with solid fill">
            <a:extLst>
              <a:ext uri="{FF2B5EF4-FFF2-40B4-BE49-F238E27FC236}">
                <a16:creationId xmlns:a16="http://schemas.microsoft.com/office/drawing/2014/main" id="{57C26B25-174E-054C-A57A-EB4901034C36}"/>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7215401" y="1598140"/>
            <a:ext cx="313184" cy="313184"/>
          </a:xfrm>
          <a:prstGeom prst="rect">
            <a:avLst/>
          </a:prstGeom>
        </p:spPr>
      </p:pic>
      <p:pic>
        <p:nvPicPr>
          <p:cNvPr id="134" name="Graphic 133" descr="Marker with solid fill">
            <a:extLst>
              <a:ext uri="{FF2B5EF4-FFF2-40B4-BE49-F238E27FC236}">
                <a16:creationId xmlns:a16="http://schemas.microsoft.com/office/drawing/2014/main" id="{79A454FD-82B3-984F-954A-3F79B25D2505}"/>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4481562" y="1987144"/>
            <a:ext cx="313184" cy="313184"/>
          </a:xfrm>
          <a:prstGeom prst="rect">
            <a:avLst/>
          </a:prstGeom>
        </p:spPr>
      </p:pic>
      <p:pic>
        <p:nvPicPr>
          <p:cNvPr id="135" name="Graphic 134" descr="Marker with solid fill">
            <a:extLst>
              <a:ext uri="{FF2B5EF4-FFF2-40B4-BE49-F238E27FC236}">
                <a16:creationId xmlns:a16="http://schemas.microsoft.com/office/drawing/2014/main" id="{E87BF36B-6474-0D48-ACD8-5FAD65BCDA41}"/>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4376366" y="1946684"/>
            <a:ext cx="313184" cy="313184"/>
          </a:xfrm>
          <a:prstGeom prst="rect">
            <a:avLst/>
          </a:prstGeom>
        </p:spPr>
      </p:pic>
      <p:pic>
        <p:nvPicPr>
          <p:cNvPr id="136" name="Graphic 135" descr="Marker with solid fill">
            <a:extLst>
              <a:ext uri="{FF2B5EF4-FFF2-40B4-BE49-F238E27FC236}">
                <a16:creationId xmlns:a16="http://schemas.microsoft.com/office/drawing/2014/main" id="{7C26A7D9-BBF0-1A4B-BCD5-9F879D836C1F}"/>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4085053" y="1623003"/>
            <a:ext cx="313184" cy="313184"/>
          </a:xfrm>
          <a:prstGeom prst="rect">
            <a:avLst/>
          </a:prstGeom>
        </p:spPr>
      </p:pic>
      <p:pic>
        <p:nvPicPr>
          <p:cNvPr id="137" name="Graphic 136" descr="Marker with solid fill">
            <a:extLst>
              <a:ext uri="{FF2B5EF4-FFF2-40B4-BE49-F238E27FC236}">
                <a16:creationId xmlns:a16="http://schemas.microsoft.com/office/drawing/2014/main" id="{48A9CFF0-56EA-A144-BF1C-E5214D2C992E}"/>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4182157" y="1720107"/>
            <a:ext cx="313184" cy="313184"/>
          </a:xfrm>
          <a:prstGeom prst="rect">
            <a:avLst/>
          </a:prstGeom>
        </p:spPr>
      </p:pic>
      <p:pic>
        <p:nvPicPr>
          <p:cNvPr id="138" name="Graphic 137" descr="Marker with solid fill">
            <a:extLst>
              <a:ext uri="{FF2B5EF4-FFF2-40B4-BE49-F238E27FC236}">
                <a16:creationId xmlns:a16="http://schemas.microsoft.com/office/drawing/2014/main" id="{8A25CD5A-B7D0-B04B-BBFB-8A5BA72581D7}"/>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4165973" y="1792935"/>
            <a:ext cx="313184" cy="313184"/>
          </a:xfrm>
          <a:prstGeom prst="rect">
            <a:avLst/>
          </a:prstGeom>
        </p:spPr>
      </p:pic>
      <p:pic>
        <p:nvPicPr>
          <p:cNvPr id="139" name="Graphic 138" descr="Marker with solid fill">
            <a:extLst>
              <a:ext uri="{FF2B5EF4-FFF2-40B4-BE49-F238E27FC236}">
                <a16:creationId xmlns:a16="http://schemas.microsoft.com/office/drawing/2014/main" id="{415A82C9-6411-0A4D-A09A-797206F2164C}"/>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3712820" y="1703922"/>
            <a:ext cx="313184" cy="313184"/>
          </a:xfrm>
          <a:prstGeom prst="rect">
            <a:avLst/>
          </a:prstGeom>
        </p:spPr>
      </p:pic>
      <p:pic>
        <p:nvPicPr>
          <p:cNvPr id="140" name="Graphic 139" descr="Marker with solid fill">
            <a:extLst>
              <a:ext uri="{FF2B5EF4-FFF2-40B4-BE49-F238E27FC236}">
                <a16:creationId xmlns:a16="http://schemas.microsoft.com/office/drawing/2014/main" id="{108C2677-26F5-9E49-AAD2-3EA47949FBBA}"/>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3777555" y="1970961"/>
            <a:ext cx="313184" cy="313184"/>
          </a:xfrm>
          <a:prstGeom prst="rect">
            <a:avLst/>
          </a:prstGeom>
        </p:spPr>
      </p:pic>
      <p:pic>
        <p:nvPicPr>
          <p:cNvPr id="141" name="Graphic 140" descr="Marker with solid fill">
            <a:extLst>
              <a:ext uri="{FF2B5EF4-FFF2-40B4-BE49-F238E27FC236}">
                <a16:creationId xmlns:a16="http://schemas.microsoft.com/office/drawing/2014/main" id="{20EDB075-9745-864B-99B0-31C1D47AC801}"/>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3842291" y="2084249"/>
            <a:ext cx="313184" cy="313184"/>
          </a:xfrm>
          <a:prstGeom prst="rect">
            <a:avLst/>
          </a:prstGeom>
        </p:spPr>
      </p:pic>
      <p:pic>
        <p:nvPicPr>
          <p:cNvPr id="142" name="Graphic 141" descr="Marker with solid fill">
            <a:extLst>
              <a:ext uri="{FF2B5EF4-FFF2-40B4-BE49-F238E27FC236}">
                <a16:creationId xmlns:a16="http://schemas.microsoft.com/office/drawing/2014/main" id="{E5754A78-AEC7-D84E-9235-240A474B59D2}"/>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3389137" y="2148985"/>
            <a:ext cx="313184" cy="313184"/>
          </a:xfrm>
          <a:prstGeom prst="rect">
            <a:avLst/>
          </a:prstGeom>
        </p:spPr>
      </p:pic>
      <p:pic>
        <p:nvPicPr>
          <p:cNvPr id="143" name="Graphic 142" descr="Marker with solid fill">
            <a:extLst>
              <a:ext uri="{FF2B5EF4-FFF2-40B4-BE49-F238E27FC236}">
                <a16:creationId xmlns:a16="http://schemas.microsoft.com/office/drawing/2014/main" id="{1C141C8C-D46F-3947-82CA-DA250B1FFCD0}"/>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3324401" y="1987144"/>
            <a:ext cx="313184" cy="313184"/>
          </a:xfrm>
          <a:prstGeom prst="rect">
            <a:avLst/>
          </a:prstGeom>
        </p:spPr>
      </p:pic>
    </p:spTree>
    <p:extLst>
      <p:ext uri="{BB962C8B-B14F-4D97-AF65-F5344CB8AC3E}">
        <p14:creationId xmlns:p14="http://schemas.microsoft.com/office/powerpoint/2010/main" val="3164413967"/>
      </p:ext>
    </p:extLst>
  </p:cSld>
  <p:clrMapOvr>
    <a:masterClrMapping/>
  </p:clrMapOvr>
  <p:transition>
    <p:fade/>
  </p:transition>
  <p:extLst>
    <p:ext uri="{DCECCB84-F9BA-43D5-87BE-67443E8EF086}">
      <p15:sldGuideLst xmlns:p15="http://schemas.microsoft.com/office/powerpoint/2012/main">
        <p15:guide id="1" pos="274">
          <p15:clr>
            <a:srgbClr val="FBAE40"/>
          </p15:clr>
        </p15:guide>
        <p15:guide id="2" orient="horz" pos="548">
          <p15:clr>
            <a:srgbClr val="FBAE40"/>
          </p15:clr>
        </p15:guide>
        <p15:guide id="3" pos="147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5200"/>
          </a:xfrm>
        </p:spPr>
        <p:txBody>
          <a:bodyPr>
            <a:noAutofit/>
          </a:bodyPr>
          <a:lstStyle>
            <a:lvl1pPr>
              <a:buClr>
                <a:schemeClr val="accent1"/>
              </a:buCl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p:cNvSpPr>
            <a:spLocks noGrp="1"/>
          </p:cNvSpPr>
          <p:nvPr>
            <p:ph type="title"/>
          </p:nvPr>
        </p:nvSpPr>
        <p:spPr/>
        <p:txBody>
          <a:bodyPr anchor="t"/>
          <a:lstStyle>
            <a:lvl1pPr>
              <a:lnSpc>
                <a:spcPct val="100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7" name="Content Placeholder 5">
            <a:extLst>
              <a:ext uri="{FF2B5EF4-FFF2-40B4-BE49-F238E27FC236}">
                <a16:creationId xmlns:a16="http://schemas.microsoft.com/office/drawing/2014/main" id="{A9B8AF02-8DFA-0F48-AD52-63D63C30E8AB}"/>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326685839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content NO LOGO">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5200"/>
          </a:xfrm>
        </p:spPr>
        <p:txBody>
          <a:bodyPr>
            <a:noAutofit/>
          </a:bodyPr>
          <a:lstStyle>
            <a:lvl1pPr>
              <a:buClr>
                <a:schemeClr val="accent1"/>
              </a:buCl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p:cNvSpPr>
            <a:spLocks noGrp="1"/>
          </p:cNvSpPr>
          <p:nvPr>
            <p:ph type="title"/>
          </p:nvPr>
        </p:nvSpPr>
        <p:spPr/>
        <p:txBody>
          <a:bodyPr anchor="t"/>
          <a:lstStyle>
            <a:lvl1pPr>
              <a:lnSpc>
                <a:spcPct val="100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7" name="Content Placeholder 5">
            <a:extLst>
              <a:ext uri="{FF2B5EF4-FFF2-40B4-BE49-F238E27FC236}">
                <a16:creationId xmlns:a16="http://schemas.microsoft.com/office/drawing/2014/main" id="{A9B8AF02-8DFA-0F48-AD52-63D63C30E8AB}"/>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Rectangle 1">
            <a:extLst>
              <a:ext uri="{FF2B5EF4-FFF2-40B4-BE49-F238E27FC236}">
                <a16:creationId xmlns:a16="http://schemas.microsoft.com/office/drawing/2014/main" id="{E95B24BC-BC56-FD4E-B9E0-A07C7B8EBB54}"/>
              </a:ext>
            </a:extLst>
          </p:cNvPr>
          <p:cNvSpPr/>
          <p:nvPr userDrawn="1"/>
        </p:nvSpPr>
        <p:spPr>
          <a:xfrm>
            <a:off x="9984432" y="259200"/>
            <a:ext cx="1872208" cy="6495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72078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1"/>
        <p:cNvGrpSpPr/>
        <p:nvPr/>
      </p:nvGrpSpPr>
      <p:grpSpPr>
        <a:xfrm>
          <a:off x="0" y="0"/>
          <a:ext cx="0" cy="0"/>
          <a:chOff x="0" y="0"/>
          <a:chExt cx="0" cy="0"/>
        </a:xfrm>
      </p:grpSpPr>
      <p:sp>
        <p:nvSpPr>
          <p:cNvPr id="22" name="Google Shape;22;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393767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1_Blank">
  <p:cSld name="1_Blank">
    <p:spTree>
      <p:nvGrpSpPr>
        <p:cNvPr id="1" name="Shape 29"/>
        <p:cNvGrpSpPr/>
        <p:nvPr/>
      </p:nvGrpSpPr>
      <p:grpSpPr>
        <a:xfrm>
          <a:off x="0" y="0"/>
          <a:ext cx="0" cy="0"/>
          <a:chOff x="0" y="0"/>
          <a:chExt cx="0" cy="0"/>
        </a:xfrm>
      </p:grpSpPr>
      <p:pic>
        <p:nvPicPr>
          <p:cNvPr id="30" name="Google Shape;30;p40" descr="Spotlights3.jpg"/>
          <p:cNvPicPr preferRelativeResize="0"/>
          <p:nvPr/>
        </p:nvPicPr>
        <p:blipFill rotWithShape="1">
          <a:blip r:embed="rId2">
            <a:alphaModFix/>
          </a:blip>
          <a:srcRect l="832"/>
          <a:stretch/>
        </p:blipFill>
        <p:spPr>
          <a:xfrm>
            <a:off x="0" y="0"/>
            <a:ext cx="12192000" cy="940340"/>
          </a:xfrm>
          <a:prstGeom prst="rect">
            <a:avLst/>
          </a:prstGeom>
          <a:noFill/>
          <a:ln>
            <a:noFill/>
          </a:ln>
        </p:spPr>
      </p:pic>
      <p:sp>
        <p:nvSpPr>
          <p:cNvPr id="31" name="Google Shape;31;p40"/>
          <p:cNvSpPr txBox="1">
            <a:spLocks noGrp="1"/>
          </p:cNvSpPr>
          <p:nvPr>
            <p:ph type="title"/>
          </p:nvPr>
        </p:nvSpPr>
        <p:spPr>
          <a:xfrm>
            <a:off x="435455" y="127635"/>
            <a:ext cx="10972800" cy="71628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23F4F"/>
              </a:buClr>
              <a:buSzPts val="2800"/>
              <a:buFont typeface="Arial"/>
              <a:buNone/>
              <a:defRPr sz="2800">
                <a:solidFill>
                  <a:srgbClr val="323F4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40"/>
          <p:cNvSpPr txBox="1">
            <a:spLocks noGrp="1"/>
          </p:cNvSpPr>
          <p:nvPr>
            <p:ph type="body" idx="1"/>
          </p:nvPr>
        </p:nvSpPr>
        <p:spPr>
          <a:xfrm>
            <a:off x="587856" y="1844041"/>
            <a:ext cx="10951633" cy="475487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 name="Google Shape;33;p40" descr="Takeda logo.png"/>
          <p:cNvPicPr preferRelativeResize="0"/>
          <p:nvPr/>
        </p:nvPicPr>
        <p:blipFill rotWithShape="1">
          <a:blip r:embed="rId3">
            <a:alphaModFix/>
          </a:blip>
          <a:srcRect/>
          <a:stretch/>
        </p:blipFill>
        <p:spPr>
          <a:xfrm>
            <a:off x="10222717" y="265524"/>
            <a:ext cx="1497817" cy="375826"/>
          </a:xfrm>
          <a:prstGeom prst="rect">
            <a:avLst/>
          </a:prstGeom>
          <a:noFill/>
          <a:ln>
            <a:noFill/>
          </a:ln>
        </p:spPr>
      </p:pic>
      <p:sp>
        <p:nvSpPr>
          <p:cNvPr id="34" name="Google Shape;34;p40"/>
          <p:cNvSpPr txBox="1"/>
          <p:nvPr/>
        </p:nvSpPr>
        <p:spPr>
          <a:xfrm>
            <a:off x="11707833" y="51436"/>
            <a:ext cx="471467"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1000">
                <a:solidFill>
                  <a:schemeClr val="lt1"/>
                </a:solidFill>
                <a:latin typeface="Calibri"/>
                <a:ea typeface="Calibri"/>
                <a:cs typeface="Calibri"/>
                <a:sym typeface="Calibri"/>
              </a:rPr>
              <a:t>‹#›</a:t>
            </a:fld>
            <a:endParaRPr sz="1000">
              <a:solidFill>
                <a:schemeClr val="lt1"/>
              </a:solidFill>
              <a:latin typeface="Calibri"/>
              <a:ea typeface="Calibri"/>
              <a:cs typeface="Calibri"/>
              <a:sym typeface="Calibri"/>
            </a:endParaRPr>
          </a:p>
        </p:txBody>
      </p:sp>
      <p:sp>
        <p:nvSpPr>
          <p:cNvPr id="35" name="Google Shape;35;p40"/>
          <p:cNvSpPr txBox="1"/>
          <p:nvPr/>
        </p:nvSpPr>
        <p:spPr>
          <a:xfrm>
            <a:off x="9321801" y="6353175"/>
            <a:ext cx="267256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475A6C"/>
                </a:solidFill>
                <a:latin typeface="Arial"/>
                <a:ea typeface="Arial"/>
                <a:cs typeface="Arial"/>
                <a:sym typeface="Arial"/>
              </a:rPr>
              <a:t>Date of prep: August 2015</a:t>
            </a:r>
            <a:br>
              <a:rPr lang="en-US" sz="1000">
                <a:solidFill>
                  <a:srgbClr val="475A6C"/>
                </a:solidFill>
                <a:latin typeface="Arial"/>
                <a:ea typeface="Arial"/>
                <a:cs typeface="Arial"/>
                <a:sym typeface="Arial"/>
              </a:rPr>
            </a:br>
            <a:r>
              <a:rPr lang="en-US" sz="1000">
                <a:solidFill>
                  <a:srgbClr val="475A6C"/>
                </a:solidFill>
                <a:latin typeface="Arial"/>
                <a:ea typeface="Arial"/>
                <a:cs typeface="Arial"/>
                <a:sym typeface="Arial"/>
              </a:rPr>
              <a:t>Jobcode: GLO/ALO/2015-00104 </a:t>
            </a:r>
            <a:endParaRPr/>
          </a:p>
        </p:txBody>
      </p:sp>
    </p:spTree>
    <p:extLst>
      <p:ext uri="{BB962C8B-B14F-4D97-AF65-F5344CB8AC3E}">
        <p14:creationId xmlns:p14="http://schemas.microsoft.com/office/powerpoint/2010/main" val="1274154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6_Disposition personnalisée">
    <p:bg>
      <p:bgPr>
        <a:solidFill>
          <a:srgbClr val="5D8298"/>
        </a:solidFill>
        <a:effectLst/>
      </p:bgPr>
    </p:bg>
    <p:spTree>
      <p:nvGrpSpPr>
        <p:cNvPr id="1" name=""/>
        <p:cNvGrpSpPr/>
        <p:nvPr/>
      </p:nvGrpSpPr>
      <p:grpSpPr>
        <a:xfrm>
          <a:off x="0" y="0"/>
          <a:ext cx="0" cy="0"/>
          <a:chOff x="0" y="0"/>
          <a:chExt cx="0" cy="0"/>
        </a:xfrm>
      </p:grpSpPr>
      <p:sp>
        <p:nvSpPr>
          <p:cNvPr id="2" name="Espace réservé du numéro de diapositive 6"/>
          <p:cNvSpPr>
            <a:spLocks noGrp="1"/>
          </p:cNvSpPr>
          <p:nvPr>
            <p:ph type="sldNum" sz="quarter" idx="4"/>
          </p:nvPr>
        </p:nvSpPr>
        <p:spPr>
          <a:xfrm>
            <a:off x="10512491" y="6356351"/>
            <a:ext cx="1069909" cy="365125"/>
          </a:xfrm>
          <a:prstGeom prst="rect">
            <a:avLst/>
          </a:prstGeom>
        </p:spPr>
        <p:txBody>
          <a:bodyPr vert="horz" lIns="0" tIns="0" rIns="0" bIns="0" rtlCol="0" anchor="ctr"/>
          <a:lstStyle>
            <a:lvl1pPr algn="r">
              <a:defRPr sz="12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3" name="Titre 1"/>
          <p:cNvSpPr>
            <a:spLocks noGrp="1"/>
          </p:cNvSpPr>
          <p:nvPr>
            <p:ph type="title" hasCustomPrompt="1"/>
          </p:nvPr>
        </p:nvSpPr>
        <p:spPr>
          <a:xfrm>
            <a:off x="609600" y="274638"/>
            <a:ext cx="10972800" cy="4162474"/>
          </a:xfrm>
          <a:prstGeom prst="rect">
            <a:avLst/>
          </a:prstGeom>
        </p:spPr>
        <p:txBody>
          <a:bodyPr anchor="ctr">
            <a:normAutofit/>
          </a:bodyPr>
          <a:lstStyle>
            <a:lvl1pPr algn="ctr">
              <a:defRPr sz="40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GB" noProof="0" dirty="0"/>
              <a:t>Click and Modify the text</a:t>
            </a:r>
          </a:p>
        </p:txBody>
      </p:sp>
      <p:sp>
        <p:nvSpPr>
          <p:cNvPr id="4" name="Sous-titre 2"/>
          <p:cNvSpPr>
            <a:spLocks noGrp="1"/>
          </p:cNvSpPr>
          <p:nvPr>
            <p:ph type="subTitle" idx="1"/>
          </p:nvPr>
        </p:nvSpPr>
        <p:spPr>
          <a:xfrm>
            <a:off x="609600" y="4653136"/>
            <a:ext cx="10972800" cy="1655762"/>
          </a:xfrm>
          <a:prstGeom prst="rect">
            <a:avLst/>
          </a:prstGeom>
        </p:spPr>
        <p:txBody>
          <a:bodyPr>
            <a:normAutofit/>
          </a:bodyPr>
          <a:lstStyle>
            <a:lvl1pPr marL="0" indent="0" algn="ctr">
              <a:buNone/>
              <a:defRPr sz="3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endParaRPr lang="en-GB" noProof="0" dirty="0"/>
          </a:p>
        </p:txBody>
      </p:sp>
      <p:sp>
        <p:nvSpPr>
          <p:cNvPr id="5" name="Content Placeholder 5">
            <a:extLst>
              <a:ext uri="{FF2B5EF4-FFF2-40B4-BE49-F238E27FC236}">
                <a16:creationId xmlns:a16="http://schemas.microsoft.com/office/drawing/2014/main" id="{CB0892A3-AA32-4643-922B-907261114EE2}"/>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chemeClr val="bg1"/>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175691566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1_Title Only">
  <p:cSld name="1_Title Only">
    <p:spTree>
      <p:nvGrpSpPr>
        <p:cNvPr id="1" name="Shape 36"/>
        <p:cNvGrpSpPr/>
        <p:nvPr/>
      </p:nvGrpSpPr>
      <p:grpSpPr>
        <a:xfrm>
          <a:off x="0" y="0"/>
          <a:ext cx="0" cy="0"/>
          <a:chOff x="0" y="0"/>
          <a:chExt cx="0" cy="0"/>
        </a:xfrm>
      </p:grpSpPr>
      <p:sp>
        <p:nvSpPr>
          <p:cNvPr id="37" name="Google Shape;37;p41"/>
          <p:cNvSpPr txBox="1">
            <a:spLocks noGrp="1"/>
          </p:cNvSpPr>
          <p:nvPr>
            <p:ph type="body" idx="1"/>
          </p:nvPr>
        </p:nvSpPr>
        <p:spPr>
          <a:xfrm>
            <a:off x="814917" y="6311967"/>
            <a:ext cx="10945283" cy="430157"/>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Clr>
                <a:schemeClr val="dk1"/>
              </a:buClr>
              <a:buSzPts val="1050"/>
              <a:buNone/>
              <a:defRPr sz="1050"/>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949495"/>
                </a:solidFill>
              </a:defRPr>
            </a:lvl1pPr>
            <a:lvl2pPr marL="0" lvl="1" indent="0" algn="r">
              <a:spcBef>
                <a:spcPts val="0"/>
              </a:spcBef>
              <a:buNone/>
              <a:defRPr>
                <a:solidFill>
                  <a:srgbClr val="949495"/>
                </a:solidFill>
              </a:defRPr>
            </a:lvl2pPr>
            <a:lvl3pPr marL="0" lvl="2" indent="0" algn="r">
              <a:spcBef>
                <a:spcPts val="0"/>
              </a:spcBef>
              <a:buNone/>
              <a:defRPr>
                <a:solidFill>
                  <a:srgbClr val="949495"/>
                </a:solidFill>
              </a:defRPr>
            </a:lvl3pPr>
            <a:lvl4pPr marL="0" lvl="3" indent="0" algn="r">
              <a:spcBef>
                <a:spcPts val="0"/>
              </a:spcBef>
              <a:buNone/>
              <a:defRPr>
                <a:solidFill>
                  <a:srgbClr val="949495"/>
                </a:solidFill>
              </a:defRPr>
            </a:lvl4pPr>
            <a:lvl5pPr marL="0" lvl="4" indent="0" algn="r">
              <a:spcBef>
                <a:spcPts val="0"/>
              </a:spcBef>
              <a:buNone/>
              <a:defRPr>
                <a:solidFill>
                  <a:srgbClr val="949495"/>
                </a:solidFill>
              </a:defRPr>
            </a:lvl5pPr>
            <a:lvl6pPr marL="0" lvl="5" indent="0" algn="r">
              <a:spcBef>
                <a:spcPts val="0"/>
              </a:spcBef>
              <a:buNone/>
              <a:defRPr>
                <a:solidFill>
                  <a:srgbClr val="949495"/>
                </a:solidFill>
              </a:defRPr>
            </a:lvl6pPr>
            <a:lvl7pPr marL="0" lvl="6" indent="0" algn="r">
              <a:spcBef>
                <a:spcPts val="0"/>
              </a:spcBef>
              <a:buNone/>
              <a:defRPr>
                <a:solidFill>
                  <a:srgbClr val="949495"/>
                </a:solidFill>
              </a:defRPr>
            </a:lvl7pPr>
            <a:lvl8pPr marL="0" lvl="7" indent="0" algn="r">
              <a:spcBef>
                <a:spcPts val="0"/>
              </a:spcBef>
              <a:buNone/>
              <a:defRPr>
                <a:solidFill>
                  <a:srgbClr val="949495"/>
                </a:solidFill>
              </a:defRPr>
            </a:lvl8pPr>
            <a:lvl9pPr marL="0" lvl="8" indent="0" algn="r">
              <a:spcBef>
                <a:spcPts val="0"/>
              </a:spcBef>
              <a:buNone/>
              <a:defRPr>
                <a:solidFill>
                  <a:srgbClr val="949495"/>
                </a:solidFill>
              </a:defRPr>
            </a:lvl9pPr>
          </a:lstStyle>
          <a:p>
            <a:pPr marL="0" lvl="0" indent="0" algn="r" rtl="0">
              <a:spcBef>
                <a:spcPts val="0"/>
              </a:spcBef>
              <a:spcAft>
                <a:spcPts val="0"/>
              </a:spcAft>
              <a:buNone/>
            </a:pPr>
            <a:fld id="{00000000-1234-1234-1234-123412341234}" type="slidenum">
              <a:rPr lang="en-US"/>
              <a:t>‹#›</a:t>
            </a:fld>
            <a:endParaRPr/>
          </a:p>
        </p:txBody>
      </p:sp>
      <p:sp>
        <p:nvSpPr>
          <p:cNvPr id="40" name="Google Shape;40;p41"/>
          <p:cNvSpPr txBox="1">
            <a:spLocks noGrp="1"/>
          </p:cNvSpPr>
          <p:nvPr>
            <p:ph type="body" idx="2"/>
          </p:nvPr>
        </p:nvSpPr>
        <p:spPr>
          <a:xfrm rot="5400000">
            <a:off x="8871885" y="3113679"/>
            <a:ext cx="5899380" cy="43180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4"/>
              </a:buClr>
              <a:buSzPts val="1400"/>
              <a:buFont typeface="Calibri"/>
              <a:buNone/>
              <a:defRPr sz="1400" b="1">
                <a:solidFill>
                  <a:schemeClr val="accent4"/>
                </a:solidFill>
              </a:defRPr>
            </a:lvl1pPr>
            <a:lvl2pPr marL="914400" lvl="1" indent="-228600" algn="l">
              <a:lnSpc>
                <a:spcPct val="90000"/>
              </a:lnSpc>
              <a:spcBef>
                <a:spcPts val="500"/>
              </a:spcBef>
              <a:spcAft>
                <a:spcPts val="0"/>
              </a:spcAft>
              <a:buClr>
                <a:schemeClr val="dk1"/>
              </a:buClr>
              <a:buSzPts val="2400"/>
              <a:buFont typeface="Calibri"/>
              <a:buNone/>
              <a:defRPr/>
            </a:lvl2pPr>
            <a:lvl3pPr marL="1371600" lvl="2" indent="-228600" algn="l">
              <a:lnSpc>
                <a:spcPct val="90000"/>
              </a:lnSpc>
              <a:spcBef>
                <a:spcPts val="500"/>
              </a:spcBef>
              <a:spcAft>
                <a:spcPts val="0"/>
              </a:spcAft>
              <a:buClr>
                <a:schemeClr val="dk1"/>
              </a:buClr>
              <a:buSzPts val="2000"/>
              <a:buFont typeface="Calibri"/>
              <a:buNone/>
              <a:defRPr/>
            </a:lvl3pPr>
            <a:lvl4pPr marL="1828800" lvl="3" indent="-228600" algn="l">
              <a:lnSpc>
                <a:spcPct val="90000"/>
              </a:lnSpc>
              <a:spcBef>
                <a:spcPts val="500"/>
              </a:spcBef>
              <a:spcAft>
                <a:spcPts val="0"/>
              </a:spcAft>
              <a:buClr>
                <a:schemeClr val="dk1"/>
              </a:buClr>
              <a:buSzPts val="1800"/>
              <a:buFont typeface="Calibri"/>
              <a:buNone/>
              <a:defRPr/>
            </a:lvl4pPr>
            <a:lvl5pPr marL="2286000" lvl="4" indent="-228600" algn="l">
              <a:lnSpc>
                <a:spcPct val="90000"/>
              </a:lnSpc>
              <a:spcBef>
                <a:spcPts val="500"/>
              </a:spcBef>
              <a:spcAft>
                <a:spcPts val="0"/>
              </a:spcAft>
              <a:buClr>
                <a:schemeClr val="dk1"/>
              </a:buClr>
              <a:buSzPts val="1800"/>
              <a:buFont typeface="Calibri"/>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5558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Body Only 1">
  <p:cSld name="Body Only 1">
    <p:spTree>
      <p:nvGrpSpPr>
        <p:cNvPr id="1" name="Shape 41"/>
        <p:cNvGrpSpPr/>
        <p:nvPr/>
      </p:nvGrpSpPr>
      <p:grpSpPr>
        <a:xfrm>
          <a:off x="0" y="0"/>
          <a:ext cx="0" cy="0"/>
          <a:chOff x="0" y="0"/>
          <a:chExt cx="0" cy="0"/>
        </a:xfrm>
      </p:grpSpPr>
      <p:sp>
        <p:nvSpPr>
          <p:cNvPr id="42" name="Google Shape;42;p42"/>
          <p:cNvSpPr txBox="1">
            <a:spLocks noGrp="1"/>
          </p:cNvSpPr>
          <p:nvPr>
            <p:ph type="title"/>
          </p:nvPr>
        </p:nvSpPr>
        <p:spPr>
          <a:xfrm>
            <a:off x="316091" y="269647"/>
            <a:ext cx="11687535" cy="414000"/>
          </a:xfrm>
          <a:prstGeom prst="rect">
            <a:avLst/>
          </a:prstGeom>
          <a:noFill/>
          <a:ln>
            <a:noFill/>
          </a:ln>
        </p:spPr>
        <p:txBody>
          <a:bodyPr spcFirstLastPara="1" wrap="square" lIns="91425" tIns="45700" rIns="91425" bIns="45700" anchor="ctr" anchorCtr="0">
            <a:normAutofit/>
          </a:bodyPr>
          <a:lstStyle>
            <a:lvl1pPr lvl="0" algn="l">
              <a:lnSpc>
                <a:spcPct val="93750"/>
              </a:lnSpc>
              <a:spcBef>
                <a:spcPts val="0"/>
              </a:spcBef>
              <a:spcAft>
                <a:spcPts val="0"/>
              </a:spcAft>
              <a:buClr>
                <a:srgbClr val="830051"/>
              </a:buClr>
              <a:buSzPts val="3200"/>
              <a:buFont typeface="Arial"/>
              <a:buNone/>
              <a:defRPr sz="3200" b="1">
                <a:solidFill>
                  <a:srgbClr val="83005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42"/>
          <p:cNvSpPr txBox="1">
            <a:spLocks noGrp="1"/>
          </p:cNvSpPr>
          <p:nvPr>
            <p:ph type="body" idx="1"/>
          </p:nvPr>
        </p:nvSpPr>
        <p:spPr>
          <a:xfrm>
            <a:off x="316800" y="1649463"/>
            <a:ext cx="9408000" cy="2160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dk1"/>
              </a:buClr>
              <a:buSzPts val="2400"/>
              <a:buNone/>
              <a:defRPr sz="2400">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888"/>
                </a:solidFill>
                <a:latin typeface="Calibri"/>
                <a:ea typeface="Calibri"/>
                <a:cs typeface="Calibri"/>
                <a:sym typeface="Calibri"/>
              </a:defRPr>
            </a:lvl1pPr>
            <a:lvl2pPr marL="0" lvl="1" indent="0" algn="r">
              <a:spcBef>
                <a:spcPts val="0"/>
              </a:spcBef>
              <a:buNone/>
              <a:defRPr sz="1200">
                <a:solidFill>
                  <a:srgbClr val="888888"/>
                </a:solidFill>
                <a:latin typeface="Calibri"/>
                <a:ea typeface="Calibri"/>
                <a:cs typeface="Calibri"/>
                <a:sym typeface="Calibri"/>
              </a:defRPr>
            </a:lvl2pPr>
            <a:lvl3pPr marL="0" lvl="2" indent="0" algn="r">
              <a:spcBef>
                <a:spcPts val="0"/>
              </a:spcBef>
              <a:buNone/>
              <a:defRPr sz="1200">
                <a:solidFill>
                  <a:srgbClr val="888888"/>
                </a:solidFill>
                <a:latin typeface="Calibri"/>
                <a:ea typeface="Calibri"/>
                <a:cs typeface="Calibri"/>
                <a:sym typeface="Calibri"/>
              </a:defRPr>
            </a:lvl3pPr>
            <a:lvl4pPr marL="0" lvl="3" indent="0" algn="r">
              <a:spcBef>
                <a:spcPts val="0"/>
              </a:spcBef>
              <a:buNone/>
              <a:defRPr sz="1200">
                <a:solidFill>
                  <a:srgbClr val="888888"/>
                </a:solidFill>
                <a:latin typeface="Calibri"/>
                <a:ea typeface="Calibri"/>
                <a:cs typeface="Calibri"/>
                <a:sym typeface="Calibri"/>
              </a:defRPr>
            </a:lvl4pPr>
            <a:lvl5pPr marL="0" lvl="4" indent="0" algn="r">
              <a:spcBef>
                <a:spcPts val="0"/>
              </a:spcBef>
              <a:buNone/>
              <a:defRPr sz="1200">
                <a:solidFill>
                  <a:srgbClr val="888888"/>
                </a:solidFill>
                <a:latin typeface="Calibri"/>
                <a:ea typeface="Calibri"/>
                <a:cs typeface="Calibri"/>
                <a:sym typeface="Calibri"/>
              </a:defRPr>
            </a:lvl5pPr>
            <a:lvl6pPr marL="0" lvl="5" indent="0" algn="r">
              <a:spcBef>
                <a:spcPts val="0"/>
              </a:spcBef>
              <a:buNone/>
              <a:defRPr sz="1200">
                <a:solidFill>
                  <a:srgbClr val="888888"/>
                </a:solidFill>
                <a:latin typeface="Calibri"/>
                <a:ea typeface="Calibri"/>
                <a:cs typeface="Calibri"/>
                <a:sym typeface="Calibri"/>
              </a:defRPr>
            </a:lvl6pPr>
            <a:lvl7pPr marL="0" lvl="6" indent="0" algn="r">
              <a:spcBef>
                <a:spcPts val="0"/>
              </a:spcBef>
              <a:buNone/>
              <a:defRPr sz="1200">
                <a:solidFill>
                  <a:srgbClr val="888888"/>
                </a:solidFill>
                <a:latin typeface="Calibri"/>
                <a:ea typeface="Calibri"/>
                <a:cs typeface="Calibri"/>
                <a:sym typeface="Calibri"/>
              </a:defRPr>
            </a:lvl7pPr>
            <a:lvl8pPr marL="0" lvl="7" indent="0" algn="r">
              <a:spcBef>
                <a:spcPts val="0"/>
              </a:spcBef>
              <a:buNone/>
              <a:defRPr sz="1200">
                <a:solidFill>
                  <a:srgbClr val="888888"/>
                </a:solidFill>
                <a:latin typeface="Calibri"/>
                <a:ea typeface="Calibri"/>
                <a:cs typeface="Calibri"/>
                <a:sym typeface="Calibri"/>
              </a:defRPr>
            </a:lvl8pPr>
            <a:lvl9pPr marL="0" lvl="8" indent="0" algn="r">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929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Text and Chart" type="txAndChart">
  <p:cSld name="Title, Text and Chart">
    <p:spTree>
      <p:nvGrpSpPr>
        <p:cNvPr id="1" name="Shape 45"/>
        <p:cNvGrpSpPr/>
        <p:nvPr/>
      </p:nvGrpSpPr>
      <p:grpSpPr>
        <a:xfrm>
          <a:off x="0" y="0"/>
          <a:ext cx="0" cy="0"/>
          <a:chOff x="0" y="0"/>
          <a:chExt cx="0" cy="0"/>
        </a:xfrm>
      </p:grpSpPr>
      <p:sp>
        <p:nvSpPr>
          <p:cNvPr id="46" name="Google Shape;46;p43"/>
          <p:cNvSpPr txBox="1">
            <a:spLocks noGrp="1"/>
          </p:cNvSpPr>
          <p:nvPr>
            <p:ph type="title"/>
          </p:nvPr>
        </p:nvSpPr>
        <p:spPr>
          <a:xfrm>
            <a:off x="230717" y="252414"/>
            <a:ext cx="11785600" cy="7524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43"/>
          <p:cNvSpPr txBox="1">
            <a:spLocks noGrp="1"/>
          </p:cNvSpPr>
          <p:nvPr>
            <p:ph type="body" idx="1"/>
          </p:nvPr>
        </p:nvSpPr>
        <p:spPr>
          <a:xfrm>
            <a:off x="230717" y="1219200"/>
            <a:ext cx="5791200" cy="4737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43"/>
          <p:cNvSpPr>
            <a:spLocks noGrp="1"/>
          </p:cNvSpPr>
          <p:nvPr>
            <p:ph type="chart" idx="2"/>
          </p:nvPr>
        </p:nvSpPr>
        <p:spPr>
          <a:xfrm>
            <a:off x="6225117" y="1219200"/>
            <a:ext cx="5791200" cy="47371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43"/>
          <p:cNvSpPr txBox="1">
            <a:spLocks noGrp="1"/>
          </p:cNvSpPr>
          <p:nvPr>
            <p:ph type="sldNum" idx="12"/>
          </p:nvPr>
        </p:nvSpPr>
        <p:spPr>
          <a:xfrm>
            <a:off x="9205384" y="0"/>
            <a:ext cx="2844800" cy="476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888"/>
                </a:solidFill>
                <a:latin typeface="Calibri"/>
                <a:ea typeface="Calibri"/>
                <a:cs typeface="Calibri"/>
                <a:sym typeface="Calibri"/>
              </a:defRPr>
            </a:lvl1pPr>
            <a:lvl2pPr marL="0" lvl="1" indent="0" algn="r">
              <a:spcBef>
                <a:spcPts val="0"/>
              </a:spcBef>
              <a:buNone/>
              <a:defRPr sz="1200">
                <a:solidFill>
                  <a:srgbClr val="888888"/>
                </a:solidFill>
                <a:latin typeface="Calibri"/>
                <a:ea typeface="Calibri"/>
                <a:cs typeface="Calibri"/>
                <a:sym typeface="Calibri"/>
              </a:defRPr>
            </a:lvl2pPr>
            <a:lvl3pPr marL="0" lvl="2" indent="0" algn="r">
              <a:spcBef>
                <a:spcPts val="0"/>
              </a:spcBef>
              <a:buNone/>
              <a:defRPr sz="1200">
                <a:solidFill>
                  <a:srgbClr val="888888"/>
                </a:solidFill>
                <a:latin typeface="Calibri"/>
                <a:ea typeface="Calibri"/>
                <a:cs typeface="Calibri"/>
                <a:sym typeface="Calibri"/>
              </a:defRPr>
            </a:lvl3pPr>
            <a:lvl4pPr marL="0" lvl="3" indent="0" algn="r">
              <a:spcBef>
                <a:spcPts val="0"/>
              </a:spcBef>
              <a:buNone/>
              <a:defRPr sz="1200">
                <a:solidFill>
                  <a:srgbClr val="888888"/>
                </a:solidFill>
                <a:latin typeface="Calibri"/>
                <a:ea typeface="Calibri"/>
                <a:cs typeface="Calibri"/>
                <a:sym typeface="Calibri"/>
              </a:defRPr>
            </a:lvl4pPr>
            <a:lvl5pPr marL="0" lvl="4" indent="0" algn="r">
              <a:spcBef>
                <a:spcPts val="0"/>
              </a:spcBef>
              <a:buNone/>
              <a:defRPr sz="1200">
                <a:solidFill>
                  <a:srgbClr val="888888"/>
                </a:solidFill>
                <a:latin typeface="Calibri"/>
                <a:ea typeface="Calibri"/>
                <a:cs typeface="Calibri"/>
                <a:sym typeface="Calibri"/>
              </a:defRPr>
            </a:lvl5pPr>
            <a:lvl6pPr marL="0" lvl="5" indent="0" algn="r">
              <a:spcBef>
                <a:spcPts val="0"/>
              </a:spcBef>
              <a:buNone/>
              <a:defRPr sz="1200">
                <a:solidFill>
                  <a:srgbClr val="888888"/>
                </a:solidFill>
                <a:latin typeface="Calibri"/>
                <a:ea typeface="Calibri"/>
                <a:cs typeface="Calibri"/>
                <a:sym typeface="Calibri"/>
              </a:defRPr>
            </a:lvl6pPr>
            <a:lvl7pPr marL="0" lvl="6" indent="0" algn="r">
              <a:spcBef>
                <a:spcPts val="0"/>
              </a:spcBef>
              <a:buNone/>
              <a:defRPr sz="1200">
                <a:solidFill>
                  <a:srgbClr val="888888"/>
                </a:solidFill>
                <a:latin typeface="Calibri"/>
                <a:ea typeface="Calibri"/>
                <a:cs typeface="Calibri"/>
                <a:sym typeface="Calibri"/>
              </a:defRPr>
            </a:lvl7pPr>
            <a:lvl8pPr marL="0" lvl="7" indent="0" algn="r">
              <a:spcBef>
                <a:spcPts val="0"/>
              </a:spcBef>
              <a:buNone/>
              <a:defRPr sz="1200">
                <a:solidFill>
                  <a:srgbClr val="888888"/>
                </a:solidFill>
                <a:latin typeface="Calibri"/>
                <a:ea typeface="Calibri"/>
                <a:cs typeface="Calibri"/>
                <a:sym typeface="Calibri"/>
              </a:defRPr>
            </a:lvl8pPr>
            <a:lvl9pPr marL="0" lvl="8" indent="0" algn="r">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850057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4_2 placeholders">
  <p:cSld name="4_2 placeholders">
    <p:spTree>
      <p:nvGrpSpPr>
        <p:cNvPr id="1" name="Shape 50"/>
        <p:cNvGrpSpPr/>
        <p:nvPr/>
      </p:nvGrpSpPr>
      <p:grpSpPr>
        <a:xfrm>
          <a:off x="0" y="0"/>
          <a:ext cx="0" cy="0"/>
          <a:chOff x="0" y="0"/>
          <a:chExt cx="0" cy="0"/>
        </a:xfrm>
      </p:grpSpPr>
      <p:sp>
        <p:nvSpPr>
          <p:cNvPr id="51" name="Google Shape;51;p44"/>
          <p:cNvSpPr txBox="1">
            <a:spLocks noGrp="1"/>
          </p:cNvSpPr>
          <p:nvPr>
            <p:ph type="title"/>
          </p:nvPr>
        </p:nvSpPr>
        <p:spPr>
          <a:xfrm>
            <a:off x="422400" y="687230"/>
            <a:ext cx="11347200" cy="49246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44"/>
          <p:cNvSpPr txBox="1">
            <a:spLocks noGrp="1"/>
          </p:cNvSpPr>
          <p:nvPr>
            <p:ph type="sldNum" idx="12"/>
          </p:nvPr>
        </p:nvSpPr>
        <p:spPr>
          <a:xfrm>
            <a:off x="11353802" y="139702"/>
            <a:ext cx="414865" cy="135465"/>
          </a:xfrm>
          <a:prstGeom prst="rect">
            <a:avLst/>
          </a:prstGeom>
          <a:noFill/>
          <a:ln>
            <a:noFill/>
          </a:ln>
        </p:spPr>
        <p:txBody>
          <a:bodyPr spcFirstLastPara="1" wrap="square" lIns="68575" tIns="34275" rIns="68575" bIns="34275" anchor="ctr" anchorCtr="0">
            <a:noAutofit/>
          </a:bodyPr>
          <a:lstStyle>
            <a:lvl1pPr marL="0" marR="0" lvl="0" indent="0" algn="r">
              <a:spcBef>
                <a:spcPts val="0"/>
              </a:spcBef>
              <a:buNone/>
              <a:defRPr sz="1200">
                <a:solidFill>
                  <a:srgbClr val="888888"/>
                </a:solidFill>
                <a:latin typeface="Calibri"/>
                <a:ea typeface="Calibri"/>
                <a:cs typeface="Calibri"/>
                <a:sym typeface="Calibri"/>
              </a:defRPr>
            </a:lvl1pPr>
            <a:lvl2pPr marL="0" marR="0" lvl="1" indent="0" algn="r">
              <a:spcBef>
                <a:spcPts val="0"/>
              </a:spcBef>
              <a:buNone/>
              <a:defRPr sz="1200">
                <a:solidFill>
                  <a:srgbClr val="888888"/>
                </a:solidFill>
                <a:latin typeface="Calibri"/>
                <a:ea typeface="Calibri"/>
                <a:cs typeface="Calibri"/>
                <a:sym typeface="Calibri"/>
              </a:defRPr>
            </a:lvl2pPr>
            <a:lvl3pPr marL="0" marR="0" lvl="2" indent="0" algn="r">
              <a:spcBef>
                <a:spcPts val="0"/>
              </a:spcBef>
              <a:buNone/>
              <a:defRPr sz="1200">
                <a:solidFill>
                  <a:srgbClr val="888888"/>
                </a:solidFill>
                <a:latin typeface="Calibri"/>
                <a:ea typeface="Calibri"/>
                <a:cs typeface="Calibri"/>
                <a:sym typeface="Calibri"/>
              </a:defRPr>
            </a:lvl3pPr>
            <a:lvl4pPr marL="0" marR="0" lvl="3" indent="0" algn="r">
              <a:spcBef>
                <a:spcPts val="0"/>
              </a:spcBef>
              <a:buNone/>
              <a:defRPr sz="1200">
                <a:solidFill>
                  <a:srgbClr val="888888"/>
                </a:solidFill>
                <a:latin typeface="Calibri"/>
                <a:ea typeface="Calibri"/>
                <a:cs typeface="Calibri"/>
                <a:sym typeface="Calibri"/>
              </a:defRPr>
            </a:lvl4pPr>
            <a:lvl5pPr marL="0" marR="0" lvl="4" indent="0" algn="r">
              <a:spcBef>
                <a:spcPts val="0"/>
              </a:spcBef>
              <a:buNone/>
              <a:defRPr sz="1200">
                <a:solidFill>
                  <a:srgbClr val="888888"/>
                </a:solidFill>
                <a:latin typeface="Calibri"/>
                <a:ea typeface="Calibri"/>
                <a:cs typeface="Calibri"/>
                <a:sym typeface="Calibri"/>
              </a:defRPr>
            </a:lvl5pPr>
            <a:lvl6pPr marL="0" marR="0" lvl="5" indent="0" algn="r">
              <a:spcBef>
                <a:spcPts val="0"/>
              </a:spcBef>
              <a:buNone/>
              <a:defRPr sz="1200">
                <a:solidFill>
                  <a:srgbClr val="888888"/>
                </a:solidFill>
                <a:latin typeface="Calibri"/>
                <a:ea typeface="Calibri"/>
                <a:cs typeface="Calibri"/>
                <a:sym typeface="Calibri"/>
              </a:defRPr>
            </a:lvl6pPr>
            <a:lvl7pPr marL="0" marR="0" lvl="6" indent="0" algn="r">
              <a:spcBef>
                <a:spcPts val="0"/>
              </a:spcBef>
              <a:buNone/>
              <a:defRPr sz="1200">
                <a:solidFill>
                  <a:srgbClr val="888888"/>
                </a:solidFill>
                <a:latin typeface="Calibri"/>
                <a:ea typeface="Calibri"/>
                <a:cs typeface="Calibri"/>
                <a:sym typeface="Calibri"/>
              </a:defRPr>
            </a:lvl7pPr>
            <a:lvl8pPr marL="0" marR="0" lvl="7" indent="0" algn="r">
              <a:spcBef>
                <a:spcPts val="0"/>
              </a:spcBef>
              <a:buNone/>
              <a:defRPr sz="1200">
                <a:solidFill>
                  <a:srgbClr val="888888"/>
                </a:solidFill>
                <a:latin typeface="Calibri"/>
                <a:ea typeface="Calibri"/>
                <a:cs typeface="Calibri"/>
                <a:sym typeface="Calibri"/>
              </a:defRPr>
            </a:lvl8pPr>
            <a:lvl9pPr marL="0" marR="0" lvl="8" indent="0" algn="r">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3" name="Google Shape;53;p44"/>
          <p:cNvSpPr txBox="1">
            <a:spLocks noGrp="1"/>
          </p:cNvSpPr>
          <p:nvPr>
            <p:ph type="ftr" idx="11"/>
          </p:nvPr>
        </p:nvSpPr>
        <p:spPr>
          <a:xfrm>
            <a:off x="5564720" y="137588"/>
            <a:ext cx="3867149" cy="13546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44"/>
          <p:cNvSpPr txBox="1">
            <a:spLocks noGrp="1"/>
          </p:cNvSpPr>
          <p:nvPr>
            <p:ph type="dt" idx="10"/>
          </p:nvPr>
        </p:nvSpPr>
        <p:spPr>
          <a:xfrm>
            <a:off x="838200" y="6356350"/>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4"/>
          <p:cNvSpPr txBox="1">
            <a:spLocks noGrp="1"/>
          </p:cNvSpPr>
          <p:nvPr>
            <p:ph type="body" idx="1"/>
          </p:nvPr>
        </p:nvSpPr>
        <p:spPr>
          <a:xfrm>
            <a:off x="424268" y="6569805"/>
            <a:ext cx="11345333" cy="123099"/>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Clr>
                <a:srgbClr val="82786F"/>
              </a:buClr>
              <a:buSzPts val="800"/>
              <a:buNone/>
              <a:defRPr sz="800">
                <a:solidFill>
                  <a:srgbClr val="82786F"/>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455799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Title and Content" type="obj">
  <p:cSld name="1_Title and Content">
    <p:spTree>
      <p:nvGrpSpPr>
        <p:cNvPr id="1" name="Shape 56"/>
        <p:cNvGrpSpPr/>
        <p:nvPr/>
      </p:nvGrpSpPr>
      <p:grpSpPr>
        <a:xfrm>
          <a:off x="0" y="0"/>
          <a:ext cx="0" cy="0"/>
          <a:chOff x="0" y="0"/>
          <a:chExt cx="0" cy="0"/>
        </a:xfrm>
      </p:grpSpPr>
      <p:sp>
        <p:nvSpPr>
          <p:cNvPr id="57" name="Google Shape;57;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40382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62"/>
        <p:cNvGrpSpPr/>
        <p:nvPr/>
      </p:nvGrpSpPr>
      <p:grpSpPr>
        <a:xfrm>
          <a:off x="0" y="0"/>
          <a:ext cx="0" cy="0"/>
          <a:chOff x="0" y="0"/>
          <a:chExt cx="0" cy="0"/>
        </a:xfrm>
      </p:grpSpPr>
      <p:sp>
        <p:nvSpPr>
          <p:cNvPr id="63" name="Google Shape;63;p4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vl1pPr>
            <a:lvl2pPr marL="914400" lvl="1" indent="-381000" algn="l">
              <a:lnSpc>
                <a:spcPct val="90000"/>
              </a:lnSpc>
              <a:spcBef>
                <a:spcPts val="500"/>
              </a:spcBef>
              <a:spcAft>
                <a:spcPts val="0"/>
              </a:spcAft>
              <a:buClr>
                <a:schemeClr val="dk1"/>
              </a:buClr>
              <a:buSzPts val="2400"/>
              <a:buChar char="•"/>
              <a:defRPr/>
            </a:lvl2pPr>
            <a:lvl3pPr marL="1371600" lvl="2" indent="-355600" algn="l">
              <a:lnSpc>
                <a:spcPct val="90000"/>
              </a:lnSpc>
              <a:spcBef>
                <a:spcPts val="500"/>
              </a:spcBef>
              <a:spcAft>
                <a:spcPts val="0"/>
              </a:spcAft>
              <a:buClr>
                <a:schemeClr val="dk1"/>
              </a:buClr>
              <a:buSzPts val="20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999999"/>
                </a:solidFill>
              </a:defRPr>
            </a:lvl1pPr>
            <a:lvl2pPr marL="0" lvl="1" indent="0" algn="r">
              <a:spcBef>
                <a:spcPts val="0"/>
              </a:spcBef>
              <a:buNone/>
              <a:defRPr>
                <a:solidFill>
                  <a:srgbClr val="999999"/>
                </a:solidFill>
              </a:defRPr>
            </a:lvl2pPr>
            <a:lvl3pPr marL="0" lvl="2" indent="0" algn="r">
              <a:spcBef>
                <a:spcPts val="0"/>
              </a:spcBef>
              <a:buNone/>
              <a:defRPr>
                <a:solidFill>
                  <a:srgbClr val="999999"/>
                </a:solidFill>
              </a:defRPr>
            </a:lvl3pPr>
            <a:lvl4pPr marL="0" lvl="3" indent="0" algn="r">
              <a:spcBef>
                <a:spcPts val="0"/>
              </a:spcBef>
              <a:buNone/>
              <a:defRPr>
                <a:solidFill>
                  <a:srgbClr val="999999"/>
                </a:solidFill>
              </a:defRPr>
            </a:lvl4pPr>
            <a:lvl5pPr marL="0" lvl="4" indent="0" algn="r">
              <a:spcBef>
                <a:spcPts val="0"/>
              </a:spcBef>
              <a:buNone/>
              <a:defRPr>
                <a:solidFill>
                  <a:srgbClr val="999999"/>
                </a:solidFill>
              </a:defRPr>
            </a:lvl5pPr>
            <a:lvl6pPr marL="0" lvl="5" indent="0" algn="r">
              <a:spcBef>
                <a:spcPts val="0"/>
              </a:spcBef>
              <a:buNone/>
              <a:defRPr>
                <a:solidFill>
                  <a:srgbClr val="999999"/>
                </a:solidFill>
              </a:defRPr>
            </a:lvl6pPr>
            <a:lvl7pPr marL="0" lvl="6" indent="0" algn="r">
              <a:spcBef>
                <a:spcPts val="0"/>
              </a:spcBef>
              <a:buNone/>
              <a:defRPr>
                <a:solidFill>
                  <a:srgbClr val="999999"/>
                </a:solidFill>
              </a:defRPr>
            </a:lvl7pPr>
            <a:lvl8pPr marL="0" lvl="7" indent="0" algn="r">
              <a:spcBef>
                <a:spcPts val="0"/>
              </a:spcBef>
              <a:buNone/>
              <a:defRPr>
                <a:solidFill>
                  <a:srgbClr val="999999"/>
                </a:solidFill>
              </a:defRPr>
            </a:lvl8pPr>
            <a:lvl9pPr marL="0" lvl="8" indent="0" algn="r">
              <a:spcBef>
                <a:spcPts val="0"/>
              </a:spcBef>
              <a:buNone/>
              <a:defRPr>
                <a:solidFill>
                  <a:srgbClr val="999999"/>
                </a:solidFill>
              </a:defRPr>
            </a:lvl9pPr>
          </a:lstStyle>
          <a:p>
            <a:pPr marL="0" lvl="0" indent="0" algn="r" rtl="0">
              <a:spcBef>
                <a:spcPts val="0"/>
              </a:spcBef>
              <a:spcAft>
                <a:spcPts val="0"/>
              </a:spcAft>
              <a:buNone/>
            </a:pPr>
            <a:fld id="{00000000-1234-1234-1234-123412341234}" type="slidenum">
              <a:rPr lang="en-US"/>
              <a:t>‹#›</a:t>
            </a:fld>
            <a:endParaRPr/>
          </a:p>
        </p:txBody>
      </p:sp>
      <p:sp>
        <p:nvSpPr>
          <p:cNvPr id="65" name="Google Shape;65;p46"/>
          <p:cNvSpPr txBox="1">
            <a:spLocks noGrp="1"/>
          </p:cNvSpPr>
          <p:nvPr>
            <p:ph type="body" idx="2"/>
          </p:nvPr>
        </p:nvSpPr>
        <p:spPr>
          <a:xfrm>
            <a:off x="335361" y="6381329"/>
            <a:ext cx="9122833" cy="246221"/>
          </a:xfrm>
          <a:prstGeom prst="rect">
            <a:avLst/>
          </a:prstGeom>
          <a:noFill/>
          <a:ln>
            <a:noFill/>
          </a:ln>
        </p:spPr>
        <p:txBody>
          <a:bodyPr spcFirstLastPara="1" wrap="square" lIns="91425" tIns="45700" rIns="91425" bIns="45700" anchor="b" anchorCtr="0">
            <a:spAutoFit/>
          </a:bodyPr>
          <a:lstStyle>
            <a:lvl1pPr marL="457200" lvl="0" indent="-228600" algn="l">
              <a:lnSpc>
                <a:spcPct val="90000"/>
              </a:lnSpc>
              <a:spcBef>
                <a:spcPts val="1000"/>
              </a:spcBef>
              <a:spcAft>
                <a:spcPts val="0"/>
              </a:spcAft>
              <a:buClr>
                <a:schemeClr val="dk1"/>
              </a:buClr>
              <a:buSzPts val="1000"/>
              <a:buNone/>
              <a:defRPr sz="1000"/>
            </a:lvl1pPr>
            <a:lvl2pPr marL="914400" lvl="1" indent="-228600" algn="l">
              <a:lnSpc>
                <a:spcPct val="90000"/>
              </a:lnSpc>
              <a:spcBef>
                <a:spcPts val="500"/>
              </a:spcBef>
              <a:spcAft>
                <a:spcPts val="0"/>
              </a:spcAft>
              <a:buClr>
                <a:schemeClr val="dk1"/>
              </a:buClr>
              <a:buSzPts val="1100"/>
              <a:buNone/>
              <a:defRPr sz="1100"/>
            </a:lvl2pPr>
            <a:lvl3pPr marL="1371600" lvl="2" indent="-228600" algn="l">
              <a:lnSpc>
                <a:spcPct val="90000"/>
              </a:lnSpc>
              <a:spcBef>
                <a:spcPts val="500"/>
              </a:spcBef>
              <a:spcAft>
                <a:spcPts val="0"/>
              </a:spcAft>
              <a:buClr>
                <a:schemeClr val="dk1"/>
              </a:buClr>
              <a:buSzPts val="1050"/>
              <a:buNone/>
              <a:defRPr sz="105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96115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1_Titre et contenu">
  <p:cSld name="1_Titre et contenu">
    <p:spTree>
      <p:nvGrpSpPr>
        <p:cNvPr id="1" name="Shape 66"/>
        <p:cNvGrpSpPr/>
        <p:nvPr/>
      </p:nvGrpSpPr>
      <p:grpSpPr>
        <a:xfrm>
          <a:off x="0" y="0"/>
          <a:ext cx="0" cy="0"/>
          <a:chOff x="0" y="0"/>
          <a:chExt cx="0" cy="0"/>
        </a:xfrm>
      </p:grpSpPr>
      <p:sp>
        <p:nvSpPr>
          <p:cNvPr id="67" name="Google Shape;67;p47"/>
          <p:cNvSpPr txBox="1">
            <a:spLocks noGrp="1"/>
          </p:cNvSpPr>
          <p:nvPr>
            <p:ph type="sldNum" idx="12"/>
          </p:nvPr>
        </p:nvSpPr>
        <p:spPr>
          <a:xfrm>
            <a:off x="11376588" y="6357326"/>
            <a:ext cx="730248" cy="36618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600">
                <a:solidFill>
                  <a:srgbClr val="888888"/>
                </a:solidFill>
                <a:latin typeface="Calibri"/>
                <a:ea typeface="Calibri"/>
                <a:cs typeface="Calibri"/>
                <a:sym typeface="Calibri"/>
              </a:defRPr>
            </a:lvl1pPr>
            <a:lvl2pPr marL="0" lvl="1" indent="0" algn="r">
              <a:spcBef>
                <a:spcPts val="0"/>
              </a:spcBef>
              <a:buNone/>
              <a:defRPr sz="1600">
                <a:solidFill>
                  <a:srgbClr val="888888"/>
                </a:solidFill>
                <a:latin typeface="Calibri"/>
                <a:ea typeface="Calibri"/>
                <a:cs typeface="Calibri"/>
                <a:sym typeface="Calibri"/>
              </a:defRPr>
            </a:lvl2pPr>
            <a:lvl3pPr marL="0" lvl="2" indent="0" algn="r">
              <a:spcBef>
                <a:spcPts val="0"/>
              </a:spcBef>
              <a:buNone/>
              <a:defRPr sz="1600">
                <a:solidFill>
                  <a:srgbClr val="888888"/>
                </a:solidFill>
                <a:latin typeface="Calibri"/>
                <a:ea typeface="Calibri"/>
                <a:cs typeface="Calibri"/>
                <a:sym typeface="Calibri"/>
              </a:defRPr>
            </a:lvl3pPr>
            <a:lvl4pPr marL="0" lvl="3" indent="0" algn="r">
              <a:spcBef>
                <a:spcPts val="0"/>
              </a:spcBef>
              <a:buNone/>
              <a:defRPr sz="1600">
                <a:solidFill>
                  <a:srgbClr val="888888"/>
                </a:solidFill>
                <a:latin typeface="Calibri"/>
                <a:ea typeface="Calibri"/>
                <a:cs typeface="Calibri"/>
                <a:sym typeface="Calibri"/>
              </a:defRPr>
            </a:lvl4pPr>
            <a:lvl5pPr marL="0" lvl="4" indent="0" algn="r">
              <a:spcBef>
                <a:spcPts val="0"/>
              </a:spcBef>
              <a:buNone/>
              <a:defRPr sz="1600">
                <a:solidFill>
                  <a:srgbClr val="888888"/>
                </a:solidFill>
                <a:latin typeface="Calibri"/>
                <a:ea typeface="Calibri"/>
                <a:cs typeface="Calibri"/>
                <a:sym typeface="Calibri"/>
              </a:defRPr>
            </a:lvl5pPr>
            <a:lvl6pPr marL="0" lvl="5" indent="0" algn="r">
              <a:spcBef>
                <a:spcPts val="0"/>
              </a:spcBef>
              <a:buNone/>
              <a:defRPr sz="1600">
                <a:solidFill>
                  <a:srgbClr val="888888"/>
                </a:solidFill>
                <a:latin typeface="Calibri"/>
                <a:ea typeface="Calibri"/>
                <a:cs typeface="Calibri"/>
                <a:sym typeface="Calibri"/>
              </a:defRPr>
            </a:lvl6pPr>
            <a:lvl7pPr marL="0" lvl="6" indent="0" algn="r">
              <a:spcBef>
                <a:spcPts val="0"/>
              </a:spcBef>
              <a:buNone/>
              <a:defRPr sz="1600">
                <a:solidFill>
                  <a:srgbClr val="888888"/>
                </a:solidFill>
                <a:latin typeface="Calibri"/>
                <a:ea typeface="Calibri"/>
                <a:cs typeface="Calibri"/>
                <a:sym typeface="Calibri"/>
              </a:defRPr>
            </a:lvl7pPr>
            <a:lvl8pPr marL="0" lvl="7" indent="0" algn="r">
              <a:spcBef>
                <a:spcPts val="0"/>
              </a:spcBef>
              <a:buNone/>
              <a:defRPr sz="1600">
                <a:solidFill>
                  <a:srgbClr val="888888"/>
                </a:solidFill>
                <a:latin typeface="Calibri"/>
                <a:ea typeface="Calibri"/>
                <a:cs typeface="Calibri"/>
                <a:sym typeface="Calibri"/>
              </a:defRPr>
            </a:lvl8pPr>
            <a:lvl9pPr marL="0" lvl="8" indent="0" algn="r">
              <a:spcBef>
                <a:spcPts val="0"/>
              </a:spcBef>
              <a:buNone/>
              <a:defRPr sz="16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48612793"/>
      </p:ext>
    </p:extLst>
  </p:cSld>
  <p:clrMapOvr>
    <a:masterClrMapping/>
  </p:clrMapOvr>
  <p:transition>
    <p:fade/>
  </p:transition>
  <p:extLst>
    <p:ext uri="{DCECCB84-F9BA-43D5-87BE-67443E8EF086}">
      <p15:sldGuideLst xmlns:p15="http://schemas.microsoft.com/office/powerpoint/2012/main">
        <p15:guide id="1" pos="5329">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4_Title and Content">
  <p:cSld name="4_Title and Content">
    <p:spTree>
      <p:nvGrpSpPr>
        <p:cNvPr id="1" name="Shape 68"/>
        <p:cNvGrpSpPr/>
        <p:nvPr/>
      </p:nvGrpSpPr>
      <p:grpSpPr>
        <a:xfrm>
          <a:off x="0" y="0"/>
          <a:ext cx="0" cy="0"/>
          <a:chOff x="0" y="0"/>
          <a:chExt cx="0" cy="0"/>
        </a:xfrm>
      </p:grpSpPr>
      <p:sp>
        <p:nvSpPr>
          <p:cNvPr id="69" name="Google Shape;69;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vl1pPr>
            <a:lvl2pPr marL="914400" lvl="1" indent="-381000" algn="l">
              <a:lnSpc>
                <a:spcPct val="90000"/>
              </a:lnSpc>
              <a:spcBef>
                <a:spcPts val="500"/>
              </a:spcBef>
              <a:spcAft>
                <a:spcPts val="0"/>
              </a:spcAft>
              <a:buClr>
                <a:schemeClr val="dk1"/>
              </a:buClr>
              <a:buSzPts val="2400"/>
              <a:buChar char="•"/>
              <a:defRPr/>
            </a:lvl2pPr>
            <a:lvl3pPr marL="1371600" lvl="2" indent="-355600" algn="l">
              <a:lnSpc>
                <a:spcPct val="90000"/>
              </a:lnSpc>
              <a:spcBef>
                <a:spcPts val="500"/>
              </a:spcBef>
              <a:spcAft>
                <a:spcPts val="0"/>
              </a:spcAft>
              <a:buClr>
                <a:schemeClr val="dk1"/>
              </a:buClr>
              <a:buSzPts val="20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999999"/>
                </a:solidFill>
              </a:defRPr>
            </a:lvl1pPr>
            <a:lvl2pPr marL="0" lvl="1" indent="0" algn="r">
              <a:spcBef>
                <a:spcPts val="0"/>
              </a:spcBef>
              <a:buNone/>
              <a:defRPr>
                <a:solidFill>
                  <a:srgbClr val="999999"/>
                </a:solidFill>
              </a:defRPr>
            </a:lvl2pPr>
            <a:lvl3pPr marL="0" lvl="2" indent="0" algn="r">
              <a:spcBef>
                <a:spcPts val="0"/>
              </a:spcBef>
              <a:buNone/>
              <a:defRPr>
                <a:solidFill>
                  <a:srgbClr val="999999"/>
                </a:solidFill>
              </a:defRPr>
            </a:lvl3pPr>
            <a:lvl4pPr marL="0" lvl="3" indent="0" algn="r">
              <a:spcBef>
                <a:spcPts val="0"/>
              </a:spcBef>
              <a:buNone/>
              <a:defRPr>
                <a:solidFill>
                  <a:srgbClr val="999999"/>
                </a:solidFill>
              </a:defRPr>
            </a:lvl4pPr>
            <a:lvl5pPr marL="0" lvl="4" indent="0" algn="r">
              <a:spcBef>
                <a:spcPts val="0"/>
              </a:spcBef>
              <a:buNone/>
              <a:defRPr>
                <a:solidFill>
                  <a:srgbClr val="999999"/>
                </a:solidFill>
              </a:defRPr>
            </a:lvl5pPr>
            <a:lvl6pPr marL="0" lvl="5" indent="0" algn="r">
              <a:spcBef>
                <a:spcPts val="0"/>
              </a:spcBef>
              <a:buNone/>
              <a:defRPr>
                <a:solidFill>
                  <a:srgbClr val="999999"/>
                </a:solidFill>
              </a:defRPr>
            </a:lvl6pPr>
            <a:lvl7pPr marL="0" lvl="6" indent="0" algn="r">
              <a:spcBef>
                <a:spcPts val="0"/>
              </a:spcBef>
              <a:buNone/>
              <a:defRPr>
                <a:solidFill>
                  <a:srgbClr val="999999"/>
                </a:solidFill>
              </a:defRPr>
            </a:lvl7pPr>
            <a:lvl8pPr marL="0" lvl="7" indent="0" algn="r">
              <a:spcBef>
                <a:spcPts val="0"/>
              </a:spcBef>
              <a:buNone/>
              <a:defRPr>
                <a:solidFill>
                  <a:srgbClr val="999999"/>
                </a:solidFill>
              </a:defRPr>
            </a:lvl8pPr>
            <a:lvl9pPr marL="0" lvl="8" indent="0" algn="r">
              <a:spcBef>
                <a:spcPts val="0"/>
              </a:spcBef>
              <a:buNone/>
              <a:defRPr>
                <a:solidFill>
                  <a:srgbClr val="999999"/>
                </a:solidFill>
              </a:defRPr>
            </a:lvl9pPr>
          </a:lstStyle>
          <a:p>
            <a:pPr marL="0" lvl="0" indent="0" algn="r" rtl="0">
              <a:spcBef>
                <a:spcPts val="0"/>
              </a:spcBef>
              <a:spcAft>
                <a:spcPts val="0"/>
              </a:spcAft>
              <a:buNone/>
            </a:pPr>
            <a:fld id="{00000000-1234-1234-1234-123412341234}" type="slidenum">
              <a:rPr lang="en-US"/>
              <a:t>‹#›</a:t>
            </a:fld>
            <a:endParaRPr/>
          </a:p>
        </p:txBody>
      </p:sp>
      <p:sp>
        <p:nvSpPr>
          <p:cNvPr id="72" name="Google Shape;72;p48"/>
          <p:cNvSpPr txBox="1">
            <a:spLocks noGrp="1"/>
          </p:cNvSpPr>
          <p:nvPr>
            <p:ph type="body" idx="2"/>
          </p:nvPr>
        </p:nvSpPr>
        <p:spPr>
          <a:xfrm>
            <a:off x="335362" y="6396719"/>
            <a:ext cx="9122833" cy="230832"/>
          </a:xfrm>
          <a:prstGeom prst="rect">
            <a:avLst/>
          </a:prstGeom>
          <a:noFill/>
          <a:ln>
            <a:noFill/>
          </a:ln>
        </p:spPr>
        <p:txBody>
          <a:bodyPr spcFirstLastPara="1" wrap="square" lIns="91425" tIns="45700" rIns="91425" bIns="45700" anchor="b" anchorCtr="0">
            <a:spAutoFit/>
          </a:bodyPr>
          <a:lstStyle>
            <a:lvl1pPr marL="457200" lvl="0" indent="-228600" algn="l">
              <a:lnSpc>
                <a:spcPct val="90000"/>
              </a:lnSpc>
              <a:spcBef>
                <a:spcPts val="1000"/>
              </a:spcBef>
              <a:spcAft>
                <a:spcPts val="0"/>
              </a:spcAft>
              <a:buClr>
                <a:schemeClr val="dk1"/>
              </a:buClr>
              <a:buSzPts val="1000"/>
              <a:buNone/>
              <a:defRPr sz="1000"/>
            </a:lvl1pPr>
            <a:lvl2pPr marL="914400" lvl="1" indent="-228600" algn="l">
              <a:lnSpc>
                <a:spcPct val="90000"/>
              </a:lnSpc>
              <a:spcBef>
                <a:spcPts val="500"/>
              </a:spcBef>
              <a:spcAft>
                <a:spcPts val="0"/>
              </a:spcAft>
              <a:buClr>
                <a:schemeClr val="dk1"/>
              </a:buClr>
              <a:buSzPts val="1100"/>
              <a:buNone/>
              <a:defRPr sz="1100"/>
            </a:lvl2pPr>
            <a:lvl3pPr marL="1371600" lvl="2" indent="-228600" algn="l">
              <a:lnSpc>
                <a:spcPct val="90000"/>
              </a:lnSpc>
              <a:spcBef>
                <a:spcPts val="500"/>
              </a:spcBef>
              <a:spcAft>
                <a:spcPts val="0"/>
              </a:spcAft>
              <a:buClr>
                <a:schemeClr val="dk1"/>
              </a:buClr>
              <a:buSzPts val="1051"/>
              <a:buNone/>
              <a:defRPr sz="1051"/>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214383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73"/>
        <p:cNvGrpSpPr/>
        <p:nvPr/>
      </p:nvGrpSpPr>
      <p:grpSpPr>
        <a:xfrm>
          <a:off x="0" y="0"/>
          <a:ext cx="0" cy="0"/>
          <a:chOff x="0" y="0"/>
          <a:chExt cx="0" cy="0"/>
        </a:xfrm>
      </p:grpSpPr>
      <p:sp>
        <p:nvSpPr>
          <p:cNvPr id="74" name="Google Shape;74;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000895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ontent_slide">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85600" y="1184014"/>
            <a:ext cx="11032784" cy="4703679"/>
          </a:xfrm>
          <a:prstGeom prst="rect">
            <a:avLst/>
          </a:prstGeom>
        </p:spPr>
        <p:txBody>
          <a:bodyPr lIns="0">
            <a:noAutofit/>
          </a:bodyPr>
          <a:lstStyle>
            <a:lvl1pPr marL="0" marR="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sz="2400" b="0" i="0" baseline="0">
                <a:solidFill>
                  <a:schemeClr val="tx1"/>
                </a:solidFill>
                <a:latin typeface="BISansBa" charset="0"/>
                <a:ea typeface="BISansBa" charset="0"/>
                <a:cs typeface="BISansBa" charset="0"/>
              </a:defRPr>
            </a:lvl1pPr>
            <a:lvl2pPr marL="457200" indent="0" algn="l">
              <a:lnSpc>
                <a:spcPct val="100000"/>
              </a:lnSpc>
              <a:spcBef>
                <a:spcPts val="600"/>
              </a:spcBef>
              <a:spcAft>
                <a:spcPts val="0"/>
              </a:spcAft>
              <a:buFont typeface="Arial" panose="020B0604020202020204" pitchFamily="34" charset="0"/>
              <a:buNone/>
              <a:defRPr sz="2000" b="1" i="0" baseline="0">
                <a:solidFill>
                  <a:schemeClr val="tx1"/>
                </a:solidFill>
                <a:latin typeface="BISansNEXT" charset="0"/>
                <a:ea typeface="BISansNEXT" charset="0"/>
                <a:cs typeface="BISansNEXT" charset="0"/>
              </a:defRPr>
            </a:lvl2pPr>
            <a:lvl3pPr marL="914400" indent="0" algn="l">
              <a:lnSpc>
                <a:spcPct val="100000"/>
              </a:lnSpc>
              <a:spcBef>
                <a:spcPts val="600"/>
              </a:spcBef>
              <a:spcAft>
                <a:spcPts val="0"/>
              </a:spcAft>
              <a:buFont typeface="Arial" panose="020B0604020202020204" pitchFamily="34" charset="0"/>
              <a:buNone/>
              <a:defRPr sz="1800" b="1" i="0">
                <a:solidFill>
                  <a:schemeClr val="tx1"/>
                </a:solidFill>
                <a:latin typeface="BISansNEXT" charset="0"/>
                <a:ea typeface="BISansNEXT" charset="0"/>
                <a:cs typeface="BISansNEXT" charset="0"/>
              </a:defRPr>
            </a:lvl3pPr>
            <a:lvl4pPr marL="1371600" indent="0" algn="l">
              <a:lnSpc>
                <a:spcPct val="100000"/>
              </a:lnSpc>
              <a:spcBef>
                <a:spcPts val="600"/>
              </a:spcBef>
              <a:spcAft>
                <a:spcPts val="0"/>
              </a:spcAft>
              <a:buFont typeface="Arial" panose="020B0604020202020204" pitchFamily="34" charset="0"/>
              <a:buNone/>
              <a:defRPr sz="1600" b="1" i="0">
                <a:solidFill>
                  <a:schemeClr val="tx1"/>
                </a:solidFill>
                <a:latin typeface="BISansNEXT" charset="0"/>
                <a:ea typeface="BISansNEXT" charset="0"/>
                <a:cs typeface="BISansNEXT" charset="0"/>
              </a:defRPr>
            </a:lvl4pPr>
            <a:lvl5pPr marL="1828800" indent="0" algn="ctr">
              <a:buNone/>
              <a:defRPr>
                <a:solidFill>
                  <a:srgbClr val="07061C"/>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GB" dirty="0"/>
              <a:t> Click to edit Master text styles</a:t>
            </a:r>
          </a:p>
        </p:txBody>
      </p:sp>
      <p:sp>
        <p:nvSpPr>
          <p:cNvPr id="8" name="Text Placeholder 7"/>
          <p:cNvSpPr>
            <a:spLocks noGrp="1"/>
          </p:cNvSpPr>
          <p:nvPr>
            <p:ph type="body" sz="quarter" idx="10" hasCustomPrompt="1"/>
          </p:nvPr>
        </p:nvSpPr>
        <p:spPr>
          <a:xfrm>
            <a:off x="585601" y="6143626"/>
            <a:ext cx="10973489" cy="581025"/>
          </a:xfrm>
          <a:prstGeom prst="rect">
            <a:avLst/>
          </a:prstGeom>
        </p:spPr>
        <p:txBody>
          <a:bodyPr lIns="0" anchor="b">
            <a:noAutofit/>
          </a:bodyPr>
          <a:lstStyle>
            <a:lvl1pPr marL="0" indent="0">
              <a:buNone/>
              <a:defRPr sz="1100">
                <a:solidFill>
                  <a:schemeClr val="tx1"/>
                </a:solidFill>
                <a:latin typeface="Arial" pitchFamily="34" charset="0"/>
                <a:cs typeface="Arial" pitchFamily="34" charset="0"/>
              </a:defRPr>
            </a:lvl1pPr>
          </a:lstStyle>
          <a:p>
            <a:pPr lvl="0"/>
            <a:r>
              <a:rPr lang="en-US" dirty="0"/>
              <a:t>Click to edit notes style</a:t>
            </a:r>
            <a:endParaRPr lang="en-GB" dirty="0"/>
          </a:p>
        </p:txBody>
      </p:sp>
      <p:sp>
        <p:nvSpPr>
          <p:cNvPr id="10" name="Title Placeholder 1"/>
          <p:cNvSpPr>
            <a:spLocks noGrp="1"/>
          </p:cNvSpPr>
          <p:nvPr>
            <p:ph type="title"/>
          </p:nvPr>
        </p:nvSpPr>
        <p:spPr>
          <a:xfrm>
            <a:off x="575733" y="155109"/>
            <a:ext cx="11042651" cy="774233"/>
          </a:xfrm>
          <a:prstGeom prst="rect">
            <a:avLst/>
          </a:prstGeom>
        </p:spPr>
        <p:txBody>
          <a:bodyPr vert="horz" lIns="0" tIns="0" rIns="0" bIns="0" rtlCol="0" anchor="b" anchorCtr="0">
            <a:normAutofit/>
          </a:bodyPr>
          <a:lstStyle>
            <a:lvl1pPr>
              <a:defRPr lang="en-US" sz="2800" b="1" dirty="0">
                <a:solidFill>
                  <a:schemeClr val="tx1"/>
                </a:solidFill>
                <a:ea typeface="+mn-ea"/>
              </a:defRPr>
            </a:lvl1pPr>
          </a:lstStyle>
          <a:p>
            <a:pPr marL="0" lvl="0" indent="0" algn="l">
              <a:spcBef>
                <a:spcPct val="20000"/>
              </a:spcBef>
              <a:buFont typeface="Arial"/>
            </a:pPr>
            <a:r>
              <a:rPr lang="en-GB" dirty="0"/>
              <a:t>Click to edit Master title style</a:t>
            </a:r>
            <a:endParaRPr lang="en-US" dirty="0"/>
          </a:p>
        </p:txBody>
      </p:sp>
      <p:pic>
        <p:nvPicPr>
          <p:cNvPr id="9" name="Picture 8"/>
          <p:cNvPicPr>
            <a:picLocks noChangeAspect="1"/>
          </p:cNvPicPr>
          <p:nvPr userDrawn="1"/>
        </p:nvPicPr>
        <p:blipFill rotWithShape="1">
          <a:blip r:embed="rId2" cstate="screen">
            <a:alphaModFix amt="38000"/>
            <a:extLst>
              <a:ext uri="{28A0092B-C50C-407E-A947-70E740481C1C}">
                <a14:useLocalDpi xmlns:a14="http://schemas.microsoft.com/office/drawing/2010/main"/>
              </a:ext>
            </a:extLst>
          </a:blip>
          <a:srcRect/>
          <a:stretch/>
        </p:blipFill>
        <p:spPr>
          <a:xfrm rot="10800000">
            <a:off x="11064144" y="-658935"/>
            <a:ext cx="1962044" cy="6858000"/>
          </a:xfrm>
          <a:prstGeom prst="rect">
            <a:avLst/>
          </a:prstGeom>
        </p:spPr>
      </p:pic>
      <p:pic>
        <p:nvPicPr>
          <p:cNvPr id="11" name="Picture 10"/>
          <p:cNvPicPr>
            <a:picLocks noChangeAspect="1"/>
          </p:cNvPicPr>
          <p:nvPr userDrawn="1"/>
        </p:nvPicPr>
        <p:blipFill rotWithShape="1">
          <a:blip r:embed="rId2" cstate="screen">
            <a:alphaModFix amt="22000"/>
            <a:extLst>
              <a:ext uri="{28A0092B-C50C-407E-A947-70E740481C1C}">
                <a14:useLocalDpi xmlns:a14="http://schemas.microsoft.com/office/drawing/2010/main"/>
              </a:ext>
            </a:extLst>
          </a:blip>
          <a:srcRect/>
          <a:stretch/>
        </p:blipFill>
        <p:spPr>
          <a:xfrm>
            <a:off x="-834188" y="613274"/>
            <a:ext cx="1962044" cy="6858000"/>
          </a:xfrm>
          <a:prstGeom prst="rect">
            <a:avLst/>
          </a:prstGeom>
        </p:spPr>
      </p:pic>
    </p:spTree>
    <p:extLst>
      <p:ext uri="{BB962C8B-B14F-4D97-AF65-F5344CB8AC3E}">
        <p14:creationId xmlns:p14="http://schemas.microsoft.com/office/powerpoint/2010/main" val="362600599"/>
      </p:ext>
    </p:extLst>
  </p:cSld>
  <p:clrMapOvr>
    <a:masterClrMapping/>
  </p:clrMapOvr>
  <p:extLst>
    <p:ext uri="{DCECCB84-F9BA-43D5-87BE-67443E8EF086}">
      <p15:sldGuideLst xmlns:p15="http://schemas.microsoft.com/office/powerpoint/2012/main">
        <p15:guide id="1" orient="horz" pos="4190">
          <p15:clr>
            <a:srgbClr val="FBAE40"/>
          </p15:clr>
        </p15:guide>
        <p15:guide id="2" pos="363">
          <p15:clr>
            <a:srgbClr val="FBAE40"/>
          </p15:clr>
        </p15:guide>
        <p15:guide id="3" pos="7319">
          <p15:clr>
            <a:srgbClr val="FBAE40"/>
          </p15:clr>
        </p15:guide>
        <p15:guide id="4" orient="horz" pos="864">
          <p15:clr>
            <a:srgbClr val="FBAE40"/>
          </p15:clr>
        </p15:guide>
        <p15:guide id="5" orient="horz" pos="3834">
          <p15:clr>
            <a:srgbClr val="FBAE40"/>
          </p15:clr>
        </p15:guide>
        <p15:guide id="6" pos="3832">
          <p15:clr>
            <a:srgbClr val="FBAE40"/>
          </p15:clr>
        </p15:guide>
        <p15:guide id="7" orient="horz" pos="59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Disposition personnalisée">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sz="1800" noProof="0" dirty="0">
              <a:latin typeface="Arial" panose="020B0604020202020204" pitchFamily="34" charset="0"/>
              <a:cs typeface="Arial" panose="020B0604020202020204" pitchFamily="34" charset="0"/>
            </a:endParaRPr>
          </a:p>
        </p:txBody>
      </p:sp>
      <p:sp>
        <p:nvSpPr>
          <p:cNvPr id="4" name="Espace réservé du numéro de diapositive 6"/>
          <p:cNvSpPr>
            <a:spLocks noGrp="1"/>
          </p:cNvSpPr>
          <p:nvPr>
            <p:ph type="sldNum" sz="quarter" idx="4"/>
          </p:nvPr>
        </p:nvSpPr>
        <p:spPr>
          <a:xfrm>
            <a:off x="10512491" y="6356351"/>
            <a:ext cx="1069909" cy="365125"/>
          </a:xfrm>
          <a:prstGeom prst="rect">
            <a:avLst/>
          </a:prstGeom>
        </p:spPr>
        <p:txBody>
          <a:bodyPr vert="horz" lIns="0" tIns="0" rIns="0" bIns="0" rtlCol="0" anchor="ctr"/>
          <a:lstStyle>
            <a:lvl1pPr algn="r">
              <a:defRPr sz="120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3" name="Title 2">
            <a:extLst>
              <a:ext uri="{FF2B5EF4-FFF2-40B4-BE49-F238E27FC236}">
                <a16:creationId xmlns:a16="http://schemas.microsoft.com/office/drawing/2014/main" id="{C886629B-70FD-5844-A852-AA84E9AB03FD}"/>
              </a:ext>
            </a:extLst>
          </p:cNvPr>
          <p:cNvSpPr>
            <a:spLocks noGrp="1"/>
          </p:cNvSpPr>
          <p:nvPr>
            <p:ph type="title" hasCustomPrompt="1"/>
          </p:nvPr>
        </p:nvSpPr>
        <p:spPr>
          <a:xfrm>
            <a:off x="431371" y="1052832"/>
            <a:ext cx="11247039" cy="647976"/>
          </a:xfrm>
        </p:spPr>
        <p:txBody>
          <a:bodyPr>
            <a:noAutofit/>
          </a:bodyPr>
          <a:lstStyle>
            <a:lvl1pPr algn="ctr">
              <a:defRPr sz="4000" spc="0">
                <a:latin typeface="Arial" panose="020B0604020202020204" pitchFamily="34" charset="0"/>
                <a:cs typeface="Arial" panose="020B0604020202020204" pitchFamily="34" charset="0"/>
              </a:defRPr>
            </a:lvl1pPr>
          </a:lstStyle>
          <a:p>
            <a:r>
              <a:rPr lang="en-GB" dirty="0"/>
              <a:t>Click AND MODIFY THE TEXT</a:t>
            </a:r>
            <a:endParaRPr lang="en-US" dirty="0"/>
          </a:p>
        </p:txBody>
      </p:sp>
      <p:sp>
        <p:nvSpPr>
          <p:cNvPr id="17" name="Text Placeholder 16">
            <a:extLst>
              <a:ext uri="{FF2B5EF4-FFF2-40B4-BE49-F238E27FC236}">
                <a16:creationId xmlns:a16="http://schemas.microsoft.com/office/drawing/2014/main" id="{29E1BEE5-34CE-E34C-BCFB-D7083C34B8C5}"/>
              </a:ext>
            </a:extLst>
          </p:cNvPr>
          <p:cNvSpPr>
            <a:spLocks noGrp="1"/>
          </p:cNvSpPr>
          <p:nvPr>
            <p:ph type="body" sz="quarter" idx="10" hasCustomPrompt="1"/>
          </p:nvPr>
        </p:nvSpPr>
        <p:spPr>
          <a:xfrm>
            <a:off x="1968499" y="2580900"/>
            <a:ext cx="8255959" cy="416053"/>
          </a:xfrm>
        </p:spPr>
        <p:txBody>
          <a:bodyPr>
            <a:normAutofit/>
          </a:bodyPr>
          <a:lstStyle>
            <a:lvl1pPr marL="0" indent="0" algn="ctr">
              <a:buNone/>
              <a:defRPr sz="2400" b="1">
                <a:latin typeface="Arial" panose="020B0604020202020204" pitchFamily="34" charset="0"/>
                <a:cs typeface="Arial" panose="020B0604020202020204" pitchFamily="34" charset="0"/>
              </a:defRPr>
            </a:lvl1pPr>
            <a:lvl2pPr marL="457200" indent="0">
              <a:buNone/>
              <a:defRPr/>
            </a:lvl2pPr>
          </a:lstStyle>
          <a:p>
            <a:pPr lvl="0"/>
            <a:r>
              <a:rPr lang="en-GB" dirty="0"/>
              <a:t>CLICK AND MODIFY THE TEXT</a:t>
            </a:r>
          </a:p>
        </p:txBody>
      </p:sp>
      <p:sp>
        <p:nvSpPr>
          <p:cNvPr id="18" name="Text Placeholder 16">
            <a:extLst>
              <a:ext uri="{FF2B5EF4-FFF2-40B4-BE49-F238E27FC236}">
                <a16:creationId xmlns:a16="http://schemas.microsoft.com/office/drawing/2014/main" id="{5E89AE6E-09E9-A04C-9CFE-768FC4130566}"/>
              </a:ext>
            </a:extLst>
          </p:cNvPr>
          <p:cNvSpPr>
            <a:spLocks noGrp="1"/>
          </p:cNvSpPr>
          <p:nvPr>
            <p:ph type="body" sz="quarter" idx="11" hasCustomPrompt="1"/>
          </p:nvPr>
        </p:nvSpPr>
        <p:spPr>
          <a:xfrm>
            <a:off x="1967542" y="3877044"/>
            <a:ext cx="8255959" cy="416053"/>
          </a:xfrm>
        </p:spPr>
        <p:txBody>
          <a:bodyPr>
            <a:normAutofit/>
          </a:bodyPr>
          <a:lstStyle>
            <a:lvl1pPr marL="0" indent="0" algn="ctr">
              <a:buNone/>
              <a:defRPr sz="2400" b="1">
                <a:latin typeface="Arial" panose="020B0604020202020204" pitchFamily="34" charset="0"/>
                <a:cs typeface="Arial" panose="020B0604020202020204" pitchFamily="34" charset="0"/>
              </a:defRPr>
            </a:lvl1pPr>
            <a:lvl2pPr marL="457200" indent="0">
              <a:buNone/>
              <a:defRPr/>
            </a:lvl2pPr>
          </a:lstStyle>
          <a:p>
            <a:pPr lvl="0"/>
            <a:r>
              <a:rPr lang="en-GB" dirty="0"/>
              <a:t>CLICK AND MODIFY THE TEXT</a:t>
            </a:r>
          </a:p>
        </p:txBody>
      </p:sp>
      <p:sp>
        <p:nvSpPr>
          <p:cNvPr id="19" name="Text Placeholder 16">
            <a:extLst>
              <a:ext uri="{FF2B5EF4-FFF2-40B4-BE49-F238E27FC236}">
                <a16:creationId xmlns:a16="http://schemas.microsoft.com/office/drawing/2014/main" id="{FEC0F67F-0294-3044-9A92-E4F9BE84511E}"/>
              </a:ext>
            </a:extLst>
          </p:cNvPr>
          <p:cNvSpPr>
            <a:spLocks noGrp="1"/>
          </p:cNvSpPr>
          <p:nvPr>
            <p:ph type="body" sz="quarter" idx="12" hasCustomPrompt="1"/>
          </p:nvPr>
        </p:nvSpPr>
        <p:spPr>
          <a:xfrm>
            <a:off x="1967542" y="5125192"/>
            <a:ext cx="8255959" cy="536057"/>
          </a:xfrm>
        </p:spPr>
        <p:txBody>
          <a:bodyPr>
            <a:noAutofit/>
          </a:bodyPr>
          <a:lstStyle>
            <a:lvl1pPr marL="0" indent="0" algn="ctr">
              <a:buNone/>
              <a:defRPr sz="3200" b="1">
                <a:latin typeface="Arial" panose="020B0604020202020204" pitchFamily="34" charset="0"/>
                <a:cs typeface="Arial" panose="020B0604020202020204" pitchFamily="34" charset="0"/>
              </a:defRPr>
            </a:lvl1pPr>
            <a:lvl2pPr marL="457200" indent="0">
              <a:buNone/>
              <a:defRPr/>
            </a:lvl2pPr>
          </a:lstStyle>
          <a:p>
            <a:pPr lvl="0"/>
            <a:r>
              <a:rPr lang="en-GB" dirty="0"/>
              <a:t>CLICK AND MODIFY THE TEXT</a:t>
            </a:r>
          </a:p>
        </p:txBody>
      </p:sp>
      <p:sp>
        <p:nvSpPr>
          <p:cNvPr id="8" name="Content Placeholder 5">
            <a:extLst>
              <a:ext uri="{FF2B5EF4-FFF2-40B4-BE49-F238E27FC236}">
                <a16:creationId xmlns:a16="http://schemas.microsoft.com/office/drawing/2014/main" id="{9DAE90F2-0D99-4E4A-B2F6-79682983F674}"/>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1398295499"/>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ubtitle content">
  <p:cSld name="Title subtitle content">
    <p:spTree>
      <p:nvGrpSpPr>
        <p:cNvPr id="1" name="Shape 24"/>
        <p:cNvGrpSpPr/>
        <p:nvPr/>
      </p:nvGrpSpPr>
      <p:grpSpPr>
        <a:xfrm>
          <a:off x="0" y="0"/>
          <a:ext cx="0" cy="0"/>
          <a:chOff x="0" y="0"/>
          <a:chExt cx="0" cy="0"/>
        </a:xfrm>
      </p:grpSpPr>
      <p:sp>
        <p:nvSpPr>
          <p:cNvPr id="25" name="Google Shape;25;p18"/>
          <p:cNvSpPr txBox="1">
            <a:spLocks noGrp="1"/>
          </p:cNvSpPr>
          <p:nvPr>
            <p:ph type="body" idx="1"/>
          </p:nvPr>
        </p:nvSpPr>
        <p:spPr>
          <a:xfrm>
            <a:off x="609600" y="1430386"/>
            <a:ext cx="10972800" cy="702470"/>
          </a:xfrm>
          <a:prstGeom prst="rect">
            <a:avLst/>
          </a:prstGeom>
          <a:noFill/>
          <a:ln>
            <a:noFill/>
          </a:ln>
        </p:spPr>
        <p:txBody>
          <a:bodyPr spcFirstLastPara="1" wrap="square" lIns="0" tIns="0" rIns="0" bIns="0" anchor="t" anchorCtr="0">
            <a:normAutofit/>
          </a:bodyPr>
          <a:lstStyle>
            <a:lvl1pPr marL="457200" lvl="0" indent="-228600" algn="l">
              <a:spcBef>
                <a:spcPts val="1200"/>
              </a:spcBef>
              <a:spcAft>
                <a:spcPts val="0"/>
              </a:spcAft>
              <a:buSzPts val="2000"/>
              <a:buNone/>
              <a:defRPr sz="2000" b="1" i="0" cap="none">
                <a:solidFill>
                  <a:schemeClr val="accent1"/>
                </a:solidFill>
                <a:latin typeface="Arial"/>
                <a:ea typeface="Arial"/>
                <a:cs typeface="Arial"/>
                <a:sym typeface="Arial"/>
              </a:defRPr>
            </a:lvl1pPr>
            <a:lvl2pPr marL="914400" lvl="1" indent="-228600" algn="l">
              <a:spcBef>
                <a:spcPts val="400"/>
              </a:spcBef>
              <a:spcAft>
                <a:spcPts val="0"/>
              </a:spcAft>
              <a:buSzPts val="2000"/>
              <a:buNone/>
              <a:defRPr sz="2000" b="1"/>
            </a:lvl2pPr>
            <a:lvl3pPr marL="1371600" lvl="2" indent="-228600" algn="l">
              <a:spcBef>
                <a:spcPts val="400"/>
              </a:spcBef>
              <a:spcAft>
                <a:spcPts val="0"/>
              </a:spcAft>
              <a:buSzPts val="1800"/>
              <a:buNone/>
              <a:defRPr sz="1800" b="1"/>
            </a:lvl3pPr>
            <a:lvl4pPr marL="1828800" lvl="3" indent="-228600" algn="l">
              <a:spcBef>
                <a:spcPts val="400"/>
              </a:spcBef>
              <a:spcAft>
                <a:spcPts val="0"/>
              </a:spcAft>
              <a:buSzPts val="1600"/>
              <a:buNone/>
              <a:defRPr sz="1600" b="1"/>
            </a:lvl4pPr>
            <a:lvl5pPr marL="2286000" lvl="4" indent="-228600" algn="l">
              <a:spcBef>
                <a:spcPts val="400"/>
              </a:spcBef>
              <a:spcAft>
                <a:spcPts val="0"/>
              </a:spcAft>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6" name="Google Shape;26;p18"/>
          <p:cNvSpPr txBox="1">
            <a:spLocks noGrp="1"/>
          </p:cNvSpPr>
          <p:nvPr>
            <p:ph type="body" idx="2"/>
          </p:nvPr>
        </p:nvSpPr>
        <p:spPr>
          <a:xfrm>
            <a:off x="620184" y="2132856"/>
            <a:ext cx="10963200" cy="3816424"/>
          </a:xfrm>
          <a:prstGeom prst="rect">
            <a:avLst/>
          </a:prstGeom>
          <a:noFill/>
          <a:ln>
            <a:noFill/>
          </a:ln>
        </p:spPr>
        <p:txBody>
          <a:bodyPr spcFirstLastPara="1" wrap="square" lIns="0" tIns="0" rIns="0" bIns="0" anchor="t" anchorCtr="0">
            <a:noAutofit/>
          </a:bodyPr>
          <a:lstStyle>
            <a:lvl1pPr marL="457200" lvl="0" indent="-355600" algn="l">
              <a:spcBef>
                <a:spcPts val="1200"/>
              </a:spcBef>
              <a:spcAft>
                <a:spcPts val="0"/>
              </a:spcAft>
              <a:buSzPts val="2000"/>
              <a:buChar char="•"/>
              <a:defRPr>
                <a:latin typeface="Arial"/>
                <a:ea typeface="Arial"/>
                <a:cs typeface="Arial"/>
                <a:sym typeface="Arial"/>
              </a:defRPr>
            </a:lvl1pPr>
            <a:lvl2pPr marL="914400" lvl="1" indent="-342900" algn="l">
              <a:spcBef>
                <a:spcPts val="400"/>
              </a:spcBef>
              <a:spcAft>
                <a:spcPts val="0"/>
              </a:spcAft>
              <a:buSzPts val="1800"/>
              <a:buChar char="–"/>
              <a:defRPr>
                <a:latin typeface="Arial"/>
                <a:ea typeface="Arial"/>
                <a:cs typeface="Arial"/>
                <a:sym typeface="Arial"/>
              </a:defRPr>
            </a:lvl2pPr>
            <a:lvl3pPr marL="1371600" lvl="2" indent="-330200" algn="l">
              <a:spcBef>
                <a:spcPts val="400"/>
              </a:spcBef>
              <a:spcAft>
                <a:spcPts val="0"/>
              </a:spcAft>
              <a:buSzPts val="1600"/>
              <a:buChar char="•"/>
              <a:defRPr>
                <a:latin typeface="Arial"/>
                <a:ea typeface="Arial"/>
                <a:cs typeface="Arial"/>
                <a:sym typeface="Arial"/>
              </a:defRPr>
            </a:lvl3pPr>
            <a:lvl4pPr marL="1828800" lvl="3" indent="-330200" algn="l">
              <a:spcBef>
                <a:spcPts val="400"/>
              </a:spcBef>
              <a:spcAft>
                <a:spcPts val="0"/>
              </a:spcAft>
              <a:buSzPts val="1600"/>
              <a:buChar char="•"/>
              <a:defRPr>
                <a:latin typeface="Arial"/>
                <a:ea typeface="Arial"/>
                <a:cs typeface="Arial"/>
                <a:sym typeface="Arial"/>
              </a:defRPr>
            </a:lvl4pPr>
            <a:lvl5pPr marL="2286000" lvl="4" indent="-330200" algn="l">
              <a:spcBef>
                <a:spcPts val="400"/>
              </a:spcBef>
              <a:spcAft>
                <a:spcPts val="0"/>
              </a:spcAft>
              <a:buSzPts val="1600"/>
              <a:buChar char="•"/>
              <a:defRPr>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 name="Google Shape;27;p18"/>
          <p:cNvSpPr txBox="1">
            <a:spLocks noGrp="1"/>
          </p:cNvSpPr>
          <p:nvPr>
            <p:ph type="title"/>
          </p:nvPr>
        </p:nvSpPr>
        <p:spPr>
          <a:xfrm>
            <a:off x="619200" y="246566"/>
            <a:ext cx="8740800" cy="807285"/>
          </a:xfrm>
          <a:prstGeom prst="rect">
            <a:avLst/>
          </a:prstGeom>
          <a:noFill/>
          <a:ln>
            <a:noFill/>
          </a:ln>
        </p:spPr>
        <p:txBody>
          <a:bodyPr spcFirstLastPara="1" wrap="square" lIns="0" tIns="0" rIns="0" bIns="0" anchor="t" anchorCtr="0">
            <a:normAutofit/>
          </a:bodyPr>
          <a:lstStyle>
            <a:lvl1pPr lvl="0" algn="l">
              <a:lnSpc>
                <a:spcPct val="107142"/>
              </a:lnSpc>
              <a:spcBef>
                <a:spcPts val="0"/>
              </a:spcBef>
              <a:spcAft>
                <a:spcPts val="0"/>
              </a:spcAft>
              <a:buClr>
                <a:srgbClr val="5D8298"/>
              </a:buClr>
              <a:buSzPts val="28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18"/>
          <p:cNvSpPr txBox="1">
            <a:spLocks noGrp="1"/>
          </p:cNvSpPr>
          <p:nvPr>
            <p:ph type="sldNum" idx="12"/>
          </p:nvPr>
        </p:nvSpPr>
        <p:spPr>
          <a:xfrm>
            <a:off x="10800523" y="6428359"/>
            <a:ext cx="781877" cy="365125"/>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1100" b="0" i="0" u="none" strike="noStrike" cap="none">
                <a:solidFill>
                  <a:srgbClr val="5D8298"/>
                </a:solidFill>
                <a:latin typeface="Arial"/>
                <a:ea typeface="Arial"/>
                <a:cs typeface="Arial"/>
                <a:sym typeface="Arial"/>
              </a:defRPr>
            </a:lvl1pPr>
            <a:lvl2pPr marL="0" marR="0" lvl="1" indent="0" algn="r" rtl="0">
              <a:spcBef>
                <a:spcPts val="0"/>
              </a:spcBef>
              <a:buNone/>
              <a:defRPr sz="1100" b="0" i="0" u="none" strike="noStrike" cap="none">
                <a:solidFill>
                  <a:srgbClr val="5D8298"/>
                </a:solidFill>
                <a:latin typeface="Arial"/>
                <a:ea typeface="Arial"/>
                <a:cs typeface="Arial"/>
                <a:sym typeface="Arial"/>
              </a:defRPr>
            </a:lvl2pPr>
            <a:lvl3pPr marL="0" marR="0" lvl="2" indent="0" algn="r" rtl="0">
              <a:spcBef>
                <a:spcPts val="0"/>
              </a:spcBef>
              <a:buNone/>
              <a:defRPr sz="1100" b="0" i="0" u="none" strike="noStrike" cap="none">
                <a:solidFill>
                  <a:srgbClr val="5D8298"/>
                </a:solidFill>
                <a:latin typeface="Arial"/>
                <a:ea typeface="Arial"/>
                <a:cs typeface="Arial"/>
                <a:sym typeface="Arial"/>
              </a:defRPr>
            </a:lvl3pPr>
            <a:lvl4pPr marL="0" marR="0" lvl="3" indent="0" algn="r" rtl="0">
              <a:spcBef>
                <a:spcPts val="0"/>
              </a:spcBef>
              <a:buNone/>
              <a:defRPr sz="1100" b="0" i="0" u="none" strike="noStrike" cap="none">
                <a:solidFill>
                  <a:srgbClr val="5D8298"/>
                </a:solidFill>
                <a:latin typeface="Arial"/>
                <a:ea typeface="Arial"/>
                <a:cs typeface="Arial"/>
                <a:sym typeface="Arial"/>
              </a:defRPr>
            </a:lvl4pPr>
            <a:lvl5pPr marL="0" marR="0" lvl="4" indent="0" algn="r" rtl="0">
              <a:spcBef>
                <a:spcPts val="0"/>
              </a:spcBef>
              <a:buNone/>
              <a:defRPr sz="1100" b="0" i="0" u="none" strike="noStrike" cap="none">
                <a:solidFill>
                  <a:srgbClr val="5D8298"/>
                </a:solidFill>
                <a:latin typeface="Arial"/>
                <a:ea typeface="Arial"/>
                <a:cs typeface="Arial"/>
                <a:sym typeface="Arial"/>
              </a:defRPr>
            </a:lvl5pPr>
            <a:lvl6pPr marL="0" marR="0" lvl="5" indent="0" algn="r" rtl="0">
              <a:spcBef>
                <a:spcPts val="0"/>
              </a:spcBef>
              <a:buNone/>
              <a:defRPr sz="1100" b="0" i="0" u="none" strike="noStrike" cap="none">
                <a:solidFill>
                  <a:srgbClr val="5D8298"/>
                </a:solidFill>
                <a:latin typeface="Arial"/>
                <a:ea typeface="Arial"/>
                <a:cs typeface="Arial"/>
                <a:sym typeface="Arial"/>
              </a:defRPr>
            </a:lvl6pPr>
            <a:lvl7pPr marL="0" marR="0" lvl="6" indent="0" algn="r" rtl="0">
              <a:spcBef>
                <a:spcPts val="0"/>
              </a:spcBef>
              <a:buNone/>
              <a:defRPr sz="1100" b="0" i="0" u="none" strike="noStrike" cap="none">
                <a:solidFill>
                  <a:srgbClr val="5D8298"/>
                </a:solidFill>
                <a:latin typeface="Arial"/>
                <a:ea typeface="Arial"/>
                <a:cs typeface="Arial"/>
                <a:sym typeface="Arial"/>
              </a:defRPr>
            </a:lvl7pPr>
            <a:lvl8pPr marL="0" marR="0" lvl="7" indent="0" algn="r" rtl="0">
              <a:spcBef>
                <a:spcPts val="0"/>
              </a:spcBef>
              <a:buNone/>
              <a:defRPr sz="1100" b="0" i="0" u="none" strike="noStrike" cap="none">
                <a:solidFill>
                  <a:srgbClr val="5D8298"/>
                </a:solidFill>
                <a:latin typeface="Arial"/>
                <a:ea typeface="Arial"/>
                <a:cs typeface="Arial"/>
                <a:sym typeface="Arial"/>
              </a:defRPr>
            </a:lvl8pPr>
            <a:lvl9pPr marL="0" marR="0" lvl="8" indent="0" algn="r" rtl="0">
              <a:spcBef>
                <a:spcPts val="0"/>
              </a:spcBef>
              <a:buNone/>
              <a:defRPr sz="1100" b="0" i="0" u="none" strike="noStrike" cap="none">
                <a:solidFill>
                  <a:srgbClr val="5D8298"/>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100" b="0" i="0" u="none" strike="noStrike" kern="1200" cap="none" spc="0" normalizeH="0" baseline="0" noProof="0">
                <a:ln>
                  <a:noFill/>
                </a:ln>
                <a:solidFill>
                  <a:srgbClr val="5D829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5D8298"/>
              </a:solidFill>
              <a:effectLst/>
              <a:uLnTx/>
              <a:uFillTx/>
              <a:latin typeface="Arial"/>
              <a:cs typeface="Arial"/>
              <a:sym typeface="Arial"/>
            </a:endParaRPr>
          </a:p>
        </p:txBody>
      </p:sp>
      <p:sp>
        <p:nvSpPr>
          <p:cNvPr id="29" name="Google Shape;29;p18"/>
          <p:cNvSpPr txBox="1">
            <a:spLocks noGrp="1"/>
          </p:cNvSpPr>
          <p:nvPr>
            <p:ph type="body" idx="3"/>
          </p:nvPr>
        </p:nvSpPr>
        <p:spPr>
          <a:xfrm>
            <a:off x="620184" y="6356351"/>
            <a:ext cx="8116800" cy="365125"/>
          </a:xfrm>
          <a:prstGeom prst="rect">
            <a:avLst/>
          </a:prstGeom>
          <a:noFill/>
          <a:ln>
            <a:noFill/>
          </a:ln>
        </p:spPr>
        <p:txBody>
          <a:bodyPr spcFirstLastPara="1" wrap="square" lIns="0" tIns="0" rIns="0" bIns="0" anchor="ctr" anchorCtr="0">
            <a:noAutofit/>
          </a:bodyPr>
          <a:lstStyle>
            <a:lvl1pPr marL="457200" lvl="0" indent="-228600" algn="l">
              <a:spcBef>
                <a:spcPts val="200"/>
              </a:spcBef>
              <a:spcAft>
                <a:spcPts val="0"/>
              </a:spcAft>
              <a:buSzPts val="1000"/>
              <a:buNone/>
              <a:defRPr sz="1000">
                <a:solidFill>
                  <a:srgbClr val="5D8298"/>
                </a:solidFill>
                <a:latin typeface="Arial"/>
                <a:ea typeface="Arial"/>
                <a:cs typeface="Arial"/>
                <a:sym typeface="Arial"/>
              </a:defRPr>
            </a:lvl1pPr>
            <a:lvl2pPr marL="914400" lvl="1" indent="-228600" algn="l">
              <a:spcBef>
                <a:spcPts val="400"/>
              </a:spcBef>
              <a:spcAft>
                <a:spcPts val="0"/>
              </a:spcAft>
              <a:buSzPts val="1200"/>
              <a:buNone/>
              <a:defRPr sz="1200">
                <a:latin typeface="PT Sans Narrow"/>
                <a:ea typeface="PT Sans Narrow"/>
                <a:cs typeface="PT Sans Narrow"/>
                <a:sym typeface="PT Sans Narrow"/>
              </a:defRPr>
            </a:lvl2pPr>
            <a:lvl3pPr marL="1371600" lvl="2" indent="-228600" algn="l">
              <a:spcBef>
                <a:spcPts val="400"/>
              </a:spcBef>
              <a:spcAft>
                <a:spcPts val="0"/>
              </a:spcAft>
              <a:buSzPts val="1200"/>
              <a:buNone/>
              <a:defRPr sz="1200">
                <a:latin typeface="PT Sans Narrow"/>
                <a:ea typeface="PT Sans Narrow"/>
                <a:cs typeface="PT Sans Narrow"/>
                <a:sym typeface="PT Sans Narrow"/>
              </a:defRPr>
            </a:lvl3pPr>
            <a:lvl4pPr marL="1828800" lvl="3" indent="-228600" algn="l">
              <a:spcBef>
                <a:spcPts val="400"/>
              </a:spcBef>
              <a:spcAft>
                <a:spcPts val="0"/>
              </a:spcAft>
              <a:buSzPts val="1200"/>
              <a:buNone/>
              <a:defRPr sz="1200">
                <a:latin typeface="PT Sans Narrow"/>
                <a:ea typeface="PT Sans Narrow"/>
                <a:cs typeface="PT Sans Narrow"/>
                <a:sym typeface="PT Sans Narrow"/>
              </a:defRPr>
            </a:lvl4pPr>
            <a:lvl5pPr marL="2286000" lvl="4" indent="-228600" algn="l">
              <a:spcBef>
                <a:spcPts val="400"/>
              </a:spcBef>
              <a:spcAft>
                <a:spcPts val="0"/>
              </a:spcAft>
              <a:buSzPts val="1200"/>
              <a:buNone/>
              <a:defRPr sz="1200">
                <a:latin typeface="PT Sans Narrow"/>
                <a:ea typeface="PT Sans Narrow"/>
                <a:cs typeface="PT Sans Narrow"/>
                <a:sym typeface="PT Sans Narrow"/>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373290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9"/>
        <p:cNvGrpSpPr/>
        <p:nvPr/>
      </p:nvGrpSpPr>
      <p:grpSpPr>
        <a:xfrm>
          <a:off x="0" y="0"/>
          <a:ext cx="0" cy="0"/>
          <a:chOff x="0" y="0"/>
          <a:chExt cx="0" cy="0"/>
        </a:xfrm>
      </p:grpSpPr>
      <p:sp>
        <p:nvSpPr>
          <p:cNvPr id="20" name="Google Shape;20;p17"/>
          <p:cNvSpPr txBox="1">
            <a:spLocks noGrp="1"/>
          </p:cNvSpPr>
          <p:nvPr>
            <p:ph type="body" idx="1"/>
          </p:nvPr>
        </p:nvSpPr>
        <p:spPr>
          <a:xfrm>
            <a:off x="620184" y="1425600"/>
            <a:ext cx="10963200" cy="4525200"/>
          </a:xfrm>
          <a:prstGeom prst="rect">
            <a:avLst/>
          </a:prstGeom>
          <a:noFill/>
          <a:ln>
            <a:noFill/>
          </a:ln>
        </p:spPr>
        <p:txBody>
          <a:bodyPr spcFirstLastPara="1" wrap="square" lIns="0" tIns="0" rIns="0" bIns="0" anchor="t" anchorCtr="0">
            <a:noAutofit/>
          </a:bodyPr>
          <a:lstStyle>
            <a:lvl1pPr marL="457200" lvl="0" indent="-355600" algn="l">
              <a:spcBef>
                <a:spcPts val="1200"/>
              </a:spcBef>
              <a:spcAft>
                <a:spcPts val="0"/>
              </a:spcAft>
              <a:buClr>
                <a:schemeClr val="accent1"/>
              </a:buClr>
              <a:buSzPts val="2000"/>
              <a:buChar char="•"/>
              <a:defRPr>
                <a:latin typeface="Arial"/>
                <a:ea typeface="Arial"/>
                <a:cs typeface="Arial"/>
                <a:sym typeface="Arial"/>
              </a:defRPr>
            </a:lvl1pPr>
            <a:lvl2pPr marL="914400" lvl="1" indent="-342900" algn="l">
              <a:spcBef>
                <a:spcPts val="400"/>
              </a:spcBef>
              <a:spcAft>
                <a:spcPts val="0"/>
              </a:spcAft>
              <a:buSzPts val="1800"/>
              <a:buChar char="–"/>
              <a:defRPr>
                <a:latin typeface="Arial"/>
                <a:ea typeface="Arial"/>
                <a:cs typeface="Arial"/>
                <a:sym typeface="Arial"/>
              </a:defRPr>
            </a:lvl2pPr>
            <a:lvl3pPr marL="1371600" lvl="2" indent="-330200" algn="l">
              <a:spcBef>
                <a:spcPts val="400"/>
              </a:spcBef>
              <a:spcAft>
                <a:spcPts val="0"/>
              </a:spcAft>
              <a:buSzPts val="1600"/>
              <a:buChar char="•"/>
              <a:defRPr>
                <a:latin typeface="Arial"/>
                <a:ea typeface="Arial"/>
                <a:cs typeface="Arial"/>
                <a:sym typeface="Arial"/>
              </a:defRPr>
            </a:lvl3pPr>
            <a:lvl4pPr marL="1828800" lvl="3" indent="-330200" algn="l">
              <a:spcBef>
                <a:spcPts val="400"/>
              </a:spcBef>
              <a:spcAft>
                <a:spcPts val="0"/>
              </a:spcAft>
              <a:buSzPts val="1600"/>
              <a:buChar char="•"/>
              <a:defRPr>
                <a:latin typeface="Arial"/>
                <a:ea typeface="Arial"/>
                <a:cs typeface="Arial"/>
                <a:sym typeface="Arial"/>
              </a:defRPr>
            </a:lvl4pPr>
            <a:lvl5pPr marL="2286000" lvl="4" indent="-330200" algn="l">
              <a:spcBef>
                <a:spcPts val="400"/>
              </a:spcBef>
              <a:spcAft>
                <a:spcPts val="0"/>
              </a:spcAft>
              <a:buSzPts val="1600"/>
              <a:buChar char="•"/>
              <a:defRPr>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 name="Google Shape;21;p17"/>
          <p:cNvSpPr txBox="1">
            <a:spLocks noGrp="1"/>
          </p:cNvSpPr>
          <p:nvPr>
            <p:ph type="title"/>
          </p:nvPr>
        </p:nvSpPr>
        <p:spPr>
          <a:xfrm>
            <a:off x="619201" y="259200"/>
            <a:ext cx="8740799" cy="8640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5D8298"/>
              </a:buClr>
              <a:buSzPts val="28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17"/>
          <p:cNvSpPr txBox="1">
            <a:spLocks noGrp="1"/>
          </p:cNvSpPr>
          <p:nvPr>
            <p:ph type="sldNum" idx="12"/>
          </p:nvPr>
        </p:nvSpPr>
        <p:spPr>
          <a:xfrm>
            <a:off x="10800523" y="6428359"/>
            <a:ext cx="781877" cy="365125"/>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1100" b="0" i="0" u="none" strike="noStrike" cap="none">
                <a:solidFill>
                  <a:srgbClr val="5D8298"/>
                </a:solidFill>
                <a:latin typeface="Arial"/>
                <a:ea typeface="Arial"/>
                <a:cs typeface="Arial"/>
                <a:sym typeface="Arial"/>
              </a:defRPr>
            </a:lvl1pPr>
            <a:lvl2pPr marL="0" marR="0" lvl="1" indent="0" algn="r" rtl="0">
              <a:spcBef>
                <a:spcPts val="0"/>
              </a:spcBef>
              <a:buNone/>
              <a:defRPr sz="1100" b="0" i="0" u="none" strike="noStrike" cap="none">
                <a:solidFill>
                  <a:srgbClr val="5D8298"/>
                </a:solidFill>
                <a:latin typeface="Arial"/>
                <a:ea typeface="Arial"/>
                <a:cs typeface="Arial"/>
                <a:sym typeface="Arial"/>
              </a:defRPr>
            </a:lvl2pPr>
            <a:lvl3pPr marL="0" marR="0" lvl="2" indent="0" algn="r" rtl="0">
              <a:spcBef>
                <a:spcPts val="0"/>
              </a:spcBef>
              <a:buNone/>
              <a:defRPr sz="1100" b="0" i="0" u="none" strike="noStrike" cap="none">
                <a:solidFill>
                  <a:srgbClr val="5D8298"/>
                </a:solidFill>
                <a:latin typeface="Arial"/>
                <a:ea typeface="Arial"/>
                <a:cs typeface="Arial"/>
                <a:sym typeface="Arial"/>
              </a:defRPr>
            </a:lvl3pPr>
            <a:lvl4pPr marL="0" marR="0" lvl="3" indent="0" algn="r" rtl="0">
              <a:spcBef>
                <a:spcPts val="0"/>
              </a:spcBef>
              <a:buNone/>
              <a:defRPr sz="1100" b="0" i="0" u="none" strike="noStrike" cap="none">
                <a:solidFill>
                  <a:srgbClr val="5D8298"/>
                </a:solidFill>
                <a:latin typeface="Arial"/>
                <a:ea typeface="Arial"/>
                <a:cs typeface="Arial"/>
                <a:sym typeface="Arial"/>
              </a:defRPr>
            </a:lvl4pPr>
            <a:lvl5pPr marL="0" marR="0" lvl="4" indent="0" algn="r" rtl="0">
              <a:spcBef>
                <a:spcPts val="0"/>
              </a:spcBef>
              <a:buNone/>
              <a:defRPr sz="1100" b="0" i="0" u="none" strike="noStrike" cap="none">
                <a:solidFill>
                  <a:srgbClr val="5D8298"/>
                </a:solidFill>
                <a:latin typeface="Arial"/>
                <a:ea typeface="Arial"/>
                <a:cs typeface="Arial"/>
                <a:sym typeface="Arial"/>
              </a:defRPr>
            </a:lvl5pPr>
            <a:lvl6pPr marL="0" marR="0" lvl="5" indent="0" algn="r" rtl="0">
              <a:spcBef>
                <a:spcPts val="0"/>
              </a:spcBef>
              <a:buNone/>
              <a:defRPr sz="1100" b="0" i="0" u="none" strike="noStrike" cap="none">
                <a:solidFill>
                  <a:srgbClr val="5D8298"/>
                </a:solidFill>
                <a:latin typeface="Arial"/>
                <a:ea typeface="Arial"/>
                <a:cs typeface="Arial"/>
                <a:sym typeface="Arial"/>
              </a:defRPr>
            </a:lvl6pPr>
            <a:lvl7pPr marL="0" marR="0" lvl="6" indent="0" algn="r" rtl="0">
              <a:spcBef>
                <a:spcPts val="0"/>
              </a:spcBef>
              <a:buNone/>
              <a:defRPr sz="1100" b="0" i="0" u="none" strike="noStrike" cap="none">
                <a:solidFill>
                  <a:srgbClr val="5D8298"/>
                </a:solidFill>
                <a:latin typeface="Arial"/>
                <a:ea typeface="Arial"/>
                <a:cs typeface="Arial"/>
                <a:sym typeface="Arial"/>
              </a:defRPr>
            </a:lvl7pPr>
            <a:lvl8pPr marL="0" marR="0" lvl="7" indent="0" algn="r" rtl="0">
              <a:spcBef>
                <a:spcPts val="0"/>
              </a:spcBef>
              <a:buNone/>
              <a:defRPr sz="1100" b="0" i="0" u="none" strike="noStrike" cap="none">
                <a:solidFill>
                  <a:srgbClr val="5D8298"/>
                </a:solidFill>
                <a:latin typeface="Arial"/>
                <a:ea typeface="Arial"/>
                <a:cs typeface="Arial"/>
                <a:sym typeface="Arial"/>
              </a:defRPr>
            </a:lvl8pPr>
            <a:lvl9pPr marL="0" marR="0" lvl="8" indent="0" algn="r" rtl="0">
              <a:spcBef>
                <a:spcPts val="0"/>
              </a:spcBef>
              <a:buNone/>
              <a:defRPr sz="1100" b="0" i="0" u="none" strike="noStrike" cap="none">
                <a:solidFill>
                  <a:srgbClr val="5D8298"/>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100" b="0" i="0" u="none" strike="noStrike" kern="1200" cap="none" spc="0" normalizeH="0" baseline="0" noProof="0">
                <a:ln>
                  <a:noFill/>
                </a:ln>
                <a:solidFill>
                  <a:srgbClr val="5D829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5D8298"/>
              </a:solidFill>
              <a:effectLst/>
              <a:uLnTx/>
              <a:uFillTx/>
              <a:latin typeface="Arial"/>
              <a:cs typeface="Arial"/>
              <a:sym typeface="Arial"/>
            </a:endParaRPr>
          </a:p>
        </p:txBody>
      </p:sp>
      <p:sp>
        <p:nvSpPr>
          <p:cNvPr id="23" name="Google Shape;23;p17"/>
          <p:cNvSpPr txBox="1">
            <a:spLocks noGrp="1"/>
          </p:cNvSpPr>
          <p:nvPr>
            <p:ph type="body" idx="2"/>
          </p:nvPr>
        </p:nvSpPr>
        <p:spPr>
          <a:xfrm>
            <a:off x="620183" y="6356351"/>
            <a:ext cx="10180339" cy="365125"/>
          </a:xfrm>
          <a:prstGeom prst="rect">
            <a:avLst/>
          </a:prstGeom>
          <a:noFill/>
          <a:ln>
            <a:noFill/>
          </a:ln>
        </p:spPr>
        <p:txBody>
          <a:bodyPr spcFirstLastPara="1" wrap="square" lIns="0" tIns="0" rIns="0" bIns="0" anchor="ctr" anchorCtr="0">
            <a:noAutofit/>
          </a:bodyPr>
          <a:lstStyle>
            <a:lvl1pPr marL="457200" lvl="0" indent="-228600" algn="l">
              <a:spcBef>
                <a:spcPts val="300"/>
              </a:spcBef>
              <a:spcAft>
                <a:spcPts val="0"/>
              </a:spcAft>
              <a:buSzPts val="1200"/>
              <a:buNone/>
              <a:defRPr sz="1200">
                <a:solidFill>
                  <a:srgbClr val="5D8298"/>
                </a:solidFill>
                <a:latin typeface="Arial"/>
                <a:ea typeface="Arial"/>
                <a:cs typeface="Arial"/>
                <a:sym typeface="Arial"/>
              </a:defRPr>
            </a:lvl1pPr>
            <a:lvl2pPr marL="914400" lvl="1" indent="-228600" algn="l">
              <a:spcBef>
                <a:spcPts val="400"/>
              </a:spcBef>
              <a:spcAft>
                <a:spcPts val="0"/>
              </a:spcAft>
              <a:buSzPts val="1200"/>
              <a:buNone/>
              <a:defRPr sz="1200">
                <a:latin typeface="PT Sans Narrow"/>
                <a:ea typeface="PT Sans Narrow"/>
                <a:cs typeface="PT Sans Narrow"/>
                <a:sym typeface="PT Sans Narrow"/>
              </a:defRPr>
            </a:lvl2pPr>
            <a:lvl3pPr marL="1371600" lvl="2" indent="-228600" algn="l">
              <a:spcBef>
                <a:spcPts val="400"/>
              </a:spcBef>
              <a:spcAft>
                <a:spcPts val="0"/>
              </a:spcAft>
              <a:buSzPts val="1200"/>
              <a:buNone/>
              <a:defRPr sz="1200">
                <a:latin typeface="PT Sans Narrow"/>
                <a:ea typeface="PT Sans Narrow"/>
                <a:cs typeface="PT Sans Narrow"/>
                <a:sym typeface="PT Sans Narrow"/>
              </a:defRPr>
            </a:lvl3pPr>
            <a:lvl4pPr marL="1828800" lvl="3" indent="-228600" algn="l">
              <a:spcBef>
                <a:spcPts val="400"/>
              </a:spcBef>
              <a:spcAft>
                <a:spcPts val="0"/>
              </a:spcAft>
              <a:buSzPts val="1200"/>
              <a:buNone/>
              <a:defRPr sz="1200">
                <a:latin typeface="PT Sans Narrow"/>
                <a:ea typeface="PT Sans Narrow"/>
                <a:cs typeface="PT Sans Narrow"/>
                <a:sym typeface="PT Sans Narrow"/>
              </a:defRPr>
            </a:lvl4pPr>
            <a:lvl5pPr marL="2286000" lvl="4" indent="-228600" algn="l">
              <a:spcBef>
                <a:spcPts val="400"/>
              </a:spcBef>
              <a:spcAft>
                <a:spcPts val="0"/>
              </a:spcAft>
              <a:buSzPts val="1200"/>
              <a:buNone/>
              <a:defRPr sz="1200">
                <a:latin typeface="PT Sans Narrow"/>
                <a:ea typeface="PT Sans Narrow"/>
                <a:cs typeface="PT Sans Narrow"/>
                <a:sym typeface="PT Sans Narrow"/>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16097786"/>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Disposition personnalisée">
  <p:cSld name="7_Disposition personnalisée">
    <p:spTree>
      <p:nvGrpSpPr>
        <p:cNvPr id="1" name="Shape 33"/>
        <p:cNvGrpSpPr/>
        <p:nvPr/>
      </p:nvGrpSpPr>
      <p:grpSpPr>
        <a:xfrm>
          <a:off x="0" y="0"/>
          <a:ext cx="0" cy="0"/>
          <a:chOff x="0" y="0"/>
          <a:chExt cx="0" cy="0"/>
        </a:xfrm>
      </p:grpSpPr>
      <p:sp>
        <p:nvSpPr>
          <p:cNvPr id="34" name="Google Shape;34;p20"/>
          <p:cNvSpPr txBox="1">
            <a:spLocks noGrp="1"/>
          </p:cNvSpPr>
          <p:nvPr>
            <p:ph type="body" idx="1"/>
          </p:nvPr>
        </p:nvSpPr>
        <p:spPr>
          <a:xfrm>
            <a:off x="609600" y="1214362"/>
            <a:ext cx="10972800" cy="702470"/>
          </a:xfrm>
          <a:prstGeom prst="rect">
            <a:avLst/>
          </a:prstGeom>
          <a:noFill/>
          <a:ln>
            <a:noFill/>
          </a:ln>
        </p:spPr>
        <p:txBody>
          <a:bodyPr spcFirstLastPara="1" wrap="square" lIns="0" tIns="0" rIns="0" bIns="0" anchor="t" anchorCtr="0">
            <a:normAutofit/>
          </a:bodyPr>
          <a:lstStyle>
            <a:lvl1pPr marL="457200" lvl="0" indent="-228600" algn="l">
              <a:spcBef>
                <a:spcPts val="1200"/>
              </a:spcBef>
              <a:spcAft>
                <a:spcPts val="0"/>
              </a:spcAft>
              <a:buSzPts val="2000"/>
              <a:buNone/>
              <a:defRPr sz="2000" b="1" i="0" cap="none">
                <a:solidFill>
                  <a:srgbClr val="C7573C"/>
                </a:solidFill>
                <a:latin typeface="Arial"/>
                <a:ea typeface="Arial"/>
                <a:cs typeface="Arial"/>
                <a:sym typeface="Arial"/>
              </a:defRPr>
            </a:lvl1pPr>
            <a:lvl2pPr marL="914400" lvl="1" indent="-228600" algn="l">
              <a:spcBef>
                <a:spcPts val="400"/>
              </a:spcBef>
              <a:spcAft>
                <a:spcPts val="0"/>
              </a:spcAft>
              <a:buSzPts val="2000"/>
              <a:buNone/>
              <a:defRPr sz="2000" b="1"/>
            </a:lvl2pPr>
            <a:lvl3pPr marL="1371600" lvl="2" indent="-228600" algn="l">
              <a:spcBef>
                <a:spcPts val="400"/>
              </a:spcBef>
              <a:spcAft>
                <a:spcPts val="0"/>
              </a:spcAft>
              <a:buSzPts val="1800"/>
              <a:buNone/>
              <a:defRPr sz="1800" b="1"/>
            </a:lvl3pPr>
            <a:lvl4pPr marL="1828800" lvl="3" indent="-228600" algn="l">
              <a:spcBef>
                <a:spcPts val="400"/>
              </a:spcBef>
              <a:spcAft>
                <a:spcPts val="0"/>
              </a:spcAft>
              <a:buSzPts val="1600"/>
              <a:buNone/>
              <a:defRPr sz="1600" b="1"/>
            </a:lvl4pPr>
            <a:lvl5pPr marL="2286000" lvl="4" indent="-228600" algn="l">
              <a:spcBef>
                <a:spcPts val="400"/>
              </a:spcBef>
              <a:spcAft>
                <a:spcPts val="0"/>
              </a:spcAft>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5" name="Google Shape;35;p20"/>
          <p:cNvSpPr txBox="1">
            <a:spLocks noGrp="1"/>
          </p:cNvSpPr>
          <p:nvPr>
            <p:ph type="title"/>
          </p:nvPr>
        </p:nvSpPr>
        <p:spPr>
          <a:xfrm>
            <a:off x="619201" y="259200"/>
            <a:ext cx="8740799" cy="864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5D8298"/>
              </a:buClr>
              <a:buSzPts val="28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0"/>
          <p:cNvSpPr txBox="1">
            <a:spLocks noGrp="1"/>
          </p:cNvSpPr>
          <p:nvPr>
            <p:ph type="body" idx="2"/>
          </p:nvPr>
        </p:nvSpPr>
        <p:spPr>
          <a:xfrm>
            <a:off x="619200" y="1987200"/>
            <a:ext cx="10963200" cy="3960000"/>
          </a:xfrm>
          <a:prstGeom prst="rect">
            <a:avLst/>
          </a:prstGeom>
          <a:noFill/>
          <a:ln>
            <a:noFill/>
          </a:ln>
        </p:spPr>
        <p:txBody>
          <a:bodyPr spcFirstLastPara="1" wrap="square" lIns="0" tIns="0" rIns="0" bIns="0" anchor="t" anchorCtr="0">
            <a:normAutofit/>
          </a:bodyPr>
          <a:lstStyle>
            <a:lvl1pPr marL="457200" lvl="0" indent="-355600" algn="l">
              <a:spcBef>
                <a:spcPts val="1200"/>
              </a:spcBef>
              <a:spcAft>
                <a:spcPts val="0"/>
              </a:spcAft>
              <a:buSzPts val="2000"/>
              <a:buChar char="•"/>
              <a:defRPr>
                <a:latin typeface="Arial"/>
                <a:ea typeface="Arial"/>
                <a:cs typeface="Arial"/>
                <a:sym typeface="Arial"/>
              </a:defRPr>
            </a:lvl1pPr>
            <a:lvl2pPr marL="914400" lvl="1" indent="-342900" algn="l">
              <a:spcBef>
                <a:spcPts val="400"/>
              </a:spcBef>
              <a:spcAft>
                <a:spcPts val="0"/>
              </a:spcAft>
              <a:buSzPts val="1800"/>
              <a:buChar char="–"/>
              <a:defRPr>
                <a:latin typeface="Arial"/>
                <a:ea typeface="Arial"/>
                <a:cs typeface="Arial"/>
                <a:sym typeface="Arial"/>
              </a:defRPr>
            </a:lvl2pPr>
            <a:lvl3pPr marL="1371600" lvl="2" indent="-330200" algn="l">
              <a:spcBef>
                <a:spcPts val="400"/>
              </a:spcBef>
              <a:spcAft>
                <a:spcPts val="0"/>
              </a:spcAft>
              <a:buSzPts val="1600"/>
              <a:buChar char="•"/>
              <a:defRPr>
                <a:latin typeface="Arial"/>
                <a:ea typeface="Arial"/>
                <a:cs typeface="Arial"/>
                <a:sym typeface="Arial"/>
              </a:defRPr>
            </a:lvl3pPr>
            <a:lvl4pPr marL="1828800" lvl="3" indent="-330200" algn="l">
              <a:spcBef>
                <a:spcPts val="400"/>
              </a:spcBef>
              <a:spcAft>
                <a:spcPts val="0"/>
              </a:spcAft>
              <a:buSzPts val="1600"/>
              <a:buChar char="•"/>
              <a:defRPr>
                <a:latin typeface="Arial"/>
                <a:ea typeface="Arial"/>
                <a:cs typeface="Arial"/>
                <a:sym typeface="Arial"/>
              </a:defRPr>
            </a:lvl4pPr>
            <a:lvl5pPr marL="2286000" lvl="4" indent="-330200" algn="l">
              <a:spcBef>
                <a:spcPts val="400"/>
              </a:spcBef>
              <a:spcAft>
                <a:spcPts val="0"/>
              </a:spcAft>
              <a:buSzPts val="1600"/>
              <a:buChar char="•"/>
              <a:defRPr>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 name="Google Shape;37;p20"/>
          <p:cNvSpPr txBox="1">
            <a:spLocks noGrp="1"/>
          </p:cNvSpPr>
          <p:nvPr>
            <p:ph type="sldNum" idx="12"/>
          </p:nvPr>
        </p:nvSpPr>
        <p:spPr>
          <a:xfrm>
            <a:off x="10512491" y="6356351"/>
            <a:ext cx="1069909" cy="365125"/>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1200" b="0" i="0" u="none" strike="noStrike" cap="none">
                <a:solidFill>
                  <a:schemeClr val="dk2"/>
                </a:solidFill>
                <a:latin typeface="Arial"/>
                <a:ea typeface="Arial"/>
                <a:cs typeface="Arial"/>
                <a:sym typeface="Arial"/>
              </a:defRPr>
            </a:lvl1pPr>
            <a:lvl2pPr marL="0" marR="0" lvl="1" indent="0" algn="r" rtl="0">
              <a:spcBef>
                <a:spcPts val="0"/>
              </a:spcBef>
              <a:buNone/>
              <a:defRPr sz="1200" b="0" i="0" u="none" strike="noStrike" cap="none">
                <a:solidFill>
                  <a:schemeClr val="dk2"/>
                </a:solidFill>
                <a:latin typeface="Arial"/>
                <a:ea typeface="Arial"/>
                <a:cs typeface="Arial"/>
                <a:sym typeface="Arial"/>
              </a:defRPr>
            </a:lvl2pPr>
            <a:lvl3pPr marL="0" marR="0" lvl="2" indent="0" algn="r" rtl="0">
              <a:spcBef>
                <a:spcPts val="0"/>
              </a:spcBef>
              <a:buNone/>
              <a:defRPr sz="1200" b="0" i="0" u="none" strike="noStrike" cap="none">
                <a:solidFill>
                  <a:schemeClr val="dk2"/>
                </a:solidFill>
                <a:latin typeface="Arial"/>
                <a:ea typeface="Arial"/>
                <a:cs typeface="Arial"/>
                <a:sym typeface="Arial"/>
              </a:defRPr>
            </a:lvl3pPr>
            <a:lvl4pPr marL="0" marR="0" lvl="3" indent="0" algn="r" rtl="0">
              <a:spcBef>
                <a:spcPts val="0"/>
              </a:spcBef>
              <a:buNone/>
              <a:defRPr sz="1200" b="0" i="0" u="none" strike="noStrike" cap="none">
                <a:solidFill>
                  <a:schemeClr val="dk2"/>
                </a:solidFill>
                <a:latin typeface="Arial"/>
                <a:ea typeface="Arial"/>
                <a:cs typeface="Arial"/>
                <a:sym typeface="Arial"/>
              </a:defRPr>
            </a:lvl4pPr>
            <a:lvl5pPr marL="0" marR="0" lvl="4" indent="0" algn="r" rtl="0">
              <a:spcBef>
                <a:spcPts val="0"/>
              </a:spcBef>
              <a:buNone/>
              <a:defRPr sz="1200" b="0" i="0" u="none" strike="noStrike" cap="none">
                <a:solidFill>
                  <a:schemeClr val="dk2"/>
                </a:solidFill>
                <a:latin typeface="Arial"/>
                <a:ea typeface="Arial"/>
                <a:cs typeface="Arial"/>
                <a:sym typeface="Arial"/>
              </a:defRPr>
            </a:lvl5pPr>
            <a:lvl6pPr marL="0" marR="0" lvl="5" indent="0" algn="r" rtl="0">
              <a:spcBef>
                <a:spcPts val="0"/>
              </a:spcBef>
              <a:buNone/>
              <a:defRPr sz="1200" b="0" i="0" u="none" strike="noStrike" cap="none">
                <a:solidFill>
                  <a:schemeClr val="dk2"/>
                </a:solidFill>
                <a:latin typeface="Arial"/>
                <a:ea typeface="Arial"/>
                <a:cs typeface="Arial"/>
                <a:sym typeface="Arial"/>
              </a:defRPr>
            </a:lvl6pPr>
            <a:lvl7pPr marL="0" marR="0" lvl="6" indent="0" algn="r" rtl="0">
              <a:spcBef>
                <a:spcPts val="0"/>
              </a:spcBef>
              <a:buNone/>
              <a:defRPr sz="1200" b="0" i="0" u="none" strike="noStrike" cap="none">
                <a:solidFill>
                  <a:schemeClr val="dk2"/>
                </a:solidFill>
                <a:latin typeface="Arial"/>
                <a:ea typeface="Arial"/>
                <a:cs typeface="Arial"/>
                <a:sym typeface="Arial"/>
              </a:defRPr>
            </a:lvl7pPr>
            <a:lvl8pPr marL="0" marR="0" lvl="7" indent="0" algn="r" rtl="0">
              <a:spcBef>
                <a:spcPts val="0"/>
              </a:spcBef>
              <a:buNone/>
              <a:defRPr sz="1200" b="0" i="0" u="none" strike="noStrike" cap="none">
                <a:solidFill>
                  <a:schemeClr val="dk2"/>
                </a:solidFill>
                <a:latin typeface="Arial"/>
                <a:ea typeface="Arial"/>
                <a:cs typeface="Arial"/>
                <a:sym typeface="Arial"/>
              </a:defRPr>
            </a:lvl8pPr>
            <a:lvl9pPr marL="0" marR="0" lvl="8" indent="0" algn="r" rtl="0">
              <a:spcBef>
                <a:spcPts val="0"/>
              </a:spcBef>
              <a:buNone/>
              <a:defRPr sz="1200" b="0" i="0" u="none" strike="noStrike" cap="none">
                <a:solidFill>
                  <a:schemeClr val="dk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srgbClr val="5D829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0" normalizeH="0" baseline="0" noProof="0">
              <a:ln>
                <a:noFill/>
              </a:ln>
              <a:solidFill>
                <a:srgbClr val="5D8298"/>
              </a:solidFill>
              <a:effectLst/>
              <a:uLnTx/>
              <a:uFillTx/>
              <a:latin typeface="Arial"/>
              <a:cs typeface="Arial"/>
              <a:sym typeface="Arial"/>
            </a:endParaRPr>
          </a:p>
        </p:txBody>
      </p:sp>
      <p:sp>
        <p:nvSpPr>
          <p:cNvPr id="38" name="Google Shape;38;p20"/>
          <p:cNvSpPr txBox="1">
            <a:spLocks noGrp="1"/>
          </p:cNvSpPr>
          <p:nvPr>
            <p:ph type="body" idx="3"/>
          </p:nvPr>
        </p:nvSpPr>
        <p:spPr>
          <a:xfrm>
            <a:off x="620183" y="6356351"/>
            <a:ext cx="10180339" cy="365125"/>
          </a:xfrm>
          <a:prstGeom prst="rect">
            <a:avLst/>
          </a:prstGeom>
          <a:noFill/>
          <a:ln>
            <a:noFill/>
          </a:ln>
        </p:spPr>
        <p:txBody>
          <a:bodyPr spcFirstLastPara="1" wrap="square" lIns="0" tIns="0" rIns="0" bIns="0" anchor="ctr" anchorCtr="0">
            <a:noAutofit/>
          </a:bodyPr>
          <a:lstStyle>
            <a:lvl1pPr marL="457200" lvl="0" indent="-228600" algn="l">
              <a:spcBef>
                <a:spcPts val="300"/>
              </a:spcBef>
              <a:spcAft>
                <a:spcPts val="0"/>
              </a:spcAft>
              <a:buSzPts val="1200"/>
              <a:buNone/>
              <a:defRPr sz="1200">
                <a:solidFill>
                  <a:srgbClr val="5D8298"/>
                </a:solidFill>
                <a:latin typeface="Arial"/>
                <a:ea typeface="Arial"/>
                <a:cs typeface="Arial"/>
                <a:sym typeface="Arial"/>
              </a:defRPr>
            </a:lvl1pPr>
            <a:lvl2pPr marL="914400" lvl="1" indent="-228600" algn="l">
              <a:spcBef>
                <a:spcPts val="400"/>
              </a:spcBef>
              <a:spcAft>
                <a:spcPts val="0"/>
              </a:spcAft>
              <a:buSzPts val="1200"/>
              <a:buNone/>
              <a:defRPr sz="1200">
                <a:latin typeface="PT Sans Narrow"/>
                <a:ea typeface="PT Sans Narrow"/>
                <a:cs typeface="PT Sans Narrow"/>
                <a:sym typeface="PT Sans Narrow"/>
              </a:defRPr>
            </a:lvl2pPr>
            <a:lvl3pPr marL="1371600" lvl="2" indent="-228600" algn="l">
              <a:spcBef>
                <a:spcPts val="400"/>
              </a:spcBef>
              <a:spcAft>
                <a:spcPts val="0"/>
              </a:spcAft>
              <a:buSzPts val="1200"/>
              <a:buNone/>
              <a:defRPr sz="1200">
                <a:latin typeface="PT Sans Narrow"/>
                <a:ea typeface="PT Sans Narrow"/>
                <a:cs typeface="PT Sans Narrow"/>
                <a:sym typeface="PT Sans Narrow"/>
              </a:defRPr>
            </a:lvl3pPr>
            <a:lvl4pPr marL="1828800" lvl="3" indent="-228600" algn="l">
              <a:spcBef>
                <a:spcPts val="400"/>
              </a:spcBef>
              <a:spcAft>
                <a:spcPts val="0"/>
              </a:spcAft>
              <a:buSzPts val="1200"/>
              <a:buNone/>
              <a:defRPr sz="1200">
                <a:latin typeface="PT Sans Narrow"/>
                <a:ea typeface="PT Sans Narrow"/>
                <a:cs typeface="PT Sans Narrow"/>
                <a:sym typeface="PT Sans Narrow"/>
              </a:defRPr>
            </a:lvl4pPr>
            <a:lvl5pPr marL="2286000" lvl="4" indent="-228600" algn="l">
              <a:spcBef>
                <a:spcPts val="400"/>
              </a:spcBef>
              <a:spcAft>
                <a:spcPts val="0"/>
              </a:spcAft>
              <a:buSzPts val="1200"/>
              <a:buNone/>
              <a:defRPr sz="1200">
                <a:latin typeface="PT Sans Narrow"/>
                <a:ea typeface="PT Sans Narrow"/>
                <a:cs typeface="PT Sans Narrow"/>
                <a:sym typeface="PT Sans Narrow"/>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22652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6" name="Content Placeholder 5"/>
          <p:cNvSpPr>
            <a:spLocks noGrp="1"/>
          </p:cNvSpPr>
          <p:nvPr>
            <p:ph sz="quarter" idx="14"/>
          </p:nvPr>
        </p:nvSpPr>
        <p:spPr>
          <a:xfrm>
            <a:off x="620184" y="1425600"/>
            <a:ext cx="10962216" cy="45252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Espace réservé du numéro de diapositive 6"/>
          <p:cNvSpPr>
            <a:spLocks noGrp="1"/>
          </p:cNvSpPr>
          <p:nvPr>
            <p:ph type="sldNum" sz="quarter" idx="4"/>
          </p:nvPr>
        </p:nvSpPr>
        <p:spPr>
          <a:xfrm>
            <a:off x="10512491" y="6356351"/>
            <a:ext cx="1069909" cy="365125"/>
          </a:xfrm>
          <a:prstGeom prst="rect">
            <a:avLst/>
          </a:prstGeom>
        </p:spPr>
        <p:txBody>
          <a:bodyPr vert="horz" lIns="0" tIns="0" rIns="0" bIns="0" rtlCol="0" anchor="ctr"/>
          <a:lstStyle>
            <a:lvl1pPr algn="r">
              <a:defRPr sz="120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8" name="Content Placeholder 5">
            <a:extLst>
              <a:ext uri="{FF2B5EF4-FFF2-40B4-BE49-F238E27FC236}">
                <a16:creationId xmlns:a16="http://schemas.microsoft.com/office/drawing/2014/main" id="{1C800C48-4F96-3047-964F-933FF318046D}"/>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9" name="Espace réservé du texte 2"/>
          <p:cNvSpPr>
            <a:spLocks noGrp="1"/>
          </p:cNvSpPr>
          <p:nvPr>
            <p:ph type="body" idx="1" hasCustomPrompt="1"/>
          </p:nvPr>
        </p:nvSpPr>
        <p:spPr>
          <a:xfrm>
            <a:off x="609600" y="1214362"/>
            <a:ext cx="10972800" cy="702470"/>
          </a:xfrm>
          <a:prstGeom prst="rect">
            <a:avLst/>
          </a:prstGeom>
        </p:spPr>
        <p:txBody>
          <a:bodyPr wrap="square" lIns="0" tIns="0" rIns="0" bIns="0" anchor="t"/>
          <a:lstStyle>
            <a:lvl1pPr marL="0" indent="0" algn="l">
              <a:buNone/>
              <a:defRPr sz="2000" b="1" i="0" cap="all"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AND ADD TEXT</a:t>
            </a:r>
          </a:p>
        </p:txBody>
      </p:sp>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4" name="Content Placeholder 3"/>
          <p:cNvSpPr>
            <a:spLocks noGrp="1"/>
          </p:cNvSpPr>
          <p:nvPr>
            <p:ph sz="quarter" idx="14"/>
          </p:nvPr>
        </p:nvSpPr>
        <p:spPr>
          <a:xfrm>
            <a:off x="619200" y="1987200"/>
            <a:ext cx="10963200" cy="3960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Espace réservé du numéro de diapositive 6"/>
          <p:cNvSpPr>
            <a:spLocks noGrp="1"/>
          </p:cNvSpPr>
          <p:nvPr>
            <p:ph type="sldNum" sz="quarter" idx="4"/>
          </p:nvPr>
        </p:nvSpPr>
        <p:spPr>
          <a:xfrm>
            <a:off x="10512491" y="6356351"/>
            <a:ext cx="1069909" cy="365125"/>
          </a:xfrm>
          <a:prstGeom prst="rect">
            <a:avLst/>
          </a:prstGeom>
        </p:spPr>
        <p:txBody>
          <a:bodyPr vert="horz" lIns="0" tIns="0" rIns="0" bIns="0" rtlCol="0" anchor="ctr"/>
          <a:lstStyle>
            <a:lvl1pPr algn="r">
              <a:defRPr sz="120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8" name="Content Placeholder 5">
            <a:extLst>
              <a:ext uri="{FF2B5EF4-FFF2-40B4-BE49-F238E27FC236}">
                <a16:creationId xmlns:a16="http://schemas.microsoft.com/office/drawing/2014/main" id="{8E9715FD-800D-EC4B-B5EC-4EF7DCBD08D6}"/>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2145174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hasCustomPrompt="1"/>
          </p:nvPr>
        </p:nvSpPr>
        <p:spPr>
          <a:xfrm>
            <a:off x="621216" y="239346"/>
            <a:ext cx="8931169" cy="4465706"/>
          </a:xfrm>
          <a:prstGeom prst="rect">
            <a:avLst/>
          </a:prstGeom>
        </p:spPr>
        <p:txBody>
          <a:bodyPr/>
          <a:lstStyle>
            <a:lvl1pPr marL="0" indent="0">
              <a:buNone/>
              <a:defRPr sz="3200" baseline="0">
                <a:latin typeface="Arial" panose="020B0604020202020204" pitchFamily="34" charset="0"/>
                <a:ea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Drop an image or click on the </a:t>
            </a:r>
            <a:r>
              <a:rPr lang="en-GB" noProof="0" dirty="0"/>
              <a:t>icon</a:t>
            </a:r>
            <a:r>
              <a:rPr lang="en-GB" dirty="0"/>
              <a:t> to add one </a:t>
            </a:r>
          </a:p>
        </p:txBody>
      </p:sp>
      <p:sp>
        <p:nvSpPr>
          <p:cNvPr id="4" name="Espace réservé du texte 3"/>
          <p:cNvSpPr>
            <a:spLocks noGrp="1"/>
          </p:cNvSpPr>
          <p:nvPr>
            <p:ph type="body" sz="half" idx="2" hasCustomPrompt="1"/>
          </p:nvPr>
        </p:nvSpPr>
        <p:spPr>
          <a:xfrm>
            <a:off x="609600" y="5013176"/>
            <a:ext cx="8942784" cy="804862"/>
          </a:xfrm>
          <a:prstGeom prst="rect">
            <a:avLst/>
          </a:prstGeom>
        </p:spPr>
        <p:txBody>
          <a:bodyPr lIns="0" tIns="0" rIns="0" bIns="0">
            <a:normAutofit/>
          </a:bodyPr>
          <a:lstStyle>
            <a:lvl1pPr marL="0" indent="0" algn="l">
              <a:buNone/>
              <a:defRPr sz="2000" b="0" i="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and add text</a:t>
            </a:r>
          </a:p>
        </p:txBody>
      </p:sp>
      <p:sp>
        <p:nvSpPr>
          <p:cNvPr id="6" name="Espace réservé du numéro de diapositive 6"/>
          <p:cNvSpPr>
            <a:spLocks noGrp="1"/>
          </p:cNvSpPr>
          <p:nvPr>
            <p:ph type="sldNum" sz="quarter" idx="4"/>
          </p:nvPr>
        </p:nvSpPr>
        <p:spPr>
          <a:xfrm>
            <a:off x="10512491" y="6356351"/>
            <a:ext cx="1069909" cy="365125"/>
          </a:xfrm>
          <a:prstGeom prst="rect">
            <a:avLst/>
          </a:prstGeom>
        </p:spPr>
        <p:txBody>
          <a:bodyPr vert="horz" lIns="0" tIns="0" rIns="0" bIns="0" rtlCol="0" anchor="ctr"/>
          <a:lstStyle>
            <a:lvl1pPr algn="r">
              <a:defRPr sz="120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7" name="Content Placeholder 5">
            <a:extLst>
              <a:ext uri="{FF2B5EF4-FFF2-40B4-BE49-F238E27FC236}">
                <a16:creationId xmlns:a16="http://schemas.microsoft.com/office/drawing/2014/main" id="{48F82FB2-1400-8B4D-AF68-7358C7D763C7}"/>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21215" y="284704"/>
            <a:ext cx="10962000" cy="552008"/>
          </a:xfrm>
          <a:prstGeom prst="rect">
            <a:avLst/>
          </a:prstGeom>
        </p:spPr>
        <p:txBody>
          <a:bodyPr lIns="0" tIns="0" rIns="0" bIns="0" anchor="t"/>
          <a:lstStyle>
            <a:lvl1pPr algn="l">
              <a:defRPr sz="2000" b="1"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add text</a:t>
            </a:r>
          </a:p>
        </p:txBody>
      </p:sp>
      <p:sp>
        <p:nvSpPr>
          <p:cNvPr id="3" name="Espace réservé pour une image  2"/>
          <p:cNvSpPr>
            <a:spLocks noGrp="1"/>
          </p:cNvSpPr>
          <p:nvPr>
            <p:ph type="pic" idx="1" hasCustomPrompt="1"/>
          </p:nvPr>
        </p:nvSpPr>
        <p:spPr>
          <a:xfrm>
            <a:off x="609600" y="1228609"/>
            <a:ext cx="5181600" cy="4657047"/>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Drop an image or click on the icon to add one </a:t>
            </a:r>
          </a:p>
        </p:txBody>
      </p:sp>
      <p:sp>
        <p:nvSpPr>
          <p:cNvPr id="10" name="Espace réservé du texte 4"/>
          <p:cNvSpPr>
            <a:spLocks noGrp="1"/>
          </p:cNvSpPr>
          <p:nvPr>
            <p:ph type="body" sz="half" idx="12" hasCustomPrompt="1"/>
          </p:nvPr>
        </p:nvSpPr>
        <p:spPr>
          <a:xfrm>
            <a:off x="6158414" y="1270567"/>
            <a:ext cx="5423985" cy="4618263"/>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mj-lt"/>
                <a:ea typeface="Calibri" charset="0"/>
                <a:cs typeface="Calibri" charset="0"/>
              </a:defRPr>
            </a:lvl2pPr>
            <a:lvl3pPr marL="1257300" indent="-342900">
              <a:buFont typeface="Arial" charset="0"/>
              <a:buChar char="•"/>
              <a:defRPr sz="2000" baseline="0">
                <a:solidFill>
                  <a:srgbClr val="5D8298"/>
                </a:solidFill>
                <a:latin typeface="+mj-lt"/>
                <a:ea typeface="Calibri" charset="0"/>
                <a:cs typeface="Calibri" charset="0"/>
              </a:defRPr>
            </a:lvl3pPr>
            <a:lvl4pPr marL="1714500" indent="-342900">
              <a:buFont typeface="Arial" charset="0"/>
              <a:buChar char="•"/>
              <a:defRPr sz="2000">
                <a:latin typeface="+mj-lt"/>
                <a:ea typeface="Calibri" charset="0"/>
                <a:cs typeface="Calibri" charset="0"/>
              </a:defRPr>
            </a:lvl4pPr>
            <a:lvl5pPr marL="2171700" indent="-342900">
              <a:buFont typeface="Arial" charset="0"/>
              <a:buChar char="•"/>
              <a:defRPr>
                <a:latin typeface="+mj-lt"/>
                <a:ea typeface="Calibri" charset="0"/>
                <a:cs typeface="Calibri" charset="0"/>
              </a:defRPr>
            </a:lvl5pPr>
          </a:lstStyle>
          <a:p>
            <a:r>
              <a:rPr lang="en-GB" noProof="0" dirty="0"/>
              <a:t>Add text</a:t>
            </a:r>
          </a:p>
        </p:txBody>
      </p:sp>
      <p:sp>
        <p:nvSpPr>
          <p:cNvPr id="7" name="Espace réservé du numéro de diapositive 6"/>
          <p:cNvSpPr>
            <a:spLocks noGrp="1"/>
          </p:cNvSpPr>
          <p:nvPr>
            <p:ph type="sldNum" sz="quarter" idx="4"/>
          </p:nvPr>
        </p:nvSpPr>
        <p:spPr>
          <a:xfrm>
            <a:off x="10512491" y="6356351"/>
            <a:ext cx="1069909" cy="365125"/>
          </a:xfrm>
          <a:prstGeom prst="rect">
            <a:avLst/>
          </a:prstGeom>
        </p:spPr>
        <p:txBody>
          <a:bodyPr vert="horz" lIns="0" tIns="0" rIns="0" bIns="0" rtlCol="0" anchor="ctr"/>
          <a:lstStyle>
            <a:lvl1pPr algn="r">
              <a:defRPr sz="120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8" name="Content Placeholder 5">
            <a:extLst>
              <a:ext uri="{FF2B5EF4-FFF2-40B4-BE49-F238E27FC236}">
                <a16:creationId xmlns:a16="http://schemas.microsoft.com/office/drawing/2014/main" id="{4A6F5460-BA6D-C940-BFC5-F19A378019C6}"/>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latin typeface="Arial" panose="020B0604020202020204" pitchFamily="34" charset="0"/>
              <a:cs typeface="Arial" panose="020B0604020202020204" pitchFamily="34" charset="0"/>
            </a:endParaRPr>
          </a:p>
        </p:txBody>
      </p:sp>
      <p:sp>
        <p:nvSpPr>
          <p:cNvPr id="2" name="Title Placeholder 1"/>
          <p:cNvSpPr>
            <a:spLocks noGrp="1"/>
          </p:cNvSpPr>
          <p:nvPr>
            <p:ph type="title"/>
          </p:nvPr>
        </p:nvSpPr>
        <p:spPr>
          <a:xfrm>
            <a:off x="619200" y="259200"/>
            <a:ext cx="10962000" cy="864000"/>
          </a:xfrm>
          <a:prstGeom prst="rect">
            <a:avLst/>
          </a:prstGeom>
        </p:spPr>
        <p:txBody>
          <a:bodyPr vert="horz" lIns="0" tIns="0" rIns="0" bIns="0" rtlCol="0" anchor="t" anchorCtr="0">
            <a:normAutofit/>
          </a:bodyPr>
          <a:lstStyle/>
          <a:p>
            <a:r>
              <a:rPr lang="en-GB" dirty="0"/>
              <a:t>Click to edit Master title style</a:t>
            </a:r>
            <a:endParaRPr lang="en-US" dirty="0"/>
          </a:p>
        </p:txBody>
      </p:sp>
      <p:sp>
        <p:nvSpPr>
          <p:cNvPr id="6" name="Text Placeholder 4"/>
          <p:cNvSpPr>
            <a:spLocks noGrp="1"/>
          </p:cNvSpPr>
          <p:nvPr>
            <p:ph type="body" idx="1"/>
          </p:nvPr>
        </p:nvSpPr>
        <p:spPr>
          <a:xfrm>
            <a:off x="619200" y="1425600"/>
            <a:ext cx="10963200" cy="45252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1" r:id="rId4"/>
    <p:sldLayoutId id="2147483658" r:id="rId5"/>
    <p:sldLayoutId id="2147483652" r:id="rId6"/>
    <p:sldLayoutId id="2147483657" r:id="rId7"/>
    <p:sldLayoutId id="2147483654" r:id="rId8"/>
    <p:sldLayoutId id="2147483655" r:id="rId9"/>
    <p:sldLayoutId id="2147483675" r:id="rId10"/>
    <p:sldLayoutId id="2147483676" r:id="rId11"/>
    <p:sldLayoutId id="2147483656" r:id="rId12"/>
    <p:sldLayoutId id="2147483678" r:id="rId13"/>
    <p:sldLayoutId id="2147483679" r:id="rId14"/>
    <p:sldLayoutId id="2147483680"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Lst>
  <p:hf hdr="0" ftr="0" dt="0"/>
  <p:txStyles>
    <p:titleStyle>
      <a:lvl1pPr algn="l" defTabSz="457200" rtl="0" eaLnBrk="1" latinLnBrk="0" hangingPunct="1">
        <a:spcBef>
          <a:spcPct val="0"/>
        </a:spcBef>
        <a:buNone/>
        <a:defRPr sz="2800" b="1" i="0" kern="1200" cap="all" spc="0" baseline="0">
          <a:solidFill>
            <a:srgbClr val="5D8298"/>
          </a:solidFill>
          <a:latin typeface="Arial" panose="020B0604020202020204" pitchFamily="34" charset="0"/>
          <a:ea typeface="Arial" panose="020B0604020202020204" pitchFamily="34" charset="0"/>
          <a:cs typeface="Arial" panose="020B0604020202020204" pitchFamily="34" charset="0"/>
        </a:defRPr>
      </a:lvl1pPr>
    </p:titleStyle>
    <p:body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2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latin typeface="Arial" panose="020B0604020202020204" pitchFamily="34" charset="0"/>
              <a:cs typeface="Arial" panose="020B0604020202020204" pitchFamily="34" charset="0"/>
            </a:endParaRPr>
          </a:p>
        </p:txBody>
      </p:sp>
      <p:sp>
        <p:nvSpPr>
          <p:cNvPr id="2" name="Title Placeholder 1"/>
          <p:cNvSpPr>
            <a:spLocks noGrp="1"/>
          </p:cNvSpPr>
          <p:nvPr>
            <p:ph type="title"/>
          </p:nvPr>
        </p:nvSpPr>
        <p:spPr>
          <a:xfrm>
            <a:off x="619201" y="259200"/>
            <a:ext cx="10963199" cy="864000"/>
          </a:xfrm>
          <a:prstGeom prst="rect">
            <a:avLst/>
          </a:prstGeom>
        </p:spPr>
        <p:txBody>
          <a:bodyPr vert="horz" lIns="0" tIns="0" rIns="0" bIns="0" rtlCol="0" anchor="t" anchorCtr="0">
            <a:normAutofit/>
          </a:bodyPr>
          <a:lstStyle/>
          <a:p>
            <a:r>
              <a:rPr lang="en-GB" dirty="0"/>
              <a:t>Click to edit Master title style</a:t>
            </a:r>
            <a:endParaRPr lang="en-US" dirty="0"/>
          </a:p>
        </p:txBody>
      </p:sp>
      <p:sp>
        <p:nvSpPr>
          <p:cNvPr id="6" name="Text Placeholder 4"/>
          <p:cNvSpPr>
            <a:spLocks noGrp="1"/>
          </p:cNvSpPr>
          <p:nvPr>
            <p:ph type="body" idx="1"/>
          </p:nvPr>
        </p:nvSpPr>
        <p:spPr>
          <a:xfrm>
            <a:off x="619200" y="1425600"/>
            <a:ext cx="10963200" cy="45252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9856743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Lst>
  <p:hf hdr="0" ftr="0" dt="0"/>
  <p:txStyles>
    <p:titleStyle>
      <a:lvl1pPr algn="l" defTabSz="457200" rtl="0" eaLnBrk="1" latinLnBrk="0" hangingPunct="1">
        <a:spcBef>
          <a:spcPct val="0"/>
        </a:spcBef>
        <a:buNone/>
        <a:defRPr sz="2800" b="1" i="0" kern="1200" cap="all" spc="0" baseline="0">
          <a:solidFill>
            <a:srgbClr val="5D8298"/>
          </a:solidFill>
          <a:latin typeface="Arial" panose="020B0604020202020204" pitchFamily="34" charset="0"/>
          <a:ea typeface="Arial" panose="020B0604020202020204" pitchFamily="34" charset="0"/>
          <a:cs typeface="Arial" panose="020B0604020202020204" pitchFamily="34" charset="0"/>
        </a:defRPr>
      </a:lvl1pPr>
    </p:titleStyle>
    <p:body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3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36.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36.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36.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47.emf"/><Relationship Id="rId7" Type="http://schemas.openxmlformats.org/officeDocument/2006/relationships/image" Target="../media/image51.emf"/><Relationship Id="rId2" Type="http://schemas.openxmlformats.org/officeDocument/2006/relationships/notesSlide" Target="../notesSlides/notesSlide18.xml"/><Relationship Id="rId1" Type="http://schemas.openxmlformats.org/officeDocument/2006/relationships/slideLayout" Target="../slideLayouts/slideLayout36.xml"/><Relationship Id="rId6" Type="http://schemas.openxmlformats.org/officeDocument/2006/relationships/image" Target="../media/image50.emf"/><Relationship Id="rId5" Type="http://schemas.openxmlformats.org/officeDocument/2006/relationships/image" Target="../media/image49.png"/><Relationship Id="rId4" Type="http://schemas.openxmlformats.org/officeDocument/2006/relationships/image" Target="../media/image48.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36.xml"/><Relationship Id="rId5" Type="http://schemas.openxmlformats.org/officeDocument/2006/relationships/image" Target="../media/image5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36.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5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72.svg"/><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77.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8" Type="http://schemas.openxmlformats.org/officeDocument/2006/relationships/chart" Target="../charts/chart17.xml"/><Relationship Id="rId3" Type="http://schemas.openxmlformats.org/officeDocument/2006/relationships/chart" Target="../charts/chart12.xml"/><Relationship Id="rId7" Type="http://schemas.openxmlformats.org/officeDocument/2006/relationships/chart" Target="../charts/chart16.xml"/><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79.gif"/></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368745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7"/>
          <p:cNvSpPr txBox="1">
            <a:spLocks noGrp="1"/>
          </p:cNvSpPr>
          <p:nvPr>
            <p:ph type="title"/>
          </p:nvPr>
        </p:nvSpPr>
        <p:spPr/>
        <p:txBody>
          <a:bodyPr/>
          <a:lstStyle/>
          <a:p>
            <a:pPr lvl="0"/>
            <a:r>
              <a:rPr lang="en-US"/>
              <a:t>Insulin Resistance and Type 2 Diabetes</a:t>
            </a:r>
          </a:p>
        </p:txBody>
      </p:sp>
      <p:sp>
        <p:nvSpPr>
          <p:cNvPr id="2" name="Slide Number Placeholder 1">
            <a:extLst>
              <a:ext uri="{FF2B5EF4-FFF2-40B4-BE49-F238E27FC236}">
                <a16:creationId xmlns:a16="http://schemas.microsoft.com/office/drawing/2014/main" id="{8C4ADAD8-23D2-DE43-9558-D89CA59CFEF4}"/>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100" b="0" i="0" u="none" strike="noStrike" kern="1200" cap="none" spc="0" normalizeH="0" baseline="0" noProof="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186A9DCE-F6D9-054F-B8B5-2ED370A1DAC5}"/>
              </a:ext>
            </a:extLst>
          </p:cNvPr>
          <p:cNvSpPr>
            <a:spLocks noGrp="1"/>
          </p:cNvSpPr>
          <p:nvPr>
            <p:ph sz="quarter" idx="15"/>
          </p:nvPr>
        </p:nvSpPr>
        <p:spPr/>
        <p:txBody>
          <a:bodyPr/>
          <a:lstStyle/>
          <a:p>
            <a:pPr marL="0" marR="0" lvl="0" indent="0" algn="l" rtl="0">
              <a:spcBef>
                <a:spcPts val="0"/>
              </a:spcBef>
              <a:spcAft>
                <a:spcPts val="0"/>
              </a:spcAft>
              <a:buNone/>
            </a:pPr>
            <a:r>
              <a:rPr lang="en-GB" sz="1200" dirty="0">
                <a:latin typeface="Arial" panose="020B0604020202020204" pitchFamily="34" charset="0"/>
                <a:ea typeface="Calibri"/>
                <a:cs typeface="Arial" panose="020B0604020202020204" pitchFamily="34" charset="0"/>
                <a:sym typeface="Calibri"/>
              </a:rPr>
              <a:t>IGT, impaired glucose tolerance; </a:t>
            </a:r>
            <a:r>
              <a:rPr lang="en-GB" sz="1200" dirty="0">
                <a:latin typeface="Arial" panose="020B0604020202020204" pitchFamily="34" charset="0"/>
                <a:cs typeface="Arial" panose="020B0604020202020204" pitchFamily="34" charset="0"/>
              </a:rPr>
              <a:t>T2D, type 2 diabetes</a:t>
            </a:r>
            <a:endParaRPr lang="en-GB" dirty="0"/>
          </a:p>
          <a:p>
            <a:pPr marL="0" marR="0" lvl="0" indent="0" algn="l" rtl="0">
              <a:spcBef>
                <a:spcPts val="0"/>
              </a:spcBef>
              <a:spcAft>
                <a:spcPts val="0"/>
              </a:spcAft>
              <a:buClr>
                <a:srgbClr val="830051"/>
              </a:buClr>
              <a:buSzPts val="1000"/>
              <a:buFont typeface="Arial"/>
              <a:buNone/>
            </a:pPr>
            <a:r>
              <a:rPr lang="en-GB" sz="1200" dirty="0">
                <a:latin typeface="Arial" panose="020B0604020202020204" pitchFamily="34" charset="0"/>
                <a:ea typeface="Calibri"/>
                <a:cs typeface="Arial" panose="020B0604020202020204" pitchFamily="34" charset="0"/>
                <a:sym typeface="Calibri"/>
              </a:rPr>
              <a:t>Adapted from </a:t>
            </a:r>
            <a:r>
              <a:rPr lang="en-GB" sz="1200" dirty="0" err="1">
                <a:latin typeface="Arial" panose="020B0604020202020204" pitchFamily="34" charset="0"/>
                <a:ea typeface="Calibri"/>
                <a:cs typeface="Arial" panose="020B0604020202020204" pitchFamily="34" charset="0"/>
                <a:sym typeface="Calibri"/>
              </a:rPr>
              <a:t>Bergenstal</a:t>
            </a:r>
            <a:r>
              <a:rPr lang="en-GB" sz="1200" dirty="0">
                <a:latin typeface="Arial" panose="020B0604020202020204" pitchFamily="34" charset="0"/>
                <a:ea typeface="Calibri"/>
                <a:cs typeface="Arial" panose="020B0604020202020204" pitchFamily="34" charset="0"/>
                <a:sym typeface="Calibri"/>
              </a:rPr>
              <a:t> RM, et al</a:t>
            </a:r>
            <a:r>
              <a:rPr lang="en-GB" sz="1200" i="1" dirty="0">
                <a:latin typeface="Arial" panose="020B0604020202020204" pitchFamily="34" charset="0"/>
                <a:ea typeface="Calibri"/>
                <a:cs typeface="Arial" panose="020B0604020202020204" pitchFamily="34" charset="0"/>
                <a:sym typeface="Calibri"/>
              </a:rPr>
              <a:t>.</a:t>
            </a:r>
            <a:r>
              <a:rPr lang="en-GB" sz="1200" dirty="0">
                <a:latin typeface="Arial" panose="020B0604020202020204" pitchFamily="34" charset="0"/>
                <a:ea typeface="Calibri"/>
                <a:cs typeface="Arial" panose="020B0604020202020204" pitchFamily="34" charset="0"/>
                <a:sym typeface="Calibri"/>
              </a:rPr>
              <a:t> Diabetes mellitus, carbohydrate metabolism and lipid disorders. In </a:t>
            </a:r>
            <a:r>
              <a:rPr lang="en-GB" sz="1200" i="1" dirty="0">
                <a:latin typeface="Arial" panose="020B0604020202020204" pitchFamily="34" charset="0"/>
                <a:ea typeface="Calibri"/>
                <a:cs typeface="Arial" panose="020B0604020202020204" pitchFamily="34" charset="0"/>
                <a:sym typeface="Calibri"/>
              </a:rPr>
              <a:t>Endocrinology</a:t>
            </a:r>
            <a:r>
              <a:rPr lang="en-GB" sz="1200" dirty="0">
                <a:latin typeface="Arial" panose="020B0604020202020204" pitchFamily="34" charset="0"/>
                <a:ea typeface="Calibri"/>
                <a:cs typeface="Arial" panose="020B0604020202020204" pitchFamily="34" charset="0"/>
                <a:sym typeface="Calibri"/>
              </a:rPr>
              <a:t>. 4th ed. 2001 </a:t>
            </a:r>
            <a:endParaRPr lang="en-GB" dirty="0"/>
          </a:p>
        </p:txBody>
      </p:sp>
      <p:sp>
        <p:nvSpPr>
          <p:cNvPr id="282" name="Google Shape;282;p7"/>
          <p:cNvSpPr txBox="1"/>
          <p:nvPr/>
        </p:nvSpPr>
        <p:spPr>
          <a:xfrm>
            <a:off x="3511477" y="1191457"/>
            <a:ext cx="2644775" cy="207968"/>
          </a:xfrm>
          <a:prstGeom prst="rect">
            <a:avLst/>
          </a:prstGeom>
          <a:solidFill>
            <a:schemeClr val="accent6"/>
          </a:solidFill>
          <a:ln>
            <a:noFill/>
          </a:ln>
        </p:spPr>
        <p:txBody>
          <a:bodyPr spcFirstLastPara="1" wrap="square" lIns="91425" tIns="45700" rIns="91425" bIns="45700" anchor="ctr" anchorCtr="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Prediabetes</a:t>
            </a:r>
            <a:endParaRPr kumimoji="0" sz="1000" b="1" i="0" u="none" strike="noStrike" kern="120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endParaRPr>
          </a:p>
        </p:txBody>
      </p:sp>
      <p:sp>
        <p:nvSpPr>
          <p:cNvPr id="283" name="Google Shape;283;p7"/>
          <p:cNvSpPr txBox="1"/>
          <p:nvPr/>
        </p:nvSpPr>
        <p:spPr>
          <a:xfrm>
            <a:off x="6156248" y="1190625"/>
            <a:ext cx="4064000" cy="208800"/>
          </a:xfrm>
          <a:prstGeom prst="rect">
            <a:avLst/>
          </a:prstGeom>
          <a:solidFill>
            <a:schemeClr val="tx2"/>
          </a:solidFill>
          <a:ln>
            <a:noFill/>
          </a:ln>
        </p:spPr>
        <p:txBody>
          <a:bodyPr spcFirstLastPara="1" wrap="square" lIns="91425" tIns="45700" rIns="91425" bIns="45700" anchor="ctr" anchorCtr="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alibri"/>
              </a:rPr>
              <a:t>T2DM</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4" name="Google Shape;284;p7"/>
          <p:cNvSpPr txBox="1"/>
          <p:nvPr/>
        </p:nvSpPr>
        <p:spPr>
          <a:xfrm>
            <a:off x="6156248" y="1779588"/>
            <a:ext cx="4064000" cy="209550"/>
          </a:xfrm>
          <a:prstGeom prst="rect">
            <a:avLst/>
          </a:prstGeom>
          <a:solidFill>
            <a:schemeClr val="accent5">
              <a:lumMod val="50000"/>
            </a:schemeClr>
          </a:solidFill>
          <a:ln>
            <a:noFill/>
          </a:ln>
        </p:spPr>
        <p:txBody>
          <a:bodyPr spcFirstLastPara="1" wrap="square" lIns="91425" tIns="45700" rIns="91425" bIns="45700" anchor="ctr" anchorCtr="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Arial"/>
                <a:cs typeface="Arial" panose="020B0604020202020204" pitchFamily="34" charset="0"/>
                <a:sym typeface="Arial"/>
              </a:rPr>
              <a:t>Microvascular complications</a:t>
            </a: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5" name="Google Shape;285;p7"/>
          <p:cNvSpPr txBox="1"/>
          <p:nvPr/>
        </p:nvSpPr>
        <p:spPr>
          <a:xfrm>
            <a:off x="4906888" y="1490670"/>
            <a:ext cx="5313362" cy="211137"/>
          </a:xfrm>
          <a:prstGeom prst="rect">
            <a:avLst/>
          </a:prstGeom>
          <a:solidFill>
            <a:schemeClr val="accent2"/>
          </a:solidFill>
          <a:ln>
            <a:noFill/>
          </a:ln>
        </p:spPr>
        <p:txBody>
          <a:bodyPr spcFirstLastPara="1" wrap="square" lIns="91425" tIns="45700" rIns="91425" bIns="45700" anchor="ctr" anchorCtr="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alibri"/>
              </a:rPr>
              <a:t>Macrovascular complications</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6" name="Google Shape;286;p7"/>
          <p:cNvSpPr txBox="1"/>
          <p:nvPr/>
        </p:nvSpPr>
        <p:spPr>
          <a:xfrm>
            <a:off x="3309861" y="882650"/>
            <a:ext cx="1092200" cy="304800"/>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Obesity</a:t>
            </a:r>
            <a:endParaRPr kumimoji="0" sz="14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
        <p:nvSpPr>
          <p:cNvPr id="287" name="Google Shape;287;p7"/>
          <p:cNvSpPr txBox="1"/>
          <p:nvPr/>
        </p:nvSpPr>
        <p:spPr>
          <a:xfrm>
            <a:off x="4803700" y="887413"/>
            <a:ext cx="1092200" cy="304800"/>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IGT</a:t>
            </a:r>
            <a:endParaRPr kumimoji="0" sz="1400" b="1"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
        <p:nvSpPr>
          <p:cNvPr id="288" name="Google Shape;288;p7"/>
          <p:cNvSpPr txBox="1"/>
          <p:nvPr/>
        </p:nvSpPr>
        <p:spPr>
          <a:xfrm>
            <a:off x="6324523" y="882650"/>
            <a:ext cx="1092200" cy="304800"/>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Diabetes</a:t>
            </a:r>
            <a:endParaRPr kumimoji="0" sz="1400" b="1"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
        <p:nvSpPr>
          <p:cNvPr id="289" name="Google Shape;289;p7"/>
          <p:cNvSpPr txBox="1"/>
          <p:nvPr/>
        </p:nvSpPr>
        <p:spPr>
          <a:xfrm>
            <a:off x="8913736" y="881063"/>
            <a:ext cx="1477962" cy="304800"/>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(Uncontrolled)</a:t>
            </a:r>
            <a:endParaRPr kumimoji="0" sz="1400" b="1"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pic>
        <p:nvPicPr>
          <p:cNvPr id="290" name="Google Shape;290;p7"/>
          <p:cNvPicPr preferRelativeResize="0"/>
          <p:nvPr/>
        </p:nvPicPr>
        <p:blipFill rotWithShape="1">
          <a:blip r:embed="rId3">
            <a:alphaModFix/>
          </a:blip>
          <a:srcRect/>
          <a:stretch/>
        </p:blipFill>
        <p:spPr>
          <a:xfrm>
            <a:off x="1064633" y="1994399"/>
            <a:ext cx="9498013" cy="4297363"/>
          </a:xfrm>
          <a:prstGeom prst="rect">
            <a:avLst/>
          </a:prstGeom>
          <a:noFill/>
          <a:ln>
            <a:noFill/>
          </a:ln>
        </p:spPr>
      </p:pic>
      <p:sp>
        <p:nvSpPr>
          <p:cNvPr id="25" name="Google Shape;286;p7">
            <a:extLst>
              <a:ext uri="{FF2B5EF4-FFF2-40B4-BE49-F238E27FC236}">
                <a16:creationId xmlns:a16="http://schemas.microsoft.com/office/drawing/2014/main" id="{4D3E2CFB-82FC-8B4C-BD1B-A174645A074F}"/>
              </a:ext>
            </a:extLst>
          </p:cNvPr>
          <p:cNvSpPr txBox="1"/>
          <p:nvPr/>
        </p:nvSpPr>
        <p:spPr>
          <a:xfrm>
            <a:off x="4120393" y="7282543"/>
            <a:ext cx="555514" cy="215444"/>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-20</a:t>
            </a:r>
            <a:endParaRPr kumimoji="0" sz="14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
        <p:nvSpPr>
          <p:cNvPr id="26" name="Google Shape;286;p7">
            <a:extLst>
              <a:ext uri="{FF2B5EF4-FFF2-40B4-BE49-F238E27FC236}">
                <a16:creationId xmlns:a16="http://schemas.microsoft.com/office/drawing/2014/main" id="{199375D2-0D55-DA40-8683-C4B711C8AF39}"/>
              </a:ext>
            </a:extLst>
          </p:cNvPr>
          <p:cNvSpPr txBox="1"/>
          <p:nvPr/>
        </p:nvSpPr>
        <p:spPr>
          <a:xfrm>
            <a:off x="5107818" y="7282543"/>
            <a:ext cx="555514" cy="215444"/>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-10</a:t>
            </a:r>
            <a:endParaRPr kumimoji="0" sz="14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
        <p:nvSpPr>
          <p:cNvPr id="27" name="Google Shape;286;p7">
            <a:extLst>
              <a:ext uri="{FF2B5EF4-FFF2-40B4-BE49-F238E27FC236}">
                <a16:creationId xmlns:a16="http://schemas.microsoft.com/office/drawing/2014/main" id="{EC9915B2-AEDC-8640-AD20-BBB78653FFE6}"/>
              </a:ext>
            </a:extLst>
          </p:cNvPr>
          <p:cNvSpPr txBox="1"/>
          <p:nvPr/>
        </p:nvSpPr>
        <p:spPr>
          <a:xfrm>
            <a:off x="1695649" y="7282543"/>
            <a:ext cx="2448272" cy="215444"/>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Diabetes duration (years)</a:t>
            </a:r>
            <a:endParaRPr kumimoji="0" sz="14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
        <p:nvSpPr>
          <p:cNvPr id="28" name="Google Shape;286;p7">
            <a:extLst>
              <a:ext uri="{FF2B5EF4-FFF2-40B4-BE49-F238E27FC236}">
                <a16:creationId xmlns:a16="http://schemas.microsoft.com/office/drawing/2014/main" id="{B311BB56-C8F4-D342-B53B-19884C3C4A09}"/>
              </a:ext>
            </a:extLst>
          </p:cNvPr>
          <p:cNvSpPr txBox="1"/>
          <p:nvPr/>
        </p:nvSpPr>
        <p:spPr>
          <a:xfrm>
            <a:off x="5890682" y="7282543"/>
            <a:ext cx="555514" cy="215444"/>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0</a:t>
            </a:r>
            <a:endParaRPr kumimoji="0" sz="14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
        <p:nvSpPr>
          <p:cNvPr id="29" name="Google Shape;286;p7">
            <a:extLst>
              <a:ext uri="{FF2B5EF4-FFF2-40B4-BE49-F238E27FC236}">
                <a16:creationId xmlns:a16="http://schemas.microsoft.com/office/drawing/2014/main" id="{6339994F-576E-F248-B28D-2932F3E4469D}"/>
              </a:ext>
            </a:extLst>
          </p:cNvPr>
          <p:cNvSpPr txBox="1"/>
          <p:nvPr/>
        </p:nvSpPr>
        <p:spPr>
          <a:xfrm>
            <a:off x="7031868" y="7282543"/>
            <a:ext cx="555514" cy="215444"/>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10</a:t>
            </a:r>
            <a:endParaRPr kumimoji="0" sz="14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
        <p:nvSpPr>
          <p:cNvPr id="30" name="Google Shape;286;p7">
            <a:extLst>
              <a:ext uri="{FF2B5EF4-FFF2-40B4-BE49-F238E27FC236}">
                <a16:creationId xmlns:a16="http://schemas.microsoft.com/office/drawing/2014/main" id="{4BCA4A6A-AD4D-E949-9F37-7F00341CF489}"/>
              </a:ext>
            </a:extLst>
          </p:cNvPr>
          <p:cNvSpPr txBox="1"/>
          <p:nvPr/>
        </p:nvSpPr>
        <p:spPr>
          <a:xfrm>
            <a:off x="8047868" y="7282543"/>
            <a:ext cx="555514" cy="215444"/>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20</a:t>
            </a:r>
            <a:endParaRPr kumimoji="0" sz="14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
        <p:nvSpPr>
          <p:cNvPr id="31" name="Google Shape;286;p7">
            <a:extLst>
              <a:ext uri="{FF2B5EF4-FFF2-40B4-BE49-F238E27FC236}">
                <a16:creationId xmlns:a16="http://schemas.microsoft.com/office/drawing/2014/main" id="{8DA17570-4502-A441-92D4-58D82C6CF88E}"/>
              </a:ext>
            </a:extLst>
          </p:cNvPr>
          <p:cNvSpPr txBox="1"/>
          <p:nvPr/>
        </p:nvSpPr>
        <p:spPr>
          <a:xfrm>
            <a:off x="8987668" y="7282543"/>
            <a:ext cx="555514" cy="215444"/>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30</a:t>
            </a:r>
            <a:endParaRPr kumimoji="0" sz="14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41787295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8"/>
          <p:cNvSpPr/>
          <p:nvPr/>
        </p:nvSpPr>
        <p:spPr>
          <a:xfrm>
            <a:off x="3354389" y="2819400"/>
            <a:ext cx="3197225" cy="393700"/>
          </a:xfrm>
          <a:prstGeom prst="rect">
            <a:avLst/>
          </a:prstGeom>
          <a:noFill/>
          <a:ln>
            <a:noFill/>
          </a:ln>
        </p:spPr>
        <p:txBody>
          <a:bodyPr spcFirstLastPara="1" wrap="square" lIns="90475" tIns="44450" rIns="90475" bIns="4445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a:ea typeface="Arial"/>
                <a:cs typeface="Arial"/>
                <a:sym typeface="Arial"/>
              </a:rPr>
              <a:t>  INSULIN RESISTANCE</a:t>
            </a:r>
            <a:endParaRPr kumimoji="0" sz="1800" b="0" i="0" u="none" strike="noStrike" kern="1200" cap="none" spc="0" normalizeH="0" baseline="0" noProof="0">
              <a:ln>
                <a:noFill/>
              </a:ln>
              <a:solidFill>
                <a:srgbClr val="000000"/>
              </a:solidFill>
              <a:effectLst/>
              <a:uLnTx/>
              <a:uFillTx/>
              <a:latin typeface="Calibri"/>
              <a:ea typeface="+mn-ea"/>
              <a:cs typeface="+mn-cs"/>
            </a:endParaRPr>
          </a:p>
        </p:txBody>
      </p:sp>
      <p:sp>
        <p:nvSpPr>
          <p:cNvPr id="297" name="Google Shape;297;p8"/>
          <p:cNvSpPr/>
          <p:nvPr/>
        </p:nvSpPr>
        <p:spPr>
          <a:xfrm>
            <a:off x="3517900" y="1354138"/>
            <a:ext cx="2197100" cy="406400"/>
          </a:xfrm>
          <a:prstGeom prst="rect">
            <a:avLst/>
          </a:prstGeom>
          <a:solidFill>
            <a:schemeClr val="accent6"/>
          </a:solidFill>
          <a:ln w="12700" cap="flat" cmpd="sng">
            <a:noFill/>
            <a:prstDash val="solid"/>
            <a:miter lim="800000"/>
            <a:headEnd type="none" w="sm" len="sm"/>
            <a:tailEnd type="none" w="sm" len="sm"/>
          </a:ln>
        </p:spPr>
        <p:txBody>
          <a:bodyPr spcFirstLastPara="1" wrap="square" lIns="90475" tIns="44450" rIns="90475" bIns="4445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a:ea typeface="Arial"/>
                <a:cs typeface="Arial"/>
                <a:sym typeface="Arial"/>
              </a:rPr>
              <a:t>Hyperglycaemia</a:t>
            </a:r>
            <a:endParaRPr kumimoji="0" sz="1800" b="0" i="0" u="none" strike="noStrike" kern="1200" cap="none" spc="0" normalizeH="0" baseline="0" noProof="0">
              <a:ln>
                <a:noFill/>
              </a:ln>
              <a:solidFill>
                <a:srgbClr val="FFFFFF"/>
              </a:solidFill>
              <a:effectLst/>
              <a:uLnTx/>
              <a:uFillTx/>
              <a:latin typeface="Calibri"/>
              <a:ea typeface="+mn-ea"/>
              <a:cs typeface="+mn-cs"/>
            </a:endParaRPr>
          </a:p>
        </p:txBody>
      </p:sp>
      <p:sp>
        <p:nvSpPr>
          <p:cNvPr id="298" name="Google Shape;298;p8"/>
          <p:cNvSpPr/>
          <p:nvPr/>
        </p:nvSpPr>
        <p:spPr>
          <a:xfrm>
            <a:off x="6430964" y="985838"/>
            <a:ext cx="2638425" cy="406400"/>
          </a:xfrm>
          <a:prstGeom prst="rect">
            <a:avLst/>
          </a:prstGeom>
          <a:solidFill>
            <a:schemeClr val="accent6"/>
          </a:solidFill>
          <a:ln w="12700" cap="flat" cmpd="sng">
            <a:noFill/>
            <a:prstDash val="solid"/>
            <a:miter lim="800000"/>
            <a:headEnd type="none" w="sm" len="sm"/>
            <a:tailEnd type="none" w="sm" len="sm"/>
          </a:ln>
        </p:spPr>
        <p:txBody>
          <a:bodyPr spcFirstLastPara="1" wrap="square" lIns="90475" tIns="44450" rIns="90475" bIns="4445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a:ea typeface="Arial"/>
                <a:cs typeface="Arial"/>
                <a:sym typeface="Arial"/>
              </a:rPr>
              <a:t>Hyperinsulinaemia</a:t>
            </a:r>
            <a:endParaRPr kumimoji="0" sz="20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299" name="Google Shape;299;p8"/>
          <p:cNvSpPr/>
          <p:nvPr/>
        </p:nvSpPr>
        <p:spPr>
          <a:xfrm>
            <a:off x="1752600" y="4267200"/>
            <a:ext cx="1765300" cy="406400"/>
          </a:xfrm>
          <a:prstGeom prst="rect">
            <a:avLst/>
          </a:prstGeom>
          <a:solidFill>
            <a:schemeClr val="accent6"/>
          </a:solidFill>
          <a:ln w="12700" cap="flat" cmpd="sng">
            <a:noFill/>
            <a:prstDash val="solid"/>
            <a:miter lim="800000"/>
            <a:headEnd type="none" w="sm" len="sm"/>
            <a:tailEnd type="none" w="sm" len="sm"/>
          </a:ln>
        </p:spPr>
        <p:txBody>
          <a:bodyPr spcFirstLastPara="1" wrap="square" lIns="90475" tIns="44450" rIns="90475" bIns="4445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Arial"/>
                <a:cs typeface="Arial"/>
                <a:sym typeface="Arial"/>
              </a:rPr>
              <a:t>Hypertension</a:t>
            </a:r>
            <a:endParaRPr kumimoji="0"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00" name="Google Shape;300;p8"/>
          <p:cNvSpPr/>
          <p:nvPr/>
        </p:nvSpPr>
        <p:spPr>
          <a:xfrm>
            <a:off x="3043238" y="5443538"/>
            <a:ext cx="1300162" cy="406400"/>
          </a:xfrm>
          <a:prstGeom prst="rect">
            <a:avLst/>
          </a:prstGeom>
          <a:solidFill>
            <a:srgbClr val="FFFF00"/>
          </a:solidFill>
          <a:ln w="12700" cap="flat" cmpd="sng">
            <a:solidFill>
              <a:schemeClr val="dk1"/>
            </a:solidFill>
            <a:prstDash val="solid"/>
            <a:miter lim="800000"/>
            <a:headEnd type="none" w="sm" len="sm"/>
            <a:tailEnd type="none" w="sm" len="sm"/>
          </a:ln>
        </p:spPr>
        <p:txBody>
          <a:bodyPr spcFirstLastPara="1" wrap="square" lIns="90475" tIns="44450" rIns="90475" bIns="4445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ECE1"/>
                </a:solidFill>
                <a:effectLst/>
                <a:uLnTx/>
                <a:uFillTx/>
                <a:latin typeface="Arial"/>
                <a:ea typeface="Arial"/>
                <a:cs typeface="Arial"/>
                <a:sym typeface="Arial"/>
              </a:rPr>
              <a:t>Smoking</a:t>
            </a:r>
            <a:endParaRPr kumimoji="0" sz="1800" b="0" i="0" u="none" strike="noStrike" kern="1200" cap="none" spc="0" normalizeH="0" baseline="0" noProof="0">
              <a:ln>
                <a:noFill/>
              </a:ln>
              <a:solidFill>
                <a:srgbClr val="000000"/>
              </a:solidFill>
              <a:effectLst/>
              <a:uLnTx/>
              <a:uFillTx/>
              <a:latin typeface="Calibri"/>
              <a:ea typeface="+mn-ea"/>
              <a:cs typeface="+mn-cs"/>
            </a:endParaRPr>
          </a:p>
        </p:txBody>
      </p:sp>
      <p:sp>
        <p:nvSpPr>
          <p:cNvPr id="301" name="Google Shape;301;p8"/>
          <p:cNvSpPr/>
          <p:nvPr/>
        </p:nvSpPr>
        <p:spPr>
          <a:xfrm>
            <a:off x="6159501" y="5443538"/>
            <a:ext cx="1419225" cy="406400"/>
          </a:xfrm>
          <a:prstGeom prst="rect">
            <a:avLst/>
          </a:prstGeom>
          <a:solidFill>
            <a:schemeClr val="accent1"/>
          </a:solidFill>
          <a:ln w="12700" cap="flat" cmpd="sng">
            <a:noFill/>
            <a:prstDash val="solid"/>
            <a:miter lim="800000"/>
            <a:headEnd type="none" w="sm" len="sm"/>
            <a:tailEnd type="none" w="sm" len="sm"/>
          </a:ln>
        </p:spPr>
        <p:txBody>
          <a:bodyPr spcFirstLastPara="1" wrap="square" lIns="90475" tIns="44450" rIns="90475" bIns="4445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a:ea typeface="Arial"/>
                <a:cs typeface="Arial"/>
                <a:sym typeface="Arial"/>
              </a:rPr>
              <a:t>Fibrinogen</a:t>
            </a:r>
            <a:endParaRPr kumimoji="0" sz="1800" b="0" i="0" u="none" strike="noStrike" kern="1200" cap="none" spc="0" normalizeH="0" baseline="0" noProof="0">
              <a:ln>
                <a:noFill/>
              </a:ln>
              <a:solidFill>
                <a:srgbClr val="FFFFFF"/>
              </a:solidFill>
              <a:effectLst/>
              <a:uLnTx/>
              <a:uFillTx/>
              <a:latin typeface="Calibri"/>
              <a:ea typeface="+mn-ea"/>
              <a:cs typeface="+mn-cs"/>
            </a:endParaRPr>
          </a:p>
        </p:txBody>
      </p:sp>
      <p:sp>
        <p:nvSpPr>
          <p:cNvPr id="302" name="Google Shape;302;p8"/>
          <p:cNvSpPr/>
          <p:nvPr/>
        </p:nvSpPr>
        <p:spPr>
          <a:xfrm>
            <a:off x="6362701" y="4541838"/>
            <a:ext cx="1419225" cy="711200"/>
          </a:xfrm>
          <a:prstGeom prst="rect">
            <a:avLst/>
          </a:prstGeom>
          <a:solidFill>
            <a:schemeClr val="accent1"/>
          </a:solidFill>
          <a:ln w="12700" cap="flat" cmpd="sng">
            <a:noFill/>
            <a:prstDash val="solid"/>
            <a:miter lim="800000"/>
            <a:headEnd type="none" w="sm" len="sm"/>
            <a:tailEnd type="none" w="sm" len="sm"/>
          </a:ln>
        </p:spPr>
        <p:txBody>
          <a:bodyPr spcFirstLastPara="1" wrap="square" lIns="90475" tIns="44450" rIns="90475" bIns="4445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a:ea typeface="Arial"/>
                <a:cs typeface="Arial"/>
                <a:sym typeface="Arial"/>
              </a:rPr>
              <a:t>Factor VII Factor XII</a:t>
            </a:r>
            <a:endParaRPr kumimoji="0" sz="1800" b="0" i="0" u="none" strike="noStrike" kern="1200" cap="none" spc="0" normalizeH="0" baseline="0" noProof="0">
              <a:ln>
                <a:noFill/>
              </a:ln>
              <a:solidFill>
                <a:srgbClr val="FFFFFF"/>
              </a:solidFill>
              <a:effectLst/>
              <a:uLnTx/>
              <a:uFillTx/>
              <a:latin typeface="Calibri"/>
              <a:ea typeface="+mn-ea"/>
              <a:cs typeface="+mn-cs"/>
            </a:endParaRPr>
          </a:p>
        </p:txBody>
      </p:sp>
      <p:sp>
        <p:nvSpPr>
          <p:cNvPr id="303" name="Google Shape;303;p8"/>
          <p:cNvSpPr/>
          <p:nvPr/>
        </p:nvSpPr>
        <p:spPr>
          <a:xfrm>
            <a:off x="7346951" y="3716338"/>
            <a:ext cx="923925" cy="711200"/>
          </a:xfrm>
          <a:prstGeom prst="rect">
            <a:avLst/>
          </a:prstGeom>
          <a:solidFill>
            <a:schemeClr val="accent1"/>
          </a:solidFill>
          <a:ln w="12700" cap="flat" cmpd="sng">
            <a:noFill/>
            <a:prstDash val="solid"/>
            <a:miter lim="800000"/>
            <a:headEnd type="none" w="sm" len="sm"/>
            <a:tailEnd type="none" w="sm" len="sm"/>
          </a:ln>
        </p:spPr>
        <p:txBody>
          <a:bodyPr spcFirstLastPara="1" wrap="square" lIns="90475" tIns="44450" rIns="90475" bIns="4445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Arial"/>
                <a:cs typeface="Arial"/>
                <a:sym typeface="Arial"/>
              </a:rPr>
              <a:t>PAI-1 </a:t>
            </a:r>
            <a:r>
              <a:rPr kumimoji="0" lang="en-US" sz="2000" b="0" i="0" u="none" strike="noStrike" kern="1200" cap="none" spc="0" normalizeH="0" baseline="0" noProof="0" dirty="0" err="1">
                <a:ln>
                  <a:noFill/>
                </a:ln>
                <a:solidFill>
                  <a:srgbClr val="FFFFFF"/>
                </a:solidFill>
                <a:effectLst/>
                <a:uLnTx/>
                <a:uFillTx/>
                <a:latin typeface="Arial"/>
                <a:ea typeface="Arial"/>
                <a:cs typeface="Arial"/>
                <a:sym typeface="Arial"/>
              </a:rPr>
              <a:t>tPA</a:t>
            </a:r>
            <a:endParaRPr kumimoji="0"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04" name="Google Shape;304;p8"/>
          <p:cNvSpPr/>
          <p:nvPr/>
        </p:nvSpPr>
        <p:spPr>
          <a:xfrm>
            <a:off x="8193088" y="2357438"/>
            <a:ext cx="1630362" cy="406400"/>
          </a:xfrm>
          <a:prstGeom prst="rect">
            <a:avLst/>
          </a:prstGeom>
          <a:solidFill>
            <a:schemeClr val="accent6"/>
          </a:solidFill>
          <a:ln w="12700" cap="flat" cmpd="sng">
            <a:noFill/>
            <a:prstDash val="solid"/>
            <a:miter lim="800000"/>
            <a:headEnd type="none" w="sm" len="sm"/>
            <a:tailEnd type="none" w="sm" len="sm"/>
          </a:ln>
        </p:spPr>
        <p:txBody>
          <a:bodyPr spcFirstLastPara="1" wrap="square" lIns="90475" tIns="44450" rIns="90475" bIns="4445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a:ea typeface="Arial"/>
                <a:cs typeface="Arial"/>
                <a:sym typeface="Arial"/>
              </a:rPr>
              <a:t>Triglyceride</a:t>
            </a:r>
            <a:endParaRPr kumimoji="0" sz="1800" b="0" i="0" u="none" strike="noStrike" kern="1200" cap="none" spc="0" normalizeH="0" baseline="0" noProof="0">
              <a:ln>
                <a:noFill/>
              </a:ln>
              <a:solidFill>
                <a:srgbClr val="FFFFFF"/>
              </a:solidFill>
              <a:effectLst/>
              <a:uLnTx/>
              <a:uFillTx/>
              <a:latin typeface="Calibri"/>
              <a:ea typeface="+mn-ea"/>
              <a:cs typeface="+mn-cs"/>
            </a:endParaRPr>
          </a:p>
        </p:txBody>
      </p:sp>
      <p:sp>
        <p:nvSpPr>
          <p:cNvPr id="305" name="Google Shape;305;p8"/>
          <p:cNvSpPr/>
          <p:nvPr/>
        </p:nvSpPr>
        <p:spPr>
          <a:xfrm>
            <a:off x="8732838" y="2827338"/>
            <a:ext cx="1935162" cy="406400"/>
          </a:xfrm>
          <a:prstGeom prst="rect">
            <a:avLst/>
          </a:prstGeom>
          <a:solidFill>
            <a:schemeClr val="accent6"/>
          </a:solidFill>
          <a:ln w="12700" cap="flat" cmpd="sng">
            <a:noFill/>
            <a:prstDash val="solid"/>
            <a:miter lim="800000"/>
            <a:headEnd type="none" w="sm" len="sm"/>
            <a:tailEnd type="none" w="sm" len="sm"/>
          </a:ln>
        </p:spPr>
        <p:txBody>
          <a:bodyPr spcFirstLastPara="1" wrap="square" lIns="90475" tIns="44450" rIns="90475" bIns="4445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a:ea typeface="Arial"/>
                <a:cs typeface="Arial"/>
                <a:sym typeface="Arial"/>
              </a:rPr>
              <a:t>Cholesterol</a:t>
            </a:r>
            <a:endParaRPr kumimoji="0" sz="1800" b="0" i="0" u="none" strike="noStrike" kern="1200" cap="none" spc="0" normalizeH="0" baseline="0" noProof="0">
              <a:ln>
                <a:noFill/>
              </a:ln>
              <a:solidFill>
                <a:srgbClr val="FFFFFF"/>
              </a:solidFill>
              <a:effectLst/>
              <a:uLnTx/>
              <a:uFillTx/>
              <a:latin typeface="Calibri"/>
              <a:ea typeface="+mn-ea"/>
              <a:cs typeface="+mn-cs"/>
            </a:endParaRPr>
          </a:p>
        </p:txBody>
      </p:sp>
      <p:sp>
        <p:nvSpPr>
          <p:cNvPr id="306" name="Google Shape;306;p8"/>
          <p:cNvSpPr/>
          <p:nvPr/>
        </p:nvSpPr>
        <p:spPr>
          <a:xfrm>
            <a:off x="3392488" y="2673350"/>
            <a:ext cx="3009900" cy="749300"/>
          </a:xfrm>
          <a:prstGeom prst="rect">
            <a:avLst/>
          </a:prstGeom>
          <a:solidFill>
            <a:schemeClr val="accent5">
              <a:lumMod val="5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Arial"/>
                <a:cs typeface="Arial"/>
                <a:sym typeface="Arial"/>
              </a:rPr>
              <a:t>Insulin Resistance</a:t>
            </a:r>
            <a:endParaRPr kumimoji="0" sz="1800"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308" name="Google Shape;308;p8"/>
          <p:cNvCxnSpPr>
            <a:cxnSpLocks/>
          </p:cNvCxnSpPr>
          <p:nvPr/>
        </p:nvCxnSpPr>
        <p:spPr>
          <a:xfrm flipV="1">
            <a:off x="4781550" y="1828800"/>
            <a:ext cx="0" cy="768350"/>
          </a:xfrm>
          <a:prstGeom prst="straightConnector1">
            <a:avLst/>
          </a:prstGeom>
          <a:noFill/>
          <a:ln w="12700" cap="flat" cmpd="sng">
            <a:solidFill>
              <a:schemeClr val="dk1"/>
            </a:solidFill>
            <a:prstDash val="solid"/>
            <a:round/>
            <a:headEnd type="none" w="med" len="med"/>
            <a:tailEnd type="triangle" w="med" len="med"/>
          </a:ln>
        </p:spPr>
      </p:cxnSp>
      <p:cxnSp>
        <p:nvCxnSpPr>
          <p:cNvPr id="309" name="Google Shape;309;p8"/>
          <p:cNvCxnSpPr/>
          <p:nvPr/>
        </p:nvCxnSpPr>
        <p:spPr>
          <a:xfrm>
            <a:off x="4273551" y="5638800"/>
            <a:ext cx="1751013" cy="0"/>
          </a:xfrm>
          <a:prstGeom prst="straightConnector1">
            <a:avLst/>
          </a:prstGeom>
          <a:noFill/>
          <a:ln w="12700" cap="flat" cmpd="sng">
            <a:solidFill>
              <a:schemeClr val="lt1"/>
            </a:solidFill>
            <a:prstDash val="solid"/>
            <a:round/>
            <a:headEnd type="none" w="med" len="med"/>
            <a:tailEnd type="triangle" w="med" len="med"/>
          </a:ln>
        </p:spPr>
      </p:cxnSp>
      <p:sp>
        <p:nvSpPr>
          <p:cNvPr id="310" name="Google Shape;310;p8"/>
          <p:cNvSpPr/>
          <p:nvPr/>
        </p:nvSpPr>
        <p:spPr>
          <a:xfrm rot="10620000">
            <a:off x="5119688" y="3592514"/>
            <a:ext cx="844550" cy="1901825"/>
          </a:xfrm>
          <a:custGeom>
            <a:avLst/>
            <a:gdLst/>
            <a:ahLst/>
            <a:cxnLst/>
            <a:rect l="l" t="t" r="r" b="b"/>
            <a:pathLst>
              <a:path w="21600" h="21600" fill="none" extrusionOk="0">
                <a:moveTo>
                  <a:pt x="0" y="-1"/>
                </a:moveTo>
                <a:cubicBezTo>
                  <a:pt x="11922" y="-1"/>
                  <a:pt x="21590" y="9659"/>
                  <a:pt x="21599" y="21582"/>
                </a:cubicBezTo>
              </a:path>
              <a:path w="21600" h="21600" extrusionOk="0">
                <a:moveTo>
                  <a:pt x="0" y="-1"/>
                </a:moveTo>
                <a:cubicBezTo>
                  <a:pt x="11922" y="-1"/>
                  <a:pt x="21590" y="9659"/>
                  <a:pt x="21599" y="21582"/>
                </a:cubicBezTo>
                <a:lnTo>
                  <a:pt x="0" y="21600"/>
                </a:lnTo>
                <a:lnTo>
                  <a:pt x="0" y="-1"/>
                </a:lnTo>
                <a:close/>
              </a:path>
            </a:pathLst>
          </a:custGeom>
          <a:noFill/>
          <a:ln w="127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mn-ea"/>
              <a:cs typeface="+mn-cs"/>
            </a:endParaRPr>
          </a:p>
        </p:txBody>
      </p:sp>
      <p:sp>
        <p:nvSpPr>
          <p:cNvPr id="311" name="Google Shape;311;p8"/>
          <p:cNvSpPr txBox="1"/>
          <p:nvPr/>
        </p:nvSpPr>
        <p:spPr>
          <a:xfrm rot="-180000">
            <a:off x="5119675" y="3592500"/>
            <a:ext cx="844550" cy="1901825"/>
          </a:xfrm>
          <a:prstGeom prst="rect">
            <a:avLst/>
          </a:prstGeom>
          <a:noFill/>
          <a:ln>
            <a:noFill/>
          </a:ln>
        </p:spPr>
        <p:txBody>
          <a:bodyPr spcFirstLastPara="1" wrap="square" lIns="91425" tIns="45700" rIns="91425"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2" name="Google Shape;312;p8"/>
          <p:cNvSpPr/>
          <p:nvPr/>
        </p:nvSpPr>
        <p:spPr>
          <a:xfrm rot="-10740000">
            <a:off x="5376864" y="1293813"/>
            <a:ext cx="917575" cy="1065212"/>
          </a:xfrm>
          <a:custGeom>
            <a:avLst/>
            <a:gdLst/>
            <a:ahLst/>
            <a:cxnLst/>
            <a:rect l="l" t="t" r="r" b="b"/>
            <a:pathLst>
              <a:path w="21633" h="21600" fill="none" extrusionOk="0">
                <a:moveTo>
                  <a:pt x="21633" y="0"/>
                </a:moveTo>
                <a:cubicBezTo>
                  <a:pt x="21633" y="11929"/>
                  <a:pt x="11962" y="21600"/>
                  <a:pt x="33" y="21600"/>
                </a:cubicBezTo>
                <a:cubicBezTo>
                  <a:pt x="22" y="21599"/>
                  <a:pt x="11" y="21599"/>
                  <a:pt x="0" y="21599"/>
                </a:cubicBezTo>
              </a:path>
              <a:path w="21633" h="21600" extrusionOk="0">
                <a:moveTo>
                  <a:pt x="21633" y="0"/>
                </a:moveTo>
                <a:cubicBezTo>
                  <a:pt x="21633" y="11929"/>
                  <a:pt x="11962" y="21600"/>
                  <a:pt x="33" y="21600"/>
                </a:cubicBezTo>
                <a:cubicBezTo>
                  <a:pt x="22" y="21599"/>
                  <a:pt x="11" y="21599"/>
                  <a:pt x="0" y="21599"/>
                </a:cubicBezTo>
                <a:lnTo>
                  <a:pt x="33" y="0"/>
                </a:lnTo>
                <a:lnTo>
                  <a:pt x="21633" y="0"/>
                </a:lnTo>
                <a:close/>
              </a:path>
            </a:pathLst>
          </a:custGeom>
          <a:noFill/>
          <a:ln w="12700" cap="rnd"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cxnSp>
        <p:nvCxnSpPr>
          <p:cNvPr id="314" name="Google Shape;314;p8"/>
          <p:cNvCxnSpPr/>
          <p:nvPr/>
        </p:nvCxnSpPr>
        <p:spPr>
          <a:xfrm rot="10800000" flipH="1">
            <a:off x="3756026" y="3498850"/>
            <a:ext cx="619125" cy="1689100"/>
          </a:xfrm>
          <a:prstGeom prst="straightConnector1">
            <a:avLst/>
          </a:prstGeom>
          <a:noFill/>
          <a:ln w="12700" cap="flat" cmpd="sng">
            <a:solidFill>
              <a:schemeClr val="dk1"/>
            </a:solidFill>
            <a:prstDash val="solid"/>
            <a:round/>
            <a:headEnd type="none" w="med" len="med"/>
            <a:tailEnd type="triangle" w="med" len="med"/>
          </a:ln>
        </p:spPr>
      </p:cxnSp>
      <p:sp>
        <p:nvSpPr>
          <p:cNvPr id="315" name="Google Shape;315;p8"/>
          <p:cNvSpPr/>
          <p:nvPr/>
        </p:nvSpPr>
        <p:spPr>
          <a:xfrm rot="-10680000">
            <a:off x="5903914" y="3662364"/>
            <a:ext cx="1406525" cy="454025"/>
          </a:xfrm>
          <a:custGeom>
            <a:avLst/>
            <a:gdLst/>
            <a:ahLst/>
            <a:cxnLst/>
            <a:rect l="l" t="t" r="r" b="b"/>
            <a:pathLst>
              <a:path w="21600" h="21600" fill="none" extrusionOk="0">
                <a:moveTo>
                  <a:pt x="0" y="-1"/>
                </a:moveTo>
                <a:cubicBezTo>
                  <a:pt x="11899" y="-1"/>
                  <a:pt x="21557" y="9624"/>
                  <a:pt x="21599" y="21524"/>
                </a:cubicBezTo>
              </a:path>
              <a:path w="21600" h="21600" extrusionOk="0">
                <a:moveTo>
                  <a:pt x="0" y="-1"/>
                </a:moveTo>
                <a:cubicBezTo>
                  <a:pt x="11899" y="-1"/>
                  <a:pt x="21557" y="9624"/>
                  <a:pt x="21599" y="21524"/>
                </a:cubicBezTo>
                <a:lnTo>
                  <a:pt x="0" y="21600"/>
                </a:lnTo>
                <a:lnTo>
                  <a:pt x="0" y="-1"/>
                </a:lnTo>
                <a:close/>
              </a:path>
            </a:pathLst>
          </a:custGeom>
          <a:noFill/>
          <a:ln w="127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7" name="Google Shape;317;p8"/>
          <p:cNvSpPr/>
          <p:nvPr/>
        </p:nvSpPr>
        <p:spPr>
          <a:xfrm rot="10680000">
            <a:off x="7948613" y="3316289"/>
            <a:ext cx="1574800" cy="1495425"/>
          </a:xfrm>
          <a:custGeom>
            <a:avLst/>
            <a:gdLst/>
            <a:ahLst/>
            <a:cxnLst/>
            <a:rect l="l" t="t" r="r" b="b"/>
            <a:pathLst>
              <a:path w="21600" h="21600" fill="none" extrusionOk="0">
                <a:moveTo>
                  <a:pt x="-1" y="21599"/>
                </a:moveTo>
                <a:cubicBezTo>
                  <a:pt x="-1" y="9678"/>
                  <a:pt x="9659" y="10"/>
                  <a:pt x="21581" y="0"/>
                </a:cubicBezTo>
              </a:path>
              <a:path w="21600" h="21600" extrusionOk="0">
                <a:moveTo>
                  <a:pt x="-1" y="21599"/>
                </a:moveTo>
                <a:cubicBezTo>
                  <a:pt x="-1" y="9678"/>
                  <a:pt x="9659" y="10"/>
                  <a:pt x="21581" y="0"/>
                </a:cubicBezTo>
                <a:lnTo>
                  <a:pt x="21600" y="21600"/>
                </a:lnTo>
                <a:lnTo>
                  <a:pt x="-1" y="21599"/>
                </a:lnTo>
                <a:close/>
              </a:path>
            </a:pathLst>
          </a:custGeom>
          <a:noFill/>
          <a:ln w="12700" cap="rnd"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cxnSp>
        <p:nvCxnSpPr>
          <p:cNvPr id="319" name="Google Shape;319;p8"/>
          <p:cNvCxnSpPr>
            <a:cxnSpLocks/>
          </p:cNvCxnSpPr>
          <p:nvPr/>
        </p:nvCxnSpPr>
        <p:spPr>
          <a:xfrm flipH="1">
            <a:off x="8075613" y="2862915"/>
            <a:ext cx="469673" cy="788335"/>
          </a:xfrm>
          <a:prstGeom prst="straightConnector1">
            <a:avLst/>
          </a:prstGeom>
          <a:noFill/>
          <a:ln w="12700" cap="flat" cmpd="sng">
            <a:solidFill>
              <a:schemeClr val="dk1"/>
            </a:solidFill>
            <a:prstDash val="solid"/>
            <a:round/>
            <a:headEnd type="none" w="med" len="med"/>
            <a:tailEnd type="triangle" w="med" len="med"/>
          </a:ln>
        </p:spPr>
      </p:cxnSp>
      <p:sp>
        <p:nvSpPr>
          <p:cNvPr id="320" name="Google Shape;320;p8"/>
          <p:cNvSpPr txBox="1"/>
          <p:nvPr/>
        </p:nvSpPr>
        <p:spPr>
          <a:xfrm>
            <a:off x="8939214" y="4924425"/>
            <a:ext cx="184731" cy="338554"/>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2" name="Google Shape;322;p8"/>
          <p:cNvSpPr txBox="1"/>
          <p:nvPr/>
        </p:nvSpPr>
        <p:spPr>
          <a:xfrm>
            <a:off x="7269164" y="6283325"/>
            <a:ext cx="184731" cy="338554"/>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Arial"/>
              <a:ea typeface="Arial"/>
              <a:cs typeface="Arial"/>
              <a:sym typeface="Arial"/>
            </a:endParaRPr>
          </a:p>
        </p:txBody>
      </p:sp>
      <p:cxnSp>
        <p:nvCxnSpPr>
          <p:cNvPr id="323" name="Google Shape;323;p8"/>
          <p:cNvCxnSpPr/>
          <p:nvPr/>
        </p:nvCxnSpPr>
        <p:spPr>
          <a:xfrm>
            <a:off x="7551738" y="1530350"/>
            <a:ext cx="6350" cy="2032000"/>
          </a:xfrm>
          <a:prstGeom prst="straightConnector1">
            <a:avLst/>
          </a:prstGeom>
          <a:noFill/>
          <a:ln w="12700" cap="flat" cmpd="sng">
            <a:solidFill>
              <a:schemeClr val="dk1"/>
            </a:solidFill>
            <a:prstDash val="solid"/>
            <a:round/>
            <a:headEnd type="none" w="med" len="med"/>
            <a:tailEnd type="triangle" w="med" len="med"/>
          </a:ln>
        </p:spPr>
      </p:cxnSp>
      <p:sp>
        <p:nvSpPr>
          <p:cNvPr id="324" name="Google Shape;324;p8"/>
          <p:cNvSpPr txBox="1"/>
          <p:nvPr/>
        </p:nvSpPr>
        <p:spPr>
          <a:xfrm>
            <a:off x="2652714" y="5280026"/>
            <a:ext cx="2160587" cy="1082675"/>
          </a:xfrm>
          <a:prstGeom prst="rect">
            <a:avLst/>
          </a:prstGeom>
          <a:solidFill>
            <a:schemeClr val="tx2"/>
          </a:solidFill>
          <a:ln w="12700" cap="flat" cmpd="sng">
            <a:noFill/>
            <a:prstDash val="solid"/>
            <a:miter lim="800000"/>
            <a:headEnd type="none" w="sm" len="sm"/>
            <a:tailEnd type="none" w="sm" len="sm"/>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Arial"/>
                <a:cs typeface="Arial"/>
                <a:sym typeface="Arial"/>
              </a:rPr>
              <a:t>CRP</a:t>
            </a:r>
            <a:endParaRPr kumimoji="0" sz="18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Arial"/>
                <a:cs typeface="Arial"/>
                <a:sym typeface="Arial"/>
              </a:rPr>
              <a:t>Monocytes</a:t>
            </a:r>
            <a:endParaRPr kumimoji="0" sz="18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Arial"/>
                <a:cs typeface="Arial"/>
                <a:sym typeface="Arial"/>
              </a:rPr>
              <a:t>Cytokines</a:t>
            </a:r>
            <a:endParaRPr kumimoji="0" sz="18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Arial"/>
                <a:cs typeface="Arial"/>
                <a:sym typeface="Arial"/>
              </a:rPr>
              <a:t>Adhesion Molecules</a:t>
            </a:r>
            <a:endParaRPr kumimoji="0"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325" name="Google Shape;325;p8" descr="Untitled"/>
          <p:cNvPicPr preferRelativeResize="0"/>
          <p:nvPr/>
        </p:nvPicPr>
        <p:blipFill rotWithShape="1">
          <a:blip r:embed="rId3">
            <a:alphaModFix/>
          </a:blip>
          <a:srcRect/>
          <a:stretch/>
        </p:blipFill>
        <p:spPr>
          <a:xfrm>
            <a:off x="8650288" y="3622675"/>
            <a:ext cx="1327150" cy="1060450"/>
          </a:xfrm>
          <a:prstGeom prst="rect">
            <a:avLst/>
          </a:prstGeom>
          <a:noFill/>
          <a:ln w="25400" cap="flat" cmpd="sng">
            <a:solidFill>
              <a:schemeClr val="accent6"/>
            </a:solidFill>
            <a:prstDash val="solid"/>
            <a:miter lim="800000"/>
            <a:headEnd type="none" w="sm" len="sm"/>
            <a:tailEnd type="none" w="sm" len="sm"/>
          </a:ln>
          <a:effectLst>
            <a:outerShdw blurRad="63500" dist="71842" dir="2700000" algn="ctr" rotWithShape="0">
              <a:srgbClr val="333333">
                <a:alpha val="74901"/>
              </a:srgbClr>
            </a:outerShdw>
          </a:effectLst>
        </p:spPr>
      </p:pic>
      <p:pic>
        <p:nvPicPr>
          <p:cNvPr id="326" name="Google Shape;326;p8" descr="Ponderal_L"/>
          <p:cNvPicPr preferRelativeResize="0"/>
          <p:nvPr/>
        </p:nvPicPr>
        <p:blipFill rotWithShape="1">
          <a:blip r:embed="rId4">
            <a:alphaModFix/>
          </a:blip>
          <a:srcRect/>
          <a:stretch/>
        </p:blipFill>
        <p:spPr>
          <a:xfrm>
            <a:off x="1752602" y="1143000"/>
            <a:ext cx="908530" cy="2971800"/>
          </a:xfrm>
          <a:prstGeom prst="rect">
            <a:avLst/>
          </a:prstGeom>
          <a:noFill/>
          <a:ln>
            <a:noFill/>
          </a:ln>
        </p:spPr>
      </p:pic>
      <p:pic>
        <p:nvPicPr>
          <p:cNvPr id="327" name="Google Shape;327;p8" descr="Fig4A"/>
          <p:cNvPicPr preferRelativeResize="0"/>
          <p:nvPr/>
        </p:nvPicPr>
        <p:blipFill rotWithShape="1">
          <a:blip r:embed="rId5">
            <a:alphaModFix/>
          </a:blip>
          <a:srcRect/>
          <a:stretch/>
        </p:blipFill>
        <p:spPr>
          <a:xfrm>
            <a:off x="7685089" y="5461000"/>
            <a:ext cx="1254125" cy="1066800"/>
          </a:xfrm>
          <a:prstGeom prst="rect">
            <a:avLst/>
          </a:prstGeom>
          <a:noFill/>
          <a:ln w="9525" cap="flat" cmpd="sng">
            <a:solidFill>
              <a:schemeClr val="dk1"/>
            </a:solidFill>
            <a:prstDash val="solid"/>
            <a:miter lim="800000"/>
            <a:headEnd type="none" w="sm" len="sm"/>
            <a:tailEnd type="none" w="sm" len="sm"/>
          </a:ln>
        </p:spPr>
      </p:pic>
      <p:pic>
        <p:nvPicPr>
          <p:cNvPr id="328" name="Google Shape;328;p8" descr="Fig4B"/>
          <p:cNvPicPr preferRelativeResize="0"/>
          <p:nvPr/>
        </p:nvPicPr>
        <p:blipFill rotWithShape="1">
          <a:blip r:embed="rId6">
            <a:alphaModFix/>
          </a:blip>
          <a:srcRect/>
          <a:stretch/>
        </p:blipFill>
        <p:spPr>
          <a:xfrm>
            <a:off x="9255125" y="5445972"/>
            <a:ext cx="1182243" cy="1126279"/>
          </a:xfrm>
          <a:prstGeom prst="rect">
            <a:avLst/>
          </a:prstGeom>
          <a:noFill/>
          <a:ln w="9525" cap="flat" cmpd="sng">
            <a:solidFill>
              <a:schemeClr val="lt1"/>
            </a:solidFill>
            <a:prstDash val="solid"/>
            <a:miter lim="800000"/>
            <a:headEnd type="none" w="sm" len="sm"/>
            <a:tailEnd type="none" w="sm" len="sm"/>
          </a:ln>
        </p:spPr>
      </p:pic>
      <p:sp>
        <p:nvSpPr>
          <p:cNvPr id="3" name="Title 2">
            <a:extLst>
              <a:ext uri="{FF2B5EF4-FFF2-40B4-BE49-F238E27FC236}">
                <a16:creationId xmlns:a16="http://schemas.microsoft.com/office/drawing/2014/main" id="{5A6AB293-264A-F645-A836-874E0B032DD9}"/>
              </a:ext>
            </a:extLst>
          </p:cNvPr>
          <p:cNvSpPr>
            <a:spLocks noGrp="1"/>
          </p:cNvSpPr>
          <p:nvPr>
            <p:ph type="title"/>
          </p:nvPr>
        </p:nvSpPr>
        <p:spPr/>
        <p:txBody>
          <a:bodyPr/>
          <a:lstStyle/>
          <a:p>
            <a:r>
              <a:rPr lang="en-US" dirty="0">
                <a:sym typeface="Times New Roman"/>
              </a:rPr>
              <a:t>Insulin Resistance: An Inflammatory </a:t>
            </a:r>
            <a:r>
              <a:rPr lang="en-US" dirty="0" err="1">
                <a:sym typeface="Times New Roman"/>
              </a:rPr>
              <a:t>Athero</a:t>
            </a:r>
            <a:r>
              <a:rPr lang="en-US" dirty="0">
                <a:sym typeface="Times New Roman"/>
              </a:rPr>
              <a:t>-thrombotic Syndrome</a:t>
            </a:r>
            <a:endParaRPr lang="en-US" dirty="0"/>
          </a:p>
        </p:txBody>
      </p:sp>
      <p:sp>
        <p:nvSpPr>
          <p:cNvPr id="2" name="Slide Number Placeholder 1">
            <a:extLst>
              <a:ext uri="{FF2B5EF4-FFF2-40B4-BE49-F238E27FC236}">
                <a16:creationId xmlns:a16="http://schemas.microsoft.com/office/drawing/2014/main" id="{5A668F1F-CA4C-FA4B-B4EC-4C06BB8B970B}"/>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100" b="0" i="0" u="none" strike="noStrike" kern="1200" cap="none" spc="0" normalizeH="0" baseline="0" noProof="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15" name="Content Placeholder 14">
            <a:extLst>
              <a:ext uri="{FF2B5EF4-FFF2-40B4-BE49-F238E27FC236}">
                <a16:creationId xmlns:a16="http://schemas.microsoft.com/office/drawing/2014/main" id="{5E0117FE-95A9-E64B-8387-1C9B6DD40D06}"/>
              </a:ext>
            </a:extLst>
          </p:cNvPr>
          <p:cNvSpPr>
            <a:spLocks noGrp="1"/>
          </p:cNvSpPr>
          <p:nvPr>
            <p:ph sz="quarter" idx="15"/>
          </p:nvPr>
        </p:nvSpPr>
        <p:spPr>
          <a:xfrm>
            <a:off x="609600" y="6411673"/>
            <a:ext cx="10180339" cy="365125"/>
          </a:xfrm>
        </p:spPr>
        <p:txBody>
          <a:bodyPr/>
          <a:lstStyle/>
          <a:p>
            <a:r>
              <a:rPr lang="en-GB" dirty="0">
                <a:ea typeface="Calibri"/>
                <a:sym typeface="Calibri"/>
              </a:rPr>
              <a:t>CRP, C-reactive protein; PAI-1, </a:t>
            </a:r>
            <a:r>
              <a:rPr lang="en-GB" dirty="0">
                <a:effectLst/>
              </a:rPr>
              <a:t>plasminogen activator inhibitor‑1; tPA, tissue-type plasminogen activator</a:t>
            </a:r>
            <a:endParaRPr lang="en-GB" dirty="0">
              <a:highlight>
                <a:srgbClr val="FFFF00"/>
              </a:highlight>
            </a:endParaRPr>
          </a:p>
          <a:p>
            <a:endParaRPr lang="en-US" dirty="0"/>
          </a:p>
        </p:txBody>
      </p:sp>
      <p:sp>
        <p:nvSpPr>
          <p:cNvPr id="38" name="Arc 17">
            <a:extLst>
              <a:ext uri="{FF2B5EF4-FFF2-40B4-BE49-F238E27FC236}">
                <a16:creationId xmlns:a16="http://schemas.microsoft.com/office/drawing/2014/main" id="{70B42551-4C2B-334B-9956-573FB9CF30C3}"/>
              </a:ext>
            </a:extLst>
          </p:cNvPr>
          <p:cNvSpPr>
            <a:spLocks/>
          </p:cNvSpPr>
          <p:nvPr/>
        </p:nvSpPr>
        <p:spPr bwMode="auto">
          <a:xfrm rot="-10740000">
            <a:off x="5376864" y="1293813"/>
            <a:ext cx="917575" cy="1065212"/>
          </a:xfrm>
          <a:custGeom>
            <a:avLst/>
            <a:gdLst>
              <a:gd name="T0" fmla="*/ 917575 w 21633"/>
              <a:gd name="T1" fmla="*/ 0 h 21600"/>
              <a:gd name="T2" fmla="*/ 0 w 21633"/>
              <a:gd name="T3" fmla="*/ 1065212 h 21600"/>
              <a:gd name="T4" fmla="*/ 1400 w 21633"/>
              <a:gd name="T5" fmla="*/ 0 h 21600"/>
              <a:gd name="T6" fmla="*/ 0 60000 65536"/>
              <a:gd name="T7" fmla="*/ 0 60000 65536"/>
              <a:gd name="T8" fmla="*/ 0 60000 65536"/>
            </a:gdLst>
            <a:ahLst/>
            <a:cxnLst>
              <a:cxn ang="T6">
                <a:pos x="T0" y="T1"/>
              </a:cxn>
              <a:cxn ang="T7">
                <a:pos x="T2" y="T3"/>
              </a:cxn>
              <a:cxn ang="T8">
                <a:pos x="T4" y="T5"/>
              </a:cxn>
            </a:cxnLst>
            <a:rect l="0" t="0" r="r" b="b"/>
            <a:pathLst>
              <a:path w="21633" h="21600" fill="none" extrusionOk="0">
                <a:moveTo>
                  <a:pt x="21633" y="0"/>
                </a:moveTo>
                <a:cubicBezTo>
                  <a:pt x="21633" y="11929"/>
                  <a:pt x="11962" y="21600"/>
                  <a:pt x="33" y="21600"/>
                </a:cubicBezTo>
                <a:cubicBezTo>
                  <a:pt x="22" y="21599"/>
                  <a:pt x="11" y="21599"/>
                  <a:pt x="0" y="21599"/>
                </a:cubicBezTo>
              </a:path>
              <a:path w="21633" h="21600" stroke="0" extrusionOk="0">
                <a:moveTo>
                  <a:pt x="21633" y="0"/>
                </a:moveTo>
                <a:cubicBezTo>
                  <a:pt x="21633" y="11929"/>
                  <a:pt x="11962" y="21600"/>
                  <a:pt x="33" y="21600"/>
                </a:cubicBezTo>
                <a:cubicBezTo>
                  <a:pt x="22" y="21599"/>
                  <a:pt x="11" y="21599"/>
                  <a:pt x="0" y="21599"/>
                </a:cubicBezTo>
                <a:lnTo>
                  <a:pt x="33" y="0"/>
                </a:lnTo>
                <a:lnTo>
                  <a:pt x="21633" y="0"/>
                </a:lnTo>
                <a:close/>
              </a:path>
            </a:pathLst>
          </a:custGeom>
          <a:noFill/>
          <a:ln w="12700" cap="rnd">
            <a:solidFill>
              <a:schemeClr val="tx1"/>
            </a:solidFill>
            <a:round/>
            <a:headEnd type="triangle" w="med" len="me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39" name="Arc 18">
            <a:extLst>
              <a:ext uri="{FF2B5EF4-FFF2-40B4-BE49-F238E27FC236}">
                <a16:creationId xmlns:a16="http://schemas.microsoft.com/office/drawing/2014/main" id="{C028956E-AD62-0D41-A13B-FDB9B05F2C72}"/>
              </a:ext>
            </a:extLst>
          </p:cNvPr>
          <p:cNvSpPr>
            <a:spLocks/>
          </p:cNvSpPr>
          <p:nvPr/>
        </p:nvSpPr>
        <p:spPr bwMode="auto">
          <a:xfrm>
            <a:off x="5621338" y="1371600"/>
            <a:ext cx="982662" cy="1136650"/>
          </a:xfrm>
          <a:custGeom>
            <a:avLst/>
            <a:gdLst>
              <a:gd name="T0" fmla="*/ 982662 w 21600"/>
              <a:gd name="T1" fmla="*/ 0 h 21600"/>
              <a:gd name="T2" fmla="*/ 0 w 21600"/>
              <a:gd name="T3" fmla="*/ 113665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599"/>
                </a:cubicBezTo>
              </a:path>
              <a:path w="21600" h="21600" stroke="0" extrusionOk="0">
                <a:moveTo>
                  <a:pt x="21600" y="0"/>
                </a:moveTo>
                <a:cubicBezTo>
                  <a:pt x="21600" y="11929"/>
                  <a:pt x="11929" y="21599"/>
                  <a:pt x="0" y="21599"/>
                </a:cubicBezTo>
                <a:lnTo>
                  <a:pt x="0" y="0"/>
                </a:lnTo>
                <a:lnTo>
                  <a:pt x="21600" y="0"/>
                </a:lnTo>
                <a:close/>
              </a:path>
            </a:pathLst>
          </a:custGeom>
          <a:noFill/>
          <a:ln w="12700" cap="rnd">
            <a:solidFill>
              <a:schemeClr val="tx1"/>
            </a:solidFill>
            <a:round/>
            <a:headEnd type="triangle" w="med" len="me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40" name="Arc 23">
            <a:extLst>
              <a:ext uri="{FF2B5EF4-FFF2-40B4-BE49-F238E27FC236}">
                <a16:creationId xmlns:a16="http://schemas.microsoft.com/office/drawing/2014/main" id="{922E6A93-6A69-3A4D-8D7E-297E1BA6CB08}"/>
              </a:ext>
            </a:extLst>
          </p:cNvPr>
          <p:cNvSpPr>
            <a:spLocks/>
          </p:cNvSpPr>
          <p:nvPr/>
        </p:nvSpPr>
        <p:spPr bwMode="auto">
          <a:xfrm>
            <a:off x="8915400" y="1219200"/>
            <a:ext cx="700088" cy="1060450"/>
          </a:xfrm>
          <a:custGeom>
            <a:avLst/>
            <a:gdLst>
              <a:gd name="T0" fmla="*/ 0 w 21600"/>
              <a:gd name="T1" fmla="*/ 0 h 21600"/>
              <a:gd name="T2" fmla="*/ 700088 w 21600"/>
              <a:gd name="T3" fmla="*/ 1060450 h 21600"/>
              <a:gd name="T4" fmla="*/ 0 w 21600"/>
              <a:gd name="T5" fmla="*/ 106045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tx1"/>
            </a:solidFill>
            <a:round/>
            <a:headEnd/>
            <a:tailEnd type="triangle" w="med" len="me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42" name="Arc 21">
            <a:extLst>
              <a:ext uri="{FF2B5EF4-FFF2-40B4-BE49-F238E27FC236}">
                <a16:creationId xmlns:a16="http://schemas.microsoft.com/office/drawing/2014/main" id="{4BC12D8F-B825-684F-8773-BFFB1BAEB1B8}"/>
              </a:ext>
            </a:extLst>
          </p:cNvPr>
          <p:cNvSpPr>
            <a:spLocks/>
          </p:cNvSpPr>
          <p:nvPr/>
        </p:nvSpPr>
        <p:spPr bwMode="auto">
          <a:xfrm rot="-10680000">
            <a:off x="5582396" y="3569747"/>
            <a:ext cx="709612" cy="1138237"/>
          </a:xfrm>
          <a:custGeom>
            <a:avLst/>
            <a:gdLst>
              <a:gd name="T0" fmla="*/ 0 w 21600"/>
              <a:gd name="T1" fmla="*/ 0 h 21600"/>
              <a:gd name="T2" fmla="*/ 709612 w 21600"/>
              <a:gd name="T3" fmla="*/ 1138237 h 21600"/>
              <a:gd name="T4" fmla="*/ 0 w 21600"/>
              <a:gd name="T5" fmla="*/ 113823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tx1"/>
            </a:solidFill>
            <a:round/>
            <a:headEnd type="triangle" w="med" len="me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44" name="Arc 13">
            <a:extLst>
              <a:ext uri="{FF2B5EF4-FFF2-40B4-BE49-F238E27FC236}">
                <a16:creationId xmlns:a16="http://schemas.microsoft.com/office/drawing/2014/main" id="{AE4F2B65-BD33-D24D-8B5A-7F66BF1C944E}"/>
              </a:ext>
            </a:extLst>
          </p:cNvPr>
          <p:cNvSpPr>
            <a:spLocks/>
          </p:cNvSpPr>
          <p:nvPr/>
        </p:nvSpPr>
        <p:spPr bwMode="auto">
          <a:xfrm>
            <a:off x="2579489" y="3132138"/>
            <a:ext cx="768350" cy="1060450"/>
          </a:xfrm>
          <a:custGeom>
            <a:avLst/>
            <a:gdLst>
              <a:gd name="T0" fmla="*/ 0 w 21600"/>
              <a:gd name="T1" fmla="*/ 1060450 h 21600"/>
              <a:gd name="T2" fmla="*/ 766927 w 21600"/>
              <a:gd name="T3" fmla="*/ 0 h 21600"/>
              <a:gd name="T4" fmla="*/ 768350 w 21600"/>
              <a:gd name="T5" fmla="*/ 106045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21599"/>
                </a:moveTo>
                <a:cubicBezTo>
                  <a:pt x="-1" y="9686"/>
                  <a:pt x="9646" y="22"/>
                  <a:pt x="21560" y="0"/>
                </a:cubicBezTo>
              </a:path>
              <a:path w="21600" h="21600" stroke="0" extrusionOk="0">
                <a:moveTo>
                  <a:pt x="-1" y="21599"/>
                </a:moveTo>
                <a:cubicBezTo>
                  <a:pt x="-1" y="9686"/>
                  <a:pt x="9646" y="22"/>
                  <a:pt x="21560" y="0"/>
                </a:cubicBezTo>
                <a:lnTo>
                  <a:pt x="21600" y="21600"/>
                </a:lnTo>
                <a:lnTo>
                  <a:pt x="-1" y="21599"/>
                </a:lnTo>
                <a:close/>
              </a:path>
            </a:pathLst>
          </a:custGeom>
          <a:noFill/>
          <a:ln w="12700" cap="rnd">
            <a:solidFill>
              <a:schemeClr val="tx1"/>
            </a:solidFill>
            <a:round/>
            <a:headEnd type="triangle" w="med" len="me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588913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5" name="Google Shape;335;p9"/>
          <p:cNvSpPr txBox="1">
            <a:spLocks noGrp="1"/>
          </p:cNvSpPr>
          <p:nvPr>
            <p:ph type="title"/>
          </p:nvPr>
        </p:nvSpPr>
        <p:spPr/>
        <p:txBody>
          <a:bodyPr/>
          <a:lstStyle/>
          <a:p>
            <a:pPr lvl="0"/>
            <a:r>
              <a:rPr lang="en-US"/>
              <a:t>Evidence for Beneficial CV Effects of Metformin in Overweight Patients</a:t>
            </a:r>
          </a:p>
        </p:txBody>
      </p:sp>
      <p:sp>
        <p:nvSpPr>
          <p:cNvPr id="2" name="Slide Number Placeholder 1">
            <a:extLst>
              <a:ext uri="{FF2B5EF4-FFF2-40B4-BE49-F238E27FC236}">
                <a16:creationId xmlns:a16="http://schemas.microsoft.com/office/drawing/2014/main" id="{1746AA7B-602B-5F43-A4A3-10E13F5B4ED2}"/>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100" b="0" i="0" u="none" strike="noStrike" kern="1200" cap="none" spc="0" normalizeH="0" baseline="0" noProof="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11" name="Content Placeholder 10">
            <a:extLst>
              <a:ext uri="{FF2B5EF4-FFF2-40B4-BE49-F238E27FC236}">
                <a16:creationId xmlns:a16="http://schemas.microsoft.com/office/drawing/2014/main" id="{9E6BC5D7-953B-0A4B-8B2C-C1075885BC8A}"/>
              </a:ext>
            </a:extLst>
          </p:cNvPr>
          <p:cNvSpPr>
            <a:spLocks noGrp="1"/>
          </p:cNvSpPr>
          <p:nvPr>
            <p:ph sz="quarter" idx="15"/>
          </p:nvPr>
        </p:nvSpPr>
        <p:spPr>
          <a:xfrm>
            <a:off x="620183" y="6356351"/>
            <a:ext cx="10617798" cy="365125"/>
          </a:xfrm>
        </p:spPr>
        <p:txBody>
          <a:bodyPr/>
          <a:lstStyle/>
          <a:p>
            <a:pPr marL="0" lvl="0" indent="0" algn="l" rtl="0">
              <a:spcBef>
                <a:spcPts val="0"/>
              </a:spcBef>
              <a:buClr>
                <a:schemeClr val="dk1"/>
              </a:buClr>
              <a:buSzPct val="100000"/>
              <a:buNone/>
            </a:pPr>
            <a:r>
              <a:rPr lang="en-GB" sz="1200" dirty="0"/>
              <a:t>CI, confidence interval; CV, cardiovascular; HR, hazard ratio; MI, myocardial infarction; RR, risk ratio</a:t>
            </a:r>
          </a:p>
          <a:p>
            <a:pPr marL="0" lvl="0" indent="0" algn="l" rtl="0">
              <a:spcBef>
                <a:spcPts val="0"/>
              </a:spcBef>
              <a:buClr>
                <a:schemeClr val="dk1"/>
              </a:buClr>
              <a:buSzPct val="100000"/>
              <a:buNone/>
            </a:pPr>
            <a:r>
              <a:rPr lang="en-GB" sz="1200" dirty="0"/>
              <a:t>Adapted from: 1. No authors listed. Lancet.</a:t>
            </a:r>
            <a:r>
              <a:rPr lang="en-GB" sz="1200" i="1" dirty="0"/>
              <a:t> </a:t>
            </a:r>
            <a:r>
              <a:rPr lang="en-GB" sz="1200" dirty="0"/>
              <a:t>1998;352:854-65. 2. Metformin SmPC. Available from: http://</a:t>
            </a:r>
            <a:r>
              <a:rPr lang="en-GB" sz="1200" dirty="0" err="1"/>
              <a:t>www.medicines.org.uk</a:t>
            </a:r>
            <a:r>
              <a:rPr lang="en-GB" sz="1200" dirty="0"/>
              <a:t>/</a:t>
            </a:r>
            <a:r>
              <a:rPr lang="en-GB" sz="1200" dirty="0" err="1"/>
              <a:t>emc</a:t>
            </a:r>
            <a:r>
              <a:rPr lang="en-GB" sz="1200" dirty="0"/>
              <a:t>/medicine/23244/SPC. 3. Holman RR, et al. N </a:t>
            </a:r>
            <a:r>
              <a:rPr lang="en-GB" sz="1200" dirty="0" err="1"/>
              <a:t>Engl</a:t>
            </a:r>
            <a:r>
              <a:rPr lang="en-GB" sz="1200" dirty="0"/>
              <a:t> J Med.</a:t>
            </a:r>
            <a:r>
              <a:rPr lang="en-GB" sz="1200" i="1" dirty="0"/>
              <a:t> </a:t>
            </a:r>
            <a:r>
              <a:rPr lang="en-GB" sz="1200" dirty="0"/>
              <a:t>2008;359:1577-89</a:t>
            </a:r>
            <a:endParaRPr lang="en-GB" dirty="0"/>
          </a:p>
          <a:p>
            <a:pPr lvl="0"/>
            <a:endParaRPr lang="en-GB" dirty="0"/>
          </a:p>
        </p:txBody>
      </p:sp>
      <p:sp>
        <p:nvSpPr>
          <p:cNvPr id="336" name="Google Shape;336;p9"/>
          <p:cNvSpPr/>
          <p:nvPr/>
        </p:nvSpPr>
        <p:spPr>
          <a:xfrm>
            <a:off x="7497203" y="1595903"/>
            <a:ext cx="3492163" cy="523220"/>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Significant reduction in MI maintained over 10 years’ follow-up</a:t>
            </a:r>
            <a:r>
              <a:rPr kumimoji="0" lang="en-US" sz="1400" b="1" i="0" u="none" strike="noStrike" kern="1200" cap="none" spc="0" normalizeH="0" baseline="3000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3</a:t>
            </a:r>
            <a:endParaRPr kumimoji="0" sz="1400" b="1" i="0" u="none" strike="noStrike" kern="1200" cap="none" spc="0" normalizeH="0" baseline="30000" noProof="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graphicFrame>
        <p:nvGraphicFramePr>
          <p:cNvPr id="337" name="Google Shape;337;p9"/>
          <p:cNvGraphicFramePr/>
          <p:nvPr/>
        </p:nvGraphicFramePr>
        <p:xfrm>
          <a:off x="6107435" y="4989998"/>
          <a:ext cx="4933325" cy="1096699"/>
        </p:xfrm>
        <a:graphic>
          <a:graphicData uri="http://schemas.openxmlformats.org/drawingml/2006/table">
            <a:tbl>
              <a:tblPr firstRow="1" bandRow="1">
                <a:noFill/>
              </a:tblPr>
              <a:tblGrid>
                <a:gridCol w="1425500">
                  <a:extLst>
                    <a:ext uri="{9D8B030D-6E8A-4147-A177-3AD203B41FA5}">
                      <a16:colId xmlns:a16="http://schemas.microsoft.com/office/drawing/2014/main" val="20000"/>
                    </a:ext>
                  </a:extLst>
                </a:gridCol>
                <a:gridCol w="502325">
                  <a:extLst>
                    <a:ext uri="{9D8B030D-6E8A-4147-A177-3AD203B41FA5}">
                      <a16:colId xmlns:a16="http://schemas.microsoft.com/office/drawing/2014/main" val="20001"/>
                    </a:ext>
                  </a:extLst>
                </a:gridCol>
                <a:gridCol w="601100">
                  <a:extLst>
                    <a:ext uri="{9D8B030D-6E8A-4147-A177-3AD203B41FA5}">
                      <a16:colId xmlns:a16="http://schemas.microsoft.com/office/drawing/2014/main" val="20002"/>
                    </a:ext>
                  </a:extLst>
                </a:gridCol>
                <a:gridCol w="601100">
                  <a:extLst>
                    <a:ext uri="{9D8B030D-6E8A-4147-A177-3AD203B41FA5}">
                      <a16:colId xmlns:a16="http://schemas.microsoft.com/office/drawing/2014/main" val="20003"/>
                    </a:ext>
                  </a:extLst>
                </a:gridCol>
                <a:gridCol w="601100">
                  <a:extLst>
                    <a:ext uri="{9D8B030D-6E8A-4147-A177-3AD203B41FA5}">
                      <a16:colId xmlns:a16="http://schemas.microsoft.com/office/drawing/2014/main" val="20004"/>
                    </a:ext>
                  </a:extLst>
                </a:gridCol>
                <a:gridCol w="601100">
                  <a:extLst>
                    <a:ext uri="{9D8B030D-6E8A-4147-A177-3AD203B41FA5}">
                      <a16:colId xmlns:a16="http://schemas.microsoft.com/office/drawing/2014/main" val="20005"/>
                    </a:ext>
                  </a:extLst>
                </a:gridCol>
                <a:gridCol w="601100">
                  <a:extLst>
                    <a:ext uri="{9D8B030D-6E8A-4147-A177-3AD203B41FA5}">
                      <a16:colId xmlns:a16="http://schemas.microsoft.com/office/drawing/2014/main" val="20006"/>
                    </a:ext>
                  </a:extLst>
                </a:gridCol>
              </a:tblGrid>
              <a:tr h="277175">
                <a:tc>
                  <a:txBody>
                    <a:bodyPr/>
                    <a:lstStyle/>
                    <a:p>
                      <a:pPr marL="0" marR="0" lvl="0" indent="0" algn="l" rtl="0">
                        <a:lnSpc>
                          <a:spcPct val="90000"/>
                        </a:lnSpc>
                        <a:spcBef>
                          <a:spcPts val="0"/>
                        </a:spcBef>
                        <a:spcAft>
                          <a:spcPts val="0"/>
                        </a:spcAft>
                        <a:buNone/>
                      </a:pPr>
                      <a:endParaRPr sz="1100" b="1" u="none" strike="noStrike" cap="none" dirty="0">
                        <a:latin typeface="Arial" panose="020B0604020202020204" pitchFamily="34" charset="0"/>
                        <a:ea typeface="Arial"/>
                        <a:cs typeface="Arial" panose="020B0604020202020204" pitchFamily="34" charset="0"/>
                        <a:sym typeface="Arial"/>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lt1"/>
                    </a:solidFill>
                  </a:tcPr>
                </a:tc>
                <a:tc>
                  <a:txBody>
                    <a:bodyPr/>
                    <a:lstStyle/>
                    <a:p>
                      <a:pPr marL="0" marR="0" lvl="0" indent="0" algn="ctr" rtl="0">
                        <a:lnSpc>
                          <a:spcPct val="90000"/>
                        </a:lnSpc>
                        <a:spcBef>
                          <a:spcPts val="0"/>
                        </a:spcBef>
                        <a:spcAft>
                          <a:spcPts val="0"/>
                        </a:spcAft>
                        <a:buNone/>
                      </a:pPr>
                      <a:r>
                        <a:rPr lang="en-US" sz="1100" u="none" strike="noStrike" cap="none">
                          <a:latin typeface="Arial" panose="020B0604020202020204" pitchFamily="34" charset="0"/>
                          <a:ea typeface="Arial"/>
                          <a:cs typeface="Arial" panose="020B0604020202020204" pitchFamily="34" charset="0"/>
                          <a:sym typeface="Arial"/>
                        </a:rPr>
                        <a:t>1997</a:t>
                      </a:r>
                      <a:endParaRPr>
                        <a:latin typeface="Arial" panose="020B0604020202020204" pitchFamily="34" charset="0"/>
                        <a:cs typeface="Arial" panose="020B0604020202020204" pitchFamily="34" charset="0"/>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lt1"/>
                    </a:solidFill>
                  </a:tcPr>
                </a:tc>
                <a:tc>
                  <a:txBody>
                    <a:bodyPr/>
                    <a:lstStyle/>
                    <a:p>
                      <a:pPr marL="0" marR="0" lvl="0" indent="0" algn="ctr" rtl="0">
                        <a:lnSpc>
                          <a:spcPct val="90000"/>
                        </a:lnSpc>
                        <a:spcBef>
                          <a:spcPts val="0"/>
                        </a:spcBef>
                        <a:spcAft>
                          <a:spcPts val="0"/>
                        </a:spcAft>
                        <a:buNone/>
                      </a:pPr>
                      <a:r>
                        <a:rPr lang="en-US" sz="1100" u="none" strike="noStrike" cap="none">
                          <a:latin typeface="Arial" panose="020B0604020202020204" pitchFamily="34" charset="0"/>
                          <a:ea typeface="Arial"/>
                          <a:cs typeface="Arial" panose="020B0604020202020204" pitchFamily="34" charset="0"/>
                          <a:sym typeface="Arial"/>
                        </a:rPr>
                        <a:t>1999</a:t>
                      </a:r>
                      <a:endParaRPr>
                        <a:latin typeface="Arial" panose="020B0604020202020204" pitchFamily="34" charset="0"/>
                        <a:cs typeface="Arial" panose="020B0604020202020204" pitchFamily="34" charset="0"/>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lt1"/>
                    </a:solidFill>
                  </a:tcPr>
                </a:tc>
                <a:tc>
                  <a:txBody>
                    <a:bodyPr/>
                    <a:lstStyle/>
                    <a:p>
                      <a:pPr marL="0" marR="0" lvl="0" indent="0" algn="ctr" rtl="0">
                        <a:lnSpc>
                          <a:spcPct val="90000"/>
                        </a:lnSpc>
                        <a:spcBef>
                          <a:spcPts val="0"/>
                        </a:spcBef>
                        <a:spcAft>
                          <a:spcPts val="0"/>
                        </a:spcAft>
                        <a:buNone/>
                      </a:pPr>
                      <a:r>
                        <a:rPr lang="en-US" sz="1100" u="none" strike="noStrike" cap="none">
                          <a:latin typeface="Arial" panose="020B0604020202020204" pitchFamily="34" charset="0"/>
                          <a:ea typeface="Arial"/>
                          <a:cs typeface="Arial" panose="020B0604020202020204" pitchFamily="34" charset="0"/>
                          <a:sym typeface="Arial"/>
                        </a:rPr>
                        <a:t>2001</a:t>
                      </a:r>
                      <a:endParaRPr>
                        <a:latin typeface="Arial" panose="020B0604020202020204" pitchFamily="34" charset="0"/>
                        <a:cs typeface="Arial" panose="020B0604020202020204" pitchFamily="34" charset="0"/>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lt1"/>
                    </a:solidFill>
                  </a:tcPr>
                </a:tc>
                <a:tc>
                  <a:txBody>
                    <a:bodyPr/>
                    <a:lstStyle/>
                    <a:p>
                      <a:pPr marL="0" marR="0" lvl="0" indent="0" algn="ctr" rtl="0">
                        <a:lnSpc>
                          <a:spcPct val="90000"/>
                        </a:lnSpc>
                        <a:spcBef>
                          <a:spcPts val="0"/>
                        </a:spcBef>
                        <a:spcAft>
                          <a:spcPts val="0"/>
                        </a:spcAft>
                        <a:buNone/>
                      </a:pPr>
                      <a:r>
                        <a:rPr lang="en-US" sz="1100" u="none" strike="noStrike" cap="none">
                          <a:latin typeface="Arial" panose="020B0604020202020204" pitchFamily="34" charset="0"/>
                          <a:ea typeface="Arial"/>
                          <a:cs typeface="Arial" panose="020B0604020202020204" pitchFamily="34" charset="0"/>
                          <a:sym typeface="Arial"/>
                        </a:rPr>
                        <a:t>2003</a:t>
                      </a:r>
                      <a:endParaRPr>
                        <a:latin typeface="Arial" panose="020B0604020202020204" pitchFamily="34" charset="0"/>
                        <a:cs typeface="Arial" panose="020B0604020202020204" pitchFamily="34" charset="0"/>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lt1"/>
                    </a:solidFill>
                  </a:tcPr>
                </a:tc>
                <a:tc>
                  <a:txBody>
                    <a:bodyPr/>
                    <a:lstStyle/>
                    <a:p>
                      <a:pPr marL="0" marR="0" lvl="0" indent="0" algn="ctr" rtl="0">
                        <a:lnSpc>
                          <a:spcPct val="90000"/>
                        </a:lnSpc>
                        <a:spcBef>
                          <a:spcPts val="0"/>
                        </a:spcBef>
                        <a:spcAft>
                          <a:spcPts val="0"/>
                        </a:spcAft>
                        <a:buNone/>
                      </a:pPr>
                      <a:r>
                        <a:rPr lang="en-US" sz="1100" u="none" strike="noStrike" cap="none">
                          <a:latin typeface="Arial" panose="020B0604020202020204" pitchFamily="34" charset="0"/>
                          <a:ea typeface="Arial"/>
                          <a:cs typeface="Arial" panose="020B0604020202020204" pitchFamily="34" charset="0"/>
                          <a:sym typeface="Arial"/>
                        </a:rPr>
                        <a:t>2005</a:t>
                      </a:r>
                      <a:endParaRPr>
                        <a:latin typeface="Arial" panose="020B0604020202020204" pitchFamily="34" charset="0"/>
                        <a:cs typeface="Arial" panose="020B0604020202020204" pitchFamily="34" charset="0"/>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lt1"/>
                    </a:solidFill>
                  </a:tcPr>
                </a:tc>
                <a:tc>
                  <a:txBody>
                    <a:bodyPr/>
                    <a:lstStyle/>
                    <a:p>
                      <a:pPr marL="0" marR="0" lvl="0" indent="0" algn="ctr" rtl="0">
                        <a:lnSpc>
                          <a:spcPct val="90000"/>
                        </a:lnSpc>
                        <a:spcBef>
                          <a:spcPts val="0"/>
                        </a:spcBef>
                        <a:spcAft>
                          <a:spcPts val="0"/>
                        </a:spcAft>
                        <a:buNone/>
                      </a:pPr>
                      <a:r>
                        <a:rPr lang="en-US" sz="1100" u="none" strike="noStrike" cap="none">
                          <a:latin typeface="Arial" panose="020B0604020202020204" pitchFamily="34" charset="0"/>
                          <a:ea typeface="Arial"/>
                          <a:cs typeface="Arial" panose="020B0604020202020204" pitchFamily="34" charset="0"/>
                          <a:sym typeface="Arial"/>
                        </a:rPr>
                        <a:t>2007</a:t>
                      </a:r>
                      <a:endParaRPr>
                        <a:latin typeface="Arial" panose="020B0604020202020204" pitchFamily="34" charset="0"/>
                        <a:cs typeface="Arial" panose="020B0604020202020204" pitchFamily="34" charset="0"/>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lt1"/>
                    </a:solidFill>
                  </a:tcPr>
                </a:tc>
                <a:extLst>
                  <a:ext uri="{0D108BD9-81ED-4DB2-BD59-A6C34878D82A}">
                    <a16:rowId xmlns:a16="http://schemas.microsoft.com/office/drawing/2014/main" val="10000"/>
                  </a:ext>
                </a:extLst>
              </a:tr>
              <a:tr h="237750">
                <a:tc>
                  <a:txBody>
                    <a:bodyPr/>
                    <a:lstStyle/>
                    <a:p>
                      <a:pPr marL="0" marR="0" lvl="0" indent="0" algn="r" rtl="0">
                        <a:lnSpc>
                          <a:spcPct val="90000"/>
                        </a:lnSpc>
                        <a:spcBef>
                          <a:spcPts val="0"/>
                        </a:spcBef>
                        <a:spcAft>
                          <a:spcPts val="0"/>
                        </a:spcAft>
                        <a:buClr>
                          <a:schemeClr val="dk1"/>
                        </a:buClr>
                        <a:buSzPts val="1100"/>
                        <a:buFont typeface="Arial"/>
                        <a:buNone/>
                      </a:pPr>
                      <a:r>
                        <a:rPr lang="en-US" sz="1100" b="0" u="none" strike="noStrike" cap="none" dirty="0">
                          <a:latin typeface="Arial" panose="020B0604020202020204" pitchFamily="34" charset="0"/>
                          <a:ea typeface="Arial"/>
                          <a:cs typeface="Arial" panose="020B0604020202020204" pitchFamily="34" charset="0"/>
                          <a:sym typeface="Arial"/>
                        </a:rPr>
                        <a:t>No. of events:</a:t>
                      </a:r>
                      <a:endParaRPr dirty="0">
                        <a:latin typeface="Arial" panose="020B0604020202020204" pitchFamily="34" charset="0"/>
                        <a:cs typeface="Arial" panose="020B0604020202020204" pitchFamily="34" charset="0"/>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lt1"/>
                    </a:solidFill>
                  </a:tcPr>
                </a:tc>
                <a:tc>
                  <a:txBody>
                    <a:bodyPr/>
                    <a:lstStyle/>
                    <a:p>
                      <a:pPr marL="0" marR="0" lvl="0" indent="0" algn="ctr" rtl="0">
                        <a:lnSpc>
                          <a:spcPct val="90000"/>
                        </a:lnSpc>
                        <a:spcBef>
                          <a:spcPts val="0"/>
                        </a:spcBef>
                        <a:spcAft>
                          <a:spcPts val="0"/>
                        </a:spcAft>
                        <a:buNone/>
                      </a:pPr>
                      <a:endParaRPr sz="1100" u="none" strike="noStrike" cap="none">
                        <a:latin typeface="Arial" panose="020B0604020202020204" pitchFamily="34" charset="0"/>
                        <a:ea typeface="Arial"/>
                        <a:cs typeface="Arial" panose="020B0604020202020204" pitchFamily="34" charset="0"/>
                        <a:sym typeface="Arial"/>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lt1"/>
                    </a:solidFill>
                  </a:tcPr>
                </a:tc>
                <a:tc>
                  <a:txBody>
                    <a:bodyPr/>
                    <a:lstStyle/>
                    <a:p>
                      <a:pPr marL="0" marR="0" lvl="0" indent="0" algn="ctr" rtl="0">
                        <a:lnSpc>
                          <a:spcPct val="90000"/>
                        </a:lnSpc>
                        <a:spcBef>
                          <a:spcPts val="0"/>
                        </a:spcBef>
                        <a:spcAft>
                          <a:spcPts val="0"/>
                        </a:spcAft>
                        <a:buNone/>
                      </a:pPr>
                      <a:endParaRPr sz="1100" u="none" strike="noStrike" cap="none">
                        <a:latin typeface="Arial" panose="020B0604020202020204" pitchFamily="34" charset="0"/>
                        <a:ea typeface="Arial"/>
                        <a:cs typeface="Arial" panose="020B0604020202020204" pitchFamily="34" charset="0"/>
                        <a:sym typeface="Arial"/>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lt1"/>
                    </a:solidFill>
                  </a:tcPr>
                </a:tc>
                <a:tc>
                  <a:txBody>
                    <a:bodyPr/>
                    <a:lstStyle/>
                    <a:p>
                      <a:pPr marL="0" marR="0" lvl="0" indent="0" algn="ctr" rtl="0">
                        <a:lnSpc>
                          <a:spcPct val="90000"/>
                        </a:lnSpc>
                        <a:spcBef>
                          <a:spcPts val="0"/>
                        </a:spcBef>
                        <a:spcAft>
                          <a:spcPts val="0"/>
                        </a:spcAft>
                        <a:buNone/>
                      </a:pPr>
                      <a:endParaRPr sz="1100" u="none" strike="noStrike" cap="none">
                        <a:latin typeface="Arial" panose="020B0604020202020204" pitchFamily="34" charset="0"/>
                        <a:ea typeface="Arial"/>
                        <a:cs typeface="Arial" panose="020B0604020202020204" pitchFamily="34" charset="0"/>
                        <a:sym typeface="Arial"/>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lt1"/>
                    </a:solidFill>
                  </a:tcPr>
                </a:tc>
                <a:tc>
                  <a:txBody>
                    <a:bodyPr/>
                    <a:lstStyle/>
                    <a:p>
                      <a:pPr marL="0" marR="0" lvl="0" indent="0" algn="ctr" rtl="0">
                        <a:lnSpc>
                          <a:spcPct val="90000"/>
                        </a:lnSpc>
                        <a:spcBef>
                          <a:spcPts val="0"/>
                        </a:spcBef>
                        <a:spcAft>
                          <a:spcPts val="0"/>
                        </a:spcAft>
                        <a:buNone/>
                      </a:pPr>
                      <a:endParaRPr sz="1100" u="none" strike="noStrike" cap="none">
                        <a:latin typeface="Arial" panose="020B0604020202020204" pitchFamily="34" charset="0"/>
                        <a:ea typeface="Arial"/>
                        <a:cs typeface="Arial" panose="020B0604020202020204" pitchFamily="34" charset="0"/>
                        <a:sym typeface="Arial"/>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lt1"/>
                    </a:solidFill>
                  </a:tcPr>
                </a:tc>
                <a:tc>
                  <a:txBody>
                    <a:bodyPr/>
                    <a:lstStyle/>
                    <a:p>
                      <a:pPr marL="0" marR="0" lvl="0" indent="0" algn="ctr" rtl="0">
                        <a:lnSpc>
                          <a:spcPct val="90000"/>
                        </a:lnSpc>
                        <a:spcBef>
                          <a:spcPts val="0"/>
                        </a:spcBef>
                        <a:spcAft>
                          <a:spcPts val="0"/>
                        </a:spcAft>
                        <a:buNone/>
                      </a:pPr>
                      <a:endParaRPr sz="1100" u="none" strike="noStrike" cap="none">
                        <a:latin typeface="Arial" panose="020B0604020202020204" pitchFamily="34" charset="0"/>
                        <a:ea typeface="Arial"/>
                        <a:cs typeface="Arial" panose="020B0604020202020204" pitchFamily="34" charset="0"/>
                        <a:sym typeface="Arial"/>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lt1"/>
                    </a:solidFill>
                  </a:tcPr>
                </a:tc>
                <a:tc>
                  <a:txBody>
                    <a:bodyPr/>
                    <a:lstStyle/>
                    <a:p>
                      <a:pPr marL="0" marR="0" lvl="0" indent="0" algn="ctr" rtl="0">
                        <a:lnSpc>
                          <a:spcPct val="90000"/>
                        </a:lnSpc>
                        <a:spcBef>
                          <a:spcPts val="0"/>
                        </a:spcBef>
                        <a:spcAft>
                          <a:spcPts val="0"/>
                        </a:spcAft>
                        <a:buNone/>
                      </a:pPr>
                      <a:endParaRPr sz="1100" u="none" strike="noStrike" cap="none">
                        <a:latin typeface="Arial" panose="020B0604020202020204" pitchFamily="34" charset="0"/>
                        <a:ea typeface="Arial"/>
                        <a:cs typeface="Arial" panose="020B0604020202020204" pitchFamily="34" charset="0"/>
                        <a:sym typeface="Arial"/>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lt1"/>
                    </a:solidFill>
                  </a:tcPr>
                </a:tc>
                <a:extLst>
                  <a:ext uri="{0D108BD9-81ED-4DB2-BD59-A6C34878D82A}">
                    <a16:rowId xmlns:a16="http://schemas.microsoft.com/office/drawing/2014/main" val="10001"/>
                  </a:ext>
                </a:extLst>
              </a:tr>
              <a:tr h="317825">
                <a:tc>
                  <a:txBody>
                    <a:bodyPr/>
                    <a:lstStyle/>
                    <a:p>
                      <a:pPr marL="0" marR="0" lvl="0" indent="0" algn="r" rtl="0">
                        <a:lnSpc>
                          <a:spcPct val="70000"/>
                        </a:lnSpc>
                        <a:spcBef>
                          <a:spcPts val="0"/>
                        </a:spcBef>
                        <a:spcAft>
                          <a:spcPts val="0"/>
                        </a:spcAft>
                        <a:buNone/>
                      </a:pPr>
                      <a:r>
                        <a:rPr lang="en-US" sz="1100" b="0" u="none" strike="noStrike" cap="none">
                          <a:latin typeface="Arial" panose="020B0604020202020204" pitchFamily="34" charset="0"/>
                          <a:ea typeface="Calibri"/>
                          <a:cs typeface="Arial" panose="020B0604020202020204" pitchFamily="34" charset="0"/>
                          <a:sym typeface="Calibri"/>
                        </a:rPr>
                        <a:t>Conventional therapy</a:t>
                      </a:r>
                      <a:endParaRPr sz="1100" b="0" u="none" strike="noStrike" cap="none">
                        <a:latin typeface="Arial" panose="020B0604020202020204" pitchFamily="34" charset="0"/>
                        <a:ea typeface="Calibri"/>
                        <a:cs typeface="Arial" panose="020B0604020202020204" pitchFamily="34" charset="0"/>
                        <a:sym typeface="Calibri"/>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lt1"/>
                    </a:solidFill>
                  </a:tcPr>
                </a:tc>
                <a:tc>
                  <a:txBody>
                    <a:bodyPr/>
                    <a:lstStyle/>
                    <a:p>
                      <a:pPr marL="0" marR="0" lvl="0" indent="0" algn="ctr" rtl="0">
                        <a:lnSpc>
                          <a:spcPct val="70000"/>
                        </a:lnSpc>
                        <a:spcBef>
                          <a:spcPts val="0"/>
                        </a:spcBef>
                        <a:spcAft>
                          <a:spcPts val="0"/>
                        </a:spcAft>
                        <a:buNone/>
                      </a:pPr>
                      <a:r>
                        <a:rPr lang="en-US" sz="1100" u="none" strike="noStrike" cap="none">
                          <a:latin typeface="Arial" panose="020B0604020202020204" pitchFamily="34" charset="0"/>
                          <a:ea typeface="Calibri"/>
                          <a:cs typeface="Arial" panose="020B0604020202020204" pitchFamily="34" charset="0"/>
                          <a:sym typeface="Calibri"/>
                        </a:rPr>
                        <a:t>73</a:t>
                      </a:r>
                      <a:endParaRPr>
                        <a:latin typeface="Arial" panose="020B0604020202020204" pitchFamily="34" charset="0"/>
                        <a:cs typeface="Arial" panose="020B0604020202020204" pitchFamily="34" charset="0"/>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lt1"/>
                    </a:solidFill>
                  </a:tcPr>
                </a:tc>
                <a:tc>
                  <a:txBody>
                    <a:bodyPr/>
                    <a:lstStyle/>
                    <a:p>
                      <a:pPr marL="0" marR="0" lvl="0" indent="0" algn="ctr" rtl="0">
                        <a:lnSpc>
                          <a:spcPct val="70000"/>
                        </a:lnSpc>
                        <a:spcBef>
                          <a:spcPts val="0"/>
                        </a:spcBef>
                        <a:spcAft>
                          <a:spcPts val="0"/>
                        </a:spcAft>
                        <a:buNone/>
                      </a:pPr>
                      <a:r>
                        <a:rPr lang="en-US" sz="1100" u="none" strike="noStrike" cap="none">
                          <a:latin typeface="Arial" panose="020B0604020202020204" pitchFamily="34" charset="0"/>
                          <a:ea typeface="Calibri"/>
                          <a:cs typeface="Arial" panose="020B0604020202020204" pitchFamily="34" charset="0"/>
                          <a:sym typeface="Calibri"/>
                        </a:rPr>
                        <a:t>83</a:t>
                      </a:r>
                      <a:endParaRPr>
                        <a:latin typeface="Arial" panose="020B0604020202020204" pitchFamily="34" charset="0"/>
                        <a:cs typeface="Arial" panose="020B0604020202020204" pitchFamily="34" charset="0"/>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lt1"/>
                    </a:solidFill>
                  </a:tcPr>
                </a:tc>
                <a:tc>
                  <a:txBody>
                    <a:bodyPr/>
                    <a:lstStyle/>
                    <a:p>
                      <a:pPr marL="0" marR="0" lvl="0" indent="0" algn="ctr" rtl="0">
                        <a:lnSpc>
                          <a:spcPct val="70000"/>
                        </a:lnSpc>
                        <a:spcBef>
                          <a:spcPts val="0"/>
                        </a:spcBef>
                        <a:spcAft>
                          <a:spcPts val="0"/>
                        </a:spcAft>
                        <a:buNone/>
                      </a:pPr>
                      <a:r>
                        <a:rPr lang="en-US" sz="1100" u="none" strike="noStrike" cap="none">
                          <a:latin typeface="Arial" panose="020B0604020202020204" pitchFamily="34" charset="0"/>
                          <a:ea typeface="Calibri"/>
                          <a:cs typeface="Arial" panose="020B0604020202020204" pitchFamily="34" charset="0"/>
                          <a:sym typeface="Calibri"/>
                        </a:rPr>
                        <a:t>92</a:t>
                      </a:r>
                      <a:endParaRPr>
                        <a:latin typeface="Arial" panose="020B0604020202020204" pitchFamily="34" charset="0"/>
                        <a:cs typeface="Arial" panose="020B0604020202020204" pitchFamily="34" charset="0"/>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lt1"/>
                    </a:solidFill>
                  </a:tcPr>
                </a:tc>
                <a:tc>
                  <a:txBody>
                    <a:bodyPr/>
                    <a:lstStyle/>
                    <a:p>
                      <a:pPr marL="0" marR="0" lvl="0" indent="0" algn="ctr" rtl="0">
                        <a:lnSpc>
                          <a:spcPct val="70000"/>
                        </a:lnSpc>
                        <a:spcBef>
                          <a:spcPts val="0"/>
                        </a:spcBef>
                        <a:spcAft>
                          <a:spcPts val="0"/>
                        </a:spcAft>
                        <a:buNone/>
                      </a:pPr>
                      <a:r>
                        <a:rPr lang="en-US" sz="1100" u="none" strike="noStrike" cap="none">
                          <a:latin typeface="Arial" panose="020B0604020202020204" pitchFamily="34" charset="0"/>
                          <a:ea typeface="Calibri"/>
                          <a:cs typeface="Arial" panose="020B0604020202020204" pitchFamily="34" charset="0"/>
                          <a:sym typeface="Calibri"/>
                        </a:rPr>
                        <a:t>106</a:t>
                      </a:r>
                      <a:endParaRPr>
                        <a:latin typeface="Arial" panose="020B0604020202020204" pitchFamily="34" charset="0"/>
                        <a:cs typeface="Arial" panose="020B0604020202020204" pitchFamily="34" charset="0"/>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lt1"/>
                    </a:solidFill>
                  </a:tcPr>
                </a:tc>
                <a:tc>
                  <a:txBody>
                    <a:bodyPr/>
                    <a:lstStyle/>
                    <a:p>
                      <a:pPr marL="0" marR="0" lvl="0" indent="0" algn="ctr" rtl="0">
                        <a:lnSpc>
                          <a:spcPct val="70000"/>
                        </a:lnSpc>
                        <a:spcBef>
                          <a:spcPts val="0"/>
                        </a:spcBef>
                        <a:spcAft>
                          <a:spcPts val="0"/>
                        </a:spcAft>
                        <a:buNone/>
                      </a:pPr>
                      <a:r>
                        <a:rPr lang="en-US" sz="1100" u="none" strike="noStrike" cap="none" dirty="0">
                          <a:latin typeface="Arial" panose="020B0604020202020204" pitchFamily="34" charset="0"/>
                          <a:ea typeface="Calibri"/>
                          <a:cs typeface="Arial" panose="020B0604020202020204" pitchFamily="34" charset="0"/>
                          <a:sym typeface="Calibri"/>
                        </a:rPr>
                        <a:t>118</a:t>
                      </a:r>
                      <a:endParaRPr dirty="0">
                        <a:latin typeface="Arial" panose="020B0604020202020204" pitchFamily="34" charset="0"/>
                        <a:cs typeface="Arial" panose="020B0604020202020204" pitchFamily="34" charset="0"/>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lt1"/>
                    </a:solidFill>
                  </a:tcPr>
                </a:tc>
                <a:tc>
                  <a:txBody>
                    <a:bodyPr/>
                    <a:lstStyle/>
                    <a:p>
                      <a:pPr marL="0" marR="0" lvl="0" indent="0" algn="ctr" rtl="0">
                        <a:lnSpc>
                          <a:spcPct val="70000"/>
                        </a:lnSpc>
                        <a:spcBef>
                          <a:spcPts val="0"/>
                        </a:spcBef>
                        <a:spcAft>
                          <a:spcPts val="0"/>
                        </a:spcAft>
                        <a:buNone/>
                      </a:pPr>
                      <a:r>
                        <a:rPr lang="en-US" sz="1100" u="none" strike="noStrike" cap="none">
                          <a:latin typeface="Arial" panose="020B0604020202020204" pitchFamily="34" charset="0"/>
                          <a:ea typeface="Calibri"/>
                          <a:cs typeface="Arial" panose="020B0604020202020204" pitchFamily="34" charset="0"/>
                          <a:sym typeface="Calibri"/>
                        </a:rPr>
                        <a:t>126</a:t>
                      </a:r>
                      <a:endParaRPr>
                        <a:latin typeface="Arial" panose="020B0604020202020204" pitchFamily="34" charset="0"/>
                        <a:cs typeface="Arial" panose="020B0604020202020204" pitchFamily="34" charset="0"/>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lt1"/>
                    </a:solidFill>
                  </a:tcPr>
                </a:tc>
                <a:extLst>
                  <a:ext uri="{0D108BD9-81ED-4DB2-BD59-A6C34878D82A}">
                    <a16:rowId xmlns:a16="http://schemas.microsoft.com/office/drawing/2014/main" val="10002"/>
                  </a:ext>
                </a:extLst>
              </a:tr>
              <a:tr h="248575">
                <a:tc>
                  <a:txBody>
                    <a:bodyPr/>
                    <a:lstStyle/>
                    <a:p>
                      <a:pPr marL="0" marR="0" lvl="0" indent="0" algn="r" rtl="0">
                        <a:lnSpc>
                          <a:spcPct val="70000"/>
                        </a:lnSpc>
                        <a:spcBef>
                          <a:spcPts val="0"/>
                        </a:spcBef>
                        <a:spcAft>
                          <a:spcPts val="0"/>
                        </a:spcAft>
                        <a:buNone/>
                      </a:pPr>
                      <a:r>
                        <a:rPr lang="en-US" sz="1100" b="0" u="none" strike="noStrike" cap="none" dirty="0">
                          <a:latin typeface="Arial" panose="020B0604020202020204" pitchFamily="34" charset="0"/>
                          <a:ea typeface="Calibri"/>
                          <a:cs typeface="Arial" panose="020B0604020202020204" pitchFamily="34" charset="0"/>
                          <a:sym typeface="Calibri"/>
                        </a:rPr>
                        <a:t>Metformin</a:t>
                      </a:r>
                      <a:endParaRPr dirty="0">
                        <a:latin typeface="Arial" panose="020B0604020202020204" pitchFamily="34" charset="0"/>
                        <a:cs typeface="Arial" panose="020B0604020202020204" pitchFamily="34" charset="0"/>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lt1"/>
                    </a:solidFill>
                  </a:tcPr>
                </a:tc>
                <a:tc>
                  <a:txBody>
                    <a:bodyPr/>
                    <a:lstStyle/>
                    <a:p>
                      <a:pPr marL="0" marR="0" lvl="0" indent="0" algn="ctr" rtl="0">
                        <a:lnSpc>
                          <a:spcPct val="70000"/>
                        </a:lnSpc>
                        <a:spcBef>
                          <a:spcPts val="0"/>
                        </a:spcBef>
                        <a:spcAft>
                          <a:spcPts val="0"/>
                        </a:spcAft>
                        <a:buNone/>
                      </a:pPr>
                      <a:r>
                        <a:rPr lang="en-US" sz="1100" u="none" strike="noStrike" cap="none">
                          <a:latin typeface="Arial" panose="020B0604020202020204" pitchFamily="34" charset="0"/>
                          <a:ea typeface="Calibri"/>
                          <a:cs typeface="Arial" panose="020B0604020202020204" pitchFamily="34" charset="0"/>
                          <a:sym typeface="Calibri"/>
                        </a:rPr>
                        <a:t>39</a:t>
                      </a:r>
                      <a:endParaRPr>
                        <a:latin typeface="Arial" panose="020B0604020202020204" pitchFamily="34" charset="0"/>
                        <a:cs typeface="Arial" panose="020B0604020202020204" pitchFamily="34" charset="0"/>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lt1"/>
                    </a:solidFill>
                  </a:tcPr>
                </a:tc>
                <a:tc>
                  <a:txBody>
                    <a:bodyPr/>
                    <a:lstStyle/>
                    <a:p>
                      <a:pPr marL="0" marR="0" lvl="0" indent="0" algn="ctr" rtl="0">
                        <a:lnSpc>
                          <a:spcPct val="70000"/>
                        </a:lnSpc>
                        <a:spcBef>
                          <a:spcPts val="0"/>
                        </a:spcBef>
                        <a:spcAft>
                          <a:spcPts val="0"/>
                        </a:spcAft>
                        <a:buNone/>
                      </a:pPr>
                      <a:r>
                        <a:rPr lang="en-US" sz="1100" u="none" strike="noStrike" cap="none">
                          <a:latin typeface="Arial" panose="020B0604020202020204" pitchFamily="34" charset="0"/>
                          <a:ea typeface="Calibri"/>
                          <a:cs typeface="Arial" panose="020B0604020202020204" pitchFamily="34" charset="0"/>
                          <a:sym typeface="Calibri"/>
                        </a:rPr>
                        <a:t>45</a:t>
                      </a:r>
                      <a:endParaRPr>
                        <a:latin typeface="Arial" panose="020B0604020202020204" pitchFamily="34" charset="0"/>
                        <a:cs typeface="Arial" panose="020B0604020202020204" pitchFamily="34" charset="0"/>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lt1"/>
                    </a:solidFill>
                  </a:tcPr>
                </a:tc>
                <a:tc>
                  <a:txBody>
                    <a:bodyPr/>
                    <a:lstStyle/>
                    <a:p>
                      <a:pPr marL="0" marR="0" lvl="0" indent="0" algn="ctr" rtl="0">
                        <a:lnSpc>
                          <a:spcPct val="70000"/>
                        </a:lnSpc>
                        <a:spcBef>
                          <a:spcPts val="0"/>
                        </a:spcBef>
                        <a:spcAft>
                          <a:spcPts val="0"/>
                        </a:spcAft>
                        <a:buNone/>
                      </a:pPr>
                      <a:r>
                        <a:rPr lang="en-US" sz="1100" u="none" strike="noStrike" cap="none">
                          <a:latin typeface="Arial" panose="020B0604020202020204" pitchFamily="34" charset="0"/>
                          <a:ea typeface="Calibri"/>
                          <a:cs typeface="Arial" panose="020B0604020202020204" pitchFamily="34" charset="0"/>
                          <a:sym typeface="Calibri"/>
                        </a:rPr>
                        <a:t>55</a:t>
                      </a:r>
                      <a:endParaRPr>
                        <a:latin typeface="Arial" panose="020B0604020202020204" pitchFamily="34" charset="0"/>
                        <a:cs typeface="Arial" panose="020B0604020202020204" pitchFamily="34" charset="0"/>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lt1"/>
                    </a:solidFill>
                  </a:tcPr>
                </a:tc>
                <a:tc>
                  <a:txBody>
                    <a:bodyPr/>
                    <a:lstStyle/>
                    <a:p>
                      <a:pPr marL="0" marR="0" lvl="0" indent="0" algn="ctr" rtl="0">
                        <a:lnSpc>
                          <a:spcPct val="70000"/>
                        </a:lnSpc>
                        <a:spcBef>
                          <a:spcPts val="0"/>
                        </a:spcBef>
                        <a:spcAft>
                          <a:spcPts val="0"/>
                        </a:spcAft>
                        <a:buNone/>
                      </a:pPr>
                      <a:r>
                        <a:rPr lang="en-US" sz="1100" u="none" strike="noStrike" cap="none" dirty="0">
                          <a:latin typeface="Arial" panose="020B0604020202020204" pitchFamily="34" charset="0"/>
                          <a:ea typeface="Calibri"/>
                          <a:cs typeface="Arial" panose="020B0604020202020204" pitchFamily="34" charset="0"/>
                          <a:sym typeface="Calibri"/>
                        </a:rPr>
                        <a:t>64</a:t>
                      </a:r>
                      <a:endParaRPr dirty="0">
                        <a:latin typeface="Arial" panose="020B0604020202020204" pitchFamily="34" charset="0"/>
                        <a:cs typeface="Arial" panose="020B0604020202020204" pitchFamily="34" charset="0"/>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lt1"/>
                    </a:solidFill>
                  </a:tcPr>
                </a:tc>
                <a:tc>
                  <a:txBody>
                    <a:bodyPr/>
                    <a:lstStyle/>
                    <a:p>
                      <a:pPr marL="0" marR="0" lvl="0" indent="0" algn="ctr" rtl="0">
                        <a:lnSpc>
                          <a:spcPct val="70000"/>
                        </a:lnSpc>
                        <a:spcBef>
                          <a:spcPts val="0"/>
                        </a:spcBef>
                        <a:spcAft>
                          <a:spcPts val="0"/>
                        </a:spcAft>
                        <a:buNone/>
                      </a:pPr>
                      <a:r>
                        <a:rPr lang="en-US" sz="1100" u="none" strike="noStrike" cap="none">
                          <a:latin typeface="Arial" panose="020B0604020202020204" pitchFamily="34" charset="0"/>
                          <a:ea typeface="Calibri"/>
                          <a:cs typeface="Arial" panose="020B0604020202020204" pitchFamily="34" charset="0"/>
                          <a:sym typeface="Calibri"/>
                        </a:rPr>
                        <a:t>68</a:t>
                      </a:r>
                      <a:endParaRPr>
                        <a:latin typeface="Arial" panose="020B0604020202020204" pitchFamily="34" charset="0"/>
                        <a:cs typeface="Arial" panose="020B0604020202020204" pitchFamily="34" charset="0"/>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lt1"/>
                    </a:solidFill>
                  </a:tcPr>
                </a:tc>
                <a:tc>
                  <a:txBody>
                    <a:bodyPr/>
                    <a:lstStyle/>
                    <a:p>
                      <a:pPr marL="0" marR="0" lvl="0" indent="0" algn="ctr" rtl="0">
                        <a:lnSpc>
                          <a:spcPct val="70000"/>
                        </a:lnSpc>
                        <a:spcBef>
                          <a:spcPts val="0"/>
                        </a:spcBef>
                        <a:spcAft>
                          <a:spcPts val="0"/>
                        </a:spcAft>
                        <a:buNone/>
                      </a:pPr>
                      <a:r>
                        <a:rPr lang="en-US" sz="1100" u="none" strike="noStrike" cap="none" dirty="0">
                          <a:latin typeface="Arial" panose="020B0604020202020204" pitchFamily="34" charset="0"/>
                          <a:ea typeface="Calibri"/>
                          <a:cs typeface="Arial" panose="020B0604020202020204" pitchFamily="34" charset="0"/>
                          <a:sym typeface="Calibri"/>
                        </a:rPr>
                        <a:t>81</a:t>
                      </a:r>
                      <a:endParaRPr dirty="0">
                        <a:latin typeface="Arial" panose="020B0604020202020204" pitchFamily="34" charset="0"/>
                        <a:cs typeface="Arial" panose="020B0604020202020204" pitchFamily="34" charset="0"/>
                      </a:endParaRPr>
                    </a:p>
                  </a:txBody>
                  <a:tcPr marL="91450" marR="91450"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lt1"/>
                    </a:solidFill>
                  </a:tcPr>
                </a:tc>
                <a:extLst>
                  <a:ext uri="{0D108BD9-81ED-4DB2-BD59-A6C34878D82A}">
                    <a16:rowId xmlns:a16="http://schemas.microsoft.com/office/drawing/2014/main" val="10003"/>
                  </a:ext>
                </a:extLst>
              </a:tr>
            </a:tbl>
          </a:graphicData>
        </a:graphic>
      </p:graphicFrame>
      <p:sp>
        <p:nvSpPr>
          <p:cNvPr id="338" name="Google Shape;338;p9"/>
          <p:cNvSpPr txBox="1"/>
          <p:nvPr/>
        </p:nvSpPr>
        <p:spPr>
          <a:xfrm>
            <a:off x="2728011" y="1846863"/>
            <a:ext cx="2780405" cy="292388"/>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
                <a:srgbClr val="53575E"/>
              </a:buClr>
              <a:buSzPts val="1300"/>
              <a:buFont typeface="Arial"/>
              <a:buNone/>
              <a:tabLst/>
              <a:defRPr/>
            </a:pPr>
            <a:endParaRPr kumimoji="0" sz="13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
        <p:nvSpPr>
          <p:cNvPr id="340" name="Google Shape;340;p9"/>
          <p:cNvSpPr/>
          <p:nvPr/>
        </p:nvSpPr>
        <p:spPr>
          <a:xfrm>
            <a:off x="1930377" y="2356771"/>
            <a:ext cx="2071054" cy="307736"/>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Myocardial infarction</a:t>
            </a:r>
            <a:endParaRPr kumimoji="0" sz="14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pic>
        <p:nvPicPr>
          <p:cNvPr id="341" name="Google Shape;341;p9" descr="graph-v2.png"/>
          <p:cNvPicPr preferRelativeResize="0"/>
          <p:nvPr/>
        </p:nvPicPr>
        <p:blipFill rotWithShape="1">
          <a:blip r:embed="rId3">
            <a:alphaModFix/>
          </a:blip>
          <a:srcRect/>
          <a:stretch/>
        </p:blipFill>
        <p:spPr>
          <a:xfrm>
            <a:off x="1898793" y="2757344"/>
            <a:ext cx="3286112" cy="2301675"/>
          </a:xfrm>
          <a:prstGeom prst="rect">
            <a:avLst/>
          </a:prstGeom>
          <a:noFill/>
          <a:ln>
            <a:noFill/>
          </a:ln>
        </p:spPr>
      </p:pic>
      <p:sp>
        <p:nvSpPr>
          <p:cNvPr id="342" name="Google Shape;342;p9"/>
          <p:cNvSpPr/>
          <p:nvPr/>
        </p:nvSpPr>
        <p:spPr>
          <a:xfrm>
            <a:off x="1953355" y="3557435"/>
            <a:ext cx="2048077" cy="736101"/>
          </a:xfrm>
          <a:prstGeom prst="rect">
            <a:avLst/>
          </a:prstGeom>
          <a:noFill/>
          <a:ln>
            <a:noFill/>
          </a:ln>
        </p:spPr>
        <p:txBody>
          <a:bodyPr spcFirstLastPara="1" wrap="square" lIns="90475" tIns="44450" rIns="90475" bIns="4445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Metformin vs conventional</a:t>
            </a:r>
            <a:b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b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p=0.01</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343" name="Google Shape;343;p9"/>
          <p:cNvCxnSpPr/>
          <p:nvPr/>
        </p:nvCxnSpPr>
        <p:spPr>
          <a:xfrm rot="10800000">
            <a:off x="1924446" y="5086390"/>
            <a:ext cx="3172423" cy="0"/>
          </a:xfrm>
          <a:prstGeom prst="straightConnector1">
            <a:avLst/>
          </a:prstGeom>
          <a:noFill/>
          <a:ln w="9525" cap="flat" cmpd="sng">
            <a:solidFill>
              <a:srgbClr val="868686"/>
            </a:solidFill>
            <a:prstDash val="solid"/>
            <a:round/>
            <a:headEnd type="none" w="sm" len="sm"/>
            <a:tailEnd type="none" w="sm" len="sm"/>
          </a:ln>
        </p:spPr>
      </p:cxnSp>
      <p:grpSp>
        <p:nvGrpSpPr>
          <p:cNvPr id="344" name="Google Shape;344;p9"/>
          <p:cNvGrpSpPr/>
          <p:nvPr/>
        </p:nvGrpSpPr>
        <p:grpSpPr>
          <a:xfrm>
            <a:off x="942276" y="2285273"/>
            <a:ext cx="4435268" cy="3355280"/>
            <a:chOff x="81723" y="2594999"/>
            <a:chExt cx="5167098" cy="3908916"/>
          </a:xfrm>
        </p:grpSpPr>
        <p:cxnSp>
          <p:nvCxnSpPr>
            <p:cNvPr id="345" name="Google Shape;345;p9"/>
            <p:cNvCxnSpPr/>
            <p:nvPr/>
          </p:nvCxnSpPr>
          <p:spPr>
            <a:xfrm>
              <a:off x="1168525" y="3150439"/>
              <a:ext cx="0" cy="2642229"/>
            </a:xfrm>
            <a:prstGeom prst="straightConnector1">
              <a:avLst/>
            </a:prstGeom>
            <a:noFill/>
            <a:ln w="9525" cap="flat" cmpd="sng">
              <a:solidFill>
                <a:srgbClr val="868686"/>
              </a:solidFill>
              <a:prstDash val="solid"/>
              <a:round/>
              <a:headEnd type="none" w="sm" len="sm"/>
              <a:tailEnd type="none" w="sm" len="sm"/>
            </a:ln>
          </p:spPr>
        </p:cxnSp>
        <p:cxnSp>
          <p:nvCxnSpPr>
            <p:cNvPr id="346" name="Google Shape;346;p9"/>
            <p:cNvCxnSpPr/>
            <p:nvPr/>
          </p:nvCxnSpPr>
          <p:spPr>
            <a:xfrm rot="5400000">
              <a:off x="1202567" y="5885899"/>
              <a:ext cx="61436" cy="0"/>
            </a:xfrm>
            <a:prstGeom prst="straightConnector1">
              <a:avLst/>
            </a:prstGeom>
            <a:noFill/>
            <a:ln w="9525" cap="flat" cmpd="sng">
              <a:solidFill>
                <a:srgbClr val="868686"/>
              </a:solidFill>
              <a:prstDash val="solid"/>
              <a:round/>
              <a:headEnd type="none" w="sm" len="sm"/>
              <a:tailEnd type="none" w="sm" len="sm"/>
            </a:ln>
          </p:spPr>
        </p:cxnSp>
        <p:cxnSp>
          <p:nvCxnSpPr>
            <p:cNvPr id="347" name="Google Shape;347;p9"/>
            <p:cNvCxnSpPr/>
            <p:nvPr/>
          </p:nvCxnSpPr>
          <p:spPr>
            <a:xfrm rot="5400000">
              <a:off x="1931412" y="5885899"/>
              <a:ext cx="61436" cy="0"/>
            </a:xfrm>
            <a:prstGeom prst="straightConnector1">
              <a:avLst/>
            </a:prstGeom>
            <a:noFill/>
            <a:ln w="9525" cap="flat" cmpd="sng">
              <a:solidFill>
                <a:srgbClr val="868686"/>
              </a:solidFill>
              <a:prstDash val="solid"/>
              <a:round/>
              <a:headEnd type="none" w="sm" len="sm"/>
              <a:tailEnd type="none" w="sm" len="sm"/>
            </a:ln>
          </p:spPr>
        </p:cxnSp>
        <p:cxnSp>
          <p:nvCxnSpPr>
            <p:cNvPr id="348" name="Google Shape;348;p9"/>
            <p:cNvCxnSpPr/>
            <p:nvPr/>
          </p:nvCxnSpPr>
          <p:spPr>
            <a:xfrm rot="5400000">
              <a:off x="2678870" y="5885899"/>
              <a:ext cx="61436" cy="0"/>
            </a:xfrm>
            <a:prstGeom prst="straightConnector1">
              <a:avLst/>
            </a:prstGeom>
            <a:noFill/>
            <a:ln w="9525" cap="flat" cmpd="sng">
              <a:solidFill>
                <a:srgbClr val="868686"/>
              </a:solidFill>
              <a:prstDash val="solid"/>
              <a:round/>
              <a:headEnd type="none" w="sm" len="sm"/>
              <a:tailEnd type="none" w="sm" len="sm"/>
            </a:ln>
          </p:spPr>
        </p:cxnSp>
        <p:cxnSp>
          <p:nvCxnSpPr>
            <p:cNvPr id="349" name="Google Shape;349;p9"/>
            <p:cNvCxnSpPr/>
            <p:nvPr/>
          </p:nvCxnSpPr>
          <p:spPr>
            <a:xfrm rot="5400000">
              <a:off x="3414827" y="5885899"/>
              <a:ext cx="61436" cy="0"/>
            </a:xfrm>
            <a:prstGeom prst="straightConnector1">
              <a:avLst/>
            </a:prstGeom>
            <a:noFill/>
            <a:ln w="9525" cap="flat" cmpd="sng">
              <a:solidFill>
                <a:srgbClr val="868686"/>
              </a:solidFill>
              <a:prstDash val="solid"/>
              <a:round/>
              <a:headEnd type="none" w="sm" len="sm"/>
              <a:tailEnd type="none" w="sm" len="sm"/>
            </a:ln>
          </p:spPr>
        </p:cxnSp>
        <p:cxnSp>
          <p:nvCxnSpPr>
            <p:cNvPr id="350" name="Google Shape;350;p9"/>
            <p:cNvCxnSpPr/>
            <p:nvPr/>
          </p:nvCxnSpPr>
          <p:spPr>
            <a:xfrm rot="5400000">
              <a:off x="4148062" y="5885899"/>
              <a:ext cx="61436" cy="0"/>
            </a:xfrm>
            <a:prstGeom prst="straightConnector1">
              <a:avLst/>
            </a:prstGeom>
            <a:noFill/>
            <a:ln w="9525" cap="flat" cmpd="sng">
              <a:solidFill>
                <a:srgbClr val="868686"/>
              </a:solidFill>
              <a:prstDash val="solid"/>
              <a:round/>
              <a:headEnd type="none" w="sm" len="sm"/>
              <a:tailEnd type="none" w="sm" len="sm"/>
            </a:ln>
          </p:spPr>
        </p:cxnSp>
        <p:cxnSp>
          <p:nvCxnSpPr>
            <p:cNvPr id="351" name="Google Shape;351;p9"/>
            <p:cNvCxnSpPr/>
            <p:nvPr/>
          </p:nvCxnSpPr>
          <p:spPr>
            <a:xfrm rot="5400000">
              <a:off x="4887575" y="5885899"/>
              <a:ext cx="61436" cy="0"/>
            </a:xfrm>
            <a:prstGeom prst="straightConnector1">
              <a:avLst/>
            </a:prstGeom>
            <a:noFill/>
            <a:ln w="9525" cap="flat" cmpd="sng">
              <a:solidFill>
                <a:srgbClr val="868686"/>
              </a:solidFill>
              <a:prstDash val="solid"/>
              <a:round/>
              <a:headEnd type="none" w="sm" len="sm"/>
              <a:tailEnd type="none" w="sm" len="sm"/>
            </a:ln>
          </p:spPr>
        </p:cxnSp>
        <p:cxnSp>
          <p:nvCxnSpPr>
            <p:cNvPr id="352" name="Google Shape;352;p9"/>
            <p:cNvCxnSpPr/>
            <p:nvPr/>
          </p:nvCxnSpPr>
          <p:spPr>
            <a:xfrm rot="10800000">
              <a:off x="1109477" y="5789022"/>
              <a:ext cx="61436" cy="0"/>
            </a:xfrm>
            <a:prstGeom prst="straightConnector1">
              <a:avLst/>
            </a:prstGeom>
            <a:noFill/>
            <a:ln w="9525" cap="flat" cmpd="sng">
              <a:solidFill>
                <a:srgbClr val="868686"/>
              </a:solidFill>
              <a:prstDash val="solid"/>
              <a:round/>
              <a:headEnd type="none" w="sm" len="sm"/>
              <a:tailEnd type="none" w="sm" len="sm"/>
            </a:ln>
          </p:spPr>
        </p:cxnSp>
        <p:cxnSp>
          <p:nvCxnSpPr>
            <p:cNvPr id="353" name="Google Shape;353;p9"/>
            <p:cNvCxnSpPr/>
            <p:nvPr/>
          </p:nvCxnSpPr>
          <p:spPr>
            <a:xfrm rot="10800000">
              <a:off x="1109476" y="4921650"/>
              <a:ext cx="61436" cy="0"/>
            </a:xfrm>
            <a:prstGeom prst="straightConnector1">
              <a:avLst/>
            </a:prstGeom>
            <a:noFill/>
            <a:ln w="9525" cap="flat" cmpd="sng">
              <a:solidFill>
                <a:srgbClr val="868686"/>
              </a:solidFill>
              <a:prstDash val="solid"/>
              <a:round/>
              <a:headEnd type="none" w="sm" len="sm"/>
              <a:tailEnd type="none" w="sm" len="sm"/>
            </a:ln>
          </p:spPr>
        </p:cxnSp>
        <p:cxnSp>
          <p:nvCxnSpPr>
            <p:cNvPr id="354" name="Google Shape;354;p9"/>
            <p:cNvCxnSpPr/>
            <p:nvPr/>
          </p:nvCxnSpPr>
          <p:spPr>
            <a:xfrm rot="10800000">
              <a:off x="1109476" y="4028947"/>
              <a:ext cx="61436" cy="0"/>
            </a:xfrm>
            <a:prstGeom prst="straightConnector1">
              <a:avLst/>
            </a:prstGeom>
            <a:noFill/>
            <a:ln w="9525" cap="flat" cmpd="sng">
              <a:solidFill>
                <a:srgbClr val="868686"/>
              </a:solidFill>
              <a:prstDash val="solid"/>
              <a:round/>
              <a:headEnd type="none" w="sm" len="sm"/>
              <a:tailEnd type="none" w="sm" len="sm"/>
            </a:ln>
          </p:spPr>
        </p:cxnSp>
        <p:cxnSp>
          <p:nvCxnSpPr>
            <p:cNvPr id="355" name="Google Shape;355;p9"/>
            <p:cNvCxnSpPr/>
            <p:nvPr/>
          </p:nvCxnSpPr>
          <p:spPr>
            <a:xfrm rot="10800000">
              <a:off x="1109476" y="3164719"/>
              <a:ext cx="61436" cy="0"/>
            </a:xfrm>
            <a:prstGeom prst="straightConnector1">
              <a:avLst/>
            </a:prstGeom>
            <a:noFill/>
            <a:ln w="9525" cap="flat" cmpd="sng">
              <a:solidFill>
                <a:srgbClr val="868686"/>
              </a:solidFill>
              <a:prstDash val="solid"/>
              <a:round/>
              <a:headEnd type="none" w="sm" len="sm"/>
              <a:tailEnd type="none" w="sm" len="sm"/>
            </a:ln>
          </p:spPr>
        </p:cxnSp>
        <p:sp>
          <p:nvSpPr>
            <p:cNvPr id="356" name="Google Shape;356;p9"/>
            <p:cNvSpPr txBox="1"/>
            <p:nvPr/>
          </p:nvSpPr>
          <p:spPr>
            <a:xfrm>
              <a:off x="1187625" y="6145353"/>
              <a:ext cx="3672409" cy="358562"/>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Time from </a:t>
              </a:r>
              <a:r>
                <a:rPr kumimoji="0" lang="en-US" sz="14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Arial" panose="020B0604020202020204" pitchFamily="34" charset="0"/>
                  <a:sym typeface="Calibri"/>
                </a:rPr>
                <a:t>randomisation</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 (years)</a:t>
              </a:r>
              <a:endParaRPr kumimoji="0"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57" name="Google Shape;357;p9"/>
            <p:cNvSpPr txBox="1"/>
            <p:nvPr/>
          </p:nvSpPr>
          <p:spPr>
            <a:xfrm>
              <a:off x="1094065" y="5888583"/>
              <a:ext cx="321585" cy="358562"/>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0</a:t>
              </a: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58" name="Google Shape;358;p9"/>
            <p:cNvSpPr txBox="1"/>
            <p:nvPr/>
          </p:nvSpPr>
          <p:spPr>
            <a:xfrm>
              <a:off x="1840519" y="5888583"/>
              <a:ext cx="321585" cy="358562"/>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3</a:t>
              </a: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59" name="Google Shape;359;p9"/>
            <p:cNvSpPr txBox="1"/>
            <p:nvPr/>
          </p:nvSpPr>
          <p:spPr>
            <a:xfrm>
              <a:off x="2577607" y="5888583"/>
              <a:ext cx="321585" cy="358562"/>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6</a:t>
              </a: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60" name="Google Shape;360;p9"/>
            <p:cNvSpPr txBox="1"/>
            <p:nvPr/>
          </p:nvSpPr>
          <p:spPr>
            <a:xfrm>
              <a:off x="3324062" y="5888583"/>
              <a:ext cx="321585" cy="358562"/>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9</a:t>
              </a: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61" name="Google Shape;361;p9"/>
            <p:cNvSpPr txBox="1"/>
            <p:nvPr/>
          </p:nvSpPr>
          <p:spPr>
            <a:xfrm>
              <a:off x="3950070" y="5888583"/>
              <a:ext cx="564090" cy="358514"/>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12</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62" name="Google Shape;362;p9"/>
            <p:cNvSpPr txBox="1"/>
            <p:nvPr/>
          </p:nvSpPr>
          <p:spPr>
            <a:xfrm>
              <a:off x="4709208" y="5888583"/>
              <a:ext cx="539613" cy="358514"/>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15</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63" name="Google Shape;363;p9"/>
            <p:cNvSpPr txBox="1"/>
            <p:nvPr/>
          </p:nvSpPr>
          <p:spPr>
            <a:xfrm>
              <a:off x="569204" y="5605327"/>
              <a:ext cx="554857" cy="358514"/>
            </a:xfrm>
            <a:prstGeom prst="rect">
              <a:avLst/>
            </a:prstGeom>
            <a:noFill/>
            <a:ln>
              <a:noFill/>
            </a:ln>
          </p:spPr>
          <p:txBody>
            <a:bodyPr spcFirstLastPara="1" wrap="square" lIns="91425" tIns="45700" rIns="91425" bIns="45700" anchor="t" anchorCtr="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0.0</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64" name="Google Shape;364;p9"/>
            <p:cNvSpPr txBox="1"/>
            <p:nvPr/>
          </p:nvSpPr>
          <p:spPr>
            <a:xfrm>
              <a:off x="621494" y="4732121"/>
              <a:ext cx="502567" cy="358514"/>
            </a:xfrm>
            <a:prstGeom prst="rect">
              <a:avLst/>
            </a:prstGeom>
            <a:noFill/>
            <a:ln>
              <a:noFill/>
            </a:ln>
          </p:spPr>
          <p:txBody>
            <a:bodyPr spcFirstLastPara="1" wrap="square" lIns="91425" tIns="45700" rIns="91425" bIns="45700" anchor="t" anchorCtr="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10</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65" name="Google Shape;365;p9"/>
            <p:cNvSpPr txBox="1"/>
            <p:nvPr/>
          </p:nvSpPr>
          <p:spPr>
            <a:xfrm>
              <a:off x="583449" y="3837553"/>
              <a:ext cx="540612" cy="358514"/>
            </a:xfrm>
            <a:prstGeom prst="rect">
              <a:avLst/>
            </a:prstGeom>
            <a:noFill/>
            <a:ln>
              <a:noFill/>
            </a:ln>
          </p:spPr>
          <p:txBody>
            <a:bodyPr spcFirstLastPara="1" wrap="square" lIns="91425" tIns="45700" rIns="91425" bIns="45700" anchor="t" anchorCtr="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20</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66" name="Google Shape;366;p9"/>
            <p:cNvSpPr txBox="1"/>
            <p:nvPr/>
          </p:nvSpPr>
          <p:spPr>
            <a:xfrm>
              <a:off x="647538" y="3013667"/>
              <a:ext cx="476523" cy="358514"/>
            </a:xfrm>
            <a:prstGeom prst="rect">
              <a:avLst/>
            </a:prstGeom>
            <a:noFill/>
            <a:ln>
              <a:noFill/>
            </a:ln>
          </p:spPr>
          <p:txBody>
            <a:bodyPr spcFirstLastPara="1" wrap="square" lIns="91425" tIns="45700" rIns="91425" bIns="45700" anchor="t" anchorCtr="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30</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67" name="Google Shape;367;p9"/>
            <p:cNvSpPr txBox="1"/>
            <p:nvPr/>
          </p:nvSpPr>
          <p:spPr>
            <a:xfrm rot="16200000">
              <a:off x="-1467391" y="4144113"/>
              <a:ext cx="3707733" cy="609506"/>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Proportion of patients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with event</a:t>
              </a:r>
              <a:r>
                <a:rPr kumimoji="0" lang="en-US" sz="1400" b="1" i="0" u="none" strike="sng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s</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 (%)</a:t>
              </a:r>
              <a:endParaRPr kumimoji="0"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368" name="Google Shape;368;p9"/>
          <p:cNvGrpSpPr/>
          <p:nvPr/>
        </p:nvGrpSpPr>
        <p:grpSpPr>
          <a:xfrm>
            <a:off x="1953354" y="2610167"/>
            <a:ext cx="2943576" cy="685927"/>
            <a:chOff x="1259632" y="2973501"/>
            <a:chExt cx="3429279" cy="799108"/>
          </a:xfrm>
        </p:grpSpPr>
        <p:grpSp>
          <p:nvGrpSpPr>
            <p:cNvPr id="369" name="Google Shape;369;p9"/>
            <p:cNvGrpSpPr/>
            <p:nvPr/>
          </p:nvGrpSpPr>
          <p:grpSpPr>
            <a:xfrm>
              <a:off x="1259632" y="3211726"/>
              <a:ext cx="3201843" cy="322658"/>
              <a:chOff x="-8605464" y="7149965"/>
              <a:chExt cx="3201843" cy="322658"/>
            </a:xfrm>
          </p:grpSpPr>
          <p:sp>
            <p:nvSpPr>
              <p:cNvPr id="370" name="Google Shape;370;p9"/>
              <p:cNvSpPr txBox="1"/>
              <p:nvPr/>
            </p:nvSpPr>
            <p:spPr>
              <a:xfrm>
                <a:off x="-8477263" y="7149965"/>
                <a:ext cx="3073642" cy="322658"/>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Intensive (n = 951; events = 139)</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371" name="Google Shape;371;p9"/>
              <p:cNvCxnSpPr/>
              <p:nvPr/>
            </p:nvCxnSpPr>
            <p:spPr>
              <a:xfrm rot="10800000">
                <a:off x="-8605464" y="7327304"/>
                <a:ext cx="192023" cy="0"/>
              </a:xfrm>
              <a:prstGeom prst="straightConnector1">
                <a:avLst/>
              </a:prstGeom>
              <a:noFill/>
              <a:ln w="28575" cap="flat" cmpd="sng">
                <a:solidFill>
                  <a:srgbClr val="8E0000"/>
                </a:solidFill>
                <a:prstDash val="solid"/>
                <a:round/>
                <a:headEnd type="none" w="sm" len="sm"/>
                <a:tailEnd type="none" w="sm" len="sm"/>
              </a:ln>
            </p:spPr>
          </p:cxnSp>
        </p:grpSp>
        <p:grpSp>
          <p:nvGrpSpPr>
            <p:cNvPr id="372" name="Google Shape;372;p9"/>
            <p:cNvGrpSpPr/>
            <p:nvPr/>
          </p:nvGrpSpPr>
          <p:grpSpPr>
            <a:xfrm>
              <a:off x="1259632" y="2973501"/>
              <a:ext cx="3312232" cy="635664"/>
              <a:chOff x="-8605464" y="6834549"/>
              <a:chExt cx="3312232" cy="635664"/>
            </a:xfrm>
          </p:grpSpPr>
          <p:sp>
            <p:nvSpPr>
              <p:cNvPr id="373" name="Google Shape;373;p9"/>
              <p:cNvSpPr txBox="1"/>
              <p:nvPr/>
            </p:nvSpPr>
            <p:spPr>
              <a:xfrm>
                <a:off x="-8477262" y="6834549"/>
                <a:ext cx="3184030" cy="322659"/>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Conventional (n = 411; events = 73)</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374" name="Google Shape;374;p9"/>
              <p:cNvCxnSpPr/>
              <p:nvPr/>
            </p:nvCxnSpPr>
            <p:spPr>
              <a:xfrm rot="10800000">
                <a:off x="-8605464" y="7470213"/>
                <a:ext cx="192023" cy="0"/>
              </a:xfrm>
              <a:prstGeom prst="straightConnector1">
                <a:avLst/>
              </a:prstGeom>
              <a:noFill/>
              <a:ln w="28575" cap="flat" cmpd="sng">
                <a:solidFill>
                  <a:srgbClr val="92D050"/>
                </a:solidFill>
                <a:prstDash val="solid"/>
                <a:round/>
                <a:headEnd type="none" w="sm" len="sm"/>
                <a:tailEnd type="none" w="sm" len="sm"/>
              </a:ln>
            </p:spPr>
          </p:cxnSp>
        </p:grpSp>
        <p:grpSp>
          <p:nvGrpSpPr>
            <p:cNvPr id="375" name="Google Shape;375;p9"/>
            <p:cNvGrpSpPr/>
            <p:nvPr/>
          </p:nvGrpSpPr>
          <p:grpSpPr>
            <a:xfrm>
              <a:off x="1259632" y="3131802"/>
              <a:ext cx="3429279" cy="640807"/>
              <a:chOff x="-8605464" y="7119849"/>
              <a:chExt cx="3429279" cy="640807"/>
            </a:xfrm>
          </p:grpSpPr>
          <p:sp>
            <p:nvSpPr>
              <p:cNvPr id="376" name="Google Shape;376;p9"/>
              <p:cNvSpPr txBox="1"/>
              <p:nvPr/>
            </p:nvSpPr>
            <p:spPr>
              <a:xfrm>
                <a:off x="-8477262" y="7437997"/>
                <a:ext cx="3301077" cy="322659"/>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Metformin</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 (n = 342; events = 39)</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377" name="Google Shape;377;p9"/>
              <p:cNvCxnSpPr/>
              <p:nvPr/>
            </p:nvCxnSpPr>
            <p:spPr>
              <a:xfrm rot="10800000">
                <a:off x="-8605464" y="7119849"/>
                <a:ext cx="192023" cy="0"/>
              </a:xfrm>
              <a:prstGeom prst="straightConnector1">
                <a:avLst/>
              </a:prstGeom>
              <a:noFill/>
              <a:ln w="28575" cap="flat" cmpd="sng">
                <a:solidFill>
                  <a:schemeClr val="tx2"/>
                </a:solidFill>
                <a:prstDash val="solid"/>
                <a:round/>
                <a:headEnd type="none" w="sm" len="sm"/>
                <a:tailEnd type="none" w="sm" len="sm"/>
              </a:ln>
            </p:spPr>
          </p:cxnSp>
        </p:grpSp>
      </p:grpSp>
      <p:sp>
        <p:nvSpPr>
          <p:cNvPr id="378" name="Google Shape;378;p9"/>
          <p:cNvSpPr/>
          <p:nvPr/>
        </p:nvSpPr>
        <p:spPr>
          <a:xfrm>
            <a:off x="1227905" y="1595903"/>
            <a:ext cx="4262845" cy="523220"/>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Risk of MI is 39% lower with metformin vs conventional therapy in obese patients</a:t>
            </a:r>
            <a:r>
              <a:rPr kumimoji="0" lang="en-US" sz="1400" b="1" i="0" u="none" strike="noStrike" kern="1200" cap="none" spc="0" normalizeH="0" baseline="3000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1,2</a:t>
            </a:r>
            <a:endParaRPr kumimoji="0" sz="14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cxnSp>
        <p:nvCxnSpPr>
          <p:cNvPr id="380" name="Google Shape;380;p9"/>
          <p:cNvCxnSpPr/>
          <p:nvPr/>
        </p:nvCxnSpPr>
        <p:spPr>
          <a:xfrm>
            <a:off x="8610827" y="3910832"/>
            <a:ext cx="0" cy="778575"/>
          </a:xfrm>
          <a:prstGeom prst="straightConnector1">
            <a:avLst/>
          </a:prstGeom>
          <a:noFill/>
          <a:ln w="12700" cap="flat" cmpd="sng">
            <a:solidFill>
              <a:schemeClr val="accent2"/>
            </a:solidFill>
            <a:prstDash val="solid"/>
            <a:miter lim="800000"/>
            <a:headEnd type="none" w="sm" len="sm"/>
            <a:tailEnd type="none" w="sm" len="sm"/>
          </a:ln>
        </p:spPr>
      </p:cxnSp>
      <p:cxnSp>
        <p:nvCxnSpPr>
          <p:cNvPr id="381" name="Google Shape;381;p9"/>
          <p:cNvCxnSpPr/>
          <p:nvPr/>
        </p:nvCxnSpPr>
        <p:spPr>
          <a:xfrm>
            <a:off x="8914052" y="3896543"/>
            <a:ext cx="0" cy="778575"/>
          </a:xfrm>
          <a:prstGeom prst="straightConnector1">
            <a:avLst/>
          </a:prstGeom>
          <a:noFill/>
          <a:ln w="12700" cap="flat" cmpd="sng">
            <a:solidFill>
              <a:schemeClr val="accent2"/>
            </a:solidFill>
            <a:prstDash val="solid"/>
            <a:miter lim="800000"/>
            <a:headEnd type="none" w="sm" len="sm"/>
            <a:tailEnd type="none" w="sm" len="sm"/>
          </a:ln>
        </p:spPr>
      </p:cxnSp>
      <p:cxnSp>
        <p:nvCxnSpPr>
          <p:cNvPr id="382" name="Google Shape;382;p9"/>
          <p:cNvCxnSpPr/>
          <p:nvPr/>
        </p:nvCxnSpPr>
        <p:spPr>
          <a:xfrm>
            <a:off x="9220455" y="3939394"/>
            <a:ext cx="0" cy="738000"/>
          </a:xfrm>
          <a:prstGeom prst="straightConnector1">
            <a:avLst/>
          </a:prstGeom>
          <a:noFill/>
          <a:ln w="12700" cap="flat" cmpd="sng">
            <a:solidFill>
              <a:schemeClr val="accent2"/>
            </a:solidFill>
            <a:prstDash val="solid"/>
            <a:miter lim="800000"/>
            <a:headEnd type="none" w="sm" len="sm"/>
            <a:tailEnd type="none" w="sm" len="sm"/>
          </a:ln>
        </p:spPr>
      </p:cxnSp>
      <p:cxnSp>
        <p:nvCxnSpPr>
          <p:cNvPr id="383" name="Google Shape;383;p9"/>
          <p:cNvCxnSpPr/>
          <p:nvPr/>
        </p:nvCxnSpPr>
        <p:spPr>
          <a:xfrm>
            <a:off x="9518898" y="3944540"/>
            <a:ext cx="0" cy="720000"/>
          </a:xfrm>
          <a:prstGeom prst="straightConnector1">
            <a:avLst/>
          </a:prstGeom>
          <a:noFill/>
          <a:ln w="12700" cap="flat" cmpd="sng">
            <a:solidFill>
              <a:schemeClr val="accent2"/>
            </a:solidFill>
            <a:prstDash val="solid"/>
            <a:miter lim="800000"/>
            <a:headEnd type="none" w="sm" len="sm"/>
            <a:tailEnd type="none" w="sm" len="sm"/>
          </a:ln>
        </p:spPr>
      </p:cxnSp>
      <p:cxnSp>
        <p:nvCxnSpPr>
          <p:cNvPr id="384" name="Google Shape;384;p9"/>
          <p:cNvCxnSpPr/>
          <p:nvPr/>
        </p:nvCxnSpPr>
        <p:spPr>
          <a:xfrm>
            <a:off x="9818951" y="4044547"/>
            <a:ext cx="0" cy="630000"/>
          </a:xfrm>
          <a:prstGeom prst="straightConnector1">
            <a:avLst/>
          </a:prstGeom>
          <a:noFill/>
          <a:ln w="12700" cap="flat" cmpd="sng">
            <a:solidFill>
              <a:schemeClr val="accent2"/>
            </a:solidFill>
            <a:prstDash val="solid"/>
            <a:miter lim="800000"/>
            <a:headEnd type="none" w="sm" len="sm"/>
            <a:tailEnd type="none" w="sm" len="sm"/>
          </a:ln>
        </p:spPr>
      </p:cxnSp>
      <p:cxnSp>
        <p:nvCxnSpPr>
          <p:cNvPr id="385" name="Google Shape;385;p9"/>
          <p:cNvCxnSpPr/>
          <p:nvPr/>
        </p:nvCxnSpPr>
        <p:spPr>
          <a:xfrm>
            <a:off x="10125354" y="4068346"/>
            <a:ext cx="0" cy="612000"/>
          </a:xfrm>
          <a:prstGeom prst="straightConnector1">
            <a:avLst/>
          </a:prstGeom>
          <a:noFill/>
          <a:ln w="12700" cap="flat" cmpd="sng">
            <a:solidFill>
              <a:schemeClr val="accent2"/>
            </a:solidFill>
            <a:prstDash val="solid"/>
            <a:miter lim="800000"/>
            <a:headEnd type="none" w="sm" len="sm"/>
            <a:tailEnd type="none" w="sm" len="sm"/>
          </a:ln>
        </p:spPr>
      </p:cxnSp>
      <p:cxnSp>
        <p:nvCxnSpPr>
          <p:cNvPr id="386" name="Google Shape;386;p9"/>
          <p:cNvCxnSpPr/>
          <p:nvPr/>
        </p:nvCxnSpPr>
        <p:spPr>
          <a:xfrm>
            <a:off x="10425344" y="3984251"/>
            <a:ext cx="0" cy="666000"/>
          </a:xfrm>
          <a:prstGeom prst="straightConnector1">
            <a:avLst/>
          </a:prstGeom>
          <a:noFill/>
          <a:ln w="12700" cap="flat" cmpd="sng">
            <a:solidFill>
              <a:schemeClr val="accent2"/>
            </a:solidFill>
            <a:prstDash val="solid"/>
            <a:miter lim="800000"/>
            <a:headEnd type="none" w="sm" len="sm"/>
            <a:tailEnd type="none" w="sm" len="sm"/>
          </a:ln>
        </p:spPr>
      </p:cxnSp>
      <p:cxnSp>
        <p:nvCxnSpPr>
          <p:cNvPr id="387" name="Google Shape;387;p9"/>
          <p:cNvCxnSpPr/>
          <p:nvPr/>
        </p:nvCxnSpPr>
        <p:spPr>
          <a:xfrm>
            <a:off x="10728573" y="3941368"/>
            <a:ext cx="0" cy="666000"/>
          </a:xfrm>
          <a:prstGeom prst="straightConnector1">
            <a:avLst/>
          </a:prstGeom>
          <a:noFill/>
          <a:ln w="12700" cap="flat" cmpd="sng">
            <a:solidFill>
              <a:schemeClr val="accent2"/>
            </a:solidFill>
            <a:prstDash val="solid"/>
            <a:miter lim="800000"/>
            <a:headEnd type="none" w="sm" len="sm"/>
            <a:tailEnd type="none" w="sm" len="sm"/>
          </a:ln>
        </p:spPr>
      </p:cxnSp>
      <p:cxnSp>
        <p:nvCxnSpPr>
          <p:cNvPr id="388" name="Google Shape;388;p9"/>
          <p:cNvCxnSpPr/>
          <p:nvPr/>
        </p:nvCxnSpPr>
        <p:spPr>
          <a:xfrm>
            <a:off x="8305739" y="3987407"/>
            <a:ext cx="0" cy="702000"/>
          </a:xfrm>
          <a:prstGeom prst="straightConnector1">
            <a:avLst/>
          </a:prstGeom>
          <a:noFill/>
          <a:ln w="12700" cap="flat" cmpd="sng">
            <a:solidFill>
              <a:schemeClr val="accent2"/>
            </a:solidFill>
            <a:prstDash val="solid"/>
            <a:miter lim="800000"/>
            <a:headEnd type="none" w="sm" len="sm"/>
            <a:tailEnd type="none" w="sm" len="sm"/>
          </a:ln>
        </p:spPr>
      </p:cxnSp>
      <p:sp>
        <p:nvSpPr>
          <p:cNvPr id="389" name="Google Shape;389;p9"/>
          <p:cNvSpPr txBox="1"/>
          <p:nvPr/>
        </p:nvSpPr>
        <p:spPr>
          <a:xfrm>
            <a:off x="6986070" y="2934110"/>
            <a:ext cx="516499" cy="307736"/>
          </a:xfrm>
          <a:prstGeom prst="rect">
            <a:avLst/>
          </a:prstGeom>
          <a:noFill/>
          <a:ln>
            <a:noFill/>
          </a:ln>
        </p:spPr>
        <p:txBody>
          <a:bodyPr spcFirstLastPara="1" wrap="square" lIns="91425" tIns="45700" rIns="91425" bIns="45700" anchor="t" anchorCtr="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1.4</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395" name="Google Shape;395;p9"/>
          <p:cNvCxnSpPr/>
          <p:nvPr/>
        </p:nvCxnSpPr>
        <p:spPr>
          <a:xfrm>
            <a:off x="8005700" y="3901306"/>
            <a:ext cx="0" cy="791170"/>
          </a:xfrm>
          <a:prstGeom prst="straightConnector1">
            <a:avLst/>
          </a:prstGeom>
          <a:noFill/>
          <a:ln w="12700" cap="flat" cmpd="sng">
            <a:solidFill>
              <a:schemeClr val="accent2"/>
            </a:solidFill>
            <a:prstDash val="solid"/>
            <a:miter lim="800000"/>
            <a:headEnd type="none" w="sm" len="sm"/>
            <a:tailEnd type="none" w="sm" len="sm"/>
          </a:ln>
        </p:spPr>
      </p:cxnSp>
      <p:cxnSp>
        <p:nvCxnSpPr>
          <p:cNvPr id="396" name="Google Shape;396;p9"/>
          <p:cNvCxnSpPr/>
          <p:nvPr/>
        </p:nvCxnSpPr>
        <p:spPr>
          <a:xfrm>
            <a:off x="7704073" y="3959378"/>
            <a:ext cx="0" cy="833489"/>
          </a:xfrm>
          <a:prstGeom prst="straightConnector1">
            <a:avLst/>
          </a:prstGeom>
          <a:noFill/>
          <a:ln w="12700" cap="flat" cmpd="sng">
            <a:solidFill>
              <a:schemeClr val="tx2"/>
            </a:solidFill>
            <a:prstDash val="solid"/>
            <a:miter lim="800000"/>
            <a:headEnd type="none" w="sm" len="sm"/>
            <a:tailEnd type="none" w="sm" len="sm"/>
          </a:ln>
        </p:spPr>
      </p:cxnSp>
      <p:sp>
        <p:nvSpPr>
          <p:cNvPr id="397" name="Google Shape;397;p9"/>
          <p:cNvSpPr txBox="1"/>
          <p:nvPr/>
        </p:nvSpPr>
        <p:spPr>
          <a:xfrm rot="16200000">
            <a:off x="6148236" y="3701245"/>
            <a:ext cx="1413338" cy="307736"/>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HR (95% CI)</a:t>
            </a:r>
            <a:endParaRPr kumimoji="0"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98" name="Google Shape;398;p9"/>
          <p:cNvSpPr txBox="1"/>
          <p:nvPr/>
        </p:nvSpPr>
        <p:spPr>
          <a:xfrm>
            <a:off x="7566952" y="2964945"/>
            <a:ext cx="982211"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RR 0.61</a:t>
            </a:r>
            <a:r>
              <a:rPr kumimoji="0" lang="en-US" sz="1200" b="1" i="0" u="none" strike="noStrike" kern="1200" cap="none" spc="0" normalizeH="0" baseline="3000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1</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p=0.01</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99" name="Google Shape;399;p9"/>
          <p:cNvSpPr txBox="1"/>
          <p:nvPr/>
        </p:nvSpPr>
        <p:spPr>
          <a:xfrm>
            <a:off x="10042238" y="2964945"/>
            <a:ext cx="898743"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RR 0.67</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p=0.005</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00" name="Google Shape;400;p9"/>
          <p:cNvSpPr/>
          <p:nvPr/>
        </p:nvSpPr>
        <p:spPr>
          <a:xfrm>
            <a:off x="7083621" y="4692476"/>
            <a:ext cx="3887780" cy="216024"/>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grpSp>
        <p:nvGrpSpPr>
          <p:cNvPr id="401" name="Google Shape;401;p9"/>
          <p:cNvGrpSpPr/>
          <p:nvPr/>
        </p:nvGrpSpPr>
        <p:grpSpPr>
          <a:xfrm>
            <a:off x="7083621" y="2455106"/>
            <a:ext cx="4154360" cy="513040"/>
            <a:chOff x="2112020" y="1402501"/>
            <a:chExt cx="4154360" cy="513040"/>
          </a:xfrm>
        </p:grpSpPr>
        <p:sp>
          <p:nvSpPr>
            <p:cNvPr id="402" name="Google Shape;402;p9"/>
            <p:cNvSpPr/>
            <p:nvPr/>
          </p:nvSpPr>
          <p:spPr>
            <a:xfrm>
              <a:off x="2163689" y="1402501"/>
              <a:ext cx="3949529" cy="276999"/>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Overall values at study end in 1997</a:t>
              </a: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03" name="Google Shape;403;p9"/>
            <p:cNvSpPr/>
            <p:nvPr/>
          </p:nvSpPr>
          <p:spPr>
            <a:xfrm>
              <a:off x="2168380" y="1638542"/>
              <a:ext cx="4098000" cy="276999"/>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Annual values during 10-year post-trial monitoring period</a:t>
              </a: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04" name="Google Shape;404;p9"/>
            <p:cNvSpPr/>
            <p:nvPr/>
          </p:nvSpPr>
          <p:spPr>
            <a:xfrm>
              <a:off x="2130020" y="1506824"/>
              <a:ext cx="72000" cy="72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
          <p:nvSpPr>
            <p:cNvPr id="405" name="Google Shape;405;p9"/>
            <p:cNvSpPr/>
            <p:nvPr/>
          </p:nvSpPr>
          <p:spPr>
            <a:xfrm>
              <a:off x="2112020" y="1738942"/>
              <a:ext cx="108000" cy="108000"/>
            </a:xfrm>
            <a:prstGeom prst="diamond">
              <a:avLst/>
            </a:prstGeom>
            <a:solidFill>
              <a:schemeClr val="tx2"/>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grpSp>
      <p:cxnSp>
        <p:nvCxnSpPr>
          <p:cNvPr id="406" name="Google Shape;406;p9"/>
          <p:cNvCxnSpPr/>
          <p:nvPr/>
        </p:nvCxnSpPr>
        <p:spPr>
          <a:xfrm>
            <a:off x="7543890" y="3093356"/>
            <a:ext cx="0" cy="1716657"/>
          </a:xfrm>
          <a:prstGeom prst="straightConnector1">
            <a:avLst/>
          </a:prstGeom>
          <a:noFill/>
          <a:ln w="9525" cap="flat" cmpd="sng">
            <a:solidFill>
              <a:srgbClr val="868686"/>
            </a:solidFill>
            <a:prstDash val="solid"/>
            <a:round/>
            <a:headEnd type="none" w="sm" len="sm"/>
            <a:tailEnd type="none" w="sm" len="sm"/>
          </a:ln>
        </p:spPr>
      </p:cxnSp>
      <p:cxnSp>
        <p:nvCxnSpPr>
          <p:cNvPr id="407" name="Google Shape;407;p9"/>
          <p:cNvCxnSpPr/>
          <p:nvPr/>
        </p:nvCxnSpPr>
        <p:spPr>
          <a:xfrm rot="10800000">
            <a:off x="7484836" y="4796678"/>
            <a:ext cx="3362784" cy="0"/>
          </a:xfrm>
          <a:prstGeom prst="straightConnector1">
            <a:avLst/>
          </a:prstGeom>
          <a:noFill/>
          <a:ln w="9525" cap="flat" cmpd="sng">
            <a:solidFill>
              <a:srgbClr val="868686"/>
            </a:solidFill>
            <a:prstDash val="solid"/>
            <a:round/>
            <a:headEnd type="none" w="sm" len="sm"/>
            <a:tailEnd type="none" w="sm" len="sm"/>
          </a:ln>
        </p:spPr>
      </p:cxnSp>
      <p:cxnSp>
        <p:nvCxnSpPr>
          <p:cNvPr id="408" name="Google Shape;408;p9"/>
          <p:cNvCxnSpPr/>
          <p:nvPr/>
        </p:nvCxnSpPr>
        <p:spPr>
          <a:xfrm rot="10800000">
            <a:off x="7482296" y="4453778"/>
            <a:ext cx="54000" cy="0"/>
          </a:xfrm>
          <a:prstGeom prst="straightConnector1">
            <a:avLst/>
          </a:prstGeom>
          <a:noFill/>
          <a:ln w="9525" cap="flat" cmpd="sng">
            <a:solidFill>
              <a:srgbClr val="868686"/>
            </a:solidFill>
            <a:prstDash val="solid"/>
            <a:round/>
            <a:headEnd type="none" w="sm" len="sm"/>
            <a:tailEnd type="none" w="sm" len="sm"/>
          </a:ln>
        </p:spPr>
      </p:cxnSp>
      <p:cxnSp>
        <p:nvCxnSpPr>
          <p:cNvPr id="409" name="Google Shape;409;p9"/>
          <p:cNvCxnSpPr/>
          <p:nvPr/>
        </p:nvCxnSpPr>
        <p:spPr>
          <a:xfrm rot="10800000">
            <a:off x="7488646" y="4126118"/>
            <a:ext cx="54000" cy="0"/>
          </a:xfrm>
          <a:prstGeom prst="straightConnector1">
            <a:avLst/>
          </a:prstGeom>
          <a:noFill/>
          <a:ln w="9525" cap="flat" cmpd="sng">
            <a:solidFill>
              <a:srgbClr val="868686"/>
            </a:solidFill>
            <a:prstDash val="solid"/>
            <a:round/>
            <a:headEnd type="none" w="sm" len="sm"/>
            <a:tailEnd type="none" w="sm" len="sm"/>
          </a:ln>
        </p:spPr>
      </p:cxnSp>
      <p:cxnSp>
        <p:nvCxnSpPr>
          <p:cNvPr id="410" name="Google Shape;410;p9"/>
          <p:cNvCxnSpPr/>
          <p:nvPr/>
        </p:nvCxnSpPr>
        <p:spPr>
          <a:xfrm rot="10800000">
            <a:off x="7484836" y="3097419"/>
            <a:ext cx="54000" cy="0"/>
          </a:xfrm>
          <a:prstGeom prst="straightConnector1">
            <a:avLst/>
          </a:prstGeom>
          <a:noFill/>
          <a:ln w="9525" cap="flat" cmpd="sng">
            <a:solidFill>
              <a:srgbClr val="868686"/>
            </a:solidFill>
            <a:prstDash val="solid"/>
            <a:round/>
            <a:headEnd type="none" w="sm" len="sm"/>
            <a:tailEnd type="none" w="sm" len="sm"/>
          </a:ln>
        </p:spPr>
      </p:cxnSp>
      <p:cxnSp>
        <p:nvCxnSpPr>
          <p:cNvPr id="411" name="Google Shape;411;p9"/>
          <p:cNvCxnSpPr/>
          <p:nvPr/>
        </p:nvCxnSpPr>
        <p:spPr>
          <a:xfrm rot="10800000">
            <a:off x="7489916" y="3425079"/>
            <a:ext cx="54000" cy="0"/>
          </a:xfrm>
          <a:prstGeom prst="straightConnector1">
            <a:avLst/>
          </a:prstGeom>
          <a:noFill/>
          <a:ln w="9525" cap="flat" cmpd="sng">
            <a:solidFill>
              <a:srgbClr val="868686"/>
            </a:solidFill>
            <a:prstDash val="solid"/>
            <a:round/>
            <a:headEnd type="none" w="sm" len="sm"/>
            <a:tailEnd type="none" w="sm" len="sm"/>
          </a:ln>
        </p:spPr>
      </p:cxnSp>
      <p:cxnSp>
        <p:nvCxnSpPr>
          <p:cNvPr id="412" name="Google Shape;412;p9"/>
          <p:cNvCxnSpPr/>
          <p:nvPr/>
        </p:nvCxnSpPr>
        <p:spPr>
          <a:xfrm rot="10800000">
            <a:off x="7484836" y="3775599"/>
            <a:ext cx="3362784" cy="0"/>
          </a:xfrm>
          <a:prstGeom prst="straightConnector1">
            <a:avLst/>
          </a:prstGeom>
          <a:noFill/>
          <a:ln w="9525" cap="flat" cmpd="sng">
            <a:solidFill>
              <a:srgbClr val="868686"/>
            </a:solidFill>
            <a:prstDash val="dash"/>
            <a:round/>
            <a:headEnd type="none" w="sm" len="sm"/>
            <a:tailEnd type="none" w="sm" len="sm"/>
          </a:ln>
        </p:spPr>
      </p:cxnSp>
      <p:sp>
        <p:nvSpPr>
          <p:cNvPr id="414" name="Google Shape;414;p9"/>
          <p:cNvSpPr/>
          <p:nvPr/>
        </p:nvSpPr>
        <p:spPr>
          <a:xfrm>
            <a:off x="7650073" y="4398910"/>
            <a:ext cx="108000" cy="108000"/>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
        <p:nvSpPr>
          <p:cNvPr id="415" name="Google Shape;415;p9"/>
          <p:cNvSpPr/>
          <p:nvPr/>
        </p:nvSpPr>
        <p:spPr>
          <a:xfrm>
            <a:off x="7928211" y="4335897"/>
            <a:ext cx="152400" cy="135551"/>
          </a:xfrm>
          <a:prstGeom prst="diamond">
            <a:avLst/>
          </a:prstGeom>
          <a:solidFill>
            <a:schemeClr val="accent2"/>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
        <p:nvSpPr>
          <p:cNvPr id="416" name="Google Shape;416;p9"/>
          <p:cNvSpPr/>
          <p:nvPr/>
        </p:nvSpPr>
        <p:spPr>
          <a:xfrm>
            <a:off x="8228248" y="4383090"/>
            <a:ext cx="152400" cy="135551"/>
          </a:xfrm>
          <a:prstGeom prst="diamond">
            <a:avLst/>
          </a:prstGeom>
          <a:solidFill>
            <a:schemeClr val="accent2"/>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
        <p:nvSpPr>
          <p:cNvPr id="417" name="Google Shape;417;p9"/>
          <p:cNvSpPr/>
          <p:nvPr/>
        </p:nvSpPr>
        <p:spPr>
          <a:xfrm>
            <a:off x="8533048" y="4298820"/>
            <a:ext cx="152400" cy="135551"/>
          </a:xfrm>
          <a:prstGeom prst="diamond">
            <a:avLst/>
          </a:prstGeom>
          <a:solidFill>
            <a:schemeClr val="accent2"/>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
        <p:nvSpPr>
          <p:cNvPr id="418" name="Google Shape;418;p9"/>
          <p:cNvSpPr/>
          <p:nvPr/>
        </p:nvSpPr>
        <p:spPr>
          <a:xfrm>
            <a:off x="8837852" y="4279261"/>
            <a:ext cx="152400" cy="135551"/>
          </a:xfrm>
          <a:prstGeom prst="diamond">
            <a:avLst/>
          </a:prstGeom>
          <a:solidFill>
            <a:schemeClr val="accent2"/>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
        <p:nvSpPr>
          <p:cNvPr id="419" name="Google Shape;419;p9"/>
          <p:cNvSpPr/>
          <p:nvPr/>
        </p:nvSpPr>
        <p:spPr>
          <a:xfrm>
            <a:off x="9142657" y="4293539"/>
            <a:ext cx="152400" cy="135551"/>
          </a:xfrm>
          <a:prstGeom prst="diamond">
            <a:avLst/>
          </a:prstGeom>
          <a:solidFill>
            <a:schemeClr val="accent2"/>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
        <p:nvSpPr>
          <p:cNvPr id="420" name="Google Shape;420;p9"/>
          <p:cNvSpPr/>
          <p:nvPr/>
        </p:nvSpPr>
        <p:spPr>
          <a:xfrm>
            <a:off x="9442683" y="4296701"/>
            <a:ext cx="152400" cy="135551"/>
          </a:xfrm>
          <a:prstGeom prst="diamond">
            <a:avLst/>
          </a:prstGeom>
          <a:solidFill>
            <a:schemeClr val="accent2"/>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
        <p:nvSpPr>
          <p:cNvPr id="421" name="Google Shape;421;p9"/>
          <p:cNvSpPr/>
          <p:nvPr/>
        </p:nvSpPr>
        <p:spPr>
          <a:xfrm>
            <a:off x="9742720" y="4354949"/>
            <a:ext cx="152400" cy="135551"/>
          </a:xfrm>
          <a:prstGeom prst="diamond">
            <a:avLst/>
          </a:prstGeom>
          <a:solidFill>
            <a:schemeClr val="accent2"/>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
        <p:nvSpPr>
          <p:cNvPr id="422" name="Google Shape;422;p9"/>
          <p:cNvSpPr/>
          <p:nvPr/>
        </p:nvSpPr>
        <p:spPr>
          <a:xfrm>
            <a:off x="10047520" y="4374591"/>
            <a:ext cx="152400" cy="135551"/>
          </a:xfrm>
          <a:prstGeom prst="diamond">
            <a:avLst/>
          </a:prstGeom>
          <a:solidFill>
            <a:schemeClr val="accent2"/>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
        <p:nvSpPr>
          <p:cNvPr id="423" name="Google Shape;423;p9"/>
          <p:cNvSpPr/>
          <p:nvPr/>
        </p:nvSpPr>
        <p:spPr>
          <a:xfrm>
            <a:off x="10352320" y="4291936"/>
            <a:ext cx="152400" cy="135551"/>
          </a:xfrm>
          <a:prstGeom prst="diamond">
            <a:avLst/>
          </a:prstGeom>
          <a:solidFill>
            <a:schemeClr val="accent2"/>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
        <p:nvSpPr>
          <p:cNvPr id="424" name="Google Shape;424;p9"/>
          <p:cNvSpPr/>
          <p:nvPr/>
        </p:nvSpPr>
        <p:spPr>
          <a:xfrm>
            <a:off x="10652357" y="4262496"/>
            <a:ext cx="152400" cy="135551"/>
          </a:xfrm>
          <a:prstGeom prst="diamond">
            <a:avLst/>
          </a:prstGeom>
          <a:solidFill>
            <a:schemeClr val="accent2"/>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
        <p:nvSpPr>
          <p:cNvPr id="103" name="Google Shape;389;p9">
            <a:extLst>
              <a:ext uri="{FF2B5EF4-FFF2-40B4-BE49-F238E27FC236}">
                <a16:creationId xmlns:a16="http://schemas.microsoft.com/office/drawing/2014/main" id="{A4FC64B8-4F93-2A4A-8F07-52F87A43CBD2}"/>
              </a:ext>
            </a:extLst>
          </p:cNvPr>
          <p:cNvSpPr txBox="1"/>
          <p:nvPr/>
        </p:nvSpPr>
        <p:spPr>
          <a:xfrm>
            <a:off x="6986070" y="3271567"/>
            <a:ext cx="516499" cy="307736"/>
          </a:xfrm>
          <a:prstGeom prst="rect">
            <a:avLst/>
          </a:prstGeom>
          <a:noFill/>
          <a:ln>
            <a:noFill/>
          </a:ln>
        </p:spPr>
        <p:txBody>
          <a:bodyPr spcFirstLastPara="1" wrap="square" lIns="91425" tIns="45700" rIns="91425" bIns="45700" anchor="t" anchorCtr="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1.2</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4" name="Google Shape;389;p9">
            <a:extLst>
              <a:ext uri="{FF2B5EF4-FFF2-40B4-BE49-F238E27FC236}">
                <a16:creationId xmlns:a16="http://schemas.microsoft.com/office/drawing/2014/main" id="{2E126F33-0552-D846-B953-7D1834618B54}"/>
              </a:ext>
            </a:extLst>
          </p:cNvPr>
          <p:cNvSpPr txBox="1"/>
          <p:nvPr/>
        </p:nvSpPr>
        <p:spPr>
          <a:xfrm>
            <a:off x="6986070" y="3630796"/>
            <a:ext cx="516499" cy="307736"/>
          </a:xfrm>
          <a:prstGeom prst="rect">
            <a:avLst/>
          </a:prstGeom>
          <a:noFill/>
          <a:ln>
            <a:noFill/>
          </a:ln>
        </p:spPr>
        <p:txBody>
          <a:bodyPr spcFirstLastPara="1" wrap="square" lIns="91425" tIns="45700" rIns="91425" bIns="45700" anchor="t" anchorCtr="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1.0</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5" name="Google Shape;389;p9">
            <a:extLst>
              <a:ext uri="{FF2B5EF4-FFF2-40B4-BE49-F238E27FC236}">
                <a16:creationId xmlns:a16="http://schemas.microsoft.com/office/drawing/2014/main" id="{2DF093A6-072E-E943-B2CE-88C39FC70E77}"/>
              </a:ext>
            </a:extLst>
          </p:cNvPr>
          <p:cNvSpPr txBox="1"/>
          <p:nvPr/>
        </p:nvSpPr>
        <p:spPr>
          <a:xfrm>
            <a:off x="6986070" y="3957367"/>
            <a:ext cx="516499" cy="307736"/>
          </a:xfrm>
          <a:prstGeom prst="rect">
            <a:avLst/>
          </a:prstGeom>
          <a:noFill/>
          <a:ln>
            <a:noFill/>
          </a:ln>
        </p:spPr>
        <p:txBody>
          <a:bodyPr spcFirstLastPara="1" wrap="square" lIns="91425" tIns="45700" rIns="91425" bIns="45700" anchor="t" anchorCtr="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0.8</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6" name="Google Shape;389;p9">
            <a:extLst>
              <a:ext uri="{FF2B5EF4-FFF2-40B4-BE49-F238E27FC236}">
                <a16:creationId xmlns:a16="http://schemas.microsoft.com/office/drawing/2014/main" id="{5B3FAB05-174B-CB4D-98E3-59C8077E5828}"/>
              </a:ext>
            </a:extLst>
          </p:cNvPr>
          <p:cNvSpPr txBox="1"/>
          <p:nvPr/>
        </p:nvSpPr>
        <p:spPr>
          <a:xfrm>
            <a:off x="6986070" y="4305710"/>
            <a:ext cx="516499" cy="307736"/>
          </a:xfrm>
          <a:prstGeom prst="rect">
            <a:avLst/>
          </a:prstGeom>
          <a:noFill/>
          <a:ln>
            <a:noFill/>
          </a:ln>
        </p:spPr>
        <p:txBody>
          <a:bodyPr spcFirstLastPara="1" wrap="square" lIns="91425" tIns="45700" rIns="91425" bIns="45700" anchor="t" anchorCtr="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0.6</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7" name="Google Shape;389;p9">
            <a:extLst>
              <a:ext uri="{FF2B5EF4-FFF2-40B4-BE49-F238E27FC236}">
                <a16:creationId xmlns:a16="http://schemas.microsoft.com/office/drawing/2014/main" id="{F58736DF-47F7-8648-A067-F84EB76A4838}"/>
              </a:ext>
            </a:extLst>
          </p:cNvPr>
          <p:cNvSpPr txBox="1"/>
          <p:nvPr/>
        </p:nvSpPr>
        <p:spPr>
          <a:xfrm>
            <a:off x="6986070" y="4632282"/>
            <a:ext cx="516499" cy="307736"/>
          </a:xfrm>
          <a:prstGeom prst="rect">
            <a:avLst/>
          </a:prstGeom>
          <a:noFill/>
          <a:ln>
            <a:noFill/>
          </a:ln>
        </p:spPr>
        <p:txBody>
          <a:bodyPr spcFirstLastPara="1" wrap="square" lIns="91425" tIns="45700" rIns="91425" bIns="45700" anchor="t" anchorCtr="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0.4</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333387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6"/>
                                        </p:tgtEl>
                                        <p:attrNameLst>
                                          <p:attrName>style.visibility</p:attrName>
                                        </p:attrNameLst>
                                      </p:cBhvr>
                                      <p:to>
                                        <p:strVal val="visible"/>
                                      </p:to>
                                    </p:set>
                                    <p:animEffect transition="in" filter="fade">
                                      <p:cBhvr>
                                        <p:cTn id="7" dur="500"/>
                                        <p:tgtEl>
                                          <p:spTgt spid="336"/>
                                        </p:tgtEl>
                                      </p:cBhvr>
                                    </p:animEffect>
                                  </p:childTnLst>
                                </p:cTn>
                              </p:par>
                              <p:par>
                                <p:cTn id="8" presetID="10" presetClass="entr" presetSubtype="0" fill="hold" nodeType="withEffect">
                                  <p:stCondLst>
                                    <p:cond delay="0"/>
                                  </p:stCondLst>
                                  <p:childTnLst>
                                    <p:set>
                                      <p:cBhvr>
                                        <p:cTn id="9" dur="1" fill="hold">
                                          <p:stCondLst>
                                            <p:cond delay="0"/>
                                          </p:stCondLst>
                                        </p:cTn>
                                        <p:tgtEl>
                                          <p:spTgt spid="337"/>
                                        </p:tgtEl>
                                        <p:attrNameLst>
                                          <p:attrName>style.visibility</p:attrName>
                                        </p:attrNameLst>
                                      </p:cBhvr>
                                      <p:to>
                                        <p:strVal val="visible"/>
                                      </p:to>
                                    </p:set>
                                    <p:animEffect transition="in" filter="fade">
                                      <p:cBhvr>
                                        <p:cTn id="10" dur="500"/>
                                        <p:tgtEl>
                                          <p:spTgt spid="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10"/>
          <p:cNvSpPr txBox="1">
            <a:spLocks noGrp="1"/>
          </p:cNvSpPr>
          <p:nvPr>
            <p:ph type="title"/>
          </p:nvPr>
        </p:nvSpPr>
        <p:spPr/>
        <p:txBody>
          <a:bodyPr/>
          <a:lstStyle/>
          <a:p>
            <a:pPr lvl="0"/>
            <a:r>
              <a:rPr lang="en-US"/>
              <a:t>Steno-2: Benefits of a Multifactorial Approach in Reducing CV Events and Mortality over 13 Years</a:t>
            </a:r>
          </a:p>
        </p:txBody>
      </p:sp>
      <p:sp>
        <p:nvSpPr>
          <p:cNvPr id="2" name="Slide Number Placeholder 1">
            <a:extLst>
              <a:ext uri="{FF2B5EF4-FFF2-40B4-BE49-F238E27FC236}">
                <a16:creationId xmlns:a16="http://schemas.microsoft.com/office/drawing/2014/main" id="{BC0EAEED-D4AF-3E46-A3F8-B300665C9B7D}"/>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100" b="0" i="0" u="none" strike="noStrike" kern="1200" cap="none" spc="0" normalizeH="0" baseline="0" noProof="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14CCC42E-DE98-1D44-8341-07086E376E44}"/>
              </a:ext>
            </a:extLst>
          </p:cNvPr>
          <p:cNvSpPr>
            <a:spLocks noGrp="1"/>
          </p:cNvSpPr>
          <p:nvPr>
            <p:ph sz="quarter" idx="15"/>
          </p:nvPr>
        </p:nvSpPr>
        <p:spPr/>
        <p:txBody>
          <a:bodyPr/>
          <a:lstStyle/>
          <a:p>
            <a:pPr marL="0" marR="0" lvl="0" indent="0" algn="l" rtl="0">
              <a:spcBef>
                <a:spcPts val="0"/>
              </a:spcBef>
              <a:spcAft>
                <a:spcPts val="0"/>
              </a:spcAft>
              <a:buClr>
                <a:srgbClr val="000000"/>
              </a:buClr>
              <a:buSzPts val="1400"/>
              <a:buFont typeface="Arial"/>
              <a:buNone/>
            </a:pPr>
            <a:r>
              <a:rPr lang="en-GB" sz="1200" dirty="0">
                <a:latin typeface="Arial"/>
                <a:ea typeface="Arial"/>
                <a:cs typeface="Arial"/>
                <a:sym typeface="Arial"/>
              </a:rPr>
              <a:t>CI, confidence interval; CV, cardiovascular; HR, hazard ratio</a:t>
            </a:r>
            <a:endParaRPr lang="en-GB" dirty="0"/>
          </a:p>
          <a:p>
            <a:pPr marL="0" marR="0" lvl="0" indent="0" algn="l" rtl="0">
              <a:spcBef>
                <a:spcPts val="0"/>
              </a:spcBef>
              <a:spcAft>
                <a:spcPts val="0"/>
              </a:spcAft>
              <a:buClr>
                <a:srgbClr val="000000"/>
              </a:buClr>
              <a:buSzPts val="1400"/>
              <a:buFont typeface="Arial"/>
              <a:buNone/>
            </a:pPr>
            <a:r>
              <a:rPr lang="en-GB" sz="1200" dirty="0">
                <a:latin typeface="Arial"/>
                <a:ea typeface="Arial"/>
                <a:cs typeface="Arial"/>
                <a:sym typeface="Arial"/>
              </a:rPr>
              <a:t>Adapted from: Gaede P, et al. N </a:t>
            </a:r>
            <a:r>
              <a:rPr lang="en-GB" sz="1200" dirty="0" err="1">
                <a:latin typeface="Arial"/>
                <a:ea typeface="Arial"/>
                <a:cs typeface="Arial"/>
                <a:sym typeface="Arial"/>
              </a:rPr>
              <a:t>Engl</a:t>
            </a:r>
            <a:r>
              <a:rPr lang="en-GB" sz="1200" dirty="0">
                <a:latin typeface="Arial"/>
                <a:ea typeface="Arial"/>
                <a:cs typeface="Arial"/>
                <a:sym typeface="Arial"/>
              </a:rPr>
              <a:t> J Med. 2008;358:580-91</a:t>
            </a:r>
            <a:endParaRPr lang="en-GB" dirty="0"/>
          </a:p>
        </p:txBody>
      </p:sp>
      <p:sp>
        <p:nvSpPr>
          <p:cNvPr id="433" name="Google Shape;433;p10"/>
          <p:cNvSpPr txBox="1"/>
          <p:nvPr/>
        </p:nvSpPr>
        <p:spPr>
          <a:xfrm rot="16200000">
            <a:off x="557944" y="3269590"/>
            <a:ext cx="2976153" cy="584634"/>
          </a:xfrm>
          <a:prstGeom prst="rect">
            <a:avLst/>
          </a:prstGeom>
          <a:noFill/>
          <a:ln>
            <a:noFill/>
          </a:ln>
        </p:spPr>
        <p:txBody>
          <a:bodyPr spcFirstLastPara="1" wrap="square" lIns="91325" tIns="45650" rIns="91325" bIns="4565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Cumulative incidence </a:t>
            </a:r>
            <a:b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b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of any CV event (%)</a:t>
            </a:r>
            <a:endParaRPr kumimoji="0"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434" name="Google Shape;434;p10"/>
          <p:cNvCxnSpPr/>
          <p:nvPr/>
        </p:nvCxnSpPr>
        <p:spPr>
          <a:xfrm rot="10800000" flipH="1">
            <a:off x="3082527" y="5095202"/>
            <a:ext cx="1190" cy="60325"/>
          </a:xfrm>
          <a:prstGeom prst="straightConnector1">
            <a:avLst/>
          </a:prstGeom>
          <a:noFill/>
          <a:ln w="9525" cap="rnd" cmpd="sng">
            <a:solidFill>
              <a:srgbClr val="000000"/>
            </a:solidFill>
            <a:prstDash val="solid"/>
            <a:round/>
            <a:headEnd type="none" w="med" len="med"/>
            <a:tailEnd type="none" w="med" len="med"/>
          </a:ln>
        </p:spPr>
      </p:cxnSp>
      <p:sp>
        <p:nvSpPr>
          <p:cNvPr id="435" name="Google Shape;435;p10"/>
          <p:cNvSpPr/>
          <p:nvPr/>
        </p:nvSpPr>
        <p:spPr>
          <a:xfrm>
            <a:off x="3082527" y="3844251"/>
            <a:ext cx="6722268" cy="1250950"/>
          </a:xfrm>
          <a:custGeom>
            <a:avLst/>
            <a:gdLst/>
            <a:ahLst/>
            <a:cxnLst/>
            <a:rect l="l" t="t" r="r" b="b"/>
            <a:pathLst>
              <a:path w="3273" h="752" extrusionOk="0">
                <a:moveTo>
                  <a:pt x="0" y="752"/>
                </a:moveTo>
                <a:lnTo>
                  <a:pt x="117" y="752"/>
                </a:lnTo>
                <a:lnTo>
                  <a:pt x="117" y="722"/>
                </a:lnTo>
                <a:lnTo>
                  <a:pt x="187" y="722"/>
                </a:lnTo>
                <a:lnTo>
                  <a:pt x="187" y="700"/>
                </a:lnTo>
                <a:lnTo>
                  <a:pt x="387" y="700"/>
                </a:lnTo>
                <a:lnTo>
                  <a:pt x="387" y="665"/>
                </a:lnTo>
                <a:lnTo>
                  <a:pt x="387" y="635"/>
                </a:lnTo>
                <a:lnTo>
                  <a:pt x="426" y="635"/>
                </a:lnTo>
                <a:lnTo>
                  <a:pt x="426" y="609"/>
                </a:lnTo>
                <a:lnTo>
                  <a:pt x="434" y="609"/>
                </a:lnTo>
                <a:lnTo>
                  <a:pt x="434" y="578"/>
                </a:lnTo>
                <a:lnTo>
                  <a:pt x="456" y="578"/>
                </a:lnTo>
                <a:lnTo>
                  <a:pt x="456" y="548"/>
                </a:lnTo>
                <a:lnTo>
                  <a:pt x="552" y="548"/>
                </a:lnTo>
                <a:lnTo>
                  <a:pt x="552" y="522"/>
                </a:lnTo>
                <a:lnTo>
                  <a:pt x="647" y="522"/>
                </a:lnTo>
                <a:lnTo>
                  <a:pt x="647" y="491"/>
                </a:lnTo>
                <a:lnTo>
                  <a:pt x="686" y="491"/>
                </a:lnTo>
                <a:lnTo>
                  <a:pt x="686" y="461"/>
                </a:lnTo>
                <a:lnTo>
                  <a:pt x="752" y="461"/>
                </a:lnTo>
                <a:lnTo>
                  <a:pt x="821" y="461"/>
                </a:lnTo>
                <a:lnTo>
                  <a:pt x="869" y="461"/>
                </a:lnTo>
                <a:lnTo>
                  <a:pt x="869" y="426"/>
                </a:lnTo>
                <a:lnTo>
                  <a:pt x="878" y="426"/>
                </a:lnTo>
                <a:lnTo>
                  <a:pt x="878" y="404"/>
                </a:lnTo>
                <a:lnTo>
                  <a:pt x="930" y="404"/>
                </a:lnTo>
                <a:lnTo>
                  <a:pt x="930" y="374"/>
                </a:lnTo>
                <a:lnTo>
                  <a:pt x="939" y="374"/>
                </a:lnTo>
                <a:lnTo>
                  <a:pt x="986" y="374"/>
                </a:lnTo>
                <a:lnTo>
                  <a:pt x="986" y="343"/>
                </a:lnTo>
                <a:lnTo>
                  <a:pt x="1017" y="343"/>
                </a:lnTo>
                <a:lnTo>
                  <a:pt x="1017" y="309"/>
                </a:lnTo>
                <a:lnTo>
                  <a:pt x="1217" y="309"/>
                </a:lnTo>
                <a:lnTo>
                  <a:pt x="1217" y="287"/>
                </a:lnTo>
                <a:lnTo>
                  <a:pt x="1265" y="287"/>
                </a:lnTo>
                <a:lnTo>
                  <a:pt x="1265" y="256"/>
                </a:lnTo>
                <a:lnTo>
                  <a:pt x="1447" y="256"/>
                </a:lnTo>
                <a:lnTo>
                  <a:pt x="1582" y="256"/>
                </a:lnTo>
                <a:lnTo>
                  <a:pt x="1582" y="222"/>
                </a:lnTo>
                <a:lnTo>
                  <a:pt x="1643" y="222"/>
                </a:lnTo>
                <a:lnTo>
                  <a:pt x="1643" y="191"/>
                </a:lnTo>
                <a:lnTo>
                  <a:pt x="1739" y="191"/>
                </a:lnTo>
                <a:lnTo>
                  <a:pt x="1834" y="191"/>
                </a:lnTo>
                <a:lnTo>
                  <a:pt x="1882" y="191"/>
                </a:lnTo>
                <a:lnTo>
                  <a:pt x="1882" y="161"/>
                </a:lnTo>
                <a:lnTo>
                  <a:pt x="1891" y="161"/>
                </a:lnTo>
                <a:lnTo>
                  <a:pt x="1891" y="126"/>
                </a:lnTo>
                <a:lnTo>
                  <a:pt x="1943" y="126"/>
                </a:lnTo>
                <a:lnTo>
                  <a:pt x="1943" y="96"/>
                </a:lnTo>
                <a:lnTo>
                  <a:pt x="2008" y="96"/>
                </a:lnTo>
                <a:lnTo>
                  <a:pt x="2212" y="96"/>
                </a:lnTo>
                <a:lnTo>
                  <a:pt x="2334" y="96"/>
                </a:lnTo>
                <a:lnTo>
                  <a:pt x="2334" y="65"/>
                </a:lnTo>
                <a:lnTo>
                  <a:pt x="2499" y="65"/>
                </a:lnTo>
                <a:lnTo>
                  <a:pt x="2564" y="65"/>
                </a:lnTo>
                <a:lnTo>
                  <a:pt x="2564" y="30"/>
                </a:lnTo>
                <a:lnTo>
                  <a:pt x="2656" y="30"/>
                </a:lnTo>
                <a:lnTo>
                  <a:pt x="2877" y="30"/>
                </a:lnTo>
                <a:lnTo>
                  <a:pt x="2877" y="0"/>
                </a:lnTo>
                <a:lnTo>
                  <a:pt x="2917" y="0"/>
                </a:lnTo>
                <a:lnTo>
                  <a:pt x="2925" y="0"/>
                </a:lnTo>
                <a:lnTo>
                  <a:pt x="2951" y="0"/>
                </a:lnTo>
                <a:lnTo>
                  <a:pt x="2964" y="0"/>
                </a:lnTo>
                <a:lnTo>
                  <a:pt x="2982" y="0"/>
                </a:lnTo>
                <a:lnTo>
                  <a:pt x="3004" y="0"/>
                </a:lnTo>
                <a:lnTo>
                  <a:pt x="3012" y="0"/>
                </a:lnTo>
                <a:lnTo>
                  <a:pt x="3043" y="0"/>
                </a:lnTo>
                <a:lnTo>
                  <a:pt x="3051" y="0"/>
                </a:lnTo>
                <a:lnTo>
                  <a:pt x="3069" y="0"/>
                </a:lnTo>
                <a:lnTo>
                  <a:pt x="3077" y="0"/>
                </a:lnTo>
                <a:lnTo>
                  <a:pt x="3082" y="0"/>
                </a:lnTo>
                <a:lnTo>
                  <a:pt x="3099" y="0"/>
                </a:lnTo>
                <a:lnTo>
                  <a:pt x="3138" y="0"/>
                </a:lnTo>
                <a:lnTo>
                  <a:pt x="3147" y="0"/>
                </a:lnTo>
                <a:lnTo>
                  <a:pt x="3156" y="0"/>
                </a:lnTo>
                <a:lnTo>
                  <a:pt x="3164" y="0"/>
                </a:lnTo>
                <a:lnTo>
                  <a:pt x="3173" y="0"/>
                </a:lnTo>
                <a:lnTo>
                  <a:pt x="3177" y="0"/>
                </a:lnTo>
                <a:lnTo>
                  <a:pt x="3186" y="0"/>
                </a:lnTo>
                <a:lnTo>
                  <a:pt x="3204" y="0"/>
                </a:lnTo>
                <a:lnTo>
                  <a:pt x="3212" y="0"/>
                </a:lnTo>
                <a:lnTo>
                  <a:pt x="3221" y="0"/>
                </a:lnTo>
                <a:lnTo>
                  <a:pt x="3225" y="0"/>
                </a:lnTo>
                <a:lnTo>
                  <a:pt x="3234" y="0"/>
                </a:lnTo>
                <a:lnTo>
                  <a:pt x="3243" y="0"/>
                </a:lnTo>
                <a:lnTo>
                  <a:pt x="3269" y="0"/>
                </a:lnTo>
                <a:lnTo>
                  <a:pt x="3273" y="0"/>
                </a:lnTo>
              </a:path>
            </a:pathLst>
          </a:custGeom>
          <a:noFill/>
          <a:ln w="38100" cap="flat" cmpd="sng">
            <a:solidFill>
              <a:schemeClr val="accent1"/>
            </a:solidFill>
            <a:prstDash val="solid"/>
            <a:miter lim="800000"/>
            <a:headEnd type="none" w="med" len="med"/>
            <a:tailEnd type="none" w="med" len="med"/>
          </a:ln>
        </p:spPr>
        <p:txBody>
          <a:bodyPr spcFirstLastPara="1" wrap="square" lIns="91325" tIns="45650" rIns="91325" bIns="4565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400" b="1"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cxnSp>
        <p:nvCxnSpPr>
          <p:cNvPr id="436" name="Google Shape;436;p10"/>
          <p:cNvCxnSpPr/>
          <p:nvPr/>
        </p:nvCxnSpPr>
        <p:spPr>
          <a:xfrm rot="10800000" flipH="1">
            <a:off x="3082527" y="5095202"/>
            <a:ext cx="1190" cy="60325"/>
          </a:xfrm>
          <a:prstGeom prst="straightConnector1">
            <a:avLst/>
          </a:prstGeom>
          <a:noFill/>
          <a:ln w="9525" cap="rnd" cmpd="sng">
            <a:solidFill>
              <a:srgbClr val="000000"/>
            </a:solidFill>
            <a:prstDash val="solid"/>
            <a:round/>
            <a:headEnd type="none" w="med" len="med"/>
            <a:tailEnd type="none" w="med" len="med"/>
          </a:ln>
        </p:spPr>
      </p:cxnSp>
      <p:sp>
        <p:nvSpPr>
          <p:cNvPr id="437" name="Google Shape;437;p10"/>
          <p:cNvSpPr/>
          <p:nvPr/>
        </p:nvSpPr>
        <p:spPr>
          <a:xfrm>
            <a:off x="3046809" y="2545676"/>
            <a:ext cx="6722268" cy="2551113"/>
          </a:xfrm>
          <a:custGeom>
            <a:avLst/>
            <a:gdLst/>
            <a:ahLst/>
            <a:cxnLst/>
            <a:rect l="l" t="t" r="r" b="b"/>
            <a:pathLst>
              <a:path w="3273" h="1534" extrusionOk="0">
                <a:moveTo>
                  <a:pt x="0" y="1534"/>
                </a:moveTo>
                <a:lnTo>
                  <a:pt x="0" y="1534"/>
                </a:lnTo>
                <a:lnTo>
                  <a:pt x="13" y="1534"/>
                </a:lnTo>
                <a:lnTo>
                  <a:pt x="13" y="1504"/>
                </a:lnTo>
                <a:lnTo>
                  <a:pt x="100" y="1504"/>
                </a:lnTo>
                <a:lnTo>
                  <a:pt x="100" y="1482"/>
                </a:lnTo>
                <a:lnTo>
                  <a:pt x="187" y="1482"/>
                </a:lnTo>
                <a:lnTo>
                  <a:pt x="187" y="1447"/>
                </a:lnTo>
                <a:lnTo>
                  <a:pt x="195" y="1447"/>
                </a:lnTo>
                <a:lnTo>
                  <a:pt x="195" y="1417"/>
                </a:lnTo>
                <a:lnTo>
                  <a:pt x="213" y="1417"/>
                </a:lnTo>
                <a:lnTo>
                  <a:pt x="213" y="1386"/>
                </a:lnTo>
                <a:lnTo>
                  <a:pt x="213" y="1360"/>
                </a:lnTo>
                <a:lnTo>
                  <a:pt x="221" y="1360"/>
                </a:lnTo>
                <a:lnTo>
                  <a:pt x="221" y="1330"/>
                </a:lnTo>
                <a:lnTo>
                  <a:pt x="260" y="1330"/>
                </a:lnTo>
                <a:lnTo>
                  <a:pt x="260" y="1299"/>
                </a:lnTo>
                <a:lnTo>
                  <a:pt x="369" y="1299"/>
                </a:lnTo>
                <a:lnTo>
                  <a:pt x="369" y="1273"/>
                </a:lnTo>
                <a:lnTo>
                  <a:pt x="482" y="1273"/>
                </a:lnTo>
                <a:lnTo>
                  <a:pt x="482" y="1208"/>
                </a:lnTo>
                <a:lnTo>
                  <a:pt x="495" y="1208"/>
                </a:lnTo>
                <a:lnTo>
                  <a:pt x="495" y="1178"/>
                </a:lnTo>
                <a:lnTo>
                  <a:pt x="513" y="1178"/>
                </a:lnTo>
                <a:lnTo>
                  <a:pt x="513" y="1156"/>
                </a:lnTo>
                <a:lnTo>
                  <a:pt x="521" y="1156"/>
                </a:lnTo>
                <a:lnTo>
                  <a:pt x="521" y="1125"/>
                </a:lnTo>
                <a:lnTo>
                  <a:pt x="639" y="1125"/>
                </a:lnTo>
                <a:lnTo>
                  <a:pt x="639" y="1091"/>
                </a:lnTo>
                <a:lnTo>
                  <a:pt x="669" y="1091"/>
                </a:lnTo>
                <a:lnTo>
                  <a:pt x="669" y="1069"/>
                </a:lnTo>
                <a:lnTo>
                  <a:pt x="752" y="1069"/>
                </a:lnTo>
                <a:lnTo>
                  <a:pt x="752" y="1038"/>
                </a:lnTo>
                <a:lnTo>
                  <a:pt x="830" y="1038"/>
                </a:lnTo>
                <a:lnTo>
                  <a:pt x="830" y="1004"/>
                </a:lnTo>
                <a:lnTo>
                  <a:pt x="882" y="1004"/>
                </a:lnTo>
                <a:lnTo>
                  <a:pt x="882" y="973"/>
                </a:lnTo>
                <a:lnTo>
                  <a:pt x="939" y="973"/>
                </a:lnTo>
                <a:lnTo>
                  <a:pt x="939" y="947"/>
                </a:lnTo>
                <a:lnTo>
                  <a:pt x="1043" y="947"/>
                </a:lnTo>
                <a:lnTo>
                  <a:pt x="1065" y="947"/>
                </a:lnTo>
                <a:lnTo>
                  <a:pt x="1065" y="917"/>
                </a:lnTo>
                <a:lnTo>
                  <a:pt x="1091" y="917"/>
                </a:lnTo>
                <a:lnTo>
                  <a:pt x="1108" y="917"/>
                </a:lnTo>
                <a:lnTo>
                  <a:pt x="1112" y="917"/>
                </a:lnTo>
                <a:lnTo>
                  <a:pt x="1112" y="886"/>
                </a:lnTo>
                <a:lnTo>
                  <a:pt x="1139" y="886"/>
                </a:lnTo>
                <a:lnTo>
                  <a:pt x="1139" y="852"/>
                </a:lnTo>
                <a:lnTo>
                  <a:pt x="1139" y="821"/>
                </a:lnTo>
                <a:lnTo>
                  <a:pt x="1147" y="821"/>
                </a:lnTo>
                <a:lnTo>
                  <a:pt x="1147" y="791"/>
                </a:lnTo>
                <a:lnTo>
                  <a:pt x="1186" y="791"/>
                </a:lnTo>
                <a:lnTo>
                  <a:pt x="1273" y="791"/>
                </a:lnTo>
                <a:lnTo>
                  <a:pt x="1312" y="791"/>
                </a:lnTo>
                <a:lnTo>
                  <a:pt x="1312" y="760"/>
                </a:lnTo>
                <a:lnTo>
                  <a:pt x="1321" y="760"/>
                </a:lnTo>
                <a:lnTo>
                  <a:pt x="1321" y="726"/>
                </a:lnTo>
                <a:lnTo>
                  <a:pt x="1360" y="726"/>
                </a:lnTo>
                <a:lnTo>
                  <a:pt x="1360" y="695"/>
                </a:lnTo>
                <a:lnTo>
                  <a:pt x="1382" y="695"/>
                </a:lnTo>
                <a:lnTo>
                  <a:pt x="1382" y="665"/>
                </a:lnTo>
                <a:lnTo>
                  <a:pt x="1543" y="665"/>
                </a:lnTo>
                <a:lnTo>
                  <a:pt x="1543" y="630"/>
                </a:lnTo>
                <a:lnTo>
                  <a:pt x="1547" y="630"/>
                </a:lnTo>
                <a:lnTo>
                  <a:pt x="1547" y="600"/>
                </a:lnTo>
                <a:lnTo>
                  <a:pt x="1634" y="600"/>
                </a:lnTo>
                <a:lnTo>
                  <a:pt x="1717" y="600"/>
                </a:lnTo>
                <a:lnTo>
                  <a:pt x="1717" y="569"/>
                </a:lnTo>
                <a:lnTo>
                  <a:pt x="1765" y="569"/>
                </a:lnTo>
                <a:lnTo>
                  <a:pt x="1765" y="539"/>
                </a:lnTo>
                <a:lnTo>
                  <a:pt x="1834" y="539"/>
                </a:lnTo>
                <a:lnTo>
                  <a:pt x="1852" y="539"/>
                </a:lnTo>
                <a:lnTo>
                  <a:pt x="1852" y="504"/>
                </a:lnTo>
                <a:lnTo>
                  <a:pt x="1865" y="504"/>
                </a:lnTo>
                <a:lnTo>
                  <a:pt x="1865" y="473"/>
                </a:lnTo>
                <a:lnTo>
                  <a:pt x="1882" y="473"/>
                </a:lnTo>
                <a:lnTo>
                  <a:pt x="1891" y="473"/>
                </a:lnTo>
                <a:lnTo>
                  <a:pt x="1912" y="473"/>
                </a:lnTo>
                <a:lnTo>
                  <a:pt x="1912" y="443"/>
                </a:lnTo>
                <a:lnTo>
                  <a:pt x="1930" y="443"/>
                </a:lnTo>
                <a:lnTo>
                  <a:pt x="1930" y="404"/>
                </a:lnTo>
                <a:lnTo>
                  <a:pt x="1943" y="404"/>
                </a:lnTo>
                <a:lnTo>
                  <a:pt x="2047" y="404"/>
                </a:lnTo>
                <a:lnTo>
                  <a:pt x="2047" y="369"/>
                </a:lnTo>
                <a:lnTo>
                  <a:pt x="2121" y="369"/>
                </a:lnTo>
                <a:lnTo>
                  <a:pt x="2121" y="330"/>
                </a:lnTo>
                <a:lnTo>
                  <a:pt x="2160" y="330"/>
                </a:lnTo>
                <a:lnTo>
                  <a:pt x="2160" y="300"/>
                </a:lnTo>
                <a:lnTo>
                  <a:pt x="2191" y="300"/>
                </a:lnTo>
                <a:lnTo>
                  <a:pt x="2191" y="261"/>
                </a:lnTo>
                <a:lnTo>
                  <a:pt x="2238" y="261"/>
                </a:lnTo>
                <a:lnTo>
                  <a:pt x="2238" y="226"/>
                </a:lnTo>
                <a:lnTo>
                  <a:pt x="2365" y="226"/>
                </a:lnTo>
                <a:lnTo>
                  <a:pt x="2365" y="195"/>
                </a:lnTo>
                <a:lnTo>
                  <a:pt x="2386" y="195"/>
                </a:lnTo>
                <a:lnTo>
                  <a:pt x="2386" y="156"/>
                </a:lnTo>
                <a:lnTo>
                  <a:pt x="2664" y="156"/>
                </a:lnTo>
                <a:lnTo>
                  <a:pt x="2664" y="126"/>
                </a:lnTo>
                <a:lnTo>
                  <a:pt x="2808" y="126"/>
                </a:lnTo>
                <a:lnTo>
                  <a:pt x="2808" y="87"/>
                </a:lnTo>
                <a:lnTo>
                  <a:pt x="2886" y="87"/>
                </a:lnTo>
                <a:lnTo>
                  <a:pt x="2917" y="87"/>
                </a:lnTo>
                <a:lnTo>
                  <a:pt x="2925" y="87"/>
                </a:lnTo>
                <a:lnTo>
                  <a:pt x="2934" y="87"/>
                </a:lnTo>
                <a:lnTo>
                  <a:pt x="2934" y="48"/>
                </a:lnTo>
                <a:lnTo>
                  <a:pt x="2960" y="48"/>
                </a:lnTo>
                <a:lnTo>
                  <a:pt x="2982" y="48"/>
                </a:lnTo>
                <a:lnTo>
                  <a:pt x="2999" y="48"/>
                </a:lnTo>
                <a:lnTo>
                  <a:pt x="3004" y="48"/>
                </a:lnTo>
                <a:lnTo>
                  <a:pt x="3021" y="48"/>
                </a:lnTo>
                <a:lnTo>
                  <a:pt x="3030" y="48"/>
                </a:lnTo>
                <a:lnTo>
                  <a:pt x="3030" y="0"/>
                </a:lnTo>
                <a:lnTo>
                  <a:pt x="3043" y="0"/>
                </a:lnTo>
                <a:lnTo>
                  <a:pt x="3108" y="0"/>
                </a:lnTo>
                <a:lnTo>
                  <a:pt x="3130" y="0"/>
                </a:lnTo>
                <a:lnTo>
                  <a:pt x="3147" y="0"/>
                </a:lnTo>
                <a:lnTo>
                  <a:pt x="3173" y="0"/>
                </a:lnTo>
                <a:lnTo>
                  <a:pt x="3177" y="0"/>
                </a:lnTo>
                <a:lnTo>
                  <a:pt x="3195" y="0"/>
                </a:lnTo>
                <a:lnTo>
                  <a:pt x="3204" y="0"/>
                </a:lnTo>
                <a:lnTo>
                  <a:pt x="3212" y="0"/>
                </a:lnTo>
                <a:lnTo>
                  <a:pt x="3221" y="0"/>
                </a:lnTo>
                <a:lnTo>
                  <a:pt x="3234" y="0"/>
                </a:lnTo>
                <a:lnTo>
                  <a:pt x="3273" y="0"/>
                </a:lnTo>
              </a:path>
            </a:pathLst>
          </a:custGeom>
          <a:noFill/>
          <a:ln w="38100" cap="rnd" cmpd="sng">
            <a:solidFill>
              <a:schemeClr val="tx2"/>
            </a:solidFill>
            <a:prstDash val="solid"/>
            <a:miter lim="800000"/>
            <a:headEnd type="none" w="med" len="med"/>
            <a:tailEnd type="none" w="med" len="med"/>
          </a:ln>
        </p:spPr>
        <p:txBody>
          <a:bodyPr spcFirstLastPara="1" wrap="square" lIns="91325" tIns="45650" rIns="91325" bIns="4565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400" b="1"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cxnSp>
        <p:nvCxnSpPr>
          <p:cNvPr id="438" name="Google Shape;438;p10"/>
          <p:cNvCxnSpPr/>
          <p:nvPr/>
        </p:nvCxnSpPr>
        <p:spPr>
          <a:xfrm rot="10800000">
            <a:off x="2957511" y="2001163"/>
            <a:ext cx="114300" cy="0"/>
          </a:xfrm>
          <a:prstGeom prst="straightConnector1">
            <a:avLst/>
          </a:prstGeom>
          <a:noFill/>
          <a:ln w="12700" cap="flat" cmpd="sng">
            <a:solidFill>
              <a:schemeClr val="dk1"/>
            </a:solidFill>
            <a:prstDash val="solid"/>
            <a:miter lim="800000"/>
            <a:headEnd type="none" w="med" len="med"/>
            <a:tailEnd type="none" w="med" len="med"/>
          </a:ln>
        </p:spPr>
      </p:cxnSp>
      <p:sp>
        <p:nvSpPr>
          <p:cNvPr id="439" name="Google Shape;439;p10"/>
          <p:cNvSpPr/>
          <p:nvPr/>
        </p:nvSpPr>
        <p:spPr>
          <a:xfrm>
            <a:off x="3071811" y="2001163"/>
            <a:ext cx="6824661" cy="3094038"/>
          </a:xfrm>
          <a:custGeom>
            <a:avLst/>
            <a:gdLst/>
            <a:ahLst/>
            <a:cxnLst/>
            <a:rect l="l" t="t" r="r" b="b"/>
            <a:pathLst>
              <a:path w="3322" h="1860" extrusionOk="0">
                <a:moveTo>
                  <a:pt x="3322" y="1860"/>
                </a:moveTo>
                <a:lnTo>
                  <a:pt x="0" y="1860"/>
                </a:lnTo>
                <a:moveTo>
                  <a:pt x="0" y="1860"/>
                </a:moveTo>
                <a:lnTo>
                  <a:pt x="0" y="0"/>
                </a:lnTo>
              </a:path>
            </a:pathLst>
          </a:custGeom>
          <a:noFill/>
          <a:ln w="12700" cap="sq" cmpd="sng">
            <a:solidFill>
              <a:schemeClr val="dk1"/>
            </a:solidFill>
            <a:prstDash val="solid"/>
            <a:miter lim="800000"/>
            <a:headEnd type="none" w="med" len="med"/>
            <a:tailEnd type="none" w="med" len="med"/>
          </a:ln>
        </p:spPr>
        <p:txBody>
          <a:bodyPr spcFirstLastPara="1" wrap="square" lIns="91325" tIns="45650" rIns="91325" bIns="4565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400" b="1"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
        <p:nvSpPr>
          <p:cNvPr id="440" name="Google Shape;440;p10"/>
          <p:cNvSpPr/>
          <p:nvPr/>
        </p:nvSpPr>
        <p:spPr>
          <a:xfrm>
            <a:off x="2957511" y="2390101"/>
            <a:ext cx="6404371" cy="2798762"/>
          </a:xfrm>
          <a:custGeom>
            <a:avLst/>
            <a:gdLst/>
            <a:ahLst/>
            <a:cxnLst/>
            <a:rect l="l" t="t" r="r" b="b"/>
            <a:pathLst>
              <a:path w="3117" h="1682" extrusionOk="0">
                <a:moveTo>
                  <a:pt x="3117" y="1626"/>
                </a:moveTo>
                <a:lnTo>
                  <a:pt x="3117" y="1682"/>
                </a:lnTo>
                <a:moveTo>
                  <a:pt x="2643" y="1626"/>
                </a:moveTo>
                <a:lnTo>
                  <a:pt x="2643" y="1682"/>
                </a:lnTo>
                <a:moveTo>
                  <a:pt x="2408" y="1626"/>
                </a:moveTo>
                <a:lnTo>
                  <a:pt x="2408" y="1682"/>
                </a:lnTo>
                <a:moveTo>
                  <a:pt x="2878" y="1626"/>
                </a:moveTo>
                <a:lnTo>
                  <a:pt x="2878" y="1682"/>
                </a:lnTo>
                <a:moveTo>
                  <a:pt x="2173" y="1626"/>
                </a:moveTo>
                <a:lnTo>
                  <a:pt x="2173" y="1682"/>
                </a:lnTo>
                <a:moveTo>
                  <a:pt x="1939" y="1626"/>
                </a:moveTo>
                <a:lnTo>
                  <a:pt x="1939" y="1682"/>
                </a:lnTo>
                <a:moveTo>
                  <a:pt x="1704" y="1626"/>
                </a:moveTo>
                <a:lnTo>
                  <a:pt x="1704" y="1682"/>
                </a:lnTo>
                <a:moveTo>
                  <a:pt x="1469" y="1626"/>
                </a:moveTo>
                <a:lnTo>
                  <a:pt x="1469" y="1682"/>
                </a:lnTo>
                <a:moveTo>
                  <a:pt x="1234" y="1626"/>
                </a:moveTo>
                <a:lnTo>
                  <a:pt x="1234" y="1682"/>
                </a:lnTo>
                <a:moveTo>
                  <a:pt x="1000" y="1626"/>
                </a:moveTo>
                <a:lnTo>
                  <a:pt x="1000" y="1682"/>
                </a:lnTo>
                <a:moveTo>
                  <a:pt x="765" y="1626"/>
                </a:moveTo>
                <a:lnTo>
                  <a:pt x="765" y="1682"/>
                </a:lnTo>
                <a:moveTo>
                  <a:pt x="530" y="1626"/>
                </a:moveTo>
                <a:lnTo>
                  <a:pt x="530" y="1682"/>
                </a:lnTo>
                <a:moveTo>
                  <a:pt x="295" y="1626"/>
                </a:moveTo>
                <a:lnTo>
                  <a:pt x="295" y="1682"/>
                </a:lnTo>
                <a:moveTo>
                  <a:pt x="56" y="1626"/>
                </a:moveTo>
                <a:lnTo>
                  <a:pt x="56" y="1682"/>
                </a:lnTo>
                <a:moveTo>
                  <a:pt x="56" y="1626"/>
                </a:moveTo>
                <a:lnTo>
                  <a:pt x="0" y="1626"/>
                </a:lnTo>
                <a:moveTo>
                  <a:pt x="56" y="1161"/>
                </a:moveTo>
                <a:lnTo>
                  <a:pt x="0" y="1161"/>
                </a:lnTo>
                <a:moveTo>
                  <a:pt x="56" y="466"/>
                </a:moveTo>
                <a:lnTo>
                  <a:pt x="0" y="466"/>
                </a:lnTo>
                <a:moveTo>
                  <a:pt x="56" y="1396"/>
                </a:moveTo>
                <a:lnTo>
                  <a:pt x="0" y="1396"/>
                </a:lnTo>
                <a:moveTo>
                  <a:pt x="56" y="931"/>
                </a:moveTo>
                <a:lnTo>
                  <a:pt x="0" y="931"/>
                </a:lnTo>
                <a:moveTo>
                  <a:pt x="56" y="696"/>
                </a:moveTo>
                <a:lnTo>
                  <a:pt x="0" y="696"/>
                </a:lnTo>
                <a:moveTo>
                  <a:pt x="56" y="231"/>
                </a:moveTo>
                <a:lnTo>
                  <a:pt x="0" y="231"/>
                </a:lnTo>
                <a:moveTo>
                  <a:pt x="56" y="0"/>
                </a:moveTo>
                <a:lnTo>
                  <a:pt x="0" y="0"/>
                </a:lnTo>
              </a:path>
            </a:pathLst>
          </a:custGeom>
          <a:noFill/>
          <a:ln w="12700" cap="flat" cmpd="sng">
            <a:solidFill>
              <a:schemeClr val="dk1"/>
            </a:solidFill>
            <a:prstDash val="solid"/>
            <a:miter lim="800000"/>
            <a:headEnd type="none" w="med" len="med"/>
            <a:tailEnd type="none" w="med" len="med"/>
          </a:ln>
        </p:spPr>
        <p:txBody>
          <a:bodyPr spcFirstLastPara="1" wrap="square" lIns="91325" tIns="45650" rIns="91325" bIns="4565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400" b="1"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
        <p:nvSpPr>
          <p:cNvPr id="441" name="Google Shape;441;p10"/>
          <p:cNvSpPr/>
          <p:nvPr/>
        </p:nvSpPr>
        <p:spPr>
          <a:xfrm>
            <a:off x="2578592" y="1882943"/>
            <a:ext cx="285251" cy="246221"/>
          </a:xfrm>
          <a:prstGeom prst="rect">
            <a:avLst/>
          </a:prstGeom>
          <a:noFill/>
          <a:ln>
            <a:noFill/>
          </a:ln>
        </p:spPr>
        <p:txBody>
          <a:bodyPr spcFirstLastPara="1" wrap="square" lIns="0" tIns="0" rIns="0" bIns="0" anchor="t" anchorCtr="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80</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2" name="Google Shape;442;p10"/>
          <p:cNvSpPr/>
          <p:nvPr/>
        </p:nvSpPr>
        <p:spPr>
          <a:xfrm>
            <a:off x="2603589" y="2266860"/>
            <a:ext cx="260254" cy="246221"/>
          </a:xfrm>
          <a:prstGeom prst="rect">
            <a:avLst/>
          </a:prstGeom>
          <a:noFill/>
          <a:ln>
            <a:noFill/>
          </a:ln>
        </p:spPr>
        <p:txBody>
          <a:bodyPr spcFirstLastPara="1" wrap="square" lIns="0" tIns="0" rIns="0" bIns="0" anchor="t" anchorCtr="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70</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3" name="Google Shape;443;p10"/>
          <p:cNvSpPr/>
          <p:nvPr/>
        </p:nvSpPr>
        <p:spPr>
          <a:xfrm>
            <a:off x="2603589" y="2656243"/>
            <a:ext cx="260254" cy="246221"/>
          </a:xfrm>
          <a:prstGeom prst="rect">
            <a:avLst/>
          </a:prstGeom>
          <a:noFill/>
          <a:ln>
            <a:noFill/>
          </a:ln>
        </p:spPr>
        <p:txBody>
          <a:bodyPr spcFirstLastPara="1" wrap="square" lIns="0" tIns="0" rIns="0" bIns="0" anchor="t" anchorCtr="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60</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4" name="Google Shape;444;p10"/>
          <p:cNvSpPr/>
          <p:nvPr/>
        </p:nvSpPr>
        <p:spPr>
          <a:xfrm>
            <a:off x="2618025" y="3430910"/>
            <a:ext cx="245818" cy="246221"/>
          </a:xfrm>
          <a:prstGeom prst="rect">
            <a:avLst/>
          </a:prstGeom>
          <a:noFill/>
          <a:ln>
            <a:noFill/>
          </a:ln>
        </p:spPr>
        <p:txBody>
          <a:bodyPr spcFirstLastPara="1" wrap="square" lIns="0" tIns="0" rIns="0" bIns="0" anchor="t" anchorCtr="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40</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5" name="Google Shape;445;p10"/>
          <p:cNvSpPr/>
          <p:nvPr/>
        </p:nvSpPr>
        <p:spPr>
          <a:xfrm>
            <a:off x="2578593" y="3814828"/>
            <a:ext cx="285250" cy="246221"/>
          </a:xfrm>
          <a:prstGeom prst="rect">
            <a:avLst/>
          </a:prstGeom>
          <a:noFill/>
          <a:ln>
            <a:noFill/>
          </a:ln>
        </p:spPr>
        <p:txBody>
          <a:bodyPr spcFirstLastPara="1" wrap="square" lIns="0" tIns="0" rIns="0" bIns="0" anchor="t" anchorCtr="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30</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6" name="Google Shape;446;p10"/>
          <p:cNvSpPr/>
          <p:nvPr/>
        </p:nvSpPr>
        <p:spPr>
          <a:xfrm>
            <a:off x="2569258" y="4593594"/>
            <a:ext cx="294585" cy="246221"/>
          </a:xfrm>
          <a:prstGeom prst="rect">
            <a:avLst/>
          </a:prstGeom>
          <a:noFill/>
          <a:ln>
            <a:noFill/>
          </a:ln>
        </p:spPr>
        <p:txBody>
          <a:bodyPr spcFirstLastPara="1" wrap="square" lIns="0" tIns="0" rIns="0" bIns="0" anchor="t" anchorCtr="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10</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7" name="Google Shape;447;p10"/>
          <p:cNvSpPr/>
          <p:nvPr/>
        </p:nvSpPr>
        <p:spPr>
          <a:xfrm>
            <a:off x="2603589" y="3044260"/>
            <a:ext cx="260254" cy="246221"/>
          </a:xfrm>
          <a:prstGeom prst="rect">
            <a:avLst/>
          </a:prstGeom>
          <a:noFill/>
          <a:ln>
            <a:noFill/>
          </a:ln>
        </p:spPr>
        <p:txBody>
          <a:bodyPr spcFirstLastPara="1" wrap="square" lIns="0" tIns="0" rIns="0" bIns="0" anchor="t" anchorCtr="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50</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8" name="Google Shape;448;p10"/>
          <p:cNvSpPr/>
          <p:nvPr/>
        </p:nvSpPr>
        <p:spPr>
          <a:xfrm>
            <a:off x="2569258" y="4204210"/>
            <a:ext cx="294585" cy="246221"/>
          </a:xfrm>
          <a:prstGeom prst="rect">
            <a:avLst/>
          </a:prstGeom>
          <a:noFill/>
          <a:ln>
            <a:noFill/>
          </a:ln>
        </p:spPr>
        <p:txBody>
          <a:bodyPr spcFirstLastPara="1" wrap="square" lIns="0" tIns="0" rIns="0" bIns="0" anchor="t" anchorCtr="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20</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9" name="Google Shape;449;p10"/>
          <p:cNvSpPr/>
          <p:nvPr/>
        </p:nvSpPr>
        <p:spPr>
          <a:xfrm>
            <a:off x="2759647" y="4980243"/>
            <a:ext cx="104196" cy="246221"/>
          </a:xfrm>
          <a:prstGeom prst="rect">
            <a:avLst/>
          </a:prstGeom>
          <a:noFill/>
          <a:ln>
            <a:noFill/>
          </a:ln>
        </p:spPr>
        <p:txBody>
          <a:bodyPr spcFirstLastPara="1" wrap="square" lIns="0" tIns="0" rIns="0" bIns="0" anchor="t" anchorCtr="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0</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0" name="Google Shape;450;p10"/>
          <p:cNvSpPr/>
          <p:nvPr/>
        </p:nvSpPr>
        <p:spPr>
          <a:xfrm>
            <a:off x="8158532" y="3012836"/>
            <a:ext cx="1834348" cy="492443"/>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D8298"/>
                </a:solidFill>
                <a:effectLst/>
                <a:uLnTx/>
                <a:uFillTx/>
                <a:latin typeface="Arial" panose="020B0604020202020204" pitchFamily="34" charset="0"/>
                <a:ea typeface="Calibri"/>
                <a:cs typeface="Arial" panose="020B0604020202020204" pitchFamily="34" charset="0"/>
                <a:sym typeface="Calibri"/>
              </a:rPr>
              <a:t>Conventional therapy</a:t>
            </a:r>
            <a:endParaRPr kumimoji="0" sz="1800" b="0"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endParaRPr>
          </a:p>
        </p:txBody>
      </p:sp>
      <p:sp>
        <p:nvSpPr>
          <p:cNvPr id="451" name="Google Shape;451;p10"/>
          <p:cNvSpPr/>
          <p:nvPr/>
        </p:nvSpPr>
        <p:spPr>
          <a:xfrm>
            <a:off x="8166967" y="4064852"/>
            <a:ext cx="1482072" cy="492443"/>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6573B"/>
                </a:solidFill>
                <a:effectLst/>
                <a:uLnTx/>
                <a:uFillTx/>
                <a:latin typeface="Arial" panose="020B0604020202020204" pitchFamily="34" charset="0"/>
                <a:ea typeface="Calibri"/>
                <a:cs typeface="Arial" panose="020B0604020202020204" pitchFamily="34" charset="0"/>
                <a:sym typeface="Calibri"/>
              </a:rPr>
              <a:t>Intensive therapy</a:t>
            </a:r>
            <a:endParaRPr kumimoji="0" sz="1800" b="0" i="0" u="none" strike="noStrike" kern="1200" cap="none" spc="0" normalizeH="0" baseline="0" noProof="0" dirty="0">
              <a:ln>
                <a:noFill/>
              </a:ln>
              <a:solidFill>
                <a:srgbClr val="C6573B"/>
              </a:solidFill>
              <a:effectLst/>
              <a:uLnTx/>
              <a:uFillTx/>
              <a:latin typeface="Arial" panose="020B0604020202020204" pitchFamily="34" charset="0"/>
              <a:ea typeface="+mn-ea"/>
              <a:cs typeface="Arial" panose="020B0604020202020204" pitchFamily="34" charset="0"/>
            </a:endParaRPr>
          </a:p>
        </p:txBody>
      </p:sp>
      <p:sp>
        <p:nvSpPr>
          <p:cNvPr id="452" name="Google Shape;452;p10"/>
          <p:cNvSpPr/>
          <p:nvPr/>
        </p:nvSpPr>
        <p:spPr>
          <a:xfrm>
            <a:off x="3119575" y="5491223"/>
            <a:ext cx="6712423" cy="246221"/>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Years</a:t>
            </a:r>
            <a:endParaRPr kumimoji="0"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3" name="Google Shape;453;p10"/>
          <p:cNvSpPr/>
          <p:nvPr/>
        </p:nvSpPr>
        <p:spPr>
          <a:xfrm>
            <a:off x="3009922" y="5194746"/>
            <a:ext cx="104196" cy="246221"/>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0</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4" name="Google Shape;454;p10"/>
          <p:cNvSpPr/>
          <p:nvPr/>
        </p:nvSpPr>
        <p:spPr>
          <a:xfrm>
            <a:off x="3502515" y="5194746"/>
            <a:ext cx="104196" cy="246221"/>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1</a:t>
            </a: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5" name="Google Shape;455;p10"/>
          <p:cNvSpPr/>
          <p:nvPr/>
        </p:nvSpPr>
        <p:spPr>
          <a:xfrm>
            <a:off x="3984986" y="5194746"/>
            <a:ext cx="104196" cy="246221"/>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2</a:t>
            </a: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6" name="Google Shape;456;p10"/>
          <p:cNvSpPr/>
          <p:nvPr/>
        </p:nvSpPr>
        <p:spPr>
          <a:xfrm>
            <a:off x="4465771" y="5194746"/>
            <a:ext cx="104196" cy="246221"/>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3</a:t>
            </a: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7" name="Google Shape;457;p10"/>
          <p:cNvSpPr/>
          <p:nvPr/>
        </p:nvSpPr>
        <p:spPr>
          <a:xfrm>
            <a:off x="4949929" y="5194746"/>
            <a:ext cx="104196" cy="246221"/>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4</a:t>
            </a: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8" name="Google Shape;458;p10"/>
          <p:cNvSpPr/>
          <p:nvPr/>
        </p:nvSpPr>
        <p:spPr>
          <a:xfrm>
            <a:off x="5432400" y="5194746"/>
            <a:ext cx="104196" cy="246221"/>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5</a:t>
            </a: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9" name="Google Shape;459;p10"/>
          <p:cNvSpPr/>
          <p:nvPr/>
        </p:nvSpPr>
        <p:spPr>
          <a:xfrm>
            <a:off x="5911498" y="5194746"/>
            <a:ext cx="104196" cy="246221"/>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6</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60" name="Google Shape;460;p10"/>
          <p:cNvSpPr/>
          <p:nvPr/>
        </p:nvSpPr>
        <p:spPr>
          <a:xfrm>
            <a:off x="6395656" y="5194746"/>
            <a:ext cx="104196" cy="246221"/>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7</a:t>
            </a: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61" name="Google Shape;461;p10"/>
          <p:cNvSpPr/>
          <p:nvPr/>
        </p:nvSpPr>
        <p:spPr>
          <a:xfrm>
            <a:off x="6878128" y="5194746"/>
            <a:ext cx="104196" cy="246221"/>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8</a:t>
            </a: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62" name="Google Shape;462;p10"/>
          <p:cNvSpPr/>
          <p:nvPr/>
        </p:nvSpPr>
        <p:spPr>
          <a:xfrm>
            <a:off x="7358911" y="5194746"/>
            <a:ext cx="104196" cy="246221"/>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9</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63" name="Google Shape;463;p10"/>
          <p:cNvSpPr/>
          <p:nvPr/>
        </p:nvSpPr>
        <p:spPr>
          <a:xfrm>
            <a:off x="7780651" y="5194746"/>
            <a:ext cx="367363" cy="246221"/>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10</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64" name="Google Shape;464;p10"/>
          <p:cNvSpPr/>
          <p:nvPr/>
        </p:nvSpPr>
        <p:spPr>
          <a:xfrm>
            <a:off x="8750655" y="5194746"/>
            <a:ext cx="375797" cy="246221"/>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12</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65" name="Google Shape;465;p10"/>
          <p:cNvSpPr/>
          <p:nvPr/>
        </p:nvSpPr>
        <p:spPr>
          <a:xfrm>
            <a:off x="9239874" y="5194746"/>
            <a:ext cx="235429" cy="246221"/>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13</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66" name="Google Shape;466;p10"/>
          <p:cNvSpPr/>
          <p:nvPr/>
        </p:nvSpPr>
        <p:spPr>
          <a:xfrm>
            <a:off x="8261437" y="5194746"/>
            <a:ext cx="216278" cy="246221"/>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11</a:t>
            </a: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467" name="Google Shape;467;p10"/>
          <p:cNvCxnSpPr/>
          <p:nvPr/>
        </p:nvCxnSpPr>
        <p:spPr>
          <a:xfrm>
            <a:off x="6768702" y="3067963"/>
            <a:ext cx="179784" cy="0"/>
          </a:xfrm>
          <a:prstGeom prst="straightConnector1">
            <a:avLst/>
          </a:prstGeom>
          <a:noFill/>
          <a:ln w="38100" cap="flat" cmpd="sng">
            <a:solidFill>
              <a:schemeClr val="tx2"/>
            </a:solidFill>
            <a:prstDash val="solid"/>
            <a:round/>
            <a:headEnd type="none" w="med" len="med"/>
            <a:tailEnd type="none" w="med" len="med"/>
          </a:ln>
        </p:spPr>
      </p:cxnSp>
      <p:cxnSp>
        <p:nvCxnSpPr>
          <p:cNvPr id="468" name="Google Shape;468;p10"/>
          <p:cNvCxnSpPr/>
          <p:nvPr/>
        </p:nvCxnSpPr>
        <p:spPr>
          <a:xfrm flipH="1">
            <a:off x="9703789" y="2236802"/>
            <a:ext cx="5061" cy="319704"/>
          </a:xfrm>
          <a:prstGeom prst="straightConnector1">
            <a:avLst/>
          </a:prstGeom>
          <a:noFill/>
          <a:ln w="38100" cap="flat" cmpd="sng">
            <a:solidFill>
              <a:schemeClr val="tx2"/>
            </a:solidFill>
            <a:prstDash val="solid"/>
            <a:round/>
            <a:headEnd type="none" w="med" len="med"/>
            <a:tailEnd type="none" w="med" len="med"/>
          </a:ln>
        </p:spPr>
      </p:cxnSp>
      <p:cxnSp>
        <p:nvCxnSpPr>
          <p:cNvPr id="469" name="Google Shape;469;p10"/>
          <p:cNvCxnSpPr/>
          <p:nvPr/>
        </p:nvCxnSpPr>
        <p:spPr>
          <a:xfrm>
            <a:off x="9622971" y="2220238"/>
            <a:ext cx="180975" cy="0"/>
          </a:xfrm>
          <a:prstGeom prst="straightConnector1">
            <a:avLst/>
          </a:prstGeom>
          <a:noFill/>
          <a:ln w="38100" cap="flat" cmpd="sng">
            <a:solidFill>
              <a:schemeClr val="tx2"/>
            </a:solidFill>
            <a:prstDash val="solid"/>
            <a:round/>
            <a:headEnd type="none" w="med" len="med"/>
            <a:tailEnd type="none" w="med" len="med"/>
          </a:ln>
        </p:spPr>
      </p:cxnSp>
      <p:cxnSp>
        <p:nvCxnSpPr>
          <p:cNvPr id="470" name="Google Shape;470;p10"/>
          <p:cNvCxnSpPr/>
          <p:nvPr/>
        </p:nvCxnSpPr>
        <p:spPr>
          <a:xfrm flipH="1">
            <a:off x="6853235" y="3069551"/>
            <a:ext cx="5953" cy="317500"/>
          </a:xfrm>
          <a:prstGeom prst="straightConnector1">
            <a:avLst/>
          </a:prstGeom>
          <a:noFill/>
          <a:ln w="38100" cap="flat" cmpd="sng">
            <a:solidFill>
              <a:schemeClr val="tx2"/>
            </a:solidFill>
            <a:prstDash val="solid"/>
            <a:round/>
            <a:headEnd type="none" w="med" len="med"/>
            <a:tailEnd type="none" w="med" len="med"/>
          </a:ln>
        </p:spPr>
      </p:cxnSp>
      <p:cxnSp>
        <p:nvCxnSpPr>
          <p:cNvPr id="471" name="Google Shape;471;p10"/>
          <p:cNvCxnSpPr/>
          <p:nvPr/>
        </p:nvCxnSpPr>
        <p:spPr>
          <a:xfrm>
            <a:off x="6768702" y="3864888"/>
            <a:ext cx="179784" cy="0"/>
          </a:xfrm>
          <a:prstGeom prst="straightConnector1">
            <a:avLst/>
          </a:prstGeom>
          <a:noFill/>
          <a:ln w="38100" cap="flat" cmpd="sng">
            <a:solidFill>
              <a:schemeClr val="accent1"/>
            </a:solidFill>
            <a:prstDash val="solid"/>
            <a:round/>
            <a:headEnd type="none" w="med" len="med"/>
            <a:tailEnd type="none" w="med" len="med"/>
          </a:ln>
        </p:spPr>
      </p:cxnSp>
      <p:cxnSp>
        <p:nvCxnSpPr>
          <p:cNvPr id="472" name="Google Shape;472;p10"/>
          <p:cNvCxnSpPr/>
          <p:nvPr/>
        </p:nvCxnSpPr>
        <p:spPr>
          <a:xfrm flipH="1">
            <a:off x="9738119" y="3602951"/>
            <a:ext cx="5953" cy="246062"/>
          </a:xfrm>
          <a:prstGeom prst="straightConnector1">
            <a:avLst/>
          </a:prstGeom>
          <a:noFill/>
          <a:ln w="38100" cap="flat" cmpd="sng">
            <a:solidFill>
              <a:schemeClr val="accent1"/>
            </a:solidFill>
            <a:prstDash val="solid"/>
            <a:round/>
            <a:headEnd type="none" w="med" len="med"/>
            <a:tailEnd type="none" w="med" len="med"/>
          </a:ln>
        </p:spPr>
      </p:cxnSp>
      <p:cxnSp>
        <p:nvCxnSpPr>
          <p:cNvPr id="473" name="Google Shape;473;p10"/>
          <p:cNvCxnSpPr/>
          <p:nvPr/>
        </p:nvCxnSpPr>
        <p:spPr>
          <a:xfrm>
            <a:off x="9653585" y="3602951"/>
            <a:ext cx="182166" cy="0"/>
          </a:xfrm>
          <a:prstGeom prst="straightConnector1">
            <a:avLst/>
          </a:prstGeom>
          <a:noFill/>
          <a:ln w="38100" cap="flat" cmpd="sng">
            <a:solidFill>
              <a:schemeClr val="accent1"/>
            </a:solidFill>
            <a:prstDash val="solid"/>
            <a:round/>
            <a:headEnd type="none" w="med" len="med"/>
            <a:tailEnd type="none" w="med" len="med"/>
          </a:ln>
        </p:spPr>
      </p:cxnSp>
      <p:cxnSp>
        <p:nvCxnSpPr>
          <p:cNvPr id="474" name="Google Shape;474;p10"/>
          <p:cNvCxnSpPr/>
          <p:nvPr/>
        </p:nvCxnSpPr>
        <p:spPr>
          <a:xfrm flipH="1">
            <a:off x="6853235" y="3864888"/>
            <a:ext cx="4763" cy="312738"/>
          </a:xfrm>
          <a:prstGeom prst="straightConnector1">
            <a:avLst/>
          </a:prstGeom>
          <a:noFill/>
          <a:ln w="38100" cap="flat" cmpd="sng">
            <a:solidFill>
              <a:schemeClr val="accent1"/>
            </a:solidFill>
            <a:prstDash val="solid"/>
            <a:round/>
            <a:headEnd type="none" w="med" len="med"/>
            <a:tailEnd type="none" w="med" len="med"/>
          </a:ln>
        </p:spPr>
      </p:cxnSp>
      <p:sp>
        <p:nvSpPr>
          <p:cNvPr id="475" name="Google Shape;475;p10"/>
          <p:cNvSpPr/>
          <p:nvPr/>
        </p:nvSpPr>
        <p:spPr>
          <a:xfrm>
            <a:off x="7188216" y="1973010"/>
            <a:ext cx="3612305" cy="184666"/>
          </a:xfrm>
          <a:prstGeom prst="rect">
            <a:avLst/>
          </a:prstGeom>
          <a:noFill/>
          <a:ln>
            <a:noFill/>
          </a:ln>
        </p:spPr>
        <p:txBody>
          <a:bodyPr spcFirstLastPara="1" wrap="square" lIns="3595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HR 0.41 (p&lt;0.001; 95% CI 0.25-0.67) at 13.3 years </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476" name="Google Shape;476;p10"/>
          <p:cNvCxnSpPr/>
          <p:nvPr/>
        </p:nvCxnSpPr>
        <p:spPr>
          <a:xfrm rot="10800000" flipH="1">
            <a:off x="6827042" y="2494876"/>
            <a:ext cx="8334" cy="2611437"/>
          </a:xfrm>
          <a:prstGeom prst="straightConnector1">
            <a:avLst/>
          </a:prstGeom>
          <a:noFill/>
          <a:ln w="25400" cap="flat" cmpd="sng">
            <a:solidFill>
              <a:schemeClr val="dk1"/>
            </a:solidFill>
            <a:prstDash val="dot"/>
            <a:round/>
            <a:headEnd type="none" w="med" len="med"/>
            <a:tailEnd type="none" w="med" len="med"/>
          </a:ln>
        </p:spPr>
      </p:cxnSp>
      <p:sp>
        <p:nvSpPr>
          <p:cNvPr id="477" name="Google Shape;477;p10"/>
          <p:cNvSpPr/>
          <p:nvPr/>
        </p:nvSpPr>
        <p:spPr>
          <a:xfrm>
            <a:off x="3276462" y="1802333"/>
            <a:ext cx="2643471" cy="215444"/>
          </a:xfrm>
          <a:prstGeom prst="rect">
            <a:avLst/>
          </a:prstGeom>
          <a:noFill/>
          <a:ln>
            <a:noFill/>
          </a:ln>
        </p:spPr>
        <p:txBody>
          <a:bodyPr spcFirstLastPara="1" wrap="square" lIns="35950" tIns="0" rIns="0" bIns="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Active trial</a:t>
            </a:r>
            <a:endParaRPr kumimoji="0" sz="1400" b="1"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
        <p:nvSpPr>
          <p:cNvPr id="478" name="Google Shape;478;p10"/>
          <p:cNvSpPr/>
          <p:nvPr/>
        </p:nvSpPr>
        <p:spPr>
          <a:xfrm>
            <a:off x="7181781" y="1731288"/>
            <a:ext cx="2643470" cy="215444"/>
          </a:xfrm>
          <a:prstGeom prst="rect">
            <a:avLst/>
          </a:prstGeom>
          <a:noFill/>
          <a:ln>
            <a:noFill/>
          </a:ln>
        </p:spPr>
        <p:txBody>
          <a:bodyPr spcFirstLastPara="1" wrap="square" lIns="35950" tIns="0" rIns="0" bIns="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Post-trial follow-up</a:t>
            </a:r>
            <a:endParaRPr kumimoji="0" sz="1400" b="1"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392266117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p11"/>
          <p:cNvSpPr txBox="1">
            <a:spLocks noGrp="1"/>
          </p:cNvSpPr>
          <p:nvPr>
            <p:ph sz="quarter" idx="12"/>
          </p:nvPr>
        </p:nvSpPr>
        <p:spPr/>
        <p:txBody>
          <a:bodyPr/>
          <a:lstStyle/>
          <a:p>
            <a:pPr lvl="0"/>
            <a:r>
              <a:rPr lang="en-GB" dirty="0"/>
              <a:t>~ </a:t>
            </a:r>
            <a:r>
              <a:rPr lang="en-US" dirty="0"/>
              <a:t>370,000 individual’s data from 24 studies in 20 countries</a:t>
            </a:r>
          </a:p>
          <a:p>
            <a:pPr lvl="0"/>
            <a:r>
              <a:rPr lang="en-US" dirty="0"/>
              <a:t>ADA targets for HBA1C, BP, LDL-C, HDL-C</a:t>
            </a:r>
          </a:p>
          <a:p>
            <a:pPr lvl="0"/>
            <a:r>
              <a:rPr lang="en-US" dirty="0"/>
              <a:t>43% achieved HBA1C target</a:t>
            </a:r>
          </a:p>
          <a:p>
            <a:pPr lvl="0"/>
            <a:r>
              <a:rPr lang="en-US" dirty="0"/>
              <a:t>29% attained the BP target</a:t>
            </a:r>
          </a:p>
          <a:p>
            <a:pPr lvl="0"/>
            <a:r>
              <a:rPr lang="en-US" dirty="0"/>
              <a:t>49% had LDL-C to goal</a:t>
            </a:r>
          </a:p>
          <a:p>
            <a:pPr lvl="0"/>
            <a:r>
              <a:rPr lang="en-US" dirty="0"/>
              <a:t>58% achieved HDL-C goal</a:t>
            </a:r>
          </a:p>
          <a:p>
            <a:pPr lvl="0"/>
            <a:r>
              <a:rPr lang="en-US" dirty="0"/>
              <a:t>No change by year </a:t>
            </a:r>
          </a:p>
          <a:p>
            <a:pPr lvl="0"/>
            <a:endParaRPr lang="en-US" dirty="0"/>
          </a:p>
        </p:txBody>
      </p:sp>
      <p:sp>
        <p:nvSpPr>
          <p:cNvPr id="484" name="Google Shape;484;p11"/>
          <p:cNvSpPr txBox="1">
            <a:spLocks noGrp="1"/>
          </p:cNvSpPr>
          <p:nvPr>
            <p:ph type="title"/>
          </p:nvPr>
        </p:nvSpPr>
        <p:spPr>
          <a:xfrm>
            <a:off x="619201" y="259200"/>
            <a:ext cx="11309447" cy="864000"/>
          </a:xfrm>
        </p:spPr>
        <p:txBody>
          <a:bodyPr>
            <a:normAutofit fontScale="90000"/>
          </a:bodyPr>
          <a:lstStyle/>
          <a:p>
            <a:pPr lvl="0"/>
            <a:r>
              <a:rPr lang="en-US" dirty="0"/>
              <a:t>Achievement of guideline targets for blood pressure, lipid, and </a:t>
            </a:r>
            <a:r>
              <a:rPr lang="en-US" dirty="0" err="1"/>
              <a:t>glycaemic</a:t>
            </a:r>
            <a:r>
              <a:rPr lang="en-US" dirty="0"/>
              <a:t> control in type 2 diabetes: A meta-analysis</a:t>
            </a:r>
          </a:p>
        </p:txBody>
      </p:sp>
      <p:sp>
        <p:nvSpPr>
          <p:cNvPr id="2" name="Slide Number Placeholder 1">
            <a:extLst>
              <a:ext uri="{FF2B5EF4-FFF2-40B4-BE49-F238E27FC236}">
                <a16:creationId xmlns:a16="http://schemas.microsoft.com/office/drawing/2014/main" id="{08968F84-BF55-5744-8C2E-2DBB8D424CA8}"/>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100" b="0" i="0" u="none" strike="noStrike" kern="1200" cap="none" spc="0" normalizeH="0" baseline="0" noProof="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7" name="Content Placeholder 6">
            <a:extLst>
              <a:ext uri="{FF2B5EF4-FFF2-40B4-BE49-F238E27FC236}">
                <a16:creationId xmlns:a16="http://schemas.microsoft.com/office/drawing/2014/main" id="{8DCF7F14-E98B-344F-9862-95AD9FF59EDD}"/>
              </a:ext>
            </a:extLst>
          </p:cNvPr>
          <p:cNvSpPr>
            <a:spLocks noGrp="1"/>
          </p:cNvSpPr>
          <p:nvPr>
            <p:ph sz="quarter" idx="15"/>
          </p:nvPr>
        </p:nvSpPr>
        <p:spPr>
          <a:xfrm>
            <a:off x="645096" y="6253200"/>
            <a:ext cx="11308465" cy="365125"/>
          </a:xfrm>
        </p:spPr>
        <p:txBody>
          <a:bodyPr/>
          <a:lstStyle/>
          <a:p>
            <a:pPr marL="0" marR="0" lvl="0" indent="0" algn="l" rtl="0">
              <a:spcBef>
                <a:spcPts val="0"/>
              </a:spcBef>
              <a:spcAft>
                <a:spcPts val="0"/>
              </a:spcAft>
              <a:buClr>
                <a:srgbClr val="000000"/>
              </a:buClr>
              <a:buSzPts val="1400"/>
              <a:buFont typeface="Arial"/>
              <a:buNone/>
            </a:pPr>
            <a:r>
              <a:rPr lang="en-GB" sz="1200" dirty="0">
                <a:solidFill>
                  <a:schemeClr val="tx2"/>
                </a:solidFill>
                <a:latin typeface="Arial"/>
                <a:ea typeface="Arial"/>
                <a:cs typeface="Arial"/>
                <a:sym typeface="Arial"/>
              </a:rPr>
              <a:t>ADA, American Diabetes Association; BP, blood pressure; HbA1c, glycated haemoglobin A1C, HDL-C, high-density lipoprotein cholesterol; LDL-C, low-density lipoprotein cholesterol</a:t>
            </a:r>
            <a:endParaRPr lang="en-GB" dirty="0">
              <a:solidFill>
                <a:schemeClr val="tx2"/>
              </a:solidFill>
            </a:endParaRPr>
          </a:p>
          <a:p>
            <a:pPr marL="0" marR="0" lvl="0" indent="0" algn="l" rtl="0">
              <a:spcBef>
                <a:spcPts val="0"/>
              </a:spcBef>
              <a:spcAft>
                <a:spcPts val="0"/>
              </a:spcAft>
              <a:buClr>
                <a:srgbClr val="000000"/>
              </a:buClr>
              <a:buSzPts val="1400"/>
              <a:buFont typeface="Arial"/>
              <a:buNone/>
            </a:pPr>
            <a:r>
              <a:rPr lang="en-GB" sz="1200" dirty="0" err="1">
                <a:solidFill>
                  <a:schemeClr val="tx2"/>
                </a:solidFill>
                <a:latin typeface="Arial"/>
                <a:ea typeface="Arial"/>
                <a:cs typeface="Arial"/>
                <a:sym typeface="Arial"/>
              </a:rPr>
              <a:t>Khunti</a:t>
            </a:r>
            <a:r>
              <a:rPr lang="en-GB" sz="1200" dirty="0">
                <a:solidFill>
                  <a:schemeClr val="tx2"/>
                </a:solidFill>
                <a:latin typeface="Arial"/>
                <a:ea typeface="Arial"/>
                <a:cs typeface="Arial"/>
                <a:sym typeface="Arial"/>
              </a:rPr>
              <a:t> K, et al. Diabetes Res Clin </a:t>
            </a:r>
            <a:r>
              <a:rPr lang="en-GB" sz="1200" dirty="0" err="1">
                <a:solidFill>
                  <a:schemeClr val="tx2"/>
                </a:solidFill>
                <a:latin typeface="Arial"/>
                <a:ea typeface="Arial"/>
                <a:cs typeface="Arial"/>
                <a:sym typeface="Arial"/>
              </a:rPr>
              <a:t>Pract</a:t>
            </a:r>
            <a:r>
              <a:rPr lang="en-GB" sz="1200" dirty="0">
                <a:solidFill>
                  <a:schemeClr val="tx2"/>
                </a:solidFill>
                <a:latin typeface="Arial"/>
                <a:ea typeface="Arial"/>
                <a:cs typeface="Arial"/>
                <a:sym typeface="Arial"/>
              </a:rPr>
              <a:t>. 2018;137:137-48</a:t>
            </a:r>
            <a:endParaRPr lang="en-GB" dirty="0">
              <a:solidFill>
                <a:schemeClr val="tx2"/>
              </a:solidFill>
            </a:endParaRPr>
          </a:p>
        </p:txBody>
      </p:sp>
    </p:spTree>
    <p:extLst>
      <p:ext uri="{BB962C8B-B14F-4D97-AF65-F5344CB8AC3E}">
        <p14:creationId xmlns:p14="http://schemas.microsoft.com/office/powerpoint/2010/main" val="102460876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B327E1-875B-7947-888E-E55709277E71}"/>
              </a:ext>
            </a:extLst>
          </p:cNvPr>
          <p:cNvSpPr>
            <a:spLocks noGrp="1"/>
          </p:cNvSpPr>
          <p:nvPr>
            <p:ph type="title"/>
          </p:nvPr>
        </p:nvSpPr>
        <p:spPr/>
        <p:txBody>
          <a:bodyPr/>
          <a:lstStyle/>
          <a:p>
            <a:r>
              <a:rPr lang="en-GB"/>
              <a:t>Impact of kidney disease in T2D</a:t>
            </a:r>
            <a:endParaRPr lang="en-GB" dirty="0"/>
          </a:p>
        </p:txBody>
      </p:sp>
      <p:sp>
        <p:nvSpPr>
          <p:cNvPr id="32" name="Content Placeholder 31">
            <a:extLst>
              <a:ext uri="{FF2B5EF4-FFF2-40B4-BE49-F238E27FC236}">
                <a16:creationId xmlns:a16="http://schemas.microsoft.com/office/drawing/2014/main" id="{D93DFB16-C698-434E-8D3B-632AFF183817}"/>
              </a:ext>
            </a:extLst>
          </p:cNvPr>
          <p:cNvSpPr>
            <a:spLocks noGrp="1"/>
          </p:cNvSpPr>
          <p:nvPr>
            <p:ph sz="quarter" idx="15"/>
          </p:nvPr>
        </p:nvSpPr>
        <p:spPr/>
        <p:txBody>
          <a:bodyPr/>
          <a:lstStyle/>
          <a:p>
            <a:r>
              <a:rPr lang="en-GB" dirty="0"/>
              <a:t>CKD, chronic kidney disease; eGFR, estimated glomerular filtration rate</a:t>
            </a:r>
            <a:br>
              <a:rPr lang="en-GB" dirty="0"/>
            </a:br>
            <a:r>
              <a:rPr lang="en-GB" dirty="0"/>
              <a:t> Adapted from: </a:t>
            </a:r>
            <a:r>
              <a:rPr lang="en-GB" dirty="0" err="1"/>
              <a:t>Afkarian</a:t>
            </a:r>
            <a:r>
              <a:rPr lang="en-GB" dirty="0"/>
              <a:t> et al. J Am Soc Nephrol. 2013;24:302-8</a:t>
            </a:r>
          </a:p>
        </p:txBody>
      </p:sp>
      <p:grpSp>
        <p:nvGrpSpPr>
          <p:cNvPr id="5" name="Group 4">
            <a:extLst>
              <a:ext uri="{FF2B5EF4-FFF2-40B4-BE49-F238E27FC236}">
                <a16:creationId xmlns:a16="http://schemas.microsoft.com/office/drawing/2014/main" id="{AF5AD4DB-37D2-434F-AE03-CBBDD6C6A846}"/>
              </a:ext>
            </a:extLst>
          </p:cNvPr>
          <p:cNvGrpSpPr/>
          <p:nvPr/>
        </p:nvGrpSpPr>
        <p:grpSpPr>
          <a:xfrm>
            <a:off x="904206" y="1278280"/>
            <a:ext cx="10368449" cy="4516464"/>
            <a:chOff x="1299465" y="908847"/>
            <a:chExt cx="6662694" cy="2846094"/>
          </a:xfrm>
        </p:grpSpPr>
        <p:cxnSp>
          <p:nvCxnSpPr>
            <p:cNvPr id="6" name="Straight Connector 5">
              <a:extLst>
                <a:ext uri="{FF2B5EF4-FFF2-40B4-BE49-F238E27FC236}">
                  <a16:creationId xmlns:a16="http://schemas.microsoft.com/office/drawing/2014/main" id="{F2F41A73-754C-E14C-86CC-C8396772D6CC}"/>
                </a:ext>
              </a:extLst>
            </p:cNvPr>
            <p:cNvCxnSpPr>
              <a:cxnSpLocks/>
            </p:cNvCxnSpPr>
            <p:nvPr/>
          </p:nvCxnSpPr>
          <p:spPr>
            <a:xfrm>
              <a:off x="1747207" y="3174023"/>
              <a:ext cx="5383355" cy="0"/>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94BFD29-77EC-7244-82C5-32C02736FE3F}"/>
                </a:ext>
              </a:extLst>
            </p:cNvPr>
            <p:cNvSpPr txBox="1"/>
            <p:nvPr/>
          </p:nvSpPr>
          <p:spPr>
            <a:xfrm rot="16200000">
              <a:off x="904899" y="2059574"/>
              <a:ext cx="1164903" cy="375772"/>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Age-standardised </a:t>
              </a:r>
              <a:br>
                <a:rPr kumimoji="0" lang="en-CA"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CA"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mortality ratio</a:t>
              </a:r>
            </a:p>
          </p:txBody>
        </p:sp>
        <p:sp>
          <p:nvSpPr>
            <p:cNvPr id="8" name="TextBox 7">
              <a:extLst>
                <a:ext uri="{FF2B5EF4-FFF2-40B4-BE49-F238E27FC236}">
                  <a16:creationId xmlns:a16="http://schemas.microsoft.com/office/drawing/2014/main" id="{1F4F365C-9524-E742-879A-489503A4AF46}"/>
                </a:ext>
              </a:extLst>
            </p:cNvPr>
            <p:cNvSpPr txBox="1"/>
            <p:nvPr/>
          </p:nvSpPr>
          <p:spPr>
            <a:xfrm>
              <a:off x="2764437" y="1612631"/>
              <a:ext cx="1634804" cy="640030"/>
            </a:xfrm>
            <a:prstGeom prst="rect">
              <a:avLst/>
            </a:prstGeom>
            <a:noFill/>
          </p:spPr>
          <p:txBody>
            <a:bodyPr wrap="square" rtlCol="0">
              <a:sp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CA" sz="2000" b="0" i="0" u="none" strike="noStrike" kern="1200" cap="none" spc="0" normalizeH="0" baseline="0" noProof="0" dirty="0">
                  <a:ln>
                    <a:noFill/>
                  </a:ln>
                  <a:solidFill>
                    <a:srgbClr val="C6573B"/>
                  </a:solidFill>
                  <a:effectLst/>
                  <a:uLnTx/>
                  <a:uFillTx/>
                  <a:latin typeface="Arial" panose="020B0604020202020204" pitchFamily="34" charset="0"/>
                  <a:ea typeface="+mn-ea"/>
                  <a:cs typeface="Arial" panose="020B0604020202020204" pitchFamily="34" charset="0"/>
                </a:rPr>
                <a:t>Patients with healthy kidneys do very well despite diabetes</a:t>
              </a:r>
            </a:p>
          </p:txBody>
        </p:sp>
        <p:sp>
          <p:nvSpPr>
            <p:cNvPr id="9" name="TextBox 8">
              <a:extLst>
                <a:ext uri="{FF2B5EF4-FFF2-40B4-BE49-F238E27FC236}">
                  <a16:creationId xmlns:a16="http://schemas.microsoft.com/office/drawing/2014/main" id="{1C3B544A-D444-DD4E-A5CC-5FA14C96DAD8}"/>
                </a:ext>
              </a:extLst>
            </p:cNvPr>
            <p:cNvSpPr txBox="1"/>
            <p:nvPr/>
          </p:nvSpPr>
          <p:spPr>
            <a:xfrm>
              <a:off x="4528888" y="908847"/>
              <a:ext cx="2168567" cy="446081"/>
            </a:xfrm>
            <a:prstGeom prst="rect">
              <a:avLst/>
            </a:prstGeom>
            <a:noFill/>
          </p:spPr>
          <p:txBody>
            <a:bodyPr wrap="square" rtlCol="0">
              <a:sp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CA" sz="2000" b="0"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Mortality excess is largely confined to those with CKD</a:t>
              </a:r>
            </a:p>
          </p:txBody>
        </p:sp>
        <p:sp>
          <p:nvSpPr>
            <p:cNvPr id="10" name="Rectangle 9">
              <a:extLst>
                <a:ext uri="{FF2B5EF4-FFF2-40B4-BE49-F238E27FC236}">
                  <a16:creationId xmlns:a16="http://schemas.microsoft.com/office/drawing/2014/main" id="{4FDE32D9-8102-3844-92F3-A39BF0285CC3}"/>
                </a:ext>
              </a:extLst>
            </p:cNvPr>
            <p:cNvSpPr/>
            <p:nvPr/>
          </p:nvSpPr>
          <p:spPr>
            <a:xfrm>
              <a:off x="2326639" y="2974450"/>
              <a:ext cx="252000" cy="294212"/>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01163A66-0AEE-074D-8583-E1E4A4FBD1AB}"/>
                </a:ext>
              </a:extLst>
            </p:cNvPr>
            <p:cNvSpPr/>
            <p:nvPr/>
          </p:nvSpPr>
          <p:spPr>
            <a:xfrm>
              <a:off x="3398226" y="3155734"/>
              <a:ext cx="252000" cy="112927"/>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285A6DD8-BD7F-FF47-8F1B-1B24B1352AE4}"/>
                </a:ext>
              </a:extLst>
            </p:cNvPr>
            <p:cNvSpPr/>
            <p:nvPr/>
          </p:nvSpPr>
          <p:spPr>
            <a:xfrm>
              <a:off x="4469813" y="2622331"/>
              <a:ext cx="252000" cy="646331"/>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DD488850-B5A0-1646-AF4D-ABFDD5237606}"/>
                </a:ext>
              </a:extLst>
            </p:cNvPr>
            <p:cNvSpPr/>
            <p:nvPr/>
          </p:nvSpPr>
          <p:spPr>
            <a:xfrm>
              <a:off x="5541400" y="2481072"/>
              <a:ext cx="252000" cy="787590"/>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8024422A-4F2C-1D49-8EFF-E6D5949DFCA5}"/>
                </a:ext>
              </a:extLst>
            </p:cNvPr>
            <p:cNvSpPr/>
            <p:nvPr/>
          </p:nvSpPr>
          <p:spPr>
            <a:xfrm>
              <a:off x="6612986" y="1725168"/>
              <a:ext cx="252000" cy="1543494"/>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E2EC8E6F-F26C-3844-AD5B-A4D36A1A8758}"/>
                </a:ext>
              </a:extLst>
            </p:cNvPr>
            <p:cNvSpPr txBox="1"/>
            <p:nvPr/>
          </p:nvSpPr>
          <p:spPr>
            <a:xfrm>
              <a:off x="2266862" y="2713655"/>
              <a:ext cx="357644" cy="200454"/>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4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a:t>
              </a:r>
            </a:p>
          </p:txBody>
        </p:sp>
        <p:sp>
          <p:nvSpPr>
            <p:cNvPr id="16" name="TextBox 15">
              <a:extLst>
                <a:ext uri="{FF2B5EF4-FFF2-40B4-BE49-F238E27FC236}">
                  <a16:creationId xmlns:a16="http://schemas.microsoft.com/office/drawing/2014/main" id="{012A5790-870F-8C4E-84DD-BA72FB5E6740}"/>
                </a:ext>
              </a:extLst>
            </p:cNvPr>
            <p:cNvSpPr txBox="1"/>
            <p:nvPr/>
          </p:nvSpPr>
          <p:spPr>
            <a:xfrm>
              <a:off x="3335264" y="2884227"/>
              <a:ext cx="357644" cy="200454"/>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4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1.3×</a:t>
              </a:r>
            </a:p>
          </p:txBody>
        </p:sp>
        <p:sp>
          <p:nvSpPr>
            <p:cNvPr id="17" name="TextBox 16">
              <a:extLst>
                <a:ext uri="{FF2B5EF4-FFF2-40B4-BE49-F238E27FC236}">
                  <a16:creationId xmlns:a16="http://schemas.microsoft.com/office/drawing/2014/main" id="{1326F23F-BAF8-D64A-B1F6-9AE39790634C}"/>
                </a:ext>
              </a:extLst>
            </p:cNvPr>
            <p:cNvSpPr txBox="1"/>
            <p:nvPr/>
          </p:nvSpPr>
          <p:spPr>
            <a:xfrm>
              <a:off x="4474332" y="2373616"/>
              <a:ext cx="256695" cy="200454"/>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4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a:t>
              </a:r>
            </a:p>
          </p:txBody>
        </p:sp>
        <p:sp>
          <p:nvSpPr>
            <p:cNvPr id="18" name="TextBox 17">
              <a:extLst>
                <a:ext uri="{FF2B5EF4-FFF2-40B4-BE49-F238E27FC236}">
                  <a16:creationId xmlns:a16="http://schemas.microsoft.com/office/drawing/2014/main" id="{5490044D-8A41-954B-BF5B-7BE129D486E4}"/>
                </a:ext>
              </a:extLst>
            </p:cNvPr>
            <p:cNvSpPr txBox="1"/>
            <p:nvPr/>
          </p:nvSpPr>
          <p:spPr>
            <a:xfrm>
              <a:off x="5552155" y="2222007"/>
              <a:ext cx="256695" cy="200454"/>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4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8×</a:t>
              </a:r>
            </a:p>
          </p:txBody>
        </p:sp>
        <p:sp>
          <p:nvSpPr>
            <p:cNvPr id="19" name="TextBox 18">
              <a:extLst>
                <a:ext uri="{FF2B5EF4-FFF2-40B4-BE49-F238E27FC236}">
                  <a16:creationId xmlns:a16="http://schemas.microsoft.com/office/drawing/2014/main" id="{FF33BC1C-7CF2-6143-99F0-B9FA2C86A19D}"/>
                </a:ext>
              </a:extLst>
            </p:cNvPr>
            <p:cNvSpPr txBox="1"/>
            <p:nvPr/>
          </p:nvSpPr>
          <p:spPr>
            <a:xfrm>
              <a:off x="6530923" y="1489865"/>
              <a:ext cx="424599" cy="200454"/>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4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15.7×</a:t>
              </a:r>
            </a:p>
          </p:txBody>
        </p:sp>
        <p:sp>
          <p:nvSpPr>
            <p:cNvPr id="20" name="Arrow: Down 21">
              <a:extLst>
                <a:ext uri="{FF2B5EF4-FFF2-40B4-BE49-F238E27FC236}">
                  <a16:creationId xmlns:a16="http://schemas.microsoft.com/office/drawing/2014/main" id="{D9611AFE-3120-4347-A295-CDF003D6E723}"/>
                </a:ext>
              </a:extLst>
            </p:cNvPr>
            <p:cNvSpPr/>
            <p:nvPr/>
          </p:nvSpPr>
          <p:spPr>
            <a:xfrm>
              <a:off x="3356730" y="2290159"/>
              <a:ext cx="312616" cy="599761"/>
            </a:xfrm>
            <a:prstGeom prst="downArrow">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906ACA82-2E3D-3642-A31C-3A9341D614BB}"/>
                </a:ext>
              </a:extLst>
            </p:cNvPr>
            <p:cNvSpPr txBox="1"/>
            <p:nvPr/>
          </p:nvSpPr>
          <p:spPr>
            <a:xfrm>
              <a:off x="1961386" y="3372782"/>
              <a:ext cx="936052" cy="21788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All diabetes</a:t>
              </a:r>
            </a:p>
          </p:txBody>
        </p:sp>
        <p:sp>
          <p:nvSpPr>
            <p:cNvPr id="22" name="TextBox 21">
              <a:extLst>
                <a:ext uri="{FF2B5EF4-FFF2-40B4-BE49-F238E27FC236}">
                  <a16:creationId xmlns:a16="http://schemas.microsoft.com/office/drawing/2014/main" id="{D458E5DB-60F3-A444-9E15-EB6ADF601C26}"/>
                </a:ext>
              </a:extLst>
            </p:cNvPr>
            <p:cNvSpPr txBox="1"/>
            <p:nvPr/>
          </p:nvSpPr>
          <p:spPr>
            <a:xfrm>
              <a:off x="2987449" y="3378603"/>
              <a:ext cx="1055450" cy="37633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 kidney problems</a:t>
              </a:r>
            </a:p>
          </p:txBody>
        </p:sp>
        <p:sp>
          <p:nvSpPr>
            <p:cNvPr id="23" name="TextBox 22">
              <a:extLst>
                <a:ext uri="{FF2B5EF4-FFF2-40B4-BE49-F238E27FC236}">
                  <a16:creationId xmlns:a16="http://schemas.microsoft.com/office/drawing/2014/main" id="{F0A9BD65-A7CB-5F4A-86D9-D4CEE45E55F0}"/>
                </a:ext>
              </a:extLst>
            </p:cNvPr>
            <p:cNvSpPr txBox="1"/>
            <p:nvPr/>
          </p:nvSpPr>
          <p:spPr>
            <a:xfrm>
              <a:off x="3936944" y="3337916"/>
              <a:ext cx="1270112" cy="21788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Albuminuria</a:t>
              </a:r>
            </a:p>
          </p:txBody>
        </p:sp>
        <p:sp>
          <p:nvSpPr>
            <p:cNvPr id="24" name="TextBox 23">
              <a:extLst>
                <a:ext uri="{FF2B5EF4-FFF2-40B4-BE49-F238E27FC236}">
                  <a16:creationId xmlns:a16="http://schemas.microsoft.com/office/drawing/2014/main" id="{AF75F7CE-F8B3-3D4A-A2FF-958E767C74A6}"/>
                </a:ext>
              </a:extLst>
            </p:cNvPr>
            <p:cNvSpPr txBox="1"/>
            <p:nvPr/>
          </p:nvSpPr>
          <p:spPr>
            <a:xfrm>
              <a:off x="5017655" y="3337916"/>
              <a:ext cx="1270112" cy="21788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eGFR</a:t>
              </a:r>
            </a:p>
          </p:txBody>
        </p:sp>
        <p:sp>
          <p:nvSpPr>
            <p:cNvPr id="25" name="TextBox 24">
              <a:extLst>
                <a:ext uri="{FF2B5EF4-FFF2-40B4-BE49-F238E27FC236}">
                  <a16:creationId xmlns:a16="http://schemas.microsoft.com/office/drawing/2014/main" id="{641A24FC-054B-AA4B-8F1D-4F0A3670AA97}"/>
                </a:ext>
              </a:extLst>
            </p:cNvPr>
            <p:cNvSpPr txBox="1"/>
            <p:nvPr/>
          </p:nvSpPr>
          <p:spPr>
            <a:xfrm>
              <a:off x="6098366" y="3337916"/>
              <a:ext cx="1270112" cy="21788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Both</a:t>
              </a:r>
            </a:p>
          </p:txBody>
        </p:sp>
        <p:sp>
          <p:nvSpPr>
            <p:cNvPr id="26" name="TextBox 25">
              <a:extLst>
                <a:ext uri="{FF2B5EF4-FFF2-40B4-BE49-F238E27FC236}">
                  <a16:creationId xmlns:a16="http://schemas.microsoft.com/office/drawing/2014/main" id="{8D6E31FB-CC4B-D14B-946C-315A12A583B8}"/>
                </a:ext>
              </a:extLst>
            </p:cNvPr>
            <p:cNvSpPr txBox="1"/>
            <p:nvPr/>
          </p:nvSpPr>
          <p:spPr>
            <a:xfrm>
              <a:off x="3936944" y="3534301"/>
              <a:ext cx="3515663" cy="21788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----------Chronic kidney disease ----------</a:t>
              </a:r>
            </a:p>
          </p:txBody>
        </p:sp>
        <p:sp>
          <p:nvSpPr>
            <p:cNvPr id="27" name="TextBox 26">
              <a:extLst>
                <a:ext uri="{FF2B5EF4-FFF2-40B4-BE49-F238E27FC236}">
                  <a16:creationId xmlns:a16="http://schemas.microsoft.com/office/drawing/2014/main" id="{B3CC1000-1FBA-E443-8518-DC181EE27735}"/>
                </a:ext>
              </a:extLst>
            </p:cNvPr>
            <p:cNvSpPr txBox="1"/>
            <p:nvPr/>
          </p:nvSpPr>
          <p:spPr>
            <a:xfrm>
              <a:off x="6692047" y="3025933"/>
              <a:ext cx="1270112" cy="21788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Population</a:t>
              </a:r>
            </a:p>
          </p:txBody>
        </p:sp>
        <p:cxnSp>
          <p:nvCxnSpPr>
            <p:cNvPr id="28" name="Straight Connector 27">
              <a:extLst>
                <a:ext uri="{FF2B5EF4-FFF2-40B4-BE49-F238E27FC236}">
                  <a16:creationId xmlns:a16="http://schemas.microsoft.com/office/drawing/2014/main" id="{8D88FCEC-D8EA-C049-92AF-D33B6FD1627B}"/>
                </a:ext>
              </a:extLst>
            </p:cNvPr>
            <p:cNvCxnSpPr>
              <a:cxnSpLocks/>
            </p:cNvCxnSpPr>
            <p:nvPr/>
          </p:nvCxnSpPr>
          <p:spPr>
            <a:xfrm flipH="1" flipV="1">
              <a:off x="1730972" y="1051341"/>
              <a:ext cx="16236" cy="2648075"/>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30" name="Right Brace 29">
            <a:extLst>
              <a:ext uri="{FF2B5EF4-FFF2-40B4-BE49-F238E27FC236}">
                <a16:creationId xmlns:a16="http://schemas.microsoft.com/office/drawing/2014/main" id="{76B23C38-6817-6043-8483-DFAD7E694FEC}"/>
              </a:ext>
            </a:extLst>
          </p:cNvPr>
          <p:cNvSpPr/>
          <p:nvPr/>
        </p:nvSpPr>
        <p:spPr>
          <a:xfrm rot="16200000">
            <a:off x="7504566" y="428085"/>
            <a:ext cx="235053" cy="3297343"/>
          </a:xfrm>
          <a:prstGeom prst="rightBrace">
            <a:avLst>
              <a:gd name="adj1" fmla="val 49479"/>
              <a:gd name="adj2" fmla="val 50000"/>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a:ln>
                <a:noFill/>
              </a:ln>
              <a:solidFill>
                <a:srgbClr val="001965"/>
              </a:solidFill>
              <a:effectLst/>
              <a:uLnTx/>
              <a:uFillTx/>
              <a:latin typeface="Verdana"/>
              <a:ea typeface="+mn-ea"/>
              <a:cs typeface="+mn-cs"/>
            </a:endParaRPr>
          </a:p>
        </p:txBody>
      </p:sp>
    </p:spTree>
    <p:extLst>
      <p:ext uri="{BB962C8B-B14F-4D97-AF65-F5344CB8AC3E}">
        <p14:creationId xmlns:p14="http://schemas.microsoft.com/office/powerpoint/2010/main" val="385970478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13"/>
          <p:cNvSpPr txBox="1">
            <a:spLocks noGrp="1"/>
          </p:cNvSpPr>
          <p:nvPr>
            <p:ph type="title"/>
          </p:nvPr>
        </p:nvSpPr>
        <p:spPr/>
        <p:txBody>
          <a:bodyPr/>
          <a:lstStyle/>
          <a:p>
            <a:pPr lvl="0"/>
            <a:r>
              <a:rPr lang="en-US"/>
              <a:t>Diabetes, CVD and Renal Disease: The Deadly Triad</a:t>
            </a:r>
          </a:p>
        </p:txBody>
      </p:sp>
      <p:sp>
        <p:nvSpPr>
          <p:cNvPr id="2" name="Slide Number Placeholder 1">
            <a:extLst>
              <a:ext uri="{FF2B5EF4-FFF2-40B4-BE49-F238E27FC236}">
                <a16:creationId xmlns:a16="http://schemas.microsoft.com/office/drawing/2014/main" id="{67A3E3E1-EDB0-0D4F-8022-BA00689BCE89}"/>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100" b="0" i="0" u="none" strike="noStrike" kern="1200" cap="none" spc="0" normalizeH="0" baseline="0" noProof="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7" name="Content Placeholder 6">
            <a:extLst>
              <a:ext uri="{FF2B5EF4-FFF2-40B4-BE49-F238E27FC236}">
                <a16:creationId xmlns:a16="http://schemas.microsoft.com/office/drawing/2014/main" id="{2C223FF3-27A8-4B49-B256-1EF27AF38C49}"/>
              </a:ext>
            </a:extLst>
          </p:cNvPr>
          <p:cNvSpPr>
            <a:spLocks noGrp="1"/>
          </p:cNvSpPr>
          <p:nvPr>
            <p:ph sz="quarter" idx="15"/>
          </p:nvPr>
        </p:nvSpPr>
        <p:spPr/>
        <p:txBody>
          <a:bodyPr anchor="b" anchorCtr="0"/>
          <a:lstStyle/>
          <a:p>
            <a:pPr marL="0" marR="0" lvl="0" indent="0" algn="l" rtl="0">
              <a:spcBef>
                <a:spcPts val="0"/>
              </a:spcBef>
              <a:buClr>
                <a:srgbClr val="000000"/>
              </a:buClr>
              <a:buSzPts val="1400"/>
              <a:buFont typeface="Arial"/>
              <a:buNone/>
            </a:pPr>
            <a:r>
              <a:rPr lang="en-GB" sz="1200" dirty="0">
                <a:latin typeface="Arial"/>
                <a:ea typeface="Arial"/>
                <a:cs typeface="Arial"/>
                <a:sym typeface="Arial"/>
              </a:rPr>
              <a:t>AGE, advanced glycation end-product; BP, blood pressure; CVD, cardiovascular disease; RAAS, renin-angiotensin-aldosterone system; ROS, reactive oxygen species; SGLT2, sodium-glucose cotransporter-2;</a:t>
            </a:r>
            <a:br>
              <a:rPr lang="en-GB" sz="1200" dirty="0">
                <a:latin typeface="Arial"/>
                <a:ea typeface="Arial"/>
                <a:cs typeface="Arial"/>
                <a:sym typeface="Arial"/>
              </a:rPr>
            </a:br>
            <a:r>
              <a:rPr lang="en-GB" sz="1200" dirty="0">
                <a:latin typeface="Arial"/>
                <a:ea typeface="Arial"/>
                <a:cs typeface="Arial"/>
                <a:sym typeface="Arial"/>
              </a:rPr>
              <a:t>SNS, sympathetic nervous system; T2D, type 2 diabetes</a:t>
            </a:r>
          </a:p>
          <a:p>
            <a:pPr marL="0" marR="0" lvl="0" indent="0" algn="l" rtl="0">
              <a:spcBef>
                <a:spcPts val="0"/>
              </a:spcBef>
              <a:buClr>
                <a:srgbClr val="000000"/>
              </a:buClr>
              <a:buSzPts val="1400"/>
              <a:buFont typeface="Arial"/>
              <a:buNone/>
            </a:pPr>
            <a:r>
              <a:rPr lang="en-GB" sz="1200" dirty="0">
                <a:latin typeface="Arial"/>
                <a:ea typeface="Arial"/>
                <a:cs typeface="Arial"/>
                <a:sym typeface="Arial"/>
              </a:rPr>
              <a:t>Adapted from: 1. Maqbool M, et al. Semin Nephrol. 2016;38:217-32. 2. </a:t>
            </a:r>
            <a:r>
              <a:rPr lang="en-GB" sz="1200" dirty="0" err="1">
                <a:latin typeface="Arial"/>
                <a:ea typeface="Arial"/>
                <a:cs typeface="Arial"/>
                <a:sym typeface="Arial"/>
              </a:rPr>
              <a:t>Ronco</a:t>
            </a:r>
            <a:r>
              <a:rPr lang="en-GB" sz="1200" dirty="0">
                <a:latin typeface="Arial"/>
                <a:ea typeface="Arial"/>
                <a:cs typeface="Arial"/>
                <a:sym typeface="Arial"/>
              </a:rPr>
              <a:t> C, et al. J Am Coll </a:t>
            </a:r>
            <a:r>
              <a:rPr lang="en-GB" sz="1200" dirty="0" err="1">
                <a:latin typeface="Arial"/>
                <a:ea typeface="Arial"/>
                <a:cs typeface="Arial"/>
                <a:sym typeface="Arial"/>
              </a:rPr>
              <a:t>Cardiol</a:t>
            </a:r>
            <a:r>
              <a:rPr lang="en-GB" sz="1200" dirty="0">
                <a:latin typeface="Arial"/>
                <a:ea typeface="Arial"/>
                <a:cs typeface="Arial"/>
                <a:sym typeface="Arial"/>
              </a:rPr>
              <a:t>. 2008;52:1527-39</a:t>
            </a:r>
          </a:p>
        </p:txBody>
      </p:sp>
      <p:grpSp>
        <p:nvGrpSpPr>
          <p:cNvPr id="501" name="Google Shape;501;p13"/>
          <p:cNvGrpSpPr/>
          <p:nvPr/>
        </p:nvGrpSpPr>
        <p:grpSpPr>
          <a:xfrm>
            <a:off x="3361339" y="1484784"/>
            <a:ext cx="5564168" cy="3382855"/>
            <a:chOff x="3111193" y="1728722"/>
            <a:chExt cx="5564459" cy="3383032"/>
          </a:xfrm>
        </p:grpSpPr>
        <p:sp>
          <p:nvSpPr>
            <p:cNvPr id="504" name="Google Shape;504;p13"/>
            <p:cNvSpPr/>
            <p:nvPr/>
          </p:nvSpPr>
          <p:spPr>
            <a:xfrm rot="10800000">
              <a:off x="3111193" y="4545195"/>
              <a:ext cx="5564459" cy="566559"/>
            </a:xfrm>
            <a:prstGeom prst="curvedDownArrow">
              <a:avLst>
                <a:gd name="adj1" fmla="val 25000"/>
                <a:gd name="adj2" fmla="val 50000"/>
                <a:gd name="adj3" fmla="val 25000"/>
              </a:avLst>
            </a:prstGeom>
            <a:solidFill>
              <a:schemeClr val="tx2"/>
            </a:solidFill>
            <a:ln w="12700" cap="flat" cmpd="sng">
              <a:solidFill>
                <a:schemeClr val="tx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05" name="Google Shape;505;p13"/>
            <p:cNvSpPr txBox="1"/>
            <p:nvPr/>
          </p:nvSpPr>
          <p:spPr>
            <a:xfrm>
              <a:off x="3807218" y="3255757"/>
              <a:ext cx="4096207" cy="369351"/>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Verdana"/>
                  <a:cs typeface="Arial" panose="020B0604020202020204" pitchFamily="34" charset="0"/>
                  <a:sym typeface="Verdana"/>
                </a:rPr>
                <a:t>Acute or chronic disorder of one…</a:t>
              </a: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06" name="Google Shape;506;p13"/>
            <p:cNvSpPr txBox="1"/>
            <p:nvPr/>
          </p:nvSpPr>
          <p:spPr>
            <a:xfrm>
              <a:off x="3613716" y="4400299"/>
              <a:ext cx="4477742" cy="369351"/>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Verdana"/>
                  <a:cs typeface="Arial" panose="020B0604020202020204" pitchFamily="34" charset="0"/>
                  <a:sym typeface="Verdana"/>
                </a:rPr>
                <a:t>…can induce dysfunction in the other</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07" name="Google Shape;507;p13"/>
            <p:cNvSpPr/>
            <p:nvPr/>
          </p:nvSpPr>
          <p:spPr>
            <a:xfrm rot="-2101659">
              <a:off x="7302849" y="2276645"/>
              <a:ext cx="432508" cy="824921"/>
            </a:xfrm>
            <a:prstGeom prst="downArrow">
              <a:avLst>
                <a:gd name="adj1" fmla="val 50000"/>
                <a:gd name="adj2" fmla="val 50000"/>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508" name="Google Shape;508;p13"/>
            <p:cNvSpPr txBox="1"/>
            <p:nvPr/>
          </p:nvSpPr>
          <p:spPr>
            <a:xfrm>
              <a:off x="4564482" y="2299633"/>
              <a:ext cx="2606888" cy="738703"/>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Verdana"/>
                  <a:cs typeface="Arial" panose="020B0604020202020204" pitchFamily="34" charset="0"/>
                  <a:sym typeface="Verdana"/>
                </a:rPr>
                <a:t>Glucose, AGEs, lipids, </a:t>
              </a:r>
              <a:b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Verdana"/>
                  <a:cs typeface="Arial" panose="020B0604020202020204" pitchFamily="34" charset="0"/>
                  <a:sym typeface="Verdana"/>
                </a:rPr>
              </a:b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Verdana"/>
                  <a:cs typeface="Arial" panose="020B0604020202020204" pitchFamily="34" charset="0"/>
                  <a:sym typeface="Verdana"/>
                </a:rPr>
                <a:t>BP, ROS, inflammation, fibrosis, RAAR, SNS</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09" name="Google Shape;509;p13"/>
            <p:cNvSpPr/>
            <p:nvPr/>
          </p:nvSpPr>
          <p:spPr>
            <a:xfrm>
              <a:off x="3207207" y="3062796"/>
              <a:ext cx="5356931" cy="501935"/>
            </a:xfrm>
            <a:prstGeom prst="curvedDownArrow">
              <a:avLst>
                <a:gd name="adj1" fmla="val 25000"/>
                <a:gd name="adj2" fmla="val 50000"/>
                <a:gd name="adj3" fmla="val 25000"/>
              </a:avLst>
            </a:prstGeom>
            <a:solidFill>
              <a:schemeClr val="tx2"/>
            </a:solidFill>
            <a:ln w="12700" cap="flat" cmpd="sng">
              <a:solidFill>
                <a:schemeClr val="tx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10" name="Google Shape;510;p13"/>
            <p:cNvSpPr/>
            <p:nvPr/>
          </p:nvSpPr>
          <p:spPr>
            <a:xfrm>
              <a:off x="4479031" y="1728722"/>
              <a:ext cx="2777793" cy="54641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Verdana"/>
                  <a:cs typeface="Arial" panose="020B0604020202020204" pitchFamily="34" charset="0"/>
                  <a:sym typeface="Verdana"/>
                </a:rPr>
                <a:t>T2D/</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Verdana"/>
                  <a:cs typeface="Arial" panose="020B0604020202020204" pitchFamily="34" charset="0"/>
                  <a:sym typeface="Verdana"/>
                </a:rPr>
                <a:t>hyperglycaemia</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11" name="Google Shape;511;p13"/>
            <p:cNvSpPr/>
            <p:nvPr/>
          </p:nvSpPr>
          <p:spPr>
            <a:xfrm rot="2101659" flipH="1">
              <a:off x="3978552" y="2250172"/>
              <a:ext cx="432508" cy="824921"/>
            </a:xfrm>
            <a:prstGeom prst="downArrow">
              <a:avLst>
                <a:gd name="adj1" fmla="val 50000"/>
                <a:gd name="adj2" fmla="val 50000"/>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grpSp>
      <p:sp>
        <p:nvSpPr>
          <p:cNvPr id="512" name="Google Shape;512;p13"/>
          <p:cNvSpPr/>
          <p:nvPr/>
        </p:nvSpPr>
        <p:spPr>
          <a:xfrm>
            <a:off x="860488" y="5294621"/>
            <a:ext cx="10471024" cy="401423"/>
          </a:xfrm>
          <a:prstGeom prst="roundRect">
            <a:avLst>
              <a:gd name="adj" fmla="val 16667"/>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Verdana"/>
                <a:cs typeface="Arial" panose="020B0604020202020204" pitchFamily="34" charset="0"/>
                <a:sym typeface="Verdana"/>
              </a:rPr>
              <a:t>Renal and cardiac systems are inextricably linked and should be considered together </a:t>
            </a: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13" name="Google Shape;513;p13"/>
          <p:cNvSpPr txBox="1"/>
          <p:nvPr/>
        </p:nvSpPr>
        <p:spPr>
          <a:xfrm>
            <a:off x="10020620" y="3344603"/>
            <a:ext cx="1501943" cy="390195"/>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36" b="0" i="0" u="none" strike="noStrike" kern="1200" cap="none" spc="0" normalizeH="0" baseline="0" noProof="0" dirty="0">
                <a:ln>
                  <a:noFill/>
                </a:ln>
                <a:solidFill>
                  <a:srgbClr val="5D8298"/>
                </a:solidFill>
                <a:effectLst/>
                <a:uLnTx/>
                <a:uFillTx/>
                <a:latin typeface="Arial" panose="020B0604020202020204" pitchFamily="34" charset="0"/>
                <a:ea typeface="Calibri"/>
                <a:cs typeface="Arial" panose="020B0604020202020204" pitchFamily="34" charset="0"/>
                <a:sym typeface="Calibri"/>
              </a:rPr>
              <a:t>SGLT2i +++</a:t>
            </a:r>
            <a:endParaRPr kumimoji="0" sz="1800" b="0"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endParaRPr>
          </a:p>
        </p:txBody>
      </p:sp>
      <p:sp>
        <p:nvSpPr>
          <p:cNvPr id="514" name="Google Shape;514;p13"/>
          <p:cNvSpPr/>
          <p:nvPr/>
        </p:nvSpPr>
        <p:spPr>
          <a:xfrm>
            <a:off x="782487" y="3429295"/>
            <a:ext cx="1529975" cy="390195"/>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36" b="0" i="0" u="none" strike="noStrike" kern="1200" cap="none" spc="0" normalizeH="0" baseline="0" noProof="0" dirty="0">
                <a:ln>
                  <a:noFill/>
                </a:ln>
                <a:solidFill>
                  <a:srgbClr val="5D8298"/>
                </a:solidFill>
                <a:effectLst/>
                <a:uLnTx/>
                <a:uFillTx/>
                <a:latin typeface="Arial" panose="020B0604020202020204" pitchFamily="34" charset="0"/>
                <a:ea typeface="Calibri"/>
                <a:cs typeface="Arial" panose="020B0604020202020204" pitchFamily="34" charset="0"/>
                <a:sym typeface="Calibri"/>
              </a:rPr>
              <a:t>SGLT2i +++</a:t>
            </a:r>
            <a:endParaRPr kumimoji="0" sz="1800" b="0"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31DB9E7A-B9D0-964A-94B3-3738D8E9D5B7}"/>
              </a:ext>
            </a:extLst>
          </p:cNvPr>
          <p:cNvPicPr>
            <a:picLocks noChangeAspect="1"/>
          </p:cNvPicPr>
          <p:nvPr/>
        </p:nvPicPr>
        <p:blipFill>
          <a:blip r:embed="rId3"/>
          <a:stretch>
            <a:fillRect/>
          </a:stretch>
        </p:blipFill>
        <p:spPr>
          <a:xfrm>
            <a:off x="8603900" y="3062844"/>
            <a:ext cx="1346200" cy="1168400"/>
          </a:xfrm>
          <a:prstGeom prst="rect">
            <a:avLst/>
          </a:prstGeom>
        </p:spPr>
      </p:pic>
      <p:pic>
        <p:nvPicPr>
          <p:cNvPr id="11" name="Picture 10">
            <a:extLst>
              <a:ext uri="{FF2B5EF4-FFF2-40B4-BE49-F238E27FC236}">
                <a16:creationId xmlns:a16="http://schemas.microsoft.com/office/drawing/2014/main" id="{F387D15C-8D3D-BB4A-B0E6-AFF5D6CD9D16}"/>
              </a:ext>
            </a:extLst>
          </p:cNvPr>
          <p:cNvPicPr>
            <a:picLocks noChangeAspect="1"/>
          </p:cNvPicPr>
          <p:nvPr/>
        </p:nvPicPr>
        <p:blipFill>
          <a:blip r:embed="rId4"/>
          <a:stretch>
            <a:fillRect/>
          </a:stretch>
        </p:blipFill>
        <p:spPr>
          <a:xfrm rot="19851484">
            <a:off x="2333470" y="2939143"/>
            <a:ext cx="1142902" cy="1552300"/>
          </a:xfrm>
          <a:prstGeom prst="rect">
            <a:avLst/>
          </a:prstGeom>
        </p:spPr>
      </p:pic>
    </p:spTree>
    <p:extLst>
      <p:ext uri="{BB962C8B-B14F-4D97-AF65-F5344CB8AC3E}">
        <p14:creationId xmlns:p14="http://schemas.microsoft.com/office/powerpoint/2010/main" val="116504256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pic>
        <p:nvPicPr>
          <p:cNvPr id="519" name="Google Shape;519;p14"/>
          <p:cNvPicPr preferRelativeResize="0"/>
          <p:nvPr/>
        </p:nvPicPr>
        <p:blipFill rotWithShape="1">
          <a:blip r:embed="rId3">
            <a:alphaModFix/>
          </a:blip>
          <a:srcRect/>
          <a:stretch/>
        </p:blipFill>
        <p:spPr>
          <a:xfrm>
            <a:off x="6096000" y="2136897"/>
            <a:ext cx="5856768" cy="3514060"/>
          </a:xfrm>
          <a:prstGeom prst="rect">
            <a:avLst/>
          </a:prstGeom>
          <a:noFill/>
          <a:ln>
            <a:noFill/>
          </a:ln>
        </p:spPr>
      </p:pic>
      <p:sp>
        <p:nvSpPr>
          <p:cNvPr id="625" name="Google Shape;625;p14"/>
          <p:cNvSpPr txBox="1"/>
          <p:nvPr/>
        </p:nvSpPr>
        <p:spPr>
          <a:xfrm>
            <a:off x="486582" y="3759022"/>
            <a:ext cx="908069" cy="369291"/>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GLP-1</a:t>
            </a: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26" name="Google Shape;626;p14"/>
          <p:cNvSpPr/>
          <p:nvPr/>
        </p:nvSpPr>
        <p:spPr>
          <a:xfrm>
            <a:off x="1418331" y="3783176"/>
            <a:ext cx="1109855" cy="250361"/>
          </a:xfrm>
          <a:prstGeom prst="rightArrow">
            <a:avLst>
              <a:gd name="adj1" fmla="val 50000"/>
              <a:gd name="adj2" fmla="val 50000"/>
            </a:avLst>
          </a:prstGeom>
          <a:solidFill>
            <a:schemeClr val="accent1"/>
          </a:solidFill>
          <a:ln>
            <a:noFill/>
          </a:ln>
          <a:effectLst>
            <a:outerShdw blurRad="101600" dist="38100" dir="2700000" algn="tl" rotWithShape="0">
              <a:srgbClr val="000000">
                <a:alpha val="46666"/>
              </a:srgbClr>
            </a:outerShdw>
          </a:effectLst>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627" name="Google Shape;627;p14"/>
          <p:cNvSpPr/>
          <p:nvPr/>
        </p:nvSpPr>
        <p:spPr>
          <a:xfrm rot="-2339066">
            <a:off x="1298456" y="2972647"/>
            <a:ext cx="1835096" cy="183331"/>
          </a:xfrm>
          <a:prstGeom prst="rightArrow">
            <a:avLst>
              <a:gd name="adj1" fmla="val 50000"/>
              <a:gd name="adj2" fmla="val 50000"/>
            </a:avLst>
          </a:prstGeom>
          <a:solidFill>
            <a:schemeClr val="accent1"/>
          </a:solidFill>
          <a:ln>
            <a:noFill/>
          </a:ln>
          <a:effectLst>
            <a:outerShdw blurRad="101600" dist="38100" dir="2700000" algn="tl" rotWithShape="0">
              <a:srgbClr val="000000">
                <a:alpha val="46666"/>
              </a:srgbClr>
            </a:outerShdw>
          </a:effectLst>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628" name="Google Shape;628;p14"/>
          <p:cNvSpPr/>
          <p:nvPr/>
        </p:nvSpPr>
        <p:spPr>
          <a:xfrm rot="2266575">
            <a:off x="1148050" y="4636510"/>
            <a:ext cx="1962500" cy="306660"/>
          </a:xfrm>
          <a:prstGeom prst="rightArrow">
            <a:avLst>
              <a:gd name="adj1" fmla="val 50000"/>
              <a:gd name="adj2" fmla="val 50000"/>
            </a:avLst>
          </a:prstGeom>
          <a:solidFill>
            <a:schemeClr val="accent1"/>
          </a:solidFill>
          <a:ln>
            <a:noFill/>
          </a:ln>
          <a:effectLst>
            <a:outerShdw blurRad="101600" dist="38100" dir="2700000" algn="tl" rotWithShape="0">
              <a:srgbClr val="000000">
                <a:alpha val="46666"/>
              </a:srgbClr>
            </a:outerShdw>
          </a:effectLst>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629" name="Google Shape;629;p14"/>
          <p:cNvSpPr txBox="1"/>
          <p:nvPr/>
        </p:nvSpPr>
        <p:spPr>
          <a:xfrm>
            <a:off x="4263129" y="2064878"/>
            <a:ext cx="1037720" cy="369291"/>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Satiety</a:t>
            </a: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30" name="Google Shape;630;p14"/>
          <p:cNvSpPr txBox="1"/>
          <p:nvPr/>
        </p:nvSpPr>
        <p:spPr>
          <a:xfrm>
            <a:off x="4274840" y="3494673"/>
            <a:ext cx="1341136" cy="646290"/>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Insulin</a:t>
            </a: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secretion</a:t>
            </a: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31" name="Google Shape;631;p14"/>
          <p:cNvSpPr txBox="1"/>
          <p:nvPr/>
        </p:nvSpPr>
        <p:spPr>
          <a:xfrm>
            <a:off x="4208957" y="5327320"/>
            <a:ext cx="1037720" cy="369291"/>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Satiety</a:t>
            </a: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632" name="Google Shape;632;p14"/>
          <p:cNvCxnSpPr/>
          <p:nvPr/>
        </p:nvCxnSpPr>
        <p:spPr>
          <a:xfrm>
            <a:off x="970505" y="2973740"/>
            <a:ext cx="0" cy="673289"/>
          </a:xfrm>
          <a:prstGeom prst="straightConnector1">
            <a:avLst/>
          </a:prstGeom>
          <a:noFill/>
          <a:ln w="31750" cap="flat" cmpd="sng">
            <a:solidFill>
              <a:schemeClr val="accent1"/>
            </a:solidFill>
            <a:prstDash val="solid"/>
            <a:miter lim="800000"/>
            <a:headEnd type="none" w="sm" len="sm"/>
            <a:tailEnd type="triangle" w="med" len="med"/>
          </a:ln>
        </p:spPr>
      </p:cxnSp>
      <p:sp>
        <p:nvSpPr>
          <p:cNvPr id="633" name="Google Shape;633;p14"/>
          <p:cNvSpPr txBox="1"/>
          <p:nvPr/>
        </p:nvSpPr>
        <p:spPr>
          <a:xfrm>
            <a:off x="527851" y="2575330"/>
            <a:ext cx="942887" cy="369291"/>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DPPIV</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34" name="Google Shape;634;p14"/>
          <p:cNvSpPr txBox="1"/>
          <p:nvPr/>
        </p:nvSpPr>
        <p:spPr>
          <a:xfrm>
            <a:off x="986386" y="1162556"/>
            <a:ext cx="2637325" cy="400069"/>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The Incretin System</a:t>
            </a:r>
            <a:endParaRPr kumimoji="0"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35" name="Google Shape;635;p14"/>
          <p:cNvSpPr txBox="1"/>
          <p:nvPr/>
        </p:nvSpPr>
        <p:spPr>
          <a:xfrm>
            <a:off x="8154218" y="1088557"/>
            <a:ext cx="2982341" cy="400069"/>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Renal SGLT2 system</a:t>
            </a:r>
            <a:endParaRPr kumimoji="0"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itle 10">
            <a:extLst>
              <a:ext uri="{FF2B5EF4-FFF2-40B4-BE49-F238E27FC236}">
                <a16:creationId xmlns:a16="http://schemas.microsoft.com/office/drawing/2014/main" id="{E80F9BE7-9388-E043-901C-07A8D4252C2A}"/>
              </a:ext>
            </a:extLst>
          </p:cNvPr>
          <p:cNvSpPr>
            <a:spLocks noGrp="1"/>
          </p:cNvSpPr>
          <p:nvPr>
            <p:ph type="title"/>
          </p:nvPr>
        </p:nvSpPr>
        <p:spPr/>
        <p:txBody>
          <a:bodyPr/>
          <a:lstStyle/>
          <a:p>
            <a:r>
              <a:rPr lang="en-US">
                <a:sym typeface="Calibri"/>
              </a:rPr>
              <a:t>The New Diabetes Therapies</a:t>
            </a:r>
            <a:endParaRPr lang="en-US" dirty="0"/>
          </a:p>
        </p:txBody>
      </p:sp>
      <p:sp>
        <p:nvSpPr>
          <p:cNvPr id="2" name="Slide Number Placeholder 1">
            <a:extLst>
              <a:ext uri="{FF2B5EF4-FFF2-40B4-BE49-F238E27FC236}">
                <a16:creationId xmlns:a16="http://schemas.microsoft.com/office/drawing/2014/main" id="{B7D68C5A-8834-034A-88E4-27B6DD9782D6}"/>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100" b="0" i="0" u="none" strike="noStrike" kern="1200" cap="none" spc="0" normalizeH="0" baseline="0" noProof="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pic>
        <p:nvPicPr>
          <p:cNvPr id="19" name="Content Placeholder 18">
            <a:extLst>
              <a:ext uri="{FF2B5EF4-FFF2-40B4-BE49-F238E27FC236}">
                <a16:creationId xmlns:a16="http://schemas.microsoft.com/office/drawing/2014/main" id="{02E81CC1-0975-6F45-A9AD-AA97BDE1E62A}"/>
              </a:ext>
            </a:extLst>
          </p:cNvPr>
          <p:cNvPicPr>
            <a:picLocks noGrp="1" noChangeAspect="1"/>
          </p:cNvPicPr>
          <p:nvPr>
            <p:ph sz="quarter" idx="15"/>
          </p:nvPr>
        </p:nvPicPr>
        <p:blipFill>
          <a:blip r:embed="rId4"/>
          <a:stretch>
            <a:fillRect/>
          </a:stretch>
        </p:blipFill>
        <p:spPr>
          <a:xfrm>
            <a:off x="3050375" y="1856492"/>
            <a:ext cx="1162853" cy="1001667"/>
          </a:xfrm>
        </p:spPr>
      </p:pic>
      <p:pic>
        <p:nvPicPr>
          <p:cNvPr id="21" name="Picture 20">
            <a:extLst>
              <a:ext uri="{FF2B5EF4-FFF2-40B4-BE49-F238E27FC236}">
                <a16:creationId xmlns:a16="http://schemas.microsoft.com/office/drawing/2014/main" id="{3320372E-8157-304B-B2FD-A7BE2E54EDEA}"/>
              </a:ext>
            </a:extLst>
          </p:cNvPr>
          <p:cNvPicPr>
            <a:picLocks noChangeAspect="1"/>
          </p:cNvPicPr>
          <p:nvPr/>
        </p:nvPicPr>
        <p:blipFill>
          <a:blip r:embed="rId5"/>
          <a:stretch>
            <a:fillRect/>
          </a:stretch>
        </p:blipFill>
        <p:spPr>
          <a:xfrm>
            <a:off x="2892334" y="4941788"/>
            <a:ext cx="1066800" cy="1079500"/>
          </a:xfrm>
          <a:prstGeom prst="rect">
            <a:avLst/>
          </a:prstGeom>
        </p:spPr>
      </p:pic>
      <p:pic>
        <p:nvPicPr>
          <p:cNvPr id="27" name="Picture 26">
            <a:extLst>
              <a:ext uri="{FF2B5EF4-FFF2-40B4-BE49-F238E27FC236}">
                <a16:creationId xmlns:a16="http://schemas.microsoft.com/office/drawing/2014/main" id="{AFC56A90-08AE-5047-95B5-01C763EAF14B}"/>
              </a:ext>
            </a:extLst>
          </p:cNvPr>
          <p:cNvPicPr>
            <a:picLocks noChangeAspect="1"/>
          </p:cNvPicPr>
          <p:nvPr/>
        </p:nvPicPr>
        <p:blipFill>
          <a:blip r:embed="rId6"/>
          <a:stretch>
            <a:fillRect/>
          </a:stretch>
        </p:blipFill>
        <p:spPr>
          <a:xfrm>
            <a:off x="2688771" y="3402910"/>
            <a:ext cx="1492317" cy="909949"/>
          </a:xfrm>
          <a:prstGeom prst="rect">
            <a:avLst/>
          </a:prstGeom>
        </p:spPr>
      </p:pic>
      <p:sp>
        <p:nvSpPr>
          <p:cNvPr id="3" name="TextBox 2">
            <a:extLst>
              <a:ext uri="{FF2B5EF4-FFF2-40B4-BE49-F238E27FC236}">
                <a16:creationId xmlns:a16="http://schemas.microsoft.com/office/drawing/2014/main" id="{88AC64B3-5D66-345A-D3BE-52A851DDF06A}"/>
              </a:ext>
            </a:extLst>
          </p:cNvPr>
          <p:cNvSpPr txBox="1"/>
          <p:nvPr/>
        </p:nvSpPr>
        <p:spPr>
          <a:xfrm>
            <a:off x="0" y="6296992"/>
            <a:ext cx="12192000" cy="461665"/>
          </a:xfrm>
          <a:prstGeom prst="rect">
            <a:avLst/>
          </a:prstGeom>
          <a:noFill/>
          <a:effectLst/>
        </p:spPr>
        <p:txBody>
          <a:bodyPr wrap="square" rtlCol="0" anchor="b" anchorCtr="0">
            <a:spAutoFit/>
          </a:bodyPr>
          <a:lstStyle>
            <a:defPPr marR="0" lvl="0" algn="l" rtl="0">
              <a:lnSpc>
                <a:spcPct val="100000"/>
              </a:lnSpc>
              <a:spcBef>
                <a:spcPts val="0"/>
              </a:spcBef>
              <a:spcAft>
                <a:spcPts val="0"/>
              </a:spcAft>
              <a:defRPr/>
            </a:defPPr>
            <a:lvl1pPr marL="0" indent="0">
              <a:spcAft>
                <a:spcPts val="100"/>
              </a:spcAft>
              <a:buSzPts val="1400"/>
              <a:buNone/>
              <a:defRPr sz="1000"/>
            </a:lvl1pPr>
          </a:lstStyle>
          <a:p>
            <a:pPr marL="0" marR="0" lvl="0" indent="0" algn="l" defTabSz="457200" rtl="0" eaLnBrk="1" fontAlgn="auto" latinLnBrk="0" hangingPunct="1">
              <a:lnSpc>
                <a:spcPct val="100000"/>
              </a:lnSpc>
              <a:spcBef>
                <a:spcPts val="0"/>
              </a:spcBef>
              <a:spcAft>
                <a:spcPts val="100"/>
              </a:spcAft>
              <a:buClrTx/>
              <a:buSzPts val="1400"/>
              <a:buFontTx/>
              <a:buNone/>
              <a:tabLst/>
              <a:defRPr/>
            </a:pPr>
            <a:r>
              <a:rPr kumimoji="0" lang="en-GB" sz="1200" b="0"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DCT, distal convoluted tubule; DPPIV, dipeptidyl peptidase-4; GFR, glomerular filtration rate; GLP-1, glucagon-like peptide 1; PCT, proximal convoluted tubule; SGLT2, sodium-glucose cotransporter-2</a:t>
            </a:r>
          </a:p>
        </p:txBody>
      </p:sp>
    </p:spTree>
    <p:extLst>
      <p:ext uri="{BB962C8B-B14F-4D97-AF65-F5344CB8AC3E}">
        <p14:creationId xmlns:p14="http://schemas.microsoft.com/office/powerpoint/2010/main" val="289981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2" name="Google Shape;642;p15"/>
          <p:cNvSpPr txBox="1">
            <a:spLocks noGrp="1"/>
          </p:cNvSpPr>
          <p:nvPr>
            <p:ph type="title"/>
          </p:nvPr>
        </p:nvSpPr>
        <p:spPr/>
        <p:txBody>
          <a:bodyPr/>
          <a:lstStyle/>
          <a:p>
            <a:pPr lvl="0"/>
            <a:r>
              <a:rPr lang="en-US"/>
              <a:t>Summary of Earlier CVOTS for Newer T2DM Agents</a:t>
            </a:r>
          </a:p>
        </p:txBody>
      </p:sp>
      <p:sp>
        <p:nvSpPr>
          <p:cNvPr id="643" name="Google Shape;643;p15"/>
          <p:cNvSpPr txBox="1">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100" b="0" i="0" u="none" strike="noStrike" kern="1200" cap="none" spc="0" normalizeH="0" baseline="0" noProof="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10" name="Content Placeholder 9">
            <a:extLst>
              <a:ext uri="{FF2B5EF4-FFF2-40B4-BE49-F238E27FC236}">
                <a16:creationId xmlns:a16="http://schemas.microsoft.com/office/drawing/2014/main" id="{D98F900B-038A-8A4B-99F0-E1972CA44A6F}"/>
              </a:ext>
            </a:extLst>
          </p:cNvPr>
          <p:cNvSpPr>
            <a:spLocks noGrp="1"/>
          </p:cNvSpPr>
          <p:nvPr>
            <p:ph sz="quarter" idx="15"/>
          </p:nvPr>
        </p:nvSpPr>
        <p:spPr>
          <a:xfrm>
            <a:off x="191345" y="6356351"/>
            <a:ext cx="12000656" cy="365125"/>
          </a:xfrm>
        </p:spPr>
        <p:txBody>
          <a:bodyPr anchor="b" anchorCtr="0"/>
          <a:lstStyle/>
          <a:p>
            <a:pPr marL="0" lvl="0" indent="0" algn="l" rtl="0">
              <a:spcBef>
                <a:spcPts val="0"/>
              </a:spcBef>
              <a:buClr>
                <a:schemeClr val="dk1"/>
              </a:buClr>
              <a:buSzPct val="95238"/>
              <a:buNone/>
            </a:pPr>
            <a:r>
              <a:rPr lang="en-GB" sz="900" baseline="30000" dirty="0">
                <a:solidFill>
                  <a:srgbClr val="5A5A5A"/>
                </a:solidFill>
                <a:latin typeface="Arial" panose="020B0604020202020204" pitchFamily="34" charset="0"/>
                <a:ea typeface="Calibri"/>
                <a:cs typeface="Arial" panose="020B0604020202020204" pitchFamily="34" charset="0"/>
                <a:sym typeface="Calibri"/>
              </a:rPr>
              <a:t>a</a:t>
            </a:r>
            <a:r>
              <a:rPr lang="en-GB" dirty="0"/>
              <a:t> Upper boundary of 1-sided repeated CI</a:t>
            </a:r>
          </a:p>
          <a:p>
            <a:pPr marL="0" lvl="0" indent="0" algn="l" rtl="0">
              <a:spcBef>
                <a:spcPts val="0"/>
              </a:spcBef>
              <a:buClr>
                <a:schemeClr val="dk1"/>
              </a:buClr>
              <a:buSzPct val="95238"/>
              <a:buNone/>
            </a:pPr>
            <a:r>
              <a:rPr lang="en-GB" dirty="0"/>
              <a:t>3/4P-MACE, 3/4-point major adverse cardiovascular events; ACS, acute coronary syndromes; CI, confidence interval; CRF, chronic renal failure; CVD, cardiovascular disease; CVOT, cardiovascular outcomes trial; HbA1c, glycated haemoglobin A1C; HR, hazard ratio</a:t>
            </a:r>
          </a:p>
          <a:p>
            <a:pPr marL="0" lvl="0" indent="0" algn="l" rtl="0">
              <a:spcBef>
                <a:spcPts val="0"/>
              </a:spcBef>
              <a:buClr>
                <a:schemeClr val="dk1"/>
              </a:buClr>
              <a:buSzPct val="95238"/>
              <a:buNone/>
            </a:pPr>
            <a:r>
              <a:rPr lang="en-GB" dirty="0"/>
              <a:t>Adapted from: 1. </a:t>
            </a:r>
            <a:r>
              <a:rPr lang="en-GB" dirty="0" err="1"/>
              <a:t>Scirica</a:t>
            </a:r>
            <a:r>
              <a:rPr lang="en-GB" dirty="0"/>
              <a:t> BM, et al</a:t>
            </a:r>
            <a:r>
              <a:rPr lang="en-GB" i="1" dirty="0"/>
              <a:t>. </a:t>
            </a:r>
            <a:r>
              <a:rPr lang="en-GB" dirty="0"/>
              <a:t>N </a:t>
            </a:r>
            <a:r>
              <a:rPr lang="en-GB" dirty="0" err="1"/>
              <a:t>Engl</a:t>
            </a:r>
            <a:r>
              <a:rPr lang="en-GB" dirty="0"/>
              <a:t> J Med. 2013;369:1317-26. 2. White WB, et al. N </a:t>
            </a:r>
            <a:r>
              <a:rPr lang="en-GB" dirty="0" err="1"/>
              <a:t>Engl</a:t>
            </a:r>
            <a:r>
              <a:rPr lang="en-GB" dirty="0"/>
              <a:t> J Med.</a:t>
            </a:r>
            <a:r>
              <a:rPr lang="en-GB" i="1" dirty="0"/>
              <a:t> </a:t>
            </a:r>
            <a:r>
              <a:rPr lang="en-GB" dirty="0"/>
              <a:t>2013;369:1327-35. 3. Green JB, et al. N </a:t>
            </a:r>
            <a:r>
              <a:rPr lang="en-GB" dirty="0" err="1"/>
              <a:t>Engl</a:t>
            </a:r>
            <a:r>
              <a:rPr lang="en-GB" dirty="0"/>
              <a:t> J Med 2015 373:232-42. </a:t>
            </a:r>
            <a:br>
              <a:rPr lang="en-GB" dirty="0"/>
            </a:br>
            <a:r>
              <a:rPr lang="en-GB" dirty="0"/>
              <a:t>4. Pfeffer MA, et al. Presented at ADA 2022 (oral presentation)</a:t>
            </a:r>
          </a:p>
        </p:txBody>
      </p:sp>
      <p:sp>
        <p:nvSpPr>
          <p:cNvPr id="644" name="Google Shape;644;p15"/>
          <p:cNvSpPr/>
          <p:nvPr/>
        </p:nvSpPr>
        <p:spPr>
          <a:xfrm>
            <a:off x="1880940" y="1127190"/>
            <a:ext cx="8334375" cy="1080000"/>
          </a:xfrm>
          <a:prstGeom prst="rect">
            <a:avLst/>
          </a:prstGeom>
          <a:solidFill>
            <a:srgbClr val="D8D8D8"/>
          </a:solid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SAVOR-TIMI 53</a:t>
            </a:r>
            <a:r>
              <a:rPr kumimoji="0" lang="en-US" sz="1800" b="1" i="0" u="none" strike="noStrike" kern="1200" cap="none" spc="0" normalizeH="0" baseline="3000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1				</a:t>
            </a:r>
            <a:r>
              <a:rPr kumimoji="0" lang="en-US" sz="1800" b="1" i="0" u="none" strike="noStrike" kern="1200" cap="none" spc="0" normalizeH="0" baseline="30000" noProof="0" dirty="0">
                <a:ln>
                  <a:noFill/>
                </a:ln>
                <a:solidFill>
                  <a:srgbClr val="5A5A5A"/>
                </a:solidFill>
                <a:effectLst/>
                <a:uLnTx/>
                <a:uFillTx/>
                <a:latin typeface="Arial" panose="020B0604020202020204" pitchFamily="34" charset="0"/>
                <a:ea typeface="Calibri"/>
                <a:cs typeface="Arial" panose="020B0604020202020204" pitchFamily="34" charset="0"/>
                <a:sym typeface="Calibri"/>
              </a:rPr>
              <a:t>				</a:t>
            </a:r>
            <a:endParaRPr kumimoji="0" sz="1200" b="1" i="0" u="none" strike="noStrike" kern="1200" cap="none" spc="0" normalizeH="0" baseline="0" noProof="0" dirty="0">
              <a:ln>
                <a:noFill/>
              </a:ln>
              <a:solidFill>
                <a:srgbClr val="5A5A5A"/>
              </a:solidFill>
              <a:effectLst/>
              <a:uLnTx/>
              <a:uFillTx/>
              <a:latin typeface="Arial" panose="020B0604020202020204" pitchFamily="34" charset="0"/>
              <a:ea typeface="Calibri"/>
              <a:cs typeface="Arial" panose="020B0604020202020204" pitchFamily="34" charset="0"/>
              <a:sym typeface="Calibri"/>
            </a:endParaRPr>
          </a:p>
        </p:txBody>
      </p:sp>
      <p:sp>
        <p:nvSpPr>
          <p:cNvPr id="645" name="Google Shape;645;p15"/>
          <p:cNvSpPr/>
          <p:nvPr/>
        </p:nvSpPr>
        <p:spPr>
          <a:xfrm>
            <a:off x="1882673" y="1511524"/>
            <a:ext cx="1496291" cy="69662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alibri"/>
              </a:rPr>
              <a:t>CVD or CRFs</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alibri"/>
              </a:rPr>
              <a:t>HbA</a:t>
            </a:r>
            <a:r>
              <a:rPr kumimoji="0" lang="en-US" sz="1200" b="1" i="0" u="none" strike="noStrike" kern="1200" cap="none" spc="0" normalizeH="0" baseline="-25000" noProof="0" dirty="0">
                <a:ln>
                  <a:noFill/>
                </a:ln>
                <a:solidFill>
                  <a:srgbClr val="FFFFFF"/>
                </a:solidFill>
                <a:effectLst/>
                <a:uLnTx/>
                <a:uFillTx/>
                <a:latin typeface="Arial" panose="020B0604020202020204" pitchFamily="34" charset="0"/>
                <a:ea typeface="Calibri"/>
                <a:cs typeface="Arial" panose="020B0604020202020204" pitchFamily="34" charset="0"/>
                <a:sym typeface="Calibri"/>
              </a:rPr>
              <a:t>1c</a:t>
            </a: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alibri"/>
              </a:rPr>
              <a:t> 6.5–12.0%</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alibri"/>
              </a:rPr>
              <a:t>n=16,492</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46" name="Google Shape;646;p15"/>
          <p:cNvSpPr/>
          <p:nvPr/>
        </p:nvSpPr>
        <p:spPr>
          <a:xfrm>
            <a:off x="4054364" y="1510568"/>
            <a:ext cx="2232000" cy="324000"/>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FFFF"/>
                </a:solidFill>
                <a:effectLst/>
                <a:uLnTx/>
                <a:uFillTx/>
                <a:latin typeface="Arial" panose="020B0604020202020204" pitchFamily="34" charset="0"/>
                <a:ea typeface="Calibri"/>
                <a:cs typeface="Arial" panose="020B0604020202020204" pitchFamily="34" charset="0"/>
                <a:sym typeface="Calibri"/>
              </a:rPr>
              <a:t>Saxagliptin</a:t>
            </a:r>
            <a:endParaRPr kumimoji="0" sz="1200" b="0" i="0" u="none" strike="noStrike" kern="1200" cap="none" spc="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alibri"/>
            </a:endParaRPr>
          </a:p>
        </p:txBody>
      </p:sp>
      <p:sp>
        <p:nvSpPr>
          <p:cNvPr id="647" name="Google Shape;647;p15"/>
          <p:cNvSpPr/>
          <p:nvPr/>
        </p:nvSpPr>
        <p:spPr>
          <a:xfrm>
            <a:off x="4054364" y="1884143"/>
            <a:ext cx="2232000" cy="3240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sym typeface="Calibri"/>
              </a:rPr>
              <a:t>Placebo</a:t>
            </a:r>
            <a:endParaRPr kumimoji="0" sz="1200" b="0"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sym typeface="Calibri"/>
            </a:endParaRPr>
          </a:p>
        </p:txBody>
      </p:sp>
      <p:sp>
        <p:nvSpPr>
          <p:cNvPr id="648" name="Google Shape;648;p15"/>
          <p:cNvSpPr/>
          <p:nvPr/>
        </p:nvSpPr>
        <p:spPr>
          <a:xfrm>
            <a:off x="7423583" y="1511524"/>
            <a:ext cx="1260000" cy="69662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sym typeface="Calibri"/>
              </a:rPr>
              <a:t>3P-MACE</a:t>
            </a:r>
            <a:endParaRPr kumimoji="0" sz="1200" b="0"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sym typeface="Calibri"/>
            </a:endParaRPr>
          </a:p>
        </p:txBody>
      </p:sp>
      <p:sp>
        <p:nvSpPr>
          <p:cNvPr id="649" name="Google Shape;649;p15"/>
          <p:cNvSpPr/>
          <p:nvPr/>
        </p:nvSpPr>
        <p:spPr>
          <a:xfrm>
            <a:off x="8732550" y="1511524"/>
            <a:ext cx="1463040" cy="696623"/>
          </a:xfrm>
          <a:prstGeom prst="rect">
            <a:avLst/>
          </a:prstGeom>
          <a:solidFill>
            <a:schemeClr val="lt1"/>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 1.00</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(95% CI 0.89–1.12)</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p=0.99</a:t>
            </a:r>
            <a:endParaRPr kumimoji="0"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cxnSp>
        <p:nvCxnSpPr>
          <p:cNvPr id="650" name="Google Shape;650;p15"/>
          <p:cNvCxnSpPr/>
          <p:nvPr/>
        </p:nvCxnSpPr>
        <p:spPr>
          <a:xfrm>
            <a:off x="3415330" y="1834568"/>
            <a:ext cx="360000" cy="0"/>
          </a:xfrm>
          <a:prstGeom prst="straightConnector1">
            <a:avLst/>
          </a:prstGeom>
          <a:noFill/>
          <a:ln w="19050" cap="flat" cmpd="sng">
            <a:solidFill>
              <a:schemeClr val="tx1"/>
            </a:solidFill>
            <a:prstDash val="solid"/>
            <a:miter lim="800000"/>
            <a:headEnd type="none" w="sm" len="sm"/>
            <a:tailEnd type="none" w="sm" len="sm"/>
          </a:ln>
        </p:spPr>
      </p:cxnSp>
      <p:cxnSp>
        <p:nvCxnSpPr>
          <p:cNvPr id="651" name="Google Shape;651;p15"/>
          <p:cNvCxnSpPr/>
          <p:nvPr/>
        </p:nvCxnSpPr>
        <p:spPr>
          <a:xfrm rot="10800000">
            <a:off x="3776195" y="1624943"/>
            <a:ext cx="0" cy="396000"/>
          </a:xfrm>
          <a:prstGeom prst="straightConnector1">
            <a:avLst/>
          </a:prstGeom>
          <a:noFill/>
          <a:ln w="19050" cap="flat" cmpd="sng">
            <a:solidFill>
              <a:schemeClr val="tx1"/>
            </a:solidFill>
            <a:prstDash val="solid"/>
            <a:miter lim="800000"/>
            <a:headEnd type="none" w="sm" len="sm"/>
            <a:tailEnd type="none" w="sm" len="sm"/>
          </a:ln>
        </p:spPr>
      </p:cxnSp>
      <p:cxnSp>
        <p:nvCxnSpPr>
          <p:cNvPr id="652" name="Google Shape;652;p15"/>
          <p:cNvCxnSpPr/>
          <p:nvPr/>
        </p:nvCxnSpPr>
        <p:spPr>
          <a:xfrm>
            <a:off x="3767755" y="2012368"/>
            <a:ext cx="252000" cy="0"/>
          </a:xfrm>
          <a:prstGeom prst="straightConnector1">
            <a:avLst/>
          </a:prstGeom>
          <a:noFill/>
          <a:ln w="19050" cap="flat" cmpd="sng">
            <a:solidFill>
              <a:schemeClr val="tx1"/>
            </a:solidFill>
            <a:prstDash val="solid"/>
            <a:miter lim="800000"/>
            <a:headEnd type="none" w="sm" len="sm"/>
            <a:tailEnd type="triangle" w="med" len="med"/>
          </a:ln>
        </p:spPr>
      </p:cxnSp>
      <p:cxnSp>
        <p:nvCxnSpPr>
          <p:cNvPr id="653" name="Google Shape;653;p15"/>
          <p:cNvCxnSpPr/>
          <p:nvPr/>
        </p:nvCxnSpPr>
        <p:spPr>
          <a:xfrm>
            <a:off x="3776195" y="1631293"/>
            <a:ext cx="252000" cy="0"/>
          </a:xfrm>
          <a:prstGeom prst="straightConnector1">
            <a:avLst/>
          </a:prstGeom>
          <a:noFill/>
          <a:ln w="19050" cap="flat" cmpd="sng">
            <a:solidFill>
              <a:schemeClr val="tx1"/>
            </a:solidFill>
            <a:prstDash val="solid"/>
            <a:miter lim="800000"/>
            <a:headEnd type="none" w="sm" len="sm"/>
            <a:tailEnd type="triangle" w="med" len="med"/>
          </a:ln>
        </p:spPr>
      </p:cxnSp>
      <p:sp>
        <p:nvSpPr>
          <p:cNvPr id="654" name="Google Shape;654;p15"/>
          <p:cNvSpPr txBox="1"/>
          <p:nvPr/>
        </p:nvSpPr>
        <p:spPr>
          <a:xfrm>
            <a:off x="6298261" y="1540301"/>
            <a:ext cx="965249" cy="646331"/>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2.1 year median follow-up</a:t>
            </a: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55" name="Google Shape;655;p15"/>
          <p:cNvSpPr/>
          <p:nvPr/>
        </p:nvSpPr>
        <p:spPr>
          <a:xfrm>
            <a:off x="1880940" y="2279337"/>
            <a:ext cx="8334375" cy="1080000"/>
          </a:xfrm>
          <a:prstGeom prst="rect">
            <a:avLst/>
          </a:prstGeom>
          <a:solidFill>
            <a:srgbClr val="D8D8D8"/>
          </a:solid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EXAMINE</a:t>
            </a:r>
            <a:r>
              <a:rPr kumimoji="0" lang="en-US" sz="1800" b="1" i="0" u="none" strike="noStrike" kern="1200" cap="none" spc="0" normalizeH="0" baseline="3000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2</a:t>
            </a:r>
            <a:endParaRPr kumimoji="0" sz="18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
        <p:nvSpPr>
          <p:cNvPr id="656" name="Google Shape;656;p15"/>
          <p:cNvSpPr/>
          <p:nvPr/>
        </p:nvSpPr>
        <p:spPr>
          <a:xfrm>
            <a:off x="1882673" y="2656238"/>
            <a:ext cx="1496291" cy="69662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alibri"/>
              </a:rPr>
              <a:t>ACS</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alibri"/>
              </a:rPr>
              <a:t>HbA</a:t>
            </a:r>
            <a:r>
              <a:rPr kumimoji="0" lang="en-US" sz="1200" b="1" i="0" u="none" strike="noStrike" kern="1200" cap="none" spc="0" normalizeH="0" baseline="-25000" noProof="0" dirty="0">
                <a:ln>
                  <a:noFill/>
                </a:ln>
                <a:solidFill>
                  <a:srgbClr val="FFFFFF"/>
                </a:solidFill>
                <a:effectLst/>
                <a:uLnTx/>
                <a:uFillTx/>
                <a:latin typeface="Arial" panose="020B0604020202020204" pitchFamily="34" charset="0"/>
                <a:ea typeface="Calibri"/>
                <a:cs typeface="Arial" panose="020B0604020202020204" pitchFamily="34" charset="0"/>
                <a:sym typeface="Calibri"/>
              </a:rPr>
              <a:t>1c</a:t>
            </a: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alibri"/>
              </a:rPr>
              <a:t> 6.5–11.0%</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alibri"/>
              </a:rPr>
              <a:t>n=5380</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57" name="Google Shape;657;p15"/>
          <p:cNvSpPr/>
          <p:nvPr/>
        </p:nvSpPr>
        <p:spPr>
          <a:xfrm>
            <a:off x="4054364" y="2655275"/>
            <a:ext cx="1620000" cy="324000"/>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FFFF"/>
                </a:solidFill>
                <a:effectLst/>
                <a:uLnTx/>
                <a:uFillTx/>
                <a:latin typeface="Arial" panose="020B0604020202020204" pitchFamily="34" charset="0"/>
                <a:ea typeface="Calibri"/>
                <a:cs typeface="Arial" panose="020B0604020202020204" pitchFamily="34" charset="0"/>
                <a:sym typeface="Calibri"/>
              </a:rPr>
              <a:t>Alogliptin</a:t>
            </a:r>
            <a:endParaRPr kumimoji="0" sz="1200" b="0" i="0" u="none" strike="noStrike" kern="1200" cap="none" spc="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alibri"/>
            </a:endParaRPr>
          </a:p>
        </p:txBody>
      </p:sp>
      <p:sp>
        <p:nvSpPr>
          <p:cNvPr id="658" name="Google Shape;658;p15"/>
          <p:cNvSpPr/>
          <p:nvPr/>
        </p:nvSpPr>
        <p:spPr>
          <a:xfrm>
            <a:off x="4054364" y="3028850"/>
            <a:ext cx="1620000" cy="3240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sym typeface="Calibri"/>
              </a:rPr>
              <a:t>Placebo</a:t>
            </a:r>
            <a:endParaRPr kumimoji="0" sz="1200" b="0"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sym typeface="Calibri"/>
            </a:endParaRPr>
          </a:p>
        </p:txBody>
      </p:sp>
      <p:sp>
        <p:nvSpPr>
          <p:cNvPr id="659" name="Google Shape;659;p15"/>
          <p:cNvSpPr/>
          <p:nvPr/>
        </p:nvSpPr>
        <p:spPr>
          <a:xfrm>
            <a:off x="7423583" y="2656238"/>
            <a:ext cx="1260000" cy="69662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sym typeface="Calibri"/>
              </a:rPr>
              <a:t>3P-MACE</a:t>
            </a:r>
            <a:endParaRPr kumimoji="0" sz="1200" b="0"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sym typeface="Calibri"/>
            </a:endParaRPr>
          </a:p>
        </p:txBody>
      </p:sp>
      <p:sp>
        <p:nvSpPr>
          <p:cNvPr id="660" name="Google Shape;660;p15"/>
          <p:cNvSpPr/>
          <p:nvPr/>
        </p:nvSpPr>
        <p:spPr>
          <a:xfrm>
            <a:off x="8732550" y="2656238"/>
            <a:ext cx="1463040" cy="696623"/>
          </a:xfrm>
          <a:prstGeom prst="rect">
            <a:avLst/>
          </a:prstGeom>
          <a:solidFill>
            <a:schemeClr val="lt1"/>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 0.96</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(upper CI* 1.16)</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p=0.315</a:t>
            </a:r>
            <a:endParaRPr kumimoji="0"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
        <p:nvSpPr>
          <p:cNvPr id="661" name="Google Shape;661;p15"/>
          <p:cNvSpPr txBox="1"/>
          <p:nvPr/>
        </p:nvSpPr>
        <p:spPr>
          <a:xfrm>
            <a:off x="5674370" y="2681266"/>
            <a:ext cx="965249" cy="646331"/>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1.5 year median follow-up</a:t>
            </a: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662" name="Google Shape;662;p15"/>
          <p:cNvGrpSpPr/>
          <p:nvPr/>
        </p:nvGrpSpPr>
        <p:grpSpPr>
          <a:xfrm>
            <a:off x="3410050" y="2812987"/>
            <a:ext cx="612865" cy="396000"/>
            <a:chOff x="1934440" y="1736001"/>
            <a:chExt cx="612865" cy="396000"/>
          </a:xfrm>
        </p:grpSpPr>
        <p:cxnSp>
          <p:nvCxnSpPr>
            <p:cNvPr id="663" name="Google Shape;663;p15"/>
            <p:cNvCxnSpPr/>
            <p:nvPr/>
          </p:nvCxnSpPr>
          <p:spPr>
            <a:xfrm>
              <a:off x="1934440" y="1945626"/>
              <a:ext cx="360000" cy="0"/>
            </a:xfrm>
            <a:prstGeom prst="straightConnector1">
              <a:avLst/>
            </a:prstGeom>
            <a:noFill/>
            <a:ln w="19050" cap="flat" cmpd="sng">
              <a:solidFill>
                <a:schemeClr val="tx1"/>
              </a:solidFill>
              <a:prstDash val="solid"/>
              <a:miter lim="800000"/>
              <a:headEnd type="none" w="sm" len="sm"/>
              <a:tailEnd type="none" w="sm" len="sm"/>
            </a:ln>
          </p:spPr>
        </p:cxnSp>
        <p:cxnSp>
          <p:nvCxnSpPr>
            <p:cNvPr id="664" name="Google Shape;664;p15"/>
            <p:cNvCxnSpPr/>
            <p:nvPr/>
          </p:nvCxnSpPr>
          <p:spPr>
            <a:xfrm rot="10800000">
              <a:off x="2295305" y="1736001"/>
              <a:ext cx="0" cy="396000"/>
            </a:xfrm>
            <a:prstGeom prst="straightConnector1">
              <a:avLst/>
            </a:prstGeom>
            <a:noFill/>
            <a:ln w="19050" cap="flat" cmpd="sng">
              <a:solidFill>
                <a:schemeClr val="tx1"/>
              </a:solidFill>
              <a:prstDash val="solid"/>
              <a:miter lim="800000"/>
              <a:headEnd type="none" w="sm" len="sm"/>
              <a:tailEnd type="none" w="sm" len="sm"/>
            </a:ln>
          </p:spPr>
        </p:cxnSp>
        <p:cxnSp>
          <p:nvCxnSpPr>
            <p:cNvPr id="665" name="Google Shape;665;p15"/>
            <p:cNvCxnSpPr/>
            <p:nvPr/>
          </p:nvCxnSpPr>
          <p:spPr>
            <a:xfrm>
              <a:off x="2286865" y="2123426"/>
              <a:ext cx="252000" cy="0"/>
            </a:xfrm>
            <a:prstGeom prst="straightConnector1">
              <a:avLst/>
            </a:prstGeom>
            <a:noFill/>
            <a:ln w="19050" cap="flat" cmpd="sng">
              <a:solidFill>
                <a:schemeClr val="tx1"/>
              </a:solidFill>
              <a:prstDash val="solid"/>
              <a:miter lim="800000"/>
              <a:headEnd type="none" w="sm" len="sm"/>
              <a:tailEnd type="triangle" w="med" len="med"/>
            </a:ln>
          </p:spPr>
        </p:cxnSp>
        <p:cxnSp>
          <p:nvCxnSpPr>
            <p:cNvPr id="666" name="Google Shape;666;p15"/>
            <p:cNvCxnSpPr/>
            <p:nvPr/>
          </p:nvCxnSpPr>
          <p:spPr>
            <a:xfrm>
              <a:off x="2295305" y="1742351"/>
              <a:ext cx="252000" cy="0"/>
            </a:xfrm>
            <a:prstGeom prst="straightConnector1">
              <a:avLst/>
            </a:prstGeom>
            <a:noFill/>
            <a:ln w="19050" cap="flat" cmpd="sng">
              <a:solidFill>
                <a:schemeClr val="tx1"/>
              </a:solidFill>
              <a:prstDash val="solid"/>
              <a:miter lim="800000"/>
              <a:headEnd type="none" w="sm" len="sm"/>
              <a:tailEnd type="triangle" w="med" len="med"/>
            </a:ln>
          </p:spPr>
        </p:cxnSp>
      </p:grpSp>
      <p:sp>
        <p:nvSpPr>
          <p:cNvPr id="667" name="Google Shape;667;p15"/>
          <p:cNvSpPr txBox="1"/>
          <p:nvPr/>
        </p:nvSpPr>
        <p:spPr>
          <a:xfrm>
            <a:off x="3377232" y="5672292"/>
            <a:ext cx="1265961" cy="276999"/>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Randomisation</a:t>
            </a: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668" name="Google Shape;668;p15"/>
          <p:cNvCxnSpPr/>
          <p:nvPr/>
        </p:nvCxnSpPr>
        <p:spPr>
          <a:xfrm rot="10800000">
            <a:off x="4057835" y="5584679"/>
            <a:ext cx="0" cy="108000"/>
          </a:xfrm>
          <a:prstGeom prst="straightConnector1">
            <a:avLst/>
          </a:prstGeom>
          <a:noFill/>
          <a:ln w="19050" cap="flat" cmpd="sng">
            <a:solidFill>
              <a:schemeClr val="tx1"/>
            </a:solidFill>
            <a:prstDash val="solid"/>
            <a:miter lim="800000"/>
            <a:headEnd type="none" w="sm" len="sm"/>
            <a:tailEnd type="none" w="sm" len="sm"/>
          </a:ln>
        </p:spPr>
      </p:cxnSp>
      <p:cxnSp>
        <p:nvCxnSpPr>
          <p:cNvPr id="669" name="Google Shape;669;p15"/>
          <p:cNvCxnSpPr/>
          <p:nvPr/>
        </p:nvCxnSpPr>
        <p:spPr>
          <a:xfrm rot="10800000">
            <a:off x="7282047" y="5613254"/>
            <a:ext cx="0" cy="108000"/>
          </a:xfrm>
          <a:prstGeom prst="straightConnector1">
            <a:avLst/>
          </a:prstGeom>
          <a:noFill/>
          <a:ln w="19050" cap="flat" cmpd="sng">
            <a:solidFill>
              <a:schemeClr val="tx1"/>
            </a:solidFill>
            <a:prstDash val="solid"/>
            <a:miter lim="800000"/>
            <a:headEnd type="none" w="sm" len="sm"/>
            <a:tailEnd type="none" w="sm" len="sm"/>
          </a:ln>
        </p:spPr>
      </p:cxnSp>
      <p:cxnSp>
        <p:nvCxnSpPr>
          <p:cNvPr id="670" name="Google Shape;670;p15"/>
          <p:cNvCxnSpPr/>
          <p:nvPr/>
        </p:nvCxnSpPr>
        <p:spPr>
          <a:xfrm rot="10800000">
            <a:off x="5133072" y="5592906"/>
            <a:ext cx="0" cy="108000"/>
          </a:xfrm>
          <a:prstGeom prst="straightConnector1">
            <a:avLst/>
          </a:prstGeom>
          <a:noFill/>
          <a:ln w="19050" cap="flat" cmpd="sng">
            <a:solidFill>
              <a:schemeClr val="tx1"/>
            </a:solidFill>
            <a:prstDash val="solid"/>
            <a:miter lim="800000"/>
            <a:headEnd type="none" w="sm" len="sm"/>
            <a:tailEnd type="none" w="sm" len="sm"/>
          </a:ln>
        </p:spPr>
      </p:cxnSp>
      <p:cxnSp>
        <p:nvCxnSpPr>
          <p:cNvPr id="671" name="Google Shape;671;p15"/>
          <p:cNvCxnSpPr/>
          <p:nvPr/>
        </p:nvCxnSpPr>
        <p:spPr>
          <a:xfrm rot="10800000">
            <a:off x="6213072" y="5613254"/>
            <a:ext cx="0" cy="108000"/>
          </a:xfrm>
          <a:prstGeom prst="straightConnector1">
            <a:avLst/>
          </a:prstGeom>
          <a:noFill/>
          <a:ln w="19050" cap="flat" cmpd="sng">
            <a:solidFill>
              <a:schemeClr val="tx1"/>
            </a:solidFill>
            <a:prstDash val="solid"/>
            <a:miter lim="800000"/>
            <a:headEnd type="none" w="sm" len="sm"/>
            <a:tailEnd type="none" w="sm" len="sm"/>
          </a:ln>
        </p:spPr>
      </p:cxnSp>
      <p:sp>
        <p:nvSpPr>
          <p:cNvPr id="672" name="Google Shape;672;p15"/>
          <p:cNvSpPr txBox="1"/>
          <p:nvPr/>
        </p:nvSpPr>
        <p:spPr>
          <a:xfrm>
            <a:off x="5028841" y="5672292"/>
            <a:ext cx="208466" cy="276999"/>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1</a:t>
            </a: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73" name="Google Shape;673;p15"/>
          <p:cNvSpPr txBox="1"/>
          <p:nvPr/>
        </p:nvSpPr>
        <p:spPr>
          <a:xfrm>
            <a:off x="6108841" y="5672292"/>
            <a:ext cx="208466" cy="276999"/>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2</a:t>
            </a: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74" name="Google Shape;674;p15"/>
          <p:cNvSpPr txBox="1"/>
          <p:nvPr/>
        </p:nvSpPr>
        <p:spPr>
          <a:xfrm>
            <a:off x="7142511" y="5672292"/>
            <a:ext cx="3129959" cy="276999"/>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3 years of median follow-up</a:t>
            </a: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75" name="Google Shape;675;p15"/>
          <p:cNvSpPr/>
          <p:nvPr/>
        </p:nvSpPr>
        <p:spPr>
          <a:xfrm>
            <a:off x="1880940" y="3431484"/>
            <a:ext cx="8334375" cy="1080000"/>
          </a:xfrm>
          <a:prstGeom prst="rect">
            <a:avLst/>
          </a:prstGeom>
          <a:solidFill>
            <a:srgbClr val="D8D8D8"/>
          </a:solid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TECOS</a:t>
            </a:r>
            <a:r>
              <a:rPr kumimoji="0" lang="en-US" sz="1800" b="1" i="0" u="none" strike="noStrike" kern="1200" cap="none" spc="0" normalizeH="0" baseline="3000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3</a:t>
            </a:r>
            <a:endParaRPr kumimoji="0" sz="18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
        <p:nvSpPr>
          <p:cNvPr id="676" name="Google Shape;676;p15"/>
          <p:cNvSpPr/>
          <p:nvPr/>
        </p:nvSpPr>
        <p:spPr>
          <a:xfrm>
            <a:off x="1880941" y="3804707"/>
            <a:ext cx="1496291" cy="69662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alibri"/>
              </a:rPr>
              <a:t>CVD</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alibri"/>
              </a:rPr>
              <a:t>HbA</a:t>
            </a:r>
            <a:r>
              <a:rPr kumimoji="0" lang="en-US" sz="1200" b="1" i="0" u="none" strike="noStrike" kern="1200" cap="none" spc="0" normalizeH="0" baseline="-25000" noProof="0" dirty="0">
                <a:ln>
                  <a:noFill/>
                </a:ln>
                <a:solidFill>
                  <a:srgbClr val="FFFFFF"/>
                </a:solidFill>
                <a:effectLst/>
                <a:uLnTx/>
                <a:uFillTx/>
                <a:latin typeface="Arial" panose="020B0604020202020204" pitchFamily="34" charset="0"/>
                <a:ea typeface="Calibri"/>
                <a:cs typeface="Arial" panose="020B0604020202020204" pitchFamily="34" charset="0"/>
                <a:sym typeface="Calibri"/>
              </a:rPr>
              <a:t>1c</a:t>
            </a: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alibri"/>
              </a:rPr>
              <a:t> 6.5–8.0%</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alibri"/>
              </a:rPr>
              <a:t>n=14,735</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77" name="Google Shape;677;p15"/>
          <p:cNvSpPr/>
          <p:nvPr/>
        </p:nvSpPr>
        <p:spPr>
          <a:xfrm>
            <a:off x="4054364" y="3760387"/>
            <a:ext cx="3240000" cy="324000"/>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sym typeface="Calibri"/>
              </a:rPr>
              <a:t>Sitagliptin</a:t>
            </a:r>
            <a:endParaRPr kumimoji="0" sz="1200" b="0"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sym typeface="Calibri"/>
            </a:endParaRPr>
          </a:p>
        </p:txBody>
      </p:sp>
      <p:sp>
        <p:nvSpPr>
          <p:cNvPr id="678" name="Google Shape;678;p15"/>
          <p:cNvSpPr/>
          <p:nvPr/>
        </p:nvSpPr>
        <p:spPr>
          <a:xfrm>
            <a:off x="4054364" y="4158274"/>
            <a:ext cx="3240000" cy="3240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alibri"/>
              </a:rPr>
              <a:t>Placebo</a:t>
            </a:r>
            <a:endParaRPr kumimoji="0" sz="1200" b="0" i="0" u="none" strike="noStrike" kern="1200" cap="none" spc="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alibri"/>
            </a:endParaRPr>
          </a:p>
        </p:txBody>
      </p:sp>
      <p:sp>
        <p:nvSpPr>
          <p:cNvPr id="679" name="Google Shape;679;p15"/>
          <p:cNvSpPr/>
          <p:nvPr/>
        </p:nvSpPr>
        <p:spPr>
          <a:xfrm>
            <a:off x="7423583" y="3804707"/>
            <a:ext cx="1260000" cy="696623"/>
          </a:xfrm>
          <a:prstGeom prst="rect">
            <a:avLst/>
          </a:prstGeom>
          <a:solidFill>
            <a:srgbClr val="C55A11"/>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sym typeface="Calibri"/>
              </a:rPr>
              <a:t>4P-MACE</a:t>
            </a:r>
            <a:endParaRPr kumimoji="0" sz="1200" b="0"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sym typeface="Calibri"/>
            </a:endParaRPr>
          </a:p>
        </p:txBody>
      </p:sp>
      <p:sp>
        <p:nvSpPr>
          <p:cNvPr id="680" name="Google Shape;680;p15"/>
          <p:cNvSpPr/>
          <p:nvPr/>
        </p:nvSpPr>
        <p:spPr>
          <a:xfrm>
            <a:off x="8732550" y="3804707"/>
            <a:ext cx="1463040" cy="696623"/>
          </a:xfrm>
          <a:prstGeom prst="rect">
            <a:avLst/>
          </a:prstGeom>
          <a:solidFill>
            <a:schemeClr val="lt1"/>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 0.98</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(95% CI 0.88–1.09)</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p=0.645 </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(superiority)</a:t>
            </a:r>
            <a:endParaRPr kumimoji="0"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grpSp>
        <p:nvGrpSpPr>
          <p:cNvPr id="681" name="Google Shape;681;p15"/>
          <p:cNvGrpSpPr/>
          <p:nvPr/>
        </p:nvGrpSpPr>
        <p:grpSpPr>
          <a:xfrm>
            <a:off x="3425410" y="3934420"/>
            <a:ext cx="612865" cy="396000"/>
            <a:chOff x="1934440" y="1736001"/>
            <a:chExt cx="612865" cy="396000"/>
          </a:xfrm>
        </p:grpSpPr>
        <p:cxnSp>
          <p:nvCxnSpPr>
            <p:cNvPr id="682" name="Google Shape;682;p15"/>
            <p:cNvCxnSpPr/>
            <p:nvPr/>
          </p:nvCxnSpPr>
          <p:spPr>
            <a:xfrm>
              <a:off x="1934440" y="1945626"/>
              <a:ext cx="360000" cy="0"/>
            </a:xfrm>
            <a:prstGeom prst="straightConnector1">
              <a:avLst/>
            </a:prstGeom>
            <a:noFill/>
            <a:ln w="19050" cap="flat" cmpd="sng">
              <a:solidFill>
                <a:schemeClr val="tx1"/>
              </a:solidFill>
              <a:prstDash val="solid"/>
              <a:miter lim="800000"/>
              <a:headEnd type="none" w="sm" len="sm"/>
              <a:tailEnd type="none" w="sm" len="sm"/>
            </a:ln>
          </p:spPr>
        </p:cxnSp>
        <p:cxnSp>
          <p:nvCxnSpPr>
            <p:cNvPr id="683" name="Google Shape;683;p15"/>
            <p:cNvCxnSpPr/>
            <p:nvPr/>
          </p:nvCxnSpPr>
          <p:spPr>
            <a:xfrm rot="10800000">
              <a:off x="2295305" y="1736001"/>
              <a:ext cx="0" cy="396000"/>
            </a:xfrm>
            <a:prstGeom prst="straightConnector1">
              <a:avLst/>
            </a:prstGeom>
            <a:noFill/>
            <a:ln w="19050" cap="flat" cmpd="sng">
              <a:solidFill>
                <a:schemeClr val="tx1"/>
              </a:solidFill>
              <a:prstDash val="solid"/>
              <a:miter lim="800000"/>
              <a:headEnd type="none" w="sm" len="sm"/>
              <a:tailEnd type="none" w="sm" len="sm"/>
            </a:ln>
          </p:spPr>
        </p:cxnSp>
        <p:cxnSp>
          <p:nvCxnSpPr>
            <p:cNvPr id="684" name="Google Shape;684;p15"/>
            <p:cNvCxnSpPr/>
            <p:nvPr/>
          </p:nvCxnSpPr>
          <p:spPr>
            <a:xfrm>
              <a:off x="2286865" y="2123426"/>
              <a:ext cx="252000" cy="0"/>
            </a:xfrm>
            <a:prstGeom prst="straightConnector1">
              <a:avLst/>
            </a:prstGeom>
            <a:noFill/>
            <a:ln w="19050" cap="flat" cmpd="sng">
              <a:solidFill>
                <a:schemeClr val="tx1"/>
              </a:solidFill>
              <a:prstDash val="solid"/>
              <a:miter lim="800000"/>
              <a:headEnd type="none" w="sm" len="sm"/>
              <a:tailEnd type="triangle" w="med" len="med"/>
            </a:ln>
          </p:spPr>
        </p:cxnSp>
        <p:cxnSp>
          <p:nvCxnSpPr>
            <p:cNvPr id="685" name="Google Shape;685;p15"/>
            <p:cNvCxnSpPr/>
            <p:nvPr/>
          </p:nvCxnSpPr>
          <p:spPr>
            <a:xfrm>
              <a:off x="2295305" y="1742351"/>
              <a:ext cx="252000" cy="0"/>
            </a:xfrm>
            <a:prstGeom prst="straightConnector1">
              <a:avLst/>
            </a:prstGeom>
            <a:noFill/>
            <a:ln w="19050" cap="flat" cmpd="sng">
              <a:solidFill>
                <a:schemeClr val="tx1"/>
              </a:solidFill>
              <a:prstDash val="solid"/>
              <a:miter lim="800000"/>
              <a:headEnd type="none" w="sm" len="sm"/>
              <a:tailEnd type="triangle" w="med" len="med"/>
            </a:ln>
          </p:spPr>
        </p:cxnSp>
      </p:grpSp>
      <p:sp>
        <p:nvSpPr>
          <p:cNvPr id="686" name="Google Shape;686;p15"/>
          <p:cNvSpPr txBox="1"/>
          <p:nvPr/>
        </p:nvSpPr>
        <p:spPr>
          <a:xfrm>
            <a:off x="5170701" y="3504866"/>
            <a:ext cx="2197811" cy="276999"/>
          </a:xfrm>
          <a:prstGeom prst="rect">
            <a:avLst/>
          </a:prstGeom>
          <a:noFill/>
          <a:ln>
            <a:noFill/>
          </a:ln>
        </p:spPr>
        <p:txBody>
          <a:bodyPr spcFirstLastPara="1" wrap="square" lIns="91425" tIns="45700" rIns="91425" bIns="45700" anchor="t" anchorCtr="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3.0 year median follow-up</a:t>
            </a: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687" name="Google Shape;687;p15"/>
          <p:cNvCxnSpPr/>
          <p:nvPr/>
        </p:nvCxnSpPr>
        <p:spPr>
          <a:xfrm>
            <a:off x="4058404" y="5645029"/>
            <a:ext cx="3240000" cy="0"/>
          </a:xfrm>
          <a:prstGeom prst="straightConnector1">
            <a:avLst/>
          </a:prstGeom>
          <a:noFill/>
          <a:ln w="19050" cap="flat" cmpd="sng">
            <a:solidFill>
              <a:schemeClr val="tx1"/>
            </a:solidFill>
            <a:prstDash val="solid"/>
            <a:miter lim="800000"/>
            <a:headEnd type="none" w="sm" len="sm"/>
            <a:tailEnd type="none" w="sm" len="sm"/>
          </a:ln>
        </p:spPr>
      </p:cxnSp>
      <p:sp>
        <p:nvSpPr>
          <p:cNvPr id="688" name="Google Shape;688;p15"/>
          <p:cNvSpPr/>
          <p:nvPr/>
        </p:nvSpPr>
        <p:spPr>
          <a:xfrm>
            <a:off x="1880940" y="4558679"/>
            <a:ext cx="8334375" cy="1080000"/>
          </a:xfrm>
          <a:prstGeom prst="rect">
            <a:avLst/>
          </a:prstGeom>
          <a:solidFill>
            <a:srgbClr val="D8D8D8"/>
          </a:solid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ELIXA</a:t>
            </a:r>
            <a:r>
              <a:rPr kumimoji="0" lang="en-US" sz="1800" b="1" i="0" u="none" strike="noStrike" kern="1200" cap="none" spc="0" normalizeH="0" baseline="3000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4</a:t>
            </a:r>
            <a:endParaRPr kumimoji="0" sz="18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
        <p:nvSpPr>
          <p:cNvPr id="689" name="Google Shape;689;p15"/>
          <p:cNvSpPr/>
          <p:nvPr/>
        </p:nvSpPr>
        <p:spPr>
          <a:xfrm>
            <a:off x="1882672" y="4915578"/>
            <a:ext cx="1496291" cy="69662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alibri"/>
              </a:rPr>
              <a:t>ACS</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alibri"/>
              </a:rPr>
              <a:t>HbA</a:t>
            </a:r>
            <a:r>
              <a:rPr kumimoji="0" lang="en-US" sz="1200" b="1" i="0" u="none" strike="noStrike" kern="1200" cap="none" spc="0" normalizeH="0" baseline="-25000" noProof="0" dirty="0">
                <a:ln>
                  <a:noFill/>
                </a:ln>
                <a:solidFill>
                  <a:srgbClr val="FFFFFF"/>
                </a:solidFill>
                <a:effectLst/>
                <a:uLnTx/>
                <a:uFillTx/>
                <a:latin typeface="Arial" panose="020B0604020202020204" pitchFamily="34" charset="0"/>
                <a:ea typeface="Calibri"/>
                <a:cs typeface="Arial" panose="020B0604020202020204" pitchFamily="34" charset="0"/>
                <a:sym typeface="Calibri"/>
              </a:rPr>
              <a:t>1c</a:t>
            </a: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alibri"/>
              </a:rPr>
              <a:t> 5.5–11%</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alibri"/>
              </a:rPr>
              <a:t>n=6068</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90" name="Google Shape;690;p15"/>
          <p:cNvSpPr/>
          <p:nvPr/>
        </p:nvSpPr>
        <p:spPr>
          <a:xfrm>
            <a:off x="4054363" y="5288190"/>
            <a:ext cx="2232000" cy="3240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sym typeface="Calibri"/>
              </a:rPr>
              <a:t>Placebo</a:t>
            </a:r>
            <a:endParaRPr kumimoji="0" sz="1200" b="0"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sym typeface="Calibri"/>
            </a:endParaRPr>
          </a:p>
        </p:txBody>
      </p:sp>
      <p:sp>
        <p:nvSpPr>
          <p:cNvPr id="691" name="Google Shape;691;p15"/>
          <p:cNvSpPr/>
          <p:nvPr/>
        </p:nvSpPr>
        <p:spPr>
          <a:xfrm>
            <a:off x="7409068" y="4915578"/>
            <a:ext cx="1260000" cy="696623"/>
          </a:xfrm>
          <a:prstGeom prst="rect">
            <a:avLst/>
          </a:prstGeom>
          <a:solidFill>
            <a:srgbClr val="C55A11"/>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sym typeface="Calibri"/>
              </a:rPr>
              <a:t>4P-MACE</a:t>
            </a:r>
            <a:endParaRPr kumimoji="0" sz="1200" b="0"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sym typeface="Calibri"/>
            </a:endParaRPr>
          </a:p>
        </p:txBody>
      </p:sp>
      <p:sp>
        <p:nvSpPr>
          <p:cNvPr id="692" name="Google Shape;692;p15"/>
          <p:cNvSpPr/>
          <p:nvPr/>
        </p:nvSpPr>
        <p:spPr>
          <a:xfrm>
            <a:off x="8718035" y="4915578"/>
            <a:ext cx="1463040" cy="696623"/>
          </a:xfrm>
          <a:prstGeom prst="rect">
            <a:avLst/>
          </a:prstGeom>
          <a:solidFill>
            <a:schemeClr val="lt1"/>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 1.02</a:t>
            </a: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(95% CI 0.89–1.17)</a:t>
            </a: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693" name="Google Shape;693;p15"/>
          <p:cNvGrpSpPr/>
          <p:nvPr/>
        </p:nvGrpSpPr>
        <p:grpSpPr>
          <a:xfrm>
            <a:off x="3418448" y="5061194"/>
            <a:ext cx="612865" cy="396000"/>
            <a:chOff x="1957300" y="1736001"/>
            <a:chExt cx="612865" cy="396000"/>
          </a:xfrm>
        </p:grpSpPr>
        <p:cxnSp>
          <p:nvCxnSpPr>
            <p:cNvPr id="694" name="Google Shape;694;p15"/>
            <p:cNvCxnSpPr/>
            <p:nvPr/>
          </p:nvCxnSpPr>
          <p:spPr>
            <a:xfrm>
              <a:off x="1957300" y="1945626"/>
              <a:ext cx="360000" cy="0"/>
            </a:xfrm>
            <a:prstGeom prst="straightConnector1">
              <a:avLst/>
            </a:prstGeom>
            <a:noFill/>
            <a:ln w="19050" cap="flat" cmpd="sng">
              <a:solidFill>
                <a:schemeClr val="tx1"/>
              </a:solidFill>
              <a:prstDash val="solid"/>
              <a:miter lim="800000"/>
              <a:headEnd type="none" w="sm" len="sm"/>
              <a:tailEnd type="none" w="sm" len="sm"/>
            </a:ln>
          </p:spPr>
        </p:cxnSp>
        <p:cxnSp>
          <p:nvCxnSpPr>
            <p:cNvPr id="695" name="Google Shape;695;p15"/>
            <p:cNvCxnSpPr/>
            <p:nvPr/>
          </p:nvCxnSpPr>
          <p:spPr>
            <a:xfrm rot="10800000">
              <a:off x="2318165" y="1736001"/>
              <a:ext cx="0" cy="396000"/>
            </a:xfrm>
            <a:prstGeom prst="straightConnector1">
              <a:avLst/>
            </a:prstGeom>
            <a:noFill/>
            <a:ln w="19050" cap="flat" cmpd="sng">
              <a:solidFill>
                <a:schemeClr val="tx1"/>
              </a:solidFill>
              <a:prstDash val="solid"/>
              <a:miter lim="800000"/>
              <a:headEnd type="none" w="sm" len="sm"/>
              <a:tailEnd type="none" w="sm" len="sm"/>
            </a:ln>
          </p:spPr>
        </p:cxnSp>
        <p:cxnSp>
          <p:nvCxnSpPr>
            <p:cNvPr id="696" name="Google Shape;696;p15"/>
            <p:cNvCxnSpPr/>
            <p:nvPr/>
          </p:nvCxnSpPr>
          <p:spPr>
            <a:xfrm>
              <a:off x="2309725" y="2123426"/>
              <a:ext cx="252000" cy="0"/>
            </a:xfrm>
            <a:prstGeom prst="straightConnector1">
              <a:avLst/>
            </a:prstGeom>
            <a:noFill/>
            <a:ln w="19050" cap="flat" cmpd="sng">
              <a:solidFill>
                <a:schemeClr val="tx1"/>
              </a:solidFill>
              <a:prstDash val="solid"/>
              <a:miter lim="800000"/>
              <a:headEnd type="none" w="sm" len="sm"/>
              <a:tailEnd type="triangle" w="med" len="med"/>
            </a:ln>
          </p:spPr>
        </p:cxnSp>
        <p:cxnSp>
          <p:nvCxnSpPr>
            <p:cNvPr id="697" name="Google Shape;697;p15"/>
            <p:cNvCxnSpPr/>
            <p:nvPr/>
          </p:nvCxnSpPr>
          <p:spPr>
            <a:xfrm>
              <a:off x="2318165" y="1742351"/>
              <a:ext cx="252000" cy="0"/>
            </a:xfrm>
            <a:prstGeom prst="straightConnector1">
              <a:avLst/>
            </a:prstGeom>
            <a:noFill/>
            <a:ln w="19050" cap="flat" cmpd="sng">
              <a:solidFill>
                <a:schemeClr val="tx1"/>
              </a:solidFill>
              <a:prstDash val="solid"/>
              <a:miter lim="800000"/>
              <a:headEnd type="none" w="sm" len="sm"/>
              <a:tailEnd type="triangle" w="med" len="med"/>
            </a:ln>
          </p:spPr>
        </p:cxnSp>
      </p:grpSp>
      <p:sp>
        <p:nvSpPr>
          <p:cNvPr id="698" name="Google Shape;698;p15"/>
          <p:cNvSpPr txBox="1"/>
          <p:nvPr/>
        </p:nvSpPr>
        <p:spPr>
          <a:xfrm>
            <a:off x="6333800" y="4915578"/>
            <a:ext cx="965249" cy="646331"/>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2.1 year median follow-up</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99" name="Google Shape;699;p15"/>
          <p:cNvSpPr/>
          <p:nvPr/>
        </p:nvSpPr>
        <p:spPr>
          <a:xfrm>
            <a:off x="7366439" y="1197282"/>
            <a:ext cx="3127045" cy="276959"/>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Primary endpoint        Hazard ratio</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00" name="Google Shape;700;p15"/>
          <p:cNvSpPr/>
          <p:nvPr/>
        </p:nvSpPr>
        <p:spPr>
          <a:xfrm>
            <a:off x="4056730" y="4910899"/>
            <a:ext cx="2232000" cy="324000"/>
          </a:xfrm>
          <a:prstGeom prst="rect">
            <a:avLst/>
          </a:prstGeom>
          <a:solidFill>
            <a:schemeClr val="accent5">
              <a:lumMod val="50000"/>
            </a:schemeClr>
          </a:solidFill>
          <a:ln>
            <a:noFill/>
          </a:ln>
        </p:spPr>
        <p:txBody>
          <a:bodyPr spcFirstLastPara="1" wrap="square" lIns="36000" tIns="45700" rIns="36000" bIns="45700" anchor="ctr" anchorCtr="0">
            <a:no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FFFF"/>
                </a:solidFill>
                <a:effectLst/>
                <a:uLnTx/>
                <a:uFillTx/>
                <a:latin typeface="Arial" panose="020B0604020202020204" pitchFamily="34" charset="0"/>
                <a:ea typeface="Calibri"/>
                <a:cs typeface="Arial" panose="020B0604020202020204" pitchFamily="34" charset="0"/>
                <a:sym typeface="Calibri"/>
              </a:rPr>
              <a:t>Lixisenatide</a:t>
            </a:r>
            <a:endParaRPr kumimoji="0" sz="1200" b="0" i="0" u="none" strike="noStrike" kern="1200" cap="none" spc="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20554538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9"/>
                                        </p:tgtEl>
                                        <p:attrNameLst>
                                          <p:attrName>style.visibility</p:attrName>
                                        </p:attrNameLst>
                                      </p:cBhvr>
                                      <p:to>
                                        <p:strVal val="visible"/>
                                      </p:to>
                                    </p:set>
                                    <p:animEffect transition="in" filter="fade">
                                      <p:cBhvr>
                                        <p:cTn id="7" dur="500"/>
                                        <p:tgtEl>
                                          <p:spTgt spid="64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60"/>
                                        </p:tgtEl>
                                        <p:attrNameLst>
                                          <p:attrName>style.visibility</p:attrName>
                                        </p:attrNameLst>
                                      </p:cBhvr>
                                      <p:to>
                                        <p:strVal val="visible"/>
                                      </p:to>
                                    </p:set>
                                    <p:animEffect transition="in" filter="fade">
                                      <p:cBhvr>
                                        <p:cTn id="11" dur="500"/>
                                        <p:tgtEl>
                                          <p:spTgt spid="66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80"/>
                                        </p:tgtEl>
                                        <p:attrNameLst>
                                          <p:attrName>style.visibility</p:attrName>
                                        </p:attrNameLst>
                                      </p:cBhvr>
                                      <p:to>
                                        <p:strVal val="visible"/>
                                      </p:to>
                                    </p:set>
                                    <p:animEffect transition="in" filter="fade">
                                      <p:cBhvr>
                                        <p:cTn id="15" dur="500"/>
                                        <p:tgtEl>
                                          <p:spTgt spid="68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92"/>
                                        </p:tgtEl>
                                        <p:attrNameLst>
                                          <p:attrName>style.visibility</p:attrName>
                                        </p:attrNameLst>
                                      </p:cBhvr>
                                      <p:to>
                                        <p:strVal val="visible"/>
                                      </p:to>
                                    </p:set>
                                    <p:animEffect transition="in" filter="fade">
                                      <p:cBhvr>
                                        <p:cTn id="19" dur="500"/>
                                        <p:tgtEl>
                                          <p:spTgt spid="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16"/>
          <p:cNvSpPr txBox="1">
            <a:spLocks noGrp="1"/>
          </p:cNvSpPr>
          <p:nvPr>
            <p:ph type="title"/>
          </p:nvPr>
        </p:nvSpPr>
        <p:spPr/>
        <p:txBody>
          <a:bodyPr/>
          <a:lstStyle/>
          <a:p>
            <a:pPr lvl="0"/>
            <a:r>
              <a:rPr lang="en-US"/>
              <a:t>Effects of GLP-1 RA on Weight and Glycaemia</a:t>
            </a:r>
          </a:p>
        </p:txBody>
      </p:sp>
      <p:sp>
        <p:nvSpPr>
          <p:cNvPr id="2" name="Slide Number Placeholder 1">
            <a:extLst>
              <a:ext uri="{FF2B5EF4-FFF2-40B4-BE49-F238E27FC236}">
                <a16:creationId xmlns:a16="http://schemas.microsoft.com/office/drawing/2014/main" id="{3CEAEC31-42AC-8E48-80FC-D694531B58A5}"/>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100" b="0" i="0" u="none" strike="noStrike" kern="1200" cap="none" spc="0" normalizeH="0" baseline="0" noProof="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12" name="Content Placeholder 11">
            <a:extLst>
              <a:ext uri="{FF2B5EF4-FFF2-40B4-BE49-F238E27FC236}">
                <a16:creationId xmlns:a16="http://schemas.microsoft.com/office/drawing/2014/main" id="{4EC0E154-DDD8-9D46-9501-6E98B3837062}"/>
              </a:ext>
            </a:extLst>
          </p:cNvPr>
          <p:cNvSpPr>
            <a:spLocks noGrp="1"/>
          </p:cNvSpPr>
          <p:nvPr>
            <p:ph sz="quarter" idx="15"/>
          </p:nvPr>
        </p:nvSpPr>
        <p:spPr/>
        <p:txBody>
          <a:bodyPr/>
          <a:lstStyle/>
          <a:p>
            <a:pPr marL="0" marR="0" lvl="0" indent="0" algn="l" rtl="0">
              <a:spcBef>
                <a:spcPts val="0"/>
              </a:spcBef>
              <a:spcAft>
                <a:spcPts val="0"/>
              </a:spcAft>
              <a:buNone/>
            </a:pPr>
            <a:r>
              <a:rPr lang="en-GB" sz="1200" dirty="0">
                <a:latin typeface="Arial" panose="020B0604020202020204" pitchFamily="34" charset="0"/>
                <a:ea typeface="Calibri"/>
                <a:cs typeface="Arial" panose="020B0604020202020204" pitchFamily="34" charset="0"/>
                <a:sym typeface="Calibri"/>
              </a:rPr>
              <a:t>b.i.d., twice daily; GLP-1 RA, glucagon-like peptide 1 receptor agonist; </a:t>
            </a:r>
            <a:r>
              <a:rPr lang="en-GB" sz="1200" dirty="0" err="1">
                <a:latin typeface="Arial" panose="020B0604020202020204" pitchFamily="34" charset="0"/>
                <a:ea typeface="Calibri"/>
                <a:cs typeface="Arial" panose="020B0604020202020204" pitchFamily="34" charset="0"/>
                <a:sym typeface="Calibri"/>
              </a:rPr>
              <a:t>o.w</a:t>
            </a:r>
            <a:r>
              <a:rPr lang="en-GB" sz="1200" dirty="0">
                <a:latin typeface="Arial" panose="020B0604020202020204" pitchFamily="34" charset="0"/>
                <a:ea typeface="Calibri"/>
                <a:cs typeface="Arial" panose="020B0604020202020204" pitchFamily="34" charset="0"/>
                <a:sym typeface="Calibri"/>
              </a:rPr>
              <a:t>./</a:t>
            </a:r>
            <a:r>
              <a:rPr lang="en-GB" sz="1200" dirty="0" err="1">
                <a:latin typeface="Arial" panose="020B0604020202020204" pitchFamily="34" charset="0"/>
                <a:ea typeface="Calibri"/>
                <a:cs typeface="Arial" panose="020B0604020202020204" pitchFamily="34" charset="0"/>
                <a:sym typeface="Calibri"/>
              </a:rPr>
              <a:t>q.w.</a:t>
            </a:r>
            <a:r>
              <a:rPr lang="en-GB" sz="1200" dirty="0">
                <a:latin typeface="Arial" panose="020B0604020202020204" pitchFamily="34" charset="0"/>
                <a:ea typeface="Calibri"/>
                <a:cs typeface="Arial" panose="020B0604020202020204" pitchFamily="34" charset="0"/>
                <a:sym typeface="Calibri"/>
              </a:rPr>
              <a:t>, once weekly; </a:t>
            </a:r>
            <a:r>
              <a:rPr lang="en-GB" sz="1200" dirty="0" err="1">
                <a:latin typeface="Arial" panose="020B0604020202020204" pitchFamily="34" charset="0"/>
                <a:ea typeface="Calibri"/>
                <a:cs typeface="Arial" panose="020B0604020202020204" pitchFamily="34" charset="0"/>
                <a:sym typeface="Calibri"/>
              </a:rPr>
              <a:t>s.c.</a:t>
            </a:r>
            <a:r>
              <a:rPr lang="en-GB" sz="1200" dirty="0">
                <a:latin typeface="Arial" panose="020B0604020202020204" pitchFamily="34" charset="0"/>
                <a:ea typeface="Calibri"/>
                <a:cs typeface="Arial" panose="020B0604020202020204" pitchFamily="34" charset="0"/>
                <a:sym typeface="Calibri"/>
              </a:rPr>
              <a:t> subcutaneous</a:t>
            </a:r>
          </a:p>
          <a:p>
            <a:pPr marL="0" marR="0" lvl="0" indent="0" algn="l" rtl="0">
              <a:spcBef>
                <a:spcPts val="0"/>
              </a:spcBef>
              <a:spcAft>
                <a:spcPts val="0"/>
              </a:spcAft>
              <a:buNone/>
            </a:pPr>
            <a:r>
              <a:rPr lang="en-GB" sz="1200" dirty="0" err="1">
                <a:latin typeface="Arial" panose="020B0604020202020204" pitchFamily="34" charset="0"/>
                <a:ea typeface="Calibri"/>
                <a:cs typeface="Arial" panose="020B0604020202020204" pitchFamily="34" charset="0"/>
                <a:sym typeface="Calibri"/>
              </a:rPr>
              <a:t>Nauck</a:t>
            </a:r>
            <a:r>
              <a:rPr lang="en-GB" sz="1200" dirty="0">
                <a:latin typeface="Arial" panose="020B0604020202020204" pitchFamily="34" charset="0"/>
                <a:ea typeface="Calibri"/>
                <a:cs typeface="Arial" panose="020B0604020202020204" pitchFamily="34" charset="0"/>
                <a:sym typeface="Calibri"/>
              </a:rPr>
              <a:t> MA, et al. Mol </a:t>
            </a:r>
            <a:r>
              <a:rPr lang="en-GB" sz="1200" dirty="0" err="1">
                <a:latin typeface="Arial" panose="020B0604020202020204" pitchFamily="34" charset="0"/>
                <a:ea typeface="Calibri"/>
                <a:cs typeface="Arial" panose="020B0604020202020204" pitchFamily="34" charset="0"/>
                <a:sym typeface="Calibri"/>
              </a:rPr>
              <a:t>Metab</a:t>
            </a:r>
            <a:r>
              <a:rPr lang="en-GB" sz="1200" dirty="0">
                <a:latin typeface="Arial" panose="020B0604020202020204" pitchFamily="34" charset="0"/>
                <a:ea typeface="Calibri"/>
                <a:cs typeface="Arial" panose="020B0604020202020204" pitchFamily="34" charset="0"/>
                <a:sym typeface="Calibri"/>
              </a:rPr>
              <a:t>. 2021;46:101102</a:t>
            </a:r>
            <a:endParaRPr lang="en-GB" dirty="0"/>
          </a:p>
        </p:txBody>
      </p:sp>
      <p:sp>
        <p:nvSpPr>
          <p:cNvPr id="7" name="TextBox 6">
            <a:extLst>
              <a:ext uri="{FF2B5EF4-FFF2-40B4-BE49-F238E27FC236}">
                <a16:creationId xmlns:a16="http://schemas.microsoft.com/office/drawing/2014/main" id="{874529D1-0895-AB43-9D80-E1C8C224A583}"/>
              </a:ext>
            </a:extLst>
          </p:cNvPr>
          <p:cNvSpPr txBox="1"/>
          <p:nvPr/>
        </p:nvSpPr>
        <p:spPr>
          <a:xfrm>
            <a:off x="5223974" y="2750059"/>
            <a:ext cx="942566" cy="1231106"/>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Exenatide </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Aileron" charset="0"/>
                <a:cs typeface="Arial" panose="020B0604020202020204" pitchFamily="34" charset="0"/>
              </a:rPr>
              <a:t>b.i.d</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Aileron" charset="0"/>
                <a:cs typeface="Arial" panose="020B0604020202020204" pitchFamily="34" charset="0"/>
              </a:rPr>
              <a:t>Lixisenatide</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Liraglutide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Exenatide </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Aileron" charset="0"/>
                <a:cs typeface="Arial" panose="020B0604020202020204" pitchFamily="34" charset="0"/>
              </a:rPr>
              <a:t>o.w</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Dulaglutide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Albiglutide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Aileron" charset="0"/>
                <a:cs typeface="Arial" panose="020B0604020202020204" pitchFamily="34" charset="0"/>
              </a:rPr>
              <a:t>Semaglutide</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 </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Aileron" charset="0"/>
                <a:cs typeface="Arial" panose="020B0604020202020204" pitchFamily="34" charset="0"/>
              </a:rPr>
              <a:t>s.c.</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Oral </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Aileron" charset="0"/>
                <a:cs typeface="Arial" panose="020B0604020202020204" pitchFamily="34" charset="0"/>
              </a:rPr>
              <a:t>semglutide</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endParaRPr>
          </a:p>
        </p:txBody>
      </p:sp>
      <p:sp>
        <p:nvSpPr>
          <p:cNvPr id="14" name="TextBox 13">
            <a:extLst>
              <a:ext uri="{FF2B5EF4-FFF2-40B4-BE49-F238E27FC236}">
                <a16:creationId xmlns:a16="http://schemas.microsoft.com/office/drawing/2014/main" id="{F6C307C6-425F-294B-8589-76EFBF9A3E26}"/>
              </a:ext>
            </a:extLst>
          </p:cNvPr>
          <p:cNvSpPr txBox="1"/>
          <p:nvPr/>
        </p:nvSpPr>
        <p:spPr>
          <a:xfrm>
            <a:off x="1809397" y="1057424"/>
            <a:ext cx="687689"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Short-acting</a:t>
            </a:r>
          </a:p>
        </p:txBody>
      </p:sp>
      <p:sp>
        <p:nvSpPr>
          <p:cNvPr id="15" name="TextBox 14">
            <a:extLst>
              <a:ext uri="{FF2B5EF4-FFF2-40B4-BE49-F238E27FC236}">
                <a16:creationId xmlns:a16="http://schemas.microsoft.com/office/drawing/2014/main" id="{900619B5-63F2-6542-AE24-F6A0F9303B4A}"/>
              </a:ext>
            </a:extLst>
          </p:cNvPr>
          <p:cNvSpPr txBox="1"/>
          <p:nvPr/>
        </p:nvSpPr>
        <p:spPr>
          <a:xfrm>
            <a:off x="3250847" y="1057424"/>
            <a:ext cx="665247"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Long-acting</a:t>
            </a:r>
          </a:p>
        </p:txBody>
      </p:sp>
      <p:sp>
        <p:nvSpPr>
          <p:cNvPr id="16" name="TextBox 15">
            <a:extLst>
              <a:ext uri="{FF2B5EF4-FFF2-40B4-BE49-F238E27FC236}">
                <a16:creationId xmlns:a16="http://schemas.microsoft.com/office/drawing/2014/main" id="{AE8BD101-78FD-6445-AC61-672E14F0E1AF}"/>
              </a:ext>
            </a:extLst>
          </p:cNvPr>
          <p:cNvSpPr txBox="1"/>
          <p:nvPr/>
        </p:nvSpPr>
        <p:spPr>
          <a:xfrm>
            <a:off x="1501761" y="1232049"/>
            <a:ext cx="16030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0.0</a:t>
            </a:r>
          </a:p>
        </p:txBody>
      </p:sp>
      <p:cxnSp>
        <p:nvCxnSpPr>
          <p:cNvPr id="9" name="Straight Connector 8">
            <a:extLst>
              <a:ext uri="{FF2B5EF4-FFF2-40B4-BE49-F238E27FC236}">
                <a16:creationId xmlns:a16="http://schemas.microsoft.com/office/drawing/2014/main" id="{55EBB989-66C0-004A-A923-AD3E23F4D7B9}"/>
              </a:ext>
            </a:extLst>
          </p:cNvPr>
          <p:cNvCxnSpPr>
            <a:cxnSpLocks/>
          </p:cNvCxnSpPr>
          <p:nvPr/>
        </p:nvCxnSpPr>
        <p:spPr>
          <a:xfrm flipV="1">
            <a:off x="1741457" y="1304926"/>
            <a:ext cx="0" cy="115569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DA5C56A8-7C0F-3240-B181-FDC719C7B0F9}"/>
              </a:ext>
            </a:extLst>
          </p:cNvPr>
          <p:cNvCxnSpPr>
            <a:cxnSpLocks/>
          </p:cNvCxnSpPr>
          <p:nvPr/>
        </p:nvCxnSpPr>
        <p:spPr>
          <a:xfrm>
            <a:off x="1683488" y="1416827"/>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9EBE6891-6D6D-9546-9915-BB05C08160D2}"/>
              </a:ext>
            </a:extLst>
          </p:cNvPr>
          <p:cNvCxnSpPr>
            <a:cxnSpLocks/>
          </p:cNvCxnSpPr>
          <p:nvPr/>
        </p:nvCxnSpPr>
        <p:spPr>
          <a:xfrm>
            <a:off x="1683488" y="1308101"/>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BC302107-89BF-2F49-8BA9-E339EC078F04}"/>
              </a:ext>
            </a:extLst>
          </p:cNvPr>
          <p:cNvCxnSpPr>
            <a:cxnSpLocks/>
          </p:cNvCxnSpPr>
          <p:nvPr/>
        </p:nvCxnSpPr>
        <p:spPr>
          <a:xfrm>
            <a:off x="1683488" y="1525553"/>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159C2CE7-08CA-504F-AA4E-4D8523585219}"/>
              </a:ext>
            </a:extLst>
          </p:cNvPr>
          <p:cNvCxnSpPr>
            <a:cxnSpLocks/>
          </p:cNvCxnSpPr>
          <p:nvPr/>
        </p:nvCxnSpPr>
        <p:spPr>
          <a:xfrm>
            <a:off x="1683488" y="1634279"/>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AFEBC934-F512-EF40-98FF-32F5D3455837}"/>
              </a:ext>
            </a:extLst>
          </p:cNvPr>
          <p:cNvCxnSpPr>
            <a:cxnSpLocks/>
          </p:cNvCxnSpPr>
          <p:nvPr/>
        </p:nvCxnSpPr>
        <p:spPr>
          <a:xfrm>
            <a:off x="1683488" y="1743005"/>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2BE897F9-BAA5-FC4A-851F-75174635CCBF}"/>
              </a:ext>
            </a:extLst>
          </p:cNvPr>
          <p:cNvCxnSpPr>
            <a:cxnSpLocks/>
          </p:cNvCxnSpPr>
          <p:nvPr/>
        </p:nvCxnSpPr>
        <p:spPr>
          <a:xfrm>
            <a:off x="1683488" y="2395365"/>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395C382C-C316-A247-ADFC-6058A3295CCF}"/>
              </a:ext>
            </a:extLst>
          </p:cNvPr>
          <p:cNvCxnSpPr>
            <a:cxnSpLocks/>
          </p:cNvCxnSpPr>
          <p:nvPr/>
        </p:nvCxnSpPr>
        <p:spPr>
          <a:xfrm>
            <a:off x="1683488" y="2286635"/>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11B161DE-65B4-044F-85AA-0F19B4736420}"/>
              </a:ext>
            </a:extLst>
          </p:cNvPr>
          <p:cNvCxnSpPr>
            <a:cxnSpLocks/>
          </p:cNvCxnSpPr>
          <p:nvPr/>
        </p:nvCxnSpPr>
        <p:spPr>
          <a:xfrm>
            <a:off x="1683488" y="2177909"/>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76079DB2-ADDE-9D40-9E1F-B18C25135556}"/>
              </a:ext>
            </a:extLst>
          </p:cNvPr>
          <p:cNvCxnSpPr>
            <a:cxnSpLocks/>
          </p:cNvCxnSpPr>
          <p:nvPr/>
        </p:nvCxnSpPr>
        <p:spPr>
          <a:xfrm>
            <a:off x="1683488" y="2069183"/>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920C4F12-37A5-0E43-83CE-9955138E0CD7}"/>
              </a:ext>
            </a:extLst>
          </p:cNvPr>
          <p:cNvCxnSpPr>
            <a:cxnSpLocks/>
          </p:cNvCxnSpPr>
          <p:nvPr/>
        </p:nvCxnSpPr>
        <p:spPr>
          <a:xfrm>
            <a:off x="1683488" y="1960457"/>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E0F4E032-C0B4-AC4E-A868-E2F8B08F58D3}"/>
              </a:ext>
            </a:extLst>
          </p:cNvPr>
          <p:cNvCxnSpPr>
            <a:cxnSpLocks/>
          </p:cNvCxnSpPr>
          <p:nvPr/>
        </p:nvCxnSpPr>
        <p:spPr>
          <a:xfrm>
            <a:off x="1683488" y="1851731"/>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98487C1C-02BC-DB45-BAB5-3AA3EA6589CE}"/>
              </a:ext>
            </a:extLst>
          </p:cNvPr>
          <p:cNvSpPr txBox="1"/>
          <p:nvPr/>
        </p:nvSpPr>
        <p:spPr>
          <a:xfrm>
            <a:off x="1463289" y="1341586"/>
            <a:ext cx="198772"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-0.2</a:t>
            </a:r>
          </a:p>
        </p:txBody>
      </p:sp>
      <p:sp>
        <p:nvSpPr>
          <p:cNvPr id="37" name="TextBox 36">
            <a:extLst>
              <a:ext uri="{FF2B5EF4-FFF2-40B4-BE49-F238E27FC236}">
                <a16:creationId xmlns:a16="http://schemas.microsoft.com/office/drawing/2014/main" id="{D3013A50-DFE8-7A49-A4DA-38C83DAE7A7D}"/>
              </a:ext>
            </a:extLst>
          </p:cNvPr>
          <p:cNvSpPr txBox="1"/>
          <p:nvPr/>
        </p:nvSpPr>
        <p:spPr>
          <a:xfrm>
            <a:off x="1463289" y="2327424"/>
            <a:ext cx="198772"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-2.0</a:t>
            </a:r>
          </a:p>
        </p:txBody>
      </p:sp>
      <p:sp>
        <p:nvSpPr>
          <p:cNvPr id="38" name="TextBox 37">
            <a:extLst>
              <a:ext uri="{FF2B5EF4-FFF2-40B4-BE49-F238E27FC236}">
                <a16:creationId xmlns:a16="http://schemas.microsoft.com/office/drawing/2014/main" id="{0FD6DA19-AC6D-6B44-A750-E15CF6FC00B7}"/>
              </a:ext>
            </a:extLst>
          </p:cNvPr>
          <p:cNvSpPr txBox="1"/>
          <p:nvPr/>
        </p:nvSpPr>
        <p:spPr>
          <a:xfrm>
            <a:off x="1463289" y="2217882"/>
            <a:ext cx="198772"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-1.8</a:t>
            </a:r>
          </a:p>
        </p:txBody>
      </p:sp>
      <p:sp>
        <p:nvSpPr>
          <p:cNvPr id="39" name="TextBox 38">
            <a:extLst>
              <a:ext uri="{FF2B5EF4-FFF2-40B4-BE49-F238E27FC236}">
                <a16:creationId xmlns:a16="http://schemas.microsoft.com/office/drawing/2014/main" id="{9EC26453-DEB8-3B44-9AFE-F8F006B49696}"/>
              </a:ext>
            </a:extLst>
          </p:cNvPr>
          <p:cNvSpPr txBox="1"/>
          <p:nvPr/>
        </p:nvSpPr>
        <p:spPr>
          <a:xfrm>
            <a:off x="1463289" y="1451123"/>
            <a:ext cx="198772"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-0.4</a:t>
            </a:r>
          </a:p>
        </p:txBody>
      </p:sp>
      <p:sp>
        <p:nvSpPr>
          <p:cNvPr id="40" name="TextBox 39">
            <a:extLst>
              <a:ext uri="{FF2B5EF4-FFF2-40B4-BE49-F238E27FC236}">
                <a16:creationId xmlns:a16="http://schemas.microsoft.com/office/drawing/2014/main" id="{F6AEE077-64DF-1B49-9312-B9C0E81E59D1}"/>
              </a:ext>
            </a:extLst>
          </p:cNvPr>
          <p:cNvSpPr txBox="1"/>
          <p:nvPr/>
        </p:nvSpPr>
        <p:spPr>
          <a:xfrm>
            <a:off x="1463289" y="1560660"/>
            <a:ext cx="198772"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-0.6</a:t>
            </a:r>
          </a:p>
        </p:txBody>
      </p:sp>
      <p:sp>
        <p:nvSpPr>
          <p:cNvPr id="41" name="TextBox 40">
            <a:extLst>
              <a:ext uri="{FF2B5EF4-FFF2-40B4-BE49-F238E27FC236}">
                <a16:creationId xmlns:a16="http://schemas.microsoft.com/office/drawing/2014/main" id="{4EE92701-631B-0F41-A655-9B37C5B8908B}"/>
              </a:ext>
            </a:extLst>
          </p:cNvPr>
          <p:cNvSpPr txBox="1"/>
          <p:nvPr/>
        </p:nvSpPr>
        <p:spPr>
          <a:xfrm>
            <a:off x="1463289" y="1670197"/>
            <a:ext cx="198772"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-0.8</a:t>
            </a:r>
          </a:p>
        </p:txBody>
      </p:sp>
      <p:sp>
        <p:nvSpPr>
          <p:cNvPr id="42" name="TextBox 41">
            <a:extLst>
              <a:ext uri="{FF2B5EF4-FFF2-40B4-BE49-F238E27FC236}">
                <a16:creationId xmlns:a16="http://schemas.microsoft.com/office/drawing/2014/main" id="{38CEC609-7AEE-9C4B-86E8-66DD377A4E9C}"/>
              </a:ext>
            </a:extLst>
          </p:cNvPr>
          <p:cNvSpPr txBox="1"/>
          <p:nvPr/>
        </p:nvSpPr>
        <p:spPr>
          <a:xfrm>
            <a:off x="1463289" y="1779734"/>
            <a:ext cx="198772"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-1.0</a:t>
            </a:r>
          </a:p>
        </p:txBody>
      </p:sp>
      <p:sp>
        <p:nvSpPr>
          <p:cNvPr id="43" name="TextBox 42">
            <a:extLst>
              <a:ext uri="{FF2B5EF4-FFF2-40B4-BE49-F238E27FC236}">
                <a16:creationId xmlns:a16="http://schemas.microsoft.com/office/drawing/2014/main" id="{33105634-6428-3343-B448-7A0D981D2A11}"/>
              </a:ext>
            </a:extLst>
          </p:cNvPr>
          <p:cNvSpPr txBox="1"/>
          <p:nvPr/>
        </p:nvSpPr>
        <p:spPr>
          <a:xfrm>
            <a:off x="1463289" y="1889271"/>
            <a:ext cx="198772"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-1.2</a:t>
            </a:r>
          </a:p>
        </p:txBody>
      </p:sp>
      <p:sp>
        <p:nvSpPr>
          <p:cNvPr id="44" name="TextBox 43">
            <a:extLst>
              <a:ext uri="{FF2B5EF4-FFF2-40B4-BE49-F238E27FC236}">
                <a16:creationId xmlns:a16="http://schemas.microsoft.com/office/drawing/2014/main" id="{0EFA57BE-5226-FE46-97EE-E6B95B1F0AE8}"/>
              </a:ext>
            </a:extLst>
          </p:cNvPr>
          <p:cNvSpPr txBox="1"/>
          <p:nvPr/>
        </p:nvSpPr>
        <p:spPr>
          <a:xfrm>
            <a:off x="1463289" y="1998808"/>
            <a:ext cx="198772"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-1.4</a:t>
            </a:r>
          </a:p>
        </p:txBody>
      </p:sp>
      <p:sp>
        <p:nvSpPr>
          <p:cNvPr id="45" name="TextBox 44">
            <a:extLst>
              <a:ext uri="{FF2B5EF4-FFF2-40B4-BE49-F238E27FC236}">
                <a16:creationId xmlns:a16="http://schemas.microsoft.com/office/drawing/2014/main" id="{2D772006-002A-7E44-B071-98A0DDD463B3}"/>
              </a:ext>
            </a:extLst>
          </p:cNvPr>
          <p:cNvSpPr txBox="1"/>
          <p:nvPr/>
        </p:nvSpPr>
        <p:spPr>
          <a:xfrm>
            <a:off x="1463289" y="2108345"/>
            <a:ext cx="198772"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-1.6</a:t>
            </a:r>
          </a:p>
        </p:txBody>
      </p:sp>
      <p:sp>
        <p:nvSpPr>
          <p:cNvPr id="46" name="TextBox 45">
            <a:extLst>
              <a:ext uri="{FF2B5EF4-FFF2-40B4-BE49-F238E27FC236}">
                <a16:creationId xmlns:a16="http://schemas.microsoft.com/office/drawing/2014/main" id="{96590191-9033-D443-8167-4ED84C5B9192}"/>
              </a:ext>
            </a:extLst>
          </p:cNvPr>
          <p:cNvSpPr txBox="1"/>
          <p:nvPr/>
        </p:nvSpPr>
        <p:spPr>
          <a:xfrm rot="16200000">
            <a:off x="679269" y="1700990"/>
            <a:ext cx="979435" cy="307777"/>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HbA</a:t>
            </a:r>
            <a:r>
              <a:rPr kumimoji="0" lang="en-US" sz="1000" b="1" i="0" u="none" strike="noStrike" kern="1200" cap="none" spc="0" normalizeH="0" baseline="-25000" noProof="0" dirty="0">
                <a:ln>
                  <a:noFill/>
                </a:ln>
                <a:solidFill>
                  <a:srgbClr val="000000"/>
                </a:solidFill>
                <a:effectLst/>
                <a:uLnTx/>
                <a:uFillTx/>
                <a:latin typeface="Arial" panose="020B0604020202020204" pitchFamily="34" charset="0"/>
                <a:ea typeface="Aileron" charset="0"/>
                <a:cs typeface="Arial" panose="020B0604020202020204" pitchFamily="34" charset="0"/>
              </a:rPr>
              <a:t>1c</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 reduction</a:t>
            </a:r>
            <a:b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b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vs baseline (%)</a:t>
            </a:r>
          </a:p>
        </p:txBody>
      </p:sp>
      <p:sp>
        <p:nvSpPr>
          <p:cNvPr id="21" name="Rectangle 20">
            <a:extLst>
              <a:ext uri="{FF2B5EF4-FFF2-40B4-BE49-F238E27FC236}">
                <a16:creationId xmlns:a16="http://schemas.microsoft.com/office/drawing/2014/main" id="{0D2B90B7-D4CD-014B-90A0-BBF52834C17F}"/>
              </a:ext>
            </a:extLst>
          </p:cNvPr>
          <p:cNvSpPr/>
          <p:nvPr/>
        </p:nvSpPr>
        <p:spPr>
          <a:xfrm>
            <a:off x="1809397" y="1308100"/>
            <a:ext cx="315416" cy="4825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48" name="Straight Connector 47">
            <a:extLst>
              <a:ext uri="{FF2B5EF4-FFF2-40B4-BE49-F238E27FC236}">
                <a16:creationId xmlns:a16="http://schemas.microsoft.com/office/drawing/2014/main" id="{076EA723-BC56-9442-8199-EEAC66A81BBD}"/>
              </a:ext>
            </a:extLst>
          </p:cNvPr>
          <p:cNvCxnSpPr>
            <a:cxnSpLocks/>
          </p:cNvCxnSpPr>
          <p:nvPr/>
        </p:nvCxnSpPr>
        <p:spPr>
          <a:xfrm flipV="1">
            <a:off x="1967105" y="1773424"/>
            <a:ext cx="0" cy="3950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 name="Rectangle 49">
            <a:extLst>
              <a:ext uri="{FF2B5EF4-FFF2-40B4-BE49-F238E27FC236}">
                <a16:creationId xmlns:a16="http://schemas.microsoft.com/office/drawing/2014/main" id="{0116353B-B6FE-7949-B98C-0C931D2AE508}"/>
              </a:ext>
            </a:extLst>
          </p:cNvPr>
          <p:cNvSpPr/>
          <p:nvPr/>
        </p:nvSpPr>
        <p:spPr>
          <a:xfrm>
            <a:off x="2167265" y="1308100"/>
            <a:ext cx="315416" cy="5238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51" name="Straight Connector 50">
            <a:extLst>
              <a:ext uri="{FF2B5EF4-FFF2-40B4-BE49-F238E27FC236}">
                <a16:creationId xmlns:a16="http://schemas.microsoft.com/office/drawing/2014/main" id="{95119CF5-06C4-8746-A23E-0C272B6A2F3A}"/>
              </a:ext>
            </a:extLst>
          </p:cNvPr>
          <p:cNvCxnSpPr>
            <a:cxnSpLocks/>
          </p:cNvCxnSpPr>
          <p:nvPr/>
        </p:nvCxnSpPr>
        <p:spPr>
          <a:xfrm flipV="1">
            <a:off x="2324973" y="1808349"/>
            <a:ext cx="0" cy="3950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2" name="Rectangle 51">
            <a:extLst>
              <a:ext uri="{FF2B5EF4-FFF2-40B4-BE49-F238E27FC236}">
                <a16:creationId xmlns:a16="http://schemas.microsoft.com/office/drawing/2014/main" id="{6CF01919-FCEF-B645-8B92-6A728A7FF55D}"/>
              </a:ext>
            </a:extLst>
          </p:cNvPr>
          <p:cNvSpPr/>
          <p:nvPr/>
        </p:nvSpPr>
        <p:spPr>
          <a:xfrm>
            <a:off x="2525133" y="1308100"/>
            <a:ext cx="315416" cy="708025"/>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53" name="Straight Connector 52">
            <a:extLst>
              <a:ext uri="{FF2B5EF4-FFF2-40B4-BE49-F238E27FC236}">
                <a16:creationId xmlns:a16="http://schemas.microsoft.com/office/drawing/2014/main" id="{58EA09D4-E6E6-4643-83D7-1D5349DB6679}"/>
              </a:ext>
            </a:extLst>
          </p:cNvPr>
          <p:cNvCxnSpPr>
            <a:cxnSpLocks/>
          </p:cNvCxnSpPr>
          <p:nvPr/>
        </p:nvCxnSpPr>
        <p:spPr>
          <a:xfrm flipV="1">
            <a:off x="2682841" y="1995674"/>
            <a:ext cx="0" cy="3950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4" name="Rectangle 53">
            <a:extLst>
              <a:ext uri="{FF2B5EF4-FFF2-40B4-BE49-F238E27FC236}">
                <a16:creationId xmlns:a16="http://schemas.microsoft.com/office/drawing/2014/main" id="{E192FDC8-C947-0E4D-8B02-FC7C0280C995}"/>
              </a:ext>
            </a:extLst>
          </p:cNvPr>
          <p:cNvSpPr/>
          <p:nvPr/>
        </p:nvSpPr>
        <p:spPr>
          <a:xfrm>
            <a:off x="2883001" y="1308100"/>
            <a:ext cx="315416" cy="69215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55" name="Straight Connector 54">
            <a:extLst>
              <a:ext uri="{FF2B5EF4-FFF2-40B4-BE49-F238E27FC236}">
                <a16:creationId xmlns:a16="http://schemas.microsoft.com/office/drawing/2014/main" id="{F8108446-BFF2-CD46-9DD8-6780A044DF25}"/>
              </a:ext>
            </a:extLst>
          </p:cNvPr>
          <p:cNvCxnSpPr>
            <a:cxnSpLocks/>
          </p:cNvCxnSpPr>
          <p:nvPr/>
        </p:nvCxnSpPr>
        <p:spPr>
          <a:xfrm flipV="1">
            <a:off x="3040709" y="1971675"/>
            <a:ext cx="0" cy="6350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7" name="Rectangle 56">
            <a:extLst>
              <a:ext uri="{FF2B5EF4-FFF2-40B4-BE49-F238E27FC236}">
                <a16:creationId xmlns:a16="http://schemas.microsoft.com/office/drawing/2014/main" id="{CEDA5D3A-4743-C249-805E-E2FDE7668C75}"/>
              </a:ext>
            </a:extLst>
          </p:cNvPr>
          <p:cNvSpPr/>
          <p:nvPr/>
        </p:nvSpPr>
        <p:spPr>
          <a:xfrm>
            <a:off x="3240869" y="1308100"/>
            <a:ext cx="315416" cy="76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58" name="Straight Connector 57">
            <a:extLst>
              <a:ext uri="{FF2B5EF4-FFF2-40B4-BE49-F238E27FC236}">
                <a16:creationId xmlns:a16="http://schemas.microsoft.com/office/drawing/2014/main" id="{E55D83C2-BE32-9042-8D16-717DF6165021}"/>
              </a:ext>
            </a:extLst>
          </p:cNvPr>
          <p:cNvCxnSpPr>
            <a:cxnSpLocks/>
          </p:cNvCxnSpPr>
          <p:nvPr/>
        </p:nvCxnSpPr>
        <p:spPr>
          <a:xfrm flipV="1">
            <a:off x="3398577" y="2052824"/>
            <a:ext cx="0" cy="3950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9" name="Rectangle 58">
            <a:extLst>
              <a:ext uri="{FF2B5EF4-FFF2-40B4-BE49-F238E27FC236}">
                <a16:creationId xmlns:a16="http://schemas.microsoft.com/office/drawing/2014/main" id="{B49CA7B4-BF07-1C4F-A71A-FB52C592A5B5}"/>
              </a:ext>
            </a:extLst>
          </p:cNvPr>
          <p:cNvSpPr/>
          <p:nvPr/>
        </p:nvSpPr>
        <p:spPr>
          <a:xfrm>
            <a:off x="3598737" y="1308100"/>
            <a:ext cx="315416" cy="4318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60" name="Straight Connector 59">
            <a:extLst>
              <a:ext uri="{FF2B5EF4-FFF2-40B4-BE49-F238E27FC236}">
                <a16:creationId xmlns:a16="http://schemas.microsoft.com/office/drawing/2014/main" id="{BE665B97-2F7D-8D4F-A565-07BD8FE9490B}"/>
              </a:ext>
            </a:extLst>
          </p:cNvPr>
          <p:cNvCxnSpPr>
            <a:cxnSpLocks/>
          </p:cNvCxnSpPr>
          <p:nvPr/>
        </p:nvCxnSpPr>
        <p:spPr>
          <a:xfrm flipV="1">
            <a:off x="3756445" y="1685926"/>
            <a:ext cx="0" cy="10477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2" name="Rectangle 61">
            <a:extLst>
              <a:ext uri="{FF2B5EF4-FFF2-40B4-BE49-F238E27FC236}">
                <a16:creationId xmlns:a16="http://schemas.microsoft.com/office/drawing/2014/main" id="{75636D84-6DCC-6C48-A0C7-4D5C256F111F}"/>
              </a:ext>
            </a:extLst>
          </p:cNvPr>
          <p:cNvSpPr/>
          <p:nvPr/>
        </p:nvSpPr>
        <p:spPr>
          <a:xfrm>
            <a:off x="3956605" y="1308099"/>
            <a:ext cx="315416" cy="981075"/>
          </a:xfrm>
          <a:prstGeom prst="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63" name="Straight Connector 62">
            <a:extLst>
              <a:ext uri="{FF2B5EF4-FFF2-40B4-BE49-F238E27FC236}">
                <a16:creationId xmlns:a16="http://schemas.microsoft.com/office/drawing/2014/main" id="{5E4BD92D-687E-E646-B975-27379380B776}"/>
              </a:ext>
            </a:extLst>
          </p:cNvPr>
          <p:cNvCxnSpPr>
            <a:cxnSpLocks/>
          </p:cNvCxnSpPr>
          <p:nvPr/>
        </p:nvCxnSpPr>
        <p:spPr>
          <a:xfrm flipV="1">
            <a:off x="4114313" y="2257425"/>
            <a:ext cx="0" cy="6350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4" name="Rectangle 63">
            <a:extLst>
              <a:ext uri="{FF2B5EF4-FFF2-40B4-BE49-F238E27FC236}">
                <a16:creationId xmlns:a16="http://schemas.microsoft.com/office/drawing/2014/main" id="{0A0F0D30-6CC7-C44C-AF1F-203B2DA5A369}"/>
              </a:ext>
            </a:extLst>
          </p:cNvPr>
          <p:cNvSpPr/>
          <p:nvPr/>
        </p:nvSpPr>
        <p:spPr>
          <a:xfrm>
            <a:off x="4314472" y="1308100"/>
            <a:ext cx="315416" cy="654050"/>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65" name="Straight Connector 64">
            <a:extLst>
              <a:ext uri="{FF2B5EF4-FFF2-40B4-BE49-F238E27FC236}">
                <a16:creationId xmlns:a16="http://schemas.microsoft.com/office/drawing/2014/main" id="{9B412DB3-FC75-8040-BC52-594C92AAF7FD}"/>
              </a:ext>
            </a:extLst>
          </p:cNvPr>
          <p:cNvCxnSpPr>
            <a:cxnSpLocks/>
          </p:cNvCxnSpPr>
          <p:nvPr/>
        </p:nvCxnSpPr>
        <p:spPr>
          <a:xfrm flipV="1">
            <a:off x="4472180" y="1914526"/>
            <a:ext cx="0" cy="9524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1DB1CA2F-34A0-4E48-A645-1BBC1A7448E2}"/>
              </a:ext>
            </a:extLst>
          </p:cNvPr>
          <p:cNvCxnSpPr>
            <a:cxnSpLocks/>
          </p:cNvCxnSpPr>
          <p:nvPr/>
        </p:nvCxnSpPr>
        <p:spPr>
          <a:xfrm flipV="1">
            <a:off x="1735108" y="1308101"/>
            <a:ext cx="2980508"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72A3A881-7030-3847-A583-806BFEFD7F51}"/>
              </a:ext>
            </a:extLst>
          </p:cNvPr>
          <p:cNvCxnSpPr>
            <a:cxnSpLocks/>
          </p:cNvCxnSpPr>
          <p:nvPr/>
        </p:nvCxnSpPr>
        <p:spPr>
          <a:xfrm>
            <a:off x="1804138" y="1219201"/>
            <a:ext cx="685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26E0CFDB-FE82-0C4E-946C-D2E3424DCA32}"/>
              </a:ext>
            </a:extLst>
          </p:cNvPr>
          <p:cNvCxnSpPr>
            <a:cxnSpLocks/>
          </p:cNvCxnSpPr>
          <p:nvPr/>
        </p:nvCxnSpPr>
        <p:spPr>
          <a:xfrm>
            <a:off x="2537563" y="1219201"/>
            <a:ext cx="210185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1" name="TextBox 70">
            <a:extLst>
              <a:ext uri="{FF2B5EF4-FFF2-40B4-BE49-F238E27FC236}">
                <a16:creationId xmlns:a16="http://schemas.microsoft.com/office/drawing/2014/main" id="{D5604CA7-CD1C-DE44-A066-B577033A4C67}"/>
              </a:ext>
            </a:extLst>
          </p:cNvPr>
          <p:cNvSpPr txBox="1"/>
          <p:nvPr/>
        </p:nvSpPr>
        <p:spPr>
          <a:xfrm>
            <a:off x="767408" y="1014894"/>
            <a:ext cx="189154" cy="215444"/>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A)</a:t>
            </a:r>
          </a:p>
        </p:txBody>
      </p:sp>
      <p:sp>
        <p:nvSpPr>
          <p:cNvPr id="72" name="Rectangle 71">
            <a:extLst>
              <a:ext uri="{FF2B5EF4-FFF2-40B4-BE49-F238E27FC236}">
                <a16:creationId xmlns:a16="http://schemas.microsoft.com/office/drawing/2014/main" id="{57E460B8-5D4B-234C-B7B5-0FB2A5C3C33B}"/>
              </a:ext>
            </a:extLst>
          </p:cNvPr>
          <p:cNvSpPr/>
          <p:nvPr/>
        </p:nvSpPr>
        <p:spPr>
          <a:xfrm>
            <a:off x="5060597" y="2783885"/>
            <a:ext cx="112216" cy="920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3" name="Rectangle 72">
            <a:extLst>
              <a:ext uri="{FF2B5EF4-FFF2-40B4-BE49-F238E27FC236}">
                <a16:creationId xmlns:a16="http://schemas.microsoft.com/office/drawing/2014/main" id="{742B7A37-3ABB-AA4B-9FCA-0F39DCF8BA1E}"/>
              </a:ext>
            </a:extLst>
          </p:cNvPr>
          <p:cNvSpPr/>
          <p:nvPr/>
        </p:nvSpPr>
        <p:spPr>
          <a:xfrm>
            <a:off x="5060597" y="2937192"/>
            <a:ext cx="112216" cy="920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4" name="Rectangle 73">
            <a:extLst>
              <a:ext uri="{FF2B5EF4-FFF2-40B4-BE49-F238E27FC236}">
                <a16:creationId xmlns:a16="http://schemas.microsoft.com/office/drawing/2014/main" id="{34676267-6FB2-9942-93C9-FB90F4B7A0D2}"/>
              </a:ext>
            </a:extLst>
          </p:cNvPr>
          <p:cNvSpPr/>
          <p:nvPr/>
        </p:nvSpPr>
        <p:spPr>
          <a:xfrm>
            <a:off x="5060597" y="3703727"/>
            <a:ext cx="112216" cy="92075"/>
          </a:xfrm>
          <a:prstGeom prst="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5" name="Rectangle 74">
            <a:extLst>
              <a:ext uri="{FF2B5EF4-FFF2-40B4-BE49-F238E27FC236}">
                <a16:creationId xmlns:a16="http://schemas.microsoft.com/office/drawing/2014/main" id="{C4A99C79-3303-9C44-9964-D90266A8B2DC}"/>
              </a:ext>
            </a:extLst>
          </p:cNvPr>
          <p:cNvSpPr/>
          <p:nvPr/>
        </p:nvSpPr>
        <p:spPr>
          <a:xfrm>
            <a:off x="5060597" y="3857035"/>
            <a:ext cx="112216" cy="92075"/>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6" name="Rectangle 75">
            <a:extLst>
              <a:ext uri="{FF2B5EF4-FFF2-40B4-BE49-F238E27FC236}">
                <a16:creationId xmlns:a16="http://schemas.microsoft.com/office/drawing/2014/main" id="{4660A5F9-1602-6B41-A73C-01FC470413C9}"/>
              </a:ext>
            </a:extLst>
          </p:cNvPr>
          <p:cNvSpPr/>
          <p:nvPr/>
        </p:nvSpPr>
        <p:spPr>
          <a:xfrm>
            <a:off x="5060597" y="3090499"/>
            <a:ext cx="112216" cy="92075"/>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7" name="Rectangle 76">
            <a:extLst>
              <a:ext uri="{FF2B5EF4-FFF2-40B4-BE49-F238E27FC236}">
                <a16:creationId xmlns:a16="http://schemas.microsoft.com/office/drawing/2014/main" id="{390DAA50-8EE3-3843-AA96-80998D379FB4}"/>
              </a:ext>
            </a:extLst>
          </p:cNvPr>
          <p:cNvSpPr/>
          <p:nvPr/>
        </p:nvSpPr>
        <p:spPr>
          <a:xfrm>
            <a:off x="5060597" y="3243806"/>
            <a:ext cx="112216" cy="9207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8" name="Rectangle 77">
            <a:extLst>
              <a:ext uri="{FF2B5EF4-FFF2-40B4-BE49-F238E27FC236}">
                <a16:creationId xmlns:a16="http://schemas.microsoft.com/office/drawing/2014/main" id="{539256B1-6F13-C541-87CD-F2A8EC148537}"/>
              </a:ext>
            </a:extLst>
          </p:cNvPr>
          <p:cNvSpPr/>
          <p:nvPr/>
        </p:nvSpPr>
        <p:spPr>
          <a:xfrm>
            <a:off x="5060597" y="3397113"/>
            <a:ext cx="112216" cy="920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9" name="Rectangle 78">
            <a:extLst>
              <a:ext uri="{FF2B5EF4-FFF2-40B4-BE49-F238E27FC236}">
                <a16:creationId xmlns:a16="http://schemas.microsoft.com/office/drawing/2014/main" id="{C1E2649A-53DC-2845-8F5E-B194DC5884AB}"/>
              </a:ext>
            </a:extLst>
          </p:cNvPr>
          <p:cNvSpPr/>
          <p:nvPr/>
        </p:nvSpPr>
        <p:spPr>
          <a:xfrm>
            <a:off x="5060597" y="3550420"/>
            <a:ext cx="112216" cy="920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0" name="TextBox 79">
            <a:extLst>
              <a:ext uri="{FF2B5EF4-FFF2-40B4-BE49-F238E27FC236}">
                <a16:creationId xmlns:a16="http://schemas.microsoft.com/office/drawing/2014/main" id="{9D364C27-D614-3A41-9998-781DB05EDEA6}"/>
              </a:ext>
            </a:extLst>
          </p:cNvPr>
          <p:cNvSpPr txBox="1"/>
          <p:nvPr/>
        </p:nvSpPr>
        <p:spPr>
          <a:xfrm>
            <a:off x="1809397" y="2758633"/>
            <a:ext cx="687689"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Short-acting</a:t>
            </a:r>
          </a:p>
        </p:txBody>
      </p:sp>
      <p:sp>
        <p:nvSpPr>
          <p:cNvPr id="81" name="TextBox 80">
            <a:extLst>
              <a:ext uri="{FF2B5EF4-FFF2-40B4-BE49-F238E27FC236}">
                <a16:creationId xmlns:a16="http://schemas.microsoft.com/office/drawing/2014/main" id="{D7FBF0F2-86C2-9044-89BE-C48EE1CC5607}"/>
              </a:ext>
            </a:extLst>
          </p:cNvPr>
          <p:cNvSpPr txBox="1"/>
          <p:nvPr/>
        </p:nvSpPr>
        <p:spPr>
          <a:xfrm>
            <a:off x="3250847" y="2758633"/>
            <a:ext cx="665247"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Long-acting</a:t>
            </a:r>
          </a:p>
        </p:txBody>
      </p:sp>
      <p:sp>
        <p:nvSpPr>
          <p:cNvPr id="82" name="TextBox 81">
            <a:extLst>
              <a:ext uri="{FF2B5EF4-FFF2-40B4-BE49-F238E27FC236}">
                <a16:creationId xmlns:a16="http://schemas.microsoft.com/office/drawing/2014/main" id="{DF2963DB-1CD9-D84C-8F03-CE7BDD8C1461}"/>
              </a:ext>
            </a:extLst>
          </p:cNvPr>
          <p:cNvSpPr txBox="1"/>
          <p:nvPr/>
        </p:nvSpPr>
        <p:spPr>
          <a:xfrm>
            <a:off x="1501761" y="2933258"/>
            <a:ext cx="16030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0.0</a:t>
            </a:r>
          </a:p>
        </p:txBody>
      </p:sp>
      <p:cxnSp>
        <p:nvCxnSpPr>
          <p:cNvPr id="83" name="Straight Connector 82">
            <a:extLst>
              <a:ext uri="{FF2B5EF4-FFF2-40B4-BE49-F238E27FC236}">
                <a16:creationId xmlns:a16="http://schemas.microsoft.com/office/drawing/2014/main" id="{89FBC116-ECF7-B240-A0C8-359B794DBCAB}"/>
              </a:ext>
            </a:extLst>
          </p:cNvPr>
          <p:cNvCxnSpPr>
            <a:cxnSpLocks/>
          </p:cNvCxnSpPr>
          <p:nvPr/>
        </p:nvCxnSpPr>
        <p:spPr>
          <a:xfrm flipV="1">
            <a:off x="1741457" y="3006136"/>
            <a:ext cx="0" cy="117533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CFB56CE5-AB5E-304B-A801-7B07F2D2B08E}"/>
              </a:ext>
            </a:extLst>
          </p:cNvPr>
          <p:cNvCxnSpPr>
            <a:cxnSpLocks/>
          </p:cNvCxnSpPr>
          <p:nvPr/>
        </p:nvCxnSpPr>
        <p:spPr>
          <a:xfrm>
            <a:off x="1683488" y="3009310"/>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FE4F6571-1223-D34B-B0DE-4694C6E9BC58}"/>
              </a:ext>
            </a:extLst>
          </p:cNvPr>
          <p:cNvCxnSpPr>
            <a:cxnSpLocks/>
          </p:cNvCxnSpPr>
          <p:nvPr/>
        </p:nvCxnSpPr>
        <p:spPr>
          <a:xfrm>
            <a:off x="1683488" y="3191837"/>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F1B9BF45-620F-D540-81A4-1A32F397097F}"/>
              </a:ext>
            </a:extLst>
          </p:cNvPr>
          <p:cNvCxnSpPr>
            <a:cxnSpLocks/>
          </p:cNvCxnSpPr>
          <p:nvPr/>
        </p:nvCxnSpPr>
        <p:spPr>
          <a:xfrm>
            <a:off x="1683488" y="3379938"/>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33DEDC53-4E20-194F-A5B9-EEB0E4EC1840}"/>
              </a:ext>
            </a:extLst>
          </p:cNvPr>
          <p:cNvCxnSpPr>
            <a:cxnSpLocks/>
          </p:cNvCxnSpPr>
          <p:nvPr/>
        </p:nvCxnSpPr>
        <p:spPr>
          <a:xfrm>
            <a:off x="1683488" y="4137849"/>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20E62F4B-6803-384A-BA28-AD2DF71661AF}"/>
              </a:ext>
            </a:extLst>
          </p:cNvPr>
          <p:cNvCxnSpPr>
            <a:cxnSpLocks/>
          </p:cNvCxnSpPr>
          <p:nvPr/>
        </p:nvCxnSpPr>
        <p:spPr>
          <a:xfrm>
            <a:off x="1683488" y="3949744"/>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011CE43C-2141-CE43-8D08-C8D90DC4385B}"/>
              </a:ext>
            </a:extLst>
          </p:cNvPr>
          <p:cNvCxnSpPr>
            <a:cxnSpLocks/>
          </p:cNvCxnSpPr>
          <p:nvPr/>
        </p:nvCxnSpPr>
        <p:spPr>
          <a:xfrm>
            <a:off x="1683488" y="3757692"/>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CADF22DA-18B8-B847-9566-8A6C2CBA9CB6}"/>
              </a:ext>
            </a:extLst>
          </p:cNvPr>
          <p:cNvCxnSpPr>
            <a:cxnSpLocks/>
          </p:cNvCxnSpPr>
          <p:nvPr/>
        </p:nvCxnSpPr>
        <p:spPr>
          <a:xfrm>
            <a:off x="1683488" y="3571990"/>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5E03664C-4690-7744-AB38-1A4015A5A02C}"/>
              </a:ext>
            </a:extLst>
          </p:cNvPr>
          <p:cNvSpPr txBox="1"/>
          <p:nvPr/>
        </p:nvSpPr>
        <p:spPr>
          <a:xfrm>
            <a:off x="1463289" y="4069908"/>
            <a:ext cx="198772"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-3.0</a:t>
            </a:r>
          </a:p>
        </p:txBody>
      </p:sp>
      <p:sp>
        <p:nvSpPr>
          <p:cNvPr id="97" name="TextBox 96">
            <a:extLst>
              <a:ext uri="{FF2B5EF4-FFF2-40B4-BE49-F238E27FC236}">
                <a16:creationId xmlns:a16="http://schemas.microsoft.com/office/drawing/2014/main" id="{14EA3F11-E3C6-5446-967E-28C2094FCE7A}"/>
              </a:ext>
            </a:extLst>
          </p:cNvPr>
          <p:cNvSpPr txBox="1"/>
          <p:nvPr/>
        </p:nvSpPr>
        <p:spPr>
          <a:xfrm>
            <a:off x="1463289" y="3880991"/>
            <a:ext cx="198772"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-2.5</a:t>
            </a:r>
          </a:p>
        </p:txBody>
      </p:sp>
      <p:sp>
        <p:nvSpPr>
          <p:cNvPr id="98" name="TextBox 97">
            <a:extLst>
              <a:ext uri="{FF2B5EF4-FFF2-40B4-BE49-F238E27FC236}">
                <a16:creationId xmlns:a16="http://schemas.microsoft.com/office/drawing/2014/main" id="{8F5DFD21-FDA2-B040-95FD-411A212316CC}"/>
              </a:ext>
            </a:extLst>
          </p:cNvPr>
          <p:cNvSpPr txBox="1"/>
          <p:nvPr/>
        </p:nvSpPr>
        <p:spPr>
          <a:xfrm>
            <a:off x="1463289" y="3117407"/>
            <a:ext cx="198772"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-0.5</a:t>
            </a:r>
          </a:p>
        </p:txBody>
      </p:sp>
      <p:sp>
        <p:nvSpPr>
          <p:cNvPr id="99" name="TextBox 98">
            <a:extLst>
              <a:ext uri="{FF2B5EF4-FFF2-40B4-BE49-F238E27FC236}">
                <a16:creationId xmlns:a16="http://schemas.microsoft.com/office/drawing/2014/main" id="{12C4E5D0-1B9D-3F4F-9463-CF09E66B10D2}"/>
              </a:ext>
            </a:extLst>
          </p:cNvPr>
          <p:cNvSpPr txBox="1"/>
          <p:nvPr/>
        </p:nvSpPr>
        <p:spPr>
          <a:xfrm>
            <a:off x="1463289" y="3306319"/>
            <a:ext cx="198772"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-1.0</a:t>
            </a:r>
          </a:p>
        </p:txBody>
      </p:sp>
      <p:sp>
        <p:nvSpPr>
          <p:cNvPr id="101" name="TextBox 100">
            <a:extLst>
              <a:ext uri="{FF2B5EF4-FFF2-40B4-BE49-F238E27FC236}">
                <a16:creationId xmlns:a16="http://schemas.microsoft.com/office/drawing/2014/main" id="{FA5A3BDB-E046-994A-A934-66E599DB8065}"/>
              </a:ext>
            </a:extLst>
          </p:cNvPr>
          <p:cNvSpPr txBox="1"/>
          <p:nvPr/>
        </p:nvSpPr>
        <p:spPr>
          <a:xfrm>
            <a:off x="1463289" y="3499993"/>
            <a:ext cx="198772"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-1.5</a:t>
            </a:r>
          </a:p>
        </p:txBody>
      </p:sp>
      <p:sp>
        <p:nvSpPr>
          <p:cNvPr id="103" name="TextBox 102">
            <a:extLst>
              <a:ext uri="{FF2B5EF4-FFF2-40B4-BE49-F238E27FC236}">
                <a16:creationId xmlns:a16="http://schemas.microsoft.com/office/drawing/2014/main" id="{0EF2DCFB-1858-9D4E-9A0F-11269B1A9C3A}"/>
              </a:ext>
            </a:extLst>
          </p:cNvPr>
          <p:cNvSpPr txBox="1"/>
          <p:nvPr/>
        </p:nvSpPr>
        <p:spPr>
          <a:xfrm>
            <a:off x="1463289" y="3687317"/>
            <a:ext cx="198772"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-2.0</a:t>
            </a:r>
          </a:p>
        </p:txBody>
      </p:sp>
      <p:sp>
        <p:nvSpPr>
          <p:cNvPr id="105" name="TextBox 104">
            <a:extLst>
              <a:ext uri="{FF2B5EF4-FFF2-40B4-BE49-F238E27FC236}">
                <a16:creationId xmlns:a16="http://schemas.microsoft.com/office/drawing/2014/main" id="{BC7CFB4F-494F-D746-926F-A1B263255A5F}"/>
              </a:ext>
            </a:extLst>
          </p:cNvPr>
          <p:cNvSpPr txBox="1"/>
          <p:nvPr/>
        </p:nvSpPr>
        <p:spPr>
          <a:xfrm rot="16200000">
            <a:off x="398748" y="3402199"/>
            <a:ext cx="1540486" cy="307777"/>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Fasting plasma glucose </a:t>
            </a:r>
            <a:b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b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reduction vs baseline (%)</a:t>
            </a:r>
          </a:p>
        </p:txBody>
      </p:sp>
      <p:sp>
        <p:nvSpPr>
          <p:cNvPr id="106" name="Rectangle 105">
            <a:extLst>
              <a:ext uri="{FF2B5EF4-FFF2-40B4-BE49-F238E27FC236}">
                <a16:creationId xmlns:a16="http://schemas.microsoft.com/office/drawing/2014/main" id="{15D668FD-1DEA-C844-A438-D59AB7B15643}"/>
              </a:ext>
            </a:extLst>
          </p:cNvPr>
          <p:cNvSpPr/>
          <p:nvPr/>
        </p:nvSpPr>
        <p:spPr>
          <a:xfrm>
            <a:off x="1809397" y="3009310"/>
            <a:ext cx="315416" cy="4387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07" name="Straight Connector 106">
            <a:extLst>
              <a:ext uri="{FF2B5EF4-FFF2-40B4-BE49-F238E27FC236}">
                <a16:creationId xmlns:a16="http://schemas.microsoft.com/office/drawing/2014/main" id="{CDBA5D5A-50A3-D34E-8203-F8CAEDF56076}"/>
              </a:ext>
            </a:extLst>
          </p:cNvPr>
          <p:cNvCxnSpPr>
            <a:cxnSpLocks/>
          </p:cNvCxnSpPr>
          <p:nvPr/>
        </p:nvCxnSpPr>
        <p:spPr>
          <a:xfrm flipV="1">
            <a:off x="1967105" y="3407959"/>
            <a:ext cx="0" cy="7819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8" name="Rectangle 107">
            <a:extLst>
              <a:ext uri="{FF2B5EF4-FFF2-40B4-BE49-F238E27FC236}">
                <a16:creationId xmlns:a16="http://schemas.microsoft.com/office/drawing/2014/main" id="{EA01C503-AC12-8E40-B664-97EF8A725675}"/>
              </a:ext>
            </a:extLst>
          </p:cNvPr>
          <p:cNvSpPr/>
          <p:nvPr/>
        </p:nvSpPr>
        <p:spPr>
          <a:xfrm>
            <a:off x="2167265" y="3009310"/>
            <a:ext cx="315416" cy="54034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09" name="Straight Connector 108">
            <a:extLst>
              <a:ext uri="{FF2B5EF4-FFF2-40B4-BE49-F238E27FC236}">
                <a16:creationId xmlns:a16="http://schemas.microsoft.com/office/drawing/2014/main" id="{FF968B49-FB43-2C4D-A1F1-C6125BBD72D4}"/>
              </a:ext>
            </a:extLst>
          </p:cNvPr>
          <p:cNvCxnSpPr>
            <a:cxnSpLocks/>
          </p:cNvCxnSpPr>
          <p:nvPr/>
        </p:nvCxnSpPr>
        <p:spPr>
          <a:xfrm flipV="1">
            <a:off x="2324973" y="3515909"/>
            <a:ext cx="0" cy="6549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0" name="Rectangle 109">
            <a:extLst>
              <a:ext uri="{FF2B5EF4-FFF2-40B4-BE49-F238E27FC236}">
                <a16:creationId xmlns:a16="http://schemas.microsoft.com/office/drawing/2014/main" id="{F3FA460F-29AC-D745-9D99-32D7CD1C4782}"/>
              </a:ext>
            </a:extLst>
          </p:cNvPr>
          <p:cNvSpPr/>
          <p:nvPr/>
        </p:nvSpPr>
        <p:spPr>
          <a:xfrm>
            <a:off x="2525133" y="3009309"/>
            <a:ext cx="315416" cy="746716"/>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11" name="Straight Connector 110">
            <a:extLst>
              <a:ext uri="{FF2B5EF4-FFF2-40B4-BE49-F238E27FC236}">
                <a16:creationId xmlns:a16="http://schemas.microsoft.com/office/drawing/2014/main" id="{8BF5893A-1071-2942-BD04-A7FD4E780AF2}"/>
              </a:ext>
            </a:extLst>
          </p:cNvPr>
          <p:cNvCxnSpPr>
            <a:cxnSpLocks/>
          </p:cNvCxnSpPr>
          <p:nvPr/>
        </p:nvCxnSpPr>
        <p:spPr>
          <a:xfrm flipV="1">
            <a:off x="2682841" y="3744508"/>
            <a:ext cx="0" cy="3950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2" name="Rectangle 111">
            <a:extLst>
              <a:ext uri="{FF2B5EF4-FFF2-40B4-BE49-F238E27FC236}">
                <a16:creationId xmlns:a16="http://schemas.microsoft.com/office/drawing/2014/main" id="{DC5EDA42-5451-FB48-A8FB-4FC47ECCE194}"/>
              </a:ext>
            </a:extLst>
          </p:cNvPr>
          <p:cNvSpPr/>
          <p:nvPr/>
        </p:nvSpPr>
        <p:spPr>
          <a:xfrm>
            <a:off x="2883001" y="3009308"/>
            <a:ext cx="315416" cy="654641"/>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13" name="Straight Connector 112">
            <a:extLst>
              <a:ext uri="{FF2B5EF4-FFF2-40B4-BE49-F238E27FC236}">
                <a16:creationId xmlns:a16="http://schemas.microsoft.com/office/drawing/2014/main" id="{978C32A9-002F-0946-8488-FD78068D1896}"/>
              </a:ext>
            </a:extLst>
          </p:cNvPr>
          <p:cNvCxnSpPr>
            <a:cxnSpLocks/>
          </p:cNvCxnSpPr>
          <p:nvPr/>
        </p:nvCxnSpPr>
        <p:spPr>
          <a:xfrm flipV="1">
            <a:off x="3040709" y="3628435"/>
            <a:ext cx="0" cy="8314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4" name="Rectangle 113">
            <a:extLst>
              <a:ext uri="{FF2B5EF4-FFF2-40B4-BE49-F238E27FC236}">
                <a16:creationId xmlns:a16="http://schemas.microsoft.com/office/drawing/2014/main" id="{6CE45780-5C93-F64C-8E78-1131DA709B19}"/>
              </a:ext>
            </a:extLst>
          </p:cNvPr>
          <p:cNvSpPr/>
          <p:nvPr/>
        </p:nvSpPr>
        <p:spPr>
          <a:xfrm>
            <a:off x="3240869" y="3009309"/>
            <a:ext cx="315416" cy="77846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15" name="Straight Connector 114">
            <a:extLst>
              <a:ext uri="{FF2B5EF4-FFF2-40B4-BE49-F238E27FC236}">
                <a16:creationId xmlns:a16="http://schemas.microsoft.com/office/drawing/2014/main" id="{A01B10E7-B684-F44B-A997-111CA98F3786}"/>
              </a:ext>
            </a:extLst>
          </p:cNvPr>
          <p:cNvCxnSpPr>
            <a:cxnSpLocks/>
          </p:cNvCxnSpPr>
          <p:nvPr/>
        </p:nvCxnSpPr>
        <p:spPr>
          <a:xfrm flipV="1">
            <a:off x="3398577" y="3760384"/>
            <a:ext cx="0" cy="5914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6" name="Rectangle 115">
            <a:extLst>
              <a:ext uri="{FF2B5EF4-FFF2-40B4-BE49-F238E27FC236}">
                <a16:creationId xmlns:a16="http://schemas.microsoft.com/office/drawing/2014/main" id="{87E0464D-5E32-0D45-867C-EF52A0F44A14}"/>
              </a:ext>
            </a:extLst>
          </p:cNvPr>
          <p:cNvSpPr/>
          <p:nvPr/>
        </p:nvSpPr>
        <p:spPr>
          <a:xfrm>
            <a:off x="3598737" y="3009309"/>
            <a:ext cx="315416" cy="45144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17" name="Straight Connector 116">
            <a:extLst>
              <a:ext uri="{FF2B5EF4-FFF2-40B4-BE49-F238E27FC236}">
                <a16:creationId xmlns:a16="http://schemas.microsoft.com/office/drawing/2014/main" id="{D2DC1EA5-364E-A34B-8CBC-D682571EA4FD}"/>
              </a:ext>
            </a:extLst>
          </p:cNvPr>
          <p:cNvCxnSpPr>
            <a:cxnSpLocks/>
          </p:cNvCxnSpPr>
          <p:nvPr/>
        </p:nvCxnSpPr>
        <p:spPr>
          <a:xfrm flipV="1">
            <a:off x="3756445" y="3377610"/>
            <a:ext cx="0" cy="17521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8" name="Rectangle 117">
            <a:extLst>
              <a:ext uri="{FF2B5EF4-FFF2-40B4-BE49-F238E27FC236}">
                <a16:creationId xmlns:a16="http://schemas.microsoft.com/office/drawing/2014/main" id="{4E375BF0-3935-9948-AC28-3E22AB5302C4}"/>
              </a:ext>
            </a:extLst>
          </p:cNvPr>
          <p:cNvSpPr/>
          <p:nvPr/>
        </p:nvSpPr>
        <p:spPr>
          <a:xfrm>
            <a:off x="3956605" y="3009308"/>
            <a:ext cx="315416" cy="1051517"/>
          </a:xfrm>
          <a:prstGeom prst="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19" name="Straight Connector 118">
            <a:extLst>
              <a:ext uri="{FF2B5EF4-FFF2-40B4-BE49-F238E27FC236}">
                <a16:creationId xmlns:a16="http://schemas.microsoft.com/office/drawing/2014/main" id="{525C7F25-15A8-6D41-8F44-1CE3B959DB9B}"/>
              </a:ext>
            </a:extLst>
          </p:cNvPr>
          <p:cNvCxnSpPr>
            <a:cxnSpLocks/>
          </p:cNvCxnSpPr>
          <p:nvPr/>
        </p:nvCxnSpPr>
        <p:spPr>
          <a:xfrm flipV="1">
            <a:off x="4114313" y="4018960"/>
            <a:ext cx="0" cy="9266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0" name="Rectangle 119">
            <a:extLst>
              <a:ext uri="{FF2B5EF4-FFF2-40B4-BE49-F238E27FC236}">
                <a16:creationId xmlns:a16="http://schemas.microsoft.com/office/drawing/2014/main" id="{CBF12CD7-F4FC-714A-98AF-F7E02796DC79}"/>
              </a:ext>
            </a:extLst>
          </p:cNvPr>
          <p:cNvSpPr/>
          <p:nvPr/>
        </p:nvSpPr>
        <p:spPr>
          <a:xfrm>
            <a:off x="4314472" y="3009308"/>
            <a:ext cx="315416" cy="749891"/>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21" name="Straight Connector 120">
            <a:extLst>
              <a:ext uri="{FF2B5EF4-FFF2-40B4-BE49-F238E27FC236}">
                <a16:creationId xmlns:a16="http://schemas.microsoft.com/office/drawing/2014/main" id="{C3C2E120-8B93-7C40-9F0C-5A84A2CD3ADD}"/>
              </a:ext>
            </a:extLst>
          </p:cNvPr>
          <p:cNvCxnSpPr>
            <a:cxnSpLocks/>
          </p:cNvCxnSpPr>
          <p:nvPr/>
        </p:nvCxnSpPr>
        <p:spPr>
          <a:xfrm flipV="1">
            <a:off x="4472180" y="3714160"/>
            <a:ext cx="0" cy="9524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a:extLst>
              <a:ext uri="{FF2B5EF4-FFF2-40B4-BE49-F238E27FC236}">
                <a16:creationId xmlns:a16="http://schemas.microsoft.com/office/drawing/2014/main" id="{61455F84-945D-2E48-B0EF-DAA6F08D7521}"/>
              </a:ext>
            </a:extLst>
          </p:cNvPr>
          <p:cNvCxnSpPr>
            <a:cxnSpLocks/>
          </p:cNvCxnSpPr>
          <p:nvPr/>
        </p:nvCxnSpPr>
        <p:spPr>
          <a:xfrm flipV="1">
            <a:off x="1735108" y="3009310"/>
            <a:ext cx="2980508"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a:extLst>
              <a:ext uri="{FF2B5EF4-FFF2-40B4-BE49-F238E27FC236}">
                <a16:creationId xmlns:a16="http://schemas.microsoft.com/office/drawing/2014/main" id="{C719EFCE-FA8D-E740-9666-2634B71CA10C}"/>
              </a:ext>
            </a:extLst>
          </p:cNvPr>
          <p:cNvCxnSpPr>
            <a:cxnSpLocks/>
          </p:cNvCxnSpPr>
          <p:nvPr/>
        </p:nvCxnSpPr>
        <p:spPr>
          <a:xfrm>
            <a:off x="1804138" y="2920410"/>
            <a:ext cx="685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a:extLst>
              <a:ext uri="{FF2B5EF4-FFF2-40B4-BE49-F238E27FC236}">
                <a16:creationId xmlns:a16="http://schemas.microsoft.com/office/drawing/2014/main" id="{BE81D0B6-6DD9-C947-B90B-DB64633ABE0A}"/>
              </a:ext>
            </a:extLst>
          </p:cNvPr>
          <p:cNvCxnSpPr>
            <a:cxnSpLocks/>
          </p:cNvCxnSpPr>
          <p:nvPr/>
        </p:nvCxnSpPr>
        <p:spPr>
          <a:xfrm>
            <a:off x="2537563" y="2920410"/>
            <a:ext cx="210185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5" name="TextBox 124">
            <a:extLst>
              <a:ext uri="{FF2B5EF4-FFF2-40B4-BE49-F238E27FC236}">
                <a16:creationId xmlns:a16="http://schemas.microsoft.com/office/drawing/2014/main" id="{44E3F76D-2623-9046-BAA3-649DF328DEA3}"/>
              </a:ext>
            </a:extLst>
          </p:cNvPr>
          <p:cNvSpPr txBox="1"/>
          <p:nvPr/>
        </p:nvSpPr>
        <p:spPr>
          <a:xfrm>
            <a:off x="767408" y="2716103"/>
            <a:ext cx="189154" cy="215444"/>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B)</a:t>
            </a:r>
          </a:p>
        </p:txBody>
      </p:sp>
      <p:sp>
        <p:nvSpPr>
          <p:cNvPr id="126" name="TextBox 125">
            <a:extLst>
              <a:ext uri="{FF2B5EF4-FFF2-40B4-BE49-F238E27FC236}">
                <a16:creationId xmlns:a16="http://schemas.microsoft.com/office/drawing/2014/main" id="{FFD99519-99D4-564C-82B4-295E251D0A38}"/>
              </a:ext>
            </a:extLst>
          </p:cNvPr>
          <p:cNvSpPr txBox="1"/>
          <p:nvPr/>
        </p:nvSpPr>
        <p:spPr>
          <a:xfrm>
            <a:off x="1809397" y="4459842"/>
            <a:ext cx="687689"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Short-acting</a:t>
            </a:r>
          </a:p>
        </p:txBody>
      </p:sp>
      <p:sp>
        <p:nvSpPr>
          <p:cNvPr id="127" name="TextBox 126">
            <a:extLst>
              <a:ext uri="{FF2B5EF4-FFF2-40B4-BE49-F238E27FC236}">
                <a16:creationId xmlns:a16="http://schemas.microsoft.com/office/drawing/2014/main" id="{D18FF859-C32B-0E4F-BB00-962FFDA6BD3A}"/>
              </a:ext>
            </a:extLst>
          </p:cNvPr>
          <p:cNvSpPr txBox="1"/>
          <p:nvPr/>
        </p:nvSpPr>
        <p:spPr>
          <a:xfrm>
            <a:off x="3250847" y="4459842"/>
            <a:ext cx="665247"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Long-acting</a:t>
            </a:r>
          </a:p>
        </p:txBody>
      </p:sp>
      <p:sp>
        <p:nvSpPr>
          <p:cNvPr id="128" name="TextBox 127">
            <a:extLst>
              <a:ext uri="{FF2B5EF4-FFF2-40B4-BE49-F238E27FC236}">
                <a16:creationId xmlns:a16="http://schemas.microsoft.com/office/drawing/2014/main" id="{EB7EB070-E000-4149-AB2F-87824FFBE182}"/>
              </a:ext>
            </a:extLst>
          </p:cNvPr>
          <p:cNvSpPr txBox="1"/>
          <p:nvPr/>
        </p:nvSpPr>
        <p:spPr>
          <a:xfrm>
            <a:off x="1597941" y="4634467"/>
            <a:ext cx="6412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a:t>
            </a:r>
          </a:p>
        </p:txBody>
      </p:sp>
      <p:cxnSp>
        <p:nvCxnSpPr>
          <p:cNvPr id="129" name="Straight Connector 128">
            <a:extLst>
              <a:ext uri="{FF2B5EF4-FFF2-40B4-BE49-F238E27FC236}">
                <a16:creationId xmlns:a16="http://schemas.microsoft.com/office/drawing/2014/main" id="{5FFD3A32-3746-2147-A175-BF33ED1CBBAC}"/>
              </a:ext>
            </a:extLst>
          </p:cNvPr>
          <p:cNvCxnSpPr>
            <a:cxnSpLocks/>
          </p:cNvCxnSpPr>
          <p:nvPr/>
        </p:nvCxnSpPr>
        <p:spPr>
          <a:xfrm flipV="1">
            <a:off x="1741457" y="4707345"/>
            <a:ext cx="0" cy="119815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a:extLst>
              <a:ext uri="{FF2B5EF4-FFF2-40B4-BE49-F238E27FC236}">
                <a16:creationId xmlns:a16="http://schemas.microsoft.com/office/drawing/2014/main" id="{B9E1EFA2-0BBE-A04E-B58C-B92BDF550C61}"/>
              </a:ext>
            </a:extLst>
          </p:cNvPr>
          <p:cNvCxnSpPr>
            <a:cxnSpLocks/>
          </p:cNvCxnSpPr>
          <p:nvPr/>
        </p:nvCxnSpPr>
        <p:spPr>
          <a:xfrm>
            <a:off x="1683488" y="4876395"/>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a:extLst>
              <a:ext uri="{FF2B5EF4-FFF2-40B4-BE49-F238E27FC236}">
                <a16:creationId xmlns:a16="http://schemas.microsoft.com/office/drawing/2014/main" id="{205B0670-B371-D34F-8B22-D71C74A964F8}"/>
              </a:ext>
            </a:extLst>
          </p:cNvPr>
          <p:cNvCxnSpPr>
            <a:cxnSpLocks/>
          </p:cNvCxnSpPr>
          <p:nvPr/>
        </p:nvCxnSpPr>
        <p:spPr>
          <a:xfrm>
            <a:off x="1683488" y="4710519"/>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a:extLst>
              <a:ext uri="{FF2B5EF4-FFF2-40B4-BE49-F238E27FC236}">
                <a16:creationId xmlns:a16="http://schemas.microsoft.com/office/drawing/2014/main" id="{4B8747A6-9FE8-CE44-80BD-600AB92280C4}"/>
              </a:ext>
            </a:extLst>
          </p:cNvPr>
          <p:cNvCxnSpPr>
            <a:cxnSpLocks/>
          </p:cNvCxnSpPr>
          <p:nvPr/>
        </p:nvCxnSpPr>
        <p:spPr>
          <a:xfrm>
            <a:off x="1683488" y="5858108"/>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a:extLst>
              <a:ext uri="{FF2B5EF4-FFF2-40B4-BE49-F238E27FC236}">
                <a16:creationId xmlns:a16="http://schemas.microsoft.com/office/drawing/2014/main" id="{4936BE8F-F906-0448-A8C4-6039ED9A7390}"/>
              </a:ext>
            </a:extLst>
          </p:cNvPr>
          <p:cNvCxnSpPr>
            <a:cxnSpLocks/>
          </p:cNvCxnSpPr>
          <p:nvPr/>
        </p:nvCxnSpPr>
        <p:spPr>
          <a:xfrm>
            <a:off x="1683488" y="5689053"/>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1" name="TextBox 140">
            <a:extLst>
              <a:ext uri="{FF2B5EF4-FFF2-40B4-BE49-F238E27FC236}">
                <a16:creationId xmlns:a16="http://schemas.microsoft.com/office/drawing/2014/main" id="{3B642AE1-5E62-5440-A53F-246E79D620DA}"/>
              </a:ext>
            </a:extLst>
          </p:cNvPr>
          <p:cNvSpPr txBox="1"/>
          <p:nvPr/>
        </p:nvSpPr>
        <p:spPr>
          <a:xfrm>
            <a:off x="1559469" y="4801154"/>
            <a:ext cx="102592"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a:t>
            </a:r>
          </a:p>
        </p:txBody>
      </p:sp>
      <p:sp>
        <p:nvSpPr>
          <p:cNvPr id="142" name="TextBox 141">
            <a:extLst>
              <a:ext uri="{FF2B5EF4-FFF2-40B4-BE49-F238E27FC236}">
                <a16:creationId xmlns:a16="http://schemas.microsoft.com/office/drawing/2014/main" id="{10C06ADC-1E87-484B-BD97-F2E4900F8ADF}"/>
              </a:ext>
            </a:extLst>
          </p:cNvPr>
          <p:cNvSpPr txBox="1"/>
          <p:nvPr/>
        </p:nvSpPr>
        <p:spPr>
          <a:xfrm>
            <a:off x="1559469" y="5790167"/>
            <a:ext cx="102592"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-7</a:t>
            </a:r>
          </a:p>
        </p:txBody>
      </p:sp>
      <p:sp>
        <p:nvSpPr>
          <p:cNvPr id="143" name="TextBox 142">
            <a:extLst>
              <a:ext uri="{FF2B5EF4-FFF2-40B4-BE49-F238E27FC236}">
                <a16:creationId xmlns:a16="http://schemas.microsoft.com/office/drawing/2014/main" id="{823FFC9E-1B35-4448-AF71-B170455A9792}"/>
              </a:ext>
            </a:extLst>
          </p:cNvPr>
          <p:cNvSpPr txBox="1"/>
          <p:nvPr/>
        </p:nvSpPr>
        <p:spPr>
          <a:xfrm>
            <a:off x="1559469" y="5620300"/>
            <a:ext cx="102592"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-6</a:t>
            </a:r>
          </a:p>
        </p:txBody>
      </p:sp>
      <p:sp>
        <p:nvSpPr>
          <p:cNvPr id="151" name="TextBox 150">
            <a:extLst>
              <a:ext uri="{FF2B5EF4-FFF2-40B4-BE49-F238E27FC236}">
                <a16:creationId xmlns:a16="http://schemas.microsoft.com/office/drawing/2014/main" id="{067C5F66-9260-0C4F-95F2-1CE78157A3C2}"/>
              </a:ext>
            </a:extLst>
          </p:cNvPr>
          <p:cNvSpPr txBox="1"/>
          <p:nvPr/>
        </p:nvSpPr>
        <p:spPr>
          <a:xfrm rot="16200000">
            <a:off x="478897" y="5103408"/>
            <a:ext cx="1380186" cy="307777"/>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Body weight reduction</a:t>
            </a:r>
            <a:b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b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vs baseline (kg)</a:t>
            </a:r>
          </a:p>
        </p:txBody>
      </p:sp>
      <p:sp>
        <p:nvSpPr>
          <p:cNvPr id="152" name="Rectangle 151">
            <a:extLst>
              <a:ext uri="{FF2B5EF4-FFF2-40B4-BE49-F238E27FC236}">
                <a16:creationId xmlns:a16="http://schemas.microsoft.com/office/drawing/2014/main" id="{08017222-6B03-7E43-972F-F6484964BE06}"/>
              </a:ext>
            </a:extLst>
          </p:cNvPr>
          <p:cNvSpPr/>
          <p:nvPr/>
        </p:nvSpPr>
        <p:spPr>
          <a:xfrm>
            <a:off x="1809397" y="4710518"/>
            <a:ext cx="315416" cy="58220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53" name="Straight Connector 152">
            <a:extLst>
              <a:ext uri="{FF2B5EF4-FFF2-40B4-BE49-F238E27FC236}">
                <a16:creationId xmlns:a16="http://schemas.microsoft.com/office/drawing/2014/main" id="{84707CD2-4689-3949-8929-1BE8D17F171D}"/>
              </a:ext>
            </a:extLst>
          </p:cNvPr>
          <p:cNvCxnSpPr>
            <a:cxnSpLocks/>
          </p:cNvCxnSpPr>
          <p:nvPr/>
        </p:nvCxnSpPr>
        <p:spPr>
          <a:xfrm flipV="1">
            <a:off x="1967105" y="5261568"/>
            <a:ext cx="0" cy="6608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4" name="Rectangle 153">
            <a:extLst>
              <a:ext uri="{FF2B5EF4-FFF2-40B4-BE49-F238E27FC236}">
                <a16:creationId xmlns:a16="http://schemas.microsoft.com/office/drawing/2014/main" id="{434D3A07-83BC-A340-9EE7-03D55638F26B}"/>
              </a:ext>
            </a:extLst>
          </p:cNvPr>
          <p:cNvSpPr/>
          <p:nvPr/>
        </p:nvSpPr>
        <p:spPr>
          <a:xfrm>
            <a:off x="2167265" y="4710518"/>
            <a:ext cx="315416" cy="53458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55" name="Straight Connector 154">
            <a:extLst>
              <a:ext uri="{FF2B5EF4-FFF2-40B4-BE49-F238E27FC236}">
                <a16:creationId xmlns:a16="http://schemas.microsoft.com/office/drawing/2014/main" id="{7D5316E8-F47D-2E4F-925F-E5503C044FFB}"/>
              </a:ext>
            </a:extLst>
          </p:cNvPr>
          <p:cNvCxnSpPr>
            <a:cxnSpLocks/>
          </p:cNvCxnSpPr>
          <p:nvPr/>
        </p:nvCxnSpPr>
        <p:spPr>
          <a:xfrm flipV="1">
            <a:off x="2324973" y="5217118"/>
            <a:ext cx="0" cy="6925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6" name="Rectangle 155">
            <a:extLst>
              <a:ext uri="{FF2B5EF4-FFF2-40B4-BE49-F238E27FC236}">
                <a16:creationId xmlns:a16="http://schemas.microsoft.com/office/drawing/2014/main" id="{EC2E6351-CEBD-0346-8599-91DAAD81E170}"/>
              </a:ext>
            </a:extLst>
          </p:cNvPr>
          <p:cNvSpPr/>
          <p:nvPr/>
        </p:nvSpPr>
        <p:spPr>
          <a:xfrm>
            <a:off x="2525133" y="4710518"/>
            <a:ext cx="315416" cy="540931"/>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57" name="Straight Connector 156">
            <a:extLst>
              <a:ext uri="{FF2B5EF4-FFF2-40B4-BE49-F238E27FC236}">
                <a16:creationId xmlns:a16="http://schemas.microsoft.com/office/drawing/2014/main" id="{6DCF8100-389F-214C-9012-E38F0EB22229}"/>
              </a:ext>
            </a:extLst>
          </p:cNvPr>
          <p:cNvCxnSpPr>
            <a:cxnSpLocks/>
          </p:cNvCxnSpPr>
          <p:nvPr/>
        </p:nvCxnSpPr>
        <p:spPr>
          <a:xfrm flipV="1">
            <a:off x="2682841" y="5232992"/>
            <a:ext cx="0" cy="3950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8" name="Rectangle 157">
            <a:extLst>
              <a:ext uri="{FF2B5EF4-FFF2-40B4-BE49-F238E27FC236}">
                <a16:creationId xmlns:a16="http://schemas.microsoft.com/office/drawing/2014/main" id="{A3587FF0-C6E4-914A-A3DD-CC406588A5FD}"/>
              </a:ext>
            </a:extLst>
          </p:cNvPr>
          <p:cNvSpPr/>
          <p:nvPr/>
        </p:nvSpPr>
        <p:spPr>
          <a:xfrm>
            <a:off x="2883001" y="4710518"/>
            <a:ext cx="315416" cy="439332"/>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59" name="Straight Connector 158">
            <a:extLst>
              <a:ext uri="{FF2B5EF4-FFF2-40B4-BE49-F238E27FC236}">
                <a16:creationId xmlns:a16="http://schemas.microsoft.com/office/drawing/2014/main" id="{16AF6F93-3F36-2847-BA10-FB6CA1CF2B44}"/>
              </a:ext>
            </a:extLst>
          </p:cNvPr>
          <p:cNvCxnSpPr>
            <a:cxnSpLocks/>
          </p:cNvCxnSpPr>
          <p:nvPr/>
        </p:nvCxnSpPr>
        <p:spPr>
          <a:xfrm flipV="1">
            <a:off x="3040709" y="5116918"/>
            <a:ext cx="0" cy="6350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0" name="Rectangle 159">
            <a:extLst>
              <a:ext uri="{FF2B5EF4-FFF2-40B4-BE49-F238E27FC236}">
                <a16:creationId xmlns:a16="http://schemas.microsoft.com/office/drawing/2014/main" id="{7FF3BAD3-5EFF-BE4A-AE2B-77523556CC12}"/>
              </a:ext>
            </a:extLst>
          </p:cNvPr>
          <p:cNvSpPr/>
          <p:nvPr/>
        </p:nvSpPr>
        <p:spPr>
          <a:xfrm>
            <a:off x="3240869" y="4710518"/>
            <a:ext cx="315416" cy="490131"/>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61" name="Straight Connector 160">
            <a:extLst>
              <a:ext uri="{FF2B5EF4-FFF2-40B4-BE49-F238E27FC236}">
                <a16:creationId xmlns:a16="http://schemas.microsoft.com/office/drawing/2014/main" id="{3156BCD0-32A6-ED4B-9D87-004C857AAA4E}"/>
              </a:ext>
            </a:extLst>
          </p:cNvPr>
          <p:cNvCxnSpPr>
            <a:cxnSpLocks/>
          </p:cNvCxnSpPr>
          <p:nvPr/>
        </p:nvCxnSpPr>
        <p:spPr>
          <a:xfrm flipV="1">
            <a:off x="3398577" y="5166318"/>
            <a:ext cx="0" cy="5655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2" name="Rectangle 161">
            <a:extLst>
              <a:ext uri="{FF2B5EF4-FFF2-40B4-BE49-F238E27FC236}">
                <a16:creationId xmlns:a16="http://schemas.microsoft.com/office/drawing/2014/main" id="{7622970E-F351-E543-AB21-590323921357}"/>
              </a:ext>
            </a:extLst>
          </p:cNvPr>
          <p:cNvSpPr/>
          <p:nvPr/>
        </p:nvSpPr>
        <p:spPr>
          <a:xfrm>
            <a:off x="3598737" y="4710518"/>
            <a:ext cx="315416" cy="10913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63" name="Straight Connector 162">
            <a:extLst>
              <a:ext uri="{FF2B5EF4-FFF2-40B4-BE49-F238E27FC236}">
                <a16:creationId xmlns:a16="http://schemas.microsoft.com/office/drawing/2014/main" id="{A929E2AB-2A3C-2F4B-B55C-52F6ECE52F85}"/>
              </a:ext>
            </a:extLst>
          </p:cNvPr>
          <p:cNvCxnSpPr>
            <a:cxnSpLocks/>
          </p:cNvCxnSpPr>
          <p:nvPr/>
        </p:nvCxnSpPr>
        <p:spPr>
          <a:xfrm flipV="1">
            <a:off x="3756445" y="4751794"/>
            <a:ext cx="0" cy="13135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4" name="Rectangle 163">
            <a:extLst>
              <a:ext uri="{FF2B5EF4-FFF2-40B4-BE49-F238E27FC236}">
                <a16:creationId xmlns:a16="http://schemas.microsoft.com/office/drawing/2014/main" id="{99332ED4-CF96-DC48-B03E-A686C877FF4B}"/>
              </a:ext>
            </a:extLst>
          </p:cNvPr>
          <p:cNvSpPr/>
          <p:nvPr/>
        </p:nvSpPr>
        <p:spPr>
          <a:xfrm>
            <a:off x="3956605" y="4710517"/>
            <a:ext cx="315416" cy="1061633"/>
          </a:xfrm>
          <a:prstGeom prst="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65" name="Straight Connector 164">
            <a:extLst>
              <a:ext uri="{FF2B5EF4-FFF2-40B4-BE49-F238E27FC236}">
                <a16:creationId xmlns:a16="http://schemas.microsoft.com/office/drawing/2014/main" id="{2EC4CE0C-3B7D-9D43-8D65-28DE81610486}"/>
              </a:ext>
            </a:extLst>
          </p:cNvPr>
          <p:cNvCxnSpPr>
            <a:cxnSpLocks/>
          </p:cNvCxnSpPr>
          <p:nvPr/>
        </p:nvCxnSpPr>
        <p:spPr>
          <a:xfrm flipV="1">
            <a:off x="4114313" y="5732869"/>
            <a:ext cx="0" cy="9325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6" name="Rectangle 165">
            <a:extLst>
              <a:ext uri="{FF2B5EF4-FFF2-40B4-BE49-F238E27FC236}">
                <a16:creationId xmlns:a16="http://schemas.microsoft.com/office/drawing/2014/main" id="{FBDDC001-C534-4747-8B2E-53ECF99F5C2D}"/>
              </a:ext>
            </a:extLst>
          </p:cNvPr>
          <p:cNvSpPr/>
          <p:nvPr/>
        </p:nvSpPr>
        <p:spPr>
          <a:xfrm>
            <a:off x="4314472" y="4710517"/>
            <a:ext cx="315416" cy="721907"/>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67" name="Straight Connector 166">
            <a:extLst>
              <a:ext uri="{FF2B5EF4-FFF2-40B4-BE49-F238E27FC236}">
                <a16:creationId xmlns:a16="http://schemas.microsoft.com/office/drawing/2014/main" id="{5FBE1B5C-9BED-2545-B1D8-3A5DDF809071}"/>
              </a:ext>
            </a:extLst>
          </p:cNvPr>
          <p:cNvCxnSpPr>
            <a:cxnSpLocks/>
          </p:cNvCxnSpPr>
          <p:nvPr/>
        </p:nvCxnSpPr>
        <p:spPr>
          <a:xfrm flipV="1">
            <a:off x="4472180" y="5396320"/>
            <a:ext cx="0" cy="7103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8" name="Straight Connector 167">
            <a:extLst>
              <a:ext uri="{FF2B5EF4-FFF2-40B4-BE49-F238E27FC236}">
                <a16:creationId xmlns:a16="http://schemas.microsoft.com/office/drawing/2014/main" id="{61D56A04-1124-6041-932F-3EC24F0FECFB}"/>
              </a:ext>
            </a:extLst>
          </p:cNvPr>
          <p:cNvCxnSpPr>
            <a:cxnSpLocks/>
          </p:cNvCxnSpPr>
          <p:nvPr/>
        </p:nvCxnSpPr>
        <p:spPr>
          <a:xfrm flipV="1">
            <a:off x="1735108" y="4710519"/>
            <a:ext cx="2980508"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9" name="Straight Connector 168">
            <a:extLst>
              <a:ext uri="{FF2B5EF4-FFF2-40B4-BE49-F238E27FC236}">
                <a16:creationId xmlns:a16="http://schemas.microsoft.com/office/drawing/2014/main" id="{BF0EF8AB-EA76-6E4D-8745-E0CD5A90FC2E}"/>
              </a:ext>
            </a:extLst>
          </p:cNvPr>
          <p:cNvCxnSpPr>
            <a:cxnSpLocks/>
          </p:cNvCxnSpPr>
          <p:nvPr/>
        </p:nvCxnSpPr>
        <p:spPr>
          <a:xfrm>
            <a:off x="1804138" y="4621619"/>
            <a:ext cx="685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0" name="Straight Connector 169">
            <a:extLst>
              <a:ext uri="{FF2B5EF4-FFF2-40B4-BE49-F238E27FC236}">
                <a16:creationId xmlns:a16="http://schemas.microsoft.com/office/drawing/2014/main" id="{F3F43D41-E109-7144-9E28-6C69DD831594}"/>
              </a:ext>
            </a:extLst>
          </p:cNvPr>
          <p:cNvCxnSpPr>
            <a:cxnSpLocks/>
          </p:cNvCxnSpPr>
          <p:nvPr/>
        </p:nvCxnSpPr>
        <p:spPr>
          <a:xfrm>
            <a:off x="2537563" y="4621619"/>
            <a:ext cx="210185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1" name="TextBox 170">
            <a:extLst>
              <a:ext uri="{FF2B5EF4-FFF2-40B4-BE49-F238E27FC236}">
                <a16:creationId xmlns:a16="http://schemas.microsoft.com/office/drawing/2014/main" id="{DAEDD038-F1F1-B240-B39F-36684AE50EB9}"/>
              </a:ext>
            </a:extLst>
          </p:cNvPr>
          <p:cNvSpPr txBox="1"/>
          <p:nvPr/>
        </p:nvSpPr>
        <p:spPr>
          <a:xfrm>
            <a:off x="767408" y="4417312"/>
            <a:ext cx="189154" cy="215444"/>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C)</a:t>
            </a:r>
          </a:p>
        </p:txBody>
      </p:sp>
      <p:cxnSp>
        <p:nvCxnSpPr>
          <p:cNvPr id="173" name="Straight Connector 172">
            <a:extLst>
              <a:ext uri="{FF2B5EF4-FFF2-40B4-BE49-F238E27FC236}">
                <a16:creationId xmlns:a16="http://schemas.microsoft.com/office/drawing/2014/main" id="{6A0F68B6-00AE-1E4F-B385-C62935B34276}"/>
              </a:ext>
            </a:extLst>
          </p:cNvPr>
          <p:cNvCxnSpPr>
            <a:cxnSpLocks/>
          </p:cNvCxnSpPr>
          <p:nvPr/>
        </p:nvCxnSpPr>
        <p:spPr>
          <a:xfrm>
            <a:off x="1683488" y="5038320"/>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4" name="TextBox 173">
            <a:extLst>
              <a:ext uri="{FF2B5EF4-FFF2-40B4-BE49-F238E27FC236}">
                <a16:creationId xmlns:a16="http://schemas.microsoft.com/office/drawing/2014/main" id="{079F4AAD-CAEA-A54C-A2F7-0B3A8B514EA8}"/>
              </a:ext>
            </a:extLst>
          </p:cNvPr>
          <p:cNvSpPr txBox="1"/>
          <p:nvPr/>
        </p:nvSpPr>
        <p:spPr>
          <a:xfrm>
            <a:off x="1559469" y="4963079"/>
            <a:ext cx="102592"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a:t>
            </a:r>
          </a:p>
        </p:txBody>
      </p:sp>
      <p:cxnSp>
        <p:nvCxnSpPr>
          <p:cNvPr id="175" name="Straight Connector 174">
            <a:extLst>
              <a:ext uri="{FF2B5EF4-FFF2-40B4-BE49-F238E27FC236}">
                <a16:creationId xmlns:a16="http://schemas.microsoft.com/office/drawing/2014/main" id="{4C616A02-F196-824B-96EB-F232C1D04ACE}"/>
              </a:ext>
            </a:extLst>
          </p:cNvPr>
          <p:cNvCxnSpPr>
            <a:cxnSpLocks/>
          </p:cNvCxnSpPr>
          <p:nvPr/>
        </p:nvCxnSpPr>
        <p:spPr>
          <a:xfrm>
            <a:off x="1683488" y="5203420"/>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6" name="TextBox 175">
            <a:extLst>
              <a:ext uri="{FF2B5EF4-FFF2-40B4-BE49-F238E27FC236}">
                <a16:creationId xmlns:a16="http://schemas.microsoft.com/office/drawing/2014/main" id="{3CDC4460-BEE0-0F40-9C6F-A8128BF7CE46}"/>
              </a:ext>
            </a:extLst>
          </p:cNvPr>
          <p:cNvSpPr txBox="1"/>
          <p:nvPr/>
        </p:nvSpPr>
        <p:spPr>
          <a:xfrm>
            <a:off x="1559469" y="5128179"/>
            <a:ext cx="102592"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-3</a:t>
            </a:r>
          </a:p>
        </p:txBody>
      </p:sp>
      <p:cxnSp>
        <p:nvCxnSpPr>
          <p:cNvPr id="177" name="Straight Connector 176">
            <a:extLst>
              <a:ext uri="{FF2B5EF4-FFF2-40B4-BE49-F238E27FC236}">
                <a16:creationId xmlns:a16="http://schemas.microsoft.com/office/drawing/2014/main" id="{597AEFF1-DF9C-2446-8283-4646F7F1AA8E}"/>
              </a:ext>
            </a:extLst>
          </p:cNvPr>
          <p:cNvCxnSpPr>
            <a:cxnSpLocks/>
          </p:cNvCxnSpPr>
          <p:nvPr/>
        </p:nvCxnSpPr>
        <p:spPr>
          <a:xfrm>
            <a:off x="1683488" y="5365345"/>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8" name="TextBox 177">
            <a:extLst>
              <a:ext uri="{FF2B5EF4-FFF2-40B4-BE49-F238E27FC236}">
                <a16:creationId xmlns:a16="http://schemas.microsoft.com/office/drawing/2014/main" id="{EA06DD2F-2AC3-6849-8C74-B17470290A92}"/>
              </a:ext>
            </a:extLst>
          </p:cNvPr>
          <p:cNvSpPr txBox="1"/>
          <p:nvPr/>
        </p:nvSpPr>
        <p:spPr>
          <a:xfrm>
            <a:off x="1559469" y="5290104"/>
            <a:ext cx="102592"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-4</a:t>
            </a:r>
          </a:p>
        </p:txBody>
      </p:sp>
      <p:cxnSp>
        <p:nvCxnSpPr>
          <p:cNvPr id="179" name="Straight Connector 178">
            <a:extLst>
              <a:ext uri="{FF2B5EF4-FFF2-40B4-BE49-F238E27FC236}">
                <a16:creationId xmlns:a16="http://schemas.microsoft.com/office/drawing/2014/main" id="{C16AF7FF-DFBC-5341-95C3-FA84210EF2F6}"/>
              </a:ext>
            </a:extLst>
          </p:cNvPr>
          <p:cNvCxnSpPr>
            <a:cxnSpLocks/>
          </p:cNvCxnSpPr>
          <p:nvPr/>
        </p:nvCxnSpPr>
        <p:spPr>
          <a:xfrm>
            <a:off x="1683488" y="5530445"/>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0" name="TextBox 179">
            <a:extLst>
              <a:ext uri="{FF2B5EF4-FFF2-40B4-BE49-F238E27FC236}">
                <a16:creationId xmlns:a16="http://schemas.microsoft.com/office/drawing/2014/main" id="{166B0374-72E1-7E4C-9D40-5B3D512B505C}"/>
              </a:ext>
            </a:extLst>
          </p:cNvPr>
          <p:cNvSpPr txBox="1"/>
          <p:nvPr/>
        </p:nvSpPr>
        <p:spPr>
          <a:xfrm>
            <a:off x="1559469" y="5455204"/>
            <a:ext cx="102592"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-5</a:t>
            </a:r>
          </a:p>
        </p:txBody>
      </p:sp>
      <p:cxnSp>
        <p:nvCxnSpPr>
          <p:cNvPr id="197" name="Straight Connector 196">
            <a:extLst>
              <a:ext uri="{FF2B5EF4-FFF2-40B4-BE49-F238E27FC236}">
                <a16:creationId xmlns:a16="http://schemas.microsoft.com/office/drawing/2014/main" id="{5EF841F5-6994-5D4A-ABDD-E324AE443C6F}"/>
              </a:ext>
            </a:extLst>
          </p:cNvPr>
          <p:cNvCxnSpPr>
            <a:cxnSpLocks/>
          </p:cNvCxnSpPr>
          <p:nvPr/>
        </p:nvCxnSpPr>
        <p:spPr>
          <a:xfrm flipV="1">
            <a:off x="7690681" y="1187450"/>
            <a:ext cx="0" cy="145097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1" name="Straight Connector 200">
            <a:extLst>
              <a:ext uri="{FF2B5EF4-FFF2-40B4-BE49-F238E27FC236}">
                <a16:creationId xmlns:a16="http://schemas.microsoft.com/office/drawing/2014/main" id="{CF7B0B45-7832-7145-9914-FBC422FD5639}"/>
              </a:ext>
            </a:extLst>
          </p:cNvPr>
          <p:cNvCxnSpPr>
            <a:cxnSpLocks/>
          </p:cNvCxnSpPr>
          <p:nvPr/>
        </p:nvCxnSpPr>
        <p:spPr>
          <a:xfrm>
            <a:off x="7632712" y="1281854"/>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2" name="Straight Connector 201">
            <a:extLst>
              <a:ext uri="{FF2B5EF4-FFF2-40B4-BE49-F238E27FC236}">
                <a16:creationId xmlns:a16="http://schemas.microsoft.com/office/drawing/2014/main" id="{1CC3101B-2737-3145-A552-AEEE0BD7B0C6}"/>
              </a:ext>
            </a:extLst>
          </p:cNvPr>
          <p:cNvCxnSpPr>
            <a:cxnSpLocks/>
          </p:cNvCxnSpPr>
          <p:nvPr/>
        </p:nvCxnSpPr>
        <p:spPr>
          <a:xfrm>
            <a:off x="7632712" y="1460430"/>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3" name="Straight Connector 202">
            <a:extLst>
              <a:ext uri="{FF2B5EF4-FFF2-40B4-BE49-F238E27FC236}">
                <a16:creationId xmlns:a16="http://schemas.microsoft.com/office/drawing/2014/main" id="{9A422EDA-B2AC-E542-9302-BDF5E5412F6F}"/>
              </a:ext>
            </a:extLst>
          </p:cNvPr>
          <p:cNvCxnSpPr>
            <a:cxnSpLocks/>
          </p:cNvCxnSpPr>
          <p:nvPr/>
        </p:nvCxnSpPr>
        <p:spPr>
          <a:xfrm>
            <a:off x="7632712" y="2554115"/>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a:extLst>
              <a:ext uri="{FF2B5EF4-FFF2-40B4-BE49-F238E27FC236}">
                <a16:creationId xmlns:a16="http://schemas.microsoft.com/office/drawing/2014/main" id="{8EDC81A9-39AA-7844-8DD6-32FAB3D101BE}"/>
              </a:ext>
            </a:extLst>
          </p:cNvPr>
          <p:cNvCxnSpPr>
            <a:cxnSpLocks/>
          </p:cNvCxnSpPr>
          <p:nvPr/>
        </p:nvCxnSpPr>
        <p:spPr>
          <a:xfrm>
            <a:off x="7632712" y="2369185"/>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a:extLst>
              <a:ext uri="{FF2B5EF4-FFF2-40B4-BE49-F238E27FC236}">
                <a16:creationId xmlns:a16="http://schemas.microsoft.com/office/drawing/2014/main" id="{304515AC-DD0D-B344-9853-8BAB5E4DC942}"/>
              </a:ext>
            </a:extLst>
          </p:cNvPr>
          <p:cNvCxnSpPr>
            <a:cxnSpLocks/>
          </p:cNvCxnSpPr>
          <p:nvPr/>
        </p:nvCxnSpPr>
        <p:spPr>
          <a:xfrm>
            <a:off x="7632712" y="2187434"/>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a:extLst>
              <a:ext uri="{FF2B5EF4-FFF2-40B4-BE49-F238E27FC236}">
                <a16:creationId xmlns:a16="http://schemas.microsoft.com/office/drawing/2014/main" id="{CBA2EEE4-7A5F-B943-970F-E144E11078EF}"/>
              </a:ext>
            </a:extLst>
          </p:cNvPr>
          <p:cNvCxnSpPr>
            <a:cxnSpLocks/>
          </p:cNvCxnSpPr>
          <p:nvPr/>
        </p:nvCxnSpPr>
        <p:spPr>
          <a:xfrm>
            <a:off x="7632712" y="2005683"/>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7" name="Straight Connector 206">
            <a:extLst>
              <a:ext uri="{FF2B5EF4-FFF2-40B4-BE49-F238E27FC236}">
                <a16:creationId xmlns:a16="http://schemas.microsoft.com/office/drawing/2014/main" id="{3BB303FC-B8D2-C84F-90D7-8206731F16E4}"/>
              </a:ext>
            </a:extLst>
          </p:cNvPr>
          <p:cNvCxnSpPr>
            <a:cxnSpLocks/>
          </p:cNvCxnSpPr>
          <p:nvPr/>
        </p:nvCxnSpPr>
        <p:spPr>
          <a:xfrm>
            <a:off x="7632712" y="1827107"/>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8" name="Straight Connector 207">
            <a:extLst>
              <a:ext uri="{FF2B5EF4-FFF2-40B4-BE49-F238E27FC236}">
                <a16:creationId xmlns:a16="http://schemas.microsoft.com/office/drawing/2014/main" id="{659EBF6C-675C-9342-B1E8-09E03B8B8C73}"/>
              </a:ext>
            </a:extLst>
          </p:cNvPr>
          <p:cNvCxnSpPr>
            <a:cxnSpLocks/>
          </p:cNvCxnSpPr>
          <p:nvPr/>
        </p:nvCxnSpPr>
        <p:spPr>
          <a:xfrm>
            <a:off x="7632712" y="1645356"/>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0" name="TextBox 209">
            <a:extLst>
              <a:ext uri="{FF2B5EF4-FFF2-40B4-BE49-F238E27FC236}">
                <a16:creationId xmlns:a16="http://schemas.microsoft.com/office/drawing/2014/main" id="{6D7575A7-4A1E-4247-8BB1-5D32F3506620}"/>
              </a:ext>
            </a:extLst>
          </p:cNvPr>
          <p:cNvSpPr txBox="1"/>
          <p:nvPr/>
        </p:nvSpPr>
        <p:spPr>
          <a:xfrm>
            <a:off x="7412513" y="2486174"/>
            <a:ext cx="198772"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-2.0</a:t>
            </a:r>
          </a:p>
        </p:txBody>
      </p:sp>
      <p:sp>
        <p:nvSpPr>
          <p:cNvPr id="211" name="TextBox 210">
            <a:extLst>
              <a:ext uri="{FF2B5EF4-FFF2-40B4-BE49-F238E27FC236}">
                <a16:creationId xmlns:a16="http://schemas.microsoft.com/office/drawing/2014/main" id="{FF76B755-8197-8549-8BA7-E55BC821B24B}"/>
              </a:ext>
            </a:extLst>
          </p:cNvPr>
          <p:cNvSpPr txBox="1"/>
          <p:nvPr/>
        </p:nvSpPr>
        <p:spPr>
          <a:xfrm>
            <a:off x="7412513" y="2300432"/>
            <a:ext cx="198772"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-1.8</a:t>
            </a:r>
          </a:p>
        </p:txBody>
      </p:sp>
      <p:sp>
        <p:nvSpPr>
          <p:cNvPr id="213" name="TextBox 212">
            <a:extLst>
              <a:ext uri="{FF2B5EF4-FFF2-40B4-BE49-F238E27FC236}">
                <a16:creationId xmlns:a16="http://schemas.microsoft.com/office/drawing/2014/main" id="{C0B94026-4972-6944-8112-A59C1C9DF38C}"/>
              </a:ext>
            </a:extLst>
          </p:cNvPr>
          <p:cNvSpPr txBox="1"/>
          <p:nvPr/>
        </p:nvSpPr>
        <p:spPr>
          <a:xfrm>
            <a:off x="7412513" y="1208235"/>
            <a:ext cx="198772"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-0.6</a:t>
            </a:r>
          </a:p>
        </p:txBody>
      </p:sp>
      <p:sp>
        <p:nvSpPr>
          <p:cNvPr id="214" name="TextBox 213">
            <a:extLst>
              <a:ext uri="{FF2B5EF4-FFF2-40B4-BE49-F238E27FC236}">
                <a16:creationId xmlns:a16="http://schemas.microsoft.com/office/drawing/2014/main" id="{8C7D8675-39DB-E74E-B629-7BCF8B0F88E9}"/>
              </a:ext>
            </a:extLst>
          </p:cNvPr>
          <p:cNvSpPr txBox="1"/>
          <p:nvPr/>
        </p:nvSpPr>
        <p:spPr>
          <a:xfrm>
            <a:off x="7412513" y="1387622"/>
            <a:ext cx="198772"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-0.8</a:t>
            </a:r>
          </a:p>
        </p:txBody>
      </p:sp>
      <p:sp>
        <p:nvSpPr>
          <p:cNvPr id="215" name="TextBox 214">
            <a:extLst>
              <a:ext uri="{FF2B5EF4-FFF2-40B4-BE49-F238E27FC236}">
                <a16:creationId xmlns:a16="http://schemas.microsoft.com/office/drawing/2014/main" id="{9B6B1852-5A63-A247-A5B9-982092006435}"/>
              </a:ext>
            </a:extLst>
          </p:cNvPr>
          <p:cNvSpPr txBox="1"/>
          <p:nvPr/>
        </p:nvSpPr>
        <p:spPr>
          <a:xfrm>
            <a:off x="7412513" y="1573359"/>
            <a:ext cx="198772"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-1.0</a:t>
            </a:r>
          </a:p>
        </p:txBody>
      </p:sp>
      <p:sp>
        <p:nvSpPr>
          <p:cNvPr id="216" name="TextBox 215">
            <a:extLst>
              <a:ext uri="{FF2B5EF4-FFF2-40B4-BE49-F238E27FC236}">
                <a16:creationId xmlns:a16="http://schemas.microsoft.com/office/drawing/2014/main" id="{21DE8DC6-24B7-D944-8650-949FF6739421}"/>
              </a:ext>
            </a:extLst>
          </p:cNvPr>
          <p:cNvSpPr txBox="1"/>
          <p:nvPr/>
        </p:nvSpPr>
        <p:spPr>
          <a:xfrm>
            <a:off x="7412513" y="1755921"/>
            <a:ext cx="198772"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-1.2</a:t>
            </a:r>
          </a:p>
        </p:txBody>
      </p:sp>
      <p:sp>
        <p:nvSpPr>
          <p:cNvPr id="217" name="TextBox 216">
            <a:extLst>
              <a:ext uri="{FF2B5EF4-FFF2-40B4-BE49-F238E27FC236}">
                <a16:creationId xmlns:a16="http://schemas.microsoft.com/office/drawing/2014/main" id="{79571A23-9A70-C546-97AA-CE7117A2E575}"/>
              </a:ext>
            </a:extLst>
          </p:cNvPr>
          <p:cNvSpPr txBox="1"/>
          <p:nvPr/>
        </p:nvSpPr>
        <p:spPr>
          <a:xfrm>
            <a:off x="7412513" y="1935308"/>
            <a:ext cx="198772"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-1.4</a:t>
            </a:r>
          </a:p>
        </p:txBody>
      </p:sp>
      <p:sp>
        <p:nvSpPr>
          <p:cNvPr id="218" name="TextBox 217">
            <a:extLst>
              <a:ext uri="{FF2B5EF4-FFF2-40B4-BE49-F238E27FC236}">
                <a16:creationId xmlns:a16="http://schemas.microsoft.com/office/drawing/2014/main" id="{D0DBAEC3-00BB-364A-BCF0-4AA66B80265A}"/>
              </a:ext>
            </a:extLst>
          </p:cNvPr>
          <p:cNvSpPr txBox="1"/>
          <p:nvPr/>
        </p:nvSpPr>
        <p:spPr>
          <a:xfrm>
            <a:off x="7412513" y="2117870"/>
            <a:ext cx="198772"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-1.6</a:t>
            </a:r>
          </a:p>
        </p:txBody>
      </p:sp>
      <p:sp>
        <p:nvSpPr>
          <p:cNvPr id="219" name="TextBox 218">
            <a:extLst>
              <a:ext uri="{FF2B5EF4-FFF2-40B4-BE49-F238E27FC236}">
                <a16:creationId xmlns:a16="http://schemas.microsoft.com/office/drawing/2014/main" id="{8E6C96A0-DC6D-AC45-B699-C82FBF05EA15}"/>
              </a:ext>
            </a:extLst>
          </p:cNvPr>
          <p:cNvSpPr txBox="1"/>
          <p:nvPr/>
        </p:nvSpPr>
        <p:spPr>
          <a:xfrm rot="16200000">
            <a:off x="6628493" y="1700990"/>
            <a:ext cx="979435" cy="307777"/>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HbA</a:t>
            </a:r>
            <a:r>
              <a:rPr kumimoji="0" lang="en-US" sz="1000" b="1" i="0" u="none" strike="noStrike" kern="1200" cap="none" spc="0" normalizeH="0" baseline="-25000" noProof="0" dirty="0">
                <a:ln>
                  <a:noFill/>
                </a:ln>
                <a:solidFill>
                  <a:srgbClr val="000000"/>
                </a:solidFill>
                <a:effectLst/>
                <a:uLnTx/>
                <a:uFillTx/>
                <a:latin typeface="Arial" panose="020B0604020202020204" pitchFamily="34" charset="0"/>
                <a:ea typeface="Aileron" charset="0"/>
                <a:cs typeface="Arial" panose="020B0604020202020204" pitchFamily="34" charset="0"/>
              </a:rPr>
              <a:t>1c</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 reduction</a:t>
            </a:r>
            <a:b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b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vs baseline (%)</a:t>
            </a:r>
          </a:p>
        </p:txBody>
      </p:sp>
      <p:cxnSp>
        <p:nvCxnSpPr>
          <p:cNvPr id="236" name="Straight Connector 235">
            <a:extLst>
              <a:ext uri="{FF2B5EF4-FFF2-40B4-BE49-F238E27FC236}">
                <a16:creationId xmlns:a16="http://schemas.microsoft.com/office/drawing/2014/main" id="{ED741747-E338-3648-A082-51393C899A7A}"/>
              </a:ext>
            </a:extLst>
          </p:cNvPr>
          <p:cNvCxnSpPr>
            <a:cxnSpLocks/>
          </p:cNvCxnSpPr>
          <p:nvPr/>
        </p:nvCxnSpPr>
        <p:spPr>
          <a:xfrm flipV="1">
            <a:off x="7684332" y="2638427"/>
            <a:ext cx="2332731"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9" name="TextBox 238">
            <a:extLst>
              <a:ext uri="{FF2B5EF4-FFF2-40B4-BE49-F238E27FC236}">
                <a16:creationId xmlns:a16="http://schemas.microsoft.com/office/drawing/2014/main" id="{661301DB-C892-3146-B79D-AF7A855A1C17}"/>
              </a:ext>
            </a:extLst>
          </p:cNvPr>
          <p:cNvSpPr txBox="1"/>
          <p:nvPr/>
        </p:nvSpPr>
        <p:spPr>
          <a:xfrm>
            <a:off x="6769794" y="1014894"/>
            <a:ext cx="189154" cy="215444"/>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D)</a:t>
            </a:r>
          </a:p>
        </p:txBody>
      </p:sp>
      <p:sp>
        <p:nvSpPr>
          <p:cNvPr id="240" name="TextBox 239">
            <a:extLst>
              <a:ext uri="{FF2B5EF4-FFF2-40B4-BE49-F238E27FC236}">
                <a16:creationId xmlns:a16="http://schemas.microsoft.com/office/drawing/2014/main" id="{3E391EB4-22B8-DE43-BB33-0F434A9D5318}"/>
              </a:ext>
            </a:extLst>
          </p:cNvPr>
          <p:cNvSpPr txBox="1"/>
          <p:nvPr/>
        </p:nvSpPr>
        <p:spPr>
          <a:xfrm>
            <a:off x="10614017" y="2750059"/>
            <a:ext cx="965008" cy="1231106"/>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Exenatide </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Aileron" charset="0"/>
                <a:cs typeface="Arial" panose="020B0604020202020204" pitchFamily="34" charset="0"/>
              </a:rPr>
              <a:t>b.i.d</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Aileron" charset="0"/>
                <a:cs typeface="Arial" panose="020B0604020202020204" pitchFamily="34" charset="0"/>
              </a:rPr>
              <a:t>Lixisenatide</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Liraglutide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Exenatide </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Aileron" charset="0"/>
                <a:cs typeface="Arial" panose="020B0604020202020204" pitchFamily="34" charset="0"/>
              </a:rPr>
              <a:t>o.w</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Dulaglutide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Albiglutide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Aileron" charset="0"/>
                <a:cs typeface="Arial" panose="020B0604020202020204" pitchFamily="34" charset="0"/>
              </a:rPr>
              <a:t>Semaglutide</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 </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Aileron" charset="0"/>
                <a:cs typeface="Arial" panose="020B0604020202020204" pitchFamily="34" charset="0"/>
              </a:rPr>
              <a:t>s.c.</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Oral </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Aileron" charset="0"/>
                <a:cs typeface="Arial" panose="020B0604020202020204" pitchFamily="34" charset="0"/>
              </a:rPr>
              <a:t>semaglutide</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endParaRPr>
          </a:p>
        </p:txBody>
      </p:sp>
      <p:sp>
        <p:nvSpPr>
          <p:cNvPr id="251" name="TextBox 250">
            <a:extLst>
              <a:ext uri="{FF2B5EF4-FFF2-40B4-BE49-F238E27FC236}">
                <a16:creationId xmlns:a16="http://schemas.microsoft.com/office/drawing/2014/main" id="{DBAFE4EF-C15F-D146-BCFC-04962E399B34}"/>
              </a:ext>
            </a:extLst>
          </p:cNvPr>
          <p:cNvSpPr txBox="1"/>
          <p:nvPr/>
        </p:nvSpPr>
        <p:spPr>
          <a:xfrm>
            <a:off x="7698263" y="2710010"/>
            <a:ext cx="198772"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-3.0</a:t>
            </a:r>
          </a:p>
        </p:txBody>
      </p:sp>
      <p:cxnSp>
        <p:nvCxnSpPr>
          <p:cNvPr id="252" name="Straight Connector 251">
            <a:extLst>
              <a:ext uri="{FF2B5EF4-FFF2-40B4-BE49-F238E27FC236}">
                <a16:creationId xmlns:a16="http://schemas.microsoft.com/office/drawing/2014/main" id="{A4D976EF-6785-3041-9A13-711C968A48C2}"/>
              </a:ext>
            </a:extLst>
          </p:cNvPr>
          <p:cNvCxnSpPr>
            <a:cxnSpLocks/>
          </p:cNvCxnSpPr>
          <p:nvPr/>
        </p:nvCxnSpPr>
        <p:spPr>
          <a:xfrm rot="16200000">
            <a:off x="7772412" y="2668415"/>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3" name="TextBox 252">
            <a:extLst>
              <a:ext uri="{FF2B5EF4-FFF2-40B4-BE49-F238E27FC236}">
                <a16:creationId xmlns:a16="http://schemas.microsoft.com/office/drawing/2014/main" id="{2CF90742-D6C6-B748-8785-AB367C1226E0}"/>
              </a:ext>
            </a:extLst>
          </p:cNvPr>
          <p:cNvSpPr txBox="1"/>
          <p:nvPr/>
        </p:nvSpPr>
        <p:spPr>
          <a:xfrm>
            <a:off x="7828157" y="2837640"/>
            <a:ext cx="2066271" cy="307777"/>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Fasting plasma glucose reduction</a:t>
            </a:r>
            <a:b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b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vs baseline (mmol/l)</a:t>
            </a:r>
          </a:p>
        </p:txBody>
      </p:sp>
      <p:sp>
        <p:nvSpPr>
          <p:cNvPr id="254" name="TextBox 253">
            <a:extLst>
              <a:ext uri="{FF2B5EF4-FFF2-40B4-BE49-F238E27FC236}">
                <a16:creationId xmlns:a16="http://schemas.microsoft.com/office/drawing/2014/main" id="{298C25D2-EDFD-3A46-B948-E970E9D8D2B4}"/>
              </a:ext>
            </a:extLst>
          </p:cNvPr>
          <p:cNvSpPr txBox="1"/>
          <p:nvPr/>
        </p:nvSpPr>
        <p:spPr>
          <a:xfrm>
            <a:off x="8228488" y="2710010"/>
            <a:ext cx="198772"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-2.5</a:t>
            </a:r>
          </a:p>
        </p:txBody>
      </p:sp>
      <p:cxnSp>
        <p:nvCxnSpPr>
          <p:cNvPr id="255" name="Straight Connector 254">
            <a:extLst>
              <a:ext uri="{FF2B5EF4-FFF2-40B4-BE49-F238E27FC236}">
                <a16:creationId xmlns:a16="http://schemas.microsoft.com/office/drawing/2014/main" id="{53B6E203-BB99-7945-8B0F-AAEBC5B409BD}"/>
              </a:ext>
            </a:extLst>
          </p:cNvPr>
          <p:cNvCxnSpPr>
            <a:cxnSpLocks/>
          </p:cNvCxnSpPr>
          <p:nvPr/>
        </p:nvCxnSpPr>
        <p:spPr>
          <a:xfrm rot="16200000">
            <a:off x="8302637" y="2668415"/>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6" name="TextBox 255">
            <a:extLst>
              <a:ext uri="{FF2B5EF4-FFF2-40B4-BE49-F238E27FC236}">
                <a16:creationId xmlns:a16="http://schemas.microsoft.com/office/drawing/2014/main" id="{56047A46-980B-0348-8D0E-71C4F101AF13}"/>
              </a:ext>
            </a:extLst>
          </p:cNvPr>
          <p:cNvSpPr txBox="1"/>
          <p:nvPr/>
        </p:nvSpPr>
        <p:spPr>
          <a:xfrm>
            <a:off x="8752363" y="2710010"/>
            <a:ext cx="198772"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-2.0</a:t>
            </a:r>
          </a:p>
        </p:txBody>
      </p:sp>
      <p:cxnSp>
        <p:nvCxnSpPr>
          <p:cNvPr id="257" name="Straight Connector 256">
            <a:extLst>
              <a:ext uri="{FF2B5EF4-FFF2-40B4-BE49-F238E27FC236}">
                <a16:creationId xmlns:a16="http://schemas.microsoft.com/office/drawing/2014/main" id="{2D250821-B319-E440-95A1-645884C4C573}"/>
              </a:ext>
            </a:extLst>
          </p:cNvPr>
          <p:cNvCxnSpPr>
            <a:cxnSpLocks/>
          </p:cNvCxnSpPr>
          <p:nvPr/>
        </p:nvCxnSpPr>
        <p:spPr>
          <a:xfrm rot="16200000">
            <a:off x="8826512" y="2668415"/>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8" name="TextBox 257">
            <a:extLst>
              <a:ext uri="{FF2B5EF4-FFF2-40B4-BE49-F238E27FC236}">
                <a16:creationId xmlns:a16="http://schemas.microsoft.com/office/drawing/2014/main" id="{AABB3B3A-4B67-AD4B-A5D3-2F07B274112A}"/>
              </a:ext>
            </a:extLst>
          </p:cNvPr>
          <p:cNvSpPr txBox="1"/>
          <p:nvPr/>
        </p:nvSpPr>
        <p:spPr>
          <a:xfrm>
            <a:off x="9266713" y="2710010"/>
            <a:ext cx="198772"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-1.5</a:t>
            </a:r>
          </a:p>
        </p:txBody>
      </p:sp>
      <p:cxnSp>
        <p:nvCxnSpPr>
          <p:cNvPr id="259" name="Straight Connector 258">
            <a:extLst>
              <a:ext uri="{FF2B5EF4-FFF2-40B4-BE49-F238E27FC236}">
                <a16:creationId xmlns:a16="http://schemas.microsoft.com/office/drawing/2014/main" id="{E57A14F3-A14A-DE43-90F2-E2E8696D5EDD}"/>
              </a:ext>
            </a:extLst>
          </p:cNvPr>
          <p:cNvCxnSpPr>
            <a:cxnSpLocks/>
          </p:cNvCxnSpPr>
          <p:nvPr/>
        </p:nvCxnSpPr>
        <p:spPr>
          <a:xfrm rot="16200000">
            <a:off x="9340862" y="2668415"/>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0" name="TextBox 259">
            <a:extLst>
              <a:ext uri="{FF2B5EF4-FFF2-40B4-BE49-F238E27FC236}">
                <a16:creationId xmlns:a16="http://schemas.microsoft.com/office/drawing/2014/main" id="{5CD5A248-AA49-934B-86A7-AEBCE127C6F0}"/>
              </a:ext>
            </a:extLst>
          </p:cNvPr>
          <p:cNvSpPr txBox="1"/>
          <p:nvPr/>
        </p:nvSpPr>
        <p:spPr>
          <a:xfrm>
            <a:off x="9796938" y="2710010"/>
            <a:ext cx="198772"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-1.0</a:t>
            </a:r>
          </a:p>
        </p:txBody>
      </p:sp>
      <p:cxnSp>
        <p:nvCxnSpPr>
          <p:cNvPr id="261" name="Straight Connector 260">
            <a:extLst>
              <a:ext uri="{FF2B5EF4-FFF2-40B4-BE49-F238E27FC236}">
                <a16:creationId xmlns:a16="http://schemas.microsoft.com/office/drawing/2014/main" id="{FC0C0AB5-42BE-1F49-8F31-546238978ADF}"/>
              </a:ext>
            </a:extLst>
          </p:cNvPr>
          <p:cNvCxnSpPr>
            <a:cxnSpLocks/>
          </p:cNvCxnSpPr>
          <p:nvPr/>
        </p:nvCxnSpPr>
        <p:spPr>
          <a:xfrm rot="16200000">
            <a:off x="9871087" y="2668415"/>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5" name="Straight Connector 264">
            <a:extLst>
              <a:ext uri="{FF2B5EF4-FFF2-40B4-BE49-F238E27FC236}">
                <a16:creationId xmlns:a16="http://schemas.microsoft.com/office/drawing/2014/main" id="{5B9F5F8C-DC70-DF4A-A2CD-573E07DF4D2E}"/>
              </a:ext>
            </a:extLst>
          </p:cNvPr>
          <p:cNvCxnSpPr>
            <a:cxnSpLocks/>
          </p:cNvCxnSpPr>
          <p:nvPr/>
        </p:nvCxnSpPr>
        <p:spPr>
          <a:xfrm>
            <a:off x="9617087" y="1545779"/>
            <a:ext cx="203126"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64" name="Oval 263">
            <a:extLst>
              <a:ext uri="{FF2B5EF4-FFF2-40B4-BE49-F238E27FC236}">
                <a16:creationId xmlns:a16="http://schemas.microsoft.com/office/drawing/2014/main" id="{FDC833E8-0EDE-9242-AB7B-C72B48B3B394}"/>
              </a:ext>
            </a:extLst>
          </p:cNvPr>
          <p:cNvSpPr/>
          <p:nvPr/>
        </p:nvSpPr>
        <p:spPr>
          <a:xfrm>
            <a:off x="9682892" y="1510021"/>
            <a:ext cx="71516" cy="7151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268" name="Straight Connector 267">
            <a:extLst>
              <a:ext uri="{FF2B5EF4-FFF2-40B4-BE49-F238E27FC236}">
                <a16:creationId xmlns:a16="http://schemas.microsoft.com/office/drawing/2014/main" id="{BE91A5CC-F2CA-3D4F-8E78-FAE8B6A4D9C7}"/>
              </a:ext>
            </a:extLst>
          </p:cNvPr>
          <p:cNvCxnSpPr>
            <a:cxnSpLocks/>
          </p:cNvCxnSpPr>
          <p:nvPr/>
        </p:nvCxnSpPr>
        <p:spPr>
          <a:xfrm>
            <a:off x="9420237" y="1450529"/>
            <a:ext cx="492051"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71" name="Straight Connector 270">
            <a:extLst>
              <a:ext uri="{FF2B5EF4-FFF2-40B4-BE49-F238E27FC236}">
                <a16:creationId xmlns:a16="http://schemas.microsoft.com/office/drawing/2014/main" id="{683FA402-18A9-A84C-9A2E-373E8961781A}"/>
              </a:ext>
            </a:extLst>
          </p:cNvPr>
          <p:cNvCxnSpPr>
            <a:cxnSpLocks/>
          </p:cNvCxnSpPr>
          <p:nvPr/>
        </p:nvCxnSpPr>
        <p:spPr>
          <a:xfrm flipV="1">
            <a:off x="9666264" y="1375954"/>
            <a:ext cx="0" cy="170271"/>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73" name="Straight Connector 272">
            <a:extLst>
              <a:ext uri="{FF2B5EF4-FFF2-40B4-BE49-F238E27FC236}">
                <a16:creationId xmlns:a16="http://schemas.microsoft.com/office/drawing/2014/main" id="{E6CEDBD7-6A6E-834D-B54C-5DCA71605236}"/>
              </a:ext>
            </a:extLst>
          </p:cNvPr>
          <p:cNvCxnSpPr>
            <a:cxnSpLocks/>
          </p:cNvCxnSpPr>
          <p:nvPr/>
        </p:nvCxnSpPr>
        <p:spPr>
          <a:xfrm>
            <a:off x="9353562" y="1615629"/>
            <a:ext cx="184076"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74" name="Oval 273">
            <a:extLst>
              <a:ext uri="{FF2B5EF4-FFF2-40B4-BE49-F238E27FC236}">
                <a16:creationId xmlns:a16="http://schemas.microsoft.com/office/drawing/2014/main" id="{9F3EC7F9-98F2-5A4A-80FD-989362A85ABA}"/>
              </a:ext>
            </a:extLst>
          </p:cNvPr>
          <p:cNvSpPr/>
          <p:nvPr/>
        </p:nvSpPr>
        <p:spPr>
          <a:xfrm>
            <a:off x="9413017" y="1579871"/>
            <a:ext cx="71516" cy="71516"/>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711" name="Group 710">
            <a:extLst>
              <a:ext uri="{FF2B5EF4-FFF2-40B4-BE49-F238E27FC236}">
                <a16:creationId xmlns:a16="http://schemas.microsoft.com/office/drawing/2014/main" id="{6A0250B1-1A82-5944-AB00-71FE26ED1E83}"/>
              </a:ext>
            </a:extLst>
          </p:cNvPr>
          <p:cNvGrpSpPr/>
          <p:nvPr/>
        </p:nvGrpSpPr>
        <p:grpSpPr>
          <a:xfrm>
            <a:off x="10356924" y="2786098"/>
            <a:ext cx="203126" cy="87809"/>
            <a:chOff x="10356924" y="2786098"/>
            <a:chExt cx="203126" cy="87809"/>
          </a:xfrm>
        </p:grpSpPr>
        <p:cxnSp>
          <p:nvCxnSpPr>
            <p:cNvPr id="278" name="Straight Connector 277">
              <a:extLst>
                <a:ext uri="{FF2B5EF4-FFF2-40B4-BE49-F238E27FC236}">
                  <a16:creationId xmlns:a16="http://schemas.microsoft.com/office/drawing/2014/main" id="{54941D41-41AA-6943-BBF4-A6EA28FDE49C}"/>
                </a:ext>
              </a:extLst>
            </p:cNvPr>
            <p:cNvCxnSpPr>
              <a:cxnSpLocks/>
            </p:cNvCxnSpPr>
            <p:nvPr/>
          </p:nvCxnSpPr>
          <p:spPr>
            <a:xfrm>
              <a:off x="10356924" y="2825304"/>
              <a:ext cx="203126"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49" name="Oval 248">
              <a:extLst>
                <a:ext uri="{FF2B5EF4-FFF2-40B4-BE49-F238E27FC236}">
                  <a16:creationId xmlns:a16="http://schemas.microsoft.com/office/drawing/2014/main" id="{21D197ED-23E1-614F-81A9-11E03D06B279}"/>
                </a:ext>
              </a:extLst>
            </p:cNvPr>
            <p:cNvSpPr/>
            <p:nvPr/>
          </p:nvSpPr>
          <p:spPr>
            <a:xfrm>
              <a:off x="10414583" y="2786098"/>
              <a:ext cx="87809" cy="8780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280" name="Group 279">
            <a:extLst>
              <a:ext uri="{FF2B5EF4-FFF2-40B4-BE49-F238E27FC236}">
                <a16:creationId xmlns:a16="http://schemas.microsoft.com/office/drawing/2014/main" id="{0E8FE8F0-D022-F84D-99FA-14C89A751990}"/>
              </a:ext>
            </a:extLst>
          </p:cNvPr>
          <p:cNvGrpSpPr/>
          <p:nvPr/>
        </p:nvGrpSpPr>
        <p:grpSpPr>
          <a:xfrm>
            <a:off x="10356924" y="2940766"/>
            <a:ext cx="203126" cy="87809"/>
            <a:chOff x="10356924" y="2786098"/>
            <a:chExt cx="203126" cy="87809"/>
          </a:xfrm>
        </p:grpSpPr>
        <p:cxnSp>
          <p:nvCxnSpPr>
            <p:cNvPr id="281" name="Straight Connector 280">
              <a:extLst>
                <a:ext uri="{FF2B5EF4-FFF2-40B4-BE49-F238E27FC236}">
                  <a16:creationId xmlns:a16="http://schemas.microsoft.com/office/drawing/2014/main" id="{3734E62D-8A5A-CE4E-B58C-9C8F81A94861}"/>
                </a:ext>
              </a:extLst>
            </p:cNvPr>
            <p:cNvCxnSpPr>
              <a:cxnSpLocks/>
            </p:cNvCxnSpPr>
            <p:nvPr/>
          </p:nvCxnSpPr>
          <p:spPr>
            <a:xfrm>
              <a:off x="10356924" y="2825304"/>
              <a:ext cx="203126"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82" name="Oval 281">
              <a:extLst>
                <a:ext uri="{FF2B5EF4-FFF2-40B4-BE49-F238E27FC236}">
                  <a16:creationId xmlns:a16="http://schemas.microsoft.com/office/drawing/2014/main" id="{6C8C575F-4B7B-834E-A346-7B85644AEA2D}"/>
                </a:ext>
              </a:extLst>
            </p:cNvPr>
            <p:cNvSpPr/>
            <p:nvPr/>
          </p:nvSpPr>
          <p:spPr>
            <a:xfrm>
              <a:off x="10414583" y="2786098"/>
              <a:ext cx="87809" cy="87809"/>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283" name="Group 282">
            <a:extLst>
              <a:ext uri="{FF2B5EF4-FFF2-40B4-BE49-F238E27FC236}">
                <a16:creationId xmlns:a16="http://schemas.microsoft.com/office/drawing/2014/main" id="{B93EF8BA-7567-9644-9343-0F75DECF595D}"/>
              </a:ext>
            </a:extLst>
          </p:cNvPr>
          <p:cNvGrpSpPr/>
          <p:nvPr/>
        </p:nvGrpSpPr>
        <p:grpSpPr>
          <a:xfrm>
            <a:off x="10356924" y="3095434"/>
            <a:ext cx="203126" cy="87809"/>
            <a:chOff x="10356924" y="2786098"/>
            <a:chExt cx="203126" cy="87809"/>
          </a:xfrm>
        </p:grpSpPr>
        <p:cxnSp>
          <p:nvCxnSpPr>
            <p:cNvPr id="284" name="Straight Connector 283">
              <a:extLst>
                <a:ext uri="{FF2B5EF4-FFF2-40B4-BE49-F238E27FC236}">
                  <a16:creationId xmlns:a16="http://schemas.microsoft.com/office/drawing/2014/main" id="{81B71D23-CB8B-AF48-BB62-0DFF285C9529}"/>
                </a:ext>
              </a:extLst>
            </p:cNvPr>
            <p:cNvCxnSpPr>
              <a:cxnSpLocks/>
            </p:cNvCxnSpPr>
            <p:nvPr/>
          </p:nvCxnSpPr>
          <p:spPr>
            <a:xfrm>
              <a:off x="10356924" y="2825304"/>
              <a:ext cx="203126" cy="0"/>
            </a:xfrm>
            <a:prstGeom prst="line">
              <a:avLst/>
            </a:prstGeom>
            <a:ln w="12700">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85" name="Oval 284">
              <a:extLst>
                <a:ext uri="{FF2B5EF4-FFF2-40B4-BE49-F238E27FC236}">
                  <a16:creationId xmlns:a16="http://schemas.microsoft.com/office/drawing/2014/main" id="{7BCFAA65-D456-864B-AB8F-3A718F0E9741}"/>
                </a:ext>
              </a:extLst>
            </p:cNvPr>
            <p:cNvSpPr/>
            <p:nvPr/>
          </p:nvSpPr>
          <p:spPr>
            <a:xfrm>
              <a:off x="10414583" y="2786098"/>
              <a:ext cx="87809" cy="87809"/>
            </a:xfrm>
            <a:prstGeom prst="ellipse">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286" name="Group 285">
            <a:extLst>
              <a:ext uri="{FF2B5EF4-FFF2-40B4-BE49-F238E27FC236}">
                <a16:creationId xmlns:a16="http://schemas.microsoft.com/office/drawing/2014/main" id="{3C2E4AE9-C3D9-7B4E-8F4D-D5DF8D3C2FE0}"/>
              </a:ext>
            </a:extLst>
          </p:cNvPr>
          <p:cNvGrpSpPr/>
          <p:nvPr/>
        </p:nvGrpSpPr>
        <p:grpSpPr>
          <a:xfrm>
            <a:off x="10356924" y="3250102"/>
            <a:ext cx="203126" cy="87809"/>
            <a:chOff x="10356924" y="2786098"/>
            <a:chExt cx="203126" cy="87809"/>
          </a:xfrm>
        </p:grpSpPr>
        <p:cxnSp>
          <p:nvCxnSpPr>
            <p:cNvPr id="287" name="Straight Connector 286">
              <a:extLst>
                <a:ext uri="{FF2B5EF4-FFF2-40B4-BE49-F238E27FC236}">
                  <a16:creationId xmlns:a16="http://schemas.microsoft.com/office/drawing/2014/main" id="{375B4E7D-10F5-3B4C-AB8B-73E7A9F3A3AD}"/>
                </a:ext>
              </a:extLst>
            </p:cNvPr>
            <p:cNvCxnSpPr>
              <a:cxnSpLocks/>
            </p:cNvCxnSpPr>
            <p:nvPr/>
          </p:nvCxnSpPr>
          <p:spPr>
            <a:xfrm>
              <a:off x="10356924" y="2825304"/>
              <a:ext cx="203126" cy="0"/>
            </a:xfrm>
            <a:prstGeom prst="line">
              <a:avLst/>
            </a:prstGeom>
            <a:ln w="12700">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88" name="Oval 287">
              <a:extLst>
                <a:ext uri="{FF2B5EF4-FFF2-40B4-BE49-F238E27FC236}">
                  <a16:creationId xmlns:a16="http://schemas.microsoft.com/office/drawing/2014/main" id="{EAE3E056-881C-B546-91FD-197F5015EA1F}"/>
                </a:ext>
              </a:extLst>
            </p:cNvPr>
            <p:cNvSpPr/>
            <p:nvPr/>
          </p:nvSpPr>
          <p:spPr>
            <a:xfrm>
              <a:off x="10414583" y="2786098"/>
              <a:ext cx="87809" cy="87809"/>
            </a:xfrm>
            <a:prstGeom prst="ellipse">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289" name="Group 288">
            <a:extLst>
              <a:ext uri="{FF2B5EF4-FFF2-40B4-BE49-F238E27FC236}">
                <a16:creationId xmlns:a16="http://schemas.microsoft.com/office/drawing/2014/main" id="{4798D986-597D-B14C-9DA8-D2935894A390}"/>
              </a:ext>
            </a:extLst>
          </p:cNvPr>
          <p:cNvGrpSpPr/>
          <p:nvPr/>
        </p:nvGrpSpPr>
        <p:grpSpPr>
          <a:xfrm>
            <a:off x="10356924" y="3404770"/>
            <a:ext cx="203126" cy="87809"/>
            <a:chOff x="10356924" y="2786098"/>
            <a:chExt cx="203126" cy="87809"/>
          </a:xfrm>
        </p:grpSpPr>
        <p:cxnSp>
          <p:nvCxnSpPr>
            <p:cNvPr id="290" name="Straight Connector 289">
              <a:extLst>
                <a:ext uri="{FF2B5EF4-FFF2-40B4-BE49-F238E27FC236}">
                  <a16:creationId xmlns:a16="http://schemas.microsoft.com/office/drawing/2014/main" id="{8D96D8CC-A8C6-D64A-8216-7DE04F734596}"/>
                </a:ext>
              </a:extLst>
            </p:cNvPr>
            <p:cNvCxnSpPr>
              <a:cxnSpLocks/>
            </p:cNvCxnSpPr>
            <p:nvPr/>
          </p:nvCxnSpPr>
          <p:spPr>
            <a:xfrm>
              <a:off x="10356924" y="2825304"/>
              <a:ext cx="203126" cy="0"/>
            </a:xfrm>
            <a:prstGeom prst="line">
              <a:avLst/>
            </a:prstGeom>
            <a:ln w="1270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91" name="Oval 290">
              <a:extLst>
                <a:ext uri="{FF2B5EF4-FFF2-40B4-BE49-F238E27FC236}">
                  <a16:creationId xmlns:a16="http://schemas.microsoft.com/office/drawing/2014/main" id="{9B9D8392-80D5-494C-8814-3A323B1CCF60}"/>
                </a:ext>
              </a:extLst>
            </p:cNvPr>
            <p:cNvSpPr/>
            <p:nvPr/>
          </p:nvSpPr>
          <p:spPr>
            <a:xfrm>
              <a:off x="10414583" y="2786098"/>
              <a:ext cx="87809" cy="87809"/>
            </a:xfrm>
            <a:prstGeom prst="ellipse">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292" name="Group 291">
            <a:extLst>
              <a:ext uri="{FF2B5EF4-FFF2-40B4-BE49-F238E27FC236}">
                <a16:creationId xmlns:a16="http://schemas.microsoft.com/office/drawing/2014/main" id="{805E007C-CBBA-5F45-99F5-1C1464CED2DB}"/>
              </a:ext>
            </a:extLst>
          </p:cNvPr>
          <p:cNvGrpSpPr/>
          <p:nvPr/>
        </p:nvGrpSpPr>
        <p:grpSpPr>
          <a:xfrm>
            <a:off x="10356924" y="3559438"/>
            <a:ext cx="203126" cy="87809"/>
            <a:chOff x="10356924" y="2786098"/>
            <a:chExt cx="203126" cy="87809"/>
          </a:xfrm>
        </p:grpSpPr>
        <p:cxnSp>
          <p:nvCxnSpPr>
            <p:cNvPr id="293" name="Straight Connector 292">
              <a:extLst>
                <a:ext uri="{FF2B5EF4-FFF2-40B4-BE49-F238E27FC236}">
                  <a16:creationId xmlns:a16="http://schemas.microsoft.com/office/drawing/2014/main" id="{54D830F0-6F1F-AB4E-ABFF-57AF2530E0FD}"/>
                </a:ext>
              </a:extLst>
            </p:cNvPr>
            <p:cNvCxnSpPr>
              <a:cxnSpLocks/>
            </p:cNvCxnSpPr>
            <p:nvPr/>
          </p:nvCxnSpPr>
          <p:spPr>
            <a:xfrm>
              <a:off x="10356924" y="2825304"/>
              <a:ext cx="203126"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94" name="Oval 293">
              <a:extLst>
                <a:ext uri="{FF2B5EF4-FFF2-40B4-BE49-F238E27FC236}">
                  <a16:creationId xmlns:a16="http://schemas.microsoft.com/office/drawing/2014/main" id="{18D55BD2-B518-AD48-80A8-424664F8C329}"/>
                </a:ext>
              </a:extLst>
            </p:cNvPr>
            <p:cNvSpPr/>
            <p:nvPr/>
          </p:nvSpPr>
          <p:spPr>
            <a:xfrm>
              <a:off x="10414583" y="2786098"/>
              <a:ext cx="87809" cy="87809"/>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295" name="Group 294">
            <a:extLst>
              <a:ext uri="{FF2B5EF4-FFF2-40B4-BE49-F238E27FC236}">
                <a16:creationId xmlns:a16="http://schemas.microsoft.com/office/drawing/2014/main" id="{3788D30E-DEA9-5442-B599-648514A79DC0}"/>
              </a:ext>
            </a:extLst>
          </p:cNvPr>
          <p:cNvGrpSpPr/>
          <p:nvPr/>
        </p:nvGrpSpPr>
        <p:grpSpPr>
          <a:xfrm>
            <a:off x="10356924" y="3714106"/>
            <a:ext cx="203126" cy="87809"/>
            <a:chOff x="10356924" y="2786098"/>
            <a:chExt cx="203126" cy="87809"/>
          </a:xfrm>
        </p:grpSpPr>
        <p:cxnSp>
          <p:nvCxnSpPr>
            <p:cNvPr id="296" name="Straight Connector 295">
              <a:extLst>
                <a:ext uri="{FF2B5EF4-FFF2-40B4-BE49-F238E27FC236}">
                  <a16:creationId xmlns:a16="http://schemas.microsoft.com/office/drawing/2014/main" id="{F0955D2E-94C0-CA46-9686-11976637B00C}"/>
                </a:ext>
              </a:extLst>
            </p:cNvPr>
            <p:cNvCxnSpPr>
              <a:cxnSpLocks/>
            </p:cNvCxnSpPr>
            <p:nvPr/>
          </p:nvCxnSpPr>
          <p:spPr>
            <a:xfrm>
              <a:off x="10356924" y="2825304"/>
              <a:ext cx="203126" cy="0"/>
            </a:xfrm>
            <a:prstGeom prst="line">
              <a:avLst/>
            </a:prstGeom>
            <a:ln w="12700">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97" name="Oval 296">
              <a:extLst>
                <a:ext uri="{FF2B5EF4-FFF2-40B4-BE49-F238E27FC236}">
                  <a16:creationId xmlns:a16="http://schemas.microsoft.com/office/drawing/2014/main" id="{1754EBAE-4554-A94D-97F7-07A6D7F94A97}"/>
                </a:ext>
              </a:extLst>
            </p:cNvPr>
            <p:cNvSpPr/>
            <p:nvPr/>
          </p:nvSpPr>
          <p:spPr>
            <a:xfrm>
              <a:off x="10414583" y="2786098"/>
              <a:ext cx="87809" cy="87809"/>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298" name="Group 297">
            <a:extLst>
              <a:ext uri="{FF2B5EF4-FFF2-40B4-BE49-F238E27FC236}">
                <a16:creationId xmlns:a16="http://schemas.microsoft.com/office/drawing/2014/main" id="{6EBDC645-6D69-2945-8C38-2BC34B6F4A0A}"/>
              </a:ext>
            </a:extLst>
          </p:cNvPr>
          <p:cNvGrpSpPr/>
          <p:nvPr/>
        </p:nvGrpSpPr>
        <p:grpSpPr>
          <a:xfrm>
            <a:off x="10356924" y="3868773"/>
            <a:ext cx="203126" cy="87809"/>
            <a:chOff x="10356924" y="2786098"/>
            <a:chExt cx="203126" cy="87809"/>
          </a:xfrm>
        </p:grpSpPr>
        <p:cxnSp>
          <p:nvCxnSpPr>
            <p:cNvPr id="299" name="Straight Connector 298">
              <a:extLst>
                <a:ext uri="{FF2B5EF4-FFF2-40B4-BE49-F238E27FC236}">
                  <a16:creationId xmlns:a16="http://schemas.microsoft.com/office/drawing/2014/main" id="{3F4C6232-4E8B-E347-8DA7-74BDDF90AB65}"/>
                </a:ext>
              </a:extLst>
            </p:cNvPr>
            <p:cNvCxnSpPr>
              <a:cxnSpLocks/>
            </p:cNvCxnSpPr>
            <p:nvPr/>
          </p:nvCxnSpPr>
          <p:spPr>
            <a:xfrm>
              <a:off x="10356924" y="2825304"/>
              <a:ext cx="203126" cy="0"/>
            </a:xfrm>
            <a:prstGeom prst="line">
              <a:avLst/>
            </a:prstGeom>
            <a:ln w="12700">
              <a:solidFill>
                <a:srgbClr val="7030A0"/>
              </a:solidFill>
            </a:ln>
            <a:effectLst/>
          </p:spPr>
          <p:style>
            <a:lnRef idx="2">
              <a:schemeClr val="accent1"/>
            </a:lnRef>
            <a:fillRef idx="0">
              <a:schemeClr val="accent1"/>
            </a:fillRef>
            <a:effectRef idx="1">
              <a:schemeClr val="accent1"/>
            </a:effectRef>
            <a:fontRef idx="minor">
              <a:schemeClr val="tx1"/>
            </a:fontRef>
          </p:style>
        </p:cxnSp>
        <p:sp>
          <p:nvSpPr>
            <p:cNvPr id="300" name="Oval 299">
              <a:extLst>
                <a:ext uri="{FF2B5EF4-FFF2-40B4-BE49-F238E27FC236}">
                  <a16:creationId xmlns:a16="http://schemas.microsoft.com/office/drawing/2014/main" id="{88BC085F-F135-7D4A-AC6C-495A4D0D9B61}"/>
                </a:ext>
              </a:extLst>
            </p:cNvPr>
            <p:cNvSpPr/>
            <p:nvPr/>
          </p:nvSpPr>
          <p:spPr>
            <a:xfrm>
              <a:off x="10414583" y="2786098"/>
              <a:ext cx="87809" cy="87809"/>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301" name="TextBox 300">
            <a:extLst>
              <a:ext uri="{FF2B5EF4-FFF2-40B4-BE49-F238E27FC236}">
                <a16:creationId xmlns:a16="http://schemas.microsoft.com/office/drawing/2014/main" id="{14B80523-FA45-2F41-889E-FDE9DCFDBFF2}"/>
              </a:ext>
            </a:extLst>
          </p:cNvPr>
          <p:cNvSpPr txBox="1"/>
          <p:nvPr/>
        </p:nvSpPr>
        <p:spPr>
          <a:xfrm>
            <a:off x="7881197" y="1181101"/>
            <a:ext cx="862416" cy="41549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y=0.611 × -0.102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r</a:t>
            </a:r>
            <a:r>
              <a:rPr kumimoji="0" lang="en-US" sz="900" b="0" i="0" u="none" strike="noStrike" kern="1200" cap="none" spc="0" normalizeH="0" baseline="30000" noProof="0" dirty="0">
                <a:ln>
                  <a:noFill/>
                </a:ln>
                <a:solidFill>
                  <a:srgbClr val="000000"/>
                </a:solidFill>
                <a:effectLst/>
                <a:uLnTx/>
                <a:uFillTx/>
                <a:latin typeface="Arial" panose="020B0604020202020204" pitchFamily="34" charset="0"/>
                <a:ea typeface="Aileron" charset="0"/>
                <a:cs typeface="Arial" panose="020B0604020202020204" pitchFamily="34" charset="0"/>
              </a:rPr>
              <a:t>2</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=0.890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p=0.0004</a:t>
            </a:r>
          </a:p>
        </p:txBody>
      </p:sp>
      <p:sp>
        <p:nvSpPr>
          <p:cNvPr id="269" name="Oval 268">
            <a:extLst>
              <a:ext uri="{FF2B5EF4-FFF2-40B4-BE49-F238E27FC236}">
                <a16:creationId xmlns:a16="http://schemas.microsoft.com/office/drawing/2014/main" id="{94986A83-D847-4343-AC81-9916A794A28F}"/>
              </a:ext>
            </a:extLst>
          </p:cNvPr>
          <p:cNvSpPr/>
          <p:nvPr/>
        </p:nvSpPr>
        <p:spPr>
          <a:xfrm>
            <a:off x="9628917" y="1414771"/>
            <a:ext cx="71516" cy="71516"/>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302" name="Straight Connector 301">
            <a:extLst>
              <a:ext uri="{FF2B5EF4-FFF2-40B4-BE49-F238E27FC236}">
                <a16:creationId xmlns:a16="http://schemas.microsoft.com/office/drawing/2014/main" id="{5FA5EF5E-E318-DE47-8F10-689C7819176B}"/>
              </a:ext>
            </a:extLst>
          </p:cNvPr>
          <p:cNvCxnSpPr>
            <a:cxnSpLocks/>
          </p:cNvCxnSpPr>
          <p:nvPr/>
        </p:nvCxnSpPr>
        <p:spPr>
          <a:xfrm>
            <a:off x="8743962" y="1825179"/>
            <a:ext cx="209476" cy="0"/>
          </a:xfrm>
          <a:prstGeom prst="line">
            <a:avLst/>
          </a:prstGeom>
          <a:ln w="1270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303" name="Straight Connector 302">
            <a:extLst>
              <a:ext uri="{FF2B5EF4-FFF2-40B4-BE49-F238E27FC236}">
                <a16:creationId xmlns:a16="http://schemas.microsoft.com/office/drawing/2014/main" id="{1A6BAC52-C34F-884E-A613-8E1B2145F4E9}"/>
              </a:ext>
            </a:extLst>
          </p:cNvPr>
          <p:cNvCxnSpPr>
            <a:cxnSpLocks/>
          </p:cNvCxnSpPr>
          <p:nvPr/>
        </p:nvCxnSpPr>
        <p:spPr>
          <a:xfrm flipV="1">
            <a:off x="8847114" y="1769655"/>
            <a:ext cx="0" cy="113120"/>
          </a:xfrm>
          <a:prstGeom prst="line">
            <a:avLst/>
          </a:prstGeom>
          <a:ln w="12700">
            <a:solidFill>
              <a:srgbClr val="7030A0"/>
            </a:solidFill>
          </a:ln>
          <a:effectLst/>
        </p:spPr>
        <p:style>
          <a:lnRef idx="2">
            <a:schemeClr val="accent1"/>
          </a:lnRef>
          <a:fillRef idx="0">
            <a:schemeClr val="accent1"/>
          </a:fillRef>
          <a:effectRef idx="1">
            <a:schemeClr val="accent1"/>
          </a:effectRef>
          <a:fontRef idx="minor">
            <a:schemeClr val="tx1"/>
          </a:fontRef>
        </p:style>
      </p:cxnSp>
      <p:sp>
        <p:nvSpPr>
          <p:cNvPr id="304" name="Oval 303">
            <a:extLst>
              <a:ext uri="{FF2B5EF4-FFF2-40B4-BE49-F238E27FC236}">
                <a16:creationId xmlns:a16="http://schemas.microsoft.com/office/drawing/2014/main" id="{5F5CF410-FC26-BB48-A3C9-188C4512BD91}"/>
              </a:ext>
            </a:extLst>
          </p:cNvPr>
          <p:cNvSpPr/>
          <p:nvPr/>
        </p:nvSpPr>
        <p:spPr>
          <a:xfrm>
            <a:off x="8812942" y="1789421"/>
            <a:ext cx="71516" cy="71516"/>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307" name="Straight Connector 306">
            <a:extLst>
              <a:ext uri="{FF2B5EF4-FFF2-40B4-BE49-F238E27FC236}">
                <a16:creationId xmlns:a16="http://schemas.microsoft.com/office/drawing/2014/main" id="{D67297C1-9A4B-A849-9A91-0616F07C5015}"/>
              </a:ext>
            </a:extLst>
          </p:cNvPr>
          <p:cNvCxnSpPr>
            <a:cxnSpLocks/>
          </p:cNvCxnSpPr>
          <p:nvPr/>
        </p:nvCxnSpPr>
        <p:spPr>
          <a:xfrm>
            <a:off x="8982087" y="1898204"/>
            <a:ext cx="234876" cy="0"/>
          </a:xfrm>
          <a:prstGeom prst="line">
            <a:avLst/>
          </a:prstGeom>
          <a:ln w="12700">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08" name="Straight Connector 307">
            <a:extLst>
              <a:ext uri="{FF2B5EF4-FFF2-40B4-BE49-F238E27FC236}">
                <a16:creationId xmlns:a16="http://schemas.microsoft.com/office/drawing/2014/main" id="{9C1AAA39-D09C-074C-AC1D-AF0C1BD38904}"/>
              </a:ext>
            </a:extLst>
          </p:cNvPr>
          <p:cNvCxnSpPr>
            <a:cxnSpLocks/>
          </p:cNvCxnSpPr>
          <p:nvPr/>
        </p:nvCxnSpPr>
        <p:spPr>
          <a:xfrm flipV="1">
            <a:off x="9097939" y="1852205"/>
            <a:ext cx="0" cy="90895"/>
          </a:xfrm>
          <a:prstGeom prst="line">
            <a:avLst/>
          </a:prstGeom>
          <a:ln w="12700">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09" name="Oval 308">
            <a:extLst>
              <a:ext uri="{FF2B5EF4-FFF2-40B4-BE49-F238E27FC236}">
                <a16:creationId xmlns:a16="http://schemas.microsoft.com/office/drawing/2014/main" id="{1564F2C0-EA5C-2643-8F44-083B2A639FA2}"/>
              </a:ext>
            </a:extLst>
          </p:cNvPr>
          <p:cNvSpPr/>
          <p:nvPr/>
        </p:nvSpPr>
        <p:spPr>
          <a:xfrm>
            <a:off x="9063767" y="1859271"/>
            <a:ext cx="71516" cy="71516"/>
          </a:xfrm>
          <a:prstGeom prst="ellipse">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312" name="Straight Connector 311">
            <a:extLst>
              <a:ext uri="{FF2B5EF4-FFF2-40B4-BE49-F238E27FC236}">
                <a16:creationId xmlns:a16="http://schemas.microsoft.com/office/drawing/2014/main" id="{48BD267D-FF3D-DA46-94F3-153EDAA758CB}"/>
              </a:ext>
            </a:extLst>
          </p:cNvPr>
          <p:cNvCxnSpPr>
            <a:cxnSpLocks/>
          </p:cNvCxnSpPr>
          <p:nvPr/>
        </p:nvCxnSpPr>
        <p:spPr>
          <a:xfrm>
            <a:off x="7883537" y="2371279"/>
            <a:ext cx="260276" cy="0"/>
          </a:xfrm>
          <a:prstGeom prst="line">
            <a:avLst/>
          </a:prstGeom>
          <a:ln w="12700">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13" name="Straight Connector 312">
            <a:extLst>
              <a:ext uri="{FF2B5EF4-FFF2-40B4-BE49-F238E27FC236}">
                <a16:creationId xmlns:a16="http://schemas.microsoft.com/office/drawing/2014/main" id="{43961419-AC18-214E-81BC-44876FA41BBA}"/>
              </a:ext>
            </a:extLst>
          </p:cNvPr>
          <p:cNvCxnSpPr>
            <a:cxnSpLocks/>
          </p:cNvCxnSpPr>
          <p:nvPr/>
        </p:nvCxnSpPr>
        <p:spPr>
          <a:xfrm flipV="1">
            <a:off x="8010500" y="2315755"/>
            <a:ext cx="0" cy="113120"/>
          </a:xfrm>
          <a:prstGeom prst="line">
            <a:avLst/>
          </a:prstGeom>
          <a:ln w="12700">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14" name="Oval 313">
            <a:extLst>
              <a:ext uri="{FF2B5EF4-FFF2-40B4-BE49-F238E27FC236}">
                <a16:creationId xmlns:a16="http://schemas.microsoft.com/office/drawing/2014/main" id="{C6E1723A-CB2B-A44C-9B46-4419294BF47C}"/>
              </a:ext>
            </a:extLst>
          </p:cNvPr>
          <p:cNvSpPr/>
          <p:nvPr/>
        </p:nvSpPr>
        <p:spPr>
          <a:xfrm>
            <a:off x="7974742" y="2335521"/>
            <a:ext cx="71516" cy="71516"/>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317" name="Straight Connector 316">
            <a:extLst>
              <a:ext uri="{FF2B5EF4-FFF2-40B4-BE49-F238E27FC236}">
                <a16:creationId xmlns:a16="http://schemas.microsoft.com/office/drawing/2014/main" id="{35737518-3846-A943-A77D-F3E754E98D34}"/>
              </a:ext>
            </a:extLst>
          </p:cNvPr>
          <p:cNvCxnSpPr>
            <a:cxnSpLocks/>
          </p:cNvCxnSpPr>
          <p:nvPr/>
        </p:nvCxnSpPr>
        <p:spPr>
          <a:xfrm>
            <a:off x="8696337" y="2015679"/>
            <a:ext cx="168201" cy="0"/>
          </a:xfrm>
          <a:prstGeom prst="line">
            <a:avLst/>
          </a:prstGeom>
          <a:ln w="1270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18" name="Straight Connector 317">
            <a:extLst>
              <a:ext uri="{FF2B5EF4-FFF2-40B4-BE49-F238E27FC236}">
                <a16:creationId xmlns:a16="http://schemas.microsoft.com/office/drawing/2014/main" id="{5B884670-D442-AD45-B31C-1401D9B7EBF5}"/>
              </a:ext>
            </a:extLst>
          </p:cNvPr>
          <p:cNvCxnSpPr>
            <a:cxnSpLocks/>
          </p:cNvCxnSpPr>
          <p:nvPr/>
        </p:nvCxnSpPr>
        <p:spPr>
          <a:xfrm flipV="1">
            <a:off x="8770914" y="1980619"/>
            <a:ext cx="0" cy="73606"/>
          </a:xfrm>
          <a:prstGeom prst="line">
            <a:avLst/>
          </a:prstGeom>
          <a:ln w="1270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19" name="Oval 318">
            <a:extLst>
              <a:ext uri="{FF2B5EF4-FFF2-40B4-BE49-F238E27FC236}">
                <a16:creationId xmlns:a16="http://schemas.microsoft.com/office/drawing/2014/main" id="{22F2694B-AD60-0743-8980-B968E95D4139}"/>
              </a:ext>
            </a:extLst>
          </p:cNvPr>
          <p:cNvSpPr/>
          <p:nvPr/>
        </p:nvSpPr>
        <p:spPr>
          <a:xfrm>
            <a:off x="8739917" y="1979921"/>
            <a:ext cx="71516" cy="71516"/>
          </a:xfrm>
          <a:prstGeom prst="ellipse">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323" name="Straight Connector 322">
            <a:extLst>
              <a:ext uri="{FF2B5EF4-FFF2-40B4-BE49-F238E27FC236}">
                <a16:creationId xmlns:a16="http://schemas.microsoft.com/office/drawing/2014/main" id="{3572CEC2-97CD-1747-9251-2155B5529946}"/>
              </a:ext>
            </a:extLst>
          </p:cNvPr>
          <p:cNvCxnSpPr>
            <a:cxnSpLocks/>
          </p:cNvCxnSpPr>
          <p:nvPr/>
        </p:nvCxnSpPr>
        <p:spPr>
          <a:xfrm>
            <a:off x="8775712" y="1923604"/>
            <a:ext cx="158676" cy="0"/>
          </a:xfrm>
          <a:prstGeom prst="line">
            <a:avLst/>
          </a:prstGeom>
          <a:ln w="12700">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24" name="Oval 323">
            <a:extLst>
              <a:ext uri="{FF2B5EF4-FFF2-40B4-BE49-F238E27FC236}">
                <a16:creationId xmlns:a16="http://schemas.microsoft.com/office/drawing/2014/main" id="{F7AAAFF2-D5F7-6D4D-99D7-FCD193783D97}"/>
              </a:ext>
            </a:extLst>
          </p:cNvPr>
          <p:cNvSpPr/>
          <p:nvPr/>
        </p:nvSpPr>
        <p:spPr>
          <a:xfrm>
            <a:off x="8816117" y="1884671"/>
            <a:ext cx="71516" cy="71516"/>
          </a:xfrm>
          <a:prstGeom prst="ellipse">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22" name="Freeform 721">
            <a:extLst>
              <a:ext uri="{FF2B5EF4-FFF2-40B4-BE49-F238E27FC236}">
                <a16:creationId xmlns:a16="http://schemas.microsoft.com/office/drawing/2014/main" id="{6414FE1B-10E6-E543-BED5-EB575B155C1D}"/>
              </a:ext>
            </a:extLst>
          </p:cNvPr>
          <p:cNvSpPr/>
          <p:nvPr/>
        </p:nvSpPr>
        <p:spPr>
          <a:xfrm>
            <a:off x="7997763" y="1323975"/>
            <a:ext cx="1717675" cy="844550"/>
          </a:xfrm>
          <a:custGeom>
            <a:avLst/>
            <a:gdLst>
              <a:gd name="connsiteX0" fmla="*/ 0 w 1717675"/>
              <a:gd name="connsiteY0" fmla="*/ 844550 h 844550"/>
              <a:gd name="connsiteX1" fmla="*/ 400050 w 1717675"/>
              <a:gd name="connsiteY1" fmla="*/ 701675 h 844550"/>
              <a:gd name="connsiteX2" fmla="*/ 746125 w 1717675"/>
              <a:gd name="connsiteY2" fmla="*/ 558800 h 844550"/>
              <a:gd name="connsiteX3" fmla="*/ 1082675 w 1717675"/>
              <a:gd name="connsiteY3" fmla="*/ 393700 h 844550"/>
              <a:gd name="connsiteX4" fmla="*/ 1463675 w 1717675"/>
              <a:gd name="connsiteY4" fmla="*/ 171450 h 844550"/>
              <a:gd name="connsiteX5" fmla="*/ 1717675 w 1717675"/>
              <a:gd name="connsiteY5" fmla="*/ 0 h 84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7675" h="844550">
                <a:moveTo>
                  <a:pt x="0" y="844550"/>
                </a:moveTo>
                <a:lnTo>
                  <a:pt x="400050" y="701675"/>
                </a:lnTo>
                <a:lnTo>
                  <a:pt x="746125" y="558800"/>
                </a:lnTo>
                <a:lnTo>
                  <a:pt x="1082675" y="393700"/>
                </a:lnTo>
                <a:lnTo>
                  <a:pt x="1463675" y="171450"/>
                </a:lnTo>
                <a:lnTo>
                  <a:pt x="1717675" y="0"/>
                </a:lnTo>
              </a:path>
            </a:pathLst>
          </a:custGeom>
          <a:noFill/>
          <a:ln w="9525">
            <a:solidFill>
              <a:schemeClr val="tx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23" name="Freeform 722">
            <a:extLst>
              <a:ext uri="{FF2B5EF4-FFF2-40B4-BE49-F238E27FC236}">
                <a16:creationId xmlns:a16="http://schemas.microsoft.com/office/drawing/2014/main" id="{B262E10A-5614-A04D-9C3D-30C1B1EFDCC4}"/>
              </a:ext>
            </a:extLst>
          </p:cNvPr>
          <p:cNvSpPr/>
          <p:nvPr/>
        </p:nvSpPr>
        <p:spPr>
          <a:xfrm>
            <a:off x="8007288" y="1638300"/>
            <a:ext cx="1708150" cy="958850"/>
          </a:xfrm>
          <a:custGeom>
            <a:avLst/>
            <a:gdLst>
              <a:gd name="connsiteX0" fmla="*/ 0 w 1708150"/>
              <a:gd name="connsiteY0" fmla="*/ 958850 h 958850"/>
              <a:gd name="connsiteX1" fmla="*/ 384175 w 1708150"/>
              <a:gd name="connsiteY1" fmla="*/ 701675 h 958850"/>
              <a:gd name="connsiteX2" fmla="*/ 758825 w 1708150"/>
              <a:gd name="connsiteY2" fmla="*/ 454025 h 958850"/>
              <a:gd name="connsiteX3" fmla="*/ 1076325 w 1708150"/>
              <a:gd name="connsiteY3" fmla="*/ 276225 h 958850"/>
              <a:gd name="connsiteX4" fmla="*/ 1292225 w 1708150"/>
              <a:gd name="connsiteY4" fmla="*/ 165100 h 958850"/>
              <a:gd name="connsiteX5" fmla="*/ 1581150 w 1708150"/>
              <a:gd name="connsiteY5" fmla="*/ 50800 h 958850"/>
              <a:gd name="connsiteX6" fmla="*/ 1708150 w 1708150"/>
              <a:gd name="connsiteY6" fmla="*/ 0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8150" h="958850">
                <a:moveTo>
                  <a:pt x="0" y="958850"/>
                </a:moveTo>
                <a:lnTo>
                  <a:pt x="384175" y="701675"/>
                </a:lnTo>
                <a:lnTo>
                  <a:pt x="758825" y="454025"/>
                </a:lnTo>
                <a:lnTo>
                  <a:pt x="1076325" y="276225"/>
                </a:lnTo>
                <a:lnTo>
                  <a:pt x="1292225" y="165100"/>
                </a:lnTo>
                <a:lnTo>
                  <a:pt x="1581150" y="50800"/>
                </a:lnTo>
                <a:lnTo>
                  <a:pt x="1708150" y="0"/>
                </a:lnTo>
              </a:path>
            </a:pathLst>
          </a:custGeom>
          <a:noFill/>
          <a:ln>
            <a:solidFill>
              <a:schemeClr val="tx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24" name="Freeform 723">
            <a:extLst>
              <a:ext uri="{FF2B5EF4-FFF2-40B4-BE49-F238E27FC236}">
                <a16:creationId xmlns:a16="http://schemas.microsoft.com/office/drawing/2014/main" id="{39FC52FA-0C95-B146-A659-BD4FDFF6BE26}"/>
              </a:ext>
            </a:extLst>
          </p:cNvPr>
          <p:cNvSpPr/>
          <p:nvPr/>
        </p:nvSpPr>
        <p:spPr>
          <a:xfrm>
            <a:off x="8019988" y="1479550"/>
            <a:ext cx="1704975" cy="889000"/>
          </a:xfrm>
          <a:custGeom>
            <a:avLst/>
            <a:gdLst>
              <a:gd name="connsiteX0" fmla="*/ 0 w 1704975"/>
              <a:gd name="connsiteY0" fmla="*/ 889000 h 889000"/>
              <a:gd name="connsiteX1" fmla="*/ 282575 w 1704975"/>
              <a:gd name="connsiteY1" fmla="*/ 749300 h 889000"/>
              <a:gd name="connsiteX2" fmla="*/ 676275 w 1704975"/>
              <a:gd name="connsiteY2" fmla="*/ 539750 h 889000"/>
              <a:gd name="connsiteX3" fmla="*/ 1063625 w 1704975"/>
              <a:gd name="connsiteY3" fmla="*/ 336550 h 889000"/>
              <a:gd name="connsiteX4" fmla="*/ 1406525 w 1704975"/>
              <a:gd name="connsiteY4" fmla="*/ 155575 h 889000"/>
              <a:gd name="connsiteX5" fmla="*/ 1704975 w 1704975"/>
              <a:gd name="connsiteY5" fmla="*/ 0 h 88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4975" h="889000">
                <a:moveTo>
                  <a:pt x="0" y="889000"/>
                </a:moveTo>
                <a:lnTo>
                  <a:pt x="282575" y="749300"/>
                </a:lnTo>
                <a:lnTo>
                  <a:pt x="676275" y="539750"/>
                </a:lnTo>
                <a:lnTo>
                  <a:pt x="1063625" y="336550"/>
                </a:lnTo>
                <a:lnTo>
                  <a:pt x="1406525" y="155575"/>
                </a:lnTo>
                <a:lnTo>
                  <a:pt x="1704975" y="0"/>
                </a:ln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329" name="Straight Connector 328">
            <a:extLst>
              <a:ext uri="{FF2B5EF4-FFF2-40B4-BE49-F238E27FC236}">
                <a16:creationId xmlns:a16="http://schemas.microsoft.com/office/drawing/2014/main" id="{790BDBEF-86A0-FD46-A82A-534A14D967D3}"/>
              </a:ext>
            </a:extLst>
          </p:cNvPr>
          <p:cNvCxnSpPr>
            <a:cxnSpLocks/>
          </p:cNvCxnSpPr>
          <p:nvPr/>
        </p:nvCxnSpPr>
        <p:spPr>
          <a:xfrm flipV="1">
            <a:off x="7690681" y="4521011"/>
            <a:ext cx="0" cy="145603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0" name="Straight Connector 329">
            <a:extLst>
              <a:ext uri="{FF2B5EF4-FFF2-40B4-BE49-F238E27FC236}">
                <a16:creationId xmlns:a16="http://schemas.microsoft.com/office/drawing/2014/main" id="{CE6661E4-F78A-0845-9C54-E1718485A998}"/>
              </a:ext>
            </a:extLst>
          </p:cNvPr>
          <p:cNvCxnSpPr>
            <a:cxnSpLocks/>
          </p:cNvCxnSpPr>
          <p:nvPr/>
        </p:nvCxnSpPr>
        <p:spPr>
          <a:xfrm>
            <a:off x="7632712" y="4603481"/>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1" name="Straight Connector 330">
            <a:extLst>
              <a:ext uri="{FF2B5EF4-FFF2-40B4-BE49-F238E27FC236}">
                <a16:creationId xmlns:a16="http://schemas.microsoft.com/office/drawing/2014/main" id="{895F4AB1-4878-0142-A660-D516B592B728}"/>
              </a:ext>
            </a:extLst>
          </p:cNvPr>
          <p:cNvCxnSpPr>
            <a:cxnSpLocks/>
          </p:cNvCxnSpPr>
          <p:nvPr/>
        </p:nvCxnSpPr>
        <p:spPr>
          <a:xfrm>
            <a:off x="7632712" y="4744664"/>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2" name="Straight Connector 331">
            <a:extLst>
              <a:ext uri="{FF2B5EF4-FFF2-40B4-BE49-F238E27FC236}">
                <a16:creationId xmlns:a16="http://schemas.microsoft.com/office/drawing/2014/main" id="{54D9C2DD-DE7D-B143-9C53-7E4B28DC5E20}"/>
              </a:ext>
            </a:extLst>
          </p:cNvPr>
          <p:cNvCxnSpPr>
            <a:cxnSpLocks/>
          </p:cNvCxnSpPr>
          <p:nvPr/>
        </p:nvCxnSpPr>
        <p:spPr>
          <a:xfrm>
            <a:off x="7632712" y="5936928"/>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3" name="Straight Connector 332">
            <a:extLst>
              <a:ext uri="{FF2B5EF4-FFF2-40B4-BE49-F238E27FC236}">
                <a16:creationId xmlns:a16="http://schemas.microsoft.com/office/drawing/2014/main" id="{A9546FFB-AB53-3B45-A527-D6DA5DDBB6A7}"/>
              </a:ext>
            </a:extLst>
          </p:cNvPr>
          <p:cNvCxnSpPr>
            <a:cxnSpLocks/>
          </p:cNvCxnSpPr>
          <p:nvPr/>
        </p:nvCxnSpPr>
        <p:spPr>
          <a:xfrm>
            <a:off x="7632712" y="5639823"/>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4" name="Straight Connector 333">
            <a:extLst>
              <a:ext uri="{FF2B5EF4-FFF2-40B4-BE49-F238E27FC236}">
                <a16:creationId xmlns:a16="http://schemas.microsoft.com/office/drawing/2014/main" id="{A0B7FD52-F212-9146-BB35-254AD4F3D63F}"/>
              </a:ext>
            </a:extLst>
          </p:cNvPr>
          <p:cNvCxnSpPr>
            <a:cxnSpLocks/>
          </p:cNvCxnSpPr>
          <p:nvPr/>
        </p:nvCxnSpPr>
        <p:spPr>
          <a:xfrm>
            <a:off x="7632712" y="5492065"/>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5" name="Straight Connector 334">
            <a:extLst>
              <a:ext uri="{FF2B5EF4-FFF2-40B4-BE49-F238E27FC236}">
                <a16:creationId xmlns:a16="http://schemas.microsoft.com/office/drawing/2014/main" id="{7DC0E3C3-A23F-E742-83F4-97913CC99AEA}"/>
              </a:ext>
            </a:extLst>
          </p:cNvPr>
          <p:cNvCxnSpPr>
            <a:cxnSpLocks/>
          </p:cNvCxnSpPr>
          <p:nvPr/>
        </p:nvCxnSpPr>
        <p:spPr>
          <a:xfrm>
            <a:off x="7632712" y="5194739"/>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6" name="Straight Connector 335">
            <a:extLst>
              <a:ext uri="{FF2B5EF4-FFF2-40B4-BE49-F238E27FC236}">
                <a16:creationId xmlns:a16="http://schemas.microsoft.com/office/drawing/2014/main" id="{32286CDC-CF23-414F-9256-C82BEABF7FBA}"/>
              </a:ext>
            </a:extLst>
          </p:cNvPr>
          <p:cNvCxnSpPr>
            <a:cxnSpLocks/>
          </p:cNvCxnSpPr>
          <p:nvPr/>
        </p:nvCxnSpPr>
        <p:spPr>
          <a:xfrm>
            <a:off x="7632712" y="5046756"/>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7" name="Straight Connector 336">
            <a:extLst>
              <a:ext uri="{FF2B5EF4-FFF2-40B4-BE49-F238E27FC236}">
                <a16:creationId xmlns:a16="http://schemas.microsoft.com/office/drawing/2014/main" id="{E817DD6E-E8A1-8047-886F-FD489D0C6AC4}"/>
              </a:ext>
            </a:extLst>
          </p:cNvPr>
          <p:cNvCxnSpPr>
            <a:cxnSpLocks/>
          </p:cNvCxnSpPr>
          <p:nvPr/>
        </p:nvCxnSpPr>
        <p:spPr>
          <a:xfrm>
            <a:off x="7632712" y="4898997"/>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8" name="TextBox 337">
            <a:extLst>
              <a:ext uri="{FF2B5EF4-FFF2-40B4-BE49-F238E27FC236}">
                <a16:creationId xmlns:a16="http://schemas.microsoft.com/office/drawing/2014/main" id="{169AFC0A-2B7B-764A-B8BD-5300BE39AD7A}"/>
              </a:ext>
            </a:extLst>
          </p:cNvPr>
          <p:cNvSpPr txBox="1"/>
          <p:nvPr/>
        </p:nvSpPr>
        <p:spPr>
          <a:xfrm>
            <a:off x="7547165" y="5868987"/>
            <a:ext cx="6412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a:t>
            </a:r>
          </a:p>
        </p:txBody>
      </p:sp>
      <p:sp>
        <p:nvSpPr>
          <p:cNvPr id="339" name="TextBox 338">
            <a:extLst>
              <a:ext uri="{FF2B5EF4-FFF2-40B4-BE49-F238E27FC236}">
                <a16:creationId xmlns:a16="http://schemas.microsoft.com/office/drawing/2014/main" id="{8789058D-A578-D647-9F07-09C14798F18D}"/>
              </a:ext>
            </a:extLst>
          </p:cNvPr>
          <p:cNvSpPr txBox="1"/>
          <p:nvPr/>
        </p:nvSpPr>
        <p:spPr>
          <a:xfrm>
            <a:off x="7483045" y="5571070"/>
            <a:ext cx="12824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40</a:t>
            </a:r>
          </a:p>
        </p:txBody>
      </p:sp>
      <p:sp>
        <p:nvSpPr>
          <p:cNvPr id="340" name="TextBox 339">
            <a:extLst>
              <a:ext uri="{FF2B5EF4-FFF2-40B4-BE49-F238E27FC236}">
                <a16:creationId xmlns:a16="http://schemas.microsoft.com/office/drawing/2014/main" id="{54D5B98F-3F72-D146-A839-3E88F4F23E06}"/>
              </a:ext>
            </a:extLst>
          </p:cNvPr>
          <p:cNvSpPr txBox="1"/>
          <p:nvPr/>
        </p:nvSpPr>
        <p:spPr>
          <a:xfrm>
            <a:off x="7418925" y="4529862"/>
            <a:ext cx="19236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180</a:t>
            </a:r>
          </a:p>
        </p:txBody>
      </p:sp>
      <p:sp>
        <p:nvSpPr>
          <p:cNvPr id="341" name="TextBox 340">
            <a:extLst>
              <a:ext uri="{FF2B5EF4-FFF2-40B4-BE49-F238E27FC236}">
                <a16:creationId xmlns:a16="http://schemas.microsoft.com/office/drawing/2014/main" id="{9A6718D6-31B4-2B4D-8535-64C91D621BC2}"/>
              </a:ext>
            </a:extLst>
          </p:cNvPr>
          <p:cNvSpPr txBox="1"/>
          <p:nvPr/>
        </p:nvSpPr>
        <p:spPr>
          <a:xfrm>
            <a:off x="7418925" y="4671856"/>
            <a:ext cx="19236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160</a:t>
            </a:r>
          </a:p>
        </p:txBody>
      </p:sp>
      <p:sp>
        <p:nvSpPr>
          <p:cNvPr id="342" name="TextBox 341">
            <a:extLst>
              <a:ext uri="{FF2B5EF4-FFF2-40B4-BE49-F238E27FC236}">
                <a16:creationId xmlns:a16="http://schemas.microsoft.com/office/drawing/2014/main" id="{F3DBA125-71B2-C14E-9739-7089757DC631}"/>
              </a:ext>
            </a:extLst>
          </p:cNvPr>
          <p:cNvSpPr txBox="1"/>
          <p:nvPr/>
        </p:nvSpPr>
        <p:spPr>
          <a:xfrm>
            <a:off x="7418925" y="4827000"/>
            <a:ext cx="19236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140</a:t>
            </a:r>
          </a:p>
        </p:txBody>
      </p:sp>
      <p:sp>
        <p:nvSpPr>
          <p:cNvPr id="343" name="TextBox 342">
            <a:extLst>
              <a:ext uri="{FF2B5EF4-FFF2-40B4-BE49-F238E27FC236}">
                <a16:creationId xmlns:a16="http://schemas.microsoft.com/office/drawing/2014/main" id="{BA8367A6-D462-A547-AA99-03140A4CECB5}"/>
              </a:ext>
            </a:extLst>
          </p:cNvPr>
          <p:cNvSpPr txBox="1"/>
          <p:nvPr/>
        </p:nvSpPr>
        <p:spPr>
          <a:xfrm>
            <a:off x="7418925" y="4975570"/>
            <a:ext cx="19236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120</a:t>
            </a:r>
          </a:p>
        </p:txBody>
      </p:sp>
      <p:sp>
        <p:nvSpPr>
          <p:cNvPr id="344" name="TextBox 343">
            <a:extLst>
              <a:ext uri="{FF2B5EF4-FFF2-40B4-BE49-F238E27FC236}">
                <a16:creationId xmlns:a16="http://schemas.microsoft.com/office/drawing/2014/main" id="{7E29C0F7-E221-514A-813E-AB681564BC95}"/>
              </a:ext>
            </a:extLst>
          </p:cNvPr>
          <p:cNvSpPr txBox="1"/>
          <p:nvPr/>
        </p:nvSpPr>
        <p:spPr>
          <a:xfrm>
            <a:off x="7418925" y="5124364"/>
            <a:ext cx="19236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100</a:t>
            </a:r>
          </a:p>
        </p:txBody>
      </p:sp>
      <p:sp>
        <p:nvSpPr>
          <p:cNvPr id="345" name="TextBox 344">
            <a:extLst>
              <a:ext uri="{FF2B5EF4-FFF2-40B4-BE49-F238E27FC236}">
                <a16:creationId xmlns:a16="http://schemas.microsoft.com/office/drawing/2014/main" id="{E5FC4DBD-D064-2540-9B2B-1B182B2087BD}"/>
              </a:ext>
            </a:extLst>
          </p:cNvPr>
          <p:cNvSpPr txBox="1"/>
          <p:nvPr/>
        </p:nvSpPr>
        <p:spPr>
          <a:xfrm>
            <a:off x="7483045" y="5422501"/>
            <a:ext cx="12824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60</a:t>
            </a:r>
          </a:p>
        </p:txBody>
      </p:sp>
      <p:sp>
        <p:nvSpPr>
          <p:cNvPr id="346" name="TextBox 345">
            <a:extLst>
              <a:ext uri="{FF2B5EF4-FFF2-40B4-BE49-F238E27FC236}">
                <a16:creationId xmlns:a16="http://schemas.microsoft.com/office/drawing/2014/main" id="{0A032A73-BE2B-9E41-A0ED-7D0EC218414E}"/>
              </a:ext>
            </a:extLst>
          </p:cNvPr>
          <p:cNvSpPr txBox="1"/>
          <p:nvPr/>
        </p:nvSpPr>
        <p:spPr>
          <a:xfrm rot="16200000">
            <a:off x="6628493" y="5039613"/>
            <a:ext cx="979435" cy="307777"/>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HbA</a:t>
            </a:r>
            <a:r>
              <a:rPr kumimoji="0" lang="en-US" sz="1000" b="1" i="0" u="none" strike="noStrike" kern="1200" cap="none" spc="0" normalizeH="0" baseline="-25000" noProof="0" dirty="0">
                <a:ln>
                  <a:noFill/>
                </a:ln>
                <a:solidFill>
                  <a:srgbClr val="000000"/>
                </a:solidFill>
                <a:effectLst/>
                <a:uLnTx/>
                <a:uFillTx/>
                <a:latin typeface="Arial" panose="020B0604020202020204" pitchFamily="34" charset="0"/>
                <a:ea typeface="Aileron" charset="0"/>
                <a:cs typeface="Arial" panose="020B0604020202020204" pitchFamily="34" charset="0"/>
              </a:rPr>
              <a:t>1c</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 reduction</a:t>
            </a:r>
            <a:b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b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vs baseline (%)</a:t>
            </a:r>
          </a:p>
        </p:txBody>
      </p:sp>
      <p:cxnSp>
        <p:nvCxnSpPr>
          <p:cNvPr id="347" name="Straight Connector 346">
            <a:extLst>
              <a:ext uri="{FF2B5EF4-FFF2-40B4-BE49-F238E27FC236}">
                <a16:creationId xmlns:a16="http://schemas.microsoft.com/office/drawing/2014/main" id="{01A5D645-8498-1842-B79E-CB3879130FF2}"/>
              </a:ext>
            </a:extLst>
          </p:cNvPr>
          <p:cNvCxnSpPr>
            <a:cxnSpLocks/>
          </p:cNvCxnSpPr>
          <p:nvPr/>
        </p:nvCxnSpPr>
        <p:spPr>
          <a:xfrm flipV="1">
            <a:off x="7684332" y="5977050"/>
            <a:ext cx="2332731"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8" name="TextBox 347">
            <a:extLst>
              <a:ext uri="{FF2B5EF4-FFF2-40B4-BE49-F238E27FC236}">
                <a16:creationId xmlns:a16="http://schemas.microsoft.com/office/drawing/2014/main" id="{6E01B7ED-0670-E448-B84C-0B2EBD579FCF}"/>
              </a:ext>
            </a:extLst>
          </p:cNvPr>
          <p:cNvSpPr txBox="1"/>
          <p:nvPr/>
        </p:nvSpPr>
        <p:spPr>
          <a:xfrm>
            <a:off x="6769794" y="3524842"/>
            <a:ext cx="179536" cy="215444"/>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E)</a:t>
            </a:r>
          </a:p>
        </p:txBody>
      </p:sp>
      <p:sp>
        <p:nvSpPr>
          <p:cNvPr id="351" name="TextBox 350">
            <a:extLst>
              <a:ext uri="{FF2B5EF4-FFF2-40B4-BE49-F238E27FC236}">
                <a16:creationId xmlns:a16="http://schemas.microsoft.com/office/drawing/2014/main" id="{0CAF9007-4433-504A-9FB7-504CA2FB0CB2}"/>
              </a:ext>
            </a:extLst>
          </p:cNvPr>
          <p:cNvSpPr txBox="1"/>
          <p:nvPr/>
        </p:nvSpPr>
        <p:spPr>
          <a:xfrm>
            <a:off x="8018865" y="5982506"/>
            <a:ext cx="583494" cy="30777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HbA</a:t>
            </a:r>
            <a:r>
              <a:rPr kumimoji="0" lang="en-US" sz="1000" b="1" i="0" u="none" strike="noStrike" kern="1200" cap="none" spc="0" normalizeH="0" baseline="-25000" noProof="0" dirty="0">
                <a:ln>
                  <a:noFill/>
                </a:ln>
                <a:solidFill>
                  <a:srgbClr val="000000"/>
                </a:solidFill>
                <a:effectLst/>
                <a:uLnTx/>
                <a:uFillTx/>
                <a:latin typeface="Arial" panose="020B0604020202020204" pitchFamily="34" charset="0"/>
                <a:ea typeface="Aileron" charset="0"/>
                <a:cs typeface="Arial" panose="020B0604020202020204" pitchFamily="34" charset="0"/>
              </a:rPr>
              <a:t>1c</a:t>
            </a:r>
            <a:br>
              <a:rPr kumimoji="0" lang="en-US" sz="1000" b="1" i="0" u="none" strike="noStrike" kern="1200" cap="none" spc="0" normalizeH="0" baseline="-25000" noProof="0" dirty="0">
                <a:ln>
                  <a:noFill/>
                </a:ln>
                <a:solidFill>
                  <a:srgbClr val="000000"/>
                </a:solidFill>
                <a:effectLst/>
                <a:uLnTx/>
                <a:uFillTx/>
                <a:latin typeface="Arial" panose="020B0604020202020204" pitchFamily="34" charset="0"/>
                <a:ea typeface="Aileron" charset="0"/>
                <a:cs typeface="Arial" panose="020B0604020202020204" pitchFamily="34" charset="0"/>
              </a:rPr>
            </a:b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reduction</a:t>
            </a:r>
          </a:p>
        </p:txBody>
      </p:sp>
      <p:sp>
        <p:nvSpPr>
          <p:cNvPr id="366" name="TextBox 365">
            <a:extLst>
              <a:ext uri="{FF2B5EF4-FFF2-40B4-BE49-F238E27FC236}">
                <a16:creationId xmlns:a16="http://schemas.microsoft.com/office/drawing/2014/main" id="{FE05512C-2999-0C4E-A3A2-A14E86CB0D81}"/>
              </a:ext>
            </a:extLst>
          </p:cNvPr>
          <p:cNvSpPr txBox="1"/>
          <p:nvPr/>
        </p:nvSpPr>
        <p:spPr>
          <a:xfrm>
            <a:off x="8446382" y="3411531"/>
            <a:ext cx="419987" cy="138499"/>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p=0.016</a:t>
            </a:r>
          </a:p>
        </p:txBody>
      </p:sp>
      <p:cxnSp>
        <p:nvCxnSpPr>
          <p:cNvPr id="387" name="Straight Connector 386">
            <a:extLst>
              <a:ext uri="{FF2B5EF4-FFF2-40B4-BE49-F238E27FC236}">
                <a16:creationId xmlns:a16="http://schemas.microsoft.com/office/drawing/2014/main" id="{FF772D21-5073-F649-A61E-42AA42C307BD}"/>
              </a:ext>
            </a:extLst>
          </p:cNvPr>
          <p:cNvCxnSpPr>
            <a:cxnSpLocks/>
          </p:cNvCxnSpPr>
          <p:nvPr/>
        </p:nvCxnSpPr>
        <p:spPr>
          <a:xfrm flipV="1">
            <a:off x="7690681" y="3674598"/>
            <a:ext cx="0" cy="78522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90" name="TextBox 389">
            <a:extLst>
              <a:ext uri="{FF2B5EF4-FFF2-40B4-BE49-F238E27FC236}">
                <a16:creationId xmlns:a16="http://schemas.microsoft.com/office/drawing/2014/main" id="{E680724D-2E99-8D46-89C9-DC7E4991DA9A}"/>
              </a:ext>
            </a:extLst>
          </p:cNvPr>
          <p:cNvSpPr txBox="1"/>
          <p:nvPr/>
        </p:nvSpPr>
        <p:spPr>
          <a:xfrm>
            <a:off x="7354805" y="3666451"/>
            <a:ext cx="25648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1200</a:t>
            </a:r>
          </a:p>
        </p:txBody>
      </p:sp>
      <p:cxnSp>
        <p:nvCxnSpPr>
          <p:cNvPr id="391" name="Straight Connector 390">
            <a:extLst>
              <a:ext uri="{FF2B5EF4-FFF2-40B4-BE49-F238E27FC236}">
                <a16:creationId xmlns:a16="http://schemas.microsoft.com/office/drawing/2014/main" id="{FB7400F9-DC1A-F94F-B795-1F0A364D0D4D}"/>
              </a:ext>
            </a:extLst>
          </p:cNvPr>
          <p:cNvCxnSpPr>
            <a:cxnSpLocks/>
          </p:cNvCxnSpPr>
          <p:nvPr/>
        </p:nvCxnSpPr>
        <p:spPr>
          <a:xfrm>
            <a:off x="7632712" y="3750267"/>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2" name="Straight Connector 391">
            <a:extLst>
              <a:ext uri="{FF2B5EF4-FFF2-40B4-BE49-F238E27FC236}">
                <a16:creationId xmlns:a16="http://schemas.microsoft.com/office/drawing/2014/main" id="{8C0D4FA0-B1D3-424E-88E0-F6B26081BABE}"/>
              </a:ext>
            </a:extLst>
          </p:cNvPr>
          <p:cNvCxnSpPr>
            <a:cxnSpLocks/>
          </p:cNvCxnSpPr>
          <p:nvPr/>
        </p:nvCxnSpPr>
        <p:spPr>
          <a:xfrm>
            <a:off x="7632712" y="3889636"/>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3" name="Straight Connector 392">
            <a:extLst>
              <a:ext uri="{FF2B5EF4-FFF2-40B4-BE49-F238E27FC236}">
                <a16:creationId xmlns:a16="http://schemas.microsoft.com/office/drawing/2014/main" id="{930943A7-3761-1943-80F6-8C40A2E69526}"/>
              </a:ext>
            </a:extLst>
          </p:cNvPr>
          <p:cNvCxnSpPr>
            <a:cxnSpLocks/>
          </p:cNvCxnSpPr>
          <p:nvPr/>
        </p:nvCxnSpPr>
        <p:spPr>
          <a:xfrm>
            <a:off x="7632712" y="4029006"/>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4" name="Straight Connector 393">
            <a:extLst>
              <a:ext uri="{FF2B5EF4-FFF2-40B4-BE49-F238E27FC236}">
                <a16:creationId xmlns:a16="http://schemas.microsoft.com/office/drawing/2014/main" id="{405979C1-95EA-D547-9F1B-DB46459ED5BA}"/>
              </a:ext>
            </a:extLst>
          </p:cNvPr>
          <p:cNvCxnSpPr>
            <a:cxnSpLocks/>
          </p:cNvCxnSpPr>
          <p:nvPr/>
        </p:nvCxnSpPr>
        <p:spPr>
          <a:xfrm>
            <a:off x="7632712" y="4175174"/>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5" name="Straight Connector 394">
            <a:extLst>
              <a:ext uri="{FF2B5EF4-FFF2-40B4-BE49-F238E27FC236}">
                <a16:creationId xmlns:a16="http://schemas.microsoft.com/office/drawing/2014/main" id="{C8F49770-B809-2648-8D21-6049A2F22BA5}"/>
              </a:ext>
            </a:extLst>
          </p:cNvPr>
          <p:cNvCxnSpPr>
            <a:cxnSpLocks/>
          </p:cNvCxnSpPr>
          <p:nvPr/>
        </p:nvCxnSpPr>
        <p:spPr>
          <a:xfrm>
            <a:off x="7632712" y="4314544"/>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6" name="Straight Connector 395">
            <a:extLst>
              <a:ext uri="{FF2B5EF4-FFF2-40B4-BE49-F238E27FC236}">
                <a16:creationId xmlns:a16="http://schemas.microsoft.com/office/drawing/2014/main" id="{8C3248CE-7408-3E45-9C1A-395AF62C6FA7}"/>
              </a:ext>
            </a:extLst>
          </p:cNvPr>
          <p:cNvCxnSpPr>
            <a:cxnSpLocks/>
          </p:cNvCxnSpPr>
          <p:nvPr/>
        </p:nvCxnSpPr>
        <p:spPr>
          <a:xfrm>
            <a:off x="7632712" y="4457312"/>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97" name="TextBox 396">
            <a:extLst>
              <a:ext uri="{FF2B5EF4-FFF2-40B4-BE49-F238E27FC236}">
                <a16:creationId xmlns:a16="http://schemas.microsoft.com/office/drawing/2014/main" id="{D08ED6AA-BD46-E24D-AD07-DA251E8E442E}"/>
              </a:ext>
            </a:extLst>
          </p:cNvPr>
          <p:cNvSpPr txBox="1"/>
          <p:nvPr/>
        </p:nvSpPr>
        <p:spPr>
          <a:xfrm>
            <a:off x="7354805" y="3805820"/>
            <a:ext cx="25648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1000</a:t>
            </a:r>
          </a:p>
        </p:txBody>
      </p:sp>
      <p:sp>
        <p:nvSpPr>
          <p:cNvPr id="398" name="TextBox 397">
            <a:extLst>
              <a:ext uri="{FF2B5EF4-FFF2-40B4-BE49-F238E27FC236}">
                <a16:creationId xmlns:a16="http://schemas.microsoft.com/office/drawing/2014/main" id="{20BA4CFD-7F29-8145-8C49-3DD020814539}"/>
              </a:ext>
            </a:extLst>
          </p:cNvPr>
          <p:cNvSpPr txBox="1"/>
          <p:nvPr/>
        </p:nvSpPr>
        <p:spPr>
          <a:xfrm>
            <a:off x="7418925" y="3951988"/>
            <a:ext cx="19236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800</a:t>
            </a:r>
          </a:p>
        </p:txBody>
      </p:sp>
      <p:sp>
        <p:nvSpPr>
          <p:cNvPr id="399" name="TextBox 398">
            <a:extLst>
              <a:ext uri="{FF2B5EF4-FFF2-40B4-BE49-F238E27FC236}">
                <a16:creationId xmlns:a16="http://schemas.microsoft.com/office/drawing/2014/main" id="{052025AD-BE89-8840-934B-3CE1FEDFAB33}"/>
              </a:ext>
            </a:extLst>
          </p:cNvPr>
          <p:cNvSpPr txBox="1"/>
          <p:nvPr/>
        </p:nvSpPr>
        <p:spPr>
          <a:xfrm>
            <a:off x="7418925" y="4094757"/>
            <a:ext cx="19236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600</a:t>
            </a:r>
          </a:p>
        </p:txBody>
      </p:sp>
      <p:sp>
        <p:nvSpPr>
          <p:cNvPr id="400" name="TextBox 399">
            <a:extLst>
              <a:ext uri="{FF2B5EF4-FFF2-40B4-BE49-F238E27FC236}">
                <a16:creationId xmlns:a16="http://schemas.microsoft.com/office/drawing/2014/main" id="{2AAE2E84-39DC-4440-8554-3D8596DF1A66}"/>
              </a:ext>
            </a:extLst>
          </p:cNvPr>
          <p:cNvSpPr txBox="1"/>
          <p:nvPr/>
        </p:nvSpPr>
        <p:spPr>
          <a:xfrm>
            <a:off x="7418925" y="4234126"/>
            <a:ext cx="19236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400</a:t>
            </a:r>
          </a:p>
        </p:txBody>
      </p:sp>
      <p:sp>
        <p:nvSpPr>
          <p:cNvPr id="401" name="TextBox 400">
            <a:extLst>
              <a:ext uri="{FF2B5EF4-FFF2-40B4-BE49-F238E27FC236}">
                <a16:creationId xmlns:a16="http://schemas.microsoft.com/office/drawing/2014/main" id="{30AA3C0B-16CC-3046-97C1-C88A29A83EED}"/>
              </a:ext>
            </a:extLst>
          </p:cNvPr>
          <p:cNvSpPr txBox="1"/>
          <p:nvPr/>
        </p:nvSpPr>
        <p:spPr>
          <a:xfrm>
            <a:off x="7418925" y="4380294"/>
            <a:ext cx="19236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200</a:t>
            </a:r>
          </a:p>
        </p:txBody>
      </p:sp>
      <p:cxnSp>
        <p:nvCxnSpPr>
          <p:cNvPr id="402" name="Straight Connector 401">
            <a:extLst>
              <a:ext uri="{FF2B5EF4-FFF2-40B4-BE49-F238E27FC236}">
                <a16:creationId xmlns:a16="http://schemas.microsoft.com/office/drawing/2014/main" id="{0DBE0BE9-EC69-3B49-B3CE-42660A66C4C5}"/>
              </a:ext>
            </a:extLst>
          </p:cNvPr>
          <p:cNvCxnSpPr>
            <a:cxnSpLocks/>
          </p:cNvCxnSpPr>
          <p:nvPr/>
        </p:nvCxnSpPr>
        <p:spPr>
          <a:xfrm>
            <a:off x="7632712" y="5340907"/>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3" name="TextBox 402">
            <a:extLst>
              <a:ext uri="{FF2B5EF4-FFF2-40B4-BE49-F238E27FC236}">
                <a16:creationId xmlns:a16="http://schemas.microsoft.com/office/drawing/2014/main" id="{2424C0EB-2C0A-C948-B3E0-8E0087A789A7}"/>
              </a:ext>
            </a:extLst>
          </p:cNvPr>
          <p:cNvSpPr txBox="1"/>
          <p:nvPr/>
        </p:nvSpPr>
        <p:spPr>
          <a:xfrm>
            <a:off x="7483045" y="5270532"/>
            <a:ext cx="12824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80</a:t>
            </a:r>
          </a:p>
        </p:txBody>
      </p:sp>
      <p:cxnSp>
        <p:nvCxnSpPr>
          <p:cNvPr id="404" name="Straight Connector 403">
            <a:extLst>
              <a:ext uri="{FF2B5EF4-FFF2-40B4-BE49-F238E27FC236}">
                <a16:creationId xmlns:a16="http://schemas.microsoft.com/office/drawing/2014/main" id="{77D41F63-55F2-D444-A588-3A1756A031E2}"/>
              </a:ext>
            </a:extLst>
          </p:cNvPr>
          <p:cNvCxnSpPr>
            <a:cxnSpLocks/>
          </p:cNvCxnSpPr>
          <p:nvPr/>
        </p:nvCxnSpPr>
        <p:spPr>
          <a:xfrm>
            <a:off x="7632712" y="5789390"/>
            <a:ext cx="596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5" name="TextBox 404">
            <a:extLst>
              <a:ext uri="{FF2B5EF4-FFF2-40B4-BE49-F238E27FC236}">
                <a16:creationId xmlns:a16="http://schemas.microsoft.com/office/drawing/2014/main" id="{5895775A-EF74-BC40-A923-545FFC677318}"/>
              </a:ext>
            </a:extLst>
          </p:cNvPr>
          <p:cNvSpPr txBox="1"/>
          <p:nvPr/>
        </p:nvSpPr>
        <p:spPr>
          <a:xfrm>
            <a:off x="7483045" y="5720637"/>
            <a:ext cx="12824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20</a:t>
            </a:r>
          </a:p>
        </p:txBody>
      </p:sp>
      <p:sp>
        <p:nvSpPr>
          <p:cNvPr id="406" name="TextBox 405">
            <a:extLst>
              <a:ext uri="{FF2B5EF4-FFF2-40B4-BE49-F238E27FC236}">
                <a16:creationId xmlns:a16="http://schemas.microsoft.com/office/drawing/2014/main" id="{53FB6309-9939-744A-A95D-FCB3C4785E9A}"/>
              </a:ext>
            </a:extLst>
          </p:cNvPr>
          <p:cNvSpPr txBox="1"/>
          <p:nvPr/>
        </p:nvSpPr>
        <p:spPr>
          <a:xfrm>
            <a:off x="8871496" y="5982506"/>
            <a:ext cx="761427" cy="30777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Body weight</a:t>
            </a:r>
            <a:b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b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reduction</a:t>
            </a:r>
          </a:p>
        </p:txBody>
      </p:sp>
      <p:sp>
        <p:nvSpPr>
          <p:cNvPr id="407" name="Oval 406">
            <a:extLst>
              <a:ext uri="{FF2B5EF4-FFF2-40B4-BE49-F238E27FC236}">
                <a16:creationId xmlns:a16="http://schemas.microsoft.com/office/drawing/2014/main" id="{E25AE943-B3EE-EE4D-8AFD-74D31EFB1BA7}"/>
              </a:ext>
            </a:extLst>
          </p:cNvPr>
          <p:cNvSpPr/>
          <p:nvPr/>
        </p:nvSpPr>
        <p:spPr>
          <a:xfrm>
            <a:off x="8143016" y="4394618"/>
            <a:ext cx="86583" cy="86583"/>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08" name="Oval 407">
            <a:extLst>
              <a:ext uri="{FF2B5EF4-FFF2-40B4-BE49-F238E27FC236}">
                <a16:creationId xmlns:a16="http://schemas.microsoft.com/office/drawing/2014/main" id="{D0E3F52D-BB07-9E4E-9E00-B553411CD892}"/>
              </a:ext>
            </a:extLst>
          </p:cNvPr>
          <p:cNvSpPr/>
          <p:nvPr/>
        </p:nvSpPr>
        <p:spPr>
          <a:xfrm>
            <a:off x="8133491" y="4394618"/>
            <a:ext cx="86583" cy="86583"/>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09" name="Oval 408">
            <a:extLst>
              <a:ext uri="{FF2B5EF4-FFF2-40B4-BE49-F238E27FC236}">
                <a16:creationId xmlns:a16="http://schemas.microsoft.com/office/drawing/2014/main" id="{B9A6084B-44B2-ED45-8DAB-3BAD177BE94D}"/>
              </a:ext>
            </a:extLst>
          </p:cNvPr>
          <p:cNvSpPr/>
          <p:nvPr/>
        </p:nvSpPr>
        <p:spPr>
          <a:xfrm>
            <a:off x="9120916" y="3737393"/>
            <a:ext cx="86583" cy="86583"/>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29" name="Freeform 728">
            <a:extLst>
              <a:ext uri="{FF2B5EF4-FFF2-40B4-BE49-F238E27FC236}">
                <a16:creationId xmlns:a16="http://schemas.microsoft.com/office/drawing/2014/main" id="{252BA174-DC69-A643-8527-5F88A93C2F6F}"/>
              </a:ext>
            </a:extLst>
          </p:cNvPr>
          <p:cNvSpPr/>
          <p:nvPr/>
        </p:nvSpPr>
        <p:spPr>
          <a:xfrm>
            <a:off x="8181975" y="3781425"/>
            <a:ext cx="981075" cy="644525"/>
          </a:xfrm>
          <a:custGeom>
            <a:avLst/>
            <a:gdLst>
              <a:gd name="connsiteX0" fmla="*/ 0 w 981075"/>
              <a:gd name="connsiteY0" fmla="*/ 644525 h 644525"/>
              <a:gd name="connsiteX1" fmla="*/ 981075 w 981075"/>
              <a:gd name="connsiteY1" fmla="*/ 0 h 644525"/>
            </a:gdLst>
            <a:ahLst/>
            <a:cxnLst>
              <a:cxn ang="0">
                <a:pos x="connsiteX0" y="connsiteY0"/>
              </a:cxn>
              <a:cxn ang="0">
                <a:pos x="connsiteX1" y="connsiteY1"/>
              </a:cxn>
            </a:cxnLst>
            <a:rect l="l" t="t" r="r" b="b"/>
            <a:pathLst>
              <a:path w="981075" h="644525">
                <a:moveTo>
                  <a:pt x="0" y="644525"/>
                </a:moveTo>
                <a:lnTo>
                  <a:pt x="981075" y="0"/>
                </a:lnTo>
              </a:path>
            </a:pathLst>
          </a:custGeom>
          <a:no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11" name="Oval 410">
            <a:extLst>
              <a:ext uri="{FF2B5EF4-FFF2-40B4-BE49-F238E27FC236}">
                <a16:creationId xmlns:a16="http://schemas.microsoft.com/office/drawing/2014/main" id="{BCFA33B5-BCB9-0444-B250-DE9B5FC95857}"/>
              </a:ext>
            </a:extLst>
          </p:cNvPr>
          <p:cNvSpPr/>
          <p:nvPr/>
        </p:nvSpPr>
        <p:spPr>
          <a:xfrm>
            <a:off x="8133491" y="5470943"/>
            <a:ext cx="86583" cy="86583"/>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12" name="Oval 411">
            <a:extLst>
              <a:ext uri="{FF2B5EF4-FFF2-40B4-BE49-F238E27FC236}">
                <a16:creationId xmlns:a16="http://schemas.microsoft.com/office/drawing/2014/main" id="{F9DF8E25-5E98-0342-8EFA-6EE62409E616}"/>
              </a:ext>
            </a:extLst>
          </p:cNvPr>
          <p:cNvSpPr/>
          <p:nvPr/>
        </p:nvSpPr>
        <p:spPr>
          <a:xfrm>
            <a:off x="9120916" y="5340768"/>
            <a:ext cx="86583" cy="86583"/>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14" name="Freeform 413">
            <a:extLst>
              <a:ext uri="{FF2B5EF4-FFF2-40B4-BE49-F238E27FC236}">
                <a16:creationId xmlns:a16="http://schemas.microsoft.com/office/drawing/2014/main" id="{20518C00-568D-5544-80F3-3E972EB7616A}"/>
              </a:ext>
            </a:extLst>
          </p:cNvPr>
          <p:cNvSpPr/>
          <p:nvPr/>
        </p:nvSpPr>
        <p:spPr>
          <a:xfrm>
            <a:off x="8181975" y="5384800"/>
            <a:ext cx="965200" cy="123825"/>
          </a:xfrm>
          <a:custGeom>
            <a:avLst/>
            <a:gdLst>
              <a:gd name="connsiteX0" fmla="*/ 0 w 981075"/>
              <a:gd name="connsiteY0" fmla="*/ 644525 h 644525"/>
              <a:gd name="connsiteX1" fmla="*/ 981075 w 981075"/>
              <a:gd name="connsiteY1" fmla="*/ 0 h 644525"/>
            </a:gdLst>
            <a:ahLst/>
            <a:cxnLst>
              <a:cxn ang="0">
                <a:pos x="connsiteX0" y="connsiteY0"/>
              </a:cxn>
              <a:cxn ang="0">
                <a:pos x="connsiteX1" y="connsiteY1"/>
              </a:cxn>
            </a:cxnLst>
            <a:rect l="l" t="t" r="r" b="b"/>
            <a:pathLst>
              <a:path w="981075" h="644525">
                <a:moveTo>
                  <a:pt x="0" y="644525"/>
                </a:moveTo>
                <a:lnTo>
                  <a:pt x="981075" y="0"/>
                </a:lnTo>
              </a:path>
            </a:pathLst>
          </a:custGeom>
          <a:noFill/>
          <a:ln w="1270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16" name="Oval 415">
            <a:extLst>
              <a:ext uri="{FF2B5EF4-FFF2-40B4-BE49-F238E27FC236}">
                <a16:creationId xmlns:a16="http://schemas.microsoft.com/office/drawing/2014/main" id="{F97BF244-7118-9248-B96B-9E2C4BA40488}"/>
              </a:ext>
            </a:extLst>
          </p:cNvPr>
          <p:cNvSpPr/>
          <p:nvPr/>
        </p:nvSpPr>
        <p:spPr>
          <a:xfrm>
            <a:off x="9120916" y="4889918"/>
            <a:ext cx="86583" cy="86583"/>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17" name="Oval 416">
            <a:extLst>
              <a:ext uri="{FF2B5EF4-FFF2-40B4-BE49-F238E27FC236}">
                <a16:creationId xmlns:a16="http://schemas.microsoft.com/office/drawing/2014/main" id="{B62CAE1B-DC1A-A747-9AC6-4069E5A72E4D}"/>
              </a:ext>
            </a:extLst>
          </p:cNvPr>
          <p:cNvSpPr/>
          <p:nvPr/>
        </p:nvSpPr>
        <p:spPr>
          <a:xfrm>
            <a:off x="9120916" y="4954157"/>
            <a:ext cx="86583" cy="8658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19" name="Oval 418">
            <a:extLst>
              <a:ext uri="{FF2B5EF4-FFF2-40B4-BE49-F238E27FC236}">
                <a16:creationId xmlns:a16="http://schemas.microsoft.com/office/drawing/2014/main" id="{17FE62C1-9C4A-1640-97B0-27C6E135F13B}"/>
              </a:ext>
            </a:extLst>
          </p:cNvPr>
          <p:cNvSpPr/>
          <p:nvPr/>
        </p:nvSpPr>
        <p:spPr>
          <a:xfrm>
            <a:off x="8133491" y="5394743"/>
            <a:ext cx="86583" cy="86583"/>
          </a:xfrm>
          <a:prstGeom prst="ellipse">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20" name="Oval 419">
            <a:extLst>
              <a:ext uri="{FF2B5EF4-FFF2-40B4-BE49-F238E27FC236}">
                <a16:creationId xmlns:a16="http://schemas.microsoft.com/office/drawing/2014/main" id="{FA28C352-26A9-6343-8468-C3C6D8465040}"/>
              </a:ext>
            </a:extLst>
          </p:cNvPr>
          <p:cNvSpPr/>
          <p:nvPr/>
        </p:nvSpPr>
        <p:spPr>
          <a:xfrm>
            <a:off x="9120916" y="4829593"/>
            <a:ext cx="86583" cy="86583"/>
          </a:xfrm>
          <a:prstGeom prst="ellipse">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30" name="Freeform 729">
            <a:extLst>
              <a:ext uri="{FF2B5EF4-FFF2-40B4-BE49-F238E27FC236}">
                <a16:creationId xmlns:a16="http://schemas.microsoft.com/office/drawing/2014/main" id="{7CF11290-01F6-7349-AB05-B49368992758}"/>
              </a:ext>
            </a:extLst>
          </p:cNvPr>
          <p:cNvSpPr/>
          <p:nvPr/>
        </p:nvSpPr>
        <p:spPr>
          <a:xfrm>
            <a:off x="8185150" y="4870450"/>
            <a:ext cx="971550" cy="561975"/>
          </a:xfrm>
          <a:custGeom>
            <a:avLst/>
            <a:gdLst>
              <a:gd name="connsiteX0" fmla="*/ 0 w 971550"/>
              <a:gd name="connsiteY0" fmla="*/ 561975 h 561975"/>
              <a:gd name="connsiteX1" fmla="*/ 971550 w 971550"/>
              <a:gd name="connsiteY1" fmla="*/ 0 h 561975"/>
            </a:gdLst>
            <a:ahLst/>
            <a:cxnLst>
              <a:cxn ang="0">
                <a:pos x="connsiteX0" y="connsiteY0"/>
              </a:cxn>
              <a:cxn ang="0">
                <a:pos x="connsiteX1" y="connsiteY1"/>
              </a:cxn>
            </a:cxnLst>
            <a:rect l="l" t="t" r="r" b="b"/>
            <a:pathLst>
              <a:path w="971550" h="561975">
                <a:moveTo>
                  <a:pt x="0" y="561975"/>
                </a:moveTo>
                <a:lnTo>
                  <a:pt x="971550" y="0"/>
                </a:lnTo>
              </a:path>
            </a:pathLst>
          </a:custGeom>
          <a:noFill/>
          <a:ln w="12700">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22" name="Oval 421">
            <a:extLst>
              <a:ext uri="{FF2B5EF4-FFF2-40B4-BE49-F238E27FC236}">
                <a16:creationId xmlns:a16="http://schemas.microsoft.com/office/drawing/2014/main" id="{A0F38AF3-3994-6042-9F94-F40721AD032B}"/>
              </a:ext>
            </a:extLst>
          </p:cNvPr>
          <p:cNvSpPr/>
          <p:nvPr/>
        </p:nvSpPr>
        <p:spPr>
          <a:xfrm>
            <a:off x="8133491" y="5267743"/>
            <a:ext cx="86583" cy="86583"/>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23" name="Oval 422">
            <a:extLst>
              <a:ext uri="{FF2B5EF4-FFF2-40B4-BE49-F238E27FC236}">
                <a16:creationId xmlns:a16="http://schemas.microsoft.com/office/drawing/2014/main" id="{61C9E9A7-CC29-4646-BF48-2390F6E11D0C}"/>
              </a:ext>
            </a:extLst>
          </p:cNvPr>
          <p:cNvSpPr/>
          <p:nvPr/>
        </p:nvSpPr>
        <p:spPr>
          <a:xfrm>
            <a:off x="9120916" y="5343943"/>
            <a:ext cx="86583" cy="86583"/>
          </a:xfrm>
          <a:prstGeom prst="ellips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33" name="Freeform 732">
            <a:extLst>
              <a:ext uri="{FF2B5EF4-FFF2-40B4-BE49-F238E27FC236}">
                <a16:creationId xmlns:a16="http://schemas.microsoft.com/office/drawing/2014/main" id="{42279B9D-8207-BC4B-9FC6-1C4BDCCF46AE}"/>
              </a:ext>
            </a:extLst>
          </p:cNvPr>
          <p:cNvSpPr/>
          <p:nvPr/>
        </p:nvSpPr>
        <p:spPr>
          <a:xfrm>
            <a:off x="8178800" y="5324475"/>
            <a:ext cx="984250" cy="53975"/>
          </a:xfrm>
          <a:custGeom>
            <a:avLst/>
            <a:gdLst>
              <a:gd name="connsiteX0" fmla="*/ 0 w 984250"/>
              <a:gd name="connsiteY0" fmla="*/ 0 h 53975"/>
              <a:gd name="connsiteX1" fmla="*/ 984250 w 984250"/>
              <a:gd name="connsiteY1" fmla="*/ 53975 h 53975"/>
            </a:gdLst>
            <a:ahLst/>
            <a:cxnLst>
              <a:cxn ang="0">
                <a:pos x="connsiteX0" y="connsiteY0"/>
              </a:cxn>
              <a:cxn ang="0">
                <a:pos x="connsiteX1" y="connsiteY1"/>
              </a:cxn>
            </a:cxnLst>
            <a:rect l="l" t="t" r="r" b="b"/>
            <a:pathLst>
              <a:path w="984250" h="53975">
                <a:moveTo>
                  <a:pt x="0" y="0"/>
                </a:moveTo>
                <a:lnTo>
                  <a:pt x="984250" y="53975"/>
                </a:lnTo>
              </a:path>
            </a:pathLst>
          </a:custGeom>
          <a:noFill/>
          <a:ln w="12700">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34" name="Freeform 733">
            <a:extLst>
              <a:ext uri="{FF2B5EF4-FFF2-40B4-BE49-F238E27FC236}">
                <a16:creationId xmlns:a16="http://schemas.microsoft.com/office/drawing/2014/main" id="{C2397723-7AE4-2749-A38D-B440BB329EB7}"/>
              </a:ext>
            </a:extLst>
          </p:cNvPr>
          <p:cNvSpPr/>
          <p:nvPr/>
        </p:nvSpPr>
        <p:spPr>
          <a:xfrm>
            <a:off x="8185150" y="4937125"/>
            <a:ext cx="990600" cy="419100"/>
          </a:xfrm>
          <a:custGeom>
            <a:avLst/>
            <a:gdLst>
              <a:gd name="connsiteX0" fmla="*/ 0 w 990600"/>
              <a:gd name="connsiteY0" fmla="*/ 419100 h 419100"/>
              <a:gd name="connsiteX1" fmla="*/ 990600 w 990600"/>
              <a:gd name="connsiteY1" fmla="*/ 0 h 419100"/>
            </a:gdLst>
            <a:ahLst/>
            <a:cxnLst>
              <a:cxn ang="0">
                <a:pos x="connsiteX0" y="connsiteY0"/>
              </a:cxn>
              <a:cxn ang="0">
                <a:pos x="connsiteX1" y="connsiteY1"/>
              </a:cxn>
            </a:cxnLst>
            <a:rect l="l" t="t" r="r" b="b"/>
            <a:pathLst>
              <a:path w="990600" h="419100">
                <a:moveTo>
                  <a:pt x="0" y="419100"/>
                </a:moveTo>
                <a:lnTo>
                  <a:pt x="990600" y="0"/>
                </a:lnTo>
              </a:path>
            </a:pathLst>
          </a:custGeom>
          <a:no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35" name="Freeform 734">
            <a:extLst>
              <a:ext uri="{FF2B5EF4-FFF2-40B4-BE49-F238E27FC236}">
                <a16:creationId xmlns:a16="http://schemas.microsoft.com/office/drawing/2014/main" id="{BD4F4108-AC54-E045-A22C-1C2684D8C6B0}"/>
              </a:ext>
            </a:extLst>
          </p:cNvPr>
          <p:cNvSpPr/>
          <p:nvPr/>
        </p:nvSpPr>
        <p:spPr>
          <a:xfrm>
            <a:off x="8181975" y="5000625"/>
            <a:ext cx="977900" cy="368300"/>
          </a:xfrm>
          <a:custGeom>
            <a:avLst/>
            <a:gdLst>
              <a:gd name="connsiteX0" fmla="*/ 0 w 977900"/>
              <a:gd name="connsiteY0" fmla="*/ 368300 h 368300"/>
              <a:gd name="connsiteX1" fmla="*/ 977900 w 977900"/>
              <a:gd name="connsiteY1" fmla="*/ 0 h 368300"/>
            </a:gdLst>
            <a:ahLst/>
            <a:cxnLst>
              <a:cxn ang="0">
                <a:pos x="connsiteX0" y="connsiteY0"/>
              </a:cxn>
              <a:cxn ang="0">
                <a:pos x="connsiteX1" y="connsiteY1"/>
              </a:cxn>
            </a:cxnLst>
            <a:rect l="l" t="t" r="r" b="b"/>
            <a:pathLst>
              <a:path w="977900" h="368300">
                <a:moveTo>
                  <a:pt x="0" y="368300"/>
                </a:moveTo>
                <a:lnTo>
                  <a:pt x="977900" y="0"/>
                </a:lnTo>
              </a:path>
            </a:pathLst>
          </a:cu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36" name="Freeform 735">
            <a:extLst>
              <a:ext uri="{FF2B5EF4-FFF2-40B4-BE49-F238E27FC236}">
                <a16:creationId xmlns:a16="http://schemas.microsoft.com/office/drawing/2014/main" id="{7D7B7B09-E41C-C844-8FEB-03E95B4D05E1}"/>
              </a:ext>
            </a:extLst>
          </p:cNvPr>
          <p:cNvSpPr/>
          <p:nvPr/>
        </p:nvSpPr>
        <p:spPr>
          <a:xfrm>
            <a:off x="8188325" y="4826000"/>
            <a:ext cx="984250" cy="450850"/>
          </a:xfrm>
          <a:custGeom>
            <a:avLst/>
            <a:gdLst>
              <a:gd name="connsiteX0" fmla="*/ 0 w 984250"/>
              <a:gd name="connsiteY0" fmla="*/ 450850 h 450850"/>
              <a:gd name="connsiteX1" fmla="*/ 984250 w 984250"/>
              <a:gd name="connsiteY1" fmla="*/ 0 h 450850"/>
            </a:gdLst>
            <a:ahLst/>
            <a:cxnLst>
              <a:cxn ang="0">
                <a:pos x="connsiteX0" y="connsiteY0"/>
              </a:cxn>
              <a:cxn ang="0">
                <a:pos x="connsiteX1" y="connsiteY1"/>
              </a:cxn>
            </a:cxnLst>
            <a:rect l="l" t="t" r="r" b="b"/>
            <a:pathLst>
              <a:path w="984250" h="450850">
                <a:moveTo>
                  <a:pt x="0" y="450850"/>
                </a:moveTo>
                <a:lnTo>
                  <a:pt x="984250" y="0"/>
                </a:lnTo>
              </a:path>
            </a:pathLst>
          </a:custGeom>
          <a:noFill/>
          <a:ln w="12700">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30" name="Oval 429">
            <a:extLst>
              <a:ext uri="{FF2B5EF4-FFF2-40B4-BE49-F238E27FC236}">
                <a16:creationId xmlns:a16="http://schemas.microsoft.com/office/drawing/2014/main" id="{6F002D0D-DE8C-3642-A8F3-AECB5C3AD2B0}"/>
              </a:ext>
            </a:extLst>
          </p:cNvPr>
          <p:cNvSpPr/>
          <p:nvPr/>
        </p:nvSpPr>
        <p:spPr>
          <a:xfrm>
            <a:off x="8133491" y="5242343"/>
            <a:ext cx="86583" cy="86583"/>
          </a:xfrm>
          <a:prstGeom prst="ellipse">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31" name="Oval 430">
            <a:extLst>
              <a:ext uri="{FF2B5EF4-FFF2-40B4-BE49-F238E27FC236}">
                <a16:creationId xmlns:a16="http://schemas.microsoft.com/office/drawing/2014/main" id="{5798CFA1-4405-7642-AC45-FF272DB88B7D}"/>
              </a:ext>
            </a:extLst>
          </p:cNvPr>
          <p:cNvSpPr/>
          <p:nvPr/>
        </p:nvSpPr>
        <p:spPr>
          <a:xfrm>
            <a:off x="9120916" y="4791493"/>
            <a:ext cx="86583" cy="86583"/>
          </a:xfrm>
          <a:prstGeom prst="ellipse">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37" name="Freeform 736">
            <a:extLst>
              <a:ext uri="{FF2B5EF4-FFF2-40B4-BE49-F238E27FC236}">
                <a16:creationId xmlns:a16="http://schemas.microsoft.com/office/drawing/2014/main" id="{1AA855CC-14FF-B74E-A37F-CE5EA2F34C5B}"/>
              </a:ext>
            </a:extLst>
          </p:cNvPr>
          <p:cNvSpPr/>
          <p:nvPr/>
        </p:nvSpPr>
        <p:spPr>
          <a:xfrm>
            <a:off x="8188325" y="5000625"/>
            <a:ext cx="977900" cy="384175"/>
          </a:xfrm>
          <a:custGeom>
            <a:avLst/>
            <a:gdLst>
              <a:gd name="connsiteX0" fmla="*/ 0 w 977900"/>
              <a:gd name="connsiteY0" fmla="*/ 384175 h 384175"/>
              <a:gd name="connsiteX1" fmla="*/ 977900 w 977900"/>
              <a:gd name="connsiteY1" fmla="*/ 0 h 384175"/>
            </a:gdLst>
            <a:ahLst/>
            <a:cxnLst>
              <a:cxn ang="0">
                <a:pos x="connsiteX0" y="connsiteY0"/>
              </a:cxn>
              <a:cxn ang="0">
                <a:pos x="connsiteX1" y="connsiteY1"/>
              </a:cxn>
            </a:cxnLst>
            <a:rect l="l" t="t" r="r" b="b"/>
            <a:pathLst>
              <a:path w="977900" h="384175">
                <a:moveTo>
                  <a:pt x="0" y="384175"/>
                </a:moveTo>
                <a:lnTo>
                  <a:pt x="977900" y="0"/>
                </a:lnTo>
              </a:path>
            </a:pathLst>
          </a:custGeom>
          <a:no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33" name="Oval 432">
            <a:extLst>
              <a:ext uri="{FF2B5EF4-FFF2-40B4-BE49-F238E27FC236}">
                <a16:creationId xmlns:a16="http://schemas.microsoft.com/office/drawing/2014/main" id="{A0616300-6D78-7E46-96FA-B0B5D32803CE}"/>
              </a:ext>
            </a:extLst>
          </p:cNvPr>
          <p:cNvSpPr/>
          <p:nvPr/>
        </p:nvSpPr>
        <p:spPr>
          <a:xfrm>
            <a:off x="9120916" y="4947807"/>
            <a:ext cx="86583" cy="86583"/>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34" name="Oval 433">
            <a:extLst>
              <a:ext uri="{FF2B5EF4-FFF2-40B4-BE49-F238E27FC236}">
                <a16:creationId xmlns:a16="http://schemas.microsoft.com/office/drawing/2014/main" id="{1B53C250-366E-0A43-A64D-3623B3AE2101}"/>
              </a:ext>
            </a:extLst>
          </p:cNvPr>
          <p:cNvSpPr/>
          <p:nvPr/>
        </p:nvSpPr>
        <p:spPr>
          <a:xfrm>
            <a:off x="8133491" y="5328068"/>
            <a:ext cx="86583" cy="86583"/>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18" name="Oval 417">
            <a:extLst>
              <a:ext uri="{FF2B5EF4-FFF2-40B4-BE49-F238E27FC236}">
                <a16:creationId xmlns:a16="http://schemas.microsoft.com/office/drawing/2014/main" id="{05F4E269-50C6-5346-BD38-F5715643E0ED}"/>
              </a:ext>
            </a:extLst>
          </p:cNvPr>
          <p:cNvSpPr/>
          <p:nvPr/>
        </p:nvSpPr>
        <p:spPr>
          <a:xfrm>
            <a:off x="8133491" y="5324893"/>
            <a:ext cx="86583" cy="8658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437" name="Straight Connector 436">
            <a:extLst>
              <a:ext uri="{FF2B5EF4-FFF2-40B4-BE49-F238E27FC236}">
                <a16:creationId xmlns:a16="http://schemas.microsoft.com/office/drawing/2014/main" id="{835C98B4-E9B8-6D4F-B5D0-156FBAEF8182}"/>
              </a:ext>
            </a:extLst>
          </p:cNvPr>
          <p:cNvCxnSpPr>
            <a:cxnSpLocks/>
          </p:cNvCxnSpPr>
          <p:nvPr/>
        </p:nvCxnSpPr>
        <p:spPr>
          <a:xfrm flipV="1">
            <a:off x="8180589" y="3580226"/>
            <a:ext cx="0" cy="9007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8" name="Straight Connector 437">
            <a:extLst>
              <a:ext uri="{FF2B5EF4-FFF2-40B4-BE49-F238E27FC236}">
                <a16:creationId xmlns:a16="http://schemas.microsoft.com/office/drawing/2014/main" id="{271D3657-18F8-014A-8D2C-14AE724D4452}"/>
              </a:ext>
            </a:extLst>
          </p:cNvPr>
          <p:cNvCxnSpPr>
            <a:cxnSpLocks/>
          </p:cNvCxnSpPr>
          <p:nvPr/>
        </p:nvCxnSpPr>
        <p:spPr>
          <a:xfrm flipV="1">
            <a:off x="9158489" y="3580226"/>
            <a:ext cx="0" cy="9007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9" name="Straight Connector 438">
            <a:extLst>
              <a:ext uri="{FF2B5EF4-FFF2-40B4-BE49-F238E27FC236}">
                <a16:creationId xmlns:a16="http://schemas.microsoft.com/office/drawing/2014/main" id="{6FC10733-1CF3-594C-B71A-6B49B207DEEF}"/>
              </a:ext>
            </a:extLst>
          </p:cNvPr>
          <p:cNvCxnSpPr>
            <a:cxnSpLocks/>
          </p:cNvCxnSpPr>
          <p:nvPr/>
        </p:nvCxnSpPr>
        <p:spPr>
          <a:xfrm>
            <a:off x="8180002" y="3587163"/>
            <a:ext cx="98304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4676806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
          <p:cNvSpPr txBox="1">
            <a:spLocks noGrp="1"/>
          </p:cNvSpPr>
          <p:nvPr>
            <p:ph type="title"/>
          </p:nvPr>
        </p:nvSpPr>
        <p:spPr>
          <a:xfrm>
            <a:off x="609600" y="823278"/>
            <a:ext cx="10972800" cy="5821362"/>
          </a:xfrm>
          <a:prstGeom prst="rect">
            <a:avLst/>
          </a:prstGeom>
          <a:noFill/>
          <a:ln>
            <a:noFill/>
          </a:ln>
        </p:spPr>
        <p:txBody>
          <a:bodyPr spcFirstLastPara="1" wrap="square" lIns="0" tIns="0" rIns="0" bIns="0" anchor="ctr" anchorCtr="0">
            <a:normAutofit/>
          </a:bodyPr>
          <a:lstStyle/>
          <a:p>
            <a:r>
              <a:rPr lang="en-GB" dirty="0">
                <a:latin typeface="+mj-lt"/>
              </a:rPr>
              <a:t>WELCOME TO EXPERTS </a:t>
            </a:r>
            <a:br>
              <a:rPr lang="en-GB" dirty="0">
                <a:latin typeface="+mj-lt"/>
              </a:rPr>
            </a:br>
            <a:r>
              <a:rPr lang="en-GB" dirty="0">
                <a:latin typeface="+mj-lt"/>
              </a:rPr>
              <a:t>KNOWLEDGE SHARE</a:t>
            </a:r>
            <a:br>
              <a:rPr lang="en-GB" dirty="0">
                <a:latin typeface="+mj-lt"/>
              </a:rPr>
            </a:br>
            <a:br>
              <a:rPr lang="en-GB" dirty="0">
                <a:latin typeface="+mj-lt"/>
              </a:rPr>
            </a:br>
            <a:r>
              <a:rPr lang="en-US" b="1" i="0" dirty="0">
                <a:solidFill>
                  <a:srgbClr val="FFFFFF"/>
                </a:solidFill>
                <a:effectLst/>
                <a:latin typeface="+mj-lt"/>
              </a:rPr>
              <a:t>Prevention and Management of Heart Disease in T2D Patients:</a:t>
            </a:r>
            <a:br>
              <a:rPr lang="en-US" b="1" i="0" dirty="0">
                <a:solidFill>
                  <a:srgbClr val="FFFFFF"/>
                </a:solidFill>
                <a:effectLst/>
                <a:latin typeface="+mj-lt"/>
              </a:rPr>
            </a:br>
            <a:r>
              <a:rPr lang="en-US" b="1" i="0" dirty="0">
                <a:solidFill>
                  <a:srgbClr val="FFFFFF"/>
                </a:solidFill>
                <a:effectLst/>
                <a:latin typeface="+mj-lt"/>
              </a:rPr>
              <a:t> </a:t>
            </a:r>
            <a:r>
              <a:rPr lang="en-US" sz="3200" b="0" i="0" dirty="0">
                <a:solidFill>
                  <a:srgbClr val="FFFFFF"/>
                </a:solidFill>
                <a:effectLst/>
                <a:latin typeface="+mj-lt"/>
              </a:rPr>
              <a:t>Cardiologist and Diabetologist Perspective</a:t>
            </a:r>
            <a:br>
              <a:rPr lang="en-US" b="1" i="0" dirty="0">
                <a:solidFill>
                  <a:srgbClr val="FFFFFF"/>
                </a:solidFill>
                <a:effectLst/>
                <a:latin typeface="Poppins" panose="00000500000000000000" pitchFamily="2" charset="0"/>
              </a:rPr>
            </a:br>
            <a:br>
              <a:rPr lang="en-GB" dirty="0"/>
            </a:br>
            <a:endParaRPr dirty="0"/>
          </a:p>
        </p:txBody>
      </p:sp>
      <p:sp>
        <p:nvSpPr>
          <p:cNvPr id="181" name="Google Shape;181;p2"/>
          <p:cNvSpPr txBox="1">
            <a:spLocks noGrp="1"/>
          </p:cNvSpPr>
          <p:nvPr>
            <p:ph type="sldNum" idx="12"/>
          </p:nvPr>
        </p:nvSpPr>
        <p:spPr>
          <a:xfrm>
            <a:off x="10512491" y="6356351"/>
            <a:ext cx="1069909" cy="365125"/>
          </a:xfrm>
          <a:prstGeom prst="rect">
            <a:avLst/>
          </a:prstGeom>
          <a:noFill/>
          <a:ln>
            <a:noFill/>
          </a:ln>
        </p:spPr>
        <p:txBody>
          <a:bodyPr spcFirstLastPara="1" wrap="square" lIns="0" tIns="0" rIns="0" bIns="0" anchor="ctr" anchorCtr="0">
            <a:noAutofit/>
          </a:bodyPr>
          <a:lstStyle>
            <a:defPPr>
              <a:defRPr lang="en-US"/>
            </a:defPPr>
            <a:lvl1pPr marL="0" marR="0" lvl="0" indent="0" algn="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1pPr>
            <a:lvl2pPr marL="0" marR="0" lvl="1" indent="0" algn="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marR="0" lvl="2" indent="0" algn="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marR="0" lvl="3" indent="0" algn="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marR="0" lvl="4" indent="0" algn="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marR="0" lvl="5" indent="0" algn="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marR="0" lvl="6" indent="0" algn="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marR="0" lvl="7" indent="0" algn="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marR="0" lvl="8" indent="0" algn="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1200" cap="none" spc="0" normalizeH="0" baseline="0" noProof="0" smtClean="0">
                <a:ln>
                  <a:noFill/>
                </a:ln>
                <a:solidFill>
                  <a:srgbClr val="FFFFF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200" b="0" i="0" u="none" strike="noStrike" kern="0" cap="none" spc="0" normalizeH="0" baseline="0" noProof="0">
              <a:ln>
                <a:noFill/>
              </a:ln>
              <a:solidFill>
                <a:srgbClr val="FFFFFF"/>
              </a:solidFill>
              <a:effectLst/>
              <a:uLnTx/>
              <a:uFillTx/>
              <a:latin typeface="Arial"/>
              <a:cs typeface="Arial"/>
              <a:sym typeface="Arial"/>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eck 9">
            <a:extLst>
              <a:ext uri="{FF2B5EF4-FFF2-40B4-BE49-F238E27FC236}">
                <a16:creationId xmlns:a16="http://schemas.microsoft.com/office/drawing/2014/main" id="{9DEA0912-0ADE-F048-93A4-4B68FD75BB0F}"/>
              </a:ext>
            </a:extLst>
          </p:cNvPr>
          <p:cNvSpPr/>
          <p:nvPr/>
        </p:nvSpPr>
        <p:spPr bwMode="auto">
          <a:xfrm>
            <a:off x="-539404" y="1084534"/>
            <a:ext cx="4224867" cy="960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C6573B"/>
                </a:solidFill>
                <a:effectLst/>
                <a:uLnTx/>
                <a:uFillTx/>
                <a:latin typeface="Arial" panose="020B0604020202020204" pitchFamily="34" charset="0"/>
                <a:ea typeface="+mn-ea"/>
                <a:cs typeface="Arial" panose="020B0604020202020204" pitchFamily="34" charset="0"/>
              </a:rPr>
              <a:t>LEADER</a:t>
            </a:r>
            <a:r>
              <a:rPr kumimoji="0" lang="de-DE" sz="1600" b="1" i="0" u="none" strike="noStrike" kern="1200" cap="none" spc="0" normalizeH="0" baseline="30000" noProof="0" dirty="0">
                <a:ln>
                  <a:noFill/>
                </a:ln>
                <a:solidFill>
                  <a:srgbClr val="C6573B"/>
                </a:solidFill>
                <a:effectLst/>
                <a:uLnTx/>
                <a:uFillTx/>
                <a:latin typeface="Arial" panose="020B0604020202020204" pitchFamily="34" charset="0"/>
                <a:ea typeface="+mn-ea"/>
                <a:cs typeface="Arial" panose="020B0604020202020204" pitchFamily="34" charset="0"/>
              </a:rPr>
              <a:t>1</a:t>
            </a:r>
          </a:p>
        </p:txBody>
      </p:sp>
      <p:sp>
        <p:nvSpPr>
          <p:cNvPr id="24" name="Rechteck 15">
            <a:extLst>
              <a:ext uri="{FF2B5EF4-FFF2-40B4-BE49-F238E27FC236}">
                <a16:creationId xmlns:a16="http://schemas.microsoft.com/office/drawing/2014/main" id="{15EEDE13-C090-414C-91BF-F112AEDF6ED4}"/>
              </a:ext>
            </a:extLst>
          </p:cNvPr>
          <p:cNvSpPr/>
          <p:nvPr/>
        </p:nvSpPr>
        <p:spPr bwMode="auto">
          <a:xfrm>
            <a:off x="7677526" y="1070385"/>
            <a:ext cx="4224867" cy="960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C6573B"/>
                </a:solidFill>
                <a:effectLst/>
                <a:uLnTx/>
                <a:uFillTx/>
                <a:latin typeface="Arial" panose="020B0604020202020204" pitchFamily="34" charset="0"/>
                <a:ea typeface="+mn-ea"/>
                <a:cs typeface="Arial" panose="020B0604020202020204" pitchFamily="34" charset="0"/>
              </a:rPr>
              <a:t>HARMONY</a:t>
            </a:r>
            <a:r>
              <a:rPr kumimoji="0" lang="de-DE" sz="1600" b="1" i="0" u="none" strike="noStrike" kern="1200" cap="none" spc="0" normalizeH="0" baseline="30000" noProof="0" dirty="0">
                <a:ln>
                  <a:noFill/>
                </a:ln>
                <a:solidFill>
                  <a:srgbClr val="C6573B"/>
                </a:solidFill>
                <a:effectLst/>
                <a:uLnTx/>
                <a:uFillTx/>
                <a:latin typeface="Arial" panose="020B0604020202020204" pitchFamily="34" charset="0"/>
                <a:ea typeface="+mn-ea"/>
                <a:cs typeface="Arial" panose="020B0604020202020204" pitchFamily="34" charset="0"/>
              </a:rPr>
              <a:t>3</a:t>
            </a:r>
          </a:p>
        </p:txBody>
      </p:sp>
      <p:sp>
        <p:nvSpPr>
          <p:cNvPr id="28" name="Rectangle 1">
            <a:extLst>
              <a:ext uri="{FF2B5EF4-FFF2-40B4-BE49-F238E27FC236}">
                <a16:creationId xmlns:a16="http://schemas.microsoft.com/office/drawing/2014/main" id="{86EAED4F-68CB-3E41-9246-C4402AE4D33A}"/>
              </a:ext>
            </a:extLst>
          </p:cNvPr>
          <p:cNvSpPr>
            <a:spLocks noChangeArrowheads="1"/>
          </p:cNvSpPr>
          <p:nvPr/>
        </p:nvSpPr>
        <p:spPr bwMode="auto">
          <a:xfrm>
            <a:off x="338305" y="4607136"/>
            <a:ext cx="3256507" cy="152349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3P-MACE, 3-point major adverse cardiovascular events</a:t>
            </a:r>
            <a:r>
              <a:rPr kumimoji="0" lang="en-GB" sz="1050" b="0" i="0" u="none" strike="noStrike" kern="1200" cap="none" spc="0" normalizeH="0" baseline="0" noProof="0" dirty="0">
                <a:ln>
                  <a:noFill/>
                </a:ln>
                <a:solidFill>
                  <a:srgbClr val="5D8298"/>
                </a:solidFill>
                <a:effectLst/>
                <a:uLnTx/>
                <a:uFillTx/>
                <a:latin typeface="Arial" panose="020B0604020202020204" pitchFamily="34" charset="0"/>
                <a:ea typeface="Calibri"/>
                <a:cs typeface="Arial" panose="020B0604020202020204" pitchFamily="34" charset="0"/>
                <a:sym typeface="Calibri"/>
              </a:rPr>
              <a:t>; CI, confidence interval; CVOT, cardiovascular outcomes trial; GLP-1 RA, </a:t>
            </a:r>
            <a:r>
              <a:rPr kumimoji="0" lang="en-GB" sz="900" b="0" i="0" u="none" strike="noStrike" kern="1200" cap="none" spc="0" normalizeH="0" baseline="0" noProof="0" dirty="0">
                <a:ln>
                  <a:noFill/>
                </a:ln>
                <a:solidFill>
                  <a:srgbClr val="5D8298"/>
                </a:solidFill>
                <a:effectLst/>
                <a:uLnTx/>
                <a:uFillTx/>
                <a:latin typeface="Arial" panose="020B0604020202020204" pitchFamily="34" charset="0"/>
                <a:ea typeface="Calibri"/>
                <a:cs typeface="Arial" panose="020B0604020202020204" pitchFamily="34" charset="0"/>
                <a:sym typeface="Calibri"/>
              </a:rPr>
              <a:t>glucagon-like peptide 1 receptor agonist; HR, hazard ratio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D8298"/>
                </a:solidFill>
                <a:effectLst/>
                <a:uLnTx/>
                <a:uFillTx/>
                <a:latin typeface="Arial" panose="020B0604020202020204" pitchFamily="34" charset="0"/>
                <a:ea typeface="Calibri"/>
                <a:cs typeface="Arial" panose="020B0604020202020204" pitchFamily="34" charset="0"/>
                <a:sym typeface="Calibri"/>
              </a:rPr>
              <a:t>1. </a:t>
            </a:r>
            <a:r>
              <a:rPr kumimoji="0" lang="en-GB" sz="1000" b="0" i="0" u="none" strike="noStrike" kern="1200" cap="none" spc="0" normalizeH="0" baseline="0" noProof="0" dirty="0" err="1">
                <a:ln>
                  <a:noFill/>
                </a:ln>
                <a:solidFill>
                  <a:srgbClr val="5D8298"/>
                </a:solidFill>
                <a:effectLst/>
                <a:uLnTx/>
                <a:uFillTx/>
                <a:latin typeface="Arial" panose="020B0604020202020204" pitchFamily="34" charset="0"/>
                <a:ea typeface="+mn-ea"/>
                <a:cs typeface="Arial" panose="020B0604020202020204" pitchFamily="34" charset="0"/>
              </a:rPr>
              <a:t>Marso</a:t>
            </a:r>
            <a:r>
              <a:rPr kumimoji="0" lang="en-GB" sz="1000" b="0"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 SP, et al. N </a:t>
            </a:r>
            <a:r>
              <a:rPr kumimoji="0" lang="en-GB" sz="1000" b="0" i="0" u="none" strike="noStrike" kern="1200" cap="none" spc="0" normalizeH="0" baseline="0" noProof="0" dirty="0" err="1">
                <a:ln>
                  <a:noFill/>
                </a:ln>
                <a:solidFill>
                  <a:srgbClr val="5D8298"/>
                </a:solidFill>
                <a:effectLst/>
                <a:uLnTx/>
                <a:uFillTx/>
                <a:latin typeface="Arial" panose="020B0604020202020204" pitchFamily="34" charset="0"/>
                <a:ea typeface="+mn-ea"/>
                <a:cs typeface="Arial" panose="020B0604020202020204" pitchFamily="34" charset="0"/>
              </a:rPr>
              <a:t>Engl</a:t>
            </a:r>
            <a:r>
              <a:rPr kumimoji="0" lang="en-GB" sz="1000" b="0"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 J Med. 2016;375:311-22. 2. </a:t>
            </a:r>
            <a:r>
              <a:rPr kumimoji="0" lang="en-GB" sz="1000" b="0" i="0" u="none" strike="noStrike" kern="1200" cap="none" spc="0" normalizeH="0" baseline="0" noProof="0" dirty="0" err="1">
                <a:ln>
                  <a:noFill/>
                </a:ln>
                <a:solidFill>
                  <a:srgbClr val="5D8298"/>
                </a:solidFill>
                <a:effectLst/>
                <a:uLnTx/>
                <a:uFillTx/>
                <a:latin typeface="Arial" panose="020B0604020202020204" pitchFamily="34" charset="0"/>
                <a:ea typeface="+mn-ea"/>
                <a:cs typeface="Arial" panose="020B0604020202020204" pitchFamily="34" charset="0"/>
              </a:rPr>
              <a:t>Marso</a:t>
            </a:r>
            <a:r>
              <a:rPr kumimoji="0" lang="en-GB" sz="1000" b="0"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 P, et al. N </a:t>
            </a:r>
            <a:r>
              <a:rPr kumimoji="0" lang="en-GB" sz="1000" b="0" i="0" u="none" strike="noStrike" kern="1200" cap="none" spc="0" normalizeH="0" baseline="0" noProof="0" dirty="0" err="1">
                <a:ln>
                  <a:noFill/>
                </a:ln>
                <a:solidFill>
                  <a:srgbClr val="5D8298"/>
                </a:solidFill>
                <a:effectLst/>
                <a:uLnTx/>
                <a:uFillTx/>
                <a:latin typeface="Arial" panose="020B0604020202020204" pitchFamily="34" charset="0"/>
                <a:ea typeface="+mn-ea"/>
                <a:cs typeface="Arial" panose="020B0604020202020204" pitchFamily="34" charset="0"/>
              </a:rPr>
              <a:t>Engl</a:t>
            </a:r>
            <a:r>
              <a:rPr kumimoji="0" lang="en-GB" sz="1000" b="0"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 J Med. 2016;375:1834-44. 3. Hernandez AF, et al. Lancet. 2018;392:151-29. 4. Gerstein HC, et al. Lancet. 2019;394:121-30. </a:t>
            </a:r>
            <a:br>
              <a:rPr kumimoji="0" lang="en-GB" sz="1000" b="0"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br>
            <a:r>
              <a:rPr kumimoji="0" lang="en-GB" sz="1000" b="0"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5. Husain M, et al. N </a:t>
            </a:r>
            <a:r>
              <a:rPr kumimoji="0" lang="en-GB" sz="1000" b="0" i="0" u="none" strike="noStrike" kern="1200" cap="none" spc="0" normalizeH="0" baseline="0" noProof="0" dirty="0" err="1">
                <a:ln>
                  <a:noFill/>
                </a:ln>
                <a:solidFill>
                  <a:srgbClr val="5D8298"/>
                </a:solidFill>
                <a:effectLst/>
                <a:uLnTx/>
                <a:uFillTx/>
                <a:latin typeface="Arial" panose="020B0604020202020204" pitchFamily="34" charset="0"/>
                <a:ea typeface="+mn-ea"/>
                <a:cs typeface="Arial" panose="020B0604020202020204" pitchFamily="34" charset="0"/>
              </a:rPr>
              <a:t>Engl</a:t>
            </a:r>
            <a:r>
              <a:rPr kumimoji="0" lang="en-GB" sz="1000" b="0"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 J Med. 2019;381:841-51</a:t>
            </a:r>
          </a:p>
        </p:txBody>
      </p:sp>
      <p:grpSp>
        <p:nvGrpSpPr>
          <p:cNvPr id="4" name="Group 3">
            <a:extLst>
              <a:ext uri="{FF2B5EF4-FFF2-40B4-BE49-F238E27FC236}">
                <a16:creationId xmlns:a16="http://schemas.microsoft.com/office/drawing/2014/main" id="{79F2F891-965B-1B45-91AC-8238171AE4D7}"/>
              </a:ext>
            </a:extLst>
          </p:cNvPr>
          <p:cNvGrpSpPr/>
          <p:nvPr/>
        </p:nvGrpSpPr>
        <p:grpSpPr>
          <a:xfrm>
            <a:off x="598061" y="1120365"/>
            <a:ext cx="10951700" cy="5459047"/>
            <a:chOff x="184775" y="987838"/>
            <a:chExt cx="8213775" cy="4094285"/>
          </a:xfrm>
        </p:grpSpPr>
        <p:pic>
          <p:nvPicPr>
            <p:cNvPr id="16" name="Grafik 1">
              <a:extLst>
                <a:ext uri="{FF2B5EF4-FFF2-40B4-BE49-F238E27FC236}">
                  <a16:creationId xmlns:a16="http://schemas.microsoft.com/office/drawing/2014/main" id="{7EF67585-0B60-A843-B40B-099B21D19E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4775" y="1519155"/>
              <a:ext cx="1989993" cy="1612954"/>
            </a:xfrm>
            <a:prstGeom prst="rect">
              <a:avLst/>
            </a:prstGeom>
            <a:noFill/>
            <a:ln w="12700">
              <a:solidFill>
                <a:srgbClr val="7030A0"/>
              </a:solidFill>
              <a:miter lim="800000"/>
              <a:headEnd/>
              <a:tailEnd/>
            </a:ln>
            <a:extLst>
              <a:ext uri="{909E8E84-426E-40dd-AFC4-6F175D3DCCD1}">
                <a14:hiddenFill xmlns="" xmlns:a14="http://schemas.microsoft.com/office/drawing/2010/main">
                  <a:solidFill>
                    <a:srgbClr val="FFFFFF"/>
                  </a:solidFill>
                </a14:hiddenFill>
              </a:ext>
            </a:extLst>
          </p:spPr>
        </p:pic>
        <p:pic>
          <p:nvPicPr>
            <p:cNvPr id="18" name="Grafik 1">
              <a:extLst>
                <a:ext uri="{FF2B5EF4-FFF2-40B4-BE49-F238E27FC236}">
                  <a16:creationId xmlns:a16="http://schemas.microsoft.com/office/drawing/2014/main" id="{58C17921-71A1-0E47-9883-37A37F0E87E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084280" y="1047449"/>
              <a:ext cx="1618038" cy="2561134"/>
            </a:xfrm>
            <a:prstGeom prst="rect">
              <a:avLst/>
            </a:prstGeom>
            <a:noFill/>
            <a:ln w="12700">
              <a:solidFill>
                <a:srgbClr val="7030A0"/>
              </a:solidFill>
              <a:miter lim="800000"/>
              <a:headEnd/>
              <a:tailEnd/>
            </a:ln>
            <a:extLst>
              <a:ext uri="{909E8E84-426E-40dd-AFC4-6F175D3DCCD1}">
                <a14:hiddenFill xmlns="" xmlns:a14="http://schemas.microsoft.com/office/drawing/2010/main">
                  <a:solidFill>
                    <a:srgbClr val="FFFFFF"/>
                  </a:solidFill>
                </a14:hiddenFill>
              </a:ext>
            </a:extLst>
          </p:spPr>
        </p:pic>
        <p:pic>
          <p:nvPicPr>
            <p:cNvPr id="19" name="Grafik 2">
              <a:extLst>
                <a:ext uri="{FF2B5EF4-FFF2-40B4-BE49-F238E27FC236}">
                  <a16:creationId xmlns:a16="http://schemas.microsoft.com/office/drawing/2014/main" id="{0077732F-056A-AA4E-B24D-7D69C1F718D3}"/>
                </a:ext>
              </a:extLst>
            </p:cNvPr>
            <p:cNvPicPr>
              <a:picLocks noChangeAspect="1"/>
            </p:cNvPicPr>
            <p:nvPr/>
          </p:nvPicPr>
          <p:blipFill>
            <a:blip r:embed="rId5"/>
            <a:stretch>
              <a:fillRect/>
            </a:stretch>
          </p:blipFill>
          <p:spPr>
            <a:xfrm>
              <a:off x="5494374" y="1518345"/>
              <a:ext cx="2904176" cy="1389751"/>
            </a:xfrm>
            <a:prstGeom prst="rect">
              <a:avLst/>
            </a:prstGeom>
            <a:ln w="9525">
              <a:noFill/>
            </a:ln>
          </p:spPr>
        </p:pic>
        <p:pic>
          <p:nvPicPr>
            <p:cNvPr id="20" name="Grafik 3">
              <a:extLst>
                <a:ext uri="{FF2B5EF4-FFF2-40B4-BE49-F238E27FC236}">
                  <a16:creationId xmlns:a16="http://schemas.microsoft.com/office/drawing/2014/main" id="{73F17BF8-0CC6-AE47-9350-7EFC138EADE0}"/>
                </a:ext>
              </a:extLst>
            </p:cNvPr>
            <p:cNvPicPr>
              <a:picLocks noChangeAspect="1"/>
            </p:cNvPicPr>
            <p:nvPr/>
          </p:nvPicPr>
          <p:blipFill>
            <a:blip r:embed="rId6"/>
            <a:stretch>
              <a:fillRect/>
            </a:stretch>
          </p:blipFill>
          <p:spPr>
            <a:xfrm>
              <a:off x="2450397" y="3473633"/>
              <a:ext cx="2184798" cy="1608490"/>
            </a:xfrm>
            <a:prstGeom prst="rect">
              <a:avLst/>
            </a:prstGeom>
            <a:ln w="12700">
              <a:solidFill>
                <a:srgbClr val="7030A0"/>
              </a:solidFill>
            </a:ln>
          </p:spPr>
        </p:pic>
        <p:pic>
          <p:nvPicPr>
            <p:cNvPr id="21" name="Grafik 4">
              <a:extLst>
                <a:ext uri="{FF2B5EF4-FFF2-40B4-BE49-F238E27FC236}">
                  <a16:creationId xmlns:a16="http://schemas.microsoft.com/office/drawing/2014/main" id="{50698C6D-928A-374D-BECA-0A3CCFAAE029}"/>
                </a:ext>
              </a:extLst>
            </p:cNvPr>
            <p:cNvPicPr>
              <a:picLocks noChangeAspect="1"/>
            </p:cNvPicPr>
            <p:nvPr/>
          </p:nvPicPr>
          <p:blipFill>
            <a:blip r:embed="rId7"/>
            <a:stretch>
              <a:fillRect/>
            </a:stretch>
          </p:blipFill>
          <p:spPr>
            <a:xfrm rot="5400000">
              <a:off x="5869191" y="2920844"/>
              <a:ext cx="1607971" cy="2709686"/>
            </a:xfrm>
            <a:prstGeom prst="rect">
              <a:avLst/>
            </a:prstGeom>
            <a:ln w="12700">
              <a:solidFill>
                <a:srgbClr val="7030A0"/>
              </a:solidFill>
            </a:ln>
          </p:spPr>
        </p:pic>
        <p:sp>
          <p:nvSpPr>
            <p:cNvPr id="23" name="Rechteck 11">
              <a:extLst>
                <a:ext uri="{FF2B5EF4-FFF2-40B4-BE49-F238E27FC236}">
                  <a16:creationId xmlns:a16="http://schemas.microsoft.com/office/drawing/2014/main" id="{9EED32B1-E93F-6A43-8303-DA82A6265F1C}"/>
                </a:ext>
              </a:extLst>
            </p:cNvPr>
            <p:cNvSpPr/>
            <p:nvPr/>
          </p:nvSpPr>
          <p:spPr bwMode="auto">
            <a:xfrm>
              <a:off x="2484631" y="987838"/>
              <a:ext cx="2950628" cy="6825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C6573B"/>
                  </a:solidFill>
                  <a:effectLst/>
                  <a:uLnTx/>
                  <a:uFillTx/>
                  <a:latin typeface="Arial" panose="020B0604020202020204" pitchFamily="34" charset="0"/>
                  <a:ea typeface="+mn-ea"/>
                  <a:cs typeface="Arial" panose="020B0604020202020204" pitchFamily="34" charset="0"/>
                </a:rPr>
                <a:t>SUSTAIN-6</a:t>
              </a:r>
              <a:r>
                <a:rPr kumimoji="0" lang="de-DE" sz="1600" b="1" i="0" u="none" strike="noStrike" kern="1200" cap="none" spc="0" normalizeH="0" baseline="30000" noProof="0" dirty="0">
                  <a:ln>
                    <a:noFill/>
                  </a:ln>
                  <a:solidFill>
                    <a:srgbClr val="C6573B"/>
                  </a:solidFill>
                  <a:effectLst/>
                  <a:uLnTx/>
                  <a:uFillTx/>
                  <a:latin typeface="Arial" panose="020B0604020202020204" pitchFamily="34" charset="0"/>
                  <a:ea typeface="+mn-ea"/>
                  <a:cs typeface="Arial" panose="020B0604020202020204" pitchFamily="34" charset="0"/>
                </a:rPr>
                <a:t>2</a:t>
              </a:r>
            </a:p>
          </p:txBody>
        </p:sp>
        <p:sp>
          <p:nvSpPr>
            <p:cNvPr id="25" name="Rechteck 24">
              <a:extLst>
                <a:ext uri="{FF2B5EF4-FFF2-40B4-BE49-F238E27FC236}">
                  <a16:creationId xmlns:a16="http://schemas.microsoft.com/office/drawing/2014/main" id="{591F121C-4984-C74F-9263-72A7F5116958}"/>
                </a:ext>
              </a:extLst>
            </p:cNvPr>
            <p:cNvSpPr/>
            <p:nvPr/>
          </p:nvSpPr>
          <p:spPr bwMode="auto">
            <a:xfrm>
              <a:off x="1879144" y="2962079"/>
              <a:ext cx="3168650" cy="720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C6573B"/>
                  </a:solidFill>
                  <a:effectLst/>
                  <a:uLnTx/>
                  <a:uFillTx/>
                  <a:latin typeface="Arial" panose="020B0604020202020204" pitchFamily="34" charset="0"/>
                  <a:ea typeface="+mn-ea"/>
                  <a:cs typeface="Arial" panose="020B0604020202020204" pitchFamily="34" charset="0"/>
                </a:rPr>
                <a:t>REWIND</a:t>
              </a:r>
              <a:r>
                <a:rPr kumimoji="0" lang="de-DE" sz="1600" b="1" i="0" u="none" strike="noStrike" kern="1200" cap="none" spc="0" normalizeH="0" baseline="30000" noProof="0" dirty="0">
                  <a:ln>
                    <a:noFill/>
                  </a:ln>
                  <a:solidFill>
                    <a:srgbClr val="C6573B"/>
                  </a:solidFill>
                  <a:effectLst/>
                  <a:uLnTx/>
                  <a:uFillTx/>
                  <a:latin typeface="Arial" panose="020B0604020202020204" pitchFamily="34" charset="0"/>
                  <a:ea typeface="+mn-ea"/>
                  <a:cs typeface="Arial" panose="020B0604020202020204" pitchFamily="34" charset="0"/>
                </a:rPr>
                <a:t>4</a:t>
              </a:r>
            </a:p>
          </p:txBody>
        </p:sp>
        <p:sp>
          <p:nvSpPr>
            <p:cNvPr id="26" name="Rechteck 25">
              <a:extLst>
                <a:ext uri="{FF2B5EF4-FFF2-40B4-BE49-F238E27FC236}">
                  <a16:creationId xmlns:a16="http://schemas.microsoft.com/office/drawing/2014/main" id="{C884B8D3-AD14-3A41-81F2-BF0E30F01FA5}"/>
                </a:ext>
              </a:extLst>
            </p:cNvPr>
            <p:cNvSpPr/>
            <p:nvPr/>
          </p:nvSpPr>
          <p:spPr bwMode="auto">
            <a:xfrm>
              <a:off x="5152073" y="2951224"/>
              <a:ext cx="3168650" cy="720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C6573B"/>
                  </a:solidFill>
                  <a:effectLst/>
                  <a:uLnTx/>
                  <a:uFillTx/>
                  <a:latin typeface="Arial" panose="020B0604020202020204" pitchFamily="34" charset="0"/>
                  <a:ea typeface="+mn-ea"/>
                  <a:cs typeface="Arial" panose="020B0604020202020204" pitchFamily="34" charset="0"/>
                </a:rPr>
                <a:t>PIONEER-6</a:t>
              </a:r>
              <a:r>
                <a:rPr kumimoji="0" lang="de-DE" sz="1600" b="1" i="0" u="none" strike="noStrike" kern="1200" cap="none" spc="0" normalizeH="0" baseline="30000" noProof="0" dirty="0">
                  <a:ln>
                    <a:noFill/>
                  </a:ln>
                  <a:solidFill>
                    <a:srgbClr val="C6573B"/>
                  </a:solidFill>
                  <a:effectLst/>
                  <a:uLnTx/>
                  <a:uFillTx/>
                  <a:latin typeface="Arial" panose="020B0604020202020204" pitchFamily="34" charset="0"/>
                  <a:ea typeface="+mn-ea"/>
                  <a:cs typeface="Arial" panose="020B0604020202020204" pitchFamily="34" charset="0"/>
                </a:rPr>
                <a:t>5</a:t>
              </a:r>
            </a:p>
          </p:txBody>
        </p:sp>
        <p:sp>
          <p:nvSpPr>
            <p:cNvPr id="29" name="Rectangle 28">
              <a:extLst>
                <a:ext uri="{FF2B5EF4-FFF2-40B4-BE49-F238E27FC236}">
                  <a16:creationId xmlns:a16="http://schemas.microsoft.com/office/drawing/2014/main" id="{0D24428B-2DA9-FC47-B3AE-B1C3DED21A49}"/>
                </a:ext>
              </a:extLst>
            </p:cNvPr>
            <p:cNvSpPr/>
            <p:nvPr/>
          </p:nvSpPr>
          <p:spPr>
            <a:xfrm>
              <a:off x="199212" y="1539933"/>
              <a:ext cx="622100" cy="5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2400" b="0" i="0" u="none" strike="noStrike" kern="1200" cap="none" spc="0" normalizeH="0" baseline="0" noProof="0">
                <a:ln>
                  <a:noFill/>
                </a:ln>
                <a:solidFill>
                  <a:srgbClr val="FFFFFF"/>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166F09F1-A964-664F-AC9F-BF19954BC3D6}"/>
                </a:ext>
              </a:extLst>
            </p:cNvPr>
            <p:cNvSpPr/>
            <p:nvPr/>
          </p:nvSpPr>
          <p:spPr>
            <a:xfrm>
              <a:off x="2628083" y="1537761"/>
              <a:ext cx="622100" cy="5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2400" b="0" i="0" u="none" strike="noStrike" kern="1200" cap="none" spc="0" normalizeH="0" baseline="0" noProof="0">
                <a:ln>
                  <a:noFill/>
                </a:ln>
                <a:solidFill>
                  <a:srgbClr val="FFFFFF"/>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F7B2A202-D54B-4F45-84E4-CE35D14E9D89}"/>
                </a:ext>
              </a:extLst>
            </p:cNvPr>
            <p:cNvSpPr txBox="1"/>
            <p:nvPr/>
          </p:nvSpPr>
          <p:spPr>
            <a:xfrm>
              <a:off x="7378700" y="3454400"/>
              <a:ext cx="138548" cy="34624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24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5" name="Title 4">
            <a:extLst>
              <a:ext uri="{FF2B5EF4-FFF2-40B4-BE49-F238E27FC236}">
                <a16:creationId xmlns:a16="http://schemas.microsoft.com/office/drawing/2014/main" id="{017AB810-CE6B-994F-AD80-778D760834ED}"/>
              </a:ext>
            </a:extLst>
          </p:cNvPr>
          <p:cNvSpPr>
            <a:spLocks noGrp="1"/>
          </p:cNvSpPr>
          <p:nvPr>
            <p:ph type="title"/>
          </p:nvPr>
        </p:nvSpPr>
        <p:spPr/>
        <p:txBody>
          <a:bodyPr/>
          <a:lstStyle/>
          <a:p>
            <a:r>
              <a:rPr lang="en-GB" altLang="de-DE"/>
              <a:t>CVOTs with GLP-1 receptor agonists</a:t>
            </a:r>
            <a:br>
              <a:rPr lang="en-GB" altLang="de-DE"/>
            </a:br>
            <a:r>
              <a:rPr lang="en-GB" altLang="de-DE"/>
              <a:t>(3P-MACE endpoint</a:t>
            </a:r>
            <a:endParaRPr lang="en-US" dirty="0"/>
          </a:p>
        </p:txBody>
      </p:sp>
    </p:spTree>
    <p:extLst>
      <p:ext uri="{BB962C8B-B14F-4D97-AF65-F5344CB8AC3E}">
        <p14:creationId xmlns:p14="http://schemas.microsoft.com/office/powerpoint/2010/main" val="314969159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18"/>
          <p:cNvSpPr txBox="1">
            <a:spLocks noGrp="1"/>
          </p:cNvSpPr>
          <p:nvPr>
            <p:ph type="title"/>
          </p:nvPr>
        </p:nvSpPr>
        <p:spPr/>
        <p:txBody>
          <a:bodyPr/>
          <a:lstStyle/>
          <a:p>
            <a:pPr lvl="0"/>
            <a:r>
              <a:rPr lang="en-US" dirty="0"/>
              <a:t>GLP-1RA and Cardiorenal outcomes in T2DM: </a:t>
            </a:r>
            <a:br>
              <a:rPr lang="en-US" dirty="0"/>
            </a:br>
            <a:r>
              <a:rPr lang="en-US" dirty="0"/>
              <a:t>A Metanalysis of eight CVOT</a:t>
            </a:r>
            <a:r>
              <a:rPr lang="en-US" cap="none" dirty="0"/>
              <a:t>s</a:t>
            </a:r>
            <a:endParaRPr lang="en-US" dirty="0"/>
          </a:p>
        </p:txBody>
      </p:sp>
      <p:sp>
        <p:nvSpPr>
          <p:cNvPr id="2" name="Slide Number Placeholder 1">
            <a:extLst>
              <a:ext uri="{FF2B5EF4-FFF2-40B4-BE49-F238E27FC236}">
                <a16:creationId xmlns:a16="http://schemas.microsoft.com/office/drawing/2014/main" id="{7C19DE49-C3C5-FF42-AC26-7BFB5349A9A5}"/>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100" b="0" i="0" u="none" strike="noStrike" kern="1200" cap="none" spc="0" normalizeH="0" baseline="0" noProof="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11" name="Content Placeholder 10">
            <a:extLst>
              <a:ext uri="{FF2B5EF4-FFF2-40B4-BE49-F238E27FC236}">
                <a16:creationId xmlns:a16="http://schemas.microsoft.com/office/drawing/2014/main" id="{A99D6C85-8E95-1B43-9A12-7556BF61F8C7}"/>
              </a:ext>
            </a:extLst>
          </p:cNvPr>
          <p:cNvSpPr>
            <a:spLocks noGrp="1"/>
          </p:cNvSpPr>
          <p:nvPr>
            <p:ph sz="quarter" idx="15"/>
          </p:nvPr>
        </p:nvSpPr>
        <p:spPr>
          <a:xfrm>
            <a:off x="101618" y="6194154"/>
            <a:ext cx="12090382" cy="500947"/>
          </a:xfrm>
        </p:spPr>
        <p:txBody>
          <a:bodyPr/>
          <a:lstStyle/>
          <a:p>
            <a:pPr marL="0" marR="0" lvl="0" indent="0" algn="l" rtl="0">
              <a:spcBef>
                <a:spcPts val="0"/>
              </a:spcBef>
              <a:buNone/>
            </a:pPr>
            <a:r>
              <a:rPr lang="en-GB" sz="1100" dirty="0">
                <a:latin typeface="Arial" panose="020B0604020202020204" pitchFamily="34" charset="0"/>
                <a:ea typeface="Calibri"/>
                <a:cs typeface="Arial" panose="020B0604020202020204" pitchFamily="34" charset="0"/>
                <a:sym typeface="Calibri"/>
              </a:rPr>
              <a:t>CI, confidence interval; CVD, cardiovascular disease; CVOT, cardiovascular outcomes trial; GLP-1 RA, glucagon-like peptide 1 receptor agonist; HR, hazard ratio; MACE, major adverse cardiovascular events;</a:t>
            </a:r>
            <a:br>
              <a:rPr lang="en-GB" sz="1100" dirty="0">
                <a:latin typeface="Arial" panose="020B0604020202020204" pitchFamily="34" charset="0"/>
                <a:ea typeface="Calibri"/>
                <a:cs typeface="Arial" panose="020B0604020202020204" pitchFamily="34" charset="0"/>
                <a:sym typeface="Calibri"/>
              </a:rPr>
            </a:br>
            <a:r>
              <a:rPr lang="en-GB" sz="1100" dirty="0">
                <a:latin typeface="Arial" panose="020B0604020202020204" pitchFamily="34" charset="0"/>
                <a:ea typeface="Calibri"/>
                <a:cs typeface="Arial" panose="020B0604020202020204" pitchFamily="34" charset="0"/>
                <a:sym typeface="Calibri"/>
              </a:rPr>
              <a:t>T2D, type 2 diabetes</a:t>
            </a:r>
          </a:p>
          <a:p>
            <a:pPr marL="0" marR="0" lvl="0" indent="0" algn="l" rtl="0">
              <a:spcBef>
                <a:spcPts val="0"/>
              </a:spcBef>
              <a:buNone/>
            </a:pPr>
            <a:r>
              <a:rPr lang="en-GB" sz="1100" dirty="0" err="1">
                <a:latin typeface="Arial" panose="020B0604020202020204" pitchFamily="34" charset="0"/>
                <a:ea typeface="Calibri"/>
                <a:cs typeface="Arial" panose="020B0604020202020204" pitchFamily="34" charset="0"/>
                <a:sym typeface="Calibri"/>
              </a:rPr>
              <a:t>Giugliano</a:t>
            </a:r>
            <a:r>
              <a:rPr lang="en-GB" sz="1100" dirty="0">
                <a:latin typeface="Arial" panose="020B0604020202020204" pitchFamily="34" charset="0"/>
                <a:ea typeface="Calibri"/>
                <a:cs typeface="Arial" panose="020B0604020202020204" pitchFamily="34" charset="0"/>
                <a:sym typeface="Calibri"/>
              </a:rPr>
              <a:t> D, et al. Cardiovasc </a:t>
            </a:r>
            <a:r>
              <a:rPr lang="en-GB" sz="1100" dirty="0" err="1">
                <a:latin typeface="Arial" panose="020B0604020202020204" pitchFamily="34" charset="0"/>
                <a:ea typeface="Calibri"/>
                <a:cs typeface="Arial" panose="020B0604020202020204" pitchFamily="34" charset="0"/>
                <a:sym typeface="Calibri"/>
              </a:rPr>
              <a:t>Diabetol</a:t>
            </a:r>
            <a:r>
              <a:rPr lang="en-GB" sz="1100" dirty="0">
                <a:latin typeface="Arial" panose="020B0604020202020204" pitchFamily="34" charset="0"/>
                <a:ea typeface="Calibri"/>
                <a:cs typeface="Arial" panose="020B0604020202020204" pitchFamily="34" charset="0"/>
                <a:sym typeface="Calibri"/>
              </a:rPr>
              <a:t>. 2021;20:189</a:t>
            </a:r>
            <a:endParaRPr lang="en-GB" sz="1100" dirty="0"/>
          </a:p>
        </p:txBody>
      </p:sp>
      <p:sp>
        <p:nvSpPr>
          <p:cNvPr id="8" name="Text Placeholder 9">
            <a:extLst>
              <a:ext uri="{FF2B5EF4-FFF2-40B4-BE49-F238E27FC236}">
                <a16:creationId xmlns:a16="http://schemas.microsoft.com/office/drawing/2014/main" id="{67F2E6CA-CA92-7F47-8011-FB0F50F159E2}"/>
              </a:ext>
            </a:extLst>
          </p:cNvPr>
          <p:cNvSpPr txBox="1">
            <a:spLocks/>
          </p:cNvSpPr>
          <p:nvPr/>
        </p:nvSpPr>
        <p:spPr>
          <a:xfrm>
            <a:off x="609600" y="1201480"/>
            <a:ext cx="10972800" cy="438187"/>
          </a:xfrm>
          <a:prstGeom prst="rect">
            <a:avLst/>
          </a:prstGeom>
        </p:spPr>
        <p:txBody>
          <a:bodyPr vert="horz" lIns="0" tIns="0" rIns="0" bIns="0" rtlCol="0">
            <a:normAutofit/>
          </a:bodyPr>
          <a:lst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200"/>
              </a:spcBef>
              <a:spcAft>
                <a:spcPts val="0"/>
              </a:spcAft>
              <a:buClr>
                <a:srgbClr val="C0504D"/>
              </a:buClr>
              <a:buSzTx/>
              <a:buFont typeface="Arial"/>
              <a:buNone/>
              <a:tabLst/>
              <a:defRPr/>
            </a:pPr>
            <a:r>
              <a:rPr kumimoji="0" lang="en-US" sz="2000" b="1" i="0" u="none" strike="noStrike" kern="1200" cap="none" spc="100" normalizeH="0" baseline="0" noProof="0">
                <a:ln>
                  <a:noFill/>
                </a:ln>
                <a:solidFill>
                  <a:srgbClr val="C6573B"/>
                </a:solidFill>
                <a:effectLst/>
                <a:uLnTx/>
                <a:uFillTx/>
                <a:latin typeface="Arial" panose="020B0604020202020204" pitchFamily="34" charset="0"/>
                <a:cs typeface="Arial" panose="020B0604020202020204" pitchFamily="34" charset="0"/>
              </a:rPr>
              <a:t>MACE</a:t>
            </a:r>
            <a:endParaRPr kumimoji="0" lang="en-US" sz="2000" b="1" i="0" u="none" strike="noStrike" kern="1200" cap="none" spc="100" normalizeH="0" baseline="0" noProof="0" dirty="0">
              <a:ln>
                <a:noFill/>
              </a:ln>
              <a:solidFill>
                <a:srgbClr val="C6573B"/>
              </a:solidFill>
              <a:effectLst/>
              <a:uLnTx/>
              <a:uFillTx/>
              <a:latin typeface="Arial" panose="020B0604020202020204" pitchFamily="34" charset="0"/>
              <a:cs typeface="Arial" panose="020B0604020202020204" pitchFamily="34" charset="0"/>
            </a:endParaRPr>
          </a:p>
        </p:txBody>
      </p:sp>
      <p:graphicFrame>
        <p:nvGraphicFramePr>
          <p:cNvPr id="9" name="Table 8">
            <a:extLst>
              <a:ext uri="{FF2B5EF4-FFF2-40B4-BE49-F238E27FC236}">
                <a16:creationId xmlns:a16="http://schemas.microsoft.com/office/drawing/2014/main" id="{8B68ECE0-2FCE-5049-83B5-C0E80F4C54C9}"/>
              </a:ext>
            </a:extLst>
          </p:cNvPr>
          <p:cNvGraphicFramePr>
            <a:graphicFrameLocks noGrp="1"/>
          </p:cNvGraphicFramePr>
          <p:nvPr/>
        </p:nvGraphicFramePr>
        <p:xfrm>
          <a:off x="1701209" y="1404049"/>
          <a:ext cx="8458792" cy="4397040"/>
        </p:xfrm>
        <a:graphic>
          <a:graphicData uri="http://schemas.openxmlformats.org/drawingml/2006/table">
            <a:tbl>
              <a:tblPr firstRow="1" bandRow="1">
                <a:tableStyleId>{5C22544A-7EE6-4342-B048-85BDC9FD1C3A}</a:tableStyleId>
              </a:tblPr>
              <a:tblGrid>
                <a:gridCol w="3870251">
                  <a:extLst>
                    <a:ext uri="{9D8B030D-6E8A-4147-A177-3AD203B41FA5}">
                      <a16:colId xmlns:a16="http://schemas.microsoft.com/office/drawing/2014/main" val="1182664877"/>
                    </a:ext>
                  </a:extLst>
                </a:gridCol>
                <a:gridCol w="1913861">
                  <a:extLst>
                    <a:ext uri="{9D8B030D-6E8A-4147-A177-3AD203B41FA5}">
                      <a16:colId xmlns:a16="http://schemas.microsoft.com/office/drawing/2014/main" val="1128784357"/>
                    </a:ext>
                  </a:extLst>
                </a:gridCol>
                <a:gridCol w="1701209">
                  <a:extLst>
                    <a:ext uri="{9D8B030D-6E8A-4147-A177-3AD203B41FA5}">
                      <a16:colId xmlns:a16="http://schemas.microsoft.com/office/drawing/2014/main" val="1242273501"/>
                    </a:ext>
                  </a:extLst>
                </a:gridCol>
                <a:gridCol w="973471">
                  <a:extLst>
                    <a:ext uri="{9D8B030D-6E8A-4147-A177-3AD203B41FA5}">
                      <a16:colId xmlns:a16="http://schemas.microsoft.com/office/drawing/2014/main" val="975597780"/>
                    </a:ext>
                  </a:extLst>
                </a:gridCol>
              </a:tblGrid>
              <a:tr h="0">
                <a:tc>
                  <a:txBody>
                    <a:bodyPr/>
                    <a:lstStyle/>
                    <a:p>
                      <a:r>
                        <a:rPr lang="en-US" sz="1200" dirty="0">
                          <a:solidFill>
                            <a:schemeClr val="tx1"/>
                          </a:solidFill>
                          <a:latin typeface="Arial" panose="020B0604020202020204" pitchFamily="34" charset="0"/>
                          <a:cs typeface="Arial" panose="020B0604020202020204" pitchFamily="34" charset="0"/>
                        </a:rPr>
                        <a:t>Study</a:t>
                      </a:r>
                    </a:p>
                  </a:txBody>
                  <a:tcPr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dirty="0" err="1">
                          <a:solidFill>
                            <a:schemeClr val="tx1"/>
                          </a:solidFill>
                          <a:latin typeface="Arial" panose="020B0604020202020204" pitchFamily="34" charset="0"/>
                          <a:cs typeface="Arial" panose="020B0604020202020204" pitchFamily="34" charset="0"/>
                        </a:rPr>
                        <a:t>Favours</a:t>
                      </a:r>
                      <a:r>
                        <a:rPr lang="en-US" sz="1200" dirty="0">
                          <a:solidFill>
                            <a:schemeClr val="tx1"/>
                          </a:solidFill>
                          <a:latin typeface="Arial" panose="020B0604020202020204" pitchFamily="34" charset="0"/>
                          <a:cs typeface="Arial" panose="020B0604020202020204" pitchFamily="34" charset="0"/>
                        </a:rPr>
                        <a:t> GLP-1RA</a:t>
                      </a:r>
                    </a:p>
                  </a:txBody>
                  <a:tcPr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chemeClr val="tx1"/>
                          </a:solidFill>
                          <a:latin typeface="Arial" panose="020B0604020202020204" pitchFamily="34" charset="0"/>
                          <a:cs typeface="Arial" panose="020B0604020202020204" pitchFamily="34" charset="0"/>
                        </a:rPr>
                        <a:t>HR</a:t>
                      </a:r>
                      <a:br>
                        <a:rPr lang="en-US" sz="1200" dirty="0">
                          <a:solidFill>
                            <a:schemeClr val="tx1"/>
                          </a:solidFill>
                          <a:latin typeface="Arial" panose="020B0604020202020204" pitchFamily="34" charset="0"/>
                          <a:cs typeface="Arial" panose="020B0604020202020204" pitchFamily="34" charset="0"/>
                        </a:rPr>
                      </a:br>
                      <a:r>
                        <a:rPr lang="en-US" sz="1200" dirty="0">
                          <a:solidFill>
                            <a:schemeClr val="tx1"/>
                          </a:solidFill>
                          <a:latin typeface="Arial" panose="020B0604020202020204" pitchFamily="34" charset="0"/>
                          <a:cs typeface="Arial" panose="020B0604020202020204" pitchFamily="34" charset="0"/>
                        </a:rPr>
                        <a:t>with 95% CI</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dirty="0">
                          <a:solidFill>
                            <a:schemeClr val="tx1"/>
                          </a:solidFill>
                          <a:latin typeface="Arial" panose="020B0604020202020204" pitchFamily="34" charset="0"/>
                          <a:cs typeface="Arial" panose="020B0604020202020204" pitchFamily="34" charset="0"/>
                        </a:rPr>
                        <a:t>Weight</a:t>
                      </a:r>
                      <a:br>
                        <a:rPr lang="en-US" sz="1200" dirty="0">
                          <a:solidFill>
                            <a:schemeClr val="tx1"/>
                          </a:solidFill>
                          <a:latin typeface="Arial" panose="020B0604020202020204" pitchFamily="34" charset="0"/>
                          <a:cs typeface="Arial" panose="020B0604020202020204" pitchFamily="34" charset="0"/>
                        </a:rPr>
                      </a:br>
                      <a:r>
                        <a:rPr lang="en-US" sz="1200" dirty="0">
                          <a:solidFill>
                            <a:schemeClr val="tx1"/>
                          </a:solidFill>
                          <a:latin typeface="Arial" panose="020B0604020202020204" pitchFamily="34" charset="0"/>
                          <a:cs typeface="Arial" panose="020B0604020202020204" pitchFamily="34" charset="0"/>
                        </a:rPr>
                        <a:t>(%)</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33800914"/>
                  </a:ext>
                </a:extLst>
              </a:tr>
              <a:tr h="0">
                <a:tc>
                  <a:txBody>
                    <a:bodyPr/>
                    <a:lstStyle/>
                    <a:p>
                      <a:pPr>
                        <a:lnSpc>
                          <a:spcPct val="90000"/>
                        </a:lnSpc>
                      </a:pPr>
                      <a:r>
                        <a:rPr lang="en-US" sz="1200" b="1" dirty="0">
                          <a:latin typeface="Arial" panose="020B0604020202020204" pitchFamily="34" charset="0"/>
                          <a:cs typeface="Arial" panose="020B0604020202020204" pitchFamily="34" charset="0"/>
                        </a:rPr>
                        <a:t>1: History of CVD</a:t>
                      </a:r>
                    </a:p>
                  </a:txBody>
                  <a:tcPr marT="18000" marB="1800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200" dirty="0">
                        <a:latin typeface="Arial" panose="020B0604020202020204" pitchFamily="34" charset="0"/>
                        <a:cs typeface="Arial" panose="020B0604020202020204" pitchFamily="34" charset="0"/>
                      </a:endParaRPr>
                    </a:p>
                  </a:txBody>
                  <a:tcPr marT="18000" marB="1800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lnSpc>
                          <a:spcPct val="90000"/>
                        </a:lnSpc>
                      </a:pPr>
                      <a:endParaRPr lang="en-US" sz="1200" dirty="0">
                        <a:latin typeface="Arial" panose="020B0604020202020204" pitchFamily="34" charset="0"/>
                        <a:cs typeface="Arial" panose="020B0604020202020204" pitchFamily="34" charset="0"/>
                      </a:endParaRPr>
                    </a:p>
                  </a:txBody>
                  <a:tcPr marT="18000" marB="1800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200" dirty="0">
                        <a:latin typeface="Arial" panose="020B0604020202020204" pitchFamily="34" charset="0"/>
                        <a:cs typeface="Arial" panose="020B0604020202020204" pitchFamily="34" charset="0"/>
                      </a:endParaRPr>
                    </a:p>
                  </a:txBody>
                  <a:tcPr marT="18000" marB="1800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46018974"/>
                  </a:ext>
                </a:extLst>
              </a:tr>
              <a:tr h="0">
                <a:tc>
                  <a:txBody>
                    <a:bodyPr/>
                    <a:lstStyle/>
                    <a:p>
                      <a:pPr>
                        <a:lnSpc>
                          <a:spcPct val="90000"/>
                        </a:lnSpc>
                      </a:pPr>
                      <a:r>
                        <a:rPr lang="en-US" sz="1200" dirty="0">
                          <a:latin typeface="Arial" panose="020B0604020202020204" pitchFamily="34" charset="0"/>
                          <a:cs typeface="Arial" panose="020B0604020202020204" pitchFamily="34" charset="0"/>
                        </a:rPr>
                        <a:t>LEADER</a:t>
                      </a: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200" dirty="0">
                        <a:latin typeface="Arial" panose="020B0604020202020204" pitchFamily="34" charset="0"/>
                        <a:cs typeface="Arial" panose="020B0604020202020204" pitchFamily="34" charset="0"/>
                      </a:endParaRP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r>
                        <a:rPr lang="en-US" sz="1200" dirty="0">
                          <a:latin typeface="Arial" panose="020B0604020202020204" pitchFamily="34" charset="0"/>
                          <a:cs typeface="Arial" panose="020B0604020202020204" pitchFamily="34" charset="0"/>
                        </a:rPr>
                        <a:t>0.83 (0.74-0.93)</a:t>
                      </a: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r>
                        <a:rPr lang="en-US" sz="1200" dirty="0">
                          <a:latin typeface="Arial" panose="020B0604020202020204" pitchFamily="34" charset="0"/>
                          <a:cs typeface="Arial" panose="020B0604020202020204" pitchFamily="34" charset="0"/>
                        </a:rPr>
                        <a:t>20.87</a:t>
                      </a: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61828206"/>
                  </a:ext>
                </a:extLst>
              </a:tr>
              <a:tr h="0">
                <a:tc>
                  <a:txBody>
                    <a:bodyPr/>
                    <a:lstStyle/>
                    <a:p>
                      <a:pPr>
                        <a:lnSpc>
                          <a:spcPct val="90000"/>
                        </a:lnSpc>
                      </a:pPr>
                      <a:r>
                        <a:rPr lang="en-US" sz="1200" dirty="0">
                          <a:latin typeface="Arial" panose="020B0604020202020204" pitchFamily="34" charset="0"/>
                          <a:cs typeface="Arial" panose="020B0604020202020204" pitchFamily="34" charset="0"/>
                        </a:rPr>
                        <a:t>SUSTAIN-6</a:t>
                      </a: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200" dirty="0">
                        <a:latin typeface="Arial" panose="020B0604020202020204" pitchFamily="34" charset="0"/>
                        <a:cs typeface="Arial" panose="020B0604020202020204" pitchFamily="34" charset="0"/>
                      </a:endParaRP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r>
                        <a:rPr lang="en-US" sz="1200" dirty="0">
                          <a:latin typeface="Arial" panose="020B0604020202020204" pitchFamily="34" charset="0"/>
                          <a:cs typeface="Arial" panose="020B0604020202020204" pitchFamily="34" charset="0"/>
                        </a:rPr>
                        <a:t>0.72 (0.55-0.94)</a:t>
                      </a: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r>
                        <a:rPr lang="en-US" sz="1200" dirty="0">
                          <a:latin typeface="Arial" panose="020B0604020202020204" pitchFamily="34" charset="0"/>
                          <a:cs typeface="Arial" panose="020B0604020202020204" pitchFamily="34" charset="0"/>
                        </a:rPr>
                        <a:t>5.78</a:t>
                      </a: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3815464"/>
                  </a:ext>
                </a:extLst>
              </a:tr>
              <a:tr h="0">
                <a:tc>
                  <a:txBody>
                    <a:bodyPr/>
                    <a:lstStyle/>
                    <a:p>
                      <a:pPr>
                        <a:lnSpc>
                          <a:spcPct val="90000"/>
                        </a:lnSpc>
                      </a:pPr>
                      <a:r>
                        <a:rPr lang="en-US" sz="1200" dirty="0">
                          <a:latin typeface="Arial" panose="020B0604020202020204" pitchFamily="34" charset="0"/>
                          <a:cs typeface="Arial" panose="020B0604020202020204" pitchFamily="34" charset="0"/>
                        </a:rPr>
                        <a:t>EXSCEL</a:t>
                      </a: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200" dirty="0">
                        <a:latin typeface="Arial" panose="020B0604020202020204" pitchFamily="34" charset="0"/>
                        <a:cs typeface="Arial" panose="020B0604020202020204" pitchFamily="34" charset="0"/>
                      </a:endParaRP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r>
                        <a:rPr lang="en-US" sz="1200" dirty="0">
                          <a:latin typeface="Arial" panose="020B0604020202020204" pitchFamily="34" charset="0"/>
                          <a:cs typeface="Arial" panose="020B0604020202020204" pitchFamily="34" charset="0"/>
                        </a:rPr>
                        <a:t>0.90 (0.81-0.99)</a:t>
                      </a: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r>
                        <a:rPr lang="en-US" sz="1200" dirty="0">
                          <a:latin typeface="Arial" panose="020B0604020202020204" pitchFamily="34" charset="0"/>
                          <a:cs typeface="Arial" panose="020B0604020202020204" pitchFamily="34" charset="0"/>
                        </a:rPr>
                        <a:t>24.07</a:t>
                      </a: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25795570"/>
                  </a:ext>
                </a:extLst>
              </a:tr>
              <a:tr h="0">
                <a:tc>
                  <a:txBody>
                    <a:bodyPr/>
                    <a:lstStyle/>
                    <a:p>
                      <a:pPr>
                        <a:lnSpc>
                          <a:spcPct val="90000"/>
                        </a:lnSpc>
                      </a:pPr>
                      <a:r>
                        <a:rPr lang="en-US" sz="1200" dirty="0">
                          <a:latin typeface="Arial" panose="020B0604020202020204" pitchFamily="34" charset="0"/>
                          <a:cs typeface="Arial" panose="020B0604020202020204" pitchFamily="34" charset="0"/>
                        </a:rPr>
                        <a:t>REWIND</a:t>
                      </a: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200" dirty="0">
                        <a:latin typeface="Arial" panose="020B0604020202020204" pitchFamily="34" charset="0"/>
                        <a:cs typeface="Arial" panose="020B0604020202020204" pitchFamily="34" charset="0"/>
                      </a:endParaRP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r>
                        <a:rPr lang="en-US" sz="1200" dirty="0">
                          <a:latin typeface="Arial" panose="020B0604020202020204" pitchFamily="34" charset="0"/>
                          <a:cs typeface="Arial" panose="020B0604020202020204" pitchFamily="34" charset="0"/>
                        </a:rPr>
                        <a:t>0.87 (0.74-1.02)</a:t>
                      </a: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r>
                        <a:rPr lang="en-US" sz="1200" dirty="0">
                          <a:latin typeface="Arial" panose="020B0604020202020204" pitchFamily="34" charset="0"/>
                          <a:cs typeface="Arial" panose="020B0604020202020204" pitchFamily="34" charset="0"/>
                        </a:rPr>
                        <a:t>13.34</a:t>
                      </a: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19895203"/>
                  </a:ext>
                </a:extLst>
              </a:tr>
              <a:tr h="0">
                <a:tc>
                  <a:txBody>
                    <a:bodyPr/>
                    <a:lstStyle/>
                    <a:p>
                      <a:pPr>
                        <a:lnSpc>
                          <a:spcPct val="90000"/>
                        </a:lnSpc>
                      </a:pPr>
                      <a:r>
                        <a:rPr lang="en-US" sz="1200" dirty="0">
                          <a:latin typeface="Arial" panose="020B0604020202020204" pitchFamily="34" charset="0"/>
                          <a:cs typeface="Arial" panose="020B0604020202020204" pitchFamily="34" charset="0"/>
                        </a:rPr>
                        <a:t>PIONEER 6</a:t>
                      </a: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200" dirty="0">
                        <a:latin typeface="Arial" panose="020B0604020202020204" pitchFamily="34" charset="0"/>
                        <a:cs typeface="Arial" panose="020B0604020202020204" pitchFamily="34" charset="0"/>
                      </a:endParaRP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r>
                        <a:rPr lang="en-US" sz="1200" dirty="0">
                          <a:latin typeface="Arial" panose="020B0604020202020204" pitchFamily="34" charset="0"/>
                          <a:cs typeface="Arial" panose="020B0604020202020204" pitchFamily="34" charset="0"/>
                        </a:rPr>
                        <a:t>0.83 (0.58-1.18)</a:t>
                      </a: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r>
                        <a:rPr lang="en-US" sz="1200" dirty="0">
                          <a:latin typeface="Arial" panose="020B0604020202020204" pitchFamily="34" charset="0"/>
                          <a:cs typeface="Arial" panose="020B0604020202020204" pitchFamily="34" charset="0"/>
                        </a:rPr>
                        <a:t>3.54</a:t>
                      </a: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21962751"/>
                  </a:ext>
                </a:extLst>
              </a:tr>
              <a:tr h="0">
                <a:tc>
                  <a:txBody>
                    <a:bodyPr/>
                    <a:lstStyle/>
                    <a:p>
                      <a:pPr>
                        <a:lnSpc>
                          <a:spcPct val="90000"/>
                        </a:lnSpc>
                      </a:pPr>
                      <a:r>
                        <a:rPr lang="en-US" sz="1200" dirty="0">
                          <a:latin typeface="Arial" panose="020B0604020202020204" pitchFamily="34" charset="0"/>
                          <a:cs typeface="Arial" panose="020B0604020202020204" pitchFamily="34" charset="0"/>
                        </a:rPr>
                        <a:t>AMPLITUDE-O</a:t>
                      </a: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200" dirty="0">
                        <a:latin typeface="Arial" panose="020B0604020202020204" pitchFamily="34" charset="0"/>
                        <a:cs typeface="Arial" panose="020B0604020202020204" pitchFamily="34" charset="0"/>
                      </a:endParaRP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r>
                        <a:rPr lang="en-US" sz="1200" dirty="0">
                          <a:latin typeface="Arial" panose="020B0604020202020204" pitchFamily="34" charset="0"/>
                          <a:cs typeface="Arial" panose="020B0604020202020204" pitchFamily="34" charset="0"/>
                        </a:rPr>
                        <a:t>0.71 (0.57-0.89)</a:t>
                      </a: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r>
                        <a:rPr lang="en-US" sz="1200" dirty="0">
                          <a:latin typeface="Arial" panose="020B0604020202020204" pitchFamily="34" charset="0"/>
                          <a:cs typeface="Arial" panose="020B0604020202020204" pitchFamily="34" charset="0"/>
                        </a:rPr>
                        <a:t>7.62</a:t>
                      </a: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51020072"/>
                  </a:ext>
                </a:extLst>
              </a:tr>
              <a:tr h="0">
                <a:tc>
                  <a:txBody>
                    <a:bodyPr/>
                    <a:lstStyle/>
                    <a:p>
                      <a:pPr>
                        <a:lnSpc>
                          <a:spcPct val="90000"/>
                        </a:lnSpc>
                      </a:pPr>
                      <a:r>
                        <a:rPr lang="en-US" sz="1200" dirty="0">
                          <a:latin typeface="Arial" panose="020B0604020202020204" pitchFamily="34" charset="0"/>
                          <a:cs typeface="Arial" panose="020B0604020202020204" pitchFamily="34" charset="0"/>
                        </a:rPr>
                        <a:t>Heterogeneity: T</a:t>
                      </a:r>
                      <a:r>
                        <a:rPr lang="en-US" sz="1200" baseline="30000" dirty="0">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 = 0.00, I</a:t>
                      </a:r>
                      <a:r>
                        <a:rPr lang="en-US" sz="1200" baseline="30000" dirty="0">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 = 6.12%, H</a:t>
                      </a:r>
                      <a:r>
                        <a:rPr lang="en-US" sz="1200" baseline="30000" dirty="0">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 = 1.07</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Test of 𝚹</a:t>
                      </a:r>
                      <a:r>
                        <a:rPr lang="en-US" sz="1200" baseline="-25000" dirty="0" err="1">
                          <a:latin typeface="Arial" panose="020B0604020202020204" pitchFamily="34" charset="0"/>
                          <a:cs typeface="Arial" panose="020B0604020202020204" pitchFamily="34" charset="0"/>
                        </a:rPr>
                        <a:t>i</a:t>
                      </a:r>
                      <a:r>
                        <a:rPr lang="en-US" sz="1200" dirty="0">
                          <a:latin typeface="Arial" panose="020B0604020202020204" pitchFamily="34" charset="0"/>
                          <a:cs typeface="Arial" panose="020B0604020202020204" pitchFamily="34" charset="0"/>
                        </a:rPr>
                        <a:t> = 𝚹</a:t>
                      </a:r>
                      <a:r>
                        <a:rPr lang="en-US" sz="1200" baseline="-25000" dirty="0">
                          <a:latin typeface="Arial" panose="020B0604020202020204" pitchFamily="34" charset="0"/>
                          <a:cs typeface="Arial" panose="020B0604020202020204" pitchFamily="34" charset="0"/>
                        </a:rPr>
                        <a:t>j</a:t>
                      </a:r>
                      <a:r>
                        <a:rPr lang="en-US" sz="1200" dirty="0">
                          <a:latin typeface="Arial" panose="020B0604020202020204" pitchFamily="34" charset="0"/>
                          <a:cs typeface="Arial" panose="020B0604020202020204" pitchFamily="34" charset="0"/>
                        </a:rPr>
                        <a:t>: Q(5) = 5.35, p=0.37</a:t>
                      </a: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200" dirty="0">
                        <a:latin typeface="Arial" panose="020B0604020202020204" pitchFamily="34" charset="0"/>
                        <a:cs typeface="Arial" panose="020B0604020202020204" pitchFamily="34" charset="0"/>
                      </a:endParaRP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0.84 (0.79-0.90)</a:t>
                      </a:r>
                    </a:p>
                    <a:p>
                      <a:pPr algn="ctr">
                        <a:lnSpc>
                          <a:spcPct val="90000"/>
                        </a:lnSpc>
                      </a:pPr>
                      <a:endParaRPr lang="en-US" sz="1200" dirty="0">
                        <a:latin typeface="Arial" panose="020B0604020202020204" pitchFamily="34" charset="0"/>
                        <a:cs typeface="Arial" panose="020B0604020202020204" pitchFamily="34" charset="0"/>
                      </a:endParaRP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endParaRPr lang="en-US" sz="1200" dirty="0">
                        <a:latin typeface="Arial" panose="020B0604020202020204" pitchFamily="34" charset="0"/>
                        <a:cs typeface="Arial" panose="020B0604020202020204" pitchFamily="34" charset="0"/>
                      </a:endParaRP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75718654"/>
                  </a:ext>
                </a:extLst>
              </a:tr>
              <a:tr h="0">
                <a:tc>
                  <a:txBody>
                    <a:bodyPr/>
                    <a:lstStyle/>
                    <a:p>
                      <a:pPr>
                        <a:lnSpc>
                          <a:spcPct val="90000"/>
                        </a:lnSpc>
                      </a:pPr>
                      <a:r>
                        <a:rPr lang="en-US" sz="1200" b="1" dirty="0">
                          <a:latin typeface="Arial" panose="020B0604020202020204" pitchFamily="34" charset="0"/>
                          <a:cs typeface="Arial" panose="020B0604020202020204" pitchFamily="34" charset="0"/>
                        </a:rPr>
                        <a:t>2: No history of CVD</a:t>
                      </a: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200" dirty="0">
                        <a:latin typeface="Arial" panose="020B0604020202020204" pitchFamily="34" charset="0"/>
                        <a:cs typeface="Arial" panose="020B0604020202020204" pitchFamily="34" charset="0"/>
                      </a:endParaRP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endParaRPr lang="en-US" sz="1200" dirty="0">
                        <a:latin typeface="Arial" panose="020B0604020202020204" pitchFamily="34" charset="0"/>
                        <a:cs typeface="Arial" panose="020B0604020202020204" pitchFamily="34" charset="0"/>
                      </a:endParaRP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endParaRPr lang="en-US" sz="1200" dirty="0">
                        <a:latin typeface="Arial" panose="020B0604020202020204" pitchFamily="34" charset="0"/>
                        <a:cs typeface="Arial" panose="020B0604020202020204" pitchFamily="34" charset="0"/>
                      </a:endParaRP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81332171"/>
                  </a:ext>
                </a:extLst>
              </a:tr>
              <a:tr h="0">
                <a:tc>
                  <a:txBody>
                    <a:bodyPr/>
                    <a:lstStyle/>
                    <a:p>
                      <a:pPr>
                        <a:lnSpc>
                          <a:spcPct val="90000"/>
                        </a:lnSpc>
                      </a:pPr>
                      <a:r>
                        <a:rPr lang="en-US" sz="1200" dirty="0">
                          <a:latin typeface="Arial" panose="020B0604020202020204" pitchFamily="34" charset="0"/>
                          <a:cs typeface="Arial" panose="020B0604020202020204" pitchFamily="34" charset="0"/>
                        </a:rPr>
                        <a:t>LEADER</a:t>
                      </a: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200" dirty="0">
                        <a:latin typeface="Arial" panose="020B0604020202020204" pitchFamily="34" charset="0"/>
                        <a:cs typeface="Arial" panose="020B0604020202020204" pitchFamily="34" charset="0"/>
                      </a:endParaRP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r>
                        <a:rPr lang="en-US" sz="1200" dirty="0">
                          <a:latin typeface="Arial" panose="020B0604020202020204" pitchFamily="34" charset="0"/>
                          <a:cs typeface="Arial" panose="020B0604020202020204" pitchFamily="34" charset="0"/>
                        </a:rPr>
                        <a:t>1.20 (0.86-1.67)</a:t>
                      </a: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r>
                        <a:rPr lang="en-US" sz="1200" dirty="0">
                          <a:latin typeface="Arial" panose="020B0604020202020204" pitchFamily="34" charset="0"/>
                          <a:cs typeface="Arial" panose="020B0604020202020204" pitchFamily="34" charset="0"/>
                        </a:rPr>
                        <a:t>3.93</a:t>
                      </a: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1173328"/>
                  </a:ext>
                </a:extLst>
              </a:tr>
              <a:tr h="0">
                <a:tc>
                  <a:txBody>
                    <a:bodyPr/>
                    <a:lstStyle/>
                    <a:p>
                      <a:pPr>
                        <a:lnSpc>
                          <a:spcPct val="90000"/>
                        </a:lnSpc>
                      </a:pPr>
                      <a:r>
                        <a:rPr lang="en-US" sz="1200" dirty="0">
                          <a:latin typeface="Arial" panose="020B0604020202020204" pitchFamily="34" charset="0"/>
                          <a:cs typeface="Arial" panose="020B0604020202020204" pitchFamily="34" charset="0"/>
                        </a:rPr>
                        <a:t>SUSTAIN-6</a:t>
                      </a: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200" dirty="0">
                        <a:latin typeface="Arial" panose="020B0604020202020204" pitchFamily="34" charset="0"/>
                        <a:cs typeface="Arial" panose="020B0604020202020204" pitchFamily="34" charset="0"/>
                      </a:endParaRP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r>
                        <a:rPr lang="en-US" sz="1200" dirty="0">
                          <a:latin typeface="Arial" panose="020B0604020202020204" pitchFamily="34" charset="0"/>
                          <a:cs typeface="Arial" panose="020B0604020202020204" pitchFamily="34" charset="0"/>
                        </a:rPr>
                        <a:t>1.00 (0.41-2.44)</a:t>
                      </a: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r>
                        <a:rPr lang="en-US" sz="1200" dirty="0">
                          <a:latin typeface="Arial" panose="020B0604020202020204" pitchFamily="34" charset="0"/>
                          <a:cs typeface="Arial" panose="020B0604020202020204" pitchFamily="34" charset="0"/>
                        </a:rPr>
                        <a:t>0.58</a:t>
                      </a: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58317999"/>
                  </a:ext>
                </a:extLst>
              </a:tr>
              <a:tr h="0">
                <a:tc>
                  <a:txBody>
                    <a:bodyPr/>
                    <a:lstStyle/>
                    <a:p>
                      <a:pPr>
                        <a:lnSpc>
                          <a:spcPct val="90000"/>
                        </a:lnSpc>
                      </a:pPr>
                      <a:r>
                        <a:rPr lang="en-US" sz="1200" dirty="0">
                          <a:latin typeface="Arial" panose="020B0604020202020204" pitchFamily="34" charset="0"/>
                          <a:cs typeface="Arial" panose="020B0604020202020204" pitchFamily="34" charset="0"/>
                        </a:rPr>
                        <a:t>EXSCEL</a:t>
                      </a: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200" dirty="0">
                        <a:latin typeface="Arial" panose="020B0604020202020204" pitchFamily="34" charset="0"/>
                        <a:cs typeface="Arial" panose="020B0604020202020204" pitchFamily="34" charset="0"/>
                      </a:endParaRP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r>
                        <a:rPr lang="en-US" sz="1200" dirty="0">
                          <a:latin typeface="Arial" panose="020B0604020202020204" pitchFamily="34" charset="0"/>
                          <a:cs typeface="Arial" panose="020B0604020202020204" pitchFamily="34" charset="0"/>
                        </a:rPr>
                        <a:t>0.99 (0.77-1.28)</a:t>
                      </a: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r>
                        <a:rPr lang="en-US" sz="1200" dirty="0">
                          <a:latin typeface="Arial" panose="020B0604020202020204" pitchFamily="34" charset="0"/>
                          <a:cs typeface="Arial" panose="020B0604020202020204" pitchFamily="34" charset="0"/>
                        </a:rPr>
                        <a:t>6.34</a:t>
                      </a: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02320476"/>
                  </a:ext>
                </a:extLst>
              </a:tr>
              <a:tr h="0">
                <a:tc>
                  <a:txBody>
                    <a:bodyPr/>
                    <a:lstStyle/>
                    <a:p>
                      <a:pPr>
                        <a:lnSpc>
                          <a:spcPct val="90000"/>
                        </a:lnSpc>
                      </a:pPr>
                      <a:r>
                        <a:rPr lang="en-US" sz="1200" dirty="0">
                          <a:latin typeface="Arial" panose="020B0604020202020204" pitchFamily="34" charset="0"/>
                          <a:cs typeface="Arial" panose="020B0604020202020204" pitchFamily="34" charset="0"/>
                        </a:rPr>
                        <a:t>REWIND</a:t>
                      </a: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200" dirty="0">
                        <a:latin typeface="Arial" panose="020B0604020202020204" pitchFamily="34" charset="0"/>
                        <a:cs typeface="Arial" panose="020B0604020202020204" pitchFamily="34" charset="0"/>
                      </a:endParaRP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r>
                        <a:rPr lang="en-US" sz="1200" dirty="0">
                          <a:latin typeface="Arial" panose="020B0604020202020204" pitchFamily="34" charset="0"/>
                          <a:cs typeface="Arial" panose="020B0604020202020204" pitchFamily="34" charset="0"/>
                        </a:rPr>
                        <a:t>0.87 (0.74-1.02)</a:t>
                      </a: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r>
                        <a:rPr lang="en-US" sz="1200" dirty="0">
                          <a:latin typeface="Arial" panose="020B0604020202020204" pitchFamily="34" charset="0"/>
                          <a:cs typeface="Arial" panose="020B0604020202020204" pitchFamily="34" charset="0"/>
                        </a:rPr>
                        <a:t>13.34</a:t>
                      </a: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81110367"/>
                  </a:ext>
                </a:extLst>
              </a:tr>
              <a:tr h="0">
                <a:tc>
                  <a:txBody>
                    <a:bodyPr/>
                    <a:lstStyle/>
                    <a:p>
                      <a:pPr>
                        <a:lnSpc>
                          <a:spcPct val="90000"/>
                        </a:lnSpc>
                      </a:pPr>
                      <a:r>
                        <a:rPr lang="en-US" sz="1200" dirty="0">
                          <a:latin typeface="Arial" panose="020B0604020202020204" pitchFamily="34" charset="0"/>
                          <a:cs typeface="Arial" panose="020B0604020202020204" pitchFamily="34" charset="0"/>
                        </a:rPr>
                        <a:t>PIONEER 6</a:t>
                      </a: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200" dirty="0">
                        <a:latin typeface="Arial" panose="020B0604020202020204" pitchFamily="34" charset="0"/>
                        <a:cs typeface="Arial" panose="020B0604020202020204" pitchFamily="34" charset="0"/>
                      </a:endParaRP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r>
                        <a:rPr lang="en-US" sz="1200" dirty="0">
                          <a:latin typeface="Arial" panose="020B0604020202020204" pitchFamily="34" charset="0"/>
                          <a:cs typeface="Arial" panose="020B0604020202020204" pitchFamily="34" charset="0"/>
                        </a:rPr>
                        <a:t>0.51 (0.15-1.71)</a:t>
                      </a: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r>
                        <a:rPr lang="en-US" sz="1200" dirty="0">
                          <a:latin typeface="Arial" panose="020B0604020202020204" pitchFamily="34" charset="0"/>
                          <a:cs typeface="Arial" panose="020B0604020202020204" pitchFamily="34" charset="0"/>
                        </a:rPr>
                        <a:t>0.32</a:t>
                      </a: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36745529"/>
                  </a:ext>
                </a:extLst>
              </a:tr>
              <a:tr h="0">
                <a:tc>
                  <a:txBody>
                    <a:bodyPr/>
                    <a:lstStyle/>
                    <a:p>
                      <a:pPr>
                        <a:lnSpc>
                          <a:spcPct val="90000"/>
                        </a:lnSpc>
                      </a:pPr>
                      <a:r>
                        <a:rPr lang="en-US" sz="1200" dirty="0">
                          <a:latin typeface="Arial" panose="020B0604020202020204" pitchFamily="34" charset="0"/>
                          <a:cs typeface="Arial" panose="020B0604020202020204" pitchFamily="34" charset="0"/>
                        </a:rPr>
                        <a:t>AMPLITUDE-O</a:t>
                      </a: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200" dirty="0">
                        <a:latin typeface="Arial" panose="020B0604020202020204" pitchFamily="34" charset="0"/>
                        <a:cs typeface="Arial" panose="020B0604020202020204" pitchFamily="34" charset="0"/>
                      </a:endParaRP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r>
                        <a:rPr lang="en-US" sz="1200" dirty="0">
                          <a:latin typeface="Arial" panose="020B0604020202020204" pitchFamily="34" charset="0"/>
                          <a:cs typeface="Arial" panose="020B0604020202020204" pitchFamily="34" charset="0"/>
                        </a:rPr>
                        <a:t>1.71 (0.48-6.08)</a:t>
                      </a: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r>
                        <a:rPr lang="en-US" sz="1200" dirty="0">
                          <a:latin typeface="Arial" panose="020B0604020202020204" pitchFamily="34" charset="0"/>
                          <a:cs typeface="Arial" panose="020B0604020202020204" pitchFamily="34" charset="0"/>
                        </a:rPr>
                        <a:t>0.29</a:t>
                      </a: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64134056"/>
                  </a:ext>
                </a:extLst>
              </a:tr>
              <a:tr h="0">
                <a:tc>
                  <a:txBody>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Heterogeneity: T</a:t>
                      </a:r>
                      <a:r>
                        <a:rPr lang="en-US" sz="1200" baseline="30000" dirty="0">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 = 0.00, I</a:t>
                      </a:r>
                      <a:r>
                        <a:rPr lang="en-US" sz="1200" baseline="30000" dirty="0">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 = 0.00%, H</a:t>
                      </a:r>
                      <a:r>
                        <a:rPr lang="en-US" sz="1200" baseline="30000" dirty="0">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 = 1.00</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Test of 𝚹</a:t>
                      </a:r>
                      <a:r>
                        <a:rPr lang="en-US" sz="1200" baseline="-25000" dirty="0" err="1">
                          <a:latin typeface="Arial" panose="020B0604020202020204" pitchFamily="34" charset="0"/>
                          <a:cs typeface="Arial" panose="020B0604020202020204" pitchFamily="34" charset="0"/>
                        </a:rPr>
                        <a:t>i</a:t>
                      </a:r>
                      <a:r>
                        <a:rPr lang="en-US" sz="1200" dirty="0">
                          <a:latin typeface="Arial" panose="020B0604020202020204" pitchFamily="34" charset="0"/>
                          <a:cs typeface="Arial" panose="020B0604020202020204" pitchFamily="34" charset="0"/>
                        </a:rPr>
                        <a:t> = 𝚹</a:t>
                      </a:r>
                      <a:r>
                        <a:rPr lang="en-US" sz="1200" baseline="-25000" dirty="0">
                          <a:latin typeface="Arial" panose="020B0604020202020204" pitchFamily="34" charset="0"/>
                          <a:cs typeface="Arial" panose="020B0604020202020204" pitchFamily="34" charset="0"/>
                        </a:rPr>
                        <a:t>j</a:t>
                      </a:r>
                      <a:r>
                        <a:rPr lang="en-US" sz="1200" dirty="0">
                          <a:latin typeface="Arial" panose="020B0604020202020204" pitchFamily="34" charset="0"/>
                          <a:cs typeface="Arial" panose="020B0604020202020204" pitchFamily="34" charset="0"/>
                        </a:rPr>
                        <a:t>: Q(5) = 4.99, p=0.42</a:t>
                      </a: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200" dirty="0">
                        <a:latin typeface="Arial" panose="020B0604020202020204" pitchFamily="34" charset="0"/>
                        <a:cs typeface="Arial" panose="020B0604020202020204" pitchFamily="34" charset="0"/>
                      </a:endParaRP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r>
                        <a:rPr lang="en-US" sz="1200" dirty="0">
                          <a:latin typeface="Arial" panose="020B0604020202020204" pitchFamily="34" charset="0"/>
                          <a:cs typeface="Arial" panose="020B0604020202020204" pitchFamily="34" charset="0"/>
                        </a:rPr>
                        <a:t>0.94 (0.83-1.06)</a:t>
                      </a: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endParaRPr lang="en-US" sz="1200" dirty="0">
                        <a:latin typeface="Arial" panose="020B0604020202020204" pitchFamily="34" charset="0"/>
                        <a:cs typeface="Arial" panose="020B0604020202020204" pitchFamily="34" charset="0"/>
                      </a:endParaRP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25597406"/>
                  </a:ext>
                </a:extLst>
              </a:tr>
              <a:tr h="0">
                <a:tc>
                  <a:txBody>
                    <a:bodyPr/>
                    <a:lstStyle/>
                    <a:p>
                      <a:pPr marL="0" marR="0" lvl="0" indent="0" algn="l" defTabSz="457200" rtl="0" eaLnBrk="1" fontAlgn="auto" latinLnBrk="0" hangingPunct="1">
                        <a:lnSpc>
                          <a:spcPct val="9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200" dirty="0">
                        <a:latin typeface="Arial" panose="020B0604020202020204" pitchFamily="34" charset="0"/>
                        <a:cs typeface="Arial" panose="020B0604020202020204" pitchFamily="34" charset="0"/>
                      </a:endParaRP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endParaRPr lang="en-US" sz="1200" dirty="0">
                        <a:latin typeface="Arial" panose="020B0604020202020204" pitchFamily="34" charset="0"/>
                        <a:cs typeface="Arial" panose="020B0604020202020204" pitchFamily="34" charset="0"/>
                      </a:endParaRP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endParaRPr lang="en-US" sz="1200" dirty="0">
                        <a:latin typeface="Arial" panose="020B0604020202020204" pitchFamily="34" charset="0"/>
                        <a:cs typeface="Arial" panose="020B0604020202020204" pitchFamily="34" charset="0"/>
                      </a:endParaRP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415948"/>
                  </a:ext>
                </a:extLst>
              </a:tr>
              <a:tr h="0">
                <a:tc>
                  <a:txBody>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Test of group differences: Q(1) = 2.33, p=0.13</a:t>
                      </a: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200" dirty="0">
                        <a:latin typeface="Arial" panose="020B0604020202020204" pitchFamily="34" charset="0"/>
                        <a:cs typeface="Arial" panose="020B0604020202020204" pitchFamily="34" charset="0"/>
                      </a:endParaRP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endParaRPr lang="en-US" sz="1200" dirty="0">
                        <a:latin typeface="Arial" panose="020B0604020202020204" pitchFamily="34" charset="0"/>
                        <a:cs typeface="Arial" panose="020B0604020202020204" pitchFamily="34" charset="0"/>
                      </a:endParaRP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endParaRPr lang="en-US" sz="1200" dirty="0">
                        <a:latin typeface="Arial" panose="020B0604020202020204" pitchFamily="34" charset="0"/>
                        <a:cs typeface="Arial" panose="020B0604020202020204" pitchFamily="34" charset="0"/>
                      </a:endParaRPr>
                    </a:p>
                  </a:txBody>
                  <a:tcPr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4993299"/>
                  </a:ext>
                </a:extLst>
              </a:tr>
            </a:tbl>
          </a:graphicData>
        </a:graphic>
      </p:graphicFrame>
      <p:sp>
        <p:nvSpPr>
          <p:cNvPr id="10" name="Google Shape;616;p16">
            <a:extLst>
              <a:ext uri="{FF2B5EF4-FFF2-40B4-BE49-F238E27FC236}">
                <a16:creationId xmlns:a16="http://schemas.microsoft.com/office/drawing/2014/main" id="{C8DDAC3C-3DE4-A74F-9C16-021AF00E0336}"/>
              </a:ext>
            </a:extLst>
          </p:cNvPr>
          <p:cNvSpPr txBox="1"/>
          <p:nvPr/>
        </p:nvSpPr>
        <p:spPr>
          <a:xfrm>
            <a:off x="5731592" y="5900760"/>
            <a:ext cx="321553" cy="166199"/>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90000"/>
              </a:lnSpc>
              <a:spcBef>
                <a:spcPts val="0"/>
              </a:spcBef>
              <a:spcAft>
                <a:spcPts val="0"/>
              </a:spcAft>
              <a:buClr>
                <a:srgbClr val="000000"/>
              </a:buClr>
              <a:buSzPts val="1000"/>
              <a:buFont typeface="Arial"/>
              <a:buNone/>
              <a:tabLst/>
              <a:defRPr/>
            </a:pPr>
            <a:r>
              <a:rPr kumimoji="0" lang="en-GB" sz="1200" b="0" i="0" u="none" strike="noStrike" kern="1200" cap="none" spc="0" normalizeH="0" baseline="0" noProof="0" dirty="0">
                <a:ln>
                  <a:noFill/>
                </a:ln>
                <a:solidFill>
                  <a:srgbClr val="000000"/>
                </a:solidFill>
                <a:effectLst/>
                <a:uLnTx/>
                <a:uFillTx/>
                <a:latin typeface="Arial"/>
                <a:ea typeface="Arial"/>
                <a:cs typeface="Arial"/>
                <a:sym typeface="Arial"/>
              </a:rPr>
              <a:t>0.50</a:t>
            </a:r>
            <a:endParaRPr kumimoji="0" sz="1200" b="0"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12" name="Google Shape;621;p16">
            <a:extLst>
              <a:ext uri="{FF2B5EF4-FFF2-40B4-BE49-F238E27FC236}">
                <a16:creationId xmlns:a16="http://schemas.microsoft.com/office/drawing/2014/main" id="{1EC828B0-098D-F549-8703-ABA11F4A6ECC}"/>
              </a:ext>
            </a:extLst>
          </p:cNvPr>
          <p:cNvCxnSpPr/>
          <p:nvPr/>
        </p:nvCxnSpPr>
        <p:spPr>
          <a:xfrm rot="-5400000">
            <a:off x="5859045" y="5819770"/>
            <a:ext cx="64800" cy="0"/>
          </a:xfrm>
          <a:prstGeom prst="straightConnector1">
            <a:avLst/>
          </a:prstGeom>
          <a:noFill/>
          <a:ln w="12700" cap="flat" cmpd="sng">
            <a:solidFill>
              <a:schemeClr val="dk1"/>
            </a:solidFill>
            <a:prstDash val="solid"/>
            <a:round/>
            <a:headEnd type="none" w="sm" len="sm"/>
            <a:tailEnd type="none" w="sm" len="sm"/>
          </a:ln>
        </p:spPr>
      </p:cxnSp>
      <p:cxnSp>
        <p:nvCxnSpPr>
          <p:cNvPr id="13" name="Google Shape;677;p16">
            <a:extLst>
              <a:ext uri="{FF2B5EF4-FFF2-40B4-BE49-F238E27FC236}">
                <a16:creationId xmlns:a16="http://schemas.microsoft.com/office/drawing/2014/main" id="{D2FD0567-6411-0745-83B8-8A9895FFA9B9}"/>
              </a:ext>
            </a:extLst>
          </p:cNvPr>
          <p:cNvCxnSpPr>
            <a:cxnSpLocks/>
          </p:cNvCxnSpPr>
          <p:nvPr/>
        </p:nvCxnSpPr>
        <p:spPr>
          <a:xfrm>
            <a:off x="5048250" y="5784845"/>
            <a:ext cx="2517775" cy="0"/>
          </a:xfrm>
          <a:prstGeom prst="straightConnector1">
            <a:avLst/>
          </a:prstGeom>
          <a:noFill/>
          <a:ln w="12700" cap="flat" cmpd="sng">
            <a:solidFill>
              <a:schemeClr val="dk1"/>
            </a:solidFill>
            <a:prstDash val="solid"/>
            <a:round/>
            <a:headEnd type="none" w="sm" len="sm"/>
            <a:tailEnd type="none" w="sm" len="sm"/>
          </a:ln>
        </p:spPr>
      </p:cxnSp>
      <p:sp>
        <p:nvSpPr>
          <p:cNvPr id="14" name="Google Shape;616;p16">
            <a:extLst>
              <a:ext uri="{FF2B5EF4-FFF2-40B4-BE49-F238E27FC236}">
                <a16:creationId xmlns:a16="http://schemas.microsoft.com/office/drawing/2014/main" id="{6E9EEFB1-B994-7C4D-A7D5-7F431A8C65FE}"/>
              </a:ext>
            </a:extLst>
          </p:cNvPr>
          <p:cNvSpPr txBox="1"/>
          <p:nvPr/>
        </p:nvSpPr>
        <p:spPr>
          <a:xfrm>
            <a:off x="6217367" y="5900760"/>
            <a:ext cx="321553" cy="166199"/>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90000"/>
              </a:lnSpc>
              <a:spcBef>
                <a:spcPts val="0"/>
              </a:spcBef>
              <a:spcAft>
                <a:spcPts val="0"/>
              </a:spcAft>
              <a:buClr>
                <a:srgbClr val="000000"/>
              </a:buClr>
              <a:buSzPts val="1000"/>
              <a:buFont typeface="Arial"/>
              <a:buNone/>
              <a:tabLst/>
              <a:defRPr/>
            </a:pPr>
            <a:r>
              <a:rPr kumimoji="0" lang="en-GB" sz="1200" b="0" i="0" u="none" strike="noStrike" kern="1200" cap="none" spc="0" normalizeH="0" baseline="0" noProof="0" dirty="0">
                <a:ln>
                  <a:noFill/>
                </a:ln>
                <a:solidFill>
                  <a:srgbClr val="000000"/>
                </a:solidFill>
                <a:effectLst/>
                <a:uLnTx/>
                <a:uFillTx/>
                <a:latin typeface="Arial"/>
                <a:ea typeface="Arial"/>
                <a:cs typeface="Arial"/>
                <a:sym typeface="Arial"/>
              </a:rPr>
              <a:t>0.75</a:t>
            </a:r>
            <a:endParaRPr kumimoji="0" sz="1200" b="0"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15" name="Google Shape;621;p16">
            <a:extLst>
              <a:ext uri="{FF2B5EF4-FFF2-40B4-BE49-F238E27FC236}">
                <a16:creationId xmlns:a16="http://schemas.microsoft.com/office/drawing/2014/main" id="{9FC53046-4D3C-1247-8611-9E3027275526}"/>
              </a:ext>
            </a:extLst>
          </p:cNvPr>
          <p:cNvCxnSpPr/>
          <p:nvPr/>
        </p:nvCxnSpPr>
        <p:spPr>
          <a:xfrm rot="-5400000">
            <a:off x="6344820" y="5819770"/>
            <a:ext cx="64800" cy="0"/>
          </a:xfrm>
          <a:prstGeom prst="straightConnector1">
            <a:avLst/>
          </a:prstGeom>
          <a:noFill/>
          <a:ln w="12700" cap="flat" cmpd="sng">
            <a:solidFill>
              <a:schemeClr val="dk1"/>
            </a:solidFill>
            <a:prstDash val="solid"/>
            <a:round/>
            <a:headEnd type="none" w="sm" len="sm"/>
            <a:tailEnd type="none" w="sm" len="sm"/>
          </a:ln>
        </p:spPr>
      </p:cxnSp>
      <p:sp>
        <p:nvSpPr>
          <p:cNvPr id="16" name="Google Shape;616;p16">
            <a:extLst>
              <a:ext uri="{FF2B5EF4-FFF2-40B4-BE49-F238E27FC236}">
                <a16:creationId xmlns:a16="http://schemas.microsoft.com/office/drawing/2014/main" id="{E3A038A8-E06B-F74A-A6A3-7364FF660EBF}"/>
              </a:ext>
            </a:extLst>
          </p:cNvPr>
          <p:cNvSpPr txBox="1"/>
          <p:nvPr/>
        </p:nvSpPr>
        <p:spPr>
          <a:xfrm>
            <a:off x="6569792" y="5900760"/>
            <a:ext cx="321553" cy="166199"/>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90000"/>
              </a:lnSpc>
              <a:spcBef>
                <a:spcPts val="0"/>
              </a:spcBef>
              <a:spcAft>
                <a:spcPts val="0"/>
              </a:spcAft>
              <a:buClr>
                <a:srgbClr val="000000"/>
              </a:buClr>
              <a:buSzPts val="1000"/>
              <a:buFont typeface="Arial"/>
              <a:buNone/>
              <a:tabLst/>
              <a:defRPr/>
            </a:pPr>
            <a:r>
              <a:rPr kumimoji="0" lang="en-GB" sz="1200" b="0" i="0" u="none" strike="noStrike" kern="1200" cap="none" spc="0" normalizeH="0" baseline="0" noProof="0" dirty="0">
                <a:ln>
                  <a:noFill/>
                </a:ln>
                <a:solidFill>
                  <a:srgbClr val="000000"/>
                </a:solidFill>
                <a:effectLst/>
                <a:uLnTx/>
                <a:uFillTx/>
                <a:latin typeface="Arial"/>
                <a:ea typeface="Arial"/>
                <a:cs typeface="Arial"/>
                <a:sym typeface="Arial"/>
              </a:rPr>
              <a:t>1.00</a:t>
            </a:r>
            <a:endParaRPr kumimoji="0" sz="1200" b="0"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17" name="Google Shape;621;p16">
            <a:extLst>
              <a:ext uri="{FF2B5EF4-FFF2-40B4-BE49-F238E27FC236}">
                <a16:creationId xmlns:a16="http://schemas.microsoft.com/office/drawing/2014/main" id="{50338F0E-840D-7A45-B59C-9F6A223149BE}"/>
              </a:ext>
            </a:extLst>
          </p:cNvPr>
          <p:cNvCxnSpPr>
            <a:cxnSpLocks/>
          </p:cNvCxnSpPr>
          <p:nvPr/>
        </p:nvCxnSpPr>
        <p:spPr>
          <a:xfrm flipV="1">
            <a:off x="6723295" y="1860698"/>
            <a:ext cx="0" cy="3924798"/>
          </a:xfrm>
          <a:prstGeom prst="straightConnector1">
            <a:avLst/>
          </a:prstGeom>
          <a:noFill/>
          <a:ln w="12700" cap="flat" cmpd="sng">
            <a:solidFill>
              <a:schemeClr val="dk1"/>
            </a:solidFill>
            <a:prstDash val="sysDash"/>
            <a:round/>
            <a:headEnd type="none" w="sm" len="sm"/>
            <a:tailEnd type="none" w="sm" len="sm"/>
          </a:ln>
        </p:spPr>
      </p:cxnSp>
      <p:sp>
        <p:nvSpPr>
          <p:cNvPr id="18" name="Google Shape;616;p16">
            <a:extLst>
              <a:ext uri="{FF2B5EF4-FFF2-40B4-BE49-F238E27FC236}">
                <a16:creationId xmlns:a16="http://schemas.microsoft.com/office/drawing/2014/main" id="{CC7FEFF2-FF41-4548-B48E-AC3A57A5F973}"/>
              </a:ext>
            </a:extLst>
          </p:cNvPr>
          <p:cNvSpPr txBox="1"/>
          <p:nvPr/>
        </p:nvSpPr>
        <p:spPr>
          <a:xfrm>
            <a:off x="7401642" y="5900760"/>
            <a:ext cx="321553" cy="166199"/>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90000"/>
              </a:lnSpc>
              <a:spcBef>
                <a:spcPts val="0"/>
              </a:spcBef>
              <a:spcAft>
                <a:spcPts val="0"/>
              </a:spcAft>
              <a:buClr>
                <a:srgbClr val="000000"/>
              </a:buClr>
              <a:buSzPts val="1000"/>
              <a:buFont typeface="Arial"/>
              <a:buNone/>
              <a:tabLst/>
              <a:defRPr/>
            </a:pPr>
            <a:r>
              <a:rPr kumimoji="0" lang="en-GB" sz="1200" b="0" i="0" u="none" strike="noStrike" kern="1200" cap="none" spc="0" normalizeH="0" baseline="0" noProof="0" dirty="0">
                <a:ln>
                  <a:noFill/>
                </a:ln>
                <a:solidFill>
                  <a:srgbClr val="000000"/>
                </a:solidFill>
                <a:effectLst/>
                <a:uLnTx/>
                <a:uFillTx/>
                <a:latin typeface="Arial"/>
                <a:ea typeface="Arial"/>
                <a:cs typeface="Arial"/>
                <a:sym typeface="Arial"/>
              </a:rPr>
              <a:t>2.00</a:t>
            </a:r>
            <a:endParaRPr kumimoji="0" sz="1200" b="0"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19" name="Google Shape;621;p16">
            <a:extLst>
              <a:ext uri="{FF2B5EF4-FFF2-40B4-BE49-F238E27FC236}">
                <a16:creationId xmlns:a16="http://schemas.microsoft.com/office/drawing/2014/main" id="{A32F9C2B-4733-2B43-B3ED-B834A82D00F0}"/>
              </a:ext>
            </a:extLst>
          </p:cNvPr>
          <p:cNvCxnSpPr/>
          <p:nvPr/>
        </p:nvCxnSpPr>
        <p:spPr>
          <a:xfrm rot="-5400000">
            <a:off x="6690895" y="5819770"/>
            <a:ext cx="64800" cy="0"/>
          </a:xfrm>
          <a:prstGeom prst="straightConnector1">
            <a:avLst/>
          </a:prstGeom>
          <a:noFill/>
          <a:ln w="12700" cap="flat" cmpd="sng">
            <a:solidFill>
              <a:schemeClr val="dk1"/>
            </a:solidFill>
            <a:prstDash val="solid"/>
            <a:round/>
            <a:headEnd type="none" w="sm" len="sm"/>
            <a:tailEnd type="none" w="sm" len="sm"/>
          </a:ln>
        </p:spPr>
      </p:cxnSp>
      <p:sp>
        <p:nvSpPr>
          <p:cNvPr id="20" name="Google Shape;616;p16">
            <a:extLst>
              <a:ext uri="{FF2B5EF4-FFF2-40B4-BE49-F238E27FC236}">
                <a16:creationId xmlns:a16="http://schemas.microsoft.com/office/drawing/2014/main" id="{10BB58E3-AEE5-DE46-9E25-24926D9FCCE2}"/>
              </a:ext>
            </a:extLst>
          </p:cNvPr>
          <p:cNvSpPr txBox="1"/>
          <p:nvPr/>
        </p:nvSpPr>
        <p:spPr>
          <a:xfrm>
            <a:off x="7052392" y="5900760"/>
            <a:ext cx="321553" cy="166199"/>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90000"/>
              </a:lnSpc>
              <a:spcBef>
                <a:spcPts val="0"/>
              </a:spcBef>
              <a:spcAft>
                <a:spcPts val="0"/>
              </a:spcAft>
              <a:buClr>
                <a:srgbClr val="000000"/>
              </a:buClr>
              <a:buSzPts val="1000"/>
              <a:buFont typeface="Arial"/>
              <a:buNone/>
              <a:tabLst/>
              <a:defRPr/>
            </a:pPr>
            <a:r>
              <a:rPr kumimoji="0" lang="en-GB" sz="1200" b="0" i="0" u="none" strike="noStrike" kern="1200" cap="none" spc="0" normalizeH="0" baseline="0" noProof="0" dirty="0">
                <a:ln>
                  <a:noFill/>
                </a:ln>
                <a:solidFill>
                  <a:srgbClr val="000000"/>
                </a:solidFill>
                <a:effectLst/>
                <a:uLnTx/>
                <a:uFillTx/>
                <a:latin typeface="Arial"/>
                <a:ea typeface="Arial"/>
                <a:cs typeface="Arial"/>
                <a:sym typeface="Arial"/>
              </a:rPr>
              <a:t>1.50</a:t>
            </a:r>
            <a:endParaRPr kumimoji="0" sz="1200" b="0"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21" name="Google Shape;621;p16">
            <a:extLst>
              <a:ext uri="{FF2B5EF4-FFF2-40B4-BE49-F238E27FC236}">
                <a16:creationId xmlns:a16="http://schemas.microsoft.com/office/drawing/2014/main" id="{964AE944-0537-1B4C-B419-90A2651662D0}"/>
              </a:ext>
            </a:extLst>
          </p:cNvPr>
          <p:cNvCxnSpPr/>
          <p:nvPr/>
        </p:nvCxnSpPr>
        <p:spPr>
          <a:xfrm rot="-5400000">
            <a:off x="7529095" y="5819770"/>
            <a:ext cx="64800" cy="0"/>
          </a:xfrm>
          <a:prstGeom prst="straightConnector1">
            <a:avLst/>
          </a:prstGeom>
          <a:noFill/>
          <a:ln w="12700" cap="flat" cmpd="sng">
            <a:solidFill>
              <a:schemeClr val="dk1"/>
            </a:solidFill>
            <a:prstDash val="solid"/>
            <a:round/>
            <a:headEnd type="none" w="sm" len="sm"/>
            <a:tailEnd type="none" w="sm" len="sm"/>
          </a:ln>
        </p:spPr>
      </p:cxnSp>
      <p:cxnSp>
        <p:nvCxnSpPr>
          <p:cNvPr id="22" name="Google Shape;621;p16">
            <a:extLst>
              <a:ext uri="{FF2B5EF4-FFF2-40B4-BE49-F238E27FC236}">
                <a16:creationId xmlns:a16="http://schemas.microsoft.com/office/drawing/2014/main" id="{4905D9AC-A383-6D4E-B9EA-A1F6B5A511D8}"/>
              </a:ext>
            </a:extLst>
          </p:cNvPr>
          <p:cNvCxnSpPr/>
          <p:nvPr/>
        </p:nvCxnSpPr>
        <p:spPr>
          <a:xfrm rot="-5400000">
            <a:off x="7179845" y="5819770"/>
            <a:ext cx="64800" cy="0"/>
          </a:xfrm>
          <a:prstGeom prst="straightConnector1">
            <a:avLst/>
          </a:prstGeom>
          <a:noFill/>
          <a:ln w="12700" cap="flat" cmpd="sng">
            <a:solidFill>
              <a:schemeClr val="dk1"/>
            </a:solidFill>
            <a:prstDash val="solid"/>
            <a:round/>
            <a:headEnd type="none" w="sm" len="sm"/>
            <a:tailEnd type="none" w="sm" len="sm"/>
          </a:ln>
        </p:spPr>
      </p:cxnSp>
      <p:sp>
        <p:nvSpPr>
          <p:cNvPr id="23" name="Rectangle 22">
            <a:extLst>
              <a:ext uri="{FF2B5EF4-FFF2-40B4-BE49-F238E27FC236}">
                <a16:creationId xmlns:a16="http://schemas.microsoft.com/office/drawing/2014/main" id="{F8BA5AE1-71D0-7F47-917F-62A8D9AA53BE}"/>
              </a:ext>
            </a:extLst>
          </p:cNvPr>
          <p:cNvSpPr/>
          <p:nvPr/>
        </p:nvSpPr>
        <p:spPr>
          <a:xfrm>
            <a:off x="6696074" y="4097753"/>
            <a:ext cx="46800" cy="36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24" name="Google Shape;677;p16">
            <a:extLst>
              <a:ext uri="{FF2B5EF4-FFF2-40B4-BE49-F238E27FC236}">
                <a16:creationId xmlns:a16="http://schemas.microsoft.com/office/drawing/2014/main" id="{B89DF54A-B4FD-1C4F-9E2E-D721A6986930}"/>
              </a:ext>
            </a:extLst>
          </p:cNvPr>
          <p:cNvCxnSpPr>
            <a:cxnSpLocks/>
          </p:cNvCxnSpPr>
          <p:nvPr/>
        </p:nvCxnSpPr>
        <p:spPr>
          <a:xfrm>
            <a:off x="5639031" y="4115753"/>
            <a:ext cx="1914294" cy="0"/>
          </a:xfrm>
          <a:prstGeom prst="straightConnector1">
            <a:avLst/>
          </a:prstGeom>
          <a:noFill/>
          <a:ln w="12700" cap="flat" cmpd="sng">
            <a:solidFill>
              <a:schemeClr val="accent1"/>
            </a:solidFill>
            <a:prstDash val="solid"/>
            <a:round/>
            <a:headEnd type="none" w="sm" len="sm"/>
            <a:tailEnd type="arrow" w="sm" len="sm"/>
          </a:ln>
        </p:spPr>
      </p:cxnSp>
      <p:sp>
        <p:nvSpPr>
          <p:cNvPr id="39" name="Diamond 38">
            <a:extLst>
              <a:ext uri="{FF2B5EF4-FFF2-40B4-BE49-F238E27FC236}">
                <a16:creationId xmlns:a16="http://schemas.microsoft.com/office/drawing/2014/main" id="{6B1912E0-FE61-AC46-B71A-BB50451E7E51}"/>
              </a:ext>
            </a:extLst>
          </p:cNvPr>
          <p:cNvSpPr/>
          <p:nvPr/>
        </p:nvSpPr>
        <p:spPr>
          <a:xfrm>
            <a:off x="6500266" y="5077711"/>
            <a:ext cx="297409" cy="107950"/>
          </a:xfrm>
          <a:prstGeom prst="diamond">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2C0C650C-E03F-B341-AA29-9556CA7AA044}"/>
              </a:ext>
            </a:extLst>
          </p:cNvPr>
          <p:cNvSpPr txBox="1"/>
          <p:nvPr/>
        </p:nvSpPr>
        <p:spPr>
          <a:xfrm>
            <a:off x="1685580" y="5903432"/>
            <a:ext cx="2850909"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Random-effects empirical Bayes model</a:t>
            </a:r>
          </a:p>
        </p:txBody>
      </p:sp>
      <p:sp>
        <p:nvSpPr>
          <p:cNvPr id="41" name="Google Shape;616;p16">
            <a:extLst>
              <a:ext uri="{FF2B5EF4-FFF2-40B4-BE49-F238E27FC236}">
                <a16:creationId xmlns:a16="http://schemas.microsoft.com/office/drawing/2014/main" id="{29A668F2-88F2-B548-9C00-3CF2FDD51F88}"/>
              </a:ext>
            </a:extLst>
          </p:cNvPr>
          <p:cNvSpPr txBox="1"/>
          <p:nvPr/>
        </p:nvSpPr>
        <p:spPr>
          <a:xfrm>
            <a:off x="4893392" y="5900760"/>
            <a:ext cx="321553" cy="166199"/>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90000"/>
              </a:lnSpc>
              <a:spcBef>
                <a:spcPts val="0"/>
              </a:spcBef>
              <a:spcAft>
                <a:spcPts val="0"/>
              </a:spcAft>
              <a:buClr>
                <a:srgbClr val="000000"/>
              </a:buClr>
              <a:buSzPts val="1000"/>
              <a:buFont typeface="Arial"/>
              <a:buNone/>
              <a:tabLst/>
              <a:defRPr/>
            </a:pPr>
            <a:r>
              <a:rPr kumimoji="0" lang="en-GB" sz="1200" b="0" i="0" u="none" strike="noStrike" kern="1200" cap="none" spc="0" normalizeH="0" baseline="0" noProof="0" dirty="0">
                <a:ln>
                  <a:noFill/>
                </a:ln>
                <a:solidFill>
                  <a:srgbClr val="000000"/>
                </a:solidFill>
                <a:effectLst/>
                <a:uLnTx/>
                <a:uFillTx/>
                <a:latin typeface="Arial"/>
                <a:ea typeface="Arial"/>
                <a:cs typeface="Arial"/>
                <a:sym typeface="Arial"/>
              </a:rPr>
              <a:t>0.25</a:t>
            </a:r>
            <a:endParaRPr kumimoji="0" sz="1200" b="0"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42" name="Google Shape;621;p16">
            <a:extLst>
              <a:ext uri="{FF2B5EF4-FFF2-40B4-BE49-F238E27FC236}">
                <a16:creationId xmlns:a16="http://schemas.microsoft.com/office/drawing/2014/main" id="{2D2B4BA1-26C6-EA4A-9CC3-A8611B45595B}"/>
              </a:ext>
            </a:extLst>
          </p:cNvPr>
          <p:cNvCxnSpPr/>
          <p:nvPr/>
        </p:nvCxnSpPr>
        <p:spPr>
          <a:xfrm rot="-5400000">
            <a:off x="5020845" y="5819770"/>
            <a:ext cx="64800" cy="0"/>
          </a:xfrm>
          <a:prstGeom prst="straightConnector1">
            <a:avLst/>
          </a:prstGeom>
          <a:noFill/>
          <a:ln w="12700" cap="flat" cmpd="sng">
            <a:solidFill>
              <a:schemeClr val="dk1"/>
            </a:solidFill>
            <a:prstDash val="solid"/>
            <a:round/>
            <a:headEnd type="none" w="sm" len="sm"/>
            <a:tailEnd type="none" w="sm" len="sm"/>
          </a:ln>
        </p:spPr>
      </p:cxnSp>
      <p:sp>
        <p:nvSpPr>
          <p:cNvPr id="58" name="Rectangle 57">
            <a:extLst>
              <a:ext uri="{FF2B5EF4-FFF2-40B4-BE49-F238E27FC236}">
                <a16:creationId xmlns:a16="http://schemas.microsoft.com/office/drawing/2014/main" id="{9A842CFA-83AB-4444-BA34-F97575E877EF}"/>
              </a:ext>
            </a:extLst>
          </p:cNvPr>
          <p:cNvSpPr/>
          <p:nvPr/>
        </p:nvSpPr>
        <p:spPr>
          <a:xfrm>
            <a:off x="6489699" y="4472403"/>
            <a:ext cx="139701" cy="10594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59" name="Google Shape;677;p16">
            <a:extLst>
              <a:ext uri="{FF2B5EF4-FFF2-40B4-BE49-F238E27FC236}">
                <a16:creationId xmlns:a16="http://schemas.microsoft.com/office/drawing/2014/main" id="{62FFE328-4268-544F-89BC-3351D686C90A}"/>
              </a:ext>
            </a:extLst>
          </p:cNvPr>
          <p:cNvCxnSpPr>
            <a:cxnSpLocks/>
          </p:cNvCxnSpPr>
          <p:nvPr/>
        </p:nvCxnSpPr>
        <p:spPr>
          <a:xfrm>
            <a:off x="6356350" y="4525376"/>
            <a:ext cx="396875" cy="0"/>
          </a:xfrm>
          <a:prstGeom prst="straightConnector1">
            <a:avLst/>
          </a:prstGeom>
          <a:noFill/>
          <a:ln w="12700" cap="flat" cmpd="sng">
            <a:solidFill>
              <a:schemeClr val="accent1"/>
            </a:solidFill>
            <a:prstDash val="solid"/>
            <a:round/>
            <a:headEnd type="none" w="sm" len="sm"/>
            <a:tailEnd type="none" w="sm" len="sm"/>
          </a:ln>
        </p:spPr>
      </p:cxnSp>
      <p:sp>
        <p:nvSpPr>
          <p:cNvPr id="63" name="Rectangle 62">
            <a:extLst>
              <a:ext uri="{FF2B5EF4-FFF2-40B4-BE49-F238E27FC236}">
                <a16:creationId xmlns:a16="http://schemas.microsoft.com/office/drawing/2014/main" id="{FC7CEE1B-D844-0541-B546-993CC65A0694}"/>
              </a:ext>
            </a:extLst>
          </p:cNvPr>
          <p:cNvSpPr/>
          <p:nvPr/>
        </p:nvSpPr>
        <p:spPr>
          <a:xfrm>
            <a:off x="6657974" y="4279900"/>
            <a:ext cx="111125" cy="793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64" name="Google Shape;677;p16">
            <a:extLst>
              <a:ext uri="{FF2B5EF4-FFF2-40B4-BE49-F238E27FC236}">
                <a16:creationId xmlns:a16="http://schemas.microsoft.com/office/drawing/2014/main" id="{A908ED48-CC60-7E46-A03F-446EDE32025A}"/>
              </a:ext>
            </a:extLst>
          </p:cNvPr>
          <p:cNvCxnSpPr>
            <a:cxnSpLocks/>
          </p:cNvCxnSpPr>
          <p:nvPr/>
        </p:nvCxnSpPr>
        <p:spPr>
          <a:xfrm>
            <a:off x="6401031" y="4319587"/>
            <a:ext cx="625244" cy="0"/>
          </a:xfrm>
          <a:prstGeom prst="straightConnector1">
            <a:avLst/>
          </a:prstGeom>
          <a:noFill/>
          <a:ln w="12700" cap="flat" cmpd="sng">
            <a:solidFill>
              <a:schemeClr val="accent1"/>
            </a:solidFill>
            <a:prstDash val="solid"/>
            <a:round/>
            <a:headEnd type="none" w="sm" len="sm"/>
            <a:tailEnd type="none" w="sm" len="sm"/>
          </a:ln>
        </p:spPr>
      </p:cxnSp>
      <p:sp>
        <p:nvSpPr>
          <p:cNvPr id="70" name="Rectangle 69">
            <a:extLst>
              <a:ext uri="{FF2B5EF4-FFF2-40B4-BE49-F238E27FC236}">
                <a16:creationId xmlns:a16="http://schemas.microsoft.com/office/drawing/2014/main" id="{03D77A33-D105-9443-950D-D1DFC080E2F7}"/>
              </a:ext>
            </a:extLst>
          </p:cNvPr>
          <p:cNvSpPr/>
          <p:nvPr/>
        </p:nvSpPr>
        <p:spPr>
          <a:xfrm>
            <a:off x="6899275" y="3876675"/>
            <a:ext cx="92076" cy="7302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71" name="Google Shape;677;p16">
            <a:extLst>
              <a:ext uri="{FF2B5EF4-FFF2-40B4-BE49-F238E27FC236}">
                <a16:creationId xmlns:a16="http://schemas.microsoft.com/office/drawing/2014/main" id="{141CC2E4-E219-8B43-AAC8-5938E8FE1479}"/>
              </a:ext>
            </a:extLst>
          </p:cNvPr>
          <p:cNvCxnSpPr>
            <a:cxnSpLocks/>
          </p:cNvCxnSpPr>
          <p:nvPr/>
        </p:nvCxnSpPr>
        <p:spPr>
          <a:xfrm>
            <a:off x="6537556" y="3915190"/>
            <a:ext cx="809394" cy="0"/>
          </a:xfrm>
          <a:prstGeom prst="straightConnector1">
            <a:avLst/>
          </a:prstGeom>
          <a:noFill/>
          <a:ln w="12700" cap="flat" cmpd="sng">
            <a:solidFill>
              <a:schemeClr val="accent1"/>
            </a:solidFill>
            <a:prstDash val="solid"/>
            <a:round/>
            <a:headEnd type="none" w="sm" len="sm"/>
            <a:tailEnd type="none" w="sm" len="sm"/>
          </a:ln>
        </p:spPr>
      </p:cxnSp>
      <p:cxnSp>
        <p:nvCxnSpPr>
          <p:cNvPr id="75" name="Google Shape;677;p16">
            <a:extLst>
              <a:ext uri="{FF2B5EF4-FFF2-40B4-BE49-F238E27FC236}">
                <a16:creationId xmlns:a16="http://schemas.microsoft.com/office/drawing/2014/main" id="{168AD223-1F60-A842-B77D-09C82C10ACD5}"/>
              </a:ext>
            </a:extLst>
          </p:cNvPr>
          <p:cNvCxnSpPr>
            <a:cxnSpLocks/>
          </p:cNvCxnSpPr>
          <p:nvPr/>
        </p:nvCxnSpPr>
        <p:spPr>
          <a:xfrm>
            <a:off x="5569181" y="4712653"/>
            <a:ext cx="1825394" cy="0"/>
          </a:xfrm>
          <a:prstGeom prst="straightConnector1">
            <a:avLst/>
          </a:prstGeom>
          <a:noFill/>
          <a:ln w="12700" cap="flat" cmpd="sng">
            <a:solidFill>
              <a:schemeClr val="accent1"/>
            </a:solidFill>
            <a:prstDash val="solid"/>
            <a:round/>
            <a:headEnd type="none" w="sm" len="sm"/>
            <a:tailEnd type="none" w="sm" len="sm"/>
          </a:ln>
        </p:spPr>
      </p:cxnSp>
      <p:cxnSp>
        <p:nvCxnSpPr>
          <p:cNvPr id="77" name="Google Shape;677;p16">
            <a:extLst>
              <a:ext uri="{FF2B5EF4-FFF2-40B4-BE49-F238E27FC236}">
                <a16:creationId xmlns:a16="http://schemas.microsoft.com/office/drawing/2014/main" id="{FC47A2D8-781E-5345-B39E-2109BC468746}"/>
              </a:ext>
            </a:extLst>
          </p:cNvPr>
          <p:cNvCxnSpPr>
            <a:cxnSpLocks/>
          </p:cNvCxnSpPr>
          <p:nvPr/>
        </p:nvCxnSpPr>
        <p:spPr>
          <a:xfrm>
            <a:off x="5839056" y="4915853"/>
            <a:ext cx="1723794" cy="0"/>
          </a:xfrm>
          <a:prstGeom prst="straightConnector1">
            <a:avLst/>
          </a:prstGeom>
          <a:noFill/>
          <a:ln w="12700" cap="flat" cmpd="sng">
            <a:solidFill>
              <a:schemeClr val="accent1"/>
            </a:solidFill>
            <a:prstDash val="solid"/>
            <a:round/>
            <a:headEnd type="none" w="sm" len="sm"/>
            <a:tailEnd type="arrow" w="sm" len="sm"/>
          </a:ln>
        </p:spPr>
      </p:cxnSp>
      <p:sp>
        <p:nvSpPr>
          <p:cNvPr id="74" name="Rectangle 73">
            <a:extLst>
              <a:ext uri="{FF2B5EF4-FFF2-40B4-BE49-F238E27FC236}">
                <a16:creationId xmlns:a16="http://schemas.microsoft.com/office/drawing/2014/main" id="{93BC642B-9BF1-E447-81CA-06A2FF4D8AF6}"/>
              </a:ext>
            </a:extLst>
          </p:cNvPr>
          <p:cNvSpPr/>
          <p:nvPr/>
        </p:nvSpPr>
        <p:spPr>
          <a:xfrm>
            <a:off x="5895851" y="4694653"/>
            <a:ext cx="39600" cy="36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9" name="Rectangle 78">
            <a:extLst>
              <a:ext uri="{FF2B5EF4-FFF2-40B4-BE49-F238E27FC236}">
                <a16:creationId xmlns:a16="http://schemas.microsoft.com/office/drawing/2014/main" id="{E202E34D-643D-E141-87C0-202B6E45605E}"/>
              </a:ext>
            </a:extLst>
          </p:cNvPr>
          <p:cNvSpPr/>
          <p:nvPr/>
        </p:nvSpPr>
        <p:spPr>
          <a:xfrm>
            <a:off x="7346826" y="4894678"/>
            <a:ext cx="39600" cy="36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A081265A-B82C-AF4D-9364-7465931C3074}"/>
              </a:ext>
            </a:extLst>
          </p:cNvPr>
          <p:cNvSpPr/>
          <p:nvPr/>
        </p:nvSpPr>
        <p:spPr>
          <a:xfrm>
            <a:off x="6489699" y="2713453"/>
            <a:ext cx="139701" cy="10594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32" name="Google Shape;677;p16">
            <a:extLst>
              <a:ext uri="{FF2B5EF4-FFF2-40B4-BE49-F238E27FC236}">
                <a16:creationId xmlns:a16="http://schemas.microsoft.com/office/drawing/2014/main" id="{B35E9B74-310C-0B4B-AE40-0CC27D572AC9}"/>
              </a:ext>
            </a:extLst>
          </p:cNvPr>
          <p:cNvCxnSpPr>
            <a:cxnSpLocks/>
          </p:cNvCxnSpPr>
          <p:nvPr/>
        </p:nvCxnSpPr>
        <p:spPr>
          <a:xfrm>
            <a:off x="6356350" y="2766426"/>
            <a:ext cx="400050" cy="0"/>
          </a:xfrm>
          <a:prstGeom prst="straightConnector1">
            <a:avLst/>
          </a:prstGeom>
          <a:noFill/>
          <a:ln w="12700" cap="flat" cmpd="sng">
            <a:solidFill>
              <a:schemeClr val="accent1"/>
            </a:solidFill>
            <a:prstDash val="solid"/>
            <a:round/>
            <a:headEnd type="none" w="sm" len="sm"/>
            <a:tailEnd type="none" w="sm" len="sm"/>
          </a:ln>
        </p:spPr>
      </p:cxnSp>
      <p:sp>
        <p:nvSpPr>
          <p:cNvPr id="35" name="Rectangle 34">
            <a:extLst>
              <a:ext uri="{FF2B5EF4-FFF2-40B4-BE49-F238E27FC236}">
                <a16:creationId xmlns:a16="http://schemas.microsoft.com/office/drawing/2014/main" id="{68841696-38BB-5E4D-ABAA-101525913444}"/>
              </a:ext>
            </a:extLst>
          </p:cNvPr>
          <p:cNvSpPr/>
          <p:nvPr/>
        </p:nvSpPr>
        <p:spPr>
          <a:xfrm>
            <a:off x="6508748" y="2492375"/>
            <a:ext cx="177801" cy="13652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36" name="Google Shape;677;p16">
            <a:extLst>
              <a:ext uri="{FF2B5EF4-FFF2-40B4-BE49-F238E27FC236}">
                <a16:creationId xmlns:a16="http://schemas.microsoft.com/office/drawing/2014/main" id="{D1D7A6F3-2BAA-D44D-9A77-17C0347A814D}"/>
              </a:ext>
            </a:extLst>
          </p:cNvPr>
          <p:cNvCxnSpPr>
            <a:cxnSpLocks/>
          </p:cNvCxnSpPr>
          <p:nvPr/>
        </p:nvCxnSpPr>
        <p:spPr>
          <a:xfrm>
            <a:off x="6464531" y="2565815"/>
            <a:ext cx="266469" cy="0"/>
          </a:xfrm>
          <a:prstGeom prst="straightConnector1">
            <a:avLst/>
          </a:prstGeom>
          <a:noFill/>
          <a:ln w="12700" cap="flat" cmpd="sng">
            <a:solidFill>
              <a:schemeClr val="accent1"/>
            </a:solidFill>
            <a:prstDash val="solid"/>
            <a:round/>
            <a:headEnd type="none" w="sm" len="sm"/>
            <a:tailEnd type="none" w="sm" len="sm"/>
          </a:ln>
        </p:spPr>
      </p:cxnSp>
      <p:sp>
        <p:nvSpPr>
          <p:cNvPr id="37" name="Rectangle 36">
            <a:extLst>
              <a:ext uri="{FF2B5EF4-FFF2-40B4-BE49-F238E27FC236}">
                <a16:creationId xmlns:a16="http://schemas.microsoft.com/office/drawing/2014/main" id="{D8B244E3-1E88-B045-912D-39AB007E6E00}"/>
              </a:ext>
            </a:extLst>
          </p:cNvPr>
          <p:cNvSpPr/>
          <p:nvPr/>
        </p:nvSpPr>
        <p:spPr>
          <a:xfrm>
            <a:off x="6410324" y="2092325"/>
            <a:ext cx="180976" cy="1301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38" name="Google Shape;677;p16">
            <a:extLst>
              <a:ext uri="{FF2B5EF4-FFF2-40B4-BE49-F238E27FC236}">
                <a16:creationId xmlns:a16="http://schemas.microsoft.com/office/drawing/2014/main" id="{D35B3659-8407-E84B-B321-B3C1C1BF79B3}"/>
              </a:ext>
            </a:extLst>
          </p:cNvPr>
          <p:cNvCxnSpPr>
            <a:cxnSpLocks/>
          </p:cNvCxnSpPr>
          <p:nvPr/>
        </p:nvCxnSpPr>
        <p:spPr>
          <a:xfrm>
            <a:off x="6353406" y="2161003"/>
            <a:ext cx="291869" cy="0"/>
          </a:xfrm>
          <a:prstGeom prst="straightConnector1">
            <a:avLst/>
          </a:prstGeom>
          <a:noFill/>
          <a:ln w="12700" cap="flat" cmpd="sng">
            <a:solidFill>
              <a:schemeClr val="accent1"/>
            </a:solidFill>
            <a:prstDash val="solid"/>
            <a:round/>
            <a:headEnd type="none" w="sm" len="sm"/>
            <a:tailEnd type="none" w="sm" len="sm"/>
          </a:ln>
        </p:spPr>
      </p:cxnSp>
      <p:sp>
        <p:nvSpPr>
          <p:cNvPr id="46" name="Rectangle 45">
            <a:extLst>
              <a:ext uri="{FF2B5EF4-FFF2-40B4-BE49-F238E27FC236}">
                <a16:creationId xmlns:a16="http://schemas.microsoft.com/office/drawing/2014/main" id="{76351127-7D62-6746-BFED-BA6E9A5176C9}"/>
              </a:ext>
            </a:extLst>
          </p:cNvPr>
          <p:cNvSpPr/>
          <p:nvPr/>
        </p:nvSpPr>
        <p:spPr>
          <a:xfrm>
            <a:off x="6280150" y="2314575"/>
            <a:ext cx="92076" cy="7302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47" name="Google Shape;677;p16">
            <a:extLst>
              <a:ext uri="{FF2B5EF4-FFF2-40B4-BE49-F238E27FC236}">
                <a16:creationId xmlns:a16="http://schemas.microsoft.com/office/drawing/2014/main" id="{728B2E31-71F7-8C48-B107-6E3EB708D489}"/>
              </a:ext>
            </a:extLst>
          </p:cNvPr>
          <p:cNvCxnSpPr>
            <a:cxnSpLocks/>
          </p:cNvCxnSpPr>
          <p:nvPr/>
        </p:nvCxnSpPr>
        <p:spPr>
          <a:xfrm>
            <a:off x="5997806" y="2353090"/>
            <a:ext cx="660169" cy="0"/>
          </a:xfrm>
          <a:prstGeom prst="straightConnector1">
            <a:avLst/>
          </a:prstGeom>
          <a:noFill/>
          <a:ln w="12700" cap="flat" cmpd="sng">
            <a:solidFill>
              <a:schemeClr val="accent1"/>
            </a:solidFill>
            <a:prstDash val="solid"/>
            <a:round/>
            <a:headEnd type="none" w="sm" len="sm"/>
            <a:tailEnd type="none" w="sm" len="sm"/>
          </a:ln>
        </p:spPr>
      </p:cxnSp>
      <p:sp>
        <p:nvSpPr>
          <p:cNvPr id="52" name="Rectangle 51">
            <a:extLst>
              <a:ext uri="{FF2B5EF4-FFF2-40B4-BE49-F238E27FC236}">
                <a16:creationId xmlns:a16="http://schemas.microsoft.com/office/drawing/2014/main" id="{900868AE-728E-5148-9537-418AD7E9A144}"/>
              </a:ext>
            </a:extLst>
          </p:cNvPr>
          <p:cNvSpPr/>
          <p:nvPr/>
        </p:nvSpPr>
        <p:spPr>
          <a:xfrm>
            <a:off x="6457950" y="2908300"/>
            <a:ext cx="92076" cy="7302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53" name="Google Shape;677;p16">
            <a:extLst>
              <a:ext uri="{FF2B5EF4-FFF2-40B4-BE49-F238E27FC236}">
                <a16:creationId xmlns:a16="http://schemas.microsoft.com/office/drawing/2014/main" id="{10B8224A-56D9-9941-ACBE-D0BF9A18DFD6}"/>
              </a:ext>
            </a:extLst>
          </p:cNvPr>
          <p:cNvCxnSpPr>
            <a:cxnSpLocks/>
          </p:cNvCxnSpPr>
          <p:nvPr/>
        </p:nvCxnSpPr>
        <p:spPr>
          <a:xfrm>
            <a:off x="6074006" y="2946815"/>
            <a:ext cx="850669" cy="0"/>
          </a:xfrm>
          <a:prstGeom prst="straightConnector1">
            <a:avLst/>
          </a:prstGeom>
          <a:noFill/>
          <a:ln w="12700" cap="flat" cmpd="sng">
            <a:solidFill>
              <a:schemeClr val="accent1"/>
            </a:solidFill>
            <a:prstDash val="solid"/>
            <a:round/>
            <a:headEnd type="none" w="sm" len="sm"/>
            <a:tailEnd type="none" w="sm" len="sm"/>
          </a:ln>
        </p:spPr>
      </p:cxnSp>
      <p:sp>
        <p:nvSpPr>
          <p:cNvPr id="55" name="Rectangle 54">
            <a:extLst>
              <a:ext uri="{FF2B5EF4-FFF2-40B4-BE49-F238E27FC236}">
                <a16:creationId xmlns:a16="http://schemas.microsoft.com/office/drawing/2014/main" id="{DDC4A1AC-AFD2-764B-935E-CE12047578A7}"/>
              </a:ext>
            </a:extLst>
          </p:cNvPr>
          <p:cNvSpPr/>
          <p:nvPr/>
        </p:nvSpPr>
        <p:spPr>
          <a:xfrm>
            <a:off x="6261099" y="3111500"/>
            <a:ext cx="111125" cy="793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61" name="Google Shape;677;p16">
            <a:extLst>
              <a:ext uri="{FF2B5EF4-FFF2-40B4-BE49-F238E27FC236}">
                <a16:creationId xmlns:a16="http://schemas.microsoft.com/office/drawing/2014/main" id="{CCBEE0B9-2190-0648-B822-C28FE24E0C70}"/>
              </a:ext>
            </a:extLst>
          </p:cNvPr>
          <p:cNvCxnSpPr>
            <a:cxnSpLocks/>
          </p:cNvCxnSpPr>
          <p:nvPr/>
        </p:nvCxnSpPr>
        <p:spPr>
          <a:xfrm>
            <a:off x="6029556" y="3151187"/>
            <a:ext cx="568094" cy="0"/>
          </a:xfrm>
          <a:prstGeom prst="straightConnector1">
            <a:avLst/>
          </a:prstGeom>
          <a:noFill/>
          <a:ln w="12700" cap="flat" cmpd="sng">
            <a:solidFill>
              <a:schemeClr val="accent1"/>
            </a:solidFill>
            <a:prstDash val="solid"/>
            <a:round/>
            <a:headEnd type="none" w="sm" len="sm"/>
            <a:tailEnd type="none" w="sm" len="sm"/>
          </a:ln>
        </p:spPr>
      </p:cxnSp>
      <p:sp>
        <p:nvSpPr>
          <p:cNvPr id="69" name="Diamond 68">
            <a:extLst>
              <a:ext uri="{FF2B5EF4-FFF2-40B4-BE49-F238E27FC236}">
                <a16:creationId xmlns:a16="http://schemas.microsoft.com/office/drawing/2014/main" id="{E14D7C6F-B476-E54C-8EDC-1822989B5774}"/>
              </a:ext>
            </a:extLst>
          </p:cNvPr>
          <p:cNvSpPr/>
          <p:nvPr/>
        </p:nvSpPr>
        <p:spPr>
          <a:xfrm>
            <a:off x="6439942" y="3321050"/>
            <a:ext cx="167234" cy="107950"/>
          </a:xfrm>
          <a:prstGeom prst="diamond">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8253338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graphicFrame>
        <p:nvGraphicFramePr>
          <p:cNvPr id="117" name="Table 116">
            <a:extLst>
              <a:ext uri="{FF2B5EF4-FFF2-40B4-BE49-F238E27FC236}">
                <a16:creationId xmlns:a16="http://schemas.microsoft.com/office/drawing/2014/main" id="{5BC4976F-D009-4649-82A7-DB51D7AFA066}"/>
              </a:ext>
            </a:extLst>
          </p:cNvPr>
          <p:cNvGraphicFramePr>
            <a:graphicFrameLocks noGrp="1"/>
          </p:cNvGraphicFramePr>
          <p:nvPr/>
        </p:nvGraphicFramePr>
        <p:xfrm>
          <a:off x="6273208" y="1988840"/>
          <a:ext cx="5705015" cy="3048000"/>
        </p:xfrm>
        <a:graphic>
          <a:graphicData uri="http://schemas.openxmlformats.org/drawingml/2006/table">
            <a:tbl>
              <a:tblPr firstRow="1" bandRow="1">
                <a:tableStyleId>{5C22544A-7EE6-4342-B048-85BDC9FD1C3A}</a:tableStyleId>
              </a:tblPr>
              <a:tblGrid>
                <a:gridCol w="2610283">
                  <a:extLst>
                    <a:ext uri="{9D8B030D-6E8A-4147-A177-3AD203B41FA5}">
                      <a16:colId xmlns:a16="http://schemas.microsoft.com/office/drawing/2014/main" val="1182664877"/>
                    </a:ext>
                  </a:extLst>
                </a:gridCol>
                <a:gridCol w="1582565">
                  <a:extLst>
                    <a:ext uri="{9D8B030D-6E8A-4147-A177-3AD203B41FA5}">
                      <a16:colId xmlns:a16="http://schemas.microsoft.com/office/drawing/2014/main" val="1128784357"/>
                    </a:ext>
                  </a:extLst>
                </a:gridCol>
                <a:gridCol w="974576">
                  <a:extLst>
                    <a:ext uri="{9D8B030D-6E8A-4147-A177-3AD203B41FA5}">
                      <a16:colId xmlns:a16="http://schemas.microsoft.com/office/drawing/2014/main" val="1242273501"/>
                    </a:ext>
                  </a:extLst>
                </a:gridCol>
                <a:gridCol w="537591">
                  <a:extLst>
                    <a:ext uri="{9D8B030D-6E8A-4147-A177-3AD203B41FA5}">
                      <a16:colId xmlns:a16="http://schemas.microsoft.com/office/drawing/2014/main" val="975597780"/>
                    </a:ext>
                  </a:extLst>
                </a:gridCol>
              </a:tblGrid>
              <a:tr h="0">
                <a:tc>
                  <a:txBody>
                    <a:bodyPr/>
                    <a:lstStyle/>
                    <a:p>
                      <a:r>
                        <a:rPr lang="en-US" sz="1000" dirty="0">
                          <a:solidFill>
                            <a:schemeClr val="tx1"/>
                          </a:solidFill>
                          <a:latin typeface="Arial" panose="020B0604020202020204" pitchFamily="34" charset="0"/>
                          <a:cs typeface="Arial" panose="020B0604020202020204" pitchFamily="34" charset="0"/>
                        </a:rPr>
                        <a:t>Study</a:t>
                      </a:r>
                    </a:p>
                  </a:txBody>
                  <a:tcPr marL="0" marR="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err="1">
                          <a:solidFill>
                            <a:schemeClr val="tx1"/>
                          </a:solidFill>
                          <a:latin typeface="Arial" panose="020B0604020202020204" pitchFamily="34" charset="0"/>
                          <a:cs typeface="Arial" panose="020B0604020202020204" pitchFamily="34" charset="0"/>
                        </a:rPr>
                        <a:t>Favours</a:t>
                      </a:r>
                      <a:r>
                        <a:rPr lang="en-US" sz="1000" dirty="0">
                          <a:solidFill>
                            <a:schemeClr val="tx1"/>
                          </a:solidFill>
                          <a:latin typeface="Arial" panose="020B0604020202020204" pitchFamily="34" charset="0"/>
                          <a:cs typeface="Arial" panose="020B0604020202020204" pitchFamily="34" charset="0"/>
                        </a:rPr>
                        <a:t> GLP-1RA</a:t>
                      </a:r>
                    </a:p>
                  </a:txBody>
                  <a:tcPr marL="0" marR="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a:solidFill>
                            <a:schemeClr val="tx1"/>
                          </a:solidFill>
                          <a:latin typeface="Arial" panose="020B0604020202020204" pitchFamily="34" charset="0"/>
                          <a:cs typeface="Arial" panose="020B0604020202020204" pitchFamily="34" charset="0"/>
                        </a:rPr>
                        <a:t>HR</a:t>
                      </a:r>
                      <a:br>
                        <a:rPr lang="en-US" sz="1000" dirty="0">
                          <a:solidFill>
                            <a:schemeClr val="tx1"/>
                          </a:solidFill>
                          <a:latin typeface="Arial" panose="020B0604020202020204" pitchFamily="34" charset="0"/>
                          <a:cs typeface="Arial" panose="020B0604020202020204" pitchFamily="34" charset="0"/>
                        </a:rPr>
                      </a:br>
                      <a:r>
                        <a:rPr lang="en-US" sz="1000" dirty="0">
                          <a:solidFill>
                            <a:schemeClr val="tx1"/>
                          </a:solidFill>
                          <a:latin typeface="Arial" panose="020B0604020202020204" pitchFamily="34" charset="0"/>
                          <a:cs typeface="Arial" panose="020B0604020202020204" pitchFamily="34" charset="0"/>
                        </a:rPr>
                        <a:t>with 95% CI</a:t>
                      </a:r>
                    </a:p>
                  </a:txBody>
                  <a:tcPr marL="0" marR="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a:solidFill>
                            <a:schemeClr val="tx1"/>
                          </a:solidFill>
                          <a:latin typeface="Arial" panose="020B0604020202020204" pitchFamily="34" charset="0"/>
                          <a:cs typeface="Arial" panose="020B0604020202020204" pitchFamily="34" charset="0"/>
                        </a:rPr>
                        <a:t>Weight</a:t>
                      </a:r>
                      <a:br>
                        <a:rPr lang="en-US" sz="1000" dirty="0">
                          <a:solidFill>
                            <a:schemeClr val="tx1"/>
                          </a:solidFill>
                          <a:latin typeface="Arial" panose="020B0604020202020204" pitchFamily="34" charset="0"/>
                          <a:cs typeface="Arial" panose="020B0604020202020204" pitchFamily="34" charset="0"/>
                        </a:rPr>
                      </a:br>
                      <a:r>
                        <a:rPr lang="en-US" sz="1000" dirty="0">
                          <a:solidFill>
                            <a:schemeClr val="tx1"/>
                          </a:solidFill>
                          <a:latin typeface="Arial" panose="020B0604020202020204" pitchFamily="34" charset="0"/>
                          <a:cs typeface="Arial" panose="020B0604020202020204" pitchFamily="34" charset="0"/>
                        </a:rPr>
                        <a:t>(%)</a:t>
                      </a:r>
                    </a:p>
                  </a:txBody>
                  <a:tcPr marL="0" marR="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3800914"/>
                  </a:ext>
                </a:extLst>
              </a:tr>
              <a:tr h="0">
                <a:tc>
                  <a:txBody>
                    <a:bodyPr/>
                    <a:lstStyle/>
                    <a:p>
                      <a:r>
                        <a:rPr lang="en-US" sz="1000" dirty="0">
                          <a:latin typeface="Arial" panose="020B0604020202020204" pitchFamily="34" charset="0"/>
                          <a:cs typeface="Arial" panose="020B0604020202020204" pitchFamily="34" charset="0"/>
                        </a:rPr>
                        <a:t>ELIXA</a:t>
                      </a:r>
                    </a:p>
                  </a:txBody>
                  <a:tcPr marL="0" marR="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000" dirty="0">
                        <a:latin typeface="Arial" panose="020B0604020202020204" pitchFamily="34" charset="0"/>
                        <a:cs typeface="Arial" panose="020B0604020202020204" pitchFamily="34" charset="0"/>
                      </a:endParaRPr>
                    </a:p>
                  </a:txBody>
                  <a:tcPr marL="0" marR="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1.12 (0.79-1.58)</a:t>
                      </a:r>
                    </a:p>
                  </a:txBody>
                  <a:tcPr marL="0" marR="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8.31</a:t>
                      </a:r>
                    </a:p>
                  </a:txBody>
                  <a:tcPr marL="0" marR="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46018974"/>
                  </a:ext>
                </a:extLst>
              </a:tr>
              <a:tr h="0">
                <a:tc>
                  <a:txBody>
                    <a:bodyPr/>
                    <a:lstStyle/>
                    <a:p>
                      <a:r>
                        <a:rPr lang="en-US" sz="1000" dirty="0">
                          <a:latin typeface="Arial" panose="020B0604020202020204" pitchFamily="34" charset="0"/>
                          <a:cs typeface="Arial" panose="020B0604020202020204" pitchFamily="34" charset="0"/>
                        </a:rPr>
                        <a:t>LEADER</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dirty="0">
                        <a:latin typeface="Arial" panose="020B0604020202020204" pitchFamily="34" charset="0"/>
                        <a:cs typeface="Arial" panose="020B0604020202020204" pitchFamily="34" charset="0"/>
                      </a:endParaRP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0.89 (0.72-1.11)</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21.32</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61828206"/>
                  </a:ext>
                </a:extLst>
              </a:tr>
              <a:tr h="0">
                <a:tc>
                  <a:txBody>
                    <a:bodyPr/>
                    <a:lstStyle/>
                    <a:p>
                      <a:r>
                        <a:rPr lang="en-US" sz="1000" dirty="0">
                          <a:latin typeface="Arial" panose="020B0604020202020204" pitchFamily="34" charset="0"/>
                          <a:cs typeface="Arial" panose="020B0604020202020204" pitchFamily="34" charset="0"/>
                        </a:rPr>
                        <a:t>SUSTAIN-6</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dirty="0">
                        <a:latin typeface="Arial" panose="020B0604020202020204" pitchFamily="34" charset="0"/>
                        <a:cs typeface="Arial" panose="020B0604020202020204" pitchFamily="34" charset="0"/>
                      </a:endParaRP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0.61 (0.38-0.98)</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4.45</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815464"/>
                  </a:ext>
                </a:extLst>
              </a:tr>
              <a:tr h="0">
                <a:tc>
                  <a:txBody>
                    <a:bodyPr/>
                    <a:lstStyle/>
                    <a:p>
                      <a:r>
                        <a:rPr lang="en-US" sz="1000" dirty="0">
                          <a:latin typeface="Arial" panose="020B0604020202020204" pitchFamily="34" charset="0"/>
                          <a:cs typeface="Arial" panose="020B0604020202020204" pitchFamily="34" charset="0"/>
                        </a:rPr>
                        <a:t>EXSCEL</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dirty="0">
                        <a:latin typeface="Arial" panose="020B0604020202020204" pitchFamily="34" charset="0"/>
                        <a:cs typeface="Arial" panose="020B0604020202020204" pitchFamily="34" charset="0"/>
                      </a:endParaRP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0.85 (0.70-1.03)</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26.77</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25795570"/>
                  </a:ext>
                </a:extLst>
              </a:tr>
              <a:tr h="0">
                <a:tc>
                  <a:txBody>
                    <a:bodyPr/>
                    <a:lstStyle/>
                    <a:p>
                      <a:r>
                        <a:rPr lang="en-US" sz="1000" dirty="0">
                          <a:latin typeface="Arial" panose="020B0604020202020204" pitchFamily="34" charset="0"/>
                          <a:cs typeface="Arial" panose="020B0604020202020204" pitchFamily="34" charset="0"/>
                        </a:rPr>
                        <a:t>HARMONY</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dirty="0">
                        <a:latin typeface="Arial" panose="020B0604020202020204" pitchFamily="34" charset="0"/>
                        <a:cs typeface="Arial" panose="020B0604020202020204" pitchFamily="34" charset="0"/>
                      </a:endParaRP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0.86 (0.65-1.13)</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13.06</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19895203"/>
                  </a:ext>
                </a:extLst>
              </a:tr>
              <a:tr h="0">
                <a:tc>
                  <a:txBody>
                    <a:bodyPr/>
                    <a:lstStyle/>
                    <a:p>
                      <a:r>
                        <a:rPr lang="en-US" sz="1000" dirty="0">
                          <a:latin typeface="Arial" panose="020B0604020202020204" pitchFamily="34" charset="0"/>
                          <a:cs typeface="Arial" panose="020B0604020202020204" pitchFamily="34" charset="0"/>
                        </a:rPr>
                        <a:t>REWIND</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dirty="0">
                        <a:latin typeface="Arial" panose="020B0604020202020204" pitchFamily="34" charset="0"/>
                        <a:cs typeface="Arial" panose="020B0604020202020204" pitchFamily="34" charset="0"/>
                      </a:endParaRP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0.76 (0.61-0.95)</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20.35</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21962751"/>
                  </a:ext>
                </a:extLst>
              </a:tr>
              <a:tr h="0">
                <a:tc>
                  <a:txBody>
                    <a:bodyPr/>
                    <a:lstStyle/>
                    <a:p>
                      <a:r>
                        <a:rPr lang="en-US" sz="1000" dirty="0">
                          <a:latin typeface="Arial" panose="020B0604020202020204" pitchFamily="34" charset="0"/>
                          <a:cs typeface="Arial" panose="020B0604020202020204" pitchFamily="34" charset="0"/>
                        </a:rPr>
                        <a:t>PIONEER 6</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dirty="0">
                        <a:latin typeface="Arial" panose="020B0604020202020204" pitchFamily="34" charset="0"/>
                        <a:cs typeface="Arial" panose="020B0604020202020204" pitchFamily="34" charset="0"/>
                      </a:endParaRP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0.74 (0.35-1.57)</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1.77</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51020072"/>
                  </a:ext>
                </a:extLst>
              </a:tr>
              <a:tr h="0">
                <a:tc>
                  <a:txBody>
                    <a:bodyPr/>
                    <a:lstStyle/>
                    <a:p>
                      <a:r>
                        <a:rPr lang="en-US" sz="1000" dirty="0">
                          <a:latin typeface="Arial" panose="020B0604020202020204" pitchFamily="34" charset="0"/>
                          <a:cs typeface="Arial" panose="020B0604020202020204" pitchFamily="34" charset="0"/>
                        </a:rPr>
                        <a:t>AMPLITUDE-O</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dirty="0">
                        <a:latin typeface="Arial" panose="020B0604020202020204" pitchFamily="34" charset="0"/>
                        <a:cs typeface="Arial" panose="020B0604020202020204" pitchFamily="34" charset="0"/>
                      </a:endParaRP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0.80 (0.48-1.32)</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3.96</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34845267"/>
                  </a:ext>
                </a:extLst>
              </a:tr>
              <a:tr h="0">
                <a:tc>
                  <a:txBody>
                    <a:bodyPr/>
                    <a:lstStyle/>
                    <a:p>
                      <a:r>
                        <a:rPr lang="en-US" sz="1000" b="1" dirty="0">
                          <a:latin typeface="Arial" panose="020B0604020202020204" pitchFamily="34" charset="0"/>
                          <a:cs typeface="Arial" panose="020B0604020202020204" pitchFamily="34" charset="0"/>
                        </a:rPr>
                        <a:t>Overall</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Heterogeneity: T</a:t>
                      </a:r>
                      <a:r>
                        <a:rPr lang="en-US" sz="1000" baseline="30000" dirty="0">
                          <a:latin typeface="Arial" panose="020B0604020202020204" pitchFamily="34" charset="0"/>
                          <a:cs typeface="Arial" panose="020B0604020202020204" pitchFamily="34" charset="0"/>
                        </a:rPr>
                        <a:t>2</a:t>
                      </a:r>
                      <a:r>
                        <a:rPr lang="en-US" sz="1000" dirty="0">
                          <a:latin typeface="Arial" panose="020B0604020202020204" pitchFamily="34" charset="0"/>
                          <a:cs typeface="Arial" panose="020B0604020202020204" pitchFamily="34" charset="0"/>
                        </a:rPr>
                        <a:t> = 0.00, I</a:t>
                      </a:r>
                      <a:r>
                        <a:rPr lang="en-US" sz="1000" baseline="30000" dirty="0">
                          <a:latin typeface="Arial" panose="020B0604020202020204" pitchFamily="34" charset="0"/>
                          <a:cs typeface="Arial" panose="020B0604020202020204" pitchFamily="34" charset="0"/>
                        </a:rPr>
                        <a:t>2</a:t>
                      </a:r>
                      <a:r>
                        <a:rPr lang="en-US" sz="1000" dirty="0">
                          <a:latin typeface="Arial" panose="020B0604020202020204" pitchFamily="34" charset="0"/>
                          <a:cs typeface="Arial" panose="020B0604020202020204" pitchFamily="34" charset="0"/>
                        </a:rPr>
                        <a:t> = 0.00%, </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H</a:t>
                      </a:r>
                      <a:r>
                        <a:rPr lang="en-US" sz="1000" baseline="30000" dirty="0">
                          <a:latin typeface="Arial" panose="020B0604020202020204" pitchFamily="34" charset="0"/>
                          <a:cs typeface="Arial" panose="020B0604020202020204" pitchFamily="34" charset="0"/>
                        </a:rPr>
                        <a:t>2</a:t>
                      </a:r>
                      <a:r>
                        <a:rPr lang="en-US" sz="1000" dirty="0">
                          <a:latin typeface="Arial" panose="020B0604020202020204" pitchFamily="34" charset="0"/>
                          <a:cs typeface="Arial" panose="020B0604020202020204" pitchFamily="34" charset="0"/>
                        </a:rPr>
                        <a:t> = 1.00</a:t>
                      </a:r>
                    </a:p>
                    <a:p>
                      <a:r>
                        <a:rPr lang="en-US" sz="1000" dirty="0">
                          <a:latin typeface="Arial" panose="020B0604020202020204" pitchFamily="34" charset="0"/>
                          <a:cs typeface="Arial" panose="020B0604020202020204" pitchFamily="34" charset="0"/>
                        </a:rPr>
                        <a:t>Test of 𝚹</a:t>
                      </a:r>
                      <a:r>
                        <a:rPr lang="en-US" sz="1000" baseline="-25000" dirty="0" err="1">
                          <a:latin typeface="Arial" panose="020B0604020202020204" pitchFamily="34" charset="0"/>
                          <a:cs typeface="Arial" panose="020B0604020202020204" pitchFamily="34" charset="0"/>
                        </a:rPr>
                        <a:t>i</a:t>
                      </a:r>
                      <a:r>
                        <a:rPr lang="en-US" sz="1000" dirty="0">
                          <a:latin typeface="Arial" panose="020B0604020202020204" pitchFamily="34" charset="0"/>
                          <a:cs typeface="Arial" panose="020B0604020202020204" pitchFamily="34" charset="0"/>
                        </a:rPr>
                        <a:t> = 𝚹</a:t>
                      </a:r>
                      <a:r>
                        <a:rPr lang="en-US" sz="1000" baseline="-25000" dirty="0">
                          <a:latin typeface="Arial" panose="020B0604020202020204" pitchFamily="34" charset="0"/>
                          <a:cs typeface="Arial" panose="020B0604020202020204" pitchFamily="34" charset="0"/>
                        </a:rPr>
                        <a:t>j</a:t>
                      </a:r>
                      <a:r>
                        <a:rPr lang="en-US" sz="1000" dirty="0">
                          <a:latin typeface="Arial" panose="020B0604020202020204" pitchFamily="34" charset="0"/>
                          <a:cs typeface="Arial" panose="020B0604020202020204" pitchFamily="34" charset="0"/>
                        </a:rPr>
                        <a:t>: Q(7) = 5.64, p=0.58</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dirty="0">
                        <a:latin typeface="Arial" panose="020B0604020202020204" pitchFamily="34" charset="0"/>
                        <a:cs typeface="Arial" panose="020B0604020202020204" pitchFamily="34" charset="0"/>
                      </a:endParaRP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0.84 (0.76-0.94)</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dirty="0">
                        <a:latin typeface="Arial" panose="020B0604020202020204" pitchFamily="34" charset="0"/>
                        <a:cs typeface="Arial" panose="020B0604020202020204" pitchFamily="34" charset="0"/>
                      </a:endParaRP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5718654"/>
                  </a:ext>
                </a:extLst>
              </a:tr>
            </a:tbl>
          </a:graphicData>
        </a:graphic>
      </p:graphicFrame>
      <p:sp>
        <p:nvSpPr>
          <p:cNvPr id="727" name="Google Shape;727;p19"/>
          <p:cNvSpPr txBox="1">
            <a:spLocks noGrp="1"/>
          </p:cNvSpPr>
          <p:nvPr>
            <p:ph type="title"/>
          </p:nvPr>
        </p:nvSpPr>
        <p:spPr/>
        <p:txBody>
          <a:bodyPr/>
          <a:lstStyle/>
          <a:p>
            <a:pPr lvl="0"/>
            <a:r>
              <a:rPr lang="en-US" dirty="0"/>
              <a:t>GLP-1RA and Cardiorenal outcomes in T2DM: </a:t>
            </a:r>
            <a:br>
              <a:rPr lang="en-US" dirty="0"/>
            </a:br>
            <a:r>
              <a:rPr lang="en-US" dirty="0"/>
              <a:t>A Metanalysis of eight CVOT</a:t>
            </a:r>
            <a:r>
              <a:rPr lang="en-US" cap="none" dirty="0"/>
              <a:t>s</a:t>
            </a:r>
            <a:endParaRPr lang="en-US" dirty="0"/>
          </a:p>
        </p:txBody>
      </p:sp>
      <p:sp>
        <p:nvSpPr>
          <p:cNvPr id="2" name="Slide Number Placeholder 1">
            <a:extLst>
              <a:ext uri="{FF2B5EF4-FFF2-40B4-BE49-F238E27FC236}">
                <a16:creationId xmlns:a16="http://schemas.microsoft.com/office/drawing/2014/main" id="{2AC04B0D-904E-1547-AC4D-3825A474C6C5}"/>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100" b="0" i="0" u="none" strike="noStrike" kern="1200" cap="none" spc="0" normalizeH="0" baseline="0" noProof="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11" name="Content Placeholder 10">
            <a:extLst>
              <a:ext uri="{FF2B5EF4-FFF2-40B4-BE49-F238E27FC236}">
                <a16:creationId xmlns:a16="http://schemas.microsoft.com/office/drawing/2014/main" id="{B1619DEE-FBDA-F448-AF16-5D924B662EEC}"/>
              </a:ext>
            </a:extLst>
          </p:cNvPr>
          <p:cNvSpPr>
            <a:spLocks noGrp="1"/>
          </p:cNvSpPr>
          <p:nvPr>
            <p:ph sz="quarter" idx="15"/>
          </p:nvPr>
        </p:nvSpPr>
        <p:spPr>
          <a:xfrm>
            <a:off x="446037" y="6116901"/>
            <a:ext cx="11338595" cy="481900"/>
          </a:xfrm>
        </p:spPr>
        <p:txBody>
          <a:bodyPr/>
          <a:lstStyle/>
          <a:p>
            <a:pPr marL="0" marR="0" lvl="0" indent="0" algn="l" rtl="0">
              <a:spcBef>
                <a:spcPts val="0"/>
              </a:spcBef>
              <a:buNone/>
            </a:pPr>
            <a:r>
              <a:rPr lang="en-GB" sz="1200" dirty="0">
                <a:latin typeface="Arial" panose="020B0604020202020204" pitchFamily="34" charset="0"/>
                <a:ea typeface="Calibri"/>
                <a:cs typeface="Arial" panose="020B0604020202020204" pitchFamily="34" charset="0"/>
                <a:sym typeface="Calibri"/>
              </a:rPr>
              <a:t>CI, confidence interval; CV, cardiovascular; CVOT, cardiovascular outcomes trial; GLP-1 RA, glucagon-like peptide 1 receptor agonist; HR, hazard ratio; MACE, major adverse cardiovascular events;</a:t>
            </a:r>
            <a:br>
              <a:rPr lang="en-GB" sz="1200" dirty="0">
                <a:latin typeface="Arial" panose="020B0604020202020204" pitchFamily="34" charset="0"/>
                <a:ea typeface="Calibri"/>
                <a:cs typeface="Arial" panose="020B0604020202020204" pitchFamily="34" charset="0"/>
                <a:sym typeface="Calibri"/>
              </a:rPr>
            </a:br>
            <a:r>
              <a:rPr lang="en-GB" sz="1200" dirty="0">
                <a:latin typeface="Arial" panose="020B0604020202020204" pitchFamily="34" charset="0"/>
                <a:ea typeface="Calibri"/>
                <a:cs typeface="Arial" panose="020B0604020202020204" pitchFamily="34" charset="0"/>
                <a:sym typeface="Calibri"/>
              </a:rPr>
              <a:t>T2D, type 2 diabetes</a:t>
            </a:r>
          </a:p>
          <a:p>
            <a:pPr marL="0" marR="0" lvl="0" indent="0" algn="l" rtl="0">
              <a:spcBef>
                <a:spcPts val="0"/>
              </a:spcBef>
              <a:buNone/>
            </a:pPr>
            <a:r>
              <a:rPr lang="en-GB" sz="1200" dirty="0" err="1">
                <a:latin typeface="Arial" panose="020B0604020202020204" pitchFamily="34" charset="0"/>
                <a:ea typeface="Calibri"/>
                <a:cs typeface="Arial" panose="020B0604020202020204" pitchFamily="34" charset="0"/>
                <a:sym typeface="Calibri"/>
              </a:rPr>
              <a:t>Giugliano</a:t>
            </a:r>
            <a:r>
              <a:rPr lang="en-GB" sz="1200" dirty="0">
                <a:latin typeface="Arial" panose="020B0604020202020204" pitchFamily="34" charset="0"/>
                <a:ea typeface="Calibri"/>
                <a:cs typeface="Arial" panose="020B0604020202020204" pitchFamily="34" charset="0"/>
                <a:sym typeface="Calibri"/>
              </a:rPr>
              <a:t> D, et al. Cardiovasc </a:t>
            </a:r>
            <a:r>
              <a:rPr lang="en-GB" sz="1200" dirty="0" err="1">
                <a:latin typeface="Arial" panose="020B0604020202020204" pitchFamily="34" charset="0"/>
                <a:ea typeface="Calibri"/>
                <a:cs typeface="Arial" panose="020B0604020202020204" pitchFamily="34" charset="0"/>
                <a:sym typeface="Calibri"/>
              </a:rPr>
              <a:t>Diabetol</a:t>
            </a:r>
            <a:r>
              <a:rPr lang="en-GB" sz="1200" dirty="0">
                <a:latin typeface="Arial" panose="020B0604020202020204" pitchFamily="34" charset="0"/>
                <a:ea typeface="Calibri"/>
                <a:cs typeface="Arial" panose="020B0604020202020204" pitchFamily="34" charset="0"/>
                <a:sym typeface="Calibri"/>
              </a:rPr>
              <a:t>. 2021;20:189</a:t>
            </a:r>
            <a:endParaRPr lang="en-GB" dirty="0"/>
          </a:p>
        </p:txBody>
      </p:sp>
      <p:graphicFrame>
        <p:nvGraphicFramePr>
          <p:cNvPr id="72" name="Table 71">
            <a:extLst>
              <a:ext uri="{FF2B5EF4-FFF2-40B4-BE49-F238E27FC236}">
                <a16:creationId xmlns:a16="http://schemas.microsoft.com/office/drawing/2014/main" id="{BA619E32-EB4A-3447-AB98-9FE6B9E00BC2}"/>
              </a:ext>
            </a:extLst>
          </p:cNvPr>
          <p:cNvGraphicFramePr>
            <a:graphicFrameLocks noGrp="1"/>
          </p:cNvGraphicFramePr>
          <p:nvPr/>
        </p:nvGraphicFramePr>
        <p:xfrm>
          <a:off x="318976" y="1988840"/>
          <a:ext cx="5705015" cy="3048000"/>
        </p:xfrm>
        <a:graphic>
          <a:graphicData uri="http://schemas.openxmlformats.org/drawingml/2006/table">
            <a:tbl>
              <a:tblPr firstRow="1" bandRow="1">
                <a:tableStyleId>{5C22544A-7EE6-4342-B048-85BDC9FD1C3A}</a:tableStyleId>
              </a:tblPr>
              <a:tblGrid>
                <a:gridCol w="2610283">
                  <a:extLst>
                    <a:ext uri="{9D8B030D-6E8A-4147-A177-3AD203B41FA5}">
                      <a16:colId xmlns:a16="http://schemas.microsoft.com/office/drawing/2014/main" val="1182664877"/>
                    </a:ext>
                  </a:extLst>
                </a:gridCol>
                <a:gridCol w="1582565">
                  <a:extLst>
                    <a:ext uri="{9D8B030D-6E8A-4147-A177-3AD203B41FA5}">
                      <a16:colId xmlns:a16="http://schemas.microsoft.com/office/drawing/2014/main" val="1128784357"/>
                    </a:ext>
                  </a:extLst>
                </a:gridCol>
                <a:gridCol w="974576">
                  <a:extLst>
                    <a:ext uri="{9D8B030D-6E8A-4147-A177-3AD203B41FA5}">
                      <a16:colId xmlns:a16="http://schemas.microsoft.com/office/drawing/2014/main" val="1242273501"/>
                    </a:ext>
                  </a:extLst>
                </a:gridCol>
                <a:gridCol w="537591">
                  <a:extLst>
                    <a:ext uri="{9D8B030D-6E8A-4147-A177-3AD203B41FA5}">
                      <a16:colId xmlns:a16="http://schemas.microsoft.com/office/drawing/2014/main" val="975597780"/>
                    </a:ext>
                  </a:extLst>
                </a:gridCol>
              </a:tblGrid>
              <a:tr h="0">
                <a:tc>
                  <a:txBody>
                    <a:bodyPr/>
                    <a:lstStyle/>
                    <a:p>
                      <a:r>
                        <a:rPr lang="en-US" sz="1000" dirty="0">
                          <a:solidFill>
                            <a:schemeClr val="tx1"/>
                          </a:solidFill>
                          <a:latin typeface="Arial" panose="020B0604020202020204" pitchFamily="34" charset="0"/>
                          <a:cs typeface="Arial" panose="020B0604020202020204" pitchFamily="34" charset="0"/>
                        </a:rPr>
                        <a:t>Study</a:t>
                      </a:r>
                    </a:p>
                  </a:txBody>
                  <a:tcPr marL="0" marR="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err="1">
                          <a:solidFill>
                            <a:schemeClr val="tx1"/>
                          </a:solidFill>
                          <a:latin typeface="Arial" panose="020B0604020202020204" pitchFamily="34" charset="0"/>
                          <a:cs typeface="Arial" panose="020B0604020202020204" pitchFamily="34" charset="0"/>
                        </a:rPr>
                        <a:t>Favours</a:t>
                      </a:r>
                      <a:r>
                        <a:rPr lang="en-US" sz="1000" dirty="0">
                          <a:solidFill>
                            <a:schemeClr val="tx1"/>
                          </a:solidFill>
                          <a:latin typeface="Arial" panose="020B0604020202020204" pitchFamily="34" charset="0"/>
                          <a:cs typeface="Arial" panose="020B0604020202020204" pitchFamily="34" charset="0"/>
                        </a:rPr>
                        <a:t> GLP-1RA</a:t>
                      </a:r>
                    </a:p>
                  </a:txBody>
                  <a:tcPr marL="0" marR="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a:solidFill>
                            <a:schemeClr val="tx1"/>
                          </a:solidFill>
                          <a:latin typeface="Arial" panose="020B0604020202020204" pitchFamily="34" charset="0"/>
                          <a:cs typeface="Arial" panose="020B0604020202020204" pitchFamily="34" charset="0"/>
                        </a:rPr>
                        <a:t>HR</a:t>
                      </a:r>
                      <a:br>
                        <a:rPr lang="en-US" sz="1000" dirty="0">
                          <a:solidFill>
                            <a:schemeClr val="tx1"/>
                          </a:solidFill>
                          <a:latin typeface="Arial" panose="020B0604020202020204" pitchFamily="34" charset="0"/>
                          <a:cs typeface="Arial" panose="020B0604020202020204" pitchFamily="34" charset="0"/>
                        </a:rPr>
                      </a:br>
                      <a:r>
                        <a:rPr lang="en-US" sz="1000" dirty="0">
                          <a:solidFill>
                            <a:schemeClr val="tx1"/>
                          </a:solidFill>
                          <a:latin typeface="Arial" panose="020B0604020202020204" pitchFamily="34" charset="0"/>
                          <a:cs typeface="Arial" panose="020B0604020202020204" pitchFamily="34" charset="0"/>
                        </a:rPr>
                        <a:t>with 95% CI</a:t>
                      </a:r>
                    </a:p>
                  </a:txBody>
                  <a:tcPr marL="0" marR="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a:solidFill>
                            <a:schemeClr val="tx1"/>
                          </a:solidFill>
                          <a:latin typeface="Arial" panose="020B0604020202020204" pitchFamily="34" charset="0"/>
                          <a:cs typeface="Arial" panose="020B0604020202020204" pitchFamily="34" charset="0"/>
                        </a:rPr>
                        <a:t>Weight</a:t>
                      </a:r>
                      <a:br>
                        <a:rPr lang="en-US" sz="1000" dirty="0">
                          <a:solidFill>
                            <a:schemeClr val="tx1"/>
                          </a:solidFill>
                          <a:latin typeface="Arial" panose="020B0604020202020204" pitchFamily="34" charset="0"/>
                          <a:cs typeface="Arial" panose="020B0604020202020204" pitchFamily="34" charset="0"/>
                        </a:rPr>
                      </a:br>
                      <a:r>
                        <a:rPr lang="en-US" sz="1000" dirty="0">
                          <a:solidFill>
                            <a:schemeClr val="tx1"/>
                          </a:solidFill>
                          <a:latin typeface="Arial" panose="020B0604020202020204" pitchFamily="34" charset="0"/>
                          <a:cs typeface="Arial" panose="020B0604020202020204" pitchFamily="34" charset="0"/>
                        </a:rPr>
                        <a:t>(%)</a:t>
                      </a:r>
                    </a:p>
                  </a:txBody>
                  <a:tcPr marL="0" marR="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3800914"/>
                  </a:ext>
                </a:extLst>
              </a:tr>
              <a:tr h="0">
                <a:tc>
                  <a:txBody>
                    <a:bodyPr/>
                    <a:lstStyle/>
                    <a:p>
                      <a:r>
                        <a:rPr lang="en-US" sz="1000" dirty="0">
                          <a:latin typeface="Arial" panose="020B0604020202020204" pitchFamily="34" charset="0"/>
                          <a:cs typeface="Arial" panose="020B0604020202020204" pitchFamily="34" charset="0"/>
                        </a:rPr>
                        <a:t>ELIXA</a:t>
                      </a:r>
                    </a:p>
                  </a:txBody>
                  <a:tcPr marL="0" marR="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000" dirty="0">
                        <a:latin typeface="Arial" panose="020B0604020202020204" pitchFamily="34" charset="0"/>
                        <a:cs typeface="Arial" panose="020B0604020202020204" pitchFamily="34" charset="0"/>
                      </a:endParaRPr>
                    </a:p>
                  </a:txBody>
                  <a:tcPr marL="0" marR="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0.98 (0.78-1.23)</a:t>
                      </a:r>
                    </a:p>
                  </a:txBody>
                  <a:tcPr marL="0" marR="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12.30</a:t>
                      </a:r>
                    </a:p>
                  </a:txBody>
                  <a:tcPr marL="0" marR="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46018974"/>
                  </a:ext>
                </a:extLst>
              </a:tr>
              <a:tr h="0">
                <a:tc>
                  <a:txBody>
                    <a:bodyPr/>
                    <a:lstStyle/>
                    <a:p>
                      <a:r>
                        <a:rPr lang="en-US" sz="1000" dirty="0">
                          <a:latin typeface="Arial" panose="020B0604020202020204" pitchFamily="34" charset="0"/>
                          <a:cs typeface="Arial" panose="020B0604020202020204" pitchFamily="34" charset="0"/>
                        </a:rPr>
                        <a:t>LEADER</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dirty="0">
                        <a:latin typeface="Arial" panose="020B0604020202020204" pitchFamily="34" charset="0"/>
                        <a:cs typeface="Arial" panose="020B0604020202020204" pitchFamily="34" charset="0"/>
                      </a:endParaRP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0.78 (0.66-0.93)</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19.08</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61828206"/>
                  </a:ext>
                </a:extLst>
              </a:tr>
              <a:tr h="0">
                <a:tc>
                  <a:txBody>
                    <a:bodyPr/>
                    <a:lstStyle/>
                    <a:p>
                      <a:r>
                        <a:rPr lang="en-US" sz="1000" dirty="0">
                          <a:latin typeface="Arial" panose="020B0604020202020204" pitchFamily="34" charset="0"/>
                          <a:cs typeface="Arial" panose="020B0604020202020204" pitchFamily="34" charset="0"/>
                        </a:rPr>
                        <a:t>SUSTAIN-6</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dirty="0">
                        <a:latin typeface="Arial" panose="020B0604020202020204" pitchFamily="34" charset="0"/>
                        <a:cs typeface="Arial" panose="020B0604020202020204" pitchFamily="34" charset="0"/>
                      </a:endParaRP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0.98 (0.65-1.48)</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4.31</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815464"/>
                  </a:ext>
                </a:extLst>
              </a:tr>
              <a:tr h="0">
                <a:tc>
                  <a:txBody>
                    <a:bodyPr/>
                    <a:lstStyle/>
                    <a:p>
                      <a:r>
                        <a:rPr lang="en-US" sz="1000" dirty="0">
                          <a:latin typeface="Arial" panose="020B0604020202020204" pitchFamily="34" charset="0"/>
                          <a:cs typeface="Arial" panose="020B0604020202020204" pitchFamily="34" charset="0"/>
                        </a:rPr>
                        <a:t>EXSCEL</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dirty="0">
                        <a:latin typeface="Arial" panose="020B0604020202020204" pitchFamily="34" charset="0"/>
                        <a:cs typeface="Arial" panose="020B0604020202020204" pitchFamily="34" charset="0"/>
                      </a:endParaRP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0.88 (0.76-1.02)</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23.57</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25795570"/>
                  </a:ext>
                </a:extLst>
              </a:tr>
              <a:tr h="0">
                <a:tc>
                  <a:txBody>
                    <a:bodyPr/>
                    <a:lstStyle/>
                    <a:p>
                      <a:r>
                        <a:rPr lang="en-US" sz="1000" dirty="0">
                          <a:latin typeface="Arial" panose="020B0604020202020204" pitchFamily="34" charset="0"/>
                          <a:cs typeface="Arial" panose="020B0604020202020204" pitchFamily="34" charset="0"/>
                        </a:rPr>
                        <a:t>HARMONY</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dirty="0">
                        <a:latin typeface="Arial" panose="020B0604020202020204" pitchFamily="34" charset="0"/>
                        <a:cs typeface="Arial" panose="020B0604020202020204" pitchFamily="34" charset="0"/>
                      </a:endParaRP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0.93 (0.73-1.19)</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10.95</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19895203"/>
                  </a:ext>
                </a:extLst>
              </a:tr>
              <a:tr h="0">
                <a:tc>
                  <a:txBody>
                    <a:bodyPr/>
                    <a:lstStyle/>
                    <a:p>
                      <a:r>
                        <a:rPr lang="en-US" sz="1000" dirty="0">
                          <a:latin typeface="Arial" panose="020B0604020202020204" pitchFamily="34" charset="0"/>
                          <a:cs typeface="Arial" panose="020B0604020202020204" pitchFamily="34" charset="0"/>
                        </a:rPr>
                        <a:t>REWIND</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dirty="0">
                        <a:latin typeface="Arial" panose="020B0604020202020204" pitchFamily="34" charset="0"/>
                        <a:cs typeface="Arial" panose="020B0604020202020204" pitchFamily="34" charset="0"/>
                      </a:endParaRP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0.91 (0.78-1.06)</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22.30</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21962751"/>
                  </a:ext>
                </a:extLst>
              </a:tr>
              <a:tr h="0">
                <a:tc>
                  <a:txBody>
                    <a:bodyPr/>
                    <a:lstStyle/>
                    <a:p>
                      <a:r>
                        <a:rPr lang="en-US" sz="1000" dirty="0">
                          <a:latin typeface="Arial" panose="020B0604020202020204" pitchFamily="34" charset="0"/>
                          <a:cs typeface="Arial" panose="020B0604020202020204" pitchFamily="34" charset="0"/>
                        </a:rPr>
                        <a:t>PIONEER 6</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dirty="0">
                        <a:latin typeface="Arial" panose="020B0604020202020204" pitchFamily="34" charset="0"/>
                        <a:cs typeface="Arial" panose="020B0604020202020204" pitchFamily="34" charset="0"/>
                      </a:endParaRP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0.49 (0.27-0.90)</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2.01</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51020072"/>
                  </a:ext>
                </a:extLst>
              </a:tr>
              <a:tr h="0">
                <a:tc>
                  <a:txBody>
                    <a:bodyPr/>
                    <a:lstStyle/>
                    <a:p>
                      <a:r>
                        <a:rPr lang="en-US" sz="1000" dirty="0">
                          <a:latin typeface="Arial" panose="020B0604020202020204" pitchFamily="34" charset="0"/>
                          <a:cs typeface="Arial" panose="020B0604020202020204" pitchFamily="34" charset="0"/>
                        </a:rPr>
                        <a:t>AMPLITUDE-O</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dirty="0">
                        <a:latin typeface="Arial" panose="020B0604020202020204" pitchFamily="34" charset="0"/>
                        <a:cs typeface="Arial" panose="020B0604020202020204" pitchFamily="34" charset="0"/>
                      </a:endParaRP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0.72 (0.50-1.03)</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5.48</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34845267"/>
                  </a:ext>
                </a:extLst>
              </a:tr>
              <a:tr h="0">
                <a:tc>
                  <a:txBody>
                    <a:bodyPr/>
                    <a:lstStyle/>
                    <a:p>
                      <a:r>
                        <a:rPr lang="en-US" sz="1000" b="1" dirty="0">
                          <a:latin typeface="Arial" panose="020B0604020202020204" pitchFamily="34" charset="0"/>
                          <a:cs typeface="Arial" panose="020B0604020202020204" pitchFamily="34" charset="0"/>
                        </a:rPr>
                        <a:t>Overall</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Heterogeneity: T</a:t>
                      </a:r>
                      <a:r>
                        <a:rPr lang="en-US" sz="1000" baseline="30000" dirty="0">
                          <a:latin typeface="Arial" panose="020B0604020202020204" pitchFamily="34" charset="0"/>
                          <a:cs typeface="Arial" panose="020B0604020202020204" pitchFamily="34" charset="0"/>
                        </a:rPr>
                        <a:t>2</a:t>
                      </a:r>
                      <a:r>
                        <a:rPr lang="en-US" sz="1000" dirty="0">
                          <a:latin typeface="Arial" panose="020B0604020202020204" pitchFamily="34" charset="0"/>
                          <a:cs typeface="Arial" panose="020B0604020202020204" pitchFamily="34" charset="0"/>
                        </a:rPr>
                        <a:t> = 0.00, I</a:t>
                      </a:r>
                      <a:r>
                        <a:rPr lang="en-US" sz="1000" baseline="30000" dirty="0">
                          <a:latin typeface="Arial" panose="020B0604020202020204" pitchFamily="34" charset="0"/>
                          <a:cs typeface="Arial" panose="020B0604020202020204" pitchFamily="34" charset="0"/>
                        </a:rPr>
                        <a:t>2</a:t>
                      </a:r>
                      <a:r>
                        <a:rPr lang="en-US" sz="1000" dirty="0">
                          <a:latin typeface="Arial" panose="020B0604020202020204" pitchFamily="34" charset="0"/>
                          <a:cs typeface="Arial" panose="020B0604020202020204" pitchFamily="34" charset="0"/>
                        </a:rPr>
                        <a:t> = 18.69%, </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H</a:t>
                      </a:r>
                      <a:r>
                        <a:rPr lang="en-US" sz="1000" baseline="30000" dirty="0">
                          <a:latin typeface="Arial" panose="020B0604020202020204" pitchFamily="34" charset="0"/>
                          <a:cs typeface="Arial" panose="020B0604020202020204" pitchFamily="34" charset="0"/>
                        </a:rPr>
                        <a:t>2</a:t>
                      </a:r>
                      <a:r>
                        <a:rPr lang="en-US" sz="1000" dirty="0">
                          <a:latin typeface="Arial" panose="020B0604020202020204" pitchFamily="34" charset="0"/>
                          <a:cs typeface="Arial" panose="020B0604020202020204" pitchFamily="34" charset="0"/>
                        </a:rPr>
                        <a:t> = 1.23</a:t>
                      </a:r>
                    </a:p>
                    <a:p>
                      <a:r>
                        <a:rPr lang="en-US" sz="1000" dirty="0">
                          <a:latin typeface="Arial" panose="020B0604020202020204" pitchFamily="34" charset="0"/>
                          <a:cs typeface="Arial" panose="020B0604020202020204" pitchFamily="34" charset="0"/>
                        </a:rPr>
                        <a:t>Test of 𝚹</a:t>
                      </a:r>
                      <a:r>
                        <a:rPr lang="en-US" sz="1000" baseline="-25000" dirty="0" err="1">
                          <a:latin typeface="Arial" panose="020B0604020202020204" pitchFamily="34" charset="0"/>
                          <a:cs typeface="Arial" panose="020B0604020202020204" pitchFamily="34" charset="0"/>
                        </a:rPr>
                        <a:t>i</a:t>
                      </a:r>
                      <a:r>
                        <a:rPr lang="en-US" sz="1000" dirty="0">
                          <a:latin typeface="Arial" panose="020B0604020202020204" pitchFamily="34" charset="0"/>
                          <a:cs typeface="Arial" panose="020B0604020202020204" pitchFamily="34" charset="0"/>
                        </a:rPr>
                        <a:t> = 𝚹</a:t>
                      </a:r>
                      <a:r>
                        <a:rPr lang="en-US" sz="1000" baseline="-25000" dirty="0">
                          <a:latin typeface="Arial" panose="020B0604020202020204" pitchFamily="34" charset="0"/>
                          <a:cs typeface="Arial" panose="020B0604020202020204" pitchFamily="34" charset="0"/>
                        </a:rPr>
                        <a:t>j</a:t>
                      </a:r>
                      <a:r>
                        <a:rPr lang="en-US" sz="1000" dirty="0">
                          <a:latin typeface="Arial" panose="020B0604020202020204" pitchFamily="34" charset="0"/>
                          <a:cs typeface="Arial" panose="020B0604020202020204" pitchFamily="34" charset="0"/>
                        </a:rPr>
                        <a:t>: Q(7) = 7.99, p=0.33</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dirty="0">
                        <a:latin typeface="Arial" panose="020B0604020202020204" pitchFamily="34" charset="0"/>
                        <a:cs typeface="Arial" panose="020B0604020202020204" pitchFamily="34" charset="0"/>
                      </a:endParaRP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0.87 (0.78-0.96)</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dirty="0">
                        <a:latin typeface="Arial" panose="020B0604020202020204" pitchFamily="34" charset="0"/>
                        <a:cs typeface="Arial" panose="020B0604020202020204" pitchFamily="34" charset="0"/>
                      </a:endParaRP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5718654"/>
                  </a:ext>
                </a:extLst>
              </a:tr>
            </a:tbl>
          </a:graphicData>
        </a:graphic>
      </p:graphicFrame>
      <p:sp>
        <p:nvSpPr>
          <p:cNvPr id="73" name="TextBox 72">
            <a:extLst>
              <a:ext uri="{FF2B5EF4-FFF2-40B4-BE49-F238E27FC236}">
                <a16:creationId xmlns:a16="http://schemas.microsoft.com/office/drawing/2014/main" id="{08AEC79E-A4A3-FD43-AC73-6438DD0DFEC3}"/>
              </a:ext>
            </a:extLst>
          </p:cNvPr>
          <p:cNvSpPr txBox="1"/>
          <p:nvPr/>
        </p:nvSpPr>
        <p:spPr>
          <a:xfrm>
            <a:off x="218287" y="5376815"/>
            <a:ext cx="240642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Random-effects empirical Bayes model</a:t>
            </a:r>
            <a:b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b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Knapp-Hartung standard errors</a:t>
            </a:r>
          </a:p>
        </p:txBody>
      </p:sp>
      <p:sp>
        <p:nvSpPr>
          <p:cNvPr id="15" name="Google Shape;616;p16">
            <a:extLst>
              <a:ext uri="{FF2B5EF4-FFF2-40B4-BE49-F238E27FC236}">
                <a16:creationId xmlns:a16="http://schemas.microsoft.com/office/drawing/2014/main" id="{941D7312-DDAE-D943-BEBE-5B740AE22F56}"/>
              </a:ext>
            </a:extLst>
          </p:cNvPr>
          <p:cNvSpPr txBox="1"/>
          <p:nvPr/>
        </p:nvSpPr>
        <p:spPr>
          <a:xfrm>
            <a:off x="2555181" y="5177746"/>
            <a:ext cx="321553" cy="124650"/>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90000"/>
              </a:lnSpc>
              <a:spcBef>
                <a:spcPts val="0"/>
              </a:spcBef>
              <a:spcAft>
                <a:spcPts val="0"/>
              </a:spcAft>
              <a:buClr>
                <a:srgbClr val="000000"/>
              </a:buClr>
              <a:buSzPts val="1000"/>
              <a:buFont typeface="Arial"/>
              <a:buNone/>
              <a:tabLst/>
              <a:defRPr/>
            </a:pPr>
            <a:r>
              <a:rPr kumimoji="0" lang="en-GB" sz="900" b="0" i="0" u="none" strike="noStrike" kern="1200" cap="none" spc="0" normalizeH="0" baseline="0" noProof="0" dirty="0">
                <a:ln>
                  <a:noFill/>
                </a:ln>
                <a:solidFill>
                  <a:srgbClr val="000000"/>
                </a:solidFill>
                <a:effectLst/>
                <a:uLnTx/>
                <a:uFillTx/>
                <a:latin typeface="Arial"/>
                <a:ea typeface="Arial"/>
                <a:cs typeface="Arial"/>
                <a:sym typeface="Arial"/>
              </a:rPr>
              <a:t>0.50</a:t>
            </a:r>
            <a:endParaRPr kumimoji="0" sz="900" b="0"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16" name="Google Shape;621;p16">
            <a:extLst>
              <a:ext uri="{FF2B5EF4-FFF2-40B4-BE49-F238E27FC236}">
                <a16:creationId xmlns:a16="http://schemas.microsoft.com/office/drawing/2014/main" id="{B33083C2-87CB-364B-89B0-96894FB42629}"/>
              </a:ext>
            </a:extLst>
          </p:cNvPr>
          <p:cNvCxnSpPr/>
          <p:nvPr/>
        </p:nvCxnSpPr>
        <p:spPr>
          <a:xfrm rot="-5400000">
            <a:off x="2682634" y="5096756"/>
            <a:ext cx="64800" cy="0"/>
          </a:xfrm>
          <a:prstGeom prst="straightConnector1">
            <a:avLst/>
          </a:prstGeom>
          <a:noFill/>
          <a:ln w="12700" cap="flat" cmpd="sng">
            <a:solidFill>
              <a:schemeClr val="dk1"/>
            </a:solidFill>
            <a:prstDash val="solid"/>
            <a:round/>
            <a:headEnd type="none" w="sm" len="sm"/>
            <a:tailEnd type="none" w="sm" len="sm"/>
          </a:ln>
        </p:spPr>
      </p:cxnSp>
      <p:cxnSp>
        <p:nvCxnSpPr>
          <p:cNvPr id="17" name="Google Shape;677;p16">
            <a:extLst>
              <a:ext uri="{FF2B5EF4-FFF2-40B4-BE49-F238E27FC236}">
                <a16:creationId xmlns:a16="http://schemas.microsoft.com/office/drawing/2014/main" id="{E30EC081-BB8D-6242-A26A-D182C92CB813}"/>
              </a:ext>
            </a:extLst>
          </p:cNvPr>
          <p:cNvCxnSpPr>
            <a:cxnSpLocks/>
          </p:cNvCxnSpPr>
          <p:nvPr/>
        </p:nvCxnSpPr>
        <p:spPr>
          <a:xfrm>
            <a:off x="2706864" y="5061831"/>
            <a:ext cx="1769886" cy="0"/>
          </a:xfrm>
          <a:prstGeom prst="straightConnector1">
            <a:avLst/>
          </a:prstGeom>
          <a:noFill/>
          <a:ln w="12700" cap="flat" cmpd="sng">
            <a:solidFill>
              <a:schemeClr val="dk1"/>
            </a:solidFill>
            <a:prstDash val="solid"/>
            <a:round/>
            <a:headEnd type="none" w="sm" len="sm"/>
            <a:tailEnd type="none" w="sm" len="sm"/>
          </a:ln>
        </p:spPr>
      </p:cxnSp>
      <p:sp>
        <p:nvSpPr>
          <p:cNvPr id="18" name="Google Shape;616;p16">
            <a:extLst>
              <a:ext uri="{FF2B5EF4-FFF2-40B4-BE49-F238E27FC236}">
                <a16:creationId xmlns:a16="http://schemas.microsoft.com/office/drawing/2014/main" id="{22295122-05E8-5648-8A37-5DC80DECA9FF}"/>
              </a:ext>
            </a:extLst>
          </p:cNvPr>
          <p:cNvSpPr txBox="1"/>
          <p:nvPr/>
        </p:nvSpPr>
        <p:spPr>
          <a:xfrm>
            <a:off x="3202881" y="5177746"/>
            <a:ext cx="321553" cy="124650"/>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90000"/>
              </a:lnSpc>
              <a:spcBef>
                <a:spcPts val="0"/>
              </a:spcBef>
              <a:spcAft>
                <a:spcPts val="0"/>
              </a:spcAft>
              <a:buClr>
                <a:srgbClr val="000000"/>
              </a:buClr>
              <a:buSzPts val="1000"/>
              <a:buFont typeface="Arial"/>
              <a:buNone/>
              <a:tabLst/>
              <a:defRPr/>
            </a:pPr>
            <a:r>
              <a:rPr kumimoji="0" lang="en-GB" sz="900" b="0" i="0" u="none" strike="noStrike" kern="1200" cap="none" spc="0" normalizeH="0" baseline="0" noProof="0" dirty="0">
                <a:ln>
                  <a:noFill/>
                </a:ln>
                <a:solidFill>
                  <a:srgbClr val="000000"/>
                </a:solidFill>
                <a:effectLst/>
                <a:uLnTx/>
                <a:uFillTx/>
                <a:latin typeface="Arial"/>
                <a:ea typeface="Arial"/>
                <a:cs typeface="Arial"/>
                <a:sym typeface="Arial"/>
              </a:rPr>
              <a:t>0.75</a:t>
            </a:r>
            <a:endParaRPr kumimoji="0" sz="900" b="0"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19" name="Google Shape;621;p16">
            <a:extLst>
              <a:ext uri="{FF2B5EF4-FFF2-40B4-BE49-F238E27FC236}">
                <a16:creationId xmlns:a16="http://schemas.microsoft.com/office/drawing/2014/main" id="{A53E3249-7027-4940-9C06-FA2072C41F23}"/>
              </a:ext>
            </a:extLst>
          </p:cNvPr>
          <p:cNvCxnSpPr/>
          <p:nvPr/>
        </p:nvCxnSpPr>
        <p:spPr>
          <a:xfrm rot="-5400000">
            <a:off x="3330334" y="5096756"/>
            <a:ext cx="64800" cy="0"/>
          </a:xfrm>
          <a:prstGeom prst="straightConnector1">
            <a:avLst/>
          </a:prstGeom>
          <a:noFill/>
          <a:ln w="12700" cap="flat" cmpd="sng">
            <a:solidFill>
              <a:schemeClr val="dk1"/>
            </a:solidFill>
            <a:prstDash val="solid"/>
            <a:round/>
            <a:headEnd type="none" w="sm" len="sm"/>
            <a:tailEnd type="none" w="sm" len="sm"/>
          </a:ln>
        </p:spPr>
      </p:cxnSp>
      <p:sp>
        <p:nvSpPr>
          <p:cNvPr id="20" name="Google Shape;616;p16">
            <a:extLst>
              <a:ext uri="{FF2B5EF4-FFF2-40B4-BE49-F238E27FC236}">
                <a16:creationId xmlns:a16="http://schemas.microsoft.com/office/drawing/2014/main" id="{738F9D8D-49EA-F44A-B2AE-DF39DFAF04DD}"/>
              </a:ext>
            </a:extLst>
          </p:cNvPr>
          <p:cNvSpPr txBox="1"/>
          <p:nvPr/>
        </p:nvSpPr>
        <p:spPr>
          <a:xfrm>
            <a:off x="3666431" y="5177746"/>
            <a:ext cx="321553" cy="124650"/>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90000"/>
              </a:lnSpc>
              <a:spcBef>
                <a:spcPts val="0"/>
              </a:spcBef>
              <a:spcAft>
                <a:spcPts val="0"/>
              </a:spcAft>
              <a:buClr>
                <a:srgbClr val="000000"/>
              </a:buClr>
              <a:buSzPts val="1000"/>
              <a:buFont typeface="Arial"/>
              <a:buNone/>
              <a:tabLst/>
              <a:defRPr/>
            </a:pPr>
            <a:r>
              <a:rPr kumimoji="0" lang="en-GB" sz="900" b="0" i="0" u="none" strike="noStrike" kern="1200" cap="none" spc="0" normalizeH="0" baseline="0" noProof="0" dirty="0">
                <a:ln>
                  <a:noFill/>
                </a:ln>
                <a:solidFill>
                  <a:srgbClr val="000000"/>
                </a:solidFill>
                <a:effectLst/>
                <a:uLnTx/>
                <a:uFillTx/>
                <a:latin typeface="Arial"/>
                <a:ea typeface="Arial"/>
                <a:cs typeface="Arial"/>
                <a:sym typeface="Arial"/>
              </a:rPr>
              <a:t>1.00</a:t>
            </a:r>
            <a:endParaRPr kumimoji="0" sz="900" b="0"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21" name="Google Shape;621;p16">
            <a:extLst>
              <a:ext uri="{FF2B5EF4-FFF2-40B4-BE49-F238E27FC236}">
                <a16:creationId xmlns:a16="http://schemas.microsoft.com/office/drawing/2014/main" id="{25CAE75B-5C6B-F648-B62E-84728AB90106}"/>
              </a:ext>
            </a:extLst>
          </p:cNvPr>
          <p:cNvCxnSpPr>
            <a:cxnSpLocks/>
          </p:cNvCxnSpPr>
          <p:nvPr/>
        </p:nvCxnSpPr>
        <p:spPr>
          <a:xfrm flipV="1">
            <a:off x="3826284" y="2384425"/>
            <a:ext cx="0" cy="2678057"/>
          </a:xfrm>
          <a:prstGeom prst="straightConnector1">
            <a:avLst/>
          </a:prstGeom>
          <a:noFill/>
          <a:ln w="12700" cap="flat" cmpd="sng">
            <a:solidFill>
              <a:schemeClr val="dk1"/>
            </a:solidFill>
            <a:prstDash val="sysDash"/>
            <a:round/>
            <a:headEnd type="none" w="sm" len="sm"/>
            <a:tailEnd type="none" w="sm" len="sm"/>
          </a:ln>
        </p:spPr>
      </p:cxnSp>
      <p:sp>
        <p:nvSpPr>
          <p:cNvPr id="22" name="Google Shape;616;p16">
            <a:extLst>
              <a:ext uri="{FF2B5EF4-FFF2-40B4-BE49-F238E27FC236}">
                <a16:creationId xmlns:a16="http://schemas.microsoft.com/office/drawing/2014/main" id="{DAFC7EDB-F346-CA4B-9656-639A50A06EB1}"/>
              </a:ext>
            </a:extLst>
          </p:cNvPr>
          <p:cNvSpPr txBox="1"/>
          <p:nvPr/>
        </p:nvSpPr>
        <p:spPr>
          <a:xfrm>
            <a:off x="4314131" y="5177746"/>
            <a:ext cx="321553" cy="124650"/>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90000"/>
              </a:lnSpc>
              <a:spcBef>
                <a:spcPts val="0"/>
              </a:spcBef>
              <a:spcAft>
                <a:spcPts val="0"/>
              </a:spcAft>
              <a:buClr>
                <a:srgbClr val="000000"/>
              </a:buClr>
              <a:buSzPts val="1000"/>
              <a:buFont typeface="Arial"/>
              <a:buNone/>
              <a:tabLst/>
              <a:defRPr/>
            </a:pPr>
            <a:r>
              <a:rPr kumimoji="0" lang="en-GB" sz="900" b="0" i="0" u="none" strike="noStrike" kern="1200" cap="none" spc="0" normalizeH="0" baseline="0" noProof="0" dirty="0">
                <a:ln>
                  <a:noFill/>
                </a:ln>
                <a:solidFill>
                  <a:srgbClr val="000000"/>
                </a:solidFill>
                <a:effectLst/>
                <a:uLnTx/>
                <a:uFillTx/>
                <a:latin typeface="Arial"/>
                <a:ea typeface="Arial"/>
                <a:cs typeface="Arial"/>
                <a:sym typeface="Arial"/>
              </a:rPr>
              <a:t>1.50</a:t>
            </a:r>
            <a:endParaRPr kumimoji="0" sz="900" b="0"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23" name="Google Shape;621;p16">
            <a:extLst>
              <a:ext uri="{FF2B5EF4-FFF2-40B4-BE49-F238E27FC236}">
                <a16:creationId xmlns:a16="http://schemas.microsoft.com/office/drawing/2014/main" id="{3E6519E7-A99C-CD43-A1FC-4AF1FC079F12}"/>
              </a:ext>
            </a:extLst>
          </p:cNvPr>
          <p:cNvCxnSpPr/>
          <p:nvPr/>
        </p:nvCxnSpPr>
        <p:spPr>
          <a:xfrm rot="-5400000">
            <a:off x="3793884" y="5096756"/>
            <a:ext cx="64800" cy="0"/>
          </a:xfrm>
          <a:prstGeom prst="straightConnector1">
            <a:avLst/>
          </a:prstGeom>
          <a:noFill/>
          <a:ln w="12700" cap="flat" cmpd="sng">
            <a:solidFill>
              <a:schemeClr val="dk1"/>
            </a:solidFill>
            <a:prstDash val="solid"/>
            <a:round/>
            <a:headEnd type="none" w="sm" len="sm"/>
            <a:tailEnd type="none" w="sm" len="sm"/>
          </a:ln>
        </p:spPr>
      </p:cxnSp>
      <p:sp>
        <p:nvSpPr>
          <p:cNvPr id="24" name="Google Shape;616;p16">
            <a:extLst>
              <a:ext uri="{FF2B5EF4-FFF2-40B4-BE49-F238E27FC236}">
                <a16:creationId xmlns:a16="http://schemas.microsoft.com/office/drawing/2014/main" id="{0EBF0AA8-38CD-3E44-B450-BE5CF7A2118B}"/>
              </a:ext>
            </a:extLst>
          </p:cNvPr>
          <p:cNvSpPr txBox="1"/>
          <p:nvPr/>
        </p:nvSpPr>
        <p:spPr>
          <a:xfrm>
            <a:off x="4022031" y="5177746"/>
            <a:ext cx="321553" cy="124650"/>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90000"/>
              </a:lnSpc>
              <a:spcBef>
                <a:spcPts val="0"/>
              </a:spcBef>
              <a:spcAft>
                <a:spcPts val="0"/>
              </a:spcAft>
              <a:buClr>
                <a:srgbClr val="000000"/>
              </a:buClr>
              <a:buSzPts val="1000"/>
              <a:buFont typeface="Arial"/>
              <a:buNone/>
              <a:tabLst/>
              <a:defRPr/>
            </a:pPr>
            <a:r>
              <a:rPr kumimoji="0" lang="en-GB" sz="900" b="0" i="0" u="none" strike="noStrike" kern="1200" cap="none" spc="0" normalizeH="0" baseline="0" noProof="0" dirty="0">
                <a:ln>
                  <a:noFill/>
                </a:ln>
                <a:solidFill>
                  <a:srgbClr val="000000"/>
                </a:solidFill>
                <a:effectLst/>
                <a:uLnTx/>
                <a:uFillTx/>
                <a:latin typeface="Arial"/>
                <a:ea typeface="Arial"/>
                <a:cs typeface="Arial"/>
                <a:sym typeface="Arial"/>
              </a:rPr>
              <a:t>1.25</a:t>
            </a:r>
            <a:endParaRPr kumimoji="0" sz="900" b="0"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25" name="Google Shape;621;p16">
            <a:extLst>
              <a:ext uri="{FF2B5EF4-FFF2-40B4-BE49-F238E27FC236}">
                <a16:creationId xmlns:a16="http://schemas.microsoft.com/office/drawing/2014/main" id="{B151D93F-0D7F-D048-9A89-7ED73F19AC6A}"/>
              </a:ext>
            </a:extLst>
          </p:cNvPr>
          <p:cNvCxnSpPr/>
          <p:nvPr/>
        </p:nvCxnSpPr>
        <p:spPr>
          <a:xfrm rot="-5400000">
            <a:off x="4441584" y="5096756"/>
            <a:ext cx="64800" cy="0"/>
          </a:xfrm>
          <a:prstGeom prst="straightConnector1">
            <a:avLst/>
          </a:prstGeom>
          <a:noFill/>
          <a:ln w="12700" cap="flat" cmpd="sng">
            <a:solidFill>
              <a:schemeClr val="dk1"/>
            </a:solidFill>
            <a:prstDash val="solid"/>
            <a:round/>
            <a:headEnd type="none" w="sm" len="sm"/>
            <a:tailEnd type="none" w="sm" len="sm"/>
          </a:ln>
        </p:spPr>
      </p:cxnSp>
      <p:cxnSp>
        <p:nvCxnSpPr>
          <p:cNvPr id="26" name="Google Shape;621;p16">
            <a:extLst>
              <a:ext uri="{FF2B5EF4-FFF2-40B4-BE49-F238E27FC236}">
                <a16:creationId xmlns:a16="http://schemas.microsoft.com/office/drawing/2014/main" id="{EBBF0817-B02B-944D-A79C-CAAE87789601}"/>
              </a:ext>
            </a:extLst>
          </p:cNvPr>
          <p:cNvCxnSpPr/>
          <p:nvPr/>
        </p:nvCxnSpPr>
        <p:spPr>
          <a:xfrm rot="-5400000">
            <a:off x="4149484" y="5096756"/>
            <a:ext cx="64800" cy="0"/>
          </a:xfrm>
          <a:prstGeom prst="straightConnector1">
            <a:avLst/>
          </a:prstGeom>
          <a:noFill/>
          <a:ln w="12700" cap="flat" cmpd="sng">
            <a:solidFill>
              <a:schemeClr val="dk1"/>
            </a:solidFill>
            <a:prstDash val="solid"/>
            <a:round/>
            <a:headEnd type="none" w="sm" len="sm"/>
            <a:tailEnd type="none" w="sm" len="sm"/>
          </a:ln>
        </p:spPr>
      </p:cxnSp>
      <p:cxnSp>
        <p:nvCxnSpPr>
          <p:cNvPr id="44" name="Google Shape;677;p16">
            <a:extLst>
              <a:ext uri="{FF2B5EF4-FFF2-40B4-BE49-F238E27FC236}">
                <a16:creationId xmlns:a16="http://schemas.microsoft.com/office/drawing/2014/main" id="{7F538036-77B1-1441-A4AC-498A8803E56F}"/>
              </a:ext>
            </a:extLst>
          </p:cNvPr>
          <p:cNvCxnSpPr>
            <a:cxnSpLocks/>
          </p:cNvCxnSpPr>
          <p:nvPr/>
        </p:nvCxnSpPr>
        <p:spPr>
          <a:xfrm>
            <a:off x="2698750" y="3933056"/>
            <a:ext cx="965200" cy="0"/>
          </a:xfrm>
          <a:prstGeom prst="straightConnector1">
            <a:avLst/>
          </a:prstGeom>
          <a:noFill/>
          <a:ln w="12700" cap="flat" cmpd="sng">
            <a:solidFill>
              <a:schemeClr val="accent1"/>
            </a:solidFill>
            <a:prstDash val="solid"/>
            <a:round/>
            <a:headEnd type="arrow" w="sm" len="sm"/>
            <a:tailEnd type="none" w="sm" len="sm"/>
          </a:ln>
        </p:spPr>
      </p:cxnSp>
      <p:cxnSp>
        <p:nvCxnSpPr>
          <p:cNvPr id="52" name="Google Shape;677;p16">
            <a:extLst>
              <a:ext uri="{FF2B5EF4-FFF2-40B4-BE49-F238E27FC236}">
                <a16:creationId xmlns:a16="http://schemas.microsoft.com/office/drawing/2014/main" id="{2F33FE2B-7946-6B49-B097-554246289BBD}"/>
              </a:ext>
            </a:extLst>
          </p:cNvPr>
          <p:cNvCxnSpPr>
            <a:cxnSpLocks/>
          </p:cNvCxnSpPr>
          <p:nvPr/>
        </p:nvCxnSpPr>
        <p:spPr>
          <a:xfrm>
            <a:off x="3147689" y="2765425"/>
            <a:ext cx="557536" cy="0"/>
          </a:xfrm>
          <a:prstGeom prst="straightConnector1">
            <a:avLst/>
          </a:prstGeom>
          <a:noFill/>
          <a:ln w="12700" cap="flat" cmpd="sng">
            <a:solidFill>
              <a:schemeClr val="accent1"/>
            </a:solidFill>
            <a:prstDash val="solid"/>
            <a:round/>
            <a:headEnd type="none" w="sm" len="sm"/>
            <a:tailEnd type="none" w="sm" len="sm"/>
          </a:ln>
        </p:spPr>
      </p:cxnSp>
      <p:cxnSp>
        <p:nvCxnSpPr>
          <p:cNvPr id="54" name="Google Shape;677;p16">
            <a:extLst>
              <a:ext uri="{FF2B5EF4-FFF2-40B4-BE49-F238E27FC236}">
                <a16:creationId xmlns:a16="http://schemas.microsoft.com/office/drawing/2014/main" id="{E4181E67-4573-AF4C-9D97-CB128CFB579D}"/>
              </a:ext>
            </a:extLst>
          </p:cNvPr>
          <p:cNvCxnSpPr>
            <a:cxnSpLocks/>
          </p:cNvCxnSpPr>
          <p:nvPr/>
        </p:nvCxnSpPr>
        <p:spPr>
          <a:xfrm>
            <a:off x="3379464" y="3238500"/>
            <a:ext cx="484511" cy="0"/>
          </a:xfrm>
          <a:prstGeom prst="straightConnector1">
            <a:avLst/>
          </a:prstGeom>
          <a:noFill/>
          <a:ln w="12700" cap="flat" cmpd="sng">
            <a:solidFill>
              <a:schemeClr val="accent1"/>
            </a:solidFill>
            <a:prstDash val="solid"/>
            <a:round/>
            <a:headEnd type="none" w="sm" len="sm"/>
            <a:tailEnd type="none" w="sm" len="sm"/>
          </a:ln>
        </p:spPr>
      </p:cxnSp>
      <p:sp>
        <p:nvSpPr>
          <p:cNvPr id="55" name="Diamond 54">
            <a:extLst>
              <a:ext uri="{FF2B5EF4-FFF2-40B4-BE49-F238E27FC236}">
                <a16:creationId xmlns:a16="http://schemas.microsoft.com/office/drawing/2014/main" id="{9F8A463D-B7FA-DD4D-B2B4-2D2C8A5DB6A1}"/>
              </a:ext>
            </a:extLst>
          </p:cNvPr>
          <p:cNvSpPr/>
          <p:nvPr/>
        </p:nvSpPr>
        <p:spPr>
          <a:xfrm>
            <a:off x="3435548" y="4433738"/>
            <a:ext cx="330002" cy="107950"/>
          </a:xfrm>
          <a:prstGeom prst="diamond">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cxnSp>
        <p:nvCxnSpPr>
          <p:cNvPr id="58" name="Google Shape;677;p16">
            <a:extLst>
              <a:ext uri="{FF2B5EF4-FFF2-40B4-BE49-F238E27FC236}">
                <a16:creationId xmlns:a16="http://schemas.microsoft.com/office/drawing/2014/main" id="{2D6F6E67-21BC-0341-9C24-B48CA0E6CEBA}"/>
              </a:ext>
            </a:extLst>
          </p:cNvPr>
          <p:cNvCxnSpPr>
            <a:cxnSpLocks/>
          </p:cNvCxnSpPr>
          <p:nvPr/>
        </p:nvCxnSpPr>
        <p:spPr>
          <a:xfrm>
            <a:off x="3423683" y="2514600"/>
            <a:ext cx="735567" cy="0"/>
          </a:xfrm>
          <a:prstGeom prst="straightConnector1">
            <a:avLst/>
          </a:prstGeom>
          <a:noFill/>
          <a:ln w="12700" cap="flat" cmpd="sng">
            <a:solidFill>
              <a:schemeClr val="accent1"/>
            </a:solidFill>
            <a:prstDash val="solid"/>
            <a:round/>
            <a:headEnd type="none" w="sm" len="sm"/>
            <a:tailEnd type="none" w="sm" len="sm"/>
          </a:ln>
        </p:spPr>
      </p:cxnSp>
      <p:cxnSp>
        <p:nvCxnSpPr>
          <p:cNvPr id="61" name="Google Shape;677;p16">
            <a:extLst>
              <a:ext uri="{FF2B5EF4-FFF2-40B4-BE49-F238E27FC236}">
                <a16:creationId xmlns:a16="http://schemas.microsoft.com/office/drawing/2014/main" id="{C94BBED8-CFD8-BF43-B023-6C7FEB5A970D}"/>
              </a:ext>
            </a:extLst>
          </p:cNvPr>
          <p:cNvCxnSpPr>
            <a:cxnSpLocks/>
          </p:cNvCxnSpPr>
          <p:nvPr/>
        </p:nvCxnSpPr>
        <p:spPr>
          <a:xfrm>
            <a:off x="3128639" y="2996952"/>
            <a:ext cx="1338586" cy="0"/>
          </a:xfrm>
          <a:prstGeom prst="straightConnector1">
            <a:avLst/>
          </a:prstGeom>
          <a:noFill/>
          <a:ln w="12700" cap="flat" cmpd="sng">
            <a:solidFill>
              <a:schemeClr val="accent1"/>
            </a:solidFill>
            <a:prstDash val="solid"/>
            <a:round/>
            <a:headEnd type="none" w="sm" len="sm"/>
            <a:tailEnd type="none" w="sm" len="sm"/>
          </a:ln>
        </p:spPr>
      </p:cxnSp>
      <p:sp>
        <p:nvSpPr>
          <p:cNvPr id="60" name="Rectangle 59">
            <a:extLst>
              <a:ext uri="{FF2B5EF4-FFF2-40B4-BE49-F238E27FC236}">
                <a16:creationId xmlns:a16="http://schemas.microsoft.com/office/drawing/2014/main" id="{56E33009-E1CA-1E41-A8A4-54F100F5270D}"/>
              </a:ext>
            </a:extLst>
          </p:cNvPr>
          <p:cNvSpPr/>
          <p:nvPr/>
        </p:nvSpPr>
        <p:spPr>
          <a:xfrm>
            <a:off x="3759994" y="2959100"/>
            <a:ext cx="65881" cy="61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65" name="Google Shape;677;p16">
            <a:extLst>
              <a:ext uri="{FF2B5EF4-FFF2-40B4-BE49-F238E27FC236}">
                <a16:creationId xmlns:a16="http://schemas.microsoft.com/office/drawing/2014/main" id="{DA555E62-71A7-B047-A709-73DE421FA9B7}"/>
              </a:ext>
            </a:extLst>
          </p:cNvPr>
          <p:cNvCxnSpPr>
            <a:cxnSpLocks/>
          </p:cNvCxnSpPr>
          <p:nvPr/>
        </p:nvCxnSpPr>
        <p:spPr>
          <a:xfrm>
            <a:off x="2701925" y="4221600"/>
            <a:ext cx="1174750" cy="0"/>
          </a:xfrm>
          <a:prstGeom prst="straightConnector1">
            <a:avLst/>
          </a:prstGeom>
          <a:noFill/>
          <a:ln w="12700" cap="flat" cmpd="sng">
            <a:solidFill>
              <a:schemeClr val="accent1"/>
            </a:solidFill>
            <a:prstDash val="solid"/>
            <a:round/>
            <a:headEnd type="none" w="sm" len="sm"/>
            <a:tailEnd type="none" w="sm" len="sm"/>
          </a:ln>
        </p:spPr>
      </p:cxnSp>
      <p:sp>
        <p:nvSpPr>
          <p:cNvPr id="66" name="Rectangle 65">
            <a:extLst>
              <a:ext uri="{FF2B5EF4-FFF2-40B4-BE49-F238E27FC236}">
                <a16:creationId xmlns:a16="http://schemas.microsoft.com/office/drawing/2014/main" id="{03F0ECF7-4ECE-6C46-9ABF-15DA6B8BB2CB}"/>
              </a:ext>
            </a:extLst>
          </p:cNvPr>
          <p:cNvSpPr/>
          <p:nvPr/>
        </p:nvSpPr>
        <p:spPr>
          <a:xfrm>
            <a:off x="3264694" y="4191000"/>
            <a:ext cx="65881" cy="61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79" name="Google Shape;677;p16">
            <a:extLst>
              <a:ext uri="{FF2B5EF4-FFF2-40B4-BE49-F238E27FC236}">
                <a16:creationId xmlns:a16="http://schemas.microsoft.com/office/drawing/2014/main" id="{1721C830-8130-5E45-8812-49870B15788D}"/>
              </a:ext>
            </a:extLst>
          </p:cNvPr>
          <p:cNvCxnSpPr>
            <a:cxnSpLocks/>
          </p:cNvCxnSpPr>
          <p:nvPr/>
        </p:nvCxnSpPr>
        <p:spPr>
          <a:xfrm>
            <a:off x="3425059" y="3717714"/>
            <a:ext cx="496066" cy="0"/>
          </a:xfrm>
          <a:prstGeom prst="straightConnector1">
            <a:avLst/>
          </a:prstGeom>
          <a:noFill/>
          <a:ln w="12700" cap="flat" cmpd="sng">
            <a:solidFill>
              <a:schemeClr val="accent1"/>
            </a:solidFill>
            <a:prstDash val="solid"/>
            <a:round/>
            <a:headEnd type="none" w="sm" len="sm"/>
            <a:tailEnd type="none" w="sm" len="sm"/>
          </a:ln>
        </p:spPr>
      </p:cxnSp>
      <p:sp>
        <p:nvSpPr>
          <p:cNvPr id="43" name="Rectangle 42">
            <a:extLst>
              <a:ext uri="{FF2B5EF4-FFF2-40B4-BE49-F238E27FC236}">
                <a16:creationId xmlns:a16="http://schemas.microsoft.com/office/drawing/2014/main" id="{0CFB81D3-093B-454E-97ED-1901D401AF7F}"/>
              </a:ext>
            </a:extLst>
          </p:cNvPr>
          <p:cNvSpPr/>
          <p:nvPr/>
        </p:nvSpPr>
        <p:spPr>
          <a:xfrm>
            <a:off x="3609208" y="3655216"/>
            <a:ext cx="127767" cy="1230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3" name="Rectangle 52">
            <a:extLst>
              <a:ext uri="{FF2B5EF4-FFF2-40B4-BE49-F238E27FC236}">
                <a16:creationId xmlns:a16="http://schemas.microsoft.com/office/drawing/2014/main" id="{50072D9F-7BAF-0A48-A975-2F7EE83B51E2}"/>
              </a:ext>
            </a:extLst>
          </p:cNvPr>
          <p:cNvSpPr/>
          <p:nvPr/>
        </p:nvSpPr>
        <p:spPr>
          <a:xfrm>
            <a:off x="3553857" y="3171825"/>
            <a:ext cx="129143" cy="1333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1" name="Rectangle 50">
            <a:extLst>
              <a:ext uri="{FF2B5EF4-FFF2-40B4-BE49-F238E27FC236}">
                <a16:creationId xmlns:a16="http://schemas.microsoft.com/office/drawing/2014/main" id="{AB45AC6D-2E1F-1C4B-8083-D446642E61E8}"/>
              </a:ext>
            </a:extLst>
          </p:cNvPr>
          <p:cNvSpPr/>
          <p:nvPr/>
        </p:nvSpPr>
        <p:spPr>
          <a:xfrm>
            <a:off x="3369708" y="2705100"/>
            <a:ext cx="122792" cy="1206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7" name="Rectangle 56">
            <a:extLst>
              <a:ext uri="{FF2B5EF4-FFF2-40B4-BE49-F238E27FC236}">
                <a16:creationId xmlns:a16="http://schemas.microsoft.com/office/drawing/2014/main" id="{DC4A3F4A-8768-D14B-AEF6-F3EABB33A36B}"/>
              </a:ext>
            </a:extLst>
          </p:cNvPr>
          <p:cNvSpPr/>
          <p:nvPr/>
        </p:nvSpPr>
        <p:spPr>
          <a:xfrm>
            <a:off x="3738008" y="2463801"/>
            <a:ext cx="100568" cy="1015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81" name="Google Shape;677;p16">
            <a:extLst>
              <a:ext uri="{FF2B5EF4-FFF2-40B4-BE49-F238E27FC236}">
                <a16:creationId xmlns:a16="http://schemas.microsoft.com/office/drawing/2014/main" id="{0A9EC8B6-BB3D-A54C-9ADB-002C636CB6EA}"/>
              </a:ext>
            </a:extLst>
          </p:cNvPr>
          <p:cNvCxnSpPr>
            <a:cxnSpLocks/>
          </p:cNvCxnSpPr>
          <p:nvPr/>
        </p:nvCxnSpPr>
        <p:spPr>
          <a:xfrm>
            <a:off x="3312558" y="3490912"/>
            <a:ext cx="789542" cy="0"/>
          </a:xfrm>
          <a:prstGeom prst="straightConnector1">
            <a:avLst/>
          </a:prstGeom>
          <a:noFill/>
          <a:ln w="12700" cap="flat" cmpd="sng">
            <a:solidFill>
              <a:schemeClr val="accent1"/>
            </a:solidFill>
            <a:prstDash val="solid"/>
            <a:round/>
            <a:headEnd type="none" w="sm" len="sm"/>
            <a:tailEnd type="none" w="sm" len="sm"/>
          </a:ln>
        </p:spPr>
      </p:cxnSp>
      <p:sp>
        <p:nvSpPr>
          <p:cNvPr id="82" name="Rectangle 81">
            <a:extLst>
              <a:ext uri="{FF2B5EF4-FFF2-40B4-BE49-F238E27FC236}">
                <a16:creationId xmlns:a16="http://schemas.microsoft.com/office/drawing/2014/main" id="{0E65B61E-D581-C940-B45D-75270A1C9F14}"/>
              </a:ext>
            </a:extLst>
          </p:cNvPr>
          <p:cNvSpPr/>
          <p:nvPr/>
        </p:nvSpPr>
        <p:spPr>
          <a:xfrm>
            <a:off x="3664983" y="3444874"/>
            <a:ext cx="87867" cy="9207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18" name="TextBox 117">
            <a:extLst>
              <a:ext uri="{FF2B5EF4-FFF2-40B4-BE49-F238E27FC236}">
                <a16:creationId xmlns:a16="http://schemas.microsoft.com/office/drawing/2014/main" id="{FC733017-15F5-B44E-A214-43234041DEFB}"/>
              </a:ext>
            </a:extLst>
          </p:cNvPr>
          <p:cNvSpPr txBox="1"/>
          <p:nvPr/>
        </p:nvSpPr>
        <p:spPr>
          <a:xfrm>
            <a:off x="6172519" y="5376815"/>
            <a:ext cx="240642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Random-effects empirical Bayes model</a:t>
            </a:r>
            <a:b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b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Knapp-Hartung standard errors</a:t>
            </a:r>
          </a:p>
        </p:txBody>
      </p:sp>
      <p:sp>
        <p:nvSpPr>
          <p:cNvPr id="119" name="Google Shape;616;p16">
            <a:extLst>
              <a:ext uri="{FF2B5EF4-FFF2-40B4-BE49-F238E27FC236}">
                <a16:creationId xmlns:a16="http://schemas.microsoft.com/office/drawing/2014/main" id="{4263C9E3-C133-9245-B778-8328BC28378F}"/>
              </a:ext>
            </a:extLst>
          </p:cNvPr>
          <p:cNvSpPr txBox="1"/>
          <p:nvPr/>
        </p:nvSpPr>
        <p:spPr>
          <a:xfrm>
            <a:off x="8509413" y="5177746"/>
            <a:ext cx="321553" cy="124650"/>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90000"/>
              </a:lnSpc>
              <a:spcBef>
                <a:spcPts val="0"/>
              </a:spcBef>
              <a:spcAft>
                <a:spcPts val="0"/>
              </a:spcAft>
              <a:buClr>
                <a:srgbClr val="000000"/>
              </a:buClr>
              <a:buSzPts val="1000"/>
              <a:buFont typeface="Arial"/>
              <a:buNone/>
              <a:tabLst/>
              <a:defRPr/>
            </a:pPr>
            <a:r>
              <a:rPr kumimoji="0" lang="en-GB" sz="900" b="0" i="0" u="none" strike="noStrike" kern="1200" cap="none" spc="0" normalizeH="0" baseline="0" noProof="0" dirty="0">
                <a:ln>
                  <a:noFill/>
                </a:ln>
                <a:solidFill>
                  <a:srgbClr val="000000"/>
                </a:solidFill>
                <a:effectLst/>
                <a:uLnTx/>
                <a:uFillTx/>
                <a:latin typeface="Arial"/>
                <a:ea typeface="Arial"/>
                <a:cs typeface="Arial"/>
                <a:sym typeface="Arial"/>
              </a:rPr>
              <a:t>0.50</a:t>
            </a:r>
            <a:endParaRPr kumimoji="0" sz="900" b="0"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120" name="Google Shape;621;p16">
            <a:extLst>
              <a:ext uri="{FF2B5EF4-FFF2-40B4-BE49-F238E27FC236}">
                <a16:creationId xmlns:a16="http://schemas.microsoft.com/office/drawing/2014/main" id="{CCE18ABF-5A66-9C4F-8623-14D32F172B83}"/>
              </a:ext>
            </a:extLst>
          </p:cNvPr>
          <p:cNvCxnSpPr/>
          <p:nvPr/>
        </p:nvCxnSpPr>
        <p:spPr>
          <a:xfrm rot="-5400000">
            <a:off x="8636866" y="5096756"/>
            <a:ext cx="64800" cy="0"/>
          </a:xfrm>
          <a:prstGeom prst="straightConnector1">
            <a:avLst/>
          </a:prstGeom>
          <a:noFill/>
          <a:ln w="12700" cap="flat" cmpd="sng">
            <a:solidFill>
              <a:schemeClr val="dk1"/>
            </a:solidFill>
            <a:prstDash val="solid"/>
            <a:round/>
            <a:headEnd type="none" w="sm" len="sm"/>
            <a:tailEnd type="none" w="sm" len="sm"/>
          </a:ln>
        </p:spPr>
      </p:cxnSp>
      <p:cxnSp>
        <p:nvCxnSpPr>
          <p:cNvPr id="121" name="Google Shape;677;p16">
            <a:extLst>
              <a:ext uri="{FF2B5EF4-FFF2-40B4-BE49-F238E27FC236}">
                <a16:creationId xmlns:a16="http://schemas.microsoft.com/office/drawing/2014/main" id="{82EEA1A9-52EA-9546-99E0-CD51A81FD2E0}"/>
              </a:ext>
            </a:extLst>
          </p:cNvPr>
          <p:cNvCxnSpPr>
            <a:cxnSpLocks/>
          </p:cNvCxnSpPr>
          <p:nvPr/>
        </p:nvCxnSpPr>
        <p:spPr>
          <a:xfrm>
            <a:off x="8661096" y="5061831"/>
            <a:ext cx="1769886" cy="0"/>
          </a:xfrm>
          <a:prstGeom prst="straightConnector1">
            <a:avLst/>
          </a:prstGeom>
          <a:noFill/>
          <a:ln w="12700" cap="flat" cmpd="sng">
            <a:solidFill>
              <a:schemeClr val="dk1"/>
            </a:solidFill>
            <a:prstDash val="solid"/>
            <a:round/>
            <a:headEnd type="none" w="sm" len="sm"/>
            <a:tailEnd type="none" w="sm" len="sm"/>
          </a:ln>
        </p:spPr>
      </p:cxnSp>
      <p:sp>
        <p:nvSpPr>
          <p:cNvPr id="122" name="Google Shape;616;p16">
            <a:extLst>
              <a:ext uri="{FF2B5EF4-FFF2-40B4-BE49-F238E27FC236}">
                <a16:creationId xmlns:a16="http://schemas.microsoft.com/office/drawing/2014/main" id="{A4B663AC-EAA5-BB46-9133-CCDAF274D9DD}"/>
              </a:ext>
            </a:extLst>
          </p:cNvPr>
          <p:cNvSpPr txBox="1"/>
          <p:nvPr/>
        </p:nvSpPr>
        <p:spPr>
          <a:xfrm>
            <a:off x="9157113" y="5177746"/>
            <a:ext cx="321553" cy="124650"/>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90000"/>
              </a:lnSpc>
              <a:spcBef>
                <a:spcPts val="0"/>
              </a:spcBef>
              <a:spcAft>
                <a:spcPts val="0"/>
              </a:spcAft>
              <a:buClr>
                <a:srgbClr val="000000"/>
              </a:buClr>
              <a:buSzPts val="1000"/>
              <a:buFont typeface="Arial"/>
              <a:buNone/>
              <a:tabLst/>
              <a:defRPr/>
            </a:pPr>
            <a:r>
              <a:rPr kumimoji="0" lang="en-GB" sz="900" b="0" i="0" u="none" strike="noStrike" kern="1200" cap="none" spc="0" normalizeH="0" baseline="0" noProof="0" dirty="0">
                <a:ln>
                  <a:noFill/>
                </a:ln>
                <a:solidFill>
                  <a:srgbClr val="000000"/>
                </a:solidFill>
                <a:effectLst/>
                <a:uLnTx/>
                <a:uFillTx/>
                <a:latin typeface="Arial"/>
                <a:ea typeface="Arial"/>
                <a:cs typeface="Arial"/>
                <a:sym typeface="Arial"/>
              </a:rPr>
              <a:t>0.75</a:t>
            </a:r>
            <a:endParaRPr kumimoji="0" sz="900" b="0"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123" name="Google Shape;621;p16">
            <a:extLst>
              <a:ext uri="{FF2B5EF4-FFF2-40B4-BE49-F238E27FC236}">
                <a16:creationId xmlns:a16="http://schemas.microsoft.com/office/drawing/2014/main" id="{AF2E7B07-78B1-DC44-9B19-19B69592FDE3}"/>
              </a:ext>
            </a:extLst>
          </p:cNvPr>
          <p:cNvCxnSpPr/>
          <p:nvPr/>
        </p:nvCxnSpPr>
        <p:spPr>
          <a:xfrm rot="-5400000">
            <a:off x="9284566" y="5096756"/>
            <a:ext cx="64800" cy="0"/>
          </a:xfrm>
          <a:prstGeom prst="straightConnector1">
            <a:avLst/>
          </a:prstGeom>
          <a:noFill/>
          <a:ln w="12700" cap="flat" cmpd="sng">
            <a:solidFill>
              <a:schemeClr val="dk1"/>
            </a:solidFill>
            <a:prstDash val="solid"/>
            <a:round/>
            <a:headEnd type="none" w="sm" len="sm"/>
            <a:tailEnd type="none" w="sm" len="sm"/>
          </a:ln>
        </p:spPr>
      </p:cxnSp>
      <p:sp>
        <p:nvSpPr>
          <p:cNvPr id="124" name="Google Shape;616;p16">
            <a:extLst>
              <a:ext uri="{FF2B5EF4-FFF2-40B4-BE49-F238E27FC236}">
                <a16:creationId xmlns:a16="http://schemas.microsoft.com/office/drawing/2014/main" id="{EFDFF8BD-03D8-274F-BA87-9AA1D286DF1A}"/>
              </a:ext>
            </a:extLst>
          </p:cNvPr>
          <p:cNvSpPr txBox="1"/>
          <p:nvPr/>
        </p:nvSpPr>
        <p:spPr>
          <a:xfrm>
            <a:off x="9620663" y="5177746"/>
            <a:ext cx="321553" cy="124650"/>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90000"/>
              </a:lnSpc>
              <a:spcBef>
                <a:spcPts val="0"/>
              </a:spcBef>
              <a:spcAft>
                <a:spcPts val="0"/>
              </a:spcAft>
              <a:buClr>
                <a:srgbClr val="000000"/>
              </a:buClr>
              <a:buSzPts val="1000"/>
              <a:buFont typeface="Arial"/>
              <a:buNone/>
              <a:tabLst/>
              <a:defRPr/>
            </a:pPr>
            <a:r>
              <a:rPr kumimoji="0" lang="en-GB" sz="900" b="0" i="0" u="none" strike="noStrike" kern="1200" cap="none" spc="0" normalizeH="0" baseline="0" noProof="0" dirty="0">
                <a:ln>
                  <a:noFill/>
                </a:ln>
                <a:solidFill>
                  <a:srgbClr val="000000"/>
                </a:solidFill>
                <a:effectLst/>
                <a:uLnTx/>
                <a:uFillTx/>
                <a:latin typeface="Arial"/>
                <a:ea typeface="Arial"/>
                <a:cs typeface="Arial"/>
                <a:sym typeface="Arial"/>
              </a:rPr>
              <a:t>1.00</a:t>
            </a:r>
            <a:endParaRPr kumimoji="0" sz="900" b="0"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125" name="Google Shape;621;p16">
            <a:extLst>
              <a:ext uri="{FF2B5EF4-FFF2-40B4-BE49-F238E27FC236}">
                <a16:creationId xmlns:a16="http://schemas.microsoft.com/office/drawing/2014/main" id="{BF50F8C9-C793-EB45-9CD4-BF7F4ADCFCA7}"/>
              </a:ext>
            </a:extLst>
          </p:cNvPr>
          <p:cNvCxnSpPr>
            <a:cxnSpLocks/>
          </p:cNvCxnSpPr>
          <p:nvPr/>
        </p:nvCxnSpPr>
        <p:spPr>
          <a:xfrm flipV="1">
            <a:off x="9780516" y="2384425"/>
            <a:ext cx="0" cy="2678057"/>
          </a:xfrm>
          <a:prstGeom prst="straightConnector1">
            <a:avLst/>
          </a:prstGeom>
          <a:noFill/>
          <a:ln w="12700" cap="flat" cmpd="sng">
            <a:solidFill>
              <a:schemeClr val="dk1"/>
            </a:solidFill>
            <a:prstDash val="sysDash"/>
            <a:round/>
            <a:headEnd type="none" w="sm" len="sm"/>
            <a:tailEnd type="none" w="sm" len="sm"/>
          </a:ln>
        </p:spPr>
      </p:cxnSp>
      <p:sp>
        <p:nvSpPr>
          <p:cNvPr id="126" name="Google Shape;616;p16">
            <a:extLst>
              <a:ext uri="{FF2B5EF4-FFF2-40B4-BE49-F238E27FC236}">
                <a16:creationId xmlns:a16="http://schemas.microsoft.com/office/drawing/2014/main" id="{AB818237-27E7-C040-A188-1399F4E6624B}"/>
              </a:ext>
            </a:extLst>
          </p:cNvPr>
          <p:cNvSpPr txBox="1"/>
          <p:nvPr/>
        </p:nvSpPr>
        <p:spPr>
          <a:xfrm>
            <a:off x="10268363" y="5177746"/>
            <a:ext cx="321553" cy="124650"/>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90000"/>
              </a:lnSpc>
              <a:spcBef>
                <a:spcPts val="0"/>
              </a:spcBef>
              <a:spcAft>
                <a:spcPts val="0"/>
              </a:spcAft>
              <a:buClr>
                <a:srgbClr val="000000"/>
              </a:buClr>
              <a:buSzPts val="1000"/>
              <a:buFont typeface="Arial"/>
              <a:buNone/>
              <a:tabLst/>
              <a:defRPr/>
            </a:pPr>
            <a:r>
              <a:rPr kumimoji="0" lang="en-GB" sz="900" b="0" i="0" u="none" strike="noStrike" kern="1200" cap="none" spc="0" normalizeH="0" baseline="0" noProof="0" dirty="0">
                <a:ln>
                  <a:noFill/>
                </a:ln>
                <a:solidFill>
                  <a:srgbClr val="000000"/>
                </a:solidFill>
                <a:effectLst/>
                <a:uLnTx/>
                <a:uFillTx/>
                <a:latin typeface="Arial"/>
                <a:ea typeface="Arial"/>
                <a:cs typeface="Arial"/>
                <a:sym typeface="Arial"/>
              </a:rPr>
              <a:t>1.50</a:t>
            </a:r>
            <a:endParaRPr kumimoji="0" sz="900" b="0"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127" name="Google Shape;621;p16">
            <a:extLst>
              <a:ext uri="{FF2B5EF4-FFF2-40B4-BE49-F238E27FC236}">
                <a16:creationId xmlns:a16="http://schemas.microsoft.com/office/drawing/2014/main" id="{4025A0A2-B713-114B-9965-E503BFA1D82F}"/>
              </a:ext>
            </a:extLst>
          </p:cNvPr>
          <p:cNvCxnSpPr/>
          <p:nvPr/>
        </p:nvCxnSpPr>
        <p:spPr>
          <a:xfrm rot="-5400000">
            <a:off x="9748116" y="5096756"/>
            <a:ext cx="64800" cy="0"/>
          </a:xfrm>
          <a:prstGeom prst="straightConnector1">
            <a:avLst/>
          </a:prstGeom>
          <a:noFill/>
          <a:ln w="12700" cap="flat" cmpd="sng">
            <a:solidFill>
              <a:schemeClr val="dk1"/>
            </a:solidFill>
            <a:prstDash val="solid"/>
            <a:round/>
            <a:headEnd type="none" w="sm" len="sm"/>
            <a:tailEnd type="none" w="sm" len="sm"/>
          </a:ln>
        </p:spPr>
      </p:cxnSp>
      <p:sp>
        <p:nvSpPr>
          <p:cNvPr id="128" name="Google Shape;616;p16">
            <a:extLst>
              <a:ext uri="{FF2B5EF4-FFF2-40B4-BE49-F238E27FC236}">
                <a16:creationId xmlns:a16="http://schemas.microsoft.com/office/drawing/2014/main" id="{26A677DB-27F7-C940-9E6E-896A5CB50EF6}"/>
              </a:ext>
            </a:extLst>
          </p:cNvPr>
          <p:cNvSpPr txBox="1"/>
          <p:nvPr/>
        </p:nvSpPr>
        <p:spPr>
          <a:xfrm>
            <a:off x="9976263" y="5177746"/>
            <a:ext cx="321553" cy="124650"/>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90000"/>
              </a:lnSpc>
              <a:spcBef>
                <a:spcPts val="0"/>
              </a:spcBef>
              <a:spcAft>
                <a:spcPts val="0"/>
              </a:spcAft>
              <a:buClr>
                <a:srgbClr val="000000"/>
              </a:buClr>
              <a:buSzPts val="1000"/>
              <a:buFont typeface="Arial"/>
              <a:buNone/>
              <a:tabLst/>
              <a:defRPr/>
            </a:pPr>
            <a:r>
              <a:rPr kumimoji="0" lang="en-GB" sz="900" b="0" i="0" u="none" strike="noStrike" kern="1200" cap="none" spc="0" normalizeH="0" baseline="0" noProof="0" dirty="0">
                <a:ln>
                  <a:noFill/>
                </a:ln>
                <a:solidFill>
                  <a:srgbClr val="000000"/>
                </a:solidFill>
                <a:effectLst/>
                <a:uLnTx/>
                <a:uFillTx/>
                <a:latin typeface="Arial"/>
                <a:ea typeface="Arial"/>
                <a:cs typeface="Arial"/>
                <a:sym typeface="Arial"/>
              </a:rPr>
              <a:t>1.25</a:t>
            </a:r>
            <a:endParaRPr kumimoji="0" sz="900" b="0"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129" name="Google Shape;621;p16">
            <a:extLst>
              <a:ext uri="{FF2B5EF4-FFF2-40B4-BE49-F238E27FC236}">
                <a16:creationId xmlns:a16="http://schemas.microsoft.com/office/drawing/2014/main" id="{B676A471-E633-A846-8BFE-4340B32C44AB}"/>
              </a:ext>
            </a:extLst>
          </p:cNvPr>
          <p:cNvCxnSpPr/>
          <p:nvPr/>
        </p:nvCxnSpPr>
        <p:spPr>
          <a:xfrm rot="-5400000">
            <a:off x="10395816" y="5096756"/>
            <a:ext cx="64800" cy="0"/>
          </a:xfrm>
          <a:prstGeom prst="straightConnector1">
            <a:avLst/>
          </a:prstGeom>
          <a:noFill/>
          <a:ln w="12700" cap="flat" cmpd="sng">
            <a:solidFill>
              <a:schemeClr val="dk1"/>
            </a:solidFill>
            <a:prstDash val="solid"/>
            <a:round/>
            <a:headEnd type="none" w="sm" len="sm"/>
            <a:tailEnd type="none" w="sm" len="sm"/>
          </a:ln>
        </p:spPr>
      </p:cxnSp>
      <p:cxnSp>
        <p:nvCxnSpPr>
          <p:cNvPr id="130" name="Google Shape;621;p16">
            <a:extLst>
              <a:ext uri="{FF2B5EF4-FFF2-40B4-BE49-F238E27FC236}">
                <a16:creationId xmlns:a16="http://schemas.microsoft.com/office/drawing/2014/main" id="{1A87B854-26DC-FA45-9836-2F510D665F4C}"/>
              </a:ext>
            </a:extLst>
          </p:cNvPr>
          <p:cNvCxnSpPr/>
          <p:nvPr/>
        </p:nvCxnSpPr>
        <p:spPr>
          <a:xfrm rot="-5400000">
            <a:off x="10103716" y="5096756"/>
            <a:ext cx="64800" cy="0"/>
          </a:xfrm>
          <a:prstGeom prst="straightConnector1">
            <a:avLst/>
          </a:prstGeom>
          <a:noFill/>
          <a:ln w="12700" cap="flat" cmpd="sng">
            <a:solidFill>
              <a:schemeClr val="dk1"/>
            </a:solidFill>
            <a:prstDash val="solid"/>
            <a:round/>
            <a:headEnd type="none" w="sm" len="sm"/>
            <a:tailEnd type="none" w="sm" len="sm"/>
          </a:ln>
        </p:spPr>
      </p:cxnSp>
      <p:sp>
        <p:nvSpPr>
          <p:cNvPr id="134" name="Diamond 133">
            <a:extLst>
              <a:ext uri="{FF2B5EF4-FFF2-40B4-BE49-F238E27FC236}">
                <a16:creationId xmlns:a16="http://schemas.microsoft.com/office/drawing/2014/main" id="{4BA9E8D6-D83F-2447-B7D1-EA330E3AAADD}"/>
              </a:ext>
            </a:extLst>
          </p:cNvPr>
          <p:cNvSpPr/>
          <p:nvPr/>
        </p:nvSpPr>
        <p:spPr>
          <a:xfrm>
            <a:off x="9348505" y="4430563"/>
            <a:ext cx="330002" cy="107950"/>
          </a:xfrm>
          <a:prstGeom prst="diamond">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cxnSp>
        <p:nvCxnSpPr>
          <p:cNvPr id="138" name="Google Shape;677;p16">
            <a:extLst>
              <a:ext uri="{FF2B5EF4-FFF2-40B4-BE49-F238E27FC236}">
                <a16:creationId xmlns:a16="http://schemas.microsoft.com/office/drawing/2014/main" id="{29DEFB23-04E1-894D-B808-BA8BDE4E3EE0}"/>
              </a:ext>
            </a:extLst>
          </p:cNvPr>
          <p:cNvCxnSpPr>
            <a:cxnSpLocks/>
          </p:cNvCxnSpPr>
          <p:nvPr/>
        </p:nvCxnSpPr>
        <p:spPr>
          <a:xfrm>
            <a:off x="8983182" y="3719950"/>
            <a:ext cx="713268" cy="0"/>
          </a:xfrm>
          <a:prstGeom prst="straightConnector1">
            <a:avLst/>
          </a:prstGeom>
          <a:noFill/>
          <a:ln w="12700" cap="flat" cmpd="sng">
            <a:solidFill>
              <a:schemeClr val="accent1"/>
            </a:solidFill>
            <a:prstDash val="solid"/>
            <a:round/>
            <a:headEnd type="none" w="sm" len="sm"/>
            <a:tailEnd type="none" w="sm" len="sm"/>
          </a:ln>
        </p:spPr>
      </p:cxnSp>
      <p:sp>
        <p:nvSpPr>
          <p:cNvPr id="139" name="Rectangle 138">
            <a:extLst>
              <a:ext uri="{FF2B5EF4-FFF2-40B4-BE49-F238E27FC236}">
                <a16:creationId xmlns:a16="http://schemas.microsoft.com/office/drawing/2014/main" id="{01E290E8-D695-1B42-86EA-A2CDD9BE6961}"/>
              </a:ext>
            </a:extLst>
          </p:cNvPr>
          <p:cNvSpPr/>
          <p:nvPr/>
        </p:nvSpPr>
        <p:spPr>
          <a:xfrm>
            <a:off x="9280525" y="3670299"/>
            <a:ext cx="120650" cy="1047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40" name="Google Shape;677;p16">
            <a:extLst>
              <a:ext uri="{FF2B5EF4-FFF2-40B4-BE49-F238E27FC236}">
                <a16:creationId xmlns:a16="http://schemas.microsoft.com/office/drawing/2014/main" id="{63A53DA3-186C-7A4C-B837-BB6A25346EB3}"/>
              </a:ext>
            </a:extLst>
          </p:cNvPr>
          <p:cNvCxnSpPr>
            <a:cxnSpLocks/>
          </p:cNvCxnSpPr>
          <p:nvPr/>
        </p:nvCxnSpPr>
        <p:spPr>
          <a:xfrm>
            <a:off x="9207841" y="3244639"/>
            <a:ext cx="625134" cy="0"/>
          </a:xfrm>
          <a:prstGeom prst="straightConnector1">
            <a:avLst/>
          </a:prstGeom>
          <a:noFill/>
          <a:ln w="12700" cap="flat" cmpd="sng">
            <a:solidFill>
              <a:schemeClr val="accent1"/>
            </a:solidFill>
            <a:prstDash val="solid"/>
            <a:round/>
            <a:headEnd type="none" w="sm" len="sm"/>
            <a:tailEnd type="none" w="sm" len="sm"/>
          </a:ln>
        </p:spPr>
      </p:cxnSp>
      <p:sp>
        <p:nvSpPr>
          <p:cNvPr id="141" name="Rectangle 140">
            <a:extLst>
              <a:ext uri="{FF2B5EF4-FFF2-40B4-BE49-F238E27FC236}">
                <a16:creationId xmlns:a16="http://schemas.microsoft.com/office/drawing/2014/main" id="{52D6CA9C-5CE8-DA44-8C02-636AD59740C5}"/>
              </a:ext>
            </a:extLst>
          </p:cNvPr>
          <p:cNvSpPr/>
          <p:nvPr/>
        </p:nvSpPr>
        <p:spPr>
          <a:xfrm>
            <a:off x="9455490" y="3182141"/>
            <a:ext cx="127767" cy="1230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45" name="Google Shape;677;p16">
            <a:extLst>
              <a:ext uri="{FF2B5EF4-FFF2-40B4-BE49-F238E27FC236}">
                <a16:creationId xmlns:a16="http://schemas.microsoft.com/office/drawing/2014/main" id="{217E9063-1BED-0340-9C2C-954442429035}"/>
              </a:ext>
            </a:extLst>
          </p:cNvPr>
          <p:cNvCxnSpPr>
            <a:cxnSpLocks/>
          </p:cNvCxnSpPr>
          <p:nvPr/>
        </p:nvCxnSpPr>
        <p:spPr>
          <a:xfrm>
            <a:off x="9241390" y="2773362"/>
            <a:ext cx="696360" cy="0"/>
          </a:xfrm>
          <a:prstGeom prst="straightConnector1">
            <a:avLst/>
          </a:prstGeom>
          <a:noFill/>
          <a:ln w="12700" cap="flat" cmpd="sng">
            <a:solidFill>
              <a:schemeClr val="accent1"/>
            </a:solidFill>
            <a:prstDash val="solid"/>
            <a:round/>
            <a:headEnd type="none" w="sm" len="sm"/>
            <a:tailEnd type="none" w="sm" len="sm"/>
          </a:ln>
        </p:spPr>
      </p:cxnSp>
      <p:sp>
        <p:nvSpPr>
          <p:cNvPr id="146" name="Rectangle 145">
            <a:extLst>
              <a:ext uri="{FF2B5EF4-FFF2-40B4-BE49-F238E27FC236}">
                <a16:creationId xmlns:a16="http://schemas.microsoft.com/office/drawing/2014/main" id="{9A06E805-41AB-D944-AC2F-EAE7478C657C}"/>
              </a:ext>
            </a:extLst>
          </p:cNvPr>
          <p:cNvSpPr/>
          <p:nvPr/>
        </p:nvSpPr>
        <p:spPr>
          <a:xfrm>
            <a:off x="9536665" y="2711450"/>
            <a:ext cx="115335" cy="107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47" name="Text Placeholder 9">
            <a:extLst>
              <a:ext uri="{FF2B5EF4-FFF2-40B4-BE49-F238E27FC236}">
                <a16:creationId xmlns:a16="http://schemas.microsoft.com/office/drawing/2014/main" id="{7A90B154-7F0E-954E-B7B6-ED12058E1A3B}"/>
              </a:ext>
            </a:extLst>
          </p:cNvPr>
          <p:cNvSpPr txBox="1">
            <a:spLocks/>
          </p:cNvSpPr>
          <p:nvPr/>
        </p:nvSpPr>
        <p:spPr>
          <a:xfrm>
            <a:off x="308344" y="1679945"/>
            <a:ext cx="5618802" cy="438187"/>
          </a:xfrm>
          <a:prstGeom prst="rect">
            <a:avLst/>
          </a:prstGeom>
        </p:spPr>
        <p:txBody>
          <a:bodyPr vert="horz" lIns="0" tIns="0" rIns="0" bIns="0" rtlCol="0">
            <a:normAutofit/>
          </a:bodyPr>
          <a:lst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200"/>
              </a:spcBef>
              <a:spcAft>
                <a:spcPts val="0"/>
              </a:spcAft>
              <a:buClr>
                <a:srgbClr val="C0504D"/>
              </a:buClr>
              <a:buSzTx/>
              <a:buFont typeface="Arial"/>
              <a:buNone/>
              <a:tabLst/>
              <a:defRPr/>
            </a:pPr>
            <a:r>
              <a:rPr kumimoji="0" lang="en-US" sz="1800" b="1" i="0" u="none" strike="noStrike" kern="1200" cap="none" spc="100" normalizeH="0" baseline="0" noProof="0" dirty="0">
                <a:ln>
                  <a:noFill/>
                </a:ln>
                <a:solidFill>
                  <a:srgbClr val="C6573B"/>
                </a:solidFill>
                <a:effectLst/>
                <a:uLnTx/>
                <a:uFillTx/>
                <a:latin typeface="Arial" panose="020B0604020202020204" pitchFamily="34" charset="0"/>
                <a:cs typeface="Arial" panose="020B0604020202020204" pitchFamily="34" charset="0"/>
              </a:rPr>
              <a:t>CV MORTALITY</a:t>
            </a:r>
          </a:p>
        </p:txBody>
      </p:sp>
      <p:sp>
        <p:nvSpPr>
          <p:cNvPr id="148" name="Text Placeholder 9">
            <a:extLst>
              <a:ext uri="{FF2B5EF4-FFF2-40B4-BE49-F238E27FC236}">
                <a16:creationId xmlns:a16="http://schemas.microsoft.com/office/drawing/2014/main" id="{1CDD5078-F95A-4E4A-B415-9FC4E321F7EA}"/>
              </a:ext>
            </a:extLst>
          </p:cNvPr>
          <p:cNvSpPr txBox="1">
            <a:spLocks/>
          </p:cNvSpPr>
          <p:nvPr/>
        </p:nvSpPr>
        <p:spPr>
          <a:xfrm>
            <a:off x="6294474" y="1679945"/>
            <a:ext cx="5618802" cy="438187"/>
          </a:xfrm>
          <a:prstGeom prst="rect">
            <a:avLst/>
          </a:prstGeom>
        </p:spPr>
        <p:txBody>
          <a:bodyPr vert="horz" lIns="0" tIns="0" rIns="0" bIns="0" rtlCol="0">
            <a:normAutofit/>
          </a:bodyPr>
          <a:lst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200"/>
              </a:spcBef>
              <a:spcAft>
                <a:spcPts val="0"/>
              </a:spcAft>
              <a:buClr>
                <a:srgbClr val="C0504D"/>
              </a:buClr>
              <a:buSzTx/>
              <a:buFont typeface="Arial"/>
              <a:buNone/>
              <a:tabLst/>
              <a:defRPr/>
            </a:pPr>
            <a:r>
              <a:rPr kumimoji="0" lang="en-US" sz="1800" b="1" i="0" u="none" strike="noStrike" kern="1200" cap="none" spc="100" normalizeH="0" baseline="0" noProof="0" dirty="0">
                <a:ln>
                  <a:noFill/>
                </a:ln>
                <a:solidFill>
                  <a:srgbClr val="C6573B"/>
                </a:solidFill>
                <a:effectLst/>
                <a:uLnTx/>
                <a:uFillTx/>
                <a:latin typeface="Arial" panose="020B0604020202020204" pitchFamily="34" charset="0"/>
                <a:cs typeface="Arial" panose="020B0604020202020204" pitchFamily="34" charset="0"/>
              </a:rPr>
              <a:t>NON-FATAL STROKE</a:t>
            </a:r>
          </a:p>
        </p:txBody>
      </p:sp>
      <p:cxnSp>
        <p:nvCxnSpPr>
          <p:cNvPr id="149" name="Google Shape;677;p16">
            <a:extLst>
              <a:ext uri="{FF2B5EF4-FFF2-40B4-BE49-F238E27FC236}">
                <a16:creationId xmlns:a16="http://schemas.microsoft.com/office/drawing/2014/main" id="{1C9F85E7-ACB5-3149-85F5-9145B1F7902E}"/>
              </a:ext>
            </a:extLst>
          </p:cNvPr>
          <p:cNvCxnSpPr>
            <a:cxnSpLocks/>
          </p:cNvCxnSpPr>
          <p:nvPr/>
        </p:nvCxnSpPr>
        <p:spPr>
          <a:xfrm>
            <a:off x="8664575" y="2986525"/>
            <a:ext cx="1082675" cy="0"/>
          </a:xfrm>
          <a:prstGeom prst="straightConnector1">
            <a:avLst/>
          </a:prstGeom>
          <a:noFill/>
          <a:ln w="12700" cap="flat" cmpd="sng">
            <a:solidFill>
              <a:schemeClr val="accent1"/>
            </a:solidFill>
            <a:prstDash val="solid"/>
            <a:round/>
            <a:headEnd type="arrow" w="sm" len="sm"/>
            <a:tailEnd type="none" w="sm" len="sm"/>
          </a:ln>
        </p:spPr>
      </p:cxnSp>
      <p:sp>
        <p:nvSpPr>
          <p:cNvPr id="150" name="Rectangle 149">
            <a:extLst>
              <a:ext uri="{FF2B5EF4-FFF2-40B4-BE49-F238E27FC236}">
                <a16:creationId xmlns:a16="http://schemas.microsoft.com/office/drawing/2014/main" id="{01CA731C-A6F6-BA4C-ACAE-777DB0EDD0C4}"/>
              </a:ext>
            </a:extLst>
          </p:cNvPr>
          <p:cNvSpPr/>
          <p:nvPr/>
        </p:nvSpPr>
        <p:spPr>
          <a:xfrm>
            <a:off x="8961751" y="2955925"/>
            <a:ext cx="65881" cy="61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53" name="Google Shape;677;p16">
            <a:extLst>
              <a:ext uri="{FF2B5EF4-FFF2-40B4-BE49-F238E27FC236}">
                <a16:creationId xmlns:a16="http://schemas.microsoft.com/office/drawing/2014/main" id="{6BED9AFA-390B-1447-AFA2-FDD4D7E0C348}"/>
              </a:ext>
            </a:extLst>
          </p:cNvPr>
          <p:cNvCxnSpPr>
            <a:cxnSpLocks/>
          </p:cNvCxnSpPr>
          <p:nvPr/>
        </p:nvCxnSpPr>
        <p:spPr>
          <a:xfrm>
            <a:off x="9096716" y="3492289"/>
            <a:ext cx="888659" cy="0"/>
          </a:xfrm>
          <a:prstGeom prst="straightConnector1">
            <a:avLst/>
          </a:prstGeom>
          <a:noFill/>
          <a:ln w="12700" cap="flat" cmpd="sng">
            <a:solidFill>
              <a:schemeClr val="accent1"/>
            </a:solidFill>
            <a:prstDash val="solid"/>
            <a:round/>
            <a:headEnd type="none" w="sm" len="sm"/>
            <a:tailEnd type="none" w="sm" len="sm"/>
          </a:ln>
        </p:spPr>
      </p:cxnSp>
      <p:sp>
        <p:nvSpPr>
          <p:cNvPr id="154" name="Rectangle 153">
            <a:extLst>
              <a:ext uri="{FF2B5EF4-FFF2-40B4-BE49-F238E27FC236}">
                <a16:creationId xmlns:a16="http://schemas.microsoft.com/office/drawing/2014/main" id="{FB73705F-8521-2A46-81CF-AEDA82257DA5}"/>
              </a:ext>
            </a:extLst>
          </p:cNvPr>
          <p:cNvSpPr/>
          <p:nvPr/>
        </p:nvSpPr>
        <p:spPr>
          <a:xfrm>
            <a:off x="9487240" y="3451225"/>
            <a:ext cx="98085" cy="8572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56" name="Google Shape;677;p16">
            <a:extLst>
              <a:ext uri="{FF2B5EF4-FFF2-40B4-BE49-F238E27FC236}">
                <a16:creationId xmlns:a16="http://schemas.microsoft.com/office/drawing/2014/main" id="{173D0C1D-6567-594C-9349-BB6978201B64}"/>
              </a:ext>
            </a:extLst>
          </p:cNvPr>
          <p:cNvCxnSpPr>
            <a:cxnSpLocks/>
          </p:cNvCxnSpPr>
          <p:nvPr/>
        </p:nvCxnSpPr>
        <p:spPr>
          <a:xfrm>
            <a:off x="8680450" y="3967600"/>
            <a:ext cx="1736725" cy="0"/>
          </a:xfrm>
          <a:prstGeom prst="straightConnector1">
            <a:avLst/>
          </a:prstGeom>
          <a:noFill/>
          <a:ln w="12700" cap="flat" cmpd="sng">
            <a:solidFill>
              <a:schemeClr val="accent1"/>
            </a:solidFill>
            <a:prstDash val="solid"/>
            <a:round/>
            <a:headEnd type="arrow" w="sm" len="sm"/>
            <a:tailEnd type="arrow" w="sm" len="sm"/>
          </a:ln>
        </p:spPr>
      </p:cxnSp>
      <p:sp>
        <p:nvSpPr>
          <p:cNvPr id="157" name="Rectangle 156">
            <a:extLst>
              <a:ext uri="{FF2B5EF4-FFF2-40B4-BE49-F238E27FC236}">
                <a16:creationId xmlns:a16="http://schemas.microsoft.com/office/drawing/2014/main" id="{EB5BEA7A-7494-444E-91C1-35D03625B3CE}"/>
              </a:ext>
            </a:extLst>
          </p:cNvPr>
          <p:cNvSpPr/>
          <p:nvPr/>
        </p:nvSpPr>
        <p:spPr>
          <a:xfrm>
            <a:off x="9276076" y="3937000"/>
            <a:ext cx="50400" cy="50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58" name="Google Shape;677;p16">
            <a:extLst>
              <a:ext uri="{FF2B5EF4-FFF2-40B4-BE49-F238E27FC236}">
                <a16:creationId xmlns:a16="http://schemas.microsoft.com/office/drawing/2014/main" id="{E4E74CAA-5331-7142-891E-0F5090C4AC3E}"/>
              </a:ext>
            </a:extLst>
          </p:cNvPr>
          <p:cNvCxnSpPr>
            <a:cxnSpLocks/>
          </p:cNvCxnSpPr>
          <p:nvPr/>
        </p:nvCxnSpPr>
        <p:spPr>
          <a:xfrm>
            <a:off x="8674100" y="4224775"/>
            <a:ext cx="1555750" cy="0"/>
          </a:xfrm>
          <a:prstGeom prst="straightConnector1">
            <a:avLst/>
          </a:prstGeom>
          <a:noFill/>
          <a:ln w="12700" cap="flat" cmpd="sng">
            <a:solidFill>
              <a:schemeClr val="accent1"/>
            </a:solidFill>
            <a:prstDash val="solid"/>
            <a:round/>
            <a:headEnd type="arrow" w="sm" len="sm"/>
            <a:tailEnd type="none" w="sm" len="sm"/>
          </a:ln>
        </p:spPr>
      </p:cxnSp>
      <p:sp>
        <p:nvSpPr>
          <p:cNvPr id="159" name="Rectangle 158">
            <a:extLst>
              <a:ext uri="{FF2B5EF4-FFF2-40B4-BE49-F238E27FC236}">
                <a16:creationId xmlns:a16="http://schemas.microsoft.com/office/drawing/2014/main" id="{622F358D-5AD3-2E40-AF0E-B655F81BB03C}"/>
              </a:ext>
            </a:extLst>
          </p:cNvPr>
          <p:cNvSpPr/>
          <p:nvPr/>
        </p:nvSpPr>
        <p:spPr>
          <a:xfrm>
            <a:off x="9384026" y="4194175"/>
            <a:ext cx="65881" cy="61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62" name="Google Shape;677;p16">
            <a:extLst>
              <a:ext uri="{FF2B5EF4-FFF2-40B4-BE49-F238E27FC236}">
                <a16:creationId xmlns:a16="http://schemas.microsoft.com/office/drawing/2014/main" id="{F47A0846-2918-584C-99B9-268E6E48CBD1}"/>
              </a:ext>
            </a:extLst>
          </p:cNvPr>
          <p:cNvCxnSpPr>
            <a:cxnSpLocks/>
          </p:cNvCxnSpPr>
          <p:nvPr/>
        </p:nvCxnSpPr>
        <p:spPr>
          <a:xfrm>
            <a:off x="9401516" y="2506119"/>
            <a:ext cx="1044234" cy="0"/>
          </a:xfrm>
          <a:prstGeom prst="straightConnector1">
            <a:avLst/>
          </a:prstGeom>
          <a:noFill/>
          <a:ln w="12700" cap="flat" cmpd="sng">
            <a:solidFill>
              <a:schemeClr val="accent1"/>
            </a:solidFill>
            <a:prstDash val="solid"/>
            <a:round/>
            <a:headEnd type="none" w="sm" len="sm"/>
            <a:tailEnd type="arrow" w="sm" len="sm"/>
          </a:ln>
        </p:spPr>
      </p:cxnSp>
      <p:sp>
        <p:nvSpPr>
          <p:cNvPr id="163" name="Rectangle 162">
            <a:extLst>
              <a:ext uri="{FF2B5EF4-FFF2-40B4-BE49-F238E27FC236}">
                <a16:creationId xmlns:a16="http://schemas.microsoft.com/office/drawing/2014/main" id="{CB288B14-98A4-AF49-90C8-3AAB9D7B44CC}"/>
              </a:ext>
            </a:extLst>
          </p:cNvPr>
          <p:cNvSpPr/>
          <p:nvPr/>
        </p:nvSpPr>
        <p:spPr>
          <a:xfrm>
            <a:off x="9919041" y="2465056"/>
            <a:ext cx="82210" cy="76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4592460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20"/>
          <p:cNvSpPr txBox="1">
            <a:spLocks noGrp="1"/>
          </p:cNvSpPr>
          <p:nvPr>
            <p:ph type="title"/>
          </p:nvPr>
        </p:nvSpPr>
        <p:spPr/>
        <p:txBody>
          <a:bodyPr/>
          <a:lstStyle/>
          <a:p>
            <a:pPr lvl="0"/>
            <a:r>
              <a:rPr lang="en-US" dirty="0"/>
              <a:t>GLP-1RA and Cardiorenal outcomes in T2DM: </a:t>
            </a:r>
            <a:br>
              <a:rPr lang="en-US" dirty="0"/>
            </a:br>
            <a:r>
              <a:rPr lang="en-US" dirty="0"/>
              <a:t>A Metanalysis of eight CVOT</a:t>
            </a:r>
            <a:r>
              <a:rPr lang="en-US" cap="none" dirty="0"/>
              <a:t>s</a:t>
            </a:r>
            <a:endParaRPr lang="en-US" dirty="0"/>
          </a:p>
        </p:txBody>
      </p:sp>
      <p:sp>
        <p:nvSpPr>
          <p:cNvPr id="2" name="Slide Number Placeholder 1">
            <a:extLst>
              <a:ext uri="{FF2B5EF4-FFF2-40B4-BE49-F238E27FC236}">
                <a16:creationId xmlns:a16="http://schemas.microsoft.com/office/drawing/2014/main" id="{774D151B-6B34-2045-A173-7A6DCB31D4F4}"/>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100" b="0" i="0" u="none" strike="noStrike" kern="1200" cap="none" spc="0" normalizeH="0" baseline="0" noProof="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11" name="Content Placeholder 10">
            <a:extLst>
              <a:ext uri="{FF2B5EF4-FFF2-40B4-BE49-F238E27FC236}">
                <a16:creationId xmlns:a16="http://schemas.microsoft.com/office/drawing/2014/main" id="{22BEF70C-49E5-754C-AB9E-216DD5EE24AB}"/>
              </a:ext>
            </a:extLst>
          </p:cNvPr>
          <p:cNvSpPr>
            <a:spLocks noGrp="1"/>
          </p:cNvSpPr>
          <p:nvPr>
            <p:ph sz="quarter" idx="15"/>
          </p:nvPr>
        </p:nvSpPr>
        <p:spPr>
          <a:xfrm>
            <a:off x="620183" y="6236661"/>
            <a:ext cx="10732401" cy="484816"/>
          </a:xfrm>
        </p:spPr>
        <p:txBody>
          <a:bodyPr/>
          <a:lstStyle/>
          <a:p>
            <a:pPr marL="0" marR="0" lvl="0" indent="0" algn="l" rtl="0">
              <a:spcBef>
                <a:spcPts val="0"/>
              </a:spcBef>
              <a:buNone/>
            </a:pPr>
            <a:r>
              <a:rPr lang="en-GB" sz="1200" dirty="0">
                <a:latin typeface="Arial" panose="020B0604020202020204" pitchFamily="34" charset="0"/>
                <a:ea typeface="Calibri"/>
                <a:cs typeface="Arial" panose="020B0604020202020204" pitchFamily="34" charset="0"/>
                <a:sym typeface="Calibri"/>
              </a:rPr>
              <a:t>CI, confidence interval; CVOT, cardiovascular outcomes trial; GLP-1 RA, glucagon-like peptide 1 receptor agonist; HR, hazard ratio; MACE, major adverse cardiovascular events; T2D, type 2 diabetes</a:t>
            </a:r>
          </a:p>
          <a:p>
            <a:pPr marL="0" marR="0" lvl="0" indent="0" algn="l" rtl="0">
              <a:spcBef>
                <a:spcPts val="0"/>
              </a:spcBef>
              <a:buNone/>
            </a:pPr>
            <a:r>
              <a:rPr lang="en-GB" sz="1200" dirty="0" err="1">
                <a:latin typeface="Arial" panose="020B0604020202020204" pitchFamily="34" charset="0"/>
                <a:ea typeface="Calibri"/>
                <a:cs typeface="Arial" panose="020B0604020202020204" pitchFamily="34" charset="0"/>
                <a:sym typeface="Calibri"/>
              </a:rPr>
              <a:t>Giugliano</a:t>
            </a:r>
            <a:r>
              <a:rPr lang="en-GB" sz="1200" dirty="0">
                <a:latin typeface="Arial" panose="020B0604020202020204" pitchFamily="34" charset="0"/>
                <a:ea typeface="Calibri"/>
                <a:cs typeface="Arial" panose="020B0604020202020204" pitchFamily="34" charset="0"/>
                <a:sym typeface="Calibri"/>
              </a:rPr>
              <a:t> D, et al. Cardiovasc </a:t>
            </a:r>
            <a:r>
              <a:rPr lang="en-GB" sz="1200" dirty="0" err="1">
                <a:latin typeface="Arial" panose="020B0604020202020204" pitchFamily="34" charset="0"/>
                <a:ea typeface="Calibri"/>
                <a:cs typeface="Arial" panose="020B0604020202020204" pitchFamily="34" charset="0"/>
                <a:sym typeface="Calibri"/>
              </a:rPr>
              <a:t>Diabetol</a:t>
            </a:r>
            <a:r>
              <a:rPr lang="en-GB" sz="1200" dirty="0">
                <a:latin typeface="Arial" panose="020B0604020202020204" pitchFamily="34" charset="0"/>
                <a:ea typeface="Calibri"/>
                <a:cs typeface="Arial" panose="020B0604020202020204" pitchFamily="34" charset="0"/>
                <a:sym typeface="Calibri"/>
              </a:rPr>
              <a:t>. 2021;20:189</a:t>
            </a:r>
            <a:endParaRPr lang="en-GB" dirty="0"/>
          </a:p>
        </p:txBody>
      </p:sp>
      <p:graphicFrame>
        <p:nvGraphicFramePr>
          <p:cNvPr id="13" name="Table 12">
            <a:extLst>
              <a:ext uri="{FF2B5EF4-FFF2-40B4-BE49-F238E27FC236}">
                <a16:creationId xmlns:a16="http://schemas.microsoft.com/office/drawing/2014/main" id="{D9B71058-7672-0B41-B4A3-D6376EDF2C65}"/>
              </a:ext>
            </a:extLst>
          </p:cNvPr>
          <p:cNvGraphicFramePr>
            <a:graphicFrameLocks noGrp="1"/>
          </p:cNvGraphicFramePr>
          <p:nvPr/>
        </p:nvGraphicFramePr>
        <p:xfrm>
          <a:off x="6274800" y="1988840"/>
          <a:ext cx="5705015" cy="2928240"/>
        </p:xfrm>
        <a:graphic>
          <a:graphicData uri="http://schemas.openxmlformats.org/drawingml/2006/table">
            <a:tbl>
              <a:tblPr firstRow="1" bandRow="1">
                <a:tableStyleId>{5C22544A-7EE6-4342-B048-85BDC9FD1C3A}</a:tableStyleId>
              </a:tblPr>
              <a:tblGrid>
                <a:gridCol w="2610283">
                  <a:extLst>
                    <a:ext uri="{9D8B030D-6E8A-4147-A177-3AD203B41FA5}">
                      <a16:colId xmlns:a16="http://schemas.microsoft.com/office/drawing/2014/main" val="1182664877"/>
                    </a:ext>
                  </a:extLst>
                </a:gridCol>
                <a:gridCol w="1582565">
                  <a:extLst>
                    <a:ext uri="{9D8B030D-6E8A-4147-A177-3AD203B41FA5}">
                      <a16:colId xmlns:a16="http://schemas.microsoft.com/office/drawing/2014/main" val="1128784357"/>
                    </a:ext>
                  </a:extLst>
                </a:gridCol>
                <a:gridCol w="974576">
                  <a:extLst>
                    <a:ext uri="{9D8B030D-6E8A-4147-A177-3AD203B41FA5}">
                      <a16:colId xmlns:a16="http://schemas.microsoft.com/office/drawing/2014/main" val="1242273501"/>
                    </a:ext>
                  </a:extLst>
                </a:gridCol>
                <a:gridCol w="537591">
                  <a:extLst>
                    <a:ext uri="{9D8B030D-6E8A-4147-A177-3AD203B41FA5}">
                      <a16:colId xmlns:a16="http://schemas.microsoft.com/office/drawing/2014/main" val="975597780"/>
                    </a:ext>
                  </a:extLst>
                </a:gridCol>
              </a:tblGrid>
              <a:tr h="0">
                <a:tc>
                  <a:txBody>
                    <a:bodyPr/>
                    <a:lstStyle/>
                    <a:p>
                      <a:r>
                        <a:rPr lang="en-US" sz="1000" dirty="0">
                          <a:solidFill>
                            <a:schemeClr val="tx1"/>
                          </a:solidFill>
                          <a:latin typeface="Arial" panose="020B0604020202020204" pitchFamily="34" charset="0"/>
                          <a:cs typeface="Arial" panose="020B0604020202020204" pitchFamily="34" charset="0"/>
                        </a:rPr>
                        <a:t>Study</a:t>
                      </a:r>
                    </a:p>
                  </a:txBody>
                  <a:tcPr marL="0" marR="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dirty="0" err="1">
                          <a:solidFill>
                            <a:schemeClr val="tx1"/>
                          </a:solidFill>
                          <a:latin typeface="Arial" panose="020B0604020202020204" pitchFamily="34" charset="0"/>
                          <a:cs typeface="Arial" panose="020B0604020202020204" pitchFamily="34" charset="0"/>
                        </a:rPr>
                        <a:t>Favours</a:t>
                      </a:r>
                      <a:r>
                        <a:rPr lang="en-US" sz="1000" dirty="0">
                          <a:solidFill>
                            <a:schemeClr val="tx1"/>
                          </a:solidFill>
                          <a:latin typeface="Arial" panose="020B0604020202020204" pitchFamily="34" charset="0"/>
                          <a:cs typeface="Arial" panose="020B0604020202020204" pitchFamily="34" charset="0"/>
                        </a:rPr>
                        <a:t> GLP-1RA</a:t>
                      </a:r>
                    </a:p>
                  </a:txBody>
                  <a:tcPr marL="0" marR="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a:solidFill>
                            <a:schemeClr val="tx1"/>
                          </a:solidFill>
                          <a:latin typeface="Arial" panose="020B0604020202020204" pitchFamily="34" charset="0"/>
                          <a:cs typeface="Arial" panose="020B0604020202020204" pitchFamily="34" charset="0"/>
                        </a:rPr>
                        <a:t>HR</a:t>
                      </a:r>
                      <a:br>
                        <a:rPr lang="en-US" sz="1000" dirty="0">
                          <a:solidFill>
                            <a:schemeClr val="tx1"/>
                          </a:solidFill>
                          <a:latin typeface="Arial" panose="020B0604020202020204" pitchFamily="34" charset="0"/>
                          <a:cs typeface="Arial" panose="020B0604020202020204" pitchFamily="34" charset="0"/>
                        </a:rPr>
                      </a:br>
                      <a:r>
                        <a:rPr lang="en-US" sz="1000" dirty="0">
                          <a:solidFill>
                            <a:schemeClr val="tx1"/>
                          </a:solidFill>
                          <a:latin typeface="Arial" panose="020B0604020202020204" pitchFamily="34" charset="0"/>
                          <a:cs typeface="Arial" panose="020B0604020202020204" pitchFamily="34" charset="0"/>
                        </a:rPr>
                        <a:t>with 95% CI</a:t>
                      </a:r>
                    </a:p>
                  </a:txBody>
                  <a:tcPr marL="0" marR="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a:solidFill>
                            <a:schemeClr val="tx1"/>
                          </a:solidFill>
                          <a:latin typeface="Arial" panose="020B0604020202020204" pitchFamily="34" charset="0"/>
                          <a:cs typeface="Arial" panose="020B0604020202020204" pitchFamily="34" charset="0"/>
                        </a:rPr>
                        <a:t>Weight</a:t>
                      </a:r>
                      <a:br>
                        <a:rPr lang="en-US" sz="1000" dirty="0">
                          <a:solidFill>
                            <a:schemeClr val="tx1"/>
                          </a:solidFill>
                          <a:latin typeface="Arial" panose="020B0604020202020204" pitchFamily="34" charset="0"/>
                          <a:cs typeface="Arial" panose="020B0604020202020204" pitchFamily="34" charset="0"/>
                        </a:rPr>
                      </a:br>
                      <a:r>
                        <a:rPr lang="en-US" sz="1000" dirty="0">
                          <a:solidFill>
                            <a:schemeClr val="tx1"/>
                          </a:solidFill>
                          <a:latin typeface="Arial" panose="020B0604020202020204" pitchFamily="34" charset="0"/>
                          <a:cs typeface="Arial" panose="020B0604020202020204" pitchFamily="34" charset="0"/>
                        </a:rPr>
                        <a:t>(%)</a:t>
                      </a:r>
                    </a:p>
                  </a:txBody>
                  <a:tcPr marL="0" marR="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3800914"/>
                  </a:ext>
                </a:extLst>
              </a:tr>
              <a:tr h="0">
                <a:tc>
                  <a:txBody>
                    <a:bodyPr/>
                    <a:lstStyle/>
                    <a:p>
                      <a:r>
                        <a:rPr lang="en-US" sz="1000" dirty="0">
                          <a:latin typeface="Arial" panose="020B0604020202020204" pitchFamily="34" charset="0"/>
                          <a:cs typeface="Arial" panose="020B0604020202020204" pitchFamily="34" charset="0"/>
                        </a:rPr>
                        <a:t>ELIXA</a:t>
                      </a:r>
                    </a:p>
                  </a:txBody>
                  <a:tcPr marL="0" marR="0" marT="72000" marB="7200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000" dirty="0">
                        <a:latin typeface="Arial" panose="020B0604020202020204" pitchFamily="34" charset="0"/>
                        <a:cs typeface="Arial" panose="020B0604020202020204" pitchFamily="34" charset="0"/>
                      </a:endParaRPr>
                    </a:p>
                  </a:txBody>
                  <a:tcPr marL="0" marR="0" marT="72000" marB="7200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0.81 (0.66-0.99)</a:t>
                      </a:r>
                    </a:p>
                  </a:txBody>
                  <a:tcPr marL="0" marR="0" marT="72000" marB="7200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14.16</a:t>
                      </a:r>
                    </a:p>
                  </a:txBody>
                  <a:tcPr marL="0" marR="0" marT="72000" marB="7200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46018974"/>
                  </a:ext>
                </a:extLst>
              </a:tr>
              <a:tr h="0">
                <a:tc>
                  <a:txBody>
                    <a:bodyPr/>
                    <a:lstStyle/>
                    <a:p>
                      <a:r>
                        <a:rPr lang="en-US" sz="1000" dirty="0">
                          <a:latin typeface="Arial" panose="020B0604020202020204" pitchFamily="34" charset="0"/>
                          <a:cs typeface="Arial" panose="020B0604020202020204" pitchFamily="34" charset="0"/>
                        </a:rPr>
                        <a:t>LEADER</a:t>
                      </a: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dirty="0">
                        <a:latin typeface="Arial" panose="020B0604020202020204" pitchFamily="34" charset="0"/>
                        <a:cs typeface="Arial" panose="020B0604020202020204" pitchFamily="34" charset="0"/>
                      </a:endParaRP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0.74 (0.60-0.91)</a:t>
                      </a: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13.48</a:t>
                      </a: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61828206"/>
                  </a:ext>
                </a:extLst>
              </a:tr>
              <a:tr h="0">
                <a:tc>
                  <a:txBody>
                    <a:bodyPr/>
                    <a:lstStyle/>
                    <a:p>
                      <a:r>
                        <a:rPr lang="en-US" sz="1000" dirty="0">
                          <a:latin typeface="Arial" panose="020B0604020202020204" pitchFamily="34" charset="0"/>
                          <a:cs typeface="Arial" panose="020B0604020202020204" pitchFamily="34" charset="0"/>
                        </a:rPr>
                        <a:t>SUSTAIN-7</a:t>
                      </a: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dirty="0">
                        <a:latin typeface="Arial" panose="020B0604020202020204" pitchFamily="34" charset="0"/>
                        <a:cs typeface="Arial" panose="020B0604020202020204" pitchFamily="34" charset="0"/>
                      </a:endParaRP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0.54 (0.37-0.78)</a:t>
                      </a: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4.64</a:t>
                      </a: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815464"/>
                  </a:ext>
                </a:extLst>
              </a:tr>
              <a:tr h="0">
                <a:tc>
                  <a:txBody>
                    <a:bodyPr/>
                    <a:lstStyle/>
                    <a:p>
                      <a:r>
                        <a:rPr lang="en-US" sz="1000" dirty="0">
                          <a:latin typeface="Arial" panose="020B0604020202020204" pitchFamily="34" charset="0"/>
                          <a:cs typeface="Arial" panose="020B0604020202020204" pitchFamily="34" charset="0"/>
                        </a:rPr>
                        <a:t>EXSCEL</a:t>
                      </a: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dirty="0">
                        <a:latin typeface="Arial" panose="020B0604020202020204" pitchFamily="34" charset="0"/>
                        <a:cs typeface="Arial" panose="020B0604020202020204" pitchFamily="34" charset="0"/>
                      </a:endParaRP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0.79 (0.64-0.97)</a:t>
                      </a: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13.52</a:t>
                      </a: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25795570"/>
                  </a:ext>
                </a:extLst>
              </a:tr>
              <a:tr h="0">
                <a:tc>
                  <a:txBody>
                    <a:bodyPr/>
                    <a:lstStyle/>
                    <a:p>
                      <a:r>
                        <a:rPr lang="en-US" sz="1000" dirty="0">
                          <a:latin typeface="Arial" panose="020B0604020202020204" pitchFamily="34" charset="0"/>
                          <a:cs typeface="Arial" panose="020B0604020202020204" pitchFamily="34" charset="0"/>
                        </a:rPr>
                        <a:t>REWIND</a:t>
                      </a: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dirty="0">
                        <a:latin typeface="Arial" panose="020B0604020202020204" pitchFamily="34" charset="0"/>
                        <a:cs typeface="Arial" panose="020B0604020202020204" pitchFamily="34" charset="0"/>
                      </a:endParaRP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0.77 (0.68-0.87)</a:t>
                      </a: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32.90</a:t>
                      </a: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21962751"/>
                  </a:ext>
                </a:extLst>
              </a:tr>
              <a:tr h="0">
                <a:tc>
                  <a:txBody>
                    <a:bodyPr/>
                    <a:lstStyle/>
                    <a:p>
                      <a:r>
                        <a:rPr lang="en-US" sz="1000" dirty="0">
                          <a:latin typeface="Arial" panose="020B0604020202020204" pitchFamily="34" charset="0"/>
                          <a:cs typeface="Arial" panose="020B0604020202020204" pitchFamily="34" charset="0"/>
                        </a:rPr>
                        <a:t>AMPLITUDE-O</a:t>
                      </a: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dirty="0">
                        <a:latin typeface="Arial" panose="020B0604020202020204" pitchFamily="34" charset="0"/>
                        <a:cs typeface="Arial" panose="020B0604020202020204" pitchFamily="34" charset="0"/>
                      </a:endParaRP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0.68 (0.58-0.80)</a:t>
                      </a: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21.29</a:t>
                      </a: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34845267"/>
                  </a:ext>
                </a:extLst>
              </a:tr>
              <a:tr h="0">
                <a:tc>
                  <a:txBody>
                    <a:bodyPr/>
                    <a:lstStyle/>
                    <a:p>
                      <a:r>
                        <a:rPr lang="en-US" sz="1000" b="1" dirty="0">
                          <a:latin typeface="Arial" panose="020B0604020202020204" pitchFamily="34" charset="0"/>
                          <a:cs typeface="Arial" panose="020B0604020202020204" pitchFamily="34" charset="0"/>
                        </a:rPr>
                        <a:t>Overall</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Heterogeneity: T</a:t>
                      </a:r>
                      <a:r>
                        <a:rPr lang="en-US" sz="1000" baseline="30000" dirty="0">
                          <a:latin typeface="Arial" panose="020B0604020202020204" pitchFamily="34" charset="0"/>
                          <a:cs typeface="Arial" panose="020B0604020202020204" pitchFamily="34" charset="0"/>
                        </a:rPr>
                        <a:t>2</a:t>
                      </a:r>
                      <a:r>
                        <a:rPr lang="en-US" sz="1000" dirty="0">
                          <a:latin typeface="Arial" panose="020B0604020202020204" pitchFamily="34" charset="0"/>
                          <a:cs typeface="Arial" panose="020B0604020202020204" pitchFamily="34" charset="0"/>
                        </a:rPr>
                        <a:t> = 0.00, I</a:t>
                      </a:r>
                      <a:r>
                        <a:rPr lang="en-US" sz="1000" baseline="30000" dirty="0">
                          <a:latin typeface="Arial" panose="020B0604020202020204" pitchFamily="34" charset="0"/>
                          <a:cs typeface="Arial" panose="020B0604020202020204" pitchFamily="34" charset="0"/>
                        </a:rPr>
                        <a:t>2</a:t>
                      </a:r>
                      <a:r>
                        <a:rPr lang="en-US" sz="1000" dirty="0">
                          <a:latin typeface="Arial" panose="020B0604020202020204" pitchFamily="34" charset="0"/>
                          <a:cs typeface="Arial" panose="020B0604020202020204" pitchFamily="34" charset="0"/>
                        </a:rPr>
                        <a:t> = 11.05%, </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H</a:t>
                      </a:r>
                      <a:r>
                        <a:rPr lang="en-US" sz="1000" baseline="30000" dirty="0">
                          <a:latin typeface="Arial" panose="020B0604020202020204" pitchFamily="34" charset="0"/>
                          <a:cs typeface="Arial" panose="020B0604020202020204" pitchFamily="34" charset="0"/>
                        </a:rPr>
                        <a:t>2</a:t>
                      </a:r>
                      <a:r>
                        <a:rPr lang="en-US" sz="1000" dirty="0">
                          <a:latin typeface="Arial" panose="020B0604020202020204" pitchFamily="34" charset="0"/>
                          <a:cs typeface="Arial" panose="020B0604020202020204" pitchFamily="34" charset="0"/>
                        </a:rPr>
                        <a:t> = 1.12</a:t>
                      </a:r>
                    </a:p>
                    <a:p>
                      <a:r>
                        <a:rPr lang="en-US" sz="1000" dirty="0">
                          <a:latin typeface="Arial" panose="020B0604020202020204" pitchFamily="34" charset="0"/>
                          <a:cs typeface="Arial" panose="020B0604020202020204" pitchFamily="34" charset="0"/>
                        </a:rPr>
                        <a:t>Test of 𝚹</a:t>
                      </a:r>
                      <a:r>
                        <a:rPr lang="en-US" sz="1000" baseline="-25000" dirty="0" err="1">
                          <a:latin typeface="Arial" panose="020B0604020202020204" pitchFamily="34" charset="0"/>
                          <a:cs typeface="Arial" panose="020B0604020202020204" pitchFamily="34" charset="0"/>
                        </a:rPr>
                        <a:t>i</a:t>
                      </a:r>
                      <a:r>
                        <a:rPr lang="en-US" sz="1000" dirty="0">
                          <a:latin typeface="Arial" panose="020B0604020202020204" pitchFamily="34" charset="0"/>
                          <a:cs typeface="Arial" panose="020B0604020202020204" pitchFamily="34" charset="0"/>
                        </a:rPr>
                        <a:t> = 𝚹</a:t>
                      </a:r>
                      <a:r>
                        <a:rPr lang="en-US" sz="1000" baseline="-25000" dirty="0">
                          <a:latin typeface="Arial" panose="020B0604020202020204" pitchFamily="34" charset="0"/>
                          <a:cs typeface="Arial" panose="020B0604020202020204" pitchFamily="34" charset="0"/>
                        </a:rPr>
                        <a:t>j</a:t>
                      </a:r>
                      <a:r>
                        <a:rPr lang="en-US" sz="1000" dirty="0">
                          <a:latin typeface="Arial" panose="020B0604020202020204" pitchFamily="34" charset="0"/>
                          <a:cs typeface="Arial" panose="020B0604020202020204" pitchFamily="34" charset="0"/>
                        </a:rPr>
                        <a:t>: Q(5) = 5.44, p=0.37</a:t>
                      </a: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dirty="0">
                        <a:latin typeface="Arial" panose="020B0604020202020204" pitchFamily="34" charset="0"/>
                        <a:cs typeface="Arial" panose="020B0604020202020204" pitchFamily="34" charset="0"/>
                      </a:endParaRP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0.74 (0.67-0.82)</a:t>
                      </a: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dirty="0">
                        <a:latin typeface="Arial" panose="020B0604020202020204" pitchFamily="34" charset="0"/>
                        <a:cs typeface="Arial" panose="020B0604020202020204" pitchFamily="34" charset="0"/>
                      </a:endParaRP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5718654"/>
                  </a:ext>
                </a:extLst>
              </a:tr>
            </a:tbl>
          </a:graphicData>
        </a:graphic>
      </p:graphicFrame>
      <p:graphicFrame>
        <p:nvGraphicFramePr>
          <p:cNvPr id="14" name="Table 13">
            <a:extLst>
              <a:ext uri="{FF2B5EF4-FFF2-40B4-BE49-F238E27FC236}">
                <a16:creationId xmlns:a16="http://schemas.microsoft.com/office/drawing/2014/main" id="{35F66F93-EB51-E24C-85FC-601C3F971159}"/>
              </a:ext>
            </a:extLst>
          </p:cNvPr>
          <p:cNvGraphicFramePr>
            <a:graphicFrameLocks noGrp="1"/>
          </p:cNvGraphicFramePr>
          <p:nvPr/>
        </p:nvGraphicFramePr>
        <p:xfrm>
          <a:off x="318976" y="1988840"/>
          <a:ext cx="5705015" cy="2928240"/>
        </p:xfrm>
        <a:graphic>
          <a:graphicData uri="http://schemas.openxmlformats.org/drawingml/2006/table">
            <a:tbl>
              <a:tblPr firstRow="1" bandRow="1">
                <a:tableStyleId>{5C22544A-7EE6-4342-B048-85BDC9FD1C3A}</a:tableStyleId>
              </a:tblPr>
              <a:tblGrid>
                <a:gridCol w="2610283">
                  <a:extLst>
                    <a:ext uri="{9D8B030D-6E8A-4147-A177-3AD203B41FA5}">
                      <a16:colId xmlns:a16="http://schemas.microsoft.com/office/drawing/2014/main" val="1182664877"/>
                    </a:ext>
                  </a:extLst>
                </a:gridCol>
                <a:gridCol w="1582565">
                  <a:extLst>
                    <a:ext uri="{9D8B030D-6E8A-4147-A177-3AD203B41FA5}">
                      <a16:colId xmlns:a16="http://schemas.microsoft.com/office/drawing/2014/main" val="1128784357"/>
                    </a:ext>
                  </a:extLst>
                </a:gridCol>
                <a:gridCol w="974576">
                  <a:extLst>
                    <a:ext uri="{9D8B030D-6E8A-4147-A177-3AD203B41FA5}">
                      <a16:colId xmlns:a16="http://schemas.microsoft.com/office/drawing/2014/main" val="1242273501"/>
                    </a:ext>
                  </a:extLst>
                </a:gridCol>
                <a:gridCol w="537591">
                  <a:extLst>
                    <a:ext uri="{9D8B030D-6E8A-4147-A177-3AD203B41FA5}">
                      <a16:colId xmlns:a16="http://schemas.microsoft.com/office/drawing/2014/main" val="975597780"/>
                    </a:ext>
                  </a:extLst>
                </a:gridCol>
              </a:tblGrid>
              <a:tr h="0">
                <a:tc>
                  <a:txBody>
                    <a:bodyPr/>
                    <a:lstStyle/>
                    <a:p>
                      <a:r>
                        <a:rPr lang="en-US" sz="1000" dirty="0">
                          <a:solidFill>
                            <a:schemeClr val="tx1"/>
                          </a:solidFill>
                          <a:latin typeface="Arial" panose="020B0604020202020204" pitchFamily="34" charset="0"/>
                          <a:cs typeface="Arial" panose="020B0604020202020204" pitchFamily="34" charset="0"/>
                        </a:rPr>
                        <a:t>Study</a:t>
                      </a:r>
                    </a:p>
                  </a:txBody>
                  <a:tcPr marL="0" marR="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dirty="0" err="1">
                          <a:solidFill>
                            <a:schemeClr val="tx1"/>
                          </a:solidFill>
                          <a:latin typeface="Arial" panose="020B0604020202020204" pitchFamily="34" charset="0"/>
                          <a:cs typeface="Arial" panose="020B0604020202020204" pitchFamily="34" charset="0"/>
                        </a:rPr>
                        <a:t>Favours</a:t>
                      </a:r>
                      <a:r>
                        <a:rPr lang="en-US" sz="1000" dirty="0">
                          <a:solidFill>
                            <a:schemeClr val="tx1"/>
                          </a:solidFill>
                          <a:latin typeface="Arial" panose="020B0604020202020204" pitchFamily="34" charset="0"/>
                          <a:cs typeface="Arial" panose="020B0604020202020204" pitchFamily="34" charset="0"/>
                        </a:rPr>
                        <a:t> GLP-1RA</a:t>
                      </a:r>
                    </a:p>
                  </a:txBody>
                  <a:tcPr marL="0" marR="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a:solidFill>
                            <a:schemeClr val="tx1"/>
                          </a:solidFill>
                          <a:latin typeface="Arial" panose="020B0604020202020204" pitchFamily="34" charset="0"/>
                          <a:cs typeface="Arial" panose="020B0604020202020204" pitchFamily="34" charset="0"/>
                        </a:rPr>
                        <a:t>HR</a:t>
                      </a:r>
                      <a:br>
                        <a:rPr lang="en-US" sz="1000" dirty="0">
                          <a:solidFill>
                            <a:schemeClr val="tx1"/>
                          </a:solidFill>
                          <a:latin typeface="Arial" panose="020B0604020202020204" pitchFamily="34" charset="0"/>
                          <a:cs typeface="Arial" panose="020B0604020202020204" pitchFamily="34" charset="0"/>
                        </a:rPr>
                      </a:br>
                      <a:r>
                        <a:rPr lang="en-US" sz="1000" dirty="0">
                          <a:solidFill>
                            <a:schemeClr val="tx1"/>
                          </a:solidFill>
                          <a:latin typeface="Arial" panose="020B0604020202020204" pitchFamily="34" charset="0"/>
                          <a:cs typeface="Arial" panose="020B0604020202020204" pitchFamily="34" charset="0"/>
                        </a:rPr>
                        <a:t>with 95% CI</a:t>
                      </a:r>
                    </a:p>
                  </a:txBody>
                  <a:tcPr marL="0" marR="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a:solidFill>
                            <a:schemeClr val="tx1"/>
                          </a:solidFill>
                          <a:latin typeface="Arial" panose="020B0604020202020204" pitchFamily="34" charset="0"/>
                          <a:cs typeface="Arial" panose="020B0604020202020204" pitchFamily="34" charset="0"/>
                        </a:rPr>
                        <a:t>Weight</a:t>
                      </a:r>
                      <a:br>
                        <a:rPr lang="en-US" sz="1000" dirty="0">
                          <a:solidFill>
                            <a:schemeClr val="tx1"/>
                          </a:solidFill>
                          <a:latin typeface="Arial" panose="020B0604020202020204" pitchFamily="34" charset="0"/>
                          <a:cs typeface="Arial" panose="020B0604020202020204" pitchFamily="34" charset="0"/>
                        </a:rPr>
                      </a:br>
                      <a:r>
                        <a:rPr lang="en-US" sz="1000" dirty="0">
                          <a:solidFill>
                            <a:schemeClr val="tx1"/>
                          </a:solidFill>
                          <a:latin typeface="Arial" panose="020B0604020202020204" pitchFamily="34" charset="0"/>
                          <a:cs typeface="Arial" panose="020B0604020202020204" pitchFamily="34" charset="0"/>
                        </a:rPr>
                        <a:t>(%)</a:t>
                      </a:r>
                    </a:p>
                  </a:txBody>
                  <a:tcPr marL="0" marR="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3800914"/>
                  </a:ext>
                </a:extLst>
              </a:tr>
              <a:tr h="0">
                <a:tc>
                  <a:txBody>
                    <a:bodyPr/>
                    <a:lstStyle/>
                    <a:p>
                      <a:r>
                        <a:rPr lang="en-US" sz="1000" dirty="0">
                          <a:latin typeface="Arial" panose="020B0604020202020204" pitchFamily="34" charset="0"/>
                          <a:cs typeface="Arial" panose="020B0604020202020204" pitchFamily="34" charset="0"/>
                        </a:rPr>
                        <a:t>ELIXA</a:t>
                      </a:r>
                    </a:p>
                  </a:txBody>
                  <a:tcPr marL="0" marR="0" marT="72000" marB="7200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000" dirty="0">
                        <a:latin typeface="Arial" panose="020B0604020202020204" pitchFamily="34" charset="0"/>
                        <a:cs typeface="Arial" panose="020B0604020202020204" pitchFamily="34" charset="0"/>
                      </a:endParaRPr>
                    </a:p>
                  </a:txBody>
                  <a:tcPr marL="0" marR="0" marT="72000" marB="7200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1.16 (0.74-1.82)</a:t>
                      </a:r>
                    </a:p>
                  </a:txBody>
                  <a:tcPr marL="0" marR="0" marT="72000" marB="7200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4.23</a:t>
                      </a:r>
                    </a:p>
                  </a:txBody>
                  <a:tcPr marL="0" marR="0" marT="72000" marB="7200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46018974"/>
                  </a:ext>
                </a:extLst>
              </a:tr>
              <a:tr h="0">
                <a:tc>
                  <a:txBody>
                    <a:bodyPr/>
                    <a:lstStyle/>
                    <a:p>
                      <a:r>
                        <a:rPr lang="en-US" sz="1000" dirty="0">
                          <a:latin typeface="Arial" panose="020B0604020202020204" pitchFamily="34" charset="0"/>
                          <a:cs typeface="Arial" panose="020B0604020202020204" pitchFamily="34" charset="0"/>
                        </a:rPr>
                        <a:t>LEADER</a:t>
                      </a: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dirty="0">
                        <a:latin typeface="Arial" panose="020B0604020202020204" pitchFamily="34" charset="0"/>
                        <a:cs typeface="Arial" panose="020B0604020202020204" pitchFamily="34" charset="0"/>
                      </a:endParaRP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0.78 (0.67-0.91)</a:t>
                      </a: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21.32</a:t>
                      </a: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61828206"/>
                  </a:ext>
                </a:extLst>
              </a:tr>
              <a:tr h="0">
                <a:tc>
                  <a:txBody>
                    <a:bodyPr/>
                    <a:lstStyle/>
                    <a:p>
                      <a:r>
                        <a:rPr lang="en-US" sz="1000" dirty="0">
                          <a:latin typeface="Arial" panose="020B0604020202020204" pitchFamily="34" charset="0"/>
                          <a:cs typeface="Arial" panose="020B0604020202020204" pitchFamily="34" charset="0"/>
                        </a:rPr>
                        <a:t>SUSTAIN-6</a:t>
                      </a: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dirty="0">
                        <a:latin typeface="Arial" panose="020B0604020202020204" pitchFamily="34" charset="0"/>
                        <a:cs typeface="Arial" panose="020B0604020202020204" pitchFamily="34" charset="0"/>
                      </a:endParaRP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0.64 (0.46-0.89)</a:t>
                      </a: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7.55</a:t>
                      </a: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815464"/>
                  </a:ext>
                </a:extLst>
              </a:tr>
              <a:tr h="0">
                <a:tc>
                  <a:txBody>
                    <a:bodyPr/>
                    <a:lstStyle/>
                    <a:p>
                      <a:r>
                        <a:rPr lang="en-US" sz="1000" dirty="0">
                          <a:latin typeface="Arial" panose="020B0604020202020204" pitchFamily="34" charset="0"/>
                          <a:cs typeface="Arial" panose="020B0604020202020204" pitchFamily="34" charset="0"/>
                        </a:rPr>
                        <a:t>EXSCEL</a:t>
                      </a: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dirty="0">
                        <a:latin typeface="Arial" panose="020B0604020202020204" pitchFamily="34" charset="0"/>
                        <a:cs typeface="Arial" panose="020B0604020202020204" pitchFamily="34" charset="0"/>
                      </a:endParaRP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0.88 (0.76-1.01)</a:t>
                      </a: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24.02</a:t>
                      </a: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25795570"/>
                  </a:ext>
                </a:extLst>
              </a:tr>
              <a:tr h="0">
                <a:tc>
                  <a:txBody>
                    <a:bodyPr/>
                    <a:lstStyle/>
                    <a:p>
                      <a:r>
                        <a:rPr lang="en-US" sz="1000" dirty="0">
                          <a:latin typeface="Arial" panose="020B0604020202020204" pitchFamily="34" charset="0"/>
                          <a:cs typeface="Arial" panose="020B0604020202020204" pitchFamily="34" charset="0"/>
                        </a:rPr>
                        <a:t>REWIND</a:t>
                      </a: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dirty="0">
                        <a:latin typeface="Arial" panose="020B0604020202020204" pitchFamily="34" charset="0"/>
                        <a:cs typeface="Arial" panose="020B0604020202020204" pitchFamily="34" charset="0"/>
                      </a:endParaRP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0.85 (0.77-0.93)</a:t>
                      </a: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33.84</a:t>
                      </a: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21962751"/>
                  </a:ext>
                </a:extLst>
              </a:tr>
              <a:tr h="0">
                <a:tc>
                  <a:txBody>
                    <a:bodyPr/>
                    <a:lstStyle/>
                    <a:p>
                      <a:r>
                        <a:rPr lang="en-US" sz="1000" dirty="0">
                          <a:latin typeface="Arial" panose="020B0604020202020204" pitchFamily="34" charset="0"/>
                          <a:cs typeface="Arial" panose="020B0604020202020204" pitchFamily="34" charset="0"/>
                        </a:rPr>
                        <a:t>AMPLITUDE-O</a:t>
                      </a: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dirty="0">
                        <a:latin typeface="Arial" panose="020B0604020202020204" pitchFamily="34" charset="0"/>
                        <a:cs typeface="Arial" panose="020B0604020202020204" pitchFamily="34" charset="0"/>
                      </a:endParaRP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0.77 (0.58-1.03)</a:t>
                      </a: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9.05</a:t>
                      </a: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34845267"/>
                  </a:ext>
                </a:extLst>
              </a:tr>
              <a:tr h="0">
                <a:tc>
                  <a:txBody>
                    <a:bodyPr/>
                    <a:lstStyle/>
                    <a:p>
                      <a:r>
                        <a:rPr lang="en-US" sz="1000" b="1" dirty="0">
                          <a:latin typeface="Arial" panose="020B0604020202020204" pitchFamily="34" charset="0"/>
                          <a:cs typeface="Arial" panose="020B0604020202020204" pitchFamily="34" charset="0"/>
                        </a:rPr>
                        <a:t>Overall</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Heterogeneity: T</a:t>
                      </a:r>
                      <a:r>
                        <a:rPr lang="en-US" sz="1000" baseline="30000" dirty="0">
                          <a:latin typeface="Arial" panose="020B0604020202020204" pitchFamily="34" charset="0"/>
                          <a:cs typeface="Arial" panose="020B0604020202020204" pitchFamily="34" charset="0"/>
                        </a:rPr>
                        <a:t>2</a:t>
                      </a:r>
                      <a:r>
                        <a:rPr lang="en-US" sz="1000" dirty="0">
                          <a:latin typeface="Arial" panose="020B0604020202020204" pitchFamily="34" charset="0"/>
                          <a:cs typeface="Arial" panose="020B0604020202020204" pitchFamily="34" charset="0"/>
                        </a:rPr>
                        <a:t> = 0.00, I</a:t>
                      </a:r>
                      <a:r>
                        <a:rPr lang="en-US" sz="1000" baseline="30000" dirty="0">
                          <a:latin typeface="Arial" panose="020B0604020202020204" pitchFamily="34" charset="0"/>
                          <a:cs typeface="Arial" panose="020B0604020202020204" pitchFamily="34" charset="0"/>
                        </a:rPr>
                        <a:t>2</a:t>
                      </a:r>
                      <a:r>
                        <a:rPr lang="en-US" sz="1000" dirty="0">
                          <a:latin typeface="Arial" panose="020B0604020202020204" pitchFamily="34" charset="0"/>
                          <a:cs typeface="Arial" panose="020B0604020202020204" pitchFamily="34" charset="0"/>
                        </a:rPr>
                        <a:t> = 36.52%, </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H</a:t>
                      </a:r>
                      <a:r>
                        <a:rPr lang="en-US" sz="1000" baseline="30000" dirty="0">
                          <a:latin typeface="Arial" panose="020B0604020202020204" pitchFamily="34" charset="0"/>
                          <a:cs typeface="Arial" panose="020B0604020202020204" pitchFamily="34" charset="0"/>
                        </a:rPr>
                        <a:t>2</a:t>
                      </a:r>
                      <a:r>
                        <a:rPr lang="en-US" sz="1000" dirty="0">
                          <a:latin typeface="Arial" panose="020B0604020202020204" pitchFamily="34" charset="0"/>
                          <a:cs typeface="Arial" panose="020B0604020202020204" pitchFamily="34" charset="0"/>
                        </a:rPr>
                        <a:t> = 1.58</a:t>
                      </a:r>
                    </a:p>
                    <a:p>
                      <a:r>
                        <a:rPr lang="en-US" sz="1000" dirty="0">
                          <a:latin typeface="Arial" panose="020B0604020202020204" pitchFamily="34" charset="0"/>
                          <a:cs typeface="Arial" panose="020B0604020202020204" pitchFamily="34" charset="0"/>
                        </a:rPr>
                        <a:t>Test of 𝚹</a:t>
                      </a:r>
                      <a:r>
                        <a:rPr lang="en-US" sz="1000" baseline="-25000" dirty="0" err="1">
                          <a:latin typeface="Arial" panose="020B0604020202020204" pitchFamily="34" charset="0"/>
                          <a:cs typeface="Arial" panose="020B0604020202020204" pitchFamily="34" charset="0"/>
                        </a:rPr>
                        <a:t>i</a:t>
                      </a:r>
                      <a:r>
                        <a:rPr lang="en-US" sz="1000" dirty="0">
                          <a:latin typeface="Arial" panose="020B0604020202020204" pitchFamily="34" charset="0"/>
                          <a:cs typeface="Arial" panose="020B0604020202020204" pitchFamily="34" charset="0"/>
                        </a:rPr>
                        <a:t> = 𝚹</a:t>
                      </a:r>
                      <a:r>
                        <a:rPr lang="en-US" sz="1000" baseline="-25000" dirty="0">
                          <a:latin typeface="Arial" panose="020B0604020202020204" pitchFamily="34" charset="0"/>
                          <a:cs typeface="Arial" panose="020B0604020202020204" pitchFamily="34" charset="0"/>
                        </a:rPr>
                        <a:t>j</a:t>
                      </a:r>
                      <a:r>
                        <a:rPr lang="en-US" sz="1000" dirty="0">
                          <a:latin typeface="Arial" panose="020B0604020202020204" pitchFamily="34" charset="0"/>
                          <a:cs typeface="Arial" panose="020B0604020202020204" pitchFamily="34" charset="0"/>
                        </a:rPr>
                        <a:t>: Q(5) = 6.30, p=0.28</a:t>
                      </a: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dirty="0">
                        <a:latin typeface="Arial" panose="020B0604020202020204" pitchFamily="34" charset="0"/>
                        <a:cs typeface="Arial" panose="020B0604020202020204" pitchFamily="34" charset="0"/>
                      </a:endParaRP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dirty="0">
                          <a:latin typeface="Arial" panose="020B0604020202020204" pitchFamily="34" charset="0"/>
                          <a:cs typeface="Arial" panose="020B0604020202020204" pitchFamily="34" charset="0"/>
                        </a:rPr>
                        <a:t>0.83 (0.73-0.94)</a:t>
                      </a: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dirty="0">
                        <a:latin typeface="Arial" panose="020B0604020202020204" pitchFamily="34" charset="0"/>
                        <a:cs typeface="Arial" panose="020B0604020202020204" pitchFamily="34" charset="0"/>
                      </a:endParaRPr>
                    </a:p>
                  </a:txBody>
                  <a:tcPr marL="0" marR="0" marT="72000" marB="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5718654"/>
                  </a:ext>
                </a:extLst>
              </a:tr>
            </a:tbl>
          </a:graphicData>
        </a:graphic>
      </p:graphicFrame>
      <p:sp>
        <p:nvSpPr>
          <p:cNvPr id="15" name="TextBox 14">
            <a:extLst>
              <a:ext uri="{FF2B5EF4-FFF2-40B4-BE49-F238E27FC236}">
                <a16:creationId xmlns:a16="http://schemas.microsoft.com/office/drawing/2014/main" id="{645D1483-A41A-D644-AC21-5A89D6D7362C}"/>
              </a:ext>
            </a:extLst>
          </p:cNvPr>
          <p:cNvSpPr txBox="1"/>
          <p:nvPr/>
        </p:nvSpPr>
        <p:spPr>
          <a:xfrm>
            <a:off x="218287" y="5376815"/>
            <a:ext cx="240642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Random-effects empirical Bayes model</a:t>
            </a:r>
            <a:b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b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Knapp-Hartung standard errors</a:t>
            </a:r>
          </a:p>
        </p:txBody>
      </p:sp>
      <p:sp>
        <p:nvSpPr>
          <p:cNvPr id="16" name="Google Shape;616;p16">
            <a:extLst>
              <a:ext uri="{FF2B5EF4-FFF2-40B4-BE49-F238E27FC236}">
                <a16:creationId xmlns:a16="http://schemas.microsoft.com/office/drawing/2014/main" id="{02B64B9E-B801-734F-BB00-DAE0F497794D}"/>
              </a:ext>
            </a:extLst>
          </p:cNvPr>
          <p:cNvSpPr txBox="1"/>
          <p:nvPr/>
        </p:nvSpPr>
        <p:spPr>
          <a:xfrm>
            <a:off x="2555181" y="5177746"/>
            <a:ext cx="321553" cy="124650"/>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90000"/>
              </a:lnSpc>
              <a:spcBef>
                <a:spcPts val="0"/>
              </a:spcBef>
              <a:spcAft>
                <a:spcPts val="0"/>
              </a:spcAft>
              <a:buClr>
                <a:srgbClr val="000000"/>
              </a:buClr>
              <a:buSzPts val="1000"/>
              <a:buFont typeface="Arial"/>
              <a:buNone/>
              <a:tabLst/>
              <a:defRPr/>
            </a:pPr>
            <a:r>
              <a:rPr kumimoji="0" lang="en-GB" sz="900" b="0" i="0" u="none" strike="noStrike" kern="1200" cap="none" spc="0" normalizeH="0" baseline="0" noProof="0" dirty="0">
                <a:ln>
                  <a:noFill/>
                </a:ln>
                <a:solidFill>
                  <a:srgbClr val="000000"/>
                </a:solidFill>
                <a:effectLst/>
                <a:uLnTx/>
                <a:uFillTx/>
                <a:latin typeface="Arial"/>
                <a:ea typeface="Arial"/>
                <a:cs typeface="Arial"/>
                <a:sym typeface="Arial"/>
              </a:rPr>
              <a:t>0.50</a:t>
            </a:r>
            <a:endParaRPr kumimoji="0" sz="900" b="0"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17" name="Google Shape;621;p16">
            <a:extLst>
              <a:ext uri="{FF2B5EF4-FFF2-40B4-BE49-F238E27FC236}">
                <a16:creationId xmlns:a16="http://schemas.microsoft.com/office/drawing/2014/main" id="{CFAE4E88-B00D-694A-8BF6-862F1112E58F}"/>
              </a:ext>
            </a:extLst>
          </p:cNvPr>
          <p:cNvCxnSpPr/>
          <p:nvPr/>
        </p:nvCxnSpPr>
        <p:spPr>
          <a:xfrm rot="-5400000">
            <a:off x="2682634" y="5096756"/>
            <a:ext cx="64800" cy="0"/>
          </a:xfrm>
          <a:prstGeom prst="straightConnector1">
            <a:avLst/>
          </a:prstGeom>
          <a:noFill/>
          <a:ln w="12700" cap="flat" cmpd="sng">
            <a:solidFill>
              <a:schemeClr val="dk1"/>
            </a:solidFill>
            <a:prstDash val="solid"/>
            <a:round/>
            <a:headEnd type="none" w="sm" len="sm"/>
            <a:tailEnd type="none" w="sm" len="sm"/>
          </a:ln>
        </p:spPr>
      </p:cxnSp>
      <p:cxnSp>
        <p:nvCxnSpPr>
          <p:cNvPr id="18" name="Google Shape;677;p16">
            <a:extLst>
              <a:ext uri="{FF2B5EF4-FFF2-40B4-BE49-F238E27FC236}">
                <a16:creationId xmlns:a16="http://schemas.microsoft.com/office/drawing/2014/main" id="{6162E0C7-8AC7-3143-B08D-29A31FECAA56}"/>
              </a:ext>
            </a:extLst>
          </p:cNvPr>
          <p:cNvCxnSpPr>
            <a:cxnSpLocks/>
          </p:cNvCxnSpPr>
          <p:nvPr/>
        </p:nvCxnSpPr>
        <p:spPr>
          <a:xfrm>
            <a:off x="2706864" y="5061831"/>
            <a:ext cx="1769886" cy="0"/>
          </a:xfrm>
          <a:prstGeom prst="straightConnector1">
            <a:avLst/>
          </a:prstGeom>
          <a:noFill/>
          <a:ln w="12700" cap="flat" cmpd="sng">
            <a:solidFill>
              <a:schemeClr val="dk1"/>
            </a:solidFill>
            <a:prstDash val="solid"/>
            <a:round/>
            <a:headEnd type="none" w="sm" len="sm"/>
            <a:tailEnd type="none" w="sm" len="sm"/>
          </a:ln>
        </p:spPr>
      </p:cxnSp>
      <p:sp>
        <p:nvSpPr>
          <p:cNvPr id="19" name="Google Shape;616;p16">
            <a:extLst>
              <a:ext uri="{FF2B5EF4-FFF2-40B4-BE49-F238E27FC236}">
                <a16:creationId xmlns:a16="http://schemas.microsoft.com/office/drawing/2014/main" id="{7D895708-C2EA-FC49-81C6-E54A6B30AB5B}"/>
              </a:ext>
            </a:extLst>
          </p:cNvPr>
          <p:cNvSpPr txBox="1"/>
          <p:nvPr/>
        </p:nvSpPr>
        <p:spPr>
          <a:xfrm>
            <a:off x="3202881" y="5177746"/>
            <a:ext cx="321553" cy="124650"/>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90000"/>
              </a:lnSpc>
              <a:spcBef>
                <a:spcPts val="0"/>
              </a:spcBef>
              <a:spcAft>
                <a:spcPts val="0"/>
              </a:spcAft>
              <a:buClr>
                <a:srgbClr val="000000"/>
              </a:buClr>
              <a:buSzPts val="1000"/>
              <a:buFont typeface="Arial"/>
              <a:buNone/>
              <a:tabLst/>
              <a:defRPr/>
            </a:pPr>
            <a:r>
              <a:rPr kumimoji="0" lang="en-GB" sz="900" b="0" i="0" u="none" strike="noStrike" kern="1200" cap="none" spc="0" normalizeH="0" baseline="0" noProof="0" dirty="0">
                <a:ln>
                  <a:noFill/>
                </a:ln>
                <a:solidFill>
                  <a:srgbClr val="000000"/>
                </a:solidFill>
                <a:effectLst/>
                <a:uLnTx/>
                <a:uFillTx/>
                <a:latin typeface="Arial"/>
                <a:ea typeface="Arial"/>
                <a:cs typeface="Arial"/>
                <a:sym typeface="Arial"/>
              </a:rPr>
              <a:t>0.75</a:t>
            </a:r>
            <a:endParaRPr kumimoji="0" sz="900" b="0"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20" name="Google Shape;621;p16">
            <a:extLst>
              <a:ext uri="{FF2B5EF4-FFF2-40B4-BE49-F238E27FC236}">
                <a16:creationId xmlns:a16="http://schemas.microsoft.com/office/drawing/2014/main" id="{6161C1C3-E374-C74C-A98D-8E2D00AF6182}"/>
              </a:ext>
            </a:extLst>
          </p:cNvPr>
          <p:cNvCxnSpPr/>
          <p:nvPr/>
        </p:nvCxnSpPr>
        <p:spPr>
          <a:xfrm rot="-5400000">
            <a:off x="3330334" y="5096756"/>
            <a:ext cx="64800" cy="0"/>
          </a:xfrm>
          <a:prstGeom prst="straightConnector1">
            <a:avLst/>
          </a:prstGeom>
          <a:noFill/>
          <a:ln w="12700" cap="flat" cmpd="sng">
            <a:solidFill>
              <a:schemeClr val="dk1"/>
            </a:solidFill>
            <a:prstDash val="solid"/>
            <a:round/>
            <a:headEnd type="none" w="sm" len="sm"/>
            <a:tailEnd type="none" w="sm" len="sm"/>
          </a:ln>
        </p:spPr>
      </p:cxnSp>
      <p:sp>
        <p:nvSpPr>
          <p:cNvPr id="21" name="Google Shape;616;p16">
            <a:extLst>
              <a:ext uri="{FF2B5EF4-FFF2-40B4-BE49-F238E27FC236}">
                <a16:creationId xmlns:a16="http://schemas.microsoft.com/office/drawing/2014/main" id="{E016AEA4-95A8-594F-A289-501F43E38FED}"/>
              </a:ext>
            </a:extLst>
          </p:cNvPr>
          <p:cNvSpPr txBox="1"/>
          <p:nvPr/>
        </p:nvSpPr>
        <p:spPr>
          <a:xfrm>
            <a:off x="3666431" y="5177746"/>
            <a:ext cx="321553" cy="124650"/>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90000"/>
              </a:lnSpc>
              <a:spcBef>
                <a:spcPts val="0"/>
              </a:spcBef>
              <a:spcAft>
                <a:spcPts val="0"/>
              </a:spcAft>
              <a:buClr>
                <a:srgbClr val="000000"/>
              </a:buClr>
              <a:buSzPts val="1000"/>
              <a:buFont typeface="Arial"/>
              <a:buNone/>
              <a:tabLst/>
              <a:defRPr/>
            </a:pPr>
            <a:r>
              <a:rPr kumimoji="0" lang="en-GB" sz="900" b="0" i="0" u="none" strike="noStrike" kern="1200" cap="none" spc="0" normalizeH="0" baseline="0" noProof="0" dirty="0">
                <a:ln>
                  <a:noFill/>
                </a:ln>
                <a:solidFill>
                  <a:srgbClr val="000000"/>
                </a:solidFill>
                <a:effectLst/>
                <a:uLnTx/>
                <a:uFillTx/>
                <a:latin typeface="Arial"/>
                <a:ea typeface="Arial"/>
                <a:cs typeface="Arial"/>
                <a:sym typeface="Arial"/>
              </a:rPr>
              <a:t>1.00</a:t>
            </a:r>
            <a:endParaRPr kumimoji="0" sz="900" b="0"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22" name="Google Shape;621;p16">
            <a:extLst>
              <a:ext uri="{FF2B5EF4-FFF2-40B4-BE49-F238E27FC236}">
                <a16:creationId xmlns:a16="http://schemas.microsoft.com/office/drawing/2014/main" id="{08453FDE-F6BD-4346-B180-36163201D86F}"/>
              </a:ext>
            </a:extLst>
          </p:cNvPr>
          <p:cNvCxnSpPr>
            <a:cxnSpLocks/>
          </p:cNvCxnSpPr>
          <p:nvPr/>
        </p:nvCxnSpPr>
        <p:spPr>
          <a:xfrm flipV="1">
            <a:off x="3826284" y="2384425"/>
            <a:ext cx="0" cy="2678057"/>
          </a:xfrm>
          <a:prstGeom prst="straightConnector1">
            <a:avLst/>
          </a:prstGeom>
          <a:noFill/>
          <a:ln w="12700" cap="flat" cmpd="sng">
            <a:solidFill>
              <a:schemeClr val="dk1"/>
            </a:solidFill>
            <a:prstDash val="sysDash"/>
            <a:round/>
            <a:headEnd type="none" w="sm" len="sm"/>
            <a:tailEnd type="none" w="sm" len="sm"/>
          </a:ln>
        </p:spPr>
      </p:cxnSp>
      <p:sp>
        <p:nvSpPr>
          <p:cNvPr id="23" name="Google Shape;616;p16">
            <a:extLst>
              <a:ext uri="{FF2B5EF4-FFF2-40B4-BE49-F238E27FC236}">
                <a16:creationId xmlns:a16="http://schemas.microsoft.com/office/drawing/2014/main" id="{C632215F-3CE5-F04C-B473-612E44AA2FF5}"/>
              </a:ext>
            </a:extLst>
          </p:cNvPr>
          <p:cNvSpPr txBox="1"/>
          <p:nvPr/>
        </p:nvSpPr>
        <p:spPr>
          <a:xfrm>
            <a:off x="4314131" y="5177746"/>
            <a:ext cx="321553" cy="124650"/>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90000"/>
              </a:lnSpc>
              <a:spcBef>
                <a:spcPts val="0"/>
              </a:spcBef>
              <a:spcAft>
                <a:spcPts val="0"/>
              </a:spcAft>
              <a:buClr>
                <a:srgbClr val="000000"/>
              </a:buClr>
              <a:buSzPts val="1000"/>
              <a:buFont typeface="Arial"/>
              <a:buNone/>
              <a:tabLst/>
              <a:defRPr/>
            </a:pPr>
            <a:r>
              <a:rPr kumimoji="0" lang="en-GB" sz="900" b="0" i="0" u="none" strike="noStrike" kern="1200" cap="none" spc="0" normalizeH="0" baseline="0" noProof="0" dirty="0">
                <a:ln>
                  <a:noFill/>
                </a:ln>
                <a:solidFill>
                  <a:srgbClr val="000000"/>
                </a:solidFill>
                <a:effectLst/>
                <a:uLnTx/>
                <a:uFillTx/>
                <a:latin typeface="Arial"/>
                <a:ea typeface="Arial"/>
                <a:cs typeface="Arial"/>
                <a:sym typeface="Arial"/>
              </a:rPr>
              <a:t>1.50</a:t>
            </a:r>
            <a:endParaRPr kumimoji="0" sz="900" b="0"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24" name="Google Shape;621;p16">
            <a:extLst>
              <a:ext uri="{FF2B5EF4-FFF2-40B4-BE49-F238E27FC236}">
                <a16:creationId xmlns:a16="http://schemas.microsoft.com/office/drawing/2014/main" id="{567D7884-E3A5-6041-9F3A-5D65E759DDD3}"/>
              </a:ext>
            </a:extLst>
          </p:cNvPr>
          <p:cNvCxnSpPr/>
          <p:nvPr/>
        </p:nvCxnSpPr>
        <p:spPr>
          <a:xfrm rot="-5400000">
            <a:off x="3793884" y="5096756"/>
            <a:ext cx="64800" cy="0"/>
          </a:xfrm>
          <a:prstGeom prst="straightConnector1">
            <a:avLst/>
          </a:prstGeom>
          <a:noFill/>
          <a:ln w="12700" cap="flat" cmpd="sng">
            <a:solidFill>
              <a:schemeClr val="dk1"/>
            </a:solidFill>
            <a:prstDash val="solid"/>
            <a:round/>
            <a:headEnd type="none" w="sm" len="sm"/>
            <a:tailEnd type="none" w="sm" len="sm"/>
          </a:ln>
        </p:spPr>
      </p:cxnSp>
      <p:sp>
        <p:nvSpPr>
          <p:cNvPr id="25" name="Google Shape;616;p16">
            <a:extLst>
              <a:ext uri="{FF2B5EF4-FFF2-40B4-BE49-F238E27FC236}">
                <a16:creationId xmlns:a16="http://schemas.microsoft.com/office/drawing/2014/main" id="{E84B3602-B7B3-3F4A-AD03-227DF9FCBF23}"/>
              </a:ext>
            </a:extLst>
          </p:cNvPr>
          <p:cNvSpPr txBox="1"/>
          <p:nvPr/>
        </p:nvSpPr>
        <p:spPr>
          <a:xfrm>
            <a:off x="4022031" y="5177746"/>
            <a:ext cx="321553" cy="124650"/>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90000"/>
              </a:lnSpc>
              <a:spcBef>
                <a:spcPts val="0"/>
              </a:spcBef>
              <a:spcAft>
                <a:spcPts val="0"/>
              </a:spcAft>
              <a:buClr>
                <a:srgbClr val="000000"/>
              </a:buClr>
              <a:buSzPts val="1000"/>
              <a:buFont typeface="Arial"/>
              <a:buNone/>
              <a:tabLst/>
              <a:defRPr/>
            </a:pPr>
            <a:r>
              <a:rPr kumimoji="0" lang="en-GB" sz="900" b="0" i="0" u="none" strike="noStrike" kern="1200" cap="none" spc="0" normalizeH="0" baseline="0" noProof="0" dirty="0">
                <a:ln>
                  <a:noFill/>
                </a:ln>
                <a:solidFill>
                  <a:srgbClr val="000000"/>
                </a:solidFill>
                <a:effectLst/>
                <a:uLnTx/>
                <a:uFillTx/>
                <a:latin typeface="Arial"/>
                <a:ea typeface="Arial"/>
                <a:cs typeface="Arial"/>
                <a:sym typeface="Arial"/>
              </a:rPr>
              <a:t>1.25</a:t>
            </a:r>
            <a:endParaRPr kumimoji="0" sz="900" b="0"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27" name="Google Shape;621;p16">
            <a:extLst>
              <a:ext uri="{FF2B5EF4-FFF2-40B4-BE49-F238E27FC236}">
                <a16:creationId xmlns:a16="http://schemas.microsoft.com/office/drawing/2014/main" id="{DA341105-4E4B-C344-9149-F35CA1E6F2CE}"/>
              </a:ext>
            </a:extLst>
          </p:cNvPr>
          <p:cNvCxnSpPr/>
          <p:nvPr/>
        </p:nvCxnSpPr>
        <p:spPr>
          <a:xfrm rot="-5400000">
            <a:off x="4149484" y="5096756"/>
            <a:ext cx="64800" cy="0"/>
          </a:xfrm>
          <a:prstGeom prst="straightConnector1">
            <a:avLst/>
          </a:prstGeom>
          <a:noFill/>
          <a:ln w="12700" cap="flat" cmpd="sng">
            <a:solidFill>
              <a:schemeClr val="dk1"/>
            </a:solidFill>
            <a:prstDash val="solid"/>
            <a:round/>
            <a:headEnd type="none" w="sm" len="sm"/>
            <a:tailEnd type="none" w="sm" len="sm"/>
          </a:ln>
        </p:spPr>
      </p:cxnSp>
      <p:cxnSp>
        <p:nvCxnSpPr>
          <p:cNvPr id="28" name="Google Shape;677;p16">
            <a:extLst>
              <a:ext uri="{FF2B5EF4-FFF2-40B4-BE49-F238E27FC236}">
                <a16:creationId xmlns:a16="http://schemas.microsoft.com/office/drawing/2014/main" id="{D652F123-6C4F-BA4E-8B0E-39FDC8A0B24E}"/>
              </a:ext>
            </a:extLst>
          </p:cNvPr>
          <p:cNvCxnSpPr>
            <a:cxnSpLocks/>
          </p:cNvCxnSpPr>
          <p:nvPr/>
        </p:nvCxnSpPr>
        <p:spPr>
          <a:xfrm>
            <a:off x="2714625" y="3136900"/>
            <a:ext cx="965200" cy="0"/>
          </a:xfrm>
          <a:prstGeom prst="straightConnector1">
            <a:avLst/>
          </a:prstGeom>
          <a:noFill/>
          <a:ln w="12700" cap="flat" cmpd="sng">
            <a:solidFill>
              <a:schemeClr val="accent1"/>
            </a:solidFill>
            <a:prstDash val="solid"/>
            <a:round/>
            <a:headEnd type="arrow" w="sm" len="sm"/>
            <a:tailEnd type="none" w="sm" len="sm"/>
          </a:ln>
        </p:spPr>
      </p:cxnSp>
      <p:sp>
        <p:nvSpPr>
          <p:cNvPr id="31" name="Diamond 30">
            <a:extLst>
              <a:ext uri="{FF2B5EF4-FFF2-40B4-BE49-F238E27FC236}">
                <a16:creationId xmlns:a16="http://schemas.microsoft.com/office/drawing/2014/main" id="{302DA2E3-7619-BF49-9DA6-893C16A68A4B}"/>
              </a:ext>
            </a:extLst>
          </p:cNvPr>
          <p:cNvSpPr/>
          <p:nvPr/>
        </p:nvSpPr>
        <p:spPr>
          <a:xfrm>
            <a:off x="3340101" y="4263359"/>
            <a:ext cx="377824" cy="107950"/>
          </a:xfrm>
          <a:prstGeom prst="diamond">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cxnSp>
        <p:nvCxnSpPr>
          <p:cNvPr id="35" name="Google Shape;677;p16">
            <a:extLst>
              <a:ext uri="{FF2B5EF4-FFF2-40B4-BE49-F238E27FC236}">
                <a16:creationId xmlns:a16="http://schemas.microsoft.com/office/drawing/2014/main" id="{01AC2814-F023-FD43-9530-18083F2B748B}"/>
              </a:ext>
            </a:extLst>
          </p:cNvPr>
          <p:cNvCxnSpPr>
            <a:cxnSpLocks/>
          </p:cNvCxnSpPr>
          <p:nvPr/>
        </p:nvCxnSpPr>
        <p:spPr>
          <a:xfrm>
            <a:off x="2952750" y="4008438"/>
            <a:ext cx="1174750" cy="0"/>
          </a:xfrm>
          <a:prstGeom prst="straightConnector1">
            <a:avLst/>
          </a:prstGeom>
          <a:noFill/>
          <a:ln w="12700" cap="flat" cmpd="sng">
            <a:solidFill>
              <a:schemeClr val="accent1"/>
            </a:solidFill>
            <a:prstDash val="solid"/>
            <a:round/>
            <a:headEnd type="none" w="sm" len="sm"/>
            <a:tailEnd type="none" w="sm" len="sm"/>
          </a:ln>
        </p:spPr>
      </p:cxnSp>
      <p:sp>
        <p:nvSpPr>
          <p:cNvPr id="36" name="Rectangle 35">
            <a:extLst>
              <a:ext uri="{FF2B5EF4-FFF2-40B4-BE49-F238E27FC236}">
                <a16:creationId xmlns:a16="http://schemas.microsoft.com/office/drawing/2014/main" id="{B534BB8F-932F-0E44-81C2-98759CDB33B3}"/>
              </a:ext>
            </a:extLst>
          </p:cNvPr>
          <p:cNvSpPr/>
          <p:nvPr/>
        </p:nvSpPr>
        <p:spPr>
          <a:xfrm>
            <a:off x="3379471" y="3974663"/>
            <a:ext cx="74929" cy="698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37" name="Google Shape;677;p16">
            <a:extLst>
              <a:ext uri="{FF2B5EF4-FFF2-40B4-BE49-F238E27FC236}">
                <a16:creationId xmlns:a16="http://schemas.microsoft.com/office/drawing/2014/main" id="{BEC5170A-7D9B-8342-97D5-FEEE9DAAE25D}"/>
              </a:ext>
            </a:extLst>
          </p:cNvPr>
          <p:cNvCxnSpPr>
            <a:cxnSpLocks/>
          </p:cNvCxnSpPr>
          <p:nvPr/>
        </p:nvCxnSpPr>
        <p:spPr>
          <a:xfrm>
            <a:off x="3415534" y="3717319"/>
            <a:ext cx="315091" cy="0"/>
          </a:xfrm>
          <a:prstGeom prst="straightConnector1">
            <a:avLst/>
          </a:prstGeom>
          <a:noFill/>
          <a:ln w="12700" cap="flat" cmpd="sng">
            <a:solidFill>
              <a:schemeClr val="accent1"/>
            </a:solidFill>
            <a:prstDash val="solid"/>
            <a:round/>
            <a:headEnd type="none" w="sm" len="sm"/>
            <a:tailEnd type="none" w="sm" len="sm"/>
          </a:ln>
        </p:spPr>
      </p:cxnSp>
      <p:sp>
        <p:nvSpPr>
          <p:cNvPr id="38" name="Rectangle 37">
            <a:extLst>
              <a:ext uri="{FF2B5EF4-FFF2-40B4-BE49-F238E27FC236}">
                <a16:creationId xmlns:a16="http://schemas.microsoft.com/office/drawing/2014/main" id="{1471478F-D768-0343-962D-ADFC4F664C24}"/>
              </a:ext>
            </a:extLst>
          </p:cNvPr>
          <p:cNvSpPr/>
          <p:nvPr/>
        </p:nvSpPr>
        <p:spPr>
          <a:xfrm>
            <a:off x="3510783" y="3654821"/>
            <a:ext cx="127767" cy="1230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4" name="TextBox 43">
            <a:extLst>
              <a:ext uri="{FF2B5EF4-FFF2-40B4-BE49-F238E27FC236}">
                <a16:creationId xmlns:a16="http://schemas.microsoft.com/office/drawing/2014/main" id="{B26186E9-5603-FE47-B897-77EAA67714F1}"/>
              </a:ext>
            </a:extLst>
          </p:cNvPr>
          <p:cNvSpPr txBox="1"/>
          <p:nvPr/>
        </p:nvSpPr>
        <p:spPr>
          <a:xfrm>
            <a:off x="6172519" y="5376815"/>
            <a:ext cx="240642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Random-effects empirical Bayes model</a:t>
            </a:r>
            <a:b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b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Knapp-Hartung standard errors</a:t>
            </a:r>
          </a:p>
        </p:txBody>
      </p:sp>
      <p:sp>
        <p:nvSpPr>
          <p:cNvPr id="45" name="Google Shape;616;p16">
            <a:extLst>
              <a:ext uri="{FF2B5EF4-FFF2-40B4-BE49-F238E27FC236}">
                <a16:creationId xmlns:a16="http://schemas.microsoft.com/office/drawing/2014/main" id="{E2BF3A46-DC1A-FB43-B937-693D16C95D6C}"/>
              </a:ext>
            </a:extLst>
          </p:cNvPr>
          <p:cNvSpPr txBox="1"/>
          <p:nvPr/>
        </p:nvSpPr>
        <p:spPr>
          <a:xfrm>
            <a:off x="8509413" y="5177746"/>
            <a:ext cx="321553" cy="124650"/>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90000"/>
              </a:lnSpc>
              <a:spcBef>
                <a:spcPts val="0"/>
              </a:spcBef>
              <a:spcAft>
                <a:spcPts val="0"/>
              </a:spcAft>
              <a:buClr>
                <a:srgbClr val="000000"/>
              </a:buClr>
              <a:buSzPts val="1000"/>
              <a:buFont typeface="Arial"/>
              <a:buNone/>
              <a:tabLst/>
              <a:defRPr/>
            </a:pPr>
            <a:r>
              <a:rPr kumimoji="0" lang="en-GB" sz="900" b="0" i="0" u="none" strike="noStrike" kern="1200" cap="none" spc="0" normalizeH="0" baseline="0" noProof="0" dirty="0">
                <a:ln>
                  <a:noFill/>
                </a:ln>
                <a:solidFill>
                  <a:srgbClr val="000000"/>
                </a:solidFill>
                <a:effectLst/>
                <a:uLnTx/>
                <a:uFillTx/>
                <a:latin typeface="Arial"/>
                <a:ea typeface="Arial"/>
                <a:cs typeface="Arial"/>
                <a:sym typeface="Arial"/>
              </a:rPr>
              <a:t>0.50</a:t>
            </a:r>
            <a:endParaRPr kumimoji="0" sz="900" b="0"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46" name="Google Shape;621;p16">
            <a:extLst>
              <a:ext uri="{FF2B5EF4-FFF2-40B4-BE49-F238E27FC236}">
                <a16:creationId xmlns:a16="http://schemas.microsoft.com/office/drawing/2014/main" id="{00C6BEBD-7042-BE41-86D8-1AED5FD15696}"/>
              </a:ext>
            </a:extLst>
          </p:cNvPr>
          <p:cNvCxnSpPr/>
          <p:nvPr/>
        </p:nvCxnSpPr>
        <p:spPr>
          <a:xfrm rot="-5400000">
            <a:off x="8636866" y="5096756"/>
            <a:ext cx="64800" cy="0"/>
          </a:xfrm>
          <a:prstGeom prst="straightConnector1">
            <a:avLst/>
          </a:prstGeom>
          <a:noFill/>
          <a:ln w="12700" cap="flat" cmpd="sng">
            <a:solidFill>
              <a:schemeClr val="dk1"/>
            </a:solidFill>
            <a:prstDash val="solid"/>
            <a:round/>
            <a:headEnd type="none" w="sm" len="sm"/>
            <a:tailEnd type="none" w="sm" len="sm"/>
          </a:ln>
        </p:spPr>
      </p:cxnSp>
      <p:cxnSp>
        <p:nvCxnSpPr>
          <p:cNvPr id="47" name="Google Shape;677;p16">
            <a:extLst>
              <a:ext uri="{FF2B5EF4-FFF2-40B4-BE49-F238E27FC236}">
                <a16:creationId xmlns:a16="http://schemas.microsoft.com/office/drawing/2014/main" id="{0961F65B-560F-224C-B0FD-8908272BD2B9}"/>
              </a:ext>
            </a:extLst>
          </p:cNvPr>
          <p:cNvCxnSpPr>
            <a:cxnSpLocks/>
          </p:cNvCxnSpPr>
          <p:nvPr/>
        </p:nvCxnSpPr>
        <p:spPr>
          <a:xfrm>
            <a:off x="8661096" y="5061831"/>
            <a:ext cx="1769886" cy="0"/>
          </a:xfrm>
          <a:prstGeom prst="straightConnector1">
            <a:avLst/>
          </a:prstGeom>
          <a:noFill/>
          <a:ln w="12700" cap="flat" cmpd="sng">
            <a:solidFill>
              <a:schemeClr val="dk1"/>
            </a:solidFill>
            <a:prstDash val="solid"/>
            <a:round/>
            <a:headEnd type="none" w="sm" len="sm"/>
            <a:tailEnd type="none" w="sm" len="sm"/>
          </a:ln>
        </p:spPr>
      </p:cxnSp>
      <p:sp>
        <p:nvSpPr>
          <p:cNvPr id="48" name="Google Shape;616;p16">
            <a:extLst>
              <a:ext uri="{FF2B5EF4-FFF2-40B4-BE49-F238E27FC236}">
                <a16:creationId xmlns:a16="http://schemas.microsoft.com/office/drawing/2014/main" id="{01CCD323-6C4B-2240-9B92-9181C8F789D4}"/>
              </a:ext>
            </a:extLst>
          </p:cNvPr>
          <p:cNvSpPr txBox="1"/>
          <p:nvPr/>
        </p:nvSpPr>
        <p:spPr>
          <a:xfrm>
            <a:off x="9157113" y="5177746"/>
            <a:ext cx="321553" cy="124650"/>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90000"/>
              </a:lnSpc>
              <a:spcBef>
                <a:spcPts val="0"/>
              </a:spcBef>
              <a:spcAft>
                <a:spcPts val="0"/>
              </a:spcAft>
              <a:buClr>
                <a:srgbClr val="000000"/>
              </a:buClr>
              <a:buSzPts val="1000"/>
              <a:buFont typeface="Arial"/>
              <a:buNone/>
              <a:tabLst/>
              <a:defRPr/>
            </a:pPr>
            <a:r>
              <a:rPr kumimoji="0" lang="en-GB" sz="900" b="0" i="0" u="none" strike="noStrike" kern="1200" cap="none" spc="0" normalizeH="0" baseline="0" noProof="0" dirty="0">
                <a:ln>
                  <a:noFill/>
                </a:ln>
                <a:solidFill>
                  <a:srgbClr val="000000"/>
                </a:solidFill>
                <a:effectLst/>
                <a:uLnTx/>
                <a:uFillTx/>
                <a:latin typeface="Arial"/>
                <a:ea typeface="Arial"/>
                <a:cs typeface="Arial"/>
                <a:sym typeface="Arial"/>
              </a:rPr>
              <a:t>0.75</a:t>
            </a:r>
            <a:endParaRPr kumimoji="0" sz="900" b="0"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49" name="Google Shape;621;p16">
            <a:extLst>
              <a:ext uri="{FF2B5EF4-FFF2-40B4-BE49-F238E27FC236}">
                <a16:creationId xmlns:a16="http://schemas.microsoft.com/office/drawing/2014/main" id="{46D1795F-4BB9-004D-BDE5-CB73F4FBE950}"/>
              </a:ext>
            </a:extLst>
          </p:cNvPr>
          <p:cNvCxnSpPr/>
          <p:nvPr/>
        </p:nvCxnSpPr>
        <p:spPr>
          <a:xfrm rot="-5400000">
            <a:off x="9284566" y="5096756"/>
            <a:ext cx="64800" cy="0"/>
          </a:xfrm>
          <a:prstGeom prst="straightConnector1">
            <a:avLst/>
          </a:prstGeom>
          <a:noFill/>
          <a:ln w="12700" cap="flat" cmpd="sng">
            <a:solidFill>
              <a:schemeClr val="dk1"/>
            </a:solidFill>
            <a:prstDash val="solid"/>
            <a:round/>
            <a:headEnd type="none" w="sm" len="sm"/>
            <a:tailEnd type="none" w="sm" len="sm"/>
          </a:ln>
        </p:spPr>
      </p:cxnSp>
      <p:sp>
        <p:nvSpPr>
          <p:cNvPr id="50" name="Google Shape;616;p16">
            <a:extLst>
              <a:ext uri="{FF2B5EF4-FFF2-40B4-BE49-F238E27FC236}">
                <a16:creationId xmlns:a16="http://schemas.microsoft.com/office/drawing/2014/main" id="{E0B42C16-4188-024C-9D79-BCC134877F9C}"/>
              </a:ext>
            </a:extLst>
          </p:cNvPr>
          <p:cNvSpPr txBox="1"/>
          <p:nvPr/>
        </p:nvSpPr>
        <p:spPr>
          <a:xfrm>
            <a:off x="9620663" y="5177746"/>
            <a:ext cx="321553" cy="124650"/>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90000"/>
              </a:lnSpc>
              <a:spcBef>
                <a:spcPts val="0"/>
              </a:spcBef>
              <a:spcAft>
                <a:spcPts val="0"/>
              </a:spcAft>
              <a:buClr>
                <a:srgbClr val="000000"/>
              </a:buClr>
              <a:buSzPts val="1000"/>
              <a:buFont typeface="Arial"/>
              <a:buNone/>
              <a:tabLst/>
              <a:defRPr/>
            </a:pPr>
            <a:r>
              <a:rPr kumimoji="0" lang="en-GB" sz="900" b="0" i="0" u="none" strike="noStrike" kern="1200" cap="none" spc="0" normalizeH="0" baseline="0" noProof="0" dirty="0">
                <a:ln>
                  <a:noFill/>
                </a:ln>
                <a:solidFill>
                  <a:srgbClr val="000000"/>
                </a:solidFill>
                <a:effectLst/>
                <a:uLnTx/>
                <a:uFillTx/>
                <a:latin typeface="Arial"/>
                <a:ea typeface="Arial"/>
                <a:cs typeface="Arial"/>
                <a:sym typeface="Arial"/>
              </a:rPr>
              <a:t>1.00</a:t>
            </a:r>
            <a:endParaRPr kumimoji="0" sz="900" b="0"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51" name="Google Shape;621;p16">
            <a:extLst>
              <a:ext uri="{FF2B5EF4-FFF2-40B4-BE49-F238E27FC236}">
                <a16:creationId xmlns:a16="http://schemas.microsoft.com/office/drawing/2014/main" id="{077114E3-7A60-8243-93AE-CBEEDDFAFB0C}"/>
              </a:ext>
            </a:extLst>
          </p:cNvPr>
          <p:cNvCxnSpPr>
            <a:cxnSpLocks/>
          </p:cNvCxnSpPr>
          <p:nvPr/>
        </p:nvCxnSpPr>
        <p:spPr>
          <a:xfrm flipV="1">
            <a:off x="9780516" y="2384425"/>
            <a:ext cx="0" cy="2678057"/>
          </a:xfrm>
          <a:prstGeom prst="straightConnector1">
            <a:avLst/>
          </a:prstGeom>
          <a:noFill/>
          <a:ln w="12700" cap="flat" cmpd="sng">
            <a:solidFill>
              <a:schemeClr val="dk1"/>
            </a:solidFill>
            <a:prstDash val="sysDash"/>
            <a:round/>
            <a:headEnd type="none" w="sm" len="sm"/>
            <a:tailEnd type="none" w="sm" len="sm"/>
          </a:ln>
        </p:spPr>
      </p:cxnSp>
      <p:sp>
        <p:nvSpPr>
          <p:cNvPr id="52" name="Google Shape;616;p16">
            <a:extLst>
              <a:ext uri="{FF2B5EF4-FFF2-40B4-BE49-F238E27FC236}">
                <a16:creationId xmlns:a16="http://schemas.microsoft.com/office/drawing/2014/main" id="{79A27409-42E5-EC42-9337-A1A8A9C91389}"/>
              </a:ext>
            </a:extLst>
          </p:cNvPr>
          <p:cNvSpPr txBox="1"/>
          <p:nvPr/>
        </p:nvSpPr>
        <p:spPr>
          <a:xfrm>
            <a:off x="10268363" y="5177746"/>
            <a:ext cx="321553" cy="124650"/>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90000"/>
              </a:lnSpc>
              <a:spcBef>
                <a:spcPts val="0"/>
              </a:spcBef>
              <a:spcAft>
                <a:spcPts val="0"/>
              </a:spcAft>
              <a:buClr>
                <a:srgbClr val="000000"/>
              </a:buClr>
              <a:buSzPts val="1000"/>
              <a:buFont typeface="Arial"/>
              <a:buNone/>
              <a:tabLst/>
              <a:defRPr/>
            </a:pPr>
            <a:r>
              <a:rPr kumimoji="0" lang="en-GB" sz="900" b="0" i="0" u="none" strike="noStrike" kern="1200" cap="none" spc="0" normalizeH="0" baseline="0" noProof="0" dirty="0">
                <a:ln>
                  <a:noFill/>
                </a:ln>
                <a:solidFill>
                  <a:srgbClr val="000000"/>
                </a:solidFill>
                <a:effectLst/>
                <a:uLnTx/>
                <a:uFillTx/>
                <a:latin typeface="Arial"/>
                <a:ea typeface="Arial"/>
                <a:cs typeface="Arial"/>
                <a:sym typeface="Arial"/>
              </a:rPr>
              <a:t>1.50</a:t>
            </a:r>
            <a:endParaRPr kumimoji="0" sz="900" b="0"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53" name="Google Shape;621;p16">
            <a:extLst>
              <a:ext uri="{FF2B5EF4-FFF2-40B4-BE49-F238E27FC236}">
                <a16:creationId xmlns:a16="http://schemas.microsoft.com/office/drawing/2014/main" id="{6DD0522F-2589-1445-AB2A-2AEF705872D4}"/>
              </a:ext>
            </a:extLst>
          </p:cNvPr>
          <p:cNvCxnSpPr/>
          <p:nvPr/>
        </p:nvCxnSpPr>
        <p:spPr>
          <a:xfrm rot="-5400000">
            <a:off x="9748116" y="5096756"/>
            <a:ext cx="64800" cy="0"/>
          </a:xfrm>
          <a:prstGeom prst="straightConnector1">
            <a:avLst/>
          </a:prstGeom>
          <a:noFill/>
          <a:ln w="12700" cap="flat" cmpd="sng">
            <a:solidFill>
              <a:schemeClr val="dk1"/>
            </a:solidFill>
            <a:prstDash val="solid"/>
            <a:round/>
            <a:headEnd type="none" w="sm" len="sm"/>
            <a:tailEnd type="none" w="sm" len="sm"/>
          </a:ln>
        </p:spPr>
      </p:cxnSp>
      <p:sp>
        <p:nvSpPr>
          <p:cNvPr id="54" name="Google Shape;616;p16">
            <a:extLst>
              <a:ext uri="{FF2B5EF4-FFF2-40B4-BE49-F238E27FC236}">
                <a16:creationId xmlns:a16="http://schemas.microsoft.com/office/drawing/2014/main" id="{A16E8393-C01C-9440-B560-CF3C9918F162}"/>
              </a:ext>
            </a:extLst>
          </p:cNvPr>
          <p:cNvSpPr txBox="1"/>
          <p:nvPr/>
        </p:nvSpPr>
        <p:spPr>
          <a:xfrm>
            <a:off x="9976263" y="5177746"/>
            <a:ext cx="321553" cy="124650"/>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90000"/>
              </a:lnSpc>
              <a:spcBef>
                <a:spcPts val="0"/>
              </a:spcBef>
              <a:spcAft>
                <a:spcPts val="0"/>
              </a:spcAft>
              <a:buClr>
                <a:srgbClr val="000000"/>
              </a:buClr>
              <a:buSzPts val="1000"/>
              <a:buFont typeface="Arial"/>
              <a:buNone/>
              <a:tabLst/>
              <a:defRPr/>
            </a:pPr>
            <a:r>
              <a:rPr kumimoji="0" lang="en-GB" sz="900" b="0" i="0" u="none" strike="noStrike" kern="1200" cap="none" spc="0" normalizeH="0" baseline="0" noProof="0" dirty="0">
                <a:ln>
                  <a:noFill/>
                </a:ln>
                <a:solidFill>
                  <a:srgbClr val="000000"/>
                </a:solidFill>
                <a:effectLst/>
                <a:uLnTx/>
                <a:uFillTx/>
                <a:latin typeface="Arial"/>
                <a:ea typeface="Arial"/>
                <a:cs typeface="Arial"/>
                <a:sym typeface="Arial"/>
              </a:rPr>
              <a:t>1.25</a:t>
            </a:r>
            <a:endParaRPr kumimoji="0" sz="900" b="0"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55" name="Google Shape;621;p16">
            <a:extLst>
              <a:ext uri="{FF2B5EF4-FFF2-40B4-BE49-F238E27FC236}">
                <a16:creationId xmlns:a16="http://schemas.microsoft.com/office/drawing/2014/main" id="{A65EB10D-B013-2046-9BC5-2143EA339BA5}"/>
              </a:ext>
            </a:extLst>
          </p:cNvPr>
          <p:cNvCxnSpPr/>
          <p:nvPr/>
        </p:nvCxnSpPr>
        <p:spPr>
          <a:xfrm rot="-5400000">
            <a:off x="10395816" y="5096756"/>
            <a:ext cx="64800" cy="0"/>
          </a:xfrm>
          <a:prstGeom prst="straightConnector1">
            <a:avLst/>
          </a:prstGeom>
          <a:noFill/>
          <a:ln w="12700" cap="flat" cmpd="sng">
            <a:solidFill>
              <a:schemeClr val="dk1"/>
            </a:solidFill>
            <a:prstDash val="solid"/>
            <a:round/>
            <a:headEnd type="none" w="sm" len="sm"/>
            <a:tailEnd type="none" w="sm" len="sm"/>
          </a:ln>
        </p:spPr>
      </p:cxnSp>
      <p:cxnSp>
        <p:nvCxnSpPr>
          <p:cNvPr id="56" name="Google Shape;621;p16">
            <a:extLst>
              <a:ext uri="{FF2B5EF4-FFF2-40B4-BE49-F238E27FC236}">
                <a16:creationId xmlns:a16="http://schemas.microsoft.com/office/drawing/2014/main" id="{25A59E74-1EBF-D84D-8E85-DEDD8FBA0C03}"/>
              </a:ext>
            </a:extLst>
          </p:cNvPr>
          <p:cNvCxnSpPr/>
          <p:nvPr/>
        </p:nvCxnSpPr>
        <p:spPr>
          <a:xfrm rot="-5400000">
            <a:off x="10103716" y="5096756"/>
            <a:ext cx="64800" cy="0"/>
          </a:xfrm>
          <a:prstGeom prst="straightConnector1">
            <a:avLst/>
          </a:prstGeom>
          <a:noFill/>
          <a:ln w="12700" cap="flat" cmpd="sng">
            <a:solidFill>
              <a:schemeClr val="dk1"/>
            </a:solidFill>
            <a:prstDash val="solid"/>
            <a:round/>
            <a:headEnd type="none" w="sm" len="sm"/>
            <a:tailEnd type="none" w="sm" len="sm"/>
          </a:ln>
        </p:spPr>
      </p:cxnSp>
      <p:sp>
        <p:nvSpPr>
          <p:cNvPr id="57" name="Diamond 56">
            <a:extLst>
              <a:ext uri="{FF2B5EF4-FFF2-40B4-BE49-F238E27FC236}">
                <a16:creationId xmlns:a16="http://schemas.microsoft.com/office/drawing/2014/main" id="{EF300E6A-0234-844A-B47F-8FB7E5BD0806}"/>
              </a:ext>
            </a:extLst>
          </p:cNvPr>
          <p:cNvSpPr/>
          <p:nvPr/>
        </p:nvSpPr>
        <p:spPr>
          <a:xfrm>
            <a:off x="9123080" y="4267456"/>
            <a:ext cx="330002" cy="107950"/>
          </a:xfrm>
          <a:prstGeom prst="diamond">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cxnSp>
        <p:nvCxnSpPr>
          <p:cNvPr id="60" name="Google Shape;677;p16">
            <a:extLst>
              <a:ext uri="{FF2B5EF4-FFF2-40B4-BE49-F238E27FC236}">
                <a16:creationId xmlns:a16="http://schemas.microsoft.com/office/drawing/2014/main" id="{C883878C-9AD2-1549-BA75-F1D9D39F2D96}"/>
              </a:ext>
            </a:extLst>
          </p:cNvPr>
          <p:cNvCxnSpPr>
            <a:cxnSpLocks/>
          </p:cNvCxnSpPr>
          <p:nvPr/>
        </p:nvCxnSpPr>
        <p:spPr>
          <a:xfrm>
            <a:off x="9150691" y="3722144"/>
            <a:ext cx="393359" cy="0"/>
          </a:xfrm>
          <a:prstGeom prst="straightConnector1">
            <a:avLst/>
          </a:prstGeom>
          <a:noFill/>
          <a:ln w="12700" cap="flat" cmpd="sng">
            <a:solidFill>
              <a:schemeClr val="accent1"/>
            </a:solidFill>
            <a:prstDash val="solid"/>
            <a:round/>
            <a:headEnd type="none" w="sm" len="sm"/>
            <a:tailEnd type="none" w="sm" len="sm"/>
          </a:ln>
        </p:spPr>
      </p:cxnSp>
      <p:sp>
        <p:nvSpPr>
          <p:cNvPr id="61" name="Rectangle 60">
            <a:extLst>
              <a:ext uri="{FF2B5EF4-FFF2-40B4-BE49-F238E27FC236}">
                <a16:creationId xmlns:a16="http://schemas.microsoft.com/office/drawing/2014/main" id="{1353A7F9-5933-0044-AA68-D91D6EBA5BD1}"/>
              </a:ext>
            </a:extLst>
          </p:cNvPr>
          <p:cNvSpPr/>
          <p:nvPr/>
        </p:nvSpPr>
        <p:spPr>
          <a:xfrm>
            <a:off x="9290390" y="3659646"/>
            <a:ext cx="127767" cy="1230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4" name="Text Placeholder 9">
            <a:extLst>
              <a:ext uri="{FF2B5EF4-FFF2-40B4-BE49-F238E27FC236}">
                <a16:creationId xmlns:a16="http://schemas.microsoft.com/office/drawing/2014/main" id="{41F091BB-2801-D449-8153-3A9CD6738246}"/>
              </a:ext>
            </a:extLst>
          </p:cNvPr>
          <p:cNvSpPr txBox="1">
            <a:spLocks/>
          </p:cNvSpPr>
          <p:nvPr/>
        </p:nvSpPr>
        <p:spPr>
          <a:xfrm>
            <a:off x="308344" y="1679945"/>
            <a:ext cx="5618802" cy="438187"/>
          </a:xfrm>
          <a:prstGeom prst="rect">
            <a:avLst/>
          </a:prstGeom>
        </p:spPr>
        <p:txBody>
          <a:bodyPr vert="horz" lIns="0" tIns="0" rIns="0" bIns="0" rtlCol="0">
            <a:normAutofit/>
          </a:bodyPr>
          <a:lst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200"/>
              </a:spcBef>
              <a:spcAft>
                <a:spcPts val="0"/>
              </a:spcAft>
              <a:buClr>
                <a:srgbClr val="C0504D"/>
              </a:buClr>
              <a:buSzTx/>
              <a:buFont typeface="Arial"/>
              <a:buNone/>
              <a:tabLst/>
              <a:defRPr/>
            </a:pPr>
            <a:r>
              <a:rPr kumimoji="0" lang="en-US" sz="1800" b="1" i="0" u="none" strike="noStrike" kern="1200" cap="none" spc="100" normalizeH="0" baseline="0" noProof="0" dirty="0">
                <a:ln>
                  <a:noFill/>
                </a:ln>
                <a:solidFill>
                  <a:srgbClr val="C6573B"/>
                </a:solidFill>
                <a:effectLst/>
                <a:uLnTx/>
                <a:uFillTx/>
                <a:latin typeface="Arial" panose="020B0604020202020204" pitchFamily="34" charset="0"/>
                <a:cs typeface="Arial" panose="020B0604020202020204" pitchFamily="34" charset="0"/>
              </a:rPr>
              <a:t>RENAL ENDPOINTS</a:t>
            </a:r>
          </a:p>
        </p:txBody>
      </p:sp>
      <p:sp>
        <p:nvSpPr>
          <p:cNvPr id="65" name="Text Placeholder 9">
            <a:extLst>
              <a:ext uri="{FF2B5EF4-FFF2-40B4-BE49-F238E27FC236}">
                <a16:creationId xmlns:a16="http://schemas.microsoft.com/office/drawing/2014/main" id="{887DB355-BF37-0241-A816-C170328540ED}"/>
              </a:ext>
            </a:extLst>
          </p:cNvPr>
          <p:cNvSpPr txBox="1">
            <a:spLocks/>
          </p:cNvSpPr>
          <p:nvPr/>
        </p:nvSpPr>
        <p:spPr>
          <a:xfrm>
            <a:off x="6294474" y="1679945"/>
            <a:ext cx="5618802" cy="438187"/>
          </a:xfrm>
          <a:prstGeom prst="rect">
            <a:avLst/>
          </a:prstGeom>
        </p:spPr>
        <p:txBody>
          <a:bodyPr vert="horz" lIns="0" tIns="0" rIns="0" bIns="0" rtlCol="0">
            <a:normAutofit/>
          </a:bodyPr>
          <a:lst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200"/>
              </a:spcBef>
              <a:spcAft>
                <a:spcPts val="0"/>
              </a:spcAft>
              <a:buClr>
                <a:srgbClr val="C0504D"/>
              </a:buClr>
              <a:buSzTx/>
              <a:buFont typeface="Arial"/>
              <a:buNone/>
              <a:tabLst/>
              <a:defRPr/>
            </a:pPr>
            <a:r>
              <a:rPr kumimoji="0" lang="en-US" sz="1800" b="1" i="0" u="none" strike="noStrike" kern="1200" cap="none" spc="100" normalizeH="0" baseline="0" noProof="0" dirty="0">
                <a:ln>
                  <a:noFill/>
                </a:ln>
                <a:solidFill>
                  <a:srgbClr val="C6573B"/>
                </a:solidFill>
                <a:effectLst/>
                <a:uLnTx/>
                <a:uFillTx/>
                <a:latin typeface="Arial" panose="020B0604020202020204" pitchFamily="34" charset="0"/>
                <a:cs typeface="Arial" panose="020B0604020202020204" pitchFamily="34" charset="0"/>
              </a:rPr>
              <a:t>MACROALBUMINURIA</a:t>
            </a:r>
          </a:p>
        </p:txBody>
      </p:sp>
      <p:cxnSp>
        <p:nvCxnSpPr>
          <p:cNvPr id="68" name="Google Shape;677;p16">
            <a:extLst>
              <a:ext uri="{FF2B5EF4-FFF2-40B4-BE49-F238E27FC236}">
                <a16:creationId xmlns:a16="http://schemas.microsoft.com/office/drawing/2014/main" id="{C5D2B8CE-EEEE-9F42-BEC4-F6EFABC3523F}"/>
              </a:ext>
            </a:extLst>
          </p:cNvPr>
          <p:cNvCxnSpPr>
            <a:cxnSpLocks/>
          </p:cNvCxnSpPr>
          <p:nvPr/>
        </p:nvCxnSpPr>
        <p:spPr>
          <a:xfrm>
            <a:off x="8947491" y="2829600"/>
            <a:ext cx="679109" cy="0"/>
          </a:xfrm>
          <a:prstGeom prst="straightConnector1">
            <a:avLst/>
          </a:prstGeom>
          <a:noFill/>
          <a:ln w="12700" cap="flat" cmpd="sng">
            <a:solidFill>
              <a:schemeClr val="accent1"/>
            </a:solidFill>
            <a:prstDash val="solid"/>
            <a:round/>
            <a:headEnd type="none" w="sm" len="sm"/>
            <a:tailEnd type="none" w="sm" len="sm"/>
          </a:ln>
        </p:spPr>
      </p:cxnSp>
      <p:sp>
        <p:nvSpPr>
          <p:cNvPr id="69" name="Rectangle 68">
            <a:extLst>
              <a:ext uri="{FF2B5EF4-FFF2-40B4-BE49-F238E27FC236}">
                <a16:creationId xmlns:a16="http://schemas.microsoft.com/office/drawing/2014/main" id="{F21443AE-514B-5D4D-B155-E4187DEA4F51}"/>
              </a:ext>
            </a:extLst>
          </p:cNvPr>
          <p:cNvSpPr/>
          <p:nvPr/>
        </p:nvSpPr>
        <p:spPr>
          <a:xfrm>
            <a:off x="9249116" y="2782186"/>
            <a:ext cx="88560" cy="920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72" name="Google Shape;677;p16">
            <a:extLst>
              <a:ext uri="{FF2B5EF4-FFF2-40B4-BE49-F238E27FC236}">
                <a16:creationId xmlns:a16="http://schemas.microsoft.com/office/drawing/2014/main" id="{B4A6837F-0C00-3F45-AEF5-03E7164EF6AD}"/>
              </a:ext>
            </a:extLst>
          </p:cNvPr>
          <p:cNvCxnSpPr>
            <a:cxnSpLocks/>
          </p:cNvCxnSpPr>
          <p:nvPr/>
        </p:nvCxnSpPr>
        <p:spPr>
          <a:xfrm>
            <a:off x="8655050" y="3139294"/>
            <a:ext cx="720725" cy="0"/>
          </a:xfrm>
          <a:prstGeom prst="straightConnector1">
            <a:avLst/>
          </a:prstGeom>
          <a:noFill/>
          <a:ln w="12700" cap="flat" cmpd="sng">
            <a:solidFill>
              <a:schemeClr val="accent1"/>
            </a:solidFill>
            <a:prstDash val="solid"/>
            <a:round/>
            <a:headEnd type="arrow" w="sm" len="sm"/>
            <a:tailEnd type="none" w="sm" len="sm"/>
          </a:ln>
        </p:spPr>
      </p:cxnSp>
      <p:sp>
        <p:nvSpPr>
          <p:cNvPr id="73" name="Rectangle 72">
            <a:extLst>
              <a:ext uri="{FF2B5EF4-FFF2-40B4-BE49-F238E27FC236}">
                <a16:creationId xmlns:a16="http://schemas.microsoft.com/office/drawing/2014/main" id="{94B89E70-BCF6-404C-A6CB-83C456E1891C}"/>
              </a:ext>
            </a:extLst>
          </p:cNvPr>
          <p:cNvSpPr/>
          <p:nvPr/>
        </p:nvSpPr>
        <p:spPr>
          <a:xfrm>
            <a:off x="8752201" y="3108694"/>
            <a:ext cx="65881" cy="61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76" name="Google Shape;621;p16">
            <a:extLst>
              <a:ext uri="{FF2B5EF4-FFF2-40B4-BE49-F238E27FC236}">
                <a16:creationId xmlns:a16="http://schemas.microsoft.com/office/drawing/2014/main" id="{88546FDA-D785-B143-9120-3F98490BD639}"/>
              </a:ext>
            </a:extLst>
          </p:cNvPr>
          <p:cNvCxnSpPr/>
          <p:nvPr/>
        </p:nvCxnSpPr>
        <p:spPr>
          <a:xfrm rot="-5400000">
            <a:off x="4441584" y="5096756"/>
            <a:ext cx="64800" cy="0"/>
          </a:xfrm>
          <a:prstGeom prst="straightConnector1">
            <a:avLst/>
          </a:prstGeom>
          <a:noFill/>
          <a:ln w="12700" cap="flat" cmpd="sng">
            <a:solidFill>
              <a:schemeClr val="dk1"/>
            </a:solidFill>
            <a:prstDash val="solid"/>
            <a:round/>
            <a:headEnd type="none" w="sm" len="sm"/>
            <a:tailEnd type="none" w="sm" len="sm"/>
          </a:ln>
        </p:spPr>
      </p:cxnSp>
      <p:cxnSp>
        <p:nvCxnSpPr>
          <p:cNvPr id="81" name="Google Shape;677;p16">
            <a:extLst>
              <a:ext uri="{FF2B5EF4-FFF2-40B4-BE49-F238E27FC236}">
                <a16:creationId xmlns:a16="http://schemas.microsoft.com/office/drawing/2014/main" id="{863682B3-3329-8446-9168-93DAF623FA3C}"/>
              </a:ext>
            </a:extLst>
          </p:cNvPr>
          <p:cNvCxnSpPr>
            <a:cxnSpLocks/>
          </p:cNvCxnSpPr>
          <p:nvPr/>
        </p:nvCxnSpPr>
        <p:spPr>
          <a:xfrm>
            <a:off x="8893516" y="4004054"/>
            <a:ext cx="523534" cy="0"/>
          </a:xfrm>
          <a:prstGeom prst="straightConnector1">
            <a:avLst/>
          </a:prstGeom>
          <a:noFill/>
          <a:ln w="12700" cap="flat" cmpd="sng">
            <a:solidFill>
              <a:schemeClr val="accent1"/>
            </a:solidFill>
            <a:prstDash val="solid"/>
            <a:round/>
            <a:headEnd type="none" w="sm" len="sm"/>
            <a:tailEnd type="none" w="sm" len="sm"/>
          </a:ln>
        </p:spPr>
      </p:cxnSp>
      <p:sp>
        <p:nvSpPr>
          <p:cNvPr id="82" name="Rectangle 81">
            <a:extLst>
              <a:ext uri="{FF2B5EF4-FFF2-40B4-BE49-F238E27FC236}">
                <a16:creationId xmlns:a16="http://schemas.microsoft.com/office/drawing/2014/main" id="{A0904758-1C60-3D46-AB1F-D7CF43530F24}"/>
              </a:ext>
            </a:extLst>
          </p:cNvPr>
          <p:cNvSpPr/>
          <p:nvPr/>
        </p:nvSpPr>
        <p:spPr>
          <a:xfrm>
            <a:off x="9099890" y="3953465"/>
            <a:ext cx="110785" cy="10477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84" name="Google Shape;677;p16">
            <a:extLst>
              <a:ext uri="{FF2B5EF4-FFF2-40B4-BE49-F238E27FC236}">
                <a16:creationId xmlns:a16="http://schemas.microsoft.com/office/drawing/2014/main" id="{F02929D5-3B4A-534B-B5F3-996421C9A55A}"/>
              </a:ext>
            </a:extLst>
          </p:cNvPr>
          <p:cNvCxnSpPr>
            <a:cxnSpLocks/>
          </p:cNvCxnSpPr>
          <p:nvPr/>
        </p:nvCxnSpPr>
        <p:spPr>
          <a:xfrm>
            <a:off x="9106241" y="2512617"/>
            <a:ext cx="669584" cy="0"/>
          </a:xfrm>
          <a:prstGeom prst="straightConnector1">
            <a:avLst/>
          </a:prstGeom>
          <a:noFill/>
          <a:ln w="12700" cap="flat" cmpd="sng">
            <a:solidFill>
              <a:schemeClr val="accent1"/>
            </a:solidFill>
            <a:prstDash val="solid"/>
            <a:round/>
            <a:headEnd type="none" w="sm" len="sm"/>
            <a:tailEnd type="none" w="sm" len="sm"/>
          </a:ln>
        </p:spPr>
      </p:cxnSp>
      <p:sp>
        <p:nvSpPr>
          <p:cNvPr id="85" name="Rectangle 84">
            <a:extLst>
              <a:ext uri="{FF2B5EF4-FFF2-40B4-BE49-F238E27FC236}">
                <a16:creationId xmlns:a16="http://schemas.microsoft.com/office/drawing/2014/main" id="{A2F6F05A-A344-B148-BE29-B514455C3A16}"/>
              </a:ext>
            </a:extLst>
          </p:cNvPr>
          <p:cNvSpPr/>
          <p:nvPr/>
        </p:nvSpPr>
        <p:spPr>
          <a:xfrm>
            <a:off x="9395166" y="2465203"/>
            <a:ext cx="88560" cy="920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87" name="Google Shape;677;p16">
            <a:extLst>
              <a:ext uri="{FF2B5EF4-FFF2-40B4-BE49-F238E27FC236}">
                <a16:creationId xmlns:a16="http://schemas.microsoft.com/office/drawing/2014/main" id="{937EDAE3-7B70-5643-9811-B9A1CB8C5C76}"/>
              </a:ext>
            </a:extLst>
          </p:cNvPr>
          <p:cNvCxnSpPr>
            <a:cxnSpLocks/>
          </p:cNvCxnSpPr>
          <p:nvPr/>
        </p:nvCxnSpPr>
        <p:spPr>
          <a:xfrm>
            <a:off x="9061791" y="3432776"/>
            <a:ext cx="672759" cy="0"/>
          </a:xfrm>
          <a:prstGeom prst="straightConnector1">
            <a:avLst/>
          </a:prstGeom>
          <a:noFill/>
          <a:ln w="12700" cap="flat" cmpd="sng">
            <a:solidFill>
              <a:schemeClr val="accent1"/>
            </a:solidFill>
            <a:prstDash val="solid"/>
            <a:round/>
            <a:headEnd type="none" w="sm" len="sm"/>
            <a:tailEnd type="none" w="sm" len="sm"/>
          </a:ln>
        </p:spPr>
      </p:cxnSp>
      <p:sp>
        <p:nvSpPr>
          <p:cNvPr id="88" name="Rectangle 87">
            <a:extLst>
              <a:ext uri="{FF2B5EF4-FFF2-40B4-BE49-F238E27FC236}">
                <a16:creationId xmlns:a16="http://schemas.microsoft.com/office/drawing/2014/main" id="{21D12B0C-3402-3544-9A6C-95DD36F52756}"/>
              </a:ext>
            </a:extLst>
          </p:cNvPr>
          <p:cNvSpPr/>
          <p:nvPr/>
        </p:nvSpPr>
        <p:spPr>
          <a:xfrm>
            <a:off x="9353891" y="3385362"/>
            <a:ext cx="88560" cy="920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3" name="Rectangle 92">
            <a:extLst>
              <a:ext uri="{FF2B5EF4-FFF2-40B4-BE49-F238E27FC236}">
                <a16:creationId xmlns:a16="http://schemas.microsoft.com/office/drawing/2014/main" id="{C7218E22-4034-7D4D-8E42-E70162C79ED7}"/>
              </a:ext>
            </a:extLst>
          </p:cNvPr>
          <p:cNvSpPr/>
          <p:nvPr/>
        </p:nvSpPr>
        <p:spPr>
          <a:xfrm>
            <a:off x="3087371" y="3099569"/>
            <a:ext cx="74929" cy="698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94" name="Google Shape;677;p16">
            <a:extLst>
              <a:ext uri="{FF2B5EF4-FFF2-40B4-BE49-F238E27FC236}">
                <a16:creationId xmlns:a16="http://schemas.microsoft.com/office/drawing/2014/main" id="{BDC7211E-3B8C-6D42-AF09-17119525955E}"/>
              </a:ext>
            </a:extLst>
          </p:cNvPr>
          <p:cNvCxnSpPr>
            <a:cxnSpLocks/>
          </p:cNvCxnSpPr>
          <p:nvPr/>
        </p:nvCxnSpPr>
        <p:spPr>
          <a:xfrm>
            <a:off x="3402834" y="3430618"/>
            <a:ext cx="451616" cy="0"/>
          </a:xfrm>
          <a:prstGeom prst="straightConnector1">
            <a:avLst/>
          </a:prstGeom>
          <a:noFill/>
          <a:ln w="12700" cap="flat" cmpd="sng">
            <a:solidFill>
              <a:schemeClr val="accent1"/>
            </a:solidFill>
            <a:prstDash val="solid"/>
            <a:round/>
            <a:headEnd type="none" w="sm" len="sm"/>
            <a:tailEnd type="none" w="sm" len="sm"/>
          </a:ln>
        </p:spPr>
      </p:cxnSp>
      <p:sp>
        <p:nvSpPr>
          <p:cNvPr id="95" name="Rectangle 94">
            <a:extLst>
              <a:ext uri="{FF2B5EF4-FFF2-40B4-BE49-F238E27FC236}">
                <a16:creationId xmlns:a16="http://schemas.microsoft.com/office/drawing/2014/main" id="{D3C2A7D1-E6A9-514C-B11C-8CF464BFBCD4}"/>
              </a:ext>
            </a:extLst>
          </p:cNvPr>
          <p:cNvSpPr/>
          <p:nvPr/>
        </p:nvSpPr>
        <p:spPr>
          <a:xfrm>
            <a:off x="3574283" y="3377645"/>
            <a:ext cx="108717" cy="10398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97" name="Google Shape;677;p16">
            <a:extLst>
              <a:ext uri="{FF2B5EF4-FFF2-40B4-BE49-F238E27FC236}">
                <a16:creationId xmlns:a16="http://schemas.microsoft.com/office/drawing/2014/main" id="{CDA56E5D-BC77-5E4A-869A-9F6F1A88FE1D}"/>
              </a:ext>
            </a:extLst>
          </p:cNvPr>
          <p:cNvCxnSpPr>
            <a:cxnSpLocks/>
          </p:cNvCxnSpPr>
          <p:nvPr/>
        </p:nvCxnSpPr>
        <p:spPr>
          <a:xfrm>
            <a:off x="3174234" y="2828925"/>
            <a:ext cx="518291" cy="0"/>
          </a:xfrm>
          <a:prstGeom prst="straightConnector1">
            <a:avLst/>
          </a:prstGeom>
          <a:noFill/>
          <a:ln w="12700" cap="flat" cmpd="sng">
            <a:solidFill>
              <a:schemeClr val="accent1"/>
            </a:solidFill>
            <a:prstDash val="solid"/>
            <a:round/>
            <a:headEnd type="none" w="sm" len="sm"/>
            <a:tailEnd type="none" w="sm" len="sm"/>
          </a:ln>
        </p:spPr>
      </p:cxnSp>
      <p:sp>
        <p:nvSpPr>
          <p:cNvPr id="98" name="Rectangle 97">
            <a:extLst>
              <a:ext uri="{FF2B5EF4-FFF2-40B4-BE49-F238E27FC236}">
                <a16:creationId xmlns:a16="http://schemas.microsoft.com/office/drawing/2014/main" id="{C954592D-3F7D-DA4F-B6AD-DDA0F106CE33}"/>
              </a:ext>
            </a:extLst>
          </p:cNvPr>
          <p:cNvSpPr/>
          <p:nvPr/>
        </p:nvSpPr>
        <p:spPr>
          <a:xfrm>
            <a:off x="3380608" y="2779127"/>
            <a:ext cx="108717" cy="10398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02" name="Google Shape;677;p16">
            <a:extLst>
              <a:ext uri="{FF2B5EF4-FFF2-40B4-BE49-F238E27FC236}">
                <a16:creationId xmlns:a16="http://schemas.microsoft.com/office/drawing/2014/main" id="{1342A515-D37E-C846-8CE9-24086B0B7221}"/>
              </a:ext>
            </a:extLst>
          </p:cNvPr>
          <p:cNvCxnSpPr>
            <a:cxnSpLocks/>
          </p:cNvCxnSpPr>
          <p:nvPr/>
        </p:nvCxnSpPr>
        <p:spPr>
          <a:xfrm>
            <a:off x="3347714" y="2517527"/>
            <a:ext cx="1122686" cy="0"/>
          </a:xfrm>
          <a:prstGeom prst="straightConnector1">
            <a:avLst/>
          </a:prstGeom>
          <a:noFill/>
          <a:ln w="12700" cap="flat" cmpd="sng">
            <a:solidFill>
              <a:schemeClr val="accent1"/>
            </a:solidFill>
            <a:prstDash val="solid"/>
            <a:round/>
            <a:headEnd type="none" w="sm" len="sm"/>
            <a:tailEnd type="arrow" w="sm" len="sm"/>
          </a:ln>
        </p:spPr>
      </p:cxnSp>
      <p:sp>
        <p:nvSpPr>
          <p:cNvPr id="103" name="Rectangle 102">
            <a:extLst>
              <a:ext uri="{FF2B5EF4-FFF2-40B4-BE49-F238E27FC236}">
                <a16:creationId xmlns:a16="http://schemas.microsoft.com/office/drawing/2014/main" id="{D4252362-5CE5-7142-9FCA-1A9CF7FFF1AD}"/>
              </a:ext>
            </a:extLst>
          </p:cNvPr>
          <p:cNvSpPr/>
          <p:nvPr/>
        </p:nvSpPr>
        <p:spPr>
          <a:xfrm>
            <a:off x="4042569" y="2486025"/>
            <a:ext cx="65881" cy="61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44192423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2" name="Title 1">
            <a:extLst>
              <a:ext uri="{FF2B5EF4-FFF2-40B4-BE49-F238E27FC236}">
                <a16:creationId xmlns:a16="http://schemas.microsoft.com/office/drawing/2014/main" id="{C0C552D0-2572-D646-8918-BC3A4C97EDF7}"/>
              </a:ext>
            </a:extLst>
          </p:cNvPr>
          <p:cNvSpPr>
            <a:spLocks noGrp="1"/>
          </p:cNvSpPr>
          <p:nvPr>
            <p:ph type="title"/>
          </p:nvPr>
        </p:nvSpPr>
        <p:spPr/>
        <p:txBody>
          <a:bodyPr/>
          <a:lstStyle/>
          <a:p>
            <a:r>
              <a:rPr lang="en-US">
                <a:sym typeface="Calibri"/>
              </a:rPr>
              <a:t>Effects of Empagliflozin on Cardiovascular Outcomes</a:t>
            </a:r>
            <a:endParaRPr lang="en-US" dirty="0"/>
          </a:p>
        </p:txBody>
      </p:sp>
      <p:sp>
        <p:nvSpPr>
          <p:cNvPr id="752" name="Google Shape;752;p22"/>
          <p:cNvSpPr txBox="1">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100" b="0" i="0" u="none" strike="noStrike" kern="1200" cap="none" spc="0" normalizeH="0" baseline="0" noProof="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7" name="Content Placeholder 6">
            <a:extLst>
              <a:ext uri="{FF2B5EF4-FFF2-40B4-BE49-F238E27FC236}">
                <a16:creationId xmlns:a16="http://schemas.microsoft.com/office/drawing/2014/main" id="{A812C737-5F34-FF45-AE05-A5BD5531CAE4}"/>
              </a:ext>
            </a:extLst>
          </p:cNvPr>
          <p:cNvSpPr>
            <a:spLocks noGrp="1"/>
          </p:cNvSpPr>
          <p:nvPr>
            <p:ph sz="quarter" idx="15"/>
          </p:nvPr>
        </p:nvSpPr>
        <p:spPr>
          <a:xfrm>
            <a:off x="620183" y="6356351"/>
            <a:ext cx="10804409" cy="365125"/>
          </a:xfrm>
        </p:spPr>
        <p:txBody>
          <a:bodyPr anchor="b" anchorCtr="0"/>
          <a:lstStyle/>
          <a:p>
            <a:pPr>
              <a:spcAft>
                <a:spcPts val="100"/>
              </a:spcAft>
            </a:pPr>
            <a:r>
              <a:rPr lang="en-GB" sz="1200" dirty="0"/>
              <a:t>HR indicated with 95% CIs; HR for 3P-MACE indicated with 95.02% CIs</a:t>
            </a:r>
            <a:br>
              <a:rPr lang="en-GB" sz="1200" dirty="0"/>
            </a:br>
            <a:r>
              <a:rPr lang="en-GB" sz="1200" dirty="0"/>
              <a:t>3P-MACE, 3-point major adverse cardiovascular events; ARR, absolute risk reduction; CV, cardiovascular; HR, hazard ratio</a:t>
            </a:r>
            <a:br>
              <a:rPr lang="en-GB" sz="1200" dirty="0"/>
            </a:br>
            <a:r>
              <a:rPr lang="en-GB" sz="1200" dirty="0"/>
              <a:t>Adapted from: </a:t>
            </a:r>
            <a:r>
              <a:rPr lang="en-GB" sz="1200" dirty="0" err="1"/>
              <a:t>Zinman</a:t>
            </a:r>
            <a:r>
              <a:rPr lang="en-GB" sz="1200" dirty="0"/>
              <a:t> B, et al. N </a:t>
            </a:r>
            <a:r>
              <a:rPr lang="en-GB" sz="1200" dirty="0" err="1"/>
              <a:t>Engl</a:t>
            </a:r>
            <a:r>
              <a:rPr lang="en-GB" sz="1200" dirty="0"/>
              <a:t> J Med. 2015;373:2117-28</a:t>
            </a:r>
          </a:p>
        </p:txBody>
      </p:sp>
      <p:graphicFrame>
        <p:nvGraphicFramePr>
          <p:cNvPr id="754" name="Google Shape;754;p22"/>
          <p:cNvGraphicFramePr/>
          <p:nvPr/>
        </p:nvGraphicFramePr>
        <p:xfrm>
          <a:off x="2105983" y="1739958"/>
          <a:ext cx="8136904" cy="4408264"/>
        </p:xfrm>
        <a:graphic>
          <a:graphicData uri="http://schemas.openxmlformats.org/drawingml/2006/chart">
            <c:chart xmlns:c="http://schemas.openxmlformats.org/drawingml/2006/chart" xmlns:r="http://schemas.openxmlformats.org/officeDocument/2006/relationships" r:id="rId3"/>
          </a:graphicData>
        </a:graphic>
      </p:graphicFrame>
      <p:sp>
        <p:nvSpPr>
          <p:cNvPr id="757" name="Google Shape;757;p22"/>
          <p:cNvSpPr txBox="1"/>
          <p:nvPr/>
        </p:nvSpPr>
        <p:spPr>
          <a:xfrm>
            <a:off x="4240849" y="1291792"/>
            <a:ext cx="1224136" cy="738664"/>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6573B"/>
                </a:solidFill>
                <a:effectLst/>
                <a:uLnTx/>
                <a:uFillTx/>
                <a:latin typeface="Arial" panose="020B0604020202020204" pitchFamily="34" charset="0"/>
                <a:ea typeface="Calibri"/>
                <a:cs typeface="Arial" panose="020B0604020202020204" pitchFamily="34" charset="0"/>
                <a:sym typeface="Calibri"/>
              </a:rPr>
              <a:t>HR: 0.68 </a:t>
            </a:r>
            <a:br>
              <a:rPr kumimoji="0" lang="en-US" sz="1400" b="1" i="0" u="none" strike="noStrike" kern="1200" cap="none" spc="0" normalizeH="0" baseline="0" noProof="0" dirty="0">
                <a:ln>
                  <a:noFill/>
                </a:ln>
                <a:solidFill>
                  <a:srgbClr val="C6573B"/>
                </a:solidFill>
                <a:effectLst/>
                <a:uLnTx/>
                <a:uFillTx/>
                <a:latin typeface="Arial" panose="020B0604020202020204" pitchFamily="34" charset="0"/>
                <a:ea typeface="Calibri"/>
                <a:cs typeface="Arial" panose="020B0604020202020204" pitchFamily="34" charset="0"/>
                <a:sym typeface="Calibri"/>
              </a:rPr>
            </a:br>
            <a:r>
              <a:rPr kumimoji="0" lang="en-US" sz="1400" b="1" i="0" u="none" strike="noStrike" kern="1200" cap="none" spc="0" normalizeH="0" baseline="0" noProof="0" dirty="0">
                <a:ln>
                  <a:noFill/>
                </a:ln>
                <a:solidFill>
                  <a:srgbClr val="C6573B"/>
                </a:solidFill>
                <a:effectLst/>
                <a:uLnTx/>
                <a:uFillTx/>
                <a:latin typeface="Arial" panose="020B0604020202020204" pitchFamily="34" charset="0"/>
                <a:ea typeface="Calibri"/>
                <a:cs typeface="Arial" panose="020B0604020202020204" pitchFamily="34" charset="0"/>
                <a:sym typeface="Calibri"/>
              </a:rPr>
              <a:t>(0.57-0.82)</a:t>
            </a:r>
            <a:endParaRPr kumimoji="0" sz="1800" b="0" i="0" u="none" strike="noStrike" kern="1200" cap="none" spc="0" normalizeH="0" baseline="0" noProof="0" dirty="0">
              <a:ln>
                <a:noFill/>
              </a:ln>
              <a:solidFill>
                <a:srgbClr val="C6573B"/>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6573B"/>
                </a:solidFill>
                <a:effectLst/>
                <a:uLnTx/>
                <a:uFillTx/>
                <a:latin typeface="Arial" panose="020B0604020202020204" pitchFamily="34" charset="0"/>
                <a:ea typeface="Calibri"/>
                <a:cs typeface="Arial" panose="020B0604020202020204" pitchFamily="34" charset="0"/>
                <a:sym typeface="Calibri"/>
              </a:rPr>
              <a:t>(p&lt;0.001)  </a:t>
            </a:r>
            <a:endParaRPr kumimoji="0" sz="1800" b="0" i="0" u="none" strike="noStrike" kern="1200" cap="none" spc="0" normalizeH="0" baseline="0" noProof="0" dirty="0">
              <a:ln>
                <a:noFill/>
              </a:ln>
              <a:solidFill>
                <a:srgbClr val="C6573B"/>
              </a:solidFill>
              <a:effectLst/>
              <a:uLnTx/>
              <a:uFillTx/>
              <a:latin typeface="Arial" panose="020B0604020202020204" pitchFamily="34" charset="0"/>
              <a:ea typeface="+mn-ea"/>
              <a:cs typeface="Arial" panose="020B0604020202020204" pitchFamily="34" charset="0"/>
            </a:endParaRPr>
          </a:p>
        </p:txBody>
      </p:sp>
      <p:sp>
        <p:nvSpPr>
          <p:cNvPr id="758" name="Google Shape;758;p22"/>
          <p:cNvSpPr txBox="1"/>
          <p:nvPr/>
        </p:nvSpPr>
        <p:spPr>
          <a:xfrm>
            <a:off x="5746951" y="1291792"/>
            <a:ext cx="1224136" cy="738664"/>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6573B"/>
                </a:solidFill>
                <a:effectLst/>
                <a:uLnTx/>
                <a:uFillTx/>
                <a:latin typeface="Arial" panose="020B0604020202020204" pitchFamily="34" charset="0"/>
                <a:ea typeface="Calibri"/>
                <a:cs typeface="Arial" panose="020B0604020202020204" pitchFamily="34" charset="0"/>
                <a:sym typeface="Calibri"/>
              </a:rPr>
              <a:t>HR: 0.62 </a:t>
            </a:r>
            <a:br>
              <a:rPr kumimoji="0" lang="en-US" sz="1400" b="1" i="0" u="none" strike="noStrike" kern="1200" cap="none" spc="0" normalizeH="0" baseline="0" noProof="0" dirty="0">
                <a:ln>
                  <a:noFill/>
                </a:ln>
                <a:solidFill>
                  <a:srgbClr val="C6573B"/>
                </a:solidFill>
                <a:effectLst/>
                <a:uLnTx/>
                <a:uFillTx/>
                <a:latin typeface="Arial" panose="020B0604020202020204" pitchFamily="34" charset="0"/>
                <a:ea typeface="Calibri"/>
                <a:cs typeface="Arial" panose="020B0604020202020204" pitchFamily="34" charset="0"/>
                <a:sym typeface="Calibri"/>
              </a:rPr>
            </a:br>
            <a:r>
              <a:rPr kumimoji="0" lang="en-US" sz="1400" b="1" i="0" u="none" strike="noStrike" kern="1200" cap="none" spc="0" normalizeH="0" baseline="0" noProof="0" dirty="0">
                <a:ln>
                  <a:noFill/>
                </a:ln>
                <a:solidFill>
                  <a:srgbClr val="C6573B"/>
                </a:solidFill>
                <a:effectLst/>
                <a:uLnTx/>
                <a:uFillTx/>
                <a:latin typeface="Arial" panose="020B0604020202020204" pitchFamily="34" charset="0"/>
                <a:ea typeface="Calibri"/>
                <a:cs typeface="Arial" panose="020B0604020202020204" pitchFamily="34" charset="0"/>
                <a:sym typeface="Calibri"/>
              </a:rPr>
              <a:t>(0.49-0.77)</a:t>
            </a:r>
            <a:br>
              <a:rPr kumimoji="0" lang="en-US" sz="1400" b="1" i="0" u="none" strike="noStrike" kern="1200" cap="none" spc="0" normalizeH="0" baseline="0" noProof="0" dirty="0">
                <a:ln>
                  <a:noFill/>
                </a:ln>
                <a:solidFill>
                  <a:srgbClr val="C6573B"/>
                </a:solidFill>
                <a:effectLst/>
                <a:uLnTx/>
                <a:uFillTx/>
                <a:latin typeface="Arial" panose="020B0604020202020204" pitchFamily="34" charset="0"/>
                <a:ea typeface="Calibri"/>
                <a:cs typeface="Arial" panose="020B0604020202020204" pitchFamily="34" charset="0"/>
                <a:sym typeface="Calibri"/>
              </a:rPr>
            </a:br>
            <a:r>
              <a:rPr kumimoji="0" lang="en-US" sz="1400" b="1" i="0" u="none" strike="noStrike" kern="1200" cap="none" spc="0" normalizeH="0" baseline="0" noProof="0" dirty="0">
                <a:ln>
                  <a:noFill/>
                </a:ln>
                <a:solidFill>
                  <a:srgbClr val="C6573B"/>
                </a:solidFill>
                <a:effectLst/>
                <a:uLnTx/>
                <a:uFillTx/>
                <a:latin typeface="Arial" panose="020B0604020202020204" pitchFamily="34" charset="0"/>
                <a:ea typeface="Calibri"/>
                <a:cs typeface="Arial" panose="020B0604020202020204" pitchFamily="34" charset="0"/>
                <a:sym typeface="Calibri"/>
              </a:rPr>
              <a:t>(p&lt;0.001)  </a:t>
            </a:r>
            <a:endParaRPr kumimoji="0" sz="1800" b="0" i="0" u="none" strike="noStrike" kern="1200" cap="none" spc="0" normalizeH="0" baseline="0" noProof="0" dirty="0">
              <a:ln>
                <a:noFill/>
              </a:ln>
              <a:solidFill>
                <a:srgbClr val="C6573B"/>
              </a:solidFill>
              <a:effectLst/>
              <a:uLnTx/>
              <a:uFillTx/>
              <a:latin typeface="Arial" panose="020B0604020202020204" pitchFamily="34" charset="0"/>
              <a:ea typeface="+mn-ea"/>
              <a:cs typeface="Arial" panose="020B0604020202020204" pitchFamily="34" charset="0"/>
            </a:endParaRPr>
          </a:p>
        </p:txBody>
      </p:sp>
      <p:sp>
        <p:nvSpPr>
          <p:cNvPr id="759" name="Google Shape;759;p22"/>
          <p:cNvSpPr txBox="1"/>
          <p:nvPr/>
        </p:nvSpPr>
        <p:spPr>
          <a:xfrm>
            <a:off x="7259119" y="1291792"/>
            <a:ext cx="1224136" cy="738664"/>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6573B"/>
                </a:solidFill>
                <a:effectLst/>
                <a:uLnTx/>
                <a:uFillTx/>
                <a:latin typeface="Arial" panose="020B0604020202020204" pitchFamily="34" charset="0"/>
                <a:ea typeface="Calibri"/>
                <a:cs typeface="Arial" panose="020B0604020202020204" pitchFamily="34" charset="0"/>
                <a:sym typeface="Calibri"/>
              </a:rPr>
              <a:t>HR: 0.65 </a:t>
            </a:r>
            <a:br>
              <a:rPr kumimoji="0" lang="en-US" sz="1400" b="1" i="0" u="none" strike="noStrike" kern="1200" cap="none" spc="0" normalizeH="0" baseline="0" noProof="0" dirty="0">
                <a:ln>
                  <a:noFill/>
                </a:ln>
                <a:solidFill>
                  <a:srgbClr val="C6573B"/>
                </a:solidFill>
                <a:effectLst/>
                <a:uLnTx/>
                <a:uFillTx/>
                <a:latin typeface="Arial" panose="020B0604020202020204" pitchFamily="34" charset="0"/>
                <a:ea typeface="Calibri"/>
                <a:cs typeface="Arial" panose="020B0604020202020204" pitchFamily="34" charset="0"/>
                <a:sym typeface="Calibri"/>
              </a:rPr>
            </a:br>
            <a:r>
              <a:rPr kumimoji="0" lang="en-US" sz="1400" b="1" i="0" u="none" strike="noStrike" kern="1200" cap="none" spc="0" normalizeH="0" baseline="0" noProof="0" dirty="0">
                <a:ln>
                  <a:noFill/>
                </a:ln>
                <a:solidFill>
                  <a:srgbClr val="C6573B"/>
                </a:solidFill>
                <a:effectLst/>
                <a:uLnTx/>
                <a:uFillTx/>
                <a:latin typeface="Arial" panose="020B0604020202020204" pitchFamily="34" charset="0"/>
                <a:ea typeface="Calibri"/>
                <a:cs typeface="Arial" panose="020B0604020202020204" pitchFamily="34" charset="0"/>
                <a:sym typeface="Calibri"/>
              </a:rPr>
              <a:t>(0.50-0.85)</a:t>
            </a:r>
            <a:endParaRPr kumimoji="0" sz="1800" b="0" i="0" u="none" strike="noStrike" kern="1200" cap="none" spc="0" normalizeH="0" baseline="0" noProof="0" dirty="0">
              <a:ln>
                <a:noFill/>
              </a:ln>
              <a:solidFill>
                <a:srgbClr val="C6573B"/>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6573B"/>
                </a:solidFill>
                <a:effectLst/>
                <a:uLnTx/>
                <a:uFillTx/>
                <a:latin typeface="Arial" panose="020B0604020202020204" pitchFamily="34" charset="0"/>
                <a:ea typeface="Calibri"/>
                <a:cs typeface="Arial" panose="020B0604020202020204" pitchFamily="34" charset="0"/>
                <a:sym typeface="Calibri"/>
              </a:rPr>
              <a:t>(p=0.002)    </a:t>
            </a:r>
            <a:endParaRPr kumimoji="0" sz="1800" b="0" i="0" u="none" strike="noStrike" kern="1200" cap="none" spc="0" normalizeH="0" baseline="0" noProof="0" dirty="0">
              <a:ln>
                <a:noFill/>
              </a:ln>
              <a:solidFill>
                <a:srgbClr val="C6573B"/>
              </a:solidFill>
              <a:effectLst/>
              <a:uLnTx/>
              <a:uFillTx/>
              <a:latin typeface="Arial" panose="020B0604020202020204" pitchFamily="34" charset="0"/>
              <a:ea typeface="+mn-ea"/>
              <a:cs typeface="Arial" panose="020B0604020202020204" pitchFamily="34" charset="0"/>
            </a:endParaRPr>
          </a:p>
        </p:txBody>
      </p:sp>
      <p:sp>
        <p:nvSpPr>
          <p:cNvPr id="760" name="Google Shape;760;p22"/>
          <p:cNvSpPr txBox="1"/>
          <p:nvPr/>
        </p:nvSpPr>
        <p:spPr>
          <a:xfrm>
            <a:off x="8732348" y="1291792"/>
            <a:ext cx="1224136" cy="738664"/>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6573B"/>
                </a:solidFill>
                <a:effectLst/>
                <a:uLnTx/>
                <a:uFillTx/>
                <a:latin typeface="Arial" panose="020B0604020202020204" pitchFamily="34" charset="0"/>
                <a:ea typeface="Calibri"/>
                <a:cs typeface="Arial" panose="020B0604020202020204" pitchFamily="34" charset="0"/>
                <a:sym typeface="Calibri"/>
              </a:rPr>
              <a:t>HR: 0.66 </a:t>
            </a:r>
            <a:br>
              <a:rPr kumimoji="0" lang="en-US" sz="1400" b="1" i="0" u="none" strike="noStrike" kern="1200" cap="none" spc="0" normalizeH="0" baseline="0" noProof="0" dirty="0">
                <a:ln>
                  <a:noFill/>
                </a:ln>
                <a:solidFill>
                  <a:srgbClr val="C6573B"/>
                </a:solidFill>
                <a:effectLst/>
                <a:uLnTx/>
                <a:uFillTx/>
                <a:latin typeface="Arial" panose="020B0604020202020204" pitchFamily="34" charset="0"/>
                <a:ea typeface="Calibri"/>
                <a:cs typeface="Arial" panose="020B0604020202020204" pitchFamily="34" charset="0"/>
                <a:sym typeface="Calibri"/>
              </a:rPr>
            </a:br>
            <a:r>
              <a:rPr kumimoji="0" lang="en-US" sz="1400" b="1" i="0" u="none" strike="noStrike" kern="1200" cap="none" spc="0" normalizeH="0" baseline="0" noProof="0" dirty="0">
                <a:ln>
                  <a:noFill/>
                </a:ln>
                <a:solidFill>
                  <a:srgbClr val="C6573B"/>
                </a:solidFill>
                <a:effectLst/>
                <a:uLnTx/>
                <a:uFillTx/>
                <a:latin typeface="Arial" panose="020B0604020202020204" pitchFamily="34" charset="0"/>
                <a:ea typeface="Calibri"/>
                <a:cs typeface="Arial" panose="020B0604020202020204" pitchFamily="34" charset="0"/>
                <a:sym typeface="Calibri"/>
              </a:rPr>
              <a:t>(0.55-0.79)</a:t>
            </a:r>
            <a:endParaRPr kumimoji="0" sz="1800" b="0" i="0" u="none" strike="noStrike" kern="1200" cap="none" spc="0" normalizeH="0" baseline="0" noProof="0" dirty="0">
              <a:ln>
                <a:noFill/>
              </a:ln>
              <a:solidFill>
                <a:srgbClr val="C6573B"/>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6573B"/>
                </a:solidFill>
                <a:effectLst/>
                <a:uLnTx/>
                <a:uFillTx/>
                <a:latin typeface="Arial" panose="020B0604020202020204" pitchFamily="34" charset="0"/>
                <a:ea typeface="Calibri"/>
                <a:cs typeface="Arial" panose="020B0604020202020204" pitchFamily="34" charset="0"/>
                <a:sym typeface="Calibri"/>
              </a:rPr>
              <a:t>(p&lt;0.001)    </a:t>
            </a:r>
            <a:endParaRPr kumimoji="0" sz="1800" b="0" i="0" u="none" strike="noStrike" kern="1200" cap="none" spc="0" normalizeH="0" baseline="0" noProof="0" dirty="0">
              <a:ln>
                <a:noFill/>
              </a:ln>
              <a:solidFill>
                <a:srgbClr val="C6573B"/>
              </a:solidFill>
              <a:effectLst/>
              <a:uLnTx/>
              <a:uFillTx/>
              <a:latin typeface="Arial" panose="020B0604020202020204" pitchFamily="34" charset="0"/>
              <a:ea typeface="+mn-ea"/>
              <a:cs typeface="Arial" panose="020B0604020202020204" pitchFamily="34" charset="0"/>
            </a:endParaRPr>
          </a:p>
        </p:txBody>
      </p:sp>
      <p:sp>
        <p:nvSpPr>
          <p:cNvPr id="751" name="Google Shape;751;p22"/>
          <p:cNvSpPr txBox="1"/>
          <p:nvPr/>
        </p:nvSpPr>
        <p:spPr>
          <a:xfrm>
            <a:off x="2759560" y="1291793"/>
            <a:ext cx="1186664" cy="954107"/>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6573B"/>
                </a:solidFill>
                <a:effectLst/>
                <a:uLnTx/>
                <a:uFillTx/>
                <a:latin typeface="Arial" panose="020B0604020202020204" pitchFamily="34" charset="0"/>
                <a:ea typeface="Calibri"/>
                <a:cs typeface="Arial" panose="020B0604020202020204" pitchFamily="34" charset="0"/>
                <a:sym typeface="Calibri"/>
              </a:rPr>
              <a:t>HR: 0.86 </a:t>
            </a:r>
            <a:br>
              <a:rPr kumimoji="0" lang="en-US" sz="1400" b="1" i="0" u="none" strike="noStrike" kern="1200" cap="none" spc="0" normalizeH="0" baseline="0" noProof="0" dirty="0">
                <a:ln>
                  <a:noFill/>
                </a:ln>
                <a:solidFill>
                  <a:srgbClr val="C6573B"/>
                </a:solidFill>
                <a:effectLst/>
                <a:uLnTx/>
                <a:uFillTx/>
                <a:latin typeface="Arial" panose="020B0604020202020204" pitchFamily="34" charset="0"/>
                <a:ea typeface="Calibri"/>
                <a:cs typeface="Arial" panose="020B0604020202020204" pitchFamily="34" charset="0"/>
                <a:sym typeface="Calibri"/>
              </a:rPr>
            </a:br>
            <a:r>
              <a:rPr kumimoji="0" lang="en-US" sz="1400" b="1" i="0" u="none" strike="noStrike" kern="1200" cap="none" spc="0" normalizeH="0" baseline="0" noProof="0" dirty="0">
                <a:ln>
                  <a:noFill/>
                </a:ln>
                <a:solidFill>
                  <a:srgbClr val="C6573B"/>
                </a:solidFill>
                <a:effectLst/>
                <a:uLnTx/>
                <a:uFillTx/>
                <a:latin typeface="Arial" panose="020B0604020202020204" pitchFamily="34" charset="0"/>
                <a:ea typeface="Calibri"/>
                <a:cs typeface="Arial" panose="020B0604020202020204" pitchFamily="34" charset="0"/>
                <a:sym typeface="Calibri"/>
              </a:rPr>
              <a:t>(0.74-0.99)</a:t>
            </a:r>
            <a:endParaRPr kumimoji="0" sz="1800" b="0" i="0" u="none" strike="noStrike" kern="1200" cap="none" spc="0" normalizeH="0" baseline="0" noProof="0" dirty="0">
              <a:ln>
                <a:noFill/>
              </a:ln>
              <a:solidFill>
                <a:srgbClr val="C6573B"/>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6573B"/>
                </a:solidFill>
                <a:effectLst/>
                <a:uLnTx/>
                <a:uFillTx/>
                <a:latin typeface="Arial" panose="020B0604020202020204" pitchFamily="34" charset="0"/>
                <a:ea typeface="Calibri"/>
                <a:cs typeface="Arial" panose="020B0604020202020204" pitchFamily="34" charset="0"/>
                <a:sym typeface="Calibri"/>
              </a:rPr>
              <a:t>(p&lt;0.04)</a:t>
            </a:r>
            <a:endParaRPr kumimoji="0" sz="1800" b="0" i="0" u="none" strike="noStrike" kern="1200" cap="none" spc="0" normalizeH="0" baseline="0" noProof="0" dirty="0">
              <a:ln>
                <a:noFill/>
              </a:ln>
              <a:solidFill>
                <a:srgbClr val="C6573B"/>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400" b="1" i="0" u="none" strike="noStrike" kern="1200" cap="none" spc="0" normalizeH="0" baseline="0" noProof="0" dirty="0">
              <a:ln>
                <a:noFill/>
              </a:ln>
              <a:solidFill>
                <a:srgbClr val="C6573B"/>
              </a:solidFill>
              <a:effectLst/>
              <a:uLnTx/>
              <a:uFillTx/>
              <a:latin typeface="Arial" panose="020B0604020202020204" pitchFamily="34" charset="0"/>
              <a:ea typeface="Calibri"/>
              <a:cs typeface="Arial" panose="020B0604020202020204" pitchFamily="34" charset="0"/>
              <a:sym typeface="Calibri"/>
            </a:endParaRPr>
          </a:p>
        </p:txBody>
      </p:sp>
      <p:sp>
        <p:nvSpPr>
          <p:cNvPr id="755" name="Google Shape;755;p22"/>
          <p:cNvSpPr txBox="1"/>
          <p:nvPr/>
        </p:nvSpPr>
        <p:spPr>
          <a:xfrm rot="-5400000">
            <a:off x="1044892" y="3489491"/>
            <a:ext cx="1830589" cy="338514"/>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Incidence (%)</a:t>
            </a:r>
            <a:endParaRPr kumimoji="0"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56" name="Google Shape;756;p22"/>
          <p:cNvSpPr txBox="1"/>
          <p:nvPr/>
        </p:nvSpPr>
        <p:spPr>
          <a:xfrm>
            <a:off x="2828479" y="2016596"/>
            <a:ext cx="1066404" cy="276999"/>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-1.6% ARR</a:t>
            </a: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1" name="Google Shape;761;p22"/>
          <p:cNvSpPr txBox="1"/>
          <p:nvPr/>
        </p:nvSpPr>
        <p:spPr>
          <a:xfrm>
            <a:off x="4244514" y="2809295"/>
            <a:ext cx="1201544" cy="276999"/>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-2.6% ARR</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2" name="Google Shape;762;p22"/>
          <p:cNvSpPr txBox="1"/>
          <p:nvPr/>
        </p:nvSpPr>
        <p:spPr>
          <a:xfrm>
            <a:off x="5810864" y="3300593"/>
            <a:ext cx="1091184" cy="276999"/>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-2.2% ARR</a:t>
            </a: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3" name="Google Shape;763;p22"/>
          <p:cNvSpPr txBox="1"/>
          <p:nvPr/>
        </p:nvSpPr>
        <p:spPr>
          <a:xfrm>
            <a:off x="7234595" y="3706541"/>
            <a:ext cx="1067358" cy="276999"/>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-1.4% ARR</a:t>
            </a: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4" name="Google Shape;764;p22"/>
          <p:cNvSpPr txBox="1"/>
          <p:nvPr/>
        </p:nvSpPr>
        <p:spPr>
          <a:xfrm>
            <a:off x="8769736" y="2743454"/>
            <a:ext cx="1182304" cy="276999"/>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-2.8% ARR</a:t>
            </a: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5" name="Google Shape;765;p22"/>
          <p:cNvSpPr/>
          <p:nvPr/>
        </p:nvSpPr>
        <p:spPr>
          <a:xfrm rot="-5400000">
            <a:off x="3317632" y="2119636"/>
            <a:ext cx="121960" cy="469876"/>
          </a:xfrm>
          <a:prstGeom prst="rightBrace">
            <a:avLst>
              <a:gd name="adj1" fmla="val 36969"/>
              <a:gd name="adj2" fmla="val 5000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A5A5A"/>
              </a:solidFill>
              <a:effectLst/>
              <a:uLnTx/>
              <a:uFillTx/>
              <a:latin typeface="Calibri"/>
              <a:ea typeface="Calibri"/>
              <a:cs typeface="Calibri"/>
              <a:sym typeface="Calibri"/>
            </a:endParaRPr>
          </a:p>
        </p:txBody>
      </p:sp>
      <p:sp>
        <p:nvSpPr>
          <p:cNvPr id="766" name="Google Shape;766;p22"/>
          <p:cNvSpPr/>
          <p:nvPr/>
        </p:nvSpPr>
        <p:spPr>
          <a:xfrm rot="-5400000">
            <a:off x="4755914" y="2879502"/>
            <a:ext cx="163239" cy="504056"/>
          </a:xfrm>
          <a:prstGeom prst="rightBrace">
            <a:avLst>
              <a:gd name="adj1" fmla="val 29728"/>
              <a:gd name="adj2" fmla="val 5000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A5A5A"/>
              </a:solidFill>
              <a:effectLst/>
              <a:uLnTx/>
              <a:uFillTx/>
              <a:latin typeface="Calibri"/>
              <a:ea typeface="Calibri"/>
              <a:cs typeface="Calibri"/>
              <a:sym typeface="Calibri"/>
            </a:endParaRPr>
          </a:p>
        </p:txBody>
      </p:sp>
      <p:sp>
        <p:nvSpPr>
          <p:cNvPr id="767" name="Google Shape;767;p22"/>
          <p:cNvSpPr/>
          <p:nvPr/>
        </p:nvSpPr>
        <p:spPr>
          <a:xfrm rot="-5400000">
            <a:off x="6268969" y="3381825"/>
            <a:ext cx="163239" cy="504056"/>
          </a:xfrm>
          <a:prstGeom prst="rightBrace">
            <a:avLst>
              <a:gd name="adj1" fmla="val 33618"/>
              <a:gd name="adj2" fmla="val 5000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A5A5A"/>
              </a:solidFill>
              <a:effectLst/>
              <a:uLnTx/>
              <a:uFillTx/>
              <a:latin typeface="Calibri"/>
              <a:ea typeface="Calibri"/>
              <a:cs typeface="Calibri"/>
              <a:sym typeface="Calibri"/>
            </a:endParaRPr>
          </a:p>
        </p:txBody>
      </p:sp>
      <p:sp>
        <p:nvSpPr>
          <p:cNvPr id="768" name="Google Shape;768;p22"/>
          <p:cNvSpPr/>
          <p:nvPr/>
        </p:nvSpPr>
        <p:spPr>
          <a:xfrm rot="-5400000">
            <a:off x="7676882" y="3782123"/>
            <a:ext cx="163239" cy="504056"/>
          </a:xfrm>
          <a:prstGeom prst="rightBrace">
            <a:avLst>
              <a:gd name="adj1" fmla="val 35563"/>
              <a:gd name="adj2" fmla="val 5000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A5A5A"/>
              </a:solidFill>
              <a:effectLst/>
              <a:uLnTx/>
              <a:uFillTx/>
              <a:latin typeface="Calibri"/>
              <a:ea typeface="Calibri"/>
              <a:cs typeface="Calibri"/>
              <a:sym typeface="Calibri"/>
            </a:endParaRPr>
          </a:p>
        </p:txBody>
      </p:sp>
      <p:sp>
        <p:nvSpPr>
          <p:cNvPr id="769" name="Google Shape;769;p22"/>
          <p:cNvSpPr/>
          <p:nvPr/>
        </p:nvSpPr>
        <p:spPr>
          <a:xfrm rot="-5400000">
            <a:off x="9267165" y="2817530"/>
            <a:ext cx="163239" cy="504056"/>
          </a:xfrm>
          <a:prstGeom prst="rightBrace">
            <a:avLst>
              <a:gd name="adj1" fmla="val 29729"/>
              <a:gd name="adj2" fmla="val 5000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A5A5A"/>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4696125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8" name="Title 7">
            <a:extLst>
              <a:ext uri="{FF2B5EF4-FFF2-40B4-BE49-F238E27FC236}">
                <a16:creationId xmlns:a16="http://schemas.microsoft.com/office/drawing/2014/main" id="{35126CD6-223E-AE40-8A7F-5837913EB7BD}"/>
              </a:ext>
            </a:extLst>
          </p:cNvPr>
          <p:cNvSpPr>
            <a:spLocks noGrp="1"/>
          </p:cNvSpPr>
          <p:nvPr>
            <p:ph type="title"/>
          </p:nvPr>
        </p:nvSpPr>
        <p:spPr/>
        <p:txBody>
          <a:bodyPr/>
          <a:lstStyle/>
          <a:p>
            <a:r>
              <a:rPr lang="en-US" dirty="0">
                <a:sym typeface="Verdana"/>
              </a:rPr>
              <a:t>CVOT</a:t>
            </a:r>
            <a:r>
              <a:rPr lang="en-US" cap="none" dirty="0">
                <a:sym typeface="Verdana"/>
              </a:rPr>
              <a:t>s</a:t>
            </a:r>
            <a:r>
              <a:rPr lang="en-US" dirty="0">
                <a:sym typeface="Verdana"/>
              </a:rPr>
              <a:t> with SGLT2 inhibitors (3P-MACE endpoint)</a:t>
            </a:r>
            <a:endParaRPr lang="en-US" dirty="0"/>
          </a:p>
        </p:txBody>
      </p:sp>
      <p:sp>
        <p:nvSpPr>
          <p:cNvPr id="2" name="Slide Number Placeholder 1">
            <a:extLst>
              <a:ext uri="{FF2B5EF4-FFF2-40B4-BE49-F238E27FC236}">
                <a16:creationId xmlns:a16="http://schemas.microsoft.com/office/drawing/2014/main" id="{37D9C293-1DE2-1348-83CA-7BEF1406AED6}"/>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100" b="0" i="0" u="none" strike="noStrike" kern="1200" cap="none" spc="0" normalizeH="0" baseline="0" noProof="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00E492E7-CA32-5F40-9A99-9B7B5DB7502D}"/>
              </a:ext>
            </a:extLst>
          </p:cNvPr>
          <p:cNvSpPr>
            <a:spLocks noGrp="1"/>
          </p:cNvSpPr>
          <p:nvPr>
            <p:ph sz="quarter" idx="15"/>
          </p:nvPr>
        </p:nvSpPr>
        <p:spPr>
          <a:xfrm>
            <a:off x="501769" y="6108315"/>
            <a:ext cx="10885296" cy="341132"/>
          </a:xfrm>
        </p:spPr>
        <p:txBody>
          <a:bodyPr/>
          <a:lstStyle/>
          <a:p>
            <a:pPr>
              <a:spcAft>
                <a:spcPts val="100"/>
              </a:spcAft>
            </a:pPr>
            <a:endParaRPr lang="en-GB" sz="1200" dirty="0">
              <a:latin typeface="Arial" panose="020B0604020202020204" pitchFamily="34" charset="0"/>
              <a:cs typeface="Arial" panose="020B0604020202020204" pitchFamily="34" charset="0"/>
              <a:sym typeface="Calibri"/>
            </a:endParaRPr>
          </a:p>
          <a:p>
            <a:pPr>
              <a:spcAft>
                <a:spcPts val="100"/>
              </a:spcAft>
            </a:pPr>
            <a:r>
              <a:rPr lang="en-GB" sz="1200" dirty="0">
                <a:latin typeface="Arial" panose="020B0604020202020204" pitchFamily="34" charset="0"/>
                <a:cs typeface="Arial" panose="020B0604020202020204" pitchFamily="34" charset="0"/>
                <a:sym typeface="Calibri"/>
              </a:rPr>
              <a:t>3P-MACE, 3-points major adverse cardiovascular events; CVOT, cardiovascular outcomes trial; </a:t>
            </a:r>
            <a:r>
              <a:rPr lang="en-GB" sz="1200" dirty="0">
                <a:latin typeface="Arial"/>
                <a:ea typeface="Arial"/>
                <a:cs typeface="Arial"/>
                <a:sym typeface="Arial"/>
              </a:rPr>
              <a:t>SGLT2, sodium-glucose cotransporter-2 </a:t>
            </a:r>
          </a:p>
          <a:p>
            <a:pPr>
              <a:spcAft>
                <a:spcPts val="100"/>
              </a:spcAft>
            </a:pPr>
            <a:r>
              <a:rPr lang="en-GB" sz="1200" dirty="0">
                <a:latin typeface="Arial" panose="020B0604020202020204" pitchFamily="34" charset="0"/>
                <a:cs typeface="Arial" panose="020B0604020202020204" pitchFamily="34" charset="0"/>
                <a:sym typeface="Calibri"/>
              </a:rPr>
              <a:t>1. </a:t>
            </a:r>
            <a:r>
              <a:rPr lang="en-GB" sz="1200" dirty="0" err="1">
                <a:latin typeface="Arial" panose="020B0604020202020204" pitchFamily="34" charset="0"/>
                <a:cs typeface="Arial" panose="020B0604020202020204" pitchFamily="34" charset="0"/>
                <a:sym typeface="Calibri"/>
              </a:rPr>
              <a:t>Zinman</a:t>
            </a:r>
            <a:r>
              <a:rPr lang="en-GB" sz="1200" dirty="0">
                <a:latin typeface="Arial" panose="020B0604020202020204" pitchFamily="34" charset="0"/>
                <a:cs typeface="Arial" panose="020B0604020202020204" pitchFamily="34" charset="0"/>
                <a:sym typeface="Calibri"/>
              </a:rPr>
              <a:t> B, et al. N </a:t>
            </a:r>
            <a:r>
              <a:rPr lang="en-GB" sz="1200" dirty="0" err="1">
                <a:latin typeface="Arial" panose="020B0604020202020204" pitchFamily="34" charset="0"/>
                <a:cs typeface="Arial" panose="020B0604020202020204" pitchFamily="34" charset="0"/>
                <a:sym typeface="Calibri"/>
              </a:rPr>
              <a:t>Engl</a:t>
            </a:r>
            <a:r>
              <a:rPr lang="en-GB" sz="1200" dirty="0">
                <a:latin typeface="Arial" panose="020B0604020202020204" pitchFamily="34" charset="0"/>
                <a:cs typeface="Arial" panose="020B0604020202020204" pitchFamily="34" charset="0"/>
                <a:sym typeface="Calibri"/>
              </a:rPr>
              <a:t> J Med. 2015;373:2117-28. 2. Neal B, et al. N </a:t>
            </a:r>
            <a:r>
              <a:rPr lang="en-GB" sz="1200" dirty="0" err="1">
                <a:latin typeface="Arial" panose="020B0604020202020204" pitchFamily="34" charset="0"/>
                <a:cs typeface="Arial" panose="020B0604020202020204" pitchFamily="34" charset="0"/>
                <a:sym typeface="Calibri"/>
              </a:rPr>
              <a:t>Engl</a:t>
            </a:r>
            <a:r>
              <a:rPr lang="en-GB" sz="1200" dirty="0">
                <a:latin typeface="Arial" panose="020B0604020202020204" pitchFamily="34" charset="0"/>
                <a:cs typeface="Arial" panose="020B0604020202020204" pitchFamily="34" charset="0"/>
                <a:sym typeface="Calibri"/>
              </a:rPr>
              <a:t> J Med. 2017;</a:t>
            </a:r>
            <a:r>
              <a:rPr lang="en-GB" sz="1200" dirty="0">
                <a:latin typeface="Arial" panose="020B0604020202020204" pitchFamily="34" charset="0"/>
                <a:cs typeface="Arial" panose="020B0604020202020204" pitchFamily="34" charset="0"/>
              </a:rPr>
              <a:t>377:644-57. </a:t>
            </a:r>
            <a:r>
              <a:rPr lang="en-GB" sz="1200" dirty="0">
                <a:latin typeface="Arial" panose="020B0604020202020204" pitchFamily="34" charset="0"/>
                <a:cs typeface="Arial" panose="020B0604020202020204" pitchFamily="34" charset="0"/>
                <a:sym typeface="Calibri"/>
              </a:rPr>
              <a:t>3. </a:t>
            </a:r>
            <a:r>
              <a:rPr lang="en-GB" sz="1200" dirty="0" err="1">
                <a:latin typeface="Arial" panose="020B0604020202020204" pitchFamily="34" charset="0"/>
                <a:cs typeface="Arial" panose="020B0604020202020204" pitchFamily="34" charset="0"/>
              </a:rPr>
              <a:t>Wiviott</a:t>
            </a:r>
            <a:r>
              <a:rPr lang="en-GB" sz="1200" dirty="0">
                <a:latin typeface="Arial" panose="020B0604020202020204" pitchFamily="34" charset="0"/>
                <a:cs typeface="Arial" panose="020B0604020202020204" pitchFamily="34" charset="0"/>
              </a:rPr>
              <a:t> SD, et al. N </a:t>
            </a:r>
            <a:r>
              <a:rPr lang="en-GB" sz="1200" dirty="0" err="1">
                <a:latin typeface="Arial" panose="020B0604020202020204" pitchFamily="34" charset="0"/>
                <a:cs typeface="Arial" panose="020B0604020202020204" pitchFamily="34" charset="0"/>
              </a:rPr>
              <a:t>Engl</a:t>
            </a:r>
            <a:r>
              <a:rPr lang="en-GB" sz="1200" dirty="0">
                <a:latin typeface="Arial" panose="020B0604020202020204" pitchFamily="34" charset="0"/>
                <a:cs typeface="Arial" panose="020B0604020202020204" pitchFamily="34" charset="0"/>
              </a:rPr>
              <a:t> J Med. 2018;380:347-57</a:t>
            </a:r>
          </a:p>
        </p:txBody>
      </p:sp>
      <p:sp>
        <p:nvSpPr>
          <p:cNvPr id="26" name="Google Shape;837;p28">
            <a:extLst>
              <a:ext uri="{FF2B5EF4-FFF2-40B4-BE49-F238E27FC236}">
                <a16:creationId xmlns:a16="http://schemas.microsoft.com/office/drawing/2014/main" id="{1970A3C0-4A41-CF45-A902-D3B1BAC42BDC}"/>
              </a:ext>
            </a:extLst>
          </p:cNvPr>
          <p:cNvSpPr txBox="1"/>
          <p:nvPr/>
        </p:nvSpPr>
        <p:spPr>
          <a:xfrm rot="-5400000">
            <a:off x="-227584" y="3564133"/>
            <a:ext cx="1786356" cy="246181"/>
          </a:xfrm>
          <a:prstGeom prst="rect">
            <a:avLst/>
          </a:prstGeom>
          <a:solidFill>
            <a:schemeClr val="lt1"/>
          </a:solid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Patients with an event (%)</a:t>
            </a:r>
            <a:endParaRPr kumimoji="0"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27" name="Straight Connector 26">
            <a:extLst>
              <a:ext uri="{FF2B5EF4-FFF2-40B4-BE49-F238E27FC236}">
                <a16:creationId xmlns:a16="http://schemas.microsoft.com/office/drawing/2014/main" id="{E5281794-2DC7-D34C-8AC9-70B761E409D6}"/>
              </a:ext>
            </a:extLst>
          </p:cNvPr>
          <p:cNvCxnSpPr>
            <a:cxnSpLocks/>
          </p:cNvCxnSpPr>
          <p:nvPr/>
        </p:nvCxnSpPr>
        <p:spPr>
          <a:xfrm>
            <a:off x="1110906" y="4527798"/>
            <a:ext cx="270528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F0EB4AC1-06DE-7B4A-A48E-47BA716D97CE}"/>
              </a:ext>
            </a:extLst>
          </p:cNvPr>
          <p:cNvCxnSpPr>
            <a:cxnSpLocks/>
          </p:cNvCxnSpPr>
          <p:nvPr/>
        </p:nvCxnSpPr>
        <p:spPr>
          <a:xfrm flipV="1">
            <a:off x="1109753" y="2824180"/>
            <a:ext cx="0" cy="17036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361C3B99-7409-A547-A9E1-F4EE4F2D5F1A}"/>
              </a:ext>
            </a:extLst>
          </p:cNvPr>
          <p:cNvSpPr txBox="1"/>
          <p:nvPr/>
        </p:nvSpPr>
        <p:spPr>
          <a:xfrm>
            <a:off x="2065583" y="4775064"/>
            <a:ext cx="456856"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Months</a:t>
            </a:r>
          </a:p>
        </p:txBody>
      </p:sp>
      <p:sp>
        <p:nvSpPr>
          <p:cNvPr id="30" name="TextBox 29">
            <a:extLst>
              <a:ext uri="{FF2B5EF4-FFF2-40B4-BE49-F238E27FC236}">
                <a16:creationId xmlns:a16="http://schemas.microsoft.com/office/drawing/2014/main" id="{6F0A0BAB-4A06-7A41-A895-A5F1E5F82748}"/>
              </a:ext>
            </a:extLst>
          </p:cNvPr>
          <p:cNvSpPr txBox="1"/>
          <p:nvPr/>
        </p:nvSpPr>
        <p:spPr>
          <a:xfrm>
            <a:off x="1081514" y="4595479"/>
            <a:ext cx="70532"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a:t>
            </a:r>
          </a:p>
        </p:txBody>
      </p:sp>
      <p:sp>
        <p:nvSpPr>
          <p:cNvPr id="31" name="TextBox 30">
            <a:extLst>
              <a:ext uri="{FF2B5EF4-FFF2-40B4-BE49-F238E27FC236}">
                <a16:creationId xmlns:a16="http://schemas.microsoft.com/office/drawing/2014/main" id="{4C64A37F-3D84-4F4A-A75D-50B1F8969883}"/>
              </a:ext>
            </a:extLst>
          </p:cNvPr>
          <p:cNvSpPr txBox="1"/>
          <p:nvPr/>
        </p:nvSpPr>
        <p:spPr>
          <a:xfrm>
            <a:off x="866301" y="2752164"/>
            <a:ext cx="141064" cy="153888"/>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20</a:t>
            </a:r>
          </a:p>
        </p:txBody>
      </p:sp>
      <p:cxnSp>
        <p:nvCxnSpPr>
          <p:cNvPr id="32" name="Straight Connector 31">
            <a:extLst>
              <a:ext uri="{FF2B5EF4-FFF2-40B4-BE49-F238E27FC236}">
                <a16:creationId xmlns:a16="http://schemas.microsoft.com/office/drawing/2014/main" id="{048B5604-96CD-E94E-9F2E-CB58BEE09DBD}"/>
              </a:ext>
            </a:extLst>
          </p:cNvPr>
          <p:cNvCxnSpPr>
            <a:cxnSpLocks/>
          </p:cNvCxnSpPr>
          <p:nvPr/>
        </p:nvCxnSpPr>
        <p:spPr>
          <a:xfrm>
            <a:off x="1043053" y="2830298"/>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A02CDB0C-58B6-B943-9D21-2884BAD03B10}"/>
              </a:ext>
            </a:extLst>
          </p:cNvPr>
          <p:cNvSpPr txBox="1"/>
          <p:nvPr/>
        </p:nvSpPr>
        <p:spPr>
          <a:xfrm>
            <a:off x="866301" y="3176762"/>
            <a:ext cx="141064" cy="153888"/>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15</a:t>
            </a:r>
          </a:p>
        </p:txBody>
      </p:sp>
      <p:cxnSp>
        <p:nvCxnSpPr>
          <p:cNvPr id="36" name="Straight Connector 35">
            <a:extLst>
              <a:ext uri="{FF2B5EF4-FFF2-40B4-BE49-F238E27FC236}">
                <a16:creationId xmlns:a16="http://schemas.microsoft.com/office/drawing/2014/main" id="{8A7C10F3-007C-014F-BFDE-8BD45C6D7E1B}"/>
              </a:ext>
            </a:extLst>
          </p:cNvPr>
          <p:cNvCxnSpPr>
            <a:cxnSpLocks/>
          </p:cNvCxnSpPr>
          <p:nvPr/>
        </p:nvCxnSpPr>
        <p:spPr>
          <a:xfrm>
            <a:off x="1043053" y="3254896"/>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8E2604C9-1995-5F48-B7E8-AF54B6AC897E}"/>
              </a:ext>
            </a:extLst>
          </p:cNvPr>
          <p:cNvSpPr txBox="1"/>
          <p:nvPr/>
        </p:nvSpPr>
        <p:spPr>
          <a:xfrm>
            <a:off x="866301" y="3600933"/>
            <a:ext cx="141064" cy="153888"/>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10</a:t>
            </a:r>
          </a:p>
        </p:txBody>
      </p:sp>
      <p:cxnSp>
        <p:nvCxnSpPr>
          <p:cNvPr id="42" name="Straight Connector 41">
            <a:extLst>
              <a:ext uri="{FF2B5EF4-FFF2-40B4-BE49-F238E27FC236}">
                <a16:creationId xmlns:a16="http://schemas.microsoft.com/office/drawing/2014/main" id="{75C1A0C7-3165-C940-BB8C-D7C944F45CCB}"/>
              </a:ext>
            </a:extLst>
          </p:cNvPr>
          <p:cNvCxnSpPr>
            <a:cxnSpLocks/>
          </p:cNvCxnSpPr>
          <p:nvPr/>
        </p:nvCxnSpPr>
        <p:spPr>
          <a:xfrm>
            <a:off x="1043053" y="3679067"/>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D2BB0EB3-1A35-B249-BE3E-75EB18AAAC22}"/>
              </a:ext>
            </a:extLst>
          </p:cNvPr>
          <p:cNvSpPr txBox="1"/>
          <p:nvPr/>
        </p:nvSpPr>
        <p:spPr>
          <a:xfrm>
            <a:off x="936833" y="4028705"/>
            <a:ext cx="70532" cy="153888"/>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5</a:t>
            </a:r>
          </a:p>
        </p:txBody>
      </p:sp>
      <p:cxnSp>
        <p:nvCxnSpPr>
          <p:cNvPr id="46" name="Straight Connector 45">
            <a:extLst>
              <a:ext uri="{FF2B5EF4-FFF2-40B4-BE49-F238E27FC236}">
                <a16:creationId xmlns:a16="http://schemas.microsoft.com/office/drawing/2014/main" id="{8908792B-D3BE-2D41-A479-8CD65865D926}"/>
              </a:ext>
            </a:extLst>
          </p:cNvPr>
          <p:cNvCxnSpPr>
            <a:cxnSpLocks/>
          </p:cNvCxnSpPr>
          <p:nvPr/>
        </p:nvCxnSpPr>
        <p:spPr>
          <a:xfrm>
            <a:off x="1043053" y="4106839"/>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89419ED9-DCAF-3C46-AFA8-D374384871B4}"/>
              </a:ext>
            </a:extLst>
          </p:cNvPr>
          <p:cNvCxnSpPr>
            <a:cxnSpLocks/>
          </p:cNvCxnSpPr>
          <p:nvPr/>
        </p:nvCxnSpPr>
        <p:spPr>
          <a:xfrm>
            <a:off x="1043053" y="4527798"/>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DCD0EF15-E965-4A45-8DAF-3595832F4D42}"/>
              </a:ext>
            </a:extLst>
          </p:cNvPr>
          <p:cNvSpPr txBox="1"/>
          <p:nvPr/>
        </p:nvSpPr>
        <p:spPr>
          <a:xfrm>
            <a:off x="936833" y="4452820"/>
            <a:ext cx="70532" cy="153888"/>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a:t>
            </a:r>
          </a:p>
        </p:txBody>
      </p:sp>
      <p:cxnSp>
        <p:nvCxnSpPr>
          <p:cNvPr id="53" name="Straight Connector 52">
            <a:extLst>
              <a:ext uri="{FF2B5EF4-FFF2-40B4-BE49-F238E27FC236}">
                <a16:creationId xmlns:a16="http://schemas.microsoft.com/office/drawing/2014/main" id="{C56B5BC3-8F21-6148-A139-CDCC12EAF9DD}"/>
              </a:ext>
            </a:extLst>
          </p:cNvPr>
          <p:cNvCxnSpPr>
            <a:cxnSpLocks/>
          </p:cNvCxnSpPr>
          <p:nvPr/>
        </p:nvCxnSpPr>
        <p:spPr>
          <a:xfrm rot="16200000">
            <a:off x="1077712" y="4563265"/>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id="{63E9C1DF-4CE9-6340-B49A-F4FC00755E2E}"/>
              </a:ext>
            </a:extLst>
          </p:cNvPr>
          <p:cNvSpPr txBox="1"/>
          <p:nvPr/>
        </p:nvSpPr>
        <p:spPr>
          <a:xfrm>
            <a:off x="1421564" y="4595479"/>
            <a:ext cx="70532"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6</a:t>
            </a:r>
          </a:p>
        </p:txBody>
      </p:sp>
      <p:cxnSp>
        <p:nvCxnSpPr>
          <p:cNvPr id="55" name="Straight Connector 54">
            <a:extLst>
              <a:ext uri="{FF2B5EF4-FFF2-40B4-BE49-F238E27FC236}">
                <a16:creationId xmlns:a16="http://schemas.microsoft.com/office/drawing/2014/main" id="{FC34B7EF-AAB6-1442-8B28-87DBE4611049}"/>
              </a:ext>
            </a:extLst>
          </p:cNvPr>
          <p:cNvCxnSpPr>
            <a:cxnSpLocks/>
          </p:cNvCxnSpPr>
          <p:nvPr/>
        </p:nvCxnSpPr>
        <p:spPr>
          <a:xfrm rot="16200000">
            <a:off x="1417762" y="4563265"/>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525C9F2E-FDAE-F94C-BA2F-8EEB62C8331D}"/>
              </a:ext>
            </a:extLst>
          </p:cNvPr>
          <p:cNvSpPr txBox="1"/>
          <p:nvPr/>
        </p:nvSpPr>
        <p:spPr>
          <a:xfrm>
            <a:off x="1723062" y="4595479"/>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12</a:t>
            </a:r>
          </a:p>
        </p:txBody>
      </p:sp>
      <p:cxnSp>
        <p:nvCxnSpPr>
          <p:cNvPr id="57" name="Straight Connector 56">
            <a:extLst>
              <a:ext uri="{FF2B5EF4-FFF2-40B4-BE49-F238E27FC236}">
                <a16:creationId xmlns:a16="http://schemas.microsoft.com/office/drawing/2014/main" id="{83D6C7F1-9E29-7749-BC71-504D673EE930}"/>
              </a:ext>
            </a:extLst>
          </p:cNvPr>
          <p:cNvCxnSpPr>
            <a:cxnSpLocks/>
          </p:cNvCxnSpPr>
          <p:nvPr/>
        </p:nvCxnSpPr>
        <p:spPr>
          <a:xfrm rot="16200000">
            <a:off x="1754526" y="4563265"/>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F72E7B57-5EF2-A04E-8520-953F75F435CB}"/>
              </a:ext>
            </a:extLst>
          </p:cNvPr>
          <p:cNvSpPr txBox="1"/>
          <p:nvPr/>
        </p:nvSpPr>
        <p:spPr>
          <a:xfrm>
            <a:off x="2056875" y="4595479"/>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18</a:t>
            </a:r>
          </a:p>
        </p:txBody>
      </p:sp>
      <p:cxnSp>
        <p:nvCxnSpPr>
          <p:cNvPr id="59" name="Straight Connector 58">
            <a:extLst>
              <a:ext uri="{FF2B5EF4-FFF2-40B4-BE49-F238E27FC236}">
                <a16:creationId xmlns:a16="http://schemas.microsoft.com/office/drawing/2014/main" id="{AE1A97DC-2421-7A44-B45F-E84F69CC7BE0}"/>
              </a:ext>
            </a:extLst>
          </p:cNvPr>
          <p:cNvCxnSpPr>
            <a:cxnSpLocks/>
          </p:cNvCxnSpPr>
          <p:nvPr/>
        </p:nvCxnSpPr>
        <p:spPr>
          <a:xfrm rot="16200000">
            <a:off x="2088339" y="4563265"/>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0" name="TextBox 59">
            <a:extLst>
              <a:ext uri="{FF2B5EF4-FFF2-40B4-BE49-F238E27FC236}">
                <a16:creationId xmlns:a16="http://schemas.microsoft.com/office/drawing/2014/main" id="{89AD2A90-9C5E-E748-8831-99C1F899ED1A}"/>
              </a:ext>
            </a:extLst>
          </p:cNvPr>
          <p:cNvSpPr txBox="1"/>
          <p:nvPr/>
        </p:nvSpPr>
        <p:spPr>
          <a:xfrm>
            <a:off x="2396813" y="4595479"/>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24</a:t>
            </a:r>
          </a:p>
        </p:txBody>
      </p:sp>
      <p:cxnSp>
        <p:nvCxnSpPr>
          <p:cNvPr id="61" name="Straight Connector 60">
            <a:extLst>
              <a:ext uri="{FF2B5EF4-FFF2-40B4-BE49-F238E27FC236}">
                <a16:creationId xmlns:a16="http://schemas.microsoft.com/office/drawing/2014/main" id="{6BC1D059-7671-C34D-9AD5-64B5DBB6ACAD}"/>
              </a:ext>
            </a:extLst>
          </p:cNvPr>
          <p:cNvCxnSpPr>
            <a:cxnSpLocks/>
          </p:cNvCxnSpPr>
          <p:nvPr/>
        </p:nvCxnSpPr>
        <p:spPr>
          <a:xfrm rot="16200000">
            <a:off x="2428277" y="4563265"/>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1AB56535-B0A7-8E41-8AF9-CB2D05F0BE4C}"/>
              </a:ext>
            </a:extLst>
          </p:cNvPr>
          <p:cNvSpPr txBox="1"/>
          <p:nvPr/>
        </p:nvSpPr>
        <p:spPr>
          <a:xfrm>
            <a:off x="2736807" y="4595479"/>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30</a:t>
            </a:r>
          </a:p>
        </p:txBody>
      </p:sp>
      <p:cxnSp>
        <p:nvCxnSpPr>
          <p:cNvPr id="63" name="Straight Connector 62">
            <a:extLst>
              <a:ext uri="{FF2B5EF4-FFF2-40B4-BE49-F238E27FC236}">
                <a16:creationId xmlns:a16="http://schemas.microsoft.com/office/drawing/2014/main" id="{8A40C3EA-4681-3C48-9B62-A3ADEBB99CCF}"/>
              </a:ext>
            </a:extLst>
          </p:cNvPr>
          <p:cNvCxnSpPr>
            <a:cxnSpLocks/>
          </p:cNvCxnSpPr>
          <p:nvPr/>
        </p:nvCxnSpPr>
        <p:spPr>
          <a:xfrm rot="16200000">
            <a:off x="2768271" y="4563265"/>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4" name="TextBox 63">
            <a:extLst>
              <a:ext uri="{FF2B5EF4-FFF2-40B4-BE49-F238E27FC236}">
                <a16:creationId xmlns:a16="http://schemas.microsoft.com/office/drawing/2014/main" id="{68BD5BBA-8A4A-6548-9E88-698C3350B996}"/>
              </a:ext>
            </a:extLst>
          </p:cNvPr>
          <p:cNvSpPr txBox="1"/>
          <p:nvPr/>
        </p:nvSpPr>
        <p:spPr>
          <a:xfrm>
            <a:off x="3073626" y="4595479"/>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36</a:t>
            </a:r>
          </a:p>
        </p:txBody>
      </p:sp>
      <p:cxnSp>
        <p:nvCxnSpPr>
          <p:cNvPr id="65" name="Straight Connector 64">
            <a:extLst>
              <a:ext uri="{FF2B5EF4-FFF2-40B4-BE49-F238E27FC236}">
                <a16:creationId xmlns:a16="http://schemas.microsoft.com/office/drawing/2014/main" id="{ACE077CE-1119-D645-8A6F-930681B195BC}"/>
              </a:ext>
            </a:extLst>
          </p:cNvPr>
          <p:cNvCxnSpPr>
            <a:cxnSpLocks/>
          </p:cNvCxnSpPr>
          <p:nvPr/>
        </p:nvCxnSpPr>
        <p:spPr>
          <a:xfrm rot="16200000">
            <a:off x="3105090" y="4563265"/>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8" name="TextBox 67">
            <a:extLst>
              <a:ext uri="{FF2B5EF4-FFF2-40B4-BE49-F238E27FC236}">
                <a16:creationId xmlns:a16="http://schemas.microsoft.com/office/drawing/2014/main" id="{1A0D1385-52F9-7641-8360-79A8CCAF1440}"/>
              </a:ext>
            </a:extLst>
          </p:cNvPr>
          <p:cNvSpPr txBox="1"/>
          <p:nvPr/>
        </p:nvSpPr>
        <p:spPr>
          <a:xfrm>
            <a:off x="3744917" y="4595479"/>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48</a:t>
            </a:r>
          </a:p>
        </p:txBody>
      </p:sp>
      <p:cxnSp>
        <p:nvCxnSpPr>
          <p:cNvPr id="69" name="Straight Connector 68">
            <a:extLst>
              <a:ext uri="{FF2B5EF4-FFF2-40B4-BE49-F238E27FC236}">
                <a16:creationId xmlns:a16="http://schemas.microsoft.com/office/drawing/2014/main" id="{B08DF91A-103C-1049-89FA-E34AB3A16FE8}"/>
              </a:ext>
            </a:extLst>
          </p:cNvPr>
          <p:cNvCxnSpPr>
            <a:cxnSpLocks/>
          </p:cNvCxnSpPr>
          <p:nvPr/>
        </p:nvCxnSpPr>
        <p:spPr>
          <a:xfrm rot="16200000">
            <a:off x="3776381" y="4563265"/>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2" name="TextBox 121">
            <a:extLst>
              <a:ext uri="{FF2B5EF4-FFF2-40B4-BE49-F238E27FC236}">
                <a16:creationId xmlns:a16="http://schemas.microsoft.com/office/drawing/2014/main" id="{A5954350-1FA0-AF40-BFAA-0F911285295F}"/>
              </a:ext>
            </a:extLst>
          </p:cNvPr>
          <p:cNvSpPr txBox="1"/>
          <p:nvPr/>
        </p:nvSpPr>
        <p:spPr>
          <a:xfrm>
            <a:off x="532353" y="2224793"/>
            <a:ext cx="2675925" cy="2769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00" normalizeH="0" baseline="0" noProof="0" dirty="0">
                <a:ln>
                  <a:noFill/>
                </a:ln>
                <a:solidFill>
                  <a:srgbClr val="C6573B"/>
                </a:solidFill>
                <a:effectLst/>
                <a:uLnTx/>
                <a:uFillTx/>
                <a:latin typeface="Arial" panose="020B0604020202020204" pitchFamily="34" charset="0"/>
                <a:ea typeface="Aileron" charset="0"/>
                <a:cs typeface="Arial" panose="020B0604020202020204" pitchFamily="34" charset="0"/>
              </a:rPr>
              <a:t>EMPA-REG OUTCOME</a:t>
            </a:r>
          </a:p>
        </p:txBody>
      </p:sp>
      <p:sp>
        <p:nvSpPr>
          <p:cNvPr id="124" name="TextBox 123">
            <a:extLst>
              <a:ext uri="{FF2B5EF4-FFF2-40B4-BE49-F238E27FC236}">
                <a16:creationId xmlns:a16="http://schemas.microsoft.com/office/drawing/2014/main" id="{76B95F48-633A-7045-874D-0DDD41DC2B3A}"/>
              </a:ext>
            </a:extLst>
          </p:cNvPr>
          <p:cNvSpPr txBox="1"/>
          <p:nvPr/>
        </p:nvSpPr>
        <p:spPr>
          <a:xfrm>
            <a:off x="3342744" y="3607528"/>
            <a:ext cx="750205"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Empagliflozin</a:t>
            </a:r>
          </a:p>
        </p:txBody>
      </p:sp>
      <p:sp>
        <p:nvSpPr>
          <p:cNvPr id="132" name="TextBox 131">
            <a:extLst>
              <a:ext uri="{FF2B5EF4-FFF2-40B4-BE49-F238E27FC236}">
                <a16:creationId xmlns:a16="http://schemas.microsoft.com/office/drawing/2014/main" id="{807B0FA2-753B-D348-BF2C-524A6EA854B0}"/>
              </a:ext>
            </a:extLst>
          </p:cNvPr>
          <p:cNvSpPr txBox="1"/>
          <p:nvPr/>
        </p:nvSpPr>
        <p:spPr>
          <a:xfrm>
            <a:off x="3410874" y="4595479"/>
            <a:ext cx="1410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42</a:t>
            </a:r>
          </a:p>
        </p:txBody>
      </p:sp>
      <p:cxnSp>
        <p:nvCxnSpPr>
          <p:cNvPr id="133" name="Straight Connector 132">
            <a:extLst>
              <a:ext uri="{FF2B5EF4-FFF2-40B4-BE49-F238E27FC236}">
                <a16:creationId xmlns:a16="http://schemas.microsoft.com/office/drawing/2014/main" id="{0B9DAEBF-D68E-1F4A-A48C-365E59B79604}"/>
              </a:ext>
            </a:extLst>
          </p:cNvPr>
          <p:cNvCxnSpPr>
            <a:cxnSpLocks/>
          </p:cNvCxnSpPr>
          <p:nvPr/>
        </p:nvCxnSpPr>
        <p:spPr>
          <a:xfrm rot="16200000">
            <a:off x="3442338" y="4563265"/>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6" name="TextBox 135">
            <a:extLst>
              <a:ext uri="{FF2B5EF4-FFF2-40B4-BE49-F238E27FC236}">
                <a16:creationId xmlns:a16="http://schemas.microsoft.com/office/drawing/2014/main" id="{313E3263-A1B4-9148-9011-00A09DD365BB}"/>
              </a:ext>
            </a:extLst>
          </p:cNvPr>
          <p:cNvSpPr txBox="1"/>
          <p:nvPr/>
        </p:nvSpPr>
        <p:spPr>
          <a:xfrm>
            <a:off x="1229699" y="3374889"/>
            <a:ext cx="1336904" cy="246221"/>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HR: 0.86 (95% CI, 0.74-0.99)</a:t>
            </a:r>
            <a:b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b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p=0.04 for superiority</a:t>
            </a:r>
          </a:p>
        </p:txBody>
      </p:sp>
      <p:sp>
        <p:nvSpPr>
          <p:cNvPr id="137" name="TextBox 136">
            <a:extLst>
              <a:ext uri="{FF2B5EF4-FFF2-40B4-BE49-F238E27FC236}">
                <a16:creationId xmlns:a16="http://schemas.microsoft.com/office/drawing/2014/main" id="{3397FDEC-8429-9F48-B4E5-B331E68ABAAE}"/>
              </a:ext>
            </a:extLst>
          </p:cNvPr>
          <p:cNvSpPr txBox="1"/>
          <p:nvPr/>
        </p:nvSpPr>
        <p:spPr>
          <a:xfrm>
            <a:off x="3601475" y="2969645"/>
            <a:ext cx="442429"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8B878B"/>
                </a:solidFill>
                <a:effectLst/>
                <a:uLnTx/>
                <a:uFillTx/>
                <a:latin typeface="Arial" panose="020B0604020202020204" pitchFamily="34" charset="0"/>
                <a:ea typeface="Aileron" charset="0"/>
                <a:cs typeface="Arial" panose="020B0604020202020204" pitchFamily="34" charset="0"/>
              </a:rPr>
              <a:t>Placebo</a:t>
            </a:r>
          </a:p>
        </p:txBody>
      </p:sp>
      <p:sp>
        <p:nvSpPr>
          <p:cNvPr id="138" name="TextBox 137">
            <a:extLst>
              <a:ext uri="{FF2B5EF4-FFF2-40B4-BE49-F238E27FC236}">
                <a16:creationId xmlns:a16="http://schemas.microsoft.com/office/drawing/2014/main" id="{9EB8A303-01EB-674A-99E5-902D1102DE47}"/>
              </a:ext>
            </a:extLst>
          </p:cNvPr>
          <p:cNvSpPr txBox="1"/>
          <p:nvPr/>
        </p:nvSpPr>
        <p:spPr>
          <a:xfrm>
            <a:off x="4358777" y="2224793"/>
            <a:ext cx="2547685" cy="2769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00" normalizeH="0" baseline="0" noProof="0" dirty="0">
                <a:ln>
                  <a:noFill/>
                </a:ln>
                <a:solidFill>
                  <a:srgbClr val="C6573B"/>
                </a:solidFill>
                <a:effectLst/>
                <a:uLnTx/>
                <a:uFillTx/>
                <a:latin typeface="Arial" panose="020B0604020202020204" pitchFamily="34" charset="0"/>
                <a:ea typeface="Aileron" charset="0"/>
                <a:cs typeface="Arial" panose="020B0604020202020204" pitchFamily="34" charset="0"/>
              </a:rPr>
              <a:t>CANVAS PROGRAM</a:t>
            </a:r>
            <a:r>
              <a:rPr kumimoji="0" lang="en-US" sz="1800" b="1" i="0" u="none" strike="noStrike" kern="1200" cap="none" spc="100" normalizeH="0" baseline="30000" noProof="0" dirty="0">
                <a:ln>
                  <a:noFill/>
                </a:ln>
                <a:solidFill>
                  <a:srgbClr val="C6573B"/>
                </a:solidFill>
                <a:effectLst/>
                <a:uLnTx/>
                <a:uFillTx/>
                <a:latin typeface="Arial" panose="020B0604020202020204" pitchFamily="34" charset="0"/>
                <a:ea typeface="Aileron" charset="0"/>
                <a:cs typeface="Arial" panose="020B0604020202020204" pitchFamily="34" charset="0"/>
              </a:rPr>
              <a:t>2</a:t>
            </a:r>
          </a:p>
        </p:txBody>
      </p:sp>
      <p:sp>
        <p:nvSpPr>
          <p:cNvPr id="139" name="Google Shape;837;p28">
            <a:extLst>
              <a:ext uri="{FF2B5EF4-FFF2-40B4-BE49-F238E27FC236}">
                <a16:creationId xmlns:a16="http://schemas.microsoft.com/office/drawing/2014/main" id="{A192143D-93A3-5148-91DC-C813821EBC63}"/>
              </a:ext>
            </a:extLst>
          </p:cNvPr>
          <p:cNvSpPr txBox="1"/>
          <p:nvPr/>
        </p:nvSpPr>
        <p:spPr>
          <a:xfrm rot="-5400000">
            <a:off x="3646400" y="3564133"/>
            <a:ext cx="1786356" cy="246181"/>
          </a:xfrm>
          <a:prstGeom prst="rect">
            <a:avLst/>
          </a:prstGeom>
          <a:solidFill>
            <a:schemeClr val="lt1"/>
          </a:solid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Patients with an event (%)</a:t>
            </a:r>
            <a:endParaRPr kumimoji="0"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140" name="Straight Connector 139">
            <a:extLst>
              <a:ext uri="{FF2B5EF4-FFF2-40B4-BE49-F238E27FC236}">
                <a16:creationId xmlns:a16="http://schemas.microsoft.com/office/drawing/2014/main" id="{3C4A8B90-A212-6445-BA57-F49F8B7D9E89}"/>
              </a:ext>
            </a:extLst>
          </p:cNvPr>
          <p:cNvCxnSpPr>
            <a:cxnSpLocks/>
          </p:cNvCxnSpPr>
          <p:nvPr/>
        </p:nvCxnSpPr>
        <p:spPr>
          <a:xfrm>
            <a:off x="4984890" y="4527798"/>
            <a:ext cx="33209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a:extLst>
              <a:ext uri="{FF2B5EF4-FFF2-40B4-BE49-F238E27FC236}">
                <a16:creationId xmlns:a16="http://schemas.microsoft.com/office/drawing/2014/main" id="{3DB2C4BE-2A24-7542-AB00-8D772C5991E2}"/>
              </a:ext>
            </a:extLst>
          </p:cNvPr>
          <p:cNvCxnSpPr>
            <a:cxnSpLocks/>
          </p:cNvCxnSpPr>
          <p:nvPr/>
        </p:nvCxnSpPr>
        <p:spPr>
          <a:xfrm flipV="1">
            <a:off x="4983737" y="2679700"/>
            <a:ext cx="0" cy="184810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2" name="TextBox 141">
            <a:extLst>
              <a:ext uri="{FF2B5EF4-FFF2-40B4-BE49-F238E27FC236}">
                <a16:creationId xmlns:a16="http://schemas.microsoft.com/office/drawing/2014/main" id="{16364AC1-A7C9-8A4E-9592-C641E0C59CFC}"/>
              </a:ext>
            </a:extLst>
          </p:cNvPr>
          <p:cNvSpPr txBox="1"/>
          <p:nvPr/>
        </p:nvSpPr>
        <p:spPr>
          <a:xfrm>
            <a:off x="5746969" y="4775064"/>
            <a:ext cx="1623842"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Years since </a:t>
            </a:r>
            <a:r>
              <a:rPr kumimoji="0" lang="en-US" sz="1000" b="1" i="0" u="none" strike="noStrike" kern="1200" cap="none" spc="0" normalizeH="0" baseline="0" noProof="0" dirty="0" err="1">
                <a:ln>
                  <a:noFill/>
                </a:ln>
                <a:solidFill>
                  <a:srgbClr val="000000"/>
                </a:solidFill>
                <a:effectLst/>
                <a:uLnTx/>
                <a:uFillTx/>
                <a:latin typeface="Arial" panose="020B0604020202020204" pitchFamily="34" charset="0"/>
                <a:ea typeface="Aileron" charset="0"/>
                <a:cs typeface="Arial" panose="020B0604020202020204" pitchFamily="34" charset="0"/>
              </a:rPr>
              <a:t>randomisation</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endParaRPr>
          </a:p>
        </p:txBody>
      </p:sp>
      <p:sp>
        <p:nvSpPr>
          <p:cNvPr id="143" name="TextBox 142">
            <a:extLst>
              <a:ext uri="{FF2B5EF4-FFF2-40B4-BE49-F238E27FC236}">
                <a16:creationId xmlns:a16="http://schemas.microsoft.com/office/drawing/2014/main" id="{EDB89998-D9FF-4244-B4A5-D143C6456FAF}"/>
              </a:ext>
            </a:extLst>
          </p:cNvPr>
          <p:cNvSpPr txBox="1"/>
          <p:nvPr/>
        </p:nvSpPr>
        <p:spPr>
          <a:xfrm>
            <a:off x="4955498" y="4595479"/>
            <a:ext cx="70532"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a:t>
            </a:r>
          </a:p>
        </p:txBody>
      </p:sp>
      <p:sp>
        <p:nvSpPr>
          <p:cNvPr id="144" name="TextBox 143">
            <a:extLst>
              <a:ext uri="{FF2B5EF4-FFF2-40B4-BE49-F238E27FC236}">
                <a16:creationId xmlns:a16="http://schemas.microsoft.com/office/drawing/2014/main" id="{6BFE1406-76D9-344A-9A0D-39FB3F884896}"/>
              </a:ext>
            </a:extLst>
          </p:cNvPr>
          <p:cNvSpPr txBox="1"/>
          <p:nvPr/>
        </p:nvSpPr>
        <p:spPr>
          <a:xfrm>
            <a:off x="4740285" y="2691839"/>
            <a:ext cx="141064" cy="153888"/>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20</a:t>
            </a:r>
          </a:p>
        </p:txBody>
      </p:sp>
      <p:cxnSp>
        <p:nvCxnSpPr>
          <p:cNvPr id="145" name="Straight Connector 144">
            <a:extLst>
              <a:ext uri="{FF2B5EF4-FFF2-40B4-BE49-F238E27FC236}">
                <a16:creationId xmlns:a16="http://schemas.microsoft.com/office/drawing/2014/main" id="{AD042819-9457-E143-9A29-15988143B676}"/>
              </a:ext>
            </a:extLst>
          </p:cNvPr>
          <p:cNvCxnSpPr>
            <a:cxnSpLocks/>
          </p:cNvCxnSpPr>
          <p:nvPr/>
        </p:nvCxnSpPr>
        <p:spPr>
          <a:xfrm>
            <a:off x="4917037" y="2769973"/>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6" name="TextBox 145">
            <a:extLst>
              <a:ext uri="{FF2B5EF4-FFF2-40B4-BE49-F238E27FC236}">
                <a16:creationId xmlns:a16="http://schemas.microsoft.com/office/drawing/2014/main" id="{A812DE31-6E9C-0547-A7FC-AE1102FF353D}"/>
              </a:ext>
            </a:extLst>
          </p:cNvPr>
          <p:cNvSpPr txBox="1"/>
          <p:nvPr/>
        </p:nvSpPr>
        <p:spPr>
          <a:xfrm>
            <a:off x="4740285" y="3224387"/>
            <a:ext cx="141064" cy="153888"/>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14</a:t>
            </a:r>
          </a:p>
        </p:txBody>
      </p:sp>
      <p:cxnSp>
        <p:nvCxnSpPr>
          <p:cNvPr id="147" name="Straight Connector 146">
            <a:extLst>
              <a:ext uri="{FF2B5EF4-FFF2-40B4-BE49-F238E27FC236}">
                <a16:creationId xmlns:a16="http://schemas.microsoft.com/office/drawing/2014/main" id="{36765173-0167-7145-93DF-FAD7BA5009EE}"/>
              </a:ext>
            </a:extLst>
          </p:cNvPr>
          <p:cNvCxnSpPr>
            <a:cxnSpLocks/>
          </p:cNvCxnSpPr>
          <p:nvPr/>
        </p:nvCxnSpPr>
        <p:spPr>
          <a:xfrm>
            <a:off x="4917037" y="3302521"/>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8" name="TextBox 147">
            <a:extLst>
              <a:ext uri="{FF2B5EF4-FFF2-40B4-BE49-F238E27FC236}">
                <a16:creationId xmlns:a16="http://schemas.microsoft.com/office/drawing/2014/main" id="{F1163428-F0D1-7F48-AA0F-614559163820}"/>
              </a:ext>
            </a:extLst>
          </p:cNvPr>
          <p:cNvSpPr txBox="1"/>
          <p:nvPr/>
        </p:nvSpPr>
        <p:spPr>
          <a:xfrm>
            <a:off x="4740285" y="3581883"/>
            <a:ext cx="141064" cy="153888"/>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10</a:t>
            </a:r>
          </a:p>
        </p:txBody>
      </p:sp>
      <p:cxnSp>
        <p:nvCxnSpPr>
          <p:cNvPr id="149" name="Straight Connector 148">
            <a:extLst>
              <a:ext uri="{FF2B5EF4-FFF2-40B4-BE49-F238E27FC236}">
                <a16:creationId xmlns:a16="http://schemas.microsoft.com/office/drawing/2014/main" id="{A99069A7-1EDF-C84F-A9A0-6C09F5247473}"/>
              </a:ext>
            </a:extLst>
          </p:cNvPr>
          <p:cNvCxnSpPr>
            <a:cxnSpLocks/>
          </p:cNvCxnSpPr>
          <p:nvPr/>
        </p:nvCxnSpPr>
        <p:spPr>
          <a:xfrm>
            <a:off x="4917037" y="3660017"/>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0" name="TextBox 149">
            <a:extLst>
              <a:ext uri="{FF2B5EF4-FFF2-40B4-BE49-F238E27FC236}">
                <a16:creationId xmlns:a16="http://schemas.microsoft.com/office/drawing/2014/main" id="{AB2F5884-FDE3-7349-887D-2C7A609DC5E8}"/>
              </a:ext>
            </a:extLst>
          </p:cNvPr>
          <p:cNvSpPr txBox="1"/>
          <p:nvPr/>
        </p:nvSpPr>
        <p:spPr>
          <a:xfrm>
            <a:off x="4810817" y="3933455"/>
            <a:ext cx="70532" cy="153888"/>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6</a:t>
            </a:r>
          </a:p>
        </p:txBody>
      </p:sp>
      <p:cxnSp>
        <p:nvCxnSpPr>
          <p:cNvPr id="151" name="Straight Connector 150">
            <a:extLst>
              <a:ext uri="{FF2B5EF4-FFF2-40B4-BE49-F238E27FC236}">
                <a16:creationId xmlns:a16="http://schemas.microsoft.com/office/drawing/2014/main" id="{48BB0F06-AB2A-FC4C-96EF-B60114E22CD5}"/>
              </a:ext>
            </a:extLst>
          </p:cNvPr>
          <p:cNvCxnSpPr>
            <a:cxnSpLocks/>
          </p:cNvCxnSpPr>
          <p:nvPr/>
        </p:nvCxnSpPr>
        <p:spPr>
          <a:xfrm>
            <a:off x="4917037" y="4011589"/>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a:extLst>
              <a:ext uri="{FF2B5EF4-FFF2-40B4-BE49-F238E27FC236}">
                <a16:creationId xmlns:a16="http://schemas.microsoft.com/office/drawing/2014/main" id="{B8C3E4A1-C78B-E640-8A42-BCD2BA2FC9F9}"/>
              </a:ext>
            </a:extLst>
          </p:cNvPr>
          <p:cNvCxnSpPr>
            <a:cxnSpLocks/>
          </p:cNvCxnSpPr>
          <p:nvPr/>
        </p:nvCxnSpPr>
        <p:spPr>
          <a:xfrm>
            <a:off x="4917037" y="4527798"/>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3" name="TextBox 152">
            <a:extLst>
              <a:ext uri="{FF2B5EF4-FFF2-40B4-BE49-F238E27FC236}">
                <a16:creationId xmlns:a16="http://schemas.microsoft.com/office/drawing/2014/main" id="{DEBF8E37-4FDF-8247-8B6B-1DE5AC9DE889}"/>
              </a:ext>
            </a:extLst>
          </p:cNvPr>
          <p:cNvSpPr txBox="1"/>
          <p:nvPr/>
        </p:nvSpPr>
        <p:spPr>
          <a:xfrm>
            <a:off x="4810817" y="4452820"/>
            <a:ext cx="70532" cy="153888"/>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a:t>
            </a:r>
          </a:p>
        </p:txBody>
      </p:sp>
      <p:cxnSp>
        <p:nvCxnSpPr>
          <p:cNvPr id="154" name="Straight Connector 153">
            <a:extLst>
              <a:ext uri="{FF2B5EF4-FFF2-40B4-BE49-F238E27FC236}">
                <a16:creationId xmlns:a16="http://schemas.microsoft.com/office/drawing/2014/main" id="{C4B16E6A-40A9-3443-8CFE-30AC333D1A99}"/>
              </a:ext>
            </a:extLst>
          </p:cNvPr>
          <p:cNvCxnSpPr>
            <a:cxnSpLocks/>
          </p:cNvCxnSpPr>
          <p:nvPr/>
        </p:nvCxnSpPr>
        <p:spPr>
          <a:xfrm rot="16200000">
            <a:off x="4951696" y="4563265"/>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5" name="TextBox 154">
            <a:extLst>
              <a:ext uri="{FF2B5EF4-FFF2-40B4-BE49-F238E27FC236}">
                <a16:creationId xmlns:a16="http://schemas.microsoft.com/office/drawing/2014/main" id="{E56AEAD1-1434-B94E-B1D8-21E470C5C204}"/>
              </a:ext>
            </a:extLst>
          </p:cNvPr>
          <p:cNvSpPr txBox="1"/>
          <p:nvPr/>
        </p:nvSpPr>
        <p:spPr>
          <a:xfrm>
            <a:off x="5428898" y="4595479"/>
            <a:ext cx="70532"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a:t>
            </a:r>
          </a:p>
        </p:txBody>
      </p:sp>
      <p:cxnSp>
        <p:nvCxnSpPr>
          <p:cNvPr id="156" name="Straight Connector 155">
            <a:extLst>
              <a:ext uri="{FF2B5EF4-FFF2-40B4-BE49-F238E27FC236}">
                <a16:creationId xmlns:a16="http://schemas.microsoft.com/office/drawing/2014/main" id="{669E3AA2-0209-5046-9683-70239FA20D18}"/>
              </a:ext>
            </a:extLst>
          </p:cNvPr>
          <p:cNvCxnSpPr>
            <a:cxnSpLocks/>
          </p:cNvCxnSpPr>
          <p:nvPr/>
        </p:nvCxnSpPr>
        <p:spPr>
          <a:xfrm rot="16200000">
            <a:off x="5425096" y="4563265"/>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9" name="TextBox 158">
            <a:extLst>
              <a:ext uri="{FF2B5EF4-FFF2-40B4-BE49-F238E27FC236}">
                <a16:creationId xmlns:a16="http://schemas.microsoft.com/office/drawing/2014/main" id="{7A870930-70B1-434F-BD2A-8F689B8D793E}"/>
              </a:ext>
            </a:extLst>
          </p:cNvPr>
          <p:cNvSpPr txBox="1"/>
          <p:nvPr/>
        </p:nvSpPr>
        <p:spPr>
          <a:xfrm>
            <a:off x="5978825" y="4595479"/>
            <a:ext cx="70532"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a:t>
            </a:r>
          </a:p>
        </p:txBody>
      </p:sp>
      <p:cxnSp>
        <p:nvCxnSpPr>
          <p:cNvPr id="160" name="Straight Connector 159">
            <a:extLst>
              <a:ext uri="{FF2B5EF4-FFF2-40B4-BE49-F238E27FC236}">
                <a16:creationId xmlns:a16="http://schemas.microsoft.com/office/drawing/2014/main" id="{B1FDC603-29E9-E543-A310-68DE6BD03943}"/>
              </a:ext>
            </a:extLst>
          </p:cNvPr>
          <p:cNvCxnSpPr>
            <a:cxnSpLocks/>
          </p:cNvCxnSpPr>
          <p:nvPr/>
        </p:nvCxnSpPr>
        <p:spPr>
          <a:xfrm rot="16200000">
            <a:off x="5975023" y="4563265"/>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3" name="TextBox 162">
            <a:extLst>
              <a:ext uri="{FF2B5EF4-FFF2-40B4-BE49-F238E27FC236}">
                <a16:creationId xmlns:a16="http://schemas.microsoft.com/office/drawing/2014/main" id="{F0540647-054A-8C44-93BB-55B011D817C9}"/>
              </a:ext>
            </a:extLst>
          </p:cNvPr>
          <p:cNvSpPr txBox="1"/>
          <p:nvPr/>
        </p:nvSpPr>
        <p:spPr>
          <a:xfrm>
            <a:off x="6522232" y="4595479"/>
            <a:ext cx="70532"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3</a:t>
            </a:r>
          </a:p>
        </p:txBody>
      </p:sp>
      <p:cxnSp>
        <p:nvCxnSpPr>
          <p:cNvPr id="164" name="Straight Connector 163">
            <a:extLst>
              <a:ext uri="{FF2B5EF4-FFF2-40B4-BE49-F238E27FC236}">
                <a16:creationId xmlns:a16="http://schemas.microsoft.com/office/drawing/2014/main" id="{1811D64C-1FB5-D84F-A916-428118C7C366}"/>
              </a:ext>
            </a:extLst>
          </p:cNvPr>
          <p:cNvCxnSpPr>
            <a:cxnSpLocks/>
          </p:cNvCxnSpPr>
          <p:nvPr/>
        </p:nvCxnSpPr>
        <p:spPr>
          <a:xfrm rot="16200000">
            <a:off x="6518430" y="4563265"/>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5" name="TextBox 164">
            <a:extLst>
              <a:ext uri="{FF2B5EF4-FFF2-40B4-BE49-F238E27FC236}">
                <a16:creationId xmlns:a16="http://schemas.microsoft.com/office/drawing/2014/main" id="{6C8444CD-1793-F640-8ED4-1A5A3835D07B}"/>
              </a:ext>
            </a:extLst>
          </p:cNvPr>
          <p:cNvSpPr txBox="1"/>
          <p:nvPr/>
        </p:nvSpPr>
        <p:spPr>
          <a:xfrm>
            <a:off x="7074951" y="4595479"/>
            <a:ext cx="70532"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4</a:t>
            </a:r>
          </a:p>
        </p:txBody>
      </p:sp>
      <p:cxnSp>
        <p:nvCxnSpPr>
          <p:cNvPr id="166" name="Straight Connector 165">
            <a:extLst>
              <a:ext uri="{FF2B5EF4-FFF2-40B4-BE49-F238E27FC236}">
                <a16:creationId xmlns:a16="http://schemas.microsoft.com/office/drawing/2014/main" id="{62376FCD-DEFE-7F4C-B68F-1297489952BA}"/>
              </a:ext>
            </a:extLst>
          </p:cNvPr>
          <p:cNvCxnSpPr>
            <a:cxnSpLocks/>
          </p:cNvCxnSpPr>
          <p:nvPr/>
        </p:nvCxnSpPr>
        <p:spPr>
          <a:xfrm rot="16200000">
            <a:off x="7071149" y="4563265"/>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7" name="TextBox 166">
            <a:extLst>
              <a:ext uri="{FF2B5EF4-FFF2-40B4-BE49-F238E27FC236}">
                <a16:creationId xmlns:a16="http://schemas.microsoft.com/office/drawing/2014/main" id="{FCA04950-7C50-B844-850B-24794BE5F900}"/>
              </a:ext>
            </a:extLst>
          </p:cNvPr>
          <p:cNvSpPr txBox="1"/>
          <p:nvPr/>
        </p:nvSpPr>
        <p:spPr>
          <a:xfrm>
            <a:off x="8174867" y="4595479"/>
            <a:ext cx="70532"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6</a:t>
            </a:r>
          </a:p>
        </p:txBody>
      </p:sp>
      <p:cxnSp>
        <p:nvCxnSpPr>
          <p:cNvPr id="168" name="Straight Connector 167">
            <a:extLst>
              <a:ext uri="{FF2B5EF4-FFF2-40B4-BE49-F238E27FC236}">
                <a16:creationId xmlns:a16="http://schemas.microsoft.com/office/drawing/2014/main" id="{0D650472-5C00-7D46-AD1E-2EAC4D7B93A2}"/>
              </a:ext>
            </a:extLst>
          </p:cNvPr>
          <p:cNvCxnSpPr>
            <a:cxnSpLocks/>
          </p:cNvCxnSpPr>
          <p:nvPr/>
        </p:nvCxnSpPr>
        <p:spPr>
          <a:xfrm rot="16200000">
            <a:off x="8171065" y="4563265"/>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9" name="TextBox 168">
            <a:extLst>
              <a:ext uri="{FF2B5EF4-FFF2-40B4-BE49-F238E27FC236}">
                <a16:creationId xmlns:a16="http://schemas.microsoft.com/office/drawing/2014/main" id="{465485A1-6D96-494B-B5D9-3362AD052B66}"/>
              </a:ext>
            </a:extLst>
          </p:cNvPr>
          <p:cNvSpPr txBox="1"/>
          <p:nvPr/>
        </p:nvSpPr>
        <p:spPr>
          <a:xfrm>
            <a:off x="7593952" y="3385193"/>
            <a:ext cx="718145"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C6573B"/>
                </a:solidFill>
                <a:effectLst/>
                <a:uLnTx/>
                <a:uFillTx/>
                <a:latin typeface="Arial" panose="020B0604020202020204" pitchFamily="34" charset="0"/>
                <a:ea typeface="Aileron" charset="0"/>
                <a:cs typeface="Arial" panose="020B0604020202020204" pitchFamily="34" charset="0"/>
              </a:rPr>
              <a:t>Canagliflozin</a:t>
            </a:r>
          </a:p>
        </p:txBody>
      </p:sp>
      <p:sp>
        <p:nvSpPr>
          <p:cNvPr id="170" name="TextBox 169">
            <a:extLst>
              <a:ext uri="{FF2B5EF4-FFF2-40B4-BE49-F238E27FC236}">
                <a16:creationId xmlns:a16="http://schemas.microsoft.com/office/drawing/2014/main" id="{C8B1890D-FF5B-D343-A3BA-7A18BDB51587}"/>
              </a:ext>
            </a:extLst>
          </p:cNvPr>
          <p:cNvSpPr txBox="1"/>
          <p:nvPr/>
        </p:nvSpPr>
        <p:spPr>
          <a:xfrm>
            <a:off x="7624924" y="4595479"/>
            <a:ext cx="70532"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5</a:t>
            </a:r>
          </a:p>
        </p:txBody>
      </p:sp>
      <p:cxnSp>
        <p:nvCxnSpPr>
          <p:cNvPr id="171" name="Straight Connector 170">
            <a:extLst>
              <a:ext uri="{FF2B5EF4-FFF2-40B4-BE49-F238E27FC236}">
                <a16:creationId xmlns:a16="http://schemas.microsoft.com/office/drawing/2014/main" id="{B20E0DAF-270F-AA45-BF7F-DC60AC81B118}"/>
              </a:ext>
            </a:extLst>
          </p:cNvPr>
          <p:cNvCxnSpPr>
            <a:cxnSpLocks/>
          </p:cNvCxnSpPr>
          <p:nvPr/>
        </p:nvCxnSpPr>
        <p:spPr>
          <a:xfrm rot="16200000">
            <a:off x="7621122" y="4563265"/>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2" name="TextBox 171">
            <a:extLst>
              <a:ext uri="{FF2B5EF4-FFF2-40B4-BE49-F238E27FC236}">
                <a16:creationId xmlns:a16="http://schemas.microsoft.com/office/drawing/2014/main" id="{562C4CA8-21B5-234B-A8DA-8EBA366D9382}"/>
              </a:ext>
            </a:extLst>
          </p:cNvPr>
          <p:cNvSpPr txBox="1"/>
          <p:nvPr/>
        </p:nvSpPr>
        <p:spPr>
          <a:xfrm>
            <a:off x="5103683" y="2724014"/>
            <a:ext cx="1336904" cy="369332"/>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HR: 0.86 (95% CI, 0.75-0.97)</a:t>
            </a:r>
            <a:b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b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p&lt;0.0001 for noninferiority</a:t>
            </a:r>
            <a:b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b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p=0.0158 for superiority</a:t>
            </a:r>
          </a:p>
        </p:txBody>
      </p:sp>
      <p:sp>
        <p:nvSpPr>
          <p:cNvPr id="173" name="TextBox 172">
            <a:extLst>
              <a:ext uri="{FF2B5EF4-FFF2-40B4-BE49-F238E27FC236}">
                <a16:creationId xmlns:a16="http://schemas.microsoft.com/office/drawing/2014/main" id="{7555B1B8-1DE6-0D49-8E4E-CDFB90A042F3}"/>
              </a:ext>
            </a:extLst>
          </p:cNvPr>
          <p:cNvSpPr txBox="1"/>
          <p:nvPr/>
        </p:nvSpPr>
        <p:spPr>
          <a:xfrm>
            <a:off x="7786609" y="2779145"/>
            <a:ext cx="442429"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8B878B"/>
                </a:solidFill>
                <a:effectLst/>
                <a:uLnTx/>
                <a:uFillTx/>
                <a:latin typeface="Arial" panose="020B0604020202020204" pitchFamily="34" charset="0"/>
                <a:ea typeface="Aileron" charset="0"/>
                <a:cs typeface="Arial" panose="020B0604020202020204" pitchFamily="34" charset="0"/>
              </a:rPr>
              <a:t>Placebo</a:t>
            </a:r>
          </a:p>
        </p:txBody>
      </p:sp>
      <p:sp>
        <p:nvSpPr>
          <p:cNvPr id="176" name="TextBox 175">
            <a:extLst>
              <a:ext uri="{FF2B5EF4-FFF2-40B4-BE49-F238E27FC236}">
                <a16:creationId xmlns:a16="http://schemas.microsoft.com/office/drawing/2014/main" id="{F1035BF9-421F-F84A-81C1-78C172A8374E}"/>
              </a:ext>
            </a:extLst>
          </p:cNvPr>
          <p:cNvSpPr txBox="1"/>
          <p:nvPr/>
        </p:nvSpPr>
        <p:spPr>
          <a:xfrm>
            <a:off x="4810817" y="4111255"/>
            <a:ext cx="70532" cy="153888"/>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4</a:t>
            </a:r>
          </a:p>
        </p:txBody>
      </p:sp>
      <p:cxnSp>
        <p:nvCxnSpPr>
          <p:cNvPr id="177" name="Straight Connector 176">
            <a:extLst>
              <a:ext uri="{FF2B5EF4-FFF2-40B4-BE49-F238E27FC236}">
                <a16:creationId xmlns:a16="http://schemas.microsoft.com/office/drawing/2014/main" id="{D261170E-63B3-A245-8AD7-C38269221513}"/>
              </a:ext>
            </a:extLst>
          </p:cNvPr>
          <p:cNvCxnSpPr>
            <a:cxnSpLocks/>
          </p:cNvCxnSpPr>
          <p:nvPr/>
        </p:nvCxnSpPr>
        <p:spPr>
          <a:xfrm>
            <a:off x="4917037" y="4189389"/>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8" name="TextBox 177">
            <a:extLst>
              <a:ext uri="{FF2B5EF4-FFF2-40B4-BE49-F238E27FC236}">
                <a16:creationId xmlns:a16="http://schemas.microsoft.com/office/drawing/2014/main" id="{751BF6D8-87CE-B842-B717-C74CB1D1C7AE}"/>
              </a:ext>
            </a:extLst>
          </p:cNvPr>
          <p:cNvSpPr txBox="1"/>
          <p:nvPr/>
        </p:nvSpPr>
        <p:spPr>
          <a:xfrm>
            <a:off x="4810817" y="4279530"/>
            <a:ext cx="70532" cy="153888"/>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a:t>
            </a:r>
          </a:p>
        </p:txBody>
      </p:sp>
      <p:cxnSp>
        <p:nvCxnSpPr>
          <p:cNvPr id="179" name="Straight Connector 178">
            <a:extLst>
              <a:ext uri="{FF2B5EF4-FFF2-40B4-BE49-F238E27FC236}">
                <a16:creationId xmlns:a16="http://schemas.microsoft.com/office/drawing/2014/main" id="{A5233179-05FE-E243-BB02-B549283AFFB0}"/>
              </a:ext>
            </a:extLst>
          </p:cNvPr>
          <p:cNvCxnSpPr>
            <a:cxnSpLocks/>
          </p:cNvCxnSpPr>
          <p:nvPr/>
        </p:nvCxnSpPr>
        <p:spPr>
          <a:xfrm>
            <a:off x="4917037" y="4357664"/>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0" name="TextBox 179">
            <a:extLst>
              <a:ext uri="{FF2B5EF4-FFF2-40B4-BE49-F238E27FC236}">
                <a16:creationId xmlns:a16="http://schemas.microsoft.com/office/drawing/2014/main" id="{4821F2B2-B4DB-5F48-B717-07CA0A0F1034}"/>
              </a:ext>
            </a:extLst>
          </p:cNvPr>
          <p:cNvSpPr txBox="1"/>
          <p:nvPr/>
        </p:nvSpPr>
        <p:spPr>
          <a:xfrm>
            <a:off x="4810817" y="3765180"/>
            <a:ext cx="70532" cy="153888"/>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8</a:t>
            </a:r>
          </a:p>
        </p:txBody>
      </p:sp>
      <p:cxnSp>
        <p:nvCxnSpPr>
          <p:cNvPr id="181" name="Straight Connector 180">
            <a:extLst>
              <a:ext uri="{FF2B5EF4-FFF2-40B4-BE49-F238E27FC236}">
                <a16:creationId xmlns:a16="http://schemas.microsoft.com/office/drawing/2014/main" id="{4A2BD532-DA0B-AD43-A190-E9C32A893EDD}"/>
              </a:ext>
            </a:extLst>
          </p:cNvPr>
          <p:cNvCxnSpPr>
            <a:cxnSpLocks/>
          </p:cNvCxnSpPr>
          <p:nvPr/>
        </p:nvCxnSpPr>
        <p:spPr>
          <a:xfrm>
            <a:off x="4917037" y="3843314"/>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3" name="TextBox 182">
            <a:extLst>
              <a:ext uri="{FF2B5EF4-FFF2-40B4-BE49-F238E27FC236}">
                <a16:creationId xmlns:a16="http://schemas.microsoft.com/office/drawing/2014/main" id="{70138264-024C-4C4F-A09F-E8F6DEFD9E24}"/>
              </a:ext>
            </a:extLst>
          </p:cNvPr>
          <p:cNvSpPr txBox="1"/>
          <p:nvPr/>
        </p:nvSpPr>
        <p:spPr>
          <a:xfrm>
            <a:off x="4740285" y="3413608"/>
            <a:ext cx="141064" cy="153888"/>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12</a:t>
            </a:r>
          </a:p>
        </p:txBody>
      </p:sp>
      <p:cxnSp>
        <p:nvCxnSpPr>
          <p:cNvPr id="184" name="Straight Connector 183">
            <a:extLst>
              <a:ext uri="{FF2B5EF4-FFF2-40B4-BE49-F238E27FC236}">
                <a16:creationId xmlns:a16="http://schemas.microsoft.com/office/drawing/2014/main" id="{2DF59D1D-9B89-7342-86E7-AE35665C4526}"/>
              </a:ext>
            </a:extLst>
          </p:cNvPr>
          <p:cNvCxnSpPr>
            <a:cxnSpLocks/>
          </p:cNvCxnSpPr>
          <p:nvPr/>
        </p:nvCxnSpPr>
        <p:spPr>
          <a:xfrm>
            <a:off x="4917037" y="3491742"/>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5" name="TextBox 184">
            <a:extLst>
              <a:ext uri="{FF2B5EF4-FFF2-40B4-BE49-F238E27FC236}">
                <a16:creationId xmlns:a16="http://schemas.microsoft.com/office/drawing/2014/main" id="{A2353801-B838-6A43-9A27-D0C1A605B830}"/>
              </a:ext>
            </a:extLst>
          </p:cNvPr>
          <p:cNvSpPr txBox="1"/>
          <p:nvPr/>
        </p:nvSpPr>
        <p:spPr>
          <a:xfrm>
            <a:off x="4740285" y="3033887"/>
            <a:ext cx="141064" cy="153888"/>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16</a:t>
            </a:r>
          </a:p>
        </p:txBody>
      </p:sp>
      <p:cxnSp>
        <p:nvCxnSpPr>
          <p:cNvPr id="186" name="Straight Connector 185">
            <a:extLst>
              <a:ext uri="{FF2B5EF4-FFF2-40B4-BE49-F238E27FC236}">
                <a16:creationId xmlns:a16="http://schemas.microsoft.com/office/drawing/2014/main" id="{C9F33791-0CBA-0E44-88C9-5C2F138100D4}"/>
              </a:ext>
            </a:extLst>
          </p:cNvPr>
          <p:cNvCxnSpPr>
            <a:cxnSpLocks/>
          </p:cNvCxnSpPr>
          <p:nvPr/>
        </p:nvCxnSpPr>
        <p:spPr>
          <a:xfrm>
            <a:off x="4917037" y="3112021"/>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7" name="TextBox 186">
            <a:extLst>
              <a:ext uri="{FF2B5EF4-FFF2-40B4-BE49-F238E27FC236}">
                <a16:creationId xmlns:a16="http://schemas.microsoft.com/office/drawing/2014/main" id="{445F0EAF-9383-C448-BD79-0B66DE5320D6}"/>
              </a:ext>
            </a:extLst>
          </p:cNvPr>
          <p:cNvSpPr txBox="1"/>
          <p:nvPr/>
        </p:nvSpPr>
        <p:spPr>
          <a:xfrm>
            <a:off x="4740285" y="2871962"/>
            <a:ext cx="141064" cy="153888"/>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18</a:t>
            </a:r>
          </a:p>
        </p:txBody>
      </p:sp>
      <p:cxnSp>
        <p:nvCxnSpPr>
          <p:cNvPr id="188" name="Straight Connector 187">
            <a:extLst>
              <a:ext uri="{FF2B5EF4-FFF2-40B4-BE49-F238E27FC236}">
                <a16:creationId xmlns:a16="http://schemas.microsoft.com/office/drawing/2014/main" id="{A5D80286-C1CB-0B44-A235-B9F437B64B56}"/>
              </a:ext>
            </a:extLst>
          </p:cNvPr>
          <p:cNvCxnSpPr>
            <a:cxnSpLocks/>
          </p:cNvCxnSpPr>
          <p:nvPr/>
        </p:nvCxnSpPr>
        <p:spPr>
          <a:xfrm>
            <a:off x="4917037" y="2950096"/>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9" name="Google Shape;837;p28">
            <a:extLst>
              <a:ext uri="{FF2B5EF4-FFF2-40B4-BE49-F238E27FC236}">
                <a16:creationId xmlns:a16="http://schemas.microsoft.com/office/drawing/2014/main" id="{DB15A368-BA1F-E644-A418-B7A4062AC6CE}"/>
              </a:ext>
            </a:extLst>
          </p:cNvPr>
          <p:cNvSpPr txBox="1"/>
          <p:nvPr/>
        </p:nvSpPr>
        <p:spPr>
          <a:xfrm rot="-5400000">
            <a:off x="7981075" y="3564133"/>
            <a:ext cx="1786356" cy="246181"/>
          </a:xfrm>
          <a:prstGeom prst="rect">
            <a:avLst/>
          </a:prstGeom>
          <a:solidFill>
            <a:schemeClr val="lt1"/>
          </a:solid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Cumulative incidence (%)</a:t>
            </a:r>
            <a:endParaRPr kumimoji="0"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190" name="Straight Connector 189">
            <a:extLst>
              <a:ext uri="{FF2B5EF4-FFF2-40B4-BE49-F238E27FC236}">
                <a16:creationId xmlns:a16="http://schemas.microsoft.com/office/drawing/2014/main" id="{59B72A5C-C3DF-264F-BE35-7C1620FEE1E9}"/>
              </a:ext>
            </a:extLst>
          </p:cNvPr>
          <p:cNvCxnSpPr>
            <a:cxnSpLocks/>
          </p:cNvCxnSpPr>
          <p:nvPr/>
        </p:nvCxnSpPr>
        <p:spPr>
          <a:xfrm>
            <a:off x="9319565" y="4527798"/>
            <a:ext cx="237078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1" name="Straight Connector 190">
            <a:extLst>
              <a:ext uri="{FF2B5EF4-FFF2-40B4-BE49-F238E27FC236}">
                <a16:creationId xmlns:a16="http://schemas.microsoft.com/office/drawing/2014/main" id="{2D382049-A74C-174C-BCEC-F7538315D57E}"/>
              </a:ext>
            </a:extLst>
          </p:cNvPr>
          <p:cNvCxnSpPr>
            <a:cxnSpLocks/>
          </p:cNvCxnSpPr>
          <p:nvPr/>
        </p:nvCxnSpPr>
        <p:spPr>
          <a:xfrm flipV="1">
            <a:off x="9318412" y="2824180"/>
            <a:ext cx="0" cy="17036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2" name="TextBox 191">
            <a:extLst>
              <a:ext uri="{FF2B5EF4-FFF2-40B4-BE49-F238E27FC236}">
                <a16:creationId xmlns:a16="http://schemas.microsoft.com/office/drawing/2014/main" id="{6E8C9092-B21A-4141-BF2B-3364BFFC165B}"/>
              </a:ext>
            </a:extLst>
          </p:cNvPr>
          <p:cNvSpPr txBox="1"/>
          <p:nvPr/>
        </p:nvSpPr>
        <p:spPr>
          <a:xfrm>
            <a:off x="10350384" y="4775064"/>
            <a:ext cx="304572"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Days</a:t>
            </a:r>
          </a:p>
        </p:txBody>
      </p:sp>
      <p:sp>
        <p:nvSpPr>
          <p:cNvPr id="193" name="TextBox 192">
            <a:extLst>
              <a:ext uri="{FF2B5EF4-FFF2-40B4-BE49-F238E27FC236}">
                <a16:creationId xmlns:a16="http://schemas.microsoft.com/office/drawing/2014/main" id="{1C73F762-AD98-D340-86A1-3A218A62BFC2}"/>
              </a:ext>
            </a:extLst>
          </p:cNvPr>
          <p:cNvSpPr txBox="1"/>
          <p:nvPr/>
        </p:nvSpPr>
        <p:spPr>
          <a:xfrm>
            <a:off x="9290173" y="4595479"/>
            <a:ext cx="70532"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a:t>
            </a:r>
          </a:p>
        </p:txBody>
      </p:sp>
      <p:sp>
        <p:nvSpPr>
          <p:cNvPr id="194" name="TextBox 193">
            <a:extLst>
              <a:ext uri="{FF2B5EF4-FFF2-40B4-BE49-F238E27FC236}">
                <a16:creationId xmlns:a16="http://schemas.microsoft.com/office/drawing/2014/main" id="{011DCD64-BF6B-8E44-B678-C16B7D3462F8}"/>
              </a:ext>
            </a:extLst>
          </p:cNvPr>
          <p:cNvSpPr txBox="1"/>
          <p:nvPr/>
        </p:nvSpPr>
        <p:spPr>
          <a:xfrm>
            <a:off x="9004428" y="2745814"/>
            <a:ext cx="211596" cy="153888"/>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100</a:t>
            </a:r>
          </a:p>
        </p:txBody>
      </p:sp>
      <p:cxnSp>
        <p:nvCxnSpPr>
          <p:cNvPr id="195" name="Straight Connector 194">
            <a:extLst>
              <a:ext uri="{FF2B5EF4-FFF2-40B4-BE49-F238E27FC236}">
                <a16:creationId xmlns:a16="http://schemas.microsoft.com/office/drawing/2014/main" id="{AD6E42B9-00A6-C04F-AABE-12818A014E95}"/>
              </a:ext>
            </a:extLst>
          </p:cNvPr>
          <p:cNvCxnSpPr>
            <a:cxnSpLocks/>
          </p:cNvCxnSpPr>
          <p:nvPr/>
        </p:nvCxnSpPr>
        <p:spPr>
          <a:xfrm>
            <a:off x="9251712" y="2823948"/>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6" name="TextBox 195">
            <a:extLst>
              <a:ext uri="{FF2B5EF4-FFF2-40B4-BE49-F238E27FC236}">
                <a16:creationId xmlns:a16="http://schemas.microsoft.com/office/drawing/2014/main" id="{0884BDF4-4601-B746-95C6-5E0CDB851CEC}"/>
              </a:ext>
            </a:extLst>
          </p:cNvPr>
          <p:cNvSpPr txBox="1"/>
          <p:nvPr/>
        </p:nvSpPr>
        <p:spPr>
          <a:xfrm>
            <a:off x="9074960" y="3087862"/>
            <a:ext cx="141064" cy="153888"/>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80</a:t>
            </a:r>
          </a:p>
        </p:txBody>
      </p:sp>
      <p:cxnSp>
        <p:nvCxnSpPr>
          <p:cNvPr id="197" name="Straight Connector 196">
            <a:extLst>
              <a:ext uri="{FF2B5EF4-FFF2-40B4-BE49-F238E27FC236}">
                <a16:creationId xmlns:a16="http://schemas.microsoft.com/office/drawing/2014/main" id="{066DACDC-C1CE-D349-87EA-6E0480CB6E9C}"/>
              </a:ext>
            </a:extLst>
          </p:cNvPr>
          <p:cNvCxnSpPr>
            <a:cxnSpLocks/>
          </p:cNvCxnSpPr>
          <p:nvPr/>
        </p:nvCxnSpPr>
        <p:spPr>
          <a:xfrm>
            <a:off x="9251712" y="3165996"/>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8" name="TextBox 197">
            <a:extLst>
              <a:ext uri="{FF2B5EF4-FFF2-40B4-BE49-F238E27FC236}">
                <a16:creationId xmlns:a16="http://schemas.microsoft.com/office/drawing/2014/main" id="{7E727DC2-3C55-F649-82B0-C09F435C9C74}"/>
              </a:ext>
            </a:extLst>
          </p:cNvPr>
          <p:cNvSpPr txBox="1"/>
          <p:nvPr/>
        </p:nvSpPr>
        <p:spPr>
          <a:xfrm>
            <a:off x="9074960" y="3597758"/>
            <a:ext cx="141064" cy="153888"/>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50</a:t>
            </a:r>
          </a:p>
        </p:txBody>
      </p:sp>
      <p:cxnSp>
        <p:nvCxnSpPr>
          <p:cNvPr id="199" name="Straight Connector 198">
            <a:extLst>
              <a:ext uri="{FF2B5EF4-FFF2-40B4-BE49-F238E27FC236}">
                <a16:creationId xmlns:a16="http://schemas.microsoft.com/office/drawing/2014/main" id="{F377D6C6-2135-8148-ABFF-4C9D02CA6E4F}"/>
              </a:ext>
            </a:extLst>
          </p:cNvPr>
          <p:cNvCxnSpPr>
            <a:cxnSpLocks/>
          </p:cNvCxnSpPr>
          <p:nvPr/>
        </p:nvCxnSpPr>
        <p:spPr>
          <a:xfrm>
            <a:off x="9251712" y="3675892"/>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0" name="TextBox 199">
            <a:extLst>
              <a:ext uri="{FF2B5EF4-FFF2-40B4-BE49-F238E27FC236}">
                <a16:creationId xmlns:a16="http://schemas.microsoft.com/office/drawing/2014/main" id="{62CDBEBF-74FB-1E40-8158-C666390507E9}"/>
              </a:ext>
            </a:extLst>
          </p:cNvPr>
          <p:cNvSpPr txBox="1"/>
          <p:nvPr/>
        </p:nvSpPr>
        <p:spPr>
          <a:xfrm>
            <a:off x="9074960" y="3933455"/>
            <a:ext cx="141064" cy="153888"/>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30</a:t>
            </a:r>
          </a:p>
        </p:txBody>
      </p:sp>
      <p:cxnSp>
        <p:nvCxnSpPr>
          <p:cNvPr id="201" name="Straight Connector 200">
            <a:extLst>
              <a:ext uri="{FF2B5EF4-FFF2-40B4-BE49-F238E27FC236}">
                <a16:creationId xmlns:a16="http://schemas.microsoft.com/office/drawing/2014/main" id="{8FBF0E6C-831F-DB40-B52F-D74B8DE5C932}"/>
              </a:ext>
            </a:extLst>
          </p:cNvPr>
          <p:cNvCxnSpPr>
            <a:cxnSpLocks/>
          </p:cNvCxnSpPr>
          <p:nvPr/>
        </p:nvCxnSpPr>
        <p:spPr>
          <a:xfrm>
            <a:off x="9251712" y="4011589"/>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2" name="Straight Connector 201">
            <a:extLst>
              <a:ext uri="{FF2B5EF4-FFF2-40B4-BE49-F238E27FC236}">
                <a16:creationId xmlns:a16="http://schemas.microsoft.com/office/drawing/2014/main" id="{607A7894-253B-5043-8778-CC0CC35AA0C6}"/>
              </a:ext>
            </a:extLst>
          </p:cNvPr>
          <p:cNvCxnSpPr>
            <a:cxnSpLocks/>
          </p:cNvCxnSpPr>
          <p:nvPr/>
        </p:nvCxnSpPr>
        <p:spPr>
          <a:xfrm>
            <a:off x="9251712" y="4527798"/>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3" name="TextBox 202">
            <a:extLst>
              <a:ext uri="{FF2B5EF4-FFF2-40B4-BE49-F238E27FC236}">
                <a16:creationId xmlns:a16="http://schemas.microsoft.com/office/drawing/2014/main" id="{4D6D0D27-2039-5044-933F-96EDE452FF6F}"/>
              </a:ext>
            </a:extLst>
          </p:cNvPr>
          <p:cNvSpPr txBox="1"/>
          <p:nvPr/>
        </p:nvSpPr>
        <p:spPr>
          <a:xfrm>
            <a:off x="9145492" y="4452820"/>
            <a:ext cx="70532" cy="153888"/>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a:t>
            </a:r>
          </a:p>
        </p:txBody>
      </p:sp>
      <p:cxnSp>
        <p:nvCxnSpPr>
          <p:cNvPr id="204" name="Straight Connector 203">
            <a:extLst>
              <a:ext uri="{FF2B5EF4-FFF2-40B4-BE49-F238E27FC236}">
                <a16:creationId xmlns:a16="http://schemas.microsoft.com/office/drawing/2014/main" id="{D2A95F95-6803-C646-9C82-87872F15C422}"/>
              </a:ext>
            </a:extLst>
          </p:cNvPr>
          <p:cNvCxnSpPr>
            <a:cxnSpLocks/>
          </p:cNvCxnSpPr>
          <p:nvPr/>
        </p:nvCxnSpPr>
        <p:spPr>
          <a:xfrm rot="16200000">
            <a:off x="9286371" y="4563265"/>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5" name="TextBox 204">
            <a:extLst>
              <a:ext uri="{FF2B5EF4-FFF2-40B4-BE49-F238E27FC236}">
                <a16:creationId xmlns:a16="http://schemas.microsoft.com/office/drawing/2014/main" id="{04180574-2FE4-2541-9A65-8CA7BA416EA4}"/>
              </a:ext>
            </a:extLst>
          </p:cNvPr>
          <p:cNvSpPr txBox="1"/>
          <p:nvPr/>
        </p:nvSpPr>
        <p:spPr>
          <a:xfrm>
            <a:off x="9515241" y="4595479"/>
            <a:ext cx="211596"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180</a:t>
            </a:r>
          </a:p>
        </p:txBody>
      </p:sp>
      <p:cxnSp>
        <p:nvCxnSpPr>
          <p:cNvPr id="206" name="Straight Connector 205">
            <a:extLst>
              <a:ext uri="{FF2B5EF4-FFF2-40B4-BE49-F238E27FC236}">
                <a16:creationId xmlns:a16="http://schemas.microsoft.com/office/drawing/2014/main" id="{5A832608-03D5-8C45-9DF1-6D8CE9DB1BF6}"/>
              </a:ext>
            </a:extLst>
          </p:cNvPr>
          <p:cNvCxnSpPr>
            <a:cxnSpLocks/>
          </p:cNvCxnSpPr>
          <p:nvPr/>
        </p:nvCxnSpPr>
        <p:spPr>
          <a:xfrm rot="16200000">
            <a:off x="9581971" y="4563265"/>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7" name="TextBox 206">
            <a:extLst>
              <a:ext uri="{FF2B5EF4-FFF2-40B4-BE49-F238E27FC236}">
                <a16:creationId xmlns:a16="http://schemas.microsoft.com/office/drawing/2014/main" id="{D0D56ED5-FEB7-9442-AD2F-21D8CC4E59A7}"/>
              </a:ext>
            </a:extLst>
          </p:cNvPr>
          <p:cNvSpPr txBox="1"/>
          <p:nvPr/>
        </p:nvSpPr>
        <p:spPr>
          <a:xfrm>
            <a:off x="9813905" y="4595479"/>
            <a:ext cx="211596"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360</a:t>
            </a:r>
          </a:p>
        </p:txBody>
      </p:sp>
      <p:cxnSp>
        <p:nvCxnSpPr>
          <p:cNvPr id="208" name="Straight Connector 207">
            <a:extLst>
              <a:ext uri="{FF2B5EF4-FFF2-40B4-BE49-F238E27FC236}">
                <a16:creationId xmlns:a16="http://schemas.microsoft.com/office/drawing/2014/main" id="{A5454839-78A8-A145-9461-CA6AE29CE98A}"/>
              </a:ext>
            </a:extLst>
          </p:cNvPr>
          <p:cNvCxnSpPr>
            <a:cxnSpLocks/>
          </p:cNvCxnSpPr>
          <p:nvPr/>
        </p:nvCxnSpPr>
        <p:spPr>
          <a:xfrm rot="16200000">
            <a:off x="9880635" y="4563265"/>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9" name="TextBox 208">
            <a:extLst>
              <a:ext uri="{FF2B5EF4-FFF2-40B4-BE49-F238E27FC236}">
                <a16:creationId xmlns:a16="http://schemas.microsoft.com/office/drawing/2014/main" id="{AB8CFC04-79BE-3B4E-86FC-30743FF1B01F}"/>
              </a:ext>
            </a:extLst>
          </p:cNvPr>
          <p:cNvSpPr txBox="1"/>
          <p:nvPr/>
        </p:nvSpPr>
        <p:spPr>
          <a:xfrm>
            <a:off x="10109618" y="4595479"/>
            <a:ext cx="211596"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540</a:t>
            </a:r>
          </a:p>
        </p:txBody>
      </p:sp>
      <p:cxnSp>
        <p:nvCxnSpPr>
          <p:cNvPr id="210" name="Straight Connector 209">
            <a:extLst>
              <a:ext uri="{FF2B5EF4-FFF2-40B4-BE49-F238E27FC236}">
                <a16:creationId xmlns:a16="http://schemas.microsoft.com/office/drawing/2014/main" id="{84F5C73C-9FFF-FB4C-8EDB-00E3DC52B21B}"/>
              </a:ext>
            </a:extLst>
          </p:cNvPr>
          <p:cNvCxnSpPr>
            <a:cxnSpLocks/>
          </p:cNvCxnSpPr>
          <p:nvPr/>
        </p:nvCxnSpPr>
        <p:spPr>
          <a:xfrm rot="16200000">
            <a:off x="10176348" y="4563265"/>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1" name="TextBox 210">
            <a:extLst>
              <a:ext uri="{FF2B5EF4-FFF2-40B4-BE49-F238E27FC236}">
                <a16:creationId xmlns:a16="http://schemas.microsoft.com/office/drawing/2014/main" id="{53E67F7B-9354-E043-B2AF-23849387B500}"/>
              </a:ext>
            </a:extLst>
          </p:cNvPr>
          <p:cNvSpPr txBox="1"/>
          <p:nvPr/>
        </p:nvSpPr>
        <p:spPr>
          <a:xfrm>
            <a:off x="10398756" y="4595479"/>
            <a:ext cx="211596"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720</a:t>
            </a:r>
          </a:p>
        </p:txBody>
      </p:sp>
      <p:cxnSp>
        <p:nvCxnSpPr>
          <p:cNvPr id="212" name="Straight Connector 211">
            <a:extLst>
              <a:ext uri="{FF2B5EF4-FFF2-40B4-BE49-F238E27FC236}">
                <a16:creationId xmlns:a16="http://schemas.microsoft.com/office/drawing/2014/main" id="{17B70BCF-9E0E-6A43-BB05-9475DF7E7072}"/>
              </a:ext>
            </a:extLst>
          </p:cNvPr>
          <p:cNvCxnSpPr>
            <a:cxnSpLocks/>
          </p:cNvCxnSpPr>
          <p:nvPr/>
        </p:nvCxnSpPr>
        <p:spPr>
          <a:xfrm rot="16200000">
            <a:off x="10465486" y="4563265"/>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3" name="TextBox 212">
            <a:extLst>
              <a:ext uri="{FF2B5EF4-FFF2-40B4-BE49-F238E27FC236}">
                <a16:creationId xmlns:a16="http://schemas.microsoft.com/office/drawing/2014/main" id="{ABB386A9-A212-B642-99A5-9102F3313770}"/>
              </a:ext>
            </a:extLst>
          </p:cNvPr>
          <p:cNvSpPr txBox="1"/>
          <p:nvPr/>
        </p:nvSpPr>
        <p:spPr>
          <a:xfrm>
            <a:off x="10700650" y="4595479"/>
            <a:ext cx="211596"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900</a:t>
            </a:r>
          </a:p>
        </p:txBody>
      </p:sp>
      <p:cxnSp>
        <p:nvCxnSpPr>
          <p:cNvPr id="214" name="Straight Connector 213">
            <a:extLst>
              <a:ext uri="{FF2B5EF4-FFF2-40B4-BE49-F238E27FC236}">
                <a16:creationId xmlns:a16="http://schemas.microsoft.com/office/drawing/2014/main" id="{0AC8853D-FAB8-004A-9532-4035D0D06239}"/>
              </a:ext>
            </a:extLst>
          </p:cNvPr>
          <p:cNvCxnSpPr>
            <a:cxnSpLocks/>
          </p:cNvCxnSpPr>
          <p:nvPr/>
        </p:nvCxnSpPr>
        <p:spPr>
          <a:xfrm rot="16200000">
            <a:off x="10767380" y="4563265"/>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5" name="TextBox 214">
            <a:extLst>
              <a:ext uri="{FF2B5EF4-FFF2-40B4-BE49-F238E27FC236}">
                <a16:creationId xmlns:a16="http://schemas.microsoft.com/office/drawing/2014/main" id="{832EC88D-9E31-3B47-9F05-D7462A371243}"/>
              </a:ext>
            </a:extLst>
          </p:cNvPr>
          <p:cNvSpPr txBox="1"/>
          <p:nvPr/>
        </p:nvSpPr>
        <p:spPr>
          <a:xfrm>
            <a:off x="11253027" y="4595479"/>
            <a:ext cx="282130"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1260</a:t>
            </a:r>
          </a:p>
        </p:txBody>
      </p:sp>
      <p:cxnSp>
        <p:nvCxnSpPr>
          <p:cNvPr id="216" name="Straight Connector 215">
            <a:extLst>
              <a:ext uri="{FF2B5EF4-FFF2-40B4-BE49-F238E27FC236}">
                <a16:creationId xmlns:a16="http://schemas.microsoft.com/office/drawing/2014/main" id="{79F8E8E6-67FC-A749-8839-FBA8537D9F5D}"/>
              </a:ext>
            </a:extLst>
          </p:cNvPr>
          <p:cNvCxnSpPr>
            <a:cxnSpLocks/>
          </p:cNvCxnSpPr>
          <p:nvPr/>
        </p:nvCxnSpPr>
        <p:spPr>
          <a:xfrm rot="16200000">
            <a:off x="11355024" y="4563265"/>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9" name="TextBox 218">
            <a:extLst>
              <a:ext uri="{FF2B5EF4-FFF2-40B4-BE49-F238E27FC236}">
                <a16:creationId xmlns:a16="http://schemas.microsoft.com/office/drawing/2014/main" id="{E454EA49-C1C4-CF46-979C-99680EE6A256}"/>
              </a:ext>
            </a:extLst>
          </p:cNvPr>
          <p:cNvSpPr txBox="1"/>
          <p:nvPr/>
        </p:nvSpPr>
        <p:spPr>
          <a:xfrm>
            <a:off x="10942803" y="3439019"/>
            <a:ext cx="718145"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7030A0"/>
                </a:solidFill>
                <a:effectLst/>
                <a:uLnTx/>
                <a:uFillTx/>
                <a:latin typeface="Arial" panose="020B0604020202020204" pitchFamily="34" charset="0"/>
                <a:ea typeface="Aileron" charset="0"/>
                <a:cs typeface="Arial" panose="020B0604020202020204" pitchFamily="34" charset="0"/>
              </a:rPr>
              <a:t>Dapagliflozin</a:t>
            </a:r>
          </a:p>
        </p:txBody>
      </p:sp>
      <p:sp>
        <p:nvSpPr>
          <p:cNvPr id="220" name="TextBox 219">
            <a:extLst>
              <a:ext uri="{FF2B5EF4-FFF2-40B4-BE49-F238E27FC236}">
                <a16:creationId xmlns:a16="http://schemas.microsoft.com/office/drawing/2014/main" id="{637F5723-6685-9A46-88BE-BF061D480B99}"/>
              </a:ext>
            </a:extLst>
          </p:cNvPr>
          <p:cNvSpPr txBox="1"/>
          <p:nvPr/>
        </p:nvSpPr>
        <p:spPr>
          <a:xfrm>
            <a:off x="11549000" y="4595479"/>
            <a:ext cx="282130"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1440</a:t>
            </a:r>
          </a:p>
        </p:txBody>
      </p:sp>
      <p:cxnSp>
        <p:nvCxnSpPr>
          <p:cNvPr id="221" name="Straight Connector 220">
            <a:extLst>
              <a:ext uri="{FF2B5EF4-FFF2-40B4-BE49-F238E27FC236}">
                <a16:creationId xmlns:a16="http://schemas.microsoft.com/office/drawing/2014/main" id="{78494E03-BEDF-4D4E-9B93-5B9EDFC697D4}"/>
              </a:ext>
            </a:extLst>
          </p:cNvPr>
          <p:cNvCxnSpPr>
            <a:cxnSpLocks/>
          </p:cNvCxnSpPr>
          <p:nvPr/>
        </p:nvCxnSpPr>
        <p:spPr>
          <a:xfrm rot="16200000">
            <a:off x="11650997" y="4563265"/>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2" name="TextBox 221">
            <a:extLst>
              <a:ext uri="{FF2B5EF4-FFF2-40B4-BE49-F238E27FC236}">
                <a16:creationId xmlns:a16="http://schemas.microsoft.com/office/drawing/2014/main" id="{EE0297B8-97AA-6C49-A177-0F17431BF6C7}"/>
              </a:ext>
            </a:extLst>
          </p:cNvPr>
          <p:cNvSpPr txBox="1"/>
          <p:nvPr/>
        </p:nvSpPr>
        <p:spPr>
          <a:xfrm>
            <a:off x="9726501" y="2776591"/>
            <a:ext cx="1336904" cy="246221"/>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HR: 0.93 (95% CI, 0.84-1.03)</a:t>
            </a:r>
            <a:b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b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p=0.17 for superiority</a:t>
            </a:r>
          </a:p>
        </p:txBody>
      </p:sp>
      <p:sp>
        <p:nvSpPr>
          <p:cNvPr id="223" name="TextBox 222">
            <a:extLst>
              <a:ext uri="{FF2B5EF4-FFF2-40B4-BE49-F238E27FC236}">
                <a16:creationId xmlns:a16="http://schemas.microsoft.com/office/drawing/2014/main" id="{543E85BB-A029-6F40-B915-0D32EEF511E1}"/>
              </a:ext>
            </a:extLst>
          </p:cNvPr>
          <p:cNvSpPr txBox="1"/>
          <p:nvPr/>
        </p:nvSpPr>
        <p:spPr>
          <a:xfrm>
            <a:off x="10601740" y="3082569"/>
            <a:ext cx="442429"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8B878B"/>
                </a:solidFill>
                <a:effectLst/>
                <a:uLnTx/>
                <a:uFillTx/>
                <a:latin typeface="Arial" panose="020B0604020202020204" pitchFamily="34" charset="0"/>
                <a:ea typeface="Aileron" charset="0"/>
                <a:cs typeface="Arial" panose="020B0604020202020204" pitchFamily="34" charset="0"/>
              </a:rPr>
              <a:t>Placebo</a:t>
            </a:r>
          </a:p>
        </p:txBody>
      </p:sp>
      <p:sp>
        <p:nvSpPr>
          <p:cNvPr id="224" name="TextBox 223">
            <a:extLst>
              <a:ext uri="{FF2B5EF4-FFF2-40B4-BE49-F238E27FC236}">
                <a16:creationId xmlns:a16="http://schemas.microsoft.com/office/drawing/2014/main" id="{6DF8FC54-3B94-604C-816A-7E51C1AECDC3}"/>
              </a:ext>
            </a:extLst>
          </p:cNvPr>
          <p:cNvSpPr txBox="1"/>
          <p:nvPr/>
        </p:nvSpPr>
        <p:spPr>
          <a:xfrm>
            <a:off x="9074960" y="2913237"/>
            <a:ext cx="141064" cy="153888"/>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90</a:t>
            </a:r>
          </a:p>
        </p:txBody>
      </p:sp>
      <p:cxnSp>
        <p:nvCxnSpPr>
          <p:cNvPr id="225" name="Straight Connector 224">
            <a:extLst>
              <a:ext uri="{FF2B5EF4-FFF2-40B4-BE49-F238E27FC236}">
                <a16:creationId xmlns:a16="http://schemas.microsoft.com/office/drawing/2014/main" id="{027B952B-A87A-8143-B68F-2D26BE55BC9D}"/>
              </a:ext>
            </a:extLst>
          </p:cNvPr>
          <p:cNvCxnSpPr>
            <a:cxnSpLocks/>
          </p:cNvCxnSpPr>
          <p:nvPr/>
        </p:nvCxnSpPr>
        <p:spPr>
          <a:xfrm>
            <a:off x="9251712" y="2991371"/>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6" name="TextBox 225">
            <a:extLst>
              <a:ext uri="{FF2B5EF4-FFF2-40B4-BE49-F238E27FC236}">
                <a16:creationId xmlns:a16="http://schemas.microsoft.com/office/drawing/2014/main" id="{F0708D84-300A-334D-8A90-982E40187BE2}"/>
              </a:ext>
            </a:extLst>
          </p:cNvPr>
          <p:cNvSpPr txBox="1"/>
          <p:nvPr/>
        </p:nvSpPr>
        <p:spPr>
          <a:xfrm>
            <a:off x="9074960" y="3252962"/>
            <a:ext cx="141064" cy="153888"/>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70</a:t>
            </a:r>
          </a:p>
        </p:txBody>
      </p:sp>
      <p:cxnSp>
        <p:nvCxnSpPr>
          <p:cNvPr id="227" name="Straight Connector 226">
            <a:extLst>
              <a:ext uri="{FF2B5EF4-FFF2-40B4-BE49-F238E27FC236}">
                <a16:creationId xmlns:a16="http://schemas.microsoft.com/office/drawing/2014/main" id="{E05DAFD2-DC3F-1A44-9AAB-7A2C715F9103}"/>
              </a:ext>
            </a:extLst>
          </p:cNvPr>
          <p:cNvCxnSpPr>
            <a:cxnSpLocks/>
          </p:cNvCxnSpPr>
          <p:nvPr/>
        </p:nvCxnSpPr>
        <p:spPr>
          <a:xfrm>
            <a:off x="9251712" y="3331096"/>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8" name="TextBox 227">
            <a:extLst>
              <a:ext uri="{FF2B5EF4-FFF2-40B4-BE49-F238E27FC236}">
                <a16:creationId xmlns:a16="http://schemas.microsoft.com/office/drawing/2014/main" id="{EB1D11F2-06EA-A24E-9ADA-61C60551313B}"/>
              </a:ext>
            </a:extLst>
          </p:cNvPr>
          <p:cNvSpPr txBox="1"/>
          <p:nvPr/>
        </p:nvSpPr>
        <p:spPr>
          <a:xfrm>
            <a:off x="9074960" y="3424412"/>
            <a:ext cx="141064" cy="153888"/>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60</a:t>
            </a:r>
          </a:p>
        </p:txBody>
      </p:sp>
      <p:cxnSp>
        <p:nvCxnSpPr>
          <p:cNvPr id="229" name="Straight Connector 228">
            <a:extLst>
              <a:ext uri="{FF2B5EF4-FFF2-40B4-BE49-F238E27FC236}">
                <a16:creationId xmlns:a16="http://schemas.microsoft.com/office/drawing/2014/main" id="{8B85EF04-503A-A949-BAC1-A42DC066A72A}"/>
              </a:ext>
            </a:extLst>
          </p:cNvPr>
          <p:cNvCxnSpPr>
            <a:cxnSpLocks/>
          </p:cNvCxnSpPr>
          <p:nvPr/>
        </p:nvCxnSpPr>
        <p:spPr>
          <a:xfrm>
            <a:off x="9251712" y="3502546"/>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0" name="TextBox 229">
            <a:extLst>
              <a:ext uri="{FF2B5EF4-FFF2-40B4-BE49-F238E27FC236}">
                <a16:creationId xmlns:a16="http://schemas.microsoft.com/office/drawing/2014/main" id="{9C4ADA7D-4E55-4841-B3F2-261B524886FB}"/>
              </a:ext>
            </a:extLst>
          </p:cNvPr>
          <p:cNvSpPr txBox="1"/>
          <p:nvPr/>
        </p:nvSpPr>
        <p:spPr>
          <a:xfrm>
            <a:off x="9074960" y="3762858"/>
            <a:ext cx="141064" cy="153888"/>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40</a:t>
            </a:r>
          </a:p>
        </p:txBody>
      </p:sp>
      <p:cxnSp>
        <p:nvCxnSpPr>
          <p:cNvPr id="231" name="Straight Connector 230">
            <a:extLst>
              <a:ext uri="{FF2B5EF4-FFF2-40B4-BE49-F238E27FC236}">
                <a16:creationId xmlns:a16="http://schemas.microsoft.com/office/drawing/2014/main" id="{8E056193-412F-7E49-AC6B-731542BA648A}"/>
              </a:ext>
            </a:extLst>
          </p:cNvPr>
          <p:cNvCxnSpPr>
            <a:cxnSpLocks/>
          </p:cNvCxnSpPr>
          <p:nvPr/>
        </p:nvCxnSpPr>
        <p:spPr>
          <a:xfrm>
            <a:off x="9251712" y="3840992"/>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2" name="TextBox 231">
            <a:extLst>
              <a:ext uri="{FF2B5EF4-FFF2-40B4-BE49-F238E27FC236}">
                <a16:creationId xmlns:a16="http://schemas.microsoft.com/office/drawing/2014/main" id="{3B4D102E-5E89-2B45-8BC7-C59543C25F45}"/>
              </a:ext>
            </a:extLst>
          </p:cNvPr>
          <p:cNvSpPr txBox="1"/>
          <p:nvPr/>
        </p:nvSpPr>
        <p:spPr>
          <a:xfrm>
            <a:off x="9074960" y="4108080"/>
            <a:ext cx="141064" cy="153888"/>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20</a:t>
            </a:r>
          </a:p>
        </p:txBody>
      </p:sp>
      <p:cxnSp>
        <p:nvCxnSpPr>
          <p:cNvPr id="233" name="Straight Connector 232">
            <a:extLst>
              <a:ext uri="{FF2B5EF4-FFF2-40B4-BE49-F238E27FC236}">
                <a16:creationId xmlns:a16="http://schemas.microsoft.com/office/drawing/2014/main" id="{70CC4BB0-9DB1-A043-89A3-302CDE1C99CA}"/>
              </a:ext>
            </a:extLst>
          </p:cNvPr>
          <p:cNvCxnSpPr>
            <a:cxnSpLocks/>
          </p:cNvCxnSpPr>
          <p:nvPr/>
        </p:nvCxnSpPr>
        <p:spPr>
          <a:xfrm>
            <a:off x="9251712" y="4186214"/>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4" name="TextBox 233">
            <a:extLst>
              <a:ext uri="{FF2B5EF4-FFF2-40B4-BE49-F238E27FC236}">
                <a16:creationId xmlns:a16="http://schemas.microsoft.com/office/drawing/2014/main" id="{7FE5CFEC-571F-F74E-93B6-93CB550708FE}"/>
              </a:ext>
            </a:extLst>
          </p:cNvPr>
          <p:cNvSpPr txBox="1"/>
          <p:nvPr/>
        </p:nvSpPr>
        <p:spPr>
          <a:xfrm>
            <a:off x="9074960" y="4270005"/>
            <a:ext cx="141064" cy="153888"/>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10</a:t>
            </a:r>
          </a:p>
        </p:txBody>
      </p:sp>
      <p:cxnSp>
        <p:nvCxnSpPr>
          <p:cNvPr id="235" name="Straight Connector 234">
            <a:extLst>
              <a:ext uri="{FF2B5EF4-FFF2-40B4-BE49-F238E27FC236}">
                <a16:creationId xmlns:a16="http://schemas.microsoft.com/office/drawing/2014/main" id="{BB83E0E8-2CDE-9E44-8261-A5D52AD74C35}"/>
              </a:ext>
            </a:extLst>
          </p:cNvPr>
          <p:cNvCxnSpPr>
            <a:cxnSpLocks/>
          </p:cNvCxnSpPr>
          <p:nvPr/>
        </p:nvCxnSpPr>
        <p:spPr>
          <a:xfrm>
            <a:off x="9251712" y="4348139"/>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7" name="TextBox 236">
            <a:extLst>
              <a:ext uri="{FF2B5EF4-FFF2-40B4-BE49-F238E27FC236}">
                <a16:creationId xmlns:a16="http://schemas.microsoft.com/office/drawing/2014/main" id="{48C62A8C-6D84-C344-ACB2-F26CAEF85C3D}"/>
              </a:ext>
            </a:extLst>
          </p:cNvPr>
          <p:cNvSpPr txBox="1"/>
          <p:nvPr/>
        </p:nvSpPr>
        <p:spPr>
          <a:xfrm>
            <a:off x="10957483" y="4595479"/>
            <a:ext cx="282130"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1080</a:t>
            </a:r>
          </a:p>
        </p:txBody>
      </p:sp>
      <p:cxnSp>
        <p:nvCxnSpPr>
          <p:cNvPr id="238" name="Straight Connector 237">
            <a:extLst>
              <a:ext uri="{FF2B5EF4-FFF2-40B4-BE49-F238E27FC236}">
                <a16:creationId xmlns:a16="http://schemas.microsoft.com/office/drawing/2014/main" id="{9CB28C39-6FFF-BF47-8801-CE7733456DF1}"/>
              </a:ext>
            </a:extLst>
          </p:cNvPr>
          <p:cNvCxnSpPr>
            <a:cxnSpLocks/>
          </p:cNvCxnSpPr>
          <p:nvPr/>
        </p:nvCxnSpPr>
        <p:spPr>
          <a:xfrm rot="16200000">
            <a:off x="11059480" y="4563265"/>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9" name="TextBox 238">
            <a:extLst>
              <a:ext uri="{FF2B5EF4-FFF2-40B4-BE49-F238E27FC236}">
                <a16:creationId xmlns:a16="http://schemas.microsoft.com/office/drawing/2014/main" id="{EBCBCE76-C6B1-CE4D-B351-7507836D8C92}"/>
              </a:ext>
            </a:extLst>
          </p:cNvPr>
          <p:cNvSpPr txBox="1"/>
          <p:nvPr/>
        </p:nvSpPr>
        <p:spPr>
          <a:xfrm>
            <a:off x="8815250" y="2224793"/>
            <a:ext cx="1298945" cy="2769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00" normalizeH="0" baseline="0" noProof="0" dirty="0">
                <a:ln>
                  <a:noFill/>
                </a:ln>
                <a:solidFill>
                  <a:srgbClr val="C6573B"/>
                </a:solidFill>
                <a:effectLst/>
                <a:uLnTx/>
                <a:uFillTx/>
                <a:latin typeface="Arial" panose="020B0604020202020204" pitchFamily="34" charset="0"/>
                <a:ea typeface="Aileron" charset="0"/>
                <a:cs typeface="Arial" panose="020B0604020202020204" pitchFamily="34" charset="0"/>
              </a:rPr>
              <a:t>DECLARE</a:t>
            </a:r>
            <a:r>
              <a:rPr kumimoji="0" lang="en-US" sz="1800" b="1" i="0" u="none" strike="noStrike" kern="1200" cap="none" spc="100" normalizeH="0" baseline="30000" noProof="0" dirty="0">
                <a:ln>
                  <a:noFill/>
                </a:ln>
                <a:solidFill>
                  <a:srgbClr val="C6573B"/>
                </a:solidFill>
                <a:effectLst/>
                <a:uLnTx/>
                <a:uFillTx/>
                <a:latin typeface="Arial" panose="020B0604020202020204" pitchFamily="34" charset="0"/>
                <a:ea typeface="Aileron" charset="0"/>
                <a:cs typeface="Arial" panose="020B0604020202020204" pitchFamily="34" charset="0"/>
              </a:rPr>
              <a:t>3</a:t>
            </a:r>
          </a:p>
        </p:txBody>
      </p:sp>
      <p:sp>
        <p:nvSpPr>
          <p:cNvPr id="23" name="Freeform 22">
            <a:extLst>
              <a:ext uri="{FF2B5EF4-FFF2-40B4-BE49-F238E27FC236}">
                <a16:creationId xmlns:a16="http://schemas.microsoft.com/office/drawing/2014/main" id="{E4429604-C971-E745-A0CD-F671EEE42040}"/>
              </a:ext>
            </a:extLst>
          </p:cNvPr>
          <p:cNvSpPr/>
          <p:nvPr/>
        </p:nvSpPr>
        <p:spPr>
          <a:xfrm>
            <a:off x="1126931" y="3127885"/>
            <a:ext cx="2710180" cy="1394745"/>
          </a:xfrm>
          <a:custGeom>
            <a:avLst/>
            <a:gdLst>
              <a:gd name="connsiteX0" fmla="*/ 2699333 w 2710179"/>
              <a:gd name="connsiteY0" fmla="*/ 11996 h 1394745"/>
              <a:gd name="connsiteX1" fmla="*/ 2664470 w 2710179"/>
              <a:gd name="connsiteY1" fmla="*/ 11996 h 1394745"/>
              <a:gd name="connsiteX2" fmla="*/ 2664470 w 2710179"/>
              <a:gd name="connsiteY2" fmla="*/ 51279 h 1394745"/>
              <a:gd name="connsiteX3" fmla="*/ 2622481 w 2710179"/>
              <a:gd name="connsiteY3" fmla="*/ 51279 h 1394745"/>
              <a:gd name="connsiteX4" fmla="*/ 2622481 w 2710179"/>
              <a:gd name="connsiteY4" fmla="*/ 86468 h 1394745"/>
              <a:gd name="connsiteX5" fmla="*/ 2611284 w 2710179"/>
              <a:gd name="connsiteY5" fmla="*/ 86468 h 1394745"/>
              <a:gd name="connsiteX6" fmla="*/ 2611284 w 2710179"/>
              <a:gd name="connsiteY6" fmla="*/ 115898 h 1394745"/>
              <a:gd name="connsiteX7" fmla="*/ 2552627 w 2710179"/>
              <a:gd name="connsiteY7" fmla="*/ 115898 h 1394745"/>
              <a:gd name="connsiteX8" fmla="*/ 2552627 w 2710179"/>
              <a:gd name="connsiteY8" fmla="*/ 135988 h 1394745"/>
              <a:gd name="connsiteX9" fmla="*/ 2534814 w 2710179"/>
              <a:gd name="connsiteY9" fmla="*/ 135988 h 1394745"/>
              <a:gd name="connsiteX10" fmla="*/ 2534814 w 2710179"/>
              <a:gd name="connsiteY10" fmla="*/ 149551 h 1394745"/>
              <a:gd name="connsiteX11" fmla="*/ 2515219 w 2710179"/>
              <a:gd name="connsiteY11" fmla="*/ 149551 h 1394745"/>
              <a:gd name="connsiteX12" fmla="*/ 2515219 w 2710179"/>
              <a:gd name="connsiteY12" fmla="*/ 165418 h 1394745"/>
              <a:gd name="connsiteX13" fmla="*/ 2470558 w 2710179"/>
              <a:gd name="connsiteY13" fmla="*/ 165418 h 1394745"/>
              <a:gd name="connsiteX14" fmla="*/ 2470558 w 2710179"/>
              <a:gd name="connsiteY14" fmla="*/ 182820 h 1394745"/>
              <a:gd name="connsiteX15" fmla="*/ 2430351 w 2710179"/>
              <a:gd name="connsiteY15" fmla="*/ 182820 h 1394745"/>
              <a:gd name="connsiteX16" fmla="*/ 2430351 w 2710179"/>
              <a:gd name="connsiteY16" fmla="*/ 204445 h 1394745"/>
              <a:gd name="connsiteX17" fmla="*/ 2376274 w 2710179"/>
              <a:gd name="connsiteY17" fmla="*/ 204445 h 1394745"/>
              <a:gd name="connsiteX18" fmla="*/ 2376274 w 2710179"/>
              <a:gd name="connsiteY18" fmla="*/ 221848 h 1394745"/>
              <a:gd name="connsiteX19" fmla="*/ 2328814 w 2710179"/>
              <a:gd name="connsiteY19" fmla="*/ 221848 h 1394745"/>
              <a:gd name="connsiteX20" fmla="*/ 2328814 w 2710179"/>
              <a:gd name="connsiteY20" fmla="*/ 235283 h 1394745"/>
              <a:gd name="connsiteX21" fmla="*/ 2306293 w 2710179"/>
              <a:gd name="connsiteY21" fmla="*/ 235283 h 1394745"/>
              <a:gd name="connsiteX22" fmla="*/ 2306293 w 2710179"/>
              <a:gd name="connsiteY22" fmla="*/ 250254 h 1394745"/>
              <a:gd name="connsiteX23" fmla="*/ 2270794 w 2710179"/>
              <a:gd name="connsiteY23" fmla="*/ 250254 h 1394745"/>
              <a:gd name="connsiteX24" fmla="*/ 2270794 w 2710179"/>
              <a:gd name="connsiteY24" fmla="*/ 278149 h 1394745"/>
              <a:gd name="connsiteX25" fmla="*/ 2250690 w 2710179"/>
              <a:gd name="connsiteY25" fmla="*/ 278149 h 1394745"/>
              <a:gd name="connsiteX26" fmla="*/ 2250690 w 2710179"/>
              <a:gd name="connsiteY26" fmla="*/ 300286 h 1394745"/>
              <a:gd name="connsiteX27" fmla="*/ 2228678 w 2710179"/>
              <a:gd name="connsiteY27" fmla="*/ 300286 h 1394745"/>
              <a:gd name="connsiteX28" fmla="*/ 2228678 w 2710179"/>
              <a:gd name="connsiteY28" fmla="*/ 323446 h 1394745"/>
              <a:gd name="connsiteX29" fmla="*/ 2175492 w 2710179"/>
              <a:gd name="connsiteY29" fmla="*/ 323446 h 1394745"/>
              <a:gd name="connsiteX30" fmla="*/ 2175492 w 2710179"/>
              <a:gd name="connsiteY30" fmla="*/ 355820 h 1394745"/>
              <a:gd name="connsiteX31" fmla="*/ 2146736 w 2710179"/>
              <a:gd name="connsiteY31" fmla="*/ 355820 h 1394745"/>
              <a:gd name="connsiteX32" fmla="*/ 2146736 w 2710179"/>
              <a:gd name="connsiteY32" fmla="*/ 369767 h 1394745"/>
              <a:gd name="connsiteX33" fmla="*/ 2121797 w 2710179"/>
              <a:gd name="connsiteY33" fmla="*/ 369767 h 1394745"/>
              <a:gd name="connsiteX34" fmla="*/ 2121797 w 2710179"/>
              <a:gd name="connsiteY34" fmla="*/ 389473 h 1394745"/>
              <a:gd name="connsiteX35" fmla="*/ 2065812 w 2710179"/>
              <a:gd name="connsiteY35" fmla="*/ 389473 h 1394745"/>
              <a:gd name="connsiteX36" fmla="*/ 2065812 w 2710179"/>
              <a:gd name="connsiteY36" fmla="*/ 402013 h 1394745"/>
              <a:gd name="connsiteX37" fmla="*/ 2045200 w 2710179"/>
              <a:gd name="connsiteY37" fmla="*/ 402013 h 1394745"/>
              <a:gd name="connsiteX38" fmla="*/ 2045200 w 2710179"/>
              <a:gd name="connsiteY38" fmla="*/ 415960 h 1394745"/>
              <a:gd name="connsiteX39" fmla="*/ 2005374 w 2710179"/>
              <a:gd name="connsiteY39" fmla="*/ 415960 h 1394745"/>
              <a:gd name="connsiteX40" fmla="*/ 2005374 w 2710179"/>
              <a:gd name="connsiteY40" fmla="*/ 438609 h 1394745"/>
              <a:gd name="connsiteX41" fmla="*/ 1971401 w 2710179"/>
              <a:gd name="connsiteY41" fmla="*/ 438609 h 1394745"/>
              <a:gd name="connsiteX42" fmla="*/ 1947481 w 2710179"/>
              <a:gd name="connsiteY42" fmla="*/ 438609 h 1394745"/>
              <a:gd name="connsiteX43" fmla="*/ 1947481 w 2710179"/>
              <a:gd name="connsiteY43" fmla="*/ 449741 h 1394745"/>
              <a:gd name="connsiteX44" fmla="*/ 1897603 w 2710179"/>
              <a:gd name="connsiteY44" fmla="*/ 449741 h 1394745"/>
              <a:gd name="connsiteX45" fmla="*/ 1897603 w 2710179"/>
              <a:gd name="connsiteY45" fmla="*/ 463177 h 1394745"/>
              <a:gd name="connsiteX46" fmla="*/ 1873173 w 2710179"/>
              <a:gd name="connsiteY46" fmla="*/ 463177 h 1394745"/>
              <a:gd name="connsiteX47" fmla="*/ 1873173 w 2710179"/>
              <a:gd name="connsiteY47" fmla="*/ 479044 h 1394745"/>
              <a:gd name="connsiteX48" fmla="*/ 1833348 w 2710179"/>
              <a:gd name="connsiteY48" fmla="*/ 479044 h 1394745"/>
              <a:gd name="connsiteX49" fmla="*/ 1833348 w 2710179"/>
              <a:gd name="connsiteY49" fmla="*/ 497854 h 1394745"/>
              <a:gd name="connsiteX50" fmla="*/ 1812353 w 2710179"/>
              <a:gd name="connsiteY50" fmla="*/ 497854 h 1394745"/>
              <a:gd name="connsiteX51" fmla="*/ 1812353 w 2710179"/>
              <a:gd name="connsiteY51" fmla="*/ 509882 h 1394745"/>
              <a:gd name="connsiteX52" fmla="*/ 1752933 w 2710179"/>
              <a:gd name="connsiteY52" fmla="*/ 509882 h 1394745"/>
              <a:gd name="connsiteX53" fmla="*/ 1752933 w 2710179"/>
              <a:gd name="connsiteY53" fmla="*/ 522422 h 1394745"/>
              <a:gd name="connsiteX54" fmla="*/ 1738046 w 2710179"/>
              <a:gd name="connsiteY54" fmla="*/ 522422 h 1394745"/>
              <a:gd name="connsiteX55" fmla="*/ 1716543 w 2710179"/>
              <a:gd name="connsiteY55" fmla="*/ 522422 h 1394745"/>
              <a:gd name="connsiteX56" fmla="*/ 1716543 w 2710179"/>
              <a:gd name="connsiteY56" fmla="*/ 546606 h 1394745"/>
              <a:gd name="connsiteX57" fmla="*/ 1651397 w 2710179"/>
              <a:gd name="connsiteY57" fmla="*/ 546606 h 1394745"/>
              <a:gd name="connsiteX58" fmla="*/ 1651397 w 2710179"/>
              <a:gd name="connsiteY58" fmla="*/ 558634 h 1394745"/>
              <a:gd name="connsiteX59" fmla="*/ 1615006 w 2710179"/>
              <a:gd name="connsiteY59" fmla="*/ 558634 h 1394745"/>
              <a:gd name="connsiteX60" fmla="*/ 1615006 w 2710179"/>
              <a:gd name="connsiteY60" fmla="*/ 571174 h 1394745"/>
              <a:gd name="connsiteX61" fmla="*/ 1572763 w 2710179"/>
              <a:gd name="connsiteY61" fmla="*/ 571174 h 1394745"/>
              <a:gd name="connsiteX62" fmla="*/ 1572763 w 2710179"/>
              <a:gd name="connsiteY62" fmla="*/ 584097 h 1394745"/>
              <a:gd name="connsiteX63" fmla="*/ 1549733 w 2710179"/>
              <a:gd name="connsiteY63" fmla="*/ 584097 h 1394745"/>
              <a:gd name="connsiteX64" fmla="*/ 1549733 w 2710179"/>
              <a:gd name="connsiteY64" fmla="*/ 597661 h 1394745"/>
              <a:gd name="connsiteX65" fmla="*/ 1503800 w 2710179"/>
              <a:gd name="connsiteY65" fmla="*/ 597661 h 1394745"/>
              <a:gd name="connsiteX66" fmla="*/ 1503800 w 2710179"/>
              <a:gd name="connsiteY66" fmla="*/ 611609 h 1394745"/>
              <a:gd name="connsiteX67" fmla="*/ 1480770 w 2710179"/>
              <a:gd name="connsiteY67" fmla="*/ 611609 h 1394745"/>
              <a:gd name="connsiteX68" fmla="*/ 1480770 w 2710179"/>
              <a:gd name="connsiteY68" fmla="*/ 630802 h 1394745"/>
              <a:gd name="connsiteX69" fmla="*/ 1464483 w 2710179"/>
              <a:gd name="connsiteY69" fmla="*/ 630802 h 1394745"/>
              <a:gd name="connsiteX70" fmla="*/ 1464483 w 2710179"/>
              <a:gd name="connsiteY70" fmla="*/ 649100 h 1394745"/>
              <a:gd name="connsiteX71" fmla="*/ 1432419 w 2710179"/>
              <a:gd name="connsiteY71" fmla="*/ 649100 h 1394745"/>
              <a:gd name="connsiteX72" fmla="*/ 1432419 w 2710179"/>
              <a:gd name="connsiteY72" fmla="*/ 662664 h 1394745"/>
              <a:gd name="connsiteX73" fmla="*/ 1398447 w 2710179"/>
              <a:gd name="connsiteY73" fmla="*/ 662664 h 1394745"/>
              <a:gd name="connsiteX74" fmla="*/ 1398447 w 2710179"/>
              <a:gd name="connsiteY74" fmla="*/ 682369 h 1394745"/>
              <a:gd name="connsiteX75" fmla="*/ 1326048 w 2710179"/>
              <a:gd name="connsiteY75" fmla="*/ 682369 h 1394745"/>
              <a:gd name="connsiteX76" fmla="*/ 1326048 w 2710179"/>
              <a:gd name="connsiteY76" fmla="*/ 697341 h 1394745"/>
              <a:gd name="connsiteX77" fmla="*/ 1284823 w 2710179"/>
              <a:gd name="connsiteY77" fmla="*/ 697341 h 1394745"/>
              <a:gd name="connsiteX78" fmla="*/ 1284823 w 2710179"/>
              <a:gd name="connsiteY78" fmla="*/ 708473 h 1394745"/>
              <a:gd name="connsiteX79" fmla="*/ 1265228 w 2710179"/>
              <a:gd name="connsiteY79" fmla="*/ 708473 h 1394745"/>
              <a:gd name="connsiteX80" fmla="*/ 1265228 w 2710179"/>
              <a:gd name="connsiteY80" fmla="*/ 734960 h 1394745"/>
              <a:gd name="connsiteX81" fmla="*/ 1235454 w 2710179"/>
              <a:gd name="connsiteY81" fmla="*/ 734960 h 1394745"/>
              <a:gd name="connsiteX82" fmla="*/ 1235454 w 2710179"/>
              <a:gd name="connsiteY82" fmla="*/ 748908 h 1394745"/>
              <a:gd name="connsiteX83" fmla="*/ 1199573 w 2710179"/>
              <a:gd name="connsiteY83" fmla="*/ 748908 h 1394745"/>
              <a:gd name="connsiteX84" fmla="*/ 1199573 w 2710179"/>
              <a:gd name="connsiteY84" fmla="*/ 764263 h 1394745"/>
              <a:gd name="connsiteX85" fmla="*/ 1163691 w 2710179"/>
              <a:gd name="connsiteY85" fmla="*/ 764263 h 1394745"/>
              <a:gd name="connsiteX86" fmla="*/ 1163691 w 2710179"/>
              <a:gd name="connsiteY86" fmla="*/ 778722 h 1394745"/>
              <a:gd name="connsiteX87" fmla="*/ 1079332 w 2710179"/>
              <a:gd name="connsiteY87" fmla="*/ 778722 h 1394745"/>
              <a:gd name="connsiteX88" fmla="*/ 1079332 w 2710179"/>
              <a:gd name="connsiteY88" fmla="*/ 799451 h 1394745"/>
              <a:gd name="connsiteX89" fmla="*/ 1031872 w 2710179"/>
              <a:gd name="connsiteY89" fmla="*/ 799451 h 1394745"/>
              <a:gd name="connsiteX90" fmla="*/ 1031872 w 2710179"/>
              <a:gd name="connsiteY90" fmla="*/ 814934 h 1394745"/>
              <a:gd name="connsiteX91" fmla="*/ 995991 w 2710179"/>
              <a:gd name="connsiteY91" fmla="*/ 814934 h 1394745"/>
              <a:gd name="connsiteX92" fmla="*/ 995991 w 2710179"/>
              <a:gd name="connsiteY92" fmla="*/ 836047 h 1394745"/>
              <a:gd name="connsiteX93" fmla="*/ 949549 w 2710179"/>
              <a:gd name="connsiteY93" fmla="*/ 836047 h 1394745"/>
              <a:gd name="connsiteX94" fmla="*/ 949549 w 2710179"/>
              <a:gd name="connsiteY94" fmla="*/ 854473 h 1394745"/>
              <a:gd name="connsiteX95" fmla="*/ 913032 w 2710179"/>
              <a:gd name="connsiteY95" fmla="*/ 854473 h 1394745"/>
              <a:gd name="connsiteX96" fmla="*/ 913032 w 2710179"/>
              <a:gd name="connsiteY96" fmla="*/ 883264 h 1394745"/>
              <a:gd name="connsiteX97" fmla="*/ 893946 w 2710179"/>
              <a:gd name="connsiteY97" fmla="*/ 883264 h 1394745"/>
              <a:gd name="connsiteX98" fmla="*/ 893946 w 2710179"/>
              <a:gd name="connsiteY98" fmla="*/ 902074 h 1394745"/>
              <a:gd name="connsiteX99" fmla="*/ 853738 w 2710179"/>
              <a:gd name="connsiteY99" fmla="*/ 902074 h 1394745"/>
              <a:gd name="connsiteX100" fmla="*/ 853738 w 2710179"/>
              <a:gd name="connsiteY100" fmla="*/ 919476 h 1394745"/>
              <a:gd name="connsiteX101" fmla="*/ 835034 w 2710179"/>
              <a:gd name="connsiteY101" fmla="*/ 919476 h 1394745"/>
              <a:gd name="connsiteX102" fmla="*/ 835034 w 2710179"/>
              <a:gd name="connsiteY102" fmla="*/ 944940 h 1394745"/>
              <a:gd name="connsiteX103" fmla="*/ 790883 w 2710179"/>
              <a:gd name="connsiteY103" fmla="*/ 944940 h 1394745"/>
              <a:gd name="connsiteX104" fmla="*/ 790883 w 2710179"/>
              <a:gd name="connsiteY104" fmla="*/ 965285 h 1394745"/>
              <a:gd name="connsiteX105" fmla="*/ 768361 w 2710179"/>
              <a:gd name="connsiteY105" fmla="*/ 965285 h 1394745"/>
              <a:gd name="connsiteX106" fmla="*/ 768361 w 2710179"/>
              <a:gd name="connsiteY106" fmla="*/ 978721 h 1394745"/>
              <a:gd name="connsiteX107" fmla="*/ 743932 w 2710179"/>
              <a:gd name="connsiteY107" fmla="*/ 978721 h 1394745"/>
              <a:gd name="connsiteX108" fmla="*/ 743932 w 2710179"/>
              <a:gd name="connsiteY108" fmla="*/ 994204 h 1394745"/>
              <a:gd name="connsiteX109" fmla="*/ 705124 w 2710179"/>
              <a:gd name="connsiteY109" fmla="*/ 994204 h 1394745"/>
              <a:gd name="connsiteX110" fmla="*/ 705124 w 2710179"/>
              <a:gd name="connsiteY110" fmla="*/ 1019667 h 1394745"/>
              <a:gd name="connsiteX111" fmla="*/ 689346 w 2710179"/>
              <a:gd name="connsiteY111" fmla="*/ 1019667 h 1394745"/>
              <a:gd name="connsiteX112" fmla="*/ 689346 w 2710179"/>
              <a:gd name="connsiteY112" fmla="*/ 1035150 h 1394745"/>
              <a:gd name="connsiteX113" fmla="*/ 655755 w 2710179"/>
              <a:gd name="connsiteY113" fmla="*/ 1035150 h 1394745"/>
              <a:gd name="connsiteX114" fmla="*/ 655755 w 2710179"/>
              <a:gd name="connsiteY114" fmla="*/ 1053832 h 1394745"/>
              <a:gd name="connsiteX115" fmla="*/ 633234 w 2710179"/>
              <a:gd name="connsiteY115" fmla="*/ 1053832 h 1394745"/>
              <a:gd name="connsiteX116" fmla="*/ 633234 w 2710179"/>
              <a:gd name="connsiteY116" fmla="*/ 1070211 h 1394745"/>
              <a:gd name="connsiteX117" fmla="*/ 590609 w 2710179"/>
              <a:gd name="connsiteY117" fmla="*/ 1070211 h 1394745"/>
              <a:gd name="connsiteX118" fmla="*/ 590609 w 2710179"/>
              <a:gd name="connsiteY118" fmla="*/ 1086206 h 1394745"/>
              <a:gd name="connsiteX119" fmla="*/ 574323 w 2710179"/>
              <a:gd name="connsiteY119" fmla="*/ 1086206 h 1394745"/>
              <a:gd name="connsiteX120" fmla="*/ 574323 w 2710179"/>
              <a:gd name="connsiteY120" fmla="*/ 1102584 h 1394745"/>
              <a:gd name="connsiteX121" fmla="*/ 523046 w 2710179"/>
              <a:gd name="connsiteY121" fmla="*/ 1102584 h 1394745"/>
              <a:gd name="connsiteX122" fmla="*/ 523046 w 2710179"/>
              <a:gd name="connsiteY122" fmla="*/ 1119859 h 1394745"/>
              <a:gd name="connsiteX123" fmla="*/ 484747 w 2710179"/>
              <a:gd name="connsiteY123" fmla="*/ 1119859 h 1394745"/>
              <a:gd name="connsiteX124" fmla="*/ 484747 w 2710179"/>
              <a:gd name="connsiteY124" fmla="*/ 1133934 h 1394745"/>
              <a:gd name="connsiteX125" fmla="*/ 443522 w 2710179"/>
              <a:gd name="connsiteY125" fmla="*/ 1133934 h 1394745"/>
              <a:gd name="connsiteX126" fmla="*/ 443522 w 2710179"/>
              <a:gd name="connsiteY126" fmla="*/ 1150697 h 1394745"/>
              <a:gd name="connsiteX127" fmla="*/ 412857 w 2710179"/>
              <a:gd name="connsiteY127" fmla="*/ 1150697 h 1394745"/>
              <a:gd name="connsiteX128" fmla="*/ 412857 w 2710179"/>
              <a:gd name="connsiteY128" fmla="*/ 1161829 h 1394745"/>
              <a:gd name="connsiteX129" fmla="*/ 363107 w 2710179"/>
              <a:gd name="connsiteY129" fmla="*/ 1161829 h 1394745"/>
              <a:gd name="connsiteX130" fmla="*/ 363107 w 2710179"/>
              <a:gd name="connsiteY130" fmla="*/ 1177184 h 1394745"/>
              <a:gd name="connsiteX131" fmla="*/ 337659 w 2710179"/>
              <a:gd name="connsiteY131" fmla="*/ 1177184 h 1394745"/>
              <a:gd name="connsiteX132" fmla="*/ 337659 w 2710179"/>
              <a:gd name="connsiteY132" fmla="*/ 1202264 h 1394745"/>
              <a:gd name="connsiteX133" fmla="*/ 304195 w 2710179"/>
              <a:gd name="connsiteY133" fmla="*/ 1202264 h 1394745"/>
              <a:gd name="connsiteX134" fmla="*/ 304195 w 2710179"/>
              <a:gd name="connsiteY134" fmla="*/ 1222993 h 1394745"/>
              <a:gd name="connsiteX135" fmla="*/ 278239 w 2710179"/>
              <a:gd name="connsiteY135" fmla="*/ 1222993 h 1394745"/>
              <a:gd name="connsiteX136" fmla="*/ 278239 w 2710179"/>
              <a:gd name="connsiteY136" fmla="*/ 1237452 h 1394745"/>
              <a:gd name="connsiteX137" fmla="*/ 251010 w 2710179"/>
              <a:gd name="connsiteY137" fmla="*/ 1237452 h 1394745"/>
              <a:gd name="connsiteX138" fmla="*/ 251010 w 2710179"/>
              <a:gd name="connsiteY138" fmla="*/ 1248969 h 1394745"/>
              <a:gd name="connsiteX139" fmla="*/ 220727 w 2710179"/>
              <a:gd name="connsiteY139" fmla="*/ 1248969 h 1394745"/>
              <a:gd name="connsiteX140" fmla="*/ 220727 w 2710179"/>
              <a:gd name="connsiteY140" fmla="*/ 1266371 h 1394745"/>
              <a:gd name="connsiteX141" fmla="*/ 201132 w 2710179"/>
              <a:gd name="connsiteY141" fmla="*/ 1266371 h 1394745"/>
              <a:gd name="connsiteX142" fmla="*/ 201132 w 2710179"/>
              <a:gd name="connsiteY142" fmla="*/ 1290939 h 1394745"/>
              <a:gd name="connsiteX143" fmla="*/ 182937 w 2710179"/>
              <a:gd name="connsiteY143" fmla="*/ 1290939 h 1394745"/>
              <a:gd name="connsiteX144" fmla="*/ 182937 w 2710179"/>
              <a:gd name="connsiteY144" fmla="*/ 1314099 h 1394745"/>
              <a:gd name="connsiteX145" fmla="*/ 161816 w 2710179"/>
              <a:gd name="connsiteY145" fmla="*/ 1314099 h 1394745"/>
              <a:gd name="connsiteX146" fmla="*/ 161816 w 2710179"/>
              <a:gd name="connsiteY146" fmla="*/ 1325104 h 1394745"/>
              <a:gd name="connsiteX147" fmla="*/ 128352 w 2710179"/>
              <a:gd name="connsiteY147" fmla="*/ 1325104 h 1394745"/>
              <a:gd name="connsiteX148" fmla="*/ 128352 w 2710179"/>
              <a:gd name="connsiteY148" fmla="*/ 1346345 h 1394745"/>
              <a:gd name="connsiteX149" fmla="*/ 108248 w 2710179"/>
              <a:gd name="connsiteY149" fmla="*/ 1346345 h 1394745"/>
              <a:gd name="connsiteX150" fmla="*/ 108248 w 2710179"/>
              <a:gd name="connsiteY150" fmla="*/ 1365155 h 1394745"/>
              <a:gd name="connsiteX151" fmla="*/ 75675 w 2710179"/>
              <a:gd name="connsiteY151" fmla="*/ 1365155 h 1394745"/>
              <a:gd name="connsiteX152" fmla="*/ 75675 w 2710179"/>
              <a:gd name="connsiteY152" fmla="*/ 1389211 h 1394745"/>
              <a:gd name="connsiteX153" fmla="*/ 11929 w 2710179"/>
              <a:gd name="connsiteY153" fmla="*/ 1389211 h 13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2710179" h="1394745">
                <a:moveTo>
                  <a:pt x="2699333" y="11996"/>
                </a:moveTo>
                <a:lnTo>
                  <a:pt x="2664470" y="11996"/>
                </a:lnTo>
                <a:lnTo>
                  <a:pt x="2664470" y="51279"/>
                </a:lnTo>
                <a:lnTo>
                  <a:pt x="2622481" y="51279"/>
                </a:lnTo>
                <a:lnTo>
                  <a:pt x="2622481" y="86468"/>
                </a:lnTo>
                <a:lnTo>
                  <a:pt x="2611284" y="86468"/>
                </a:lnTo>
                <a:lnTo>
                  <a:pt x="2611284" y="115898"/>
                </a:lnTo>
                <a:lnTo>
                  <a:pt x="2552627" y="115898"/>
                </a:lnTo>
                <a:lnTo>
                  <a:pt x="2552627" y="135988"/>
                </a:lnTo>
                <a:lnTo>
                  <a:pt x="2534814" y="135988"/>
                </a:lnTo>
                <a:lnTo>
                  <a:pt x="2534814" y="149551"/>
                </a:lnTo>
                <a:lnTo>
                  <a:pt x="2515219" y="149551"/>
                </a:lnTo>
                <a:lnTo>
                  <a:pt x="2515219" y="165418"/>
                </a:lnTo>
                <a:lnTo>
                  <a:pt x="2470558" y="165418"/>
                </a:lnTo>
                <a:lnTo>
                  <a:pt x="2470558" y="182820"/>
                </a:lnTo>
                <a:lnTo>
                  <a:pt x="2430351" y="182820"/>
                </a:lnTo>
                <a:lnTo>
                  <a:pt x="2430351" y="204445"/>
                </a:lnTo>
                <a:lnTo>
                  <a:pt x="2376274" y="204445"/>
                </a:lnTo>
                <a:lnTo>
                  <a:pt x="2376274" y="221848"/>
                </a:lnTo>
                <a:lnTo>
                  <a:pt x="2328814" y="221848"/>
                </a:lnTo>
                <a:lnTo>
                  <a:pt x="2328814" y="235283"/>
                </a:lnTo>
                <a:lnTo>
                  <a:pt x="2306293" y="235283"/>
                </a:lnTo>
                <a:lnTo>
                  <a:pt x="2306293" y="250254"/>
                </a:lnTo>
                <a:lnTo>
                  <a:pt x="2270794" y="250254"/>
                </a:lnTo>
                <a:lnTo>
                  <a:pt x="2270794" y="278149"/>
                </a:lnTo>
                <a:lnTo>
                  <a:pt x="2250690" y="278149"/>
                </a:lnTo>
                <a:lnTo>
                  <a:pt x="2250690" y="300286"/>
                </a:lnTo>
                <a:lnTo>
                  <a:pt x="2228678" y="300286"/>
                </a:lnTo>
                <a:lnTo>
                  <a:pt x="2228678" y="323446"/>
                </a:lnTo>
                <a:lnTo>
                  <a:pt x="2175492" y="323446"/>
                </a:lnTo>
                <a:lnTo>
                  <a:pt x="2175492" y="355820"/>
                </a:lnTo>
                <a:lnTo>
                  <a:pt x="2146736" y="355820"/>
                </a:lnTo>
                <a:lnTo>
                  <a:pt x="2146736" y="369767"/>
                </a:lnTo>
                <a:lnTo>
                  <a:pt x="2121797" y="369767"/>
                </a:lnTo>
                <a:lnTo>
                  <a:pt x="2121797" y="389473"/>
                </a:lnTo>
                <a:lnTo>
                  <a:pt x="2065812" y="389473"/>
                </a:lnTo>
                <a:lnTo>
                  <a:pt x="2065812" y="402013"/>
                </a:lnTo>
                <a:lnTo>
                  <a:pt x="2045200" y="402013"/>
                </a:lnTo>
                <a:lnTo>
                  <a:pt x="2045200" y="415960"/>
                </a:lnTo>
                <a:lnTo>
                  <a:pt x="2005374" y="415960"/>
                </a:lnTo>
                <a:lnTo>
                  <a:pt x="2005374" y="438609"/>
                </a:lnTo>
                <a:lnTo>
                  <a:pt x="1971401" y="438609"/>
                </a:lnTo>
                <a:lnTo>
                  <a:pt x="1947481" y="438609"/>
                </a:lnTo>
                <a:lnTo>
                  <a:pt x="1947481" y="449741"/>
                </a:lnTo>
                <a:lnTo>
                  <a:pt x="1897603" y="449741"/>
                </a:lnTo>
                <a:lnTo>
                  <a:pt x="1897603" y="463177"/>
                </a:lnTo>
                <a:lnTo>
                  <a:pt x="1873173" y="463177"/>
                </a:lnTo>
                <a:lnTo>
                  <a:pt x="1873173" y="479044"/>
                </a:lnTo>
                <a:lnTo>
                  <a:pt x="1833348" y="479044"/>
                </a:lnTo>
                <a:lnTo>
                  <a:pt x="1833348" y="497854"/>
                </a:lnTo>
                <a:lnTo>
                  <a:pt x="1812353" y="497854"/>
                </a:lnTo>
                <a:lnTo>
                  <a:pt x="1812353" y="509882"/>
                </a:lnTo>
                <a:lnTo>
                  <a:pt x="1752933" y="509882"/>
                </a:lnTo>
                <a:lnTo>
                  <a:pt x="1752933" y="522422"/>
                </a:lnTo>
                <a:lnTo>
                  <a:pt x="1738046" y="522422"/>
                </a:lnTo>
                <a:lnTo>
                  <a:pt x="1716543" y="522422"/>
                </a:lnTo>
                <a:lnTo>
                  <a:pt x="1716543" y="546606"/>
                </a:lnTo>
                <a:lnTo>
                  <a:pt x="1651397" y="546606"/>
                </a:lnTo>
                <a:lnTo>
                  <a:pt x="1651397" y="558634"/>
                </a:lnTo>
                <a:lnTo>
                  <a:pt x="1615006" y="558634"/>
                </a:lnTo>
                <a:lnTo>
                  <a:pt x="1615006" y="571174"/>
                </a:lnTo>
                <a:lnTo>
                  <a:pt x="1572763" y="571174"/>
                </a:lnTo>
                <a:lnTo>
                  <a:pt x="1572763" y="584097"/>
                </a:lnTo>
                <a:lnTo>
                  <a:pt x="1549733" y="584097"/>
                </a:lnTo>
                <a:lnTo>
                  <a:pt x="1549733" y="597661"/>
                </a:lnTo>
                <a:lnTo>
                  <a:pt x="1503800" y="597661"/>
                </a:lnTo>
                <a:lnTo>
                  <a:pt x="1503800" y="611609"/>
                </a:lnTo>
                <a:lnTo>
                  <a:pt x="1480770" y="611609"/>
                </a:lnTo>
                <a:lnTo>
                  <a:pt x="1480770" y="630802"/>
                </a:lnTo>
                <a:lnTo>
                  <a:pt x="1464483" y="630802"/>
                </a:lnTo>
                <a:lnTo>
                  <a:pt x="1464483" y="649100"/>
                </a:lnTo>
                <a:lnTo>
                  <a:pt x="1432419" y="649100"/>
                </a:lnTo>
                <a:lnTo>
                  <a:pt x="1432419" y="662664"/>
                </a:lnTo>
                <a:lnTo>
                  <a:pt x="1398447" y="662664"/>
                </a:lnTo>
                <a:lnTo>
                  <a:pt x="1398447" y="682369"/>
                </a:lnTo>
                <a:lnTo>
                  <a:pt x="1326048" y="682369"/>
                </a:lnTo>
                <a:lnTo>
                  <a:pt x="1326048" y="697341"/>
                </a:lnTo>
                <a:lnTo>
                  <a:pt x="1284823" y="697341"/>
                </a:lnTo>
                <a:lnTo>
                  <a:pt x="1284823" y="708473"/>
                </a:lnTo>
                <a:lnTo>
                  <a:pt x="1265228" y="708473"/>
                </a:lnTo>
                <a:lnTo>
                  <a:pt x="1265228" y="734960"/>
                </a:lnTo>
                <a:lnTo>
                  <a:pt x="1235454" y="734960"/>
                </a:lnTo>
                <a:lnTo>
                  <a:pt x="1235454" y="748908"/>
                </a:lnTo>
                <a:lnTo>
                  <a:pt x="1199573" y="748908"/>
                </a:lnTo>
                <a:lnTo>
                  <a:pt x="1199573" y="764263"/>
                </a:lnTo>
                <a:lnTo>
                  <a:pt x="1163691" y="764263"/>
                </a:lnTo>
                <a:lnTo>
                  <a:pt x="1163691" y="778722"/>
                </a:lnTo>
                <a:lnTo>
                  <a:pt x="1079332" y="778722"/>
                </a:lnTo>
                <a:lnTo>
                  <a:pt x="1079332" y="799451"/>
                </a:lnTo>
                <a:lnTo>
                  <a:pt x="1031872" y="799451"/>
                </a:lnTo>
                <a:lnTo>
                  <a:pt x="1031872" y="814934"/>
                </a:lnTo>
                <a:lnTo>
                  <a:pt x="995991" y="814934"/>
                </a:lnTo>
                <a:lnTo>
                  <a:pt x="995991" y="836047"/>
                </a:lnTo>
                <a:lnTo>
                  <a:pt x="949549" y="836047"/>
                </a:lnTo>
                <a:lnTo>
                  <a:pt x="949549" y="854473"/>
                </a:lnTo>
                <a:lnTo>
                  <a:pt x="913032" y="854473"/>
                </a:lnTo>
                <a:lnTo>
                  <a:pt x="913032" y="883264"/>
                </a:lnTo>
                <a:lnTo>
                  <a:pt x="893946" y="883264"/>
                </a:lnTo>
                <a:lnTo>
                  <a:pt x="893946" y="902074"/>
                </a:lnTo>
                <a:lnTo>
                  <a:pt x="853738" y="902074"/>
                </a:lnTo>
                <a:lnTo>
                  <a:pt x="853738" y="919476"/>
                </a:lnTo>
                <a:lnTo>
                  <a:pt x="835034" y="919476"/>
                </a:lnTo>
                <a:lnTo>
                  <a:pt x="835034" y="944940"/>
                </a:lnTo>
                <a:lnTo>
                  <a:pt x="790883" y="944940"/>
                </a:lnTo>
                <a:lnTo>
                  <a:pt x="790883" y="965285"/>
                </a:lnTo>
                <a:lnTo>
                  <a:pt x="768361" y="965285"/>
                </a:lnTo>
                <a:lnTo>
                  <a:pt x="768361" y="978721"/>
                </a:lnTo>
                <a:lnTo>
                  <a:pt x="743932" y="978721"/>
                </a:lnTo>
                <a:lnTo>
                  <a:pt x="743932" y="994204"/>
                </a:lnTo>
                <a:lnTo>
                  <a:pt x="705124" y="994204"/>
                </a:lnTo>
                <a:lnTo>
                  <a:pt x="705124" y="1019667"/>
                </a:lnTo>
                <a:lnTo>
                  <a:pt x="689346" y="1019667"/>
                </a:lnTo>
                <a:lnTo>
                  <a:pt x="689346" y="1035150"/>
                </a:lnTo>
                <a:lnTo>
                  <a:pt x="655755" y="1035150"/>
                </a:lnTo>
                <a:lnTo>
                  <a:pt x="655755" y="1053832"/>
                </a:lnTo>
                <a:lnTo>
                  <a:pt x="633234" y="1053832"/>
                </a:lnTo>
                <a:lnTo>
                  <a:pt x="633234" y="1070211"/>
                </a:lnTo>
                <a:lnTo>
                  <a:pt x="590609" y="1070211"/>
                </a:lnTo>
                <a:lnTo>
                  <a:pt x="590609" y="1086206"/>
                </a:lnTo>
                <a:lnTo>
                  <a:pt x="574323" y="1086206"/>
                </a:lnTo>
                <a:lnTo>
                  <a:pt x="574323" y="1102584"/>
                </a:lnTo>
                <a:lnTo>
                  <a:pt x="523046" y="1102584"/>
                </a:lnTo>
                <a:lnTo>
                  <a:pt x="523046" y="1119859"/>
                </a:lnTo>
                <a:lnTo>
                  <a:pt x="484747" y="1119859"/>
                </a:lnTo>
                <a:lnTo>
                  <a:pt x="484747" y="1133934"/>
                </a:lnTo>
                <a:lnTo>
                  <a:pt x="443522" y="1133934"/>
                </a:lnTo>
                <a:lnTo>
                  <a:pt x="443522" y="1150697"/>
                </a:lnTo>
                <a:lnTo>
                  <a:pt x="412857" y="1150697"/>
                </a:lnTo>
                <a:lnTo>
                  <a:pt x="412857" y="1161829"/>
                </a:lnTo>
                <a:lnTo>
                  <a:pt x="363107" y="1161829"/>
                </a:lnTo>
                <a:lnTo>
                  <a:pt x="363107" y="1177184"/>
                </a:lnTo>
                <a:lnTo>
                  <a:pt x="337659" y="1177184"/>
                </a:lnTo>
                <a:lnTo>
                  <a:pt x="337659" y="1202264"/>
                </a:lnTo>
                <a:lnTo>
                  <a:pt x="304195" y="1202264"/>
                </a:lnTo>
                <a:lnTo>
                  <a:pt x="304195" y="1222993"/>
                </a:lnTo>
                <a:lnTo>
                  <a:pt x="278239" y="1222993"/>
                </a:lnTo>
                <a:lnTo>
                  <a:pt x="278239" y="1237452"/>
                </a:lnTo>
                <a:lnTo>
                  <a:pt x="251010" y="1237452"/>
                </a:lnTo>
                <a:lnTo>
                  <a:pt x="251010" y="1248969"/>
                </a:lnTo>
                <a:lnTo>
                  <a:pt x="220727" y="1248969"/>
                </a:lnTo>
                <a:lnTo>
                  <a:pt x="220727" y="1266371"/>
                </a:lnTo>
                <a:lnTo>
                  <a:pt x="201132" y="1266371"/>
                </a:lnTo>
                <a:lnTo>
                  <a:pt x="201132" y="1290939"/>
                </a:lnTo>
                <a:lnTo>
                  <a:pt x="182937" y="1290939"/>
                </a:lnTo>
                <a:lnTo>
                  <a:pt x="182937" y="1314099"/>
                </a:lnTo>
                <a:lnTo>
                  <a:pt x="161816" y="1314099"/>
                </a:lnTo>
                <a:lnTo>
                  <a:pt x="161816" y="1325104"/>
                </a:lnTo>
                <a:lnTo>
                  <a:pt x="128352" y="1325104"/>
                </a:lnTo>
                <a:lnTo>
                  <a:pt x="128352" y="1346345"/>
                </a:lnTo>
                <a:lnTo>
                  <a:pt x="108248" y="1346345"/>
                </a:lnTo>
                <a:lnTo>
                  <a:pt x="108248" y="1365155"/>
                </a:lnTo>
                <a:lnTo>
                  <a:pt x="75675" y="1365155"/>
                </a:lnTo>
                <a:lnTo>
                  <a:pt x="75675" y="1389211"/>
                </a:lnTo>
                <a:lnTo>
                  <a:pt x="11929" y="1389211"/>
                </a:lnTo>
              </a:path>
            </a:pathLst>
          </a:custGeom>
          <a:noFill/>
          <a:ln w="19050" cap="flat">
            <a:solidFill>
              <a:schemeClr val="accent6"/>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4" name="Freeform 23">
            <a:extLst>
              <a:ext uri="{FF2B5EF4-FFF2-40B4-BE49-F238E27FC236}">
                <a16:creationId xmlns:a16="http://schemas.microsoft.com/office/drawing/2014/main" id="{63C9097B-A2B2-4E4E-B4C1-CA57BB1F2E4B}"/>
              </a:ext>
            </a:extLst>
          </p:cNvPr>
          <p:cNvSpPr/>
          <p:nvPr/>
        </p:nvSpPr>
        <p:spPr>
          <a:xfrm>
            <a:off x="1112807" y="3404019"/>
            <a:ext cx="2722904" cy="1120356"/>
          </a:xfrm>
          <a:custGeom>
            <a:avLst/>
            <a:gdLst>
              <a:gd name="connsiteX0" fmla="*/ 2712693 w 2722903"/>
              <a:gd name="connsiteY0" fmla="*/ 11996 h 1113236"/>
              <a:gd name="connsiteX1" fmla="*/ 2575784 w 2722903"/>
              <a:gd name="connsiteY1" fmla="*/ 11996 h 1113236"/>
              <a:gd name="connsiteX2" fmla="*/ 2575784 w 2722903"/>
              <a:gd name="connsiteY2" fmla="*/ 26967 h 1113236"/>
              <a:gd name="connsiteX3" fmla="*/ 2511656 w 2722903"/>
              <a:gd name="connsiteY3" fmla="*/ 26967 h 1113236"/>
              <a:gd name="connsiteX4" fmla="*/ 2511656 w 2722903"/>
              <a:gd name="connsiteY4" fmla="*/ 38483 h 1113236"/>
              <a:gd name="connsiteX5" fmla="*/ 2460761 w 2722903"/>
              <a:gd name="connsiteY5" fmla="*/ 38483 h 1113236"/>
              <a:gd name="connsiteX6" fmla="*/ 2460761 w 2722903"/>
              <a:gd name="connsiteY6" fmla="*/ 53455 h 1113236"/>
              <a:gd name="connsiteX7" fmla="*/ 2445365 w 2722903"/>
              <a:gd name="connsiteY7" fmla="*/ 53455 h 1113236"/>
              <a:gd name="connsiteX8" fmla="*/ 2445365 w 2722903"/>
              <a:gd name="connsiteY8" fmla="*/ 68298 h 1113236"/>
              <a:gd name="connsiteX9" fmla="*/ 2369785 w 2722903"/>
              <a:gd name="connsiteY9" fmla="*/ 68298 h 1113236"/>
              <a:gd name="connsiteX10" fmla="*/ 2369785 w 2722903"/>
              <a:gd name="connsiteY10" fmla="*/ 80326 h 1113236"/>
              <a:gd name="connsiteX11" fmla="*/ 2307693 w 2722903"/>
              <a:gd name="connsiteY11" fmla="*/ 80326 h 1113236"/>
              <a:gd name="connsiteX12" fmla="*/ 2307693 w 2722903"/>
              <a:gd name="connsiteY12" fmla="*/ 104638 h 1113236"/>
              <a:gd name="connsiteX13" fmla="*/ 2286953 w 2722903"/>
              <a:gd name="connsiteY13" fmla="*/ 104638 h 1113236"/>
              <a:gd name="connsiteX14" fmla="*/ 2286953 w 2722903"/>
              <a:gd name="connsiteY14" fmla="*/ 121784 h 1113236"/>
              <a:gd name="connsiteX15" fmla="*/ 2267740 w 2722903"/>
              <a:gd name="connsiteY15" fmla="*/ 121784 h 1113236"/>
              <a:gd name="connsiteX16" fmla="*/ 2267740 w 2722903"/>
              <a:gd name="connsiteY16" fmla="*/ 136755 h 1113236"/>
              <a:gd name="connsiteX17" fmla="*/ 2195596 w 2722903"/>
              <a:gd name="connsiteY17" fmla="*/ 136755 h 1113236"/>
              <a:gd name="connsiteX18" fmla="*/ 2195596 w 2722903"/>
              <a:gd name="connsiteY18" fmla="*/ 148272 h 1113236"/>
              <a:gd name="connsiteX19" fmla="*/ 2160732 w 2722903"/>
              <a:gd name="connsiteY19" fmla="*/ 148272 h 1113236"/>
              <a:gd name="connsiteX20" fmla="*/ 2160732 w 2722903"/>
              <a:gd name="connsiteY20" fmla="*/ 171816 h 1113236"/>
              <a:gd name="connsiteX21" fmla="*/ 2136939 w 2722903"/>
              <a:gd name="connsiteY21" fmla="*/ 171816 h 1113236"/>
              <a:gd name="connsiteX22" fmla="*/ 2136939 w 2722903"/>
              <a:gd name="connsiteY22" fmla="*/ 201246 h 1113236"/>
              <a:gd name="connsiteX23" fmla="*/ 2071029 w 2722903"/>
              <a:gd name="connsiteY23" fmla="*/ 201246 h 1113236"/>
              <a:gd name="connsiteX24" fmla="*/ 2071029 w 2722903"/>
              <a:gd name="connsiteY24" fmla="*/ 217881 h 1113236"/>
              <a:gd name="connsiteX25" fmla="*/ 2028532 w 2722903"/>
              <a:gd name="connsiteY25" fmla="*/ 217881 h 1113236"/>
              <a:gd name="connsiteX26" fmla="*/ 2028532 w 2722903"/>
              <a:gd name="connsiteY26" fmla="*/ 232852 h 1113236"/>
              <a:gd name="connsiteX27" fmla="*/ 1995449 w 2722903"/>
              <a:gd name="connsiteY27" fmla="*/ 232852 h 1113236"/>
              <a:gd name="connsiteX28" fmla="*/ 1995449 w 2722903"/>
              <a:gd name="connsiteY28" fmla="*/ 255885 h 1113236"/>
              <a:gd name="connsiteX29" fmla="*/ 1964403 w 2722903"/>
              <a:gd name="connsiteY29" fmla="*/ 255885 h 1113236"/>
              <a:gd name="connsiteX30" fmla="*/ 1964403 w 2722903"/>
              <a:gd name="connsiteY30" fmla="*/ 272135 h 1113236"/>
              <a:gd name="connsiteX31" fmla="*/ 1944427 w 2722903"/>
              <a:gd name="connsiteY31" fmla="*/ 272135 h 1113236"/>
              <a:gd name="connsiteX32" fmla="*/ 1944427 w 2722903"/>
              <a:gd name="connsiteY32" fmla="*/ 292737 h 1113236"/>
              <a:gd name="connsiteX33" fmla="*/ 1894677 w 2722903"/>
              <a:gd name="connsiteY33" fmla="*/ 292737 h 1113236"/>
              <a:gd name="connsiteX34" fmla="*/ 1894677 w 2722903"/>
              <a:gd name="connsiteY34" fmla="*/ 307196 h 1113236"/>
              <a:gd name="connsiteX35" fmla="*/ 1850525 w 2722903"/>
              <a:gd name="connsiteY35" fmla="*/ 307196 h 1113236"/>
              <a:gd name="connsiteX36" fmla="*/ 1850525 w 2722903"/>
              <a:gd name="connsiteY36" fmla="*/ 319992 h 1113236"/>
              <a:gd name="connsiteX37" fmla="*/ 1813117 w 2722903"/>
              <a:gd name="connsiteY37" fmla="*/ 319992 h 1113236"/>
              <a:gd name="connsiteX38" fmla="*/ 1813117 w 2722903"/>
              <a:gd name="connsiteY38" fmla="*/ 333299 h 1113236"/>
              <a:gd name="connsiteX39" fmla="*/ 1754460 w 2722903"/>
              <a:gd name="connsiteY39" fmla="*/ 333299 h 1113236"/>
              <a:gd name="connsiteX40" fmla="*/ 1754460 w 2722903"/>
              <a:gd name="connsiteY40" fmla="*/ 358891 h 1113236"/>
              <a:gd name="connsiteX41" fmla="*/ 1727358 w 2722903"/>
              <a:gd name="connsiteY41" fmla="*/ 358891 h 1113236"/>
              <a:gd name="connsiteX42" fmla="*/ 1727358 w 2722903"/>
              <a:gd name="connsiteY42" fmla="*/ 372199 h 1113236"/>
              <a:gd name="connsiteX43" fmla="*/ 1695039 w 2722903"/>
              <a:gd name="connsiteY43" fmla="*/ 372199 h 1113236"/>
              <a:gd name="connsiteX44" fmla="*/ 1695039 w 2722903"/>
              <a:gd name="connsiteY44" fmla="*/ 382435 h 1113236"/>
              <a:gd name="connsiteX45" fmla="*/ 1676335 w 2722903"/>
              <a:gd name="connsiteY45" fmla="*/ 382435 h 1113236"/>
              <a:gd name="connsiteX46" fmla="*/ 1676335 w 2722903"/>
              <a:gd name="connsiteY46" fmla="*/ 405980 h 1113236"/>
              <a:gd name="connsiteX47" fmla="*/ 1638927 w 2722903"/>
              <a:gd name="connsiteY47" fmla="*/ 405980 h 1113236"/>
              <a:gd name="connsiteX48" fmla="*/ 1638927 w 2722903"/>
              <a:gd name="connsiteY48" fmla="*/ 422230 h 1113236"/>
              <a:gd name="connsiteX49" fmla="*/ 1611316 w 2722903"/>
              <a:gd name="connsiteY49" fmla="*/ 422230 h 1113236"/>
              <a:gd name="connsiteX50" fmla="*/ 1611316 w 2722903"/>
              <a:gd name="connsiteY50" fmla="*/ 441808 h 1113236"/>
              <a:gd name="connsiteX51" fmla="*/ 1571745 w 2722903"/>
              <a:gd name="connsiteY51" fmla="*/ 441808 h 1113236"/>
              <a:gd name="connsiteX52" fmla="*/ 1571745 w 2722903"/>
              <a:gd name="connsiteY52" fmla="*/ 449485 h 1113236"/>
              <a:gd name="connsiteX53" fmla="*/ 1536119 w 2722903"/>
              <a:gd name="connsiteY53" fmla="*/ 449485 h 1113236"/>
              <a:gd name="connsiteX54" fmla="*/ 1536119 w 2722903"/>
              <a:gd name="connsiteY54" fmla="*/ 460618 h 1113236"/>
              <a:gd name="connsiteX55" fmla="*/ 1513979 w 2722903"/>
              <a:gd name="connsiteY55" fmla="*/ 460618 h 1113236"/>
              <a:gd name="connsiteX56" fmla="*/ 1513979 w 2722903"/>
              <a:gd name="connsiteY56" fmla="*/ 473414 h 1113236"/>
              <a:gd name="connsiteX57" fmla="*/ 1486750 w 2722903"/>
              <a:gd name="connsiteY57" fmla="*/ 473414 h 1113236"/>
              <a:gd name="connsiteX58" fmla="*/ 1486750 w 2722903"/>
              <a:gd name="connsiteY58" fmla="*/ 489664 h 1113236"/>
              <a:gd name="connsiteX59" fmla="*/ 1453668 w 2722903"/>
              <a:gd name="connsiteY59" fmla="*/ 489664 h 1113236"/>
              <a:gd name="connsiteX60" fmla="*/ 1453668 w 2722903"/>
              <a:gd name="connsiteY60" fmla="*/ 502076 h 1113236"/>
              <a:gd name="connsiteX61" fmla="*/ 1422622 w 2722903"/>
              <a:gd name="connsiteY61" fmla="*/ 502076 h 1113236"/>
              <a:gd name="connsiteX62" fmla="*/ 1422622 w 2722903"/>
              <a:gd name="connsiteY62" fmla="*/ 515384 h 1113236"/>
              <a:gd name="connsiteX63" fmla="*/ 1391194 w 2722903"/>
              <a:gd name="connsiteY63" fmla="*/ 515384 h 1113236"/>
              <a:gd name="connsiteX64" fmla="*/ 1391194 w 2722903"/>
              <a:gd name="connsiteY64" fmla="*/ 532786 h 1113236"/>
              <a:gd name="connsiteX65" fmla="*/ 1367782 w 2722903"/>
              <a:gd name="connsiteY65" fmla="*/ 532786 h 1113236"/>
              <a:gd name="connsiteX66" fmla="*/ 1367782 w 2722903"/>
              <a:gd name="connsiteY66" fmla="*/ 550317 h 1113236"/>
              <a:gd name="connsiteX67" fmla="*/ 1323630 w 2722903"/>
              <a:gd name="connsiteY67" fmla="*/ 550317 h 1113236"/>
              <a:gd name="connsiteX68" fmla="*/ 1323630 w 2722903"/>
              <a:gd name="connsiteY68" fmla="*/ 565799 h 1113236"/>
              <a:gd name="connsiteX69" fmla="*/ 1290930 w 2722903"/>
              <a:gd name="connsiteY69" fmla="*/ 565799 h 1113236"/>
              <a:gd name="connsiteX70" fmla="*/ 1290930 w 2722903"/>
              <a:gd name="connsiteY70" fmla="*/ 578083 h 1113236"/>
              <a:gd name="connsiteX71" fmla="*/ 1256067 w 2722903"/>
              <a:gd name="connsiteY71" fmla="*/ 578083 h 1113236"/>
              <a:gd name="connsiteX72" fmla="*/ 1256067 w 2722903"/>
              <a:gd name="connsiteY72" fmla="*/ 604699 h 1113236"/>
              <a:gd name="connsiteX73" fmla="*/ 1200845 w 2722903"/>
              <a:gd name="connsiteY73" fmla="*/ 604699 h 1113236"/>
              <a:gd name="connsiteX74" fmla="*/ 1200845 w 2722903"/>
              <a:gd name="connsiteY74" fmla="*/ 629011 h 1113236"/>
              <a:gd name="connsiteX75" fmla="*/ 1165091 w 2722903"/>
              <a:gd name="connsiteY75" fmla="*/ 629011 h 1113236"/>
              <a:gd name="connsiteX76" fmla="*/ 1165091 w 2722903"/>
              <a:gd name="connsiteY76" fmla="*/ 646541 h 1113236"/>
              <a:gd name="connsiteX77" fmla="*/ 1132391 w 2722903"/>
              <a:gd name="connsiteY77" fmla="*/ 646541 h 1113236"/>
              <a:gd name="connsiteX78" fmla="*/ 1132391 w 2722903"/>
              <a:gd name="connsiteY78" fmla="*/ 660617 h 1113236"/>
              <a:gd name="connsiteX79" fmla="*/ 1078442 w 2722903"/>
              <a:gd name="connsiteY79" fmla="*/ 660617 h 1113236"/>
              <a:gd name="connsiteX80" fmla="*/ 1078442 w 2722903"/>
              <a:gd name="connsiteY80" fmla="*/ 681986 h 1113236"/>
              <a:gd name="connsiteX81" fmla="*/ 1054648 w 2722903"/>
              <a:gd name="connsiteY81" fmla="*/ 681986 h 1113236"/>
              <a:gd name="connsiteX82" fmla="*/ 1054648 w 2722903"/>
              <a:gd name="connsiteY82" fmla="*/ 690559 h 1113236"/>
              <a:gd name="connsiteX83" fmla="*/ 1024111 w 2722903"/>
              <a:gd name="connsiteY83" fmla="*/ 690559 h 1113236"/>
              <a:gd name="connsiteX84" fmla="*/ 1024111 w 2722903"/>
              <a:gd name="connsiteY84" fmla="*/ 705018 h 1113236"/>
              <a:gd name="connsiteX85" fmla="*/ 984158 w 2722903"/>
              <a:gd name="connsiteY85" fmla="*/ 705018 h 1113236"/>
              <a:gd name="connsiteX86" fmla="*/ 984158 w 2722903"/>
              <a:gd name="connsiteY86" fmla="*/ 717046 h 1113236"/>
              <a:gd name="connsiteX87" fmla="*/ 947132 w 2722903"/>
              <a:gd name="connsiteY87" fmla="*/ 717046 h 1113236"/>
              <a:gd name="connsiteX88" fmla="*/ 947132 w 2722903"/>
              <a:gd name="connsiteY88" fmla="*/ 730738 h 1113236"/>
              <a:gd name="connsiteX89" fmla="*/ 922447 w 2722903"/>
              <a:gd name="connsiteY89" fmla="*/ 730738 h 1113236"/>
              <a:gd name="connsiteX90" fmla="*/ 922447 w 2722903"/>
              <a:gd name="connsiteY90" fmla="*/ 743022 h 1113236"/>
              <a:gd name="connsiteX91" fmla="*/ 874478 w 2722903"/>
              <a:gd name="connsiteY91" fmla="*/ 743022 h 1113236"/>
              <a:gd name="connsiteX92" fmla="*/ 874478 w 2722903"/>
              <a:gd name="connsiteY92" fmla="*/ 758505 h 1113236"/>
              <a:gd name="connsiteX93" fmla="*/ 845595 w 2722903"/>
              <a:gd name="connsiteY93" fmla="*/ 758505 h 1113236"/>
              <a:gd name="connsiteX94" fmla="*/ 845595 w 2722903"/>
              <a:gd name="connsiteY94" fmla="*/ 772580 h 1113236"/>
              <a:gd name="connsiteX95" fmla="*/ 815058 w 2722903"/>
              <a:gd name="connsiteY95" fmla="*/ 772580 h 1113236"/>
              <a:gd name="connsiteX96" fmla="*/ 815058 w 2722903"/>
              <a:gd name="connsiteY96" fmla="*/ 800731 h 1113236"/>
              <a:gd name="connsiteX97" fmla="*/ 772560 w 2722903"/>
              <a:gd name="connsiteY97" fmla="*/ 800731 h 1113236"/>
              <a:gd name="connsiteX98" fmla="*/ 772560 w 2722903"/>
              <a:gd name="connsiteY98" fmla="*/ 820436 h 1113236"/>
              <a:gd name="connsiteX99" fmla="*/ 748258 w 2722903"/>
              <a:gd name="connsiteY99" fmla="*/ 820436 h 1113236"/>
              <a:gd name="connsiteX100" fmla="*/ 748258 w 2722903"/>
              <a:gd name="connsiteY100" fmla="*/ 833616 h 1113236"/>
              <a:gd name="connsiteX101" fmla="*/ 712122 w 2722903"/>
              <a:gd name="connsiteY101" fmla="*/ 833616 h 1113236"/>
              <a:gd name="connsiteX102" fmla="*/ 712122 w 2722903"/>
              <a:gd name="connsiteY102" fmla="*/ 847819 h 1113236"/>
              <a:gd name="connsiteX103" fmla="*/ 681203 w 2722903"/>
              <a:gd name="connsiteY103" fmla="*/ 847819 h 1113236"/>
              <a:gd name="connsiteX104" fmla="*/ 681203 w 2722903"/>
              <a:gd name="connsiteY104" fmla="*/ 864454 h 1113236"/>
              <a:gd name="connsiteX105" fmla="*/ 656901 w 2722903"/>
              <a:gd name="connsiteY105" fmla="*/ 864454 h 1113236"/>
              <a:gd name="connsiteX106" fmla="*/ 656901 w 2722903"/>
              <a:gd name="connsiteY106" fmla="*/ 876866 h 1113236"/>
              <a:gd name="connsiteX107" fmla="*/ 615675 w 2722903"/>
              <a:gd name="connsiteY107" fmla="*/ 876866 h 1113236"/>
              <a:gd name="connsiteX108" fmla="*/ 615675 w 2722903"/>
              <a:gd name="connsiteY108" fmla="*/ 890558 h 1113236"/>
              <a:gd name="connsiteX109" fmla="*/ 581321 w 2722903"/>
              <a:gd name="connsiteY109" fmla="*/ 890558 h 1113236"/>
              <a:gd name="connsiteX110" fmla="*/ 581321 w 2722903"/>
              <a:gd name="connsiteY110" fmla="*/ 903737 h 1113236"/>
              <a:gd name="connsiteX111" fmla="*/ 540096 w 2722903"/>
              <a:gd name="connsiteY111" fmla="*/ 903737 h 1113236"/>
              <a:gd name="connsiteX112" fmla="*/ 540096 w 2722903"/>
              <a:gd name="connsiteY112" fmla="*/ 921267 h 1113236"/>
              <a:gd name="connsiteX113" fmla="*/ 503960 w 2722903"/>
              <a:gd name="connsiteY113" fmla="*/ 921267 h 1113236"/>
              <a:gd name="connsiteX114" fmla="*/ 503960 w 2722903"/>
              <a:gd name="connsiteY114" fmla="*/ 934959 h 1113236"/>
              <a:gd name="connsiteX115" fmla="*/ 480166 w 2722903"/>
              <a:gd name="connsiteY115" fmla="*/ 934959 h 1113236"/>
              <a:gd name="connsiteX116" fmla="*/ 480166 w 2722903"/>
              <a:gd name="connsiteY116" fmla="*/ 947755 h 1113236"/>
              <a:gd name="connsiteX117" fmla="*/ 445303 w 2722903"/>
              <a:gd name="connsiteY117" fmla="*/ 947755 h 1113236"/>
              <a:gd name="connsiteX118" fmla="*/ 445303 w 2722903"/>
              <a:gd name="connsiteY118" fmla="*/ 966181 h 1113236"/>
              <a:gd name="connsiteX119" fmla="*/ 413875 w 2722903"/>
              <a:gd name="connsiteY119" fmla="*/ 966181 h 1113236"/>
              <a:gd name="connsiteX120" fmla="*/ 413875 w 2722903"/>
              <a:gd name="connsiteY120" fmla="*/ 977697 h 1113236"/>
              <a:gd name="connsiteX121" fmla="*/ 388427 w 2722903"/>
              <a:gd name="connsiteY121" fmla="*/ 977697 h 1113236"/>
              <a:gd name="connsiteX122" fmla="*/ 388427 w 2722903"/>
              <a:gd name="connsiteY122" fmla="*/ 993564 h 1113236"/>
              <a:gd name="connsiteX123" fmla="*/ 352292 w 2722903"/>
              <a:gd name="connsiteY123" fmla="*/ 993564 h 1113236"/>
              <a:gd name="connsiteX124" fmla="*/ 352292 w 2722903"/>
              <a:gd name="connsiteY124" fmla="*/ 1007639 h 1113236"/>
              <a:gd name="connsiteX125" fmla="*/ 302541 w 2722903"/>
              <a:gd name="connsiteY125" fmla="*/ 1007639 h 1113236"/>
              <a:gd name="connsiteX126" fmla="*/ 302541 w 2722903"/>
              <a:gd name="connsiteY126" fmla="*/ 1027729 h 1113236"/>
              <a:gd name="connsiteX127" fmla="*/ 268569 w 2722903"/>
              <a:gd name="connsiteY127" fmla="*/ 1027729 h 1113236"/>
              <a:gd name="connsiteX128" fmla="*/ 268569 w 2722903"/>
              <a:gd name="connsiteY128" fmla="*/ 1040909 h 1113236"/>
              <a:gd name="connsiteX129" fmla="*/ 217164 w 2722903"/>
              <a:gd name="connsiteY129" fmla="*/ 1040909 h 1113236"/>
              <a:gd name="connsiteX130" fmla="*/ 217164 w 2722903"/>
              <a:gd name="connsiteY130" fmla="*/ 1060230 h 1113236"/>
              <a:gd name="connsiteX131" fmla="*/ 175048 w 2722903"/>
              <a:gd name="connsiteY131" fmla="*/ 1060230 h 1113236"/>
              <a:gd name="connsiteX132" fmla="*/ 175048 w 2722903"/>
              <a:gd name="connsiteY132" fmla="*/ 1076865 h 1113236"/>
              <a:gd name="connsiteX133" fmla="*/ 127970 w 2722903"/>
              <a:gd name="connsiteY133" fmla="*/ 1076865 h 1113236"/>
              <a:gd name="connsiteX134" fmla="*/ 127970 w 2722903"/>
              <a:gd name="connsiteY134" fmla="*/ 1093115 h 1113236"/>
              <a:gd name="connsiteX135" fmla="*/ 86236 w 2722903"/>
              <a:gd name="connsiteY135" fmla="*/ 1093115 h 1113236"/>
              <a:gd name="connsiteX136" fmla="*/ 86236 w 2722903"/>
              <a:gd name="connsiteY136" fmla="*/ 1107575 h 1113236"/>
              <a:gd name="connsiteX137" fmla="*/ 11929 w 2722903"/>
              <a:gd name="connsiteY137" fmla="*/ 1107575 h 111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2722903" h="1113236">
                <a:moveTo>
                  <a:pt x="2712693" y="11996"/>
                </a:moveTo>
                <a:lnTo>
                  <a:pt x="2575784" y="11996"/>
                </a:lnTo>
                <a:lnTo>
                  <a:pt x="2575784" y="26967"/>
                </a:lnTo>
                <a:lnTo>
                  <a:pt x="2511656" y="26967"/>
                </a:lnTo>
                <a:lnTo>
                  <a:pt x="2511656" y="38483"/>
                </a:lnTo>
                <a:lnTo>
                  <a:pt x="2460761" y="38483"/>
                </a:lnTo>
                <a:lnTo>
                  <a:pt x="2460761" y="53455"/>
                </a:lnTo>
                <a:lnTo>
                  <a:pt x="2445365" y="53455"/>
                </a:lnTo>
                <a:lnTo>
                  <a:pt x="2445365" y="68298"/>
                </a:lnTo>
                <a:lnTo>
                  <a:pt x="2369785" y="68298"/>
                </a:lnTo>
                <a:lnTo>
                  <a:pt x="2369785" y="80326"/>
                </a:lnTo>
                <a:lnTo>
                  <a:pt x="2307693" y="80326"/>
                </a:lnTo>
                <a:lnTo>
                  <a:pt x="2307693" y="104638"/>
                </a:lnTo>
                <a:lnTo>
                  <a:pt x="2286953" y="104638"/>
                </a:lnTo>
                <a:lnTo>
                  <a:pt x="2286953" y="121784"/>
                </a:lnTo>
                <a:lnTo>
                  <a:pt x="2267740" y="121784"/>
                </a:lnTo>
                <a:lnTo>
                  <a:pt x="2267740" y="136755"/>
                </a:lnTo>
                <a:lnTo>
                  <a:pt x="2195596" y="136755"/>
                </a:lnTo>
                <a:lnTo>
                  <a:pt x="2195596" y="148272"/>
                </a:lnTo>
                <a:lnTo>
                  <a:pt x="2160732" y="148272"/>
                </a:lnTo>
                <a:lnTo>
                  <a:pt x="2160732" y="171816"/>
                </a:lnTo>
                <a:lnTo>
                  <a:pt x="2136939" y="171816"/>
                </a:lnTo>
                <a:lnTo>
                  <a:pt x="2136939" y="201246"/>
                </a:lnTo>
                <a:lnTo>
                  <a:pt x="2071029" y="201246"/>
                </a:lnTo>
                <a:lnTo>
                  <a:pt x="2071029" y="217881"/>
                </a:lnTo>
                <a:lnTo>
                  <a:pt x="2028532" y="217881"/>
                </a:lnTo>
                <a:lnTo>
                  <a:pt x="2028532" y="232852"/>
                </a:lnTo>
                <a:lnTo>
                  <a:pt x="1995449" y="232852"/>
                </a:lnTo>
                <a:lnTo>
                  <a:pt x="1995449" y="255885"/>
                </a:lnTo>
                <a:lnTo>
                  <a:pt x="1964403" y="255885"/>
                </a:lnTo>
                <a:lnTo>
                  <a:pt x="1964403" y="272135"/>
                </a:lnTo>
                <a:lnTo>
                  <a:pt x="1944427" y="272135"/>
                </a:lnTo>
                <a:lnTo>
                  <a:pt x="1944427" y="292737"/>
                </a:lnTo>
                <a:lnTo>
                  <a:pt x="1894677" y="292737"/>
                </a:lnTo>
                <a:lnTo>
                  <a:pt x="1894677" y="307196"/>
                </a:lnTo>
                <a:lnTo>
                  <a:pt x="1850525" y="307196"/>
                </a:lnTo>
                <a:lnTo>
                  <a:pt x="1850525" y="319992"/>
                </a:lnTo>
                <a:lnTo>
                  <a:pt x="1813117" y="319992"/>
                </a:lnTo>
                <a:lnTo>
                  <a:pt x="1813117" y="333299"/>
                </a:lnTo>
                <a:lnTo>
                  <a:pt x="1754460" y="333299"/>
                </a:lnTo>
                <a:lnTo>
                  <a:pt x="1754460" y="358891"/>
                </a:lnTo>
                <a:lnTo>
                  <a:pt x="1727358" y="358891"/>
                </a:lnTo>
                <a:lnTo>
                  <a:pt x="1727358" y="372199"/>
                </a:lnTo>
                <a:lnTo>
                  <a:pt x="1695039" y="372199"/>
                </a:lnTo>
                <a:lnTo>
                  <a:pt x="1695039" y="382435"/>
                </a:lnTo>
                <a:lnTo>
                  <a:pt x="1676335" y="382435"/>
                </a:lnTo>
                <a:lnTo>
                  <a:pt x="1676335" y="405980"/>
                </a:lnTo>
                <a:lnTo>
                  <a:pt x="1638927" y="405980"/>
                </a:lnTo>
                <a:lnTo>
                  <a:pt x="1638927" y="422230"/>
                </a:lnTo>
                <a:lnTo>
                  <a:pt x="1611316" y="422230"/>
                </a:lnTo>
                <a:lnTo>
                  <a:pt x="1611316" y="441808"/>
                </a:lnTo>
                <a:lnTo>
                  <a:pt x="1571745" y="441808"/>
                </a:lnTo>
                <a:lnTo>
                  <a:pt x="1571745" y="449485"/>
                </a:lnTo>
                <a:lnTo>
                  <a:pt x="1536119" y="449485"/>
                </a:lnTo>
                <a:lnTo>
                  <a:pt x="1536119" y="460618"/>
                </a:lnTo>
                <a:lnTo>
                  <a:pt x="1513979" y="460618"/>
                </a:lnTo>
                <a:lnTo>
                  <a:pt x="1513979" y="473414"/>
                </a:lnTo>
                <a:lnTo>
                  <a:pt x="1486750" y="473414"/>
                </a:lnTo>
                <a:lnTo>
                  <a:pt x="1486750" y="489664"/>
                </a:lnTo>
                <a:lnTo>
                  <a:pt x="1453668" y="489664"/>
                </a:lnTo>
                <a:lnTo>
                  <a:pt x="1453668" y="502076"/>
                </a:lnTo>
                <a:lnTo>
                  <a:pt x="1422622" y="502076"/>
                </a:lnTo>
                <a:lnTo>
                  <a:pt x="1422622" y="515384"/>
                </a:lnTo>
                <a:lnTo>
                  <a:pt x="1391194" y="515384"/>
                </a:lnTo>
                <a:lnTo>
                  <a:pt x="1391194" y="532786"/>
                </a:lnTo>
                <a:lnTo>
                  <a:pt x="1367782" y="532786"/>
                </a:lnTo>
                <a:lnTo>
                  <a:pt x="1367782" y="550317"/>
                </a:lnTo>
                <a:lnTo>
                  <a:pt x="1323630" y="550317"/>
                </a:lnTo>
                <a:lnTo>
                  <a:pt x="1323630" y="565799"/>
                </a:lnTo>
                <a:lnTo>
                  <a:pt x="1290930" y="565799"/>
                </a:lnTo>
                <a:lnTo>
                  <a:pt x="1290930" y="578083"/>
                </a:lnTo>
                <a:lnTo>
                  <a:pt x="1256067" y="578083"/>
                </a:lnTo>
                <a:lnTo>
                  <a:pt x="1256067" y="604699"/>
                </a:lnTo>
                <a:lnTo>
                  <a:pt x="1200845" y="604699"/>
                </a:lnTo>
                <a:lnTo>
                  <a:pt x="1200845" y="629011"/>
                </a:lnTo>
                <a:lnTo>
                  <a:pt x="1165091" y="629011"/>
                </a:lnTo>
                <a:lnTo>
                  <a:pt x="1165091" y="646541"/>
                </a:lnTo>
                <a:lnTo>
                  <a:pt x="1132391" y="646541"/>
                </a:lnTo>
                <a:lnTo>
                  <a:pt x="1132391" y="660617"/>
                </a:lnTo>
                <a:lnTo>
                  <a:pt x="1078442" y="660617"/>
                </a:lnTo>
                <a:lnTo>
                  <a:pt x="1078442" y="681986"/>
                </a:lnTo>
                <a:lnTo>
                  <a:pt x="1054648" y="681986"/>
                </a:lnTo>
                <a:lnTo>
                  <a:pt x="1054648" y="690559"/>
                </a:lnTo>
                <a:lnTo>
                  <a:pt x="1024111" y="690559"/>
                </a:lnTo>
                <a:lnTo>
                  <a:pt x="1024111" y="705018"/>
                </a:lnTo>
                <a:lnTo>
                  <a:pt x="984158" y="705018"/>
                </a:lnTo>
                <a:lnTo>
                  <a:pt x="984158" y="717046"/>
                </a:lnTo>
                <a:lnTo>
                  <a:pt x="947132" y="717046"/>
                </a:lnTo>
                <a:lnTo>
                  <a:pt x="947132" y="730738"/>
                </a:lnTo>
                <a:lnTo>
                  <a:pt x="922447" y="730738"/>
                </a:lnTo>
                <a:lnTo>
                  <a:pt x="922447" y="743022"/>
                </a:lnTo>
                <a:lnTo>
                  <a:pt x="874478" y="743022"/>
                </a:lnTo>
                <a:lnTo>
                  <a:pt x="874478" y="758505"/>
                </a:lnTo>
                <a:lnTo>
                  <a:pt x="845595" y="758505"/>
                </a:lnTo>
                <a:lnTo>
                  <a:pt x="845595" y="772580"/>
                </a:lnTo>
                <a:lnTo>
                  <a:pt x="815058" y="772580"/>
                </a:lnTo>
                <a:lnTo>
                  <a:pt x="815058" y="800731"/>
                </a:lnTo>
                <a:lnTo>
                  <a:pt x="772560" y="800731"/>
                </a:lnTo>
                <a:lnTo>
                  <a:pt x="772560" y="820436"/>
                </a:lnTo>
                <a:lnTo>
                  <a:pt x="748258" y="820436"/>
                </a:lnTo>
                <a:lnTo>
                  <a:pt x="748258" y="833616"/>
                </a:lnTo>
                <a:lnTo>
                  <a:pt x="712122" y="833616"/>
                </a:lnTo>
                <a:lnTo>
                  <a:pt x="712122" y="847819"/>
                </a:lnTo>
                <a:lnTo>
                  <a:pt x="681203" y="847819"/>
                </a:lnTo>
                <a:lnTo>
                  <a:pt x="681203" y="864454"/>
                </a:lnTo>
                <a:lnTo>
                  <a:pt x="656901" y="864454"/>
                </a:lnTo>
                <a:lnTo>
                  <a:pt x="656901" y="876866"/>
                </a:lnTo>
                <a:lnTo>
                  <a:pt x="615675" y="876866"/>
                </a:lnTo>
                <a:lnTo>
                  <a:pt x="615675" y="890558"/>
                </a:lnTo>
                <a:lnTo>
                  <a:pt x="581321" y="890558"/>
                </a:lnTo>
                <a:lnTo>
                  <a:pt x="581321" y="903737"/>
                </a:lnTo>
                <a:lnTo>
                  <a:pt x="540096" y="903737"/>
                </a:lnTo>
                <a:lnTo>
                  <a:pt x="540096" y="921267"/>
                </a:lnTo>
                <a:lnTo>
                  <a:pt x="503960" y="921267"/>
                </a:lnTo>
                <a:lnTo>
                  <a:pt x="503960" y="934959"/>
                </a:lnTo>
                <a:lnTo>
                  <a:pt x="480166" y="934959"/>
                </a:lnTo>
                <a:lnTo>
                  <a:pt x="480166" y="947755"/>
                </a:lnTo>
                <a:lnTo>
                  <a:pt x="445303" y="947755"/>
                </a:lnTo>
                <a:lnTo>
                  <a:pt x="445303" y="966181"/>
                </a:lnTo>
                <a:lnTo>
                  <a:pt x="413875" y="966181"/>
                </a:lnTo>
                <a:lnTo>
                  <a:pt x="413875" y="977697"/>
                </a:lnTo>
                <a:lnTo>
                  <a:pt x="388427" y="977697"/>
                </a:lnTo>
                <a:lnTo>
                  <a:pt x="388427" y="993564"/>
                </a:lnTo>
                <a:lnTo>
                  <a:pt x="352292" y="993564"/>
                </a:lnTo>
                <a:lnTo>
                  <a:pt x="352292" y="1007639"/>
                </a:lnTo>
                <a:lnTo>
                  <a:pt x="302541" y="1007639"/>
                </a:lnTo>
                <a:lnTo>
                  <a:pt x="302541" y="1027729"/>
                </a:lnTo>
                <a:lnTo>
                  <a:pt x="268569" y="1027729"/>
                </a:lnTo>
                <a:lnTo>
                  <a:pt x="268569" y="1040909"/>
                </a:lnTo>
                <a:lnTo>
                  <a:pt x="217164" y="1040909"/>
                </a:lnTo>
                <a:lnTo>
                  <a:pt x="217164" y="1060230"/>
                </a:lnTo>
                <a:lnTo>
                  <a:pt x="175048" y="1060230"/>
                </a:lnTo>
                <a:lnTo>
                  <a:pt x="175048" y="1076865"/>
                </a:lnTo>
                <a:lnTo>
                  <a:pt x="127970" y="1076865"/>
                </a:lnTo>
                <a:lnTo>
                  <a:pt x="127970" y="1093115"/>
                </a:lnTo>
                <a:lnTo>
                  <a:pt x="86236" y="1093115"/>
                </a:lnTo>
                <a:lnTo>
                  <a:pt x="86236" y="1107575"/>
                </a:lnTo>
                <a:lnTo>
                  <a:pt x="11929" y="1107575"/>
                </a:lnTo>
              </a:path>
            </a:pathLst>
          </a:custGeom>
          <a:noFill/>
          <a:ln w="19050" cap="flat">
            <a:solidFill>
              <a:srgbClr val="5D8298"/>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74" name="Freeform 173">
            <a:extLst>
              <a:ext uri="{FF2B5EF4-FFF2-40B4-BE49-F238E27FC236}">
                <a16:creationId xmlns:a16="http://schemas.microsoft.com/office/drawing/2014/main" id="{9D4F89C3-D8B2-0648-9C00-8035913CB89A}"/>
              </a:ext>
            </a:extLst>
          </p:cNvPr>
          <p:cNvSpPr/>
          <p:nvPr/>
        </p:nvSpPr>
        <p:spPr>
          <a:xfrm>
            <a:off x="4997450" y="2909752"/>
            <a:ext cx="3216276" cy="1617797"/>
          </a:xfrm>
          <a:custGeom>
            <a:avLst/>
            <a:gdLst>
              <a:gd name="connsiteX0" fmla="*/ 3190866 w 3201991"/>
              <a:gd name="connsiteY0" fmla="*/ 11818 h 1600996"/>
              <a:gd name="connsiteX1" fmla="*/ 3151913 w 3201991"/>
              <a:gd name="connsiteY1" fmla="*/ 11818 h 1600996"/>
              <a:gd name="connsiteX2" fmla="*/ 3151913 w 3201991"/>
              <a:gd name="connsiteY2" fmla="*/ 39174 h 1600996"/>
              <a:gd name="connsiteX3" fmla="*/ 3131364 w 3201991"/>
              <a:gd name="connsiteY3" fmla="*/ 39174 h 1600996"/>
              <a:gd name="connsiteX4" fmla="*/ 3131364 w 3201991"/>
              <a:gd name="connsiteY4" fmla="*/ 69051 h 1600996"/>
              <a:gd name="connsiteX5" fmla="*/ 3115355 w 3201991"/>
              <a:gd name="connsiteY5" fmla="*/ 69051 h 1600996"/>
              <a:gd name="connsiteX6" fmla="*/ 3115355 w 3201991"/>
              <a:gd name="connsiteY6" fmla="*/ 83926 h 1600996"/>
              <a:gd name="connsiteX7" fmla="*/ 3005428 w 3201991"/>
              <a:gd name="connsiteY7" fmla="*/ 83926 h 1600996"/>
              <a:gd name="connsiteX8" fmla="*/ 3005428 w 3201991"/>
              <a:gd name="connsiteY8" fmla="*/ 97667 h 1600996"/>
              <a:gd name="connsiteX9" fmla="*/ 2956137 w 3201991"/>
              <a:gd name="connsiteY9" fmla="*/ 97667 h 1600996"/>
              <a:gd name="connsiteX10" fmla="*/ 2956137 w 3201991"/>
              <a:gd name="connsiteY10" fmla="*/ 112542 h 1600996"/>
              <a:gd name="connsiteX11" fmla="*/ 2905838 w 3201991"/>
              <a:gd name="connsiteY11" fmla="*/ 112542 h 1600996"/>
              <a:gd name="connsiteX12" fmla="*/ 2905838 w 3201991"/>
              <a:gd name="connsiteY12" fmla="*/ 127418 h 1600996"/>
              <a:gd name="connsiteX13" fmla="*/ 2872558 w 3201991"/>
              <a:gd name="connsiteY13" fmla="*/ 127418 h 1600996"/>
              <a:gd name="connsiteX14" fmla="*/ 2872558 w 3201991"/>
              <a:gd name="connsiteY14" fmla="*/ 140024 h 1600996"/>
              <a:gd name="connsiteX15" fmla="*/ 2858817 w 3201991"/>
              <a:gd name="connsiteY15" fmla="*/ 140024 h 1600996"/>
              <a:gd name="connsiteX16" fmla="*/ 2858817 w 3201991"/>
              <a:gd name="connsiteY16" fmla="*/ 150235 h 1600996"/>
              <a:gd name="connsiteX17" fmla="*/ 2839404 w 3201991"/>
              <a:gd name="connsiteY17" fmla="*/ 150235 h 1600996"/>
              <a:gd name="connsiteX18" fmla="*/ 2839404 w 3201991"/>
              <a:gd name="connsiteY18" fmla="*/ 169775 h 1600996"/>
              <a:gd name="connsiteX19" fmla="*/ 2823394 w 3201991"/>
              <a:gd name="connsiteY19" fmla="*/ 169775 h 1600996"/>
              <a:gd name="connsiteX20" fmla="*/ 2823394 w 3201991"/>
              <a:gd name="connsiteY20" fmla="*/ 179986 h 1600996"/>
              <a:gd name="connsiteX21" fmla="*/ 2805114 w 3201991"/>
              <a:gd name="connsiteY21" fmla="*/ 179986 h 1600996"/>
              <a:gd name="connsiteX22" fmla="*/ 2805114 w 3201991"/>
              <a:gd name="connsiteY22" fmla="*/ 190323 h 1600996"/>
              <a:gd name="connsiteX23" fmla="*/ 2750151 w 3201991"/>
              <a:gd name="connsiteY23" fmla="*/ 190323 h 1600996"/>
              <a:gd name="connsiteX24" fmla="*/ 2750151 w 3201991"/>
              <a:gd name="connsiteY24" fmla="*/ 197257 h 1600996"/>
              <a:gd name="connsiteX25" fmla="*/ 2727208 w 3201991"/>
              <a:gd name="connsiteY25" fmla="*/ 197257 h 1600996"/>
              <a:gd name="connsiteX26" fmla="*/ 2727208 w 3201991"/>
              <a:gd name="connsiteY26" fmla="*/ 210997 h 1600996"/>
              <a:gd name="connsiteX27" fmla="*/ 2676783 w 3201991"/>
              <a:gd name="connsiteY27" fmla="*/ 210997 h 1600996"/>
              <a:gd name="connsiteX28" fmla="*/ 2676783 w 3201991"/>
              <a:gd name="connsiteY28" fmla="*/ 224738 h 1600996"/>
              <a:gd name="connsiteX29" fmla="*/ 2618416 w 3201991"/>
              <a:gd name="connsiteY29" fmla="*/ 224738 h 1600996"/>
              <a:gd name="connsiteX30" fmla="*/ 2618416 w 3201991"/>
              <a:gd name="connsiteY30" fmla="*/ 239614 h 1600996"/>
              <a:gd name="connsiteX31" fmla="*/ 2605809 w 3201991"/>
              <a:gd name="connsiteY31" fmla="*/ 239614 h 1600996"/>
              <a:gd name="connsiteX32" fmla="*/ 2605809 w 3201991"/>
              <a:gd name="connsiteY32" fmla="*/ 254489 h 1600996"/>
              <a:gd name="connsiteX33" fmla="*/ 2596733 w 3201991"/>
              <a:gd name="connsiteY33" fmla="*/ 254489 h 1600996"/>
              <a:gd name="connsiteX34" fmla="*/ 2596733 w 3201991"/>
              <a:gd name="connsiteY34" fmla="*/ 267095 h 1600996"/>
              <a:gd name="connsiteX35" fmla="*/ 2586396 w 3201991"/>
              <a:gd name="connsiteY35" fmla="*/ 267095 h 1600996"/>
              <a:gd name="connsiteX36" fmla="*/ 2586396 w 3201991"/>
              <a:gd name="connsiteY36" fmla="*/ 276172 h 1600996"/>
              <a:gd name="connsiteX37" fmla="*/ 2574924 w 3201991"/>
              <a:gd name="connsiteY37" fmla="*/ 276172 h 1600996"/>
              <a:gd name="connsiteX38" fmla="*/ 2574924 w 3201991"/>
              <a:gd name="connsiteY38" fmla="*/ 291047 h 1600996"/>
              <a:gd name="connsiteX39" fmla="*/ 2554376 w 3201991"/>
              <a:gd name="connsiteY39" fmla="*/ 291047 h 1600996"/>
              <a:gd name="connsiteX40" fmla="*/ 2554376 w 3201991"/>
              <a:gd name="connsiteY40" fmla="*/ 302519 h 1600996"/>
              <a:gd name="connsiteX41" fmla="*/ 2515422 w 3201991"/>
              <a:gd name="connsiteY41" fmla="*/ 302519 h 1600996"/>
              <a:gd name="connsiteX42" fmla="*/ 2515422 w 3201991"/>
              <a:gd name="connsiteY42" fmla="*/ 317394 h 1600996"/>
              <a:gd name="connsiteX43" fmla="*/ 2502816 w 3201991"/>
              <a:gd name="connsiteY43" fmla="*/ 317394 h 1600996"/>
              <a:gd name="connsiteX44" fmla="*/ 2502816 w 3201991"/>
              <a:gd name="connsiteY44" fmla="*/ 325462 h 1600996"/>
              <a:gd name="connsiteX45" fmla="*/ 2435247 w 3201991"/>
              <a:gd name="connsiteY45" fmla="*/ 325462 h 1600996"/>
              <a:gd name="connsiteX46" fmla="*/ 2435247 w 3201991"/>
              <a:gd name="connsiteY46" fmla="*/ 344876 h 1600996"/>
              <a:gd name="connsiteX47" fmla="*/ 2418102 w 3201991"/>
              <a:gd name="connsiteY47" fmla="*/ 344876 h 1600996"/>
              <a:gd name="connsiteX48" fmla="*/ 2418102 w 3201991"/>
              <a:gd name="connsiteY48" fmla="*/ 360886 h 1600996"/>
              <a:gd name="connsiteX49" fmla="*/ 2383813 w 3201991"/>
              <a:gd name="connsiteY49" fmla="*/ 360886 h 1600996"/>
              <a:gd name="connsiteX50" fmla="*/ 2383813 w 3201991"/>
              <a:gd name="connsiteY50" fmla="*/ 373492 h 1600996"/>
              <a:gd name="connsiteX51" fmla="*/ 2351667 w 3201991"/>
              <a:gd name="connsiteY51" fmla="*/ 373492 h 1600996"/>
              <a:gd name="connsiteX52" fmla="*/ 2351667 w 3201991"/>
              <a:gd name="connsiteY52" fmla="*/ 386098 h 1600996"/>
              <a:gd name="connsiteX53" fmla="*/ 2320782 w 3201991"/>
              <a:gd name="connsiteY53" fmla="*/ 386098 h 1600996"/>
              <a:gd name="connsiteX54" fmla="*/ 2320782 w 3201991"/>
              <a:gd name="connsiteY54" fmla="*/ 397570 h 1600996"/>
              <a:gd name="connsiteX55" fmla="*/ 2302503 w 3201991"/>
              <a:gd name="connsiteY55" fmla="*/ 397570 h 1600996"/>
              <a:gd name="connsiteX56" fmla="*/ 2302503 w 3201991"/>
              <a:gd name="connsiteY56" fmla="*/ 418118 h 1600996"/>
              <a:gd name="connsiteX57" fmla="*/ 2291031 w 3201991"/>
              <a:gd name="connsiteY57" fmla="*/ 418118 h 1600996"/>
              <a:gd name="connsiteX58" fmla="*/ 2291031 w 3201991"/>
              <a:gd name="connsiteY58" fmla="*/ 431859 h 1600996"/>
              <a:gd name="connsiteX59" fmla="*/ 2276156 w 3201991"/>
              <a:gd name="connsiteY59" fmla="*/ 431859 h 1600996"/>
              <a:gd name="connsiteX60" fmla="*/ 2276156 w 3201991"/>
              <a:gd name="connsiteY60" fmla="*/ 446735 h 1600996"/>
              <a:gd name="connsiteX61" fmla="*/ 2259011 w 3201991"/>
              <a:gd name="connsiteY61" fmla="*/ 446735 h 1600996"/>
              <a:gd name="connsiteX62" fmla="*/ 2259011 w 3201991"/>
              <a:gd name="connsiteY62" fmla="*/ 459341 h 1600996"/>
              <a:gd name="connsiteX63" fmla="*/ 2239597 w 3201991"/>
              <a:gd name="connsiteY63" fmla="*/ 459341 h 1600996"/>
              <a:gd name="connsiteX64" fmla="*/ 2239597 w 3201991"/>
              <a:gd name="connsiteY64" fmla="*/ 471947 h 1600996"/>
              <a:gd name="connsiteX65" fmla="*/ 2207451 w 3201991"/>
              <a:gd name="connsiteY65" fmla="*/ 471947 h 1600996"/>
              <a:gd name="connsiteX66" fmla="*/ 2207451 w 3201991"/>
              <a:gd name="connsiteY66" fmla="*/ 482284 h 1600996"/>
              <a:gd name="connsiteX67" fmla="*/ 2178835 w 3201991"/>
              <a:gd name="connsiteY67" fmla="*/ 482284 h 1600996"/>
              <a:gd name="connsiteX68" fmla="*/ 2178835 w 3201991"/>
              <a:gd name="connsiteY68" fmla="*/ 489092 h 1600996"/>
              <a:gd name="connsiteX69" fmla="*/ 2139882 w 3201991"/>
              <a:gd name="connsiteY69" fmla="*/ 489092 h 1600996"/>
              <a:gd name="connsiteX70" fmla="*/ 2139882 w 3201991"/>
              <a:gd name="connsiteY70" fmla="*/ 502833 h 1600996"/>
              <a:gd name="connsiteX71" fmla="*/ 2091852 w 3201991"/>
              <a:gd name="connsiteY71" fmla="*/ 502833 h 1600996"/>
              <a:gd name="connsiteX72" fmla="*/ 2091852 w 3201991"/>
              <a:gd name="connsiteY72" fmla="*/ 517708 h 1600996"/>
              <a:gd name="connsiteX73" fmla="*/ 2068908 w 3201991"/>
              <a:gd name="connsiteY73" fmla="*/ 517708 h 1600996"/>
              <a:gd name="connsiteX74" fmla="*/ 2068908 w 3201991"/>
              <a:gd name="connsiteY74" fmla="*/ 530314 h 1600996"/>
              <a:gd name="connsiteX75" fmla="*/ 2050629 w 3201991"/>
              <a:gd name="connsiteY75" fmla="*/ 530314 h 1600996"/>
              <a:gd name="connsiteX76" fmla="*/ 2050629 w 3201991"/>
              <a:gd name="connsiteY76" fmla="*/ 547459 h 1600996"/>
              <a:gd name="connsiteX77" fmla="*/ 2031216 w 3201991"/>
              <a:gd name="connsiteY77" fmla="*/ 547459 h 1600996"/>
              <a:gd name="connsiteX78" fmla="*/ 2031216 w 3201991"/>
              <a:gd name="connsiteY78" fmla="*/ 554392 h 1600996"/>
              <a:gd name="connsiteX79" fmla="*/ 1996801 w 3201991"/>
              <a:gd name="connsiteY79" fmla="*/ 554392 h 1600996"/>
              <a:gd name="connsiteX80" fmla="*/ 1996801 w 3201991"/>
              <a:gd name="connsiteY80" fmla="*/ 568133 h 1600996"/>
              <a:gd name="connsiteX81" fmla="*/ 1962512 w 3201991"/>
              <a:gd name="connsiteY81" fmla="*/ 568133 h 1600996"/>
              <a:gd name="connsiteX82" fmla="*/ 1962512 w 3201991"/>
              <a:gd name="connsiteY82" fmla="*/ 581874 h 1600996"/>
              <a:gd name="connsiteX83" fmla="*/ 1944233 w 3201991"/>
              <a:gd name="connsiteY83" fmla="*/ 581874 h 1600996"/>
              <a:gd name="connsiteX84" fmla="*/ 1944233 w 3201991"/>
              <a:gd name="connsiteY84" fmla="*/ 599018 h 1600996"/>
              <a:gd name="connsiteX85" fmla="*/ 1869730 w 3201991"/>
              <a:gd name="connsiteY85" fmla="*/ 599018 h 1600996"/>
              <a:gd name="connsiteX86" fmla="*/ 1869730 w 3201991"/>
              <a:gd name="connsiteY86" fmla="*/ 618558 h 1600996"/>
              <a:gd name="connsiteX87" fmla="*/ 1833171 w 3201991"/>
              <a:gd name="connsiteY87" fmla="*/ 618558 h 1600996"/>
              <a:gd name="connsiteX88" fmla="*/ 1833171 w 3201991"/>
              <a:gd name="connsiteY88" fmla="*/ 635703 h 1600996"/>
              <a:gd name="connsiteX89" fmla="*/ 1807959 w 3201991"/>
              <a:gd name="connsiteY89" fmla="*/ 635703 h 1600996"/>
              <a:gd name="connsiteX90" fmla="*/ 1807959 w 3201991"/>
              <a:gd name="connsiteY90" fmla="*/ 647048 h 1600996"/>
              <a:gd name="connsiteX91" fmla="*/ 1783881 w 3201991"/>
              <a:gd name="connsiteY91" fmla="*/ 647048 h 1600996"/>
              <a:gd name="connsiteX92" fmla="*/ 1783881 w 3201991"/>
              <a:gd name="connsiteY92" fmla="*/ 657385 h 1600996"/>
              <a:gd name="connsiteX93" fmla="*/ 1766736 w 3201991"/>
              <a:gd name="connsiteY93" fmla="*/ 657385 h 1600996"/>
              <a:gd name="connsiteX94" fmla="*/ 1766736 w 3201991"/>
              <a:gd name="connsiteY94" fmla="*/ 681463 h 1600996"/>
              <a:gd name="connsiteX95" fmla="*/ 1708369 w 3201991"/>
              <a:gd name="connsiteY95" fmla="*/ 681463 h 1600996"/>
              <a:gd name="connsiteX96" fmla="*/ 1708369 w 3201991"/>
              <a:gd name="connsiteY96" fmla="*/ 690666 h 1600996"/>
              <a:gd name="connsiteX97" fmla="*/ 1664878 w 3201991"/>
              <a:gd name="connsiteY97" fmla="*/ 690666 h 1600996"/>
              <a:gd name="connsiteX98" fmla="*/ 1664878 w 3201991"/>
              <a:gd name="connsiteY98" fmla="*/ 705541 h 1600996"/>
              <a:gd name="connsiteX99" fmla="*/ 1632858 w 3201991"/>
              <a:gd name="connsiteY99" fmla="*/ 705541 h 1600996"/>
              <a:gd name="connsiteX100" fmla="*/ 1632858 w 3201991"/>
              <a:gd name="connsiteY100" fmla="*/ 716887 h 1600996"/>
              <a:gd name="connsiteX101" fmla="*/ 1593905 w 3201991"/>
              <a:gd name="connsiteY101" fmla="*/ 716887 h 1600996"/>
              <a:gd name="connsiteX102" fmla="*/ 1593905 w 3201991"/>
              <a:gd name="connsiteY102" fmla="*/ 730628 h 1600996"/>
              <a:gd name="connsiteX103" fmla="*/ 1551548 w 3201991"/>
              <a:gd name="connsiteY103" fmla="*/ 730628 h 1600996"/>
              <a:gd name="connsiteX104" fmla="*/ 1551548 w 3201991"/>
              <a:gd name="connsiteY104" fmla="*/ 742100 h 1600996"/>
              <a:gd name="connsiteX105" fmla="*/ 1515998 w 3201991"/>
              <a:gd name="connsiteY105" fmla="*/ 742100 h 1600996"/>
              <a:gd name="connsiteX106" fmla="*/ 1515998 w 3201991"/>
              <a:gd name="connsiteY106" fmla="*/ 758109 h 1600996"/>
              <a:gd name="connsiteX107" fmla="*/ 1488516 w 3201991"/>
              <a:gd name="connsiteY107" fmla="*/ 758109 h 1600996"/>
              <a:gd name="connsiteX108" fmla="*/ 1488516 w 3201991"/>
              <a:gd name="connsiteY108" fmla="*/ 770716 h 1600996"/>
              <a:gd name="connsiteX109" fmla="*/ 1458765 w 3201991"/>
              <a:gd name="connsiteY109" fmla="*/ 770716 h 1600996"/>
              <a:gd name="connsiteX110" fmla="*/ 1458765 w 3201991"/>
              <a:gd name="connsiteY110" fmla="*/ 786726 h 1600996"/>
              <a:gd name="connsiteX111" fmla="*/ 1432418 w 3201991"/>
              <a:gd name="connsiteY111" fmla="*/ 786726 h 1600996"/>
              <a:gd name="connsiteX112" fmla="*/ 1432418 w 3201991"/>
              <a:gd name="connsiteY112" fmla="*/ 793659 h 1600996"/>
              <a:gd name="connsiteX113" fmla="*/ 1392330 w 3201991"/>
              <a:gd name="connsiteY113" fmla="*/ 793659 h 1600996"/>
              <a:gd name="connsiteX114" fmla="*/ 1392330 w 3201991"/>
              <a:gd name="connsiteY114" fmla="*/ 807400 h 1600996"/>
              <a:gd name="connsiteX115" fmla="*/ 1370648 w 3201991"/>
              <a:gd name="connsiteY115" fmla="*/ 807400 h 1600996"/>
              <a:gd name="connsiteX116" fmla="*/ 1370648 w 3201991"/>
              <a:gd name="connsiteY116" fmla="*/ 827948 h 1600996"/>
              <a:gd name="connsiteX117" fmla="*/ 1340897 w 3201991"/>
              <a:gd name="connsiteY117" fmla="*/ 827948 h 1600996"/>
              <a:gd name="connsiteX118" fmla="*/ 1340897 w 3201991"/>
              <a:gd name="connsiteY118" fmla="*/ 841689 h 1600996"/>
              <a:gd name="connsiteX119" fmla="*/ 1310011 w 3201991"/>
              <a:gd name="connsiteY119" fmla="*/ 841689 h 1600996"/>
              <a:gd name="connsiteX120" fmla="*/ 1310011 w 3201991"/>
              <a:gd name="connsiteY120" fmla="*/ 858960 h 1600996"/>
              <a:gd name="connsiteX121" fmla="*/ 1279126 w 3201991"/>
              <a:gd name="connsiteY121" fmla="*/ 858960 h 1600996"/>
              <a:gd name="connsiteX122" fmla="*/ 1279126 w 3201991"/>
              <a:gd name="connsiteY122" fmla="*/ 871440 h 1600996"/>
              <a:gd name="connsiteX123" fmla="*/ 1249249 w 3201991"/>
              <a:gd name="connsiteY123" fmla="*/ 871440 h 1600996"/>
              <a:gd name="connsiteX124" fmla="*/ 1249249 w 3201991"/>
              <a:gd name="connsiteY124" fmla="*/ 884046 h 1600996"/>
              <a:gd name="connsiteX125" fmla="*/ 1224163 w 3201991"/>
              <a:gd name="connsiteY125" fmla="*/ 884046 h 1600996"/>
              <a:gd name="connsiteX126" fmla="*/ 1224163 w 3201991"/>
              <a:gd name="connsiteY126" fmla="*/ 894383 h 1600996"/>
              <a:gd name="connsiteX127" fmla="*/ 1198950 w 3201991"/>
              <a:gd name="connsiteY127" fmla="*/ 894383 h 1600996"/>
              <a:gd name="connsiteX128" fmla="*/ 1198950 w 3201991"/>
              <a:gd name="connsiteY128" fmla="*/ 906989 h 1600996"/>
              <a:gd name="connsiteX129" fmla="*/ 1179411 w 3201991"/>
              <a:gd name="connsiteY129" fmla="*/ 906989 h 1600996"/>
              <a:gd name="connsiteX130" fmla="*/ 1179411 w 3201991"/>
              <a:gd name="connsiteY130" fmla="*/ 918461 h 1600996"/>
              <a:gd name="connsiteX131" fmla="*/ 1158862 w 3201991"/>
              <a:gd name="connsiteY131" fmla="*/ 918461 h 1600996"/>
              <a:gd name="connsiteX132" fmla="*/ 1158862 w 3201991"/>
              <a:gd name="connsiteY132" fmla="*/ 933337 h 1600996"/>
              <a:gd name="connsiteX133" fmla="*/ 1142852 w 3201991"/>
              <a:gd name="connsiteY133" fmla="*/ 933337 h 1600996"/>
              <a:gd name="connsiteX134" fmla="*/ 1142852 w 3201991"/>
              <a:gd name="connsiteY134" fmla="*/ 956154 h 1600996"/>
              <a:gd name="connsiteX135" fmla="*/ 1111967 w 3201991"/>
              <a:gd name="connsiteY135" fmla="*/ 956154 h 1600996"/>
              <a:gd name="connsiteX136" fmla="*/ 1111967 w 3201991"/>
              <a:gd name="connsiteY136" fmla="*/ 971029 h 1600996"/>
              <a:gd name="connsiteX137" fmla="*/ 1078687 w 3201991"/>
              <a:gd name="connsiteY137" fmla="*/ 971029 h 1600996"/>
              <a:gd name="connsiteX138" fmla="*/ 1078687 w 3201991"/>
              <a:gd name="connsiteY138" fmla="*/ 981366 h 1600996"/>
              <a:gd name="connsiteX139" fmla="*/ 1058138 w 3201991"/>
              <a:gd name="connsiteY139" fmla="*/ 981366 h 1600996"/>
              <a:gd name="connsiteX140" fmla="*/ 1058138 w 3201991"/>
              <a:gd name="connsiteY140" fmla="*/ 996242 h 1600996"/>
              <a:gd name="connsiteX141" fmla="*/ 1034060 w 3201991"/>
              <a:gd name="connsiteY141" fmla="*/ 996242 h 1600996"/>
              <a:gd name="connsiteX142" fmla="*/ 1034060 w 3201991"/>
              <a:gd name="connsiteY142" fmla="*/ 1009983 h 1600996"/>
              <a:gd name="connsiteX143" fmla="*/ 1008848 w 3201991"/>
              <a:gd name="connsiteY143" fmla="*/ 1009983 h 1600996"/>
              <a:gd name="connsiteX144" fmla="*/ 1008848 w 3201991"/>
              <a:gd name="connsiteY144" fmla="*/ 1025993 h 1600996"/>
              <a:gd name="connsiteX145" fmla="*/ 976828 w 3201991"/>
              <a:gd name="connsiteY145" fmla="*/ 1025993 h 1600996"/>
              <a:gd name="connsiteX146" fmla="*/ 976828 w 3201991"/>
              <a:gd name="connsiteY146" fmla="*/ 1044398 h 1600996"/>
              <a:gd name="connsiteX147" fmla="*/ 948212 w 3201991"/>
              <a:gd name="connsiteY147" fmla="*/ 1044398 h 1600996"/>
              <a:gd name="connsiteX148" fmla="*/ 948212 w 3201991"/>
              <a:gd name="connsiteY148" fmla="*/ 1059273 h 1600996"/>
              <a:gd name="connsiteX149" fmla="*/ 926529 w 3201991"/>
              <a:gd name="connsiteY149" fmla="*/ 1059273 h 1600996"/>
              <a:gd name="connsiteX150" fmla="*/ 926529 w 3201991"/>
              <a:gd name="connsiteY150" fmla="*/ 1070745 h 1600996"/>
              <a:gd name="connsiteX151" fmla="*/ 900182 w 3201991"/>
              <a:gd name="connsiteY151" fmla="*/ 1070745 h 1600996"/>
              <a:gd name="connsiteX152" fmla="*/ 900182 w 3201991"/>
              <a:gd name="connsiteY152" fmla="*/ 1082091 h 1600996"/>
              <a:gd name="connsiteX153" fmla="*/ 881777 w 3201991"/>
              <a:gd name="connsiteY153" fmla="*/ 1082091 h 1600996"/>
              <a:gd name="connsiteX154" fmla="*/ 881777 w 3201991"/>
              <a:gd name="connsiteY154" fmla="*/ 1100496 h 1600996"/>
              <a:gd name="connsiteX155" fmla="*/ 861228 w 3201991"/>
              <a:gd name="connsiteY155" fmla="*/ 1100496 h 1600996"/>
              <a:gd name="connsiteX156" fmla="*/ 861228 w 3201991"/>
              <a:gd name="connsiteY156" fmla="*/ 1112976 h 1600996"/>
              <a:gd name="connsiteX157" fmla="*/ 837151 w 3201991"/>
              <a:gd name="connsiteY157" fmla="*/ 1112976 h 1600996"/>
              <a:gd name="connsiteX158" fmla="*/ 837151 w 3201991"/>
              <a:gd name="connsiteY158" fmla="*/ 1132516 h 1600996"/>
              <a:gd name="connsiteX159" fmla="*/ 807400 w 3201991"/>
              <a:gd name="connsiteY159" fmla="*/ 1132516 h 1600996"/>
              <a:gd name="connsiteX160" fmla="*/ 807400 w 3201991"/>
              <a:gd name="connsiteY160" fmla="*/ 1146257 h 1600996"/>
              <a:gd name="connsiteX161" fmla="*/ 793659 w 3201991"/>
              <a:gd name="connsiteY161" fmla="*/ 1146257 h 1600996"/>
              <a:gd name="connsiteX162" fmla="*/ 793659 w 3201991"/>
              <a:gd name="connsiteY162" fmla="*/ 1164536 h 1600996"/>
              <a:gd name="connsiteX163" fmla="*/ 768446 w 3201991"/>
              <a:gd name="connsiteY163" fmla="*/ 1164536 h 1600996"/>
              <a:gd name="connsiteX164" fmla="*/ 768446 w 3201991"/>
              <a:gd name="connsiteY164" fmla="*/ 1174873 h 1600996"/>
              <a:gd name="connsiteX165" fmla="*/ 737561 w 3201991"/>
              <a:gd name="connsiteY165" fmla="*/ 1174873 h 1600996"/>
              <a:gd name="connsiteX166" fmla="*/ 737561 w 3201991"/>
              <a:gd name="connsiteY166" fmla="*/ 1186344 h 1600996"/>
              <a:gd name="connsiteX167" fmla="*/ 696339 w 3201991"/>
              <a:gd name="connsiteY167" fmla="*/ 1186344 h 1600996"/>
              <a:gd name="connsiteX168" fmla="*/ 696339 w 3201991"/>
              <a:gd name="connsiteY168" fmla="*/ 1194286 h 1600996"/>
              <a:gd name="connsiteX169" fmla="*/ 674656 w 3201991"/>
              <a:gd name="connsiteY169" fmla="*/ 1194286 h 1600996"/>
              <a:gd name="connsiteX170" fmla="*/ 674656 w 3201991"/>
              <a:gd name="connsiteY170" fmla="*/ 1210296 h 1600996"/>
              <a:gd name="connsiteX171" fmla="*/ 651712 w 3201991"/>
              <a:gd name="connsiteY171" fmla="*/ 1210296 h 1600996"/>
              <a:gd name="connsiteX172" fmla="*/ 651712 w 3201991"/>
              <a:gd name="connsiteY172" fmla="*/ 1221768 h 1600996"/>
              <a:gd name="connsiteX173" fmla="*/ 626500 w 3201991"/>
              <a:gd name="connsiteY173" fmla="*/ 1221768 h 1600996"/>
              <a:gd name="connsiteX174" fmla="*/ 626500 w 3201991"/>
              <a:gd name="connsiteY174" fmla="*/ 1232105 h 1600996"/>
              <a:gd name="connsiteX175" fmla="*/ 604817 w 3201991"/>
              <a:gd name="connsiteY175" fmla="*/ 1232105 h 1600996"/>
              <a:gd name="connsiteX176" fmla="*/ 604817 w 3201991"/>
              <a:gd name="connsiteY176" fmla="*/ 1245846 h 1600996"/>
              <a:gd name="connsiteX177" fmla="*/ 575066 w 3201991"/>
              <a:gd name="connsiteY177" fmla="*/ 1245846 h 1600996"/>
              <a:gd name="connsiteX178" fmla="*/ 575066 w 3201991"/>
              <a:gd name="connsiteY178" fmla="*/ 1261856 h 1600996"/>
              <a:gd name="connsiteX179" fmla="*/ 554392 w 3201991"/>
              <a:gd name="connsiteY179" fmla="*/ 1261856 h 1600996"/>
              <a:gd name="connsiteX180" fmla="*/ 554392 w 3201991"/>
              <a:gd name="connsiteY180" fmla="*/ 1272193 h 1600996"/>
              <a:gd name="connsiteX181" fmla="*/ 525776 w 3201991"/>
              <a:gd name="connsiteY181" fmla="*/ 1272193 h 1600996"/>
              <a:gd name="connsiteX182" fmla="*/ 525776 w 3201991"/>
              <a:gd name="connsiteY182" fmla="*/ 1288203 h 1600996"/>
              <a:gd name="connsiteX183" fmla="*/ 505228 w 3201991"/>
              <a:gd name="connsiteY183" fmla="*/ 1288203 h 1600996"/>
              <a:gd name="connsiteX184" fmla="*/ 505228 w 3201991"/>
              <a:gd name="connsiteY184" fmla="*/ 1314550 h 1600996"/>
              <a:gd name="connsiteX185" fmla="*/ 490352 w 3201991"/>
              <a:gd name="connsiteY185" fmla="*/ 1314550 h 1600996"/>
              <a:gd name="connsiteX186" fmla="*/ 490352 w 3201991"/>
              <a:gd name="connsiteY186" fmla="*/ 1324761 h 1600996"/>
              <a:gd name="connsiteX187" fmla="*/ 465140 w 3201991"/>
              <a:gd name="connsiteY187" fmla="*/ 1324761 h 1600996"/>
              <a:gd name="connsiteX188" fmla="*/ 465140 w 3201991"/>
              <a:gd name="connsiteY188" fmla="*/ 1336233 h 1600996"/>
              <a:gd name="connsiteX189" fmla="*/ 435389 w 3201991"/>
              <a:gd name="connsiteY189" fmla="*/ 1336233 h 1600996"/>
              <a:gd name="connsiteX190" fmla="*/ 435389 w 3201991"/>
              <a:gd name="connsiteY190" fmla="*/ 1348839 h 1600996"/>
              <a:gd name="connsiteX191" fmla="*/ 412445 w 3201991"/>
              <a:gd name="connsiteY191" fmla="*/ 1348839 h 1600996"/>
              <a:gd name="connsiteX192" fmla="*/ 412445 w 3201991"/>
              <a:gd name="connsiteY192" fmla="*/ 1362580 h 1600996"/>
              <a:gd name="connsiteX193" fmla="*/ 333404 w 3201991"/>
              <a:gd name="connsiteY193" fmla="*/ 1362580 h 1600996"/>
              <a:gd name="connsiteX194" fmla="*/ 333404 w 3201991"/>
              <a:gd name="connsiteY194" fmla="*/ 1375186 h 1600996"/>
              <a:gd name="connsiteX195" fmla="*/ 311721 w 3201991"/>
              <a:gd name="connsiteY195" fmla="*/ 1375186 h 1600996"/>
              <a:gd name="connsiteX196" fmla="*/ 311721 w 3201991"/>
              <a:gd name="connsiteY196" fmla="*/ 1394726 h 1600996"/>
              <a:gd name="connsiteX197" fmla="*/ 284240 w 3201991"/>
              <a:gd name="connsiteY197" fmla="*/ 1394726 h 1600996"/>
              <a:gd name="connsiteX198" fmla="*/ 284240 w 3201991"/>
              <a:gd name="connsiteY198" fmla="*/ 1409475 h 1600996"/>
              <a:gd name="connsiteX199" fmla="*/ 248690 w 3201991"/>
              <a:gd name="connsiteY199" fmla="*/ 1409475 h 1600996"/>
              <a:gd name="connsiteX200" fmla="*/ 248690 w 3201991"/>
              <a:gd name="connsiteY200" fmla="*/ 1427880 h 1600996"/>
              <a:gd name="connsiteX201" fmla="*/ 220074 w 3201991"/>
              <a:gd name="connsiteY201" fmla="*/ 1427880 h 1600996"/>
              <a:gd name="connsiteX202" fmla="*/ 220074 w 3201991"/>
              <a:gd name="connsiteY202" fmla="*/ 1443890 h 1600996"/>
              <a:gd name="connsiteX203" fmla="*/ 198391 w 3201991"/>
              <a:gd name="connsiteY203" fmla="*/ 1443890 h 1600996"/>
              <a:gd name="connsiteX204" fmla="*/ 198391 w 3201991"/>
              <a:gd name="connsiteY204" fmla="*/ 1459900 h 1600996"/>
              <a:gd name="connsiteX205" fmla="*/ 167506 w 3201991"/>
              <a:gd name="connsiteY205" fmla="*/ 1459900 h 1600996"/>
              <a:gd name="connsiteX206" fmla="*/ 167506 w 3201991"/>
              <a:gd name="connsiteY206" fmla="*/ 1473641 h 1600996"/>
              <a:gd name="connsiteX207" fmla="*/ 145697 w 3201991"/>
              <a:gd name="connsiteY207" fmla="*/ 1473641 h 1600996"/>
              <a:gd name="connsiteX208" fmla="*/ 145697 w 3201991"/>
              <a:gd name="connsiteY208" fmla="*/ 1487382 h 1600996"/>
              <a:gd name="connsiteX209" fmla="*/ 127418 w 3201991"/>
              <a:gd name="connsiteY209" fmla="*/ 1487382 h 1600996"/>
              <a:gd name="connsiteX210" fmla="*/ 127418 w 3201991"/>
              <a:gd name="connsiteY210" fmla="*/ 1503392 h 1600996"/>
              <a:gd name="connsiteX211" fmla="*/ 111408 w 3201991"/>
              <a:gd name="connsiteY211" fmla="*/ 1503392 h 1600996"/>
              <a:gd name="connsiteX212" fmla="*/ 111408 w 3201991"/>
              <a:gd name="connsiteY212" fmla="*/ 1525201 h 1600996"/>
              <a:gd name="connsiteX213" fmla="*/ 94137 w 3201991"/>
              <a:gd name="connsiteY213" fmla="*/ 1525201 h 1600996"/>
              <a:gd name="connsiteX214" fmla="*/ 94137 w 3201991"/>
              <a:gd name="connsiteY214" fmla="*/ 1541211 h 1600996"/>
              <a:gd name="connsiteX215" fmla="*/ 66782 w 3201991"/>
              <a:gd name="connsiteY215" fmla="*/ 1541211 h 1600996"/>
              <a:gd name="connsiteX216" fmla="*/ 66782 w 3201991"/>
              <a:gd name="connsiteY216" fmla="*/ 1560624 h 1600996"/>
              <a:gd name="connsiteX217" fmla="*/ 43838 w 3201991"/>
              <a:gd name="connsiteY217" fmla="*/ 1560624 h 1600996"/>
              <a:gd name="connsiteX218" fmla="*/ 43838 w 3201991"/>
              <a:gd name="connsiteY218" fmla="*/ 1577769 h 1600996"/>
              <a:gd name="connsiteX219" fmla="*/ 23290 w 3201991"/>
              <a:gd name="connsiteY219" fmla="*/ 1577769 h 1600996"/>
              <a:gd name="connsiteX220" fmla="*/ 23290 w 3201991"/>
              <a:gd name="connsiteY220" fmla="*/ 1599578 h 1600996"/>
              <a:gd name="connsiteX221" fmla="*/ 11818 w 3201991"/>
              <a:gd name="connsiteY221" fmla="*/ 1599578 h 160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3201991" h="1600996">
                <a:moveTo>
                  <a:pt x="3190866" y="11818"/>
                </a:moveTo>
                <a:lnTo>
                  <a:pt x="3151913" y="11818"/>
                </a:lnTo>
                <a:lnTo>
                  <a:pt x="3151913" y="39174"/>
                </a:lnTo>
                <a:lnTo>
                  <a:pt x="3131364" y="39174"/>
                </a:lnTo>
                <a:lnTo>
                  <a:pt x="3131364" y="69051"/>
                </a:lnTo>
                <a:lnTo>
                  <a:pt x="3115355" y="69051"/>
                </a:lnTo>
                <a:lnTo>
                  <a:pt x="3115355" y="83926"/>
                </a:lnTo>
                <a:lnTo>
                  <a:pt x="3005428" y="83926"/>
                </a:lnTo>
                <a:lnTo>
                  <a:pt x="3005428" y="97667"/>
                </a:lnTo>
                <a:lnTo>
                  <a:pt x="2956137" y="97667"/>
                </a:lnTo>
                <a:lnTo>
                  <a:pt x="2956137" y="112542"/>
                </a:lnTo>
                <a:lnTo>
                  <a:pt x="2905838" y="112542"/>
                </a:lnTo>
                <a:lnTo>
                  <a:pt x="2905838" y="127418"/>
                </a:lnTo>
                <a:lnTo>
                  <a:pt x="2872558" y="127418"/>
                </a:lnTo>
                <a:lnTo>
                  <a:pt x="2872558" y="140024"/>
                </a:lnTo>
                <a:lnTo>
                  <a:pt x="2858817" y="140024"/>
                </a:lnTo>
                <a:lnTo>
                  <a:pt x="2858817" y="150235"/>
                </a:lnTo>
                <a:lnTo>
                  <a:pt x="2839404" y="150235"/>
                </a:lnTo>
                <a:lnTo>
                  <a:pt x="2839404" y="169775"/>
                </a:lnTo>
                <a:lnTo>
                  <a:pt x="2823394" y="169775"/>
                </a:lnTo>
                <a:lnTo>
                  <a:pt x="2823394" y="179986"/>
                </a:lnTo>
                <a:lnTo>
                  <a:pt x="2805114" y="179986"/>
                </a:lnTo>
                <a:lnTo>
                  <a:pt x="2805114" y="190323"/>
                </a:lnTo>
                <a:lnTo>
                  <a:pt x="2750151" y="190323"/>
                </a:lnTo>
                <a:lnTo>
                  <a:pt x="2750151" y="197257"/>
                </a:lnTo>
                <a:lnTo>
                  <a:pt x="2727208" y="197257"/>
                </a:lnTo>
                <a:lnTo>
                  <a:pt x="2727208" y="210997"/>
                </a:lnTo>
                <a:lnTo>
                  <a:pt x="2676783" y="210997"/>
                </a:lnTo>
                <a:lnTo>
                  <a:pt x="2676783" y="224738"/>
                </a:lnTo>
                <a:lnTo>
                  <a:pt x="2618416" y="224738"/>
                </a:lnTo>
                <a:lnTo>
                  <a:pt x="2618416" y="239614"/>
                </a:lnTo>
                <a:lnTo>
                  <a:pt x="2605809" y="239614"/>
                </a:lnTo>
                <a:lnTo>
                  <a:pt x="2605809" y="254489"/>
                </a:lnTo>
                <a:lnTo>
                  <a:pt x="2596733" y="254489"/>
                </a:lnTo>
                <a:lnTo>
                  <a:pt x="2596733" y="267095"/>
                </a:lnTo>
                <a:lnTo>
                  <a:pt x="2586396" y="267095"/>
                </a:lnTo>
                <a:lnTo>
                  <a:pt x="2586396" y="276172"/>
                </a:lnTo>
                <a:lnTo>
                  <a:pt x="2574924" y="276172"/>
                </a:lnTo>
                <a:lnTo>
                  <a:pt x="2574924" y="291047"/>
                </a:lnTo>
                <a:lnTo>
                  <a:pt x="2554376" y="291047"/>
                </a:lnTo>
                <a:lnTo>
                  <a:pt x="2554376" y="302519"/>
                </a:lnTo>
                <a:lnTo>
                  <a:pt x="2515422" y="302519"/>
                </a:lnTo>
                <a:lnTo>
                  <a:pt x="2515422" y="317394"/>
                </a:lnTo>
                <a:lnTo>
                  <a:pt x="2502816" y="317394"/>
                </a:lnTo>
                <a:lnTo>
                  <a:pt x="2502816" y="325462"/>
                </a:lnTo>
                <a:lnTo>
                  <a:pt x="2435247" y="325462"/>
                </a:lnTo>
                <a:lnTo>
                  <a:pt x="2435247" y="344876"/>
                </a:lnTo>
                <a:lnTo>
                  <a:pt x="2418102" y="344876"/>
                </a:lnTo>
                <a:lnTo>
                  <a:pt x="2418102" y="360886"/>
                </a:lnTo>
                <a:lnTo>
                  <a:pt x="2383813" y="360886"/>
                </a:lnTo>
                <a:lnTo>
                  <a:pt x="2383813" y="373492"/>
                </a:lnTo>
                <a:lnTo>
                  <a:pt x="2351667" y="373492"/>
                </a:lnTo>
                <a:lnTo>
                  <a:pt x="2351667" y="386098"/>
                </a:lnTo>
                <a:lnTo>
                  <a:pt x="2320782" y="386098"/>
                </a:lnTo>
                <a:lnTo>
                  <a:pt x="2320782" y="397570"/>
                </a:lnTo>
                <a:lnTo>
                  <a:pt x="2302503" y="397570"/>
                </a:lnTo>
                <a:lnTo>
                  <a:pt x="2302503" y="418118"/>
                </a:lnTo>
                <a:lnTo>
                  <a:pt x="2291031" y="418118"/>
                </a:lnTo>
                <a:lnTo>
                  <a:pt x="2291031" y="431859"/>
                </a:lnTo>
                <a:lnTo>
                  <a:pt x="2276156" y="431859"/>
                </a:lnTo>
                <a:lnTo>
                  <a:pt x="2276156" y="446735"/>
                </a:lnTo>
                <a:lnTo>
                  <a:pt x="2259011" y="446735"/>
                </a:lnTo>
                <a:lnTo>
                  <a:pt x="2259011" y="459341"/>
                </a:lnTo>
                <a:lnTo>
                  <a:pt x="2239597" y="459341"/>
                </a:lnTo>
                <a:lnTo>
                  <a:pt x="2239597" y="471947"/>
                </a:lnTo>
                <a:lnTo>
                  <a:pt x="2207451" y="471947"/>
                </a:lnTo>
                <a:lnTo>
                  <a:pt x="2207451" y="482284"/>
                </a:lnTo>
                <a:lnTo>
                  <a:pt x="2178835" y="482284"/>
                </a:lnTo>
                <a:lnTo>
                  <a:pt x="2178835" y="489092"/>
                </a:lnTo>
                <a:lnTo>
                  <a:pt x="2139882" y="489092"/>
                </a:lnTo>
                <a:lnTo>
                  <a:pt x="2139882" y="502833"/>
                </a:lnTo>
                <a:lnTo>
                  <a:pt x="2091852" y="502833"/>
                </a:lnTo>
                <a:lnTo>
                  <a:pt x="2091852" y="517708"/>
                </a:lnTo>
                <a:lnTo>
                  <a:pt x="2068908" y="517708"/>
                </a:lnTo>
                <a:lnTo>
                  <a:pt x="2068908" y="530314"/>
                </a:lnTo>
                <a:lnTo>
                  <a:pt x="2050629" y="530314"/>
                </a:lnTo>
                <a:lnTo>
                  <a:pt x="2050629" y="547459"/>
                </a:lnTo>
                <a:lnTo>
                  <a:pt x="2031216" y="547459"/>
                </a:lnTo>
                <a:lnTo>
                  <a:pt x="2031216" y="554392"/>
                </a:lnTo>
                <a:lnTo>
                  <a:pt x="1996801" y="554392"/>
                </a:lnTo>
                <a:lnTo>
                  <a:pt x="1996801" y="568133"/>
                </a:lnTo>
                <a:lnTo>
                  <a:pt x="1962512" y="568133"/>
                </a:lnTo>
                <a:lnTo>
                  <a:pt x="1962512" y="581874"/>
                </a:lnTo>
                <a:lnTo>
                  <a:pt x="1944233" y="581874"/>
                </a:lnTo>
                <a:lnTo>
                  <a:pt x="1944233" y="599018"/>
                </a:lnTo>
                <a:lnTo>
                  <a:pt x="1869730" y="599018"/>
                </a:lnTo>
                <a:lnTo>
                  <a:pt x="1869730" y="618558"/>
                </a:lnTo>
                <a:lnTo>
                  <a:pt x="1833171" y="618558"/>
                </a:lnTo>
                <a:lnTo>
                  <a:pt x="1833171" y="635703"/>
                </a:lnTo>
                <a:lnTo>
                  <a:pt x="1807959" y="635703"/>
                </a:lnTo>
                <a:lnTo>
                  <a:pt x="1807959" y="647048"/>
                </a:lnTo>
                <a:lnTo>
                  <a:pt x="1783881" y="647048"/>
                </a:lnTo>
                <a:lnTo>
                  <a:pt x="1783881" y="657385"/>
                </a:lnTo>
                <a:lnTo>
                  <a:pt x="1766736" y="657385"/>
                </a:lnTo>
                <a:lnTo>
                  <a:pt x="1766736" y="681463"/>
                </a:lnTo>
                <a:lnTo>
                  <a:pt x="1708369" y="681463"/>
                </a:lnTo>
                <a:lnTo>
                  <a:pt x="1708369" y="690666"/>
                </a:lnTo>
                <a:lnTo>
                  <a:pt x="1664878" y="690666"/>
                </a:lnTo>
                <a:lnTo>
                  <a:pt x="1664878" y="705541"/>
                </a:lnTo>
                <a:lnTo>
                  <a:pt x="1632858" y="705541"/>
                </a:lnTo>
                <a:lnTo>
                  <a:pt x="1632858" y="716887"/>
                </a:lnTo>
                <a:lnTo>
                  <a:pt x="1593905" y="716887"/>
                </a:lnTo>
                <a:lnTo>
                  <a:pt x="1593905" y="730628"/>
                </a:lnTo>
                <a:lnTo>
                  <a:pt x="1551548" y="730628"/>
                </a:lnTo>
                <a:lnTo>
                  <a:pt x="1551548" y="742100"/>
                </a:lnTo>
                <a:lnTo>
                  <a:pt x="1515998" y="742100"/>
                </a:lnTo>
                <a:lnTo>
                  <a:pt x="1515998" y="758109"/>
                </a:lnTo>
                <a:lnTo>
                  <a:pt x="1488516" y="758109"/>
                </a:lnTo>
                <a:lnTo>
                  <a:pt x="1488516" y="770716"/>
                </a:lnTo>
                <a:lnTo>
                  <a:pt x="1458765" y="770716"/>
                </a:lnTo>
                <a:lnTo>
                  <a:pt x="1458765" y="786726"/>
                </a:lnTo>
                <a:lnTo>
                  <a:pt x="1432418" y="786726"/>
                </a:lnTo>
                <a:lnTo>
                  <a:pt x="1432418" y="793659"/>
                </a:lnTo>
                <a:lnTo>
                  <a:pt x="1392330" y="793659"/>
                </a:lnTo>
                <a:lnTo>
                  <a:pt x="1392330" y="807400"/>
                </a:lnTo>
                <a:lnTo>
                  <a:pt x="1370648" y="807400"/>
                </a:lnTo>
                <a:lnTo>
                  <a:pt x="1370648" y="827948"/>
                </a:lnTo>
                <a:lnTo>
                  <a:pt x="1340897" y="827948"/>
                </a:lnTo>
                <a:lnTo>
                  <a:pt x="1340897" y="841689"/>
                </a:lnTo>
                <a:lnTo>
                  <a:pt x="1310011" y="841689"/>
                </a:lnTo>
                <a:lnTo>
                  <a:pt x="1310011" y="858960"/>
                </a:lnTo>
                <a:lnTo>
                  <a:pt x="1279126" y="858960"/>
                </a:lnTo>
                <a:lnTo>
                  <a:pt x="1279126" y="871440"/>
                </a:lnTo>
                <a:lnTo>
                  <a:pt x="1249249" y="871440"/>
                </a:lnTo>
                <a:lnTo>
                  <a:pt x="1249249" y="884046"/>
                </a:lnTo>
                <a:lnTo>
                  <a:pt x="1224163" y="884046"/>
                </a:lnTo>
                <a:lnTo>
                  <a:pt x="1224163" y="894383"/>
                </a:lnTo>
                <a:lnTo>
                  <a:pt x="1198950" y="894383"/>
                </a:lnTo>
                <a:lnTo>
                  <a:pt x="1198950" y="906989"/>
                </a:lnTo>
                <a:lnTo>
                  <a:pt x="1179411" y="906989"/>
                </a:lnTo>
                <a:lnTo>
                  <a:pt x="1179411" y="918461"/>
                </a:lnTo>
                <a:lnTo>
                  <a:pt x="1158862" y="918461"/>
                </a:lnTo>
                <a:lnTo>
                  <a:pt x="1158862" y="933337"/>
                </a:lnTo>
                <a:lnTo>
                  <a:pt x="1142852" y="933337"/>
                </a:lnTo>
                <a:lnTo>
                  <a:pt x="1142852" y="956154"/>
                </a:lnTo>
                <a:lnTo>
                  <a:pt x="1111967" y="956154"/>
                </a:lnTo>
                <a:lnTo>
                  <a:pt x="1111967" y="971029"/>
                </a:lnTo>
                <a:lnTo>
                  <a:pt x="1078687" y="971029"/>
                </a:lnTo>
                <a:lnTo>
                  <a:pt x="1078687" y="981366"/>
                </a:lnTo>
                <a:lnTo>
                  <a:pt x="1058138" y="981366"/>
                </a:lnTo>
                <a:lnTo>
                  <a:pt x="1058138" y="996242"/>
                </a:lnTo>
                <a:lnTo>
                  <a:pt x="1034060" y="996242"/>
                </a:lnTo>
                <a:lnTo>
                  <a:pt x="1034060" y="1009983"/>
                </a:lnTo>
                <a:lnTo>
                  <a:pt x="1008848" y="1009983"/>
                </a:lnTo>
                <a:lnTo>
                  <a:pt x="1008848" y="1025993"/>
                </a:lnTo>
                <a:lnTo>
                  <a:pt x="976828" y="1025993"/>
                </a:lnTo>
                <a:lnTo>
                  <a:pt x="976828" y="1044398"/>
                </a:lnTo>
                <a:lnTo>
                  <a:pt x="948212" y="1044398"/>
                </a:lnTo>
                <a:lnTo>
                  <a:pt x="948212" y="1059273"/>
                </a:lnTo>
                <a:lnTo>
                  <a:pt x="926529" y="1059273"/>
                </a:lnTo>
                <a:lnTo>
                  <a:pt x="926529" y="1070745"/>
                </a:lnTo>
                <a:lnTo>
                  <a:pt x="900182" y="1070745"/>
                </a:lnTo>
                <a:lnTo>
                  <a:pt x="900182" y="1082091"/>
                </a:lnTo>
                <a:lnTo>
                  <a:pt x="881777" y="1082091"/>
                </a:lnTo>
                <a:lnTo>
                  <a:pt x="881777" y="1100496"/>
                </a:lnTo>
                <a:lnTo>
                  <a:pt x="861228" y="1100496"/>
                </a:lnTo>
                <a:lnTo>
                  <a:pt x="861228" y="1112976"/>
                </a:lnTo>
                <a:lnTo>
                  <a:pt x="837151" y="1112976"/>
                </a:lnTo>
                <a:lnTo>
                  <a:pt x="837151" y="1132516"/>
                </a:lnTo>
                <a:lnTo>
                  <a:pt x="807400" y="1132516"/>
                </a:lnTo>
                <a:lnTo>
                  <a:pt x="807400" y="1146257"/>
                </a:lnTo>
                <a:lnTo>
                  <a:pt x="793659" y="1146257"/>
                </a:lnTo>
                <a:lnTo>
                  <a:pt x="793659" y="1164536"/>
                </a:lnTo>
                <a:lnTo>
                  <a:pt x="768446" y="1164536"/>
                </a:lnTo>
                <a:lnTo>
                  <a:pt x="768446" y="1174873"/>
                </a:lnTo>
                <a:lnTo>
                  <a:pt x="737561" y="1174873"/>
                </a:lnTo>
                <a:lnTo>
                  <a:pt x="737561" y="1186344"/>
                </a:lnTo>
                <a:lnTo>
                  <a:pt x="696339" y="1186344"/>
                </a:lnTo>
                <a:lnTo>
                  <a:pt x="696339" y="1194286"/>
                </a:lnTo>
                <a:lnTo>
                  <a:pt x="674656" y="1194286"/>
                </a:lnTo>
                <a:lnTo>
                  <a:pt x="674656" y="1210296"/>
                </a:lnTo>
                <a:lnTo>
                  <a:pt x="651712" y="1210296"/>
                </a:lnTo>
                <a:lnTo>
                  <a:pt x="651712" y="1221768"/>
                </a:lnTo>
                <a:lnTo>
                  <a:pt x="626500" y="1221768"/>
                </a:lnTo>
                <a:lnTo>
                  <a:pt x="626500" y="1232105"/>
                </a:lnTo>
                <a:lnTo>
                  <a:pt x="604817" y="1232105"/>
                </a:lnTo>
                <a:lnTo>
                  <a:pt x="604817" y="1245846"/>
                </a:lnTo>
                <a:lnTo>
                  <a:pt x="575066" y="1245846"/>
                </a:lnTo>
                <a:lnTo>
                  <a:pt x="575066" y="1261856"/>
                </a:lnTo>
                <a:lnTo>
                  <a:pt x="554392" y="1261856"/>
                </a:lnTo>
                <a:lnTo>
                  <a:pt x="554392" y="1272193"/>
                </a:lnTo>
                <a:lnTo>
                  <a:pt x="525776" y="1272193"/>
                </a:lnTo>
                <a:lnTo>
                  <a:pt x="525776" y="1288203"/>
                </a:lnTo>
                <a:lnTo>
                  <a:pt x="505228" y="1288203"/>
                </a:lnTo>
                <a:lnTo>
                  <a:pt x="505228" y="1314550"/>
                </a:lnTo>
                <a:lnTo>
                  <a:pt x="490352" y="1314550"/>
                </a:lnTo>
                <a:lnTo>
                  <a:pt x="490352" y="1324761"/>
                </a:lnTo>
                <a:lnTo>
                  <a:pt x="465140" y="1324761"/>
                </a:lnTo>
                <a:lnTo>
                  <a:pt x="465140" y="1336233"/>
                </a:lnTo>
                <a:lnTo>
                  <a:pt x="435389" y="1336233"/>
                </a:lnTo>
                <a:lnTo>
                  <a:pt x="435389" y="1348839"/>
                </a:lnTo>
                <a:lnTo>
                  <a:pt x="412445" y="1348839"/>
                </a:lnTo>
                <a:lnTo>
                  <a:pt x="412445" y="1362580"/>
                </a:lnTo>
                <a:lnTo>
                  <a:pt x="333404" y="1362580"/>
                </a:lnTo>
                <a:lnTo>
                  <a:pt x="333404" y="1375186"/>
                </a:lnTo>
                <a:lnTo>
                  <a:pt x="311721" y="1375186"/>
                </a:lnTo>
                <a:lnTo>
                  <a:pt x="311721" y="1394726"/>
                </a:lnTo>
                <a:lnTo>
                  <a:pt x="284240" y="1394726"/>
                </a:lnTo>
                <a:lnTo>
                  <a:pt x="284240" y="1409475"/>
                </a:lnTo>
                <a:lnTo>
                  <a:pt x="248690" y="1409475"/>
                </a:lnTo>
                <a:lnTo>
                  <a:pt x="248690" y="1427880"/>
                </a:lnTo>
                <a:lnTo>
                  <a:pt x="220074" y="1427880"/>
                </a:lnTo>
                <a:lnTo>
                  <a:pt x="220074" y="1443890"/>
                </a:lnTo>
                <a:lnTo>
                  <a:pt x="198391" y="1443890"/>
                </a:lnTo>
                <a:lnTo>
                  <a:pt x="198391" y="1459900"/>
                </a:lnTo>
                <a:lnTo>
                  <a:pt x="167506" y="1459900"/>
                </a:lnTo>
                <a:lnTo>
                  <a:pt x="167506" y="1473641"/>
                </a:lnTo>
                <a:lnTo>
                  <a:pt x="145697" y="1473641"/>
                </a:lnTo>
                <a:lnTo>
                  <a:pt x="145697" y="1487382"/>
                </a:lnTo>
                <a:lnTo>
                  <a:pt x="127418" y="1487382"/>
                </a:lnTo>
                <a:lnTo>
                  <a:pt x="127418" y="1503392"/>
                </a:lnTo>
                <a:lnTo>
                  <a:pt x="111408" y="1503392"/>
                </a:lnTo>
                <a:lnTo>
                  <a:pt x="111408" y="1525201"/>
                </a:lnTo>
                <a:lnTo>
                  <a:pt x="94137" y="1525201"/>
                </a:lnTo>
                <a:lnTo>
                  <a:pt x="94137" y="1541211"/>
                </a:lnTo>
                <a:lnTo>
                  <a:pt x="66782" y="1541211"/>
                </a:lnTo>
                <a:lnTo>
                  <a:pt x="66782" y="1560624"/>
                </a:lnTo>
                <a:lnTo>
                  <a:pt x="43838" y="1560624"/>
                </a:lnTo>
                <a:lnTo>
                  <a:pt x="43838" y="1577769"/>
                </a:lnTo>
                <a:lnTo>
                  <a:pt x="23290" y="1577769"/>
                </a:lnTo>
                <a:lnTo>
                  <a:pt x="23290" y="1599578"/>
                </a:lnTo>
                <a:lnTo>
                  <a:pt x="11818" y="1599578"/>
                </a:lnTo>
              </a:path>
            </a:pathLst>
          </a:custGeom>
          <a:noFill/>
          <a:ln w="19050" cap="flat">
            <a:solidFill>
              <a:schemeClr val="accent6"/>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75" name="Freeform 174">
            <a:extLst>
              <a:ext uri="{FF2B5EF4-FFF2-40B4-BE49-F238E27FC236}">
                <a16:creationId xmlns:a16="http://schemas.microsoft.com/office/drawing/2014/main" id="{624CD3F2-A77E-6D41-892C-AC85F0CD2FD1}"/>
              </a:ext>
            </a:extLst>
          </p:cNvPr>
          <p:cNvSpPr/>
          <p:nvPr/>
        </p:nvSpPr>
        <p:spPr>
          <a:xfrm>
            <a:off x="4969892" y="3044261"/>
            <a:ext cx="3228939" cy="1477673"/>
          </a:xfrm>
          <a:custGeom>
            <a:avLst/>
            <a:gdLst>
              <a:gd name="connsiteX0" fmla="*/ 3214944 w 3214597"/>
              <a:gd name="connsiteY0" fmla="*/ 11818 h 1462327"/>
              <a:gd name="connsiteX1" fmla="*/ 3189731 w 3214597"/>
              <a:gd name="connsiteY1" fmla="*/ 11818 h 1462327"/>
              <a:gd name="connsiteX2" fmla="*/ 3189731 w 3214597"/>
              <a:gd name="connsiteY2" fmla="*/ 27955 h 1462327"/>
              <a:gd name="connsiteX3" fmla="*/ 3148509 w 3214597"/>
              <a:gd name="connsiteY3" fmla="*/ 27955 h 1462327"/>
              <a:gd name="connsiteX4" fmla="*/ 3148509 w 3214597"/>
              <a:gd name="connsiteY4" fmla="*/ 41569 h 1462327"/>
              <a:gd name="connsiteX5" fmla="*/ 3128970 w 3214597"/>
              <a:gd name="connsiteY5" fmla="*/ 41569 h 1462327"/>
              <a:gd name="connsiteX6" fmla="*/ 3128970 w 3214597"/>
              <a:gd name="connsiteY6" fmla="*/ 58462 h 1462327"/>
              <a:gd name="connsiteX7" fmla="*/ 3089008 w 3214597"/>
              <a:gd name="connsiteY7" fmla="*/ 58462 h 1462327"/>
              <a:gd name="connsiteX8" fmla="*/ 3089008 w 3214597"/>
              <a:gd name="connsiteY8" fmla="*/ 71950 h 1462327"/>
              <a:gd name="connsiteX9" fmla="*/ 3057870 w 3214597"/>
              <a:gd name="connsiteY9" fmla="*/ 71950 h 1462327"/>
              <a:gd name="connsiteX10" fmla="*/ 3057870 w 3214597"/>
              <a:gd name="connsiteY10" fmla="*/ 82792 h 1462327"/>
              <a:gd name="connsiteX11" fmla="*/ 3022068 w 3214597"/>
              <a:gd name="connsiteY11" fmla="*/ 82792 h 1462327"/>
              <a:gd name="connsiteX12" fmla="*/ 3022068 w 3214597"/>
              <a:gd name="connsiteY12" fmla="*/ 99684 h 1462327"/>
              <a:gd name="connsiteX13" fmla="*/ 2992948 w 3214597"/>
              <a:gd name="connsiteY13" fmla="*/ 99684 h 1462327"/>
              <a:gd name="connsiteX14" fmla="*/ 2992948 w 3214597"/>
              <a:gd name="connsiteY14" fmla="*/ 115946 h 1462327"/>
              <a:gd name="connsiteX15" fmla="*/ 2953742 w 3214597"/>
              <a:gd name="connsiteY15" fmla="*/ 115946 h 1462327"/>
              <a:gd name="connsiteX16" fmla="*/ 2953742 w 3214597"/>
              <a:gd name="connsiteY16" fmla="*/ 140276 h 1462327"/>
              <a:gd name="connsiteX17" fmla="*/ 2927395 w 3214597"/>
              <a:gd name="connsiteY17" fmla="*/ 140276 h 1462327"/>
              <a:gd name="connsiteX18" fmla="*/ 2927395 w 3214597"/>
              <a:gd name="connsiteY18" fmla="*/ 160572 h 1462327"/>
              <a:gd name="connsiteX19" fmla="*/ 2901048 w 3214597"/>
              <a:gd name="connsiteY19" fmla="*/ 160572 h 1462327"/>
              <a:gd name="connsiteX20" fmla="*/ 2901048 w 3214597"/>
              <a:gd name="connsiteY20" fmla="*/ 170657 h 1462327"/>
              <a:gd name="connsiteX21" fmla="*/ 2862473 w 3214597"/>
              <a:gd name="connsiteY21" fmla="*/ 170657 h 1462327"/>
              <a:gd name="connsiteX22" fmla="*/ 2862473 w 3214597"/>
              <a:gd name="connsiteY22" fmla="*/ 183264 h 1462327"/>
              <a:gd name="connsiteX23" fmla="*/ 2821881 w 3214597"/>
              <a:gd name="connsiteY23" fmla="*/ 183264 h 1462327"/>
              <a:gd name="connsiteX24" fmla="*/ 2821881 w 3214597"/>
              <a:gd name="connsiteY24" fmla="*/ 205577 h 1462327"/>
              <a:gd name="connsiteX25" fmla="*/ 2773851 w 3214597"/>
              <a:gd name="connsiteY25" fmla="*/ 205577 h 1462327"/>
              <a:gd name="connsiteX26" fmla="*/ 2773851 w 3214597"/>
              <a:gd name="connsiteY26" fmla="*/ 218183 h 1462327"/>
              <a:gd name="connsiteX27" fmla="*/ 2744857 w 3214597"/>
              <a:gd name="connsiteY27" fmla="*/ 218183 h 1462327"/>
              <a:gd name="connsiteX28" fmla="*/ 2744857 w 3214597"/>
              <a:gd name="connsiteY28" fmla="*/ 233311 h 1462327"/>
              <a:gd name="connsiteX29" fmla="*/ 2698213 w 3214597"/>
              <a:gd name="connsiteY29" fmla="*/ 233311 h 1462327"/>
              <a:gd name="connsiteX30" fmla="*/ 2698213 w 3214597"/>
              <a:gd name="connsiteY30" fmla="*/ 244782 h 1462327"/>
              <a:gd name="connsiteX31" fmla="*/ 2634552 w 3214597"/>
              <a:gd name="connsiteY31" fmla="*/ 244782 h 1462327"/>
              <a:gd name="connsiteX32" fmla="*/ 2634552 w 3214597"/>
              <a:gd name="connsiteY32" fmla="*/ 256254 h 1462327"/>
              <a:gd name="connsiteX33" fmla="*/ 2612239 w 3214597"/>
              <a:gd name="connsiteY33" fmla="*/ 256254 h 1462327"/>
              <a:gd name="connsiteX34" fmla="*/ 2612239 w 3214597"/>
              <a:gd name="connsiteY34" fmla="*/ 273146 h 1462327"/>
              <a:gd name="connsiteX35" fmla="*/ 2587026 w 3214597"/>
              <a:gd name="connsiteY35" fmla="*/ 273146 h 1462327"/>
              <a:gd name="connsiteX36" fmla="*/ 2587026 w 3214597"/>
              <a:gd name="connsiteY36" fmla="*/ 292812 h 1462327"/>
              <a:gd name="connsiteX37" fmla="*/ 2565343 w 3214597"/>
              <a:gd name="connsiteY37" fmla="*/ 292812 h 1462327"/>
              <a:gd name="connsiteX38" fmla="*/ 2565343 w 3214597"/>
              <a:gd name="connsiteY38" fmla="*/ 320546 h 1462327"/>
              <a:gd name="connsiteX39" fmla="*/ 2537610 w 3214597"/>
              <a:gd name="connsiteY39" fmla="*/ 320546 h 1462327"/>
              <a:gd name="connsiteX40" fmla="*/ 2537610 w 3214597"/>
              <a:gd name="connsiteY40" fmla="*/ 344246 h 1462327"/>
              <a:gd name="connsiteX41" fmla="*/ 2501808 w 3214597"/>
              <a:gd name="connsiteY41" fmla="*/ 344246 h 1462327"/>
              <a:gd name="connsiteX42" fmla="*/ 2501808 w 3214597"/>
              <a:gd name="connsiteY42" fmla="*/ 357734 h 1462327"/>
              <a:gd name="connsiteX43" fmla="*/ 2461216 w 3214597"/>
              <a:gd name="connsiteY43" fmla="*/ 357734 h 1462327"/>
              <a:gd name="connsiteX44" fmla="*/ 2461216 w 3214597"/>
              <a:gd name="connsiteY44" fmla="*/ 384586 h 1462327"/>
              <a:gd name="connsiteX45" fmla="*/ 2414572 w 3214597"/>
              <a:gd name="connsiteY45" fmla="*/ 384586 h 1462327"/>
              <a:gd name="connsiteX46" fmla="*/ 2414572 w 3214597"/>
              <a:gd name="connsiteY46" fmla="*/ 402109 h 1462327"/>
              <a:gd name="connsiteX47" fmla="*/ 2380788 w 3214597"/>
              <a:gd name="connsiteY47" fmla="*/ 402109 h 1462327"/>
              <a:gd name="connsiteX48" fmla="*/ 2380788 w 3214597"/>
              <a:gd name="connsiteY48" fmla="*/ 422405 h 1462327"/>
              <a:gd name="connsiteX49" fmla="*/ 2329102 w 3214597"/>
              <a:gd name="connsiteY49" fmla="*/ 422405 h 1462327"/>
              <a:gd name="connsiteX50" fmla="*/ 2329102 w 3214597"/>
              <a:gd name="connsiteY50" fmla="*/ 448752 h 1462327"/>
              <a:gd name="connsiteX51" fmla="*/ 2289266 w 3214597"/>
              <a:gd name="connsiteY51" fmla="*/ 448752 h 1462327"/>
              <a:gd name="connsiteX52" fmla="*/ 2289266 w 3214597"/>
              <a:gd name="connsiteY52" fmla="*/ 459593 h 1462327"/>
              <a:gd name="connsiteX53" fmla="*/ 2254095 w 3214597"/>
              <a:gd name="connsiteY53" fmla="*/ 459593 h 1462327"/>
              <a:gd name="connsiteX54" fmla="*/ 2254095 w 3214597"/>
              <a:gd name="connsiteY54" fmla="*/ 473712 h 1462327"/>
              <a:gd name="connsiteX55" fmla="*/ 2195854 w 3214597"/>
              <a:gd name="connsiteY55" fmla="*/ 473712 h 1462327"/>
              <a:gd name="connsiteX56" fmla="*/ 2195854 w 3214597"/>
              <a:gd name="connsiteY56" fmla="*/ 487957 h 1462327"/>
              <a:gd name="connsiteX57" fmla="*/ 2164086 w 3214597"/>
              <a:gd name="connsiteY57" fmla="*/ 487957 h 1462327"/>
              <a:gd name="connsiteX58" fmla="*/ 2164086 w 3214597"/>
              <a:gd name="connsiteY58" fmla="*/ 507623 h 1462327"/>
              <a:gd name="connsiteX59" fmla="*/ 2120847 w 3214597"/>
              <a:gd name="connsiteY59" fmla="*/ 507623 h 1462327"/>
              <a:gd name="connsiteX60" fmla="*/ 2120847 w 3214597"/>
              <a:gd name="connsiteY60" fmla="*/ 531953 h 1462327"/>
              <a:gd name="connsiteX61" fmla="*/ 2059958 w 3214597"/>
              <a:gd name="connsiteY61" fmla="*/ 531953 h 1462327"/>
              <a:gd name="connsiteX62" fmla="*/ 2059958 w 3214597"/>
              <a:gd name="connsiteY62" fmla="*/ 547459 h 1462327"/>
              <a:gd name="connsiteX63" fmla="*/ 2032225 w 3214597"/>
              <a:gd name="connsiteY63" fmla="*/ 547459 h 1462327"/>
              <a:gd name="connsiteX64" fmla="*/ 2032225 w 3214597"/>
              <a:gd name="connsiteY64" fmla="*/ 567755 h 1462327"/>
              <a:gd name="connsiteX65" fmla="*/ 2011928 w 3214597"/>
              <a:gd name="connsiteY65" fmla="*/ 567755 h 1462327"/>
              <a:gd name="connsiteX66" fmla="*/ 2011928 w 3214597"/>
              <a:gd name="connsiteY66" fmla="*/ 583387 h 1462327"/>
              <a:gd name="connsiteX67" fmla="*/ 1957847 w 3214597"/>
              <a:gd name="connsiteY67" fmla="*/ 583387 h 1462327"/>
              <a:gd name="connsiteX68" fmla="*/ 1957847 w 3214597"/>
              <a:gd name="connsiteY68" fmla="*/ 595993 h 1462327"/>
              <a:gd name="connsiteX69" fmla="*/ 1933517 w 3214597"/>
              <a:gd name="connsiteY69" fmla="*/ 595993 h 1462327"/>
              <a:gd name="connsiteX70" fmla="*/ 1933517 w 3214597"/>
              <a:gd name="connsiteY70" fmla="*/ 616289 h 1462327"/>
              <a:gd name="connsiteX71" fmla="*/ 1898346 w 3214597"/>
              <a:gd name="connsiteY71" fmla="*/ 616289 h 1462327"/>
              <a:gd name="connsiteX72" fmla="*/ 1898346 w 3214597"/>
              <a:gd name="connsiteY72" fmla="*/ 631921 h 1462327"/>
              <a:gd name="connsiteX73" fmla="*/ 1862670 w 3214597"/>
              <a:gd name="connsiteY73" fmla="*/ 631921 h 1462327"/>
              <a:gd name="connsiteX74" fmla="*/ 1862670 w 3214597"/>
              <a:gd name="connsiteY74" fmla="*/ 650200 h 1462327"/>
              <a:gd name="connsiteX75" fmla="*/ 1815397 w 3214597"/>
              <a:gd name="connsiteY75" fmla="*/ 650200 h 1462327"/>
              <a:gd name="connsiteX76" fmla="*/ 1815397 w 3214597"/>
              <a:gd name="connsiteY76" fmla="*/ 669740 h 1462327"/>
              <a:gd name="connsiteX77" fmla="*/ 1755139 w 3214597"/>
              <a:gd name="connsiteY77" fmla="*/ 669740 h 1462327"/>
              <a:gd name="connsiteX78" fmla="*/ 1755139 w 3214597"/>
              <a:gd name="connsiteY78" fmla="*/ 696087 h 1462327"/>
              <a:gd name="connsiteX79" fmla="*/ 1718581 w 3214597"/>
              <a:gd name="connsiteY79" fmla="*/ 696087 h 1462327"/>
              <a:gd name="connsiteX80" fmla="*/ 1718581 w 3214597"/>
              <a:gd name="connsiteY80" fmla="*/ 715122 h 1462327"/>
              <a:gd name="connsiteX81" fmla="*/ 1700428 w 3214597"/>
              <a:gd name="connsiteY81" fmla="*/ 715122 h 1462327"/>
              <a:gd name="connsiteX82" fmla="*/ 1700428 w 3214597"/>
              <a:gd name="connsiteY82" fmla="*/ 732645 h 1462327"/>
              <a:gd name="connsiteX83" fmla="*/ 1640170 w 3214597"/>
              <a:gd name="connsiteY83" fmla="*/ 732645 h 1462327"/>
              <a:gd name="connsiteX84" fmla="*/ 1640170 w 3214597"/>
              <a:gd name="connsiteY84" fmla="*/ 746134 h 1462327"/>
              <a:gd name="connsiteX85" fmla="*/ 1604242 w 3214597"/>
              <a:gd name="connsiteY85" fmla="*/ 746134 h 1462327"/>
              <a:gd name="connsiteX86" fmla="*/ 1604242 w 3214597"/>
              <a:gd name="connsiteY86" fmla="*/ 758740 h 1462327"/>
              <a:gd name="connsiteX87" fmla="*/ 1534907 w 3214597"/>
              <a:gd name="connsiteY87" fmla="*/ 758740 h 1462327"/>
              <a:gd name="connsiteX88" fmla="*/ 1534907 w 3214597"/>
              <a:gd name="connsiteY88" fmla="*/ 775380 h 1462327"/>
              <a:gd name="connsiteX89" fmla="*/ 1503392 w 3214597"/>
              <a:gd name="connsiteY89" fmla="*/ 775380 h 1462327"/>
              <a:gd name="connsiteX90" fmla="*/ 1503392 w 3214597"/>
              <a:gd name="connsiteY90" fmla="*/ 795046 h 1462327"/>
              <a:gd name="connsiteX91" fmla="*/ 1468976 w 3214597"/>
              <a:gd name="connsiteY91" fmla="*/ 795046 h 1462327"/>
              <a:gd name="connsiteX92" fmla="*/ 1468976 w 3214597"/>
              <a:gd name="connsiteY92" fmla="*/ 808535 h 1462327"/>
              <a:gd name="connsiteX93" fmla="*/ 1420190 w 3214597"/>
              <a:gd name="connsiteY93" fmla="*/ 808535 h 1462327"/>
              <a:gd name="connsiteX94" fmla="*/ 1420190 w 3214597"/>
              <a:gd name="connsiteY94" fmla="*/ 824797 h 1462327"/>
              <a:gd name="connsiteX95" fmla="*/ 1397877 w 3214597"/>
              <a:gd name="connsiteY95" fmla="*/ 824797 h 1462327"/>
              <a:gd name="connsiteX96" fmla="*/ 1397877 w 3214597"/>
              <a:gd name="connsiteY96" fmla="*/ 840302 h 1462327"/>
              <a:gd name="connsiteX97" fmla="*/ 1379724 w 3214597"/>
              <a:gd name="connsiteY97" fmla="*/ 840302 h 1462327"/>
              <a:gd name="connsiteX98" fmla="*/ 1379724 w 3214597"/>
              <a:gd name="connsiteY98" fmla="*/ 857195 h 1462327"/>
              <a:gd name="connsiteX99" fmla="*/ 1351234 w 3214597"/>
              <a:gd name="connsiteY99" fmla="*/ 857195 h 1462327"/>
              <a:gd name="connsiteX100" fmla="*/ 1351234 w 3214597"/>
              <a:gd name="connsiteY100" fmla="*/ 874844 h 1462327"/>
              <a:gd name="connsiteX101" fmla="*/ 1316819 w 3214597"/>
              <a:gd name="connsiteY101" fmla="*/ 874844 h 1462327"/>
              <a:gd name="connsiteX102" fmla="*/ 1316819 w 3214597"/>
              <a:gd name="connsiteY102" fmla="*/ 884929 h 1462327"/>
              <a:gd name="connsiteX103" fmla="*/ 1259335 w 3214597"/>
              <a:gd name="connsiteY103" fmla="*/ 884929 h 1462327"/>
              <a:gd name="connsiteX104" fmla="*/ 1259335 w 3214597"/>
              <a:gd name="connsiteY104" fmla="*/ 902451 h 1462327"/>
              <a:gd name="connsiteX105" fmla="*/ 1241685 w 3214597"/>
              <a:gd name="connsiteY105" fmla="*/ 902451 h 1462327"/>
              <a:gd name="connsiteX106" fmla="*/ 1241685 w 3214597"/>
              <a:gd name="connsiteY106" fmla="*/ 916066 h 1462327"/>
              <a:gd name="connsiteX107" fmla="*/ 1197816 w 3214597"/>
              <a:gd name="connsiteY107" fmla="*/ 916066 h 1462327"/>
              <a:gd name="connsiteX108" fmla="*/ 1197816 w 3214597"/>
              <a:gd name="connsiteY108" fmla="*/ 928672 h 1462327"/>
              <a:gd name="connsiteX109" fmla="*/ 1178780 w 3214597"/>
              <a:gd name="connsiteY109" fmla="*/ 928672 h 1462327"/>
              <a:gd name="connsiteX110" fmla="*/ 1178780 w 3214597"/>
              <a:gd name="connsiteY110" fmla="*/ 944304 h 1462327"/>
              <a:gd name="connsiteX111" fmla="*/ 1134154 w 3214597"/>
              <a:gd name="connsiteY111" fmla="*/ 944304 h 1462327"/>
              <a:gd name="connsiteX112" fmla="*/ 1134154 w 3214597"/>
              <a:gd name="connsiteY112" fmla="*/ 956910 h 1462327"/>
              <a:gd name="connsiteX113" fmla="*/ 1111211 w 3214597"/>
              <a:gd name="connsiteY113" fmla="*/ 956910 h 1462327"/>
              <a:gd name="connsiteX114" fmla="*/ 1111211 w 3214597"/>
              <a:gd name="connsiteY114" fmla="*/ 971786 h 1462327"/>
              <a:gd name="connsiteX115" fmla="*/ 1076039 w 3214597"/>
              <a:gd name="connsiteY115" fmla="*/ 971786 h 1462327"/>
              <a:gd name="connsiteX116" fmla="*/ 1076039 w 3214597"/>
              <a:gd name="connsiteY116" fmla="*/ 990065 h 1462327"/>
              <a:gd name="connsiteX117" fmla="*/ 1040868 w 3214597"/>
              <a:gd name="connsiteY117" fmla="*/ 990065 h 1462327"/>
              <a:gd name="connsiteX118" fmla="*/ 1040868 w 3214597"/>
              <a:gd name="connsiteY118" fmla="*/ 1002671 h 1462327"/>
              <a:gd name="connsiteX119" fmla="*/ 1009100 w 3214597"/>
              <a:gd name="connsiteY119" fmla="*/ 1002671 h 1462327"/>
              <a:gd name="connsiteX120" fmla="*/ 1009100 w 3214597"/>
              <a:gd name="connsiteY120" fmla="*/ 1015277 h 1462327"/>
              <a:gd name="connsiteX121" fmla="*/ 969138 w 3214597"/>
              <a:gd name="connsiteY121" fmla="*/ 1015277 h 1462327"/>
              <a:gd name="connsiteX122" fmla="*/ 969138 w 3214597"/>
              <a:gd name="connsiteY122" fmla="*/ 1034817 h 1462327"/>
              <a:gd name="connsiteX123" fmla="*/ 946195 w 3214597"/>
              <a:gd name="connsiteY123" fmla="*/ 1034817 h 1462327"/>
              <a:gd name="connsiteX124" fmla="*/ 946195 w 3214597"/>
              <a:gd name="connsiteY124" fmla="*/ 1052466 h 1462327"/>
              <a:gd name="connsiteX125" fmla="*/ 895770 w 3214597"/>
              <a:gd name="connsiteY125" fmla="*/ 1052466 h 1462327"/>
              <a:gd name="connsiteX126" fmla="*/ 895770 w 3214597"/>
              <a:gd name="connsiteY126" fmla="*/ 1063307 h 1462327"/>
              <a:gd name="connsiteX127" fmla="*/ 852404 w 3214597"/>
              <a:gd name="connsiteY127" fmla="*/ 1063307 h 1462327"/>
              <a:gd name="connsiteX128" fmla="*/ 852404 w 3214597"/>
              <a:gd name="connsiteY128" fmla="*/ 1075914 h 1462327"/>
              <a:gd name="connsiteX129" fmla="*/ 833495 w 3214597"/>
              <a:gd name="connsiteY129" fmla="*/ 1075914 h 1462327"/>
              <a:gd name="connsiteX130" fmla="*/ 833495 w 3214597"/>
              <a:gd name="connsiteY130" fmla="*/ 1090537 h 1462327"/>
              <a:gd name="connsiteX131" fmla="*/ 788616 w 3214597"/>
              <a:gd name="connsiteY131" fmla="*/ 1090537 h 1462327"/>
              <a:gd name="connsiteX132" fmla="*/ 788616 w 3214597"/>
              <a:gd name="connsiteY132" fmla="*/ 1103143 h 1462327"/>
              <a:gd name="connsiteX133" fmla="*/ 746007 w 3214597"/>
              <a:gd name="connsiteY133" fmla="*/ 1103143 h 1462327"/>
              <a:gd name="connsiteX134" fmla="*/ 746007 w 3214597"/>
              <a:gd name="connsiteY134" fmla="*/ 1120792 h 1462327"/>
              <a:gd name="connsiteX135" fmla="*/ 706802 w 3214597"/>
              <a:gd name="connsiteY135" fmla="*/ 1120792 h 1462327"/>
              <a:gd name="connsiteX136" fmla="*/ 706802 w 3214597"/>
              <a:gd name="connsiteY136" fmla="*/ 1140332 h 1462327"/>
              <a:gd name="connsiteX137" fmla="*/ 681589 w 3214597"/>
              <a:gd name="connsiteY137" fmla="*/ 1140332 h 1462327"/>
              <a:gd name="connsiteX138" fmla="*/ 681589 w 3214597"/>
              <a:gd name="connsiteY138" fmla="*/ 1156594 h 1462327"/>
              <a:gd name="connsiteX139" fmla="*/ 646418 w 3214597"/>
              <a:gd name="connsiteY139" fmla="*/ 1156594 h 1462327"/>
              <a:gd name="connsiteX140" fmla="*/ 646418 w 3214597"/>
              <a:gd name="connsiteY140" fmla="*/ 1174242 h 1462327"/>
              <a:gd name="connsiteX141" fmla="*/ 599144 w 3214597"/>
              <a:gd name="connsiteY141" fmla="*/ 1174242 h 1462327"/>
              <a:gd name="connsiteX142" fmla="*/ 599144 w 3214597"/>
              <a:gd name="connsiteY142" fmla="*/ 1187731 h 1462327"/>
              <a:gd name="connsiteX143" fmla="*/ 567377 w 3214597"/>
              <a:gd name="connsiteY143" fmla="*/ 1187731 h 1462327"/>
              <a:gd name="connsiteX144" fmla="*/ 567377 w 3214597"/>
              <a:gd name="connsiteY144" fmla="*/ 1203993 h 1462327"/>
              <a:gd name="connsiteX145" fmla="*/ 539012 w 3214597"/>
              <a:gd name="connsiteY145" fmla="*/ 1203993 h 1462327"/>
              <a:gd name="connsiteX146" fmla="*/ 539012 w 3214597"/>
              <a:gd name="connsiteY146" fmla="*/ 1215465 h 1462327"/>
              <a:gd name="connsiteX147" fmla="*/ 505984 w 3214597"/>
              <a:gd name="connsiteY147" fmla="*/ 1215465 h 1462327"/>
              <a:gd name="connsiteX148" fmla="*/ 505984 w 3214597"/>
              <a:gd name="connsiteY148" fmla="*/ 1230340 h 1462327"/>
              <a:gd name="connsiteX149" fmla="*/ 479511 w 3214597"/>
              <a:gd name="connsiteY149" fmla="*/ 1230340 h 1462327"/>
              <a:gd name="connsiteX150" fmla="*/ 479511 w 3214597"/>
              <a:gd name="connsiteY150" fmla="*/ 1246603 h 1462327"/>
              <a:gd name="connsiteX151" fmla="*/ 457198 w 3214597"/>
              <a:gd name="connsiteY151" fmla="*/ 1246603 h 1462327"/>
              <a:gd name="connsiteX152" fmla="*/ 457198 w 3214597"/>
              <a:gd name="connsiteY152" fmla="*/ 1262108 h 1462327"/>
              <a:gd name="connsiteX153" fmla="*/ 426817 w 3214597"/>
              <a:gd name="connsiteY153" fmla="*/ 1262108 h 1462327"/>
              <a:gd name="connsiteX154" fmla="*/ 426817 w 3214597"/>
              <a:gd name="connsiteY154" fmla="*/ 1275723 h 1462327"/>
              <a:gd name="connsiteX155" fmla="*/ 378156 w 3214597"/>
              <a:gd name="connsiteY155" fmla="*/ 1275723 h 1462327"/>
              <a:gd name="connsiteX156" fmla="*/ 378156 w 3214597"/>
              <a:gd name="connsiteY156" fmla="*/ 1291229 h 1462327"/>
              <a:gd name="connsiteX157" fmla="*/ 342229 w 3214597"/>
              <a:gd name="connsiteY157" fmla="*/ 1291229 h 1462327"/>
              <a:gd name="connsiteX158" fmla="*/ 342229 w 3214597"/>
              <a:gd name="connsiteY158" fmla="*/ 1305474 h 1462327"/>
              <a:gd name="connsiteX159" fmla="*/ 312100 w 3214597"/>
              <a:gd name="connsiteY159" fmla="*/ 1305474 h 1462327"/>
              <a:gd name="connsiteX160" fmla="*/ 312100 w 3214597"/>
              <a:gd name="connsiteY160" fmla="*/ 1320979 h 1462327"/>
              <a:gd name="connsiteX161" fmla="*/ 259153 w 3214597"/>
              <a:gd name="connsiteY161" fmla="*/ 1320979 h 1462327"/>
              <a:gd name="connsiteX162" fmla="*/ 259153 w 3214597"/>
              <a:gd name="connsiteY162" fmla="*/ 1346192 h 1462327"/>
              <a:gd name="connsiteX163" fmla="*/ 228772 w 3214597"/>
              <a:gd name="connsiteY163" fmla="*/ 1346192 h 1462327"/>
              <a:gd name="connsiteX164" fmla="*/ 228772 w 3214597"/>
              <a:gd name="connsiteY164" fmla="*/ 1361067 h 1462327"/>
              <a:gd name="connsiteX165" fmla="*/ 200282 w 3214597"/>
              <a:gd name="connsiteY165" fmla="*/ 1361067 h 1462327"/>
              <a:gd name="connsiteX166" fmla="*/ 200282 w 3214597"/>
              <a:gd name="connsiteY166" fmla="*/ 1381364 h 1462327"/>
              <a:gd name="connsiteX167" fmla="*/ 177339 w 3214597"/>
              <a:gd name="connsiteY167" fmla="*/ 1381364 h 1462327"/>
              <a:gd name="connsiteX168" fmla="*/ 177339 w 3214597"/>
              <a:gd name="connsiteY168" fmla="*/ 1395609 h 1462327"/>
              <a:gd name="connsiteX169" fmla="*/ 132713 w 3214597"/>
              <a:gd name="connsiteY169" fmla="*/ 1395609 h 1462327"/>
              <a:gd name="connsiteX170" fmla="*/ 132713 w 3214597"/>
              <a:gd name="connsiteY170" fmla="*/ 1408215 h 1462327"/>
              <a:gd name="connsiteX171" fmla="*/ 113047 w 3214597"/>
              <a:gd name="connsiteY171" fmla="*/ 1408215 h 1462327"/>
              <a:gd name="connsiteX172" fmla="*/ 113047 w 3214597"/>
              <a:gd name="connsiteY172" fmla="*/ 1420821 h 1462327"/>
              <a:gd name="connsiteX173" fmla="*/ 72581 w 3214597"/>
              <a:gd name="connsiteY173" fmla="*/ 1420821 h 1462327"/>
              <a:gd name="connsiteX174" fmla="*/ 72581 w 3214597"/>
              <a:gd name="connsiteY174" fmla="*/ 1435697 h 1462327"/>
              <a:gd name="connsiteX175" fmla="*/ 39552 w 3214597"/>
              <a:gd name="connsiteY175" fmla="*/ 1435697 h 1462327"/>
              <a:gd name="connsiteX176" fmla="*/ 39552 w 3214597"/>
              <a:gd name="connsiteY176" fmla="*/ 1460909 h 1462327"/>
              <a:gd name="connsiteX177" fmla="*/ 11818 w 3214597"/>
              <a:gd name="connsiteY177" fmla="*/ 1460909 h 146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3214597" h="1462327">
                <a:moveTo>
                  <a:pt x="3214944" y="11818"/>
                </a:moveTo>
                <a:lnTo>
                  <a:pt x="3189731" y="11818"/>
                </a:lnTo>
                <a:lnTo>
                  <a:pt x="3189731" y="27955"/>
                </a:lnTo>
                <a:lnTo>
                  <a:pt x="3148509" y="27955"/>
                </a:lnTo>
                <a:lnTo>
                  <a:pt x="3148509" y="41569"/>
                </a:lnTo>
                <a:lnTo>
                  <a:pt x="3128970" y="41569"/>
                </a:lnTo>
                <a:lnTo>
                  <a:pt x="3128970" y="58462"/>
                </a:lnTo>
                <a:lnTo>
                  <a:pt x="3089008" y="58462"/>
                </a:lnTo>
                <a:lnTo>
                  <a:pt x="3089008" y="71950"/>
                </a:lnTo>
                <a:lnTo>
                  <a:pt x="3057870" y="71950"/>
                </a:lnTo>
                <a:lnTo>
                  <a:pt x="3057870" y="82792"/>
                </a:lnTo>
                <a:lnTo>
                  <a:pt x="3022068" y="82792"/>
                </a:lnTo>
                <a:lnTo>
                  <a:pt x="3022068" y="99684"/>
                </a:lnTo>
                <a:lnTo>
                  <a:pt x="2992948" y="99684"/>
                </a:lnTo>
                <a:lnTo>
                  <a:pt x="2992948" y="115946"/>
                </a:lnTo>
                <a:lnTo>
                  <a:pt x="2953742" y="115946"/>
                </a:lnTo>
                <a:lnTo>
                  <a:pt x="2953742" y="140276"/>
                </a:lnTo>
                <a:lnTo>
                  <a:pt x="2927395" y="140276"/>
                </a:lnTo>
                <a:lnTo>
                  <a:pt x="2927395" y="160572"/>
                </a:lnTo>
                <a:lnTo>
                  <a:pt x="2901048" y="160572"/>
                </a:lnTo>
                <a:lnTo>
                  <a:pt x="2901048" y="170657"/>
                </a:lnTo>
                <a:lnTo>
                  <a:pt x="2862473" y="170657"/>
                </a:lnTo>
                <a:lnTo>
                  <a:pt x="2862473" y="183264"/>
                </a:lnTo>
                <a:lnTo>
                  <a:pt x="2821881" y="183264"/>
                </a:lnTo>
                <a:lnTo>
                  <a:pt x="2821881" y="205577"/>
                </a:lnTo>
                <a:lnTo>
                  <a:pt x="2773851" y="205577"/>
                </a:lnTo>
                <a:lnTo>
                  <a:pt x="2773851" y="218183"/>
                </a:lnTo>
                <a:lnTo>
                  <a:pt x="2744857" y="218183"/>
                </a:lnTo>
                <a:lnTo>
                  <a:pt x="2744857" y="233311"/>
                </a:lnTo>
                <a:lnTo>
                  <a:pt x="2698213" y="233311"/>
                </a:lnTo>
                <a:lnTo>
                  <a:pt x="2698213" y="244782"/>
                </a:lnTo>
                <a:lnTo>
                  <a:pt x="2634552" y="244782"/>
                </a:lnTo>
                <a:lnTo>
                  <a:pt x="2634552" y="256254"/>
                </a:lnTo>
                <a:lnTo>
                  <a:pt x="2612239" y="256254"/>
                </a:lnTo>
                <a:lnTo>
                  <a:pt x="2612239" y="273146"/>
                </a:lnTo>
                <a:lnTo>
                  <a:pt x="2587026" y="273146"/>
                </a:lnTo>
                <a:lnTo>
                  <a:pt x="2587026" y="292812"/>
                </a:lnTo>
                <a:lnTo>
                  <a:pt x="2565343" y="292812"/>
                </a:lnTo>
                <a:lnTo>
                  <a:pt x="2565343" y="320546"/>
                </a:lnTo>
                <a:lnTo>
                  <a:pt x="2537610" y="320546"/>
                </a:lnTo>
                <a:lnTo>
                  <a:pt x="2537610" y="344246"/>
                </a:lnTo>
                <a:lnTo>
                  <a:pt x="2501808" y="344246"/>
                </a:lnTo>
                <a:lnTo>
                  <a:pt x="2501808" y="357734"/>
                </a:lnTo>
                <a:lnTo>
                  <a:pt x="2461216" y="357734"/>
                </a:lnTo>
                <a:lnTo>
                  <a:pt x="2461216" y="384586"/>
                </a:lnTo>
                <a:lnTo>
                  <a:pt x="2414572" y="384586"/>
                </a:lnTo>
                <a:lnTo>
                  <a:pt x="2414572" y="402109"/>
                </a:lnTo>
                <a:lnTo>
                  <a:pt x="2380788" y="402109"/>
                </a:lnTo>
                <a:lnTo>
                  <a:pt x="2380788" y="422405"/>
                </a:lnTo>
                <a:lnTo>
                  <a:pt x="2329102" y="422405"/>
                </a:lnTo>
                <a:lnTo>
                  <a:pt x="2329102" y="448752"/>
                </a:lnTo>
                <a:lnTo>
                  <a:pt x="2289266" y="448752"/>
                </a:lnTo>
                <a:lnTo>
                  <a:pt x="2289266" y="459593"/>
                </a:lnTo>
                <a:lnTo>
                  <a:pt x="2254095" y="459593"/>
                </a:lnTo>
                <a:lnTo>
                  <a:pt x="2254095" y="473712"/>
                </a:lnTo>
                <a:lnTo>
                  <a:pt x="2195854" y="473712"/>
                </a:lnTo>
                <a:lnTo>
                  <a:pt x="2195854" y="487957"/>
                </a:lnTo>
                <a:lnTo>
                  <a:pt x="2164086" y="487957"/>
                </a:lnTo>
                <a:lnTo>
                  <a:pt x="2164086" y="507623"/>
                </a:lnTo>
                <a:cubicBezTo>
                  <a:pt x="2149690" y="506614"/>
                  <a:pt x="2135242" y="506614"/>
                  <a:pt x="2120847" y="507623"/>
                </a:cubicBezTo>
                <a:lnTo>
                  <a:pt x="2120847" y="531953"/>
                </a:lnTo>
                <a:lnTo>
                  <a:pt x="2059958" y="531953"/>
                </a:lnTo>
                <a:lnTo>
                  <a:pt x="2059958" y="547459"/>
                </a:lnTo>
                <a:lnTo>
                  <a:pt x="2032225" y="547459"/>
                </a:lnTo>
                <a:lnTo>
                  <a:pt x="2032225" y="567755"/>
                </a:lnTo>
                <a:lnTo>
                  <a:pt x="2011928" y="567755"/>
                </a:lnTo>
                <a:lnTo>
                  <a:pt x="2011928" y="583387"/>
                </a:lnTo>
                <a:lnTo>
                  <a:pt x="1957847" y="583387"/>
                </a:lnTo>
                <a:lnTo>
                  <a:pt x="1957847" y="595993"/>
                </a:lnTo>
                <a:lnTo>
                  <a:pt x="1933517" y="595993"/>
                </a:lnTo>
                <a:lnTo>
                  <a:pt x="1933517" y="616289"/>
                </a:lnTo>
                <a:lnTo>
                  <a:pt x="1898346" y="616289"/>
                </a:lnTo>
                <a:lnTo>
                  <a:pt x="1898346" y="631921"/>
                </a:lnTo>
                <a:lnTo>
                  <a:pt x="1862670" y="631921"/>
                </a:lnTo>
                <a:lnTo>
                  <a:pt x="1862670" y="650200"/>
                </a:lnTo>
                <a:lnTo>
                  <a:pt x="1815397" y="650200"/>
                </a:lnTo>
                <a:lnTo>
                  <a:pt x="1815397" y="669740"/>
                </a:lnTo>
                <a:lnTo>
                  <a:pt x="1755139" y="669740"/>
                </a:lnTo>
                <a:lnTo>
                  <a:pt x="1755139" y="696087"/>
                </a:lnTo>
                <a:lnTo>
                  <a:pt x="1718581" y="696087"/>
                </a:lnTo>
                <a:lnTo>
                  <a:pt x="1718581" y="715122"/>
                </a:lnTo>
                <a:lnTo>
                  <a:pt x="1700428" y="715122"/>
                </a:lnTo>
                <a:lnTo>
                  <a:pt x="1700428" y="732645"/>
                </a:lnTo>
                <a:lnTo>
                  <a:pt x="1640170" y="732645"/>
                </a:lnTo>
                <a:lnTo>
                  <a:pt x="1640170" y="746134"/>
                </a:lnTo>
                <a:lnTo>
                  <a:pt x="1604242" y="746134"/>
                </a:lnTo>
                <a:lnTo>
                  <a:pt x="1604242" y="758740"/>
                </a:lnTo>
                <a:lnTo>
                  <a:pt x="1534907" y="758740"/>
                </a:lnTo>
                <a:lnTo>
                  <a:pt x="1534907" y="775380"/>
                </a:lnTo>
                <a:lnTo>
                  <a:pt x="1503392" y="775380"/>
                </a:lnTo>
                <a:lnTo>
                  <a:pt x="1503392" y="795046"/>
                </a:lnTo>
                <a:lnTo>
                  <a:pt x="1468976" y="795046"/>
                </a:lnTo>
                <a:lnTo>
                  <a:pt x="1468976" y="808535"/>
                </a:lnTo>
                <a:lnTo>
                  <a:pt x="1420190" y="808535"/>
                </a:lnTo>
                <a:lnTo>
                  <a:pt x="1420190" y="824797"/>
                </a:lnTo>
                <a:lnTo>
                  <a:pt x="1397877" y="824797"/>
                </a:lnTo>
                <a:lnTo>
                  <a:pt x="1397877" y="840302"/>
                </a:lnTo>
                <a:lnTo>
                  <a:pt x="1379724" y="840302"/>
                </a:lnTo>
                <a:lnTo>
                  <a:pt x="1379724" y="857195"/>
                </a:lnTo>
                <a:lnTo>
                  <a:pt x="1351234" y="857195"/>
                </a:lnTo>
                <a:lnTo>
                  <a:pt x="1351234" y="874844"/>
                </a:lnTo>
                <a:lnTo>
                  <a:pt x="1316819" y="874844"/>
                </a:lnTo>
                <a:lnTo>
                  <a:pt x="1316819" y="884929"/>
                </a:lnTo>
                <a:lnTo>
                  <a:pt x="1259335" y="884929"/>
                </a:lnTo>
                <a:lnTo>
                  <a:pt x="1259335" y="902451"/>
                </a:lnTo>
                <a:lnTo>
                  <a:pt x="1241685" y="902451"/>
                </a:lnTo>
                <a:lnTo>
                  <a:pt x="1241685" y="916066"/>
                </a:lnTo>
                <a:lnTo>
                  <a:pt x="1197816" y="916066"/>
                </a:lnTo>
                <a:lnTo>
                  <a:pt x="1197816" y="928672"/>
                </a:lnTo>
                <a:lnTo>
                  <a:pt x="1178780" y="928672"/>
                </a:lnTo>
                <a:lnTo>
                  <a:pt x="1178780" y="944304"/>
                </a:lnTo>
                <a:lnTo>
                  <a:pt x="1134154" y="944304"/>
                </a:lnTo>
                <a:lnTo>
                  <a:pt x="1134154" y="956910"/>
                </a:lnTo>
                <a:lnTo>
                  <a:pt x="1111211" y="956910"/>
                </a:lnTo>
                <a:lnTo>
                  <a:pt x="1111211" y="971786"/>
                </a:lnTo>
                <a:lnTo>
                  <a:pt x="1076039" y="971786"/>
                </a:lnTo>
                <a:lnTo>
                  <a:pt x="1076039" y="990065"/>
                </a:lnTo>
                <a:lnTo>
                  <a:pt x="1040868" y="990065"/>
                </a:lnTo>
                <a:lnTo>
                  <a:pt x="1040868" y="1002671"/>
                </a:lnTo>
                <a:lnTo>
                  <a:pt x="1009100" y="1002671"/>
                </a:lnTo>
                <a:lnTo>
                  <a:pt x="1009100" y="1015277"/>
                </a:lnTo>
                <a:lnTo>
                  <a:pt x="969138" y="1015277"/>
                </a:lnTo>
                <a:lnTo>
                  <a:pt x="969138" y="1034817"/>
                </a:lnTo>
                <a:lnTo>
                  <a:pt x="946195" y="1034817"/>
                </a:lnTo>
                <a:lnTo>
                  <a:pt x="946195" y="1052466"/>
                </a:lnTo>
                <a:lnTo>
                  <a:pt x="895770" y="1052466"/>
                </a:lnTo>
                <a:lnTo>
                  <a:pt x="895770" y="1063307"/>
                </a:lnTo>
                <a:lnTo>
                  <a:pt x="852404" y="1063307"/>
                </a:lnTo>
                <a:lnTo>
                  <a:pt x="852404" y="1075914"/>
                </a:lnTo>
                <a:lnTo>
                  <a:pt x="833495" y="1075914"/>
                </a:lnTo>
                <a:lnTo>
                  <a:pt x="833495" y="1090537"/>
                </a:lnTo>
                <a:lnTo>
                  <a:pt x="788616" y="1090537"/>
                </a:lnTo>
                <a:lnTo>
                  <a:pt x="788616" y="1103143"/>
                </a:lnTo>
                <a:lnTo>
                  <a:pt x="746007" y="1103143"/>
                </a:lnTo>
                <a:lnTo>
                  <a:pt x="746007" y="1120792"/>
                </a:lnTo>
                <a:lnTo>
                  <a:pt x="706802" y="1120792"/>
                </a:lnTo>
                <a:lnTo>
                  <a:pt x="706802" y="1140332"/>
                </a:lnTo>
                <a:lnTo>
                  <a:pt x="681589" y="1140332"/>
                </a:lnTo>
                <a:lnTo>
                  <a:pt x="681589" y="1156594"/>
                </a:lnTo>
                <a:lnTo>
                  <a:pt x="646418" y="1156594"/>
                </a:lnTo>
                <a:lnTo>
                  <a:pt x="646418" y="1174242"/>
                </a:lnTo>
                <a:lnTo>
                  <a:pt x="599144" y="1174242"/>
                </a:lnTo>
                <a:lnTo>
                  <a:pt x="599144" y="1187731"/>
                </a:lnTo>
                <a:lnTo>
                  <a:pt x="567377" y="1187731"/>
                </a:lnTo>
                <a:lnTo>
                  <a:pt x="567377" y="1203993"/>
                </a:lnTo>
                <a:lnTo>
                  <a:pt x="539012" y="1203993"/>
                </a:lnTo>
                <a:lnTo>
                  <a:pt x="539012" y="1215465"/>
                </a:lnTo>
                <a:lnTo>
                  <a:pt x="505984" y="1215465"/>
                </a:lnTo>
                <a:lnTo>
                  <a:pt x="505984" y="1230340"/>
                </a:lnTo>
                <a:lnTo>
                  <a:pt x="479511" y="1230340"/>
                </a:lnTo>
                <a:lnTo>
                  <a:pt x="479511" y="1246603"/>
                </a:lnTo>
                <a:lnTo>
                  <a:pt x="457198" y="1246603"/>
                </a:lnTo>
                <a:lnTo>
                  <a:pt x="457198" y="1262108"/>
                </a:lnTo>
                <a:lnTo>
                  <a:pt x="426817" y="1262108"/>
                </a:lnTo>
                <a:lnTo>
                  <a:pt x="426817" y="1275723"/>
                </a:lnTo>
                <a:lnTo>
                  <a:pt x="378156" y="1275723"/>
                </a:lnTo>
                <a:lnTo>
                  <a:pt x="378156" y="1291229"/>
                </a:lnTo>
                <a:lnTo>
                  <a:pt x="342229" y="1291229"/>
                </a:lnTo>
                <a:lnTo>
                  <a:pt x="342229" y="1305474"/>
                </a:lnTo>
                <a:lnTo>
                  <a:pt x="312100" y="1305474"/>
                </a:lnTo>
                <a:lnTo>
                  <a:pt x="312100" y="1320979"/>
                </a:lnTo>
                <a:lnTo>
                  <a:pt x="259153" y="1320979"/>
                </a:lnTo>
                <a:lnTo>
                  <a:pt x="259153" y="1346192"/>
                </a:lnTo>
                <a:lnTo>
                  <a:pt x="228772" y="1346192"/>
                </a:lnTo>
                <a:lnTo>
                  <a:pt x="228772" y="1361067"/>
                </a:lnTo>
                <a:lnTo>
                  <a:pt x="200282" y="1361067"/>
                </a:lnTo>
                <a:lnTo>
                  <a:pt x="200282" y="1381364"/>
                </a:lnTo>
                <a:lnTo>
                  <a:pt x="177339" y="1381364"/>
                </a:lnTo>
                <a:lnTo>
                  <a:pt x="177339" y="1395609"/>
                </a:lnTo>
                <a:lnTo>
                  <a:pt x="132713" y="1395609"/>
                </a:lnTo>
                <a:lnTo>
                  <a:pt x="132713" y="1408215"/>
                </a:lnTo>
                <a:lnTo>
                  <a:pt x="113047" y="1408215"/>
                </a:lnTo>
                <a:lnTo>
                  <a:pt x="113047" y="1420821"/>
                </a:lnTo>
                <a:lnTo>
                  <a:pt x="72581" y="1420821"/>
                </a:lnTo>
                <a:lnTo>
                  <a:pt x="72581" y="1435697"/>
                </a:lnTo>
                <a:lnTo>
                  <a:pt x="39552" y="1435697"/>
                </a:lnTo>
                <a:lnTo>
                  <a:pt x="39552" y="1460909"/>
                </a:lnTo>
                <a:lnTo>
                  <a:pt x="11818" y="1460909"/>
                </a:lnTo>
              </a:path>
            </a:pathLst>
          </a:custGeom>
          <a:noFill/>
          <a:ln w="19050" cap="flat">
            <a:solidFill>
              <a:srgbClr val="C0504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cxnSp>
        <p:nvCxnSpPr>
          <p:cNvPr id="250" name="Straight Connector 249">
            <a:extLst>
              <a:ext uri="{FF2B5EF4-FFF2-40B4-BE49-F238E27FC236}">
                <a16:creationId xmlns:a16="http://schemas.microsoft.com/office/drawing/2014/main" id="{517E94D0-A69D-B44F-AF82-C4ADD16E3550}"/>
              </a:ext>
            </a:extLst>
          </p:cNvPr>
          <p:cNvCxnSpPr>
            <a:cxnSpLocks/>
          </p:cNvCxnSpPr>
          <p:nvPr/>
        </p:nvCxnSpPr>
        <p:spPr>
          <a:xfrm>
            <a:off x="9630497" y="4163570"/>
            <a:ext cx="1932853"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1" name="Straight Connector 250">
            <a:extLst>
              <a:ext uri="{FF2B5EF4-FFF2-40B4-BE49-F238E27FC236}">
                <a16:creationId xmlns:a16="http://schemas.microsoft.com/office/drawing/2014/main" id="{5081B65A-1103-E844-A9C6-E7545C01FAAB}"/>
              </a:ext>
            </a:extLst>
          </p:cNvPr>
          <p:cNvCxnSpPr>
            <a:cxnSpLocks/>
          </p:cNvCxnSpPr>
          <p:nvPr/>
        </p:nvCxnSpPr>
        <p:spPr>
          <a:xfrm flipV="1">
            <a:off x="9629344" y="2841625"/>
            <a:ext cx="0" cy="1321953"/>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4" name="TextBox 263">
            <a:extLst>
              <a:ext uri="{FF2B5EF4-FFF2-40B4-BE49-F238E27FC236}">
                <a16:creationId xmlns:a16="http://schemas.microsoft.com/office/drawing/2014/main" id="{AB0A186B-EEF6-344A-9E2F-E5982E1DDD09}"/>
              </a:ext>
            </a:extLst>
          </p:cNvPr>
          <p:cNvSpPr txBox="1"/>
          <p:nvPr/>
        </p:nvSpPr>
        <p:spPr>
          <a:xfrm>
            <a:off x="9791434" y="4212201"/>
            <a:ext cx="173124" cy="123111"/>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180</a:t>
            </a:r>
          </a:p>
        </p:txBody>
      </p:sp>
      <p:cxnSp>
        <p:nvCxnSpPr>
          <p:cNvPr id="265" name="Straight Connector 264">
            <a:extLst>
              <a:ext uri="{FF2B5EF4-FFF2-40B4-BE49-F238E27FC236}">
                <a16:creationId xmlns:a16="http://schemas.microsoft.com/office/drawing/2014/main" id="{2A426A86-1592-4F44-98E9-9DD33B04A5A8}"/>
              </a:ext>
            </a:extLst>
          </p:cNvPr>
          <p:cNvCxnSpPr>
            <a:cxnSpLocks/>
          </p:cNvCxnSpPr>
          <p:nvPr/>
        </p:nvCxnSpPr>
        <p:spPr>
          <a:xfrm rot="16200000">
            <a:off x="9845769" y="4186828"/>
            <a:ext cx="504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8" name="TextBox 287">
            <a:extLst>
              <a:ext uri="{FF2B5EF4-FFF2-40B4-BE49-F238E27FC236}">
                <a16:creationId xmlns:a16="http://schemas.microsoft.com/office/drawing/2014/main" id="{182F3589-B093-3A44-9462-F844CE989CE9}"/>
              </a:ext>
            </a:extLst>
          </p:cNvPr>
          <p:cNvSpPr txBox="1"/>
          <p:nvPr/>
        </p:nvSpPr>
        <p:spPr>
          <a:xfrm>
            <a:off x="9488298" y="3708927"/>
            <a:ext cx="57708" cy="123111"/>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3</a:t>
            </a:r>
          </a:p>
        </p:txBody>
      </p:sp>
      <p:cxnSp>
        <p:nvCxnSpPr>
          <p:cNvPr id="289" name="Straight Connector 288">
            <a:extLst>
              <a:ext uri="{FF2B5EF4-FFF2-40B4-BE49-F238E27FC236}">
                <a16:creationId xmlns:a16="http://schemas.microsoft.com/office/drawing/2014/main" id="{16637357-1EA3-694D-8DE8-A479322FFFCF}"/>
              </a:ext>
            </a:extLst>
          </p:cNvPr>
          <p:cNvCxnSpPr>
            <a:cxnSpLocks/>
          </p:cNvCxnSpPr>
          <p:nvPr/>
        </p:nvCxnSpPr>
        <p:spPr>
          <a:xfrm>
            <a:off x="9581694" y="3764836"/>
            <a:ext cx="504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4" name="TextBox 293">
            <a:extLst>
              <a:ext uri="{FF2B5EF4-FFF2-40B4-BE49-F238E27FC236}">
                <a16:creationId xmlns:a16="http://schemas.microsoft.com/office/drawing/2014/main" id="{309D4234-1457-7549-A927-D61B8610078F}"/>
              </a:ext>
            </a:extLst>
          </p:cNvPr>
          <p:cNvSpPr txBox="1"/>
          <p:nvPr/>
        </p:nvSpPr>
        <p:spPr>
          <a:xfrm>
            <a:off x="10026384" y="4212201"/>
            <a:ext cx="173124" cy="123111"/>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360</a:t>
            </a:r>
          </a:p>
        </p:txBody>
      </p:sp>
      <p:cxnSp>
        <p:nvCxnSpPr>
          <p:cNvPr id="295" name="Straight Connector 294">
            <a:extLst>
              <a:ext uri="{FF2B5EF4-FFF2-40B4-BE49-F238E27FC236}">
                <a16:creationId xmlns:a16="http://schemas.microsoft.com/office/drawing/2014/main" id="{D764A483-2783-0C49-9C6A-67B7FD0957A2}"/>
              </a:ext>
            </a:extLst>
          </p:cNvPr>
          <p:cNvCxnSpPr>
            <a:cxnSpLocks/>
          </p:cNvCxnSpPr>
          <p:nvPr/>
        </p:nvCxnSpPr>
        <p:spPr>
          <a:xfrm rot="16200000">
            <a:off x="10080719" y="4186828"/>
            <a:ext cx="504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6" name="TextBox 295">
            <a:extLst>
              <a:ext uri="{FF2B5EF4-FFF2-40B4-BE49-F238E27FC236}">
                <a16:creationId xmlns:a16="http://schemas.microsoft.com/office/drawing/2014/main" id="{BFB84638-90C5-DE46-8374-7EDC66FF5E7F}"/>
              </a:ext>
            </a:extLst>
          </p:cNvPr>
          <p:cNvSpPr txBox="1"/>
          <p:nvPr/>
        </p:nvSpPr>
        <p:spPr>
          <a:xfrm>
            <a:off x="10267684" y="4212201"/>
            <a:ext cx="173124" cy="123111"/>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540</a:t>
            </a:r>
          </a:p>
        </p:txBody>
      </p:sp>
      <p:cxnSp>
        <p:nvCxnSpPr>
          <p:cNvPr id="297" name="Straight Connector 296">
            <a:extLst>
              <a:ext uri="{FF2B5EF4-FFF2-40B4-BE49-F238E27FC236}">
                <a16:creationId xmlns:a16="http://schemas.microsoft.com/office/drawing/2014/main" id="{99714088-F619-5E42-886E-1CB33ED62FFB}"/>
              </a:ext>
            </a:extLst>
          </p:cNvPr>
          <p:cNvCxnSpPr>
            <a:cxnSpLocks/>
          </p:cNvCxnSpPr>
          <p:nvPr/>
        </p:nvCxnSpPr>
        <p:spPr>
          <a:xfrm rot="16200000">
            <a:off x="10322019" y="4186828"/>
            <a:ext cx="504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8" name="TextBox 297">
            <a:extLst>
              <a:ext uri="{FF2B5EF4-FFF2-40B4-BE49-F238E27FC236}">
                <a16:creationId xmlns:a16="http://schemas.microsoft.com/office/drawing/2014/main" id="{BF17B4DB-B0D7-7140-8529-E5C0D441287C}"/>
              </a:ext>
            </a:extLst>
          </p:cNvPr>
          <p:cNvSpPr txBox="1"/>
          <p:nvPr/>
        </p:nvSpPr>
        <p:spPr>
          <a:xfrm>
            <a:off x="10508984" y="4212201"/>
            <a:ext cx="173124" cy="123111"/>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720</a:t>
            </a:r>
          </a:p>
        </p:txBody>
      </p:sp>
      <p:cxnSp>
        <p:nvCxnSpPr>
          <p:cNvPr id="299" name="Straight Connector 298">
            <a:extLst>
              <a:ext uri="{FF2B5EF4-FFF2-40B4-BE49-F238E27FC236}">
                <a16:creationId xmlns:a16="http://schemas.microsoft.com/office/drawing/2014/main" id="{8FA39A4E-1ABD-744A-943D-220502E217C5}"/>
              </a:ext>
            </a:extLst>
          </p:cNvPr>
          <p:cNvCxnSpPr>
            <a:cxnSpLocks/>
          </p:cNvCxnSpPr>
          <p:nvPr/>
        </p:nvCxnSpPr>
        <p:spPr>
          <a:xfrm rot="16200000">
            <a:off x="10563319" y="4186828"/>
            <a:ext cx="504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0" name="TextBox 299">
            <a:extLst>
              <a:ext uri="{FF2B5EF4-FFF2-40B4-BE49-F238E27FC236}">
                <a16:creationId xmlns:a16="http://schemas.microsoft.com/office/drawing/2014/main" id="{866F0038-BC05-2A49-BDC8-D81BE4048D82}"/>
              </a:ext>
            </a:extLst>
          </p:cNvPr>
          <p:cNvSpPr txBox="1"/>
          <p:nvPr/>
        </p:nvSpPr>
        <p:spPr>
          <a:xfrm>
            <a:off x="10750284" y="4212201"/>
            <a:ext cx="173124" cy="123111"/>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900</a:t>
            </a:r>
          </a:p>
        </p:txBody>
      </p:sp>
      <p:cxnSp>
        <p:nvCxnSpPr>
          <p:cNvPr id="301" name="Straight Connector 300">
            <a:extLst>
              <a:ext uri="{FF2B5EF4-FFF2-40B4-BE49-F238E27FC236}">
                <a16:creationId xmlns:a16="http://schemas.microsoft.com/office/drawing/2014/main" id="{DF216FC1-C8A8-6D44-AFB0-4086B7CB484C}"/>
              </a:ext>
            </a:extLst>
          </p:cNvPr>
          <p:cNvCxnSpPr>
            <a:cxnSpLocks/>
          </p:cNvCxnSpPr>
          <p:nvPr/>
        </p:nvCxnSpPr>
        <p:spPr>
          <a:xfrm rot="16200000">
            <a:off x="10804619" y="4186828"/>
            <a:ext cx="504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2" name="TextBox 301">
            <a:extLst>
              <a:ext uri="{FF2B5EF4-FFF2-40B4-BE49-F238E27FC236}">
                <a16:creationId xmlns:a16="http://schemas.microsoft.com/office/drawing/2014/main" id="{5FF966E5-174D-A74F-BBD1-366FFC034796}"/>
              </a:ext>
            </a:extLst>
          </p:cNvPr>
          <p:cNvSpPr txBox="1"/>
          <p:nvPr/>
        </p:nvSpPr>
        <p:spPr>
          <a:xfrm>
            <a:off x="10965905" y="4212201"/>
            <a:ext cx="230833" cy="123111"/>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1080</a:t>
            </a:r>
          </a:p>
        </p:txBody>
      </p:sp>
      <p:cxnSp>
        <p:nvCxnSpPr>
          <p:cNvPr id="303" name="Straight Connector 302">
            <a:extLst>
              <a:ext uri="{FF2B5EF4-FFF2-40B4-BE49-F238E27FC236}">
                <a16:creationId xmlns:a16="http://schemas.microsoft.com/office/drawing/2014/main" id="{163648A2-F1AE-764D-817B-C53F613D9AC1}"/>
              </a:ext>
            </a:extLst>
          </p:cNvPr>
          <p:cNvCxnSpPr>
            <a:cxnSpLocks/>
          </p:cNvCxnSpPr>
          <p:nvPr/>
        </p:nvCxnSpPr>
        <p:spPr>
          <a:xfrm rot="16200000">
            <a:off x="11049094" y="4186828"/>
            <a:ext cx="504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4" name="TextBox 303">
            <a:extLst>
              <a:ext uri="{FF2B5EF4-FFF2-40B4-BE49-F238E27FC236}">
                <a16:creationId xmlns:a16="http://schemas.microsoft.com/office/drawing/2014/main" id="{B86E6D50-CD77-E84B-BACE-BE9C0DDB9DA4}"/>
              </a:ext>
            </a:extLst>
          </p:cNvPr>
          <p:cNvSpPr txBox="1"/>
          <p:nvPr/>
        </p:nvSpPr>
        <p:spPr>
          <a:xfrm>
            <a:off x="11207205" y="4212201"/>
            <a:ext cx="230833" cy="123111"/>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1260</a:t>
            </a:r>
          </a:p>
        </p:txBody>
      </p:sp>
      <p:cxnSp>
        <p:nvCxnSpPr>
          <p:cNvPr id="305" name="Straight Connector 304">
            <a:extLst>
              <a:ext uri="{FF2B5EF4-FFF2-40B4-BE49-F238E27FC236}">
                <a16:creationId xmlns:a16="http://schemas.microsoft.com/office/drawing/2014/main" id="{ADD08374-9FDE-D540-9F13-6C5A434B0BD0}"/>
              </a:ext>
            </a:extLst>
          </p:cNvPr>
          <p:cNvCxnSpPr>
            <a:cxnSpLocks/>
          </p:cNvCxnSpPr>
          <p:nvPr/>
        </p:nvCxnSpPr>
        <p:spPr>
          <a:xfrm rot="16200000">
            <a:off x="11290394" y="4186828"/>
            <a:ext cx="504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6" name="TextBox 305">
            <a:extLst>
              <a:ext uri="{FF2B5EF4-FFF2-40B4-BE49-F238E27FC236}">
                <a16:creationId xmlns:a16="http://schemas.microsoft.com/office/drawing/2014/main" id="{17DBF78C-DB14-6C40-BED8-684F51C4B86C}"/>
              </a:ext>
            </a:extLst>
          </p:cNvPr>
          <p:cNvSpPr txBox="1"/>
          <p:nvPr/>
        </p:nvSpPr>
        <p:spPr>
          <a:xfrm>
            <a:off x="11448505" y="4212201"/>
            <a:ext cx="230833" cy="123111"/>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1440</a:t>
            </a:r>
          </a:p>
        </p:txBody>
      </p:sp>
      <p:cxnSp>
        <p:nvCxnSpPr>
          <p:cNvPr id="307" name="Straight Connector 306">
            <a:extLst>
              <a:ext uri="{FF2B5EF4-FFF2-40B4-BE49-F238E27FC236}">
                <a16:creationId xmlns:a16="http://schemas.microsoft.com/office/drawing/2014/main" id="{0B69E714-B1D7-7247-A579-55C565073B7B}"/>
              </a:ext>
            </a:extLst>
          </p:cNvPr>
          <p:cNvCxnSpPr>
            <a:cxnSpLocks/>
          </p:cNvCxnSpPr>
          <p:nvPr/>
        </p:nvCxnSpPr>
        <p:spPr>
          <a:xfrm rot="16200000">
            <a:off x="11531694" y="4186828"/>
            <a:ext cx="504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8" name="TextBox 307">
            <a:extLst>
              <a:ext uri="{FF2B5EF4-FFF2-40B4-BE49-F238E27FC236}">
                <a16:creationId xmlns:a16="http://schemas.microsoft.com/office/drawing/2014/main" id="{55F606F2-79F7-5042-A5EC-7DB0C1B04994}"/>
              </a:ext>
            </a:extLst>
          </p:cNvPr>
          <p:cNvSpPr txBox="1"/>
          <p:nvPr/>
        </p:nvSpPr>
        <p:spPr>
          <a:xfrm>
            <a:off x="9604667" y="4212201"/>
            <a:ext cx="57708" cy="123111"/>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a:t>
            </a:r>
          </a:p>
        </p:txBody>
      </p:sp>
      <p:cxnSp>
        <p:nvCxnSpPr>
          <p:cNvPr id="309" name="Straight Connector 308">
            <a:extLst>
              <a:ext uri="{FF2B5EF4-FFF2-40B4-BE49-F238E27FC236}">
                <a16:creationId xmlns:a16="http://schemas.microsoft.com/office/drawing/2014/main" id="{EA7C9F17-8B59-8848-9707-4EBE13427556}"/>
              </a:ext>
            </a:extLst>
          </p:cNvPr>
          <p:cNvCxnSpPr>
            <a:cxnSpLocks/>
          </p:cNvCxnSpPr>
          <p:nvPr/>
        </p:nvCxnSpPr>
        <p:spPr>
          <a:xfrm rot="16200000">
            <a:off x="9604144" y="4186828"/>
            <a:ext cx="504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2" name="TextBox 311">
            <a:extLst>
              <a:ext uri="{FF2B5EF4-FFF2-40B4-BE49-F238E27FC236}">
                <a16:creationId xmlns:a16="http://schemas.microsoft.com/office/drawing/2014/main" id="{202F18E3-9BDB-3344-AC31-3057F092BF09}"/>
              </a:ext>
            </a:extLst>
          </p:cNvPr>
          <p:cNvSpPr txBox="1"/>
          <p:nvPr/>
        </p:nvSpPr>
        <p:spPr>
          <a:xfrm>
            <a:off x="9488298" y="3578752"/>
            <a:ext cx="57708" cy="123111"/>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4</a:t>
            </a:r>
          </a:p>
        </p:txBody>
      </p:sp>
      <p:cxnSp>
        <p:nvCxnSpPr>
          <p:cNvPr id="313" name="Straight Connector 312">
            <a:extLst>
              <a:ext uri="{FF2B5EF4-FFF2-40B4-BE49-F238E27FC236}">
                <a16:creationId xmlns:a16="http://schemas.microsoft.com/office/drawing/2014/main" id="{5FCF461D-51B5-D142-AFB6-FFD4EDEB3F75}"/>
              </a:ext>
            </a:extLst>
          </p:cNvPr>
          <p:cNvCxnSpPr>
            <a:cxnSpLocks/>
          </p:cNvCxnSpPr>
          <p:nvPr/>
        </p:nvCxnSpPr>
        <p:spPr>
          <a:xfrm>
            <a:off x="9581694" y="3634661"/>
            <a:ext cx="504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4" name="TextBox 313">
            <a:extLst>
              <a:ext uri="{FF2B5EF4-FFF2-40B4-BE49-F238E27FC236}">
                <a16:creationId xmlns:a16="http://schemas.microsoft.com/office/drawing/2014/main" id="{4321FD3B-0B53-D543-9FEB-EAD5EAD19360}"/>
              </a:ext>
            </a:extLst>
          </p:cNvPr>
          <p:cNvSpPr txBox="1"/>
          <p:nvPr/>
        </p:nvSpPr>
        <p:spPr>
          <a:xfrm>
            <a:off x="9488298" y="3445402"/>
            <a:ext cx="57708" cy="123111"/>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5</a:t>
            </a:r>
          </a:p>
        </p:txBody>
      </p:sp>
      <p:cxnSp>
        <p:nvCxnSpPr>
          <p:cNvPr id="315" name="Straight Connector 314">
            <a:extLst>
              <a:ext uri="{FF2B5EF4-FFF2-40B4-BE49-F238E27FC236}">
                <a16:creationId xmlns:a16="http://schemas.microsoft.com/office/drawing/2014/main" id="{11D7ECA9-43B0-5745-A6C1-0E47CB067C57}"/>
              </a:ext>
            </a:extLst>
          </p:cNvPr>
          <p:cNvCxnSpPr>
            <a:cxnSpLocks/>
          </p:cNvCxnSpPr>
          <p:nvPr/>
        </p:nvCxnSpPr>
        <p:spPr>
          <a:xfrm>
            <a:off x="9581694" y="3501311"/>
            <a:ext cx="504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6" name="TextBox 315">
            <a:extLst>
              <a:ext uri="{FF2B5EF4-FFF2-40B4-BE49-F238E27FC236}">
                <a16:creationId xmlns:a16="http://schemas.microsoft.com/office/drawing/2014/main" id="{C1DAC09C-38D9-D541-BA54-C9AE1C001391}"/>
              </a:ext>
            </a:extLst>
          </p:cNvPr>
          <p:cNvSpPr txBox="1"/>
          <p:nvPr/>
        </p:nvSpPr>
        <p:spPr>
          <a:xfrm>
            <a:off x="9488298" y="3312052"/>
            <a:ext cx="57708" cy="123111"/>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6</a:t>
            </a:r>
          </a:p>
        </p:txBody>
      </p:sp>
      <p:cxnSp>
        <p:nvCxnSpPr>
          <p:cNvPr id="317" name="Straight Connector 316">
            <a:extLst>
              <a:ext uri="{FF2B5EF4-FFF2-40B4-BE49-F238E27FC236}">
                <a16:creationId xmlns:a16="http://schemas.microsoft.com/office/drawing/2014/main" id="{B886D2BD-E110-624E-9041-AC7717AB881D}"/>
              </a:ext>
            </a:extLst>
          </p:cNvPr>
          <p:cNvCxnSpPr>
            <a:cxnSpLocks/>
          </p:cNvCxnSpPr>
          <p:nvPr/>
        </p:nvCxnSpPr>
        <p:spPr>
          <a:xfrm>
            <a:off x="9581694" y="3367961"/>
            <a:ext cx="504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8" name="TextBox 317">
            <a:extLst>
              <a:ext uri="{FF2B5EF4-FFF2-40B4-BE49-F238E27FC236}">
                <a16:creationId xmlns:a16="http://schemas.microsoft.com/office/drawing/2014/main" id="{AF8080A0-CF22-C448-831F-73BFDC944C85}"/>
              </a:ext>
            </a:extLst>
          </p:cNvPr>
          <p:cNvSpPr txBox="1"/>
          <p:nvPr/>
        </p:nvSpPr>
        <p:spPr>
          <a:xfrm>
            <a:off x="9488298" y="3185052"/>
            <a:ext cx="57708" cy="123111"/>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7</a:t>
            </a:r>
          </a:p>
        </p:txBody>
      </p:sp>
      <p:cxnSp>
        <p:nvCxnSpPr>
          <p:cNvPr id="319" name="Straight Connector 318">
            <a:extLst>
              <a:ext uri="{FF2B5EF4-FFF2-40B4-BE49-F238E27FC236}">
                <a16:creationId xmlns:a16="http://schemas.microsoft.com/office/drawing/2014/main" id="{E1F05DD1-E2EA-7E4A-95F8-5654394CCCEE}"/>
              </a:ext>
            </a:extLst>
          </p:cNvPr>
          <p:cNvCxnSpPr>
            <a:cxnSpLocks/>
          </p:cNvCxnSpPr>
          <p:nvPr/>
        </p:nvCxnSpPr>
        <p:spPr>
          <a:xfrm>
            <a:off x="9581694" y="3240961"/>
            <a:ext cx="504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0" name="TextBox 319">
            <a:extLst>
              <a:ext uri="{FF2B5EF4-FFF2-40B4-BE49-F238E27FC236}">
                <a16:creationId xmlns:a16="http://schemas.microsoft.com/office/drawing/2014/main" id="{B90132E6-29F0-7C45-9CFC-7688542182F6}"/>
              </a:ext>
            </a:extLst>
          </p:cNvPr>
          <p:cNvSpPr txBox="1"/>
          <p:nvPr/>
        </p:nvSpPr>
        <p:spPr>
          <a:xfrm>
            <a:off x="9488298" y="3051702"/>
            <a:ext cx="57708" cy="123111"/>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8</a:t>
            </a:r>
          </a:p>
        </p:txBody>
      </p:sp>
      <p:cxnSp>
        <p:nvCxnSpPr>
          <p:cNvPr id="321" name="Straight Connector 320">
            <a:extLst>
              <a:ext uri="{FF2B5EF4-FFF2-40B4-BE49-F238E27FC236}">
                <a16:creationId xmlns:a16="http://schemas.microsoft.com/office/drawing/2014/main" id="{8E5B6EEF-FDE7-6F48-94F6-AA013D973ED6}"/>
              </a:ext>
            </a:extLst>
          </p:cNvPr>
          <p:cNvCxnSpPr>
            <a:cxnSpLocks/>
          </p:cNvCxnSpPr>
          <p:nvPr/>
        </p:nvCxnSpPr>
        <p:spPr>
          <a:xfrm>
            <a:off x="9581694" y="3107611"/>
            <a:ext cx="504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2" name="TextBox 321">
            <a:extLst>
              <a:ext uri="{FF2B5EF4-FFF2-40B4-BE49-F238E27FC236}">
                <a16:creationId xmlns:a16="http://schemas.microsoft.com/office/drawing/2014/main" id="{CA94E988-540F-F842-9BEB-9DC96B9FE731}"/>
              </a:ext>
            </a:extLst>
          </p:cNvPr>
          <p:cNvSpPr txBox="1"/>
          <p:nvPr/>
        </p:nvSpPr>
        <p:spPr>
          <a:xfrm>
            <a:off x="9488298" y="2918352"/>
            <a:ext cx="57708" cy="123111"/>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9</a:t>
            </a:r>
          </a:p>
        </p:txBody>
      </p:sp>
      <p:cxnSp>
        <p:nvCxnSpPr>
          <p:cNvPr id="323" name="Straight Connector 322">
            <a:extLst>
              <a:ext uri="{FF2B5EF4-FFF2-40B4-BE49-F238E27FC236}">
                <a16:creationId xmlns:a16="http://schemas.microsoft.com/office/drawing/2014/main" id="{1DD08A5B-0CE8-3843-991A-B4EA9B8FB005}"/>
              </a:ext>
            </a:extLst>
          </p:cNvPr>
          <p:cNvCxnSpPr>
            <a:cxnSpLocks/>
          </p:cNvCxnSpPr>
          <p:nvPr/>
        </p:nvCxnSpPr>
        <p:spPr>
          <a:xfrm>
            <a:off x="9581694" y="2974261"/>
            <a:ext cx="504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4" name="TextBox 323">
            <a:extLst>
              <a:ext uri="{FF2B5EF4-FFF2-40B4-BE49-F238E27FC236}">
                <a16:creationId xmlns:a16="http://schemas.microsoft.com/office/drawing/2014/main" id="{090CE16E-265A-D74E-BC47-A556D0156708}"/>
              </a:ext>
            </a:extLst>
          </p:cNvPr>
          <p:cNvSpPr txBox="1"/>
          <p:nvPr/>
        </p:nvSpPr>
        <p:spPr>
          <a:xfrm>
            <a:off x="9430590" y="2788177"/>
            <a:ext cx="115416" cy="123111"/>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10</a:t>
            </a:r>
          </a:p>
        </p:txBody>
      </p:sp>
      <p:cxnSp>
        <p:nvCxnSpPr>
          <p:cNvPr id="325" name="Straight Connector 324">
            <a:extLst>
              <a:ext uri="{FF2B5EF4-FFF2-40B4-BE49-F238E27FC236}">
                <a16:creationId xmlns:a16="http://schemas.microsoft.com/office/drawing/2014/main" id="{D297D3AA-1962-BF4B-8853-D35D632BF8B4}"/>
              </a:ext>
            </a:extLst>
          </p:cNvPr>
          <p:cNvCxnSpPr>
            <a:cxnSpLocks/>
          </p:cNvCxnSpPr>
          <p:nvPr/>
        </p:nvCxnSpPr>
        <p:spPr>
          <a:xfrm>
            <a:off x="9581694" y="2844086"/>
            <a:ext cx="504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6" name="TextBox 325">
            <a:extLst>
              <a:ext uri="{FF2B5EF4-FFF2-40B4-BE49-F238E27FC236}">
                <a16:creationId xmlns:a16="http://schemas.microsoft.com/office/drawing/2014/main" id="{5D064519-9238-1E4C-8427-8634B02EA601}"/>
              </a:ext>
            </a:extLst>
          </p:cNvPr>
          <p:cNvSpPr txBox="1"/>
          <p:nvPr/>
        </p:nvSpPr>
        <p:spPr>
          <a:xfrm>
            <a:off x="9488298" y="3842277"/>
            <a:ext cx="57708" cy="123111"/>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a:t>
            </a:r>
          </a:p>
        </p:txBody>
      </p:sp>
      <p:cxnSp>
        <p:nvCxnSpPr>
          <p:cNvPr id="327" name="Straight Connector 326">
            <a:extLst>
              <a:ext uri="{FF2B5EF4-FFF2-40B4-BE49-F238E27FC236}">
                <a16:creationId xmlns:a16="http://schemas.microsoft.com/office/drawing/2014/main" id="{BB15FDA8-63E1-9C44-BEFB-59C809BA2D8A}"/>
              </a:ext>
            </a:extLst>
          </p:cNvPr>
          <p:cNvCxnSpPr>
            <a:cxnSpLocks/>
          </p:cNvCxnSpPr>
          <p:nvPr/>
        </p:nvCxnSpPr>
        <p:spPr>
          <a:xfrm>
            <a:off x="9581694" y="3898186"/>
            <a:ext cx="504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8" name="TextBox 327">
            <a:extLst>
              <a:ext uri="{FF2B5EF4-FFF2-40B4-BE49-F238E27FC236}">
                <a16:creationId xmlns:a16="http://schemas.microsoft.com/office/drawing/2014/main" id="{FDBEC231-F3BE-3F41-8546-F3A333F77CBD}"/>
              </a:ext>
            </a:extLst>
          </p:cNvPr>
          <p:cNvSpPr txBox="1"/>
          <p:nvPr/>
        </p:nvSpPr>
        <p:spPr>
          <a:xfrm>
            <a:off x="9488298" y="3972452"/>
            <a:ext cx="57708" cy="123111"/>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a:t>
            </a:r>
          </a:p>
        </p:txBody>
      </p:sp>
      <p:cxnSp>
        <p:nvCxnSpPr>
          <p:cNvPr id="329" name="Straight Connector 328">
            <a:extLst>
              <a:ext uri="{FF2B5EF4-FFF2-40B4-BE49-F238E27FC236}">
                <a16:creationId xmlns:a16="http://schemas.microsoft.com/office/drawing/2014/main" id="{6AD5C525-9C93-494E-8D11-7236787E9F38}"/>
              </a:ext>
            </a:extLst>
          </p:cNvPr>
          <p:cNvCxnSpPr>
            <a:cxnSpLocks/>
          </p:cNvCxnSpPr>
          <p:nvPr/>
        </p:nvCxnSpPr>
        <p:spPr>
          <a:xfrm>
            <a:off x="9581694" y="4028361"/>
            <a:ext cx="504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0" name="Straight Connector 329">
            <a:extLst>
              <a:ext uri="{FF2B5EF4-FFF2-40B4-BE49-F238E27FC236}">
                <a16:creationId xmlns:a16="http://schemas.microsoft.com/office/drawing/2014/main" id="{507E6B79-BB0E-594F-9696-945214EA1698}"/>
              </a:ext>
            </a:extLst>
          </p:cNvPr>
          <p:cNvCxnSpPr>
            <a:cxnSpLocks/>
          </p:cNvCxnSpPr>
          <p:nvPr/>
        </p:nvCxnSpPr>
        <p:spPr>
          <a:xfrm>
            <a:off x="9581694" y="4163570"/>
            <a:ext cx="504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1" name="TextBox 330">
            <a:extLst>
              <a:ext uri="{FF2B5EF4-FFF2-40B4-BE49-F238E27FC236}">
                <a16:creationId xmlns:a16="http://schemas.microsoft.com/office/drawing/2014/main" id="{50CC7176-ABC2-4F46-9FF8-EBB6359D6627}"/>
              </a:ext>
            </a:extLst>
          </p:cNvPr>
          <p:cNvSpPr txBox="1"/>
          <p:nvPr/>
        </p:nvSpPr>
        <p:spPr>
          <a:xfrm>
            <a:off x="9488298" y="4093102"/>
            <a:ext cx="57708" cy="123111"/>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a:t>
            </a:r>
          </a:p>
        </p:txBody>
      </p:sp>
      <p:sp>
        <p:nvSpPr>
          <p:cNvPr id="244" name="Freeform 243">
            <a:extLst>
              <a:ext uri="{FF2B5EF4-FFF2-40B4-BE49-F238E27FC236}">
                <a16:creationId xmlns:a16="http://schemas.microsoft.com/office/drawing/2014/main" id="{592CD902-D7C0-0E46-BAD9-FC9D1D8FADB0}"/>
              </a:ext>
            </a:extLst>
          </p:cNvPr>
          <p:cNvSpPr/>
          <p:nvPr/>
        </p:nvSpPr>
        <p:spPr>
          <a:xfrm>
            <a:off x="9618390" y="2941698"/>
            <a:ext cx="1946700" cy="1213083"/>
          </a:xfrm>
          <a:custGeom>
            <a:avLst/>
            <a:gdLst>
              <a:gd name="connsiteX0" fmla="*/ 1946287 w 1946700"/>
              <a:gd name="connsiteY0" fmla="*/ 11971 h 1213083"/>
              <a:gd name="connsiteX1" fmla="*/ 1930001 w 1946700"/>
              <a:gd name="connsiteY1" fmla="*/ 11971 h 1213083"/>
              <a:gd name="connsiteX2" fmla="*/ 1930001 w 1946700"/>
              <a:gd name="connsiteY2" fmla="*/ 26911 h 1213083"/>
              <a:gd name="connsiteX3" fmla="*/ 1913079 w 1946700"/>
              <a:gd name="connsiteY3" fmla="*/ 26911 h 1213083"/>
              <a:gd name="connsiteX4" fmla="*/ 1913079 w 1946700"/>
              <a:gd name="connsiteY4" fmla="*/ 40447 h 1213083"/>
              <a:gd name="connsiteX5" fmla="*/ 1879870 w 1946700"/>
              <a:gd name="connsiteY5" fmla="*/ 40447 h 1213083"/>
              <a:gd name="connsiteX6" fmla="*/ 1879870 w 1946700"/>
              <a:gd name="connsiteY6" fmla="*/ 51301 h 1213083"/>
              <a:gd name="connsiteX7" fmla="*/ 1864984 w 1946700"/>
              <a:gd name="connsiteY7" fmla="*/ 51301 h 1213083"/>
              <a:gd name="connsiteX8" fmla="*/ 1864984 w 1946700"/>
              <a:gd name="connsiteY8" fmla="*/ 64964 h 1213083"/>
              <a:gd name="connsiteX9" fmla="*/ 1834574 w 1946700"/>
              <a:gd name="connsiteY9" fmla="*/ 64964 h 1213083"/>
              <a:gd name="connsiteX10" fmla="*/ 1834574 w 1946700"/>
              <a:gd name="connsiteY10" fmla="*/ 76456 h 1213083"/>
              <a:gd name="connsiteX11" fmla="*/ 1817016 w 1946700"/>
              <a:gd name="connsiteY11" fmla="*/ 76456 h 1213083"/>
              <a:gd name="connsiteX12" fmla="*/ 1817016 w 1946700"/>
              <a:gd name="connsiteY12" fmla="*/ 90758 h 1213083"/>
              <a:gd name="connsiteX13" fmla="*/ 1804038 w 1946700"/>
              <a:gd name="connsiteY13" fmla="*/ 90758 h 1213083"/>
              <a:gd name="connsiteX14" fmla="*/ 1804038 w 1946700"/>
              <a:gd name="connsiteY14" fmla="*/ 101612 h 1213083"/>
              <a:gd name="connsiteX15" fmla="*/ 1788515 w 1946700"/>
              <a:gd name="connsiteY15" fmla="*/ 101612 h 1213083"/>
              <a:gd name="connsiteX16" fmla="*/ 1788515 w 1946700"/>
              <a:gd name="connsiteY16" fmla="*/ 114509 h 1213083"/>
              <a:gd name="connsiteX17" fmla="*/ 1776937 w 1946700"/>
              <a:gd name="connsiteY17" fmla="*/ 114509 h 1213083"/>
              <a:gd name="connsiteX18" fmla="*/ 1776937 w 1946700"/>
              <a:gd name="connsiteY18" fmla="*/ 128810 h 1213083"/>
              <a:gd name="connsiteX19" fmla="*/ 1750599 w 1946700"/>
              <a:gd name="connsiteY19" fmla="*/ 128810 h 1213083"/>
              <a:gd name="connsiteX20" fmla="*/ 1750599 w 1946700"/>
              <a:gd name="connsiteY20" fmla="*/ 141069 h 1213083"/>
              <a:gd name="connsiteX21" fmla="*/ 1724770 w 1946700"/>
              <a:gd name="connsiteY21" fmla="*/ 141069 h 1213083"/>
              <a:gd name="connsiteX22" fmla="*/ 1724770 w 1946700"/>
              <a:gd name="connsiteY22" fmla="*/ 153966 h 1213083"/>
              <a:gd name="connsiteX23" fmla="*/ 1715355 w 1946700"/>
              <a:gd name="connsiteY23" fmla="*/ 153966 h 1213083"/>
              <a:gd name="connsiteX24" fmla="*/ 1715355 w 1946700"/>
              <a:gd name="connsiteY24" fmla="*/ 167501 h 1213083"/>
              <a:gd name="connsiteX25" fmla="*/ 1695761 w 1946700"/>
              <a:gd name="connsiteY25" fmla="*/ 167501 h 1213083"/>
              <a:gd name="connsiteX26" fmla="*/ 1695761 w 1946700"/>
              <a:gd name="connsiteY26" fmla="*/ 180526 h 1213083"/>
              <a:gd name="connsiteX27" fmla="*/ 1660516 w 1946700"/>
              <a:gd name="connsiteY27" fmla="*/ 180526 h 1213083"/>
              <a:gd name="connsiteX28" fmla="*/ 1660516 w 1946700"/>
              <a:gd name="connsiteY28" fmla="*/ 189975 h 1213083"/>
              <a:gd name="connsiteX29" fmla="*/ 1627308 w 1946700"/>
              <a:gd name="connsiteY29" fmla="*/ 189975 h 1213083"/>
              <a:gd name="connsiteX30" fmla="*/ 1627308 w 1946700"/>
              <a:gd name="connsiteY30" fmla="*/ 203638 h 1213083"/>
              <a:gd name="connsiteX31" fmla="*/ 1605678 w 1946700"/>
              <a:gd name="connsiteY31" fmla="*/ 203638 h 1213083"/>
              <a:gd name="connsiteX32" fmla="*/ 1605678 w 1946700"/>
              <a:gd name="connsiteY32" fmla="*/ 216535 h 1213083"/>
              <a:gd name="connsiteX33" fmla="*/ 1578577 w 1946700"/>
              <a:gd name="connsiteY33" fmla="*/ 216535 h 1213083"/>
              <a:gd name="connsiteX34" fmla="*/ 1578577 w 1946700"/>
              <a:gd name="connsiteY34" fmla="*/ 229432 h 1213083"/>
              <a:gd name="connsiteX35" fmla="*/ 1560255 w 1946700"/>
              <a:gd name="connsiteY35" fmla="*/ 229432 h 1213083"/>
              <a:gd name="connsiteX36" fmla="*/ 1560255 w 1946700"/>
              <a:gd name="connsiteY36" fmla="*/ 245777 h 1213083"/>
              <a:gd name="connsiteX37" fmla="*/ 1531754 w 1946700"/>
              <a:gd name="connsiteY37" fmla="*/ 245777 h 1213083"/>
              <a:gd name="connsiteX38" fmla="*/ 1531754 w 1946700"/>
              <a:gd name="connsiteY38" fmla="*/ 256631 h 1213083"/>
              <a:gd name="connsiteX39" fmla="*/ 1507452 w 1946700"/>
              <a:gd name="connsiteY39" fmla="*/ 256631 h 1213083"/>
              <a:gd name="connsiteX40" fmla="*/ 1507452 w 1946700"/>
              <a:gd name="connsiteY40" fmla="*/ 271571 h 1213083"/>
              <a:gd name="connsiteX41" fmla="*/ 1486458 w 1946700"/>
              <a:gd name="connsiteY41" fmla="*/ 271571 h 1213083"/>
              <a:gd name="connsiteX42" fmla="*/ 1486458 w 1946700"/>
              <a:gd name="connsiteY42" fmla="*/ 279105 h 1213083"/>
              <a:gd name="connsiteX43" fmla="*/ 1464701 w 1946700"/>
              <a:gd name="connsiteY43" fmla="*/ 279105 h 1213083"/>
              <a:gd name="connsiteX44" fmla="*/ 1464701 w 1946700"/>
              <a:gd name="connsiteY44" fmla="*/ 298131 h 1213083"/>
              <a:gd name="connsiteX45" fmla="*/ 1447143 w 1946700"/>
              <a:gd name="connsiteY45" fmla="*/ 298131 h 1213083"/>
              <a:gd name="connsiteX46" fmla="*/ 1447143 w 1946700"/>
              <a:gd name="connsiteY46" fmla="*/ 317796 h 1213083"/>
              <a:gd name="connsiteX47" fmla="*/ 1413934 w 1946700"/>
              <a:gd name="connsiteY47" fmla="*/ 317796 h 1213083"/>
              <a:gd name="connsiteX48" fmla="*/ 1413934 w 1946700"/>
              <a:gd name="connsiteY48" fmla="*/ 331331 h 1213083"/>
              <a:gd name="connsiteX49" fmla="*/ 1390905 w 1946700"/>
              <a:gd name="connsiteY49" fmla="*/ 331331 h 1213083"/>
              <a:gd name="connsiteX50" fmla="*/ 1390905 w 1946700"/>
              <a:gd name="connsiteY50" fmla="*/ 344356 h 1213083"/>
              <a:gd name="connsiteX51" fmla="*/ 1371311 w 1946700"/>
              <a:gd name="connsiteY51" fmla="*/ 344356 h 1213083"/>
              <a:gd name="connsiteX52" fmla="*/ 1371311 w 1946700"/>
              <a:gd name="connsiteY52" fmla="*/ 357253 h 1213083"/>
              <a:gd name="connsiteX53" fmla="*/ 1352989 w 1946700"/>
              <a:gd name="connsiteY53" fmla="*/ 357253 h 1213083"/>
              <a:gd name="connsiteX54" fmla="*/ 1352989 w 1946700"/>
              <a:gd name="connsiteY54" fmla="*/ 372832 h 1213083"/>
              <a:gd name="connsiteX55" fmla="*/ 1334031 w 1946700"/>
              <a:gd name="connsiteY55" fmla="*/ 372832 h 1213083"/>
              <a:gd name="connsiteX56" fmla="*/ 1334031 w 1946700"/>
              <a:gd name="connsiteY56" fmla="*/ 381004 h 1213083"/>
              <a:gd name="connsiteX57" fmla="*/ 1317744 w 1946700"/>
              <a:gd name="connsiteY57" fmla="*/ 381004 h 1213083"/>
              <a:gd name="connsiteX58" fmla="*/ 1317744 w 1946700"/>
              <a:gd name="connsiteY58" fmla="*/ 395944 h 1213083"/>
              <a:gd name="connsiteX59" fmla="*/ 1292679 w 1946700"/>
              <a:gd name="connsiteY59" fmla="*/ 395944 h 1213083"/>
              <a:gd name="connsiteX60" fmla="*/ 1292679 w 1946700"/>
              <a:gd name="connsiteY60" fmla="*/ 409607 h 1213083"/>
              <a:gd name="connsiteX61" fmla="*/ 1253363 w 1946700"/>
              <a:gd name="connsiteY61" fmla="*/ 409607 h 1213083"/>
              <a:gd name="connsiteX62" fmla="*/ 1253363 w 1946700"/>
              <a:gd name="connsiteY62" fmla="*/ 420461 h 1213083"/>
              <a:gd name="connsiteX63" fmla="*/ 1237204 w 1946700"/>
              <a:gd name="connsiteY63" fmla="*/ 420461 h 1213083"/>
              <a:gd name="connsiteX64" fmla="*/ 1237204 w 1946700"/>
              <a:gd name="connsiteY64" fmla="*/ 436806 h 1213083"/>
              <a:gd name="connsiteX65" fmla="*/ 1220282 w 1946700"/>
              <a:gd name="connsiteY65" fmla="*/ 436806 h 1213083"/>
              <a:gd name="connsiteX66" fmla="*/ 1220282 w 1946700"/>
              <a:gd name="connsiteY66" fmla="*/ 448298 h 1213083"/>
              <a:gd name="connsiteX67" fmla="*/ 1205268 w 1946700"/>
              <a:gd name="connsiteY67" fmla="*/ 448298 h 1213083"/>
              <a:gd name="connsiteX68" fmla="*/ 1205268 w 1946700"/>
              <a:gd name="connsiteY68" fmla="*/ 462600 h 1213083"/>
              <a:gd name="connsiteX69" fmla="*/ 1187074 w 1946700"/>
              <a:gd name="connsiteY69" fmla="*/ 462600 h 1213083"/>
              <a:gd name="connsiteX70" fmla="*/ 1187074 w 1946700"/>
              <a:gd name="connsiteY70" fmla="*/ 473454 h 1213083"/>
              <a:gd name="connsiteX71" fmla="*/ 1170151 w 1946700"/>
              <a:gd name="connsiteY71" fmla="*/ 473454 h 1213083"/>
              <a:gd name="connsiteX72" fmla="*/ 1170151 w 1946700"/>
              <a:gd name="connsiteY72" fmla="*/ 484946 h 1213083"/>
              <a:gd name="connsiteX73" fmla="*/ 1151830 w 1946700"/>
              <a:gd name="connsiteY73" fmla="*/ 484946 h 1213083"/>
              <a:gd name="connsiteX74" fmla="*/ 1151830 w 1946700"/>
              <a:gd name="connsiteY74" fmla="*/ 500652 h 1213083"/>
              <a:gd name="connsiteX75" fmla="*/ 1120021 w 1946700"/>
              <a:gd name="connsiteY75" fmla="*/ 500652 h 1213083"/>
              <a:gd name="connsiteX76" fmla="*/ 1120021 w 1946700"/>
              <a:gd name="connsiteY76" fmla="*/ 510868 h 1213083"/>
              <a:gd name="connsiteX77" fmla="*/ 1096355 w 1946700"/>
              <a:gd name="connsiteY77" fmla="*/ 510868 h 1213083"/>
              <a:gd name="connsiteX78" fmla="*/ 1096355 w 1946700"/>
              <a:gd name="connsiteY78" fmla="*/ 527851 h 1213083"/>
              <a:gd name="connsiteX79" fmla="*/ 1076634 w 1946700"/>
              <a:gd name="connsiteY79" fmla="*/ 527851 h 1213083"/>
              <a:gd name="connsiteX80" fmla="*/ 1076634 w 1946700"/>
              <a:gd name="connsiteY80" fmla="*/ 536662 h 1213083"/>
              <a:gd name="connsiteX81" fmla="*/ 1059711 w 1946700"/>
              <a:gd name="connsiteY81" fmla="*/ 536662 h 1213083"/>
              <a:gd name="connsiteX82" fmla="*/ 1059711 w 1946700"/>
              <a:gd name="connsiteY82" fmla="*/ 548920 h 1213083"/>
              <a:gd name="connsiteX83" fmla="*/ 1040117 w 1946700"/>
              <a:gd name="connsiteY83" fmla="*/ 548920 h 1213083"/>
              <a:gd name="connsiteX84" fmla="*/ 1040117 w 1946700"/>
              <a:gd name="connsiteY84" fmla="*/ 563222 h 1213083"/>
              <a:gd name="connsiteX85" fmla="*/ 1019123 w 1946700"/>
              <a:gd name="connsiteY85" fmla="*/ 563222 h 1213083"/>
              <a:gd name="connsiteX86" fmla="*/ 1019123 w 1946700"/>
              <a:gd name="connsiteY86" fmla="*/ 575480 h 1213083"/>
              <a:gd name="connsiteX87" fmla="*/ 1000165 w 1946700"/>
              <a:gd name="connsiteY87" fmla="*/ 575480 h 1213083"/>
              <a:gd name="connsiteX88" fmla="*/ 1000165 w 1946700"/>
              <a:gd name="connsiteY88" fmla="*/ 587611 h 1213083"/>
              <a:gd name="connsiteX89" fmla="*/ 976372 w 1946700"/>
              <a:gd name="connsiteY89" fmla="*/ 587611 h 1213083"/>
              <a:gd name="connsiteX90" fmla="*/ 976372 w 1946700"/>
              <a:gd name="connsiteY90" fmla="*/ 598465 h 1213083"/>
              <a:gd name="connsiteX91" fmla="*/ 955378 w 1946700"/>
              <a:gd name="connsiteY91" fmla="*/ 598465 h 1213083"/>
              <a:gd name="connsiteX92" fmla="*/ 955378 w 1946700"/>
              <a:gd name="connsiteY92" fmla="*/ 612767 h 1213083"/>
              <a:gd name="connsiteX93" fmla="*/ 933748 w 1946700"/>
              <a:gd name="connsiteY93" fmla="*/ 612767 h 1213083"/>
              <a:gd name="connsiteX94" fmla="*/ 933748 w 1946700"/>
              <a:gd name="connsiteY94" fmla="*/ 629750 h 1213083"/>
              <a:gd name="connsiteX95" fmla="*/ 915426 w 1946700"/>
              <a:gd name="connsiteY95" fmla="*/ 629750 h 1213083"/>
              <a:gd name="connsiteX96" fmla="*/ 915426 w 1946700"/>
              <a:gd name="connsiteY96" fmla="*/ 645456 h 1213083"/>
              <a:gd name="connsiteX97" fmla="*/ 897868 w 1946700"/>
              <a:gd name="connsiteY97" fmla="*/ 645456 h 1213083"/>
              <a:gd name="connsiteX98" fmla="*/ 897868 w 1946700"/>
              <a:gd name="connsiteY98" fmla="*/ 661801 h 1213083"/>
              <a:gd name="connsiteX99" fmla="*/ 875475 w 1946700"/>
              <a:gd name="connsiteY99" fmla="*/ 661801 h 1213083"/>
              <a:gd name="connsiteX100" fmla="*/ 875475 w 1946700"/>
              <a:gd name="connsiteY100" fmla="*/ 678018 h 1213083"/>
              <a:gd name="connsiteX101" fmla="*/ 858552 w 1946700"/>
              <a:gd name="connsiteY101" fmla="*/ 678018 h 1213083"/>
              <a:gd name="connsiteX102" fmla="*/ 858552 w 1946700"/>
              <a:gd name="connsiteY102" fmla="*/ 692958 h 1213083"/>
              <a:gd name="connsiteX103" fmla="*/ 837558 w 1946700"/>
              <a:gd name="connsiteY103" fmla="*/ 692958 h 1213083"/>
              <a:gd name="connsiteX104" fmla="*/ 837558 w 1946700"/>
              <a:gd name="connsiteY104" fmla="*/ 705216 h 1213083"/>
              <a:gd name="connsiteX105" fmla="*/ 818600 w 1946700"/>
              <a:gd name="connsiteY105" fmla="*/ 705216 h 1213083"/>
              <a:gd name="connsiteX106" fmla="*/ 818600 w 1946700"/>
              <a:gd name="connsiteY106" fmla="*/ 718880 h 1213083"/>
              <a:gd name="connsiteX107" fmla="*/ 796970 w 1946700"/>
              <a:gd name="connsiteY107" fmla="*/ 718880 h 1213083"/>
              <a:gd name="connsiteX108" fmla="*/ 796970 w 1946700"/>
              <a:gd name="connsiteY108" fmla="*/ 729734 h 1213083"/>
              <a:gd name="connsiteX109" fmla="*/ 773941 w 1946700"/>
              <a:gd name="connsiteY109" fmla="*/ 729734 h 1213083"/>
              <a:gd name="connsiteX110" fmla="*/ 773941 w 1946700"/>
              <a:gd name="connsiteY110" fmla="*/ 738544 h 1213083"/>
              <a:gd name="connsiteX111" fmla="*/ 753583 w 1946700"/>
              <a:gd name="connsiteY111" fmla="*/ 738544 h 1213083"/>
              <a:gd name="connsiteX112" fmla="*/ 753583 w 1946700"/>
              <a:gd name="connsiteY112" fmla="*/ 754251 h 1213083"/>
              <a:gd name="connsiteX113" fmla="*/ 742768 w 1946700"/>
              <a:gd name="connsiteY113" fmla="*/ 754251 h 1213083"/>
              <a:gd name="connsiteX114" fmla="*/ 742768 w 1946700"/>
              <a:gd name="connsiteY114" fmla="*/ 764338 h 1213083"/>
              <a:gd name="connsiteX115" fmla="*/ 729154 w 1946700"/>
              <a:gd name="connsiteY115" fmla="*/ 764338 h 1213083"/>
              <a:gd name="connsiteX116" fmla="*/ 729154 w 1946700"/>
              <a:gd name="connsiteY116" fmla="*/ 778640 h 1213083"/>
              <a:gd name="connsiteX117" fmla="*/ 715031 w 1946700"/>
              <a:gd name="connsiteY117" fmla="*/ 778640 h 1213083"/>
              <a:gd name="connsiteX118" fmla="*/ 715031 w 1946700"/>
              <a:gd name="connsiteY118" fmla="*/ 788855 h 1213083"/>
              <a:gd name="connsiteX119" fmla="*/ 693910 w 1946700"/>
              <a:gd name="connsiteY119" fmla="*/ 788855 h 1213083"/>
              <a:gd name="connsiteX120" fmla="*/ 693910 w 1946700"/>
              <a:gd name="connsiteY120" fmla="*/ 802391 h 1213083"/>
              <a:gd name="connsiteX121" fmla="*/ 672916 w 1946700"/>
              <a:gd name="connsiteY121" fmla="*/ 802391 h 1213083"/>
              <a:gd name="connsiteX122" fmla="*/ 672916 w 1946700"/>
              <a:gd name="connsiteY122" fmla="*/ 817459 h 1213083"/>
              <a:gd name="connsiteX123" fmla="*/ 647214 w 1946700"/>
              <a:gd name="connsiteY123" fmla="*/ 817459 h 1213083"/>
              <a:gd name="connsiteX124" fmla="*/ 647214 w 1946700"/>
              <a:gd name="connsiteY124" fmla="*/ 827546 h 1213083"/>
              <a:gd name="connsiteX125" fmla="*/ 627620 w 1946700"/>
              <a:gd name="connsiteY125" fmla="*/ 827546 h 1213083"/>
              <a:gd name="connsiteX126" fmla="*/ 627620 w 1946700"/>
              <a:gd name="connsiteY126" fmla="*/ 841209 h 1213083"/>
              <a:gd name="connsiteX127" fmla="*/ 611334 w 1946700"/>
              <a:gd name="connsiteY127" fmla="*/ 841209 h 1213083"/>
              <a:gd name="connsiteX128" fmla="*/ 611334 w 1946700"/>
              <a:gd name="connsiteY128" fmla="*/ 851425 h 1213083"/>
              <a:gd name="connsiteX129" fmla="*/ 576853 w 1946700"/>
              <a:gd name="connsiteY129" fmla="*/ 851425 h 1213083"/>
              <a:gd name="connsiteX130" fmla="*/ 576853 w 1946700"/>
              <a:gd name="connsiteY130" fmla="*/ 864322 h 1213083"/>
              <a:gd name="connsiteX131" fmla="*/ 551024 w 1946700"/>
              <a:gd name="connsiteY131" fmla="*/ 864322 h 1213083"/>
              <a:gd name="connsiteX132" fmla="*/ 551024 w 1946700"/>
              <a:gd name="connsiteY132" fmla="*/ 873771 h 1213083"/>
              <a:gd name="connsiteX133" fmla="*/ 532066 w 1946700"/>
              <a:gd name="connsiteY133" fmla="*/ 873771 h 1213083"/>
              <a:gd name="connsiteX134" fmla="*/ 532066 w 1946700"/>
              <a:gd name="connsiteY134" fmla="*/ 888839 h 1213083"/>
              <a:gd name="connsiteX135" fmla="*/ 504329 w 1946700"/>
              <a:gd name="connsiteY135" fmla="*/ 888839 h 1213083"/>
              <a:gd name="connsiteX136" fmla="*/ 504329 w 1946700"/>
              <a:gd name="connsiteY136" fmla="*/ 905056 h 1213083"/>
              <a:gd name="connsiteX137" fmla="*/ 482699 w 1946700"/>
              <a:gd name="connsiteY137" fmla="*/ 905056 h 1213083"/>
              <a:gd name="connsiteX138" fmla="*/ 482699 w 1946700"/>
              <a:gd name="connsiteY138" fmla="*/ 922805 h 1213083"/>
              <a:gd name="connsiteX139" fmla="*/ 467812 w 1946700"/>
              <a:gd name="connsiteY139" fmla="*/ 922805 h 1213083"/>
              <a:gd name="connsiteX140" fmla="*/ 467812 w 1946700"/>
              <a:gd name="connsiteY140" fmla="*/ 942470 h 1213083"/>
              <a:gd name="connsiteX141" fmla="*/ 448727 w 1946700"/>
              <a:gd name="connsiteY141" fmla="*/ 942470 h 1213083"/>
              <a:gd name="connsiteX142" fmla="*/ 448727 w 1946700"/>
              <a:gd name="connsiteY142" fmla="*/ 955367 h 1213083"/>
              <a:gd name="connsiteX143" fmla="*/ 427097 w 1946700"/>
              <a:gd name="connsiteY143" fmla="*/ 955367 h 1213083"/>
              <a:gd name="connsiteX144" fmla="*/ 427097 w 1946700"/>
              <a:gd name="connsiteY144" fmla="*/ 971073 h 1213083"/>
              <a:gd name="connsiteX145" fmla="*/ 405467 w 1946700"/>
              <a:gd name="connsiteY145" fmla="*/ 971073 h 1213083"/>
              <a:gd name="connsiteX146" fmla="*/ 405467 w 1946700"/>
              <a:gd name="connsiteY146" fmla="*/ 988695 h 1213083"/>
              <a:gd name="connsiteX147" fmla="*/ 379766 w 1946700"/>
              <a:gd name="connsiteY147" fmla="*/ 988695 h 1213083"/>
              <a:gd name="connsiteX148" fmla="*/ 379766 w 1946700"/>
              <a:gd name="connsiteY148" fmla="*/ 995463 h 1213083"/>
              <a:gd name="connsiteX149" fmla="*/ 347193 w 1946700"/>
              <a:gd name="connsiteY149" fmla="*/ 995463 h 1213083"/>
              <a:gd name="connsiteX150" fmla="*/ 347193 w 1946700"/>
              <a:gd name="connsiteY150" fmla="*/ 1009126 h 1213083"/>
              <a:gd name="connsiteX151" fmla="*/ 316021 w 1946700"/>
              <a:gd name="connsiteY151" fmla="*/ 1009126 h 1213083"/>
              <a:gd name="connsiteX152" fmla="*/ 316021 w 1946700"/>
              <a:gd name="connsiteY152" fmla="*/ 1023300 h 1213083"/>
              <a:gd name="connsiteX153" fmla="*/ 295027 w 1946700"/>
              <a:gd name="connsiteY153" fmla="*/ 1023300 h 1213083"/>
              <a:gd name="connsiteX154" fmla="*/ 295027 w 1946700"/>
              <a:gd name="connsiteY154" fmla="*/ 1036324 h 1213083"/>
              <a:gd name="connsiteX155" fmla="*/ 279504 w 1946700"/>
              <a:gd name="connsiteY155" fmla="*/ 1036324 h 1213083"/>
              <a:gd name="connsiteX156" fmla="*/ 279504 w 1946700"/>
              <a:gd name="connsiteY156" fmla="*/ 1051264 h 1213083"/>
              <a:gd name="connsiteX157" fmla="*/ 262455 w 1946700"/>
              <a:gd name="connsiteY157" fmla="*/ 1051264 h 1213083"/>
              <a:gd name="connsiteX158" fmla="*/ 262455 w 1946700"/>
              <a:gd name="connsiteY158" fmla="*/ 1062757 h 1213083"/>
              <a:gd name="connsiteX159" fmla="*/ 245532 w 1946700"/>
              <a:gd name="connsiteY159" fmla="*/ 1062757 h 1213083"/>
              <a:gd name="connsiteX160" fmla="*/ 245532 w 1946700"/>
              <a:gd name="connsiteY160" fmla="*/ 1080506 h 1213083"/>
              <a:gd name="connsiteX161" fmla="*/ 213087 w 1946700"/>
              <a:gd name="connsiteY161" fmla="*/ 1080506 h 1213083"/>
              <a:gd name="connsiteX162" fmla="*/ 213087 w 1946700"/>
              <a:gd name="connsiteY162" fmla="*/ 1097489 h 1213083"/>
              <a:gd name="connsiteX163" fmla="*/ 193493 w 1946700"/>
              <a:gd name="connsiteY163" fmla="*/ 1097489 h 1213083"/>
              <a:gd name="connsiteX164" fmla="*/ 193493 w 1946700"/>
              <a:gd name="connsiteY164" fmla="*/ 1111791 h 1213083"/>
              <a:gd name="connsiteX165" fmla="*/ 172499 w 1946700"/>
              <a:gd name="connsiteY165" fmla="*/ 1111791 h 1213083"/>
              <a:gd name="connsiteX166" fmla="*/ 172499 w 1946700"/>
              <a:gd name="connsiteY166" fmla="*/ 1126731 h 1213083"/>
              <a:gd name="connsiteX167" fmla="*/ 146034 w 1946700"/>
              <a:gd name="connsiteY167" fmla="*/ 1126731 h 1213083"/>
              <a:gd name="connsiteX168" fmla="*/ 146034 w 1946700"/>
              <a:gd name="connsiteY168" fmla="*/ 1144991 h 1213083"/>
              <a:gd name="connsiteX169" fmla="*/ 127712 w 1946700"/>
              <a:gd name="connsiteY169" fmla="*/ 1144991 h 1213083"/>
              <a:gd name="connsiteX170" fmla="*/ 127712 w 1946700"/>
              <a:gd name="connsiteY170" fmla="*/ 1158016 h 1213083"/>
              <a:gd name="connsiteX171" fmla="*/ 114226 w 1946700"/>
              <a:gd name="connsiteY171" fmla="*/ 1158016 h 1213083"/>
              <a:gd name="connsiteX172" fmla="*/ 114226 w 1946700"/>
              <a:gd name="connsiteY172" fmla="*/ 1164145 h 1213083"/>
              <a:gd name="connsiteX173" fmla="*/ 89796 w 1946700"/>
              <a:gd name="connsiteY173" fmla="*/ 1164145 h 1213083"/>
              <a:gd name="connsiteX174" fmla="*/ 89796 w 1946700"/>
              <a:gd name="connsiteY174" fmla="*/ 1181767 h 1213083"/>
              <a:gd name="connsiteX175" fmla="*/ 72874 w 1946700"/>
              <a:gd name="connsiteY175" fmla="*/ 1181767 h 1213083"/>
              <a:gd name="connsiteX176" fmla="*/ 72874 w 1946700"/>
              <a:gd name="connsiteY176" fmla="*/ 1191216 h 1213083"/>
              <a:gd name="connsiteX177" fmla="*/ 49844 w 1946700"/>
              <a:gd name="connsiteY177" fmla="*/ 1191216 h 1213083"/>
              <a:gd name="connsiteX178" fmla="*/ 49844 w 1946700"/>
              <a:gd name="connsiteY178" fmla="*/ 1207561 h 1213083"/>
              <a:gd name="connsiteX179" fmla="*/ 11928 w 1946700"/>
              <a:gd name="connsiteY179" fmla="*/ 1207561 h 12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1946700" h="1213083">
                <a:moveTo>
                  <a:pt x="1946287" y="11971"/>
                </a:moveTo>
                <a:lnTo>
                  <a:pt x="1930001" y="11971"/>
                </a:lnTo>
                <a:lnTo>
                  <a:pt x="1930001" y="26911"/>
                </a:lnTo>
                <a:lnTo>
                  <a:pt x="1913079" y="26911"/>
                </a:lnTo>
                <a:lnTo>
                  <a:pt x="1913079" y="40447"/>
                </a:lnTo>
                <a:lnTo>
                  <a:pt x="1879870" y="40447"/>
                </a:lnTo>
                <a:lnTo>
                  <a:pt x="1879870" y="51301"/>
                </a:lnTo>
                <a:lnTo>
                  <a:pt x="1864984" y="51301"/>
                </a:lnTo>
                <a:lnTo>
                  <a:pt x="1864984" y="64964"/>
                </a:lnTo>
                <a:lnTo>
                  <a:pt x="1834574" y="64964"/>
                </a:lnTo>
                <a:lnTo>
                  <a:pt x="1834574" y="76456"/>
                </a:lnTo>
                <a:lnTo>
                  <a:pt x="1817016" y="76456"/>
                </a:lnTo>
                <a:lnTo>
                  <a:pt x="1817016" y="90758"/>
                </a:lnTo>
                <a:lnTo>
                  <a:pt x="1804038" y="90758"/>
                </a:lnTo>
                <a:lnTo>
                  <a:pt x="1804038" y="101612"/>
                </a:lnTo>
                <a:lnTo>
                  <a:pt x="1788515" y="101612"/>
                </a:lnTo>
                <a:lnTo>
                  <a:pt x="1788515" y="114509"/>
                </a:lnTo>
                <a:lnTo>
                  <a:pt x="1776937" y="114509"/>
                </a:lnTo>
                <a:lnTo>
                  <a:pt x="1776937" y="128810"/>
                </a:lnTo>
                <a:lnTo>
                  <a:pt x="1750599" y="128810"/>
                </a:lnTo>
                <a:lnTo>
                  <a:pt x="1750599" y="141069"/>
                </a:lnTo>
                <a:lnTo>
                  <a:pt x="1724770" y="141069"/>
                </a:lnTo>
                <a:lnTo>
                  <a:pt x="1724770" y="153966"/>
                </a:lnTo>
                <a:lnTo>
                  <a:pt x="1715355" y="153966"/>
                </a:lnTo>
                <a:lnTo>
                  <a:pt x="1715355" y="167501"/>
                </a:lnTo>
                <a:lnTo>
                  <a:pt x="1695761" y="167501"/>
                </a:lnTo>
                <a:lnTo>
                  <a:pt x="1695761" y="180526"/>
                </a:lnTo>
                <a:lnTo>
                  <a:pt x="1660516" y="180526"/>
                </a:lnTo>
                <a:lnTo>
                  <a:pt x="1660516" y="189975"/>
                </a:lnTo>
                <a:lnTo>
                  <a:pt x="1627308" y="189975"/>
                </a:lnTo>
                <a:lnTo>
                  <a:pt x="1627308" y="203638"/>
                </a:lnTo>
                <a:lnTo>
                  <a:pt x="1605678" y="203638"/>
                </a:lnTo>
                <a:lnTo>
                  <a:pt x="1605678" y="216535"/>
                </a:lnTo>
                <a:lnTo>
                  <a:pt x="1578577" y="216535"/>
                </a:lnTo>
                <a:lnTo>
                  <a:pt x="1578577" y="229432"/>
                </a:lnTo>
                <a:lnTo>
                  <a:pt x="1560255" y="229432"/>
                </a:lnTo>
                <a:lnTo>
                  <a:pt x="1560255" y="245777"/>
                </a:lnTo>
                <a:lnTo>
                  <a:pt x="1531754" y="245777"/>
                </a:lnTo>
                <a:lnTo>
                  <a:pt x="1531754" y="256631"/>
                </a:lnTo>
                <a:lnTo>
                  <a:pt x="1507452" y="256631"/>
                </a:lnTo>
                <a:lnTo>
                  <a:pt x="1507452" y="271571"/>
                </a:lnTo>
                <a:lnTo>
                  <a:pt x="1486458" y="271571"/>
                </a:lnTo>
                <a:lnTo>
                  <a:pt x="1486458" y="279105"/>
                </a:lnTo>
                <a:lnTo>
                  <a:pt x="1464701" y="279105"/>
                </a:lnTo>
                <a:lnTo>
                  <a:pt x="1464701" y="298131"/>
                </a:lnTo>
                <a:lnTo>
                  <a:pt x="1447143" y="298131"/>
                </a:lnTo>
                <a:lnTo>
                  <a:pt x="1447143" y="317796"/>
                </a:lnTo>
                <a:lnTo>
                  <a:pt x="1413934" y="317796"/>
                </a:lnTo>
                <a:lnTo>
                  <a:pt x="1413934" y="331331"/>
                </a:lnTo>
                <a:lnTo>
                  <a:pt x="1390905" y="331331"/>
                </a:lnTo>
                <a:lnTo>
                  <a:pt x="1390905" y="344356"/>
                </a:lnTo>
                <a:lnTo>
                  <a:pt x="1371311" y="344356"/>
                </a:lnTo>
                <a:lnTo>
                  <a:pt x="1371311" y="357253"/>
                </a:lnTo>
                <a:lnTo>
                  <a:pt x="1352989" y="357253"/>
                </a:lnTo>
                <a:lnTo>
                  <a:pt x="1352989" y="372832"/>
                </a:lnTo>
                <a:lnTo>
                  <a:pt x="1334031" y="372832"/>
                </a:lnTo>
                <a:lnTo>
                  <a:pt x="1334031" y="381004"/>
                </a:lnTo>
                <a:lnTo>
                  <a:pt x="1317744" y="381004"/>
                </a:lnTo>
                <a:lnTo>
                  <a:pt x="1317744" y="395944"/>
                </a:lnTo>
                <a:lnTo>
                  <a:pt x="1292679" y="395944"/>
                </a:lnTo>
                <a:lnTo>
                  <a:pt x="1292679" y="409607"/>
                </a:lnTo>
                <a:lnTo>
                  <a:pt x="1253363" y="409607"/>
                </a:lnTo>
                <a:lnTo>
                  <a:pt x="1253363" y="420461"/>
                </a:lnTo>
                <a:lnTo>
                  <a:pt x="1237204" y="420461"/>
                </a:lnTo>
                <a:lnTo>
                  <a:pt x="1237204" y="436806"/>
                </a:lnTo>
                <a:lnTo>
                  <a:pt x="1220282" y="436806"/>
                </a:lnTo>
                <a:lnTo>
                  <a:pt x="1220282" y="448298"/>
                </a:lnTo>
                <a:lnTo>
                  <a:pt x="1205268" y="448298"/>
                </a:lnTo>
                <a:lnTo>
                  <a:pt x="1205268" y="462600"/>
                </a:lnTo>
                <a:lnTo>
                  <a:pt x="1187074" y="462600"/>
                </a:lnTo>
                <a:lnTo>
                  <a:pt x="1187074" y="473454"/>
                </a:lnTo>
                <a:lnTo>
                  <a:pt x="1170151" y="473454"/>
                </a:lnTo>
                <a:lnTo>
                  <a:pt x="1170151" y="484946"/>
                </a:lnTo>
                <a:lnTo>
                  <a:pt x="1151830" y="484946"/>
                </a:lnTo>
                <a:lnTo>
                  <a:pt x="1151830" y="500652"/>
                </a:lnTo>
                <a:lnTo>
                  <a:pt x="1120021" y="500652"/>
                </a:lnTo>
                <a:lnTo>
                  <a:pt x="1120021" y="510868"/>
                </a:lnTo>
                <a:lnTo>
                  <a:pt x="1096355" y="510868"/>
                </a:lnTo>
                <a:lnTo>
                  <a:pt x="1096355" y="527851"/>
                </a:lnTo>
                <a:lnTo>
                  <a:pt x="1076634" y="527851"/>
                </a:lnTo>
                <a:lnTo>
                  <a:pt x="1076634" y="536662"/>
                </a:lnTo>
                <a:lnTo>
                  <a:pt x="1059711" y="536662"/>
                </a:lnTo>
                <a:lnTo>
                  <a:pt x="1059711" y="548920"/>
                </a:lnTo>
                <a:lnTo>
                  <a:pt x="1040117" y="548920"/>
                </a:lnTo>
                <a:lnTo>
                  <a:pt x="1040117" y="563222"/>
                </a:lnTo>
                <a:lnTo>
                  <a:pt x="1019123" y="563222"/>
                </a:lnTo>
                <a:lnTo>
                  <a:pt x="1019123" y="575480"/>
                </a:lnTo>
                <a:lnTo>
                  <a:pt x="1000165" y="575480"/>
                </a:lnTo>
                <a:lnTo>
                  <a:pt x="1000165" y="587611"/>
                </a:lnTo>
                <a:lnTo>
                  <a:pt x="976372" y="587611"/>
                </a:lnTo>
                <a:lnTo>
                  <a:pt x="976372" y="598465"/>
                </a:lnTo>
                <a:lnTo>
                  <a:pt x="955378" y="598465"/>
                </a:lnTo>
                <a:lnTo>
                  <a:pt x="955378" y="612767"/>
                </a:lnTo>
                <a:lnTo>
                  <a:pt x="933748" y="612767"/>
                </a:lnTo>
                <a:lnTo>
                  <a:pt x="933748" y="629750"/>
                </a:lnTo>
                <a:lnTo>
                  <a:pt x="915426" y="629750"/>
                </a:lnTo>
                <a:lnTo>
                  <a:pt x="915426" y="645456"/>
                </a:lnTo>
                <a:lnTo>
                  <a:pt x="897868" y="645456"/>
                </a:lnTo>
                <a:lnTo>
                  <a:pt x="897868" y="661801"/>
                </a:lnTo>
                <a:lnTo>
                  <a:pt x="875475" y="661801"/>
                </a:lnTo>
                <a:lnTo>
                  <a:pt x="875475" y="678018"/>
                </a:lnTo>
                <a:lnTo>
                  <a:pt x="858552" y="678018"/>
                </a:lnTo>
                <a:lnTo>
                  <a:pt x="858552" y="692958"/>
                </a:lnTo>
                <a:lnTo>
                  <a:pt x="837558" y="692958"/>
                </a:lnTo>
                <a:lnTo>
                  <a:pt x="837558" y="705216"/>
                </a:lnTo>
                <a:lnTo>
                  <a:pt x="818600" y="705216"/>
                </a:lnTo>
                <a:lnTo>
                  <a:pt x="818600" y="718880"/>
                </a:lnTo>
                <a:lnTo>
                  <a:pt x="796970" y="718880"/>
                </a:lnTo>
                <a:lnTo>
                  <a:pt x="796970" y="729734"/>
                </a:lnTo>
                <a:lnTo>
                  <a:pt x="773941" y="729734"/>
                </a:lnTo>
                <a:lnTo>
                  <a:pt x="773941" y="738544"/>
                </a:lnTo>
                <a:lnTo>
                  <a:pt x="753583" y="738544"/>
                </a:lnTo>
                <a:lnTo>
                  <a:pt x="753583" y="754251"/>
                </a:lnTo>
                <a:lnTo>
                  <a:pt x="742768" y="754251"/>
                </a:lnTo>
                <a:lnTo>
                  <a:pt x="742768" y="764338"/>
                </a:lnTo>
                <a:lnTo>
                  <a:pt x="729154" y="764338"/>
                </a:lnTo>
                <a:lnTo>
                  <a:pt x="729154" y="778640"/>
                </a:lnTo>
                <a:lnTo>
                  <a:pt x="715031" y="778640"/>
                </a:lnTo>
                <a:lnTo>
                  <a:pt x="715031" y="788855"/>
                </a:lnTo>
                <a:lnTo>
                  <a:pt x="693910" y="788855"/>
                </a:lnTo>
                <a:lnTo>
                  <a:pt x="693910" y="802391"/>
                </a:lnTo>
                <a:lnTo>
                  <a:pt x="672916" y="802391"/>
                </a:lnTo>
                <a:lnTo>
                  <a:pt x="672916" y="817459"/>
                </a:lnTo>
                <a:lnTo>
                  <a:pt x="647214" y="817459"/>
                </a:lnTo>
                <a:lnTo>
                  <a:pt x="647214" y="827546"/>
                </a:lnTo>
                <a:lnTo>
                  <a:pt x="627620" y="827546"/>
                </a:lnTo>
                <a:lnTo>
                  <a:pt x="627620" y="841209"/>
                </a:lnTo>
                <a:lnTo>
                  <a:pt x="611334" y="841209"/>
                </a:lnTo>
                <a:lnTo>
                  <a:pt x="611334" y="851425"/>
                </a:lnTo>
                <a:lnTo>
                  <a:pt x="576853" y="851425"/>
                </a:lnTo>
                <a:lnTo>
                  <a:pt x="576853" y="864322"/>
                </a:lnTo>
                <a:lnTo>
                  <a:pt x="551024" y="864322"/>
                </a:lnTo>
                <a:lnTo>
                  <a:pt x="551024" y="873771"/>
                </a:lnTo>
                <a:lnTo>
                  <a:pt x="532066" y="873771"/>
                </a:lnTo>
                <a:lnTo>
                  <a:pt x="532066" y="888839"/>
                </a:lnTo>
                <a:lnTo>
                  <a:pt x="504329" y="888839"/>
                </a:lnTo>
                <a:lnTo>
                  <a:pt x="504329" y="905056"/>
                </a:lnTo>
                <a:lnTo>
                  <a:pt x="482699" y="905056"/>
                </a:lnTo>
                <a:lnTo>
                  <a:pt x="482699" y="922805"/>
                </a:lnTo>
                <a:lnTo>
                  <a:pt x="467812" y="922805"/>
                </a:lnTo>
                <a:lnTo>
                  <a:pt x="467812" y="942470"/>
                </a:lnTo>
                <a:lnTo>
                  <a:pt x="448727" y="942470"/>
                </a:lnTo>
                <a:lnTo>
                  <a:pt x="448727" y="955367"/>
                </a:lnTo>
                <a:lnTo>
                  <a:pt x="427097" y="955367"/>
                </a:lnTo>
                <a:lnTo>
                  <a:pt x="427097" y="971073"/>
                </a:lnTo>
                <a:lnTo>
                  <a:pt x="405467" y="971073"/>
                </a:lnTo>
                <a:lnTo>
                  <a:pt x="405467" y="988695"/>
                </a:lnTo>
                <a:lnTo>
                  <a:pt x="379766" y="988695"/>
                </a:lnTo>
                <a:lnTo>
                  <a:pt x="379766" y="995463"/>
                </a:lnTo>
                <a:lnTo>
                  <a:pt x="347193" y="995463"/>
                </a:lnTo>
                <a:lnTo>
                  <a:pt x="347193" y="1009126"/>
                </a:lnTo>
                <a:lnTo>
                  <a:pt x="316021" y="1009126"/>
                </a:lnTo>
                <a:lnTo>
                  <a:pt x="316021" y="1023300"/>
                </a:lnTo>
                <a:lnTo>
                  <a:pt x="295027" y="1023300"/>
                </a:lnTo>
                <a:lnTo>
                  <a:pt x="295027" y="1036324"/>
                </a:lnTo>
                <a:lnTo>
                  <a:pt x="279504" y="1036324"/>
                </a:lnTo>
                <a:lnTo>
                  <a:pt x="279504" y="1051264"/>
                </a:lnTo>
                <a:lnTo>
                  <a:pt x="262455" y="1051264"/>
                </a:lnTo>
                <a:lnTo>
                  <a:pt x="262455" y="1062757"/>
                </a:lnTo>
                <a:lnTo>
                  <a:pt x="245532" y="1062757"/>
                </a:lnTo>
                <a:lnTo>
                  <a:pt x="245532" y="1080506"/>
                </a:lnTo>
                <a:lnTo>
                  <a:pt x="213087" y="1080506"/>
                </a:lnTo>
                <a:lnTo>
                  <a:pt x="213087" y="1097489"/>
                </a:lnTo>
                <a:lnTo>
                  <a:pt x="193493" y="1097489"/>
                </a:lnTo>
                <a:lnTo>
                  <a:pt x="193493" y="1111791"/>
                </a:lnTo>
                <a:lnTo>
                  <a:pt x="172499" y="1111791"/>
                </a:lnTo>
                <a:lnTo>
                  <a:pt x="172499" y="1126731"/>
                </a:lnTo>
                <a:lnTo>
                  <a:pt x="146034" y="1126731"/>
                </a:lnTo>
                <a:lnTo>
                  <a:pt x="146034" y="1144991"/>
                </a:lnTo>
                <a:lnTo>
                  <a:pt x="127712" y="1144991"/>
                </a:lnTo>
                <a:lnTo>
                  <a:pt x="127712" y="1158016"/>
                </a:lnTo>
                <a:lnTo>
                  <a:pt x="114226" y="1158016"/>
                </a:lnTo>
                <a:lnTo>
                  <a:pt x="114226" y="1164145"/>
                </a:lnTo>
                <a:lnTo>
                  <a:pt x="89796" y="1164145"/>
                </a:lnTo>
                <a:lnTo>
                  <a:pt x="89796" y="1181767"/>
                </a:lnTo>
                <a:lnTo>
                  <a:pt x="72874" y="1181767"/>
                </a:lnTo>
                <a:lnTo>
                  <a:pt x="72874" y="1191216"/>
                </a:lnTo>
                <a:lnTo>
                  <a:pt x="49844" y="1191216"/>
                </a:lnTo>
                <a:lnTo>
                  <a:pt x="49844" y="1207561"/>
                </a:lnTo>
                <a:lnTo>
                  <a:pt x="11928" y="1207561"/>
                </a:lnTo>
              </a:path>
            </a:pathLst>
          </a:custGeom>
          <a:noFill/>
          <a:ln w="12700" cap="flat">
            <a:solidFill>
              <a:schemeClr val="accent6"/>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45" name="Freeform 244">
            <a:extLst>
              <a:ext uri="{FF2B5EF4-FFF2-40B4-BE49-F238E27FC236}">
                <a16:creationId xmlns:a16="http://schemas.microsoft.com/office/drawing/2014/main" id="{F2AB7DDB-292F-9840-9E71-1AF9B1630283}"/>
              </a:ext>
            </a:extLst>
          </p:cNvPr>
          <p:cNvSpPr/>
          <p:nvPr/>
        </p:nvSpPr>
        <p:spPr>
          <a:xfrm>
            <a:off x="9319387" y="4345044"/>
            <a:ext cx="2366577" cy="178770"/>
          </a:xfrm>
          <a:custGeom>
            <a:avLst/>
            <a:gdLst>
              <a:gd name="connsiteX0" fmla="*/ 2360438 w 2366577"/>
              <a:gd name="connsiteY0" fmla="*/ 11971 h 178770"/>
              <a:gd name="connsiteX1" fmla="*/ 2360438 w 2366577"/>
              <a:gd name="connsiteY1" fmla="*/ 22187 h 178770"/>
              <a:gd name="connsiteX2" fmla="*/ 2249489 w 2366577"/>
              <a:gd name="connsiteY2" fmla="*/ 22187 h 178770"/>
              <a:gd name="connsiteX3" fmla="*/ 2249489 w 2366577"/>
              <a:gd name="connsiteY3" fmla="*/ 24996 h 178770"/>
              <a:gd name="connsiteX4" fmla="*/ 2190197 w 2366577"/>
              <a:gd name="connsiteY4" fmla="*/ 24996 h 178770"/>
              <a:gd name="connsiteX5" fmla="*/ 2101133 w 2366577"/>
              <a:gd name="connsiteY5" fmla="*/ 24996 h 178770"/>
              <a:gd name="connsiteX6" fmla="*/ 2101133 w 2366577"/>
              <a:gd name="connsiteY6" fmla="*/ 37893 h 178770"/>
              <a:gd name="connsiteX7" fmla="*/ 1927456 w 2366577"/>
              <a:gd name="connsiteY7" fmla="*/ 37893 h 178770"/>
              <a:gd name="connsiteX8" fmla="*/ 1927456 w 2366577"/>
              <a:gd name="connsiteY8" fmla="*/ 47470 h 178770"/>
              <a:gd name="connsiteX9" fmla="*/ 1741693 w 2366577"/>
              <a:gd name="connsiteY9" fmla="*/ 47470 h 178770"/>
              <a:gd name="connsiteX10" fmla="*/ 1741693 w 2366577"/>
              <a:gd name="connsiteY10" fmla="*/ 55642 h 178770"/>
              <a:gd name="connsiteX11" fmla="*/ 1625272 w 2366577"/>
              <a:gd name="connsiteY11" fmla="*/ 55642 h 178770"/>
              <a:gd name="connsiteX12" fmla="*/ 1625272 w 2366577"/>
              <a:gd name="connsiteY12" fmla="*/ 63942 h 178770"/>
              <a:gd name="connsiteX13" fmla="*/ 1450324 w 2366577"/>
              <a:gd name="connsiteY13" fmla="*/ 63942 h 178770"/>
              <a:gd name="connsiteX14" fmla="*/ 1450324 w 2366577"/>
              <a:gd name="connsiteY14" fmla="*/ 72753 h 178770"/>
              <a:gd name="connsiteX15" fmla="*/ 1317617 w 2366577"/>
              <a:gd name="connsiteY15" fmla="*/ 72753 h 178770"/>
              <a:gd name="connsiteX16" fmla="*/ 1317617 w 2366577"/>
              <a:gd name="connsiteY16" fmla="*/ 85012 h 178770"/>
              <a:gd name="connsiteX17" fmla="*/ 1150812 w 2366577"/>
              <a:gd name="connsiteY17" fmla="*/ 85012 h 178770"/>
              <a:gd name="connsiteX18" fmla="*/ 1150812 w 2366577"/>
              <a:gd name="connsiteY18" fmla="*/ 94589 h 178770"/>
              <a:gd name="connsiteX19" fmla="*/ 1037063 w 2366577"/>
              <a:gd name="connsiteY19" fmla="*/ 94589 h 178770"/>
              <a:gd name="connsiteX20" fmla="*/ 1037063 w 2366577"/>
              <a:gd name="connsiteY20" fmla="*/ 109018 h 178770"/>
              <a:gd name="connsiteX21" fmla="*/ 903721 w 2366577"/>
              <a:gd name="connsiteY21" fmla="*/ 109018 h 178770"/>
              <a:gd name="connsiteX22" fmla="*/ 903721 w 2366577"/>
              <a:gd name="connsiteY22" fmla="*/ 119872 h 178770"/>
              <a:gd name="connsiteX23" fmla="*/ 779157 w 2366577"/>
              <a:gd name="connsiteY23" fmla="*/ 119872 h 178770"/>
              <a:gd name="connsiteX24" fmla="*/ 779157 w 2366577"/>
              <a:gd name="connsiteY24" fmla="*/ 123320 h 178770"/>
              <a:gd name="connsiteX25" fmla="*/ 566038 w 2366577"/>
              <a:gd name="connsiteY25" fmla="*/ 123320 h 178770"/>
              <a:gd name="connsiteX26" fmla="*/ 566038 w 2366577"/>
              <a:gd name="connsiteY26" fmla="*/ 133535 h 178770"/>
              <a:gd name="connsiteX27" fmla="*/ 475574 w 2366577"/>
              <a:gd name="connsiteY27" fmla="*/ 133535 h 178770"/>
              <a:gd name="connsiteX28" fmla="*/ 475574 w 2366577"/>
              <a:gd name="connsiteY28" fmla="*/ 144517 h 178770"/>
              <a:gd name="connsiteX29" fmla="*/ 269962 w 2366577"/>
              <a:gd name="connsiteY29" fmla="*/ 144517 h 178770"/>
              <a:gd name="connsiteX30" fmla="*/ 269962 w 2366577"/>
              <a:gd name="connsiteY30" fmla="*/ 159584 h 178770"/>
              <a:gd name="connsiteX31" fmla="*/ 149470 w 2366577"/>
              <a:gd name="connsiteY31" fmla="*/ 159584 h 178770"/>
              <a:gd name="connsiteX32" fmla="*/ 149470 w 2366577"/>
              <a:gd name="connsiteY32" fmla="*/ 168395 h 178770"/>
              <a:gd name="connsiteX33" fmla="*/ 11928 w 2366577"/>
              <a:gd name="connsiteY33" fmla="*/ 168395 h 17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366577" h="178770">
                <a:moveTo>
                  <a:pt x="2360438" y="11971"/>
                </a:moveTo>
                <a:lnTo>
                  <a:pt x="2360438" y="22187"/>
                </a:lnTo>
                <a:lnTo>
                  <a:pt x="2249489" y="22187"/>
                </a:lnTo>
                <a:lnTo>
                  <a:pt x="2249489" y="24996"/>
                </a:lnTo>
                <a:lnTo>
                  <a:pt x="2190197" y="24996"/>
                </a:lnTo>
                <a:lnTo>
                  <a:pt x="2101133" y="24996"/>
                </a:lnTo>
                <a:lnTo>
                  <a:pt x="2101133" y="37893"/>
                </a:lnTo>
                <a:lnTo>
                  <a:pt x="1927456" y="37893"/>
                </a:lnTo>
                <a:lnTo>
                  <a:pt x="1927456" y="47470"/>
                </a:lnTo>
                <a:lnTo>
                  <a:pt x="1741693" y="47470"/>
                </a:lnTo>
                <a:lnTo>
                  <a:pt x="1741693" y="55642"/>
                </a:lnTo>
                <a:lnTo>
                  <a:pt x="1625272" y="55642"/>
                </a:lnTo>
                <a:lnTo>
                  <a:pt x="1625272" y="63942"/>
                </a:lnTo>
                <a:lnTo>
                  <a:pt x="1450324" y="63942"/>
                </a:lnTo>
                <a:lnTo>
                  <a:pt x="1450324" y="72753"/>
                </a:lnTo>
                <a:lnTo>
                  <a:pt x="1317617" y="72753"/>
                </a:lnTo>
                <a:lnTo>
                  <a:pt x="1317617" y="85012"/>
                </a:lnTo>
                <a:lnTo>
                  <a:pt x="1150812" y="85012"/>
                </a:lnTo>
                <a:lnTo>
                  <a:pt x="1150812" y="94589"/>
                </a:lnTo>
                <a:lnTo>
                  <a:pt x="1037063" y="94589"/>
                </a:lnTo>
                <a:lnTo>
                  <a:pt x="1037063" y="109018"/>
                </a:lnTo>
                <a:lnTo>
                  <a:pt x="903721" y="109018"/>
                </a:lnTo>
                <a:lnTo>
                  <a:pt x="903721" y="119872"/>
                </a:lnTo>
                <a:lnTo>
                  <a:pt x="779157" y="119872"/>
                </a:lnTo>
                <a:lnTo>
                  <a:pt x="779157" y="123320"/>
                </a:lnTo>
                <a:lnTo>
                  <a:pt x="566038" y="123320"/>
                </a:lnTo>
                <a:lnTo>
                  <a:pt x="566038" y="133535"/>
                </a:lnTo>
                <a:lnTo>
                  <a:pt x="475574" y="133535"/>
                </a:lnTo>
                <a:lnTo>
                  <a:pt x="475574" y="144517"/>
                </a:lnTo>
                <a:lnTo>
                  <a:pt x="269962" y="144517"/>
                </a:lnTo>
                <a:lnTo>
                  <a:pt x="269962" y="159584"/>
                </a:lnTo>
                <a:lnTo>
                  <a:pt x="149470" y="159584"/>
                </a:lnTo>
                <a:lnTo>
                  <a:pt x="149470" y="168395"/>
                </a:lnTo>
                <a:lnTo>
                  <a:pt x="11928" y="168395"/>
                </a:lnTo>
              </a:path>
            </a:pathLst>
          </a:custGeom>
          <a:noFill/>
          <a:ln w="12700" cap="flat">
            <a:solidFill>
              <a:schemeClr val="accent6"/>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46" name="Freeform 245">
            <a:extLst>
              <a:ext uri="{FF2B5EF4-FFF2-40B4-BE49-F238E27FC236}">
                <a16:creationId xmlns:a16="http://schemas.microsoft.com/office/drawing/2014/main" id="{B0455917-6B18-D646-97E9-EDD2ABE61E95}"/>
              </a:ext>
            </a:extLst>
          </p:cNvPr>
          <p:cNvSpPr/>
          <p:nvPr/>
        </p:nvSpPr>
        <p:spPr>
          <a:xfrm>
            <a:off x="9618899" y="3004779"/>
            <a:ext cx="1959424" cy="1149237"/>
          </a:xfrm>
          <a:custGeom>
            <a:avLst/>
            <a:gdLst>
              <a:gd name="connsiteX0" fmla="*/ 1950486 w 1959423"/>
              <a:gd name="connsiteY0" fmla="*/ 11971 h 1149236"/>
              <a:gd name="connsiteX1" fmla="*/ 1931909 w 1959423"/>
              <a:gd name="connsiteY1" fmla="*/ 11971 h 1149236"/>
              <a:gd name="connsiteX2" fmla="*/ 1931909 w 1959423"/>
              <a:gd name="connsiteY2" fmla="*/ 28699 h 1149236"/>
              <a:gd name="connsiteX3" fmla="*/ 1916641 w 1959423"/>
              <a:gd name="connsiteY3" fmla="*/ 28699 h 1149236"/>
              <a:gd name="connsiteX4" fmla="*/ 1916641 w 1959423"/>
              <a:gd name="connsiteY4" fmla="*/ 36999 h 1149236"/>
              <a:gd name="connsiteX5" fmla="*/ 1895902 w 1959423"/>
              <a:gd name="connsiteY5" fmla="*/ 36999 h 1149236"/>
              <a:gd name="connsiteX6" fmla="*/ 1895902 w 1959423"/>
              <a:gd name="connsiteY6" fmla="*/ 50918 h 1149236"/>
              <a:gd name="connsiteX7" fmla="*/ 1872363 w 1959423"/>
              <a:gd name="connsiteY7" fmla="*/ 50918 h 1149236"/>
              <a:gd name="connsiteX8" fmla="*/ 1872363 w 1959423"/>
              <a:gd name="connsiteY8" fmla="*/ 69688 h 1149236"/>
              <a:gd name="connsiteX9" fmla="*/ 1861930 w 1959423"/>
              <a:gd name="connsiteY9" fmla="*/ 69688 h 1149236"/>
              <a:gd name="connsiteX10" fmla="*/ 1861930 w 1959423"/>
              <a:gd name="connsiteY10" fmla="*/ 79393 h 1149236"/>
              <a:gd name="connsiteX11" fmla="*/ 1839791 w 1959423"/>
              <a:gd name="connsiteY11" fmla="*/ 79393 h 1149236"/>
              <a:gd name="connsiteX12" fmla="*/ 1839791 w 1959423"/>
              <a:gd name="connsiteY12" fmla="*/ 89098 h 1149236"/>
              <a:gd name="connsiteX13" fmla="*/ 1828085 w 1959423"/>
              <a:gd name="connsiteY13" fmla="*/ 89098 h 1149236"/>
              <a:gd name="connsiteX14" fmla="*/ 1828085 w 1959423"/>
              <a:gd name="connsiteY14" fmla="*/ 103016 h 1149236"/>
              <a:gd name="connsiteX15" fmla="*/ 1807982 w 1959423"/>
              <a:gd name="connsiteY15" fmla="*/ 103016 h 1149236"/>
              <a:gd name="connsiteX16" fmla="*/ 1807982 w 1959423"/>
              <a:gd name="connsiteY16" fmla="*/ 116935 h 1149236"/>
              <a:gd name="connsiteX17" fmla="*/ 1787243 w 1959423"/>
              <a:gd name="connsiteY17" fmla="*/ 116935 h 1149236"/>
              <a:gd name="connsiteX18" fmla="*/ 1787243 w 1959423"/>
              <a:gd name="connsiteY18" fmla="*/ 131492 h 1149236"/>
              <a:gd name="connsiteX19" fmla="*/ 1765740 w 1959423"/>
              <a:gd name="connsiteY19" fmla="*/ 131492 h 1149236"/>
              <a:gd name="connsiteX20" fmla="*/ 1765740 w 1959423"/>
              <a:gd name="connsiteY20" fmla="*/ 142601 h 1149236"/>
              <a:gd name="connsiteX21" fmla="*/ 1738130 w 1959423"/>
              <a:gd name="connsiteY21" fmla="*/ 142601 h 1149236"/>
              <a:gd name="connsiteX22" fmla="*/ 1738130 w 1959423"/>
              <a:gd name="connsiteY22" fmla="*/ 155754 h 1149236"/>
              <a:gd name="connsiteX23" fmla="*/ 1722862 w 1959423"/>
              <a:gd name="connsiteY23" fmla="*/ 155754 h 1149236"/>
              <a:gd name="connsiteX24" fmla="*/ 1722862 w 1959423"/>
              <a:gd name="connsiteY24" fmla="*/ 170311 h 1149236"/>
              <a:gd name="connsiteX25" fmla="*/ 1706957 w 1959423"/>
              <a:gd name="connsiteY25" fmla="*/ 170311 h 1149236"/>
              <a:gd name="connsiteX26" fmla="*/ 1706957 w 1959423"/>
              <a:gd name="connsiteY26" fmla="*/ 182186 h 1149236"/>
              <a:gd name="connsiteX27" fmla="*/ 1696524 w 1959423"/>
              <a:gd name="connsiteY27" fmla="*/ 182186 h 1149236"/>
              <a:gd name="connsiteX28" fmla="*/ 1696524 w 1959423"/>
              <a:gd name="connsiteY28" fmla="*/ 194700 h 1149236"/>
              <a:gd name="connsiteX29" fmla="*/ 1675021 w 1959423"/>
              <a:gd name="connsiteY29" fmla="*/ 194700 h 1149236"/>
              <a:gd name="connsiteX30" fmla="*/ 1675021 w 1959423"/>
              <a:gd name="connsiteY30" fmla="*/ 208618 h 1149236"/>
              <a:gd name="connsiteX31" fmla="*/ 1655045 w 1959423"/>
              <a:gd name="connsiteY31" fmla="*/ 208618 h 1149236"/>
              <a:gd name="connsiteX32" fmla="*/ 1655045 w 1959423"/>
              <a:gd name="connsiteY32" fmla="*/ 221771 h 1149236"/>
              <a:gd name="connsiteX33" fmla="*/ 1629344 w 1959423"/>
              <a:gd name="connsiteY33" fmla="*/ 221771 h 1149236"/>
              <a:gd name="connsiteX34" fmla="*/ 1629344 w 1959423"/>
              <a:gd name="connsiteY34" fmla="*/ 232880 h 1149236"/>
              <a:gd name="connsiteX35" fmla="*/ 1605169 w 1959423"/>
              <a:gd name="connsiteY35" fmla="*/ 232880 h 1149236"/>
              <a:gd name="connsiteX36" fmla="*/ 1605169 w 1959423"/>
              <a:gd name="connsiteY36" fmla="*/ 243351 h 1149236"/>
              <a:gd name="connsiteX37" fmla="*/ 1580231 w 1959423"/>
              <a:gd name="connsiteY37" fmla="*/ 243351 h 1149236"/>
              <a:gd name="connsiteX38" fmla="*/ 1580231 w 1959423"/>
              <a:gd name="connsiteY38" fmla="*/ 258546 h 1149236"/>
              <a:gd name="connsiteX39" fmla="*/ 1550458 w 1959423"/>
              <a:gd name="connsiteY39" fmla="*/ 258546 h 1149236"/>
              <a:gd name="connsiteX40" fmla="*/ 1550458 w 1959423"/>
              <a:gd name="connsiteY40" fmla="*/ 271060 h 1149236"/>
              <a:gd name="connsiteX41" fmla="*/ 1532518 w 1959423"/>
              <a:gd name="connsiteY41" fmla="*/ 271060 h 1149236"/>
              <a:gd name="connsiteX42" fmla="*/ 1532518 w 1959423"/>
              <a:gd name="connsiteY42" fmla="*/ 278722 h 1149236"/>
              <a:gd name="connsiteX43" fmla="*/ 1493075 w 1959423"/>
              <a:gd name="connsiteY43" fmla="*/ 278722 h 1149236"/>
              <a:gd name="connsiteX44" fmla="*/ 1493075 w 1959423"/>
              <a:gd name="connsiteY44" fmla="*/ 288427 h 1149236"/>
              <a:gd name="connsiteX45" fmla="*/ 1466101 w 1959423"/>
              <a:gd name="connsiteY45" fmla="*/ 288427 h 1149236"/>
              <a:gd name="connsiteX46" fmla="*/ 1466101 w 1959423"/>
              <a:gd name="connsiteY46" fmla="*/ 296727 h 1149236"/>
              <a:gd name="connsiteX47" fmla="*/ 1435564 w 1959423"/>
              <a:gd name="connsiteY47" fmla="*/ 296727 h 1149236"/>
              <a:gd name="connsiteX48" fmla="*/ 1435564 w 1959423"/>
              <a:gd name="connsiteY48" fmla="*/ 312816 h 1149236"/>
              <a:gd name="connsiteX49" fmla="*/ 1414825 w 1959423"/>
              <a:gd name="connsiteY49" fmla="*/ 312816 h 1149236"/>
              <a:gd name="connsiteX50" fmla="*/ 1414825 w 1959423"/>
              <a:gd name="connsiteY50" fmla="*/ 322521 h 1149236"/>
              <a:gd name="connsiteX51" fmla="*/ 1393450 w 1959423"/>
              <a:gd name="connsiteY51" fmla="*/ 322521 h 1149236"/>
              <a:gd name="connsiteX52" fmla="*/ 1393450 w 1959423"/>
              <a:gd name="connsiteY52" fmla="*/ 333630 h 1149236"/>
              <a:gd name="connsiteX53" fmla="*/ 1378181 w 1959423"/>
              <a:gd name="connsiteY53" fmla="*/ 333630 h 1149236"/>
              <a:gd name="connsiteX54" fmla="*/ 1378181 w 1959423"/>
              <a:gd name="connsiteY54" fmla="*/ 346144 h 1149236"/>
              <a:gd name="connsiteX55" fmla="*/ 1346373 w 1959423"/>
              <a:gd name="connsiteY55" fmla="*/ 346144 h 1149236"/>
              <a:gd name="connsiteX56" fmla="*/ 1346373 w 1959423"/>
              <a:gd name="connsiteY56" fmla="*/ 356487 h 1149236"/>
              <a:gd name="connsiteX57" fmla="*/ 1331104 w 1959423"/>
              <a:gd name="connsiteY57" fmla="*/ 356487 h 1149236"/>
              <a:gd name="connsiteX58" fmla="*/ 1331104 w 1959423"/>
              <a:gd name="connsiteY58" fmla="*/ 369001 h 1149236"/>
              <a:gd name="connsiteX59" fmla="*/ 1311001 w 1959423"/>
              <a:gd name="connsiteY59" fmla="*/ 369001 h 1149236"/>
              <a:gd name="connsiteX60" fmla="*/ 1311001 w 1959423"/>
              <a:gd name="connsiteY60" fmla="*/ 385729 h 1149236"/>
              <a:gd name="connsiteX61" fmla="*/ 1291661 w 1959423"/>
              <a:gd name="connsiteY61" fmla="*/ 385729 h 1149236"/>
              <a:gd name="connsiteX62" fmla="*/ 1291661 w 1959423"/>
              <a:gd name="connsiteY62" fmla="*/ 398881 h 1149236"/>
              <a:gd name="connsiteX63" fmla="*/ 1266087 w 1959423"/>
              <a:gd name="connsiteY63" fmla="*/ 398881 h 1149236"/>
              <a:gd name="connsiteX64" fmla="*/ 1266087 w 1959423"/>
              <a:gd name="connsiteY64" fmla="*/ 414204 h 1149236"/>
              <a:gd name="connsiteX65" fmla="*/ 1248020 w 1959423"/>
              <a:gd name="connsiteY65" fmla="*/ 414204 h 1149236"/>
              <a:gd name="connsiteX66" fmla="*/ 1248020 w 1959423"/>
              <a:gd name="connsiteY66" fmla="*/ 423143 h 1149236"/>
              <a:gd name="connsiteX67" fmla="*/ 1224481 w 1959423"/>
              <a:gd name="connsiteY67" fmla="*/ 423143 h 1149236"/>
              <a:gd name="connsiteX68" fmla="*/ 1224481 w 1959423"/>
              <a:gd name="connsiteY68" fmla="*/ 435657 h 1149236"/>
              <a:gd name="connsiteX69" fmla="*/ 1203105 w 1959423"/>
              <a:gd name="connsiteY69" fmla="*/ 435657 h 1149236"/>
              <a:gd name="connsiteX70" fmla="*/ 1203105 w 1959423"/>
              <a:gd name="connsiteY70" fmla="*/ 448937 h 1149236"/>
              <a:gd name="connsiteX71" fmla="*/ 1187837 w 1959423"/>
              <a:gd name="connsiteY71" fmla="*/ 448937 h 1149236"/>
              <a:gd name="connsiteX72" fmla="*/ 1187837 w 1959423"/>
              <a:gd name="connsiteY72" fmla="*/ 461451 h 1149236"/>
              <a:gd name="connsiteX73" fmla="*/ 1159464 w 1959423"/>
              <a:gd name="connsiteY73" fmla="*/ 461451 h 1149236"/>
              <a:gd name="connsiteX74" fmla="*/ 1159464 w 1959423"/>
              <a:gd name="connsiteY74" fmla="*/ 473198 h 1149236"/>
              <a:gd name="connsiteX75" fmla="*/ 1136561 w 1959423"/>
              <a:gd name="connsiteY75" fmla="*/ 473198 h 1149236"/>
              <a:gd name="connsiteX76" fmla="*/ 1136561 w 1959423"/>
              <a:gd name="connsiteY76" fmla="*/ 485712 h 1149236"/>
              <a:gd name="connsiteX77" fmla="*/ 1101953 w 1959423"/>
              <a:gd name="connsiteY77" fmla="*/ 485712 h 1149236"/>
              <a:gd name="connsiteX78" fmla="*/ 1101953 w 1959423"/>
              <a:gd name="connsiteY78" fmla="*/ 498865 h 1149236"/>
              <a:gd name="connsiteX79" fmla="*/ 1075743 w 1959423"/>
              <a:gd name="connsiteY79" fmla="*/ 498865 h 1149236"/>
              <a:gd name="connsiteX80" fmla="*/ 1075743 w 1959423"/>
              <a:gd name="connsiteY80" fmla="*/ 513549 h 1149236"/>
              <a:gd name="connsiteX81" fmla="*/ 1059839 w 1959423"/>
              <a:gd name="connsiteY81" fmla="*/ 513549 h 1149236"/>
              <a:gd name="connsiteX82" fmla="*/ 1059839 w 1959423"/>
              <a:gd name="connsiteY82" fmla="*/ 526063 h 1149236"/>
              <a:gd name="connsiteX83" fmla="*/ 1041135 w 1959423"/>
              <a:gd name="connsiteY83" fmla="*/ 526063 h 1149236"/>
              <a:gd name="connsiteX84" fmla="*/ 1041135 w 1959423"/>
              <a:gd name="connsiteY84" fmla="*/ 538449 h 1149236"/>
              <a:gd name="connsiteX85" fmla="*/ 1025230 w 1959423"/>
              <a:gd name="connsiteY85" fmla="*/ 538449 h 1149236"/>
              <a:gd name="connsiteX86" fmla="*/ 1025230 w 1959423"/>
              <a:gd name="connsiteY86" fmla="*/ 550325 h 1149236"/>
              <a:gd name="connsiteX87" fmla="*/ 1000928 w 1959423"/>
              <a:gd name="connsiteY87" fmla="*/ 550325 h 1149236"/>
              <a:gd name="connsiteX88" fmla="*/ 1000928 w 1959423"/>
              <a:gd name="connsiteY88" fmla="*/ 563477 h 1149236"/>
              <a:gd name="connsiteX89" fmla="*/ 971155 w 1959423"/>
              <a:gd name="connsiteY89" fmla="*/ 563477 h 1149236"/>
              <a:gd name="connsiteX90" fmla="*/ 971155 w 1959423"/>
              <a:gd name="connsiteY90" fmla="*/ 576757 h 1149236"/>
              <a:gd name="connsiteX91" fmla="*/ 958050 w 1959423"/>
              <a:gd name="connsiteY91" fmla="*/ 576757 h 1149236"/>
              <a:gd name="connsiteX92" fmla="*/ 958050 w 1959423"/>
              <a:gd name="connsiteY92" fmla="*/ 589144 h 1149236"/>
              <a:gd name="connsiteX93" fmla="*/ 935148 w 1959423"/>
              <a:gd name="connsiteY93" fmla="*/ 589144 h 1149236"/>
              <a:gd name="connsiteX94" fmla="*/ 935148 w 1959423"/>
              <a:gd name="connsiteY94" fmla="*/ 600381 h 1149236"/>
              <a:gd name="connsiteX95" fmla="*/ 925478 w 1959423"/>
              <a:gd name="connsiteY95" fmla="*/ 600381 h 1149236"/>
              <a:gd name="connsiteX96" fmla="*/ 925478 w 1959423"/>
              <a:gd name="connsiteY96" fmla="*/ 614171 h 1149236"/>
              <a:gd name="connsiteX97" fmla="*/ 910337 w 1959423"/>
              <a:gd name="connsiteY97" fmla="*/ 614171 h 1149236"/>
              <a:gd name="connsiteX98" fmla="*/ 910337 w 1959423"/>
              <a:gd name="connsiteY98" fmla="*/ 626047 h 1149236"/>
              <a:gd name="connsiteX99" fmla="*/ 888198 w 1959423"/>
              <a:gd name="connsiteY99" fmla="*/ 626047 h 1149236"/>
              <a:gd name="connsiteX100" fmla="*/ 888198 w 1959423"/>
              <a:gd name="connsiteY100" fmla="*/ 638561 h 1149236"/>
              <a:gd name="connsiteX101" fmla="*/ 872930 w 1959423"/>
              <a:gd name="connsiteY101" fmla="*/ 638561 h 1149236"/>
              <a:gd name="connsiteX102" fmla="*/ 872930 w 1959423"/>
              <a:gd name="connsiteY102" fmla="*/ 653118 h 1149236"/>
              <a:gd name="connsiteX103" fmla="*/ 850791 w 1959423"/>
              <a:gd name="connsiteY103" fmla="*/ 653118 h 1149236"/>
              <a:gd name="connsiteX104" fmla="*/ 850791 w 1959423"/>
              <a:gd name="connsiteY104" fmla="*/ 667675 h 1149236"/>
              <a:gd name="connsiteX105" fmla="*/ 832087 w 1959423"/>
              <a:gd name="connsiteY105" fmla="*/ 667675 h 1149236"/>
              <a:gd name="connsiteX106" fmla="*/ 832087 w 1959423"/>
              <a:gd name="connsiteY106" fmla="*/ 678146 h 1149236"/>
              <a:gd name="connsiteX107" fmla="*/ 809185 w 1959423"/>
              <a:gd name="connsiteY107" fmla="*/ 678146 h 1149236"/>
              <a:gd name="connsiteX108" fmla="*/ 809185 w 1959423"/>
              <a:gd name="connsiteY108" fmla="*/ 689893 h 1149236"/>
              <a:gd name="connsiteX109" fmla="*/ 788446 w 1959423"/>
              <a:gd name="connsiteY109" fmla="*/ 689893 h 1149236"/>
              <a:gd name="connsiteX110" fmla="*/ 788446 w 1959423"/>
              <a:gd name="connsiteY110" fmla="*/ 701003 h 1149236"/>
              <a:gd name="connsiteX111" fmla="*/ 771142 w 1959423"/>
              <a:gd name="connsiteY111" fmla="*/ 701003 h 1149236"/>
              <a:gd name="connsiteX112" fmla="*/ 771142 w 1959423"/>
              <a:gd name="connsiteY112" fmla="*/ 714921 h 1149236"/>
              <a:gd name="connsiteX113" fmla="*/ 747603 w 1959423"/>
              <a:gd name="connsiteY113" fmla="*/ 714921 h 1149236"/>
              <a:gd name="connsiteX114" fmla="*/ 747603 w 1959423"/>
              <a:gd name="connsiteY114" fmla="*/ 728201 h 1149236"/>
              <a:gd name="connsiteX115" fmla="*/ 719993 w 1959423"/>
              <a:gd name="connsiteY115" fmla="*/ 728201 h 1149236"/>
              <a:gd name="connsiteX116" fmla="*/ 719993 w 1959423"/>
              <a:gd name="connsiteY116" fmla="*/ 736501 h 1149236"/>
              <a:gd name="connsiteX117" fmla="*/ 697854 w 1959423"/>
              <a:gd name="connsiteY117" fmla="*/ 736501 h 1149236"/>
              <a:gd name="connsiteX118" fmla="*/ 697854 w 1959423"/>
              <a:gd name="connsiteY118" fmla="*/ 752463 h 1149236"/>
              <a:gd name="connsiteX119" fmla="*/ 674315 w 1959423"/>
              <a:gd name="connsiteY119" fmla="*/ 752463 h 1149236"/>
              <a:gd name="connsiteX120" fmla="*/ 674315 w 1959423"/>
              <a:gd name="connsiteY120" fmla="*/ 765615 h 1149236"/>
              <a:gd name="connsiteX121" fmla="*/ 644542 w 1959423"/>
              <a:gd name="connsiteY121" fmla="*/ 765615 h 1149236"/>
              <a:gd name="connsiteX122" fmla="*/ 644542 w 1959423"/>
              <a:gd name="connsiteY122" fmla="*/ 781577 h 1149236"/>
              <a:gd name="connsiteX123" fmla="*/ 620240 w 1959423"/>
              <a:gd name="connsiteY123" fmla="*/ 781577 h 1149236"/>
              <a:gd name="connsiteX124" fmla="*/ 620240 w 1959423"/>
              <a:gd name="connsiteY124" fmla="*/ 796900 h 1149236"/>
              <a:gd name="connsiteX125" fmla="*/ 594030 w 1959423"/>
              <a:gd name="connsiteY125" fmla="*/ 796900 h 1149236"/>
              <a:gd name="connsiteX126" fmla="*/ 594030 w 1959423"/>
              <a:gd name="connsiteY126" fmla="*/ 801752 h 1149236"/>
              <a:gd name="connsiteX127" fmla="*/ 572527 w 1959423"/>
              <a:gd name="connsiteY127" fmla="*/ 801752 h 1149236"/>
              <a:gd name="connsiteX128" fmla="*/ 572527 w 1959423"/>
              <a:gd name="connsiteY128" fmla="*/ 810819 h 1149236"/>
              <a:gd name="connsiteX129" fmla="*/ 550388 w 1959423"/>
              <a:gd name="connsiteY129" fmla="*/ 810819 h 1149236"/>
              <a:gd name="connsiteX130" fmla="*/ 550388 w 1959423"/>
              <a:gd name="connsiteY130" fmla="*/ 828823 h 1149236"/>
              <a:gd name="connsiteX131" fmla="*/ 528249 w 1959423"/>
              <a:gd name="connsiteY131" fmla="*/ 828823 h 1149236"/>
              <a:gd name="connsiteX132" fmla="*/ 528249 w 1959423"/>
              <a:gd name="connsiteY132" fmla="*/ 842742 h 1149236"/>
              <a:gd name="connsiteX133" fmla="*/ 504711 w 1959423"/>
              <a:gd name="connsiteY133" fmla="*/ 842742 h 1149236"/>
              <a:gd name="connsiteX134" fmla="*/ 504711 w 1959423"/>
              <a:gd name="connsiteY134" fmla="*/ 854617 h 1149236"/>
              <a:gd name="connsiteX135" fmla="*/ 488043 w 1959423"/>
              <a:gd name="connsiteY135" fmla="*/ 854617 h 1149236"/>
              <a:gd name="connsiteX136" fmla="*/ 488043 w 1959423"/>
              <a:gd name="connsiteY136" fmla="*/ 868408 h 1149236"/>
              <a:gd name="connsiteX137" fmla="*/ 466667 w 1959423"/>
              <a:gd name="connsiteY137" fmla="*/ 868408 h 1149236"/>
              <a:gd name="connsiteX138" fmla="*/ 466667 w 1959423"/>
              <a:gd name="connsiteY138" fmla="*/ 881688 h 1149236"/>
              <a:gd name="connsiteX139" fmla="*/ 447964 w 1959423"/>
              <a:gd name="connsiteY139" fmla="*/ 881688 h 1149236"/>
              <a:gd name="connsiteX140" fmla="*/ 447964 w 1959423"/>
              <a:gd name="connsiteY140" fmla="*/ 893436 h 1149236"/>
              <a:gd name="connsiteX141" fmla="*/ 425061 w 1959423"/>
              <a:gd name="connsiteY141" fmla="*/ 893436 h 1149236"/>
              <a:gd name="connsiteX142" fmla="*/ 425061 w 1959423"/>
              <a:gd name="connsiteY142" fmla="*/ 905950 h 1149236"/>
              <a:gd name="connsiteX143" fmla="*/ 396688 w 1959423"/>
              <a:gd name="connsiteY143" fmla="*/ 905950 h 1149236"/>
              <a:gd name="connsiteX144" fmla="*/ 396688 w 1959423"/>
              <a:gd name="connsiteY144" fmla="*/ 925359 h 1149236"/>
              <a:gd name="connsiteX145" fmla="*/ 373913 w 1959423"/>
              <a:gd name="connsiteY145" fmla="*/ 925359 h 1149236"/>
              <a:gd name="connsiteX146" fmla="*/ 373913 w 1959423"/>
              <a:gd name="connsiteY146" fmla="*/ 931616 h 1149236"/>
              <a:gd name="connsiteX147" fmla="*/ 353173 w 1959423"/>
              <a:gd name="connsiteY147" fmla="*/ 931616 h 1149236"/>
              <a:gd name="connsiteX148" fmla="*/ 353173 w 1959423"/>
              <a:gd name="connsiteY148" fmla="*/ 945535 h 1149236"/>
              <a:gd name="connsiteX149" fmla="*/ 333706 w 1959423"/>
              <a:gd name="connsiteY149" fmla="*/ 945535 h 1149236"/>
              <a:gd name="connsiteX150" fmla="*/ 333706 w 1959423"/>
              <a:gd name="connsiteY150" fmla="*/ 957410 h 1149236"/>
              <a:gd name="connsiteX151" fmla="*/ 315130 w 1959423"/>
              <a:gd name="connsiteY151" fmla="*/ 957410 h 1149236"/>
              <a:gd name="connsiteX152" fmla="*/ 315130 w 1959423"/>
              <a:gd name="connsiteY152" fmla="*/ 973372 h 1149236"/>
              <a:gd name="connsiteX153" fmla="*/ 296426 w 1959423"/>
              <a:gd name="connsiteY153" fmla="*/ 973372 h 1149236"/>
              <a:gd name="connsiteX154" fmla="*/ 296426 w 1959423"/>
              <a:gd name="connsiteY154" fmla="*/ 983715 h 1149236"/>
              <a:gd name="connsiteX155" fmla="*/ 272125 w 1959423"/>
              <a:gd name="connsiteY155" fmla="*/ 983715 h 1149236"/>
              <a:gd name="connsiteX156" fmla="*/ 272125 w 1959423"/>
              <a:gd name="connsiteY156" fmla="*/ 995590 h 1149236"/>
              <a:gd name="connsiteX157" fmla="*/ 261819 w 1959423"/>
              <a:gd name="connsiteY157" fmla="*/ 995590 h 1149236"/>
              <a:gd name="connsiteX158" fmla="*/ 261819 w 1959423"/>
              <a:gd name="connsiteY158" fmla="*/ 1010147 h 1149236"/>
              <a:gd name="connsiteX159" fmla="*/ 245914 w 1959423"/>
              <a:gd name="connsiteY159" fmla="*/ 1010147 h 1149236"/>
              <a:gd name="connsiteX160" fmla="*/ 245914 w 1959423"/>
              <a:gd name="connsiteY160" fmla="*/ 1020618 h 1149236"/>
              <a:gd name="connsiteX161" fmla="*/ 212578 w 1959423"/>
              <a:gd name="connsiteY161" fmla="*/ 1020618 h 1149236"/>
              <a:gd name="connsiteX162" fmla="*/ 212578 w 1959423"/>
              <a:gd name="connsiteY162" fmla="*/ 1035814 h 1149236"/>
              <a:gd name="connsiteX163" fmla="*/ 187768 w 1959423"/>
              <a:gd name="connsiteY163" fmla="*/ 1035814 h 1149236"/>
              <a:gd name="connsiteX164" fmla="*/ 187768 w 1959423"/>
              <a:gd name="connsiteY164" fmla="*/ 1049094 h 1149236"/>
              <a:gd name="connsiteX165" fmla="*/ 175935 w 1959423"/>
              <a:gd name="connsiteY165" fmla="*/ 1049094 h 1149236"/>
              <a:gd name="connsiteX166" fmla="*/ 175935 w 1959423"/>
              <a:gd name="connsiteY166" fmla="*/ 1062246 h 1149236"/>
              <a:gd name="connsiteX167" fmla="*/ 154432 w 1959423"/>
              <a:gd name="connsiteY167" fmla="*/ 1062246 h 1149236"/>
              <a:gd name="connsiteX168" fmla="*/ 154432 w 1959423"/>
              <a:gd name="connsiteY168" fmla="*/ 1075398 h 1149236"/>
              <a:gd name="connsiteX169" fmla="*/ 131021 w 1959423"/>
              <a:gd name="connsiteY169" fmla="*/ 1075398 h 1149236"/>
              <a:gd name="connsiteX170" fmla="*/ 131021 w 1959423"/>
              <a:gd name="connsiteY170" fmla="*/ 1088679 h 1149236"/>
              <a:gd name="connsiteX171" fmla="*/ 109518 w 1959423"/>
              <a:gd name="connsiteY171" fmla="*/ 1088679 h 1149236"/>
              <a:gd name="connsiteX172" fmla="*/ 109518 w 1959423"/>
              <a:gd name="connsiteY172" fmla="*/ 1105279 h 1149236"/>
              <a:gd name="connsiteX173" fmla="*/ 92214 w 1959423"/>
              <a:gd name="connsiteY173" fmla="*/ 1105279 h 1149236"/>
              <a:gd name="connsiteX174" fmla="*/ 92214 w 1959423"/>
              <a:gd name="connsiteY174" fmla="*/ 1113579 h 1149236"/>
              <a:gd name="connsiteX175" fmla="*/ 72111 w 1959423"/>
              <a:gd name="connsiteY175" fmla="*/ 1113579 h 1149236"/>
              <a:gd name="connsiteX176" fmla="*/ 72111 w 1959423"/>
              <a:gd name="connsiteY176" fmla="*/ 1129668 h 1149236"/>
              <a:gd name="connsiteX177" fmla="*/ 48572 w 1959423"/>
              <a:gd name="connsiteY177" fmla="*/ 1129668 h 1149236"/>
              <a:gd name="connsiteX178" fmla="*/ 48572 w 1959423"/>
              <a:gd name="connsiteY178" fmla="*/ 1148311 h 1149236"/>
              <a:gd name="connsiteX179" fmla="*/ 11928 w 1959423"/>
              <a:gd name="connsiteY179" fmla="*/ 1148311 h 1149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1959423" h="1149236">
                <a:moveTo>
                  <a:pt x="1950486" y="11971"/>
                </a:moveTo>
                <a:lnTo>
                  <a:pt x="1931909" y="11971"/>
                </a:lnTo>
                <a:lnTo>
                  <a:pt x="1931909" y="28699"/>
                </a:lnTo>
                <a:lnTo>
                  <a:pt x="1916641" y="28699"/>
                </a:lnTo>
                <a:lnTo>
                  <a:pt x="1916641" y="36999"/>
                </a:lnTo>
                <a:lnTo>
                  <a:pt x="1895902" y="36999"/>
                </a:lnTo>
                <a:lnTo>
                  <a:pt x="1895902" y="50918"/>
                </a:lnTo>
                <a:lnTo>
                  <a:pt x="1872363" y="50918"/>
                </a:lnTo>
                <a:lnTo>
                  <a:pt x="1872363" y="69688"/>
                </a:lnTo>
                <a:lnTo>
                  <a:pt x="1861930" y="69688"/>
                </a:lnTo>
                <a:lnTo>
                  <a:pt x="1861930" y="79393"/>
                </a:lnTo>
                <a:lnTo>
                  <a:pt x="1839791" y="79393"/>
                </a:lnTo>
                <a:lnTo>
                  <a:pt x="1839791" y="89098"/>
                </a:lnTo>
                <a:lnTo>
                  <a:pt x="1828085" y="89098"/>
                </a:lnTo>
                <a:lnTo>
                  <a:pt x="1828085" y="103016"/>
                </a:lnTo>
                <a:lnTo>
                  <a:pt x="1807982" y="103016"/>
                </a:lnTo>
                <a:lnTo>
                  <a:pt x="1807982" y="116935"/>
                </a:lnTo>
                <a:lnTo>
                  <a:pt x="1787243" y="116935"/>
                </a:lnTo>
                <a:lnTo>
                  <a:pt x="1787243" y="131492"/>
                </a:lnTo>
                <a:lnTo>
                  <a:pt x="1765740" y="131492"/>
                </a:lnTo>
                <a:lnTo>
                  <a:pt x="1765740" y="142601"/>
                </a:lnTo>
                <a:lnTo>
                  <a:pt x="1738130" y="142601"/>
                </a:lnTo>
                <a:lnTo>
                  <a:pt x="1738130" y="155754"/>
                </a:lnTo>
                <a:lnTo>
                  <a:pt x="1722862" y="155754"/>
                </a:lnTo>
                <a:lnTo>
                  <a:pt x="1722862" y="170311"/>
                </a:lnTo>
                <a:lnTo>
                  <a:pt x="1706957" y="170311"/>
                </a:lnTo>
                <a:lnTo>
                  <a:pt x="1706957" y="182186"/>
                </a:lnTo>
                <a:lnTo>
                  <a:pt x="1696524" y="182186"/>
                </a:lnTo>
                <a:lnTo>
                  <a:pt x="1696524" y="194700"/>
                </a:lnTo>
                <a:lnTo>
                  <a:pt x="1675021" y="194700"/>
                </a:lnTo>
                <a:lnTo>
                  <a:pt x="1675021" y="208618"/>
                </a:lnTo>
                <a:lnTo>
                  <a:pt x="1655045" y="208618"/>
                </a:lnTo>
                <a:lnTo>
                  <a:pt x="1655045" y="221771"/>
                </a:lnTo>
                <a:lnTo>
                  <a:pt x="1629344" y="221771"/>
                </a:lnTo>
                <a:lnTo>
                  <a:pt x="1629344" y="232880"/>
                </a:lnTo>
                <a:lnTo>
                  <a:pt x="1605169" y="232880"/>
                </a:lnTo>
                <a:lnTo>
                  <a:pt x="1605169" y="243351"/>
                </a:lnTo>
                <a:lnTo>
                  <a:pt x="1580231" y="243351"/>
                </a:lnTo>
                <a:lnTo>
                  <a:pt x="1580231" y="258546"/>
                </a:lnTo>
                <a:lnTo>
                  <a:pt x="1550458" y="258546"/>
                </a:lnTo>
                <a:lnTo>
                  <a:pt x="1550458" y="271060"/>
                </a:lnTo>
                <a:lnTo>
                  <a:pt x="1532518" y="271060"/>
                </a:lnTo>
                <a:lnTo>
                  <a:pt x="1532518" y="278722"/>
                </a:lnTo>
                <a:lnTo>
                  <a:pt x="1493075" y="278722"/>
                </a:lnTo>
                <a:lnTo>
                  <a:pt x="1493075" y="288427"/>
                </a:lnTo>
                <a:lnTo>
                  <a:pt x="1466101" y="288427"/>
                </a:lnTo>
                <a:lnTo>
                  <a:pt x="1466101" y="296727"/>
                </a:lnTo>
                <a:lnTo>
                  <a:pt x="1435564" y="296727"/>
                </a:lnTo>
                <a:lnTo>
                  <a:pt x="1435564" y="312816"/>
                </a:lnTo>
                <a:lnTo>
                  <a:pt x="1414825" y="312816"/>
                </a:lnTo>
                <a:lnTo>
                  <a:pt x="1414825" y="322521"/>
                </a:lnTo>
                <a:lnTo>
                  <a:pt x="1393450" y="322521"/>
                </a:lnTo>
                <a:lnTo>
                  <a:pt x="1393450" y="333630"/>
                </a:lnTo>
                <a:lnTo>
                  <a:pt x="1378181" y="333630"/>
                </a:lnTo>
                <a:lnTo>
                  <a:pt x="1378181" y="346144"/>
                </a:lnTo>
                <a:lnTo>
                  <a:pt x="1346373" y="346144"/>
                </a:lnTo>
                <a:lnTo>
                  <a:pt x="1346373" y="356487"/>
                </a:lnTo>
                <a:lnTo>
                  <a:pt x="1331104" y="356487"/>
                </a:lnTo>
                <a:lnTo>
                  <a:pt x="1331104" y="369001"/>
                </a:lnTo>
                <a:lnTo>
                  <a:pt x="1311001" y="369001"/>
                </a:lnTo>
                <a:lnTo>
                  <a:pt x="1311001" y="385729"/>
                </a:lnTo>
                <a:lnTo>
                  <a:pt x="1291661" y="385729"/>
                </a:lnTo>
                <a:lnTo>
                  <a:pt x="1291661" y="398881"/>
                </a:lnTo>
                <a:lnTo>
                  <a:pt x="1266087" y="398881"/>
                </a:lnTo>
                <a:lnTo>
                  <a:pt x="1266087" y="414204"/>
                </a:lnTo>
                <a:lnTo>
                  <a:pt x="1248020" y="414204"/>
                </a:lnTo>
                <a:lnTo>
                  <a:pt x="1248020" y="423143"/>
                </a:lnTo>
                <a:lnTo>
                  <a:pt x="1224481" y="423143"/>
                </a:lnTo>
                <a:lnTo>
                  <a:pt x="1224481" y="435657"/>
                </a:lnTo>
                <a:lnTo>
                  <a:pt x="1203105" y="435657"/>
                </a:lnTo>
                <a:lnTo>
                  <a:pt x="1203105" y="448937"/>
                </a:lnTo>
                <a:lnTo>
                  <a:pt x="1187837" y="448937"/>
                </a:lnTo>
                <a:lnTo>
                  <a:pt x="1187837" y="461451"/>
                </a:lnTo>
                <a:lnTo>
                  <a:pt x="1159464" y="461451"/>
                </a:lnTo>
                <a:lnTo>
                  <a:pt x="1159464" y="473198"/>
                </a:lnTo>
                <a:lnTo>
                  <a:pt x="1136561" y="473198"/>
                </a:lnTo>
                <a:lnTo>
                  <a:pt x="1136561" y="485712"/>
                </a:lnTo>
                <a:lnTo>
                  <a:pt x="1101953" y="485712"/>
                </a:lnTo>
                <a:lnTo>
                  <a:pt x="1101953" y="498865"/>
                </a:lnTo>
                <a:lnTo>
                  <a:pt x="1075743" y="498865"/>
                </a:lnTo>
                <a:lnTo>
                  <a:pt x="1075743" y="513549"/>
                </a:lnTo>
                <a:lnTo>
                  <a:pt x="1059839" y="513549"/>
                </a:lnTo>
                <a:lnTo>
                  <a:pt x="1059839" y="526063"/>
                </a:lnTo>
                <a:lnTo>
                  <a:pt x="1041135" y="526063"/>
                </a:lnTo>
                <a:lnTo>
                  <a:pt x="1041135" y="538449"/>
                </a:lnTo>
                <a:lnTo>
                  <a:pt x="1025230" y="538449"/>
                </a:lnTo>
                <a:lnTo>
                  <a:pt x="1025230" y="550325"/>
                </a:lnTo>
                <a:lnTo>
                  <a:pt x="1000928" y="550325"/>
                </a:lnTo>
                <a:lnTo>
                  <a:pt x="1000928" y="563477"/>
                </a:lnTo>
                <a:lnTo>
                  <a:pt x="971155" y="563477"/>
                </a:lnTo>
                <a:lnTo>
                  <a:pt x="971155" y="576757"/>
                </a:lnTo>
                <a:lnTo>
                  <a:pt x="958050" y="576757"/>
                </a:lnTo>
                <a:lnTo>
                  <a:pt x="958050" y="589144"/>
                </a:lnTo>
                <a:lnTo>
                  <a:pt x="935148" y="589144"/>
                </a:lnTo>
                <a:lnTo>
                  <a:pt x="935148" y="600381"/>
                </a:lnTo>
                <a:lnTo>
                  <a:pt x="925478" y="600381"/>
                </a:lnTo>
                <a:lnTo>
                  <a:pt x="925478" y="614171"/>
                </a:lnTo>
                <a:lnTo>
                  <a:pt x="910337" y="614171"/>
                </a:lnTo>
                <a:lnTo>
                  <a:pt x="910337" y="626047"/>
                </a:lnTo>
                <a:lnTo>
                  <a:pt x="888198" y="626047"/>
                </a:lnTo>
                <a:lnTo>
                  <a:pt x="888198" y="638561"/>
                </a:lnTo>
                <a:lnTo>
                  <a:pt x="872930" y="638561"/>
                </a:lnTo>
                <a:lnTo>
                  <a:pt x="872930" y="653118"/>
                </a:lnTo>
                <a:lnTo>
                  <a:pt x="850791" y="653118"/>
                </a:lnTo>
                <a:lnTo>
                  <a:pt x="850791" y="667675"/>
                </a:lnTo>
                <a:lnTo>
                  <a:pt x="832087" y="667675"/>
                </a:lnTo>
                <a:lnTo>
                  <a:pt x="832087" y="678146"/>
                </a:lnTo>
                <a:lnTo>
                  <a:pt x="809185" y="678146"/>
                </a:lnTo>
                <a:lnTo>
                  <a:pt x="809185" y="689893"/>
                </a:lnTo>
                <a:lnTo>
                  <a:pt x="788446" y="689893"/>
                </a:lnTo>
                <a:lnTo>
                  <a:pt x="788446" y="701003"/>
                </a:lnTo>
                <a:lnTo>
                  <a:pt x="771142" y="701003"/>
                </a:lnTo>
                <a:lnTo>
                  <a:pt x="771142" y="714921"/>
                </a:lnTo>
                <a:lnTo>
                  <a:pt x="747603" y="714921"/>
                </a:lnTo>
                <a:lnTo>
                  <a:pt x="747603" y="728201"/>
                </a:lnTo>
                <a:lnTo>
                  <a:pt x="719993" y="728201"/>
                </a:lnTo>
                <a:lnTo>
                  <a:pt x="719993" y="736501"/>
                </a:lnTo>
                <a:lnTo>
                  <a:pt x="697854" y="736501"/>
                </a:lnTo>
                <a:lnTo>
                  <a:pt x="697854" y="752463"/>
                </a:lnTo>
                <a:lnTo>
                  <a:pt x="674315" y="752463"/>
                </a:lnTo>
                <a:lnTo>
                  <a:pt x="674315" y="765615"/>
                </a:lnTo>
                <a:lnTo>
                  <a:pt x="644542" y="765615"/>
                </a:lnTo>
                <a:lnTo>
                  <a:pt x="644542" y="781577"/>
                </a:lnTo>
                <a:lnTo>
                  <a:pt x="620240" y="781577"/>
                </a:lnTo>
                <a:lnTo>
                  <a:pt x="620240" y="796900"/>
                </a:lnTo>
                <a:lnTo>
                  <a:pt x="594030" y="796900"/>
                </a:lnTo>
                <a:lnTo>
                  <a:pt x="594030" y="801752"/>
                </a:lnTo>
                <a:lnTo>
                  <a:pt x="572527" y="801752"/>
                </a:lnTo>
                <a:lnTo>
                  <a:pt x="572527" y="810819"/>
                </a:lnTo>
                <a:lnTo>
                  <a:pt x="550388" y="810819"/>
                </a:lnTo>
                <a:lnTo>
                  <a:pt x="550388" y="828823"/>
                </a:lnTo>
                <a:lnTo>
                  <a:pt x="528249" y="828823"/>
                </a:lnTo>
                <a:lnTo>
                  <a:pt x="528249" y="842742"/>
                </a:lnTo>
                <a:lnTo>
                  <a:pt x="504711" y="842742"/>
                </a:lnTo>
                <a:lnTo>
                  <a:pt x="504711" y="854617"/>
                </a:lnTo>
                <a:lnTo>
                  <a:pt x="488043" y="854617"/>
                </a:lnTo>
                <a:lnTo>
                  <a:pt x="488043" y="868408"/>
                </a:lnTo>
                <a:lnTo>
                  <a:pt x="466667" y="868408"/>
                </a:lnTo>
                <a:lnTo>
                  <a:pt x="466667" y="881688"/>
                </a:lnTo>
                <a:lnTo>
                  <a:pt x="447964" y="881688"/>
                </a:lnTo>
                <a:lnTo>
                  <a:pt x="447964" y="893436"/>
                </a:lnTo>
                <a:lnTo>
                  <a:pt x="425061" y="893436"/>
                </a:lnTo>
                <a:lnTo>
                  <a:pt x="425061" y="905950"/>
                </a:lnTo>
                <a:lnTo>
                  <a:pt x="396688" y="905950"/>
                </a:lnTo>
                <a:lnTo>
                  <a:pt x="396688" y="925359"/>
                </a:lnTo>
                <a:lnTo>
                  <a:pt x="373913" y="925359"/>
                </a:lnTo>
                <a:lnTo>
                  <a:pt x="373913" y="931616"/>
                </a:lnTo>
                <a:lnTo>
                  <a:pt x="353173" y="931616"/>
                </a:lnTo>
                <a:lnTo>
                  <a:pt x="353173" y="945535"/>
                </a:lnTo>
                <a:lnTo>
                  <a:pt x="333706" y="945535"/>
                </a:lnTo>
                <a:lnTo>
                  <a:pt x="333706" y="957410"/>
                </a:lnTo>
                <a:lnTo>
                  <a:pt x="315130" y="957410"/>
                </a:lnTo>
                <a:lnTo>
                  <a:pt x="315130" y="973372"/>
                </a:lnTo>
                <a:lnTo>
                  <a:pt x="296426" y="973372"/>
                </a:lnTo>
                <a:lnTo>
                  <a:pt x="296426" y="983715"/>
                </a:lnTo>
                <a:lnTo>
                  <a:pt x="272125" y="983715"/>
                </a:lnTo>
                <a:lnTo>
                  <a:pt x="272125" y="995590"/>
                </a:lnTo>
                <a:lnTo>
                  <a:pt x="261819" y="995590"/>
                </a:lnTo>
                <a:lnTo>
                  <a:pt x="261819" y="1010147"/>
                </a:lnTo>
                <a:lnTo>
                  <a:pt x="245914" y="1010147"/>
                </a:lnTo>
                <a:lnTo>
                  <a:pt x="245914" y="1020618"/>
                </a:lnTo>
                <a:lnTo>
                  <a:pt x="212578" y="1020618"/>
                </a:lnTo>
                <a:lnTo>
                  <a:pt x="212578" y="1035814"/>
                </a:lnTo>
                <a:lnTo>
                  <a:pt x="187768" y="1035814"/>
                </a:lnTo>
                <a:lnTo>
                  <a:pt x="187768" y="1049094"/>
                </a:lnTo>
                <a:lnTo>
                  <a:pt x="175935" y="1049094"/>
                </a:lnTo>
                <a:lnTo>
                  <a:pt x="175935" y="1062246"/>
                </a:lnTo>
                <a:lnTo>
                  <a:pt x="154432" y="1062246"/>
                </a:lnTo>
                <a:lnTo>
                  <a:pt x="154432" y="1075398"/>
                </a:lnTo>
                <a:lnTo>
                  <a:pt x="131021" y="1075398"/>
                </a:lnTo>
                <a:lnTo>
                  <a:pt x="131021" y="1088679"/>
                </a:lnTo>
                <a:lnTo>
                  <a:pt x="109518" y="1088679"/>
                </a:lnTo>
                <a:lnTo>
                  <a:pt x="109518" y="1105279"/>
                </a:lnTo>
                <a:lnTo>
                  <a:pt x="92214" y="1105279"/>
                </a:lnTo>
                <a:lnTo>
                  <a:pt x="92214" y="1113579"/>
                </a:lnTo>
                <a:lnTo>
                  <a:pt x="72111" y="1113579"/>
                </a:lnTo>
                <a:lnTo>
                  <a:pt x="72111" y="1129668"/>
                </a:lnTo>
                <a:lnTo>
                  <a:pt x="48572" y="1129668"/>
                </a:lnTo>
                <a:lnTo>
                  <a:pt x="48572" y="1148311"/>
                </a:lnTo>
                <a:lnTo>
                  <a:pt x="11928" y="1148311"/>
                </a:lnTo>
              </a:path>
            </a:pathLst>
          </a:custGeom>
          <a:noFill/>
          <a:ln w="12700" cap="flat">
            <a:solidFill>
              <a:srgbClr val="7030A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47" name="Freeform 246">
            <a:extLst>
              <a:ext uri="{FF2B5EF4-FFF2-40B4-BE49-F238E27FC236}">
                <a16:creationId xmlns:a16="http://schemas.microsoft.com/office/drawing/2014/main" id="{9A9328DD-F9FD-3346-9085-8675B8F6C084}"/>
              </a:ext>
            </a:extLst>
          </p:cNvPr>
          <p:cNvSpPr/>
          <p:nvPr/>
        </p:nvSpPr>
        <p:spPr>
          <a:xfrm>
            <a:off x="9312517" y="4348364"/>
            <a:ext cx="2379301" cy="178770"/>
          </a:xfrm>
          <a:custGeom>
            <a:avLst/>
            <a:gdLst>
              <a:gd name="connsiteX0" fmla="*/ 2368072 w 2379300"/>
              <a:gd name="connsiteY0" fmla="*/ 11971 h 178770"/>
              <a:gd name="connsiteX1" fmla="*/ 2368072 w 2379300"/>
              <a:gd name="connsiteY1" fmla="*/ 20910 h 178770"/>
              <a:gd name="connsiteX2" fmla="*/ 2263485 w 2379300"/>
              <a:gd name="connsiteY2" fmla="*/ 20910 h 178770"/>
              <a:gd name="connsiteX3" fmla="*/ 2263485 w 2379300"/>
              <a:gd name="connsiteY3" fmla="*/ 36361 h 178770"/>
              <a:gd name="connsiteX4" fmla="*/ 2112456 w 2379300"/>
              <a:gd name="connsiteY4" fmla="*/ 36361 h 178770"/>
              <a:gd name="connsiteX5" fmla="*/ 2112456 w 2379300"/>
              <a:gd name="connsiteY5" fmla="*/ 46704 h 178770"/>
              <a:gd name="connsiteX6" fmla="*/ 1940943 w 2379300"/>
              <a:gd name="connsiteY6" fmla="*/ 46704 h 178770"/>
              <a:gd name="connsiteX7" fmla="*/ 1940943 w 2379300"/>
              <a:gd name="connsiteY7" fmla="*/ 59984 h 178770"/>
              <a:gd name="connsiteX8" fmla="*/ 1742710 w 2379300"/>
              <a:gd name="connsiteY8" fmla="*/ 59984 h 178770"/>
              <a:gd name="connsiteX9" fmla="*/ 1689017 w 2379300"/>
              <a:gd name="connsiteY9" fmla="*/ 59984 h 178770"/>
              <a:gd name="connsiteX10" fmla="*/ 1689017 w 2379300"/>
              <a:gd name="connsiteY10" fmla="*/ 73392 h 178770"/>
              <a:gd name="connsiteX11" fmla="*/ 1526283 w 2379300"/>
              <a:gd name="connsiteY11" fmla="*/ 73392 h 178770"/>
              <a:gd name="connsiteX12" fmla="*/ 1526283 w 2379300"/>
              <a:gd name="connsiteY12" fmla="*/ 83735 h 178770"/>
              <a:gd name="connsiteX13" fmla="*/ 1259598 w 2379300"/>
              <a:gd name="connsiteY13" fmla="*/ 83735 h 178770"/>
              <a:gd name="connsiteX14" fmla="*/ 1259598 w 2379300"/>
              <a:gd name="connsiteY14" fmla="*/ 97781 h 178770"/>
              <a:gd name="connsiteX15" fmla="*/ 1007672 w 2379300"/>
              <a:gd name="connsiteY15" fmla="*/ 97781 h 178770"/>
              <a:gd name="connsiteX16" fmla="*/ 1007672 w 2379300"/>
              <a:gd name="connsiteY16" fmla="*/ 113232 h 178770"/>
              <a:gd name="connsiteX17" fmla="*/ 801424 w 2379300"/>
              <a:gd name="connsiteY17" fmla="*/ 113232 h 178770"/>
              <a:gd name="connsiteX18" fmla="*/ 801424 w 2379300"/>
              <a:gd name="connsiteY18" fmla="*/ 127278 h 178770"/>
              <a:gd name="connsiteX19" fmla="*/ 621767 w 2379300"/>
              <a:gd name="connsiteY19" fmla="*/ 127278 h 178770"/>
              <a:gd name="connsiteX20" fmla="*/ 621767 w 2379300"/>
              <a:gd name="connsiteY20" fmla="*/ 134684 h 178770"/>
              <a:gd name="connsiteX21" fmla="*/ 403813 w 2379300"/>
              <a:gd name="connsiteY21" fmla="*/ 134684 h 178770"/>
              <a:gd name="connsiteX22" fmla="*/ 403813 w 2379300"/>
              <a:gd name="connsiteY22" fmla="*/ 150901 h 178770"/>
              <a:gd name="connsiteX23" fmla="*/ 181279 w 2379300"/>
              <a:gd name="connsiteY23" fmla="*/ 150901 h 178770"/>
              <a:gd name="connsiteX24" fmla="*/ 181279 w 2379300"/>
              <a:gd name="connsiteY24" fmla="*/ 167246 h 178770"/>
              <a:gd name="connsiteX25" fmla="*/ 11928 w 2379300"/>
              <a:gd name="connsiteY25" fmla="*/ 167246 h 17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79300" h="178770">
                <a:moveTo>
                  <a:pt x="2368072" y="11971"/>
                </a:moveTo>
                <a:lnTo>
                  <a:pt x="2368072" y="20910"/>
                </a:lnTo>
                <a:lnTo>
                  <a:pt x="2263485" y="20910"/>
                </a:lnTo>
                <a:lnTo>
                  <a:pt x="2263485" y="36361"/>
                </a:lnTo>
                <a:lnTo>
                  <a:pt x="2112456" y="36361"/>
                </a:lnTo>
                <a:lnTo>
                  <a:pt x="2112456" y="46704"/>
                </a:lnTo>
                <a:lnTo>
                  <a:pt x="1940943" y="46704"/>
                </a:lnTo>
                <a:lnTo>
                  <a:pt x="1940943" y="59984"/>
                </a:lnTo>
                <a:lnTo>
                  <a:pt x="1742710" y="59984"/>
                </a:lnTo>
                <a:lnTo>
                  <a:pt x="1689017" y="59984"/>
                </a:lnTo>
                <a:lnTo>
                  <a:pt x="1689017" y="73392"/>
                </a:lnTo>
                <a:lnTo>
                  <a:pt x="1526283" y="73392"/>
                </a:lnTo>
                <a:lnTo>
                  <a:pt x="1526283" y="83735"/>
                </a:lnTo>
                <a:lnTo>
                  <a:pt x="1259598" y="83735"/>
                </a:lnTo>
                <a:lnTo>
                  <a:pt x="1259598" y="97781"/>
                </a:lnTo>
                <a:lnTo>
                  <a:pt x="1007672" y="97781"/>
                </a:lnTo>
                <a:lnTo>
                  <a:pt x="1007672" y="113232"/>
                </a:lnTo>
                <a:lnTo>
                  <a:pt x="801424" y="113232"/>
                </a:lnTo>
                <a:lnTo>
                  <a:pt x="801424" y="127278"/>
                </a:lnTo>
                <a:lnTo>
                  <a:pt x="621767" y="127278"/>
                </a:lnTo>
                <a:lnTo>
                  <a:pt x="621767" y="134684"/>
                </a:lnTo>
                <a:lnTo>
                  <a:pt x="403813" y="134684"/>
                </a:lnTo>
                <a:lnTo>
                  <a:pt x="403813" y="150901"/>
                </a:lnTo>
                <a:lnTo>
                  <a:pt x="181279" y="150901"/>
                </a:lnTo>
                <a:lnTo>
                  <a:pt x="181279" y="167246"/>
                </a:lnTo>
                <a:lnTo>
                  <a:pt x="11928" y="167246"/>
                </a:lnTo>
              </a:path>
            </a:pathLst>
          </a:custGeom>
          <a:noFill/>
          <a:ln w="12700" cap="flat">
            <a:solidFill>
              <a:srgbClr val="7030A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36837153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3" name="Title 2">
            <a:extLst>
              <a:ext uri="{FF2B5EF4-FFF2-40B4-BE49-F238E27FC236}">
                <a16:creationId xmlns:a16="http://schemas.microsoft.com/office/drawing/2014/main" id="{EDB77805-6891-EF4A-B3BD-18659083C330}"/>
              </a:ext>
            </a:extLst>
          </p:cNvPr>
          <p:cNvSpPr>
            <a:spLocks noGrp="1"/>
          </p:cNvSpPr>
          <p:nvPr>
            <p:ph type="title"/>
          </p:nvPr>
        </p:nvSpPr>
        <p:spPr>
          <a:xfrm>
            <a:off x="619201" y="259200"/>
            <a:ext cx="10963199" cy="864000"/>
          </a:xfrm>
        </p:spPr>
        <p:txBody>
          <a:bodyPr/>
          <a:lstStyle/>
          <a:p>
            <a:r>
              <a:rPr lang="en-US" dirty="0">
                <a:sym typeface="Verdana"/>
              </a:rPr>
              <a:t>CVOT</a:t>
            </a:r>
            <a:r>
              <a:rPr lang="en-US" cap="none" dirty="0">
                <a:sym typeface="Verdana"/>
              </a:rPr>
              <a:t>s</a:t>
            </a:r>
            <a:r>
              <a:rPr lang="en-US" dirty="0">
                <a:sym typeface="Verdana"/>
              </a:rPr>
              <a:t> with SGLT2 inhibitors (HF </a:t>
            </a:r>
            <a:r>
              <a:rPr lang="en-US" dirty="0" err="1">
                <a:sym typeface="Verdana"/>
              </a:rPr>
              <a:t>hospitaliSation</a:t>
            </a:r>
            <a:r>
              <a:rPr lang="en-US" dirty="0">
                <a:sym typeface="Verdana"/>
              </a:rPr>
              <a:t> </a:t>
            </a:r>
            <a:br>
              <a:rPr lang="en-US" dirty="0">
                <a:sym typeface="Verdana"/>
              </a:rPr>
            </a:br>
            <a:r>
              <a:rPr lang="en-US" dirty="0">
                <a:sym typeface="Verdana"/>
              </a:rPr>
              <a:t>and CV death)</a:t>
            </a:r>
            <a:endParaRPr lang="en-US" dirty="0"/>
          </a:p>
        </p:txBody>
      </p:sp>
      <p:sp>
        <p:nvSpPr>
          <p:cNvPr id="2" name="Slide Number Placeholder 1">
            <a:extLst>
              <a:ext uri="{FF2B5EF4-FFF2-40B4-BE49-F238E27FC236}">
                <a16:creationId xmlns:a16="http://schemas.microsoft.com/office/drawing/2014/main" id="{769C935F-24D9-704C-B2C4-7A6443CFEDC2}"/>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100" b="0" i="0" u="none" strike="noStrike" kern="1200" cap="none" spc="0" normalizeH="0" baseline="0" noProof="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59B4C500-5941-A949-BD66-3F4645B97271}"/>
              </a:ext>
            </a:extLst>
          </p:cNvPr>
          <p:cNvSpPr>
            <a:spLocks noGrp="1"/>
          </p:cNvSpPr>
          <p:nvPr>
            <p:ph sz="quarter" idx="15"/>
          </p:nvPr>
        </p:nvSpPr>
        <p:spPr>
          <a:xfrm>
            <a:off x="620183" y="6345877"/>
            <a:ext cx="10500260" cy="375600"/>
          </a:xfrm>
        </p:spPr>
        <p:txBody>
          <a:bodyPr/>
          <a:lstStyle/>
          <a:p>
            <a:pPr>
              <a:spcAft>
                <a:spcPts val="100"/>
              </a:spcAft>
            </a:pPr>
            <a:r>
              <a:rPr lang="en-GB" sz="1200" dirty="0">
                <a:latin typeface="Arial" panose="020B0604020202020204" pitchFamily="34" charset="0"/>
                <a:cs typeface="Arial" panose="020B0604020202020204" pitchFamily="34" charset="0"/>
                <a:sym typeface="Calibri"/>
              </a:rPr>
              <a:t>CI, confidence interval; CV, cardiovascular; CVOT, cardiovascular outcomes trial; HF, heart failure; HR, hazard ratio; </a:t>
            </a:r>
            <a:r>
              <a:rPr lang="en-GB" sz="1200" dirty="0">
                <a:latin typeface="Arial"/>
                <a:ea typeface="Arial"/>
                <a:cs typeface="Arial"/>
                <a:sym typeface="Arial"/>
              </a:rPr>
              <a:t>SGLT2, sodium-glucose cotransporter-2 </a:t>
            </a:r>
          </a:p>
          <a:p>
            <a:pPr>
              <a:spcAft>
                <a:spcPts val="100"/>
              </a:spcAft>
            </a:pPr>
            <a:r>
              <a:rPr lang="en-GB" sz="1200" dirty="0">
                <a:latin typeface="Arial" panose="020B0604020202020204" pitchFamily="34" charset="0"/>
                <a:cs typeface="Arial" panose="020B0604020202020204" pitchFamily="34" charset="0"/>
                <a:sym typeface="Calibri"/>
              </a:rPr>
              <a:t>1. </a:t>
            </a:r>
            <a:r>
              <a:rPr lang="en-GB" sz="1200" dirty="0" err="1">
                <a:latin typeface="Arial" panose="020B0604020202020204" pitchFamily="34" charset="0"/>
                <a:cs typeface="Arial" panose="020B0604020202020204" pitchFamily="34" charset="0"/>
                <a:sym typeface="Calibri"/>
              </a:rPr>
              <a:t>Zinman</a:t>
            </a:r>
            <a:r>
              <a:rPr lang="en-GB" sz="1200" dirty="0">
                <a:latin typeface="Arial" panose="020B0604020202020204" pitchFamily="34" charset="0"/>
                <a:cs typeface="Arial" panose="020B0604020202020204" pitchFamily="34" charset="0"/>
                <a:sym typeface="Calibri"/>
              </a:rPr>
              <a:t> B, et al. N </a:t>
            </a:r>
            <a:r>
              <a:rPr lang="en-GB" sz="1200" dirty="0" err="1">
                <a:latin typeface="Arial" panose="020B0604020202020204" pitchFamily="34" charset="0"/>
                <a:cs typeface="Arial" panose="020B0604020202020204" pitchFamily="34" charset="0"/>
                <a:sym typeface="Calibri"/>
              </a:rPr>
              <a:t>Engl</a:t>
            </a:r>
            <a:r>
              <a:rPr lang="en-GB" sz="1200" dirty="0">
                <a:latin typeface="Arial" panose="020B0604020202020204" pitchFamily="34" charset="0"/>
                <a:cs typeface="Arial" panose="020B0604020202020204" pitchFamily="34" charset="0"/>
                <a:sym typeface="Calibri"/>
              </a:rPr>
              <a:t> J Med. 2015;373:2117-28. 2. Neal B, et al. N </a:t>
            </a:r>
            <a:r>
              <a:rPr lang="en-GB" sz="1200" dirty="0" err="1">
                <a:latin typeface="Arial" panose="020B0604020202020204" pitchFamily="34" charset="0"/>
                <a:cs typeface="Arial" panose="020B0604020202020204" pitchFamily="34" charset="0"/>
                <a:sym typeface="Calibri"/>
              </a:rPr>
              <a:t>Engl</a:t>
            </a:r>
            <a:r>
              <a:rPr lang="en-GB" sz="1200" dirty="0">
                <a:latin typeface="Arial" panose="020B0604020202020204" pitchFamily="34" charset="0"/>
                <a:cs typeface="Arial" panose="020B0604020202020204" pitchFamily="34" charset="0"/>
                <a:sym typeface="Calibri"/>
              </a:rPr>
              <a:t> J Med. 2017;</a:t>
            </a:r>
            <a:r>
              <a:rPr lang="en-GB" sz="1200" dirty="0">
                <a:latin typeface="Arial" panose="020B0604020202020204" pitchFamily="34" charset="0"/>
                <a:cs typeface="Arial" panose="020B0604020202020204" pitchFamily="34" charset="0"/>
              </a:rPr>
              <a:t>377:644-57. </a:t>
            </a:r>
            <a:r>
              <a:rPr lang="en-GB" sz="1200" dirty="0">
                <a:latin typeface="Arial" panose="020B0604020202020204" pitchFamily="34" charset="0"/>
                <a:cs typeface="Arial" panose="020B0604020202020204" pitchFamily="34" charset="0"/>
                <a:sym typeface="Calibri"/>
              </a:rPr>
              <a:t>3. </a:t>
            </a:r>
            <a:r>
              <a:rPr lang="en-GB" sz="1200" dirty="0" err="1">
                <a:latin typeface="Arial" panose="020B0604020202020204" pitchFamily="34" charset="0"/>
                <a:cs typeface="Arial" panose="020B0604020202020204" pitchFamily="34" charset="0"/>
              </a:rPr>
              <a:t>Wiviott</a:t>
            </a:r>
            <a:r>
              <a:rPr lang="en-GB" sz="1200" dirty="0">
                <a:latin typeface="Arial" panose="020B0604020202020204" pitchFamily="34" charset="0"/>
                <a:cs typeface="Arial" panose="020B0604020202020204" pitchFamily="34" charset="0"/>
              </a:rPr>
              <a:t> SD, et al. N </a:t>
            </a:r>
            <a:r>
              <a:rPr lang="en-GB" sz="1200" dirty="0" err="1">
                <a:latin typeface="Arial" panose="020B0604020202020204" pitchFamily="34" charset="0"/>
                <a:cs typeface="Arial" panose="020B0604020202020204" pitchFamily="34" charset="0"/>
              </a:rPr>
              <a:t>Engl</a:t>
            </a:r>
            <a:r>
              <a:rPr lang="en-GB" sz="1200" dirty="0">
                <a:latin typeface="Arial" panose="020B0604020202020204" pitchFamily="34" charset="0"/>
                <a:cs typeface="Arial" panose="020B0604020202020204" pitchFamily="34" charset="0"/>
              </a:rPr>
              <a:t> J Med. 2018;380:347-57</a:t>
            </a:r>
          </a:p>
        </p:txBody>
      </p:sp>
      <p:sp>
        <p:nvSpPr>
          <p:cNvPr id="21" name="Google Shape;837;p28">
            <a:extLst>
              <a:ext uri="{FF2B5EF4-FFF2-40B4-BE49-F238E27FC236}">
                <a16:creationId xmlns:a16="http://schemas.microsoft.com/office/drawing/2014/main" id="{C5C7D3EE-087C-CB48-8502-724A127DBB87}"/>
              </a:ext>
            </a:extLst>
          </p:cNvPr>
          <p:cNvSpPr txBox="1"/>
          <p:nvPr/>
        </p:nvSpPr>
        <p:spPr>
          <a:xfrm rot="-5400000">
            <a:off x="601004" y="2082790"/>
            <a:ext cx="1339851" cy="400069"/>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Patients with</a:t>
            </a:r>
            <a:b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b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an event (%)</a:t>
            </a:r>
            <a:endParaRPr kumimoji="0"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23" name="Straight Connector 22">
            <a:extLst>
              <a:ext uri="{FF2B5EF4-FFF2-40B4-BE49-F238E27FC236}">
                <a16:creationId xmlns:a16="http://schemas.microsoft.com/office/drawing/2014/main" id="{7E48B3D8-7733-3C45-9F2C-953A63A4F395}"/>
              </a:ext>
            </a:extLst>
          </p:cNvPr>
          <p:cNvCxnSpPr>
            <a:cxnSpLocks/>
          </p:cNvCxnSpPr>
          <p:nvPr/>
        </p:nvCxnSpPr>
        <p:spPr>
          <a:xfrm flipV="1">
            <a:off x="1696039" y="1597025"/>
            <a:ext cx="0" cy="137460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4C906800-B82E-264B-B538-1314F2D57923}"/>
              </a:ext>
            </a:extLst>
          </p:cNvPr>
          <p:cNvSpPr txBox="1"/>
          <p:nvPr/>
        </p:nvSpPr>
        <p:spPr>
          <a:xfrm>
            <a:off x="1529531" y="2424909"/>
            <a:ext cx="6412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5</a:t>
            </a:r>
          </a:p>
        </p:txBody>
      </p:sp>
      <p:cxnSp>
        <p:nvCxnSpPr>
          <p:cNvPr id="33" name="Straight Connector 32">
            <a:extLst>
              <a:ext uri="{FF2B5EF4-FFF2-40B4-BE49-F238E27FC236}">
                <a16:creationId xmlns:a16="http://schemas.microsoft.com/office/drawing/2014/main" id="{E1E0B330-62C9-A241-9CA0-E2558E1984BB}"/>
              </a:ext>
            </a:extLst>
          </p:cNvPr>
          <p:cNvCxnSpPr>
            <a:cxnSpLocks/>
          </p:cNvCxnSpPr>
          <p:nvPr/>
        </p:nvCxnSpPr>
        <p:spPr>
          <a:xfrm>
            <a:off x="1629339" y="2503043"/>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8D0561C5-9972-DC42-A91F-9B81E064C617}"/>
              </a:ext>
            </a:extLst>
          </p:cNvPr>
          <p:cNvSpPr txBox="1"/>
          <p:nvPr/>
        </p:nvSpPr>
        <p:spPr>
          <a:xfrm>
            <a:off x="1865912" y="1617572"/>
            <a:ext cx="1336904" cy="246221"/>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HR: 0.66 (95% CI, 0.55-0.79)</a:t>
            </a:r>
            <a:b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b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p&lt;0.001</a:t>
            </a:r>
          </a:p>
        </p:txBody>
      </p:sp>
      <p:sp>
        <p:nvSpPr>
          <p:cNvPr id="70" name="TextBox 69">
            <a:extLst>
              <a:ext uri="{FF2B5EF4-FFF2-40B4-BE49-F238E27FC236}">
                <a16:creationId xmlns:a16="http://schemas.microsoft.com/office/drawing/2014/main" id="{0F67090E-1DAA-9647-8E51-968E52E0A136}"/>
              </a:ext>
            </a:extLst>
          </p:cNvPr>
          <p:cNvSpPr txBox="1"/>
          <p:nvPr/>
        </p:nvSpPr>
        <p:spPr>
          <a:xfrm>
            <a:off x="1465411" y="1971737"/>
            <a:ext cx="12824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10</a:t>
            </a:r>
          </a:p>
        </p:txBody>
      </p:sp>
      <p:cxnSp>
        <p:nvCxnSpPr>
          <p:cNvPr id="71" name="Straight Connector 70">
            <a:extLst>
              <a:ext uri="{FF2B5EF4-FFF2-40B4-BE49-F238E27FC236}">
                <a16:creationId xmlns:a16="http://schemas.microsoft.com/office/drawing/2014/main" id="{8B270EB0-1747-8849-BD80-1206FD887509}"/>
              </a:ext>
            </a:extLst>
          </p:cNvPr>
          <p:cNvCxnSpPr>
            <a:cxnSpLocks/>
          </p:cNvCxnSpPr>
          <p:nvPr/>
        </p:nvCxnSpPr>
        <p:spPr>
          <a:xfrm>
            <a:off x="1629339" y="2049871"/>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3" name="TextBox 72">
            <a:extLst>
              <a:ext uri="{FF2B5EF4-FFF2-40B4-BE49-F238E27FC236}">
                <a16:creationId xmlns:a16="http://schemas.microsoft.com/office/drawing/2014/main" id="{61FB10D7-9FD8-534B-9FE4-AAA0AEA41A1D}"/>
              </a:ext>
            </a:extLst>
          </p:cNvPr>
          <p:cNvSpPr txBox="1"/>
          <p:nvPr/>
        </p:nvSpPr>
        <p:spPr>
          <a:xfrm>
            <a:off x="5186124" y="1665084"/>
            <a:ext cx="442429"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8B878B"/>
                </a:solidFill>
                <a:effectLst/>
                <a:uLnTx/>
                <a:uFillTx/>
                <a:latin typeface="Arial" panose="020B0604020202020204" pitchFamily="34" charset="0"/>
                <a:ea typeface="Aileron" charset="0"/>
                <a:cs typeface="Arial" panose="020B0604020202020204" pitchFamily="34" charset="0"/>
              </a:rPr>
              <a:t>Placebo</a:t>
            </a:r>
          </a:p>
        </p:txBody>
      </p:sp>
      <p:sp>
        <p:nvSpPr>
          <p:cNvPr id="74" name="TextBox 73">
            <a:extLst>
              <a:ext uri="{FF2B5EF4-FFF2-40B4-BE49-F238E27FC236}">
                <a16:creationId xmlns:a16="http://schemas.microsoft.com/office/drawing/2014/main" id="{C64198ED-75A3-B149-8481-F77524AD1AA0}"/>
              </a:ext>
            </a:extLst>
          </p:cNvPr>
          <p:cNvSpPr txBox="1"/>
          <p:nvPr/>
        </p:nvSpPr>
        <p:spPr>
          <a:xfrm>
            <a:off x="5187732" y="2176932"/>
            <a:ext cx="750205"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Empagliflozin</a:t>
            </a:r>
          </a:p>
        </p:txBody>
      </p:sp>
      <p:sp>
        <p:nvSpPr>
          <p:cNvPr id="75" name="TextBox 74">
            <a:extLst>
              <a:ext uri="{FF2B5EF4-FFF2-40B4-BE49-F238E27FC236}">
                <a16:creationId xmlns:a16="http://schemas.microsoft.com/office/drawing/2014/main" id="{368731A1-5B56-AA44-A313-6967CF91CA0A}"/>
              </a:ext>
            </a:extLst>
          </p:cNvPr>
          <p:cNvSpPr txBox="1"/>
          <p:nvPr/>
        </p:nvSpPr>
        <p:spPr>
          <a:xfrm>
            <a:off x="619201" y="1219651"/>
            <a:ext cx="2816990" cy="276999"/>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00" normalizeH="0" baseline="0" noProof="0" dirty="0">
                <a:ln>
                  <a:noFill/>
                </a:ln>
                <a:solidFill>
                  <a:srgbClr val="C6573B"/>
                </a:solidFill>
                <a:effectLst/>
                <a:uLnTx/>
                <a:uFillTx/>
                <a:latin typeface="Arial" panose="020B0604020202020204" pitchFamily="34" charset="0"/>
                <a:ea typeface="Aileron" charset="0"/>
                <a:cs typeface="Arial" panose="020B0604020202020204" pitchFamily="34" charset="0"/>
              </a:rPr>
              <a:t>EMPA-REG OUTCOME</a:t>
            </a:r>
            <a:r>
              <a:rPr kumimoji="0" lang="en-US" sz="1800" b="1" i="0" u="none" strike="noStrike" kern="1200" cap="none" spc="100" normalizeH="0" baseline="30000" noProof="0" dirty="0">
                <a:ln>
                  <a:noFill/>
                </a:ln>
                <a:solidFill>
                  <a:srgbClr val="C6573B"/>
                </a:solidFill>
                <a:effectLst/>
                <a:uLnTx/>
                <a:uFillTx/>
                <a:latin typeface="Arial" panose="020B0604020202020204" pitchFamily="34" charset="0"/>
                <a:ea typeface="Aileron" charset="0"/>
                <a:cs typeface="Arial" panose="020B0604020202020204" pitchFamily="34" charset="0"/>
              </a:rPr>
              <a:t>1</a:t>
            </a:r>
          </a:p>
        </p:txBody>
      </p:sp>
      <p:sp>
        <p:nvSpPr>
          <p:cNvPr id="76" name="TextBox 75">
            <a:extLst>
              <a:ext uri="{FF2B5EF4-FFF2-40B4-BE49-F238E27FC236}">
                <a16:creationId xmlns:a16="http://schemas.microsoft.com/office/drawing/2014/main" id="{2AAFF45D-E20C-014D-8CFE-C8B8428CB31A}"/>
              </a:ext>
            </a:extLst>
          </p:cNvPr>
          <p:cNvSpPr txBox="1"/>
          <p:nvPr/>
        </p:nvSpPr>
        <p:spPr>
          <a:xfrm>
            <a:off x="1465411" y="1524062"/>
            <a:ext cx="12824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15</a:t>
            </a:r>
          </a:p>
        </p:txBody>
      </p:sp>
      <p:cxnSp>
        <p:nvCxnSpPr>
          <p:cNvPr id="77" name="Straight Connector 76">
            <a:extLst>
              <a:ext uri="{FF2B5EF4-FFF2-40B4-BE49-F238E27FC236}">
                <a16:creationId xmlns:a16="http://schemas.microsoft.com/office/drawing/2014/main" id="{61714DC4-4B9E-884D-9FB9-4D8CDC0AF49B}"/>
              </a:ext>
            </a:extLst>
          </p:cNvPr>
          <p:cNvCxnSpPr>
            <a:cxnSpLocks/>
          </p:cNvCxnSpPr>
          <p:nvPr/>
        </p:nvCxnSpPr>
        <p:spPr>
          <a:xfrm>
            <a:off x="1629339" y="1602196"/>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177AC000-419B-5C42-89DA-B26816410130}"/>
              </a:ext>
            </a:extLst>
          </p:cNvPr>
          <p:cNvCxnSpPr>
            <a:cxnSpLocks/>
          </p:cNvCxnSpPr>
          <p:nvPr/>
        </p:nvCxnSpPr>
        <p:spPr>
          <a:xfrm>
            <a:off x="1697192" y="2971627"/>
            <a:ext cx="344434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0640DA58-FE5D-3A47-B75D-455263D592D6}"/>
              </a:ext>
            </a:extLst>
          </p:cNvPr>
          <p:cNvSpPr txBox="1"/>
          <p:nvPr/>
        </p:nvSpPr>
        <p:spPr>
          <a:xfrm>
            <a:off x="3201144" y="3174443"/>
            <a:ext cx="456856"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Months</a:t>
            </a:r>
          </a:p>
        </p:txBody>
      </p:sp>
      <p:sp>
        <p:nvSpPr>
          <p:cNvPr id="25" name="TextBox 24">
            <a:extLst>
              <a:ext uri="{FF2B5EF4-FFF2-40B4-BE49-F238E27FC236}">
                <a16:creationId xmlns:a16="http://schemas.microsoft.com/office/drawing/2014/main" id="{8DAE5BD5-3687-2140-A654-4637A1F620A9}"/>
              </a:ext>
            </a:extLst>
          </p:cNvPr>
          <p:cNvSpPr txBox="1"/>
          <p:nvPr/>
        </p:nvSpPr>
        <p:spPr>
          <a:xfrm>
            <a:off x="1671006" y="3039308"/>
            <a:ext cx="6412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a:t>
            </a:r>
          </a:p>
        </p:txBody>
      </p:sp>
      <p:cxnSp>
        <p:nvCxnSpPr>
          <p:cNvPr id="36" name="Straight Connector 35">
            <a:extLst>
              <a:ext uri="{FF2B5EF4-FFF2-40B4-BE49-F238E27FC236}">
                <a16:creationId xmlns:a16="http://schemas.microsoft.com/office/drawing/2014/main" id="{765E3F9F-A224-4048-BFD5-33B992AA4F0C}"/>
              </a:ext>
            </a:extLst>
          </p:cNvPr>
          <p:cNvCxnSpPr>
            <a:cxnSpLocks/>
          </p:cNvCxnSpPr>
          <p:nvPr/>
        </p:nvCxnSpPr>
        <p:spPr>
          <a:xfrm>
            <a:off x="1629339" y="2949402"/>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50479173-ABA6-6346-998C-EEAFEDAF8EF9}"/>
              </a:ext>
            </a:extLst>
          </p:cNvPr>
          <p:cNvSpPr txBox="1"/>
          <p:nvPr/>
        </p:nvSpPr>
        <p:spPr>
          <a:xfrm>
            <a:off x="1529531" y="2874424"/>
            <a:ext cx="6412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a:t>
            </a:r>
          </a:p>
        </p:txBody>
      </p:sp>
      <p:cxnSp>
        <p:nvCxnSpPr>
          <p:cNvPr id="38" name="Straight Connector 37">
            <a:extLst>
              <a:ext uri="{FF2B5EF4-FFF2-40B4-BE49-F238E27FC236}">
                <a16:creationId xmlns:a16="http://schemas.microsoft.com/office/drawing/2014/main" id="{0B74CFDB-7490-2048-A34A-B02F61244046}"/>
              </a:ext>
            </a:extLst>
          </p:cNvPr>
          <p:cNvCxnSpPr>
            <a:cxnSpLocks/>
          </p:cNvCxnSpPr>
          <p:nvPr/>
        </p:nvCxnSpPr>
        <p:spPr>
          <a:xfrm rot="16200000">
            <a:off x="1663998" y="3007094"/>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AA9D240B-77EB-5547-841E-ADAB471011AD}"/>
              </a:ext>
            </a:extLst>
          </p:cNvPr>
          <p:cNvSpPr txBox="1"/>
          <p:nvPr/>
        </p:nvSpPr>
        <p:spPr>
          <a:xfrm>
            <a:off x="2122181" y="3039308"/>
            <a:ext cx="6412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6</a:t>
            </a:r>
          </a:p>
        </p:txBody>
      </p:sp>
      <p:cxnSp>
        <p:nvCxnSpPr>
          <p:cNvPr id="40" name="Straight Connector 39">
            <a:extLst>
              <a:ext uri="{FF2B5EF4-FFF2-40B4-BE49-F238E27FC236}">
                <a16:creationId xmlns:a16="http://schemas.microsoft.com/office/drawing/2014/main" id="{C2B4A802-E842-BA42-84C8-AC3112D7365F}"/>
              </a:ext>
            </a:extLst>
          </p:cNvPr>
          <p:cNvCxnSpPr>
            <a:cxnSpLocks/>
          </p:cNvCxnSpPr>
          <p:nvPr/>
        </p:nvCxnSpPr>
        <p:spPr>
          <a:xfrm rot="16200000">
            <a:off x="2115173" y="3007094"/>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E053D240-550E-A540-A60E-5077658B503A}"/>
              </a:ext>
            </a:extLst>
          </p:cNvPr>
          <p:cNvSpPr txBox="1"/>
          <p:nvPr/>
        </p:nvSpPr>
        <p:spPr>
          <a:xfrm>
            <a:off x="2518960" y="3039308"/>
            <a:ext cx="12824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12</a:t>
            </a:r>
          </a:p>
        </p:txBody>
      </p:sp>
      <p:cxnSp>
        <p:nvCxnSpPr>
          <p:cNvPr id="42" name="Straight Connector 41">
            <a:extLst>
              <a:ext uri="{FF2B5EF4-FFF2-40B4-BE49-F238E27FC236}">
                <a16:creationId xmlns:a16="http://schemas.microsoft.com/office/drawing/2014/main" id="{BF92A6B3-AF85-AB4E-B532-E8D808AD1B9E}"/>
              </a:ext>
            </a:extLst>
          </p:cNvPr>
          <p:cNvCxnSpPr>
            <a:cxnSpLocks/>
          </p:cNvCxnSpPr>
          <p:nvPr/>
        </p:nvCxnSpPr>
        <p:spPr>
          <a:xfrm rot="16200000">
            <a:off x="2544012" y="3007094"/>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6DAE68FD-A5CA-3146-A8A4-B95F2BA77671}"/>
              </a:ext>
            </a:extLst>
          </p:cNvPr>
          <p:cNvSpPr txBox="1"/>
          <p:nvPr/>
        </p:nvSpPr>
        <p:spPr>
          <a:xfrm>
            <a:off x="2944848" y="3039308"/>
            <a:ext cx="12824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18</a:t>
            </a:r>
          </a:p>
        </p:txBody>
      </p:sp>
      <p:cxnSp>
        <p:nvCxnSpPr>
          <p:cNvPr id="44" name="Straight Connector 43">
            <a:extLst>
              <a:ext uri="{FF2B5EF4-FFF2-40B4-BE49-F238E27FC236}">
                <a16:creationId xmlns:a16="http://schemas.microsoft.com/office/drawing/2014/main" id="{B9969220-83A5-844E-B884-673009A20961}"/>
              </a:ext>
            </a:extLst>
          </p:cNvPr>
          <p:cNvCxnSpPr>
            <a:cxnSpLocks/>
          </p:cNvCxnSpPr>
          <p:nvPr/>
        </p:nvCxnSpPr>
        <p:spPr>
          <a:xfrm rot="16200000">
            <a:off x="2969900" y="3007094"/>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FECF6229-54CB-614A-A1C7-942787855231}"/>
              </a:ext>
            </a:extLst>
          </p:cNvPr>
          <p:cNvSpPr txBox="1"/>
          <p:nvPr/>
        </p:nvSpPr>
        <p:spPr>
          <a:xfrm>
            <a:off x="3370511" y="3039308"/>
            <a:ext cx="12824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24</a:t>
            </a:r>
          </a:p>
        </p:txBody>
      </p:sp>
      <p:cxnSp>
        <p:nvCxnSpPr>
          <p:cNvPr id="46" name="Straight Connector 45">
            <a:extLst>
              <a:ext uri="{FF2B5EF4-FFF2-40B4-BE49-F238E27FC236}">
                <a16:creationId xmlns:a16="http://schemas.microsoft.com/office/drawing/2014/main" id="{0C44F368-2B01-F44C-B956-0C634FA788E5}"/>
              </a:ext>
            </a:extLst>
          </p:cNvPr>
          <p:cNvCxnSpPr>
            <a:cxnSpLocks/>
          </p:cNvCxnSpPr>
          <p:nvPr/>
        </p:nvCxnSpPr>
        <p:spPr>
          <a:xfrm rot="16200000">
            <a:off x="3395563" y="3007094"/>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930928C6-9556-F34F-86B9-3AE0E1354F8E}"/>
              </a:ext>
            </a:extLst>
          </p:cNvPr>
          <p:cNvSpPr txBox="1"/>
          <p:nvPr/>
        </p:nvSpPr>
        <p:spPr>
          <a:xfrm>
            <a:off x="3796499" y="3039308"/>
            <a:ext cx="12824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30</a:t>
            </a:r>
          </a:p>
        </p:txBody>
      </p:sp>
      <p:cxnSp>
        <p:nvCxnSpPr>
          <p:cNvPr id="50" name="Straight Connector 49">
            <a:extLst>
              <a:ext uri="{FF2B5EF4-FFF2-40B4-BE49-F238E27FC236}">
                <a16:creationId xmlns:a16="http://schemas.microsoft.com/office/drawing/2014/main" id="{0D75174A-AF76-F84B-85FC-5E591467B03B}"/>
              </a:ext>
            </a:extLst>
          </p:cNvPr>
          <p:cNvCxnSpPr>
            <a:cxnSpLocks/>
          </p:cNvCxnSpPr>
          <p:nvPr/>
        </p:nvCxnSpPr>
        <p:spPr>
          <a:xfrm rot="16200000">
            <a:off x="3821551" y="3007094"/>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E5BAABF0-5599-DD46-BA53-FF756966876C}"/>
              </a:ext>
            </a:extLst>
          </p:cNvPr>
          <p:cNvSpPr txBox="1"/>
          <p:nvPr/>
        </p:nvSpPr>
        <p:spPr>
          <a:xfrm>
            <a:off x="4225394" y="3039308"/>
            <a:ext cx="12824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36</a:t>
            </a:r>
          </a:p>
        </p:txBody>
      </p:sp>
      <p:cxnSp>
        <p:nvCxnSpPr>
          <p:cNvPr id="52" name="Straight Connector 51">
            <a:extLst>
              <a:ext uri="{FF2B5EF4-FFF2-40B4-BE49-F238E27FC236}">
                <a16:creationId xmlns:a16="http://schemas.microsoft.com/office/drawing/2014/main" id="{4B9E61E9-D41B-B54A-AD55-3123EB1F9D9E}"/>
              </a:ext>
            </a:extLst>
          </p:cNvPr>
          <p:cNvCxnSpPr>
            <a:cxnSpLocks/>
          </p:cNvCxnSpPr>
          <p:nvPr/>
        </p:nvCxnSpPr>
        <p:spPr>
          <a:xfrm rot="16200000">
            <a:off x="4250446" y="3007094"/>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5E68A480-9C79-7A4D-8E6D-1A2E0FD6A4CA}"/>
              </a:ext>
            </a:extLst>
          </p:cNvPr>
          <p:cNvSpPr txBox="1"/>
          <p:nvPr/>
        </p:nvSpPr>
        <p:spPr>
          <a:xfrm>
            <a:off x="4651226" y="3039308"/>
            <a:ext cx="12824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42</a:t>
            </a:r>
          </a:p>
        </p:txBody>
      </p:sp>
      <p:cxnSp>
        <p:nvCxnSpPr>
          <p:cNvPr id="54" name="Straight Connector 53">
            <a:extLst>
              <a:ext uri="{FF2B5EF4-FFF2-40B4-BE49-F238E27FC236}">
                <a16:creationId xmlns:a16="http://schemas.microsoft.com/office/drawing/2014/main" id="{FBC059C3-BA76-A24B-A408-53D899929549}"/>
              </a:ext>
            </a:extLst>
          </p:cNvPr>
          <p:cNvCxnSpPr>
            <a:cxnSpLocks/>
          </p:cNvCxnSpPr>
          <p:nvPr/>
        </p:nvCxnSpPr>
        <p:spPr>
          <a:xfrm rot="16200000">
            <a:off x="4676278" y="3007094"/>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41F04F41-55CE-4245-87B4-64ACDA869BF0}"/>
              </a:ext>
            </a:extLst>
          </p:cNvPr>
          <p:cNvSpPr txBox="1"/>
          <p:nvPr/>
        </p:nvSpPr>
        <p:spPr>
          <a:xfrm>
            <a:off x="5083295" y="3039308"/>
            <a:ext cx="12824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48</a:t>
            </a:r>
          </a:p>
        </p:txBody>
      </p:sp>
      <p:cxnSp>
        <p:nvCxnSpPr>
          <p:cNvPr id="56" name="Straight Connector 55">
            <a:extLst>
              <a:ext uri="{FF2B5EF4-FFF2-40B4-BE49-F238E27FC236}">
                <a16:creationId xmlns:a16="http://schemas.microsoft.com/office/drawing/2014/main" id="{BB53B519-703A-534B-8233-B65BD91775D3}"/>
              </a:ext>
            </a:extLst>
          </p:cNvPr>
          <p:cNvCxnSpPr>
            <a:cxnSpLocks/>
          </p:cNvCxnSpPr>
          <p:nvPr/>
        </p:nvCxnSpPr>
        <p:spPr>
          <a:xfrm rot="16200000">
            <a:off x="5108347" y="3007094"/>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8412DBBE-C3E7-E849-9006-872352869D2C}"/>
              </a:ext>
            </a:extLst>
          </p:cNvPr>
          <p:cNvSpPr txBox="1"/>
          <p:nvPr/>
        </p:nvSpPr>
        <p:spPr>
          <a:xfrm>
            <a:off x="1587651" y="3391733"/>
            <a:ext cx="230832"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4687</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2333</a:t>
            </a:r>
          </a:p>
        </p:txBody>
      </p:sp>
      <p:sp>
        <p:nvSpPr>
          <p:cNvPr id="60" name="TextBox 59">
            <a:extLst>
              <a:ext uri="{FF2B5EF4-FFF2-40B4-BE49-F238E27FC236}">
                <a16:creationId xmlns:a16="http://schemas.microsoft.com/office/drawing/2014/main" id="{8D6FDAB4-21A3-0C45-A141-4555CBC548DB}"/>
              </a:ext>
            </a:extLst>
          </p:cNvPr>
          <p:cNvSpPr txBox="1"/>
          <p:nvPr/>
        </p:nvSpPr>
        <p:spPr>
          <a:xfrm>
            <a:off x="2016600" y="3391733"/>
            <a:ext cx="230832"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4614</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2271</a:t>
            </a:r>
          </a:p>
        </p:txBody>
      </p:sp>
      <p:sp>
        <p:nvSpPr>
          <p:cNvPr id="61" name="TextBox 60">
            <a:extLst>
              <a:ext uri="{FF2B5EF4-FFF2-40B4-BE49-F238E27FC236}">
                <a16:creationId xmlns:a16="http://schemas.microsoft.com/office/drawing/2014/main" id="{0DF851A1-82CC-1C4B-BF44-B6EAF31EA66F}"/>
              </a:ext>
            </a:extLst>
          </p:cNvPr>
          <p:cNvSpPr txBox="1"/>
          <p:nvPr/>
        </p:nvSpPr>
        <p:spPr>
          <a:xfrm>
            <a:off x="2458139" y="3391733"/>
            <a:ext cx="230832"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4523</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2226</a:t>
            </a:r>
          </a:p>
        </p:txBody>
      </p:sp>
      <p:sp>
        <p:nvSpPr>
          <p:cNvPr id="65" name="TextBox 64">
            <a:extLst>
              <a:ext uri="{FF2B5EF4-FFF2-40B4-BE49-F238E27FC236}">
                <a16:creationId xmlns:a16="http://schemas.microsoft.com/office/drawing/2014/main" id="{68EF5274-162B-B344-980F-A62CF90079B7}"/>
              </a:ext>
            </a:extLst>
          </p:cNvPr>
          <p:cNvSpPr txBox="1"/>
          <p:nvPr/>
        </p:nvSpPr>
        <p:spPr>
          <a:xfrm>
            <a:off x="3738853" y="3391733"/>
            <a:ext cx="230832"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2950</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1424</a:t>
            </a:r>
          </a:p>
        </p:txBody>
      </p:sp>
      <p:sp>
        <p:nvSpPr>
          <p:cNvPr id="66" name="TextBox 65">
            <a:extLst>
              <a:ext uri="{FF2B5EF4-FFF2-40B4-BE49-F238E27FC236}">
                <a16:creationId xmlns:a16="http://schemas.microsoft.com/office/drawing/2014/main" id="{4E0A001E-8D3A-4049-AEC1-6F8661462E74}"/>
              </a:ext>
            </a:extLst>
          </p:cNvPr>
          <p:cNvSpPr txBox="1"/>
          <p:nvPr/>
        </p:nvSpPr>
        <p:spPr>
          <a:xfrm>
            <a:off x="4161398" y="3391733"/>
            <a:ext cx="230832"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2487</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1202</a:t>
            </a:r>
          </a:p>
        </p:txBody>
      </p:sp>
      <p:sp>
        <p:nvSpPr>
          <p:cNvPr id="67" name="TextBox 66">
            <a:extLst>
              <a:ext uri="{FF2B5EF4-FFF2-40B4-BE49-F238E27FC236}">
                <a16:creationId xmlns:a16="http://schemas.microsoft.com/office/drawing/2014/main" id="{A783895B-EB1A-514C-8596-7D8BEBB95825}"/>
              </a:ext>
            </a:extLst>
          </p:cNvPr>
          <p:cNvSpPr txBox="1"/>
          <p:nvPr/>
        </p:nvSpPr>
        <p:spPr>
          <a:xfrm>
            <a:off x="4603105" y="3391733"/>
            <a:ext cx="230832"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1634</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775</a:t>
            </a:r>
          </a:p>
        </p:txBody>
      </p:sp>
      <p:sp>
        <p:nvSpPr>
          <p:cNvPr id="68" name="TextBox 67">
            <a:extLst>
              <a:ext uri="{FF2B5EF4-FFF2-40B4-BE49-F238E27FC236}">
                <a16:creationId xmlns:a16="http://schemas.microsoft.com/office/drawing/2014/main" id="{B7D27997-9570-4940-8FAD-6060F5299B00}"/>
              </a:ext>
            </a:extLst>
          </p:cNvPr>
          <p:cNvSpPr txBox="1"/>
          <p:nvPr/>
        </p:nvSpPr>
        <p:spPr>
          <a:xfrm>
            <a:off x="5060853" y="3391733"/>
            <a:ext cx="173124"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395</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168</a:t>
            </a:r>
          </a:p>
        </p:txBody>
      </p:sp>
      <p:sp>
        <p:nvSpPr>
          <p:cNvPr id="69" name="TextBox 68">
            <a:extLst>
              <a:ext uri="{FF2B5EF4-FFF2-40B4-BE49-F238E27FC236}">
                <a16:creationId xmlns:a16="http://schemas.microsoft.com/office/drawing/2014/main" id="{0819A18F-7D41-AD40-A1F0-796740DD309E}"/>
              </a:ext>
            </a:extLst>
          </p:cNvPr>
          <p:cNvSpPr txBox="1"/>
          <p:nvPr/>
        </p:nvSpPr>
        <p:spPr>
          <a:xfrm>
            <a:off x="736387" y="3287089"/>
            <a:ext cx="713337" cy="313932"/>
          </a:xfrm>
          <a:prstGeom prst="rect">
            <a:avLst/>
          </a:prstGeom>
          <a:noFill/>
        </p:spPr>
        <p:txBody>
          <a:bodyPr wrap="none" lIns="0" tIns="0" rIns="0" bIns="0" rtlCol="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No. of patients</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Empagliflozin</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8B878B"/>
                </a:solidFill>
                <a:effectLst/>
                <a:uLnTx/>
                <a:uFillTx/>
                <a:latin typeface="Arial" panose="020B0604020202020204" pitchFamily="34" charset="0"/>
                <a:ea typeface="Aileron" charset="0"/>
                <a:cs typeface="Arial" panose="020B0604020202020204" pitchFamily="34" charset="0"/>
              </a:rPr>
              <a:t>Placebo</a:t>
            </a:r>
          </a:p>
        </p:txBody>
      </p:sp>
      <p:sp>
        <p:nvSpPr>
          <p:cNvPr id="79" name="TextBox 78">
            <a:extLst>
              <a:ext uri="{FF2B5EF4-FFF2-40B4-BE49-F238E27FC236}">
                <a16:creationId xmlns:a16="http://schemas.microsoft.com/office/drawing/2014/main" id="{AA30B748-BDE0-274A-972C-8ACA61CBE7CB}"/>
              </a:ext>
            </a:extLst>
          </p:cNvPr>
          <p:cNvSpPr txBox="1"/>
          <p:nvPr/>
        </p:nvSpPr>
        <p:spPr>
          <a:xfrm>
            <a:off x="3307053" y="3391733"/>
            <a:ext cx="230832"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3988</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1932</a:t>
            </a:r>
          </a:p>
        </p:txBody>
      </p:sp>
      <p:sp>
        <p:nvSpPr>
          <p:cNvPr id="80" name="TextBox 79">
            <a:extLst>
              <a:ext uri="{FF2B5EF4-FFF2-40B4-BE49-F238E27FC236}">
                <a16:creationId xmlns:a16="http://schemas.microsoft.com/office/drawing/2014/main" id="{A6D9C663-FA39-0F42-A538-C6978DE5EF4E}"/>
              </a:ext>
            </a:extLst>
          </p:cNvPr>
          <p:cNvSpPr txBox="1"/>
          <p:nvPr/>
        </p:nvSpPr>
        <p:spPr>
          <a:xfrm>
            <a:off x="2891128" y="3391733"/>
            <a:ext cx="230832"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4427</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2173</a:t>
            </a:r>
          </a:p>
        </p:txBody>
      </p:sp>
      <p:sp>
        <p:nvSpPr>
          <p:cNvPr id="89" name="TextBox 88">
            <a:extLst>
              <a:ext uri="{FF2B5EF4-FFF2-40B4-BE49-F238E27FC236}">
                <a16:creationId xmlns:a16="http://schemas.microsoft.com/office/drawing/2014/main" id="{731F5E32-A86C-E747-88F6-A0898A927901}"/>
              </a:ext>
            </a:extLst>
          </p:cNvPr>
          <p:cNvSpPr txBox="1"/>
          <p:nvPr/>
        </p:nvSpPr>
        <p:spPr>
          <a:xfrm>
            <a:off x="7924685" y="1690499"/>
            <a:ext cx="1336904" cy="123111"/>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HR: 0.78 (95% CI, 0.67-0.91)</a:t>
            </a:r>
          </a:p>
        </p:txBody>
      </p:sp>
      <p:sp>
        <p:nvSpPr>
          <p:cNvPr id="90" name="Google Shape;837;p28">
            <a:extLst>
              <a:ext uri="{FF2B5EF4-FFF2-40B4-BE49-F238E27FC236}">
                <a16:creationId xmlns:a16="http://schemas.microsoft.com/office/drawing/2014/main" id="{AFF6D0F9-F911-7B4E-BC99-3A22307754A3}"/>
              </a:ext>
            </a:extLst>
          </p:cNvPr>
          <p:cNvSpPr txBox="1"/>
          <p:nvPr/>
        </p:nvSpPr>
        <p:spPr>
          <a:xfrm rot="-5400000">
            <a:off x="6736559" y="2082790"/>
            <a:ext cx="1339851" cy="400069"/>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Patients with</a:t>
            </a:r>
            <a:b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b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an event (%)</a:t>
            </a:r>
            <a:endParaRPr kumimoji="0"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91" name="Straight Connector 90">
            <a:extLst>
              <a:ext uri="{FF2B5EF4-FFF2-40B4-BE49-F238E27FC236}">
                <a16:creationId xmlns:a16="http://schemas.microsoft.com/office/drawing/2014/main" id="{13769BFC-3880-AD49-8A7A-C9980A1FDABD}"/>
              </a:ext>
            </a:extLst>
          </p:cNvPr>
          <p:cNvCxnSpPr>
            <a:cxnSpLocks/>
          </p:cNvCxnSpPr>
          <p:nvPr/>
        </p:nvCxnSpPr>
        <p:spPr>
          <a:xfrm flipV="1">
            <a:off x="7831594" y="1597025"/>
            <a:ext cx="0" cy="137460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2" name="TextBox 91">
            <a:extLst>
              <a:ext uri="{FF2B5EF4-FFF2-40B4-BE49-F238E27FC236}">
                <a16:creationId xmlns:a16="http://schemas.microsoft.com/office/drawing/2014/main" id="{DDFB0C9A-257B-CD45-98A2-7450EE4A1829}"/>
              </a:ext>
            </a:extLst>
          </p:cNvPr>
          <p:cNvSpPr txBox="1"/>
          <p:nvPr/>
        </p:nvSpPr>
        <p:spPr>
          <a:xfrm>
            <a:off x="7665086" y="2485234"/>
            <a:ext cx="6412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6</a:t>
            </a:r>
          </a:p>
        </p:txBody>
      </p:sp>
      <p:cxnSp>
        <p:nvCxnSpPr>
          <p:cNvPr id="93" name="Straight Connector 92">
            <a:extLst>
              <a:ext uri="{FF2B5EF4-FFF2-40B4-BE49-F238E27FC236}">
                <a16:creationId xmlns:a16="http://schemas.microsoft.com/office/drawing/2014/main" id="{3F4D6569-4138-7048-ACC2-99177FEAADEB}"/>
              </a:ext>
            </a:extLst>
          </p:cNvPr>
          <p:cNvCxnSpPr>
            <a:cxnSpLocks/>
          </p:cNvCxnSpPr>
          <p:nvPr/>
        </p:nvCxnSpPr>
        <p:spPr>
          <a:xfrm>
            <a:off x="7764894" y="2563368"/>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5" name="TextBox 94">
            <a:extLst>
              <a:ext uri="{FF2B5EF4-FFF2-40B4-BE49-F238E27FC236}">
                <a16:creationId xmlns:a16="http://schemas.microsoft.com/office/drawing/2014/main" id="{B10C56F5-924F-5344-ABD7-EFF9E6D9D6D8}"/>
              </a:ext>
            </a:extLst>
          </p:cNvPr>
          <p:cNvSpPr txBox="1"/>
          <p:nvPr/>
        </p:nvSpPr>
        <p:spPr>
          <a:xfrm>
            <a:off x="7600966" y="1927287"/>
            <a:ext cx="12824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14</a:t>
            </a:r>
          </a:p>
        </p:txBody>
      </p:sp>
      <p:cxnSp>
        <p:nvCxnSpPr>
          <p:cNvPr id="96" name="Straight Connector 95">
            <a:extLst>
              <a:ext uri="{FF2B5EF4-FFF2-40B4-BE49-F238E27FC236}">
                <a16:creationId xmlns:a16="http://schemas.microsoft.com/office/drawing/2014/main" id="{70D82BFA-9E0D-CE43-ADA6-D06EF5439D23}"/>
              </a:ext>
            </a:extLst>
          </p:cNvPr>
          <p:cNvCxnSpPr>
            <a:cxnSpLocks/>
          </p:cNvCxnSpPr>
          <p:nvPr/>
        </p:nvCxnSpPr>
        <p:spPr>
          <a:xfrm>
            <a:off x="7764894" y="2005421"/>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7" name="TextBox 96">
            <a:extLst>
              <a:ext uri="{FF2B5EF4-FFF2-40B4-BE49-F238E27FC236}">
                <a16:creationId xmlns:a16="http://schemas.microsoft.com/office/drawing/2014/main" id="{87B10E15-2695-4D4C-89F7-CBE7E60790EB}"/>
              </a:ext>
            </a:extLst>
          </p:cNvPr>
          <p:cNvSpPr txBox="1"/>
          <p:nvPr/>
        </p:nvSpPr>
        <p:spPr>
          <a:xfrm>
            <a:off x="10957387" y="1989776"/>
            <a:ext cx="442429"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8B878B"/>
                </a:solidFill>
                <a:effectLst/>
                <a:uLnTx/>
                <a:uFillTx/>
                <a:latin typeface="Arial" panose="020B0604020202020204" pitchFamily="34" charset="0"/>
                <a:ea typeface="Aileron" charset="0"/>
                <a:cs typeface="Arial" panose="020B0604020202020204" pitchFamily="34" charset="0"/>
              </a:rPr>
              <a:t>Placebo</a:t>
            </a:r>
          </a:p>
        </p:txBody>
      </p:sp>
      <p:sp>
        <p:nvSpPr>
          <p:cNvPr id="98" name="TextBox 97">
            <a:extLst>
              <a:ext uri="{FF2B5EF4-FFF2-40B4-BE49-F238E27FC236}">
                <a16:creationId xmlns:a16="http://schemas.microsoft.com/office/drawing/2014/main" id="{08979FD0-D4B8-794F-8961-115753A0BBF3}"/>
              </a:ext>
            </a:extLst>
          </p:cNvPr>
          <p:cNvSpPr txBox="1"/>
          <p:nvPr/>
        </p:nvSpPr>
        <p:spPr>
          <a:xfrm>
            <a:off x="10823528" y="2494118"/>
            <a:ext cx="718145"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C6573B"/>
                </a:solidFill>
                <a:effectLst/>
                <a:uLnTx/>
                <a:uFillTx/>
                <a:latin typeface="Arial" panose="020B0604020202020204" pitchFamily="34" charset="0"/>
                <a:ea typeface="Aileron" charset="0"/>
                <a:cs typeface="Arial" panose="020B0604020202020204" pitchFamily="34" charset="0"/>
              </a:rPr>
              <a:t>Canagliflozin</a:t>
            </a:r>
          </a:p>
        </p:txBody>
      </p:sp>
      <p:sp>
        <p:nvSpPr>
          <p:cNvPr id="99" name="TextBox 98">
            <a:extLst>
              <a:ext uri="{FF2B5EF4-FFF2-40B4-BE49-F238E27FC236}">
                <a16:creationId xmlns:a16="http://schemas.microsoft.com/office/drawing/2014/main" id="{272F2B53-33B6-3E45-9671-11E5F82E67C4}"/>
              </a:ext>
            </a:extLst>
          </p:cNvPr>
          <p:cNvSpPr txBox="1"/>
          <p:nvPr/>
        </p:nvSpPr>
        <p:spPr>
          <a:xfrm>
            <a:off x="6754756" y="1219651"/>
            <a:ext cx="2500108" cy="276999"/>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00" normalizeH="0" baseline="0" noProof="0" dirty="0">
                <a:ln>
                  <a:noFill/>
                </a:ln>
                <a:solidFill>
                  <a:srgbClr val="C6573B"/>
                </a:solidFill>
                <a:effectLst/>
                <a:uLnTx/>
                <a:uFillTx/>
                <a:latin typeface="Arial" panose="020B0604020202020204" pitchFamily="34" charset="0"/>
                <a:ea typeface="Aileron" charset="0"/>
                <a:cs typeface="Arial" panose="020B0604020202020204" pitchFamily="34" charset="0"/>
              </a:rPr>
              <a:t>CANVAS PROGRAM</a:t>
            </a:r>
            <a:r>
              <a:rPr kumimoji="0" lang="en-US" sz="1800" b="1" i="0" u="none" strike="noStrike" kern="1200" cap="none" spc="100" normalizeH="0" baseline="30000" noProof="0" dirty="0">
                <a:ln>
                  <a:noFill/>
                </a:ln>
                <a:solidFill>
                  <a:srgbClr val="C6573B"/>
                </a:solidFill>
                <a:effectLst/>
                <a:uLnTx/>
                <a:uFillTx/>
                <a:latin typeface="Arial" panose="020B0604020202020204" pitchFamily="34" charset="0"/>
                <a:ea typeface="Aileron" charset="0"/>
                <a:cs typeface="Arial" panose="020B0604020202020204" pitchFamily="34" charset="0"/>
              </a:rPr>
              <a:t>2</a:t>
            </a:r>
          </a:p>
        </p:txBody>
      </p:sp>
      <p:sp>
        <p:nvSpPr>
          <p:cNvPr id="100" name="TextBox 99">
            <a:extLst>
              <a:ext uri="{FF2B5EF4-FFF2-40B4-BE49-F238E27FC236}">
                <a16:creationId xmlns:a16="http://schemas.microsoft.com/office/drawing/2014/main" id="{B5BE64C9-4AB0-0741-8138-7E6E7F1E08EC}"/>
              </a:ext>
            </a:extLst>
          </p:cNvPr>
          <p:cNvSpPr txBox="1"/>
          <p:nvPr/>
        </p:nvSpPr>
        <p:spPr>
          <a:xfrm>
            <a:off x="7600966" y="1524062"/>
            <a:ext cx="12824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20</a:t>
            </a:r>
          </a:p>
        </p:txBody>
      </p:sp>
      <p:cxnSp>
        <p:nvCxnSpPr>
          <p:cNvPr id="101" name="Straight Connector 100">
            <a:extLst>
              <a:ext uri="{FF2B5EF4-FFF2-40B4-BE49-F238E27FC236}">
                <a16:creationId xmlns:a16="http://schemas.microsoft.com/office/drawing/2014/main" id="{04DC1E02-A979-AA4B-8BDF-FAE3CFB470C3}"/>
              </a:ext>
            </a:extLst>
          </p:cNvPr>
          <p:cNvCxnSpPr>
            <a:cxnSpLocks/>
          </p:cNvCxnSpPr>
          <p:nvPr/>
        </p:nvCxnSpPr>
        <p:spPr>
          <a:xfrm>
            <a:off x="7764894" y="1602196"/>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45C87F04-DE0E-8D4C-9361-FE88931A01CF}"/>
              </a:ext>
            </a:extLst>
          </p:cNvPr>
          <p:cNvCxnSpPr>
            <a:cxnSpLocks/>
          </p:cNvCxnSpPr>
          <p:nvPr/>
        </p:nvCxnSpPr>
        <p:spPr>
          <a:xfrm>
            <a:off x="7832747" y="2971627"/>
            <a:ext cx="358455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3" name="TextBox 102">
            <a:extLst>
              <a:ext uri="{FF2B5EF4-FFF2-40B4-BE49-F238E27FC236}">
                <a16:creationId xmlns:a16="http://schemas.microsoft.com/office/drawing/2014/main" id="{B0DCEC99-2A2B-F74C-9782-6C3355145BFA}"/>
              </a:ext>
            </a:extLst>
          </p:cNvPr>
          <p:cNvSpPr txBox="1"/>
          <p:nvPr/>
        </p:nvSpPr>
        <p:spPr>
          <a:xfrm>
            <a:off x="8753212" y="3174443"/>
            <a:ext cx="1623842"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Years since </a:t>
            </a:r>
            <a:r>
              <a:rPr kumimoji="0" lang="en-US" sz="1000" b="1" i="0" u="none" strike="noStrike" kern="1200" cap="none" spc="0" normalizeH="0" baseline="0" noProof="0" dirty="0" err="1">
                <a:ln>
                  <a:noFill/>
                </a:ln>
                <a:solidFill>
                  <a:srgbClr val="000000"/>
                </a:solidFill>
                <a:effectLst/>
                <a:uLnTx/>
                <a:uFillTx/>
                <a:latin typeface="Arial" panose="020B0604020202020204" pitchFamily="34" charset="0"/>
                <a:ea typeface="Aileron" charset="0"/>
                <a:cs typeface="Arial" panose="020B0604020202020204" pitchFamily="34" charset="0"/>
              </a:rPr>
              <a:t>randomisation</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endParaRPr>
          </a:p>
        </p:txBody>
      </p:sp>
      <p:sp>
        <p:nvSpPr>
          <p:cNvPr id="104" name="TextBox 103">
            <a:extLst>
              <a:ext uri="{FF2B5EF4-FFF2-40B4-BE49-F238E27FC236}">
                <a16:creationId xmlns:a16="http://schemas.microsoft.com/office/drawing/2014/main" id="{2C53DCB6-47FF-2E4E-AF32-8D4B685A33A9}"/>
              </a:ext>
            </a:extLst>
          </p:cNvPr>
          <p:cNvSpPr txBox="1"/>
          <p:nvPr/>
        </p:nvSpPr>
        <p:spPr>
          <a:xfrm>
            <a:off x="7806561" y="3039308"/>
            <a:ext cx="6412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a:t>
            </a:r>
          </a:p>
        </p:txBody>
      </p:sp>
      <p:cxnSp>
        <p:nvCxnSpPr>
          <p:cNvPr id="105" name="Straight Connector 104">
            <a:extLst>
              <a:ext uri="{FF2B5EF4-FFF2-40B4-BE49-F238E27FC236}">
                <a16:creationId xmlns:a16="http://schemas.microsoft.com/office/drawing/2014/main" id="{E7C7AAEC-1813-4649-8F8C-D867B4C0E520}"/>
              </a:ext>
            </a:extLst>
          </p:cNvPr>
          <p:cNvCxnSpPr>
            <a:cxnSpLocks/>
          </p:cNvCxnSpPr>
          <p:nvPr/>
        </p:nvCxnSpPr>
        <p:spPr>
          <a:xfrm>
            <a:off x="7764894" y="2971627"/>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6" name="TextBox 105">
            <a:extLst>
              <a:ext uri="{FF2B5EF4-FFF2-40B4-BE49-F238E27FC236}">
                <a16:creationId xmlns:a16="http://schemas.microsoft.com/office/drawing/2014/main" id="{34E02281-C2D3-7649-97A1-9A9ADA309352}"/>
              </a:ext>
            </a:extLst>
          </p:cNvPr>
          <p:cNvSpPr txBox="1"/>
          <p:nvPr/>
        </p:nvSpPr>
        <p:spPr>
          <a:xfrm>
            <a:off x="7665086" y="2899824"/>
            <a:ext cx="6412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a:t>
            </a:r>
          </a:p>
        </p:txBody>
      </p:sp>
      <p:cxnSp>
        <p:nvCxnSpPr>
          <p:cNvPr id="107" name="Straight Connector 106">
            <a:extLst>
              <a:ext uri="{FF2B5EF4-FFF2-40B4-BE49-F238E27FC236}">
                <a16:creationId xmlns:a16="http://schemas.microsoft.com/office/drawing/2014/main" id="{5E2B954E-00BE-4D49-9E7F-3F02F90AF6D8}"/>
              </a:ext>
            </a:extLst>
          </p:cNvPr>
          <p:cNvCxnSpPr>
            <a:cxnSpLocks/>
          </p:cNvCxnSpPr>
          <p:nvPr/>
        </p:nvCxnSpPr>
        <p:spPr>
          <a:xfrm rot="16200000">
            <a:off x="7799553" y="3007094"/>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8" name="TextBox 107">
            <a:extLst>
              <a:ext uri="{FF2B5EF4-FFF2-40B4-BE49-F238E27FC236}">
                <a16:creationId xmlns:a16="http://schemas.microsoft.com/office/drawing/2014/main" id="{9F0899BB-AB31-C34C-A568-21433559A9DA}"/>
              </a:ext>
            </a:extLst>
          </p:cNvPr>
          <p:cNvSpPr txBox="1"/>
          <p:nvPr/>
        </p:nvSpPr>
        <p:spPr>
          <a:xfrm>
            <a:off x="8378386" y="3039308"/>
            <a:ext cx="6412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a:t>
            </a:r>
          </a:p>
        </p:txBody>
      </p:sp>
      <p:cxnSp>
        <p:nvCxnSpPr>
          <p:cNvPr id="109" name="Straight Connector 108">
            <a:extLst>
              <a:ext uri="{FF2B5EF4-FFF2-40B4-BE49-F238E27FC236}">
                <a16:creationId xmlns:a16="http://schemas.microsoft.com/office/drawing/2014/main" id="{05DFD4EC-1AEB-8B4C-816E-32C9C5FF74C0}"/>
              </a:ext>
            </a:extLst>
          </p:cNvPr>
          <p:cNvCxnSpPr>
            <a:cxnSpLocks/>
          </p:cNvCxnSpPr>
          <p:nvPr/>
        </p:nvCxnSpPr>
        <p:spPr>
          <a:xfrm rot="16200000">
            <a:off x="8371378" y="3007094"/>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0" name="TextBox 109">
            <a:extLst>
              <a:ext uri="{FF2B5EF4-FFF2-40B4-BE49-F238E27FC236}">
                <a16:creationId xmlns:a16="http://schemas.microsoft.com/office/drawing/2014/main" id="{9B49FDD1-3FBA-2543-BBD2-81CE5563DB90}"/>
              </a:ext>
            </a:extLst>
          </p:cNvPr>
          <p:cNvSpPr txBox="1"/>
          <p:nvPr/>
        </p:nvSpPr>
        <p:spPr>
          <a:xfrm>
            <a:off x="8950100" y="3039308"/>
            <a:ext cx="6412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a:t>
            </a:r>
          </a:p>
        </p:txBody>
      </p:sp>
      <p:cxnSp>
        <p:nvCxnSpPr>
          <p:cNvPr id="111" name="Straight Connector 110">
            <a:extLst>
              <a:ext uri="{FF2B5EF4-FFF2-40B4-BE49-F238E27FC236}">
                <a16:creationId xmlns:a16="http://schemas.microsoft.com/office/drawing/2014/main" id="{265A9619-5DD3-E142-975B-41853E1FFCBD}"/>
              </a:ext>
            </a:extLst>
          </p:cNvPr>
          <p:cNvCxnSpPr>
            <a:cxnSpLocks/>
          </p:cNvCxnSpPr>
          <p:nvPr/>
        </p:nvCxnSpPr>
        <p:spPr>
          <a:xfrm rot="16200000">
            <a:off x="8943092" y="3007094"/>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4" name="TextBox 113">
            <a:extLst>
              <a:ext uri="{FF2B5EF4-FFF2-40B4-BE49-F238E27FC236}">
                <a16:creationId xmlns:a16="http://schemas.microsoft.com/office/drawing/2014/main" id="{80DD894C-9F03-1844-9A7E-2564F9CCC8FA}"/>
              </a:ext>
            </a:extLst>
          </p:cNvPr>
          <p:cNvSpPr txBox="1"/>
          <p:nvPr/>
        </p:nvSpPr>
        <p:spPr>
          <a:xfrm>
            <a:off x="9522251" y="3039308"/>
            <a:ext cx="6412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3</a:t>
            </a:r>
          </a:p>
        </p:txBody>
      </p:sp>
      <p:cxnSp>
        <p:nvCxnSpPr>
          <p:cNvPr id="115" name="Straight Connector 114">
            <a:extLst>
              <a:ext uri="{FF2B5EF4-FFF2-40B4-BE49-F238E27FC236}">
                <a16:creationId xmlns:a16="http://schemas.microsoft.com/office/drawing/2014/main" id="{B9ED584F-2617-F046-B894-F55A2487946B}"/>
              </a:ext>
            </a:extLst>
          </p:cNvPr>
          <p:cNvCxnSpPr>
            <a:cxnSpLocks/>
          </p:cNvCxnSpPr>
          <p:nvPr/>
        </p:nvCxnSpPr>
        <p:spPr>
          <a:xfrm rot="16200000">
            <a:off x="9515243" y="3007094"/>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6" name="TextBox 115">
            <a:extLst>
              <a:ext uri="{FF2B5EF4-FFF2-40B4-BE49-F238E27FC236}">
                <a16:creationId xmlns:a16="http://schemas.microsoft.com/office/drawing/2014/main" id="{430818B0-63AB-B14D-9CD0-B40084EF0478}"/>
              </a:ext>
            </a:extLst>
          </p:cNvPr>
          <p:cNvSpPr txBox="1"/>
          <p:nvPr/>
        </p:nvSpPr>
        <p:spPr>
          <a:xfrm>
            <a:off x="10087939" y="3039308"/>
            <a:ext cx="6412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4</a:t>
            </a:r>
          </a:p>
        </p:txBody>
      </p:sp>
      <p:cxnSp>
        <p:nvCxnSpPr>
          <p:cNvPr id="117" name="Straight Connector 116">
            <a:extLst>
              <a:ext uri="{FF2B5EF4-FFF2-40B4-BE49-F238E27FC236}">
                <a16:creationId xmlns:a16="http://schemas.microsoft.com/office/drawing/2014/main" id="{D153C84C-7DB7-654C-8AAA-D923F88A80FD}"/>
              </a:ext>
            </a:extLst>
          </p:cNvPr>
          <p:cNvCxnSpPr>
            <a:cxnSpLocks/>
          </p:cNvCxnSpPr>
          <p:nvPr/>
        </p:nvCxnSpPr>
        <p:spPr>
          <a:xfrm rot="16200000">
            <a:off x="10080931" y="3007094"/>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2" name="TextBox 121">
            <a:extLst>
              <a:ext uri="{FF2B5EF4-FFF2-40B4-BE49-F238E27FC236}">
                <a16:creationId xmlns:a16="http://schemas.microsoft.com/office/drawing/2014/main" id="{19965EE3-BDFC-224B-8D83-5797B8EB076C}"/>
              </a:ext>
            </a:extLst>
          </p:cNvPr>
          <p:cNvSpPr txBox="1"/>
          <p:nvPr/>
        </p:nvSpPr>
        <p:spPr>
          <a:xfrm>
            <a:off x="11219160" y="3039308"/>
            <a:ext cx="6412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6</a:t>
            </a:r>
          </a:p>
        </p:txBody>
      </p:sp>
      <p:cxnSp>
        <p:nvCxnSpPr>
          <p:cNvPr id="123" name="Straight Connector 122">
            <a:extLst>
              <a:ext uri="{FF2B5EF4-FFF2-40B4-BE49-F238E27FC236}">
                <a16:creationId xmlns:a16="http://schemas.microsoft.com/office/drawing/2014/main" id="{4095296F-3F3B-BE45-8EC6-668EC08E88D6}"/>
              </a:ext>
            </a:extLst>
          </p:cNvPr>
          <p:cNvCxnSpPr>
            <a:cxnSpLocks/>
          </p:cNvCxnSpPr>
          <p:nvPr/>
        </p:nvCxnSpPr>
        <p:spPr>
          <a:xfrm rot="16200000">
            <a:off x="11212152" y="3007094"/>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4" name="TextBox 123">
            <a:extLst>
              <a:ext uri="{FF2B5EF4-FFF2-40B4-BE49-F238E27FC236}">
                <a16:creationId xmlns:a16="http://schemas.microsoft.com/office/drawing/2014/main" id="{288678AB-6F11-8448-86E8-51B55DD7DF00}"/>
              </a:ext>
            </a:extLst>
          </p:cNvPr>
          <p:cNvSpPr txBox="1"/>
          <p:nvPr/>
        </p:nvSpPr>
        <p:spPr>
          <a:xfrm>
            <a:off x="7713681" y="3391733"/>
            <a:ext cx="230832"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5795</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4347</a:t>
            </a:r>
          </a:p>
        </p:txBody>
      </p:sp>
      <p:sp>
        <p:nvSpPr>
          <p:cNvPr id="126" name="TextBox 125">
            <a:extLst>
              <a:ext uri="{FF2B5EF4-FFF2-40B4-BE49-F238E27FC236}">
                <a16:creationId xmlns:a16="http://schemas.microsoft.com/office/drawing/2014/main" id="{30702910-4B1A-FC4D-9ADA-D7E6F91FA1B8}"/>
              </a:ext>
            </a:extLst>
          </p:cNvPr>
          <p:cNvSpPr txBox="1"/>
          <p:nvPr/>
        </p:nvSpPr>
        <p:spPr>
          <a:xfrm>
            <a:off x="8257144" y="3391733"/>
            <a:ext cx="230832"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5655</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4202</a:t>
            </a:r>
          </a:p>
        </p:txBody>
      </p:sp>
      <p:sp>
        <p:nvSpPr>
          <p:cNvPr id="128" name="TextBox 127">
            <a:extLst>
              <a:ext uri="{FF2B5EF4-FFF2-40B4-BE49-F238E27FC236}">
                <a16:creationId xmlns:a16="http://schemas.microsoft.com/office/drawing/2014/main" id="{3FBC6BAA-E996-6348-AB6A-63747342D39A}"/>
              </a:ext>
            </a:extLst>
          </p:cNvPr>
          <p:cNvSpPr txBox="1"/>
          <p:nvPr/>
        </p:nvSpPr>
        <p:spPr>
          <a:xfrm>
            <a:off x="10011203" y="3391733"/>
            <a:ext cx="230832"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2577</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1242</a:t>
            </a:r>
          </a:p>
        </p:txBody>
      </p:sp>
      <p:sp>
        <p:nvSpPr>
          <p:cNvPr id="129" name="TextBox 128">
            <a:extLst>
              <a:ext uri="{FF2B5EF4-FFF2-40B4-BE49-F238E27FC236}">
                <a16:creationId xmlns:a16="http://schemas.microsoft.com/office/drawing/2014/main" id="{3E93236F-74B7-9849-8A9B-593380458A18}"/>
              </a:ext>
            </a:extLst>
          </p:cNvPr>
          <p:cNvSpPr txBox="1"/>
          <p:nvPr/>
        </p:nvSpPr>
        <p:spPr>
          <a:xfrm>
            <a:off x="10570385" y="3391733"/>
            <a:ext cx="230832"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2503</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1184</a:t>
            </a:r>
          </a:p>
        </p:txBody>
      </p:sp>
      <p:sp>
        <p:nvSpPr>
          <p:cNvPr id="130" name="TextBox 129">
            <a:extLst>
              <a:ext uri="{FF2B5EF4-FFF2-40B4-BE49-F238E27FC236}">
                <a16:creationId xmlns:a16="http://schemas.microsoft.com/office/drawing/2014/main" id="{C469B581-4628-2D44-A70A-22C269889499}"/>
              </a:ext>
            </a:extLst>
          </p:cNvPr>
          <p:cNvSpPr txBox="1"/>
          <p:nvPr/>
        </p:nvSpPr>
        <p:spPr>
          <a:xfrm>
            <a:off x="11120443" y="3391733"/>
            <a:ext cx="230832"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1782</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831</a:t>
            </a:r>
          </a:p>
        </p:txBody>
      </p:sp>
      <p:sp>
        <p:nvSpPr>
          <p:cNvPr id="131" name="TextBox 130">
            <a:extLst>
              <a:ext uri="{FF2B5EF4-FFF2-40B4-BE49-F238E27FC236}">
                <a16:creationId xmlns:a16="http://schemas.microsoft.com/office/drawing/2014/main" id="{8542F0F5-220F-3540-856B-E463909C661A}"/>
              </a:ext>
            </a:extLst>
          </p:cNvPr>
          <p:cNvSpPr txBox="1"/>
          <p:nvPr/>
        </p:nvSpPr>
        <p:spPr>
          <a:xfrm>
            <a:off x="6871942" y="3287089"/>
            <a:ext cx="713337" cy="313932"/>
          </a:xfrm>
          <a:prstGeom prst="rect">
            <a:avLst/>
          </a:prstGeom>
          <a:noFill/>
        </p:spPr>
        <p:txBody>
          <a:bodyPr wrap="none" lIns="0" tIns="0" rIns="0" bIns="0" rtlCol="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No. of patients</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8B878B"/>
                </a:solidFill>
                <a:effectLst/>
                <a:uLnTx/>
                <a:uFillTx/>
                <a:latin typeface="Arial" panose="020B0604020202020204" pitchFamily="34" charset="0"/>
                <a:ea typeface="Aileron" charset="0"/>
                <a:cs typeface="Arial" panose="020B0604020202020204" pitchFamily="34" charset="0"/>
              </a:rPr>
              <a:t>Placebo</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C6573B"/>
                </a:solidFill>
                <a:effectLst/>
                <a:uLnTx/>
                <a:uFillTx/>
                <a:latin typeface="Arial" panose="020B0604020202020204" pitchFamily="34" charset="0"/>
                <a:ea typeface="Aileron" charset="0"/>
                <a:cs typeface="Arial" panose="020B0604020202020204" pitchFamily="34" charset="0"/>
              </a:rPr>
              <a:t>Canagliflozin</a:t>
            </a:r>
          </a:p>
        </p:txBody>
      </p:sp>
      <p:sp>
        <p:nvSpPr>
          <p:cNvPr id="132" name="TextBox 131">
            <a:extLst>
              <a:ext uri="{FF2B5EF4-FFF2-40B4-BE49-F238E27FC236}">
                <a16:creationId xmlns:a16="http://schemas.microsoft.com/office/drawing/2014/main" id="{E0924B42-D93A-7043-A325-3DA9FA863DB3}"/>
              </a:ext>
            </a:extLst>
          </p:cNvPr>
          <p:cNvSpPr txBox="1"/>
          <p:nvPr/>
        </p:nvSpPr>
        <p:spPr>
          <a:xfrm>
            <a:off x="9414033" y="3391733"/>
            <a:ext cx="230832"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2647</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1281</a:t>
            </a:r>
          </a:p>
        </p:txBody>
      </p:sp>
      <p:sp>
        <p:nvSpPr>
          <p:cNvPr id="133" name="TextBox 132">
            <a:extLst>
              <a:ext uri="{FF2B5EF4-FFF2-40B4-BE49-F238E27FC236}">
                <a16:creationId xmlns:a16="http://schemas.microsoft.com/office/drawing/2014/main" id="{04D4BC67-2195-8D43-9F2F-233E8599EF60}"/>
              </a:ext>
            </a:extLst>
          </p:cNvPr>
          <p:cNvSpPr txBox="1"/>
          <p:nvPr/>
        </p:nvSpPr>
        <p:spPr>
          <a:xfrm>
            <a:off x="8848883" y="3391733"/>
            <a:ext cx="230832"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4442</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3015</a:t>
            </a:r>
          </a:p>
        </p:txBody>
      </p:sp>
      <p:sp>
        <p:nvSpPr>
          <p:cNvPr id="134" name="TextBox 133">
            <a:extLst>
              <a:ext uri="{FF2B5EF4-FFF2-40B4-BE49-F238E27FC236}">
                <a16:creationId xmlns:a16="http://schemas.microsoft.com/office/drawing/2014/main" id="{992F554D-7DF2-0745-8A9B-DC31B45060D6}"/>
              </a:ext>
            </a:extLst>
          </p:cNvPr>
          <p:cNvSpPr txBox="1"/>
          <p:nvPr/>
        </p:nvSpPr>
        <p:spPr>
          <a:xfrm>
            <a:off x="7665086" y="2345534"/>
            <a:ext cx="6412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8</a:t>
            </a:r>
          </a:p>
        </p:txBody>
      </p:sp>
      <p:cxnSp>
        <p:nvCxnSpPr>
          <p:cNvPr id="135" name="Straight Connector 134">
            <a:extLst>
              <a:ext uri="{FF2B5EF4-FFF2-40B4-BE49-F238E27FC236}">
                <a16:creationId xmlns:a16="http://schemas.microsoft.com/office/drawing/2014/main" id="{2E443534-7C25-A44F-9329-DE23FDEBE4AB}"/>
              </a:ext>
            </a:extLst>
          </p:cNvPr>
          <p:cNvCxnSpPr>
            <a:cxnSpLocks/>
          </p:cNvCxnSpPr>
          <p:nvPr/>
        </p:nvCxnSpPr>
        <p:spPr>
          <a:xfrm>
            <a:off x="7764894" y="2423668"/>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6" name="TextBox 135">
            <a:extLst>
              <a:ext uri="{FF2B5EF4-FFF2-40B4-BE49-F238E27FC236}">
                <a16:creationId xmlns:a16="http://schemas.microsoft.com/office/drawing/2014/main" id="{BCAF2037-869C-114D-B75F-DDB35AFE56EF}"/>
              </a:ext>
            </a:extLst>
          </p:cNvPr>
          <p:cNvSpPr txBox="1"/>
          <p:nvPr/>
        </p:nvSpPr>
        <p:spPr>
          <a:xfrm>
            <a:off x="7600966" y="2202659"/>
            <a:ext cx="12824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10</a:t>
            </a:r>
          </a:p>
        </p:txBody>
      </p:sp>
      <p:cxnSp>
        <p:nvCxnSpPr>
          <p:cNvPr id="137" name="Straight Connector 136">
            <a:extLst>
              <a:ext uri="{FF2B5EF4-FFF2-40B4-BE49-F238E27FC236}">
                <a16:creationId xmlns:a16="http://schemas.microsoft.com/office/drawing/2014/main" id="{AB0E5268-C06C-1E4D-9FFD-25B3BD50018C}"/>
              </a:ext>
            </a:extLst>
          </p:cNvPr>
          <p:cNvCxnSpPr>
            <a:cxnSpLocks/>
          </p:cNvCxnSpPr>
          <p:nvPr/>
        </p:nvCxnSpPr>
        <p:spPr>
          <a:xfrm>
            <a:off x="7764894" y="2280793"/>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8" name="TextBox 137">
            <a:extLst>
              <a:ext uri="{FF2B5EF4-FFF2-40B4-BE49-F238E27FC236}">
                <a16:creationId xmlns:a16="http://schemas.microsoft.com/office/drawing/2014/main" id="{624C13D4-73C9-ED43-9480-37A095B0F711}"/>
              </a:ext>
            </a:extLst>
          </p:cNvPr>
          <p:cNvSpPr txBox="1"/>
          <p:nvPr/>
        </p:nvSpPr>
        <p:spPr>
          <a:xfrm>
            <a:off x="7665086" y="2615409"/>
            <a:ext cx="6412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4</a:t>
            </a:r>
          </a:p>
        </p:txBody>
      </p:sp>
      <p:cxnSp>
        <p:nvCxnSpPr>
          <p:cNvPr id="139" name="Straight Connector 138">
            <a:extLst>
              <a:ext uri="{FF2B5EF4-FFF2-40B4-BE49-F238E27FC236}">
                <a16:creationId xmlns:a16="http://schemas.microsoft.com/office/drawing/2014/main" id="{2ABE2E89-8D7E-544C-82F7-D4FB621E366E}"/>
              </a:ext>
            </a:extLst>
          </p:cNvPr>
          <p:cNvCxnSpPr>
            <a:cxnSpLocks/>
          </p:cNvCxnSpPr>
          <p:nvPr/>
        </p:nvCxnSpPr>
        <p:spPr>
          <a:xfrm>
            <a:off x="7764894" y="2693543"/>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0" name="TextBox 139">
            <a:extLst>
              <a:ext uri="{FF2B5EF4-FFF2-40B4-BE49-F238E27FC236}">
                <a16:creationId xmlns:a16="http://schemas.microsoft.com/office/drawing/2014/main" id="{BB80F98E-A5F1-4D42-A9A3-708D855ED798}"/>
              </a:ext>
            </a:extLst>
          </p:cNvPr>
          <p:cNvSpPr txBox="1"/>
          <p:nvPr/>
        </p:nvSpPr>
        <p:spPr>
          <a:xfrm>
            <a:off x="7665086" y="2761459"/>
            <a:ext cx="6412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a:t>
            </a:r>
          </a:p>
        </p:txBody>
      </p:sp>
      <p:cxnSp>
        <p:nvCxnSpPr>
          <p:cNvPr id="141" name="Straight Connector 140">
            <a:extLst>
              <a:ext uri="{FF2B5EF4-FFF2-40B4-BE49-F238E27FC236}">
                <a16:creationId xmlns:a16="http://schemas.microsoft.com/office/drawing/2014/main" id="{F1B55934-1F5B-7F41-80AE-08891EA57DCB}"/>
              </a:ext>
            </a:extLst>
          </p:cNvPr>
          <p:cNvCxnSpPr>
            <a:cxnSpLocks/>
          </p:cNvCxnSpPr>
          <p:nvPr/>
        </p:nvCxnSpPr>
        <p:spPr>
          <a:xfrm>
            <a:off x="7764894" y="2839593"/>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2" name="TextBox 141">
            <a:extLst>
              <a:ext uri="{FF2B5EF4-FFF2-40B4-BE49-F238E27FC236}">
                <a16:creationId xmlns:a16="http://schemas.microsoft.com/office/drawing/2014/main" id="{4450EE99-DEB1-684F-A3FE-70C3DCF3F914}"/>
              </a:ext>
            </a:extLst>
          </p:cNvPr>
          <p:cNvSpPr txBox="1"/>
          <p:nvPr/>
        </p:nvSpPr>
        <p:spPr>
          <a:xfrm>
            <a:off x="7600966" y="2069309"/>
            <a:ext cx="12824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12</a:t>
            </a:r>
          </a:p>
        </p:txBody>
      </p:sp>
      <p:cxnSp>
        <p:nvCxnSpPr>
          <p:cNvPr id="143" name="Straight Connector 142">
            <a:extLst>
              <a:ext uri="{FF2B5EF4-FFF2-40B4-BE49-F238E27FC236}">
                <a16:creationId xmlns:a16="http://schemas.microsoft.com/office/drawing/2014/main" id="{841CD2C6-BEB5-FB4C-AB95-019BAA9F9D11}"/>
              </a:ext>
            </a:extLst>
          </p:cNvPr>
          <p:cNvCxnSpPr>
            <a:cxnSpLocks/>
          </p:cNvCxnSpPr>
          <p:nvPr/>
        </p:nvCxnSpPr>
        <p:spPr>
          <a:xfrm>
            <a:off x="7764894" y="2147443"/>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4" name="TextBox 143">
            <a:extLst>
              <a:ext uri="{FF2B5EF4-FFF2-40B4-BE49-F238E27FC236}">
                <a16:creationId xmlns:a16="http://schemas.microsoft.com/office/drawing/2014/main" id="{F174618A-CA6B-4841-83CA-EE38438D8A47}"/>
              </a:ext>
            </a:extLst>
          </p:cNvPr>
          <p:cNvSpPr txBox="1"/>
          <p:nvPr/>
        </p:nvSpPr>
        <p:spPr>
          <a:xfrm>
            <a:off x="7600966" y="1659734"/>
            <a:ext cx="12824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18</a:t>
            </a:r>
          </a:p>
        </p:txBody>
      </p:sp>
      <p:cxnSp>
        <p:nvCxnSpPr>
          <p:cNvPr id="145" name="Straight Connector 144">
            <a:extLst>
              <a:ext uri="{FF2B5EF4-FFF2-40B4-BE49-F238E27FC236}">
                <a16:creationId xmlns:a16="http://schemas.microsoft.com/office/drawing/2014/main" id="{09D74B80-113E-B04E-ADE1-B8A1017F7FA6}"/>
              </a:ext>
            </a:extLst>
          </p:cNvPr>
          <p:cNvCxnSpPr>
            <a:cxnSpLocks/>
          </p:cNvCxnSpPr>
          <p:nvPr/>
        </p:nvCxnSpPr>
        <p:spPr>
          <a:xfrm>
            <a:off x="7764894" y="1737868"/>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6" name="TextBox 145">
            <a:extLst>
              <a:ext uri="{FF2B5EF4-FFF2-40B4-BE49-F238E27FC236}">
                <a16:creationId xmlns:a16="http://schemas.microsoft.com/office/drawing/2014/main" id="{C1EC91BE-5FD1-D54F-A149-4C9D0A2C6D01}"/>
              </a:ext>
            </a:extLst>
          </p:cNvPr>
          <p:cNvSpPr txBox="1"/>
          <p:nvPr/>
        </p:nvSpPr>
        <p:spPr>
          <a:xfrm>
            <a:off x="7600966" y="1789909"/>
            <a:ext cx="12824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16</a:t>
            </a:r>
          </a:p>
        </p:txBody>
      </p:sp>
      <p:cxnSp>
        <p:nvCxnSpPr>
          <p:cNvPr id="147" name="Straight Connector 146">
            <a:extLst>
              <a:ext uri="{FF2B5EF4-FFF2-40B4-BE49-F238E27FC236}">
                <a16:creationId xmlns:a16="http://schemas.microsoft.com/office/drawing/2014/main" id="{2FF056D5-9BE1-B445-92C2-02F4A3C79CF6}"/>
              </a:ext>
            </a:extLst>
          </p:cNvPr>
          <p:cNvCxnSpPr>
            <a:cxnSpLocks/>
          </p:cNvCxnSpPr>
          <p:nvPr/>
        </p:nvCxnSpPr>
        <p:spPr>
          <a:xfrm>
            <a:off x="7764894" y="1868043"/>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8" name="TextBox 147">
            <a:extLst>
              <a:ext uri="{FF2B5EF4-FFF2-40B4-BE49-F238E27FC236}">
                <a16:creationId xmlns:a16="http://schemas.microsoft.com/office/drawing/2014/main" id="{B53CD459-CA9B-DB40-8FAA-8BC341AD7A59}"/>
              </a:ext>
            </a:extLst>
          </p:cNvPr>
          <p:cNvSpPr txBox="1"/>
          <p:nvPr/>
        </p:nvSpPr>
        <p:spPr>
          <a:xfrm>
            <a:off x="10659439" y="3039308"/>
            <a:ext cx="6412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5</a:t>
            </a:r>
          </a:p>
        </p:txBody>
      </p:sp>
      <p:cxnSp>
        <p:nvCxnSpPr>
          <p:cNvPr id="149" name="Straight Connector 148">
            <a:extLst>
              <a:ext uri="{FF2B5EF4-FFF2-40B4-BE49-F238E27FC236}">
                <a16:creationId xmlns:a16="http://schemas.microsoft.com/office/drawing/2014/main" id="{832085FD-36D8-0A4F-A0DF-11B43E6530AE}"/>
              </a:ext>
            </a:extLst>
          </p:cNvPr>
          <p:cNvCxnSpPr>
            <a:cxnSpLocks/>
          </p:cNvCxnSpPr>
          <p:nvPr/>
        </p:nvCxnSpPr>
        <p:spPr>
          <a:xfrm rot="16200000">
            <a:off x="10652431" y="3007094"/>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6" name="Freeform 85">
            <a:extLst>
              <a:ext uri="{FF2B5EF4-FFF2-40B4-BE49-F238E27FC236}">
                <a16:creationId xmlns:a16="http://schemas.microsoft.com/office/drawing/2014/main" id="{8BE7B5A1-C688-F64E-BA92-B4B733673763}"/>
              </a:ext>
            </a:extLst>
          </p:cNvPr>
          <p:cNvSpPr/>
          <p:nvPr/>
        </p:nvSpPr>
        <p:spPr>
          <a:xfrm>
            <a:off x="7928124" y="2189921"/>
            <a:ext cx="3306989" cy="768487"/>
          </a:xfrm>
          <a:custGeom>
            <a:avLst/>
            <a:gdLst>
              <a:gd name="connsiteX0" fmla="*/ 3301869 w 3306988"/>
              <a:gd name="connsiteY0" fmla="*/ 11811 h 768486"/>
              <a:gd name="connsiteX1" fmla="*/ 3280755 w 3306988"/>
              <a:gd name="connsiteY1" fmla="*/ 11811 h 768486"/>
              <a:gd name="connsiteX2" fmla="*/ 3280755 w 3306988"/>
              <a:gd name="connsiteY2" fmla="*/ 20881 h 768486"/>
              <a:gd name="connsiteX3" fmla="*/ 3260532 w 3306988"/>
              <a:gd name="connsiteY3" fmla="*/ 20881 h 768486"/>
              <a:gd name="connsiteX4" fmla="*/ 3260532 w 3306988"/>
              <a:gd name="connsiteY4" fmla="*/ 29322 h 768486"/>
              <a:gd name="connsiteX5" fmla="*/ 3239418 w 3306988"/>
              <a:gd name="connsiteY5" fmla="*/ 29322 h 768486"/>
              <a:gd name="connsiteX6" fmla="*/ 3239418 w 3306988"/>
              <a:gd name="connsiteY6" fmla="*/ 43558 h 768486"/>
              <a:gd name="connsiteX7" fmla="*/ 3181164 w 3306988"/>
              <a:gd name="connsiteY7" fmla="*/ 43558 h 768486"/>
              <a:gd name="connsiteX8" fmla="*/ 3181164 w 3306988"/>
              <a:gd name="connsiteY8" fmla="*/ 56030 h 768486"/>
              <a:gd name="connsiteX9" fmla="*/ 3120494 w 3306988"/>
              <a:gd name="connsiteY9" fmla="*/ 56030 h 768486"/>
              <a:gd name="connsiteX10" fmla="*/ 3120494 w 3306988"/>
              <a:gd name="connsiteY10" fmla="*/ 67747 h 768486"/>
              <a:gd name="connsiteX11" fmla="*/ 3097726 w 3306988"/>
              <a:gd name="connsiteY11" fmla="*/ 67747 h 768486"/>
              <a:gd name="connsiteX12" fmla="*/ 3097726 w 3306988"/>
              <a:gd name="connsiteY12" fmla="*/ 81982 h 768486"/>
              <a:gd name="connsiteX13" fmla="*/ 3042016 w 3306988"/>
              <a:gd name="connsiteY13" fmla="*/ 81982 h 768486"/>
              <a:gd name="connsiteX14" fmla="*/ 3042016 w 3306988"/>
              <a:gd name="connsiteY14" fmla="*/ 94455 h 768486"/>
              <a:gd name="connsiteX15" fmla="*/ 3010854 w 3306988"/>
              <a:gd name="connsiteY15" fmla="*/ 94455 h 768486"/>
              <a:gd name="connsiteX16" fmla="*/ 3010854 w 3306988"/>
              <a:gd name="connsiteY16" fmla="*/ 107053 h 768486"/>
              <a:gd name="connsiteX17" fmla="*/ 2962776 w 3306988"/>
              <a:gd name="connsiteY17" fmla="*/ 107053 h 768486"/>
              <a:gd name="connsiteX18" fmla="*/ 2962776 w 3306988"/>
              <a:gd name="connsiteY18" fmla="*/ 117005 h 768486"/>
              <a:gd name="connsiteX19" fmla="*/ 2894474 w 3306988"/>
              <a:gd name="connsiteY19" fmla="*/ 117005 h 768486"/>
              <a:gd name="connsiteX20" fmla="*/ 2894474 w 3306988"/>
              <a:gd name="connsiteY20" fmla="*/ 127840 h 768486"/>
              <a:gd name="connsiteX21" fmla="*/ 2847158 w 3306988"/>
              <a:gd name="connsiteY21" fmla="*/ 127840 h 768486"/>
              <a:gd name="connsiteX22" fmla="*/ 2847158 w 3306988"/>
              <a:gd name="connsiteY22" fmla="*/ 146233 h 768486"/>
              <a:gd name="connsiteX23" fmla="*/ 2826935 w 3306988"/>
              <a:gd name="connsiteY23" fmla="*/ 146233 h 768486"/>
              <a:gd name="connsiteX24" fmla="*/ 2826935 w 3306988"/>
              <a:gd name="connsiteY24" fmla="*/ 157067 h 768486"/>
              <a:gd name="connsiteX25" fmla="*/ 2808365 w 3306988"/>
              <a:gd name="connsiteY25" fmla="*/ 157067 h 768486"/>
              <a:gd name="connsiteX26" fmla="*/ 2808365 w 3306988"/>
              <a:gd name="connsiteY26" fmla="*/ 169666 h 768486"/>
              <a:gd name="connsiteX27" fmla="*/ 2768681 w 3306988"/>
              <a:gd name="connsiteY27" fmla="*/ 169666 h 768486"/>
              <a:gd name="connsiteX28" fmla="*/ 2768681 w 3306988"/>
              <a:gd name="connsiteY28" fmla="*/ 179744 h 768486"/>
              <a:gd name="connsiteX29" fmla="*/ 2686897 w 3306988"/>
              <a:gd name="connsiteY29" fmla="*/ 179744 h 768486"/>
              <a:gd name="connsiteX30" fmla="*/ 2686897 w 3306988"/>
              <a:gd name="connsiteY30" fmla="*/ 195618 h 768486"/>
              <a:gd name="connsiteX31" fmla="*/ 2591630 w 3306988"/>
              <a:gd name="connsiteY31" fmla="*/ 195618 h 768486"/>
              <a:gd name="connsiteX32" fmla="*/ 2591630 w 3306988"/>
              <a:gd name="connsiteY32" fmla="*/ 208972 h 768486"/>
              <a:gd name="connsiteX33" fmla="*/ 2541008 w 3306988"/>
              <a:gd name="connsiteY33" fmla="*/ 208972 h 768486"/>
              <a:gd name="connsiteX34" fmla="*/ 2541008 w 3306988"/>
              <a:gd name="connsiteY34" fmla="*/ 223208 h 768486"/>
              <a:gd name="connsiteX35" fmla="*/ 2502977 w 3306988"/>
              <a:gd name="connsiteY35" fmla="*/ 223208 h 768486"/>
              <a:gd name="connsiteX36" fmla="*/ 2502977 w 3306988"/>
              <a:gd name="connsiteY36" fmla="*/ 235680 h 768486"/>
              <a:gd name="connsiteX37" fmla="*/ 2461640 w 3306988"/>
              <a:gd name="connsiteY37" fmla="*/ 235680 h 768486"/>
              <a:gd name="connsiteX38" fmla="*/ 2461640 w 3306988"/>
              <a:gd name="connsiteY38" fmla="*/ 244876 h 768486"/>
              <a:gd name="connsiteX39" fmla="*/ 2345259 w 3306988"/>
              <a:gd name="connsiteY39" fmla="*/ 244876 h 768486"/>
              <a:gd name="connsiteX40" fmla="*/ 2345259 w 3306988"/>
              <a:gd name="connsiteY40" fmla="*/ 259112 h 768486"/>
              <a:gd name="connsiteX41" fmla="*/ 2267672 w 3306988"/>
              <a:gd name="connsiteY41" fmla="*/ 259112 h 768486"/>
              <a:gd name="connsiteX42" fmla="*/ 2267672 w 3306988"/>
              <a:gd name="connsiteY42" fmla="*/ 273222 h 768486"/>
              <a:gd name="connsiteX43" fmla="*/ 2222137 w 3306988"/>
              <a:gd name="connsiteY43" fmla="*/ 273222 h 768486"/>
              <a:gd name="connsiteX44" fmla="*/ 2222137 w 3306988"/>
              <a:gd name="connsiteY44" fmla="*/ 288340 h 768486"/>
              <a:gd name="connsiteX45" fmla="*/ 2204331 w 3306988"/>
              <a:gd name="connsiteY45" fmla="*/ 288340 h 768486"/>
              <a:gd name="connsiteX46" fmla="*/ 2204331 w 3306988"/>
              <a:gd name="connsiteY46" fmla="*/ 297537 h 768486"/>
              <a:gd name="connsiteX47" fmla="*/ 2130941 w 3306988"/>
              <a:gd name="connsiteY47" fmla="*/ 297537 h 768486"/>
              <a:gd name="connsiteX48" fmla="*/ 2130941 w 3306988"/>
              <a:gd name="connsiteY48" fmla="*/ 310891 h 768486"/>
              <a:gd name="connsiteX49" fmla="*/ 1960631 w 3306988"/>
              <a:gd name="connsiteY49" fmla="*/ 310891 h 768486"/>
              <a:gd name="connsiteX50" fmla="*/ 1960631 w 3306988"/>
              <a:gd name="connsiteY50" fmla="*/ 318450 h 768486"/>
              <a:gd name="connsiteX51" fmla="*/ 1898943 w 3306988"/>
              <a:gd name="connsiteY51" fmla="*/ 318450 h 768486"/>
              <a:gd name="connsiteX52" fmla="*/ 1898943 w 3306988"/>
              <a:gd name="connsiteY52" fmla="*/ 330922 h 768486"/>
              <a:gd name="connsiteX53" fmla="*/ 1773277 w 3306988"/>
              <a:gd name="connsiteY53" fmla="*/ 330922 h 768486"/>
              <a:gd name="connsiteX54" fmla="*/ 1773277 w 3306988"/>
              <a:gd name="connsiteY54" fmla="*/ 345158 h 768486"/>
              <a:gd name="connsiteX55" fmla="*/ 1726089 w 3306988"/>
              <a:gd name="connsiteY55" fmla="*/ 345158 h 768486"/>
              <a:gd name="connsiteX56" fmla="*/ 1726089 w 3306988"/>
              <a:gd name="connsiteY56" fmla="*/ 359268 h 768486"/>
              <a:gd name="connsiteX57" fmla="*/ 1609582 w 3306988"/>
              <a:gd name="connsiteY57" fmla="*/ 359268 h 768486"/>
              <a:gd name="connsiteX58" fmla="*/ 1609582 w 3306988"/>
              <a:gd name="connsiteY58" fmla="*/ 373504 h 768486"/>
              <a:gd name="connsiteX59" fmla="*/ 1571678 w 3306988"/>
              <a:gd name="connsiteY59" fmla="*/ 373504 h 768486"/>
              <a:gd name="connsiteX60" fmla="*/ 1571678 w 3306988"/>
              <a:gd name="connsiteY60" fmla="*/ 384338 h 768486"/>
              <a:gd name="connsiteX61" fmla="*/ 1515205 w 3306988"/>
              <a:gd name="connsiteY61" fmla="*/ 384338 h 768486"/>
              <a:gd name="connsiteX62" fmla="*/ 1515205 w 3306988"/>
              <a:gd name="connsiteY62" fmla="*/ 396936 h 768486"/>
              <a:gd name="connsiteX63" fmla="*/ 1444359 w 3306988"/>
              <a:gd name="connsiteY63" fmla="*/ 396936 h 768486"/>
              <a:gd name="connsiteX64" fmla="*/ 1444359 w 3306988"/>
              <a:gd name="connsiteY64" fmla="*/ 408652 h 768486"/>
              <a:gd name="connsiteX65" fmla="*/ 1390303 w 3306988"/>
              <a:gd name="connsiteY65" fmla="*/ 408652 h 768486"/>
              <a:gd name="connsiteX66" fmla="*/ 1390303 w 3306988"/>
              <a:gd name="connsiteY66" fmla="*/ 419487 h 768486"/>
              <a:gd name="connsiteX67" fmla="*/ 1327851 w 3306988"/>
              <a:gd name="connsiteY67" fmla="*/ 419487 h 768486"/>
              <a:gd name="connsiteX68" fmla="*/ 1327851 w 3306988"/>
              <a:gd name="connsiteY68" fmla="*/ 435360 h 768486"/>
              <a:gd name="connsiteX69" fmla="*/ 1255352 w 3306988"/>
              <a:gd name="connsiteY69" fmla="*/ 435360 h 768486"/>
              <a:gd name="connsiteX70" fmla="*/ 1255352 w 3306988"/>
              <a:gd name="connsiteY70" fmla="*/ 448714 h 768486"/>
              <a:gd name="connsiteX71" fmla="*/ 1214905 w 3306988"/>
              <a:gd name="connsiteY71" fmla="*/ 448714 h 768486"/>
              <a:gd name="connsiteX72" fmla="*/ 1214905 w 3306988"/>
              <a:gd name="connsiteY72" fmla="*/ 457911 h 768486"/>
              <a:gd name="connsiteX73" fmla="*/ 1167590 w 3306988"/>
              <a:gd name="connsiteY73" fmla="*/ 457911 h 768486"/>
              <a:gd name="connsiteX74" fmla="*/ 1167590 w 3306988"/>
              <a:gd name="connsiteY74" fmla="*/ 472147 h 768486"/>
              <a:gd name="connsiteX75" fmla="*/ 1099288 w 3306988"/>
              <a:gd name="connsiteY75" fmla="*/ 472147 h 768486"/>
              <a:gd name="connsiteX76" fmla="*/ 1099288 w 3306988"/>
              <a:gd name="connsiteY76" fmla="*/ 487139 h 768486"/>
              <a:gd name="connsiteX77" fmla="*/ 1061384 w 3306988"/>
              <a:gd name="connsiteY77" fmla="*/ 487139 h 768486"/>
              <a:gd name="connsiteX78" fmla="*/ 1061384 w 3306988"/>
              <a:gd name="connsiteY78" fmla="*/ 497217 h 768486"/>
              <a:gd name="connsiteX79" fmla="*/ 1032639 w 3306988"/>
              <a:gd name="connsiteY79" fmla="*/ 497217 h 768486"/>
              <a:gd name="connsiteX80" fmla="*/ 1032639 w 3306988"/>
              <a:gd name="connsiteY80" fmla="*/ 509689 h 768486"/>
              <a:gd name="connsiteX81" fmla="*/ 989648 w 3306988"/>
              <a:gd name="connsiteY81" fmla="*/ 509689 h 768486"/>
              <a:gd name="connsiteX82" fmla="*/ 989648 w 3306988"/>
              <a:gd name="connsiteY82" fmla="*/ 523170 h 768486"/>
              <a:gd name="connsiteX83" fmla="*/ 963447 w 3306988"/>
              <a:gd name="connsiteY83" fmla="*/ 523170 h 768486"/>
              <a:gd name="connsiteX84" fmla="*/ 963447 w 3306988"/>
              <a:gd name="connsiteY84" fmla="*/ 532240 h 768486"/>
              <a:gd name="connsiteX85" fmla="*/ 899342 w 3306988"/>
              <a:gd name="connsiteY85" fmla="*/ 532240 h 768486"/>
              <a:gd name="connsiteX86" fmla="*/ 899342 w 3306988"/>
              <a:gd name="connsiteY86" fmla="*/ 546476 h 768486"/>
              <a:gd name="connsiteX87" fmla="*/ 859658 w 3306988"/>
              <a:gd name="connsiteY87" fmla="*/ 546476 h 768486"/>
              <a:gd name="connsiteX88" fmla="*/ 859658 w 3306988"/>
              <a:gd name="connsiteY88" fmla="*/ 563232 h 768486"/>
              <a:gd name="connsiteX89" fmla="*/ 813360 w 3306988"/>
              <a:gd name="connsiteY89" fmla="*/ 563232 h 768486"/>
              <a:gd name="connsiteX90" fmla="*/ 813360 w 3306988"/>
              <a:gd name="connsiteY90" fmla="*/ 574948 h 768486"/>
              <a:gd name="connsiteX91" fmla="*/ 751799 w 3306988"/>
              <a:gd name="connsiteY91" fmla="*/ 574948 h 768486"/>
              <a:gd name="connsiteX92" fmla="*/ 751799 w 3306988"/>
              <a:gd name="connsiteY92" fmla="*/ 589058 h 768486"/>
              <a:gd name="connsiteX93" fmla="*/ 690111 w 3306988"/>
              <a:gd name="connsiteY93" fmla="*/ 589058 h 768486"/>
              <a:gd name="connsiteX94" fmla="*/ 690111 w 3306988"/>
              <a:gd name="connsiteY94" fmla="*/ 601656 h 768486"/>
              <a:gd name="connsiteX95" fmla="*/ 631094 w 3306988"/>
              <a:gd name="connsiteY95" fmla="*/ 601656 h 768486"/>
              <a:gd name="connsiteX96" fmla="*/ 631094 w 3306988"/>
              <a:gd name="connsiteY96" fmla="*/ 615010 h 768486"/>
              <a:gd name="connsiteX97" fmla="*/ 582125 w 3306988"/>
              <a:gd name="connsiteY97" fmla="*/ 615010 h 768486"/>
              <a:gd name="connsiteX98" fmla="*/ 582125 w 3306988"/>
              <a:gd name="connsiteY98" fmla="*/ 624207 h 768486"/>
              <a:gd name="connsiteX99" fmla="*/ 531503 w 3306988"/>
              <a:gd name="connsiteY99" fmla="*/ 624207 h 768486"/>
              <a:gd name="connsiteX100" fmla="*/ 531503 w 3306988"/>
              <a:gd name="connsiteY100" fmla="*/ 635923 h 768486"/>
              <a:gd name="connsiteX101" fmla="*/ 498688 w 3306988"/>
              <a:gd name="connsiteY101" fmla="*/ 635923 h 768486"/>
              <a:gd name="connsiteX102" fmla="*/ 498688 w 3306988"/>
              <a:gd name="connsiteY102" fmla="*/ 646757 h 768486"/>
              <a:gd name="connsiteX103" fmla="*/ 461548 w 3306988"/>
              <a:gd name="connsiteY103" fmla="*/ 646757 h 768486"/>
              <a:gd name="connsiteX104" fmla="*/ 461548 w 3306988"/>
              <a:gd name="connsiteY104" fmla="*/ 662631 h 768486"/>
              <a:gd name="connsiteX105" fmla="*/ 391465 w 3306988"/>
              <a:gd name="connsiteY105" fmla="*/ 662631 h 768486"/>
              <a:gd name="connsiteX106" fmla="*/ 391465 w 3306988"/>
              <a:gd name="connsiteY106" fmla="*/ 675229 h 768486"/>
              <a:gd name="connsiteX107" fmla="*/ 356105 w 3306988"/>
              <a:gd name="connsiteY107" fmla="*/ 675229 h 768486"/>
              <a:gd name="connsiteX108" fmla="*/ 356105 w 3306988"/>
              <a:gd name="connsiteY108" fmla="*/ 687701 h 768486"/>
              <a:gd name="connsiteX109" fmla="*/ 281062 w 3306988"/>
              <a:gd name="connsiteY109" fmla="*/ 687701 h 768486"/>
              <a:gd name="connsiteX110" fmla="*/ 281062 w 3306988"/>
              <a:gd name="connsiteY110" fmla="*/ 697780 h 768486"/>
              <a:gd name="connsiteX111" fmla="*/ 199151 w 3306988"/>
              <a:gd name="connsiteY111" fmla="*/ 697780 h 768486"/>
              <a:gd name="connsiteX112" fmla="*/ 199151 w 3306988"/>
              <a:gd name="connsiteY112" fmla="*/ 713653 h 768486"/>
              <a:gd name="connsiteX113" fmla="*/ 137590 w 3306988"/>
              <a:gd name="connsiteY113" fmla="*/ 713653 h 768486"/>
              <a:gd name="connsiteX114" fmla="*/ 137590 w 3306988"/>
              <a:gd name="connsiteY114" fmla="*/ 722850 h 768486"/>
              <a:gd name="connsiteX115" fmla="*/ 92945 w 3306988"/>
              <a:gd name="connsiteY115" fmla="*/ 722850 h 768486"/>
              <a:gd name="connsiteX116" fmla="*/ 92945 w 3306988"/>
              <a:gd name="connsiteY116" fmla="*/ 737842 h 768486"/>
              <a:gd name="connsiteX117" fmla="*/ 43977 w 3306988"/>
              <a:gd name="connsiteY117" fmla="*/ 737842 h 768486"/>
              <a:gd name="connsiteX118" fmla="*/ 43977 w 3306988"/>
              <a:gd name="connsiteY118" fmla="*/ 748676 h 768486"/>
              <a:gd name="connsiteX119" fmla="*/ 11924 w 3306988"/>
              <a:gd name="connsiteY119" fmla="*/ 748676 h 768486"/>
              <a:gd name="connsiteX120" fmla="*/ 11924 w 3306988"/>
              <a:gd name="connsiteY120" fmla="*/ 764550 h 76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306988" h="768486">
                <a:moveTo>
                  <a:pt x="3301869" y="11811"/>
                </a:moveTo>
                <a:lnTo>
                  <a:pt x="3280755" y="11811"/>
                </a:lnTo>
                <a:lnTo>
                  <a:pt x="3280755" y="20881"/>
                </a:lnTo>
                <a:lnTo>
                  <a:pt x="3260532" y="20881"/>
                </a:lnTo>
                <a:lnTo>
                  <a:pt x="3260532" y="29322"/>
                </a:lnTo>
                <a:lnTo>
                  <a:pt x="3239418" y="29322"/>
                </a:lnTo>
                <a:lnTo>
                  <a:pt x="3239418" y="43558"/>
                </a:lnTo>
                <a:lnTo>
                  <a:pt x="3181164" y="43558"/>
                </a:lnTo>
                <a:lnTo>
                  <a:pt x="3181164" y="56030"/>
                </a:lnTo>
                <a:lnTo>
                  <a:pt x="3120494" y="56030"/>
                </a:lnTo>
                <a:lnTo>
                  <a:pt x="3120494" y="67747"/>
                </a:lnTo>
                <a:lnTo>
                  <a:pt x="3097726" y="67747"/>
                </a:lnTo>
                <a:lnTo>
                  <a:pt x="3097726" y="81982"/>
                </a:lnTo>
                <a:lnTo>
                  <a:pt x="3042016" y="81982"/>
                </a:lnTo>
                <a:lnTo>
                  <a:pt x="3042016" y="94455"/>
                </a:lnTo>
                <a:lnTo>
                  <a:pt x="3010854" y="94455"/>
                </a:lnTo>
                <a:lnTo>
                  <a:pt x="3010854" y="107053"/>
                </a:lnTo>
                <a:lnTo>
                  <a:pt x="2962776" y="107053"/>
                </a:lnTo>
                <a:lnTo>
                  <a:pt x="2962776" y="117005"/>
                </a:lnTo>
                <a:lnTo>
                  <a:pt x="2894474" y="117005"/>
                </a:lnTo>
                <a:lnTo>
                  <a:pt x="2894474" y="127840"/>
                </a:lnTo>
                <a:lnTo>
                  <a:pt x="2847158" y="127840"/>
                </a:lnTo>
                <a:lnTo>
                  <a:pt x="2847158" y="146233"/>
                </a:lnTo>
                <a:lnTo>
                  <a:pt x="2826935" y="146233"/>
                </a:lnTo>
                <a:lnTo>
                  <a:pt x="2826935" y="157067"/>
                </a:lnTo>
                <a:lnTo>
                  <a:pt x="2808365" y="157067"/>
                </a:lnTo>
                <a:lnTo>
                  <a:pt x="2808365" y="169666"/>
                </a:lnTo>
                <a:lnTo>
                  <a:pt x="2768681" y="169666"/>
                </a:lnTo>
                <a:lnTo>
                  <a:pt x="2768681" y="179744"/>
                </a:lnTo>
                <a:lnTo>
                  <a:pt x="2686897" y="179744"/>
                </a:lnTo>
                <a:lnTo>
                  <a:pt x="2686897" y="195618"/>
                </a:lnTo>
                <a:lnTo>
                  <a:pt x="2591630" y="195618"/>
                </a:lnTo>
                <a:lnTo>
                  <a:pt x="2591630" y="208972"/>
                </a:lnTo>
                <a:lnTo>
                  <a:pt x="2541008" y="208972"/>
                </a:lnTo>
                <a:lnTo>
                  <a:pt x="2541008" y="223208"/>
                </a:lnTo>
                <a:lnTo>
                  <a:pt x="2502977" y="223208"/>
                </a:lnTo>
                <a:lnTo>
                  <a:pt x="2502977" y="235680"/>
                </a:lnTo>
                <a:lnTo>
                  <a:pt x="2461640" y="235680"/>
                </a:lnTo>
                <a:lnTo>
                  <a:pt x="2461640" y="244876"/>
                </a:lnTo>
                <a:lnTo>
                  <a:pt x="2345259" y="244876"/>
                </a:lnTo>
                <a:lnTo>
                  <a:pt x="2345259" y="259112"/>
                </a:lnTo>
                <a:lnTo>
                  <a:pt x="2267672" y="259112"/>
                </a:lnTo>
                <a:lnTo>
                  <a:pt x="2267672" y="273222"/>
                </a:lnTo>
                <a:lnTo>
                  <a:pt x="2222137" y="273222"/>
                </a:lnTo>
                <a:lnTo>
                  <a:pt x="2222137" y="288340"/>
                </a:lnTo>
                <a:lnTo>
                  <a:pt x="2204331" y="288340"/>
                </a:lnTo>
                <a:lnTo>
                  <a:pt x="2204331" y="297537"/>
                </a:lnTo>
                <a:lnTo>
                  <a:pt x="2130941" y="297537"/>
                </a:lnTo>
                <a:lnTo>
                  <a:pt x="2130941" y="310891"/>
                </a:lnTo>
                <a:lnTo>
                  <a:pt x="1960631" y="310891"/>
                </a:lnTo>
                <a:lnTo>
                  <a:pt x="1960631" y="318450"/>
                </a:lnTo>
                <a:lnTo>
                  <a:pt x="1898943" y="318450"/>
                </a:lnTo>
                <a:lnTo>
                  <a:pt x="1898943" y="330922"/>
                </a:lnTo>
                <a:lnTo>
                  <a:pt x="1773277" y="330922"/>
                </a:lnTo>
                <a:lnTo>
                  <a:pt x="1773277" y="345158"/>
                </a:lnTo>
                <a:lnTo>
                  <a:pt x="1726089" y="345158"/>
                </a:lnTo>
                <a:lnTo>
                  <a:pt x="1726089" y="359268"/>
                </a:lnTo>
                <a:lnTo>
                  <a:pt x="1609582" y="359268"/>
                </a:lnTo>
                <a:lnTo>
                  <a:pt x="1609582" y="373504"/>
                </a:lnTo>
                <a:lnTo>
                  <a:pt x="1571678" y="373504"/>
                </a:lnTo>
                <a:lnTo>
                  <a:pt x="1571678" y="384338"/>
                </a:lnTo>
                <a:lnTo>
                  <a:pt x="1515205" y="384338"/>
                </a:lnTo>
                <a:lnTo>
                  <a:pt x="1515205" y="396936"/>
                </a:lnTo>
                <a:lnTo>
                  <a:pt x="1444359" y="396936"/>
                </a:lnTo>
                <a:lnTo>
                  <a:pt x="1444359" y="408652"/>
                </a:lnTo>
                <a:lnTo>
                  <a:pt x="1390303" y="408652"/>
                </a:lnTo>
                <a:lnTo>
                  <a:pt x="1390303" y="419487"/>
                </a:lnTo>
                <a:lnTo>
                  <a:pt x="1327851" y="419487"/>
                </a:lnTo>
                <a:lnTo>
                  <a:pt x="1327851" y="435360"/>
                </a:lnTo>
                <a:lnTo>
                  <a:pt x="1255352" y="435360"/>
                </a:lnTo>
                <a:lnTo>
                  <a:pt x="1255352" y="448714"/>
                </a:lnTo>
                <a:lnTo>
                  <a:pt x="1214905" y="448714"/>
                </a:lnTo>
                <a:lnTo>
                  <a:pt x="1214905" y="457911"/>
                </a:lnTo>
                <a:lnTo>
                  <a:pt x="1167590" y="457911"/>
                </a:lnTo>
                <a:lnTo>
                  <a:pt x="1167590" y="472147"/>
                </a:lnTo>
                <a:lnTo>
                  <a:pt x="1099288" y="472147"/>
                </a:lnTo>
                <a:lnTo>
                  <a:pt x="1099288" y="487139"/>
                </a:lnTo>
                <a:lnTo>
                  <a:pt x="1061384" y="487139"/>
                </a:lnTo>
                <a:lnTo>
                  <a:pt x="1061384" y="497217"/>
                </a:lnTo>
                <a:lnTo>
                  <a:pt x="1032639" y="497217"/>
                </a:lnTo>
                <a:lnTo>
                  <a:pt x="1032639" y="509689"/>
                </a:lnTo>
                <a:lnTo>
                  <a:pt x="989648" y="509689"/>
                </a:lnTo>
                <a:lnTo>
                  <a:pt x="989648" y="523170"/>
                </a:lnTo>
                <a:lnTo>
                  <a:pt x="963447" y="523170"/>
                </a:lnTo>
                <a:lnTo>
                  <a:pt x="963447" y="532240"/>
                </a:lnTo>
                <a:lnTo>
                  <a:pt x="899342" y="532240"/>
                </a:lnTo>
                <a:lnTo>
                  <a:pt x="899342" y="546476"/>
                </a:lnTo>
                <a:lnTo>
                  <a:pt x="859658" y="546476"/>
                </a:lnTo>
                <a:lnTo>
                  <a:pt x="859658" y="563232"/>
                </a:lnTo>
                <a:lnTo>
                  <a:pt x="813360" y="563232"/>
                </a:lnTo>
                <a:lnTo>
                  <a:pt x="813360" y="574948"/>
                </a:lnTo>
                <a:lnTo>
                  <a:pt x="751799" y="574948"/>
                </a:lnTo>
                <a:lnTo>
                  <a:pt x="751799" y="589058"/>
                </a:lnTo>
                <a:lnTo>
                  <a:pt x="690111" y="589058"/>
                </a:lnTo>
                <a:lnTo>
                  <a:pt x="690111" y="601656"/>
                </a:lnTo>
                <a:lnTo>
                  <a:pt x="631094" y="601656"/>
                </a:lnTo>
                <a:lnTo>
                  <a:pt x="631094" y="615010"/>
                </a:lnTo>
                <a:lnTo>
                  <a:pt x="582125" y="615010"/>
                </a:lnTo>
                <a:lnTo>
                  <a:pt x="582125" y="624207"/>
                </a:lnTo>
                <a:lnTo>
                  <a:pt x="531503" y="624207"/>
                </a:lnTo>
                <a:lnTo>
                  <a:pt x="531503" y="635923"/>
                </a:lnTo>
                <a:lnTo>
                  <a:pt x="498688" y="635923"/>
                </a:lnTo>
                <a:lnTo>
                  <a:pt x="498688" y="646757"/>
                </a:lnTo>
                <a:lnTo>
                  <a:pt x="461548" y="646757"/>
                </a:lnTo>
                <a:lnTo>
                  <a:pt x="461548" y="662631"/>
                </a:lnTo>
                <a:lnTo>
                  <a:pt x="391465" y="662631"/>
                </a:lnTo>
                <a:lnTo>
                  <a:pt x="391465" y="675229"/>
                </a:lnTo>
                <a:lnTo>
                  <a:pt x="356105" y="675229"/>
                </a:lnTo>
                <a:lnTo>
                  <a:pt x="356105" y="687701"/>
                </a:lnTo>
                <a:lnTo>
                  <a:pt x="281062" y="687701"/>
                </a:lnTo>
                <a:lnTo>
                  <a:pt x="281062" y="697780"/>
                </a:lnTo>
                <a:lnTo>
                  <a:pt x="199151" y="697780"/>
                </a:lnTo>
                <a:lnTo>
                  <a:pt x="199151" y="713653"/>
                </a:lnTo>
                <a:lnTo>
                  <a:pt x="137590" y="713653"/>
                </a:lnTo>
                <a:lnTo>
                  <a:pt x="137590" y="722850"/>
                </a:lnTo>
                <a:lnTo>
                  <a:pt x="92945" y="722850"/>
                </a:lnTo>
                <a:lnTo>
                  <a:pt x="92945" y="737842"/>
                </a:lnTo>
                <a:lnTo>
                  <a:pt x="43977" y="737842"/>
                </a:lnTo>
                <a:lnTo>
                  <a:pt x="43977" y="748676"/>
                </a:lnTo>
                <a:lnTo>
                  <a:pt x="11924" y="748676"/>
                </a:lnTo>
                <a:lnTo>
                  <a:pt x="11924" y="764550"/>
                </a:lnTo>
              </a:path>
            </a:pathLst>
          </a:custGeom>
          <a:noFill/>
          <a:ln w="15875" cap="flat">
            <a:solidFill>
              <a:schemeClr val="accent6"/>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87" name="Freeform 86">
            <a:extLst>
              <a:ext uri="{FF2B5EF4-FFF2-40B4-BE49-F238E27FC236}">
                <a16:creationId xmlns:a16="http://schemas.microsoft.com/office/drawing/2014/main" id="{DCBB17CC-192E-3D4C-B429-0AC1EBD1B4CE}"/>
              </a:ext>
            </a:extLst>
          </p:cNvPr>
          <p:cNvSpPr/>
          <p:nvPr/>
        </p:nvSpPr>
        <p:spPr>
          <a:xfrm>
            <a:off x="7835274" y="2941022"/>
            <a:ext cx="101753" cy="25196"/>
          </a:xfrm>
          <a:custGeom>
            <a:avLst/>
            <a:gdLst>
              <a:gd name="connsiteX0" fmla="*/ 101340 w 101753"/>
              <a:gd name="connsiteY0" fmla="*/ 11811 h 25196"/>
              <a:gd name="connsiteX1" fmla="*/ 101340 w 101753"/>
              <a:gd name="connsiteY1" fmla="*/ 22645 h 25196"/>
              <a:gd name="connsiteX2" fmla="*/ 11924 w 101753"/>
              <a:gd name="connsiteY2" fmla="*/ 22645 h 25196"/>
            </a:gdLst>
            <a:ahLst/>
            <a:cxnLst>
              <a:cxn ang="0">
                <a:pos x="connsiteX0" y="connsiteY0"/>
              </a:cxn>
              <a:cxn ang="0">
                <a:pos x="connsiteX1" y="connsiteY1"/>
              </a:cxn>
              <a:cxn ang="0">
                <a:pos x="connsiteX2" y="connsiteY2"/>
              </a:cxn>
            </a:cxnLst>
            <a:rect l="l" t="t" r="r" b="b"/>
            <a:pathLst>
              <a:path w="101753" h="25196">
                <a:moveTo>
                  <a:pt x="101340" y="11811"/>
                </a:moveTo>
                <a:lnTo>
                  <a:pt x="101340" y="22645"/>
                </a:lnTo>
                <a:lnTo>
                  <a:pt x="11924" y="22645"/>
                </a:lnTo>
              </a:path>
            </a:pathLst>
          </a:custGeom>
          <a:noFill/>
          <a:ln w="15875" cap="flat">
            <a:solidFill>
              <a:srgbClr val="03C74F"/>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88" name="Freeform 87">
            <a:extLst>
              <a:ext uri="{FF2B5EF4-FFF2-40B4-BE49-F238E27FC236}">
                <a16:creationId xmlns:a16="http://schemas.microsoft.com/office/drawing/2014/main" id="{2C96EBFC-9E27-0248-99B9-4D89F6F72053}"/>
              </a:ext>
            </a:extLst>
          </p:cNvPr>
          <p:cNvSpPr/>
          <p:nvPr/>
        </p:nvSpPr>
        <p:spPr>
          <a:xfrm>
            <a:off x="7830059" y="2310737"/>
            <a:ext cx="3421461" cy="667702"/>
          </a:xfrm>
          <a:custGeom>
            <a:avLst/>
            <a:gdLst>
              <a:gd name="connsiteX0" fmla="*/ 3409728 w 3421461"/>
              <a:gd name="connsiteY0" fmla="*/ 11811 h 667701"/>
              <a:gd name="connsiteX1" fmla="*/ 3379075 w 3421461"/>
              <a:gd name="connsiteY1" fmla="*/ 11811 h 667701"/>
              <a:gd name="connsiteX2" fmla="*/ 3379075 w 3421461"/>
              <a:gd name="connsiteY2" fmla="*/ 23401 h 667701"/>
              <a:gd name="connsiteX3" fmla="*/ 3307084 w 3421461"/>
              <a:gd name="connsiteY3" fmla="*/ 23401 h 667701"/>
              <a:gd name="connsiteX4" fmla="*/ 3307084 w 3421461"/>
              <a:gd name="connsiteY4" fmla="*/ 38015 h 667701"/>
              <a:gd name="connsiteX5" fmla="*/ 3289023 w 3421461"/>
              <a:gd name="connsiteY5" fmla="*/ 38015 h 667701"/>
              <a:gd name="connsiteX6" fmla="*/ 3289023 w 3421461"/>
              <a:gd name="connsiteY6" fmla="*/ 50613 h 667701"/>
              <a:gd name="connsiteX7" fmla="*/ 3223519 w 3421461"/>
              <a:gd name="connsiteY7" fmla="*/ 50613 h 667701"/>
              <a:gd name="connsiteX8" fmla="*/ 3223519 w 3421461"/>
              <a:gd name="connsiteY8" fmla="*/ 64219 h 667701"/>
              <a:gd name="connsiteX9" fmla="*/ 3198081 w 3421461"/>
              <a:gd name="connsiteY9" fmla="*/ 64219 h 667701"/>
              <a:gd name="connsiteX10" fmla="*/ 3198081 w 3421461"/>
              <a:gd name="connsiteY10" fmla="*/ 76817 h 667701"/>
              <a:gd name="connsiteX11" fmla="*/ 3167427 w 3421461"/>
              <a:gd name="connsiteY11" fmla="*/ 76817 h 667701"/>
              <a:gd name="connsiteX12" fmla="*/ 3167427 w 3421461"/>
              <a:gd name="connsiteY12" fmla="*/ 90423 h 667701"/>
              <a:gd name="connsiteX13" fmla="*/ 3110191 w 3421461"/>
              <a:gd name="connsiteY13" fmla="*/ 90423 h 667701"/>
              <a:gd name="connsiteX14" fmla="*/ 3110191 w 3421461"/>
              <a:gd name="connsiteY14" fmla="*/ 99872 h 667701"/>
              <a:gd name="connsiteX15" fmla="*/ 3074196 w 3421461"/>
              <a:gd name="connsiteY15" fmla="*/ 99872 h 667701"/>
              <a:gd name="connsiteX16" fmla="*/ 3074196 w 3421461"/>
              <a:gd name="connsiteY16" fmla="*/ 110328 h 667701"/>
              <a:gd name="connsiteX17" fmla="*/ 3051047 w 3421461"/>
              <a:gd name="connsiteY17" fmla="*/ 110328 h 667701"/>
              <a:gd name="connsiteX18" fmla="*/ 3051047 w 3421461"/>
              <a:gd name="connsiteY18" fmla="*/ 124942 h 667701"/>
              <a:gd name="connsiteX19" fmla="*/ 2973714 w 3421461"/>
              <a:gd name="connsiteY19" fmla="*/ 124942 h 667701"/>
              <a:gd name="connsiteX20" fmla="*/ 2973714 w 3421461"/>
              <a:gd name="connsiteY20" fmla="*/ 136532 h 667701"/>
              <a:gd name="connsiteX21" fmla="*/ 2877430 w 3421461"/>
              <a:gd name="connsiteY21" fmla="*/ 136532 h 667701"/>
              <a:gd name="connsiteX22" fmla="*/ 2877430 w 3421461"/>
              <a:gd name="connsiteY22" fmla="*/ 153288 h 667701"/>
              <a:gd name="connsiteX23" fmla="*/ 2855171 w 3421461"/>
              <a:gd name="connsiteY23" fmla="*/ 153288 h 667701"/>
              <a:gd name="connsiteX24" fmla="*/ 2855171 w 3421461"/>
              <a:gd name="connsiteY24" fmla="*/ 165886 h 667701"/>
              <a:gd name="connsiteX25" fmla="*/ 2834058 w 3421461"/>
              <a:gd name="connsiteY25" fmla="*/ 165886 h 667701"/>
              <a:gd name="connsiteX26" fmla="*/ 2834058 w 3421461"/>
              <a:gd name="connsiteY26" fmla="*/ 177350 h 667701"/>
              <a:gd name="connsiteX27" fmla="*/ 2814979 w 3421461"/>
              <a:gd name="connsiteY27" fmla="*/ 177350 h 667701"/>
              <a:gd name="connsiteX28" fmla="*/ 2814979 w 3421461"/>
              <a:gd name="connsiteY28" fmla="*/ 188941 h 667701"/>
              <a:gd name="connsiteX29" fmla="*/ 2712335 w 3421461"/>
              <a:gd name="connsiteY29" fmla="*/ 188941 h 667701"/>
              <a:gd name="connsiteX30" fmla="*/ 2712335 w 3421461"/>
              <a:gd name="connsiteY30" fmla="*/ 200531 h 667701"/>
              <a:gd name="connsiteX31" fmla="*/ 2688041 w 3421461"/>
              <a:gd name="connsiteY31" fmla="*/ 200531 h 667701"/>
              <a:gd name="connsiteX32" fmla="*/ 2688041 w 3421461"/>
              <a:gd name="connsiteY32" fmla="*/ 216153 h 667701"/>
              <a:gd name="connsiteX33" fmla="*/ 2599134 w 3421461"/>
              <a:gd name="connsiteY33" fmla="*/ 216153 h 667701"/>
              <a:gd name="connsiteX34" fmla="*/ 2599134 w 3421461"/>
              <a:gd name="connsiteY34" fmla="*/ 228751 h 667701"/>
              <a:gd name="connsiteX35" fmla="*/ 2552582 w 3421461"/>
              <a:gd name="connsiteY35" fmla="*/ 228751 h 667701"/>
              <a:gd name="connsiteX36" fmla="*/ 2552582 w 3421461"/>
              <a:gd name="connsiteY36" fmla="*/ 239207 h 667701"/>
              <a:gd name="connsiteX37" fmla="*/ 2493311 w 3421461"/>
              <a:gd name="connsiteY37" fmla="*/ 239207 h 667701"/>
              <a:gd name="connsiteX38" fmla="*/ 2493311 w 3421461"/>
              <a:gd name="connsiteY38" fmla="*/ 249790 h 667701"/>
              <a:gd name="connsiteX39" fmla="*/ 2426662 w 3421461"/>
              <a:gd name="connsiteY39" fmla="*/ 249790 h 667701"/>
              <a:gd name="connsiteX40" fmla="*/ 2426662 w 3421461"/>
              <a:gd name="connsiteY40" fmla="*/ 263396 h 667701"/>
              <a:gd name="connsiteX41" fmla="*/ 2353654 w 3421461"/>
              <a:gd name="connsiteY41" fmla="*/ 263396 h 667701"/>
              <a:gd name="connsiteX42" fmla="*/ 2353654 w 3421461"/>
              <a:gd name="connsiteY42" fmla="*/ 277002 h 667701"/>
              <a:gd name="connsiteX43" fmla="*/ 2244650 w 3421461"/>
              <a:gd name="connsiteY43" fmla="*/ 277002 h 667701"/>
              <a:gd name="connsiteX44" fmla="*/ 2244650 w 3421461"/>
              <a:gd name="connsiteY44" fmla="*/ 282167 h 667701"/>
              <a:gd name="connsiteX45" fmla="*/ 2172660 w 3421461"/>
              <a:gd name="connsiteY45" fmla="*/ 282167 h 667701"/>
              <a:gd name="connsiteX46" fmla="*/ 2172660 w 3421461"/>
              <a:gd name="connsiteY46" fmla="*/ 299048 h 667701"/>
              <a:gd name="connsiteX47" fmla="*/ 2092275 w 3421461"/>
              <a:gd name="connsiteY47" fmla="*/ 299048 h 667701"/>
              <a:gd name="connsiteX48" fmla="*/ 2092275 w 3421461"/>
              <a:gd name="connsiteY48" fmla="*/ 304214 h 667701"/>
              <a:gd name="connsiteX49" fmla="*/ 1999170 w 3421461"/>
              <a:gd name="connsiteY49" fmla="*/ 304214 h 667701"/>
              <a:gd name="connsiteX50" fmla="*/ 1999170 w 3421461"/>
              <a:gd name="connsiteY50" fmla="*/ 317820 h 667701"/>
              <a:gd name="connsiteX51" fmla="*/ 1929342 w 3421461"/>
              <a:gd name="connsiteY51" fmla="*/ 317820 h 667701"/>
              <a:gd name="connsiteX52" fmla="*/ 1929342 w 3421461"/>
              <a:gd name="connsiteY52" fmla="*/ 327268 h 667701"/>
              <a:gd name="connsiteX53" fmla="*/ 1893346 w 3421461"/>
              <a:gd name="connsiteY53" fmla="*/ 327268 h 667701"/>
              <a:gd name="connsiteX54" fmla="*/ 1893346 w 3421461"/>
              <a:gd name="connsiteY54" fmla="*/ 339866 h 667701"/>
              <a:gd name="connsiteX55" fmla="*/ 1830895 w 3421461"/>
              <a:gd name="connsiteY55" fmla="*/ 339866 h 667701"/>
              <a:gd name="connsiteX56" fmla="*/ 1830895 w 3421461"/>
              <a:gd name="connsiteY56" fmla="*/ 350323 h 667701"/>
              <a:gd name="connsiteX57" fmla="*/ 1750510 w 3421461"/>
              <a:gd name="connsiteY57" fmla="*/ 350323 h 667701"/>
              <a:gd name="connsiteX58" fmla="*/ 1750510 w 3421461"/>
              <a:gd name="connsiteY58" fmla="*/ 367078 h 667701"/>
              <a:gd name="connsiteX59" fmla="*/ 1680682 w 3421461"/>
              <a:gd name="connsiteY59" fmla="*/ 367078 h 667701"/>
              <a:gd name="connsiteX60" fmla="*/ 1680682 w 3421461"/>
              <a:gd name="connsiteY60" fmla="*/ 379677 h 667701"/>
              <a:gd name="connsiteX61" fmla="*/ 1646849 w 3421461"/>
              <a:gd name="connsiteY61" fmla="*/ 379677 h 667701"/>
              <a:gd name="connsiteX62" fmla="*/ 1646849 w 3421461"/>
              <a:gd name="connsiteY62" fmla="*/ 389125 h 667701"/>
              <a:gd name="connsiteX63" fmla="*/ 1515587 w 3421461"/>
              <a:gd name="connsiteY63" fmla="*/ 389125 h 667701"/>
              <a:gd name="connsiteX64" fmla="*/ 1515587 w 3421461"/>
              <a:gd name="connsiteY64" fmla="*/ 400716 h 667701"/>
              <a:gd name="connsiteX65" fmla="*/ 1499688 w 3421461"/>
              <a:gd name="connsiteY65" fmla="*/ 400716 h 667701"/>
              <a:gd name="connsiteX66" fmla="*/ 1499688 w 3421461"/>
              <a:gd name="connsiteY66" fmla="*/ 410038 h 667701"/>
              <a:gd name="connsiteX67" fmla="*/ 1364228 w 3421461"/>
              <a:gd name="connsiteY67" fmla="*/ 410038 h 667701"/>
              <a:gd name="connsiteX68" fmla="*/ 1364228 w 3421461"/>
              <a:gd name="connsiteY68" fmla="*/ 424778 h 667701"/>
              <a:gd name="connsiteX69" fmla="*/ 1289185 w 3421461"/>
              <a:gd name="connsiteY69" fmla="*/ 424778 h 667701"/>
              <a:gd name="connsiteX70" fmla="*/ 1289185 w 3421461"/>
              <a:gd name="connsiteY70" fmla="*/ 440526 h 667701"/>
              <a:gd name="connsiteX71" fmla="*/ 1214015 w 3421461"/>
              <a:gd name="connsiteY71" fmla="*/ 440526 h 667701"/>
              <a:gd name="connsiteX72" fmla="*/ 1214015 w 3421461"/>
              <a:gd name="connsiteY72" fmla="*/ 452998 h 667701"/>
              <a:gd name="connsiteX73" fmla="*/ 1158941 w 3421461"/>
              <a:gd name="connsiteY73" fmla="*/ 452998 h 667701"/>
              <a:gd name="connsiteX74" fmla="*/ 1158941 w 3421461"/>
              <a:gd name="connsiteY74" fmla="*/ 462446 h 667701"/>
              <a:gd name="connsiteX75" fmla="*/ 1110353 w 3421461"/>
              <a:gd name="connsiteY75" fmla="*/ 462446 h 667701"/>
              <a:gd name="connsiteX76" fmla="*/ 1110353 w 3421461"/>
              <a:gd name="connsiteY76" fmla="*/ 477186 h 667701"/>
              <a:gd name="connsiteX77" fmla="*/ 1046757 w 3421461"/>
              <a:gd name="connsiteY77" fmla="*/ 477186 h 667701"/>
              <a:gd name="connsiteX78" fmla="*/ 1046757 w 3421461"/>
              <a:gd name="connsiteY78" fmla="*/ 487643 h 667701"/>
              <a:gd name="connsiteX79" fmla="*/ 1006565 w 3421461"/>
              <a:gd name="connsiteY79" fmla="*/ 487643 h 667701"/>
              <a:gd name="connsiteX80" fmla="*/ 1006565 w 3421461"/>
              <a:gd name="connsiteY80" fmla="*/ 501249 h 667701"/>
              <a:gd name="connsiteX81" fmla="*/ 938899 w 3421461"/>
              <a:gd name="connsiteY81" fmla="*/ 501249 h 667701"/>
              <a:gd name="connsiteX82" fmla="*/ 938899 w 3421461"/>
              <a:gd name="connsiteY82" fmla="*/ 515989 h 667701"/>
              <a:gd name="connsiteX83" fmla="*/ 883825 w 3421461"/>
              <a:gd name="connsiteY83" fmla="*/ 515989 h 667701"/>
              <a:gd name="connsiteX84" fmla="*/ 883825 w 3421461"/>
              <a:gd name="connsiteY84" fmla="*/ 528461 h 667701"/>
              <a:gd name="connsiteX85" fmla="*/ 805602 w 3421461"/>
              <a:gd name="connsiteY85" fmla="*/ 528461 h 667701"/>
              <a:gd name="connsiteX86" fmla="*/ 805602 w 3421461"/>
              <a:gd name="connsiteY86" fmla="*/ 542193 h 667701"/>
              <a:gd name="connsiteX87" fmla="*/ 766426 w 3421461"/>
              <a:gd name="connsiteY87" fmla="*/ 542193 h 667701"/>
              <a:gd name="connsiteX88" fmla="*/ 766426 w 3421461"/>
              <a:gd name="connsiteY88" fmla="*/ 556807 h 667701"/>
              <a:gd name="connsiteX89" fmla="*/ 677519 w 3421461"/>
              <a:gd name="connsiteY89" fmla="*/ 556807 h 667701"/>
              <a:gd name="connsiteX90" fmla="*/ 677519 w 3421461"/>
              <a:gd name="connsiteY90" fmla="*/ 565247 h 667701"/>
              <a:gd name="connsiteX91" fmla="*/ 621428 w 3421461"/>
              <a:gd name="connsiteY91" fmla="*/ 565247 h 667701"/>
              <a:gd name="connsiteX92" fmla="*/ 621428 w 3421461"/>
              <a:gd name="connsiteY92" fmla="*/ 577845 h 667701"/>
              <a:gd name="connsiteX93" fmla="*/ 565336 w 3421461"/>
              <a:gd name="connsiteY93" fmla="*/ 577845 h 667701"/>
              <a:gd name="connsiteX94" fmla="*/ 565336 w 3421461"/>
              <a:gd name="connsiteY94" fmla="*/ 591451 h 667701"/>
              <a:gd name="connsiteX95" fmla="*/ 494490 w 3421461"/>
              <a:gd name="connsiteY95" fmla="*/ 591451 h 667701"/>
              <a:gd name="connsiteX96" fmla="*/ 494490 w 3421461"/>
              <a:gd name="connsiteY96" fmla="*/ 602916 h 667701"/>
              <a:gd name="connsiteX97" fmla="*/ 447938 w 3421461"/>
              <a:gd name="connsiteY97" fmla="*/ 602916 h 667701"/>
              <a:gd name="connsiteX98" fmla="*/ 447938 w 3421461"/>
              <a:gd name="connsiteY98" fmla="*/ 616522 h 667701"/>
              <a:gd name="connsiteX99" fmla="*/ 306119 w 3421461"/>
              <a:gd name="connsiteY99" fmla="*/ 616522 h 667701"/>
              <a:gd name="connsiteX100" fmla="*/ 306119 w 3421461"/>
              <a:gd name="connsiteY100" fmla="*/ 631262 h 667701"/>
              <a:gd name="connsiteX101" fmla="*/ 227769 w 3421461"/>
              <a:gd name="connsiteY101" fmla="*/ 631262 h 667701"/>
              <a:gd name="connsiteX102" fmla="*/ 227769 w 3421461"/>
              <a:gd name="connsiteY102" fmla="*/ 642726 h 667701"/>
              <a:gd name="connsiteX103" fmla="*/ 155778 w 3421461"/>
              <a:gd name="connsiteY103" fmla="*/ 642726 h 667701"/>
              <a:gd name="connsiteX104" fmla="*/ 155778 w 3421461"/>
              <a:gd name="connsiteY104" fmla="*/ 656332 h 667701"/>
              <a:gd name="connsiteX105" fmla="*/ 11924 w 3421461"/>
              <a:gd name="connsiteY105" fmla="*/ 656332 h 66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421461" h="667701">
                <a:moveTo>
                  <a:pt x="3409728" y="11811"/>
                </a:moveTo>
                <a:lnTo>
                  <a:pt x="3379075" y="11811"/>
                </a:lnTo>
                <a:lnTo>
                  <a:pt x="3379075" y="23401"/>
                </a:lnTo>
                <a:lnTo>
                  <a:pt x="3307084" y="23401"/>
                </a:lnTo>
                <a:lnTo>
                  <a:pt x="3307084" y="38015"/>
                </a:lnTo>
                <a:lnTo>
                  <a:pt x="3289023" y="38015"/>
                </a:lnTo>
                <a:lnTo>
                  <a:pt x="3289023" y="50613"/>
                </a:lnTo>
                <a:lnTo>
                  <a:pt x="3223519" y="50613"/>
                </a:lnTo>
                <a:lnTo>
                  <a:pt x="3223519" y="64219"/>
                </a:lnTo>
                <a:lnTo>
                  <a:pt x="3198081" y="64219"/>
                </a:lnTo>
                <a:lnTo>
                  <a:pt x="3198081" y="76817"/>
                </a:lnTo>
                <a:lnTo>
                  <a:pt x="3167427" y="76817"/>
                </a:lnTo>
                <a:lnTo>
                  <a:pt x="3167427" y="90423"/>
                </a:lnTo>
                <a:lnTo>
                  <a:pt x="3110191" y="90423"/>
                </a:lnTo>
                <a:lnTo>
                  <a:pt x="3110191" y="99872"/>
                </a:lnTo>
                <a:lnTo>
                  <a:pt x="3074196" y="99872"/>
                </a:lnTo>
                <a:lnTo>
                  <a:pt x="3074196" y="110328"/>
                </a:lnTo>
                <a:lnTo>
                  <a:pt x="3051047" y="110328"/>
                </a:lnTo>
                <a:lnTo>
                  <a:pt x="3051047" y="124942"/>
                </a:lnTo>
                <a:lnTo>
                  <a:pt x="2973714" y="124942"/>
                </a:lnTo>
                <a:lnTo>
                  <a:pt x="2973714" y="136532"/>
                </a:lnTo>
                <a:lnTo>
                  <a:pt x="2877430" y="136532"/>
                </a:lnTo>
                <a:lnTo>
                  <a:pt x="2877430" y="153288"/>
                </a:lnTo>
                <a:lnTo>
                  <a:pt x="2855171" y="153288"/>
                </a:lnTo>
                <a:lnTo>
                  <a:pt x="2855171" y="165886"/>
                </a:lnTo>
                <a:lnTo>
                  <a:pt x="2834058" y="165886"/>
                </a:lnTo>
                <a:lnTo>
                  <a:pt x="2834058" y="177350"/>
                </a:lnTo>
                <a:lnTo>
                  <a:pt x="2814979" y="177350"/>
                </a:lnTo>
                <a:lnTo>
                  <a:pt x="2814979" y="188941"/>
                </a:lnTo>
                <a:lnTo>
                  <a:pt x="2712335" y="188941"/>
                </a:lnTo>
                <a:lnTo>
                  <a:pt x="2712335" y="200531"/>
                </a:lnTo>
                <a:lnTo>
                  <a:pt x="2688041" y="200531"/>
                </a:lnTo>
                <a:lnTo>
                  <a:pt x="2688041" y="216153"/>
                </a:lnTo>
                <a:lnTo>
                  <a:pt x="2599134" y="216153"/>
                </a:lnTo>
                <a:lnTo>
                  <a:pt x="2599134" y="228751"/>
                </a:lnTo>
                <a:lnTo>
                  <a:pt x="2552582" y="228751"/>
                </a:lnTo>
                <a:lnTo>
                  <a:pt x="2552582" y="239207"/>
                </a:lnTo>
                <a:lnTo>
                  <a:pt x="2493311" y="239207"/>
                </a:lnTo>
                <a:lnTo>
                  <a:pt x="2493311" y="249790"/>
                </a:lnTo>
                <a:lnTo>
                  <a:pt x="2426662" y="249790"/>
                </a:lnTo>
                <a:lnTo>
                  <a:pt x="2426662" y="263396"/>
                </a:lnTo>
                <a:lnTo>
                  <a:pt x="2353654" y="263396"/>
                </a:lnTo>
                <a:lnTo>
                  <a:pt x="2353654" y="277002"/>
                </a:lnTo>
                <a:lnTo>
                  <a:pt x="2244650" y="277002"/>
                </a:lnTo>
                <a:lnTo>
                  <a:pt x="2244650" y="282167"/>
                </a:lnTo>
                <a:lnTo>
                  <a:pt x="2172660" y="282167"/>
                </a:lnTo>
                <a:lnTo>
                  <a:pt x="2172660" y="299048"/>
                </a:lnTo>
                <a:lnTo>
                  <a:pt x="2092275" y="299048"/>
                </a:lnTo>
                <a:lnTo>
                  <a:pt x="2092275" y="304214"/>
                </a:lnTo>
                <a:lnTo>
                  <a:pt x="1999170" y="304214"/>
                </a:lnTo>
                <a:lnTo>
                  <a:pt x="1999170" y="317820"/>
                </a:lnTo>
                <a:lnTo>
                  <a:pt x="1929342" y="317820"/>
                </a:lnTo>
                <a:lnTo>
                  <a:pt x="1929342" y="327268"/>
                </a:lnTo>
                <a:lnTo>
                  <a:pt x="1893346" y="327268"/>
                </a:lnTo>
                <a:lnTo>
                  <a:pt x="1893346" y="339866"/>
                </a:lnTo>
                <a:lnTo>
                  <a:pt x="1830895" y="339866"/>
                </a:lnTo>
                <a:lnTo>
                  <a:pt x="1830895" y="350323"/>
                </a:lnTo>
                <a:lnTo>
                  <a:pt x="1750510" y="350323"/>
                </a:lnTo>
                <a:lnTo>
                  <a:pt x="1750510" y="367078"/>
                </a:lnTo>
                <a:lnTo>
                  <a:pt x="1680682" y="367078"/>
                </a:lnTo>
                <a:lnTo>
                  <a:pt x="1680682" y="379677"/>
                </a:lnTo>
                <a:lnTo>
                  <a:pt x="1646849" y="379677"/>
                </a:lnTo>
                <a:lnTo>
                  <a:pt x="1646849" y="389125"/>
                </a:lnTo>
                <a:lnTo>
                  <a:pt x="1515587" y="389125"/>
                </a:lnTo>
                <a:lnTo>
                  <a:pt x="1515587" y="400716"/>
                </a:lnTo>
                <a:lnTo>
                  <a:pt x="1499688" y="400716"/>
                </a:lnTo>
                <a:lnTo>
                  <a:pt x="1499688" y="410038"/>
                </a:lnTo>
                <a:lnTo>
                  <a:pt x="1364228" y="410038"/>
                </a:lnTo>
                <a:lnTo>
                  <a:pt x="1364228" y="424778"/>
                </a:lnTo>
                <a:lnTo>
                  <a:pt x="1289185" y="424778"/>
                </a:lnTo>
                <a:lnTo>
                  <a:pt x="1289185" y="440526"/>
                </a:lnTo>
                <a:lnTo>
                  <a:pt x="1214015" y="440526"/>
                </a:lnTo>
                <a:lnTo>
                  <a:pt x="1214015" y="452998"/>
                </a:lnTo>
                <a:lnTo>
                  <a:pt x="1158941" y="452998"/>
                </a:lnTo>
                <a:lnTo>
                  <a:pt x="1158941" y="462446"/>
                </a:lnTo>
                <a:lnTo>
                  <a:pt x="1110353" y="462446"/>
                </a:lnTo>
                <a:lnTo>
                  <a:pt x="1110353" y="477186"/>
                </a:lnTo>
                <a:lnTo>
                  <a:pt x="1046757" y="477186"/>
                </a:lnTo>
                <a:lnTo>
                  <a:pt x="1046757" y="487643"/>
                </a:lnTo>
                <a:lnTo>
                  <a:pt x="1006565" y="487643"/>
                </a:lnTo>
                <a:lnTo>
                  <a:pt x="1006565" y="501249"/>
                </a:lnTo>
                <a:lnTo>
                  <a:pt x="938899" y="501249"/>
                </a:lnTo>
                <a:lnTo>
                  <a:pt x="938899" y="515989"/>
                </a:lnTo>
                <a:lnTo>
                  <a:pt x="883825" y="515989"/>
                </a:lnTo>
                <a:lnTo>
                  <a:pt x="883825" y="528461"/>
                </a:lnTo>
                <a:lnTo>
                  <a:pt x="805602" y="528461"/>
                </a:lnTo>
                <a:lnTo>
                  <a:pt x="805602" y="542193"/>
                </a:lnTo>
                <a:lnTo>
                  <a:pt x="766426" y="542193"/>
                </a:lnTo>
                <a:lnTo>
                  <a:pt x="766426" y="556807"/>
                </a:lnTo>
                <a:lnTo>
                  <a:pt x="677519" y="556807"/>
                </a:lnTo>
                <a:lnTo>
                  <a:pt x="677519" y="565247"/>
                </a:lnTo>
                <a:lnTo>
                  <a:pt x="621428" y="565247"/>
                </a:lnTo>
                <a:lnTo>
                  <a:pt x="621428" y="577845"/>
                </a:lnTo>
                <a:lnTo>
                  <a:pt x="565336" y="577845"/>
                </a:lnTo>
                <a:lnTo>
                  <a:pt x="565336" y="591451"/>
                </a:lnTo>
                <a:lnTo>
                  <a:pt x="494490" y="591451"/>
                </a:lnTo>
                <a:lnTo>
                  <a:pt x="494490" y="602916"/>
                </a:lnTo>
                <a:lnTo>
                  <a:pt x="447938" y="602916"/>
                </a:lnTo>
                <a:lnTo>
                  <a:pt x="447938" y="616522"/>
                </a:lnTo>
                <a:lnTo>
                  <a:pt x="306119" y="616522"/>
                </a:lnTo>
                <a:lnTo>
                  <a:pt x="306119" y="631262"/>
                </a:lnTo>
                <a:lnTo>
                  <a:pt x="227769" y="631262"/>
                </a:lnTo>
                <a:lnTo>
                  <a:pt x="227769" y="642726"/>
                </a:lnTo>
                <a:lnTo>
                  <a:pt x="155778" y="642726"/>
                </a:lnTo>
                <a:lnTo>
                  <a:pt x="155778" y="656332"/>
                </a:lnTo>
                <a:lnTo>
                  <a:pt x="11924" y="656332"/>
                </a:lnTo>
              </a:path>
            </a:pathLst>
          </a:custGeom>
          <a:noFill/>
          <a:ln w="15875"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51" name="Freeform 150">
            <a:extLst>
              <a:ext uri="{FF2B5EF4-FFF2-40B4-BE49-F238E27FC236}">
                <a16:creationId xmlns:a16="http://schemas.microsoft.com/office/drawing/2014/main" id="{28EF9710-F02A-4746-A0D9-9D6F648F1732}"/>
              </a:ext>
            </a:extLst>
          </p:cNvPr>
          <p:cNvSpPr/>
          <p:nvPr/>
        </p:nvSpPr>
        <p:spPr>
          <a:xfrm>
            <a:off x="1716097" y="1746542"/>
            <a:ext cx="3412823" cy="1201060"/>
          </a:xfrm>
          <a:custGeom>
            <a:avLst/>
            <a:gdLst>
              <a:gd name="connsiteX0" fmla="*/ 3403943 w 3412823"/>
              <a:gd name="connsiteY0" fmla="*/ 11853 h 1201060"/>
              <a:gd name="connsiteX1" fmla="*/ 3382456 w 3412823"/>
              <a:gd name="connsiteY1" fmla="*/ 11853 h 1201060"/>
              <a:gd name="connsiteX2" fmla="*/ 3382456 w 3412823"/>
              <a:gd name="connsiteY2" fmla="*/ 40804 h 1201060"/>
              <a:gd name="connsiteX3" fmla="*/ 3360967 w 3412823"/>
              <a:gd name="connsiteY3" fmla="*/ 40804 h 1201060"/>
              <a:gd name="connsiteX4" fmla="*/ 3360967 w 3412823"/>
              <a:gd name="connsiteY4" fmla="*/ 49401 h 1201060"/>
              <a:gd name="connsiteX5" fmla="*/ 3339605 w 3412823"/>
              <a:gd name="connsiteY5" fmla="*/ 49401 h 1201060"/>
              <a:gd name="connsiteX6" fmla="*/ 3339605 w 3412823"/>
              <a:gd name="connsiteY6" fmla="*/ 83790 h 1201060"/>
              <a:gd name="connsiteX7" fmla="*/ 3324564 w 3412823"/>
              <a:gd name="connsiteY7" fmla="*/ 83790 h 1201060"/>
              <a:gd name="connsiteX8" fmla="*/ 3324564 w 3412823"/>
              <a:gd name="connsiteY8" fmla="*/ 122477 h 1201060"/>
              <a:gd name="connsiteX9" fmla="*/ 3301938 w 3412823"/>
              <a:gd name="connsiteY9" fmla="*/ 122477 h 1201060"/>
              <a:gd name="connsiteX10" fmla="*/ 3301938 w 3412823"/>
              <a:gd name="connsiteY10" fmla="*/ 152440 h 1201060"/>
              <a:gd name="connsiteX11" fmla="*/ 3282599 w 3412823"/>
              <a:gd name="connsiteY11" fmla="*/ 152440 h 1201060"/>
              <a:gd name="connsiteX12" fmla="*/ 3282599 w 3412823"/>
              <a:gd name="connsiteY12" fmla="*/ 172921 h 1201060"/>
              <a:gd name="connsiteX13" fmla="*/ 3264397 w 3412823"/>
              <a:gd name="connsiteY13" fmla="*/ 172921 h 1201060"/>
              <a:gd name="connsiteX14" fmla="*/ 3264397 w 3412823"/>
              <a:gd name="connsiteY14" fmla="*/ 191127 h 1201060"/>
              <a:gd name="connsiteX15" fmla="*/ 3240760 w 3412823"/>
              <a:gd name="connsiteY15" fmla="*/ 191127 h 1201060"/>
              <a:gd name="connsiteX16" fmla="*/ 3240760 w 3412823"/>
              <a:gd name="connsiteY16" fmla="*/ 204022 h 1201060"/>
              <a:gd name="connsiteX17" fmla="*/ 3227867 w 3412823"/>
              <a:gd name="connsiteY17" fmla="*/ 204022 h 1201060"/>
              <a:gd name="connsiteX18" fmla="*/ 3227867 w 3412823"/>
              <a:gd name="connsiteY18" fmla="*/ 216918 h 1201060"/>
              <a:gd name="connsiteX19" fmla="*/ 3191337 w 3412823"/>
              <a:gd name="connsiteY19" fmla="*/ 216918 h 1201060"/>
              <a:gd name="connsiteX20" fmla="*/ 3191337 w 3412823"/>
              <a:gd name="connsiteY20" fmla="*/ 229813 h 1201060"/>
              <a:gd name="connsiteX21" fmla="*/ 3167700 w 3412823"/>
              <a:gd name="connsiteY21" fmla="*/ 229813 h 1201060"/>
              <a:gd name="connsiteX22" fmla="*/ 3167700 w 3412823"/>
              <a:gd name="connsiteY22" fmla="*/ 266351 h 1201060"/>
              <a:gd name="connsiteX23" fmla="*/ 3139766 w 3412823"/>
              <a:gd name="connsiteY23" fmla="*/ 266351 h 1201060"/>
              <a:gd name="connsiteX24" fmla="*/ 3139766 w 3412823"/>
              <a:gd name="connsiteY24" fmla="*/ 279246 h 1201060"/>
              <a:gd name="connsiteX25" fmla="*/ 3123713 w 3412823"/>
              <a:gd name="connsiteY25" fmla="*/ 279246 h 1201060"/>
              <a:gd name="connsiteX26" fmla="*/ 3123713 w 3412823"/>
              <a:gd name="connsiteY26" fmla="*/ 297452 h 1201060"/>
              <a:gd name="connsiteX27" fmla="*/ 3104373 w 3412823"/>
              <a:gd name="connsiteY27" fmla="*/ 297452 h 1201060"/>
              <a:gd name="connsiteX28" fmla="*/ 3104373 w 3412823"/>
              <a:gd name="connsiteY28" fmla="*/ 330829 h 1201060"/>
              <a:gd name="connsiteX29" fmla="*/ 3008814 w 3412823"/>
              <a:gd name="connsiteY29" fmla="*/ 330829 h 1201060"/>
              <a:gd name="connsiteX30" fmla="*/ 3008814 w 3412823"/>
              <a:gd name="connsiteY30" fmla="*/ 343724 h 1201060"/>
              <a:gd name="connsiteX31" fmla="*/ 2947637 w 3412823"/>
              <a:gd name="connsiteY31" fmla="*/ 343724 h 1201060"/>
              <a:gd name="connsiteX32" fmla="*/ 2947637 w 3412823"/>
              <a:gd name="connsiteY32" fmla="*/ 354471 h 1201060"/>
              <a:gd name="connsiteX33" fmla="*/ 2931457 w 3412823"/>
              <a:gd name="connsiteY33" fmla="*/ 354471 h 1201060"/>
              <a:gd name="connsiteX34" fmla="*/ 2931457 w 3412823"/>
              <a:gd name="connsiteY34" fmla="*/ 366228 h 1201060"/>
              <a:gd name="connsiteX35" fmla="*/ 2909969 w 3412823"/>
              <a:gd name="connsiteY35" fmla="*/ 366228 h 1201060"/>
              <a:gd name="connsiteX36" fmla="*/ 2909969 w 3412823"/>
              <a:gd name="connsiteY36" fmla="*/ 380136 h 1201060"/>
              <a:gd name="connsiteX37" fmla="*/ 2870279 w 3412823"/>
              <a:gd name="connsiteY37" fmla="*/ 380136 h 1201060"/>
              <a:gd name="connsiteX38" fmla="*/ 2870279 w 3412823"/>
              <a:gd name="connsiteY38" fmla="*/ 396318 h 1201060"/>
              <a:gd name="connsiteX39" fmla="*/ 2843482 w 3412823"/>
              <a:gd name="connsiteY39" fmla="*/ 396318 h 1201060"/>
              <a:gd name="connsiteX40" fmla="*/ 2843482 w 3412823"/>
              <a:gd name="connsiteY40" fmla="*/ 409214 h 1201060"/>
              <a:gd name="connsiteX41" fmla="*/ 2802655 w 3412823"/>
              <a:gd name="connsiteY41" fmla="*/ 409214 h 1201060"/>
              <a:gd name="connsiteX42" fmla="*/ 2802655 w 3412823"/>
              <a:gd name="connsiteY42" fmla="*/ 420972 h 1201060"/>
              <a:gd name="connsiteX43" fmla="*/ 2772571 w 3412823"/>
              <a:gd name="connsiteY43" fmla="*/ 420972 h 1201060"/>
              <a:gd name="connsiteX44" fmla="*/ 2772571 w 3412823"/>
              <a:gd name="connsiteY44" fmla="*/ 432856 h 1201060"/>
              <a:gd name="connsiteX45" fmla="*/ 2738190 w 3412823"/>
              <a:gd name="connsiteY45" fmla="*/ 432856 h 1201060"/>
              <a:gd name="connsiteX46" fmla="*/ 2738190 w 3412823"/>
              <a:gd name="connsiteY46" fmla="*/ 452073 h 1201060"/>
              <a:gd name="connsiteX47" fmla="*/ 2721000 w 3412823"/>
              <a:gd name="connsiteY47" fmla="*/ 452073 h 1201060"/>
              <a:gd name="connsiteX48" fmla="*/ 2721000 w 3412823"/>
              <a:gd name="connsiteY48" fmla="*/ 465095 h 1201060"/>
              <a:gd name="connsiteX49" fmla="*/ 2698500 w 3412823"/>
              <a:gd name="connsiteY49" fmla="*/ 465095 h 1201060"/>
              <a:gd name="connsiteX50" fmla="*/ 2698500 w 3412823"/>
              <a:gd name="connsiteY50" fmla="*/ 474703 h 1201060"/>
              <a:gd name="connsiteX51" fmla="*/ 2634036 w 3412823"/>
              <a:gd name="connsiteY51" fmla="*/ 474703 h 1201060"/>
              <a:gd name="connsiteX52" fmla="*/ 2634036 w 3412823"/>
              <a:gd name="connsiteY52" fmla="*/ 484312 h 1201060"/>
              <a:gd name="connsiteX53" fmla="*/ 2602941 w 3412823"/>
              <a:gd name="connsiteY53" fmla="*/ 484312 h 1201060"/>
              <a:gd name="connsiteX54" fmla="*/ 2602941 w 3412823"/>
              <a:gd name="connsiteY54" fmla="*/ 496196 h 1201060"/>
              <a:gd name="connsiteX55" fmla="*/ 2582464 w 3412823"/>
              <a:gd name="connsiteY55" fmla="*/ 496196 h 1201060"/>
              <a:gd name="connsiteX56" fmla="*/ 2582464 w 3412823"/>
              <a:gd name="connsiteY56" fmla="*/ 510103 h 1201060"/>
              <a:gd name="connsiteX57" fmla="*/ 2534179 w 3412823"/>
              <a:gd name="connsiteY57" fmla="*/ 510103 h 1201060"/>
              <a:gd name="connsiteX58" fmla="*/ 2534179 w 3412823"/>
              <a:gd name="connsiteY58" fmla="*/ 522998 h 1201060"/>
              <a:gd name="connsiteX59" fmla="*/ 2470852 w 3412823"/>
              <a:gd name="connsiteY59" fmla="*/ 522998 h 1201060"/>
              <a:gd name="connsiteX60" fmla="*/ 2470852 w 3412823"/>
              <a:gd name="connsiteY60" fmla="*/ 534883 h 1201060"/>
              <a:gd name="connsiteX61" fmla="*/ 2418270 w 3412823"/>
              <a:gd name="connsiteY61" fmla="*/ 534883 h 1201060"/>
              <a:gd name="connsiteX62" fmla="*/ 2418270 w 3412823"/>
              <a:gd name="connsiteY62" fmla="*/ 542342 h 1201060"/>
              <a:gd name="connsiteX63" fmla="*/ 2383889 w 3412823"/>
              <a:gd name="connsiteY63" fmla="*/ 542342 h 1201060"/>
              <a:gd name="connsiteX64" fmla="*/ 2383889 w 3412823"/>
              <a:gd name="connsiteY64" fmla="*/ 557387 h 1201060"/>
              <a:gd name="connsiteX65" fmla="*/ 2344072 w 3412823"/>
              <a:gd name="connsiteY65" fmla="*/ 557387 h 1201060"/>
              <a:gd name="connsiteX66" fmla="*/ 2344072 w 3412823"/>
              <a:gd name="connsiteY66" fmla="*/ 564972 h 1201060"/>
              <a:gd name="connsiteX67" fmla="*/ 2319424 w 3412823"/>
              <a:gd name="connsiteY67" fmla="*/ 564972 h 1201060"/>
              <a:gd name="connsiteX68" fmla="*/ 2319424 w 3412823"/>
              <a:gd name="connsiteY68" fmla="*/ 578879 h 1201060"/>
              <a:gd name="connsiteX69" fmla="*/ 2294776 w 3412823"/>
              <a:gd name="connsiteY69" fmla="*/ 578879 h 1201060"/>
              <a:gd name="connsiteX70" fmla="*/ 2294776 w 3412823"/>
              <a:gd name="connsiteY70" fmla="*/ 594936 h 1201060"/>
              <a:gd name="connsiteX71" fmla="*/ 2224876 w 3412823"/>
              <a:gd name="connsiteY71" fmla="*/ 594936 h 1201060"/>
              <a:gd name="connsiteX72" fmla="*/ 2224876 w 3412823"/>
              <a:gd name="connsiteY72" fmla="*/ 607831 h 1201060"/>
              <a:gd name="connsiteX73" fmla="*/ 2134753 w 3412823"/>
              <a:gd name="connsiteY73" fmla="*/ 607831 h 1201060"/>
              <a:gd name="connsiteX74" fmla="*/ 2059544 w 3412823"/>
              <a:gd name="connsiteY74" fmla="*/ 607831 h 1201060"/>
              <a:gd name="connsiteX75" fmla="*/ 2059544 w 3412823"/>
              <a:gd name="connsiteY75" fmla="*/ 620727 h 1201060"/>
              <a:gd name="connsiteX76" fmla="*/ 2031609 w 3412823"/>
              <a:gd name="connsiteY76" fmla="*/ 620727 h 1201060"/>
              <a:gd name="connsiteX77" fmla="*/ 2031609 w 3412823"/>
              <a:gd name="connsiteY77" fmla="*/ 631473 h 1201060"/>
              <a:gd name="connsiteX78" fmla="*/ 1993057 w 3412823"/>
              <a:gd name="connsiteY78" fmla="*/ 631473 h 1201060"/>
              <a:gd name="connsiteX79" fmla="*/ 1993057 w 3412823"/>
              <a:gd name="connsiteY79" fmla="*/ 647656 h 1201060"/>
              <a:gd name="connsiteX80" fmla="*/ 1947932 w 3412823"/>
              <a:gd name="connsiteY80" fmla="*/ 647656 h 1201060"/>
              <a:gd name="connsiteX81" fmla="*/ 1947932 w 3412823"/>
              <a:gd name="connsiteY81" fmla="*/ 657264 h 1201060"/>
              <a:gd name="connsiteX82" fmla="*/ 1904956 w 3412823"/>
              <a:gd name="connsiteY82" fmla="*/ 657264 h 1201060"/>
              <a:gd name="connsiteX83" fmla="*/ 1904956 w 3412823"/>
              <a:gd name="connsiteY83" fmla="*/ 670160 h 1201060"/>
              <a:gd name="connsiteX84" fmla="*/ 1887765 w 3412823"/>
              <a:gd name="connsiteY84" fmla="*/ 670160 h 1201060"/>
              <a:gd name="connsiteX85" fmla="*/ 1887765 w 3412823"/>
              <a:gd name="connsiteY85" fmla="*/ 679895 h 1201060"/>
              <a:gd name="connsiteX86" fmla="*/ 1870575 w 3412823"/>
              <a:gd name="connsiteY86" fmla="*/ 679895 h 1201060"/>
              <a:gd name="connsiteX87" fmla="*/ 1870575 w 3412823"/>
              <a:gd name="connsiteY87" fmla="*/ 692664 h 1201060"/>
              <a:gd name="connsiteX88" fmla="*/ 1803962 w 3412823"/>
              <a:gd name="connsiteY88" fmla="*/ 692664 h 1201060"/>
              <a:gd name="connsiteX89" fmla="*/ 1803962 w 3412823"/>
              <a:gd name="connsiteY89" fmla="*/ 703410 h 1201060"/>
              <a:gd name="connsiteX90" fmla="*/ 1777164 w 3412823"/>
              <a:gd name="connsiteY90" fmla="*/ 703410 h 1201060"/>
              <a:gd name="connsiteX91" fmla="*/ 1777164 w 3412823"/>
              <a:gd name="connsiteY91" fmla="*/ 714157 h 1201060"/>
              <a:gd name="connsiteX92" fmla="*/ 1749230 w 3412823"/>
              <a:gd name="connsiteY92" fmla="*/ 714157 h 1201060"/>
              <a:gd name="connsiteX93" fmla="*/ 1749230 w 3412823"/>
              <a:gd name="connsiteY93" fmla="*/ 720604 h 1201060"/>
              <a:gd name="connsiteX94" fmla="*/ 1736337 w 3412823"/>
              <a:gd name="connsiteY94" fmla="*/ 720604 h 1201060"/>
              <a:gd name="connsiteX95" fmla="*/ 1736337 w 3412823"/>
              <a:gd name="connsiteY95" fmla="*/ 735649 h 1201060"/>
              <a:gd name="connsiteX96" fmla="*/ 1646213 w 3412823"/>
              <a:gd name="connsiteY96" fmla="*/ 735649 h 1201060"/>
              <a:gd name="connsiteX97" fmla="*/ 1646213 w 3412823"/>
              <a:gd name="connsiteY97" fmla="*/ 749683 h 1201060"/>
              <a:gd name="connsiteX98" fmla="*/ 1621439 w 3412823"/>
              <a:gd name="connsiteY98" fmla="*/ 749683 h 1201060"/>
              <a:gd name="connsiteX99" fmla="*/ 1621439 w 3412823"/>
              <a:gd name="connsiteY99" fmla="*/ 764728 h 1201060"/>
              <a:gd name="connsiteX100" fmla="*/ 1605386 w 3412823"/>
              <a:gd name="connsiteY100" fmla="*/ 764728 h 1201060"/>
              <a:gd name="connsiteX101" fmla="*/ 1605386 w 3412823"/>
              <a:gd name="connsiteY101" fmla="*/ 772187 h 1201060"/>
              <a:gd name="connsiteX102" fmla="*/ 1566707 w 3412823"/>
              <a:gd name="connsiteY102" fmla="*/ 772187 h 1201060"/>
              <a:gd name="connsiteX103" fmla="*/ 1566707 w 3412823"/>
              <a:gd name="connsiteY103" fmla="*/ 787232 h 1201060"/>
              <a:gd name="connsiteX104" fmla="*/ 1527017 w 3412823"/>
              <a:gd name="connsiteY104" fmla="*/ 787232 h 1201060"/>
              <a:gd name="connsiteX105" fmla="*/ 1527017 w 3412823"/>
              <a:gd name="connsiteY105" fmla="*/ 795829 h 1201060"/>
              <a:gd name="connsiteX106" fmla="*/ 1491499 w 3412823"/>
              <a:gd name="connsiteY106" fmla="*/ 795829 h 1201060"/>
              <a:gd name="connsiteX107" fmla="*/ 1491499 w 3412823"/>
              <a:gd name="connsiteY107" fmla="*/ 813023 h 1201060"/>
              <a:gd name="connsiteX108" fmla="*/ 1446373 w 3412823"/>
              <a:gd name="connsiteY108" fmla="*/ 813023 h 1201060"/>
              <a:gd name="connsiteX109" fmla="*/ 1446373 w 3412823"/>
              <a:gd name="connsiteY109" fmla="*/ 826930 h 1201060"/>
              <a:gd name="connsiteX110" fmla="*/ 1394928 w 3412823"/>
              <a:gd name="connsiteY110" fmla="*/ 826930 h 1201060"/>
              <a:gd name="connsiteX111" fmla="*/ 1394928 w 3412823"/>
              <a:gd name="connsiteY111" fmla="*/ 838814 h 1201060"/>
              <a:gd name="connsiteX112" fmla="*/ 1321869 w 3412823"/>
              <a:gd name="connsiteY112" fmla="*/ 838814 h 1201060"/>
              <a:gd name="connsiteX113" fmla="*/ 1321869 w 3412823"/>
              <a:gd name="connsiteY113" fmla="*/ 849560 h 1201060"/>
              <a:gd name="connsiteX114" fmla="*/ 1295072 w 3412823"/>
              <a:gd name="connsiteY114" fmla="*/ 849560 h 1201060"/>
              <a:gd name="connsiteX115" fmla="*/ 1295072 w 3412823"/>
              <a:gd name="connsiteY115" fmla="*/ 863467 h 1201060"/>
              <a:gd name="connsiteX116" fmla="*/ 1267137 w 3412823"/>
              <a:gd name="connsiteY116" fmla="*/ 863467 h 1201060"/>
              <a:gd name="connsiteX117" fmla="*/ 1267137 w 3412823"/>
              <a:gd name="connsiteY117" fmla="*/ 875352 h 1201060"/>
              <a:gd name="connsiteX118" fmla="*/ 1223023 w 3412823"/>
              <a:gd name="connsiteY118" fmla="*/ 875352 h 1201060"/>
              <a:gd name="connsiteX119" fmla="*/ 1223023 w 3412823"/>
              <a:gd name="connsiteY119" fmla="*/ 889259 h 1201060"/>
              <a:gd name="connsiteX120" fmla="*/ 1182322 w 3412823"/>
              <a:gd name="connsiteY120" fmla="*/ 889259 h 1201060"/>
              <a:gd name="connsiteX121" fmla="*/ 1182322 w 3412823"/>
              <a:gd name="connsiteY121" fmla="*/ 901143 h 1201060"/>
              <a:gd name="connsiteX122" fmla="*/ 1141495 w 3412823"/>
              <a:gd name="connsiteY122" fmla="*/ 901143 h 1201060"/>
              <a:gd name="connsiteX123" fmla="*/ 1141495 w 3412823"/>
              <a:gd name="connsiteY123" fmla="*/ 911763 h 1201060"/>
              <a:gd name="connsiteX124" fmla="*/ 1082339 w 3412823"/>
              <a:gd name="connsiteY124" fmla="*/ 911763 h 1201060"/>
              <a:gd name="connsiteX125" fmla="*/ 1082339 w 3412823"/>
              <a:gd name="connsiteY125" fmla="*/ 924658 h 1201060"/>
              <a:gd name="connsiteX126" fmla="*/ 1012566 w 3412823"/>
              <a:gd name="connsiteY126" fmla="*/ 924658 h 1201060"/>
              <a:gd name="connsiteX127" fmla="*/ 1012566 w 3412823"/>
              <a:gd name="connsiteY127" fmla="*/ 937554 h 1201060"/>
              <a:gd name="connsiteX128" fmla="*/ 927751 w 3412823"/>
              <a:gd name="connsiteY128" fmla="*/ 937554 h 1201060"/>
              <a:gd name="connsiteX129" fmla="*/ 927751 w 3412823"/>
              <a:gd name="connsiteY129" fmla="*/ 952599 h 1201060"/>
              <a:gd name="connsiteX130" fmla="*/ 861137 w 3412823"/>
              <a:gd name="connsiteY130" fmla="*/ 952599 h 1201060"/>
              <a:gd name="connsiteX131" fmla="*/ 861137 w 3412823"/>
              <a:gd name="connsiteY131" fmla="*/ 964483 h 1201060"/>
              <a:gd name="connsiteX132" fmla="*/ 831180 w 3412823"/>
              <a:gd name="connsiteY132" fmla="*/ 964483 h 1201060"/>
              <a:gd name="connsiteX133" fmla="*/ 831180 w 3412823"/>
              <a:gd name="connsiteY133" fmla="*/ 973080 h 1201060"/>
              <a:gd name="connsiteX134" fmla="*/ 766716 w 3412823"/>
              <a:gd name="connsiteY134" fmla="*/ 973080 h 1201060"/>
              <a:gd name="connsiteX135" fmla="*/ 766716 w 3412823"/>
              <a:gd name="connsiteY135" fmla="*/ 988125 h 1201060"/>
              <a:gd name="connsiteX136" fmla="*/ 676466 w 3412823"/>
              <a:gd name="connsiteY136" fmla="*/ 988125 h 1201060"/>
              <a:gd name="connsiteX137" fmla="*/ 676466 w 3412823"/>
              <a:gd name="connsiteY137" fmla="*/ 1001020 h 1201060"/>
              <a:gd name="connsiteX138" fmla="*/ 622872 w 3412823"/>
              <a:gd name="connsiteY138" fmla="*/ 1001020 h 1201060"/>
              <a:gd name="connsiteX139" fmla="*/ 622872 w 3412823"/>
              <a:gd name="connsiteY139" fmla="*/ 1013916 h 1201060"/>
              <a:gd name="connsiteX140" fmla="*/ 550823 w 3412823"/>
              <a:gd name="connsiteY140" fmla="*/ 1013916 h 1201060"/>
              <a:gd name="connsiteX141" fmla="*/ 550823 w 3412823"/>
              <a:gd name="connsiteY141" fmla="*/ 1026812 h 1201060"/>
              <a:gd name="connsiteX142" fmla="*/ 484336 w 3412823"/>
              <a:gd name="connsiteY142" fmla="*/ 1026812 h 1201060"/>
              <a:gd name="connsiteX143" fmla="*/ 484336 w 3412823"/>
              <a:gd name="connsiteY143" fmla="*/ 1040719 h 1201060"/>
              <a:gd name="connsiteX144" fmla="*/ 432765 w 3412823"/>
              <a:gd name="connsiteY144" fmla="*/ 1040719 h 1201060"/>
              <a:gd name="connsiteX145" fmla="*/ 432765 w 3412823"/>
              <a:gd name="connsiteY145" fmla="*/ 1052476 h 1201060"/>
              <a:gd name="connsiteX146" fmla="*/ 398384 w 3412823"/>
              <a:gd name="connsiteY146" fmla="*/ 1052476 h 1201060"/>
              <a:gd name="connsiteX147" fmla="*/ 398384 w 3412823"/>
              <a:gd name="connsiteY147" fmla="*/ 1065372 h 1201060"/>
              <a:gd name="connsiteX148" fmla="*/ 378033 w 3412823"/>
              <a:gd name="connsiteY148" fmla="*/ 1065372 h 1201060"/>
              <a:gd name="connsiteX149" fmla="*/ 378033 w 3412823"/>
              <a:gd name="connsiteY149" fmla="*/ 1078268 h 1201060"/>
              <a:gd name="connsiteX150" fmla="*/ 309271 w 3412823"/>
              <a:gd name="connsiteY150" fmla="*/ 1078268 h 1201060"/>
              <a:gd name="connsiteX151" fmla="*/ 309271 w 3412823"/>
              <a:gd name="connsiteY151" fmla="*/ 1093312 h 1201060"/>
              <a:gd name="connsiteX152" fmla="*/ 292081 w 3412823"/>
              <a:gd name="connsiteY152" fmla="*/ 1093312 h 1201060"/>
              <a:gd name="connsiteX153" fmla="*/ 292081 w 3412823"/>
              <a:gd name="connsiteY153" fmla="*/ 1103047 h 1201060"/>
              <a:gd name="connsiteX154" fmla="*/ 245944 w 3412823"/>
              <a:gd name="connsiteY154" fmla="*/ 1103047 h 1201060"/>
              <a:gd name="connsiteX155" fmla="*/ 245944 w 3412823"/>
              <a:gd name="connsiteY155" fmla="*/ 1116954 h 1201060"/>
              <a:gd name="connsiteX156" fmla="*/ 233052 w 3412823"/>
              <a:gd name="connsiteY156" fmla="*/ 1116954 h 1201060"/>
              <a:gd name="connsiteX157" fmla="*/ 233052 w 3412823"/>
              <a:gd name="connsiteY157" fmla="*/ 1127701 h 1201060"/>
              <a:gd name="connsiteX158" fmla="*/ 193235 w 3412823"/>
              <a:gd name="connsiteY158" fmla="*/ 1127701 h 1201060"/>
              <a:gd name="connsiteX159" fmla="*/ 193235 w 3412823"/>
              <a:gd name="connsiteY159" fmla="*/ 1138447 h 1201060"/>
              <a:gd name="connsiteX160" fmla="*/ 153545 w 3412823"/>
              <a:gd name="connsiteY160" fmla="*/ 1138447 h 1201060"/>
              <a:gd name="connsiteX161" fmla="*/ 153545 w 3412823"/>
              <a:gd name="connsiteY161" fmla="*/ 1152354 h 1201060"/>
              <a:gd name="connsiteX162" fmla="*/ 126748 w 3412823"/>
              <a:gd name="connsiteY162" fmla="*/ 1152354 h 1201060"/>
              <a:gd name="connsiteX163" fmla="*/ 126748 w 3412823"/>
              <a:gd name="connsiteY163" fmla="*/ 1167399 h 1201060"/>
              <a:gd name="connsiteX164" fmla="*/ 82635 w 3412823"/>
              <a:gd name="connsiteY164" fmla="*/ 1167399 h 1201060"/>
              <a:gd name="connsiteX165" fmla="*/ 82635 w 3412823"/>
              <a:gd name="connsiteY165" fmla="*/ 1178145 h 1201060"/>
              <a:gd name="connsiteX166" fmla="*/ 54826 w 3412823"/>
              <a:gd name="connsiteY166" fmla="*/ 1178145 h 1201060"/>
              <a:gd name="connsiteX167" fmla="*/ 54826 w 3412823"/>
              <a:gd name="connsiteY167" fmla="*/ 1194328 h 1201060"/>
              <a:gd name="connsiteX168" fmla="*/ 27903 w 3412823"/>
              <a:gd name="connsiteY168" fmla="*/ 1194328 h 1201060"/>
              <a:gd name="connsiteX169" fmla="*/ 11850 w 3412823"/>
              <a:gd name="connsiteY169" fmla="*/ 1194328 h 120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3412823" h="1201060">
                <a:moveTo>
                  <a:pt x="3403943" y="11853"/>
                </a:moveTo>
                <a:lnTo>
                  <a:pt x="3382456" y="11853"/>
                </a:lnTo>
                <a:lnTo>
                  <a:pt x="3382456" y="40804"/>
                </a:lnTo>
                <a:lnTo>
                  <a:pt x="3360967" y="40804"/>
                </a:lnTo>
                <a:lnTo>
                  <a:pt x="3360967" y="49401"/>
                </a:lnTo>
                <a:lnTo>
                  <a:pt x="3339605" y="49401"/>
                </a:lnTo>
                <a:lnTo>
                  <a:pt x="3339605" y="83790"/>
                </a:lnTo>
                <a:lnTo>
                  <a:pt x="3324564" y="83790"/>
                </a:lnTo>
                <a:lnTo>
                  <a:pt x="3324564" y="122477"/>
                </a:lnTo>
                <a:lnTo>
                  <a:pt x="3301938" y="122477"/>
                </a:lnTo>
                <a:lnTo>
                  <a:pt x="3301938" y="152440"/>
                </a:lnTo>
                <a:lnTo>
                  <a:pt x="3282599" y="152440"/>
                </a:lnTo>
                <a:lnTo>
                  <a:pt x="3282599" y="172921"/>
                </a:lnTo>
                <a:lnTo>
                  <a:pt x="3264397" y="172921"/>
                </a:lnTo>
                <a:lnTo>
                  <a:pt x="3264397" y="191127"/>
                </a:lnTo>
                <a:lnTo>
                  <a:pt x="3240760" y="191127"/>
                </a:lnTo>
                <a:lnTo>
                  <a:pt x="3240760" y="204022"/>
                </a:lnTo>
                <a:lnTo>
                  <a:pt x="3227867" y="204022"/>
                </a:lnTo>
                <a:lnTo>
                  <a:pt x="3227867" y="216918"/>
                </a:lnTo>
                <a:lnTo>
                  <a:pt x="3191337" y="216918"/>
                </a:lnTo>
                <a:lnTo>
                  <a:pt x="3191337" y="229813"/>
                </a:lnTo>
                <a:lnTo>
                  <a:pt x="3167700" y="229813"/>
                </a:lnTo>
                <a:lnTo>
                  <a:pt x="3167700" y="266351"/>
                </a:lnTo>
                <a:lnTo>
                  <a:pt x="3139766" y="266351"/>
                </a:lnTo>
                <a:lnTo>
                  <a:pt x="3139766" y="279246"/>
                </a:lnTo>
                <a:lnTo>
                  <a:pt x="3123713" y="279246"/>
                </a:lnTo>
                <a:lnTo>
                  <a:pt x="3123713" y="297452"/>
                </a:lnTo>
                <a:lnTo>
                  <a:pt x="3104373" y="297452"/>
                </a:lnTo>
                <a:lnTo>
                  <a:pt x="3104373" y="330829"/>
                </a:lnTo>
                <a:lnTo>
                  <a:pt x="3008814" y="330829"/>
                </a:lnTo>
                <a:lnTo>
                  <a:pt x="3008814" y="343724"/>
                </a:lnTo>
                <a:lnTo>
                  <a:pt x="2947637" y="343724"/>
                </a:lnTo>
                <a:lnTo>
                  <a:pt x="2947637" y="354471"/>
                </a:lnTo>
                <a:lnTo>
                  <a:pt x="2931457" y="354471"/>
                </a:lnTo>
                <a:lnTo>
                  <a:pt x="2931457" y="366228"/>
                </a:lnTo>
                <a:lnTo>
                  <a:pt x="2909969" y="366228"/>
                </a:lnTo>
                <a:lnTo>
                  <a:pt x="2909969" y="380136"/>
                </a:lnTo>
                <a:lnTo>
                  <a:pt x="2870279" y="380136"/>
                </a:lnTo>
                <a:lnTo>
                  <a:pt x="2870279" y="396318"/>
                </a:lnTo>
                <a:lnTo>
                  <a:pt x="2843482" y="396318"/>
                </a:lnTo>
                <a:lnTo>
                  <a:pt x="2843482" y="409214"/>
                </a:lnTo>
                <a:lnTo>
                  <a:pt x="2802655" y="409214"/>
                </a:lnTo>
                <a:lnTo>
                  <a:pt x="2802655" y="420972"/>
                </a:lnTo>
                <a:lnTo>
                  <a:pt x="2772571" y="420972"/>
                </a:lnTo>
                <a:lnTo>
                  <a:pt x="2772571" y="432856"/>
                </a:lnTo>
                <a:lnTo>
                  <a:pt x="2738190" y="432856"/>
                </a:lnTo>
                <a:lnTo>
                  <a:pt x="2738190" y="452073"/>
                </a:lnTo>
                <a:lnTo>
                  <a:pt x="2721000" y="452073"/>
                </a:lnTo>
                <a:lnTo>
                  <a:pt x="2721000" y="465095"/>
                </a:lnTo>
                <a:lnTo>
                  <a:pt x="2698500" y="465095"/>
                </a:lnTo>
                <a:lnTo>
                  <a:pt x="2698500" y="474703"/>
                </a:lnTo>
                <a:lnTo>
                  <a:pt x="2634036" y="474703"/>
                </a:lnTo>
                <a:lnTo>
                  <a:pt x="2634036" y="484312"/>
                </a:lnTo>
                <a:lnTo>
                  <a:pt x="2602941" y="484312"/>
                </a:lnTo>
                <a:lnTo>
                  <a:pt x="2602941" y="496196"/>
                </a:lnTo>
                <a:lnTo>
                  <a:pt x="2582464" y="496196"/>
                </a:lnTo>
                <a:lnTo>
                  <a:pt x="2582464" y="510103"/>
                </a:lnTo>
                <a:lnTo>
                  <a:pt x="2534179" y="510103"/>
                </a:lnTo>
                <a:lnTo>
                  <a:pt x="2534179" y="522998"/>
                </a:lnTo>
                <a:lnTo>
                  <a:pt x="2470852" y="522998"/>
                </a:lnTo>
                <a:lnTo>
                  <a:pt x="2470852" y="534883"/>
                </a:lnTo>
                <a:lnTo>
                  <a:pt x="2418270" y="534883"/>
                </a:lnTo>
                <a:lnTo>
                  <a:pt x="2418270" y="542342"/>
                </a:lnTo>
                <a:lnTo>
                  <a:pt x="2383889" y="542342"/>
                </a:lnTo>
                <a:lnTo>
                  <a:pt x="2383889" y="557387"/>
                </a:lnTo>
                <a:lnTo>
                  <a:pt x="2344072" y="557387"/>
                </a:lnTo>
                <a:lnTo>
                  <a:pt x="2344072" y="564972"/>
                </a:lnTo>
                <a:lnTo>
                  <a:pt x="2319424" y="564972"/>
                </a:lnTo>
                <a:lnTo>
                  <a:pt x="2319424" y="578879"/>
                </a:lnTo>
                <a:lnTo>
                  <a:pt x="2294776" y="578879"/>
                </a:lnTo>
                <a:lnTo>
                  <a:pt x="2294776" y="594936"/>
                </a:lnTo>
                <a:lnTo>
                  <a:pt x="2224876" y="594936"/>
                </a:lnTo>
                <a:lnTo>
                  <a:pt x="2224876" y="607831"/>
                </a:lnTo>
                <a:lnTo>
                  <a:pt x="2134753" y="607831"/>
                </a:lnTo>
                <a:lnTo>
                  <a:pt x="2059544" y="607831"/>
                </a:lnTo>
                <a:lnTo>
                  <a:pt x="2059544" y="620727"/>
                </a:lnTo>
                <a:lnTo>
                  <a:pt x="2031609" y="620727"/>
                </a:lnTo>
                <a:lnTo>
                  <a:pt x="2031609" y="631473"/>
                </a:lnTo>
                <a:lnTo>
                  <a:pt x="1993057" y="631473"/>
                </a:lnTo>
                <a:lnTo>
                  <a:pt x="1993057" y="647656"/>
                </a:lnTo>
                <a:lnTo>
                  <a:pt x="1947932" y="647656"/>
                </a:lnTo>
                <a:lnTo>
                  <a:pt x="1947932" y="657264"/>
                </a:lnTo>
                <a:lnTo>
                  <a:pt x="1904956" y="657264"/>
                </a:lnTo>
                <a:lnTo>
                  <a:pt x="1904956" y="670160"/>
                </a:lnTo>
                <a:lnTo>
                  <a:pt x="1887765" y="670160"/>
                </a:lnTo>
                <a:lnTo>
                  <a:pt x="1887765" y="679895"/>
                </a:lnTo>
                <a:lnTo>
                  <a:pt x="1870575" y="679895"/>
                </a:lnTo>
                <a:lnTo>
                  <a:pt x="1870575" y="692664"/>
                </a:lnTo>
                <a:lnTo>
                  <a:pt x="1803962" y="692664"/>
                </a:lnTo>
                <a:lnTo>
                  <a:pt x="1803962" y="703410"/>
                </a:lnTo>
                <a:lnTo>
                  <a:pt x="1777164" y="703410"/>
                </a:lnTo>
                <a:lnTo>
                  <a:pt x="1777164" y="714157"/>
                </a:lnTo>
                <a:lnTo>
                  <a:pt x="1749230" y="714157"/>
                </a:lnTo>
                <a:lnTo>
                  <a:pt x="1749230" y="720604"/>
                </a:lnTo>
                <a:lnTo>
                  <a:pt x="1736337" y="720604"/>
                </a:lnTo>
                <a:lnTo>
                  <a:pt x="1736337" y="735649"/>
                </a:lnTo>
                <a:lnTo>
                  <a:pt x="1646213" y="735649"/>
                </a:lnTo>
                <a:lnTo>
                  <a:pt x="1646213" y="749683"/>
                </a:lnTo>
                <a:lnTo>
                  <a:pt x="1621439" y="749683"/>
                </a:lnTo>
                <a:lnTo>
                  <a:pt x="1621439" y="764728"/>
                </a:lnTo>
                <a:lnTo>
                  <a:pt x="1605386" y="764728"/>
                </a:lnTo>
                <a:lnTo>
                  <a:pt x="1605386" y="772187"/>
                </a:lnTo>
                <a:lnTo>
                  <a:pt x="1566707" y="772187"/>
                </a:lnTo>
                <a:lnTo>
                  <a:pt x="1566707" y="787232"/>
                </a:lnTo>
                <a:lnTo>
                  <a:pt x="1527017" y="787232"/>
                </a:lnTo>
                <a:lnTo>
                  <a:pt x="1527017" y="795829"/>
                </a:lnTo>
                <a:lnTo>
                  <a:pt x="1491499" y="795829"/>
                </a:lnTo>
                <a:lnTo>
                  <a:pt x="1491499" y="813023"/>
                </a:lnTo>
                <a:lnTo>
                  <a:pt x="1446373" y="813023"/>
                </a:lnTo>
                <a:lnTo>
                  <a:pt x="1446373" y="826930"/>
                </a:lnTo>
                <a:lnTo>
                  <a:pt x="1394928" y="826930"/>
                </a:lnTo>
                <a:lnTo>
                  <a:pt x="1394928" y="838814"/>
                </a:lnTo>
                <a:lnTo>
                  <a:pt x="1321869" y="838814"/>
                </a:lnTo>
                <a:lnTo>
                  <a:pt x="1321869" y="849560"/>
                </a:lnTo>
                <a:lnTo>
                  <a:pt x="1295072" y="849560"/>
                </a:lnTo>
                <a:lnTo>
                  <a:pt x="1295072" y="863467"/>
                </a:lnTo>
                <a:lnTo>
                  <a:pt x="1267137" y="863467"/>
                </a:lnTo>
                <a:lnTo>
                  <a:pt x="1267137" y="875352"/>
                </a:lnTo>
                <a:lnTo>
                  <a:pt x="1223023" y="875352"/>
                </a:lnTo>
                <a:lnTo>
                  <a:pt x="1223023" y="889259"/>
                </a:lnTo>
                <a:lnTo>
                  <a:pt x="1182322" y="889259"/>
                </a:lnTo>
                <a:lnTo>
                  <a:pt x="1182322" y="901143"/>
                </a:lnTo>
                <a:lnTo>
                  <a:pt x="1141495" y="901143"/>
                </a:lnTo>
                <a:lnTo>
                  <a:pt x="1141495" y="911763"/>
                </a:lnTo>
                <a:lnTo>
                  <a:pt x="1082339" y="911763"/>
                </a:lnTo>
                <a:lnTo>
                  <a:pt x="1082339" y="924658"/>
                </a:lnTo>
                <a:lnTo>
                  <a:pt x="1012566" y="924658"/>
                </a:lnTo>
                <a:lnTo>
                  <a:pt x="1012566" y="937554"/>
                </a:lnTo>
                <a:lnTo>
                  <a:pt x="927751" y="937554"/>
                </a:lnTo>
                <a:lnTo>
                  <a:pt x="927751" y="952599"/>
                </a:lnTo>
                <a:lnTo>
                  <a:pt x="861137" y="952599"/>
                </a:lnTo>
                <a:lnTo>
                  <a:pt x="861137" y="964483"/>
                </a:lnTo>
                <a:lnTo>
                  <a:pt x="831180" y="964483"/>
                </a:lnTo>
                <a:lnTo>
                  <a:pt x="831180" y="973080"/>
                </a:lnTo>
                <a:lnTo>
                  <a:pt x="766716" y="973080"/>
                </a:lnTo>
                <a:lnTo>
                  <a:pt x="766716" y="988125"/>
                </a:lnTo>
                <a:lnTo>
                  <a:pt x="676466" y="988125"/>
                </a:lnTo>
                <a:lnTo>
                  <a:pt x="676466" y="1001020"/>
                </a:lnTo>
                <a:lnTo>
                  <a:pt x="622872" y="1001020"/>
                </a:lnTo>
                <a:lnTo>
                  <a:pt x="622872" y="1013916"/>
                </a:lnTo>
                <a:lnTo>
                  <a:pt x="550823" y="1013916"/>
                </a:lnTo>
                <a:lnTo>
                  <a:pt x="550823" y="1026812"/>
                </a:lnTo>
                <a:lnTo>
                  <a:pt x="484336" y="1026812"/>
                </a:lnTo>
                <a:lnTo>
                  <a:pt x="484336" y="1040719"/>
                </a:lnTo>
                <a:lnTo>
                  <a:pt x="432765" y="1040719"/>
                </a:lnTo>
                <a:lnTo>
                  <a:pt x="432765" y="1052476"/>
                </a:lnTo>
                <a:lnTo>
                  <a:pt x="398384" y="1052476"/>
                </a:lnTo>
                <a:lnTo>
                  <a:pt x="398384" y="1065372"/>
                </a:lnTo>
                <a:lnTo>
                  <a:pt x="378033" y="1065372"/>
                </a:lnTo>
                <a:lnTo>
                  <a:pt x="378033" y="1078268"/>
                </a:lnTo>
                <a:lnTo>
                  <a:pt x="309271" y="1078268"/>
                </a:lnTo>
                <a:lnTo>
                  <a:pt x="309271" y="1093312"/>
                </a:lnTo>
                <a:lnTo>
                  <a:pt x="292081" y="1093312"/>
                </a:lnTo>
                <a:lnTo>
                  <a:pt x="292081" y="1103047"/>
                </a:lnTo>
                <a:lnTo>
                  <a:pt x="245944" y="1103047"/>
                </a:lnTo>
                <a:lnTo>
                  <a:pt x="245944" y="1116954"/>
                </a:lnTo>
                <a:lnTo>
                  <a:pt x="233052" y="1116954"/>
                </a:lnTo>
                <a:lnTo>
                  <a:pt x="233052" y="1127701"/>
                </a:lnTo>
                <a:lnTo>
                  <a:pt x="193235" y="1127701"/>
                </a:lnTo>
                <a:lnTo>
                  <a:pt x="193235" y="1138447"/>
                </a:lnTo>
                <a:lnTo>
                  <a:pt x="153545" y="1138447"/>
                </a:lnTo>
                <a:lnTo>
                  <a:pt x="153545" y="1152354"/>
                </a:lnTo>
                <a:lnTo>
                  <a:pt x="126748" y="1152354"/>
                </a:lnTo>
                <a:lnTo>
                  <a:pt x="126748" y="1167399"/>
                </a:lnTo>
                <a:lnTo>
                  <a:pt x="82635" y="1167399"/>
                </a:lnTo>
                <a:lnTo>
                  <a:pt x="82635" y="1178145"/>
                </a:lnTo>
                <a:lnTo>
                  <a:pt x="54826" y="1178145"/>
                </a:lnTo>
                <a:lnTo>
                  <a:pt x="54826" y="1194328"/>
                </a:lnTo>
                <a:lnTo>
                  <a:pt x="27903" y="1194328"/>
                </a:lnTo>
                <a:lnTo>
                  <a:pt x="11850" y="1194328"/>
                </a:lnTo>
              </a:path>
            </a:pathLst>
          </a:custGeom>
          <a:noFill/>
          <a:ln w="15875" cap="flat">
            <a:solidFill>
              <a:schemeClr val="accent6"/>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52" name="Freeform 151">
            <a:extLst>
              <a:ext uri="{FF2B5EF4-FFF2-40B4-BE49-F238E27FC236}">
                <a16:creationId xmlns:a16="http://schemas.microsoft.com/office/drawing/2014/main" id="{A9A88D7C-4086-7545-B4F6-81568C38F5DF}"/>
              </a:ext>
            </a:extLst>
          </p:cNvPr>
          <p:cNvSpPr/>
          <p:nvPr/>
        </p:nvSpPr>
        <p:spPr>
          <a:xfrm>
            <a:off x="1715591" y="2256677"/>
            <a:ext cx="3412823" cy="695351"/>
          </a:xfrm>
          <a:custGeom>
            <a:avLst/>
            <a:gdLst>
              <a:gd name="connsiteX0" fmla="*/ 3409884 w 3412823"/>
              <a:gd name="connsiteY0" fmla="*/ 11853 h 695350"/>
              <a:gd name="connsiteX1" fmla="*/ 3302570 w 3412823"/>
              <a:gd name="connsiteY1" fmla="*/ 11853 h 695350"/>
              <a:gd name="connsiteX2" fmla="*/ 3302570 w 3412823"/>
              <a:gd name="connsiteY2" fmla="*/ 26897 h 695350"/>
              <a:gd name="connsiteX3" fmla="*/ 3251125 w 3412823"/>
              <a:gd name="connsiteY3" fmla="*/ 26897 h 695350"/>
              <a:gd name="connsiteX4" fmla="*/ 3251125 w 3412823"/>
              <a:gd name="connsiteY4" fmla="*/ 37770 h 695350"/>
              <a:gd name="connsiteX5" fmla="*/ 3232418 w 3412823"/>
              <a:gd name="connsiteY5" fmla="*/ 37770 h 695350"/>
              <a:gd name="connsiteX6" fmla="*/ 3232418 w 3412823"/>
              <a:gd name="connsiteY6" fmla="*/ 50919 h 695350"/>
              <a:gd name="connsiteX7" fmla="*/ 3084529 w 3412823"/>
              <a:gd name="connsiteY7" fmla="*/ 50919 h 695350"/>
              <a:gd name="connsiteX8" fmla="*/ 3084529 w 3412823"/>
              <a:gd name="connsiteY8" fmla="*/ 71906 h 695350"/>
              <a:gd name="connsiteX9" fmla="*/ 2988843 w 3412823"/>
              <a:gd name="connsiteY9" fmla="*/ 71906 h 695350"/>
              <a:gd name="connsiteX10" fmla="*/ 2988843 w 3412823"/>
              <a:gd name="connsiteY10" fmla="*/ 77595 h 695350"/>
              <a:gd name="connsiteX11" fmla="*/ 2913382 w 3412823"/>
              <a:gd name="connsiteY11" fmla="*/ 77595 h 695350"/>
              <a:gd name="connsiteX12" fmla="*/ 2913382 w 3412823"/>
              <a:gd name="connsiteY12" fmla="*/ 98582 h 695350"/>
              <a:gd name="connsiteX13" fmla="*/ 2885195 w 3412823"/>
              <a:gd name="connsiteY13" fmla="*/ 98582 h 695350"/>
              <a:gd name="connsiteX14" fmla="*/ 2885195 w 3412823"/>
              <a:gd name="connsiteY14" fmla="*/ 113627 h 695350"/>
              <a:gd name="connsiteX15" fmla="*/ 2838300 w 3412823"/>
              <a:gd name="connsiteY15" fmla="*/ 113627 h 695350"/>
              <a:gd name="connsiteX16" fmla="*/ 2838300 w 3412823"/>
              <a:gd name="connsiteY16" fmla="*/ 127534 h 695350"/>
              <a:gd name="connsiteX17" fmla="*/ 2786854 w 3412823"/>
              <a:gd name="connsiteY17" fmla="*/ 127534 h 695350"/>
              <a:gd name="connsiteX18" fmla="*/ 2786854 w 3412823"/>
              <a:gd name="connsiteY18" fmla="*/ 139544 h 695350"/>
              <a:gd name="connsiteX19" fmla="*/ 2711141 w 3412823"/>
              <a:gd name="connsiteY19" fmla="*/ 139544 h 695350"/>
              <a:gd name="connsiteX20" fmla="*/ 2711141 w 3412823"/>
              <a:gd name="connsiteY20" fmla="*/ 151176 h 695350"/>
              <a:gd name="connsiteX21" fmla="*/ 2677265 w 3412823"/>
              <a:gd name="connsiteY21" fmla="*/ 151176 h 695350"/>
              <a:gd name="connsiteX22" fmla="*/ 2677265 w 3412823"/>
              <a:gd name="connsiteY22" fmla="*/ 165462 h 695350"/>
              <a:gd name="connsiteX23" fmla="*/ 2610146 w 3412823"/>
              <a:gd name="connsiteY23" fmla="*/ 165462 h 695350"/>
              <a:gd name="connsiteX24" fmla="*/ 2610146 w 3412823"/>
              <a:gd name="connsiteY24" fmla="*/ 178990 h 695350"/>
              <a:gd name="connsiteX25" fmla="*/ 2527227 w 3412823"/>
              <a:gd name="connsiteY25" fmla="*/ 178990 h 695350"/>
              <a:gd name="connsiteX26" fmla="*/ 2527227 w 3412823"/>
              <a:gd name="connsiteY26" fmla="*/ 192138 h 695350"/>
              <a:gd name="connsiteX27" fmla="*/ 2505865 w 3412823"/>
              <a:gd name="connsiteY27" fmla="*/ 192138 h 695350"/>
              <a:gd name="connsiteX28" fmla="*/ 2505865 w 3412823"/>
              <a:gd name="connsiteY28" fmla="*/ 204149 h 695350"/>
              <a:gd name="connsiteX29" fmla="*/ 2464912 w 3412823"/>
              <a:gd name="connsiteY29" fmla="*/ 204149 h 695350"/>
              <a:gd name="connsiteX30" fmla="*/ 2464912 w 3412823"/>
              <a:gd name="connsiteY30" fmla="*/ 215021 h 695350"/>
              <a:gd name="connsiteX31" fmla="*/ 2443550 w 3412823"/>
              <a:gd name="connsiteY31" fmla="*/ 215021 h 695350"/>
              <a:gd name="connsiteX32" fmla="*/ 2443550 w 3412823"/>
              <a:gd name="connsiteY32" fmla="*/ 225515 h 695350"/>
              <a:gd name="connsiteX33" fmla="*/ 2410054 w 3412823"/>
              <a:gd name="connsiteY33" fmla="*/ 225515 h 695350"/>
              <a:gd name="connsiteX34" fmla="*/ 2410054 w 3412823"/>
              <a:gd name="connsiteY34" fmla="*/ 239801 h 695350"/>
              <a:gd name="connsiteX35" fmla="*/ 2326376 w 3412823"/>
              <a:gd name="connsiteY35" fmla="*/ 239801 h 695350"/>
              <a:gd name="connsiteX36" fmla="*/ 2326376 w 3412823"/>
              <a:gd name="connsiteY36" fmla="*/ 253329 h 695350"/>
              <a:gd name="connsiteX37" fmla="*/ 2291869 w 3412823"/>
              <a:gd name="connsiteY37" fmla="*/ 253329 h 695350"/>
              <a:gd name="connsiteX38" fmla="*/ 2291869 w 3412823"/>
              <a:gd name="connsiteY38" fmla="*/ 264960 h 695350"/>
              <a:gd name="connsiteX39" fmla="*/ 2266336 w 3412823"/>
              <a:gd name="connsiteY39" fmla="*/ 264960 h 695350"/>
              <a:gd name="connsiteX40" fmla="*/ 2266336 w 3412823"/>
              <a:gd name="connsiteY40" fmla="*/ 278109 h 695350"/>
              <a:gd name="connsiteX41" fmla="*/ 2192012 w 3412823"/>
              <a:gd name="connsiteY41" fmla="*/ 278109 h 695350"/>
              <a:gd name="connsiteX42" fmla="*/ 2192012 w 3412823"/>
              <a:gd name="connsiteY42" fmla="*/ 291510 h 695350"/>
              <a:gd name="connsiteX43" fmla="*/ 2140567 w 3412823"/>
              <a:gd name="connsiteY43" fmla="*/ 291510 h 695350"/>
              <a:gd name="connsiteX44" fmla="*/ 2140567 w 3412823"/>
              <a:gd name="connsiteY44" fmla="*/ 301751 h 695350"/>
              <a:gd name="connsiteX45" fmla="*/ 2104543 w 3412823"/>
              <a:gd name="connsiteY45" fmla="*/ 301751 h 695350"/>
              <a:gd name="connsiteX46" fmla="*/ 2104543 w 3412823"/>
              <a:gd name="connsiteY46" fmla="*/ 315531 h 695350"/>
              <a:gd name="connsiteX47" fmla="*/ 2054994 w 3412823"/>
              <a:gd name="connsiteY47" fmla="*/ 315531 h 695350"/>
              <a:gd name="connsiteX48" fmla="*/ 2054994 w 3412823"/>
              <a:gd name="connsiteY48" fmla="*/ 330197 h 695350"/>
              <a:gd name="connsiteX49" fmla="*/ 2014166 w 3412823"/>
              <a:gd name="connsiteY49" fmla="*/ 330197 h 695350"/>
              <a:gd name="connsiteX50" fmla="*/ 2014166 w 3412823"/>
              <a:gd name="connsiteY50" fmla="*/ 340817 h 695350"/>
              <a:gd name="connsiteX51" fmla="*/ 1968283 w 3412823"/>
              <a:gd name="connsiteY51" fmla="*/ 340817 h 695350"/>
              <a:gd name="connsiteX52" fmla="*/ 1968283 w 3412823"/>
              <a:gd name="connsiteY52" fmla="*/ 354976 h 695350"/>
              <a:gd name="connsiteX53" fmla="*/ 1911655 w 3412823"/>
              <a:gd name="connsiteY53" fmla="*/ 354976 h 695350"/>
              <a:gd name="connsiteX54" fmla="*/ 1911655 w 3412823"/>
              <a:gd name="connsiteY54" fmla="*/ 367366 h 695350"/>
              <a:gd name="connsiteX55" fmla="*/ 1824565 w 3412823"/>
              <a:gd name="connsiteY55" fmla="*/ 367366 h 695350"/>
              <a:gd name="connsiteX56" fmla="*/ 1824565 w 3412823"/>
              <a:gd name="connsiteY56" fmla="*/ 377481 h 695350"/>
              <a:gd name="connsiteX57" fmla="*/ 1798400 w 3412823"/>
              <a:gd name="connsiteY57" fmla="*/ 377481 h 695350"/>
              <a:gd name="connsiteX58" fmla="*/ 1798400 w 3412823"/>
              <a:gd name="connsiteY58" fmla="*/ 391388 h 695350"/>
              <a:gd name="connsiteX59" fmla="*/ 1747334 w 3412823"/>
              <a:gd name="connsiteY59" fmla="*/ 391388 h 695350"/>
              <a:gd name="connsiteX60" fmla="*/ 1747334 w 3412823"/>
              <a:gd name="connsiteY60" fmla="*/ 404915 h 695350"/>
              <a:gd name="connsiteX61" fmla="*/ 1681985 w 3412823"/>
              <a:gd name="connsiteY61" fmla="*/ 404915 h 695350"/>
              <a:gd name="connsiteX62" fmla="*/ 1681985 w 3412823"/>
              <a:gd name="connsiteY62" fmla="*/ 416926 h 695350"/>
              <a:gd name="connsiteX63" fmla="*/ 1640272 w 3412823"/>
              <a:gd name="connsiteY63" fmla="*/ 416926 h 695350"/>
              <a:gd name="connsiteX64" fmla="*/ 1640272 w 3412823"/>
              <a:gd name="connsiteY64" fmla="*/ 429695 h 695350"/>
              <a:gd name="connsiteX65" fmla="*/ 1523604 w 3412823"/>
              <a:gd name="connsiteY65" fmla="*/ 429695 h 695350"/>
              <a:gd name="connsiteX66" fmla="*/ 1523604 w 3412823"/>
              <a:gd name="connsiteY66" fmla="*/ 442843 h 695350"/>
              <a:gd name="connsiteX67" fmla="*/ 1450797 w 3412823"/>
              <a:gd name="connsiteY67" fmla="*/ 442843 h 695350"/>
              <a:gd name="connsiteX68" fmla="*/ 1450797 w 3412823"/>
              <a:gd name="connsiteY68" fmla="*/ 454475 h 695350"/>
              <a:gd name="connsiteX69" fmla="*/ 1307838 w 3412823"/>
              <a:gd name="connsiteY69" fmla="*/ 454475 h 695350"/>
              <a:gd name="connsiteX70" fmla="*/ 1307838 w 3412823"/>
              <a:gd name="connsiteY70" fmla="*/ 468382 h 695350"/>
              <a:gd name="connsiteX71" fmla="*/ 1247419 w 3412823"/>
              <a:gd name="connsiteY71" fmla="*/ 468382 h 695350"/>
              <a:gd name="connsiteX72" fmla="*/ 1247419 w 3412823"/>
              <a:gd name="connsiteY72" fmla="*/ 480392 h 695350"/>
              <a:gd name="connsiteX73" fmla="*/ 1186620 w 3412823"/>
              <a:gd name="connsiteY73" fmla="*/ 480392 h 695350"/>
              <a:gd name="connsiteX74" fmla="*/ 1186620 w 3412823"/>
              <a:gd name="connsiteY74" fmla="*/ 493920 h 695350"/>
              <a:gd name="connsiteX75" fmla="*/ 1152744 w 3412823"/>
              <a:gd name="connsiteY75" fmla="*/ 493920 h 695350"/>
              <a:gd name="connsiteX76" fmla="*/ 1152744 w 3412823"/>
              <a:gd name="connsiteY76" fmla="*/ 506310 h 695350"/>
              <a:gd name="connsiteX77" fmla="*/ 1097254 w 3412823"/>
              <a:gd name="connsiteY77" fmla="*/ 506310 h 695350"/>
              <a:gd name="connsiteX78" fmla="*/ 1097254 w 3412823"/>
              <a:gd name="connsiteY78" fmla="*/ 518321 h 695350"/>
              <a:gd name="connsiteX79" fmla="*/ 1037972 w 3412823"/>
              <a:gd name="connsiteY79" fmla="*/ 518321 h 695350"/>
              <a:gd name="connsiteX80" fmla="*/ 1037972 w 3412823"/>
              <a:gd name="connsiteY80" fmla="*/ 530331 h 695350"/>
              <a:gd name="connsiteX81" fmla="*/ 982356 w 3412823"/>
              <a:gd name="connsiteY81" fmla="*/ 530331 h 695350"/>
              <a:gd name="connsiteX82" fmla="*/ 982356 w 3412823"/>
              <a:gd name="connsiteY82" fmla="*/ 544238 h 695350"/>
              <a:gd name="connsiteX83" fmla="*/ 939253 w 3412823"/>
              <a:gd name="connsiteY83" fmla="*/ 544238 h 695350"/>
              <a:gd name="connsiteX84" fmla="*/ 939253 w 3412823"/>
              <a:gd name="connsiteY84" fmla="*/ 558525 h 695350"/>
              <a:gd name="connsiteX85" fmla="*/ 856713 w 3412823"/>
              <a:gd name="connsiteY85" fmla="*/ 558525 h 695350"/>
              <a:gd name="connsiteX86" fmla="*/ 856713 w 3412823"/>
              <a:gd name="connsiteY86" fmla="*/ 569018 h 695350"/>
              <a:gd name="connsiteX87" fmla="*/ 764694 w 3412823"/>
              <a:gd name="connsiteY87" fmla="*/ 569018 h 695350"/>
              <a:gd name="connsiteX88" fmla="*/ 764694 w 3412823"/>
              <a:gd name="connsiteY88" fmla="*/ 583304 h 695350"/>
              <a:gd name="connsiteX89" fmla="*/ 731324 w 3412823"/>
              <a:gd name="connsiteY89" fmla="*/ 583304 h 695350"/>
              <a:gd name="connsiteX90" fmla="*/ 731324 w 3412823"/>
              <a:gd name="connsiteY90" fmla="*/ 595694 h 695350"/>
              <a:gd name="connsiteX91" fmla="*/ 671283 w 3412823"/>
              <a:gd name="connsiteY91" fmla="*/ 595694 h 695350"/>
              <a:gd name="connsiteX92" fmla="*/ 671283 w 3412823"/>
              <a:gd name="connsiteY92" fmla="*/ 606188 h 695350"/>
              <a:gd name="connsiteX93" fmla="*/ 626917 w 3412823"/>
              <a:gd name="connsiteY93" fmla="*/ 606188 h 695350"/>
              <a:gd name="connsiteX94" fmla="*/ 626917 w 3412823"/>
              <a:gd name="connsiteY94" fmla="*/ 620095 h 695350"/>
              <a:gd name="connsiteX95" fmla="*/ 530852 w 3412823"/>
              <a:gd name="connsiteY95" fmla="*/ 620095 h 695350"/>
              <a:gd name="connsiteX96" fmla="*/ 530852 w 3412823"/>
              <a:gd name="connsiteY96" fmla="*/ 632737 h 695350"/>
              <a:gd name="connsiteX97" fmla="*/ 486232 w 3412823"/>
              <a:gd name="connsiteY97" fmla="*/ 632737 h 695350"/>
              <a:gd name="connsiteX98" fmla="*/ 486232 w 3412823"/>
              <a:gd name="connsiteY98" fmla="*/ 647403 h 695350"/>
              <a:gd name="connsiteX99" fmla="*/ 380435 w 3412823"/>
              <a:gd name="connsiteY99" fmla="*/ 647403 h 695350"/>
              <a:gd name="connsiteX100" fmla="*/ 380435 w 3412823"/>
              <a:gd name="connsiteY100" fmla="*/ 659414 h 695350"/>
              <a:gd name="connsiteX101" fmla="*/ 270087 w 3412823"/>
              <a:gd name="connsiteY101" fmla="*/ 659414 h 695350"/>
              <a:gd name="connsiteX102" fmla="*/ 270087 w 3412823"/>
              <a:gd name="connsiteY102" fmla="*/ 670286 h 695350"/>
              <a:gd name="connsiteX103" fmla="*/ 157843 w 3412823"/>
              <a:gd name="connsiteY103" fmla="*/ 670286 h 695350"/>
              <a:gd name="connsiteX104" fmla="*/ 157843 w 3412823"/>
              <a:gd name="connsiteY104" fmla="*/ 683055 h 695350"/>
              <a:gd name="connsiteX105" fmla="*/ 157843 w 3412823"/>
              <a:gd name="connsiteY105" fmla="*/ 685710 h 695350"/>
              <a:gd name="connsiteX106" fmla="*/ 11850 w 3412823"/>
              <a:gd name="connsiteY106" fmla="*/ 685710 h 69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3412823" h="695350">
                <a:moveTo>
                  <a:pt x="3409884" y="11853"/>
                </a:moveTo>
                <a:lnTo>
                  <a:pt x="3302570" y="11853"/>
                </a:lnTo>
                <a:lnTo>
                  <a:pt x="3302570" y="26897"/>
                </a:lnTo>
                <a:lnTo>
                  <a:pt x="3251125" y="26897"/>
                </a:lnTo>
                <a:lnTo>
                  <a:pt x="3251125" y="37770"/>
                </a:lnTo>
                <a:lnTo>
                  <a:pt x="3232418" y="37770"/>
                </a:lnTo>
                <a:lnTo>
                  <a:pt x="3232418" y="50919"/>
                </a:lnTo>
                <a:lnTo>
                  <a:pt x="3084529" y="50919"/>
                </a:lnTo>
                <a:lnTo>
                  <a:pt x="3084529" y="71906"/>
                </a:lnTo>
                <a:lnTo>
                  <a:pt x="2988843" y="71906"/>
                </a:lnTo>
                <a:lnTo>
                  <a:pt x="2988843" y="77595"/>
                </a:lnTo>
                <a:lnTo>
                  <a:pt x="2913382" y="77595"/>
                </a:lnTo>
                <a:lnTo>
                  <a:pt x="2913382" y="98582"/>
                </a:lnTo>
                <a:lnTo>
                  <a:pt x="2885195" y="98582"/>
                </a:lnTo>
                <a:lnTo>
                  <a:pt x="2885195" y="113627"/>
                </a:lnTo>
                <a:lnTo>
                  <a:pt x="2838300" y="113627"/>
                </a:lnTo>
                <a:lnTo>
                  <a:pt x="2838300" y="127534"/>
                </a:lnTo>
                <a:lnTo>
                  <a:pt x="2786854" y="127534"/>
                </a:lnTo>
                <a:lnTo>
                  <a:pt x="2786854" y="139544"/>
                </a:lnTo>
                <a:lnTo>
                  <a:pt x="2711141" y="139544"/>
                </a:lnTo>
                <a:lnTo>
                  <a:pt x="2711141" y="151176"/>
                </a:lnTo>
                <a:lnTo>
                  <a:pt x="2677265" y="151176"/>
                </a:lnTo>
                <a:lnTo>
                  <a:pt x="2677265" y="165462"/>
                </a:lnTo>
                <a:lnTo>
                  <a:pt x="2610146" y="165462"/>
                </a:lnTo>
                <a:lnTo>
                  <a:pt x="2610146" y="178990"/>
                </a:lnTo>
                <a:lnTo>
                  <a:pt x="2527227" y="178990"/>
                </a:lnTo>
                <a:lnTo>
                  <a:pt x="2527227" y="192138"/>
                </a:lnTo>
                <a:lnTo>
                  <a:pt x="2505865" y="192138"/>
                </a:lnTo>
                <a:lnTo>
                  <a:pt x="2505865" y="204149"/>
                </a:lnTo>
                <a:lnTo>
                  <a:pt x="2464912" y="204149"/>
                </a:lnTo>
                <a:lnTo>
                  <a:pt x="2464912" y="215021"/>
                </a:lnTo>
                <a:lnTo>
                  <a:pt x="2443550" y="215021"/>
                </a:lnTo>
                <a:lnTo>
                  <a:pt x="2443550" y="225515"/>
                </a:lnTo>
                <a:lnTo>
                  <a:pt x="2410054" y="225515"/>
                </a:lnTo>
                <a:lnTo>
                  <a:pt x="2410054" y="239801"/>
                </a:lnTo>
                <a:lnTo>
                  <a:pt x="2326376" y="239801"/>
                </a:lnTo>
                <a:lnTo>
                  <a:pt x="2326376" y="253329"/>
                </a:lnTo>
                <a:lnTo>
                  <a:pt x="2291869" y="253329"/>
                </a:lnTo>
                <a:lnTo>
                  <a:pt x="2291869" y="264960"/>
                </a:lnTo>
                <a:lnTo>
                  <a:pt x="2266336" y="264960"/>
                </a:lnTo>
                <a:lnTo>
                  <a:pt x="2266336" y="278109"/>
                </a:lnTo>
                <a:lnTo>
                  <a:pt x="2192012" y="278109"/>
                </a:lnTo>
                <a:lnTo>
                  <a:pt x="2192012" y="291510"/>
                </a:lnTo>
                <a:lnTo>
                  <a:pt x="2140567" y="291510"/>
                </a:lnTo>
                <a:lnTo>
                  <a:pt x="2140567" y="301751"/>
                </a:lnTo>
                <a:lnTo>
                  <a:pt x="2104543" y="301751"/>
                </a:lnTo>
                <a:lnTo>
                  <a:pt x="2104543" y="315531"/>
                </a:lnTo>
                <a:lnTo>
                  <a:pt x="2054994" y="315531"/>
                </a:lnTo>
                <a:lnTo>
                  <a:pt x="2054994" y="330197"/>
                </a:lnTo>
                <a:lnTo>
                  <a:pt x="2014166" y="330197"/>
                </a:lnTo>
                <a:lnTo>
                  <a:pt x="2014166" y="340817"/>
                </a:lnTo>
                <a:lnTo>
                  <a:pt x="1968283" y="340817"/>
                </a:lnTo>
                <a:lnTo>
                  <a:pt x="1968283" y="354976"/>
                </a:lnTo>
                <a:lnTo>
                  <a:pt x="1911655" y="354976"/>
                </a:lnTo>
                <a:lnTo>
                  <a:pt x="1911655" y="367366"/>
                </a:lnTo>
                <a:lnTo>
                  <a:pt x="1824565" y="367366"/>
                </a:lnTo>
                <a:lnTo>
                  <a:pt x="1824565" y="377481"/>
                </a:lnTo>
                <a:lnTo>
                  <a:pt x="1798400" y="377481"/>
                </a:lnTo>
                <a:lnTo>
                  <a:pt x="1798400" y="391388"/>
                </a:lnTo>
                <a:lnTo>
                  <a:pt x="1747334" y="391388"/>
                </a:lnTo>
                <a:lnTo>
                  <a:pt x="1747334" y="404915"/>
                </a:lnTo>
                <a:lnTo>
                  <a:pt x="1681985" y="404915"/>
                </a:lnTo>
                <a:lnTo>
                  <a:pt x="1681985" y="416926"/>
                </a:lnTo>
                <a:lnTo>
                  <a:pt x="1640272" y="416926"/>
                </a:lnTo>
                <a:lnTo>
                  <a:pt x="1640272" y="429695"/>
                </a:lnTo>
                <a:lnTo>
                  <a:pt x="1523604" y="429695"/>
                </a:lnTo>
                <a:lnTo>
                  <a:pt x="1523604" y="442843"/>
                </a:lnTo>
                <a:lnTo>
                  <a:pt x="1450797" y="442843"/>
                </a:lnTo>
                <a:lnTo>
                  <a:pt x="1450797" y="454475"/>
                </a:lnTo>
                <a:lnTo>
                  <a:pt x="1307838" y="454475"/>
                </a:lnTo>
                <a:lnTo>
                  <a:pt x="1307838" y="468382"/>
                </a:lnTo>
                <a:lnTo>
                  <a:pt x="1247419" y="468382"/>
                </a:lnTo>
                <a:lnTo>
                  <a:pt x="1247419" y="480392"/>
                </a:lnTo>
                <a:lnTo>
                  <a:pt x="1186620" y="480392"/>
                </a:lnTo>
                <a:lnTo>
                  <a:pt x="1186620" y="493920"/>
                </a:lnTo>
                <a:lnTo>
                  <a:pt x="1152744" y="493920"/>
                </a:lnTo>
                <a:lnTo>
                  <a:pt x="1152744" y="506310"/>
                </a:lnTo>
                <a:lnTo>
                  <a:pt x="1097254" y="506310"/>
                </a:lnTo>
                <a:lnTo>
                  <a:pt x="1097254" y="518321"/>
                </a:lnTo>
                <a:lnTo>
                  <a:pt x="1037972" y="518321"/>
                </a:lnTo>
                <a:lnTo>
                  <a:pt x="1037972" y="530331"/>
                </a:lnTo>
                <a:lnTo>
                  <a:pt x="982356" y="530331"/>
                </a:lnTo>
                <a:lnTo>
                  <a:pt x="982356" y="544238"/>
                </a:lnTo>
                <a:lnTo>
                  <a:pt x="939253" y="544238"/>
                </a:lnTo>
                <a:lnTo>
                  <a:pt x="939253" y="558525"/>
                </a:lnTo>
                <a:lnTo>
                  <a:pt x="856713" y="558525"/>
                </a:lnTo>
                <a:lnTo>
                  <a:pt x="856713" y="569018"/>
                </a:lnTo>
                <a:lnTo>
                  <a:pt x="764694" y="569018"/>
                </a:lnTo>
                <a:lnTo>
                  <a:pt x="764694" y="583304"/>
                </a:lnTo>
                <a:lnTo>
                  <a:pt x="731324" y="583304"/>
                </a:lnTo>
                <a:lnTo>
                  <a:pt x="731324" y="595694"/>
                </a:lnTo>
                <a:lnTo>
                  <a:pt x="671283" y="595694"/>
                </a:lnTo>
                <a:lnTo>
                  <a:pt x="671283" y="606188"/>
                </a:lnTo>
                <a:lnTo>
                  <a:pt x="626917" y="606188"/>
                </a:lnTo>
                <a:lnTo>
                  <a:pt x="626917" y="620095"/>
                </a:lnTo>
                <a:lnTo>
                  <a:pt x="530852" y="620095"/>
                </a:lnTo>
                <a:lnTo>
                  <a:pt x="530852" y="632737"/>
                </a:lnTo>
                <a:lnTo>
                  <a:pt x="486232" y="632737"/>
                </a:lnTo>
                <a:lnTo>
                  <a:pt x="486232" y="647403"/>
                </a:lnTo>
                <a:lnTo>
                  <a:pt x="380435" y="647403"/>
                </a:lnTo>
                <a:lnTo>
                  <a:pt x="380435" y="659414"/>
                </a:lnTo>
                <a:lnTo>
                  <a:pt x="270087" y="659414"/>
                </a:lnTo>
                <a:lnTo>
                  <a:pt x="270087" y="670286"/>
                </a:lnTo>
                <a:lnTo>
                  <a:pt x="157843" y="670286"/>
                </a:lnTo>
                <a:lnTo>
                  <a:pt x="157843" y="683055"/>
                </a:lnTo>
                <a:lnTo>
                  <a:pt x="157843" y="685710"/>
                </a:lnTo>
                <a:lnTo>
                  <a:pt x="11850" y="685710"/>
                </a:lnTo>
              </a:path>
            </a:pathLst>
          </a:custGeom>
          <a:noFill/>
          <a:ln w="15875" cap="flat">
            <a:solidFill>
              <a:srgbClr val="5D8298"/>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61" name="TextBox 160">
            <a:extLst>
              <a:ext uri="{FF2B5EF4-FFF2-40B4-BE49-F238E27FC236}">
                <a16:creationId xmlns:a16="http://schemas.microsoft.com/office/drawing/2014/main" id="{9BE4E170-17EA-1C4E-B8D8-87878B0396EC}"/>
              </a:ext>
            </a:extLst>
          </p:cNvPr>
          <p:cNvSpPr txBox="1"/>
          <p:nvPr/>
        </p:nvSpPr>
        <p:spPr>
          <a:xfrm>
            <a:off x="3437077" y="3771435"/>
            <a:ext cx="1298945" cy="276999"/>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00" normalizeH="0" baseline="0" noProof="0" dirty="0">
                <a:ln>
                  <a:noFill/>
                </a:ln>
                <a:solidFill>
                  <a:srgbClr val="C6573B"/>
                </a:solidFill>
                <a:effectLst/>
                <a:uLnTx/>
                <a:uFillTx/>
                <a:latin typeface="Arial" panose="020B0604020202020204" pitchFamily="34" charset="0"/>
                <a:ea typeface="Aileron" charset="0"/>
                <a:cs typeface="Arial" panose="020B0604020202020204" pitchFamily="34" charset="0"/>
              </a:rPr>
              <a:t>DECLARE</a:t>
            </a:r>
            <a:r>
              <a:rPr kumimoji="0" lang="en-US" sz="1800" b="1" i="0" u="none" strike="noStrike" kern="1200" cap="none" spc="100" normalizeH="0" baseline="30000" noProof="0" dirty="0">
                <a:ln>
                  <a:noFill/>
                </a:ln>
                <a:solidFill>
                  <a:srgbClr val="C6573B"/>
                </a:solidFill>
                <a:effectLst/>
                <a:uLnTx/>
                <a:uFillTx/>
                <a:latin typeface="Arial" panose="020B0604020202020204" pitchFamily="34" charset="0"/>
                <a:ea typeface="Aileron" charset="0"/>
                <a:cs typeface="Arial" panose="020B0604020202020204" pitchFamily="34" charset="0"/>
              </a:rPr>
              <a:t>3</a:t>
            </a:r>
          </a:p>
        </p:txBody>
      </p:sp>
      <p:sp>
        <p:nvSpPr>
          <p:cNvPr id="162" name="TextBox 161">
            <a:extLst>
              <a:ext uri="{FF2B5EF4-FFF2-40B4-BE49-F238E27FC236}">
                <a16:creationId xmlns:a16="http://schemas.microsoft.com/office/drawing/2014/main" id="{966BDE58-FED9-0C4C-A8CB-DF4A6E5AB8DE}"/>
              </a:ext>
            </a:extLst>
          </p:cNvPr>
          <p:cNvSpPr txBox="1"/>
          <p:nvPr/>
        </p:nvSpPr>
        <p:spPr>
          <a:xfrm>
            <a:off x="5048232" y="4166047"/>
            <a:ext cx="1336904" cy="246221"/>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HR: 0.83 (95% CI, 0.73-0.95)</a:t>
            </a:r>
            <a:b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b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p=0.005 for superiority</a:t>
            </a:r>
          </a:p>
        </p:txBody>
      </p:sp>
      <p:sp>
        <p:nvSpPr>
          <p:cNvPr id="163" name="Google Shape;837;p28">
            <a:extLst>
              <a:ext uri="{FF2B5EF4-FFF2-40B4-BE49-F238E27FC236}">
                <a16:creationId xmlns:a16="http://schemas.microsoft.com/office/drawing/2014/main" id="{5D9603B6-D17B-8C44-8E14-3BAC8008A094}"/>
              </a:ext>
            </a:extLst>
          </p:cNvPr>
          <p:cNvSpPr txBox="1"/>
          <p:nvPr/>
        </p:nvSpPr>
        <p:spPr>
          <a:xfrm rot="-5400000">
            <a:off x="3142101" y="4654563"/>
            <a:ext cx="1355725" cy="400069"/>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Cumulative incidence (%)</a:t>
            </a:r>
            <a:endParaRPr kumimoji="0"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164" name="Straight Connector 163">
            <a:extLst>
              <a:ext uri="{FF2B5EF4-FFF2-40B4-BE49-F238E27FC236}">
                <a16:creationId xmlns:a16="http://schemas.microsoft.com/office/drawing/2014/main" id="{61553F50-C998-CF48-8C09-9C049A0B3FEF}"/>
              </a:ext>
            </a:extLst>
          </p:cNvPr>
          <p:cNvCxnSpPr>
            <a:cxnSpLocks/>
          </p:cNvCxnSpPr>
          <p:nvPr/>
        </p:nvCxnSpPr>
        <p:spPr>
          <a:xfrm flipV="1">
            <a:off x="4396729" y="4176736"/>
            <a:ext cx="0" cy="137460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5" name="TextBox 164">
            <a:extLst>
              <a:ext uri="{FF2B5EF4-FFF2-40B4-BE49-F238E27FC236}">
                <a16:creationId xmlns:a16="http://schemas.microsoft.com/office/drawing/2014/main" id="{890B5BAB-65F3-B247-9F6D-042E1C5F9184}"/>
              </a:ext>
            </a:extLst>
          </p:cNvPr>
          <p:cNvSpPr txBox="1"/>
          <p:nvPr/>
        </p:nvSpPr>
        <p:spPr>
          <a:xfrm>
            <a:off x="4166101" y="5064945"/>
            <a:ext cx="12824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30</a:t>
            </a:r>
          </a:p>
        </p:txBody>
      </p:sp>
      <p:cxnSp>
        <p:nvCxnSpPr>
          <p:cNvPr id="166" name="Straight Connector 165">
            <a:extLst>
              <a:ext uri="{FF2B5EF4-FFF2-40B4-BE49-F238E27FC236}">
                <a16:creationId xmlns:a16="http://schemas.microsoft.com/office/drawing/2014/main" id="{2028C0A3-9339-CE4A-8109-3846A80488A7}"/>
              </a:ext>
            </a:extLst>
          </p:cNvPr>
          <p:cNvCxnSpPr>
            <a:cxnSpLocks/>
          </p:cNvCxnSpPr>
          <p:nvPr/>
        </p:nvCxnSpPr>
        <p:spPr>
          <a:xfrm>
            <a:off x="4330029" y="5141464"/>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7" name="TextBox 166">
            <a:extLst>
              <a:ext uri="{FF2B5EF4-FFF2-40B4-BE49-F238E27FC236}">
                <a16:creationId xmlns:a16="http://schemas.microsoft.com/office/drawing/2014/main" id="{986FC08B-1894-9241-A850-7B18D94CA429}"/>
              </a:ext>
            </a:extLst>
          </p:cNvPr>
          <p:cNvSpPr txBox="1"/>
          <p:nvPr/>
        </p:nvSpPr>
        <p:spPr>
          <a:xfrm>
            <a:off x="4166101" y="4506998"/>
            <a:ext cx="12824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70</a:t>
            </a:r>
          </a:p>
        </p:txBody>
      </p:sp>
      <p:cxnSp>
        <p:nvCxnSpPr>
          <p:cNvPr id="168" name="Straight Connector 167">
            <a:extLst>
              <a:ext uri="{FF2B5EF4-FFF2-40B4-BE49-F238E27FC236}">
                <a16:creationId xmlns:a16="http://schemas.microsoft.com/office/drawing/2014/main" id="{AB7FF127-1D2F-3743-92FD-598AB5FEC1C3}"/>
              </a:ext>
            </a:extLst>
          </p:cNvPr>
          <p:cNvCxnSpPr>
            <a:cxnSpLocks/>
          </p:cNvCxnSpPr>
          <p:nvPr/>
        </p:nvCxnSpPr>
        <p:spPr>
          <a:xfrm>
            <a:off x="4330029" y="4594960"/>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9" name="TextBox 168">
            <a:extLst>
              <a:ext uri="{FF2B5EF4-FFF2-40B4-BE49-F238E27FC236}">
                <a16:creationId xmlns:a16="http://schemas.microsoft.com/office/drawing/2014/main" id="{76327863-6E26-BE46-A807-0FA4B65C325C}"/>
              </a:ext>
            </a:extLst>
          </p:cNvPr>
          <p:cNvSpPr txBox="1"/>
          <p:nvPr/>
        </p:nvSpPr>
        <p:spPr>
          <a:xfrm>
            <a:off x="6741472" y="4321837"/>
            <a:ext cx="442429"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8B878B"/>
                </a:solidFill>
                <a:effectLst/>
                <a:uLnTx/>
                <a:uFillTx/>
                <a:latin typeface="Arial" panose="020B0604020202020204" pitchFamily="34" charset="0"/>
                <a:ea typeface="Aileron" charset="0"/>
                <a:cs typeface="Arial" panose="020B0604020202020204" pitchFamily="34" charset="0"/>
              </a:rPr>
              <a:t>Placebo</a:t>
            </a:r>
          </a:p>
        </p:txBody>
      </p:sp>
      <p:sp>
        <p:nvSpPr>
          <p:cNvPr id="170" name="TextBox 169">
            <a:extLst>
              <a:ext uri="{FF2B5EF4-FFF2-40B4-BE49-F238E27FC236}">
                <a16:creationId xmlns:a16="http://schemas.microsoft.com/office/drawing/2014/main" id="{C8EDFE6C-D102-774D-A239-1AB28B8DF42E}"/>
              </a:ext>
            </a:extLst>
          </p:cNvPr>
          <p:cNvSpPr txBox="1"/>
          <p:nvPr/>
        </p:nvSpPr>
        <p:spPr>
          <a:xfrm>
            <a:off x="7109456" y="4710861"/>
            <a:ext cx="718146"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7030A0"/>
                </a:solidFill>
                <a:effectLst/>
                <a:uLnTx/>
                <a:uFillTx/>
                <a:latin typeface="Arial" panose="020B0604020202020204" pitchFamily="34" charset="0"/>
                <a:ea typeface="Aileron" charset="0"/>
                <a:cs typeface="Arial" panose="020B0604020202020204" pitchFamily="34" charset="0"/>
              </a:rPr>
              <a:t>Dapagliflozin</a:t>
            </a:r>
          </a:p>
        </p:txBody>
      </p:sp>
      <p:sp>
        <p:nvSpPr>
          <p:cNvPr id="171" name="TextBox 170">
            <a:extLst>
              <a:ext uri="{FF2B5EF4-FFF2-40B4-BE49-F238E27FC236}">
                <a16:creationId xmlns:a16="http://schemas.microsoft.com/office/drawing/2014/main" id="{A37492DD-09C3-0542-8542-8447AACF7777}"/>
              </a:ext>
            </a:extLst>
          </p:cNvPr>
          <p:cNvSpPr txBox="1"/>
          <p:nvPr/>
        </p:nvSpPr>
        <p:spPr>
          <a:xfrm>
            <a:off x="4101981" y="4103773"/>
            <a:ext cx="19236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100</a:t>
            </a:r>
          </a:p>
        </p:txBody>
      </p:sp>
      <p:cxnSp>
        <p:nvCxnSpPr>
          <p:cNvPr id="172" name="Straight Connector 171">
            <a:extLst>
              <a:ext uri="{FF2B5EF4-FFF2-40B4-BE49-F238E27FC236}">
                <a16:creationId xmlns:a16="http://schemas.microsoft.com/office/drawing/2014/main" id="{1A6DF34A-7362-9243-AFB8-3A763392DF43}"/>
              </a:ext>
            </a:extLst>
          </p:cNvPr>
          <p:cNvCxnSpPr>
            <a:cxnSpLocks/>
          </p:cNvCxnSpPr>
          <p:nvPr/>
        </p:nvCxnSpPr>
        <p:spPr>
          <a:xfrm>
            <a:off x="4330029" y="4185082"/>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4" name="TextBox 173">
            <a:extLst>
              <a:ext uri="{FF2B5EF4-FFF2-40B4-BE49-F238E27FC236}">
                <a16:creationId xmlns:a16="http://schemas.microsoft.com/office/drawing/2014/main" id="{73FACFAE-8B49-D642-8FB6-8127134ADF66}"/>
              </a:ext>
            </a:extLst>
          </p:cNvPr>
          <p:cNvSpPr txBox="1"/>
          <p:nvPr/>
        </p:nvSpPr>
        <p:spPr>
          <a:xfrm>
            <a:off x="5977984" y="5754154"/>
            <a:ext cx="304572"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Days</a:t>
            </a:r>
          </a:p>
        </p:txBody>
      </p:sp>
      <p:sp>
        <p:nvSpPr>
          <p:cNvPr id="175" name="TextBox 174">
            <a:extLst>
              <a:ext uri="{FF2B5EF4-FFF2-40B4-BE49-F238E27FC236}">
                <a16:creationId xmlns:a16="http://schemas.microsoft.com/office/drawing/2014/main" id="{E14107CF-CB55-9140-9578-F4026A6ECA63}"/>
              </a:ext>
            </a:extLst>
          </p:cNvPr>
          <p:cNvSpPr txBox="1"/>
          <p:nvPr/>
        </p:nvSpPr>
        <p:spPr>
          <a:xfrm>
            <a:off x="4371696" y="5619019"/>
            <a:ext cx="6412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a:t>
            </a:r>
          </a:p>
        </p:txBody>
      </p:sp>
      <p:cxnSp>
        <p:nvCxnSpPr>
          <p:cNvPr id="176" name="Straight Connector 175">
            <a:extLst>
              <a:ext uri="{FF2B5EF4-FFF2-40B4-BE49-F238E27FC236}">
                <a16:creationId xmlns:a16="http://schemas.microsoft.com/office/drawing/2014/main" id="{A76DA1D6-73B6-9549-8374-74BBF1EF5D1A}"/>
              </a:ext>
            </a:extLst>
          </p:cNvPr>
          <p:cNvCxnSpPr>
            <a:cxnSpLocks/>
          </p:cNvCxnSpPr>
          <p:nvPr/>
        </p:nvCxnSpPr>
        <p:spPr>
          <a:xfrm>
            <a:off x="4330029" y="5551338"/>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7" name="TextBox 176">
            <a:extLst>
              <a:ext uri="{FF2B5EF4-FFF2-40B4-BE49-F238E27FC236}">
                <a16:creationId xmlns:a16="http://schemas.microsoft.com/office/drawing/2014/main" id="{CC145E61-79D6-BD4C-9C71-D9BA0083C8CE}"/>
              </a:ext>
            </a:extLst>
          </p:cNvPr>
          <p:cNvSpPr txBox="1"/>
          <p:nvPr/>
        </p:nvSpPr>
        <p:spPr>
          <a:xfrm>
            <a:off x="4230221" y="5479535"/>
            <a:ext cx="6412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a:t>
            </a:r>
          </a:p>
        </p:txBody>
      </p:sp>
      <p:cxnSp>
        <p:nvCxnSpPr>
          <p:cNvPr id="178" name="Straight Connector 177">
            <a:extLst>
              <a:ext uri="{FF2B5EF4-FFF2-40B4-BE49-F238E27FC236}">
                <a16:creationId xmlns:a16="http://schemas.microsoft.com/office/drawing/2014/main" id="{92A47434-99D0-0F44-90D3-3475C00A4986}"/>
              </a:ext>
            </a:extLst>
          </p:cNvPr>
          <p:cNvCxnSpPr>
            <a:cxnSpLocks/>
          </p:cNvCxnSpPr>
          <p:nvPr/>
        </p:nvCxnSpPr>
        <p:spPr>
          <a:xfrm rot="16200000">
            <a:off x="4364688" y="5586805"/>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1" name="TextBox 180">
            <a:extLst>
              <a:ext uri="{FF2B5EF4-FFF2-40B4-BE49-F238E27FC236}">
                <a16:creationId xmlns:a16="http://schemas.microsoft.com/office/drawing/2014/main" id="{28C2B8F8-D5B0-9140-9071-80B668A38DEC}"/>
              </a:ext>
            </a:extLst>
          </p:cNvPr>
          <p:cNvSpPr txBox="1"/>
          <p:nvPr/>
        </p:nvSpPr>
        <p:spPr>
          <a:xfrm>
            <a:off x="5651140" y="5619019"/>
            <a:ext cx="19236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540</a:t>
            </a:r>
          </a:p>
        </p:txBody>
      </p:sp>
      <p:cxnSp>
        <p:nvCxnSpPr>
          <p:cNvPr id="182" name="Straight Connector 181">
            <a:extLst>
              <a:ext uri="{FF2B5EF4-FFF2-40B4-BE49-F238E27FC236}">
                <a16:creationId xmlns:a16="http://schemas.microsoft.com/office/drawing/2014/main" id="{45384776-C6D7-1240-A350-767FB88FC787}"/>
              </a:ext>
            </a:extLst>
          </p:cNvPr>
          <p:cNvCxnSpPr>
            <a:cxnSpLocks/>
          </p:cNvCxnSpPr>
          <p:nvPr/>
        </p:nvCxnSpPr>
        <p:spPr>
          <a:xfrm rot="16200000">
            <a:off x="5708252" y="5586805"/>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3" name="TextBox 182">
            <a:extLst>
              <a:ext uri="{FF2B5EF4-FFF2-40B4-BE49-F238E27FC236}">
                <a16:creationId xmlns:a16="http://schemas.microsoft.com/office/drawing/2014/main" id="{AF6E6A37-7291-0F45-A4F8-3CE87242DC99}"/>
              </a:ext>
            </a:extLst>
          </p:cNvPr>
          <p:cNvSpPr txBox="1"/>
          <p:nvPr/>
        </p:nvSpPr>
        <p:spPr>
          <a:xfrm>
            <a:off x="6102641" y="5619019"/>
            <a:ext cx="19236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720</a:t>
            </a:r>
          </a:p>
        </p:txBody>
      </p:sp>
      <p:cxnSp>
        <p:nvCxnSpPr>
          <p:cNvPr id="184" name="Straight Connector 183">
            <a:extLst>
              <a:ext uri="{FF2B5EF4-FFF2-40B4-BE49-F238E27FC236}">
                <a16:creationId xmlns:a16="http://schemas.microsoft.com/office/drawing/2014/main" id="{CA3BC59D-4BD7-7E45-871F-5ADFFF18806E}"/>
              </a:ext>
            </a:extLst>
          </p:cNvPr>
          <p:cNvCxnSpPr>
            <a:cxnSpLocks/>
          </p:cNvCxnSpPr>
          <p:nvPr/>
        </p:nvCxnSpPr>
        <p:spPr>
          <a:xfrm rot="16200000">
            <a:off x="6159753" y="5586805"/>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5" name="TextBox 184">
            <a:extLst>
              <a:ext uri="{FF2B5EF4-FFF2-40B4-BE49-F238E27FC236}">
                <a16:creationId xmlns:a16="http://schemas.microsoft.com/office/drawing/2014/main" id="{5E6D0456-5ABC-7645-985F-EC627BB215C1}"/>
              </a:ext>
            </a:extLst>
          </p:cNvPr>
          <p:cNvSpPr txBox="1"/>
          <p:nvPr/>
        </p:nvSpPr>
        <p:spPr>
          <a:xfrm>
            <a:off x="6554029" y="5619019"/>
            <a:ext cx="19236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900</a:t>
            </a:r>
          </a:p>
        </p:txBody>
      </p:sp>
      <p:cxnSp>
        <p:nvCxnSpPr>
          <p:cNvPr id="186" name="Straight Connector 185">
            <a:extLst>
              <a:ext uri="{FF2B5EF4-FFF2-40B4-BE49-F238E27FC236}">
                <a16:creationId xmlns:a16="http://schemas.microsoft.com/office/drawing/2014/main" id="{44EF75AF-FD15-7F4D-BFCF-38BA6580872F}"/>
              </a:ext>
            </a:extLst>
          </p:cNvPr>
          <p:cNvCxnSpPr>
            <a:cxnSpLocks/>
          </p:cNvCxnSpPr>
          <p:nvPr/>
        </p:nvCxnSpPr>
        <p:spPr>
          <a:xfrm rot="16200000">
            <a:off x="6611141" y="5586805"/>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7" name="TextBox 186">
            <a:extLst>
              <a:ext uri="{FF2B5EF4-FFF2-40B4-BE49-F238E27FC236}">
                <a16:creationId xmlns:a16="http://schemas.microsoft.com/office/drawing/2014/main" id="{30CA66AA-247A-2F48-A908-DF8C019E0DBE}"/>
              </a:ext>
            </a:extLst>
          </p:cNvPr>
          <p:cNvSpPr txBox="1"/>
          <p:nvPr/>
        </p:nvSpPr>
        <p:spPr>
          <a:xfrm>
            <a:off x="7390594" y="5619019"/>
            <a:ext cx="307129" cy="138499"/>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1260</a:t>
            </a:r>
          </a:p>
        </p:txBody>
      </p:sp>
      <p:cxnSp>
        <p:nvCxnSpPr>
          <p:cNvPr id="188" name="Straight Connector 187">
            <a:extLst>
              <a:ext uri="{FF2B5EF4-FFF2-40B4-BE49-F238E27FC236}">
                <a16:creationId xmlns:a16="http://schemas.microsoft.com/office/drawing/2014/main" id="{48A55BDF-BCD5-4848-8901-560D9ACF1FCF}"/>
              </a:ext>
            </a:extLst>
          </p:cNvPr>
          <p:cNvCxnSpPr>
            <a:cxnSpLocks/>
          </p:cNvCxnSpPr>
          <p:nvPr/>
        </p:nvCxnSpPr>
        <p:spPr>
          <a:xfrm rot="16200000">
            <a:off x="7510587" y="5586805"/>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9" name="TextBox 188">
            <a:extLst>
              <a:ext uri="{FF2B5EF4-FFF2-40B4-BE49-F238E27FC236}">
                <a16:creationId xmlns:a16="http://schemas.microsoft.com/office/drawing/2014/main" id="{409E602C-EB6B-C549-829A-E00ADAE3741F}"/>
              </a:ext>
            </a:extLst>
          </p:cNvPr>
          <p:cNvSpPr txBox="1"/>
          <p:nvPr/>
        </p:nvSpPr>
        <p:spPr>
          <a:xfrm>
            <a:off x="5202741" y="5971444"/>
            <a:ext cx="230832"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8387</a:t>
            </a:r>
            <a:b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b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8415</a:t>
            </a:r>
          </a:p>
        </p:txBody>
      </p:sp>
      <p:sp>
        <p:nvSpPr>
          <p:cNvPr id="190" name="TextBox 189">
            <a:extLst>
              <a:ext uri="{FF2B5EF4-FFF2-40B4-BE49-F238E27FC236}">
                <a16:creationId xmlns:a16="http://schemas.microsoft.com/office/drawing/2014/main" id="{0812066E-6942-3E4D-B299-947AB699D090}"/>
              </a:ext>
            </a:extLst>
          </p:cNvPr>
          <p:cNvSpPr txBox="1"/>
          <p:nvPr/>
        </p:nvSpPr>
        <p:spPr>
          <a:xfrm>
            <a:off x="5641429" y="5971444"/>
            <a:ext cx="230832"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8259</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8322</a:t>
            </a:r>
          </a:p>
        </p:txBody>
      </p:sp>
      <p:sp>
        <p:nvSpPr>
          <p:cNvPr id="191" name="TextBox 190">
            <a:extLst>
              <a:ext uri="{FF2B5EF4-FFF2-40B4-BE49-F238E27FC236}">
                <a16:creationId xmlns:a16="http://schemas.microsoft.com/office/drawing/2014/main" id="{642C924D-FA53-BB46-B5E9-B4911A924BA9}"/>
              </a:ext>
            </a:extLst>
          </p:cNvPr>
          <p:cNvSpPr txBox="1"/>
          <p:nvPr/>
        </p:nvSpPr>
        <p:spPr>
          <a:xfrm>
            <a:off x="6998613" y="5971444"/>
            <a:ext cx="230832"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7880</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7970</a:t>
            </a:r>
          </a:p>
        </p:txBody>
      </p:sp>
      <p:sp>
        <p:nvSpPr>
          <p:cNvPr id="192" name="TextBox 191">
            <a:extLst>
              <a:ext uri="{FF2B5EF4-FFF2-40B4-BE49-F238E27FC236}">
                <a16:creationId xmlns:a16="http://schemas.microsoft.com/office/drawing/2014/main" id="{74C9EEF2-EB81-F440-9715-0261D0ED6C88}"/>
              </a:ext>
            </a:extLst>
          </p:cNvPr>
          <p:cNvSpPr txBox="1"/>
          <p:nvPr/>
        </p:nvSpPr>
        <p:spPr>
          <a:xfrm>
            <a:off x="7424445" y="5971444"/>
            <a:ext cx="230832"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7367</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7497</a:t>
            </a:r>
          </a:p>
        </p:txBody>
      </p:sp>
      <p:sp>
        <p:nvSpPr>
          <p:cNvPr id="193" name="TextBox 192">
            <a:extLst>
              <a:ext uri="{FF2B5EF4-FFF2-40B4-BE49-F238E27FC236}">
                <a16:creationId xmlns:a16="http://schemas.microsoft.com/office/drawing/2014/main" id="{4202EA74-CB1A-3349-A7AF-C2105FDE3B1C}"/>
              </a:ext>
            </a:extLst>
          </p:cNvPr>
          <p:cNvSpPr txBox="1"/>
          <p:nvPr/>
        </p:nvSpPr>
        <p:spPr>
          <a:xfrm>
            <a:off x="7869441" y="5971444"/>
            <a:ext cx="230832"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5362</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5445</a:t>
            </a:r>
          </a:p>
        </p:txBody>
      </p:sp>
      <p:sp>
        <p:nvSpPr>
          <p:cNvPr id="194" name="TextBox 193">
            <a:extLst>
              <a:ext uri="{FF2B5EF4-FFF2-40B4-BE49-F238E27FC236}">
                <a16:creationId xmlns:a16="http://schemas.microsoft.com/office/drawing/2014/main" id="{D4544193-F021-2848-8FE3-199BE9B8D4B3}"/>
              </a:ext>
            </a:extLst>
          </p:cNvPr>
          <p:cNvSpPr txBox="1"/>
          <p:nvPr/>
        </p:nvSpPr>
        <p:spPr>
          <a:xfrm>
            <a:off x="3437077" y="5866800"/>
            <a:ext cx="713337" cy="313932"/>
          </a:xfrm>
          <a:prstGeom prst="rect">
            <a:avLst/>
          </a:prstGeom>
          <a:noFill/>
        </p:spPr>
        <p:txBody>
          <a:bodyPr wrap="none" lIns="0" tIns="0" rIns="0" bIns="0" rtlCol="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No. of patients</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8B878B"/>
                </a:solidFill>
                <a:effectLst/>
                <a:uLnTx/>
                <a:uFillTx/>
                <a:latin typeface="Arial" panose="020B0604020202020204" pitchFamily="34" charset="0"/>
                <a:ea typeface="Aileron" charset="0"/>
                <a:cs typeface="Arial" panose="020B0604020202020204" pitchFamily="34" charset="0"/>
              </a:rPr>
              <a:t>Placebo</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7030A0"/>
                </a:solidFill>
                <a:effectLst/>
                <a:uLnTx/>
                <a:uFillTx/>
                <a:latin typeface="Arial" panose="020B0604020202020204" pitchFamily="34" charset="0"/>
                <a:ea typeface="Aileron" charset="0"/>
                <a:cs typeface="Arial" panose="020B0604020202020204" pitchFamily="34" charset="0"/>
              </a:rPr>
              <a:t>Dapagliflozin</a:t>
            </a:r>
          </a:p>
        </p:txBody>
      </p:sp>
      <p:sp>
        <p:nvSpPr>
          <p:cNvPr id="195" name="TextBox 194">
            <a:extLst>
              <a:ext uri="{FF2B5EF4-FFF2-40B4-BE49-F238E27FC236}">
                <a16:creationId xmlns:a16="http://schemas.microsoft.com/office/drawing/2014/main" id="{7CE2AD22-67D4-0743-9379-0A1B54864282}"/>
              </a:ext>
            </a:extLst>
          </p:cNvPr>
          <p:cNvSpPr txBox="1"/>
          <p:nvPr/>
        </p:nvSpPr>
        <p:spPr>
          <a:xfrm>
            <a:off x="6544318" y="5971444"/>
            <a:ext cx="230832"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8003</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8110</a:t>
            </a:r>
          </a:p>
        </p:txBody>
      </p:sp>
      <p:sp>
        <p:nvSpPr>
          <p:cNvPr id="196" name="TextBox 195">
            <a:extLst>
              <a:ext uri="{FF2B5EF4-FFF2-40B4-BE49-F238E27FC236}">
                <a16:creationId xmlns:a16="http://schemas.microsoft.com/office/drawing/2014/main" id="{ED7B98E1-2B47-6B40-B2F5-1EC65AA99D83}"/>
              </a:ext>
            </a:extLst>
          </p:cNvPr>
          <p:cNvSpPr txBox="1"/>
          <p:nvPr/>
        </p:nvSpPr>
        <p:spPr>
          <a:xfrm>
            <a:off x="6083943" y="5971444"/>
            <a:ext cx="230832"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8127</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8224</a:t>
            </a:r>
          </a:p>
        </p:txBody>
      </p:sp>
      <p:sp>
        <p:nvSpPr>
          <p:cNvPr id="197" name="TextBox 196">
            <a:extLst>
              <a:ext uri="{FF2B5EF4-FFF2-40B4-BE49-F238E27FC236}">
                <a16:creationId xmlns:a16="http://schemas.microsoft.com/office/drawing/2014/main" id="{C136AEC7-1906-B940-997A-269B6E8E5575}"/>
              </a:ext>
            </a:extLst>
          </p:cNvPr>
          <p:cNvSpPr txBox="1"/>
          <p:nvPr/>
        </p:nvSpPr>
        <p:spPr>
          <a:xfrm>
            <a:off x="4166101" y="4925245"/>
            <a:ext cx="12824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40</a:t>
            </a:r>
          </a:p>
        </p:txBody>
      </p:sp>
      <p:cxnSp>
        <p:nvCxnSpPr>
          <p:cNvPr id="198" name="Straight Connector 197">
            <a:extLst>
              <a:ext uri="{FF2B5EF4-FFF2-40B4-BE49-F238E27FC236}">
                <a16:creationId xmlns:a16="http://schemas.microsoft.com/office/drawing/2014/main" id="{E4407D9D-70D4-7242-A96D-EADC936F3A12}"/>
              </a:ext>
            </a:extLst>
          </p:cNvPr>
          <p:cNvCxnSpPr>
            <a:cxnSpLocks/>
          </p:cNvCxnSpPr>
          <p:nvPr/>
        </p:nvCxnSpPr>
        <p:spPr>
          <a:xfrm>
            <a:off x="4330029" y="5004838"/>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9" name="TextBox 198">
            <a:extLst>
              <a:ext uri="{FF2B5EF4-FFF2-40B4-BE49-F238E27FC236}">
                <a16:creationId xmlns:a16="http://schemas.microsoft.com/office/drawing/2014/main" id="{D95F46CB-D332-9F45-93D7-A35DA01BD9BE}"/>
              </a:ext>
            </a:extLst>
          </p:cNvPr>
          <p:cNvSpPr txBox="1"/>
          <p:nvPr/>
        </p:nvSpPr>
        <p:spPr>
          <a:xfrm>
            <a:off x="4166101" y="4782370"/>
            <a:ext cx="12824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50</a:t>
            </a:r>
          </a:p>
        </p:txBody>
      </p:sp>
      <p:cxnSp>
        <p:nvCxnSpPr>
          <p:cNvPr id="200" name="Straight Connector 199">
            <a:extLst>
              <a:ext uri="{FF2B5EF4-FFF2-40B4-BE49-F238E27FC236}">
                <a16:creationId xmlns:a16="http://schemas.microsoft.com/office/drawing/2014/main" id="{F4CEBD77-75B0-E544-83AD-2D47BED11036}"/>
              </a:ext>
            </a:extLst>
          </p:cNvPr>
          <p:cNvCxnSpPr>
            <a:cxnSpLocks/>
          </p:cNvCxnSpPr>
          <p:nvPr/>
        </p:nvCxnSpPr>
        <p:spPr>
          <a:xfrm>
            <a:off x="4330029" y="4868212"/>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1" name="TextBox 200">
            <a:extLst>
              <a:ext uri="{FF2B5EF4-FFF2-40B4-BE49-F238E27FC236}">
                <a16:creationId xmlns:a16="http://schemas.microsoft.com/office/drawing/2014/main" id="{DC188D49-82AF-1B48-8462-6D2F36CEDF87}"/>
              </a:ext>
            </a:extLst>
          </p:cNvPr>
          <p:cNvSpPr txBox="1"/>
          <p:nvPr/>
        </p:nvSpPr>
        <p:spPr>
          <a:xfrm>
            <a:off x="4166101" y="5195120"/>
            <a:ext cx="12824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20</a:t>
            </a:r>
          </a:p>
        </p:txBody>
      </p:sp>
      <p:cxnSp>
        <p:nvCxnSpPr>
          <p:cNvPr id="202" name="Straight Connector 201">
            <a:extLst>
              <a:ext uri="{FF2B5EF4-FFF2-40B4-BE49-F238E27FC236}">
                <a16:creationId xmlns:a16="http://schemas.microsoft.com/office/drawing/2014/main" id="{218575B5-6550-8F4E-AEAC-109D459122F9}"/>
              </a:ext>
            </a:extLst>
          </p:cNvPr>
          <p:cNvCxnSpPr>
            <a:cxnSpLocks/>
          </p:cNvCxnSpPr>
          <p:nvPr/>
        </p:nvCxnSpPr>
        <p:spPr>
          <a:xfrm>
            <a:off x="4330029" y="5278090"/>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3" name="TextBox 202">
            <a:extLst>
              <a:ext uri="{FF2B5EF4-FFF2-40B4-BE49-F238E27FC236}">
                <a16:creationId xmlns:a16="http://schemas.microsoft.com/office/drawing/2014/main" id="{93324B87-0512-F841-A626-83003C1D7FFA}"/>
              </a:ext>
            </a:extLst>
          </p:cNvPr>
          <p:cNvSpPr txBox="1"/>
          <p:nvPr/>
        </p:nvSpPr>
        <p:spPr>
          <a:xfrm>
            <a:off x="4166101" y="5341170"/>
            <a:ext cx="12824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10</a:t>
            </a:r>
          </a:p>
        </p:txBody>
      </p:sp>
      <p:cxnSp>
        <p:nvCxnSpPr>
          <p:cNvPr id="204" name="Straight Connector 203">
            <a:extLst>
              <a:ext uri="{FF2B5EF4-FFF2-40B4-BE49-F238E27FC236}">
                <a16:creationId xmlns:a16="http://schemas.microsoft.com/office/drawing/2014/main" id="{9D01D48B-6668-C041-8DF3-6AFC618D81F6}"/>
              </a:ext>
            </a:extLst>
          </p:cNvPr>
          <p:cNvCxnSpPr>
            <a:cxnSpLocks/>
          </p:cNvCxnSpPr>
          <p:nvPr/>
        </p:nvCxnSpPr>
        <p:spPr>
          <a:xfrm>
            <a:off x="4330029" y="5414716"/>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5" name="TextBox 204">
            <a:extLst>
              <a:ext uri="{FF2B5EF4-FFF2-40B4-BE49-F238E27FC236}">
                <a16:creationId xmlns:a16="http://schemas.microsoft.com/office/drawing/2014/main" id="{021E5691-D102-A245-9309-258AEC8D7857}"/>
              </a:ext>
            </a:extLst>
          </p:cNvPr>
          <p:cNvSpPr txBox="1"/>
          <p:nvPr/>
        </p:nvSpPr>
        <p:spPr>
          <a:xfrm>
            <a:off x="4166101" y="4649020"/>
            <a:ext cx="12824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60</a:t>
            </a:r>
          </a:p>
        </p:txBody>
      </p:sp>
      <p:cxnSp>
        <p:nvCxnSpPr>
          <p:cNvPr id="206" name="Straight Connector 205">
            <a:extLst>
              <a:ext uri="{FF2B5EF4-FFF2-40B4-BE49-F238E27FC236}">
                <a16:creationId xmlns:a16="http://schemas.microsoft.com/office/drawing/2014/main" id="{FAEB703B-9191-B54C-97A6-CEC3C8963237}"/>
              </a:ext>
            </a:extLst>
          </p:cNvPr>
          <p:cNvCxnSpPr>
            <a:cxnSpLocks/>
          </p:cNvCxnSpPr>
          <p:nvPr/>
        </p:nvCxnSpPr>
        <p:spPr>
          <a:xfrm>
            <a:off x="4330029" y="4731586"/>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7" name="TextBox 206">
            <a:extLst>
              <a:ext uri="{FF2B5EF4-FFF2-40B4-BE49-F238E27FC236}">
                <a16:creationId xmlns:a16="http://schemas.microsoft.com/office/drawing/2014/main" id="{11B6565B-FFCF-2649-B426-09A0C806768B}"/>
              </a:ext>
            </a:extLst>
          </p:cNvPr>
          <p:cNvSpPr txBox="1"/>
          <p:nvPr/>
        </p:nvSpPr>
        <p:spPr>
          <a:xfrm>
            <a:off x="4166101" y="4239445"/>
            <a:ext cx="12824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90</a:t>
            </a:r>
          </a:p>
        </p:txBody>
      </p:sp>
      <p:cxnSp>
        <p:nvCxnSpPr>
          <p:cNvPr id="208" name="Straight Connector 207">
            <a:extLst>
              <a:ext uri="{FF2B5EF4-FFF2-40B4-BE49-F238E27FC236}">
                <a16:creationId xmlns:a16="http://schemas.microsoft.com/office/drawing/2014/main" id="{16BCF3DA-0D45-2D44-A7C7-DBFD5C8C024A}"/>
              </a:ext>
            </a:extLst>
          </p:cNvPr>
          <p:cNvCxnSpPr>
            <a:cxnSpLocks/>
          </p:cNvCxnSpPr>
          <p:nvPr/>
        </p:nvCxnSpPr>
        <p:spPr>
          <a:xfrm>
            <a:off x="4330029" y="4321708"/>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9" name="TextBox 208">
            <a:extLst>
              <a:ext uri="{FF2B5EF4-FFF2-40B4-BE49-F238E27FC236}">
                <a16:creationId xmlns:a16="http://schemas.microsoft.com/office/drawing/2014/main" id="{F653E4C0-891F-3645-BC2F-671021485209}"/>
              </a:ext>
            </a:extLst>
          </p:cNvPr>
          <p:cNvSpPr txBox="1"/>
          <p:nvPr/>
        </p:nvSpPr>
        <p:spPr>
          <a:xfrm>
            <a:off x="4166101" y="4369620"/>
            <a:ext cx="12824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80</a:t>
            </a:r>
          </a:p>
        </p:txBody>
      </p:sp>
      <p:cxnSp>
        <p:nvCxnSpPr>
          <p:cNvPr id="210" name="Straight Connector 209">
            <a:extLst>
              <a:ext uri="{FF2B5EF4-FFF2-40B4-BE49-F238E27FC236}">
                <a16:creationId xmlns:a16="http://schemas.microsoft.com/office/drawing/2014/main" id="{E827C115-2E0C-8440-B706-5A48CBAD81D4}"/>
              </a:ext>
            </a:extLst>
          </p:cNvPr>
          <p:cNvCxnSpPr>
            <a:cxnSpLocks/>
          </p:cNvCxnSpPr>
          <p:nvPr/>
        </p:nvCxnSpPr>
        <p:spPr>
          <a:xfrm>
            <a:off x="4330029" y="4458334"/>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1" name="TextBox 210">
            <a:extLst>
              <a:ext uri="{FF2B5EF4-FFF2-40B4-BE49-F238E27FC236}">
                <a16:creationId xmlns:a16="http://schemas.microsoft.com/office/drawing/2014/main" id="{4695F4A5-C04C-8346-A739-FF623D4CF35B}"/>
              </a:ext>
            </a:extLst>
          </p:cNvPr>
          <p:cNvSpPr txBox="1"/>
          <p:nvPr/>
        </p:nvSpPr>
        <p:spPr>
          <a:xfrm>
            <a:off x="6969644" y="5619019"/>
            <a:ext cx="256481"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1080</a:t>
            </a:r>
          </a:p>
        </p:txBody>
      </p:sp>
      <p:cxnSp>
        <p:nvCxnSpPr>
          <p:cNvPr id="212" name="Straight Connector 211">
            <a:extLst>
              <a:ext uri="{FF2B5EF4-FFF2-40B4-BE49-F238E27FC236}">
                <a16:creationId xmlns:a16="http://schemas.microsoft.com/office/drawing/2014/main" id="{1A7CD666-908D-0747-AE71-D5DF8D5B06ED}"/>
              </a:ext>
            </a:extLst>
          </p:cNvPr>
          <p:cNvCxnSpPr>
            <a:cxnSpLocks/>
          </p:cNvCxnSpPr>
          <p:nvPr/>
        </p:nvCxnSpPr>
        <p:spPr>
          <a:xfrm rot="16200000">
            <a:off x="7058816" y="5586805"/>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7" name="TextBox 216">
            <a:extLst>
              <a:ext uri="{FF2B5EF4-FFF2-40B4-BE49-F238E27FC236}">
                <a16:creationId xmlns:a16="http://schemas.microsoft.com/office/drawing/2014/main" id="{FDF3C898-12C3-D64D-8340-65CE98451EE2}"/>
              </a:ext>
            </a:extLst>
          </p:cNvPr>
          <p:cNvSpPr txBox="1"/>
          <p:nvPr/>
        </p:nvSpPr>
        <p:spPr>
          <a:xfrm>
            <a:off x="5206426" y="5619019"/>
            <a:ext cx="19236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360</a:t>
            </a:r>
          </a:p>
        </p:txBody>
      </p:sp>
      <p:cxnSp>
        <p:nvCxnSpPr>
          <p:cNvPr id="218" name="Straight Connector 217">
            <a:extLst>
              <a:ext uri="{FF2B5EF4-FFF2-40B4-BE49-F238E27FC236}">
                <a16:creationId xmlns:a16="http://schemas.microsoft.com/office/drawing/2014/main" id="{06CC5E67-F52E-0E40-AB6A-EB33264D1617}"/>
              </a:ext>
            </a:extLst>
          </p:cNvPr>
          <p:cNvCxnSpPr>
            <a:cxnSpLocks/>
          </p:cNvCxnSpPr>
          <p:nvPr/>
        </p:nvCxnSpPr>
        <p:spPr>
          <a:xfrm rot="16200000">
            <a:off x="5263538" y="5586805"/>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9" name="TextBox 218">
            <a:extLst>
              <a:ext uri="{FF2B5EF4-FFF2-40B4-BE49-F238E27FC236}">
                <a16:creationId xmlns:a16="http://schemas.microsoft.com/office/drawing/2014/main" id="{F4FE3605-BD8B-AF4A-A1E4-E3D4DBCBBA51}"/>
              </a:ext>
            </a:extLst>
          </p:cNvPr>
          <p:cNvSpPr txBox="1"/>
          <p:nvPr/>
        </p:nvSpPr>
        <p:spPr>
          <a:xfrm>
            <a:off x="4755790" y="5619019"/>
            <a:ext cx="19236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180</a:t>
            </a:r>
          </a:p>
        </p:txBody>
      </p:sp>
      <p:cxnSp>
        <p:nvCxnSpPr>
          <p:cNvPr id="220" name="Straight Connector 219">
            <a:extLst>
              <a:ext uri="{FF2B5EF4-FFF2-40B4-BE49-F238E27FC236}">
                <a16:creationId xmlns:a16="http://schemas.microsoft.com/office/drawing/2014/main" id="{6B4E0CF0-B7BF-134E-9929-4C92EE5206BF}"/>
              </a:ext>
            </a:extLst>
          </p:cNvPr>
          <p:cNvCxnSpPr>
            <a:cxnSpLocks/>
          </p:cNvCxnSpPr>
          <p:nvPr/>
        </p:nvCxnSpPr>
        <p:spPr>
          <a:xfrm rot="16200000">
            <a:off x="4812902" y="5586805"/>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1" name="TextBox 220">
            <a:extLst>
              <a:ext uri="{FF2B5EF4-FFF2-40B4-BE49-F238E27FC236}">
                <a16:creationId xmlns:a16="http://schemas.microsoft.com/office/drawing/2014/main" id="{FEAD6BE7-69EA-1E4B-9A54-F65D2EC5B1B7}"/>
              </a:ext>
            </a:extLst>
          </p:cNvPr>
          <p:cNvSpPr txBox="1"/>
          <p:nvPr/>
        </p:nvSpPr>
        <p:spPr>
          <a:xfrm>
            <a:off x="4723316" y="5971444"/>
            <a:ext cx="230832"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8485</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8517</a:t>
            </a:r>
          </a:p>
        </p:txBody>
      </p:sp>
      <p:sp>
        <p:nvSpPr>
          <p:cNvPr id="222" name="TextBox 221">
            <a:extLst>
              <a:ext uri="{FF2B5EF4-FFF2-40B4-BE49-F238E27FC236}">
                <a16:creationId xmlns:a16="http://schemas.microsoft.com/office/drawing/2014/main" id="{C7674008-84B3-9548-A25C-28C2E707148F}"/>
              </a:ext>
            </a:extLst>
          </p:cNvPr>
          <p:cNvSpPr txBox="1"/>
          <p:nvPr/>
        </p:nvSpPr>
        <p:spPr>
          <a:xfrm>
            <a:off x="4291516" y="5971444"/>
            <a:ext cx="230832"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8578</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8582</a:t>
            </a:r>
          </a:p>
        </p:txBody>
      </p:sp>
      <p:cxnSp>
        <p:nvCxnSpPr>
          <p:cNvPr id="223" name="Straight Connector 222">
            <a:extLst>
              <a:ext uri="{FF2B5EF4-FFF2-40B4-BE49-F238E27FC236}">
                <a16:creationId xmlns:a16="http://schemas.microsoft.com/office/drawing/2014/main" id="{1105CE8C-B3B4-D44E-91FA-C52E7AA710A9}"/>
              </a:ext>
            </a:extLst>
          </p:cNvPr>
          <p:cNvCxnSpPr>
            <a:cxnSpLocks/>
          </p:cNvCxnSpPr>
          <p:nvPr/>
        </p:nvCxnSpPr>
        <p:spPr>
          <a:xfrm>
            <a:off x="4866228" y="5266434"/>
            <a:ext cx="2925222"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4" name="Straight Connector 223">
            <a:extLst>
              <a:ext uri="{FF2B5EF4-FFF2-40B4-BE49-F238E27FC236}">
                <a16:creationId xmlns:a16="http://schemas.microsoft.com/office/drawing/2014/main" id="{559F522A-5DA9-6D4F-978F-BA15750145A6}"/>
              </a:ext>
            </a:extLst>
          </p:cNvPr>
          <p:cNvCxnSpPr>
            <a:cxnSpLocks/>
          </p:cNvCxnSpPr>
          <p:nvPr/>
        </p:nvCxnSpPr>
        <p:spPr>
          <a:xfrm flipV="1">
            <a:off x="4865075" y="4200525"/>
            <a:ext cx="0" cy="1065918"/>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5" name="TextBox 224">
            <a:extLst>
              <a:ext uri="{FF2B5EF4-FFF2-40B4-BE49-F238E27FC236}">
                <a16:creationId xmlns:a16="http://schemas.microsoft.com/office/drawing/2014/main" id="{985163C8-9B85-9642-934E-A07166674FB7}"/>
              </a:ext>
            </a:extLst>
          </p:cNvPr>
          <p:cNvSpPr txBox="1"/>
          <p:nvPr/>
        </p:nvSpPr>
        <p:spPr>
          <a:xfrm>
            <a:off x="5150990" y="5315065"/>
            <a:ext cx="173124" cy="123111"/>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180</a:t>
            </a:r>
          </a:p>
        </p:txBody>
      </p:sp>
      <p:cxnSp>
        <p:nvCxnSpPr>
          <p:cNvPr id="226" name="Straight Connector 225">
            <a:extLst>
              <a:ext uri="{FF2B5EF4-FFF2-40B4-BE49-F238E27FC236}">
                <a16:creationId xmlns:a16="http://schemas.microsoft.com/office/drawing/2014/main" id="{65D9A8C5-5CD9-E443-A2F1-343A1A2207E4}"/>
              </a:ext>
            </a:extLst>
          </p:cNvPr>
          <p:cNvCxnSpPr>
            <a:cxnSpLocks/>
          </p:cNvCxnSpPr>
          <p:nvPr/>
        </p:nvCxnSpPr>
        <p:spPr>
          <a:xfrm rot="16200000">
            <a:off x="5205325" y="5289692"/>
            <a:ext cx="504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7" name="TextBox 226">
            <a:extLst>
              <a:ext uri="{FF2B5EF4-FFF2-40B4-BE49-F238E27FC236}">
                <a16:creationId xmlns:a16="http://schemas.microsoft.com/office/drawing/2014/main" id="{65D8E5EE-0C3E-444B-A73B-926552B00222}"/>
              </a:ext>
            </a:extLst>
          </p:cNvPr>
          <p:cNvSpPr txBox="1"/>
          <p:nvPr/>
        </p:nvSpPr>
        <p:spPr>
          <a:xfrm>
            <a:off x="4724029" y="4678441"/>
            <a:ext cx="57708" cy="123111"/>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3</a:t>
            </a:r>
          </a:p>
        </p:txBody>
      </p:sp>
      <p:cxnSp>
        <p:nvCxnSpPr>
          <p:cNvPr id="228" name="Straight Connector 227">
            <a:extLst>
              <a:ext uri="{FF2B5EF4-FFF2-40B4-BE49-F238E27FC236}">
                <a16:creationId xmlns:a16="http://schemas.microsoft.com/office/drawing/2014/main" id="{62CA6E86-EBF1-184D-9BBC-80B9817385F1}"/>
              </a:ext>
            </a:extLst>
          </p:cNvPr>
          <p:cNvCxnSpPr>
            <a:cxnSpLocks/>
          </p:cNvCxnSpPr>
          <p:nvPr/>
        </p:nvCxnSpPr>
        <p:spPr>
          <a:xfrm>
            <a:off x="4817425" y="4734350"/>
            <a:ext cx="504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9" name="TextBox 228">
            <a:extLst>
              <a:ext uri="{FF2B5EF4-FFF2-40B4-BE49-F238E27FC236}">
                <a16:creationId xmlns:a16="http://schemas.microsoft.com/office/drawing/2014/main" id="{2E66EAB1-528B-7145-9553-E103B58FD8D1}"/>
              </a:ext>
            </a:extLst>
          </p:cNvPr>
          <p:cNvSpPr txBox="1"/>
          <p:nvPr/>
        </p:nvSpPr>
        <p:spPr>
          <a:xfrm>
            <a:off x="5516115" y="5315065"/>
            <a:ext cx="173124" cy="123111"/>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360</a:t>
            </a:r>
          </a:p>
        </p:txBody>
      </p:sp>
      <p:cxnSp>
        <p:nvCxnSpPr>
          <p:cNvPr id="230" name="Straight Connector 229">
            <a:extLst>
              <a:ext uri="{FF2B5EF4-FFF2-40B4-BE49-F238E27FC236}">
                <a16:creationId xmlns:a16="http://schemas.microsoft.com/office/drawing/2014/main" id="{7063EB15-DC63-1844-A7BA-4E73EAFDAB0C}"/>
              </a:ext>
            </a:extLst>
          </p:cNvPr>
          <p:cNvCxnSpPr>
            <a:cxnSpLocks/>
          </p:cNvCxnSpPr>
          <p:nvPr/>
        </p:nvCxnSpPr>
        <p:spPr>
          <a:xfrm rot="16200000">
            <a:off x="5570450" y="5289692"/>
            <a:ext cx="504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1" name="TextBox 230">
            <a:extLst>
              <a:ext uri="{FF2B5EF4-FFF2-40B4-BE49-F238E27FC236}">
                <a16:creationId xmlns:a16="http://schemas.microsoft.com/office/drawing/2014/main" id="{1282F5BF-88F9-1E44-93D5-0CB899086CBE}"/>
              </a:ext>
            </a:extLst>
          </p:cNvPr>
          <p:cNvSpPr txBox="1"/>
          <p:nvPr/>
        </p:nvSpPr>
        <p:spPr>
          <a:xfrm>
            <a:off x="5881240" y="5315065"/>
            <a:ext cx="173124" cy="123111"/>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540</a:t>
            </a:r>
          </a:p>
        </p:txBody>
      </p:sp>
      <p:cxnSp>
        <p:nvCxnSpPr>
          <p:cNvPr id="232" name="Straight Connector 231">
            <a:extLst>
              <a:ext uri="{FF2B5EF4-FFF2-40B4-BE49-F238E27FC236}">
                <a16:creationId xmlns:a16="http://schemas.microsoft.com/office/drawing/2014/main" id="{9C6061EE-5948-6847-9572-51CC955AF615}"/>
              </a:ext>
            </a:extLst>
          </p:cNvPr>
          <p:cNvCxnSpPr>
            <a:cxnSpLocks/>
          </p:cNvCxnSpPr>
          <p:nvPr/>
        </p:nvCxnSpPr>
        <p:spPr>
          <a:xfrm rot="16200000">
            <a:off x="5935575" y="5289692"/>
            <a:ext cx="504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3" name="TextBox 232">
            <a:extLst>
              <a:ext uri="{FF2B5EF4-FFF2-40B4-BE49-F238E27FC236}">
                <a16:creationId xmlns:a16="http://schemas.microsoft.com/office/drawing/2014/main" id="{103AC068-AD8F-BA43-A55C-9E0443B4E8F4}"/>
              </a:ext>
            </a:extLst>
          </p:cNvPr>
          <p:cNvSpPr txBox="1"/>
          <p:nvPr/>
        </p:nvSpPr>
        <p:spPr>
          <a:xfrm>
            <a:off x="6255890" y="5315065"/>
            <a:ext cx="173124" cy="123111"/>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720</a:t>
            </a:r>
          </a:p>
        </p:txBody>
      </p:sp>
      <p:cxnSp>
        <p:nvCxnSpPr>
          <p:cNvPr id="234" name="Straight Connector 233">
            <a:extLst>
              <a:ext uri="{FF2B5EF4-FFF2-40B4-BE49-F238E27FC236}">
                <a16:creationId xmlns:a16="http://schemas.microsoft.com/office/drawing/2014/main" id="{34603285-4EAE-4C4D-AC07-B4357AD7A160}"/>
              </a:ext>
            </a:extLst>
          </p:cNvPr>
          <p:cNvCxnSpPr>
            <a:cxnSpLocks/>
          </p:cNvCxnSpPr>
          <p:nvPr/>
        </p:nvCxnSpPr>
        <p:spPr>
          <a:xfrm rot="16200000">
            <a:off x="6310225" y="5289692"/>
            <a:ext cx="504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5" name="TextBox 234">
            <a:extLst>
              <a:ext uri="{FF2B5EF4-FFF2-40B4-BE49-F238E27FC236}">
                <a16:creationId xmlns:a16="http://schemas.microsoft.com/office/drawing/2014/main" id="{979D40BD-4AA9-E74F-9F0C-4DD328937664}"/>
              </a:ext>
            </a:extLst>
          </p:cNvPr>
          <p:cNvSpPr txBox="1"/>
          <p:nvPr/>
        </p:nvSpPr>
        <p:spPr>
          <a:xfrm>
            <a:off x="6624190" y="5315065"/>
            <a:ext cx="173124" cy="123111"/>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900</a:t>
            </a:r>
          </a:p>
        </p:txBody>
      </p:sp>
      <p:cxnSp>
        <p:nvCxnSpPr>
          <p:cNvPr id="236" name="Straight Connector 235">
            <a:extLst>
              <a:ext uri="{FF2B5EF4-FFF2-40B4-BE49-F238E27FC236}">
                <a16:creationId xmlns:a16="http://schemas.microsoft.com/office/drawing/2014/main" id="{DB6D5EE3-461D-CE40-A62C-4C675E94A214}"/>
              </a:ext>
            </a:extLst>
          </p:cNvPr>
          <p:cNvCxnSpPr>
            <a:cxnSpLocks/>
          </p:cNvCxnSpPr>
          <p:nvPr/>
        </p:nvCxnSpPr>
        <p:spPr>
          <a:xfrm rot="16200000">
            <a:off x="6678525" y="5289692"/>
            <a:ext cx="504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7" name="TextBox 236">
            <a:extLst>
              <a:ext uri="{FF2B5EF4-FFF2-40B4-BE49-F238E27FC236}">
                <a16:creationId xmlns:a16="http://schemas.microsoft.com/office/drawing/2014/main" id="{C76A6EED-D5C3-D14B-A3EF-144A988FA1CA}"/>
              </a:ext>
            </a:extLst>
          </p:cNvPr>
          <p:cNvSpPr txBox="1"/>
          <p:nvPr/>
        </p:nvSpPr>
        <p:spPr>
          <a:xfrm>
            <a:off x="6960461" y="5315065"/>
            <a:ext cx="230833" cy="123111"/>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1080</a:t>
            </a:r>
          </a:p>
        </p:txBody>
      </p:sp>
      <p:cxnSp>
        <p:nvCxnSpPr>
          <p:cNvPr id="238" name="Straight Connector 237">
            <a:extLst>
              <a:ext uri="{FF2B5EF4-FFF2-40B4-BE49-F238E27FC236}">
                <a16:creationId xmlns:a16="http://schemas.microsoft.com/office/drawing/2014/main" id="{9B553045-833F-1C48-9ADB-EFA604F2EBE4}"/>
              </a:ext>
            </a:extLst>
          </p:cNvPr>
          <p:cNvCxnSpPr>
            <a:cxnSpLocks/>
          </p:cNvCxnSpPr>
          <p:nvPr/>
        </p:nvCxnSpPr>
        <p:spPr>
          <a:xfrm rot="16200000">
            <a:off x="7043650" y="5289692"/>
            <a:ext cx="504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9" name="TextBox 238">
            <a:extLst>
              <a:ext uri="{FF2B5EF4-FFF2-40B4-BE49-F238E27FC236}">
                <a16:creationId xmlns:a16="http://schemas.microsoft.com/office/drawing/2014/main" id="{1F0646DE-FFEE-AF48-A703-8D2FB2363EFB}"/>
              </a:ext>
            </a:extLst>
          </p:cNvPr>
          <p:cNvSpPr txBox="1"/>
          <p:nvPr/>
        </p:nvSpPr>
        <p:spPr>
          <a:xfrm>
            <a:off x="7325586" y="5315065"/>
            <a:ext cx="230833" cy="123111"/>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1260</a:t>
            </a:r>
          </a:p>
        </p:txBody>
      </p:sp>
      <p:cxnSp>
        <p:nvCxnSpPr>
          <p:cNvPr id="240" name="Straight Connector 239">
            <a:extLst>
              <a:ext uri="{FF2B5EF4-FFF2-40B4-BE49-F238E27FC236}">
                <a16:creationId xmlns:a16="http://schemas.microsoft.com/office/drawing/2014/main" id="{F8EAEDCE-BDF1-694A-AE85-4C9011DB099C}"/>
              </a:ext>
            </a:extLst>
          </p:cNvPr>
          <p:cNvCxnSpPr>
            <a:cxnSpLocks/>
          </p:cNvCxnSpPr>
          <p:nvPr/>
        </p:nvCxnSpPr>
        <p:spPr>
          <a:xfrm rot="16200000">
            <a:off x="7408775" y="5289692"/>
            <a:ext cx="504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1" name="TextBox 240">
            <a:extLst>
              <a:ext uri="{FF2B5EF4-FFF2-40B4-BE49-F238E27FC236}">
                <a16:creationId xmlns:a16="http://schemas.microsoft.com/office/drawing/2014/main" id="{15ED319F-15BB-924A-9B7F-577AB3658D21}"/>
              </a:ext>
            </a:extLst>
          </p:cNvPr>
          <p:cNvSpPr txBox="1"/>
          <p:nvPr/>
        </p:nvSpPr>
        <p:spPr>
          <a:xfrm>
            <a:off x="7693886" y="5315065"/>
            <a:ext cx="230833" cy="123111"/>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1440</a:t>
            </a:r>
          </a:p>
        </p:txBody>
      </p:sp>
      <p:cxnSp>
        <p:nvCxnSpPr>
          <p:cNvPr id="242" name="Straight Connector 241">
            <a:extLst>
              <a:ext uri="{FF2B5EF4-FFF2-40B4-BE49-F238E27FC236}">
                <a16:creationId xmlns:a16="http://schemas.microsoft.com/office/drawing/2014/main" id="{CE2A46D0-F076-3C48-9F16-25A93E710845}"/>
              </a:ext>
            </a:extLst>
          </p:cNvPr>
          <p:cNvCxnSpPr>
            <a:cxnSpLocks/>
          </p:cNvCxnSpPr>
          <p:nvPr/>
        </p:nvCxnSpPr>
        <p:spPr>
          <a:xfrm rot="16200000">
            <a:off x="7777075" y="5289692"/>
            <a:ext cx="504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3" name="TextBox 242">
            <a:extLst>
              <a:ext uri="{FF2B5EF4-FFF2-40B4-BE49-F238E27FC236}">
                <a16:creationId xmlns:a16="http://schemas.microsoft.com/office/drawing/2014/main" id="{7E86FC44-0298-6849-AC55-458C7D5BE50F}"/>
              </a:ext>
            </a:extLst>
          </p:cNvPr>
          <p:cNvSpPr txBox="1"/>
          <p:nvPr/>
        </p:nvSpPr>
        <p:spPr>
          <a:xfrm>
            <a:off x="4840398" y="5315065"/>
            <a:ext cx="57708" cy="123111"/>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a:t>
            </a:r>
          </a:p>
        </p:txBody>
      </p:sp>
      <p:cxnSp>
        <p:nvCxnSpPr>
          <p:cNvPr id="244" name="Straight Connector 243">
            <a:extLst>
              <a:ext uri="{FF2B5EF4-FFF2-40B4-BE49-F238E27FC236}">
                <a16:creationId xmlns:a16="http://schemas.microsoft.com/office/drawing/2014/main" id="{0A2AF19E-66AD-654C-B97C-8593B82AA906}"/>
              </a:ext>
            </a:extLst>
          </p:cNvPr>
          <p:cNvCxnSpPr>
            <a:cxnSpLocks/>
          </p:cNvCxnSpPr>
          <p:nvPr/>
        </p:nvCxnSpPr>
        <p:spPr>
          <a:xfrm rot="16200000">
            <a:off x="4839875" y="5289692"/>
            <a:ext cx="504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5" name="TextBox 244">
            <a:extLst>
              <a:ext uri="{FF2B5EF4-FFF2-40B4-BE49-F238E27FC236}">
                <a16:creationId xmlns:a16="http://schemas.microsoft.com/office/drawing/2014/main" id="{710A37F5-56E0-1648-B97A-2ED5051EA7A2}"/>
              </a:ext>
            </a:extLst>
          </p:cNvPr>
          <p:cNvSpPr txBox="1"/>
          <p:nvPr/>
        </p:nvSpPr>
        <p:spPr>
          <a:xfrm>
            <a:off x="4724029" y="4500641"/>
            <a:ext cx="57708" cy="123111"/>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4</a:t>
            </a:r>
          </a:p>
        </p:txBody>
      </p:sp>
      <p:cxnSp>
        <p:nvCxnSpPr>
          <p:cNvPr id="246" name="Straight Connector 245">
            <a:extLst>
              <a:ext uri="{FF2B5EF4-FFF2-40B4-BE49-F238E27FC236}">
                <a16:creationId xmlns:a16="http://schemas.microsoft.com/office/drawing/2014/main" id="{E865DF5F-CF17-FA44-AEA6-BD3E68100094}"/>
              </a:ext>
            </a:extLst>
          </p:cNvPr>
          <p:cNvCxnSpPr>
            <a:cxnSpLocks/>
          </p:cNvCxnSpPr>
          <p:nvPr/>
        </p:nvCxnSpPr>
        <p:spPr>
          <a:xfrm>
            <a:off x="4817425" y="4556550"/>
            <a:ext cx="504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7" name="TextBox 246">
            <a:extLst>
              <a:ext uri="{FF2B5EF4-FFF2-40B4-BE49-F238E27FC236}">
                <a16:creationId xmlns:a16="http://schemas.microsoft.com/office/drawing/2014/main" id="{74B6A441-A207-E448-A693-C5D14A6588E3}"/>
              </a:ext>
            </a:extLst>
          </p:cNvPr>
          <p:cNvSpPr txBox="1"/>
          <p:nvPr/>
        </p:nvSpPr>
        <p:spPr>
          <a:xfrm>
            <a:off x="4724029" y="4326016"/>
            <a:ext cx="57708" cy="123111"/>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5</a:t>
            </a:r>
          </a:p>
        </p:txBody>
      </p:sp>
      <p:cxnSp>
        <p:nvCxnSpPr>
          <p:cNvPr id="248" name="Straight Connector 247">
            <a:extLst>
              <a:ext uri="{FF2B5EF4-FFF2-40B4-BE49-F238E27FC236}">
                <a16:creationId xmlns:a16="http://schemas.microsoft.com/office/drawing/2014/main" id="{DB3E4A95-2FCC-524C-B2F5-B4B3B9723ED8}"/>
              </a:ext>
            </a:extLst>
          </p:cNvPr>
          <p:cNvCxnSpPr>
            <a:cxnSpLocks/>
          </p:cNvCxnSpPr>
          <p:nvPr/>
        </p:nvCxnSpPr>
        <p:spPr>
          <a:xfrm>
            <a:off x="4817425" y="4381925"/>
            <a:ext cx="504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9" name="TextBox 248">
            <a:extLst>
              <a:ext uri="{FF2B5EF4-FFF2-40B4-BE49-F238E27FC236}">
                <a16:creationId xmlns:a16="http://schemas.microsoft.com/office/drawing/2014/main" id="{DFB5438B-4741-A64B-8F0B-B939D82C7C1C}"/>
              </a:ext>
            </a:extLst>
          </p:cNvPr>
          <p:cNvSpPr txBox="1"/>
          <p:nvPr/>
        </p:nvSpPr>
        <p:spPr>
          <a:xfrm>
            <a:off x="4724029" y="4148216"/>
            <a:ext cx="57708" cy="123111"/>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6</a:t>
            </a:r>
          </a:p>
        </p:txBody>
      </p:sp>
      <p:cxnSp>
        <p:nvCxnSpPr>
          <p:cNvPr id="250" name="Straight Connector 249">
            <a:extLst>
              <a:ext uri="{FF2B5EF4-FFF2-40B4-BE49-F238E27FC236}">
                <a16:creationId xmlns:a16="http://schemas.microsoft.com/office/drawing/2014/main" id="{C62AAE67-8160-5C48-98C1-688C89165FC2}"/>
              </a:ext>
            </a:extLst>
          </p:cNvPr>
          <p:cNvCxnSpPr>
            <a:cxnSpLocks/>
          </p:cNvCxnSpPr>
          <p:nvPr/>
        </p:nvCxnSpPr>
        <p:spPr>
          <a:xfrm>
            <a:off x="4817425" y="4204125"/>
            <a:ext cx="504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9" name="TextBox 258">
            <a:extLst>
              <a:ext uri="{FF2B5EF4-FFF2-40B4-BE49-F238E27FC236}">
                <a16:creationId xmlns:a16="http://schemas.microsoft.com/office/drawing/2014/main" id="{252634C3-E89F-7C4B-8EDC-E5ADA58A5EF0}"/>
              </a:ext>
            </a:extLst>
          </p:cNvPr>
          <p:cNvSpPr txBox="1"/>
          <p:nvPr/>
        </p:nvSpPr>
        <p:spPr>
          <a:xfrm>
            <a:off x="4724029" y="4856241"/>
            <a:ext cx="57708" cy="123111"/>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a:t>
            </a:r>
          </a:p>
        </p:txBody>
      </p:sp>
      <p:cxnSp>
        <p:nvCxnSpPr>
          <p:cNvPr id="260" name="Straight Connector 259">
            <a:extLst>
              <a:ext uri="{FF2B5EF4-FFF2-40B4-BE49-F238E27FC236}">
                <a16:creationId xmlns:a16="http://schemas.microsoft.com/office/drawing/2014/main" id="{D5ABF964-CB31-AD4D-8C9E-0ED7D52B4BF9}"/>
              </a:ext>
            </a:extLst>
          </p:cNvPr>
          <p:cNvCxnSpPr>
            <a:cxnSpLocks/>
          </p:cNvCxnSpPr>
          <p:nvPr/>
        </p:nvCxnSpPr>
        <p:spPr>
          <a:xfrm>
            <a:off x="4817425" y="4912150"/>
            <a:ext cx="504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1" name="TextBox 260">
            <a:extLst>
              <a:ext uri="{FF2B5EF4-FFF2-40B4-BE49-F238E27FC236}">
                <a16:creationId xmlns:a16="http://schemas.microsoft.com/office/drawing/2014/main" id="{6C84381C-488D-F143-9666-510CA54A065B}"/>
              </a:ext>
            </a:extLst>
          </p:cNvPr>
          <p:cNvSpPr txBox="1"/>
          <p:nvPr/>
        </p:nvSpPr>
        <p:spPr>
          <a:xfrm>
            <a:off x="4724029" y="5034041"/>
            <a:ext cx="57708" cy="123111"/>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a:t>
            </a:r>
          </a:p>
        </p:txBody>
      </p:sp>
      <p:cxnSp>
        <p:nvCxnSpPr>
          <p:cNvPr id="262" name="Straight Connector 261">
            <a:extLst>
              <a:ext uri="{FF2B5EF4-FFF2-40B4-BE49-F238E27FC236}">
                <a16:creationId xmlns:a16="http://schemas.microsoft.com/office/drawing/2014/main" id="{00161B21-D139-CE49-8A77-FD408174B090}"/>
              </a:ext>
            </a:extLst>
          </p:cNvPr>
          <p:cNvCxnSpPr>
            <a:cxnSpLocks/>
          </p:cNvCxnSpPr>
          <p:nvPr/>
        </p:nvCxnSpPr>
        <p:spPr>
          <a:xfrm>
            <a:off x="4817425" y="5089950"/>
            <a:ext cx="504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3" name="Straight Connector 262">
            <a:extLst>
              <a:ext uri="{FF2B5EF4-FFF2-40B4-BE49-F238E27FC236}">
                <a16:creationId xmlns:a16="http://schemas.microsoft.com/office/drawing/2014/main" id="{D1599296-7212-2441-A4CD-E390661CF9E5}"/>
              </a:ext>
            </a:extLst>
          </p:cNvPr>
          <p:cNvCxnSpPr>
            <a:cxnSpLocks/>
          </p:cNvCxnSpPr>
          <p:nvPr/>
        </p:nvCxnSpPr>
        <p:spPr>
          <a:xfrm>
            <a:off x="4817425" y="5266434"/>
            <a:ext cx="504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4" name="TextBox 263">
            <a:extLst>
              <a:ext uri="{FF2B5EF4-FFF2-40B4-BE49-F238E27FC236}">
                <a16:creationId xmlns:a16="http://schemas.microsoft.com/office/drawing/2014/main" id="{78AD050D-DC6E-B14D-A146-71198BFBDE39}"/>
              </a:ext>
            </a:extLst>
          </p:cNvPr>
          <p:cNvSpPr txBox="1"/>
          <p:nvPr/>
        </p:nvSpPr>
        <p:spPr>
          <a:xfrm>
            <a:off x="4724029" y="5195966"/>
            <a:ext cx="57708" cy="123111"/>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a:t>
            </a:r>
          </a:p>
        </p:txBody>
      </p:sp>
      <p:sp>
        <p:nvSpPr>
          <p:cNvPr id="159" name="Freeform 158">
            <a:extLst>
              <a:ext uri="{FF2B5EF4-FFF2-40B4-BE49-F238E27FC236}">
                <a16:creationId xmlns:a16="http://schemas.microsoft.com/office/drawing/2014/main" id="{5F5C3CCE-0271-D847-8380-365352D308E2}"/>
              </a:ext>
            </a:extLst>
          </p:cNvPr>
          <p:cNvSpPr/>
          <p:nvPr/>
        </p:nvSpPr>
        <p:spPr>
          <a:xfrm>
            <a:off x="4863699" y="4253781"/>
            <a:ext cx="2970097" cy="1013111"/>
          </a:xfrm>
          <a:custGeom>
            <a:avLst/>
            <a:gdLst>
              <a:gd name="connsiteX0" fmla="*/ 2965604 w 2970096"/>
              <a:gd name="connsiteY0" fmla="*/ 11872 h 1013110"/>
              <a:gd name="connsiteX1" fmla="*/ 2945718 w 2970096"/>
              <a:gd name="connsiteY1" fmla="*/ 11872 h 1013110"/>
              <a:gd name="connsiteX2" fmla="*/ 2945718 w 2970096"/>
              <a:gd name="connsiteY2" fmla="*/ 24283 h 1013110"/>
              <a:gd name="connsiteX3" fmla="*/ 2928892 w 2970096"/>
              <a:gd name="connsiteY3" fmla="*/ 24283 h 1013110"/>
              <a:gd name="connsiteX4" fmla="*/ 2928892 w 2970096"/>
              <a:gd name="connsiteY4" fmla="*/ 37453 h 1013110"/>
              <a:gd name="connsiteX5" fmla="*/ 2883894 w 2970096"/>
              <a:gd name="connsiteY5" fmla="*/ 37453 h 1013110"/>
              <a:gd name="connsiteX6" fmla="*/ 2883894 w 2970096"/>
              <a:gd name="connsiteY6" fmla="*/ 50624 h 1013110"/>
              <a:gd name="connsiteX7" fmla="*/ 2817736 w 2970096"/>
              <a:gd name="connsiteY7" fmla="*/ 50624 h 1013110"/>
              <a:gd name="connsiteX8" fmla="*/ 2817736 w 2970096"/>
              <a:gd name="connsiteY8" fmla="*/ 61895 h 1013110"/>
              <a:gd name="connsiteX9" fmla="*/ 2787143 w 2970096"/>
              <a:gd name="connsiteY9" fmla="*/ 61895 h 1013110"/>
              <a:gd name="connsiteX10" fmla="*/ 2787143 w 2970096"/>
              <a:gd name="connsiteY10" fmla="*/ 72026 h 1013110"/>
              <a:gd name="connsiteX11" fmla="*/ 2758972 w 2970096"/>
              <a:gd name="connsiteY11" fmla="*/ 72026 h 1013110"/>
              <a:gd name="connsiteX12" fmla="*/ 2758972 w 2970096"/>
              <a:gd name="connsiteY12" fmla="*/ 84057 h 1013110"/>
              <a:gd name="connsiteX13" fmla="*/ 2718053 w 2970096"/>
              <a:gd name="connsiteY13" fmla="*/ 84057 h 1013110"/>
              <a:gd name="connsiteX14" fmla="*/ 2718053 w 2970096"/>
              <a:gd name="connsiteY14" fmla="*/ 100773 h 1013110"/>
              <a:gd name="connsiteX15" fmla="*/ 2644757 w 2970096"/>
              <a:gd name="connsiteY15" fmla="*/ 100773 h 1013110"/>
              <a:gd name="connsiteX16" fmla="*/ 2644757 w 2970096"/>
              <a:gd name="connsiteY16" fmla="*/ 110904 h 1013110"/>
              <a:gd name="connsiteX17" fmla="*/ 2612889 w 2970096"/>
              <a:gd name="connsiteY17" fmla="*/ 110904 h 1013110"/>
              <a:gd name="connsiteX18" fmla="*/ 2612889 w 2970096"/>
              <a:gd name="connsiteY18" fmla="*/ 124581 h 1013110"/>
              <a:gd name="connsiteX19" fmla="*/ 2584717 w 2970096"/>
              <a:gd name="connsiteY19" fmla="*/ 124581 h 1013110"/>
              <a:gd name="connsiteX20" fmla="*/ 2584717 w 2970096"/>
              <a:gd name="connsiteY20" fmla="*/ 138385 h 1013110"/>
              <a:gd name="connsiteX21" fmla="*/ 2564322 w 2970096"/>
              <a:gd name="connsiteY21" fmla="*/ 138385 h 1013110"/>
              <a:gd name="connsiteX22" fmla="*/ 2564322 w 2970096"/>
              <a:gd name="connsiteY22" fmla="*/ 151428 h 1013110"/>
              <a:gd name="connsiteX23" fmla="*/ 2537298 w 2970096"/>
              <a:gd name="connsiteY23" fmla="*/ 151428 h 1013110"/>
              <a:gd name="connsiteX24" fmla="*/ 2537298 w 2970096"/>
              <a:gd name="connsiteY24" fmla="*/ 166372 h 1013110"/>
              <a:gd name="connsiteX25" fmla="*/ 2513843 w 2970096"/>
              <a:gd name="connsiteY25" fmla="*/ 166372 h 1013110"/>
              <a:gd name="connsiteX26" fmla="*/ 2513843 w 2970096"/>
              <a:gd name="connsiteY26" fmla="*/ 177136 h 1013110"/>
              <a:gd name="connsiteX27" fmla="*/ 2487966 w 2970096"/>
              <a:gd name="connsiteY27" fmla="*/ 177136 h 1013110"/>
              <a:gd name="connsiteX28" fmla="*/ 2487966 w 2970096"/>
              <a:gd name="connsiteY28" fmla="*/ 185494 h 1013110"/>
              <a:gd name="connsiteX29" fmla="*/ 2445900 w 2970096"/>
              <a:gd name="connsiteY29" fmla="*/ 185494 h 1013110"/>
              <a:gd name="connsiteX30" fmla="*/ 2445900 w 2970096"/>
              <a:gd name="connsiteY30" fmla="*/ 200438 h 1013110"/>
              <a:gd name="connsiteX31" fmla="*/ 2419514 w 2970096"/>
              <a:gd name="connsiteY31" fmla="*/ 200438 h 1013110"/>
              <a:gd name="connsiteX32" fmla="*/ 2419514 w 2970096"/>
              <a:gd name="connsiteY32" fmla="*/ 213481 h 1013110"/>
              <a:gd name="connsiteX33" fmla="*/ 2384076 w 2970096"/>
              <a:gd name="connsiteY33" fmla="*/ 213481 h 1013110"/>
              <a:gd name="connsiteX34" fmla="*/ 2384076 w 2970096"/>
              <a:gd name="connsiteY34" fmla="*/ 226652 h 1013110"/>
              <a:gd name="connsiteX35" fmla="*/ 2349277 w 2970096"/>
              <a:gd name="connsiteY35" fmla="*/ 226652 h 1013110"/>
              <a:gd name="connsiteX36" fmla="*/ 2349277 w 2970096"/>
              <a:gd name="connsiteY36" fmla="*/ 237923 h 1013110"/>
              <a:gd name="connsiteX37" fmla="*/ 2321615 w 2970096"/>
              <a:gd name="connsiteY37" fmla="*/ 237923 h 1013110"/>
              <a:gd name="connsiteX38" fmla="*/ 2321615 w 2970096"/>
              <a:gd name="connsiteY38" fmla="*/ 250587 h 1013110"/>
              <a:gd name="connsiteX39" fmla="*/ 2297523 w 2970096"/>
              <a:gd name="connsiteY39" fmla="*/ 250587 h 1013110"/>
              <a:gd name="connsiteX40" fmla="*/ 2297523 w 2970096"/>
              <a:gd name="connsiteY40" fmla="*/ 264897 h 1013110"/>
              <a:gd name="connsiteX41" fmla="*/ 2239268 w 2970096"/>
              <a:gd name="connsiteY41" fmla="*/ 264897 h 1013110"/>
              <a:gd name="connsiteX42" fmla="*/ 2239268 w 2970096"/>
              <a:gd name="connsiteY42" fmla="*/ 276801 h 1013110"/>
              <a:gd name="connsiteX43" fmla="*/ 2209822 w 2970096"/>
              <a:gd name="connsiteY43" fmla="*/ 276801 h 1013110"/>
              <a:gd name="connsiteX44" fmla="*/ 2209822 w 2970096"/>
              <a:gd name="connsiteY44" fmla="*/ 289338 h 1013110"/>
              <a:gd name="connsiteX45" fmla="*/ 2139585 w 2970096"/>
              <a:gd name="connsiteY45" fmla="*/ 289338 h 1013110"/>
              <a:gd name="connsiteX46" fmla="*/ 2139585 w 2970096"/>
              <a:gd name="connsiteY46" fmla="*/ 302382 h 1013110"/>
              <a:gd name="connsiteX47" fmla="*/ 2120974 w 2970096"/>
              <a:gd name="connsiteY47" fmla="*/ 302382 h 1013110"/>
              <a:gd name="connsiteX48" fmla="*/ 2120974 w 2970096"/>
              <a:gd name="connsiteY48" fmla="*/ 314413 h 1013110"/>
              <a:gd name="connsiteX49" fmla="*/ 2083115 w 2970096"/>
              <a:gd name="connsiteY49" fmla="*/ 314413 h 1013110"/>
              <a:gd name="connsiteX50" fmla="*/ 2083115 w 2970096"/>
              <a:gd name="connsiteY50" fmla="*/ 330496 h 1013110"/>
              <a:gd name="connsiteX51" fmla="*/ 2014025 w 2970096"/>
              <a:gd name="connsiteY51" fmla="*/ 330496 h 1013110"/>
              <a:gd name="connsiteX52" fmla="*/ 2014025 w 2970096"/>
              <a:gd name="connsiteY52" fmla="*/ 339487 h 1013110"/>
              <a:gd name="connsiteX53" fmla="*/ 1963547 w 2970096"/>
              <a:gd name="connsiteY53" fmla="*/ 339487 h 1013110"/>
              <a:gd name="connsiteX54" fmla="*/ 1963547 w 2970096"/>
              <a:gd name="connsiteY54" fmla="*/ 352531 h 1013110"/>
              <a:gd name="connsiteX55" fmla="*/ 1930531 w 2970096"/>
              <a:gd name="connsiteY55" fmla="*/ 352531 h 1013110"/>
              <a:gd name="connsiteX56" fmla="*/ 1930531 w 2970096"/>
              <a:gd name="connsiteY56" fmla="*/ 364562 h 1013110"/>
              <a:gd name="connsiteX57" fmla="*/ 1889103 w 2970096"/>
              <a:gd name="connsiteY57" fmla="*/ 364562 h 1013110"/>
              <a:gd name="connsiteX58" fmla="*/ 1889103 w 2970096"/>
              <a:gd name="connsiteY58" fmla="*/ 378239 h 1013110"/>
              <a:gd name="connsiteX59" fmla="*/ 1853028 w 2970096"/>
              <a:gd name="connsiteY59" fmla="*/ 378239 h 1013110"/>
              <a:gd name="connsiteX60" fmla="*/ 1853028 w 2970096"/>
              <a:gd name="connsiteY60" fmla="*/ 390776 h 1013110"/>
              <a:gd name="connsiteX61" fmla="*/ 1826642 w 2970096"/>
              <a:gd name="connsiteY61" fmla="*/ 390776 h 1013110"/>
              <a:gd name="connsiteX62" fmla="*/ 1826642 w 2970096"/>
              <a:gd name="connsiteY62" fmla="*/ 406859 h 1013110"/>
              <a:gd name="connsiteX63" fmla="*/ 1810453 w 2970096"/>
              <a:gd name="connsiteY63" fmla="*/ 406859 h 1013110"/>
              <a:gd name="connsiteX64" fmla="*/ 1810453 w 2970096"/>
              <a:gd name="connsiteY64" fmla="*/ 417623 h 1013110"/>
              <a:gd name="connsiteX65" fmla="*/ 1776163 w 2970096"/>
              <a:gd name="connsiteY65" fmla="*/ 417623 h 1013110"/>
              <a:gd name="connsiteX66" fmla="*/ 1776163 w 2970096"/>
              <a:gd name="connsiteY66" fmla="*/ 431933 h 1013110"/>
              <a:gd name="connsiteX67" fmla="*/ 1752708 w 2970096"/>
              <a:gd name="connsiteY67" fmla="*/ 431933 h 1013110"/>
              <a:gd name="connsiteX68" fmla="*/ 1752708 w 2970096"/>
              <a:gd name="connsiteY68" fmla="*/ 442698 h 1013110"/>
              <a:gd name="connsiteX69" fmla="*/ 1711279 w 2970096"/>
              <a:gd name="connsiteY69" fmla="*/ 442698 h 1013110"/>
              <a:gd name="connsiteX70" fmla="*/ 1711279 w 2970096"/>
              <a:gd name="connsiteY70" fmla="*/ 456375 h 1013110"/>
              <a:gd name="connsiteX71" fmla="*/ 1650603 w 2970096"/>
              <a:gd name="connsiteY71" fmla="*/ 456375 h 1013110"/>
              <a:gd name="connsiteX72" fmla="*/ 1650603 w 2970096"/>
              <a:gd name="connsiteY72" fmla="*/ 467772 h 1013110"/>
              <a:gd name="connsiteX73" fmla="*/ 1607390 w 2970096"/>
              <a:gd name="connsiteY73" fmla="*/ 467772 h 1013110"/>
              <a:gd name="connsiteX74" fmla="*/ 1607390 w 2970096"/>
              <a:gd name="connsiteY74" fmla="*/ 479043 h 1013110"/>
              <a:gd name="connsiteX75" fmla="*/ 1570168 w 2970096"/>
              <a:gd name="connsiteY75" fmla="*/ 479043 h 1013110"/>
              <a:gd name="connsiteX76" fmla="*/ 1570168 w 2970096"/>
              <a:gd name="connsiteY76" fmla="*/ 491074 h 1013110"/>
              <a:gd name="connsiteX77" fmla="*/ 1535241 w 2970096"/>
              <a:gd name="connsiteY77" fmla="*/ 491074 h 1013110"/>
              <a:gd name="connsiteX78" fmla="*/ 1535241 w 2970096"/>
              <a:gd name="connsiteY78" fmla="*/ 502978 h 1013110"/>
              <a:gd name="connsiteX79" fmla="*/ 1492665 w 2970096"/>
              <a:gd name="connsiteY79" fmla="*/ 502978 h 1013110"/>
              <a:gd name="connsiteX80" fmla="*/ 1492665 w 2970096"/>
              <a:gd name="connsiteY80" fmla="*/ 519694 h 1013110"/>
              <a:gd name="connsiteX81" fmla="*/ 1445245 w 2970096"/>
              <a:gd name="connsiteY81" fmla="*/ 519694 h 1013110"/>
              <a:gd name="connsiteX82" fmla="*/ 1445245 w 2970096"/>
              <a:gd name="connsiteY82" fmla="*/ 531598 h 1013110"/>
              <a:gd name="connsiteX83" fmla="*/ 1413887 w 2970096"/>
              <a:gd name="connsiteY83" fmla="*/ 531598 h 1013110"/>
              <a:gd name="connsiteX84" fmla="*/ 1413887 w 2970096"/>
              <a:gd name="connsiteY84" fmla="*/ 542362 h 1013110"/>
              <a:gd name="connsiteX85" fmla="*/ 1390560 w 2970096"/>
              <a:gd name="connsiteY85" fmla="*/ 542362 h 1013110"/>
              <a:gd name="connsiteX86" fmla="*/ 1390560 w 2970096"/>
              <a:gd name="connsiteY86" fmla="*/ 558446 h 1013110"/>
              <a:gd name="connsiteX87" fmla="*/ 1356907 w 2970096"/>
              <a:gd name="connsiteY87" fmla="*/ 558446 h 1013110"/>
              <a:gd name="connsiteX88" fmla="*/ 1356907 w 2970096"/>
              <a:gd name="connsiteY88" fmla="*/ 565664 h 1013110"/>
              <a:gd name="connsiteX89" fmla="*/ 1336512 w 2970096"/>
              <a:gd name="connsiteY89" fmla="*/ 565664 h 1013110"/>
              <a:gd name="connsiteX90" fmla="*/ 1336512 w 2970096"/>
              <a:gd name="connsiteY90" fmla="*/ 581114 h 1013110"/>
              <a:gd name="connsiteX91" fmla="*/ 1300437 w 2970096"/>
              <a:gd name="connsiteY91" fmla="*/ 581114 h 1013110"/>
              <a:gd name="connsiteX92" fmla="*/ 1300437 w 2970096"/>
              <a:gd name="connsiteY92" fmla="*/ 595424 h 1013110"/>
              <a:gd name="connsiteX93" fmla="*/ 1257224 w 2970096"/>
              <a:gd name="connsiteY93" fmla="*/ 595424 h 1013110"/>
              <a:gd name="connsiteX94" fmla="*/ 1257224 w 2970096"/>
              <a:gd name="connsiteY94" fmla="*/ 605555 h 1013110"/>
              <a:gd name="connsiteX95" fmla="*/ 1228288 w 2970096"/>
              <a:gd name="connsiteY95" fmla="*/ 605555 h 1013110"/>
              <a:gd name="connsiteX96" fmla="*/ 1228288 w 2970096"/>
              <a:gd name="connsiteY96" fmla="*/ 619992 h 1013110"/>
              <a:gd name="connsiteX97" fmla="*/ 1191066 w 2970096"/>
              <a:gd name="connsiteY97" fmla="*/ 619992 h 1013110"/>
              <a:gd name="connsiteX98" fmla="*/ 1191066 w 2970096"/>
              <a:gd name="connsiteY98" fmla="*/ 634809 h 1013110"/>
              <a:gd name="connsiteX99" fmla="*/ 1159836 w 2970096"/>
              <a:gd name="connsiteY99" fmla="*/ 634809 h 1013110"/>
              <a:gd name="connsiteX100" fmla="*/ 1159836 w 2970096"/>
              <a:gd name="connsiteY100" fmla="*/ 645573 h 1013110"/>
              <a:gd name="connsiteX101" fmla="*/ 1140587 w 2970096"/>
              <a:gd name="connsiteY101" fmla="*/ 645573 h 1013110"/>
              <a:gd name="connsiteX102" fmla="*/ 1140587 w 2970096"/>
              <a:gd name="connsiteY102" fmla="*/ 657477 h 1013110"/>
              <a:gd name="connsiteX103" fmla="*/ 1119045 w 2970096"/>
              <a:gd name="connsiteY103" fmla="*/ 657477 h 1013110"/>
              <a:gd name="connsiteX104" fmla="*/ 1119045 w 2970096"/>
              <a:gd name="connsiteY104" fmla="*/ 668875 h 1013110"/>
              <a:gd name="connsiteX105" fmla="*/ 1097374 w 2970096"/>
              <a:gd name="connsiteY105" fmla="*/ 668875 h 1013110"/>
              <a:gd name="connsiteX106" fmla="*/ 1097374 w 2970096"/>
              <a:gd name="connsiteY106" fmla="*/ 683818 h 1013110"/>
              <a:gd name="connsiteX107" fmla="*/ 1060790 w 2970096"/>
              <a:gd name="connsiteY107" fmla="*/ 683818 h 1013110"/>
              <a:gd name="connsiteX108" fmla="*/ 1060790 w 2970096"/>
              <a:gd name="connsiteY108" fmla="*/ 696862 h 1013110"/>
              <a:gd name="connsiteX109" fmla="*/ 1033129 w 2970096"/>
              <a:gd name="connsiteY109" fmla="*/ 696862 h 1013110"/>
              <a:gd name="connsiteX110" fmla="*/ 1033129 w 2970096"/>
              <a:gd name="connsiteY110" fmla="*/ 711172 h 1013110"/>
              <a:gd name="connsiteX111" fmla="*/ 1016812 w 2970096"/>
              <a:gd name="connsiteY111" fmla="*/ 711172 h 1013110"/>
              <a:gd name="connsiteX112" fmla="*/ 1016812 w 2970096"/>
              <a:gd name="connsiteY112" fmla="*/ 722569 h 1013110"/>
              <a:gd name="connsiteX113" fmla="*/ 993485 w 2970096"/>
              <a:gd name="connsiteY113" fmla="*/ 722569 h 1013110"/>
              <a:gd name="connsiteX114" fmla="*/ 993485 w 2970096"/>
              <a:gd name="connsiteY114" fmla="*/ 733334 h 1013110"/>
              <a:gd name="connsiteX115" fmla="*/ 956263 w 2970096"/>
              <a:gd name="connsiteY115" fmla="*/ 733334 h 1013110"/>
              <a:gd name="connsiteX116" fmla="*/ 956263 w 2970096"/>
              <a:gd name="connsiteY116" fmla="*/ 747011 h 1013110"/>
              <a:gd name="connsiteX117" fmla="*/ 920188 w 2970096"/>
              <a:gd name="connsiteY117" fmla="*/ 747011 h 1013110"/>
              <a:gd name="connsiteX118" fmla="*/ 920188 w 2970096"/>
              <a:gd name="connsiteY118" fmla="*/ 759548 h 1013110"/>
              <a:gd name="connsiteX119" fmla="*/ 868435 w 2970096"/>
              <a:gd name="connsiteY119" fmla="*/ 759548 h 1013110"/>
              <a:gd name="connsiteX120" fmla="*/ 868435 w 2970096"/>
              <a:gd name="connsiteY120" fmla="*/ 772085 h 1013110"/>
              <a:gd name="connsiteX121" fmla="*/ 845745 w 2970096"/>
              <a:gd name="connsiteY121" fmla="*/ 772085 h 1013110"/>
              <a:gd name="connsiteX122" fmla="*/ 845745 w 2970096"/>
              <a:gd name="connsiteY122" fmla="*/ 785256 h 1013110"/>
              <a:gd name="connsiteX123" fmla="*/ 792844 w 2970096"/>
              <a:gd name="connsiteY123" fmla="*/ 785256 h 1013110"/>
              <a:gd name="connsiteX124" fmla="*/ 792844 w 2970096"/>
              <a:gd name="connsiteY124" fmla="*/ 798300 h 1013110"/>
              <a:gd name="connsiteX125" fmla="*/ 766967 w 2970096"/>
              <a:gd name="connsiteY125" fmla="*/ 798300 h 1013110"/>
              <a:gd name="connsiteX126" fmla="*/ 766967 w 2970096"/>
              <a:gd name="connsiteY126" fmla="*/ 809064 h 1013110"/>
              <a:gd name="connsiteX127" fmla="*/ 729745 w 2970096"/>
              <a:gd name="connsiteY127" fmla="*/ 809064 h 1013110"/>
              <a:gd name="connsiteX128" fmla="*/ 729745 w 2970096"/>
              <a:gd name="connsiteY128" fmla="*/ 819828 h 1013110"/>
              <a:gd name="connsiteX129" fmla="*/ 699152 w 2970096"/>
              <a:gd name="connsiteY129" fmla="*/ 819828 h 1013110"/>
              <a:gd name="connsiteX130" fmla="*/ 699152 w 2970096"/>
              <a:gd name="connsiteY130" fmla="*/ 833632 h 1013110"/>
              <a:gd name="connsiteX131" fmla="*/ 648673 w 2970096"/>
              <a:gd name="connsiteY131" fmla="*/ 833632 h 1013110"/>
              <a:gd name="connsiteX132" fmla="*/ 648673 w 2970096"/>
              <a:gd name="connsiteY132" fmla="*/ 846676 h 1013110"/>
              <a:gd name="connsiteX133" fmla="*/ 550775 w 2970096"/>
              <a:gd name="connsiteY133" fmla="*/ 846676 h 1013110"/>
              <a:gd name="connsiteX134" fmla="*/ 550775 w 2970096"/>
              <a:gd name="connsiteY134" fmla="*/ 862759 h 1013110"/>
              <a:gd name="connsiteX135" fmla="*/ 497236 w 2970096"/>
              <a:gd name="connsiteY135" fmla="*/ 862759 h 1013110"/>
              <a:gd name="connsiteX136" fmla="*/ 497236 w 2970096"/>
              <a:gd name="connsiteY136" fmla="*/ 873016 h 1013110"/>
              <a:gd name="connsiteX137" fmla="*/ 455171 w 2970096"/>
              <a:gd name="connsiteY137" fmla="*/ 873016 h 1013110"/>
              <a:gd name="connsiteX138" fmla="*/ 455171 w 2970096"/>
              <a:gd name="connsiteY138" fmla="*/ 886060 h 1013110"/>
              <a:gd name="connsiteX139" fmla="*/ 416802 w 2970096"/>
              <a:gd name="connsiteY139" fmla="*/ 886060 h 1013110"/>
              <a:gd name="connsiteX140" fmla="*/ 416802 w 2970096"/>
              <a:gd name="connsiteY140" fmla="*/ 896191 h 1013110"/>
              <a:gd name="connsiteX141" fmla="*/ 395131 w 2970096"/>
              <a:gd name="connsiteY141" fmla="*/ 896191 h 1013110"/>
              <a:gd name="connsiteX142" fmla="*/ 395131 w 2970096"/>
              <a:gd name="connsiteY142" fmla="*/ 912274 h 1013110"/>
              <a:gd name="connsiteX143" fmla="*/ 363263 w 2970096"/>
              <a:gd name="connsiteY143" fmla="*/ 912274 h 1013110"/>
              <a:gd name="connsiteX144" fmla="*/ 363263 w 2970096"/>
              <a:gd name="connsiteY144" fmla="*/ 925445 h 1013110"/>
              <a:gd name="connsiteX145" fmla="*/ 295448 w 2970096"/>
              <a:gd name="connsiteY145" fmla="*/ 925445 h 1013110"/>
              <a:gd name="connsiteX146" fmla="*/ 295448 w 2970096"/>
              <a:gd name="connsiteY146" fmla="*/ 937982 h 1013110"/>
              <a:gd name="connsiteX147" fmla="*/ 246244 w 2970096"/>
              <a:gd name="connsiteY147" fmla="*/ 937982 h 1013110"/>
              <a:gd name="connsiteX148" fmla="*/ 246244 w 2970096"/>
              <a:gd name="connsiteY148" fmla="*/ 949380 h 1013110"/>
              <a:gd name="connsiteX149" fmla="*/ 200482 w 2970096"/>
              <a:gd name="connsiteY149" fmla="*/ 949380 h 1013110"/>
              <a:gd name="connsiteX150" fmla="*/ 200482 w 2970096"/>
              <a:gd name="connsiteY150" fmla="*/ 963690 h 1013110"/>
              <a:gd name="connsiteX151" fmla="*/ 156631 w 2970096"/>
              <a:gd name="connsiteY151" fmla="*/ 963690 h 1013110"/>
              <a:gd name="connsiteX152" fmla="*/ 156631 w 2970096"/>
              <a:gd name="connsiteY152" fmla="*/ 976227 h 1013110"/>
              <a:gd name="connsiteX153" fmla="*/ 102583 w 2970096"/>
              <a:gd name="connsiteY153" fmla="*/ 976227 h 1013110"/>
              <a:gd name="connsiteX154" fmla="*/ 102583 w 2970096"/>
              <a:gd name="connsiteY154" fmla="*/ 988764 h 1013110"/>
              <a:gd name="connsiteX155" fmla="*/ 69568 w 2970096"/>
              <a:gd name="connsiteY155" fmla="*/ 988764 h 1013110"/>
              <a:gd name="connsiteX156" fmla="*/ 69568 w 2970096"/>
              <a:gd name="connsiteY156" fmla="*/ 1010166 h 1013110"/>
              <a:gd name="connsiteX157" fmla="*/ 11950 w 2970096"/>
              <a:gd name="connsiteY157" fmla="*/ 1010166 h 1013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2970096" h="1013110">
                <a:moveTo>
                  <a:pt x="2965604" y="11872"/>
                </a:moveTo>
                <a:lnTo>
                  <a:pt x="2945718" y="11872"/>
                </a:lnTo>
                <a:lnTo>
                  <a:pt x="2945718" y="24283"/>
                </a:lnTo>
                <a:lnTo>
                  <a:pt x="2928892" y="24283"/>
                </a:lnTo>
                <a:lnTo>
                  <a:pt x="2928892" y="37453"/>
                </a:lnTo>
                <a:lnTo>
                  <a:pt x="2883894" y="37453"/>
                </a:lnTo>
                <a:lnTo>
                  <a:pt x="2883894" y="50624"/>
                </a:lnTo>
                <a:lnTo>
                  <a:pt x="2817736" y="50624"/>
                </a:lnTo>
                <a:lnTo>
                  <a:pt x="2817736" y="61895"/>
                </a:lnTo>
                <a:lnTo>
                  <a:pt x="2787143" y="61895"/>
                </a:lnTo>
                <a:lnTo>
                  <a:pt x="2787143" y="72026"/>
                </a:lnTo>
                <a:lnTo>
                  <a:pt x="2758972" y="72026"/>
                </a:lnTo>
                <a:lnTo>
                  <a:pt x="2758972" y="84057"/>
                </a:lnTo>
                <a:lnTo>
                  <a:pt x="2718053" y="84057"/>
                </a:lnTo>
                <a:lnTo>
                  <a:pt x="2718053" y="100773"/>
                </a:lnTo>
                <a:lnTo>
                  <a:pt x="2644757" y="100773"/>
                </a:lnTo>
                <a:lnTo>
                  <a:pt x="2644757" y="110904"/>
                </a:lnTo>
                <a:lnTo>
                  <a:pt x="2612889" y="110904"/>
                </a:lnTo>
                <a:lnTo>
                  <a:pt x="2612889" y="124581"/>
                </a:lnTo>
                <a:lnTo>
                  <a:pt x="2584717" y="124581"/>
                </a:lnTo>
                <a:lnTo>
                  <a:pt x="2584717" y="138385"/>
                </a:lnTo>
                <a:lnTo>
                  <a:pt x="2564322" y="138385"/>
                </a:lnTo>
                <a:lnTo>
                  <a:pt x="2564322" y="151428"/>
                </a:lnTo>
                <a:lnTo>
                  <a:pt x="2537298" y="151428"/>
                </a:lnTo>
                <a:lnTo>
                  <a:pt x="2537298" y="166372"/>
                </a:lnTo>
                <a:lnTo>
                  <a:pt x="2513843" y="166372"/>
                </a:lnTo>
                <a:lnTo>
                  <a:pt x="2513843" y="177136"/>
                </a:lnTo>
                <a:lnTo>
                  <a:pt x="2487966" y="177136"/>
                </a:lnTo>
                <a:lnTo>
                  <a:pt x="2487966" y="185494"/>
                </a:lnTo>
                <a:lnTo>
                  <a:pt x="2445900" y="185494"/>
                </a:lnTo>
                <a:lnTo>
                  <a:pt x="2445900" y="200438"/>
                </a:lnTo>
                <a:lnTo>
                  <a:pt x="2419514" y="200438"/>
                </a:lnTo>
                <a:lnTo>
                  <a:pt x="2419514" y="213481"/>
                </a:lnTo>
                <a:lnTo>
                  <a:pt x="2384076" y="213481"/>
                </a:lnTo>
                <a:lnTo>
                  <a:pt x="2384076" y="226652"/>
                </a:lnTo>
                <a:lnTo>
                  <a:pt x="2349277" y="226652"/>
                </a:lnTo>
                <a:lnTo>
                  <a:pt x="2349277" y="237923"/>
                </a:lnTo>
                <a:lnTo>
                  <a:pt x="2321615" y="237923"/>
                </a:lnTo>
                <a:lnTo>
                  <a:pt x="2321615" y="250587"/>
                </a:lnTo>
                <a:lnTo>
                  <a:pt x="2297523" y="250587"/>
                </a:lnTo>
                <a:lnTo>
                  <a:pt x="2297523" y="264897"/>
                </a:lnTo>
                <a:lnTo>
                  <a:pt x="2239268" y="264897"/>
                </a:lnTo>
                <a:lnTo>
                  <a:pt x="2239268" y="276801"/>
                </a:lnTo>
                <a:lnTo>
                  <a:pt x="2209822" y="276801"/>
                </a:lnTo>
                <a:lnTo>
                  <a:pt x="2209822" y="289338"/>
                </a:lnTo>
                <a:lnTo>
                  <a:pt x="2139585" y="289338"/>
                </a:lnTo>
                <a:lnTo>
                  <a:pt x="2139585" y="302382"/>
                </a:lnTo>
                <a:lnTo>
                  <a:pt x="2120974" y="302382"/>
                </a:lnTo>
                <a:lnTo>
                  <a:pt x="2120974" y="314413"/>
                </a:lnTo>
                <a:lnTo>
                  <a:pt x="2083115" y="314413"/>
                </a:lnTo>
                <a:lnTo>
                  <a:pt x="2083115" y="330496"/>
                </a:lnTo>
                <a:lnTo>
                  <a:pt x="2014025" y="330496"/>
                </a:lnTo>
                <a:lnTo>
                  <a:pt x="2014025" y="339487"/>
                </a:lnTo>
                <a:lnTo>
                  <a:pt x="1963547" y="339487"/>
                </a:lnTo>
                <a:lnTo>
                  <a:pt x="1963547" y="352531"/>
                </a:lnTo>
                <a:lnTo>
                  <a:pt x="1930531" y="352531"/>
                </a:lnTo>
                <a:lnTo>
                  <a:pt x="1930531" y="364562"/>
                </a:lnTo>
                <a:lnTo>
                  <a:pt x="1889103" y="364562"/>
                </a:lnTo>
                <a:lnTo>
                  <a:pt x="1889103" y="378239"/>
                </a:lnTo>
                <a:lnTo>
                  <a:pt x="1853028" y="378239"/>
                </a:lnTo>
                <a:lnTo>
                  <a:pt x="1853028" y="390776"/>
                </a:lnTo>
                <a:lnTo>
                  <a:pt x="1826642" y="390776"/>
                </a:lnTo>
                <a:lnTo>
                  <a:pt x="1826642" y="406859"/>
                </a:lnTo>
                <a:lnTo>
                  <a:pt x="1810453" y="406859"/>
                </a:lnTo>
                <a:lnTo>
                  <a:pt x="1810453" y="417623"/>
                </a:lnTo>
                <a:lnTo>
                  <a:pt x="1776163" y="417623"/>
                </a:lnTo>
                <a:lnTo>
                  <a:pt x="1776163" y="431933"/>
                </a:lnTo>
                <a:lnTo>
                  <a:pt x="1752708" y="431933"/>
                </a:lnTo>
                <a:lnTo>
                  <a:pt x="1752708" y="442698"/>
                </a:lnTo>
                <a:lnTo>
                  <a:pt x="1711279" y="442698"/>
                </a:lnTo>
                <a:lnTo>
                  <a:pt x="1711279" y="456375"/>
                </a:lnTo>
                <a:lnTo>
                  <a:pt x="1650603" y="456375"/>
                </a:lnTo>
                <a:lnTo>
                  <a:pt x="1650603" y="467772"/>
                </a:lnTo>
                <a:lnTo>
                  <a:pt x="1607390" y="467772"/>
                </a:lnTo>
                <a:lnTo>
                  <a:pt x="1607390" y="479043"/>
                </a:lnTo>
                <a:lnTo>
                  <a:pt x="1570168" y="479043"/>
                </a:lnTo>
                <a:lnTo>
                  <a:pt x="1570168" y="491074"/>
                </a:lnTo>
                <a:lnTo>
                  <a:pt x="1535241" y="491074"/>
                </a:lnTo>
                <a:lnTo>
                  <a:pt x="1535241" y="502978"/>
                </a:lnTo>
                <a:lnTo>
                  <a:pt x="1492665" y="502978"/>
                </a:lnTo>
                <a:lnTo>
                  <a:pt x="1492665" y="519694"/>
                </a:lnTo>
                <a:lnTo>
                  <a:pt x="1445245" y="519694"/>
                </a:lnTo>
                <a:lnTo>
                  <a:pt x="1445245" y="531598"/>
                </a:lnTo>
                <a:lnTo>
                  <a:pt x="1413887" y="531598"/>
                </a:lnTo>
                <a:lnTo>
                  <a:pt x="1413887" y="542362"/>
                </a:lnTo>
                <a:lnTo>
                  <a:pt x="1390560" y="542362"/>
                </a:lnTo>
                <a:lnTo>
                  <a:pt x="1390560" y="558446"/>
                </a:lnTo>
                <a:lnTo>
                  <a:pt x="1356907" y="558446"/>
                </a:lnTo>
                <a:lnTo>
                  <a:pt x="1356907" y="565664"/>
                </a:lnTo>
                <a:lnTo>
                  <a:pt x="1336512" y="565664"/>
                </a:lnTo>
                <a:lnTo>
                  <a:pt x="1336512" y="581114"/>
                </a:lnTo>
                <a:lnTo>
                  <a:pt x="1300437" y="581114"/>
                </a:lnTo>
                <a:lnTo>
                  <a:pt x="1300437" y="595424"/>
                </a:lnTo>
                <a:lnTo>
                  <a:pt x="1257224" y="595424"/>
                </a:lnTo>
                <a:lnTo>
                  <a:pt x="1257224" y="605555"/>
                </a:lnTo>
                <a:lnTo>
                  <a:pt x="1228288" y="605555"/>
                </a:lnTo>
                <a:lnTo>
                  <a:pt x="1228288" y="619992"/>
                </a:lnTo>
                <a:lnTo>
                  <a:pt x="1191066" y="619992"/>
                </a:lnTo>
                <a:lnTo>
                  <a:pt x="1191066" y="634809"/>
                </a:lnTo>
                <a:lnTo>
                  <a:pt x="1159836" y="634809"/>
                </a:lnTo>
                <a:lnTo>
                  <a:pt x="1159836" y="645573"/>
                </a:lnTo>
                <a:lnTo>
                  <a:pt x="1140587" y="645573"/>
                </a:lnTo>
                <a:lnTo>
                  <a:pt x="1140587" y="657477"/>
                </a:lnTo>
                <a:lnTo>
                  <a:pt x="1119045" y="657477"/>
                </a:lnTo>
                <a:lnTo>
                  <a:pt x="1119045" y="668875"/>
                </a:lnTo>
                <a:lnTo>
                  <a:pt x="1097374" y="668875"/>
                </a:lnTo>
                <a:lnTo>
                  <a:pt x="1097374" y="683818"/>
                </a:lnTo>
                <a:lnTo>
                  <a:pt x="1060790" y="683818"/>
                </a:lnTo>
                <a:lnTo>
                  <a:pt x="1060790" y="696862"/>
                </a:lnTo>
                <a:lnTo>
                  <a:pt x="1033129" y="696862"/>
                </a:lnTo>
                <a:lnTo>
                  <a:pt x="1033129" y="711172"/>
                </a:lnTo>
                <a:lnTo>
                  <a:pt x="1016812" y="711172"/>
                </a:lnTo>
                <a:lnTo>
                  <a:pt x="1016812" y="722569"/>
                </a:lnTo>
                <a:lnTo>
                  <a:pt x="993485" y="722569"/>
                </a:lnTo>
                <a:lnTo>
                  <a:pt x="993485" y="733334"/>
                </a:lnTo>
                <a:lnTo>
                  <a:pt x="956263" y="733334"/>
                </a:lnTo>
                <a:lnTo>
                  <a:pt x="956263" y="747011"/>
                </a:lnTo>
                <a:lnTo>
                  <a:pt x="920188" y="747011"/>
                </a:lnTo>
                <a:lnTo>
                  <a:pt x="920188" y="759548"/>
                </a:lnTo>
                <a:lnTo>
                  <a:pt x="868435" y="759548"/>
                </a:lnTo>
                <a:lnTo>
                  <a:pt x="868435" y="772085"/>
                </a:lnTo>
                <a:lnTo>
                  <a:pt x="845745" y="772085"/>
                </a:lnTo>
                <a:lnTo>
                  <a:pt x="845745" y="785256"/>
                </a:lnTo>
                <a:lnTo>
                  <a:pt x="792844" y="785256"/>
                </a:lnTo>
                <a:lnTo>
                  <a:pt x="792844" y="798300"/>
                </a:lnTo>
                <a:lnTo>
                  <a:pt x="766967" y="798300"/>
                </a:lnTo>
                <a:lnTo>
                  <a:pt x="766967" y="809064"/>
                </a:lnTo>
                <a:lnTo>
                  <a:pt x="729745" y="809064"/>
                </a:lnTo>
                <a:lnTo>
                  <a:pt x="729745" y="819828"/>
                </a:lnTo>
                <a:lnTo>
                  <a:pt x="699152" y="819828"/>
                </a:lnTo>
                <a:lnTo>
                  <a:pt x="699152" y="833632"/>
                </a:lnTo>
                <a:lnTo>
                  <a:pt x="648673" y="833632"/>
                </a:lnTo>
                <a:lnTo>
                  <a:pt x="648673" y="846676"/>
                </a:lnTo>
                <a:lnTo>
                  <a:pt x="550775" y="846676"/>
                </a:lnTo>
                <a:lnTo>
                  <a:pt x="550775" y="862759"/>
                </a:lnTo>
                <a:lnTo>
                  <a:pt x="497236" y="862759"/>
                </a:lnTo>
                <a:lnTo>
                  <a:pt x="497236" y="873016"/>
                </a:lnTo>
                <a:lnTo>
                  <a:pt x="455171" y="873016"/>
                </a:lnTo>
                <a:lnTo>
                  <a:pt x="455171" y="886060"/>
                </a:lnTo>
                <a:lnTo>
                  <a:pt x="416802" y="886060"/>
                </a:lnTo>
                <a:lnTo>
                  <a:pt x="416802" y="896191"/>
                </a:lnTo>
                <a:lnTo>
                  <a:pt x="395131" y="896191"/>
                </a:lnTo>
                <a:lnTo>
                  <a:pt x="395131" y="912274"/>
                </a:lnTo>
                <a:lnTo>
                  <a:pt x="363263" y="912274"/>
                </a:lnTo>
                <a:lnTo>
                  <a:pt x="363263" y="925445"/>
                </a:lnTo>
                <a:lnTo>
                  <a:pt x="295448" y="925445"/>
                </a:lnTo>
                <a:lnTo>
                  <a:pt x="295448" y="937982"/>
                </a:lnTo>
                <a:lnTo>
                  <a:pt x="246244" y="937982"/>
                </a:lnTo>
                <a:lnTo>
                  <a:pt x="246244" y="949380"/>
                </a:lnTo>
                <a:lnTo>
                  <a:pt x="200482" y="949380"/>
                </a:lnTo>
                <a:lnTo>
                  <a:pt x="200482" y="963690"/>
                </a:lnTo>
                <a:lnTo>
                  <a:pt x="156631" y="963690"/>
                </a:lnTo>
                <a:lnTo>
                  <a:pt x="156631" y="976227"/>
                </a:lnTo>
                <a:lnTo>
                  <a:pt x="102583" y="976227"/>
                </a:lnTo>
                <a:lnTo>
                  <a:pt x="102583" y="988764"/>
                </a:lnTo>
                <a:lnTo>
                  <a:pt x="69568" y="988764"/>
                </a:lnTo>
                <a:lnTo>
                  <a:pt x="69568" y="1010166"/>
                </a:lnTo>
                <a:lnTo>
                  <a:pt x="11950" y="1010166"/>
                </a:lnTo>
              </a:path>
            </a:pathLst>
          </a:custGeom>
          <a:noFill/>
          <a:ln w="12700" cap="flat">
            <a:solidFill>
              <a:srgbClr val="8B878B"/>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16" name="Freeform 215">
            <a:extLst>
              <a:ext uri="{FF2B5EF4-FFF2-40B4-BE49-F238E27FC236}">
                <a16:creationId xmlns:a16="http://schemas.microsoft.com/office/drawing/2014/main" id="{5C783991-576C-1E42-9DAD-3EE5CC842E80}"/>
              </a:ext>
            </a:extLst>
          </p:cNvPr>
          <p:cNvSpPr/>
          <p:nvPr/>
        </p:nvSpPr>
        <p:spPr>
          <a:xfrm>
            <a:off x="4434501" y="5457989"/>
            <a:ext cx="3594710" cy="88647"/>
          </a:xfrm>
          <a:custGeom>
            <a:avLst/>
            <a:gdLst>
              <a:gd name="connsiteX0" fmla="*/ 3583843 w 3594709"/>
              <a:gd name="connsiteY0" fmla="*/ 11872 h 88647"/>
              <a:gd name="connsiteX1" fmla="*/ 3557711 w 3594709"/>
              <a:gd name="connsiteY1" fmla="*/ 11872 h 88647"/>
              <a:gd name="connsiteX2" fmla="*/ 3557711 w 3594709"/>
              <a:gd name="connsiteY2" fmla="*/ 22763 h 88647"/>
              <a:gd name="connsiteX3" fmla="*/ 3335017 w 3594709"/>
              <a:gd name="connsiteY3" fmla="*/ 22763 h 88647"/>
              <a:gd name="connsiteX4" fmla="*/ 3335017 w 3594709"/>
              <a:gd name="connsiteY4" fmla="*/ 26056 h 88647"/>
              <a:gd name="connsiteX5" fmla="*/ 3156812 w 3594709"/>
              <a:gd name="connsiteY5" fmla="*/ 26056 h 88647"/>
              <a:gd name="connsiteX6" fmla="*/ 2971850 w 3594709"/>
              <a:gd name="connsiteY6" fmla="*/ 26056 h 88647"/>
              <a:gd name="connsiteX7" fmla="*/ 2971850 w 3594709"/>
              <a:gd name="connsiteY7" fmla="*/ 34414 h 88647"/>
              <a:gd name="connsiteX8" fmla="*/ 2862606 w 3594709"/>
              <a:gd name="connsiteY8" fmla="*/ 34414 h 88647"/>
              <a:gd name="connsiteX9" fmla="*/ 2862606 w 3594709"/>
              <a:gd name="connsiteY9" fmla="*/ 40239 h 88647"/>
              <a:gd name="connsiteX10" fmla="*/ 2661710 w 3594709"/>
              <a:gd name="connsiteY10" fmla="*/ 40239 h 88647"/>
              <a:gd name="connsiteX11" fmla="*/ 2521236 w 3594709"/>
              <a:gd name="connsiteY11" fmla="*/ 40239 h 88647"/>
              <a:gd name="connsiteX12" fmla="*/ 2521236 w 3594709"/>
              <a:gd name="connsiteY12" fmla="*/ 49484 h 88647"/>
              <a:gd name="connsiteX13" fmla="*/ 1884896 w 3594709"/>
              <a:gd name="connsiteY13" fmla="*/ 49484 h 88647"/>
              <a:gd name="connsiteX14" fmla="*/ 1884896 w 3594709"/>
              <a:gd name="connsiteY14" fmla="*/ 59489 h 88647"/>
              <a:gd name="connsiteX15" fmla="*/ 1425870 w 3594709"/>
              <a:gd name="connsiteY15" fmla="*/ 59489 h 88647"/>
              <a:gd name="connsiteX16" fmla="*/ 1425870 w 3594709"/>
              <a:gd name="connsiteY16" fmla="*/ 69493 h 88647"/>
              <a:gd name="connsiteX17" fmla="*/ 1122486 w 3594709"/>
              <a:gd name="connsiteY17" fmla="*/ 69493 h 88647"/>
              <a:gd name="connsiteX18" fmla="*/ 1122486 w 3594709"/>
              <a:gd name="connsiteY18" fmla="*/ 81270 h 88647"/>
              <a:gd name="connsiteX19" fmla="*/ 608902 w 3594709"/>
              <a:gd name="connsiteY19" fmla="*/ 81270 h 88647"/>
              <a:gd name="connsiteX20" fmla="*/ 608902 w 3594709"/>
              <a:gd name="connsiteY20" fmla="*/ 88742 h 88647"/>
              <a:gd name="connsiteX21" fmla="*/ 11950 w 3594709"/>
              <a:gd name="connsiteY21" fmla="*/ 88742 h 8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94709" h="88647">
                <a:moveTo>
                  <a:pt x="3583843" y="11872"/>
                </a:moveTo>
                <a:lnTo>
                  <a:pt x="3557711" y="11872"/>
                </a:lnTo>
                <a:lnTo>
                  <a:pt x="3557711" y="22763"/>
                </a:lnTo>
                <a:lnTo>
                  <a:pt x="3335017" y="22763"/>
                </a:lnTo>
                <a:lnTo>
                  <a:pt x="3335017" y="26056"/>
                </a:lnTo>
                <a:lnTo>
                  <a:pt x="3156812" y="26056"/>
                </a:lnTo>
                <a:lnTo>
                  <a:pt x="2971850" y="26056"/>
                </a:lnTo>
                <a:lnTo>
                  <a:pt x="2971850" y="34414"/>
                </a:lnTo>
                <a:lnTo>
                  <a:pt x="2862606" y="34414"/>
                </a:lnTo>
                <a:lnTo>
                  <a:pt x="2862606" y="40239"/>
                </a:lnTo>
                <a:lnTo>
                  <a:pt x="2661710" y="40239"/>
                </a:lnTo>
                <a:lnTo>
                  <a:pt x="2521236" y="40239"/>
                </a:lnTo>
                <a:lnTo>
                  <a:pt x="2521236" y="49484"/>
                </a:lnTo>
                <a:lnTo>
                  <a:pt x="1884896" y="49484"/>
                </a:lnTo>
                <a:lnTo>
                  <a:pt x="1884896" y="59489"/>
                </a:lnTo>
                <a:lnTo>
                  <a:pt x="1425870" y="59489"/>
                </a:lnTo>
                <a:lnTo>
                  <a:pt x="1425870" y="69493"/>
                </a:lnTo>
                <a:lnTo>
                  <a:pt x="1122486" y="69493"/>
                </a:lnTo>
                <a:lnTo>
                  <a:pt x="1122486" y="81270"/>
                </a:lnTo>
                <a:lnTo>
                  <a:pt x="608902" y="81270"/>
                </a:lnTo>
                <a:lnTo>
                  <a:pt x="608902" y="88742"/>
                </a:lnTo>
                <a:lnTo>
                  <a:pt x="11950" y="88742"/>
                </a:lnTo>
              </a:path>
            </a:pathLst>
          </a:custGeom>
          <a:noFill/>
          <a:ln w="12700" cap="flat">
            <a:solidFill>
              <a:srgbClr val="8B878B"/>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67" name="Freeform 266">
            <a:extLst>
              <a:ext uri="{FF2B5EF4-FFF2-40B4-BE49-F238E27FC236}">
                <a16:creationId xmlns:a16="http://schemas.microsoft.com/office/drawing/2014/main" id="{54BB0E98-7D45-A243-8425-BA11D618EDA1}"/>
              </a:ext>
            </a:extLst>
          </p:cNvPr>
          <p:cNvSpPr/>
          <p:nvPr/>
        </p:nvSpPr>
        <p:spPr>
          <a:xfrm>
            <a:off x="4857581" y="4417398"/>
            <a:ext cx="2982844" cy="848480"/>
          </a:xfrm>
          <a:custGeom>
            <a:avLst/>
            <a:gdLst>
              <a:gd name="connsiteX0" fmla="*/ 2970957 w 2982844"/>
              <a:gd name="connsiteY0" fmla="*/ 11872 h 848480"/>
              <a:gd name="connsiteX1" fmla="*/ 2917802 w 2982844"/>
              <a:gd name="connsiteY1" fmla="*/ 11872 h 848480"/>
              <a:gd name="connsiteX2" fmla="*/ 2917802 w 2982844"/>
              <a:gd name="connsiteY2" fmla="*/ 22763 h 848480"/>
              <a:gd name="connsiteX3" fmla="*/ 2886443 w 2982844"/>
              <a:gd name="connsiteY3" fmla="*/ 22763 h 848480"/>
              <a:gd name="connsiteX4" fmla="*/ 2886443 w 2982844"/>
              <a:gd name="connsiteY4" fmla="*/ 36694 h 848480"/>
              <a:gd name="connsiteX5" fmla="*/ 2827041 w 2982844"/>
              <a:gd name="connsiteY5" fmla="*/ 36694 h 848480"/>
              <a:gd name="connsiteX6" fmla="*/ 2827041 w 2982844"/>
              <a:gd name="connsiteY6" fmla="*/ 49104 h 848480"/>
              <a:gd name="connsiteX7" fmla="*/ 2784721 w 2982844"/>
              <a:gd name="connsiteY7" fmla="*/ 49104 h 848480"/>
              <a:gd name="connsiteX8" fmla="*/ 2784721 w 2982844"/>
              <a:gd name="connsiteY8" fmla="*/ 58475 h 848480"/>
              <a:gd name="connsiteX9" fmla="*/ 2747244 w 2982844"/>
              <a:gd name="connsiteY9" fmla="*/ 58475 h 848480"/>
              <a:gd name="connsiteX10" fmla="*/ 2747244 w 2982844"/>
              <a:gd name="connsiteY10" fmla="*/ 74052 h 848480"/>
              <a:gd name="connsiteX11" fmla="*/ 2711170 w 2982844"/>
              <a:gd name="connsiteY11" fmla="*/ 74052 h 848480"/>
              <a:gd name="connsiteX12" fmla="*/ 2711170 w 2982844"/>
              <a:gd name="connsiteY12" fmla="*/ 86463 h 848480"/>
              <a:gd name="connsiteX13" fmla="*/ 2684655 w 2982844"/>
              <a:gd name="connsiteY13" fmla="*/ 86463 h 848480"/>
              <a:gd name="connsiteX14" fmla="*/ 2684655 w 2982844"/>
              <a:gd name="connsiteY14" fmla="*/ 102039 h 848480"/>
              <a:gd name="connsiteX15" fmla="*/ 2643992 w 2982844"/>
              <a:gd name="connsiteY15" fmla="*/ 102039 h 848480"/>
              <a:gd name="connsiteX16" fmla="*/ 2643992 w 2982844"/>
              <a:gd name="connsiteY16" fmla="*/ 109764 h 848480"/>
              <a:gd name="connsiteX17" fmla="*/ 2623596 w 2982844"/>
              <a:gd name="connsiteY17" fmla="*/ 109764 h 848480"/>
              <a:gd name="connsiteX18" fmla="*/ 2623596 w 2982844"/>
              <a:gd name="connsiteY18" fmla="*/ 126860 h 848480"/>
              <a:gd name="connsiteX19" fmla="*/ 2606388 w 2982844"/>
              <a:gd name="connsiteY19" fmla="*/ 126860 h 848480"/>
              <a:gd name="connsiteX20" fmla="*/ 2606388 w 2982844"/>
              <a:gd name="connsiteY20" fmla="*/ 137751 h 848480"/>
              <a:gd name="connsiteX21" fmla="*/ 2585992 w 2982844"/>
              <a:gd name="connsiteY21" fmla="*/ 137751 h 848480"/>
              <a:gd name="connsiteX22" fmla="*/ 2585992 w 2982844"/>
              <a:gd name="connsiteY22" fmla="*/ 150162 h 848480"/>
              <a:gd name="connsiteX23" fmla="*/ 2545329 w 2982844"/>
              <a:gd name="connsiteY23" fmla="*/ 150162 h 848480"/>
              <a:gd name="connsiteX24" fmla="*/ 2545329 w 2982844"/>
              <a:gd name="connsiteY24" fmla="*/ 161053 h 848480"/>
              <a:gd name="connsiteX25" fmla="*/ 2517157 w 2982844"/>
              <a:gd name="connsiteY25" fmla="*/ 161053 h 848480"/>
              <a:gd name="connsiteX26" fmla="*/ 2517157 w 2982844"/>
              <a:gd name="connsiteY26" fmla="*/ 176629 h 848480"/>
              <a:gd name="connsiteX27" fmla="*/ 2482740 w 2982844"/>
              <a:gd name="connsiteY27" fmla="*/ 176629 h 848480"/>
              <a:gd name="connsiteX28" fmla="*/ 2482740 w 2982844"/>
              <a:gd name="connsiteY28" fmla="*/ 186001 h 848480"/>
              <a:gd name="connsiteX29" fmla="*/ 2459285 w 2982844"/>
              <a:gd name="connsiteY29" fmla="*/ 186001 h 848480"/>
              <a:gd name="connsiteX30" fmla="*/ 2459285 w 2982844"/>
              <a:gd name="connsiteY30" fmla="*/ 196765 h 848480"/>
              <a:gd name="connsiteX31" fmla="*/ 2431114 w 2982844"/>
              <a:gd name="connsiteY31" fmla="*/ 196765 h 848480"/>
              <a:gd name="connsiteX32" fmla="*/ 2431114 w 2982844"/>
              <a:gd name="connsiteY32" fmla="*/ 207656 h 848480"/>
              <a:gd name="connsiteX33" fmla="*/ 2417092 w 2982844"/>
              <a:gd name="connsiteY33" fmla="*/ 207656 h 848480"/>
              <a:gd name="connsiteX34" fmla="*/ 2417092 w 2982844"/>
              <a:gd name="connsiteY34" fmla="*/ 226399 h 848480"/>
              <a:gd name="connsiteX35" fmla="*/ 2341883 w 2982844"/>
              <a:gd name="connsiteY35" fmla="*/ 226399 h 848480"/>
              <a:gd name="connsiteX36" fmla="*/ 2341883 w 2982844"/>
              <a:gd name="connsiteY36" fmla="*/ 240329 h 848480"/>
              <a:gd name="connsiteX37" fmla="*/ 2294974 w 2982844"/>
              <a:gd name="connsiteY37" fmla="*/ 240329 h 848480"/>
              <a:gd name="connsiteX38" fmla="*/ 2294974 w 2982844"/>
              <a:gd name="connsiteY38" fmla="*/ 252739 h 848480"/>
              <a:gd name="connsiteX39" fmla="*/ 2210460 w 2982844"/>
              <a:gd name="connsiteY39" fmla="*/ 252739 h 848480"/>
              <a:gd name="connsiteX40" fmla="*/ 2210460 w 2982844"/>
              <a:gd name="connsiteY40" fmla="*/ 262111 h 848480"/>
              <a:gd name="connsiteX41" fmla="*/ 2179229 w 2982844"/>
              <a:gd name="connsiteY41" fmla="*/ 262111 h 848480"/>
              <a:gd name="connsiteX42" fmla="*/ 2179229 w 2982844"/>
              <a:gd name="connsiteY42" fmla="*/ 277687 h 848480"/>
              <a:gd name="connsiteX43" fmla="*/ 2147871 w 2982844"/>
              <a:gd name="connsiteY43" fmla="*/ 277687 h 848480"/>
              <a:gd name="connsiteX44" fmla="*/ 2147871 w 2982844"/>
              <a:gd name="connsiteY44" fmla="*/ 288578 h 848480"/>
              <a:gd name="connsiteX45" fmla="*/ 2121357 w 2982844"/>
              <a:gd name="connsiteY45" fmla="*/ 288578 h 848480"/>
              <a:gd name="connsiteX46" fmla="*/ 2121357 w 2982844"/>
              <a:gd name="connsiteY46" fmla="*/ 304155 h 848480"/>
              <a:gd name="connsiteX47" fmla="*/ 2091528 w 2982844"/>
              <a:gd name="connsiteY47" fmla="*/ 304155 h 848480"/>
              <a:gd name="connsiteX48" fmla="*/ 2084517 w 2982844"/>
              <a:gd name="connsiteY48" fmla="*/ 311120 h 848480"/>
              <a:gd name="connsiteX49" fmla="*/ 2052394 w 2982844"/>
              <a:gd name="connsiteY49" fmla="*/ 311120 h 848480"/>
              <a:gd name="connsiteX50" fmla="*/ 2052394 w 2982844"/>
              <a:gd name="connsiteY50" fmla="*/ 325810 h 848480"/>
              <a:gd name="connsiteX51" fmla="*/ 2003955 w 2982844"/>
              <a:gd name="connsiteY51" fmla="*/ 325810 h 848480"/>
              <a:gd name="connsiteX52" fmla="*/ 2003955 w 2982844"/>
              <a:gd name="connsiteY52" fmla="*/ 333662 h 848480"/>
              <a:gd name="connsiteX53" fmla="*/ 1998474 w 2982844"/>
              <a:gd name="connsiteY53" fmla="*/ 339107 h 848480"/>
              <a:gd name="connsiteX54" fmla="*/ 1955388 w 2982844"/>
              <a:gd name="connsiteY54" fmla="*/ 339107 h 848480"/>
              <a:gd name="connsiteX55" fmla="*/ 1955388 w 2982844"/>
              <a:gd name="connsiteY55" fmla="*/ 349112 h 848480"/>
              <a:gd name="connsiteX56" fmla="*/ 1935120 w 2982844"/>
              <a:gd name="connsiteY56" fmla="*/ 349112 h 848480"/>
              <a:gd name="connsiteX57" fmla="*/ 1935120 w 2982844"/>
              <a:gd name="connsiteY57" fmla="*/ 361649 h 848480"/>
              <a:gd name="connsiteX58" fmla="*/ 1908479 w 2982844"/>
              <a:gd name="connsiteY58" fmla="*/ 361649 h 848480"/>
              <a:gd name="connsiteX59" fmla="*/ 1908479 w 2982844"/>
              <a:gd name="connsiteY59" fmla="*/ 378745 h 848480"/>
              <a:gd name="connsiteX60" fmla="*/ 1860039 w 2982844"/>
              <a:gd name="connsiteY60" fmla="*/ 378745 h 848480"/>
              <a:gd name="connsiteX61" fmla="*/ 1860039 w 2982844"/>
              <a:gd name="connsiteY61" fmla="*/ 391156 h 848480"/>
              <a:gd name="connsiteX62" fmla="*/ 1823965 w 2982844"/>
              <a:gd name="connsiteY62" fmla="*/ 391156 h 848480"/>
              <a:gd name="connsiteX63" fmla="*/ 1823965 w 2982844"/>
              <a:gd name="connsiteY63" fmla="*/ 406732 h 848480"/>
              <a:gd name="connsiteX64" fmla="*/ 1753600 w 2982844"/>
              <a:gd name="connsiteY64" fmla="*/ 406732 h 848480"/>
              <a:gd name="connsiteX65" fmla="*/ 1753600 w 2982844"/>
              <a:gd name="connsiteY65" fmla="*/ 419143 h 848480"/>
              <a:gd name="connsiteX66" fmla="*/ 1703504 w 2982844"/>
              <a:gd name="connsiteY66" fmla="*/ 419143 h 848480"/>
              <a:gd name="connsiteX67" fmla="*/ 1703504 w 2982844"/>
              <a:gd name="connsiteY67" fmla="*/ 430034 h 848480"/>
              <a:gd name="connsiteX68" fmla="*/ 1651877 w 2982844"/>
              <a:gd name="connsiteY68" fmla="*/ 430034 h 848480"/>
              <a:gd name="connsiteX69" fmla="*/ 1651877 w 2982844"/>
              <a:gd name="connsiteY69" fmla="*/ 440925 h 848480"/>
              <a:gd name="connsiteX70" fmla="*/ 1614273 w 2982844"/>
              <a:gd name="connsiteY70" fmla="*/ 440925 h 848480"/>
              <a:gd name="connsiteX71" fmla="*/ 1614273 w 2982844"/>
              <a:gd name="connsiteY71" fmla="*/ 450169 h 848480"/>
              <a:gd name="connsiteX72" fmla="*/ 1589289 w 2982844"/>
              <a:gd name="connsiteY72" fmla="*/ 450169 h 848480"/>
              <a:gd name="connsiteX73" fmla="*/ 1589289 w 2982844"/>
              <a:gd name="connsiteY73" fmla="*/ 465746 h 848480"/>
              <a:gd name="connsiteX74" fmla="*/ 1556401 w 2982844"/>
              <a:gd name="connsiteY74" fmla="*/ 465746 h 848480"/>
              <a:gd name="connsiteX75" fmla="*/ 1556401 w 2982844"/>
              <a:gd name="connsiteY75" fmla="*/ 482842 h 848480"/>
              <a:gd name="connsiteX76" fmla="*/ 1501588 w 2982844"/>
              <a:gd name="connsiteY76" fmla="*/ 482842 h 848480"/>
              <a:gd name="connsiteX77" fmla="*/ 1494577 w 2982844"/>
              <a:gd name="connsiteY77" fmla="*/ 489807 h 848480"/>
              <a:gd name="connsiteX78" fmla="*/ 1470357 w 2982844"/>
              <a:gd name="connsiteY78" fmla="*/ 489807 h 848480"/>
              <a:gd name="connsiteX79" fmla="*/ 1470357 w 2982844"/>
              <a:gd name="connsiteY79" fmla="*/ 507663 h 848480"/>
              <a:gd name="connsiteX80" fmla="*/ 1424977 w 2982844"/>
              <a:gd name="connsiteY80" fmla="*/ 507663 h 848480"/>
              <a:gd name="connsiteX81" fmla="*/ 1424977 w 2982844"/>
              <a:gd name="connsiteY81" fmla="*/ 518554 h 848480"/>
              <a:gd name="connsiteX82" fmla="*/ 1387373 w 2982844"/>
              <a:gd name="connsiteY82" fmla="*/ 518554 h 848480"/>
              <a:gd name="connsiteX83" fmla="*/ 1387373 w 2982844"/>
              <a:gd name="connsiteY83" fmla="*/ 527926 h 848480"/>
              <a:gd name="connsiteX84" fmla="*/ 1346710 w 2982844"/>
              <a:gd name="connsiteY84" fmla="*/ 527926 h 848480"/>
              <a:gd name="connsiteX85" fmla="*/ 1346710 w 2982844"/>
              <a:gd name="connsiteY85" fmla="*/ 543502 h 848480"/>
              <a:gd name="connsiteX86" fmla="*/ 1326314 w 2982844"/>
              <a:gd name="connsiteY86" fmla="*/ 543502 h 848480"/>
              <a:gd name="connsiteX87" fmla="*/ 1326314 w 2982844"/>
              <a:gd name="connsiteY87" fmla="*/ 554393 h 848480"/>
              <a:gd name="connsiteX88" fmla="*/ 1276345 w 2982844"/>
              <a:gd name="connsiteY88" fmla="*/ 554393 h 848480"/>
              <a:gd name="connsiteX89" fmla="*/ 1276345 w 2982844"/>
              <a:gd name="connsiteY89" fmla="*/ 565284 h 848480"/>
              <a:gd name="connsiteX90" fmla="*/ 1232495 w 2982844"/>
              <a:gd name="connsiteY90" fmla="*/ 565284 h 848480"/>
              <a:gd name="connsiteX91" fmla="*/ 1232495 w 2982844"/>
              <a:gd name="connsiteY91" fmla="*/ 577695 h 848480"/>
              <a:gd name="connsiteX92" fmla="*/ 1171436 w 2982844"/>
              <a:gd name="connsiteY92" fmla="*/ 577695 h 848480"/>
              <a:gd name="connsiteX93" fmla="*/ 1171436 w 2982844"/>
              <a:gd name="connsiteY93" fmla="*/ 590105 h 848480"/>
              <a:gd name="connsiteX94" fmla="*/ 1096355 w 2982844"/>
              <a:gd name="connsiteY94" fmla="*/ 590105 h 848480"/>
              <a:gd name="connsiteX95" fmla="*/ 1096355 w 2982844"/>
              <a:gd name="connsiteY95" fmla="*/ 607202 h 848480"/>
              <a:gd name="connsiteX96" fmla="*/ 1036953 w 2982844"/>
              <a:gd name="connsiteY96" fmla="*/ 607202 h 848480"/>
              <a:gd name="connsiteX97" fmla="*/ 1036953 w 2982844"/>
              <a:gd name="connsiteY97" fmla="*/ 621258 h 848480"/>
              <a:gd name="connsiteX98" fmla="*/ 975894 w 2982844"/>
              <a:gd name="connsiteY98" fmla="*/ 621258 h 848480"/>
              <a:gd name="connsiteX99" fmla="*/ 975894 w 2982844"/>
              <a:gd name="connsiteY99" fmla="*/ 632149 h 848480"/>
              <a:gd name="connsiteX100" fmla="*/ 910118 w 2982844"/>
              <a:gd name="connsiteY100" fmla="*/ 632149 h 848480"/>
              <a:gd name="connsiteX101" fmla="*/ 910118 w 2982844"/>
              <a:gd name="connsiteY101" fmla="*/ 644560 h 848480"/>
              <a:gd name="connsiteX102" fmla="*/ 869454 w 2982844"/>
              <a:gd name="connsiteY102" fmla="*/ 644560 h 848480"/>
              <a:gd name="connsiteX103" fmla="*/ 869454 w 2982844"/>
              <a:gd name="connsiteY103" fmla="*/ 655451 h 848480"/>
              <a:gd name="connsiteX104" fmla="*/ 838224 w 2982844"/>
              <a:gd name="connsiteY104" fmla="*/ 655451 h 848480"/>
              <a:gd name="connsiteX105" fmla="*/ 838224 w 2982844"/>
              <a:gd name="connsiteY105" fmla="*/ 669381 h 848480"/>
              <a:gd name="connsiteX106" fmla="*/ 777165 w 2982844"/>
              <a:gd name="connsiteY106" fmla="*/ 669381 h 848480"/>
              <a:gd name="connsiteX107" fmla="*/ 777165 w 2982844"/>
              <a:gd name="connsiteY107" fmla="*/ 680272 h 848480"/>
              <a:gd name="connsiteX108" fmla="*/ 716106 w 2982844"/>
              <a:gd name="connsiteY108" fmla="*/ 680272 h 848480"/>
              <a:gd name="connsiteX109" fmla="*/ 716106 w 2982844"/>
              <a:gd name="connsiteY109" fmla="*/ 692683 h 848480"/>
              <a:gd name="connsiteX110" fmla="*/ 672255 w 2982844"/>
              <a:gd name="connsiteY110" fmla="*/ 692683 h 848480"/>
              <a:gd name="connsiteX111" fmla="*/ 672255 w 2982844"/>
              <a:gd name="connsiteY111" fmla="*/ 705220 h 848480"/>
              <a:gd name="connsiteX112" fmla="*/ 644084 w 2982844"/>
              <a:gd name="connsiteY112" fmla="*/ 705220 h 848480"/>
              <a:gd name="connsiteX113" fmla="*/ 644084 w 2982844"/>
              <a:gd name="connsiteY113" fmla="*/ 717631 h 848480"/>
              <a:gd name="connsiteX114" fmla="*/ 509601 w 2982844"/>
              <a:gd name="connsiteY114" fmla="*/ 717631 h 848480"/>
              <a:gd name="connsiteX115" fmla="*/ 509601 w 2982844"/>
              <a:gd name="connsiteY115" fmla="*/ 730041 h 848480"/>
              <a:gd name="connsiteX116" fmla="*/ 453258 w 2982844"/>
              <a:gd name="connsiteY116" fmla="*/ 730041 h 848480"/>
              <a:gd name="connsiteX117" fmla="*/ 453258 w 2982844"/>
              <a:gd name="connsiteY117" fmla="*/ 743971 h 848480"/>
              <a:gd name="connsiteX118" fmla="*/ 410938 w 2982844"/>
              <a:gd name="connsiteY118" fmla="*/ 743971 h 848480"/>
              <a:gd name="connsiteX119" fmla="*/ 410938 w 2982844"/>
              <a:gd name="connsiteY119" fmla="*/ 756509 h 848480"/>
              <a:gd name="connsiteX120" fmla="*/ 384424 w 2982844"/>
              <a:gd name="connsiteY120" fmla="*/ 756509 h 848480"/>
              <a:gd name="connsiteX121" fmla="*/ 384424 w 2982844"/>
              <a:gd name="connsiteY121" fmla="*/ 771959 h 848480"/>
              <a:gd name="connsiteX122" fmla="*/ 364028 w 2982844"/>
              <a:gd name="connsiteY122" fmla="*/ 771959 h 848480"/>
              <a:gd name="connsiteX123" fmla="*/ 364028 w 2982844"/>
              <a:gd name="connsiteY123" fmla="*/ 786016 h 848480"/>
              <a:gd name="connsiteX124" fmla="*/ 328081 w 2982844"/>
              <a:gd name="connsiteY124" fmla="*/ 786016 h 848480"/>
              <a:gd name="connsiteX125" fmla="*/ 328081 w 2982844"/>
              <a:gd name="connsiteY125" fmla="*/ 796906 h 848480"/>
              <a:gd name="connsiteX126" fmla="*/ 274798 w 2982844"/>
              <a:gd name="connsiteY126" fmla="*/ 796906 h 848480"/>
              <a:gd name="connsiteX127" fmla="*/ 274798 w 2982844"/>
              <a:gd name="connsiteY127" fmla="*/ 809317 h 848480"/>
              <a:gd name="connsiteX128" fmla="*/ 199717 w 2982844"/>
              <a:gd name="connsiteY128" fmla="*/ 809317 h 848480"/>
              <a:gd name="connsiteX129" fmla="*/ 199717 w 2982844"/>
              <a:gd name="connsiteY129" fmla="*/ 823374 h 848480"/>
              <a:gd name="connsiteX130" fmla="*/ 162240 w 2982844"/>
              <a:gd name="connsiteY130" fmla="*/ 823374 h 848480"/>
              <a:gd name="connsiteX131" fmla="*/ 162240 w 2982844"/>
              <a:gd name="connsiteY131" fmla="*/ 835785 h 848480"/>
              <a:gd name="connsiteX132" fmla="*/ 79256 w 2982844"/>
              <a:gd name="connsiteY132" fmla="*/ 835785 h 848480"/>
              <a:gd name="connsiteX133" fmla="*/ 79256 w 2982844"/>
              <a:gd name="connsiteY133" fmla="*/ 848195 h 848480"/>
              <a:gd name="connsiteX134" fmla="*/ 11950 w 2982844"/>
              <a:gd name="connsiteY134" fmla="*/ 848195 h 8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982844" h="848480">
                <a:moveTo>
                  <a:pt x="2970957" y="11872"/>
                </a:moveTo>
                <a:lnTo>
                  <a:pt x="2917802" y="11872"/>
                </a:lnTo>
                <a:lnTo>
                  <a:pt x="2917802" y="22763"/>
                </a:lnTo>
                <a:lnTo>
                  <a:pt x="2886443" y="22763"/>
                </a:lnTo>
                <a:lnTo>
                  <a:pt x="2886443" y="36694"/>
                </a:lnTo>
                <a:lnTo>
                  <a:pt x="2827041" y="36694"/>
                </a:lnTo>
                <a:lnTo>
                  <a:pt x="2827041" y="49104"/>
                </a:lnTo>
                <a:lnTo>
                  <a:pt x="2784721" y="49104"/>
                </a:lnTo>
                <a:lnTo>
                  <a:pt x="2784721" y="58475"/>
                </a:lnTo>
                <a:lnTo>
                  <a:pt x="2747244" y="58475"/>
                </a:lnTo>
                <a:lnTo>
                  <a:pt x="2747244" y="74052"/>
                </a:lnTo>
                <a:lnTo>
                  <a:pt x="2711170" y="74052"/>
                </a:lnTo>
                <a:lnTo>
                  <a:pt x="2711170" y="86463"/>
                </a:lnTo>
                <a:lnTo>
                  <a:pt x="2684655" y="86463"/>
                </a:lnTo>
                <a:lnTo>
                  <a:pt x="2684655" y="102039"/>
                </a:lnTo>
                <a:lnTo>
                  <a:pt x="2643992" y="102039"/>
                </a:lnTo>
                <a:lnTo>
                  <a:pt x="2643992" y="109764"/>
                </a:lnTo>
                <a:lnTo>
                  <a:pt x="2623596" y="109764"/>
                </a:lnTo>
                <a:lnTo>
                  <a:pt x="2623596" y="126860"/>
                </a:lnTo>
                <a:lnTo>
                  <a:pt x="2606388" y="126860"/>
                </a:lnTo>
                <a:lnTo>
                  <a:pt x="2606388" y="137751"/>
                </a:lnTo>
                <a:lnTo>
                  <a:pt x="2585992" y="137751"/>
                </a:lnTo>
                <a:lnTo>
                  <a:pt x="2585992" y="150162"/>
                </a:lnTo>
                <a:lnTo>
                  <a:pt x="2545329" y="150162"/>
                </a:lnTo>
                <a:lnTo>
                  <a:pt x="2545329" y="161053"/>
                </a:lnTo>
                <a:lnTo>
                  <a:pt x="2517157" y="161053"/>
                </a:lnTo>
                <a:lnTo>
                  <a:pt x="2517157" y="176629"/>
                </a:lnTo>
                <a:lnTo>
                  <a:pt x="2482740" y="176629"/>
                </a:lnTo>
                <a:lnTo>
                  <a:pt x="2482740" y="186001"/>
                </a:lnTo>
                <a:lnTo>
                  <a:pt x="2459285" y="186001"/>
                </a:lnTo>
                <a:lnTo>
                  <a:pt x="2459285" y="196765"/>
                </a:lnTo>
                <a:lnTo>
                  <a:pt x="2431114" y="196765"/>
                </a:lnTo>
                <a:lnTo>
                  <a:pt x="2431114" y="207656"/>
                </a:lnTo>
                <a:lnTo>
                  <a:pt x="2417092" y="207656"/>
                </a:lnTo>
                <a:lnTo>
                  <a:pt x="2417092" y="226399"/>
                </a:lnTo>
                <a:lnTo>
                  <a:pt x="2341883" y="226399"/>
                </a:lnTo>
                <a:lnTo>
                  <a:pt x="2341883" y="240329"/>
                </a:lnTo>
                <a:lnTo>
                  <a:pt x="2294974" y="240329"/>
                </a:lnTo>
                <a:lnTo>
                  <a:pt x="2294974" y="252739"/>
                </a:lnTo>
                <a:lnTo>
                  <a:pt x="2210460" y="252739"/>
                </a:lnTo>
                <a:lnTo>
                  <a:pt x="2210460" y="262111"/>
                </a:lnTo>
                <a:lnTo>
                  <a:pt x="2179229" y="262111"/>
                </a:lnTo>
                <a:lnTo>
                  <a:pt x="2179229" y="277687"/>
                </a:lnTo>
                <a:lnTo>
                  <a:pt x="2147871" y="277687"/>
                </a:lnTo>
                <a:lnTo>
                  <a:pt x="2147871" y="288578"/>
                </a:lnTo>
                <a:lnTo>
                  <a:pt x="2121357" y="288578"/>
                </a:lnTo>
                <a:lnTo>
                  <a:pt x="2121357" y="304155"/>
                </a:lnTo>
                <a:lnTo>
                  <a:pt x="2091528" y="304155"/>
                </a:lnTo>
                <a:lnTo>
                  <a:pt x="2084517" y="311120"/>
                </a:lnTo>
                <a:lnTo>
                  <a:pt x="2052394" y="311120"/>
                </a:lnTo>
                <a:lnTo>
                  <a:pt x="2052394" y="325810"/>
                </a:lnTo>
                <a:lnTo>
                  <a:pt x="2003955" y="325810"/>
                </a:lnTo>
                <a:lnTo>
                  <a:pt x="2003955" y="333662"/>
                </a:lnTo>
                <a:lnTo>
                  <a:pt x="1998474" y="339107"/>
                </a:lnTo>
                <a:lnTo>
                  <a:pt x="1955388" y="339107"/>
                </a:lnTo>
                <a:lnTo>
                  <a:pt x="1955388" y="349112"/>
                </a:lnTo>
                <a:lnTo>
                  <a:pt x="1935120" y="349112"/>
                </a:lnTo>
                <a:lnTo>
                  <a:pt x="1935120" y="361649"/>
                </a:lnTo>
                <a:lnTo>
                  <a:pt x="1908479" y="361649"/>
                </a:lnTo>
                <a:lnTo>
                  <a:pt x="1908479" y="378745"/>
                </a:lnTo>
                <a:lnTo>
                  <a:pt x="1860039" y="378745"/>
                </a:lnTo>
                <a:lnTo>
                  <a:pt x="1860039" y="391156"/>
                </a:lnTo>
                <a:lnTo>
                  <a:pt x="1823965" y="391156"/>
                </a:lnTo>
                <a:lnTo>
                  <a:pt x="1823965" y="406732"/>
                </a:lnTo>
                <a:lnTo>
                  <a:pt x="1753600" y="406732"/>
                </a:lnTo>
                <a:lnTo>
                  <a:pt x="1753600" y="419143"/>
                </a:lnTo>
                <a:lnTo>
                  <a:pt x="1703504" y="419143"/>
                </a:lnTo>
                <a:lnTo>
                  <a:pt x="1703504" y="430034"/>
                </a:lnTo>
                <a:lnTo>
                  <a:pt x="1651877" y="430034"/>
                </a:lnTo>
                <a:lnTo>
                  <a:pt x="1651877" y="440925"/>
                </a:lnTo>
                <a:lnTo>
                  <a:pt x="1614273" y="440925"/>
                </a:lnTo>
                <a:lnTo>
                  <a:pt x="1614273" y="450169"/>
                </a:lnTo>
                <a:lnTo>
                  <a:pt x="1589289" y="450169"/>
                </a:lnTo>
                <a:lnTo>
                  <a:pt x="1589289" y="465746"/>
                </a:lnTo>
                <a:lnTo>
                  <a:pt x="1556401" y="465746"/>
                </a:lnTo>
                <a:lnTo>
                  <a:pt x="1556401" y="482842"/>
                </a:lnTo>
                <a:lnTo>
                  <a:pt x="1501588" y="482842"/>
                </a:lnTo>
                <a:lnTo>
                  <a:pt x="1494577" y="489807"/>
                </a:lnTo>
                <a:lnTo>
                  <a:pt x="1470357" y="489807"/>
                </a:lnTo>
                <a:lnTo>
                  <a:pt x="1470357" y="507663"/>
                </a:lnTo>
                <a:lnTo>
                  <a:pt x="1424977" y="507663"/>
                </a:lnTo>
                <a:lnTo>
                  <a:pt x="1424977" y="518554"/>
                </a:lnTo>
                <a:lnTo>
                  <a:pt x="1387373" y="518554"/>
                </a:lnTo>
                <a:lnTo>
                  <a:pt x="1387373" y="527926"/>
                </a:lnTo>
                <a:lnTo>
                  <a:pt x="1346710" y="527926"/>
                </a:lnTo>
                <a:lnTo>
                  <a:pt x="1346710" y="543502"/>
                </a:lnTo>
                <a:lnTo>
                  <a:pt x="1326314" y="543502"/>
                </a:lnTo>
                <a:lnTo>
                  <a:pt x="1326314" y="554393"/>
                </a:lnTo>
                <a:lnTo>
                  <a:pt x="1276345" y="554393"/>
                </a:lnTo>
                <a:lnTo>
                  <a:pt x="1276345" y="565284"/>
                </a:lnTo>
                <a:lnTo>
                  <a:pt x="1232495" y="565284"/>
                </a:lnTo>
                <a:lnTo>
                  <a:pt x="1232495" y="577695"/>
                </a:lnTo>
                <a:lnTo>
                  <a:pt x="1171436" y="577695"/>
                </a:lnTo>
                <a:lnTo>
                  <a:pt x="1171436" y="590105"/>
                </a:lnTo>
                <a:lnTo>
                  <a:pt x="1096355" y="590105"/>
                </a:lnTo>
                <a:lnTo>
                  <a:pt x="1096355" y="607202"/>
                </a:lnTo>
                <a:lnTo>
                  <a:pt x="1036953" y="607202"/>
                </a:lnTo>
                <a:lnTo>
                  <a:pt x="1036953" y="621258"/>
                </a:lnTo>
                <a:lnTo>
                  <a:pt x="975894" y="621258"/>
                </a:lnTo>
                <a:lnTo>
                  <a:pt x="975894" y="632149"/>
                </a:lnTo>
                <a:lnTo>
                  <a:pt x="910118" y="632149"/>
                </a:lnTo>
                <a:lnTo>
                  <a:pt x="910118" y="644560"/>
                </a:lnTo>
                <a:lnTo>
                  <a:pt x="869454" y="644560"/>
                </a:lnTo>
                <a:lnTo>
                  <a:pt x="869454" y="655451"/>
                </a:lnTo>
                <a:lnTo>
                  <a:pt x="838224" y="655451"/>
                </a:lnTo>
                <a:lnTo>
                  <a:pt x="838224" y="669381"/>
                </a:lnTo>
                <a:lnTo>
                  <a:pt x="777165" y="669381"/>
                </a:lnTo>
                <a:lnTo>
                  <a:pt x="777165" y="680272"/>
                </a:lnTo>
                <a:lnTo>
                  <a:pt x="716106" y="680272"/>
                </a:lnTo>
                <a:lnTo>
                  <a:pt x="716106" y="692683"/>
                </a:lnTo>
                <a:lnTo>
                  <a:pt x="672255" y="692683"/>
                </a:lnTo>
                <a:lnTo>
                  <a:pt x="672255" y="705220"/>
                </a:lnTo>
                <a:lnTo>
                  <a:pt x="644084" y="705220"/>
                </a:lnTo>
                <a:lnTo>
                  <a:pt x="644084" y="717631"/>
                </a:lnTo>
                <a:lnTo>
                  <a:pt x="509601" y="717631"/>
                </a:lnTo>
                <a:lnTo>
                  <a:pt x="509601" y="730041"/>
                </a:lnTo>
                <a:lnTo>
                  <a:pt x="453258" y="730041"/>
                </a:lnTo>
                <a:lnTo>
                  <a:pt x="453258" y="743971"/>
                </a:lnTo>
                <a:lnTo>
                  <a:pt x="410938" y="743971"/>
                </a:lnTo>
                <a:lnTo>
                  <a:pt x="410938" y="756509"/>
                </a:lnTo>
                <a:lnTo>
                  <a:pt x="384424" y="756509"/>
                </a:lnTo>
                <a:lnTo>
                  <a:pt x="384424" y="771959"/>
                </a:lnTo>
                <a:lnTo>
                  <a:pt x="364028" y="771959"/>
                </a:lnTo>
                <a:lnTo>
                  <a:pt x="364028" y="786016"/>
                </a:lnTo>
                <a:lnTo>
                  <a:pt x="328081" y="786016"/>
                </a:lnTo>
                <a:lnTo>
                  <a:pt x="328081" y="796906"/>
                </a:lnTo>
                <a:lnTo>
                  <a:pt x="274798" y="796906"/>
                </a:lnTo>
                <a:lnTo>
                  <a:pt x="274798" y="809317"/>
                </a:lnTo>
                <a:lnTo>
                  <a:pt x="199717" y="809317"/>
                </a:lnTo>
                <a:lnTo>
                  <a:pt x="199717" y="823374"/>
                </a:lnTo>
                <a:lnTo>
                  <a:pt x="162240" y="823374"/>
                </a:lnTo>
                <a:lnTo>
                  <a:pt x="162240" y="835785"/>
                </a:lnTo>
                <a:lnTo>
                  <a:pt x="79256" y="835785"/>
                </a:lnTo>
                <a:lnTo>
                  <a:pt x="79256" y="848195"/>
                </a:lnTo>
                <a:lnTo>
                  <a:pt x="11950" y="848195"/>
                </a:lnTo>
              </a:path>
            </a:pathLst>
          </a:custGeom>
          <a:noFill/>
          <a:ln w="12700" cap="flat">
            <a:solidFill>
              <a:srgbClr val="7030A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68" name="Freeform 267">
            <a:extLst>
              <a:ext uri="{FF2B5EF4-FFF2-40B4-BE49-F238E27FC236}">
                <a16:creationId xmlns:a16="http://schemas.microsoft.com/office/drawing/2014/main" id="{4DC7958B-9744-914B-BC14-3D4A50783A60}"/>
              </a:ext>
            </a:extLst>
          </p:cNvPr>
          <p:cNvSpPr/>
          <p:nvPr/>
        </p:nvSpPr>
        <p:spPr>
          <a:xfrm>
            <a:off x="4382493" y="5474199"/>
            <a:ext cx="3632951" cy="75983"/>
          </a:xfrm>
          <a:custGeom>
            <a:avLst/>
            <a:gdLst>
              <a:gd name="connsiteX0" fmla="*/ 3627566 w 3632951"/>
              <a:gd name="connsiteY0" fmla="*/ 11872 h 75983"/>
              <a:gd name="connsiteX1" fmla="*/ 3548661 w 3632951"/>
              <a:gd name="connsiteY1" fmla="*/ 11872 h 75983"/>
              <a:gd name="connsiteX2" fmla="*/ 3548661 w 3632951"/>
              <a:gd name="connsiteY2" fmla="*/ 18838 h 75983"/>
              <a:gd name="connsiteX3" fmla="*/ 3400793 w 3632951"/>
              <a:gd name="connsiteY3" fmla="*/ 18838 h 75983"/>
              <a:gd name="connsiteX4" fmla="*/ 3123159 w 3632951"/>
              <a:gd name="connsiteY4" fmla="*/ 18838 h 75983"/>
              <a:gd name="connsiteX5" fmla="*/ 3123159 w 3632951"/>
              <a:gd name="connsiteY5" fmla="*/ 29982 h 75983"/>
              <a:gd name="connsiteX6" fmla="*/ 2935775 w 3632951"/>
              <a:gd name="connsiteY6" fmla="*/ 29982 h 75983"/>
              <a:gd name="connsiteX7" fmla="*/ 2510274 w 3632951"/>
              <a:gd name="connsiteY7" fmla="*/ 29982 h 75983"/>
              <a:gd name="connsiteX8" fmla="*/ 2369290 w 3632951"/>
              <a:gd name="connsiteY8" fmla="*/ 29982 h 75983"/>
              <a:gd name="connsiteX9" fmla="*/ 2369290 w 3632951"/>
              <a:gd name="connsiteY9" fmla="*/ 42646 h 75983"/>
              <a:gd name="connsiteX10" fmla="*/ 1687315 w 3632951"/>
              <a:gd name="connsiteY10" fmla="*/ 42646 h 75983"/>
              <a:gd name="connsiteX11" fmla="*/ 1687315 w 3632951"/>
              <a:gd name="connsiteY11" fmla="*/ 56576 h 75983"/>
              <a:gd name="connsiteX12" fmla="*/ 1202666 w 3632951"/>
              <a:gd name="connsiteY12" fmla="*/ 56576 h 75983"/>
              <a:gd name="connsiteX13" fmla="*/ 1202666 w 3632951"/>
              <a:gd name="connsiteY13" fmla="*/ 65061 h 75983"/>
              <a:gd name="connsiteX14" fmla="*/ 658743 w 3632951"/>
              <a:gd name="connsiteY14" fmla="*/ 65061 h 75983"/>
              <a:gd name="connsiteX15" fmla="*/ 658743 w 3632951"/>
              <a:gd name="connsiteY15" fmla="*/ 72026 h 75983"/>
              <a:gd name="connsiteX16" fmla="*/ 11950 w 3632951"/>
              <a:gd name="connsiteY16" fmla="*/ 72026 h 7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2951" h="75983">
                <a:moveTo>
                  <a:pt x="3627566" y="11872"/>
                </a:moveTo>
                <a:lnTo>
                  <a:pt x="3548661" y="11872"/>
                </a:lnTo>
                <a:lnTo>
                  <a:pt x="3548661" y="18838"/>
                </a:lnTo>
                <a:lnTo>
                  <a:pt x="3400793" y="18838"/>
                </a:lnTo>
                <a:lnTo>
                  <a:pt x="3123159" y="18838"/>
                </a:lnTo>
                <a:lnTo>
                  <a:pt x="3123159" y="29982"/>
                </a:lnTo>
                <a:lnTo>
                  <a:pt x="2935775" y="29982"/>
                </a:lnTo>
                <a:lnTo>
                  <a:pt x="2510274" y="29982"/>
                </a:lnTo>
                <a:lnTo>
                  <a:pt x="2369290" y="29982"/>
                </a:lnTo>
                <a:lnTo>
                  <a:pt x="2369290" y="42646"/>
                </a:lnTo>
                <a:lnTo>
                  <a:pt x="1687315" y="42646"/>
                </a:lnTo>
                <a:lnTo>
                  <a:pt x="1687315" y="56576"/>
                </a:lnTo>
                <a:lnTo>
                  <a:pt x="1202666" y="56576"/>
                </a:lnTo>
                <a:lnTo>
                  <a:pt x="1202666" y="65061"/>
                </a:lnTo>
                <a:lnTo>
                  <a:pt x="658743" y="65061"/>
                </a:lnTo>
                <a:lnTo>
                  <a:pt x="658743" y="72026"/>
                </a:lnTo>
                <a:lnTo>
                  <a:pt x="11950" y="72026"/>
                </a:lnTo>
              </a:path>
            </a:pathLst>
          </a:custGeom>
          <a:noFill/>
          <a:ln w="12700" cap="flat">
            <a:solidFill>
              <a:srgbClr val="7030A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cxnSp>
        <p:nvCxnSpPr>
          <p:cNvPr id="173" name="Straight Connector 172">
            <a:extLst>
              <a:ext uri="{FF2B5EF4-FFF2-40B4-BE49-F238E27FC236}">
                <a16:creationId xmlns:a16="http://schemas.microsoft.com/office/drawing/2014/main" id="{51A34427-EE8B-724C-87C1-E4156CBD46DC}"/>
              </a:ext>
            </a:extLst>
          </p:cNvPr>
          <p:cNvCxnSpPr>
            <a:cxnSpLocks/>
          </p:cNvCxnSpPr>
          <p:nvPr/>
        </p:nvCxnSpPr>
        <p:spPr>
          <a:xfrm>
            <a:off x="4397882" y="5551338"/>
            <a:ext cx="358455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110067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26"/>
          <p:cNvSpPr txBox="1">
            <a:spLocks noGrp="1"/>
          </p:cNvSpPr>
          <p:nvPr>
            <p:ph type="title"/>
          </p:nvPr>
        </p:nvSpPr>
        <p:spPr/>
        <p:txBody>
          <a:bodyPr/>
          <a:lstStyle/>
          <a:p>
            <a:pPr lvl="0"/>
            <a:r>
              <a:rPr lang="en-US"/>
              <a:t>Effects of Empagliflozin on eGFR over 4 years</a:t>
            </a:r>
          </a:p>
        </p:txBody>
      </p:sp>
      <p:sp>
        <p:nvSpPr>
          <p:cNvPr id="2" name="Slide Number Placeholder 1">
            <a:extLst>
              <a:ext uri="{FF2B5EF4-FFF2-40B4-BE49-F238E27FC236}">
                <a16:creationId xmlns:a16="http://schemas.microsoft.com/office/drawing/2014/main" id="{65A57634-7038-AF42-B6C4-D1A037C13BB1}"/>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100" b="0" i="0" u="none" strike="noStrike" kern="1200" cap="none" spc="0" normalizeH="0" baseline="0" noProof="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29" name="Google Shape;837;p28">
            <a:extLst>
              <a:ext uri="{FF2B5EF4-FFF2-40B4-BE49-F238E27FC236}">
                <a16:creationId xmlns:a16="http://schemas.microsoft.com/office/drawing/2014/main" id="{2CC78A02-BA30-BE4C-93F8-CBB19C94D771}"/>
              </a:ext>
            </a:extLst>
          </p:cNvPr>
          <p:cNvSpPr txBox="1"/>
          <p:nvPr/>
        </p:nvSpPr>
        <p:spPr>
          <a:xfrm rot="-5400000">
            <a:off x="1228064" y="2609634"/>
            <a:ext cx="3613146" cy="307736"/>
          </a:xfrm>
          <a:prstGeom prst="rect">
            <a:avLst/>
          </a:prstGeom>
          <a:solidFill>
            <a:schemeClr val="lt1"/>
          </a:solid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Adjusted mean eGFR (ml/min/1.73 m</a:t>
            </a:r>
            <a:r>
              <a:rPr kumimoji="0" lang="en-GB" sz="1400" b="1" i="0" u="none" strike="noStrike" kern="1200" cap="none" spc="0" normalizeH="0" baseline="3000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2</a:t>
            </a: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a:t>
            </a:r>
            <a:endParaRPr kumimoji="0"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000D91DA-944D-8F45-A616-9A6FA5F0E8B1}"/>
              </a:ext>
            </a:extLst>
          </p:cNvPr>
          <p:cNvSpPr txBox="1"/>
          <p:nvPr/>
        </p:nvSpPr>
        <p:spPr>
          <a:xfrm>
            <a:off x="8741246" y="3595075"/>
            <a:ext cx="589905" cy="184666"/>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8B878B"/>
                </a:solidFill>
                <a:effectLst/>
                <a:uLnTx/>
                <a:uFillTx/>
                <a:latin typeface="Arial" panose="020B0604020202020204" pitchFamily="34" charset="0"/>
                <a:ea typeface="Aileron" charset="0"/>
                <a:cs typeface="Arial" panose="020B0604020202020204" pitchFamily="34" charset="0"/>
              </a:rPr>
              <a:t>Placebo</a:t>
            </a:r>
          </a:p>
        </p:txBody>
      </p:sp>
      <p:sp>
        <p:nvSpPr>
          <p:cNvPr id="38" name="TextBox 37">
            <a:extLst>
              <a:ext uri="{FF2B5EF4-FFF2-40B4-BE49-F238E27FC236}">
                <a16:creationId xmlns:a16="http://schemas.microsoft.com/office/drawing/2014/main" id="{5095CFAC-9FB4-C24C-AA3F-14C08EFE26E8}"/>
              </a:ext>
            </a:extLst>
          </p:cNvPr>
          <p:cNvSpPr txBox="1"/>
          <p:nvPr/>
        </p:nvSpPr>
        <p:spPr>
          <a:xfrm>
            <a:off x="3285580" y="919846"/>
            <a:ext cx="169919" cy="184666"/>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78</a:t>
            </a:r>
          </a:p>
        </p:txBody>
      </p:sp>
      <p:cxnSp>
        <p:nvCxnSpPr>
          <p:cNvPr id="37" name="Straight Connector 36">
            <a:extLst>
              <a:ext uri="{FF2B5EF4-FFF2-40B4-BE49-F238E27FC236}">
                <a16:creationId xmlns:a16="http://schemas.microsoft.com/office/drawing/2014/main" id="{8A1A6B9C-E904-EF41-9AB4-36FCEDF2DEEB}"/>
              </a:ext>
            </a:extLst>
          </p:cNvPr>
          <p:cNvCxnSpPr/>
          <p:nvPr/>
        </p:nvCxnSpPr>
        <p:spPr>
          <a:xfrm>
            <a:off x="3510434" y="1010904"/>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957DD3F6-94CF-7D4B-AE92-596C5656BE70}"/>
              </a:ext>
            </a:extLst>
          </p:cNvPr>
          <p:cNvSpPr txBox="1"/>
          <p:nvPr/>
        </p:nvSpPr>
        <p:spPr>
          <a:xfrm>
            <a:off x="3285580" y="1516746"/>
            <a:ext cx="169919" cy="184666"/>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76</a:t>
            </a:r>
          </a:p>
        </p:txBody>
      </p:sp>
      <p:cxnSp>
        <p:nvCxnSpPr>
          <p:cNvPr id="42" name="Straight Connector 41">
            <a:extLst>
              <a:ext uri="{FF2B5EF4-FFF2-40B4-BE49-F238E27FC236}">
                <a16:creationId xmlns:a16="http://schemas.microsoft.com/office/drawing/2014/main" id="{82CEF76E-52F7-434F-8240-3E8084BBDF17}"/>
              </a:ext>
            </a:extLst>
          </p:cNvPr>
          <p:cNvCxnSpPr/>
          <p:nvPr/>
        </p:nvCxnSpPr>
        <p:spPr>
          <a:xfrm>
            <a:off x="3510434" y="1607804"/>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B14916B8-A54C-8643-AA93-27CAE0C3D39D}"/>
              </a:ext>
            </a:extLst>
          </p:cNvPr>
          <p:cNvSpPr txBox="1"/>
          <p:nvPr/>
        </p:nvSpPr>
        <p:spPr>
          <a:xfrm>
            <a:off x="3285580" y="2116821"/>
            <a:ext cx="169919" cy="184666"/>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74</a:t>
            </a:r>
          </a:p>
        </p:txBody>
      </p:sp>
      <p:cxnSp>
        <p:nvCxnSpPr>
          <p:cNvPr id="44" name="Straight Connector 43">
            <a:extLst>
              <a:ext uri="{FF2B5EF4-FFF2-40B4-BE49-F238E27FC236}">
                <a16:creationId xmlns:a16="http://schemas.microsoft.com/office/drawing/2014/main" id="{E21C8C74-243C-BB46-B94C-7BC2863EF97D}"/>
              </a:ext>
            </a:extLst>
          </p:cNvPr>
          <p:cNvCxnSpPr/>
          <p:nvPr/>
        </p:nvCxnSpPr>
        <p:spPr>
          <a:xfrm>
            <a:off x="3510434" y="22078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9EDBFF46-CEA5-BD4C-8949-1A999F0E5AE9}"/>
              </a:ext>
            </a:extLst>
          </p:cNvPr>
          <p:cNvSpPr txBox="1"/>
          <p:nvPr/>
        </p:nvSpPr>
        <p:spPr>
          <a:xfrm>
            <a:off x="3285580" y="2701021"/>
            <a:ext cx="169919" cy="184666"/>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72</a:t>
            </a:r>
          </a:p>
        </p:txBody>
      </p:sp>
      <p:cxnSp>
        <p:nvCxnSpPr>
          <p:cNvPr id="46" name="Straight Connector 45">
            <a:extLst>
              <a:ext uri="{FF2B5EF4-FFF2-40B4-BE49-F238E27FC236}">
                <a16:creationId xmlns:a16="http://schemas.microsoft.com/office/drawing/2014/main" id="{1E61AC6D-2CF6-7F45-A7C4-B96808B6603C}"/>
              </a:ext>
            </a:extLst>
          </p:cNvPr>
          <p:cNvCxnSpPr/>
          <p:nvPr/>
        </p:nvCxnSpPr>
        <p:spPr>
          <a:xfrm>
            <a:off x="3510434" y="27920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BF6F5953-AB66-BB45-AF57-C20355BD758B}"/>
              </a:ext>
            </a:extLst>
          </p:cNvPr>
          <p:cNvSpPr txBox="1"/>
          <p:nvPr/>
        </p:nvSpPr>
        <p:spPr>
          <a:xfrm>
            <a:off x="3285580" y="3304271"/>
            <a:ext cx="169919" cy="184666"/>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70</a:t>
            </a:r>
          </a:p>
        </p:txBody>
      </p:sp>
      <p:cxnSp>
        <p:nvCxnSpPr>
          <p:cNvPr id="48" name="Straight Connector 47">
            <a:extLst>
              <a:ext uri="{FF2B5EF4-FFF2-40B4-BE49-F238E27FC236}">
                <a16:creationId xmlns:a16="http://schemas.microsoft.com/office/drawing/2014/main" id="{4A06D815-9DF2-C145-B0B1-EB7B02ADCB3F}"/>
              </a:ext>
            </a:extLst>
          </p:cNvPr>
          <p:cNvCxnSpPr/>
          <p:nvPr/>
        </p:nvCxnSpPr>
        <p:spPr>
          <a:xfrm>
            <a:off x="3510434" y="339532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074F8092-7B82-7142-977B-035264AE9C89}"/>
              </a:ext>
            </a:extLst>
          </p:cNvPr>
          <p:cNvSpPr txBox="1"/>
          <p:nvPr/>
        </p:nvSpPr>
        <p:spPr>
          <a:xfrm>
            <a:off x="3285580" y="3882121"/>
            <a:ext cx="169919" cy="184666"/>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68</a:t>
            </a:r>
          </a:p>
        </p:txBody>
      </p:sp>
      <p:cxnSp>
        <p:nvCxnSpPr>
          <p:cNvPr id="50" name="Straight Connector 49">
            <a:extLst>
              <a:ext uri="{FF2B5EF4-FFF2-40B4-BE49-F238E27FC236}">
                <a16:creationId xmlns:a16="http://schemas.microsoft.com/office/drawing/2014/main" id="{27D36503-7A74-D14A-9D2A-53E16A42F459}"/>
              </a:ext>
            </a:extLst>
          </p:cNvPr>
          <p:cNvCxnSpPr/>
          <p:nvPr/>
        </p:nvCxnSpPr>
        <p:spPr>
          <a:xfrm>
            <a:off x="3510434" y="39731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785E3B90-2748-3A47-BCC9-526E845FAE27}"/>
              </a:ext>
            </a:extLst>
          </p:cNvPr>
          <p:cNvSpPr txBox="1"/>
          <p:nvPr/>
        </p:nvSpPr>
        <p:spPr>
          <a:xfrm>
            <a:off x="3285580" y="4479021"/>
            <a:ext cx="169919" cy="184666"/>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66</a:t>
            </a:r>
          </a:p>
        </p:txBody>
      </p:sp>
      <p:cxnSp>
        <p:nvCxnSpPr>
          <p:cNvPr id="52" name="Straight Connector 51">
            <a:extLst>
              <a:ext uri="{FF2B5EF4-FFF2-40B4-BE49-F238E27FC236}">
                <a16:creationId xmlns:a16="http://schemas.microsoft.com/office/drawing/2014/main" id="{645A0797-CBB8-7144-9311-416590C603D4}"/>
              </a:ext>
            </a:extLst>
          </p:cNvPr>
          <p:cNvCxnSpPr>
            <a:cxnSpLocks/>
          </p:cNvCxnSpPr>
          <p:nvPr/>
        </p:nvCxnSpPr>
        <p:spPr>
          <a:xfrm>
            <a:off x="3510434" y="4556119"/>
            <a:ext cx="65479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D092AC46-7307-3C40-8E89-F73942D235E7}"/>
              </a:ext>
            </a:extLst>
          </p:cNvPr>
          <p:cNvCxnSpPr>
            <a:cxnSpLocks/>
          </p:cNvCxnSpPr>
          <p:nvPr/>
        </p:nvCxnSpPr>
        <p:spPr>
          <a:xfrm rot="16200000">
            <a:off x="3862859" y="46081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9A1743D7-520A-C34F-8130-EDFC78903C30}"/>
              </a:ext>
            </a:extLst>
          </p:cNvPr>
          <p:cNvCxnSpPr>
            <a:cxnSpLocks/>
          </p:cNvCxnSpPr>
          <p:nvPr/>
        </p:nvCxnSpPr>
        <p:spPr>
          <a:xfrm flipV="1">
            <a:off x="3599892" y="1003301"/>
            <a:ext cx="0" cy="355282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B5CECBBD-975C-9849-8C43-EE2E2562C82D}"/>
              </a:ext>
            </a:extLst>
          </p:cNvPr>
          <p:cNvSpPr txBox="1"/>
          <p:nvPr/>
        </p:nvSpPr>
        <p:spPr>
          <a:xfrm>
            <a:off x="3338700" y="4672042"/>
            <a:ext cx="586699" cy="184666"/>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Baseline</a:t>
            </a:r>
          </a:p>
        </p:txBody>
      </p:sp>
      <p:sp>
        <p:nvSpPr>
          <p:cNvPr id="59" name="TextBox 58">
            <a:extLst>
              <a:ext uri="{FF2B5EF4-FFF2-40B4-BE49-F238E27FC236}">
                <a16:creationId xmlns:a16="http://schemas.microsoft.com/office/drawing/2014/main" id="{78949CE0-589D-8D41-8DC5-ABFA32654A03}"/>
              </a:ext>
            </a:extLst>
          </p:cNvPr>
          <p:cNvSpPr txBox="1"/>
          <p:nvPr/>
        </p:nvSpPr>
        <p:spPr>
          <a:xfrm>
            <a:off x="3970614" y="4672042"/>
            <a:ext cx="84960" cy="184666"/>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4</a:t>
            </a:r>
          </a:p>
        </p:txBody>
      </p:sp>
      <p:cxnSp>
        <p:nvCxnSpPr>
          <p:cNvPr id="60" name="Straight Connector 59">
            <a:extLst>
              <a:ext uri="{FF2B5EF4-FFF2-40B4-BE49-F238E27FC236}">
                <a16:creationId xmlns:a16="http://schemas.microsoft.com/office/drawing/2014/main" id="{AD8C21E4-22C6-8040-9B33-86270CFC221B}"/>
              </a:ext>
            </a:extLst>
          </p:cNvPr>
          <p:cNvCxnSpPr>
            <a:cxnSpLocks/>
          </p:cNvCxnSpPr>
          <p:nvPr/>
        </p:nvCxnSpPr>
        <p:spPr>
          <a:xfrm rot="16200000">
            <a:off x="3964911" y="46081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B100B868-75BD-0C4C-8AA2-9E81DD2A9528}"/>
              </a:ext>
            </a:extLst>
          </p:cNvPr>
          <p:cNvSpPr txBox="1"/>
          <p:nvPr/>
        </p:nvSpPr>
        <p:spPr>
          <a:xfrm>
            <a:off x="4198010" y="4672042"/>
            <a:ext cx="169918" cy="184666"/>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12</a:t>
            </a:r>
          </a:p>
        </p:txBody>
      </p:sp>
      <p:cxnSp>
        <p:nvCxnSpPr>
          <p:cNvPr id="62" name="Straight Connector 61">
            <a:extLst>
              <a:ext uri="{FF2B5EF4-FFF2-40B4-BE49-F238E27FC236}">
                <a16:creationId xmlns:a16="http://schemas.microsoft.com/office/drawing/2014/main" id="{3CF0292A-0EED-3546-B7A3-E4FC54C4FDDC}"/>
              </a:ext>
            </a:extLst>
          </p:cNvPr>
          <p:cNvCxnSpPr>
            <a:cxnSpLocks/>
          </p:cNvCxnSpPr>
          <p:nvPr/>
        </p:nvCxnSpPr>
        <p:spPr>
          <a:xfrm rot="16200000">
            <a:off x="4234786" y="46081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3" name="TextBox 62">
            <a:extLst>
              <a:ext uri="{FF2B5EF4-FFF2-40B4-BE49-F238E27FC236}">
                <a16:creationId xmlns:a16="http://schemas.microsoft.com/office/drawing/2014/main" id="{54A72E37-0DEF-9C4E-A0FE-77847A0A314A}"/>
              </a:ext>
            </a:extLst>
          </p:cNvPr>
          <p:cNvSpPr txBox="1"/>
          <p:nvPr/>
        </p:nvSpPr>
        <p:spPr>
          <a:xfrm>
            <a:off x="4690135" y="4672042"/>
            <a:ext cx="169918" cy="184666"/>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28</a:t>
            </a:r>
          </a:p>
        </p:txBody>
      </p:sp>
      <p:cxnSp>
        <p:nvCxnSpPr>
          <p:cNvPr id="64" name="Straight Connector 63">
            <a:extLst>
              <a:ext uri="{FF2B5EF4-FFF2-40B4-BE49-F238E27FC236}">
                <a16:creationId xmlns:a16="http://schemas.microsoft.com/office/drawing/2014/main" id="{29C613EA-E689-CA40-9836-B739CD1A44C0}"/>
              </a:ext>
            </a:extLst>
          </p:cNvPr>
          <p:cNvCxnSpPr>
            <a:cxnSpLocks/>
          </p:cNvCxnSpPr>
          <p:nvPr/>
        </p:nvCxnSpPr>
        <p:spPr>
          <a:xfrm rot="16200000">
            <a:off x="4726911" y="46081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5" name="TextBox 64">
            <a:extLst>
              <a:ext uri="{FF2B5EF4-FFF2-40B4-BE49-F238E27FC236}">
                <a16:creationId xmlns:a16="http://schemas.microsoft.com/office/drawing/2014/main" id="{440E0302-1F56-BF48-8EF1-7AB789830539}"/>
              </a:ext>
            </a:extLst>
          </p:cNvPr>
          <p:cNvSpPr txBox="1"/>
          <p:nvPr/>
        </p:nvSpPr>
        <p:spPr>
          <a:xfrm>
            <a:off x="5458485" y="4672042"/>
            <a:ext cx="169918" cy="184666"/>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52</a:t>
            </a:r>
          </a:p>
        </p:txBody>
      </p:sp>
      <p:cxnSp>
        <p:nvCxnSpPr>
          <p:cNvPr id="66" name="Straight Connector 65">
            <a:extLst>
              <a:ext uri="{FF2B5EF4-FFF2-40B4-BE49-F238E27FC236}">
                <a16:creationId xmlns:a16="http://schemas.microsoft.com/office/drawing/2014/main" id="{60305DDC-E026-1E4A-A787-57A9CCAAE66F}"/>
              </a:ext>
            </a:extLst>
          </p:cNvPr>
          <p:cNvCxnSpPr>
            <a:cxnSpLocks/>
          </p:cNvCxnSpPr>
          <p:nvPr/>
        </p:nvCxnSpPr>
        <p:spPr>
          <a:xfrm rot="16200000">
            <a:off x="5495261" y="46081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7" name="TextBox 66">
            <a:extLst>
              <a:ext uri="{FF2B5EF4-FFF2-40B4-BE49-F238E27FC236}">
                <a16:creationId xmlns:a16="http://schemas.microsoft.com/office/drawing/2014/main" id="{5A956F99-92F2-0D4F-B6A7-DD2B6F708AF9}"/>
              </a:ext>
            </a:extLst>
          </p:cNvPr>
          <p:cNvSpPr txBox="1"/>
          <p:nvPr/>
        </p:nvSpPr>
        <p:spPr>
          <a:xfrm>
            <a:off x="5880760" y="4672042"/>
            <a:ext cx="169918" cy="184666"/>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66</a:t>
            </a:r>
          </a:p>
        </p:txBody>
      </p:sp>
      <p:cxnSp>
        <p:nvCxnSpPr>
          <p:cNvPr id="68" name="Straight Connector 67">
            <a:extLst>
              <a:ext uri="{FF2B5EF4-FFF2-40B4-BE49-F238E27FC236}">
                <a16:creationId xmlns:a16="http://schemas.microsoft.com/office/drawing/2014/main" id="{D9B3A1BF-D5F9-D84C-8FFE-360278EC031E}"/>
              </a:ext>
            </a:extLst>
          </p:cNvPr>
          <p:cNvCxnSpPr>
            <a:cxnSpLocks/>
          </p:cNvCxnSpPr>
          <p:nvPr/>
        </p:nvCxnSpPr>
        <p:spPr>
          <a:xfrm rot="16200000">
            <a:off x="5917536" y="46081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9" name="TextBox 68">
            <a:extLst>
              <a:ext uri="{FF2B5EF4-FFF2-40B4-BE49-F238E27FC236}">
                <a16:creationId xmlns:a16="http://schemas.microsoft.com/office/drawing/2014/main" id="{4DF051DC-9543-C143-A8E9-FAC23EAB6712}"/>
              </a:ext>
            </a:extLst>
          </p:cNvPr>
          <p:cNvSpPr txBox="1"/>
          <p:nvPr/>
        </p:nvSpPr>
        <p:spPr>
          <a:xfrm>
            <a:off x="6303035" y="4672042"/>
            <a:ext cx="169918" cy="184666"/>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80</a:t>
            </a:r>
          </a:p>
        </p:txBody>
      </p:sp>
      <p:cxnSp>
        <p:nvCxnSpPr>
          <p:cNvPr id="70" name="Straight Connector 69">
            <a:extLst>
              <a:ext uri="{FF2B5EF4-FFF2-40B4-BE49-F238E27FC236}">
                <a16:creationId xmlns:a16="http://schemas.microsoft.com/office/drawing/2014/main" id="{6AAAA1F4-A96D-7A46-B766-665BFE5EE06E}"/>
              </a:ext>
            </a:extLst>
          </p:cNvPr>
          <p:cNvCxnSpPr>
            <a:cxnSpLocks/>
          </p:cNvCxnSpPr>
          <p:nvPr/>
        </p:nvCxnSpPr>
        <p:spPr>
          <a:xfrm rot="16200000">
            <a:off x="6339811" y="46081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1" name="TextBox 70">
            <a:extLst>
              <a:ext uri="{FF2B5EF4-FFF2-40B4-BE49-F238E27FC236}">
                <a16:creationId xmlns:a16="http://schemas.microsoft.com/office/drawing/2014/main" id="{1B0D910A-D474-F843-B23F-4F3D7F9BE4CA}"/>
              </a:ext>
            </a:extLst>
          </p:cNvPr>
          <p:cNvSpPr txBox="1"/>
          <p:nvPr/>
        </p:nvSpPr>
        <p:spPr>
          <a:xfrm>
            <a:off x="6747535" y="4672042"/>
            <a:ext cx="169918" cy="184666"/>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94</a:t>
            </a:r>
          </a:p>
        </p:txBody>
      </p:sp>
      <p:cxnSp>
        <p:nvCxnSpPr>
          <p:cNvPr id="72" name="Straight Connector 71">
            <a:extLst>
              <a:ext uri="{FF2B5EF4-FFF2-40B4-BE49-F238E27FC236}">
                <a16:creationId xmlns:a16="http://schemas.microsoft.com/office/drawing/2014/main" id="{6C248858-30E2-904B-816E-D789D0EE4773}"/>
              </a:ext>
            </a:extLst>
          </p:cNvPr>
          <p:cNvCxnSpPr>
            <a:cxnSpLocks/>
          </p:cNvCxnSpPr>
          <p:nvPr/>
        </p:nvCxnSpPr>
        <p:spPr>
          <a:xfrm rot="16200000">
            <a:off x="6784311" y="46081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3" name="TextBox 72">
            <a:extLst>
              <a:ext uri="{FF2B5EF4-FFF2-40B4-BE49-F238E27FC236}">
                <a16:creationId xmlns:a16="http://schemas.microsoft.com/office/drawing/2014/main" id="{48543CD2-E87F-2B4F-A76B-3C6F84F424AE}"/>
              </a:ext>
            </a:extLst>
          </p:cNvPr>
          <p:cNvSpPr txBox="1"/>
          <p:nvPr/>
        </p:nvSpPr>
        <p:spPr>
          <a:xfrm>
            <a:off x="7146380" y="4672042"/>
            <a:ext cx="254878" cy="184666"/>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108</a:t>
            </a:r>
          </a:p>
        </p:txBody>
      </p:sp>
      <p:cxnSp>
        <p:nvCxnSpPr>
          <p:cNvPr id="74" name="Straight Connector 73">
            <a:extLst>
              <a:ext uri="{FF2B5EF4-FFF2-40B4-BE49-F238E27FC236}">
                <a16:creationId xmlns:a16="http://schemas.microsoft.com/office/drawing/2014/main" id="{92E006D5-5BA6-DB43-9F6D-B0223E0A77F1}"/>
              </a:ext>
            </a:extLst>
          </p:cNvPr>
          <p:cNvCxnSpPr>
            <a:cxnSpLocks/>
          </p:cNvCxnSpPr>
          <p:nvPr/>
        </p:nvCxnSpPr>
        <p:spPr>
          <a:xfrm rot="16200000">
            <a:off x="7225636" y="46081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5" name="TextBox 74">
            <a:extLst>
              <a:ext uri="{FF2B5EF4-FFF2-40B4-BE49-F238E27FC236}">
                <a16:creationId xmlns:a16="http://schemas.microsoft.com/office/drawing/2014/main" id="{4C23E497-F99E-C84D-B534-064CA87E1A7D}"/>
              </a:ext>
            </a:extLst>
          </p:cNvPr>
          <p:cNvSpPr txBox="1"/>
          <p:nvPr/>
        </p:nvSpPr>
        <p:spPr>
          <a:xfrm>
            <a:off x="6298466" y="4891771"/>
            <a:ext cx="464807" cy="215444"/>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Week</a:t>
            </a:r>
          </a:p>
        </p:txBody>
      </p:sp>
      <p:sp>
        <p:nvSpPr>
          <p:cNvPr id="76" name="TextBox 75">
            <a:extLst>
              <a:ext uri="{FF2B5EF4-FFF2-40B4-BE49-F238E27FC236}">
                <a16:creationId xmlns:a16="http://schemas.microsoft.com/office/drawing/2014/main" id="{70489BCF-D672-C249-807E-BF841A00586C}"/>
              </a:ext>
            </a:extLst>
          </p:cNvPr>
          <p:cNvSpPr txBox="1"/>
          <p:nvPr/>
        </p:nvSpPr>
        <p:spPr>
          <a:xfrm>
            <a:off x="7568655" y="4672042"/>
            <a:ext cx="254878" cy="184666"/>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122</a:t>
            </a:r>
          </a:p>
        </p:txBody>
      </p:sp>
      <p:cxnSp>
        <p:nvCxnSpPr>
          <p:cNvPr id="77" name="Straight Connector 76">
            <a:extLst>
              <a:ext uri="{FF2B5EF4-FFF2-40B4-BE49-F238E27FC236}">
                <a16:creationId xmlns:a16="http://schemas.microsoft.com/office/drawing/2014/main" id="{23BA36D9-A283-3442-8AAB-08B0A679ABE3}"/>
              </a:ext>
            </a:extLst>
          </p:cNvPr>
          <p:cNvCxnSpPr>
            <a:cxnSpLocks/>
          </p:cNvCxnSpPr>
          <p:nvPr/>
        </p:nvCxnSpPr>
        <p:spPr>
          <a:xfrm rot="16200000">
            <a:off x="7647911" y="46081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8" name="TextBox 77">
            <a:extLst>
              <a:ext uri="{FF2B5EF4-FFF2-40B4-BE49-F238E27FC236}">
                <a16:creationId xmlns:a16="http://schemas.microsoft.com/office/drawing/2014/main" id="{C7BFFECF-6641-EF48-9662-B9DA9D949D13}"/>
              </a:ext>
            </a:extLst>
          </p:cNvPr>
          <p:cNvSpPr txBox="1"/>
          <p:nvPr/>
        </p:nvSpPr>
        <p:spPr>
          <a:xfrm>
            <a:off x="8009980" y="4672042"/>
            <a:ext cx="254878" cy="184666"/>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136</a:t>
            </a:r>
          </a:p>
        </p:txBody>
      </p:sp>
      <p:cxnSp>
        <p:nvCxnSpPr>
          <p:cNvPr id="79" name="Straight Connector 78">
            <a:extLst>
              <a:ext uri="{FF2B5EF4-FFF2-40B4-BE49-F238E27FC236}">
                <a16:creationId xmlns:a16="http://schemas.microsoft.com/office/drawing/2014/main" id="{B0397EA6-18AE-CA4E-AA54-A280741E176C}"/>
              </a:ext>
            </a:extLst>
          </p:cNvPr>
          <p:cNvCxnSpPr>
            <a:cxnSpLocks/>
          </p:cNvCxnSpPr>
          <p:nvPr/>
        </p:nvCxnSpPr>
        <p:spPr>
          <a:xfrm rot="16200000">
            <a:off x="8089236" y="46081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0" name="TextBox 79">
            <a:extLst>
              <a:ext uri="{FF2B5EF4-FFF2-40B4-BE49-F238E27FC236}">
                <a16:creationId xmlns:a16="http://schemas.microsoft.com/office/drawing/2014/main" id="{911898DD-4C8F-F446-9A58-DFB7D1371993}"/>
              </a:ext>
            </a:extLst>
          </p:cNvPr>
          <p:cNvSpPr txBox="1"/>
          <p:nvPr/>
        </p:nvSpPr>
        <p:spPr>
          <a:xfrm>
            <a:off x="8451305" y="4672042"/>
            <a:ext cx="254878" cy="184666"/>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150</a:t>
            </a:r>
          </a:p>
        </p:txBody>
      </p:sp>
      <p:cxnSp>
        <p:nvCxnSpPr>
          <p:cNvPr id="81" name="Straight Connector 80">
            <a:extLst>
              <a:ext uri="{FF2B5EF4-FFF2-40B4-BE49-F238E27FC236}">
                <a16:creationId xmlns:a16="http://schemas.microsoft.com/office/drawing/2014/main" id="{A7111B44-CABA-D441-9218-8DCE90F50926}"/>
              </a:ext>
            </a:extLst>
          </p:cNvPr>
          <p:cNvCxnSpPr>
            <a:cxnSpLocks/>
          </p:cNvCxnSpPr>
          <p:nvPr/>
        </p:nvCxnSpPr>
        <p:spPr>
          <a:xfrm rot="16200000">
            <a:off x="8530561" y="46081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2" name="TextBox 81">
            <a:extLst>
              <a:ext uri="{FF2B5EF4-FFF2-40B4-BE49-F238E27FC236}">
                <a16:creationId xmlns:a16="http://schemas.microsoft.com/office/drawing/2014/main" id="{5377DF7F-DB08-334F-8911-8BD40AE8FAFB}"/>
              </a:ext>
            </a:extLst>
          </p:cNvPr>
          <p:cNvSpPr txBox="1"/>
          <p:nvPr/>
        </p:nvSpPr>
        <p:spPr>
          <a:xfrm>
            <a:off x="8886280" y="4672042"/>
            <a:ext cx="254878" cy="184666"/>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164</a:t>
            </a:r>
          </a:p>
        </p:txBody>
      </p:sp>
      <p:cxnSp>
        <p:nvCxnSpPr>
          <p:cNvPr id="83" name="Straight Connector 82">
            <a:extLst>
              <a:ext uri="{FF2B5EF4-FFF2-40B4-BE49-F238E27FC236}">
                <a16:creationId xmlns:a16="http://schemas.microsoft.com/office/drawing/2014/main" id="{B32BB4DA-C5A1-1547-93EC-3F8E17F2F1F2}"/>
              </a:ext>
            </a:extLst>
          </p:cNvPr>
          <p:cNvCxnSpPr>
            <a:cxnSpLocks/>
          </p:cNvCxnSpPr>
          <p:nvPr/>
        </p:nvCxnSpPr>
        <p:spPr>
          <a:xfrm rot="16200000">
            <a:off x="8965536" y="46081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4" name="TextBox 83">
            <a:extLst>
              <a:ext uri="{FF2B5EF4-FFF2-40B4-BE49-F238E27FC236}">
                <a16:creationId xmlns:a16="http://schemas.microsoft.com/office/drawing/2014/main" id="{56653565-2625-CD46-8966-85BC19997E8F}"/>
              </a:ext>
            </a:extLst>
          </p:cNvPr>
          <p:cNvSpPr txBox="1"/>
          <p:nvPr/>
        </p:nvSpPr>
        <p:spPr>
          <a:xfrm>
            <a:off x="9327605" y="4672042"/>
            <a:ext cx="254878" cy="184666"/>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178</a:t>
            </a:r>
          </a:p>
        </p:txBody>
      </p:sp>
      <p:cxnSp>
        <p:nvCxnSpPr>
          <p:cNvPr id="85" name="Straight Connector 84">
            <a:extLst>
              <a:ext uri="{FF2B5EF4-FFF2-40B4-BE49-F238E27FC236}">
                <a16:creationId xmlns:a16="http://schemas.microsoft.com/office/drawing/2014/main" id="{07BA14C8-4DB8-FB45-97B9-39C99DEC6E33}"/>
              </a:ext>
            </a:extLst>
          </p:cNvPr>
          <p:cNvCxnSpPr>
            <a:cxnSpLocks/>
          </p:cNvCxnSpPr>
          <p:nvPr/>
        </p:nvCxnSpPr>
        <p:spPr>
          <a:xfrm rot="16200000">
            <a:off x="9406861" y="46081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6" name="TextBox 85">
            <a:extLst>
              <a:ext uri="{FF2B5EF4-FFF2-40B4-BE49-F238E27FC236}">
                <a16:creationId xmlns:a16="http://schemas.microsoft.com/office/drawing/2014/main" id="{C93B0AFE-0428-3E4C-A4DB-F89E29DEB585}"/>
              </a:ext>
            </a:extLst>
          </p:cNvPr>
          <p:cNvSpPr txBox="1"/>
          <p:nvPr/>
        </p:nvSpPr>
        <p:spPr>
          <a:xfrm>
            <a:off x="9765755" y="4672042"/>
            <a:ext cx="254878" cy="184666"/>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192</a:t>
            </a:r>
          </a:p>
        </p:txBody>
      </p:sp>
      <p:cxnSp>
        <p:nvCxnSpPr>
          <p:cNvPr id="87" name="Straight Connector 86">
            <a:extLst>
              <a:ext uri="{FF2B5EF4-FFF2-40B4-BE49-F238E27FC236}">
                <a16:creationId xmlns:a16="http://schemas.microsoft.com/office/drawing/2014/main" id="{F756FE21-D3C7-6146-8803-445C90C4AD53}"/>
              </a:ext>
            </a:extLst>
          </p:cNvPr>
          <p:cNvCxnSpPr>
            <a:cxnSpLocks/>
          </p:cNvCxnSpPr>
          <p:nvPr/>
        </p:nvCxnSpPr>
        <p:spPr>
          <a:xfrm rot="16200000">
            <a:off x="9845011" y="46081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4" name="TextBox 93">
            <a:extLst>
              <a:ext uri="{FF2B5EF4-FFF2-40B4-BE49-F238E27FC236}">
                <a16:creationId xmlns:a16="http://schemas.microsoft.com/office/drawing/2014/main" id="{47E88670-A55D-A346-8577-93C5B504497B}"/>
              </a:ext>
            </a:extLst>
          </p:cNvPr>
          <p:cNvSpPr txBox="1"/>
          <p:nvPr/>
        </p:nvSpPr>
        <p:spPr>
          <a:xfrm>
            <a:off x="8525346" y="2912450"/>
            <a:ext cx="1534074" cy="184666"/>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Empagliflozin, 25 mg</a:t>
            </a:r>
          </a:p>
        </p:txBody>
      </p:sp>
      <p:sp>
        <p:nvSpPr>
          <p:cNvPr id="95" name="TextBox 94">
            <a:extLst>
              <a:ext uri="{FF2B5EF4-FFF2-40B4-BE49-F238E27FC236}">
                <a16:creationId xmlns:a16="http://schemas.microsoft.com/office/drawing/2014/main" id="{B2B3883C-11A2-1440-84B8-5288B7B22BA4}"/>
              </a:ext>
            </a:extLst>
          </p:cNvPr>
          <p:cNvSpPr txBox="1"/>
          <p:nvPr/>
        </p:nvSpPr>
        <p:spPr>
          <a:xfrm>
            <a:off x="7550621" y="2226650"/>
            <a:ext cx="1534074" cy="184666"/>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6573B"/>
                </a:solidFill>
                <a:effectLst/>
                <a:uLnTx/>
                <a:uFillTx/>
                <a:latin typeface="Arial" panose="020B0604020202020204" pitchFamily="34" charset="0"/>
                <a:ea typeface="Aileron" charset="0"/>
                <a:cs typeface="Arial" panose="020B0604020202020204" pitchFamily="34" charset="0"/>
              </a:rPr>
              <a:t>Empagliflozin, 10 mg</a:t>
            </a:r>
          </a:p>
        </p:txBody>
      </p:sp>
      <p:sp>
        <p:nvSpPr>
          <p:cNvPr id="92" name="Freeform 91">
            <a:extLst>
              <a:ext uri="{FF2B5EF4-FFF2-40B4-BE49-F238E27FC236}">
                <a16:creationId xmlns:a16="http://schemas.microsoft.com/office/drawing/2014/main" id="{6500B0C4-7DD3-F147-B601-87037BE61F01}"/>
              </a:ext>
            </a:extLst>
          </p:cNvPr>
          <p:cNvSpPr/>
          <p:nvPr/>
        </p:nvSpPr>
        <p:spPr>
          <a:xfrm>
            <a:off x="3902075" y="1590675"/>
            <a:ext cx="5988050" cy="2038350"/>
          </a:xfrm>
          <a:custGeom>
            <a:avLst/>
            <a:gdLst>
              <a:gd name="connsiteX0" fmla="*/ 5988050 w 5988050"/>
              <a:gd name="connsiteY0" fmla="*/ 2022475 h 2022475"/>
              <a:gd name="connsiteX1" fmla="*/ 5549900 w 5988050"/>
              <a:gd name="connsiteY1" fmla="*/ 1984375 h 2022475"/>
              <a:gd name="connsiteX2" fmla="*/ 5108575 w 5988050"/>
              <a:gd name="connsiteY2" fmla="*/ 1882775 h 2022475"/>
              <a:gd name="connsiteX3" fmla="*/ 4683125 w 5988050"/>
              <a:gd name="connsiteY3" fmla="*/ 1778000 h 2022475"/>
              <a:gd name="connsiteX4" fmla="*/ 4235450 w 5988050"/>
              <a:gd name="connsiteY4" fmla="*/ 1568450 h 2022475"/>
              <a:gd name="connsiteX5" fmla="*/ 3806825 w 5988050"/>
              <a:gd name="connsiteY5" fmla="*/ 1400175 h 2022475"/>
              <a:gd name="connsiteX6" fmla="*/ 3378200 w 5988050"/>
              <a:gd name="connsiteY6" fmla="*/ 1244600 h 2022475"/>
              <a:gd name="connsiteX7" fmla="*/ 2936875 w 5988050"/>
              <a:gd name="connsiteY7" fmla="*/ 1006475 h 2022475"/>
              <a:gd name="connsiteX8" fmla="*/ 2501900 w 5988050"/>
              <a:gd name="connsiteY8" fmla="*/ 882650 h 2022475"/>
              <a:gd name="connsiteX9" fmla="*/ 2066925 w 5988050"/>
              <a:gd name="connsiteY9" fmla="*/ 711200 h 2022475"/>
              <a:gd name="connsiteX10" fmla="*/ 1628775 w 5988050"/>
              <a:gd name="connsiteY10" fmla="*/ 530225 h 2022475"/>
              <a:gd name="connsiteX11" fmla="*/ 876300 w 5988050"/>
              <a:gd name="connsiteY11" fmla="*/ 428625 h 2022475"/>
              <a:gd name="connsiteX12" fmla="*/ 377825 w 5988050"/>
              <a:gd name="connsiteY12" fmla="*/ 238125 h 2022475"/>
              <a:gd name="connsiteX13" fmla="*/ 142875 w 5988050"/>
              <a:gd name="connsiteY13" fmla="*/ 0 h 2022475"/>
              <a:gd name="connsiteX14" fmla="*/ 0 w 5988050"/>
              <a:gd name="connsiteY14" fmla="*/ 193675 h 2022475"/>
              <a:gd name="connsiteX0" fmla="*/ 5988050 w 5988050"/>
              <a:gd name="connsiteY0" fmla="*/ 2038350 h 2038350"/>
              <a:gd name="connsiteX1" fmla="*/ 5549900 w 5988050"/>
              <a:gd name="connsiteY1" fmla="*/ 2000250 h 2038350"/>
              <a:gd name="connsiteX2" fmla="*/ 5108575 w 5988050"/>
              <a:gd name="connsiteY2" fmla="*/ 1898650 h 2038350"/>
              <a:gd name="connsiteX3" fmla="*/ 4683125 w 5988050"/>
              <a:gd name="connsiteY3" fmla="*/ 1793875 h 2038350"/>
              <a:gd name="connsiteX4" fmla="*/ 4235450 w 5988050"/>
              <a:gd name="connsiteY4" fmla="*/ 1584325 h 2038350"/>
              <a:gd name="connsiteX5" fmla="*/ 3806825 w 5988050"/>
              <a:gd name="connsiteY5" fmla="*/ 1416050 h 2038350"/>
              <a:gd name="connsiteX6" fmla="*/ 3378200 w 5988050"/>
              <a:gd name="connsiteY6" fmla="*/ 1260475 h 2038350"/>
              <a:gd name="connsiteX7" fmla="*/ 2936875 w 5988050"/>
              <a:gd name="connsiteY7" fmla="*/ 1022350 h 2038350"/>
              <a:gd name="connsiteX8" fmla="*/ 2501900 w 5988050"/>
              <a:gd name="connsiteY8" fmla="*/ 898525 h 2038350"/>
              <a:gd name="connsiteX9" fmla="*/ 2066925 w 5988050"/>
              <a:gd name="connsiteY9" fmla="*/ 727075 h 2038350"/>
              <a:gd name="connsiteX10" fmla="*/ 1628775 w 5988050"/>
              <a:gd name="connsiteY10" fmla="*/ 546100 h 2038350"/>
              <a:gd name="connsiteX11" fmla="*/ 876300 w 5988050"/>
              <a:gd name="connsiteY11" fmla="*/ 444500 h 2038350"/>
              <a:gd name="connsiteX12" fmla="*/ 377825 w 5988050"/>
              <a:gd name="connsiteY12" fmla="*/ 254000 h 2038350"/>
              <a:gd name="connsiteX13" fmla="*/ 127000 w 5988050"/>
              <a:gd name="connsiteY13" fmla="*/ 0 h 2038350"/>
              <a:gd name="connsiteX14" fmla="*/ 0 w 5988050"/>
              <a:gd name="connsiteY14" fmla="*/ 209550 h 203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8050" h="2038350">
                <a:moveTo>
                  <a:pt x="5988050" y="2038350"/>
                </a:moveTo>
                <a:lnTo>
                  <a:pt x="5549900" y="2000250"/>
                </a:lnTo>
                <a:lnTo>
                  <a:pt x="5108575" y="1898650"/>
                </a:lnTo>
                <a:lnTo>
                  <a:pt x="4683125" y="1793875"/>
                </a:lnTo>
                <a:lnTo>
                  <a:pt x="4235450" y="1584325"/>
                </a:lnTo>
                <a:lnTo>
                  <a:pt x="3806825" y="1416050"/>
                </a:lnTo>
                <a:lnTo>
                  <a:pt x="3378200" y="1260475"/>
                </a:lnTo>
                <a:lnTo>
                  <a:pt x="2936875" y="1022350"/>
                </a:lnTo>
                <a:lnTo>
                  <a:pt x="2501900" y="898525"/>
                </a:lnTo>
                <a:lnTo>
                  <a:pt x="2066925" y="727075"/>
                </a:lnTo>
                <a:lnTo>
                  <a:pt x="1628775" y="546100"/>
                </a:lnTo>
                <a:lnTo>
                  <a:pt x="876300" y="444500"/>
                </a:lnTo>
                <a:lnTo>
                  <a:pt x="377825" y="254000"/>
                </a:lnTo>
                <a:lnTo>
                  <a:pt x="127000" y="0"/>
                </a:lnTo>
                <a:lnTo>
                  <a:pt x="0" y="209550"/>
                </a:lnTo>
              </a:path>
            </a:pathLst>
          </a:custGeom>
          <a:noFill/>
          <a:ln w="158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57" name="Group 56">
            <a:extLst>
              <a:ext uri="{FF2B5EF4-FFF2-40B4-BE49-F238E27FC236}">
                <a16:creationId xmlns:a16="http://schemas.microsoft.com/office/drawing/2014/main" id="{8CEC5ABB-2AA0-D442-B3E7-B1C57C5FCDF4}"/>
              </a:ext>
            </a:extLst>
          </p:cNvPr>
          <p:cNvGrpSpPr/>
          <p:nvPr/>
        </p:nvGrpSpPr>
        <p:grpSpPr>
          <a:xfrm>
            <a:off x="9845011" y="3499546"/>
            <a:ext cx="96366" cy="250129"/>
            <a:chOff x="9845011" y="3499546"/>
            <a:chExt cx="96366" cy="250129"/>
          </a:xfrm>
        </p:grpSpPr>
        <p:cxnSp>
          <p:nvCxnSpPr>
            <p:cNvPr id="88" name="Straight Connector 87">
              <a:extLst>
                <a:ext uri="{FF2B5EF4-FFF2-40B4-BE49-F238E27FC236}">
                  <a16:creationId xmlns:a16="http://schemas.microsoft.com/office/drawing/2014/main" id="{88E46A6D-B7E7-C949-A40A-3775CE911854}"/>
                </a:ext>
              </a:extLst>
            </p:cNvPr>
            <p:cNvCxnSpPr>
              <a:cxnSpLocks/>
            </p:cNvCxnSpPr>
            <p:nvPr/>
          </p:nvCxnSpPr>
          <p:spPr>
            <a:xfrm>
              <a:off x="9845011" y="3747754"/>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41E1A430-078A-DF4A-BBC6-1CA8D49D335C}"/>
                </a:ext>
              </a:extLst>
            </p:cNvPr>
            <p:cNvCxnSpPr>
              <a:cxnSpLocks/>
            </p:cNvCxnSpPr>
            <p:nvPr/>
          </p:nvCxnSpPr>
          <p:spPr>
            <a:xfrm>
              <a:off x="9845011" y="35032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D9C8A8A9-4EB0-464E-9C0B-16B0BB90A9AD}"/>
                </a:ext>
              </a:extLst>
            </p:cNvPr>
            <p:cNvCxnSpPr>
              <a:cxnSpLocks/>
            </p:cNvCxnSpPr>
            <p:nvPr/>
          </p:nvCxnSpPr>
          <p:spPr>
            <a:xfrm flipV="1">
              <a:off x="9893194" y="3499546"/>
              <a:ext cx="0" cy="25012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91" name="Triangle 90">
            <a:extLst>
              <a:ext uri="{FF2B5EF4-FFF2-40B4-BE49-F238E27FC236}">
                <a16:creationId xmlns:a16="http://schemas.microsoft.com/office/drawing/2014/main" id="{C9C644B9-101F-CC4F-9D50-1E875AE5D21B}"/>
              </a:ext>
            </a:extLst>
          </p:cNvPr>
          <p:cNvSpPr/>
          <p:nvPr/>
        </p:nvSpPr>
        <p:spPr>
          <a:xfrm>
            <a:off x="9848843" y="3574146"/>
            <a:ext cx="88702" cy="92979"/>
          </a:xfrm>
          <a:prstGeom prst="triangl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97" name="Group 96">
            <a:extLst>
              <a:ext uri="{FF2B5EF4-FFF2-40B4-BE49-F238E27FC236}">
                <a16:creationId xmlns:a16="http://schemas.microsoft.com/office/drawing/2014/main" id="{73122971-82CE-834E-8176-D1D88A8D25B8}"/>
              </a:ext>
            </a:extLst>
          </p:cNvPr>
          <p:cNvGrpSpPr/>
          <p:nvPr/>
        </p:nvGrpSpPr>
        <p:grpSpPr>
          <a:xfrm>
            <a:off x="9406861" y="3474146"/>
            <a:ext cx="96366" cy="224729"/>
            <a:chOff x="9845011" y="3499546"/>
            <a:chExt cx="96366" cy="250129"/>
          </a:xfrm>
        </p:grpSpPr>
        <p:cxnSp>
          <p:nvCxnSpPr>
            <p:cNvPr id="98" name="Straight Connector 97">
              <a:extLst>
                <a:ext uri="{FF2B5EF4-FFF2-40B4-BE49-F238E27FC236}">
                  <a16:creationId xmlns:a16="http://schemas.microsoft.com/office/drawing/2014/main" id="{BD9D5B3E-3480-4243-AD75-34306B9A9DFF}"/>
                </a:ext>
              </a:extLst>
            </p:cNvPr>
            <p:cNvCxnSpPr>
              <a:cxnSpLocks/>
            </p:cNvCxnSpPr>
            <p:nvPr/>
          </p:nvCxnSpPr>
          <p:spPr>
            <a:xfrm>
              <a:off x="9845011" y="3747754"/>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D4A1AFEE-9C29-7C40-AF46-650141A66989}"/>
                </a:ext>
              </a:extLst>
            </p:cNvPr>
            <p:cNvCxnSpPr>
              <a:cxnSpLocks/>
            </p:cNvCxnSpPr>
            <p:nvPr/>
          </p:nvCxnSpPr>
          <p:spPr>
            <a:xfrm>
              <a:off x="9845011" y="35032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C24D87BB-C9A8-FF45-B41A-D8E60B5950E7}"/>
                </a:ext>
              </a:extLst>
            </p:cNvPr>
            <p:cNvCxnSpPr>
              <a:cxnSpLocks/>
            </p:cNvCxnSpPr>
            <p:nvPr/>
          </p:nvCxnSpPr>
          <p:spPr>
            <a:xfrm flipV="1">
              <a:off x="9893194" y="3499546"/>
              <a:ext cx="0" cy="25012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01" name="Triangle 100">
            <a:extLst>
              <a:ext uri="{FF2B5EF4-FFF2-40B4-BE49-F238E27FC236}">
                <a16:creationId xmlns:a16="http://schemas.microsoft.com/office/drawing/2014/main" id="{CA4EB56C-31A0-7C41-9EE7-9C23EFB84ED2}"/>
              </a:ext>
            </a:extLst>
          </p:cNvPr>
          <p:cNvSpPr/>
          <p:nvPr/>
        </p:nvSpPr>
        <p:spPr>
          <a:xfrm>
            <a:off x="9410693" y="3539221"/>
            <a:ext cx="88702" cy="92979"/>
          </a:xfrm>
          <a:prstGeom prst="triangl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02" name="Group 101">
            <a:extLst>
              <a:ext uri="{FF2B5EF4-FFF2-40B4-BE49-F238E27FC236}">
                <a16:creationId xmlns:a16="http://schemas.microsoft.com/office/drawing/2014/main" id="{62E77567-D3EF-A94F-B6F4-8627204D059A}"/>
              </a:ext>
            </a:extLst>
          </p:cNvPr>
          <p:cNvGrpSpPr/>
          <p:nvPr/>
        </p:nvGrpSpPr>
        <p:grpSpPr>
          <a:xfrm>
            <a:off x="8975061" y="3385247"/>
            <a:ext cx="96366" cy="189804"/>
            <a:chOff x="9845011" y="3499546"/>
            <a:chExt cx="96366" cy="250129"/>
          </a:xfrm>
        </p:grpSpPr>
        <p:cxnSp>
          <p:nvCxnSpPr>
            <p:cNvPr id="103" name="Straight Connector 102">
              <a:extLst>
                <a:ext uri="{FF2B5EF4-FFF2-40B4-BE49-F238E27FC236}">
                  <a16:creationId xmlns:a16="http://schemas.microsoft.com/office/drawing/2014/main" id="{B2C24C5E-69F4-5844-A793-F80748C6721F}"/>
                </a:ext>
              </a:extLst>
            </p:cNvPr>
            <p:cNvCxnSpPr>
              <a:cxnSpLocks/>
            </p:cNvCxnSpPr>
            <p:nvPr/>
          </p:nvCxnSpPr>
          <p:spPr>
            <a:xfrm>
              <a:off x="9845011" y="3747754"/>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F6300250-29A9-FB46-A1B3-A23163E2A98D}"/>
                </a:ext>
              </a:extLst>
            </p:cNvPr>
            <p:cNvCxnSpPr>
              <a:cxnSpLocks/>
            </p:cNvCxnSpPr>
            <p:nvPr/>
          </p:nvCxnSpPr>
          <p:spPr>
            <a:xfrm>
              <a:off x="9845011" y="35032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59D7EC58-2E22-E14B-9956-C773CCC525EC}"/>
                </a:ext>
              </a:extLst>
            </p:cNvPr>
            <p:cNvCxnSpPr>
              <a:cxnSpLocks/>
            </p:cNvCxnSpPr>
            <p:nvPr/>
          </p:nvCxnSpPr>
          <p:spPr>
            <a:xfrm flipV="1">
              <a:off x="9893194" y="3499546"/>
              <a:ext cx="0" cy="25012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06" name="Triangle 105">
            <a:extLst>
              <a:ext uri="{FF2B5EF4-FFF2-40B4-BE49-F238E27FC236}">
                <a16:creationId xmlns:a16="http://schemas.microsoft.com/office/drawing/2014/main" id="{5B668838-1C2E-7C4A-8CFB-C826E19CEE73}"/>
              </a:ext>
            </a:extLst>
          </p:cNvPr>
          <p:cNvSpPr/>
          <p:nvPr/>
        </p:nvSpPr>
        <p:spPr>
          <a:xfrm>
            <a:off x="8978893" y="3431271"/>
            <a:ext cx="88702" cy="92979"/>
          </a:xfrm>
          <a:prstGeom prst="triangl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07" name="Group 106">
            <a:extLst>
              <a:ext uri="{FF2B5EF4-FFF2-40B4-BE49-F238E27FC236}">
                <a16:creationId xmlns:a16="http://schemas.microsoft.com/office/drawing/2014/main" id="{D6BC72D1-7DAB-AA4E-8D2A-524331F0065B}"/>
              </a:ext>
            </a:extLst>
          </p:cNvPr>
          <p:cNvGrpSpPr/>
          <p:nvPr/>
        </p:nvGrpSpPr>
        <p:grpSpPr>
          <a:xfrm>
            <a:off x="8533736" y="3283647"/>
            <a:ext cx="96366" cy="177104"/>
            <a:chOff x="9845011" y="3499546"/>
            <a:chExt cx="96366" cy="250129"/>
          </a:xfrm>
        </p:grpSpPr>
        <p:cxnSp>
          <p:nvCxnSpPr>
            <p:cNvPr id="108" name="Straight Connector 107">
              <a:extLst>
                <a:ext uri="{FF2B5EF4-FFF2-40B4-BE49-F238E27FC236}">
                  <a16:creationId xmlns:a16="http://schemas.microsoft.com/office/drawing/2014/main" id="{F82BC745-7DED-5E4A-9071-010AE3760331}"/>
                </a:ext>
              </a:extLst>
            </p:cNvPr>
            <p:cNvCxnSpPr>
              <a:cxnSpLocks/>
            </p:cNvCxnSpPr>
            <p:nvPr/>
          </p:nvCxnSpPr>
          <p:spPr>
            <a:xfrm>
              <a:off x="9845011" y="3747754"/>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D638DC86-20A9-B948-8CCB-C526C4C799E2}"/>
                </a:ext>
              </a:extLst>
            </p:cNvPr>
            <p:cNvCxnSpPr>
              <a:cxnSpLocks/>
            </p:cNvCxnSpPr>
            <p:nvPr/>
          </p:nvCxnSpPr>
          <p:spPr>
            <a:xfrm>
              <a:off x="9845011" y="35032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E89CF714-F6A6-274A-8485-57D3C0E7B840}"/>
                </a:ext>
              </a:extLst>
            </p:cNvPr>
            <p:cNvCxnSpPr>
              <a:cxnSpLocks/>
            </p:cNvCxnSpPr>
            <p:nvPr/>
          </p:nvCxnSpPr>
          <p:spPr>
            <a:xfrm flipV="1">
              <a:off x="9893194" y="3499546"/>
              <a:ext cx="0" cy="25012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11" name="Triangle 110">
            <a:extLst>
              <a:ext uri="{FF2B5EF4-FFF2-40B4-BE49-F238E27FC236}">
                <a16:creationId xmlns:a16="http://schemas.microsoft.com/office/drawing/2014/main" id="{F82B0D27-A64E-744C-937D-3DEEFE6D526B}"/>
              </a:ext>
            </a:extLst>
          </p:cNvPr>
          <p:cNvSpPr/>
          <p:nvPr/>
        </p:nvSpPr>
        <p:spPr>
          <a:xfrm>
            <a:off x="8537568" y="3323321"/>
            <a:ext cx="88702" cy="92979"/>
          </a:xfrm>
          <a:prstGeom prst="triangl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12" name="Group 111">
            <a:extLst>
              <a:ext uri="{FF2B5EF4-FFF2-40B4-BE49-F238E27FC236}">
                <a16:creationId xmlns:a16="http://schemas.microsoft.com/office/drawing/2014/main" id="{96EBA487-CD8E-5840-AE70-BBDAD29BEAD7}"/>
              </a:ext>
            </a:extLst>
          </p:cNvPr>
          <p:cNvGrpSpPr/>
          <p:nvPr/>
        </p:nvGrpSpPr>
        <p:grpSpPr>
          <a:xfrm>
            <a:off x="8100348" y="3086797"/>
            <a:ext cx="96366" cy="170754"/>
            <a:chOff x="9845011" y="3499546"/>
            <a:chExt cx="96366" cy="250129"/>
          </a:xfrm>
        </p:grpSpPr>
        <p:cxnSp>
          <p:nvCxnSpPr>
            <p:cNvPr id="113" name="Straight Connector 112">
              <a:extLst>
                <a:ext uri="{FF2B5EF4-FFF2-40B4-BE49-F238E27FC236}">
                  <a16:creationId xmlns:a16="http://schemas.microsoft.com/office/drawing/2014/main" id="{50AC337C-604A-884A-9438-DD4E89927D6B}"/>
                </a:ext>
              </a:extLst>
            </p:cNvPr>
            <p:cNvCxnSpPr>
              <a:cxnSpLocks/>
            </p:cNvCxnSpPr>
            <p:nvPr/>
          </p:nvCxnSpPr>
          <p:spPr>
            <a:xfrm>
              <a:off x="9845011" y="3747754"/>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8A5B16C4-A673-D343-82D4-DBA83689EB53}"/>
                </a:ext>
              </a:extLst>
            </p:cNvPr>
            <p:cNvCxnSpPr>
              <a:cxnSpLocks/>
            </p:cNvCxnSpPr>
            <p:nvPr/>
          </p:nvCxnSpPr>
          <p:spPr>
            <a:xfrm>
              <a:off x="9845011" y="35032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72F35D46-4E66-F34F-83BD-2588AC085287}"/>
                </a:ext>
              </a:extLst>
            </p:cNvPr>
            <p:cNvCxnSpPr>
              <a:cxnSpLocks/>
            </p:cNvCxnSpPr>
            <p:nvPr/>
          </p:nvCxnSpPr>
          <p:spPr>
            <a:xfrm flipV="1">
              <a:off x="9893194" y="3499546"/>
              <a:ext cx="0" cy="25012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16" name="Triangle 115">
            <a:extLst>
              <a:ext uri="{FF2B5EF4-FFF2-40B4-BE49-F238E27FC236}">
                <a16:creationId xmlns:a16="http://schemas.microsoft.com/office/drawing/2014/main" id="{E005D2B5-6802-5A45-9FF8-4BF2BDB0D44A}"/>
              </a:ext>
            </a:extLst>
          </p:cNvPr>
          <p:cNvSpPr/>
          <p:nvPr/>
        </p:nvSpPr>
        <p:spPr>
          <a:xfrm>
            <a:off x="8104180" y="3116946"/>
            <a:ext cx="88702" cy="92979"/>
          </a:xfrm>
          <a:prstGeom prst="triangl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17" name="Group 116">
            <a:extLst>
              <a:ext uri="{FF2B5EF4-FFF2-40B4-BE49-F238E27FC236}">
                <a16:creationId xmlns:a16="http://schemas.microsoft.com/office/drawing/2014/main" id="{E317ED94-9888-3B4E-ACD6-A8026E0A167E}"/>
              </a:ext>
            </a:extLst>
          </p:cNvPr>
          <p:cNvGrpSpPr/>
          <p:nvPr/>
        </p:nvGrpSpPr>
        <p:grpSpPr>
          <a:xfrm>
            <a:off x="7662198" y="2918522"/>
            <a:ext cx="96366" cy="164404"/>
            <a:chOff x="9845011" y="3499546"/>
            <a:chExt cx="96366" cy="250129"/>
          </a:xfrm>
        </p:grpSpPr>
        <p:cxnSp>
          <p:nvCxnSpPr>
            <p:cNvPr id="118" name="Straight Connector 117">
              <a:extLst>
                <a:ext uri="{FF2B5EF4-FFF2-40B4-BE49-F238E27FC236}">
                  <a16:creationId xmlns:a16="http://schemas.microsoft.com/office/drawing/2014/main" id="{19142C60-5FD4-8F40-86D8-1E349C229EEB}"/>
                </a:ext>
              </a:extLst>
            </p:cNvPr>
            <p:cNvCxnSpPr>
              <a:cxnSpLocks/>
            </p:cNvCxnSpPr>
            <p:nvPr/>
          </p:nvCxnSpPr>
          <p:spPr>
            <a:xfrm>
              <a:off x="9845011" y="3747754"/>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a:extLst>
                <a:ext uri="{FF2B5EF4-FFF2-40B4-BE49-F238E27FC236}">
                  <a16:creationId xmlns:a16="http://schemas.microsoft.com/office/drawing/2014/main" id="{4F35F501-E677-5A49-87B0-8C256B3D9956}"/>
                </a:ext>
              </a:extLst>
            </p:cNvPr>
            <p:cNvCxnSpPr>
              <a:cxnSpLocks/>
            </p:cNvCxnSpPr>
            <p:nvPr/>
          </p:nvCxnSpPr>
          <p:spPr>
            <a:xfrm>
              <a:off x="9845011" y="35032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a:extLst>
                <a:ext uri="{FF2B5EF4-FFF2-40B4-BE49-F238E27FC236}">
                  <a16:creationId xmlns:a16="http://schemas.microsoft.com/office/drawing/2014/main" id="{0395A65A-4A7F-E344-9185-B18ECDE836CA}"/>
                </a:ext>
              </a:extLst>
            </p:cNvPr>
            <p:cNvCxnSpPr>
              <a:cxnSpLocks/>
            </p:cNvCxnSpPr>
            <p:nvPr/>
          </p:nvCxnSpPr>
          <p:spPr>
            <a:xfrm flipV="1">
              <a:off x="9893194" y="3499546"/>
              <a:ext cx="0" cy="25012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21" name="Triangle 120">
            <a:extLst>
              <a:ext uri="{FF2B5EF4-FFF2-40B4-BE49-F238E27FC236}">
                <a16:creationId xmlns:a16="http://schemas.microsoft.com/office/drawing/2014/main" id="{4BE93140-D65E-AB4E-88FA-0C739B4570BC}"/>
              </a:ext>
            </a:extLst>
          </p:cNvPr>
          <p:cNvSpPr/>
          <p:nvPr/>
        </p:nvSpPr>
        <p:spPr>
          <a:xfrm>
            <a:off x="7666030" y="2945496"/>
            <a:ext cx="88702" cy="92979"/>
          </a:xfrm>
          <a:prstGeom prst="triangl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22" name="Group 121">
            <a:extLst>
              <a:ext uri="{FF2B5EF4-FFF2-40B4-BE49-F238E27FC236}">
                <a16:creationId xmlns:a16="http://schemas.microsoft.com/office/drawing/2014/main" id="{A5C23971-21E5-F742-B979-3259E2DB1560}"/>
              </a:ext>
            </a:extLst>
          </p:cNvPr>
          <p:cNvGrpSpPr/>
          <p:nvPr/>
        </p:nvGrpSpPr>
        <p:grpSpPr>
          <a:xfrm>
            <a:off x="7225636" y="2762947"/>
            <a:ext cx="96366" cy="151704"/>
            <a:chOff x="9845011" y="3499546"/>
            <a:chExt cx="96366" cy="250129"/>
          </a:xfrm>
        </p:grpSpPr>
        <p:cxnSp>
          <p:nvCxnSpPr>
            <p:cNvPr id="123" name="Straight Connector 122">
              <a:extLst>
                <a:ext uri="{FF2B5EF4-FFF2-40B4-BE49-F238E27FC236}">
                  <a16:creationId xmlns:a16="http://schemas.microsoft.com/office/drawing/2014/main" id="{CB8FE0A7-B103-F94A-A30E-390A3896C186}"/>
                </a:ext>
              </a:extLst>
            </p:cNvPr>
            <p:cNvCxnSpPr>
              <a:cxnSpLocks/>
            </p:cNvCxnSpPr>
            <p:nvPr/>
          </p:nvCxnSpPr>
          <p:spPr>
            <a:xfrm>
              <a:off x="9845011" y="3747754"/>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a:extLst>
                <a:ext uri="{FF2B5EF4-FFF2-40B4-BE49-F238E27FC236}">
                  <a16:creationId xmlns:a16="http://schemas.microsoft.com/office/drawing/2014/main" id="{978C3CB0-ED8C-6143-9C84-7F14116D8296}"/>
                </a:ext>
              </a:extLst>
            </p:cNvPr>
            <p:cNvCxnSpPr>
              <a:cxnSpLocks/>
            </p:cNvCxnSpPr>
            <p:nvPr/>
          </p:nvCxnSpPr>
          <p:spPr>
            <a:xfrm>
              <a:off x="9845011" y="35032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a:extLst>
                <a:ext uri="{FF2B5EF4-FFF2-40B4-BE49-F238E27FC236}">
                  <a16:creationId xmlns:a16="http://schemas.microsoft.com/office/drawing/2014/main" id="{34E61168-1E3B-EB40-ACCC-D88E5A9EAAB4}"/>
                </a:ext>
              </a:extLst>
            </p:cNvPr>
            <p:cNvCxnSpPr>
              <a:cxnSpLocks/>
            </p:cNvCxnSpPr>
            <p:nvPr/>
          </p:nvCxnSpPr>
          <p:spPr>
            <a:xfrm flipV="1">
              <a:off x="9893194" y="3499546"/>
              <a:ext cx="0" cy="25012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26" name="Triangle 125">
            <a:extLst>
              <a:ext uri="{FF2B5EF4-FFF2-40B4-BE49-F238E27FC236}">
                <a16:creationId xmlns:a16="http://schemas.microsoft.com/office/drawing/2014/main" id="{D66340D7-1D37-7D45-A55B-4C0543EA7C3F}"/>
              </a:ext>
            </a:extLst>
          </p:cNvPr>
          <p:cNvSpPr/>
          <p:nvPr/>
        </p:nvSpPr>
        <p:spPr>
          <a:xfrm>
            <a:off x="7229468" y="2789921"/>
            <a:ext cx="88702" cy="92979"/>
          </a:xfrm>
          <a:prstGeom prst="triangl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27" name="Group 126">
            <a:extLst>
              <a:ext uri="{FF2B5EF4-FFF2-40B4-BE49-F238E27FC236}">
                <a16:creationId xmlns:a16="http://schemas.microsoft.com/office/drawing/2014/main" id="{763066EE-41A3-C243-8295-11F81C796EC8}"/>
              </a:ext>
            </a:extLst>
          </p:cNvPr>
          <p:cNvGrpSpPr/>
          <p:nvPr/>
        </p:nvGrpSpPr>
        <p:grpSpPr>
          <a:xfrm>
            <a:off x="6787486" y="2531172"/>
            <a:ext cx="96366" cy="139003"/>
            <a:chOff x="9845011" y="3499546"/>
            <a:chExt cx="96366" cy="250129"/>
          </a:xfrm>
        </p:grpSpPr>
        <p:cxnSp>
          <p:nvCxnSpPr>
            <p:cNvPr id="128" name="Straight Connector 127">
              <a:extLst>
                <a:ext uri="{FF2B5EF4-FFF2-40B4-BE49-F238E27FC236}">
                  <a16:creationId xmlns:a16="http://schemas.microsoft.com/office/drawing/2014/main" id="{A2152107-3A88-DD4D-9552-2CD569D995CF}"/>
                </a:ext>
              </a:extLst>
            </p:cNvPr>
            <p:cNvCxnSpPr>
              <a:cxnSpLocks/>
            </p:cNvCxnSpPr>
            <p:nvPr/>
          </p:nvCxnSpPr>
          <p:spPr>
            <a:xfrm>
              <a:off x="9845011" y="3747754"/>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a:extLst>
                <a:ext uri="{FF2B5EF4-FFF2-40B4-BE49-F238E27FC236}">
                  <a16:creationId xmlns:a16="http://schemas.microsoft.com/office/drawing/2014/main" id="{C48E1E1A-C9D6-0A41-9443-AA95EF8CA827}"/>
                </a:ext>
              </a:extLst>
            </p:cNvPr>
            <p:cNvCxnSpPr>
              <a:cxnSpLocks/>
            </p:cNvCxnSpPr>
            <p:nvPr/>
          </p:nvCxnSpPr>
          <p:spPr>
            <a:xfrm>
              <a:off x="9845011" y="35032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a:extLst>
                <a:ext uri="{FF2B5EF4-FFF2-40B4-BE49-F238E27FC236}">
                  <a16:creationId xmlns:a16="http://schemas.microsoft.com/office/drawing/2014/main" id="{5719FCB6-57B7-6844-89BC-8F91B5D6670C}"/>
                </a:ext>
              </a:extLst>
            </p:cNvPr>
            <p:cNvCxnSpPr>
              <a:cxnSpLocks/>
            </p:cNvCxnSpPr>
            <p:nvPr/>
          </p:nvCxnSpPr>
          <p:spPr>
            <a:xfrm flipV="1">
              <a:off x="9893194" y="3499546"/>
              <a:ext cx="0" cy="25012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31" name="Triangle 130">
            <a:extLst>
              <a:ext uri="{FF2B5EF4-FFF2-40B4-BE49-F238E27FC236}">
                <a16:creationId xmlns:a16="http://schemas.microsoft.com/office/drawing/2014/main" id="{B3F3FAB4-DCEE-114B-9833-156D1423D2D3}"/>
              </a:ext>
            </a:extLst>
          </p:cNvPr>
          <p:cNvSpPr/>
          <p:nvPr/>
        </p:nvSpPr>
        <p:spPr>
          <a:xfrm>
            <a:off x="6791318" y="2542271"/>
            <a:ext cx="88702" cy="92979"/>
          </a:xfrm>
          <a:prstGeom prst="triangl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32" name="Group 131">
            <a:extLst>
              <a:ext uri="{FF2B5EF4-FFF2-40B4-BE49-F238E27FC236}">
                <a16:creationId xmlns:a16="http://schemas.microsoft.com/office/drawing/2014/main" id="{B9EC031D-8F43-2441-A5E3-ACE1E1C24953}"/>
              </a:ext>
            </a:extLst>
          </p:cNvPr>
          <p:cNvGrpSpPr/>
          <p:nvPr/>
        </p:nvGrpSpPr>
        <p:grpSpPr>
          <a:xfrm>
            <a:off x="6354098" y="2448622"/>
            <a:ext cx="96366" cy="104078"/>
            <a:chOff x="9845011" y="3499546"/>
            <a:chExt cx="96366" cy="250129"/>
          </a:xfrm>
        </p:grpSpPr>
        <p:cxnSp>
          <p:nvCxnSpPr>
            <p:cNvPr id="133" name="Straight Connector 132">
              <a:extLst>
                <a:ext uri="{FF2B5EF4-FFF2-40B4-BE49-F238E27FC236}">
                  <a16:creationId xmlns:a16="http://schemas.microsoft.com/office/drawing/2014/main" id="{6316565F-5F3F-7B4A-84E2-4B89C22DF137}"/>
                </a:ext>
              </a:extLst>
            </p:cNvPr>
            <p:cNvCxnSpPr>
              <a:cxnSpLocks/>
            </p:cNvCxnSpPr>
            <p:nvPr/>
          </p:nvCxnSpPr>
          <p:spPr>
            <a:xfrm>
              <a:off x="9845011" y="3747754"/>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a:extLst>
                <a:ext uri="{FF2B5EF4-FFF2-40B4-BE49-F238E27FC236}">
                  <a16:creationId xmlns:a16="http://schemas.microsoft.com/office/drawing/2014/main" id="{4584842C-D9B3-664F-9B40-E4FF6FA66911}"/>
                </a:ext>
              </a:extLst>
            </p:cNvPr>
            <p:cNvCxnSpPr>
              <a:cxnSpLocks/>
            </p:cNvCxnSpPr>
            <p:nvPr/>
          </p:nvCxnSpPr>
          <p:spPr>
            <a:xfrm>
              <a:off x="9845011" y="35032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a:extLst>
                <a:ext uri="{FF2B5EF4-FFF2-40B4-BE49-F238E27FC236}">
                  <a16:creationId xmlns:a16="http://schemas.microsoft.com/office/drawing/2014/main" id="{D66F9634-DC3C-024B-A2A0-67998B4737A9}"/>
                </a:ext>
              </a:extLst>
            </p:cNvPr>
            <p:cNvCxnSpPr>
              <a:cxnSpLocks/>
            </p:cNvCxnSpPr>
            <p:nvPr/>
          </p:nvCxnSpPr>
          <p:spPr>
            <a:xfrm flipV="1">
              <a:off x="9893194" y="3499546"/>
              <a:ext cx="0" cy="25012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36" name="Triangle 135">
            <a:extLst>
              <a:ext uri="{FF2B5EF4-FFF2-40B4-BE49-F238E27FC236}">
                <a16:creationId xmlns:a16="http://schemas.microsoft.com/office/drawing/2014/main" id="{234C7C58-DC0F-6442-BB9C-065FB7BA0AFC}"/>
              </a:ext>
            </a:extLst>
          </p:cNvPr>
          <p:cNvSpPr/>
          <p:nvPr/>
        </p:nvSpPr>
        <p:spPr>
          <a:xfrm>
            <a:off x="6357930" y="2447021"/>
            <a:ext cx="88702" cy="92979"/>
          </a:xfrm>
          <a:prstGeom prst="triangl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37" name="Group 136">
            <a:extLst>
              <a:ext uri="{FF2B5EF4-FFF2-40B4-BE49-F238E27FC236}">
                <a16:creationId xmlns:a16="http://schemas.microsoft.com/office/drawing/2014/main" id="{3CB225F0-E479-4B47-8304-F74D17412CCE}"/>
              </a:ext>
            </a:extLst>
          </p:cNvPr>
          <p:cNvGrpSpPr/>
          <p:nvPr/>
        </p:nvGrpSpPr>
        <p:grpSpPr>
          <a:xfrm>
            <a:off x="5917536" y="2263775"/>
            <a:ext cx="96366" cy="114300"/>
            <a:chOff x="9845011" y="3499546"/>
            <a:chExt cx="96366" cy="250129"/>
          </a:xfrm>
        </p:grpSpPr>
        <p:cxnSp>
          <p:nvCxnSpPr>
            <p:cNvPr id="138" name="Straight Connector 137">
              <a:extLst>
                <a:ext uri="{FF2B5EF4-FFF2-40B4-BE49-F238E27FC236}">
                  <a16:creationId xmlns:a16="http://schemas.microsoft.com/office/drawing/2014/main" id="{644FC094-640D-4E41-947D-5EEE5447433B}"/>
                </a:ext>
              </a:extLst>
            </p:cNvPr>
            <p:cNvCxnSpPr>
              <a:cxnSpLocks/>
            </p:cNvCxnSpPr>
            <p:nvPr/>
          </p:nvCxnSpPr>
          <p:spPr>
            <a:xfrm>
              <a:off x="9845011" y="3747754"/>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9" name="Straight Connector 138">
              <a:extLst>
                <a:ext uri="{FF2B5EF4-FFF2-40B4-BE49-F238E27FC236}">
                  <a16:creationId xmlns:a16="http://schemas.microsoft.com/office/drawing/2014/main" id="{251DCDE1-D187-304B-B2B9-F18CEFF81885}"/>
                </a:ext>
              </a:extLst>
            </p:cNvPr>
            <p:cNvCxnSpPr>
              <a:cxnSpLocks/>
            </p:cNvCxnSpPr>
            <p:nvPr/>
          </p:nvCxnSpPr>
          <p:spPr>
            <a:xfrm>
              <a:off x="9845011" y="35032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71EC57C1-8886-C64E-A00C-9B60FDAD85FF}"/>
                </a:ext>
              </a:extLst>
            </p:cNvPr>
            <p:cNvCxnSpPr>
              <a:cxnSpLocks/>
            </p:cNvCxnSpPr>
            <p:nvPr/>
          </p:nvCxnSpPr>
          <p:spPr>
            <a:xfrm flipV="1">
              <a:off x="9893194" y="3499546"/>
              <a:ext cx="0" cy="25012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41" name="Triangle 140">
            <a:extLst>
              <a:ext uri="{FF2B5EF4-FFF2-40B4-BE49-F238E27FC236}">
                <a16:creationId xmlns:a16="http://schemas.microsoft.com/office/drawing/2014/main" id="{8DA363F5-8FC0-E34D-919A-16E4DA404710}"/>
              </a:ext>
            </a:extLst>
          </p:cNvPr>
          <p:cNvSpPr/>
          <p:nvPr/>
        </p:nvSpPr>
        <p:spPr>
          <a:xfrm>
            <a:off x="5921368" y="2262871"/>
            <a:ext cx="88702" cy="92979"/>
          </a:xfrm>
          <a:prstGeom prst="triangl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42" name="Group 141">
            <a:extLst>
              <a:ext uri="{FF2B5EF4-FFF2-40B4-BE49-F238E27FC236}">
                <a16:creationId xmlns:a16="http://schemas.microsoft.com/office/drawing/2014/main" id="{2714ED79-F567-C245-B170-87C2E0876D68}"/>
              </a:ext>
            </a:extLst>
          </p:cNvPr>
          <p:cNvGrpSpPr/>
          <p:nvPr/>
        </p:nvGrpSpPr>
        <p:grpSpPr>
          <a:xfrm>
            <a:off x="4731673" y="1962847"/>
            <a:ext cx="96366" cy="126303"/>
            <a:chOff x="9845011" y="3499546"/>
            <a:chExt cx="96366" cy="250129"/>
          </a:xfrm>
        </p:grpSpPr>
        <p:cxnSp>
          <p:nvCxnSpPr>
            <p:cNvPr id="143" name="Straight Connector 142">
              <a:extLst>
                <a:ext uri="{FF2B5EF4-FFF2-40B4-BE49-F238E27FC236}">
                  <a16:creationId xmlns:a16="http://schemas.microsoft.com/office/drawing/2014/main" id="{5853D682-09E7-9842-9926-1FA174D9B6B0}"/>
                </a:ext>
              </a:extLst>
            </p:cNvPr>
            <p:cNvCxnSpPr>
              <a:cxnSpLocks/>
            </p:cNvCxnSpPr>
            <p:nvPr/>
          </p:nvCxnSpPr>
          <p:spPr>
            <a:xfrm>
              <a:off x="9845011" y="3747754"/>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a:extLst>
                <a:ext uri="{FF2B5EF4-FFF2-40B4-BE49-F238E27FC236}">
                  <a16:creationId xmlns:a16="http://schemas.microsoft.com/office/drawing/2014/main" id="{FC7A848A-C508-6340-B7D4-22613E6CB93F}"/>
                </a:ext>
              </a:extLst>
            </p:cNvPr>
            <p:cNvCxnSpPr>
              <a:cxnSpLocks/>
            </p:cNvCxnSpPr>
            <p:nvPr/>
          </p:nvCxnSpPr>
          <p:spPr>
            <a:xfrm>
              <a:off x="9845011" y="35032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a:extLst>
                <a:ext uri="{FF2B5EF4-FFF2-40B4-BE49-F238E27FC236}">
                  <a16:creationId xmlns:a16="http://schemas.microsoft.com/office/drawing/2014/main" id="{A200E66A-0229-C746-8FC3-7DAEB500D5F2}"/>
                </a:ext>
              </a:extLst>
            </p:cNvPr>
            <p:cNvCxnSpPr>
              <a:cxnSpLocks/>
            </p:cNvCxnSpPr>
            <p:nvPr/>
          </p:nvCxnSpPr>
          <p:spPr>
            <a:xfrm flipV="1">
              <a:off x="9893194" y="3499546"/>
              <a:ext cx="0" cy="25012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46" name="Triangle 145">
            <a:extLst>
              <a:ext uri="{FF2B5EF4-FFF2-40B4-BE49-F238E27FC236}">
                <a16:creationId xmlns:a16="http://schemas.microsoft.com/office/drawing/2014/main" id="{6A0B4F91-680F-1B40-A27C-985D8D670E00}"/>
              </a:ext>
            </a:extLst>
          </p:cNvPr>
          <p:cNvSpPr/>
          <p:nvPr/>
        </p:nvSpPr>
        <p:spPr>
          <a:xfrm>
            <a:off x="4735505" y="1973946"/>
            <a:ext cx="88702" cy="92979"/>
          </a:xfrm>
          <a:prstGeom prst="triangl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47" name="Group 146">
            <a:extLst>
              <a:ext uri="{FF2B5EF4-FFF2-40B4-BE49-F238E27FC236}">
                <a16:creationId xmlns:a16="http://schemas.microsoft.com/office/drawing/2014/main" id="{2FDCADFB-7F6B-7E4C-830A-24486B3688D2}"/>
              </a:ext>
            </a:extLst>
          </p:cNvPr>
          <p:cNvGrpSpPr/>
          <p:nvPr/>
        </p:nvGrpSpPr>
        <p:grpSpPr>
          <a:xfrm>
            <a:off x="4234786" y="1778698"/>
            <a:ext cx="96366" cy="116778"/>
            <a:chOff x="9845011" y="3499546"/>
            <a:chExt cx="96366" cy="250129"/>
          </a:xfrm>
        </p:grpSpPr>
        <p:cxnSp>
          <p:nvCxnSpPr>
            <p:cNvPr id="148" name="Straight Connector 147">
              <a:extLst>
                <a:ext uri="{FF2B5EF4-FFF2-40B4-BE49-F238E27FC236}">
                  <a16:creationId xmlns:a16="http://schemas.microsoft.com/office/drawing/2014/main" id="{5695673B-29BF-E640-9FFE-1F182EE45E2B}"/>
                </a:ext>
              </a:extLst>
            </p:cNvPr>
            <p:cNvCxnSpPr>
              <a:cxnSpLocks/>
            </p:cNvCxnSpPr>
            <p:nvPr/>
          </p:nvCxnSpPr>
          <p:spPr>
            <a:xfrm>
              <a:off x="9845011" y="3747754"/>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a:extLst>
                <a:ext uri="{FF2B5EF4-FFF2-40B4-BE49-F238E27FC236}">
                  <a16:creationId xmlns:a16="http://schemas.microsoft.com/office/drawing/2014/main" id="{300CACCB-D0C0-5E48-A520-1B2D6016CC5E}"/>
                </a:ext>
              </a:extLst>
            </p:cNvPr>
            <p:cNvCxnSpPr>
              <a:cxnSpLocks/>
            </p:cNvCxnSpPr>
            <p:nvPr/>
          </p:nvCxnSpPr>
          <p:spPr>
            <a:xfrm>
              <a:off x="9845011" y="35032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a:extLst>
                <a:ext uri="{FF2B5EF4-FFF2-40B4-BE49-F238E27FC236}">
                  <a16:creationId xmlns:a16="http://schemas.microsoft.com/office/drawing/2014/main" id="{854B2ABC-A0AA-C44E-BEBA-2DED95C88983}"/>
                </a:ext>
              </a:extLst>
            </p:cNvPr>
            <p:cNvCxnSpPr>
              <a:cxnSpLocks/>
            </p:cNvCxnSpPr>
            <p:nvPr/>
          </p:nvCxnSpPr>
          <p:spPr>
            <a:xfrm flipV="1">
              <a:off x="9893194" y="3499546"/>
              <a:ext cx="0" cy="25012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51" name="Triangle 150">
            <a:extLst>
              <a:ext uri="{FF2B5EF4-FFF2-40B4-BE49-F238E27FC236}">
                <a16:creationId xmlns:a16="http://schemas.microsoft.com/office/drawing/2014/main" id="{B64026A0-7A43-E241-96FB-2DD82B92D581}"/>
              </a:ext>
            </a:extLst>
          </p:cNvPr>
          <p:cNvSpPr/>
          <p:nvPr/>
        </p:nvSpPr>
        <p:spPr>
          <a:xfrm>
            <a:off x="4238618" y="1783446"/>
            <a:ext cx="88702" cy="92979"/>
          </a:xfrm>
          <a:prstGeom prst="triangl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52" name="Group 151">
            <a:extLst>
              <a:ext uri="{FF2B5EF4-FFF2-40B4-BE49-F238E27FC236}">
                <a16:creationId xmlns:a16="http://schemas.microsoft.com/office/drawing/2014/main" id="{AAA1837B-8BC5-9940-805F-6BE249AB371E}"/>
              </a:ext>
            </a:extLst>
          </p:cNvPr>
          <p:cNvGrpSpPr/>
          <p:nvPr/>
        </p:nvGrpSpPr>
        <p:grpSpPr>
          <a:xfrm>
            <a:off x="3987136" y="1537398"/>
            <a:ext cx="96366" cy="110428"/>
            <a:chOff x="9845011" y="3499546"/>
            <a:chExt cx="96366" cy="250129"/>
          </a:xfrm>
        </p:grpSpPr>
        <p:cxnSp>
          <p:nvCxnSpPr>
            <p:cNvPr id="153" name="Straight Connector 152">
              <a:extLst>
                <a:ext uri="{FF2B5EF4-FFF2-40B4-BE49-F238E27FC236}">
                  <a16:creationId xmlns:a16="http://schemas.microsoft.com/office/drawing/2014/main" id="{B4A69A40-86DB-924E-9E69-D451FF112FCC}"/>
                </a:ext>
              </a:extLst>
            </p:cNvPr>
            <p:cNvCxnSpPr>
              <a:cxnSpLocks/>
            </p:cNvCxnSpPr>
            <p:nvPr/>
          </p:nvCxnSpPr>
          <p:spPr>
            <a:xfrm>
              <a:off x="9845011" y="3747754"/>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a:extLst>
                <a:ext uri="{FF2B5EF4-FFF2-40B4-BE49-F238E27FC236}">
                  <a16:creationId xmlns:a16="http://schemas.microsoft.com/office/drawing/2014/main" id="{3778401F-3696-C34A-B4F9-A94595A74369}"/>
                </a:ext>
              </a:extLst>
            </p:cNvPr>
            <p:cNvCxnSpPr>
              <a:cxnSpLocks/>
            </p:cNvCxnSpPr>
            <p:nvPr/>
          </p:nvCxnSpPr>
          <p:spPr>
            <a:xfrm>
              <a:off x="9845011" y="35032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a:extLst>
                <a:ext uri="{FF2B5EF4-FFF2-40B4-BE49-F238E27FC236}">
                  <a16:creationId xmlns:a16="http://schemas.microsoft.com/office/drawing/2014/main" id="{C62807AD-2449-B94E-BDE8-2A9BE8163E44}"/>
                </a:ext>
              </a:extLst>
            </p:cNvPr>
            <p:cNvCxnSpPr>
              <a:cxnSpLocks/>
            </p:cNvCxnSpPr>
            <p:nvPr/>
          </p:nvCxnSpPr>
          <p:spPr>
            <a:xfrm flipV="1">
              <a:off x="9893194" y="3499546"/>
              <a:ext cx="0" cy="25012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56" name="Triangle 155">
            <a:extLst>
              <a:ext uri="{FF2B5EF4-FFF2-40B4-BE49-F238E27FC236}">
                <a16:creationId xmlns:a16="http://schemas.microsoft.com/office/drawing/2014/main" id="{F9D5F992-0EE7-6E48-AF4F-02CDE41EEDD4}"/>
              </a:ext>
            </a:extLst>
          </p:cNvPr>
          <p:cNvSpPr/>
          <p:nvPr/>
        </p:nvSpPr>
        <p:spPr>
          <a:xfrm>
            <a:off x="3990968" y="1548496"/>
            <a:ext cx="88702" cy="92979"/>
          </a:xfrm>
          <a:prstGeom prst="triangl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57" name="Group 156">
            <a:extLst>
              <a:ext uri="{FF2B5EF4-FFF2-40B4-BE49-F238E27FC236}">
                <a16:creationId xmlns:a16="http://schemas.microsoft.com/office/drawing/2014/main" id="{B5AABD1E-6A8B-E14F-B5AC-D2E4F9D710C0}"/>
              </a:ext>
            </a:extLst>
          </p:cNvPr>
          <p:cNvGrpSpPr/>
          <p:nvPr/>
        </p:nvGrpSpPr>
        <p:grpSpPr>
          <a:xfrm>
            <a:off x="3860136" y="1756472"/>
            <a:ext cx="96366" cy="139003"/>
            <a:chOff x="9845011" y="3499546"/>
            <a:chExt cx="96366" cy="250129"/>
          </a:xfrm>
        </p:grpSpPr>
        <p:cxnSp>
          <p:nvCxnSpPr>
            <p:cNvPr id="158" name="Straight Connector 157">
              <a:extLst>
                <a:ext uri="{FF2B5EF4-FFF2-40B4-BE49-F238E27FC236}">
                  <a16:creationId xmlns:a16="http://schemas.microsoft.com/office/drawing/2014/main" id="{545EC72D-1C76-BF4D-BA15-16F8190E9357}"/>
                </a:ext>
              </a:extLst>
            </p:cNvPr>
            <p:cNvCxnSpPr>
              <a:cxnSpLocks/>
            </p:cNvCxnSpPr>
            <p:nvPr/>
          </p:nvCxnSpPr>
          <p:spPr>
            <a:xfrm>
              <a:off x="9845011" y="3747754"/>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a:extLst>
                <a:ext uri="{FF2B5EF4-FFF2-40B4-BE49-F238E27FC236}">
                  <a16:creationId xmlns:a16="http://schemas.microsoft.com/office/drawing/2014/main" id="{660FC849-5758-1046-823E-FF9D35252191}"/>
                </a:ext>
              </a:extLst>
            </p:cNvPr>
            <p:cNvCxnSpPr>
              <a:cxnSpLocks/>
            </p:cNvCxnSpPr>
            <p:nvPr/>
          </p:nvCxnSpPr>
          <p:spPr>
            <a:xfrm>
              <a:off x="9845011" y="35032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a:extLst>
                <a:ext uri="{FF2B5EF4-FFF2-40B4-BE49-F238E27FC236}">
                  <a16:creationId xmlns:a16="http://schemas.microsoft.com/office/drawing/2014/main" id="{1B53785C-F166-E442-B3C4-A4B181EBB649}"/>
                </a:ext>
              </a:extLst>
            </p:cNvPr>
            <p:cNvCxnSpPr>
              <a:cxnSpLocks/>
            </p:cNvCxnSpPr>
            <p:nvPr/>
          </p:nvCxnSpPr>
          <p:spPr>
            <a:xfrm flipV="1">
              <a:off x="9893194" y="3499546"/>
              <a:ext cx="0" cy="25012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62" name="Group 161">
            <a:extLst>
              <a:ext uri="{FF2B5EF4-FFF2-40B4-BE49-F238E27FC236}">
                <a16:creationId xmlns:a16="http://schemas.microsoft.com/office/drawing/2014/main" id="{07CEF60F-A9E1-C541-9223-E9BE1710CD80}"/>
              </a:ext>
            </a:extLst>
          </p:cNvPr>
          <p:cNvGrpSpPr/>
          <p:nvPr/>
        </p:nvGrpSpPr>
        <p:grpSpPr>
          <a:xfrm>
            <a:off x="5482561" y="2061272"/>
            <a:ext cx="96366" cy="151704"/>
            <a:chOff x="9845011" y="3499546"/>
            <a:chExt cx="96366" cy="250129"/>
          </a:xfrm>
        </p:grpSpPr>
        <p:cxnSp>
          <p:nvCxnSpPr>
            <p:cNvPr id="163" name="Straight Connector 162">
              <a:extLst>
                <a:ext uri="{FF2B5EF4-FFF2-40B4-BE49-F238E27FC236}">
                  <a16:creationId xmlns:a16="http://schemas.microsoft.com/office/drawing/2014/main" id="{D561D5D4-032A-9442-8CAB-EEA43B3E7F16}"/>
                </a:ext>
              </a:extLst>
            </p:cNvPr>
            <p:cNvCxnSpPr>
              <a:cxnSpLocks/>
            </p:cNvCxnSpPr>
            <p:nvPr/>
          </p:nvCxnSpPr>
          <p:spPr>
            <a:xfrm>
              <a:off x="9845011" y="3747754"/>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4" name="Straight Connector 163">
              <a:extLst>
                <a:ext uri="{FF2B5EF4-FFF2-40B4-BE49-F238E27FC236}">
                  <a16:creationId xmlns:a16="http://schemas.microsoft.com/office/drawing/2014/main" id="{075293D8-DE63-E641-843C-EE80202F7532}"/>
                </a:ext>
              </a:extLst>
            </p:cNvPr>
            <p:cNvCxnSpPr>
              <a:cxnSpLocks/>
            </p:cNvCxnSpPr>
            <p:nvPr/>
          </p:nvCxnSpPr>
          <p:spPr>
            <a:xfrm>
              <a:off x="9845011" y="35032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5" name="Straight Connector 164">
              <a:extLst>
                <a:ext uri="{FF2B5EF4-FFF2-40B4-BE49-F238E27FC236}">
                  <a16:creationId xmlns:a16="http://schemas.microsoft.com/office/drawing/2014/main" id="{EA73AF4B-AB16-8942-B736-2346849FCDC5}"/>
                </a:ext>
              </a:extLst>
            </p:cNvPr>
            <p:cNvCxnSpPr>
              <a:cxnSpLocks/>
            </p:cNvCxnSpPr>
            <p:nvPr/>
          </p:nvCxnSpPr>
          <p:spPr>
            <a:xfrm flipV="1">
              <a:off x="9893194" y="3499546"/>
              <a:ext cx="0" cy="25012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68" name="Group 167">
            <a:extLst>
              <a:ext uri="{FF2B5EF4-FFF2-40B4-BE49-F238E27FC236}">
                <a16:creationId xmlns:a16="http://schemas.microsoft.com/office/drawing/2014/main" id="{18238119-27A8-EE41-B45E-A1174FC09897}"/>
              </a:ext>
            </a:extLst>
          </p:cNvPr>
          <p:cNvGrpSpPr/>
          <p:nvPr/>
        </p:nvGrpSpPr>
        <p:grpSpPr>
          <a:xfrm>
            <a:off x="9845011" y="2442272"/>
            <a:ext cx="96366" cy="240604"/>
            <a:chOff x="9845011" y="3499546"/>
            <a:chExt cx="96366" cy="250129"/>
          </a:xfrm>
        </p:grpSpPr>
        <p:cxnSp>
          <p:nvCxnSpPr>
            <p:cNvPr id="169" name="Straight Connector 168">
              <a:extLst>
                <a:ext uri="{FF2B5EF4-FFF2-40B4-BE49-F238E27FC236}">
                  <a16:creationId xmlns:a16="http://schemas.microsoft.com/office/drawing/2014/main" id="{FD65D3B5-9488-8141-B7DF-562AC693FA9C}"/>
                </a:ext>
              </a:extLst>
            </p:cNvPr>
            <p:cNvCxnSpPr>
              <a:cxnSpLocks/>
            </p:cNvCxnSpPr>
            <p:nvPr/>
          </p:nvCxnSpPr>
          <p:spPr>
            <a:xfrm>
              <a:off x="9845011" y="3747754"/>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0" name="Straight Connector 169">
              <a:extLst>
                <a:ext uri="{FF2B5EF4-FFF2-40B4-BE49-F238E27FC236}">
                  <a16:creationId xmlns:a16="http://schemas.microsoft.com/office/drawing/2014/main" id="{A37C80CD-A119-CE4B-AF51-B8D688922C07}"/>
                </a:ext>
              </a:extLst>
            </p:cNvPr>
            <p:cNvCxnSpPr>
              <a:cxnSpLocks/>
            </p:cNvCxnSpPr>
            <p:nvPr/>
          </p:nvCxnSpPr>
          <p:spPr>
            <a:xfrm>
              <a:off x="9845011" y="35032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a:extLst>
                <a:ext uri="{FF2B5EF4-FFF2-40B4-BE49-F238E27FC236}">
                  <a16:creationId xmlns:a16="http://schemas.microsoft.com/office/drawing/2014/main" id="{335B5C2E-3E96-5349-BF3D-520F227C9C57}"/>
                </a:ext>
              </a:extLst>
            </p:cNvPr>
            <p:cNvCxnSpPr>
              <a:cxnSpLocks/>
            </p:cNvCxnSpPr>
            <p:nvPr/>
          </p:nvCxnSpPr>
          <p:spPr>
            <a:xfrm flipV="1">
              <a:off x="9893194" y="3499546"/>
              <a:ext cx="0" cy="25012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93" name="Oval 92">
            <a:extLst>
              <a:ext uri="{FF2B5EF4-FFF2-40B4-BE49-F238E27FC236}">
                <a16:creationId xmlns:a16="http://schemas.microsoft.com/office/drawing/2014/main" id="{5D308994-635F-FA4E-A129-A0436A83D3E3}"/>
              </a:ext>
            </a:extLst>
          </p:cNvPr>
          <p:cNvSpPr/>
          <p:nvPr/>
        </p:nvSpPr>
        <p:spPr>
          <a:xfrm>
            <a:off x="9849312" y="2512560"/>
            <a:ext cx="87765" cy="8776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6" name="Freeform 95">
            <a:extLst>
              <a:ext uri="{FF2B5EF4-FFF2-40B4-BE49-F238E27FC236}">
                <a16:creationId xmlns:a16="http://schemas.microsoft.com/office/drawing/2014/main" id="{5981CBDF-1833-384B-8C8E-BADFFF40ECD0}"/>
              </a:ext>
            </a:extLst>
          </p:cNvPr>
          <p:cNvSpPr/>
          <p:nvPr/>
        </p:nvSpPr>
        <p:spPr>
          <a:xfrm>
            <a:off x="3905250" y="1641475"/>
            <a:ext cx="5991225" cy="1108075"/>
          </a:xfrm>
          <a:custGeom>
            <a:avLst/>
            <a:gdLst>
              <a:gd name="connsiteX0" fmla="*/ 5991225 w 5991225"/>
              <a:gd name="connsiteY0" fmla="*/ 917575 h 1108075"/>
              <a:gd name="connsiteX1" fmla="*/ 5549900 w 5991225"/>
              <a:gd name="connsiteY1" fmla="*/ 1108075 h 1108075"/>
              <a:gd name="connsiteX2" fmla="*/ 5124450 w 5991225"/>
              <a:gd name="connsiteY2" fmla="*/ 1108075 h 1108075"/>
              <a:gd name="connsiteX3" fmla="*/ 4689475 w 5991225"/>
              <a:gd name="connsiteY3" fmla="*/ 1016000 h 1108075"/>
              <a:gd name="connsiteX4" fmla="*/ 4241800 w 5991225"/>
              <a:gd name="connsiteY4" fmla="*/ 958850 h 1108075"/>
              <a:gd name="connsiteX5" fmla="*/ 3803650 w 5991225"/>
              <a:gd name="connsiteY5" fmla="*/ 904875 h 1108075"/>
              <a:gd name="connsiteX6" fmla="*/ 3368675 w 5991225"/>
              <a:gd name="connsiteY6" fmla="*/ 879475 h 1108075"/>
              <a:gd name="connsiteX7" fmla="*/ 2933700 w 5991225"/>
              <a:gd name="connsiteY7" fmla="*/ 638175 h 1108075"/>
              <a:gd name="connsiteX8" fmla="*/ 2498725 w 5991225"/>
              <a:gd name="connsiteY8" fmla="*/ 609600 h 1108075"/>
              <a:gd name="connsiteX9" fmla="*/ 2060575 w 5991225"/>
              <a:gd name="connsiteY9" fmla="*/ 593725 h 1108075"/>
              <a:gd name="connsiteX10" fmla="*/ 1625600 w 5991225"/>
              <a:gd name="connsiteY10" fmla="*/ 536575 h 1108075"/>
              <a:gd name="connsiteX11" fmla="*/ 869950 w 5991225"/>
              <a:gd name="connsiteY11" fmla="*/ 606425 h 1108075"/>
              <a:gd name="connsiteX12" fmla="*/ 371475 w 5991225"/>
              <a:gd name="connsiteY12" fmla="*/ 685800 h 1108075"/>
              <a:gd name="connsiteX13" fmla="*/ 123825 w 5991225"/>
              <a:gd name="connsiteY13" fmla="*/ 777875 h 1108075"/>
              <a:gd name="connsiteX14" fmla="*/ 0 w 5991225"/>
              <a:gd name="connsiteY14" fmla="*/ 0 h 110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91225" h="1108075">
                <a:moveTo>
                  <a:pt x="5991225" y="917575"/>
                </a:moveTo>
                <a:lnTo>
                  <a:pt x="5549900" y="1108075"/>
                </a:lnTo>
                <a:lnTo>
                  <a:pt x="5124450" y="1108075"/>
                </a:lnTo>
                <a:lnTo>
                  <a:pt x="4689475" y="1016000"/>
                </a:lnTo>
                <a:lnTo>
                  <a:pt x="4241800" y="958850"/>
                </a:lnTo>
                <a:lnTo>
                  <a:pt x="3803650" y="904875"/>
                </a:lnTo>
                <a:lnTo>
                  <a:pt x="3368675" y="879475"/>
                </a:lnTo>
                <a:lnTo>
                  <a:pt x="2933700" y="638175"/>
                </a:lnTo>
                <a:lnTo>
                  <a:pt x="2498725" y="609600"/>
                </a:lnTo>
                <a:lnTo>
                  <a:pt x="2060575" y="593725"/>
                </a:lnTo>
                <a:lnTo>
                  <a:pt x="1625600" y="536575"/>
                </a:lnTo>
                <a:lnTo>
                  <a:pt x="869950" y="606425"/>
                </a:lnTo>
                <a:lnTo>
                  <a:pt x="371475" y="685800"/>
                </a:lnTo>
                <a:lnTo>
                  <a:pt x="123825" y="777875"/>
                </a:lnTo>
                <a:lnTo>
                  <a:pt x="0" y="0"/>
                </a:lnTo>
              </a:path>
            </a:pathLst>
          </a:custGeom>
          <a:no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67" name="Freeform 166">
            <a:extLst>
              <a:ext uri="{FF2B5EF4-FFF2-40B4-BE49-F238E27FC236}">
                <a16:creationId xmlns:a16="http://schemas.microsoft.com/office/drawing/2014/main" id="{8573A73F-7944-9640-93AB-E87A8C9638E1}"/>
              </a:ext>
            </a:extLst>
          </p:cNvPr>
          <p:cNvSpPr/>
          <p:nvPr/>
        </p:nvSpPr>
        <p:spPr>
          <a:xfrm>
            <a:off x="3908425" y="1701800"/>
            <a:ext cx="5984875" cy="1133475"/>
          </a:xfrm>
          <a:custGeom>
            <a:avLst/>
            <a:gdLst>
              <a:gd name="connsiteX0" fmla="*/ 5984875 w 5984875"/>
              <a:gd name="connsiteY0" fmla="*/ 1050925 h 1133475"/>
              <a:gd name="connsiteX1" fmla="*/ 5540375 w 5984875"/>
              <a:gd name="connsiteY1" fmla="*/ 1089025 h 1133475"/>
              <a:gd name="connsiteX2" fmla="*/ 5105400 w 5984875"/>
              <a:gd name="connsiteY2" fmla="*/ 1082675 h 1133475"/>
              <a:gd name="connsiteX3" fmla="*/ 4673600 w 5984875"/>
              <a:gd name="connsiteY3" fmla="*/ 1016000 h 1133475"/>
              <a:gd name="connsiteX4" fmla="*/ 4232275 w 5984875"/>
              <a:gd name="connsiteY4" fmla="*/ 1133475 h 1133475"/>
              <a:gd name="connsiteX5" fmla="*/ 3803650 w 5984875"/>
              <a:gd name="connsiteY5" fmla="*/ 1019175 h 1133475"/>
              <a:gd name="connsiteX6" fmla="*/ 3362325 w 5984875"/>
              <a:gd name="connsiteY6" fmla="*/ 787400 h 1133475"/>
              <a:gd name="connsiteX7" fmla="*/ 2936875 w 5984875"/>
              <a:gd name="connsiteY7" fmla="*/ 669925 h 1133475"/>
              <a:gd name="connsiteX8" fmla="*/ 2495550 w 5984875"/>
              <a:gd name="connsiteY8" fmla="*/ 688975 h 1133475"/>
              <a:gd name="connsiteX9" fmla="*/ 2063750 w 5984875"/>
              <a:gd name="connsiteY9" fmla="*/ 612775 h 1133475"/>
              <a:gd name="connsiteX10" fmla="*/ 1625600 w 5984875"/>
              <a:gd name="connsiteY10" fmla="*/ 574675 h 1133475"/>
              <a:gd name="connsiteX11" fmla="*/ 869950 w 5984875"/>
              <a:gd name="connsiteY11" fmla="*/ 631825 h 1133475"/>
              <a:gd name="connsiteX12" fmla="*/ 377825 w 5984875"/>
              <a:gd name="connsiteY12" fmla="*/ 720725 h 1133475"/>
              <a:gd name="connsiteX13" fmla="*/ 123825 w 5984875"/>
              <a:gd name="connsiteY13" fmla="*/ 993775 h 1133475"/>
              <a:gd name="connsiteX14" fmla="*/ 0 w 5984875"/>
              <a:gd name="connsiteY14" fmla="*/ 0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875" h="1133475">
                <a:moveTo>
                  <a:pt x="5984875" y="1050925"/>
                </a:moveTo>
                <a:lnTo>
                  <a:pt x="5540375" y="1089025"/>
                </a:lnTo>
                <a:lnTo>
                  <a:pt x="5105400" y="1082675"/>
                </a:lnTo>
                <a:lnTo>
                  <a:pt x="4673600" y="1016000"/>
                </a:lnTo>
                <a:lnTo>
                  <a:pt x="4232275" y="1133475"/>
                </a:lnTo>
                <a:lnTo>
                  <a:pt x="3803650" y="1019175"/>
                </a:lnTo>
                <a:lnTo>
                  <a:pt x="3362325" y="787400"/>
                </a:lnTo>
                <a:lnTo>
                  <a:pt x="2936875" y="669925"/>
                </a:lnTo>
                <a:lnTo>
                  <a:pt x="2495550" y="688975"/>
                </a:lnTo>
                <a:lnTo>
                  <a:pt x="2063750" y="612775"/>
                </a:lnTo>
                <a:lnTo>
                  <a:pt x="1625600" y="574675"/>
                </a:lnTo>
                <a:lnTo>
                  <a:pt x="869950" y="631825"/>
                </a:lnTo>
                <a:lnTo>
                  <a:pt x="377825" y="720725"/>
                </a:lnTo>
                <a:lnTo>
                  <a:pt x="123825" y="993775"/>
                </a:lnTo>
                <a:lnTo>
                  <a:pt x="0" y="0"/>
                </a:lnTo>
              </a:path>
            </a:pathLst>
          </a:custGeom>
          <a:noFill/>
          <a:ln w="158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74" name="Group 173">
            <a:extLst>
              <a:ext uri="{FF2B5EF4-FFF2-40B4-BE49-F238E27FC236}">
                <a16:creationId xmlns:a16="http://schemas.microsoft.com/office/drawing/2014/main" id="{C1029E47-8E9F-0B4A-A5A4-858F994C007D}"/>
              </a:ext>
            </a:extLst>
          </p:cNvPr>
          <p:cNvGrpSpPr/>
          <p:nvPr/>
        </p:nvGrpSpPr>
        <p:grpSpPr>
          <a:xfrm>
            <a:off x="9845011" y="2629597"/>
            <a:ext cx="96366" cy="240604"/>
            <a:chOff x="9845011" y="3499546"/>
            <a:chExt cx="96366" cy="250129"/>
          </a:xfrm>
        </p:grpSpPr>
        <p:cxnSp>
          <p:nvCxnSpPr>
            <p:cNvPr id="175" name="Straight Connector 174">
              <a:extLst>
                <a:ext uri="{FF2B5EF4-FFF2-40B4-BE49-F238E27FC236}">
                  <a16:creationId xmlns:a16="http://schemas.microsoft.com/office/drawing/2014/main" id="{B0252AEB-F2F2-404B-9AD7-AB47FC05955F}"/>
                </a:ext>
              </a:extLst>
            </p:cNvPr>
            <p:cNvCxnSpPr>
              <a:cxnSpLocks/>
            </p:cNvCxnSpPr>
            <p:nvPr/>
          </p:nvCxnSpPr>
          <p:spPr>
            <a:xfrm>
              <a:off x="9845011" y="3747754"/>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6" name="Straight Connector 175">
              <a:extLst>
                <a:ext uri="{FF2B5EF4-FFF2-40B4-BE49-F238E27FC236}">
                  <a16:creationId xmlns:a16="http://schemas.microsoft.com/office/drawing/2014/main" id="{FD8FD3DD-6610-674E-9C9D-0AD5A6BE101B}"/>
                </a:ext>
              </a:extLst>
            </p:cNvPr>
            <p:cNvCxnSpPr>
              <a:cxnSpLocks/>
            </p:cNvCxnSpPr>
            <p:nvPr/>
          </p:nvCxnSpPr>
          <p:spPr>
            <a:xfrm>
              <a:off x="9845011" y="35032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7" name="Straight Connector 176">
              <a:extLst>
                <a:ext uri="{FF2B5EF4-FFF2-40B4-BE49-F238E27FC236}">
                  <a16:creationId xmlns:a16="http://schemas.microsoft.com/office/drawing/2014/main" id="{24CE67D9-127B-7044-9315-79E9ABFAF129}"/>
                </a:ext>
              </a:extLst>
            </p:cNvPr>
            <p:cNvCxnSpPr>
              <a:cxnSpLocks/>
            </p:cNvCxnSpPr>
            <p:nvPr/>
          </p:nvCxnSpPr>
          <p:spPr>
            <a:xfrm flipV="1">
              <a:off x="9893194" y="3499546"/>
              <a:ext cx="0" cy="25012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78" name="Oval 177">
            <a:extLst>
              <a:ext uri="{FF2B5EF4-FFF2-40B4-BE49-F238E27FC236}">
                <a16:creationId xmlns:a16="http://schemas.microsoft.com/office/drawing/2014/main" id="{AB1D1EFF-1B9B-AC47-B0FB-24759DBF9E79}"/>
              </a:ext>
            </a:extLst>
          </p:cNvPr>
          <p:cNvSpPr/>
          <p:nvPr/>
        </p:nvSpPr>
        <p:spPr>
          <a:xfrm>
            <a:off x="9849312" y="2706235"/>
            <a:ext cx="87765" cy="8776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79" name="Group 178">
            <a:extLst>
              <a:ext uri="{FF2B5EF4-FFF2-40B4-BE49-F238E27FC236}">
                <a16:creationId xmlns:a16="http://schemas.microsoft.com/office/drawing/2014/main" id="{1D648119-FB3A-694C-8195-007A5150E8B1}"/>
              </a:ext>
            </a:extLst>
          </p:cNvPr>
          <p:cNvGrpSpPr/>
          <p:nvPr/>
        </p:nvGrpSpPr>
        <p:grpSpPr>
          <a:xfrm>
            <a:off x="9406861" y="2648647"/>
            <a:ext cx="96366" cy="240604"/>
            <a:chOff x="9845011" y="3499546"/>
            <a:chExt cx="96366" cy="250129"/>
          </a:xfrm>
        </p:grpSpPr>
        <p:cxnSp>
          <p:nvCxnSpPr>
            <p:cNvPr id="180" name="Straight Connector 179">
              <a:extLst>
                <a:ext uri="{FF2B5EF4-FFF2-40B4-BE49-F238E27FC236}">
                  <a16:creationId xmlns:a16="http://schemas.microsoft.com/office/drawing/2014/main" id="{BF4952A9-A868-9C46-A26B-36E4E5D42CBF}"/>
                </a:ext>
              </a:extLst>
            </p:cNvPr>
            <p:cNvCxnSpPr>
              <a:cxnSpLocks/>
            </p:cNvCxnSpPr>
            <p:nvPr/>
          </p:nvCxnSpPr>
          <p:spPr>
            <a:xfrm>
              <a:off x="9845011" y="3747754"/>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1" name="Straight Connector 180">
              <a:extLst>
                <a:ext uri="{FF2B5EF4-FFF2-40B4-BE49-F238E27FC236}">
                  <a16:creationId xmlns:a16="http://schemas.microsoft.com/office/drawing/2014/main" id="{9A68B5D8-A77E-E649-B94B-186ECA7F7B9A}"/>
                </a:ext>
              </a:extLst>
            </p:cNvPr>
            <p:cNvCxnSpPr>
              <a:cxnSpLocks/>
            </p:cNvCxnSpPr>
            <p:nvPr/>
          </p:nvCxnSpPr>
          <p:spPr>
            <a:xfrm>
              <a:off x="9845011" y="35032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2" name="Straight Connector 181">
              <a:extLst>
                <a:ext uri="{FF2B5EF4-FFF2-40B4-BE49-F238E27FC236}">
                  <a16:creationId xmlns:a16="http://schemas.microsoft.com/office/drawing/2014/main" id="{55DBAA3B-A313-7C48-B73B-0BEED3D91C16}"/>
                </a:ext>
              </a:extLst>
            </p:cNvPr>
            <p:cNvCxnSpPr>
              <a:cxnSpLocks/>
            </p:cNvCxnSpPr>
            <p:nvPr/>
          </p:nvCxnSpPr>
          <p:spPr>
            <a:xfrm flipV="1">
              <a:off x="9893194" y="3499546"/>
              <a:ext cx="0" cy="25012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84" name="Group 183">
            <a:extLst>
              <a:ext uri="{FF2B5EF4-FFF2-40B4-BE49-F238E27FC236}">
                <a16:creationId xmlns:a16="http://schemas.microsoft.com/office/drawing/2014/main" id="{A7B06872-F857-0E42-81E1-2C33A20742EE}"/>
              </a:ext>
            </a:extLst>
          </p:cNvPr>
          <p:cNvGrpSpPr/>
          <p:nvPr/>
        </p:nvGrpSpPr>
        <p:grpSpPr>
          <a:xfrm>
            <a:off x="9406861" y="2680397"/>
            <a:ext cx="96366" cy="186628"/>
            <a:chOff x="9845011" y="3499546"/>
            <a:chExt cx="96366" cy="250129"/>
          </a:xfrm>
        </p:grpSpPr>
        <p:cxnSp>
          <p:nvCxnSpPr>
            <p:cNvPr id="185" name="Straight Connector 184">
              <a:extLst>
                <a:ext uri="{FF2B5EF4-FFF2-40B4-BE49-F238E27FC236}">
                  <a16:creationId xmlns:a16="http://schemas.microsoft.com/office/drawing/2014/main" id="{559A7DCF-CFC9-E746-AE65-5AB766C3EF23}"/>
                </a:ext>
              </a:extLst>
            </p:cNvPr>
            <p:cNvCxnSpPr>
              <a:cxnSpLocks/>
            </p:cNvCxnSpPr>
            <p:nvPr/>
          </p:nvCxnSpPr>
          <p:spPr>
            <a:xfrm>
              <a:off x="9845011" y="3747754"/>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6" name="Straight Connector 185">
              <a:extLst>
                <a:ext uri="{FF2B5EF4-FFF2-40B4-BE49-F238E27FC236}">
                  <a16:creationId xmlns:a16="http://schemas.microsoft.com/office/drawing/2014/main" id="{587825E3-0048-1940-BC9B-75FE950A3996}"/>
                </a:ext>
              </a:extLst>
            </p:cNvPr>
            <p:cNvCxnSpPr>
              <a:cxnSpLocks/>
            </p:cNvCxnSpPr>
            <p:nvPr/>
          </p:nvCxnSpPr>
          <p:spPr>
            <a:xfrm>
              <a:off x="9845011" y="35032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7" name="Straight Connector 186">
              <a:extLst>
                <a:ext uri="{FF2B5EF4-FFF2-40B4-BE49-F238E27FC236}">
                  <a16:creationId xmlns:a16="http://schemas.microsoft.com/office/drawing/2014/main" id="{DE8F23C9-F126-4C4E-99D7-6097227C20E2}"/>
                </a:ext>
              </a:extLst>
            </p:cNvPr>
            <p:cNvCxnSpPr>
              <a:cxnSpLocks/>
            </p:cNvCxnSpPr>
            <p:nvPr/>
          </p:nvCxnSpPr>
          <p:spPr>
            <a:xfrm flipV="1">
              <a:off x="9893194" y="3499546"/>
              <a:ext cx="0" cy="25012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83" name="Oval 182">
            <a:extLst>
              <a:ext uri="{FF2B5EF4-FFF2-40B4-BE49-F238E27FC236}">
                <a16:creationId xmlns:a16="http://schemas.microsoft.com/office/drawing/2014/main" id="{760E3D95-6BC1-6E49-B958-CDBA77EFE1E4}"/>
              </a:ext>
            </a:extLst>
          </p:cNvPr>
          <p:cNvSpPr/>
          <p:nvPr/>
        </p:nvSpPr>
        <p:spPr>
          <a:xfrm>
            <a:off x="9411162" y="2706235"/>
            <a:ext cx="87765" cy="8776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88" name="Oval 187">
            <a:extLst>
              <a:ext uri="{FF2B5EF4-FFF2-40B4-BE49-F238E27FC236}">
                <a16:creationId xmlns:a16="http://schemas.microsoft.com/office/drawing/2014/main" id="{BC5A1901-6EC5-7A4C-87A6-15D6DFF51ADF}"/>
              </a:ext>
            </a:extLst>
          </p:cNvPr>
          <p:cNvSpPr/>
          <p:nvPr/>
        </p:nvSpPr>
        <p:spPr>
          <a:xfrm>
            <a:off x="9411162" y="2750685"/>
            <a:ext cx="87765" cy="8776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89" name="Group 188">
            <a:extLst>
              <a:ext uri="{FF2B5EF4-FFF2-40B4-BE49-F238E27FC236}">
                <a16:creationId xmlns:a16="http://schemas.microsoft.com/office/drawing/2014/main" id="{8D4F92BD-E878-C546-8D6E-23CC4DE7C83A}"/>
              </a:ext>
            </a:extLst>
          </p:cNvPr>
          <p:cNvGrpSpPr/>
          <p:nvPr/>
        </p:nvGrpSpPr>
        <p:grpSpPr>
          <a:xfrm>
            <a:off x="8100348" y="2747072"/>
            <a:ext cx="96366" cy="161228"/>
            <a:chOff x="9845011" y="3499546"/>
            <a:chExt cx="96366" cy="250129"/>
          </a:xfrm>
        </p:grpSpPr>
        <p:cxnSp>
          <p:nvCxnSpPr>
            <p:cNvPr id="190" name="Straight Connector 189">
              <a:extLst>
                <a:ext uri="{FF2B5EF4-FFF2-40B4-BE49-F238E27FC236}">
                  <a16:creationId xmlns:a16="http://schemas.microsoft.com/office/drawing/2014/main" id="{0075C03F-5ED0-4A45-BA4B-C487FAD73833}"/>
                </a:ext>
              </a:extLst>
            </p:cNvPr>
            <p:cNvCxnSpPr>
              <a:cxnSpLocks/>
            </p:cNvCxnSpPr>
            <p:nvPr/>
          </p:nvCxnSpPr>
          <p:spPr>
            <a:xfrm>
              <a:off x="9845011" y="3747754"/>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1" name="Straight Connector 190">
              <a:extLst>
                <a:ext uri="{FF2B5EF4-FFF2-40B4-BE49-F238E27FC236}">
                  <a16:creationId xmlns:a16="http://schemas.microsoft.com/office/drawing/2014/main" id="{1A6C55BA-277C-D44E-99D5-FC7C950B08C7}"/>
                </a:ext>
              </a:extLst>
            </p:cNvPr>
            <p:cNvCxnSpPr>
              <a:cxnSpLocks/>
            </p:cNvCxnSpPr>
            <p:nvPr/>
          </p:nvCxnSpPr>
          <p:spPr>
            <a:xfrm>
              <a:off x="9845011" y="35032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2" name="Straight Connector 191">
              <a:extLst>
                <a:ext uri="{FF2B5EF4-FFF2-40B4-BE49-F238E27FC236}">
                  <a16:creationId xmlns:a16="http://schemas.microsoft.com/office/drawing/2014/main" id="{7135BB5E-DB59-8240-B47C-3DA938B0912F}"/>
                </a:ext>
              </a:extLst>
            </p:cNvPr>
            <p:cNvCxnSpPr>
              <a:cxnSpLocks/>
            </p:cNvCxnSpPr>
            <p:nvPr/>
          </p:nvCxnSpPr>
          <p:spPr>
            <a:xfrm flipV="1">
              <a:off x="9893194" y="3499546"/>
              <a:ext cx="0" cy="25012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93" name="Oval 192">
            <a:extLst>
              <a:ext uri="{FF2B5EF4-FFF2-40B4-BE49-F238E27FC236}">
                <a16:creationId xmlns:a16="http://schemas.microsoft.com/office/drawing/2014/main" id="{C3E5D974-FEF1-EB43-8AC6-F1C503600BB0}"/>
              </a:ext>
            </a:extLst>
          </p:cNvPr>
          <p:cNvSpPr/>
          <p:nvPr/>
        </p:nvSpPr>
        <p:spPr>
          <a:xfrm>
            <a:off x="8104649" y="2785610"/>
            <a:ext cx="87765" cy="8776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94" name="Group 193">
            <a:extLst>
              <a:ext uri="{FF2B5EF4-FFF2-40B4-BE49-F238E27FC236}">
                <a16:creationId xmlns:a16="http://schemas.microsoft.com/office/drawing/2014/main" id="{6B344D88-51FA-1948-96ED-B0CF3452EAF9}"/>
              </a:ext>
            </a:extLst>
          </p:cNvPr>
          <p:cNvGrpSpPr/>
          <p:nvPr/>
        </p:nvGrpSpPr>
        <p:grpSpPr>
          <a:xfrm>
            <a:off x="8100348" y="2512122"/>
            <a:ext cx="96366" cy="164403"/>
            <a:chOff x="9845011" y="3499546"/>
            <a:chExt cx="96366" cy="250129"/>
          </a:xfrm>
        </p:grpSpPr>
        <p:cxnSp>
          <p:nvCxnSpPr>
            <p:cNvPr id="195" name="Straight Connector 194">
              <a:extLst>
                <a:ext uri="{FF2B5EF4-FFF2-40B4-BE49-F238E27FC236}">
                  <a16:creationId xmlns:a16="http://schemas.microsoft.com/office/drawing/2014/main" id="{DFB3FF15-11AB-D44F-913B-5E92AD6506A0}"/>
                </a:ext>
              </a:extLst>
            </p:cNvPr>
            <p:cNvCxnSpPr>
              <a:cxnSpLocks/>
            </p:cNvCxnSpPr>
            <p:nvPr/>
          </p:nvCxnSpPr>
          <p:spPr>
            <a:xfrm>
              <a:off x="9845011" y="3747754"/>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6" name="Straight Connector 195">
              <a:extLst>
                <a:ext uri="{FF2B5EF4-FFF2-40B4-BE49-F238E27FC236}">
                  <a16:creationId xmlns:a16="http://schemas.microsoft.com/office/drawing/2014/main" id="{C851A891-4B1B-7942-83A1-9C8CD0BB6A6E}"/>
                </a:ext>
              </a:extLst>
            </p:cNvPr>
            <p:cNvCxnSpPr>
              <a:cxnSpLocks/>
            </p:cNvCxnSpPr>
            <p:nvPr/>
          </p:nvCxnSpPr>
          <p:spPr>
            <a:xfrm>
              <a:off x="9845011" y="35032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7" name="Straight Connector 196">
              <a:extLst>
                <a:ext uri="{FF2B5EF4-FFF2-40B4-BE49-F238E27FC236}">
                  <a16:creationId xmlns:a16="http://schemas.microsoft.com/office/drawing/2014/main" id="{172FBCC6-38AB-7648-8561-BF80C8ABD61B}"/>
                </a:ext>
              </a:extLst>
            </p:cNvPr>
            <p:cNvCxnSpPr>
              <a:cxnSpLocks/>
            </p:cNvCxnSpPr>
            <p:nvPr/>
          </p:nvCxnSpPr>
          <p:spPr>
            <a:xfrm flipV="1">
              <a:off x="9893194" y="3499546"/>
              <a:ext cx="0" cy="25012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98" name="Oval 197">
            <a:extLst>
              <a:ext uri="{FF2B5EF4-FFF2-40B4-BE49-F238E27FC236}">
                <a16:creationId xmlns:a16="http://schemas.microsoft.com/office/drawing/2014/main" id="{1E2CAA1C-DC75-B849-AB96-42C01BEA4200}"/>
              </a:ext>
            </a:extLst>
          </p:cNvPr>
          <p:cNvSpPr/>
          <p:nvPr/>
        </p:nvSpPr>
        <p:spPr>
          <a:xfrm>
            <a:off x="8104649" y="2550660"/>
            <a:ext cx="87765" cy="8776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99" name="Group 198">
            <a:extLst>
              <a:ext uri="{FF2B5EF4-FFF2-40B4-BE49-F238E27FC236}">
                <a16:creationId xmlns:a16="http://schemas.microsoft.com/office/drawing/2014/main" id="{68A14B86-11EC-404C-8771-0A2AA1FC6133}"/>
              </a:ext>
            </a:extLst>
          </p:cNvPr>
          <p:cNvGrpSpPr/>
          <p:nvPr/>
        </p:nvGrpSpPr>
        <p:grpSpPr>
          <a:xfrm>
            <a:off x="8533736" y="2642297"/>
            <a:ext cx="96366" cy="161228"/>
            <a:chOff x="9845011" y="3499546"/>
            <a:chExt cx="96366" cy="250129"/>
          </a:xfrm>
        </p:grpSpPr>
        <p:cxnSp>
          <p:nvCxnSpPr>
            <p:cNvPr id="200" name="Straight Connector 199">
              <a:extLst>
                <a:ext uri="{FF2B5EF4-FFF2-40B4-BE49-F238E27FC236}">
                  <a16:creationId xmlns:a16="http://schemas.microsoft.com/office/drawing/2014/main" id="{94739812-2330-1F47-A67C-2B8F7778A538}"/>
                </a:ext>
              </a:extLst>
            </p:cNvPr>
            <p:cNvCxnSpPr>
              <a:cxnSpLocks/>
            </p:cNvCxnSpPr>
            <p:nvPr/>
          </p:nvCxnSpPr>
          <p:spPr>
            <a:xfrm>
              <a:off x="9845011" y="3747754"/>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1" name="Straight Connector 200">
              <a:extLst>
                <a:ext uri="{FF2B5EF4-FFF2-40B4-BE49-F238E27FC236}">
                  <a16:creationId xmlns:a16="http://schemas.microsoft.com/office/drawing/2014/main" id="{3568F136-CACA-BA49-B81F-527B80B52384}"/>
                </a:ext>
              </a:extLst>
            </p:cNvPr>
            <p:cNvCxnSpPr>
              <a:cxnSpLocks/>
            </p:cNvCxnSpPr>
            <p:nvPr/>
          </p:nvCxnSpPr>
          <p:spPr>
            <a:xfrm>
              <a:off x="9845011" y="35032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2" name="Straight Connector 201">
              <a:extLst>
                <a:ext uri="{FF2B5EF4-FFF2-40B4-BE49-F238E27FC236}">
                  <a16:creationId xmlns:a16="http://schemas.microsoft.com/office/drawing/2014/main" id="{B3191F34-A259-6945-BB7F-DA23FF7AC92F}"/>
                </a:ext>
              </a:extLst>
            </p:cNvPr>
            <p:cNvCxnSpPr>
              <a:cxnSpLocks/>
            </p:cNvCxnSpPr>
            <p:nvPr/>
          </p:nvCxnSpPr>
          <p:spPr>
            <a:xfrm flipV="1">
              <a:off x="9893194" y="3499546"/>
              <a:ext cx="0" cy="25012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04" name="Group 203">
            <a:extLst>
              <a:ext uri="{FF2B5EF4-FFF2-40B4-BE49-F238E27FC236}">
                <a16:creationId xmlns:a16="http://schemas.microsoft.com/office/drawing/2014/main" id="{79CF0995-7764-CC47-A617-27896A8CD234}"/>
              </a:ext>
            </a:extLst>
          </p:cNvPr>
          <p:cNvGrpSpPr/>
          <p:nvPr/>
        </p:nvGrpSpPr>
        <p:grpSpPr>
          <a:xfrm>
            <a:off x="8533736" y="2562922"/>
            <a:ext cx="96366" cy="164403"/>
            <a:chOff x="9845011" y="3499546"/>
            <a:chExt cx="96366" cy="250129"/>
          </a:xfrm>
        </p:grpSpPr>
        <p:cxnSp>
          <p:nvCxnSpPr>
            <p:cNvPr id="205" name="Straight Connector 204">
              <a:extLst>
                <a:ext uri="{FF2B5EF4-FFF2-40B4-BE49-F238E27FC236}">
                  <a16:creationId xmlns:a16="http://schemas.microsoft.com/office/drawing/2014/main" id="{22249185-4A6B-494B-BD90-315885779D7E}"/>
                </a:ext>
              </a:extLst>
            </p:cNvPr>
            <p:cNvCxnSpPr>
              <a:cxnSpLocks/>
            </p:cNvCxnSpPr>
            <p:nvPr/>
          </p:nvCxnSpPr>
          <p:spPr>
            <a:xfrm>
              <a:off x="9845011" y="3747754"/>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a:extLst>
                <a:ext uri="{FF2B5EF4-FFF2-40B4-BE49-F238E27FC236}">
                  <a16:creationId xmlns:a16="http://schemas.microsoft.com/office/drawing/2014/main" id="{E46198CC-0ADC-294F-AE52-D09C48C433BD}"/>
                </a:ext>
              </a:extLst>
            </p:cNvPr>
            <p:cNvCxnSpPr>
              <a:cxnSpLocks/>
            </p:cNvCxnSpPr>
            <p:nvPr/>
          </p:nvCxnSpPr>
          <p:spPr>
            <a:xfrm>
              <a:off x="9845011" y="35032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7" name="Straight Connector 206">
              <a:extLst>
                <a:ext uri="{FF2B5EF4-FFF2-40B4-BE49-F238E27FC236}">
                  <a16:creationId xmlns:a16="http://schemas.microsoft.com/office/drawing/2014/main" id="{9CDA8A89-C814-E948-A3B0-A6BADFE7686A}"/>
                </a:ext>
              </a:extLst>
            </p:cNvPr>
            <p:cNvCxnSpPr>
              <a:cxnSpLocks/>
            </p:cNvCxnSpPr>
            <p:nvPr/>
          </p:nvCxnSpPr>
          <p:spPr>
            <a:xfrm flipV="1">
              <a:off x="9893194" y="3499546"/>
              <a:ext cx="0" cy="25012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03" name="Oval 202">
            <a:extLst>
              <a:ext uri="{FF2B5EF4-FFF2-40B4-BE49-F238E27FC236}">
                <a16:creationId xmlns:a16="http://schemas.microsoft.com/office/drawing/2014/main" id="{08128E6B-29AC-9548-93C0-78AF6A798A06}"/>
              </a:ext>
            </a:extLst>
          </p:cNvPr>
          <p:cNvSpPr/>
          <p:nvPr/>
        </p:nvSpPr>
        <p:spPr>
          <a:xfrm>
            <a:off x="8538037" y="2671310"/>
            <a:ext cx="87765" cy="8776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08" name="Oval 207">
            <a:extLst>
              <a:ext uri="{FF2B5EF4-FFF2-40B4-BE49-F238E27FC236}">
                <a16:creationId xmlns:a16="http://schemas.microsoft.com/office/drawing/2014/main" id="{28D3E94C-4838-6940-80F5-AF127412B537}"/>
              </a:ext>
            </a:extLst>
          </p:cNvPr>
          <p:cNvSpPr/>
          <p:nvPr/>
        </p:nvSpPr>
        <p:spPr>
          <a:xfrm>
            <a:off x="8538037" y="2607810"/>
            <a:ext cx="87765" cy="8776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209" name="Group 208">
            <a:extLst>
              <a:ext uri="{FF2B5EF4-FFF2-40B4-BE49-F238E27FC236}">
                <a16:creationId xmlns:a16="http://schemas.microsoft.com/office/drawing/2014/main" id="{C119D531-988E-DB40-B4F7-973C0996D436}"/>
              </a:ext>
            </a:extLst>
          </p:cNvPr>
          <p:cNvGrpSpPr/>
          <p:nvPr/>
        </p:nvGrpSpPr>
        <p:grpSpPr>
          <a:xfrm>
            <a:off x="7662198" y="2629597"/>
            <a:ext cx="96366" cy="161228"/>
            <a:chOff x="9845011" y="3499546"/>
            <a:chExt cx="96366" cy="250129"/>
          </a:xfrm>
        </p:grpSpPr>
        <p:cxnSp>
          <p:nvCxnSpPr>
            <p:cNvPr id="210" name="Straight Connector 209">
              <a:extLst>
                <a:ext uri="{FF2B5EF4-FFF2-40B4-BE49-F238E27FC236}">
                  <a16:creationId xmlns:a16="http://schemas.microsoft.com/office/drawing/2014/main" id="{3227A35C-30E4-9B46-9D1D-377BC81B0B9D}"/>
                </a:ext>
              </a:extLst>
            </p:cNvPr>
            <p:cNvCxnSpPr>
              <a:cxnSpLocks/>
            </p:cNvCxnSpPr>
            <p:nvPr/>
          </p:nvCxnSpPr>
          <p:spPr>
            <a:xfrm>
              <a:off x="9845011" y="3747754"/>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1" name="Straight Connector 210">
              <a:extLst>
                <a:ext uri="{FF2B5EF4-FFF2-40B4-BE49-F238E27FC236}">
                  <a16:creationId xmlns:a16="http://schemas.microsoft.com/office/drawing/2014/main" id="{DBEFDD05-EB57-C94A-B8B5-DC619F44CF49}"/>
                </a:ext>
              </a:extLst>
            </p:cNvPr>
            <p:cNvCxnSpPr>
              <a:cxnSpLocks/>
            </p:cNvCxnSpPr>
            <p:nvPr/>
          </p:nvCxnSpPr>
          <p:spPr>
            <a:xfrm>
              <a:off x="9845011" y="35032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2" name="Straight Connector 211">
              <a:extLst>
                <a:ext uri="{FF2B5EF4-FFF2-40B4-BE49-F238E27FC236}">
                  <a16:creationId xmlns:a16="http://schemas.microsoft.com/office/drawing/2014/main" id="{B1C20CE9-7361-534F-9048-71750BE9F7AF}"/>
                </a:ext>
              </a:extLst>
            </p:cNvPr>
            <p:cNvCxnSpPr>
              <a:cxnSpLocks/>
            </p:cNvCxnSpPr>
            <p:nvPr/>
          </p:nvCxnSpPr>
          <p:spPr>
            <a:xfrm flipV="1">
              <a:off x="9893194" y="3499546"/>
              <a:ext cx="0" cy="25012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13" name="Oval 212">
            <a:extLst>
              <a:ext uri="{FF2B5EF4-FFF2-40B4-BE49-F238E27FC236}">
                <a16:creationId xmlns:a16="http://schemas.microsoft.com/office/drawing/2014/main" id="{1C8DD068-8484-6948-B34F-FD70CEE3ADDB}"/>
              </a:ext>
            </a:extLst>
          </p:cNvPr>
          <p:cNvSpPr/>
          <p:nvPr/>
        </p:nvSpPr>
        <p:spPr>
          <a:xfrm>
            <a:off x="7666499" y="2674485"/>
            <a:ext cx="87765" cy="8776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214" name="Group 213">
            <a:extLst>
              <a:ext uri="{FF2B5EF4-FFF2-40B4-BE49-F238E27FC236}">
                <a16:creationId xmlns:a16="http://schemas.microsoft.com/office/drawing/2014/main" id="{64D8D558-BCF1-E343-A9DE-8DCCEAB9BE94}"/>
              </a:ext>
            </a:extLst>
          </p:cNvPr>
          <p:cNvGrpSpPr/>
          <p:nvPr/>
        </p:nvGrpSpPr>
        <p:grpSpPr>
          <a:xfrm>
            <a:off x="7662198" y="2467672"/>
            <a:ext cx="96366" cy="151703"/>
            <a:chOff x="9845011" y="3499546"/>
            <a:chExt cx="96366" cy="250129"/>
          </a:xfrm>
        </p:grpSpPr>
        <p:cxnSp>
          <p:nvCxnSpPr>
            <p:cNvPr id="215" name="Straight Connector 214">
              <a:extLst>
                <a:ext uri="{FF2B5EF4-FFF2-40B4-BE49-F238E27FC236}">
                  <a16:creationId xmlns:a16="http://schemas.microsoft.com/office/drawing/2014/main" id="{DD28312B-1535-E147-A2DD-38CB0D0A5559}"/>
                </a:ext>
              </a:extLst>
            </p:cNvPr>
            <p:cNvCxnSpPr>
              <a:cxnSpLocks/>
            </p:cNvCxnSpPr>
            <p:nvPr/>
          </p:nvCxnSpPr>
          <p:spPr>
            <a:xfrm>
              <a:off x="9845011" y="3747754"/>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6" name="Straight Connector 215">
              <a:extLst>
                <a:ext uri="{FF2B5EF4-FFF2-40B4-BE49-F238E27FC236}">
                  <a16:creationId xmlns:a16="http://schemas.microsoft.com/office/drawing/2014/main" id="{F1967C3C-D396-C842-A6C7-F1C97AC43CCB}"/>
                </a:ext>
              </a:extLst>
            </p:cNvPr>
            <p:cNvCxnSpPr>
              <a:cxnSpLocks/>
            </p:cNvCxnSpPr>
            <p:nvPr/>
          </p:nvCxnSpPr>
          <p:spPr>
            <a:xfrm>
              <a:off x="9845011" y="35032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7" name="Straight Connector 216">
              <a:extLst>
                <a:ext uri="{FF2B5EF4-FFF2-40B4-BE49-F238E27FC236}">
                  <a16:creationId xmlns:a16="http://schemas.microsoft.com/office/drawing/2014/main" id="{9BB9412C-9B24-D648-9353-600D2D687C2C}"/>
                </a:ext>
              </a:extLst>
            </p:cNvPr>
            <p:cNvCxnSpPr>
              <a:cxnSpLocks/>
            </p:cNvCxnSpPr>
            <p:nvPr/>
          </p:nvCxnSpPr>
          <p:spPr>
            <a:xfrm flipV="1">
              <a:off x="9893194" y="3499546"/>
              <a:ext cx="0" cy="25012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18" name="Oval 217">
            <a:extLst>
              <a:ext uri="{FF2B5EF4-FFF2-40B4-BE49-F238E27FC236}">
                <a16:creationId xmlns:a16="http://schemas.microsoft.com/office/drawing/2014/main" id="{40D70CE6-0204-304F-A00B-D9BA21758EA9}"/>
              </a:ext>
            </a:extLst>
          </p:cNvPr>
          <p:cNvSpPr/>
          <p:nvPr/>
        </p:nvSpPr>
        <p:spPr>
          <a:xfrm>
            <a:off x="7666499" y="2503035"/>
            <a:ext cx="87765" cy="8776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219" name="Group 218">
            <a:extLst>
              <a:ext uri="{FF2B5EF4-FFF2-40B4-BE49-F238E27FC236}">
                <a16:creationId xmlns:a16="http://schemas.microsoft.com/office/drawing/2014/main" id="{D1593E4D-4EEC-FD47-B2AC-997DD0800700}"/>
              </a:ext>
            </a:extLst>
          </p:cNvPr>
          <p:cNvGrpSpPr/>
          <p:nvPr/>
        </p:nvGrpSpPr>
        <p:grpSpPr>
          <a:xfrm>
            <a:off x="7225636" y="2439097"/>
            <a:ext cx="96366" cy="151703"/>
            <a:chOff x="9845011" y="3499546"/>
            <a:chExt cx="96366" cy="250129"/>
          </a:xfrm>
        </p:grpSpPr>
        <p:cxnSp>
          <p:nvCxnSpPr>
            <p:cNvPr id="220" name="Straight Connector 219">
              <a:extLst>
                <a:ext uri="{FF2B5EF4-FFF2-40B4-BE49-F238E27FC236}">
                  <a16:creationId xmlns:a16="http://schemas.microsoft.com/office/drawing/2014/main" id="{7D3B6044-BD27-DA43-B110-A93B08C9CC3D}"/>
                </a:ext>
              </a:extLst>
            </p:cNvPr>
            <p:cNvCxnSpPr>
              <a:cxnSpLocks/>
            </p:cNvCxnSpPr>
            <p:nvPr/>
          </p:nvCxnSpPr>
          <p:spPr>
            <a:xfrm>
              <a:off x="9845011" y="3747754"/>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1" name="Straight Connector 220">
              <a:extLst>
                <a:ext uri="{FF2B5EF4-FFF2-40B4-BE49-F238E27FC236}">
                  <a16:creationId xmlns:a16="http://schemas.microsoft.com/office/drawing/2014/main" id="{EE683D3A-FF39-AF43-AE18-2334C6562CA1}"/>
                </a:ext>
              </a:extLst>
            </p:cNvPr>
            <p:cNvCxnSpPr>
              <a:cxnSpLocks/>
            </p:cNvCxnSpPr>
            <p:nvPr/>
          </p:nvCxnSpPr>
          <p:spPr>
            <a:xfrm>
              <a:off x="9845011" y="35032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2" name="Straight Connector 221">
              <a:extLst>
                <a:ext uri="{FF2B5EF4-FFF2-40B4-BE49-F238E27FC236}">
                  <a16:creationId xmlns:a16="http://schemas.microsoft.com/office/drawing/2014/main" id="{5C999F53-C786-5843-8A13-8FA3BAB6F2CB}"/>
                </a:ext>
              </a:extLst>
            </p:cNvPr>
            <p:cNvCxnSpPr>
              <a:cxnSpLocks/>
            </p:cNvCxnSpPr>
            <p:nvPr/>
          </p:nvCxnSpPr>
          <p:spPr>
            <a:xfrm flipV="1">
              <a:off x="9893194" y="3499546"/>
              <a:ext cx="0" cy="25012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24" name="Group 223">
            <a:extLst>
              <a:ext uri="{FF2B5EF4-FFF2-40B4-BE49-F238E27FC236}">
                <a16:creationId xmlns:a16="http://schemas.microsoft.com/office/drawing/2014/main" id="{109DF98D-B956-B842-B299-FEC44C0B204B}"/>
              </a:ext>
            </a:extLst>
          </p:cNvPr>
          <p:cNvGrpSpPr/>
          <p:nvPr/>
        </p:nvGrpSpPr>
        <p:grpSpPr>
          <a:xfrm>
            <a:off x="7225636" y="2407348"/>
            <a:ext cx="96366" cy="154878"/>
            <a:chOff x="9845011" y="3499546"/>
            <a:chExt cx="96366" cy="250129"/>
          </a:xfrm>
        </p:grpSpPr>
        <p:cxnSp>
          <p:nvCxnSpPr>
            <p:cNvPr id="225" name="Straight Connector 224">
              <a:extLst>
                <a:ext uri="{FF2B5EF4-FFF2-40B4-BE49-F238E27FC236}">
                  <a16:creationId xmlns:a16="http://schemas.microsoft.com/office/drawing/2014/main" id="{5D61BBE4-E1A5-714E-98FD-13BD4CA8B534}"/>
                </a:ext>
              </a:extLst>
            </p:cNvPr>
            <p:cNvCxnSpPr>
              <a:cxnSpLocks/>
            </p:cNvCxnSpPr>
            <p:nvPr/>
          </p:nvCxnSpPr>
          <p:spPr>
            <a:xfrm>
              <a:off x="9845011" y="3747754"/>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6" name="Straight Connector 225">
              <a:extLst>
                <a:ext uri="{FF2B5EF4-FFF2-40B4-BE49-F238E27FC236}">
                  <a16:creationId xmlns:a16="http://schemas.microsoft.com/office/drawing/2014/main" id="{08E65563-0CA6-BA4E-A10A-B65490F50E62}"/>
                </a:ext>
              </a:extLst>
            </p:cNvPr>
            <p:cNvCxnSpPr>
              <a:cxnSpLocks/>
            </p:cNvCxnSpPr>
            <p:nvPr/>
          </p:nvCxnSpPr>
          <p:spPr>
            <a:xfrm>
              <a:off x="9845011" y="35032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7" name="Straight Connector 226">
              <a:extLst>
                <a:ext uri="{FF2B5EF4-FFF2-40B4-BE49-F238E27FC236}">
                  <a16:creationId xmlns:a16="http://schemas.microsoft.com/office/drawing/2014/main" id="{E3BFDD5B-D259-1C40-9F2D-25E0B204FFF5}"/>
                </a:ext>
              </a:extLst>
            </p:cNvPr>
            <p:cNvCxnSpPr>
              <a:cxnSpLocks/>
            </p:cNvCxnSpPr>
            <p:nvPr/>
          </p:nvCxnSpPr>
          <p:spPr>
            <a:xfrm flipV="1">
              <a:off x="9893194" y="3499546"/>
              <a:ext cx="0" cy="25012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23" name="Oval 222">
            <a:extLst>
              <a:ext uri="{FF2B5EF4-FFF2-40B4-BE49-F238E27FC236}">
                <a16:creationId xmlns:a16="http://schemas.microsoft.com/office/drawing/2014/main" id="{9F82F090-0C08-5744-BD78-4905B838B456}"/>
              </a:ext>
            </a:extLst>
          </p:cNvPr>
          <p:cNvSpPr/>
          <p:nvPr/>
        </p:nvSpPr>
        <p:spPr>
          <a:xfrm>
            <a:off x="7229937" y="2436360"/>
            <a:ext cx="87765" cy="8776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28" name="Oval 227">
            <a:extLst>
              <a:ext uri="{FF2B5EF4-FFF2-40B4-BE49-F238E27FC236}">
                <a16:creationId xmlns:a16="http://schemas.microsoft.com/office/drawing/2014/main" id="{3FABE9CF-729C-664C-9D3D-77F6233DA199}"/>
              </a:ext>
            </a:extLst>
          </p:cNvPr>
          <p:cNvSpPr/>
          <p:nvPr/>
        </p:nvSpPr>
        <p:spPr>
          <a:xfrm>
            <a:off x="7229937" y="2483985"/>
            <a:ext cx="87765" cy="8776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aphicFrame>
        <p:nvGraphicFramePr>
          <p:cNvPr id="172" name="Content Placeholder 171">
            <a:extLst>
              <a:ext uri="{FF2B5EF4-FFF2-40B4-BE49-F238E27FC236}">
                <a16:creationId xmlns:a16="http://schemas.microsoft.com/office/drawing/2014/main" id="{13E7BB2A-6269-0240-A00A-46D29B3BC6A5}"/>
              </a:ext>
            </a:extLst>
          </p:cNvPr>
          <p:cNvGraphicFramePr>
            <a:graphicFrameLocks noGrp="1"/>
          </p:cNvGraphicFramePr>
          <p:nvPr>
            <p:ph sz="quarter" idx="15"/>
          </p:nvPr>
        </p:nvGraphicFramePr>
        <p:xfrm>
          <a:off x="3510434" y="5411942"/>
          <a:ext cx="6645699" cy="478125"/>
        </p:xfrm>
        <a:graphic>
          <a:graphicData uri="http://schemas.openxmlformats.org/drawingml/2006/table">
            <a:tbl>
              <a:tblPr firstRow="1" bandRow="1">
                <a:tableStyleId>{5C22544A-7EE6-4342-B048-85BDC9FD1C3A}</a:tableStyleId>
              </a:tblPr>
              <a:tblGrid>
                <a:gridCol w="284660">
                  <a:extLst>
                    <a:ext uri="{9D8B030D-6E8A-4147-A177-3AD203B41FA5}">
                      <a16:colId xmlns:a16="http://schemas.microsoft.com/office/drawing/2014/main" val="2664487431"/>
                    </a:ext>
                  </a:extLst>
                </a:gridCol>
                <a:gridCol w="356690">
                  <a:extLst>
                    <a:ext uri="{9D8B030D-6E8A-4147-A177-3AD203B41FA5}">
                      <a16:colId xmlns:a16="http://schemas.microsoft.com/office/drawing/2014/main" val="44731870"/>
                    </a:ext>
                  </a:extLst>
                </a:gridCol>
                <a:gridCol w="360040">
                  <a:extLst>
                    <a:ext uri="{9D8B030D-6E8A-4147-A177-3AD203B41FA5}">
                      <a16:colId xmlns:a16="http://schemas.microsoft.com/office/drawing/2014/main" val="2533968696"/>
                    </a:ext>
                  </a:extLst>
                </a:gridCol>
                <a:gridCol w="792088">
                  <a:extLst>
                    <a:ext uri="{9D8B030D-6E8A-4147-A177-3AD203B41FA5}">
                      <a16:colId xmlns:a16="http://schemas.microsoft.com/office/drawing/2014/main" val="2200593802"/>
                    </a:ext>
                  </a:extLst>
                </a:gridCol>
                <a:gridCol w="441111">
                  <a:extLst>
                    <a:ext uri="{9D8B030D-6E8A-4147-A177-3AD203B41FA5}">
                      <a16:colId xmlns:a16="http://schemas.microsoft.com/office/drawing/2014/main" val="2260309201"/>
                    </a:ext>
                  </a:extLst>
                </a:gridCol>
                <a:gridCol w="441111">
                  <a:extLst>
                    <a:ext uri="{9D8B030D-6E8A-4147-A177-3AD203B41FA5}">
                      <a16:colId xmlns:a16="http://schemas.microsoft.com/office/drawing/2014/main" val="1779292235"/>
                    </a:ext>
                  </a:extLst>
                </a:gridCol>
                <a:gridCol w="441111">
                  <a:extLst>
                    <a:ext uri="{9D8B030D-6E8A-4147-A177-3AD203B41FA5}">
                      <a16:colId xmlns:a16="http://schemas.microsoft.com/office/drawing/2014/main" val="746752081"/>
                    </a:ext>
                  </a:extLst>
                </a:gridCol>
                <a:gridCol w="441111">
                  <a:extLst>
                    <a:ext uri="{9D8B030D-6E8A-4147-A177-3AD203B41FA5}">
                      <a16:colId xmlns:a16="http://schemas.microsoft.com/office/drawing/2014/main" val="1225844014"/>
                    </a:ext>
                  </a:extLst>
                </a:gridCol>
                <a:gridCol w="441111">
                  <a:extLst>
                    <a:ext uri="{9D8B030D-6E8A-4147-A177-3AD203B41FA5}">
                      <a16:colId xmlns:a16="http://schemas.microsoft.com/office/drawing/2014/main" val="2394401160"/>
                    </a:ext>
                  </a:extLst>
                </a:gridCol>
                <a:gridCol w="441111">
                  <a:extLst>
                    <a:ext uri="{9D8B030D-6E8A-4147-A177-3AD203B41FA5}">
                      <a16:colId xmlns:a16="http://schemas.microsoft.com/office/drawing/2014/main" val="1954341574"/>
                    </a:ext>
                  </a:extLst>
                </a:gridCol>
                <a:gridCol w="441111">
                  <a:extLst>
                    <a:ext uri="{9D8B030D-6E8A-4147-A177-3AD203B41FA5}">
                      <a16:colId xmlns:a16="http://schemas.microsoft.com/office/drawing/2014/main" val="2758371684"/>
                    </a:ext>
                  </a:extLst>
                </a:gridCol>
                <a:gridCol w="441111">
                  <a:extLst>
                    <a:ext uri="{9D8B030D-6E8A-4147-A177-3AD203B41FA5}">
                      <a16:colId xmlns:a16="http://schemas.microsoft.com/office/drawing/2014/main" val="1413320750"/>
                    </a:ext>
                  </a:extLst>
                </a:gridCol>
                <a:gridCol w="441111">
                  <a:extLst>
                    <a:ext uri="{9D8B030D-6E8A-4147-A177-3AD203B41FA5}">
                      <a16:colId xmlns:a16="http://schemas.microsoft.com/office/drawing/2014/main" val="1859100042"/>
                    </a:ext>
                  </a:extLst>
                </a:gridCol>
                <a:gridCol w="441111">
                  <a:extLst>
                    <a:ext uri="{9D8B030D-6E8A-4147-A177-3AD203B41FA5}">
                      <a16:colId xmlns:a16="http://schemas.microsoft.com/office/drawing/2014/main" val="1696492155"/>
                    </a:ext>
                  </a:extLst>
                </a:gridCol>
                <a:gridCol w="441111">
                  <a:extLst>
                    <a:ext uri="{9D8B030D-6E8A-4147-A177-3AD203B41FA5}">
                      <a16:colId xmlns:a16="http://schemas.microsoft.com/office/drawing/2014/main" val="2420633452"/>
                    </a:ext>
                  </a:extLst>
                </a:gridCol>
              </a:tblGrid>
              <a:tr h="159375">
                <a:tc>
                  <a:txBody>
                    <a:bodyPr/>
                    <a:lstStyle/>
                    <a:p>
                      <a:pPr algn="ctr"/>
                      <a:r>
                        <a:rPr lang="en-US" sz="1000" b="0" dirty="0">
                          <a:solidFill>
                            <a:schemeClr val="tx1"/>
                          </a:solidFill>
                          <a:latin typeface="Arial" panose="020B0604020202020204" pitchFamily="34" charset="0"/>
                          <a:cs typeface="Arial" panose="020B0604020202020204" pitchFamily="34" charset="0"/>
                        </a:rPr>
                        <a:t>2323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latin typeface="Arial" panose="020B0604020202020204" pitchFamily="34" charset="0"/>
                          <a:cs typeface="Arial" panose="020B0604020202020204" pitchFamily="34" charset="0"/>
                        </a:rPr>
                        <a:t>2295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latin typeface="Arial" panose="020B0604020202020204" pitchFamily="34" charset="0"/>
                          <a:cs typeface="Arial" panose="020B0604020202020204" pitchFamily="34" charset="0"/>
                        </a:rPr>
                        <a:t>2267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dirty="0">
                          <a:solidFill>
                            <a:schemeClr val="tx1"/>
                          </a:solidFill>
                          <a:latin typeface="Arial" panose="020B0604020202020204" pitchFamily="34" charset="0"/>
                          <a:cs typeface="Arial" panose="020B0604020202020204" pitchFamily="34" charset="0"/>
                        </a:rPr>
                        <a:t>    2205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latin typeface="Arial" panose="020B0604020202020204" pitchFamily="34" charset="0"/>
                          <a:cs typeface="Arial" panose="020B0604020202020204" pitchFamily="34" charset="0"/>
                        </a:rPr>
                        <a:t>2121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latin typeface="Arial" panose="020B0604020202020204" pitchFamily="34" charset="0"/>
                          <a:cs typeface="Arial" panose="020B0604020202020204" pitchFamily="34" charset="0"/>
                        </a:rPr>
                        <a:t>2064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latin typeface="Arial" panose="020B0604020202020204" pitchFamily="34" charset="0"/>
                          <a:cs typeface="Arial" panose="020B0604020202020204" pitchFamily="34" charset="0"/>
                        </a:rPr>
                        <a:t>1927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latin typeface="Arial" panose="020B0604020202020204" pitchFamily="34" charset="0"/>
                          <a:cs typeface="Arial" panose="020B0604020202020204" pitchFamily="34" charset="0"/>
                        </a:rPr>
                        <a:t>1981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latin typeface="Arial" panose="020B0604020202020204" pitchFamily="34" charset="0"/>
                          <a:cs typeface="Arial" panose="020B0604020202020204" pitchFamily="34" charset="0"/>
                        </a:rPr>
                        <a:t>1763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latin typeface="Arial" panose="020B0604020202020204" pitchFamily="34" charset="0"/>
                          <a:cs typeface="Arial" panose="020B0604020202020204" pitchFamily="34" charset="0"/>
                        </a:rPr>
                        <a:t>1479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latin typeface="Arial" panose="020B0604020202020204" pitchFamily="34" charset="0"/>
                          <a:cs typeface="Arial" panose="020B0604020202020204" pitchFamily="34" charset="0"/>
                        </a:rPr>
                        <a:t>1262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latin typeface="Arial" panose="020B0604020202020204" pitchFamily="34" charset="0"/>
                          <a:cs typeface="Arial" panose="020B0604020202020204" pitchFamily="34" charset="0"/>
                        </a:rPr>
                        <a:t>1123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latin typeface="Arial" panose="020B0604020202020204" pitchFamily="34" charset="0"/>
                          <a:cs typeface="Arial" panose="020B0604020202020204" pitchFamily="34" charset="0"/>
                        </a:rPr>
                        <a:t>977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latin typeface="Arial" panose="020B0604020202020204" pitchFamily="34" charset="0"/>
                          <a:cs typeface="Arial" panose="020B0604020202020204" pitchFamily="34" charset="0"/>
                        </a:rPr>
                        <a:t>731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latin typeface="Arial" panose="020B0604020202020204" pitchFamily="34" charset="0"/>
                          <a:cs typeface="Arial" panose="020B0604020202020204" pitchFamily="34" charset="0"/>
                        </a:rPr>
                        <a:t>448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37258148"/>
                  </a:ext>
                </a:extLst>
              </a:tr>
              <a:tr h="159375">
                <a:tc>
                  <a:txBody>
                    <a:bodyPr/>
                    <a:lstStyle/>
                    <a:p>
                      <a:pPr algn="ctr"/>
                      <a:r>
                        <a:rPr lang="en-US" sz="1000" b="0" dirty="0">
                          <a:solidFill>
                            <a:schemeClr val="tx1"/>
                          </a:solidFill>
                          <a:latin typeface="Arial" panose="020B0604020202020204" pitchFamily="34" charset="0"/>
                          <a:cs typeface="Arial" panose="020B0604020202020204" pitchFamily="34" charset="0"/>
                        </a:rPr>
                        <a:t>2322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latin typeface="Arial" panose="020B0604020202020204" pitchFamily="34" charset="0"/>
                          <a:cs typeface="Arial" panose="020B0604020202020204" pitchFamily="34" charset="0"/>
                        </a:rPr>
                        <a:t>2290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latin typeface="Arial" panose="020B0604020202020204" pitchFamily="34" charset="0"/>
                          <a:cs typeface="Arial" panose="020B0604020202020204" pitchFamily="34" charset="0"/>
                        </a:rPr>
                        <a:t>2264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dirty="0">
                          <a:solidFill>
                            <a:schemeClr val="tx1"/>
                          </a:solidFill>
                          <a:latin typeface="Arial" panose="020B0604020202020204" pitchFamily="34" charset="0"/>
                          <a:cs typeface="Arial" panose="020B0604020202020204" pitchFamily="34" charset="0"/>
                        </a:rPr>
                        <a:t>    2235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latin typeface="Arial" panose="020B0604020202020204" pitchFamily="34" charset="0"/>
                          <a:cs typeface="Arial" panose="020B0604020202020204" pitchFamily="34" charset="0"/>
                        </a:rPr>
                        <a:t>2162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latin typeface="Arial" panose="020B0604020202020204" pitchFamily="34" charset="0"/>
                          <a:cs typeface="Arial" panose="020B0604020202020204" pitchFamily="34" charset="0"/>
                        </a:rPr>
                        <a:t>2114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latin typeface="Arial" panose="020B0604020202020204" pitchFamily="34" charset="0"/>
                          <a:cs typeface="Arial" panose="020B0604020202020204" pitchFamily="34" charset="0"/>
                        </a:rPr>
                        <a:t>2012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latin typeface="Arial" panose="020B0604020202020204" pitchFamily="34" charset="0"/>
                          <a:cs typeface="Arial" panose="020B0604020202020204" pitchFamily="34" charset="0"/>
                        </a:rPr>
                        <a:t>2064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latin typeface="Arial" panose="020B0604020202020204" pitchFamily="34" charset="0"/>
                          <a:cs typeface="Arial" panose="020B0604020202020204" pitchFamily="34" charset="0"/>
                        </a:rPr>
                        <a:t>1839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latin typeface="Arial" panose="020B0604020202020204" pitchFamily="34" charset="0"/>
                          <a:cs typeface="Arial" panose="020B0604020202020204" pitchFamily="34" charset="0"/>
                        </a:rPr>
                        <a:t>1540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latin typeface="Arial" panose="020B0604020202020204" pitchFamily="34" charset="0"/>
                          <a:cs typeface="Arial" panose="020B0604020202020204" pitchFamily="34" charset="0"/>
                        </a:rPr>
                        <a:t>1314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latin typeface="Arial" panose="020B0604020202020204" pitchFamily="34" charset="0"/>
                          <a:cs typeface="Arial" panose="020B0604020202020204" pitchFamily="34" charset="0"/>
                        </a:rPr>
                        <a:t>1180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latin typeface="Arial" panose="020B0604020202020204" pitchFamily="34" charset="0"/>
                          <a:cs typeface="Arial" panose="020B0604020202020204" pitchFamily="34" charset="0"/>
                        </a:rPr>
                        <a:t>1024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latin typeface="Arial" panose="020B0604020202020204" pitchFamily="34" charset="0"/>
                          <a:cs typeface="Arial" panose="020B0604020202020204" pitchFamily="34" charset="0"/>
                        </a:rPr>
                        <a:t>785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latin typeface="Arial" panose="020B0604020202020204" pitchFamily="34" charset="0"/>
                          <a:cs typeface="Arial" panose="020B0604020202020204" pitchFamily="34" charset="0"/>
                        </a:rPr>
                        <a:t>513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12574523"/>
                  </a:ext>
                </a:extLst>
              </a:tr>
              <a:tr h="159375">
                <a:tc>
                  <a:txBody>
                    <a:bodyPr/>
                    <a:lstStyle/>
                    <a:p>
                      <a:pPr algn="ctr"/>
                      <a:r>
                        <a:rPr lang="en-US" sz="1000" b="0" dirty="0">
                          <a:solidFill>
                            <a:schemeClr val="tx1"/>
                          </a:solidFill>
                          <a:latin typeface="Arial" panose="020B0604020202020204" pitchFamily="34" charset="0"/>
                          <a:cs typeface="Arial" panose="020B0604020202020204" pitchFamily="34" charset="0"/>
                        </a:rPr>
                        <a:t>2322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latin typeface="Arial" panose="020B0604020202020204" pitchFamily="34" charset="0"/>
                          <a:cs typeface="Arial" panose="020B0604020202020204" pitchFamily="34" charset="0"/>
                        </a:rPr>
                        <a:t>2288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latin typeface="Arial" panose="020B0604020202020204" pitchFamily="34" charset="0"/>
                          <a:cs typeface="Arial" panose="020B0604020202020204" pitchFamily="34" charset="0"/>
                        </a:rPr>
                        <a:t>2269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dirty="0">
                          <a:solidFill>
                            <a:schemeClr val="tx1"/>
                          </a:solidFill>
                          <a:latin typeface="Arial" panose="020B0604020202020204" pitchFamily="34" charset="0"/>
                          <a:cs typeface="Arial" panose="020B0604020202020204" pitchFamily="34" charset="0"/>
                        </a:rPr>
                        <a:t>    2216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latin typeface="Arial" panose="020B0604020202020204" pitchFamily="34" charset="0"/>
                          <a:cs typeface="Arial" panose="020B0604020202020204" pitchFamily="34" charset="0"/>
                        </a:rPr>
                        <a:t>2156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latin typeface="Arial" panose="020B0604020202020204" pitchFamily="34" charset="0"/>
                          <a:cs typeface="Arial" panose="020B0604020202020204" pitchFamily="34" charset="0"/>
                        </a:rPr>
                        <a:t>2111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latin typeface="Arial" panose="020B0604020202020204" pitchFamily="34" charset="0"/>
                          <a:cs typeface="Arial" panose="020B0604020202020204" pitchFamily="34" charset="0"/>
                        </a:rPr>
                        <a:t>2006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latin typeface="Arial" panose="020B0604020202020204" pitchFamily="34" charset="0"/>
                          <a:cs typeface="Arial" panose="020B0604020202020204" pitchFamily="34" charset="0"/>
                        </a:rPr>
                        <a:t>2067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latin typeface="Arial" panose="020B0604020202020204" pitchFamily="34" charset="0"/>
                          <a:cs typeface="Arial" panose="020B0604020202020204" pitchFamily="34" charset="0"/>
                        </a:rPr>
                        <a:t>1871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latin typeface="Arial" panose="020B0604020202020204" pitchFamily="34" charset="0"/>
                          <a:cs typeface="Arial" panose="020B0604020202020204" pitchFamily="34" charset="0"/>
                        </a:rPr>
                        <a:t>1563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latin typeface="Arial" panose="020B0604020202020204" pitchFamily="34" charset="0"/>
                          <a:cs typeface="Arial" panose="020B0604020202020204" pitchFamily="34" charset="0"/>
                        </a:rPr>
                        <a:t>1340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latin typeface="Arial" panose="020B0604020202020204" pitchFamily="34" charset="0"/>
                          <a:cs typeface="Arial" panose="020B0604020202020204" pitchFamily="34" charset="0"/>
                        </a:rPr>
                        <a:t>1207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latin typeface="Arial" panose="020B0604020202020204" pitchFamily="34" charset="0"/>
                          <a:cs typeface="Arial" panose="020B0604020202020204" pitchFamily="34" charset="0"/>
                        </a:rPr>
                        <a:t>1063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latin typeface="Arial" panose="020B0604020202020204" pitchFamily="34" charset="0"/>
                          <a:cs typeface="Arial" panose="020B0604020202020204" pitchFamily="34" charset="0"/>
                        </a:rPr>
                        <a:t>838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dirty="0">
                          <a:solidFill>
                            <a:schemeClr val="tx1"/>
                          </a:solidFill>
                          <a:latin typeface="Arial" panose="020B0604020202020204" pitchFamily="34" charset="0"/>
                          <a:cs typeface="Arial" panose="020B0604020202020204" pitchFamily="34" charset="0"/>
                        </a:rPr>
                        <a:t>524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59526367"/>
                  </a:ext>
                </a:extLst>
              </a:tr>
            </a:tbl>
          </a:graphicData>
        </a:graphic>
      </p:graphicFrame>
      <p:graphicFrame>
        <p:nvGraphicFramePr>
          <p:cNvPr id="230" name="Content Placeholder 171">
            <a:extLst>
              <a:ext uri="{FF2B5EF4-FFF2-40B4-BE49-F238E27FC236}">
                <a16:creationId xmlns:a16="http://schemas.microsoft.com/office/drawing/2014/main" id="{5A2C4396-E2CD-4E49-A06F-F23DFB19B4C1}"/>
              </a:ext>
            </a:extLst>
          </p:cNvPr>
          <p:cNvGraphicFramePr>
            <a:graphicFrameLocks/>
          </p:cNvGraphicFramePr>
          <p:nvPr/>
        </p:nvGraphicFramePr>
        <p:xfrm>
          <a:off x="1702574" y="5252567"/>
          <a:ext cx="1487356" cy="637500"/>
        </p:xfrm>
        <a:graphic>
          <a:graphicData uri="http://schemas.openxmlformats.org/drawingml/2006/table">
            <a:tbl>
              <a:tblPr firstRow="1" bandRow="1">
                <a:tableStyleId>{5C22544A-7EE6-4342-B048-85BDC9FD1C3A}</a:tableStyleId>
              </a:tblPr>
              <a:tblGrid>
                <a:gridCol w="1487356">
                  <a:extLst>
                    <a:ext uri="{9D8B030D-6E8A-4147-A177-3AD203B41FA5}">
                      <a16:colId xmlns:a16="http://schemas.microsoft.com/office/drawing/2014/main" val="2664487431"/>
                    </a:ext>
                  </a:extLst>
                </a:gridCol>
              </a:tblGrid>
              <a:tr h="159375">
                <a:tc>
                  <a:txBody>
                    <a:bodyPr/>
                    <a:lstStyle/>
                    <a:p>
                      <a:pPr algn="l"/>
                      <a:r>
                        <a:rPr lang="en-US" sz="1000" b="1" dirty="0">
                          <a:solidFill>
                            <a:schemeClr val="tx1"/>
                          </a:solidFill>
                          <a:latin typeface="Arial" panose="020B0604020202020204" pitchFamily="34" charset="0"/>
                          <a:cs typeface="Arial" panose="020B0604020202020204" pitchFamily="34" charset="0"/>
                        </a:rPr>
                        <a:t>No. at risk</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37258148"/>
                  </a:ext>
                </a:extLst>
              </a:tr>
              <a:tr h="159375">
                <a:tc>
                  <a:txBody>
                    <a:bodyPr/>
                    <a:lstStyle/>
                    <a:p>
                      <a:pPr algn="l"/>
                      <a:r>
                        <a:rPr lang="en-US" sz="1000" b="1" dirty="0">
                          <a:solidFill>
                            <a:schemeClr val="tx1"/>
                          </a:solidFill>
                          <a:latin typeface="Arial" panose="020B0604020202020204" pitchFamily="34" charset="0"/>
                          <a:cs typeface="Arial" panose="020B0604020202020204" pitchFamily="34" charset="0"/>
                        </a:rPr>
                        <a:t>Placebo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12574523"/>
                  </a:ext>
                </a:extLst>
              </a:tr>
              <a:tr h="159375">
                <a:tc>
                  <a:txBody>
                    <a:bodyPr/>
                    <a:lstStyle/>
                    <a:p>
                      <a:pPr algn="l"/>
                      <a:r>
                        <a:rPr lang="en-US" sz="1000" b="1" dirty="0">
                          <a:solidFill>
                            <a:schemeClr val="accent1"/>
                          </a:solidFill>
                          <a:latin typeface="Arial" panose="020B0604020202020204" pitchFamily="34" charset="0"/>
                          <a:cs typeface="Arial" panose="020B0604020202020204" pitchFamily="34" charset="0"/>
                        </a:rPr>
                        <a:t>Empagliflozin, 10 mg</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59526367"/>
                  </a:ext>
                </a:extLst>
              </a:tr>
              <a:tr h="15937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dirty="0">
                          <a:solidFill>
                            <a:schemeClr val="tx2"/>
                          </a:solidFill>
                          <a:latin typeface="Arial" panose="020B0604020202020204" pitchFamily="34" charset="0"/>
                          <a:cs typeface="Arial" panose="020B0604020202020204" pitchFamily="34" charset="0"/>
                        </a:rPr>
                        <a:t>Empagliflozin, 25 mg</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83355312"/>
                  </a:ext>
                </a:extLst>
              </a:tr>
            </a:tbl>
          </a:graphicData>
        </a:graphic>
      </p:graphicFrame>
      <p:grpSp>
        <p:nvGrpSpPr>
          <p:cNvPr id="231" name="Group 230">
            <a:extLst>
              <a:ext uri="{FF2B5EF4-FFF2-40B4-BE49-F238E27FC236}">
                <a16:creationId xmlns:a16="http://schemas.microsoft.com/office/drawing/2014/main" id="{FFD996EF-BC6C-6F44-B977-2CA0A0335FBA}"/>
              </a:ext>
            </a:extLst>
          </p:cNvPr>
          <p:cNvGrpSpPr/>
          <p:nvPr/>
        </p:nvGrpSpPr>
        <p:grpSpPr>
          <a:xfrm>
            <a:off x="6787486" y="2270822"/>
            <a:ext cx="96366" cy="161228"/>
            <a:chOff x="9845011" y="3499546"/>
            <a:chExt cx="96366" cy="250129"/>
          </a:xfrm>
        </p:grpSpPr>
        <p:cxnSp>
          <p:nvCxnSpPr>
            <p:cNvPr id="232" name="Straight Connector 231">
              <a:extLst>
                <a:ext uri="{FF2B5EF4-FFF2-40B4-BE49-F238E27FC236}">
                  <a16:creationId xmlns:a16="http://schemas.microsoft.com/office/drawing/2014/main" id="{9D834F4D-152C-9844-B428-1C6AD787E048}"/>
                </a:ext>
              </a:extLst>
            </p:cNvPr>
            <p:cNvCxnSpPr>
              <a:cxnSpLocks/>
            </p:cNvCxnSpPr>
            <p:nvPr/>
          </p:nvCxnSpPr>
          <p:spPr>
            <a:xfrm>
              <a:off x="9845011" y="3747754"/>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3" name="Straight Connector 232">
              <a:extLst>
                <a:ext uri="{FF2B5EF4-FFF2-40B4-BE49-F238E27FC236}">
                  <a16:creationId xmlns:a16="http://schemas.microsoft.com/office/drawing/2014/main" id="{96073125-92FA-444C-A0B9-45968975B234}"/>
                </a:ext>
              </a:extLst>
            </p:cNvPr>
            <p:cNvCxnSpPr>
              <a:cxnSpLocks/>
            </p:cNvCxnSpPr>
            <p:nvPr/>
          </p:nvCxnSpPr>
          <p:spPr>
            <a:xfrm>
              <a:off x="9845011" y="35032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4" name="Straight Connector 233">
              <a:extLst>
                <a:ext uri="{FF2B5EF4-FFF2-40B4-BE49-F238E27FC236}">
                  <a16:creationId xmlns:a16="http://schemas.microsoft.com/office/drawing/2014/main" id="{841B36C2-A63B-B041-9B6E-15B201EA4BA8}"/>
                </a:ext>
              </a:extLst>
            </p:cNvPr>
            <p:cNvCxnSpPr>
              <a:cxnSpLocks/>
            </p:cNvCxnSpPr>
            <p:nvPr/>
          </p:nvCxnSpPr>
          <p:spPr>
            <a:xfrm flipV="1">
              <a:off x="9893194" y="3499546"/>
              <a:ext cx="0" cy="25012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36" name="Group 235">
            <a:extLst>
              <a:ext uri="{FF2B5EF4-FFF2-40B4-BE49-F238E27FC236}">
                <a16:creationId xmlns:a16="http://schemas.microsoft.com/office/drawing/2014/main" id="{80C630AC-D354-4A4C-B0AA-B8263BAA5B37}"/>
              </a:ext>
            </a:extLst>
          </p:cNvPr>
          <p:cNvGrpSpPr/>
          <p:nvPr/>
        </p:nvGrpSpPr>
        <p:grpSpPr>
          <a:xfrm>
            <a:off x="6787486" y="2204147"/>
            <a:ext cx="96366" cy="164403"/>
            <a:chOff x="9845011" y="3499546"/>
            <a:chExt cx="96366" cy="250129"/>
          </a:xfrm>
        </p:grpSpPr>
        <p:cxnSp>
          <p:nvCxnSpPr>
            <p:cNvPr id="237" name="Straight Connector 236">
              <a:extLst>
                <a:ext uri="{FF2B5EF4-FFF2-40B4-BE49-F238E27FC236}">
                  <a16:creationId xmlns:a16="http://schemas.microsoft.com/office/drawing/2014/main" id="{E97A0BAA-76BD-5E46-B954-0F0F52971A31}"/>
                </a:ext>
              </a:extLst>
            </p:cNvPr>
            <p:cNvCxnSpPr>
              <a:cxnSpLocks/>
            </p:cNvCxnSpPr>
            <p:nvPr/>
          </p:nvCxnSpPr>
          <p:spPr>
            <a:xfrm>
              <a:off x="9845011" y="3747754"/>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8" name="Straight Connector 237">
              <a:extLst>
                <a:ext uri="{FF2B5EF4-FFF2-40B4-BE49-F238E27FC236}">
                  <a16:creationId xmlns:a16="http://schemas.microsoft.com/office/drawing/2014/main" id="{31C4B62B-86DC-5D4A-BCAA-794E52D8AC73}"/>
                </a:ext>
              </a:extLst>
            </p:cNvPr>
            <p:cNvCxnSpPr>
              <a:cxnSpLocks/>
            </p:cNvCxnSpPr>
            <p:nvPr/>
          </p:nvCxnSpPr>
          <p:spPr>
            <a:xfrm>
              <a:off x="9845011" y="35032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9" name="Straight Connector 238">
              <a:extLst>
                <a:ext uri="{FF2B5EF4-FFF2-40B4-BE49-F238E27FC236}">
                  <a16:creationId xmlns:a16="http://schemas.microsoft.com/office/drawing/2014/main" id="{4167734F-DFDE-1C4D-B0F8-B8F54687BACC}"/>
                </a:ext>
              </a:extLst>
            </p:cNvPr>
            <p:cNvCxnSpPr>
              <a:cxnSpLocks/>
            </p:cNvCxnSpPr>
            <p:nvPr/>
          </p:nvCxnSpPr>
          <p:spPr>
            <a:xfrm flipV="1">
              <a:off x="9893194" y="3499546"/>
              <a:ext cx="0" cy="25012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40" name="Oval 239">
            <a:extLst>
              <a:ext uri="{FF2B5EF4-FFF2-40B4-BE49-F238E27FC236}">
                <a16:creationId xmlns:a16="http://schemas.microsoft.com/office/drawing/2014/main" id="{0F5528D7-0514-5748-8E51-BF7F44AE7A16}"/>
              </a:ext>
            </a:extLst>
          </p:cNvPr>
          <p:cNvSpPr/>
          <p:nvPr/>
        </p:nvSpPr>
        <p:spPr>
          <a:xfrm>
            <a:off x="6791787" y="2242685"/>
            <a:ext cx="87765" cy="8776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35" name="Oval 234">
            <a:extLst>
              <a:ext uri="{FF2B5EF4-FFF2-40B4-BE49-F238E27FC236}">
                <a16:creationId xmlns:a16="http://schemas.microsoft.com/office/drawing/2014/main" id="{45606809-BD04-5E45-9058-77487B741CB2}"/>
              </a:ext>
            </a:extLst>
          </p:cNvPr>
          <p:cNvSpPr/>
          <p:nvPr/>
        </p:nvSpPr>
        <p:spPr>
          <a:xfrm>
            <a:off x="6791787" y="2325235"/>
            <a:ext cx="87765" cy="8776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241" name="Group 240">
            <a:extLst>
              <a:ext uri="{FF2B5EF4-FFF2-40B4-BE49-F238E27FC236}">
                <a16:creationId xmlns:a16="http://schemas.microsoft.com/office/drawing/2014/main" id="{319FB9E7-0A12-E240-8F79-44B3C461FCBD}"/>
              </a:ext>
            </a:extLst>
          </p:cNvPr>
          <p:cNvGrpSpPr/>
          <p:nvPr/>
        </p:nvGrpSpPr>
        <p:grpSpPr>
          <a:xfrm>
            <a:off x="6354098" y="2312097"/>
            <a:ext cx="96366" cy="85028"/>
            <a:chOff x="9845011" y="3499546"/>
            <a:chExt cx="96366" cy="250129"/>
          </a:xfrm>
        </p:grpSpPr>
        <p:cxnSp>
          <p:nvCxnSpPr>
            <p:cNvPr id="242" name="Straight Connector 241">
              <a:extLst>
                <a:ext uri="{FF2B5EF4-FFF2-40B4-BE49-F238E27FC236}">
                  <a16:creationId xmlns:a16="http://schemas.microsoft.com/office/drawing/2014/main" id="{3F736A92-E3F0-8A44-AAD9-9AF7C178C045}"/>
                </a:ext>
              </a:extLst>
            </p:cNvPr>
            <p:cNvCxnSpPr>
              <a:cxnSpLocks/>
            </p:cNvCxnSpPr>
            <p:nvPr/>
          </p:nvCxnSpPr>
          <p:spPr>
            <a:xfrm>
              <a:off x="9845011" y="3747754"/>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3" name="Straight Connector 242">
              <a:extLst>
                <a:ext uri="{FF2B5EF4-FFF2-40B4-BE49-F238E27FC236}">
                  <a16:creationId xmlns:a16="http://schemas.microsoft.com/office/drawing/2014/main" id="{876F776F-37E3-1C44-8623-971CAEFDE096}"/>
                </a:ext>
              </a:extLst>
            </p:cNvPr>
            <p:cNvCxnSpPr>
              <a:cxnSpLocks/>
            </p:cNvCxnSpPr>
            <p:nvPr/>
          </p:nvCxnSpPr>
          <p:spPr>
            <a:xfrm>
              <a:off x="9845011" y="35032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4" name="Straight Connector 243">
              <a:extLst>
                <a:ext uri="{FF2B5EF4-FFF2-40B4-BE49-F238E27FC236}">
                  <a16:creationId xmlns:a16="http://schemas.microsoft.com/office/drawing/2014/main" id="{DBC48B61-67FE-5244-9DCC-988C5FE600A1}"/>
                </a:ext>
              </a:extLst>
            </p:cNvPr>
            <p:cNvCxnSpPr>
              <a:cxnSpLocks/>
            </p:cNvCxnSpPr>
            <p:nvPr/>
          </p:nvCxnSpPr>
          <p:spPr>
            <a:xfrm flipV="1">
              <a:off x="9893194" y="3499546"/>
              <a:ext cx="0" cy="25012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46" name="Group 245">
            <a:extLst>
              <a:ext uri="{FF2B5EF4-FFF2-40B4-BE49-F238E27FC236}">
                <a16:creationId xmlns:a16="http://schemas.microsoft.com/office/drawing/2014/main" id="{FAA83752-55FD-9C43-B623-59F294B9D239}"/>
              </a:ext>
            </a:extLst>
          </p:cNvPr>
          <p:cNvGrpSpPr/>
          <p:nvPr/>
        </p:nvGrpSpPr>
        <p:grpSpPr>
          <a:xfrm>
            <a:off x="6354098" y="2175572"/>
            <a:ext cx="96366" cy="224728"/>
            <a:chOff x="9845011" y="3499546"/>
            <a:chExt cx="96366" cy="250129"/>
          </a:xfrm>
        </p:grpSpPr>
        <p:cxnSp>
          <p:nvCxnSpPr>
            <p:cNvPr id="247" name="Straight Connector 246">
              <a:extLst>
                <a:ext uri="{FF2B5EF4-FFF2-40B4-BE49-F238E27FC236}">
                  <a16:creationId xmlns:a16="http://schemas.microsoft.com/office/drawing/2014/main" id="{7C684EFF-9915-5A41-8D1C-E21EF5F14BD2}"/>
                </a:ext>
              </a:extLst>
            </p:cNvPr>
            <p:cNvCxnSpPr>
              <a:cxnSpLocks/>
            </p:cNvCxnSpPr>
            <p:nvPr/>
          </p:nvCxnSpPr>
          <p:spPr>
            <a:xfrm>
              <a:off x="9845011" y="3747754"/>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8" name="Straight Connector 247">
              <a:extLst>
                <a:ext uri="{FF2B5EF4-FFF2-40B4-BE49-F238E27FC236}">
                  <a16:creationId xmlns:a16="http://schemas.microsoft.com/office/drawing/2014/main" id="{83DF65AD-16BB-0D4A-AC46-CFABA54B0D88}"/>
                </a:ext>
              </a:extLst>
            </p:cNvPr>
            <p:cNvCxnSpPr>
              <a:cxnSpLocks/>
            </p:cNvCxnSpPr>
            <p:nvPr/>
          </p:nvCxnSpPr>
          <p:spPr>
            <a:xfrm>
              <a:off x="9845011" y="35032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9" name="Straight Connector 248">
              <a:extLst>
                <a:ext uri="{FF2B5EF4-FFF2-40B4-BE49-F238E27FC236}">
                  <a16:creationId xmlns:a16="http://schemas.microsoft.com/office/drawing/2014/main" id="{8CF40078-4AFC-5C4B-92CB-73F87F6715BC}"/>
                </a:ext>
              </a:extLst>
            </p:cNvPr>
            <p:cNvCxnSpPr>
              <a:cxnSpLocks/>
            </p:cNvCxnSpPr>
            <p:nvPr/>
          </p:nvCxnSpPr>
          <p:spPr>
            <a:xfrm flipV="1">
              <a:off x="9893194" y="3499546"/>
              <a:ext cx="0" cy="25012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50" name="Oval 249">
            <a:extLst>
              <a:ext uri="{FF2B5EF4-FFF2-40B4-BE49-F238E27FC236}">
                <a16:creationId xmlns:a16="http://schemas.microsoft.com/office/drawing/2014/main" id="{1E2EA018-F79D-4549-979F-51362932B29C}"/>
              </a:ext>
            </a:extLst>
          </p:cNvPr>
          <p:cNvSpPr/>
          <p:nvPr/>
        </p:nvSpPr>
        <p:spPr>
          <a:xfrm>
            <a:off x="6358399" y="2204585"/>
            <a:ext cx="87765" cy="8776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253" name="Group 252">
            <a:extLst>
              <a:ext uri="{FF2B5EF4-FFF2-40B4-BE49-F238E27FC236}">
                <a16:creationId xmlns:a16="http://schemas.microsoft.com/office/drawing/2014/main" id="{3B548AA2-973C-AB4A-B9FC-B91201E665E0}"/>
              </a:ext>
            </a:extLst>
          </p:cNvPr>
          <p:cNvGrpSpPr/>
          <p:nvPr/>
        </p:nvGrpSpPr>
        <p:grpSpPr>
          <a:xfrm>
            <a:off x="5917536" y="2165350"/>
            <a:ext cx="96366" cy="114300"/>
            <a:chOff x="9845011" y="3499546"/>
            <a:chExt cx="96366" cy="250129"/>
          </a:xfrm>
        </p:grpSpPr>
        <p:cxnSp>
          <p:nvCxnSpPr>
            <p:cNvPr id="254" name="Straight Connector 253">
              <a:extLst>
                <a:ext uri="{FF2B5EF4-FFF2-40B4-BE49-F238E27FC236}">
                  <a16:creationId xmlns:a16="http://schemas.microsoft.com/office/drawing/2014/main" id="{73F12BD6-3B0C-5043-81D8-D8274AC9E95D}"/>
                </a:ext>
              </a:extLst>
            </p:cNvPr>
            <p:cNvCxnSpPr>
              <a:cxnSpLocks/>
            </p:cNvCxnSpPr>
            <p:nvPr/>
          </p:nvCxnSpPr>
          <p:spPr>
            <a:xfrm>
              <a:off x="9845011" y="3747754"/>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5" name="Straight Connector 254">
              <a:extLst>
                <a:ext uri="{FF2B5EF4-FFF2-40B4-BE49-F238E27FC236}">
                  <a16:creationId xmlns:a16="http://schemas.microsoft.com/office/drawing/2014/main" id="{42C88E40-81F5-FE4B-B0FD-4FD7267D6B8E}"/>
                </a:ext>
              </a:extLst>
            </p:cNvPr>
            <p:cNvCxnSpPr>
              <a:cxnSpLocks/>
            </p:cNvCxnSpPr>
            <p:nvPr/>
          </p:nvCxnSpPr>
          <p:spPr>
            <a:xfrm>
              <a:off x="9845011" y="35032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6" name="Straight Connector 255">
              <a:extLst>
                <a:ext uri="{FF2B5EF4-FFF2-40B4-BE49-F238E27FC236}">
                  <a16:creationId xmlns:a16="http://schemas.microsoft.com/office/drawing/2014/main" id="{8C8A76D7-0B81-8E43-BFF6-50DC27EFC772}"/>
                </a:ext>
              </a:extLst>
            </p:cNvPr>
            <p:cNvCxnSpPr>
              <a:cxnSpLocks/>
            </p:cNvCxnSpPr>
            <p:nvPr/>
          </p:nvCxnSpPr>
          <p:spPr>
            <a:xfrm flipV="1">
              <a:off x="9893194" y="3499546"/>
              <a:ext cx="0" cy="25012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59" name="Group 258">
            <a:extLst>
              <a:ext uri="{FF2B5EF4-FFF2-40B4-BE49-F238E27FC236}">
                <a16:creationId xmlns:a16="http://schemas.microsoft.com/office/drawing/2014/main" id="{FDD26EBB-8B11-5542-89D5-D23ACACB03BF}"/>
              </a:ext>
            </a:extLst>
          </p:cNvPr>
          <p:cNvGrpSpPr/>
          <p:nvPr/>
        </p:nvGrpSpPr>
        <p:grpSpPr>
          <a:xfrm>
            <a:off x="5482561" y="2102547"/>
            <a:ext cx="96366" cy="151704"/>
            <a:chOff x="9845011" y="3499546"/>
            <a:chExt cx="96366" cy="250129"/>
          </a:xfrm>
        </p:grpSpPr>
        <p:cxnSp>
          <p:nvCxnSpPr>
            <p:cNvPr id="260" name="Straight Connector 259">
              <a:extLst>
                <a:ext uri="{FF2B5EF4-FFF2-40B4-BE49-F238E27FC236}">
                  <a16:creationId xmlns:a16="http://schemas.microsoft.com/office/drawing/2014/main" id="{A3D7CC1C-A708-0540-9E0B-27B5A1740D2B}"/>
                </a:ext>
              </a:extLst>
            </p:cNvPr>
            <p:cNvCxnSpPr>
              <a:cxnSpLocks/>
            </p:cNvCxnSpPr>
            <p:nvPr/>
          </p:nvCxnSpPr>
          <p:spPr>
            <a:xfrm>
              <a:off x="9845011" y="3747754"/>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1" name="Straight Connector 260">
              <a:extLst>
                <a:ext uri="{FF2B5EF4-FFF2-40B4-BE49-F238E27FC236}">
                  <a16:creationId xmlns:a16="http://schemas.microsoft.com/office/drawing/2014/main" id="{7ABF92FE-503B-5449-BFE4-773C36F52DC5}"/>
                </a:ext>
              </a:extLst>
            </p:cNvPr>
            <p:cNvCxnSpPr>
              <a:cxnSpLocks/>
            </p:cNvCxnSpPr>
            <p:nvPr/>
          </p:nvCxnSpPr>
          <p:spPr>
            <a:xfrm>
              <a:off x="9845011" y="35032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2" name="Straight Connector 261">
              <a:extLst>
                <a:ext uri="{FF2B5EF4-FFF2-40B4-BE49-F238E27FC236}">
                  <a16:creationId xmlns:a16="http://schemas.microsoft.com/office/drawing/2014/main" id="{74B04B32-A2F3-1343-AFF1-C33858040DEC}"/>
                </a:ext>
              </a:extLst>
            </p:cNvPr>
            <p:cNvCxnSpPr>
              <a:cxnSpLocks/>
            </p:cNvCxnSpPr>
            <p:nvPr/>
          </p:nvCxnSpPr>
          <p:spPr>
            <a:xfrm flipV="1">
              <a:off x="9893194" y="3499546"/>
              <a:ext cx="0" cy="25012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63" name="Group 262">
            <a:extLst>
              <a:ext uri="{FF2B5EF4-FFF2-40B4-BE49-F238E27FC236}">
                <a16:creationId xmlns:a16="http://schemas.microsoft.com/office/drawing/2014/main" id="{1637C6E1-9598-6846-80C9-63B9694CD060}"/>
              </a:ext>
            </a:extLst>
          </p:cNvPr>
          <p:cNvGrpSpPr/>
          <p:nvPr/>
        </p:nvGrpSpPr>
        <p:grpSpPr>
          <a:xfrm>
            <a:off x="5482561" y="2228850"/>
            <a:ext cx="96366" cy="117476"/>
            <a:chOff x="9845011" y="3499546"/>
            <a:chExt cx="96366" cy="250129"/>
          </a:xfrm>
        </p:grpSpPr>
        <p:cxnSp>
          <p:nvCxnSpPr>
            <p:cNvPr id="264" name="Straight Connector 263">
              <a:extLst>
                <a:ext uri="{FF2B5EF4-FFF2-40B4-BE49-F238E27FC236}">
                  <a16:creationId xmlns:a16="http://schemas.microsoft.com/office/drawing/2014/main" id="{459631C5-4ED5-2F4C-82FC-396251F96A9B}"/>
                </a:ext>
              </a:extLst>
            </p:cNvPr>
            <p:cNvCxnSpPr>
              <a:cxnSpLocks/>
            </p:cNvCxnSpPr>
            <p:nvPr/>
          </p:nvCxnSpPr>
          <p:spPr>
            <a:xfrm>
              <a:off x="9845011" y="3747754"/>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5" name="Straight Connector 264">
              <a:extLst>
                <a:ext uri="{FF2B5EF4-FFF2-40B4-BE49-F238E27FC236}">
                  <a16:creationId xmlns:a16="http://schemas.microsoft.com/office/drawing/2014/main" id="{71F72D24-0327-B446-BC98-751FF53998A2}"/>
                </a:ext>
              </a:extLst>
            </p:cNvPr>
            <p:cNvCxnSpPr>
              <a:cxnSpLocks/>
            </p:cNvCxnSpPr>
            <p:nvPr/>
          </p:nvCxnSpPr>
          <p:spPr>
            <a:xfrm>
              <a:off x="9845011" y="35032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6" name="Straight Connector 265">
              <a:extLst>
                <a:ext uri="{FF2B5EF4-FFF2-40B4-BE49-F238E27FC236}">
                  <a16:creationId xmlns:a16="http://schemas.microsoft.com/office/drawing/2014/main" id="{1177AA64-264C-0046-8E2E-B44DBBD51944}"/>
                </a:ext>
              </a:extLst>
            </p:cNvPr>
            <p:cNvCxnSpPr>
              <a:cxnSpLocks/>
            </p:cNvCxnSpPr>
            <p:nvPr/>
          </p:nvCxnSpPr>
          <p:spPr>
            <a:xfrm flipV="1">
              <a:off x="9893194" y="3499546"/>
              <a:ext cx="0" cy="25012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68" name="Group 267">
            <a:extLst>
              <a:ext uri="{FF2B5EF4-FFF2-40B4-BE49-F238E27FC236}">
                <a16:creationId xmlns:a16="http://schemas.microsoft.com/office/drawing/2014/main" id="{1EF71A1C-C9C0-724C-AB61-0806A037B08B}"/>
              </a:ext>
            </a:extLst>
          </p:cNvPr>
          <p:cNvGrpSpPr/>
          <p:nvPr/>
        </p:nvGrpSpPr>
        <p:grpSpPr>
          <a:xfrm>
            <a:off x="4731673" y="2181922"/>
            <a:ext cx="96366" cy="164403"/>
            <a:chOff x="9845011" y="3499546"/>
            <a:chExt cx="96366" cy="250129"/>
          </a:xfrm>
        </p:grpSpPr>
        <p:cxnSp>
          <p:nvCxnSpPr>
            <p:cNvPr id="269" name="Straight Connector 268">
              <a:extLst>
                <a:ext uri="{FF2B5EF4-FFF2-40B4-BE49-F238E27FC236}">
                  <a16:creationId xmlns:a16="http://schemas.microsoft.com/office/drawing/2014/main" id="{919B5ADD-31B6-8044-BD4E-0F510C86AA29}"/>
                </a:ext>
              </a:extLst>
            </p:cNvPr>
            <p:cNvCxnSpPr>
              <a:cxnSpLocks/>
            </p:cNvCxnSpPr>
            <p:nvPr/>
          </p:nvCxnSpPr>
          <p:spPr>
            <a:xfrm>
              <a:off x="9845011" y="3747754"/>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0" name="Straight Connector 269">
              <a:extLst>
                <a:ext uri="{FF2B5EF4-FFF2-40B4-BE49-F238E27FC236}">
                  <a16:creationId xmlns:a16="http://schemas.microsoft.com/office/drawing/2014/main" id="{5F4CB1E5-7870-9140-ACB6-2071013E0F8B}"/>
                </a:ext>
              </a:extLst>
            </p:cNvPr>
            <p:cNvCxnSpPr>
              <a:cxnSpLocks/>
            </p:cNvCxnSpPr>
            <p:nvPr/>
          </p:nvCxnSpPr>
          <p:spPr>
            <a:xfrm>
              <a:off x="9845011" y="35032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1" name="Straight Connector 270">
              <a:extLst>
                <a:ext uri="{FF2B5EF4-FFF2-40B4-BE49-F238E27FC236}">
                  <a16:creationId xmlns:a16="http://schemas.microsoft.com/office/drawing/2014/main" id="{CFDF57BD-0BBF-AC49-931D-24ADEA6A11C0}"/>
                </a:ext>
              </a:extLst>
            </p:cNvPr>
            <p:cNvCxnSpPr>
              <a:cxnSpLocks/>
            </p:cNvCxnSpPr>
            <p:nvPr/>
          </p:nvCxnSpPr>
          <p:spPr>
            <a:xfrm flipV="1">
              <a:off x="9893194" y="3499546"/>
              <a:ext cx="0" cy="25012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74" name="Group 273">
            <a:extLst>
              <a:ext uri="{FF2B5EF4-FFF2-40B4-BE49-F238E27FC236}">
                <a16:creationId xmlns:a16="http://schemas.microsoft.com/office/drawing/2014/main" id="{0C88AF4F-F2F5-2449-841D-CFC1746A04FD}"/>
              </a:ext>
            </a:extLst>
          </p:cNvPr>
          <p:cNvGrpSpPr/>
          <p:nvPr/>
        </p:nvGrpSpPr>
        <p:grpSpPr>
          <a:xfrm>
            <a:off x="4731673" y="2270125"/>
            <a:ext cx="96366" cy="127000"/>
            <a:chOff x="9845011" y="3499546"/>
            <a:chExt cx="96366" cy="250129"/>
          </a:xfrm>
        </p:grpSpPr>
        <p:cxnSp>
          <p:nvCxnSpPr>
            <p:cNvPr id="275" name="Straight Connector 274">
              <a:extLst>
                <a:ext uri="{FF2B5EF4-FFF2-40B4-BE49-F238E27FC236}">
                  <a16:creationId xmlns:a16="http://schemas.microsoft.com/office/drawing/2014/main" id="{72DA045C-4888-5C40-AB48-2A7BF5C1E474}"/>
                </a:ext>
              </a:extLst>
            </p:cNvPr>
            <p:cNvCxnSpPr>
              <a:cxnSpLocks/>
            </p:cNvCxnSpPr>
            <p:nvPr/>
          </p:nvCxnSpPr>
          <p:spPr>
            <a:xfrm>
              <a:off x="9845011" y="3747754"/>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6" name="Straight Connector 275">
              <a:extLst>
                <a:ext uri="{FF2B5EF4-FFF2-40B4-BE49-F238E27FC236}">
                  <a16:creationId xmlns:a16="http://schemas.microsoft.com/office/drawing/2014/main" id="{ABF351E6-3AEE-8D4F-917D-CAB501EB6C6E}"/>
                </a:ext>
              </a:extLst>
            </p:cNvPr>
            <p:cNvCxnSpPr>
              <a:cxnSpLocks/>
            </p:cNvCxnSpPr>
            <p:nvPr/>
          </p:nvCxnSpPr>
          <p:spPr>
            <a:xfrm>
              <a:off x="9845011" y="35032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7" name="Straight Connector 276">
              <a:extLst>
                <a:ext uri="{FF2B5EF4-FFF2-40B4-BE49-F238E27FC236}">
                  <a16:creationId xmlns:a16="http://schemas.microsoft.com/office/drawing/2014/main" id="{552AF4C3-5865-0D4E-A074-2AF34ABDAE88}"/>
                </a:ext>
              </a:extLst>
            </p:cNvPr>
            <p:cNvCxnSpPr>
              <a:cxnSpLocks/>
            </p:cNvCxnSpPr>
            <p:nvPr/>
          </p:nvCxnSpPr>
          <p:spPr>
            <a:xfrm flipV="1">
              <a:off x="9893194" y="3499546"/>
              <a:ext cx="0" cy="25012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78" name="Group 277">
            <a:extLst>
              <a:ext uri="{FF2B5EF4-FFF2-40B4-BE49-F238E27FC236}">
                <a16:creationId xmlns:a16="http://schemas.microsoft.com/office/drawing/2014/main" id="{9FD8EBC4-AAF2-F745-8E57-291E68FDB9FC}"/>
              </a:ext>
            </a:extLst>
          </p:cNvPr>
          <p:cNvGrpSpPr/>
          <p:nvPr/>
        </p:nvGrpSpPr>
        <p:grpSpPr>
          <a:xfrm>
            <a:off x="4234786" y="2267647"/>
            <a:ext cx="96366" cy="113603"/>
            <a:chOff x="9845011" y="3499546"/>
            <a:chExt cx="96366" cy="250129"/>
          </a:xfrm>
        </p:grpSpPr>
        <p:cxnSp>
          <p:nvCxnSpPr>
            <p:cNvPr id="279" name="Straight Connector 278">
              <a:extLst>
                <a:ext uri="{FF2B5EF4-FFF2-40B4-BE49-F238E27FC236}">
                  <a16:creationId xmlns:a16="http://schemas.microsoft.com/office/drawing/2014/main" id="{0CB2DCA4-0712-EF44-AFB4-46786E1E8F5B}"/>
                </a:ext>
              </a:extLst>
            </p:cNvPr>
            <p:cNvCxnSpPr>
              <a:cxnSpLocks/>
            </p:cNvCxnSpPr>
            <p:nvPr/>
          </p:nvCxnSpPr>
          <p:spPr>
            <a:xfrm>
              <a:off x="9845011" y="3747754"/>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0" name="Straight Connector 279">
              <a:extLst>
                <a:ext uri="{FF2B5EF4-FFF2-40B4-BE49-F238E27FC236}">
                  <a16:creationId xmlns:a16="http://schemas.microsoft.com/office/drawing/2014/main" id="{853FF87A-DC4F-6748-8066-9BB4B862CA8E}"/>
                </a:ext>
              </a:extLst>
            </p:cNvPr>
            <p:cNvCxnSpPr>
              <a:cxnSpLocks/>
            </p:cNvCxnSpPr>
            <p:nvPr/>
          </p:nvCxnSpPr>
          <p:spPr>
            <a:xfrm>
              <a:off x="9845011" y="35032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1" name="Straight Connector 280">
              <a:extLst>
                <a:ext uri="{FF2B5EF4-FFF2-40B4-BE49-F238E27FC236}">
                  <a16:creationId xmlns:a16="http://schemas.microsoft.com/office/drawing/2014/main" id="{2209FAF3-2DD3-9242-800D-D2B069B2214F}"/>
                </a:ext>
              </a:extLst>
            </p:cNvPr>
            <p:cNvCxnSpPr>
              <a:cxnSpLocks/>
            </p:cNvCxnSpPr>
            <p:nvPr/>
          </p:nvCxnSpPr>
          <p:spPr>
            <a:xfrm flipV="1">
              <a:off x="9893194" y="3499546"/>
              <a:ext cx="0" cy="25012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83" name="Group 282">
            <a:extLst>
              <a:ext uri="{FF2B5EF4-FFF2-40B4-BE49-F238E27FC236}">
                <a16:creationId xmlns:a16="http://schemas.microsoft.com/office/drawing/2014/main" id="{A78091FE-8514-5844-B09B-DD3C35D1D1E8}"/>
              </a:ext>
            </a:extLst>
          </p:cNvPr>
          <p:cNvGrpSpPr/>
          <p:nvPr/>
        </p:nvGrpSpPr>
        <p:grpSpPr>
          <a:xfrm>
            <a:off x="4237961" y="2371725"/>
            <a:ext cx="96366" cy="101600"/>
            <a:chOff x="9845011" y="3499546"/>
            <a:chExt cx="96366" cy="250129"/>
          </a:xfrm>
        </p:grpSpPr>
        <p:cxnSp>
          <p:nvCxnSpPr>
            <p:cNvPr id="284" name="Straight Connector 283">
              <a:extLst>
                <a:ext uri="{FF2B5EF4-FFF2-40B4-BE49-F238E27FC236}">
                  <a16:creationId xmlns:a16="http://schemas.microsoft.com/office/drawing/2014/main" id="{7EC1D17D-107F-1F46-A22A-C9CAD6F4256B}"/>
                </a:ext>
              </a:extLst>
            </p:cNvPr>
            <p:cNvCxnSpPr>
              <a:cxnSpLocks/>
            </p:cNvCxnSpPr>
            <p:nvPr/>
          </p:nvCxnSpPr>
          <p:spPr>
            <a:xfrm>
              <a:off x="9845011" y="3747754"/>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5" name="Straight Connector 284">
              <a:extLst>
                <a:ext uri="{FF2B5EF4-FFF2-40B4-BE49-F238E27FC236}">
                  <a16:creationId xmlns:a16="http://schemas.microsoft.com/office/drawing/2014/main" id="{4943F2EC-9583-C140-A3D7-ECCDA88FCBD2}"/>
                </a:ext>
              </a:extLst>
            </p:cNvPr>
            <p:cNvCxnSpPr>
              <a:cxnSpLocks/>
            </p:cNvCxnSpPr>
            <p:nvPr/>
          </p:nvCxnSpPr>
          <p:spPr>
            <a:xfrm>
              <a:off x="9845011" y="35032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6" name="Straight Connector 285">
              <a:extLst>
                <a:ext uri="{FF2B5EF4-FFF2-40B4-BE49-F238E27FC236}">
                  <a16:creationId xmlns:a16="http://schemas.microsoft.com/office/drawing/2014/main" id="{EEEB65FC-8436-EC41-8792-CC013FF9E94D}"/>
                </a:ext>
              </a:extLst>
            </p:cNvPr>
            <p:cNvCxnSpPr>
              <a:cxnSpLocks/>
            </p:cNvCxnSpPr>
            <p:nvPr/>
          </p:nvCxnSpPr>
          <p:spPr>
            <a:xfrm flipV="1">
              <a:off x="9893194" y="3499546"/>
              <a:ext cx="0" cy="25012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87" name="Oval 286">
            <a:extLst>
              <a:ext uri="{FF2B5EF4-FFF2-40B4-BE49-F238E27FC236}">
                <a16:creationId xmlns:a16="http://schemas.microsoft.com/office/drawing/2014/main" id="{01E9A8B7-50DD-EB4A-938A-433B03422CD9}"/>
              </a:ext>
            </a:extLst>
          </p:cNvPr>
          <p:cNvSpPr/>
          <p:nvPr/>
        </p:nvSpPr>
        <p:spPr>
          <a:xfrm>
            <a:off x="4242262" y="2379210"/>
            <a:ext cx="87765" cy="8776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2" name="Oval 281">
            <a:extLst>
              <a:ext uri="{FF2B5EF4-FFF2-40B4-BE49-F238E27FC236}">
                <a16:creationId xmlns:a16="http://schemas.microsoft.com/office/drawing/2014/main" id="{41D1476E-7C18-4241-8168-033D7C1F2710}"/>
              </a:ext>
            </a:extLst>
          </p:cNvPr>
          <p:cNvSpPr/>
          <p:nvPr/>
        </p:nvSpPr>
        <p:spPr>
          <a:xfrm>
            <a:off x="4239087" y="2290310"/>
            <a:ext cx="87765" cy="8776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288" name="Group 287">
            <a:extLst>
              <a:ext uri="{FF2B5EF4-FFF2-40B4-BE49-F238E27FC236}">
                <a16:creationId xmlns:a16="http://schemas.microsoft.com/office/drawing/2014/main" id="{A0D39826-D5C5-3946-8B24-759ED93BD300}"/>
              </a:ext>
            </a:extLst>
          </p:cNvPr>
          <p:cNvGrpSpPr/>
          <p:nvPr/>
        </p:nvGrpSpPr>
        <p:grpSpPr>
          <a:xfrm>
            <a:off x="3983961" y="2632075"/>
            <a:ext cx="96366" cy="111125"/>
            <a:chOff x="9845011" y="3499546"/>
            <a:chExt cx="96366" cy="250129"/>
          </a:xfrm>
        </p:grpSpPr>
        <p:cxnSp>
          <p:nvCxnSpPr>
            <p:cNvPr id="289" name="Straight Connector 288">
              <a:extLst>
                <a:ext uri="{FF2B5EF4-FFF2-40B4-BE49-F238E27FC236}">
                  <a16:creationId xmlns:a16="http://schemas.microsoft.com/office/drawing/2014/main" id="{04E71AC1-996A-7848-8958-6AAA1A6325CF}"/>
                </a:ext>
              </a:extLst>
            </p:cNvPr>
            <p:cNvCxnSpPr>
              <a:cxnSpLocks/>
            </p:cNvCxnSpPr>
            <p:nvPr/>
          </p:nvCxnSpPr>
          <p:spPr>
            <a:xfrm>
              <a:off x="9845011" y="3747754"/>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0" name="Straight Connector 289">
              <a:extLst>
                <a:ext uri="{FF2B5EF4-FFF2-40B4-BE49-F238E27FC236}">
                  <a16:creationId xmlns:a16="http://schemas.microsoft.com/office/drawing/2014/main" id="{CDC11671-0CB5-7E4F-916A-971611AE492F}"/>
                </a:ext>
              </a:extLst>
            </p:cNvPr>
            <p:cNvCxnSpPr>
              <a:cxnSpLocks/>
            </p:cNvCxnSpPr>
            <p:nvPr/>
          </p:nvCxnSpPr>
          <p:spPr>
            <a:xfrm>
              <a:off x="9845011" y="35032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1" name="Straight Connector 290">
              <a:extLst>
                <a:ext uri="{FF2B5EF4-FFF2-40B4-BE49-F238E27FC236}">
                  <a16:creationId xmlns:a16="http://schemas.microsoft.com/office/drawing/2014/main" id="{808F2878-F8A0-854F-9393-4A234868ACE4}"/>
                </a:ext>
              </a:extLst>
            </p:cNvPr>
            <p:cNvCxnSpPr>
              <a:cxnSpLocks/>
            </p:cNvCxnSpPr>
            <p:nvPr/>
          </p:nvCxnSpPr>
          <p:spPr>
            <a:xfrm flipV="1">
              <a:off x="9893194" y="3499546"/>
              <a:ext cx="0" cy="25012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92" name="Oval 291">
            <a:extLst>
              <a:ext uri="{FF2B5EF4-FFF2-40B4-BE49-F238E27FC236}">
                <a16:creationId xmlns:a16="http://schemas.microsoft.com/office/drawing/2014/main" id="{78205408-979F-6547-8532-105F88967F3E}"/>
              </a:ext>
            </a:extLst>
          </p:cNvPr>
          <p:cNvSpPr/>
          <p:nvPr/>
        </p:nvSpPr>
        <p:spPr>
          <a:xfrm>
            <a:off x="3988262" y="2639560"/>
            <a:ext cx="87765" cy="8776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293" name="Group 292">
            <a:extLst>
              <a:ext uri="{FF2B5EF4-FFF2-40B4-BE49-F238E27FC236}">
                <a16:creationId xmlns:a16="http://schemas.microsoft.com/office/drawing/2014/main" id="{8D81C30F-51B2-A945-9D79-9E905D16A6CF}"/>
              </a:ext>
            </a:extLst>
          </p:cNvPr>
          <p:cNvGrpSpPr/>
          <p:nvPr/>
        </p:nvGrpSpPr>
        <p:grpSpPr>
          <a:xfrm>
            <a:off x="3983961" y="2362200"/>
            <a:ext cx="96366" cy="111125"/>
            <a:chOff x="9845011" y="3499546"/>
            <a:chExt cx="96366" cy="250129"/>
          </a:xfrm>
        </p:grpSpPr>
        <p:cxnSp>
          <p:nvCxnSpPr>
            <p:cNvPr id="294" name="Straight Connector 293">
              <a:extLst>
                <a:ext uri="{FF2B5EF4-FFF2-40B4-BE49-F238E27FC236}">
                  <a16:creationId xmlns:a16="http://schemas.microsoft.com/office/drawing/2014/main" id="{77BEC986-E9F0-9A4A-B5BE-D3F2B04038E4}"/>
                </a:ext>
              </a:extLst>
            </p:cNvPr>
            <p:cNvCxnSpPr>
              <a:cxnSpLocks/>
            </p:cNvCxnSpPr>
            <p:nvPr/>
          </p:nvCxnSpPr>
          <p:spPr>
            <a:xfrm>
              <a:off x="9845011" y="3747754"/>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5" name="Straight Connector 294">
              <a:extLst>
                <a:ext uri="{FF2B5EF4-FFF2-40B4-BE49-F238E27FC236}">
                  <a16:creationId xmlns:a16="http://schemas.microsoft.com/office/drawing/2014/main" id="{3DFCFF3A-E630-2349-8301-D8F882E069B2}"/>
                </a:ext>
              </a:extLst>
            </p:cNvPr>
            <p:cNvCxnSpPr>
              <a:cxnSpLocks/>
            </p:cNvCxnSpPr>
            <p:nvPr/>
          </p:nvCxnSpPr>
          <p:spPr>
            <a:xfrm>
              <a:off x="9845011" y="35032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6" name="Straight Connector 295">
              <a:extLst>
                <a:ext uri="{FF2B5EF4-FFF2-40B4-BE49-F238E27FC236}">
                  <a16:creationId xmlns:a16="http://schemas.microsoft.com/office/drawing/2014/main" id="{B09AEE64-168D-644A-A281-C57A33B67296}"/>
                </a:ext>
              </a:extLst>
            </p:cNvPr>
            <p:cNvCxnSpPr>
              <a:cxnSpLocks/>
            </p:cNvCxnSpPr>
            <p:nvPr/>
          </p:nvCxnSpPr>
          <p:spPr>
            <a:xfrm flipV="1">
              <a:off x="9893194" y="3499546"/>
              <a:ext cx="0" cy="25012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97" name="Oval 296">
            <a:extLst>
              <a:ext uri="{FF2B5EF4-FFF2-40B4-BE49-F238E27FC236}">
                <a16:creationId xmlns:a16="http://schemas.microsoft.com/office/drawing/2014/main" id="{65A84A18-6D0B-AE48-8BF2-6A834B64B65C}"/>
              </a:ext>
            </a:extLst>
          </p:cNvPr>
          <p:cNvSpPr/>
          <p:nvPr/>
        </p:nvSpPr>
        <p:spPr>
          <a:xfrm>
            <a:off x="3988262" y="2369685"/>
            <a:ext cx="87765" cy="8776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300" name="Group 299">
            <a:extLst>
              <a:ext uri="{FF2B5EF4-FFF2-40B4-BE49-F238E27FC236}">
                <a16:creationId xmlns:a16="http://schemas.microsoft.com/office/drawing/2014/main" id="{E9EABB9B-AEF0-CF4C-9353-A461A9E00AC0}"/>
              </a:ext>
            </a:extLst>
          </p:cNvPr>
          <p:cNvGrpSpPr/>
          <p:nvPr/>
        </p:nvGrpSpPr>
        <p:grpSpPr>
          <a:xfrm>
            <a:off x="3860136" y="1521522"/>
            <a:ext cx="96366" cy="139003"/>
            <a:chOff x="9845011" y="3499546"/>
            <a:chExt cx="96366" cy="250129"/>
          </a:xfrm>
        </p:grpSpPr>
        <p:cxnSp>
          <p:nvCxnSpPr>
            <p:cNvPr id="301" name="Straight Connector 300">
              <a:extLst>
                <a:ext uri="{FF2B5EF4-FFF2-40B4-BE49-F238E27FC236}">
                  <a16:creationId xmlns:a16="http://schemas.microsoft.com/office/drawing/2014/main" id="{641DFE25-15FF-954E-826A-AF52D207C994}"/>
                </a:ext>
              </a:extLst>
            </p:cNvPr>
            <p:cNvCxnSpPr>
              <a:cxnSpLocks/>
            </p:cNvCxnSpPr>
            <p:nvPr/>
          </p:nvCxnSpPr>
          <p:spPr>
            <a:xfrm>
              <a:off x="9845011" y="3747754"/>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2" name="Straight Connector 301">
              <a:extLst>
                <a:ext uri="{FF2B5EF4-FFF2-40B4-BE49-F238E27FC236}">
                  <a16:creationId xmlns:a16="http://schemas.microsoft.com/office/drawing/2014/main" id="{BD0B65F3-EC17-8B4B-BAC4-C304843EDC38}"/>
                </a:ext>
              </a:extLst>
            </p:cNvPr>
            <p:cNvCxnSpPr>
              <a:cxnSpLocks/>
            </p:cNvCxnSpPr>
            <p:nvPr/>
          </p:nvCxnSpPr>
          <p:spPr>
            <a:xfrm>
              <a:off x="9845011" y="35032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3" name="Straight Connector 302">
              <a:extLst>
                <a:ext uri="{FF2B5EF4-FFF2-40B4-BE49-F238E27FC236}">
                  <a16:creationId xmlns:a16="http://schemas.microsoft.com/office/drawing/2014/main" id="{0B950DD5-1992-1E40-BD82-0C099033CAEB}"/>
                </a:ext>
              </a:extLst>
            </p:cNvPr>
            <p:cNvCxnSpPr>
              <a:cxnSpLocks/>
            </p:cNvCxnSpPr>
            <p:nvPr/>
          </p:nvCxnSpPr>
          <p:spPr>
            <a:xfrm flipV="1">
              <a:off x="9893194" y="3499546"/>
              <a:ext cx="0" cy="25012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04" name="Group 303">
            <a:extLst>
              <a:ext uri="{FF2B5EF4-FFF2-40B4-BE49-F238E27FC236}">
                <a16:creationId xmlns:a16="http://schemas.microsoft.com/office/drawing/2014/main" id="{487B10F7-74DA-DB48-8F3D-A5342A5ECCCB}"/>
              </a:ext>
            </a:extLst>
          </p:cNvPr>
          <p:cNvGrpSpPr/>
          <p:nvPr/>
        </p:nvGrpSpPr>
        <p:grpSpPr>
          <a:xfrm>
            <a:off x="3860136" y="1581847"/>
            <a:ext cx="96366" cy="139003"/>
            <a:chOff x="9845011" y="3499546"/>
            <a:chExt cx="96366" cy="250129"/>
          </a:xfrm>
        </p:grpSpPr>
        <p:cxnSp>
          <p:nvCxnSpPr>
            <p:cNvPr id="305" name="Straight Connector 304">
              <a:extLst>
                <a:ext uri="{FF2B5EF4-FFF2-40B4-BE49-F238E27FC236}">
                  <a16:creationId xmlns:a16="http://schemas.microsoft.com/office/drawing/2014/main" id="{BD76DFE0-FF32-8546-BA7F-F261C3A23A44}"/>
                </a:ext>
              </a:extLst>
            </p:cNvPr>
            <p:cNvCxnSpPr>
              <a:cxnSpLocks/>
            </p:cNvCxnSpPr>
            <p:nvPr/>
          </p:nvCxnSpPr>
          <p:spPr>
            <a:xfrm>
              <a:off x="9845011" y="3747754"/>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6" name="Straight Connector 305">
              <a:extLst>
                <a:ext uri="{FF2B5EF4-FFF2-40B4-BE49-F238E27FC236}">
                  <a16:creationId xmlns:a16="http://schemas.microsoft.com/office/drawing/2014/main" id="{45FF8931-DA68-814C-9EF1-C307A5AC5298}"/>
                </a:ext>
              </a:extLst>
            </p:cNvPr>
            <p:cNvCxnSpPr>
              <a:cxnSpLocks/>
            </p:cNvCxnSpPr>
            <p:nvPr/>
          </p:nvCxnSpPr>
          <p:spPr>
            <a:xfrm>
              <a:off x="9845011" y="35032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7" name="Straight Connector 306">
              <a:extLst>
                <a:ext uri="{FF2B5EF4-FFF2-40B4-BE49-F238E27FC236}">
                  <a16:creationId xmlns:a16="http://schemas.microsoft.com/office/drawing/2014/main" id="{748C68BB-1B54-D54D-B5F7-6E9955C73FE0}"/>
                </a:ext>
              </a:extLst>
            </p:cNvPr>
            <p:cNvCxnSpPr>
              <a:cxnSpLocks/>
            </p:cNvCxnSpPr>
            <p:nvPr/>
          </p:nvCxnSpPr>
          <p:spPr>
            <a:xfrm flipV="1">
              <a:off x="9893194" y="3499546"/>
              <a:ext cx="0" cy="25012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99" name="Oval 298">
            <a:extLst>
              <a:ext uri="{FF2B5EF4-FFF2-40B4-BE49-F238E27FC236}">
                <a16:creationId xmlns:a16="http://schemas.microsoft.com/office/drawing/2014/main" id="{D0D7E282-1223-A947-B6FF-2B8F4F20AE48}"/>
              </a:ext>
            </a:extLst>
          </p:cNvPr>
          <p:cNvSpPr/>
          <p:nvPr/>
        </p:nvSpPr>
        <p:spPr>
          <a:xfrm>
            <a:off x="3861262" y="1594985"/>
            <a:ext cx="87765" cy="8776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98" name="Oval 297">
            <a:extLst>
              <a:ext uri="{FF2B5EF4-FFF2-40B4-BE49-F238E27FC236}">
                <a16:creationId xmlns:a16="http://schemas.microsoft.com/office/drawing/2014/main" id="{0DF68B62-A7A1-2442-A1D4-77A657B21A3A}"/>
              </a:ext>
            </a:extLst>
          </p:cNvPr>
          <p:cNvSpPr/>
          <p:nvPr/>
        </p:nvSpPr>
        <p:spPr>
          <a:xfrm>
            <a:off x="3861262" y="1661660"/>
            <a:ext cx="87765" cy="8776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61" name="Triangle 160">
            <a:extLst>
              <a:ext uri="{FF2B5EF4-FFF2-40B4-BE49-F238E27FC236}">
                <a16:creationId xmlns:a16="http://schemas.microsoft.com/office/drawing/2014/main" id="{03822072-A101-F340-9990-F6EDE0ACCE02}"/>
              </a:ext>
            </a:extLst>
          </p:cNvPr>
          <p:cNvSpPr/>
          <p:nvPr/>
        </p:nvSpPr>
        <p:spPr>
          <a:xfrm>
            <a:off x="3863968" y="1738996"/>
            <a:ext cx="88702" cy="92979"/>
          </a:xfrm>
          <a:prstGeom prst="triangl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308" name="Group 307">
            <a:extLst>
              <a:ext uri="{FF2B5EF4-FFF2-40B4-BE49-F238E27FC236}">
                <a16:creationId xmlns:a16="http://schemas.microsoft.com/office/drawing/2014/main" id="{92AD138F-ABAC-7F4D-847A-940E4E2BB159}"/>
              </a:ext>
            </a:extLst>
          </p:cNvPr>
          <p:cNvGrpSpPr/>
          <p:nvPr/>
        </p:nvGrpSpPr>
        <p:grpSpPr>
          <a:xfrm>
            <a:off x="8975061" y="2658172"/>
            <a:ext cx="96366" cy="189804"/>
            <a:chOff x="9845011" y="3499546"/>
            <a:chExt cx="96366" cy="250129"/>
          </a:xfrm>
        </p:grpSpPr>
        <p:cxnSp>
          <p:nvCxnSpPr>
            <p:cNvPr id="309" name="Straight Connector 308">
              <a:extLst>
                <a:ext uri="{FF2B5EF4-FFF2-40B4-BE49-F238E27FC236}">
                  <a16:creationId xmlns:a16="http://schemas.microsoft.com/office/drawing/2014/main" id="{6D7B2A9A-DC5A-144D-ACCC-65D04E2ECECD}"/>
                </a:ext>
              </a:extLst>
            </p:cNvPr>
            <p:cNvCxnSpPr>
              <a:cxnSpLocks/>
            </p:cNvCxnSpPr>
            <p:nvPr/>
          </p:nvCxnSpPr>
          <p:spPr>
            <a:xfrm>
              <a:off x="9845011" y="3747754"/>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0" name="Straight Connector 309">
              <a:extLst>
                <a:ext uri="{FF2B5EF4-FFF2-40B4-BE49-F238E27FC236}">
                  <a16:creationId xmlns:a16="http://schemas.microsoft.com/office/drawing/2014/main" id="{F30E8BDC-1DB3-A942-946A-561482174937}"/>
                </a:ext>
              </a:extLst>
            </p:cNvPr>
            <p:cNvCxnSpPr>
              <a:cxnSpLocks/>
            </p:cNvCxnSpPr>
            <p:nvPr/>
          </p:nvCxnSpPr>
          <p:spPr>
            <a:xfrm>
              <a:off x="9845011" y="35032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1" name="Straight Connector 310">
              <a:extLst>
                <a:ext uri="{FF2B5EF4-FFF2-40B4-BE49-F238E27FC236}">
                  <a16:creationId xmlns:a16="http://schemas.microsoft.com/office/drawing/2014/main" id="{05472CEB-22C4-E549-8C5B-017EEE4DE43D}"/>
                </a:ext>
              </a:extLst>
            </p:cNvPr>
            <p:cNvCxnSpPr>
              <a:cxnSpLocks/>
            </p:cNvCxnSpPr>
            <p:nvPr/>
          </p:nvCxnSpPr>
          <p:spPr>
            <a:xfrm flipV="1">
              <a:off x="9893194" y="3499546"/>
              <a:ext cx="0" cy="25012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12" name="Group 311">
            <a:extLst>
              <a:ext uri="{FF2B5EF4-FFF2-40B4-BE49-F238E27FC236}">
                <a16:creationId xmlns:a16="http://schemas.microsoft.com/office/drawing/2014/main" id="{3A63C4C4-AF2C-984A-A2E2-FE695FA4CD5B}"/>
              </a:ext>
            </a:extLst>
          </p:cNvPr>
          <p:cNvGrpSpPr/>
          <p:nvPr/>
        </p:nvGrpSpPr>
        <p:grpSpPr>
          <a:xfrm>
            <a:off x="8975061" y="2689922"/>
            <a:ext cx="96366" cy="189804"/>
            <a:chOff x="9845011" y="3499546"/>
            <a:chExt cx="96366" cy="250129"/>
          </a:xfrm>
        </p:grpSpPr>
        <p:cxnSp>
          <p:nvCxnSpPr>
            <p:cNvPr id="313" name="Straight Connector 312">
              <a:extLst>
                <a:ext uri="{FF2B5EF4-FFF2-40B4-BE49-F238E27FC236}">
                  <a16:creationId xmlns:a16="http://schemas.microsoft.com/office/drawing/2014/main" id="{B4C3EB59-F958-CC40-806E-467668AF495D}"/>
                </a:ext>
              </a:extLst>
            </p:cNvPr>
            <p:cNvCxnSpPr>
              <a:cxnSpLocks/>
            </p:cNvCxnSpPr>
            <p:nvPr/>
          </p:nvCxnSpPr>
          <p:spPr>
            <a:xfrm>
              <a:off x="9845011" y="3747754"/>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4" name="Straight Connector 313">
              <a:extLst>
                <a:ext uri="{FF2B5EF4-FFF2-40B4-BE49-F238E27FC236}">
                  <a16:creationId xmlns:a16="http://schemas.microsoft.com/office/drawing/2014/main" id="{5A26BB18-958D-2148-BFC2-254155C3E0AC}"/>
                </a:ext>
              </a:extLst>
            </p:cNvPr>
            <p:cNvCxnSpPr>
              <a:cxnSpLocks/>
            </p:cNvCxnSpPr>
            <p:nvPr/>
          </p:nvCxnSpPr>
          <p:spPr>
            <a:xfrm>
              <a:off x="9845011" y="3503279"/>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5" name="Straight Connector 314">
              <a:extLst>
                <a:ext uri="{FF2B5EF4-FFF2-40B4-BE49-F238E27FC236}">
                  <a16:creationId xmlns:a16="http://schemas.microsoft.com/office/drawing/2014/main" id="{34D173DC-26F1-4544-A01F-10D83A4BEEFD}"/>
                </a:ext>
              </a:extLst>
            </p:cNvPr>
            <p:cNvCxnSpPr>
              <a:cxnSpLocks/>
            </p:cNvCxnSpPr>
            <p:nvPr/>
          </p:nvCxnSpPr>
          <p:spPr>
            <a:xfrm flipV="1">
              <a:off x="9893194" y="3499546"/>
              <a:ext cx="0" cy="25012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17" name="Oval 316">
            <a:extLst>
              <a:ext uri="{FF2B5EF4-FFF2-40B4-BE49-F238E27FC236}">
                <a16:creationId xmlns:a16="http://schemas.microsoft.com/office/drawing/2014/main" id="{2E30EBE2-B217-0946-AF07-ADF340AE2B16}"/>
              </a:ext>
            </a:extLst>
          </p:cNvPr>
          <p:cNvSpPr/>
          <p:nvPr/>
        </p:nvSpPr>
        <p:spPr>
          <a:xfrm>
            <a:off x="8979362" y="2712585"/>
            <a:ext cx="87765" cy="8776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16" name="Oval 315">
            <a:extLst>
              <a:ext uri="{FF2B5EF4-FFF2-40B4-BE49-F238E27FC236}">
                <a16:creationId xmlns:a16="http://schemas.microsoft.com/office/drawing/2014/main" id="{FFE2B80F-C345-B64F-A521-F987971BAF74}"/>
              </a:ext>
            </a:extLst>
          </p:cNvPr>
          <p:cNvSpPr/>
          <p:nvPr/>
        </p:nvSpPr>
        <p:spPr>
          <a:xfrm>
            <a:off x="8979362" y="2744335"/>
            <a:ext cx="87765" cy="8776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66" name="Triangle 165">
            <a:extLst>
              <a:ext uri="{FF2B5EF4-FFF2-40B4-BE49-F238E27FC236}">
                <a16:creationId xmlns:a16="http://schemas.microsoft.com/office/drawing/2014/main" id="{EF7B0766-9490-6D47-BFBB-304A1E63D805}"/>
              </a:ext>
            </a:extLst>
          </p:cNvPr>
          <p:cNvSpPr/>
          <p:nvPr/>
        </p:nvSpPr>
        <p:spPr>
          <a:xfrm>
            <a:off x="5486393" y="2088246"/>
            <a:ext cx="88702" cy="92979"/>
          </a:xfrm>
          <a:prstGeom prst="triangl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57" name="Oval 256">
            <a:extLst>
              <a:ext uri="{FF2B5EF4-FFF2-40B4-BE49-F238E27FC236}">
                <a16:creationId xmlns:a16="http://schemas.microsoft.com/office/drawing/2014/main" id="{4FAE4292-F13E-4B47-93B6-BF564B46E235}"/>
              </a:ext>
            </a:extLst>
          </p:cNvPr>
          <p:cNvSpPr/>
          <p:nvPr/>
        </p:nvSpPr>
        <p:spPr>
          <a:xfrm>
            <a:off x="5486862" y="2242685"/>
            <a:ext cx="87765" cy="8776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58" name="Oval 257">
            <a:extLst>
              <a:ext uri="{FF2B5EF4-FFF2-40B4-BE49-F238E27FC236}">
                <a16:creationId xmlns:a16="http://schemas.microsoft.com/office/drawing/2014/main" id="{5D60FB54-B28E-C043-998D-643EAC96B501}"/>
              </a:ext>
            </a:extLst>
          </p:cNvPr>
          <p:cNvSpPr/>
          <p:nvPr/>
        </p:nvSpPr>
        <p:spPr>
          <a:xfrm>
            <a:off x="5486862" y="2141085"/>
            <a:ext cx="87765" cy="8776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2" name="Oval 271">
            <a:extLst>
              <a:ext uri="{FF2B5EF4-FFF2-40B4-BE49-F238E27FC236}">
                <a16:creationId xmlns:a16="http://schemas.microsoft.com/office/drawing/2014/main" id="{19D10C70-0777-5D4D-9306-C9101240602B}"/>
              </a:ext>
            </a:extLst>
          </p:cNvPr>
          <p:cNvSpPr/>
          <p:nvPr/>
        </p:nvSpPr>
        <p:spPr>
          <a:xfrm>
            <a:off x="4735974" y="2204585"/>
            <a:ext cx="87765" cy="8776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3" name="Oval 272">
            <a:extLst>
              <a:ext uri="{FF2B5EF4-FFF2-40B4-BE49-F238E27FC236}">
                <a16:creationId xmlns:a16="http://schemas.microsoft.com/office/drawing/2014/main" id="{24993EFF-7DB4-EA46-A889-5B83528E9E7A}"/>
              </a:ext>
            </a:extLst>
          </p:cNvPr>
          <p:cNvSpPr/>
          <p:nvPr/>
        </p:nvSpPr>
        <p:spPr>
          <a:xfrm>
            <a:off x="4735974" y="2287135"/>
            <a:ext cx="87765" cy="8776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45" name="Oval 244">
            <a:extLst>
              <a:ext uri="{FF2B5EF4-FFF2-40B4-BE49-F238E27FC236}">
                <a16:creationId xmlns:a16="http://schemas.microsoft.com/office/drawing/2014/main" id="{FD8337EC-5787-A74A-8CF7-EC6B0D81E30E}"/>
              </a:ext>
            </a:extLst>
          </p:cNvPr>
          <p:cNvSpPr/>
          <p:nvPr/>
        </p:nvSpPr>
        <p:spPr>
          <a:xfrm>
            <a:off x="6358399" y="2350635"/>
            <a:ext cx="87765" cy="8776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51" name="Oval 250">
            <a:extLst>
              <a:ext uri="{FF2B5EF4-FFF2-40B4-BE49-F238E27FC236}">
                <a16:creationId xmlns:a16="http://schemas.microsoft.com/office/drawing/2014/main" id="{F9A540E3-D55E-FE43-B8CC-C7371765A1A8}"/>
              </a:ext>
            </a:extLst>
          </p:cNvPr>
          <p:cNvSpPr/>
          <p:nvPr/>
        </p:nvSpPr>
        <p:spPr>
          <a:xfrm>
            <a:off x="5921837" y="2268085"/>
            <a:ext cx="87765" cy="8776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52" name="Oval 251">
            <a:extLst>
              <a:ext uri="{FF2B5EF4-FFF2-40B4-BE49-F238E27FC236}">
                <a16:creationId xmlns:a16="http://schemas.microsoft.com/office/drawing/2014/main" id="{396075F2-19E6-8447-A61D-9FF56D696C08}"/>
              </a:ext>
            </a:extLst>
          </p:cNvPr>
          <p:cNvSpPr/>
          <p:nvPr/>
        </p:nvSpPr>
        <p:spPr>
          <a:xfrm>
            <a:off x="5921837" y="2182360"/>
            <a:ext cx="87765" cy="8776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Content Placeholder 4">
            <a:extLst>
              <a:ext uri="{FF2B5EF4-FFF2-40B4-BE49-F238E27FC236}">
                <a16:creationId xmlns:a16="http://schemas.microsoft.com/office/drawing/2014/main" id="{4B9BC4F2-5EED-F11E-133A-6618C11E4184}"/>
              </a:ext>
            </a:extLst>
          </p:cNvPr>
          <p:cNvSpPr txBox="1">
            <a:spLocks/>
          </p:cNvSpPr>
          <p:nvPr/>
        </p:nvSpPr>
        <p:spPr>
          <a:xfrm>
            <a:off x="208355" y="6332426"/>
            <a:ext cx="10500260" cy="375600"/>
          </a:xfrm>
          <a:prstGeom prst="rect">
            <a:avLst/>
          </a:prstGeom>
        </p:spPr>
        <p:txBody>
          <a:bodyPr vert="horz" lIns="0" tIns="0" rIns="0" bIns="0" rtlCol="0" anchor="ctr" anchorCtr="0">
            <a:noAutofit/>
          </a:bodyPr>
          <a:lstStyle>
            <a:lvl1pPr marL="0" indent="0" algn="l" defTabSz="457200" rtl="0" eaLnBrk="1" latinLnBrk="0" hangingPunct="1">
              <a:spcBef>
                <a:spcPts val="300"/>
              </a:spcBef>
              <a:buClr>
                <a:schemeClr val="accent2"/>
              </a:buClr>
              <a:buFont typeface="Arial"/>
              <a:buNone/>
              <a:defRPr sz="1200" b="0" i="0" kern="1200" spc="-3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457200" indent="0" algn="l" defTabSz="457200" rtl="0" eaLnBrk="1" latinLnBrk="0" hangingPunct="1">
              <a:spcBef>
                <a:spcPts val="400"/>
              </a:spcBef>
              <a:buClr>
                <a:schemeClr val="accent2"/>
              </a:buClr>
              <a:buFont typeface="Lucida Grande"/>
              <a:buNone/>
              <a:defRPr sz="1200" b="0" i="0" kern="1200">
                <a:solidFill>
                  <a:srgbClr val="5D8298"/>
                </a:solidFill>
                <a:latin typeface="PT Sans Narrow"/>
                <a:ea typeface="Arial" panose="020B0604020202020204" pitchFamily="34" charset="0"/>
                <a:cs typeface="PT Sans Narrow"/>
              </a:defRPr>
            </a:lvl2pPr>
            <a:lvl3pPr marL="9144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3pPr>
            <a:lvl4pPr marL="13716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4pPr>
            <a:lvl5pPr marL="18288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300"/>
              </a:spcBef>
              <a:spcAft>
                <a:spcPts val="100"/>
              </a:spcAft>
              <a:buClr>
                <a:srgbClr val="C0504D"/>
              </a:buClr>
              <a:buSzTx/>
              <a:buFont typeface="Arial"/>
              <a:buNone/>
              <a:tabLst/>
              <a:defRPr/>
            </a:pPr>
            <a:r>
              <a:rPr kumimoji="0" lang="en-GB" sz="1200" b="0" i="0" u="none" strike="noStrike" kern="1200" cap="none" spc="-30" normalizeH="0" baseline="0" noProof="0" dirty="0">
                <a:ln>
                  <a:noFill/>
                </a:ln>
                <a:solidFill>
                  <a:srgbClr val="5D8298"/>
                </a:solidFill>
                <a:effectLst/>
                <a:uLnTx/>
                <a:uFillTx/>
                <a:latin typeface="Arial" panose="020B0604020202020204" pitchFamily="34" charset="0"/>
                <a:cs typeface="Arial" panose="020B0604020202020204" pitchFamily="34" charset="0"/>
                <a:sym typeface="Calibri"/>
              </a:rPr>
              <a:t>eGFR, estimated glomerular filtration rate</a:t>
            </a:r>
            <a:endParaRPr kumimoji="0" lang="en-GB" sz="1200" b="0" i="0" u="none" strike="noStrike" kern="1200" cap="none" spc="-30" normalizeH="0" baseline="0" noProof="0" dirty="0">
              <a:ln>
                <a:noFill/>
              </a:ln>
              <a:solidFill>
                <a:srgbClr val="5D8298"/>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300"/>
              </a:spcBef>
              <a:spcAft>
                <a:spcPts val="100"/>
              </a:spcAft>
              <a:buClr>
                <a:srgbClr val="C0504D"/>
              </a:buClr>
              <a:buSzTx/>
              <a:buFont typeface="Arial"/>
              <a:buNone/>
              <a:tabLst/>
              <a:defRPr/>
            </a:pPr>
            <a:r>
              <a:rPr kumimoji="0" lang="en-GB" sz="1200" b="0" i="0" u="none" strike="noStrike" kern="1200" cap="none" spc="-30" normalizeH="0" baseline="0" noProof="0" dirty="0">
                <a:ln>
                  <a:noFill/>
                </a:ln>
                <a:solidFill>
                  <a:srgbClr val="5D8298"/>
                </a:solidFill>
                <a:effectLst/>
                <a:uLnTx/>
                <a:uFillTx/>
                <a:latin typeface="Helvetica Neue" panose="02000503000000020004" pitchFamily="2" charset="0"/>
                <a:cs typeface="Arial" panose="020B0604020202020204" pitchFamily="34" charset="0"/>
              </a:rPr>
              <a:t>Kraus, B. et al. Kidney International. 2020;99:750 - 762</a:t>
            </a:r>
          </a:p>
          <a:p>
            <a:pPr marL="0" marR="0" lvl="0" indent="0" algn="l" defTabSz="457200" rtl="0" eaLnBrk="1" fontAlgn="auto" latinLnBrk="0" hangingPunct="1">
              <a:lnSpc>
                <a:spcPct val="100000"/>
              </a:lnSpc>
              <a:spcBef>
                <a:spcPts val="300"/>
              </a:spcBef>
              <a:spcAft>
                <a:spcPts val="100"/>
              </a:spcAft>
              <a:buClr>
                <a:srgbClr val="C0504D"/>
              </a:buClr>
              <a:buSzTx/>
              <a:buFont typeface="Arial"/>
              <a:buNone/>
              <a:tabLst/>
              <a:defRPr/>
            </a:pPr>
            <a:endParaRPr kumimoji="0" lang="en-GB" sz="1200" b="0" i="0" u="none" strike="noStrike" kern="1200" cap="none" spc="-30" normalizeH="0" baseline="0" noProof="0" dirty="0">
              <a:ln>
                <a:noFill/>
              </a:ln>
              <a:solidFill>
                <a:srgbClr val="5D8298"/>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9111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3" name="Text Placeholder 2">
            <a:extLst>
              <a:ext uri="{FF2B5EF4-FFF2-40B4-BE49-F238E27FC236}">
                <a16:creationId xmlns:a16="http://schemas.microsoft.com/office/drawing/2014/main" id="{036048E3-9638-7D40-8C15-B029C196FD59}"/>
              </a:ext>
            </a:extLst>
          </p:cNvPr>
          <p:cNvSpPr>
            <a:spLocks noGrp="1"/>
          </p:cNvSpPr>
          <p:nvPr>
            <p:ph type="body" idx="1"/>
          </p:nvPr>
        </p:nvSpPr>
        <p:spPr/>
        <p:txBody>
          <a:bodyPr/>
          <a:lstStyle/>
          <a:p>
            <a:r>
              <a:rPr lang="en-US" dirty="0">
                <a:sym typeface="Verdana"/>
              </a:rPr>
              <a:t>Primary Outcome ESKD, Doubling of Serum Creatinine, or Renal </a:t>
            </a:r>
            <a:br>
              <a:rPr lang="en-US" dirty="0">
                <a:sym typeface="Verdana"/>
              </a:rPr>
            </a:br>
            <a:r>
              <a:rPr lang="en-US" dirty="0">
                <a:sym typeface="Verdana"/>
              </a:rPr>
              <a:t>or CV Death</a:t>
            </a:r>
            <a:endParaRPr lang="en-US" dirty="0"/>
          </a:p>
        </p:txBody>
      </p:sp>
      <p:sp>
        <p:nvSpPr>
          <p:cNvPr id="826" name="Google Shape;826;p28"/>
          <p:cNvSpPr txBox="1">
            <a:spLocks noGrp="1"/>
          </p:cNvSpPr>
          <p:nvPr>
            <p:ph type="title"/>
          </p:nvPr>
        </p:nvSpPr>
        <p:spPr/>
        <p:txBody>
          <a:bodyPr/>
          <a:lstStyle/>
          <a:p>
            <a:pPr lvl="0"/>
            <a:r>
              <a:rPr lang="en-US" dirty="0">
                <a:sym typeface="Verdana"/>
              </a:rPr>
              <a:t>CREDENCE: Canagliflozin and Renal Outcomes </a:t>
            </a:r>
            <a:br>
              <a:rPr lang="en-US" dirty="0"/>
            </a:br>
            <a:r>
              <a:rPr lang="en-US" dirty="0">
                <a:sym typeface="Verdana"/>
              </a:rPr>
              <a:t>in Type Diabetes and Nephropathy</a:t>
            </a:r>
            <a:endParaRPr lang="en-US" dirty="0"/>
          </a:p>
        </p:txBody>
      </p:sp>
      <p:sp>
        <p:nvSpPr>
          <p:cNvPr id="2" name="Slide Number Placeholder 1">
            <a:extLst>
              <a:ext uri="{FF2B5EF4-FFF2-40B4-BE49-F238E27FC236}">
                <a16:creationId xmlns:a16="http://schemas.microsoft.com/office/drawing/2014/main" id="{CAA2C3BD-61D8-FB45-BD24-67E218E4BB01}"/>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5D8298"/>
                </a:solidFill>
                <a:effectLst/>
                <a:uLnTx/>
                <a:uFillTx/>
                <a:latin typeface="Arial" panose="020B060402020202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5D8298"/>
              </a:solidFill>
              <a:effectLst/>
              <a:uLnTx/>
              <a:uFillTx/>
              <a:latin typeface="Arial" panose="020B0604020202020204" pitchFamily="34" charset="0"/>
              <a:cs typeface="Arial" panose="020B0604020202020204" pitchFamily="34" charset="0"/>
            </a:endParaRPr>
          </a:p>
        </p:txBody>
      </p:sp>
      <p:sp>
        <p:nvSpPr>
          <p:cNvPr id="15" name="Content Placeholder 14">
            <a:extLst>
              <a:ext uri="{FF2B5EF4-FFF2-40B4-BE49-F238E27FC236}">
                <a16:creationId xmlns:a16="http://schemas.microsoft.com/office/drawing/2014/main" id="{2738BAC8-142A-4E49-A23A-480A042FC985}"/>
              </a:ext>
            </a:extLst>
          </p:cNvPr>
          <p:cNvSpPr>
            <a:spLocks noGrp="1"/>
          </p:cNvSpPr>
          <p:nvPr>
            <p:ph sz="quarter" idx="15"/>
          </p:nvPr>
        </p:nvSpPr>
        <p:spPr>
          <a:xfrm>
            <a:off x="119337" y="6196613"/>
            <a:ext cx="10681186" cy="524864"/>
          </a:xfrm>
        </p:spPr>
        <p:txBody>
          <a:bodyPr/>
          <a:lstStyle/>
          <a:p>
            <a:pPr marL="50800">
              <a:spcAft>
                <a:spcPts val="100"/>
              </a:spcAft>
              <a:buSzPts val="2800"/>
            </a:pPr>
            <a:r>
              <a:rPr lang="en-GB" sz="1200" dirty="0">
                <a:latin typeface="Arial" panose="020B0604020202020204" pitchFamily="34" charset="0"/>
                <a:ea typeface="Calibri"/>
                <a:cs typeface="Arial" panose="020B0604020202020204" pitchFamily="34" charset="0"/>
                <a:sym typeface="Calibri"/>
              </a:rPr>
              <a:t>CI, confidence interval; CKD, chronic kidney disease; eGFR, estimated glomerular filtration rate; ESKD, end-stage kidney disease; HR, hazard ratio; T2D, type 2 diabetes</a:t>
            </a:r>
          </a:p>
          <a:p>
            <a:pPr marL="50800">
              <a:spcAft>
                <a:spcPts val="100"/>
              </a:spcAft>
              <a:buSzPts val="2800"/>
            </a:pPr>
            <a:r>
              <a:rPr lang="en-GB" sz="1200" dirty="0">
                <a:latin typeface="Arial" panose="020B0604020202020204" pitchFamily="34" charset="0"/>
                <a:ea typeface="Calibri"/>
                <a:cs typeface="Arial" panose="020B0604020202020204" pitchFamily="34" charset="0"/>
                <a:sym typeface="Calibri"/>
              </a:rPr>
              <a:t>Adapted from: </a:t>
            </a:r>
            <a:r>
              <a:rPr lang="en-GB" sz="1200" dirty="0" err="1">
                <a:latin typeface="Arial" panose="020B0604020202020204" pitchFamily="34" charset="0"/>
                <a:ea typeface="Calibri"/>
                <a:cs typeface="Arial" panose="020B0604020202020204" pitchFamily="34" charset="0"/>
                <a:sym typeface="Calibri"/>
              </a:rPr>
              <a:t>Perkovic</a:t>
            </a:r>
            <a:r>
              <a:rPr lang="en-GB" sz="1200" dirty="0">
                <a:latin typeface="Arial" panose="020B0604020202020204" pitchFamily="34" charset="0"/>
                <a:ea typeface="Calibri"/>
                <a:cs typeface="Arial" panose="020B0604020202020204" pitchFamily="34" charset="0"/>
                <a:sym typeface="Calibri"/>
              </a:rPr>
              <a:t> V, et al. N </a:t>
            </a:r>
            <a:r>
              <a:rPr lang="en-GB" sz="1200" dirty="0" err="1">
                <a:latin typeface="Arial" panose="020B0604020202020204" pitchFamily="34" charset="0"/>
                <a:ea typeface="Calibri"/>
                <a:cs typeface="Arial" panose="020B0604020202020204" pitchFamily="34" charset="0"/>
                <a:sym typeface="Calibri"/>
              </a:rPr>
              <a:t>Engl</a:t>
            </a:r>
            <a:r>
              <a:rPr lang="en-GB" sz="1200" dirty="0">
                <a:latin typeface="Arial" panose="020B0604020202020204" pitchFamily="34" charset="0"/>
                <a:ea typeface="Calibri"/>
                <a:cs typeface="Arial" panose="020B0604020202020204" pitchFamily="34" charset="0"/>
                <a:sym typeface="Calibri"/>
              </a:rPr>
              <a:t> J Med. 2019;380:2295-306</a:t>
            </a:r>
          </a:p>
        </p:txBody>
      </p:sp>
      <p:graphicFrame>
        <p:nvGraphicFramePr>
          <p:cNvPr id="827" name="Google Shape;827;p28"/>
          <p:cNvGraphicFramePr/>
          <p:nvPr/>
        </p:nvGraphicFramePr>
        <p:xfrm>
          <a:off x="2436318" y="2339404"/>
          <a:ext cx="6862167" cy="3027035"/>
        </p:xfrm>
        <a:graphic>
          <a:graphicData uri="http://schemas.openxmlformats.org/drawingml/2006/chart">
            <c:chart xmlns:c="http://schemas.openxmlformats.org/drawingml/2006/chart" xmlns:r="http://schemas.openxmlformats.org/officeDocument/2006/relationships" r:id="rId3"/>
          </a:graphicData>
        </a:graphic>
      </p:graphicFrame>
      <p:sp>
        <p:nvSpPr>
          <p:cNvPr id="828" name="Google Shape;828;p28"/>
          <p:cNvSpPr txBox="1"/>
          <p:nvPr/>
        </p:nvSpPr>
        <p:spPr>
          <a:xfrm>
            <a:off x="3188971" y="2433461"/>
            <a:ext cx="2163661" cy="481016"/>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Verdana"/>
                <a:cs typeface="Arial" panose="020B0604020202020204" pitchFamily="34" charset="0"/>
                <a:sym typeface="Verdana"/>
              </a:rPr>
              <a:t>Hazard ratio, 0.70 (95% CI, 0.59-0.82)</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Verdana"/>
                <a:cs typeface="Arial" panose="020B0604020202020204" pitchFamily="34" charset="0"/>
                <a:sym typeface="Verdana"/>
              </a:rPr>
              <a:t>P=0.00001</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29" name="Google Shape;829;p28"/>
          <p:cNvSpPr txBox="1"/>
          <p:nvPr/>
        </p:nvSpPr>
        <p:spPr>
          <a:xfrm>
            <a:off x="9119435" y="2441008"/>
            <a:ext cx="1556031" cy="276999"/>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8B878B"/>
                </a:solidFill>
                <a:effectLst/>
                <a:uLnTx/>
                <a:uFillTx/>
                <a:latin typeface="Arial" panose="020B0604020202020204" pitchFamily="34" charset="0"/>
                <a:ea typeface="Calibri"/>
                <a:cs typeface="Arial" panose="020B0604020202020204" pitchFamily="34" charset="0"/>
                <a:sym typeface="Calibri"/>
              </a:rPr>
              <a:t>340 participants</a:t>
            </a:r>
            <a:endParaRPr kumimoji="0" sz="1800" b="0" i="0" u="none" strike="noStrike" kern="1200" cap="none" spc="0" normalizeH="0" baseline="0" noProof="0" dirty="0">
              <a:ln>
                <a:noFill/>
              </a:ln>
              <a:solidFill>
                <a:srgbClr val="8B878B"/>
              </a:solidFill>
              <a:effectLst/>
              <a:uLnTx/>
              <a:uFillTx/>
              <a:latin typeface="Arial" panose="020B0604020202020204" pitchFamily="34" charset="0"/>
              <a:ea typeface="+mn-ea"/>
              <a:cs typeface="Arial" panose="020B0604020202020204" pitchFamily="34" charset="0"/>
            </a:endParaRPr>
          </a:p>
        </p:txBody>
      </p:sp>
      <p:sp>
        <p:nvSpPr>
          <p:cNvPr id="830" name="Google Shape;830;p28"/>
          <p:cNvSpPr txBox="1"/>
          <p:nvPr/>
        </p:nvSpPr>
        <p:spPr>
          <a:xfrm>
            <a:off x="9124623" y="3069658"/>
            <a:ext cx="1576416" cy="276999"/>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6573B"/>
                </a:solidFill>
                <a:effectLst/>
                <a:uLnTx/>
                <a:uFillTx/>
                <a:latin typeface="Arial" panose="020B0604020202020204" pitchFamily="34" charset="0"/>
                <a:ea typeface="Calibri"/>
                <a:cs typeface="Arial" panose="020B0604020202020204" pitchFamily="34" charset="0"/>
                <a:sym typeface="Calibri"/>
              </a:rPr>
              <a:t>245 participants</a:t>
            </a:r>
            <a:endParaRPr kumimoji="0" sz="1800" b="0" i="0" u="none" strike="noStrike" kern="1200" cap="none" spc="0" normalizeH="0" baseline="0" noProof="0" dirty="0">
              <a:ln>
                <a:noFill/>
              </a:ln>
              <a:solidFill>
                <a:srgbClr val="C6573B"/>
              </a:solidFill>
              <a:effectLst/>
              <a:uLnTx/>
              <a:uFillTx/>
              <a:latin typeface="Arial" panose="020B0604020202020204" pitchFamily="34" charset="0"/>
              <a:ea typeface="+mn-ea"/>
              <a:cs typeface="Arial" panose="020B0604020202020204" pitchFamily="34" charset="0"/>
            </a:endParaRPr>
          </a:p>
        </p:txBody>
      </p:sp>
      <p:graphicFrame>
        <p:nvGraphicFramePr>
          <p:cNvPr id="836" name="Google Shape;836;p28"/>
          <p:cNvGraphicFramePr/>
          <p:nvPr/>
        </p:nvGraphicFramePr>
        <p:xfrm>
          <a:off x="1695451" y="5492382"/>
          <a:ext cx="7747675" cy="570090"/>
        </p:xfrm>
        <a:graphic>
          <a:graphicData uri="http://schemas.openxmlformats.org/drawingml/2006/table">
            <a:tbl>
              <a:tblPr>
                <a:noFill/>
              </a:tblPr>
              <a:tblGrid>
                <a:gridCol w="1051475">
                  <a:extLst>
                    <a:ext uri="{9D8B030D-6E8A-4147-A177-3AD203B41FA5}">
                      <a16:colId xmlns:a16="http://schemas.microsoft.com/office/drawing/2014/main" val="20000"/>
                    </a:ext>
                  </a:extLst>
                </a:gridCol>
                <a:gridCol w="837025">
                  <a:extLst>
                    <a:ext uri="{9D8B030D-6E8A-4147-A177-3AD203B41FA5}">
                      <a16:colId xmlns:a16="http://schemas.microsoft.com/office/drawing/2014/main" val="20001"/>
                    </a:ext>
                  </a:extLst>
                </a:gridCol>
                <a:gridCol w="837025">
                  <a:extLst>
                    <a:ext uri="{9D8B030D-6E8A-4147-A177-3AD203B41FA5}">
                      <a16:colId xmlns:a16="http://schemas.microsoft.com/office/drawing/2014/main" val="20002"/>
                    </a:ext>
                  </a:extLst>
                </a:gridCol>
                <a:gridCol w="837025">
                  <a:extLst>
                    <a:ext uri="{9D8B030D-6E8A-4147-A177-3AD203B41FA5}">
                      <a16:colId xmlns:a16="http://schemas.microsoft.com/office/drawing/2014/main" val="20003"/>
                    </a:ext>
                  </a:extLst>
                </a:gridCol>
                <a:gridCol w="837025">
                  <a:extLst>
                    <a:ext uri="{9D8B030D-6E8A-4147-A177-3AD203B41FA5}">
                      <a16:colId xmlns:a16="http://schemas.microsoft.com/office/drawing/2014/main" val="20004"/>
                    </a:ext>
                  </a:extLst>
                </a:gridCol>
                <a:gridCol w="837025">
                  <a:extLst>
                    <a:ext uri="{9D8B030D-6E8A-4147-A177-3AD203B41FA5}">
                      <a16:colId xmlns:a16="http://schemas.microsoft.com/office/drawing/2014/main" val="20005"/>
                    </a:ext>
                  </a:extLst>
                </a:gridCol>
                <a:gridCol w="837025">
                  <a:extLst>
                    <a:ext uri="{9D8B030D-6E8A-4147-A177-3AD203B41FA5}">
                      <a16:colId xmlns:a16="http://schemas.microsoft.com/office/drawing/2014/main" val="20006"/>
                    </a:ext>
                  </a:extLst>
                </a:gridCol>
                <a:gridCol w="837025">
                  <a:extLst>
                    <a:ext uri="{9D8B030D-6E8A-4147-A177-3AD203B41FA5}">
                      <a16:colId xmlns:a16="http://schemas.microsoft.com/office/drawing/2014/main" val="20007"/>
                    </a:ext>
                  </a:extLst>
                </a:gridCol>
                <a:gridCol w="837025">
                  <a:extLst>
                    <a:ext uri="{9D8B030D-6E8A-4147-A177-3AD203B41FA5}">
                      <a16:colId xmlns:a16="http://schemas.microsoft.com/office/drawing/2014/main" val="20008"/>
                    </a:ext>
                  </a:extLst>
                </a:gridCol>
              </a:tblGrid>
              <a:tr h="149375">
                <a:tc>
                  <a:txBody>
                    <a:bodyPr/>
                    <a:lstStyle/>
                    <a:p>
                      <a:pPr marL="0" marR="0" lvl="0" indent="0" algn="r" rtl="0">
                        <a:spcBef>
                          <a:spcPts val="0"/>
                        </a:spcBef>
                        <a:spcAft>
                          <a:spcPts val="0"/>
                        </a:spcAft>
                        <a:buNone/>
                      </a:pPr>
                      <a:r>
                        <a:rPr lang="en-US" sz="1200" b="1" u="none" strike="noStrike" cap="none" dirty="0">
                          <a:solidFill>
                            <a:srgbClr val="000000"/>
                          </a:solidFill>
                          <a:latin typeface="Arial" panose="020B0604020202020204" pitchFamily="34" charset="0"/>
                          <a:cs typeface="Arial" panose="020B0604020202020204" pitchFamily="34" charset="0"/>
                        </a:rPr>
                        <a:t>No. at risk</a:t>
                      </a:r>
                      <a:endParaRPr sz="1200" b="1" i="0" u="none" strike="noStrike" cap="none" dirty="0">
                        <a:solidFill>
                          <a:srgbClr val="000000"/>
                        </a:solidFill>
                        <a:latin typeface="Arial" panose="020B0604020202020204" pitchFamily="34" charset="0"/>
                        <a:ea typeface="Calibri"/>
                        <a:cs typeface="Arial" panose="020B0604020202020204" pitchFamily="34" charset="0"/>
                        <a:sym typeface="Calibri"/>
                      </a:endParaRPr>
                    </a:p>
                  </a:txBody>
                  <a:tcPr marL="7150" marR="7150" marT="71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endParaRPr sz="1200" b="0" i="0" u="none" strike="noStrike" cap="none" dirty="0">
                        <a:solidFill>
                          <a:srgbClr val="000000"/>
                        </a:solidFill>
                        <a:latin typeface="Arial" panose="020B0604020202020204" pitchFamily="34" charset="0"/>
                        <a:ea typeface="Calibri"/>
                        <a:cs typeface="Arial" panose="020B0604020202020204" pitchFamily="34" charset="0"/>
                        <a:sym typeface="Calibri"/>
                      </a:endParaRPr>
                    </a:p>
                  </a:txBody>
                  <a:tcPr marL="7150" marR="7150" marT="71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endParaRPr sz="1200" b="0" i="0" u="none" strike="noStrike" cap="none" dirty="0">
                        <a:solidFill>
                          <a:srgbClr val="000000"/>
                        </a:solidFill>
                        <a:latin typeface="Arial" panose="020B0604020202020204" pitchFamily="34" charset="0"/>
                        <a:ea typeface="Calibri"/>
                        <a:cs typeface="Arial" panose="020B0604020202020204" pitchFamily="34" charset="0"/>
                        <a:sym typeface="Calibri"/>
                      </a:endParaRPr>
                    </a:p>
                  </a:txBody>
                  <a:tcPr marL="7150" marR="7150" marT="71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endParaRPr sz="1200" b="0" i="0" u="none" strike="noStrike" cap="none" dirty="0">
                        <a:solidFill>
                          <a:srgbClr val="000000"/>
                        </a:solidFill>
                        <a:latin typeface="Arial" panose="020B0604020202020204" pitchFamily="34" charset="0"/>
                        <a:ea typeface="Calibri"/>
                        <a:cs typeface="Arial" panose="020B0604020202020204" pitchFamily="34" charset="0"/>
                        <a:sym typeface="Calibri"/>
                      </a:endParaRPr>
                    </a:p>
                  </a:txBody>
                  <a:tcPr marL="7150" marR="7150" marT="71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endParaRPr sz="1200" b="0" i="0" u="none" strike="noStrike" cap="none" dirty="0">
                        <a:solidFill>
                          <a:srgbClr val="000000"/>
                        </a:solidFill>
                        <a:latin typeface="Arial" panose="020B0604020202020204" pitchFamily="34" charset="0"/>
                        <a:ea typeface="Calibri"/>
                        <a:cs typeface="Arial" panose="020B0604020202020204" pitchFamily="34" charset="0"/>
                        <a:sym typeface="Calibri"/>
                      </a:endParaRPr>
                    </a:p>
                  </a:txBody>
                  <a:tcPr marL="7150" marR="7150" marT="71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endParaRPr sz="1200" b="0" i="0" u="none" strike="noStrike" cap="none" dirty="0">
                        <a:solidFill>
                          <a:srgbClr val="000000"/>
                        </a:solidFill>
                        <a:latin typeface="Arial" panose="020B0604020202020204" pitchFamily="34" charset="0"/>
                        <a:ea typeface="Calibri"/>
                        <a:cs typeface="Arial" panose="020B0604020202020204" pitchFamily="34" charset="0"/>
                        <a:sym typeface="Calibri"/>
                      </a:endParaRPr>
                    </a:p>
                  </a:txBody>
                  <a:tcPr marL="7150" marR="7150" marT="71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endParaRPr sz="1200" b="0" i="0" u="none" strike="noStrike" cap="none" dirty="0">
                        <a:solidFill>
                          <a:srgbClr val="000000"/>
                        </a:solidFill>
                        <a:latin typeface="Arial" panose="020B0604020202020204" pitchFamily="34" charset="0"/>
                        <a:ea typeface="Calibri"/>
                        <a:cs typeface="Arial" panose="020B0604020202020204" pitchFamily="34" charset="0"/>
                        <a:sym typeface="Calibri"/>
                      </a:endParaRPr>
                    </a:p>
                  </a:txBody>
                  <a:tcPr marL="7150" marR="7150" marT="71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endParaRPr sz="1200" b="0" i="0" u="none" strike="noStrike" cap="none" dirty="0">
                        <a:solidFill>
                          <a:srgbClr val="000000"/>
                        </a:solidFill>
                        <a:latin typeface="Arial" panose="020B0604020202020204" pitchFamily="34" charset="0"/>
                        <a:ea typeface="Calibri"/>
                        <a:cs typeface="Arial" panose="020B0604020202020204" pitchFamily="34" charset="0"/>
                        <a:sym typeface="Calibri"/>
                      </a:endParaRPr>
                    </a:p>
                  </a:txBody>
                  <a:tcPr marL="7150" marR="7150" marT="71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endParaRPr sz="1200" b="0" i="0" u="none" strike="noStrike" cap="none" dirty="0">
                        <a:solidFill>
                          <a:srgbClr val="000000"/>
                        </a:solidFill>
                        <a:latin typeface="Arial" panose="020B0604020202020204" pitchFamily="34" charset="0"/>
                        <a:ea typeface="Calibri"/>
                        <a:cs typeface="Arial" panose="020B0604020202020204" pitchFamily="34" charset="0"/>
                        <a:sym typeface="Calibri"/>
                      </a:endParaRPr>
                    </a:p>
                  </a:txBody>
                  <a:tcPr marL="7150" marR="7150" marT="71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49375">
                <a:tc>
                  <a:txBody>
                    <a:bodyPr/>
                    <a:lstStyle/>
                    <a:p>
                      <a:pPr marL="0" marR="0" lvl="0" indent="0" algn="r" rtl="0">
                        <a:spcBef>
                          <a:spcPts val="0"/>
                        </a:spcBef>
                        <a:spcAft>
                          <a:spcPts val="0"/>
                        </a:spcAft>
                        <a:buNone/>
                      </a:pPr>
                      <a:r>
                        <a:rPr lang="en-US" sz="1200" b="1" u="none" strike="noStrike" cap="none" dirty="0">
                          <a:solidFill>
                            <a:schemeClr val="accent6"/>
                          </a:solidFill>
                          <a:latin typeface="Arial" panose="020B0604020202020204" pitchFamily="34" charset="0"/>
                          <a:cs typeface="Arial" panose="020B0604020202020204" pitchFamily="34" charset="0"/>
                        </a:rPr>
                        <a:t>Placebo</a:t>
                      </a:r>
                      <a:endParaRPr sz="1200" b="1" i="0" u="none" strike="noStrike" cap="none" dirty="0">
                        <a:solidFill>
                          <a:schemeClr val="accent6"/>
                        </a:solidFill>
                        <a:latin typeface="Arial" panose="020B0604020202020204" pitchFamily="34" charset="0"/>
                        <a:ea typeface="Calibri"/>
                        <a:cs typeface="Arial" panose="020B0604020202020204" pitchFamily="34" charset="0"/>
                        <a:sym typeface="Calibri"/>
                      </a:endParaRPr>
                    </a:p>
                  </a:txBody>
                  <a:tcPr marL="7150" marR="7150" marT="71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n-US" sz="1200" b="0" u="none" strike="noStrike" cap="none" dirty="0">
                          <a:solidFill>
                            <a:srgbClr val="000000"/>
                          </a:solidFill>
                          <a:latin typeface="Arial" panose="020B0604020202020204" pitchFamily="34" charset="0"/>
                          <a:cs typeface="Arial" panose="020B0604020202020204" pitchFamily="34" charset="0"/>
                        </a:rPr>
                        <a:t>2199</a:t>
                      </a:r>
                      <a:endParaRPr sz="1200" b="0" i="0" u="none" strike="noStrike" cap="none" dirty="0">
                        <a:solidFill>
                          <a:srgbClr val="000000"/>
                        </a:solidFill>
                        <a:latin typeface="Arial" panose="020B0604020202020204" pitchFamily="34" charset="0"/>
                        <a:ea typeface="Calibri"/>
                        <a:cs typeface="Arial" panose="020B0604020202020204" pitchFamily="34" charset="0"/>
                        <a:sym typeface="Calibri"/>
                      </a:endParaRPr>
                    </a:p>
                  </a:txBody>
                  <a:tcPr marL="7150" marR="7150" marT="71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n-US" sz="1200" b="0" u="none" strike="noStrike" cap="none" dirty="0">
                          <a:solidFill>
                            <a:srgbClr val="000000"/>
                          </a:solidFill>
                          <a:latin typeface="Arial" panose="020B0604020202020204" pitchFamily="34" charset="0"/>
                          <a:cs typeface="Arial" panose="020B0604020202020204" pitchFamily="34" charset="0"/>
                        </a:rPr>
                        <a:t>2178</a:t>
                      </a:r>
                      <a:endParaRPr sz="1200" b="0" i="0" u="none" strike="noStrike" cap="none" dirty="0">
                        <a:solidFill>
                          <a:srgbClr val="000000"/>
                        </a:solidFill>
                        <a:latin typeface="Arial" panose="020B0604020202020204" pitchFamily="34" charset="0"/>
                        <a:ea typeface="Calibri"/>
                        <a:cs typeface="Arial" panose="020B0604020202020204" pitchFamily="34" charset="0"/>
                        <a:sym typeface="Calibri"/>
                      </a:endParaRPr>
                    </a:p>
                  </a:txBody>
                  <a:tcPr marL="7150" marR="7150" marT="71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n-US" sz="1200" b="0" u="none" strike="noStrike" cap="none" dirty="0">
                          <a:solidFill>
                            <a:srgbClr val="000000"/>
                          </a:solidFill>
                          <a:latin typeface="Arial" panose="020B0604020202020204" pitchFamily="34" charset="0"/>
                          <a:cs typeface="Arial" panose="020B0604020202020204" pitchFamily="34" charset="0"/>
                        </a:rPr>
                        <a:t>2132</a:t>
                      </a:r>
                      <a:endParaRPr sz="1200" b="0" i="0" u="none" strike="noStrike" cap="none" dirty="0">
                        <a:solidFill>
                          <a:srgbClr val="000000"/>
                        </a:solidFill>
                        <a:latin typeface="Arial" panose="020B0604020202020204" pitchFamily="34" charset="0"/>
                        <a:ea typeface="Calibri"/>
                        <a:cs typeface="Arial" panose="020B0604020202020204" pitchFamily="34" charset="0"/>
                        <a:sym typeface="Calibri"/>
                      </a:endParaRPr>
                    </a:p>
                  </a:txBody>
                  <a:tcPr marL="7150" marR="7150" marT="71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n-US" sz="1200" b="0" u="none" strike="noStrike" cap="none" dirty="0">
                          <a:solidFill>
                            <a:srgbClr val="000000"/>
                          </a:solidFill>
                          <a:latin typeface="Arial" panose="020B0604020202020204" pitchFamily="34" charset="0"/>
                          <a:cs typeface="Arial" panose="020B0604020202020204" pitchFamily="34" charset="0"/>
                        </a:rPr>
                        <a:t>2047</a:t>
                      </a:r>
                      <a:endParaRPr sz="1200" b="0" i="0" u="none" strike="noStrike" cap="none" dirty="0">
                        <a:solidFill>
                          <a:srgbClr val="000000"/>
                        </a:solidFill>
                        <a:latin typeface="Arial" panose="020B0604020202020204" pitchFamily="34" charset="0"/>
                        <a:ea typeface="Calibri"/>
                        <a:cs typeface="Arial" panose="020B0604020202020204" pitchFamily="34" charset="0"/>
                        <a:sym typeface="Calibri"/>
                      </a:endParaRPr>
                    </a:p>
                  </a:txBody>
                  <a:tcPr marL="7150" marR="7150" marT="71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n-US" sz="1200" b="0" u="none" strike="noStrike" cap="none" dirty="0">
                          <a:solidFill>
                            <a:srgbClr val="000000"/>
                          </a:solidFill>
                          <a:latin typeface="Arial" panose="020B0604020202020204" pitchFamily="34" charset="0"/>
                          <a:cs typeface="Arial" panose="020B0604020202020204" pitchFamily="34" charset="0"/>
                        </a:rPr>
                        <a:t>1725</a:t>
                      </a:r>
                      <a:endParaRPr sz="1200" b="0" i="0" u="none" strike="noStrike" cap="none" dirty="0">
                        <a:solidFill>
                          <a:srgbClr val="000000"/>
                        </a:solidFill>
                        <a:latin typeface="Arial" panose="020B0604020202020204" pitchFamily="34" charset="0"/>
                        <a:ea typeface="Calibri"/>
                        <a:cs typeface="Arial" panose="020B0604020202020204" pitchFamily="34" charset="0"/>
                        <a:sym typeface="Calibri"/>
                      </a:endParaRPr>
                    </a:p>
                  </a:txBody>
                  <a:tcPr marL="7150" marR="7150" marT="71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n-US" sz="1200" b="0" u="none" strike="noStrike" cap="none" dirty="0">
                          <a:solidFill>
                            <a:srgbClr val="000000"/>
                          </a:solidFill>
                          <a:latin typeface="Arial" panose="020B0604020202020204" pitchFamily="34" charset="0"/>
                          <a:cs typeface="Arial" panose="020B0604020202020204" pitchFamily="34" charset="0"/>
                        </a:rPr>
                        <a:t>1129</a:t>
                      </a:r>
                      <a:endParaRPr sz="1200" b="0" i="0" u="none" strike="noStrike" cap="none" dirty="0">
                        <a:solidFill>
                          <a:srgbClr val="000000"/>
                        </a:solidFill>
                        <a:latin typeface="Arial" panose="020B0604020202020204" pitchFamily="34" charset="0"/>
                        <a:ea typeface="Calibri"/>
                        <a:cs typeface="Arial" panose="020B0604020202020204" pitchFamily="34" charset="0"/>
                        <a:sym typeface="Calibri"/>
                      </a:endParaRPr>
                    </a:p>
                  </a:txBody>
                  <a:tcPr marL="7150" marR="7150" marT="71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n-US" sz="1200" b="0" u="none" strike="noStrike" cap="none" dirty="0">
                          <a:solidFill>
                            <a:srgbClr val="000000"/>
                          </a:solidFill>
                          <a:latin typeface="Arial" panose="020B0604020202020204" pitchFamily="34" charset="0"/>
                          <a:cs typeface="Arial" panose="020B0604020202020204" pitchFamily="34" charset="0"/>
                        </a:rPr>
                        <a:t>621</a:t>
                      </a:r>
                      <a:endParaRPr sz="1200" b="0" i="0" u="none" strike="noStrike" cap="none" dirty="0">
                        <a:solidFill>
                          <a:srgbClr val="000000"/>
                        </a:solidFill>
                        <a:latin typeface="Arial" panose="020B0604020202020204" pitchFamily="34" charset="0"/>
                        <a:ea typeface="Calibri"/>
                        <a:cs typeface="Arial" panose="020B0604020202020204" pitchFamily="34" charset="0"/>
                        <a:sym typeface="Calibri"/>
                      </a:endParaRPr>
                    </a:p>
                  </a:txBody>
                  <a:tcPr marL="7150" marR="7150" marT="71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n-US" sz="1200" b="0" u="none" strike="noStrike" cap="none" dirty="0">
                          <a:solidFill>
                            <a:srgbClr val="000000"/>
                          </a:solidFill>
                          <a:latin typeface="Arial" panose="020B0604020202020204" pitchFamily="34" charset="0"/>
                          <a:cs typeface="Arial" panose="020B0604020202020204" pitchFamily="34" charset="0"/>
                        </a:rPr>
                        <a:t>170</a:t>
                      </a:r>
                      <a:endParaRPr sz="1200" b="0" i="0" u="none" strike="noStrike" cap="none" dirty="0">
                        <a:solidFill>
                          <a:srgbClr val="000000"/>
                        </a:solidFill>
                        <a:latin typeface="Arial" panose="020B0604020202020204" pitchFamily="34" charset="0"/>
                        <a:ea typeface="Calibri"/>
                        <a:cs typeface="Arial" panose="020B0604020202020204" pitchFamily="34" charset="0"/>
                        <a:sym typeface="Calibri"/>
                      </a:endParaRPr>
                    </a:p>
                  </a:txBody>
                  <a:tcPr marL="7150" marR="7150" marT="71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49375">
                <a:tc>
                  <a:txBody>
                    <a:bodyPr/>
                    <a:lstStyle/>
                    <a:p>
                      <a:pPr marL="0" marR="0" lvl="0" indent="0" algn="r" rtl="0">
                        <a:spcBef>
                          <a:spcPts val="0"/>
                        </a:spcBef>
                        <a:spcAft>
                          <a:spcPts val="0"/>
                        </a:spcAft>
                        <a:buNone/>
                      </a:pPr>
                      <a:r>
                        <a:rPr lang="en-US" sz="1200" b="1" u="none" strike="noStrike" cap="none" dirty="0">
                          <a:solidFill>
                            <a:schemeClr val="accent1"/>
                          </a:solidFill>
                          <a:latin typeface="Arial" panose="020B0604020202020204" pitchFamily="34" charset="0"/>
                          <a:cs typeface="Arial" panose="020B0604020202020204" pitchFamily="34" charset="0"/>
                        </a:rPr>
                        <a:t>Canagliflozin</a:t>
                      </a:r>
                      <a:endParaRPr sz="1200" b="1" i="0" u="none" strike="noStrike" cap="none" dirty="0">
                        <a:solidFill>
                          <a:schemeClr val="accent1"/>
                        </a:solidFill>
                        <a:latin typeface="Arial" panose="020B0604020202020204" pitchFamily="34" charset="0"/>
                        <a:ea typeface="Calibri"/>
                        <a:cs typeface="Arial" panose="020B0604020202020204" pitchFamily="34" charset="0"/>
                        <a:sym typeface="Calibri"/>
                      </a:endParaRPr>
                    </a:p>
                  </a:txBody>
                  <a:tcPr marL="7150" marR="7150" marT="71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n-US" sz="1200" b="0" u="none" strike="noStrike" cap="none">
                          <a:solidFill>
                            <a:srgbClr val="000000"/>
                          </a:solidFill>
                          <a:latin typeface="Arial" panose="020B0604020202020204" pitchFamily="34" charset="0"/>
                          <a:cs typeface="Arial" panose="020B0604020202020204" pitchFamily="34" charset="0"/>
                        </a:rPr>
                        <a:t>2202</a:t>
                      </a:r>
                      <a:endParaRPr sz="1200" b="0" i="0" u="none" strike="noStrike" cap="none">
                        <a:solidFill>
                          <a:srgbClr val="000000"/>
                        </a:solidFill>
                        <a:latin typeface="Arial" panose="020B0604020202020204" pitchFamily="34" charset="0"/>
                        <a:ea typeface="Calibri"/>
                        <a:cs typeface="Arial" panose="020B0604020202020204" pitchFamily="34" charset="0"/>
                        <a:sym typeface="Calibri"/>
                      </a:endParaRPr>
                    </a:p>
                  </a:txBody>
                  <a:tcPr marL="7150" marR="7150" marT="71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n-US" sz="1200" b="0" u="none" strike="noStrike" cap="none">
                          <a:solidFill>
                            <a:srgbClr val="000000"/>
                          </a:solidFill>
                          <a:latin typeface="Arial" panose="020B0604020202020204" pitchFamily="34" charset="0"/>
                          <a:cs typeface="Arial" panose="020B0604020202020204" pitchFamily="34" charset="0"/>
                        </a:rPr>
                        <a:t>2181</a:t>
                      </a:r>
                      <a:endParaRPr sz="1200" b="0" i="0" u="none" strike="noStrike" cap="none">
                        <a:solidFill>
                          <a:srgbClr val="000000"/>
                        </a:solidFill>
                        <a:latin typeface="Arial" panose="020B0604020202020204" pitchFamily="34" charset="0"/>
                        <a:ea typeface="Calibri"/>
                        <a:cs typeface="Arial" panose="020B0604020202020204" pitchFamily="34" charset="0"/>
                        <a:sym typeface="Calibri"/>
                      </a:endParaRPr>
                    </a:p>
                  </a:txBody>
                  <a:tcPr marL="7150" marR="7150" marT="71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n-US" sz="1200" b="0" u="none" strike="noStrike" cap="none">
                          <a:solidFill>
                            <a:srgbClr val="000000"/>
                          </a:solidFill>
                          <a:latin typeface="Arial" panose="020B0604020202020204" pitchFamily="34" charset="0"/>
                          <a:cs typeface="Arial" panose="020B0604020202020204" pitchFamily="34" charset="0"/>
                        </a:rPr>
                        <a:t>2145</a:t>
                      </a:r>
                      <a:endParaRPr sz="1200" b="0" i="0" u="none" strike="noStrike" cap="none">
                        <a:solidFill>
                          <a:srgbClr val="000000"/>
                        </a:solidFill>
                        <a:latin typeface="Arial" panose="020B0604020202020204" pitchFamily="34" charset="0"/>
                        <a:ea typeface="Calibri"/>
                        <a:cs typeface="Arial" panose="020B0604020202020204" pitchFamily="34" charset="0"/>
                        <a:sym typeface="Calibri"/>
                      </a:endParaRPr>
                    </a:p>
                  </a:txBody>
                  <a:tcPr marL="7150" marR="7150" marT="71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n-US" sz="1200" b="0" u="none" strike="noStrike" cap="none">
                          <a:solidFill>
                            <a:srgbClr val="000000"/>
                          </a:solidFill>
                          <a:latin typeface="Arial" panose="020B0604020202020204" pitchFamily="34" charset="0"/>
                          <a:cs typeface="Arial" panose="020B0604020202020204" pitchFamily="34" charset="0"/>
                        </a:rPr>
                        <a:t>2081</a:t>
                      </a:r>
                      <a:endParaRPr sz="1200" b="0" i="0" u="none" strike="noStrike" cap="none">
                        <a:solidFill>
                          <a:srgbClr val="000000"/>
                        </a:solidFill>
                        <a:latin typeface="Arial" panose="020B0604020202020204" pitchFamily="34" charset="0"/>
                        <a:ea typeface="Calibri"/>
                        <a:cs typeface="Arial" panose="020B0604020202020204" pitchFamily="34" charset="0"/>
                        <a:sym typeface="Calibri"/>
                      </a:endParaRPr>
                    </a:p>
                  </a:txBody>
                  <a:tcPr marL="7150" marR="7150" marT="71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n-US" sz="1200" b="0" u="none" strike="noStrike" cap="none">
                          <a:solidFill>
                            <a:srgbClr val="000000"/>
                          </a:solidFill>
                          <a:latin typeface="Arial" panose="020B0604020202020204" pitchFamily="34" charset="0"/>
                          <a:cs typeface="Arial" panose="020B0604020202020204" pitchFamily="34" charset="0"/>
                        </a:rPr>
                        <a:t>1786</a:t>
                      </a:r>
                      <a:endParaRPr sz="1200" b="0" i="0" u="none" strike="noStrike" cap="none">
                        <a:solidFill>
                          <a:srgbClr val="000000"/>
                        </a:solidFill>
                        <a:latin typeface="Arial" panose="020B0604020202020204" pitchFamily="34" charset="0"/>
                        <a:ea typeface="Calibri"/>
                        <a:cs typeface="Arial" panose="020B0604020202020204" pitchFamily="34" charset="0"/>
                        <a:sym typeface="Calibri"/>
                      </a:endParaRPr>
                    </a:p>
                  </a:txBody>
                  <a:tcPr marL="7150" marR="7150" marT="71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n-US" sz="1200" b="0" u="none" strike="noStrike" cap="none">
                          <a:solidFill>
                            <a:srgbClr val="000000"/>
                          </a:solidFill>
                          <a:latin typeface="Arial" panose="020B0604020202020204" pitchFamily="34" charset="0"/>
                          <a:cs typeface="Arial" panose="020B0604020202020204" pitchFamily="34" charset="0"/>
                        </a:rPr>
                        <a:t>1211</a:t>
                      </a:r>
                      <a:endParaRPr sz="1200" b="0" i="0" u="none" strike="noStrike" cap="none">
                        <a:solidFill>
                          <a:srgbClr val="000000"/>
                        </a:solidFill>
                        <a:latin typeface="Arial" panose="020B0604020202020204" pitchFamily="34" charset="0"/>
                        <a:ea typeface="Calibri"/>
                        <a:cs typeface="Arial" panose="020B0604020202020204" pitchFamily="34" charset="0"/>
                        <a:sym typeface="Calibri"/>
                      </a:endParaRPr>
                    </a:p>
                  </a:txBody>
                  <a:tcPr marL="7150" marR="7150" marT="71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n-US" sz="1200" b="0" u="none" strike="noStrike" cap="none">
                          <a:solidFill>
                            <a:srgbClr val="000000"/>
                          </a:solidFill>
                          <a:latin typeface="Arial" panose="020B0604020202020204" pitchFamily="34" charset="0"/>
                          <a:cs typeface="Arial" panose="020B0604020202020204" pitchFamily="34" charset="0"/>
                        </a:rPr>
                        <a:t>646</a:t>
                      </a:r>
                      <a:endParaRPr sz="1200" b="0" i="0" u="none" strike="noStrike" cap="none">
                        <a:solidFill>
                          <a:srgbClr val="000000"/>
                        </a:solidFill>
                        <a:latin typeface="Arial" panose="020B0604020202020204" pitchFamily="34" charset="0"/>
                        <a:ea typeface="Calibri"/>
                        <a:cs typeface="Arial" panose="020B0604020202020204" pitchFamily="34" charset="0"/>
                        <a:sym typeface="Calibri"/>
                      </a:endParaRPr>
                    </a:p>
                  </a:txBody>
                  <a:tcPr marL="7150" marR="7150" marT="71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n-US" sz="1200" b="0" u="none" strike="noStrike" cap="none" dirty="0">
                          <a:solidFill>
                            <a:srgbClr val="000000"/>
                          </a:solidFill>
                          <a:latin typeface="Arial" panose="020B0604020202020204" pitchFamily="34" charset="0"/>
                          <a:cs typeface="Arial" panose="020B0604020202020204" pitchFamily="34" charset="0"/>
                        </a:rPr>
                        <a:t>196</a:t>
                      </a:r>
                      <a:endParaRPr sz="1200" b="0" i="0" u="none" strike="noStrike" cap="none" dirty="0">
                        <a:solidFill>
                          <a:srgbClr val="000000"/>
                        </a:solidFill>
                        <a:latin typeface="Arial" panose="020B0604020202020204" pitchFamily="34" charset="0"/>
                        <a:ea typeface="Calibri"/>
                        <a:cs typeface="Arial" panose="020B0604020202020204" pitchFamily="34" charset="0"/>
                        <a:sym typeface="Calibri"/>
                      </a:endParaRPr>
                    </a:p>
                  </a:txBody>
                  <a:tcPr marL="7150" marR="7150" marT="715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837" name="Google Shape;837;p28"/>
          <p:cNvSpPr txBox="1"/>
          <p:nvPr/>
        </p:nvSpPr>
        <p:spPr>
          <a:xfrm rot="-5400000">
            <a:off x="1086487" y="3349164"/>
            <a:ext cx="2811780" cy="52318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4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Participants with an event (%)</a:t>
            </a:r>
            <a:endParaRPr kumimoji="0"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40" name="Google Shape;840;p28"/>
          <p:cNvSpPr txBox="1"/>
          <p:nvPr/>
        </p:nvSpPr>
        <p:spPr>
          <a:xfrm>
            <a:off x="767409" y="2675977"/>
            <a:ext cx="1723372" cy="1200288"/>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4401 patients with T2D and CKD </a:t>
            </a: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a:t>
            </a: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rPr>
              <a:t>eGFR 30 to &lt;90 mL/min/1.73 m</a:t>
            </a:r>
            <a:r>
              <a:rPr kumimoji="0" lang="en-US" sz="1100" b="0" i="0" u="none" strike="noStrike" kern="1200" cap="none" spc="0" normalizeH="0" baseline="30000" noProof="0">
                <a:ln>
                  <a:noFill/>
                </a:ln>
                <a:solidFill>
                  <a:srgbClr val="000000"/>
                </a:solidFill>
                <a:effectLst/>
                <a:uLnTx/>
                <a:uFillTx/>
                <a:latin typeface="Arial" panose="020B0604020202020204" pitchFamily="34" charset="0"/>
                <a:ea typeface="Arial"/>
                <a:cs typeface="Arial" panose="020B0604020202020204" pitchFamily="34" charset="0"/>
                <a:sym typeface="Arial"/>
              </a:rPr>
              <a:t>2</a:t>
            </a: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rPr>
              <a:t>)</a:t>
            </a: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rPr>
              <a:t>Follow up: 2.6 years </a:t>
            </a:r>
            <a:endParaRPr kumimoji="0" sz="1100" b="0" i="0" u="none" strike="noStrike" kern="120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endParaRPr>
          </a:p>
        </p:txBody>
      </p:sp>
      <p:sp>
        <p:nvSpPr>
          <p:cNvPr id="841" name="Google Shape;841;p28"/>
          <p:cNvSpPr txBox="1"/>
          <p:nvPr/>
        </p:nvSpPr>
        <p:spPr>
          <a:xfrm>
            <a:off x="4583551" y="5143155"/>
            <a:ext cx="3038622" cy="48101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Verdana"/>
                <a:cs typeface="Arial" panose="020B0604020202020204" pitchFamily="34" charset="0"/>
                <a:sym typeface="Verdana"/>
              </a:rPr>
              <a:t>Weeks since randomization</a:t>
            </a:r>
            <a:endParaRPr kumimoji="0"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831" name="Google Shape;831;p28"/>
          <p:cNvGrpSpPr/>
          <p:nvPr/>
        </p:nvGrpSpPr>
        <p:grpSpPr>
          <a:xfrm>
            <a:off x="10187401" y="4166290"/>
            <a:ext cx="1489148" cy="497719"/>
            <a:chOff x="6957799" y="1343435"/>
            <a:chExt cx="1985529" cy="663625"/>
          </a:xfrm>
        </p:grpSpPr>
        <p:cxnSp>
          <p:nvCxnSpPr>
            <p:cNvPr id="832" name="Google Shape;832;p28"/>
            <p:cNvCxnSpPr/>
            <p:nvPr/>
          </p:nvCxnSpPr>
          <p:spPr>
            <a:xfrm>
              <a:off x="6957799" y="1512712"/>
              <a:ext cx="367324" cy="0"/>
            </a:xfrm>
            <a:prstGeom prst="straightConnector1">
              <a:avLst/>
            </a:prstGeom>
            <a:solidFill>
              <a:schemeClr val="accent1"/>
            </a:solidFill>
            <a:ln w="28575" cap="flat" cmpd="sng">
              <a:solidFill>
                <a:schemeClr val="accent6"/>
              </a:solidFill>
              <a:prstDash val="solid"/>
              <a:round/>
              <a:headEnd type="none" w="sm" len="sm"/>
              <a:tailEnd type="none" w="sm" len="sm"/>
            </a:ln>
          </p:spPr>
        </p:cxnSp>
        <p:sp>
          <p:nvSpPr>
            <p:cNvPr id="833" name="Google Shape;833;p28"/>
            <p:cNvSpPr txBox="1"/>
            <p:nvPr/>
          </p:nvSpPr>
          <p:spPr>
            <a:xfrm>
              <a:off x="7379648" y="1343435"/>
              <a:ext cx="1030623" cy="369332"/>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Verdana"/>
                  <a:cs typeface="Arial" panose="020B0604020202020204" pitchFamily="34" charset="0"/>
                  <a:sym typeface="Verdana"/>
                </a:rPr>
                <a:t>Placebo</a:t>
              </a:r>
              <a:endParaRPr kumimoji="0" sz="1200" b="0" i="0" u="none" strike="noStrike" kern="1200" cap="none" spc="0" normalizeH="0" baseline="0" noProof="0" dirty="0">
                <a:ln>
                  <a:noFill/>
                </a:ln>
                <a:solidFill>
                  <a:srgbClr val="000000"/>
                </a:solidFill>
                <a:effectLst/>
                <a:uLnTx/>
                <a:uFillTx/>
                <a:latin typeface="Arial" panose="020B0604020202020204" pitchFamily="34" charset="0"/>
                <a:ea typeface="Verdana"/>
                <a:cs typeface="Arial" panose="020B0604020202020204" pitchFamily="34" charset="0"/>
                <a:sym typeface="Verdana"/>
              </a:endParaRPr>
            </a:p>
          </p:txBody>
        </p:sp>
        <p:cxnSp>
          <p:nvCxnSpPr>
            <p:cNvPr id="834" name="Google Shape;834;p28"/>
            <p:cNvCxnSpPr/>
            <p:nvPr/>
          </p:nvCxnSpPr>
          <p:spPr>
            <a:xfrm>
              <a:off x="6957802" y="1823881"/>
              <a:ext cx="367324" cy="0"/>
            </a:xfrm>
            <a:prstGeom prst="straightConnector1">
              <a:avLst/>
            </a:prstGeom>
            <a:solidFill>
              <a:schemeClr val="accent1"/>
            </a:solidFill>
            <a:ln w="28575" cap="flat" cmpd="sng">
              <a:solidFill>
                <a:schemeClr val="accent1"/>
              </a:solidFill>
              <a:prstDash val="solid"/>
              <a:round/>
              <a:headEnd type="none" w="sm" len="sm"/>
              <a:tailEnd type="none" w="sm" len="sm"/>
            </a:ln>
          </p:spPr>
        </p:cxnSp>
        <p:sp>
          <p:nvSpPr>
            <p:cNvPr id="835" name="Google Shape;835;p28"/>
            <p:cNvSpPr txBox="1"/>
            <p:nvPr/>
          </p:nvSpPr>
          <p:spPr>
            <a:xfrm>
              <a:off x="7391196" y="1637728"/>
              <a:ext cx="1552132" cy="369332"/>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Verdana"/>
                  <a:cs typeface="Arial" panose="020B0604020202020204" pitchFamily="34" charset="0"/>
                  <a:sym typeface="Verdana"/>
                </a:rPr>
                <a:t>Canagliflozin</a:t>
              </a:r>
              <a:endParaRPr kumimoji="0" sz="1200" b="0" i="0" u="none" strike="noStrike" kern="1200" cap="none" spc="0" normalizeH="0" baseline="0" noProof="0" dirty="0">
                <a:ln>
                  <a:noFill/>
                </a:ln>
                <a:solidFill>
                  <a:srgbClr val="000000"/>
                </a:solidFill>
                <a:effectLst/>
                <a:uLnTx/>
                <a:uFillTx/>
                <a:latin typeface="Arial" panose="020B0604020202020204" pitchFamily="34" charset="0"/>
                <a:ea typeface="Verdana"/>
                <a:cs typeface="Arial" panose="020B0604020202020204" pitchFamily="34" charset="0"/>
                <a:sym typeface="Verdana"/>
              </a:endParaRPr>
            </a:p>
          </p:txBody>
        </p:sp>
      </p:grpSp>
    </p:spTree>
    <p:extLst>
      <p:ext uri="{BB962C8B-B14F-4D97-AF65-F5344CB8AC3E}">
        <p14:creationId xmlns:p14="http://schemas.microsoft.com/office/powerpoint/2010/main" val="1086537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3" name="Title 2">
            <a:extLst>
              <a:ext uri="{FF2B5EF4-FFF2-40B4-BE49-F238E27FC236}">
                <a16:creationId xmlns:a16="http://schemas.microsoft.com/office/drawing/2014/main" id="{B89BD304-7443-EC45-872E-A733965AD6E3}"/>
              </a:ext>
            </a:extLst>
          </p:cNvPr>
          <p:cNvSpPr>
            <a:spLocks noGrp="1"/>
          </p:cNvSpPr>
          <p:nvPr>
            <p:ph type="title"/>
          </p:nvPr>
        </p:nvSpPr>
        <p:spPr>
          <a:xfrm>
            <a:off x="619201" y="259200"/>
            <a:ext cx="10963199" cy="864000"/>
          </a:xfrm>
        </p:spPr>
        <p:txBody>
          <a:bodyPr>
            <a:normAutofit/>
          </a:bodyPr>
          <a:lstStyle/>
          <a:p>
            <a:pPr lvl="0"/>
            <a:r>
              <a:rPr lang="en-US" dirty="0">
                <a:sym typeface="Arial"/>
              </a:rPr>
              <a:t>Cardiovascular and Renal Outcomes with Empagliflozin in Heart Failure </a:t>
            </a:r>
            <a:endParaRPr lang="en-US" dirty="0"/>
          </a:p>
        </p:txBody>
      </p:sp>
      <p:sp>
        <p:nvSpPr>
          <p:cNvPr id="2" name="Slide Number Placeholder 1">
            <a:extLst>
              <a:ext uri="{FF2B5EF4-FFF2-40B4-BE49-F238E27FC236}">
                <a16:creationId xmlns:a16="http://schemas.microsoft.com/office/drawing/2014/main" id="{30B82951-1E83-FF47-9A0A-F3B2B1C795B2}"/>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100" b="0" i="0" u="none" strike="noStrike" kern="1200" cap="none" spc="0" normalizeH="0" baseline="0" noProof="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F2DAA8DB-F1E9-0A49-9D5D-A915DCDB5A68}"/>
              </a:ext>
            </a:extLst>
          </p:cNvPr>
          <p:cNvSpPr>
            <a:spLocks noGrp="1"/>
          </p:cNvSpPr>
          <p:nvPr>
            <p:ph sz="quarter" idx="15"/>
          </p:nvPr>
        </p:nvSpPr>
        <p:spPr/>
        <p:txBody>
          <a:bodyPr/>
          <a:lstStyle/>
          <a:p>
            <a:r>
              <a:rPr lang="en-GB" dirty="0"/>
              <a:t>Packer M, et al. New </a:t>
            </a:r>
            <a:r>
              <a:rPr lang="en-GB" dirty="0" err="1"/>
              <a:t>Engl</a:t>
            </a:r>
            <a:r>
              <a:rPr lang="en-GB" dirty="0"/>
              <a:t> J Med. 2020;383:1413-24 </a:t>
            </a:r>
            <a:endParaRPr lang="en-GB" dirty="0">
              <a:sym typeface="Calibri"/>
            </a:endParaRPr>
          </a:p>
        </p:txBody>
      </p:sp>
      <p:sp>
        <p:nvSpPr>
          <p:cNvPr id="19" name="Google Shape;837;p28">
            <a:extLst>
              <a:ext uri="{FF2B5EF4-FFF2-40B4-BE49-F238E27FC236}">
                <a16:creationId xmlns:a16="http://schemas.microsoft.com/office/drawing/2014/main" id="{6CB1392A-9427-DF42-9016-3782D13E0A77}"/>
              </a:ext>
            </a:extLst>
          </p:cNvPr>
          <p:cNvSpPr txBox="1"/>
          <p:nvPr/>
        </p:nvSpPr>
        <p:spPr>
          <a:xfrm rot="-5400000">
            <a:off x="250197" y="2131207"/>
            <a:ext cx="1597541" cy="400069"/>
          </a:xfrm>
          <a:prstGeom prst="rect">
            <a:avLst/>
          </a:prstGeom>
          <a:solidFill>
            <a:schemeClr val="lt1"/>
          </a:solid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Estimated cumulative</a:t>
            </a:r>
            <a:b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b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incidence (%)</a:t>
            </a:r>
            <a:endParaRPr kumimoji="0"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23" name="Straight Connector 22">
            <a:extLst>
              <a:ext uri="{FF2B5EF4-FFF2-40B4-BE49-F238E27FC236}">
                <a16:creationId xmlns:a16="http://schemas.microsoft.com/office/drawing/2014/main" id="{3994BA23-A28A-2F44-A56A-949C4686ED3A}"/>
              </a:ext>
            </a:extLst>
          </p:cNvPr>
          <p:cNvCxnSpPr>
            <a:cxnSpLocks/>
          </p:cNvCxnSpPr>
          <p:nvPr/>
        </p:nvCxnSpPr>
        <p:spPr>
          <a:xfrm>
            <a:off x="1580006" y="3119289"/>
            <a:ext cx="344434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D3838958-5E3C-0A4E-AC31-787A95B69720}"/>
              </a:ext>
            </a:extLst>
          </p:cNvPr>
          <p:cNvCxnSpPr>
            <a:cxnSpLocks/>
          </p:cNvCxnSpPr>
          <p:nvPr/>
        </p:nvCxnSpPr>
        <p:spPr>
          <a:xfrm flipV="1">
            <a:off x="1578853" y="1535704"/>
            <a:ext cx="0" cy="158359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CE296A3B-7323-1347-8620-1D6164B3319B}"/>
              </a:ext>
            </a:extLst>
          </p:cNvPr>
          <p:cNvSpPr txBox="1"/>
          <p:nvPr/>
        </p:nvSpPr>
        <p:spPr>
          <a:xfrm>
            <a:off x="2521304" y="3322105"/>
            <a:ext cx="15821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Days since </a:t>
            </a:r>
            <a:r>
              <a:rPr kumimoji="0" lang="en-US" sz="1000" b="1" i="0" u="none" strike="noStrike" kern="1200" cap="none" spc="0" normalizeH="0" baseline="0" noProof="0" dirty="0" err="1">
                <a:ln>
                  <a:noFill/>
                </a:ln>
                <a:solidFill>
                  <a:srgbClr val="000000"/>
                </a:solidFill>
                <a:effectLst/>
                <a:uLnTx/>
                <a:uFillTx/>
                <a:latin typeface="Arial" panose="020B0604020202020204" pitchFamily="34" charset="0"/>
                <a:ea typeface="Aileron" charset="0"/>
                <a:cs typeface="Arial" panose="020B0604020202020204" pitchFamily="34" charset="0"/>
              </a:rPr>
              <a:t>randomisation</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endParaRPr>
          </a:p>
        </p:txBody>
      </p:sp>
      <p:sp>
        <p:nvSpPr>
          <p:cNvPr id="35" name="TextBox 34">
            <a:extLst>
              <a:ext uri="{FF2B5EF4-FFF2-40B4-BE49-F238E27FC236}">
                <a16:creationId xmlns:a16="http://schemas.microsoft.com/office/drawing/2014/main" id="{D5000932-C1BB-F04A-B916-C1FDD5AAD804}"/>
              </a:ext>
            </a:extLst>
          </p:cNvPr>
          <p:cNvSpPr txBox="1"/>
          <p:nvPr/>
        </p:nvSpPr>
        <p:spPr>
          <a:xfrm>
            <a:off x="1553820" y="3186970"/>
            <a:ext cx="6412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a:t>
            </a:r>
          </a:p>
        </p:txBody>
      </p:sp>
      <p:sp>
        <p:nvSpPr>
          <p:cNvPr id="37" name="TextBox 36">
            <a:extLst>
              <a:ext uri="{FF2B5EF4-FFF2-40B4-BE49-F238E27FC236}">
                <a16:creationId xmlns:a16="http://schemas.microsoft.com/office/drawing/2014/main" id="{3C9B1475-C007-2A44-A93C-9ECD866D1416}"/>
              </a:ext>
            </a:extLst>
          </p:cNvPr>
          <p:cNvSpPr txBox="1"/>
          <p:nvPr/>
        </p:nvSpPr>
        <p:spPr>
          <a:xfrm>
            <a:off x="1284105" y="1464305"/>
            <a:ext cx="19236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100</a:t>
            </a:r>
          </a:p>
        </p:txBody>
      </p:sp>
      <p:cxnSp>
        <p:nvCxnSpPr>
          <p:cNvPr id="38" name="Straight Connector 37">
            <a:extLst>
              <a:ext uri="{FF2B5EF4-FFF2-40B4-BE49-F238E27FC236}">
                <a16:creationId xmlns:a16="http://schemas.microsoft.com/office/drawing/2014/main" id="{7A7CB499-271E-C64A-BFAB-1F5880E19E60}"/>
              </a:ext>
            </a:extLst>
          </p:cNvPr>
          <p:cNvCxnSpPr>
            <a:cxnSpLocks/>
          </p:cNvCxnSpPr>
          <p:nvPr/>
        </p:nvCxnSpPr>
        <p:spPr>
          <a:xfrm>
            <a:off x="1512153" y="1542439"/>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3B41DEF0-0944-EF48-94DD-335AE0181EEF}"/>
              </a:ext>
            </a:extLst>
          </p:cNvPr>
          <p:cNvSpPr txBox="1"/>
          <p:nvPr/>
        </p:nvSpPr>
        <p:spPr>
          <a:xfrm>
            <a:off x="1348225" y="1622629"/>
            <a:ext cx="12824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90</a:t>
            </a:r>
          </a:p>
        </p:txBody>
      </p:sp>
      <p:cxnSp>
        <p:nvCxnSpPr>
          <p:cNvPr id="42" name="Straight Connector 41">
            <a:extLst>
              <a:ext uri="{FF2B5EF4-FFF2-40B4-BE49-F238E27FC236}">
                <a16:creationId xmlns:a16="http://schemas.microsoft.com/office/drawing/2014/main" id="{7B76D15A-E120-0B48-A943-EE01C6EE9013}"/>
              </a:ext>
            </a:extLst>
          </p:cNvPr>
          <p:cNvCxnSpPr>
            <a:cxnSpLocks/>
          </p:cNvCxnSpPr>
          <p:nvPr/>
        </p:nvCxnSpPr>
        <p:spPr>
          <a:xfrm>
            <a:off x="1512153" y="1700763"/>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E0BE18E9-6D4D-DA44-AFC3-C7D4C0530A24}"/>
              </a:ext>
            </a:extLst>
          </p:cNvPr>
          <p:cNvSpPr txBox="1"/>
          <p:nvPr/>
        </p:nvSpPr>
        <p:spPr>
          <a:xfrm>
            <a:off x="1348225" y="1780953"/>
            <a:ext cx="12824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80</a:t>
            </a:r>
          </a:p>
        </p:txBody>
      </p:sp>
      <p:cxnSp>
        <p:nvCxnSpPr>
          <p:cNvPr id="45" name="Straight Connector 44">
            <a:extLst>
              <a:ext uri="{FF2B5EF4-FFF2-40B4-BE49-F238E27FC236}">
                <a16:creationId xmlns:a16="http://schemas.microsoft.com/office/drawing/2014/main" id="{EA82DC8B-0443-DB47-8DEF-6A7B68A91E46}"/>
              </a:ext>
            </a:extLst>
          </p:cNvPr>
          <p:cNvCxnSpPr>
            <a:cxnSpLocks/>
          </p:cNvCxnSpPr>
          <p:nvPr/>
        </p:nvCxnSpPr>
        <p:spPr>
          <a:xfrm>
            <a:off x="1512153" y="1859087"/>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E1F7533F-A2E9-E249-AD93-99318321274B}"/>
              </a:ext>
            </a:extLst>
          </p:cNvPr>
          <p:cNvSpPr txBox="1"/>
          <p:nvPr/>
        </p:nvSpPr>
        <p:spPr>
          <a:xfrm>
            <a:off x="1348225" y="1936045"/>
            <a:ext cx="12824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70</a:t>
            </a:r>
          </a:p>
        </p:txBody>
      </p:sp>
      <p:cxnSp>
        <p:nvCxnSpPr>
          <p:cNvPr id="47" name="Straight Connector 46">
            <a:extLst>
              <a:ext uri="{FF2B5EF4-FFF2-40B4-BE49-F238E27FC236}">
                <a16:creationId xmlns:a16="http://schemas.microsoft.com/office/drawing/2014/main" id="{CCD8D0E1-A9E8-0E43-8B7A-0D38185A81AC}"/>
              </a:ext>
            </a:extLst>
          </p:cNvPr>
          <p:cNvCxnSpPr>
            <a:cxnSpLocks/>
          </p:cNvCxnSpPr>
          <p:nvPr/>
        </p:nvCxnSpPr>
        <p:spPr>
          <a:xfrm>
            <a:off x="1512153" y="2014179"/>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884C5DAE-01FC-9748-8159-BC6157C8AE35}"/>
              </a:ext>
            </a:extLst>
          </p:cNvPr>
          <p:cNvSpPr txBox="1"/>
          <p:nvPr/>
        </p:nvSpPr>
        <p:spPr>
          <a:xfrm>
            <a:off x="1348225" y="2094369"/>
            <a:ext cx="12824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60</a:t>
            </a:r>
          </a:p>
        </p:txBody>
      </p:sp>
      <p:cxnSp>
        <p:nvCxnSpPr>
          <p:cNvPr id="49" name="Straight Connector 48">
            <a:extLst>
              <a:ext uri="{FF2B5EF4-FFF2-40B4-BE49-F238E27FC236}">
                <a16:creationId xmlns:a16="http://schemas.microsoft.com/office/drawing/2014/main" id="{45CDB4C1-2510-084B-8B87-87204883DCE0}"/>
              </a:ext>
            </a:extLst>
          </p:cNvPr>
          <p:cNvCxnSpPr>
            <a:cxnSpLocks/>
          </p:cNvCxnSpPr>
          <p:nvPr/>
        </p:nvCxnSpPr>
        <p:spPr>
          <a:xfrm>
            <a:off x="1512153" y="2172503"/>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7289BA21-4DCD-4442-9234-54C62E142298}"/>
              </a:ext>
            </a:extLst>
          </p:cNvPr>
          <p:cNvSpPr txBox="1"/>
          <p:nvPr/>
        </p:nvSpPr>
        <p:spPr>
          <a:xfrm>
            <a:off x="1348225" y="2255924"/>
            <a:ext cx="12824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50</a:t>
            </a:r>
          </a:p>
        </p:txBody>
      </p:sp>
      <p:cxnSp>
        <p:nvCxnSpPr>
          <p:cNvPr id="51" name="Straight Connector 50">
            <a:extLst>
              <a:ext uri="{FF2B5EF4-FFF2-40B4-BE49-F238E27FC236}">
                <a16:creationId xmlns:a16="http://schemas.microsoft.com/office/drawing/2014/main" id="{48B34D71-CA73-1E4D-ABD5-6AD5B1A994DD}"/>
              </a:ext>
            </a:extLst>
          </p:cNvPr>
          <p:cNvCxnSpPr>
            <a:cxnSpLocks/>
          </p:cNvCxnSpPr>
          <p:nvPr/>
        </p:nvCxnSpPr>
        <p:spPr>
          <a:xfrm>
            <a:off x="1512153" y="2334058"/>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9C19FE42-96A6-194B-BCBB-CA888564A268}"/>
              </a:ext>
            </a:extLst>
          </p:cNvPr>
          <p:cNvSpPr txBox="1"/>
          <p:nvPr/>
        </p:nvSpPr>
        <p:spPr>
          <a:xfrm>
            <a:off x="1348225" y="2411016"/>
            <a:ext cx="12824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40</a:t>
            </a:r>
          </a:p>
        </p:txBody>
      </p:sp>
      <p:cxnSp>
        <p:nvCxnSpPr>
          <p:cNvPr id="53" name="Straight Connector 52">
            <a:extLst>
              <a:ext uri="{FF2B5EF4-FFF2-40B4-BE49-F238E27FC236}">
                <a16:creationId xmlns:a16="http://schemas.microsoft.com/office/drawing/2014/main" id="{6E52C471-307B-D641-80FA-840709145155}"/>
              </a:ext>
            </a:extLst>
          </p:cNvPr>
          <p:cNvCxnSpPr>
            <a:cxnSpLocks/>
          </p:cNvCxnSpPr>
          <p:nvPr/>
        </p:nvCxnSpPr>
        <p:spPr>
          <a:xfrm>
            <a:off x="1512153" y="2489150"/>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id="{D5587742-CD83-9C46-A2F0-F9F2C18A1842}"/>
              </a:ext>
            </a:extLst>
          </p:cNvPr>
          <p:cNvSpPr txBox="1"/>
          <p:nvPr/>
        </p:nvSpPr>
        <p:spPr>
          <a:xfrm>
            <a:off x="1348225" y="2572571"/>
            <a:ext cx="12824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30</a:t>
            </a:r>
          </a:p>
        </p:txBody>
      </p:sp>
      <p:cxnSp>
        <p:nvCxnSpPr>
          <p:cNvPr id="55" name="Straight Connector 54">
            <a:extLst>
              <a:ext uri="{FF2B5EF4-FFF2-40B4-BE49-F238E27FC236}">
                <a16:creationId xmlns:a16="http://schemas.microsoft.com/office/drawing/2014/main" id="{5758B599-6CAE-4B4C-87B9-A067614B96FF}"/>
              </a:ext>
            </a:extLst>
          </p:cNvPr>
          <p:cNvCxnSpPr>
            <a:cxnSpLocks/>
          </p:cNvCxnSpPr>
          <p:nvPr/>
        </p:nvCxnSpPr>
        <p:spPr>
          <a:xfrm>
            <a:off x="1512153" y="2650705"/>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297DA286-9024-6D41-8C3B-D1FD8E527005}"/>
              </a:ext>
            </a:extLst>
          </p:cNvPr>
          <p:cNvSpPr txBox="1"/>
          <p:nvPr/>
        </p:nvSpPr>
        <p:spPr>
          <a:xfrm>
            <a:off x="1348225" y="2730895"/>
            <a:ext cx="12824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20</a:t>
            </a:r>
          </a:p>
        </p:txBody>
      </p:sp>
      <p:cxnSp>
        <p:nvCxnSpPr>
          <p:cNvPr id="57" name="Straight Connector 56">
            <a:extLst>
              <a:ext uri="{FF2B5EF4-FFF2-40B4-BE49-F238E27FC236}">
                <a16:creationId xmlns:a16="http://schemas.microsoft.com/office/drawing/2014/main" id="{DCE08CFA-8B96-E349-A0D0-6EC09FCF8B99}"/>
              </a:ext>
            </a:extLst>
          </p:cNvPr>
          <p:cNvCxnSpPr>
            <a:cxnSpLocks/>
          </p:cNvCxnSpPr>
          <p:nvPr/>
        </p:nvCxnSpPr>
        <p:spPr>
          <a:xfrm>
            <a:off x="1512153" y="2809029"/>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C7FB9739-FBBC-7544-8B54-A67A01BDB61D}"/>
              </a:ext>
            </a:extLst>
          </p:cNvPr>
          <p:cNvSpPr txBox="1"/>
          <p:nvPr/>
        </p:nvSpPr>
        <p:spPr>
          <a:xfrm>
            <a:off x="1348225" y="2885987"/>
            <a:ext cx="12824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10</a:t>
            </a:r>
          </a:p>
        </p:txBody>
      </p:sp>
      <p:cxnSp>
        <p:nvCxnSpPr>
          <p:cNvPr id="59" name="Straight Connector 58">
            <a:extLst>
              <a:ext uri="{FF2B5EF4-FFF2-40B4-BE49-F238E27FC236}">
                <a16:creationId xmlns:a16="http://schemas.microsoft.com/office/drawing/2014/main" id="{0A6BD584-06C2-6C40-BE6E-EDE42BEC75F2}"/>
              </a:ext>
            </a:extLst>
          </p:cNvPr>
          <p:cNvCxnSpPr>
            <a:cxnSpLocks/>
          </p:cNvCxnSpPr>
          <p:nvPr/>
        </p:nvCxnSpPr>
        <p:spPr>
          <a:xfrm>
            <a:off x="1512153" y="2964121"/>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1F077260-09E0-1E42-801A-B12754FC7281}"/>
              </a:ext>
            </a:extLst>
          </p:cNvPr>
          <p:cNvCxnSpPr>
            <a:cxnSpLocks/>
          </p:cNvCxnSpPr>
          <p:nvPr/>
        </p:nvCxnSpPr>
        <p:spPr>
          <a:xfrm>
            <a:off x="1512153" y="3119289"/>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CA93DB12-D157-334C-81CF-6103148BA422}"/>
              </a:ext>
            </a:extLst>
          </p:cNvPr>
          <p:cNvSpPr txBox="1"/>
          <p:nvPr/>
        </p:nvSpPr>
        <p:spPr>
          <a:xfrm>
            <a:off x="1412345" y="3044311"/>
            <a:ext cx="6412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a:t>
            </a:r>
          </a:p>
        </p:txBody>
      </p:sp>
      <p:cxnSp>
        <p:nvCxnSpPr>
          <p:cNvPr id="62" name="Straight Connector 61">
            <a:extLst>
              <a:ext uri="{FF2B5EF4-FFF2-40B4-BE49-F238E27FC236}">
                <a16:creationId xmlns:a16="http://schemas.microsoft.com/office/drawing/2014/main" id="{1E1035C2-AB20-D840-9B47-2228CB5D684C}"/>
              </a:ext>
            </a:extLst>
          </p:cNvPr>
          <p:cNvCxnSpPr>
            <a:cxnSpLocks/>
          </p:cNvCxnSpPr>
          <p:nvPr/>
        </p:nvCxnSpPr>
        <p:spPr>
          <a:xfrm rot="16200000">
            <a:off x="1546812" y="3154756"/>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3" name="TextBox 62">
            <a:extLst>
              <a:ext uri="{FF2B5EF4-FFF2-40B4-BE49-F238E27FC236}">
                <a16:creationId xmlns:a16="http://schemas.microsoft.com/office/drawing/2014/main" id="{4936CBF7-BCBD-C046-80CA-EBD54D70494D}"/>
              </a:ext>
            </a:extLst>
          </p:cNvPr>
          <p:cNvSpPr txBox="1"/>
          <p:nvPr/>
        </p:nvSpPr>
        <p:spPr>
          <a:xfrm>
            <a:off x="1906260" y="3186970"/>
            <a:ext cx="12824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90</a:t>
            </a:r>
          </a:p>
        </p:txBody>
      </p:sp>
      <p:cxnSp>
        <p:nvCxnSpPr>
          <p:cNvPr id="64" name="Straight Connector 63">
            <a:extLst>
              <a:ext uri="{FF2B5EF4-FFF2-40B4-BE49-F238E27FC236}">
                <a16:creationId xmlns:a16="http://schemas.microsoft.com/office/drawing/2014/main" id="{BAB86D08-B384-4048-8E0D-7A6AE321A80B}"/>
              </a:ext>
            </a:extLst>
          </p:cNvPr>
          <p:cNvCxnSpPr>
            <a:cxnSpLocks/>
          </p:cNvCxnSpPr>
          <p:nvPr/>
        </p:nvCxnSpPr>
        <p:spPr>
          <a:xfrm rot="16200000">
            <a:off x="1931312" y="3154756"/>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5" name="TextBox 64">
            <a:extLst>
              <a:ext uri="{FF2B5EF4-FFF2-40B4-BE49-F238E27FC236}">
                <a16:creationId xmlns:a16="http://schemas.microsoft.com/office/drawing/2014/main" id="{1A1139C4-8D8B-154E-8C18-9B2107A32DB2}"/>
              </a:ext>
            </a:extLst>
          </p:cNvPr>
          <p:cNvSpPr txBox="1"/>
          <p:nvPr/>
        </p:nvSpPr>
        <p:spPr>
          <a:xfrm>
            <a:off x="2252239" y="3186970"/>
            <a:ext cx="19236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180</a:t>
            </a:r>
          </a:p>
        </p:txBody>
      </p:sp>
      <p:cxnSp>
        <p:nvCxnSpPr>
          <p:cNvPr id="66" name="Straight Connector 65">
            <a:extLst>
              <a:ext uri="{FF2B5EF4-FFF2-40B4-BE49-F238E27FC236}">
                <a16:creationId xmlns:a16="http://schemas.microsoft.com/office/drawing/2014/main" id="{17FD2899-70A2-0643-A6A5-ADF4DEDEFE19}"/>
              </a:ext>
            </a:extLst>
          </p:cNvPr>
          <p:cNvCxnSpPr>
            <a:cxnSpLocks/>
          </p:cNvCxnSpPr>
          <p:nvPr/>
        </p:nvCxnSpPr>
        <p:spPr>
          <a:xfrm rot="16200000">
            <a:off x="2309351" y="3154756"/>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7" name="TextBox 66">
            <a:extLst>
              <a:ext uri="{FF2B5EF4-FFF2-40B4-BE49-F238E27FC236}">
                <a16:creationId xmlns:a16="http://schemas.microsoft.com/office/drawing/2014/main" id="{B48C9585-C5BE-524B-8481-EB81B56128D5}"/>
              </a:ext>
            </a:extLst>
          </p:cNvPr>
          <p:cNvSpPr txBox="1"/>
          <p:nvPr/>
        </p:nvSpPr>
        <p:spPr>
          <a:xfrm>
            <a:off x="2643202" y="3186970"/>
            <a:ext cx="19236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270</a:t>
            </a:r>
          </a:p>
        </p:txBody>
      </p:sp>
      <p:cxnSp>
        <p:nvCxnSpPr>
          <p:cNvPr id="68" name="Straight Connector 67">
            <a:extLst>
              <a:ext uri="{FF2B5EF4-FFF2-40B4-BE49-F238E27FC236}">
                <a16:creationId xmlns:a16="http://schemas.microsoft.com/office/drawing/2014/main" id="{1A712A25-7FA2-5449-B230-77A579945513}"/>
              </a:ext>
            </a:extLst>
          </p:cNvPr>
          <p:cNvCxnSpPr>
            <a:cxnSpLocks/>
          </p:cNvCxnSpPr>
          <p:nvPr/>
        </p:nvCxnSpPr>
        <p:spPr>
          <a:xfrm rot="16200000">
            <a:off x="2700314" y="3154756"/>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9" name="TextBox 68">
            <a:extLst>
              <a:ext uri="{FF2B5EF4-FFF2-40B4-BE49-F238E27FC236}">
                <a16:creationId xmlns:a16="http://schemas.microsoft.com/office/drawing/2014/main" id="{FDBDD369-87C6-5E4B-921D-A311B6ED1210}"/>
              </a:ext>
            </a:extLst>
          </p:cNvPr>
          <p:cNvSpPr txBox="1"/>
          <p:nvPr/>
        </p:nvSpPr>
        <p:spPr>
          <a:xfrm>
            <a:off x="3021240" y="3186970"/>
            <a:ext cx="19236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360</a:t>
            </a:r>
          </a:p>
        </p:txBody>
      </p:sp>
      <p:cxnSp>
        <p:nvCxnSpPr>
          <p:cNvPr id="70" name="Straight Connector 69">
            <a:extLst>
              <a:ext uri="{FF2B5EF4-FFF2-40B4-BE49-F238E27FC236}">
                <a16:creationId xmlns:a16="http://schemas.microsoft.com/office/drawing/2014/main" id="{7C26B770-102E-C64B-83D6-A95F15AFA44F}"/>
              </a:ext>
            </a:extLst>
          </p:cNvPr>
          <p:cNvCxnSpPr>
            <a:cxnSpLocks/>
          </p:cNvCxnSpPr>
          <p:nvPr/>
        </p:nvCxnSpPr>
        <p:spPr>
          <a:xfrm rot="16200000">
            <a:off x="3078352" y="3154756"/>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1" name="TextBox 70">
            <a:extLst>
              <a:ext uri="{FF2B5EF4-FFF2-40B4-BE49-F238E27FC236}">
                <a16:creationId xmlns:a16="http://schemas.microsoft.com/office/drawing/2014/main" id="{8681D9DD-24D2-2C45-85E8-2EA296213309}"/>
              </a:ext>
            </a:extLst>
          </p:cNvPr>
          <p:cNvSpPr txBox="1"/>
          <p:nvPr/>
        </p:nvSpPr>
        <p:spPr>
          <a:xfrm>
            <a:off x="3402509" y="3186970"/>
            <a:ext cx="19236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450</a:t>
            </a:r>
          </a:p>
        </p:txBody>
      </p:sp>
      <p:cxnSp>
        <p:nvCxnSpPr>
          <p:cNvPr id="72" name="Straight Connector 71">
            <a:extLst>
              <a:ext uri="{FF2B5EF4-FFF2-40B4-BE49-F238E27FC236}">
                <a16:creationId xmlns:a16="http://schemas.microsoft.com/office/drawing/2014/main" id="{5FFA5817-4268-CE42-B3AD-FF1C4EBB2DF0}"/>
              </a:ext>
            </a:extLst>
          </p:cNvPr>
          <p:cNvCxnSpPr>
            <a:cxnSpLocks/>
          </p:cNvCxnSpPr>
          <p:nvPr/>
        </p:nvCxnSpPr>
        <p:spPr>
          <a:xfrm rot="16200000">
            <a:off x="3459621" y="3154756"/>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3" name="TextBox 72">
            <a:extLst>
              <a:ext uri="{FF2B5EF4-FFF2-40B4-BE49-F238E27FC236}">
                <a16:creationId xmlns:a16="http://schemas.microsoft.com/office/drawing/2014/main" id="{46A68BBC-F9CC-BA40-BD9C-6D99FEF58CA6}"/>
              </a:ext>
            </a:extLst>
          </p:cNvPr>
          <p:cNvSpPr txBox="1"/>
          <p:nvPr/>
        </p:nvSpPr>
        <p:spPr>
          <a:xfrm>
            <a:off x="3783778" y="3186970"/>
            <a:ext cx="19236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540</a:t>
            </a:r>
          </a:p>
        </p:txBody>
      </p:sp>
      <p:cxnSp>
        <p:nvCxnSpPr>
          <p:cNvPr id="74" name="Straight Connector 73">
            <a:extLst>
              <a:ext uri="{FF2B5EF4-FFF2-40B4-BE49-F238E27FC236}">
                <a16:creationId xmlns:a16="http://schemas.microsoft.com/office/drawing/2014/main" id="{E837BA1F-20FD-5D48-96A1-AEF82332FC60}"/>
              </a:ext>
            </a:extLst>
          </p:cNvPr>
          <p:cNvCxnSpPr>
            <a:cxnSpLocks/>
          </p:cNvCxnSpPr>
          <p:nvPr/>
        </p:nvCxnSpPr>
        <p:spPr>
          <a:xfrm rot="16200000">
            <a:off x="3840890" y="3154756"/>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5" name="TextBox 74">
            <a:extLst>
              <a:ext uri="{FF2B5EF4-FFF2-40B4-BE49-F238E27FC236}">
                <a16:creationId xmlns:a16="http://schemas.microsoft.com/office/drawing/2014/main" id="{8427AF30-F1D0-4547-B66D-2CC05644D4EC}"/>
              </a:ext>
            </a:extLst>
          </p:cNvPr>
          <p:cNvSpPr txBox="1"/>
          <p:nvPr/>
        </p:nvSpPr>
        <p:spPr>
          <a:xfrm>
            <a:off x="4165048" y="3186970"/>
            <a:ext cx="19236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630</a:t>
            </a:r>
          </a:p>
        </p:txBody>
      </p:sp>
      <p:cxnSp>
        <p:nvCxnSpPr>
          <p:cNvPr id="76" name="Straight Connector 75">
            <a:extLst>
              <a:ext uri="{FF2B5EF4-FFF2-40B4-BE49-F238E27FC236}">
                <a16:creationId xmlns:a16="http://schemas.microsoft.com/office/drawing/2014/main" id="{C0E4BEAB-5F4C-684F-BE38-F356CA8E1317}"/>
              </a:ext>
            </a:extLst>
          </p:cNvPr>
          <p:cNvCxnSpPr>
            <a:cxnSpLocks/>
          </p:cNvCxnSpPr>
          <p:nvPr/>
        </p:nvCxnSpPr>
        <p:spPr>
          <a:xfrm rot="16200000">
            <a:off x="4222160" y="3154756"/>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7" name="TextBox 76">
            <a:extLst>
              <a:ext uri="{FF2B5EF4-FFF2-40B4-BE49-F238E27FC236}">
                <a16:creationId xmlns:a16="http://schemas.microsoft.com/office/drawing/2014/main" id="{B530E925-6F94-A543-9CE2-A2948818A886}"/>
              </a:ext>
            </a:extLst>
          </p:cNvPr>
          <p:cNvSpPr txBox="1"/>
          <p:nvPr/>
        </p:nvSpPr>
        <p:spPr>
          <a:xfrm>
            <a:off x="4552780" y="3186970"/>
            <a:ext cx="19236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720</a:t>
            </a:r>
          </a:p>
        </p:txBody>
      </p:sp>
      <p:cxnSp>
        <p:nvCxnSpPr>
          <p:cNvPr id="78" name="Straight Connector 77">
            <a:extLst>
              <a:ext uri="{FF2B5EF4-FFF2-40B4-BE49-F238E27FC236}">
                <a16:creationId xmlns:a16="http://schemas.microsoft.com/office/drawing/2014/main" id="{DFA66BA7-4044-DB41-979E-9BFB4D81095D}"/>
              </a:ext>
            </a:extLst>
          </p:cNvPr>
          <p:cNvCxnSpPr>
            <a:cxnSpLocks/>
          </p:cNvCxnSpPr>
          <p:nvPr/>
        </p:nvCxnSpPr>
        <p:spPr>
          <a:xfrm rot="16200000">
            <a:off x="4609892" y="3154756"/>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9" name="TextBox 78">
            <a:extLst>
              <a:ext uri="{FF2B5EF4-FFF2-40B4-BE49-F238E27FC236}">
                <a16:creationId xmlns:a16="http://schemas.microsoft.com/office/drawing/2014/main" id="{9B46A6F5-B0AF-4940-9F93-A1314B3FFA9A}"/>
              </a:ext>
            </a:extLst>
          </p:cNvPr>
          <p:cNvSpPr txBox="1"/>
          <p:nvPr/>
        </p:nvSpPr>
        <p:spPr>
          <a:xfrm>
            <a:off x="4934049" y="3186970"/>
            <a:ext cx="19236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810</a:t>
            </a:r>
          </a:p>
        </p:txBody>
      </p:sp>
      <p:cxnSp>
        <p:nvCxnSpPr>
          <p:cNvPr id="80" name="Straight Connector 79">
            <a:extLst>
              <a:ext uri="{FF2B5EF4-FFF2-40B4-BE49-F238E27FC236}">
                <a16:creationId xmlns:a16="http://schemas.microsoft.com/office/drawing/2014/main" id="{7D461E35-F13D-BB42-B856-A5CD6F565A9A}"/>
              </a:ext>
            </a:extLst>
          </p:cNvPr>
          <p:cNvCxnSpPr>
            <a:cxnSpLocks/>
          </p:cNvCxnSpPr>
          <p:nvPr/>
        </p:nvCxnSpPr>
        <p:spPr>
          <a:xfrm rot="16200000">
            <a:off x="4991161" y="3154756"/>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2" name="TextBox 81">
            <a:extLst>
              <a:ext uri="{FF2B5EF4-FFF2-40B4-BE49-F238E27FC236}">
                <a16:creationId xmlns:a16="http://schemas.microsoft.com/office/drawing/2014/main" id="{695ABD33-649E-BA44-B430-1AB25E601BF8}"/>
              </a:ext>
            </a:extLst>
          </p:cNvPr>
          <p:cNvSpPr txBox="1"/>
          <p:nvPr/>
        </p:nvSpPr>
        <p:spPr>
          <a:xfrm>
            <a:off x="5075068" y="4376268"/>
            <a:ext cx="442429"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8B878B"/>
                </a:solidFill>
                <a:effectLst/>
                <a:uLnTx/>
                <a:uFillTx/>
                <a:latin typeface="Arial" panose="020B0604020202020204" pitchFamily="34" charset="0"/>
                <a:ea typeface="Aileron" charset="0"/>
                <a:cs typeface="Arial" panose="020B0604020202020204" pitchFamily="34" charset="0"/>
              </a:rPr>
              <a:t>Placebo</a:t>
            </a:r>
          </a:p>
        </p:txBody>
      </p:sp>
      <p:sp>
        <p:nvSpPr>
          <p:cNvPr id="83" name="TextBox 82">
            <a:extLst>
              <a:ext uri="{FF2B5EF4-FFF2-40B4-BE49-F238E27FC236}">
                <a16:creationId xmlns:a16="http://schemas.microsoft.com/office/drawing/2014/main" id="{AB888A52-C36E-D646-BD22-73F591CE0B97}"/>
              </a:ext>
            </a:extLst>
          </p:cNvPr>
          <p:cNvSpPr txBox="1"/>
          <p:nvPr/>
        </p:nvSpPr>
        <p:spPr>
          <a:xfrm>
            <a:off x="5075068" y="2617535"/>
            <a:ext cx="750205"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Empagliflozin</a:t>
            </a:r>
          </a:p>
        </p:txBody>
      </p:sp>
      <p:sp>
        <p:nvSpPr>
          <p:cNvPr id="84" name="TextBox 83">
            <a:extLst>
              <a:ext uri="{FF2B5EF4-FFF2-40B4-BE49-F238E27FC236}">
                <a16:creationId xmlns:a16="http://schemas.microsoft.com/office/drawing/2014/main" id="{BB06971F-A800-5648-8CCE-15D519818BDD}"/>
              </a:ext>
            </a:extLst>
          </p:cNvPr>
          <p:cNvSpPr txBox="1"/>
          <p:nvPr/>
        </p:nvSpPr>
        <p:spPr>
          <a:xfrm>
            <a:off x="2140855" y="1460310"/>
            <a:ext cx="1750479" cy="246221"/>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Hazard ratio, 0.75 (95% CI, 0.65-0.86)</a:t>
            </a:r>
            <a:b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b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p&lt;0.001</a:t>
            </a:r>
          </a:p>
        </p:txBody>
      </p:sp>
      <p:cxnSp>
        <p:nvCxnSpPr>
          <p:cNvPr id="85" name="Straight Connector 84">
            <a:extLst>
              <a:ext uri="{FF2B5EF4-FFF2-40B4-BE49-F238E27FC236}">
                <a16:creationId xmlns:a16="http://schemas.microsoft.com/office/drawing/2014/main" id="{3DC90F45-A9A4-8A40-BCFE-B50029E8CF60}"/>
              </a:ext>
            </a:extLst>
          </p:cNvPr>
          <p:cNvCxnSpPr>
            <a:cxnSpLocks/>
          </p:cNvCxnSpPr>
          <p:nvPr/>
        </p:nvCxnSpPr>
        <p:spPr>
          <a:xfrm flipV="1">
            <a:off x="2021513" y="1535334"/>
            <a:ext cx="0" cy="940974"/>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71D9E547-776F-1C47-818F-9320668ABA22}"/>
              </a:ext>
            </a:extLst>
          </p:cNvPr>
          <p:cNvSpPr txBox="1"/>
          <p:nvPr/>
        </p:nvSpPr>
        <p:spPr>
          <a:xfrm>
            <a:off x="1854663" y="1612936"/>
            <a:ext cx="99387" cy="107722"/>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30</a:t>
            </a:r>
          </a:p>
        </p:txBody>
      </p:sp>
      <p:cxnSp>
        <p:nvCxnSpPr>
          <p:cNvPr id="97" name="Straight Connector 96">
            <a:extLst>
              <a:ext uri="{FF2B5EF4-FFF2-40B4-BE49-F238E27FC236}">
                <a16:creationId xmlns:a16="http://schemas.microsoft.com/office/drawing/2014/main" id="{DFD04A51-D3CF-7C47-9F31-7E8F869C42BC}"/>
              </a:ext>
            </a:extLst>
          </p:cNvPr>
          <p:cNvCxnSpPr>
            <a:cxnSpLocks/>
          </p:cNvCxnSpPr>
          <p:nvPr/>
        </p:nvCxnSpPr>
        <p:spPr>
          <a:xfrm>
            <a:off x="1984375" y="1672020"/>
            <a:ext cx="40871"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7" name="TextBox 106">
            <a:extLst>
              <a:ext uri="{FF2B5EF4-FFF2-40B4-BE49-F238E27FC236}">
                <a16:creationId xmlns:a16="http://schemas.microsoft.com/office/drawing/2014/main" id="{F0C7F6C4-2ADA-584F-9F33-1D613BF208BF}"/>
              </a:ext>
            </a:extLst>
          </p:cNvPr>
          <p:cNvSpPr txBox="1"/>
          <p:nvPr/>
        </p:nvSpPr>
        <p:spPr>
          <a:xfrm>
            <a:off x="1904357" y="2423548"/>
            <a:ext cx="49693" cy="107722"/>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a:t>
            </a:r>
          </a:p>
        </p:txBody>
      </p:sp>
      <p:sp>
        <p:nvSpPr>
          <p:cNvPr id="111" name="TextBox 110">
            <a:extLst>
              <a:ext uri="{FF2B5EF4-FFF2-40B4-BE49-F238E27FC236}">
                <a16:creationId xmlns:a16="http://schemas.microsoft.com/office/drawing/2014/main" id="{C78851ED-2858-8943-B667-F879A9ED44CF}"/>
              </a:ext>
            </a:extLst>
          </p:cNvPr>
          <p:cNvSpPr txBox="1"/>
          <p:nvPr/>
        </p:nvSpPr>
        <p:spPr>
          <a:xfrm>
            <a:off x="1854663" y="1476411"/>
            <a:ext cx="99387" cy="107722"/>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35</a:t>
            </a:r>
          </a:p>
        </p:txBody>
      </p:sp>
      <p:cxnSp>
        <p:nvCxnSpPr>
          <p:cNvPr id="112" name="Straight Connector 111">
            <a:extLst>
              <a:ext uri="{FF2B5EF4-FFF2-40B4-BE49-F238E27FC236}">
                <a16:creationId xmlns:a16="http://schemas.microsoft.com/office/drawing/2014/main" id="{38E379E1-3237-5E40-97D3-0FA36809DAF8}"/>
              </a:ext>
            </a:extLst>
          </p:cNvPr>
          <p:cNvCxnSpPr>
            <a:cxnSpLocks/>
          </p:cNvCxnSpPr>
          <p:nvPr/>
        </p:nvCxnSpPr>
        <p:spPr>
          <a:xfrm>
            <a:off x="1984375" y="1535495"/>
            <a:ext cx="40871"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3" name="TextBox 112">
            <a:extLst>
              <a:ext uri="{FF2B5EF4-FFF2-40B4-BE49-F238E27FC236}">
                <a16:creationId xmlns:a16="http://schemas.microsoft.com/office/drawing/2014/main" id="{29A0A99F-6951-AC44-B8D1-16840ADE9F0C}"/>
              </a:ext>
            </a:extLst>
          </p:cNvPr>
          <p:cNvSpPr txBox="1"/>
          <p:nvPr/>
        </p:nvSpPr>
        <p:spPr>
          <a:xfrm>
            <a:off x="1854663" y="1749461"/>
            <a:ext cx="99387" cy="107722"/>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25</a:t>
            </a:r>
          </a:p>
        </p:txBody>
      </p:sp>
      <p:cxnSp>
        <p:nvCxnSpPr>
          <p:cNvPr id="114" name="Straight Connector 113">
            <a:extLst>
              <a:ext uri="{FF2B5EF4-FFF2-40B4-BE49-F238E27FC236}">
                <a16:creationId xmlns:a16="http://schemas.microsoft.com/office/drawing/2014/main" id="{10474817-79D0-344A-9694-64EB20FA9483}"/>
              </a:ext>
            </a:extLst>
          </p:cNvPr>
          <p:cNvCxnSpPr>
            <a:cxnSpLocks/>
          </p:cNvCxnSpPr>
          <p:nvPr/>
        </p:nvCxnSpPr>
        <p:spPr>
          <a:xfrm>
            <a:off x="1984375" y="1808545"/>
            <a:ext cx="40871"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5" name="TextBox 114">
            <a:extLst>
              <a:ext uri="{FF2B5EF4-FFF2-40B4-BE49-F238E27FC236}">
                <a16:creationId xmlns:a16="http://schemas.microsoft.com/office/drawing/2014/main" id="{10061D80-5948-CB4D-A490-59D2B48F5A53}"/>
              </a:ext>
            </a:extLst>
          </p:cNvPr>
          <p:cNvSpPr txBox="1"/>
          <p:nvPr/>
        </p:nvSpPr>
        <p:spPr>
          <a:xfrm>
            <a:off x="1854663" y="1882811"/>
            <a:ext cx="99387" cy="107722"/>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20</a:t>
            </a:r>
          </a:p>
        </p:txBody>
      </p:sp>
      <p:cxnSp>
        <p:nvCxnSpPr>
          <p:cNvPr id="116" name="Straight Connector 115">
            <a:extLst>
              <a:ext uri="{FF2B5EF4-FFF2-40B4-BE49-F238E27FC236}">
                <a16:creationId xmlns:a16="http://schemas.microsoft.com/office/drawing/2014/main" id="{5B0C39ED-1A41-0944-8086-34EAC7798F09}"/>
              </a:ext>
            </a:extLst>
          </p:cNvPr>
          <p:cNvCxnSpPr>
            <a:cxnSpLocks/>
          </p:cNvCxnSpPr>
          <p:nvPr/>
        </p:nvCxnSpPr>
        <p:spPr>
          <a:xfrm>
            <a:off x="1984375" y="1941895"/>
            <a:ext cx="40871"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7" name="TextBox 116">
            <a:extLst>
              <a:ext uri="{FF2B5EF4-FFF2-40B4-BE49-F238E27FC236}">
                <a16:creationId xmlns:a16="http://schemas.microsoft.com/office/drawing/2014/main" id="{978CE530-6470-7B46-94F4-9A963EDE5511}"/>
              </a:ext>
            </a:extLst>
          </p:cNvPr>
          <p:cNvSpPr txBox="1"/>
          <p:nvPr/>
        </p:nvSpPr>
        <p:spPr>
          <a:xfrm>
            <a:off x="1854663" y="2016161"/>
            <a:ext cx="99387" cy="107722"/>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15</a:t>
            </a:r>
          </a:p>
        </p:txBody>
      </p:sp>
      <p:cxnSp>
        <p:nvCxnSpPr>
          <p:cNvPr id="118" name="Straight Connector 117">
            <a:extLst>
              <a:ext uri="{FF2B5EF4-FFF2-40B4-BE49-F238E27FC236}">
                <a16:creationId xmlns:a16="http://schemas.microsoft.com/office/drawing/2014/main" id="{0F02E68D-3E0E-FA4D-A57B-6792578CFD20}"/>
              </a:ext>
            </a:extLst>
          </p:cNvPr>
          <p:cNvCxnSpPr>
            <a:cxnSpLocks/>
          </p:cNvCxnSpPr>
          <p:nvPr/>
        </p:nvCxnSpPr>
        <p:spPr>
          <a:xfrm>
            <a:off x="1984375" y="2075245"/>
            <a:ext cx="40871"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9" name="TextBox 118">
            <a:extLst>
              <a:ext uri="{FF2B5EF4-FFF2-40B4-BE49-F238E27FC236}">
                <a16:creationId xmlns:a16="http://schemas.microsoft.com/office/drawing/2014/main" id="{A76C5A2C-03E8-A34A-B7CE-3CCFD6BC6042}"/>
              </a:ext>
            </a:extLst>
          </p:cNvPr>
          <p:cNvSpPr txBox="1"/>
          <p:nvPr/>
        </p:nvSpPr>
        <p:spPr>
          <a:xfrm>
            <a:off x="1854663" y="2149511"/>
            <a:ext cx="99387" cy="107722"/>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10</a:t>
            </a:r>
          </a:p>
        </p:txBody>
      </p:sp>
      <p:cxnSp>
        <p:nvCxnSpPr>
          <p:cNvPr id="120" name="Straight Connector 119">
            <a:extLst>
              <a:ext uri="{FF2B5EF4-FFF2-40B4-BE49-F238E27FC236}">
                <a16:creationId xmlns:a16="http://schemas.microsoft.com/office/drawing/2014/main" id="{9897170A-B5B7-444C-9E54-F23C3F6E7796}"/>
              </a:ext>
            </a:extLst>
          </p:cNvPr>
          <p:cNvCxnSpPr>
            <a:cxnSpLocks/>
          </p:cNvCxnSpPr>
          <p:nvPr/>
        </p:nvCxnSpPr>
        <p:spPr>
          <a:xfrm>
            <a:off x="1984375" y="2208595"/>
            <a:ext cx="40871"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1" name="TextBox 120">
            <a:extLst>
              <a:ext uri="{FF2B5EF4-FFF2-40B4-BE49-F238E27FC236}">
                <a16:creationId xmlns:a16="http://schemas.microsoft.com/office/drawing/2014/main" id="{4FA35188-A0BD-E846-B50C-3DC8F3DEDDB3}"/>
              </a:ext>
            </a:extLst>
          </p:cNvPr>
          <p:cNvSpPr txBox="1"/>
          <p:nvPr/>
        </p:nvSpPr>
        <p:spPr>
          <a:xfrm>
            <a:off x="1904357" y="2286036"/>
            <a:ext cx="49693" cy="107722"/>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5</a:t>
            </a:r>
          </a:p>
        </p:txBody>
      </p:sp>
      <p:cxnSp>
        <p:nvCxnSpPr>
          <p:cNvPr id="122" name="Straight Connector 121">
            <a:extLst>
              <a:ext uri="{FF2B5EF4-FFF2-40B4-BE49-F238E27FC236}">
                <a16:creationId xmlns:a16="http://schemas.microsoft.com/office/drawing/2014/main" id="{9E079BCC-9E00-A54F-8BE3-6E981183B390}"/>
              </a:ext>
            </a:extLst>
          </p:cNvPr>
          <p:cNvCxnSpPr>
            <a:cxnSpLocks/>
          </p:cNvCxnSpPr>
          <p:nvPr/>
        </p:nvCxnSpPr>
        <p:spPr>
          <a:xfrm>
            <a:off x="1984375" y="2345120"/>
            <a:ext cx="40871"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a:extLst>
              <a:ext uri="{FF2B5EF4-FFF2-40B4-BE49-F238E27FC236}">
                <a16:creationId xmlns:a16="http://schemas.microsoft.com/office/drawing/2014/main" id="{D26A26B1-B1A9-AD4E-A0D3-383BCC7DF8EA}"/>
              </a:ext>
            </a:extLst>
          </p:cNvPr>
          <p:cNvCxnSpPr>
            <a:cxnSpLocks/>
          </p:cNvCxnSpPr>
          <p:nvPr/>
        </p:nvCxnSpPr>
        <p:spPr>
          <a:xfrm>
            <a:off x="1984375" y="2478470"/>
            <a:ext cx="22606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5" name="TextBox 124">
            <a:extLst>
              <a:ext uri="{FF2B5EF4-FFF2-40B4-BE49-F238E27FC236}">
                <a16:creationId xmlns:a16="http://schemas.microsoft.com/office/drawing/2014/main" id="{132CF9B5-110E-074E-B2C1-44A0DAA3BDDE}"/>
              </a:ext>
            </a:extLst>
          </p:cNvPr>
          <p:cNvSpPr txBox="1"/>
          <p:nvPr/>
        </p:nvSpPr>
        <p:spPr>
          <a:xfrm>
            <a:off x="1993810" y="2520986"/>
            <a:ext cx="49693" cy="107722"/>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a:t>
            </a:r>
          </a:p>
        </p:txBody>
      </p:sp>
      <p:cxnSp>
        <p:nvCxnSpPr>
          <p:cNvPr id="127" name="Straight Connector 126">
            <a:extLst>
              <a:ext uri="{FF2B5EF4-FFF2-40B4-BE49-F238E27FC236}">
                <a16:creationId xmlns:a16="http://schemas.microsoft.com/office/drawing/2014/main" id="{5CE5E113-BA04-AA47-A317-3FFB0EDD8812}"/>
              </a:ext>
            </a:extLst>
          </p:cNvPr>
          <p:cNvCxnSpPr>
            <a:cxnSpLocks/>
          </p:cNvCxnSpPr>
          <p:nvPr/>
        </p:nvCxnSpPr>
        <p:spPr>
          <a:xfrm rot="16200000">
            <a:off x="2001078" y="2494345"/>
            <a:ext cx="40871"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8" name="TextBox 127">
            <a:extLst>
              <a:ext uri="{FF2B5EF4-FFF2-40B4-BE49-F238E27FC236}">
                <a16:creationId xmlns:a16="http://schemas.microsoft.com/office/drawing/2014/main" id="{A496E722-E646-B34C-8C76-A07B5FCF3B93}"/>
              </a:ext>
            </a:extLst>
          </p:cNvPr>
          <p:cNvSpPr txBox="1"/>
          <p:nvPr/>
        </p:nvSpPr>
        <p:spPr>
          <a:xfrm>
            <a:off x="2197563" y="2520986"/>
            <a:ext cx="99387" cy="107722"/>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90</a:t>
            </a:r>
          </a:p>
        </p:txBody>
      </p:sp>
      <p:cxnSp>
        <p:nvCxnSpPr>
          <p:cNvPr id="129" name="Straight Connector 128">
            <a:extLst>
              <a:ext uri="{FF2B5EF4-FFF2-40B4-BE49-F238E27FC236}">
                <a16:creationId xmlns:a16="http://schemas.microsoft.com/office/drawing/2014/main" id="{BA98D17B-EACB-1544-97A2-8C01664E4712}"/>
              </a:ext>
            </a:extLst>
          </p:cNvPr>
          <p:cNvCxnSpPr>
            <a:cxnSpLocks/>
          </p:cNvCxnSpPr>
          <p:nvPr/>
        </p:nvCxnSpPr>
        <p:spPr>
          <a:xfrm rot="16200000">
            <a:off x="2229678" y="2494345"/>
            <a:ext cx="40871"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0" name="TextBox 129">
            <a:extLst>
              <a:ext uri="{FF2B5EF4-FFF2-40B4-BE49-F238E27FC236}">
                <a16:creationId xmlns:a16="http://schemas.microsoft.com/office/drawing/2014/main" id="{1F7CD0F7-960A-894C-AF65-2AB59EB2DF69}"/>
              </a:ext>
            </a:extLst>
          </p:cNvPr>
          <p:cNvSpPr txBox="1"/>
          <p:nvPr/>
        </p:nvSpPr>
        <p:spPr>
          <a:xfrm>
            <a:off x="2398142" y="2520986"/>
            <a:ext cx="149080" cy="107722"/>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180</a:t>
            </a:r>
          </a:p>
        </p:txBody>
      </p:sp>
      <p:cxnSp>
        <p:nvCxnSpPr>
          <p:cNvPr id="131" name="Straight Connector 130">
            <a:extLst>
              <a:ext uri="{FF2B5EF4-FFF2-40B4-BE49-F238E27FC236}">
                <a16:creationId xmlns:a16="http://schemas.microsoft.com/office/drawing/2014/main" id="{513229DD-DA19-C347-BFD7-80A743E7A177}"/>
              </a:ext>
            </a:extLst>
          </p:cNvPr>
          <p:cNvCxnSpPr>
            <a:cxnSpLocks/>
          </p:cNvCxnSpPr>
          <p:nvPr/>
        </p:nvCxnSpPr>
        <p:spPr>
          <a:xfrm rot="16200000">
            <a:off x="2455103" y="2494345"/>
            <a:ext cx="40871"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2" name="TextBox 131">
            <a:extLst>
              <a:ext uri="{FF2B5EF4-FFF2-40B4-BE49-F238E27FC236}">
                <a16:creationId xmlns:a16="http://schemas.microsoft.com/office/drawing/2014/main" id="{5C035E3B-DB6C-CC49-A384-2EA25B1235FD}"/>
              </a:ext>
            </a:extLst>
          </p:cNvPr>
          <p:cNvSpPr txBox="1"/>
          <p:nvPr/>
        </p:nvSpPr>
        <p:spPr>
          <a:xfrm>
            <a:off x="2629917" y="2520986"/>
            <a:ext cx="149080" cy="107722"/>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270</a:t>
            </a:r>
          </a:p>
        </p:txBody>
      </p:sp>
      <p:cxnSp>
        <p:nvCxnSpPr>
          <p:cNvPr id="133" name="Straight Connector 132">
            <a:extLst>
              <a:ext uri="{FF2B5EF4-FFF2-40B4-BE49-F238E27FC236}">
                <a16:creationId xmlns:a16="http://schemas.microsoft.com/office/drawing/2014/main" id="{3A195AD3-AF5B-7F4B-BB77-7A4FD2663D7F}"/>
              </a:ext>
            </a:extLst>
          </p:cNvPr>
          <p:cNvCxnSpPr>
            <a:cxnSpLocks/>
          </p:cNvCxnSpPr>
          <p:nvPr/>
        </p:nvCxnSpPr>
        <p:spPr>
          <a:xfrm rot="16200000">
            <a:off x="2686878" y="2494345"/>
            <a:ext cx="40871"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4" name="TextBox 133">
            <a:extLst>
              <a:ext uri="{FF2B5EF4-FFF2-40B4-BE49-F238E27FC236}">
                <a16:creationId xmlns:a16="http://schemas.microsoft.com/office/drawing/2014/main" id="{66396B7D-BC57-C14C-AEBA-BF669587E207}"/>
              </a:ext>
            </a:extLst>
          </p:cNvPr>
          <p:cNvSpPr txBox="1"/>
          <p:nvPr/>
        </p:nvSpPr>
        <p:spPr>
          <a:xfrm>
            <a:off x="2858517" y="2520986"/>
            <a:ext cx="149080" cy="107722"/>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360</a:t>
            </a:r>
          </a:p>
        </p:txBody>
      </p:sp>
      <p:cxnSp>
        <p:nvCxnSpPr>
          <p:cNvPr id="135" name="Straight Connector 134">
            <a:extLst>
              <a:ext uri="{FF2B5EF4-FFF2-40B4-BE49-F238E27FC236}">
                <a16:creationId xmlns:a16="http://schemas.microsoft.com/office/drawing/2014/main" id="{C2282269-6CBF-B241-9CCC-88C3674AC986}"/>
              </a:ext>
            </a:extLst>
          </p:cNvPr>
          <p:cNvCxnSpPr>
            <a:cxnSpLocks/>
          </p:cNvCxnSpPr>
          <p:nvPr/>
        </p:nvCxnSpPr>
        <p:spPr>
          <a:xfrm rot="16200000">
            <a:off x="2915478" y="2494345"/>
            <a:ext cx="40871"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6" name="TextBox 135">
            <a:extLst>
              <a:ext uri="{FF2B5EF4-FFF2-40B4-BE49-F238E27FC236}">
                <a16:creationId xmlns:a16="http://schemas.microsoft.com/office/drawing/2014/main" id="{54CC79EE-EBBA-0D4D-B781-62058ED16B92}"/>
              </a:ext>
            </a:extLst>
          </p:cNvPr>
          <p:cNvSpPr txBox="1"/>
          <p:nvPr/>
        </p:nvSpPr>
        <p:spPr>
          <a:xfrm>
            <a:off x="3090292" y="2520986"/>
            <a:ext cx="149080" cy="107722"/>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450</a:t>
            </a:r>
          </a:p>
        </p:txBody>
      </p:sp>
      <p:cxnSp>
        <p:nvCxnSpPr>
          <p:cNvPr id="137" name="Straight Connector 136">
            <a:extLst>
              <a:ext uri="{FF2B5EF4-FFF2-40B4-BE49-F238E27FC236}">
                <a16:creationId xmlns:a16="http://schemas.microsoft.com/office/drawing/2014/main" id="{B4C5F433-4522-6341-BB12-61857163EE59}"/>
              </a:ext>
            </a:extLst>
          </p:cNvPr>
          <p:cNvCxnSpPr>
            <a:cxnSpLocks/>
          </p:cNvCxnSpPr>
          <p:nvPr/>
        </p:nvCxnSpPr>
        <p:spPr>
          <a:xfrm rot="16200000">
            <a:off x="3147253" y="2494345"/>
            <a:ext cx="40871"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8" name="TextBox 137">
            <a:extLst>
              <a:ext uri="{FF2B5EF4-FFF2-40B4-BE49-F238E27FC236}">
                <a16:creationId xmlns:a16="http://schemas.microsoft.com/office/drawing/2014/main" id="{7A9A0E4B-124A-D94B-86E9-593676716D26}"/>
              </a:ext>
            </a:extLst>
          </p:cNvPr>
          <p:cNvSpPr txBox="1"/>
          <p:nvPr/>
        </p:nvSpPr>
        <p:spPr>
          <a:xfrm>
            <a:off x="3315717" y="2520986"/>
            <a:ext cx="149080" cy="107722"/>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540</a:t>
            </a:r>
          </a:p>
        </p:txBody>
      </p:sp>
      <p:cxnSp>
        <p:nvCxnSpPr>
          <p:cNvPr id="139" name="Straight Connector 138">
            <a:extLst>
              <a:ext uri="{FF2B5EF4-FFF2-40B4-BE49-F238E27FC236}">
                <a16:creationId xmlns:a16="http://schemas.microsoft.com/office/drawing/2014/main" id="{17C8C9A7-CFAB-E444-9470-A5728A0DCCBD}"/>
              </a:ext>
            </a:extLst>
          </p:cNvPr>
          <p:cNvCxnSpPr>
            <a:cxnSpLocks/>
          </p:cNvCxnSpPr>
          <p:nvPr/>
        </p:nvCxnSpPr>
        <p:spPr>
          <a:xfrm rot="16200000">
            <a:off x="3372678" y="2494345"/>
            <a:ext cx="40871"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0" name="TextBox 139">
            <a:extLst>
              <a:ext uri="{FF2B5EF4-FFF2-40B4-BE49-F238E27FC236}">
                <a16:creationId xmlns:a16="http://schemas.microsoft.com/office/drawing/2014/main" id="{B26125A4-6ED5-F042-A2BF-C9FB2191CB25}"/>
              </a:ext>
            </a:extLst>
          </p:cNvPr>
          <p:cNvSpPr txBox="1"/>
          <p:nvPr/>
        </p:nvSpPr>
        <p:spPr>
          <a:xfrm>
            <a:off x="3547492" y="2520986"/>
            <a:ext cx="149080" cy="107722"/>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630</a:t>
            </a:r>
          </a:p>
        </p:txBody>
      </p:sp>
      <p:cxnSp>
        <p:nvCxnSpPr>
          <p:cNvPr id="141" name="Straight Connector 140">
            <a:extLst>
              <a:ext uri="{FF2B5EF4-FFF2-40B4-BE49-F238E27FC236}">
                <a16:creationId xmlns:a16="http://schemas.microsoft.com/office/drawing/2014/main" id="{69567063-C436-124F-BD39-C325061851CD}"/>
              </a:ext>
            </a:extLst>
          </p:cNvPr>
          <p:cNvCxnSpPr>
            <a:cxnSpLocks/>
          </p:cNvCxnSpPr>
          <p:nvPr/>
        </p:nvCxnSpPr>
        <p:spPr>
          <a:xfrm rot="16200000">
            <a:off x="3604453" y="2494345"/>
            <a:ext cx="40871"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2" name="TextBox 141">
            <a:extLst>
              <a:ext uri="{FF2B5EF4-FFF2-40B4-BE49-F238E27FC236}">
                <a16:creationId xmlns:a16="http://schemas.microsoft.com/office/drawing/2014/main" id="{446B4870-B9C0-3245-AF3C-F52361443AC8}"/>
              </a:ext>
            </a:extLst>
          </p:cNvPr>
          <p:cNvSpPr txBox="1"/>
          <p:nvPr/>
        </p:nvSpPr>
        <p:spPr>
          <a:xfrm>
            <a:off x="3791967" y="2520986"/>
            <a:ext cx="149080" cy="107722"/>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720</a:t>
            </a:r>
          </a:p>
        </p:txBody>
      </p:sp>
      <p:cxnSp>
        <p:nvCxnSpPr>
          <p:cNvPr id="143" name="Straight Connector 142">
            <a:extLst>
              <a:ext uri="{FF2B5EF4-FFF2-40B4-BE49-F238E27FC236}">
                <a16:creationId xmlns:a16="http://schemas.microsoft.com/office/drawing/2014/main" id="{AAC1E778-BBC7-C249-9E41-D35E9F208F16}"/>
              </a:ext>
            </a:extLst>
          </p:cNvPr>
          <p:cNvCxnSpPr>
            <a:cxnSpLocks/>
          </p:cNvCxnSpPr>
          <p:nvPr/>
        </p:nvCxnSpPr>
        <p:spPr>
          <a:xfrm rot="16200000">
            <a:off x="3848928" y="2494345"/>
            <a:ext cx="40871"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4" name="TextBox 143">
            <a:extLst>
              <a:ext uri="{FF2B5EF4-FFF2-40B4-BE49-F238E27FC236}">
                <a16:creationId xmlns:a16="http://schemas.microsoft.com/office/drawing/2014/main" id="{B2715212-BB3C-F24F-B6EC-853EFC8BF6C1}"/>
              </a:ext>
            </a:extLst>
          </p:cNvPr>
          <p:cNvSpPr txBox="1"/>
          <p:nvPr/>
        </p:nvSpPr>
        <p:spPr>
          <a:xfrm>
            <a:off x="4020567" y="2520986"/>
            <a:ext cx="149080" cy="107722"/>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810</a:t>
            </a:r>
          </a:p>
        </p:txBody>
      </p:sp>
      <p:cxnSp>
        <p:nvCxnSpPr>
          <p:cNvPr id="145" name="Straight Connector 144">
            <a:extLst>
              <a:ext uri="{FF2B5EF4-FFF2-40B4-BE49-F238E27FC236}">
                <a16:creationId xmlns:a16="http://schemas.microsoft.com/office/drawing/2014/main" id="{6573CCDE-7DF4-BD4D-8897-237AFFCF39EB}"/>
              </a:ext>
            </a:extLst>
          </p:cNvPr>
          <p:cNvCxnSpPr>
            <a:cxnSpLocks/>
          </p:cNvCxnSpPr>
          <p:nvPr/>
        </p:nvCxnSpPr>
        <p:spPr>
          <a:xfrm rot="16200000">
            <a:off x="4077528" y="2494345"/>
            <a:ext cx="40871"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6" name="TextBox 145">
            <a:extLst>
              <a:ext uri="{FF2B5EF4-FFF2-40B4-BE49-F238E27FC236}">
                <a16:creationId xmlns:a16="http://schemas.microsoft.com/office/drawing/2014/main" id="{6A9A96C2-1B45-6B4A-BA43-10EBB5A33DCF}"/>
              </a:ext>
            </a:extLst>
          </p:cNvPr>
          <p:cNvSpPr txBox="1"/>
          <p:nvPr/>
        </p:nvSpPr>
        <p:spPr>
          <a:xfrm>
            <a:off x="1470464" y="3539395"/>
            <a:ext cx="230832"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1867</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1863</a:t>
            </a:r>
          </a:p>
        </p:txBody>
      </p:sp>
      <p:sp>
        <p:nvSpPr>
          <p:cNvPr id="147" name="TextBox 146">
            <a:extLst>
              <a:ext uri="{FF2B5EF4-FFF2-40B4-BE49-F238E27FC236}">
                <a16:creationId xmlns:a16="http://schemas.microsoft.com/office/drawing/2014/main" id="{6D98B33B-1BA9-6A43-9A4C-C753EB1F623B}"/>
              </a:ext>
            </a:extLst>
          </p:cNvPr>
          <p:cNvSpPr txBox="1"/>
          <p:nvPr/>
        </p:nvSpPr>
        <p:spPr>
          <a:xfrm>
            <a:off x="1854964" y="3539395"/>
            <a:ext cx="230832"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1715</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1763</a:t>
            </a:r>
          </a:p>
        </p:txBody>
      </p:sp>
      <p:sp>
        <p:nvSpPr>
          <p:cNvPr id="148" name="TextBox 147">
            <a:extLst>
              <a:ext uri="{FF2B5EF4-FFF2-40B4-BE49-F238E27FC236}">
                <a16:creationId xmlns:a16="http://schemas.microsoft.com/office/drawing/2014/main" id="{3338C186-7FA6-FA42-8680-417D9353387C}"/>
              </a:ext>
            </a:extLst>
          </p:cNvPr>
          <p:cNvSpPr txBox="1"/>
          <p:nvPr/>
        </p:nvSpPr>
        <p:spPr>
          <a:xfrm>
            <a:off x="2233003" y="3539395"/>
            <a:ext cx="230832"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1612</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1677</a:t>
            </a:r>
          </a:p>
        </p:txBody>
      </p:sp>
      <p:sp>
        <p:nvSpPr>
          <p:cNvPr id="149" name="TextBox 148">
            <a:extLst>
              <a:ext uri="{FF2B5EF4-FFF2-40B4-BE49-F238E27FC236}">
                <a16:creationId xmlns:a16="http://schemas.microsoft.com/office/drawing/2014/main" id="{B9FC537D-2B7A-AE41-9E7D-E85A07BAF467}"/>
              </a:ext>
            </a:extLst>
          </p:cNvPr>
          <p:cNvSpPr txBox="1"/>
          <p:nvPr/>
        </p:nvSpPr>
        <p:spPr>
          <a:xfrm>
            <a:off x="2623966" y="3539395"/>
            <a:ext cx="230832"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1345</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1423</a:t>
            </a:r>
          </a:p>
        </p:txBody>
      </p:sp>
      <p:sp>
        <p:nvSpPr>
          <p:cNvPr id="150" name="TextBox 149">
            <a:extLst>
              <a:ext uri="{FF2B5EF4-FFF2-40B4-BE49-F238E27FC236}">
                <a16:creationId xmlns:a16="http://schemas.microsoft.com/office/drawing/2014/main" id="{41EF02DA-2BA0-F34C-8528-D3FF50C2A16C}"/>
              </a:ext>
            </a:extLst>
          </p:cNvPr>
          <p:cNvSpPr txBox="1"/>
          <p:nvPr/>
        </p:nvSpPr>
        <p:spPr>
          <a:xfrm>
            <a:off x="3002004" y="3539395"/>
            <a:ext cx="230832"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1108</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1172</a:t>
            </a:r>
          </a:p>
        </p:txBody>
      </p:sp>
      <p:sp>
        <p:nvSpPr>
          <p:cNvPr id="151" name="TextBox 150">
            <a:extLst>
              <a:ext uri="{FF2B5EF4-FFF2-40B4-BE49-F238E27FC236}">
                <a16:creationId xmlns:a16="http://schemas.microsoft.com/office/drawing/2014/main" id="{5196BEAE-6673-F248-B34A-44AEB39FB294}"/>
              </a:ext>
            </a:extLst>
          </p:cNvPr>
          <p:cNvSpPr txBox="1"/>
          <p:nvPr/>
        </p:nvSpPr>
        <p:spPr>
          <a:xfrm>
            <a:off x="3412127" y="3539395"/>
            <a:ext cx="173124"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854</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909</a:t>
            </a:r>
          </a:p>
        </p:txBody>
      </p:sp>
      <p:sp>
        <p:nvSpPr>
          <p:cNvPr id="152" name="TextBox 151">
            <a:extLst>
              <a:ext uri="{FF2B5EF4-FFF2-40B4-BE49-F238E27FC236}">
                <a16:creationId xmlns:a16="http://schemas.microsoft.com/office/drawing/2014/main" id="{5103746C-E6C7-7141-9248-321EE4A81C6F}"/>
              </a:ext>
            </a:extLst>
          </p:cNvPr>
          <p:cNvSpPr txBox="1"/>
          <p:nvPr/>
        </p:nvSpPr>
        <p:spPr>
          <a:xfrm>
            <a:off x="3793396" y="3539395"/>
            <a:ext cx="173124"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611</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645</a:t>
            </a:r>
          </a:p>
        </p:txBody>
      </p:sp>
      <p:sp>
        <p:nvSpPr>
          <p:cNvPr id="153" name="TextBox 152">
            <a:extLst>
              <a:ext uri="{FF2B5EF4-FFF2-40B4-BE49-F238E27FC236}">
                <a16:creationId xmlns:a16="http://schemas.microsoft.com/office/drawing/2014/main" id="{D085D7B9-FA71-E045-BACF-4D9A9AC9BFF4}"/>
              </a:ext>
            </a:extLst>
          </p:cNvPr>
          <p:cNvSpPr txBox="1"/>
          <p:nvPr/>
        </p:nvSpPr>
        <p:spPr>
          <a:xfrm>
            <a:off x="4174666" y="3539395"/>
            <a:ext cx="173124"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410</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423</a:t>
            </a:r>
          </a:p>
        </p:txBody>
      </p:sp>
      <p:sp>
        <p:nvSpPr>
          <p:cNvPr id="154" name="TextBox 153">
            <a:extLst>
              <a:ext uri="{FF2B5EF4-FFF2-40B4-BE49-F238E27FC236}">
                <a16:creationId xmlns:a16="http://schemas.microsoft.com/office/drawing/2014/main" id="{DD7C3CBC-8185-6149-861E-1D1A873C95C2}"/>
              </a:ext>
            </a:extLst>
          </p:cNvPr>
          <p:cNvSpPr txBox="1"/>
          <p:nvPr/>
        </p:nvSpPr>
        <p:spPr>
          <a:xfrm>
            <a:off x="4562398" y="3539395"/>
            <a:ext cx="173124"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224</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231</a:t>
            </a:r>
          </a:p>
        </p:txBody>
      </p:sp>
      <p:sp>
        <p:nvSpPr>
          <p:cNvPr id="155" name="TextBox 154">
            <a:extLst>
              <a:ext uri="{FF2B5EF4-FFF2-40B4-BE49-F238E27FC236}">
                <a16:creationId xmlns:a16="http://schemas.microsoft.com/office/drawing/2014/main" id="{3EC5A4FE-DB5D-3D47-A51B-07BF52FC66BF}"/>
              </a:ext>
            </a:extLst>
          </p:cNvPr>
          <p:cNvSpPr txBox="1"/>
          <p:nvPr/>
        </p:nvSpPr>
        <p:spPr>
          <a:xfrm>
            <a:off x="4943667" y="3539395"/>
            <a:ext cx="173124"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109</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101</a:t>
            </a:r>
          </a:p>
        </p:txBody>
      </p:sp>
      <p:sp>
        <p:nvSpPr>
          <p:cNvPr id="156" name="TextBox 155">
            <a:extLst>
              <a:ext uri="{FF2B5EF4-FFF2-40B4-BE49-F238E27FC236}">
                <a16:creationId xmlns:a16="http://schemas.microsoft.com/office/drawing/2014/main" id="{88417BD8-2E18-184D-B0AC-F891EE06CE37}"/>
              </a:ext>
            </a:extLst>
          </p:cNvPr>
          <p:cNvSpPr txBox="1"/>
          <p:nvPr/>
        </p:nvSpPr>
        <p:spPr>
          <a:xfrm>
            <a:off x="619201" y="3434751"/>
            <a:ext cx="668453" cy="313932"/>
          </a:xfrm>
          <a:prstGeom prst="rect">
            <a:avLst/>
          </a:prstGeom>
          <a:noFill/>
        </p:spPr>
        <p:txBody>
          <a:bodyPr wrap="none" lIns="0" tIns="0" rIns="0" bIns="0" rtlCol="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No. at risk</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8B878B"/>
                </a:solidFill>
                <a:effectLst/>
                <a:uLnTx/>
                <a:uFillTx/>
                <a:latin typeface="Arial" panose="020B0604020202020204" pitchFamily="34" charset="0"/>
                <a:ea typeface="Aileron" charset="0"/>
                <a:cs typeface="Arial" panose="020B0604020202020204" pitchFamily="34" charset="0"/>
              </a:rPr>
              <a:t>Placebo</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Empagliflozin</a:t>
            </a:r>
          </a:p>
        </p:txBody>
      </p:sp>
      <p:sp>
        <p:nvSpPr>
          <p:cNvPr id="157" name="TextBox 156">
            <a:extLst>
              <a:ext uri="{FF2B5EF4-FFF2-40B4-BE49-F238E27FC236}">
                <a16:creationId xmlns:a16="http://schemas.microsoft.com/office/drawing/2014/main" id="{DA48B51A-DCA5-3C42-9230-C854D3DC6003}"/>
              </a:ext>
            </a:extLst>
          </p:cNvPr>
          <p:cNvSpPr txBox="1"/>
          <p:nvPr/>
        </p:nvSpPr>
        <p:spPr>
          <a:xfrm>
            <a:off x="619201" y="1306080"/>
            <a:ext cx="1346522"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100" normalizeH="0" baseline="0" noProof="0" dirty="0">
                <a:ln>
                  <a:noFill/>
                </a:ln>
                <a:solidFill>
                  <a:srgbClr val="C6573B"/>
                </a:solidFill>
                <a:effectLst/>
                <a:uLnTx/>
                <a:uFillTx/>
                <a:latin typeface="Arial" panose="020B0604020202020204" pitchFamily="34" charset="0"/>
                <a:ea typeface="Aileron" charset="0"/>
                <a:cs typeface="Arial" panose="020B0604020202020204" pitchFamily="34" charset="0"/>
              </a:rPr>
              <a:t>PRIMARY OUTCOME</a:t>
            </a:r>
          </a:p>
        </p:txBody>
      </p:sp>
      <p:sp>
        <p:nvSpPr>
          <p:cNvPr id="158" name="TextBox 157">
            <a:extLst>
              <a:ext uri="{FF2B5EF4-FFF2-40B4-BE49-F238E27FC236}">
                <a16:creationId xmlns:a16="http://schemas.microsoft.com/office/drawing/2014/main" id="{7D0ED3DA-4091-6E46-8335-845A02E2E919}"/>
              </a:ext>
            </a:extLst>
          </p:cNvPr>
          <p:cNvSpPr txBox="1"/>
          <p:nvPr/>
        </p:nvSpPr>
        <p:spPr>
          <a:xfrm>
            <a:off x="4120011" y="1505214"/>
            <a:ext cx="343043" cy="107722"/>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8B878B"/>
                </a:solidFill>
                <a:effectLst/>
                <a:uLnTx/>
                <a:uFillTx/>
                <a:latin typeface="Arial" panose="020B0604020202020204" pitchFamily="34" charset="0"/>
                <a:ea typeface="Aileron" charset="0"/>
                <a:cs typeface="Arial" panose="020B0604020202020204" pitchFamily="34" charset="0"/>
              </a:rPr>
              <a:t>Placebo</a:t>
            </a:r>
          </a:p>
        </p:txBody>
      </p:sp>
      <p:sp>
        <p:nvSpPr>
          <p:cNvPr id="159" name="TextBox 158">
            <a:extLst>
              <a:ext uri="{FF2B5EF4-FFF2-40B4-BE49-F238E27FC236}">
                <a16:creationId xmlns:a16="http://schemas.microsoft.com/office/drawing/2014/main" id="{28BA7145-83B3-0940-B558-350AF9652798}"/>
              </a:ext>
            </a:extLst>
          </p:cNvPr>
          <p:cNvSpPr txBox="1"/>
          <p:nvPr/>
        </p:nvSpPr>
        <p:spPr>
          <a:xfrm>
            <a:off x="4081471" y="1682194"/>
            <a:ext cx="585097" cy="107722"/>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Empagliflozin</a:t>
            </a:r>
          </a:p>
        </p:txBody>
      </p:sp>
      <p:sp>
        <p:nvSpPr>
          <p:cNvPr id="126" name="Freeform 125">
            <a:extLst>
              <a:ext uri="{FF2B5EF4-FFF2-40B4-BE49-F238E27FC236}">
                <a16:creationId xmlns:a16="http://schemas.microsoft.com/office/drawing/2014/main" id="{4258DD41-B2B2-874D-A80A-B21F47EEFCB1}"/>
              </a:ext>
            </a:extLst>
          </p:cNvPr>
          <p:cNvSpPr/>
          <p:nvPr/>
        </p:nvSpPr>
        <p:spPr>
          <a:xfrm>
            <a:off x="2015944" y="1565275"/>
            <a:ext cx="2067106" cy="907993"/>
          </a:xfrm>
          <a:custGeom>
            <a:avLst/>
            <a:gdLst>
              <a:gd name="connsiteX0" fmla="*/ 2044265 w 2054443"/>
              <a:gd name="connsiteY0" fmla="*/ 11705 h 898954"/>
              <a:gd name="connsiteX1" fmla="*/ 2000796 w 2054443"/>
              <a:gd name="connsiteY1" fmla="*/ 11705 h 898954"/>
              <a:gd name="connsiteX2" fmla="*/ 2000796 w 2054443"/>
              <a:gd name="connsiteY2" fmla="*/ 25939 h 898954"/>
              <a:gd name="connsiteX3" fmla="*/ 1975742 w 2054443"/>
              <a:gd name="connsiteY3" fmla="*/ 25939 h 898954"/>
              <a:gd name="connsiteX4" fmla="*/ 1975742 w 2054443"/>
              <a:gd name="connsiteY4" fmla="*/ 37425 h 898954"/>
              <a:gd name="connsiteX5" fmla="*/ 1960710 w 2054443"/>
              <a:gd name="connsiteY5" fmla="*/ 37425 h 898954"/>
              <a:gd name="connsiteX6" fmla="*/ 1960710 w 2054443"/>
              <a:gd name="connsiteY6" fmla="*/ 49911 h 898954"/>
              <a:gd name="connsiteX7" fmla="*/ 1889180 w 2054443"/>
              <a:gd name="connsiteY7" fmla="*/ 49911 h 898954"/>
              <a:gd name="connsiteX8" fmla="*/ 1889180 w 2054443"/>
              <a:gd name="connsiteY8" fmla="*/ 63645 h 898954"/>
              <a:gd name="connsiteX9" fmla="*/ 1804372 w 2054443"/>
              <a:gd name="connsiteY9" fmla="*/ 63645 h 898954"/>
              <a:gd name="connsiteX10" fmla="*/ 1804372 w 2054443"/>
              <a:gd name="connsiteY10" fmla="*/ 76130 h 898954"/>
              <a:gd name="connsiteX11" fmla="*/ 1753261 w 2054443"/>
              <a:gd name="connsiteY11" fmla="*/ 76130 h 898954"/>
              <a:gd name="connsiteX12" fmla="*/ 1753261 w 2054443"/>
              <a:gd name="connsiteY12" fmla="*/ 87117 h 898954"/>
              <a:gd name="connsiteX13" fmla="*/ 1722444 w 2054443"/>
              <a:gd name="connsiteY13" fmla="*/ 87117 h 898954"/>
              <a:gd name="connsiteX14" fmla="*/ 1722444 w 2054443"/>
              <a:gd name="connsiteY14" fmla="*/ 98604 h 898954"/>
              <a:gd name="connsiteX15" fmla="*/ 1677347 w 2054443"/>
              <a:gd name="connsiteY15" fmla="*/ 98604 h 898954"/>
              <a:gd name="connsiteX16" fmla="*/ 1677347 w 2054443"/>
              <a:gd name="connsiteY16" fmla="*/ 113337 h 898954"/>
              <a:gd name="connsiteX17" fmla="*/ 1641519 w 2054443"/>
              <a:gd name="connsiteY17" fmla="*/ 113337 h 898954"/>
              <a:gd name="connsiteX18" fmla="*/ 1641519 w 2054443"/>
              <a:gd name="connsiteY18" fmla="*/ 125822 h 898954"/>
              <a:gd name="connsiteX19" fmla="*/ 1615714 w 2054443"/>
              <a:gd name="connsiteY19" fmla="*/ 125822 h 898954"/>
              <a:gd name="connsiteX20" fmla="*/ 1615714 w 2054443"/>
              <a:gd name="connsiteY20" fmla="*/ 139057 h 898954"/>
              <a:gd name="connsiteX21" fmla="*/ 1598050 w 2054443"/>
              <a:gd name="connsiteY21" fmla="*/ 139057 h 898954"/>
              <a:gd name="connsiteX22" fmla="*/ 1598050 w 2054443"/>
              <a:gd name="connsiteY22" fmla="*/ 151543 h 898954"/>
              <a:gd name="connsiteX23" fmla="*/ 1571618 w 2054443"/>
              <a:gd name="connsiteY23" fmla="*/ 151543 h 898954"/>
              <a:gd name="connsiteX24" fmla="*/ 1571618 w 2054443"/>
              <a:gd name="connsiteY24" fmla="*/ 164028 h 898954"/>
              <a:gd name="connsiteX25" fmla="*/ 1523264 w 2054443"/>
              <a:gd name="connsiteY25" fmla="*/ 164028 h 898954"/>
              <a:gd name="connsiteX26" fmla="*/ 1523264 w 2054443"/>
              <a:gd name="connsiteY26" fmla="*/ 176513 h 898954"/>
              <a:gd name="connsiteX27" fmla="*/ 1489691 w 2054443"/>
              <a:gd name="connsiteY27" fmla="*/ 176513 h 898954"/>
              <a:gd name="connsiteX28" fmla="*/ 1489691 w 2054443"/>
              <a:gd name="connsiteY28" fmla="*/ 188000 h 898954"/>
              <a:gd name="connsiteX29" fmla="*/ 1460002 w 2054443"/>
              <a:gd name="connsiteY29" fmla="*/ 188000 h 898954"/>
              <a:gd name="connsiteX30" fmla="*/ 1460002 w 2054443"/>
              <a:gd name="connsiteY30" fmla="*/ 202358 h 898954"/>
              <a:gd name="connsiteX31" fmla="*/ 1422421 w 2054443"/>
              <a:gd name="connsiteY31" fmla="*/ 202358 h 898954"/>
              <a:gd name="connsiteX32" fmla="*/ 1422421 w 2054443"/>
              <a:gd name="connsiteY32" fmla="*/ 213346 h 898954"/>
              <a:gd name="connsiteX33" fmla="*/ 1381958 w 2054443"/>
              <a:gd name="connsiteY33" fmla="*/ 213346 h 898954"/>
              <a:gd name="connsiteX34" fmla="*/ 1381958 w 2054443"/>
              <a:gd name="connsiteY34" fmla="*/ 224333 h 898954"/>
              <a:gd name="connsiteX35" fmla="*/ 1345128 w 2054443"/>
              <a:gd name="connsiteY35" fmla="*/ 224333 h 898954"/>
              <a:gd name="connsiteX36" fmla="*/ 1345128 w 2054443"/>
              <a:gd name="connsiteY36" fmla="*/ 239066 h 898954"/>
              <a:gd name="connsiteX37" fmla="*/ 1315940 w 2054443"/>
              <a:gd name="connsiteY37" fmla="*/ 239066 h 898954"/>
              <a:gd name="connsiteX38" fmla="*/ 1315940 w 2054443"/>
              <a:gd name="connsiteY38" fmla="*/ 251551 h 898954"/>
              <a:gd name="connsiteX39" fmla="*/ 1263076 w 2054443"/>
              <a:gd name="connsiteY39" fmla="*/ 251551 h 898954"/>
              <a:gd name="connsiteX40" fmla="*/ 1263076 w 2054443"/>
              <a:gd name="connsiteY40" fmla="*/ 263163 h 898954"/>
              <a:gd name="connsiteX41" fmla="*/ 1212968 w 2054443"/>
              <a:gd name="connsiteY41" fmla="*/ 263163 h 898954"/>
              <a:gd name="connsiteX42" fmla="*/ 1212968 w 2054443"/>
              <a:gd name="connsiteY42" fmla="*/ 273526 h 898954"/>
              <a:gd name="connsiteX43" fmla="*/ 1173382 w 2054443"/>
              <a:gd name="connsiteY43" fmla="*/ 273526 h 898954"/>
              <a:gd name="connsiteX44" fmla="*/ 1173382 w 2054443"/>
              <a:gd name="connsiteY44" fmla="*/ 286011 h 898954"/>
              <a:gd name="connsiteX45" fmla="*/ 1146449 w 2054443"/>
              <a:gd name="connsiteY45" fmla="*/ 286011 h 898954"/>
              <a:gd name="connsiteX46" fmla="*/ 1146449 w 2054443"/>
              <a:gd name="connsiteY46" fmla="*/ 300369 h 898954"/>
              <a:gd name="connsiteX47" fmla="*/ 1116133 w 2054443"/>
              <a:gd name="connsiteY47" fmla="*/ 300369 h 898954"/>
              <a:gd name="connsiteX48" fmla="*/ 1116133 w 2054443"/>
              <a:gd name="connsiteY48" fmla="*/ 312855 h 898954"/>
              <a:gd name="connsiteX49" fmla="*/ 1086318 w 2054443"/>
              <a:gd name="connsiteY49" fmla="*/ 312855 h 898954"/>
              <a:gd name="connsiteX50" fmla="*/ 1086318 w 2054443"/>
              <a:gd name="connsiteY50" fmla="*/ 323343 h 898954"/>
              <a:gd name="connsiteX51" fmla="*/ 1057130 w 2054443"/>
              <a:gd name="connsiteY51" fmla="*/ 323343 h 898954"/>
              <a:gd name="connsiteX52" fmla="*/ 1057130 w 2054443"/>
              <a:gd name="connsiteY52" fmla="*/ 338700 h 898954"/>
              <a:gd name="connsiteX53" fmla="*/ 1031199 w 2054443"/>
              <a:gd name="connsiteY53" fmla="*/ 338700 h 898954"/>
              <a:gd name="connsiteX54" fmla="*/ 1031199 w 2054443"/>
              <a:gd name="connsiteY54" fmla="*/ 351185 h 898954"/>
              <a:gd name="connsiteX55" fmla="*/ 1006145 w 2054443"/>
              <a:gd name="connsiteY55" fmla="*/ 351185 h 898954"/>
              <a:gd name="connsiteX56" fmla="*/ 1006145 w 2054443"/>
              <a:gd name="connsiteY56" fmla="*/ 362797 h 898954"/>
              <a:gd name="connsiteX57" fmla="*/ 920836 w 2054443"/>
              <a:gd name="connsiteY57" fmla="*/ 362797 h 898954"/>
              <a:gd name="connsiteX58" fmla="*/ 920836 w 2054443"/>
              <a:gd name="connsiteY58" fmla="*/ 372660 h 898954"/>
              <a:gd name="connsiteX59" fmla="*/ 879621 w 2054443"/>
              <a:gd name="connsiteY59" fmla="*/ 372660 h 898954"/>
              <a:gd name="connsiteX60" fmla="*/ 879621 w 2054443"/>
              <a:gd name="connsiteY60" fmla="*/ 387393 h 898954"/>
              <a:gd name="connsiteX61" fmla="*/ 845548 w 2054443"/>
              <a:gd name="connsiteY61" fmla="*/ 387393 h 898954"/>
              <a:gd name="connsiteX62" fmla="*/ 845548 w 2054443"/>
              <a:gd name="connsiteY62" fmla="*/ 403874 h 898954"/>
              <a:gd name="connsiteX63" fmla="*/ 830766 w 2054443"/>
              <a:gd name="connsiteY63" fmla="*/ 403874 h 898954"/>
              <a:gd name="connsiteX64" fmla="*/ 830766 w 2054443"/>
              <a:gd name="connsiteY64" fmla="*/ 413738 h 898954"/>
              <a:gd name="connsiteX65" fmla="*/ 798195 w 2054443"/>
              <a:gd name="connsiteY65" fmla="*/ 413738 h 898954"/>
              <a:gd name="connsiteX66" fmla="*/ 798195 w 2054443"/>
              <a:gd name="connsiteY66" fmla="*/ 424225 h 898954"/>
              <a:gd name="connsiteX67" fmla="*/ 775647 w 2054443"/>
              <a:gd name="connsiteY67" fmla="*/ 424225 h 898954"/>
              <a:gd name="connsiteX68" fmla="*/ 775647 w 2054443"/>
              <a:gd name="connsiteY68" fmla="*/ 439583 h 898954"/>
              <a:gd name="connsiteX69" fmla="*/ 733806 w 2054443"/>
              <a:gd name="connsiteY69" fmla="*/ 439583 h 898954"/>
              <a:gd name="connsiteX70" fmla="*/ 733806 w 2054443"/>
              <a:gd name="connsiteY70" fmla="*/ 451069 h 898954"/>
              <a:gd name="connsiteX71" fmla="*/ 710506 w 2054443"/>
              <a:gd name="connsiteY71" fmla="*/ 451069 h 898954"/>
              <a:gd name="connsiteX72" fmla="*/ 710506 w 2054443"/>
              <a:gd name="connsiteY72" fmla="*/ 464553 h 898954"/>
              <a:gd name="connsiteX73" fmla="*/ 687456 w 2054443"/>
              <a:gd name="connsiteY73" fmla="*/ 464553 h 898954"/>
              <a:gd name="connsiteX74" fmla="*/ 687456 w 2054443"/>
              <a:gd name="connsiteY74" fmla="*/ 477039 h 898954"/>
              <a:gd name="connsiteX75" fmla="*/ 672047 w 2054443"/>
              <a:gd name="connsiteY75" fmla="*/ 477039 h 898954"/>
              <a:gd name="connsiteX76" fmla="*/ 672047 w 2054443"/>
              <a:gd name="connsiteY76" fmla="*/ 488526 h 898954"/>
              <a:gd name="connsiteX77" fmla="*/ 633464 w 2054443"/>
              <a:gd name="connsiteY77" fmla="*/ 488526 h 898954"/>
              <a:gd name="connsiteX78" fmla="*/ 633464 w 2054443"/>
              <a:gd name="connsiteY78" fmla="*/ 499013 h 898954"/>
              <a:gd name="connsiteX79" fmla="*/ 604276 w 2054443"/>
              <a:gd name="connsiteY79" fmla="*/ 499013 h 898954"/>
              <a:gd name="connsiteX80" fmla="*/ 604276 w 2054443"/>
              <a:gd name="connsiteY80" fmla="*/ 512623 h 898954"/>
              <a:gd name="connsiteX81" fmla="*/ 583356 w 2054443"/>
              <a:gd name="connsiteY81" fmla="*/ 512623 h 898954"/>
              <a:gd name="connsiteX82" fmla="*/ 583356 w 2054443"/>
              <a:gd name="connsiteY82" fmla="*/ 525857 h 898954"/>
              <a:gd name="connsiteX83" fmla="*/ 558301 w 2054443"/>
              <a:gd name="connsiteY83" fmla="*/ 525857 h 898954"/>
              <a:gd name="connsiteX84" fmla="*/ 558301 w 2054443"/>
              <a:gd name="connsiteY84" fmla="*/ 536844 h 898954"/>
              <a:gd name="connsiteX85" fmla="*/ 532370 w 2054443"/>
              <a:gd name="connsiteY85" fmla="*/ 536844 h 898954"/>
              <a:gd name="connsiteX86" fmla="*/ 532370 w 2054443"/>
              <a:gd name="connsiteY86" fmla="*/ 549330 h 898954"/>
              <a:gd name="connsiteX87" fmla="*/ 511450 w 2054443"/>
              <a:gd name="connsiteY87" fmla="*/ 549330 h 898954"/>
              <a:gd name="connsiteX88" fmla="*/ 511450 w 2054443"/>
              <a:gd name="connsiteY88" fmla="*/ 562440 h 898954"/>
              <a:gd name="connsiteX89" fmla="*/ 491156 w 2054443"/>
              <a:gd name="connsiteY89" fmla="*/ 562440 h 898954"/>
              <a:gd name="connsiteX90" fmla="*/ 491156 w 2054443"/>
              <a:gd name="connsiteY90" fmla="*/ 575674 h 898954"/>
              <a:gd name="connsiteX91" fmla="*/ 464724 w 2054443"/>
              <a:gd name="connsiteY91" fmla="*/ 575674 h 898954"/>
              <a:gd name="connsiteX92" fmla="*/ 464724 w 2054443"/>
              <a:gd name="connsiteY92" fmla="*/ 586037 h 898954"/>
              <a:gd name="connsiteX93" fmla="*/ 432279 w 2054443"/>
              <a:gd name="connsiteY93" fmla="*/ 586037 h 898954"/>
              <a:gd name="connsiteX94" fmla="*/ 432279 w 2054443"/>
              <a:gd name="connsiteY94" fmla="*/ 598523 h 898954"/>
              <a:gd name="connsiteX95" fmla="*/ 400836 w 2054443"/>
              <a:gd name="connsiteY95" fmla="*/ 598523 h 898954"/>
              <a:gd name="connsiteX96" fmla="*/ 400836 w 2054443"/>
              <a:gd name="connsiteY96" fmla="*/ 611757 h 898954"/>
              <a:gd name="connsiteX97" fmla="*/ 375782 w 2054443"/>
              <a:gd name="connsiteY97" fmla="*/ 611757 h 898954"/>
              <a:gd name="connsiteX98" fmla="*/ 375782 w 2054443"/>
              <a:gd name="connsiteY98" fmla="*/ 627614 h 898954"/>
              <a:gd name="connsiteX99" fmla="*/ 356615 w 2054443"/>
              <a:gd name="connsiteY99" fmla="*/ 627614 h 898954"/>
              <a:gd name="connsiteX100" fmla="*/ 356615 w 2054443"/>
              <a:gd name="connsiteY100" fmla="*/ 642472 h 898954"/>
              <a:gd name="connsiteX101" fmla="*/ 336822 w 2054443"/>
              <a:gd name="connsiteY101" fmla="*/ 642472 h 898954"/>
              <a:gd name="connsiteX102" fmla="*/ 336822 w 2054443"/>
              <a:gd name="connsiteY102" fmla="*/ 652335 h 898954"/>
              <a:gd name="connsiteX103" fmla="*/ 313647 w 2054443"/>
              <a:gd name="connsiteY103" fmla="*/ 652335 h 898954"/>
              <a:gd name="connsiteX104" fmla="*/ 313647 w 2054443"/>
              <a:gd name="connsiteY104" fmla="*/ 662199 h 898954"/>
              <a:gd name="connsiteX105" fmla="*/ 288593 w 2054443"/>
              <a:gd name="connsiteY105" fmla="*/ 662199 h 898954"/>
              <a:gd name="connsiteX106" fmla="*/ 288593 w 2054443"/>
              <a:gd name="connsiteY106" fmla="*/ 678679 h 898954"/>
              <a:gd name="connsiteX107" fmla="*/ 267046 w 2054443"/>
              <a:gd name="connsiteY107" fmla="*/ 678679 h 898954"/>
              <a:gd name="connsiteX108" fmla="*/ 267046 w 2054443"/>
              <a:gd name="connsiteY108" fmla="*/ 689292 h 898954"/>
              <a:gd name="connsiteX109" fmla="*/ 241241 w 2054443"/>
              <a:gd name="connsiteY109" fmla="*/ 689292 h 898954"/>
              <a:gd name="connsiteX110" fmla="*/ 241241 w 2054443"/>
              <a:gd name="connsiteY110" fmla="*/ 703026 h 898954"/>
              <a:gd name="connsiteX111" fmla="*/ 225707 w 2054443"/>
              <a:gd name="connsiteY111" fmla="*/ 703026 h 898954"/>
              <a:gd name="connsiteX112" fmla="*/ 225707 w 2054443"/>
              <a:gd name="connsiteY112" fmla="*/ 715512 h 898954"/>
              <a:gd name="connsiteX113" fmla="*/ 209798 w 2054443"/>
              <a:gd name="connsiteY113" fmla="*/ 715512 h 898954"/>
              <a:gd name="connsiteX114" fmla="*/ 209798 w 2054443"/>
              <a:gd name="connsiteY114" fmla="*/ 736862 h 898954"/>
              <a:gd name="connsiteX115" fmla="*/ 190005 w 2054443"/>
              <a:gd name="connsiteY115" fmla="*/ 736862 h 898954"/>
              <a:gd name="connsiteX116" fmla="*/ 190005 w 2054443"/>
              <a:gd name="connsiteY116" fmla="*/ 748348 h 898954"/>
              <a:gd name="connsiteX117" fmla="*/ 175724 w 2054443"/>
              <a:gd name="connsiteY117" fmla="*/ 748348 h 898954"/>
              <a:gd name="connsiteX118" fmla="*/ 175724 w 2054443"/>
              <a:gd name="connsiteY118" fmla="*/ 764205 h 898954"/>
              <a:gd name="connsiteX119" fmla="*/ 160316 w 2054443"/>
              <a:gd name="connsiteY119" fmla="*/ 764205 h 898954"/>
              <a:gd name="connsiteX120" fmla="*/ 160316 w 2054443"/>
              <a:gd name="connsiteY120" fmla="*/ 776690 h 898954"/>
              <a:gd name="connsiteX121" fmla="*/ 142652 w 2054443"/>
              <a:gd name="connsiteY121" fmla="*/ 776690 h 898954"/>
              <a:gd name="connsiteX122" fmla="*/ 142652 w 2054443"/>
              <a:gd name="connsiteY122" fmla="*/ 790424 h 898954"/>
              <a:gd name="connsiteX123" fmla="*/ 117598 w 2054443"/>
              <a:gd name="connsiteY123" fmla="*/ 790424 h 898954"/>
              <a:gd name="connsiteX124" fmla="*/ 117598 w 2054443"/>
              <a:gd name="connsiteY124" fmla="*/ 802910 h 898954"/>
              <a:gd name="connsiteX125" fmla="*/ 104194 w 2054443"/>
              <a:gd name="connsiteY125" fmla="*/ 802910 h 898954"/>
              <a:gd name="connsiteX126" fmla="*/ 104194 w 2054443"/>
              <a:gd name="connsiteY126" fmla="*/ 822637 h 898954"/>
              <a:gd name="connsiteX127" fmla="*/ 84902 w 2054443"/>
              <a:gd name="connsiteY127" fmla="*/ 822637 h 898954"/>
              <a:gd name="connsiteX128" fmla="*/ 84902 w 2054443"/>
              <a:gd name="connsiteY128" fmla="*/ 840741 h 898954"/>
              <a:gd name="connsiteX129" fmla="*/ 68993 w 2054443"/>
              <a:gd name="connsiteY129" fmla="*/ 840741 h 898954"/>
              <a:gd name="connsiteX130" fmla="*/ 68993 w 2054443"/>
              <a:gd name="connsiteY130" fmla="*/ 857721 h 898954"/>
              <a:gd name="connsiteX131" fmla="*/ 49200 w 2054443"/>
              <a:gd name="connsiteY131" fmla="*/ 857721 h 898954"/>
              <a:gd name="connsiteX132" fmla="*/ 49200 w 2054443"/>
              <a:gd name="connsiteY132" fmla="*/ 878572 h 898954"/>
              <a:gd name="connsiteX133" fmla="*/ 34293 w 2054443"/>
              <a:gd name="connsiteY133" fmla="*/ 878572 h 898954"/>
              <a:gd name="connsiteX134" fmla="*/ 34293 w 2054443"/>
              <a:gd name="connsiteY134" fmla="*/ 898299 h 898954"/>
              <a:gd name="connsiteX135" fmla="*/ 11744 w 2054443"/>
              <a:gd name="connsiteY135" fmla="*/ 898299 h 89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054443" h="898954">
                <a:moveTo>
                  <a:pt x="2044265" y="11705"/>
                </a:moveTo>
                <a:lnTo>
                  <a:pt x="2000796" y="11705"/>
                </a:lnTo>
                <a:lnTo>
                  <a:pt x="2000796" y="25939"/>
                </a:lnTo>
                <a:lnTo>
                  <a:pt x="1975742" y="25939"/>
                </a:lnTo>
                <a:lnTo>
                  <a:pt x="1975742" y="37425"/>
                </a:lnTo>
                <a:lnTo>
                  <a:pt x="1960710" y="37425"/>
                </a:lnTo>
                <a:lnTo>
                  <a:pt x="1960710" y="49911"/>
                </a:lnTo>
                <a:lnTo>
                  <a:pt x="1889180" y="49911"/>
                </a:lnTo>
                <a:lnTo>
                  <a:pt x="1889180" y="63645"/>
                </a:lnTo>
                <a:lnTo>
                  <a:pt x="1804372" y="63645"/>
                </a:lnTo>
                <a:lnTo>
                  <a:pt x="1804372" y="76130"/>
                </a:lnTo>
                <a:lnTo>
                  <a:pt x="1753261" y="76130"/>
                </a:lnTo>
                <a:lnTo>
                  <a:pt x="1753261" y="87117"/>
                </a:lnTo>
                <a:lnTo>
                  <a:pt x="1722444" y="87117"/>
                </a:lnTo>
                <a:lnTo>
                  <a:pt x="1722444" y="98604"/>
                </a:lnTo>
                <a:lnTo>
                  <a:pt x="1677347" y="98604"/>
                </a:lnTo>
                <a:lnTo>
                  <a:pt x="1677347" y="113337"/>
                </a:lnTo>
                <a:lnTo>
                  <a:pt x="1641519" y="113337"/>
                </a:lnTo>
                <a:lnTo>
                  <a:pt x="1641519" y="125822"/>
                </a:lnTo>
                <a:lnTo>
                  <a:pt x="1615714" y="125822"/>
                </a:lnTo>
                <a:lnTo>
                  <a:pt x="1615714" y="139057"/>
                </a:lnTo>
                <a:lnTo>
                  <a:pt x="1598050" y="139057"/>
                </a:lnTo>
                <a:lnTo>
                  <a:pt x="1598050" y="151543"/>
                </a:lnTo>
                <a:lnTo>
                  <a:pt x="1571618" y="151543"/>
                </a:lnTo>
                <a:lnTo>
                  <a:pt x="1571618" y="164028"/>
                </a:lnTo>
                <a:lnTo>
                  <a:pt x="1523264" y="164028"/>
                </a:lnTo>
                <a:lnTo>
                  <a:pt x="1523264" y="176513"/>
                </a:lnTo>
                <a:lnTo>
                  <a:pt x="1489691" y="176513"/>
                </a:lnTo>
                <a:lnTo>
                  <a:pt x="1489691" y="188000"/>
                </a:lnTo>
                <a:lnTo>
                  <a:pt x="1460002" y="188000"/>
                </a:lnTo>
                <a:lnTo>
                  <a:pt x="1460002" y="202358"/>
                </a:lnTo>
                <a:lnTo>
                  <a:pt x="1422421" y="202358"/>
                </a:lnTo>
                <a:lnTo>
                  <a:pt x="1422421" y="213346"/>
                </a:lnTo>
                <a:lnTo>
                  <a:pt x="1381958" y="213346"/>
                </a:lnTo>
                <a:lnTo>
                  <a:pt x="1381958" y="224333"/>
                </a:lnTo>
                <a:lnTo>
                  <a:pt x="1345128" y="224333"/>
                </a:lnTo>
                <a:lnTo>
                  <a:pt x="1345128" y="239066"/>
                </a:lnTo>
                <a:lnTo>
                  <a:pt x="1315940" y="239066"/>
                </a:lnTo>
                <a:lnTo>
                  <a:pt x="1315940" y="251551"/>
                </a:lnTo>
                <a:lnTo>
                  <a:pt x="1263076" y="251551"/>
                </a:lnTo>
                <a:lnTo>
                  <a:pt x="1263076" y="263163"/>
                </a:lnTo>
                <a:lnTo>
                  <a:pt x="1212968" y="263163"/>
                </a:lnTo>
                <a:lnTo>
                  <a:pt x="1212968" y="273526"/>
                </a:lnTo>
                <a:lnTo>
                  <a:pt x="1173382" y="273526"/>
                </a:lnTo>
                <a:lnTo>
                  <a:pt x="1173382" y="286011"/>
                </a:lnTo>
                <a:lnTo>
                  <a:pt x="1146449" y="286011"/>
                </a:lnTo>
                <a:lnTo>
                  <a:pt x="1146449" y="300369"/>
                </a:lnTo>
                <a:lnTo>
                  <a:pt x="1116133" y="300369"/>
                </a:lnTo>
                <a:lnTo>
                  <a:pt x="1116133" y="312855"/>
                </a:lnTo>
                <a:lnTo>
                  <a:pt x="1086318" y="312855"/>
                </a:lnTo>
                <a:lnTo>
                  <a:pt x="1086318" y="323343"/>
                </a:lnTo>
                <a:lnTo>
                  <a:pt x="1057130" y="323343"/>
                </a:lnTo>
                <a:lnTo>
                  <a:pt x="1057130" y="338700"/>
                </a:lnTo>
                <a:lnTo>
                  <a:pt x="1031199" y="338700"/>
                </a:lnTo>
                <a:lnTo>
                  <a:pt x="1031199" y="351185"/>
                </a:lnTo>
                <a:lnTo>
                  <a:pt x="1006145" y="351185"/>
                </a:lnTo>
                <a:lnTo>
                  <a:pt x="1006145" y="362797"/>
                </a:lnTo>
                <a:lnTo>
                  <a:pt x="920836" y="362797"/>
                </a:lnTo>
                <a:lnTo>
                  <a:pt x="920836" y="372660"/>
                </a:lnTo>
                <a:lnTo>
                  <a:pt x="879621" y="372660"/>
                </a:lnTo>
                <a:lnTo>
                  <a:pt x="879621" y="387393"/>
                </a:lnTo>
                <a:lnTo>
                  <a:pt x="845548" y="387393"/>
                </a:lnTo>
                <a:lnTo>
                  <a:pt x="845548" y="403874"/>
                </a:lnTo>
                <a:lnTo>
                  <a:pt x="830766" y="403874"/>
                </a:lnTo>
                <a:lnTo>
                  <a:pt x="830766" y="413738"/>
                </a:lnTo>
                <a:lnTo>
                  <a:pt x="798195" y="413738"/>
                </a:lnTo>
                <a:lnTo>
                  <a:pt x="798195" y="424225"/>
                </a:lnTo>
                <a:lnTo>
                  <a:pt x="775647" y="424225"/>
                </a:lnTo>
                <a:lnTo>
                  <a:pt x="775647" y="439583"/>
                </a:lnTo>
                <a:lnTo>
                  <a:pt x="733806" y="439583"/>
                </a:lnTo>
                <a:lnTo>
                  <a:pt x="733806" y="451069"/>
                </a:lnTo>
                <a:lnTo>
                  <a:pt x="710506" y="451069"/>
                </a:lnTo>
                <a:lnTo>
                  <a:pt x="710506" y="464553"/>
                </a:lnTo>
                <a:lnTo>
                  <a:pt x="687456" y="464553"/>
                </a:lnTo>
                <a:lnTo>
                  <a:pt x="687456" y="477039"/>
                </a:lnTo>
                <a:lnTo>
                  <a:pt x="672047" y="477039"/>
                </a:lnTo>
                <a:lnTo>
                  <a:pt x="672047" y="488526"/>
                </a:lnTo>
                <a:lnTo>
                  <a:pt x="633464" y="488526"/>
                </a:lnTo>
                <a:lnTo>
                  <a:pt x="633464" y="499013"/>
                </a:lnTo>
                <a:lnTo>
                  <a:pt x="604276" y="499013"/>
                </a:lnTo>
                <a:lnTo>
                  <a:pt x="604276" y="512623"/>
                </a:lnTo>
                <a:lnTo>
                  <a:pt x="583356" y="512623"/>
                </a:lnTo>
                <a:lnTo>
                  <a:pt x="583356" y="525857"/>
                </a:lnTo>
                <a:lnTo>
                  <a:pt x="558301" y="525857"/>
                </a:lnTo>
                <a:lnTo>
                  <a:pt x="558301" y="536844"/>
                </a:lnTo>
                <a:lnTo>
                  <a:pt x="532370" y="536844"/>
                </a:lnTo>
                <a:lnTo>
                  <a:pt x="532370" y="549330"/>
                </a:lnTo>
                <a:lnTo>
                  <a:pt x="511450" y="549330"/>
                </a:lnTo>
                <a:lnTo>
                  <a:pt x="511450" y="562440"/>
                </a:lnTo>
                <a:lnTo>
                  <a:pt x="491156" y="562440"/>
                </a:lnTo>
                <a:lnTo>
                  <a:pt x="491156" y="575674"/>
                </a:lnTo>
                <a:lnTo>
                  <a:pt x="464724" y="575674"/>
                </a:lnTo>
                <a:lnTo>
                  <a:pt x="464724" y="586037"/>
                </a:lnTo>
                <a:lnTo>
                  <a:pt x="432279" y="586037"/>
                </a:lnTo>
                <a:lnTo>
                  <a:pt x="432279" y="598523"/>
                </a:lnTo>
                <a:lnTo>
                  <a:pt x="400836" y="598523"/>
                </a:lnTo>
                <a:lnTo>
                  <a:pt x="400836" y="611757"/>
                </a:lnTo>
                <a:lnTo>
                  <a:pt x="375782" y="611757"/>
                </a:lnTo>
                <a:lnTo>
                  <a:pt x="375782" y="627614"/>
                </a:lnTo>
                <a:lnTo>
                  <a:pt x="356615" y="627614"/>
                </a:lnTo>
                <a:lnTo>
                  <a:pt x="356615" y="642472"/>
                </a:lnTo>
                <a:lnTo>
                  <a:pt x="336822" y="642472"/>
                </a:lnTo>
                <a:lnTo>
                  <a:pt x="336822" y="652335"/>
                </a:lnTo>
                <a:lnTo>
                  <a:pt x="313647" y="652335"/>
                </a:lnTo>
                <a:lnTo>
                  <a:pt x="313647" y="662199"/>
                </a:lnTo>
                <a:lnTo>
                  <a:pt x="288593" y="662199"/>
                </a:lnTo>
                <a:lnTo>
                  <a:pt x="288593" y="678679"/>
                </a:lnTo>
                <a:lnTo>
                  <a:pt x="267046" y="678679"/>
                </a:lnTo>
                <a:lnTo>
                  <a:pt x="267046" y="689292"/>
                </a:lnTo>
                <a:lnTo>
                  <a:pt x="241241" y="689292"/>
                </a:lnTo>
                <a:lnTo>
                  <a:pt x="241241" y="703026"/>
                </a:lnTo>
                <a:lnTo>
                  <a:pt x="225707" y="703026"/>
                </a:lnTo>
                <a:cubicBezTo>
                  <a:pt x="226014" y="707182"/>
                  <a:pt x="226014" y="711355"/>
                  <a:pt x="225707" y="715512"/>
                </a:cubicBezTo>
                <a:lnTo>
                  <a:pt x="209798" y="715512"/>
                </a:lnTo>
                <a:lnTo>
                  <a:pt x="209798" y="736862"/>
                </a:lnTo>
                <a:lnTo>
                  <a:pt x="190005" y="736862"/>
                </a:lnTo>
                <a:lnTo>
                  <a:pt x="190005" y="748348"/>
                </a:lnTo>
                <a:lnTo>
                  <a:pt x="175724" y="748348"/>
                </a:lnTo>
                <a:lnTo>
                  <a:pt x="175724" y="764205"/>
                </a:lnTo>
                <a:lnTo>
                  <a:pt x="160316" y="764205"/>
                </a:lnTo>
                <a:lnTo>
                  <a:pt x="160316" y="776690"/>
                </a:lnTo>
                <a:lnTo>
                  <a:pt x="142652" y="776690"/>
                </a:lnTo>
                <a:lnTo>
                  <a:pt x="142652" y="790424"/>
                </a:lnTo>
                <a:lnTo>
                  <a:pt x="117598" y="790424"/>
                </a:lnTo>
                <a:lnTo>
                  <a:pt x="117598" y="802910"/>
                </a:lnTo>
                <a:lnTo>
                  <a:pt x="104194" y="802910"/>
                </a:lnTo>
                <a:lnTo>
                  <a:pt x="104194" y="822637"/>
                </a:lnTo>
                <a:lnTo>
                  <a:pt x="84902" y="822637"/>
                </a:lnTo>
                <a:lnTo>
                  <a:pt x="84902" y="840741"/>
                </a:lnTo>
                <a:lnTo>
                  <a:pt x="68993" y="840741"/>
                </a:lnTo>
                <a:lnTo>
                  <a:pt x="68993" y="857721"/>
                </a:lnTo>
                <a:lnTo>
                  <a:pt x="49200" y="857721"/>
                </a:lnTo>
                <a:lnTo>
                  <a:pt x="49200" y="878572"/>
                </a:lnTo>
                <a:lnTo>
                  <a:pt x="34293" y="878572"/>
                </a:lnTo>
                <a:lnTo>
                  <a:pt x="34293" y="898299"/>
                </a:lnTo>
                <a:lnTo>
                  <a:pt x="11744" y="898299"/>
                </a:lnTo>
              </a:path>
            </a:pathLst>
          </a:custGeom>
          <a:noFill/>
          <a:ln w="11906" cap="flat">
            <a:solidFill>
              <a:srgbClr val="8B878B"/>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60" name="Freeform 259">
            <a:extLst>
              <a:ext uri="{FF2B5EF4-FFF2-40B4-BE49-F238E27FC236}">
                <a16:creationId xmlns:a16="http://schemas.microsoft.com/office/drawing/2014/main" id="{EAC4D0C5-6D8D-9148-B49B-DB9784C239A2}"/>
              </a:ext>
            </a:extLst>
          </p:cNvPr>
          <p:cNvSpPr/>
          <p:nvPr/>
        </p:nvSpPr>
        <p:spPr>
          <a:xfrm>
            <a:off x="1564372" y="2581275"/>
            <a:ext cx="3452127" cy="540954"/>
          </a:xfrm>
          <a:custGeom>
            <a:avLst/>
            <a:gdLst>
              <a:gd name="connsiteX0" fmla="*/ 3395939 w 3407370"/>
              <a:gd name="connsiteY0" fmla="*/ 11705 h 536875"/>
              <a:gd name="connsiteX1" fmla="*/ 3325036 w 3407370"/>
              <a:gd name="connsiteY1" fmla="*/ 11705 h 536875"/>
              <a:gd name="connsiteX2" fmla="*/ 3325036 w 3407370"/>
              <a:gd name="connsiteY2" fmla="*/ 23566 h 536875"/>
              <a:gd name="connsiteX3" fmla="*/ 3264405 w 3407370"/>
              <a:gd name="connsiteY3" fmla="*/ 23566 h 536875"/>
              <a:gd name="connsiteX4" fmla="*/ 3264405 w 3407370"/>
              <a:gd name="connsiteY4" fmla="*/ 37675 h 536875"/>
              <a:gd name="connsiteX5" fmla="*/ 3137630 w 3407370"/>
              <a:gd name="connsiteY5" fmla="*/ 37675 h 536875"/>
              <a:gd name="connsiteX6" fmla="*/ 3137630 w 3407370"/>
              <a:gd name="connsiteY6" fmla="*/ 47788 h 536875"/>
              <a:gd name="connsiteX7" fmla="*/ 3030398 w 3407370"/>
              <a:gd name="connsiteY7" fmla="*/ 47788 h 536875"/>
              <a:gd name="connsiteX8" fmla="*/ 2902873 w 3407370"/>
              <a:gd name="connsiteY8" fmla="*/ 47788 h 536875"/>
              <a:gd name="connsiteX9" fmla="*/ 2902873 w 3407370"/>
              <a:gd name="connsiteY9" fmla="*/ 62022 h 536875"/>
              <a:gd name="connsiteX10" fmla="*/ 2792509 w 3407370"/>
              <a:gd name="connsiteY10" fmla="*/ 62022 h 536875"/>
              <a:gd name="connsiteX11" fmla="*/ 2792509 w 3407370"/>
              <a:gd name="connsiteY11" fmla="*/ 76879 h 536875"/>
              <a:gd name="connsiteX12" fmla="*/ 2684651 w 3407370"/>
              <a:gd name="connsiteY12" fmla="*/ 76879 h 536875"/>
              <a:gd name="connsiteX13" fmla="*/ 2684651 w 3407370"/>
              <a:gd name="connsiteY13" fmla="*/ 88616 h 536875"/>
              <a:gd name="connsiteX14" fmla="*/ 2624771 w 3407370"/>
              <a:gd name="connsiteY14" fmla="*/ 88616 h 536875"/>
              <a:gd name="connsiteX15" fmla="*/ 2624771 w 3407370"/>
              <a:gd name="connsiteY15" fmla="*/ 98105 h 536875"/>
              <a:gd name="connsiteX16" fmla="*/ 2521548 w 3407370"/>
              <a:gd name="connsiteY16" fmla="*/ 98105 h 536875"/>
              <a:gd name="connsiteX17" fmla="*/ 2521548 w 3407370"/>
              <a:gd name="connsiteY17" fmla="*/ 112962 h 536875"/>
              <a:gd name="connsiteX18" fmla="*/ 2426217 w 3407370"/>
              <a:gd name="connsiteY18" fmla="*/ 112962 h 536875"/>
              <a:gd name="connsiteX19" fmla="*/ 2426217 w 3407370"/>
              <a:gd name="connsiteY19" fmla="*/ 122451 h 536875"/>
              <a:gd name="connsiteX20" fmla="*/ 2284410 w 3407370"/>
              <a:gd name="connsiteY20" fmla="*/ 122451 h 536875"/>
              <a:gd name="connsiteX21" fmla="*/ 2284410 w 3407370"/>
              <a:gd name="connsiteY21" fmla="*/ 136560 h 536875"/>
              <a:gd name="connsiteX22" fmla="*/ 2229291 w 3407370"/>
              <a:gd name="connsiteY22" fmla="*/ 136560 h 536875"/>
              <a:gd name="connsiteX23" fmla="*/ 2229291 w 3407370"/>
              <a:gd name="connsiteY23" fmla="*/ 150669 h 536875"/>
              <a:gd name="connsiteX24" fmla="*/ 2075709 w 3407370"/>
              <a:gd name="connsiteY24" fmla="*/ 150669 h 536875"/>
              <a:gd name="connsiteX25" fmla="*/ 2075709 w 3407370"/>
              <a:gd name="connsiteY25" fmla="*/ 164902 h 536875"/>
              <a:gd name="connsiteX26" fmla="*/ 1964593 w 3407370"/>
              <a:gd name="connsiteY26" fmla="*/ 164902 h 536875"/>
              <a:gd name="connsiteX27" fmla="*/ 1964593 w 3407370"/>
              <a:gd name="connsiteY27" fmla="*/ 173517 h 536875"/>
              <a:gd name="connsiteX28" fmla="*/ 1869262 w 3407370"/>
              <a:gd name="connsiteY28" fmla="*/ 173517 h 536875"/>
              <a:gd name="connsiteX29" fmla="*/ 1869262 w 3407370"/>
              <a:gd name="connsiteY29" fmla="*/ 189998 h 536875"/>
              <a:gd name="connsiteX30" fmla="*/ 1799987 w 3407370"/>
              <a:gd name="connsiteY30" fmla="*/ 189998 h 536875"/>
              <a:gd name="connsiteX31" fmla="*/ 1799987 w 3407370"/>
              <a:gd name="connsiteY31" fmla="*/ 201734 h 536875"/>
              <a:gd name="connsiteX32" fmla="*/ 1739356 w 3407370"/>
              <a:gd name="connsiteY32" fmla="*/ 201734 h 536875"/>
              <a:gd name="connsiteX33" fmla="*/ 1739356 w 3407370"/>
              <a:gd name="connsiteY33" fmla="*/ 211098 h 536875"/>
              <a:gd name="connsiteX34" fmla="*/ 1584897 w 3407370"/>
              <a:gd name="connsiteY34" fmla="*/ 211098 h 536875"/>
              <a:gd name="connsiteX35" fmla="*/ 1584897 w 3407370"/>
              <a:gd name="connsiteY35" fmla="*/ 223709 h 536875"/>
              <a:gd name="connsiteX36" fmla="*/ 1462006 w 3407370"/>
              <a:gd name="connsiteY36" fmla="*/ 223709 h 536875"/>
              <a:gd name="connsiteX37" fmla="*/ 1462006 w 3407370"/>
              <a:gd name="connsiteY37" fmla="*/ 239440 h 536875"/>
              <a:gd name="connsiteX38" fmla="*/ 1381707 w 3407370"/>
              <a:gd name="connsiteY38" fmla="*/ 239440 h 536875"/>
              <a:gd name="connsiteX39" fmla="*/ 1381707 w 3407370"/>
              <a:gd name="connsiteY39" fmla="*/ 251177 h 536875"/>
              <a:gd name="connsiteX40" fmla="*/ 1307672 w 3407370"/>
              <a:gd name="connsiteY40" fmla="*/ 251177 h 536875"/>
              <a:gd name="connsiteX41" fmla="*/ 1307672 w 3407370"/>
              <a:gd name="connsiteY41" fmla="*/ 263038 h 536875"/>
              <a:gd name="connsiteX42" fmla="*/ 1206829 w 3407370"/>
              <a:gd name="connsiteY42" fmla="*/ 263038 h 536875"/>
              <a:gd name="connsiteX43" fmla="*/ 1206829 w 3407370"/>
              <a:gd name="connsiteY43" fmla="*/ 275523 h 536875"/>
              <a:gd name="connsiteX44" fmla="*/ 1117010 w 3407370"/>
              <a:gd name="connsiteY44" fmla="*/ 275523 h 536875"/>
              <a:gd name="connsiteX45" fmla="*/ 1117010 w 3407370"/>
              <a:gd name="connsiteY45" fmla="*/ 287385 h 536875"/>
              <a:gd name="connsiteX46" fmla="*/ 1041346 w 3407370"/>
              <a:gd name="connsiteY46" fmla="*/ 287385 h 536875"/>
              <a:gd name="connsiteX47" fmla="*/ 1041346 w 3407370"/>
              <a:gd name="connsiteY47" fmla="*/ 299870 h 536875"/>
              <a:gd name="connsiteX48" fmla="*/ 973575 w 3407370"/>
              <a:gd name="connsiteY48" fmla="*/ 299870 h 536875"/>
              <a:gd name="connsiteX49" fmla="*/ 973575 w 3407370"/>
              <a:gd name="connsiteY49" fmla="*/ 316351 h 536875"/>
              <a:gd name="connsiteX50" fmla="*/ 905051 w 3407370"/>
              <a:gd name="connsiteY50" fmla="*/ 316351 h 536875"/>
              <a:gd name="connsiteX51" fmla="*/ 905051 w 3407370"/>
              <a:gd name="connsiteY51" fmla="*/ 327338 h 536875"/>
              <a:gd name="connsiteX52" fmla="*/ 823124 w 3407370"/>
              <a:gd name="connsiteY52" fmla="*/ 327338 h 536875"/>
              <a:gd name="connsiteX53" fmla="*/ 823124 w 3407370"/>
              <a:gd name="connsiteY53" fmla="*/ 339948 h 536875"/>
              <a:gd name="connsiteX54" fmla="*/ 761741 w 3407370"/>
              <a:gd name="connsiteY54" fmla="*/ 339948 h 536875"/>
              <a:gd name="connsiteX55" fmla="*/ 761741 w 3407370"/>
              <a:gd name="connsiteY55" fmla="*/ 348563 h 536875"/>
              <a:gd name="connsiteX56" fmla="*/ 685326 w 3407370"/>
              <a:gd name="connsiteY56" fmla="*/ 348563 h 536875"/>
              <a:gd name="connsiteX57" fmla="*/ 685326 w 3407370"/>
              <a:gd name="connsiteY57" fmla="*/ 365793 h 536875"/>
              <a:gd name="connsiteX58" fmla="*/ 597887 w 3407370"/>
              <a:gd name="connsiteY58" fmla="*/ 365793 h 536875"/>
              <a:gd name="connsiteX59" fmla="*/ 597887 w 3407370"/>
              <a:gd name="connsiteY59" fmla="*/ 373659 h 536875"/>
              <a:gd name="connsiteX60" fmla="*/ 570327 w 3407370"/>
              <a:gd name="connsiteY60" fmla="*/ 373659 h 536875"/>
              <a:gd name="connsiteX61" fmla="*/ 570327 w 3407370"/>
              <a:gd name="connsiteY61" fmla="*/ 386270 h 536875"/>
              <a:gd name="connsiteX62" fmla="*/ 486020 w 3407370"/>
              <a:gd name="connsiteY62" fmla="*/ 386270 h 536875"/>
              <a:gd name="connsiteX63" fmla="*/ 486020 w 3407370"/>
              <a:gd name="connsiteY63" fmla="*/ 402001 h 536875"/>
              <a:gd name="connsiteX64" fmla="*/ 423760 w 3407370"/>
              <a:gd name="connsiteY64" fmla="*/ 402001 h 536875"/>
              <a:gd name="connsiteX65" fmla="*/ 423760 w 3407370"/>
              <a:gd name="connsiteY65" fmla="*/ 412115 h 536875"/>
              <a:gd name="connsiteX66" fmla="*/ 374153 w 3407370"/>
              <a:gd name="connsiteY66" fmla="*/ 412115 h 536875"/>
              <a:gd name="connsiteX67" fmla="*/ 374153 w 3407370"/>
              <a:gd name="connsiteY67" fmla="*/ 422353 h 536875"/>
              <a:gd name="connsiteX68" fmla="*/ 345717 w 3407370"/>
              <a:gd name="connsiteY68" fmla="*/ 422353 h 536875"/>
              <a:gd name="connsiteX69" fmla="*/ 345717 w 3407370"/>
              <a:gd name="connsiteY69" fmla="*/ 437335 h 536875"/>
              <a:gd name="connsiteX70" fmla="*/ 296861 w 3407370"/>
              <a:gd name="connsiteY70" fmla="*/ 437335 h 536875"/>
              <a:gd name="connsiteX71" fmla="*/ 296861 w 3407370"/>
              <a:gd name="connsiteY71" fmla="*/ 448322 h 536875"/>
              <a:gd name="connsiteX72" fmla="*/ 258277 w 3407370"/>
              <a:gd name="connsiteY72" fmla="*/ 448322 h 536875"/>
              <a:gd name="connsiteX73" fmla="*/ 258277 w 3407370"/>
              <a:gd name="connsiteY73" fmla="*/ 463180 h 536875"/>
              <a:gd name="connsiteX74" fmla="*/ 217314 w 3407370"/>
              <a:gd name="connsiteY74" fmla="*/ 463180 h 536875"/>
              <a:gd name="connsiteX75" fmla="*/ 217314 w 3407370"/>
              <a:gd name="connsiteY75" fmla="*/ 474167 h 536875"/>
              <a:gd name="connsiteX76" fmla="*/ 161443 w 3407370"/>
              <a:gd name="connsiteY76" fmla="*/ 474167 h 536875"/>
              <a:gd name="connsiteX77" fmla="*/ 161443 w 3407370"/>
              <a:gd name="connsiteY77" fmla="*/ 486029 h 536875"/>
              <a:gd name="connsiteX78" fmla="*/ 132255 w 3407370"/>
              <a:gd name="connsiteY78" fmla="*/ 486029 h 536875"/>
              <a:gd name="connsiteX79" fmla="*/ 132255 w 3407370"/>
              <a:gd name="connsiteY79" fmla="*/ 500137 h 536875"/>
              <a:gd name="connsiteX80" fmla="*/ 94423 w 3407370"/>
              <a:gd name="connsiteY80" fmla="*/ 500137 h 536875"/>
              <a:gd name="connsiteX81" fmla="*/ 94423 w 3407370"/>
              <a:gd name="connsiteY81" fmla="*/ 511873 h 536875"/>
              <a:gd name="connsiteX82" fmla="*/ 47196 w 3407370"/>
              <a:gd name="connsiteY82" fmla="*/ 511873 h 536875"/>
              <a:gd name="connsiteX83" fmla="*/ 47196 w 3407370"/>
              <a:gd name="connsiteY83" fmla="*/ 533099 h 536875"/>
              <a:gd name="connsiteX84" fmla="*/ 11744 w 3407370"/>
              <a:gd name="connsiteY84" fmla="*/ 533099 h 53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407370" h="536875">
                <a:moveTo>
                  <a:pt x="3395939" y="11705"/>
                </a:moveTo>
                <a:lnTo>
                  <a:pt x="3325036" y="11705"/>
                </a:lnTo>
                <a:lnTo>
                  <a:pt x="3325036" y="23566"/>
                </a:lnTo>
                <a:lnTo>
                  <a:pt x="3264405" y="23566"/>
                </a:lnTo>
                <a:lnTo>
                  <a:pt x="3264405" y="37675"/>
                </a:lnTo>
                <a:lnTo>
                  <a:pt x="3137630" y="37675"/>
                </a:lnTo>
                <a:lnTo>
                  <a:pt x="3137630" y="47788"/>
                </a:lnTo>
                <a:lnTo>
                  <a:pt x="3030398" y="47788"/>
                </a:lnTo>
                <a:lnTo>
                  <a:pt x="2902873" y="47788"/>
                </a:lnTo>
                <a:lnTo>
                  <a:pt x="2902873" y="62022"/>
                </a:lnTo>
                <a:lnTo>
                  <a:pt x="2792509" y="62022"/>
                </a:lnTo>
                <a:lnTo>
                  <a:pt x="2792509" y="76879"/>
                </a:lnTo>
                <a:lnTo>
                  <a:pt x="2684651" y="76879"/>
                </a:lnTo>
                <a:lnTo>
                  <a:pt x="2684651" y="88616"/>
                </a:lnTo>
                <a:lnTo>
                  <a:pt x="2624771" y="88616"/>
                </a:lnTo>
                <a:lnTo>
                  <a:pt x="2624771" y="98105"/>
                </a:lnTo>
                <a:lnTo>
                  <a:pt x="2521548" y="98105"/>
                </a:lnTo>
                <a:lnTo>
                  <a:pt x="2521548" y="112962"/>
                </a:lnTo>
                <a:lnTo>
                  <a:pt x="2426217" y="112962"/>
                </a:lnTo>
                <a:lnTo>
                  <a:pt x="2426217" y="122451"/>
                </a:lnTo>
                <a:lnTo>
                  <a:pt x="2284410" y="122451"/>
                </a:lnTo>
                <a:lnTo>
                  <a:pt x="2284410" y="136560"/>
                </a:lnTo>
                <a:lnTo>
                  <a:pt x="2229291" y="136560"/>
                </a:lnTo>
                <a:lnTo>
                  <a:pt x="2229291" y="150669"/>
                </a:lnTo>
                <a:lnTo>
                  <a:pt x="2075709" y="150669"/>
                </a:lnTo>
                <a:lnTo>
                  <a:pt x="2075709" y="164902"/>
                </a:lnTo>
                <a:lnTo>
                  <a:pt x="1964593" y="164902"/>
                </a:lnTo>
                <a:lnTo>
                  <a:pt x="1964593" y="173517"/>
                </a:lnTo>
                <a:lnTo>
                  <a:pt x="1869262" y="173517"/>
                </a:lnTo>
                <a:lnTo>
                  <a:pt x="1869262" y="189998"/>
                </a:lnTo>
                <a:lnTo>
                  <a:pt x="1799987" y="189998"/>
                </a:lnTo>
                <a:lnTo>
                  <a:pt x="1799987" y="201734"/>
                </a:lnTo>
                <a:lnTo>
                  <a:pt x="1739356" y="201734"/>
                </a:lnTo>
                <a:lnTo>
                  <a:pt x="1739356" y="211098"/>
                </a:lnTo>
                <a:lnTo>
                  <a:pt x="1584897" y="211098"/>
                </a:lnTo>
                <a:lnTo>
                  <a:pt x="1584897" y="223709"/>
                </a:lnTo>
                <a:lnTo>
                  <a:pt x="1462006" y="223709"/>
                </a:lnTo>
                <a:lnTo>
                  <a:pt x="1462006" y="239440"/>
                </a:lnTo>
                <a:lnTo>
                  <a:pt x="1381707" y="239440"/>
                </a:lnTo>
                <a:lnTo>
                  <a:pt x="1381707" y="251177"/>
                </a:lnTo>
                <a:lnTo>
                  <a:pt x="1307672" y="251177"/>
                </a:lnTo>
                <a:lnTo>
                  <a:pt x="1307672" y="263038"/>
                </a:lnTo>
                <a:lnTo>
                  <a:pt x="1206829" y="263038"/>
                </a:lnTo>
                <a:lnTo>
                  <a:pt x="1206829" y="275523"/>
                </a:lnTo>
                <a:lnTo>
                  <a:pt x="1117010" y="275523"/>
                </a:lnTo>
                <a:lnTo>
                  <a:pt x="1117010" y="287385"/>
                </a:lnTo>
                <a:lnTo>
                  <a:pt x="1041346" y="287385"/>
                </a:lnTo>
                <a:lnTo>
                  <a:pt x="1041346" y="299870"/>
                </a:lnTo>
                <a:lnTo>
                  <a:pt x="973575" y="299870"/>
                </a:lnTo>
                <a:lnTo>
                  <a:pt x="973575" y="316351"/>
                </a:lnTo>
                <a:lnTo>
                  <a:pt x="905051" y="316351"/>
                </a:lnTo>
                <a:lnTo>
                  <a:pt x="905051" y="327338"/>
                </a:lnTo>
                <a:lnTo>
                  <a:pt x="823124" y="327338"/>
                </a:lnTo>
                <a:lnTo>
                  <a:pt x="823124" y="339948"/>
                </a:lnTo>
                <a:lnTo>
                  <a:pt x="761741" y="339948"/>
                </a:lnTo>
                <a:lnTo>
                  <a:pt x="761741" y="348563"/>
                </a:lnTo>
                <a:lnTo>
                  <a:pt x="685326" y="348563"/>
                </a:lnTo>
                <a:lnTo>
                  <a:pt x="685326" y="365793"/>
                </a:lnTo>
                <a:lnTo>
                  <a:pt x="597887" y="365793"/>
                </a:lnTo>
                <a:lnTo>
                  <a:pt x="597887" y="373659"/>
                </a:lnTo>
                <a:lnTo>
                  <a:pt x="570327" y="373659"/>
                </a:lnTo>
                <a:lnTo>
                  <a:pt x="570327" y="386270"/>
                </a:lnTo>
                <a:lnTo>
                  <a:pt x="486020" y="386270"/>
                </a:lnTo>
                <a:lnTo>
                  <a:pt x="486020" y="402001"/>
                </a:lnTo>
                <a:lnTo>
                  <a:pt x="423760" y="402001"/>
                </a:lnTo>
                <a:lnTo>
                  <a:pt x="423760" y="412115"/>
                </a:lnTo>
                <a:lnTo>
                  <a:pt x="374153" y="412115"/>
                </a:lnTo>
                <a:lnTo>
                  <a:pt x="374153" y="422353"/>
                </a:lnTo>
                <a:lnTo>
                  <a:pt x="345717" y="422353"/>
                </a:lnTo>
                <a:lnTo>
                  <a:pt x="345717" y="437335"/>
                </a:lnTo>
                <a:lnTo>
                  <a:pt x="296861" y="437335"/>
                </a:lnTo>
                <a:lnTo>
                  <a:pt x="296861" y="448322"/>
                </a:lnTo>
                <a:lnTo>
                  <a:pt x="258277" y="448322"/>
                </a:lnTo>
                <a:lnTo>
                  <a:pt x="258277" y="463180"/>
                </a:lnTo>
                <a:lnTo>
                  <a:pt x="217314" y="463180"/>
                </a:lnTo>
                <a:lnTo>
                  <a:pt x="217314" y="474167"/>
                </a:lnTo>
                <a:lnTo>
                  <a:pt x="161443" y="474167"/>
                </a:lnTo>
                <a:lnTo>
                  <a:pt x="161443" y="486029"/>
                </a:lnTo>
                <a:lnTo>
                  <a:pt x="132255" y="486029"/>
                </a:lnTo>
                <a:lnTo>
                  <a:pt x="132255" y="500137"/>
                </a:lnTo>
                <a:lnTo>
                  <a:pt x="94423" y="500137"/>
                </a:lnTo>
                <a:lnTo>
                  <a:pt x="94423" y="511873"/>
                </a:lnTo>
                <a:lnTo>
                  <a:pt x="47196" y="511873"/>
                </a:lnTo>
                <a:lnTo>
                  <a:pt x="47196" y="533099"/>
                </a:lnTo>
                <a:lnTo>
                  <a:pt x="11744" y="533099"/>
                </a:lnTo>
              </a:path>
            </a:pathLst>
          </a:custGeom>
          <a:noFill/>
          <a:ln w="11906" cap="flat">
            <a:solidFill>
              <a:srgbClr val="8B878B"/>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61" name="Freeform 260">
            <a:extLst>
              <a:ext uri="{FF2B5EF4-FFF2-40B4-BE49-F238E27FC236}">
                <a16:creationId xmlns:a16="http://schemas.microsoft.com/office/drawing/2014/main" id="{828B5B43-0A67-8A4E-B6B9-AB6E967A01BC}"/>
              </a:ext>
            </a:extLst>
          </p:cNvPr>
          <p:cNvSpPr/>
          <p:nvPr/>
        </p:nvSpPr>
        <p:spPr>
          <a:xfrm>
            <a:off x="1570645" y="4454195"/>
            <a:ext cx="3458361" cy="1227382"/>
          </a:xfrm>
          <a:custGeom>
            <a:avLst/>
            <a:gdLst>
              <a:gd name="connsiteX0" fmla="*/ 3384038 w 3394842"/>
              <a:gd name="connsiteY0" fmla="*/ 11705 h 1198605"/>
              <a:gd name="connsiteX1" fmla="*/ 3365498 w 3394842"/>
              <a:gd name="connsiteY1" fmla="*/ 11705 h 1198605"/>
              <a:gd name="connsiteX2" fmla="*/ 3365498 w 3394842"/>
              <a:gd name="connsiteY2" fmla="*/ 24690 h 1198605"/>
              <a:gd name="connsiteX3" fmla="*/ 3344327 w 3394842"/>
              <a:gd name="connsiteY3" fmla="*/ 24690 h 1198605"/>
              <a:gd name="connsiteX4" fmla="*/ 3344327 w 3394842"/>
              <a:gd name="connsiteY4" fmla="*/ 37675 h 1198605"/>
              <a:gd name="connsiteX5" fmla="*/ 3325161 w 3394842"/>
              <a:gd name="connsiteY5" fmla="*/ 37675 h 1198605"/>
              <a:gd name="connsiteX6" fmla="*/ 3325161 w 3394842"/>
              <a:gd name="connsiteY6" fmla="*/ 53157 h 1198605"/>
              <a:gd name="connsiteX7" fmla="*/ 3302738 w 3394842"/>
              <a:gd name="connsiteY7" fmla="*/ 53157 h 1198605"/>
              <a:gd name="connsiteX8" fmla="*/ 3302738 w 3394842"/>
              <a:gd name="connsiteY8" fmla="*/ 61148 h 1198605"/>
              <a:gd name="connsiteX9" fmla="*/ 3272297 w 3394842"/>
              <a:gd name="connsiteY9" fmla="*/ 61148 h 1198605"/>
              <a:gd name="connsiteX10" fmla="*/ 3272297 w 3394842"/>
              <a:gd name="connsiteY10" fmla="*/ 74133 h 1198605"/>
              <a:gd name="connsiteX11" fmla="*/ 3148780 w 3394842"/>
              <a:gd name="connsiteY11" fmla="*/ 74133 h 1198605"/>
              <a:gd name="connsiteX12" fmla="*/ 3148780 w 3394842"/>
              <a:gd name="connsiteY12" fmla="*/ 88366 h 1198605"/>
              <a:gd name="connsiteX13" fmla="*/ 3033405 w 3394842"/>
              <a:gd name="connsiteY13" fmla="*/ 88366 h 1198605"/>
              <a:gd name="connsiteX14" fmla="*/ 3033405 w 3394842"/>
              <a:gd name="connsiteY14" fmla="*/ 101351 h 1198605"/>
              <a:gd name="connsiteX15" fmla="*/ 2950851 w 3394842"/>
              <a:gd name="connsiteY15" fmla="*/ 101351 h 1198605"/>
              <a:gd name="connsiteX16" fmla="*/ 2950851 w 3394842"/>
              <a:gd name="connsiteY16" fmla="*/ 106345 h 1198605"/>
              <a:gd name="connsiteX17" fmla="*/ 2918532 w 3394842"/>
              <a:gd name="connsiteY17" fmla="*/ 106345 h 1198605"/>
              <a:gd name="connsiteX18" fmla="*/ 2918532 w 3394842"/>
              <a:gd name="connsiteY18" fmla="*/ 114960 h 1198605"/>
              <a:gd name="connsiteX19" fmla="*/ 2817438 w 3394842"/>
              <a:gd name="connsiteY19" fmla="*/ 114960 h 1198605"/>
              <a:gd name="connsiteX20" fmla="*/ 2817438 w 3394842"/>
              <a:gd name="connsiteY20" fmla="*/ 127321 h 1198605"/>
              <a:gd name="connsiteX21" fmla="*/ 2781986 w 3394842"/>
              <a:gd name="connsiteY21" fmla="*/ 127321 h 1198605"/>
              <a:gd name="connsiteX22" fmla="*/ 2781986 w 3394842"/>
              <a:gd name="connsiteY22" fmla="*/ 136560 h 1198605"/>
              <a:gd name="connsiteX23" fmla="*/ 2750919 w 3394842"/>
              <a:gd name="connsiteY23" fmla="*/ 136560 h 1198605"/>
              <a:gd name="connsiteX24" fmla="*/ 2750919 w 3394842"/>
              <a:gd name="connsiteY24" fmla="*/ 149670 h 1198605"/>
              <a:gd name="connsiteX25" fmla="*/ 2722357 w 3394842"/>
              <a:gd name="connsiteY25" fmla="*/ 149670 h 1198605"/>
              <a:gd name="connsiteX26" fmla="*/ 2722357 w 3394842"/>
              <a:gd name="connsiteY26" fmla="*/ 161406 h 1198605"/>
              <a:gd name="connsiteX27" fmla="*/ 2691415 w 3394842"/>
              <a:gd name="connsiteY27" fmla="*/ 161406 h 1198605"/>
              <a:gd name="connsiteX28" fmla="*/ 2691415 w 3394842"/>
              <a:gd name="connsiteY28" fmla="*/ 173142 h 1198605"/>
              <a:gd name="connsiteX29" fmla="*/ 2672750 w 3394842"/>
              <a:gd name="connsiteY29" fmla="*/ 173142 h 1198605"/>
              <a:gd name="connsiteX30" fmla="*/ 2672750 w 3394842"/>
              <a:gd name="connsiteY30" fmla="*/ 185503 h 1198605"/>
              <a:gd name="connsiteX31" fmla="*/ 2638551 w 3394842"/>
              <a:gd name="connsiteY31" fmla="*/ 185503 h 1198605"/>
              <a:gd name="connsiteX32" fmla="*/ 2638551 w 3394842"/>
              <a:gd name="connsiteY32" fmla="*/ 199112 h 1198605"/>
              <a:gd name="connsiteX33" fmla="*/ 2610741 w 3394842"/>
              <a:gd name="connsiteY33" fmla="*/ 199112 h 1198605"/>
              <a:gd name="connsiteX34" fmla="*/ 2610741 w 3394842"/>
              <a:gd name="connsiteY34" fmla="*/ 213346 h 1198605"/>
              <a:gd name="connsiteX35" fmla="*/ 2577795 w 3394842"/>
              <a:gd name="connsiteY35" fmla="*/ 213346 h 1198605"/>
              <a:gd name="connsiteX36" fmla="*/ 2577795 w 3394842"/>
              <a:gd name="connsiteY36" fmla="*/ 225082 h 1198605"/>
              <a:gd name="connsiteX37" fmla="*/ 2555496 w 3394842"/>
              <a:gd name="connsiteY37" fmla="*/ 225082 h 1198605"/>
              <a:gd name="connsiteX38" fmla="*/ 2555496 w 3394842"/>
              <a:gd name="connsiteY38" fmla="*/ 246807 h 1198605"/>
              <a:gd name="connsiteX39" fmla="*/ 2525055 w 3394842"/>
              <a:gd name="connsiteY39" fmla="*/ 246807 h 1198605"/>
              <a:gd name="connsiteX40" fmla="*/ 2525055 w 3394842"/>
              <a:gd name="connsiteY40" fmla="*/ 263412 h 1198605"/>
              <a:gd name="connsiteX41" fmla="*/ 2476576 w 3394842"/>
              <a:gd name="connsiteY41" fmla="*/ 263412 h 1198605"/>
              <a:gd name="connsiteX42" fmla="*/ 2476576 w 3394842"/>
              <a:gd name="connsiteY42" fmla="*/ 275149 h 1198605"/>
              <a:gd name="connsiteX43" fmla="*/ 2449893 w 3394842"/>
              <a:gd name="connsiteY43" fmla="*/ 275149 h 1198605"/>
              <a:gd name="connsiteX44" fmla="*/ 2449893 w 3394842"/>
              <a:gd name="connsiteY44" fmla="*/ 287509 h 1198605"/>
              <a:gd name="connsiteX45" fmla="*/ 2405171 w 3394842"/>
              <a:gd name="connsiteY45" fmla="*/ 287509 h 1198605"/>
              <a:gd name="connsiteX46" fmla="*/ 2405171 w 3394842"/>
              <a:gd name="connsiteY46" fmla="*/ 299995 h 1198605"/>
              <a:gd name="connsiteX47" fmla="*/ 2360575 w 3394842"/>
              <a:gd name="connsiteY47" fmla="*/ 299995 h 1198605"/>
              <a:gd name="connsiteX48" fmla="*/ 2360575 w 3394842"/>
              <a:gd name="connsiteY48" fmla="*/ 311107 h 1198605"/>
              <a:gd name="connsiteX49" fmla="*/ 2312721 w 3394842"/>
              <a:gd name="connsiteY49" fmla="*/ 311107 h 1198605"/>
              <a:gd name="connsiteX50" fmla="*/ 2312721 w 3394842"/>
              <a:gd name="connsiteY50" fmla="*/ 324716 h 1198605"/>
              <a:gd name="connsiteX51" fmla="*/ 2287918 w 3394842"/>
              <a:gd name="connsiteY51" fmla="*/ 324716 h 1198605"/>
              <a:gd name="connsiteX52" fmla="*/ 2287918 w 3394842"/>
              <a:gd name="connsiteY52" fmla="*/ 338325 h 1198605"/>
              <a:gd name="connsiteX53" fmla="*/ 2269252 w 3394842"/>
              <a:gd name="connsiteY53" fmla="*/ 338325 h 1198605"/>
              <a:gd name="connsiteX54" fmla="*/ 2269252 w 3394842"/>
              <a:gd name="connsiteY54" fmla="*/ 350062 h 1198605"/>
              <a:gd name="connsiteX55" fmla="*/ 2231420 w 3394842"/>
              <a:gd name="connsiteY55" fmla="*/ 350062 h 1198605"/>
              <a:gd name="connsiteX56" fmla="*/ 2231420 w 3394842"/>
              <a:gd name="connsiteY56" fmla="*/ 362422 h 1198605"/>
              <a:gd name="connsiteX57" fmla="*/ 2195969 w 3394842"/>
              <a:gd name="connsiteY57" fmla="*/ 362422 h 1198605"/>
              <a:gd name="connsiteX58" fmla="*/ 2195969 w 3394842"/>
              <a:gd name="connsiteY58" fmla="*/ 373534 h 1198605"/>
              <a:gd name="connsiteX59" fmla="*/ 2150746 w 3394842"/>
              <a:gd name="connsiteY59" fmla="*/ 373534 h 1198605"/>
              <a:gd name="connsiteX60" fmla="*/ 2150746 w 3394842"/>
              <a:gd name="connsiteY60" fmla="*/ 387143 h 1198605"/>
              <a:gd name="connsiteX61" fmla="*/ 2124063 w 3394842"/>
              <a:gd name="connsiteY61" fmla="*/ 387143 h 1198605"/>
              <a:gd name="connsiteX62" fmla="*/ 2124063 w 3394842"/>
              <a:gd name="connsiteY62" fmla="*/ 399504 h 1198605"/>
              <a:gd name="connsiteX63" fmla="*/ 2084978 w 3394842"/>
              <a:gd name="connsiteY63" fmla="*/ 399504 h 1198605"/>
              <a:gd name="connsiteX64" fmla="*/ 2084978 w 3394842"/>
              <a:gd name="connsiteY64" fmla="*/ 411240 h 1198605"/>
              <a:gd name="connsiteX65" fmla="*/ 2061929 w 3394842"/>
              <a:gd name="connsiteY65" fmla="*/ 411240 h 1198605"/>
              <a:gd name="connsiteX66" fmla="*/ 2061929 w 3394842"/>
              <a:gd name="connsiteY66" fmla="*/ 421853 h 1198605"/>
              <a:gd name="connsiteX67" fmla="*/ 2004805 w 3394842"/>
              <a:gd name="connsiteY67" fmla="*/ 421853 h 1198605"/>
              <a:gd name="connsiteX68" fmla="*/ 2004805 w 3394842"/>
              <a:gd name="connsiteY68" fmla="*/ 438584 h 1198605"/>
              <a:gd name="connsiteX69" fmla="*/ 1960209 w 3394842"/>
              <a:gd name="connsiteY69" fmla="*/ 438584 h 1198605"/>
              <a:gd name="connsiteX70" fmla="*/ 1960209 w 3394842"/>
              <a:gd name="connsiteY70" fmla="*/ 449696 h 1198605"/>
              <a:gd name="connsiteX71" fmla="*/ 1937159 w 3394842"/>
              <a:gd name="connsiteY71" fmla="*/ 449696 h 1198605"/>
              <a:gd name="connsiteX72" fmla="*/ 1937159 w 3394842"/>
              <a:gd name="connsiteY72" fmla="*/ 460808 h 1198605"/>
              <a:gd name="connsiteX73" fmla="*/ 1912981 w 3394842"/>
              <a:gd name="connsiteY73" fmla="*/ 460808 h 1198605"/>
              <a:gd name="connsiteX74" fmla="*/ 1912981 w 3394842"/>
              <a:gd name="connsiteY74" fmla="*/ 473793 h 1198605"/>
              <a:gd name="connsiteX75" fmla="*/ 1880035 w 3394842"/>
              <a:gd name="connsiteY75" fmla="*/ 473793 h 1198605"/>
              <a:gd name="connsiteX76" fmla="*/ 1880035 w 3394842"/>
              <a:gd name="connsiteY76" fmla="*/ 485529 h 1198605"/>
              <a:gd name="connsiteX77" fmla="*/ 1853353 w 3394842"/>
              <a:gd name="connsiteY77" fmla="*/ 485529 h 1198605"/>
              <a:gd name="connsiteX78" fmla="*/ 1853353 w 3394842"/>
              <a:gd name="connsiteY78" fmla="*/ 499138 h 1198605"/>
              <a:gd name="connsiteX79" fmla="*/ 1820532 w 3394842"/>
              <a:gd name="connsiteY79" fmla="*/ 499138 h 1198605"/>
              <a:gd name="connsiteX80" fmla="*/ 1820532 w 3394842"/>
              <a:gd name="connsiteY80" fmla="*/ 510875 h 1198605"/>
              <a:gd name="connsiteX81" fmla="*/ 1798734 w 3394842"/>
              <a:gd name="connsiteY81" fmla="*/ 510875 h 1198605"/>
              <a:gd name="connsiteX82" fmla="*/ 1798734 w 3394842"/>
              <a:gd name="connsiteY82" fmla="*/ 525732 h 1198605"/>
              <a:gd name="connsiteX83" fmla="*/ 1777063 w 3394842"/>
              <a:gd name="connsiteY83" fmla="*/ 525732 h 1198605"/>
              <a:gd name="connsiteX84" fmla="*/ 1777063 w 3394842"/>
              <a:gd name="connsiteY84" fmla="*/ 535596 h 1198605"/>
              <a:gd name="connsiteX85" fmla="*/ 1749753 w 3394842"/>
              <a:gd name="connsiteY85" fmla="*/ 535596 h 1198605"/>
              <a:gd name="connsiteX86" fmla="*/ 1749753 w 3394842"/>
              <a:gd name="connsiteY86" fmla="*/ 549954 h 1198605"/>
              <a:gd name="connsiteX87" fmla="*/ 1719313 w 3394842"/>
              <a:gd name="connsiteY87" fmla="*/ 549954 h 1198605"/>
              <a:gd name="connsiteX88" fmla="*/ 1719313 w 3394842"/>
              <a:gd name="connsiteY88" fmla="*/ 563438 h 1198605"/>
              <a:gd name="connsiteX89" fmla="*/ 1700647 w 3394842"/>
              <a:gd name="connsiteY89" fmla="*/ 563438 h 1198605"/>
              <a:gd name="connsiteX90" fmla="*/ 1700647 w 3394842"/>
              <a:gd name="connsiteY90" fmla="*/ 573427 h 1198605"/>
              <a:gd name="connsiteX91" fmla="*/ 1657178 w 3394842"/>
              <a:gd name="connsiteY91" fmla="*/ 573427 h 1198605"/>
              <a:gd name="connsiteX92" fmla="*/ 1657178 w 3394842"/>
              <a:gd name="connsiteY92" fmla="*/ 582042 h 1198605"/>
              <a:gd name="connsiteX93" fmla="*/ 1593290 w 3394842"/>
              <a:gd name="connsiteY93" fmla="*/ 582042 h 1198605"/>
              <a:gd name="connsiteX94" fmla="*/ 1593290 w 3394842"/>
              <a:gd name="connsiteY94" fmla="*/ 600645 h 1198605"/>
              <a:gd name="connsiteX95" fmla="*/ 1540551 w 3394842"/>
              <a:gd name="connsiteY95" fmla="*/ 600645 h 1198605"/>
              <a:gd name="connsiteX96" fmla="*/ 1540551 w 3394842"/>
              <a:gd name="connsiteY96" fmla="*/ 612382 h 1198605"/>
              <a:gd name="connsiteX97" fmla="*/ 1491570 w 3394842"/>
              <a:gd name="connsiteY97" fmla="*/ 612382 h 1198605"/>
              <a:gd name="connsiteX98" fmla="*/ 1491570 w 3394842"/>
              <a:gd name="connsiteY98" fmla="*/ 624742 h 1198605"/>
              <a:gd name="connsiteX99" fmla="*/ 1467894 w 3394842"/>
              <a:gd name="connsiteY99" fmla="*/ 624742 h 1198605"/>
              <a:gd name="connsiteX100" fmla="*/ 1467894 w 3394842"/>
              <a:gd name="connsiteY100" fmla="*/ 637727 h 1198605"/>
              <a:gd name="connsiteX101" fmla="*/ 1412649 w 3394842"/>
              <a:gd name="connsiteY101" fmla="*/ 637727 h 1198605"/>
              <a:gd name="connsiteX102" fmla="*/ 1412649 w 3394842"/>
              <a:gd name="connsiteY102" fmla="*/ 650088 h 1198605"/>
              <a:gd name="connsiteX103" fmla="*/ 1389098 w 3394842"/>
              <a:gd name="connsiteY103" fmla="*/ 650088 h 1198605"/>
              <a:gd name="connsiteX104" fmla="*/ 1389098 w 3394842"/>
              <a:gd name="connsiteY104" fmla="*/ 661200 h 1198605"/>
              <a:gd name="connsiteX105" fmla="*/ 1347508 w 3394842"/>
              <a:gd name="connsiteY105" fmla="*/ 661200 h 1198605"/>
              <a:gd name="connsiteX106" fmla="*/ 1347508 w 3394842"/>
              <a:gd name="connsiteY106" fmla="*/ 674185 h 1198605"/>
              <a:gd name="connsiteX107" fmla="*/ 1318320 w 3394842"/>
              <a:gd name="connsiteY107" fmla="*/ 674185 h 1198605"/>
              <a:gd name="connsiteX108" fmla="*/ 1318320 w 3394842"/>
              <a:gd name="connsiteY108" fmla="*/ 684173 h 1198605"/>
              <a:gd name="connsiteX109" fmla="*/ 1292890 w 3394842"/>
              <a:gd name="connsiteY109" fmla="*/ 684173 h 1198605"/>
              <a:gd name="connsiteX110" fmla="*/ 1292890 w 3394842"/>
              <a:gd name="connsiteY110" fmla="*/ 700154 h 1198605"/>
              <a:gd name="connsiteX111" fmla="*/ 1251927 w 3394842"/>
              <a:gd name="connsiteY111" fmla="*/ 700154 h 1198605"/>
              <a:gd name="connsiteX112" fmla="*/ 1251927 w 3394842"/>
              <a:gd name="connsiteY112" fmla="*/ 712016 h 1198605"/>
              <a:gd name="connsiteX113" fmla="*/ 1214095 w 3394842"/>
              <a:gd name="connsiteY113" fmla="*/ 712016 h 1198605"/>
              <a:gd name="connsiteX114" fmla="*/ 1214095 w 3394842"/>
              <a:gd name="connsiteY114" fmla="*/ 725625 h 1198605"/>
              <a:gd name="connsiteX115" fmla="*/ 1189792 w 3394842"/>
              <a:gd name="connsiteY115" fmla="*/ 725625 h 1198605"/>
              <a:gd name="connsiteX116" fmla="*/ 1189792 w 3394842"/>
              <a:gd name="connsiteY116" fmla="*/ 736112 h 1198605"/>
              <a:gd name="connsiteX117" fmla="*/ 1153213 w 3394842"/>
              <a:gd name="connsiteY117" fmla="*/ 736112 h 1198605"/>
              <a:gd name="connsiteX118" fmla="*/ 1153213 w 3394842"/>
              <a:gd name="connsiteY118" fmla="*/ 749097 h 1198605"/>
              <a:gd name="connsiteX119" fmla="*/ 1117260 w 3394842"/>
              <a:gd name="connsiteY119" fmla="*/ 749097 h 1198605"/>
              <a:gd name="connsiteX120" fmla="*/ 1117260 w 3394842"/>
              <a:gd name="connsiteY120" fmla="*/ 760834 h 1198605"/>
              <a:gd name="connsiteX121" fmla="*/ 1086193 w 3394842"/>
              <a:gd name="connsiteY121" fmla="*/ 760834 h 1198605"/>
              <a:gd name="connsiteX122" fmla="*/ 1086193 w 3394842"/>
              <a:gd name="connsiteY122" fmla="*/ 772570 h 1198605"/>
              <a:gd name="connsiteX123" fmla="*/ 1033454 w 3394842"/>
              <a:gd name="connsiteY123" fmla="*/ 772570 h 1198605"/>
              <a:gd name="connsiteX124" fmla="*/ 1033454 w 3394842"/>
              <a:gd name="connsiteY124" fmla="*/ 787428 h 1198605"/>
              <a:gd name="connsiteX125" fmla="*/ 988106 w 3394842"/>
              <a:gd name="connsiteY125" fmla="*/ 787428 h 1198605"/>
              <a:gd name="connsiteX126" fmla="*/ 988106 w 3394842"/>
              <a:gd name="connsiteY126" fmla="*/ 796667 h 1198605"/>
              <a:gd name="connsiteX127" fmla="*/ 957039 w 3394842"/>
              <a:gd name="connsiteY127" fmla="*/ 796667 h 1198605"/>
              <a:gd name="connsiteX128" fmla="*/ 957039 w 3394842"/>
              <a:gd name="connsiteY128" fmla="*/ 809153 h 1198605"/>
              <a:gd name="connsiteX129" fmla="*/ 921712 w 3394842"/>
              <a:gd name="connsiteY129" fmla="*/ 809153 h 1198605"/>
              <a:gd name="connsiteX130" fmla="*/ 921712 w 3394842"/>
              <a:gd name="connsiteY130" fmla="*/ 821513 h 1198605"/>
              <a:gd name="connsiteX131" fmla="*/ 871479 w 3394842"/>
              <a:gd name="connsiteY131" fmla="*/ 821513 h 1198605"/>
              <a:gd name="connsiteX132" fmla="*/ 871479 w 3394842"/>
              <a:gd name="connsiteY132" fmla="*/ 835122 h 1198605"/>
              <a:gd name="connsiteX133" fmla="*/ 848429 w 3394842"/>
              <a:gd name="connsiteY133" fmla="*/ 835122 h 1198605"/>
              <a:gd name="connsiteX134" fmla="*/ 848429 w 3394842"/>
              <a:gd name="connsiteY134" fmla="*/ 847483 h 1198605"/>
              <a:gd name="connsiteX135" fmla="*/ 832269 w 3394842"/>
              <a:gd name="connsiteY135" fmla="*/ 847483 h 1198605"/>
              <a:gd name="connsiteX136" fmla="*/ 832269 w 3394842"/>
              <a:gd name="connsiteY136" fmla="*/ 862965 h 1198605"/>
              <a:gd name="connsiteX137" fmla="*/ 798195 w 3394842"/>
              <a:gd name="connsiteY137" fmla="*/ 862965 h 1198605"/>
              <a:gd name="connsiteX138" fmla="*/ 798195 w 3394842"/>
              <a:gd name="connsiteY138" fmla="*/ 874077 h 1198605"/>
              <a:gd name="connsiteX139" fmla="*/ 758484 w 3394842"/>
              <a:gd name="connsiteY139" fmla="*/ 874077 h 1198605"/>
              <a:gd name="connsiteX140" fmla="*/ 758484 w 3394842"/>
              <a:gd name="connsiteY140" fmla="*/ 885814 h 1198605"/>
              <a:gd name="connsiteX141" fmla="*/ 711884 w 3394842"/>
              <a:gd name="connsiteY141" fmla="*/ 885814 h 1198605"/>
              <a:gd name="connsiteX142" fmla="*/ 711884 w 3394842"/>
              <a:gd name="connsiteY142" fmla="*/ 896926 h 1198605"/>
              <a:gd name="connsiteX143" fmla="*/ 684574 w 3394842"/>
              <a:gd name="connsiteY143" fmla="*/ 896926 h 1198605"/>
              <a:gd name="connsiteX144" fmla="*/ 684574 w 3394842"/>
              <a:gd name="connsiteY144" fmla="*/ 905665 h 1198605"/>
              <a:gd name="connsiteX145" fmla="*/ 663404 w 3394842"/>
              <a:gd name="connsiteY145" fmla="*/ 905665 h 1198605"/>
              <a:gd name="connsiteX146" fmla="*/ 663404 w 3394842"/>
              <a:gd name="connsiteY146" fmla="*/ 911783 h 1198605"/>
              <a:gd name="connsiteX147" fmla="*/ 640479 w 3394842"/>
              <a:gd name="connsiteY147" fmla="*/ 911783 h 1198605"/>
              <a:gd name="connsiteX148" fmla="*/ 640479 w 3394842"/>
              <a:gd name="connsiteY148" fmla="*/ 922895 h 1198605"/>
              <a:gd name="connsiteX149" fmla="*/ 611917 w 3394842"/>
              <a:gd name="connsiteY149" fmla="*/ 922895 h 1198605"/>
              <a:gd name="connsiteX150" fmla="*/ 611917 w 3394842"/>
              <a:gd name="connsiteY150" fmla="*/ 936505 h 1198605"/>
              <a:gd name="connsiteX151" fmla="*/ 599515 w 3394842"/>
              <a:gd name="connsiteY151" fmla="*/ 936505 h 1198605"/>
              <a:gd name="connsiteX152" fmla="*/ 599515 w 3394842"/>
              <a:gd name="connsiteY152" fmla="*/ 949489 h 1198605"/>
              <a:gd name="connsiteX153" fmla="*/ 583982 w 3394842"/>
              <a:gd name="connsiteY153" fmla="*/ 949489 h 1198605"/>
              <a:gd name="connsiteX154" fmla="*/ 583982 w 3394842"/>
              <a:gd name="connsiteY154" fmla="*/ 961975 h 1198605"/>
              <a:gd name="connsiteX155" fmla="*/ 546150 w 3394842"/>
              <a:gd name="connsiteY155" fmla="*/ 961975 h 1198605"/>
              <a:gd name="connsiteX156" fmla="*/ 546150 w 3394842"/>
              <a:gd name="connsiteY156" fmla="*/ 972463 h 1198605"/>
              <a:gd name="connsiteX157" fmla="*/ 521973 w 3394842"/>
              <a:gd name="connsiteY157" fmla="*/ 972463 h 1198605"/>
              <a:gd name="connsiteX158" fmla="*/ 521973 w 3394842"/>
              <a:gd name="connsiteY158" fmla="*/ 981702 h 1198605"/>
              <a:gd name="connsiteX159" fmla="*/ 494037 w 3394842"/>
              <a:gd name="connsiteY159" fmla="*/ 981702 h 1198605"/>
              <a:gd name="connsiteX160" fmla="*/ 494037 w 3394842"/>
              <a:gd name="connsiteY160" fmla="*/ 998433 h 1198605"/>
              <a:gd name="connsiteX161" fmla="*/ 466102 w 3394842"/>
              <a:gd name="connsiteY161" fmla="*/ 998433 h 1198605"/>
              <a:gd name="connsiteX162" fmla="*/ 466102 w 3394842"/>
              <a:gd name="connsiteY162" fmla="*/ 1010793 h 1198605"/>
              <a:gd name="connsiteX163" fmla="*/ 415868 w 3394842"/>
              <a:gd name="connsiteY163" fmla="*/ 1010793 h 1198605"/>
              <a:gd name="connsiteX164" fmla="*/ 415868 w 3394842"/>
              <a:gd name="connsiteY164" fmla="*/ 1023778 h 1198605"/>
              <a:gd name="connsiteX165" fmla="*/ 381043 w 3394842"/>
              <a:gd name="connsiteY165" fmla="*/ 1023778 h 1198605"/>
              <a:gd name="connsiteX166" fmla="*/ 381043 w 3394842"/>
              <a:gd name="connsiteY166" fmla="*/ 1037387 h 1198605"/>
              <a:gd name="connsiteX167" fmla="*/ 363630 w 3394842"/>
              <a:gd name="connsiteY167" fmla="*/ 1037387 h 1198605"/>
              <a:gd name="connsiteX168" fmla="*/ 363630 w 3394842"/>
              <a:gd name="connsiteY168" fmla="*/ 1050996 h 1198605"/>
              <a:gd name="connsiteX169" fmla="*/ 348723 w 3394842"/>
              <a:gd name="connsiteY169" fmla="*/ 1050996 h 1198605"/>
              <a:gd name="connsiteX170" fmla="*/ 348723 w 3394842"/>
              <a:gd name="connsiteY170" fmla="*/ 1062733 h 1198605"/>
              <a:gd name="connsiteX171" fmla="*/ 332062 w 3394842"/>
              <a:gd name="connsiteY171" fmla="*/ 1062733 h 1198605"/>
              <a:gd name="connsiteX172" fmla="*/ 332062 w 3394842"/>
              <a:gd name="connsiteY172" fmla="*/ 1072721 h 1198605"/>
              <a:gd name="connsiteX173" fmla="*/ 299742 w 3394842"/>
              <a:gd name="connsiteY173" fmla="*/ 1072721 h 1198605"/>
              <a:gd name="connsiteX174" fmla="*/ 299742 w 3394842"/>
              <a:gd name="connsiteY174" fmla="*/ 1084457 h 1198605"/>
              <a:gd name="connsiteX175" fmla="*/ 269928 w 3394842"/>
              <a:gd name="connsiteY175" fmla="*/ 1084457 h 1198605"/>
              <a:gd name="connsiteX176" fmla="*/ 269928 w 3394842"/>
              <a:gd name="connsiteY176" fmla="*/ 1098067 h 1198605"/>
              <a:gd name="connsiteX177" fmla="*/ 238860 w 3394842"/>
              <a:gd name="connsiteY177" fmla="*/ 1098067 h 1198605"/>
              <a:gd name="connsiteX178" fmla="*/ 238860 w 3394842"/>
              <a:gd name="connsiteY178" fmla="*/ 1110427 h 1198605"/>
              <a:gd name="connsiteX179" fmla="*/ 205413 w 3394842"/>
              <a:gd name="connsiteY179" fmla="*/ 1110427 h 1198605"/>
              <a:gd name="connsiteX180" fmla="*/ 205413 w 3394842"/>
              <a:gd name="connsiteY180" fmla="*/ 1120915 h 1198605"/>
              <a:gd name="connsiteX181" fmla="*/ 176851 w 3394842"/>
              <a:gd name="connsiteY181" fmla="*/ 1120915 h 1198605"/>
              <a:gd name="connsiteX182" fmla="*/ 176851 w 3394842"/>
              <a:gd name="connsiteY182" fmla="*/ 1137021 h 1198605"/>
              <a:gd name="connsiteX183" fmla="*/ 147037 w 3394842"/>
              <a:gd name="connsiteY183" fmla="*/ 1137021 h 1198605"/>
              <a:gd name="connsiteX184" fmla="*/ 147037 w 3394842"/>
              <a:gd name="connsiteY184" fmla="*/ 1150006 h 1198605"/>
              <a:gd name="connsiteX185" fmla="*/ 121607 w 3394842"/>
              <a:gd name="connsiteY185" fmla="*/ 1150006 h 1198605"/>
              <a:gd name="connsiteX186" fmla="*/ 121607 w 3394842"/>
              <a:gd name="connsiteY186" fmla="*/ 1161118 h 1198605"/>
              <a:gd name="connsiteX187" fmla="*/ 85529 w 3394842"/>
              <a:gd name="connsiteY187" fmla="*/ 1161118 h 1198605"/>
              <a:gd name="connsiteX188" fmla="*/ 85529 w 3394842"/>
              <a:gd name="connsiteY188" fmla="*/ 1177225 h 1198605"/>
              <a:gd name="connsiteX189" fmla="*/ 64483 w 3394842"/>
              <a:gd name="connsiteY189" fmla="*/ 1177225 h 1198605"/>
              <a:gd name="connsiteX190" fmla="*/ 64483 w 3394842"/>
              <a:gd name="connsiteY190" fmla="*/ 1187088 h 1198605"/>
              <a:gd name="connsiteX191" fmla="*/ 47697 w 3394842"/>
              <a:gd name="connsiteY191" fmla="*/ 1187088 h 1198605"/>
              <a:gd name="connsiteX192" fmla="*/ 47697 w 3394842"/>
              <a:gd name="connsiteY192" fmla="*/ 1197576 h 1198605"/>
              <a:gd name="connsiteX193" fmla="*/ 11744 w 3394842"/>
              <a:gd name="connsiteY193" fmla="*/ 1197576 h 1198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3394842" h="1198605">
                <a:moveTo>
                  <a:pt x="3384038" y="11705"/>
                </a:moveTo>
                <a:lnTo>
                  <a:pt x="3365498" y="11705"/>
                </a:lnTo>
                <a:lnTo>
                  <a:pt x="3365498" y="24690"/>
                </a:lnTo>
                <a:lnTo>
                  <a:pt x="3344327" y="24690"/>
                </a:lnTo>
                <a:lnTo>
                  <a:pt x="3344327" y="37675"/>
                </a:lnTo>
                <a:lnTo>
                  <a:pt x="3325161" y="37675"/>
                </a:lnTo>
                <a:lnTo>
                  <a:pt x="3325161" y="53157"/>
                </a:lnTo>
                <a:lnTo>
                  <a:pt x="3302738" y="53157"/>
                </a:lnTo>
                <a:lnTo>
                  <a:pt x="3302738" y="61148"/>
                </a:lnTo>
                <a:lnTo>
                  <a:pt x="3272297" y="61148"/>
                </a:lnTo>
                <a:lnTo>
                  <a:pt x="3272297" y="74133"/>
                </a:lnTo>
                <a:lnTo>
                  <a:pt x="3148780" y="74133"/>
                </a:lnTo>
                <a:lnTo>
                  <a:pt x="3148780" y="88366"/>
                </a:lnTo>
                <a:lnTo>
                  <a:pt x="3033405" y="88366"/>
                </a:lnTo>
                <a:lnTo>
                  <a:pt x="3033405" y="101351"/>
                </a:lnTo>
                <a:lnTo>
                  <a:pt x="2950851" y="101351"/>
                </a:lnTo>
                <a:lnTo>
                  <a:pt x="2950851" y="106345"/>
                </a:lnTo>
                <a:lnTo>
                  <a:pt x="2918532" y="106345"/>
                </a:lnTo>
                <a:lnTo>
                  <a:pt x="2918532" y="114960"/>
                </a:lnTo>
                <a:lnTo>
                  <a:pt x="2817438" y="114960"/>
                </a:lnTo>
                <a:lnTo>
                  <a:pt x="2817438" y="127321"/>
                </a:lnTo>
                <a:lnTo>
                  <a:pt x="2781986" y="127321"/>
                </a:lnTo>
                <a:lnTo>
                  <a:pt x="2781986" y="136560"/>
                </a:lnTo>
                <a:lnTo>
                  <a:pt x="2750919" y="136560"/>
                </a:lnTo>
                <a:lnTo>
                  <a:pt x="2750919" y="149670"/>
                </a:lnTo>
                <a:lnTo>
                  <a:pt x="2722357" y="149670"/>
                </a:lnTo>
                <a:lnTo>
                  <a:pt x="2722357" y="161406"/>
                </a:lnTo>
                <a:lnTo>
                  <a:pt x="2691415" y="161406"/>
                </a:lnTo>
                <a:lnTo>
                  <a:pt x="2691415" y="173142"/>
                </a:lnTo>
                <a:lnTo>
                  <a:pt x="2672750" y="173142"/>
                </a:lnTo>
                <a:lnTo>
                  <a:pt x="2672750" y="185503"/>
                </a:lnTo>
                <a:lnTo>
                  <a:pt x="2638551" y="185503"/>
                </a:lnTo>
                <a:lnTo>
                  <a:pt x="2638551" y="199112"/>
                </a:lnTo>
                <a:lnTo>
                  <a:pt x="2610741" y="199112"/>
                </a:lnTo>
                <a:lnTo>
                  <a:pt x="2610741" y="213346"/>
                </a:lnTo>
                <a:lnTo>
                  <a:pt x="2577795" y="213346"/>
                </a:lnTo>
                <a:lnTo>
                  <a:pt x="2577795" y="225082"/>
                </a:lnTo>
                <a:lnTo>
                  <a:pt x="2555496" y="225082"/>
                </a:lnTo>
                <a:lnTo>
                  <a:pt x="2555496" y="246807"/>
                </a:lnTo>
                <a:lnTo>
                  <a:pt x="2525055" y="246807"/>
                </a:lnTo>
                <a:lnTo>
                  <a:pt x="2525055" y="263412"/>
                </a:lnTo>
                <a:lnTo>
                  <a:pt x="2476576" y="263412"/>
                </a:lnTo>
                <a:lnTo>
                  <a:pt x="2476576" y="275149"/>
                </a:lnTo>
                <a:lnTo>
                  <a:pt x="2449893" y="275149"/>
                </a:lnTo>
                <a:lnTo>
                  <a:pt x="2449893" y="287509"/>
                </a:lnTo>
                <a:lnTo>
                  <a:pt x="2405171" y="287509"/>
                </a:lnTo>
                <a:lnTo>
                  <a:pt x="2405171" y="299995"/>
                </a:lnTo>
                <a:lnTo>
                  <a:pt x="2360575" y="299995"/>
                </a:lnTo>
                <a:lnTo>
                  <a:pt x="2360575" y="311107"/>
                </a:lnTo>
                <a:lnTo>
                  <a:pt x="2312721" y="311107"/>
                </a:lnTo>
                <a:lnTo>
                  <a:pt x="2312721" y="324716"/>
                </a:lnTo>
                <a:lnTo>
                  <a:pt x="2287918" y="324716"/>
                </a:lnTo>
                <a:lnTo>
                  <a:pt x="2287918" y="338325"/>
                </a:lnTo>
                <a:lnTo>
                  <a:pt x="2269252" y="338325"/>
                </a:lnTo>
                <a:lnTo>
                  <a:pt x="2269252" y="350062"/>
                </a:lnTo>
                <a:lnTo>
                  <a:pt x="2231420" y="350062"/>
                </a:lnTo>
                <a:lnTo>
                  <a:pt x="2231420" y="362422"/>
                </a:lnTo>
                <a:lnTo>
                  <a:pt x="2195969" y="362422"/>
                </a:lnTo>
                <a:lnTo>
                  <a:pt x="2195969" y="373534"/>
                </a:lnTo>
                <a:lnTo>
                  <a:pt x="2150746" y="373534"/>
                </a:lnTo>
                <a:lnTo>
                  <a:pt x="2150746" y="387143"/>
                </a:lnTo>
                <a:lnTo>
                  <a:pt x="2124063" y="387143"/>
                </a:lnTo>
                <a:lnTo>
                  <a:pt x="2124063" y="399504"/>
                </a:lnTo>
                <a:lnTo>
                  <a:pt x="2084978" y="399504"/>
                </a:lnTo>
                <a:lnTo>
                  <a:pt x="2084978" y="411240"/>
                </a:lnTo>
                <a:lnTo>
                  <a:pt x="2061929" y="411240"/>
                </a:lnTo>
                <a:lnTo>
                  <a:pt x="2061929" y="421853"/>
                </a:lnTo>
                <a:lnTo>
                  <a:pt x="2004805" y="421853"/>
                </a:lnTo>
                <a:lnTo>
                  <a:pt x="2004805" y="438584"/>
                </a:lnTo>
                <a:lnTo>
                  <a:pt x="1960209" y="438584"/>
                </a:lnTo>
                <a:lnTo>
                  <a:pt x="1960209" y="449696"/>
                </a:lnTo>
                <a:lnTo>
                  <a:pt x="1937159" y="449696"/>
                </a:lnTo>
                <a:lnTo>
                  <a:pt x="1937159" y="460808"/>
                </a:lnTo>
                <a:lnTo>
                  <a:pt x="1912981" y="460808"/>
                </a:lnTo>
                <a:lnTo>
                  <a:pt x="1912981" y="473793"/>
                </a:lnTo>
                <a:lnTo>
                  <a:pt x="1880035" y="473793"/>
                </a:lnTo>
                <a:lnTo>
                  <a:pt x="1880035" y="485529"/>
                </a:lnTo>
                <a:lnTo>
                  <a:pt x="1853353" y="485529"/>
                </a:lnTo>
                <a:lnTo>
                  <a:pt x="1853353" y="499138"/>
                </a:lnTo>
                <a:lnTo>
                  <a:pt x="1820532" y="499138"/>
                </a:lnTo>
                <a:lnTo>
                  <a:pt x="1820532" y="510875"/>
                </a:lnTo>
                <a:lnTo>
                  <a:pt x="1798734" y="510875"/>
                </a:lnTo>
                <a:lnTo>
                  <a:pt x="1798734" y="525732"/>
                </a:lnTo>
                <a:lnTo>
                  <a:pt x="1777063" y="525732"/>
                </a:lnTo>
                <a:lnTo>
                  <a:pt x="1777063" y="535596"/>
                </a:lnTo>
                <a:lnTo>
                  <a:pt x="1749753" y="535596"/>
                </a:lnTo>
                <a:lnTo>
                  <a:pt x="1749753" y="549954"/>
                </a:lnTo>
                <a:lnTo>
                  <a:pt x="1719313" y="549954"/>
                </a:lnTo>
                <a:lnTo>
                  <a:pt x="1719313" y="563438"/>
                </a:lnTo>
                <a:lnTo>
                  <a:pt x="1700647" y="563438"/>
                </a:lnTo>
                <a:lnTo>
                  <a:pt x="1700647" y="573427"/>
                </a:lnTo>
                <a:lnTo>
                  <a:pt x="1657178" y="573427"/>
                </a:lnTo>
                <a:lnTo>
                  <a:pt x="1657178" y="582042"/>
                </a:lnTo>
                <a:lnTo>
                  <a:pt x="1593290" y="582042"/>
                </a:lnTo>
                <a:lnTo>
                  <a:pt x="1593290" y="600645"/>
                </a:lnTo>
                <a:lnTo>
                  <a:pt x="1540551" y="600645"/>
                </a:lnTo>
                <a:lnTo>
                  <a:pt x="1540551" y="612382"/>
                </a:lnTo>
                <a:lnTo>
                  <a:pt x="1491570" y="612382"/>
                </a:lnTo>
                <a:lnTo>
                  <a:pt x="1491570" y="624742"/>
                </a:lnTo>
                <a:lnTo>
                  <a:pt x="1467894" y="624742"/>
                </a:lnTo>
                <a:lnTo>
                  <a:pt x="1467894" y="637727"/>
                </a:lnTo>
                <a:lnTo>
                  <a:pt x="1412649" y="637727"/>
                </a:lnTo>
                <a:lnTo>
                  <a:pt x="1412649" y="650088"/>
                </a:lnTo>
                <a:lnTo>
                  <a:pt x="1389098" y="650088"/>
                </a:lnTo>
                <a:lnTo>
                  <a:pt x="1389098" y="661200"/>
                </a:lnTo>
                <a:lnTo>
                  <a:pt x="1347508" y="661200"/>
                </a:lnTo>
                <a:lnTo>
                  <a:pt x="1347508" y="674185"/>
                </a:lnTo>
                <a:lnTo>
                  <a:pt x="1318320" y="674185"/>
                </a:lnTo>
                <a:lnTo>
                  <a:pt x="1318320" y="684173"/>
                </a:lnTo>
                <a:lnTo>
                  <a:pt x="1292890" y="684173"/>
                </a:lnTo>
                <a:lnTo>
                  <a:pt x="1292890" y="700154"/>
                </a:lnTo>
                <a:lnTo>
                  <a:pt x="1251927" y="700154"/>
                </a:lnTo>
                <a:lnTo>
                  <a:pt x="1251927" y="712016"/>
                </a:lnTo>
                <a:lnTo>
                  <a:pt x="1214095" y="712016"/>
                </a:lnTo>
                <a:lnTo>
                  <a:pt x="1214095" y="725625"/>
                </a:lnTo>
                <a:lnTo>
                  <a:pt x="1189792" y="725625"/>
                </a:lnTo>
                <a:lnTo>
                  <a:pt x="1189792" y="736112"/>
                </a:lnTo>
                <a:lnTo>
                  <a:pt x="1153213" y="736112"/>
                </a:lnTo>
                <a:lnTo>
                  <a:pt x="1153213" y="749097"/>
                </a:lnTo>
                <a:lnTo>
                  <a:pt x="1117260" y="749097"/>
                </a:lnTo>
                <a:lnTo>
                  <a:pt x="1117260" y="760834"/>
                </a:lnTo>
                <a:lnTo>
                  <a:pt x="1086193" y="760834"/>
                </a:lnTo>
                <a:lnTo>
                  <a:pt x="1086193" y="772570"/>
                </a:lnTo>
                <a:lnTo>
                  <a:pt x="1033454" y="772570"/>
                </a:lnTo>
                <a:lnTo>
                  <a:pt x="1033454" y="787428"/>
                </a:lnTo>
                <a:lnTo>
                  <a:pt x="988106" y="787428"/>
                </a:lnTo>
                <a:lnTo>
                  <a:pt x="988106" y="796667"/>
                </a:lnTo>
                <a:lnTo>
                  <a:pt x="957039" y="796667"/>
                </a:lnTo>
                <a:lnTo>
                  <a:pt x="957039" y="809153"/>
                </a:lnTo>
                <a:lnTo>
                  <a:pt x="921712" y="809153"/>
                </a:lnTo>
                <a:lnTo>
                  <a:pt x="921712" y="821513"/>
                </a:lnTo>
                <a:lnTo>
                  <a:pt x="871479" y="821513"/>
                </a:lnTo>
                <a:lnTo>
                  <a:pt x="871479" y="835122"/>
                </a:lnTo>
                <a:lnTo>
                  <a:pt x="848429" y="835122"/>
                </a:lnTo>
                <a:lnTo>
                  <a:pt x="848429" y="847483"/>
                </a:lnTo>
                <a:lnTo>
                  <a:pt x="832269" y="847483"/>
                </a:lnTo>
                <a:lnTo>
                  <a:pt x="832269" y="862965"/>
                </a:lnTo>
                <a:lnTo>
                  <a:pt x="798195" y="862965"/>
                </a:lnTo>
                <a:lnTo>
                  <a:pt x="798195" y="874077"/>
                </a:lnTo>
                <a:lnTo>
                  <a:pt x="758484" y="874077"/>
                </a:lnTo>
                <a:lnTo>
                  <a:pt x="758484" y="885814"/>
                </a:lnTo>
                <a:lnTo>
                  <a:pt x="711884" y="885814"/>
                </a:lnTo>
                <a:lnTo>
                  <a:pt x="711884" y="896926"/>
                </a:lnTo>
                <a:lnTo>
                  <a:pt x="684574" y="896926"/>
                </a:lnTo>
                <a:lnTo>
                  <a:pt x="684574" y="905665"/>
                </a:lnTo>
                <a:lnTo>
                  <a:pt x="663404" y="905665"/>
                </a:lnTo>
                <a:lnTo>
                  <a:pt x="663404" y="911783"/>
                </a:lnTo>
                <a:lnTo>
                  <a:pt x="640479" y="911783"/>
                </a:lnTo>
                <a:lnTo>
                  <a:pt x="640479" y="922895"/>
                </a:lnTo>
                <a:lnTo>
                  <a:pt x="611917" y="922895"/>
                </a:lnTo>
                <a:lnTo>
                  <a:pt x="611917" y="936505"/>
                </a:lnTo>
                <a:lnTo>
                  <a:pt x="599515" y="936505"/>
                </a:lnTo>
                <a:lnTo>
                  <a:pt x="599515" y="949489"/>
                </a:lnTo>
                <a:lnTo>
                  <a:pt x="583982" y="949489"/>
                </a:lnTo>
                <a:lnTo>
                  <a:pt x="583982" y="961975"/>
                </a:lnTo>
                <a:lnTo>
                  <a:pt x="546150" y="961975"/>
                </a:lnTo>
                <a:lnTo>
                  <a:pt x="546150" y="972463"/>
                </a:lnTo>
                <a:lnTo>
                  <a:pt x="521973" y="972463"/>
                </a:lnTo>
                <a:lnTo>
                  <a:pt x="521973" y="981702"/>
                </a:lnTo>
                <a:lnTo>
                  <a:pt x="494037" y="981702"/>
                </a:lnTo>
                <a:lnTo>
                  <a:pt x="494037" y="998433"/>
                </a:lnTo>
                <a:lnTo>
                  <a:pt x="466102" y="998433"/>
                </a:lnTo>
                <a:lnTo>
                  <a:pt x="466102" y="1010793"/>
                </a:lnTo>
                <a:lnTo>
                  <a:pt x="415868" y="1010793"/>
                </a:lnTo>
                <a:lnTo>
                  <a:pt x="415868" y="1023778"/>
                </a:lnTo>
                <a:lnTo>
                  <a:pt x="381043" y="1023778"/>
                </a:lnTo>
                <a:lnTo>
                  <a:pt x="381043" y="1037387"/>
                </a:lnTo>
                <a:lnTo>
                  <a:pt x="363630" y="1037387"/>
                </a:lnTo>
                <a:lnTo>
                  <a:pt x="363630" y="1050996"/>
                </a:lnTo>
                <a:lnTo>
                  <a:pt x="348723" y="1050996"/>
                </a:lnTo>
                <a:lnTo>
                  <a:pt x="348723" y="1062733"/>
                </a:lnTo>
                <a:lnTo>
                  <a:pt x="332062" y="1062733"/>
                </a:lnTo>
                <a:lnTo>
                  <a:pt x="332062" y="1072721"/>
                </a:lnTo>
                <a:lnTo>
                  <a:pt x="299742" y="1072721"/>
                </a:lnTo>
                <a:lnTo>
                  <a:pt x="299742" y="1084457"/>
                </a:lnTo>
                <a:lnTo>
                  <a:pt x="269928" y="1084457"/>
                </a:lnTo>
                <a:lnTo>
                  <a:pt x="269928" y="1098067"/>
                </a:lnTo>
                <a:lnTo>
                  <a:pt x="238860" y="1098067"/>
                </a:lnTo>
                <a:lnTo>
                  <a:pt x="238860" y="1110427"/>
                </a:lnTo>
                <a:lnTo>
                  <a:pt x="205413" y="1110427"/>
                </a:lnTo>
                <a:lnTo>
                  <a:pt x="205413" y="1120915"/>
                </a:lnTo>
                <a:lnTo>
                  <a:pt x="176851" y="1120915"/>
                </a:lnTo>
                <a:lnTo>
                  <a:pt x="176851" y="1137021"/>
                </a:lnTo>
                <a:lnTo>
                  <a:pt x="147037" y="1137021"/>
                </a:lnTo>
                <a:lnTo>
                  <a:pt x="147037" y="1150006"/>
                </a:lnTo>
                <a:lnTo>
                  <a:pt x="121607" y="1150006"/>
                </a:lnTo>
                <a:lnTo>
                  <a:pt x="121607" y="1161118"/>
                </a:lnTo>
                <a:lnTo>
                  <a:pt x="85529" y="1161118"/>
                </a:lnTo>
                <a:lnTo>
                  <a:pt x="85529" y="1177225"/>
                </a:lnTo>
                <a:lnTo>
                  <a:pt x="64483" y="1177225"/>
                </a:lnTo>
                <a:lnTo>
                  <a:pt x="64483" y="1187088"/>
                </a:lnTo>
                <a:lnTo>
                  <a:pt x="47697" y="1187088"/>
                </a:lnTo>
                <a:lnTo>
                  <a:pt x="47697" y="1197576"/>
                </a:lnTo>
                <a:lnTo>
                  <a:pt x="11744" y="1197576"/>
                </a:lnTo>
              </a:path>
            </a:pathLst>
          </a:custGeom>
          <a:noFill/>
          <a:ln w="15875" cap="flat">
            <a:solidFill>
              <a:srgbClr val="8B878B"/>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62" name="Freeform 261">
            <a:extLst>
              <a:ext uri="{FF2B5EF4-FFF2-40B4-BE49-F238E27FC236}">
                <a16:creationId xmlns:a16="http://schemas.microsoft.com/office/drawing/2014/main" id="{C80235ED-603A-5B4A-B6EF-46CE3948898E}"/>
              </a:ext>
            </a:extLst>
          </p:cNvPr>
          <p:cNvSpPr/>
          <p:nvPr/>
        </p:nvSpPr>
        <p:spPr>
          <a:xfrm>
            <a:off x="2017348" y="1717675"/>
            <a:ext cx="2056177" cy="764876"/>
          </a:xfrm>
          <a:custGeom>
            <a:avLst/>
            <a:gdLst>
              <a:gd name="connsiteX0" fmla="*/ 2042261 w 2041916"/>
              <a:gd name="connsiteY0" fmla="*/ 11705 h 761614"/>
              <a:gd name="connsiteX1" fmla="*/ 1973487 w 2041916"/>
              <a:gd name="connsiteY1" fmla="*/ 11705 h 761614"/>
              <a:gd name="connsiteX2" fmla="*/ 1973487 w 2041916"/>
              <a:gd name="connsiteY2" fmla="*/ 26688 h 761614"/>
              <a:gd name="connsiteX3" fmla="*/ 1954822 w 2041916"/>
              <a:gd name="connsiteY3" fmla="*/ 26688 h 761614"/>
              <a:gd name="connsiteX4" fmla="*/ 1954822 w 2041916"/>
              <a:gd name="connsiteY4" fmla="*/ 42170 h 761614"/>
              <a:gd name="connsiteX5" fmla="*/ 1928515 w 2041916"/>
              <a:gd name="connsiteY5" fmla="*/ 42170 h 761614"/>
              <a:gd name="connsiteX6" fmla="*/ 1928515 w 2041916"/>
              <a:gd name="connsiteY6" fmla="*/ 62771 h 761614"/>
              <a:gd name="connsiteX7" fmla="*/ 1902960 w 2041916"/>
              <a:gd name="connsiteY7" fmla="*/ 62771 h 761614"/>
              <a:gd name="connsiteX8" fmla="*/ 1902960 w 2041916"/>
              <a:gd name="connsiteY8" fmla="*/ 85120 h 761614"/>
              <a:gd name="connsiteX9" fmla="*/ 1794350 w 2041916"/>
              <a:gd name="connsiteY9" fmla="*/ 85120 h 761614"/>
              <a:gd name="connsiteX10" fmla="*/ 1794350 w 2041916"/>
              <a:gd name="connsiteY10" fmla="*/ 97605 h 761614"/>
              <a:gd name="connsiteX11" fmla="*/ 1709917 w 2041916"/>
              <a:gd name="connsiteY11" fmla="*/ 97605 h 761614"/>
              <a:gd name="connsiteX12" fmla="*/ 1709917 w 2041916"/>
              <a:gd name="connsiteY12" fmla="*/ 111964 h 761614"/>
              <a:gd name="connsiteX13" fmla="*/ 1672461 w 2041916"/>
              <a:gd name="connsiteY13" fmla="*/ 111964 h 761614"/>
              <a:gd name="connsiteX14" fmla="*/ 1672461 w 2041916"/>
              <a:gd name="connsiteY14" fmla="*/ 129943 h 761614"/>
              <a:gd name="connsiteX15" fmla="*/ 1630621 w 2041916"/>
              <a:gd name="connsiteY15" fmla="*/ 129943 h 761614"/>
              <a:gd name="connsiteX16" fmla="*/ 1630621 w 2041916"/>
              <a:gd name="connsiteY16" fmla="*/ 144301 h 761614"/>
              <a:gd name="connsiteX17" fmla="*/ 1563225 w 2041916"/>
              <a:gd name="connsiteY17" fmla="*/ 144301 h 761614"/>
              <a:gd name="connsiteX18" fmla="*/ 1563225 w 2041916"/>
              <a:gd name="connsiteY18" fmla="*/ 164153 h 761614"/>
              <a:gd name="connsiteX19" fmla="*/ 1535039 w 2041916"/>
              <a:gd name="connsiteY19" fmla="*/ 164153 h 761614"/>
              <a:gd name="connsiteX20" fmla="*/ 1535039 w 2041916"/>
              <a:gd name="connsiteY20" fmla="*/ 181008 h 761614"/>
              <a:gd name="connsiteX21" fmla="*/ 1456369 w 2041916"/>
              <a:gd name="connsiteY21" fmla="*/ 181008 h 761614"/>
              <a:gd name="connsiteX22" fmla="*/ 1456369 w 2041916"/>
              <a:gd name="connsiteY22" fmla="*/ 194742 h 761614"/>
              <a:gd name="connsiteX23" fmla="*/ 1420792 w 2041916"/>
              <a:gd name="connsiteY23" fmla="*/ 194742 h 761614"/>
              <a:gd name="connsiteX24" fmla="*/ 1420792 w 2041916"/>
              <a:gd name="connsiteY24" fmla="*/ 200361 h 761614"/>
              <a:gd name="connsiteX25" fmla="*/ 1397617 w 2041916"/>
              <a:gd name="connsiteY25" fmla="*/ 200361 h 761614"/>
              <a:gd name="connsiteX26" fmla="*/ 1397617 w 2041916"/>
              <a:gd name="connsiteY26" fmla="*/ 213970 h 761614"/>
              <a:gd name="connsiteX27" fmla="*/ 1337737 w 2041916"/>
              <a:gd name="connsiteY27" fmla="*/ 213970 h 761614"/>
              <a:gd name="connsiteX28" fmla="*/ 1337737 w 2041916"/>
              <a:gd name="connsiteY28" fmla="*/ 229577 h 761614"/>
              <a:gd name="connsiteX29" fmla="*/ 1289007 w 2041916"/>
              <a:gd name="connsiteY29" fmla="*/ 229577 h 761614"/>
              <a:gd name="connsiteX30" fmla="*/ 1289007 w 2041916"/>
              <a:gd name="connsiteY30" fmla="*/ 241438 h 761614"/>
              <a:gd name="connsiteX31" fmla="*/ 1257188 w 2041916"/>
              <a:gd name="connsiteY31" fmla="*/ 241438 h 761614"/>
              <a:gd name="connsiteX32" fmla="*/ 1257188 w 2041916"/>
              <a:gd name="connsiteY32" fmla="*/ 251426 h 761614"/>
              <a:gd name="connsiteX33" fmla="*/ 1202194 w 2041916"/>
              <a:gd name="connsiteY33" fmla="*/ 251426 h 761614"/>
              <a:gd name="connsiteX34" fmla="*/ 1202194 w 2041916"/>
              <a:gd name="connsiteY34" fmla="*/ 262538 h 761614"/>
              <a:gd name="connsiteX35" fmla="*/ 1149706 w 2041916"/>
              <a:gd name="connsiteY35" fmla="*/ 262538 h 761614"/>
              <a:gd name="connsiteX36" fmla="*/ 1149706 w 2041916"/>
              <a:gd name="connsiteY36" fmla="*/ 283139 h 761614"/>
              <a:gd name="connsiteX37" fmla="*/ 1098470 w 2041916"/>
              <a:gd name="connsiteY37" fmla="*/ 283139 h 761614"/>
              <a:gd name="connsiteX38" fmla="*/ 1098470 w 2041916"/>
              <a:gd name="connsiteY38" fmla="*/ 298621 h 761614"/>
              <a:gd name="connsiteX39" fmla="*/ 1067904 w 2041916"/>
              <a:gd name="connsiteY39" fmla="*/ 298621 h 761614"/>
              <a:gd name="connsiteX40" fmla="*/ 1067904 w 2041916"/>
              <a:gd name="connsiteY40" fmla="*/ 314853 h 761614"/>
              <a:gd name="connsiteX41" fmla="*/ 1021052 w 2041916"/>
              <a:gd name="connsiteY41" fmla="*/ 314853 h 761614"/>
              <a:gd name="connsiteX42" fmla="*/ 1021052 w 2041916"/>
              <a:gd name="connsiteY42" fmla="*/ 326089 h 761614"/>
              <a:gd name="connsiteX43" fmla="*/ 990486 w 2041916"/>
              <a:gd name="connsiteY43" fmla="*/ 326089 h 761614"/>
              <a:gd name="connsiteX44" fmla="*/ 990486 w 2041916"/>
              <a:gd name="connsiteY44" fmla="*/ 346566 h 761614"/>
              <a:gd name="connsiteX45" fmla="*/ 921712 w 2041916"/>
              <a:gd name="connsiteY45" fmla="*/ 346566 h 761614"/>
              <a:gd name="connsiteX46" fmla="*/ 921712 w 2041916"/>
              <a:gd name="connsiteY46" fmla="*/ 362797 h 761614"/>
              <a:gd name="connsiteX47" fmla="*/ 869850 w 2041916"/>
              <a:gd name="connsiteY47" fmla="*/ 362797 h 761614"/>
              <a:gd name="connsiteX48" fmla="*/ 869850 w 2041916"/>
              <a:gd name="connsiteY48" fmla="*/ 373409 h 761614"/>
              <a:gd name="connsiteX49" fmla="*/ 844295 w 2041916"/>
              <a:gd name="connsiteY49" fmla="*/ 373409 h 761614"/>
              <a:gd name="connsiteX50" fmla="*/ 844295 w 2041916"/>
              <a:gd name="connsiteY50" fmla="*/ 398880 h 761614"/>
              <a:gd name="connsiteX51" fmla="*/ 781158 w 2041916"/>
              <a:gd name="connsiteY51" fmla="*/ 398880 h 761614"/>
              <a:gd name="connsiteX52" fmla="*/ 781158 w 2041916"/>
              <a:gd name="connsiteY52" fmla="*/ 418857 h 761614"/>
              <a:gd name="connsiteX53" fmla="*/ 744955 w 2041916"/>
              <a:gd name="connsiteY53" fmla="*/ 418857 h 761614"/>
              <a:gd name="connsiteX54" fmla="*/ 744955 w 2041916"/>
              <a:gd name="connsiteY54" fmla="*/ 430593 h 761614"/>
              <a:gd name="connsiteX55" fmla="*/ 699356 w 2041916"/>
              <a:gd name="connsiteY55" fmla="*/ 430593 h 761614"/>
              <a:gd name="connsiteX56" fmla="*/ 699356 w 2041916"/>
              <a:gd name="connsiteY56" fmla="*/ 448073 h 761614"/>
              <a:gd name="connsiteX57" fmla="*/ 626324 w 2041916"/>
              <a:gd name="connsiteY57" fmla="*/ 448073 h 761614"/>
              <a:gd name="connsiteX58" fmla="*/ 626324 w 2041916"/>
              <a:gd name="connsiteY58" fmla="*/ 474792 h 761614"/>
              <a:gd name="connsiteX59" fmla="*/ 581978 w 2041916"/>
              <a:gd name="connsiteY59" fmla="*/ 474792 h 761614"/>
              <a:gd name="connsiteX60" fmla="*/ 581978 w 2041916"/>
              <a:gd name="connsiteY60" fmla="*/ 488526 h 761614"/>
              <a:gd name="connsiteX61" fmla="*/ 560055 w 2041916"/>
              <a:gd name="connsiteY61" fmla="*/ 488526 h 761614"/>
              <a:gd name="connsiteX62" fmla="*/ 560055 w 2041916"/>
              <a:gd name="connsiteY62" fmla="*/ 497890 h 761614"/>
              <a:gd name="connsiteX63" fmla="*/ 500176 w 2041916"/>
              <a:gd name="connsiteY63" fmla="*/ 497890 h 761614"/>
              <a:gd name="connsiteX64" fmla="*/ 500176 w 2041916"/>
              <a:gd name="connsiteY64" fmla="*/ 515369 h 761614"/>
              <a:gd name="connsiteX65" fmla="*/ 475748 w 2041916"/>
              <a:gd name="connsiteY65" fmla="*/ 515369 h 761614"/>
              <a:gd name="connsiteX66" fmla="*/ 475748 w 2041916"/>
              <a:gd name="connsiteY66" fmla="*/ 526481 h 761614"/>
              <a:gd name="connsiteX67" fmla="*/ 440797 w 2041916"/>
              <a:gd name="connsiteY67" fmla="*/ 526481 h 761614"/>
              <a:gd name="connsiteX68" fmla="*/ 440797 w 2041916"/>
              <a:gd name="connsiteY68" fmla="*/ 551452 h 761614"/>
              <a:gd name="connsiteX69" fmla="*/ 405220 w 2041916"/>
              <a:gd name="connsiteY69" fmla="*/ 551452 h 761614"/>
              <a:gd name="connsiteX70" fmla="*/ 405220 w 2041916"/>
              <a:gd name="connsiteY70" fmla="*/ 565062 h 761614"/>
              <a:gd name="connsiteX71" fmla="*/ 375155 w 2041916"/>
              <a:gd name="connsiteY71" fmla="*/ 565062 h 761614"/>
              <a:gd name="connsiteX72" fmla="*/ 375155 w 2041916"/>
              <a:gd name="connsiteY72" fmla="*/ 578171 h 761614"/>
              <a:gd name="connsiteX73" fmla="*/ 330183 w 2041916"/>
              <a:gd name="connsiteY73" fmla="*/ 578171 h 761614"/>
              <a:gd name="connsiteX74" fmla="*/ 330183 w 2041916"/>
              <a:gd name="connsiteY74" fmla="*/ 596275 h 761614"/>
              <a:gd name="connsiteX75" fmla="*/ 277193 w 2041916"/>
              <a:gd name="connsiteY75" fmla="*/ 596275 h 761614"/>
              <a:gd name="connsiteX76" fmla="*/ 277193 w 2041916"/>
              <a:gd name="connsiteY76" fmla="*/ 615503 h 761614"/>
              <a:gd name="connsiteX77" fmla="*/ 242117 w 2041916"/>
              <a:gd name="connsiteY77" fmla="*/ 615503 h 761614"/>
              <a:gd name="connsiteX78" fmla="*/ 242117 w 2041916"/>
              <a:gd name="connsiteY78" fmla="*/ 627988 h 761614"/>
              <a:gd name="connsiteX79" fmla="*/ 204661 w 2041916"/>
              <a:gd name="connsiteY79" fmla="*/ 627988 h 761614"/>
              <a:gd name="connsiteX80" fmla="*/ 204661 w 2041916"/>
              <a:gd name="connsiteY80" fmla="*/ 638601 h 761614"/>
              <a:gd name="connsiteX81" fmla="*/ 178480 w 2041916"/>
              <a:gd name="connsiteY81" fmla="*/ 638601 h 761614"/>
              <a:gd name="connsiteX82" fmla="*/ 178480 w 2041916"/>
              <a:gd name="connsiteY82" fmla="*/ 650337 h 761614"/>
              <a:gd name="connsiteX83" fmla="*/ 158436 w 2041916"/>
              <a:gd name="connsiteY83" fmla="*/ 650337 h 761614"/>
              <a:gd name="connsiteX84" fmla="*/ 158436 w 2041916"/>
              <a:gd name="connsiteY84" fmla="*/ 667817 h 761614"/>
              <a:gd name="connsiteX85" fmla="*/ 131628 w 2041916"/>
              <a:gd name="connsiteY85" fmla="*/ 667817 h 761614"/>
              <a:gd name="connsiteX86" fmla="*/ 131628 w 2041916"/>
              <a:gd name="connsiteY86" fmla="*/ 677805 h 761614"/>
              <a:gd name="connsiteX87" fmla="*/ 120354 w 2041916"/>
              <a:gd name="connsiteY87" fmla="*/ 677805 h 761614"/>
              <a:gd name="connsiteX88" fmla="*/ 120354 w 2041916"/>
              <a:gd name="connsiteY88" fmla="*/ 692663 h 761614"/>
              <a:gd name="connsiteX89" fmla="*/ 84777 w 2041916"/>
              <a:gd name="connsiteY89" fmla="*/ 692663 h 761614"/>
              <a:gd name="connsiteX90" fmla="*/ 84777 w 2041916"/>
              <a:gd name="connsiteY90" fmla="*/ 714513 h 761614"/>
              <a:gd name="connsiteX91" fmla="*/ 66613 w 2041916"/>
              <a:gd name="connsiteY91" fmla="*/ 714513 h 761614"/>
              <a:gd name="connsiteX92" fmla="*/ 66613 w 2041916"/>
              <a:gd name="connsiteY92" fmla="*/ 727623 h 761614"/>
              <a:gd name="connsiteX93" fmla="*/ 36673 w 2041916"/>
              <a:gd name="connsiteY93" fmla="*/ 727623 h 761614"/>
              <a:gd name="connsiteX94" fmla="*/ 36673 w 2041916"/>
              <a:gd name="connsiteY94" fmla="*/ 751220 h 761614"/>
              <a:gd name="connsiteX95" fmla="*/ 11744 w 2041916"/>
              <a:gd name="connsiteY95" fmla="*/ 751220 h 76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041916" h="761614">
                <a:moveTo>
                  <a:pt x="2042261" y="11705"/>
                </a:moveTo>
                <a:lnTo>
                  <a:pt x="1973487" y="11705"/>
                </a:lnTo>
                <a:lnTo>
                  <a:pt x="1973487" y="26688"/>
                </a:lnTo>
                <a:lnTo>
                  <a:pt x="1954822" y="26688"/>
                </a:lnTo>
                <a:lnTo>
                  <a:pt x="1954822" y="42170"/>
                </a:lnTo>
                <a:lnTo>
                  <a:pt x="1928515" y="42170"/>
                </a:lnTo>
                <a:lnTo>
                  <a:pt x="1928515" y="62771"/>
                </a:lnTo>
                <a:lnTo>
                  <a:pt x="1902960" y="62771"/>
                </a:lnTo>
                <a:lnTo>
                  <a:pt x="1902960" y="85120"/>
                </a:lnTo>
                <a:lnTo>
                  <a:pt x="1794350" y="85120"/>
                </a:lnTo>
                <a:lnTo>
                  <a:pt x="1794350" y="97605"/>
                </a:lnTo>
                <a:lnTo>
                  <a:pt x="1709917" y="97605"/>
                </a:lnTo>
                <a:lnTo>
                  <a:pt x="1709917" y="111964"/>
                </a:lnTo>
                <a:lnTo>
                  <a:pt x="1672461" y="111964"/>
                </a:lnTo>
                <a:lnTo>
                  <a:pt x="1672461" y="129943"/>
                </a:lnTo>
                <a:lnTo>
                  <a:pt x="1630621" y="129943"/>
                </a:lnTo>
                <a:lnTo>
                  <a:pt x="1630621" y="144301"/>
                </a:lnTo>
                <a:lnTo>
                  <a:pt x="1563225" y="144301"/>
                </a:lnTo>
                <a:lnTo>
                  <a:pt x="1563225" y="164153"/>
                </a:lnTo>
                <a:lnTo>
                  <a:pt x="1535039" y="164153"/>
                </a:lnTo>
                <a:lnTo>
                  <a:pt x="1535039" y="181008"/>
                </a:lnTo>
                <a:lnTo>
                  <a:pt x="1456369" y="181008"/>
                </a:lnTo>
                <a:lnTo>
                  <a:pt x="1456369" y="194742"/>
                </a:lnTo>
                <a:lnTo>
                  <a:pt x="1420792" y="194742"/>
                </a:lnTo>
                <a:lnTo>
                  <a:pt x="1420792" y="200361"/>
                </a:lnTo>
                <a:lnTo>
                  <a:pt x="1397617" y="200361"/>
                </a:lnTo>
                <a:lnTo>
                  <a:pt x="1397617" y="213970"/>
                </a:lnTo>
                <a:lnTo>
                  <a:pt x="1337737" y="213970"/>
                </a:lnTo>
                <a:lnTo>
                  <a:pt x="1337737" y="229577"/>
                </a:lnTo>
                <a:lnTo>
                  <a:pt x="1289007" y="229577"/>
                </a:lnTo>
                <a:lnTo>
                  <a:pt x="1289007" y="241438"/>
                </a:lnTo>
                <a:lnTo>
                  <a:pt x="1257188" y="241438"/>
                </a:lnTo>
                <a:lnTo>
                  <a:pt x="1257188" y="251426"/>
                </a:lnTo>
                <a:lnTo>
                  <a:pt x="1202194" y="251426"/>
                </a:lnTo>
                <a:lnTo>
                  <a:pt x="1202194" y="262538"/>
                </a:lnTo>
                <a:lnTo>
                  <a:pt x="1149706" y="262538"/>
                </a:lnTo>
                <a:lnTo>
                  <a:pt x="1149706" y="283139"/>
                </a:lnTo>
                <a:lnTo>
                  <a:pt x="1098470" y="283139"/>
                </a:lnTo>
                <a:lnTo>
                  <a:pt x="1098470" y="298621"/>
                </a:lnTo>
                <a:lnTo>
                  <a:pt x="1067904" y="298621"/>
                </a:lnTo>
                <a:lnTo>
                  <a:pt x="1067904" y="314853"/>
                </a:lnTo>
                <a:lnTo>
                  <a:pt x="1021052" y="314853"/>
                </a:lnTo>
                <a:lnTo>
                  <a:pt x="1021052" y="326089"/>
                </a:lnTo>
                <a:lnTo>
                  <a:pt x="990486" y="326089"/>
                </a:lnTo>
                <a:lnTo>
                  <a:pt x="990486" y="346566"/>
                </a:lnTo>
                <a:lnTo>
                  <a:pt x="921712" y="346566"/>
                </a:lnTo>
                <a:lnTo>
                  <a:pt x="921712" y="362797"/>
                </a:lnTo>
                <a:lnTo>
                  <a:pt x="869850" y="362797"/>
                </a:lnTo>
                <a:lnTo>
                  <a:pt x="869850" y="373409"/>
                </a:lnTo>
                <a:lnTo>
                  <a:pt x="844295" y="373409"/>
                </a:lnTo>
                <a:lnTo>
                  <a:pt x="844295" y="398880"/>
                </a:lnTo>
                <a:lnTo>
                  <a:pt x="781158" y="398880"/>
                </a:lnTo>
                <a:lnTo>
                  <a:pt x="781158" y="418857"/>
                </a:lnTo>
                <a:lnTo>
                  <a:pt x="744955" y="418857"/>
                </a:lnTo>
                <a:lnTo>
                  <a:pt x="744955" y="430593"/>
                </a:lnTo>
                <a:lnTo>
                  <a:pt x="699356" y="430593"/>
                </a:lnTo>
                <a:lnTo>
                  <a:pt x="699356" y="448073"/>
                </a:lnTo>
                <a:lnTo>
                  <a:pt x="626324" y="448073"/>
                </a:lnTo>
                <a:lnTo>
                  <a:pt x="626324" y="474792"/>
                </a:lnTo>
                <a:lnTo>
                  <a:pt x="581978" y="474792"/>
                </a:lnTo>
                <a:lnTo>
                  <a:pt x="581978" y="488526"/>
                </a:lnTo>
                <a:lnTo>
                  <a:pt x="560055" y="488526"/>
                </a:lnTo>
                <a:lnTo>
                  <a:pt x="560055" y="497890"/>
                </a:lnTo>
                <a:lnTo>
                  <a:pt x="500176" y="497890"/>
                </a:lnTo>
                <a:lnTo>
                  <a:pt x="500176" y="515369"/>
                </a:lnTo>
                <a:lnTo>
                  <a:pt x="475748" y="515369"/>
                </a:lnTo>
                <a:lnTo>
                  <a:pt x="475748" y="526481"/>
                </a:lnTo>
                <a:lnTo>
                  <a:pt x="440797" y="526481"/>
                </a:lnTo>
                <a:lnTo>
                  <a:pt x="440797" y="551452"/>
                </a:lnTo>
                <a:lnTo>
                  <a:pt x="405220" y="551452"/>
                </a:lnTo>
                <a:lnTo>
                  <a:pt x="405220" y="565062"/>
                </a:lnTo>
                <a:lnTo>
                  <a:pt x="375155" y="565062"/>
                </a:lnTo>
                <a:lnTo>
                  <a:pt x="375155" y="578171"/>
                </a:lnTo>
                <a:lnTo>
                  <a:pt x="330183" y="578171"/>
                </a:lnTo>
                <a:lnTo>
                  <a:pt x="330183" y="596275"/>
                </a:lnTo>
                <a:lnTo>
                  <a:pt x="277193" y="596275"/>
                </a:lnTo>
                <a:lnTo>
                  <a:pt x="277193" y="615503"/>
                </a:lnTo>
                <a:lnTo>
                  <a:pt x="242117" y="615503"/>
                </a:lnTo>
                <a:lnTo>
                  <a:pt x="242117" y="627988"/>
                </a:lnTo>
                <a:lnTo>
                  <a:pt x="204661" y="627988"/>
                </a:lnTo>
                <a:lnTo>
                  <a:pt x="204661" y="638601"/>
                </a:lnTo>
                <a:lnTo>
                  <a:pt x="178480" y="638601"/>
                </a:lnTo>
                <a:lnTo>
                  <a:pt x="178480" y="650337"/>
                </a:lnTo>
                <a:lnTo>
                  <a:pt x="158436" y="650337"/>
                </a:lnTo>
                <a:lnTo>
                  <a:pt x="158436" y="667817"/>
                </a:lnTo>
                <a:lnTo>
                  <a:pt x="131628" y="667817"/>
                </a:lnTo>
                <a:lnTo>
                  <a:pt x="131628" y="677805"/>
                </a:lnTo>
                <a:lnTo>
                  <a:pt x="120354" y="677805"/>
                </a:lnTo>
                <a:lnTo>
                  <a:pt x="120354" y="692663"/>
                </a:lnTo>
                <a:lnTo>
                  <a:pt x="84777" y="692663"/>
                </a:lnTo>
                <a:lnTo>
                  <a:pt x="84777" y="714513"/>
                </a:lnTo>
                <a:lnTo>
                  <a:pt x="66613" y="714513"/>
                </a:lnTo>
                <a:lnTo>
                  <a:pt x="66613" y="727623"/>
                </a:lnTo>
                <a:lnTo>
                  <a:pt x="36673" y="727623"/>
                </a:lnTo>
                <a:lnTo>
                  <a:pt x="36673" y="751220"/>
                </a:lnTo>
                <a:lnTo>
                  <a:pt x="11744" y="751220"/>
                </a:lnTo>
              </a:path>
            </a:pathLst>
          </a:custGeom>
          <a:noFill/>
          <a:ln w="11906" cap="flat">
            <a:solidFill>
              <a:srgbClr val="5D8298"/>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63" name="Freeform 262">
            <a:extLst>
              <a:ext uri="{FF2B5EF4-FFF2-40B4-BE49-F238E27FC236}">
                <a16:creationId xmlns:a16="http://schemas.microsoft.com/office/drawing/2014/main" id="{74C1D36B-F629-C342-BDD1-8AC180F37912}"/>
              </a:ext>
            </a:extLst>
          </p:cNvPr>
          <p:cNvSpPr/>
          <p:nvPr/>
        </p:nvSpPr>
        <p:spPr>
          <a:xfrm>
            <a:off x="1568519" y="2670175"/>
            <a:ext cx="3463855" cy="457939"/>
          </a:xfrm>
          <a:custGeom>
            <a:avLst/>
            <a:gdLst>
              <a:gd name="connsiteX0" fmla="*/ 3422747 w 3432424"/>
              <a:gd name="connsiteY0" fmla="*/ 11705 h 461962"/>
              <a:gd name="connsiteX1" fmla="*/ 3343576 w 3432424"/>
              <a:gd name="connsiteY1" fmla="*/ 11705 h 461962"/>
              <a:gd name="connsiteX2" fmla="*/ 3343576 w 3432424"/>
              <a:gd name="connsiteY2" fmla="*/ 26688 h 461962"/>
              <a:gd name="connsiteX3" fmla="*/ 3252253 w 3432424"/>
              <a:gd name="connsiteY3" fmla="*/ 26688 h 461962"/>
              <a:gd name="connsiteX4" fmla="*/ 3252253 w 3432424"/>
              <a:gd name="connsiteY4" fmla="*/ 40297 h 461962"/>
              <a:gd name="connsiteX5" fmla="*/ 3218305 w 3432424"/>
              <a:gd name="connsiteY5" fmla="*/ 40297 h 461962"/>
              <a:gd name="connsiteX6" fmla="*/ 3218305 w 3432424"/>
              <a:gd name="connsiteY6" fmla="*/ 49286 h 461962"/>
              <a:gd name="connsiteX7" fmla="*/ 3153414 w 3432424"/>
              <a:gd name="connsiteY7" fmla="*/ 49286 h 461962"/>
              <a:gd name="connsiteX8" fmla="*/ 3153414 w 3432424"/>
              <a:gd name="connsiteY8" fmla="*/ 61273 h 461962"/>
              <a:gd name="connsiteX9" fmla="*/ 3017746 w 3432424"/>
              <a:gd name="connsiteY9" fmla="*/ 61273 h 461962"/>
              <a:gd name="connsiteX10" fmla="*/ 3017746 w 3432424"/>
              <a:gd name="connsiteY10" fmla="*/ 67265 h 461962"/>
              <a:gd name="connsiteX11" fmla="*/ 2879698 w 3432424"/>
              <a:gd name="connsiteY11" fmla="*/ 67265 h 461962"/>
              <a:gd name="connsiteX12" fmla="*/ 2879698 w 3432424"/>
              <a:gd name="connsiteY12" fmla="*/ 76380 h 461962"/>
              <a:gd name="connsiteX13" fmla="*/ 2783865 w 3432424"/>
              <a:gd name="connsiteY13" fmla="*/ 76380 h 461962"/>
              <a:gd name="connsiteX14" fmla="*/ 2783865 w 3432424"/>
              <a:gd name="connsiteY14" fmla="*/ 87617 h 461962"/>
              <a:gd name="connsiteX15" fmla="*/ 2653333 w 3432424"/>
              <a:gd name="connsiteY15" fmla="*/ 87617 h 461962"/>
              <a:gd name="connsiteX16" fmla="*/ 2653333 w 3432424"/>
              <a:gd name="connsiteY16" fmla="*/ 99603 h 461962"/>
              <a:gd name="connsiteX17" fmla="*/ 2565142 w 3432424"/>
              <a:gd name="connsiteY17" fmla="*/ 99603 h 461962"/>
              <a:gd name="connsiteX18" fmla="*/ 2565142 w 3432424"/>
              <a:gd name="connsiteY18" fmla="*/ 110216 h 461962"/>
              <a:gd name="connsiteX19" fmla="*/ 2454152 w 3432424"/>
              <a:gd name="connsiteY19" fmla="*/ 110216 h 461962"/>
              <a:gd name="connsiteX20" fmla="*/ 2454152 w 3432424"/>
              <a:gd name="connsiteY20" fmla="*/ 126696 h 461962"/>
              <a:gd name="connsiteX21" fmla="*/ 2302574 w 3432424"/>
              <a:gd name="connsiteY21" fmla="*/ 126696 h 461962"/>
              <a:gd name="connsiteX22" fmla="*/ 2302574 w 3432424"/>
              <a:gd name="connsiteY22" fmla="*/ 138058 h 461962"/>
              <a:gd name="connsiteX23" fmla="*/ 2181938 w 3432424"/>
              <a:gd name="connsiteY23" fmla="*/ 138058 h 461962"/>
              <a:gd name="connsiteX24" fmla="*/ 2181938 w 3432424"/>
              <a:gd name="connsiteY24" fmla="*/ 150044 h 461962"/>
              <a:gd name="connsiteX25" fmla="*/ 2026477 w 3432424"/>
              <a:gd name="connsiteY25" fmla="*/ 150044 h 461962"/>
              <a:gd name="connsiteX26" fmla="*/ 2026477 w 3432424"/>
              <a:gd name="connsiteY26" fmla="*/ 163529 h 461962"/>
              <a:gd name="connsiteX27" fmla="*/ 1938286 w 3432424"/>
              <a:gd name="connsiteY27" fmla="*/ 163529 h 461962"/>
              <a:gd name="connsiteX28" fmla="*/ 1938286 w 3432424"/>
              <a:gd name="connsiteY28" fmla="*/ 174890 h 461962"/>
              <a:gd name="connsiteX29" fmla="*/ 1834938 w 3432424"/>
              <a:gd name="connsiteY29" fmla="*/ 174890 h 461962"/>
              <a:gd name="connsiteX30" fmla="*/ 1834938 w 3432424"/>
              <a:gd name="connsiteY30" fmla="*/ 191371 h 461962"/>
              <a:gd name="connsiteX31" fmla="*/ 1751883 w 3432424"/>
              <a:gd name="connsiteY31" fmla="*/ 191371 h 461962"/>
              <a:gd name="connsiteX32" fmla="*/ 1751883 w 3432424"/>
              <a:gd name="connsiteY32" fmla="*/ 201859 h 461962"/>
              <a:gd name="connsiteX33" fmla="*/ 1622979 w 3432424"/>
              <a:gd name="connsiteY33" fmla="*/ 201859 h 461962"/>
              <a:gd name="connsiteX34" fmla="*/ 1622979 w 3432424"/>
              <a:gd name="connsiteY34" fmla="*/ 213970 h 461962"/>
              <a:gd name="connsiteX35" fmla="*/ 1500715 w 3432424"/>
              <a:gd name="connsiteY35" fmla="*/ 213970 h 461962"/>
              <a:gd name="connsiteX36" fmla="*/ 1500715 w 3432424"/>
              <a:gd name="connsiteY36" fmla="*/ 227454 h 461962"/>
              <a:gd name="connsiteX37" fmla="*/ 1426805 w 3432424"/>
              <a:gd name="connsiteY37" fmla="*/ 227454 h 461962"/>
              <a:gd name="connsiteX38" fmla="*/ 1426805 w 3432424"/>
              <a:gd name="connsiteY38" fmla="*/ 237942 h 461962"/>
              <a:gd name="connsiteX39" fmla="*/ 1337111 w 3432424"/>
              <a:gd name="connsiteY39" fmla="*/ 237942 h 461962"/>
              <a:gd name="connsiteX40" fmla="*/ 1337111 w 3432424"/>
              <a:gd name="connsiteY40" fmla="*/ 250802 h 461962"/>
              <a:gd name="connsiteX41" fmla="*/ 1258566 w 3432424"/>
              <a:gd name="connsiteY41" fmla="*/ 250802 h 461962"/>
              <a:gd name="connsiteX42" fmla="*/ 1258566 w 3432424"/>
              <a:gd name="connsiteY42" fmla="*/ 262788 h 461962"/>
              <a:gd name="connsiteX43" fmla="*/ 1173382 w 3432424"/>
              <a:gd name="connsiteY43" fmla="*/ 262788 h 461962"/>
              <a:gd name="connsiteX44" fmla="*/ 1173382 w 3432424"/>
              <a:gd name="connsiteY44" fmla="*/ 277022 h 461962"/>
              <a:gd name="connsiteX45" fmla="*/ 1070033 w 3432424"/>
              <a:gd name="connsiteY45" fmla="*/ 277022 h 461962"/>
              <a:gd name="connsiteX46" fmla="*/ 1070033 w 3432424"/>
              <a:gd name="connsiteY46" fmla="*/ 288383 h 461962"/>
              <a:gd name="connsiteX47" fmla="*/ 951652 w 3432424"/>
              <a:gd name="connsiteY47" fmla="*/ 288383 h 461962"/>
              <a:gd name="connsiteX48" fmla="*/ 951652 w 3432424"/>
              <a:gd name="connsiteY48" fmla="*/ 299620 h 461962"/>
              <a:gd name="connsiteX49" fmla="*/ 843042 w 3432424"/>
              <a:gd name="connsiteY49" fmla="*/ 299620 h 461962"/>
              <a:gd name="connsiteX50" fmla="*/ 843042 w 3432424"/>
              <a:gd name="connsiteY50" fmla="*/ 313979 h 461962"/>
              <a:gd name="connsiteX51" fmla="*/ 770636 w 3432424"/>
              <a:gd name="connsiteY51" fmla="*/ 313979 h 461962"/>
              <a:gd name="connsiteX52" fmla="*/ 770636 w 3432424"/>
              <a:gd name="connsiteY52" fmla="*/ 328212 h 461962"/>
              <a:gd name="connsiteX53" fmla="*/ 691339 w 3432424"/>
              <a:gd name="connsiteY53" fmla="*/ 328212 h 461962"/>
              <a:gd name="connsiteX54" fmla="*/ 691339 w 3432424"/>
              <a:gd name="connsiteY54" fmla="*/ 340198 h 461962"/>
              <a:gd name="connsiteX55" fmla="*/ 609161 w 3432424"/>
              <a:gd name="connsiteY55" fmla="*/ 340198 h 461962"/>
              <a:gd name="connsiteX56" fmla="*/ 609161 w 3432424"/>
              <a:gd name="connsiteY56" fmla="*/ 351560 h 461962"/>
              <a:gd name="connsiteX57" fmla="*/ 511826 w 3432424"/>
              <a:gd name="connsiteY57" fmla="*/ 351560 h 461962"/>
              <a:gd name="connsiteX58" fmla="*/ 511826 w 3432424"/>
              <a:gd name="connsiteY58" fmla="*/ 363546 h 461962"/>
              <a:gd name="connsiteX59" fmla="*/ 437164 w 3432424"/>
              <a:gd name="connsiteY59" fmla="*/ 363546 h 461962"/>
              <a:gd name="connsiteX60" fmla="*/ 437164 w 3432424"/>
              <a:gd name="connsiteY60" fmla="*/ 374783 h 461962"/>
              <a:gd name="connsiteX61" fmla="*/ 350477 w 3432424"/>
              <a:gd name="connsiteY61" fmla="*/ 374783 h 461962"/>
              <a:gd name="connsiteX62" fmla="*/ 350477 w 3432424"/>
              <a:gd name="connsiteY62" fmla="*/ 389141 h 461962"/>
              <a:gd name="connsiteX63" fmla="*/ 284835 w 3432424"/>
              <a:gd name="connsiteY63" fmla="*/ 389141 h 461962"/>
              <a:gd name="connsiteX64" fmla="*/ 284835 w 3432424"/>
              <a:gd name="connsiteY64" fmla="*/ 403375 h 461962"/>
              <a:gd name="connsiteX65" fmla="*/ 216186 w 3432424"/>
              <a:gd name="connsiteY65" fmla="*/ 403375 h 461962"/>
              <a:gd name="connsiteX66" fmla="*/ 216186 w 3432424"/>
              <a:gd name="connsiteY66" fmla="*/ 415361 h 461962"/>
              <a:gd name="connsiteX67" fmla="*/ 185244 w 3432424"/>
              <a:gd name="connsiteY67" fmla="*/ 415361 h 461962"/>
              <a:gd name="connsiteX68" fmla="*/ 144531 w 3432424"/>
              <a:gd name="connsiteY68" fmla="*/ 415361 h 461962"/>
              <a:gd name="connsiteX69" fmla="*/ 144531 w 3432424"/>
              <a:gd name="connsiteY69" fmla="*/ 427472 h 461962"/>
              <a:gd name="connsiteX70" fmla="*/ 117348 w 3432424"/>
              <a:gd name="connsiteY70" fmla="*/ 427472 h 461962"/>
              <a:gd name="connsiteX71" fmla="*/ 117348 w 3432424"/>
              <a:gd name="connsiteY71" fmla="*/ 439458 h 461962"/>
              <a:gd name="connsiteX72" fmla="*/ 57719 w 3432424"/>
              <a:gd name="connsiteY72" fmla="*/ 439458 h 461962"/>
              <a:gd name="connsiteX73" fmla="*/ 57719 w 3432424"/>
              <a:gd name="connsiteY73" fmla="*/ 450695 h 461962"/>
              <a:gd name="connsiteX74" fmla="*/ 11744 w 3432424"/>
              <a:gd name="connsiteY74" fmla="*/ 450695 h 461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432424" h="461962">
                <a:moveTo>
                  <a:pt x="3422747" y="11705"/>
                </a:moveTo>
                <a:lnTo>
                  <a:pt x="3343576" y="11705"/>
                </a:lnTo>
                <a:lnTo>
                  <a:pt x="3343576" y="26688"/>
                </a:lnTo>
                <a:lnTo>
                  <a:pt x="3252253" y="26688"/>
                </a:lnTo>
                <a:lnTo>
                  <a:pt x="3252253" y="40297"/>
                </a:lnTo>
                <a:lnTo>
                  <a:pt x="3218305" y="40297"/>
                </a:lnTo>
                <a:lnTo>
                  <a:pt x="3218305" y="49286"/>
                </a:lnTo>
                <a:lnTo>
                  <a:pt x="3153414" y="49286"/>
                </a:lnTo>
                <a:lnTo>
                  <a:pt x="3153414" y="61273"/>
                </a:lnTo>
                <a:lnTo>
                  <a:pt x="3017746" y="61273"/>
                </a:lnTo>
                <a:lnTo>
                  <a:pt x="3017746" y="67265"/>
                </a:lnTo>
                <a:lnTo>
                  <a:pt x="2879698" y="67265"/>
                </a:lnTo>
                <a:lnTo>
                  <a:pt x="2879698" y="76380"/>
                </a:lnTo>
                <a:lnTo>
                  <a:pt x="2783865" y="76380"/>
                </a:lnTo>
                <a:lnTo>
                  <a:pt x="2783865" y="87617"/>
                </a:lnTo>
                <a:lnTo>
                  <a:pt x="2653333" y="87617"/>
                </a:lnTo>
                <a:lnTo>
                  <a:pt x="2653333" y="99603"/>
                </a:lnTo>
                <a:lnTo>
                  <a:pt x="2565142" y="99603"/>
                </a:lnTo>
                <a:lnTo>
                  <a:pt x="2565142" y="110216"/>
                </a:lnTo>
                <a:lnTo>
                  <a:pt x="2454152" y="110216"/>
                </a:lnTo>
                <a:lnTo>
                  <a:pt x="2454152" y="126696"/>
                </a:lnTo>
                <a:lnTo>
                  <a:pt x="2302574" y="126696"/>
                </a:lnTo>
                <a:lnTo>
                  <a:pt x="2302574" y="138058"/>
                </a:lnTo>
                <a:lnTo>
                  <a:pt x="2181938" y="138058"/>
                </a:lnTo>
                <a:lnTo>
                  <a:pt x="2181938" y="150044"/>
                </a:lnTo>
                <a:lnTo>
                  <a:pt x="2026477" y="150044"/>
                </a:lnTo>
                <a:lnTo>
                  <a:pt x="2026477" y="163529"/>
                </a:lnTo>
                <a:lnTo>
                  <a:pt x="1938286" y="163529"/>
                </a:lnTo>
                <a:lnTo>
                  <a:pt x="1938286" y="174890"/>
                </a:lnTo>
                <a:lnTo>
                  <a:pt x="1834938" y="174890"/>
                </a:lnTo>
                <a:lnTo>
                  <a:pt x="1834938" y="191371"/>
                </a:lnTo>
                <a:lnTo>
                  <a:pt x="1751883" y="191371"/>
                </a:lnTo>
                <a:lnTo>
                  <a:pt x="1751883" y="201859"/>
                </a:lnTo>
                <a:lnTo>
                  <a:pt x="1622979" y="201859"/>
                </a:lnTo>
                <a:lnTo>
                  <a:pt x="1622979" y="213970"/>
                </a:lnTo>
                <a:lnTo>
                  <a:pt x="1500715" y="213970"/>
                </a:lnTo>
                <a:lnTo>
                  <a:pt x="1500715" y="227454"/>
                </a:lnTo>
                <a:lnTo>
                  <a:pt x="1426805" y="227454"/>
                </a:lnTo>
                <a:lnTo>
                  <a:pt x="1426805" y="237942"/>
                </a:lnTo>
                <a:lnTo>
                  <a:pt x="1337111" y="237942"/>
                </a:lnTo>
                <a:lnTo>
                  <a:pt x="1337111" y="250802"/>
                </a:lnTo>
                <a:lnTo>
                  <a:pt x="1258566" y="250802"/>
                </a:lnTo>
                <a:lnTo>
                  <a:pt x="1258566" y="262788"/>
                </a:lnTo>
                <a:lnTo>
                  <a:pt x="1173382" y="262788"/>
                </a:lnTo>
                <a:lnTo>
                  <a:pt x="1173382" y="277022"/>
                </a:lnTo>
                <a:lnTo>
                  <a:pt x="1070033" y="277022"/>
                </a:lnTo>
                <a:lnTo>
                  <a:pt x="1070033" y="288383"/>
                </a:lnTo>
                <a:lnTo>
                  <a:pt x="951652" y="288383"/>
                </a:lnTo>
                <a:lnTo>
                  <a:pt x="951652" y="299620"/>
                </a:lnTo>
                <a:lnTo>
                  <a:pt x="843042" y="299620"/>
                </a:lnTo>
                <a:lnTo>
                  <a:pt x="843042" y="313979"/>
                </a:lnTo>
                <a:lnTo>
                  <a:pt x="770636" y="313979"/>
                </a:lnTo>
                <a:lnTo>
                  <a:pt x="770636" y="328212"/>
                </a:lnTo>
                <a:lnTo>
                  <a:pt x="691339" y="328212"/>
                </a:lnTo>
                <a:lnTo>
                  <a:pt x="691339" y="340198"/>
                </a:lnTo>
                <a:lnTo>
                  <a:pt x="609161" y="340198"/>
                </a:lnTo>
                <a:lnTo>
                  <a:pt x="609161" y="351560"/>
                </a:lnTo>
                <a:lnTo>
                  <a:pt x="511826" y="351560"/>
                </a:lnTo>
                <a:lnTo>
                  <a:pt x="511826" y="363546"/>
                </a:lnTo>
                <a:lnTo>
                  <a:pt x="437164" y="363546"/>
                </a:lnTo>
                <a:lnTo>
                  <a:pt x="437164" y="374783"/>
                </a:lnTo>
                <a:lnTo>
                  <a:pt x="350477" y="374783"/>
                </a:lnTo>
                <a:lnTo>
                  <a:pt x="350477" y="389141"/>
                </a:lnTo>
                <a:lnTo>
                  <a:pt x="284835" y="389141"/>
                </a:lnTo>
                <a:lnTo>
                  <a:pt x="284835" y="403375"/>
                </a:lnTo>
                <a:lnTo>
                  <a:pt x="216186" y="403375"/>
                </a:lnTo>
                <a:lnTo>
                  <a:pt x="216186" y="415361"/>
                </a:lnTo>
                <a:lnTo>
                  <a:pt x="185244" y="415361"/>
                </a:lnTo>
                <a:lnTo>
                  <a:pt x="144531" y="415361"/>
                </a:lnTo>
                <a:lnTo>
                  <a:pt x="144531" y="427472"/>
                </a:lnTo>
                <a:lnTo>
                  <a:pt x="117348" y="427472"/>
                </a:lnTo>
                <a:lnTo>
                  <a:pt x="117348" y="439458"/>
                </a:lnTo>
                <a:lnTo>
                  <a:pt x="57719" y="439458"/>
                </a:lnTo>
                <a:lnTo>
                  <a:pt x="57719" y="450695"/>
                </a:lnTo>
                <a:lnTo>
                  <a:pt x="11744" y="450695"/>
                </a:lnTo>
              </a:path>
            </a:pathLst>
          </a:custGeom>
          <a:noFill/>
          <a:ln w="11906" cap="flat">
            <a:solidFill>
              <a:srgbClr val="5D8298"/>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64" name="Freeform 263">
            <a:extLst>
              <a:ext uri="{FF2B5EF4-FFF2-40B4-BE49-F238E27FC236}">
                <a16:creationId xmlns:a16="http://schemas.microsoft.com/office/drawing/2014/main" id="{C8893E94-D2BA-284E-8E98-19F92AD3A70E}"/>
              </a:ext>
            </a:extLst>
          </p:cNvPr>
          <p:cNvSpPr/>
          <p:nvPr/>
        </p:nvSpPr>
        <p:spPr>
          <a:xfrm>
            <a:off x="1566926" y="4698669"/>
            <a:ext cx="3443224" cy="996951"/>
          </a:xfrm>
          <a:custGeom>
            <a:avLst/>
            <a:gdLst>
              <a:gd name="connsiteX0" fmla="*/ 3392932 w 3394842"/>
              <a:gd name="connsiteY0" fmla="*/ 11705 h 986352"/>
              <a:gd name="connsiteX1" fmla="*/ 3369256 w 3394842"/>
              <a:gd name="connsiteY1" fmla="*/ 11705 h 986352"/>
              <a:gd name="connsiteX2" fmla="*/ 3369256 w 3394842"/>
              <a:gd name="connsiteY2" fmla="*/ 47039 h 986352"/>
              <a:gd name="connsiteX3" fmla="*/ 3336310 w 3394842"/>
              <a:gd name="connsiteY3" fmla="*/ 47039 h 986352"/>
              <a:gd name="connsiteX4" fmla="*/ 3336310 w 3394842"/>
              <a:gd name="connsiteY4" fmla="*/ 70137 h 986352"/>
              <a:gd name="connsiteX5" fmla="*/ 3239351 w 3394842"/>
              <a:gd name="connsiteY5" fmla="*/ 70137 h 986352"/>
              <a:gd name="connsiteX6" fmla="*/ 3239351 w 3394842"/>
              <a:gd name="connsiteY6" fmla="*/ 101476 h 986352"/>
              <a:gd name="connsiteX7" fmla="*/ 3199514 w 3394842"/>
              <a:gd name="connsiteY7" fmla="*/ 101476 h 986352"/>
              <a:gd name="connsiteX8" fmla="*/ 3199514 w 3394842"/>
              <a:gd name="connsiteY8" fmla="*/ 115709 h 986352"/>
              <a:gd name="connsiteX9" fmla="*/ 3173458 w 3394842"/>
              <a:gd name="connsiteY9" fmla="*/ 115709 h 986352"/>
              <a:gd name="connsiteX10" fmla="*/ 3173458 w 3394842"/>
              <a:gd name="connsiteY10" fmla="*/ 127446 h 986352"/>
              <a:gd name="connsiteX11" fmla="*/ 3127734 w 3394842"/>
              <a:gd name="connsiteY11" fmla="*/ 127446 h 986352"/>
              <a:gd name="connsiteX12" fmla="*/ 3127734 w 3394842"/>
              <a:gd name="connsiteY12" fmla="*/ 152916 h 986352"/>
              <a:gd name="connsiteX13" fmla="*/ 3039669 w 3394842"/>
              <a:gd name="connsiteY13" fmla="*/ 152916 h 986352"/>
              <a:gd name="connsiteX14" fmla="*/ 3039669 w 3394842"/>
              <a:gd name="connsiteY14" fmla="*/ 169647 h 986352"/>
              <a:gd name="connsiteX15" fmla="*/ 3016994 w 3394842"/>
              <a:gd name="connsiteY15" fmla="*/ 169647 h 986352"/>
              <a:gd name="connsiteX16" fmla="*/ 3016994 w 3394842"/>
              <a:gd name="connsiteY16" fmla="*/ 188749 h 986352"/>
              <a:gd name="connsiteX17" fmla="*/ 2976657 w 3394842"/>
              <a:gd name="connsiteY17" fmla="*/ 188749 h 986352"/>
              <a:gd name="connsiteX18" fmla="*/ 2976657 w 3394842"/>
              <a:gd name="connsiteY18" fmla="*/ 201984 h 986352"/>
              <a:gd name="connsiteX19" fmla="*/ 2895482 w 3394842"/>
              <a:gd name="connsiteY19" fmla="*/ 201984 h 986352"/>
              <a:gd name="connsiteX20" fmla="*/ 2895482 w 3394842"/>
              <a:gd name="connsiteY20" fmla="*/ 214220 h 986352"/>
              <a:gd name="connsiteX21" fmla="*/ 2858652 w 3394842"/>
              <a:gd name="connsiteY21" fmla="*/ 214220 h 986352"/>
              <a:gd name="connsiteX22" fmla="*/ 2858652 w 3394842"/>
              <a:gd name="connsiteY22" fmla="*/ 238691 h 986352"/>
              <a:gd name="connsiteX23" fmla="*/ 2815809 w 3394842"/>
              <a:gd name="connsiteY23" fmla="*/ 238691 h 986352"/>
              <a:gd name="connsiteX24" fmla="*/ 2815809 w 3394842"/>
              <a:gd name="connsiteY24" fmla="*/ 253424 h 986352"/>
              <a:gd name="connsiteX25" fmla="*/ 2764198 w 3394842"/>
              <a:gd name="connsiteY25" fmla="*/ 253424 h 986352"/>
              <a:gd name="connsiteX26" fmla="*/ 2764198 w 3394842"/>
              <a:gd name="connsiteY26" fmla="*/ 273026 h 986352"/>
              <a:gd name="connsiteX27" fmla="*/ 2684525 w 3394842"/>
              <a:gd name="connsiteY27" fmla="*/ 273026 h 986352"/>
              <a:gd name="connsiteX28" fmla="*/ 2684525 w 3394842"/>
              <a:gd name="connsiteY28" fmla="*/ 289257 h 986352"/>
              <a:gd name="connsiteX29" fmla="*/ 2617631 w 3394842"/>
              <a:gd name="connsiteY29" fmla="*/ 289257 h 986352"/>
              <a:gd name="connsiteX30" fmla="*/ 2617631 w 3394842"/>
              <a:gd name="connsiteY30" fmla="*/ 302991 h 986352"/>
              <a:gd name="connsiteX31" fmla="*/ 2558002 w 3394842"/>
              <a:gd name="connsiteY31" fmla="*/ 302991 h 986352"/>
              <a:gd name="connsiteX32" fmla="*/ 2558002 w 3394842"/>
              <a:gd name="connsiteY32" fmla="*/ 313230 h 986352"/>
              <a:gd name="connsiteX33" fmla="*/ 2503008 w 3394842"/>
              <a:gd name="connsiteY33" fmla="*/ 313230 h 986352"/>
              <a:gd name="connsiteX34" fmla="*/ 2503008 w 3394842"/>
              <a:gd name="connsiteY34" fmla="*/ 330459 h 986352"/>
              <a:gd name="connsiteX35" fmla="*/ 2426217 w 3394842"/>
              <a:gd name="connsiteY35" fmla="*/ 330459 h 986352"/>
              <a:gd name="connsiteX36" fmla="*/ 2426217 w 3394842"/>
              <a:gd name="connsiteY36" fmla="*/ 342695 h 986352"/>
              <a:gd name="connsiteX37" fmla="*/ 2397655 w 3394842"/>
              <a:gd name="connsiteY37" fmla="*/ 342695 h 986352"/>
              <a:gd name="connsiteX38" fmla="*/ 2397655 w 3394842"/>
              <a:gd name="connsiteY38" fmla="*/ 350561 h 986352"/>
              <a:gd name="connsiteX39" fmla="*/ 2362328 w 3394842"/>
              <a:gd name="connsiteY39" fmla="*/ 350561 h 986352"/>
              <a:gd name="connsiteX40" fmla="*/ 2362328 w 3394842"/>
              <a:gd name="connsiteY40" fmla="*/ 366168 h 986352"/>
              <a:gd name="connsiteX41" fmla="*/ 2333266 w 3394842"/>
              <a:gd name="connsiteY41" fmla="*/ 366168 h 986352"/>
              <a:gd name="connsiteX42" fmla="*/ 2333266 w 3394842"/>
              <a:gd name="connsiteY42" fmla="*/ 387268 h 986352"/>
              <a:gd name="connsiteX43" fmla="*/ 2188578 w 3394842"/>
              <a:gd name="connsiteY43" fmla="*/ 387268 h 986352"/>
              <a:gd name="connsiteX44" fmla="*/ 2188578 w 3394842"/>
              <a:gd name="connsiteY44" fmla="*/ 406871 h 986352"/>
              <a:gd name="connsiteX45" fmla="*/ 2131078 w 3394842"/>
              <a:gd name="connsiteY45" fmla="*/ 406871 h 986352"/>
              <a:gd name="connsiteX46" fmla="*/ 2131078 w 3394842"/>
              <a:gd name="connsiteY46" fmla="*/ 418232 h 986352"/>
              <a:gd name="connsiteX47" fmla="*/ 2092620 w 3394842"/>
              <a:gd name="connsiteY47" fmla="*/ 418232 h 986352"/>
              <a:gd name="connsiteX48" fmla="*/ 2092620 w 3394842"/>
              <a:gd name="connsiteY48" fmla="*/ 427472 h 986352"/>
              <a:gd name="connsiteX49" fmla="*/ 2024347 w 3394842"/>
              <a:gd name="connsiteY49" fmla="*/ 427472 h 986352"/>
              <a:gd name="connsiteX50" fmla="*/ 2024347 w 3394842"/>
              <a:gd name="connsiteY50" fmla="*/ 440207 h 986352"/>
              <a:gd name="connsiteX51" fmla="*/ 1976118 w 3394842"/>
              <a:gd name="connsiteY51" fmla="*/ 440207 h 986352"/>
              <a:gd name="connsiteX52" fmla="*/ 1976118 w 3394842"/>
              <a:gd name="connsiteY52" fmla="*/ 451569 h 986352"/>
              <a:gd name="connsiteX53" fmla="*/ 1949561 w 3394842"/>
              <a:gd name="connsiteY53" fmla="*/ 451569 h 986352"/>
              <a:gd name="connsiteX54" fmla="*/ 1949561 w 3394842"/>
              <a:gd name="connsiteY54" fmla="*/ 466301 h 986352"/>
              <a:gd name="connsiteX55" fmla="*/ 1881163 w 3394842"/>
              <a:gd name="connsiteY55" fmla="*/ 466301 h 986352"/>
              <a:gd name="connsiteX56" fmla="*/ 1881163 w 3394842"/>
              <a:gd name="connsiteY56" fmla="*/ 478537 h 986352"/>
              <a:gd name="connsiteX57" fmla="*/ 1825542 w 3394842"/>
              <a:gd name="connsiteY57" fmla="*/ 478537 h 986352"/>
              <a:gd name="connsiteX58" fmla="*/ 1825542 w 3394842"/>
              <a:gd name="connsiteY58" fmla="*/ 489774 h 986352"/>
              <a:gd name="connsiteX59" fmla="*/ 1783702 w 3394842"/>
              <a:gd name="connsiteY59" fmla="*/ 489774 h 986352"/>
              <a:gd name="connsiteX60" fmla="*/ 1783702 w 3394842"/>
              <a:gd name="connsiteY60" fmla="*/ 500512 h 986352"/>
              <a:gd name="connsiteX61" fmla="*/ 1747874 w 3394842"/>
              <a:gd name="connsiteY61" fmla="*/ 500512 h 986352"/>
              <a:gd name="connsiteX62" fmla="*/ 1747874 w 3394842"/>
              <a:gd name="connsiteY62" fmla="*/ 516243 h 986352"/>
              <a:gd name="connsiteX63" fmla="*/ 1702526 w 3394842"/>
              <a:gd name="connsiteY63" fmla="*/ 516243 h 986352"/>
              <a:gd name="connsiteX64" fmla="*/ 1702526 w 3394842"/>
              <a:gd name="connsiteY64" fmla="*/ 529478 h 986352"/>
              <a:gd name="connsiteX65" fmla="*/ 1683360 w 3394842"/>
              <a:gd name="connsiteY65" fmla="*/ 529478 h 986352"/>
              <a:gd name="connsiteX66" fmla="*/ 1683360 w 3394842"/>
              <a:gd name="connsiteY66" fmla="*/ 542713 h 986352"/>
              <a:gd name="connsiteX67" fmla="*/ 1612081 w 3394842"/>
              <a:gd name="connsiteY67" fmla="*/ 542713 h 986352"/>
              <a:gd name="connsiteX68" fmla="*/ 1612081 w 3394842"/>
              <a:gd name="connsiteY68" fmla="*/ 562315 h 986352"/>
              <a:gd name="connsiteX69" fmla="*/ 1525017 w 3394842"/>
              <a:gd name="connsiteY69" fmla="*/ 562315 h 986352"/>
              <a:gd name="connsiteX70" fmla="*/ 1484179 w 3394842"/>
              <a:gd name="connsiteY70" fmla="*/ 562315 h 986352"/>
              <a:gd name="connsiteX71" fmla="*/ 1484179 w 3394842"/>
              <a:gd name="connsiteY71" fmla="*/ 578046 h 986352"/>
              <a:gd name="connsiteX72" fmla="*/ 1455116 w 3394842"/>
              <a:gd name="connsiteY72" fmla="*/ 578046 h 986352"/>
              <a:gd name="connsiteX73" fmla="*/ 1455116 w 3394842"/>
              <a:gd name="connsiteY73" fmla="*/ 588285 h 986352"/>
              <a:gd name="connsiteX74" fmla="*/ 1399997 w 3394842"/>
              <a:gd name="connsiteY74" fmla="*/ 588285 h 986352"/>
              <a:gd name="connsiteX75" fmla="*/ 1399997 w 3394842"/>
              <a:gd name="connsiteY75" fmla="*/ 604516 h 986352"/>
              <a:gd name="connsiteX76" fmla="*/ 1378325 w 3394842"/>
              <a:gd name="connsiteY76" fmla="*/ 604516 h 986352"/>
              <a:gd name="connsiteX77" fmla="*/ 1378325 w 3394842"/>
              <a:gd name="connsiteY77" fmla="*/ 617251 h 986352"/>
              <a:gd name="connsiteX78" fmla="*/ 1316942 w 3394842"/>
              <a:gd name="connsiteY78" fmla="*/ 617251 h 986352"/>
              <a:gd name="connsiteX79" fmla="*/ 1316942 w 3394842"/>
              <a:gd name="connsiteY79" fmla="*/ 627988 h 986352"/>
              <a:gd name="connsiteX80" fmla="*/ 1281491 w 3394842"/>
              <a:gd name="connsiteY80" fmla="*/ 627988 h 986352"/>
              <a:gd name="connsiteX81" fmla="*/ 1281491 w 3394842"/>
              <a:gd name="connsiteY81" fmla="*/ 637352 h 986352"/>
              <a:gd name="connsiteX82" fmla="*/ 1229378 w 3394842"/>
              <a:gd name="connsiteY82" fmla="*/ 637352 h 986352"/>
              <a:gd name="connsiteX83" fmla="*/ 1229378 w 3394842"/>
              <a:gd name="connsiteY83" fmla="*/ 652585 h 986352"/>
              <a:gd name="connsiteX84" fmla="*/ 1152587 w 3394842"/>
              <a:gd name="connsiteY84" fmla="*/ 652585 h 986352"/>
              <a:gd name="connsiteX85" fmla="*/ 1152587 w 3394842"/>
              <a:gd name="connsiteY85" fmla="*/ 665320 h 986352"/>
              <a:gd name="connsiteX86" fmla="*/ 1068405 w 3394842"/>
              <a:gd name="connsiteY86" fmla="*/ 665320 h 986352"/>
              <a:gd name="connsiteX87" fmla="*/ 1068405 w 3394842"/>
              <a:gd name="connsiteY87" fmla="*/ 678554 h 986352"/>
              <a:gd name="connsiteX88" fmla="*/ 1007899 w 3394842"/>
              <a:gd name="connsiteY88" fmla="*/ 678554 h 986352"/>
              <a:gd name="connsiteX89" fmla="*/ 1007899 w 3394842"/>
              <a:gd name="connsiteY89" fmla="*/ 691290 h 986352"/>
              <a:gd name="connsiteX90" fmla="*/ 957790 w 3394842"/>
              <a:gd name="connsiteY90" fmla="*/ 691290 h 986352"/>
              <a:gd name="connsiteX91" fmla="*/ 957790 w 3394842"/>
              <a:gd name="connsiteY91" fmla="*/ 702027 h 986352"/>
              <a:gd name="connsiteX92" fmla="*/ 924343 w 3394842"/>
              <a:gd name="connsiteY92" fmla="*/ 702027 h 986352"/>
              <a:gd name="connsiteX93" fmla="*/ 924343 w 3394842"/>
              <a:gd name="connsiteY93" fmla="*/ 714388 h 986352"/>
              <a:gd name="connsiteX94" fmla="*/ 885885 w 3394842"/>
              <a:gd name="connsiteY94" fmla="*/ 714388 h 986352"/>
              <a:gd name="connsiteX95" fmla="*/ 885885 w 3394842"/>
              <a:gd name="connsiteY95" fmla="*/ 730494 h 986352"/>
              <a:gd name="connsiteX96" fmla="*/ 841163 w 3394842"/>
              <a:gd name="connsiteY96" fmla="*/ 730494 h 986352"/>
              <a:gd name="connsiteX97" fmla="*/ 841163 w 3394842"/>
              <a:gd name="connsiteY97" fmla="*/ 741357 h 986352"/>
              <a:gd name="connsiteX98" fmla="*/ 793435 w 3394842"/>
              <a:gd name="connsiteY98" fmla="*/ 741357 h 986352"/>
              <a:gd name="connsiteX99" fmla="*/ 793435 w 3394842"/>
              <a:gd name="connsiteY99" fmla="*/ 755090 h 986352"/>
              <a:gd name="connsiteX100" fmla="*/ 737314 w 3394842"/>
              <a:gd name="connsiteY100" fmla="*/ 755090 h 986352"/>
              <a:gd name="connsiteX101" fmla="*/ 737314 w 3394842"/>
              <a:gd name="connsiteY101" fmla="*/ 766328 h 986352"/>
              <a:gd name="connsiteX102" fmla="*/ 661149 w 3394842"/>
              <a:gd name="connsiteY102" fmla="*/ 766328 h 986352"/>
              <a:gd name="connsiteX103" fmla="*/ 661149 w 3394842"/>
              <a:gd name="connsiteY103" fmla="*/ 777065 h 986352"/>
              <a:gd name="connsiteX104" fmla="*/ 634591 w 3394842"/>
              <a:gd name="connsiteY104" fmla="*/ 777065 h 986352"/>
              <a:gd name="connsiteX105" fmla="*/ 634591 w 3394842"/>
              <a:gd name="connsiteY105" fmla="*/ 789301 h 986352"/>
              <a:gd name="connsiteX106" fmla="*/ 594755 w 3394842"/>
              <a:gd name="connsiteY106" fmla="*/ 789301 h 986352"/>
              <a:gd name="connsiteX107" fmla="*/ 594755 w 3394842"/>
              <a:gd name="connsiteY107" fmla="*/ 802036 h 986352"/>
              <a:gd name="connsiteX108" fmla="*/ 549407 w 3394842"/>
              <a:gd name="connsiteY108" fmla="*/ 802036 h 986352"/>
              <a:gd name="connsiteX109" fmla="*/ 549407 w 3394842"/>
              <a:gd name="connsiteY109" fmla="*/ 816270 h 986352"/>
              <a:gd name="connsiteX110" fmla="*/ 518465 w 3394842"/>
              <a:gd name="connsiteY110" fmla="*/ 816270 h 986352"/>
              <a:gd name="connsiteX111" fmla="*/ 518465 w 3394842"/>
              <a:gd name="connsiteY111" fmla="*/ 827132 h 986352"/>
              <a:gd name="connsiteX112" fmla="*/ 446184 w 3394842"/>
              <a:gd name="connsiteY112" fmla="*/ 827132 h 986352"/>
              <a:gd name="connsiteX113" fmla="*/ 446184 w 3394842"/>
              <a:gd name="connsiteY113" fmla="*/ 842364 h 986352"/>
              <a:gd name="connsiteX114" fmla="*/ 405346 w 3394842"/>
              <a:gd name="connsiteY114" fmla="*/ 842364 h 986352"/>
              <a:gd name="connsiteX115" fmla="*/ 405346 w 3394842"/>
              <a:gd name="connsiteY115" fmla="*/ 853601 h 986352"/>
              <a:gd name="connsiteX116" fmla="*/ 352732 w 3394842"/>
              <a:gd name="connsiteY116" fmla="*/ 853601 h 986352"/>
              <a:gd name="connsiteX117" fmla="*/ 352732 w 3394842"/>
              <a:gd name="connsiteY117" fmla="*/ 872704 h 986352"/>
              <a:gd name="connsiteX118" fmla="*/ 281327 w 3394842"/>
              <a:gd name="connsiteY118" fmla="*/ 872704 h 986352"/>
              <a:gd name="connsiteX119" fmla="*/ 281327 w 3394842"/>
              <a:gd name="connsiteY119" fmla="*/ 889434 h 986352"/>
              <a:gd name="connsiteX120" fmla="*/ 234601 w 3394842"/>
              <a:gd name="connsiteY120" fmla="*/ 889434 h 986352"/>
              <a:gd name="connsiteX121" fmla="*/ 234601 w 3394842"/>
              <a:gd name="connsiteY121" fmla="*/ 902669 h 986352"/>
              <a:gd name="connsiteX122" fmla="*/ 212428 w 3394842"/>
              <a:gd name="connsiteY122" fmla="*/ 902669 h 986352"/>
              <a:gd name="connsiteX123" fmla="*/ 212428 w 3394842"/>
              <a:gd name="connsiteY123" fmla="*/ 920773 h 986352"/>
              <a:gd name="connsiteX124" fmla="*/ 158311 w 3394842"/>
              <a:gd name="connsiteY124" fmla="*/ 920773 h 986352"/>
              <a:gd name="connsiteX125" fmla="*/ 158311 w 3394842"/>
              <a:gd name="connsiteY125" fmla="*/ 936879 h 986352"/>
              <a:gd name="connsiteX126" fmla="*/ 110207 w 3394842"/>
              <a:gd name="connsiteY126" fmla="*/ 936879 h 986352"/>
              <a:gd name="connsiteX127" fmla="*/ 110207 w 3394842"/>
              <a:gd name="connsiteY127" fmla="*/ 951113 h 986352"/>
              <a:gd name="connsiteX128" fmla="*/ 94423 w 3394842"/>
              <a:gd name="connsiteY128" fmla="*/ 951113 h 986352"/>
              <a:gd name="connsiteX129" fmla="*/ 55088 w 3394842"/>
              <a:gd name="connsiteY129" fmla="*/ 951113 h 986352"/>
              <a:gd name="connsiteX130" fmla="*/ 43187 w 3394842"/>
              <a:gd name="connsiteY130" fmla="*/ 951113 h 986352"/>
              <a:gd name="connsiteX131" fmla="*/ 43187 w 3394842"/>
              <a:gd name="connsiteY131" fmla="*/ 975210 h 986352"/>
              <a:gd name="connsiteX132" fmla="*/ 11744 w 3394842"/>
              <a:gd name="connsiteY132" fmla="*/ 975210 h 98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3394842" h="986352">
                <a:moveTo>
                  <a:pt x="3392932" y="11705"/>
                </a:moveTo>
                <a:lnTo>
                  <a:pt x="3369256" y="11705"/>
                </a:lnTo>
                <a:lnTo>
                  <a:pt x="3369256" y="47039"/>
                </a:lnTo>
                <a:lnTo>
                  <a:pt x="3336310" y="47039"/>
                </a:lnTo>
                <a:lnTo>
                  <a:pt x="3336310" y="70137"/>
                </a:lnTo>
                <a:lnTo>
                  <a:pt x="3239351" y="70137"/>
                </a:lnTo>
                <a:lnTo>
                  <a:pt x="3239351" y="101476"/>
                </a:lnTo>
                <a:lnTo>
                  <a:pt x="3199514" y="101476"/>
                </a:lnTo>
                <a:lnTo>
                  <a:pt x="3199514" y="115709"/>
                </a:lnTo>
                <a:lnTo>
                  <a:pt x="3173458" y="115709"/>
                </a:lnTo>
                <a:lnTo>
                  <a:pt x="3173458" y="127446"/>
                </a:lnTo>
                <a:lnTo>
                  <a:pt x="3127734" y="127446"/>
                </a:lnTo>
                <a:lnTo>
                  <a:pt x="3127734" y="152916"/>
                </a:lnTo>
                <a:lnTo>
                  <a:pt x="3039669" y="152916"/>
                </a:lnTo>
                <a:lnTo>
                  <a:pt x="3039669" y="169647"/>
                </a:lnTo>
                <a:lnTo>
                  <a:pt x="3016994" y="169647"/>
                </a:lnTo>
                <a:lnTo>
                  <a:pt x="3016994" y="188749"/>
                </a:lnTo>
                <a:lnTo>
                  <a:pt x="2976657" y="188749"/>
                </a:lnTo>
                <a:lnTo>
                  <a:pt x="2976657" y="201984"/>
                </a:lnTo>
                <a:lnTo>
                  <a:pt x="2895482" y="201984"/>
                </a:lnTo>
                <a:lnTo>
                  <a:pt x="2895482" y="214220"/>
                </a:lnTo>
                <a:lnTo>
                  <a:pt x="2858652" y="214220"/>
                </a:lnTo>
                <a:lnTo>
                  <a:pt x="2858652" y="238691"/>
                </a:lnTo>
                <a:lnTo>
                  <a:pt x="2815809" y="238691"/>
                </a:lnTo>
                <a:lnTo>
                  <a:pt x="2815809" y="253424"/>
                </a:lnTo>
                <a:lnTo>
                  <a:pt x="2764198" y="253424"/>
                </a:lnTo>
                <a:lnTo>
                  <a:pt x="2764198" y="273026"/>
                </a:lnTo>
                <a:lnTo>
                  <a:pt x="2684525" y="273026"/>
                </a:lnTo>
                <a:lnTo>
                  <a:pt x="2684525" y="289257"/>
                </a:lnTo>
                <a:lnTo>
                  <a:pt x="2617631" y="289257"/>
                </a:lnTo>
                <a:lnTo>
                  <a:pt x="2617631" y="302991"/>
                </a:lnTo>
                <a:lnTo>
                  <a:pt x="2558002" y="302991"/>
                </a:lnTo>
                <a:lnTo>
                  <a:pt x="2558002" y="313230"/>
                </a:lnTo>
                <a:lnTo>
                  <a:pt x="2503008" y="313230"/>
                </a:lnTo>
                <a:lnTo>
                  <a:pt x="2503008" y="330459"/>
                </a:lnTo>
                <a:lnTo>
                  <a:pt x="2426217" y="330459"/>
                </a:lnTo>
                <a:lnTo>
                  <a:pt x="2426217" y="342695"/>
                </a:lnTo>
                <a:lnTo>
                  <a:pt x="2397655" y="342695"/>
                </a:lnTo>
                <a:lnTo>
                  <a:pt x="2397655" y="350561"/>
                </a:lnTo>
                <a:lnTo>
                  <a:pt x="2362328" y="350561"/>
                </a:lnTo>
                <a:lnTo>
                  <a:pt x="2362328" y="366168"/>
                </a:lnTo>
                <a:lnTo>
                  <a:pt x="2333266" y="366168"/>
                </a:lnTo>
                <a:lnTo>
                  <a:pt x="2333266" y="387268"/>
                </a:lnTo>
                <a:lnTo>
                  <a:pt x="2188578" y="387268"/>
                </a:lnTo>
                <a:lnTo>
                  <a:pt x="2188578" y="406871"/>
                </a:lnTo>
                <a:lnTo>
                  <a:pt x="2131078" y="406871"/>
                </a:lnTo>
                <a:lnTo>
                  <a:pt x="2131078" y="418232"/>
                </a:lnTo>
                <a:lnTo>
                  <a:pt x="2092620" y="418232"/>
                </a:lnTo>
                <a:lnTo>
                  <a:pt x="2092620" y="427472"/>
                </a:lnTo>
                <a:lnTo>
                  <a:pt x="2024347" y="427472"/>
                </a:lnTo>
                <a:lnTo>
                  <a:pt x="2024347" y="440207"/>
                </a:lnTo>
                <a:lnTo>
                  <a:pt x="1976118" y="440207"/>
                </a:lnTo>
                <a:lnTo>
                  <a:pt x="1976118" y="451569"/>
                </a:lnTo>
                <a:lnTo>
                  <a:pt x="1949561" y="451569"/>
                </a:lnTo>
                <a:lnTo>
                  <a:pt x="1949561" y="466301"/>
                </a:lnTo>
                <a:lnTo>
                  <a:pt x="1881163" y="466301"/>
                </a:lnTo>
                <a:lnTo>
                  <a:pt x="1881163" y="478537"/>
                </a:lnTo>
                <a:lnTo>
                  <a:pt x="1825542" y="478537"/>
                </a:lnTo>
                <a:lnTo>
                  <a:pt x="1825542" y="489774"/>
                </a:lnTo>
                <a:lnTo>
                  <a:pt x="1783702" y="489774"/>
                </a:lnTo>
                <a:lnTo>
                  <a:pt x="1783702" y="500512"/>
                </a:lnTo>
                <a:lnTo>
                  <a:pt x="1747874" y="500512"/>
                </a:lnTo>
                <a:lnTo>
                  <a:pt x="1747874" y="516243"/>
                </a:lnTo>
                <a:lnTo>
                  <a:pt x="1702526" y="516243"/>
                </a:lnTo>
                <a:lnTo>
                  <a:pt x="1702526" y="529478"/>
                </a:lnTo>
                <a:lnTo>
                  <a:pt x="1683360" y="529478"/>
                </a:lnTo>
                <a:lnTo>
                  <a:pt x="1683360" y="542713"/>
                </a:lnTo>
                <a:lnTo>
                  <a:pt x="1612081" y="542713"/>
                </a:lnTo>
                <a:lnTo>
                  <a:pt x="1612081" y="562315"/>
                </a:lnTo>
                <a:lnTo>
                  <a:pt x="1525017" y="562315"/>
                </a:lnTo>
                <a:lnTo>
                  <a:pt x="1484179" y="562315"/>
                </a:lnTo>
                <a:lnTo>
                  <a:pt x="1484179" y="578046"/>
                </a:lnTo>
                <a:lnTo>
                  <a:pt x="1455116" y="578046"/>
                </a:lnTo>
                <a:lnTo>
                  <a:pt x="1455116" y="588285"/>
                </a:lnTo>
                <a:lnTo>
                  <a:pt x="1399997" y="588285"/>
                </a:lnTo>
                <a:lnTo>
                  <a:pt x="1399997" y="604516"/>
                </a:lnTo>
                <a:lnTo>
                  <a:pt x="1378325" y="604516"/>
                </a:lnTo>
                <a:lnTo>
                  <a:pt x="1378325" y="617251"/>
                </a:lnTo>
                <a:lnTo>
                  <a:pt x="1316942" y="617251"/>
                </a:lnTo>
                <a:lnTo>
                  <a:pt x="1316942" y="627988"/>
                </a:lnTo>
                <a:lnTo>
                  <a:pt x="1281491" y="627988"/>
                </a:lnTo>
                <a:lnTo>
                  <a:pt x="1281491" y="637352"/>
                </a:lnTo>
                <a:lnTo>
                  <a:pt x="1229378" y="637352"/>
                </a:lnTo>
                <a:lnTo>
                  <a:pt x="1229378" y="652585"/>
                </a:lnTo>
                <a:lnTo>
                  <a:pt x="1152587" y="652585"/>
                </a:lnTo>
                <a:lnTo>
                  <a:pt x="1152587" y="665320"/>
                </a:lnTo>
                <a:lnTo>
                  <a:pt x="1068405" y="665320"/>
                </a:lnTo>
                <a:lnTo>
                  <a:pt x="1068405" y="678554"/>
                </a:lnTo>
                <a:lnTo>
                  <a:pt x="1007899" y="678554"/>
                </a:lnTo>
                <a:lnTo>
                  <a:pt x="1007899" y="691290"/>
                </a:lnTo>
                <a:lnTo>
                  <a:pt x="957790" y="691290"/>
                </a:lnTo>
                <a:lnTo>
                  <a:pt x="957790" y="702027"/>
                </a:lnTo>
                <a:lnTo>
                  <a:pt x="924343" y="702027"/>
                </a:lnTo>
                <a:lnTo>
                  <a:pt x="924343" y="714388"/>
                </a:lnTo>
                <a:lnTo>
                  <a:pt x="885885" y="714388"/>
                </a:lnTo>
                <a:lnTo>
                  <a:pt x="885885" y="730494"/>
                </a:lnTo>
                <a:lnTo>
                  <a:pt x="841163" y="730494"/>
                </a:lnTo>
                <a:lnTo>
                  <a:pt x="841163" y="741357"/>
                </a:lnTo>
                <a:lnTo>
                  <a:pt x="793435" y="741357"/>
                </a:lnTo>
                <a:lnTo>
                  <a:pt x="793435" y="755090"/>
                </a:lnTo>
                <a:lnTo>
                  <a:pt x="737314" y="755090"/>
                </a:lnTo>
                <a:lnTo>
                  <a:pt x="737314" y="766328"/>
                </a:lnTo>
                <a:lnTo>
                  <a:pt x="661149" y="766328"/>
                </a:lnTo>
                <a:lnTo>
                  <a:pt x="661149" y="777065"/>
                </a:lnTo>
                <a:lnTo>
                  <a:pt x="634591" y="777065"/>
                </a:lnTo>
                <a:lnTo>
                  <a:pt x="634591" y="789301"/>
                </a:lnTo>
                <a:lnTo>
                  <a:pt x="594755" y="789301"/>
                </a:lnTo>
                <a:lnTo>
                  <a:pt x="594755" y="802036"/>
                </a:lnTo>
                <a:lnTo>
                  <a:pt x="549407" y="802036"/>
                </a:lnTo>
                <a:lnTo>
                  <a:pt x="549407" y="816270"/>
                </a:lnTo>
                <a:lnTo>
                  <a:pt x="518465" y="816270"/>
                </a:lnTo>
                <a:lnTo>
                  <a:pt x="518465" y="827132"/>
                </a:lnTo>
                <a:lnTo>
                  <a:pt x="446184" y="827132"/>
                </a:lnTo>
                <a:lnTo>
                  <a:pt x="446184" y="842364"/>
                </a:lnTo>
                <a:lnTo>
                  <a:pt x="405346" y="842364"/>
                </a:lnTo>
                <a:lnTo>
                  <a:pt x="405346" y="853601"/>
                </a:lnTo>
                <a:lnTo>
                  <a:pt x="352732" y="853601"/>
                </a:lnTo>
                <a:lnTo>
                  <a:pt x="352732" y="872704"/>
                </a:lnTo>
                <a:lnTo>
                  <a:pt x="281327" y="872704"/>
                </a:lnTo>
                <a:lnTo>
                  <a:pt x="281327" y="889434"/>
                </a:lnTo>
                <a:lnTo>
                  <a:pt x="234601" y="889434"/>
                </a:lnTo>
                <a:lnTo>
                  <a:pt x="234601" y="902669"/>
                </a:lnTo>
                <a:lnTo>
                  <a:pt x="212428" y="902669"/>
                </a:lnTo>
                <a:lnTo>
                  <a:pt x="212428" y="920773"/>
                </a:lnTo>
                <a:lnTo>
                  <a:pt x="158311" y="920773"/>
                </a:lnTo>
                <a:lnTo>
                  <a:pt x="158311" y="936879"/>
                </a:lnTo>
                <a:lnTo>
                  <a:pt x="110207" y="936879"/>
                </a:lnTo>
                <a:lnTo>
                  <a:pt x="110207" y="951113"/>
                </a:lnTo>
                <a:lnTo>
                  <a:pt x="94423" y="951113"/>
                </a:lnTo>
                <a:lnTo>
                  <a:pt x="55088" y="951113"/>
                </a:lnTo>
                <a:lnTo>
                  <a:pt x="43187" y="951113"/>
                </a:lnTo>
                <a:lnTo>
                  <a:pt x="43187" y="975210"/>
                </a:lnTo>
                <a:lnTo>
                  <a:pt x="11744" y="975210"/>
                </a:lnTo>
              </a:path>
            </a:pathLst>
          </a:custGeom>
          <a:noFill/>
          <a:ln w="15875" cap="flat">
            <a:solidFill>
              <a:srgbClr val="5D8298"/>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69" name="Google Shape;837;p28">
            <a:extLst>
              <a:ext uri="{FF2B5EF4-FFF2-40B4-BE49-F238E27FC236}">
                <a16:creationId xmlns:a16="http://schemas.microsoft.com/office/drawing/2014/main" id="{10D03DCD-9D8F-9B40-9E3C-E0551503095D}"/>
              </a:ext>
            </a:extLst>
          </p:cNvPr>
          <p:cNvSpPr txBox="1"/>
          <p:nvPr/>
        </p:nvSpPr>
        <p:spPr>
          <a:xfrm rot="-5400000">
            <a:off x="250197" y="4691844"/>
            <a:ext cx="1597541" cy="400069"/>
          </a:xfrm>
          <a:prstGeom prst="rect">
            <a:avLst/>
          </a:prstGeom>
          <a:solidFill>
            <a:schemeClr val="lt1"/>
          </a:solid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Mean number of events</a:t>
            </a:r>
            <a:b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b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per patient</a:t>
            </a:r>
            <a:endParaRPr kumimoji="0"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270" name="Straight Connector 269">
            <a:extLst>
              <a:ext uri="{FF2B5EF4-FFF2-40B4-BE49-F238E27FC236}">
                <a16:creationId xmlns:a16="http://schemas.microsoft.com/office/drawing/2014/main" id="{01D4442A-0C91-9845-B4E3-843723CC7B17}"/>
              </a:ext>
            </a:extLst>
          </p:cNvPr>
          <p:cNvCxnSpPr>
            <a:cxnSpLocks/>
          </p:cNvCxnSpPr>
          <p:nvPr/>
        </p:nvCxnSpPr>
        <p:spPr>
          <a:xfrm>
            <a:off x="1580006" y="5679926"/>
            <a:ext cx="344434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1" name="Straight Connector 270">
            <a:extLst>
              <a:ext uri="{FF2B5EF4-FFF2-40B4-BE49-F238E27FC236}">
                <a16:creationId xmlns:a16="http://schemas.microsoft.com/office/drawing/2014/main" id="{D7499A1D-02B2-334B-9024-74EA3516E1C8}"/>
              </a:ext>
            </a:extLst>
          </p:cNvPr>
          <p:cNvCxnSpPr>
            <a:cxnSpLocks/>
          </p:cNvCxnSpPr>
          <p:nvPr/>
        </p:nvCxnSpPr>
        <p:spPr>
          <a:xfrm flipV="1">
            <a:off x="1578853" y="4096341"/>
            <a:ext cx="0" cy="158359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2" name="TextBox 271">
            <a:extLst>
              <a:ext uri="{FF2B5EF4-FFF2-40B4-BE49-F238E27FC236}">
                <a16:creationId xmlns:a16="http://schemas.microsoft.com/office/drawing/2014/main" id="{A91B9DB3-30C5-4F4F-8B36-0B14437F260B}"/>
              </a:ext>
            </a:extLst>
          </p:cNvPr>
          <p:cNvSpPr txBox="1"/>
          <p:nvPr/>
        </p:nvSpPr>
        <p:spPr>
          <a:xfrm>
            <a:off x="2521304" y="5882742"/>
            <a:ext cx="15821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Days since </a:t>
            </a:r>
            <a:r>
              <a:rPr kumimoji="0" lang="en-US" sz="1000" b="1" i="0" u="none" strike="noStrike" kern="1200" cap="none" spc="0" normalizeH="0" baseline="0" noProof="0" dirty="0" err="1">
                <a:ln>
                  <a:noFill/>
                </a:ln>
                <a:solidFill>
                  <a:srgbClr val="000000"/>
                </a:solidFill>
                <a:effectLst/>
                <a:uLnTx/>
                <a:uFillTx/>
                <a:latin typeface="Arial" panose="020B0604020202020204" pitchFamily="34" charset="0"/>
                <a:ea typeface="Aileron" charset="0"/>
                <a:cs typeface="Arial" panose="020B0604020202020204" pitchFamily="34" charset="0"/>
              </a:rPr>
              <a:t>randomisation</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endParaRPr>
          </a:p>
        </p:txBody>
      </p:sp>
      <p:sp>
        <p:nvSpPr>
          <p:cNvPr id="273" name="TextBox 272">
            <a:extLst>
              <a:ext uri="{FF2B5EF4-FFF2-40B4-BE49-F238E27FC236}">
                <a16:creationId xmlns:a16="http://schemas.microsoft.com/office/drawing/2014/main" id="{48E45C24-3EAC-F84A-ABB4-8BA59DBE165A}"/>
              </a:ext>
            </a:extLst>
          </p:cNvPr>
          <p:cNvSpPr txBox="1"/>
          <p:nvPr/>
        </p:nvSpPr>
        <p:spPr>
          <a:xfrm>
            <a:off x="1553820" y="5747607"/>
            <a:ext cx="6412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a:t>
            </a:r>
          </a:p>
        </p:txBody>
      </p:sp>
      <p:sp>
        <p:nvSpPr>
          <p:cNvPr id="274" name="TextBox 273">
            <a:extLst>
              <a:ext uri="{FF2B5EF4-FFF2-40B4-BE49-F238E27FC236}">
                <a16:creationId xmlns:a16="http://schemas.microsoft.com/office/drawing/2014/main" id="{E4806BEC-1151-8E49-BF2F-231B1733B74E}"/>
              </a:ext>
            </a:extLst>
          </p:cNvPr>
          <p:cNvSpPr txBox="1"/>
          <p:nvPr/>
        </p:nvSpPr>
        <p:spPr>
          <a:xfrm>
            <a:off x="1316165" y="4031814"/>
            <a:ext cx="16030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0.6</a:t>
            </a:r>
          </a:p>
        </p:txBody>
      </p:sp>
      <p:cxnSp>
        <p:nvCxnSpPr>
          <p:cNvPr id="275" name="Straight Connector 274">
            <a:extLst>
              <a:ext uri="{FF2B5EF4-FFF2-40B4-BE49-F238E27FC236}">
                <a16:creationId xmlns:a16="http://schemas.microsoft.com/office/drawing/2014/main" id="{A4EACF91-B559-D048-ADE9-6BE9709739CD}"/>
              </a:ext>
            </a:extLst>
          </p:cNvPr>
          <p:cNvCxnSpPr>
            <a:cxnSpLocks/>
          </p:cNvCxnSpPr>
          <p:nvPr/>
        </p:nvCxnSpPr>
        <p:spPr>
          <a:xfrm>
            <a:off x="1512153" y="4103076"/>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8" name="TextBox 277">
            <a:extLst>
              <a:ext uri="{FF2B5EF4-FFF2-40B4-BE49-F238E27FC236}">
                <a16:creationId xmlns:a16="http://schemas.microsoft.com/office/drawing/2014/main" id="{CF3845DC-C260-4342-82AA-1ACAC4B78A65}"/>
              </a:ext>
            </a:extLst>
          </p:cNvPr>
          <p:cNvSpPr txBox="1"/>
          <p:nvPr/>
        </p:nvSpPr>
        <p:spPr>
          <a:xfrm>
            <a:off x="1316165" y="4293965"/>
            <a:ext cx="16030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0.5</a:t>
            </a:r>
          </a:p>
        </p:txBody>
      </p:sp>
      <p:cxnSp>
        <p:nvCxnSpPr>
          <p:cNvPr id="279" name="Straight Connector 278">
            <a:extLst>
              <a:ext uri="{FF2B5EF4-FFF2-40B4-BE49-F238E27FC236}">
                <a16:creationId xmlns:a16="http://schemas.microsoft.com/office/drawing/2014/main" id="{F95C9E5C-E875-564D-8DBF-C6A280FB2372}"/>
              </a:ext>
            </a:extLst>
          </p:cNvPr>
          <p:cNvCxnSpPr>
            <a:cxnSpLocks/>
          </p:cNvCxnSpPr>
          <p:nvPr/>
        </p:nvCxnSpPr>
        <p:spPr>
          <a:xfrm>
            <a:off x="1512153" y="4372099"/>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4" name="TextBox 283">
            <a:extLst>
              <a:ext uri="{FF2B5EF4-FFF2-40B4-BE49-F238E27FC236}">
                <a16:creationId xmlns:a16="http://schemas.microsoft.com/office/drawing/2014/main" id="{946A6A7D-2E5B-8F48-BF28-F41A2252FE67}"/>
              </a:ext>
            </a:extLst>
          </p:cNvPr>
          <p:cNvSpPr txBox="1"/>
          <p:nvPr/>
        </p:nvSpPr>
        <p:spPr>
          <a:xfrm>
            <a:off x="1316165" y="4816561"/>
            <a:ext cx="16030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0.3</a:t>
            </a:r>
          </a:p>
        </p:txBody>
      </p:sp>
      <p:cxnSp>
        <p:nvCxnSpPr>
          <p:cNvPr id="285" name="Straight Connector 284">
            <a:extLst>
              <a:ext uri="{FF2B5EF4-FFF2-40B4-BE49-F238E27FC236}">
                <a16:creationId xmlns:a16="http://schemas.microsoft.com/office/drawing/2014/main" id="{725CFA1F-81AE-164D-AA32-9D6414667CFE}"/>
              </a:ext>
            </a:extLst>
          </p:cNvPr>
          <p:cNvCxnSpPr>
            <a:cxnSpLocks/>
          </p:cNvCxnSpPr>
          <p:nvPr/>
        </p:nvCxnSpPr>
        <p:spPr>
          <a:xfrm>
            <a:off x="1512153" y="4894695"/>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8" name="TextBox 287">
            <a:extLst>
              <a:ext uri="{FF2B5EF4-FFF2-40B4-BE49-F238E27FC236}">
                <a16:creationId xmlns:a16="http://schemas.microsoft.com/office/drawing/2014/main" id="{E30D7632-9577-D24D-9E8F-AE63BD81E1C6}"/>
              </a:ext>
            </a:extLst>
          </p:cNvPr>
          <p:cNvSpPr txBox="1"/>
          <p:nvPr/>
        </p:nvSpPr>
        <p:spPr>
          <a:xfrm>
            <a:off x="1316165" y="5079233"/>
            <a:ext cx="16030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0.2</a:t>
            </a:r>
          </a:p>
        </p:txBody>
      </p:sp>
      <p:cxnSp>
        <p:nvCxnSpPr>
          <p:cNvPr id="289" name="Straight Connector 288">
            <a:extLst>
              <a:ext uri="{FF2B5EF4-FFF2-40B4-BE49-F238E27FC236}">
                <a16:creationId xmlns:a16="http://schemas.microsoft.com/office/drawing/2014/main" id="{D35C4B01-D705-9444-A573-82E84D687159}"/>
              </a:ext>
            </a:extLst>
          </p:cNvPr>
          <p:cNvCxnSpPr>
            <a:cxnSpLocks/>
          </p:cNvCxnSpPr>
          <p:nvPr/>
        </p:nvCxnSpPr>
        <p:spPr>
          <a:xfrm>
            <a:off x="1512153" y="5157367"/>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2" name="TextBox 291">
            <a:extLst>
              <a:ext uri="{FF2B5EF4-FFF2-40B4-BE49-F238E27FC236}">
                <a16:creationId xmlns:a16="http://schemas.microsoft.com/office/drawing/2014/main" id="{EB9632BB-0276-8E4C-8935-B0B86094AB9F}"/>
              </a:ext>
            </a:extLst>
          </p:cNvPr>
          <p:cNvSpPr txBox="1"/>
          <p:nvPr/>
        </p:nvSpPr>
        <p:spPr>
          <a:xfrm>
            <a:off x="1316165" y="5341849"/>
            <a:ext cx="16030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0.1</a:t>
            </a:r>
          </a:p>
        </p:txBody>
      </p:sp>
      <p:cxnSp>
        <p:nvCxnSpPr>
          <p:cNvPr id="293" name="Straight Connector 292">
            <a:extLst>
              <a:ext uri="{FF2B5EF4-FFF2-40B4-BE49-F238E27FC236}">
                <a16:creationId xmlns:a16="http://schemas.microsoft.com/office/drawing/2014/main" id="{BDE7B418-FC48-E24D-A1DB-15C2A71090C4}"/>
              </a:ext>
            </a:extLst>
          </p:cNvPr>
          <p:cNvCxnSpPr>
            <a:cxnSpLocks/>
          </p:cNvCxnSpPr>
          <p:nvPr/>
        </p:nvCxnSpPr>
        <p:spPr>
          <a:xfrm>
            <a:off x="1512153" y="5419983"/>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4" name="Straight Connector 293">
            <a:extLst>
              <a:ext uri="{FF2B5EF4-FFF2-40B4-BE49-F238E27FC236}">
                <a16:creationId xmlns:a16="http://schemas.microsoft.com/office/drawing/2014/main" id="{D3FCF735-765E-904E-B6D0-311A9FEAE289}"/>
              </a:ext>
            </a:extLst>
          </p:cNvPr>
          <p:cNvCxnSpPr>
            <a:cxnSpLocks/>
          </p:cNvCxnSpPr>
          <p:nvPr/>
        </p:nvCxnSpPr>
        <p:spPr>
          <a:xfrm>
            <a:off x="1512153" y="5679926"/>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5" name="TextBox 294">
            <a:extLst>
              <a:ext uri="{FF2B5EF4-FFF2-40B4-BE49-F238E27FC236}">
                <a16:creationId xmlns:a16="http://schemas.microsoft.com/office/drawing/2014/main" id="{35A16C9F-067D-B844-AB65-F4DAF3B95D7A}"/>
              </a:ext>
            </a:extLst>
          </p:cNvPr>
          <p:cNvSpPr txBox="1"/>
          <p:nvPr/>
        </p:nvSpPr>
        <p:spPr>
          <a:xfrm>
            <a:off x="1316165" y="5604948"/>
            <a:ext cx="16030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0.0</a:t>
            </a:r>
          </a:p>
        </p:txBody>
      </p:sp>
      <p:cxnSp>
        <p:nvCxnSpPr>
          <p:cNvPr id="296" name="Straight Connector 295">
            <a:extLst>
              <a:ext uri="{FF2B5EF4-FFF2-40B4-BE49-F238E27FC236}">
                <a16:creationId xmlns:a16="http://schemas.microsoft.com/office/drawing/2014/main" id="{A28BF93C-D6C5-024C-9434-4833363E42E0}"/>
              </a:ext>
            </a:extLst>
          </p:cNvPr>
          <p:cNvCxnSpPr>
            <a:cxnSpLocks/>
          </p:cNvCxnSpPr>
          <p:nvPr/>
        </p:nvCxnSpPr>
        <p:spPr>
          <a:xfrm rot="16200000">
            <a:off x="1546812" y="5715393"/>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7" name="TextBox 296">
            <a:extLst>
              <a:ext uri="{FF2B5EF4-FFF2-40B4-BE49-F238E27FC236}">
                <a16:creationId xmlns:a16="http://schemas.microsoft.com/office/drawing/2014/main" id="{15383DD3-8B19-9E4E-A6DB-F28A211A4893}"/>
              </a:ext>
            </a:extLst>
          </p:cNvPr>
          <p:cNvSpPr txBox="1"/>
          <p:nvPr/>
        </p:nvSpPr>
        <p:spPr>
          <a:xfrm>
            <a:off x="1906260" y="5747607"/>
            <a:ext cx="12824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90</a:t>
            </a:r>
          </a:p>
        </p:txBody>
      </p:sp>
      <p:cxnSp>
        <p:nvCxnSpPr>
          <p:cNvPr id="298" name="Straight Connector 297">
            <a:extLst>
              <a:ext uri="{FF2B5EF4-FFF2-40B4-BE49-F238E27FC236}">
                <a16:creationId xmlns:a16="http://schemas.microsoft.com/office/drawing/2014/main" id="{C8762A6B-CE1A-3549-AE76-C3590765BB0E}"/>
              </a:ext>
            </a:extLst>
          </p:cNvPr>
          <p:cNvCxnSpPr>
            <a:cxnSpLocks/>
          </p:cNvCxnSpPr>
          <p:nvPr/>
        </p:nvCxnSpPr>
        <p:spPr>
          <a:xfrm rot="16200000">
            <a:off x="1931312" y="5715393"/>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9" name="TextBox 298">
            <a:extLst>
              <a:ext uri="{FF2B5EF4-FFF2-40B4-BE49-F238E27FC236}">
                <a16:creationId xmlns:a16="http://schemas.microsoft.com/office/drawing/2014/main" id="{D192A601-6CEB-074B-BCD5-77B34131963F}"/>
              </a:ext>
            </a:extLst>
          </p:cNvPr>
          <p:cNvSpPr txBox="1"/>
          <p:nvPr/>
        </p:nvSpPr>
        <p:spPr>
          <a:xfrm>
            <a:off x="2252239" y="5747607"/>
            <a:ext cx="19236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180</a:t>
            </a:r>
          </a:p>
        </p:txBody>
      </p:sp>
      <p:cxnSp>
        <p:nvCxnSpPr>
          <p:cNvPr id="300" name="Straight Connector 299">
            <a:extLst>
              <a:ext uri="{FF2B5EF4-FFF2-40B4-BE49-F238E27FC236}">
                <a16:creationId xmlns:a16="http://schemas.microsoft.com/office/drawing/2014/main" id="{2E4B42E1-28C2-394B-A893-C85A9C7CD543}"/>
              </a:ext>
            </a:extLst>
          </p:cNvPr>
          <p:cNvCxnSpPr>
            <a:cxnSpLocks/>
          </p:cNvCxnSpPr>
          <p:nvPr/>
        </p:nvCxnSpPr>
        <p:spPr>
          <a:xfrm rot="16200000">
            <a:off x="2309351" y="5715393"/>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1" name="TextBox 300">
            <a:extLst>
              <a:ext uri="{FF2B5EF4-FFF2-40B4-BE49-F238E27FC236}">
                <a16:creationId xmlns:a16="http://schemas.microsoft.com/office/drawing/2014/main" id="{E2F91CC5-9476-EB4C-AE97-0F9E3C95A062}"/>
              </a:ext>
            </a:extLst>
          </p:cNvPr>
          <p:cNvSpPr txBox="1"/>
          <p:nvPr/>
        </p:nvSpPr>
        <p:spPr>
          <a:xfrm>
            <a:off x="2643202" y="5747607"/>
            <a:ext cx="19236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270</a:t>
            </a:r>
          </a:p>
        </p:txBody>
      </p:sp>
      <p:cxnSp>
        <p:nvCxnSpPr>
          <p:cNvPr id="302" name="Straight Connector 301">
            <a:extLst>
              <a:ext uri="{FF2B5EF4-FFF2-40B4-BE49-F238E27FC236}">
                <a16:creationId xmlns:a16="http://schemas.microsoft.com/office/drawing/2014/main" id="{575D46EF-FAA4-1040-84FD-DBE37AAD6C8C}"/>
              </a:ext>
            </a:extLst>
          </p:cNvPr>
          <p:cNvCxnSpPr>
            <a:cxnSpLocks/>
          </p:cNvCxnSpPr>
          <p:nvPr/>
        </p:nvCxnSpPr>
        <p:spPr>
          <a:xfrm rot="16200000">
            <a:off x="2700314" y="5715393"/>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3" name="TextBox 302">
            <a:extLst>
              <a:ext uri="{FF2B5EF4-FFF2-40B4-BE49-F238E27FC236}">
                <a16:creationId xmlns:a16="http://schemas.microsoft.com/office/drawing/2014/main" id="{2A84D548-C1D5-964A-921F-E6DE507AB45D}"/>
              </a:ext>
            </a:extLst>
          </p:cNvPr>
          <p:cNvSpPr txBox="1"/>
          <p:nvPr/>
        </p:nvSpPr>
        <p:spPr>
          <a:xfrm>
            <a:off x="3021240" y="5747607"/>
            <a:ext cx="19236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360</a:t>
            </a:r>
          </a:p>
        </p:txBody>
      </p:sp>
      <p:cxnSp>
        <p:nvCxnSpPr>
          <p:cNvPr id="304" name="Straight Connector 303">
            <a:extLst>
              <a:ext uri="{FF2B5EF4-FFF2-40B4-BE49-F238E27FC236}">
                <a16:creationId xmlns:a16="http://schemas.microsoft.com/office/drawing/2014/main" id="{8932DC73-F0E2-E849-9A5A-08C78BC9E0A6}"/>
              </a:ext>
            </a:extLst>
          </p:cNvPr>
          <p:cNvCxnSpPr>
            <a:cxnSpLocks/>
          </p:cNvCxnSpPr>
          <p:nvPr/>
        </p:nvCxnSpPr>
        <p:spPr>
          <a:xfrm rot="16200000">
            <a:off x="3078352" y="5715393"/>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5" name="TextBox 304">
            <a:extLst>
              <a:ext uri="{FF2B5EF4-FFF2-40B4-BE49-F238E27FC236}">
                <a16:creationId xmlns:a16="http://schemas.microsoft.com/office/drawing/2014/main" id="{94B7E281-08BF-0545-ACFE-374FEA0FFCB6}"/>
              </a:ext>
            </a:extLst>
          </p:cNvPr>
          <p:cNvSpPr txBox="1"/>
          <p:nvPr/>
        </p:nvSpPr>
        <p:spPr>
          <a:xfrm>
            <a:off x="3402509" y="5747607"/>
            <a:ext cx="19236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450</a:t>
            </a:r>
          </a:p>
        </p:txBody>
      </p:sp>
      <p:cxnSp>
        <p:nvCxnSpPr>
          <p:cNvPr id="306" name="Straight Connector 305">
            <a:extLst>
              <a:ext uri="{FF2B5EF4-FFF2-40B4-BE49-F238E27FC236}">
                <a16:creationId xmlns:a16="http://schemas.microsoft.com/office/drawing/2014/main" id="{49EA39C9-2A11-C943-BE53-783A4B834F85}"/>
              </a:ext>
            </a:extLst>
          </p:cNvPr>
          <p:cNvCxnSpPr>
            <a:cxnSpLocks/>
          </p:cNvCxnSpPr>
          <p:nvPr/>
        </p:nvCxnSpPr>
        <p:spPr>
          <a:xfrm rot="16200000">
            <a:off x="3459621" y="5715393"/>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7" name="TextBox 306">
            <a:extLst>
              <a:ext uri="{FF2B5EF4-FFF2-40B4-BE49-F238E27FC236}">
                <a16:creationId xmlns:a16="http://schemas.microsoft.com/office/drawing/2014/main" id="{73D56A32-433B-F648-B9C7-2B39CE578EFF}"/>
              </a:ext>
            </a:extLst>
          </p:cNvPr>
          <p:cNvSpPr txBox="1"/>
          <p:nvPr/>
        </p:nvSpPr>
        <p:spPr>
          <a:xfrm>
            <a:off x="3783778" y="5747607"/>
            <a:ext cx="19236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540</a:t>
            </a:r>
          </a:p>
        </p:txBody>
      </p:sp>
      <p:cxnSp>
        <p:nvCxnSpPr>
          <p:cNvPr id="308" name="Straight Connector 307">
            <a:extLst>
              <a:ext uri="{FF2B5EF4-FFF2-40B4-BE49-F238E27FC236}">
                <a16:creationId xmlns:a16="http://schemas.microsoft.com/office/drawing/2014/main" id="{E63B30D1-27E1-414C-ABEC-69C8AF2729A9}"/>
              </a:ext>
            </a:extLst>
          </p:cNvPr>
          <p:cNvCxnSpPr>
            <a:cxnSpLocks/>
          </p:cNvCxnSpPr>
          <p:nvPr/>
        </p:nvCxnSpPr>
        <p:spPr>
          <a:xfrm rot="16200000">
            <a:off x="3840890" y="5715393"/>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9" name="TextBox 308">
            <a:extLst>
              <a:ext uri="{FF2B5EF4-FFF2-40B4-BE49-F238E27FC236}">
                <a16:creationId xmlns:a16="http://schemas.microsoft.com/office/drawing/2014/main" id="{5AADA559-F831-D440-B074-B1F199EE308E}"/>
              </a:ext>
            </a:extLst>
          </p:cNvPr>
          <p:cNvSpPr txBox="1"/>
          <p:nvPr/>
        </p:nvSpPr>
        <p:spPr>
          <a:xfrm>
            <a:off x="4165048" y="5747607"/>
            <a:ext cx="19236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630</a:t>
            </a:r>
          </a:p>
        </p:txBody>
      </p:sp>
      <p:cxnSp>
        <p:nvCxnSpPr>
          <p:cNvPr id="310" name="Straight Connector 309">
            <a:extLst>
              <a:ext uri="{FF2B5EF4-FFF2-40B4-BE49-F238E27FC236}">
                <a16:creationId xmlns:a16="http://schemas.microsoft.com/office/drawing/2014/main" id="{ABB6BCB5-1EF4-8545-876D-8E37B3826B93}"/>
              </a:ext>
            </a:extLst>
          </p:cNvPr>
          <p:cNvCxnSpPr>
            <a:cxnSpLocks/>
          </p:cNvCxnSpPr>
          <p:nvPr/>
        </p:nvCxnSpPr>
        <p:spPr>
          <a:xfrm rot="16200000">
            <a:off x="4222160" y="5715393"/>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1" name="TextBox 310">
            <a:extLst>
              <a:ext uri="{FF2B5EF4-FFF2-40B4-BE49-F238E27FC236}">
                <a16:creationId xmlns:a16="http://schemas.microsoft.com/office/drawing/2014/main" id="{F6E07BB3-CA64-694B-9DAA-936B8D845BC6}"/>
              </a:ext>
            </a:extLst>
          </p:cNvPr>
          <p:cNvSpPr txBox="1"/>
          <p:nvPr/>
        </p:nvSpPr>
        <p:spPr>
          <a:xfrm>
            <a:off x="4552780" y="5747607"/>
            <a:ext cx="19236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720</a:t>
            </a:r>
          </a:p>
        </p:txBody>
      </p:sp>
      <p:cxnSp>
        <p:nvCxnSpPr>
          <p:cNvPr id="312" name="Straight Connector 311">
            <a:extLst>
              <a:ext uri="{FF2B5EF4-FFF2-40B4-BE49-F238E27FC236}">
                <a16:creationId xmlns:a16="http://schemas.microsoft.com/office/drawing/2014/main" id="{BDB2523E-B89D-1E40-BD79-B92B60A37099}"/>
              </a:ext>
            </a:extLst>
          </p:cNvPr>
          <p:cNvCxnSpPr>
            <a:cxnSpLocks/>
          </p:cNvCxnSpPr>
          <p:nvPr/>
        </p:nvCxnSpPr>
        <p:spPr>
          <a:xfrm rot="16200000">
            <a:off x="4609892" y="5715393"/>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3" name="TextBox 312">
            <a:extLst>
              <a:ext uri="{FF2B5EF4-FFF2-40B4-BE49-F238E27FC236}">
                <a16:creationId xmlns:a16="http://schemas.microsoft.com/office/drawing/2014/main" id="{7A8F488F-3589-FE49-85F7-3A66C174457B}"/>
              </a:ext>
            </a:extLst>
          </p:cNvPr>
          <p:cNvSpPr txBox="1"/>
          <p:nvPr/>
        </p:nvSpPr>
        <p:spPr>
          <a:xfrm>
            <a:off x="4934049" y="5747607"/>
            <a:ext cx="19236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810</a:t>
            </a:r>
          </a:p>
        </p:txBody>
      </p:sp>
      <p:cxnSp>
        <p:nvCxnSpPr>
          <p:cNvPr id="314" name="Straight Connector 313">
            <a:extLst>
              <a:ext uri="{FF2B5EF4-FFF2-40B4-BE49-F238E27FC236}">
                <a16:creationId xmlns:a16="http://schemas.microsoft.com/office/drawing/2014/main" id="{5EEFA316-1229-DA4E-B2D4-9A65A886D51D}"/>
              </a:ext>
            </a:extLst>
          </p:cNvPr>
          <p:cNvCxnSpPr>
            <a:cxnSpLocks/>
          </p:cNvCxnSpPr>
          <p:nvPr/>
        </p:nvCxnSpPr>
        <p:spPr>
          <a:xfrm rot="16200000">
            <a:off x="4991161" y="5715393"/>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6" name="TextBox 315">
            <a:extLst>
              <a:ext uri="{FF2B5EF4-FFF2-40B4-BE49-F238E27FC236}">
                <a16:creationId xmlns:a16="http://schemas.microsoft.com/office/drawing/2014/main" id="{5CA95592-B130-F941-AE92-73FB0C92FEFF}"/>
              </a:ext>
            </a:extLst>
          </p:cNvPr>
          <p:cNvSpPr txBox="1"/>
          <p:nvPr/>
        </p:nvSpPr>
        <p:spPr>
          <a:xfrm>
            <a:off x="5075068" y="4647680"/>
            <a:ext cx="750205"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Empagliflozin</a:t>
            </a:r>
          </a:p>
        </p:txBody>
      </p:sp>
      <p:sp>
        <p:nvSpPr>
          <p:cNvPr id="317" name="TextBox 316">
            <a:extLst>
              <a:ext uri="{FF2B5EF4-FFF2-40B4-BE49-F238E27FC236}">
                <a16:creationId xmlns:a16="http://schemas.microsoft.com/office/drawing/2014/main" id="{0D8E4366-AB5B-E448-80D2-8D1FEBC7039B}"/>
              </a:ext>
            </a:extLst>
          </p:cNvPr>
          <p:cNvSpPr txBox="1"/>
          <p:nvPr/>
        </p:nvSpPr>
        <p:spPr>
          <a:xfrm>
            <a:off x="1830930" y="4131765"/>
            <a:ext cx="1750479" cy="246221"/>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Hazard ratio, 0.70 (95% CI, 0.58-0.85)</a:t>
            </a:r>
            <a:b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b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p&lt;0.001</a:t>
            </a:r>
          </a:p>
        </p:txBody>
      </p:sp>
      <p:sp>
        <p:nvSpPr>
          <p:cNvPr id="355" name="TextBox 354">
            <a:extLst>
              <a:ext uri="{FF2B5EF4-FFF2-40B4-BE49-F238E27FC236}">
                <a16:creationId xmlns:a16="http://schemas.microsoft.com/office/drawing/2014/main" id="{574C219F-E9EE-A049-AB22-8607BE60B561}"/>
              </a:ext>
            </a:extLst>
          </p:cNvPr>
          <p:cNvSpPr txBox="1"/>
          <p:nvPr/>
        </p:nvSpPr>
        <p:spPr>
          <a:xfrm>
            <a:off x="1470464" y="6100032"/>
            <a:ext cx="230832"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1867</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1863</a:t>
            </a:r>
          </a:p>
        </p:txBody>
      </p:sp>
      <p:sp>
        <p:nvSpPr>
          <p:cNvPr id="356" name="TextBox 355">
            <a:extLst>
              <a:ext uri="{FF2B5EF4-FFF2-40B4-BE49-F238E27FC236}">
                <a16:creationId xmlns:a16="http://schemas.microsoft.com/office/drawing/2014/main" id="{0A06748F-168B-654B-AF7C-27367E4C5C6A}"/>
              </a:ext>
            </a:extLst>
          </p:cNvPr>
          <p:cNvSpPr txBox="1"/>
          <p:nvPr/>
        </p:nvSpPr>
        <p:spPr>
          <a:xfrm>
            <a:off x="1854964" y="6100032"/>
            <a:ext cx="230832"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1820</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1826</a:t>
            </a:r>
          </a:p>
        </p:txBody>
      </p:sp>
      <p:sp>
        <p:nvSpPr>
          <p:cNvPr id="357" name="TextBox 356">
            <a:extLst>
              <a:ext uri="{FF2B5EF4-FFF2-40B4-BE49-F238E27FC236}">
                <a16:creationId xmlns:a16="http://schemas.microsoft.com/office/drawing/2014/main" id="{8A25DD2E-E17C-4F42-AC79-8F29724B7222}"/>
              </a:ext>
            </a:extLst>
          </p:cNvPr>
          <p:cNvSpPr txBox="1"/>
          <p:nvPr/>
        </p:nvSpPr>
        <p:spPr>
          <a:xfrm>
            <a:off x="2233003" y="6100032"/>
            <a:ext cx="230832"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1762</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1768</a:t>
            </a:r>
          </a:p>
        </p:txBody>
      </p:sp>
      <p:sp>
        <p:nvSpPr>
          <p:cNvPr id="358" name="TextBox 357">
            <a:extLst>
              <a:ext uri="{FF2B5EF4-FFF2-40B4-BE49-F238E27FC236}">
                <a16:creationId xmlns:a16="http://schemas.microsoft.com/office/drawing/2014/main" id="{E9B9A413-EE2F-6A46-AF9B-BBE4E2543771}"/>
              </a:ext>
            </a:extLst>
          </p:cNvPr>
          <p:cNvSpPr txBox="1"/>
          <p:nvPr/>
        </p:nvSpPr>
        <p:spPr>
          <a:xfrm>
            <a:off x="2623966" y="6100032"/>
            <a:ext cx="230832"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1526</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1532</a:t>
            </a:r>
          </a:p>
        </p:txBody>
      </p:sp>
      <p:sp>
        <p:nvSpPr>
          <p:cNvPr id="359" name="TextBox 358">
            <a:extLst>
              <a:ext uri="{FF2B5EF4-FFF2-40B4-BE49-F238E27FC236}">
                <a16:creationId xmlns:a16="http://schemas.microsoft.com/office/drawing/2014/main" id="{AE3F9F5C-5B14-234F-8EE6-696FA80F84F4}"/>
              </a:ext>
            </a:extLst>
          </p:cNvPr>
          <p:cNvSpPr txBox="1"/>
          <p:nvPr/>
        </p:nvSpPr>
        <p:spPr>
          <a:xfrm>
            <a:off x="3002004" y="6100032"/>
            <a:ext cx="230832"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1285</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1283</a:t>
            </a:r>
          </a:p>
        </p:txBody>
      </p:sp>
      <p:sp>
        <p:nvSpPr>
          <p:cNvPr id="360" name="TextBox 359">
            <a:extLst>
              <a:ext uri="{FF2B5EF4-FFF2-40B4-BE49-F238E27FC236}">
                <a16:creationId xmlns:a16="http://schemas.microsoft.com/office/drawing/2014/main" id="{F2B2F0AF-1430-3244-8A83-60F1E3A3A768}"/>
              </a:ext>
            </a:extLst>
          </p:cNvPr>
          <p:cNvSpPr txBox="1"/>
          <p:nvPr/>
        </p:nvSpPr>
        <p:spPr>
          <a:xfrm>
            <a:off x="3383273" y="6100032"/>
            <a:ext cx="230832"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1017</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1008</a:t>
            </a:r>
          </a:p>
        </p:txBody>
      </p:sp>
      <p:sp>
        <p:nvSpPr>
          <p:cNvPr id="361" name="TextBox 360">
            <a:extLst>
              <a:ext uri="{FF2B5EF4-FFF2-40B4-BE49-F238E27FC236}">
                <a16:creationId xmlns:a16="http://schemas.microsoft.com/office/drawing/2014/main" id="{F29185AA-C73B-6C4C-8A99-22D82E4E46F4}"/>
              </a:ext>
            </a:extLst>
          </p:cNvPr>
          <p:cNvSpPr txBox="1"/>
          <p:nvPr/>
        </p:nvSpPr>
        <p:spPr>
          <a:xfrm>
            <a:off x="3793396" y="6100032"/>
            <a:ext cx="173124"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732</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732</a:t>
            </a:r>
          </a:p>
        </p:txBody>
      </p:sp>
      <p:sp>
        <p:nvSpPr>
          <p:cNvPr id="362" name="TextBox 361">
            <a:extLst>
              <a:ext uri="{FF2B5EF4-FFF2-40B4-BE49-F238E27FC236}">
                <a16:creationId xmlns:a16="http://schemas.microsoft.com/office/drawing/2014/main" id="{BAFA95CA-2929-404B-B0CF-BA215650EC23}"/>
              </a:ext>
            </a:extLst>
          </p:cNvPr>
          <p:cNvSpPr txBox="1"/>
          <p:nvPr/>
        </p:nvSpPr>
        <p:spPr>
          <a:xfrm>
            <a:off x="4174666" y="6100032"/>
            <a:ext cx="173124"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497</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495</a:t>
            </a:r>
          </a:p>
        </p:txBody>
      </p:sp>
      <p:sp>
        <p:nvSpPr>
          <p:cNvPr id="363" name="TextBox 362">
            <a:extLst>
              <a:ext uri="{FF2B5EF4-FFF2-40B4-BE49-F238E27FC236}">
                <a16:creationId xmlns:a16="http://schemas.microsoft.com/office/drawing/2014/main" id="{5E16D16E-1CD3-FE43-A270-3AC109CA137F}"/>
              </a:ext>
            </a:extLst>
          </p:cNvPr>
          <p:cNvSpPr txBox="1"/>
          <p:nvPr/>
        </p:nvSpPr>
        <p:spPr>
          <a:xfrm>
            <a:off x="4562398" y="6100032"/>
            <a:ext cx="173124"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175</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272</a:t>
            </a:r>
          </a:p>
        </p:txBody>
      </p:sp>
      <p:sp>
        <p:nvSpPr>
          <p:cNvPr id="364" name="TextBox 363">
            <a:extLst>
              <a:ext uri="{FF2B5EF4-FFF2-40B4-BE49-F238E27FC236}">
                <a16:creationId xmlns:a16="http://schemas.microsoft.com/office/drawing/2014/main" id="{6A98684D-D4C3-184A-AEB6-BA0151448A45}"/>
              </a:ext>
            </a:extLst>
          </p:cNvPr>
          <p:cNvSpPr txBox="1"/>
          <p:nvPr/>
        </p:nvSpPr>
        <p:spPr>
          <a:xfrm>
            <a:off x="4943667" y="6100032"/>
            <a:ext cx="173124"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135</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118</a:t>
            </a:r>
          </a:p>
        </p:txBody>
      </p:sp>
      <p:sp>
        <p:nvSpPr>
          <p:cNvPr id="365" name="TextBox 364">
            <a:extLst>
              <a:ext uri="{FF2B5EF4-FFF2-40B4-BE49-F238E27FC236}">
                <a16:creationId xmlns:a16="http://schemas.microsoft.com/office/drawing/2014/main" id="{508E0895-F57C-FB49-AA5B-3AF2F16AC153}"/>
              </a:ext>
            </a:extLst>
          </p:cNvPr>
          <p:cNvSpPr txBox="1"/>
          <p:nvPr/>
        </p:nvSpPr>
        <p:spPr>
          <a:xfrm>
            <a:off x="619201" y="5995388"/>
            <a:ext cx="668453" cy="313932"/>
          </a:xfrm>
          <a:prstGeom prst="rect">
            <a:avLst/>
          </a:prstGeom>
          <a:noFill/>
        </p:spPr>
        <p:txBody>
          <a:bodyPr wrap="none" lIns="0" tIns="0" rIns="0" bIns="0" rtlCol="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No. at risk</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8B878B"/>
                </a:solidFill>
                <a:effectLst/>
                <a:uLnTx/>
                <a:uFillTx/>
                <a:latin typeface="Arial" panose="020B0604020202020204" pitchFamily="34" charset="0"/>
                <a:ea typeface="Aileron" charset="0"/>
                <a:cs typeface="Arial" panose="020B0604020202020204" pitchFamily="34" charset="0"/>
              </a:rPr>
              <a:t>Placebo</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Empagliflozin</a:t>
            </a:r>
          </a:p>
        </p:txBody>
      </p:sp>
      <p:sp>
        <p:nvSpPr>
          <p:cNvPr id="372" name="TextBox 371">
            <a:extLst>
              <a:ext uri="{FF2B5EF4-FFF2-40B4-BE49-F238E27FC236}">
                <a16:creationId xmlns:a16="http://schemas.microsoft.com/office/drawing/2014/main" id="{BBF4AB50-7C85-7640-A801-F78B29B23886}"/>
              </a:ext>
            </a:extLst>
          </p:cNvPr>
          <p:cNvSpPr txBox="1"/>
          <p:nvPr/>
        </p:nvSpPr>
        <p:spPr>
          <a:xfrm>
            <a:off x="1316165" y="4556211"/>
            <a:ext cx="16030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0.4</a:t>
            </a:r>
          </a:p>
        </p:txBody>
      </p:sp>
      <p:cxnSp>
        <p:nvCxnSpPr>
          <p:cNvPr id="373" name="Straight Connector 372">
            <a:extLst>
              <a:ext uri="{FF2B5EF4-FFF2-40B4-BE49-F238E27FC236}">
                <a16:creationId xmlns:a16="http://schemas.microsoft.com/office/drawing/2014/main" id="{6280A7B5-8AE6-5B47-8100-5F6BF2967CBC}"/>
              </a:ext>
            </a:extLst>
          </p:cNvPr>
          <p:cNvCxnSpPr>
            <a:cxnSpLocks/>
          </p:cNvCxnSpPr>
          <p:nvPr/>
        </p:nvCxnSpPr>
        <p:spPr>
          <a:xfrm>
            <a:off x="1512153" y="4634345"/>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4" name="TextBox 373">
            <a:extLst>
              <a:ext uri="{FF2B5EF4-FFF2-40B4-BE49-F238E27FC236}">
                <a16:creationId xmlns:a16="http://schemas.microsoft.com/office/drawing/2014/main" id="{2FE4918D-390D-A548-BDD1-EC7A195EA364}"/>
              </a:ext>
            </a:extLst>
          </p:cNvPr>
          <p:cNvSpPr txBox="1"/>
          <p:nvPr/>
        </p:nvSpPr>
        <p:spPr>
          <a:xfrm>
            <a:off x="619201" y="3874776"/>
            <a:ext cx="4462760" cy="138499"/>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100" normalizeH="0" baseline="0" noProof="0" dirty="0">
                <a:ln>
                  <a:noFill/>
                </a:ln>
                <a:solidFill>
                  <a:srgbClr val="C6573B"/>
                </a:solidFill>
                <a:effectLst/>
                <a:uLnTx/>
                <a:uFillTx/>
                <a:latin typeface="Arial" panose="020B0604020202020204" pitchFamily="34" charset="0"/>
                <a:ea typeface="Aileron" charset="0"/>
                <a:cs typeface="Arial" panose="020B0604020202020204" pitchFamily="34" charset="0"/>
              </a:rPr>
              <a:t>FIRST AND RECURRENT HOSPITALISATIONS FOR HEART FAILURE</a:t>
            </a:r>
          </a:p>
        </p:txBody>
      </p:sp>
      <p:sp>
        <p:nvSpPr>
          <p:cNvPr id="375" name="TextBox 374">
            <a:extLst>
              <a:ext uri="{FF2B5EF4-FFF2-40B4-BE49-F238E27FC236}">
                <a16:creationId xmlns:a16="http://schemas.microsoft.com/office/drawing/2014/main" id="{666B483E-0142-574F-ADFA-9B660F134784}"/>
              </a:ext>
            </a:extLst>
          </p:cNvPr>
          <p:cNvSpPr txBox="1"/>
          <p:nvPr/>
        </p:nvSpPr>
        <p:spPr>
          <a:xfrm>
            <a:off x="8148841" y="2470740"/>
            <a:ext cx="442429"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8B878B"/>
                </a:solidFill>
                <a:effectLst/>
                <a:uLnTx/>
                <a:uFillTx/>
                <a:latin typeface="Arial" panose="020B0604020202020204" pitchFamily="34" charset="0"/>
                <a:ea typeface="Aileron" charset="0"/>
                <a:cs typeface="Arial" panose="020B0604020202020204" pitchFamily="34" charset="0"/>
              </a:rPr>
              <a:t>Placebo</a:t>
            </a:r>
          </a:p>
        </p:txBody>
      </p:sp>
      <p:sp>
        <p:nvSpPr>
          <p:cNvPr id="378" name="Google Shape;837;p28">
            <a:extLst>
              <a:ext uri="{FF2B5EF4-FFF2-40B4-BE49-F238E27FC236}">
                <a16:creationId xmlns:a16="http://schemas.microsoft.com/office/drawing/2014/main" id="{691578D9-45CF-7446-919D-209E546CC9FD}"/>
              </a:ext>
            </a:extLst>
          </p:cNvPr>
          <p:cNvSpPr txBox="1"/>
          <p:nvPr/>
        </p:nvSpPr>
        <p:spPr>
          <a:xfrm rot="-5400000">
            <a:off x="5798128" y="3151693"/>
            <a:ext cx="2444192" cy="400069"/>
          </a:xfrm>
          <a:prstGeom prst="rect">
            <a:avLst/>
          </a:prstGeom>
          <a:solidFill>
            <a:schemeClr val="lt1"/>
          </a:solid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Adjusted mean change from baseline in eGFR (ml/min/1.73 m</a:t>
            </a:r>
            <a:r>
              <a:rPr kumimoji="0" lang="en-GB" sz="1000" b="1" i="0" u="none" strike="noStrike" kern="1200" cap="none" spc="0" normalizeH="0" baseline="3000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2</a:t>
            </a:r>
            <a:r>
              <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a:t>
            </a:r>
            <a:endParaRPr kumimoji="0"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379" name="Straight Connector 378">
            <a:extLst>
              <a:ext uri="{FF2B5EF4-FFF2-40B4-BE49-F238E27FC236}">
                <a16:creationId xmlns:a16="http://schemas.microsoft.com/office/drawing/2014/main" id="{698D365A-CFC9-8A48-89A1-8C0994B5CF3B}"/>
              </a:ext>
            </a:extLst>
          </p:cNvPr>
          <p:cNvCxnSpPr>
            <a:cxnSpLocks/>
          </p:cNvCxnSpPr>
          <p:nvPr/>
        </p:nvCxnSpPr>
        <p:spPr>
          <a:xfrm>
            <a:off x="7478236" y="4563101"/>
            <a:ext cx="365331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0" name="Straight Connector 379">
            <a:extLst>
              <a:ext uri="{FF2B5EF4-FFF2-40B4-BE49-F238E27FC236}">
                <a16:creationId xmlns:a16="http://schemas.microsoft.com/office/drawing/2014/main" id="{CB0B04E1-2D4D-DC4D-B005-9743B43C1B47}"/>
              </a:ext>
            </a:extLst>
          </p:cNvPr>
          <p:cNvCxnSpPr>
            <a:cxnSpLocks/>
          </p:cNvCxnSpPr>
          <p:nvPr/>
        </p:nvCxnSpPr>
        <p:spPr>
          <a:xfrm flipV="1">
            <a:off x="7477083" y="2219737"/>
            <a:ext cx="0" cy="234337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81" name="TextBox 380">
            <a:extLst>
              <a:ext uri="{FF2B5EF4-FFF2-40B4-BE49-F238E27FC236}">
                <a16:creationId xmlns:a16="http://schemas.microsoft.com/office/drawing/2014/main" id="{20D70541-1198-254B-98FF-E01FDD9026FC}"/>
              </a:ext>
            </a:extLst>
          </p:cNvPr>
          <p:cNvSpPr txBox="1"/>
          <p:nvPr/>
        </p:nvSpPr>
        <p:spPr>
          <a:xfrm>
            <a:off x="8419534" y="4765917"/>
            <a:ext cx="1582164" cy="153888"/>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Days since </a:t>
            </a:r>
            <a:r>
              <a:rPr kumimoji="0" lang="en-US" sz="1000" b="1" i="0" u="none" strike="noStrike" kern="1200" cap="none" spc="0" normalizeH="0" baseline="0" noProof="0" dirty="0" err="1">
                <a:ln>
                  <a:noFill/>
                </a:ln>
                <a:solidFill>
                  <a:srgbClr val="000000"/>
                </a:solidFill>
                <a:effectLst/>
                <a:uLnTx/>
                <a:uFillTx/>
                <a:latin typeface="Arial" panose="020B0604020202020204" pitchFamily="34" charset="0"/>
                <a:ea typeface="Aileron" charset="0"/>
                <a:cs typeface="Arial" panose="020B0604020202020204" pitchFamily="34" charset="0"/>
              </a:rPr>
              <a:t>randomisation</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endParaRPr>
          </a:p>
        </p:txBody>
      </p:sp>
      <p:sp>
        <p:nvSpPr>
          <p:cNvPr id="382" name="TextBox 381">
            <a:extLst>
              <a:ext uri="{FF2B5EF4-FFF2-40B4-BE49-F238E27FC236}">
                <a16:creationId xmlns:a16="http://schemas.microsoft.com/office/drawing/2014/main" id="{EC69D365-8C50-C549-9AED-712BCA9A2BF0}"/>
              </a:ext>
            </a:extLst>
          </p:cNvPr>
          <p:cNvSpPr txBox="1"/>
          <p:nvPr/>
        </p:nvSpPr>
        <p:spPr>
          <a:xfrm>
            <a:off x="7262896" y="4630782"/>
            <a:ext cx="44243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Baseline</a:t>
            </a:r>
          </a:p>
        </p:txBody>
      </p:sp>
      <p:sp>
        <p:nvSpPr>
          <p:cNvPr id="383" name="TextBox 382">
            <a:extLst>
              <a:ext uri="{FF2B5EF4-FFF2-40B4-BE49-F238E27FC236}">
                <a16:creationId xmlns:a16="http://schemas.microsoft.com/office/drawing/2014/main" id="{424EE1FF-F5E9-BE4A-977E-3DCCAAE1E9F9}"/>
              </a:ext>
            </a:extLst>
          </p:cNvPr>
          <p:cNvSpPr txBox="1"/>
          <p:nvPr/>
        </p:nvSpPr>
        <p:spPr>
          <a:xfrm>
            <a:off x="7310575" y="2156164"/>
            <a:ext cx="64120"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a:t>
            </a:r>
          </a:p>
        </p:txBody>
      </p:sp>
      <p:cxnSp>
        <p:nvCxnSpPr>
          <p:cNvPr id="384" name="Straight Connector 383">
            <a:extLst>
              <a:ext uri="{FF2B5EF4-FFF2-40B4-BE49-F238E27FC236}">
                <a16:creationId xmlns:a16="http://schemas.microsoft.com/office/drawing/2014/main" id="{39ED5D96-0A02-BC49-B23B-01FD99D7C065}"/>
              </a:ext>
            </a:extLst>
          </p:cNvPr>
          <p:cNvCxnSpPr>
            <a:cxnSpLocks/>
          </p:cNvCxnSpPr>
          <p:nvPr/>
        </p:nvCxnSpPr>
        <p:spPr>
          <a:xfrm>
            <a:off x="7410383" y="2227426"/>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85" name="TextBox 384">
            <a:extLst>
              <a:ext uri="{FF2B5EF4-FFF2-40B4-BE49-F238E27FC236}">
                <a16:creationId xmlns:a16="http://schemas.microsoft.com/office/drawing/2014/main" id="{0E144E34-5E23-3B4D-8B1B-7A7D2B5901B1}"/>
              </a:ext>
            </a:extLst>
          </p:cNvPr>
          <p:cNvSpPr txBox="1"/>
          <p:nvPr/>
        </p:nvSpPr>
        <p:spPr>
          <a:xfrm>
            <a:off x="7214395" y="2411965"/>
            <a:ext cx="160300" cy="138499"/>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a:t>
            </a:r>
          </a:p>
        </p:txBody>
      </p:sp>
      <p:cxnSp>
        <p:nvCxnSpPr>
          <p:cNvPr id="386" name="Straight Connector 385">
            <a:extLst>
              <a:ext uri="{FF2B5EF4-FFF2-40B4-BE49-F238E27FC236}">
                <a16:creationId xmlns:a16="http://schemas.microsoft.com/office/drawing/2014/main" id="{040226D4-6A05-3643-B009-3F8F177EC00B}"/>
              </a:ext>
            </a:extLst>
          </p:cNvPr>
          <p:cNvCxnSpPr>
            <a:cxnSpLocks/>
          </p:cNvCxnSpPr>
          <p:nvPr/>
        </p:nvCxnSpPr>
        <p:spPr>
          <a:xfrm>
            <a:off x="7410383" y="2490099"/>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87" name="TextBox 386">
            <a:extLst>
              <a:ext uri="{FF2B5EF4-FFF2-40B4-BE49-F238E27FC236}">
                <a16:creationId xmlns:a16="http://schemas.microsoft.com/office/drawing/2014/main" id="{2897A566-8CEF-FA47-8A0C-673F8E345E52}"/>
              </a:ext>
            </a:extLst>
          </p:cNvPr>
          <p:cNvSpPr txBox="1"/>
          <p:nvPr/>
        </p:nvSpPr>
        <p:spPr>
          <a:xfrm>
            <a:off x="7272103" y="3699736"/>
            <a:ext cx="102592"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-6</a:t>
            </a:r>
          </a:p>
        </p:txBody>
      </p:sp>
      <p:cxnSp>
        <p:nvCxnSpPr>
          <p:cNvPr id="388" name="Straight Connector 387">
            <a:extLst>
              <a:ext uri="{FF2B5EF4-FFF2-40B4-BE49-F238E27FC236}">
                <a16:creationId xmlns:a16="http://schemas.microsoft.com/office/drawing/2014/main" id="{D6AE8836-6CE0-D442-8259-DA53931786D0}"/>
              </a:ext>
            </a:extLst>
          </p:cNvPr>
          <p:cNvCxnSpPr>
            <a:cxnSpLocks/>
          </p:cNvCxnSpPr>
          <p:nvPr/>
        </p:nvCxnSpPr>
        <p:spPr>
          <a:xfrm>
            <a:off x="7410383" y="3777870"/>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89" name="TextBox 388">
            <a:extLst>
              <a:ext uri="{FF2B5EF4-FFF2-40B4-BE49-F238E27FC236}">
                <a16:creationId xmlns:a16="http://schemas.microsoft.com/office/drawing/2014/main" id="{53DA8B90-927F-D749-9142-3AF39C884E06}"/>
              </a:ext>
            </a:extLst>
          </p:cNvPr>
          <p:cNvSpPr txBox="1"/>
          <p:nvPr/>
        </p:nvSpPr>
        <p:spPr>
          <a:xfrm>
            <a:off x="7272103" y="3962408"/>
            <a:ext cx="102592"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-7</a:t>
            </a:r>
          </a:p>
        </p:txBody>
      </p:sp>
      <p:cxnSp>
        <p:nvCxnSpPr>
          <p:cNvPr id="390" name="Straight Connector 389">
            <a:extLst>
              <a:ext uri="{FF2B5EF4-FFF2-40B4-BE49-F238E27FC236}">
                <a16:creationId xmlns:a16="http://schemas.microsoft.com/office/drawing/2014/main" id="{39138732-9E86-7B4A-92AC-5E43D2B97F5B}"/>
              </a:ext>
            </a:extLst>
          </p:cNvPr>
          <p:cNvCxnSpPr>
            <a:cxnSpLocks/>
          </p:cNvCxnSpPr>
          <p:nvPr/>
        </p:nvCxnSpPr>
        <p:spPr>
          <a:xfrm>
            <a:off x="7410383" y="4040542"/>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91" name="TextBox 390">
            <a:extLst>
              <a:ext uri="{FF2B5EF4-FFF2-40B4-BE49-F238E27FC236}">
                <a16:creationId xmlns:a16="http://schemas.microsoft.com/office/drawing/2014/main" id="{AFBBB52E-BE3A-DF43-988E-76A419A716CA}"/>
              </a:ext>
            </a:extLst>
          </p:cNvPr>
          <p:cNvSpPr txBox="1"/>
          <p:nvPr/>
        </p:nvSpPr>
        <p:spPr>
          <a:xfrm>
            <a:off x="7272103" y="4225024"/>
            <a:ext cx="102592"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-8</a:t>
            </a:r>
          </a:p>
        </p:txBody>
      </p:sp>
      <p:cxnSp>
        <p:nvCxnSpPr>
          <p:cNvPr id="392" name="Straight Connector 391">
            <a:extLst>
              <a:ext uri="{FF2B5EF4-FFF2-40B4-BE49-F238E27FC236}">
                <a16:creationId xmlns:a16="http://schemas.microsoft.com/office/drawing/2014/main" id="{A13EF152-F674-9F45-9A90-22B02C8BCCC0}"/>
              </a:ext>
            </a:extLst>
          </p:cNvPr>
          <p:cNvCxnSpPr>
            <a:cxnSpLocks/>
          </p:cNvCxnSpPr>
          <p:nvPr/>
        </p:nvCxnSpPr>
        <p:spPr>
          <a:xfrm>
            <a:off x="7410383" y="4303158"/>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3" name="Straight Connector 392">
            <a:extLst>
              <a:ext uri="{FF2B5EF4-FFF2-40B4-BE49-F238E27FC236}">
                <a16:creationId xmlns:a16="http://schemas.microsoft.com/office/drawing/2014/main" id="{16C22C52-0E5E-9440-9DE9-C1F8D46089C9}"/>
              </a:ext>
            </a:extLst>
          </p:cNvPr>
          <p:cNvCxnSpPr>
            <a:cxnSpLocks/>
          </p:cNvCxnSpPr>
          <p:nvPr/>
        </p:nvCxnSpPr>
        <p:spPr>
          <a:xfrm>
            <a:off x="7410383" y="4563101"/>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94" name="TextBox 393">
            <a:extLst>
              <a:ext uri="{FF2B5EF4-FFF2-40B4-BE49-F238E27FC236}">
                <a16:creationId xmlns:a16="http://schemas.microsoft.com/office/drawing/2014/main" id="{EBB09038-F921-7B41-A677-13F2EBCBE646}"/>
              </a:ext>
            </a:extLst>
          </p:cNvPr>
          <p:cNvSpPr txBox="1"/>
          <p:nvPr/>
        </p:nvSpPr>
        <p:spPr>
          <a:xfrm>
            <a:off x="7272103" y="4488123"/>
            <a:ext cx="102592"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-9</a:t>
            </a:r>
          </a:p>
        </p:txBody>
      </p:sp>
      <p:sp>
        <p:nvSpPr>
          <p:cNvPr id="396" name="TextBox 395">
            <a:extLst>
              <a:ext uri="{FF2B5EF4-FFF2-40B4-BE49-F238E27FC236}">
                <a16:creationId xmlns:a16="http://schemas.microsoft.com/office/drawing/2014/main" id="{4A0DC439-31A5-4E4C-9418-E5AC9ABFF900}"/>
              </a:ext>
            </a:extLst>
          </p:cNvPr>
          <p:cNvSpPr txBox="1"/>
          <p:nvPr/>
        </p:nvSpPr>
        <p:spPr>
          <a:xfrm>
            <a:off x="7944190" y="4630782"/>
            <a:ext cx="12824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12</a:t>
            </a:r>
          </a:p>
        </p:txBody>
      </p:sp>
      <p:cxnSp>
        <p:nvCxnSpPr>
          <p:cNvPr id="397" name="Straight Connector 396">
            <a:extLst>
              <a:ext uri="{FF2B5EF4-FFF2-40B4-BE49-F238E27FC236}">
                <a16:creationId xmlns:a16="http://schemas.microsoft.com/office/drawing/2014/main" id="{9E307E01-BAF0-CE49-8232-F84075834007}"/>
              </a:ext>
            </a:extLst>
          </p:cNvPr>
          <p:cNvCxnSpPr>
            <a:cxnSpLocks/>
          </p:cNvCxnSpPr>
          <p:nvPr/>
        </p:nvCxnSpPr>
        <p:spPr>
          <a:xfrm rot="16200000">
            <a:off x="7969242" y="4598568"/>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0" name="TextBox 399">
            <a:extLst>
              <a:ext uri="{FF2B5EF4-FFF2-40B4-BE49-F238E27FC236}">
                <a16:creationId xmlns:a16="http://schemas.microsoft.com/office/drawing/2014/main" id="{ECC95D5D-2040-7043-86A5-571D25C20C63}"/>
              </a:ext>
            </a:extLst>
          </p:cNvPr>
          <p:cNvSpPr txBox="1"/>
          <p:nvPr/>
        </p:nvSpPr>
        <p:spPr>
          <a:xfrm>
            <a:off x="8465542" y="4630782"/>
            <a:ext cx="12824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32</a:t>
            </a:r>
          </a:p>
        </p:txBody>
      </p:sp>
      <p:cxnSp>
        <p:nvCxnSpPr>
          <p:cNvPr id="401" name="Straight Connector 400">
            <a:extLst>
              <a:ext uri="{FF2B5EF4-FFF2-40B4-BE49-F238E27FC236}">
                <a16:creationId xmlns:a16="http://schemas.microsoft.com/office/drawing/2014/main" id="{46D60F1D-379E-B246-B1D0-C5D737F4B84C}"/>
              </a:ext>
            </a:extLst>
          </p:cNvPr>
          <p:cNvCxnSpPr>
            <a:cxnSpLocks/>
          </p:cNvCxnSpPr>
          <p:nvPr/>
        </p:nvCxnSpPr>
        <p:spPr>
          <a:xfrm rot="16200000">
            <a:off x="8490594" y="4598568"/>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2" name="TextBox 401">
            <a:extLst>
              <a:ext uri="{FF2B5EF4-FFF2-40B4-BE49-F238E27FC236}">
                <a16:creationId xmlns:a16="http://schemas.microsoft.com/office/drawing/2014/main" id="{0A362E27-5E1A-1345-BD26-30184B44F38C}"/>
              </a:ext>
            </a:extLst>
          </p:cNvPr>
          <p:cNvSpPr txBox="1"/>
          <p:nvPr/>
        </p:nvSpPr>
        <p:spPr>
          <a:xfrm>
            <a:off x="9034080" y="4630782"/>
            <a:ext cx="12824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52</a:t>
            </a:r>
          </a:p>
        </p:txBody>
      </p:sp>
      <p:cxnSp>
        <p:nvCxnSpPr>
          <p:cNvPr id="403" name="Straight Connector 402">
            <a:extLst>
              <a:ext uri="{FF2B5EF4-FFF2-40B4-BE49-F238E27FC236}">
                <a16:creationId xmlns:a16="http://schemas.microsoft.com/office/drawing/2014/main" id="{7DD47916-7828-D542-836E-017A45666729}"/>
              </a:ext>
            </a:extLst>
          </p:cNvPr>
          <p:cNvCxnSpPr>
            <a:cxnSpLocks/>
          </p:cNvCxnSpPr>
          <p:nvPr/>
        </p:nvCxnSpPr>
        <p:spPr>
          <a:xfrm rot="16200000">
            <a:off x="9059132" y="4598568"/>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6" name="TextBox 405">
            <a:extLst>
              <a:ext uri="{FF2B5EF4-FFF2-40B4-BE49-F238E27FC236}">
                <a16:creationId xmlns:a16="http://schemas.microsoft.com/office/drawing/2014/main" id="{E86D80D3-E23F-8642-BF4D-C7AB2D8FBBA6}"/>
              </a:ext>
            </a:extLst>
          </p:cNvPr>
          <p:cNvSpPr txBox="1"/>
          <p:nvPr/>
        </p:nvSpPr>
        <p:spPr>
          <a:xfrm>
            <a:off x="9714068" y="4630782"/>
            <a:ext cx="12824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76</a:t>
            </a:r>
          </a:p>
        </p:txBody>
      </p:sp>
      <p:cxnSp>
        <p:nvCxnSpPr>
          <p:cNvPr id="407" name="Straight Connector 406">
            <a:extLst>
              <a:ext uri="{FF2B5EF4-FFF2-40B4-BE49-F238E27FC236}">
                <a16:creationId xmlns:a16="http://schemas.microsoft.com/office/drawing/2014/main" id="{A024F162-F395-AA4F-997B-F9AD5A464842}"/>
              </a:ext>
            </a:extLst>
          </p:cNvPr>
          <p:cNvCxnSpPr>
            <a:cxnSpLocks/>
          </p:cNvCxnSpPr>
          <p:nvPr/>
        </p:nvCxnSpPr>
        <p:spPr>
          <a:xfrm rot="16200000">
            <a:off x="9739120" y="4598568"/>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0" name="TextBox 409">
            <a:extLst>
              <a:ext uri="{FF2B5EF4-FFF2-40B4-BE49-F238E27FC236}">
                <a16:creationId xmlns:a16="http://schemas.microsoft.com/office/drawing/2014/main" id="{5CEBAED3-BFF3-7B44-A36E-39C0738CA7E2}"/>
              </a:ext>
            </a:extLst>
          </p:cNvPr>
          <p:cNvSpPr txBox="1"/>
          <p:nvPr/>
        </p:nvSpPr>
        <p:spPr>
          <a:xfrm>
            <a:off x="10362110" y="4630782"/>
            <a:ext cx="19236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100</a:t>
            </a:r>
          </a:p>
        </p:txBody>
      </p:sp>
      <p:cxnSp>
        <p:nvCxnSpPr>
          <p:cNvPr id="411" name="Straight Connector 410">
            <a:extLst>
              <a:ext uri="{FF2B5EF4-FFF2-40B4-BE49-F238E27FC236}">
                <a16:creationId xmlns:a16="http://schemas.microsoft.com/office/drawing/2014/main" id="{9E1FD194-7159-6644-B0F8-BAC34588AE64}"/>
              </a:ext>
            </a:extLst>
          </p:cNvPr>
          <p:cNvCxnSpPr>
            <a:cxnSpLocks/>
          </p:cNvCxnSpPr>
          <p:nvPr/>
        </p:nvCxnSpPr>
        <p:spPr>
          <a:xfrm rot="16200000">
            <a:off x="10419222" y="4598568"/>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4" name="TextBox 413">
            <a:extLst>
              <a:ext uri="{FF2B5EF4-FFF2-40B4-BE49-F238E27FC236}">
                <a16:creationId xmlns:a16="http://schemas.microsoft.com/office/drawing/2014/main" id="{27ACE732-1CC2-3343-887F-D085DF2487F3}"/>
              </a:ext>
            </a:extLst>
          </p:cNvPr>
          <p:cNvSpPr txBox="1"/>
          <p:nvPr/>
        </p:nvSpPr>
        <p:spPr>
          <a:xfrm>
            <a:off x="7957182" y="3140473"/>
            <a:ext cx="750205"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Empagliflozin</a:t>
            </a:r>
          </a:p>
        </p:txBody>
      </p:sp>
      <p:sp>
        <p:nvSpPr>
          <p:cNvPr id="415" name="TextBox 414">
            <a:extLst>
              <a:ext uri="{FF2B5EF4-FFF2-40B4-BE49-F238E27FC236}">
                <a16:creationId xmlns:a16="http://schemas.microsoft.com/office/drawing/2014/main" id="{82240F4C-CE80-D846-A05C-6A67956D6E37}"/>
              </a:ext>
            </a:extLst>
          </p:cNvPr>
          <p:cNvSpPr txBox="1"/>
          <p:nvPr/>
        </p:nvSpPr>
        <p:spPr>
          <a:xfrm>
            <a:off x="7685604" y="3876196"/>
            <a:ext cx="1611018" cy="369332"/>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Between group difference in slope,</a:t>
            </a:r>
            <a:b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b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1.73 ml per min per 1.73 m</a:t>
            </a:r>
            <a:r>
              <a:rPr kumimoji="0" lang="en-US" sz="800" b="0" i="0" u="none" strike="noStrike" kern="1200" cap="none" spc="0" normalizeH="0" baseline="30000" noProof="0" dirty="0">
                <a:ln>
                  <a:noFill/>
                </a:ln>
                <a:solidFill>
                  <a:srgbClr val="000000"/>
                </a:solidFill>
                <a:effectLst/>
                <a:uLnTx/>
                <a:uFillTx/>
                <a:latin typeface="Arial" panose="020B0604020202020204" pitchFamily="34" charset="0"/>
                <a:ea typeface="Aileron" charset="0"/>
                <a:cs typeface="Arial" panose="020B0604020202020204" pitchFamily="34" charset="0"/>
              </a:rPr>
              <a:t>2</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 per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Aileron" charset="0"/>
                <a:cs typeface="Arial" panose="020B0604020202020204" pitchFamily="34" charset="0"/>
              </a:rPr>
              <a:t>yr</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a:t>
            </a:r>
            <a:b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b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p&lt;0.001</a:t>
            </a:r>
          </a:p>
        </p:txBody>
      </p:sp>
      <p:sp>
        <p:nvSpPr>
          <p:cNvPr id="416" name="TextBox 415">
            <a:extLst>
              <a:ext uri="{FF2B5EF4-FFF2-40B4-BE49-F238E27FC236}">
                <a16:creationId xmlns:a16="http://schemas.microsoft.com/office/drawing/2014/main" id="{D78D122F-B997-7849-9C59-449E253643A0}"/>
              </a:ext>
            </a:extLst>
          </p:cNvPr>
          <p:cNvSpPr txBox="1"/>
          <p:nvPr/>
        </p:nvSpPr>
        <p:spPr>
          <a:xfrm>
            <a:off x="7409969" y="4983207"/>
            <a:ext cx="230832"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1792</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1799</a:t>
            </a:r>
          </a:p>
        </p:txBody>
      </p:sp>
      <p:sp>
        <p:nvSpPr>
          <p:cNvPr id="417" name="TextBox 416">
            <a:extLst>
              <a:ext uri="{FF2B5EF4-FFF2-40B4-BE49-F238E27FC236}">
                <a16:creationId xmlns:a16="http://schemas.microsoft.com/office/drawing/2014/main" id="{C0EADC3B-42B8-8643-AAE5-1CEAFD6A083E}"/>
              </a:ext>
            </a:extLst>
          </p:cNvPr>
          <p:cNvSpPr txBox="1"/>
          <p:nvPr/>
        </p:nvSpPr>
        <p:spPr>
          <a:xfrm>
            <a:off x="7918294" y="4983207"/>
            <a:ext cx="230832"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1683</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1720</a:t>
            </a:r>
          </a:p>
        </p:txBody>
      </p:sp>
      <p:sp>
        <p:nvSpPr>
          <p:cNvPr id="418" name="TextBox 417">
            <a:extLst>
              <a:ext uri="{FF2B5EF4-FFF2-40B4-BE49-F238E27FC236}">
                <a16:creationId xmlns:a16="http://schemas.microsoft.com/office/drawing/2014/main" id="{33D944BC-AF73-B342-9FE5-5385120A78D9}"/>
              </a:ext>
            </a:extLst>
          </p:cNvPr>
          <p:cNvSpPr txBox="1"/>
          <p:nvPr/>
        </p:nvSpPr>
        <p:spPr>
          <a:xfrm>
            <a:off x="8404283" y="4983207"/>
            <a:ext cx="230832"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1500</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1554</a:t>
            </a:r>
          </a:p>
        </p:txBody>
      </p:sp>
      <p:sp>
        <p:nvSpPr>
          <p:cNvPr id="421" name="TextBox 420">
            <a:extLst>
              <a:ext uri="{FF2B5EF4-FFF2-40B4-BE49-F238E27FC236}">
                <a16:creationId xmlns:a16="http://schemas.microsoft.com/office/drawing/2014/main" id="{44FBFC4F-A8D2-044A-BA42-1CF472A285AB}"/>
              </a:ext>
            </a:extLst>
          </p:cNvPr>
          <p:cNvSpPr txBox="1"/>
          <p:nvPr/>
        </p:nvSpPr>
        <p:spPr>
          <a:xfrm>
            <a:off x="8976703" y="4983207"/>
            <a:ext cx="230832"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1146</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1166</a:t>
            </a:r>
          </a:p>
        </p:txBody>
      </p:sp>
      <p:sp>
        <p:nvSpPr>
          <p:cNvPr id="423" name="TextBox 422">
            <a:extLst>
              <a:ext uri="{FF2B5EF4-FFF2-40B4-BE49-F238E27FC236}">
                <a16:creationId xmlns:a16="http://schemas.microsoft.com/office/drawing/2014/main" id="{F40EC738-28D9-A541-B0AA-AD401714B92C}"/>
              </a:ext>
            </a:extLst>
          </p:cNvPr>
          <p:cNvSpPr txBox="1"/>
          <p:nvPr/>
        </p:nvSpPr>
        <p:spPr>
          <a:xfrm>
            <a:off x="9679196" y="4983207"/>
            <a:ext cx="173124"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745</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753</a:t>
            </a:r>
          </a:p>
        </p:txBody>
      </p:sp>
      <p:sp>
        <p:nvSpPr>
          <p:cNvPr id="424" name="TextBox 423">
            <a:extLst>
              <a:ext uri="{FF2B5EF4-FFF2-40B4-BE49-F238E27FC236}">
                <a16:creationId xmlns:a16="http://schemas.microsoft.com/office/drawing/2014/main" id="{CFAAB95C-DD39-B943-8FBB-BC41B60AB581}"/>
              </a:ext>
            </a:extLst>
          </p:cNvPr>
          <p:cNvSpPr txBox="1"/>
          <p:nvPr/>
        </p:nvSpPr>
        <p:spPr>
          <a:xfrm>
            <a:off x="10371728" y="4983207"/>
            <a:ext cx="173124"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342</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356</a:t>
            </a:r>
          </a:p>
        </p:txBody>
      </p:sp>
      <p:sp>
        <p:nvSpPr>
          <p:cNvPr id="425" name="TextBox 424">
            <a:extLst>
              <a:ext uri="{FF2B5EF4-FFF2-40B4-BE49-F238E27FC236}">
                <a16:creationId xmlns:a16="http://schemas.microsoft.com/office/drawing/2014/main" id="{137BEB91-9971-8D42-A141-5634EF0BCD59}"/>
              </a:ext>
            </a:extLst>
          </p:cNvPr>
          <p:cNvSpPr txBox="1"/>
          <p:nvPr/>
        </p:nvSpPr>
        <p:spPr>
          <a:xfrm>
            <a:off x="11080301" y="4983207"/>
            <a:ext cx="115416"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76</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80</a:t>
            </a:r>
          </a:p>
        </p:txBody>
      </p:sp>
      <p:sp>
        <p:nvSpPr>
          <p:cNvPr id="426" name="TextBox 425">
            <a:extLst>
              <a:ext uri="{FF2B5EF4-FFF2-40B4-BE49-F238E27FC236}">
                <a16:creationId xmlns:a16="http://schemas.microsoft.com/office/drawing/2014/main" id="{FDF92ED8-BF74-754F-8879-80CC77C291B3}"/>
              </a:ext>
            </a:extLst>
          </p:cNvPr>
          <p:cNvSpPr txBox="1"/>
          <p:nvPr/>
        </p:nvSpPr>
        <p:spPr>
          <a:xfrm>
            <a:off x="6517431" y="4878563"/>
            <a:ext cx="668453" cy="313932"/>
          </a:xfrm>
          <a:prstGeom prst="rect">
            <a:avLst/>
          </a:prstGeom>
          <a:noFill/>
        </p:spPr>
        <p:txBody>
          <a:bodyPr wrap="none" lIns="0" tIns="0" rIns="0" bIns="0" rtlCol="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No. at risk</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8B878B"/>
                </a:solidFill>
                <a:effectLst/>
                <a:uLnTx/>
                <a:uFillTx/>
                <a:latin typeface="Arial" panose="020B0604020202020204" pitchFamily="34" charset="0"/>
                <a:ea typeface="Aileron" charset="0"/>
                <a:cs typeface="Arial" panose="020B0604020202020204" pitchFamily="34" charset="0"/>
              </a:rPr>
              <a:t>Placebo</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Empagliflozin</a:t>
            </a:r>
          </a:p>
        </p:txBody>
      </p:sp>
      <p:sp>
        <p:nvSpPr>
          <p:cNvPr id="427" name="TextBox 426">
            <a:extLst>
              <a:ext uri="{FF2B5EF4-FFF2-40B4-BE49-F238E27FC236}">
                <a16:creationId xmlns:a16="http://schemas.microsoft.com/office/drawing/2014/main" id="{7507A20D-FBF8-DD48-9F19-394A1EF8A7F3}"/>
              </a:ext>
            </a:extLst>
          </p:cNvPr>
          <p:cNvSpPr txBox="1"/>
          <p:nvPr/>
        </p:nvSpPr>
        <p:spPr>
          <a:xfrm>
            <a:off x="7272103" y="3448911"/>
            <a:ext cx="102592"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-5</a:t>
            </a:r>
          </a:p>
        </p:txBody>
      </p:sp>
      <p:cxnSp>
        <p:nvCxnSpPr>
          <p:cNvPr id="428" name="Straight Connector 427">
            <a:extLst>
              <a:ext uri="{FF2B5EF4-FFF2-40B4-BE49-F238E27FC236}">
                <a16:creationId xmlns:a16="http://schemas.microsoft.com/office/drawing/2014/main" id="{F08F58FA-6C2C-8640-9378-A5AD18B67984}"/>
              </a:ext>
            </a:extLst>
          </p:cNvPr>
          <p:cNvCxnSpPr>
            <a:cxnSpLocks/>
          </p:cNvCxnSpPr>
          <p:nvPr/>
        </p:nvCxnSpPr>
        <p:spPr>
          <a:xfrm>
            <a:off x="7410383" y="3527045"/>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1" name="TextBox 430">
            <a:extLst>
              <a:ext uri="{FF2B5EF4-FFF2-40B4-BE49-F238E27FC236}">
                <a16:creationId xmlns:a16="http://schemas.microsoft.com/office/drawing/2014/main" id="{C8172D45-16B4-BC4F-9E2F-6F46281F6351}"/>
              </a:ext>
            </a:extLst>
          </p:cNvPr>
          <p:cNvSpPr txBox="1"/>
          <p:nvPr/>
        </p:nvSpPr>
        <p:spPr>
          <a:xfrm>
            <a:off x="7214395" y="2669140"/>
            <a:ext cx="160300" cy="138499"/>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a:t>
            </a:r>
          </a:p>
        </p:txBody>
      </p:sp>
      <p:cxnSp>
        <p:nvCxnSpPr>
          <p:cNvPr id="432" name="Straight Connector 431">
            <a:extLst>
              <a:ext uri="{FF2B5EF4-FFF2-40B4-BE49-F238E27FC236}">
                <a16:creationId xmlns:a16="http://schemas.microsoft.com/office/drawing/2014/main" id="{1A6EB65E-C14E-A944-B030-037130B15BEC}"/>
              </a:ext>
            </a:extLst>
          </p:cNvPr>
          <p:cNvCxnSpPr>
            <a:cxnSpLocks/>
          </p:cNvCxnSpPr>
          <p:nvPr/>
        </p:nvCxnSpPr>
        <p:spPr>
          <a:xfrm>
            <a:off x="7410383" y="2747274"/>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4" name="TextBox 433">
            <a:extLst>
              <a:ext uri="{FF2B5EF4-FFF2-40B4-BE49-F238E27FC236}">
                <a16:creationId xmlns:a16="http://schemas.microsoft.com/office/drawing/2014/main" id="{D94B9782-3B20-F545-B6E6-313C14A1E50B}"/>
              </a:ext>
            </a:extLst>
          </p:cNvPr>
          <p:cNvSpPr txBox="1"/>
          <p:nvPr/>
        </p:nvSpPr>
        <p:spPr>
          <a:xfrm>
            <a:off x="7272103" y="3188561"/>
            <a:ext cx="102592"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-4</a:t>
            </a:r>
          </a:p>
        </p:txBody>
      </p:sp>
      <p:cxnSp>
        <p:nvCxnSpPr>
          <p:cNvPr id="435" name="Straight Connector 434">
            <a:extLst>
              <a:ext uri="{FF2B5EF4-FFF2-40B4-BE49-F238E27FC236}">
                <a16:creationId xmlns:a16="http://schemas.microsoft.com/office/drawing/2014/main" id="{493D9304-3FC5-4B4B-A21C-102A7EBB3BCB}"/>
              </a:ext>
            </a:extLst>
          </p:cNvPr>
          <p:cNvCxnSpPr>
            <a:cxnSpLocks/>
          </p:cNvCxnSpPr>
          <p:nvPr/>
        </p:nvCxnSpPr>
        <p:spPr>
          <a:xfrm>
            <a:off x="7410383" y="3266695"/>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6" name="TextBox 435">
            <a:extLst>
              <a:ext uri="{FF2B5EF4-FFF2-40B4-BE49-F238E27FC236}">
                <a16:creationId xmlns:a16="http://schemas.microsoft.com/office/drawing/2014/main" id="{FE84AA8E-8BB5-0A44-837C-641A97A97BAD}"/>
              </a:ext>
            </a:extLst>
          </p:cNvPr>
          <p:cNvSpPr txBox="1"/>
          <p:nvPr/>
        </p:nvSpPr>
        <p:spPr>
          <a:xfrm>
            <a:off x="7272103" y="2928211"/>
            <a:ext cx="102592" cy="138499"/>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-3</a:t>
            </a:r>
          </a:p>
        </p:txBody>
      </p:sp>
      <p:cxnSp>
        <p:nvCxnSpPr>
          <p:cNvPr id="437" name="Straight Connector 436">
            <a:extLst>
              <a:ext uri="{FF2B5EF4-FFF2-40B4-BE49-F238E27FC236}">
                <a16:creationId xmlns:a16="http://schemas.microsoft.com/office/drawing/2014/main" id="{31A3A586-8A1D-424D-B472-6D80105B6A6A}"/>
              </a:ext>
            </a:extLst>
          </p:cNvPr>
          <p:cNvCxnSpPr>
            <a:cxnSpLocks/>
          </p:cNvCxnSpPr>
          <p:nvPr/>
        </p:nvCxnSpPr>
        <p:spPr>
          <a:xfrm>
            <a:off x="7410383" y="3006345"/>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8" name="TextBox 437">
            <a:extLst>
              <a:ext uri="{FF2B5EF4-FFF2-40B4-BE49-F238E27FC236}">
                <a16:creationId xmlns:a16="http://schemas.microsoft.com/office/drawing/2014/main" id="{F31222FC-460B-8148-A1FE-5B2AC400B42D}"/>
              </a:ext>
            </a:extLst>
          </p:cNvPr>
          <p:cNvSpPr txBox="1"/>
          <p:nvPr/>
        </p:nvSpPr>
        <p:spPr>
          <a:xfrm>
            <a:off x="7773050" y="4630782"/>
            <a:ext cx="6412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4</a:t>
            </a:r>
          </a:p>
        </p:txBody>
      </p:sp>
      <p:cxnSp>
        <p:nvCxnSpPr>
          <p:cNvPr id="439" name="Straight Connector 438">
            <a:extLst>
              <a:ext uri="{FF2B5EF4-FFF2-40B4-BE49-F238E27FC236}">
                <a16:creationId xmlns:a16="http://schemas.microsoft.com/office/drawing/2014/main" id="{A673E84B-3CD2-EC4A-8280-096DD6D6DCCA}"/>
              </a:ext>
            </a:extLst>
          </p:cNvPr>
          <p:cNvCxnSpPr>
            <a:cxnSpLocks/>
          </p:cNvCxnSpPr>
          <p:nvPr/>
        </p:nvCxnSpPr>
        <p:spPr>
          <a:xfrm rot="16200000">
            <a:off x="7766042" y="4598568"/>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0" name="Straight Connector 439">
            <a:extLst>
              <a:ext uri="{FF2B5EF4-FFF2-40B4-BE49-F238E27FC236}">
                <a16:creationId xmlns:a16="http://schemas.microsoft.com/office/drawing/2014/main" id="{427B35BF-2C7C-FD4D-A455-626F2FE07A90}"/>
              </a:ext>
            </a:extLst>
          </p:cNvPr>
          <p:cNvCxnSpPr>
            <a:cxnSpLocks/>
          </p:cNvCxnSpPr>
          <p:nvPr/>
        </p:nvCxnSpPr>
        <p:spPr>
          <a:xfrm rot="16200000">
            <a:off x="7581893" y="4598568"/>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41" name="TextBox 440">
            <a:extLst>
              <a:ext uri="{FF2B5EF4-FFF2-40B4-BE49-F238E27FC236}">
                <a16:creationId xmlns:a16="http://schemas.microsoft.com/office/drawing/2014/main" id="{DB2E5EB4-7D6B-DC43-801A-7B4A38841DA6}"/>
              </a:ext>
            </a:extLst>
          </p:cNvPr>
          <p:cNvSpPr txBox="1"/>
          <p:nvPr/>
        </p:nvSpPr>
        <p:spPr>
          <a:xfrm>
            <a:off x="11041829" y="4630782"/>
            <a:ext cx="19236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124</a:t>
            </a:r>
          </a:p>
        </p:txBody>
      </p:sp>
      <p:cxnSp>
        <p:nvCxnSpPr>
          <p:cNvPr id="442" name="Straight Connector 441">
            <a:extLst>
              <a:ext uri="{FF2B5EF4-FFF2-40B4-BE49-F238E27FC236}">
                <a16:creationId xmlns:a16="http://schemas.microsoft.com/office/drawing/2014/main" id="{A6BE1421-DAA4-5A49-9656-7651DC038B77}"/>
              </a:ext>
            </a:extLst>
          </p:cNvPr>
          <p:cNvCxnSpPr>
            <a:cxnSpLocks/>
          </p:cNvCxnSpPr>
          <p:nvPr/>
        </p:nvCxnSpPr>
        <p:spPr>
          <a:xfrm rot="16200000">
            <a:off x="11098941" y="4598568"/>
            <a:ext cx="64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44" name="TextBox 443">
            <a:extLst>
              <a:ext uri="{FF2B5EF4-FFF2-40B4-BE49-F238E27FC236}">
                <a16:creationId xmlns:a16="http://schemas.microsoft.com/office/drawing/2014/main" id="{A1AB9C13-6D61-0B4E-A525-A40A3CCB16F2}"/>
              </a:ext>
            </a:extLst>
          </p:cNvPr>
          <p:cNvSpPr txBox="1"/>
          <p:nvPr/>
        </p:nvSpPr>
        <p:spPr>
          <a:xfrm>
            <a:off x="7670319" y="4983207"/>
            <a:ext cx="230832" cy="209288"/>
          </a:xfrm>
          <a:prstGeom prst="rect">
            <a:avLst/>
          </a:prstGeom>
          <a:noFill/>
        </p:spPr>
        <p:txBody>
          <a:bodyPr wrap="none" lIns="0" tIns="0" rIns="0" bIns="0" rtlCol="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1765</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1782</a:t>
            </a:r>
          </a:p>
        </p:txBody>
      </p:sp>
      <p:sp>
        <p:nvSpPr>
          <p:cNvPr id="268" name="Freeform 267">
            <a:extLst>
              <a:ext uri="{FF2B5EF4-FFF2-40B4-BE49-F238E27FC236}">
                <a16:creationId xmlns:a16="http://schemas.microsoft.com/office/drawing/2014/main" id="{D685C8EC-2F78-D34F-A71D-2864975E1B37}"/>
              </a:ext>
            </a:extLst>
          </p:cNvPr>
          <p:cNvSpPr/>
          <p:nvPr/>
        </p:nvSpPr>
        <p:spPr>
          <a:xfrm>
            <a:off x="7598044" y="2227881"/>
            <a:ext cx="3521990" cy="1894668"/>
          </a:xfrm>
          <a:custGeom>
            <a:avLst/>
            <a:gdLst>
              <a:gd name="connsiteX0" fmla="*/ 0 w 3521990"/>
              <a:gd name="connsiteY0" fmla="*/ 0 h 1894668"/>
              <a:gd name="connsiteX1" fmla="*/ 185980 w 3521990"/>
              <a:gd name="connsiteY1" fmla="*/ 302217 h 1894668"/>
              <a:gd name="connsiteX2" fmla="*/ 391332 w 3521990"/>
              <a:gd name="connsiteY2" fmla="*/ 344838 h 1894668"/>
              <a:gd name="connsiteX3" fmla="*/ 914400 w 3521990"/>
              <a:gd name="connsiteY3" fmla="*/ 635431 h 1894668"/>
              <a:gd name="connsiteX4" fmla="*/ 1480088 w 3521990"/>
              <a:gd name="connsiteY4" fmla="*/ 794288 h 1894668"/>
              <a:gd name="connsiteX5" fmla="*/ 2162014 w 3521990"/>
              <a:gd name="connsiteY5" fmla="*/ 1088756 h 1894668"/>
              <a:gd name="connsiteX6" fmla="*/ 2843939 w 3521990"/>
              <a:gd name="connsiteY6" fmla="*/ 1441343 h 1894668"/>
              <a:gd name="connsiteX7" fmla="*/ 3521990 w 3521990"/>
              <a:gd name="connsiteY7" fmla="*/ 1894668 h 189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1990" h="1894668">
                <a:moveTo>
                  <a:pt x="0" y="0"/>
                </a:moveTo>
                <a:lnTo>
                  <a:pt x="185980" y="302217"/>
                </a:lnTo>
                <a:lnTo>
                  <a:pt x="391332" y="344838"/>
                </a:lnTo>
                <a:lnTo>
                  <a:pt x="914400" y="635431"/>
                </a:lnTo>
                <a:lnTo>
                  <a:pt x="1480088" y="794288"/>
                </a:lnTo>
                <a:lnTo>
                  <a:pt x="2162014" y="1088756"/>
                </a:lnTo>
                <a:lnTo>
                  <a:pt x="2843939" y="1441343"/>
                </a:lnTo>
                <a:lnTo>
                  <a:pt x="3521990" y="1894668"/>
                </a:lnTo>
              </a:path>
            </a:pathLst>
          </a:custGeom>
          <a:noFill/>
          <a:ln w="158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61" name="Freeform 460">
            <a:extLst>
              <a:ext uri="{FF2B5EF4-FFF2-40B4-BE49-F238E27FC236}">
                <a16:creationId xmlns:a16="http://schemas.microsoft.com/office/drawing/2014/main" id="{ECC4F949-BEE7-1C49-8046-DC07C6AC027E}"/>
              </a:ext>
            </a:extLst>
          </p:cNvPr>
          <p:cNvSpPr/>
          <p:nvPr/>
        </p:nvSpPr>
        <p:spPr>
          <a:xfrm>
            <a:off x="7625166" y="2235631"/>
            <a:ext cx="3518115" cy="1375474"/>
          </a:xfrm>
          <a:custGeom>
            <a:avLst/>
            <a:gdLst>
              <a:gd name="connsiteX0" fmla="*/ 0 w 3518115"/>
              <a:gd name="connsiteY0" fmla="*/ 0 h 1375474"/>
              <a:gd name="connsiteX1" fmla="*/ 185980 w 3518115"/>
              <a:gd name="connsiteY1" fmla="*/ 968644 h 1375474"/>
              <a:gd name="connsiteX2" fmla="*/ 379709 w 3518115"/>
              <a:gd name="connsiteY2" fmla="*/ 631555 h 1375474"/>
              <a:gd name="connsiteX3" fmla="*/ 914400 w 3518115"/>
              <a:gd name="connsiteY3" fmla="*/ 825284 h 1375474"/>
              <a:gd name="connsiteX4" fmla="*/ 1480088 w 3518115"/>
              <a:gd name="connsiteY4" fmla="*/ 980267 h 1375474"/>
              <a:gd name="connsiteX5" fmla="*/ 2169763 w 3518115"/>
              <a:gd name="connsiteY5" fmla="*/ 1081006 h 1375474"/>
              <a:gd name="connsiteX6" fmla="*/ 2836190 w 3518115"/>
              <a:gd name="connsiteY6" fmla="*/ 1127501 h 1375474"/>
              <a:gd name="connsiteX7" fmla="*/ 3518115 w 3518115"/>
              <a:gd name="connsiteY7" fmla="*/ 1375474 h 137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8115" h="1375474">
                <a:moveTo>
                  <a:pt x="0" y="0"/>
                </a:moveTo>
                <a:lnTo>
                  <a:pt x="185980" y="968644"/>
                </a:lnTo>
                <a:lnTo>
                  <a:pt x="379709" y="631555"/>
                </a:lnTo>
                <a:lnTo>
                  <a:pt x="914400" y="825284"/>
                </a:lnTo>
                <a:lnTo>
                  <a:pt x="1480088" y="980267"/>
                </a:lnTo>
                <a:lnTo>
                  <a:pt x="2169763" y="1081006"/>
                </a:lnTo>
                <a:lnTo>
                  <a:pt x="2836190" y="1127501"/>
                </a:lnTo>
                <a:lnTo>
                  <a:pt x="3518115" y="1375474"/>
                </a:lnTo>
              </a:path>
            </a:pathLst>
          </a:custGeom>
          <a:noFill/>
          <a:ln w="158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463" name="Group 462">
            <a:extLst>
              <a:ext uri="{FF2B5EF4-FFF2-40B4-BE49-F238E27FC236}">
                <a16:creationId xmlns:a16="http://schemas.microsoft.com/office/drawing/2014/main" id="{D1467620-7507-5645-8526-74D9F86DA764}"/>
              </a:ext>
            </a:extLst>
          </p:cNvPr>
          <p:cNvGrpSpPr/>
          <p:nvPr/>
        </p:nvGrpSpPr>
        <p:grpSpPr>
          <a:xfrm>
            <a:off x="11080086" y="3827480"/>
            <a:ext cx="83214" cy="579419"/>
            <a:chOff x="9845011" y="3499546"/>
            <a:chExt cx="96366" cy="250129"/>
          </a:xfrm>
        </p:grpSpPr>
        <p:cxnSp>
          <p:nvCxnSpPr>
            <p:cNvPr id="464" name="Straight Connector 463">
              <a:extLst>
                <a:ext uri="{FF2B5EF4-FFF2-40B4-BE49-F238E27FC236}">
                  <a16:creationId xmlns:a16="http://schemas.microsoft.com/office/drawing/2014/main" id="{CD6EE484-2EE5-B945-8665-2E53F6539320}"/>
                </a:ext>
              </a:extLst>
            </p:cNvPr>
            <p:cNvCxnSpPr>
              <a:cxnSpLocks/>
            </p:cNvCxnSpPr>
            <p:nvPr/>
          </p:nvCxnSpPr>
          <p:spPr>
            <a:xfrm>
              <a:off x="9845011" y="3747754"/>
              <a:ext cx="96366"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465" name="Straight Connector 464">
              <a:extLst>
                <a:ext uri="{FF2B5EF4-FFF2-40B4-BE49-F238E27FC236}">
                  <a16:creationId xmlns:a16="http://schemas.microsoft.com/office/drawing/2014/main" id="{954F4B47-6B5E-684A-9628-84C8300B13FD}"/>
                </a:ext>
              </a:extLst>
            </p:cNvPr>
            <p:cNvCxnSpPr>
              <a:cxnSpLocks/>
            </p:cNvCxnSpPr>
            <p:nvPr/>
          </p:nvCxnSpPr>
          <p:spPr>
            <a:xfrm>
              <a:off x="9845011" y="3503279"/>
              <a:ext cx="96366"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466" name="Straight Connector 465">
              <a:extLst>
                <a:ext uri="{FF2B5EF4-FFF2-40B4-BE49-F238E27FC236}">
                  <a16:creationId xmlns:a16="http://schemas.microsoft.com/office/drawing/2014/main" id="{E7C31CDE-769C-A945-8C1F-7FFE41987DFA}"/>
                </a:ext>
              </a:extLst>
            </p:cNvPr>
            <p:cNvCxnSpPr>
              <a:cxnSpLocks/>
            </p:cNvCxnSpPr>
            <p:nvPr/>
          </p:nvCxnSpPr>
          <p:spPr>
            <a:xfrm flipV="1">
              <a:off x="9893194" y="3499546"/>
              <a:ext cx="0" cy="250129"/>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467" name="Oval 466">
            <a:extLst>
              <a:ext uri="{FF2B5EF4-FFF2-40B4-BE49-F238E27FC236}">
                <a16:creationId xmlns:a16="http://schemas.microsoft.com/office/drawing/2014/main" id="{FEA935CC-865A-7643-9800-873D538608E5}"/>
              </a:ext>
            </a:extLst>
          </p:cNvPr>
          <p:cNvSpPr/>
          <p:nvPr/>
        </p:nvSpPr>
        <p:spPr>
          <a:xfrm>
            <a:off x="11086203" y="4078744"/>
            <a:ext cx="70981" cy="70981"/>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472" name="Group 471">
            <a:extLst>
              <a:ext uri="{FF2B5EF4-FFF2-40B4-BE49-F238E27FC236}">
                <a16:creationId xmlns:a16="http://schemas.microsoft.com/office/drawing/2014/main" id="{448A1A22-7002-034B-B208-8F5188ECC0F1}"/>
              </a:ext>
            </a:extLst>
          </p:cNvPr>
          <p:cNvGrpSpPr/>
          <p:nvPr/>
        </p:nvGrpSpPr>
        <p:grpSpPr>
          <a:xfrm>
            <a:off x="10397461" y="3522680"/>
            <a:ext cx="83214" cy="277795"/>
            <a:chOff x="9845011" y="3499546"/>
            <a:chExt cx="96366" cy="250129"/>
          </a:xfrm>
        </p:grpSpPr>
        <p:cxnSp>
          <p:nvCxnSpPr>
            <p:cNvPr id="473" name="Straight Connector 472">
              <a:extLst>
                <a:ext uri="{FF2B5EF4-FFF2-40B4-BE49-F238E27FC236}">
                  <a16:creationId xmlns:a16="http://schemas.microsoft.com/office/drawing/2014/main" id="{D88C24EB-612D-E745-A837-1E588B0E63E6}"/>
                </a:ext>
              </a:extLst>
            </p:cNvPr>
            <p:cNvCxnSpPr>
              <a:cxnSpLocks/>
            </p:cNvCxnSpPr>
            <p:nvPr/>
          </p:nvCxnSpPr>
          <p:spPr>
            <a:xfrm>
              <a:off x="9845011" y="3747754"/>
              <a:ext cx="96366"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474" name="Straight Connector 473">
              <a:extLst>
                <a:ext uri="{FF2B5EF4-FFF2-40B4-BE49-F238E27FC236}">
                  <a16:creationId xmlns:a16="http://schemas.microsoft.com/office/drawing/2014/main" id="{2170235B-2480-3941-A9AC-329C25DF393E}"/>
                </a:ext>
              </a:extLst>
            </p:cNvPr>
            <p:cNvCxnSpPr>
              <a:cxnSpLocks/>
            </p:cNvCxnSpPr>
            <p:nvPr/>
          </p:nvCxnSpPr>
          <p:spPr>
            <a:xfrm>
              <a:off x="9845011" y="3503279"/>
              <a:ext cx="96366"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475" name="Straight Connector 474">
              <a:extLst>
                <a:ext uri="{FF2B5EF4-FFF2-40B4-BE49-F238E27FC236}">
                  <a16:creationId xmlns:a16="http://schemas.microsoft.com/office/drawing/2014/main" id="{8A718562-C8B8-3A44-ACAA-AC3CD2EEEF37}"/>
                </a:ext>
              </a:extLst>
            </p:cNvPr>
            <p:cNvCxnSpPr>
              <a:cxnSpLocks/>
            </p:cNvCxnSpPr>
            <p:nvPr/>
          </p:nvCxnSpPr>
          <p:spPr>
            <a:xfrm flipV="1">
              <a:off x="9893194" y="3499546"/>
              <a:ext cx="0" cy="250129"/>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476" name="Oval 475">
            <a:extLst>
              <a:ext uri="{FF2B5EF4-FFF2-40B4-BE49-F238E27FC236}">
                <a16:creationId xmlns:a16="http://schemas.microsoft.com/office/drawing/2014/main" id="{F315E061-34F0-5142-B1DC-8C17DF6143E1}"/>
              </a:ext>
            </a:extLst>
          </p:cNvPr>
          <p:cNvSpPr/>
          <p:nvPr/>
        </p:nvSpPr>
        <p:spPr>
          <a:xfrm>
            <a:off x="10403578" y="3631069"/>
            <a:ext cx="70981" cy="70981"/>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482" name="Group 481">
            <a:extLst>
              <a:ext uri="{FF2B5EF4-FFF2-40B4-BE49-F238E27FC236}">
                <a16:creationId xmlns:a16="http://schemas.microsoft.com/office/drawing/2014/main" id="{109D54FF-A874-0242-A8EA-078A0EC8CA81}"/>
              </a:ext>
            </a:extLst>
          </p:cNvPr>
          <p:cNvGrpSpPr/>
          <p:nvPr/>
        </p:nvGrpSpPr>
        <p:grpSpPr>
          <a:xfrm>
            <a:off x="11104227" y="3316305"/>
            <a:ext cx="83214" cy="573070"/>
            <a:chOff x="9845011" y="3499546"/>
            <a:chExt cx="96366" cy="250129"/>
          </a:xfrm>
        </p:grpSpPr>
        <p:cxnSp>
          <p:nvCxnSpPr>
            <p:cNvPr id="483" name="Straight Connector 482">
              <a:extLst>
                <a:ext uri="{FF2B5EF4-FFF2-40B4-BE49-F238E27FC236}">
                  <a16:creationId xmlns:a16="http://schemas.microsoft.com/office/drawing/2014/main" id="{B7DB5A64-1BA9-6248-81DF-AEB43BF0EB6F}"/>
                </a:ext>
              </a:extLst>
            </p:cNvPr>
            <p:cNvCxnSpPr>
              <a:cxnSpLocks/>
            </p:cNvCxnSpPr>
            <p:nvPr/>
          </p:nvCxnSpPr>
          <p:spPr>
            <a:xfrm>
              <a:off x="9845011" y="3747754"/>
              <a:ext cx="96366"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84" name="Straight Connector 483">
              <a:extLst>
                <a:ext uri="{FF2B5EF4-FFF2-40B4-BE49-F238E27FC236}">
                  <a16:creationId xmlns:a16="http://schemas.microsoft.com/office/drawing/2014/main" id="{CAA6CF82-DEC4-8B48-B176-FB7CE4EB06C3}"/>
                </a:ext>
              </a:extLst>
            </p:cNvPr>
            <p:cNvCxnSpPr>
              <a:cxnSpLocks/>
            </p:cNvCxnSpPr>
            <p:nvPr/>
          </p:nvCxnSpPr>
          <p:spPr>
            <a:xfrm>
              <a:off x="9845011" y="3503279"/>
              <a:ext cx="96366"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85" name="Straight Connector 484">
              <a:extLst>
                <a:ext uri="{FF2B5EF4-FFF2-40B4-BE49-F238E27FC236}">
                  <a16:creationId xmlns:a16="http://schemas.microsoft.com/office/drawing/2014/main" id="{5C3A0D6E-EE5B-6947-8222-F8604AB6DABD}"/>
                </a:ext>
              </a:extLst>
            </p:cNvPr>
            <p:cNvCxnSpPr>
              <a:cxnSpLocks/>
            </p:cNvCxnSpPr>
            <p:nvPr/>
          </p:nvCxnSpPr>
          <p:spPr>
            <a:xfrm flipV="1">
              <a:off x="9893194" y="3499546"/>
              <a:ext cx="0" cy="250129"/>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486" name="Triangle 485">
            <a:extLst>
              <a:ext uri="{FF2B5EF4-FFF2-40B4-BE49-F238E27FC236}">
                <a16:creationId xmlns:a16="http://schemas.microsoft.com/office/drawing/2014/main" id="{FBC5CC69-56C2-9E4F-A596-6B941EBA16C9}"/>
              </a:ext>
            </a:extLst>
          </p:cNvPr>
          <p:cNvSpPr/>
          <p:nvPr/>
        </p:nvSpPr>
        <p:spPr>
          <a:xfrm>
            <a:off x="11109318" y="3561446"/>
            <a:ext cx="73032" cy="76553"/>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487" name="Group 486">
            <a:extLst>
              <a:ext uri="{FF2B5EF4-FFF2-40B4-BE49-F238E27FC236}">
                <a16:creationId xmlns:a16="http://schemas.microsoft.com/office/drawing/2014/main" id="{B0BF41BF-96F8-C047-8563-2B33111968A9}"/>
              </a:ext>
            </a:extLst>
          </p:cNvPr>
          <p:cNvGrpSpPr/>
          <p:nvPr/>
        </p:nvGrpSpPr>
        <p:grpSpPr>
          <a:xfrm>
            <a:off x="10424777" y="3217880"/>
            <a:ext cx="83214" cy="268270"/>
            <a:chOff x="9845011" y="3499546"/>
            <a:chExt cx="96366" cy="250129"/>
          </a:xfrm>
        </p:grpSpPr>
        <p:cxnSp>
          <p:nvCxnSpPr>
            <p:cNvPr id="488" name="Straight Connector 487">
              <a:extLst>
                <a:ext uri="{FF2B5EF4-FFF2-40B4-BE49-F238E27FC236}">
                  <a16:creationId xmlns:a16="http://schemas.microsoft.com/office/drawing/2014/main" id="{AF84FD4D-04C4-484F-995D-63F4D7F445FB}"/>
                </a:ext>
              </a:extLst>
            </p:cNvPr>
            <p:cNvCxnSpPr>
              <a:cxnSpLocks/>
            </p:cNvCxnSpPr>
            <p:nvPr/>
          </p:nvCxnSpPr>
          <p:spPr>
            <a:xfrm>
              <a:off x="9845011" y="3747754"/>
              <a:ext cx="96366"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89" name="Straight Connector 488">
              <a:extLst>
                <a:ext uri="{FF2B5EF4-FFF2-40B4-BE49-F238E27FC236}">
                  <a16:creationId xmlns:a16="http://schemas.microsoft.com/office/drawing/2014/main" id="{D93D74F3-E826-D34D-AF05-D8263E3593C8}"/>
                </a:ext>
              </a:extLst>
            </p:cNvPr>
            <p:cNvCxnSpPr>
              <a:cxnSpLocks/>
            </p:cNvCxnSpPr>
            <p:nvPr/>
          </p:nvCxnSpPr>
          <p:spPr>
            <a:xfrm>
              <a:off x="9845011" y="3503279"/>
              <a:ext cx="96366"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90" name="Straight Connector 489">
              <a:extLst>
                <a:ext uri="{FF2B5EF4-FFF2-40B4-BE49-F238E27FC236}">
                  <a16:creationId xmlns:a16="http://schemas.microsoft.com/office/drawing/2014/main" id="{A8553F33-52D1-3149-8353-14657433C2A6}"/>
                </a:ext>
              </a:extLst>
            </p:cNvPr>
            <p:cNvCxnSpPr>
              <a:cxnSpLocks/>
            </p:cNvCxnSpPr>
            <p:nvPr/>
          </p:nvCxnSpPr>
          <p:spPr>
            <a:xfrm flipV="1">
              <a:off x="9893194" y="3499546"/>
              <a:ext cx="0" cy="250129"/>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491" name="Triangle 490">
            <a:extLst>
              <a:ext uri="{FF2B5EF4-FFF2-40B4-BE49-F238E27FC236}">
                <a16:creationId xmlns:a16="http://schemas.microsoft.com/office/drawing/2014/main" id="{1EA3E8D4-C5E6-FC48-9D31-95B424F1A1E9}"/>
              </a:ext>
            </a:extLst>
          </p:cNvPr>
          <p:cNvSpPr/>
          <p:nvPr/>
        </p:nvSpPr>
        <p:spPr>
          <a:xfrm>
            <a:off x="10429868" y="3313796"/>
            <a:ext cx="73032" cy="76553"/>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492" name="Group 491">
            <a:extLst>
              <a:ext uri="{FF2B5EF4-FFF2-40B4-BE49-F238E27FC236}">
                <a16:creationId xmlns:a16="http://schemas.microsoft.com/office/drawing/2014/main" id="{FF43D460-A495-1546-ADE3-FDF66C2915BA}"/>
              </a:ext>
            </a:extLst>
          </p:cNvPr>
          <p:cNvGrpSpPr/>
          <p:nvPr/>
        </p:nvGrpSpPr>
        <p:grpSpPr>
          <a:xfrm>
            <a:off x="9745327" y="3211530"/>
            <a:ext cx="83214" cy="201595"/>
            <a:chOff x="9845011" y="3499546"/>
            <a:chExt cx="96366" cy="250129"/>
          </a:xfrm>
        </p:grpSpPr>
        <p:cxnSp>
          <p:nvCxnSpPr>
            <p:cNvPr id="493" name="Straight Connector 492">
              <a:extLst>
                <a:ext uri="{FF2B5EF4-FFF2-40B4-BE49-F238E27FC236}">
                  <a16:creationId xmlns:a16="http://schemas.microsoft.com/office/drawing/2014/main" id="{D0973E4B-0E19-5446-B2DB-E6E7BA704C0C}"/>
                </a:ext>
              </a:extLst>
            </p:cNvPr>
            <p:cNvCxnSpPr>
              <a:cxnSpLocks/>
            </p:cNvCxnSpPr>
            <p:nvPr/>
          </p:nvCxnSpPr>
          <p:spPr>
            <a:xfrm>
              <a:off x="9845011" y="3747754"/>
              <a:ext cx="96366"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94" name="Straight Connector 493">
              <a:extLst>
                <a:ext uri="{FF2B5EF4-FFF2-40B4-BE49-F238E27FC236}">
                  <a16:creationId xmlns:a16="http://schemas.microsoft.com/office/drawing/2014/main" id="{7A665B3C-916A-3140-A8C2-3ADD152E5EF8}"/>
                </a:ext>
              </a:extLst>
            </p:cNvPr>
            <p:cNvCxnSpPr>
              <a:cxnSpLocks/>
            </p:cNvCxnSpPr>
            <p:nvPr/>
          </p:nvCxnSpPr>
          <p:spPr>
            <a:xfrm>
              <a:off x="9845011" y="3503279"/>
              <a:ext cx="96366"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95" name="Straight Connector 494">
              <a:extLst>
                <a:ext uri="{FF2B5EF4-FFF2-40B4-BE49-F238E27FC236}">
                  <a16:creationId xmlns:a16="http://schemas.microsoft.com/office/drawing/2014/main" id="{F51BA01C-0121-2C48-BF7C-00AA2615071A}"/>
                </a:ext>
              </a:extLst>
            </p:cNvPr>
            <p:cNvCxnSpPr>
              <a:cxnSpLocks/>
            </p:cNvCxnSpPr>
            <p:nvPr/>
          </p:nvCxnSpPr>
          <p:spPr>
            <a:xfrm flipV="1">
              <a:off x="9893194" y="3499546"/>
              <a:ext cx="0" cy="250129"/>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497" name="Group 496">
            <a:extLst>
              <a:ext uri="{FF2B5EF4-FFF2-40B4-BE49-F238E27FC236}">
                <a16:creationId xmlns:a16="http://schemas.microsoft.com/office/drawing/2014/main" id="{153FA5B0-5B6D-004A-AE23-C04D4D6E7AE6}"/>
              </a:ext>
            </a:extLst>
          </p:cNvPr>
          <p:cNvGrpSpPr/>
          <p:nvPr/>
        </p:nvGrpSpPr>
        <p:grpSpPr>
          <a:xfrm>
            <a:off x="9062702" y="3122630"/>
            <a:ext cx="83214" cy="163495"/>
            <a:chOff x="9845011" y="3499546"/>
            <a:chExt cx="96366" cy="250129"/>
          </a:xfrm>
        </p:grpSpPr>
        <p:cxnSp>
          <p:nvCxnSpPr>
            <p:cNvPr id="498" name="Straight Connector 497">
              <a:extLst>
                <a:ext uri="{FF2B5EF4-FFF2-40B4-BE49-F238E27FC236}">
                  <a16:creationId xmlns:a16="http://schemas.microsoft.com/office/drawing/2014/main" id="{1097E3D4-1936-DA43-A6C9-A1A791D86155}"/>
                </a:ext>
              </a:extLst>
            </p:cNvPr>
            <p:cNvCxnSpPr>
              <a:cxnSpLocks/>
            </p:cNvCxnSpPr>
            <p:nvPr/>
          </p:nvCxnSpPr>
          <p:spPr>
            <a:xfrm>
              <a:off x="9845011" y="3747754"/>
              <a:ext cx="96366"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99" name="Straight Connector 498">
              <a:extLst>
                <a:ext uri="{FF2B5EF4-FFF2-40B4-BE49-F238E27FC236}">
                  <a16:creationId xmlns:a16="http://schemas.microsoft.com/office/drawing/2014/main" id="{1C6DC39C-8FA0-8A4B-A015-CF06B3E0E7CD}"/>
                </a:ext>
              </a:extLst>
            </p:cNvPr>
            <p:cNvCxnSpPr>
              <a:cxnSpLocks/>
            </p:cNvCxnSpPr>
            <p:nvPr/>
          </p:nvCxnSpPr>
          <p:spPr>
            <a:xfrm>
              <a:off x="9845011" y="3503279"/>
              <a:ext cx="96366"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00" name="Straight Connector 499">
              <a:extLst>
                <a:ext uri="{FF2B5EF4-FFF2-40B4-BE49-F238E27FC236}">
                  <a16:creationId xmlns:a16="http://schemas.microsoft.com/office/drawing/2014/main" id="{6E240BDD-3F7A-7E45-967A-CF6BA867D5A8}"/>
                </a:ext>
              </a:extLst>
            </p:cNvPr>
            <p:cNvCxnSpPr>
              <a:cxnSpLocks/>
            </p:cNvCxnSpPr>
            <p:nvPr/>
          </p:nvCxnSpPr>
          <p:spPr>
            <a:xfrm flipV="1">
              <a:off x="9893194" y="3499546"/>
              <a:ext cx="0" cy="250129"/>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501" name="Triangle 500">
            <a:extLst>
              <a:ext uri="{FF2B5EF4-FFF2-40B4-BE49-F238E27FC236}">
                <a16:creationId xmlns:a16="http://schemas.microsoft.com/office/drawing/2014/main" id="{254B06CB-6055-944E-8F41-18F2DAB18629}"/>
              </a:ext>
            </a:extLst>
          </p:cNvPr>
          <p:cNvSpPr/>
          <p:nvPr/>
        </p:nvSpPr>
        <p:spPr>
          <a:xfrm>
            <a:off x="9067793" y="3161396"/>
            <a:ext cx="73032" cy="76553"/>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502" name="Group 501">
            <a:extLst>
              <a:ext uri="{FF2B5EF4-FFF2-40B4-BE49-F238E27FC236}">
                <a16:creationId xmlns:a16="http://schemas.microsoft.com/office/drawing/2014/main" id="{C6EBA3F0-C225-5047-AECA-E35E99F9BB44}"/>
              </a:ext>
            </a:extLst>
          </p:cNvPr>
          <p:cNvGrpSpPr/>
          <p:nvPr/>
        </p:nvGrpSpPr>
        <p:grpSpPr>
          <a:xfrm>
            <a:off x="8497552" y="2979755"/>
            <a:ext cx="83214" cy="147620"/>
            <a:chOff x="9845011" y="3499546"/>
            <a:chExt cx="96366" cy="250129"/>
          </a:xfrm>
        </p:grpSpPr>
        <p:cxnSp>
          <p:nvCxnSpPr>
            <p:cNvPr id="503" name="Straight Connector 502">
              <a:extLst>
                <a:ext uri="{FF2B5EF4-FFF2-40B4-BE49-F238E27FC236}">
                  <a16:creationId xmlns:a16="http://schemas.microsoft.com/office/drawing/2014/main" id="{F03C2087-1FC5-B143-B953-96A220045B69}"/>
                </a:ext>
              </a:extLst>
            </p:cNvPr>
            <p:cNvCxnSpPr>
              <a:cxnSpLocks/>
            </p:cNvCxnSpPr>
            <p:nvPr/>
          </p:nvCxnSpPr>
          <p:spPr>
            <a:xfrm>
              <a:off x="9845011" y="3747754"/>
              <a:ext cx="96366"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04" name="Straight Connector 503">
              <a:extLst>
                <a:ext uri="{FF2B5EF4-FFF2-40B4-BE49-F238E27FC236}">
                  <a16:creationId xmlns:a16="http://schemas.microsoft.com/office/drawing/2014/main" id="{1F28F2D4-B9DA-C049-9D07-94624C24039A}"/>
                </a:ext>
              </a:extLst>
            </p:cNvPr>
            <p:cNvCxnSpPr>
              <a:cxnSpLocks/>
            </p:cNvCxnSpPr>
            <p:nvPr/>
          </p:nvCxnSpPr>
          <p:spPr>
            <a:xfrm>
              <a:off x="9845011" y="3503279"/>
              <a:ext cx="96366"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05" name="Straight Connector 504">
              <a:extLst>
                <a:ext uri="{FF2B5EF4-FFF2-40B4-BE49-F238E27FC236}">
                  <a16:creationId xmlns:a16="http://schemas.microsoft.com/office/drawing/2014/main" id="{4DBB659B-DAD2-AE46-97EC-CE3E7B70E666}"/>
                </a:ext>
              </a:extLst>
            </p:cNvPr>
            <p:cNvCxnSpPr>
              <a:cxnSpLocks/>
            </p:cNvCxnSpPr>
            <p:nvPr/>
          </p:nvCxnSpPr>
          <p:spPr>
            <a:xfrm flipV="1">
              <a:off x="9893194" y="3499546"/>
              <a:ext cx="0" cy="250129"/>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506" name="Triangle 505">
            <a:extLst>
              <a:ext uri="{FF2B5EF4-FFF2-40B4-BE49-F238E27FC236}">
                <a16:creationId xmlns:a16="http://schemas.microsoft.com/office/drawing/2014/main" id="{245DDE78-ECB8-FA46-BD63-871E1193F3E0}"/>
              </a:ext>
            </a:extLst>
          </p:cNvPr>
          <p:cNvSpPr/>
          <p:nvPr/>
        </p:nvSpPr>
        <p:spPr>
          <a:xfrm>
            <a:off x="8502643" y="3008996"/>
            <a:ext cx="73032" cy="76553"/>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507" name="Group 506">
            <a:extLst>
              <a:ext uri="{FF2B5EF4-FFF2-40B4-BE49-F238E27FC236}">
                <a16:creationId xmlns:a16="http://schemas.microsoft.com/office/drawing/2014/main" id="{EB3B917B-8ACC-EB44-860F-F6303178C0D4}"/>
              </a:ext>
            </a:extLst>
          </p:cNvPr>
          <p:cNvGrpSpPr/>
          <p:nvPr/>
        </p:nvGrpSpPr>
        <p:grpSpPr>
          <a:xfrm>
            <a:off x="7970502" y="2792430"/>
            <a:ext cx="83214" cy="125395"/>
            <a:chOff x="9845011" y="3499546"/>
            <a:chExt cx="96366" cy="250129"/>
          </a:xfrm>
        </p:grpSpPr>
        <p:cxnSp>
          <p:nvCxnSpPr>
            <p:cNvPr id="508" name="Straight Connector 507">
              <a:extLst>
                <a:ext uri="{FF2B5EF4-FFF2-40B4-BE49-F238E27FC236}">
                  <a16:creationId xmlns:a16="http://schemas.microsoft.com/office/drawing/2014/main" id="{284E357C-9DAC-8743-9E5F-C7ECEF4578BF}"/>
                </a:ext>
              </a:extLst>
            </p:cNvPr>
            <p:cNvCxnSpPr>
              <a:cxnSpLocks/>
            </p:cNvCxnSpPr>
            <p:nvPr/>
          </p:nvCxnSpPr>
          <p:spPr>
            <a:xfrm>
              <a:off x="9845011" y="3747754"/>
              <a:ext cx="96366"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09" name="Straight Connector 508">
              <a:extLst>
                <a:ext uri="{FF2B5EF4-FFF2-40B4-BE49-F238E27FC236}">
                  <a16:creationId xmlns:a16="http://schemas.microsoft.com/office/drawing/2014/main" id="{481C427B-4EF1-9144-8FD6-49BB63D59925}"/>
                </a:ext>
              </a:extLst>
            </p:cNvPr>
            <p:cNvCxnSpPr>
              <a:cxnSpLocks/>
            </p:cNvCxnSpPr>
            <p:nvPr/>
          </p:nvCxnSpPr>
          <p:spPr>
            <a:xfrm>
              <a:off x="9845011" y="3503279"/>
              <a:ext cx="96366"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10" name="Straight Connector 509">
              <a:extLst>
                <a:ext uri="{FF2B5EF4-FFF2-40B4-BE49-F238E27FC236}">
                  <a16:creationId xmlns:a16="http://schemas.microsoft.com/office/drawing/2014/main" id="{3BD4877F-D8BB-594D-90A0-7BD2FC60FF94}"/>
                </a:ext>
              </a:extLst>
            </p:cNvPr>
            <p:cNvCxnSpPr>
              <a:cxnSpLocks/>
            </p:cNvCxnSpPr>
            <p:nvPr/>
          </p:nvCxnSpPr>
          <p:spPr>
            <a:xfrm flipV="1">
              <a:off x="9893194" y="3499546"/>
              <a:ext cx="0" cy="250129"/>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511" name="Triangle 510">
            <a:extLst>
              <a:ext uri="{FF2B5EF4-FFF2-40B4-BE49-F238E27FC236}">
                <a16:creationId xmlns:a16="http://schemas.microsoft.com/office/drawing/2014/main" id="{D795F3DC-8789-4E45-982D-45308F671570}"/>
              </a:ext>
            </a:extLst>
          </p:cNvPr>
          <p:cNvSpPr/>
          <p:nvPr/>
        </p:nvSpPr>
        <p:spPr>
          <a:xfrm>
            <a:off x="7975593" y="2815321"/>
            <a:ext cx="73032" cy="76553"/>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512" name="Group 511">
            <a:extLst>
              <a:ext uri="{FF2B5EF4-FFF2-40B4-BE49-F238E27FC236}">
                <a16:creationId xmlns:a16="http://schemas.microsoft.com/office/drawing/2014/main" id="{DA70736F-BB24-4742-8EAA-9EBD76B4CBF0}"/>
              </a:ext>
            </a:extLst>
          </p:cNvPr>
          <p:cNvGrpSpPr/>
          <p:nvPr/>
        </p:nvGrpSpPr>
        <p:grpSpPr>
          <a:xfrm>
            <a:off x="7770477" y="3128980"/>
            <a:ext cx="83214" cy="112695"/>
            <a:chOff x="9845011" y="3499546"/>
            <a:chExt cx="96366" cy="250129"/>
          </a:xfrm>
        </p:grpSpPr>
        <p:cxnSp>
          <p:nvCxnSpPr>
            <p:cNvPr id="513" name="Straight Connector 512">
              <a:extLst>
                <a:ext uri="{FF2B5EF4-FFF2-40B4-BE49-F238E27FC236}">
                  <a16:creationId xmlns:a16="http://schemas.microsoft.com/office/drawing/2014/main" id="{55548BDC-F618-8947-A968-EA6995E27BE8}"/>
                </a:ext>
              </a:extLst>
            </p:cNvPr>
            <p:cNvCxnSpPr>
              <a:cxnSpLocks/>
            </p:cNvCxnSpPr>
            <p:nvPr/>
          </p:nvCxnSpPr>
          <p:spPr>
            <a:xfrm>
              <a:off x="9845011" y="3747754"/>
              <a:ext cx="96366"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14" name="Straight Connector 513">
              <a:extLst>
                <a:ext uri="{FF2B5EF4-FFF2-40B4-BE49-F238E27FC236}">
                  <a16:creationId xmlns:a16="http://schemas.microsoft.com/office/drawing/2014/main" id="{173CDBD0-E8C6-844D-9518-60B402DC728B}"/>
                </a:ext>
              </a:extLst>
            </p:cNvPr>
            <p:cNvCxnSpPr>
              <a:cxnSpLocks/>
            </p:cNvCxnSpPr>
            <p:nvPr/>
          </p:nvCxnSpPr>
          <p:spPr>
            <a:xfrm>
              <a:off x="9845011" y="3503279"/>
              <a:ext cx="96366"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15" name="Straight Connector 514">
              <a:extLst>
                <a:ext uri="{FF2B5EF4-FFF2-40B4-BE49-F238E27FC236}">
                  <a16:creationId xmlns:a16="http://schemas.microsoft.com/office/drawing/2014/main" id="{2EF27C01-56F1-1647-817C-31A7DB8FA323}"/>
                </a:ext>
              </a:extLst>
            </p:cNvPr>
            <p:cNvCxnSpPr>
              <a:cxnSpLocks/>
            </p:cNvCxnSpPr>
            <p:nvPr/>
          </p:nvCxnSpPr>
          <p:spPr>
            <a:xfrm flipV="1">
              <a:off x="9893194" y="3499546"/>
              <a:ext cx="0" cy="250129"/>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516" name="Triangle 515">
            <a:extLst>
              <a:ext uri="{FF2B5EF4-FFF2-40B4-BE49-F238E27FC236}">
                <a16:creationId xmlns:a16="http://schemas.microsoft.com/office/drawing/2014/main" id="{286C1EF3-50B2-CD42-B800-B86EF9D49E81}"/>
              </a:ext>
            </a:extLst>
          </p:cNvPr>
          <p:cNvSpPr/>
          <p:nvPr/>
        </p:nvSpPr>
        <p:spPr>
          <a:xfrm>
            <a:off x="7775568" y="3142346"/>
            <a:ext cx="73032" cy="76553"/>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517" name="Group 516">
            <a:extLst>
              <a:ext uri="{FF2B5EF4-FFF2-40B4-BE49-F238E27FC236}">
                <a16:creationId xmlns:a16="http://schemas.microsoft.com/office/drawing/2014/main" id="{876294F2-8212-C249-8104-8A665EDD3E8C}"/>
              </a:ext>
            </a:extLst>
          </p:cNvPr>
          <p:cNvGrpSpPr/>
          <p:nvPr/>
        </p:nvGrpSpPr>
        <p:grpSpPr>
          <a:xfrm>
            <a:off x="9041736" y="2932130"/>
            <a:ext cx="83214" cy="163495"/>
            <a:chOff x="9845011" y="3499546"/>
            <a:chExt cx="96366" cy="250129"/>
          </a:xfrm>
        </p:grpSpPr>
        <p:cxnSp>
          <p:nvCxnSpPr>
            <p:cNvPr id="518" name="Straight Connector 517">
              <a:extLst>
                <a:ext uri="{FF2B5EF4-FFF2-40B4-BE49-F238E27FC236}">
                  <a16:creationId xmlns:a16="http://schemas.microsoft.com/office/drawing/2014/main" id="{88FCB5D1-FF75-3E42-B37E-B58F47F39414}"/>
                </a:ext>
              </a:extLst>
            </p:cNvPr>
            <p:cNvCxnSpPr>
              <a:cxnSpLocks/>
            </p:cNvCxnSpPr>
            <p:nvPr/>
          </p:nvCxnSpPr>
          <p:spPr>
            <a:xfrm>
              <a:off x="9845011" y="3747754"/>
              <a:ext cx="96366"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519" name="Straight Connector 518">
              <a:extLst>
                <a:ext uri="{FF2B5EF4-FFF2-40B4-BE49-F238E27FC236}">
                  <a16:creationId xmlns:a16="http://schemas.microsoft.com/office/drawing/2014/main" id="{0FE927E3-9A53-B946-BD74-CEF77F01FE1B}"/>
                </a:ext>
              </a:extLst>
            </p:cNvPr>
            <p:cNvCxnSpPr>
              <a:cxnSpLocks/>
            </p:cNvCxnSpPr>
            <p:nvPr/>
          </p:nvCxnSpPr>
          <p:spPr>
            <a:xfrm>
              <a:off x="9845011" y="3503279"/>
              <a:ext cx="96366"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520" name="Straight Connector 519">
              <a:extLst>
                <a:ext uri="{FF2B5EF4-FFF2-40B4-BE49-F238E27FC236}">
                  <a16:creationId xmlns:a16="http://schemas.microsoft.com/office/drawing/2014/main" id="{832F8C11-3506-9946-A2D2-6280209D6720}"/>
                </a:ext>
              </a:extLst>
            </p:cNvPr>
            <p:cNvCxnSpPr>
              <a:cxnSpLocks/>
            </p:cNvCxnSpPr>
            <p:nvPr/>
          </p:nvCxnSpPr>
          <p:spPr>
            <a:xfrm flipV="1">
              <a:off x="9893194" y="3499546"/>
              <a:ext cx="0" cy="250129"/>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521" name="Oval 520">
            <a:extLst>
              <a:ext uri="{FF2B5EF4-FFF2-40B4-BE49-F238E27FC236}">
                <a16:creationId xmlns:a16="http://schemas.microsoft.com/office/drawing/2014/main" id="{4B9E6FFB-52D1-4A4D-BD33-3559525816FB}"/>
              </a:ext>
            </a:extLst>
          </p:cNvPr>
          <p:cNvSpPr/>
          <p:nvPr/>
        </p:nvSpPr>
        <p:spPr>
          <a:xfrm>
            <a:off x="9047853" y="2977019"/>
            <a:ext cx="70981" cy="70981"/>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522" name="Group 521">
            <a:extLst>
              <a:ext uri="{FF2B5EF4-FFF2-40B4-BE49-F238E27FC236}">
                <a16:creationId xmlns:a16="http://schemas.microsoft.com/office/drawing/2014/main" id="{2C9BC6E6-91D6-1040-B03A-20B2A4E280F3}"/>
              </a:ext>
            </a:extLst>
          </p:cNvPr>
          <p:cNvGrpSpPr/>
          <p:nvPr/>
        </p:nvGrpSpPr>
        <p:grpSpPr>
          <a:xfrm>
            <a:off x="8473411" y="2786081"/>
            <a:ext cx="83214" cy="141270"/>
            <a:chOff x="9845011" y="3499546"/>
            <a:chExt cx="96366" cy="250129"/>
          </a:xfrm>
        </p:grpSpPr>
        <p:cxnSp>
          <p:nvCxnSpPr>
            <p:cNvPr id="523" name="Straight Connector 522">
              <a:extLst>
                <a:ext uri="{FF2B5EF4-FFF2-40B4-BE49-F238E27FC236}">
                  <a16:creationId xmlns:a16="http://schemas.microsoft.com/office/drawing/2014/main" id="{E22BC616-CEAE-9649-8935-0C7D7C1F5971}"/>
                </a:ext>
              </a:extLst>
            </p:cNvPr>
            <p:cNvCxnSpPr>
              <a:cxnSpLocks/>
            </p:cNvCxnSpPr>
            <p:nvPr/>
          </p:nvCxnSpPr>
          <p:spPr>
            <a:xfrm>
              <a:off x="9845011" y="3747754"/>
              <a:ext cx="96366"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524" name="Straight Connector 523">
              <a:extLst>
                <a:ext uri="{FF2B5EF4-FFF2-40B4-BE49-F238E27FC236}">
                  <a16:creationId xmlns:a16="http://schemas.microsoft.com/office/drawing/2014/main" id="{4E4440A8-D630-C240-8674-A11C71428A63}"/>
                </a:ext>
              </a:extLst>
            </p:cNvPr>
            <p:cNvCxnSpPr>
              <a:cxnSpLocks/>
            </p:cNvCxnSpPr>
            <p:nvPr/>
          </p:nvCxnSpPr>
          <p:spPr>
            <a:xfrm>
              <a:off x="9845011" y="3503279"/>
              <a:ext cx="96366"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525" name="Straight Connector 524">
              <a:extLst>
                <a:ext uri="{FF2B5EF4-FFF2-40B4-BE49-F238E27FC236}">
                  <a16:creationId xmlns:a16="http://schemas.microsoft.com/office/drawing/2014/main" id="{A2DF0FD9-A314-904E-AB33-DDAABA899712}"/>
                </a:ext>
              </a:extLst>
            </p:cNvPr>
            <p:cNvCxnSpPr>
              <a:cxnSpLocks/>
            </p:cNvCxnSpPr>
            <p:nvPr/>
          </p:nvCxnSpPr>
          <p:spPr>
            <a:xfrm flipV="1">
              <a:off x="9893194" y="3499546"/>
              <a:ext cx="0" cy="250129"/>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526" name="Oval 525">
            <a:extLst>
              <a:ext uri="{FF2B5EF4-FFF2-40B4-BE49-F238E27FC236}">
                <a16:creationId xmlns:a16="http://schemas.microsoft.com/office/drawing/2014/main" id="{148F4568-2203-2646-81B7-2F622054204E}"/>
              </a:ext>
            </a:extLst>
          </p:cNvPr>
          <p:cNvSpPr/>
          <p:nvPr/>
        </p:nvSpPr>
        <p:spPr>
          <a:xfrm>
            <a:off x="8479528" y="2830969"/>
            <a:ext cx="70981" cy="70981"/>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527" name="Group 526">
            <a:extLst>
              <a:ext uri="{FF2B5EF4-FFF2-40B4-BE49-F238E27FC236}">
                <a16:creationId xmlns:a16="http://schemas.microsoft.com/office/drawing/2014/main" id="{81513792-9DA5-F546-A859-DBDAD5981D6F}"/>
              </a:ext>
            </a:extLst>
          </p:cNvPr>
          <p:cNvGrpSpPr/>
          <p:nvPr/>
        </p:nvGrpSpPr>
        <p:grpSpPr>
          <a:xfrm>
            <a:off x="7946361" y="2509856"/>
            <a:ext cx="83214" cy="122220"/>
            <a:chOff x="9845011" y="3499546"/>
            <a:chExt cx="96366" cy="250129"/>
          </a:xfrm>
        </p:grpSpPr>
        <p:cxnSp>
          <p:nvCxnSpPr>
            <p:cNvPr id="528" name="Straight Connector 527">
              <a:extLst>
                <a:ext uri="{FF2B5EF4-FFF2-40B4-BE49-F238E27FC236}">
                  <a16:creationId xmlns:a16="http://schemas.microsoft.com/office/drawing/2014/main" id="{6AF506E0-BD78-7F4B-81B2-6B7EB03F6BB8}"/>
                </a:ext>
              </a:extLst>
            </p:cNvPr>
            <p:cNvCxnSpPr>
              <a:cxnSpLocks/>
            </p:cNvCxnSpPr>
            <p:nvPr/>
          </p:nvCxnSpPr>
          <p:spPr>
            <a:xfrm>
              <a:off x="9845011" y="3747754"/>
              <a:ext cx="96366"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529" name="Straight Connector 528">
              <a:extLst>
                <a:ext uri="{FF2B5EF4-FFF2-40B4-BE49-F238E27FC236}">
                  <a16:creationId xmlns:a16="http://schemas.microsoft.com/office/drawing/2014/main" id="{14B5A15E-78C4-6247-A7CF-1E9FD71E1655}"/>
                </a:ext>
              </a:extLst>
            </p:cNvPr>
            <p:cNvCxnSpPr>
              <a:cxnSpLocks/>
            </p:cNvCxnSpPr>
            <p:nvPr/>
          </p:nvCxnSpPr>
          <p:spPr>
            <a:xfrm>
              <a:off x="9845011" y="3503279"/>
              <a:ext cx="96366"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530" name="Straight Connector 529">
              <a:extLst>
                <a:ext uri="{FF2B5EF4-FFF2-40B4-BE49-F238E27FC236}">
                  <a16:creationId xmlns:a16="http://schemas.microsoft.com/office/drawing/2014/main" id="{10AB8141-65A4-A542-A709-CFD0AF4FCAE8}"/>
                </a:ext>
              </a:extLst>
            </p:cNvPr>
            <p:cNvCxnSpPr>
              <a:cxnSpLocks/>
            </p:cNvCxnSpPr>
            <p:nvPr/>
          </p:nvCxnSpPr>
          <p:spPr>
            <a:xfrm flipV="1">
              <a:off x="9893194" y="3499546"/>
              <a:ext cx="0" cy="250129"/>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531" name="Oval 530">
            <a:extLst>
              <a:ext uri="{FF2B5EF4-FFF2-40B4-BE49-F238E27FC236}">
                <a16:creationId xmlns:a16="http://schemas.microsoft.com/office/drawing/2014/main" id="{76FD1EA2-9B5D-7743-B52E-DC1D02D4D281}"/>
              </a:ext>
            </a:extLst>
          </p:cNvPr>
          <p:cNvSpPr/>
          <p:nvPr/>
        </p:nvSpPr>
        <p:spPr>
          <a:xfrm>
            <a:off x="7952478" y="2538869"/>
            <a:ext cx="70981" cy="70981"/>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532" name="Group 531">
            <a:extLst>
              <a:ext uri="{FF2B5EF4-FFF2-40B4-BE49-F238E27FC236}">
                <a16:creationId xmlns:a16="http://schemas.microsoft.com/office/drawing/2014/main" id="{BEA005F3-18D1-4F4C-93C8-20FDD3E0C293}"/>
              </a:ext>
            </a:extLst>
          </p:cNvPr>
          <p:cNvGrpSpPr/>
          <p:nvPr/>
        </p:nvGrpSpPr>
        <p:grpSpPr>
          <a:xfrm>
            <a:off x="7743161" y="2471755"/>
            <a:ext cx="83214" cy="106345"/>
            <a:chOff x="9845011" y="3499546"/>
            <a:chExt cx="96366" cy="250129"/>
          </a:xfrm>
        </p:grpSpPr>
        <p:cxnSp>
          <p:nvCxnSpPr>
            <p:cNvPr id="533" name="Straight Connector 532">
              <a:extLst>
                <a:ext uri="{FF2B5EF4-FFF2-40B4-BE49-F238E27FC236}">
                  <a16:creationId xmlns:a16="http://schemas.microsoft.com/office/drawing/2014/main" id="{5D13983D-78F0-D146-B41E-E4411AD37D32}"/>
                </a:ext>
              </a:extLst>
            </p:cNvPr>
            <p:cNvCxnSpPr>
              <a:cxnSpLocks/>
            </p:cNvCxnSpPr>
            <p:nvPr/>
          </p:nvCxnSpPr>
          <p:spPr>
            <a:xfrm>
              <a:off x="9845011" y="3747754"/>
              <a:ext cx="96366"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534" name="Straight Connector 533">
              <a:extLst>
                <a:ext uri="{FF2B5EF4-FFF2-40B4-BE49-F238E27FC236}">
                  <a16:creationId xmlns:a16="http://schemas.microsoft.com/office/drawing/2014/main" id="{C8155325-AB7F-474F-B4FC-A0B96D50A534}"/>
                </a:ext>
              </a:extLst>
            </p:cNvPr>
            <p:cNvCxnSpPr>
              <a:cxnSpLocks/>
            </p:cNvCxnSpPr>
            <p:nvPr/>
          </p:nvCxnSpPr>
          <p:spPr>
            <a:xfrm>
              <a:off x="9845011" y="3503279"/>
              <a:ext cx="96366"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535" name="Straight Connector 534">
              <a:extLst>
                <a:ext uri="{FF2B5EF4-FFF2-40B4-BE49-F238E27FC236}">
                  <a16:creationId xmlns:a16="http://schemas.microsoft.com/office/drawing/2014/main" id="{8D2B013F-00DC-7F42-99BA-0B1DFBE33C0E}"/>
                </a:ext>
              </a:extLst>
            </p:cNvPr>
            <p:cNvCxnSpPr>
              <a:cxnSpLocks/>
            </p:cNvCxnSpPr>
            <p:nvPr/>
          </p:nvCxnSpPr>
          <p:spPr>
            <a:xfrm flipV="1">
              <a:off x="9893194" y="3499546"/>
              <a:ext cx="0" cy="250129"/>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536" name="Oval 535">
            <a:extLst>
              <a:ext uri="{FF2B5EF4-FFF2-40B4-BE49-F238E27FC236}">
                <a16:creationId xmlns:a16="http://schemas.microsoft.com/office/drawing/2014/main" id="{B27CCF86-6326-704B-AC7B-F714EA370859}"/>
              </a:ext>
            </a:extLst>
          </p:cNvPr>
          <p:cNvSpPr/>
          <p:nvPr/>
        </p:nvSpPr>
        <p:spPr>
          <a:xfrm>
            <a:off x="7749278" y="2484894"/>
            <a:ext cx="70981" cy="70981"/>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37" name="Oval 536">
            <a:extLst>
              <a:ext uri="{FF2B5EF4-FFF2-40B4-BE49-F238E27FC236}">
                <a16:creationId xmlns:a16="http://schemas.microsoft.com/office/drawing/2014/main" id="{0E7F6409-9AFE-874C-84B9-4FC98096A7AC}"/>
              </a:ext>
            </a:extLst>
          </p:cNvPr>
          <p:cNvSpPr/>
          <p:nvPr/>
        </p:nvSpPr>
        <p:spPr>
          <a:xfrm>
            <a:off x="7571478" y="2195969"/>
            <a:ext cx="70981" cy="70981"/>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38" name="Triangle 537">
            <a:extLst>
              <a:ext uri="{FF2B5EF4-FFF2-40B4-BE49-F238E27FC236}">
                <a16:creationId xmlns:a16="http://schemas.microsoft.com/office/drawing/2014/main" id="{C48BAFBE-0B11-2944-AE53-42732571DFAD}"/>
              </a:ext>
            </a:extLst>
          </p:cNvPr>
          <p:cNvSpPr/>
          <p:nvPr/>
        </p:nvSpPr>
        <p:spPr>
          <a:xfrm>
            <a:off x="7594593" y="2193021"/>
            <a:ext cx="73032" cy="76553"/>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539" name="Group 538">
            <a:extLst>
              <a:ext uri="{FF2B5EF4-FFF2-40B4-BE49-F238E27FC236}">
                <a16:creationId xmlns:a16="http://schemas.microsoft.com/office/drawing/2014/main" id="{0FF355DC-2933-3E4D-B859-5C174598C030}"/>
              </a:ext>
            </a:extLst>
          </p:cNvPr>
          <p:cNvGrpSpPr/>
          <p:nvPr/>
        </p:nvGrpSpPr>
        <p:grpSpPr>
          <a:xfrm>
            <a:off x="9718011" y="3214705"/>
            <a:ext cx="83214" cy="195245"/>
            <a:chOff x="9845011" y="3499546"/>
            <a:chExt cx="96366" cy="250129"/>
          </a:xfrm>
        </p:grpSpPr>
        <p:cxnSp>
          <p:nvCxnSpPr>
            <p:cNvPr id="540" name="Straight Connector 539">
              <a:extLst>
                <a:ext uri="{FF2B5EF4-FFF2-40B4-BE49-F238E27FC236}">
                  <a16:creationId xmlns:a16="http://schemas.microsoft.com/office/drawing/2014/main" id="{05652092-6912-1E44-A034-C29A86578663}"/>
                </a:ext>
              </a:extLst>
            </p:cNvPr>
            <p:cNvCxnSpPr>
              <a:cxnSpLocks/>
            </p:cNvCxnSpPr>
            <p:nvPr/>
          </p:nvCxnSpPr>
          <p:spPr>
            <a:xfrm>
              <a:off x="9845011" y="3747754"/>
              <a:ext cx="96366"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541" name="Straight Connector 540">
              <a:extLst>
                <a:ext uri="{FF2B5EF4-FFF2-40B4-BE49-F238E27FC236}">
                  <a16:creationId xmlns:a16="http://schemas.microsoft.com/office/drawing/2014/main" id="{84A7A620-C86B-554E-9D3C-2C21139734F7}"/>
                </a:ext>
              </a:extLst>
            </p:cNvPr>
            <p:cNvCxnSpPr>
              <a:cxnSpLocks/>
            </p:cNvCxnSpPr>
            <p:nvPr/>
          </p:nvCxnSpPr>
          <p:spPr>
            <a:xfrm>
              <a:off x="9845011" y="3503279"/>
              <a:ext cx="96366"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542" name="Straight Connector 541">
              <a:extLst>
                <a:ext uri="{FF2B5EF4-FFF2-40B4-BE49-F238E27FC236}">
                  <a16:creationId xmlns:a16="http://schemas.microsoft.com/office/drawing/2014/main" id="{82AFD261-D5DC-3A46-A778-B8AF4512A82C}"/>
                </a:ext>
              </a:extLst>
            </p:cNvPr>
            <p:cNvCxnSpPr>
              <a:cxnSpLocks/>
            </p:cNvCxnSpPr>
            <p:nvPr/>
          </p:nvCxnSpPr>
          <p:spPr>
            <a:xfrm flipV="1">
              <a:off x="9893194" y="3499546"/>
              <a:ext cx="0" cy="250129"/>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543" name="Oval 542">
            <a:extLst>
              <a:ext uri="{FF2B5EF4-FFF2-40B4-BE49-F238E27FC236}">
                <a16:creationId xmlns:a16="http://schemas.microsoft.com/office/drawing/2014/main" id="{6C257A80-D73F-CB44-B4A7-8B1A75DD0F05}"/>
              </a:ext>
            </a:extLst>
          </p:cNvPr>
          <p:cNvSpPr/>
          <p:nvPr/>
        </p:nvSpPr>
        <p:spPr>
          <a:xfrm>
            <a:off x="9724128" y="3278644"/>
            <a:ext cx="70981" cy="70981"/>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96" name="Triangle 495">
            <a:extLst>
              <a:ext uri="{FF2B5EF4-FFF2-40B4-BE49-F238E27FC236}">
                <a16:creationId xmlns:a16="http://schemas.microsoft.com/office/drawing/2014/main" id="{E86B8078-229A-A743-82CE-E2A3204CEF83}"/>
              </a:ext>
            </a:extLst>
          </p:cNvPr>
          <p:cNvSpPr/>
          <p:nvPr/>
        </p:nvSpPr>
        <p:spPr>
          <a:xfrm>
            <a:off x="9750418" y="3266171"/>
            <a:ext cx="73032" cy="76553"/>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90590960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6"/>
          <p:cNvSpPr txBox="1">
            <a:spLocks noGrp="1"/>
          </p:cNvSpPr>
          <p:nvPr>
            <p:ph type="title"/>
          </p:nvPr>
        </p:nvSpPr>
        <p:spPr>
          <a:xfrm>
            <a:off x="619200" y="246566"/>
            <a:ext cx="10013304" cy="807285"/>
          </a:xfrm>
          <a:prstGeom prst="rect">
            <a:avLst/>
          </a:prstGeom>
          <a:noFill/>
          <a:ln>
            <a:noFill/>
          </a:ln>
        </p:spPr>
        <p:txBody>
          <a:bodyPr spcFirstLastPara="1" wrap="square" lIns="0" tIns="0" rIns="0" bIns="0" anchor="t" anchorCtr="0">
            <a:normAutofit/>
          </a:bodyPr>
          <a:lstStyle/>
          <a:p>
            <a:pPr marL="0" lvl="0" indent="0" algn="l" rtl="0">
              <a:lnSpc>
                <a:spcPct val="107142"/>
              </a:lnSpc>
              <a:spcBef>
                <a:spcPts val="0"/>
              </a:spcBef>
              <a:spcAft>
                <a:spcPts val="0"/>
              </a:spcAft>
              <a:buClr>
                <a:srgbClr val="5D8298"/>
              </a:buClr>
              <a:buSzPts val="2800"/>
              <a:buFont typeface="Arial"/>
              <a:buNone/>
            </a:pPr>
            <a:r>
              <a:rPr lang="en-GB" dirty="0"/>
              <a:t>Contents</a:t>
            </a:r>
            <a:endParaRPr dirty="0"/>
          </a:p>
        </p:txBody>
      </p:sp>
      <p:sp>
        <p:nvSpPr>
          <p:cNvPr id="238" name="Google Shape;238;p6"/>
          <p:cNvSpPr txBox="1">
            <a:spLocks noGrp="1"/>
          </p:cNvSpPr>
          <p:nvPr>
            <p:ph type="sldNum" idx="12"/>
          </p:nvPr>
        </p:nvSpPr>
        <p:spPr>
          <a:xfrm>
            <a:off x="10800523" y="6428359"/>
            <a:ext cx="781877" cy="365125"/>
          </a:xfrm>
          <a:prstGeom prst="rect">
            <a:avLst/>
          </a:prstGeom>
          <a:noFill/>
          <a:ln>
            <a:noFill/>
          </a:ln>
        </p:spPr>
        <p:txBody>
          <a:bodyPr spcFirstLastPara="1"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
                <a:srgbClr val="5D8298"/>
              </a:buClr>
              <a:buSzPts val="1100"/>
              <a:buFont typeface="Arial"/>
              <a:buNone/>
              <a:tabLst/>
              <a:defRPr/>
            </a:pPr>
            <a:fld id="{00000000-1234-1234-1234-123412341234}" type="slidenum">
              <a:rPr kumimoji="0" lang="en-GB" sz="1100" b="0" i="0" u="none" strike="noStrike" kern="0" cap="none" spc="0" normalizeH="0" baseline="0" noProof="0">
                <a:ln>
                  <a:noFill/>
                </a:ln>
                <a:solidFill>
                  <a:srgbClr val="5D8298"/>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5D8298"/>
                </a:buClr>
                <a:buSzPts val="1100"/>
                <a:buFont typeface="Arial"/>
                <a:buNone/>
                <a:tabLst/>
                <a:defRPr/>
              </a:pPr>
              <a:t>3</a:t>
            </a:fld>
            <a:endParaRPr kumimoji="0" sz="1100" b="0" i="0" u="none" strike="noStrike" kern="0" cap="none" spc="0" normalizeH="0" baseline="0" noProof="0">
              <a:ln>
                <a:noFill/>
              </a:ln>
              <a:solidFill>
                <a:srgbClr val="5D8298"/>
              </a:solidFill>
              <a:effectLst/>
              <a:uLnTx/>
              <a:uFillTx/>
              <a:latin typeface="Arial"/>
              <a:ea typeface="Arial"/>
              <a:cs typeface="Arial"/>
              <a:sym typeface="Arial"/>
            </a:endParaRPr>
          </a:p>
        </p:txBody>
      </p:sp>
      <p:graphicFrame>
        <p:nvGraphicFramePr>
          <p:cNvPr id="239" name="Google Shape;239;p6"/>
          <p:cNvGraphicFramePr/>
          <p:nvPr>
            <p:extLst>
              <p:ext uri="{D42A27DB-BD31-4B8C-83A1-F6EECF244321}">
                <p14:modId xmlns:p14="http://schemas.microsoft.com/office/powerpoint/2010/main" val="3115490415"/>
              </p:ext>
            </p:extLst>
          </p:nvPr>
        </p:nvGraphicFramePr>
        <p:xfrm>
          <a:off x="652736" y="1988840"/>
          <a:ext cx="8823025" cy="1584644"/>
        </p:xfrm>
        <a:graphic>
          <a:graphicData uri="http://schemas.openxmlformats.org/drawingml/2006/table">
            <a:tbl>
              <a:tblPr firstRow="1" bandRow="1">
                <a:noFill/>
              </a:tblPr>
              <a:tblGrid>
                <a:gridCol w="6772944">
                  <a:extLst>
                    <a:ext uri="{9D8B030D-6E8A-4147-A177-3AD203B41FA5}">
                      <a16:colId xmlns:a16="http://schemas.microsoft.com/office/drawing/2014/main" val="20001"/>
                    </a:ext>
                  </a:extLst>
                </a:gridCol>
                <a:gridCol w="2050081">
                  <a:extLst>
                    <a:ext uri="{9D8B030D-6E8A-4147-A177-3AD203B41FA5}">
                      <a16:colId xmlns:a16="http://schemas.microsoft.com/office/drawing/2014/main" val="20002"/>
                    </a:ext>
                  </a:extLst>
                </a:gridCol>
              </a:tblGrid>
              <a:tr h="426384">
                <a:tc>
                  <a:txBody>
                    <a:bodyPr/>
                    <a:lstStyle/>
                    <a:p>
                      <a:pPr marL="9525" marR="0" lvl="0" indent="0" algn="l" rtl="0">
                        <a:lnSpc>
                          <a:spcPct val="100000"/>
                        </a:lnSpc>
                        <a:spcBef>
                          <a:spcPts val="0"/>
                        </a:spcBef>
                        <a:spcAft>
                          <a:spcPts val="0"/>
                        </a:spcAft>
                        <a:buClr>
                          <a:schemeClr val="dk1"/>
                        </a:buClr>
                        <a:buSzPts val="1600"/>
                        <a:buFont typeface="Arial"/>
                        <a:buNone/>
                      </a:pPr>
                      <a:r>
                        <a:rPr lang="en-GB" sz="1600" b="0" u="none" strike="noStrike" cap="none" dirty="0">
                          <a:solidFill>
                            <a:schemeClr val="dk1"/>
                          </a:solidFill>
                          <a:latin typeface="+mn-lt"/>
                          <a:ea typeface="Arial"/>
                          <a:cs typeface="Arial"/>
                          <a:sym typeface="Arial"/>
                        </a:rPr>
                        <a:t>DISCLAIMER AND DISCLOSURES</a:t>
                      </a:r>
                      <a:endParaRPr sz="1600" b="0" u="none" strike="noStrike" cap="none" dirty="0">
                        <a:solidFill>
                          <a:schemeClr val="dk1"/>
                        </a:solidFill>
                        <a:latin typeface="+mn-lt"/>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1600"/>
                        <a:buFont typeface="Arial"/>
                        <a:buNone/>
                      </a:pPr>
                      <a:r>
                        <a:rPr lang="en-GB" sz="1600" u="none" strike="noStrike" cap="none" dirty="0">
                          <a:solidFill>
                            <a:schemeClr val="dk1"/>
                          </a:solidFill>
                          <a:latin typeface="+mn-lt"/>
                          <a:ea typeface="Arial"/>
                          <a:cs typeface="Arial"/>
                          <a:sym typeface="Arial"/>
                        </a:rPr>
                        <a:t>COR2ED</a:t>
                      </a:r>
                      <a:endParaRPr sz="1600" u="none" strike="noStrike" cap="none" dirty="0">
                        <a:solidFill>
                          <a:schemeClr val="dk1"/>
                        </a:solidFill>
                        <a:latin typeface="+mn-lt"/>
                        <a:ea typeface="Arial"/>
                        <a:cs typeface="Arial"/>
                        <a:sym typeface="Arial"/>
                      </a:endParaRPr>
                    </a:p>
                  </a:txBody>
                  <a:tcPr marL="91450" marR="91450" marT="45725" marB="45725" anchor="ctr"/>
                </a:tc>
                <a:extLst>
                  <a:ext uri="{0D108BD9-81ED-4DB2-BD59-A6C34878D82A}">
                    <a16:rowId xmlns:a16="http://schemas.microsoft.com/office/drawing/2014/main" val="4126111248"/>
                  </a:ext>
                </a:extLst>
              </a:tr>
              <a:tr h="426384">
                <a:tc>
                  <a:txBody>
                    <a:bodyPr/>
                    <a:lstStyle/>
                    <a:p>
                      <a:pPr marL="9525" marR="0" lvl="0" indent="0" algn="l" rtl="0">
                        <a:lnSpc>
                          <a:spcPct val="100000"/>
                        </a:lnSpc>
                        <a:spcBef>
                          <a:spcPts val="0"/>
                        </a:spcBef>
                        <a:spcAft>
                          <a:spcPts val="0"/>
                        </a:spcAft>
                        <a:buClr>
                          <a:schemeClr val="dk1"/>
                        </a:buClr>
                        <a:buSzPts val="1600"/>
                        <a:buFont typeface="Arial"/>
                        <a:buNone/>
                      </a:pPr>
                      <a:r>
                        <a:rPr lang="en-GB" sz="1600" b="0" u="none" strike="noStrike" cap="none" dirty="0">
                          <a:solidFill>
                            <a:schemeClr val="dk1"/>
                          </a:solidFill>
                          <a:latin typeface="+mn-lt"/>
                          <a:ea typeface="Arial"/>
                          <a:cs typeface="Arial"/>
                          <a:sym typeface="Arial"/>
                        </a:rPr>
                        <a:t>The Prevention &amp; Management of Cardiovascular Disease in Diabetes– A Diabetologist Perspective</a:t>
                      </a:r>
                      <a:endParaRPr sz="1600" b="0" u="none" strike="noStrike" cap="none" dirty="0">
                        <a:solidFill>
                          <a:schemeClr val="dk1"/>
                        </a:solidFill>
                        <a:latin typeface="+mn-lt"/>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1600"/>
                        <a:buFont typeface="Arial"/>
                        <a:buNone/>
                      </a:pPr>
                      <a:r>
                        <a:rPr lang="en-GB" sz="1600" u="none" strike="noStrike" cap="none" dirty="0">
                          <a:solidFill>
                            <a:schemeClr val="dk1"/>
                          </a:solidFill>
                          <a:latin typeface="+mn-lt"/>
                          <a:ea typeface="Arial"/>
                          <a:cs typeface="Arial"/>
                          <a:sym typeface="Arial"/>
                        </a:rPr>
                        <a:t>Prof Peter Grant</a:t>
                      </a:r>
                      <a:endParaRPr sz="1600" u="none" strike="noStrike" cap="none" dirty="0">
                        <a:solidFill>
                          <a:schemeClr val="dk1"/>
                        </a:solidFill>
                        <a:latin typeface="+mn-lt"/>
                        <a:ea typeface="Arial"/>
                        <a:cs typeface="Arial"/>
                        <a:sym typeface="Arial"/>
                      </a:endParaRPr>
                    </a:p>
                  </a:txBody>
                  <a:tcPr marL="91450" marR="91450" marT="45725" marB="45725" anchor="ctr"/>
                </a:tc>
                <a:extLst>
                  <a:ext uri="{0D108BD9-81ED-4DB2-BD59-A6C34878D82A}">
                    <a16:rowId xmlns:a16="http://schemas.microsoft.com/office/drawing/2014/main" val="10003"/>
                  </a:ext>
                </a:extLst>
              </a:tr>
              <a:tr h="528531">
                <a:tc>
                  <a:txBody>
                    <a:bodyPr/>
                    <a:lstStyle/>
                    <a:p>
                      <a:pPr marL="9525" marR="0" lvl="0" indent="0" algn="l" rtl="0">
                        <a:lnSpc>
                          <a:spcPct val="100000"/>
                        </a:lnSpc>
                        <a:spcBef>
                          <a:spcPts val="0"/>
                        </a:spcBef>
                        <a:spcAft>
                          <a:spcPts val="0"/>
                        </a:spcAft>
                        <a:buClr>
                          <a:schemeClr val="dk1"/>
                        </a:buClr>
                        <a:buSzPts val="1600"/>
                        <a:buFont typeface="Arial"/>
                        <a:buNone/>
                      </a:pPr>
                      <a:r>
                        <a:rPr lang="en-US" sz="1600" dirty="0">
                          <a:latin typeface="+mn-lt"/>
                        </a:rPr>
                        <a:t>Coronary Risk Prevention in Patients with T2 Diabetes </a:t>
                      </a:r>
                    </a:p>
                    <a:p>
                      <a:pPr marL="9525" marR="0" lvl="0" indent="0" algn="l" rtl="0">
                        <a:lnSpc>
                          <a:spcPct val="100000"/>
                        </a:lnSpc>
                        <a:spcBef>
                          <a:spcPts val="0"/>
                        </a:spcBef>
                        <a:spcAft>
                          <a:spcPts val="0"/>
                        </a:spcAft>
                        <a:buClr>
                          <a:schemeClr val="dk1"/>
                        </a:buClr>
                        <a:buSzPts val="1600"/>
                        <a:buFont typeface="Arial"/>
                        <a:buNone/>
                      </a:pPr>
                      <a:endParaRPr sz="1600" dirty="0">
                        <a:latin typeface="+mn-lt"/>
                      </a:endParaRPr>
                    </a:p>
                  </a:txBody>
                  <a:tcPr marL="67700" marR="67700" marT="45725" marB="45725" anchor="ctr"/>
                </a:tc>
                <a:tc>
                  <a:txBody>
                    <a:bodyPr/>
                    <a:lstStyle/>
                    <a:p>
                      <a:pPr marL="0" marR="0" lvl="0" indent="0" algn="ctr" rtl="0">
                        <a:lnSpc>
                          <a:spcPct val="100000"/>
                        </a:lnSpc>
                        <a:spcBef>
                          <a:spcPts val="0"/>
                        </a:spcBef>
                        <a:spcAft>
                          <a:spcPts val="0"/>
                        </a:spcAft>
                        <a:buClr>
                          <a:schemeClr val="dk1"/>
                        </a:buClr>
                        <a:buSzPts val="1600"/>
                        <a:buFont typeface="Arial"/>
                        <a:buNone/>
                      </a:pPr>
                      <a:r>
                        <a:rPr lang="en-GB" sz="1600" u="none" strike="noStrike" cap="none" dirty="0">
                          <a:solidFill>
                            <a:schemeClr val="dk1"/>
                          </a:solidFill>
                          <a:latin typeface="+mn-lt"/>
                          <a:ea typeface="Arial"/>
                          <a:cs typeface="Arial"/>
                          <a:sym typeface="Arial"/>
                        </a:rPr>
                        <a:t>Prof. Gaetano Maria De Ferrari </a:t>
                      </a:r>
                      <a:endParaRPr sz="1600" u="none" strike="noStrike" cap="none" dirty="0">
                        <a:solidFill>
                          <a:schemeClr val="dk1"/>
                        </a:solidFill>
                        <a:latin typeface="+mn-lt"/>
                        <a:ea typeface="Arial"/>
                        <a:cs typeface="Arial"/>
                        <a:sym typeface="Arial"/>
                      </a:endParaRPr>
                    </a:p>
                  </a:txBody>
                  <a:tcPr marL="91450" marR="91450" marT="45725" marB="45725" anchor="ctr"/>
                </a:tc>
                <a:extLst>
                  <a:ext uri="{0D108BD9-81ED-4DB2-BD59-A6C34878D82A}">
                    <a16:rowId xmlns:a16="http://schemas.microsoft.com/office/drawing/2014/main" val="10004"/>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p27"/>
          <p:cNvSpPr txBox="1">
            <a:spLocks noGrp="1"/>
          </p:cNvSpPr>
          <p:nvPr>
            <p:ph sz="quarter" idx="12"/>
          </p:nvPr>
        </p:nvSpPr>
        <p:spPr/>
        <p:txBody>
          <a:bodyPr/>
          <a:lstStyle/>
          <a:p>
            <a:r>
              <a:rPr lang="en-GB" dirty="0"/>
              <a:t>34,322 T2DM (60% with ASCD), 3342 MACE, 2028 CV deaths/HHF and 776 renal composite endpoints.</a:t>
            </a:r>
          </a:p>
          <a:p>
            <a:r>
              <a:rPr lang="en-GB" dirty="0"/>
              <a:t>MACE reduced by 11% (p=0.0014)</a:t>
            </a:r>
          </a:p>
          <a:p>
            <a:r>
              <a:rPr lang="en-GB" dirty="0"/>
              <a:t>MACE benefit only seen in those with established ASCD</a:t>
            </a:r>
          </a:p>
          <a:p>
            <a:r>
              <a:rPr lang="en-GB" dirty="0"/>
              <a:t>CV death/HHF reduced by 23% (p&lt;0.0001)</a:t>
            </a:r>
          </a:p>
          <a:p>
            <a:r>
              <a:rPr lang="en-GB" dirty="0"/>
              <a:t>CV death/HHF benefit seen in those with and without CVD/HF</a:t>
            </a:r>
          </a:p>
          <a:p>
            <a:r>
              <a:rPr lang="en-GB" dirty="0"/>
              <a:t>Renal disease progression reduced by 45% (p&lt;0.0001)</a:t>
            </a:r>
          </a:p>
          <a:p>
            <a:r>
              <a:rPr lang="en-GB" dirty="0"/>
              <a:t>Renal effects greater in those with less severe impairment</a:t>
            </a:r>
          </a:p>
        </p:txBody>
      </p:sp>
      <p:sp>
        <p:nvSpPr>
          <p:cNvPr id="7" name="Title 6">
            <a:extLst>
              <a:ext uri="{FF2B5EF4-FFF2-40B4-BE49-F238E27FC236}">
                <a16:creationId xmlns:a16="http://schemas.microsoft.com/office/drawing/2014/main" id="{EE7F8FF6-1B94-C642-9C89-D95F27AE645E}"/>
              </a:ext>
            </a:extLst>
          </p:cNvPr>
          <p:cNvSpPr>
            <a:spLocks noGrp="1"/>
          </p:cNvSpPr>
          <p:nvPr>
            <p:ph type="title"/>
          </p:nvPr>
        </p:nvSpPr>
        <p:spPr/>
        <p:txBody>
          <a:bodyPr/>
          <a:lstStyle/>
          <a:p>
            <a:pPr lvl="0"/>
            <a:r>
              <a:rPr lang="en-US">
                <a:sym typeface="Calibri"/>
              </a:rPr>
              <a:t>Meta-analysis of Cardiovascular and Renal Outcomes in EMPA-REG, CANVAS and DECLARE  </a:t>
            </a:r>
            <a:endParaRPr lang="en-US" dirty="0"/>
          </a:p>
        </p:txBody>
      </p:sp>
      <p:sp>
        <p:nvSpPr>
          <p:cNvPr id="2" name="Slide Number Placeholder 1">
            <a:extLst>
              <a:ext uri="{FF2B5EF4-FFF2-40B4-BE49-F238E27FC236}">
                <a16:creationId xmlns:a16="http://schemas.microsoft.com/office/drawing/2014/main" id="{7241DBF1-B229-F847-B038-4F3FE0F52FA7}"/>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100" b="0" i="0" u="none" strike="noStrike" kern="1200" cap="none" spc="0" normalizeH="0" baseline="0" noProof="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819" name="Google Shape;819;p27"/>
          <p:cNvSpPr txBox="1">
            <a:spLocks noGrp="1"/>
          </p:cNvSpPr>
          <p:nvPr>
            <p:ph sz="quarter" idx="15"/>
          </p:nvPr>
        </p:nvSpPr>
        <p:spPr>
          <a:xfrm>
            <a:off x="335360" y="6224082"/>
            <a:ext cx="10180339" cy="365125"/>
          </a:xfrm>
        </p:spPr>
        <p:txBody>
          <a:bodyPr/>
          <a:lstStyle/>
          <a:p>
            <a:pPr marL="50800" indent="0">
              <a:lnSpc>
                <a:spcPct val="100000"/>
              </a:lnSpc>
              <a:spcBef>
                <a:spcPts val="0"/>
              </a:spcBef>
              <a:spcAft>
                <a:spcPts val="100"/>
              </a:spcAft>
              <a:buClr>
                <a:srgbClr val="000000"/>
              </a:buClr>
              <a:buNone/>
            </a:pPr>
            <a:r>
              <a:rPr lang="en-GB" sz="1200" dirty="0">
                <a:latin typeface="Arial" panose="020B0604020202020204" pitchFamily="34" charset="0"/>
                <a:cs typeface="Arial" panose="020B0604020202020204" pitchFamily="34" charset="0"/>
                <a:sym typeface="Arial"/>
              </a:rPr>
              <a:t>ASCD, </a:t>
            </a:r>
            <a:r>
              <a:rPr lang="en-GB" sz="1200" dirty="0">
                <a:latin typeface="Arial" panose="020B0604020202020204" pitchFamily="34" charset="0"/>
                <a:cs typeface="Arial" panose="020B0604020202020204" pitchFamily="34" charset="0"/>
              </a:rPr>
              <a:t>atherosclerotic coronary disease; CV, cardiovascular; CVD, cardiovascular disease; HF, heart failure; HHF, hospitalisation for heart failure; MACE, major cardiovascular adverse events</a:t>
            </a:r>
            <a:endParaRPr lang="en-GB" sz="1200" dirty="0">
              <a:latin typeface="Arial" panose="020B0604020202020204" pitchFamily="34" charset="0"/>
              <a:cs typeface="Arial" panose="020B0604020202020204" pitchFamily="34" charset="0"/>
              <a:sym typeface="Arial"/>
            </a:endParaRPr>
          </a:p>
          <a:p>
            <a:pPr marL="50800" indent="0">
              <a:lnSpc>
                <a:spcPct val="100000"/>
              </a:lnSpc>
              <a:spcBef>
                <a:spcPts val="0"/>
              </a:spcBef>
              <a:spcAft>
                <a:spcPts val="100"/>
              </a:spcAft>
              <a:buClr>
                <a:srgbClr val="000000"/>
              </a:buClr>
              <a:buNone/>
            </a:pPr>
            <a:r>
              <a:rPr lang="en-GB" sz="1200" dirty="0" err="1">
                <a:latin typeface="Arial" panose="020B0604020202020204" pitchFamily="34" charset="0"/>
                <a:cs typeface="Arial" panose="020B0604020202020204" pitchFamily="34" charset="0"/>
                <a:sym typeface="Arial"/>
              </a:rPr>
              <a:t>Zelniker</a:t>
            </a:r>
            <a:r>
              <a:rPr lang="en-GB" sz="1200" dirty="0">
                <a:latin typeface="Arial" panose="020B0604020202020204" pitchFamily="34" charset="0"/>
                <a:cs typeface="Arial" panose="020B0604020202020204" pitchFamily="34" charset="0"/>
                <a:sym typeface="Arial"/>
              </a:rPr>
              <a:t> TA, et al. Lancet. 2019;393:31-9</a:t>
            </a:r>
          </a:p>
        </p:txBody>
      </p:sp>
    </p:spTree>
    <p:extLst>
      <p:ext uri="{BB962C8B-B14F-4D97-AF65-F5344CB8AC3E}">
        <p14:creationId xmlns:p14="http://schemas.microsoft.com/office/powerpoint/2010/main" val="360455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29"/>
          <p:cNvSpPr txBox="1">
            <a:spLocks noGrp="1"/>
          </p:cNvSpPr>
          <p:nvPr>
            <p:ph type="title"/>
          </p:nvPr>
        </p:nvSpPr>
        <p:spPr/>
        <p:txBody>
          <a:bodyPr>
            <a:normAutofit fontScale="90000"/>
          </a:bodyPr>
          <a:lstStyle/>
          <a:p>
            <a:pPr lvl="0"/>
            <a:r>
              <a:rPr lang="en-US">
                <a:sym typeface="Archivo Narrow"/>
              </a:rPr>
              <a:t>Risk of cardiovascular outcomes in T2DM following addition of SGLT2 inhibitors versus sulfonylureas to baseline GLP-IRA therapy</a:t>
            </a:r>
            <a:br>
              <a:rPr lang="en-US">
                <a:sym typeface="Archivo Narrow"/>
              </a:rPr>
            </a:br>
            <a:endParaRPr lang="en-US"/>
          </a:p>
        </p:txBody>
      </p:sp>
      <p:sp>
        <p:nvSpPr>
          <p:cNvPr id="2" name="Slide Number Placeholder 1">
            <a:extLst>
              <a:ext uri="{FF2B5EF4-FFF2-40B4-BE49-F238E27FC236}">
                <a16:creationId xmlns:a16="http://schemas.microsoft.com/office/drawing/2014/main" id="{4D01E74C-5EAC-994A-93C7-BA1E1F4EC4BA}"/>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100" b="0" i="0" u="none" strike="noStrike" kern="1200" cap="none" spc="0" normalizeH="0" baseline="0" noProof="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DF38A7FD-F692-FD4B-AA1E-8855B846EB83}"/>
              </a:ext>
            </a:extLst>
          </p:cNvPr>
          <p:cNvSpPr>
            <a:spLocks noGrp="1"/>
          </p:cNvSpPr>
          <p:nvPr>
            <p:ph sz="quarter" idx="15"/>
          </p:nvPr>
        </p:nvSpPr>
        <p:spPr/>
        <p:txBody>
          <a:bodyPr/>
          <a:lstStyle/>
          <a:p>
            <a:r>
              <a:rPr lang="en-GB" sz="1200" dirty="0">
                <a:latin typeface="Arial"/>
                <a:ea typeface="Arial"/>
                <a:cs typeface="Arial"/>
                <a:sym typeface="Arial"/>
              </a:rPr>
              <a:t>GLP-1 RA, glucagon-like peptide 1 receptor agonist; SGLT2, sodium-glucose cotransporter-2; T2D, type 2 diabetes </a:t>
            </a:r>
          </a:p>
          <a:p>
            <a:r>
              <a:rPr lang="en-GB" dirty="0">
                <a:sym typeface="Calibri"/>
              </a:rPr>
              <a:t>Dave CV, et al. Circulation. 2021;143:770-9</a:t>
            </a:r>
            <a:endParaRPr lang="en-GB" dirty="0"/>
          </a:p>
        </p:txBody>
      </p:sp>
      <p:sp>
        <p:nvSpPr>
          <p:cNvPr id="13" name="Google Shape;837;p28">
            <a:extLst>
              <a:ext uri="{FF2B5EF4-FFF2-40B4-BE49-F238E27FC236}">
                <a16:creationId xmlns:a16="http://schemas.microsoft.com/office/drawing/2014/main" id="{21A90F60-6861-004E-B3B0-61012360668E}"/>
              </a:ext>
            </a:extLst>
          </p:cNvPr>
          <p:cNvSpPr txBox="1"/>
          <p:nvPr/>
        </p:nvSpPr>
        <p:spPr>
          <a:xfrm rot="-5400000">
            <a:off x="920938" y="3234828"/>
            <a:ext cx="3613146" cy="52318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Cumulative incidence for HF</a:t>
            </a:r>
            <a:b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b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hospitalisations</a:t>
            </a:r>
            <a:endParaRPr kumimoji="0"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CE97DD01-DE23-5244-BEFB-75CABB59C88A}"/>
              </a:ext>
            </a:extLst>
          </p:cNvPr>
          <p:cNvSpPr txBox="1"/>
          <p:nvPr/>
        </p:nvSpPr>
        <p:spPr>
          <a:xfrm>
            <a:off x="3157340" y="1754362"/>
            <a:ext cx="298159" cy="184666"/>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0.05</a:t>
            </a:r>
          </a:p>
        </p:txBody>
      </p:sp>
      <p:cxnSp>
        <p:nvCxnSpPr>
          <p:cNvPr id="16" name="Straight Connector 15">
            <a:extLst>
              <a:ext uri="{FF2B5EF4-FFF2-40B4-BE49-F238E27FC236}">
                <a16:creationId xmlns:a16="http://schemas.microsoft.com/office/drawing/2014/main" id="{E13915BE-3C19-7040-8B3F-F699365F2CFB}"/>
              </a:ext>
            </a:extLst>
          </p:cNvPr>
          <p:cNvCxnSpPr/>
          <p:nvPr/>
        </p:nvCxnSpPr>
        <p:spPr>
          <a:xfrm>
            <a:off x="3500909" y="1845420"/>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DDD097D1-621A-BF49-AFF2-7F8EDCF9B208}"/>
              </a:ext>
            </a:extLst>
          </p:cNvPr>
          <p:cNvSpPr txBox="1"/>
          <p:nvPr/>
        </p:nvSpPr>
        <p:spPr>
          <a:xfrm>
            <a:off x="3370539" y="5192887"/>
            <a:ext cx="84960" cy="184666"/>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a:t>
            </a:r>
          </a:p>
        </p:txBody>
      </p:sp>
      <p:cxnSp>
        <p:nvCxnSpPr>
          <p:cNvPr id="28" name="Straight Connector 27">
            <a:extLst>
              <a:ext uri="{FF2B5EF4-FFF2-40B4-BE49-F238E27FC236}">
                <a16:creationId xmlns:a16="http://schemas.microsoft.com/office/drawing/2014/main" id="{038BDAA2-2EB8-F84E-95F7-4A52B2E52DAA}"/>
              </a:ext>
            </a:extLst>
          </p:cNvPr>
          <p:cNvCxnSpPr>
            <a:cxnSpLocks/>
          </p:cNvCxnSpPr>
          <p:nvPr/>
        </p:nvCxnSpPr>
        <p:spPr>
          <a:xfrm>
            <a:off x="3510434" y="5289035"/>
            <a:ext cx="602091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F26E1934-DE3B-E24C-8E6D-0ABAD04354F6}"/>
              </a:ext>
            </a:extLst>
          </p:cNvPr>
          <p:cNvCxnSpPr>
            <a:cxnSpLocks/>
          </p:cNvCxnSpPr>
          <p:nvPr/>
        </p:nvCxnSpPr>
        <p:spPr>
          <a:xfrm rot="16200000">
            <a:off x="3551709" y="5341095"/>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1C382117-A176-CF49-A39D-6A03A7ECA8B7}"/>
              </a:ext>
            </a:extLst>
          </p:cNvPr>
          <p:cNvCxnSpPr>
            <a:cxnSpLocks/>
          </p:cNvCxnSpPr>
          <p:nvPr/>
        </p:nvCxnSpPr>
        <p:spPr>
          <a:xfrm flipV="1">
            <a:off x="3599892" y="1841500"/>
            <a:ext cx="0" cy="344754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24B955A4-D04C-B544-A08A-0B6BA9A1F9DB}"/>
              </a:ext>
            </a:extLst>
          </p:cNvPr>
          <p:cNvSpPr txBox="1"/>
          <p:nvPr/>
        </p:nvSpPr>
        <p:spPr>
          <a:xfrm>
            <a:off x="4361139" y="5404958"/>
            <a:ext cx="84959" cy="184666"/>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3</a:t>
            </a:r>
          </a:p>
        </p:txBody>
      </p:sp>
      <p:cxnSp>
        <p:nvCxnSpPr>
          <p:cNvPr id="35" name="Straight Connector 34">
            <a:extLst>
              <a:ext uri="{FF2B5EF4-FFF2-40B4-BE49-F238E27FC236}">
                <a16:creationId xmlns:a16="http://schemas.microsoft.com/office/drawing/2014/main" id="{E574F2B9-785B-D144-B6A7-BC0615F7D2F3}"/>
              </a:ext>
            </a:extLst>
          </p:cNvPr>
          <p:cNvCxnSpPr>
            <a:cxnSpLocks/>
          </p:cNvCxnSpPr>
          <p:nvPr/>
        </p:nvCxnSpPr>
        <p:spPr>
          <a:xfrm rot="16200000">
            <a:off x="4355436" y="5341095"/>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071E7F6B-51A4-5A4C-8A9D-337F6E531A0D}"/>
              </a:ext>
            </a:extLst>
          </p:cNvPr>
          <p:cNvSpPr txBox="1"/>
          <p:nvPr/>
        </p:nvSpPr>
        <p:spPr>
          <a:xfrm>
            <a:off x="5343779" y="5659588"/>
            <a:ext cx="2234586" cy="215444"/>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Months since cohort entry</a:t>
            </a:r>
          </a:p>
        </p:txBody>
      </p:sp>
      <p:sp>
        <p:nvSpPr>
          <p:cNvPr id="49" name="TextBox 48">
            <a:extLst>
              <a:ext uri="{FF2B5EF4-FFF2-40B4-BE49-F238E27FC236}">
                <a16:creationId xmlns:a16="http://schemas.microsoft.com/office/drawing/2014/main" id="{3A4B71BB-0579-F04C-BC4F-1641270B13A8}"/>
              </a:ext>
            </a:extLst>
          </p:cNvPr>
          <p:cNvSpPr txBox="1"/>
          <p:nvPr/>
        </p:nvSpPr>
        <p:spPr>
          <a:xfrm>
            <a:off x="7633360" y="5404958"/>
            <a:ext cx="169918" cy="184666"/>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15</a:t>
            </a:r>
          </a:p>
        </p:txBody>
      </p:sp>
      <p:cxnSp>
        <p:nvCxnSpPr>
          <p:cNvPr id="50" name="Straight Connector 49">
            <a:extLst>
              <a:ext uri="{FF2B5EF4-FFF2-40B4-BE49-F238E27FC236}">
                <a16:creationId xmlns:a16="http://schemas.microsoft.com/office/drawing/2014/main" id="{EC4EBEBF-09A9-F94A-8EAA-AB51DE954C0B}"/>
              </a:ext>
            </a:extLst>
          </p:cNvPr>
          <p:cNvCxnSpPr>
            <a:cxnSpLocks/>
          </p:cNvCxnSpPr>
          <p:nvPr/>
        </p:nvCxnSpPr>
        <p:spPr>
          <a:xfrm rot="16200000">
            <a:off x="7670136" y="5341095"/>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43C03583-07F0-6E43-B305-A97E0EFAC216}"/>
              </a:ext>
            </a:extLst>
          </p:cNvPr>
          <p:cNvSpPr txBox="1"/>
          <p:nvPr/>
        </p:nvSpPr>
        <p:spPr>
          <a:xfrm>
            <a:off x="8442985" y="5404958"/>
            <a:ext cx="169918" cy="184666"/>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18</a:t>
            </a:r>
          </a:p>
        </p:txBody>
      </p:sp>
      <p:cxnSp>
        <p:nvCxnSpPr>
          <p:cNvPr id="54" name="Straight Connector 53">
            <a:extLst>
              <a:ext uri="{FF2B5EF4-FFF2-40B4-BE49-F238E27FC236}">
                <a16:creationId xmlns:a16="http://schemas.microsoft.com/office/drawing/2014/main" id="{E5FABFE9-6271-0748-A3BA-0DB75FDE5116}"/>
              </a:ext>
            </a:extLst>
          </p:cNvPr>
          <p:cNvCxnSpPr>
            <a:cxnSpLocks/>
          </p:cNvCxnSpPr>
          <p:nvPr/>
        </p:nvCxnSpPr>
        <p:spPr>
          <a:xfrm rot="16200000">
            <a:off x="8479761" y="5341095"/>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1" name="TextBox 290">
            <a:extLst>
              <a:ext uri="{FF2B5EF4-FFF2-40B4-BE49-F238E27FC236}">
                <a16:creationId xmlns:a16="http://schemas.microsoft.com/office/drawing/2014/main" id="{80EEB8DA-8218-8B4C-8964-ED95887E545F}"/>
              </a:ext>
            </a:extLst>
          </p:cNvPr>
          <p:cNvSpPr txBox="1"/>
          <p:nvPr/>
        </p:nvSpPr>
        <p:spPr>
          <a:xfrm>
            <a:off x="3157340" y="2417937"/>
            <a:ext cx="298159" cy="184666"/>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0.04</a:t>
            </a:r>
          </a:p>
        </p:txBody>
      </p:sp>
      <p:cxnSp>
        <p:nvCxnSpPr>
          <p:cNvPr id="292" name="Straight Connector 291">
            <a:extLst>
              <a:ext uri="{FF2B5EF4-FFF2-40B4-BE49-F238E27FC236}">
                <a16:creationId xmlns:a16="http://schemas.microsoft.com/office/drawing/2014/main" id="{6D549F30-F398-D84E-9A53-2031B4CD136A}"/>
              </a:ext>
            </a:extLst>
          </p:cNvPr>
          <p:cNvCxnSpPr/>
          <p:nvPr/>
        </p:nvCxnSpPr>
        <p:spPr>
          <a:xfrm>
            <a:off x="3500909" y="2508995"/>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3" name="TextBox 292">
            <a:extLst>
              <a:ext uri="{FF2B5EF4-FFF2-40B4-BE49-F238E27FC236}">
                <a16:creationId xmlns:a16="http://schemas.microsoft.com/office/drawing/2014/main" id="{3C0BD6D1-8B66-A242-A888-38ECFD6D316B}"/>
              </a:ext>
            </a:extLst>
          </p:cNvPr>
          <p:cNvSpPr txBox="1"/>
          <p:nvPr/>
        </p:nvSpPr>
        <p:spPr>
          <a:xfrm>
            <a:off x="3157340" y="3122787"/>
            <a:ext cx="298159" cy="184666"/>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0.03</a:t>
            </a:r>
          </a:p>
        </p:txBody>
      </p:sp>
      <p:cxnSp>
        <p:nvCxnSpPr>
          <p:cNvPr id="294" name="Straight Connector 293">
            <a:extLst>
              <a:ext uri="{FF2B5EF4-FFF2-40B4-BE49-F238E27FC236}">
                <a16:creationId xmlns:a16="http://schemas.microsoft.com/office/drawing/2014/main" id="{54BF684D-A888-6B4A-B135-D95C7B2E3548}"/>
              </a:ext>
            </a:extLst>
          </p:cNvPr>
          <p:cNvCxnSpPr/>
          <p:nvPr/>
        </p:nvCxnSpPr>
        <p:spPr>
          <a:xfrm>
            <a:off x="3500909" y="3213845"/>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5" name="TextBox 294">
            <a:extLst>
              <a:ext uri="{FF2B5EF4-FFF2-40B4-BE49-F238E27FC236}">
                <a16:creationId xmlns:a16="http://schemas.microsoft.com/office/drawing/2014/main" id="{4D4F7875-B835-5C40-929A-7FB657AB3B87}"/>
              </a:ext>
            </a:extLst>
          </p:cNvPr>
          <p:cNvSpPr txBox="1"/>
          <p:nvPr/>
        </p:nvSpPr>
        <p:spPr>
          <a:xfrm>
            <a:off x="3157340" y="3811762"/>
            <a:ext cx="298159" cy="184666"/>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0.02</a:t>
            </a:r>
          </a:p>
        </p:txBody>
      </p:sp>
      <p:cxnSp>
        <p:nvCxnSpPr>
          <p:cNvPr id="296" name="Straight Connector 295">
            <a:extLst>
              <a:ext uri="{FF2B5EF4-FFF2-40B4-BE49-F238E27FC236}">
                <a16:creationId xmlns:a16="http://schemas.microsoft.com/office/drawing/2014/main" id="{636AC41B-F3A4-724A-AE23-1DE3556F3ED7}"/>
              </a:ext>
            </a:extLst>
          </p:cNvPr>
          <p:cNvCxnSpPr/>
          <p:nvPr/>
        </p:nvCxnSpPr>
        <p:spPr>
          <a:xfrm>
            <a:off x="3500909" y="3902820"/>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7" name="TextBox 296">
            <a:extLst>
              <a:ext uri="{FF2B5EF4-FFF2-40B4-BE49-F238E27FC236}">
                <a16:creationId xmlns:a16="http://schemas.microsoft.com/office/drawing/2014/main" id="{C58A766A-72C2-CC48-8EF1-8B5F6A6D812D}"/>
              </a:ext>
            </a:extLst>
          </p:cNvPr>
          <p:cNvSpPr txBox="1"/>
          <p:nvPr/>
        </p:nvSpPr>
        <p:spPr>
          <a:xfrm>
            <a:off x="3157340" y="4491212"/>
            <a:ext cx="298159" cy="184666"/>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0.01</a:t>
            </a:r>
          </a:p>
        </p:txBody>
      </p:sp>
      <p:cxnSp>
        <p:nvCxnSpPr>
          <p:cNvPr id="298" name="Straight Connector 297">
            <a:extLst>
              <a:ext uri="{FF2B5EF4-FFF2-40B4-BE49-F238E27FC236}">
                <a16:creationId xmlns:a16="http://schemas.microsoft.com/office/drawing/2014/main" id="{847445B9-8D74-D546-8219-BC5E26CDE53B}"/>
              </a:ext>
            </a:extLst>
          </p:cNvPr>
          <p:cNvCxnSpPr/>
          <p:nvPr/>
        </p:nvCxnSpPr>
        <p:spPr>
          <a:xfrm>
            <a:off x="3500909" y="4582270"/>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9" name="TextBox 298">
            <a:extLst>
              <a:ext uri="{FF2B5EF4-FFF2-40B4-BE49-F238E27FC236}">
                <a16:creationId xmlns:a16="http://schemas.microsoft.com/office/drawing/2014/main" id="{0B48411F-3097-4549-858F-2CB3D9C33858}"/>
              </a:ext>
            </a:extLst>
          </p:cNvPr>
          <p:cNvSpPr txBox="1"/>
          <p:nvPr/>
        </p:nvSpPr>
        <p:spPr>
          <a:xfrm>
            <a:off x="3551514" y="5404958"/>
            <a:ext cx="84960" cy="184666"/>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a:t>
            </a:r>
          </a:p>
        </p:txBody>
      </p:sp>
      <p:sp>
        <p:nvSpPr>
          <p:cNvPr id="300" name="TextBox 299">
            <a:extLst>
              <a:ext uri="{FF2B5EF4-FFF2-40B4-BE49-F238E27FC236}">
                <a16:creationId xmlns:a16="http://schemas.microsoft.com/office/drawing/2014/main" id="{121C8C81-E869-A64E-B948-E3AB71DE487E}"/>
              </a:ext>
            </a:extLst>
          </p:cNvPr>
          <p:cNvSpPr txBox="1"/>
          <p:nvPr/>
        </p:nvSpPr>
        <p:spPr>
          <a:xfrm>
            <a:off x="5202514" y="5404958"/>
            <a:ext cx="84959" cy="184666"/>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6</a:t>
            </a:r>
          </a:p>
        </p:txBody>
      </p:sp>
      <p:cxnSp>
        <p:nvCxnSpPr>
          <p:cNvPr id="301" name="Straight Connector 300">
            <a:extLst>
              <a:ext uri="{FF2B5EF4-FFF2-40B4-BE49-F238E27FC236}">
                <a16:creationId xmlns:a16="http://schemas.microsoft.com/office/drawing/2014/main" id="{2E3E3CBC-41F5-224C-883F-45208F233172}"/>
              </a:ext>
            </a:extLst>
          </p:cNvPr>
          <p:cNvCxnSpPr>
            <a:cxnSpLocks/>
          </p:cNvCxnSpPr>
          <p:nvPr/>
        </p:nvCxnSpPr>
        <p:spPr>
          <a:xfrm rot="16200000">
            <a:off x="5196811" y="5341095"/>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2" name="TextBox 301">
            <a:extLst>
              <a:ext uri="{FF2B5EF4-FFF2-40B4-BE49-F238E27FC236}">
                <a16:creationId xmlns:a16="http://schemas.microsoft.com/office/drawing/2014/main" id="{0BCE709F-BDE8-6E4F-9133-FFE7CF08AD05}"/>
              </a:ext>
            </a:extLst>
          </p:cNvPr>
          <p:cNvSpPr txBox="1"/>
          <p:nvPr/>
        </p:nvSpPr>
        <p:spPr>
          <a:xfrm>
            <a:off x="6021664" y="5404958"/>
            <a:ext cx="84959" cy="184666"/>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9</a:t>
            </a:r>
          </a:p>
        </p:txBody>
      </p:sp>
      <p:cxnSp>
        <p:nvCxnSpPr>
          <p:cNvPr id="303" name="Straight Connector 302">
            <a:extLst>
              <a:ext uri="{FF2B5EF4-FFF2-40B4-BE49-F238E27FC236}">
                <a16:creationId xmlns:a16="http://schemas.microsoft.com/office/drawing/2014/main" id="{87C25A72-CB48-C743-B06C-B48234F9A2A0}"/>
              </a:ext>
            </a:extLst>
          </p:cNvPr>
          <p:cNvCxnSpPr>
            <a:cxnSpLocks/>
          </p:cNvCxnSpPr>
          <p:nvPr/>
        </p:nvCxnSpPr>
        <p:spPr>
          <a:xfrm rot="16200000">
            <a:off x="6015961" y="5341095"/>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5" name="Straight Connector 304">
            <a:extLst>
              <a:ext uri="{FF2B5EF4-FFF2-40B4-BE49-F238E27FC236}">
                <a16:creationId xmlns:a16="http://schemas.microsoft.com/office/drawing/2014/main" id="{296327F7-1403-8F42-A0B0-CB22B588EE58}"/>
              </a:ext>
            </a:extLst>
          </p:cNvPr>
          <p:cNvCxnSpPr>
            <a:cxnSpLocks/>
          </p:cNvCxnSpPr>
          <p:nvPr/>
        </p:nvCxnSpPr>
        <p:spPr>
          <a:xfrm rot="16200000">
            <a:off x="6854161" y="5341095"/>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6" name="TextBox 305">
            <a:extLst>
              <a:ext uri="{FF2B5EF4-FFF2-40B4-BE49-F238E27FC236}">
                <a16:creationId xmlns:a16="http://schemas.microsoft.com/office/drawing/2014/main" id="{2A4926C4-C5CA-FE49-B8D5-466612AD6877}"/>
              </a:ext>
            </a:extLst>
          </p:cNvPr>
          <p:cNvSpPr txBox="1"/>
          <p:nvPr/>
        </p:nvSpPr>
        <p:spPr>
          <a:xfrm>
            <a:off x="9293885" y="5404958"/>
            <a:ext cx="169918" cy="184666"/>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21</a:t>
            </a:r>
          </a:p>
        </p:txBody>
      </p:sp>
      <p:cxnSp>
        <p:nvCxnSpPr>
          <p:cNvPr id="307" name="Straight Connector 306">
            <a:extLst>
              <a:ext uri="{FF2B5EF4-FFF2-40B4-BE49-F238E27FC236}">
                <a16:creationId xmlns:a16="http://schemas.microsoft.com/office/drawing/2014/main" id="{77136B36-0CC5-BD40-8766-B5B634B7D9C5}"/>
              </a:ext>
            </a:extLst>
          </p:cNvPr>
          <p:cNvCxnSpPr>
            <a:cxnSpLocks/>
          </p:cNvCxnSpPr>
          <p:nvPr/>
        </p:nvCxnSpPr>
        <p:spPr>
          <a:xfrm rot="16200000">
            <a:off x="9330661" y="5341095"/>
            <a:ext cx="9636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1" name="TextBox 310">
            <a:extLst>
              <a:ext uri="{FF2B5EF4-FFF2-40B4-BE49-F238E27FC236}">
                <a16:creationId xmlns:a16="http://schemas.microsoft.com/office/drawing/2014/main" id="{77A5E307-63D6-7B42-86F7-5D06ED451AEB}"/>
              </a:ext>
            </a:extLst>
          </p:cNvPr>
          <p:cNvSpPr txBox="1"/>
          <p:nvPr/>
        </p:nvSpPr>
        <p:spPr>
          <a:xfrm>
            <a:off x="6817385" y="5404958"/>
            <a:ext cx="169918" cy="184666"/>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12</a:t>
            </a:r>
          </a:p>
        </p:txBody>
      </p:sp>
      <p:sp>
        <p:nvSpPr>
          <p:cNvPr id="312" name="TextBox 311">
            <a:extLst>
              <a:ext uri="{FF2B5EF4-FFF2-40B4-BE49-F238E27FC236}">
                <a16:creationId xmlns:a16="http://schemas.microsoft.com/office/drawing/2014/main" id="{2CAFD80F-897E-5B45-A75A-8592D4707DCF}"/>
              </a:ext>
            </a:extLst>
          </p:cNvPr>
          <p:cNvSpPr txBox="1"/>
          <p:nvPr/>
        </p:nvSpPr>
        <p:spPr>
          <a:xfrm>
            <a:off x="8384681" y="2648451"/>
            <a:ext cx="1017907" cy="184666"/>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6573B"/>
                </a:solidFill>
                <a:effectLst/>
                <a:uLnTx/>
                <a:uFillTx/>
                <a:latin typeface="Arial" panose="020B0604020202020204" pitchFamily="34" charset="0"/>
                <a:ea typeface="Aileron" charset="0"/>
                <a:cs typeface="Arial" panose="020B0604020202020204" pitchFamily="34" charset="0"/>
              </a:rPr>
              <a:t>Sulfonylureas</a:t>
            </a:r>
          </a:p>
        </p:txBody>
      </p:sp>
      <p:sp>
        <p:nvSpPr>
          <p:cNvPr id="313" name="TextBox 312">
            <a:extLst>
              <a:ext uri="{FF2B5EF4-FFF2-40B4-BE49-F238E27FC236}">
                <a16:creationId xmlns:a16="http://schemas.microsoft.com/office/drawing/2014/main" id="{2B94F658-F0F5-704B-80D2-603323C4EEA3}"/>
              </a:ext>
            </a:extLst>
          </p:cNvPr>
          <p:cNvSpPr txBox="1"/>
          <p:nvPr/>
        </p:nvSpPr>
        <p:spPr>
          <a:xfrm>
            <a:off x="8170071" y="4212006"/>
            <a:ext cx="1232517" cy="184666"/>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SGLT2 inhibitors</a:t>
            </a:r>
          </a:p>
        </p:txBody>
      </p:sp>
      <p:sp>
        <p:nvSpPr>
          <p:cNvPr id="314" name="TextBox 313">
            <a:extLst>
              <a:ext uri="{FF2B5EF4-FFF2-40B4-BE49-F238E27FC236}">
                <a16:creationId xmlns:a16="http://schemas.microsoft.com/office/drawing/2014/main" id="{BFCF6BA7-6139-D047-A22F-DB4B54309A47}"/>
              </a:ext>
            </a:extLst>
          </p:cNvPr>
          <p:cNvSpPr txBox="1"/>
          <p:nvPr/>
        </p:nvSpPr>
        <p:spPr>
          <a:xfrm>
            <a:off x="3828485" y="2103999"/>
            <a:ext cx="2279470" cy="184666"/>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P-value for log-rank test = &lt;0.001</a:t>
            </a:r>
          </a:p>
        </p:txBody>
      </p:sp>
      <p:sp>
        <p:nvSpPr>
          <p:cNvPr id="315" name="Freeform 314">
            <a:extLst>
              <a:ext uri="{FF2B5EF4-FFF2-40B4-BE49-F238E27FC236}">
                <a16:creationId xmlns:a16="http://schemas.microsoft.com/office/drawing/2014/main" id="{ED7F7D54-D02D-BB44-A79F-4B0B88B8A26E}"/>
              </a:ext>
            </a:extLst>
          </p:cNvPr>
          <p:cNvSpPr/>
          <p:nvPr/>
        </p:nvSpPr>
        <p:spPr>
          <a:xfrm>
            <a:off x="3588485" y="2888212"/>
            <a:ext cx="5804143" cy="2381067"/>
          </a:xfrm>
          <a:custGeom>
            <a:avLst/>
            <a:gdLst>
              <a:gd name="connsiteX0" fmla="*/ 5791951 w 5804143"/>
              <a:gd name="connsiteY0" fmla="*/ 18998 h 2381066"/>
              <a:gd name="connsiteX1" fmla="*/ 5742292 w 5804143"/>
              <a:gd name="connsiteY1" fmla="*/ 18998 h 2381066"/>
              <a:gd name="connsiteX2" fmla="*/ 5742292 w 5804143"/>
              <a:gd name="connsiteY2" fmla="*/ 55220 h 2381066"/>
              <a:gd name="connsiteX3" fmla="*/ 5731369 w 5804143"/>
              <a:gd name="connsiteY3" fmla="*/ 55220 h 2381066"/>
              <a:gd name="connsiteX4" fmla="*/ 5731369 w 5804143"/>
              <a:gd name="connsiteY4" fmla="*/ 79411 h 2381066"/>
              <a:gd name="connsiteX5" fmla="*/ 5641704 w 5804143"/>
              <a:gd name="connsiteY5" fmla="*/ 79411 h 2381066"/>
              <a:gd name="connsiteX6" fmla="*/ 5641704 w 5804143"/>
              <a:gd name="connsiteY6" fmla="*/ 137418 h 2381066"/>
              <a:gd name="connsiteX7" fmla="*/ 5564103 w 5804143"/>
              <a:gd name="connsiteY7" fmla="*/ 137418 h 2381066"/>
              <a:gd name="connsiteX8" fmla="*/ 5564103 w 5804143"/>
              <a:gd name="connsiteY8" fmla="*/ 190612 h 2381066"/>
              <a:gd name="connsiteX9" fmla="*/ 5452720 w 5804143"/>
              <a:gd name="connsiteY9" fmla="*/ 190612 h 2381066"/>
              <a:gd name="connsiteX10" fmla="*/ 5452720 w 5804143"/>
              <a:gd name="connsiteY10" fmla="*/ 248619 h 2381066"/>
              <a:gd name="connsiteX11" fmla="*/ 5412713 w 5804143"/>
              <a:gd name="connsiteY11" fmla="*/ 248619 h 2381066"/>
              <a:gd name="connsiteX12" fmla="*/ 5412713 w 5804143"/>
              <a:gd name="connsiteY12" fmla="*/ 280029 h 2381066"/>
              <a:gd name="connsiteX13" fmla="*/ 5398107 w 5804143"/>
              <a:gd name="connsiteY13" fmla="*/ 280029 h 2381066"/>
              <a:gd name="connsiteX14" fmla="*/ 5398107 w 5804143"/>
              <a:gd name="connsiteY14" fmla="*/ 347661 h 2381066"/>
              <a:gd name="connsiteX15" fmla="*/ 5370293 w 5804143"/>
              <a:gd name="connsiteY15" fmla="*/ 347661 h 2381066"/>
              <a:gd name="connsiteX16" fmla="*/ 5370293 w 5804143"/>
              <a:gd name="connsiteY16" fmla="*/ 402122 h 2381066"/>
              <a:gd name="connsiteX17" fmla="*/ 5087960 w 5804143"/>
              <a:gd name="connsiteY17" fmla="*/ 402122 h 2381066"/>
              <a:gd name="connsiteX18" fmla="*/ 5087960 w 5804143"/>
              <a:gd name="connsiteY18" fmla="*/ 423779 h 2381066"/>
              <a:gd name="connsiteX19" fmla="*/ 5079451 w 5804143"/>
              <a:gd name="connsiteY19" fmla="*/ 423779 h 2381066"/>
              <a:gd name="connsiteX20" fmla="*/ 5079451 w 5804143"/>
              <a:gd name="connsiteY20" fmla="*/ 439484 h 2381066"/>
              <a:gd name="connsiteX21" fmla="*/ 5050367 w 5804143"/>
              <a:gd name="connsiteY21" fmla="*/ 439484 h 2381066"/>
              <a:gd name="connsiteX22" fmla="*/ 5050367 w 5804143"/>
              <a:gd name="connsiteY22" fmla="*/ 468488 h 2381066"/>
              <a:gd name="connsiteX23" fmla="*/ 5040714 w 5804143"/>
              <a:gd name="connsiteY23" fmla="*/ 468488 h 2381066"/>
              <a:gd name="connsiteX24" fmla="*/ 5040714 w 5804143"/>
              <a:gd name="connsiteY24" fmla="*/ 485459 h 2381066"/>
              <a:gd name="connsiteX25" fmla="*/ 4934030 w 5804143"/>
              <a:gd name="connsiteY25" fmla="*/ 485459 h 2381066"/>
              <a:gd name="connsiteX26" fmla="*/ 4934030 w 5804143"/>
              <a:gd name="connsiteY26" fmla="*/ 527761 h 2381066"/>
              <a:gd name="connsiteX27" fmla="*/ 4884371 w 5804143"/>
              <a:gd name="connsiteY27" fmla="*/ 527761 h 2381066"/>
              <a:gd name="connsiteX28" fmla="*/ 4884371 w 5804143"/>
              <a:gd name="connsiteY28" fmla="*/ 568796 h 2381066"/>
              <a:gd name="connsiteX29" fmla="*/ 4841951 w 5804143"/>
              <a:gd name="connsiteY29" fmla="*/ 568796 h 2381066"/>
              <a:gd name="connsiteX30" fmla="*/ 4841951 w 5804143"/>
              <a:gd name="connsiteY30" fmla="*/ 611098 h 2381066"/>
              <a:gd name="connsiteX31" fmla="*/ 4564444 w 5804143"/>
              <a:gd name="connsiteY31" fmla="*/ 611098 h 2381066"/>
              <a:gd name="connsiteX32" fmla="*/ 4564444 w 5804143"/>
              <a:gd name="connsiteY32" fmla="*/ 642508 h 2381066"/>
              <a:gd name="connsiteX33" fmla="*/ 4486844 w 5804143"/>
              <a:gd name="connsiteY33" fmla="*/ 642508 h 2381066"/>
              <a:gd name="connsiteX34" fmla="*/ 4486844 w 5804143"/>
              <a:gd name="connsiteY34" fmla="*/ 672778 h 2381066"/>
              <a:gd name="connsiteX35" fmla="*/ 4444424 w 5804143"/>
              <a:gd name="connsiteY35" fmla="*/ 672778 h 2381066"/>
              <a:gd name="connsiteX36" fmla="*/ 4444424 w 5804143"/>
              <a:gd name="connsiteY36" fmla="*/ 712674 h 2381066"/>
              <a:gd name="connsiteX37" fmla="*/ 4404545 w 5804143"/>
              <a:gd name="connsiteY37" fmla="*/ 712674 h 2381066"/>
              <a:gd name="connsiteX38" fmla="*/ 4404545 w 5804143"/>
              <a:gd name="connsiteY38" fmla="*/ 750036 h 2381066"/>
              <a:gd name="connsiteX39" fmla="*/ 4231183 w 5804143"/>
              <a:gd name="connsiteY39" fmla="*/ 750036 h 2381066"/>
              <a:gd name="connsiteX40" fmla="*/ 4231183 w 5804143"/>
              <a:gd name="connsiteY40" fmla="*/ 765741 h 2381066"/>
              <a:gd name="connsiteX41" fmla="*/ 4215434 w 5804143"/>
              <a:gd name="connsiteY41" fmla="*/ 765741 h 2381066"/>
              <a:gd name="connsiteX42" fmla="*/ 4215434 w 5804143"/>
              <a:gd name="connsiteY42" fmla="*/ 779039 h 2381066"/>
              <a:gd name="connsiteX43" fmla="*/ 4156122 w 5804143"/>
              <a:gd name="connsiteY43" fmla="*/ 779039 h 2381066"/>
              <a:gd name="connsiteX44" fmla="*/ 4156122 w 5804143"/>
              <a:gd name="connsiteY44" fmla="*/ 802090 h 2381066"/>
              <a:gd name="connsiteX45" fmla="*/ 4066329 w 5804143"/>
              <a:gd name="connsiteY45" fmla="*/ 802090 h 2381066"/>
              <a:gd name="connsiteX46" fmla="*/ 4066329 w 5804143"/>
              <a:gd name="connsiteY46" fmla="*/ 820201 h 2381066"/>
              <a:gd name="connsiteX47" fmla="*/ 4051851 w 5804143"/>
              <a:gd name="connsiteY47" fmla="*/ 820201 h 2381066"/>
              <a:gd name="connsiteX48" fmla="*/ 4051851 w 5804143"/>
              <a:gd name="connsiteY48" fmla="*/ 835906 h 2381066"/>
              <a:gd name="connsiteX49" fmla="*/ 4033689 w 5804143"/>
              <a:gd name="connsiteY49" fmla="*/ 835906 h 2381066"/>
              <a:gd name="connsiteX50" fmla="*/ 4033689 w 5804143"/>
              <a:gd name="connsiteY50" fmla="*/ 860097 h 2381066"/>
              <a:gd name="connsiteX51" fmla="*/ 3911256 w 5804143"/>
              <a:gd name="connsiteY51" fmla="*/ 860097 h 2381066"/>
              <a:gd name="connsiteX52" fmla="*/ 3911256 w 5804143"/>
              <a:gd name="connsiteY52" fmla="*/ 880615 h 2381066"/>
              <a:gd name="connsiteX53" fmla="*/ 3849531 w 5804143"/>
              <a:gd name="connsiteY53" fmla="*/ 880615 h 2381066"/>
              <a:gd name="connsiteX54" fmla="*/ 3849531 w 5804143"/>
              <a:gd name="connsiteY54" fmla="*/ 908352 h 2381066"/>
              <a:gd name="connsiteX55" fmla="*/ 3820447 w 5804143"/>
              <a:gd name="connsiteY55" fmla="*/ 908352 h 2381066"/>
              <a:gd name="connsiteX56" fmla="*/ 3820447 w 5804143"/>
              <a:gd name="connsiteY56" fmla="*/ 927729 h 2381066"/>
              <a:gd name="connsiteX57" fmla="*/ 3785267 w 5804143"/>
              <a:gd name="connsiteY57" fmla="*/ 927729 h 2381066"/>
              <a:gd name="connsiteX58" fmla="*/ 3785267 w 5804143"/>
              <a:gd name="connsiteY58" fmla="*/ 963952 h 2381066"/>
              <a:gd name="connsiteX59" fmla="*/ 3705253 w 5804143"/>
              <a:gd name="connsiteY59" fmla="*/ 963952 h 2381066"/>
              <a:gd name="connsiteX60" fmla="*/ 3705253 w 5804143"/>
              <a:gd name="connsiteY60" fmla="*/ 985736 h 2381066"/>
              <a:gd name="connsiteX61" fmla="*/ 3592600 w 5804143"/>
              <a:gd name="connsiteY61" fmla="*/ 985736 h 2381066"/>
              <a:gd name="connsiteX62" fmla="*/ 3592600 w 5804143"/>
              <a:gd name="connsiteY62" fmla="*/ 1016006 h 2381066"/>
              <a:gd name="connsiteX63" fmla="*/ 3488328 w 5804143"/>
              <a:gd name="connsiteY63" fmla="*/ 1016006 h 2381066"/>
              <a:gd name="connsiteX64" fmla="*/ 3488328 w 5804143"/>
              <a:gd name="connsiteY64" fmla="*/ 1031584 h 2381066"/>
              <a:gd name="connsiteX65" fmla="*/ 3455688 w 5804143"/>
              <a:gd name="connsiteY65" fmla="*/ 1031584 h 2381066"/>
              <a:gd name="connsiteX66" fmla="*/ 3455688 w 5804143"/>
              <a:gd name="connsiteY66" fmla="*/ 1055775 h 2381066"/>
              <a:gd name="connsiteX67" fmla="*/ 3263021 w 5804143"/>
              <a:gd name="connsiteY67" fmla="*/ 1055775 h 2381066"/>
              <a:gd name="connsiteX68" fmla="*/ 3263021 w 5804143"/>
              <a:gd name="connsiteY68" fmla="*/ 1087185 h 2381066"/>
              <a:gd name="connsiteX69" fmla="*/ 3203582 w 5804143"/>
              <a:gd name="connsiteY69" fmla="*/ 1087185 h 2381066"/>
              <a:gd name="connsiteX70" fmla="*/ 3203582 w 5804143"/>
              <a:gd name="connsiteY70" fmla="*/ 1110236 h 2381066"/>
              <a:gd name="connsiteX71" fmla="*/ 3141858 w 5804143"/>
              <a:gd name="connsiteY71" fmla="*/ 1110236 h 2381066"/>
              <a:gd name="connsiteX72" fmla="*/ 3141858 w 5804143"/>
              <a:gd name="connsiteY72" fmla="*/ 1133160 h 2381066"/>
              <a:gd name="connsiteX73" fmla="*/ 3111503 w 5804143"/>
              <a:gd name="connsiteY73" fmla="*/ 1133160 h 2381066"/>
              <a:gd name="connsiteX74" fmla="*/ 3111503 w 5804143"/>
              <a:gd name="connsiteY74" fmla="*/ 1152538 h 2381066"/>
              <a:gd name="connsiteX75" fmla="*/ 3013328 w 5804143"/>
              <a:gd name="connsiteY75" fmla="*/ 1152538 h 2381066"/>
              <a:gd name="connsiteX76" fmla="*/ 3013328 w 5804143"/>
              <a:gd name="connsiteY76" fmla="*/ 1168242 h 2381066"/>
              <a:gd name="connsiteX77" fmla="*/ 2889752 w 5804143"/>
              <a:gd name="connsiteY77" fmla="*/ 1168242 h 2381066"/>
              <a:gd name="connsiteX78" fmla="*/ 2889752 w 5804143"/>
              <a:gd name="connsiteY78" fmla="*/ 1183947 h 2381066"/>
              <a:gd name="connsiteX79" fmla="*/ 2812152 w 5804143"/>
              <a:gd name="connsiteY79" fmla="*/ 1183947 h 2381066"/>
              <a:gd name="connsiteX80" fmla="*/ 2812152 w 5804143"/>
              <a:gd name="connsiteY80" fmla="*/ 1206871 h 2381066"/>
              <a:gd name="connsiteX81" fmla="*/ 2784338 w 5804143"/>
              <a:gd name="connsiteY81" fmla="*/ 1206871 h 2381066"/>
              <a:gd name="connsiteX82" fmla="*/ 2784338 w 5804143"/>
              <a:gd name="connsiteY82" fmla="*/ 1217764 h 2381066"/>
              <a:gd name="connsiteX83" fmla="*/ 2745601 w 5804143"/>
              <a:gd name="connsiteY83" fmla="*/ 1217764 h 2381066"/>
              <a:gd name="connsiteX84" fmla="*/ 2745601 w 5804143"/>
              <a:gd name="connsiteY84" fmla="*/ 1232202 h 2381066"/>
              <a:gd name="connsiteX85" fmla="*/ 2711691 w 5804143"/>
              <a:gd name="connsiteY85" fmla="*/ 1232202 h 2381066"/>
              <a:gd name="connsiteX86" fmla="*/ 2711691 w 5804143"/>
              <a:gd name="connsiteY86" fmla="*/ 1247907 h 2381066"/>
              <a:gd name="connsiteX87" fmla="*/ 2655935 w 5804143"/>
              <a:gd name="connsiteY87" fmla="*/ 1247907 h 2381066"/>
              <a:gd name="connsiteX88" fmla="*/ 2655935 w 5804143"/>
              <a:gd name="connsiteY88" fmla="*/ 1264878 h 2381066"/>
              <a:gd name="connsiteX89" fmla="*/ 2595354 w 5804143"/>
              <a:gd name="connsiteY89" fmla="*/ 1264878 h 2381066"/>
              <a:gd name="connsiteX90" fmla="*/ 2595354 w 5804143"/>
              <a:gd name="connsiteY90" fmla="*/ 1289069 h 2381066"/>
              <a:gd name="connsiteX91" fmla="*/ 2500735 w 5804143"/>
              <a:gd name="connsiteY91" fmla="*/ 1289069 h 2381066"/>
              <a:gd name="connsiteX92" fmla="*/ 2500735 w 5804143"/>
              <a:gd name="connsiteY92" fmla="*/ 1301101 h 2381066"/>
              <a:gd name="connsiteX93" fmla="*/ 2471651 w 5804143"/>
              <a:gd name="connsiteY93" fmla="*/ 1301101 h 2381066"/>
              <a:gd name="connsiteX94" fmla="*/ 2471651 w 5804143"/>
              <a:gd name="connsiteY94" fmla="*/ 1315666 h 2381066"/>
              <a:gd name="connsiteX95" fmla="*/ 2455902 w 5804143"/>
              <a:gd name="connsiteY95" fmla="*/ 1315666 h 2381066"/>
              <a:gd name="connsiteX96" fmla="*/ 2455902 w 5804143"/>
              <a:gd name="connsiteY96" fmla="*/ 1342263 h 2381066"/>
              <a:gd name="connsiteX97" fmla="*/ 2428088 w 5804143"/>
              <a:gd name="connsiteY97" fmla="*/ 1342263 h 2381066"/>
              <a:gd name="connsiteX98" fmla="*/ 2428088 w 5804143"/>
              <a:gd name="connsiteY98" fmla="*/ 1359108 h 2381066"/>
              <a:gd name="connsiteX99" fmla="*/ 2374746 w 5804143"/>
              <a:gd name="connsiteY99" fmla="*/ 1359108 h 2381066"/>
              <a:gd name="connsiteX100" fmla="*/ 2374746 w 5804143"/>
              <a:gd name="connsiteY100" fmla="*/ 1373673 h 2381066"/>
              <a:gd name="connsiteX101" fmla="*/ 2226911 w 5804143"/>
              <a:gd name="connsiteY101" fmla="*/ 1373673 h 2381066"/>
              <a:gd name="connsiteX102" fmla="*/ 2226911 w 5804143"/>
              <a:gd name="connsiteY102" fmla="*/ 1386971 h 2381066"/>
              <a:gd name="connsiteX103" fmla="*/ 2208750 w 5804143"/>
              <a:gd name="connsiteY103" fmla="*/ 1386971 h 2381066"/>
              <a:gd name="connsiteX104" fmla="*/ 2208750 w 5804143"/>
              <a:gd name="connsiteY104" fmla="*/ 1424334 h 2381066"/>
              <a:gd name="connsiteX105" fmla="*/ 2188175 w 5804143"/>
              <a:gd name="connsiteY105" fmla="*/ 1424334 h 2381066"/>
              <a:gd name="connsiteX106" fmla="*/ 2188175 w 5804143"/>
              <a:gd name="connsiteY106" fmla="*/ 1457010 h 2381066"/>
              <a:gd name="connsiteX107" fmla="*/ 2046310 w 5804143"/>
              <a:gd name="connsiteY107" fmla="*/ 1457010 h 2381066"/>
              <a:gd name="connsiteX108" fmla="*/ 2046310 w 5804143"/>
              <a:gd name="connsiteY108" fmla="*/ 1466636 h 2381066"/>
              <a:gd name="connsiteX109" fmla="*/ 1999064 w 5804143"/>
              <a:gd name="connsiteY109" fmla="*/ 1466636 h 2381066"/>
              <a:gd name="connsiteX110" fmla="*/ 1999064 w 5804143"/>
              <a:gd name="connsiteY110" fmla="*/ 1484747 h 2381066"/>
              <a:gd name="connsiteX111" fmla="*/ 1934926 w 5804143"/>
              <a:gd name="connsiteY111" fmla="*/ 1484747 h 2381066"/>
              <a:gd name="connsiteX112" fmla="*/ 1934926 w 5804143"/>
              <a:gd name="connsiteY112" fmla="*/ 1498046 h 2381066"/>
              <a:gd name="connsiteX113" fmla="*/ 1847673 w 5804143"/>
              <a:gd name="connsiteY113" fmla="*/ 1498046 h 2381066"/>
              <a:gd name="connsiteX114" fmla="*/ 1847673 w 5804143"/>
              <a:gd name="connsiteY114" fmla="*/ 1511344 h 2381066"/>
              <a:gd name="connsiteX115" fmla="*/ 1798014 w 5804143"/>
              <a:gd name="connsiteY115" fmla="*/ 1511344 h 2381066"/>
              <a:gd name="connsiteX116" fmla="*/ 1798014 w 5804143"/>
              <a:gd name="connsiteY116" fmla="*/ 1531862 h 2381066"/>
              <a:gd name="connsiteX117" fmla="*/ 1768803 w 5804143"/>
              <a:gd name="connsiteY117" fmla="*/ 1531862 h 2381066"/>
              <a:gd name="connsiteX118" fmla="*/ 1768803 w 5804143"/>
              <a:gd name="connsiteY118" fmla="*/ 1547693 h 2381066"/>
              <a:gd name="connsiteX119" fmla="*/ 1748228 w 5804143"/>
              <a:gd name="connsiteY119" fmla="*/ 1547693 h 2381066"/>
              <a:gd name="connsiteX120" fmla="*/ 1748228 w 5804143"/>
              <a:gd name="connsiteY120" fmla="*/ 1563398 h 2381066"/>
              <a:gd name="connsiteX121" fmla="*/ 1723970 w 5804143"/>
              <a:gd name="connsiteY121" fmla="*/ 1563398 h 2381066"/>
              <a:gd name="connsiteX122" fmla="*/ 1723970 w 5804143"/>
              <a:gd name="connsiteY122" fmla="*/ 1581510 h 2381066"/>
              <a:gd name="connsiteX123" fmla="*/ 1663389 w 5804143"/>
              <a:gd name="connsiteY123" fmla="*/ 1581510 h 2381066"/>
              <a:gd name="connsiteX124" fmla="*/ 1663389 w 5804143"/>
              <a:gd name="connsiteY124" fmla="*/ 1609246 h 2381066"/>
              <a:gd name="connsiteX125" fmla="*/ 1602807 w 5804143"/>
              <a:gd name="connsiteY125" fmla="*/ 1609246 h 2381066"/>
              <a:gd name="connsiteX126" fmla="*/ 1602807 w 5804143"/>
              <a:gd name="connsiteY126" fmla="*/ 1626218 h 2381066"/>
              <a:gd name="connsiteX127" fmla="*/ 1567754 w 5804143"/>
              <a:gd name="connsiteY127" fmla="*/ 1626218 h 2381066"/>
              <a:gd name="connsiteX128" fmla="*/ 1567754 w 5804143"/>
              <a:gd name="connsiteY128" fmla="*/ 1639516 h 2381066"/>
              <a:gd name="connsiteX129" fmla="*/ 1522921 w 5804143"/>
              <a:gd name="connsiteY129" fmla="*/ 1639516 h 2381066"/>
              <a:gd name="connsiteX130" fmla="*/ 1522921 w 5804143"/>
              <a:gd name="connsiteY130" fmla="*/ 1650408 h 2381066"/>
              <a:gd name="connsiteX131" fmla="*/ 1471992 w 5804143"/>
              <a:gd name="connsiteY131" fmla="*/ 1650408 h 2381066"/>
              <a:gd name="connsiteX132" fmla="*/ 1471992 w 5804143"/>
              <a:gd name="connsiteY132" fmla="*/ 1675739 h 2381066"/>
              <a:gd name="connsiteX133" fmla="*/ 1388422 w 5804143"/>
              <a:gd name="connsiteY133" fmla="*/ 1675739 h 2381066"/>
              <a:gd name="connsiteX134" fmla="*/ 1388422 w 5804143"/>
              <a:gd name="connsiteY134" fmla="*/ 1695117 h 2381066"/>
              <a:gd name="connsiteX135" fmla="*/ 1355655 w 5804143"/>
              <a:gd name="connsiteY135" fmla="*/ 1695117 h 2381066"/>
              <a:gd name="connsiteX136" fmla="*/ 1355655 w 5804143"/>
              <a:gd name="connsiteY136" fmla="*/ 1721714 h 2381066"/>
              <a:gd name="connsiteX137" fmla="*/ 1327841 w 5804143"/>
              <a:gd name="connsiteY137" fmla="*/ 1721714 h 2381066"/>
              <a:gd name="connsiteX138" fmla="*/ 1327841 w 5804143"/>
              <a:gd name="connsiteY138" fmla="*/ 1732479 h 2381066"/>
              <a:gd name="connsiteX139" fmla="*/ 1292660 w 5804143"/>
              <a:gd name="connsiteY139" fmla="*/ 1732479 h 2381066"/>
              <a:gd name="connsiteX140" fmla="*/ 1292660 w 5804143"/>
              <a:gd name="connsiteY140" fmla="*/ 1763889 h 2381066"/>
              <a:gd name="connsiteX141" fmla="*/ 1189659 w 5804143"/>
              <a:gd name="connsiteY141" fmla="*/ 1763889 h 2381066"/>
              <a:gd name="connsiteX142" fmla="*/ 1189659 w 5804143"/>
              <a:gd name="connsiteY142" fmla="*/ 1778454 h 2381066"/>
              <a:gd name="connsiteX143" fmla="*/ 1164258 w 5804143"/>
              <a:gd name="connsiteY143" fmla="*/ 1778454 h 2381066"/>
              <a:gd name="connsiteX144" fmla="*/ 1164258 w 5804143"/>
              <a:gd name="connsiteY144" fmla="*/ 1797832 h 2381066"/>
              <a:gd name="connsiteX145" fmla="*/ 1148382 w 5804143"/>
              <a:gd name="connsiteY145" fmla="*/ 1797832 h 2381066"/>
              <a:gd name="connsiteX146" fmla="*/ 1148382 w 5804143"/>
              <a:gd name="connsiteY146" fmla="*/ 1817083 h 2381066"/>
              <a:gd name="connsiteX147" fmla="*/ 1113329 w 5804143"/>
              <a:gd name="connsiteY147" fmla="*/ 1817083 h 2381066"/>
              <a:gd name="connsiteX148" fmla="*/ 1113329 w 5804143"/>
              <a:gd name="connsiteY148" fmla="*/ 1826835 h 2381066"/>
              <a:gd name="connsiteX149" fmla="*/ 1084244 w 5804143"/>
              <a:gd name="connsiteY149" fmla="*/ 1826835 h 2381066"/>
              <a:gd name="connsiteX150" fmla="*/ 1084244 w 5804143"/>
              <a:gd name="connsiteY150" fmla="*/ 1844947 h 2381066"/>
              <a:gd name="connsiteX151" fmla="*/ 1064813 w 5804143"/>
              <a:gd name="connsiteY151" fmla="*/ 1844947 h 2381066"/>
              <a:gd name="connsiteX152" fmla="*/ 1064813 w 5804143"/>
              <a:gd name="connsiteY152" fmla="*/ 1863058 h 2381066"/>
              <a:gd name="connsiteX153" fmla="*/ 1005501 w 5804143"/>
              <a:gd name="connsiteY153" fmla="*/ 1863058 h 2381066"/>
              <a:gd name="connsiteX154" fmla="*/ 1005501 w 5804143"/>
              <a:gd name="connsiteY154" fmla="*/ 1883576 h 2381066"/>
              <a:gd name="connsiteX155" fmla="*/ 977560 w 5804143"/>
              <a:gd name="connsiteY155" fmla="*/ 1883576 h 2381066"/>
              <a:gd name="connsiteX156" fmla="*/ 977560 w 5804143"/>
              <a:gd name="connsiteY156" fmla="*/ 1907766 h 2381066"/>
              <a:gd name="connsiteX157" fmla="*/ 946063 w 5804143"/>
              <a:gd name="connsiteY157" fmla="*/ 1907766 h 2381066"/>
              <a:gd name="connsiteX158" fmla="*/ 946063 w 5804143"/>
              <a:gd name="connsiteY158" fmla="*/ 1928284 h 2381066"/>
              <a:gd name="connsiteX159" fmla="*/ 930314 w 5804143"/>
              <a:gd name="connsiteY159" fmla="*/ 1928284 h 2381066"/>
              <a:gd name="connsiteX160" fmla="*/ 930314 w 5804143"/>
              <a:gd name="connsiteY160" fmla="*/ 1946395 h 2381066"/>
              <a:gd name="connsiteX161" fmla="*/ 860080 w 5804143"/>
              <a:gd name="connsiteY161" fmla="*/ 1946395 h 2381066"/>
              <a:gd name="connsiteX162" fmla="*/ 860080 w 5804143"/>
              <a:gd name="connsiteY162" fmla="*/ 1957287 h 2381066"/>
              <a:gd name="connsiteX163" fmla="*/ 838235 w 5804143"/>
              <a:gd name="connsiteY163" fmla="*/ 1957287 h 2381066"/>
              <a:gd name="connsiteX164" fmla="*/ 838235 w 5804143"/>
              <a:gd name="connsiteY164" fmla="*/ 1974259 h 2381066"/>
              <a:gd name="connsiteX165" fmla="*/ 810294 w 5804143"/>
              <a:gd name="connsiteY165" fmla="*/ 1974259 h 2381066"/>
              <a:gd name="connsiteX166" fmla="*/ 810294 w 5804143"/>
              <a:gd name="connsiteY166" fmla="*/ 1988697 h 2381066"/>
              <a:gd name="connsiteX167" fmla="*/ 767874 w 5804143"/>
              <a:gd name="connsiteY167" fmla="*/ 1988697 h 2381066"/>
              <a:gd name="connsiteX168" fmla="*/ 767874 w 5804143"/>
              <a:gd name="connsiteY168" fmla="*/ 2020107 h 2381066"/>
              <a:gd name="connsiteX169" fmla="*/ 713389 w 5804143"/>
              <a:gd name="connsiteY169" fmla="*/ 2020107 h 2381066"/>
              <a:gd name="connsiteX170" fmla="*/ 713389 w 5804143"/>
              <a:gd name="connsiteY170" fmla="*/ 2033406 h 2381066"/>
              <a:gd name="connsiteX171" fmla="*/ 685575 w 5804143"/>
              <a:gd name="connsiteY171" fmla="*/ 2033406 h 2381066"/>
              <a:gd name="connsiteX172" fmla="*/ 685575 w 5804143"/>
              <a:gd name="connsiteY172" fmla="*/ 2053923 h 2381066"/>
              <a:gd name="connsiteX173" fmla="*/ 652807 w 5804143"/>
              <a:gd name="connsiteY173" fmla="*/ 2053923 h 2381066"/>
              <a:gd name="connsiteX174" fmla="*/ 652807 w 5804143"/>
              <a:gd name="connsiteY174" fmla="*/ 2081787 h 2381066"/>
              <a:gd name="connsiteX175" fmla="*/ 626136 w 5804143"/>
              <a:gd name="connsiteY175" fmla="*/ 2081787 h 2381066"/>
              <a:gd name="connsiteX176" fmla="*/ 626136 w 5804143"/>
              <a:gd name="connsiteY176" fmla="*/ 2099898 h 2381066"/>
              <a:gd name="connsiteX177" fmla="*/ 597052 w 5804143"/>
              <a:gd name="connsiteY177" fmla="*/ 2099898 h 2381066"/>
              <a:gd name="connsiteX178" fmla="*/ 597052 w 5804143"/>
              <a:gd name="connsiteY178" fmla="*/ 2121682 h 2381066"/>
              <a:gd name="connsiteX179" fmla="*/ 571651 w 5804143"/>
              <a:gd name="connsiteY179" fmla="*/ 2121682 h 2381066"/>
              <a:gd name="connsiteX180" fmla="*/ 571651 w 5804143"/>
              <a:gd name="connsiteY180" fmla="*/ 2136121 h 2381066"/>
              <a:gd name="connsiteX181" fmla="*/ 551076 w 5804143"/>
              <a:gd name="connsiteY181" fmla="*/ 2136121 h 2381066"/>
              <a:gd name="connsiteX182" fmla="*/ 551076 w 5804143"/>
              <a:gd name="connsiteY182" fmla="*/ 2150686 h 2381066"/>
              <a:gd name="connsiteX183" fmla="*/ 508656 w 5804143"/>
              <a:gd name="connsiteY183" fmla="*/ 2150686 h 2381066"/>
              <a:gd name="connsiteX184" fmla="*/ 508656 w 5804143"/>
              <a:gd name="connsiteY184" fmla="*/ 2161451 h 2381066"/>
              <a:gd name="connsiteX185" fmla="*/ 466237 w 5804143"/>
              <a:gd name="connsiteY185" fmla="*/ 2161451 h 2381066"/>
              <a:gd name="connsiteX186" fmla="*/ 466237 w 5804143"/>
              <a:gd name="connsiteY186" fmla="*/ 2180829 h 2381066"/>
              <a:gd name="connsiteX187" fmla="*/ 445662 w 5804143"/>
              <a:gd name="connsiteY187" fmla="*/ 2180829 h 2381066"/>
              <a:gd name="connsiteX188" fmla="*/ 445662 w 5804143"/>
              <a:gd name="connsiteY188" fmla="*/ 2201347 h 2381066"/>
              <a:gd name="connsiteX189" fmla="*/ 414164 w 5804143"/>
              <a:gd name="connsiteY189" fmla="*/ 2201347 h 2381066"/>
              <a:gd name="connsiteX190" fmla="*/ 414164 w 5804143"/>
              <a:gd name="connsiteY190" fmla="*/ 2218318 h 2381066"/>
              <a:gd name="connsiteX191" fmla="*/ 377714 w 5804143"/>
              <a:gd name="connsiteY191" fmla="*/ 2218318 h 2381066"/>
              <a:gd name="connsiteX192" fmla="*/ 377714 w 5804143"/>
              <a:gd name="connsiteY192" fmla="*/ 2235290 h 2381066"/>
              <a:gd name="connsiteX193" fmla="*/ 315989 w 5804143"/>
              <a:gd name="connsiteY193" fmla="*/ 2235290 h 2381066"/>
              <a:gd name="connsiteX194" fmla="*/ 315989 w 5804143"/>
              <a:gd name="connsiteY194" fmla="*/ 2244915 h 2381066"/>
              <a:gd name="connsiteX195" fmla="*/ 275983 w 5804143"/>
              <a:gd name="connsiteY195" fmla="*/ 2244915 h 2381066"/>
              <a:gd name="connsiteX196" fmla="*/ 275983 w 5804143"/>
              <a:gd name="connsiteY196" fmla="*/ 2266699 h 2381066"/>
              <a:gd name="connsiteX197" fmla="*/ 251725 w 5804143"/>
              <a:gd name="connsiteY197" fmla="*/ 2266699 h 2381066"/>
              <a:gd name="connsiteX198" fmla="*/ 251725 w 5804143"/>
              <a:gd name="connsiteY198" fmla="*/ 2287217 h 2381066"/>
              <a:gd name="connsiteX199" fmla="*/ 221370 w 5804143"/>
              <a:gd name="connsiteY199" fmla="*/ 2287217 h 2381066"/>
              <a:gd name="connsiteX200" fmla="*/ 221370 w 5804143"/>
              <a:gd name="connsiteY200" fmla="*/ 2307735 h 2381066"/>
              <a:gd name="connsiteX201" fmla="*/ 198382 w 5804143"/>
              <a:gd name="connsiteY201" fmla="*/ 2307735 h 2381066"/>
              <a:gd name="connsiteX202" fmla="*/ 198382 w 5804143"/>
              <a:gd name="connsiteY202" fmla="*/ 2322173 h 2381066"/>
              <a:gd name="connsiteX203" fmla="*/ 162059 w 5804143"/>
              <a:gd name="connsiteY203" fmla="*/ 2322173 h 2381066"/>
              <a:gd name="connsiteX204" fmla="*/ 162059 w 5804143"/>
              <a:gd name="connsiteY204" fmla="*/ 2340411 h 2381066"/>
              <a:gd name="connsiteX205" fmla="*/ 99064 w 5804143"/>
              <a:gd name="connsiteY205" fmla="*/ 2340411 h 2381066"/>
              <a:gd name="connsiteX206" fmla="*/ 99064 w 5804143"/>
              <a:gd name="connsiteY206" fmla="*/ 2357256 h 2381066"/>
              <a:gd name="connsiteX207" fmla="*/ 52961 w 5804143"/>
              <a:gd name="connsiteY207" fmla="*/ 2357256 h 2381066"/>
              <a:gd name="connsiteX208" fmla="*/ 52961 w 5804143"/>
              <a:gd name="connsiteY208" fmla="*/ 2374227 h 2381066"/>
              <a:gd name="connsiteX209" fmla="*/ 19051 w 5804143"/>
              <a:gd name="connsiteY209" fmla="*/ 2374227 h 238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5804143" h="2381066">
                <a:moveTo>
                  <a:pt x="5791951" y="18998"/>
                </a:moveTo>
                <a:lnTo>
                  <a:pt x="5742292" y="18998"/>
                </a:lnTo>
                <a:lnTo>
                  <a:pt x="5742292" y="55220"/>
                </a:lnTo>
                <a:lnTo>
                  <a:pt x="5731369" y="55220"/>
                </a:lnTo>
                <a:lnTo>
                  <a:pt x="5731369" y="79411"/>
                </a:lnTo>
                <a:lnTo>
                  <a:pt x="5641704" y="79411"/>
                </a:lnTo>
                <a:lnTo>
                  <a:pt x="5641704" y="137418"/>
                </a:lnTo>
                <a:lnTo>
                  <a:pt x="5564103" y="137418"/>
                </a:lnTo>
                <a:lnTo>
                  <a:pt x="5564103" y="190612"/>
                </a:lnTo>
                <a:lnTo>
                  <a:pt x="5452720" y="190612"/>
                </a:lnTo>
                <a:lnTo>
                  <a:pt x="5452720" y="248619"/>
                </a:lnTo>
                <a:lnTo>
                  <a:pt x="5412713" y="248619"/>
                </a:lnTo>
                <a:lnTo>
                  <a:pt x="5412713" y="280029"/>
                </a:lnTo>
                <a:lnTo>
                  <a:pt x="5398107" y="280029"/>
                </a:lnTo>
                <a:lnTo>
                  <a:pt x="5398107" y="347661"/>
                </a:lnTo>
                <a:lnTo>
                  <a:pt x="5370293" y="347661"/>
                </a:lnTo>
                <a:lnTo>
                  <a:pt x="5370293" y="402122"/>
                </a:lnTo>
                <a:lnTo>
                  <a:pt x="5087960" y="402122"/>
                </a:lnTo>
                <a:lnTo>
                  <a:pt x="5087960" y="423779"/>
                </a:lnTo>
                <a:lnTo>
                  <a:pt x="5079451" y="423779"/>
                </a:lnTo>
                <a:lnTo>
                  <a:pt x="5079451" y="439484"/>
                </a:lnTo>
                <a:lnTo>
                  <a:pt x="5050367" y="439484"/>
                </a:lnTo>
                <a:lnTo>
                  <a:pt x="5050367" y="468488"/>
                </a:lnTo>
                <a:lnTo>
                  <a:pt x="5040714" y="468488"/>
                </a:lnTo>
                <a:lnTo>
                  <a:pt x="5040714" y="485459"/>
                </a:lnTo>
                <a:lnTo>
                  <a:pt x="4934030" y="485459"/>
                </a:lnTo>
                <a:lnTo>
                  <a:pt x="4934030" y="527761"/>
                </a:lnTo>
                <a:lnTo>
                  <a:pt x="4884371" y="527761"/>
                </a:lnTo>
                <a:lnTo>
                  <a:pt x="4884371" y="568796"/>
                </a:lnTo>
                <a:lnTo>
                  <a:pt x="4841951" y="568796"/>
                </a:lnTo>
                <a:lnTo>
                  <a:pt x="4841951" y="611098"/>
                </a:lnTo>
                <a:lnTo>
                  <a:pt x="4564444" y="611098"/>
                </a:lnTo>
                <a:lnTo>
                  <a:pt x="4564444" y="642508"/>
                </a:lnTo>
                <a:lnTo>
                  <a:pt x="4486844" y="642508"/>
                </a:lnTo>
                <a:lnTo>
                  <a:pt x="4486844" y="672778"/>
                </a:lnTo>
                <a:lnTo>
                  <a:pt x="4444424" y="672778"/>
                </a:lnTo>
                <a:lnTo>
                  <a:pt x="4444424" y="712674"/>
                </a:lnTo>
                <a:lnTo>
                  <a:pt x="4404545" y="712674"/>
                </a:lnTo>
                <a:lnTo>
                  <a:pt x="4404545" y="750036"/>
                </a:lnTo>
                <a:lnTo>
                  <a:pt x="4231183" y="750036"/>
                </a:lnTo>
                <a:lnTo>
                  <a:pt x="4231183" y="765741"/>
                </a:lnTo>
                <a:lnTo>
                  <a:pt x="4215434" y="765741"/>
                </a:lnTo>
                <a:lnTo>
                  <a:pt x="4215434" y="779039"/>
                </a:lnTo>
                <a:lnTo>
                  <a:pt x="4156122" y="779039"/>
                </a:lnTo>
                <a:lnTo>
                  <a:pt x="4156122" y="802090"/>
                </a:lnTo>
                <a:lnTo>
                  <a:pt x="4066329" y="802090"/>
                </a:lnTo>
                <a:lnTo>
                  <a:pt x="4066329" y="820201"/>
                </a:lnTo>
                <a:lnTo>
                  <a:pt x="4051851" y="820201"/>
                </a:lnTo>
                <a:lnTo>
                  <a:pt x="4051851" y="835906"/>
                </a:lnTo>
                <a:lnTo>
                  <a:pt x="4033689" y="835906"/>
                </a:lnTo>
                <a:lnTo>
                  <a:pt x="4033689" y="860097"/>
                </a:lnTo>
                <a:lnTo>
                  <a:pt x="3911256" y="860097"/>
                </a:lnTo>
                <a:lnTo>
                  <a:pt x="3911256" y="880615"/>
                </a:lnTo>
                <a:lnTo>
                  <a:pt x="3849531" y="880615"/>
                </a:lnTo>
                <a:lnTo>
                  <a:pt x="3849531" y="908352"/>
                </a:lnTo>
                <a:lnTo>
                  <a:pt x="3820447" y="908352"/>
                </a:lnTo>
                <a:lnTo>
                  <a:pt x="3820447" y="927729"/>
                </a:lnTo>
                <a:lnTo>
                  <a:pt x="3785267" y="927729"/>
                </a:lnTo>
                <a:lnTo>
                  <a:pt x="3785267" y="963952"/>
                </a:lnTo>
                <a:lnTo>
                  <a:pt x="3705253" y="963952"/>
                </a:lnTo>
                <a:lnTo>
                  <a:pt x="3705253" y="985736"/>
                </a:lnTo>
                <a:lnTo>
                  <a:pt x="3592600" y="985736"/>
                </a:lnTo>
                <a:lnTo>
                  <a:pt x="3592600" y="1016006"/>
                </a:lnTo>
                <a:lnTo>
                  <a:pt x="3488328" y="1016006"/>
                </a:lnTo>
                <a:lnTo>
                  <a:pt x="3488328" y="1031584"/>
                </a:lnTo>
                <a:lnTo>
                  <a:pt x="3455688" y="1031584"/>
                </a:lnTo>
                <a:lnTo>
                  <a:pt x="3455688" y="1055775"/>
                </a:lnTo>
                <a:lnTo>
                  <a:pt x="3263021" y="1055775"/>
                </a:lnTo>
                <a:lnTo>
                  <a:pt x="3263021" y="1087185"/>
                </a:lnTo>
                <a:lnTo>
                  <a:pt x="3203582" y="1087185"/>
                </a:lnTo>
                <a:lnTo>
                  <a:pt x="3203582" y="1110236"/>
                </a:lnTo>
                <a:lnTo>
                  <a:pt x="3141858" y="1110236"/>
                </a:lnTo>
                <a:lnTo>
                  <a:pt x="3141858" y="1133160"/>
                </a:lnTo>
                <a:lnTo>
                  <a:pt x="3111503" y="1133160"/>
                </a:lnTo>
                <a:lnTo>
                  <a:pt x="3111503" y="1152538"/>
                </a:lnTo>
                <a:lnTo>
                  <a:pt x="3013328" y="1152538"/>
                </a:lnTo>
                <a:lnTo>
                  <a:pt x="3013328" y="1168242"/>
                </a:lnTo>
                <a:lnTo>
                  <a:pt x="2889752" y="1168242"/>
                </a:lnTo>
                <a:lnTo>
                  <a:pt x="2889752" y="1183947"/>
                </a:lnTo>
                <a:lnTo>
                  <a:pt x="2812152" y="1183947"/>
                </a:lnTo>
                <a:lnTo>
                  <a:pt x="2812152" y="1206871"/>
                </a:lnTo>
                <a:lnTo>
                  <a:pt x="2784338" y="1206871"/>
                </a:lnTo>
                <a:lnTo>
                  <a:pt x="2784338" y="1217764"/>
                </a:lnTo>
                <a:lnTo>
                  <a:pt x="2745601" y="1217764"/>
                </a:lnTo>
                <a:lnTo>
                  <a:pt x="2745601" y="1232202"/>
                </a:lnTo>
                <a:lnTo>
                  <a:pt x="2711691" y="1232202"/>
                </a:lnTo>
                <a:lnTo>
                  <a:pt x="2711691" y="1247907"/>
                </a:lnTo>
                <a:lnTo>
                  <a:pt x="2655935" y="1247907"/>
                </a:lnTo>
                <a:lnTo>
                  <a:pt x="2655935" y="1264878"/>
                </a:lnTo>
                <a:lnTo>
                  <a:pt x="2595354" y="1264878"/>
                </a:lnTo>
                <a:lnTo>
                  <a:pt x="2595354" y="1289069"/>
                </a:lnTo>
                <a:lnTo>
                  <a:pt x="2500735" y="1289069"/>
                </a:lnTo>
                <a:lnTo>
                  <a:pt x="2500735" y="1301101"/>
                </a:lnTo>
                <a:lnTo>
                  <a:pt x="2471651" y="1301101"/>
                </a:lnTo>
                <a:lnTo>
                  <a:pt x="2471651" y="1315666"/>
                </a:lnTo>
                <a:lnTo>
                  <a:pt x="2455902" y="1315666"/>
                </a:lnTo>
                <a:lnTo>
                  <a:pt x="2455902" y="1342263"/>
                </a:lnTo>
                <a:lnTo>
                  <a:pt x="2428088" y="1342263"/>
                </a:lnTo>
                <a:lnTo>
                  <a:pt x="2428088" y="1359108"/>
                </a:lnTo>
                <a:lnTo>
                  <a:pt x="2374746" y="1359108"/>
                </a:lnTo>
                <a:lnTo>
                  <a:pt x="2374746" y="1373673"/>
                </a:lnTo>
                <a:lnTo>
                  <a:pt x="2226911" y="1373673"/>
                </a:lnTo>
                <a:lnTo>
                  <a:pt x="2226911" y="1386971"/>
                </a:lnTo>
                <a:lnTo>
                  <a:pt x="2208750" y="1386971"/>
                </a:lnTo>
                <a:lnTo>
                  <a:pt x="2208750" y="1424334"/>
                </a:lnTo>
                <a:lnTo>
                  <a:pt x="2188175" y="1424334"/>
                </a:lnTo>
                <a:lnTo>
                  <a:pt x="2188175" y="1457010"/>
                </a:lnTo>
                <a:lnTo>
                  <a:pt x="2046310" y="1457010"/>
                </a:lnTo>
                <a:lnTo>
                  <a:pt x="2046310" y="1466636"/>
                </a:lnTo>
                <a:lnTo>
                  <a:pt x="1999064" y="1466636"/>
                </a:lnTo>
                <a:lnTo>
                  <a:pt x="1999064" y="1484747"/>
                </a:lnTo>
                <a:lnTo>
                  <a:pt x="1934926" y="1484747"/>
                </a:lnTo>
                <a:lnTo>
                  <a:pt x="1934926" y="1498046"/>
                </a:lnTo>
                <a:lnTo>
                  <a:pt x="1847673" y="1498046"/>
                </a:lnTo>
                <a:lnTo>
                  <a:pt x="1847673" y="1511344"/>
                </a:lnTo>
                <a:lnTo>
                  <a:pt x="1798014" y="1511344"/>
                </a:lnTo>
                <a:lnTo>
                  <a:pt x="1798014" y="1531862"/>
                </a:lnTo>
                <a:lnTo>
                  <a:pt x="1768803" y="1531862"/>
                </a:lnTo>
                <a:lnTo>
                  <a:pt x="1768803" y="1547693"/>
                </a:lnTo>
                <a:lnTo>
                  <a:pt x="1748228" y="1547693"/>
                </a:lnTo>
                <a:lnTo>
                  <a:pt x="1748228" y="1563398"/>
                </a:lnTo>
                <a:lnTo>
                  <a:pt x="1723970" y="1563398"/>
                </a:lnTo>
                <a:lnTo>
                  <a:pt x="1723970" y="1581510"/>
                </a:lnTo>
                <a:lnTo>
                  <a:pt x="1663389" y="1581510"/>
                </a:lnTo>
                <a:lnTo>
                  <a:pt x="1663389" y="1609246"/>
                </a:lnTo>
                <a:lnTo>
                  <a:pt x="1602807" y="1609246"/>
                </a:lnTo>
                <a:lnTo>
                  <a:pt x="1602807" y="1626218"/>
                </a:lnTo>
                <a:lnTo>
                  <a:pt x="1567754" y="1626218"/>
                </a:lnTo>
                <a:lnTo>
                  <a:pt x="1567754" y="1639516"/>
                </a:lnTo>
                <a:lnTo>
                  <a:pt x="1522921" y="1639516"/>
                </a:lnTo>
                <a:lnTo>
                  <a:pt x="1522921" y="1650408"/>
                </a:lnTo>
                <a:lnTo>
                  <a:pt x="1471992" y="1650408"/>
                </a:lnTo>
                <a:lnTo>
                  <a:pt x="1471992" y="1675739"/>
                </a:lnTo>
                <a:lnTo>
                  <a:pt x="1388422" y="1675739"/>
                </a:lnTo>
                <a:lnTo>
                  <a:pt x="1388422" y="1695117"/>
                </a:lnTo>
                <a:lnTo>
                  <a:pt x="1355655" y="1695117"/>
                </a:lnTo>
                <a:lnTo>
                  <a:pt x="1355655" y="1721714"/>
                </a:lnTo>
                <a:lnTo>
                  <a:pt x="1327841" y="1721714"/>
                </a:lnTo>
                <a:lnTo>
                  <a:pt x="1327841" y="1732479"/>
                </a:lnTo>
                <a:lnTo>
                  <a:pt x="1292660" y="1732479"/>
                </a:lnTo>
                <a:lnTo>
                  <a:pt x="1292660" y="1763889"/>
                </a:lnTo>
                <a:lnTo>
                  <a:pt x="1189659" y="1763889"/>
                </a:lnTo>
                <a:lnTo>
                  <a:pt x="1189659" y="1778454"/>
                </a:lnTo>
                <a:lnTo>
                  <a:pt x="1164258" y="1778454"/>
                </a:lnTo>
                <a:lnTo>
                  <a:pt x="1164258" y="1797832"/>
                </a:lnTo>
                <a:lnTo>
                  <a:pt x="1148382" y="1797832"/>
                </a:lnTo>
                <a:lnTo>
                  <a:pt x="1148382" y="1817083"/>
                </a:lnTo>
                <a:lnTo>
                  <a:pt x="1113329" y="1817083"/>
                </a:lnTo>
                <a:lnTo>
                  <a:pt x="1113329" y="1826835"/>
                </a:lnTo>
                <a:lnTo>
                  <a:pt x="1084244" y="1826835"/>
                </a:lnTo>
                <a:lnTo>
                  <a:pt x="1084244" y="1844947"/>
                </a:lnTo>
                <a:lnTo>
                  <a:pt x="1064813" y="1844947"/>
                </a:lnTo>
                <a:lnTo>
                  <a:pt x="1064813" y="1863058"/>
                </a:lnTo>
                <a:lnTo>
                  <a:pt x="1005501" y="1863058"/>
                </a:lnTo>
                <a:lnTo>
                  <a:pt x="1005501" y="1883576"/>
                </a:lnTo>
                <a:lnTo>
                  <a:pt x="977560" y="1883576"/>
                </a:lnTo>
                <a:lnTo>
                  <a:pt x="977560" y="1907766"/>
                </a:lnTo>
                <a:lnTo>
                  <a:pt x="946063" y="1907766"/>
                </a:lnTo>
                <a:lnTo>
                  <a:pt x="946063" y="1928284"/>
                </a:lnTo>
                <a:lnTo>
                  <a:pt x="930314" y="1928284"/>
                </a:lnTo>
                <a:lnTo>
                  <a:pt x="930314" y="1946395"/>
                </a:lnTo>
                <a:lnTo>
                  <a:pt x="860080" y="1946395"/>
                </a:lnTo>
                <a:lnTo>
                  <a:pt x="860080" y="1957287"/>
                </a:lnTo>
                <a:lnTo>
                  <a:pt x="838235" y="1957287"/>
                </a:lnTo>
                <a:lnTo>
                  <a:pt x="838235" y="1974259"/>
                </a:lnTo>
                <a:lnTo>
                  <a:pt x="810294" y="1974259"/>
                </a:lnTo>
                <a:lnTo>
                  <a:pt x="810294" y="1988697"/>
                </a:lnTo>
                <a:lnTo>
                  <a:pt x="767874" y="1988697"/>
                </a:lnTo>
                <a:lnTo>
                  <a:pt x="767874" y="2020107"/>
                </a:lnTo>
                <a:lnTo>
                  <a:pt x="713389" y="2020107"/>
                </a:lnTo>
                <a:lnTo>
                  <a:pt x="713389" y="2033406"/>
                </a:lnTo>
                <a:lnTo>
                  <a:pt x="685575" y="2033406"/>
                </a:lnTo>
                <a:lnTo>
                  <a:pt x="685575" y="2053923"/>
                </a:lnTo>
                <a:lnTo>
                  <a:pt x="652807" y="2053923"/>
                </a:lnTo>
                <a:lnTo>
                  <a:pt x="652807" y="2081787"/>
                </a:lnTo>
                <a:lnTo>
                  <a:pt x="626136" y="2081787"/>
                </a:lnTo>
                <a:lnTo>
                  <a:pt x="626136" y="2099898"/>
                </a:lnTo>
                <a:lnTo>
                  <a:pt x="597052" y="2099898"/>
                </a:lnTo>
                <a:lnTo>
                  <a:pt x="597052" y="2121682"/>
                </a:lnTo>
                <a:lnTo>
                  <a:pt x="571651" y="2121682"/>
                </a:lnTo>
                <a:lnTo>
                  <a:pt x="571651" y="2136121"/>
                </a:lnTo>
                <a:lnTo>
                  <a:pt x="551076" y="2136121"/>
                </a:lnTo>
                <a:lnTo>
                  <a:pt x="551076" y="2150686"/>
                </a:lnTo>
                <a:lnTo>
                  <a:pt x="508656" y="2150686"/>
                </a:lnTo>
                <a:lnTo>
                  <a:pt x="508656" y="2161451"/>
                </a:lnTo>
                <a:lnTo>
                  <a:pt x="466237" y="2161451"/>
                </a:lnTo>
                <a:lnTo>
                  <a:pt x="466237" y="2180829"/>
                </a:lnTo>
                <a:lnTo>
                  <a:pt x="445662" y="2180829"/>
                </a:lnTo>
                <a:lnTo>
                  <a:pt x="445662" y="2201347"/>
                </a:lnTo>
                <a:lnTo>
                  <a:pt x="414164" y="2201347"/>
                </a:lnTo>
                <a:lnTo>
                  <a:pt x="414164" y="2218318"/>
                </a:lnTo>
                <a:lnTo>
                  <a:pt x="377714" y="2218318"/>
                </a:lnTo>
                <a:lnTo>
                  <a:pt x="377714" y="2235290"/>
                </a:lnTo>
                <a:lnTo>
                  <a:pt x="315989" y="2235290"/>
                </a:lnTo>
                <a:lnTo>
                  <a:pt x="315989" y="2244915"/>
                </a:lnTo>
                <a:lnTo>
                  <a:pt x="275983" y="2244915"/>
                </a:lnTo>
                <a:lnTo>
                  <a:pt x="275983" y="2266699"/>
                </a:lnTo>
                <a:lnTo>
                  <a:pt x="251725" y="2266699"/>
                </a:lnTo>
                <a:lnTo>
                  <a:pt x="251725" y="2287217"/>
                </a:lnTo>
                <a:lnTo>
                  <a:pt x="221370" y="2287217"/>
                </a:lnTo>
                <a:lnTo>
                  <a:pt x="221370" y="2307735"/>
                </a:lnTo>
                <a:lnTo>
                  <a:pt x="198382" y="2307735"/>
                </a:lnTo>
                <a:lnTo>
                  <a:pt x="198382" y="2322173"/>
                </a:lnTo>
                <a:lnTo>
                  <a:pt x="162059" y="2322173"/>
                </a:lnTo>
                <a:lnTo>
                  <a:pt x="162059" y="2340411"/>
                </a:lnTo>
                <a:lnTo>
                  <a:pt x="99064" y="2340411"/>
                </a:lnTo>
                <a:lnTo>
                  <a:pt x="99064" y="2357256"/>
                </a:lnTo>
                <a:lnTo>
                  <a:pt x="52961" y="2357256"/>
                </a:lnTo>
                <a:lnTo>
                  <a:pt x="52961" y="2374227"/>
                </a:lnTo>
                <a:lnTo>
                  <a:pt x="19051" y="2374227"/>
                </a:lnTo>
              </a:path>
            </a:pathLst>
          </a:custGeom>
          <a:noFill/>
          <a:ln w="25400" cap="flat">
            <a:solidFill>
              <a:srgbClr val="C0504D"/>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316" name="Freeform 315">
            <a:extLst>
              <a:ext uri="{FF2B5EF4-FFF2-40B4-BE49-F238E27FC236}">
                <a16:creationId xmlns:a16="http://schemas.microsoft.com/office/drawing/2014/main" id="{0E288954-AD0F-7642-9E8F-867F294EC850}"/>
              </a:ext>
            </a:extLst>
          </p:cNvPr>
          <p:cNvSpPr/>
          <p:nvPr/>
        </p:nvSpPr>
        <p:spPr>
          <a:xfrm>
            <a:off x="3583532" y="3708414"/>
            <a:ext cx="5804143" cy="1583156"/>
          </a:xfrm>
          <a:custGeom>
            <a:avLst/>
            <a:gdLst>
              <a:gd name="connsiteX0" fmla="*/ 5792205 w 5804143"/>
              <a:gd name="connsiteY0" fmla="*/ 18998 h 1583155"/>
              <a:gd name="connsiteX1" fmla="*/ 5673328 w 5804143"/>
              <a:gd name="connsiteY1" fmla="*/ 18998 h 1583155"/>
              <a:gd name="connsiteX2" fmla="*/ 5673328 w 5804143"/>
              <a:gd name="connsiteY2" fmla="*/ 62820 h 1583155"/>
              <a:gd name="connsiteX3" fmla="*/ 5560166 w 5804143"/>
              <a:gd name="connsiteY3" fmla="*/ 62820 h 1583155"/>
              <a:gd name="connsiteX4" fmla="*/ 5560166 w 5804143"/>
              <a:gd name="connsiteY4" fmla="*/ 121080 h 1583155"/>
              <a:gd name="connsiteX5" fmla="*/ 5541750 w 5804143"/>
              <a:gd name="connsiteY5" fmla="*/ 121080 h 1583155"/>
              <a:gd name="connsiteX6" fmla="*/ 5541750 w 5804143"/>
              <a:gd name="connsiteY6" fmla="*/ 155276 h 1583155"/>
              <a:gd name="connsiteX7" fmla="*/ 5414745 w 5804143"/>
              <a:gd name="connsiteY7" fmla="*/ 155276 h 1583155"/>
              <a:gd name="connsiteX8" fmla="*/ 5414745 w 5804143"/>
              <a:gd name="connsiteY8" fmla="*/ 171741 h 1583155"/>
              <a:gd name="connsiteX9" fmla="*/ 5398234 w 5804143"/>
              <a:gd name="connsiteY9" fmla="*/ 171741 h 1583155"/>
              <a:gd name="connsiteX10" fmla="*/ 5398234 w 5804143"/>
              <a:gd name="connsiteY10" fmla="*/ 192638 h 1583155"/>
              <a:gd name="connsiteX11" fmla="*/ 5216490 w 5804143"/>
              <a:gd name="connsiteY11" fmla="*/ 192638 h 1583155"/>
              <a:gd name="connsiteX12" fmla="*/ 5216490 w 5804143"/>
              <a:gd name="connsiteY12" fmla="*/ 228228 h 1583155"/>
              <a:gd name="connsiteX13" fmla="*/ 5145240 w 5804143"/>
              <a:gd name="connsiteY13" fmla="*/ 228228 h 1583155"/>
              <a:gd name="connsiteX14" fmla="*/ 5145240 w 5804143"/>
              <a:gd name="connsiteY14" fmla="*/ 261791 h 1583155"/>
              <a:gd name="connsiteX15" fmla="*/ 5034745 w 5804143"/>
              <a:gd name="connsiteY15" fmla="*/ 261791 h 1583155"/>
              <a:gd name="connsiteX16" fmla="*/ 5034745 w 5804143"/>
              <a:gd name="connsiteY16" fmla="*/ 292187 h 1583155"/>
              <a:gd name="connsiteX17" fmla="*/ 4990801 w 5804143"/>
              <a:gd name="connsiteY17" fmla="*/ 292187 h 1583155"/>
              <a:gd name="connsiteX18" fmla="*/ 4990801 w 5804143"/>
              <a:gd name="connsiteY18" fmla="*/ 323850 h 1583155"/>
              <a:gd name="connsiteX19" fmla="*/ 4945714 w 5804143"/>
              <a:gd name="connsiteY19" fmla="*/ 323850 h 1583155"/>
              <a:gd name="connsiteX20" fmla="*/ 4945714 w 5804143"/>
              <a:gd name="connsiteY20" fmla="*/ 362479 h 1583155"/>
              <a:gd name="connsiteX21" fmla="*/ 4807914 w 5804143"/>
              <a:gd name="connsiteY21" fmla="*/ 362479 h 1583155"/>
              <a:gd name="connsiteX22" fmla="*/ 4807914 w 5804143"/>
              <a:gd name="connsiteY22" fmla="*/ 394142 h 1583155"/>
              <a:gd name="connsiteX23" fmla="*/ 4553014 w 5804143"/>
              <a:gd name="connsiteY23" fmla="*/ 394142 h 1583155"/>
              <a:gd name="connsiteX24" fmla="*/ 4553014 w 5804143"/>
              <a:gd name="connsiteY24" fmla="*/ 424539 h 1583155"/>
              <a:gd name="connsiteX25" fmla="*/ 4438709 w 5804143"/>
              <a:gd name="connsiteY25" fmla="*/ 424539 h 1583155"/>
              <a:gd name="connsiteX26" fmla="*/ 4438709 w 5804143"/>
              <a:gd name="connsiteY26" fmla="*/ 453163 h 1583155"/>
              <a:gd name="connsiteX27" fmla="*/ 4277920 w 5804143"/>
              <a:gd name="connsiteY27" fmla="*/ 453163 h 1583155"/>
              <a:gd name="connsiteX28" fmla="*/ 4277920 w 5804143"/>
              <a:gd name="connsiteY28" fmla="*/ 477860 h 1583155"/>
              <a:gd name="connsiteX29" fmla="*/ 4137452 w 5804143"/>
              <a:gd name="connsiteY29" fmla="*/ 477860 h 1583155"/>
              <a:gd name="connsiteX30" fmla="*/ 4137452 w 5804143"/>
              <a:gd name="connsiteY30" fmla="*/ 498757 h 1583155"/>
              <a:gd name="connsiteX31" fmla="*/ 4110781 w 5804143"/>
              <a:gd name="connsiteY31" fmla="*/ 498757 h 1583155"/>
              <a:gd name="connsiteX32" fmla="*/ 4110781 w 5804143"/>
              <a:gd name="connsiteY32" fmla="*/ 550685 h 1583155"/>
              <a:gd name="connsiteX33" fmla="*/ 3869217 w 5804143"/>
              <a:gd name="connsiteY33" fmla="*/ 550685 h 1583155"/>
              <a:gd name="connsiteX34" fmla="*/ 3869217 w 5804143"/>
              <a:gd name="connsiteY34" fmla="*/ 577915 h 1583155"/>
              <a:gd name="connsiteX35" fmla="*/ 3766978 w 5804143"/>
              <a:gd name="connsiteY35" fmla="*/ 577915 h 1583155"/>
              <a:gd name="connsiteX36" fmla="*/ 3766978 w 5804143"/>
              <a:gd name="connsiteY36" fmla="*/ 592480 h 1583155"/>
              <a:gd name="connsiteX37" fmla="*/ 3724431 w 5804143"/>
              <a:gd name="connsiteY37" fmla="*/ 592480 h 1583155"/>
              <a:gd name="connsiteX38" fmla="*/ 3724431 w 5804143"/>
              <a:gd name="connsiteY38" fmla="*/ 620470 h 1583155"/>
              <a:gd name="connsiteX39" fmla="*/ 3705380 w 5804143"/>
              <a:gd name="connsiteY39" fmla="*/ 620470 h 1583155"/>
              <a:gd name="connsiteX40" fmla="*/ 3705380 w 5804143"/>
              <a:gd name="connsiteY40" fmla="*/ 638835 h 1583155"/>
              <a:gd name="connsiteX41" fmla="*/ 3540146 w 5804143"/>
              <a:gd name="connsiteY41" fmla="*/ 638835 h 1583155"/>
              <a:gd name="connsiteX42" fmla="*/ 3540146 w 5804143"/>
              <a:gd name="connsiteY42" fmla="*/ 660999 h 1583155"/>
              <a:gd name="connsiteX43" fmla="*/ 3347606 w 5804143"/>
              <a:gd name="connsiteY43" fmla="*/ 660999 h 1583155"/>
              <a:gd name="connsiteX44" fmla="*/ 3347606 w 5804143"/>
              <a:gd name="connsiteY44" fmla="*/ 693296 h 1583155"/>
              <a:gd name="connsiteX45" fmla="*/ 3200788 w 5804143"/>
              <a:gd name="connsiteY45" fmla="*/ 693296 h 1583155"/>
              <a:gd name="connsiteX46" fmla="*/ 3200788 w 5804143"/>
              <a:gd name="connsiteY46" fmla="*/ 708494 h 1583155"/>
              <a:gd name="connsiteX47" fmla="*/ 2926330 w 5804143"/>
              <a:gd name="connsiteY47" fmla="*/ 708494 h 1583155"/>
              <a:gd name="connsiteX48" fmla="*/ 2926330 w 5804143"/>
              <a:gd name="connsiteY48" fmla="*/ 726859 h 1583155"/>
              <a:gd name="connsiteX49" fmla="*/ 2888101 w 5804143"/>
              <a:gd name="connsiteY49" fmla="*/ 726859 h 1583155"/>
              <a:gd name="connsiteX50" fmla="*/ 2888101 w 5804143"/>
              <a:gd name="connsiteY50" fmla="*/ 743323 h 1583155"/>
              <a:gd name="connsiteX51" fmla="*/ 2738870 w 5804143"/>
              <a:gd name="connsiteY51" fmla="*/ 743323 h 1583155"/>
              <a:gd name="connsiteX52" fmla="*/ 2738870 w 5804143"/>
              <a:gd name="connsiteY52" fmla="*/ 768654 h 1583155"/>
              <a:gd name="connsiteX53" fmla="*/ 2701911 w 5804143"/>
              <a:gd name="connsiteY53" fmla="*/ 768654 h 1583155"/>
              <a:gd name="connsiteX54" fmla="*/ 2701911 w 5804143"/>
              <a:gd name="connsiteY54" fmla="*/ 783219 h 1583155"/>
              <a:gd name="connsiteX55" fmla="*/ 2656189 w 5804143"/>
              <a:gd name="connsiteY55" fmla="*/ 783219 h 1583155"/>
              <a:gd name="connsiteX56" fmla="*/ 2656189 w 5804143"/>
              <a:gd name="connsiteY56" fmla="*/ 797151 h 1583155"/>
              <a:gd name="connsiteX57" fmla="*/ 2623803 w 5804143"/>
              <a:gd name="connsiteY57" fmla="*/ 797151 h 1583155"/>
              <a:gd name="connsiteX58" fmla="*/ 2623803 w 5804143"/>
              <a:gd name="connsiteY58" fmla="*/ 813109 h 1583155"/>
              <a:gd name="connsiteX59" fmla="*/ 2598402 w 5804143"/>
              <a:gd name="connsiteY59" fmla="*/ 813109 h 1583155"/>
              <a:gd name="connsiteX60" fmla="*/ 2598402 w 5804143"/>
              <a:gd name="connsiteY60" fmla="*/ 853004 h 1583155"/>
              <a:gd name="connsiteX61" fmla="*/ 2554458 w 5804143"/>
              <a:gd name="connsiteY61" fmla="*/ 853004 h 1583155"/>
              <a:gd name="connsiteX62" fmla="*/ 2554458 w 5804143"/>
              <a:gd name="connsiteY62" fmla="*/ 873902 h 1583155"/>
              <a:gd name="connsiteX63" fmla="*/ 2497941 w 5804143"/>
              <a:gd name="connsiteY63" fmla="*/ 873902 h 1583155"/>
              <a:gd name="connsiteX64" fmla="*/ 2497941 w 5804143"/>
              <a:gd name="connsiteY64" fmla="*/ 895433 h 1583155"/>
              <a:gd name="connsiteX65" fmla="*/ 2433168 w 5804143"/>
              <a:gd name="connsiteY65" fmla="*/ 895433 h 1583155"/>
              <a:gd name="connsiteX66" fmla="*/ 2433168 w 5804143"/>
              <a:gd name="connsiteY66" fmla="*/ 909365 h 1583155"/>
              <a:gd name="connsiteX67" fmla="*/ 2299686 w 5804143"/>
              <a:gd name="connsiteY67" fmla="*/ 909365 h 1583155"/>
              <a:gd name="connsiteX68" fmla="*/ 2299686 w 5804143"/>
              <a:gd name="connsiteY68" fmla="*/ 925196 h 1583155"/>
              <a:gd name="connsiteX69" fmla="*/ 2216497 w 5804143"/>
              <a:gd name="connsiteY69" fmla="*/ 925196 h 1583155"/>
              <a:gd name="connsiteX70" fmla="*/ 2216497 w 5804143"/>
              <a:gd name="connsiteY70" fmla="*/ 933429 h 1583155"/>
              <a:gd name="connsiteX71" fmla="*/ 2192366 w 5804143"/>
              <a:gd name="connsiteY71" fmla="*/ 933429 h 1583155"/>
              <a:gd name="connsiteX72" fmla="*/ 2192366 w 5804143"/>
              <a:gd name="connsiteY72" fmla="*/ 949260 h 1583155"/>
              <a:gd name="connsiteX73" fmla="*/ 2109685 w 5804143"/>
              <a:gd name="connsiteY73" fmla="*/ 949260 h 1583155"/>
              <a:gd name="connsiteX74" fmla="*/ 2109685 w 5804143"/>
              <a:gd name="connsiteY74" fmla="*/ 972058 h 1583155"/>
              <a:gd name="connsiteX75" fmla="*/ 2004906 w 5804143"/>
              <a:gd name="connsiteY75" fmla="*/ 972058 h 1583155"/>
              <a:gd name="connsiteX76" fmla="*/ 2004906 w 5804143"/>
              <a:gd name="connsiteY76" fmla="*/ 987383 h 1583155"/>
              <a:gd name="connsiteX77" fmla="*/ 1959692 w 5804143"/>
              <a:gd name="connsiteY77" fmla="*/ 987383 h 1583155"/>
              <a:gd name="connsiteX78" fmla="*/ 1959692 w 5804143"/>
              <a:gd name="connsiteY78" fmla="*/ 1004481 h 1583155"/>
              <a:gd name="connsiteX79" fmla="*/ 1844117 w 5804143"/>
              <a:gd name="connsiteY79" fmla="*/ 1004481 h 1583155"/>
              <a:gd name="connsiteX80" fmla="*/ 1844117 w 5804143"/>
              <a:gd name="connsiteY80" fmla="*/ 1019046 h 1583155"/>
              <a:gd name="connsiteX81" fmla="*/ 1809064 w 5804143"/>
              <a:gd name="connsiteY81" fmla="*/ 1019046 h 1583155"/>
              <a:gd name="connsiteX82" fmla="*/ 1809064 w 5804143"/>
              <a:gd name="connsiteY82" fmla="*/ 1038044 h 1583155"/>
              <a:gd name="connsiteX83" fmla="*/ 1784933 w 5804143"/>
              <a:gd name="connsiteY83" fmla="*/ 1038044 h 1583155"/>
              <a:gd name="connsiteX84" fmla="*/ 1784933 w 5804143"/>
              <a:gd name="connsiteY84" fmla="*/ 1049442 h 1583155"/>
              <a:gd name="connsiteX85" fmla="*/ 1749371 w 5804143"/>
              <a:gd name="connsiteY85" fmla="*/ 1049442 h 1583155"/>
              <a:gd name="connsiteX86" fmla="*/ 1749371 w 5804143"/>
              <a:gd name="connsiteY86" fmla="*/ 1070973 h 1583155"/>
              <a:gd name="connsiteX87" fmla="*/ 1613984 w 5804143"/>
              <a:gd name="connsiteY87" fmla="*/ 1070973 h 1583155"/>
              <a:gd name="connsiteX88" fmla="*/ 1613984 w 5804143"/>
              <a:gd name="connsiteY88" fmla="*/ 1095671 h 1583155"/>
              <a:gd name="connsiteX89" fmla="*/ 1559371 w 5804143"/>
              <a:gd name="connsiteY89" fmla="*/ 1095671 h 1583155"/>
              <a:gd name="connsiteX90" fmla="*/ 1559371 w 5804143"/>
              <a:gd name="connsiteY90" fmla="*/ 1118468 h 1583155"/>
              <a:gd name="connsiteX91" fmla="*/ 1528890 w 5804143"/>
              <a:gd name="connsiteY91" fmla="*/ 1118468 h 1583155"/>
              <a:gd name="connsiteX92" fmla="*/ 1528890 w 5804143"/>
              <a:gd name="connsiteY92" fmla="*/ 1138099 h 1583155"/>
              <a:gd name="connsiteX93" fmla="*/ 1481263 w 5804143"/>
              <a:gd name="connsiteY93" fmla="*/ 1138099 h 1583155"/>
              <a:gd name="connsiteX94" fmla="*/ 1481263 w 5804143"/>
              <a:gd name="connsiteY94" fmla="*/ 1155831 h 1583155"/>
              <a:gd name="connsiteX95" fmla="*/ 1441891 w 5804143"/>
              <a:gd name="connsiteY95" fmla="*/ 1155831 h 1583155"/>
              <a:gd name="connsiteX96" fmla="*/ 1441891 w 5804143"/>
              <a:gd name="connsiteY96" fmla="*/ 1177361 h 1583155"/>
              <a:gd name="connsiteX97" fmla="*/ 1399218 w 5804143"/>
              <a:gd name="connsiteY97" fmla="*/ 1177361 h 1583155"/>
              <a:gd name="connsiteX98" fmla="*/ 1399218 w 5804143"/>
              <a:gd name="connsiteY98" fmla="*/ 1196486 h 1583155"/>
              <a:gd name="connsiteX99" fmla="*/ 1343335 w 5804143"/>
              <a:gd name="connsiteY99" fmla="*/ 1196486 h 1583155"/>
              <a:gd name="connsiteX100" fmla="*/ 1343335 w 5804143"/>
              <a:gd name="connsiteY100" fmla="*/ 1215484 h 1583155"/>
              <a:gd name="connsiteX101" fmla="*/ 1277928 w 5804143"/>
              <a:gd name="connsiteY101" fmla="*/ 1215484 h 1583155"/>
              <a:gd name="connsiteX102" fmla="*/ 1277928 w 5804143"/>
              <a:gd name="connsiteY102" fmla="*/ 1227516 h 1583155"/>
              <a:gd name="connsiteX103" fmla="*/ 1235381 w 5804143"/>
              <a:gd name="connsiteY103" fmla="*/ 1227516 h 1583155"/>
              <a:gd name="connsiteX104" fmla="*/ 1235381 w 5804143"/>
              <a:gd name="connsiteY104" fmla="*/ 1246514 h 1583155"/>
              <a:gd name="connsiteX105" fmla="*/ 1192707 w 5804143"/>
              <a:gd name="connsiteY105" fmla="*/ 1246514 h 1583155"/>
              <a:gd name="connsiteX106" fmla="*/ 1192707 w 5804143"/>
              <a:gd name="connsiteY106" fmla="*/ 1261079 h 1583155"/>
              <a:gd name="connsiteX107" fmla="*/ 1024298 w 5804143"/>
              <a:gd name="connsiteY107" fmla="*/ 1261079 h 1583155"/>
              <a:gd name="connsiteX108" fmla="*/ 1024298 w 5804143"/>
              <a:gd name="connsiteY108" fmla="*/ 1274377 h 1583155"/>
              <a:gd name="connsiteX109" fmla="*/ 986831 w 5804143"/>
              <a:gd name="connsiteY109" fmla="*/ 1274377 h 1583155"/>
              <a:gd name="connsiteX110" fmla="*/ 986831 w 5804143"/>
              <a:gd name="connsiteY110" fmla="*/ 1290842 h 1583155"/>
              <a:gd name="connsiteX111" fmla="*/ 935394 w 5804143"/>
              <a:gd name="connsiteY111" fmla="*/ 1290842 h 1583155"/>
              <a:gd name="connsiteX112" fmla="*/ 935394 w 5804143"/>
              <a:gd name="connsiteY112" fmla="*/ 1305407 h 1583155"/>
              <a:gd name="connsiteX113" fmla="*/ 892212 w 5804143"/>
              <a:gd name="connsiteY113" fmla="*/ 1305407 h 1583155"/>
              <a:gd name="connsiteX114" fmla="*/ 892212 w 5804143"/>
              <a:gd name="connsiteY114" fmla="*/ 1314273 h 1583155"/>
              <a:gd name="connsiteX115" fmla="*/ 817152 w 5804143"/>
              <a:gd name="connsiteY115" fmla="*/ 1314273 h 1583155"/>
              <a:gd name="connsiteX116" fmla="*/ 817152 w 5804143"/>
              <a:gd name="connsiteY116" fmla="*/ 1326938 h 1583155"/>
              <a:gd name="connsiteX117" fmla="*/ 718723 w 5804143"/>
              <a:gd name="connsiteY117" fmla="*/ 1326938 h 1583155"/>
              <a:gd name="connsiteX118" fmla="*/ 718723 w 5804143"/>
              <a:gd name="connsiteY118" fmla="*/ 1347836 h 1583155"/>
              <a:gd name="connsiteX119" fmla="*/ 681892 w 5804143"/>
              <a:gd name="connsiteY119" fmla="*/ 1347836 h 1583155"/>
              <a:gd name="connsiteX120" fmla="*/ 681892 w 5804143"/>
              <a:gd name="connsiteY120" fmla="*/ 1364427 h 1583155"/>
              <a:gd name="connsiteX121" fmla="*/ 640488 w 5804143"/>
              <a:gd name="connsiteY121" fmla="*/ 1364427 h 1583155"/>
              <a:gd name="connsiteX122" fmla="*/ 640488 w 5804143"/>
              <a:gd name="connsiteY122" fmla="*/ 1387858 h 1583155"/>
              <a:gd name="connsiteX123" fmla="*/ 566825 w 5804143"/>
              <a:gd name="connsiteY123" fmla="*/ 1387858 h 1583155"/>
              <a:gd name="connsiteX124" fmla="*/ 566825 w 5804143"/>
              <a:gd name="connsiteY124" fmla="*/ 1411922 h 1583155"/>
              <a:gd name="connsiteX125" fmla="*/ 526183 w 5804143"/>
              <a:gd name="connsiteY125" fmla="*/ 1411922 h 1583155"/>
              <a:gd name="connsiteX126" fmla="*/ 526183 w 5804143"/>
              <a:gd name="connsiteY126" fmla="*/ 1427120 h 1583155"/>
              <a:gd name="connsiteX127" fmla="*/ 489225 w 5804143"/>
              <a:gd name="connsiteY127" fmla="*/ 1427120 h 1583155"/>
              <a:gd name="connsiteX128" fmla="*/ 489225 w 5804143"/>
              <a:gd name="connsiteY128" fmla="*/ 1445485 h 1583155"/>
              <a:gd name="connsiteX129" fmla="*/ 464458 w 5804143"/>
              <a:gd name="connsiteY129" fmla="*/ 1445485 h 1583155"/>
              <a:gd name="connsiteX130" fmla="*/ 464458 w 5804143"/>
              <a:gd name="connsiteY130" fmla="*/ 1466382 h 1583155"/>
              <a:gd name="connsiteX131" fmla="*/ 420642 w 5804143"/>
              <a:gd name="connsiteY131" fmla="*/ 1466382 h 1583155"/>
              <a:gd name="connsiteX132" fmla="*/ 420642 w 5804143"/>
              <a:gd name="connsiteY132" fmla="*/ 1479048 h 1583155"/>
              <a:gd name="connsiteX133" fmla="*/ 350789 w 5804143"/>
              <a:gd name="connsiteY133" fmla="*/ 1479048 h 1583155"/>
              <a:gd name="connsiteX134" fmla="*/ 350789 w 5804143"/>
              <a:gd name="connsiteY134" fmla="*/ 1501212 h 1583155"/>
              <a:gd name="connsiteX135" fmla="*/ 297319 w 5804143"/>
              <a:gd name="connsiteY135" fmla="*/ 1501212 h 1583155"/>
              <a:gd name="connsiteX136" fmla="*/ 297319 w 5804143"/>
              <a:gd name="connsiteY136" fmla="*/ 1518310 h 1583155"/>
              <a:gd name="connsiteX137" fmla="*/ 227467 w 5804143"/>
              <a:gd name="connsiteY137" fmla="*/ 1518310 h 1583155"/>
              <a:gd name="connsiteX138" fmla="*/ 227467 w 5804143"/>
              <a:gd name="connsiteY138" fmla="*/ 1530342 h 1583155"/>
              <a:gd name="connsiteX139" fmla="*/ 181745 w 5804143"/>
              <a:gd name="connsiteY139" fmla="*/ 1530342 h 1583155"/>
              <a:gd name="connsiteX140" fmla="*/ 181745 w 5804143"/>
              <a:gd name="connsiteY140" fmla="*/ 1550100 h 1583155"/>
              <a:gd name="connsiteX141" fmla="*/ 113797 w 5804143"/>
              <a:gd name="connsiteY141" fmla="*/ 1550100 h 1583155"/>
              <a:gd name="connsiteX142" fmla="*/ 113797 w 5804143"/>
              <a:gd name="connsiteY142" fmla="*/ 1564031 h 1583155"/>
              <a:gd name="connsiteX143" fmla="*/ 76203 w 5804143"/>
              <a:gd name="connsiteY143" fmla="*/ 1564031 h 1583155"/>
              <a:gd name="connsiteX144" fmla="*/ 76203 w 5804143"/>
              <a:gd name="connsiteY144" fmla="*/ 1574797 h 1583155"/>
              <a:gd name="connsiteX145" fmla="*/ 19051 w 5804143"/>
              <a:gd name="connsiteY145" fmla="*/ 1574797 h 158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04143" h="1583155">
                <a:moveTo>
                  <a:pt x="5792205" y="18998"/>
                </a:moveTo>
                <a:lnTo>
                  <a:pt x="5673328" y="18998"/>
                </a:lnTo>
                <a:lnTo>
                  <a:pt x="5673328" y="62820"/>
                </a:lnTo>
                <a:lnTo>
                  <a:pt x="5560166" y="62820"/>
                </a:lnTo>
                <a:lnTo>
                  <a:pt x="5560166" y="121080"/>
                </a:lnTo>
                <a:lnTo>
                  <a:pt x="5541750" y="121080"/>
                </a:lnTo>
                <a:lnTo>
                  <a:pt x="5541750" y="155276"/>
                </a:lnTo>
                <a:lnTo>
                  <a:pt x="5414745" y="155276"/>
                </a:lnTo>
                <a:lnTo>
                  <a:pt x="5414745" y="171741"/>
                </a:lnTo>
                <a:lnTo>
                  <a:pt x="5398234" y="171741"/>
                </a:lnTo>
                <a:lnTo>
                  <a:pt x="5398234" y="192638"/>
                </a:lnTo>
                <a:lnTo>
                  <a:pt x="5216490" y="192638"/>
                </a:lnTo>
                <a:lnTo>
                  <a:pt x="5216490" y="228228"/>
                </a:lnTo>
                <a:lnTo>
                  <a:pt x="5145240" y="228228"/>
                </a:lnTo>
                <a:lnTo>
                  <a:pt x="5145240" y="261791"/>
                </a:lnTo>
                <a:lnTo>
                  <a:pt x="5034745" y="261791"/>
                </a:lnTo>
                <a:lnTo>
                  <a:pt x="5034745" y="292187"/>
                </a:lnTo>
                <a:lnTo>
                  <a:pt x="4990801" y="292187"/>
                </a:lnTo>
                <a:lnTo>
                  <a:pt x="4990801" y="323850"/>
                </a:lnTo>
                <a:lnTo>
                  <a:pt x="4945714" y="323850"/>
                </a:lnTo>
                <a:lnTo>
                  <a:pt x="4945714" y="362479"/>
                </a:lnTo>
                <a:lnTo>
                  <a:pt x="4807914" y="362479"/>
                </a:lnTo>
                <a:lnTo>
                  <a:pt x="4807914" y="394142"/>
                </a:lnTo>
                <a:lnTo>
                  <a:pt x="4553014" y="394142"/>
                </a:lnTo>
                <a:lnTo>
                  <a:pt x="4553014" y="424539"/>
                </a:lnTo>
                <a:lnTo>
                  <a:pt x="4438709" y="424539"/>
                </a:lnTo>
                <a:lnTo>
                  <a:pt x="4438709" y="453163"/>
                </a:lnTo>
                <a:lnTo>
                  <a:pt x="4277920" y="453163"/>
                </a:lnTo>
                <a:lnTo>
                  <a:pt x="4277920" y="477860"/>
                </a:lnTo>
                <a:lnTo>
                  <a:pt x="4137452" y="477860"/>
                </a:lnTo>
                <a:lnTo>
                  <a:pt x="4137452" y="498757"/>
                </a:lnTo>
                <a:lnTo>
                  <a:pt x="4110781" y="498757"/>
                </a:lnTo>
                <a:lnTo>
                  <a:pt x="4110781" y="550685"/>
                </a:lnTo>
                <a:lnTo>
                  <a:pt x="3869217" y="550685"/>
                </a:lnTo>
                <a:lnTo>
                  <a:pt x="3869217" y="577915"/>
                </a:lnTo>
                <a:lnTo>
                  <a:pt x="3766978" y="577915"/>
                </a:lnTo>
                <a:lnTo>
                  <a:pt x="3766978" y="592480"/>
                </a:lnTo>
                <a:lnTo>
                  <a:pt x="3724431" y="592480"/>
                </a:lnTo>
                <a:lnTo>
                  <a:pt x="3724431" y="620470"/>
                </a:lnTo>
                <a:lnTo>
                  <a:pt x="3705380" y="620470"/>
                </a:lnTo>
                <a:lnTo>
                  <a:pt x="3705380" y="638835"/>
                </a:lnTo>
                <a:lnTo>
                  <a:pt x="3540146" y="638835"/>
                </a:lnTo>
                <a:lnTo>
                  <a:pt x="3540146" y="660999"/>
                </a:lnTo>
                <a:lnTo>
                  <a:pt x="3347606" y="660999"/>
                </a:lnTo>
                <a:lnTo>
                  <a:pt x="3347606" y="693296"/>
                </a:lnTo>
                <a:lnTo>
                  <a:pt x="3200788" y="693296"/>
                </a:lnTo>
                <a:lnTo>
                  <a:pt x="3200788" y="708494"/>
                </a:lnTo>
                <a:lnTo>
                  <a:pt x="2926330" y="708494"/>
                </a:lnTo>
                <a:lnTo>
                  <a:pt x="2926330" y="726859"/>
                </a:lnTo>
                <a:lnTo>
                  <a:pt x="2888101" y="726859"/>
                </a:lnTo>
                <a:lnTo>
                  <a:pt x="2888101" y="743323"/>
                </a:lnTo>
                <a:lnTo>
                  <a:pt x="2738870" y="743323"/>
                </a:lnTo>
                <a:lnTo>
                  <a:pt x="2738870" y="768654"/>
                </a:lnTo>
                <a:lnTo>
                  <a:pt x="2701911" y="768654"/>
                </a:lnTo>
                <a:lnTo>
                  <a:pt x="2701911" y="783219"/>
                </a:lnTo>
                <a:lnTo>
                  <a:pt x="2656189" y="783219"/>
                </a:lnTo>
                <a:lnTo>
                  <a:pt x="2656189" y="797151"/>
                </a:lnTo>
                <a:lnTo>
                  <a:pt x="2623803" y="797151"/>
                </a:lnTo>
                <a:lnTo>
                  <a:pt x="2623803" y="813109"/>
                </a:lnTo>
                <a:lnTo>
                  <a:pt x="2598402" y="813109"/>
                </a:lnTo>
                <a:lnTo>
                  <a:pt x="2598402" y="853004"/>
                </a:lnTo>
                <a:lnTo>
                  <a:pt x="2554458" y="853004"/>
                </a:lnTo>
                <a:lnTo>
                  <a:pt x="2554458" y="873902"/>
                </a:lnTo>
                <a:lnTo>
                  <a:pt x="2497941" y="873902"/>
                </a:lnTo>
                <a:lnTo>
                  <a:pt x="2497941" y="895433"/>
                </a:lnTo>
                <a:lnTo>
                  <a:pt x="2433168" y="895433"/>
                </a:lnTo>
                <a:lnTo>
                  <a:pt x="2433168" y="909365"/>
                </a:lnTo>
                <a:lnTo>
                  <a:pt x="2299686" y="909365"/>
                </a:lnTo>
                <a:lnTo>
                  <a:pt x="2299686" y="925196"/>
                </a:lnTo>
                <a:lnTo>
                  <a:pt x="2216497" y="925196"/>
                </a:lnTo>
                <a:lnTo>
                  <a:pt x="2216497" y="933429"/>
                </a:lnTo>
                <a:lnTo>
                  <a:pt x="2192366" y="933429"/>
                </a:lnTo>
                <a:lnTo>
                  <a:pt x="2192366" y="949260"/>
                </a:lnTo>
                <a:lnTo>
                  <a:pt x="2109685" y="949260"/>
                </a:lnTo>
                <a:lnTo>
                  <a:pt x="2109685" y="972058"/>
                </a:lnTo>
                <a:lnTo>
                  <a:pt x="2004906" y="972058"/>
                </a:lnTo>
                <a:lnTo>
                  <a:pt x="2004906" y="987383"/>
                </a:lnTo>
                <a:lnTo>
                  <a:pt x="1959692" y="987383"/>
                </a:lnTo>
                <a:lnTo>
                  <a:pt x="1959692" y="1004481"/>
                </a:lnTo>
                <a:lnTo>
                  <a:pt x="1844117" y="1004481"/>
                </a:lnTo>
                <a:lnTo>
                  <a:pt x="1844117" y="1019046"/>
                </a:lnTo>
                <a:lnTo>
                  <a:pt x="1809064" y="1019046"/>
                </a:lnTo>
                <a:lnTo>
                  <a:pt x="1809064" y="1038044"/>
                </a:lnTo>
                <a:lnTo>
                  <a:pt x="1784933" y="1038044"/>
                </a:lnTo>
                <a:lnTo>
                  <a:pt x="1784933" y="1049442"/>
                </a:lnTo>
                <a:lnTo>
                  <a:pt x="1749371" y="1049442"/>
                </a:lnTo>
                <a:lnTo>
                  <a:pt x="1749371" y="1070973"/>
                </a:lnTo>
                <a:lnTo>
                  <a:pt x="1613984" y="1070973"/>
                </a:lnTo>
                <a:lnTo>
                  <a:pt x="1613984" y="1095671"/>
                </a:lnTo>
                <a:lnTo>
                  <a:pt x="1559371" y="1095671"/>
                </a:lnTo>
                <a:lnTo>
                  <a:pt x="1559371" y="1118468"/>
                </a:lnTo>
                <a:lnTo>
                  <a:pt x="1528890" y="1118468"/>
                </a:lnTo>
                <a:lnTo>
                  <a:pt x="1528890" y="1138099"/>
                </a:lnTo>
                <a:lnTo>
                  <a:pt x="1481263" y="1138099"/>
                </a:lnTo>
                <a:lnTo>
                  <a:pt x="1481263" y="1155831"/>
                </a:lnTo>
                <a:lnTo>
                  <a:pt x="1441891" y="1155831"/>
                </a:lnTo>
                <a:lnTo>
                  <a:pt x="1441891" y="1177361"/>
                </a:lnTo>
                <a:lnTo>
                  <a:pt x="1399218" y="1177361"/>
                </a:lnTo>
                <a:lnTo>
                  <a:pt x="1399218" y="1196486"/>
                </a:lnTo>
                <a:lnTo>
                  <a:pt x="1343335" y="1196486"/>
                </a:lnTo>
                <a:lnTo>
                  <a:pt x="1343335" y="1215484"/>
                </a:lnTo>
                <a:lnTo>
                  <a:pt x="1277928" y="1215484"/>
                </a:lnTo>
                <a:lnTo>
                  <a:pt x="1277928" y="1227516"/>
                </a:lnTo>
                <a:lnTo>
                  <a:pt x="1235381" y="1227516"/>
                </a:lnTo>
                <a:lnTo>
                  <a:pt x="1235381" y="1246514"/>
                </a:lnTo>
                <a:lnTo>
                  <a:pt x="1192707" y="1246514"/>
                </a:lnTo>
                <a:lnTo>
                  <a:pt x="1192707" y="1261079"/>
                </a:lnTo>
                <a:lnTo>
                  <a:pt x="1024298" y="1261079"/>
                </a:lnTo>
                <a:lnTo>
                  <a:pt x="1024298" y="1274377"/>
                </a:lnTo>
                <a:lnTo>
                  <a:pt x="986831" y="1274377"/>
                </a:lnTo>
                <a:lnTo>
                  <a:pt x="986831" y="1290842"/>
                </a:lnTo>
                <a:lnTo>
                  <a:pt x="935394" y="1290842"/>
                </a:lnTo>
                <a:lnTo>
                  <a:pt x="935394" y="1305407"/>
                </a:lnTo>
                <a:lnTo>
                  <a:pt x="892212" y="1305407"/>
                </a:lnTo>
                <a:lnTo>
                  <a:pt x="892212" y="1314273"/>
                </a:lnTo>
                <a:lnTo>
                  <a:pt x="817152" y="1314273"/>
                </a:lnTo>
                <a:lnTo>
                  <a:pt x="817152" y="1326938"/>
                </a:lnTo>
                <a:lnTo>
                  <a:pt x="718723" y="1326938"/>
                </a:lnTo>
                <a:lnTo>
                  <a:pt x="718723" y="1347836"/>
                </a:lnTo>
                <a:lnTo>
                  <a:pt x="681892" y="1347836"/>
                </a:lnTo>
                <a:lnTo>
                  <a:pt x="681892" y="1364427"/>
                </a:lnTo>
                <a:lnTo>
                  <a:pt x="640488" y="1364427"/>
                </a:lnTo>
                <a:lnTo>
                  <a:pt x="640488" y="1387858"/>
                </a:lnTo>
                <a:lnTo>
                  <a:pt x="566825" y="1387858"/>
                </a:lnTo>
                <a:lnTo>
                  <a:pt x="566825" y="1411922"/>
                </a:lnTo>
                <a:lnTo>
                  <a:pt x="526183" y="1411922"/>
                </a:lnTo>
                <a:lnTo>
                  <a:pt x="526183" y="1427120"/>
                </a:lnTo>
                <a:lnTo>
                  <a:pt x="489225" y="1427120"/>
                </a:lnTo>
                <a:lnTo>
                  <a:pt x="489225" y="1445485"/>
                </a:lnTo>
                <a:lnTo>
                  <a:pt x="464458" y="1445485"/>
                </a:lnTo>
                <a:lnTo>
                  <a:pt x="464458" y="1466382"/>
                </a:lnTo>
                <a:lnTo>
                  <a:pt x="420642" y="1466382"/>
                </a:lnTo>
                <a:lnTo>
                  <a:pt x="420642" y="1479048"/>
                </a:lnTo>
                <a:lnTo>
                  <a:pt x="350789" y="1479048"/>
                </a:lnTo>
                <a:lnTo>
                  <a:pt x="350789" y="1501212"/>
                </a:lnTo>
                <a:lnTo>
                  <a:pt x="297319" y="1501212"/>
                </a:lnTo>
                <a:lnTo>
                  <a:pt x="297319" y="1518310"/>
                </a:lnTo>
                <a:lnTo>
                  <a:pt x="227467" y="1518310"/>
                </a:lnTo>
                <a:lnTo>
                  <a:pt x="227467" y="1530342"/>
                </a:lnTo>
                <a:lnTo>
                  <a:pt x="181745" y="1530342"/>
                </a:lnTo>
                <a:lnTo>
                  <a:pt x="181745" y="1550100"/>
                </a:lnTo>
                <a:lnTo>
                  <a:pt x="113797" y="1550100"/>
                </a:lnTo>
                <a:lnTo>
                  <a:pt x="113797" y="1564031"/>
                </a:lnTo>
                <a:lnTo>
                  <a:pt x="76203" y="1564031"/>
                </a:lnTo>
                <a:lnTo>
                  <a:pt x="76203" y="1574797"/>
                </a:lnTo>
                <a:lnTo>
                  <a:pt x="19051" y="1574797"/>
                </a:lnTo>
              </a:path>
            </a:pathLst>
          </a:custGeom>
          <a:noFill/>
          <a:ln w="25400" cap="flat">
            <a:solidFill>
              <a:srgbClr val="5D8298"/>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69110721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graphicFrame>
        <p:nvGraphicFramePr>
          <p:cNvPr id="288" name="Table 287">
            <a:extLst>
              <a:ext uri="{FF2B5EF4-FFF2-40B4-BE49-F238E27FC236}">
                <a16:creationId xmlns:a16="http://schemas.microsoft.com/office/drawing/2014/main" id="{6AB9C552-100E-8E44-980F-E67FECDD0433}"/>
              </a:ext>
            </a:extLst>
          </p:cNvPr>
          <p:cNvGraphicFramePr>
            <a:graphicFrameLocks noGrp="1"/>
          </p:cNvGraphicFramePr>
          <p:nvPr/>
        </p:nvGraphicFramePr>
        <p:xfrm>
          <a:off x="6560194" y="3486733"/>
          <a:ext cx="4645497" cy="2840482"/>
        </p:xfrm>
        <a:graphic>
          <a:graphicData uri="http://schemas.openxmlformats.org/drawingml/2006/table">
            <a:tbl>
              <a:tblPr firstRow="1" bandRow="1">
                <a:tableStyleId>{5C22544A-7EE6-4342-B048-85BDC9FD1C3A}</a:tableStyleId>
              </a:tblPr>
              <a:tblGrid>
                <a:gridCol w="1711432">
                  <a:extLst>
                    <a:ext uri="{9D8B030D-6E8A-4147-A177-3AD203B41FA5}">
                      <a16:colId xmlns:a16="http://schemas.microsoft.com/office/drawing/2014/main" val="1136879840"/>
                    </a:ext>
                  </a:extLst>
                </a:gridCol>
                <a:gridCol w="1974729">
                  <a:extLst>
                    <a:ext uri="{9D8B030D-6E8A-4147-A177-3AD203B41FA5}">
                      <a16:colId xmlns:a16="http://schemas.microsoft.com/office/drawing/2014/main" val="1972015328"/>
                    </a:ext>
                  </a:extLst>
                </a:gridCol>
                <a:gridCol w="959336">
                  <a:extLst>
                    <a:ext uri="{9D8B030D-6E8A-4147-A177-3AD203B41FA5}">
                      <a16:colId xmlns:a16="http://schemas.microsoft.com/office/drawing/2014/main" val="1891305391"/>
                    </a:ext>
                  </a:extLst>
                </a:gridCol>
              </a:tblGrid>
              <a:tr h="0">
                <a:tc>
                  <a:txBody>
                    <a:bodyPr/>
                    <a:lstStyle/>
                    <a:p>
                      <a:pPr>
                        <a:lnSpc>
                          <a:spcPct val="90000"/>
                        </a:lnSpc>
                      </a:pPr>
                      <a:r>
                        <a:rPr lang="en-US" sz="900" dirty="0">
                          <a:solidFill>
                            <a:schemeClr val="tx1"/>
                          </a:solidFill>
                          <a:latin typeface="Arial" panose="020B0604020202020204" pitchFamily="34" charset="0"/>
                          <a:cs typeface="Arial" panose="020B0604020202020204" pitchFamily="34" charset="0"/>
                        </a:rPr>
                        <a:t>Treatment</a:t>
                      </a:r>
                    </a:p>
                  </a:txBody>
                  <a:tcPr marL="19440" marR="19440">
                    <a:lnB w="12700" cap="flat" cmpd="sng" algn="ctr">
                      <a:solidFill>
                        <a:schemeClr val="tx1"/>
                      </a:solidFill>
                      <a:prstDash val="solid"/>
                      <a:round/>
                      <a:headEnd type="none" w="med" len="med"/>
                      <a:tailEnd type="none" w="med" len="med"/>
                    </a:lnB>
                    <a:noFill/>
                  </a:tcPr>
                </a:tc>
                <a:tc>
                  <a:txBody>
                    <a:bodyPr/>
                    <a:lstStyle/>
                    <a:p>
                      <a:pPr algn="ctr">
                        <a:lnSpc>
                          <a:spcPct val="90000"/>
                        </a:lnSpc>
                      </a:pPr>
                      <a:r>
                        <a:rPr lang="en-US" sz="900" dirty="0">
                          <a:solidFill>
                            <a:schemeClr val="tx1"/>
                          </a:solidFill>
                          <a:latin typeface="Arial" panose="020B0604020202020204" pitchFamily="34" charset="0"/>
                          <a:cs typeface="Arial" panose="020B0604020202020204" pitchFamily="34" charset="0"/>
                        </a:rPr>
                        <a:t>CV mortality</a:t>
                      </a:r>
                    </a:p>
                  </a:txBody>
                  <a:tcPr marL="19440" marR="19440">
                    <a:lnB w="12700" cap="flat" cmpd="sng" algn="ctr">
                      <a:solidFill>
                        <a:schemeClr val="tx1"/>
                      </a:solidFill>
                      <a:prstDash val="solid"/>
                      <a:round/>
                      <a:headEnd type="none" w="med" len="med"/>
                      <a:tailEnd type="none" w="med" len="med"/>
                    </a:lnB>
                    <a:noFill/>
                  </a:tcPr>
                </a:tc>
                <a:tc>
                  <a:txBody>
                    <a:bodyPr/>
                    <a:lstStyle/>
                    <a:p>
                      <a:pPr algn="l">
                        <a:lnSpc>
                          <a:spcPct val="90000"/>
                        </a:lnSpc>
                      </a:pPr>
                      <a:r>
                        <a:rPr lang="en-US" sz="900" dirty="0">
                          <a:solidFill>
                            <a:schemeClr val="tx1"/>
                          </a:solidFill>
                          <a:latin typeface="Arial" panose="020B0604020202020204" pitchFamily="34" charset="0"/>
                          <a:cs typeface="Arial" panose="020B0604020202020204" pitchFamily="34" charset="0"/>
                        </a:rPr>
                        <a:t>HR   (95% CI)</a:t>
                      </a:r>
                    </a:p>
                  </a:txBody>
                  <a:tcPr marR="1944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5368543"/>
                  </a:ext>
                </a:extLst>
              </a:tr>
              <a:tr h="0">
                <a:tc>
                  <a:txBody>
                    <a:bodyPr/>
                    <a:lstStyle/>
                    <a:p>
                      <a:pPr>
                        <a:lnSpc>
                          <a:spcPct val="84000"/>
                        </a:lnSpc>
                      </a:pPr>
                      <a:r>
                        <a:rPr lang="en-US" sz="900" dirty="0">
                          <a:latin typeface="Arial" panose="020B0604020202020204" pitchFamily="34" charset="0"/>
                          <a:cs typeface="Arial" panose="020B0604020202020204" pitchFamily="34" charset="0"/>
                        </a:rPr>
                        <a:t>ARNI + BB + MRA + SGLT2</a:t>
                      </a:r>
                    </a:p>
                    <a:p>
                      <a:pPr>
                        <a:lnSpc>
                          <a:spcPct val="84000"/>
                        </a:lnSpc>
                      </a:pPr>
                      <a:r>
                        <a:rPr lang="en-US" sz="900" dirty="0">
                          <a:latin typeface="Arial" panose="020B0604020202020204" pitchFamily="34" charset="0"/>
                          <a:cs typeface="Arial" panose="020B0604020202020204" pitchFamily="34" charset="0"/>
                        </a:rPr>
                        <a:t>ARNI + BB + MRA + </a:t>
                      </a:r>
                      <a:r>
                        <a:rPr lang="en-US" sz="900" dirty="0" err="1">
                          <a:latin typeface="Arial" panose="020B0604020202020204" pitchFamily="34" charset="0"/>
                          <a:cs typeface="Arial" panose="020B0604020202020204" pitchFamily="34" charset="0"/>
                        </a:rPr>
                        <a:t>Vericiguat</a:t>
                      </a:r>
                      <a:endParaRPr lang="en-US" sz="900" dirty="0">
                        <a:latin typeface="Arial" panose="020B0604020202020204" pitchFamily="34" charset="0"/>
                        <a:cs typeface="Arial" panose="020B0604020202020204" pitchFamily="34" charset="0"/>
                      </a:endParaRPr>
                    </a:p>
                    <a:p>
                      <a:pPr>
                        <a:lnSpc>
                          <a:spcPct val="84000"/>
                        </a:lnSpc>
                      </a:pPr>
                      <a:r>
                        <a:rPr lang="en-US" sz="900" dirty="0">
                          <a:latin typeface="Arial" panose="020B0604020202020204" pitchFamily="34" charset="0"/>
                          <a:cs typeface="Arial" panose="020B0604020202020204" pitchFamily="34" charset="0"/>
                        </a:rPr>
                        <a:t>ARNI + BB + MRA + </a:t>
                      </a:r>
                      <a:r>
                        <a:rPr lang="en-US" sz="900" dirty="0" err="1">
                          <a:latin typeface="Arial" panose="020B0604020202020204" pitchFamily="34" charset="0"/>
                          <a:cs typeface="Arial" panose="020B0604020202020204" pitchFamily="34" charset="0"/>
                        </a:rPr>
                        <a:t>Omecamtiv</a:t>
                      </a:r>
                      <a:endParaRPr lang="en-US" sz="900" dirty="0">
                        <a:latin typeface="Arial" panose="020B0604020202020204" pitchFamily="34" charset="0"/>
                        <a:cs typeface="Arial" panose="020B0604020202020204" pitchFamily="34" charset="0"/>
                      </a:endParaRPr>
                    </a:p>
                    <a:p>
                      <a:pPr>
                        <a:lnSpc>
                          <a:spcPct val="84000"/>
                        </a:lnSpc>
                      </a:pPr>
                      <a:r>
                        <a:rPr lang="en-US" sz="900" dirty="0">
                          <a:latin typeface="Arial" panose="020B0604020202020204" pitchFamily="34" charset="0"/>
                          <a:cs typeface="Arial" panose="020B0604020202020204" pitchFamily="34" charset="0"/>
                        </a:rPr>
                        <a:t>ACEI + BB + MRA + IVA</a:t>
                      </a:r>
                    </a:p>
                    <a:p>
                      <a:pPr>
                        <a:lnSpc>
                          <a:spcPct val="84000"/>
                        </a:lnSpc>
                      </a:pPr>
                      <a:r>
                        <a:rPr lang="en-US" sz="900" dirty="0">
                          <a:latin typeface="Arial" panose="020B0604020202020204" pitchFamily="34" charset="0"/>
                          <a:cs typeface="Arial" panose="020B0604020202020204" pitchFamily="34" charset="0"/>
                        </a:rPr>
                        <a:t>ACEI + BB + MRA + </a:t>
                      </a:r>
                      <a:r>
                        <a:rPr lang="en-US" sz="900" dirty="0" err="1">
                          <a:latin typeface="Arial" panose="020B0604020202020204" pitchFamily="34" charset="0"/>
                          <a:cs typeface="Arial" panose="020B0604020202020204" pitchFamily="34" charset="0"/>
                        </a:rPr>
                        <a:t>Vericiguat</a:t>
                      </a:r>
                      <a:endParaRPr lang="en-US" sz="900" dirty="0">
                        <a:latin typeface="Arial" panose="020B0604020202020204" pitchFamily="34" charset="0"/>
                        <a:cs typeface="Arial" panose="020B0604020202020204" pitchFamily="34" charset="0"/>
                      </a:endParaRPr>
                    </a:p>
                    <a:p>
                      <a:pPr>
                        <a:lnSpc>
                          <a:spcPct val="84000"/>
                        </a:lnSpc>
                      </a:pPr>
                      <a:r>
                        <a:rPr lang="en-US" sz="900" dirty="0">
                          <a:latin typeface="Arial" panose="020B0604020202020204" pitchFamily="34" charset="0"/>
                          <a:cs typeface="Arial" panose="020B0604020202020204" pitchFamily="34" charset="0"/>
                        </a:rPr>
                        <a:t>ACEI + BB + MRA + </a:t>
                      </a:r>
                      <a:r>
                        <a:rPr lang="en-US" sz="900" dirty="0" err="1">
                          <a:latin typeface="Arial" panose="020B0604020202020204" pitchFamily="34" charset="0"/>
                          <a:cs typeface="Arial" panose="020B0604020202020204" pitchFamily="34" charset="0"/>
                        </a:rPr>
                        <a:t>Omecamtiv</a:t>
                      </a:r>
                      <a:endParaRPr lang="en-US" sz="900" dirty="0">
                        <a:latin typeface="Arial" panose="020B0604020202020204" pitchFamily="34" charset="0"/>
                        <a:cs typeface="Arial" panose="020B0604020202020204" pitchFamily="34" charset="0"/>
                      </a:endParaRPr>
                    </a:p>
                    <a:p>
                      <a:pPr>
                        <a:lnSpc>
                          <a:spcPct val="84000"/>
                        </a:lnSpc>
                      </a:pPr>
                      <a:r>
                        <a:rPr lang="en-US" sz="900" dirty="0">
                          <a:latin typeface="Arial" panose="020B0604020202020204" pitchFamily="34" charset="0"/>
                          <a:cs typeface="Arial" panose="020B0604020202020204" pitchFamily="34" charset="0"/>
                        </a:rPr>
                        <a:t>ACEI + BB + Dig + H-ISDN</a:t>
                      </a:r>
                    </a:p>
                    <a:p>
                      <a:pPr>
                        <a:lnSpc>
                          <a:spcPct val="84000"/>
                        </a:lnSpc>
                      </a:pPr>
                      <a:r>
                        <a:rPr lang="en-US" sz="900" dirty="0">
                          <a:latin typeface="Arial" panose="020B0604020202020204" pitchFamily="34" charset="0"/>
                          <a:cs typeface="Arial" panose="020B0604020202020204" pitchFamily="34" charset="0"/>
                        </a:rPr>
                        <a:t>ARNI + BB + MRA</a:t>
                      </a:r>
                    </a:p>
                    <a:p>
                      <a:pPr>
                        <a:lnSpc>
                          <a:spcPct val="84000"/>
                        </a:lnSpc>
                      </a:pPr>
                      <a:r>
                        <a:rPr lang="en-US" sz="900" dirty="0">
                          <a:latin typeface="Arial" panose="020B0604020202020204" pitchFamily="34" charset="0"/>
                          <a:cs typeface="Arial" panose="020B0604020202020204" pitchFamily="34" charset="0"/>
                        </a:rPr>
                        <a:t>ACEI + BB + MRA</a:t>
                      </a:r>
                    </a:p>
                    <a:p>
                      <a:pPr>
                        <a:lnSpc>
                          <a:spcPct val="84000"/>
                        </a:lnSpc>
                      </a:pPr>
                      <a:r>
                        <a:rPr lang="en-US" sz="900" dirty="0">
                          <a:latin typeface="Arial" panose="020B0604020202020204" pitchFamily="34" charset="0"/>
                          <a:cs typeface="Arial" panose="020B0604020202020204" pitchFamily="34" charset="0"/>
                        </a:rPr>
                        <a:t>ACEI + ARB + BB + Dig</a:t>
                      </a:r>
                    </a:p>
                    <a:p>
                      <a:pPr>
                        <a:lnSpc>
                          <a:spcPct val="84000"/>
                        </a:lnSpc>
                      </a:pPr>
                      <a:r>
                        <a:rPr lang="en-US" sz="900" dirty="0">
                          <a:latin typeface="Arial" panose="020B0604020202020204" pitchFamily="34" charset="0"/>
                          <a:cs typeface="Arial" panose="020B0604020202020204" pitchFamily="34" charset="0"/>
                        </a:rPr>
                        <a:t>ACEI + MRA + Dig</a:t>
                      </a:r>
                    </a:p>
                    <a:p>
                      <a:pPr>
                        <a:lnSpc>
                          <a:spcPct val="84000"/>
                        </a:lnSpc>
                      </a:pPr>
                      <a:r>
                        <a:rPr lang="en-US" sz="900" dirty="0">
                          <a:latin typeface="Arial" panose="020B0604020202020204" pitchFamily="34" charset="0"/>
                          <a:cs typeface="Arial" panose="020B0604020202020204" pitchFamily="34" charset="0"/>
                        </a:rPr>
                        <a:t>ACEI + BB + Dig</a:t>
                      </a:r>
                    </a:p>
                    <a:p>
                      <a:pPr>
                        <a:lnSpc>
                          <a:spcPct val="84000"/>
                        </a:lnSpc>
                      </a:pPr>
                      <a:r>
                        <a:rPr lang="en-US" sz="900" dirty="0">
                          <a:latin typeface="Arial" panose="020B0604020202020204" pitchFamily="34" charset="0"/>
                          <a:cs typeface="Arial" panose="020B0604020202020204" pitchFamily="34" charset="0"/>
                        </a:rPr>
                        <a:t>ACEI + BB</a:t>
                      </a:r>
                    </a:p>
                    <a:p>
                      <a:pPr>
                        <a:lnSpc>
                          <a:spcPct val="84000"/>
                        </a:lnSpc>
                      </a:pPr>
                      <a:r>
                        <a:rPr lang="en-US" sz="900" dirty="0">
                          <a:latin typeface="Arial" panose="020B0604020202020204" pitchFamily="34" charset="0"/>
                          <a:cs typeface="Arial" panose="020B0604020202020204" pitchFamily="34" charset="0"/>
                        </a:rPr>
                        <a:t>ARB + BB</a:t>
                      </a:r>
                    </a:p>
                    <a:p>
                      <a:pPr>
                        <a:lnSpc>
                          <a:spcPct val="84000"/>
                        </a:lnSpc>
                      </a:pPr>
                      <a:r>
                        <a:rPr lang="en-US" sz="900" dirty="0">
                          <a:latin typeface="Arial" panose="020B0604020202020204" pitchFamily="34" charset="0"/>
                          <a:cs typeface="Arial" panose="020B0604020202020204" pitchFamily="34" charset="0"/>
                        </a:rPr>
                        <a:t>ACEI + Dig</a:t>
                      </a:r>
                    </a:p>
                    <a:p>
                      <a:pPr>
                        <a:lnSpc>
                          <a:spcPct val="84000"/>
                        </a:lnSpc>
                      </a:pPr>
                      <a:r>
                        <a:rPr lang="en-US" sz="900" dirty="0">
                          <a:latin typeface="Arial" panose="020B0604020202020204" pitchFamily="34" charset="0"/>
                          <a:cs typeface="Arial" panose="020B0604020202020204" pitchFamily="34" charset="0"/>
                        </a:rPr>
                        <a:t>Dig + H-ISDN</a:t>
                      </a:r>
                    </a:p>
                    <a:p>
                      <a:pPr>
                        <a:lnSpc>
                          <a:spcPct val="84000"/>
                        </a:lnSpc>
                      </a:pPr>
                      <a:r>
                        <a:rPr lang="en-US" sz="900" dirty="0">
                          <a:latin typeface="Arial" panose="020B0604020202020204" pitchFamily="34" charset="0"/>
                          <a:cs typeface="Arial" panose="020B0604020202020204" pitchFamily="34" charset="0"/>
                        </a:rPr>
                        <a:t>ARA + Dig</a:t>
                      </a:r>
                    </a:p>
                    <a:p>
                      <a:pPr>
                        <a:lnSpc>
                          <a:spcPct val="84000"/>
                        </a:lnSpc>
                      </a:pPr>
                      <a:r>
                        <a:rPr lang="en-US" sz="900" dirty="0">
                          <a:latin typeface="Arial" panose="020B0604020202020204" pitchFamily="34" charset="0"/>
                          <a:cs typeface="Arial" panose="020B0604020202020204" pitchFamily="34" charset="0"/>
                        </a:rPr>
                        <a:t>BB</a:t>
                      </a:r>
                    </a:p>
                    <a:p>
                      <a:pPr>
                        <a:lnSpc>
                          <a:spcPct val="84000"/>
                        </a:lnSpc>
                      </a:pPr>
                      <a:r>
                        <a:rPr lang="en-US" sz="900" dirty="0">
                          <a:latin typeface="Arial" panose="020B0604020202020204" pitchFamily="34" charset="0"/>
                          <a:cs typeface="Arial" panose="020B0604020202020204" pitchFamily="34" charset="0"/>
                        </a:rPr>
                        <a:t>ACEI</a:t>
                      </a:r>
                    </a:p>
                    <a:p>
                      <a:pPr>
                        <a:lnSpc>
                          <a:spcPct val="84000"/>
                        </a:lnSpc>
                      </a:pPr>
                      <a:r>
                        <a:rPr lang="en-US" sz="900" dirty="0">
                          <a:latin typeface="Arial" panose="020B0604020202020204" pitchFamily="34" charset="0"/>
                          <a:cs typeface="Arial" panose="020B0604020202020204" pitchFamily="34" charset="0"/>
                        </a:rPr>
                        <a:t>ARB</a:t>
                      </a:r>
                    </a:p>
                    <a:p>
                      <a:pPr>
                        <a:lnSpc>
                          <a:spcPct val="84000"/>
                        </a:lnSpc>
                      </a:pPr>
                      <a:r>
                        <a:rPr lang="en-US" sz="900" dirty="0">
                          <a:latin typeface="Arial" panose="020B0604020202020204" pitchFamily="34" charset="0"/>
                          <a:cs typeface="Arial" panose="020B0604020202020204" pitchFamily="34" charset="0"/>
                        </a:rPr>
                        <a:t>PLBO</a:t>
                      </a:r>
                    </a:p>
                    <a:p>
                      <a:pPr>
                        <a:lnSpc>
                          <a:spcPct val="84000"/>
                        </a:lnSpc>
                      </a:pPr>
                      <a:r>
                        <a:rPr lang="en-US" sz="900" dirty="0">
                          <a:latin typeface="Arial" panose="020B0604020202020204" pitchFamily="34" charset="0"/>
                          <a:cs typeface="Arial" panose="020B0604020202020204" pitchFamily="34" charset="0"/>
                        </a:rPr>
                        <a:t>Dig</a:t>
                      </a:r>
                    </a:p>
                  </a:txBody>
                  <a:tcPr marL="19440" marR="19440">
                    <a:lnT w="12700" cap="flat" cmpd="sng" algn="ctr">
                      <a:solidFill>
                        <a:schemeClr val="tx1"/>
                      </a:solidFill>
                      <a:prstDash val="solid"/>
                      <a:round/>
                      <a:headEnd type="none" w="med" len="med"/>
                      <a:tailEnd type="none" w="med" len="med"/>
                    </a:lnT>
                    <a:noFill/>
                  </a:tcPr>
                </a:tc>
                <a:tc>
                  <a:txBody>
                    <a:bodyPr/>
                    <a:lstStyle/>
                    <a:p>
                      <a:pPr algn="ctr">
                        <a:lnSpc>
                          <a:spcPct val="84000"/>
                        </a:lnSpc>
                      </a:pPr>
                      <a:endParaRPr lang="en-US" sz="900" dirty="0">
                        <a:latin typeface="Arial" panose="020B0604020202020204" pitchFamily="34" charset="0"/>
                        <a:cs typeface="Arial" panose="020B0604020202020204" pitchFamily="34" charset="0"/>
                      </a:endParaRPr>
                    </a:p>
                  </a:txBody>
                  <a:tcPr marL="19440" marR="19440">
                    <a:lnT w="12700" cap="flat" cmpd="sng" algn="ctr">
                      <a:solidFill>
                        <a:schemeClr val="tx1"/>
                      </a:solidFill>
                      <a:prstDash val="solid"/>
                      <a:round/>
                      <a:headEnd type="none" w="med" len="med"/>
                      <a:tailEnd type="none" w="med" len="med"/>
                    </a:lnT>
                    <a:noFill/>
                  </a:tcPr>
                </a:tc>
                <a:tc>
                  <a:txBody>
                    <a:bodyPr/>
                    <a:lstStyle/>
                    <a:p>
                      <a:pPr algn="l">
                        <a:lnSpc>
                          <a:spcPct val="84000"/>
                        </a:lnSpc>
                      </a:pPr>
                      <a:r>
                        <a:rPr lang="en-US" sz="900" dirty="0">
                          <a:latin typeface="Arial" panose="020B0604020202020204" pitchFamily="34" charset="0"/>
                          <a:cs typeface="Arial" panose="020B0604020202020204" pitchFamily="34" charset="0"/>
                        </a:rPr>
                        <a:t>0.33 (0.26-0.43)</a:t>
                      </a:r>
                    </a:p>
                    <a:p>
                      <a:pPr algn="l">
                        <a:lnSpc>
                          <a:spcPct val="84000"/>
                        </a:lnSpc>
                      </a:pPr>
                      <a:r>
                        <a:rPr lang="en-US" sz="900" dirty="0">
                          <a:latin typeface="Arial" panose="020B0604020202020204" pitchFamily="34" charset="0"/>
                          <a:cs typeface="Arial" panose="020B0604020202020204" pitchFamily="34" charset="0"/>
                        </a:rPr>
                        <a:t>0.35 (0.26-0.47)</a:t>
                      </a:r>
                    </a:p>
                    <a:p>
                      <a:pPr algn="l">
                        <a:lnSpc>
                          <a:spcPct val="84000"/>
                        </a:lnSpc>
                      </a:pPr>
                      <a:r>
                        <a:rPr lang="en-US" sz="900" dirty="0">
                          <a:latin typeface="Arial" panose="020B0604020202020204" pitchFamily="34" charset="0"/>
                          <a:cs typeface="Arial" panose="020B0604020202020204" pitchFamily="34" charset="0"/>
                        </a:rPr>
                        <a:t>0.36 (0.27-0.46)</a:t>
                      </a:r>
                    </a:p>
                    <a:p>
                      <a:pPr algn="l">
                        <a:lnSpc>
                          <a:spcPct val="84000"/>
                        </a:lnSpc>
                      </a:pPr>
                      <a:r>
                        <a:rPr lang="en-US" sz="900" dirty="0">
                          <a:latin typeface="Arial" panose="020B0604020202020204" pitchFamily="34" charset="0"/>
                          <a:cs typeface="Arial" panose="020B0604020202020204" pitchFamily="34" charset="0"/>
                        </a:rPr>
                        <a:t>0.43 (0.35-054)</a:t>
                      </a:r>
                    </a:p>
                    <a:p>
                      <a:pPr algn="l">
                        <a:lnSpc>
                          <a:spcPct val="84000"/>
                        </a:lnSpc>
                      </a:pPr>
                      <a:r>
                        <a:rPr lang="en-US" sz="900" dirty="0">
                          <a:latin typeface="Arial" panose="020B0604020202020204" pitchFamily="34" charset="0"/>
                          <a:cs typeface="Arial" panose="020B0604020202020204" pitchFamily="34" charset="0"/>
                        </a:rPr>
                        <a:t>0.44 (0.33-0.57)</a:t>
                      </a:r>
                    </a:p>
                    <a:p>
                      <a:pPr algn="l">
                        <a:lnSpc>
                          <a:spcPct val="84000"/>
                        </a:lnSpc>
                      </a:pPr>
                      <a:r>
                        <a:rPr lang="en-US" sz="900" dirty="0">
                          <a:latin typeface="Arial" panose="020B0604020202020204" pitchFamily="34" charset="0"/>
                          <a:cs typeface="Arial" panose="020B0604020202020204" pitchFamily="34" charset="0"/>
                        </a:rPr>
                        <a:t>0.44 (0.35-0.56)</a:t>
                      </a:r>
                    </a:p>
                    <a:p>
                      <a:pPr algn="l">
                        <a:lnSpc>
                          <a:spcPct val="84000"/>
                        </a:lnSpc>
                      </a:pPr>
                      <a:r>
                        <a:rPr lang="en-US" sz="900" dirty="0">
                          <a:latin typeface="Arial" panose="020B0604020202020204" pitchFamily="34" charset="0"/>
                          <a:cs typeface="Arial" panose="020B0604020202020204" pitchFamily="34" charset="0"/>
                        </a:rPr>
                        <a:t>0.57 (0.37-0.88)</a:t>
                      </a:r>
                    </a:p>
                    <a:p>
                      <a:pPr algn="l">
                        <a:lnSpc>
                          <a:spcPct val="84000"/>
                        </a:lnSpc>
                      </a:pPr>
                      <a:r>
                        <a:rPr lang="en-US" sz="900" dirty="0">
                          <a:latin typeface="Arial" panose="020B0604020202020204" pitchFamily="34" charset="0"/>
                          <a:cs typeface="Arial" panose="020B0604020202020204" pitchFamily="34" charset="0"/>
                        </a:rPr>
                        <a:t>0.38 (0.31-0.47)</a:t>
                      </a:r>
                    </a:p>
                    <a:p>
                      <a:pPr algn="l">
                        <a:lnSpc>
                          <a:spcPct val="84000"/>
                        </a:lnSpc>
                      </a:pPr>
                      <a:r>
                        <a:rPr lang="en-US" sz="900" dirty="0">
                          <a:latin typeface="Arial" panose="020B0604020202020204" pitchFamily="34" charset="0"/>
                          <a:cs typeface="Arial" panose="020B0604020202020204" pitchFamily="34" charset="0"/>
                        </a:rPr>
                        <a:t>0.47 (0.39-0.57)</a:t>
                      </a:r>
                    </a:p>
                    <a:p>
                      <a:pPr algn="l">
                        <a:lnSpc>
                          <a:spcPct val="84000"/>
                        </a:lnSpc>
                      </a:pPr>
                      <a:r>
                        <a:rPr lang="en-US" sz="900" dirty="0">
                          <a:latin typeface="Arial" panose="020B0604020202020204" pitchFamily="34" charset="0"/>
                          <a:cs typeface="Arial" panose="020B0604020202020204" pitchFamily="34" charset="0"/>
                        </a:rPr>
                        <a:t>0.57 (0.47-0.70)</a:t>
                      </a:r>
                    </a:p>
                    <a:p>
                      <a:pPr algn="l">
                        <a:lnSpc>
                          <a:spcPct val="84000"/>
                        </a:lnSpc>
                      </a:pPr>
                      <a:r>
                        <a:rPr lang="en-US" sz="900" dirty="0">
                          <a:latin typeface="Arial" panose="020B0604020202020204" pitchFamily="34" charset="0"/>
                          <a:cs typeface="Arial" panose="020B0604020202020204" pitchFamily="34" charset="0"/>
                        </a:rPr>
                        <a:t>0.62 (0.52-0.74)</a:t>
                      </a:r>
                    </a:p>
                    <a:p>
                      <a:pPr algn="l">
                        <a:lnSpc>
                          <a:spcPct val="84000"/>
                        </a:lnSpc>
                      </a:pPr>
                      <a:r>
                        <a:rPr lang="en-US" sz="900" dirty="0">
                          <a:latin typeface="Arial" panose="020B0604020202020204" pitchFamily="34" charset="0"/>
                          <a:cs typeface="Arial" panose="020B0604020202020204" pitchFamily="34" charset="0"/>
                        </a:rPr>
                        <a:t>0.65 (0.56-0.76)</a:t>
                      </a:r>
                    </a:p>
                    <a:p>
                      <a:pPr algn="l">
                        <a:lnSpc>
                          <a:spcPct val="84000"/>
                        </a:lnSpc>
                      </a:pPr>
                      <a:r>
                        <a:rPr lang="en-US" sz="900" dirty="0">
                          <a:latin typeface="Arial" panose="020B0604020202020204" pitchFamily="34" charset="0"/>
                          <a:cs typeface="Arial" panose="020B0604020202020204" pitchFamily="34" charset="0"/>
                        </a:rPr>
                        <a:t>0.64 (0.56-0.73)</a:t>
                      </a:r>
                    </a:p>
                    <a:p>
                      <a:pPr algn="l">
                        <a:lnSpc>
                          <a:spcPct val="84000"/>
                        </a:lnSpc>
                      </a:pPr>
                      <a:r>
                        <a:rPr lang="en-US" sz="900" dirty="0">
                          <a:latin typeface="Arial" panose="020B0604020202020204" pitchFamily="34" charset="0"/>
                          <a:cs typeface="Arial" panose="020B0604020202020204" pitchFamily="34" charset="0"/>
                        </a:rPr>
                        <a:t>0.68 (0.59-0.78)</a:t>
                      </a:r>
                    </a:p>
                    <a:p>
                      <a:pPr algn="l">
                        <a:lnSpc>
                          <a:spcPct val="84000"/>
                        </a:lnSpc>
                      </a:pPr>
                      <a:r>
                        <a:rPr lang="en-US" sz="900" dirty="0">
                          <a:latin typeface="Arial" panose="020B0604020202020204" pitchFamily="34" charset="0"/>
                          <a:cs typeface="Arial" panose="020B0604020202020204" pitchFamily="34" charset="0"/>
                        </a:rPr>
                        <a:t>0.84 (0.75-0.96)</a:t>
                      </a:r>
                    </a:p>
                    <a:p>
                      <a:pPr algn="l">
                        <a:lnSpc>
                          <a:spcPct val="84000"/>
                        </a:lnSpc>
                      </a:pPr>
                      <a:r>
                        <a:rPr lang="en-US" sz="900" dirty="0">
                          <a:latin typeface="Arial" panose="020B0604020202020204" pitchFamily="34" charset="0"/>
                          <a:cs typeface="Arial" panose="020B0604020202020204" pitchFamily="34" charset="0"/>
                        </a:rPr>
                        <a:t>0.88 (0.58-1.34)</a:t>
                      </a:r>
                    </a:p>
                    <a:p>
                      <a:pPr algn="l">
                        <a:lnSpc>
                          <a:spcPct val="84000"/>
                        </a:lnSpc>
                      </a:pPr>
                      <a:r>
                        <a:rPr lang="en-US" sz="900" dirty="0">
                          <a:latin typeface="Arial" panose="020B0604020202020204" pitchFamily="34" charset="0"/>
                          <a:cs typeface="Arial" panose="020B0604020202020204" pitchFamily="34" charset="0"/>
                        </a:rPr>
                        <a:t>0.89 (0.78-1.02)</a:t>
                      </a:r>
                    </a:p>
                    <a:p>
                      <a:pPr algn="l">
                        <a:lnSpc>
                          <a:spcPct val="84000"/>
                        </a:lnSpc>
                      </a:pPr>
                      <a:r>
                        <a:rPr lang="en-US" sz="900" dirty="0">
                          <a:latin typeface="Arial" panose="020B0604020202020204" pitchFamily="34" charset="0"/>
                          <a:cs typeface="Arial" panose="020B0604020202020204" pitchFamily="34" charset="0"/>
                        </a:rPr>
                        <a:t>0.77 (0.70-0.85)</a:t>
                      </a:r>
                    </a:p>
                    <a:p>
                      <a:pPr algn="l">
                        <a:lnSpc>
                          <a:spcPct val="84000"/>
                        </a:lnSpc>
                      </a:pPr>
                      <a:r>
                        <a:rPr lang="en-US" sz="900" dirty="0">
                          <a:latin typeface="Arial" panose="020B0604020202020204" pitchFamily="34" charset="0"/>
                          <a:cs typeface="Arial" panose="020B0604020202020204" pitchFamily="34" charset="0"/>
                        </a:rPr>
                        <a:t>0.83 (0.76-0.91)</a:t>
                      </a:r>
                    </a:p>
                    <a:p>
                      <a:pPr algn="l">
                        <a:lnSpc>
                          <a:spcPct val="84000"/>
                        </a:lnSpc>
                      </a:pPr>
                      <a:r>
                        <a:rPr lang="en-US" sz="900" dirty="0">
                          <a:latin typeface="Arial" panose="020B0604020202020204" pitchFamily="34" charset="0"/>
                          <a:cs typeface="Arial" panose="020B0604020202020204" pitchFamily="34" charset="0"/>
                        </a:rPr>
                        <a:t>0.88 (0.80-0.98)</a:t>
                      </a:r>
                    </a:p>
                    <a:p>
                      <a:pPr algn="l">
                        <a:lnSpc>
                          <a:spcPct val="84000"/>
                        </a:lnSpc>
                      </a:pPr>
                      <a:r>
                        <a:rPr lang="en-US" sz="900" dirty="0">
                          <a:latin typeface="Arial" panose="020B0604020202020204" pitchFamily="34" charset="0"/>
                          <a:cs typeface="Arial" panose="020B0604020202020204" pitchFamily="34" charset="0"/>
                        </a:rPr>
                        <a:t>1.00</a:t>
                      </a:r>
                      <a:br>
                        <a:rPr lang="en-US" sz="900" dirty="0">
                          <a:latin typeface="Arial" panose="020B0604020202020204" pitchFamily="34" charset="0"/>
                          <a:cs typeface="Arial" panose="020B0604020202020204" pitchFamily="34" charset="0"/>
                        </a:rPr>
                      </a:br>
                      <a:r>
                        <a:rPr lang="en-US" sz="900" dirty="0">
                          <a:latin typeface="Arial" panose="020B0604020202020204" pitchFamily="34" charset="0"/>
                          <a:cs typeface="Arial" panose="020B0604020202020204" pitchFamily="34" charset="0"/>
                        </a:rPr>
                        <a:t>1.10 (0.93-1.10)</a:t>
                      </a:r>
                    </a:p>
                  </a:txBody>
                  <a:tcPr marR="19440">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726281200"/>
                  </a:ext>
                </a:extLst>
              </a:tr>
            </a:tbl>
          </a:graphicData>
        </a:graphic>
      </p:graphicFrame>
      <p:cxnSp>
        <p:nvCxnSpPr>
          <p:cNvPr id="131" name="Straight Connector 130">
            <a:extLst>
              <a:ext uri="{FF2B5EF4-FFF2-40B4-BE49-F238E27FC236}">
                <a16:creationId xmlns:a16="http://schemas.microsoft.com/office/drawing/2014/main" id="{E9319D28-DCB7-FA47-BC13-BA2207FE1945}"/>
              </a:ext>
            </a:extLst>
          </p:cNvPr>
          <p:cNvCxnSpPr>
            <a:cxnSpLocks/>
          </p:cNvCxnSpPr>
          <p:nvPr/>
        </p:nvCxnSpPr>
        <p:spPr>
          <a:xfrm flipV="1">
            <a:off x="3844925" y="2435225"/>
            <a:ext cx="0" cy="3132553"/>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aphicFrame>
        <p:nvGraphicFramePr>
          <p:cNvPr id="3" name="Table 2">
            <a:extLst>
              <a:ext uri="{FF2B5EF4-FFF2-40B4-BE49-F238E27FC236}">
                <a16:creationId xmlns:a16="http://schemas.microsoft.com/office/drawing/2014/main" id="{D1F772EC-2C1E-A444-A02D-A02CED20B9F4}"/>
              </a:ext>
            </a:extLst>
          </p:cNvPr>
          <p:cNvGraphicFramePr>
            <a:graphicFrameLocks noGrp="1"/>
          </p:cNvGraphicFramePr>
          <p:nvPr/>
        </p:nvGraphicFramePr>
        <p:xfrm>
          <a:off x="911424" y="2221956"/>
          <a:ext cx="4645497" cy="3289237"/>
        </p:xfrm>
        <a:graphic>
          <a:graphicData uri="http://schemas.openxmlformats.org/drawingml/2006/table">
            <a:tbl>
              <a:tblPr firstRow="1" bandRow="1">
                <a:tableStyleId>{5C22544A-7EE6-4342-B048-85BDC9FD1C3A}</a:tableStyleId>
              </a:tblPr>
              <a:tblGrid>
                <a:gridCol w="1711432">
                  <a:extLst>
                    <a:ext uri="{9D8B030D-6E8A-4147-A177-3AD203B41FA5}">
                      <a16:colId xmlns:a16="http://schemas.microsoft.com/office/drawing/2014/main" val="1136879840"/>
                    </a:ext>
                  </a:extLst>
                </a:gridCol>
                <a:gridCol w="1974729">
                  <a:extLst>
                    <a:ext uri="{9D8B030D-6E8A-4147-A177-3AD203B41FA5}">
                      <a16:colId xmlns:a16="http://schemas.microsoft.com/office/drawing/2014/main" val="1972015328"/>
                    </a:ext>
                  </a:extLst>
                </a:gridCol>
                <a:gridCol w="959336">
                  <a:extLst>
                    <a:ext uri="{9D8B030D-6E8A-4147-A177-3AD203B41FA5}">
                      <a16:colId xmlns:a16="http://schemas.microsoft.com/office/drawing/2014/main" val="1891305391"/>
                    </a:ext>
                  </a:extLst>
                </a:gridCol>
              </a:tblGrid>
              <a:tr h="0">
                <a:tc>
                  <a:txBody>
                    <a:bodyPr/>
                    <a:lstStyle/>
                    <a:p>
                      <a:pPr>
                        <a:lnSpc>
                          <a:spcPct val="90000"/>
                        </a:lnSpc>
                      </a:pPr>
                      <a:r>
                        <a:rPr lang="en-US" sz="900" dirty="0">
                          <a:solidFill>
                            <a:schemeClr val="tx1"/>
                          </a:solidFill>
                          <a:latin typeface="Arial" panose="020B0604020202020204" pitchFamily="34" charset="0"/>
                          <a:cs typeface="Arial" panose="020B0604020202020204" pitchFamily="34" charset="0"/>
                        </a:rPr>
                        <a:t>Treatment</a:t>
                      </a:r>
                    </a:p>
                  </a:txBody>
                  <a:tcPr marL="19440" marR="19440">
                    <a:lnB w="12700" cap="flat" cmpd="sng" algn="ctr">
                      <a:solidFill>
                        <a:schemeClr val="tx1"/>
                      </a:solidFill>
                      <a:prstDash val="solid"/>
                      <a:round/>
                      <a:headEnd type="none" w="med" len="med"/>
                      <a:tailEnd type="none" w="med" len="med"/>
                    </a:lnB>
                    <a:noFill/>
                  </a:tcPr>
                </a:tc>
                <a:tc>
                  <a:txBody>
                    <a:bodyPr/>
                    <a:lstStyle/>
                    <a:p>
                      <a:pPr algn="ctr">
                        <a:lnSpc>
                          <a:spcPct val="90000"/>
                        </a:lnSpc>
                      </a:pPr>
                      <a:r>
                        <a:rPr lang="en-US" sz="900" dirty="0">
                          <a:solidFill>
                            <a:schemeClr val="tx1"/>
                          </a:solidFill>
                          <a:latin typeface="Arial" panose="020B0604020202020204" pitchFamily="34" charset="0"/>
                          <a:cs typeface="Arial" panose="020B0604020202020204" pitchFamily="34" charset="0"/>
                        </a:rPr>
                        <a:t>All-cause mortality</a:t>
                      </a:r>
                    </a:p>
                  </a:txBody>
                  <a:tcPr marL="19440" marR="19440">
                    <a:lnB w="12700" cap="flat" cmpd="sng" algn="ctr">
                      <a:solidFill>
                        <a:schemeClr val="tx1"/>
                      </a:solidFill>
                      <a:prstDash val="solid"/>
                      <a:round/>
                      <a:headEnd type="none" w="med" len="med"/>
                      <a:tailEnd type="none" w="med" len="med"/>
                    </a:lnB>
                    <a:noFill/>
                  </a:tcPr>
                </a:tc>
                <a:tc>
                  <a:txBody>
                    <a:bodyPr/>
                    <a:lstStyle/>
                    <a:p>
                      <a:pPr algn="l">
                        <a:lnSpc>
                          <a:spcPct val="90000"/>
                        </a:lnSpc>
                      </a:pPr>
                      <a:r>
                        <a:rPr lang="en-US" sz="900" dirty="0">
                          <a:solidFill>
                            <a:schemeClr val="tx1"/>
                          </a:solidFill>
                          <a:latin typeface="Arial" panose="020B0604020202020204" pitchFamily="34" charset="0"/>
                          <a:cs typeface="Arial" panose="020B0604020202020204" pitchFamily="34" charset="0"/>
                        </a:rPr>
                        <a:t>HR   (95% CI)</a:t>
                      </a:r>
                    </a:p>
                  </a:txBody>
                  <a:tcPr marR="1944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5368543"/>
                  </a:ext>
                </a:extLst>
              </a:tr>
              <a:tr h="0">
                <a:tc>
                  <a:txBody>
                    <a:bodyPr/>
                    <a:lstStyle/>
                    <a:p>
                      <a:pPr>
                        <a:lnSpc>
                          <a:spcPct val="87000"/>
                        </a:lnSpc>
                      </a:pPr>
                      <a:r>
                        <a:rPr lang="en-US" sz="900" dirty="0">
                          <a:latin typeface="Arial" panose="020B0604020202020204" pitchFamily="34" charset="0"/>
                          <a:cs typeface="Arial" panose="020B0604020202020204" pitchFamily="34" charset="0"/>
                        </a:rPr>
                        <a:t>ARNI + BB + MRA + SGLT2</a:t>
                      </a:r>
                    </a:p>
                    <a:p>
                      <a:pPr>
                        <a:lnSpc>
                          <a:spcPct val="87000"/>
                        </a:lnSpc>
                      </a:pPr>
                      <a:r>
                        <a:rPr lang="en-US" sz="900" dirty="0">
                          <a:latin typeface="Arial" panose="020B0604020202020204" pitchFamily="34" charset="0"/>
                          <a:cs typeface="Arial" panose="020B0604020202020204" pitchFamily="34" charset="0"/>
                        </a:rPr>
                        <a:t>ARNI + BB + MRA + </a:t>
                      </a:r>
                      <a:r>
                        <a:rPr lang="en-US" sz="900" dirty="0" err="1">
                          <a:latin typeface="Arial" panose="020B0604020202020204" pitchFamily="34" charset="0"/>
                          <a:cs typeface="Arial" panose="020B0604020202020204" pitchFamily="34" charset="0"/>
                        </a:rPr>
                        <a:t>Vericiguat</a:t>
                      </a:r>
                      <a:endParaRPr lang="en-US" sz="900" dirty="0">
                        <a:latin typeface="Arial" panose="020B0604020202020204" pitchFamily="34" charset="0"/>
                        <a:cs typeface="Arial" panose="020B0604020202020204" pitchFamily="34" charset="0"/>
                      </a:endParaRPr>
                    </a:p>
                    <a:p>
                      <a:pPr>
                        <a:lnSpc>
                          <a:spcPct val="87000"/>
                        </a:lnSpc>
                      </a:pPr>
                      <a:r>
                        <a:rPr lang="en-US" sz="900" dirty="0">
                          <a:latin typeface="Arial" panose="020B0604020202020204" pitchFamily="34" charset="0"/>
                          <a:cs typeface="Arial" panose="020B0604020202020204" pitchFamily="34" charset="0"/>
                        </a:rPr>
                        <a:t>ARNI + BB + MRA + </a:t>
                      </a:r>
                      <a:r>
                        <a:rPr lang="en-US" sz="900" dirty="0" err="1">
                          <a:latin typeface="Arial" panose="020B0604020202020204" pitchFamily="34" charset="0"/>
                          <a:cs typeface="Arial" panose="020B0604020202020204" pitchFamily="34" charset="0"/>
                        </a:rPr>
                        <a:t>Omecamtiv</a:t>
                      </a:r>
                      <a:endParaRPr lang="en-US" sz="900" dirty="0">
                        <a:latin typeface="Arial" panose="020B0604020202020204" pitchFamily="34" charset="0"/>
                        <a:cs typeface="Arial" panose="020B0604020202020204" pitchFamily="34" charset="0"/>
                      </a:endParaRPr>
                    </a:p>
                    <a:p>
                      <a:pPr>
                        <a:lnSpc>
                          <a:spcPct val="87000"/>
                        </a:lnSpc>
                      </a:pPr>
                      <a:r>
                        <a:rPr lang="en-US" sz="900" dirty="0">
                          <a:latin typeface="Arial" panose="020B0604020202020204" pitchFamily="34" charset="0"/>
                          <a:cs typeface="Arial" panose="020B0604020202020204" pitchFamily="34" charset="0"/>
                        </a:rPr>
                        <a:t>ACEI + BB + Dig + ISDN</a:t>
                      </a:r>
                    </a:p>
                    <a:p>
                      <a:pPr>
                        <a:lnSpc>
                          <a:spcPct val="87000"/>
                        </a:lnSpc>
                      </a:pPr>
                      <a:r>
                        <a:rPr lang="en-US" sz="900" dirty="0">
                          <a:latin typeface="Arial" panose="020B0604020202020204" pitchFamily="34" charset="0"/>
                          <a:cs typeface="Arial" panose="020B0604020202020204" pitchFamily="34" charset="0"/>
                        </a:rPr>
                        <a:t>ACEI + BB + MRA + IVA</a:t>
                      </a:r>
                    </a:p>
                    <a:p>
                      <a:pPr>
                        <a:lnSpc>
                          <a:spcPct val="87000"/>
                        </a:lnSpc>
                      </a:pPr>
                      <a:r>
                        <a:rPr lang="en-US" sz="900" dirty="0">
                          <a:latin typeface="Arial" panose="020B0604020202020204" pitchFamily="34" charset="0"/>
                          <a:cs typeface="Arial" panose="020B0604020202020204" pitchFamily="34" charset="0"/>
                        </a:rPr>
                        <a:t>ACEI + BB + MRA + </a:t>
                      </a:r>
                      <a:r>
                        <a:rPr lang="en-US" sz="900" dirty="0" err="1">
                          <a:latin typeface="Arial" panose="020B0604020202020204" pitchFamily="34" charset="0"/>
                          <a:cs typeface="Arial" panose="020B0604020202020204" pitchFamily="34" charset="0"/>
                        </a:rPr>
                        <a:t>Vericiguat</a:t>
                      </a:r>
                      <a:endParaRPr lang="en-US" sz="900" dirty="0">
                        <a:latin typeface="Arial" panose="020B0604020202020204" pitchFamily="34" charset="0"/>
                        <a:cs typeface="Arial" panose="020B0604020202020204" pitchFamily="34" charset="0"/>
                      </a:endParaRPr>
                    </a:p>
                    <a:p>
                      <a:pPr>
                        <a:lnSpc>
                          <a:spcPct val="87000"/>
                        </a:lnSpc>
                      </a:pPr>
                      <a:r>
                        <a:rPr lang="en-US" sz="900" dirty="0">
                          <a:latin typeface="Arial" panose="020B0604020202020204" pitchFamily="34" charset="0"/>
                          <a:cs typeface="Arial" panose="020B0604020202020204" pitchFamily="34" charset="0"/>
                        </a:rPr>
                        <a:t>ACEI + BB + MRA + </a:t>
                      </a:r>
                      <a:r>
                        <a:rPr lang="en-US" sz="900" dirty="0" err="1">
                          <a:latin typeface="Arial" panose="020B0604020202020204" pitchFamily="34" charset="0"/>
                          <a:cs typeface="Arial" panose="020B0604020202020204" pitchFamily="34" charset="0"/>
                        </a:rPr>
                        <a:t>Omecamtiv</a:t>
                      </a:r>
                      <a:endParaRPr lang="en-US" sz="900" dirty="0">
                        <a:latin typeface="Arial" panose="020B0604020202020204" pitchFamily="34" charset="0"/>
                        <a:cs typeface="Arial" panose="020B0604020202020204" pitchFamily="34" charset="0"/>
                      </a:endParaRPr>
                    </a:p>
                    <a:p>
                      <a:pPr>
                        <a:lnSpc>
                          <a:spcPct val="87000"/>
                        </a:lnSpc>
                      </a:pPr>
                      <a:r>
                        <a:rPr lang="en-US" sz="900" dirty="0">
                          <a:latin typeface="Arial" panose="020B0604020202020204" pitchFamily="34" charset="0"/>
                          <a:cs typeface="Arial" panose="020B0604020202020204" pitchFamily="34" charset="0"/>
                        </a:rPr>
                        <a:t>ARNI + ARB + BB + Dig</a:t>
                      </a:r>
                    </a:p>
                    <a:p>
                      <a:pPr>
                        <a:lnSpc>
                          <a:spcPct val="87000"/>
                        </a:lnSpc>
                      </a:pPr>
                      <a:r>
                        <a:rPr lang="en-US" sz="900" dirty="0">
                          <a:latin typeface="Arial" panose="020B0604020202020204" pitchFamily="34" charset="0"/>
                          <a:cs typeface="Arial" panose="020B0604020202020204" pitchFamily="34" charset="0"/>
                        </a:rPr>
                        <a:t>ARNI + BB + MRA</a:t>
                      </a:r>
                    </a:p>
                    <a:p>
                      <a:pPr>
                        <a:lnSpc>
                          <a:spcPct val="87000"/>
                        </a:lnSpc>
                      </a:pPr>
                      <a:r>
                        <a:rPr lang="en-US" sz="900" dirty="0">
                          <a:latin typeface="Arial" panose="020B0604020202020204" pitchFamily="34" charset="0"/>
                          <a:cs typeface="Arial" panose="020B0604020202020204" pitchFamily="34" charset="0"/>
                        </a:rPr>
                        <a:t>ACEI + BB + MRA</a:t>
                      </a:r>
                    </a:p>
                    <a:p>
                      <a:pPr>
                        <a:lnSpc>
                          <a:spcPct val="87000"/>
                        </a:lnSpc>
                      </a:pPr>
                      <a:r>
                        <a:rPr lang="en-US" sz="900" dirty="0">
                          <a:latin typeface="Arial" panose="020B0604020202020204" pitchFamily="34" charset="0"/>
                          <a:cs typeface="Arial" panose="020B0604020202020204" pitchFamily="34" charset="0"/>
                        </a:rPr>
                        <a:t>ACEI + MRA + Dig</a:t>
                      </a:r>
                    </a:p>
                    <a:p>
                      <a:pPr>
                        <a:lnSpc>
                          <a:spcPct val="87000"/>
                        </a:lnSpc>
                      </a:pPr>
                      <a:r>
                        <a:rPr lang="en-US" sz="900" dirty="0">
                          <a:latin typeface="Arial" panose="020B0604020202020204" pitchFamily="34" charset="0"/>
                          <a:cs typeface="Arial" panose="020B0604020202020204" pitchFamily="34" charset="0"/>
                        </a:rPr>
                        <a:t>ACEI + BB + Dig</a:t>
                      </a:r>
                    </a:p>
                    <a:p>
                      <a:pPr>
                        <a:lnSpc>
                          <a:spcPct val="87000"/>
                        </a:lnSpc>
                      </a:pPr>
                      <a:r>
                        <a:rPr lang="en-US" sz="900" dirty="0">
                          <a:latin typeface="Arial" panose="020B0604020202020204" pitchFamily="34" charset="0"/>
                          <a:cs typeface="Arial" panose="020B0604020202020204" pitchFamily="34" charset="0"/>
                        </a:rPr>
                        <a:t>ARB + BB + Dig</a:t>
                      </a:r>
                    </a:p>
                    <a:p>
                      <a:pPr>
                        <a:lnSpc>
                          <a:spcPct val="87000"/>
                        </a:lnSpc>
                      </a:pPr>
                      <a:r>
                        <a:rPr lang="en-US" sz="900" dirty="0">
                          <a:latin typeface="Arial" panose="020B0604020202020204" pitchFamily="34" charset="0"/>
                          <a:cs typeface="Arial" panose="020B0604020202020204" pitchFamily="34" charset="0"/>
                        </a:rPr>
                        <a:t>ACEI + ARB + Dig</a:t>
                      </a:r>
                    </a:p>
                    <a:p>
                      <a:pPr>
                        <a:lnSpc>
                          <a:spcPct val="87000"/>
                        </a:lnSpc>
                      </a:pPr>
                      <a:r>
                        <a:rPr lang="en-US" sz="900" dirty="0">
                          <a:latin typeface="Arial" panose="020B0604020202020204" pitchFamily="34" charset="0"/>
                          <a:cs typeface="Arial" panose="020B0604020202020204" pitchFamily="34" charset="0"/>
                        </a:rPr>
                        <a:t>Dig + H-ISDN</a:t>
                      </a:r>
                    </a:p>
                    <a:p>
                      <a:pPr>
                        <a:lnSpc>
                          <a:spcPct val="87000"/>
                        </a:lnSpc>
                      </a:pPr>
                      <a:r>
                        <a:rPr lang="en-US" sz="900" dirty="0">
                          <a:latin typeface="Arial" panose="020B0604020202020204" pitchFamily="34" charset="0"/>
                          <a:cs typeface="Arial" panose="020B0604020202020204" pitchFamily="34" charset="0"/>
                        </a:rPr>
                        <a:t>ARNI + BB</a:t>
                      </a:r>
                    </a:p>
                    <a:p>
                      <a:pPr>
                        <a:lnSpc>
                          <a:spcPct val="87000"/>
                        </a:lnSpc>
                      </a:pPr>
                      <a:r>
                        <a:rPr lang="en-US" sz="900" dirty="0">
                          <a:latin typeface="Arial" panose="020B0604020202020204" pitchFamily="34" charset="0"/>
                          <a:cs typeface="Arial" panose="020B0604020202020204" pitchFamily="34" charset="0"/>
                        </a:rPr>
                        <a:t>ACEI + BB</a:t>
                      </a:r>
                      <a:br>
                        <a:rPr lang="en-US" sz="900" dirty="0">
                          <a:latin typeface="Arial" panose="020B0604020202020204" pitchFamily="34" charset="0"/>
                          <a:cs typeface="Arial" panose="020B0604020202020204" pitchFamily="34" charset="0"/>
                        </a:rPr>
                      </a:br>
                      <a:r>
                        <a:rPr lang="en-US" sz="900" dirty="0">
                          <a:latin typeface="Arial" panose="020B0604020202020204" pitchFamily="34" charset="0"/>
                          <a:cs typeface="Arial" panose="020B0604020202020204" pitchFamily="34" charset="0"/>
                        </a:rPr>
                        <a:t>ARB + BB</a:t>
                      </a:r>
                    </a:p>
                    <a:p>
                      <a:pPr>
                        <a:lnSpc>
                          <a:spcPct val="87000"/>
                        </a:lnSpc>
                      </a:pPr>
                      <a:r>
                        <a:rPr lang="en-US" sz="900" dirty="0">
                          <a:latin typeface="Arial" panose="020B0604020202020204" pitchFamily="34" charset="0"/>
                          <a:cs typeface="Arial" panose="020B0604020202020204" pitchFamily="34" charset="0"/>
                        </a:rPr>
                        <a:t>ACEI + Dig</a:t>
                      </a:r>
                    </a:p>
                    <a:p>
                      <a:pPr>
                        <a:lnSpc>
                          <a:spcPct val="87000"/>
                        </a:lnSpc>
                      </a:pPr>
                      <a:r>
                        <a:rPr lang="en-US" sz="900" dirty="0">
                          <a:latin typeface="Arial" panose="020B0604020202020204" pitchFamily="34" charset="0"/>
                          <a:cs typeface="Arial" panose="020B0604020202020204" pitchFamily="34" charset="0"/>
                        </a:rPr>
                        <a:t>ARB + Dig</a:t>
                      </a:r>
                    </a:p>
                    <a:p>
                      <a:pPr>
                        <a:lnSpc>
                          <a:spcPct val="87000"/>
                        </a:lnSpc>
                      </a:pPr>
                      <a:r>
                        <a:rPr lang="en-US" sz="900" dirty="0">
                          <a:latin typeface="Arial" panose="020B0604020202020204" pitchFamily="34" charset="0"/>
                          <a:cs typeface="Arial" panose="020B0604020202020204" pitchFamily="34" charset="0"/>
                        </a:rPr>
                        <a:t>BB</a:t>
                      </a:r>
                    </a:p>
                    <a:p>
                      <a:pPr>
                        <a:lnSpc>
                          <a:spcPct val="87000"/>
                        </a:lnSpc>
                      </a:pPr>
                      <a:r>
                        <a:rPr lang="en-US" sz="900" dirty="0">
                          <a:latin typeface="Arial" panose="020B0604020202020204" pitchFamily="34" charset="0"/>
                          <a:cs typeface="Arial" panose="020B0604020202020204" pitchFamily="34" charset="0"/>
                        </a:rPr>
                        <a:t>ACEI</a:t>
                      </a:r>
                    </a:p>
                    <a:p>
                      <a:pPr>
                        <a:lnSpc>
                          <a:spcPct val="87000"/>
                        </a:lnSpc>
                      </a:pPr>
                      <a:r>
                        <a:rPr lang="en-US" sz="900" dirty="0">
                          <a:latin typeface="Arial" panose="020B0604020202020204" pitchFamily="34" charset="0"/>
                          <a:cs typeface="Arial" panose="020B0604020202020204" pitchFamily="34" charset="0"/>
                        </a:rPr>
                        <a:t>ARB</a:t>
                      </a:r>
                    </a:p>
                    <a:p>
                      <a:pPr>
                        <a:lnSpc>
                          <a:spcPct val="87000"/>
                        </a:lnSpc>
                      </a:pPr>
                      <a:r>
                        <a:rPr lang="en-US" sz="900" dirty="0">
                          <a:latin typeface="Arial" panose="020B0604020202020204" pitchFamily="34" charset="0"/>
                          <a:cs typeface="Arial" panose="020B0604020202020204" pitchFamily="34" charset="0"/>
                        </a:rPr>
                        <a:t>Dig</a:t>
                      </a:r>
                    </a:p>
                    <a:p>
                      <a:pPr>
                        <a:lnSpc>
                          <a:spcPct val="87000"/>
                        </a:lnSpc>
                      </a:pPr>
                      <a:r>
                        <a:rPr lang="en-US" sz="900" dirty="0">
                          <a:latin typeface="Arial" panose="020B0604020202020204" pitchFamily="34" charset="0"/>
                          <a:cs typeface="Arial" panose="020B0604020202020204" pitchFamily="34" charset="0"/>
                        </a:rPr>
                        <a:t>PLBO</a:t>
                      </a:r>
                    </a:p>
                  </a:txBody>
                  <a:tcPr marL="19440" marR="19440">
                    <a:lnT w="12700" cap="flat" cmpd="sng" algn="ctr">
                      <a:solidFill>
                        <a:schemeClr val="tx1"/>
                      </a:solidFill>
                      <a:prstDash val="solid"/>
                      <a:round/>
                      <a:headEnd type="none" w="med" len="med"/>
                      <a:tailEnd type="none" w="med" len="med"/>
                    </a:lnT>
                    <a:noFill/>
                  </a:tcPr>
                </a:tc>
                <a:tc>
                  <a:txBody>
                    <a:bodyPr/>
                    <a:lstStyle/>
                    <a:p>
                      <a:pPr algn="ctr">
                        <a:lnSpc>
                          <a:spcPct val="87000"/>
                        </a:lnSpc>
                      </a:pPr>
                      <a:endParaRPr lang="en-US" sz="900" dirty="0">
                        <a:latin typeface="Arial" panose="020B0604020202020204" pitchFamily="34" charset="0"/>
                        <a:cs typeface="Arial" panose="020B0604020202020204" pitchFamily="34" charset="0"/>
                      </a:endParaRPr>
                    </a:p>
                  </a:txBody>
                  <a:tcPr marL="19440" marR="19440">
                    <a:lnT w="12700" cap="flat" cmpd="sng" algn="ctr">
                      <a:solidFill>
                        <a:schemeClr val="tx1"/>
                      </a:solidFill>
                      <a:prstDash val="solid"/>
                      <a:round/>
                      <a:headEnd type="none" w="med" len="med"/>
                      <a:tailEnd type="none" w="med" len="med"/>
                    </a:lnT>
                    <a:noFill/>
                  </a:tcPr>
                </a:tc>
                <a:tc>
                  <a:txBody>
                    <a:bodyPr/>
                    <a:lstStyle/>
                    <a:p>
                      <a:pPr algn="l">
                        <a:lnSpc>
                          <a:spcPct val="87000"/>
                        </a:lnSpc>
                      </a:pPr>
                      <a:r>
                        <a:rPr lang="en-US" sz="900" dirty="0">
                          <a:latin typeface="Arial" panose="020B0604020202020204" pitchFamily="34" charset="0"/>
                          <a:cs typeface="Arial" panose="020B0604020202020204" pitchFamily="34" charset="0"/>
                        </a:rPr>
                        <a:t>0.39 (0.31-0.49)</a:t>
                      </a:r>
                    </a:p>
                    <a:p>
                      <a:pPr algn="l">
                        <a:lnSpc>
                          <a:spcPct val="87000"/>
                        </a:lnSpc>
                      </a:pPr>
                      <a:r>
                        <a:rPr lang="en-US" sz="900" dirty="0">
                          <a:latin typeface="Arial" panose="020B0604020202020204" pitchFamily="34" charset="0"/>
                          <a:cs typeface="Arial" panose="020B0604020202020204" pitchFamily="34" charset="0"/>
                        </a:rPr>
                        <a:t>0.41 (0.32-0.53)</a:t>
                      </a:r>
                    </a:p>
                    <a:p>
                      <a:pPr algn="l">
                        <a:lnSpc>
                          <a:spcPct val="87000"/>
                        </a:lnSpc>
                      </a:pPr>
                      <a:r>
                        <a:rPr lang="en-US" sz="900" dirty="0">
                          <a:latin typeface="Arial" panose="020B0604020202020204" pitchFamily="34" charset="0"/>
                          <a:cs typeface="Arial" panose="020B0604020202020204" pitchFamily="34" charset="0"/>
                        </a:rPr>
                        <a:t>0.44 (0.36-0.55)</a:t>
                      </a:r>
                    </a:p>
                    <a:p>
                      <a:pPr algn="l">
                        <a:lnSpc>
                          <a:spcPct val="87000"/>
                        </a:lnSpc>
                      </a:pPr>
                      <a:r>
                        <a:rPr lang="en-US" sz="900" dirty="0">
                          <a:latin typeface="Arial" panose="020B0604020202020204" pitchFamily="34" charset="0"/>
                          <a:cs typeface="Arial" panose="020B0604020202020204" pitchFamily="34" charset="0"/>
                        </a:rPr>
                        <a:t>0.46 (0.35-0.61)</a:t>
                      </a:r>
                    </a:p>
                    <a:p>
                      <a:pPr algn="l">
                        <a:lnSpc>
                          <a:spcPct val="87000"/>
                        </a:lnSpc>
                      </a:pPr>
                      <a:r>
                        <a:rPr lang="en-US" sz="900" dirty="0">
                          <a:latin typeface="Arial" panose="020B0604020202020204" pitchFamily="34" charset="0"/>
                          <a:cs typeface="Arial" panose="020B0604020202020204" pitchFamily="34" charset="0"/>
                        </a:rPr>
                        <a:t>0.48 (0.39-0.58)</a:t>
                      </a:r>
                    </a:p>
                    <a:p>
                      <a:pPr algn="l">
                        <a:lnSpc>
                          <a:spcPct val="87000"/>
                        </a:lnSpc>
                      </a:pPr>
                      <a:r>
                        <a:rPr lang="en-US" sz="900" dirty="0">
                          <a:latin typeface="Arial" panose="020B0604020202020204" pitchFamily="34" charset="0"/>
                          <a:cs typeface="Arial" panose="020B0604020202020204" pitchFamily="34" charset="0"/>
                        </a:rPr>
                        <a:t>0.49 (0.39-0.62)</a:t>
                      </a:r>
                    </a:p>
                    <a:p>
                      <a:pPr algn="l">
                        <a:lnSpc>
                          <a:spcPct val="87000"/>
                        </a:lnSpc>
                      </a:pPr>
                      <a:r>
                        <a:rPr lang="en-US" sz="900" dirty="0">
                          <a:latin typeface="Arial" panose="020B0604020202020204" pitchFamily="34" charset="0"/>
                          <a:cs typeface="Arial" panose="020B0604020202020204" pitchFamily="34" charset="0"/>
                        </a:rPr>
                        <a:t>0.52 (0.43-0.63)</a:t>
                      </a:r>
                    </a:p>
                    <a:p>
                      <a:pPr algn="l">
                        <a:lnSpc>
                          <a:spcPct val="87000"/>
                        </a:lnSpc>
                      </a:pPr>
                      <a:r>
                        <a:rPr lang="en-US" sz="900" dirty="0">
                          <a:latin typeface="Arial" panose="020B0604020202020204" pitchFamily="34" charset="0"/>
                          <a:cs typeface="Arial" panose="020B0604020202020204" pitchFamily="34" charset="0"/>
                        </a:rPr>
                        <a:t>0.65 (0.55-0.76)</a:t>
                      </a:r>
                    </a:p>
                    <a:p>
                      <a:pPr algn="l">
                        <a:lnSpc>
                          <a:spcPct val="87000"/>
                        </a:lnSpc>
                      </a:pPr>
                      <a:r>
                        <a:rPr lang="en-US" sz="900" dirty="0">
                          <a:latin typeface="Arial" panose="020B0604020202020204" pitchFamily="34" charset="0"/>
                          <a:cs typeface="Arial" panose="020B0604020202020204" pitchFamily="34" charset="0"/>
                        </a:rPr>
                        <a:t>0.44 (0.37-0.54)</a:t>
                      </a:r>
                    </a:p>
                    <a:p>
                      <a:pPr algn="l">
                        <a:lnSpc>
                          <a:spcPct val="87000"/>
                        </a:lnSpc>
                      </a:pPr>
                      <a:r>
                        <a:rPr lang="en-US" sz="900" dirty="0">
                          <a:latin typeface="Arial" panose="020B0604020202020204" pitchFamily="34" charset="0"/>
                          <a:cs typeface="Arial" panose="020B0604020202020204" pitchFamily="34" charset="0"/>
                        </a:rPr>
                        <a:t>0.52 (0.44-0.61)</a:t>
                      </a:r>
                    </a:p>
                    <a:p>
                      <a:pPr algn="l">
                        <a:lnSpc>
                          <a:spcPct val="87000"/>
                        </a:lnSpc>
                      </a:pPr>
                      <a:r>
                        <a:rPr lang="en-US" sz="900" dirty="0">
                          <a:latin typeface="Arial" panose="020B0604020202020204" pitchFamily="34" charset="0"/>
                          <a:cs typeface="Arial" panose="020B0604020202020204" pitchFamily="34" charset="0"/>
                        </a:rPr>
                        <a:t>0.66 (0.56-0.78)</a:t>
                      </a:r>
                    </a:p>
                    <a:p>
                      <a:pPr algn="l">
                        <a:lnSpc>
                          <a:spcPct val="87000"/>
                        </a:lnSpc>
                      </a:pPr>
                      <a:r>
                        <a:rPr lang="en-US" sz="900" dirty="0">
                          <a:latin typeface="Arial" panose="020B0604020202020204" pitchFamily="34" charset="0"/>
                          <a:cs typeface="Arial" panose="020B0604020202020204" pitchFamily="34" charset="0"/>
                        </a:rPr>
                        <a:t>0.68 (0.59-0.78)</a:t>
                      </a:r>
                    </a:p>
                    <a:p>
                      <a:pPr algn="l">
                        <a:lnSpc>
                          <a:spcPct val="87000"/>
                        </a:lnSpc>
                      </a:pPr>
                      <a:r>
                        <a:rPr lang="en-US" sz="900" dirty="0">
                          <a:latin typeface="Arial" panose="020B0604020202020204" pitchFamily="34" charset="0"/>
                          <a:cs typeface="Arial" panose="020B0604020202020204" pitchFamily="34" charset="0"/>
                        </a:rPr>
                        <a:t>0.73 (0.64-0.83)</a:t>
                      </a:r>
                    </a:p>
                    <a:p>
                      <a:pPr algn="l">
                        <a:lnSpc>
                          <a:spcPct val="87000"/>
                        </a:lnSpc>
                      </a:pPr>
                      <a:r>
                        <a:rPr lang="en-US" sz="900" dirty="0">
                          <a:latin typeface="Arial" panose="020B0604020202020204" pitchFamily="34" charset="0"/>
                          <a:cs typeface="Arial" panose="020B0604020202020204" pitchFamily="34" charset="0"/>
                        </a:rPr>
                        <a:t>0.83 (0.72-0.96)</a:t>
                      </a:r>
                    </a:p>
                    <a:p>
                      <a:pPr algn="l">
                        <a:lnSpc>
                          <a:spcPct val="87000"/>
                        </a:lnSpc>
                      </a:pPr>
                      <a:r>
                        <a:rPr lang="en-US" sz="900" dirty="0">
                          <a:latin typeface="Arial" panose="020B0604020202020204" pitchFamily="34" charset="0"/>
                          <a:cs typeface="Arial" panose="020B0604020202020204" pitchFamily="34" charset="0"/>
                        </a:rPr>
                        <a:t>0.67 (0.53-0.86)</a:t>
                      </a:r>
                    </a:p>
                    <a:p>
                      <a:pPr algn="l">
                        <a:lnSpc>
                          <a:spcPct val="87000"/>
                        </a:lnSpc>
                      </a:pPr>
                      <a:r>
                        <a:rPr lang="en-US" sz="900" dirty="0">
                          <a:latin typeface="Arial" panose="020B0604020202020204" pitchFamily="34" charset="0"/>
                          <a:cs typeface="Arial" panose="020B0604020202020204" pitchFamily="34" charset="0"/>
                        </a:rPr>
                        <a:t>0.58 (0.50-0.68)</a:t>
                      </a:r>
                    </a:p>
                    <a:p>
                      <a:pPr algn="l">
                        <a:lnSpc>
                          <a:spcPct val="87000"/>
                        </a:lnSpc>
                      </a:pPr>
                      <a:r>
                        <a:rPr lang="en-US" sz="900" dirty="0">
                          <a:latin typeface="Arial" panose="020B0604020202020204" pitchFamily="34" charset="0"/>
                          <a:cs typeface="Arial" panose="020B0604020202020204" pitchFamily="34" charset="0"/>
                        </a:rPr>
                        <a:t>0.69 (0.61-0.77)</a:t>
                      </a:r>
                    </a:p>
                    <a:p>
                      <a:pPr algn="l">
                        <a:lnSpc>
                          <a:spcPct val="87000"/>
                        </a:lnSpc>
                      </a:pPr>
                      <a:r>
                        <a:rPr lang="en-US" sz="900" dirty="0">
                          <a:latin typeface="Arial" panose="020B0604020202020204" pitchFamily="34" charset="0"/>
                          <a:cs typeface="Arial" panose="020B0604020202020204" pitchFamily="34" charset="0"/>
                        </a:rPr>
                        <a:t>0.74 (0.66-0.82)</a:t>
                      </a:r>
                    </a:p>
                    <a:p>
                      <a:pPr algn="l">
                        <a:lnSpc>
                          <a:spcPct val="87000"/>
                        </a:lnSpc>
                      </a:pPr>
                      <a:r>
                        <a:rPr lang="en-US" sz="900" dirty="0">
                          <a:latin typeface="Arial" panose="020B0604020202020204" pitchFamily="34" charset="0"/>
                          <a:cs typeface="Arial" panose="020B0604020202020204" pitchFamily="34" charset="0"/>
                        </a:rPr>
                        <a:t>0.87 (0.78-0.98)</a:t>
                      </a:r>
                    </a:p>
                    <a:p>
                      <a:pPr algn="l">
                        <a:lnSpc>
                          <a:spcPct val="87000"/>
                        </a:lnSpc>
                      </a:pPr>
                      <a:r>
                        <a:rPr lang="en-US" sz="900" dirty="0">
                          <a:latin typeface="Arial" panose="020B0604020202020204" pitchFamily="34" charset="0"/>
                          <a:cs typeface="Arial" panose="020B0604020202020204" pitchFamily="34" charset="0"/>
                        </a:rPr>
                        <a:t>0.94 (0.84-1.05)</a:t>
                      </a:r>
                    </a:p>
                    <a:p>
                      <a:pPr algn="l">
                        <a:lnSpc>
                          <a:spcPct val="87000"/>
                        </a:lnSpc>
                      </a:pPr>
                      <a:r>
                        <a:rPr lang="en-US" sz="900" dirty="0">
                          <a:latin typeface="Arial" panose="020B0604020202020204" pitchFamily="34" charset="0"/>
                          <a:cs typeface="Arial" panose="020B0604020202020204" pitchFamily="34" charset="0"/>
                        </a:rPr>
                        <a:t>0.78 (0.72-0.84)</a:t>
                      </a:r>
                    </a:p>
                    <a:p>
                      <a:pPr algn="l">
                        <a:lnSpc>
                          <a:spcPct val="87000"/>
                        </a:lnSpc>
                      </a:pPr>
                      <a:r>
                        <a:rPr lang="en-US" sz="900" dirty="0">
                          <a:latin typeface="Arial" panose="020B0604020202020204" pitchFamily="34" charset="0"/>
                          <a:cs typeface="Arial" panose="020B0604020202020204" pitchFamily="34" charset="0"/>
                        </a:rPr>
                        <a:t>0.89 (0.82-0.96)</a:t>
                      </a:r>
                    </a:p>
                    <a:p>
                      <a:pPr algn="l">
                        <a:lnSpc>
                          <a:spcPct val="87000"/>
                        </a:lnSpc>
                      </a:pPr>
                      <a:r>
                        <a:rPr lang="en-US" sz="900" dirty="0">
                          <a:latin typeface="Arial" panose="020B0604020202020204" pitchFamily="34" charset="0"/>
                          <a:cs typeface="Arial" panose="020B0604020202020204" pitchFamily="34" charset="0"/>
                        </a:rPr>
                        <a:t>0.95 (0.88-1.02)</a:t>
                      </a:r>
                    </a:p>
                    <a:p>
                      <a:pPr algn="l">
                        <a:lnSpc>
                          <a:spcPct val="87000"/>
                        </a:lnSpc>
                      </a:pPr>
                      <a:r>
                        <a:rPr lang="en-US" sz="900" dirty="0">
                          <a:latin typeface="Arial" panose="020B0604020202020204" pitchFamily="34" charset="0"/>
                          <a:cs typeface="Arial" panose="020B0604020202020204" pitchFamily="34" charset="0"/>
                        </a:rPr>
                        <a:t>0.99 (0.91-1.07)</a:t>
                      </a:r>
                    </a:p>
                    <a:p>
                      <a:pPr algn="l">
                        <a:lnSpc>
                          <a:spcPct val="87000"/>
                        </a:lnSpc>
                      </a:pPr>
                      <a:r>
                        <a:rPr lang="en-US" sz="900" dirty="0">
                          <a:latin typeface="Arial" panose="020B0604020202020204" pitchFamily="34" charset="0"/>
                          <a:cs typeface="Arial" panose="020B0604020202020204" pitchFamily="34" charset="0"/>
                        </a:rPr>
                        <a:t>1.00</a:t>
                      </a:r>
                    </a:p>
                  </a:txBody>
                  <a:tcPr marR="19440">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726281200"/>
                  </a:ext>
                </a:extLst>
              </a:tr>
            </a:tbl>
          </a:graphicData>
        </a:graphic>
      </p:graphicFrame>
      <p:sp>
        <p:nvSpPr>
          <p:cNvPr id="854" name="Google Shape;854;p30"/>
          <p:cNvSpPr txBox="1">
            <a:spLocks noGrp="1"/>
          </p:cNvSpPr>
          <p:nvPr>
            <p:ph type="title"/>
          </p:nvPr>
        </p:nvSpPr>
        <p:spPr>
          <a:xfrm>
            <a:off x="619201" y="259200"/>
            <a:ext cx="10963199" cy="864000"/>
          </a:xfrm>
        </p:spPr>
        <p:txBody>
          <a:bodyPr>
            <a:normAutofit fontScale="90000"/>
          </a:bodyPr>
          <a:lstStyle/>
          <a:p>
            <a:pPr lvl="0"/>
            <a:r>
              <a:rPr lang="en-US">
                <a:sym typeface="Merriweather"/>
              </a:rPr>
              <a:t>A Systematic Review and Network Meta-Analysis of Pharmacological Treatment of Heart Failure With Reduced Ejection Fraction</a:t>
            </a:r>
            <a:br>
              <a:rPr lang="en-US">
                <a:sym typeface="Merriweather"/>
              </a:rPr>
            </a:br>
            <a:endParaRPr lang="en-US"/>
          </a:p>
        </p:txBody>
      </p:sp>
      <p:sp>
        <p:nvSpPr>
          <p:cNvPr id="2" name="Slide Number Placeholder 1">
            <a:extLst>
              <a:ext uri="{FF2B5EF4-FFF2-40B4-BE49-F238E27FC236}">
                <a16:creationId xmlns:a16="http://schemas.microsoft.com/office/drawing/2014/main" id="{A1409737-1A80-1643-B22F-609DE11F7518}"/>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100" b="0" i="0" u="none" strike="noStrike" kern="1200" cap="none" spc="0" normalizeH="0" baseline="0" noProof="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0ED71E4B-E8F8-9F4F-B9EA-071A25749DE6}"/>
              </a:ext>
            </a:extLst>
          </p:cNvPr>
          <p:cNvSpPr>
            <a:spLocks noGrp="1"/>
          </p:cNvSpPr>
          <p:nvPr>
            <p:ph sz="quarter" idx="15"/>
          </p:nvPr>
        </p:nvSpPr>
        <p:spPr/>
        <p:txBody>
          <a:bodyPr/>
          <a:lstStyle/>
          <a:p>
            <a:r>
              <a:rPr lang="en-US" dirty="0"/>
              <a:t>Tromp J, et al. J Am Coll </a:t>
            </a:r>
            <a:r>
              <a:rPr lang="en-US" dirty="0" err="1"/>
              <a:t>Cardiol</a:t>
            </a:r>
            <a:r>
              <a:rPr lang="en-US" dirty="0"/>
              <a:t> HF. 2022;10(2):73-84</a:t>
            </a:r>
          </a:p>
        </p:txBody>
      </p:sp>
      <p:sp>
        <p:nvSpPr>
          <p:cNvPr id="4" name="TextBox 3">
            <a:extLst>
              <a:ext uri="{FF2B5EF4-FFF2-40B4-BE49-F238E27FC236}">
                <a16:creationId xmlns:a16="http://schemas.microsoft.com/office/drawing/2014/main" id="{F392F508-3CB4-864D-BFB8-F9C7BBA4D378}"/>
              </a:ext>
            </a:extLst>
          </p:cNvPr>
          <p:cNvSpPr txBox="1"/>
          <p:nvPr/>
        </p:nvSpPr>
        <p:spPr>
          <a:xfrm>
            <a:off x="619201" y="1499980"/>
            <a:ext cx="4680256" cy="600164"/>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100" normalizeH="0" baseline="0" noProof="0" dirty="0">
                <a:ln>
                  <a:noFill/>
                </a:ln>
                <a:solidFill>
                  <a:srgbClr val="C6573B"/>
                </a:solidFill>
                <a:effectLst/>
                <a:uLnTx/>
                <a:uFillTx/>
                <a:latin typeface="Arial" panose="020B0604020202020204" pitchFamily="34" charset="0"/>
                <a:ea typeface="Aileron" charset="0"/>
                <a:cs typeface="Arial" panose="020B0604020202020204" pitchFamily="34" charset="0"/>
              </a:rPr>
              <a:t>RELATIVE RISK REDUCTION OF DIFFERENT </a:t>
            </a:r>
            <a:br>
              <a:rPr kumimoji="0" lang="en-US" sz="1300" b="1" i="0" u="none" strike="noStrike" kern="1200" cap="none" spc="100" normalizeH="0" baseline="0" noProof="0" dirty="0">
                <a:ln>
                  <a:noFill/>
                </a:ln>
                <a:solidFill>
                  <a:srgbClr val="C6573B"/>
                </a:solidFill>
                <a:effectLst/>
                <a:uLnTx/>
                <a:uFillTx/>
                <a:latin typeface="Arial" panose="020B0604020202020204" pitchFamily="34" charset="0"/>
                <a:ea typeface="Aileron" charset="0"/>
                <a:cs typeface="Arial" panose="020B0604020202020204" pitchFamily="34" charset="0"/>
              </a:rPr>
            </a:br>
            <a:r>
              <a:rPr kumimoji="0" lang="en-US" sz="1300" b="1" i="0" u="none" strike="noStrike" kern="1200" cap="none" spc="100" normalizeH="0" baseline="0" noProof="0" dirty="0">
                <a:ln>
                  <a:noFill/>
                </a:ln>
                <a:solidFill>
                  <a:srgbClr val="C6573B"/>
                </a:solidFill>
                <a:effectLst/>
                <a:uLnTx/>
                <a:uFillTx/>
                <a:latin typeface="Arial" panose="020B0604020202020204" pitchFamily="34" charset="0"/>
                <a:ea typeface="Aileron" charset="0"/>
                <a:cs typeface="Arial" panose="020B0604020202020204" pitchFamily="34" charset="0"/>
              </a:rPr>
              <a:t>PHARMACOLOGICAL TREATMENT COMBINATIONS </a:t>
            </a:r>
            <a:br>
              <a:rPr kumimoji="0" lang="en-US" sz="1300" b="1" i="0" u="none" strike="noStrike" kern="1200" cap="none" spc="100" normalizeH="0" baseline="0" noProof="0" dirty="0">
                <a:ln>
                  <a:noFill/>
                </a:ln>
                <a:solidFill>
                  <a:srgbClr val="C6573B"/>
                </a:solidFill>
                <a:effectLst/>
                <a:uLnTx/>
                <a:uFillTx/>
                <a:latin typeface="Arial" panose="020B0604020202020204" pitchFamily="34" charset="0"/>
                <a:ea typeface="Aileron" charset="0"/>
                <a:cs typeface="Arial" panose="020B0604020202020204" pitchFamily="34" charset="0"/>
              </a:rPr>
            </a:br>
            <a:r>
              <a:rPr kumimoji="0" lang="en-US" sz="1300" b="1" i="0" u="none" strike="noStrike" kern="1200" cap="none" spc="100" normalizeH="0" baseline="0" noProof="0" dirty="0">
                <a:ln>
                  <a:noFill/>
                </a:ln>
                <a:solidFill>
                  <a:srgbClr val="C6573B"/>
                </a:solidFill>
                <a:effectLst/>
                <a:uLnTx/>
                <a:uFillTx/>
                <a:latin typeface="Arial" panose="020B0604020202020204" pitchFamily="34" charset="0"/>
                <a:ea typeface="Aileron" charset="0"/>
                <a:cs typeface="Arial" panose="020B0604020202020204" pitchFamily="34" charset="0"/>
              </a:rPr>
              <a:t>FOR HEART FAILURE</a:t>
            </a:r>
          </a:p>
        </p:txBody>
      </p:sp>
      <p:grpSp>
        <p:nvGrpSpPr>
          <p:cNvPr id="15" name="Group 14">
            <a:extLst>
              <a:ext uri="{FF2B5EF4-FFF2-40B4-BE49-F238E27FC236}">
                <a16:creationId xmlns:a16="http://schemas.microsoft.com/office/drawing/2014/main" id="{6FAFB42F-BD53-4E41-B822-F89F97A6F84F}"/>
              </a:ext>
            </a:extLst>
          </p:cNvPr>
          <p:cNvGrpSpPr/>
          <p:nvPr/>
        </p:nvGrpSpPr>
        <p:grpSpPr>
          <a:xfrm>
            <a:off x="3089136" y="2517685"/>
            <a:ext cx="46314" cy="46314"/>
            <a:chOff x="2831961" y="2819310"/>
            <a:chExt cx="46314" cy="46314"/>
          </a:xfrm>
        </p:grpSpPr>
        <p:sp>
          <p:nvSpPr>
            <p:cNvPr id="9" name="Rectangle 8">
              <a:extLst>
                <a:ext uri="{FF2B5EF4-FFF2-40B4-BE49-F238E27FC236}">
                  <a16:creationId xmlns:a16="http://schemas.microsoft.com/office/drawing/2014/main" id="{2CB48BEF-16F0-3F46-8641-FF855F75FB67}"/>
                </a:ext>
              </a:extLst>
            </p:cNvPr>
            <p:cNvSpPr/>
            <p:nvPr/>
          </p:nvSpPr>
          <p:spPr>
            <a:xfrm>
              <a:off x="2831961" y="2819310"/>
              <a:ext cx="46314" cy="4631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4" name="Straight Connector 13">
              <a:extLst>
                <a:ext uri="{FF2B5EF4-FFF2-40B4-BE49-F238E27FC236}">
                  <a16:creationId xmlns:a16="http://schemas.microsoft.com/office/drawing/2014/main" id="{9F501CDA-320F-5D4B-84B5-B9F6C5C2E172}"/>
                </a:ext>
              </a:extLst>
            </p:cNvPr>
            <p:cNvCxnSpPr>
              <a:cxnSpLocks/>
            </p:cNvCxnSpPr>
            <p:nvPr/>
          </p:nvCxnSpPr>
          <p:spPr>
            <a:xfrm>
              <a:off x="2855118" y="2825750"/>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a:extLst>
              <a:ext uri="{FF2B5EF4-FFF2-40B4-BE49-F238E27FC236}">
                <a16:creationId xmlns:a16="http://schemas.microsoft.com/office/drawing/2014/main" id="{FFA5A1F1-03BC-4347-84BF-A5CE4AEBB1F3}"/>
              </a:ext>
            </a:extLst>
          </p:cNvPr>
          <p:cNvGrpSpPr/>
          <p:nvPr/>
        </p:nvGrpSpPr>
        <p:grpSpPr>
          <a:xfrm>
            <a:off x="3133586" y="2635160"/>
            <a:ext cx="46314" cy="46314"/>
            <a:chOff x="2831961" y="2819310"/>
            <a:chExt cx="46314" cy="46314"/>
          </a:xfrm>
        </p:grpSpPr>
        <p:sp>
          <p:nvSpPr>
            <p:cNvPr id="21" name="Rectangle 20">
              <a:extLst>
                <a:ext uri="{FF2B5EF4-FFF2-40B4-BE49-F238E27FC236}">
                  <a16:creationId xmlns:a16="http://schemas.microsoft.com/office/drawing/2014/main" id="{A9BCF501-7243-AC43-B16E-E4085CA67E43}"/>
                </a:ext>
              </a:extLst>
            </p:cNvPr>
            <p:cNvSpPr/>
            <p:nvPr/>
          </p:nvSpPr>
          <p:spPr>
            <a:xfrm>
              <a:off x="2831961" y="2819310"/>
              <a:ext cx="46314" cy="4631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22" name="Straight Connector 21">
              <a:extLst>
                <a:ext uri="{FF2B5EF4-FFF2-40B4-BE49-F238E27FC236}">
                  <a16:creationId xmlns:a16="http://schemas.microsoft.com/office/drawing/2014/main" id="{979F4D94-E317-4044-92EA-43B2F576F0AE}"/>
                </a:ext>
              </a:extLst>
            </p:cNvPr>
            <p:cNvCxnSpPr>
              <a:cxnSpLocks/>
            </p:cNvCxnSpPr>
            <p:nvPr/>
          </p:nvCxnSpPr>
          <p:spPr>
            <a:xfrm>
              <a:off x="2855118" y="2825750"/>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5" name="Group 24">
            <a:extLst>
              <a:ext uri="{FF2B5EF4-FFF2-40B4-BE49-F238E27FC236}">
                <a16:creationId xmlns:a16="http://schemas.microsoft.com/office/drawing/2014/main" id="{82F3FAD0-51A0-9C49-B633-32F4CFD64DE2}"/>
              </a:ext>
            </a:extLst>
          </p:cNvPr>
          <p:cNvGrpSpPr/>
          <p:nvPr/>
        </p:nvGrpSpPr>
        <p:grpSpPr>
          <a:xfrm>
            <a:off x="3184386" y="2752635"/>
            <a:ext cx="46314" cy="46314"/>
            <a:chOff x="2831961" y="2819310"/>
            <a:chExt cx="46314" cy="46314"/>
          </a:xfrm>
        </p:grpSpPr>
        <p:sp>
          <p:nvSpPr>
            <p:cNvPr id="26" name="Rectangle 25">
              <a:extLst>
                <a:ext uri="{FF2B5EF4-FFF2-40B4-BE49-F238E27FC236}">
                  <a16:creationId xmlns:a16="http://schemas.microsoft.com/office/drawing/2014/main" id="{838983A2-B57D-3B49-91DC-0E91E9FAB548}"/>
                </a:ext>
              </a:extLst>
            </p:cNvPr>
            <p:cNvSpPr/>
            <p:nvPr/>
          </p:nvSpPr>
          <p:spPr>
            <a:xfrm>
              <a:off x="2831961" y="2819310"/>
              <a:ext cx="46314" cy="4631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27" name="Straight Connector 26">
              <a:extLst>
                <a:ext uri="{FF2B5EF4-FFF2-40B4-BE49-F238E27FC236}">
                  <a16:creationId xmlns:a16="http://schemas.microsoft.com/office/drawing/2014/main" id="{747DDDC5-3A45-E046-B6C5-1004FF07A061}"/>
                </a:ext>
              </a:extLst>
            </p:cNvPr>
            <p:cNvCxnSpPr>
              <a:cxnSpLocks/>
            </p:cNvCxnSpPr>
            <p:nvPr/>
          </p:nvCxnSpPr>
          <p:spPr>
            <a:xfrm>
              <a:off x="2855118" y="2825750"/>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0" name="Group 29">
            <a:extLst>
              <a:ext uri="{FF2B5EF4-FFF2-40B4-BE49-F238E27FC236}">
                <a16:creationId xmlns:a16="http://schemas.microsoft.com/office/drawing/2014/main" id="{9132DE09-74E7-A64C-B465-032B85502A24}"/>
              </a:ext>
            </a:extLst>
          </p:cNvPr>
          <p:cNvGrpSpPr/>
          <p:nvPr/>
        </p:nvGrpSpPr>
        <p:grpSpPr>
          <a:xfrm>
            <a:off x="3225661" y="2873285"/>
            <a:ext cx="46314" cy="46314"/>
            <a:chOff x="2831961" y="2819310"/>
            <a:chExt cx="46314" cy="46314"/>
          </a:xfrm>
        </p:grpSpPr>
        <p:sp>
          <p:nvSpPr>
            <p:cNvPr id="31" name="Rectangle 30">
              <a:extLst>
                <a:ext uri="{FF2B5EF4-FFF2-40B4-BE49-F238E27FC236}">
                  <a16:creationId xmlns:a16="http://schemas.microsoft.com/office/drawing/2014/main" id="{1C85DE4A-9611-AC47-8AF1-97D29A5184E2}"/>
                </a:ext>
              </a:extLst>
            </p:cNvPr>
            <p:cNvSpPr/>
            <p:nvPr/>
          </p:nvSpPr>
          <p:spPr>
            <a:xfrm>
              <a:off x="2831961" y="2819310"/>
              <a:ext cx="46314" cy="4631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32" name="Straight Connector 31">
              <a:extLst>
                <a:ext uri="{FF2B5EF4-FFF2-40B4-BE49-F238E27FC236}">
                  <a16:creationId xmlns:a16="http://schemas.microsoft.com/office/drawing/2014/main" id="{F06CDEA0-93C0-2C4D-B5E2-F3D9817B8AF8}"/>
                </a:ext>
              </a:extLst>
            </p:cNvPr>
            <p:cNvCxnSpPr>
              <a:cxnSpLocks/>
            </p:cNvCxnSpPr>
            <p:nvPr/>
          </p:nvCxnSpPr>
          <p:spPr>
            <a:xfrm>
              <a:off x="2855118" y="2825750"/>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5" name="Group 34">
            <a:extLst>
              <a:ext uri="{FF2B5EF4-FFF2-40B4-BE49-F238E27FC236}">
                <a16:creationId xmlns:a16="http://schemas.microsoft.com/office/drawing/2014/main" id="{07515E93-A251-BD46-87FD-3CA831E542BC}"/>
              </a:ext>
            </a:extLst>
          </p:cNvPr>
          <p:cNvGrpSpPr/>
          <p:nvPr/>
        </p:nvGrpSpPr>
        <p:grpSpPr>
          <a:xfrm>
            <a:off x="3247886" y="2990760"/>
            <a:ext cx="46314" cy="46314"/>
            <a:chOff x="2831961" y="2819310"/>
            <a:chExt cx="46314" cy="46314"/>
          </a:xfrm>
        </p:grpSpPr>
        <p:sp>
          <p:nvSpPr>
            <p:cNvPr id="36" name="Rectangle 35">
              <a:extLst>
                <a:ext uri="{FF2B5EF4-FFF2-40B4-BE49-F238E27FC236}">
                  <a16:creationId xmlns:a16="http://schemas.microsoft.com/office/drawing/2014/main" id="{73FC394C-27D3-CC4D-B231-B7FAFC805D2C}"/>
                </a:ext>
              </a:extLst>
            </p:cNvPr>
            <p:cNvSpPr/>
            <p:nvPr/>
          </p:nvSpPr>
          <p:spPr>
            <a:xfrm>
              <a:off x="2831961" y="2819310"/>
              <a:ext cx="46314" cy="4631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37" name="Straight Connector 36">
              <a:extLst>
                <a:ext uri="{FF2B5EF4-FFF2-40B4-BE49-F238E27FC236}">
                  <a16:creationId xmlns:a16="http://schemas.microsoft.com/office/drawing/2014/main" id="{650D6F0A-3B3C-294E-A9BC-0AB6A729ACD3}"/>
                </a:ext>
              </a:extLst>
            </p:cNvPr>
            <p:cNvCxnSpPr>
              <a:cxnSpLocks/>
            </p:cNvCxnSpPr>
            <p:nvPr/>
          </p:nvCxnSpPr>
          <p:spPr>
            <a:xfrm>
              <a:off x="2855118" y="2825750"/>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0" name="Group 39">
            <a:extLst>
              <a:ext uri="{FF2B5EF4-FFF2-40B4-BE49-F238E27FC236}">
                <a16:creationId xmlns:a16="http://schemas.microsoft.com/office/drawing/2014/main" id="{0225C445-E865-644D-9C3B-590C6D2C5FEF}"/>
              </a:ext>
            </a:extLst>
          </p:cNvPr>
          <p:cNvGrpSpPr/>
          <p:nvPr/>
        </p:nvGrpSpPr>
        <p:grpSpPr>
          <a:xfrm>
            <a:off x="3270111" y="3108235"/>
            <a:ext cx="46314" cy="46314"/>
            <a:chOff x="2831961" y="2819310"/>
            <a:chExt cx="46314" cy="46314"/>
          </a:xfrm>
        </p:grpSpPr>
        <p:sp>
          <p:nvSpPr>
            <p:cNvPr id="41" name="Rectangle 40">
              <a:extLst>
                <a:ext uri="{FF2B5EF4-FFF2-40B4-BE49-F238E27FC236}">
                  <a16:creationId xmlns:a16="http://schemas.microsoft.com/office/drawing/2014/main" id="{CEE4C73A-97E3-3F4D-8D0A-9441DDFED824}"/>
                </a:ext>
              </a:extLst>
            </p:cNvPr>
            <p:cNvSpPr/>
            <p:nvPr/>
          </p:nvSpPr>
          <p:spPr>
            <a:xfrm>
              <a:off x="2831961" y="2819310"/>
              <a:ext cx="46314" cy="4631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42" name="Straight Connector 41">
              <a:extLst>
                <a:ext uri="{FF2B5EF4-FFF2-40B4-BE49-F238E27FC236}">
                  <a16:creationId xmlns:a16="http://schemas.microsoft.com/office/drawing/2014/main" id="{FDFA2DF6-C4A1-BC44-8322-A4DE5884638A}"/>
                </a:ext>
              </a:extLst>
            </p:cNvPr>
            <p:cNvCxnSpPr>
              <a:cxnSpLocks/>
            </p:cNvCxnSpPr>
            <p:nvPr/>
          </p:nvCxnSpPr>
          <p:spPr>
            <a:xfrm>
              <a:off x="2855118" y="2825750"/>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5" name="Group 44">
            <a:extLst>
              <a:ext uri="{FF2B5EF4-FFF2-40B4-BE49-F238E27FC236}">
                <a16:creationId xmlns:a16="http://schemas.microsoft.com/office/drawing/2014/main" id="{EC944850-A003-6049-B0A6-F79DF5B69C71}"/>
              </a:ext>
            </a:extLst>
          </p:cNvPr>
          <p:cNvGrpSpPr/>
          <p:nvPr/>
        </p:nvGrpSpPr>
        <p:grpSpPr>
          <a:xfrm>
            <a:off x="3311386" y="3225710"/>
            <a:ext cx="46314" cy="46314"/>
            <a:chOff x="2831961" y="2819310"/>
            <a:chExt cx="46314" cy="46314"/>
          </a:xfrm>
        </p:grpSpPr>
        <p:sp>
          <p:nvSpPr>
            <p:cNvPr id="46" name="Rectangle 45">
              <a:extLst>
                <a:ext uri="{FF2B5EF4-FFF2-40B4-BE49-F238E27FC236}">
                  <a16:creationId xmlns:a16="http://schemas.microsoft.com/office/drawing/2014/main" id="{6198DBED-36A8-4240-965F-F4E69F9298F3}"/>
                </a:ext>
              </a:extLst>
            </p:cNvPr>
            <p:cNvSpPr/>
            <p:nvPr/>
          </p:nvSpPr>
          <p:spPr>
            <a:xfrm>
              <a:off x="2831961" y="2819310"/>
              <a:ext cx="46314" cy="4631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47" name="Straight Connector 46">
              <a:extLst>
                <a:ext uri="{FF2B5EF4-FFF2-40B4-BE49-F238E27FC236}">
                  <a16:creationId xmlns:a16="http://schemas.microsoft.com/office/drawing/2014/main" id="{87F395AB-E688-B94A-9B24-E9F1EA700947}"/>
                </a:ext>
              </a:extLst>
            </p:cNvPr>
            <p:cNvCxnSpPr>
              <a:cxnSpLocks/>
            </p:cNvCxnSpPr>
            <p:nvPr/>
          </p:nvCxnSpPr>
          <p:spPr>
            <a:xfrm>
              <a:off x="2855118" y="2825750"/>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0" name="Group 49">
            <a:extLst>
              <a:ext uri="{FF2B5EF4-FFF2-40B4-BE49-F238E27FC236}">
                <a16:creationId xmlns:a16="http://schemas.microsoft.com/office/drawing/2014/main" id="{0DE146D4-8DBA-9845-8449-E7DFBA3C5D19}"/>
              </a:ext>
            </a:extLst>
          </p:cNvPr>
          <p:cNvGrpSpPr/>
          <p:nvPr/>
        </p:nvGrpSpPr>
        <p:grpSpPr>
          <a:xfrm>
            <a:off x="3184386" y="3467010"/>
            <a:ext cx="46314" cy="46314"/>
            <a:chOff x="2831961" y="2819310"/>
            <a:chExt cx="46314" cy="46314"/>
          </a:xfrm>
        </p:grpSpPr>
        <p:sp>
          <p:nvSpPr>
            <p:cNvPr id="51" name="Rectangle 50">
              <a:extLst>
                <a:ext uri="{FF2B5EF4-FFF2-40B4-BE49-F238E27FC236}">
                  <a16:creationId xmlns:a16="http://schemas.microsoft.com/office/drawing/2014/main" id="{284C855F-F3A7-114E-BEAC-0551E6B3908B}"/>
                </a:ext>
              </a:extLst>
            </p:cNvPr>
            <p:cNvSpPr/>
            <p:nvPr/>
          </p:nvSpPr>
          <p:spPr>
            <a:xfrm>
              <a:off x="2831961" y="2819310"/>
              <a:ext cx="46314" cy="4631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52" name="Straight Connector 51">
              <a:extLst>
                <a:ext uri="{FF2B5EF4-FFF2-40B4-BE49-F238E27FC236}">
                  <a16:creationId xmlns:a16="http://schemas.microsoft.com/office/drawing/2014/main" id="{CF4DC6FE-A09A-694D-A921-DFAF0F146EFD}"/>
                </a:ext>
              </a:extLst>
            </p:cNvPr>
            <p:cNvCxnSpPr>
              <a:cxnSpLocks/>
            </p:cNvCxnSpPr>
            <p:nvPr/>
          </p:nvCxnSpPr>
          <p:spPr>
            <a:xfrm>
              <a:off x="2855118" y="2825750"/>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5" name="Group 54">
            <a:extLst>
              <a:ext uri="{FF2B5EF4-FFF2-40B4-BE49-F238E27FC236}">
                <a16:creationId xmlns:a16="http://schemas.microsoft.com/office/drawing/2014/main" id="{DDDC4782-96E5-E543-B479-5181FB05EBAC}"/>
              </a:ext>
            </a:extLst>
          </p:cNvPr>
          <p:cNvGrpSpPr/>
          <p:nvPr/>
        </p:nvGrpSpPr>
        <p:grpSpPr>
          <a:xfrm>
            <a:off x="3514586" y="4171860"/>
            <a:ext cx="46314" cy="46314"/>
            <a:chOff x="2831961" y="2819310"/>
            <a:chExt cx="46314" cy="46314"/>
          </a:xfrm>
        </p:grpSpPr>
        <p:sp>
          <p:nvSpPr>
            <p:cNvPr id="56" name="Rectangle 55">
              <a:extLst>
                <a:ext uri="{FF2B5EF4-FFF2-40B4-BE49-F238E27FC236}">
                  <a16:creationId xmlns:a16="http://schemas.microsoft.com/office/drawing/2014/main" id="{43B7214A-28F4-8F43-B27B-9EB7FBD34BDF}"/>
                </a:ext>
              </a:extLst>
            </p:cNvPr>
            <p:cNvSpPr/>
            <p:nvPr/>
          </p:nvSpPr>
          <p:spPr>
            <a:xfrm>
              <a:off x="2831961" y="2819310"/>
              <a:ext cx="46314" cy="4631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57" name="Straight Connector 56">
              <a:extLst>
                <a:ext uri="{FF2B5EF4-FFF2-40B4-BE49-F238E27FC236}">
                  <a16:creationId xmlns:a16="http://schemas.microsoft.com/office/drawing/2014/main" id="{981AD16F-F73C-2846-8B2A-4E7872E96478}"/>
                </a:ext>
              </a:extLst>
            </p:cNvPr>
            <p:cNvCxnSpPr>
              <a:cxnSpLocks/>
            </p:cNvCxnSpPr>
            <p:nvPr/>
          </p:nvCxnSpPr>
          <p:spPr>
            <a:xfrm>
              <a:off x="2855118" y="2825750"/>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1" name="Rectangle 60">
            <a:extLst>
              <a:ext uri="{FF2B5EF4-FFF2-40B4-BE49-F238E27FC236}">
                <a16:creationId xmlns:a16="http://schemas.microsoft.com/office/drawing/2014/main" id="{554A3479-C58C-CF47-854B-CD11A09B0203}"/>
              </a:ext>
            </a:extLst>
          </p:cNvPr>
          <p:cNvSpPr/>
          <p:nvPr/>
        </p:nvSpPr>
        <p:spPr>
          <a:xfrm>
            <a:off x="3482836" y="3346360"/>
            <a:ext cx="54000" cy="4631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62" name="Straight Connector 61">
            <a:extLst>
              <a:ext uri="{FF2B5EF4-FFF2-40B4-BE49-F238E27FC236}">
                <a16:creationId xmlns:a16="http://schemas.microsoft.com/office/drawing/2014/main" id="{248AE221-A5F5-224D-890A-302F3447C252}"/>
              </a:ext>
            </a:extLst>
          </p:cNvPr>
          <p:cNvCxnSpPr>
            <a:cxnSpLocks/>
          </p:cNvCxnSpPr>
          <p:nvPr/>
        </p:nvCxnSpPr>
        <p:spPr>
          <a:xfrm>
            <a:off x="3509836" y="3352800"/>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5" name="Rectangle 64">
            <a:extLst>
              <a:ext uri="{FF2B5EF4-FFF2-40B4-BE49-F238E27FC236}">
                <a16:creationId xmlns:a16="http://schemas.microsoft.com/office/drawing/2014/main" id="{F68DFBB5-7F69-5841-AFAC-B60D7D98A309}"/>
              </a:ext>
            </a:extLst>
          </p:cNvPr>
          <p:cNvSpPr/>
          <p:nvPr/>
        </p:nvSpPr>
        <p:spPr>
          <a:xfrm>
            <a:off x="3311386" y="3581310"/>
            <a:ext cx="54000" cy="4631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66" name="Straight Connector 65">
            <a:extLst>
              <a:ext uri="{FF2B5EF4-FFF2-40B4-BE49-F238E27FC236}">
                <a16:creationId xmlns:a16="http://schemas.microsoft.com/office/drawing/2014/main" id="{5B7222DA-1399-3147-B64F-DD1AC4E3CE13}"/>
              </a:ext>
            </a:extLst>
          </p:cNvPr>
          <p:cNvCxnSpPr>
            <a:cxnSpLocks/>
          </p:cNvCxnSpPr>
          <p:nvPr/>
        </p:nvCxnSpPr>
        <p:spPr>
          <a:xfrm>
            <a:off x="3338386" y="3587750"/>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8" name="Rectangle 67">
            <a:extLst>
              <a:ext uri="{FF2B5EF4-FFF2-40B4-BE49-F238E27FC236}">
                <a16:creationId xmlns:a16="http://schemas.microsoft.com/office/drawing/2014/main" id="{40241DE8-4A41-1B44-A4EC-7611E7901806}"/>
              </a:ext>
            </a:extLst>
          </p:cNvPr>
          <p:cNvSpPr/>
          <p:nvPr/>
        </p:nvSpPr>
        <p:spPr>
          <a:xfrm>
            <a:off x="3501886" y="3701960"/>
            <a:ext cx="54000" cy="4631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69" name="Straight Connector 68">
            <a:extLst>
              <a:ext uri="{FF2B5EF4-FFF2-40B4-BE49-F238E27FC236}">
                <a16:creationId xmlns:a16="http://schemas.microsoft.com/office/drawing/2014/main" id="{6D46AB91-2EDB-1041-97A6-AEE984C071CD}"/>
              </a:ext>
            </a:extLst>
          </p:cNvPr>
          <p:cNvCxnSpPr>
            <a:cxnSpLocks/>
          </p:cNvCxnSpPr>
          <p:nvPr/>
        </p:nvCxnSpPr>
        <p:spPr>
          <a:xfrm>
            <a:off x="3528886" y="3708400"/>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1" name="Rectangle 70">
            <a:extLst>
              <a:ext uri="{FF2B5EF4-FFF2-40B4-BE49-F238E27FC236}">
                <a16:creationId xmlns:a16="http://schemas.microsoft.com/office/drawing/2014/main" id="{EBB9873A-4DB7-DE49-A3E2-22D4EFA50E18}"/>
              </a:ext>
            </a:extLst>
          </p:cNvPr>
          <p:cNvSpPr/>
          <p:nvPr/>
        </p:nvSpPr>
        <p:spPr>
          <a:xfrm>
            <a:off x="3514585" y="3819434"/>
            <a:ext cx="57289" cy="491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72" name="Straight Connector 71">
            <a:extLst>
              <a:ext uri="{FF2B5EF4-FFF2-40B4-BE49-F238E27FC236}">
                <a16:creationId xmlns:a16="http://schemas.microsoft.com/office/drawing/2014/main" id="{BD1A67BA-D132-D847-BB23-D269498E58C6}"/>
              </a:ext>
            </a:extLst>
          </p:cNvPr>
          <p:cNvCxnSpPr>
            <a:cxnSpLocks/>
          </p:cNvCxnSpPr>
          <p:nvPr/>
        </p:nvCxnSpPr>
        <p:spPr>
          <a:xfrm>
            <a:off x="3544761" y="3825875"/>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5" name="Rectangle 74">
            <a:extLst>
              <a:ext uri="{FF2B5EF4-FFF2-40B4-BE49-F238E27FC236}">
                <a16:creationId xmlns:a16="http://schemas.microsoft.com/office/drawing/2014/main" id="{4EACD310-8C4C-4F4F-B1B1-F8F19EC7C3B0}"/>
              </a:ext>
            </a:extLst>
          </p:cNvPr>
          <p:cNvSpPr/>
          <p:nvPr/>
        </p:nvSpPr>
        <p:spPr>
          <a:xfrm>
            <a:off x="3571734" y="3933733"/>
            <a:ext cx="61200" cy="54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76" name="Straight Connector 75">
            <a:extLst>
              <a:ext uri="{FF2B5EF4-FFF2-40B4-BE49-F238E27FC236}">
                <a16:creationId xmlns:a16="http://schemas.microsoft.com/office/drawing/2014/main" id="{6755D9FF-2B10-6A4C-AB72-FC9D5BD598C2}"/>
              </a:ext>
            </a:extLst>
          </p:cNvPr>
          <p:cNvCxnSpPr>
            <a:cxnSpLocks/>
          </p:cNvCxnSpPr>
          <p:nvPr/>
        </p:nvCxnSpPr>
        <p:spPr>
          <a:xfrm>
            <a:off x="3601911" y="3943350"/>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8" name="Rectangle 77">
            <a:extLst>
              <a:ext uri="{FF2B5EF4-FFF2-40B4-BE49-F238E27FC236}">
                <a16:creationId xmlns:a16="http://schemas.microsoft.com/office/drawing/2014/main" id="{64A41B84-4C0E-8F49-BB65-690BBBAFA2F9}"/>
              </a:ext>
            </a:extLst>
          </p:cNvPr>
          <p:cNvSpPr/>
          <p:nvPr/>
        </p:nvSpPr>
        <p:spPr>
          <a:xfrm>
            <a:off x="3666984" y="4054383"/>
            <a:ext cx="61200" cy="54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79" name="Straight Connector 78">
            <a:extLst>
              <a:ext uri="{FF2B5EF4-FFF2-40B4-BE49-F238E27FC236}">
                <a16:creationId xmlns:a16="http://schemas.microsoft.com/office/drawing/2014/main" id="{24C1EF3A-771E-3F42-950F-9F4397020CF4}"/>
              </a:ext>
            </a:extLst>
          </p:cNvPr>
          <p:cNvCxnSpPr>
            <a:cxnSpLocks/>
          </p:cNvCxnSpPr>
          <p:nvPr/>
        </p:nvCxnSpPr>
        <p:spPr>
          <a:xfrm>
            <a:off x="3697161" y="4064000"/>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7" name="Rectangle 86">
            <a:extLst>
              <a:ext uri="{FF2B5EF4-FFF2-40B4-BE49-F238E27FC236}">
                <a16:creationId xmlns:a16="http://schemas.microsoft.com/office/drawing/2014/main" id="{0F8E5505-CB57-DF4E-B262-2C70B24C6C85}"/>
              </a:ext>
            </a:extLst>
          </p:cNvPr>
          <p:cNvSpPr/>
          <p:nvPr/>
        </p:nvSpPr>
        <p:spPr>
          <a:xfrm>
            <a:off x="3393934" y="4289333"/>
            <a:ext cx="61200" cy="54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88" name="Straight Connector 87">
            <a:extLst>
              <a:ext uri="{FF2B5EF4-FFF2-40B4-BE49-F238E27FC236}">
                <a16:creationId xmlns:a16="http://schemas.microsoft.com/office/drawing/2014/main" id="{CEB656A5-0923-F242-9E47-11785603A95D}"/>
              </a:ext>
            </a:extLst>
          </p:cNvPr>
          <p:cNvCxnSpPr>
            <a:cxnSpLocks/>
          </p:cNvCxnSpPr>
          <p:nvPr/>
        </p:nvCxnSpPr>
        <p:spPr>
          <a:xfrm>
            <a:off x="3424111" y="4298950"/>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2" name="Rectangle 91">
            <a:extLst>
              <a:ext uri="{FF2B5EF4-FFF2-40B4-BE49-F238E27FC236}">
                <a16:creationId xmlns:a16="http://schemas.microsoft.com/office/drawing/2014/main" id="{8FF57EF5-40B5-DC46-A14F-D8A656E34E1A}"/>
              </a:ext>
            </a:extLst>
          </p:cNvPr>
          <p:cNvSpPr/>
          <p:nvPr/>
        </p:nvSpPr>
        <p:spPr>
          <a:xfrm>
            <a:off x="3517758" y="4400457"/>
            <a:ext cx="76341" cy="6676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93" name="Straight Connector 92">
            <a:extLst>
              <a:ext uri="{FF2B5EF4-FFF2-40B4-BE49-F238E27FC236}">
                <a16:creationId xmlns:a16="http://schemas.microsoft.com/office/drawing/2014/main" id="{FEFB805F-12F9-4F48-8154-07616D597B91}"/>
              </a:ext>
            </a:extLst>
          </p:cNvPr>
          <p:cNvCxnSpPr>
            <a:cxnSpLocks/>
          </p:cNvCxnSpPr>
          <p:nvPr/>
        </p:nvCxnSpPr>
        <p:spPr>
          <a:xfrm>
            <a:off x="3557461" y="4419600"/>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6" name="Rectangle 95">
            <a:extLst>
              <a:ext uri="{FF2B5EF4-FFF2-40B4-BE49-F238E27FC236}">
                <a16:creationId xmlns:a16="http://schemas.microsoft.com/office/drawing/2014/main" id="{49704AF1-48BD-E047-8351-4299E5BB9C59}"/>
              </a:ext>
            </a:extLst>
          </p:cNvPr>
          <p:cNvSpPr/>
          <p:nvPr/>
        </p:nvSpPr>
        <p:spPr>
          <a:xfrm>
            <a:off x="3568701" y="4512504"/>
            <a:ext cx="82549" cy="721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97" name="Straight Connector 96">
            <a:extLst>
              <a:ext uri="{FF2B5EF4-FFF2-40B4-BE49-F238E27FC236}">
                <a16:creationId xmlns:a16="http://schemas.microsoft.com/office/drawing/2014/main" id="{E6C95FB1-ACD6-4546-B6A7-6C11A55B6BEF}"/>
              </a:ext>
            </a:extLst>
          </p:cNvPr>
          <p:cNvCxnSpPr>
            <a:cxnSpLocks/>
          </p:cNvCxnSpPr>
          <p:nvPr/>
        </p:nvCxnSpPr>
        <p:spPr>
          <a:xfrm>
            <a:off x="3609975" y="4532727"/>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9" name="Rectangle 98">
            <a:extLst>
              <a:ext uri="{FF2B5EF4-FFF2-40B4-BE49-F238E27FC236}">
                <a16:creationId xmlns:a16="http://schemas.microsoft.com/office/drawing/2014/main" id="{AD33B7D3-0804-D542-9A3A-A1783E586137}"/>
              </a:ext>
            </a:extLst>
          </p:cNvPr>
          <p:cNvSpPr/>
          <p:nvPr/>
        </p:nvSpPr>
        <p:spPr>
          <a:xfrm>
            <a:off x="3701908" y="4638582"/>
            <a:ext cx="76341" cy="6676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00" name="Straight Connector 99">
            <a:extLst>
              <a:ext uri="{FF2B5EF4-FFF2-40B4-BE49-F238E27FC236}">
                <a16:creationId xmlns:a16="http://schemas.microsoft.com/office/drawing/2014/main" id="{7FA10E74-8CC6-8A43-B3FC-52B5252D4D09}"/>
              </a:ext>
            </a:extLst>
          </p:cNvPr>
          <p:cNvCxnSpPr>
            <a:cxnSpLocks/>
          </p:cNvCxnSpPr>
          <p:nvPr/>
        </p:nvCxnSpPr>
        <p:spPr>
          <a:xfrm>
            <a:off x="3741611" y="4657725"/>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2" name="Rectangle 101">
            <a:extLst>
              <a:ext uri="{FF2B5EF4-FFF2-40B4-BE49-F238E27FC236}">
                <a16:creationId xmlns:a16="http://schemas.microsoft.com/office/drawing/2014/main" id="{703D2EE1-13C3-854D-999D-411BC1404E13}"/>
              </a:ext>
            </a:extLst>
          </p:cNvPr>
          <p:cNvSpPr/>
          <p:nvPr/>
        </p:nvSpPr>
        <p:spPr>
          <a:xfrm>
            <a:off x="3756026" y="4750629"/>
            <a:ext cx="82549" cy="721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03" name="Straight Connector 102">
            <a:extLst>
              <a:ext uri="{FF2B5EF4-FFF2-40B4-BE49-F238E27FC236}">
                <a16:creationId xmlns:a16="http://schemas.microsoft.com/office/drawing/2014/main" id="{128C88C7-6F4F-B54A-B584-AFF344F8A9DB}"/>
              </a:ext>
            </a:extLst>
          </p:cNvPr>
          <p:cNvCxnSpPr>
            <a:cxnSpLocks/>
          </p:cNvCxnSpPr>
          <p:nvPr/>
        </p:nvCxnSpPr>
        <p:spPr>
          <a:xfrm>
            <a:off x="3797300" y="4770852"/>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5" name="Rectangle 104">
            <a:extLst>
              <a:ext uri="{FF2B5EF4-FFF2-40B4-BE49-F238E27FC236}">
                <a16:creationId xmlns:a16="http://schemas.microsoft.com/office/drawing/2014/main" id="{5E267966-E324-784C-A51F-1020724F3853}"/>
              </a:ext>
            </a:extLst>
          </p:cNvPr>
          <p:cNvSpPr/>
          <p:nvPr/>
        </p:nvSpPr>
        <p:spPr>
          <a:xfrm>
            <a:off x="3600451" y="4864929"/>
            <a:ext cx="98424" cy="9124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06" name="Straight Connector 105">
            <a:extLst>
              <a:ext uri="{FF2B5EF4-FFF2-40B4-BE49-F238E27FC236}">
                <a16:creationId xmlns:a16="http://schemas.microsoft.com/office/drawing/2014/main" id="{BA2B2E2E-580B-6746-830A-F8414102534D}"/>
              </a:ext>
            </a:extLst>
          </p:cNvPr>
          <p:cNvCxnSpPr>
            <a:cxnSpLocks/>
          </p:cNvCxnSpPr>
          <p:nvPr/>
        </p:nvCxnSpPr>
        <p:spPr>
          <a:xfrm>
            <a:off x="3649663" y="4894677"/>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9" name="Rectangle 108">
            <a:extLst>
              <a:ext uri="{FF2B5EF4-FFF2-40B4-BE49-F238E27FC236}">
                <a16:creationId xmlns:a16="http://schemas.microsoft.com/office/drawing/2014/main" id="{030BE388-2CDD-184D-AACC-4FD161A48C41}"/>
              </a:ext>
            </a:extLst>
          </p:cNvPr>
          <p:cNvSpPr/>
          <p:nvPr/>
        </p:nvSpPr>
        <p:spPr>
          <a:xfrm>
            <a:off x="3702051" y="4982404"/>
            <a:ext cx="98424" cy="9124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10" name="Straight Connector 109">
            <a:extLst>
              <a:ext uri="{FF2B5EF4-FFF2-40B4-BE49-F238E27FC236}">
                <a16:creationId xmlns:a16="http://schemas.microsoft.com/office/drawing/2014/main" id="{2A7DE1F3-FFAD-2F47-BC28-DA5736417E16}"/>
              </a:ext>
            </a:extLst>
          </p:cNvPr>
          <p:cNvCxnSpPr>
            <a:cxnSpLocks/>
          </p:cNvCxnSpPr>
          <p:nvPr/>
        </p:nvCxnSpPr>
        <p:spPr>
          <a:xfrm>
            <a:off x="3751263" y="5012152"/>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C214F7C8-0C3B-EE4B-B587-A4D589A72187}"/>
              </a:ext>
            </a:extLst>
          </p:cNvPr>
          <p:cNvCxnSpPr>
            <a:cxnSpLocks/>
          </p:cNvCxnSpPr>
          <p:nvPr/>
        </p:nvCxnSpPr>
        <p:spPr>
          <a:xfrm>
            <a:off x="3683000" y="5028027"/>
            <a:ext cx="13335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3" name="Rectangle 112">
            <a:extLst>
              <a:ext uri="{FF2B5EF4-FFF2-40B4-BE49-F238E27FC236}">
                <a16:creationId xmlns:a16="http://schemas.microsoft.com/office/drawing/2014/main" id="{D1AC3CE8-BDB5-F64F-827F-DCD7F364ABEC}"/>
              </a:ext>
            </a:extLst>
          </p:cNvPr>
          <p:cNvSpPr/>
          <p:nvPr/>
        </p:nvSpPr>
        <p:spPr>
          <a:xfrm>
            <a:off x="3752851" y="5099879"/>
            <a:ext cx="111124" cy="9124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14" name="Straight Connector 113">
            <a:extLst>
              <a:ext uri="{FF2B5EF4-FFF2-40B4-BE49-F238E27FC236}">
                <a16:creationId xmlns:a16="http://schemas.microsoft.com/office/drawing/2014/main" id="{87EBD25F-A56C-1D40-830C-619FB2C89F0F}"/>
              </a:ext>
            </a:extLst>
          </p:cNvPr>
          <p:cNvCxnSpPr>
            <a:cxnSpLocks/>
          </p:cNvCxnSpPr>
          <p:nvPr/>
        </p:nvCxnSpPr>
        <p:spPr>
          <a:xfrm>
            <a:off x="3802063" y="5129627"/>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2554F66F-F78A-5344-AC37-C54C6D1D2EB3}"/>
              </a:ext>
            </a:extLst>
          </p:cNvPr>
          <p:cNvCxnSpPr>
            <a:cxnSpLocks/>
          </p:cNvCxnSpPr>
          <p:nvPr/>
        </p:nvCxnSpPr>
        <p:spPr>
          <a:xfrm>
            <a:off x="3733800" y="5145502"/>
            <a:ext cx="1397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6" name="Rectangle 115">
            <a:extLst>
              <a:ext uri="{FF2B5EF4-FFF2-40B4-BE49-F238E27FC236}">
                <a16:creationId xmlns:a16="http://schemas.microsoft.com/office/drawing/2014/main" id="{1128FE52-5686-BE4F-88D5-BC82644A1A95}"/>
              </a:ext>
            </a:extLst>
          </p:cNvPr>
          <p:cNvSpPr/>
          <p:nvPr/>
        </p:nvSpPr>
        <p:spPr>
          <a:xfrm>
            <a:off x="3787776" y="5217354"/>
            <a:ext cx="98424" cy="9124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17" name="Straight Connector 116">
            <a:extLst>
              <a:ext uri="{FF2B5EF4-FFF2-40B4-BE49-F238E27FC236}">
                <a16:creationId xmlns:a16="http://schemas.microsoft.com/office/drawing/2014/main" id="{9B09878D-43C4-2242-9634-6438515A3D9E}"/>
              </a:ext>
            </a:extLst>
          </p:cNvPr>
          <p:cNvCxnSpPr>
            <a:cxnSpLocks/>
          </p:cNvCxnSpPr>
          <p:nvPr/>
        </p:nvCxnSpPr>
        <p:spPr>
          <a:xfrm>
            <a:off x="3836988" y="5247102"/>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5E1491A4-F18D-7F43-8B3C-023A4AF28B2C}"/>
              </a:ext>
            </a:extLst>
          </p:cNvPr>
          <p:cNvCxnSpPr>
            <a:cxnSpLocks/>
          </p:cNvCxnSpPr>
          <p:nvPr/>
        </p:nvCxnSpPr>
        <p:spPr>
          <a:xfrm>
            <a:off x="3768725" y="5262977"/>
            <a:ext cx="13335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DB5197B4-077A-8544-B3E8-BB163DEE515E}"/>
              </a:ext>
            </a:extLst>
          </p:cNvPr>
          <p:cNvCxnSpPr>
            <a:cxnSpLocks/>
          </p:cNvCxnSpPr>
          <p:nvPr/>
        </p:nvCxnSpPr>
        <p:spPr>
          <a:xfrm>
            <a:off x="2936875" y="2540842"/>
            <a:ext cx="36512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2DA3FB8D-867F-1A44-96BF-D31A62AE3CE5}"/>
              </a:ext>
            </a:extLst>
          </p:cNvPr>
          <p:cNvCxnSpPr>
            <a:cxnSpLocks/>
          </p:cNvCxnSpPr>
          <p:nvPr/>
        </p:nvCxnSpPr>
        <p:spPr>
          <a:xfrm>
            <a:off x="2962275" y="2658317"/>
            <a:ext cx="39052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828F98B1-AF1F-1F42-90DD-8BA5D9EB18FE}"/>
              </a:ext>
            </a:extLst>
          </p:cNvPr>
          <p:cNvCxnSpPr>
            <a:cxnSpLocks/>
          </p:cNvCxnSpPr>
          <p:nvPr/>
        </p:nvCxnSpPr>
        <p:spPr>
          <a:xfrm>
            <a:off x="3044825" y="2775792"/>
            <a:ext cx="33337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69DCBB76-9A7E-4847-ACD9-ACC37AF972BF}"/>
              </a:ext>
            </a:extLst>
          </p:cNvPr>
          <p:cNvCxnSpPr>
            <a:cxnSpLocks/>
          </p:cNvCxnSpPr>
          <p:nvPr/>
        </p:nvCxnSpPr>
        <p:spPr>
          <a:xfrm>
            <a:off x="3038475" y="2896442"/>
            <a:ext cx="41592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F87E95BA-7BFE-4E4B-A689-CAB433868E2E}"/>
              </a:ext>
            </a:extLst>
          </p:cNvPr>
          <p:cNvCxnSpPr>
            <a:cxnSpLocks/>
          </p:cNvCxnSpPr>
          <p:nvPr/>
        </p:nvCxnSpPr>
        <p:spPr>
          <a:xfrm>
            <a:off x="3108325" y="3013917"/>
            <a:ext cx="3175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429F63B0-8B03-5441-A457-5BBF7645546F}"/>
              </a:ext>
            </a:extLst>
          </p:cNvPr>
          <p:cNvCxnSpPr>
            <a:cxnSpLocks/>
          </p:cNvCxnSpPr>
          <p:nvPr/>
        </p:nvCxnSpPr>
        <p:spPr>
          <a:xfrm>
            <a:off x="3105150" y="3131392"/>
            <a:ext cx="37147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033F6FA6-4330-0347-9834-E033687958D0}"/>
              </a:ext>
            </a:extLst>
          </p:cNvPr>
          <p:cNvCxnSpPr>
            <a:cxnSpLocks/>
          </p:cNvCxnSpPr>
          <p:nvPr/>
        </p:nvCxnSpPr>
        <p:spPr>
          <a:xfrm>
            <a:off x="3190875" y="3248867"/>
            <a:ext cx="28892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13313796-62F4-9A4C-B2D7-CFF1B383FE68}"/>
              </a:ext>
            </a:extLst>
          </p:cNvPr>
          <p:cNvCxnSpPr>
            <a:cxnSpLocks/>
          </p:cNvCxnSpPr>
          <p:nvPr/>
        </p:nvCxnSpPr>
        <p:spPr>
          <a:xfrm>
            <a:off x="3051175" y="3490167"/>
            <a:ext cx="31115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B15979C3-2EAA-874C-BB21-310DBDAE8094}"/>
              </a:ext>
            </a:extLst>
          </p:cNvPr>
          <p:cNvCxnSpPr>
            <a:cxnSpLocks/>
          </p:cNvCxnSpPr>
          <p:nvPr/>
        </p:nvCxnSpPr>
        <p:spPr>
          <a:xfrm>
            <a:off x="3375025" y="3369517"/>
            <a:ext cx="26035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7C35ED2A-69CD-8A4C-9AB0-9EE20C417BEB}"/>
              </a:ext>
            </a:extLst>
          </p:cNvPr>
          <p:cNvCxnSpPr>
            <a:cxnSpLocks/>
          </p:cNvCxnSpPr>
          <p:nvPr/>
        </p:nvCxnSpPr>
        <p:spPr>
          <a:xfrm>
            <a:off x="3203575" y="3604467"/>
            <a:ext cx="26035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DE14DBF1-D247-7947-BC5E-D374FC8E2DBE}"/>
              </a:ext>
            </a:extLst>
          </p:cNvPr>
          <p:cNvCxnSpPr>
            <a:cxnSpLocks/>
          </p:cNvCxnSpPr>
          <p:nvPr/>
        </p:nvCxnSpPr>
        <p:spPr>
          <a:xfrm>
            <a:off x="3394075" y="3725117"/>
            <a:ext cx="26035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5FF445F2-2909-5647-B2DA-A889C8F6638A}"/>
              </a:ext>
            </a:extLst>
          </p:cNvPr>
          <p:cNvCxnSpPr>
            <a:cxnSpLocks/>
          </p:cNvCxnSpPr>
          <p:nvPr/>
        </p:nvCxnSpPr>
        <p:spPr>
          <a:xfrm>
            <a:off x="3435350" y="3842592"/>
            <a:ext cx="2159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A638D39A-4C0B-0B43-A50E-A17FD62A3DEA}"/>
              </a:ext>
            </a:extLst>
          </p:cNvPr>
          <p:cNvCxnSpPr>
            <a:cxnSpLocks/>
          </p:cNvCxnSpPr>
          <p:nvPr/>
        </p:nvCxnSpPr>
        <p:spPr>
          <a:xfrm>
            <a:off x="3492500" y="3960067"/>
            <a:ext cx="2159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31E5B106-365F-1744-B622-16A56745E7EF}"/>
              </a:ext>
            </a:extLst>
          </p:cNvPr>
          <p:cNvCxnSpPr>
            <a:cxnSpLocks/>
          </p:cNvCxnSpPr>
          <p:nvPr/>
        </p:nvCxnSpPr>
        <p:spPr>
          <a:xfrm>
            <a:off x="3349625" y="4195017"/>
            <a:ext cx="38417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A409BCA6-554C-A443-AEF2-AC1A5DC92A07}"/>
              </a:ext>
            </a:extLst>
          </p:cNvPr>
          <p:cNvCxnSpPr>
            <a:cxnSpLocks/>
          </p:cNvCxnSpPr>
          <p:nvPr/>
        </p:nvCxnSpPr>
        <p:spPr>
          <a:xfrm>
            <a:off x="3587750" y="4080717"/>
            <a:ext cx="22542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E9D4B8A8-B922-CE45-8999-2198F8904D0E}"/>
              </a:ext>
            </a:extLst>
          </p:cNvPr>
          <p:cNvCxnSpPr>
            <a:cxnSpLocks/>
          </p:cNvCxnSpPr>
          <p:nvPr/>
        </p:nvCxnSpPr>
        <p:spPr>
          <a:xfrm>
            <a:off x="3308350" y="4315667"/>
            <a:ext cx="23495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98DDEBA1-7648-F547-866C-B2B368EA0B1C}"/>
              </a:ext>
            </a:extLst>
          </p:cNvPr>
          <p:cNvCxnSpPr>
            <a:cxnSpLocks/>
          </p:cNvCxnSpPr>
          <p:nvPr/>
        </p:nvCxnSpPr>
        <p:spPr>
          <a:xfrm>
            <a:off x="3463925" y="4436317"/>
            <a:ext cx="1778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193D376E-0C0F-CD45-91EC-F38BA9098E96}"/>
              </a:ext>
            </a:extLst>
          </p:cNvPr>
          <p:cNvCxnSpPr>
            <a:cxnSpLocks/>
          </p:cNvCxnSpPr>
          <p:nvPr/>
        </p:nvCxnSpPr>
        <p:spPr>
          <a:xfrm>
            <a:off x="3521075" y="4553792"/>
            <a:ext cx="1778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84B0BFDE-8DFA-0841-B186-44FCE9F194CB}"/>
              </a:ext>
            </a:extLst>
          </p:cNvPr>
          <p:cNvCxnSpPr>
            <a:cxnSpLocks/>
          </p:cNvCxnSpPr>
          <p:nvPr/>
        </p:nvCxnSpPr>
        <p:spPr>
          <a:xfrm>
            <a:off x="3648075" y="4674442"/>
            <a:ext cx="1778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4AC82EDA-6C30-1D4A-9D24-42B112B3DAC3}"/>
              </a:ext>
            </a:extLst>
          </p:cNvPr>
          <p:cNvCxnSpPr>
            <a:cxnSpLocks/>
          </p:cNvCxnSpPr>
          <p:nvPr/>
        </p:nvCxnSpPr>
        <p:spPr>
          <a:xfrm>
            <a:off x="3708400" y="4791917"/>
            <a:ext cx="1778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BFCFCC35-9CC9-844D-97DC-5E4966315984}"/>
              </a:ext>
            </a:extLst>
          </p:cNvPr>
          <p:cNvCxnSpPr>
            <a:cxnSpLocks/>
          </p:cNvCxnSpPr>
          <p:nvPr/>
        </p:nvCxnSpPr>
        <p:spPr>
          <a:xfrm>
            <a:off x="3581400" y="4910552"/>
            <a:ext cx="13335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a:extLst>
              <a:ext uri="{FF2B5EF4-FFF2-40B4-BE49-F238E27FC236}">
                <a16:creationId xmlns:a16="http://schemas.microsoft.com/office/drawing/2014/main" id="{EA219B18-51CC-A148-B214-90126713E04C}"/>
              </a:ext>
            </a:extLst>
          </p:cNvPr>
          <p:cNvCxnSpPr>
            <a:cxnSpLocks/>
          </p:cNvCxnSpPr>
          <p:nvPr/>
        </p:nvCxnSpPr>
        <p:spPr>
          <a:xfrm>
            <a:off x="2759075" y="5510627"/>
            <a:ext cx="162242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a:extLst>
              <a:ext uri="{FF2B5EF4-FFF2-40B4-BE49-F238E27FC236}">
                <a16:creationId xmlns:a16="http://schemas.microsoft.com/office/drawing/2014/main" id="{3AA7E4AA-70A7-534E-B976-DC760DA5201E}"/>
              </a:ext>
            </a:extLst>
          </p:cNvPr>
          <p:cNvCxnSpPr>
            <a:cxnSpLocks/>
          </p:cNvCxnSpPr>
          <p:nvPr/>
        </p:nvCxnSpPr>
        <p:spPr>
          <a:xfrm flipV="1">
            <a:off x="2765425" y="5511800"/>
            <a:ext cx="0" cy="5597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2" name="TextBox 121">
            <a:extLst>
              <a:ext uri="{FF2B5EF4-FFF2-40B4-BE49-F238E27FC236}">
                <a16:creationId xmlns:a16="http://schemas.microsoft.com/office/drawing/2014/main" id="{4DB2B793-F06C-7B4D-85AB-9CA2386CF9D8}"/>
              </a:ext>
            </a:extLst>
          </p:cNvPr>
          <p:cNvSpPr txBox="1"/>
          <p:nvPr/>
        </p:nvSpPr>
        <p:spPr>
          <a:xfrm>
            <a:off x="2657475" y="5575300"/>
            <a:ext cx="224420" cy="138499"/>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0.25</a:t>
            </a:r>
          </a:p>
        </p:txBody>
      </p:sp>
      <p:cxnSp>
        <p:nvCxnSpPr>
          <p:cNvPr id="129" name="Straight Connector 128">
            <a:extLst>
              <a:ext uri="{FF2B5EF4-FFF2-40B4-BE49-F238E27FC236}">
                <a16:creationId xmlns:a16="http://schemas.microsoft.com/office/drawing/2014/main" id="{A9F359C4-AB35-D149-B14C-9E8223AA306B}"/>
              </a:ext>
            </a:extLst>
          </p:cNvPr>
          <p:cNvCxnSpPr>
            <a:cxnSpLocks/>
          </p:cNvCxnSpPr>
          <p:nvPr/>
        </p:nvCxnSpPr>
        <p:spPr>
          <a:xfrm flipV="1">
            <a:off x="3308350" y="5511800"/>
            <a:ext cx="0" cy="5597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0" name="TextBox 129">
            <a:extLst>
              <a:ext uri="{FF2B5EF4-FFF2-40B4-BE49-F238E27FC236}">
                <a16:creationId xmlns:a16="http://schemas.microsoft.com/office/drawing/2014/main" id="{637CF772-ABF8-9541-815B-9F3DC2DB321B}"/>
              </a:ext>
            </a:extLst>
          </p:cNvPr>
          <p:cNvSpPr txBox="1"/>
          <p:nvPr/>
        </p:nvSpPr>
        <p:spPr>
          <a:xfrm>
            <a:off x="3232460" y="5575300"/>
            <a:ext cx="16030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0.5</a:t>
            </a:r>
          </a:p>
        </p:txBody>
      </p:sp>
      <p:sp>
        <p:nvSpPr>
          <p:cNvPr id="132" name="TextBox 131">
            <a:extLst>
              <a:ext uri="{FF2B5EF4-FFF2-40B4-BE49-F238E27FC236}">
                <a16:creationId xmlns:a16="http://schemas.microsoft.com/office/drawing/2014/main" id="{5677FE09-CFAA-5B47-AE05-E88010BAF169}"/>
              </a:ext>
            </a:extLst>
          </p:cNvPr>
          <p:cNvSpPr txBox="1"/>
          <p:nvPr/>
        </p:nvSpPr>
        <p:spPr>
          <a:xfrm>
            <a:off x="3817125" y="5575300"/>
            <a:ext cx="6412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a:t>
            </a:r>
          </a:p>
        </p:txBody>
      </p:sp>
      <p:cxnSp>
        <p:nvCxnSpPr>
          <p:cNvPr id="134" name="Straight Connector 133">
            <a:extLst>
              <a:ext uri="{FF2B5EF4-FFF2-40B4-BE49-F238E27FC236}">
                <a16:creationId xmlns:a16="http://schemas.microsoft.com/office/drawing/2014/main" id="{CB92739D-08B7-8A40-AD6A-D160C8C8E784}"/>
              </a:ext>
            </a:extLst>
          </p:cNvPr>
          <p:cNvCxnSpPr>
            <a:cxnSpLocks/>
          </p:cNvCxnSpPr>
          <p:nvPr/>
        </p:nvCxnSpPr>
        <p:spPr>
          <a:xfrm flipV="1">
            <a:off x="4378325" y="5511800"/>
            <a:ext cx="0" cy="5597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5" name="TextBox 134">
            <a:extLst>
              <a:ext uri="{FF2B5EF4-FFF2-40B4-BE49-F238E27FC236}">
                <a16:creationId xmlns:a16="http://schemas.microsoft.com/office/drawing/2014/main" id="{02B87ACE-DD6F-DF48-8EBF-C3931622770C}"/>
              </a:ext>
            </a:extLst>
          </p:cNvPr>
          <p:cNvSpPr txBox="1"/>
          <p:nvPr/>
        </p:nvSpPr>
        <p:spPr>
          <a:xfrm>
            <a:off x="4350525" y="5575300"/>
            <a:ext cx="6412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a:t>
            </a:r>
          </a:p>
        </p:txBody>
      </p:sp>
      <p:graphicFrame>
        <p:nvGraphicFramePr>
          <p:cNvPr id="139" name="Table 138">
            <a:extLst>
              <a:ext uri="{FF2B5EF4-FFF2-40B4-BE49-F238E27FC236}">
                <a16:creationId xmlns:a16="http://schemas.microsoft.com/office/drawing/2014/main" id="{D436BC4B-4857-E741-831C-FBA834BA90CB}"/>
              </a:ext>
            </a:extLst>
          </p:cNvPr>
          <p:cNvGraphicFramePr>
            <a:graphicFrameLocks noGrp="1"/>
          </p:cNvGraphicFramePr>
          <p:nvPr/>
        </p:nvGraphicFramePr>
        <p:xfrm>
          <a:off x="6560194" y="1316102"/>
          <a:ext cx="4645497" cy="1918970"/>
        </p:xfrm>
        <a:graphic>
          <a:graphicData uri="http://schemas.openxmlformats.org/drawingml/2006/table">
            <a:tbl>
              <a:tblPr firstRow="1" bandRow="1">
                <a:tableStyleId>{5C22544A-7EE6-4342-B048-85BDC9FD1C3A}</a:tableStyleId>
              </a:tblPr>
              <a:tblGrid>
                <a:gridCol w="1711432">
                  <a:extLst>
                    <a:ext uri="{9D8B030D-6E8A-4147-A177-3AD203B41FA5}">
                      <a16:colId xmlns:a16="http://schemas.microsoft.com/office/drawing/2014/main" val="1136879840"/>
                    </a:ext>
                  </a:extLst>
                </a:gridCol>
                <a:gridCol w="1974729">
                  <a:extLst>
                    <a:ext uri="{9D8B030D-6E8A-4147-A177-3AD203B41FA5}">
                      <a16:colId xmlns:a16="http://schemas.microsoft.com/office/drawing/2014/main" val="1972015328"/>
                    </a:ext>
                  </a:extLst>
                </a:gridCol>
                <a:gridCol w="959336">
                  <a:extLst>
                    <a:ext uri="{9D8B030D-6E8A-4147-A177-3AD203B41FA5}">
                      <a16:colId xmlns:a16="http://schemas.microsoft.com/office/drawing/2014/main" val="1891305391"/>
                    </a:ext>
                  </a:extLst>
                </a:gridCol>
              </a:tblGrid>
              <a:tr h="0">
                <a:tc>
                  <a:txBody>
                    <a:bodyPr/>
                    <a:lstStyle/>
                    <a:p>
                      <a:pPr>
                        <a:lnSpc>
                          <a:spcPct val="90000"/>
                        </a:lnSpc>
                      </a:pPr>
                      <a:r>
                        <a:rPr lang="en-US" sz="900" dirty="0">
                          <a:solidFill>
                            <a:schemeClr val="tx1"/>
                          </a:solidFill>
                          <a:latin typeface="Arial" panose="020B0604020202020204" pitchFamily="34" charset="0"/>
                          <a:cs typeface="Arial" panose="020B0604020202020204" pitchFamily="34" charset="0"/>
                        </a:rPr>
                        <a:t>Treatment</a:t>
                      </a:r>
                    </a:p>
                  </a:txBody>
                  <a:tcPr marL="19440" marR="19440">
                    <a:lnB w="12700" cap="flat" cmpd="sng" algn="ctr">
                      <a:solidFill>
                        <a:schemeClr val="tx1"/>
                      </a:solidFill>
                      <a:prstDash val="solid"/>
                      <a:round/>
                      <a:headEnd type="none" w="med" len="med"/>
                      <a:tailEnd type="none" w="med" len="med"/>
                    </a:lnB>
                    <a:noFill/>
                  </a:tcPr>
                </a:tc>
                <a:tc>
                  <a:txBody>
                    <a:bodyPr/>
                    <a:lstStyle/>
                    <a:p>
                      <a:pPr algn="ctr">
                        <a:lnSpc>
                          <a:spcPct val="90000"/>
                        </a:lnSpc>
                      </a:pPr>
                      <a:r>
                        <a:rPr lang="en-US" sz="900" dirty="0">
                          <a:solidFill>
                            <a:schemeClr val="tx1"/>
                          </a:solidFill>
                          <a:latin typeface="Arial" panose="020B0604020202020204" pitchFamily="34" charset="0"/>
                          <a:cs typeface="Arial" panose="020B0604020202020204" pitchFamily="34" charset="0"/>
                        </a:rPr>
                        <a:t>Mortality or HF </a:t>
                      </a:r>
                      <a:r>
                        <a:rPr lang="en-US" sz="900" dirty="0" err="1">
                          <a:solidFill>
                            <a:schemeClr val="tx1"/>
                          </a:solidFill>
                          <a:latin typeface="Arial" panose="020B0604020202020204" pitchFamily="34" charset="0"/>
                          <a:cs typeface="Arial" panose="020B0604020202020204" pitchFamily="34" charset="0"/>
                        </a:rPr>
                        <a:t>hospitalisation</a:t>
                      </a:r>
                      <a:endParaRPr lang="en-US" sz="900" dirty="0">
                        <a:solidFill>
                          <a:schemeClr val="tx1"/>
                        </a:solidFill>
                        <a:latin typeface="Arial" panose="020B0604020202020204" pitchFamily="34" charset="0"/>
                        <a:cs typeface="Arial" panose="020B0604020202020204" pitchFamily="34" charset="0"/>
                      </a:endParaRPr>
                    </a:p>
                  </a:txBody>
                  <a:tcPr marL="19440" marR="19440">
                    <a:lnB w="12700" cap="flat" cmpd="sng" algn="ctr">
                      <a:solidFill>
                        <a:schemeClr val="tx1"/>
                      </a:solidFill>
                      <a:prstDash val="solid"/>
                      <a:round/>
                      <a:headEnd type="none" w="med" len="med"/>
                      <a:tailEnd type="none" w="med" len="med"/>
                    </a:lnB>
                    <a:noFill/>
                  </a:tcPr>
                </a:tc>
                <a:tc>
                  <a:txBody>
                    <a:bodyPr/>
                    <a:lstStyle/>
                    <a:p>
                      <a:pPr algn="l">
                        <a:lnSpc>
                          <a:spcPct val="90000"/>
                        </a:lnSpc>
                      </a:pPr>
                      <a:r>
                        <a:rPr lang="en-US" sz="900" dirty="0">
                          <a:solidFill>
                            <a:schemeClr val="tx1"/>
                          </a:solidFill>
                          <a:latin typeface="Arial" panose="020B0604020202020204" pitchFamily="34" charset="0"/>
                          <a:cs typeface="Arial" panose="020B0604020202020204" pitchFamily="34" charset="0"/>
                        </a:rPr>
                        <a:t>HR   (95% CI)</a:t>
                      </a:r>
                    </a:p>
                  </a:txBody>
                  <a:tcPr marR="1944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5368543"/>
                  </a:ext>
                </a:extLst>
              </a:tr>
              <a:tr h="0">
                <a:tc>
                  <a:txBody>
                    <a:bodyPr/>
                    <a:lstStyle/>
                    <a:p>
                      <a:pPr>
                        <a:lnSpc>
                          <a:spcPct val="84000"/>
                        </a:lnSpc>
                      </a:pPr>
                      <a:r>
                        <a:rPr lang="en-US" sz="900" dirty="0">
                          <a:latin typeface="Arial" panose="020B0604020202020204" pitchFamily="34" charset="0"/>
                          <a:cs typeface="Arial" panose="020B0604020202020204" pitchFamily="34" charset="0"/>
                        </a:rPr>
                        <a:t>ARNI + BB + MRA + SGLT2</a:t>
                      </a:r>
                    </a:p>
                    <a:p>
                      <a:pPr>
                        <a:lnSpc>
                          <a:spcPct val="84000"/>
                        </a:lnSpc>
                      </a:pPr>
                      <a:r>
                        <a:rPr lang="en-US" sz="900" dirty="0">
                          <a:latin typeface="Arial" panose="020B0604020202020204" pitchFamily="34" charset="0"/>
                          <a:cs typeface="Arial" panose="020B0604020202020204" pitchFamily="34" charset="0"/>
                        </a:rPr>
                        <a:t>ARNI + BB + MRA + </a:t>
                      </a:r>
                      <a:r>
                        <a:rPr lang="en-US" sz="900" dirty="0" err="1">
                          <a:latin typeface="Arial" panose="020B0604020202020204" pitchFamily="34" charset="0"/>
                          <a:cs typeface="Arial" panose="020B0604020202020204" pitchFamily="34" charset="0"/>
                        </a:rPr>
                        <a:t>Vericiguat</a:t>
                      </a:r>
                      <a:endParaRPr lang="en-US" sz="900" dirty="0">
                        <a:latin typeface="Arial" panose="020B0604020202020204" pitchFamily="34" charset="0"/>
                        <a:cs typeface="Arial" panose="020B0604020202020204" pitchFamily="34" charset="0"/>
                      </a:endParaRPr>
                    </a:p>
                    <a:p>
                      <a:pPr>
                        <a:lnSpc>
                          <a:spcPct val="84000"/>
                        </a:lnSpc>
                      </a:pPr>
                      <a:r>
                        <a:rPr lang="en-US" sz="900" dirty="0">
                          <a:latin typeface="Arial" panose="020B0604020202020204" pitchFamily="34" charset="0"/>
                          <a:cs typeface="Arial" panose="020B0604020202020204" pitchFamily="34" charset="0"/>
                        </a:rPr>
                        <a:t>ARNI + BB + MRA + </a:t>
                      </a:r>
                      <a:r>
                        <a:rPr lang="en-US" sz="900" dirty="0" err="1">
                          <a:latin typeface="Arial" panose="020B0604020202020204" pitchFamily="34" charset="0"/>
                          <a:cs typeface="Arial" panose="020B0604020202020204" pitchFamily="34" charset="0"/>
                        </a:rPr>
                        <a:t>Omecamtiv</a:t>
                      </a:r>
                      <a:endParaRPr lang="en-US" sz="900" dirty="0">
                        <a:latin typeface="Arial" panose="020B0604020202020204" pitchFamily="34" charset="0"/>
                        <a:cs typeface="Arial" panose="020B0604020202020204" pitchFamily="34" charset="0"/>
                      </a:endParaRPr>
                    </a:p>
                    <a:p>
                      <a:pPr>
                        <a:lnSpc>
                          <a:spcPct val="84000"/>
                        </a:lnSpc>
                      </a:pPr>
                      <a:r>
                        <a:rPr lang="en-US" sz="900" dirty="0">
                          <a:latin typeface="Arial" panose="020B0604020202020204" pitchFamily="34" charset="0"/>
                          <a:cs typeface="Arial" panose="020B0604020202020204" pitchFamily="34" charset="0"/>
                        </a:rPr>
                        <a:t>ACEI + BB + MRA + IVA</a:t>
                      </a:r>
                    </a:p>
                    <a:p>
                      <a:pPr>
                        <a:lnSpc>
                          <a:spcPct val="84000"/>
                        </a:lnSpc>
                      </a:pPr>
                      <a:r>
                        <a:rPr lang="en-US" sz="900" dirty="0">
                          <a:latin typeface="Arial" panose="020B0604020202020204" pitchFamily="34" charset="0"/>
                          <a:cs typeface="Arial" panose="020B0604020202020204" pitchFamily="34" charset="0"/>
                        </a:rPr>
                        <a:t>ACEI + BB + MRA + </a:t>
                      </a:r>
                      <a:r>
                        <a:rPr lang="en-US" sz="900" dirty="0" err="1">
                          <a:latin typeface="Arial" panose="020B0604020202020204" pitchFamily="34" charset="0"/>
                          <a:cs typeface="Arial" panose="020B0604020202020204" pitchFamily="34" charset="0"/>
                        </a:rPr>
                        <a:t>Vericiguat</a:t>
                      </a:r>
                      <a:endParaRPr lang="en-US" sz="900" dirty="0">
                        <a:latin typeface="Arial" panose="020B0604020202020204" pitchFamily="34" charset="0"/>
                        <a:cs typeface="Arial" panose="020B0604020202020204" pitchFamily="34" charset="0"/>
                      </a:endParaRPr>
                    </a:p>
                    <a:p>
                      <a:pPr>
                        <a:lnSpc>
                          <a:spcPct val="84000"/>
                        </a:lnSpc>
                      </a:pPr>
                      <a:r>
                        <a:rPr lang="en-US" sz="900" dirty="0">
                          <a:latin typeface="Arial" panose="020B0604020202020204" pitchFamily="34" charset="0"/>
                          <a:cs typeface="Arial" panose="020B0604020202020204" pitchFamily="34" charset="0"/>
                        </a:rPr>
                        <a:t>ACEI + ARB + BB + Dig</a:t>
                      </a:r>
                    </a:p>
                    <a:p>
                      <a:pPr>
                        <a:lnSpc>
                          <a:spcPct val="84000"/>
                        </a:lnSpc>
                      </a:pPr>
                      <a:r>
                        <a:rPr lang="en-US" sz="900" dirty="0">
                          <a:latin typeface="Arial" panose="020B0604020202020204" pitchFamily="34" charset="0"/>
                          <a:cs typeface="Arial" panose="020B0604020202020204" pitchFamily="34" charset="0"/>
                        </a:rPr>
                        <a:t>ARNI + BB + MRA</a:t>
                      </a:r>
                    </a:p>
                    <a:p>
                      <a:pPr>
                        <a:lnSpc>
                          <a:spcPct val="84000"/>
                        </a:lnSpc>
                      </a:pPr>
                      <a:r>
                        <a:rPr lang="en-US" sz="900" dirty="0">
                          <a:latin typeface="Arial" panose="020B0604020202020204" pitchFamily="34" charset="0"/>
                          <a:cs typeface="Arial" panose="020B0604020202020204" pitchFamily="34" charset="0"/>
                        </a:rPr>
                        <a:t>ACEI + BB + MRA</a:t>
                      </a:r>
                      <a:br>
                        <a:rPr lang="en-US" sz="900" dirty="0">
                          <a:latin typeface="Arial" panose="020B0604020202020204" pitchFamily="34" charset="0"/>
                          <a:cs typeface="Arial" panose="020B0604020202020204" pitchFamily="34" charset="0"/>
                        </a:rPr>
                      </a:br>
                      <a:r>
                        <a:rPr lang="en-US" sz="900" dirty="0">
                          <a:latin typeface="Arial" panose="020B0604020202020204" pitchFamily="34" charset="0"/>
                          <a:cs typeface="Arial" panose="020B0604020202020204" pitchFamily="34" charset="0"/>
                        </a:rPr>
                        <a:t>ARB + BB</a:t>
                      </a:r>
                    </a:p>
                    <a:p>
                      <a:pPr>
                        <a:lnSpc>
                          <a:spcPct val="84000"/>
                        </a:lnSpc>
                      </a:pPr>
                      <a:r>
                        <a:rPr lang="en-US" sz="900" dirty="0">
                          <a:latin typeface="Arial" panose="020B0604020202020204" pitchFamily="34" charset="0"/>
                          <a:cs typeface="Arial" panose="020B0604020202020204" pitchFamily="34" charset="0"/>
                        </a:rPr>
                        <a:t>ARNI + BB</a:t>
                      </a:r>
                    </a:p>
                    <a:p>
                      <a:pPr>
                        <a:lnSpc>
                          <a:spcPct val="84000"/>
                        </a:lnSpc>
                      </a:pPr>
                      <a:r>
                        <a:rPr lang="en-US" sz="900" dirty="0">
                          <a:latin typeface="Arial" panose="020B0604020202020204" pitchFamily="34" charset="0"/>
                          <a:cs typeface="Arial" panose="020B0604020202020204" pitchFamily="34" charset="0"/>
                        </a:rPr>
                        <a:t>ACEI + BB</a:t>
                      </a:r>
                    </a:p>
                    <a:p>
                      <a:pPr>
                        <a:lnSpc>
                          <a:spcPct val="84000"/>
                        </a:lnSpc>
                      </a:pPr>
                      <a:r>
                        <a:rPr lang="en-US" sz="900" dirty="0">
                          <a:latin typeface="Arial" panose="020B0604020202020204" pitchFamily="34" charset="0"/>
                          <a:cs typeface="Arial" panose="020B0604020202020204" pitchFamily="34" charset="0"/>
                        </a:rPr>
                        <a:t>ACEI + BB + Dig</a:t>
                      </a:r>
                    </a:p>
                    <a:p>
                      <a:pPr>
                        <a:lnSpc>
                          <a:spcPct val="84000"/>
                        </a:lnSpc>
                      </a:pPr>
                      <a:r>
                        <a:rPr lang="en-US" sz="900" dirty="0">
                          <a:latin typeface="Arial" panose="020B0604020202020204" pitchFamily="34" charset="0"/>
                          <a:cs typeface="Arial" panose="020B0604020202020204" pitchFamily="34" charset="0"/>
                        </a:rPr>
                        <a:t>ACEI + Dig</a:t>
                      </a:r>
                    </a:p>
                    <a:p>
                      <a:pPr>
                        <a:lnSpc>
                          <a:spcPct val="84000"/>
                        </a:lnSpc>
                      </a:pPr>
                      <a:r>
                        <a:rPr lang="en-US" sz="900" dirty="0">
                          <a:latin typeface="Arial" panose="020B0604020202020204" pitchFamily="34" charset="0"/>
                          <a:cs typeface="Arial" panose="020B0604020202020204" pitchFamily="34" charset="0"/>
                        </a:rPr>
                        <a:t>BB</a:t>
                      </a:r>
                    </a:p>
                  </a:txBody>
                  <a:tcPr marL="19440" marR="19440">
                    <a:lnT w="12700" cap="flat" cmpd="sng" algn="ctr">
                      <a:solidFill>
                        <a:schemeClr val="tx1"/>
                      </a:solidFill>
                      <a:prstDash val="solid"/>
                      <a:round/>
                      <a:headEnd type="none" w="med" len="med"/>
                      <a:tailEnd type="none" w="med" len="med"/>
                    </a:lnT>
                    <a:noFill/>
                  </a:tcPr>
                </a:tc>
                <a:tc>
                  <a:txBody>
                    <a:bodyPr/>
                    <a:lstStyle/>
                    <a:p>
                      <a:pPr algn="ctr">
                        <a:lnSpc>
                          <a:spcPct val="84000"/>
                        </a:lnSpc>
                      </a:pPr>
                      <a:endParaRPr lang="en-US" sz="900" dirty="0">
                        <a:latin typeface="Arial" panose="020B0604020202020204" pitchFamily="34" charset="0"/>
                        <a:cs typeface="Arial" panose="020B0604020202020204" pitchFamily="34" charset="0"/>
                      </a:endParaRPr>
                    </a:p>
                  </a:txBody>
                  <a:tcPr marL="19440" marR="19440">
                    <a:lnT w="12700" cap="flat" cmpd="sng" algn="ctr">
                      <a:solidFill>
                        <a:schemeClr val="tx1"/>
                      </a:solidFill>
                      <a:prstDash val="solid"/>
                      <a:round/>
                      <a:headEnd type="none" w="med" len="med"/>
                      <a:tailEnd type="none" w="med" len="med"/>
                    </a:lnT>
                    <a:noFill/>
                  </a:tcPr>
                </a:tc>
                <a:tc>
                  <a:txBody>
                    <a:bodyPr/>
                    <a:lstStyle/>
                    <a:p>
                      <a:pPr algn="l">
                        <a:lnSpc>
                          <a:spcPct val="84000"/>
                        </a:lnSpc>
                      </a:pPr>
                      <a:r>
                        <a:rPr lang="en-US" sz="900" dirty="0">
                          <a:latin typeface="Arial" panose="020B0604020202020204" pitchFamily="34" charset="0"/>
                          <a:cs typeface="Arial" panose="020B0604020202020204" pitchFamily="34" charset="0"/>
                        </a:rPr>
                        <a:t>0.36 (0.29-0.46)</a:t>
                      </a:r>
                    </a:p>
                    <a:p>
                      <a:pPr algn="l">
                        <a:lnSpc>
                          <a:spcPct val="84000"/>
                        </a:lnSpc>
                      </a:pPr>
                      <a:r>
                        <a:rPr lang="en-US" sz="900" dirty="0">
                          <a:latin typeface="Arial" panose="020B0604020202020204" pitchFamily="34" charset="0"/>
                          <a:cs typeface="Arial" panose="020B0604020202020204" pitchFamily="34" charset="0"/>
                        </a:rPr>
                        <a:t>0.43 (0.34-0.55)</a:t>
                      </a:r>
                    </a:p>
                    <a:p>
                      <a:pPr algn="l">
                        <a:lnSpc>
                          <a:spcPct val="84000"/>
                        </a:lnSpc>
                      </a:pPr>
                      <a:r>
                        <a:rPr lang="en-US" sz="900" dirty="0">
                          <a:latin typeface="Arial" panose="020B0604020202020204" pitchFamily="34" charset="0"/>
                          <a:cs typeface="Arial" panose="020B0604020202020204" pitchFamily="34" charset="0"/>
                        </a:rPr>
                        <a:t>0.44 (0.35-0.56)</a:t>
                      </a:r>
                    </a:p>
                    <a:p>
                      <a:pPr algn="l">
                        <a:lnSpc>
                          <a:spcPct val="84000"/>
                        </a:lnSpc>
                      </a:pPr>
                      <a:r>
                        <a:rPr lang="en-US" sz="900" dirty="0">
                          <a:latin typeface="Arial" panose="020B0604020202020204" pitchFamily="34" charset="0"/>
                          <a:cs typeface="Arial" panose="020B0604020202020204" pitchFamily="34" charset="0"/>
                        </a:rPr>
                        <a:t>0.49 (0.39-0.61)</a:t>
                      </a:r>
                    </a:p>
                    <a:p>
                      <a:pPr algn="l">
                        <a:lnSpc>
                          <a:spcPct val="84000"/>
                        </a:lnSpc>
                      </a:pPr>
                      <a:r>
                        <a:rPr lang="en-US" sz="900" dirty="0">
                          <a:latin typeface="Arial" panose="020B0604020202020204" pitchFamily="34" charset="0"/>
                          <a:cs typeface="Arial" panose="020B0604020202020204" pitchFamily="34" charset="0"/>
                        </a:rPr>
                        <a:t>0.54 (0.43-0.67)</a:t>
                      </a:r>
                    </a:p>
                    <a:p>
                      <a:pPr algn="l">
                        <a:lnSpc>
                          <a:spcPct val="84000"/>
                        </a:lnSpc>
                      </a:pPr>
                      <a:r>
                        <a:rPr lang="en-US" sz="900" dirty="0">
                          <a:latin typeface="Arial" panose="020B0604020202020204" pitchFamily="34" charset="0"/>
                          <a:cs typeface="Arial" panose="020B0604020202020204" pitchFamily="34" charset="0"/>
                        </a:rPr>
                        <a:t>0.73 (0.62-0.85)</a:t>
                      </a:r>
                    </a:p>
                    <a:p>
                      <a:pPr algn="l">
                        <a:lnSpc>
                          <a:spcPct val="84000"/>
                        </a:lnSpc>
                      </a:pPr>
                      <a:r>
                        <a:rPr lang="en-US" sz="900" dirty="0">
                          <a:latin typeface="Arial" panose="020B0604020202020204" pitchFamily="34" charset="0"/>
                          <a:cs typeface="Arial" panose="020B0604020202020204" pitchFamily="34" charset="0"/>
                        </a:rPr>
                        <a:t>0.47 (0.38-0.58)</a:t>
                      </a:r>
                    </a:p>
                    <a:p>
                      <a:pPr algn="l">
                        <a:lnSpc>
                          <a:spcPct val="84000"/>
                        </a:lnSpc>
                      </a:pPr>
                      <a:r>
                        <a:rPr lang="en-US" sz="900" dirty="0">
                          <a:latin typeface="Arial" panose="020B0604020202020204" pitchFamily="34" charset="0"/>
                          <a:cs typeface="Arial" panose="020B0604020202020204" pitchFamily="34" charset="0"/>
                        </a:rPr>
                        <a:t>0.58 (0.47-0.71)</a:t>
                      </a:r>
                    </a:p>
                    <a:p>
                      <a:pPr algn="l">
                        <a:lnSpc>
                          <a:spcPct val="84000"/>
                        </a:lnSpc>
                      </a:pPr>
                      <a:r>
                        <a:rPr lang="en-US" sz="900" dirty="0">
                          <a:latin typeface="Arial" panose="020B0604020202020204" pitchFamily="34" charset="0"/>
                          <a:cs typeface="Arial" panose="020B0604020202020204" pitchFamily="34" charset="0"/>
                        </a:rPr>
                        <a:t>0.65 (0.55-0.77)</a:t>
                      </a:r>
                    </a:p>
                    <a:p>
                      <a:pPr algn="l">
                        <a:lnSpc>
                          <a:spcPct val="84000"/>
                        </a:lnSpc>
                      </a:pPr>
                      <a:r>
                        <a:rPr lang="en-US" sz="900" dirty="0">
                          <a:latin typeface="Arial" panose="020B0604020202020204" pitchFamily="34" charset="0"/>
                          <a:cs typeface="Arial" panose="020B0604020202020204" pitchFamily="34" charset="0"/>
                        </a:rPr>
                        <a:t>0.68 (0.58-0.79)</a:t>
                      </a:r>
                    </a:p>
                    <a:p>
                      <a:pPr algn="l">
                        <a:lnSpc>
                          <a:spcPct val="84000"/>
                        </a:lnSpc>
                      </a:pPr>
                      <a:r>
                        <a:rPr lang="en-US" sz="900" dirty="0">
                          <a:latin typeface="Arial" panose="020B0604020202020204" pitchFamily="34" charset="0"/>
                          <a:cs typeface="Arial" panose="020B0604020202020204" pitchFamily="34" charset="0"/>
                        </a:rPr>
                        <a:t>0.84 (0.73-0.96)</a:t>
                      </a:r>
                    </a:p>
                    <a:p>
                      <a:pPr algn="l">
                        <a:lnSpc>
                          <a:spcPct val="84000"/>
                        </a:lnSpc>
                      </a:pPr>
                      <a:r>
                        <a:rPr lang="en-US" sz="900" dirty="0">
                          <a:latin typeface="Arial" panose="020B0604020202020204" pitchFamily="34" charset="0"/>
                          <a:cs typeface="Arial" panose="020B0604020202020204" pitchFamily="34" charset="0"/>
                        </a:rPr>
                        <a:t>0.84 (0.73-0.96)</a:t>
                      </a:r>
                    </a:p>
                    <a:p>
                      <a:pPr algn="l">
                        <a:lnSpc>
                          <a:spcPct val="84000"/>
                        </a:lnSpc>
                      </a:pPr>
                      <a:r>
                        <a:rPr lang="en-US" sz="900" dirty="0">
                          <a:latin typeface="Arial" panose="020B0604020202020204" pitchFamily="34" charset="0"/>
                          <a:cs typeface="Arial" panose="020B0604020202020204" pitchFamily="34" charset="0"/>
                        </a:rPr>
                        <a:t>1.00</a:t>
                      </a:r>
                    </a:p>
                    <a:p>
                      <a:pPr algn="l">
                        <a:lnSpc>
                          <a:spcPct val="84000"/>
                        </a:lnSpc>
                      </a:pPr>
                      <a:r>
                        <a:rPr lang="en-US" sz="900" dirty="0">
                          <a:latin typeface="Arial" panose="020B0604020202020204" pitchFamily="34" charset="0"/>
                          <a:cs typeface="Arial" panose="020B0604020202020204" pitchFamily="34" charset="0"/>
                        </a:rPr>
                        <a:t>0.75 (0.65-0.87)</a:t>
                      </a:r>
                    </a:p>
                  </a:txBody>
                  <a:tcPr marR="19440">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726281200"/>
                  </a:ext>
                </a:extLst>
              </a:tr>
            </a:tbl>
          </a:graphicData>
        </a:graphic>
      </p:graphicFrame>
      <p:cxnSp>
        <p:nvCxnSpPr>
          <p:cNvPr id="221" name="Straight Connector 220">
            <a:extLst>
              <a:ext uri="{FF2B5EF4-FFF2-40B4-BE49-F238E27FC236}">
                <a16:creationId xmlns:a16="http://schemas.microsoft.com/office/drawing/2014/main" id="{492B6B28-0317-304E-A530-E5F280A3B517}"/>
              </a:ext>
            </a:extLst>
          </p:cNvPr>
          <p:cNvCxnSpPr>
            <a:cxnSpLocks/>
          </p:cNvCxnSpPr>
          <p:nvPr/>
        </p:nvCxnSpPr>
        <p:spPr>
          <a:xfrm>
            <a:off x="8407845" y="3220355"/>
            <a:ext cx="162242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2" name="Straight Connector 221">
            <a:extLst>
              <a:ext uri="{FF2B5EF4-FFF2-40B4-BE49-F238E27FC236}">
                <a16:creationId xmlns:a16="http://schemas.microsoft.com/office/drawing/2014/main" id="{CB96048B-230E-2E41-8616-2DED5092FFAA}"/>
              </a:ext>
            </a:extLst>
          </p:cNvPr>
          <p:cNvCxnSpPr>
            <a:cxnSpLocks/>
          </p:cNvCxnSpPr>
          <p:nvPr/>
        </p:nvCxnSpPr>
        <p:spPr>
          <a:xfrm flipV="1">
            <a:off x="8414195" y="3221528"/>
            <a:ext cx="0" cy="5597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3" name="TextBox 222">
            <a:extLst>
              <a:ext uri="{FF2B5EF4-FFF2-40B4-BE49-F238E27FC236}">
                <a16:creationId xmlns:a16="http://schemas.microsoft.com/office/drawing/2014/main" id="{9633A96C-F247-324A-9BC3-794C7BDFD020}"/>
              </a:ext>
            </a:extLst>
          </p:cNvPr>
          <p:cNvSpPr txBox="1"/>
          <p:nvPr/>
        </p:nvSpPr>
        <p:spPr>
          <a:xfrm>
            <a:off x="8306245" y="3285028"/>
            <a:ext cx="224420" cy="138499"/>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0.25</a:t>
            </a:r>
          </a:p>
        </p:txBody>
      </p:sp>
      <p:sp>
        <p:nvSpPr>
          <p:cNvPr id="225" name="TextBox 224">
            <a:extLst>
              <a:ext uri="{FF2B5EF4-FFF2-40B4-BE49-F238E27FC236}">
                <a16:creationId xmlns:a16="http://schemas.microsoft.com/office/drawing/2014/main" id="{644BA165-934E-AC4B-A283-00D93086B991}"/>
              </a:ext>
            </a:extLst>
          </p:cNvPr>
          <p:cNvSpPr txBox="1"/>
          <p:nvPr/>
        </p:nvSpPr>
        <p:spPr>
          <a:xfrm>
            <a:off x="8881230" y="3285028"/>
            <a:ext cx="16030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0.5</a:t>
            </a:r>
          </a:p>
        </p:txBody>
      </p:sp>
      <p:cxnSp>
        <p:nvCxnSpPr>
          <p:cNvPr id="138" name="Straight Connector 137">
            <a:extLst>
              <a:ext uri="{FF2B5EF4-FFF2-40B4-BE49-F238E27FC236}">
                <a16:creationId xmlns:a16="http://schemas.microsoft.com/office/drawing/2014/main" id="{CB256AC2-7558-E94D-9CED-04F740B30B2B}"/>
              </a:ext>
            </a:extLst>
          </p:cNvPr>
          <p:cNvCxnSpPr>
            <a:cxnSpLocks/>
          </p:cNvCxnSpPr>
          <p:nvPr/>
        </p:nvCxnSpPr>
        <p:spPr>
          <a:xfrm flipV="1">
            <a:off x="9487345" y="1529373"/>
            <a:ext cx="0" cy="1693252"/>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4" name="Straight Connector 223">
            <a:extLst>
              <a:ext uri="{FF2B5EF4-FFF2-40B4-BE49-F238E27FC236}">
                <a16:creationId xmlns:a16="http://schemas.microsoft.com/office/drawing/2014/main" id="{02C2BF55-D434-6E47-BEF0-FC3A4F1469F0}"/>
              </a:ext>
            </a:extLst>
          </p:cNvPr>
          <p:cNvCxnSpPr>
            <a:cxnSpLocks/>
          </p:cNvCxnSpPr>
          <p:nvPr/>
        </p:nvCxnSpPr>
        <p:spPr>
          <a:xfrm flipV="1">
            <a:off x="8957120" y="3221528"/>
            <a:ext cx="0" cy="5597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6" name="TextBox 225">
            <a:extLst>
              <a:ext uri="{FF2B5EF4-FFF2-40B4-BE49-F238E27FC236}">
                <a16:creationId xmlns:a16="http://schemas.microsoft.com/office/drawing/2014/main" id="{F4162A06-1060-864B-9A3A-D530E1C16196}"/>
              </a:ext>
            </a:extLst>
          </p:cNvPr>
          <p:cNvSpPr txBox="1"/>
          <p:nvPr/>
        </p:nvSpPr>
        <p:spPr>
          <a:xfrm>
            <a:off x="9465895" y="3285028"/>
            <a:ext cx="6412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a:t>
            </a:r>
          </a:p>
        </p:txBody>
      </p:sp>
      <p:cxnSp>
        <p:nvCxnSpPr>
          <p:cNvPr id="227" name="Straight Connector 226">
            <a:extLst>
              <a:ext uri="{FF2B5EF4-FFF2-40B4-BE49-F238E27FC236}">
                <a16:creationId xmlns:a16="http://schemas.microsoft.com/office/drawing/2014/main" id="{FAB07E52-CBAE-BA42-9B09-338CF9EB412D}"/>
              </a:ext>
            </a:extLst>
          </p:cNvPr>
          <p:cNvCxnSpPr>
            <a:cxnSpLocks/>
          </p:cNvCxnSpPr>
          <p:nvPr/>
        </p:nvCxnSpPr>
        <p:spPr>
          <a:xfrm flipV="1">
            <a:off x="10027095" y="3221528"/>
            <a:ext cx="0" cy="5597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8" name="TextBox 227">
            <a:extLst>
              <a:ext uri="{FF2B5EF4-FFF2-40B4-BE49-F238E27FC236}">
                <a16:creationId xmlns:a16="http://schemas.microsoft.com/office/drawing/2014/main" id="{FEE174F6-7F2E-B24E-B3BF-7B561610D0ED}"/>
              </a:ext>
            </a:extLst>
          </p:cNvPr>
          <p:cNvSpPr txBox="1"/>
          <p:nvPr/>
        </p:nvSpPr>
        <p:spPr>
          <a:xfrm>
            <a:off x="9999295" y="3285028"/>
            <a:ext cx="6412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a:t>
            </a:r>
          </a:p>
        </p:txBody>
      </p:sp>
      <p:cxnSp>
        <p:nvCxnSpPr>
          <p:cNvPr id="230" name="Straight Connector 229">
            <a:extLst>
              <a:ext uri="{FF2B5EF4-FFF2-40B4-BE49-F238E27FC236}">
                <a16:creationId xmlns:a16="http://schemas.microsoft.com/office/drawing/2014/main" id="{0BA7240D-FB63-064D-BA39-966EB9E58A5E}"/>
              </a:ext>
            </a:extLst>
          </p:cNvPr>
          <p:cNvCxnSpPr>
            <a:cxnSpLocks/>
          </p:cNvCxnSpPr>
          <p:nvPr/>
        </p:nvCxnSpPr>
        <p:spPr>
          <a:xfrm flipV="1">
            <a:off x="9487345" y="3221528"/>
            <a:ext cx="0" cy="5597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2" name="Rectangle 231">
            <a:extLst>
              <a:ext uri="{FF2B5EF4-FFF2-40B4-BE49-F238E27FC236}">
                <a16:creationId xmlns:a16="http://schemas.microsoft.com/office/drawing/2014/main" id="{69500D01-DD4B-7449-A8B6-46A2A3459300}"/>
              </a:ext>
            </a:extLst>
          </p:cNvPr>
          <p:cNvSpPr/>
          <p:nvPr/>
        </p:nvSpPr>
        <p:spPr>
          <a:xfrm>
            <a:off x="9198421" y="2160333"/>
            <a:ext cx="89232" cy="7804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233" name="Straight Connector 232">
            <a:extLst>
              <a:ext uri="{FF2B5EF4-FFF2-40B4-BE49-F238E27FC236}">
                <a16:creationId xmlns:a16="http://schemas.microsoft.com/office/drawing/2014/main" id="{F07260BF-D87C-7B42-B82E-1F4B07B4749B}"/>
              </a:ext>
            </a:extLst>
          </p:cNvPr>
          <p:cNvCxnSpPr>
            <a:cxnSpLocks/>
          </p:cNvCxnSpPr>
          <p:nvPr/>
        </p:nvCxnSpPr>
        <p:spPr>
          <a:xfrm>
            <a:off x="9243037" y="2183478"/>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5" name="Straight Connector 234">
            <a:extLst>
              <a:ext uri="{FF2B5EF4-FFF2-40B4-BE49-F238E27FC236}">
                <a16:creationId xmlns:a16="http://schemas.microsoft.com/office/drawing/2014/main" id="{5EC5DE04-A692-0F4C-8074-0BD95A6B55F5}"/>
              </a:ext>
            </a:extLst>
          </p:cNvPr>
          <p:cNvCxnSpPr>
            <a:cxnSpLocks/>
          </p:cNvCxnSpPr>
          <p:nvPr/>
        </p:nvCxnSpPr>
        <p:spPr>
          <a:xfrm>
            <a:off x="9111952" y="2199353"/>
            <a:ext cx="260648"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7" name="Rectangle 236">
            <a:extLst>
              <a:ext uri="{FF2B5EF4-FFF2-40B4-BE49-F238E27FC236}">
                <a16:creationId xmlns:a16="http://schemas.microsoft.com/office/drawing/2014/main" id="{5396CF12-F7F7-A24A-9524-23E8C80A61A5}"/>
              </a:ext>
            </a:extLst>
          </p:cNvPr>
          <p:cNvSpPr/>
          <p:nvPr/>
        </p:nvSpPr>
        <p:spPr>
          <a:xfrm>
            <a:off x="8857191" y="2286000"/>
            <a:ext cx="82104" cy="634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238" name="Straight Connector 237">
            <a:extLst>
              <a:ext uri="{FF2B5EF4-FFF2-40B4-BE49-F238E27FC236}">
                <a16:creationId xmlns:a16="http://schemas.microsoft.com/office/drawing/2014/main" id="{7AB900BD-3849-1B44-B891-F8F069993155}"/>
              </a:ext>
            </a:extLst>
          </p:cNvPr>
          <p:cNvCxnSpPr>
            <a:cxnSpLocks/>
          </p:cNvCxnSpPr>
          <p:nvPr/>
        </p:nvCxnSpPr>
        <p:spPr>
          <a:xfrm>
            <a:off x="8898243" y="2301874"/>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9" name="Straight Connector 238">
            <a:extLst>
              <a:ext uri="{FF2B5EF4-FFF2-40B4-BE49-F238E27FC236}">
                <a16:creationId xmlns:a16="http://schemas.microsoft.com/office/drawing/2014/main" id="{B09B3698-340A-E945-A523-74AA0164D1F5}"/>
              </a:ext>
            </a:extLst>
          </p:cNvPr>
          <p:cNvCxnSpPr>
            <a:cxnSpLocks/>
          </p:cNvCxnSpPr>
          <p:nvPr/>
        </p:nvCxnSpPr>
        <p:spPr>
          <a:xfrm>
            <a:off x="8734571" y="2316828"/>
            <a:ext cx="330054"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1" name="Rectangle 240">
            <a:extLst>
              <a:ext uri="{FF2B5EF4-FFF2-40B4-BE49-F238E27FC236}">
                <a16:creationId xmlns:a16="http://schemas.microsoft.com/office/drawing/2014/main" id="{BF437251-964E-2F46-AFF3-CEFCC91C9A2B}"/>
              </a:ext>
            </a:extLst>
          </p:cNvPr>
          <p:cNvSpPr/>
          <p:nvPr/>
        </p:nvSpPr>
        <p:spPr>
          <a:xfrm>
            <a:off x="9022291" y="2400300"/>
            <a:ext cx="82104" cy="634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242" name="Straight Connector 241">
            <a:extLst>
              <a:ext uri="{FF2B5EF4-FFF2-40B4-BE49-F238E27FC236}">
                <a16:creationId xmlns:a16="http://schemas.microsoft.com/office/drawing/2014/main" id="{41A37BD7-2B27-6943-BEFD-58E792823AB0}"/>
              </a:ext>
            </a:extLst>
          </p:cNvPr>
          <p:cNvCxnSpPr>
            <a:cxnSpLocks/>
          </p:cNvCxnSpPr>
          <p:nvPr/>
        </p:nvCxnSpPr>
        <p:spPr>
          <a:xfrm>
            <a:off x="9063343" y="2416174"/>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3" name="Straight Connector 242">
            <a:extLst>
              <a:ext uri="{FF2B5EF4-FFF2-40B4-BE49-F238E27FC236}">
                <a16:creationId xmlns:a16="http://schemas.microsoft.com/office/drawing/2014/main" id="{8B715578-2D4D-ED44-8405-A013FDF31071}"/>
              </a:ext>
            </a:extLst>
          </p:cNvPr>
          <p:cNvCxnSpPr>
            <a:cxnSpLocks/>
          </p:cNvCxnSpPr>
          <p:nvPr/>
        </p:nvCxnSpPr>
        <p:spPr>
          <a:xfrm>
            <a:off x="8899671" y="2431128"/>
            <a:ext cx="320529"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6" name="Rectangle 245">
            <a:extLst>
              <a:ext uri="{FF2B5EF4-FFF2-40B4-BE49-F238E27FC236}">
                <a16:creationId xmlns:a16="http://schemas.microsoft.com/office/drawing/2014/main" id="{831C2B13-06C5-C54D-966F-7C611528741F}"/>
              </a:ext>
            </a:extLst>
          </p:cNvPr>
          <p:cNvSpPr/>
          <p:nvPr/>
        </p:nvSpPr>
        <p:spPr>
          <a:xfrm>
            <a:off x="9114366" y="2511425"/>
            <a:ext cx="99484" cy="76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247" name="Straight Connector 246">
            <a:extLst>
              <a:ext uri="{FF2B5EF4-FFF2-40B4-BE49-F238E27FC236}">
                <a16:creationId xmlns:a16="http://schemas.microsoft.com/office/drawing/2014/main" id="{EC0D56ED-4750-9148-AC4F-C0C25F6BF80A}"/>
              </a:ext>
            </a:extLst>
          </p:cNvPr>
          <p:cNvCxnSpPr>
            <a:cxnSpLocks/>
          </p:cNvCxnSpPr>
          <p:nvPr/>
        </p:nvCxnSpPr>
        <p:spPr>
          <a:xfrm>
            <a:off x="9164108" y="2533650"/>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8" name="Straight Connector 247">
            <a:extLst>
              <a:ext uri="{FF2B5EF4-FFF2-40B4-BE49-F238E27FC236}">
                <a16:creationId xmlns:a16="http://schemas.microsoft.com/office/drawing/2014/main" id="{3C91F80F-DDF8-F449-9A41-C64C7B23F397}"/>
              </a:ext>
            </a:extLst>
          </p:cNvPr>
          <p:cNvCxnSpPr>
            <a:cxnSpLocks/>
          </p:cNvCxnSpPr>
          <p:nvPr/>
        </p:nvCxnSpPr>
        <p:spPr>
          <a:xfrm>
            <a:off x="9017146" y="2545428"/>
            <a:ext cx="276079"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0" name="Rectangle 249">
            <a:extLst>
              <a:ext uri="{FF2B5EF4-FFF2-40B4-BE49-F238E27FC236}">
                <a16:creationId xmlns:a16="http://schemas.microsoft.com/office/drawing/2014/main" id="{D17E601D-74EB-0E4B-BBAE-B7249890E8A1}"/>
              </a:ext>
            </a:extLst>
          </p:cNvPr>
          <p:cNvSpPr/>
          <p:nvPr/>
        </p:nvSpPr>
        <p:spPr>
          <a:xfrm>
            <a:off x="9133416" y="2625725"/>
            <a:ext cx="99484" cy="76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251" name="Straight Connector 250">
            <a:extLst>
              <a:ext uri="{FF2B5EF4-FFF2-40B4-BE49-F238E27FC236}">
                <a16:creationId xmlns:a16="http://schemas.microsoft.com/office/drawing/2014/main" id="{5B95A47D-C0F9-FC4A-9B66-0E96649C0532}"/>
              </a:ext>
            </a:extLst>
          </p:cNvPr>
          <p:cNvCxnSpPr>
            <a:cxnSpLocks/>
          </p:cNvCxnSpPr>
          <p:nvPr/>
        </p:nvCxnSpPr>
        <p:spPr>
          <a:xfrm>
            <a:off x="9183158" y="2647950"/>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2" name="Straight Connector 251">
            <a:extLst>
              <a:ext uri="{FF2B5EF4-FFF2-40B4-BE49-F238E27FC236}">
                <a16:creationId xmlns:a16="http://schemas.microsoft.com/office/drawing/2014/main" id="{B27DF049-70E3-564A-92B3-CA4B8E3EDBC4}"/>
              </a:ext>
            </a:extLst>
          </p:cNvPr>
          <p:cNvCxnSpPr>
            <a:cxnSpLocks/>
          </p:cNvCxnSpPr>
          <p:nvPr/>
        </p:nvCxnSpPr>
        <p:spPr>
          <a:xfrm>
            <a:off x="9058421" y="2659728"/>
            <a:ext cx="250679"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4" name="Rectangle 253">
            <a:extLst>
              <a:ext uri="{FF2B5EF4-FFF2-40B4-BE49-F238E27FC236}">
                <a16:creationId xmlns:a16="http://schemas.microsoft.com/office/drawing/2014/main" id="{19E1044B-2A17-0E4C-B5FA-4D6AEC5FD1F9}"/>
              </a:ext>
            </a:extLst>
          </p:cNvPr>
          <p:cNvSpPr/>
          <p:nvPr/>
        </p:nvSpPr>
        <p:spPr>
          <a:xfrm>
            <a:off x="9295340" y="2730500"/>
            <a:ext cx="115359" cy="9413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255" name="Straight Connector 254">
            <a:extLst>
              <a:ext uri="{FF2B5EF4-FFF2-40B4-BE49-F238E27FC236}">
                <a16:creationId xmlns:a16="http://schemas.microsoft.com/office/drawing/2014/main" id="{4D76640D-880F-B543-819B-6B09A3630494}"/>
              </a:ext>
            </a:extLst>
          </p:cNvPr>
          <p:cNvCxnSpPr>
            <a:cxnSpLocks/>
          </p:cNvCxnSpPr>
          <p:nvPr/>
        </p:nvCxnSpPr>
        <p:spPr>
          <a:xfrm>
            <a:off x="9353019" y="2761694"/>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6" name="Straight Connector 255">
            <a:extLst>
              <a:ext uri="{FF2B5EF4-FFF2-40B4-BE49-F238E27FC236}">
                <a16:creationId xmlns:a16="http://schemas.microsoft.com/office/drawing/2014/main" id="{6856DF07-6B23-C340-ADFC-079ECF2DD808}"/>
              </a:ext>
            </a:extLst>
          </p:cNvPr>
          <p:cNvCxnSpPr>
            <a:cxnSpLocks/>
          </p:cNvCxnSpPr>
          <p:nvPr/>
        </p:nvCxnSpPr>
        <p:spPr>
          <a:xfrm>
            <a:off x="9239396" y="2777569"/>
            <a:ext cx="218929"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8" name="Rectangle 257">
            <a:extLst>
              <a:ext uri="{FF2B5EF4-FFF2-40B4-BE49-F238E27FC236}">
                <a16:creationId xmlns:a16="http://schemas.microsoft.com/office/drawing/2014/main" id="{018FB1B9-877A-564A-ACCB-7BBE92F87906}"/>
              </a:ext>
            </a:extLst>
          </p:cNvPr>
          <p:cNvSpPr/>
          <p:nvPr/>
        </p:nvSpPr>
        <p:spPr>
          <a:xfrm>
            <a:off x="9295340" y="2841625"/>
            <a:ext cx="115359" cy="9413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259" name="Straight Connector 258">
            <a:extLst>
              <a:ext uri="{FF2B5EF4-FFF2-40B4-BE49-F238E27FC236}">
                <a16:creationId xmlns:a16="http://schemas.microsoft.com/office/drawing/2014/main" id="{F68604AB-B6BC-844A-8630-9EDF42250ECA}"/>
              </a:ext>
            </a:extLst>
          </p:cNvPr>
          <p:cNvCxnSpPr>
            <a:cxnSpLocks/>
          </p:cNvCxnSpPr>
          <p:nvPr/>
        </p:nvCxnSpPr>
        <p:spPr>
          <a:xfrm>
            <a:off x="9353019" y="2872819"/>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0" name="Straight Connector 259">
            <a:extLst>
              <a:ext uri="{FF2B5EF4-FFF2-40B4-BE49-F238E27FC236}">
                <a16:creationId xmlns:a16="http://schemas.microsoft.com/office/drawing/2014/main" id="{E996AA9A-8746-4E4A-80E2-7087B5693751}"/>
              </a:ext>
            </a:extLst>
          </p:cNvPr>
          <p:cNvCxnSpPr>
            <a:cxnSpLocks/>
          </p:cNvCxnSpPr>
          <p:nvPr/>
        </p:nvCxnSpPr>
        <p:spPr>
          <a:xfrm>
            <a:off x="9239396" y="2888694"/>
            <a:ext cx="215754"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3" name="Rectangle 262">
            <a:extLst>
              <a:ext uri="{FF2B5EF4-FFF2-40B4-BE49-F238E27FC236}">
                <a16:creationId xmlns:a16="http://schemas.microsoft.com/office/drawing/2014/main" id="{DC4B441D-AE0E-4C43-B701-63325F2C4F63}"/>
              </a:ext>
            </a:extLst>
          </p:cNvPr>
          <p:cNvSpPr/>
          <p:nvPr/>
        </p:nvSpPr>
        <p:spPr>
          <a:xfrm>
            <a:off x="9222316" y="3079750"/>
            <a:ext cx="99484" cy="8572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264" name="Straight Connector 263">
            <a:extLst>
              <a:ext uri="{FF2B5EF4-FFF2-40B4-BE49-F238E27FC236}">
                <a16:creationId xmlns:a16="http://schemas.microsoft.com/office/drawing/2014/main" id="{204CECB8-8894-624C-8B61-34F478825861}"/>
              </a:ext>
            </a:extLst>
          </p:cNvPr>
          <p:cNvCxnSpPr>
            <a:cxnSpLocks/>
          </p:cNvCxnSpPr>
          <p:nvPr/>
        </p:nvCxnSpPr>
        <p:spPr>
          <a:xfrm>
            <a:off x="9272058" y="3111500"/>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5" name="Straight Connector 264">
            <a:extLst>
              <a:ext uri="{FF2B5EF4-FFF2-40B4-BE49-F238E27FC236}">
                <a16:creationId xmlns:a16="http://schemas.microsoft.com/office/drawing/2014/main" id="{89A1DBBB-5B7C-6E41-952B-E93BAE3A04C4}"/>
              </a:ext>
            </a:extLst>
          </p:cNvPr>
          <p:cNvCxnSpPr>
            <a:cxnSpLocks/>
          </p:cNvCxnSpPr>
          <p:nvPr/>
        </p:nvCxnSpPr>
        <p:spPr>
          <a:xfrm>
            <a:off x="9153671" y="3123278"/>
            <a:ext cx="228454"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7" name="Rectangle 266">
            <a:extLst>
              <a:ext uri="{FF2B5EF4-FFF2-40B4-BE49-F238E27FC236}">
                <a16:creationId xmlns:a16="http://schemas.microsoft.com/office/drawing/2014/main" id="{AE8F5BF2-7E58-E244-81B4-11D3FE8D5A70}"/>
              </a:ext>
            </a:extLst>
          </p:cNvPr>
          <p:cNvSpPr/>
          <p:nvPr/>
        </p:nvSpPr>
        <p:spPr>
          <a:xfrm>
            <a:off x="8888941" y="1939925"/>
            <a:ext cx="82104" cy="634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268" name="Straight Connector 267">
            <a:extLst>
              <a:ext uri="{FF2B5EF4-FFF2-40B4-BE49-F238E27FC236}">
                <a16:creationId xmlns:a16="http://schemas.microsoft.com/office/drawing/2014/main" id="{0BF1DB65-C3E8-C041-A06D-35BBABC5E5B8}"/>
              </a:ext>
            </a:extLst>
          </p:cNvPr>
          <p:cNvCxnSpPr>
            <a:cxnSpLocks/>
          </p:cNvCxnSpPr>
          <p:nvPr/>
        </p:nvCxnSpPr>
        <p:spPr>
          <a:xfrm>
            <a:off x="8929993" y="1955799"/>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9" name="Straight Connector 268">
            <a:extLst>
              <a:ext uri="{FF2B5EF4-FFF2-40B4-BE49-F238E27FC236}">
                <a16:creationId xmlns:a16="http://schemas.microsoft.com/office/drawing/2014/main" id="{67A31969-16BC-8847-A08B-046B6CC7F467}"/>
              </a:ext>
            </a:extLst>
          </p:cNvPr>
          <p:cNvCxnSpPr>
            <a:cxnSpLocks/>
          </p:cNvCxnSpPr>
          <p:nvPr/>
        </p:nvCxnSpPr>
        <p:spPr>
          <a:xfrm>
            <a:off x="8756796" y="1970753"/>
            <a:ext cx="352279"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0" name="Rectangle 269">
            <a:extLst>
              <a:ext uri="{FF2B5EF4-FFF2-40B4-BE49-F238E27FC236}">
                <a16:creationId xmlns:a16="http://schemas.microsoft.com/office/drawing/2014/main" id="{DABE20EC-2945-5E4A-89E2-BB4DE6EAA286}"/>
              </a:ext>
            </a:extLst>
          </p:cNvPr>
          <p:cNvSpPr/>
          <p:nvPr/>
        </p:nvSpPr>
        <p:spPr>
          <a:xfrm>
            <a:off x="8825441" y="1822450"/>
            <a:ext cx="82104" cy="634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271" name="Straight Connector 270">
            <a:extLst>
              <a:ext uri="{FF2B5EF4-FFF2-40B4-BE49-F238E27FC236}">
                <a16:creationId xmlns:a16="http://schemas.microsoft.com/office/drawing/2014/main" id="{21EA4BAC-9B04-DC40-B86D-7F5CD706775F}"/>
              </a:ext>
            </a:extLst>
          </p:cNvPr>
          <p:cNvCxnSpPr>
            <a:cxnSpLocks/>
          </p:cNvCxnSpPr>
          <p:nvPr/>
        </p:nvCxnSpPr>
        <p:spPr>
          <a:xfrm>
            <a:off x="8866493" y="1838324"/>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2" name="Straight Connector 271">
            <a:extLst>
              <a:ext uri="{FF2B5EF4-FFF2-40B4-BE49-F238E27FC236}">
                <a16:creationId xmlns:a16="http://schemas.microsoft.com/office/drawing/2014/main" id="{82521BA3-858C-2D45-8659-4BAED1B75AE3}"/>
              </a:ext>
            </a:extLst>
          </p:cNvPr>
          <p:cNvCxnSpPr>
            <a:cxnSpLocks/>
          </p:cNvCxnSpPr>
          <p:nvPr/>
        </p:nvCxnSpPr>
        <p:spPr>
          <a:xfrm>
            <a:off x="8683771" y="1853278"/>
            <a:ext cx="355454"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3" name="Rectangle 272">
            <a:extLst>
              <a:ext uri="{FF2B5EF4-FFF2-40B4-BE49-F238E27FC236}">
                <a16:creationId xmlns:a16="http://schemas.microsoft.com/office/drawing/2014/main" id="{C9A01068-64CA-B743-91B8-6342B3EFD31F}"/>
              </a:ext>
            </a:extLst>
          </p:cNvPr>
          <p:cNvSpPr/>
          <p:nvPr/>
        </p:nvSpPr>
        <p:spPr>
          <a:xfrm>
            <a:off x="8803216" y="1708150"/>
            <a:ext cx="82104" cy="634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274" name="Straight Connector 273">
            <a:extLst>
              <a:ext uri="{FF2B5EF4-FFF2-40B4-BE49-F238E27FC236}">
                <a16:creationId xmlns:a16="http://schemas.microsoft.com/office/drawing/2014/main" id="{BFE89774-7A54-F941-B1CD-F1E7FA089A34}"/>
              </a:ext>
            </a:extLst>
          </p:cNvPr>
          <p:cNvCxnSpPr>
            <a:cxnSpLocks/>
          </p:cNvCxnSpPr>
          <p:nvPr/>
        </p:nvCxnSpPr>
        <p:spPr>
          <a:xfrm>
            <a:off x="8844268" y="1724024"/>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5" name="Straight Connector 274">
            <a:extLst>
              <a:ext uri="{FF2B5EF4-FFF2-40B4-BE49-F238E27FC236}">
                <a16:creationId xmlns:a16="http://schemas.microsoft.com/office/drawing/2014/main" id="{B10D12D4-D011-8048-8622-923B30385D1F}"/>
              </a:ext>
            </a:extLst>
          </p:cNvPr>
          <p:cNvCxnSpPr>
            <a:cxnSpLocks/>
          </p:cNvCxnSpPr>
          <p:nvPr/>
        </p:nvCxnSpPr>
        <p:spPr>
          <a:xfrm>
            <a:off x="8655196" y="1738978"/>
            <a:ext cx="374504"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8" name="Rectangle 277">
            <a:extLst>
              <a:ext uri="{FF2B5EF4-FFF2-40B4-BE49-F238E27FC236}">
                <a16:creationId xmlns:a16="http://schemas.microsoft.com/office/drawing/2014/main" id="{DD4ED61A-89EA-C249-A89C-4551DDCB4092}"/>
              </a:ext>
            </a:extLst>
          </p:cNvPr>
          <p:cNvSpPr/>
          <p:nvPr/>
        </p:nvSpPr>
        <p:spPr>
          <a:xfrm>
            <a:off x="8968316" y="2054225"/>
            <a:ext cx="82104" cy="634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279" name="Straight Connector 278">
            <a:extLst>
              <a:ext uri="{FF2B5EF4-FFF2-40B4-BE49-F238E27FC236}">
                <a16:creationId xmlns:a16="http://schemas.microsoft.com/office/drawing/2014/main" id="{C939BFB0-7DAC-6046-BA1A-5445FABC9609}"/>
              </a:ext>
            </a:extLst>
          </p:cNvPr>
          <p:cNvCxnSpPr>
            <a:cxnSpLocks/>
          </p:cNvCxnSpPr>
          <p:nvPr/>
        </p:nvCxnSpPr>
        <p:spPr>
          <a:xfrm>
            <a:off x="9009368" y="2070099"/>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0" name="Straight Connector 279">
            <a:extLst>
              <a:ext uri="{FF2B5EF4-FFF2-40B4-BE49-F238E27FC236}">
                <a16:creationId xmlns:a16="http://schemas.microsoft.com/office/drawing/2014/main" id="{DBC6BE1E-EDAC-D243-90B4-84B3207057FA}"/>
              </a:ext>
            </a:extLst>
          </p:cNvPr>
          <p:cNvCxnSpPr>
            <a:cxnSpLocks/>
          </p:cNvCxnSpPr>
          <p:nvPr/>
        </p:nvCxnSpPr>
        <p:spPr>
          <a:xfrm>
            <a:off x="8836171" y="2085053"/>
            <a:ext cx="345929"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3" name="Rectangle 282">
            <a:extLst>
              <a:ext uri="{FF2B5EF4-FFF2-40B4-BE49-F238E27FC236}">
                <a16:creationId xmlns:a16="http://schemas.microsoft.com/office/drawing/2014/main" id="{A55120EB-1200-8F4C-B52A-60AFCE0F8605}"/>
              </a:ext>
            </a:extLst>
          </p:cNvPr>
          <p:cNvSpPr/>
          <p:nvPr/>
        </p:nvSpPr>
        <p:spPr>
          <a:xfrm>
            <a:off x="8669866" y="1600200"/>
            <a:ext cx="64800" cy="54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284" name="Straight Connector 283">
            <a:extLst>
              <a:ext uri="{FF2B5EF4-FFF2-40B4-BE49-F238E27FC236}">
                <a16:creationId xmlns:a16="http://schemas.microsoft.com/office/drawing/2014/main" id="{07384047-4D64-5441-8990-5D414E4448D7}"/>
              </a:ext>
            </a:extLst>
          </p:cNvPr>
          <p:cNvCxnSpPr>
            <a:cxnSpLocks/>
          </p:cNvCxnSpPr>
          <p:nvPr/>
        </p:nvCxnSpPr>
        <p:spPr>
          <a:xfrm>
            <a:off x="8702266" y="1611325"/>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5" name="Straight Connector 284">
            <a:extLst>
              <a:ext uri="{FF2B5EF4-FFF2-40B4-BE49-F238E27FC236}">
                <a16:creationId xmlns:a16="http://schemas.microsoft.com/office/drawing/2014/main" id="{AA60B84C-3EE5-F540-88F7-D4792FE7218F}"/>
              </a:ext>
            </a:extLst>
          </p:cNvPr>
          <p:cNvCxnSpPr>
            <a:cxnSpLocks/>
          </p:cNvCxnSpPr>
          <p:nvPr/>
        </p:nvCxnSpPr>
        <p:spPr>
          <a:xfrm>
            <a:off x="8515496" y="1624678"/>
            <a:ext cx="374504"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6" name="TextBox 285">
            <a:extLst>
              <a:ext uri="{FF2B5EF4-FFF2-40B4-BE49-F238E27FC236}">
                <a16:creationId xmlns:a16="http://schemas.microsoft.com/office/drawing/2014/main" id="{1E1A8A95-DF47-104B-A59A-82463362B4D4}"/>
              </a:ext>
            </a:extLst>
          </p:cNvPr>
          <p:cNvSpPr txBox="1"/>
          <p:nvPr/>
        </p:nvSpPr>
        <p:spPr>
          <a:xfrm>
            <a:off x="619201" y="2204532"/>
            <a:ext cx="189154" cy="215444"/>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A)</a:t>
            </a:r>
          </a:p>
        </p:txBody>
      </p:sp>
      <p:sp>
        <p:nvSpPr>
          <p:cNvPr id="287" name="TextBox 286">
            <a:extLst>
              <a:ext uri="{FF2B5EF4-FFF2-40B4-BE49-F238E27FC236}">
                <a16:creationId xmlns:a16="http://schemas.microsoft.com/office/drawing/2014/main" id="{78C73D1C-AAC2-FF4E-A569-877F96F5D84A}"/>
              </a:ext>
            </a:extLst>
          </p:cNvPr>
          <p:cNvSpPr txBox="1"/>
          <p:nvPr/>
        </p:nvSpPr>
        <p:spPr>
          <a:xfrm>
            <a:off x="6276516" y="1332861"/>
            <a:ext cx="189154" cy="215444"/>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B)</a:t>
            </a:r>
          </a:p>
        </p:txBody>
      </p:sp>
      <p:cxnSp>
        <p:nvCxnSpPr>
          <p:cNvPr id="289" name="Straight Connector 288">
            <a:extLst>
              <a:ext uri="{FF2B5EF4-FFF2-40B4-BE49-F238E27FC236}">
                <a16:creationId xmlns:a16="http://schemas.microsoft.com/office/drawing/2014/main" id="{C5B110AA-C81F-CA45-9C4F-F1A8D01E2401}"/>
              </a:ext>
            </a:extLst>
          </p:cNvPr>
          <p:cNvCxnSpPr>
            <a:cxnSpLocks/>
          </p:cNvCxnSpPr>
          <p:nvPr/>
        </p:nvCxnSpPr>
        <p:spPr>
          <a:xfrm>
            <a:off x="8407845" y="6298205"/>
            <a:ext cx="162242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0" name="Straight Connector 289">
            <a:extLst>
              <a:ext uri="{FF2B5EF4-FFF2-40B4-BE49-F238E27FC236}">
                <a16:creationId xmlns:a16="http://schemas.microsoft.com/office/drawing/2014/main" id="{0CCC8D81-653A-2B43-A0E4-4001B8EF0673}"/>
              </a:ext>
            </a:extLst>
          </p:cNvPr>
          <p:cNvCxnSpPr>
            <a:cxnSpLocks/>
          </p:cNvCxnSpPr>
          <p:nvPr/>
        </p:nvCxnSpPr>
        <p:spPr>
          <a:xfrm flipV="1">
            <a:off x="8414195" y="6299378"/>
            <a:ext cx="0" cy="5597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1" name="TextBox 290">
            <a:extLst>
              <a:ext uri="{FF2B5EF4-FFF2-40B4-BE49-F238E27FC236}">
                <a16:creationId xmlns:a16="http://schemas.microsoft.com/office/drawing/2014/main" id="{8ACF4FAF-5724-994B-BA60-D35B96D4276D}"/>
              </a:ext>
            </a:extLst>
          </p:cNvPr>
          <p:cNvSpPr txBox="1"/>
          <p:nvPr/>
        </p:nvSpPr>
        <p:spPr>
          <a:xfrm>
            <a:off x="8334820" y="6362878"/>
            <a:ext cx="160300" cy="138499"/>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0.2</a:t>
            </a:r>
          </a:p>
        </p:txBody>
      </p:sp>
      <p:sp>
        <p:nvSpPr>
          <p:cNvPr id="292" name="TextBox 291">
            <a:extLst>
              <a:ext uri="{FF2B5EF4-FFF2-40B4-BE49-F238E27FC236}">
                <a16:creationId xmlns:a16="http://schemas.microsoft.com/office/drawing/2014/main" id="{4AFC85E2-0BFA-1A4F-9F4D-F6F5FD90CD3D}"/>
              </a:ext>
            </a:extLst>
          </p:cNvPr>
          <p:cNvSpPr txBox="1"/>
          <p:nvPr/>
        </p:nvSpPr>
        <p:spPr>
          <a:xfrm>
            <a:off x="8986005" y="6362878"/>
            <a:ext cx="16030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0.5</a:t>
            </a:r>
          </a:p>
        </p:txBody>
      </p:sp>
      <p:cxnSp>
        <p:nvCxnSpPr>
          <p:cNvPr id="293" name="Straight Connector 292">
            <a:extLst>
              <a:ext uri="{FF2B5EF4-FFF2-40B4-BE49-F238E27FC236}">
                <a16:creationId xmlns:a16="http://schemas.microsoft.com/office/drawing/2014/main" id="{E2BDF4C1-9E17-6341-89F6-218DA7441157}"/>
              </a:ext>
            </a:extLst>
          </p:cNvPr>
          <p:cNvCxnSpPr>
            <a:cxnSpLocks/>
          </p:cNvCxnSpPr>
          <p:nvPr/>
        </p:nvCxnSpPr>
        <p:spPr>
          <a:xfrm flipV="1">
            <a:off x="9541320" y="3700004"/>
            <a:ext cx="0" cy="2596021"/>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4" name="Straight Connector 293">
            <a:extLst>
              <a:ext uri="{FF2B5EF4-FFF2-40B4-BE49-F238E27FC236}">
                <a16:creationId xmlns:a16="http://schemas.microsoft.com/office/drawing/2014/main" id="{23F892AB-1049-B440-B6CF-CCD0513B074D}"/>
              </a:ext>
            </a:extLst>
          </p:cNvPr>
          <p:cNvCxnSpPr>
            <a:cxnSpLocks/>
          </p:cNvCxnSpPr>
          <p:nvPr/>
        </p:nvCxnSpPr>
        <p:spPr>
          <a:xfrm flipV="1">
            <a:off x="9061895" y="6299378"/>
            <a:ext cx="0" cy="5597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5" name="TextBox 294">
            <a:extLst>
              <a:ext uri="{FF2B5EF4-FFF2-40B4-BE49-F238E27FC236}">
                <a16:creationId xmlns:a16="http://schemas.microsoft.com/office/drawing/2014/main" id="{CCF96842-CFB6-194C-BB56-3F6729C28B28}"/>
              </a:ext>
            </a:extLst>
          </p:cNvPr>
          <p:cNvSpPr txBox="1"/>
          <p:nvPr/>
        </p:nvSpPr>
        <p:spPr>
          <a:xfrm>
            <a:off x="9519870" y="6362878"/>
            <a:ext cx="6412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a:t>
            </a:r>
          </a:p>
        </p:txBody>
      </p:sp>
      <p:cxnSp>
        <p:nvCxnSpPr>
          <p:cNvPr id="296" name="Straight Connector 295">
            <a:extLst>
              <a:ext uri="{FF2B5EF4-FFF2-40B4-BE49-F238E27FC236}">
                <a16:creationId xmlns:a16="http://schemas.microsoft.com/office/drawing/2014/main" id="{D720F911-324C-0540-A08F-945B55B31B9A}"/>
              </a:ext>
            </a:extLst>
          </p:cNvPr>
          <p:cNvCxnSpPr>
            <a:cxnSpLocks/>
          </p:cNvCxnSpPr>
          <p:nvPr/>
        </p:nvCxnSpPr>
        <p:spPr>
          <a:xfrm flipV="1">
            <a:off x="10027095" y="6299378"/>
            <a:ext cx="0" cy="5597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7" name="TextBox 296">
            <a:extLst>
              <a:ext uri="{FF2B5EF4-FFF2-40B4-BE49-F238E27FC236}">
                <a16:creationId xmlns:a16="http://schemas.microsoft.com/office/drawing/2014/main" id="{7A5E7E4A-430E-CC45-A884-D5BE29CB8673}"/>
              </a:ext>
            </a:extLst>
          </p:cNvPr>
          <p:cNvSpPr txBox="1"/>
          <p:nvPr/>
        </p:nvSpPr>
        <p:spPr>
          <a:xfrm>
            <a:off x="9999295" y="6362878"/>
            <a:ext cx="6412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a:t>
            </a:r>
          </a:p>
        </p:txBody>
      </p:sp>
      <p:cxnSp>
        <p:nvCxnSpPr>
          <p:cNvPr id="298" name="Straight Connector 297">
            <a:extLst>
              <a:ext uri="{FF2B5EF4-FFF2-40B4-BE49-F238E27FC236}">
                <a16:creationId xmlns:a16="http://schemas.microsoft.com/office/drawing/2014/main" id="{D378A565-1FD8-6E46-B8A9-6833FDF093E6}"/>
              </a:ext>
            </a:extLst>
          </p:cNvPr>
          <p:cNvCxnSpPr>
            <a:cxnSpLocks/>
          </p:cNvCxnSpPr>
          <p:nvPr/>
        </p:nvCxnSpPr>
        <p:spPr>
          <a:xfrm flipV="1">
            <a:off x="9541320" y="6299378"/>
            <a:ext cx="0" cy="5597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8" name="TextBox 337">
            <a:extLst>
              <a:ext uri="{FF2B5EF4-FFF2-40B4-BE49-F238E27FC236}">
                <a16:creationId xmlns:a16="http://schemas.microsoft.com/office/drawing/2014/main" id="{1445F175-6F73-564B-86DC-AC755BEDF5ED}"/>
              </a:ext>
            </a:extLst>
          </p:cNvPr>
          <p:cNvSpPr txBox="1"/>
          <p:nvPr/>
        </p:nvSpPr>
        <p:spPr>
          <a:xfrm>
            <a:off x="6276516" y="3503492"/>
            <a:ext cx="189154" cy="215444"/>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C)</a:t>
            </a:r>
          </a:p>
        </p:txBody>
      </p:sp>
      <p:cxnSp>
        <p:nvCxnSpPr>
          <p:cNvPr id="304" name="Straight Connector 303">
            <a:extLst>
              <a:ext uri="{FF2B5EF4-FFF2-40B4-BE49-F238E27FC236}">
                <a16:creationId xmlns:a16="http://schemas.microsoft.com/office/drawing/2014/main" id="{939157EA-E926-D249-8520-F3EC25F265C2}"/>
              </a:ext>
            </a:extLst>
          </p:cNvPr>
          <p:cNvCxnSpPr>
            <a:cxnSpLocks/>
          </p:cNvCxnSpPr>
          <p:nvPr/>
        </p:nvCxnSpPr>
        <p:spPr>
          <a:xfrm>
            <a:off x="8836171" y="4480456"/>
            <a:ext cx="615804"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838" name="Group 837">
            <a:extLst>
              <a:ext uri="{FF2B5EF4-FFF2-40B4-BE49-F238E27FC236}">
                <a16:creationId xmlns:a16="http://schemas.microsoft.com/office/drawing/2014/main" id="{6FCC6BD2-40E4-4F4F-817B-1694B851F009}"/>
              </a:ext>
            </a:extLst>
          </p:cNvPr>
          <p:cNvGrpSpPr/>
          <p:nvPr/>
        </p:nvGrpSpPr>
        <p:grpSpPr>
          <a:xfrm>
            <a:off x="8750154" y="3772468"/>
            <a:ext cx="50400" cy="39600"/>
            <a:chOff x="8781904" y="3772468"/>
            <a:chExt cx="50400" cy="39600"/>
          </a:xfrm>
        </p:grpSpPr>
        <p:sp>
          <p:nvSpPr>
            <p:cNvPr id="335" name="Rectangle 334">
              <a:extLst>
                <a:ext uri="{FF2B5EF4-FFF2-40B4-BE49-F238E27FC236}">
                  <a16:creationId xmlns:a16="http://schemas.microsoft.com/office/drawing/2014/main" id="{199B8041-4831-7544-B4ED-25BD44983068}"/>
                </a:ext>
              </a:extLst>
            </p:cNvPr>
            <p:cNvSpPr/>
            <p:nvPr/>
          </p:nvSpPr>
          <p:spPr>
            <a:xfrm>
              <a:off x="8781904" y="3772468"/>
              <a:ext cx="50400" cy="39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336" name="Straight Connector 335">
              <a:extLst>
                <a:ext uri="{FF2B5EF4-FFF2-40B4-BE49-F238E27FC236}">
                  <a16:creationId xmlns:a16="http://schemas.microsoft.com/office/drawing/2014/main" id="{CE76484F-FBC1-A74C-BB1D-302C0107D731}"/>
                </a:ext>
              </a:extLst>
            </p:cNvPr>
            <p:cNvCxnSpPr>
              <a:cxnSpLocks/>
            </p:cNvCxnSpPr>
            <p:nvPr/>
          </p:nvCxnSpPr>
          <p:spPr>
            <a:xfrm>
              <a:off x="8807104" y="3776393"/>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49" name="Rectangle 348">
            <a:extLst>
              <a:ext uri="{FF2B5EF4-FFF2-40B4-BE49-F238E27FC236}">
                <a16:creationId xmlns:a16="http://schemas.microsoft.com/office/drawing/2014/main" id="{371E9289-8874-494A-B9C1-A37A3ADE8692}"/>
              </a:ext>
            </a:extLst>
          </p:cNvPr>
          <p:cNvSpPr/>
          <p:nvPr/>
        </p:nvSpPr>
        <p:spPr>
          <a:xfrm>
            <a:off x="9388778" y="5359189"/>
            <a:ext cx="76341" cy="6676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350" name="Straight Connector 349">
            <a:extLst>
              <a:ext uri="{FF2B5EF4-FFF2-40B4-BE49-F238E27FC236}">
                <a16:creationId xmlns:a16="http://schemas.microsoft.com/office/drawing/2014/main" id="{12248948-8A57-F845-891A-04F0AC49EECC}"/>
              </a:ext>
            </a:extLst>
          </p:cNvPr>
          <p:cNvCxnSpPr>
            <a:cxnSpLocks/>
          </p:cNvCxnSpPr>
          <p:nvPr/>
        </p:nvCxnSpPr>
        <p:spPr>
          <a:xfrm>
            <a:off x="9428481" y="5378332"/>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1" name="Straight Connector 350">
            <a:extLst>
              <a:ext uri="{FF2B5EF4-FFF2-40B4-BE49-F238E27FC236}">
                <a16:creationId xmlns:a16="http://schemas.microsoft.com/office/drawing/2014/main" id="{34FADF98-6842-8345-B74E-D48F7C087721}"/>
              </a:ext>
            </a:extLst>
          </p:cNvPr>
          <p:cNvCxnSpPr>
            <a:cxnSpLocks/>
          </p:cNvCxnSpPr>
          <p:nvPr/>
        </p:nvCxnSpPr>
        <p:spPr>
          <a:xfrm>
            <a:off x="9334945" y="5395049"/>
            <a:ext cx="18370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2" name="Rectangle 351">
            <a:extLst>
              <a:ext uri="{FF2B5EF4-FFF2-40B4-BE49-F238E27FC236}">
                <a16:creationId xmlns:a16="http://schemas.microsoft.com/office/drawing/2014/main" id="{6D0186CF-2FFE-4A4E-9EF1-220FFF74E4AE}"/>
              </a:ext>
            </a:extLst>
          </p:cNvPr>
          <p:cNvSpPr/>
          <p:nvPr/>
        </p:nvSpPr>
        <p:spPr>
          <a:xfrm>
            <a:off x="9236378" y="5244889"/>
            <a:ext cx="76341" cy="6676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353" name="Straight Connector 352">
            <a:extLst>
              <a:ext uri="{FF2B5EF4-FFF2-40B4-BE49-F238E27FC236}">
                <a16:creationId xmlns:a16="http://schemas.microsoft.com/office/drawing/2014/main" id="{CF56A0C6-34CF-AD49-B24C-3D32242DA018}"/>
              </a:ext>
            </a:extLst>
          </p:cNvPr>
          <p:cNvCxnSpPr>
            <a:cxnSpLocks/>
          </p:cNvCxnSpPr>
          <p:nvPr/>
        </p:nvCxnSpPr>
        <p:spPr>
          <a:xfrm>
            <a:off x="9276081" y="5264032"/>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4" name="Straight Connector 353">
            <a:extLst>
              <a:ext uri="{FF2B5EF4-FFF2-40B4-BE49-F238E27FC236}">
                <a16:creationId xmlns:a16="http://schemas.microsoft.com/office/drawing/2014/main" id="{11CC8423-1754-6D47-81E3-230582900182}"/>
              </a:ext>
            </a:extLst>
          </p:cNvPr>
          <p:cNvCxnSpPr>
            <a:cxnSpLocks/>
          </p:cNvCxnSpPr>
          <p:nvPr/>
        </p:nvCxnSpPr>
        <p:spPr>
          <a:xfrm>
            <a:off x="9169845" y="5280749"/>
            <a:ext cx="20275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7" name="Rectangle 356">
            <a:extLst>
              <a:ext uri="{FF2B5EF4-FFF2-40B4-BE49-F238E27FC236}">
                <a16:creationId xmlns:a16="http://schemas.microsoft.com/office/drawing/2014/main" id="{E02B8B4D-BE8E-D742-A412-511AB2E30427}"/>
              </a:ext>
            </a:extLst>
          </p:cNvPr>
          <p:cNvSpPr/>
          <p:nvPr/>
        </p:nvSpPr>
        <p:spPr>
          <a:xfrm>
            <a:off x="9201453" y="5130589"/>
            <a:ext cx="76341" cy="6676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358" name="Straight Connector 357">
            <a:extLst>
              <a:ext uri="{FF2B5EF4-FFF2-40B4-BE49-F238E27FC236}">
                <a16:creationId xmlns:a16="http://schemas.microsoft.com/office/drawing/2014/main" id="{31719710-2B6B-AB40-9F64-5DAC69D1D3BA}"/>
              </a:ext>
            </a:extLst>
          </p:cNvPr>
          <p:cNvCxnSpPr>
            <a:cxnSpLocks/>
          </p:cNvCxnSpPr>
          <p:nvPr/>
        </p:nvCxnSpPr>
        <p:spPr>
          <a:xfrm>
            <a:off x="9241156" y="5149732"/>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9" name="Straight Connector 358">
            <a:extLst>
              <a:ext uri="{FF2B5EF4-FFF2-40B4-BE49-F238E27FC236}">
                <a16:creationId xmlns:a16="http://schemas.microsoft.com/office/drawing/2014/main" id="{470C8017-E463-A340-BECF-410A01B9337E}"/>
              </a:ext>
            </a:extLst>
          </p:cNvPr>
          <p:cNvCxnSpPr>
            <a:cxnSpLocks/>
          </p:cNvCxnSpPr>
          <p:nvPr/>
        </p:nvCxnSpPr>
        <p:spPr>
          <a:xfrm>
            <a:off x="9134920" y="5166449"/>
            <a:ext cx="19640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361" name="Group 360">
            <a:extLst>
              <a:ext uri="{FF2B5EF4-FFF2-40B4-BE49-F238E27FC236}">
                <a16:creationId xmlns:a16="http://schemas.microsoft.com/office/drawing/2014/main" id="{4F8E8897-7435-6448-8A9D-D9F9CE905869}"/>
              </a:ext>
            </a:extLst>
          </p:cNvPr>
          <p:cNvGrpSpPr/>
          <p:nvPr/>
        </p:nvGrpSpPr>
        <p:grpSpPr>
          <a:xfrm>
            <a:off x="9188311" y="4914810"/>
            <a:ext cx="46314" cy="46314"/>
            <a:chOff x="2831961" y="2819310"/>
            <a:chExt cx="46314" cy="46314"/>
          </a:xfrm>
        </p:grpSpPr>
        <p:sp>
          <p:nvSpPr>
            <p:cNvPr id="362" name="Rectangle 361">
              <a:extLst>
                <a:ext uri="{FF2B5EF4-FFF2-40B4-BE49-F238E27FC236}">
                  <a16:creationId xmlns:a16="http://schemas.microsoft.com/office/drawing/2014/main" id="{26E57AFC-1E39-744C-B0A2-E932A1EF0F1E}"/>
                </a:ext>
              </a:extLst>
            </p:cNvPr>
            <p:cNvSpPr/>
            <p:nvPr/>
          </p:nvSpPr>
          <p:spPr>
            <a:xfrm>
              <a:off x="2831961" y="2819310"/>
              <a:ext cx="46314" cy="4631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363" name="Straight Connector 362">
              <a:extLst>
                <a:ext uri="{FF2B5EF4-FFF2-40B4-BE49-F238E27FC236}">
                  <a16:creationId xmlns:a16="http://schemas.microsoft.com/office/drawing/2014/main" id="{7BE3365C-D8A8-D54A-A1A2-8BDFACABD15C}"/>
                </a:ext>
              </a:extLst>
            </p:cNvPr>
            <p:cNvCxnSpPr>
              <a:cxnSpLocks/>
            </p:cNvCxnSpPr>
            <p:nvPr/>
          </p:nvCxnSpPr>
          <p:spPr>
            <a:xfrm>
              <a:off x="2855118" y="2825750"/>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364" name="Straight Connector 363">
            <a:extLst>
              <a:ext uri="{FF2B5EF4-FFF2-40B4-BE49-F238E27FC236}">
                <a16:creationId xmlns:a16="http://schemas.microsoft.com/office/drawing/2014/main" id="{CF69A284-3912-3544-A48B-644A9E05DE21}"/>
              </a:ext>
            </a:extLst>
          </p:cNvPr>
          <p:cNvCxnSpPr>
            <a:cxnSpLocks/>
          </p:cNvCxnSpPr>
          <p:nvPr/>
        </p:nvCxnSpPr>
        <p:spPr>
          <a:xfrm>
            <a:off x="9086850" y="4937967"/>
            <a:ext cx="24765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367" name="Group 366">
            <a:extLst>
              <a:ext uri="{FF2B5EF4-FFF2-40B4-BE49-F238E27FC236}">
                <a16:creationId xmlns:a16="http://schemas.microsoft.com/office/drawing/2014/main" id="{2E32A053-7E92-B644-AA44-FDE85A68E360}"/>
              </a:ext>
            </a:extLst>
          </p:cNvPr>
          <p:cNvGrpSpPr/>
          <p:nvPr/>
        </p:nvGrpSpPr>
        <p:grpSpPr>
          <a:xfrm>
            <a:off x="9124811" y="4797335"/>
            <a:ext cx="46314" cy="46314"/>
            <a:chOff x="2831961" y="2819310"/>
            <a:chExt cx="46314" cy="46314"/>
          </a:xfrm>
        </p:grpSpPr>
        <p:sp>
          <p:nvSpPr>
            <p:cNvPr id="368" name="Rectangle 367">
              <a:extLst>
                <a:ext uri="{FF2B5EF4-FFF2-40B4-BE49-F238E27FC236}">
                  <a16:creationId xmlns:a16="http://schemas.microsoft.com/office/drawing/2014/main" id="{9AAE2882-586F-D14F-9E01-029BE0469E4D}"/>
                </a:ext>
              </a:extLst>
            </p:cNvPr>
            <p:cNvSpPr/>
            <p:nvPr/>
          </p:nvSpPr>
          <p:spPr>
            <a:xfrm>
              <a:off x="2831961" y="2819310"/>
              <a:ext cx="46314" cy="4631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369" name="Straight Connector 368">
              <a:extLst>
                <a:ext uri="{FF2B5EF4-FFF2-40B4-BE49-F238E27FC236}">
                  <a16:creationId xmlns:a16="http://schemas.microsoft.com/office/drawing/2014/main" id="{09EF4EE8-6CF0-7949-B1CD-A8C83264D28D}"/>
                </a:ext>
              </a:extLst>
            </p:cNvPr>
            <p:cNvCxnSpPr>
              <a:cxnSpLocks/>
            </p:cNvCxnSpPr>
            <p:nvPr/>
          </p:nvCxnSpPr>
          <p:spPr>
            <a:xfrm>
              <a:off x="2855118" y="2825750"/>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370" name="Straight Connector 369">
            <a:extLst>
              <a:ext uri="{FF2B5EF4-FFF2-40B4-BE49-F238E27FC236}">
                <a16:creationId xmlns:a16="http://schemas.microsoft.com/office/drawing/2014/main" id="{F3DCFB9B-ACAC-4B4A-98DD-D84B3CC99056}"/>
              </a:ext>
            </a:extLst>
          </p:cNvPr>
          <p:cNvCxnSpPr>
            <a:cxnSpLocks/>
          </p:cNvCxnSpPr>
          <p:nvPr/>
        </p:nvCxnSpPr>
        <p:spPr>
          <a:xfrm>
            <a:off x="9010650" y="4820492"/>
            <a:ext cx="28575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372" name="Group 371">
            <a:extLst>
              <a:ext uri="{FF2B5EF4-FFF2-40B4-BE49-F238E27FC236}">
                <a16:creationId xmlns:a16="http://schemas.microsoft.com/office/drawing/2014/main" id="{D515D026-E862-E448-BB6B-5A58DB40731A}"/>
              </a:ext>
            </a:extLst>
          </p:cNvPr>
          <p:cNvGrpSpPr/>
          <p:nvPr/>
        </p:nvGrpSpPr>
        <p:grpSpPr>
          <a:xfrm>
            <a:off x="9004161" y="4683035"/>
            <a:ext cx="46314" cy="46314"/>
            <a:chOff x="2831961" y="2819310"/>
            <a:chExt cx="46314" cy="46314"/>
          </a:xfrm>
        </p:grpSpPr>
        <p:sp>
          <p:nvSpPr>
            <p:cNvPr id="373" name="Rectangle 372">
              <a:extLst>
                <a:ext uri="{FF2B5EF4-FFF2-40B4-BE49-F238E27FC236}">
                  <a16:creationId xmlns:a16="http://schemas.microsoft.com/office/drawing/2014/main" id="{57D04D6E-8617-7A4E-B4AD-8CA4DA232D43}"/>
                </a:ext>
              </a:extLst>
            </p:cNvPr>
            <p:cNvSpPr/>
            <p:nvPr/>
          </p:nvSpPr>
          <p:spPr>
            <a:xfrm>
              <a:off x="2831961" y="2819310"/>
              <a:ext cx="46314" cy="4631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374" name="Straight Connector 373">
              <a:extLst>
                <a:ext uri="{FF2B5EF4-FFF2-40B4-BE49-F238E27FC236}">
                  <a16:creationId xmlns:a16="http://schemas.microsoft.com/office/drawing/2014/main" id="{12B8D3A2-AD35-AC4A-BA62-BF77650BF408}"/>
                </a:ext>
              </a:extLst>
            </p:cNvPr>
            <p:cNvCxnSpPr>
              <a:cxnSpLocks/>
            </p:cNvCxnSpPr>
            <p:nvPr/>
          </p:nvCxnSpPr>
          <p:spPr>
            <a:xfrm>
              <a:off x="2855118" y="2825750"/>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375" name="Straight Connector 374">
            <a:extLst>
              <a:ext uri="{FF2B5EF4-FFF2-40B4-BE49-F238E27FC236}">
                <a16:creationId xmlns:a16="http://schemas.microsoft.com/office/drawing/2014/main" id="{080C3911-4608-DD4A-BEBD-91CBBE3D50EB}"/>
              </a:ext>
            </a:extLst>
          </p:cNvPr>
          <p:cNvCxnSpPr>
            <a:cxnSpLocks/>
          </p:cNvCxnSpPr>
          <p:nvPr/>
        </p:nvCxnSpPr>
        <p:spPr>
          <a:xfrm>
            <a:off x="8890000" y="4706192"/>
            <a:ext cx="26352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7" name="Rectangle 376">
            <a:extLst>
              <a:ext uri="{FF2B5EF4-FFF2-40B4-BE49-F238E27FC236}">
                <a16:creationId xmlns:a16="http://schemas.microsoft.com/office/drawing/2014/main" id="{0735AE98-CFA2-4F4F-BFE8-FB5133121E24}"/>
              </a:ext>
            </a:extLst>
          </p:cNvPr>
          <p:cNvSpPr/>
          <p:nvPr/>
        </p:nvSpPr>
        <p:spPr>
          <a:xfrm>
            <a:off x="9209616" y="5028131"/>
            <a:ext cx="64800" cy="54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378" name="Straight Connector 377">
            <a:extLst>
              <a:ext uri="{FF2B5EF4-FFF2-40B4-BE49-F238E27FC236}">
                <a16:creationId xmlns:a16="http://schemas.microsoft.com/office/drawing/2014/main" id="{61DDCD0C-B708-8340-B531-A332C13F49DC}"/>
              </a:ext>
            </a:extLst>
          </p:cNvPr>
          <p:cNvCxnSpPr>
            <a:cxnSpLocks/>
          </p:cNvCxnSpPr>
          <p:nvPr/>
        </p:nvCxnSpPr>
        <p:spPr>
          <a:xfrm>
            <a:off x="9242016" y="5039256"/>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9" name="Straight Connector 378">
            <a:extLst>
              <a:ext uri="{FF2B5EF4-FFF2-40B4-BE49-F238E27FC236}">
                <a16:creationId xmlns:a16="http://schemas.microsoft.com/office/drawing/2014/main" id="{72EA2E22-A7D2-5943-A6E9-C2D9A0ACA5A8}"/>
              </a:ext>
            </a:extLst>
          </p:cNvPr>
          <p:cNvCxnSpPr>
            <a:cxnSpLocks/>
          </p:cNvCxnSpPr>
          <p:nvPr/>
        </p:nvCxnSpPr>
        <p:spPr>
          <a:xfrm>
            <a:off x="9121921" y="5052609"/>
            <a:ext cx="234804"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391" name="Group 390">
            <a:extLst>
              <a:ext uri="{FF2B5EF4-FFF2-40B4-BE49-F238E27FC236}">
                <a16:creationId xmlns:a16="http://schemas.microsoft.com/office/drawing/2014/main" id="{A834F611-A4FB-7D41-BB1B-1DCB8A77FF4A}"/>
              </a:ext>
            </a:extLst>
          </p:cNvPr>
          <p:cNvGrpSpPr/>
          <p:nvPr/>
        </p:nvGrpSpPr>
        <p:grpSpPr>
          <a:xfrm>
            <a:off x="8848586" y="4568735"/>
            <a:ext cx="46314" cy="46314"/>
            <a:chOff x="2831961" y="2819310"/>
            <a:chExt cx="46314" cy="46314"/>
          </a:xfrm>
        </p:grpSpPr>
        <p:sp>
          <p:nvSpPr>
            <p:cNvPr id="392" name="Rectangle 391">
              <a:extLst>
                <a:ext uri="{FF2B5EF4-FFF2-40B4-BE49-F238E27FC236}">
                  <a16:creationId xmlns:a16="http://schemas.microsoft.com/office/drawing/2014/main" id="{FE472E11-8930-2F4D-998A-4309BE71EDBA}"/>
                </a:ext>
              </a:extLst>
            </p:cNvPr>
            <p:cNvSpPr/>
            <p:nvPr/>
          </p:nvSpPr>
          <p:spPr>
            <a:xfrm>
              <a:off x="2831961" y="2819310"/>
              <a:ext cx="46314" cy="4631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393" name="Straight Connector 392">
              <a:extLst>
                <a:ext uri="{FF2B5EF4-FFF2-40B4-BE49-F238E27FC236}">
                  <a16:creationId xmlns:a16="http://schemas.microsoft.com/office/drawing/2014/main" id="{462DC31A-B2B3-C24B-8B20-99DDB05765AE}"/>
                </a:ext>
              </a:extLst>
            </p:cNvPr>
            <p:cNvCxnSpPr>
              <a:cxnSpLocks/>
            </p:cNvCxnSpPr>
            <p:nvPr/>
          </p:nvCxnSpPr>
          <p:spPr>
            <a:xfrm>
              <a:off x="2855118" y="2825750"/>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394" name="Straight Connector 393">
            <a:extLst>
              <a:ext uri="{FF2B5EF4-FFF2-40B4-BE49-F238E27FC236}">
                <a16:creationId xmlns:a16="http://schemas.microsoft.com/office/drawing/2014/main" id="{C0C07664-56D1-8A48-AA0C-1DC363CF1CCA}"/>
              </a:ext>
            </a:extLst>
          </p:cNvPr>
          <p:cNvCxnSpPr>
            <a:cxnSpLocks/>
          </p:cNvCxnSpPr>
          <p:nvPr/>
        </p:nvCxnSpPr>
        <p:spPr>
          <a:xfrm>
            <a:off x="8712200" y="4591892"/>
            <a:ext cx="31432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7" name="Straight Connector 396">
            <a:extLst>
              <a:ext uri="{FF2B5EF4-FFF2-40B4-BE49-F238E27FC236}">
                <a16:creationId xmlns:a16="http://schemas.microsoft.com/office/drawing/2014/main" id="{BF9322F8-3979-1448-8B7B-31CA6E98FED9}"/>
              </a:ext>
            </a:extLst>
          </p:cNvPr>
          <p:cNvCxnSpPr>
            <a:cxnSpLocks/>
          </p:cNvCxnSpPr>
          <p:nvPr/>
        </p:nvCxnSpPr>
        <p:spPr>
          <a:xfrm>
            <a:off x="9143591" y="4464581"/>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398" name="Group 397">
            <a:extLst>
              <a:ext uri="{FF2B5EF4-FFF2-40B4-BE49-F238E27FC236}">
                <a16:creationId xmlns:a16="http://schemas.microsoft.com/office/drawing/2014/main" id="{2BE2CA84-35D9-3B46-B0D2-BA681282979B}"/>
              </a:ext>
            </a:extLst>
          </p:cNvPr>
          <p:cNvGrpSpPr/>
          <p:nvPr/>
        </p:nvGrpSpPr>
        <p:grpSpPr>
          <a:xfrm>
            <a:off x="8947011" y="4340135"/>
            <a:ext cx="46314" cy="46314"/>
            <a:chOff x="2831961" y="2819310"/>
            <a:chExt cx="46314" cy="46314"/>
          </a:xfrm>
        </p:grpSpPr>
        <p:sp>
          <p:nvSpPr>
            <p:cNvPr id="399" name="Rectangle 398">
              <a:extLst>
                <a:ext uri="{FF2B5EF4-FFF2-40B4-BE49-F238E27FC236}">
                  <a16:creationId xmlns:a16="http://schemas.microsoft.com/office/drawing/2014/main" id="{3585CD06-81BB-0840-A302-5B73ADAF490C}"/>
                </a:ext>
              </a:extLst>
            </p:cNvPr>
            <p:cNvSpPr/>
            <p:nvPr/>
          </p:nvSpPr>
          <p:spPr>
            <a:xfrm>
              <a:off x="2831961" y="2819310"/>
              <a:ext cx="46314" cy="4631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400" name="Straight Connector 399">
              <a:extLst>
                <a:ext uri="{FF2B5EF4-FFF2-40B4-BE49-F238E27FC236}">
                  <a16:creationId xmlns:a16="http://schemas.microsoft.com/office/drawing/2014/main" id="{4234464C-EAE2-0943-87EF-EBCD9AF1090B}"/>
                </a:ext>
              </a:extLst>
            </p:cNvPr>
            <p:cNvCxnSpPr>
              <a:cxnSpLocks/>
            </p:cNvCxnSpPr>
            <p:nvPr/>
          </p:nvCxnSpPr>
          <p:spPr>
            <a:xfrm>
              <a:off x="2855118" y="2825750"/>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401" name="Straight Connector 400">
            <a:extLst>
              <a:ext uri="{FF2B5EF4-FFF2-40B4-BE49-F238E27FC236}">
                <a16:creationId xmlns:a16="http://schemas.microsoft.com/office/drawing/2014/main" id="{C6F8BE5A-1988-FE4B-8576-E49F15A8FC3C}"/>
              </a:ext>
            </a:extLst>
          </p:cNvPr>
          <p:cNvCxnSpPr>
            <a:cxnSpLocks/>
          </p:cNvCxnSpPr>
          <p:nvPr/>
        </p:nvCxnSpPr>
        <p:spPr>
          <a:xfrm>
            <a:off x="8807450" y="4363292"/>
            <a:ext cx="3302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411" name="Group 410">
            <a:extLst>
              <a:ext uri="{FF2B5EF4-FFF2-40B4-BE49-F238E27FC236}">
                <a16:creationId xmlns:a16="http://schemas.microsoft.com/office/drawing/2014/main" id="{B275298A-944B-7847-92EE-ABD2553CEEAF}"/>
              </a:ext>
            </a:extLst>
          </p:cNvPr>
          <p:cNvGrpSpPr/>
          <p:nvPr/>
        </p:nvGrpSpPr>
        <p:grpSpPr>
          <a:xfrm>
            <a:off x="8934311" y="4111535"/>
            <a:ext cx="46314" cy="46314"/>
            <a:chOff x="2831961" y="2819310"/>
            <a:chExt cx="46314" cy="46314"/>
          </a:xfrm>
        </p:grpSpPr>
        <p:sp>
          <p:nvSpPr>
            <p:cNvPr id="412" name="Rectangle 411">
              <a:extLst>
                <a:ext uri="{FF2B5EF4-FFF2-40B4-BE49-F238E27FC236}">
                  <a16:creationId xmlns:a16="http://schemas.microsoft.com/office/drawing/2014/main" id="{E9EBADE3-D48D-3440-900B-A1521FA36DDE}"/>
                </a:ext>
              </a:extLst>
            </p:cNvPr>
            <p:cNvSpPr/>
            <p:nvPr/>
          </p:nvSpPr>
          <p:spPr>
            <a:xfrm>
              <a:off x="2831961" y="2819310"/>
              <a:ext cx="46314" cy="4631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413" name="Straight Connector 412">
              <a:extLst>
                <a:ext uri="{FF2B5EF4-FFF2-40B4-BE49-F238E27FC236}">
                  <a16:creationId xmlns:a16="http://schemas.microsoft.com/office/drawing/2014/main" id="{518F879C-4042-6F4C-A1A5-06FB69C1BDD8}"/>
                </a:ext>
              </a:extLst>
            </p:cNvPr>
            <p:cNvCxnSpPr>
              <a:cxnSpLocks/>
            </p:cNvCxnSpPr>
            <p:nvPr/>
          </p:nvCxnSpPr>
          <p:spPr>
            <a:xfrm>
              <a:off x="2855118" y="2825750"/>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414" name="Straight Connector 413">
            <a:extLst>
              <a:ext uri="{FF2B5EF4-FFF2-40B4-BE49-F238E27FC236}">
                <a16:creationId xmlns:a16="http://schemas.microsoft.com/office/drawing/2014/main" id="{08FFF807-E0E0-8844-B64F-351D6967CCB1}"/>
              </a:ext>
            </a:extLst>
          </p:cNvPr>
          <p:cNvCxnSpPr>
            <a:cxnSpLocks/>
          </p:cNvCxnSpPr>
          <p:nvPr/>
        </p:nvCxnSpPr>
        <p:spPr>
          <a:xfrm>
            <a:off x="8794750" y="4134692"/>
            <a:ext cx="3302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5" name="Rectangle 414">
            <a:extLst>
              <a:ext uri="{FF2B5EF4-FFF2-40B4-BE49-F238E27FC236}">
                <a16:creationId xmlns:a16="http://schemas.microsoft.com/office/drawing/2014/main" id="{4F2AAF0A-09D5-1E49-B951-C65889EF6FDB}"/>
              </a:ext>
            </a:extLst>
          </p:cNvPr>
          <p:cNvSpPr/>
          <p:nvPr/>
        </p:nvSpPr>
        <p:spPr>
          <a:xfrm>
            <a:off x="9420528" y="5587789"/>
            <a:ext cx="76341" cy="6676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416" name="Straight Connector 415">
            <a:extLst>
              <a:ext uri="{FF2B5EF4-FFF2-40B4-BE49-F238E27FC236}">
                <a16:creationId xmlns:a16="http://schemas.microsoft.com/office/drawing/2014/main" id="{142C6E12-661F-9147-BCED-1D79A3CB8FAD}"/>
              </a:ext>
            </a:extLst>
          </p:cNvPr>
          <p:cNvCxnSpPr>
            <a:cxnSpLocks/>
          </p:cNvCxnSpPr>
          <p:nvPr/>
        </p:nvCxnSpPr>
        <p:spPr>
          <a:xfrm>
            <a:off x="9460231" y="5606932"/>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7" name="Straight Connector 416">
            <a:extLst>
              <a:ext uri="{FF2B5EF4-FFF2-40B4-BE49-F238E27FC236}">
                <a16:creationId xmlns:a16="http://schemas.microsoft.com/office/drawing/2014/main" id="{42F0FF11-2266-AE45-83AD-4224EDEC6710}"/>
              </a:ext>
            </a:extLst>
          </p:cNvPr>
          <p:cNvCxnSpPr>
            <a:cxnSpLocks/>
          </p:cNvCxnSpPr>
          <p:nvPr/>
        </p:nvCxnSpPr>
        <p:spPr>
          <a:xfrm>
            <a:off x="9366695" y="5623649"/>
            <a:ext cx="18370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8" name="Straight Connector 417">
            <a:extLst>
              <a:ext uri="{FF2B5EF4-FFF2-40B4-BE49-F238E27FC236}">
                <a16:creationId xmlns:a16="http://schemas.microsoft.com/office/drawing/2014/main" id="{06B8CD86-D198-F241-BCC4-4BB89EB43DC5}"/>
              </a:ext>
            </a:extLst>
          </p:cNvPr>
          <p:cNvCxnSpPr>
            <a:cxnSpLocks/>
          </p:cNvCxnSpPr>
          <p:nvPr/>
        </p:nvCxnSpPr>
        <p:spPr>
          <a:xfrm>
            <a:off x="9163196" y="5505981"/>
            <a:ext cx="587229"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9" name="Straight Connector 418">
            <a:extLst>
              <a:ext uri="{FF2B5EF4-FFF2-40B4-BE49-F238E27FC236}">
                <a16:creationId xmlns:a16="http://schemas.microsoft.com/office/drawing/2014/main" id="{2CA9EE7B-E20B-5046-A41B-B251F163D670}"/>
              </a:ext>
            </a:extLst>
          </p:cNvPr>
          <p:cNvCxnSpPr>
            <a:cxnSpLocks/>
          </p:cNvCxnSpPr>
          <p:nvPr/>
        </p:nvCxnSpPr>
        <p:spPr>
          <a:xfrm>
            <a:off x="9454741" y="5490106"/>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23" name="Rectangle 422">
            <a:extLst>
              <a:ext uri="{FF2B5EF4-FFF2-40B4-BE49-F238E27FC236}">
                <a16:creationId xmlns:a16="http://schemas.microsoft.com/office/drawing/2014/main" id="{24D4D260-4E1A-D64E-A288-976C3F7D6290}"/>
              </a:ext>
            </a:extLst>
          </p:cNvPr>
          <p:cNvSpPr/>
          <p:nvPr/>
        </p:nvSpPr>
        <p:spPr>
          <a:xfrm>
            <a:off x="9365191" y="5814700"/>
            <a:ext cx="99484" cy="8572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424" name="Straight Connector 423">
            <a:extLst>
              <a:ext uri="{FF2B5EF4-FFF2-40B4-BE49-F238E27FC236}">
                <a16:creationId xmlns:a16="http://schemas.microsoft.com/office/drawing/2014/main" id="{A43DDE74-AF02-AE45-B2BF-D08AEBD40B1B}"/>
              </a:ext>
            </a:extLst>
          </p:cNvPr>
          <p:cNvCxnSpPr>
            <a:cxnSpLocks/>
          </p:cNvCxnSpPr>
          <p:nvPr/>
        </p:nvCxnSpPr>
        <p:spPr>
          <a:xfrm>
            <a:off x="9414933" y="5846450"/>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5" name="Straight Connector 424">
            <a:extLst>
              <a:ext uri="{FF2B5EF4-FFF2-40B4-BE49-F238E27FC236}">
                <a16:creationId xmlns:a16="http://schemas.microsoft.com/office/drawing/2014/main" id="{6E4DD9FA-45B8-6747-870D-22BF0BBFEA8A}"/>
              </a:ext>
            </a:extLst>
          </p:cNvPr>
          <p:cNvCxnSpPr>
            <a:cxnSpLocks/>
          </p:cNvCxnSpPr>
          <p:nvPr/>
        </p:nvCxnSpPr>
        <p:spPr>
          <a:xfrm>
            <a:off x="9344171" y="5858228"/>
            <a:ext cx="142729"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28" name="Rectangle 427">
            <a:extLst>
              <a:ext uri="{FF2B5EF4-FFF2-40B4-BE49-F238E27FC236}">
                <a16:creationId xmlns:a16="http://schemas.microsoft.com/office/drawing/2014/main" id="{BEB331F0-3FB6-E748-A3D2-168630897411}"/>
              </a:ext>
            </a:extLst>
          </p:cNvPr>
          <p:cNvSpPr/>
          <p:nvPr/>
        </p:nvSpPr>
        <p:spPr>
          <a:xfrm>
            <a:off x="9490148" y="6157600"/>
            <a:ext cx="117475" cy="8572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429" name="Straight Connector 428">
            <a:extLst>
              <a:ext uri="{FF2B5EF4-FFF2-40B4-BE49-F238E27FC236}">
                <a16:creationId xmlns:a16="http://schemas.microsoft.com/office/drawing/2014/main" id="{034EBE8D-2B51-AC4A-8A78-EDC4FAFBB76F}"/>
              </a:ext>
            </a:extLst>
          </p:cNvPr>
          <p:cNvCxnSpPr>
            <a:cxnSpLocks/>
          </p:cNvCxnSpPr>
          <p:nvPr/>
        </p:nvCxnSpPr>
        <p:spPr>
          <a:xfrm>
            <a:off x="9548885" y="6184587"/>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0" name="Straight Connector 429">
            <a:extLst>
              <a:ext uri="{FF2B5EF4-FFF2-40B4-BE49-F238E27FC236}">
                <a16:creationId xmlns:a16="http://schemas.microsoft.com/office/drawing/2014/main" id="{CBB7EC41-5200-CC48-A750-36C91EC09363}"/>
              </a:ext>
            </a:extLst>
          </p:cNvPr>
          <p:cNvCxnSpPr>
            <a:cxnSpLocks/>
          </p:cNvCxnSpPr>
          <p:nvPr/>
        </p:nvCxnSpPr>
        <p:spPr>
          <a:xfrm>
            <a:off x="9474346" y="6200462"/>
            <a:ext cx="149079"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2" name="Rectangle 431">
            <a:extLst>
              <a:ext uri="{FF2B5EF4-FFF2-40B4-BE49-F238E27FC236}">
                <a16:creationId xmlns:a16="http://schemas.microsoft.com/office/drawing/2014/main" id="{6F7C9914-07C7-1941-9E57-980FFF5F30E4}"/>
              </a:ext>
            </a:extLst>
          </p:cNvPr>
          <p:cNvSpPr/>
          <p:nvPr/>
        </p:nvSpPr>
        <p:spPr>
          <a:xfrm>
            <a:off x="9400718" y="5932176"/>
            <a:ext cx="99484" cy="717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433" name="Straight Connector 432">
            <a:extLst>
              <a:ext uri="{FF2B5EF4-FFF2-40B4-BE49-F238E27FC236}">
                <a16:creationId xmlns:a16="http://schemas.microsoft.com/office/drawing/2014/main" id="{7C015BCD-1E11-C542-B107-6DA68420280D}"/>
              </a:ext>
            </a:extLst>
          </p:cNvPr>
          <p:cNvCxnSpPr>
            <a:cxnSpLocks/>
          </p:cNvCxnSpPr>
          <p:nvPr/>
        </p:nvCxnSpPr>
        <p:spPr>
          <a:xfrm>
            <a:off x="9450460" y="5952176"/>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4" name="Straight Connector 433">
            <a:extLst>
              <a:ext uri="{FF2B5EF4-FFF2-40B4-BE49-F238E27FC236}">
                <a16:creationId xmlns:a16="http://schemas.microsoft.com/office/drawing/2014/main" id="{EB2A3D80-92D0-5B4F-9E07-F38E74792114}"/>
              </a:ext>
            </a:extLst>
          </p:cNvPr>
          <p:cNvCxnSpPr>
            <a:cxnSpLocks/>
          </p:cNvCxnSpPr>
          <p:nvPr/>
        </p:nvCxnSpPr>
        <p:spPr>
          <a:xfrm>
            <a:off x="9375921" y="5968051"/>
            <a:ext cx="149079"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7" name="Rectangle 436">
            <a:extLst>
              <a:ext uri="{FF2B5EF4-FFF2-40B4-BE49-F238E27FC236}">
                <a16:creationId xmlns:a16="http://schemas.microsoft.com/office/drawing/2014/main" id="{37D0DA74-DE51-8D49-96A7-89BF2D04ED6F}"/>
              </a:ext>
            </a:extLst>
          </p:cNvPr>
          <p:cNvSpPr/>
          <p:nvPr/>
        </p:nvSpPr>
        <p:spPr>
          <a:xfrm>
            <a:off x="9311216" y="5697225"/>
            <a:ext cx="99484" cy="8572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438" name="Straight Connector 437">
            <a:extLst>
              <a:ext uri="{FF2B5EF4-FFF2-40B4-BE49-F238E27FC236}">
                <a16:creationId xmlns:a16="http://schemas.microsoft.com/office/drawing/2014/main" id="{DC198B69-8CF2-4845-8BF4-090EE215F3C0}"/>
              </a:ext>
            </a:extLst>
          </p:cNvPr>
          <p:cNvCxnSpPr>
            <a:cxnSpLocks/>
          </p:cNvCxnSpPr>
          <p:nvPr/>
        </p:nvCxnSpPr>
        <p:spPr>
          <a:xfrm>
            <a:off x="9360958" y="5728975"/>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9" name="Straight Connector 438">
            <a:extLst>
              <a:ext uri="{FF2B5EF4-FFF2-40B4-BE49-F238E27FC236}">
                <a16:creationId xmlns:a16="http://schemas.microsoft.com/office/drawing/2014/main" id="{3E725C06-0F09-C34C-9031-EDBCB458B93B}"/>
              </a:ext>
            </a:extLst>
          </p:cNvPr>
          <p:cNvCxnSpPr>
            <a:cxnSpLocks/>
          </p:cNvCxnSpPr>
          <p:nvPr/>
        </p:nvCxnSpPr>
        <p:spPr>
          <a:xfrm>
            <a:off x="9290196" y="5740753"/>
            <a:ext cx="142729"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0" name="Straight Connector 439">
            <a:extLst>
              <a:ext uri="{FF2B5EF4-FFF2-40B4-BE49-F238E27FC236}">
                <a16:creationId xmlns:a16="http://schemas.microsoft.com/office/drawing/2014/main" id="{C2E7421C-2BC4-DC40-B857-DE4BBC050547}"/>
              </a:ext>
            </a:extLst>
          </p:cNvPr>
          <p:cNvCxnSpPr>
            <a:cxnSpLocks/>
          </p:cNvCxnSpPr>
          <p:nvPr/>
        </p:nvCxnSpPr>
        <p:spPr>
          <a:xfrm>
            <a:off x="8591550" y="3792268"/>
            <a:ext cx="3683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443" name="Group 442">
            <a:extLst>
              <a:ext uri="{FF2B5EF4-FFF2-40B4-BE49-F238E27FC236}">
                <a16:creationId xmlns:a16="http://schemas.microsoft.com/office/drawing/2014/main" id="{BC6D1D68-5DD2-AE43-8842-66CA3C0867E0}"/>
              </a:ext>
            </a:extLst>
          </p:cNvPr>
          <p:cNvGrpSpPr/>
          <p:nvPr/>
        </p:nvGrpSpPr>
        <p:grpSpPr>
          <a:xfrm>
            <a:off x="8788254" y="3889943"/>
            <a:ext cx="50400" cy="39600"/>
            <a:chOff x="8781904" y="3772468"/>
            <a:chExt cx="50400" cy="39600"/>
          </a:xfrm>
        </p:grpSpPr>
        <p:sp>
          <p:nvSpPr>
            <p:cNvPr id="444" name="Rectangle 443">
              <a:extLst>
                <a:ext uri="{FF2B5EF4-FFF2-40B4-BE49-F238E27FC236}">
                  <a16:creationId xmlns:a16="http://schemas.microsoft.com/office/drawing/2014/main" id="{9F659FBD-666C-9845-835A-6B577DEBD1EE}"/>
                </a:ext>
              </a:extLst>
            </p:cNvPr>
            <p:cNvSpPr/>
            <p:nvPr/>
          </p:nvSpPr>
          <p:spPr>
            <a:xfrm>
              <a:off x="8781904" y="3772468"/>
              <a:ext cx="50400" cy="39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445" name="Straight Connector 444">
              <a:extLst>
                <a:ext uri="{FF2B5EF4-FFF2-40B4-BE49-F238E27FC236}">
                  <a16:creationId xmlns:a16="http://schemas.microsoft.com/office/drawing/2014/main" id="{BAB5F461-9C3A-B341-98FA-B4AE0A2C6E9A}"/>
                </a:ext>
              </a:extLst>
            </p:cNvPr>
            <p:cNvCxnSpPr>
              <a:cxnSpLocks/>
            </p:cNvCxnSpPr>
            <p:nvPr/>
          </p:nvCxnSpPr>
          <p:spPr>
            <a:xfrm>
              <a:off x="8807104" y="3776393"/>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446" name="Straight Connector 445">
            <a:extLst>
              <a:ext uri="{FF2B5EF4-FFF2-40B4-BE49-F238E27FC236}">
                <a16:creationId xmlns:a16="http://schemas.microsoft.com/office/drawing/2014/main" id="{E44D0B7E-BC8A-E04C-A3DF-E7B00CF5256C}"/>
              </a:ext>
            </a:extLst>
          </p:cNvPr>
          <p:cNvCxnSpPr>
            <a:cxnSpLocks/>
          </p:cNvCxnSpPr>
          <p:nvPr/>
        </p:nvCxnSpPr>
        <p:spPr>
          <a:xfrm>
            <a:off x="8610600" y="3909743"/>
            <a:ext cx="403225"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448" name="Group 447">
            <a:extLst>
              <a:ext uri="{FF2B5EF4-FFF2-40B4-BE49-F238E27FC236}">
                <a16:creationId xmlns:a16="http://schemas.microsoft.com/office/drawing/2014/main" id="{E22D39BD-A2E7-CE42-A1C2-0EBDE6102992}"/>
              </a:ext>
            </a:extLst>
          </p:cNvPr>
          <p:cNvGrpSpPr/>
          <p:nvPr/>
        </p:nvGrpSpPr>
        <p:grpSpPr>
          <a:xfrm>
            <a:off x="8797779" y="4001068"/>
            <a:ext cx="50400" cy="39600"/>
            <a:chOff x="8781904" y="3772468"/>
            <a:chExt cx="50400" cy="39600"/>
          </a:xfrm>
        </p:grpSpPr>
        <p:sp>
          <p:nvSpPr>
            <p:cNvPr id="449" name="Rectangle 448">
              <a:extLst>
                <a:ext uri="{FF2B5EF4-FFF2-40B4-BE49-F238E27FC236}">
                  <a16:creationId xmlns:a16="http://schemas.microsoft.com/office/drawing/2014/main" id="{B6914189-16A1-8E4E-91E0-52E4E8CB9312}"/>
                </a:ext>
              </a:extLst>
            </p:cNvPr>
            <p:cNvSpPr/>
            <p:nvPr/>
          </p:nvSpPr>
          <p:spPr>
            <a:xfrm>
              <a:off x="8781904" y="3772468"/>
              <a:ext cx="50400" cy="39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450" name="Straight Connector 449">
              <a:extLst>
                <a:ext uri="{FF2B5EF4-FFF2-40B4-BE49-F238E27FC236}">
                  <a16:creationId xmlns:a16="http://schemas.microsoft.com/office/drawing/2014/main" id="{1F7A2F50-D4D9-1A4D-BF0D-3CCCF3756E8B}"/>
                </a:ext>
              </a:extLst>
            </p:cNvPr>
            <p:cNvCxnSpPr>
              <a:cxnSpLocks/>
            </p:cNvCxnSpPr>
            <p:nvPr/>
          </p:nvCxnSpPr>
          <p:spPr>
            <a:xfrm>
              <a:off x="8807104" y="3776393"/>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451" name="Straight Connector 450">
            <a:extLst>
              <a:ext uri="{FF2B5EF4-FFF2-40B4-BE49-F238E27FC236}">
                <a16:creationId xmlns:a16="http://schemas.microsoft.com/office/drawing/2014/main" id="{EA0E1E83-5372-9347-9C4F-AFD7C2D04821}"/>
              </a:ext>
            </a:extLst>
          </p:cNvPr>
          <p:cNvCxnSpPr>
            <a:cxnSpLocks/>
          </p:cNvCxnSpPr>
          <p:nvPr/>
        </p:nvCxnSpPr>
        <p:spPr>
          <a:xfrm>
            <a:off x="8632825" y="4020868"/>
            <a:ext cx="37465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453" name="Group 452">
            <a:extLst>
              <a:ext uri="{FF2B5EF4-FFF2-40B4-BE49-F238E27FC236}">
                <a16:creationId xmlns:a16="http://schemas.microsoft.com/office/drawing/2014/main" id="{11B3C838-F637-B74E-99C2-1EF2544FEF03}"/>
              </a:ext>
            </a:extLst>
          </p:cNvPr>
          <p:cNvGrpSpPr/>
          <p:nvPr/>
        </p:nvGrpSpPr>
        <p:grpSpPr>
          <a:xfrm>
            <a:off x="8940654" y="4229668"/>
            <a:ext cx="50400" cy="39600"/>
            <a:chOff x="8781904" y="3772468"/>
            <a:chExt cx="50400" cy="39600"/>
          </a:xfrm>
        </p:grpSpPr>
        <p:sp>
          <p:nvSpPr>
            <p:cNvPr id="454" name="Rectangle 453">
              <a:extLst>
                <a:ext uri="{FF2B5EF4-FFF2-40B4-BE49-F238E27FC236}">
                  <a16:creationId xmlns:a16="http://schemas.microsoft.com/office/drawing/2014/main" id="{343E388F-EDB0-0B4F-A0CE-D71D2EBD9FA6}"/>
                </a:ext>
              </a:extLst>
            </p:cNvPr>
            <p:cNvSpPr/>
            <p:nvPr/>
          </p:nvSpPr>
          <p:spPr>
            <a:xfrm>
              <a:off x="8781904" y="3772468"/>
              <a:ext cx="50400" cy="39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455" name="Straight Connector 454">
              <a:extLst>
                <a:ext uri="{FF2B5EF4-FFF2-40B4-BE49-F238E27FC236}">
                  <a16:creationId xmlns:a16="http://schemas.microsoft.com/office/drawing/2014/main" id="{22887EC2-9523-B242-8F9E-7DE4AC55026E}"/>
                </a:ext>
              </a:extLst>
            </p:cNvPr>
            <p:cNvCxnSpPr>
              <a:cxnSpLocks/>
            </p:cNvCxnSpPr>
            <p:nvPr/>
          </p:nvCxnSpPr>
          <p:spPr>
            <a:xfrm>
              <a:off x="8807104" y="3776393"/>
              <a:ext cx="0" cy="31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456" name="Straight Connector 455">
            <a:extLst>
              <a:ext uri="{FF2B5EF4-FFF2-40B4-BE49-F238E27FC236}">
                <a16:creationId xmlns:a16="http://schemas.microsoft.com/office/drawing/2014/main" id="{618135D5-26E1-B445-82A2-787C6D561947}"/>
              </a:ext>
            </a:extLst>
          </p:cNvPr>
          <p:cNvCxnSpPr>
            <a:cxnSpLocks/>
          </p:cNvCxnSpPr>
          <p:nvPr/>
        </p:nvCxnSpPr>
        <p:spPr>
          <a:xfrm>
            <a:off x="8775700" y="4249468"/>
            <a:ext cx="37465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571528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9" name="Google Shape;869;p31"/>
          <p:cNvSpPr txBox="1"/>
          <p:nvPr/>
        </p:nvSpPr>
        <p:spPr>
          <a:xfrm>
            <a:off x="263352" y="1745758"/>
            <a:ext cx="1730697" cy="400069"/>
          </a:xfrm>
          <a:prstGeom prst="rect">
            <a:avLst/>
          </a:prstGeom>
          <a:noFill/>
          <a:ln>
            <a:noFill/>
          </a:ln>
        </p:spPr>
        <p:txBody>
          <a:bodyPr spcFirstLastPara="1" wrap="square" lIns="0"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6573B"/>
                </a:solidFill>
                <a:effectLst/>
                <a:uLnTx/>
                <a:uFillTx/>
                <a:latin typeface="Arial" panose="020B0604020202020204" pitchFamily="34" charset="0"/>
                <a:ea typeface="Calibri"/>
                <a:cs typeface="Arial" panose="020B0604020202020204" pitchFamily="34" charset="0"/>
                <a:sym typeface="Calibri"/>
              </a:rPr>
              <a:t>CV death</a:t>
            </a:r>
            <a:endParaRPr kumimoji="0" sz="2000" b="1" i="0" u="none" strike="noStrike" kern="1200" cap="none" spc="0" normalizeH="0" baseline="0" noProof="0" dirty="0">
              <a:ln>
                <a:noFill/>
              </a:ln>
              <a:solidFill>
                <a:srgbClr val="C6573B"/>
              </a:solidFill>
              <a:effectLst/>
              <a:uLnTx/>
              <a:uFillTx/>
              <a:latin typeface="Arial" panose="020B0604020202020204" pitchFamily="34" charset="0"/>
              <a:ea typeface="Calibri"/>
              <a:cs typeface="Arial" panose="020B0604020202020204" pitchFamily="34" charset="0"/>
              <a:sym typeface="Calibri"/>
            </a:endParaRPr>
          </a:p>
        </p:txBody>
      </p:sp>
      <p:graphicFrame>
        <p:nvGraphicFramePr>
          <p:cNvPr id="872" name="Google Shape;872;p31"/>
          <p:cNvGraphicFramePr/>
          <p:nvPr/>
        </p:nvGraphicFramePr>
        <p:xfrm>
          <a:off x="825908" y="5362028"/>
          <a:ext cx="10140500" cy="822980"/>
        </p:xfrm>
        <a:graphic>
          <a:graphicData uri="http://schemas.openxmlformats.org/drawingml/2006/table">
            <a:tbl>
              <a:tblPr firstRow="1" bandRow="1">
                <a:tableStyleId>{5C22544A-7EE6-4342-B048-85BDC9FD1C3A}</a:tableStyleId>
              </a:tblPr>
              <a:tblGrid>
                <a:gridCol w="2028100">
                  <a:extLst>
                    <a:ext uri="{9D8B030D-6E8A-4147-A177-3AD203B41FA5}">
                      <a16:colId xmlns:a16="http://schemas.microsoft.com/office/drawing/2014/main" val="20000"/>
                    </a:ext>
                  </a:extLst>
                </a:gridCol>
                <a:gridCol w="2028100">
                  <a:extLst>
                    <a:ext uri="{9D8B030D-6E8A-4147-A177-3AD203B41FA5}">
                      <a16:colId xmlns:a16="http://schemas.microsoft.com/office/drawing/2014/main" val="20001"/>
                    </a:ext>
                  </a:extLst>
                </a:gridCol>
                <a:gridCol w="2028100">
                  <a:extLst>
                    <a:ext uri="{9D8B030D-6E8A-4147-A177-3AD203B41FA5}">
                      <a16:colId xmlns:a16="http://schemas.microsoft.com/office/drawing/2014/main" val="20002"/>
                    </a:ext>
                  </a:extLst>
                </a:gridCol>
                <a:gridCol w="2028100">
                  <a:extLst>
                    <a:ext uri="{9D8B030D-6E8A-4147-A177-3AD203B41FA5}">
                      <a16:colId xmlns:a16="http://schemas.microsoft.com/office/drawing/2014/main" val="20003"/>
                    </a:ext>
                  </a:extLst>
                </a:gridCol>
                <a:gridCol w="2028100">
                  <a:extLst>
                    <a:ext uri="{9D8B030D-6E8A-4147-A177-3AD203B41FA5}">
                      <a16:colId xmlns:a16="http://schemas.microsoft.com/office/drawing/2014/main" val="20004"/>
                    </a:ext>
                  </a:extLst>
                </a:gridCol>
              </a:tblGrid>
              <a:tr h="295902">
                <a:tc>
                  <a:txBody>
                    <a:bodyPr/>
                    <a:lstStyle/>
                    <a:p>
                      <a:pPr marL="0" marR="0" lvl="0" indent="0" algn="l" rtl="0">
                        <a:spcBef>
                          <a:spcPts val="0"/>
                        </a:spcBef>
                        <a:spcAft>
                          <a:spcPts val="0"/>
                        </a:spcAft>
                        <a:buNone/>
                      </a:pPr>
                      <a:endParaRPr sz="1400" b="0" dirty="0">
                        <a:latin typeface="Arial" panose="020B0604020202020204" pitchFamily="34" charset="0"/>
                        <a:cs typeface="Arial" panose="020B0604020202020204" pitchFamily="34" charset="0"/>
                      </a:endParaRPr>
                    </a:p>
                  </a:txBody>
                  <a:tcPr marL="91450" marR="91450" marT="45725" marB="45725"/>
                </a:tc>
                <a:tc>
                  <a:txBody>
                    <a:bodyPr/>
                    <a:lstStyle/>
                    <a:p>
                      <a:pPr marL="0" marR="0" lvl="0" indent="0" algn="l" rtl="0">
                        <a:spcBef>
                          <a:spcPts val="0"/>
                        </a:spcBef>
                        <a:spcAft>
                          <a:spcPts val="0"/>
                        </a:spcAft>
                        <a:buNone/>
                      </a:pPr>
                      <a:r>
                        <a:rPr lang="en-US" sz="1400" dirty="0">
                          <a:latin typeface="Arial" panose="020B0604020202020204" pitchFamily="34" charset="0"/>
                          <a:cs typeface="Arial" panose="020B0604020202020204" pitchFamily="34" charset="0"/>
                        </a:rPr>
                        <a:t>EMPA REG OUTCOME</a:t>
                      </a:r>
                      <a:endParaRPr sz="1400" b="0" dirty="0">
                        <a:latin typeface="Arial" panose="020B0604020202020204" pitchFamily="34" charset="0"/>
                        <a:cs typeface="Arial" panose="020B0604020202020204" pitchFamily="34" charset="0"/>
                      </a:endParaRPr>
                    </a:p>
                  </a:txBody>
                  <a:tcPr marL="91450" marR="91450" marT="45725" marB="45725"/>
                </a:tc>
                <a:tc>
                  <a:txBody>
                    <a:bodyPr/>
                    <a:lstStyle/>
                    <a:p>
                      <a:pPr marL="0" marR="0" lvl="0" indent="0" algn="l" rtl="0">
                        <a:spcBef>
                          <a:spcPts val="0"/>
                        </a:spcBef>
                        <a:spcAft>
                          <a:spcPts val="0"/>
                        </a:spcAft>
                        <a:buNone/>
                      </a:pPr>
                      <a:r>
                        <a:rPr lang="en-US" sz="1400" dirty="0">
                          <a:latin typeface="Arial" panose="020B0604020202020204" pitchFamily="34" charset="0"/>
                          <a:cs typeface="Arial" panose="020B0604020202020204" pitchFamily="34" charset="0"/>
                        </a:rPr>
                        <a:t>CANVAS program</a:t>
                      </a:r>
                      <a:endParaRPr sz="1400" b="0" dirty="0">
                        <a:latin typeface="Arial" panose="020B0604020202020204" pitchFamily="34" charset="0"/>
                        <a:cs typeface="Arial" panose="020B0604020202020204" pitchFamily="34" charset="0"/>
                      </a:endParaRPr>
                    </a:p>
                  </a:txBody>
                  <a:tcPr marL="91450" marR="91450" marT="45725" marB="45725"/>
                </a:tc>
                <a:tc>
                  <a:txBody>
                    <a:bodyPr/>
                    <a:lstStyle/>
                    <a:p>
                      <a:pPr marL="0" marR="0" lvl="0" indent="0" algn="l" rtl="0">
                        <a:spcBef>
                          <a:spcPts val="0"/>
                        </a:spcBef>
                        <a:spcAft>
                          <a:spcPts val="0"/>
                        </a:spcAft>
                        <a:buNone/>
                      </a:pPr>
                      <a:r>
                        <a:rPr lang="en-US" sz="1400">
                          <a:latin typeface="Arial" panose="020B0604020202020204" pitchFamily="34" charset="0"/>
                          <a:cs typeface="Arial" panose="020B0604020202020204" pitchFamily="34" charset="0"/>
                        </a:rPr>
                        <a:t>DECLARE</a:t>
                      </a:r>
                      <a:endParaRPr sz="1400" b="0">
                        <a:latin typeface="Arial" panose="020B0604020202020204" pitchFamily="34" charset="0"/>
                        <a:cs typeface="Arial" panose="020B0604020202020204" pitchFamily="34" charset="0"/>
                      </a:endParaRPr>
                    </a:p>
                  </a:txBody>
                  <a:tcPr marL="91450" marR="91450" marT="45725" marB="45725"/>
                </a:tc>
                <a:tc>
                  <a:txBody>
                    <a:bodyPr/>
                    <a:lstStyle/>
                    <a:p>
                      <a:pPr marL="0" marR="0" lvl="0" indent="0" algn="l" rtl="0">
                        <a:spcBef>
                          <a:spcPts val="0"/>
                        </a:spcBef>
                        <a:spcAft>
                          <a:spcPts val="0"/>
                        </a:spcAft>
                        <a:buNone/>
                      </a:pPr>
                      <a:r>
                        <a:rPr lang="en-US" sz="1400" dirty="0">
                          <a:latin typeface="Arial" panose="020B0604020202020204" pitchFamily="34" charset="0"/>
                          <a:cs typeface="Arial" panose="020B0604020202020204" pitchFamily="34" charset="0"/>
                        </a:rPr>
                        <a:t>CREDENCE</a:t>
                      </a:r>
                      <a:endParaRPr sz="1400" b="0" dirty="0">
                        <a:latin typeface="Arial" panose="020B0604020202020204" pitchFamily="34" charset="0"/>
                        <a:cs typeface="Arial" panose="020B0604020202020204" pitchFamily="34" charset="0"/>
                      </a:endParaRPr>
                    </a:p>
                  </a:txBody>
                  <a:tcPr marL="91450" marR="91450" marT="45725" marB="45725"/>
                </a:tc>
                <a:extLst>
                  <a:ext uri="{0D108BD9-81ED-4DB2-BD59-A6C34878D82A}">
                    <a16:rowId xmlns:a16="http://schemas.microsoft.com/office/drawing/2014/main" val="10000"/>
                  </a:ext>
                </a:extLst>
              </a:tr>
              <a:tr h="174062">
                <a:tc>
                  <a:txBody>
                    <a:bodyPr/>
                    <a:lstStyle/>
                    <a:p>
                      <a:pPr marL="0" marR="0" lvl="0" indent="0" algn="l" rtl="0">
                        <a:spcBef>
                          <a:spcPts val="0"/>
                        </a:spcBef>
                        <a:spcAft>
                          <a:spcPts val="0"/>
                        </a:spcAft>
                        <a:buNone/>
                      </a:pPr>
                      <a:r>
                        <a:rPr lang="en-US" sz="1400" b="1" dirty="0">
                          <a:latin typeface="Arial" panose="020B0604020202020204" pitchFamily="34" charset="0"/>
                          <a:cs typeface="Arial" panose="020B0604020202020204" pitchFamily="34" charset="0"/>
                        </a:rPr>
                        <a:t>Metformin use (%)</a:t>
                      </a:r>
                      <a:endParaRPr sz="1400" b="1" dirty="0">
                        <a:latin typeface="Arial" panose="020B0604020202020204" pitchFamily="34" charset="0"/>
                        <a:cs typeface="Arial" panose="020B0604020202020204" pitchFamily="34" charset="0"/>
                      </a:endParaRPr>
                    </a:p>
                  </a:txBody>
                  <a:tcPr marL="91450" marR="91450" marT="45725" marB="45725"/>
                </a:tc>
                <a:tc>
                  <a:txBody>
                    <a:bodyPr/>
                    <a:lstStyle/>
                    <a:p>
                      <a:pPr marL="0" marR="0" lvl="0" indent="0" algn="l" rtl="0">
                        <a:spcBef>
                          <a:spcPts val="0"/>
                        </a:spcBef>
                        <a:spcAft>
                          <a:spcPts val="0"/>
                        </a:spcAft>
                        <a:buNone/>
                      </a:pPr>
                      <a:r>
                        <a:rPr lang="en-US" sz="1400" dirty="0">
                          <a:latin typeface="Arial" panose="020B0604020202020204" pitchFamily="34" charset="0"/>
                          <a:cs typeface="Arial" panose="020B0604020202020204" pitchFamily="34" charset="0"/>
                        </a:rPr>
                        <a:t>74</a:t>
                      </a:r>
                      <a:endParaRPr sz="1400" dirty="0">
                        <a:latin typeface="Arial" panose="020B0604020202020204" pitchFamily="34" charset="0"/>
                        <a:cs typeface="Arial" panose="020B0604020202020204" pitchFamily="34" charset="0"/>
                      </a:endParaRPr>
                    </a:p>
                  </a:txBody>
                  <a:tcPr marL="91450" marR="91450" marT="45725" marB="45725"/>
                </a:tc>
                <a:tc>
                  <a:txBody>
                    <a:bodyPr/>
                    <a:lstStyle/>
                    <a:p>
                      <a:pPr marL="0" marR="0" lvl="0" indent="0" algn="l" rtl="0">
                        <a:spcBef>
                          <a:spcPts val="0"/>
                        </a:spcBef>
                        <a:spcAft>
                          <a:spcPts val="0"/>
                        </a:spcAft>
                        <a:buNone/>
                      </a:pPr>
                      <a:r>
                        <a:rPr lang="en-US" sz="1400">
                          <a:latin typeface="Arial" panose="020B0604020202020204" pitchFamily="34" charset="0"/>
                          <a:cs typeface="Arial" panose="020B0604020202020204" pitchFamily="34" charset="0"/>
                        </a:rPr>
                        <a:t>77</a:t>
                      </a:r>
                      <a:endParaRPr sz="1400">
                        <a:latin typeface="Arial" panose="020B0604020202020204" pitchFamily="34" charset="0"/>
                        <a:cs typeface="Arial" panose="020B0604020202020204" pitchFamily="34" charset="0"/>
                      </a:endParaRPr>
                    </a:p>
                  </a:txBody>
                  <a:tcPr marL="91450" marR="91450" marT="45725" marB="45725"/>
                </a:tc>
                <a:tc>
                  <a:txBody>
                    <a:bodyPr/>
                    <a:lstStyle/>
                    <a:p>
                      <a:pPr marL="0" marR="0" lvl="0" indent="0" algn="l" rtl="0">
                        <a:spcBef>
                          <a:spcPts val="0"/>
                        </a:spcBef>
                        <a:spcAft>
                          <a:spcPts val="0"/>
                        </a:spcAft>
                        <a:buNone/>
                      </a:pPr>
                      <a:r>
                        <a:rPr lang="en-US" sz="1400">
                          <a:latin typeface="Arial" panose="020B0604020202020204" pitchFamily="34" charset="0"/>
                          <a:cs typeface="Arial" panose="020B0604020202020204" pitchFamily="34" charset="0"/>
                        </a:rPr>
                        <a:t>82</a:t>
                      </a:r>
                      <a:endParaRPr sz="1400">
                        <a:latin typeface="Arial" panose="020B0604020202020204" pitchFamily="34" charset="0"/>
                        <a:cs typeface="Arial" panose="020B0604020202020204" pitchFamily="34" charset="0"/>
                      </a:endParaRPr>
                    </a:p>
                  </a:txBody>
                  <a:tcPr marL="91450" marR="91450" marT="45725" marB="45725"/>
                </a:tc>
                <a:tc>
                  <a:txBody>
                    <a:bodyPr/>
                    <a:lstStyle/>
                    <a:p>
                      <a:pPr marL="0" marR="0" lvl="0" indent="0" algn="l" rtl="0">
                        <a:spcBef>
                          <a:spcPts val="0"/>
                        </a:spcBef>
                        <a:spcAft>
                          <a:spcPts val="0"/>
                        </a:spcAft>
                        <a:buNone/>
                      </a:pPr>
                      <a:r>
                        <a:rPr lang="en-US" sz="1400" dirty="0">
                          <a:latin typeface="Arial" panose="020B0604020202020204" pitchFamily="34" charset="0"/>
                          <a:cs typeface="Arial" panose="020B0604020202020204" pitchFamily="34" charset="0"/>
                        </a:rPr>
                        <a:t>58</a:t>
                      </a:r>
                      <a:endParaRPr sz="1400" dirty="0">
                        <a:latin typeface="Arial" panose="020B0604020202020204" pitchFamily="34" charset="0"/>
                        <a:cs typeface="Arial" panose="020B0604020202020204" pitchFamily="34" charset="0"/>
                      </a:endParaRPr>
                    </a:p>
                  </a:txBody>
                  <a:tcPr marL="91450" marR="91450" marT="45725" marB="45725"/>
                </a:tc>
                <a:extLst>
                  <a:ext uri="{0D108BD9-81ED-4DB2-BD59-A6C34878D82A}">
                    <a16:rowId xmlns:a16="http://schemas.microsoft.com/office/drawing/2014/main" val="10001"/>
                  </a:ext>
                </a:extLst>
              </a:tr>
            </a:tbl>
          </a:graphicData>
        </a:graphic>
      </p:graphicFrame>
      <p:sp>
        <p:nvSpPr>
          <p:cNvPr id="22" name="Text Placeholder 21">
            <a:extLst>
              <a:ext uri="{FF2B5EF4-FFF2-40B4-BE49-F238E27FC236}">
                <a16:creationId xmlns:a16="http://schemas.microsoft.com/office/drawing/2014/main" id="{200963A1-7E40-FF41-9CD0-A15A9799D445}"/>
              </a:ext>
            </a:extLst>
          </p:cNvPr>
          <p:cNvSpPr>
            <a:spLocks noGrp="1"/>
          </p:cNvSpPr>
          <p:nvPr>
            <p:ph type="body" idx="1"/>
          </p:nvPr>
        </p:nvSpPr>
        <p:spPr>
          <a:xfrm>
            <a:off x="609600" y="1214362"/>
            <a:ext cx="10972800" cy="702470"/>
          </a:xfrm>
        </p:spPr>
        <p:txBody>
          <a:bodyPr/>
          <a:lstStyle/>
          <a:p>
            <a:r>
              <a:rPr lang="en-US">
                <a:sym typeface="Calibri"/>
              </a:rPr>
              <a:t>EMPA-REG OUTCOME</a:t>
            </a:r>
            <a:endParaRPr lang="en-US" dirty="0"/>
          </a:p>
        </p:txBody>
      </p:sp>
      <p:sp>
        <p:nvSpPr>
          <p:cNvPr id="3" name="Title 2">
            <a:extLst>
              <a:ext uri="{FF2B5EF4-FFF2-40B4-BE49-F238E27FC236}">
                <a16:creationId xmlns:a16="http://schemas.microsoft.com/office/drawing/2014/main" id="{A9B66F2A-3C92-BC46-8488-A936B3A63B81}"/>
              </a:ext>
            </a:extLst>
          </p:cNvPr>
          <p:cNvSpPr>
            <a:spLocks noGrp="1"/>
          </p:cNvSpPr>
          <p:nvPr>
            <p:ph type="title"/>
          </p:nvPr>
        </p:nvSpPr>
        <p:spPr/>
        <p:txBody>
          <a:bodyPr/>
          <a:lstStyle/>
          <a:p>
            <a:pPr lvl="0"/>
            <a:r>
              <a:rPr lang="en-US">
                <a:sym typeface="Verdana"/>
              </a:rPr>
              <a:t>Empagliflozin reduces risk of CV outcomes irrespective of baseline glucose-lowering therapy</a:t>
            </a:r>
            <a:endParaRPr lang="en-US" dirty="0"/>
          </a:p>
        </p:txBody>
      </p:sp>
      <p:sp>
        <p:nvSpPr>
          <p:cNvPr id="28" name="Content Placeholder 27">
            <a:extLst>
              <a:ext uri="{FF2B5EF4-FFF2-40B4-BE49-F238E27FC236}">
                <a16:creationId xmlns:a16="http://schemas.microsoft.com/office/drawing/2014/main" id="{F86E81F4-DD6B-BB4A-8CA9-58C5A0A495A9}"/>
              </a:ext>
            </a:extLst>
          </p:cNvPr>
          <p:cNvSpPr>
            <a:spLocks noGrp="1"/>
          </p:cNvSpPr>
          <p:nvPr>
            <p:ph sz="quarter" idx="15"/>
          </p:nvPr>
        </p:nvSpPr>
        <p:spPr/>
        <p:txBody>
          <a:bodyPr/>
          <a:lstStyle/>
          <a:p>
            <a:r>
              <a:rPr lang="en-GB" dirty="0">
                <a:sym typeface="Verdana"/>
              </a:rPr>
              <a:t>CV, cardiovascular; HHF, hospitalization for heart failure</a:t>
            </a:r>
          </a:p>
          <a:p>
            <a:r>
              <a:rPr lang="en-GB" dirty="0" err="1">
                <a:sym typeface="Verdana"/>
              </a:rPr>
              <a:t>Inzucchi</a:t>
            </a:r>
            <a:r>
              <a:rPr lang="en-GB" dirty="0">
                <a:sym typeface="Verdana"/>
              </a:rPr>
              <a:t> SE, et al. Diabetes </a:t>
            </a:r>
            <a:r>
              <a:rPr lang="en-GB" dirty="0" err="1">
                <a:sym typeface="Verdana"/>
              </a:rPr>
              <a:t>Obes</a:t>
            </a:r>
            <a:r>
              <a:rPr lang="en-GB" dirty="0">
                <a:sym typeface="Verdana"/>
              </a:rPr>
              <a:t> </a:t>
            </a:r>
            <a:r>
              <a:rPr lang="en-GB" dirty="0" err="1">
                <a:sym typeface="Verdana"/>
              </a:rPr>
              <a:t>Metab</a:t>
            </a:r>
            <a:r>
              <a:rPr lang="en-GB" dirty="0">
                <a:sym typeface="Verdana"/>
              </a:rPr>
              <a:t>. 2020;</a:t>
            </a:r>
            <a:r>
              <a:rPr lang="en-GB" dirty="0"/>
              <a:t>105:3025-35</a:t>
            </a:r>
            <a:endParaRPr lang="en-GB" dirty="0">
              <a:sym typeface="Verdana"/>
            </a:endParaRPr>
          </a:p>
        </p:txBody>
      </p:sp>
      <p:sp>
        <p:nvSpPr>
          <p:cNvPr id="47" name="Slide Number Placeholder 1">
            <a:extLst>
              <a:ext uri="{FF2B5EF4-FFF2-40B4-BE49-F238E27FC236}">
                <a16:creationId xmlns:a16="http://schemas.microsoft.com/office/drawing/2014/main" id="{65520330-2F55-344A-A593-E33653EA5FA3}"/>
              </a:ext>
            </a:extLst>
          </p:cNvPr>
          <p:cNvSpPr>
            <a:spLocks noGrp="1"/>
          </p:cNvSpPr>
          <p:nvPr>
            <p:ph type="sldNum" sz="quarter" idx="4"/>
          </p:nvPr>
        </p:nvSpPr>
        <p:spPr>
          <a:xfrm>
            <a:off x="10800523" y="6428359"/>
            <a:ext cx="78187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5D8298"/>
                </a:solidFill>
                <a:effectLst/>
                <a:uLnTx/>
                <a:uFillTx/>
                <a:latin typeface="Arial" panose="020B060402020202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srgbClr val="5D8298"/>
              </a:solidFill>
              <a:effectLst/>
              <a:uLnTx/>
              <a:uFillTx/>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87A544D0-5402-E041-A515-F5887A24CB00}"/>
              </a:ext>
            </a:extLst>
          </p:cNvPr>
          <p:cNvGraphicFramePr>
            <a:graphicFrameLocks noGrp="1"/>
          </p:cNvGraphicFramePr>
          <p:nvPr/>
        </p:nvGraphicFramePr>
        <p:xfrm>
          <a:off x="263352" y="2167668"/>
          <a:ext cx="5688630" cy="2490480"/>
        </p:xfrm>
        <a:graphic>
          <a:graphicData uri="http://schemas.openxmlformats.org/drawingml/2006/table">
            <a:tbl>
              <a:tblPr firstRow="1" bandRow="1">
                <a:tableStyleId>{5C22544A-7EE6-4342-B048-85BDC9FD1C3A}</a:tableStyleId>
              </a:tblPr>
              <a:tblGrid>
                <a:gridCol w="673654">
                  <a:extLst>
                    <a:ext uri="{9D8B030D-6E8A-4147-A177-3AD203B41FA5}">
                      <a16:colId xmlns:a16="http://schemas.microsoft.com/office/drawing/2014/main" val="3507470729"/>
                    </a:ext>
                  </a:extLst>
                </a:gridCol>
                <a:gridCol w="748504">
                  <a:extLst>
                    <a:ext uri="{9D8B030D-6E8A-4147-A177-3AD203B41FA5}">
                      <a16:colId xmlns:a16="http://schemas.microsoft.com/office/drawing/2014/main" val="2738828543"/>
                    </a:ext>
                  </a:extLst>
                </a:gridCol>
                <a:gridCol w="748504">
                  <a:extLst>
                    <a:ext uri="{9D8B030D-6E8A-4147-A177-3AD203B41FA5}">
                      <a16:colId xmlns:a16="http://schemas.microsoft.com/office/drawing/2014/main" val="1317097863"/>
                    </a:ext>
                  </a:extLst>
                </a:gridCol>
                <a:gridCol w="709658">
                  <a:extLst>
                    <a:ext uri="{9D8B030D-6E8A-4147-A177-3AD203B41FA5}">
                      <a16:colId xmlns:a16="http://schemas.microsoft.com/office/drawing/2014/main" val="2520215795"/>
                    </a:ext>
                  </a:extLst>
                </a:gridCol>
                <a:gridCol w="720080">
                  <a:extLst>
                    <a:ext uri="{9D8B030D-6E8A-4147-A177-3AD203B41FA5}">
                      <a16:colId xmlns:a16="http://schemas.microsoft.com/office/drawing/2014/main" val="3246191303"/>
                    </a:ext>
                  </a:extLst>
                </a:gridCol>
                <a:gridCol w="1489428">
                  <a:extLst>
                    <a:ext uri="{9D8B030D-6E8A-4147-A177-3AD203B41FA5}">
                      <a16:colId xmlns:a16="http://schemas.microsoft.com/office/drawing/2014/main" val="2540546456"/>
                    </a:ext>
                  </a:extLst>
                </a:gridCol>
                <a:gridCol w="598802">
                  <a:extLst>
                    <a:ext uri="{9D8B030D-6E8A-4147-A177-3AD203B41FA5}">
                      <a16:colId xmlns:a16="http://schemas.microsoft.com/office/drawing/2014/main" val="4204179795"/>
                    </a:ext>
                  </a:extLst>
                </a:gridCol>
              </a:tblGrid>
              <a:tr h="0">
                <a:tc>
                  <a:txBody>
                    <a:bodyPr/>
                    <a:lstStyle/>
                    <a:p>
                      <a:endParaRPr lang="en-US" sz="700" dirty="0">
                        <a:latin typeface="Arial" panose="020B0604020202020204" pitchFamily="34" charset="0"/>
                        <a:cs typeface="Arial" panose="020B0604020202020204" pitchFamily="34" charset="0"/>
                      </a:endParaRP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700" dirty="0">
                          <a:solidFill>
                            <a:schemeClr val="tx1"/>
                          </a:solidFill>
                          <a:latin typeface="Arial" panose="020B0604020202020204" pitchFamily="34" charset="0"/>
                          <a:cs typeface="Arial" panose="020B0604020202020204" pitchFamily="34" charset="0"/>
                        </a:rPr>
                        <a:t>Empagliflozin</a:t>
                      </a:r>
                    </a:p>
                  </a:txBody>
                  <a:tcPr marL="19440" marR="19440" marT="36000" marB="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700" dirty="0">
                          <a:solidFill>
                            <a:schemeClr val="tx1"/>
                          </a:solidFill>
                          <a:latin typeface="Arial" panose="020B0604020202020204" pitchFamily="34" charset="0"/>
                          <a:cs typeface="Arial" panose="020B0604020202020204" pitchFamily="34" charset="0"/>
                        </a:rPr>
                        <a:t>Placebo</a:t>
                      </a:r>
                    </a:p>
                  </a:txBody>
                  <a:tcPr marL="19440" marR="19440" marT="36000" marB="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en-US" sz="700" dirty="0">
                          <a:solidFill>
                            <a:schemeClr val="tx1"/>
                          </a:solidFill>
                          <a:latin typeface="Arial" panose="020B0604020202020204" pitchFamily="34" charset="0"/>
                          <a:cs typeface="Arial" panose="020B0604020202020204" pitchFamily="34" charset="0"/>
                        </a:rPr>
                        <a:t>Empagliflozin vs placebo events per </a:t>
                      </a:r>
                      <a:br>
                        <a:rPr lang="en-US" sz="700" dirty="0">
                          <a:solidFill>
                            <a:schemeClr val="tx1"/>
                          </a:solidFill>
                          <a:latin typeface="Arial" panose="020B0604020202020204" pitchFamily="34" charset="0"/>
                          <a:cs typeface="Arial" panose="020B0604020202020204" pitchFamily="34" charset="0"/>
                        </a:rPr>
                      </a:br>
                      <a:r>
                        <a:rPr lang="en-US" sz="700" dirty="0">
                          <a:solidFill>
                            <a:schemeClr val="tx1"/>
                          </a:solidFill>
                          <a:latin typeface="Arial" panose="020B0604020202020204" pitchFamily="34" charset="0"/>
                          <a:cs typeface="Arial" panose="020B0604020202020204" pitchFamily="34" charset="0"/>
                        </a:rPr>
                        <a:t>100 </a:t>
                      </a:r>
                      <a:r>
                        <a:rPr lang="en-US" sz="700" dirty="0" err="1">
                          <a:solidFill>
                            <a:schemeClr val="tx1"/>
                          </a:solidFill>
                          <a:latin typeface="Arial" panose="020B0604020202020204" pitchFamily="34" charset="0"/>
                          <a:cs typeface="Arial" panose="020B0604020202020204" pitchFamily="34" charset="0"/>
                        </a:rPr>
                        <a:t>pt</a:t>
                      </a:r>
                      <a:r>
                        <a:rPr lang="en-US" sz="700" dirty="0">
                          <a:solidFill>
                            <a:schemeClr val="tx1"/>
                          </a:solidFill>
                          <a:latin typeface="Arial" panose="020B0604020202020204" pitchFamily="34" charset="0"/>
                          <a:cs typeface="Arial" panose="020B0604020202020204" pitchFamily="34" charset="0"/>
                        </a:rPr>
                        <a:t>-years</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en-US" sz="700" dirty="0">
                          <a:solidFill>
                            <a:schemeClr val="tx1"/>
                          </a:solidFill>
                          <a:latin typeface="Arial" panose="020B0604020202020204" pitchFamily="34" charset="0"/>
                          <a:cs typeface="Arial" panose="020B0604020202020204" pitchFamily="34" charset="0"/>
                        </a:rPr>
                        <a:t>HR (95% CI)</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700">
                          <a:solidFill>
                            <a:schemeClr val="tx1"/>
                          </a:solidFill>
                          <a:latin typeface="Arial" panose="020B0604020202020204" pitchFamily="34" charset="0"/>
                          <a:cs typeface="Arial" panose="020B0604020202020204" pitchFamily="34" charset="0"/>
                        </a:rPr>
                        <a:t>HR (95% CI)</a:t>
                      </a:r>
                      <a:endParaRPr lang="en-US" sz="700" dirty="0">
                        <a:solidFill>
                          <a:schemeClr val="tx1"/>
                        </a:solidFill>
                        <a:latin typeface="Arial" panose="020B0604020202020204" pitchFamily="34" charset="0"/>
                        <a:cs typeface="Arial" panose="020B0604020202020204" pitchFamily="34" charset="0"/>
                      </a:endParaRP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en-US" sz="700" dirty="0">
                          <a:solidFill>
                            <a:schemeClr val="tx1"/>
                          </a:solidFill>
                          <a:latin typeface="Arial" panose="020B0604020202020204" pitchFamily="34" charset="0"/>
                          <a:cs typeface="Arial" panose="020B0604020202020204" pitchFamily="34" charset="0"/>
                        </a:rPr>
                        <a:t>Treatment by subgroup interaction</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51277910"/>
                  </a:ext>
                </a:extLst>
              </a:tr>
              <a:tr h="0">
                <a:tc>
                  <a:txBody>
                    <a:bodyPr/>
                    <a:lstStyle/>
                    <a:p>
                      <a:endParaRPr lang="en-US" sz="700" dirty="0">
                        <a:latin typeface="Arial" panose="020B0604020202020204" pitchFamily="34" charset="0"/>
                        <a:cs typeface="Arial" panose="020B0604020202020204" pitchFamily="34" charset="0"/>
                      </a:endParaRP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US" sz="700" b="1" dirty="0">
                          <a:latin typeface="Arial" panose="020B0604020202020204" pitchFamily="34" charset="0"/>
                          <a:cs typeface="Arial" panose="020B0604020202020204" pitchFamily="34" charset="0"/>
                        </a:rPr>
                        <a:t>N with events/N (%)</a:t>
                      </a:r>
                      <a:endParaRPr lang="en-US" sz="700" dirty="0">
                        <a:latin typeface="Arial" panose="020B0604020202020204" pitchFamily="34" charset="0"/>
                        <a:cs typeface="Arial" panose="020B0604020202020204" pitchFamily="34" charset="0"/>
                      </a:endParaRPr>
                    </a:p>
                  </a:txBody>
                  <a:tcPr marL="19440" marR="19440" marT="36000" marB="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700" dirty="0">
                        <a:latin typeface="Arial" panose="020B0604020202020204" pitchFamily="34" charset="0"/>
                        <a:cs typeface="Arial" panose="020B0604020202020204" pitchFamily="34" charset="0"/>
                      </a:endParaRPr>
                    </a:p>
                  </a:txBody>
                  <a:tcPr marL="19440" marR="19440" marT="36000" marB="360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vMerge="1">
                  <a:txBody>
                    <a:bodyPr/>
                    <a:lstStyle/>
                    <a:p>
                      <a:endParaRPr lang="en-US" sz="700" dirty="0">
                        <a:latin typeface="Arial" panose="020B0604020202020204" pitchFamily="34" charset="0"/>
                        <a:cs typeface="Arial" panose="020B0604020202020204" pitchFamily="34" charset="0"/>
                      </a:endParaRPr>
                    </a:p>
                  </a:txBody>
                  <a:tcPr marL="19440" marR="19440" marT="36000" marB="360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vMerge="1">
                  <a:txBody>
                    <a:bodyPr/>
                    <a:lstStyle/>
                    <a:p>
                      <a:endParaRPr lang="en-US"/>
                    </a:p>
                  </a:txBody>
                  <a:tcPr/>
                </a:tc>
                <a:tc>
                  <a:txBody>
                    <a:bodyPr/>
                    <a:lstStyle/>
                    <a:p>
                      <a:endParaRPr lang="en-US" dirty="0"/>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sz="700" dirty="0">
                        <a:latin typeface="Arial" panose="020B0604020202020204" pitchFamily="34" charset="0"/>
                        <a:cs typeface="Arial" panose="020B0604020202020204" pitchFamily="34" charset="0"/>
                      </a:endParaRPr>
                    </a:p>
                  </a:txBody>
                  <a:tcPr marL="19440" marR="19440" marT="36000" marB="3600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22431455"/>
                  </a:ext>
                </a:extLst>
              </a:tr>
              <a:tr h="0">
                <a:tc gridSpan="7">
                  <a:txBody>
                    <a:bodyPr/>
                    <a:lstStyle/>
                    <a:p>
                      <a:r>
                        <a:rPr lang="en-US" sz="700" b="1" dirty="0">
                          <a:latin typeface="Arial" panose="020B0604020202020204" pitchFamily="34" charset="0"/>
                          <a:cs typeface="Arial" panose="020B0604020202020204" pitchFamily="34" charset="0"/>
                        </a:rPr>
                        <a:t>CV death</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700" b="1" dirty="0">
                        <a:latin typeface="Arial" panose="020B0604020202020204" pitchFamily="34" charset="0"/>
                        <a:cs typeface="Arial" panose="020B0604020202020204" pitchFamily="34" charset="0"/>
                      </a:endParaRPr>
                    </a:p>
                  </a:txBody>
                  <a:tcPr marL="19440" marR="19440" marT="36000" marB="36000">
                    <a:lnL w="12700" cap="flat" cmpd="sng" algn="ctr">
                      <a:solidFill>
                        <a:schemeClr val="tx1"/>
                      </a:solidFill>
                      <a:prstDash val="solid"/>
                      <a:round/>
                      <a:headEnd type="none" w="med" len="med"/>
                      <a:tailEnd type="none" w="med" len="med"/>
                    </a:lnL>
                    <a:lnT w="12700" cmpd="sng">
                      <a:noFill/>
                    </a:lnT>
                  </a:tcPr>
                </a:tc>
                <a:extLst>
                  <a:ext uri="{0D108BD9-81ED-4DB2-BD59-A6C34878D82A}">
                    <a16:rowId xmlns:a16="http://schemas.microsoft.com/office/drawing/2014/main" val="128004998"/>
                  </a:ext>
                </a:extLst>
              </a:tr>
              <a:tr h="0">
                <a:tc>
                  <a:txBody>
                    <a:bodyPr/>
                    <a:lstStyle/>
                    <a:p>
                      <a:r>
                        <a:rPr lang="en-US" sz="700" dirty="0">
                          <a:latin typeface="Arial" panose="020B0604020202020204" pitchFamily="34" charset="0"/>
                          <a:cs typeface="Arial" panose="020B0604020202020204" pitchFamily="34" charset="0"/>
                        </a:rPr>
                        <a:t>All patients</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700" dirty="0">
                          <a:latin typeface="Arial" panose="020B0604020202020204" pitchFamily="34" charset="0"/>
                          <a:cs typeface="Arial" panose="020B0604020202020204" pitchFamily="34" charset="0"/>
                        </a:rPr>
                        <a:t>172/4,687 (3.7)</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700" dirty="0">
                          <a:latin typeface="Arial" panose="020B0604020202020204" pitchFamily="34" charset="0"/>
                          <a:cs typeface="Arial" panose="020B0604020202020204" pitchFamily="34" charset="0"/>
                        </a:rPr>
                        <a:t>137/2,333 (5.9)</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700" dirty="0">
                        <a:latin typeface="Arial" panose="020B0604020202020204" pitchFamily="34" charset="0"/>
                        <a:cs typeface="Arial" panose="020B0604020202020204" pitchFamily="34" charset="0"/>
                      </a:endParaRP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700" dirty="0">
                          <a:latin typeface="Arial" panose="020B0604020202020204" pitchFamily="34" charset="0"/>
                          <a:cs typeface="Arial" panose="020B0604020202020204" pitchFamily="34" charset="0"/>
                        </a:rPr>
                        <a:t>0.62 (0.49-0.77)</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700" dirty="0">
                        <a:latin typeface="Arial" panose="020B0604020202020204" pitchFamily="34" charset="0"/>
                        <a:cs typeface="Arial" panose="020B0604020202020204" pitchFamily="34" charset="0"/>
                      </a:endParaRP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700" dirty="0">
                        <a:latin typeface="Arial" panose="020B0604020202020204" pitchFamily="34" charset="0"/>
                        <a:cs typeface="Arial" panose="020B0604020202020204" pitchFamily="34" charset="0"/>
                      </a:endParaRP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35698331"/>
                  </a:ext>
                </a:extLst>
              </a:tr>
              <a:tr h="0">
                <a:tc gridSpan="7">
                  <a:txBody>
                    <a:bodyPr/>
                    <a:lstStyle/>
                    <a:p>
                      <a:r>
                        <a:rPr lang="en-US" sz="700" b="1" dirty="0">
                          <a:latin typeface="Arial" panose="020B0604020202020204" pitchFamily="34" charset="0"/>
                          <a:cs typeface="Arial" panose="020B0604020202020204" pitchFamily="34" charset="0"/>
                        </a:rPr>
                        <a:t>Metformin at baseline</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700" b="1" dirty="0">
                        <a:latin typeface="Arial" panose="020B0604020202020204" pitchFamily="34" charset="0"/>
                        <a:cs typeface="Arial" panose="020B0604020202020204" pitchFamily="34" charset="0"/>
                      </a:endParaRPr>
                    </a:p>
                  </a:txBody>
                  <a:tcPr marL="19440" marR="19440" marT="36000" marB="3600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37771753"/>
                  </a:ext>
                </a:extLst>
              </a:tr>
              <a:tr h="0">
                <a:tc>
                  <a:txBody>
                    <a:bodyPr/>
                    <a:lstStyle/>
                    <a:p>
                      <a:pPr marL="0" indent="95250">
                        <a:tabLst/>
                      </a:pPr>
                      <a:r>
                        <a:rPr lang="en-US" sz="700" dirty="0">
                          <a:latin typeface="Arial" panose="020B0604020202020204" pitchFamily="34" charset="0"/>
                          <a:cs typeface="Arial" panose="020B0604020202020204" pitchFamily="34" charset="0"/>
                        </a:rPr>
                        <a:t>Yes</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tabLst/>
                      </a:pPr>
                      <a:r>
                        <a:rPr lang="en-US" sz="700" dirty="0">
                          <a:latin typeface="Arial" panose="020B0604020202020204" pitchFamily="34" charset="0"/>
                          <a:cs typeface="Arial" panose="020B0604020202020204" pitchFamily="34" charset="0"/>
                        </a:rPr>
                        <a:t>118/3,459 (3.4)</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r>
                        <a:rPr lang="en-US" sz="700" dirty="0">
                          <a:latin typeface="Arial" panose="020B0604020202020204" pitchFamily="34" charset="0"/>
                          <a:cs typeface="Arial" panose="020B0604020202020204" pitchFamily="34" charset="0"/>
                        </a:rPr>
                        <a:t>84/1,734 (4.8)</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r>
                        <a:rPr lang="en-US" sz="700" dirty="0">
                          <a:latin typeface="Arial" panose="020B0604020202020204" pitchFamily="34" charset="0"/>
                          <a:cs typeface="Arial" panose="020B0604020202020204" pitchFamily="34" charset="0"/>
                        </a:rPr>
                        <a:t>11.5 vs 16.4</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r>
                        <a:rPr lang="en-US" sz="700">
                          <a:latin typeface="Arial" panose="020B0604020202020204" pitchFamily="34" charset="0"/>
                          <a:cs typeface="Arial" panose="020B0604020202020204" pitchFamily="34" charset="0"/>
                        </a:rPr>
                        <a:t>0.71 (0.54-0.94)</a:t>
                      </a:r>
                      <a:endParaRPr lang="en-US" sz="700" dirty="0">
                        <a:latin typeface="Arial" panose="020B0604020202020204" pitchFamily="34" charset="0"/>
                        <a:cs typeface="Arial" panose="020B0604020202020204" pitchFamily="34" charset="0"/>
                      </a:endParaRP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endParaRPr lang="en-US" sz="700" dirty="0">
                        <a:latin typeface="Arial" panose="020B0604020202020204" pitchFamily="34" charset="0"/>
                        <a:cs typeface="Arial" panose="020B0604020202020204" pitchFamily="34" charset="0"/>
                      </a:endParaRP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lang="en-US" sz="700" dirty="0">
                          <a:latin typeface="Arial" panose="020B0604020202020204" pitchFamily="34" charset="0"/>
                          <a:cs typeface="Arial" panose="020B0604020202020204" pitchFamily="34" charset="0"/>
                        </a:rPr>
                        <a:t>P=0.07</a:t>
                      </a:r>
                    </a:p>
                  </a:txBody>
                  <a:tcPr marL="19440" marR="1944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38101621"/>
                  </a:ext>
                </a:extLst>
              </a:tr>
              <a:tr h="0">
                <a:tc>
                  <a:txBody>
                    <a:bodyPr/>
                    <a:lstStyle/>
                    <a:p>
                      <a:pPr marL="0" indent="95250">
                        <a:tabLst/>
                      </a:pPr>
                      <a:r>
                        <a:rPr lang="en-US" sz="700" dirty="0">
                          <a:latin typeface="Arial" panose="020B0604020202020204" pitchFamily="34" charset="0"/>
                          <a:cs typeface="Arial" panose="020B0604020202020204" pitchFamily="34" charset="0"/>
                        </a:rPr>
                        <a:t>No</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tabLst/>
                      </a:pPr>
                      <a:r>
                        <a:rPr lang="en-US" sz="700" dirty="0">
                          <a:latin typeface="Arial" panose="020B0604020202020204" pitchFamily="34" charset="0"/>
                          <a:cs typeface="Arial" panose="020B0604020202020204" pitchFamily="34" charset="0"/>
                        </a:rPr>
                        <a:t>54/1,228 (4.4)</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r>
                        <a:rPr lang="en-US" sz="700" dirty="0">
                          <a:latin typeface="Arial" panose="020B0604020202020204" pitchFamily="34" charset="0"/>
                          <a:cs typeface="Arial" panose="020B0604020202020204" pitchFamily="34" charset="0"/>
                        </a:rPr>
                        <a:t>53/599 (8.8)</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r>
                        <a:rPr lang="en-US" sz="700" dirty="0">
                          <a:latin typeface="Arial" panose="020B0604020202020204" pitchFamily="34" charset="0"/>
                          <a:cs typeface="Arial" panose="020B0604020202020204" pitchFamily="34" charset="0"/>
                        </a:rPr>
                        <a:t>15.2 vs 31.5</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r>
                        <a:rPr lang="en-US" sz="700" dirty="0">
                          <a:latin typeface="Arial" panose="020B0604020202020204" pitchFamily="34" charset="0"/>
                          <a:cs typeface="Arial" panose="020B0604020202020204" pitchFamily="34" charset="0"/>
                        </a:rPr>
                        <a:t>0.46 (0.32-0.68)</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endParaRPr lang="en-US" sz="700" dirty="0">
                        <a:latin typeface="Arial" panose="020B0604020202020204" pitchFamily="34" charset="0"/>
                        <a:cs typeface="Arial" panose="020B0604020202020204" pitchFamily="34" charset="0"/>
                      </a:endParaRP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extLst>
                  <a:ext uri="{0D108BD9-81ED-4DB2-BD59-A6C34878D82A}">
                    <a16:rowId xmlns:a16="http://schemas.microsoft.com/office/drawing/2014/main" val="1519238087"/>
                  </a:ext>
                </a:extLst>
              </a:tr>
              <a:tr h="0">
                <a:tc gridSpan="7">
                  <a:txBody>
                    <a:bodyPr/>
                    <a:lstStyle/>
                    <a:p>
                      <a:pPr marL="0" indent="0">
                        <a:tabLst/>
                      </a:pPr>
                      <a:r>
                        <a:rPr lang="en-US" sz="700" b="1" dirty="0">
                          <a:latin typeface="Arial" panose="020B0604020202020204" pitchFamily="34" charset="0"/>
                          <a:cs typeface="Arial" panose="020B0604020202020204" pitchFamily="34" charset="0"/>
                        </a:rPr>
                        <a:t>SU at baseline</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indent="0">
                        <a:tabLst/>
                      </a:pPr>
                      <a:endParaRPr lang="en-US" sz="700" b="1" dirty="0">
                        <a:latin typeface="Arial" panose="020B0604020202020204" pitchFamily="34" charset="0"/>
                        <a:cs typeface="Arial" panose="020B0604020202020204" pitchFamily="34" charset="0"/>
                      </a:endParaRPr>
                    </a:p>
                  </a:txBody>
                  <a:tcPr marL="19440" marR="19440" marT="36000" marB="3600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72617698"/>
                  </a:ext>
                </a:extLst>
              </a:tr>
              <a:tr h="0">
                <a:tc>
                  <a:txBody>
                    <a:bodyPr/>
                    <a:lstStyle/>
                    <a:p>
                      <a:pPr marL="0" indent="88900">
                        <a:tabLst/>
                      </a:pPr>
                      <a:r>
                        <a:rPr lang="en-US" sz="700" dirty="0">
                          <a:latin typeface="Arial" panose="020B0604020202020204" pitchFamily="34" charset="0"/>
                          <a:cs typeface="Arial" panose="020B0604020202020204" pitchFamily="34" charset="0"/>
                        </a:rPr>
                        <a:t>Yes</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r>
                        <a:rPr lang="en-US" sz="700" dirty="0">
                          <a:latin typeface="Arial" panose="020B0604020202020204" pitchFamily="34" charset="0"/>
                          <a:cs typeface="Arial" panose="020B0604020202020204" pitchFamily="34" charset="0"/>
                        </a:rPr>
                        <a:t>67/2,014 (3.3)</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r>
                        <a:rPr lang="en-US" sz="700" dirty="0">
                          <a:latin typeface="Arial" panose="020B0604020202020204" pitchFamily="34" charset="0"/>
                          <a:cs typeface="Arial" panose="020B0604020202020204" pitchFamily="34" charset="0"/>
                        </a:rPr>
                        <a:t>51/992 (5.1)</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r>
                        <a:rPr lang="en-US" sz="700" dirty="0">
                          <a:latin typeface="Arial" panose="020B0604020202020204" pitchFamily="34" charset="0"/>
                          <a:cs typeface="Arial" panose="020B0604020202020204" pitchFamily="34" charset="0"/>
                        </a:rPr>
                        <a:t>11.1 vs 17.4</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r>
                        <a:rPr lang="en-US" sz="700">
                          <a:latin typeface="Arial" panose="020B0604020202020204" pitchFamily="34" charset="0"/>
                          <a:cs typeface="Arial" panose="020B0604020202020204" pitchFamily="34" charset="0"/>
                        </a:rPr>
                        <a:t>0.64 (0.44-0.92)</a:t>
                      </a:r>
                      <a:endParaRPr lang="en-US" sz="700" dirty="0">
                        <a:latin typeface="Arial" panose="020B0604020202020204" pitchFamily="34" charset="0"/>
                        <a:cs typeface="Arial" panose="020B0604020202020204" pitchFamily="34" charset="0"/>
                      </a:endParaRP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endParaRPr lang="en-US" sz="700" dirty="0">
                        <a:latin typeface="Arial" panose="020B0604020202020204" pitchFamily="34" charset="0"/>
                        <a:cs typeface="Arial" panose="020B0604020202020204" pitchFamily="34" charset="0"/>
                      </a:endParaRP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lang="en-US" sz="700" dirty="0">
                          <a:latin typeface="Arial" panose="020B0604020202020204" pitchFamily="34" charset="0"/>
                          <a:cs typeface="Arial" panose="020B0604020202020204" pitchFamily="34" charset="0"/>
                        </a:rPr>
                        <a:t>P=0.85</a:t>
                      </a:r>
                    </a:p>
                  </a:txBody>
                  <a:tcPr marL="19440" marR="1944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44813708"/>
                  </a:ext>
                </a:extLst>
              </a:tr>
              <a:tr h="0">
                <a:tc>
                  <a:txBody>
                    <a:bodyPr/>
                    <a:lstStyle/>
                    <a:p>
                      <a:pPr marL="0" indent="88900">
                        <a:tabLst/>
                      </a:pPr>
                      <a:r>
                        <a:rPr lang="en-US" sz="700" dirty="0">
                          <a:latin typeface="Arial" panose="020B0604020202020204" pitchFamily="34" charset="0"/>
                          <a:cs typeface="Arial" panose="020B0604020202020204" pitchFamily="34" charset="0"/>
                        </a:rPr>
                        <a:t>No</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r>
                        <a:rPr lang="en-US" sz="700" dirty="0">
                          <a:latin typeface="Arial" panose="020B0604020202020204" pitchFamily="34" charset="0"/>
                          <a:cs typeface="Arial" panose="020B0604020202020204" pitchFamily="34" charset="0"/>
                        </a:rPr>
                        <a:t>105/2,673 (3.9)</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r>
                        <a:rPr lang="en-US" sz="700" dirty="0">
                          <a:latin typeface="Arial" panose="020B0604020202020204" pitchFamily="34" charset="0"/>
                          <a:cs typeface="Arial" panose="020B0604020202020204" pitchFamily="34" charset="0"/>
                        </a:rPr>
                        <a:t>86/1,341 (6.4)</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r>
                        <a:rPr lang="en-US" sz="700" dirty="0">
                          <a:latin typeface="Arial" panose="020B0604020202020204" pitchFamily="34" charset="0"/>
                          <a:cs typeface="Arial" panose="020B0604020202020204" pitchFamily="34" charset="0"/>
                        </a:rPr>
                        <a:t>13.4 vs 22.2</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r>
                        <a:rPr lang="en-US" sz="700" dirty="0">
                          <a:latin typeface="Arial" panose="020B0604020202020204" pitchFamily="34" charset="0"/>
                          <a:cs typeface="Arial" panose="020B0604020202020204" pitchFamily="34" charset="0"/>
                        </a:rPr>
                        <a:t>0.61 (0.46-0.81)</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endParaRPr lang="en-US" sz="700" dirty="0">
                        <a:latin typeface="Arial" panose="020B0604020202020204" pitchFamily="34" charset="0"/>
                        <a:cs typeface="Arial" panose="020B0604020202020204" pitchFamily="34" charset="0"/>
                      </a:endParaRP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extLst>
                  <a:ext uri="{0D108BD9-81ED-4DB2-BD59-A6C34878D82A}">
                    <a16:rowId xmlns:a16="http://schemas.microsoft.com/office/drawing/2014/main" val="3409837749"/>
                  </a:ext>
                </a:extLst>
              </a:tr>
              <a:tr h="0">
                <a:tc gridSpan="7">
                  <a:txBody>
                    <a:bodyPr/>
                    <a:lstStyle/>
                    <a:p>
                      <a:pPr marL="0" indent="0">
                        <a:tabLst/>
                      </a:pPr>
                      <a:r>
                        <a:rPr lang="en-US" sz="700" b="1" dirty="0">
                          <a:latin typeface="Arial" panose="020B0604020202020204" pitchFamily="34" charset="0"/>
                          <a:cs typeface="Arial" panose="020B0604020202020204" pitchFamily="34" charset="0"/>
                        </a:rPr>
                        <a:t>Insulin at baseline</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indent="0">
                        <a:tabLst/>
                      </a:pPr>
                      <a:endParaRPr lang="en-US" sz="700" b="1" dirty="0">
                        <a:latin typeface="Arial" panose="020B0604020202020204" pitchFamily="34" charset="0"/>
                        <a:cs typeface="Arial" panose="020B0604020202020204" pitchFamily="34" charset="0"/>
                      </a:endParaRPr>
                    </a:p>
                  </a:txBody>
                  <a:tcPr marL="19440" marR="19440" marT="36000" marB="3600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335144411"/>
                  </a:ext>
                </a:extLst>
              </a:tr>
              <a:tr h="0">
                <a:tc>
                  <a:txBody>
                    <a:bodyPr/>
                    <a:lstStyle/>
                    <a:p>
                      <a:pPr marL="0" indent="88900">
                        <a:tabLst/>
                      </a:pPr>
                      <a:r>
                        <a:rPr lang="en-US" sz="700" dirty="0">
                          <a:latin typeface="Arial" panose="020B0604020202020204" pitchFamily="34" charset="0"/>
                          <a:cs typeface="Arial" panose="020B0604020202020204" pitchFamily="34" charset="0"/>
                        </a:rPr>
                        <a:t>Yes</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r>
                        <a:rPr lang="en-US" sz="700" dirty="0">
                          <a:latin typeface="Arial" panose="020B0604020202020204" pitchFamily="34" charset="0"/>
                          <a:cs typeface="Arial" panose="020B0604020202020204" pitchFamily="34" charset="0"/>
                        </a:rPr>
                        <a:t>93/2,252 (4.1)</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r>
                        <a:rPr lang="en-US" sz="700" dirty="0">
                          <a:latin typeface="Arial" panose="020B0604020202020204" pitchFamily="34" charset="0"/>
                          <a:cs typeface="Arial" panose="020B0604020202020204" pitchFamily="34" charset="0"/>
                        </a:rPr>
                        <a:t>74/1,135 (6.5)</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r>
                        <a:rPr lang="en-US" sz="700">
                          <a:latin typeface="Arial" panose="020B0604020202020204" pitchFamily="34" charset="0"/>
                          <a:cs typeface="Arial" panose="020B0604020202020204" pitchFamily="34" charset="0"/>
                        </a:rPr>
                        <a:t>14.2 vs 22.8</a:t>
                      </a:r>
                      <a:endParaRPr lang="en-US" sz="700" dirty="0">
                        <a:latin typeface="Arial" panose="020B0604020202020204" pitchFamily="34" charset="0"/>
                        <a:cs typeface="Arial" panose="020B0604020202020204" pitchFamily="34" charset="0"/>
                      </a:endParaRP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r>
                        <a:rPr lang="en-US" sz="700" dirty="0">
                          <a:latin typeface="Arial" panose="020B0604020202020204" pitchFamily="34" charset="0"/>
                          <a:cs typeface="Arial" panose="020B0604020202020204" pitchFamily="34" charset="0"/>
                        </a:rPr>
                        <a:t>0.63 (0.46-0.85)</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endParaRPr lang="en-US" sz="700" dirty="0">
                        <a:latin typeface="Arial" panose="020B0604020202020204" pitchFamily="34" charset="0"/>
                        <a:cs typeface="Arial" panose="020B0604020202020204" pitchFamily="34" charset="0"/>
                      </a:endParaRP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lang="en-US" sz="700" dirty="0">
                          <a:latin typeface="Arial" panose="020B0604020202020204" pitchFamily="34" charset="0"/>
                          <a:cs typeface="Arial" panose="020B0604020202020204" pitchFamily="34" charset="0"/>
                        </a:rPr>
                        <a:t>P=0.92</a:t>
                      </a:r>
                    </a:p>
                  </a:txBody>
                  <a:tcPr marL="19440" marR="1944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6305603"/>
                  </a:ext>
                </a:extLst>
              </a:tr>
              <a:tr h="0">
                <a:tc>
                  <a:txBody>
                    <a:bodyPr/>
                    <a:lstStyle/>
                    <a:p>
                      <a:pPr marL="0" indent="88900">
                        <a:tabLst/>
                      </a:pPr>
                      <a:r>
                        <a:rPr lang="en-US" sz="700" dirty="0">
                          <a:latin typeface="Arial" panose="020B0604020202020204" pitchFamily="34" charset="0"/>
                          <a:cs typeface="Arial" panose="020B0604020202020204" pitchFamily="34" charset="0"/>
                        </a:rPr>
                        <a:t>No</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r>
                        <a:rPr lang="en-US" sz="700" dirty="0">
                          <a:latin typeface="Arial" panose="020B0604020202020204" pitchFamily="34" charset="0"/>
                          <a:cs typeface="Arial" panose="020B0604020202020204" pitchFamily="34" charset="0"/>
                        </a:rPr>
                        <a:t>79/2,435 (3.2)</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r>
                        <a:rPr lang="en-US" sz="700" dirty="0">
                          <a:latin typeface="Arial" panose="020B0604020202020204" pitchFamily="34" charset="0"/>
                          <a:cs typeface="Arial" panose="020B0604020202020204" pitchFamily="34" charset="0"/>
                        </a:rPr>
                        <a:t>63/1,198 (5.3)</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r>
                        <a:rPr lang="en-US" sz="700" dirty="0">
                          <a:latin typeface="Arial" panose="020B0604020202020204" pitchFamily="34" charset="0"/>
                          <a:cs typeface="Arial" panose="020B0604020202020204" pitchFamily="34" charset="0"/>
                        </a:rPr>
                        <a:t>10.8 vs 17.7</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r>
                        <a:rPr lang="en-US" sz="700" dirty="0">
                          <a:latin typeface="Arial" panose="020B0604020202020204" pitchFamily="34" charset="0"/>
                          <a:cs typeface="Arial" panose="020B0604020202020204" pitchFamily="34" charset="0"/>
                        </a:rPr>
                        <a:t>0.61 (0.44-0.85)</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endParaRPr lang="en-US" sz="700" dirty="0">
                        <a:latin typeface="Arial" panose="020B0604020202020204" pitchFamily="34" charset="0"/>
                        <a:cs typeface="Arial" panose="020B0604020202020204" pitchFamily="34" charset="0"/>
                      </a:endParaRP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extLst>
                  <a:ext uri="{0D108BD9-81ED-4DB2-BD59-A6C34878D82A}">
                    <a16:rowId xmlns:a16="http://schemas.microsoft.com/office/drawing/2014/main" val="2768075654"/>
                  </a:ext>
                </a:extLst>
              </a:tr>
            </a:tbl>
          </a:graphicData>
        </a:graphic>
      </p:graphicFrame>
      <p:cxnSp>
        <p:nvCxnSpPr>
          <p:cNvPr id="26" name="Straight Connector 25">
            <a:extLst>
              <a:ext uri="{FF2B5EF4-FFF2-40B4-BE49-F238E27FC236}">
                <a16:creationId xmlns:a16="http://schemas.microsoft.com/office/drawing/2014/main" id="{10AFCA88-F735-C840-958A-29277EE76208}"/>
              </a:ext>
            </a:extLst>
          </p:cNvPr>
          <p:cNvCxnSpPr>
            <a:cxnSpLocks/>
          </p:cNvCxnSpPr>
          <p:nvPr/>
        </p:nvCxnSpPr>
        <p:spPr>
          <a:xfrm flipV="1">
            <a:off x="4911725" y="2681654"/>
            <a:ext cx="0" cy="2134095"/>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951537AD-1F76-7143-9339-080C0BCF5E04}"/>
              </a:ext>
            </a:extLst>
          </p:cNvPr>
          <p:cNvCxnSpPr>
            <a:cxnSpLocks/>
          </p:cNvCxnSpPr>
          <p:nvPr/>
        </p:nvCxnSpPr>
        <p:spPr>
          <a:xfrm>
            <a:off x="3889375" y="4758597"/>
            <a:ext cx="15367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77304548-5C85-AF41-A25C-666AE10BC775}"/>
              </a:ext>
            </a:extLst>
          </p:cNvPr>
          <p:cNvCxnSpPr>
            <a:cxnSpLocks/>
          </p:cNvCxnSpPr>
          <p:nvPr/>
        </p:nvCxnSpPr>
        <p:spPr>
          <a:xfrm flipV="1">
            <a:off x="3895725" y="4759770"/>
            <a:ext cx="0" cy="5597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667A7F71-6254-1D49-BA39-E12AD4DEDF09}"/>
              </a:ext>
            </a:extLst>
          </p:cNvPr>
          <p:cNvSpPr txBox="1"/>
          <p:nvPr/>
        </p:nvSpPr>
        <p:spPr>
          <a:xfrm>
            <a:off x="3787775" y="4823270"/>
            <a:ext cx="224420" cy="138499"/>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0.25</a:t>
            </a:r>
          </a:p>
        </p:txBody>
      </p:sp>
      <p:cxnSp>
        <p:nvCxnSpPr>
          <p:cNvPr id="18" name="Straight Connector 17">
            <a:extLst>
              <a:ext uri="{FF2B5EF4-FFF2-40B4-BE49-F238E27FC236}">
                <a16:creationId xmlns:a16="http://schemas.microsoft.com/office/drawing/2014/main" id="{71117D48-E66B-324F-8692-F244AA41CD9B}"/>
              </a:ext>
            </a:extLst>
          </p:cNvPr>
          <p:cNvCxnSpPr>
            <a:cxnSpLocks/>
          </p:cNvCxnSpPr>
          <p:nvPr/>
        </p:nvCxnSpPr>
        <p:spPr>
          <a:xfrm flipV="1">
            <a:off x="4406900" y="4759770"/>
            <a:ext cx="0" cy="5597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1C7DEE9D-7B50-A144-A9C0-F07EF8F6BEFD}"/>
              </a:ext>
            </a:extLst>
          </p:cNvPr>
          <p:cNvSpPr txBox="1"/>
          <p:nvPr/>
        </p:nvSpPr>
        <p:spPr>
          <a:xfrm>
            <a:off x="4331010" y="4823270"/>
            <a:ext cx="16030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0.5</a:t>
            </a:r>
          </a:p>
        </p:txBody>
      </p:sp>
      <p:sp>
        <p:nvSpPr>
          <p:cNvPr id="20" name="TextBox 19">
            <a:extLst>
              <a:ext uri="{FF2B5EF4-FFF2-40B4-BE49-F238E27FC236}">
                <a16:creationId xmlns:a16="http://schemas.microsoft.com/office/drawing/2014/main" id="{CD0F4C1F-A78B-8F42-B4B9-C1A7C266E955}"/>
              </a:ext>
            </a:extLst>
          </p:cNvPr>
          <p:cNvSpPr txBox="1"/>
          <p:nvPr/>
        </p:nvSpPr>
        <p:spPr>
          <a:xfrm>
            <a:off x="4880750" y="4823270"/>
            <a:ext cx="6412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a:t>
            </a:r>
          </a:p>
        </p:txBody>
      </p:sp>
      <p:cxnSp>
        <p:nvCxnSpPr>
          <p:cNvPr id="21" name="Straight Connector 20">
            <a:extLst>
              <a:ext uri="{FF2B5EF4-FFF2-40B4-BE49-F238E27FC236}">
                <a16:creationId xmlns:a16="http://schemas.microsoft.com/office/drawing/2014/main" id="{49556DA2-ED9D-7345-8C78-EC8C71D80334}"/>
              </a:ext>
            </a:extLst>
          </p:cNvPr>
          <p:cNvCxnSpPr>
            <a:cxnSpLocks/>
          </p:cNvCxnSpPr>
          <p:nvPr/>
        </p:nvCxnSpPr>
        <p:spPr>
          <a:xfrm flipV="1">
            <a:off x="5422900" y="4759770"/>
            <a:ext cx="0" cy="5597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8B8C8F8A-9401-8A49-9A73-41C493296178}"/>
              </a:ext>
            </a:extLst>
          </p:cNvPr>
          <p:cNvSpPr txBox="1"/>
          <p:nvPr/>
        </p:nvSpPr>
        <p:spPr>
          <a:xfrm>
            <a:off x="5395100" y="4823270"/>
            <a:ext cx="6412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a:t>
            </a:r>
          </a:p>
        </p:txBody>
      </p:sp>
      <p:sp>
        <p:nvSpPr>
          <p:cNvPr id="27" name="TextBox 26">
            <a:extLst>
              <a:ext uri="{FF2B5EF4-FFF2-40B4-BE49-F238E27FC236}">
                <a16:creationId xmlns:a16="http://schemas.microsoft.com/office/drawing/2014/main" id="{A6B05B6E-E6D4-AD45-BF1E-5678F332C6E7}"/>
              </a:ext>
            </a:extLst>
          </p:cNvPr>
          <p:cNvSpPr txBox="1"/>
          <p:nvPr/>
        </p:nvSpPr>
        <p:spPr>
          <a:xfrm>
            <a:off x="4975491" y="5035995"/>
            <a:ext cx="662041" cy="107722"/>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err="1">
                <a:ln>
                  <a:noFill/>
                </a:ln>
                <a:solidFill>
                  <a:srgbClr val="000000"/>
                </a:solidFill>
                <a:effectLst/>
                <a:uLnTx/>
                <a:uFillTx/>
                <a:latin typeface="Arial" panose="020B0604020202020204" pitchFamily="34" charset="0"/>
                <a:ea typeface="Aileron" charset="0"/>
                <a:cs typeface="Arial" panose="020B0604020202020204" pitchFamily="34" charset="0"/>
              </a:rPr>
              <a:t>Favours</a:t>
            </a: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 placebo</a:t>
            </a:r>
          </a:p>
        </p:txBody>
      </p:sp>
      <p:sp>
        <p:nvSpPr>
          <p:cNvPr id="29" name="TextBox 28">
            <a:extLst>
              <a:ext uri="{FF2B5EF4-FFF2-40B4-BE49-F238E27FC236}">
                <a16:creationId xmlns:a16="http://schemas.microsoft.com/office/drawing/2014/main" id="{68ED3765-34E4-E948-AC8A-77EFEDEBAC05}"/>
              </a:ext>
            </a:extLst>
          </p:cNvPr>
          <p:cNvSpPr txBox="1"/>
          <p:nvPr/>
        </p:nvSpPr>
        <p:spPr>
          <a:xfrm>
            <a:off x="4023574" y="5035995"/>
            <a:ext cx="870431" cy="107722"/>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err="1">
                <a:ln>
                  <a:noFill/>
                </a:ln>
                <a:solidFill>
                  <a:srgbClr val="000000"/>
                </a:solidFill>
                <a:effectLst/>
                <a:uLnTx/>
                <a:uFillTx/>
                <a:latin typeface="Arial" panose="020B0604020202020204" pitchFamily="34" charset="0"/>
                <a:ea typeface="Aileron" charset="0"/>
                <a:cs typeface="Arial" panose="020B0604020202020204" pitchFamily="34" charset="0"/>
              </a:rPr>
              <a:t>Favours</a:t>
            </a: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 empagliflozin</a:t>
            </a:r>
          </a:p>
        </p:txBody>
      </p:sp>
      <p:cxnSp>
        <p:nvCxnSpPr>
          <p:cNvPr id="38" name="Straight Connector 37">
            <a:extLst>
              <a:ext uri="{FF2B5EF4-FFF2-40B4-BE49-F238E27FC236}">
                <a16:creationId xmlns:a16="http://schemas.microsoft.com/office/drawing/2014/main" id="{D5F8C9D5-6F8C-3D44-A760-B1AF92A8C924}"/>
              </a:ext>
            </a:extLst>
          </p:cNvPr>
          <p:cNvCxnSpPr>
            <a:cxnSpLocks/>
          </p:cNvCxnSpPr>
          <p:nvPr/>
        </p:nvCxnSpPr>
        <p:spPr>
          <a:xfrm flipV="1">
            <a:off x="4559300" y="2790826"/>
            <a:ext cx="0" cy="1971674"/>
          </a:xfrm>
          <a:prstGeom prst="line">
            <a:avLst/>
          </a:prstGeom>
          <a:ln w="9525">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7" name="Group 6">
            <a:extLst>
              <a:ext uri="{FF2B5EF4-FFF2-40B4-BE49-F238E27FC236}">
                <a16:creationId xmlns:a16="http://schemas.microsoft.com/office/drawing/2014/main" id="{724074CD-A03B-D549-9E82-3929D5C70144}"/>
              </a:ext>
            </a:extLst>
          </p:cNvPr>
          <p:cNvGrpSpPr/>
          <p:nvPr/>
        </p:nvGrpSpPr>
        <p:grpSpPr>
          <a:xfrm>
            <a:off x="4311650" y="4542205"/>
            <a:ext cx="479425" cy="81822"/>
            <a:chOff x="2889250" y="4972495"/>
            <a:chExt cx="479425" cy="55977"/>
          </a:xfrm>
        </p:grpSpPr>
        <p:cxnSp>
          <p:nvCxnSpPr>
            <p:cNvPr id="31" name="Straight Connector 30">
              <a:extLst>
                <a:ext uri="{FF2B5EF4-FFF2-40B4-BE49-F238E27FC236}">
                  <a16:creationId xmlns:a16="http://schemas.microsoft.com/office/drawing/2014/main" id="{9C78771C-3DA1-984F-A64E-C3D35576245F}"/>
                </a:ext>
              </a:extLst>
            </p:cNvPr>
            <p:cNvCxnSpPr>
              <a:cxnSpLocks/>
            </p:cNvCxnSpPr>
            <p:nvPr/>
          </p:nvCxnSpPr>
          <p:spPr>
            <a:xfrm flipV="1">
              <a:off x="2889250" y="4972495"/>
              <a:ext cx="0" cy="5597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011AF1DB-8481-A746-ACDE-357BF365F28A}"/>
                </a:ext>
              </a:extLst>
            </p:cNvPr>
            <p:cNvCxnSpPr>
              <a:cxnSpLocks/>
            </p:cNvCxnSpPr>
            <p:nvPr/>
          </p:nvCxnSpPr>
          <p:spPr>
            <a:xfrm flipV="1">
              <a:off x="3368675" y="4972495"/>
              <a:ext cx="0" cy="5597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DE5B0DD4-014F-1349-98C7-31AB4CB855E7}"/>
                </a:ext>
              </a:extLst>
            </p:cNvPr>
            <p:cNvCxnSpPr>
              <a:cxnSpLocks/>
            </p:cNvCxnSpPr>
            <p:nvPr/>
          </p:nvCxnSpPr>
          <p:spPr>
            <a:xfrm>
              <a:off x="2889250" y="5000483"/>
              <a:ext cx="47625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0" name="Group 39">
            <a:extLst>
              <a:ext uri="{FF2B5EF4-FFF2-40B4-BE49-F238E27FC236}">
                <a16:creationId xmlns:a16="http://schemas.microsoft.com/office/drawing/2014/main" id="{04A59F5F-5030-4B49-B844-1AA6C243EA42}"/>
              </a:ext>
            </a:extLst>
          </p:cNvPr>
          <p:cNvGrpSpPr/>
          <p:nvPr/>
        </p:nvGrpSpPr>
        <p:grpSpPr>
          <a:xfrm>
            <a:off x="4343400" y="4315558"/>
            <a:ext cx="447675" cy="81822"/>
            <a:chOff x="2889250" y="4972495"/>
            <a:chExt cx="479425" cy="55977"/>
          </a:xfrm>
        </p:grpSpPr>
        <p:cxnSp>
          <p:nvCxnSpPr>
            <p:cNvPr id="41" name="Straight Connector 40">
              <a:extLst>
                <a:ext uri="{FF2B5EF4-FFF2-40B4-BE49-F238E27FC236}">
                  <a16:creationId xmlns:a16="http://schemas.microsoft.com/office/drawing/2014/main" id="{D1A8E0CE-FD0E-6D45-9B9A-5772D4AE6A97}"/>
                </a:ext>
              </a:extLst>
            </p:cNvPr>
            <p:cNvCxnSpPr>
              <a:cxnSpLocks/>
            </p:cNvCxnSpPr>
            <p:nvPr/>
          </p:nvCxnSpPr>
          <p:spPr>
            <a:xfrm flipV="1">
              <a:off x="2889250" y="4972495"/>
              <a:ext cx="0" cy="5597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128CE145-7DE0-214B-BCCF-EB1BB2675D9A}"/>
                </a:ext>
              </a:extLst>
            </p:cNvPr>
            <p:cNvCxnSpPr>
              <a:cxnSpLocks/>
            </p:cNvCxnSpPr>
            <p:nvPr/>
          </p:nvCxnSpPr>
          <p:spPr>
            <a:xfrm flipV="1">
              <a:off x="3368675" y="4972495"/>
              <a:ext cx="0" cy="5597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A80FBC42-ACE1-C246-B3FC-706FA4F6CB28}"/>
                </a:ext>
              </a:extLst>
            </p:cNvPr>
            <p:cNvCxnSpPr>
              <a:cxnSpLocks/>
            </p:cNvCxnSpPr>
            <p:nvPr/>
          </p:nvCxnSpPr>
          <p:spPr>
            <a:xfrm>
              <a:off x="2889250" y="5000483"/>
              <a:ext cx="47625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5" name="Group 44">
            <a:extLst>
              <a:ext uri="{FF2B5EF4-FFF2-40B4-BE49-F238E27FC236}">
                <a16:creationId xmlns:a16="http://schemas.microsoft.com/office/drawing/2014/main" id="{04644534-5315-F541-B2D0-6125F1A3FB3C}"/>
              </a:ext>
            </a:extLst>
          </p:cNvPr>
          <p:cNvGrpSpPr/>
          <p:nvPr/>
        </p:nvGrpSpPr>
        <p:grpSpPr>
          <a:xfrm>
            <a:off x="4343401" y="3989266"/>
            <a:ext cx="412750" cy="81822"/>
            <a:chOff x="2889250" y="4972495"/>
            <a:chExt cx="479425" cy="55977"/>
          </a:xfrm>
        </p:grpSpPr>
        <p:cxnSp>
          <p:nvCxnSpPr>
            <p:cNvPr id="46" name="Straight Connector 45">
              <a:extLst>
                <a:ext uri="{FF2B5EF4-FFF2-40B4-BE49-F238E27FC236}">
                  <a16:creationId xmlns:a16="http://schemas.microsoft.com/office/drawing/2014/main" id="{8F0700AC-08F6-B842-9AD6-011ED3968C8A}"/>
                </a:ext>
              </a:extLst>
            </p:cNvPr>
            <p:cNvCxnSpPr>
              <a:cxnSpLocks/>
            </p:cNvCxnSpPr>
            <p:nvPr/>
          </p:nvCxnSpPr>
          <p:spPr>
            <a:xfrm flipV="1">
              <a:off x="2889250" y="4972495"/>
              <a:ext cx="0" cy="5597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EF7822B1-CB45-3648-BC29-F09C6DDB2E91}"/>
                </a:ext>
              </a:extLst>
            </p:cNvPr>
            <p:cNvCxnSpPr>
              <a:cxnSpLocks/>
            </p:cNvCxnSpPr>
            <p:nvPr/>
          </p:nvCxnSpPr>
          <p:spPr>
            <a:xfrm flipV="1">
              <a:off x="3368675" y="4972495"/>
              <a:ext cx="0" cy="5597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C6D0BA24-2A82-7940-B136-98B573B6D02D}"/>
                </a:ext>
              </a:extLst>
            </p:cNvPr>
            <p:cNvCxnSpPr>
              <a:cxnSpLocks/>
            </p:cNvCxnSpPr>
            <p:nvPr/>
          </p:nvCxnSpPr>
          <p:spPr>
            <a:xfrm>
              <a:off x="2889250" y="5000483"/>
              <a:ext cx="47625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1" name="Oval 50">
            <a:extLst>
              <a:ext uri="{FF2B5EF4-FFF2-40B4-BE49-F238E27FC236}">
                <a16:creationId xmlns:a16="http://schemas.microsoft.com/office/drawing/2014/main" id="{D6144BB8-9CBB-A446-ACF2-BF1E9BF5ACC2}"/>
              </a:ext>
            </a:extLst>
          </p:cNvPr>
          <p:cNvSpPr/>
          <p:nvPr/>
        </p:nvSpPr>
        <p:spPr>
          <a:xfrm>
            <a:off x="4514192" y="3991879"/>
            <a:ext cx="74340" cy="7659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52" name="Group 51">
            <a:extLst>
              <a:ext uri="{FF2B5EF4-FFF2-40B4-BE49-F238E27FC236}">
                <a16:creationId xmlns:a16="http://schemas.microsoft.com/office/drawing/2014/main" id="{794DDAC3-6EF1-0147-BF44-35C38B2D2B94}"/>
              </a:ext>
            </a:extLst>
          </p:cNvPr>
          <p:cNvGrpSpPr/>
          <p:nvPr/>
        </p:nvGrpSpPr>
        <p:grpSpPr>
          <a:xfrm>
            <a:off x="4311650" y="3803407"/>
            <a:ext cx="539749" cy="81822"/>
            <a:chOff x="2889250" y="4972495"/>
            <a:chExt cx="479425" cy="55977"/>
          </a:xfrm>
        </p:grpSpPr>
        <p:cxnSp>
          <p:nvCxnSpPr>
            <p:cNvPr id="53" name="Straight Connector 52">
              <a:extLst>
                <a:ext uri="{FF2B5EF4-FFF2-40B4-BE49-F238E27FC236}">
                  <a16:creationId xmlns:a16="http://schemas.microsoft.com/office/drawing/2014/main" id="{D55F0786-88FB-2A4D-BDFA-8A43A71540EC}"/>
                </a:ext>
              </a:extLst>
            </p:cNvPr>
            <p:cNvCxnSpPr>
              <a:cxnSpLocks/>
            </p:cNvCxnSpPr>
            <p:nvPr/>
          </p:nvCxnSpPr>
          <p:spPr>
            <a:xfrm flipV="1">
              <a:off x="2889250" y="4972495"/>
              <a:ext cx="0" cy="5597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0139A493-811E-CF4D-9D23-5DAD69F7A2D6}"/>
                </a:ext>
              </a:extLst>
            </p:cNvPr>
            <p:cNvCxnSpPr>
              <a:cxnSpLocks/>
            </p:cNvCxnSpPr>
            <p:nvPr/>
          </p:nvCxnSpPr>
          <p:spPr>
            <a:xfrm flipV="1">
              <a:off x="3368675" y="4972495"/>
              <a:ext cx="0" cy="5597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C368E3C7-B1A4-524B-B7C0-58FC1DCDE3B6}"/>
                </a:ext>
              </a:extLst>
            </p:cNvPr>
            <p:cNvCxnSpPr>
              <a:cxnSpLocks/>
            </p:cNvCxnSpPr>
            <p:nvPr/>
          </p:nvCxnSpPr>
          <p:spPr>
            <a:xfrm>
              <a:off x="2889250" y="5000483"/>
              <a:ext cx="47625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 name="Group 56">
            <a:extLst>
              <a:ext uri="{FF2B5EF4-FFF2-40B4-BE49-F238E27FC236}">
                <a16:creationId xmlns:a16="http://schemas.microsoft.com/office/drawing/2014/main" id="{79B9A165-C203-304E-9228-CF7F84A8145C}"/>
              </a:ext>
            </a:extLst>
          </p:cNvPr>
          <p:cNvGrpSpPr/>
          <p:nvPr/>
        </p:nvGrpSpPr>
        <p:grpSpPr>
          <a:xfrm>
            <a:off x="4076700" y="3462949"/>
            <a:ext cx="552450" cy="81822"/>
            <a:chOff x="2889250" y="4972495"/>
            <a:chExt cx="479425" cy="55977"/>
          </a:xfrm>
        </p:grpSpPr>
        <p:cxnSp>
          <p:nvCxnSpPr>
            <p:cNvPr id="58" name="Straight Connector 57">
              <a:extLst>
                <a:ext uri="{FF2B5EF4-FFF2-40B4-BE49-F238E27FC236}">
                  <a16:creationId xmlns:a16="http://schemas.microsoft.com/office/drawing/2014/main" id="{D004F4FE-59F6-ED42-B05F-9FB9EE9B7FC9}"/>
                </a:ext>
              </a:extLst>
            </p:cNvPr>
            <p:cNvCxnSpPr>
              <a:cxnSpLocks/>
            </p:cNvCxnSpPr>
            <p:nvPr/>
          </p:nvCxnSpPr>
          <p:spPr>
            <a:xfrm flipV="1">
              <a:off x="2889250" y="4972495"/>
              <a:ext cx="0" cy="5597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CD3C6296-73F5-774F-AA8B-5C0E5E931405}"/>
                </a:ext>
              </a:extLst>
            </p:cNvPr>
            <p:cNvCxnSpPr>
              <a:cxnSpLocks/>
            </p:cNvCxnSpPr>
            <p:nvPr/>
          </p:nvCxnSpPr>
          <p:spPr>
            <a:xfrm flipV="1">
              <a:off x="3368675" y="4972495"/>
              <a:ext cx="0" cy="5597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5DC5E7FA-655E-C244-B297-75F9F505F586}"/>
                </a:ext>
              </a:extLst>
            </p:cNvPr>
            <p:cNvCxnSpPr>
              <a:cxnSpLocks/>
            </p:cNvCxnSpPr>
            <p:nvPr/>
          </p:nvCxnSpPr>
          <p:spPr>
            <a:xfrm>
              <a:off x="2889250" y="5000483"/>
              <a:ext cx="47625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2" name="Group 61">
            <a:extLst>
              <a:ext uri="{FF2B5EF4-FFF2-40B4-BE49-F238E27FC236}">
                <a16:creationId xmlns:a16="http://schemas.microsoft.com/office/drawing/2014/main" id="{57A90CB7-07B1-644E-A0DE-5824AD27218F}"/>
              </a:ext>
            </a:extLst>
          </p:cNvPr>
          <p:cNvGrpSpPr/>
          <p:nvPr/>
        </p:nvGrpSpPr>
        <p:grpSpPr>
          <a:xfrm>
            <a:off x="4460875" y="3271473"/>
            <a:ext cx="403225" cy="81822"/>
            <a:chOff x="2889250" y="4972495"/>
            <a:chExt cx="479425" cy="55977"/>
          </a:xfrm>
        </p:grpSpPr>
        <p:cxnSp>
          <p:nvCxnSpPr>
            <p:cNvPr id="63" name="Straight Connector 62">
              <a:extLst>
                <a:ext uri="{FF2B5EF4-FFF2-40B4-BE49-F238E27FC236}">
                  <a16:creationId xmlns:a16="http://schemas.microsoft.com/office/drawing/2014/main" id="{BA67BCCD-10E3-0846-843C-8262FACA471B}"/>
                </a:ext>
              </a:extLst>
            </p:cNvPr>
            <p:cNvCxnSpPr>
              <a:cxnSpLocks/>
            </p:cNvCxnSpPr>
            <p:nvPr/>
          </p:nvCxnSpPr>
          <p:spPr>
            <a:xfrm flipV="1">
              <a:off x="2889250" y="4972495"/>
              <a:ext cx="0" cy="5597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6AAA72E6-734E-0E4B-B3CB-0CEF1092654E}"/>
                </a:ext>
              </a:extLst>
            </p:cNvPr>
            <p:cNvCxnSpPr>
              <a:cxnSpLocks/>
            </p:cNvCxnSpPr>
            <p:nvPr/>
          </p:nvCxnSpPr>
          <p:spPr>
            <a:xfrm flipV="1">
              <a:off x="3368675" y="4972495"/>
              <a:ext cx="0" cy="5597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6C3A0F66-BDAC-8E42-ACE6-8CA290DBC54B}"/>
                </a:ext>
              </a:extLst>
            </p:cNvPr>
            <p:cNvCxnSpPr>
              <a:cxnSpLocks/>
            </p:cNvCxnSpPr>
            <p:nvPr/>
          </p:nvCxnSpPr>
          <p:spPr>
            <a:xfrm>
              <a:off x="2889250" y="5000483"/>
              <a:ext cx="47625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6" name="Oval 65">
            <a:extLst>
              <a:ext uri="{FF2B5EF4-FFF2-40B4-BE49-F238E27FC236}">
                <a16:creationId xmlns:a16="http://schemas.microsoft.com/office/drawing/2014/main" id="{2996E15F-3AB5-0E49-BDB6-2093F45A691E}"/>
              </a:ext>
            </a:extLst>
          </p:cNvPr>
          <p:cNvSpPr/>
          <p:nvPr/>
        </p:nvSpPr>
        <p:spPr>
          <a:xfrm>
            <a:off x="4625317" y="3274086"/>
            <a:ext cx="74340" cy="7659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67" name="Group 66">
            <a:extLst>
              <a:ext uri="{FF2B5EF4-FFF2-40B4-BE49-F238E27FC236}">
                <a16:creationId xmlns:a16="http://schemas.microsoft.com/office/drawing/2014/main" id="{A55BBB5B-92C2-694A-85E2-8303EFE2460D}"/>
              </a:ext>
            </a:extLst>
          </p:cNvPr>
          <p:cNvGrpSpPr/>
          <p:nvPr/>
        </p:nvGrpSpPr>
        <p:grpSpPr>
          <a:xfrm>
            <a:off x="4391025" y="2896578"/>
            <a:ext cx="327025" cy="81822"/>
            <a:chOff x="2889250" y="4972495"/>
            <a:chExt cx="479425" cy="55977"/>
          </a:xfrm>
        </p:grpSpPr>
        <p:cxnSp>
          <p:nvCxnSpPr>
            <p:cNvPr id="68" name="Straight Connector 67">
              <a:extLst>
                <a:ext uri="{FF2B5EF4-FFF2-40B4-BE49-F238E27FC236}">
                  <a16:creationId xmlns:a16="http://schemas.microsoft.com/office/drawing/2014/main" id="{28F34997-7352-1749-97A2-CB13B1E141C1}"/>
                </a:ext>
              </a:extLst>
            </p:cNvPr>
            <p:cNvCxnSpPr>
              <a:cxnSpLocks/>
            </p:cNvCxnSpPr>
            <p:nvPr/>
          </p:nvCxnSpPr>
          <p:spPr>
            <a:xfrm flipV="1">
              <a:off x="2889250" y="4972495"/>
              <a:ext cx="0" cy="5597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5CC0397A-C37F-B94B-A2B0-1F9219280C94}"/>
                </a:ext>
              </a:extLst>
            </p:cNvPr>
            <p:cNvCxnSpPr>
              <a:cxnSpLocks/>
            </p:cNvCxnSpPr>
            <p:nvPr/>
          </p:nvCxnSpPr>
          <p:spPr>
            <a:xfrm flipV="1">
              <a:off x="3368675" y="4972495"/>
              <a:ext cx="0" cy="5597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18201D97-FAEC-1D47-9FED-A0371F0D8F0A}"/>
                </a:ext>
              </a:extLst>
            </p:cNvPr>
            <p:cNvCxnSpPr>
              <a:cxnSpLocks/>
            </p:cNvCxnSpPr>
            <p:nvPr/>
          </p:nvCxnSpPr>
          <p:spPr>
            <a:xfrm>
              <a:off x="2889250" y="5000483"/>
              <a:ext cx="47625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72" name="Straight Connector 71">
            <a:extLst>
              <a:ext uri="{FF2B5EF4-FFF2-40B4-BE49-F238E27FC236}">
                <a16:creationId xmlns:a16="http://schemas.microsoft.com/office/drawing/2014/main" id="{B9F282EF-C175-584F-8885-E1C53A4A913E}"/>
              </a:ext>
            </a:extLst>
          </p:cNvPr>
          <p:cNvCxnSpPr>
            <a:cxnSpLocks/>
          </p:cNvCxnSpPr>
          <p:nvPr/>
        </p:nvCxnSpPr>
        <p:spPr>
          <a:xfrm>
            <a:off x="3859823" y="5004782"/>
            <a:ext cx="1012337" cy="0"/>
          </a:xfrm>
          <a:prstGeom prst="line">
            <a:avLst/>
          </a:prstGeom>
          <a:ln w="9525">
            <a:solidFill>
              <a:schemeClr val="tx1"/>
            </a:solidFill>
            <a:headEnd type="triangle"/>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AEE5C886-5E62-9F41-BF6F-24165ADB0C0D}"/>
              </a:ext>
            </a:extLst>
          </p:cNvPr>
          <p:cNvCxnSpPr>
            <a:cxnSpLocks/>
          </p:cNvCxnSpPr>
          <p:nvPr/>
        </p:nvCxnSpPr>
        <p:spPr>
          <a:xfrm flipH="1">
            <a:off x="4941278" y="5004782"/>
            <a:ext cx="659422" cy="0"/>
          </a:xfrm>
          <a:prstGeom prst="line">
            <a:avLst/>
          </a:prstGeom>
          <a:ln w="9525">
            <a:solidFill>
              <a:schemeClr val="tx1"/>
            </a:solidFill>
            <a:headEnd type="triangle"/>
          </a:ln>
          <a:effectLst/>
        </p:spPr>
        <p:style>
          <a:lnRef idx="2">
            <a:schemeClr val="accent1"/>
          </a:lnRef>
          <a:fillRef idx="0">
            <a:schemeClr val="accent1"/>
          </a:fillRef>
          <a:effectRef idx="1">
            <a:schemeClr val="accent1"/>
          </a:effectRef>
          <a:fontRef idx="minor">
            <a:schemeClr val="tx1"/>
          </a:fontRef>
        </p:style>
      </p:cxnSp>
      <p:sp>
        <p:nvSpPr>
          <p:cNvPr id="125" name="Google Shape;869;p31">
            <a:extLst>
              <a:ext uri="{FF2B5EF4-FFF2-40B4-BE49-F238E27FC236}">
                <a16:creationId xmlns:a16="http://schemas.microsoft.com/office/drawing/2014/main" id="{A79022C2-4521-1244-910E-E4CEFEFB0C08}"/>
              </a:ext>
            </a:extLst>
          </p:cNvPr>
          <p:cNvSpPr txBox="1"/>
          <p:nvPr/>
        </p:nvSpPr>
        <p:spPr>
          <a:xfrm>
            <a:off x="6180575" y="1745758"/>
            <a:ext cx="1730697" cy="400069"/>
          </a:xfrm>
          <a:prstGeom prst="rect">
            <a:avLst/>
          </a:prstGeom>
          <a:noFill/>
          <a:ln>
            <a:noFill/>
          </a:ln>
        </p:spPr>
        <p:txBody>
          <a:bodyPr spcFirstLastPara="1" wrap="square" lIns="0"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6573B"/>
                </a:solidFill>
                <a:effectLst/>
                <a:uLnTx/>
                <a:uFillTx/>
                <a:latin typeface="Arial" panose="020B0604020202020204" pitchFamily="34" charset="0"/>
                <a:ea typeface="Calibri"/>
                <a:cs typeface="Arial" panose="020B0604020202020204" pitchFamily="34" charset="0"/>
                <a:sym typeface="Calibri"/>
              </a:rPr>
              <a:t>HHF</a:t>
            </a:r>
            <a:endParaRPr kumimoji="0" sz="2000" b="1" i="0" u="none" strike="noStrike" kern="1200" cap="none" spc="0" normalizeH="0" baseline="0" noProof="0" dirty="0">
              <a:ln>
                <a:noFill/>
              </a:ln>
              <a:solidFill>
                <a:srgbClr val="C6573B"/>
              </a:solidFill>
              <a:effectLst/>
              <a:uLnTx/>
              <a:uFillTx/>
              <a:latin typeface="Arial" panose="020B0604020202020204" pitchFamily="34" charset="0"/>
              <a:ea typeface="Calibri"/>
              <a:cs typeface="Arial" panose="020B0604020202020204" pitchFamily="34" charset="0"/>
              <a:sym typeface="Calibri"/>
            </a:endParaRPr>
          </a:p>
        </p:txBody>
      </p:sp>
      <p:graphicFrame>
        <p:nvGraphicFramePr>
          <p:cNvPr id="126" name="Table 125">
            <a:extLst>
              <a:ext uri="{FF2B5EF4-FFF2-40B4-BE49-F238E27FC236}">
                <a16:creationId xmlns:a16="http://schemas.microsoft.com/office/drawing/2014/main" id="{699BB8CD-E2AE-1245-AC4D-AAA6340E07FE}"/>
              </a:ext>
            </a:extLst>
          </p:cNvPr>
          <p:cNvGraphicFramePr>
            <a:graphicFrameLocks noGrp="1"/>
          </p:cNvGraphicFramePr>
          <p:nvPr/>
        </p:nvGraphicFramePr>
        <p:xfrm>
          <a:off x="6180575" y="2167668"/>
          <a:ext cx="5688630" cy="2490480"/>
        </p:xfrm>
        <a:graphic>
          <a:graphicData uri="http://schemas.openxmlformats.org/drawingml/2006/table">
            <a:tbl>
              <a:tblPr firstRow="1" bandRow="1">
                <a:tableStyleId>{5C22544A-7EE6-4342-B048-85BDC9FD1C3A}</a:tableStyleId>
              </a:tblPr>
              <a:tblGrid>
                <a:gridCol w="673654">
                  <a:extLst>
                    <a:ext uri="{9D8B030D-6E8A-4147-A177-3AD203B41FA5}">
                      <a16:colId xmlns:a16="http://schemas.microsoft.com/office/drawing/2014/main" val="3507470729"/>
                    </a:ext>
                  </a:extLst>
                </a:gridCol>
                <a:gridCol w="748504">
                  <a:extLst>
                    <a:ext uri="{9D8B030D-6E8A-4147-A177-3AD203B41FA5}">
                      <a16:colId xmlns:a16="http://schemas.microsoft.com/office/drawing/2014/main" val="2738828543"/>
                    </a:ext>
                  </a:extLst>
                </a:gridCol>
                <a:gridCol w="748504">
                  <a:extLst>
                    <a:ext uri="{9D8B030D-6E8A-4147-A177-3AD203B41FA5}">
                      <a16:colId xmlns:a16="http://schemas.microsoft.com/office/drawing/2014/main" val="1317097863"/>
                    </a:ext>
                  </a:extLst>
                </a:gridCol>
                <a:gridCol w="709658">
                  <a:extLst>
                    <a:ext uri="{9D8B030D-6E8A-4147-A177-3AD203B41FA5}">
                      <a16:colId xmlns:a16="http://schemas.microsoft.com/office/drawing/2014/main" val="2520215795"/>
                    </a:ext>
                  </a:extLst>
                </a:gridCol>
                <a:gridCol w="720080">
                  <a:extLst>
                    <a:ext uri="{9D8B030D-6E8A-4147-A177-3AD203B41FA5}">
                      <a16:colId xmlns:a16="http://schemas.microsoft.com/office/drawing/2014/main" val="3246191303"/>
                    </a:ext>
                  </a:extLst>
                </a:gridCol>
                <a:gridCol w="1489428">
                  <a:extLst>
                    <a:ext uri="{9D8B030D-6E8A-4147-A177-3AD203B41FA5}">
                      <a16:colId xmlns:a16="http://schemas.microsoft.com/office/drawing/2014/main" val="2540546456"/>
                    </a:ext>
                  </a:extLst>
                </a:gridCol>
                <a:gridCol w="598802">
                  <a:extLst>
                    <a:ext uri="{9D8B030D-6E8A-4147-A177-3AD203B41FA5}">
                      <a16:colId xmlns:a16="http://schemas.microsoft.com/office/drawing/2014/main" val="4204179795"/>
                    </a:ext>
                  </a:extLst>
                </a:gridCol>
              </a:tblGrid>
              <a:tr h="0">
                <a:tc>
                  <a:txBody>
                    <a:bodyPr/>
                    <a:lstStyle/>
                    <a:p>
                      <a:endParaRPr lang="en-US" sz="700" dirty="0">
                        <a:latin typeface="Arial" panose="020B0604020202020204" pitchFamily="34" charset="0"/>
                        <a:cs typeface="Arial" panose="020B0604020202020204" pitchFamily="34" charset="0"/>
                      </a:endParaRP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700" dirty="0">
                          <a:solidFill>
                            <a:schemeClr val="tx1"/>
                          </a:solidFill>
                          <a:latin typeface="Arial" panose="020B0604020202020204" pitchFamily="34" charset="0"/>
                          <a:cs typeface="Arial" panose="020B0604020202020204" pitchFamily="34" charset="0"/>
                        </a:rPr>
                        <a:t>Empagliflozin</a:t>
                      </a:r>
                    </a:p>
                  </a:txBody>
                  <a:tcPr marL="19440" marR="19440" marT="36000" marB="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700" dirty="0">
                          <a:solidFill>
                            <a:schemeClr val="tx1"/>
                          </a:solidFill>
                          <a:latin typeface="Arial" panose="020B0604020202020204" pitchFamily="34" charset="0"/>
                          <a:cs typeface="Arial" panose="020B0604020202020204" pitchFamily="34" charset="0"/>
                        </a:rPr>
                        <a:t>Placebo</a:t>
                      </a:r>
                    </a:p>
                  </a:txBody>
                  <a:tcPr marL="19440" marR="19440" marT="36000" marB="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en-US" sz="700" dirty="0">
                          <a:solidFill>
                            <a:schemeClr val="tx1"/>
                          </a:solidFill>
                          <a:latin typeface="Arial" panose="020B0604020202020204" pitchFamily="34" charset="0"/>
                          <a:cs typeface="Arial" panose="020B0604020202020204" pitchFamily="34" charset="0"/>
                        </a:rPr>
                        <a:t>Empagliflozin vs placebo events per </a:t>
                      </a:r>
                      <a:br>
                        <a:rPr lang="en-US" sz="700" dirty="0">
                          <a:solidFill>
                            <a:schemeClr val="tx1"/>
                          </a:solidFill>
                          <a:latin typeface="Arial" panose="020B0604020202020204" pitchFamily="34" charset="0"/>
                          <a:cs typeface="Arial" panose="020B0604020202020204" pitchFamily="34" charset="0"/>
                        </a:rPr>
                      </a:br>
                      <a:r>
                        <a:rPr lang="en-US" sz="700" dirty="0">
                          <a:solidFill>
                            <a:schemeClr val="tx1"/>
                          </a:solidFill>
                          <a:latin typeface="Arial" panose="020B0604020202020204" pitchFamily="34" charset="0"/>
                          <a:cs typeface="Arial" panose="020B0604020202020204" pitchFamily="34" charset="0"/>
                        </a:rPr>
                        <a:t>100 </a:t>
                      </a:r>
                      <a:r>
                        <a:rPr lang="en-US" sz="700" dirty="0" err="1">
                          <a:solidFill>
                            <a:schemeClr val="tx1"/>
                          </a:solidFill>
                          <a:latin typeface="Arial" panose="020B0604020202020204" pitchFamily="34" charset="0"/>
                          <a:cs typeface="Arial" panose="020B0604020202020204" pitchFamily="34" charset="0"/>
                        </a:rPr>
                        <a:t>pt</a:t>
                      </a:r>
                      <a:r>
                        <a:rPr lang="en-US" sz="700" dirty="0">
                          <a:solidFill>
                            <a:schemeClr val="tx1"/>
                          </a:solidFill>
                          <a:latin typeface="Arial" panose="020B0604020202020204" pitchFamily="34" charset="0"/>
                          <a:cs typeface="Arial" panose="020B0604020202020204" pitchFamily="34" charset="0"/>
                        </a:rPr>
                        <a:t>-years</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en-US" sz="700" dirty="0">
                          <a:solidFill>
                            <a:schemeClr val="tx1"/>
                          </a:solidFill>
                          <a:latin typeface="Arial" panose="020B0604020202020204" pitchFamily="34" charset="0"/>
                          <a:cs typeface="Arial" panose="020B0604020202020204" pitchFamily="34" charset="0"/>
                        </a:rPr>
                        <a:t>HR (95% CI)</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700">
                          <a:solidFill>
                            <a:schemeClr val="tx1"/>
                          </a:solidFill>
                          <a:latin typeface="Arial" panose="020B0604020202020204" pitchFamily="34" charset="0"/>
                          <a:cs typeface="Arial" panose="020B0604020202020204" pitchFamily="34" charset="0"/>
                        </a:rPr>
                        <a:t>HR (95% CI)</a:t>
                      </a:r>
                      <a:endParaRPr lang="en-US" sz="700" dirty="0">
                        <a:solidFill>
                          <a:schemeClr val="tx1"/>
                        </a:solidFill>
                        <a:latin typeface="Arial" panose="020B0604020202020204" pitchFamily="34" charset="0"/>
                        <a:cs typeface="Arial" panose="020B0604020202020204" pitchFamily="34" charset="0"/>
                      </a:endParaRP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en-US" sz="700" dirty="0">
                          <a:solidFill>
                            <a:schemeClr val="tx1"/>
                          </a:solidFill>
                          <a:latin typeface="Arial" panose="020B0604020202020204" pitchFamily="34" charset="0"/>
                          <a:cs typeface="Arial" panose="020B0604020202020204" pitchFamily="34" charset="0"/>
                        </a:rPr>
                        <a:t>Treatment by subgroup interaction</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51277910"/>
                  </a:ext>
                </a:extLst>
              </a:tr>
              <a:tr h="0">
                <a:tc>
                  <a:txBody>
                    <a:bodyPr/>
                    <a:lstStyle/>
                    <a:p>
                      <a:endParaRPr lang="en-US" sz="700" dirty="0">
                        <a:latin typeface="Arial" panose="020B0604020202020204" pitchFamily="34" charset="0"/>
                        <a:cs typeface="Arial" panose="020B0604020202020204" pitchFamily="34" charset="0"/>
                      </a:endParaRP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US" sz="700" b="1" dirty="0">
                          <a:latin typeface="Arial" panose="020B0604020202020204" pitchFamily="34" charset="0"/>
                          <a:cs typeface="Arial" panose="020B0604020202020204" pitchFamily="34" charset="0"/>
                        </a:rPr>
                        <a:t>N with events/N (%)</a:t>
                      </a:r>
                      <a:endParaRPr lang="en-US" sz="700" dirty="0">
                        <a:latin typeface="Arial" panose="020B0604020202020204" pitchFamily="34" charset="0"/>
                        <a:cs typeface="Arial" panose="020B0604020202020204" pitchFamily="34" charset="0"/>
                      </a:endParaRPr>
                    </a:p>
                  </a:txBody>
                  <a:tcPr marL="19440" marR="19440" marT="36000" marB="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700" dirty="0">
                        <a:latin typeface="Arial" panose="020B0604020202020204" pitchFamily="34" charset="0"/>
                        <a:cs typeface="Arial" panose="020B0604020202020204" pitchFamily="34" charset="0"/>
                      </a:endParaRPr>
                    </a:p>
                  </a:txBody>
                  <a:tcPr marL="19440" marR="19440" marT="36000" marB="360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vMerge="1">
                  <a:txBody>
                    <a:bodyPr/>
                    <a:lstStyle/>
                    <a:p>
                      <a:endParaRPr lang="en-US" sz="700" dirty="0">
                        <a:latin typeface="Arial" panose="020B0604020202020204" pitchFamily="34" charset="0"/>
                        <a:cs typeface="Arial" panose="020B0604020202020204" pitchFamily="34" charset="0"/>
                      </a:endParaRPr>
                    </a:p>
                  </a:txBody>
                  <a:tcPr marL="19440" marR="19440" marT="36000" marB="360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vMerge="1">
                  <a:txBody>
                    <a:bodyPr/>
                    <a:lstStyle/>
                    <a:p>
                      <a:endParaRPr lang="en-US"/>
                    </a:p>
                  </a:txBody>
                  <a:tcPr/>
                </a:tc>
                <a:tc>
                  <a:txBody>
                    <a:bodyPr/>
                    <a:lstStyle/>
                    <a:p>
                      <a:endParaRPr lang="en-US" dirty="0"/>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sz="700" dirty="0">
                        <a:latin typeface="Arial" panose="020B0604020202020204" pitchFamily="34" charset="0"/>
                        <a:cs typeface="Arial" panose="020B0604020202020204" pitchFamily="34" charset="0"/>
                      </a:endParaRPr>
                    </a:p>
                  </a:txBody>
                  <a:tcPr marL="19440" marR="19440" marT="36000" marB="3600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22431455"/>
                  </a:ext>
                </a:extLst>
              </a:tr>
              <a:tr h="0">
                <a:tc gridSpan="7">
                  <a:txBody>
                    <a:bodyPr/>
                    <a:lstStyle/>
                    <a:p>
                      <a:r>
                        <a:rPr lang="en-US" sz="700" b="1" dirty="0" err="1">
                          <a:latin typeface="Arial" panose="020B0604020202020204" pitchFamily="34" charset="0"/>
                          <a:cs typeface="Arial" panose="020B0604020202020204" pitchFamily="34" charset="0"/>
                        </a:rPr>
                        <a:t>Hospitalisation</a:t>
                      </a:r>
                      <a:r>
                        <a:rPr lang="en-US" sz="700" b="1" dirty="0">
                          <a:latin typeface="Arial" panose="020B0604020202020204" pitchFamily="34" charset="0"/>
                          <a:cs typeface="Arial" panose="020B0604020202020204" pitchFamily="34" charset="0"/>
                        </a:rPr>
                        <a:t> for heart failure</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700" b="1" dirty="0">
                        <a:latin typeface="Arial" panose="020B0604020202020204" pitchFamily="34" charset="0"/>
                        <a:cs typeface="Arial" panose="020B0604020202020204" pitchFamily="34" charset="0"/>
                      </a:endParaRPr>
                    </a:p>
                  </a:txBody>
                  <a:tcPr marL="19440" marR="19440" marT="36000" marB="36000">
                    <a:lnL w="12700" cap="flat" cmpd="sng" algn="ctr">
                      <a:solidFill>
                        <a:schemeClr val="tx1"/>
                      </a:solidFill>
                      <a:prstDash val="solid"/>
                      <a:round/>
                      <a:headEnd type="none" w="med" len="med"/>
                      <a:tailEnd type="none" w="med" len="med"/>
                    </a:lnL>
                    <a:lnT w="12700" cmpd="sng">
                      <a:noFill/>
                    </a:lnT>
                  </a:tcPr>
                </a:tc>
                <a:extLst>
                  <a:ext uri="{0D108BD9-81ED-4DB2-BD59-A6C34878D82A}">
                    <a16:rowId xmlns:a16="http://schemas.microsoft.com/office/drawing/2014/main" val="128004998"/>
                  </a:ext>
                </a:extLst>
              </a:tr>
              <a:tr h="0">
                <a:tc>
                  <a:txBody>
                    <a:bodyPr/>
                    <a:lstStyle/>
                    <a:p>
                      <a:r>
                        <a:rPr lang="en-US" sz="700" dirty="0">
                          <a:latin typeface="Arial" panose="020B0604020202020204" pitchFamily="34" charset="0"/>
                          <a:cs typeface="Arial" panose="020B0604020202020204" pitchFamily="34" charset="0"/>
                        </a:rPr>
                        <a:t>All patients</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700" dirty="0">
                          <a:latin typeface="Arial" panose="020B0604020202020204" pitchFamily="34" charset="0"/>
                          <a:cs typeface="Arial" panose="020B0604020202020204" pitchFamily="34" charset="0"/>
                        </a:rPr>
                        <a:t>126/4,687 (2.7)</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700" dirty="0">
                          <a:latin typeface="Arial" panose="020B0604020202020204" pitchFamily="34" charset="0"/>
                          <a:cs typeface="Arial" panose="020B0604020202020204" pitchFamily="34" charset="0"/>
                        </a:rPr>
                        <a:t>95/2,333 (4.1)</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700" dirty="0">
                        <a:latin typeface="Arial" panose="020B0604020202020204" pitchFamily="34" charset="0"/>
                        <a:cs typeface="Arial" panose="020B0604020202020204" pitchFamily="34" charset="0"/>
                      </a:endParaRP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700" dirty="0">
                          <a:latin typeface="Arial" panose="020B0604020202020204" pitchFamily="34" charset="0"/>
                          <a:cs typeface="Arial" panose="020B0604020202020204" pitchFamily="34" charset="0"/>
                        </a:rPr>
                        <a:t>0.65 (0.5-0.85)</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700" dirty="0">
                        <a:latin typeface="Arial" panose="020B0604020202020204" pitchFamily="34" charset="0"/>
                        <a:cs typeface="Arial" panose="020B0604020202020204" pitchFamily="34" charset="0"/>
                      </a:endParaRP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700" dirty="0">
                        <a:latin typeface="Arial" panose="020B0604020202020204" pitchFamily="34" charset="0"/>
                        <a:cs typeface="Arial" panose="020B0604020202020204" pitchFamily="34" charset="0"/>
                      </a:endParaRP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35698331"/>
                  </a:ext>
                </a:extLst>
              </a:tr>
              <a:tr h="0">
                <a:tc gridSpan="7">
                  <a:txBody>
                    <a:bodyPr/>
                    <a:lstStyle/>
                    <a:p>
                      <a:r>
                        <a:rPr lang="en-US" sz="700" b="1" dirty="0">
                          <a:latin typeface="Arial" panose="020B0604020202020204" pitchFamily="34" charset="0"/>
                          <a:cs typeface="Arial" panose="020B0604020202020204" pitchFamily="34" charset="0"/>
                        </a:rPr>
                        <a:t>Metformin at baseline</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700" b="1" dirty="0">
                        <a:latin typeface="Arial" panose="020B0604020202020204" pitchFamily="34" charset="0"/>
                        <a:cs typeface="Arial" panose="020B0604020202020204" pitchFamily="34" charset="0"/>
                      </a:endParaRPr>
                    </a:p>
                  </a:txBody>
                  <a:tcPr marL="19440" marR="19440" marT="36000" marB="3600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37771753"/>
                  </a:ext>
                </a:extLst>
              </a:tr>
              <a:tr h="0">
                <a:tc>
                  <a:txBody>
                    <a:bodyPr/>
                    <a:lstStyle/>
                    <a:p>
                      <a:pPr marL="0" indent="95250">
                        <a:tabLst/>
                      </a:pPr>
                      <a:r>
                        <a:rPr lang="en-US" sz="700" dirty="0">
                          <a:latin typeface="Arial" panose="020B0604020202020204" pitchFamily="34" charset="0"/>
                          <a:cs typeface="Arial" panose="020B0604020202020204" pitchFamily="34" charset="0"/>
                        </a:rPr>
                        <a:t>Yes</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tabLst/>
                      </a:pPr>
                      <a:r>
                        <a:rPr lang="en-US" sz="700" dirty="0">
                          <a:latin typeface="Arial" panose="020B0604020202020204" pitchFamily="34" charset="0"/>
                          <a:cs typeface="Arial" panose="020B0604020202020204" pitchFamily="34" charset="0"/>
                        </a:rPr>
                        <a:t>79/3,459 (2.3)</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r>
                        <a:rPr lang="en-US" sz="700" dirty="0">
                          <a:latin typeface="Arial" panose="020B0604020202020204" pitchFamily="34" charset="0"/>
                          <a:cs typeface="Arial" panose="020B0604020202020204" pitchFamily="34" charset="0"/>
                        </a:rPr>
                        <a:t>59/1,734 (3.4)</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r>
                        <a:rPr lang="en-US" sz="700" dirty="0">
                          <a:latin typeface="Arial" panose="020B0604020202020204" pitchFamily="34" charset="0"/>
                          <a:cs typeface="Arial" panose="020B0604020202020204" pitchFamily="34" charset="0"/>
                        </a:rPr>
                        <a:t>7.9 vs 11.9</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r>
                        <a:rPr lang="en-US" sz="700" dirty="0">
                          <a:latin typeface="Arial" panose="020B0604020202020204" pitchFamily="34" charset="0"/>
                          <a:cs typeface="Arial" panose="020B0604020202020204" pitchFamily="34" charset="0"/>
                        </a:rPr>
                        <a:t>0.68 (0.49-0.95)</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endParaRPr lang="en-US" sz="700" dirty="0">
                        <a:latin typeface="Arial" panose="020B0604020202020204" pitchFamily="34" charset="0"/>
                        <a:cs typeface="Arial" panose="020B0604020202020204" pitchFamily="34" charset="0"/>
                      </a:endParaRP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lang="en-US" sz="700" dirty="0">
                          <a:latin typeface="Arial" panose="020B0604020202020204" pitchFamily="34" charset="0"/>
                          <a:cs typeface="Arial" panose="020B0604020202020204" pitchFamily="34" charset="0"/>
                        </a:rPr>
                        <a:t>P=0.61</a:t>
                      </a:r>
                    </a:p>
                  </a:txBody>
                  <a:tcPr marL="19440" marR="1944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38101621"/>
                  </a:ext>
                </a:extLst>
              </a:tr>
              <a:tr h="0">
                <a:tc>
                  <a:txBody>
                    <a:bodyPr/>
                    <a:lstStyle/>
                    <a:p>
                      <a:pPr marL="0" indent="95250">
                        <a:tabLst/>
                      </a:pPr>
                      <a:r>
                        <a:rPr lang="en-US" sz="700" dirty="0">
                          <a:latin typeface="Arial" panose="020B0604020202020204" pitchFamily="34" charset="0"/>
                          <a:cs typeface="Arial" panose="020B0604020202020204" pitchFamily="34" charset="0"/>
                        </a:rPr>
                        <a:t>No</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tabLst/>
                      </a:pPr>
                      <a:r>
                        <a:rPr lang="en-US" sz="700" dirty="0">
                          <a:latin typeface="Arial" panose="020B0604020202020204" pitchFamily="34" charset="0"/>
                          <a:cs typeface="Arial" panose="020B0604020202020204" pitchFamily="34" charset="0"/>
                        </a:rPr>
                        <a:t>47/1,228 (3.8)</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r>
                        <a:rPr lang="en-US" sz="700" dirty="0">
                          <a:latin typeface="Arial" panose="020B0604020202020204" pitchFamily="34" charset="0"/>
                          <a:cs typeface="Arial" panose="020B0604020202020204" pitchFamily="34" charset="0"/>
                        </a:rPr>
                        <a:t>36/599 (6.0)</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r>
                        <a:rPr lang="en-US" sz="700" dirty="0">
                          <a:latin typeface="Arial" panose="020B0604020202020204" pitchFamily="34" charset="0"/>
                          <a:cs typeface="Arial" panose="020B0604020202020204" pitchFamily="34" charset="0"/>
                        </a:rPr>
                        <a:t>13.6 vs 22.6</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r>
                        <a:rPr lang="en-US" sz="700" dirty="0">
                          <a:latin typeface="Arial" panose="020B0604020202020204" pitchFamily="34" charset="0"/>
                          <a:cs typeface="Arial" panose="020B0604020202020204" pitchFamily="34" charset="0"/>
                        </a:rPr>
                        <a:t>0.59 (0.38-0.91)</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endParaRPr lang="en-US" sz="700" dirty="0">
                        <a:latin typeface="Arial" panose="020B0604020202020204" pitchFamily="34" charset="0"/>
                        <a:cs typeface="Arial" panose="020B0604020202020204" pitchFamily="34" charset="0"/>
                      </a:endParaRP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extLst>
                  <a:ext uri="{0D108BD9-81ED-4DB2-BD59-A6C34878D82A}">
                    <a16:rowId xmlns:a16="http://schemas.microsoft.com/office/drawing/2014/main" val="1519238087"/>
                  </a:ext>
                </a:extLst>
              </a:tr>
              <a:tr h="0">
                <a:tc gridSpan="7">
                  <a:txBody>
                    <a:bodyPr/>
                    <a:lstStyle/>
                    <a:p>
                      <a:pPr marL="0" indent="0">
                        <a:tabLst/>
                      </a:pPr>
                      <a:r>
                        <a:rPr lang="en-US" sz="700" b="1" dirty="0">
                          <a:latin typeface="Arial" panose="020B0604020202020204" pitchFamily="34" charset="0"/>
                          <a:cs typeface="Arial" panose="020B0604020202020204" pitchFamily="34" charset="0"/>
                        </a:rPr>
                        <a:t>SU at baseline</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indent="0">
                        <a:tabLst/>
                      </a:pPr>
                      <a:endParaRPr lang="en-US" sz="700" b="1" dirty="0">
                        <a:latin typeface="Arial" panose="020B0604020202020204" pitchFamily="34" charset="0"/>
                        <a:cs typeface="Arial" panose="020B0604020202020204" pitchFamily="34" charset="0"/>
                      </a:endParaRPr>
                    </a:p>
                  </a:txBody>
                  <a:tcPr marL="19440" marR="19440" marT="36000" marB="3600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72617698"/>
                  </a:ext>
                </a:extLst>
              </a:tr>
              <a:tr h="0">
                <a:tc>
                  <a:txBody>
                    <a:bodyPr/>
                    <a:lstStyle/>
                    <a:p>
                      <a:pPr marL="0" indent="88900">
                        <a:tabLst/>
                      </a:pPr>
                      <a:r>
                        <a:rPr lang="en-US" sz="700" dirty="0">
                          <a:latin typeface="Arial" panose="020B0604020202020204" pitchFamily="34" charset="0"/>
                          <a:cs typeface="Arial" panose="020B0604020202020204" pitchFamily="34" charset="0"/>
                        </a:rPr>
                        <a:t>Yes</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r>
                        <a:rPr lang="en-US" sz="700" dirty="0">
                          <a:latin typeface="Arial" panose="020B0604020202020204" pitchFamily="34" charset="0"/>
                          <a:cs typeface="Arial" panose="020B0604020202020204" pitchFamily="34" charset="0"/>
                        </a:rPr>
                        <a:t>40/2,014 (2.0)</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r>
                        <a:rPr lang="en-US" sz="700" dirty="0">
                          <a:latin typeface="Arial" panose="020B0604020202020204" pitchFamily="34" charset="0"/>
                          <a:cs typeface="Arial" panose="020B0604020202020204" pitchFamily="34" charset="0"/>
                        </a:rPr>
                        <a:t>30/992 (3.0)</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r>
                        <a:rPr lang="en-US" sz="700" dirty="0">
                          <a:latin typeface="Arial" panose="020B0604020202020204" pitchFamily="34" charset="0"/>
                          <a:cs typeface="Arial" panose="020B0604020202020204" pitchFamily="34" charset="0"/>
                        </a:rPr>
                        <a:t>6.8 vs 10.5</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r>
                        <a:rPr lang="en-US" sz="700" dirty="0">
                          <a:latin typeface="Arial" panose="020B0604020202020204" pitchFamily="34" charset="0"/>
                          <a:cs typeface="Arial" panose="020B0604020202020204" pitchFamily="34" charset="0"/>
                        </a:rPr>
                        <a:t>0.65 (0.40-1.04)</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endParaRPr lang="en-US" sz="700" dirty="0">
                        <a:latin typeface="Arial" panose="020B0604020202020204" pitchFamily="34" charset="0"/>
                        <a:cs typeface="Arial" panose="020B0604020202020204" pitchFamily="34" charset="0"/>
                      </a:endParaRP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lang="en-US" sz="700" dirty="0">
                          <a:latin typeface="Arial" panose="020B0604020202020204" pitchFamily="34" charset="0"/>
                          <a:cs typeface="Arial" panose="020B0604020202020204" pitchFamily="34" charset="0"/>
                        </a:rPr>
                        <a:t>P=0.95</a:t>
                      </a:r>
                    </a:p>
                  </a:txBody>
                  <a:tcPr marL="19440" marR="1944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44813708"/>
                  </a:ext>
                </a:extLst>
              </a:tr>
              <a:tr h="0">
                <a:tc>
                  <a:txBody>
                    <a:bodyPr/>
                    <a:lstStyle/>
                    <a:p>
                      <a:pPr marL="0" indent="88900">
                        <a:tabLst/>
                      </a:pPr>
                      <a:r>
                        <a:rPr lang="en-US" sz="700" dirty="0">
                          <a:latin typeface="Arial" panose="020B0604020202020204" pitchFamily="34" charset="0"/>
                          <a:cs typeface="Arial" panose="020B0604020202020204" pitchFamily="34" charset="0"/>
                        </a:rPr>
                        <a:t>No</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r>
                        <a:rPr lang="en-US" sz="700" dirty="0">
                          <a:latin typeface="Arial" panose="020B0604020202020204" pitchFamily="34" charset="0"/>
                          <a:cs typeface="Arial" panose="020B0604020202020204" pitchFamily="34" charset="0"/>
                        </a:rPr>
                        <a:t>86/2,673 (3.2)</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r>
                        <a:rPr lang="en-US" sz="700" dirty="0">
                          <a:latin typeface="Arial" panose="020B0604020202020204" pitchFamily="34" charset="0"/>
                          <a:cs typeface="Arial" panose="020B0604020202020204" pitchFamily="34" charset="0"/>
                        </a:rPr>
                        <a:t>65/1,341 (4.8)</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r>
                        <a:rPr lang="en-US" sz="700" dirty="0">
                          <a:latin typeface="Arial" panose="020B0604020202020204" pitchFamily="34" charset="0"/>
                          <a:cs typeface="Arial" panose="020B0604020202020204" pitchFamily="34" charset="0"/>
                        </a:rPr>
                        <a:t>11.4 vs 17.5</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r>
                        <a:rPr lang="en-US" sz="700" dirty="0">
                          <a:latin typeface="Arial" panose="020B0604020202020204" pitchFamily="34" charset="0"/>
                          <a:cs typeface="Arial" panose="020B0604020202020204" pitchFamily="34" charset="0"/>
                        </a:rPr>
                        <a:t>0.66 (0.48-0.91)</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endParaRPr lang="en-US" sz="700" dirty="0">
                        <a:latin typeface="Arial" panose="020B0604020202020204" pitchFamily="34" charset="0"/>
                        <a:cs typeface="Arial" panose="020B0604020202020204" pitchFamily="34" charset="0"/>
                      </a:endParaRP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extLst>
                  <a:ext uri="{0D108BD9-81ED-4DB2-BD59-A6C34878D82A}">
                    <a16:rowId xmlns:a16="http://schemas.microsoft.com/office/drawing/2014/main" val="3409837749"/>
                  </a:ext>
                </a:extLst>
              </a:tr>
              <a:tr h="0">
                <a:tc gridSpan="7">
                  <a:txBody>
                    <a:bodyPr/>
                    <a:lstStyle/>
                    <a:p>
                      <a:pPr marL="0" indent="0">
                        <a:tabLst/>
                      </a:pPr>
                      <a:r>
                        <a:rPr lang="en-US" sz="700" b="1" dirty="0">
                          <a:latin typeface="Arial" panose="020B0604020202020204" pitchFamily="34" charset="0"/>
                          <a:cs typeface="Arial" panose="020B0604020202020204" pitchFamily="34" charset="0"/>
                        </a:rPr>
                        <a:t>Insulin at baseline</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indent="0">
                        <a:tabLst/>
                      </a:pPr>
                      <a:endParaRPr lang="en-US" sz="700" b="1" dirty="0">
                        <a:latin typeface="Arial" panose="020B0604020202020204" pitchFamily="34" charset="0"/>
                        <a:cs typeface="Arial" panose="020B0604020202020204" pitchFamily="34" charset="0"/>
                      </a:endParaRPr>
                    </a:p>
                  </a:txBody>
                  <a:tcPr marL="19440" marR="19440" marT="36000" marB="3600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335144411"/>
                  </a:ext>
                </a:extLst>
              </a:tr>
              <a:tr h="0">
                <a:tc>
                  <a:txBody>
                    <a:bodyPr/>
                    <a:lstStyle/>
                    <a:p>
                      <a:pPr marL="0" indent="88900">
                        <a:tabLst/>
                      </a:pPr>
                      <a:r>
                        <a:rPr lang="en-US" sz="700" dirty="0">
                          <a:latin typeface="Arial" panose="020B0604020202020204" pitchFamily="34" charset="0"/>
                          <a:cs typeface="Arial" panose="020B0604020202020204" pitchFamily="34" charset="0"/>
                        </a:rPr>
                        <a:t>Yes</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r>
                        <a:rPr lang="en-US" sz="700" dirty="0">
                          <a:latin typeface="Arial" panose="020B0604020202020204" pitchFamily="34" charset="0"/>
                          <a:cs typeface="Arial" panose="020B0604020202020204" pitchFamily="34" charset="0"/>
                        </a:rPr>
                        <a:t>84/2,252 (3.7)</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r>
                        <a:rPr lang="en-US" sz="700" dirty="0">
                          <a:latin typeface="Arial" panose="020B0604020202020204" pitchFamily="34" charset="0"/>
                          <a:cs typeface="Arial" panose="020B0604020202020204" pitchFamily="34" charset="0"/>
                        </a:rPr>
                        <a:t>61/1,135 (5.4)</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r>
                        <a:rPr lang="en-US" sz="700" dirty="0">
                          <a:latin typeface="Arial" panose="020B0604020202020204" pitchFamily="34" charset="0"/>
                          <a:cs typeface="Arial" panose="020B0604020202020204" pitchFamily="34" charset="0"/>
                        </a:rPr>
                        <a:t>13.2 vs 19.6</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r>
                        <a:rPr lang="en-US" sz="700" dirty="0">
                          <a:latin typeface="Arial" panose="020B0604020202020204" pitchFamily="34" charset="0"/>
                          <a:cs typeface="Arial" panose="020B0604020202020204" pitchFamily="34" charset="0"/>
                        </a:rPr>
                        <a:t>0.68 (0.49-0.94)</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endParaRPr lang="en-US" sz="700" dirty="0">
                        <a:latin typeface="Arial" panose="020B0604020202020204" pitchFamily="34" charset="0"/>
                        <a:cs typeface="Arial" panose="020B0604020202020204" pitchFamily="34" charset="0"/>
                      </a:endParaRP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lang="en-US" sz="700" dirty="0">
                          <a:latin typeface="Arial" panose="020B0604020202020204" pitchFamily="34" charset="0"/>
                          <a:cs typeface="Arial" panose="020B0604020202020204" pitchFamily="34" charset="0"/>
                        </a:rPr>
                        <a:t>P=0.72</a:t>
                      </a:r>
                    </a:p>
                  </a:txBody>
                  <a:tcPr marL="19440" marR="1944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6305603"/>
                  </a:ext>
                </a:extLst>
              </a:tr>
              <a:tr h="0">
                <a:tc>
                  <a:txBody>
                    <a:bodyPr/>
                    <a:lstStyle/>
                    <a:p>
                      <a:pPr marL="0" indent="88900">
                        <a:tabLst/>
                      </a:pPr>
                      <a:r>
                        <a:rPr lang="en-US" sz="700" dirty="0">
                          <a:latin typeface="Arial" panose="020B0604020202020204" pitchFamily="34" charset="0"/>
                          <a:cs typeface="Arial" panose="020B0604020202020204" pitchFamily="34" charset="0"/>
                        </a:rPr>
                        <a:t>No</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r>
                        <a:rPr lang="en-US" sz="700" dirty="0">
                          <a:latin typeface="Arial" panose="020B0604020202020204" pitchFamily="34" charset="0"/>
                          <a:cs typeface="Arial" panose="020B0604020202020204" pitchFamily="34" charset="0"/>
                        </a:rPr>
                        <a:t>42/2,435 (1.7)</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r>
                        <a:rPr lang="en-US" sz="700" dirty="0">
                          <a:latin typeface="Arial" panose="020B0604020202020204" pitchFamily="34" charset="0"/>
                          <a:cs typeface="Arial" panose="020B0604020202020204" pitchFamily="34" charset="0"/>
                        </a:rPr>
                        <a:t>34/1,198 (2.8)</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r>
                        <a:rPr lang="en-US" sz="700" dirty="0">
                          <a:latin typeface="Arial" panose="020B0604020202020204" pitchFamily="34" charset="0"/>
                          <a:cs typeface="Arial" panose="020B0604020202020204" pitchFamily="34" charset="0"/>
                        </a:rPr>
                        <a:t>5.9 vs 9.8</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r>
                        <a:rPr lang="en-US" sz="700" dirty="0">
                          <a:latin typeface="Arial" panose="020B0604020202020204" pitchFamily="34" charset="0"/>
                          <a:cs typeface="Arial" panose="020B0604020202020204" pitchFamily="34" charset="0"/>
                        </a:rPr>
                        <a:t>0.61 (0.39-0.96)</a:t>
                      </a: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7938" algn="ctr">
                        <a:tabLst/>
                      </a:pPr>
                      <a:endParaRPr lang="en-US" sz="700" dirty="0">
                        <a:latin typeface="Arial" panose="020B0604020202020204" pitchFamily="34" charset="0"/>
                        <a:cs typeface="Arial" panose="020B0604020202020204" pitchFamily="34" charset="0"/>
                      </a:endParaRPr>
                    </a:p>
                  </a:txBody>
                  <a:tcPr marL="19440" marR="1944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extLst>
                  <a:ext uri="{0D108BD9-81ED-4DB2-BD59-A6C34878D82A}">
                    <a16:rowId xmlns:a16="http://schemas.microsoft.com/office/drawing/2014/main" val="2768075654"/>
                  </a:ext>
                </a:extLst>
              </a:tr>
            </a:tbl>
          </a:graphicData>
        </a:graphic>
      </p:graphicFrame>
      <p:cxnSp>
        <p:nvCxnSpPr>
          <p:cNvPr id="127" name="Straight Connector 126">
            <a:extLst>
              <a:ext uri="{FF2B5EF4-FFF2-40B4-BE49-F238E27FC236}">
                <a16:creationId xmlns:a16="http://schemas.microsoft.com/office/drawing/2014/main" id="{D9C40411-C7C6-1C46-AC16-0D7553733FDF}"/>
              </a:ext>
            </a:extLst>
          </p:cNvPr>
          <p:cNvCxnSpPr>
            <a:cxnSpLocks/>
          </p:cNvCxnSpPr>
          <p:nvPr/>
        </p:nvCxnSpPr>
        <p:spPr>
          <a:xfrm flipV="1">
            <a:off x="10860698" y="2681654"/>
            <a:ext cx="0" cy="2134095"/>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a:extLst>
              <a:ext uri="{FF2B5EF4-FFF2-40B4-BE49-F238E27FC236}">
                <a16:creationId xmlns:a16="http://schemas.microsoft.com/office/drawing/2014/main" id="{2DE31F94-1C43-514D-A08C-73DBD438B252}"/>
              </a:ext>
            </a:extLst>
          </p:cNvPr>
          <p:cNvCxnSpPr>
            <a:cxnSpLocks/>
          </p:cNvCxnSpPr>
          <p:nvPr/>
        </p:nvCxnSpPr>
        <p:spPr>
          <a:xfrm>
            <a:off x="9685948" y="4758597"/>
            <a:ext cx="1759927"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a:extLst>
              <a:ext uri="{FF2B5EF4-FFF2-40B4-BE49-F238E27FC236}">
                <a16:creationId xmlns:a16="http://schemas.microsoft.com/office/drawing/2014/main" id="{04333E94-03DF-CE45-A65D-84CA8F534146}"/>
              </a:ext>
            </a:extLst>
          </p:cNvPr>
          <p:cNvCxnSpPr>
            <a:cxnSpLocks/>
          </p:cNvCxnSpPr>
          <p:nvPr/>
        </p:nvCxnSpPr>
        <p:spPr>
          <a:xfrm flipV="1">
            <a:off x="9692298" y="4759770"/>
            <a:ext cx="0" cy="5597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0" name="TextBox 129">
            <a:extLst>
              <a:ext uri="{FF2B5EF4-FFF2-40B4-BE49-F238E27FC236}">
                <a16:creationId xmlns:a16="http://schemas.microsoft.com/office/drawing/2014/main" id="{98618953-1BF7-AB45-B028-3E658FB0BEDF}"/>
              </a:ext>
            </a:extLst>
          </p:cNvPr>
          <p:cNvSpPr txBox="1"/>
          <p:nvPr/>
        </p:nvSpPr>
        <p:spPr>
          <a:xfrm>
            <a:off x="9593873" y="4823270"/>
            <a:ext cx="224420" cy="138499"/>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0.25</a:t>
            </a:r>
          </a:p>
        </p:txBody>
      </p:sp>
      <p:cxnSp>
        <p:nvCxnSpPr>
          <p:cNvPr id="131" name="Straight Connector 130">
            <a:extLst>
              <a:ext uri="{FF2B5EF4-FFF2-40B4-BE49-F238E27FC236}">
                <a16:creationId xmlns:a16="http://schemas.microsoft.com/office/drawing/2014/main" id="{B5366D16-3AFD-B841-9AAE-351445E6BFBD}"/>
              </a:ext>
            </a:extLst>
          </p:cNvPr>
          <p:cNvCxnSpPr>
            <a:cxnSpLocks/>
          </p:cNvCxnSpPr>
          <p:nvPr/>
        </p:nvCxnSpPr>
        <p:spPr>
          <a:xfrm flipV="1">
            <a:off x="10279673" y="4759770"/>
            <a:ext cx="0" cy="5597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2" name="TextBox 131">
            <a:extLst>
              <a:ext uri="{FF2B5EF4-FFF2-40B4-BE49-F238E27FC236}">
                <a16:creationId xmlns:a16="http://schemas.microsoft.com/office/drawing/2014/main" id="{A50A9271-D9B0-384E-969F-29119FCE0FEE}"/>
              </a:ext>
            </a:extLst>
          </p:cNvPr>
          <p:cNvSpPr txBox="1"/>
          <p:nvPr/>
        </p:nvSpPr>
        <p:spPr>
          <a:xfrm>
            <a:off x="10194258" y="4823270"/>
            <a:ext cx="16030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0.5</a:t>
            </a:r>
          </a:p>
        </p:txBody>
      </p:sp>
      <p:sp>
        <p:nvSpPr>
          <p:cNvPr id="133" name="TextBox 132">
            <a:extLst>
              <a:ext uri="{FF2B5EF4-FFF2-40B4-BE49-F238E27FC236}">
                <a16:creationId xmlns:a16="http://schemas.microsoft.com/office/drawing/2014/main" id="{4860764B-83E6-2D4C-A597-7F936E0BCB0E}"/>
              </a:ext>
            </a:extLst>
          </p:cNvPr>
          <p:cNvSpPr txBox="1"/>
          <p:nvPr/>
        </p:nvSpPr>
        <p:spPr>
          <a:xfrm>
            <a:off x="10829723" y="4823270"/>
            <a:ext cx="6412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1</a:t>
            </a:r>
          </a:p>
        </p:txBody>
      </p:sp>
      <p:cxnSp>
        <p:nvCxnSpPr>
          <p:cNvPr id="134" name="Straight Connector 133">
            <a:extLst>
              <a:ext uri="{FF2B5EF4-FFF2-40B4-BE49-F238E27FC236}">
                <a16:creationId xmlns:a16="http://schemas.microsoft.com/office/drawing/2014/main" id="{FBC328F4-85C2-DE4D-8FB5-37BC302963A4}"/>
              </a:ext>
            </a:extLst>
          </p:cNvPr>
          <p:cNvCxnSpPr>
            <a:cxnSpLocks/>
          </p:cNvCxnSpPr>
          <p:nvPr/>
        </p:nvCxnSpPr>
        <p:spPr>
          <a:xfrm flipV="1">
            <a:off x="11448073" y="4759770"/>
            <a:ext cx="0" cy="5597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5" name="TextBox 134">
            <a:extLst>
              <a:ext uri="{FF2B5EF4-FFF2-40B4-BE49-F238E27FC236}">
                <a16:creationId xmlns:a16="http://schemas.microsoft.com/office/drawing/2014/main" id="{685BBAFD-3D9C-3746-A023-85789F3BB83D}"/>
              </a:ext>
            </a:extLst>
          </p:cNvPr>
          <p:cNvSpPr txBox="1"/>
          <p:nvPr/>
        </p:nvSpPr>
        <p:spPr>
          <a:xfrm>
            <a:off x="11426623" y="4823270"/>
            <a:ext cx="64120" cy="138499"/>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2</a:t>
            </a:r>
          </a:p>
        </p:txBody>
      </p:sp>
      <p:sp>
        <p:nvSpPr>
          <p:cNvPr id="136" name="TextBox 135">
            <a:extLst>
              <a:ext uri="{FF2B5EF4-FFF2-40B4-BE49-F238E27FC236}">
                <a16:creationId xmlns:a16="http://schemas.microsoft.com/office/drawing/2014/main" id="{7158DB41-C84E-DE40-8698-666937AA2EB9}"/>
              </a:ext>
            </a:extLst>
          </p:cNvPr>
          <p:cNvSpPr txBox="1"/>
          <p:nvPr/>
        </p:nvSpPr>
        <p:spPr>
          <a:xfrm>
            <a:off x="10930814" y="5035995"/>
            <a:ext cx="662041" cy="107722"/>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err="1">
                <a:ln>
                  <a:noFill/>
                </a:ln>
                <a:solidFill>
                  <a:srgbClr val="000000"/>
                </a:solidFill>
                <a:effectLst/>
                <a:uLnTx/>
                <a:uFillTx/>
                <a:latin typeface="Arial" panose="020B0604020202020204" pitchFamily="34" charset="0"/>
                <a:ea typeface="Aileron" charset="0"/>
                <a:cs typeface="Arial" panose="020B0604020202020204" pitchFamily="34" charset="0"/>
              </a:rPr>
              <a:t>Favours</a:t>
            </a: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 placebo</a:t>
            </a:r>
          </a:p>
        </p:txBody>
      </p:sp>
      <p:sp>
        <p:nvSpPr>
          <p:cNvPr id="137" name="TextBox 136">
            <a:extLst>
              <a:ext uri="{FF2B5EF4-FFF2-40B4-BE49-F238E27FC236}">
                <a16:creationId xmlns:a16="http://schemas.microsoft.com/office/drawing/2014/main" id="{B300620F-F229-8A48-832F-F388C9E128BA}"/>
              </a:ext>
            </a:extLst>
          </p:cNvPr>
          <p:cNvSpPr txBox="1"/>
          <p:nvPr/>
        </p:nvSpPr>
        <p:spPr>
          <a:xfrm>
            <a:off x="9934447" y="5035995"/>
            <a:ext cx="870431" cy="107722"/>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err="1">
                <a:ln>
                  <a:noFill/>
                </a:ln>
                <a:solidFill>
                  <a:srgbClr val="000000"/>
                </a:solidFill>
                <a:effectLst/>
                <a:uLnTx/>
                <a:uFillTx/>
                <a:latin typeface="Arial" panose="020B0604020202020204" pitchFamily="34" charset="0"/>
                <a:ea typeface="Aileron" charset="0"/>
                <a:cs typeface="Arial" panose="020B0604020202020204" pitchFamily="34" charset="0"/>
              </a:rPr>
              <a:t>Favours</a:t>
            </a: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 empagliflozin</a:t>
            </a:r>
          </a:p>
        </p:txBody>
      </p:sp>
      <p:cxnSp>
        <p:nvCxnSpPr>
          <p:cNvPr id="138" name="Straight Connector 137">
            <a:extLst>
              <a:ext uri="{FF2B5EF4-FFF2-40B4-BE49-F238E27FC236}">
                <a16:creationId xmlns:a16="http://schemas.microsoft.com/office/drawing/2014/main" id="{C8F0CA25-AC11-9F4E-B157-EB7FF81086BE}"/>
              </a:ext>
            </a:extLst>
          </p:cNvPr>
          <p:cNvCxnSpPr>
            <a:cxnSpLocks/>
          </p:cNvCxnSpPr>
          <p:nvPr/>
        </p:nvCxnSpPr>
        <p:spPr>
          <a:xfrm flipV="1">
            <a:off x="10495573" y="2790826"/>
            <a:ext cx="0" cy="1971674"/>
          </a:xfrm>
          <a:prstGeom prst="line">
            <a:avLst/>
          </a:prstGeom>
          <a:ln w="9525">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139" name="Group 138">
            <a:extLst>
              <a:ext uri="{FF2B5EF4-FFF2-40B4-BE49-F238E27FC236}">
                <a16:creationId xmlns:a16="http://schemas.microsoft.com/office/drawing/2014/main" id="{39621C49-90DF-0444-98C2-868E7BB01BCA}"/>
              </a:ext>
            </a:extLst>
          </p:cNvPr>
          <p:cNvGrpSpPr/>
          <p:nvPr/>
        </p:nvGrpSpPr>
        <p:grpSpPr>
          <a:xfrm>
            <a:off x="10257448" y="4351705"/>
            <a:ext cx="550252" cy="81822"/>
            <a:chOff x="2889250" y="4972495"/>
            <a:chExt cx="479425" cy="55977"/>
          </a:xfrm>
        </p:grpSpPr>
        <p:cxnSp>
          <p:nvCxnSpPr>
            <p:cNvPr id="140" name="Straight Connector 139">
              <a:extLst>
                <a:ext uri="{FF2B5EF4-FFF2-40B4-BE49-F238E27FC236}">
                  <a16:creationId xmlns:a16="http://schemas.microsoft.com/office/drawing/2014/main" id="{8AF9C49C-B841-AF44-B801-D8405DDEE5A0}"/>
                </a:ext>
              </a:extLst>
            </p:cNvPr>
            <p:cNvCxnSpPr>
              <a:cxnSpLocks/>
            </p:cNvCxnSpPr>
            <p:nvPr/>
          </p:nvCxnSpPr>
          <p:spPr>
            <a:xfrm flipV="1">
              <a:off x="2889250" y="4972495"/>
              <a:ext cx="0" cy="5597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a:extLst>
                <a:ext uri="{FF2B5EF4-FFF2-40B4-BE49-F238E27FC236}">
                  <a16:creationId xmlns:a16="http://schemas.microsoft.com/office/drawing/2014/main" id="{AAE63A7D-7810-0C40-BCB7-1A9D3BB98D43}"/>
                </a:ext>
              </a:extLst>
            </p:cNvPr>
            <p:cNvCxnSpPr>
              <a:cxnSpLocks/>
            </p:cNvCxnSpPr>
            <p:nvPr/>
          </p:nvCxnSpPr>
          <p:spPr>
            <a:xfrm flipV="1">
              <a:off x="3368675" y="4972495"/>
              <a:ext cx="0" cy="5597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BD51341D-A47F-1147-87E4-B33036CFB637}"/>
                </a:ext>
              </a:extLst>
            </p:cNvPr>
            <p:cNvCxnSpPr>
              <a:cxnSpLocks/>
            </p:cNvCxnSpPr>
            <p:nvPr/>
          </p:nvCxnSpPr>
          <p:spPr>
            <a:xfrm>
              <a:off x="2889250" y="5000483"/>
              <a:ext cx="47625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49" name="Group 148">
            <a:extLst>
              <a:ext uri="{FF2B5EF4-FFF2-40B4-BE49-F238E27FC236}">
                <a16:creationId xmlns:a16="http://schemas.microsoft.com/office/drawing/2014/main" id="{7AC0FC54-6A52-6648-A943-634BD539A3BB}"/>
              </a:ext>
            </a:extLst>
          </p:cNvPr>
          <p:cNvGrpSpPr/>
          <p:nvPr/>
        </p:nvGrpSpPr>
        <p:grpSpPr>
          <a:xfrm>
            <a:off x="10089173" y="3814641"/>
            <a:ext cx="810601" cy="81822"/>
            <a:chOff x="2889250" y="4972495"/>
            <a:chExt cx="479425" cy="55977"/>
          </a:xfrm>
        </p:grpSpPr>
        <p:cxnSp>
          <p:nvCxnSpPr>
            <p:cNvPr id="150" name="Straight Connector 149">
              <a:extLst>
                <a:ext uri="{FF2B5EF4-FFF2-40B4-BE49-F238E27FC236}">
                  <a16:creationId xmlns:a16="http://schemas.microsoft.com/office/drawing/2014/main" id="{468BA42C-F468-D840-A0FE-6C47FD98A8F5}"/>
                </a:ext>
              </a:extLst>
            </p:cNvPr>
            <p:cNvCxnSpPr>
              <a:cxnSpLocks/>
            </p:cNvCxnSpPr>
            <p:nvPr/>
          </p:nvCxnSpPr>
          <p:spPr>
            <a:xfrm flipV="1">
              <a:off x="2889250" y="4972495"/>
              <a:ext cx="0" cy="5597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a:extLst>
                <a:ext uri="{FF2B5EF4-FFF2-40B4-BE49-F238E27FC236}">
                  <a16:creationId xmlns:a16="http://schemas.microsoft.com/office/drawing/2014/main" id="{611E2EC7-E098-F94D-A800-14E398AED03C}"/>
                </a:ext>
              </a:extLst>
            </p:cNvPr>
            <p:cNvCxnSpPr>
              <a:cxnSpLocks/>
            </p:cNvCxnSpPr>
            <p:nvPr/>
          </p:nvCxnSpPr>
          <p:spPr>
            <a:xfrm flipV="1">
              <a:off x="3368675" y="4972495"/>
              <a:ext cx="0" cy="5597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a:extLst>
                <a:ext uri="{FF2B5EF4-FFF2-40B4-BE49-F238E27FC236}">
                  <a16:creationId xmlns:a16="http://schemas.microsoft.com/office/drawing/2014/main" id="{94E54AAC-7AB8-A34A-AD8F-BEFE051E470A}"/>
                </a:ext>
              </a:extLst>
            </p:cNvPr>
            <p:cNvCxnSpPr>
              <a:cxnSpLocks/>
            </p:cNvCxnSpPr>
            <p:nvPr/>
          </p:nvCxnSpPr>
          <p:spPr>
            <a:xfrm>
              <a:off x="2889250" y="5000483"/>
              <a:ext cx="47625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54" name="Group 153">
            <a:extLst>
              <a:ext uri="{FF2B5EF4-FFF2-40B4-BE49-F238E27FC236}">
                <a16:creationId xmlns:a16="http://schemas.microsoft.com/office/drawing/2014/main" id="{CE14AA65-2CEA-6B4F-9DE6-AA925EDF491E}"/>
              </a:ext>
            </a:extLst>
          </p:cNvPr>
          <p:cNvGrpSpPr/>
          <p:nvPr/>
        </p:nvGrpSpPr>
        <p:grpSpPr>
          <a:xfrm>
            <a:off x="10044723" y="3460507"/>
            <a:ext cx="737577" cy="81822"/>
            <a:chOff x="2889250" y="4972495"/>
            <a:chExt cx="479425" cy="55977"/>
          </a:xfrm>
        </p:grpSpPr>
        <p:cxnSp>
          <p:nvCxnSpPr>
            <p:cNvPr id="155" name="Straight Connector 154">
              <a:extLst>
                <a:ext uri="{FF2B5EF4-FFF2-40B4-BE49-F238E27FC236}">
                  <a16:creationId xmlns:a16="http://schemas.microsoft.com/office/drawing/2014/main" id="{35AB5F3E-2089-E940-8CF4-8A0C41FC21F0}"/>
                </a:ext>
              </a:extLst>
            </p:cNvPr>
            <p:cNvCxnSpPr>
              <a:cxnSpLocks/>
            </p:cNvCxnSpPr>
            <p:nvPr/>
          </p:nvCxnSpPr>
          <p:spPr>
            <a:xfrm flipV="1">
              <a:off x="2889250" y="4972495"/>
              <a:ext cx="0" cy="5597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a:extLst>
                <a:ext uri="{FF2B5EF4-FFF2-40B4-BE49-F238E27FC236}">
                  <a16:creationId xmlns:a16="http://schemas.microsoft.com/office/drawing/2014/main" id="{A88A28D8-2178-8544-9654-07615E38A4E0}"/>
                </a:ext>
              </a:extLst>
            </p:cNvPr>
            <p:cNvCxnSpPr>
              <a:cxnSpLocks/>
            </p:cNvCxnSpPr>
            <p:nvPr/>
          </p:nvCxnSpPr>
          <p:spPr>
            <a:xfrm flipV="1">
              <a:off x="3368675" y="4972495"/>
              <a:ext cx="0" cy="5597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a:extLst>
                <a:ext uri="{FF2B5EF4-FFF2-40B4-BE49-F238E27FC236}">
                  <a16:creationId xmlns:a16="http://schemas.microsoft.com/office/drawing/2014/main" id="{3594B1BE-3336-5A4A-A3DF-59A56F553347}"/>
                </a:ext>
              </a:extLst>
            </p:cNvPr>
            <p:cNvCxnSpPr>
              <a:cxnSpLocks/>
            </p:cNvCxnSpPr>
            <p:nvPr/>
          </p:nvCxnSpPr>
          <p:spPr>
            <a:xfrm>
              <a:off x="2889250" y="5000483"/>
              <a:ext cx="47625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64" name="Group 163">
            <a:extLst>
              <a:ext uri="{FF2B5EF4-FFF2-40B4-BE49-F238E27FC236}">
                <a16:creationId xmlns:a16="http://schemas.microsoft.com/office/drawing/2014/main" id="{367547EC-824B-A84D-BC4E-50149BAC12A1}"/>
              </a:ext>
            </a:extLst>
          </p:cNvPr>
          <p:cNvGrpSpPr/>
          <p:nvPr/>
        </p:nvGrpSpPr>
        <p:grpSpPr>
          <a:xfrm>
            <a:off x="10276498" y="2922223"/>
            <a:ext cx="448652" cy="81822"/>
            <a:chOff x="2889250" y="4972495"/>
            <a:chExt cx="479425" cy="55977"/>
          </a:xfrm>
        </p:grpSpPr>
        <p:cxnSp>
          <p:nvCxnSpPr>
            <p:cNvPr id="165" name="Straight Connector 164">
              <a:extLst>
                <a:ext uri="{FF2B5EF4-FFF2-40B4-BE49-F238E27FC236}">
                  <a16:creationId xmlns:a16="http://schemas.microsoft.com/office/drawing/2014/main" id="{5534D9B8-16CA-3A43-8B80-B386B972D55E}"/>
                </a:ext>
              </a:extLst>
            </p:cNvPr>
            <p:cNvCxnSpPr>
              <a:cxnSpLocks/>
            </p:cNvCxnSpPr>
            <p:nvPr/>
          </p:nvCxnSpPr>
          <p:spPr>
            <a:xfrm flipV="1">
              <a:off x="2889250" y="4972495"/>
              <a:ext cx="0" cy="5597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a:extLst>
                <a:ext uri="{FF2B5EF4-FFF2-40B4-BE49-F238E27FC236}">
                  <a16:creationId xmlns:a16="http://schemas.microsoft.com/office/drawing/2014/main" id="{61487A9F-295B-BE40-8195-7EF732684E38}"/>
                </a:ext>
              </a:extLst>
            </p:cNvPr>
            <p:cNvCxnSpPr>
              <a:cxnSpLocks/>
            </p:cNvCxnSpPr>
            <p:nvPr/>
          </p:nvCxnSpPr>
          <p:spPr>
            <a:xfrm flipV="1">
              <a:off x="3368675" y="4972495"/>
              <a:ext cx="0" cy="5597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7" name="Straight Connector 166">
              <a:extLst>
                <a:ext uri="{FF2B5EF4-FFF2-40B4-BE49-F238E27FC236}">
                  <a16:creationId xmlns:a16="http://schemas.microsoft.com/office/drawing/2014/main" id="{742F5E0D-7205-E645-8327-8C831FFD0D6D}"/>
                </a:ext>
              </a:extLst>
            </p:cNvPr>
            <p:cNvCxnSpPr>
              <a:cxnSpLocks/>
            </p:cNvCxnSpPr>
            <p:nvPr/>
          </p:nvCxnSpPr>
          <p:spPr>
            <a:xfrm>
              <a:off x="2889250" y="5000483"/>
              <a:ext cx="47625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174" name="Straight Connector 173">
            <a:extLst>
              <a:ext uri="{FF2B5EF4-FFF2-40B4-BE49-F238E27FC236}">
                <a16:creationId xmlns:a16="http://schemas.microsoft.com/office/drawing/2014/main" id="{FDC0A8D5-8BD5-6E41-A170-A759D9EAE3B5}"/>
              </a:ext>
            </a:extLst>
          </p:cNvPr>
          <p:cNvCxnSpPr>
            <a:cxnSpLocks/>
          </p:cNvCxnSpPr>
          <p:nvPr/>
        </p:nvCxnSpPr>
        <p:spPr>
          <a:xfrm>
            <a:off x="9669096" y="5004782"/>
            <a:ext cx="1125904" cy="0"/>
          </a:xfrm>
          <a:prstGeom prst="line">
            <a:avLst/>
          </a:prstGeom>
          <a:ln w="9525">
            <a:solidFill>
              <a:schemeClr val="tx1"/>
            </a:solidFill>
            <a:headEnd type="triangle"/>
          </a:ln>
          <a:effectLst/>
        </p:spPr>
        <p:style>
          <a:lnRef idx="2">
            <a:schemeClr val="accent1"/>
          </a:lnRef>
          <a:fillRef idx="0">
            <a:schemeClr val="accent1"/>
          </a:fillRef>
          <a:effectRef idx="1">
            <a:schemeClr val="accent1"/>
          </a:effectRef>
          <a:fontRef idx="minor">
            <a:schemeClr val="tx1"/>
          </a:fontRef>
        </p:style>
      </p:cxnSp>
      <p:cxnSp>
        <p:nvCxnSpPr>
          <p:cNvPr id="175" name="Straight Connector 174">
            <a:extLst>
              <a:ext uri="{FF2B5EF4-FFF2-40B4-BE49-F238E27FC236}">
                <a16:creationId xmlns:a16="http://schemas.microsoft.com/office/drawing/2014/main" id="{144A5533-CE22-F749-A7A2-7311884C2FCB}"/>
              </a:ext>
            </a:extLst>
          </p:cNvPr>
          <p:cNvCxnSpPr>
            <a:cxnSpLocks/>
          </p:cNvCxnSpPr>
          <p:nvPr/>
        </p:nvCxnSpPr>
        <p:spPr>
          <a:xfrm flipH="1">
            <a:off x="10937876" y="5004782"/>
            <a:ext cx="659422" cy="0"/>
          </a:xfrm>
          <a:prstGeom prst="line">
            <a:avLst/>
          </a:prstGeom>
          <a:ln w="9525">
            <a:solidFill>
              <a:schemeClr val="tx1"/>
            </a:solidFill>
            <a:headEnd type="triangle"/>
          </a:ln>
          <a:effectLst/>
        </p:spPr>
        <p:style>
          <a:lnRef idx="2">
            <a:schemeClr val="accent1"/>
          </a:lnRef>
          <a:fillRef idx="0">
            <a:schemeClr val="accent1"/>
          </a:fillRef>
          <a:effectRef idx="1">
            <a:schemeClr val="accent1"/>
          </a:effectRef>
          <a:fontRef idx="minor">
            <a:schemeClr val="tx1"/>
          </a:fontRef>
        </p:style>
      </p:cxnSp>
      <p:sp>
        <p:nvSpPr>
          <p:cNvPr id="179" name="Oval 178">
            <a:extLst>
              <a:ext uri="{FF2B5EF4-FFF2-40B4-BE49-F238E27FC236}">
                <a16:creationId xmlns:a16="http://schemas.microsoft.com/office/drawing/2014/main" id="{29396B25-A601-3349-B475-ADEFDB861367}"/>
              </a:ext>
            </a:extLst>
          </p:cNvPr>
          <p:cNvSpPr/>
          <p:nvPr/>
        </p:nvSpPr>
        <p:spPr>
          <a:xfrm>
            <a:off x="4333218" y="3478996"/>
            <a:ext cx="51458" cy="5302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80" name="Oval 179">
            <a:extLst>
              <a:ext uri="{FF2B5EF4-FFF2-40B4-BE49-F238E27FC236}">
                <a16:creationId xmlns:a16="http://schemas.microsoft.com/office/drawing/2014/main" id="{8F47B404-4606-2147-8640-7D21FBC0C0A0}"/>
              </a:ext>
            </a:extLst>
          </p:cNvPr>
          <p:cNvSpPr/>
          <p:nvPr/>
        </p:nvSpPr>
        <p:spPr>
          <a:xfrm>
            <a:off x="4517367" y="2888445"/>
            <a:ext cx="89558" cy="922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81" name="Oval 180">
            <a:extLst>
              <a:ext uri="{FF2B5EF4-FFF2-40B4-BE49-F238E27FC236}">
                <a16:creationId xmlns:a16="http://schemas.microsoft.com/office/drawing/2014/main" id="{5314DB9D-42E5-024E-8D91-B38F1EA38BF3}"/>
              </a:ext>
            </a:extLst>
          </p:cNvPr>
          <p:cNvSpPr/>
          <p:nvPr/>
        </p:nvSpPr>
        <p:spPr>
          <a:xfrm>
            <a:off x="4564992" y="3815546"/>
            <a:ext cx="65492" cy="6748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82" name="Oval 181">
            <a:extLst>
              <a:ext uri="{FF2B5EF4-FFF2-40B4-BE49-F238E27FC236}">
                <a16:creationId xmlns:a16="http://schemas.microsoft.com/office/drawing/2014/main" id="{04FA96DA-75E4-F74E-A1AD-F338A7A8FFA8}"/>
              </a:ext>
            </a:extLst>
          </p:cNvPr>
          <p:cNvSpPr/>
          <p:nvPr/>
        </p:nvSpPr>
        <p:spPr>
          <a:xfrm>
            <a:off x="4555796" y="4319764"/>
            <a:ext cx="65492" cy="6748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83" name="Oval 182">
            <a:extLst>
              <a:ext uri="{FF2B5EF4-FFF2-40B4-BE49-F238E27FC236}">
                <a16:creationId xmlns:a16="http://schemas.microsoft.com/office/drawing/2014/main" id="{25BE695A-6226-5741-ADD2-3F6A8D13DABB}"/>
              </a:ext>
            </a:extLst>
          </p:cNvPr>
          <p:cNvSpPr/>
          <p:nvPr/>
        </p:nvSpPr>
        <p:spPr>
          <a:xfrm>
            <a:off x="4504996" y="4548364"/>
            <a:ext cx="65492" cy="6748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84" name="Oval 183">
            <a:extLst>
              <a:ext uri="{FF2B5EF4-FFF2-40B4-BE49-F238E27FC236}">
                <a16:creationId xmlns:a16="http://schemas.microsoft.com/office/drawing/2014/main" id="{93AE4BE1-F054-CF41-86AA-D95EA4B8CE78}"/>
              </a:ext>
            </a:extLst>
          </p:cNvPr>
          <p:cNvSpPr/>
          <p:nvPr/>
        </p:nvSpPr>
        <p:spPr>
          <a:xfrm>
            <a:off x="10455557" y="2908716"/>
            <a:ext cx="90535" cy="9328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87" name="Oval 186">
            <a:extLst>
              <a:ext uri="{FF2B5EF4-FFF2-40B4-BE49-F238E27FC236}">
                <a16:creationId xmlns:a16="http://schemas.microsoft.com/office/drawing/2014/main" id="{65E69AF0-FCE1-7E46-A2FE-68AE86985976}"/>
              </a:ext>
            </a:extLst>
          </p:cNvPr>
          <p:cNvSpPr/>
          <p:nvPr/>
        </p:nvSpPr>
        <p:spPr>
          <a:xfrm>
            <a:off x="10396490" y="3477041"/>
            <a:ext cx="45818" cy="4720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88" name="Oval 187">
            <a:extLst>
              <a:ext uri="{FF2B5EF4-FFF2-40B4-BE49-F238E27FC236}">
                <a16:creationId xmlns:a16="http://schemas.microsoft.com/office/drawing/2014/main" id="{800B4D7F-EB50-E644-AEF1-50C8DEE7E0FB}"/>
              </a:ext>
            </a:extLst>
          </p:cNvPr>
          <p:cNvSpPr/>
          <p:nvPr/>
        </p:nvSpPr>
        <p:spPr>
          <a:xfrm>
            <a:off x="10475865" y="3826903"/>
            <a:ext cx="55610" cy="5729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90" name="Oval 189">
            <a:extLst>
              <a:ext uri="{FF2B5EF4-FFF2-40B4-BE49-F238E27FC236}">
                <a16:creationId xmlns:a16="http://schemas.microsoft.com/office/drawing/2014/main" id="{46C6641C-599B-B348-B691-0D377855EF58}"/>
              </a:ext>
            </a:extLst>
          </p:cNvPr>
          <p:cNvSpPr/>
          <p:nvPr/>
        </p:nvSpPr>
        <p:spPr>
          <a:xfrm>
            <a:off x="10510790" y="4366041"/>
            <a:ext cx="55610" cy="5729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93" name="Group 192">
            <a:extLst>
              <a:ext uri="{FF2B5EF4-FFF2-40B4-BE49-F238E27FC236}">
                <a16:creationId xmlns:a16="http://schemas.microsoft.com/office/drawing/2014/main" id="{724584F4-30D9-DE4A-9F72-442003FA9B05}"/>
              </a:ext>
            </a:extLst>
          </p:cNvPr>
          <p:cNvGrpSpPr/>
          <p:nvPr/>
        </p:nvGrpSpPr>
        <p:grpSpPr>
          <a:xfrm>
            <a:off x="10260623" y="3275905"/>
            <a:ext cx="552450" cy="81822"/>
            <a:chOff x="2889250" y="4972495"/>
            <a:chExt cx="479425" cy="55977"/>
          </a:xfrm>
        </p:grpSpPr>
        <p:cxnSp>
          <p:nvCxnSpPr>
            <p:cNvPr id="194" name="Straight Connector 193">
              <a:extLst>
                <a:ext uri="{FF2B5EF4-FFF2-40B4-BE49-F238E27FC236}">
                  <a16:creationId xmlns:a16="http://schemas.microsoft.com/office/drawing/2014/main" id="{CEE951C8-AC97-144B-8989-828A68BD3CD9}"/>
                </a:ext>
              </a:extLst>
            </p:cNvPr>
            <p:cNvCxnSpPr>
              <a:cxnSpLocks/>
            </p:cNvCxnSpPr>
            <p:nvPr/>
          </p:nvCxnSpPr>
          <p:spPr>
            <a:xfrm flipV="1">
              <a:off x="2889250" y="4972495"/>
              <a:ext cx="0" cy="5597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5" name="Straight Connector 194">
              <a:extLst>
                <a:ext uri="{FF2B5EF4-FFF2-40B4-BE49-F238E27FC236}">
                  <a16:creationId xmlns:a16="http://schemas.microsoft.com/office/drawing/2014/main" id="{4CF5AEF9-F621-7F4A-91DB-8D64E25B8AFF}"/>
                </a:ext>
              </a:extLst>
            </p:cNvPr>
            <p:cNvCxnSpPr>
              <a:cxnSpLocks/>
            </p:cNvCxnSpPr>
            <p:nvPr/>
          </p:nvCxnSpPr>
          <p:spPr>
            <a:xfrm flipV="1">
              <a:off x="3368675" y="4972495"/>
              <a:ext cx="0" cy="5597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6" name="Straight Connector 195">
              <a:extLst>
                <a:ext uri="{FF2B5EF4-FFF2-40B4-BE49-F238E27FC236}">
                  <a16:creationId xmlns:a16="http://schemas.microsoft.com/office/drawing/2014/main" id="{2699B608-C6CB-B649-8822-3578B2C79B51}"/>
                </a:ext>
              </a:extLst>
            </p:cNvPr>
            <p:cNvCxnSpPr>
              <a:cxnSpLocks/>
            </p:cNvCxnSpPr>
            <p:nvPr/>
          </p:nvCxnSpPr>
          <p:spPr>
            <a:xfrm>
              <a:off x="2889250" y="5000483"/>
              <a:ext cx="47625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85" name="Oval 184">
            <a:extLst>
              <a:ext uri="{FF2B5EF4-FFF2-40B4-BE49-F238E27FC236}">
                <a16:creationId xmlns:a16="http://schemas.microsoft.com/office/drawing/2014/main" id="{13D10F13-F547-ED4B-A474-3B0EB31D7DEF}"/>
              </a:ext>
            </a:extLst>
          </p:cNvPr>
          <p:cNvSpPr/>
          <p:nvPr/>
        </p:nvSpPr>
        <p:spPr>
          <a:xfrm>
            <a:off x="10501265" y="3278518"/>
            <a:ext cx="74340" cy="7659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97" name="Group 196">
            <a:extLst>
              <a:ext uri="{FF2B5EF4-FFF2-40B4-BE49-F238E27FC236}">
                <a16:creationId xmlns:a16="http://schemas.microsoft.com/office/drawing/2014/main" id="{14304B3C-CC58-5343-950C-699B5B7EB1E1}"/>
              </a:ext>
            </a:extLst>
          </p:cNvPr>
          <p:cNvGrpSpPr/>
          <p:nvPr/>
        </p:nvGrpSpPr>
        <p:grpSpPr>
          <a:xfrm>
            <a:off x="10244749" y="3992441"/>
            <a:ext cx="537552" cy="81822"/>
            <a:chOff x="2889250" y="4972495"/>
            <a:chExt cx="479425" cy="55977"/>
          </a:xfrm>
        </p:grpSpPr>
        <p:cxnSp>
          <p:nvCxnSpPr>
            <p:cNvPr id="198" name="Straight Connector 197">
              <a:extLst>
                <a:ext uri="{FF2B5EF4-FFF2-40B4-BE49-F238E27FC236}">
                  <a16:creationId xmlns:a16="http://schemas.microsoft.com/office/drawing/2014/main" id="{EE2C4C0F-C1FC-6D42-9277-D81A50D33683}"/>
                </a:ext>
              </a:extLst>
            </p:cNvPr>
            <p:cNvCxnSpPr>
              <a:cxnSpLocks/>
            </p:cNvCxnSpPr>
            <p:nvPr/>
          </p:nvCxnSpPr>
          <p:spPr>
            <a:xfrm flipV="1">
              <a:off x="2889250" y="4972495"/>
              <a:ext cx="0" cy="5597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9" name="Straight Connector 198">
              <a:extLst>
                <a:ext uri="{FF2B5EF4-FFF2-40B4-BE49-F238E27FC236}">
                  <a16:creationId xmlns:a16="http://schemas.microsoft.com/office/drawing/2014/main" id="{4DE7CB8B-A585-9540-9C31-412472CDC284}"/>
                </a:ext>
              </a:extLst>
            </p:cNvPr>
            <p:cNvCxnSpPr>
              <a:cxnSpLocks/>
            </p:cNvCxnSpPr>
            <p:nvPr/>
          </p:nvCxnSpPr>
          <p:spPr>
            <a:xfrm flipV="1">
              <a:off x="3368675" y="4972495"/>
              <a:ext cx="0" cy="5597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0" name="Straight Connector 199">
              <a:extLst>
                <a:ext uri="{FF2B5EF4-FFF2-40B4-BE49-F238E27FC236}">
                  <a16:creationId xmlns:a16="http://schemas.microsoft.com/office/drawing/2014/main" id="{CDC5A114-CE5E-084C-B7D7-2373FAB12A6B}"/>
                </a:ext>
              </a:extLst>
            </p:cNvPr>
            <p:cNvCxnSpPr>
              <a:cxnSpLocks/>
            </p:cNvCxnSpPr>
            <p:nvPr/>
          </p:nvCxnSpPr>
          <p:spPr>
            <a:xfrm>
              <a:off x="2889250" y="5000483"/>
              <a:ext cx="47625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89" name="Oval 188">
            <a:extLst>
              <a:ext uri="{FF2B5EF4-FFF2-40B4-BE49-F238E27FC236}">
                <a16:creationId xmlns:a16="http://schemas.microsoft.com/office/drawing/2014/main" id="{E49AA700-AC4B-B54B-8775-1EEC7381C965}"/>
              </a:ext>
            </a:extLst>
          </p:cNvPr>
          <p:cNvSpPr/>
          <p:nvPr/>
        </p:nvSpPr>
        <p:spPr>
          <a:xfrm>
            <a:off x="10485390" y="3998160"/>
            <a:ext cx="68310" cy="7038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210" name="Group 209">
            <a:extLst>
              <a:ext uri="{FF2B5EF4-FFF2-40B4-BE49-F238E27FC236}">
                <a16:creationId xmlns:a16="http://schemas.microsoft.com/office/drawing/2014/main" id="{A7DE535F-0AB6-F544-B67C-3B19CFB0F85B}"/>
              </a:ext>
            </a:extLst>
          </p:cNvPr>
          <p:cNvGrpSpPr/>
          <p:nvPr/>
        </p:nvGrpSpPr>
        <p:grpSpPr>
          <a:xfrm>
            <a:off x="10066947" y="4529505"/>
            <a:ext cx="762977" cy="81822"/>
            <a:chOff x="2889250" y="4972495"/>
            <a:chExt cx="479425" cy="55977"/>
          </a:xfrm>
        </p:grpSpPr>
        <p:cxnSp>
          <p:nvCxnSpPr>
            <p:cNvPr id="211" name="Straight Connector 210">
              <a:extLst>
                <a:ext uri="{FF2B5EF4-FFF2-40B4-BE49-F238E27FC236}">
                  <a16:creationId xmlns:a16="http://schemas.microsoft.com/office/drawing/2014/main" id="{9843AEEC-89C9-CB40-A322-EC6C29816420}"/>
                </a:ext>
              </a:extLst>
            </p:cNvPr>
            <p:cNvCxnSpPr>
              <a:cxnSpLocks/>
            </p:cNvCxnSpPr>
            <p:nvPr/>
          </p:nvCxnSpPr>
          <p:spPr>
            <a:xfrm flipV="1">
              <a:off x="2889250" y="4972495"/>
              <a:ext cx="0" cy="5597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2" name="Straight Connector 211">
              <a:extLst>
                <a:ext uri="{FF2B5EF4-FFF2-40B4-BE49-F238E27FC236}">
                  <a16:creationId xmlns:a16="http://schemas.microsoft.com/office/drawing/2014/main" id="{03089CA2-C6AA-644C-B00F-9FDB7FB82034}"/>
                </a:ext>
              </a:extLst>
            </p:cNvPr>
            <p:cNvCxnSpPr>
              <a:cxnSpLocks/>
            </p:cNvCxnSpPr>
            <p:nvPr/>
          </p:nvCxnSpPr>
          <p:spPr>
            <a:xfrm flipV="1">
              <a:off x="3368675" y="4972495"/>
              <a:ext cx="0" cy="5597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3" name="Straight Connector 212">
              <a:extLst>
                <a:ext uri="{FF2B5EF4-FFF2-40B4-BE49-F238E27FC236}">
                  <a16:creationId xmlns:a16="http://schemas.microsoft.com/office/drawing/2014/main" id="{35312E09-3832-D44D-AD28-560D19BE7258}"/>
                </a:ext>
              </a:extLst>
            </p:cNvPr>
            <p:cNvCxnSpPr>
              <a:cxnSpLocks/>
            </p:cNvCxnSpPr>
            <p:nvPr/>
          </p:nvCxnSpPr>
          <p:spPr>
            <a:xfrm>
              <a:off x="2889250" y="5000483"/>
              <a:ext cx="47625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14" name="Oval 213">
            <a:extLst>
              <a:ext uri="{FF2B5EF4-FFF2-40B4-BE49-F238E27FC236}">
                <a16:creationId xmlns:a16="http://schemas.microsoft.com/office/drawing/2014/main" id="{2990BE0F-5947-654F-85DA-FF97C15560FB}"/>
              </a:ext>
            </a:extLst>
          </p:cNvPr>
          <p:cNvSpPr/>
          <p:nvPr/>
        </p:nvSpPr>
        <p:spPr>
          <a:xfrm>
            <a:off x="10412365" y="4535699"/>
            <a:ext cx="67388" cy="6943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16" name="TextBox 215">
            <a:extLst>
              <a:ext uri="{FF2B5EF4-FFF2-40B4-BE49-F238E27FC236}">
                <a16:creationId xmlns:a16="http://schemas.microsoft.com/office/drawing/2014/main" id="{0B3DFDFC-46C7-F748-8739-5314C56F77D8}"/>
              </a:ext>
            </a:extLst>
          </p:cNvPr>
          <p:cNvSpPr txBox="1"/>
          <p:nvPr/>
        </p:nvSpPr>
        <p:spPr>
          <a:xfrm>
            <a:off x="6180575" y="2204532"/>
            <a:ext cx="189154" cy="215444"/>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B)</a:t>
            </a:r>
          </a:p>
        </p:txBody>
      </p:sp>
    </p:spTree>
    <p:extLst>
      <p:ext uri="{BB962C8B-B14F-4D97-AF65-F5344CB8AC3E}">
        <p14:creationId xmlns:p14="http://schemas.microsoft.com/office/powerpoint/2010/main" val="19559727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6" name="Rectangle 5">
            <a:extLst>
              <a:ext uri="{FF2B5EF4-FFF2-40B4-BE49-F238E27FC236}">
                <a16:creationId xmlns:a16="http://schemas.microsoft.com/office/drawing/2014/main" id="{3C78D3B6-CD0B-BF44-8698-5F6998FE453D}"/>
              </a:ext>
            </a:extLst>
          </p:cNvPr>
          <p:cNvSpPr/>
          <p:nvPr/>
        </p:nvSpPr>
        <p:spPr>
          <a:xfrm>
            <a:off x="5275385" y="1679330"/>
            <a:ext cx="6154615" cy="2233603"/>
          </a:xfrm>
          <a:prstGeom prst="rect">
            <a:avLst/>
          </a:prstGeom>
          <a:solidFill>
            <a:schemeClr val="bg1"/>
          </a:solidFill>
          <a:ln w="317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87" name="Google Shape;887;p33"/>
          <p:cNvSpPr/>
          <p:nvPr/>
        </p:nvSpPr>
        <p:spPr>
          <a:xfrm>
            <a:off x="1135960" y="1196753"/>
            <a:ext cx="2862301" cy="955897"/>
          </a:xfrm>
          <a:prstGeom prst="rect">
            <a:avLst/>
          </a:pr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Calibri"/>
              <a:ea typeface="Calibri"/>
              <a:cs typeface="Calibri"/>
              <a:sym typeface="Calibri"/>
            </a:endParaRPr>
          </a:p>
        </p:txBody>
      </p:sp>
      <p:cxnSp>
        <p:nvCxnSpPr>
          <p:cNvPr id="888" name="Google Shape;888;p33"/>
          <p:cNvCxnSpPr>
            <a:cxnSpLocks/>
          </p:cNvCxnSpPr>
          <p:nvPr/>
        </p:nvCxnSpPr>
        <p:spPr>
          <a:xfrm>
            <a:off x="4000500" y="1213338"/>
            <a:ext cx="1274885" cy="465992"/>
          </a:xfrm>
          <a:prstGeom prst="straightConnector1">
            <a:avLst/>
          </a:prstGeom>
          <a:noFill/>
          <a:ln w="31750" cap="flat" cmpd="sng">
            <a:solidFill>
              <a:schemeClr val="accent1"/>
            </a:solidFill>
            <a:prstDash val="solid"/>
            <a:miter lim="800000"/>
            <a:headEnd type="none" w="sm" len="sm"/>
            <a:tailEnd type="none" w="sm" len="sm"/>
          </a:ln>
        </p:spPr>
      </p:cxnSp>
      <p:cxnSp>
        <p:nvCxnSpPr>
          <p:cNvPr id="889" name="Google Shape;889;p33"/>
          <p:cNvCxnSpPr>
            <a:cxnSpLocks/>
          </p:cNvCxnSpPr>
          <p:nvPr/>
        </p:nvCxnSpPr>
        <p:spPr>
          <a:xfrm>
            <a:off x="3987800" y="2146300"/>
            <a:ext cx="1291647" cy="1766634"/>
          </a:xfrm>
          <a:prstGeom prst="straightConnector1">
            <a:avLst/>
          </a:prstGeom>
          <a:noFill/>
          <a:ln w="31750" cap="flat" cmpd="sng">
            <a:solidFill>
              <a:schemeClr val="accent1"/>
            </a:solidFill>
            <a:prstDash val="solid"/>
            <a:miter lim="800000"/>
            <a:headEnd type="none" w="sm" len="sm"/>
            <a:tailEnd type="none" w="sm" len="sm"/>
          </a:ln>
        </p:spPr>
      </p:cxnSp>
      <p:sp>
        <p:nvSpPr>
          <p:cNvPr id="892" name="Google Shape;892;p33"/>
          <p:cNvSpPr/>
          <p:nvPr/>
        </p:nvSpPr>
        <p:spPr>
          <a:xfrm>
            <a:off x="5450510" y="3171029"/>
            <a:ext cx="2350053" cy="600765"/>
          </a:xfrm>
          <a:prstGeom prst="roundRect">
            <a:avLst>
              <a:gd name="adj" fmla="val 16667"/>
            </a:avLst>
          </a:prstGeom>
          <a:solidFill>
            <a:srgbClr val="72BC92"/>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00000"/>
                </a:solidFill>
                <a:effectLst/>
                <a:uLnTx/>
                <a:uFillTx/>
                <a:latin typeface="Calibri"/>
                <a:ea typeface="Calibri"/>
                <a:cs typeface="Calibri"/>
                <a:sym typeface="Calibri"/>
              </a:rPr>
              <a:t>SGLT2i or GLP-1 RA </a:t>
            </a:r>
            <a:endParaRPr kumimoji="0"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00000"/>
                </a:solidFill>
                <a:effectLst/>
                <a:uLnTx/>
                <a:uFillTx/>
                <a:latin typeface="Calibri"/>
                <a:ea typeface="Calibri"/>
                <a:cs typeface="Calibri"/>
                <a:sym typeface="Calibri"/>
              </a:rPr>
              <a:t>Monotherapy</a:t>
            </a:r>
            <a:endParaRPr kumimoji="0" sz="1467" b="1"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893" name="Google Shape;893;p33"/>
          <p:cNvSpPr txBox="1"/>
          <p:nvPr/>
        </p:nvSpPr>
        <p:spPr>
          <a:xfrm>
            <a:off x="5715503" y="2132084"/>
            <a:ext cx="360000" cy="338555"/>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0000"/>
                </a:solidFill>
                <a:effectLst/>
                <a:uLnTx/>
                <a:uFillTx/>
                <a:latin typeface="Calibri"/>
                <a:ea typeface="Calibri"/>
                <a:cs typeface="Calibri"/>
                <a:sym typeface="Calibri"/>
              </a:rPr>
              <a:t>+</a:t>
            </a:r>
            <a:endParaRPr kumimoji="0"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 name="Title 2">
            <a:extLst>
              <a:ext uri="{FF2B5EF4-FFF2-40B4-BE49-F238E27FC236}">
                <a16:creationId xmlns:a16="http://schemas.microsoft.com/office/drawing/2014/main" id="{F15B6537-37D6-4343-AD58-702E7B0DDD5C}"/>
              </a:ext>
            </a:extLst>
          </p:cNvPr>
          <p:cNvSpPr>
            <a:spLocks noGrp="1"/>
          </p:cNvSpPr>
          <p:nvPr>
            <p:ph type="title"/>
          </p:nvPr>
        </p:nvSpPr>
        <p:spPr/>
        <p:txBody>
          <a:bodyPr/>
          <a:lstStyle/>
          <a:p>
            <a:pPr lvl="0"/>
            <a:r>
              <a:rPr lang="en-US">
                <a:sym typeface="Verdana"/>
              </a:rPr>
              <a:t>Treatment algorithm in drug-naïve patients </a:t>
            </a:r>
            <a:br>
              <a:rPr lang="en-US"/>
            </a:br>
            <a:r>
              <a:rPr lang="en-US">
                <a:sym typeface="Verdana"/>
              </a:rPr>
              <a:t>with Type 2 Diabetes</a:t>
            </a:r>
            <a:endParaRPr lang="en-US" dirty="0"/>
          </a:p>
        </p:txBody>
      </p:sp>
      <p:sp>
        <p:nvSpPr>
          <p:cNvPr id="9" name="Content Placeholder 8">
            <a:extLst>
              <a:ext uri="{FF2B5EF4-FFF2-40B4-BE49-F238E27FC236}">
                <a16:creationId xmlns:a16="http://schemas.microsoft.com/office/drawing/2014/main" id="{86647813-3F4D-FA40-979B-A0AACB8A6282}"/>
              </a:ext>
            </a:extLst>
          </p:cNvPr>
          <p:cNvSpPr>
            <a:spLocks noGrp="1"/>
          </p:cNvSpPr>
          <p:nvPr>
            <p:ph sz="quarter" idx="15"/>
          </p:nvPr>
        </p:nvSpPr>
        <p:spPr>
          <a:xfrm>
            <a:off x="144816" y="6399628"/>
            <a:ext cx="12961440" cy="267220"/>
          </a:xfrm>
        </p:spPr>
        <p:txBody>
          <a:bodyPr/>
          <a:lstStyle/>
          <a:p>
            <a:pPr marL="50800">
              <a:spcAft>
                <a:spcPts val="100"/>
              </a:spcAft>
              <a:buSzPts val="2800"/>
            </a:pPr>
            <a:r>
              <a:rPr lang="en-GB" sz="900" dirty="0">
                <a:sym typeface="Calibri"/>
              </a:rPr>
              <a:t>3P-MACE, 3-point major adverse cardiovascular events; ASCVD, atherosclerotic cardiovascular disease; CV, cardiovascular; </a:t>
            </a:r>
            <a:r>
              <a:rPr lang="en-GB" sz="900" dirty="0">
                <a:latin typeface="Arial"/>
                <a:ea typeface="Arial"/>
                <a:cs typeface="Arial"/>
                <a:sym typeface="Arial"/>
              </a:rPr>
              <a:t>GLP-1 RA, glucagon-like peptide 1 receptor agonist; </a:t>
            </a:r>
            <a:br>
              <a:rPr lang="en-GB" sz="900" dirty="0">
                <a:latin typeface="Arial"/>
                <a:ea typeface="Arial"/>
                <a:cs typeface="Arial"/>
                <a:sym typeface="Arial"/>
              </a:rPr>
            </a:br>
            <a:r>
              <a:rPr lang="en-GB" sz="900" dirty="0">
                <a:latin typeface="Arial"/>
                <a:ea typeface="Arial"/>
                <a:cs typeface="Arial"/>
                <a:sym typeface="Arial"/>
              </a:rPr>
              <a:t>SGLT2, sodium-glucose cotransporter-2; T2D, type 2 diabetes</a:t>
            </a:r>
            <a:endParaRPr lang="en-GB" sz="900" dirty="0">
              <a:sym typeface="Calibri"/>
            </a:endParaRPr>
          </a:p>
          <a:p>
            <a:pPr marL="50800">
              <a:spcAft>
                <a:spcPts val="100"/>
              </a:spcAft>
              <a:buSzPts val="2800"/>
            </a:pPr>
            <a:r>
              <a:rPr lang="en-GB" sz="900" dirty="0" err="1">
                <a:sym typeface="Calibri"/>
              </a:rPr>
              <a:t>Cosentino</a:t>
            </a:r>
            <a:r>
              <a:rPr lang="en-GB" sz="900" dirty="0">
                <a:sym typeface="Calibri"/>
              </a:rPr>
              <a:t> F, et al. </a:t>
            </a:r>
            <a:r>
              <a:rPr lang="en-GB" sz="900" dirty="0" err="1">
                <a:sym typeface="Calibri"/>
              </a:rPr>
              <a:t>Eur</a:t>
            </a:r>
            <a:r>
              <a:rPr lang="en-GB" sz="900" dirty="0">
                <a:sym typeface="Calibri"/>
              </a:rPr>
              <a:t> Heart J. 2020;41:255-323</a:t>
            </a:r>
          </a:p>
        </p:txBody>
      </p:sp>
      <p:sp>
        <p:nvSpPr>
          <p:cNvPr id="4" name="Rounded Rectangle 3">
            <a:extLst>
              <a:ext uri="{FF2B5EF4-FFF2-40B4-BE49-F238E27FC236}">
                <a16:creationId xmlns:a16="http://schemas.microsoft.com/office/drawing/2014/main" id="{D5876E88-1796-7F4E-9F7A-AEBB458C8A5B}"/>
              </a:ext>
            </a:extLst>
          </p:cNvPr>
          <p:cNvSpPr/>
          <p:nvPr/>
        </p:nvSpPr>
        <p:spPr>
          <a:xfrm>
            <a:off x="7910664" y="3099021"/>
            <a:ext cx="3340196" cy="672773"/>
          </a:xfrm>
          <a:prstGeom prst="round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Metformin monotherapy</a:t>
            </a:r>
          </a:p>
        </p:txBody>
      </p:sp>
      <p:sp>
        <p:nvSpPr>
          <p:cNvPr id="33" name="Rounded Rectangle 32">
            <a:extLst>
              <a:ext uri="{FF2B5EF4-FFF2-40B4-BE49-F238E27FC236}">
                <a16:creationId xmlns:a16="http://schemas.microsoft.com/office/drawing/2014/main" id="{921F19C8-3C98-8342-9F3E-825BEEE7DFC5}"/>
              </a:ext>
            </a:extLst>
          </p:cNvPr>
          <p:cNvSpPr/>
          <p:nvPr/>
        </p:nvSpPr>
        <p:spPr>
          <a:xfrm>
            <a:off x="5431233" y="3099021"/>
            <a:ext cx="2367544" cy="672773"/>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alibri"/>
              </a:rPr>
              <a:t>SGLT2i or GLP-1 RA </a:t>
            </a:r>
            <a:endPar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alibri"/>
              </a:rPr>
              <a:t>monotherapy</a:t>
            </a:r>
          </a:p>
        </p:txBody>
      </p:sp>
      <p:sp>
        <p:nvSpPr>
          <p:cNvPr id="34" name="Google Shape;893;p33">
            <a:extLst>
              <a:ext uri="{FF2B5EF4-FFF2-40B4-BE49-F238E27FC236}">
                <a16:creationId xmlns:a16="http://schemas.microsoft.com/office/drawing/2014/main" id="{A256A19E-44DD-EC41-8DCB-449F88241D0B}"/>
              </a:ext>
            </a:extLst>
          </p:cNvPr>
          <p:cNvSpPr txBox="1"/>
          <p:nvPr/>
        </p:nvSpPr>
        <p:spPr>
          <a:xfrm>
            <a:off x="10419386" y="2132084"/>
            <a:ext cx="360000" cy="338555"/>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0000"/>
                </a:solidFill>
                <a:effectLst/>
                <a:uLnTx/>
                <a:uFillTx/>
                <a:latin typeface="Calibri"/>
                <a:ea typeface="Calibri"/>
                <a:cs typeface="Calibri"/>
                <a:sym typeface="Calibri"/>
              </a:rPr>
              <a:t>-</a:t>
            </a:r>
            <a:endParaRPr kumimoji="0"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Freeform 4">
            <a:extLst>
              <a:ext uri="{FF2B5EF4-FFF2-40B4-BE49-F238E27FC236}">
                <a16:creationId xmlns:a16="http://schemas.microsoft.com/office/drawing/2014/main" id="{3F5EC0A4-405F-6C40-B37F-A49CE7D18311}"/>
              </a:ext>
            </a:extLst>
          </p:cNvPr>
          <p:cNvSpPr/>
          <p:nvPr/>
        </p:nvSpPr>
        <p:spPr>
          <a:xfrm>
            <a:off x="6260123" y="2321168"/>
            <a:ext cx="630744" cy="746129"/>
          </a:xfrm>
          <a:custGeom>
            <a:avLst/>
            <a:gdLst>
              <a:gd name="connsiteX0" fmla="*/ 281354 w 281354"/>
              <a:gd name="connsiteY0" fmla="*/ 0 h 615462"/>
              <a:gd name="connsiteX1" fmla="*/ 0 w 281354"/>
              <a:gd name="connsiteY1" fmla="*/ 0 h 615462"/>
              <a:gd name="connsiteX2" fmla="*/ 0 w 281354"/>
              <a:gd name="connsiteY2" fmla="*/ 615462 h 615462"/>
            </a:gdLst>
            <a:ahLst/>
            <a:cxnLst>
              <a:cxn ang="0">
                <a:pos x="connsiteX0" y="connsiteY0"/>
              </a:cxn>
              <a:cxn ang="0">
                <a:pos x="connsiteX1" y="connsiteY1"/>
              </a:cxn>
              <a:cxn ang="0">
                <a:pos x="connsiteX2" y="connsiteY2"/>
              </a:cxn>
            </a:cxnLst>
            <a:rect l="l" t="t" r="r" b="b"/>
            <a:pathLst>
              <a:path w="281354" h="615462">
                <a:moveTo>
                  <a:pt x="281354" y="0"/>
                </a:moveTo>
                <a:lnTo>
                  <a:pt x="0" y="0"/>
                </a:lnTo>
                <a:lnTo>
                  <a:pt x="0" y="615462"/>
                </a:lnTo>
              </a:path>
            </a:pathLst>
          </a:custGeom>
          <a:noFill/>
          <a:ln w="25400">
            <a:solidFill>
              <a:schemeClr val="tx1"/>
            </a:solidFill>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6" name="Freeform 35">
            <a:extLst>
              <a:ext uri="{FF2B5EF4-FFF2-40B4-BE49-F238E27FC236}">
                <a16:creationId xmlns:a16="http://schemas.microsoft.com/office/drawing/2014/main" id="{577BF58C-CCBE-7C42-A59E-A264BD77DD44}"/>
              </a:ext>
            </a:extLst>
          </p:cNvPr>
          <p:cNvSpPr/>
          <p:nvPr/>
        </p:nvSpPr>
        <p:spPr>
          <a:xfrm flipH="1">
            <a:off x="9680330" y="2321168"/>
            <a:ext cx="624253" cy="746129"/>
          </a:xfrm>
          <a:custGeom>
            <a:avLst/>
            <a:gdLst>
              <a:gd name="connsiteX0" fmla="*/ 281354 w 281354"/>
              <a:gd name="connsiteY0" fmla="*/ 0 h 615462"/>
              <a:gd name="connsiteX1" fmla="*/ 0 w 281354"/>
              <a:gd name="connsiteY1" fmla="*/ 0 h 615462"/>
              <a:gd name="connsiteX2" fmla="*/ 0 w 281354"/>
              <a:gd name="connsiteY2" fmla="*/ 615462 h 615462"/>
            </a:gdLst>
            <a:ahLst/>
            <a:cxnLst>
              <a:cxn ang="0">
                <a:pos x="connsiteX0" y="connsiteY0"/>
              </a:cxn>
              <a:cxn ang="0">
                <a:pos x="connsiteX1" y="connsiteY1"/>
              </a:cxn>
              <a:cxn ang="0">
                <a:pos x="connsiteX2" y="connsiteY2"/>
              </a:cxn>
            </a:cxnLst>
            <a:rect l="l" t="t" r="r" b="b"/>
            <a:pathLst>
              <a:path w="281354" h="615462">
                <a:moveTo>
                  <a:pt x="281354" y="0"/>
                </a:moveTo>
                <a:lnTo>
                  <a:pt x="0" y="0"/>
                </a:lnTo>
                <a:lnTo>
                  <a:pt x="0" y="615462"/>
                </a:lnTo>
              </a:path>
            </a:pathLst>
          </a:custGeom>
          <a:noFill/>
          <a:ln w="25400">
            <a:solidFill>
              <a:schemeClr val="tx1"/>
            </a:solidFill>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2" name="Rounded Rectangle 41">
            <a:extLst>
              <a:ext uri="{FF2B5EF4-FFF2-40B4-BE49-F238E27FC236}">
                <a16:creationId xmlns:a16="http://schemas.microsoft.com/office/drawing/2014/main" id="{69606140-E48C-474E-B4B9-5F91ED30E9FE}"/>
              </a:ext>
            </a:extLst>
          </p:cNvPr>
          <p:cNvSpPr/>
          <p:nvPr/>
        </p:nvSpPr>
        <p:spPr>
          <a:xfrm>
            <a:off x="6600044" y="1860038"/>
            <a:ext cx="3340196" cy="1066397"/>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alibri"/>
              </a:rPr>
              <a:t>ASCVD, or high/very high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alibri"/>
              </a:rPr>
              <a:t>CV risk (target organ damage </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alibri"/>
              </a:rPr>
              <a:t>or multiple risk factors)</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Rounded Rectangle 11">
            <a:extLst>
              <a:ext uri="{FF2B5EF4-FFF2-40B4-BE49-F238E27FC236}">
                <a16:creationId xmlns:a16="http://schemas.microsoft.com/office/drawing/2014/main" id="{85A618F8-55C5-4B4E-8B1D-04A5F4975033}"/>
              </a:ext>
            </a:extLst>
          </p:cNvPr>
          <p:cNvSpPr/>
          <p:nvPr/>
        </p:nvSpPr>
        <p:spPr>
          <a:xfrm>
            <a:off x="1184838" y="2205172"/>
            <a:ext cx="1136088" cy="220528"/>
          </a:xfrm>
          <a:prstGeom prst="round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If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HbA</a:t>
            </a:r>
            <a:r>
              <a:rPr kumimoji="0" lang="en-US" sz="800" b="0" i="0" u="none" strike="noStrike" kern="1200" cap="none" spc="0" normalizeH="0" baseline="-25000" noProof="0" dirty="0" err="1">
                <a:ln>
                  <a:noFill/>
                </a:ln>
                <a:solidFill>
                  <a:srgbClr val="000000"/>
                </a:solidFill>
                <a:effectLst/>
                <a:uLnTx/>
                <a:uFillTx/>
                <a:latin typeface="Arial" panose="020B0604020202020204" pitchFamily="34" charset="0"/>
                <a:ea typeface="+mn-ea"/>
                <a:cs typeface="Arial" panose="020B0604020202020204" pitchFamily="34" charset="0"/>
              </a:rPr>
              <a:t>Ic</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above target</a:t>
            </a:r>
          </a:p>
        </p:txBody>
      </p:sp>
      <p:sp>
        <p:nvSpPr>
          <p:cNvPr id="47" name="Rounded Rectangle 46">
            <a:extLst>
              <a:ext uri="{FF2B5EF4-FFF2-40B4-BE49-F238E27FC236}">
                <a16:creationId xmlns:a16="http://schemas.microsoft.com/office/drawing/2014/main" id="{F04D004B-C9F2-F44F-AA48-5A0C60452D76}"/>
              </a:ext>
            </a:extLst>
          </p:cNvPr>
          <p:cNvSpPr/>
          <p:nvPr/>
        </p:nvSpPr>
        <p:spPr>
          <a:xfrm>
            <a:off x="1184838" y="3310072"/>
            <a:ext cx="1136088" cy="1465128"/>
          </a:xfrm>
          <a:prstGeom prst="roundRect">
            <a:avLst>
              <a:gd name="adj" fmla="val 6606"/>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36000" rIns="0" bIns="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If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HbA</a:t>
            </a:r>
            <a:r>
              <a:rPr kumimoji="0" lang="en-US" sz="800" b="0" i="0" u="none" strike="noStrike" kern="1200" cap="none" spc="0" normalizeH="0" baseline="-25000" noProof="0" dirty="0" err="1">
                <a:ln>
                  <a:noFill/>
                </a:ln>
                <a:solidFill>
                  <a:srgbClr val="000000"/>
                </a:solidFill>
                <a:effectLst/>
                <a:uLnTx/>
                <a:uFillTx/>
                <a:latin typeface="Arial" panose="020B0604020202020204" pitchFamily="34" charset="0"/>
                <a:ea typeface="+mn-ea"/>
                <a:cs typeface="Arial" panose="020B0604020202020204" pitchFamily="34" charset="0"/>
              </a:rPr>
              <a:t>Ic</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above target</a:t>
            </a:r>
          </a:p>
        </p:txBody>
      </p:sp>
      <p:cxnSp>
        <p:nvCxnSpPr>
          <p:cNvPr id="15" name="Straight Connector 14">
            <a:extLst>
              <a:ext uri="{FF2B5EF4-FFF2-40B4-BE49-F238E27FC236}">
                <a16:creationId xmlns:a16="http://schemas.microsoft.com/office/drawing/2014/main" id="{63986397-C27B-554F-A9A4-C843AAD7945D}"/>
              </a:ext>
            </a:extLst>
          </p:cNvPr>
          <p:cNvCxnSpPr>
            <a:cxnSpLocks/>
          </p:cNvCxnSpPr>
          <p:nvPr/>
        </p:nvCxnSpPr>
        <p:spPr>
          <a:xfrm>
            <a:off x="1754436" y="2426221"/>
            <a:ext cx="0" cy="336029"/>
          </a:xfrm>
          <a:prstGeom prst="line">
            <a:avLst/>
          </a:prstGeom>
          <a:ln w="12700">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FB6833C4-C47A-984D-8E5D-6A3CC7E4FD27}"/>
              </a:ext>
            </a:extLst>
          </p:cNvPr>
          <p:cNvCxnSpPr>
            <a:cxnSpLocks/>
          </p:cNvCxnSpPr>
          <p:nvPr/>
        </p:nvCxnSpPr>
        <p:spPr>
          <a:xfrm>
            <a:off x="2557744" y="2546350"/>
            <a:ext cx="0" cy="222250"/>
          </a:xfrm>
          <a:prstGeom prst="line">
            <a:avLst/>
          </a:prstGeom>
          <a:ln w="12700">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426D83C2-54C3-7340-B825-18FF96651F21}"/>
              </a:ext>
            </a:extLst>
          </p:cNvPr>
          <p:cNvCxnSpPr>
            <a:cxnSpLocks/>
          </p:cNvCxnSpPr>
          <p:nvPr/>
        </p:nvCxnSpPr>
        <p:spPr>
          <a:xfrm>
            <a:off x="2961498" y="2546350"/>
            <a:ext cx="0" cy="222250"/>
          </a:xfrm>
          <a:prstGeom prst="line">
            <a:avLst/>
          </a:prstGeom>
          <a:ln w="12700">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8B8F5A5A-B458-E34E-A795-9E171A848A18}"/>
              </a:ext>
            </a:extLst>
          </p:cNvPr>
          <p:cNvCxnSpPr>
            <a:cxnSpLocks/>
          </p:cNvCxnSpPr>
          <p:nvPr/>
        </p:nvCxnSpPr>
        <p:spPr>
          <a:xfrm>
            <a:off x="3417640" y="2546350"/>
            <a:ext cx="0" cy="222250"/>
          </a:xfrm>
          <a:prstGeom prst="line">
            <a:avLst/>
          </a:prstGeom>
          <a:ln w="12700">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B905BDD5-7B44-6B46-A361-B4171342604F}"/>
              </a:ext>
            </a:extLst>
          </p:cNvPr>
          <p:cNvCxnSpPr>
            <a:cxnSpLocks/>
          </p:cNvCxnSpPr>
          <p:nvPr/>
        </p:nvCxnSpPr>
        <p:spPr>
          <a:xfrm>
            <a:off x="3821394" y="2546350"/>
            <a:ext cx="0" cy="222250"/>
          </a:xfrm>
          <a:prstGeom prst="line">
            <a:avLst/>
          </a:prstGeom>
          <a:ln w="12700">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16959AB2-240D-E34C-A7A3-FF718E621B7A}"/>
              </a:ext>
            </a:extLst>
          </p:cNvPr>
          <p:cNvCxnSpPr>
            <a:cxnSpLocks/>
          </p:cNvCxnSpPr>
          <p:nvPr/>
        </p:nvCxnSpPr>
        <p:spPr>
          <a:xfrm>
            <a:off x="3189569" y="2333625"/>
            <a:ext cx="0" cy="222250"/>
          </a:xfrm>
          <a:prstGeom prst="line">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44" name="Rounded Rectangle 43">
            <a:extLst>
              <a:ext uri="{FF2B5EF4-FFF2-40B4-BE49-F238E27FC236}">
                <a16:creationId xmlns:a16="http://schemas.microsoft.com/office/drawing/2014/main" id="{C53CE2FA-4F51-484C-813B-06F44BACE5E7}"/>
              </a:ext>
            </a:extLst>
          </p:cNvPr>
          <p:cNvSpPr/>
          <p:nvPr/>
        </p:nvSpPr>
        <p:spPr>
          <a:xfrm>
            <a:off x="2400863" y="2205172"/>
            <a:ext cx="1577412" cy="220528"/>
          </a:xfrm>
          <a:prstGeom prst="round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If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HbA</a:t>
            </a:r>
            <a:r>
              <a:rPr kumimoji="0" lang="en-US" sz="800" b="0" i="0" u="none" strike="noStrike" kern="1200" cap="none" spc="0" normalizeH="0" baseline="-25000" noProof="0" dirty="0" err="1">
                <a:ln>
                  <a:noFill/>
                </a:ln>
                <a:solidFill>
                  <a:srgbClr val="000000"/>
                </a:solidFill>
                <a:effectLst/>
                <a:uLnTx/>
                <a:uFillTx/>
                <a:latin typeface="Arial" panose="020B0604020202020204" pitchFamily="34" charset="0"/>
                <a:ea typeface="+mn-ea"/>
                <a:cs typeface="Arial" panose="020B0604020202020204" pitchFamily="34" charset="0"/>
              </a:rPr>
              <a:t>Ic</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above target</a:t>
            </a:r>
          </a:p>
        </p:txBody>
      </p:sp>
      <p:cxnSp>
        <p:nvCxnSpPr>
          <p:cNvPr id="63" name="Straight Connector 62">
            <a:extLst>
              <a:ext uri="{FF2B5EF4-FFF2-40B4-BE49-F238E27FC236}">
                <a16:creationId xmlns:a16="http://schemas.microsoft.com/office/drawing/2014/main" id="{30DA5A6F-FBBD-4F4C-AAD7-2C7621A03A96}"/>
              </a:ext>
            </a:extLst>
          </p:cNvPr>
          <p:cNvCxnSpPr>
            <a:cxnSpLocks/>
          </p:cNvCxnSpPr>
          <p:nvPr/>
        </p:nvCxnSpPr>
        <p:spPr>
          <a:xfrm flipH="1">
            <a:off x="2554569" y="2552700"/>
            <a:ext cx="1268131" cy="0"/>
          </a:xfrm>
          <a:prstGeom prst="line">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4E80C193-D852-5145-AAA7-212288B50488}"/>
              </a:ext>
            </a:extLst>
          </p:cNvPr>
          <p:cNvCxnSpPr>
            <a:cxnSpLocks/>
          </p:cNvCxnSpPr>
          <p:nvPr/>
        </p:nvCxnSpPr>
        <p:spPr>
          <a:xfrm>
            <a:off x="1754436" y="2969146"/>
            <a:ext cx="0" cy="336029"/>
          </a:xfrm>
          <a:prstGeom prst="line">
            <a:avLst/>
          </a:prstGeom>
          <a:ln w="12700">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cxnSp>
      <p:sp>
        <p:nvSpPr>
          <p:cNvPr id="46" name="Rounded Rectangle 45">
            <a:extLst>
              <a:ext uri="{FF2B5EF4-FFF2-40B4-BE49-F238E27FC236}">
                <a16:creationId xmlns:a16="http://schemas.microsoft.com/office/drawing/2014/main" id="{8553D927-EAAD-EC47-9093-79EAFD73B47B}"/>
              </a:ext>
            </a:extLst>
          </p:cNvPr>
          <p:cNvSpPr/>
          <p:nvPr/>
        </p:nvSpPr>
        <p:spPr>
          <a:xfrm>
            <a:off x="1184838" y="2776672"/>
            <a:ext cx="1136088" cy="220528"/>
          </a:xfrm>
          <a:prstGeom prst="round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Add metformin</a:t>
            </a:r>
          </a:p>
        </p:txBody>
      </p:sp>
      <p:cxnSp>
        <p:nvCxnSpPr>
          <p:cNvPr id="66" name="Straight Connector 65">
            <a:extLst>
              <a:ext uri="{FF2B5EF4-FFF2-40B4-BE49-F238E27FC236}">
                <a16:creationId xmlns:a16="http://schemas.microsoft.com/office/drawing/2014/main" id="{8B7C2DD2-8886-FE4A-B5ED-D5231E8E111B}"/>
              </a:ext>
            </a:extLst>
          </p:cNvPr>
          <p:cNvCxnSpPr>
            <a:cxnSpLocks/>
          </p:cNvCxnSpPr>
          <p:nvPr/>
        </p:nvCxnSpPr>
        <p:spPr>
          <a:xfrm>
            <a:off x="2557744" y="2969146"/>
            <a:ext cx="0" cy="336029"/>
          </a:xfrm>
          <a:prstGeom prst="line">
            <a:avLst/>
          </a:prstGeom>
          <a:ln w="12700">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C6BD8782-7F5E-714A-B5FA-D65DD89822FA}"/>
              </a:ext>
            </a:extLst>
          </p:cNvPr>
          <p:cNvCxnSpPr>
            <a:cxnSpLocks/>
          </p:cNvCxnSpPr>
          <p:nvPr/>
        </p:nvCxnSpPr>
        <p:spPr>
          <a:xfrm>
            <a:off x="2961498" y="2969146"/>
            <a:ext cx="0" cy="336029"/>
          </a:xfrm>
          <a:prstGeom prst="line">
            <a:avLst/>
          </a:prstGeom>
          <a:ln w="12700">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cxnSp>
      <p:sp>
        <p:nvSpPr>
          <p:cNvPr id="49" name="Rounded Rectangle 48">
            <a:extLst>
              <a:ext uri="{FF2B5EF4-FFF2-40B4-BE49-F238E27FC236}">
                <a16:creationId xmlns:a16="http://schemas.microsoft.com/office/drawing/2014/main" id="{198D920E-BAD8-7B47-85A5-CAD4F6B800D8}"/>
              </a:ext>
            </a:extLst>
          </p:cNvPr>
          <p:cNvSpPr/>
          <p:nvPr/>
        </p:nvSpPr>
        <p:spPr>
          <a:xfrm>
            <a:off x="2400863" y="2776672"/>
            <a:ext cx="313762" cy="220528"/>
          </a:xfrm>
          <a:prstGeom prst="roundRect">
            <a:avLst/>
          </a:prstGeom>
          <a:solidFill>
            <a:schemeClr val="bg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5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DPP-4i</a:t>
            </a:r>
          </a:p>
        </p:txBody>
      </p:sp>
      <p:sp>
        <p:nvSpPr>
          <p:cNvPr id="50" name="Rounded Rectangle 49">
            <a:extLst>
              <a:ext uri="{FF2B5EF4-FFF2-40B4-BE49-F238E27FC236}">
                <a16:creationId xmlns:a16="http://schemas.microsoft.com/office/drawing/2014/main" id="{0F77C6A3-9557-9E42-A353-0C13E6890DE6}"/>
              </a:ext>
            </a:extLst>
          </p:cNvPr>
          <p:cNvSpPr/>
          <p:nvPr/>
        </p:nvSpPr>
        <p:spPr>
          <a:xfrm>
            <a:off x="2752230" y="2776672"/>
            <a:ext cx="418537" cy="220528"/>
          </a:xfrm>
          <a:prstGeom prst="roundRect">
            <a:avLst/>
          </a:prstGeom>
          <a:solidFill>
            <a:schemeClr val="bg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5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GLP-I RA</a:t>
            </a:r>
          </a:p>
        </p:txBody>
      </p:sp>
      <p:cxnSp>
        <p:nvCxnSpPr>
          <p:cNvPr id="68" name="Straight Connector 67">
            <a:extLst>
              <a:ext uri="{FF2B5EF4-FFF2-40B4-BE49-F238E27FC236}">
                <a16:creationId xmlns:a16="http://schemas.microsoft.com/office/drawing/2014/main" id="{A6F8B748-DEB8-0146-9AA3-E9215570AD53}"/>
              </a:ext>
            </a:extLst>
          </p:cNvPr>
          <p:cNvCxnSpPr>
            <a:cxnSpLocks/>
          </p:cNvCxnSpPr>
          <p:nvPr/>
        </p:nvCxnSpPr>
        <p:spPr>
          <a:xfrm>
            <a:off x="3417640" y="2969146"/>
            <a:ext cx="0" cy="336029"/>
          </a:xfrm>
          <a:prstGeom prst="line">
            <a:avLst/>
          </a:prstGeom>
          <a:ln w="12700">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60E39F3F-0276-6346-9770-D31696EF1B88}"/>
              </a:ext>
            </a:extLst>
          </p:cNvPr>
          <p:cNvCxnSpPr>
            <a:cxnSpLocks/>
          </p:cNvCxnSpPr>
          <p:nvPr/>
        </p:nvCxnSpPr>
        <p:spPr>
          <a:xfrm>
            <a:off x="3821394" y="2969146"/>
            <a:ext cx="0" cy="336029"/>
          </a:xfrm>
          <a:prstGeom prst="line">
            <a:avLst/>
          </a:prstGeom>
          <a:ln w="12700">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cxnSp>
      <p:sp>
        <p:nvSpPr>
          <p:cNvPr id="51" name="Rounded Rectangle 50">
            <a:extLst>
              <a:ext uri="{FF2B5EF4-FFF2-40B4-BE49-F238E27FC236}">
                <a16:creationId xmlns:a16="http://schemas.microsoft.com/office/drawing/2014/main" id="{95E9934B-4C10-9F44-8DBA-2DCE82E23F66}"/>
              </a:ext>
            </a:extLst>
          </p:cNvPr>
          <p:cNvSpPr/>
          <p:nvPr/>
        </p:nvSpPr>
        <p:spPr>
          <a:xfrm>
            <a:off x="3664513" y="2776672"/>
            <a:ext cx="313762" cy="220528"/>
          </a:xfrm>
          <a:prstGeom prst="roundRect">
            <a:avLst/>
          </a:prstGeom>
          <a:solidFill>
            <a:schemeClr val="bg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5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TZD</a:t>
            </a:r>
          </a:p>
        </p:txBody>
      </p:sp>
      <p:sp>
        <p:nvSpPr>
          <p:cNvPr id="52" name="Rounded Rectangle 51">
            <a:extLst>
              <a:ext uri="{FF2B5EF4-FFF2-40B4-BE49-F238E27FC236}">
                <a16:creationId xmlns:a16="http://schemas.microsoft.com/office/drawing/2014/main" id="{C2834FF9-A69A-6B45-BA73-638B388B522F}"/>
              </a:ext>
            </a:extLst>
          </p:cNvPr>
          <p:cNvSpPr/>
          <p:nvPr/>
        </p:nvSpPr>
        <p:spPr>
          <a:xfrm>
            <a:off x="3208372" y="2776671"/>
            <a:ext cx="418537" cy="338003"/>
          </a:xfrm>
          <a:prstGeom prst="roundRect">
            <a:avLst/>
          </a:prstGeom>
          <a:solidFill>
            <a:schemeClr val="bg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5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SGLT2i</a:t>
            </a:r>
            <a:br>
              <a:rPr kumimoji="0" lang="en-US" sz="700" b="0" i="0" u="none" strike="noStrike" kern="1200" cap="none" spc="-5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700" b="0" i="0" u="none" strike="noStrike" kern="1200" cap="none" spc="-5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if eGFR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5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adequate</a:t>
            </a:r>
          </a:p>
        </p:txBody>
      </p:sp>
      <p:cxnSp>
        <p:nvCxnSpPr>
          <p:cNvPr id="70" name="Straight Connector 69">
            <a:extLst>
              <a:ext uri="{FF2B5EF4-FFF2-40B4-BE49-F238E27FC236}">
                <a16:creationId xmlns:a16="http://schemas.microsoft.com/office/drawing/2014/main" id="{ADA596F9-F109-5447-9637-FB5ABEE7E015}"/>
              </a:ext>
            </a:extLst>
          </p:cNvPr>
          <p:cNvCxnSpPr>
            <a:cxnSpLocks/>
          </p:cNvCxnSpPr>
          <p:nvPr/>
        </p:nvCxnSpPr>
        <p:spPr>
          <a:xfrm>
            <a:off x="2557744" y="3463925"/>
            <a:ext cx="0" cy="222250"/>
          </a:xfrm>
          <a:prstGeom prst="line">
            <a:avLst/>
          </a:prstGeom>
          <a:ln w="12700">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98C75084-8652-124D-B101-52A9DB48D657}"/>
              </a:ext>
            </a:extLst>
          </p:cNvPr>
          <p:cNvCxnSpPr>
            <a:cxnSpLocks/>
          </p:cNvCxnSpPr>
          <p:nvPr/>
        </p:nvCxnSpPr>
        <p:spPr>
          <a:xfrm>
            <a:off x="2961498" y="3463925"/>
            <a:ext cx="0" cy="222250"/>
          </a:xfrm>
          <a:prstGeom prst="line">
            <a:avLst/>
          </a:prstGeom>
          <a:ln w="12700">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804289DC-47EF-6A4D-9B7E-A40E939D8CF6}"/>
              </a:ext>
            </a:extLst>
          </p:cNvPr>
          <p:cNvCxnSpPr>
            <a:cxnSpLocks/>
          </p:cNvCxnSpPr>
          <p:nvPr/>
        </p:nvCxnSpPr>
        <p:spPr>
          <a:xfrm>
            <a:off x="3417640" y="3463925"/>
            <a:ext cx="0" cy="222250"/>
          </a:xfrm>
          <a:prstGeom prst="line">
            <a:avLst/>
          </a:prstGeom>
          <a:ln w="12700">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CD5F4B58-2BCB-8E4B-80D2-DA3C6BC2FF5B}"/>
              </a:ext>
            </a:extLst>
          </p:cNvPr>
          <p:cNvCxnSpPr>
            <a:cxnSpLocks/>
          </p:cNvCxnSpPr>
          <p:nvPr/>
        </p:nvCxnSpPr>
        <p:spPr>
          <a:xfrm>
            <a:off x="3821394" y="3463925"/>
            <a:ext cx="0" cy="222250"/>
          </a:xfrm>
          <a:prstGeom prst="line">
            <a:avLst/>
          </a:prstGeom>
          <a:ln w="12700">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cxnSp>
      <p:sp>
        <p:nvSpPr>
          <p:cNvPr id="48" name="Rounded Rectangle 47">
            <a:extLst>
              <a:ext uri="{FF2B5EF4-FFF2-40B4-BE49-F238E27FC236}">
                <a16:creationId xmlns:a16="http://schemas.microsoft.com/office/drawing/2014/main" id="{75A04350-FFB7-BF4D-A0A3-31014721D266}"/>
              </a:ext>
            </a:extLst>
          </p:cNvPr>
          <p:cNvSpPr/>
          <p:nvPr/>
        </p:nvSpPr>
        <p:spPr>
          <a:xfrm>
            <a:off x="2400863" y="3310072"/>
            <a:ext cx="1577412" cy="220528"/>
          </a:xfrm>
          <a:prstGeom prst="round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If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HbA</a:t>
            </a:r>
            <a:r>
              <a:rPr kumimoji="0" lang="en-US" sz="800" b="0" i="0" u="none" strike="noStrike" kern="1200" cap="none" spc="0" normalizeH="0" baseline="-25000" noProof="0" dirty="0" err="1">
                <a:ln>
                  <a:noFill/>
                </a:ln>
                <a:solidFill>
                  <a:srgbClr val="000000"/>
                </a:solidFill>
                <a:effectLst/>
                <a:uLnTx/>
                <a:uFillTx/>
                <a:latin typeface="Arial" panose="020B0604020202020204" pitchFamily="34" charset="0"/>
                <a:ea typeface="+mn-ea"/>
                <a:cs typeface="Arial" panose="020B0604020202020204" pitchFamily="34" charset="0"/>
              </a:rPr>
              <a:t>Ic</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above target</a:t>
            </a:r>
          </a:p>
        </p:txBody>
      </p:sp>
      <p:cxnSp>
        <p:nvCxnSpPr>
          <p:cNvPr id="80" name="Straight Connector 79">
            <a:extLst>
              <a:ext uri="{FF2B5EF4-FFF2-40B4-BE49-F238E27FC236}">
                <a16:creationId xmlns:a16="http://schemas.microsoft.com/office/drawing/2014/main" id="{1BD8A44A-E874-AA4B-8546-DFA02F316879}"/>
              </a:ext>
            </a:extLst>
          </p:cNvPr>
          <p:cNvCxnSpPr>
            <a:cxnSpLocks/>
          </p:cNvCxnSpPr>
          <p:nvPr/>
        </p:nvCxnSpPr>
        <p:spPr>
          <a:xfrm>
            <a:off x="2557744" y="4019550"/>
            <a:ext cx="0" cy="222250"/>
          </a:xfrm>
          <a:prstGeom prst="line">
            <a:avLst/>
          </a:prstGeom>
          <a:ln w="12700">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59FABF6E-31B5-4F45-869A-F23563962C4A}"/>
              </a:ext>
            </a:extLst>
          </p:cNvPr>
          <p:cNvCxnSpPr>
            <a:cxnSpLocks/>
          </p:cNvCxnSpPr>
          <p:nvPr/>
        </p:nvCxnSpPr>
        <p:spPr>
          <a:xfrm>
            <a:off x="2961498" y="4019550"/>
            <a:ext cx="0" cy="222250"/>
          </a:xfrm>
          <a:prstGeom prst="line">
            <a:avLst/>
          </a:prstGeom>
          <a:ln w="12700">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14B0CBE0-AEF7-0F45-B331-2F8209A06F2B}"/>
              </a:ext>
            </a:extLst>
          </p:cNvPr>
          <p:cNvCxnSpPr>
            <a:cxnSpLocks/>
          </p:cNvCxnSpPr>
          <p:nvPr/>
        </p:nvCxnSpPr>
        <p:spPr>
          <a:xfrm>
            <a:off x="3417640" y="4019550"/>
            <a:ext cx="0" cy="222250"/>
          </a:xfrm>
          <a:prstGeom prst="line">
            <a:avLst/>
          </a:prstGeom>
          <a:ln w="12700">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55D55322-B58E-2347-B23C-1E66B892FCD8}"/>
              </a:ext>
            </a:extLst>
          </p:cNvPr>
          <p:cNvCxnSpPr>
            <a:cxnSpLocks/>
          </p:cNvCxnSpPr>
          <p:nvPr/>
        </p:nvCxnSpPr>
        <p:spPr>
          <a:xfrm>
            <a:off x="3821394" y="4019550"/>
            <a:ext cx="0" cy="222250"/>
          </a:xfrm>
          <a:prstGeom prst="line">
            <a:avLst/>
          </a:prstGeom>
          <a:ln w="12700">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8B5A75CD-1343-5948-8D87-21D852A0D8B6}"/>
              </a:ext>
            </a:extLst>
          </p:cNvPr>
          <p:cNvCxnSpPr>
            <a:cxnSpLocks/>
          </p:cNvCxnSpPr>
          <p:nvPr/>
        </p:nvCxnSpPr>
        <p:spPr>
          <a:xfrm>
            <a:off x="3189569" y="4410075"/>
            <a:ext cx="0" cy="222250"/>
          </a:xfrm>
          <a:prstGeom prst="line">
            <a:avLst/>
          </a:prstGeom>
          <a:ln w="12700">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cxnSp>
      <p:sp>
        <p:nvSpPr>
          <p:cNvPr id="84" name="Rounded Rectangle 83">
            <a:extLst>
              <a:ext uri="{FF2B5EF4-FFF2-40B4-BE49-F238E27FC236}">
                <a16:creationId xmlns:a16="http://schemas.microsoft.com/office/drawing/2014/main" id="{20A37D0F-97BA-C749-ACF7-5AEFEB3A5F8A}"/>
              </a:ext>
            </a:extLst>
          </p:cNvPr>
          <p:cNvSpPr/>
          <p:nvPr/>
        </p:nvSpPr>
        <p:spPr>
          <a:xfrm>
            <a:off x="2400863" y="4240347"/>
            <a:ext cx="1577412" cy="220528"/>
          </a:xfrm>
          <a:prstGeom prst="round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If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HbA</a:t>
            </a:r>
            <a:r>
              <a:rPr kumimoji="0" lang="en-US" sz="800" b="0" i="0" u="none" strike="noStrike" kern="1200" cap="none" spc="0" normalizeH="0" baseline="-25000" noProof="0" dirty="0" err="1">
                <a:ln>
                  <a:noFill/>
                </a:ln>
                <a:solidFill>
                  <a:srgbClr val="000000"/>
                </a:solidFill>
                <a:effectLst/>
                <a:uLnTx/>
                <a:uFillTx/>
                <a:latin typeface="Arial" panose="020B0604020202020204" pitchFamily="34" charset="0"/>
                <a:ea typeface="+mn-ea"/>
                <a:cs typeface="Arial" panose="020B0604020202020204" pitchFamily="34" charset="0"/>
              </a:rPr>
              <a:t>Ic</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above target</a:t>
            </a:r>
          </a:p>
        </p:txBody>
      </p:sp>
      <p:sp>
        <p:nvSpPr>
          <p:cNvPr id="86" name="Rounded Rectangle 85">
            <a:extLst>
              <a:ext uri="{FF2B5EF4-FFF2-40B4-BE49-F238E27FC236}">
                <a16:creationId xmlns:a16="http://schemas.microsoft.com/office/drawing/2014/main" id="{5AA65259-D457-D144-9A5F-3EAADB9F211B}"/>
              </a:ext>
            </a:extLst>
          </p:cNvPr>
          <p:cNvSpPr/>
          <p:nvPr/>
        </p:nvSpPr>
        <p:spPr>
          <a:xfrm>
            <a:off x="2400863" y="4637222"/>
            <a:ext cx="1577412" cy="293554"/>
          </a:xfrm>
          <a:prstGeom prst="roundRect">
            <a:avLst/>
          </a:prstGeom>
          <a:solidFill>
            <a:schemeClr val="bg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Continue with addition of other agents as outlined above</a:t>
            </a:r>
          </a:p>
        </p:txBody>
      </p:sp>
      <p:sp>
        <p:nvSpPr>
          <p:cNvPr id="74" name="Rounded Rectangle 73">
            <a:extLst>
              <a:ext uri="{FF2B5EF4-FFF2-40B4-BE49-F238E27FC236}">
                <a16:creationId xmlns:a16="http://schemas.microsoft.com/office/drawing/2014/main" id="{27CA9C42-42DF-D34C-AC56-22310FF9A267}"/>
              </a:ext>
            </a:extLst>
          </p:cNvPr>
          <p:cNvSpPr/>
          <p:nvPr/>
        </p:nvSpPr>
        <p:spPr>
          <a:xfrm>
            <a:off x="2400863" y="3691072"/>
            <a:ext cx="313762" cy="338400"/>
          </a:xfrm>
          <a:prstGeom prst="roundRect">
            <a:avLst/>
          </a:prstGeom>
          <a:solidFill>
            <a:schemeClr val="bg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5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SGLT2i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5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or </a:t>
            </a:r>
            <a:br>
              <a:rPr kumimoji="0" lang="en-US" sz="700" b="0" i="0" u="none" strike="noStrike" kern="1200" cap="none" spc="-5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700" b="0" i="0" u="none" strike="noStrike" kern="1200" cap="none" spc="-5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TZD</a:t>
            </a:r>
          </a:p>
        </p:txBody>
      </p:sp>
      <p:sp>
        <p:nvSpPr>
          <p:cNvPr id="75" name="Rounded Rectangle 74">
            <a:extLst>
              <a:ext uri="{FF2B5EF4-FFF2-40B4-BE49-F238E27FC236}">
                <a16:creationId xmlns:a16="http://schemas.microsoft.com/office/drawing/2014/main" id="{310E448B-3D18-E242-84EB-EF0584FB2744}"/>
              </a:ext>
            </a:extLst>
          </p:cNvPr>
          <p:cNvSpPr/>
          <p:nvPr/>
        </p:nvSpPr>
        <p:spPr>
          <a:xfrm>
            <a:off x="2739842" y="3691072"/>
            <a:ext cx="396000" cy="338400"/>
          </a:xfrm>
          <a:prstGeom prst="roundRect">
            <a:avLst/>
          </a:prstGeom>
          <a:solidFill>
            <a:schemeClr val="bg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5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SGLT2i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5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or </a:t>
            </a:r>
            <a:br>
              <a:rPr kumimoji="0" lang="en-US" sz="700" b="0" i="0" u="none" strike="noStrike" kern="1200" cap="none" spc="-5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700" b="0" i="0" u="none" strike="noStrike" kern="1200" cap="none" spc="-5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TZD</a:t>
            </a:r>
          </a:p>
        </p:txBody>
      </p:sp>
      <p:sp>
        <p:nvSpPr>
          <p:cNvPr id="77" name="Rounded Rectangle 76">
            <a:extLst>
              <a:ext uri="{FF2B5EF4-FFF2-40B4-BE49-F238E27FC236}">
                <a16:creationId xmlns:a16="http://schemas.microsoft.com/office/drawing/2014/main" id="{115F568A-E5A4-EE41-B652-CD5B214EF4C9}"/>
              </a:ext>
            </a:extLst>
          </p:cNvPr>
          <p:cNvSpPr/>
          <p:nvPr/>
        </p:nvSpPr>
        <p:spPr>
          <a:xfrm>
            <a:off x="3161059" y="3691071"/>
            <a:ext cx="396000" cy="338003"/>
          </a:xfrm>
          <a:prstGeom prst="roundRect">
            <a:avLst/>
          </a:prstGeom>
          <a:solidFill>
            <a:schemeClr val="bg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5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GLP-I RA</a:t>
            </a:r>
            <a:br>
              <a:rPr kumimoji="0" lang="en-US" sz="700" b="0" i="0" u="none" strike="noStrike" kern="1200" cap="none" spc="-5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700" b="0" i="0" u="none" strike="noStrike" kern="1200" cap="none" spc="-5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or DPP-4i</a:t>
            </a:r>
            <a:br>
              <a:rPr kumimoji="0" lang="en-US" sz="700" b="0" i="0" u="none" strike="noStrike" kern="1200" cap="none" spc="-5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700" b="0" i="0" u="none" strike="noStrike" kern="1200" cap="none" spc="-5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or TZD</a:t>
            </a:r>
          </a:p>
        </p:txBody>
      </p:sp>
      <p:sp>
        <p:nvSpPr>
          <p:cNvPr id="78" name="Rounded Rectangle 77">
            <a:extLst>
              <a:ext uri="{FF2B5EF4-FFF2-40B4-BE49-F238E27FC236}">
                <a16:creationId xmlns:a16="http://schemas.microsoft.com/office/drawing/2014/main" id="{0F4B79BD-C057-814B-9E74-3BE7D9DB55B1}"/>
              </a:ext>
            </a:extLst>
          </p:cNvPr>
          <p:cNvSpPr/>
          <p:nvPr/>
        </p:nvSpPr>
        <p:spPr>
          <a:xfrm>
            <a:off x="3582275" y="3691071"/>
            <a:ext cx="396000" cy="338003"/>
          </a:xfrm>
          <a:prstGeom prst="roundRect">
            <a:avLst/>
          </a:prstGeom>
          <a:solidFill>
            <a:schemeClr val="bg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5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SGLT2i or</a:t>
            </a:r>
            <a:br>
              <a:rPr kumimoji="0" lang="en-US" sz="700" b="0" i="0" u="none" strike="noStrike" kern="1200" cap="none" spc="-5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700" b="0" i="0" u="none" strike="noStrike" kern="1200" cap="none" spc="-5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DPP-4i or</a:t>
            </a:r>
            <a:br>
              <a:rPr kumimoji="0" lang="en-US" sz="700" b="0" i="0" u="none" strike="noStrike" kern="1200" cap="none" spc="-5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700" b="0" i="0" u="none" strike="noStrike" kern="1200" cap="none" spc="-5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GLP-I RA</a:t>
            </a:r>
          </a:p>
        </p:txBody>
      </p:sp>
      <p:cxnSp>
        <p:nvCxnSpPr>
          <p:cNvPr id="88" name="Straight Connector 87">
            <a:extLst>
              <a:ext uri="{FF2B5EF4-FFF2-40B4-BE49-F238E27FC236}">
                <a16:creationId xmlns:a16="http://schemas.microsoft.com/office/drawing/2014/main" id="{EB0D0757-829F-0F49-9FE1-3D5FA300689D}"/>
              </a:ext>
            </a:extLst>
          </p:cNvPr>
          <p:cNvCxnSpPr>
            <a:cxnSpLocks/>
          </p:cNvCxnSpPr>
          <p:nvPr/>
        </p:nvCxnSpPr>
        <p:spPr>
          <a:xfrm>
            <a:off x="3189569" y="5330825"/>
            <a:ext cx="0" cy="222250"/>
          </a:xfrm>
          <a:prstGeom prst="line">
            <a:avLst/>
          </a:prstGeom>
          <a:ln w="12700">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cxnSp>
      <p:sp>
        <p:nvSpPr>
          <p:cNvPr id="89" name="Rounded Rectangle 88">
            <a:extLst>
              <a:ext uri="{FF2B5EF4-FFF2-40B4-BE49-F238E27FC236}">
                <a16:creationId xmlns:a16="http://schemas.microsoft.com/office/drawing/2014/main" id="{07FB6D9B-8092-C246-A41D-320011273BE5}"/>
              </a:ext>
            </a:extLst>
          </p:cNvPr>
          <p:cNvSpPr/>
          <p:nvPr/>
        </p:nvSpPr>
        <p:spPr>
          <a:xfrm>
            <a:off x="2400863" y="5161097"/>
            <a:ext cx="1577412" cy="220528"/>
          </a:xfrm>
          <a:prstGeom prst="round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If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HbA</a:t>
            </a:r>
            <a:r>
              <a:rPr kumimoji="0" lang="en-US" sz="800" b="0" i="0" u="none" strike="noStrike" kern="1200" cap="none" spc="0" normalizeH="0" baseline="-25000" noProof="0" dirty="0" err="1">
                <a:ln>
                  <a:noFill/>
                </a:ln>
                <a:solidFill>
                  <a:srgbClr val="000000"/>
                </a:solidFill>
                <a:effectLst/>
                <a:uLnTx/>
                <a:uFillTx/>
                <a:latin typeface="Arial" panose="020B0604020202020204" pitchFamily="34" charset="0"/>
                <a:ea typeface="+mn-ea"/>
                <a:cs typeface="Arial" panose="020B0604020202020204" pitchFamily="34" charset="0"/>
              </a:rPr>
              <a:t>Ic</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above target</a:t>
            </a:r>
          </a:p>
        </p:txBody>
      </p:sp>
      <p:cxnSp>
        <p:nvCxnSpPr>
          <p:cNvPr id="90" name="Straight Connector 89">
            <a:extLst>
              <a:ext uri="{FF2B5EF4-FFF2-40B4-BE49-F238E27FC236}">
                <a16:creationId xmlns:a16="http://schemas.microsoft.com/office/drawing/2014/main" id="{E6B18CDC-2066-C545-93B5-C31BE72D3DDE}"/>
              </a:ext>
            </a:extLst>
          </p:cNvPr>
          <p:cNvCxnSpPr>
            <a:cxnSpLocks/>
          </p:cNvCxnSpPr>
          <p:nvPr/>
        </p:nvCxnSpPr>
        <p:spPr>
          <a:xfrm>
            <a:off x="3189569" y="4930775"/>
            <a:ext cx="0" cy="222250"/>
          </a:xfrm>
          <a:prstGeom prst="line">
            <a:avLst/>
          </a:prstGeom>
          <a:ln w="12700">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cxnSp>
      <p:sp>
        <p:nvSpPr>
          <p:cNvPr id="91" name="Rounded Rectangle 90">
            <a:extLst>
              <a:ext uri="{FF2B5EF4-FFF2-40B4-BE49-F238E27FC236}">
                <a16:creationId xmlns:a16="http://schemas.microsoft.com/office/drawing/2014/main" id="{FAE08B02-10C4-9F42-BB79-8611219A4907}"/>
              </a:ext>
            </a:extLst>
          </p:cNvPr>
          <p:cNvSpPr/>
          <p:nvPr/>
        </p:nvSpPr>
        <p:spPr>
          <a:xfrm>
            <a:off x="2352675" y="5584824"/>
            <a:ext cx="1670050" cy="708025"/>
          </a:xfrm>
          <a:prstGeom prst="roundRect">
            <a:avLst>
              <a:gd name="adj" fmla="val 9941"/>
            </a:avLst>
          </a:prstGeom>
          <a:solidFill>
            <a:schemeClr val="bg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36000" tIns="0" rIns="3600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Consider the addition of </a:t>
            </a:r>
            <a:r>
              <a:rPr kumimoji="0" lang="en-US" sz="7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sulphonylureas</a:t>
            </a: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OR basal insulin:</a:t>
            </a:r>
          </a:p>
          <a:p>
            <a:pPr marL="88900" marR="0" lvl="0" indent="-88900" algn="l" defTabSz="457200" rtl="0" eaLnBrk="1" fontAlgn="auto" latinLnBrk="0" hangingPunct="1">
              <a:lnSpc>
                <a:spcPct val="100000"/>
              </a:lnSpc>
              <a:spcBef>
                <a:spcPts val="0"/>
              </a:spcBef>
              <a:spcAft>
                <a:spcPts val="0"/>
              </a:spcAft>
              <a:buClr>
                <a:srgbClr val="C0504D"/>
              </a:buClr>
              <a:buSzTx/>
              <a:buFont typeface="Arial" panose="020B0604020202020204" pitchFamily="34" charset="0"/>
              <a:buChar char="•"/>
              <a:tabLst/>
              <a:defRPr/>
            </a:pPr>
            <a:r>
              <a:rPr kumimoji="0" lang="en-GB"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Choose later generation SU with lower risk of hypoglycaemia</a:t>
            </a:r>
          </a:p>
          <a:p>
            <a:pPr marL="88900" marR="0" lvl="0" indent="-88900" algn="l" defTabSz="457200" rtl="0" eaLnBrk="1" fontAlgn="auto" latinLnBrk="0" hangingPunct="1">
              <a:lnSpc>
                <a:spcPct val="100000"/>
              </a:lnSpc>
              <a:spcBef>
                <a:spcPts val="0"/>
              </a:spcBef>
              <a:spcAft>
                <a:spcPts val="0"/>
              </a:spcAft>
              <a:buClr>
                <a:srgbClr val="C0504D"/>
              </a:buClr>
              <a:buSzTx/>
              <a:buFont typeface="Arial" panose="020B0604020202020204" pitchFamily="34" charset="0"/>
              <a:buChar char="•"/>
              <a:tabLst/>
              <a:defRPr/>
            </a:pPr>
            <a:r>
              <a:rPr kumimoji="0" lang="en-GB"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Consider basal insulin with lower risk of hypoglycaemia </a:t>
            </a:r>
          </a:p>
        </p:txBody>
      </p:sp>
      <p:sp>
        <p:nvSpPr>
          <p:cNvPr id="92" name="Rounded Rectangle 91">
            <a:extLst>
              <a:ext uri="{FF2B5EF4-FFF2-40B4-BE49-F238E27FC236}">
                <a16:creationId xmlns:a16="http://schemas.microsoft.com/office/drawing/2014/main" id="{D5D5E7B3-C238-0148-8098-249033A9EF62}"/>
              </a:ext>
            </a:extLst>
          </p:cNvPr>
          <p:cNvSpPr/>
          <p:nvPr/>
        </p:nvSpPr>
        <p:spPr>
          <a:xfrm>
            <a:off x="1238622" y="3689350"/>
            <a:ext cx="1028521" cy="1019175"/>
          </a:xfrm>
          <a:prstGeom prst="roundRect">
            <a:avLst>
              <a:gd name="adj" fmla="val 6826"/>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6000" tIns="0" rIns="36000" bIns="0" rtlCol="0" anchor="ctr"/>
          <a:lstStyle/>
          <a:p>
            <a:pPr marL="88900" marR="0" lvl="0" indent="-88900" algn="l" defTabSz="457200" rtl="0" eaLnBrk="1" fontAlgn="auto" latinLnBrk="0" hangingPunct="1">
              <a:lnSpc>
                <a:spcPct val="100000"/>
              </a:lnSpc>
              <a:spcBef>
                <a:spcPts val="0"/>
              </a:spcBef>
              <a:spcAft>
                <a:spcPts val="0"/>
              </a:spcAft>
              <a:buClr>
                <a:srgbClr val="C0504D"/>
              </a:buClr>
              <a:buSzTx/>
              <a:buFont typeface="Arial" panose="020B0604020202020204" pitchFamily="34" charset="0"/>
              <a:buChar char="•"/>
              <a:tabLst/>
              <a:defRPr/>
            </a:pPr>
            <a:r>
              <a:rPr kumimoji="0" lang="en-US" sz="6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Consider the adding the other class (GLP-I RA or SGLT2i with proven CVD benefit</a:t>
            </a:r>
          </a:p>
          <a:p>
            <a:pPr marL="88900" marR="0" lvl="0" indent="-88900" algn="l" defTabSz="457200" rtl="0" eaLnBrk="1" fontAlgn="auto" latinLnBrk="0" hangingPunct="1">
              <a:lnSpc>
                <a:spcPct val="100000"/>
              </a:lnSpc>
              <a:spcBef>
                <a:spcPts val="0"/>
              </a:spcBef>
              <a:spcAft>
                <a:spcPts val="0"/>
              </a:spcAft>
              <a:buClr>
                <a:srgbClr val="C0504D"/>
              </a:buClr>
              <a:buSzTx/>
              <a:buFont typeface="Arial" panose="020B0604020202020204" pitchFamily="34" charset="0"/>
              <a:buChar char="•"/>
              <a:tabLst/>
              <a:defRPr/>
            </a:pPr>
            <a:r>
              <a:rPr kumimoji="0" lang="en-US" sz="6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DPP-4i if not on </a:t>
            </a:r>
            <a:br>
              <a:rPr kumimoji="0" lang="en-US" sz="6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6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GLP-I RA</a:t>
            </a:r>
          </a:p>
          <a:p>
            <a:pPr marL="88900" marR="0" lvl="0" indent="-88900" algn="l" defTabSz="457200" rtl="0" eaLnBrk="1" fontAlgn="auto" latinLnBrk="0" hangingPunct="1">
              <a:lnSpc>
                <a:spcPct val="100000"/>
              </a:lnSpc>
              <a:spcBef>
                <a:spcPts val="0"/>
              </a:spcBef>
              <a:spcAft>
                <a:spcPts val="0"/>
              </a:spcAft>
              <a:buClr>
                <a:srgbClr val="C0504D"/>
              </a:buClr>
              <a:buSzTx/>
              <a:buFont typeface="Arial" panose="020B0604020202020204" pitchFamily="34" charset="0"/>
              <a:buChar char="•"/>
              <a:tabLst/>
              <a:defRPr/>
            </a:pPr>
            <a:r>
              <a:rPr kumimoji="0" lang="en-US" sz="6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Basal insulin</a:t>
            </a:r>
          </a:p>
          <a:p>
            <a:pPr marL="88900" marR="0" lvl="0" indent="-88900" algn="l" defTabSz="457200" rtl="0" eaLnBrk="1" fontAlgn="auto" latinLnBrk="0" hangingPunct="1">
              <a:lnSpc>
                <a:spcPct val="100000"/>
              </a:lnSpc>
              <a:spcBef>
                <a:spcPts val="0"/>
              </a:spcBef>
              <a:spcAft>
                <a:spcPts val="0"/>
              </a:spcAft>
              <a:buClr>
                <a:srgbClr val="C0504D"/>
              </a:buClr>
              <a:buSzTx/>
              <a:buFont typeface="Arial" panose="020B0604020202020204" pitchFamily="34" charset="0"/>
              <a:buChar char="•"/>
              <a:tabLst/>
              <a:defRPr/>
            </a:pPr>
            <a:r>
              <a:rPr kumimoji="0" lang="en-US" sz="6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TZD (not in HF pat)</a:t>
            </a:r>
          </a:p>
          <a:p>
            <a:pPr marL="88900" marR="0" lvl="0" indent="-88900" algn="l" defTabSz="457200" rtl="0" eaLnBrk="1" fontAlgn="auto" latinLnBrk="0" hangingPunct="1">
              <a:lnSpc>
                <a:spcPct val="100000"/>
              </a:lnSpc>
              <a:spcBef>
                <a:spcPts val="0"/>
              </a:spcBef>
              <a:spcAft>
                <a:spcPts val="0"/>
              </a:spcAft>
              <a:buClr>
                <a:srgbClr val="C0504D"/>
              </a:buClr>
              <a:buSzTx/>
              <a:buFont typeface="Arial" panose="020B0604020202020204" pitchFamily="34" charset="0"/>
              <a:buChar char="•"/>
              <a:tabLst/>
              <a:defRPr/>
            </a:pPr>
            <a:r>
              <a:rPr kumimoji="0" lang="en-US" sz="6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SU</a:t>
            </a:r>
            <a:endParaRPr kumimoji="0" lang="en-GB" sz="6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3" name="Rounded Rectangle 92">
            <a:extLst>
              <a:ext uri="{FF2B5EF4-FFF2-40B4-BE49-F238E27FC236}">
                <a16:creationId xmlns:a16="http://schemas.microsoft.com/office/drawing/2014/main" id="{B3E5E1F2-3138-EA47-B3F4-1F9EF077D90A}"/>
              </a:ext>
            </a:extLst>
          </p:cNvPr>
          <p:cNvSpPr/>
          <p:nvPr/>
        </p:nvSpPr>
        <p:spPr>
          <a:xfrm>
            <a:off x="2374486" y="1797793"/>
            <a:ext cx="1577412" cy="309429"/>
          </a:xfrm>
          <a:prstGeom prst="round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Metformin monotherapy</a:t>
            </a:r>
          </a:p>
        </p:txBody>
      </p:sp>
      <p:sp>
        <p:nvSpPr>
          <p:cNvPr id="94" name="Rounded Rectangle 93">
            <a:extLst>
              <a:ext uri="{FF2B5EF4-FFF2-40B4-BE49-F238E27FC236}">
                <a16:creationId xmlns:a16="http://schemas.microsoft.com/office/drawing/2014/main" id="{B3FAE23B-5E2C-C649-8256-DEAE6413916D}"/>
              </a:ext>
            </a:extLst>
          </p:cNvPr>
          <p:cNvSpPr/>
          <p:nvPr/>
        </p:nvSpPr>
        <p:spPr>
          <a:xfrm>
            <a:off x="1184838" y="1797622"/>
            <a:ext cx="1136088" cy="309600"/>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alibri"/>
              </a:rPr>
              <a:t>SGLT2i or GLP-1 RA </a:t>
            </a:r>
            <a:endPar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alibri"/>
              </a:rPr>
              <a:t>monotherapy</a:t>
            </a:r>
          </a:p>
        </p:txBody>
      </p:sp>
      <p:sp>
        <p:nvSpPr>
          <p:cNvPr id="96" name="Freeform 95">
            <a:extLst>
              <a:ext uri="{FF2B5EF4-FFF2-40B4-BE49-F238E27FC236}">
                <a16:creationId xmlns:a16="http://schemas.microsoft.com/office/drawing/2014/main" id="{0D4B2FE5-027F-C14D-9F00-DCA4564DF340}"/>
              </a:ext>
            </a:extLst>
          </p:cNvPr>
          <p:cNvSpPr/>
          <p:nvPr/>
        </p:nvSpPr>
        <p:spPr>
          <a:xfrm>
            <a:off x="1600200" y="1450730"/>
            <a:ext cx="639536" cy="342901"/>
          </a:xfrm>
          <a:custGeom>
            <a:avLst/>
            <a:gdLst>
              <a:gd name="connsiteX0" fmla="*/ 281354 w 281354"/>
              <a:gd name="connsiteY0" fmla="*/ 0 h 615462"/>
              <a:gd name="connsiteX1" fmla="*/ 0 w 281354"/>
              <a:gd name="connsiteY1" fmla="*/ 0 h 615462"/>
              <a:gd name="connsiteX2" fmla="*/ 0 w 281354"/>
              <a:gd name="connsiteY2" fmla="*/ 615462 h 615462"/>
            </a:gdLst>
            <a:ahLst/>
            <a:cxnLst>
              <a:cxn ang="0">
                <a:pos x="connsiteX0" y="connsiteY0"/>
              </a:cxn>
              <a:cxn ang="0">
                <a:pos x="connsiteX1" y="connsiteY1"/>
              </a:cxn>
              <a:cxn ang="0">
                <a:pos x="connsiteX2" y="connsiteY2"/>
              </a:cxn>
            </a:cxnLst>
            <a:rect l="l" t="t" r="r" b="b"/>
            <a:pathLst>
              <a:path w="281354" h="615462">
                <a:moveTo>
                  <a:pt x="281354" y="0"/>
                </a:moveTo>
                <a:lnTo>
                  <a:pt x="0" y="0"/>
                </a:lnTo>
                <a:lnTo>
                  <a:pt x="0" y="615462"/>
                </a:lnTo>
              </a:path>
            </a:pathLst>
          </a:custGeom>
          <a:noFill/>
          <a:ln w="12700">
            <a:solidFill>
              <a:schemeClr val="tx1"/>
            </a:solidFill>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7" name="Freeform 96">
            <a:extLst>
              <a:ext uri="{FF2B5EF4-FFF2-40B4-BE49-F238E27FC236}">
                <a16:creationId xmlns:a16="http://schemas.microsoft.com/office/drawing/2014/main" id="{828404F8-11E5-1C4C-A70B-7CADA88651B5}"/>
              </a:ext>
            </a:extLst>
          </p:cNvPr>
          <p:cNvSpPr/>
          <p:nvPr/>
        </p:nvSpPr>
        <p:spPr>
          <a:xfrm flipH="1">
            <a:off x="2901950" y="1450730"/>
            <a:ext cx="639536" cy="342901"/>
          </a:xfrm>
          <a:custGeom>
            <a:avLst/>
            <a:gdLst>
              <a:gd name="connsiteX0" fmla="*/ 281354 w 281354"/>
              <a:gd name="connsiteY0" fmla="*/ 0 h 615462"/>
              <a:gd name="connsiteX1" fmla="*/ 0 w 281354"/>
              <a:gd name="connsiteY1" fmla="*/ 0 h 615462"/>
              <a:gd name="connsiteX2" fmla="*/ 0 w 281354"/>
              <a:gd name="connsiteY2" fmla="*/ 615462 h 615462"/>
            </a:gdLst>
            <a:ahLst/>
            <a:cxnLst>
              <a:cxn ang="0">
                <a:pos x="connsiteX0" y="connsiteY0"/>
              </a:cxn>
              <a:cxn ang="0">
                <a:pos x="connsiteX1" y="connsiteY1"/>
              </a:cxn>
              <a:cxn ang="0">
                <a:pos x="connsiteX2" y="connsiteY2"/>
              </a:cxn>
            </a:cxnLst>
            <a:rect l="l" t="t" r="r" b="b"/>
            <a:pathLst>
              <a:path w="281354" h="615462">
                <a:moveTo>
                  <a:pt x="281354" y="0"/>
                </a:moveTo>
                <a:lnTo>
                  <a:pt x="0" y="0"/>
                </a:lnTo>
                <a:lnTo>
                  <a:pt x="0" y="615462"/>
                </a:lnTo>
              </a:path>
            </a:pathLst>
          </a:custGeom>
          <a:noFill/>
          <a:ln w="12700">
            <a:solidFill>
              <a:schemeClr val="tx1"/>
            </a:solidFill>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5" name="Rounded Rectangle 94">
            <a:extLst>
              <a:ext uri="{FF2B5EF4-FFF2-40B4-BE49-F238E27FC236}">
                <a16:creationId xmlns:a16="http://schemas.microsoft.com/office/drawing/2014/main" id="{669853EA-5224-564B-875A-AE0BF63CEBC9}"/>
              </a:ext>
            </a:extLst>
          </p:cNvPr>
          <p:cNvSpPr/>
          <p:nvPr/>
        </p:nvSpPr>
        <p:spPr>
          <a:xfrm>
            <a:off x="1812925" y="1238250"/>
            <a:ext cx="1546771" cy="472097"/>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alibri"/>
              </a:rPr>
              <a:t>ASCVD, or high/very high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alibri"/>
              </a:rPr>
              <a:t>CV risk (target organ damage or multiple risk factors)</a:t>
            </a:r>
            <a:endPar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20" name="Group 19">
            <a:extLst>
              <a:ext uri="{FF2B5EF4-FFF2-40B4-BE49-F238E27FC236}">
                <a16:creationId xmlns:a16="http://schemas.microsoft.com/office/drawing/2014/main" id="{46C9DCD9-3500-ED44-B058-001E6646AFED}"/>
              </a:ext>
            </a:extLst>
          </p:cNvPr>
          <p:cNvGrpSpPr/>
          <p:nvPr/>
        </p:nvGrpSpPr>
        <p:grpSpPr>
          <a:xfrm>
            <a:off x="1334003" y="1349375"/>
            <a:ext cx="218572" cy="184150"/>
            <a:chOff x="1359403" y="1349375"/>
            <a:chExt cx="218572" cy="184150"/>
          </a:xfrm>
        </p:grpSpPr>
        <p:sp>
          <p:nvSpPr>
            <p:cNvPr id="19" name="Rectangle 18">
              <a:extLst>
                <a:ext uri="{FF2B5EF4-FFF2-40B4-BE49-F238E27FC236}">
                  <a16:creationId xmlns:a16="http://schemas.microsoft.com/office/drawing/2014/main" id="{3B40EC1F-B808-864D-A0A7-2AA171CC073D}"/>
                </a:ext>
              </a:extLst>
            </p:cNvPr>
            <p:cNvSpPr/>
            <p:nvPr/>
          </p:nvSpPr>
          <p:spPr>
            <a:xfrm>
              <a:off x="1378882" y="1360488"/>
              <a:ext cx="179614" cy="161925"/>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8" name="Google Shape;893;p33">
              <a:extLst>
                <a:ext uri="{FF2B5EF4-FFF2-40B4-BE49-F238E27FC236}">
                  <a16:creationId xmlns:a16="http://schemas.microsoft.com/office/drawing/2014/main" id="{D7457493-7B77-CD48-BB68-E520BBBB036A}"/>
                </a:ext>
              </a:extLst>
            </p:cNvPr>
            <p:cNvSpPr txBox="1"/>
            <p:nvPr/>
          </p:nvSpPr>
          <p:spPr>
            <a:xfrm>
              <a:off x="1359403" y="1349375"/>
              <a:ext cx="218572" cy="184150"/>
            </a:xfrm>
            <a:prstGeom prst="rect">
              <a:avLst/>
            </a:prstGeom>
            <a:noFill/>
            <a:ln w="9525" cap="flat" cmpd="sng">
              <a:noFill/>
              <a:prstDash val="solid"/>
              <a:round/>
              <a:headEnd type="none" w="sm" len="sm"/>
              <a:tailEnd type="none" w="sm" len="sm"/>
            </a:ln>
          </p:spPr>
          <p:txBody>
            <a:bodyPr spcFirstLastPara="1" wrap="square" lIns="0" tIns="0" rIns="0" bIns="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a:t>
              </a:r>
              <a:endParaRPr kumimoji="0"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101" name="Group 100">
            <a:extLst>
              <a:ext uri="{FF2B5EF4-FFF2-40B4-BE49-F238E27FC236}">
                <a16:creationId xmlns:a16="http://schemas.microsoft.com/office/drawing/2014/main" id="{D9285E21-E816-9243-AFDA-449D7B5B58FB}"/>
              </a:ext>
            </a:extLst>
          </p:cNvPr>
          <p:cNvGrpSpPr/>
          <p:nvPr/>
        </p:nvGrpSpPr>
        <p:grpSpPr>
          <a:xfrm>
            <a:off x="3591428" y="1333500"/>
            <a:ext cx="218572" cy="188913"/>
            <a:chOff x="1359403" y="1333500"/>
            <a:chExt cx="218572" cy="188913"/>
          </a:xfrm>
        </p:grpSpPr>
        <p:sp>
          <p:nvSpPr>
            <p:cNvPr id="102" name="Rectangle 101">
              <a:extLst>
                <a:ext uri="{FF2B5EF4-FFF2-40B4-BE49-F238E27FC236}">
                  <a16:creationId xmlns:a16="http://schemas.microsoft.com/office/drawing/2014/main" id="{DB564C89-58E3-8C41-B27C-A55B39FE6938}"/>
                </a:ext>
              </a:extLst>
            </p:cNvPr>
            <p:cNvSpPr/>
            <p:nvPr/>
          </p:nvSpPr>
          <p:spPr>
            <a:xfrm>
              <a:off x="1378882" y="1360488"/>
              <a:ext cx="179614" cy="161925"/>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3" name="Google Shape;893;p33">
              <a:extLst>
                <a:ext uri="{FF2B5EF4-FFF2-40B4-BE49-F238E27FC236}">
                  <a16:creationId xmlns:a16="http://schemas.microsoft.com/office/drawing/2014/main" id="{19008816-F984-2D43-B7B0-F097A9BE9647}"/>
                </a:ext>
              </a:extLst>
            </p:cNvPr>
            <p:cNvSpPr txBox="1"/>
            <p:nvPr/>
          </p:nvSpPr>
          <p:spPr>
            <a:xfrm>
              <a:off x="1359403" y="1333500"/>
              <a:ext cx="218572" cy="184150"/>
            </a:xfrm>
            <a:prstGeom prst="rect">
              <a:avLst/>
            </a:prstGeom>
            <a:noFill/>
            <a:ln w="9525" cap="flat" cmpd="sng">
              <a:noFill/>
              <a:prstDash val="solid"/>
              <a:round/>
              <a:headEnd type="none" w="sm" len="sm"/>
              <a:tailEnd type="none" w="sm" len="sm"/>
            </a:ln>
          </p:spPr>
          <p:txBody>
            <a:bodyPr spcFirstLastPara="1" wrap="square" lIns="0" tIns="0" rIns="0" bIns="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a:t>
              </a:r>
              <a:endParaRPr kumimoji="0"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pic>
        <p:nvPicPr>
          <p:cNvPr id="895" name="Google Shape;895;p33"/>
          <p:cNvPicPr preferRelativeResize="0"/>
          <p:nvPr/>
        </p:nvPicPr>
        <p:blipFill rotWithShape="1">
          <a:blip r:embed="rId3">
            <a:alphaModFix/>
          </a:blip>
          <a:srcRect/>
          <a:stretch/>
        </p:blipFill>
        <p:spPr>
          <a:xfrm>
            <a:off x="7652311" y="4050056"/>
            <a:ext cx="3735991" cy="2101495"/>
          </a:xfrm>
          <a:prstGeom prst="rect">
            <a:avLst/>
          </a:prstGeom>
          <a:noFill/>
          <a:ln w="38100" cap="flat" cmpd="sng">
            <a:solidFill>
              <a:schemeClr val="bg2">
                <a:lumMod val="75000"/>
              </a:schemeClr>
            </a:solidFill>
            <a:prstDash val="solid"/>
            <a:round/>
            <a:headEnd type="none" w="sm" len="sm"/>
            <a:tailEnd type="none" w="sm" len="sm"/>
          </a:ln>
        </p:spPr>
      </p:pic>
      <p:grpSp>
        <p:nvGrpSpPr>
          <p:cNvPr id="899" name="Google Shape;899;p33"/>
          <p:cNvGrpSpPr/>
          <p:nvPr/>
        </p:nvGrpSpPr>
        <p:grpSpPr>
          <a:xfrm>
            <a:off x="722151" y="4267567"/>
            <a:ext cx="6133920" cy="1994215"/>
            <a:chOff x="541613" y="3483404"/>
            <a:chExt cx="4600440" cy="1495661"/>
          </a:xfrm>
        </p:grpSpPr>
        <p:sp>
          <p:nvSpPr>
            <p:cNvPr id="904" name="Google Shape;904;p33"/>
            <p:cNvSpPr/>
            <p:nvPr/>
          </p:nvSpPr>
          <p:spPr>
            <a:xfrm>
              <a:off x="541613" y="4720440"/>
              <a:ext cx="181641" cy="25862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901" name="Google Shape;901;p33"/>
            <p:cNvSpPr/>
            <p:nvPr/>
          </p:nvSpPr>
          <p:spPr>
            <a:xfrm>
              <a:off x="4750168" y="3483404"/>
              <a:ext cx="391885" cy="31405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906" name="Google Shape;906;p33"/>
          <p:cNvSpPr/>
          <p:nvPr/>
        </p:nvSpPr>
        <p:spPr>
          <a:xfrm>
            <a:off x="10669646" y="4260427"/>
            <a:ext cx="651497" cy="388081"/>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907" name="Google Shape;907;p33"/>
          <p:cNvSpPr/>
          <p:nvPr/>
        </p:nvSpPr>
        <p:spPr>
          <a:xfrm>
            <a:off x="7821563" y="6149225"/>
            <a:ext cx="3380891" cy="123159"/>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908" name="Google Shape;908;p33"/>
          <p:cNvSpPr/>
          <p:nvPr/>
        </p:nvSpPr>
        <p:spPr>
          <a:xfrm>
            <a:off x="7796364" y="5804053"/>
            <a:ext cx="183859" cy="388081"/>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909" name="Google Shape;909;p33"/>
          <p:cNvSpPr/>
          <p:nvPr/>
        </p:nvSpPr>
        <p:spPr>
          <a:xfrm>
            <a:off x="10949047" y="4463627"/>
            <a:ext cx="439255" cy="388081"/>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910" name="Google Shape;910;p33"/>
          <p:cNvSpPr/>
          <p:nvPr/>
        </p:nvSpPr>
        <p:spPr>
          <a:xfrm>
            <a:off x="11042897" y="5766105"/>
            <a:ext cx="183859" cy="388081"/>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Slide Number Placeholder 21">
            <a:extLst>
              <a:ext uri="{FF2B5EF4-FFF2-40B4-BE49-F238E27FC236}">
                <a16:creationId xmlns:a16="http://schemas.microsoft.com/office/drawing/2014/main" id="{60FC2375-7CD5-2940-9559-903C124DBD2A}"/>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DD455C5C-3910-104C-8158-3DD6F5C71F5B}"/>
              </a:ext>
            </a:extLst>
          </p:cNvPr>
          <p:cNvGrpSpPr/>
          <p:nvPr/>
        </p:nvGrpSpPr>
        <p:grpSpPr>
          <a:xfrm>
            <a:off x="619201" y="4177030"/>
            <a:ext cx="6212995" cy="2099767"/>
            <a:chOff x="683483" y="4260427"/>
            <a:chExt cx="6212995" cy="2099767"/>
          </a:xfrm>
        </p:grpSpPr>
        <p:pic>
          <p:nvPicPr>
            <p:cNvPr id="897" name="Google Shape;897;p33"/>
            <p:cNvPicPr preferRelativeResize="0"/>
            <p:nvPr/>
          </p:nvPicPr>
          <p:blipFill rotWithShape="1">
            <a:blip r:embed="rId4">
              <a:alphaModFix/>
            </a:blip>
            <a:srcRect/>
            <a:stretch/>
          </p:blipFill>
          <p:spPr>
            <a:xfrm>
              <a:off x="683483" y="4260427"/>
              <a:ext cx="3043113" cy="2099767"/>
            </a:xfrm>
            <a:prstGeom prst="rect">
              <a:avLst/>
            </a:prstGeom>
            <a:noFill/>
            <a:ln w="28575" cap="flat" cmpd="sng">
              <a:solidFill>
                <a:schemeClr val="tx2"/>
              </a:solidFill>
              <a:prstDash val="solid"/>
              <a:round/>
              <a:headEnd type="none" w="sm" len="sm"/>
              <a:tailEnd type="none" w="sm" len="sm"/>
            </a:ln>
          </p:spPr>
        </p:pic>
        <p:pic>
          <p:nvPicPr>
            <p:cNvPr id="898" name="Google Shape;898;p33"/>
            <p:cNvPicPr preferRelativeResize="0"/>
            <p:nvPr/>
          </p:nvPicPr>
          <p:blipFill rotWithShape="1">
            <a:blip r:embed="rId5">
              <a:alphaModFix/>
            </a:blip>
            <a:srcRect/>
            <a:stretch/>
          </p:blipFill>
          <p:spPr>
            <a:xfrm>
              <a:off x="3853365" y="4260427"/>
              <a:ext cx="3043113" cy="2099767"/>
            </a:xfrm>
            <a:prstGeom prst="rect">
              <a:avLst/>
            </a:prstGeom>
            <a:noFill/>
            <a:ln w="28575" cap="flat" cmpd="sng">
              <a:solidFill>
                <a:schemeClr val="tx2"/>
              </a:solidFill>
              <a:prstDash val="solid"/>
              <a:round/>
              <a:headEnd type="none" w="sm" len="sm"/>
              <a:tailEnd type="none" w="sm" len="sm"/>
            </a:ln>
          </p:spPr>
        </p:pic>
        <p:sp>
          <p:nvSpPr>
            <p:cNvPr id="23" name="Rectangle 22">
              <a:extLst>
                <a:ext uri="{FF2B5EF4-FFF2-40B4-BE49-F238E27FC236}">
                  <a16:creationId xmlns:a16="http://schemas.microsoft.com/office/drawing/2014/main" id="{BC0671F6-7D9A-514C-A428-58C5EF4FB7A1}"/>
                </a:ext>
              </a:extLst>
            </p:cNvPr>
            <p:cNvSpPr/>
            <p:nvPr/>
          </p:nvSpPr>
          <p:spPr>
            <a:xfrm>
              <a:off x="767408" y="6118337"/>
              <a:ext cx="2952328" cy="2349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0" name="Rectangle 109">
              <a:extLst>
                <a:ext uri="{FF2B5EF4-FFF2-40B4-BE49-F238E27FC236}">
                  <a16:creationId xmlns:a16="http://schemas.microsoft.com/office/drawing/2014/main" id="{FE07109F-CA95-A147-B899-1FAA7D8547FC}"/>
                </a:ext>
              </a:extLst>
            </p:cNvPr>
            <p:cNvSpPr/>
            <p:nvPr/>
          </p:nvSpPr>
          <p:spPr>
            <a:xfrm>
              <a:off x="4098926" y="6146912"/>
              <a:ext cx="2781300" cy="2063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2" name="Rectangle 111">
              <a:extLst>
                <a:ext uri="{FF2B5EF4-FFF2-40B4-BE49-F238E27FC236}">
                  <a16:creationId xmlns:a16="http://schemas.microsoft.com/office/drawing/2014/main" id="{ABF8693D-3F08-1340-875F-977E576F7293}"/>
                </a:ext>
              </a:extLst>
            </p:cNvPr>
            <p:cNvSpPr/>
            <p:nvPr/>
          </p:nvSpPr>
          <p:spPr>
            <a:xfrm>
              <a:off x="6629400" y="4549887"/>
              <a:ext cx="136525" cy="18033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3" name="Rectangle 112">
              <a:extLst>
                <a:ext uri="{FF2B5EF4-FFF2-40B4-BE49-F238E27FC236}">
                  <a16:creationId xmlns:a16="http://schemas.microsoft.com/office/drawing/2014/main" id="{B82010C1-3F5F-7647-B8CD-F30A56BF3BCA}"/>
                </a:ext>
              </a:extLst>
            </p:cNvPr>
            <p:cNvSpPr/>
            <p:nvPr/>
          </p:nvSpPr>
          <p:spPr>
            <a:xfrm>
              <a:off x="3946525" y="5924662"/>
              <a:ext cx="180975" cy="4286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6" name="Rectangle 115">
              <a:extLst>
                <a:ext uri="{FF2B5EF4-FFF2-40B4-BE49-F238E27FC236}">
                  <a16:creationId xmlns:a16="http://schemas.microsoft.com/office/drawing/2014/main" id="{FB97E151-FAAC-BF47-899D-99D3EA3A2A41}"/>
                </a:ext>
              </a:extLst>
            </p:cNvPr>
            <p:cNvSpPr/>
            <p:nvPr/>
          </p:nvSpPr>
          <p:spPr>
            <a:xfrm>
              <a:off x="6283488" y="4304966"/>
              <a:ext cx="564872" cy="3718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8" name="Rectangle 117">
              <a:extLst>
                <a:ext uri="{FF2B5EF4-FFF2-40B4-BE49-F238E27FC236}">
                  <a16:creationId xmlns:a16="http://schemas.microsoft.com/office/drawing/2014/main" id="{CA5F810C-8138-3D40-9BBE-B527DD542490}"/>
                </a:ext>
              </a:extLst>
            </p:cNvPr>
            <p:cNvSpPr/>
            <p:nvPr/>
          </p:nvSpPr>
          <p:spPr>
            <a:xfrm>
              <a:off x="3118257" y="4304966"/>
              <a:ext cx="564872" cy="3718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9457952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5"/>
                                        </p:tgtEl>
                                        <p:attrNameLst>
                                          <p:attrName>style.visibility</p:attrName>
                                        </p:attrNameLst>
                                      </p:cBhvr>
                                      <p:to>
                                        <p:strVal val="visible"/>
                                      </p:to>
                                    </p:set>
                                    <p:animEffect transition="in" filter="fade">
                                      <p:cBhvr>
                                        <p:cTn id="7" dur="500"/>
                                        <p:tgtEl>
                                          <p:spTgt spid="895"/>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27" name="Rectangle 26">
            <a:extLst>
              <a:ext uri="{FF2B5EF4-FFF2-40B4-BE49-F238E27FC236}">
                <a16:creationId xmlns:a16="http://schemas.microsoft.com/office/drawing/2014/main" id="{40C87276-21CD-4F42-A64A-44552523B3DC}"/>
              </a:ext>
            </a:extLst>
          </p:cNvPr>
          <p:cNvSpPr/>
          <p:nvPr/>
        </p:nvSpPr>
        <p:spPr>
          <a:xfrm>
            <a:off x="4351666" y="2533067"/>
            <a:ext cx="5101200" cy="3727421"/>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8" name="Title 17">
            <a:extLst>
              <a:ext uri="{FF2B5EF4-FFF2-40B4-BE49-F238E27FC236}">
                <a16:creationId xmlns:a16="http://schemas.microsoft.com/office/drawing/2014/main" id="{58C6768D-9C94-714A-AA5E-6AEB338CD2DF}"/>
              </a:ext>
            </a:extLst>
          </p:cNvPr>
          <p:cNvSpPr>
            <a:spLocks noGrp="1"/>
          </p:cNvSpPr>
          <p:nvPr>
            <p:ph type="title"/>
          </p:nvPr>
        </p:nvSpPr>
        <p:spPr/>
        <p:txBody>
          <a:bodyPr/>
          <a:lstStyle/>
          <a:p>
            <a:r>
              <a:rPr lang="en-US" dirty="0">
                <a:sym typeface="Arial"/>
              </a:rPr>
              <a:t>Diabetes and cardiovascular disease: </a:t>
            </a:r>
            <a:br>
              <a:rPr lang="en-US" dirty="0">
                <a:sym typeface="Arial"/>
              </a:rPr>
            </a:br>
            <a:r>
              <a:rPr lang="en-US" dirty="0">
                <a:sym typeface="Arial"/>
              </a:rPr>
              <a:t>it’s time to apply the evidence</a:t>
            </a:r>
            <a:endParaRPr lang="en-US" dirty="0"/>
          </a:p>
        </p:txBody>
      </p:sp>
      <p:sp>
        <p:nvSpPr>
          <p:cNvPr id="2" name="Slide Number Placeholder 1">
            <a:extLst>
              <a:ext uri="{FF2B5EF4-FFF2-40B4-BE49-F238E27FC236}">
                <a16:creationId xmlns:a16="http://schemas.microsoft.com/office/drawing/2014/main" id="{A645DE7B-B699-0C4D-9B2C-3341888AA925}"/>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100" b="0" i="0" u="none" strike="noStrike" kern="1200" cap="none" spc="0" normalizeH="0" baseline="0" noProof="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12" name="Content Placeholder 11">
            <a:extLst>
              <a:ext uri="{FF2B5EF4-FFF2-40B4-BE49-F238E27FC236}">
                <a16:creationId xmlns:a16="http://schemas.microsoft.com/office/drawing/2014/main" id="{B838B069-CB16-7B4E-9031-651326D8FAE6}"/>
              </a:ext>
            </a:extLst>
          </p:cNvPr>
          <p:cNvSpPr>
            <a:spLocks noGrp="1"/>
          </p:cNvSpPr>
          <p:nvPr>
            <p:ph sz="quarter" idx="15"/>
          </p:nvPr>
        </p:nvSpPr>
        <p:spPr>
          <a:xfrm>
            <a:off x="187774" y="6403089"/>
            <a:ext cx="11668866" cy="222524"/>
          </a:xfrm>
        </p:spPr>
        <p:txBody>
          <a:bodyPr/>
          <a:lstStyle/>
          <a:p>
            <a:r>
              <a:rPr lang="en-GB" sz="1200" dirty="0">
                <a:sym typeface="Calibri"/>
              </a:rPr>
              <a:t>3P-MACE, 3-point major adverse cardiovascular events; </a:t>
            </a:r>
            <a:r>
              <a:rPr lang="en-GB" sz="1200" dirty="0"/>
              <a:t>CVD, cardiovascular disease; GLP-1 RA, glucagon-like peptide 1 receptor agonist; </a:t>
            </a:r>
            <a:r>
              <a:rPr lang="en-GB" dirty="0"/>
              <a:t>LDL, low-density lipoprotein (cholesterol); </a:t>
            </a:r>
            <a:br>
              <a:rPr lang="en-GB" dirty="0"/>
            </a:br>
            <a:r>
              <a:rPr lang="en-GB" sz="1200" dirty="0">
                <a:latin typeface="Arial"/>
                <a:ea typeface="Arial"/>
                <a:cs typeface="Arial"/>
                <a:sym typeface="Arial"/>
              </a:rPr>
              <a:t>SGLT2i, sodium-glucose cotransporter-2 inhibitor</a:t>
            </a:r>
            <a:endParaRPr lang="en-GB" dirty="0"/>
          </a:p>
          <a:p>
            <a:r>
              <a:rPr lang="en-GB" dirty="0"/>
              <a:t>Grant PJ, Marx N. </a:t>
            </a:r>
            <a:r>
              <a:rPr lang="en-GB" dirty="0" err="1"/>
              <a:t>Eur</a:t>
            </a:r>
            <a:r>
              <a:rPr lang="en-GB" dirty="0"/>
              <a:t> Heart J Acute Cardiovasc Care. 2020;9:586-8</a:t>
            </a:r>
          </a:p>
        </p:txBody>
      </p:sp>
      <p:sp>
        <p:nvSpPr>
          <p:cNvPr id="11" name="Google Shape;656;p15">
            <a:extLst>
              <a:ext uri="{FF2B5EF4-FFF2-40B4-BE49-F238E27FC236}">
                <a16:creationId xmlns:a16="http://schemas.microsoft.com/office/drawing/2014/main" id="{7BA6EE07-9259-D04C-8A27-7BC0CE59017D}"/>
              </a:ext>
            </a:extLst>
          </p:cNvPr>
          <p:cNvSpPr/>
          <p:nvPr/>
        </p:nvSpPr>
        <p:spPr>
          <a:xfrm>
            <a:off x="4452295" y="5487727"/>
            <a:ext cx="1159466" cy="648000"/>
          </a:xfrm>
          <a:prstGeom prst="rect">
            <a:avLst/>
          </a:prstGeom>
          <a:solidFill>
            <a:schemeClr val="bg1"/>
          </a:solidFill>
          <a:ln w="25400">
            <a:solidFill>
              <a:schemeClr val="tx2"/>
            </a:solid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Antiplatelet</a:t>
            </a:r>
            <a:b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b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therapy</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Google Shape;656;p15">
            <a:extLst>
              <a:ext uri="{FF2B5EF4-FFF2-40B4-BE49-F238E27FC236}">
                <a16:creationId xmlns:a16="http://schemas.microsoft.com/office/drawing/2014/main" id="{9C6A3E9D-0E4E-8448-8947-22893C9B30E9}"/>
              </a:ext>
            </a:extLst>
          </p:cNvPr>
          <p:cNvSpPr/>
          <p:nvPr/>
        </p:nvSpPr>
        <p:spPr>
          <a:xfrm>
            <a:off x="5700802" y="5487727"/>
            <a:ext cx="1159466" cy="648000"/>
          </a:xfrm>
          <a:prstGeom prst="rect">
            <a:avLst/>
          </a:prstGeom>
          <a:solidFill>
            <a:schemeClr val="bg1"/>
          </a:solidFill>
          <a:ln w="25400">
            <a:solidFill>
              <a:schemeClr val="tx2"/>
            </a:solid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LDL</a:t>
            </a:r>
            <a:b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b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lowering</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 name="Google Shape;656;p15">
            <a:extLst>
              <a:ext uri="{FF2B5EF4-FFF2-40B4-BE49-F238E27FC236}">
                <a16:creationId xmlns:a16="http://schemas.microsoft.com/office/drawing/2014/main" id="{1DC7AEAC-3071-3742-8623-B647A13813B5}"/>
              </a:ext>
            </a:extLst>
          </p:cNvPr>
          <p:cNvSpPr/>
          <p:nvPr/>
        </p:nvSpPr>
        <p:spPr>
          <a:xfrm>
            <a:off x="6949309" y="5487727"/>
            <a:ext cx="1159466" cy="648000"/>
          </a:xfrm>
          <a:prstGeom prst="rect">
            <a:avLst/>
          </a:prstGeom>
          <a:solidFill>
            <a:schemeClr val="bg1"/>
          </a:solidFill>
          <a:ln w="25400">
            <a:solidFill>
              <a:schemeClr val="tx2"/>
            </a:solid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Blood</a:t>
            </a:r>
            <a:b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b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pressure</a:t>
            </a:r>
            <a:b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b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lowering</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Google Shape;656;p15">
            <a:extLst>
              <a:ext uri="{FF2B5EF4-FFF2-40B4-BE49-F238E27FC236}">
                <a16:creationId xmlns:a16="http://schemas.microsoft.com/office/drawing/2014/main" id="{92BEC6C2-0684-F74C-AD26-18A3DD8312F5}"/>
              </a:ext>
            </a:extLst>
          </p:cNvPr>
          <p:cNvSpPr/>
          <p:nvPr/>
        </p:nvSpPr>
        <p:spPr>
          <a:xfrm>
            <a:off x="8197817" y="5487727"/>
            <a:ext cx="1159466" cy="648000"/>
          </a:xfrm>
          <a:prstGeom prst="rect">
            <a:avLst/>
          </a:prstGeom>
          <a:solidFill>
            <a:schemeClr val="bg1"/>
          </a:solidFill>
          <a:ln w="25400">
            <a:solidFill>
              <a:schemeClr val="tx2"/>
            </a:solid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SGLT2i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GLP-1RA</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6" name="Rectangle 25">
            <a:extLst>
              <a:ext uri="{FF2B5EF4-FFF2-40B4-BE49-F238E27FC236}">
                <a16:creationId xmlns:a16="http://schemas.microsoft.com/office/drawing/2014/main" id="{23D872D9-6C9D-D345-887F-583316FAFC38}"/>
              </a:ext>
            </a:extLst>
          </p:cNvPr>
          <p:cNvSpPr/>
          <p:nvPr/>
        </p:nvSpPr>
        <p:spPr>
          <a:xfrm>
            <a:off x="4351667" y="3878290"/>
            <a:ext cx="5102332" cy="1081898"/>
          </a:xfrm>
          <a:prstGeom prst="rect">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7" name="Google Shape;656;p15">
            <a:extLst>
              <a:ext uri="{FF2B5EF4-FFF2-40B4-BE49-F238E27FC236}">
                <a16:creationId xmlns:a16="http://schemas.microsoft.com/office/drawing/2014/main" id="{5D08A2C8-F182-AD4F-9776-0AE98ACA966C}"/>
              </a:ext>
            </a:extLst>
          </p:cNvPr>
          <p:cNvSpPr/>
          <p:nvPr/>
        </p:nvSpPr>
        <p:spPr>
          <a:xfrm>
            <a:off x="4452295" y="4960188"/>
            <a:ext cx="4904988" cy="421069"/>
          </a:xfrm>
          <a:prstGeom prst="rect">
            <a:avLst/>
          </a:prstGeom>
          <a:solidFill>
            <a:schemeClr val="bg1"/>
          </a:solidFill>
          <a:ln w="25400">
            <a:solidFill>
              <a:schemeClr val="accent1"/>
            </a:solid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C6573B"/>
                </a:solidFill>
                <a:effectLst/>
                <a:uLnTx/>
                <a:uFillTx/>
                <a:latin typeface="Arial" panose="020B0604020202020204" pitchFamily="34" charset="0"/>
                <a:ea typeface="Calibri"/>
                <a:cs typeface="Arial" panose="020B0604020202020204" pitchFamily="34" charset="0"/>
                <a:sym typeface="Calibri"/>
              </a:rPr>
              <a:t>Therapy</a:t>
            </a:r>
            <a:endParaRPr kumimoji="0" sz="1400" b="0" i="0" u="none" strike="noStrike" kern="1200" cap="none" spc="0" normalizeH="0" baseline="0" noProof="0" dirty="0">
              <a:ln>
                <a:noFill/>
              </a:ln>
              <a:solidFill>
                <a:srgbClr val="C6573B"/>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397C1C6F-EF82-A348-96D9-CEAA3F7E065E}"/>
              </a:ext>
            </a:extLst>
          </p:cNvPr>
          <p:cNvSpPr/>
          <p:nvPr/>
        </p:nvSpPr>
        <p:spPr>
          <a:xfrm>
            <a:off x="2754017" y="3878290"/>
            <a:ext cx="1600444" cy="1081898"/>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19A70B37-61C3-474E-A590-4438E096252B}"/>
              </a:ext>
            </a:extLst>
          </p:cNvPr>
          <p:cNvSpPr/>
          <p:nvPr/>
        </p:nvSpPr>
        <p:spPr>
          <a:xfrm>
            <a:off x="2754017" y="2533067"/>
            <a:ext cx="1600444" cy="1344706"/>
          </a:xfrm>
          <a:prstGeom prst="rect">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3B7C00CA-704F-AB41-AD56-D50A468C91E5}"/>
              </a:ext>
            </a:extLst>
          </p:cNvPr>
          <p:cNvSpPr/>
          <p:nvPr/>
        </p:nvSpPr>
        <p:spPr>
          <a:xfrm>
            <a:off x="2754017" y="1248507"/>
            <a:ext cx="6691054" cy="130162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TextBox 2">
            <a:extLst>
              <a:ext uri="{FF2B5EF4-FFF2-40B4-BE49-F238E27FC236}">
                <a16:creationId xmlns:a16="http://schemas.microsoft.com/office/drawing/2014/main" id="{6CDD106A-16A3-874F-A6D2-57DFDB37377A}"/>
              </a:ext>
            </a:extLst>
          </p:cNvPr>
          <p:cNvSpPr txBox="1"/>
          <p:nvPr/>
        </p:nvSpPr>
        <p:spPr>
          <a:xfrm>
            <a:off x="4567826" y="1290188"/>
            <a:ext cx="1998945" cy="215444"/>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Cardiovascular disease</a:t>
            </a:r>
          </a:p>
        </p:txBody>
      </p:sp>
      <p:sp>
        <p:nvSpPr>
          <p:cNvPr id="20" name="TextBox 19">
            <a:extLst>
              <a:ext uri="{FF2B5EF4-FFF2-40B4-BE49-F238E27FC236}">
                <a16:creationId xmlns:a16="http://schemas.microsoft.com/office/drawing/2014/main" id="{8048E147-27CE-784B-87AC-5AFDEC87A214}"/>
              </a:ext>
            </a:extLst>
          </p:cNvPr>
          <p:cNvSpPr txBox="1"/>
          <p:nvPr/>
        </p:nvSpPr>
        <p:spPr>
          <a:xfrm>
            <a:off x="7461212" y="1290188"/>
            <a:ext cx="1471558" cy="215444"/>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Aileron" charset="0"/>
                <a:cs typeface="Arial" panose="020B0604020202020204" pitchFamily="34" charset="0"/>
              </a:rPr>
              <a:t>Diabetes mellitus</a:t>
            </a:r>
          </a:p>
        </p:txBody>
      </p:sp>
      <p:sp>
        <p:nvSpPr>
          <p:cNvPr id="21" name="TextBox 20">
            <a:extLst>
              <a:ext uri="{FF2B5EF4-FFF2-40B4-BE49-F238E27FC236}">
                <a16:creationId xmlns:a16="http://schemas.microsoft.com/office/drawing/2014/main" id="{11FE0631-1E83-E54C-B774-5AD37FC9E2B7}"/>
              </a:ext>
            </a:extLst>
          </p:cNvPr>
          <p:cNvSpPr txBox="1"/>
          <p:nvPr/>
        </p:nvSpPr>
        <p:spPr>
          <a:xfrm>
            <a:off x="2873823" y="1703426"/>
            <a:ext cx="1380763" cy="43088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6573B"/>
                </a:solidFill>
                <a:effectLst/>
                <a:uLnTx/>
                <a:uFillTx/>
                <a:latin typeface="Arial" panose="020B0604020202020204" pitchFamily="34" charset="0"/>
                <a:ea typeface="Aileron" charset="0"/>
                <a:cs typeface="Arial" panose="020B0604020202020204" pitchFamily="34" charset="0"/>
              </a:rPr>
              <a:t>CLINICAL </a:t>
            </a:r>
            <a:br>
              <a:rPr kumimoji="0" lang="en-US" sz="1400" b="1" i="0" u="none" strike="noStrike" kern="1200" cap="none" spc="0" normalizeH="0" baseline="0" noProof="0" dirty="0">
                <a:ln>
                  <a:noFill/>
                </a:ln>
                <a:solidFill>
                  <a:srgbClr val="C6573B"/>
                </a:solidFill>
                <a:effectLst/>
                <a:uLnTx/>
                <a:uFillTx/>
                <a:latin typeface="Arial" panose="020B0604020202020204" pitchFamily="34" charset="0"/>
                <a:ea typeface="Aileron" charset="0"/>
                <a:cs typeface="Arial" panose="020B0604020202020204" pitchFamily="34" charset="0"/>
              </a:rPr>
            </a:br>
            <a:r>
              <a:rPr kumimoji="0" lang="en-US" sz="1400" b="1" i="0" u="none" strike="noStrike" kern="1200" cap="none" spc="0" normalizeH="0" baseline="0" noProof="0" dirty="0">
                <a:ln>
                  <a:noFill/>
                </a:ln>
                <a:solidFill>
                  <a:srgbClr val="C6573B"/>
                </a:solidFill>
                <a:effectLst/>
                <a:uLnTx/>
                <a:uFillTx/>
                <a:latin typeface="Arial" panose="020B0604020202020204" pitchFamily="34" charset="0"/>
                <a:ea typeface="Aileron" charset="0"/>
                <a:cs typeface="Arial" panose="020B0604020202020204" pitchFamily="34" charset="0"/>
              </a:rPr>
              <a:t>PRESENTATION</a:t>
            </a:r>
          </a:p>
        </p:txBody>
      </p:sp>
      <p:sp>
        <p:nvSpPr>
          <p:cNvPr id="5" name="Down Arrow 4">
            <a:extLst>
              <a:ext uri="{FF2B5EF4-FFF2-40B4-BE49-F238E27FC236}">
                <a16:creationId xmlns:a16="http://schemas.microsoft.com/office/drawing/2014/main" id="{D20C165F-9EC6-6F4F-9DF0-8B66BBE28FB2}"/>
              </a:ext>
            </a:extLst>
          </p:cNvPr>
          <p:cNvSpPr/>
          <p:nvPr/>
        </p:nvSpPr>
        <p:spPr>
          <a:xfrm>
            <a:off x="5414957" y="2464651"/>
            <a:ext cx="304682" cy="357679"/>
          </a:xfrm>
          <a:prstGeom prst="down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2" name="Down Arrow 31">
            <a:extLst>
              <a:ext uri="{FF2B5EF4-FFF2-40B4-BE49-F238E27FC236}">
                <a16:creationId xmlns:a16="http://schemas.microsoft.com/office/drawing/2014/main" id="{A1C2DDA7-5A52-B647-8350-4D5169E68883}"/>
              </a:ext>
            </a:extLst>
          </p:cNvPr>
          <p:cNvSpPr/>
          <p:nvPr/>
        </p:nvSpPr>
        <p:spPr>
          <a:xfrm>
            <a:off x="8044650" y="2464651"/>
            <a:ext cx="304682" cy="357679"/>
          </a:xfrm>
          <a:prstGeom prst="down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Freeform 5">
            <a:extLst>
              <a:ext uri="{FF2B5EF4-FFF2-40B4-BE49-F238E27FC236}">
                <a16:creationId xmlns:a16="http://schemas.microsoft.com/office/drawing/2014/main" id="{4DE859C0-EFB5-444A-9961-4802B2A41524}"/>
              </a:ext>
            </a:extLst>
          </p:cNvPr>
          <p:cNvSpPr/>
          <p:nvPr/>
        </p:nvSpPr>
        <p:spPr>
          <a:xfrm>
            <a:off x="5571971" y="3094892"/>
            <a:ext cx="277181" cy="465993"/>
          </a:xfrm>
          <a:custGeom>
            <a:avLst/>
            <a:gdLst>
              <a:gd name="connsiteX0" fmla="*/ 0 w 439615"/>
              <a:gd name="connsiteY0" fmla="*/ 0 h 483577"/>
              <a:gd name="connsiteX1" fmla="*/ 0 w 439615"/>
              <a:gd name="connsiteY1" fmla="*/ 483577 h 483577"/>
              <a:gd name="connsiteX2" fmla="*/ 439615 w 439615"/>
              <a:gd name="connsiteY2" fmla="*/ 483577 h 483577"/>
            </a:gdLst>
            <a:ahLst/>
            <a:cxnLst>
              <a:cxn ang="0">
                <a:pos x="connsiteX0" y="connsiteY0"/>
              </a:cxn>
              <a:cxn ang="0">
                <a:pos x="connsiteX1" y="connsiteY1"/>
              </a:cxn>
              <a:cxn ang="0">
                <a:pos x="connsiteX2" y="connsiteY2"/>
              </a:cxn>
            </a:cxnLst>
            <a:rect l="l" t="t" r="r" b="b"/>
            <a:pathLst>
              <a:path w="439615" h="483577">
                <a:moveTo>
                  <a:pt x="0" y="0"/>
                </a:moveTo>
                <a:lnTo>
                  <a:pt x="0" y="483577"/>
                </a:lnTo>
                <a:lnTo>
                  <a:pt x="439615" y="483577"/>
                </a:lnTo>
              </a:path>
            </a:pathLst>
          </a:custGeom>
          <a:noFill/>
          <a:ln w="31750">
            <a:solidFill>
              <a:schemeClr val="accent1"/>
            </a:solidFill>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0" name="Google Shape;656;p15">
            <a:extLst>
              <a:ext uri="{FF2B5EF4-FFF2-40B4-BE49-F238E27FC236}">
                <a16:creationId xmlns:a16="http://schemas.microsoft.com/office/drawing/2014/main" id="{5AC240F2-E9DE-9A4B-A65F-A417CD634B01}"/>
              </a:ext>
            </a:extLst>
          </p:cNvPr>
          <p:cNvSpPr/>
          <p:nvPr/>
        </p:nvSpPr>
        <p:spPr>
          <a:xfrm>
            <a:off x="4505298" y="2851515"/>
            <a:ext cx="2124000" cy="332781"/>
          </a:xfrm>
          <a:prstGeom prst="rect">
            <a:avLst/>
          </a:prstGeom>
          <a:solidFill>
            <a:schemeClr val="bg1"/>
          </a:solidFill>
          <a:ln w="25400">
            <a:solidFill>
              <a:schemeClr val="accent6"/>
            </a:solid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Diabetes mellitus?</a:t>
            </a:r>
            <a:endParaRPr kumimoji="0"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4" name="Freeform 33">
            <a:extLst>
              <a:ext uri="{FF2B5EF4-FFF2-40B4-BE49-F238E27FC236}">
                <a16:creationId xmlns:a16="http://schemas.microsoft.com/office/drawing/2014/main" id="{C2517D2E-2585-DB47-9B86-C96228C21224}"/>
              </a:ext>
            </a:extLst>
          </p:cNvPr>
          <p:cNvSpPr/>
          <p:nvPr/>
        </p:nvSpPr>
        <p:spPr>
          <a:xfrm flipH="1">
            <a:off x="7901933" y="3094892"/>
            <a:ext cx="277181" cy="465993"/>
          </a:xfrm>
          <a:custGeom>
            <a:avLst/>
            <a:gdLst>
              <a:gd name="connsiteX0" fmla="*/ 0 w 439615"/>
              <a:gd name="connsiteY0" fmla="*/ 0 h 483577"/>
              <a:gd name="connsiteX1" fmla="*/ 0 w 439615"/>
              <a:gd name="connsiteY1" fmla="*/ 483577 h 483577"/>
              <a:gd name="connsiteX2" fmla="*/ 439615 w 439615"/>
              <a:gd name="connsiteY2" fmla="*/ 483577 h 483577"/>
            </a:gdLst>
            <a:ahLst/>
            <a:cxnLst>
              <a:cxn ang="0">
                <a:pos x="connsiteX0" y="connsiteY0"/>
              </a:cxn>
              <a:cxn ang="0">
                <a:pos x="connsiteX1" y="connsiteY1"/>
              </a:cxn>
              <a:cxn ang="0">
                <a:pos x="connsiteX2" y="connsiteY2"/>
              </a:cxn>
            </a:cxnLst>
            <a:rect l="l" t="t" r="r" b="b"/>
            <a:pathLst>
              <a:path w="439615" h="483577">
                <a:moveTo>
                  <a:pt x="0" y="0"/>
                </a:moveTo>
                <a:lnTo>
                  <a:pt x="0" y="483577"/>
                </a:lnTo>
                <a:lnTo>
                  <a:pt x="439615" y="483577"/>
                </a:lnTo>
              </a:path>
            </a:pathLst>
          </a:custGeom>
          <a:noFill/>
          <a:ln w="31750">
            <a:solidFill>
              <a:schemeClr val="accent1"/>
            </a:solidFill>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1" name="Google Shape;656;p15">
            <a:extLst>
              <a:ext uri="{FF2B5EF4-FFF2-40B4-BE49-F238E27FC236}">
                <a16:creationId xmlns:a16="http://schemas.microsoft.com/office/drawing/2014/main" id="{4889CBCB-8F36-9A49-99BC-B08B4E810A35}"/>
              </a:ext>
            </a:extLst>
          </p:cNvPr>
          <p:cNvSpPr/>
          <p:nvPr/>
        </p:nvSpPr>
        <p:spPr>
          <a:xfrm>
            <a:off x="7134991" y="2851515"/>
            <a:ext cx="2124000" cy="332781"/>
          </a:xfrm>
          <a:prstGeom prst="rect">
            <a:avLst/>
          </a:prstGeom>
          <a:solidFill>
            <a:schemeClr val="bg1"/>
          </a:solidFill>
          <a:ln w="25400">
            <a:solidFill>
              <a:schemeClr val="accent6"/>
            </a:solid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CVD?</a:t>
            </a:r>
            <a:endParaRPr kumimoji="0"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36" name="Straight Connector 35">
            <a:extLst>
              <a:ext uri="{FF2B5EF4-FFF2-40B4-BE49-F238E27FC236}">
                <a16:creationId xmlns:a16="http://schemas.microsoft.com/office/drawing/2014/main" id="{F172C5DB-42B5-9A43-A9FC-AE941184681E}"/>
              </a:ext>
            </a:extLst>
          </p:cNvPr>
          <p:cNvCxnSpPr>
            <a:cxnSpLocks/>
            <a:endCxn id="35" idx="0"/>
          </p:cNvCxnSpPr>
          <p:nvPr/>
        </p:nvCxnSpPr>
        <p:spPr>
          <a:xfrm flipH="1">
            <a:off x="6875890" y="3710355"/>
            <a:ext cx="1964" cy="310536"/>
          </a:xfrm>
          <a:prstGeom prst="line">
            <a:avLst/>
          </a:prstGeom>
          <a:ln w="31750">
            <a:tailEnd type="triangle"/>
          </a:ln>
          <a:effectLst/>
        </p:spPr>
        <p:style>
          <a:lnRef idx="2">
            <a:schemeClr val="accent1"/>
          </a:lnRef>
          <a:fillRef idx="0">
            <a:schemeClr val="accent1"/>
          </a:fillRef>
          <a:effectRef idx="1">
            <a:schemeClr val="accent1"/>
          </a:effectRef>
          <a:fontRef idx="minor">
            <a:schemeClr val="tx1"/>
          </a:fontRef>
        </p:style>
      </p:cxnSp>
      <p:sp>
        <p:nvSpPr>
          <p:cNvPr id="29" name="Google Shape;656;p15">
            <a:extLst>
              <a:ext uri="{FF2B5EF4-FFF2-40B4-BE49-F238E27FC236}">
                <a16:creationId xmlns:a16="http://schemas.microsoft.com/office/drawing/2014/main" id="{32BB7ED6-FC7D-EE44-9084-E6336C4C9008}"/>
              </a:ext>
            </a:extLst>
          </p:cNvPr>
          <p:cNvSpPr/>
          <p:nvPr/>
        </p:nvSpPr>
        <p:spPr>
          <a:xfrm>
            <a:off x="5869730" y="3396637"/>
            <a:ext cx="2012319" cy="332781"/>
          </a:xfrm>
          <a:prstGeom prst="rect">
            <a:avLst/>
          </a:prstGeom>
          <a:solidFill>
            <a:schemeClr val="bg1"/>
          </a:solidFill>
          <a:ln w="25400">
            <a:solidFill>
              <a:schemeClr val="accent1"/>
            </a:solid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CVD + Diabetes mellitus</a:t>
            </a:r>
            <a:endParaRPr kumimoji="0"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39" name="Straight Connector 38">
            <a:extLst>
              <a:ext uri="{FF2B5EF4-FFF2-40B4-BE49-F238E27FC236}">
                <a16:creationId xmlns:a16="http://schemas.microsoft.com/office/drawing/2014/main" id="{4BD1E6F3-15A7-A948-9208-991B18ACA01E}"/>
              </a:ext>
            </a:extLst>
          </p:cNvPr>
          <p:cNvCxnSpPr>
            <a:cxnSpLocks/>
          </p:cNvCxnSpPr>
          <p:nvPr/>
        </p:nvCxnSpPr>
        <p:spPr>
          <a:xfrm flipH="1">
            <a:off x="6875890" y="4633548"/>
            <a:ext cx="1964" cy="310536"/>
          </a:xfrm>
          <a:prstGeom prst="line">
            <a:avLst/>
          </a:prstGeom>
          <a:ln w="31750">
            <a:tailEnd type="triangle"/>
          </a:ln>
          <a:effectLst/>
        </p:spPr>
        <p:style>
          <a:lnRef idx="2">
            <a:schemeClr val="accent1"/>
          </a:lnRef>
          <a:fillRef idx="0">
            <a:schemeClr val="accent1"/>
          </a:fillRef>
          <a:effectRef idx="1">
            <a:schemeClr val="accent1"/>
          </a:effectRef>
          <a:fontRef idx="minor">
            <a:schemeClr val="tx1"/>
          </a:fontRef>
        </p:style>
      </p:cxnSp>
      <p:sp>
        <p:nvSpPr>
          <p:cNvPr id="35" name="Google Shape;656;p15">
            <a:extLst>
              <a:ext uri="{FF2B5EF4-FFF2-40B4-BE49-F238E27FC236}">
                <a16:creationId xmlns:a16="http://schemas.microsoft.com/office/drawing/2014/main" id="{7654808B-EDA1-974D-8D22-5F861F8E0ACA}"/>
              </a:ext>
            </a:extLst>
          </p:cNvPr>
          <p:cNvSpPr/>
          <p:nvPr/>
        </p:nvSpPr>
        <p:spPr>
          <a:xfrm>
            <a:off x="5869730" y="4020891"/>
            <a:ext cx="2012319" cy="682993"/>
          </a:xfrm>
          <a:prstGeom prst="rect">
            <a:avLst/>
          </a:prstGeom>
          <a:solidFill>
            <a:schemeClr val="bg1"/>
          </a:solidFill>
          <a:ln w="25400">
            <a:solidFill>
              <a:schemeClr val="accent1"/>
            </a:solid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C6573B"/>
                </a:solidFill>
                <a:effectLst/>
                <a:uLnTx/>
                <a:uFillTx/>
                <a:latin typeface="Arial" panose="020B0604020202020204" pitchFamily="34" charset="0"/>
                <a:ea typeface="Calibri"/>
                <a:cs typeface="Arial" panose="020B0604020202020204" pitchFamily="34" charset="0"/>
                <a:sym typeface="Calibri"/>
              </a:rPr>
              <a:t>Elevated risk: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3P-MACE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Heart failure mortality</a:t>
            </a:r>
            <a:endParaRPr kumimoji="0"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0" name="Google Shape;656;p15">
            <a:extLst>
              <a:ext uri="{FF2B5EF4-FFF2-40B4-BE49-F238E27FC236}">
                <a16:creationId xmlns:a16="http://schemas.microsoft.com/office/drawing/2014/main" id="{794CEED6-5809-E24E-A431-4851949C9AFD}"/>
              </a:ext>
            </a:extLst>
          </p:cNvPr>
          <p:cNvSpPr/>
          <p:nvPr/>
        </p:nvSpPr>
        <p:spPr>
          <a:xfrm>
            <a:off x="4505298" y="1567837"/>
            <a:ext cx="2124000" cy="864000"/>
          </a:xfrm>
          <a:prstGeom prst="rect">
            <a:avLst/>
          </a:prstGeom>
          <a:solidFill>
            <a:schemeClr val="bg1"/>
          </a:solidFill>
          <a:ln w="25400">
            <a:solidFill>
              <a:schemeClr val="accent6"/>
            </a:solid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 name="Google Shape;656;p15">
            <a:extLst>
              <a:ext uri="{FF2B5EF4-FFF2-40B4-BE49-F238E27FC236}">
                <a16:creationId xmlns:a16="http://schemas.microsoft.com/office/drawing/2014/main" id="{7D4896ED-9D22-444A-BA8C-C9B069FC7B95}"/>
              </a:ext>
            </a:extLst>
          </p:cNvPr>
          <p:cNvSpPr/>
          <p:nvPr/>
        </p:nvSpPr>
        <p:spPr>
          <a:xfrm>
            <a:off x="7134991" y="1567837"/>
            <a:ext cx="2124000" cy="864000"/>
          </a:xfrm>
          <a:prstGeom prst="rect">
            <a:avLst/>
          </a:prstGeom>
          <a:solidFill>
            <a:schemeClr val="bg1"/>
          </a:solidFill>
          <a:ln w="25400">
            <a:solidFill>
              <a:schemeClr val="accent6"/>
            </a:solid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2CAA8A3E-C4AA-7C4E-8BF6-6B276C3CFFE6}"/>
              </a:ext>
            </a:extLst>
          </p:cNvPr>
          <p:cNvSpPr txBox="1"/>
          <p:nvPr/>
        </p:nvSpPr>
        <p:spPr>
          <a:xfrm>
            <a:off x="2873823" y="3097698"/>
            <a:ext cx="1069203" cy="215444"/>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6573B"/>
                </a:solidFill>
                <a:effectLst/>
                <a:uLnTx/>
                <a:uFillTx/>
                <a:latin typeface="Arial" panose="020B0604020202020204" pitchFamily="34" charset="0"/>
                <a:ea typeface="Aileron" charset="0"/>
                <a:cs typeface="Arial" panose="020B0604020202020204" pitchFamily="34" charset="0"/>
              </a:rPr>
              <a:t>SCREENING</a:t>
            </a:r>
          </a:p>
        </p:txBody>
      </p:sp>
      <p:sp>
        <p:nvSpPr>
          <p:cNvPr id="24" name="TextBox 23">
            <a:extLst>
              <a:ext uri="{FF2B5EF4-FFF2-40B4-BE49-F238E27FC236}">
                <a16:creationId xmlns:a16="http://schemas.microsoft.com/office/drawing/2014/main" id="{3C69F941-0D98-4745-9F31-9C02DA3FC31F}"/>
              </a:ext>
            </a:extLst>
          </p:cNvPr>
          <p:cNvSpPr txBox="1"/>
          <p:nvPr/>
        </p:nvSpPr>
        <p:spPr>
          <a:xfrm>
            <a:off x="2873823" y="4311517"/>
            <a:ext cx="1088439" cy="215444"/>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6573B"/>
                </a:solidFill>
                <a:effectLst/>
                <a:uLnTx/>
                <a:uFillTx/>
                <a:latin typeface="Arial" panose="020B0604020202020204" pitchFamily="34" charset="0"/>
                <a:ea typeface="Aileron" charset="0"/>
                <a:cs typeface="Arial" panose="020B0604020202020204" pitchFamily="34" charset="0"/>
              </a:rPr>
              <a:t>PROGNOSIS</a:t>
            </a:r>
          </a:p>
        </p:txBody>
      </p:sp>
      <p:pic>
        <p:nvPicPr>
          <p:cNvPr id="54" name="Graphic 53">
            <a:extLst>
              <a:ext uri="{FF2B5EF4-FFF2-40B4-BE49-F238E27FC236}">
                <a16:creationId xmlns:a16="http://schemas.microsoft.com/office/drawing/2014/main" id="{912664A7-EFF8-914D-9F5E-FBAA568C0A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98522" y="1720828"/>
            <a:ext cx="879530" cy="615671"/>
          </a:xfrm>
          <a:prstGeom prst="rect">
            <a:avLst/>
          </a:prstGeom>
        </p:spPr>
      </p:pic>
      <p:sp>
        <p:nvSpPr>
          <p:cNvPr id="62" name="Freeform 61">
            <a:extLst>
              <a:ext uri="{FF2B5EF4-FFF2-40B4-BE49-F238E27FC236}">
                <a16:creationId xmlns:a16="http://schemas.microsoft.com/office/drawing/2014/main" id="{6C22A33A-AAD9-A944-ABB5-37065101B994}"/>
              </a:ext>
            </a:extLst>
          </p:cNvPr>
          <p:cNvSpPr/>
          <p:nvPr/>
        </p:nvSpPr>
        <p:spPr>
          <a:xfrm>
            <a:off x="5137693" y="1864538"/>
            <a:ext cx="280503" cy="388043"/>
          </a:xfrm>
          <a:custGeom>
            <a:avLst/>
            <a:gdLst>
              <a:gd name="connsiteX0" fmla="*/ 97793 w 280502"/>
              <a:gd name="connsiteY0" fmla="*/ 72157 h 388042"/>
              <a:gd name="connsiteX1" fmla="*/ 170724 w 280502"/>
              <a:gd name="connsiteY1" fmla="*/ 72157 h 388042"/>
              <a:gd name="connsiteX2" fmla="*/ 226123 w 280502"/>
              <a:gd name="connsiteY2" fmla="*/ 136007 h 388042"/>
              <a:gd name="connsiteX3" fmla="*/ 170724 w 280502"/>
              <a:gd name="connsiteY3" fmla="*/ 199858 h 388042"/>
              <a:gd name="connsiteX4" fmla="*/ 126369 w 280502"/>
              <a:gd name="connsiteY4" fmla="*/ 199858 h 388042"/>
              <a:gd name="connsiteX5" fmla="*/ 71847 w 280502"/>
              <a:gd name="connsiteY5" fmla="*/ 262827 h 388042"/>
              <a:gd name="connsiteX6" fmla="*/ 71847 w 280502"/>
              <a:gd name="connsiteY6" fmla="*/ 333380 h 38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502" h="388042">
                <a:moveTo>
                  <a:pt x="97793" y="72157"/>
                </a:moveTo>
                <a:lnTo>
                  <a:pt x="170724" y="72157"/>
                </a:lnTo>
                <a:cubicBezTo>
                  <a:pt x="203444" y="74604"/>
                  <a:pt x="228132" y="103058"/>
                  <a:pt x="226123" y="136007"/>
                </a:cubicBezTo>
                <a:cubicBezTo>
                  <a:pt x="228132" y="168956"/>
                  <a:pt x="203444" y="197411"/>
                  <a:pt x="170724" y="199858"/>
                </a:cubicBezTo>
                <a:lnTo>
                  <a:pt x="126369" y="199858"/>
                </a:lnTo>
                <a:cubicBezTo>
                  <a:pt x="94086" y="202212"/>
                  <a:pt x="69739" y="230331"/>
                  <a:pt x="71847" y="262827"/>
                </a:cubicBezTo>
                <a:lnTo>
                  <a:pt x="71847" y="333380"/>
                </a:lnTo>
              </a:path>
            </a:pathLst>
          </a:custGeom>
          <a:noFill/>
          <a:ln w="51955"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3" name="Freeform 62">
            <a:extLst>
              <a:ext uri="{FF2B5EF4-FFF2-40B4-BE49-F238E27FC236}">
                <a16:creationId xmlns:a16="http://schemas.microsoft.com/office/drawing/2014/main" id="{59313B90-87C9-9C45-AD47-5166FB33A370}"/>
              </a:ext>
            </a:extLst>
          </p:cNvPr>
          <p:cNvSpPr/>
          <p:nvPr/>
        </p:nvSpPr>
        <p:spPr>
          <a:xfrm>
            <a:off x="5092366" y="2143704"/>
            <a:ext cx="192846" cy="229298"/>
          </a:xfrm>
          <a:custGeom>
            <a:avLst/>
            <a:gdLst>
              <a:gd name="connsiteX0" fmla="*/ 175553 w 192845"/>
              <a:gd name="connsiteY0" fmla="*/ 122650 h 229298"/>
              <a:gd name="connsiteX1" fmla="*/ 99818 w 192845"/>
              <a:gd name="connsiteY1" fmla="*/ 221425 h 229298"/>
              <a:gd name="connsiteX2" fmla="*/ 23906 w 192845"/>
              <a:gd name="connsiteY2" fmla="*/ 122650 h 229298"/>
              <a:gd name="connsiteX3" fmla="*/ 99818 w 192845"/>
              <a:gd name="connsiteY3" fmla="*/ 24052 h 229298"/>
              <a:gd name="connsiteX4" fmla="*/ 175553 w 192845"/>
              <a:gd name="connsiteY4" fmla="*/ 122650 h 229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45" h="229298">
                <a:moveTo>
                  <a:pt x="175553" y="122650"/>
                </a:moveTo>
                <a:cubicBezTo>
                  <a:pt x="175553" y="177153"/>
                  <a:pt x="141718" y="221425"/>
                  <a:pt x="99818" y="221425"/>
                </a:cubicBezTo>
                <a:cubicBezTo>
                  <a:pt x="57917" y="221425"/>
                  <a:pt x="23906" y="177153"/>
                  <a:pt x="23906" y="122650"/>
                </a:cubicBezTo>
                <a:cubicBezTo>
                  <a:pt x="23906" y="68148"/>
                  <a:pt x="57917" y="24052"/>
                  <a:pt x="99818" y="24052"/>
                </a:cubicBezTo>
                <a:cubicBezTo>
                  <a:pt x="141718" y="24052"/>
                  <a:pt x="175553" y="68148"/>
                  <a:pt x="175553" y="122650"/>
                </a:cubicBezTo>
              </a:path>
            </a:pathLst>
          </a:custGeom>
          <a:solidFill>
            <a:schemeClr val="accent1"/>
          </a:solidFill>
          <a:ln w="1731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897" name="Freeform 896">
            <a:extLst>
              <a:ext uri="{FF2B5EF4-FFF2-40B4-BE49-F238E27FC236}">
                <a16:creationId xmlns:a16="http://schemas.microsoft.com/office/drawing/2014/main" id="{7D0E8B6A-C2EC-1842-9180-D4DED3612BB1}"/>
              </a:ext>
            </a:extLst>
          </p:cNvPr>
          <p:cNvSpPr/>
          <p:nvPr/>
        </p:nvSpPr>
        <p:spPr>
          <a:xfrm>
            <a:off x="4815018" y="1640483"/>
            <a:ext cx="508411" cy="511511"/>
          </a:xfrm>
          <a:custGeom>
            <a:avLst/>
            <a:gdLst>
              <a:gd name="connsiteX0" fmla="*/ 367172 w 508411"/>
              <a:gd name="connsiteY0" fmla="*/ 24052 h 511511"/>
              <a:gd name="connsiteX1" fmla="*/ 260230 w 508411"/>
              <a:gd name="connsiteY1" fmla="*/ 81024 h 511511"/>
              <a:gd name="connsiteX2" fmla="*/ 80466 w 508411"/>
              <a:gd name="connsiteY2" fmla="*/ 46697 h 511511"/>
              <a:gd name="connsiteX3" fmla="*/ 23906 w 508411"/>
              <a:gd name="connsiteY3" fmla="*/ 154223 h 511511"/>
              <a:gd name="connsiteX4" fmla="*/ 260230 w 508411"/>
              <a:gd name="connsiteY4" fmla="*/ 488469 h 511511"/>
              <a:gd name="connsiteX5" fmla="*/ 496729 w 508411"/>
              <a:gd name="connsiteY5" fmla="*/ 154223 h 511511"/>
              <a:gd name="connsiteX6" fmla="*/ 367172 w 508411"/>
              <a:gd name="connsiteY6" fmla="*/ 24052 h 51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411" h="511511">
                <a:moveTo>
                  <a:pt x="367172" y="24052"/>
                </a:moveTo>
                <a:cubicBezTo>
                  <a:pt x="324350" y="24068"/>
                  <a:pt x="284310" y="45398"/>
                  <a:pt x="260230" y="81024"/>
                </a:cubicBezTo>
                <a:cubicBezTo>
                  <a:pt x="220011" y="21602"/>
                  <a:pt x="139528" y="6233"/>
                  <a:pt x="80466" y="46697"/>
                </a:cubicBezTo>
                <a:cubicBezTo>
                  <a:pt x="45101" y="70925"/>
                  <a:pt x="23929" y="111177"/>
                  <a:pt x="23906" y="154223"/>
                </a:cubicBezTo>
                <a:cubicBezTo>
                  <a:pt x="23906" y="321258"/>
                  <a:pt x="260230" y="488469"/>
                  <a:pt x="260230" y="488469"/>
                </a:cubicBezTo>
                <a:cubicBezTo>
                  <a:pt x="260230" y="488469"/>
                  <a:pt x="496729" y="299210"/>
                  <a:pt x="496729" y="154223"/>
                </a:cubicBezTo>
                <a:cubicBezTo>
                  <a:pt x="496632" y="82303"/>
                  <a:pt x="438656" y="24052"/>
                  <a:pt x="367172" y="24052"/>
                </a:cubicBezTo>
              </a:path>
            </a:pathLst>
          </a:custGeom>
          <a:solidFill>
            <a:srgbClr val="FFFFFF"/>
          </a:solidFill>
          <a:ln w="1731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898" name="Freeform 897">
            <a:extLst>
              <a:ext uri="{FF2B5EF4-FFF2-40B4-BE49-F238E27FC236}">
                <a16:creationId xmlns:a16="http://schemas.microsoft.com/office/drawing/2014/main" id="{2A0F0171-FD09-CD4E-9A04-AD308FE4D9BD}"/>
              </a:ext>
            </a:extLst>
          </p:cNvPr>
          <p:cNvSpPr/>
          <p:nvPr/>
        </p:nvSpPr>
        <p:spPr>
          <a:xfrm>
            <a:off x="4768640" y="1593822"/>
            <a:ext cx="596068" cy="599703"/>
          </a:xfrm>
          <a:custGeom>
            <a:avLst/>
            <a:gdLst>
              <a:gd name="connsiteX0" fmla="*/ 413550 w 596068"/>
              <a:gd name="connsiteY0" fmla="*/ 70714 h 599702"/>
              <a:gd name="connsiteX1" fmla="*/ 306609 w 596068"/>
              <a:gd name="connsiteY1" fmla="*/ 127685 h 599702"/>
              <a:gd name="connsiteX2" fmla="*/ 126844 w 596068"/>
              <a:gd name="connsiteY2" fmla="*/ 93358 h 599702"/>
              <a:gd name="connsiteX3" fmla="*/ 70285 w 596068"/>
              <a:gd name="connsiteY3" fmla="*/ 200884 h 599702"/>
              <a:gd name="connsiteX4" fmla="*/ 306609 w 596068"/>
              <a:gd name="connsiteY4" fmla="*/ 535131 h 599702"/>
              <a:gd name="connsiteX5" fmla="*/ 543108 w 596068"/>
              <a:gd name="connsiteY5" fmla="*/ 200884 h 599702"/>
              <a:gd name="connsiteX6" fmla="*/ 413550 w 596068"/>
              <a:gd name="connsiteY6" fmla="*/ 70714 h 59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068" h="599702">
                <a:moveTo>
                  <a:pt x="413550" y="70714"/>
                </a:moveTo>
                <a:cubicBezTo>
                  <a:pt x="370729" y="70729"/>
                  <a:pt x="330689" y="92060"/>
                  <a:pt x="306609" y="127685"/>
                </a:cubicBezTo>
                <a:cubicBezTo>
                  <a:pt x="266390" y="68263"/>
                  <a:pt x="185907" y="52894"/>
                  <a:pt x="126844" y="93358"/>
                </a:cubicBezTo>
                <a:cubicBezTo>
                  <a:pt x="91480" y="117587"/>
                  <a:pt x="70307" y="157838"/>
                  <a:pt x="70285" y="200884"/>
                </a:cubicBezTo>
                <a:cubicBezTo>
                  <a:pt x="70285" y="367919"/>
                  <a:pt x="306609" y="535131"/>
                  <a:pt x="306609" y="535131"/>
                </a:cubicBezTo>
                <a:cubicBezTo>
                  <a:pt x="306609" y="535131"/>
                  <a:pt x="543108" y="345871"/>
                  <a:pt x="543108" y="200884"/>
                </a:cubicBezTo>
                <a:cubicBezTo>
                  <a:pt x="543011" y="128965"/>
                  <a:pt x="485034" y="70714"/>
                  <a:pt x="413550" y="70714"/>
                </a:cubicBezTo>
                <a:close/>
              </a:path>
            </a:pathLst>
          </a:custGeom>
          <a:noFill/>
          <a:ln w="50915"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899" name="Freeform 898">
            <a:extLst>
              <a:ext uri="{FF2B5EF4-FFF2-40B4-BE49-F238E27FC236}">
                <a16:creationId xmlns:a16="http://schemas.microsoft.com/office/drawing/2014/main" id="{BFA75C12-D377-D043-A343-A5920EBEE698}"/>
              </a:ext>
            </a:extLst>
          </p:cNvPr>
          <p:cNvSpPr/>
          <p:nvPr/>
        </p:nvSpPr>
        <p:spPr>
          <a:xfrm>
            <a:off x="4795734" y="1888831"/>
            <a:ext cx="262971" cy="264575"/>
          </a:xfrm>
          <a:custGeom>
            <a:avLst/>
            <a:gdLst>
              <a:gd name="connsiteX0" fmla="*/ 254971 w 262971"/>
              <a:gd name="connsiteY0" fmla="*/ 140289 h 264574"/>
              <a:gd name="connsiteX1" fmla="*/ 139439 w 262971"/>
              <a:gd name="connsiteY1" fmla="*/ 256525 h 264574"/>
              <a:gd name="connsiteX2" fmla="*/ 23906 w 262971"/>
              <a:gd name="connsiteY2" fmla="*/ 140289 h 264574"/>
              <a:gd name="connsiteX3" fmla="*/ 139439 w 262971"/>
              <a:gd name="connsiteY3" fmla="*/ 24052 h 264574"/>
              <a:gd name="connsiteX4" fmla="*/ 254971 w 262971"/>
              <a:gd name="connsiteY4" fmla="*/ 140289 h 26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971" h="264574">
                <a:moveTo>
                  <a:pt x="254971" y="140289"/>
                </a:moveTo>
                <a:cubicBezTo>
                  <a:pt x="254971" y="204484"/>
                  <a:pt x="203245" y="256525"/>
                  <a:pt x="139439" y="256525"/>
                </a:cubicBezTo>
                <a:cubicBezTo>
                  <a:pt x="75632" y="256525"/>
                  <a:pt x="23906" y="204484"/>
                  <a:pt x="23906" y="140289"/>
                </a:cubicBezTo>
                <a:cubicBezTo>
                  <a:pt x="23906" y="76093"/>
                  <a:pt x="75632" y="24052"/>
                  <a:pt x="139439" y="24052"/>
                </a:cubicBezTo>
                <a:cubicBezTo>
                  <a:pt x="203245" y="24052"/>
                  <a:pt x="254971" y="76093"/>
                  <a:pt x="254971" y="140289"/>
                </a:cubicBezTo>
              </a:path>
            </a:pathLst>
          </a:custGeom>
          <a:solidFill>
            <a:srgbClr val="FFFFFF"/>
          </a:solidFill>
          <a:ln w="1731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900" name="Freeform 899">
            <a:extLst>
              <a:ext uri="{FF2B5EF4-FFF2-40B4-BE49-F238E27FC236}">
                <a16:creationId xmlns:a16="http://schemas.microsoft.com/office/drawing/2014/main" id="{31048829-1787-D649-88B1-7EF7BB505BDA}"/>
              </a:ext>
            </a:extLst>
          </p:cNvPr>
          <p:cNvSpPr/>
          <p:nvPr/>
        </p:nvSpPr>
        <p:spPr>
          <a:xfrm>
            <a:off x="4765102" y="1858012"/>
            <a:ext cx="333097" cy="335128"/>
          </a:xfrm>
          <a:custGeom>
            <a:avLst/>
            <a:gdLst>
              <a:gd name="connsiteX0" fmla="*/ 268422 w 333097"/>
              <a:gd name="connsiteY0" fmla="*/ 171108 h 335128"/>
              <a:gd name="connsiteX1" fmla="*/ 170071 w 333097"/>
              <a:gd name="connsiteY1" fmla="*/ 270059 h 335128"/>
              <a:gd name="connsiteX2" fmla="*/ 71719 w 333097"/>
              <a:gd name="connsiteY2" fmla="*/ 171108 h 335128"/>
              <a:gd name="connsiteX3" fmla="*/ 170071 w 333097"/>
              <a:gd name="connsiteY3" fmla="*/ 72157 h 335128"/>
              <a:gd name="connsiteX4" fmla="*/ 268422 w 333097"/>
              <a:gd name="connsiteY4" fmla="*/ 171108 h 335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097" h="335128">
                <a:moveTo>
                  <a:pt x="268422" y="171108"/>
                </a:moveTo>
                <a:cubicBezTo>
                  <a:pt x="268422" y="225757"/>
                  <a:pt x="224389" y="270059"/>
                  <a:pt x="170071" y="270059"/>
                </a:cubicBezTo>
                <a:cubicBezTo>
                  <a:pt x="115753" y="270059"/>
                  <a:pt x="71719" y="225757"/>
                  <a:pt x="71719" y="171108"/>
                </a:cubicBezTo>
                <a:cubicBezTo>
                  <a:pt x="71719" y="116459"/>
                  <a:pt x="115753" y="72157"/>
                  <a:pt x="170071" y="72157"/>
                </a:cubicBezTo>
                <a:cubicBezTo>
                  <a:pt x="224389" y="72157"/>
                  <a:pt x="268422" y="116459"/>
                  <a:pt x="268422" y="171108"/>
                </a:cubicBezTo>
                <a:close/>
              </a:path>
            </a:pathLst>
          </a:custGeom>
          <a:noFill/>
          <a:ln w="51955"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901" name="Freeform 900">
            <a:extLst>
              <a:ext uri="{FF2B5EF4-FFF2-40B4-BE49-F238E27FC236}">
                <a16:creationId xmlns:a16="http://schemas.microsoft.com/office/drawing/2014/main" id="{7974DE88-0F6F-AA4D-AF91-BE6A68D09391}"/>
              </a:ext>
            </a:extLst>
          </p:cNvPr>
          <p:cNvSpPr/>
          <p:nvPr/>
        </p:nvSpPr>
        <p:spPr>
          <a:xfrm>
            <a:off x="4808229" y="1901402"/>
            <a:ext cx="245440" cy="194021"/>
          </a:xfrm>
          <a:custGeom>
            <a:avLst/>
            <a:gdLst>
              <a:gd name="connsiteX0" fmla="*/ 71719 w 245439"/>
              <a:gd name="connsiteY0" fmla="*/ 127717 h 194021"/>
              <a:gd name="connsiteX1" fmla="*/ 126943 w 245439"/>
              <a:gd name="connsiteY1" fmla="*/ 72157 h 194021"/>
              <a:gd name="connsiteX2" fmla="*/ 182167 w 245439"/>
              <a:gd name="connsiteY2" fmla="*/ 127717 h 194021"/>
              <a:gd name="connsiteX3" fmla="*/ 182167 w 245439"/>
              <a:gd name="connsiteY3" fmla="*/ 127717 h 194021"/>
            </a:gdLst>
            <a:ahLst/>
            <a:cxnLst>
              <a:cxn ang="0">
                <a:pos x="connsiteX0" y="connsiteY0"/>
              </a:cxn>
              <a:cxn ang="0">
                <a:pos x="connsiteX1" y="connsiteY1"/>
              </a:cxn>
              <a:cxn ang="0">
                <a:pos x="connsiteX2" y="connsiteY2"/>
              </a:cxn>
              <a:cxn ang="0">
                <a:pos x="connsiteX3" y="connsiteY3"/>
              </a:cxn>
            </a:cxnLst>
            <a:rect l="l" t="t" r="r" b="b"/>
            <a:pathLst>
              <a:path w="245439" h="194021">
                <a:moveTo>
                  <a:pt x="71719" y="127717"/>
                </a:moveTo>
                <a:cubicBezTo>
                  <a:pt x="71719" y="97032"/>
                  <a:pt x="96444" y="72157"/>
                  <a:pt x="126943" y="72157"/>
                </a:cubicBezTo>
                <a:cubicBezTo>
                  <a:pt x="157443" y="72157"/>
                  <a:pt x="182167" y="97032"/>
                  <a:pt x="182167" y="127717"/>
                </a:cubicBezTo>
                <a:lnTo>
                  <a:pt x="182167" y="127717"/>
                </a:lnTo>
              </a:path>
            </a:pathLst>
          </a:custGeom>
          <a:noFill/>
          <a:ln w="51955" cap="flat">
            <a:solidFill>
              <a:schemeClr val="accent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902" name="Freeform 901">
            <a:extLst>
              <a:ext uri="{FF2B5EF4-FFF2-40B4-BE49-F238E27FC236}">
                <a16:creationId xmlns:a16="http://schemas.microsoft.com/office/drawing/2014/main" id="{04DD08BE-149D-BA47-9321-5C00EEFB3FE9}"/>
              </a:ext>
            </a:extLst>
          </p:cNvPr>
          <p:cNvSpPr/>
          <p:nvPr/>
        </p:nvSpPr>
        <p:spPr>
          <a:xfrm>
            <a:off x="4891280" y="1984959"/>
            <a:ext cx="87657" cy="88192"/>
          </a:xfrm>
          <a:custGeom>
            <a:avLst/>
            <a:gdLst>
              <a:gd name="connsiteX0" fmla="*/ 63878 w 87657"/>
              <a:gd name="connsiteY0" fmla="*/ 44160 h 88191"/>
              <a:gd name="connsiteX1" fmla="*/ 43892 w 87657"/>
              <a:gd name="connsiteY1" fmla="*/ 64268 h 88191"/>
              <a:gd name="connsiteX2" fmla="*/ 23906 w 87657"/>
              <a:gd name="connsiteY2" fmla="*/ 44160 h 88191"/>
              <a:gd name="connsiteX3" fmla="*/ 43892 w 87657"/>
              <a:gd name="connsiteY3" fmla="*/ 24052 h 88191"/>
              <a:gd name="connsiteX4" fmla="*/ 63878 w 87657"/>
              <a:gd name="connsiteY4" fmla="*/ 44160 h 88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57" h="88191">
                <a:moveTo>
                  <a:pt x="63878" y="44160"/>
                </a:moveTo>
                <a:cubicBezTo>
                  <a:pt x="63878" y="55265"/>
                  <a:pt x="54930" y="64268"/>
                  <a:pt x="43892" y="64268"/>
                </a:cubicBezTo>
                <a:cubicBezTo>
                  <a:pt x="32854" y="64268"/>
                  <a:pt x="23906" y="55265"/>
                  <a:pt x="23906" y="44160"/>
                </a:cubicBezTo>
                <a:cubicBezTo>
                  <a:pt x="23906" y="33055"/>
                  <a:pt x="32854" y="24052"/>
                  <a:pt x="43892" y="24052"/>
                </a:cubicBezTo>
                <a:cubicBezTo>
                  <a:pt x="54930" y="24052"/>
                  <a:pt x="63878" y="33055"/>
                  <a:pt x="63878" y="44160"/>
                </a:cubicBezTo>
              </a:path>
            </a:pathLst>
          </a:custGeom>
          <a:solidFill>
            <a:schemeClr val="accent1"/>
          </a:solidFill>
          <a:ln w="1731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903" name="Freeform 902">
            <a:extLst>
              <a:ext uri="{FF2B5EF4-FFF2-40B4-BE49-F238E27FC236}">
                <a16:creationId xmlns:a16="http://schemas.microsoft.com/office/drawing/2014/main" id="{F2DEBCCD-673B-E840-A3C7-093E9A54C9C8}"/>
              </a:ext>
            </a:extLst>
          </p:cNvPr>
          <p:cNvSpPr/>
          <p:nvPr/>
        </p:nvSpPr>
        <p:spPr>
          <a:xfrm>
            <a:off x="4901273" y="1927188"/>
            <a:ext cx="70126" cy="123468"/>
          </a:xfrm>
          <a:custGeom>
            <a:avLst/>
            <a:gdLst>
              <a:gd name="connsiteX0" fmla="*/ 41438 w 70125"/>
              <a:gd name="connsiteY0" fmla="*/ 102107 h 123468"/>
              <a:gd name="connsiteX1" fmla="*/ 23906 w 70125"/>
              <a:gd name="connsiteY1" fmla="*/ 97698 h 123468"/>
              <a:gd name="connsiteX2" fmla="*/ 48451 w 70125"/>
              <a:gd name="connsiteY2" fmla="*/ 25381 h 123468"/>
              <a:gd name="connsiteX3" fmla="*/ 52041 w 70125"/>
              <a:gd name="connsiteY3" fmla="*/ 24404 h 123468"/>
              <a:gd name="connsiteX4" fmla="*/ 53359 w 70125"/>
              <a:gd name="connsiteY4" fmla="*/ 26615 h 12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25" h="123468">
                <a:moveTo>
                  <a:pt x="41438" y="102107"/>
                </a:moveTo>
                <a:lnTo>
                  <a:pt x="23906" y="97698"/>
                </a:lnTo>
                <a:lnTo>
                  <a:pt x="48451" y="25381"/>
                </a:lnTo>
                <a:cubicBezTo>
                  <a:pt x="49174" y="24114"/>
                  <a:pt x="50781" y="23676"/>
                  <a:pt x="52041" y="24404"/>
                </a:cubicBezTo>
                <a:cubicBezTo>
                  <a:pt x="52832" y="24861"/>
                  <a:pt x="53331" y="25698"/>
                  <a:pt x="53359" y="26615"/>
                </a:cubicBezTo>
                <a:close/>
              </a:path>
            </a:pathLst>
          </a:custGeom>
          <a:solidFill>
            <a:srgbClr val="FFFFFF"/>
          </a:solidFill>
          <a:ln w="1731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pic>
        <p:nvPicPr>
          <p:cNvPr id="907" name="Graphic 906" descr="Heart organ">
            <a:extLst>
              <a:ext uri="{FF2B5EF4-FFF2-40B4-BE49-F238E27FC236}">
                <a16:creationId xmlns:a16="http://schemas.microsoft.com/office/drawing/2014/main" id="{3A5A1378-CAE7-274A-B240-ACF5D01524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03892" y="1592827"/>
            <a:ext cx="797388" cy="797388"/>
          </a:xfrm>
          <a:prstGeom prst="rect">
            <a:avLst/>
          </a:prstGeom>
        </p:spPr>
      </p:pic>
      <p:pic>
        <p:nvPicPr>
          <p:cNvPr id="911" name="Graphic 910" descr="Cupcake">
            <a:extLst>
              <a:ext uri="{FF2B5EF4-FFF2-40B4-BE49-F238E27FC236}">
                <a16:creationId xmlns:a16="http://schemas.microsoft.com/office/drawing/2014/main" id="{50AA1F61-D4A3-2B41-84C2-AA06579A07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47937" y="1619541"/>
            <a:ext cx="760894" cy="760894"/>
          </a:xfrm>
          <a:prstGeom prst="rect">
            <a:avLst/>
          </a:prstGeom>
        </p:spPr>
      </p:pic>
    </p:spTree>
    <p:extLst>
      <p:ext uri="{BB962C8B-B14F-4D97-AF65-F5344CB8AC3E}">
        <p14:creationId xmlns:p14="http://schemas.microsoft.com/office/powerpoint/2010/main" val="36865451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4766B-4DAA-0348-9FCE-2A2817C41BF3}"/>
              </a:ext>
            </a:extLst>
          </p:cNvPr>
          <p:cNvSpPr>
            <a:spLocks noGrp="1"/>
          </p:cNvSpPr>
          <p:nvPr>
            <p:ph type="title"/>
          </p:nvPr>
        </p:nvSpPr>
        <p:spPr/>
        <p:txBody>
          <a:bodyPr/>
          <a:lstStyle/>
          <a:p>
            <a:br>
              <a:rPr lang="it-IT"/>
            </a:br>
            <a:r>
              <a:rPr lang="it-IT"/>
              <a:t>Coronary Risk Prevention </a:t>
            </a:r>
            <a:br>
              <a:rPr lang="it-IT"/>
            </a:br>
            <a:r>
              <a:rPr lang="it-IT"/>
              <a:t>in Patients with T2 Diabetes </a:t>
            </a:r>
            <a:endParaRPr lang="en-GB" dirty="0"/>
          </a:p>
        </p:txBody>
      </p:sp>
      <p:sp>
        <p:nvSpPr>
          <p:cNvPr id="6" name="Subtitle 5">
            <a:extLst>
              <a:ext uri="{FF2B5EF4-FFF2-40B4-BE49-F238E27FC236}">
                <a16:creationId xmlns:a16="http://schemas.microsoft.com/office/drawing/2014/main" id="{85950154-D01F-EB48-B059-7A15A7CD429E}"/>
              </a:ext>
            </a:extLst>
          </p:cNvPr>
          <p:cNvSpPr>
            <a:spLocks noGrp="1"/>
          </p:cNvSpPr>
          <p:nvPr>
            <p:ph type="subTitle" idx="1"/>
          </p:nvPr>
        </p:nvSpPr>
        <p:spPr/>
        <p:txBody>
          <a:bodyPr>
            <a:noAutofit/>
          </a:bodyPr>
          <a:lstStyle/>
          <a:p>
            <a:r>
              <a:rPr lang="en-GB" b="1" dirty="0"/>
              <a:t>Gaetano Maria De Ferrari </a:t>
            </a:r>
          </a:p>
          <a:p>
            <a:pPr>
              <a:spcBef>
                <a:spcPts val="300"/>
              </a:spcBef>
            </a:pPr>
            <a:r>
              <a:rPr lang="en-GB" sz="2200" b="1" dirty="0"/>
              <a:t>Division of Cardiology, Department of Medical Science</a:t>
            </a:r>
            <a:br>
              <a:rPr lang="en-GB" sz="2200" b="1" dirty="0"/>
            </a:br>
            <a:r>
              <a:rPr lang="en-GB" sz="2200" b="1" dirty="0" err="1"/>
              <a:t>Città</a:t>
            </a:r>
            <a:r>
              <a:rPr lang="en-GB" sz="2200" b="1" dirty="0"/>
              <a:t> </a:t>
            </a:r>
            <a:r>
              <a:rPr lang="en-GB" sz="2200" b="1" dirty="0" err="1"/>
              <a:t>della</a:t>
            </a:r>
            <a:r>
              <a:rPr lang="en-GB" sz="2200" b="1" dirty="0"/>
              <a:t> Salute e </a:t>
            </a:r>
            <a:r>
              <a:rPr lang="en-GB" sz="2200" b="1" dirty="0" err="1"/>
              <a:t>della</a:t>
            </a:r>
            <a:r>
              <a:rPr lang="en-GB" sz="2200" b="1" dirty="0"/>
              <a:t> </a:t>
            </a:r>
            <a:r>
              <a:rPr lang="en-GB" sz="2200" b="1" dirty="0" err="1"/>
              <a:t>Scienza</a:t>
            </a:r>
            <a:r>
              <a:rPr lang="en-GB" sz="2200" b="1" dirty="0"/>
              <a:t>, University of Turin</a:t>
            </a:r>
          </a:p>
        </p:txBody>
      </p:sp>
    </p:spTree>
    <p:extLst>
      <p:ext uri="{BB962C8B-B14F-4D97-AF65-F5344CB8AC3E}">
        <p14:creationId xmlns:p14="http://schemas.microsoft.com/office/powerpoint/2010/main" val="878580563"/>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p:cNvSpPr>
          <p:nvPr>
            <p:ph type="title"/>
          </p:nvPr>
        </p:nvSpPr>
        <p:spPr>
          <a:xfrm>
            <a:off x="619200" y="259200"/>
            <a:ext cx="10962000" cy="864000"/>
          </a:xfrm>
        </p:spPr>
        <p:txBody>
          <a:bodyPr/>
          <a:lstStyle/>
          <a:p>
            <a:r>
              <a:rPr lang="en-US"/>
              <a:t>Survival Free of Death from CHD</a:t>
            </a:r>
            <a:endParaRPr lang="it-IT" dirty="0"/>
          </a:p>
        </p:txBody>
      </p:sp>
      <p:sp>
        <p:nvSpPr>
          <p:cNvPr id="11" name="Slide Number Placeholder 10">
            <a:extLst>
              <a:ext uri="{FF2B5EF4-FFF2-40B4-BE49-F238E27FC236}">
                <a16:creationId xmlns:a16="http://schemas.microsoft.com/office/drawing/2014/main" id="{DEF67442-6E29-4645-A632-07CFA83AB598}"/>
              </a:ext>
            </a:extLst>
          </p:cNvPr>
          <p:cNvSpPr>
            <a:spLocks noGrp="1"/>
          </p:cNvSpPr>
          <p:nvPr>
            <p:ph type="sldNum" sz="quarter" idx="4"/>
          </p:nvPr>
        </p:nvSpPr>
        <p:spPr/>
        <p:txBody>
          <a:bodyPr/>
          <a:lstStyle/>
          <a:p>
            <a:fld id="{FCE43C0F-8A7B-3A4B-9DB5-B3472E36E833}" type="slidenum">
              <a:rPr lang="en-GB" smtClean="0"/>
              <a:pPr/>
              <a:t>37</a:t>
            </a:fld>
            <a:endParaRPr lang="en-GB" dirty="0"/>
          </a:p>
        </p:txBody>
      </p:sp>
      <p:sp>
        <p:nvSpPr>
          <p:cNvPr id="12" name="Content Placeholder 11">
            <a:extLst>
              <a:ext uri="{FF2B5EF4-FFF2-40B4-BE49-F238E27FC236}">
                <a16:creationId xmlns:a16="http://schemas.microsoft.com/office/drawing/2014/main" id="{689988DA-DAC0-2A40-BCFD-B32057F8761A}"/>
              </a:ext>
            </a:extLst>
          </p:cNvPr>
          <p:cNvSpPr>
            <a:spLocks noGrp="1"/>
          </p:cNvSpPr>
          <p:nvPr>
            <p:ph sz="quarter" idx="15"/>
          </p:nvPr>
        </p:nvSpPr>
        <p:spPr/>
        <p:txBody>
          <a:bodyPr/>
          <a:lstStyle/>
          <a:p>
            <a:r>
              <a:rPr lang="en-GB" dirty="0"/>
              <a:t>CHD, coronary heart disease; MI, myocardial infarction</a:t>
            </a:r>
          </a:p>
          <a:p>
            <a:r>
              <a:rPr lang="it-IT" dirty="0"/>
              <a:t>Haffner SM, et al. </a:t>
            </a:r>
            <a:r>
              <a:rPr lang="it-IT" dirty="0" err="1"/>
              <a:t>N</a:t>
            </a:r>
            <a:r>
              <a:rPr lang="it-IT" dirty="0"/>
              <a:t> </a:t>
            </a:r>
            <a:r>
              <a:rPr lang="it-IT" dirty="0" err="1"/>
              <a:t>Engl</a:t>
            </a:r>
            <a:r>
              <a:rPr lang="it-IT" dirty="0"/>
              <a:t> </a:t>
            </a:r>
            <a:r>
              <a:rPr lang="it-IT" dirty="0" err="1"/>
              <a:t>J</a:t>
            </a:r>
            <a:r>
              <a:rPr lang="it-IT" dirty="0"/>
              <a:t> </a:t>
            </a:r>
            <a:r>
              <a:rPr lang="it-IT" dirty="0" err="1"/>
              <a:t>Med</a:t>
            </a:r>
            <a:r>
              <a:rPr lang="it-IT" dirty="0"/>
              <a:t>. 1998;339:229-34</a:t>
            </a:r>
          </a:p>
        </p:txBody>
      </p:sp>
      <p:sp>
        <p:nvSpPr>
          <p:cNvPr id="20" name="TextBox 19">
            <a:extLst>
              <a:ext uri="{FF2B5EF4-FFF2-40B4-BE49-F238E27FC236}">
                <a16:creationId xmlns:a16="http://schemas.microsoft.com/office/drawing/2014/main" id="{990BD34F-BA37-4E49-85DB-622145EAB357}"/>
              </a:ext>
            </a:extLst>
          </p:cNvPr>
          <p:cNvSpPr txBox="1"/>
          <p:nvPr/>
        </p:nvSpPr>
        <p:spPr>
          <a:xfrm rot="16200000">
            <a:off x="1532691" y="3205016"/>
            <a:ext cx="1505540" cy="369332"/>
          </a:xfrm>
          <a:prstGeom prst="rect">
            <a:avLst/>
          </a:prstGeom>
          <a:noFill/>
        </p:spPr>
        <p:txBody>
          <a:bodyPr wrap="none" rtlCol="0">
            <a:spAutoFit/>
          </a:bodyPr>
          <a:lstStyle/>
          <a:p>
            <a:r>
              <a:rPr lang="en-GB" b="1" dirty="0">
                <a:latin typeface="Arial" panose="020B0604020202020204" pitchFamily="34" charset="0"/>
                <a:ea typeface="Aileron" charset="0"/>
                <a:cs typeface="Arial" panose="020B0604020202020204" pitchFamily="34" charset="0"/>
              </a:rPr>
              <a:t>Survival (%)</a:t>
            </a:r>
          </a:p>
        </p:txBody>
      </p:sp>
      <p:sp>
        <p:nvSpPr>
          <p:cNvPr id="25" name="TextBox 24">
            <a:extLst>
              <a:ext uri="{FF2B5EF4-FFF2-40B4-BE49-F238E27FC236}">
                <a16:creationId xmlns:a16="http://schemas.microsoft.com/office/drawing/2014/main" id="{26384081-3871-CD4E-B3A4-13DD90744B8F}"/>
              </a:ext>
            </a:extLst>
          </p:cNvPr>
          <p:cNvSpPr txBox="1"/>
          <p:nvPr/>
        </p:nvSpPr>
        <p:spPr>
          <a:xfrm>
            <a:off x="6285760" y="6044261"/>
            <a:ext cx="487378" cy="276999"/>
          </a:xfrm>
          <a:prstGeom prst="rect">
            <a:avLst/>
          </a:prstGeom>
          <a:noFill/>
        </p:spPr>
        <p:txBody>
          <a:bodyPr wrap="none" lIns="0" tIns="0" rIns="0" bIns="0" rtlCol="0">
            <a:spAutoFit/>
          </a:bodyPr>
          <a:lstStyle/>
          <a:p>
            <a:r>
              <a:rPr lang="en-GB" b="1" dirty="0">
                <a:latin typeface="Arial" panose="020B0604020202020204" pitchFamily="34" charset="0"/>
                <a:ea typeface="Aileron" charset="0"/>
                <a:cs typeface="Arial" panose="020B0604020202020204" pitchFamily="34" charset="0"/>
              </a:rPr>
              <a:t>Year</a:t>
            </a:r>
          </a:p>
        </p:txBody>
      </p:sp>
      <p:sp>
        <p:nvSpPr>
          <p:cNvPr id="26" name="TextBox 25">
            <a:extLst>
              <a:ext uri="{FF2B5EF4-FFF2-40B4-BE49-F238E27FC236}">
                <a16:creationId xmlns:a16="http://schemas.microsoft.com/office/drawing/2014/main" id="{E8436E2E-DF99-4B4F-B020-6639A39C3046}"/>
              </a:ext>
            </a:extLst>
          </p:cNvPr>
          <p:cNvSpPr txBox="1"/>
          <p:nvPr/>
        </p:nvSpPr>
        <p:spPr>
          <a:xfrm>
            <a:off x="3070293" y="5751925"/>
            <a:ext cx="113814" cy="246221"/>
          </a:xfrm>
          <a:prstGeom prst="rect">
            <a:avLst/>
          </a:prstGeom>
          <a:noFill/>
        </p:spPr>
        <p:txBody>
          <a:bodyPr wrap="none" lIns="0" tIns="0" rIns="0" bIns="0" rtlCol="0">
            <a:spAutoFit/>
          </a:bodyPr>
          <a:lstStyle/>
          <a:p>
            <a:pPr algn="ctr"/>
            <a:r>
              <a:rPr lang="en-GB" sz="1600" dirty="0">
                <a:latin typeface="Arial" panose="020B0604020202020204" pitchFamily="34" charset="0"/>
                <a:ea typeface="Aileron" charset="0"/>
                <a:cs typeface="Arial" panose="020B0604020202020204" pitchFamily="34" charset="0"/>
              </a:rPr>
              <a:t>0</a:t>
            </a:r>
          </a:p>
        </p:txBody>
      </p:sp>
      <p:cxnSp>
        <p:nvCxnSpPr>
          <p:cNvPr id="22" name="Straight Connector 21">
            <a:extLst>
              <a:ext uri="{FF2B5EF4-FFF2-40B4-BE49-F238E27FC236}">
                <a16:creationId xmlns:a16="http://schemas.microsoft.com/office/drawing/2014/main" id="{7BF0B496-73F0-464F-8570-843945E208D3}"/>
              </a:ext>
            </a:extLst>
          </p:cNvPr>
          <p:cNvCxnSpPr>
            <a:cxnSpLocks/>
          </p:cNvCxnSpPr>
          <p:nvPr/>
        </p:nvCxnSpPr>
        <p:spPr>
          <a:xfrm>
            <a:off x="3120529" y="5644820"/>
            <a:ext cx="6772771"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ECA7F0D4-1922-8A4E-9E8E-B11A589CAC86}"/>
              </a:ext>
            </a:extLst>
          </p:cNvPr>
          <p:cNvCxnSpPr>
            <a:cxnSpLocks/>
          </p:cNvCxnSpPr>
          <p:nvPr/>
        </p:nvCxnSpPr>
        <p:spPr>
          <a:xfrm flipV="1">
            <a:off x="3126977" y="1179226"/>
            <a:ext cx="0" cy="454884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FB0A843B-9736-7C4A-93B8-18B869544EE1}"/>
              </a:ext>
            </a:extLst>
          </p:cNvPr>
          <p:cNvSpPr txBox="1"/>
          <p:nvPr/>
        </p:nvSpPr>
        <p:spPr>
          <a:xfrm>
            <a:off x="3908493" y="5751925"/>
            <a:ext cx="113814" cy="246221"/>
          </a:xfrm>
          <a:prstGeom prst="rect">
            <a:avLst/>
          </a:prstGeom>
          <a:noFill/>
        </p:spPr>
        <p:txBody>
          <a:bodyPr wrap="none" lIns="0" tIns="0" rIns="0" bIns="0" rtlCol="0">
            <a:spAutoFit/>
          </a:bodyPr>
          <a:lstStyle/>
          <a:p>
            <a:pPr algn="ctr"/>
            <a:r>
              <a:rPr lang="en-GB" sz="1600" dirty="0">
                <a:latin typeface="Arial" panose="020B0604020202020204" pitchFamily="34" charset="0"/>
                <a:ea typeface="Aileron" charset="0"/>
                <a:cs typeface="Arial" panose="020B0604020202020204" pitchFamily="34" charset="0"/>
              </a:rPr>
              <a:t>1</a:t>
            </a:r>
          </a:p>
        </p:txBody>
      </p:sp>
      <p:cxnSp>
        <p:nvCxnSpPr>
          <p:cNvPr id="34" name="Straight Connector 33">
            <a:extLst>
              <a:ext uri="{FF2B5EF4-FFF2-40B4-BE49-F238E27FC236}">
                <a16:creationId xmlns:a16="http://schemas.microsoft.com/office/drawing/2014/main" id="{E996A133-5A4C-2A42-962D-32B9CDE39964}"/>
              </a:ext>
            </a:extLst>
          </p:cNvPr>
          <p:cNvCxnSpPr>
            <a:cxnSpLocks/>
          </p:cNvCxnSpPr>
          <p:nvPr/>
        </p:nvCxnSpPr>
        <p:spPr>
          <a:xfrm flipV="1">
            <a:off x="3965177" y="5637359"/>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22C4301A-6C47-4D42-904C-A85FEA751E81}"/>
              </a:ext>
            </a:extLst>
          </p:cNvPr>
          <p:cNvSpPr txBox="1"/>
          <p:nvPr/>
        </p:nvSpPr>
        <p:spPr>
          <a:xfrm>
            <a:off x="4756218" y="5751925"/>
            <a:ext cx="113814" cy="246221"/>
          </a:xfrm>
          <a:prstGeom prst="rect">
            <a:avLst/>
          </a:prstGeom>
          <a:noFill/>
        </p:spPr>
        <p:txBody>
          <a:bodyPr wrap="none" lIns="0" tIns="0" rIns="0" bIns="0" rtlCol="0">
            <a:spAutoFit/>
          </a:bodyPr>
          <a:lstStyle/>
          <a:p>
            <a:pPr algn="ctr"/>
            <a:r>
              <a:rPr lang="en-GB" sz="1600" dirty="0">
                <a:latin typeface="Arial" panose="020B0604020202020204" pitchFamily="34" charset="0"/>
                <a:ea typeface="Aileron" charset="0"/>
                <a:cs typeface="Arial" panose="020B0604020202020204" pitchFamily="34" charset="0"/>
              </a:rPr>
              <a:t>2</a:t>
            </a:r>
          </a:p>
        </p:txBody>
      </p:sp>
      <p:cxnSp>
        <p:nvCxnSpPr>
          <p:cNvPr id="36" name="Straight Connector 35">
            <a:extLst>
              <a:ext uri="{FF2B5EF4-FFF2-40B4-BE49-F238E27FC236}">
                <a16:creationId xmlns:a16="http://schemas.microsoft.com/office/drawing/2014/main" id="{255CA03E-FCE7-BF4D-B40E-7900C9291EA6}"/>
              </a:ext>
            </a:extLst>
          </p:cNvPr>
          <p:cNvCxnSpPr>
            <a:cxnSpLocks/>
          </p:cNvCxnSpPr>
          <p:nvPr/>
        </p:nvCxnSpPr>
        <p:spPr>
          <a:xfrm flipV="1">
            <a:off x="4812902" y="5637359"/>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4B86B9E6-8CC8-214E-8547-7336799CFA6D}"/>
              </a:ext>
            </a:extLst>
          </p:cNvPr>
          <p:cNvSpPr txBox="1"/>
          <p:nvPr/>
        </p:nvSpPr>
        <p:spPr>
          <a:xfrm>
            <a:off x="5600768" y="5751925"/>
            <a:ext cx="113814" cy="246221"/>
          </a:xfrm>
          <a:prstGeom prst="rect">
            <a:avLst/>
          </a:prstGeom>
          <a:noFill/>
        </p:spPr>
        <p:txBody>
          <a:bodyPr wrap="none" lIns="0" tIns="0" rIns="0" bIns="0" rtlCol="0">
            <a:spAutoFit/>
          </a:bodyPr>
          <a:lstStyle/>
          <a:p>
            <a:pPr algn="ctr"/>
            <a:r>
              <a:rPr lang="en-GB" sz="1600" dirty="0">
                <a:latin typeface="Arial" panose="020B0604020202020204" pitchFamily="34" charset="0"/>
                <a:ea typeface="Aileron" charset="0"/>
                <a:cs typeface="Arial" panose="020B0604020202020204" pitchFamily="34" charset="0"/>
              </a:rPr>
              <a:t>3</a:t>
            </a:r>
          </a:p>
        </p:txBody>
      </p:sp>
      <p:cxnSp>
        <p:nvCxnSpPr>
          <p:cNvPr id="38" name="Straight Connector 37">
            <a:extLst>
              <a:ext uri="{FF2B5EF4-FFF2-40B4-BE49-F238E27FC236}">
                <a16:creationId xmlns:a16="http://schemas.microsoft.com/office/drawing/2014/main" id="{0D430519-429E-2E42-80F6-EF0446010AA6}"/>
              </a:ext>
            </a:extLst>
          </p:cNvPr>
          <p:cNvCxnSpPr>
            <a:cxnSpLocks/>
          </p:cNvCxnSpPr>
          <p:nvPr/>
        </p:nvCxnSpPr>
        <p:spPr>
          <a:xfrm flipV="1">
            <a:off x="5657452" y="5637359"/>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9E1D9518-B774-264D-A47E-51CA309D0559}"/>
              </a:ext>
            </a:extLst>
          </p:cNvPr>
          <p:cNvSpPr txBox="1"/>
          <p:nvPr/>
        </p:nvSpPr>
        <p:spPr>
          <a:xfrm>
            <a:off x="6448493" y="5751925"/>
            <a:ext cx="113814" cy="246221"/>
          </a:xfrm>
          <a:prstGeom prst="rect">
            <a:avLst/>
          </a:prstGeom>
          <a:noFill/>
        </p:spPr>
        <p:txBody>
          <a:bodyPr wrap="none" lIns="0" tIns="0" rIns="0" bIns="0" rtlCol="0">
            <a:spAutoFit/>
          </a:bodyPr>
          <a:lstStyle/>
          <a:p>
            <a:pPr algn="ctr"/>
            <a:r>
              <a:rPr lang="en-GB" sz="1600" dirty="0">
                <a:latin typeface="Arial" panose="020B0604020202020204" pitchFamily="34" charset="0"/>
                <a:ea typeface="Aileron" charset="0"/>
                <a:cs typeface="Arial" panose="020B0604020202020204" pitchFamily="34" charset="0"/>
              </a:rPr>
              <a:t>4</a:t>
            </a:r>
          </a:p>
        </p:txBody>
      </p:sp>
      <p:cxnSp>
        <p:nvCxnSpPr>
          <p:cNvPr id="40" name="Straight Connector 39">
            <a:extLst>
              <a:ext uri="{FF2B5EF4-FFF2-40B4-BE49-F238E27FC236}">
                <a16:creationId xmlns:a16="http://schemas.microsoft.com/office/drawing/2014/main" id="{FDA44FFC-7AD5-6A4D-8EFA-9C359D8D9DE4}"/>
              </a:ext>
            </a:extLst>
          </p:cNvPr>
          <p:cNvCxnSpPr>
            <a:cxnSpLocks/>
          </p:cNvCxnSpPr>
          <p:nvPr/>
        </p:nvCxnSpPr>
        <p:spPr>
          <a:xfrm flipV="1">
            <a:off x="6505177" y="5637359"/>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9951AE56-9AAE-CA4E-BBA7-3F3844C22CE5}"/>
              </a:ext>
            </a:extLst>
          </p:cNvPr>
          <p:cNvSpPr txBox="1"/>
          <p:nvPr/>
        </p:nvSpPr>
        <p:spPr>
          <a:xfrm>
            <a:off x="7296218" y="5751925"/>
            <a:ext cx="113814" cy="246221"/>
          </a:xfrm>
          <a:prstGeom prst="rect">
            <a:avLst/>
          </a:prstGeom>
          <a:noFill/>
        </p:spPr>
        <p:txBody>
          <a:bodyPr wrap="none" lIns="0" tIns="0" rIns="0" bIns="0" rtlCol="0">
            <a:spAutoFit/>
          </a:bodyPr>
          <a:lstStyle/>
          <a:p>
            <a:pPr algn="ctr"/>
            <a:r>
              <a:rPr lang="en-GB" sz="1600" dirty="0">
                <a:latin typeface="Arial" panose="020B0604020202020204" pitchFamily="34" charset="0"/>
                <a:ea typeface="Aileron" charset="0"/>
                <a:cs typeface="Arial" panose="020B0604020202020204" pitchFamily="34" charset="0"/>
              </a:rPr>
              <a:t>5</a:t>
            </a:r>
          </a:p>
        </p:txBody>
      </p:sp>
      <p:cxnSp>
        <p:nvCxnSpPr>
          <p:cNvPr id="42" name="Straight Connector 41">
            <a:extLst>
              <a:ext uri="{FF2B5EF4-FFF2-40B4-BE49-F238E27FC236}">
                <a16:creationId xmlns:a16="http://schemas.microsoft.com/office/drawing/2014/main" id="{9DFFA5DA-D30B-4B46-A59D-FA8755CD1EC9}"/>
              </a:ext>
            </a:extLst>
          </p:cNvPr>
          <p:cNvCxnSpPr>
            <a:cxnSpLocks/>
          </p:cNvCxnSpPr>
          <p:nvPr/>
        </p:nvCxnSpPr>
        <p:spPr>
          <a:xfrm flipV="1">
            <a:off x="7352902" y="5637359"/>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40B7EA7B-0135-934B-8773-A1104A4C4E56}"/>
              </a:ext>
            </a:extLst>
          </p:cNvPr>
          <p:cNvSpPr txBox="1"/>
          <p:nvPr/>
        </p:nvSpPr>
        <p:spPr>
          <a:xfrm>
            <a:off x="8137593" y="5751925"/>
            <a:ext cx="113814" cy="246221"/>
          </a:xfrm>
          <a:prstGeom prst="rect">
            <a:avLst/>
          </a:prstGeom>
          <a:noFill/>
        </p:spPr>
        <p:txBody>
          <a:bodyPr wrap="none" lIns="0" tIns="0" rIns="0" bIns="0" rtlCol="0">
            <a:spAutoFit/>
          </a:bodyPr>
          <a:lstStyle/>
          <a:p>
            <a:pPr algn="ctr"/>
            <a:r>
              <a:rPr lang="en-GB" sz="1600" dirty="0">
                <a:latin typeface="Arial" panose="020B0604020202020204" pitchFamily="34" charset="0"/>
                <a:ea typeface="Aileron" charset="0"/>
                <a:cs typeface="Arial" panose="020B0604020202020204" pitchFamily="34" charset="0"/>
              </a:rPr>
              <a:t>6</a:t>
            </a:r>
          </a:p>
        </p:txBody>
      </p:sp>
      <p:cxnSp>
        <p:nvCxnSpPr>
          <p:cNvPr id="44" name="Straight Connector 43">
            <a:extLst>
              <a:ext uri="{FF2B5EF4-FFF2-40B4-BE49-F238E27FC236}">
                <a16:creationId xmlns:a16="http://schemas.microsoft.com/office/drawing/2014/main" id="{9E2C007D-65D2-6A4C-B7F2-04A1123F34F9}"/>
              </a:ext>
            </a:extLst>
          </p:cNvPr>
          <p:cNvCxnSpPr>
            <a:cxnSpLocks/>
          </p:cNvCxnSpPr>
          <p:nvPr/>
        </p:nvCxnSpPr>
        <p:spPr>
          <a:xfrm flipV="1">
            <a:off x="8194277" y="5637359"/>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FF21D6DB-4A61-D043-9A6C-F57F920E98E1}"/>
              </a:ext>
            </a:extLst>
          </p:cNvPr>
          <p:cNvSpPr txBox="1"/>
          <p:nvPr/>
        </p:nvSpPr>
        <p:spPr>
          <a:xfrm>
            <a:off x="8982143" y="5751925"/>
            <a:ext cx="113814" cy="246221"/>
          </a:xfrm>
          <a:prstGeom prst="rect">
            <a:avLst/>
          </a:prstGeom>
          <a:noFill/>
        </p:spPr>
        <p:txBody>
          <a:bodyPr wrap="none" lIns="0" tIns="0" rIns="0" bIns="0" rtlCol="0">
            <a:spAutoFit/>
          </a:bodyPr>
          <a:lstStyle/>
          <a:p>
            <a:pPr algn="ctr"/>
            <a:r>
              <a:rPr lang="en-GB" sz="1600" dirty="0">
                <a:latin typeface="Arial" panose="020B0604020202020204" pitchFamily="34" charset="0"/>
                <a:ea typeface="Aileron" charset="0"/>
                <a:cs typeface="Arial" panose="020B0604020202020204" pitchFamily="34" charset="0"/>
              </a:rPr>
              <a:t>7</a:t>
            </a:r>
          </a:p>
        </p:txBody>
      </p:sp>
      <p:cxnSp>
        <p:nvCxnSpPr>
          <p:cNvPr id="46" name="Straight Connector 45">
            <a:extLst>
              <a:ext uri="{FF2B5EF4-FFF2-40B4-BE49-F238E27FC236}">
                <a16:creationId xmlns:a16="http://schemas.microsoft.com/office/drawing/2014/main" id="{8B755DCA-88DB-3448-9B89-69221B39FD07}"/>
              </a:ext>
            </a:extLst>
          </p:cNvPr>
          <p:cNvCxnSpPr>
            <a:cxnSpLocks/>
          </p:cNvCxnSpPr>
          <p:nvPr/>
        </p:nvCxnSpPr>
        <p:spPr>
          <a:xfrm flipV="1">
            <a:off x="9038827" y="5637359"/>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3EE83E5B-B107-3642-BAA9-FA2F69964215}"/>
              </a:ext>
            </a:extLst>
          </p:cNvPr>
          <p:cNvSpPr txBox="1"/>
          <p:nvPr/>
        </p:nvSpPr>
        <p:spPr>
          <a:xfrm>
            <a:off x="9826693" y="5751925"/>
            <a:ext cx="113814" cy="246221"/>
          </a:xfrm>
          <a:prstGeom prst="rect">
            <a:avLst/>
          </a:prstGeom>
          <a:noFill/>
        </p:spPr>
        <p:txBody>
          <a:bodyPr wrap="none" lIns="0" tIns="0" rIns="0" bIns="0" rtlCol="0">
            <a:spAutoFit/>
          </a:bodyPr>
          <a:lstStyle/>
          <a:p>
            <a:pPr algn="ctr"/>
            <a:r>
              <a:rPr lang="en-GB" sz="1600" dirty="0">
                <a:latin typeface="Arial" panose="020B0604020202020204" pitchFamily="34" charset="0"/>
                <a:ea typeface="Aileron" charset="0"/>
                <a:cs typeface="Arial" panose="020B0604020202020204" pitchFamily="34" charset="0"/>
              </a:rPr>
              <a:t>8</a:t>
            </a:r>
          </a:p>
        </p:txBody>
      </p:sp>
      <p:cxnSp>
        <p:nvCxnSpPr>
          <p:cNvPr id="48" name="Straight Connector 47">
            <a:extLst>
              <a:ext uri="{FF2B5EF4-FFF2-40B4-BE49-F238E27FC236}">
                <a16:creationId xmlns:a16="http://schemas.microsoft.com/office/drawing/2014/main" id="{21A22BF0-EFF9-3641-A327-9C997DEBE1CF}"/>
              </a:ext>
            </a:extLst>
          </p:cNvPr>
          <p:cNvCxnSpPr>
            <a:cxnSpLocks/>
          </p:cNvCxnSpPr>
          <p:nvPr/>
        </p:nvCxnSpPr>
        <p:spPr>
          <a:xfrm flipV="1">
            <a:off x="9883377" y="5637359"/>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61681DE6-E7B9-C64F-975F-880A3B75DE7A}"/>
              </a:ext>
            </a:extLst>
          </p:cNvPr>
          <p:cNvCxnSpPr>
            <a:cxnSpLocks/>
          </p:cNvCxnSpPr>
          <p:nvPr/>
        </p:nvCxnSpPr>
        <p:spPr>
          <a:xfrm rot="5400000" flipV="1">
            <a:off x="3076178" y="4703910"/>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id="{D8A120FC-4C5E-7D4C-87CD-21A5424DD92F}"/>
              </a:ext>
            </a:extLst>
          </p:cNvPr>
          <p:cNvSpPr txBox="1"/>
          <p:nvPr/>
        </p:nvSpPr>
        <p:spPr>
          <a:xfrm>
            <a:off x="2838463" y="5515346"/>
            <a:ext cx="113814" cy="246221"/>
          </a:xfrm>
          <a:prstGeom prst="rect">
            <a:avLst/>
          </a:prstGeom>
          <a:noFill/>
        </p:spPr>
        <p:txBody>
          <a:bodyPr wrap="none" lIns="0" tIns="0" rIns="0" bIns="0" rtlCol="0">
            <a:spAutoFit/>
          </a:bodyPr>
          <a:lstStyle/>
          <a:p>
            <a:pPr algn="r"/>
            <a:r>
              <a:rPr lang="en-GB" sz="1600" dirty="0">
                <a:latin typeface="Arial" panose="020B0604020202020204" pitchFamily="34" charset="0"/>
                <a:ea typeface="Aileron" charset="0"/>
                <a:cs typeface="Arial" panose="020B0604020202020204" pitchFamily="34" charset="0"/>
              </a:rPr>
              <a:t>0</a:t>
            </a:r>
          </a:p>
        </p:txBody>
      </p:sp>
      <p:cxnSp>
        <p:nvCxnSpPr>
          <p:cNvPr id="55" name="Straight Connector 54">
            <a:extLst>
              <a:ext uri="{FF2B5EF4-FFF2-40B4-BE49-F238E27FC236}">
                <a16:creationId xmlns:a16="http://schemas.microsoft.com/office/drawing/2014/main" id="{543BD6ED-8674-DF46-AC76-AE5D053DC587}"/>
              </a:ext>
            </a:extLst>
          </p:cNvPr>
          <p:cNvCxnSpPr>
            <a:cxnSpLocks/>
          </p:cNvCxnSpPr>
          <p:nvPr/>
        </p:nvCxnSpPr>
        <p:spPr>
          <a:xfrm rot="5400000" flipV="1">
            <a:off x="3076179" y="5599240"/>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FE73859B-D65C-624D-AD01-24C5CDFDB3CA}"/>
              </a:ext>
            </a:extLst>
          </p:cNvPr>
          <p:cNvSpPr txBox="1"/>
          <p:nvPr/>
        </p:nvSpPr>
        <p:spPr>
          <a:xfrm>
            <a:off x="2724651" y="3724647"/>
            <a:ext cx="227627" cy="246221"/>
          </a:xfrm>
          <a:prstGeom prst="rect">
            <a:avLst/>
          </a:prstGeom>
          <a:noFill/>
        </p:spPr>
        <p:txBody>
          <a:bodyPr wrap="none" lIns="0" tIns="0" rIns="0" bIns="0" rtlCol="0">
            <a:spAutoFit/>
          </a:bodyPr>
          <a:lstStyle/>
          <a:p>
            <a:pPr algn="r"/>
            <a:r>
              <a:rPr lang="en-GB" sz="1600" dirty="0">
                <a:latin typeface="Arial" panose="020B0604020202020204" pitchFamily="34" charset="0"/>
                <a:ea typeface="Aileron" charset="0"/>
                <a:cs typeface="Arial" panose="020B0604020202020204" pitchFamily="34" charset="0"/>
              </a:rPr>
              <a:t>40</a:t>
            </a:r>
          </a:p>
        </p:txBody>
      </p:sp>
      <p:cxnSp>
        <p:nvCxnSpPr>
          <p:cNvPr id="59" name="Straight Connector 58">
            <a:extLst>
              <a:ext uri="{FF2B5EF4-FFF2-40B4-BE49-F238E27FC236}">
                <a16:creationId xmlns:a16="http://schemas.microsoft.com/office/drawing/2014/main" id="{287F2E05-45E1-984E-BEB8-A90D6E103B0F}"/>
              </a:ext>
            </a:extLst>
          </p:cNvPr>
          <p:cNvCxnSpPr>
            <a:cxnSpLocks/>
          </p:cNvCxnSpPr>
          <p:nvPr/>
        </p:nvCxnSpPr>
        <p:spPr>
          <a:xfrm rot="5400000" flipV="1">
            <a:off x="3076180" y="3808541"/>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0" name="TextBox 59">
            <a:extLst>
              <a:ext uri="{FF2B5EF4-FFF2-40B4-BE49-F238E27FC236}">
                <a16:creationId xmlns:a16="http://schemas.microsoft.com/office/drawing/2014/main" id="{63FBCC24-187E-174B-9AE0-97E0D0320F08}"/>
              </a:ext>
            </a:extLst>
          </p:cNvPr>
          <p:cNvSpPr txBox="1"/>
          <p:nvPr/>
        </p:nvSpPr>
        <p:spPr>
          <a:xfrm>
            <a:off x="2724652" y="2835648"/>
            <a:ext cx="227627" cy="246221"/>
          </a:xfrm>
          <a:prstGeom prst="rect">
            <a:avLst/>
          </a:prstGeom>
          <a:noFill/>
        </p:spPr>
        <p:txBody>
          <a:bodyPr wrap="none" lIns="0" tIns="0" rIns="0" bIns="0" rtlCol="0">
            <a:spAutoFit/>
          </a:bodyPr>
          <a:lstStyle/>
          <a:p>
            <a:pPr algn="r"/>
            <a:r>
              <a:rPr lang="en-GB" sz="1600" dirty="0">
                <a:latin typeface="Arial" panose="020B0604020202020204" pitchFamily="34" charset="0"/>
                <a:ea typeface="Aileron" charset="0"/>
                <a:cs typeface="Arial" panose="020B0604020202020204" pitchFamily="34" charset="0"/>
              </a:rPr>
              <a:t>60</a:t>
            </a:r>
          </a:p>
        </p:txBody>
      </p:sp>
      <p:cxnSp>
        <p:nvCxnSpPr>
          <p:cNvPr id="61" name="Straight Connector 60">
            <a:extLst>
              <a:ext uri="{FF2B5EF4-FFF2-40B4-BE49-F238E27FC236}">
                <a16:creationId xmlns:a16="http://schemas.microsoft.com/office/drawing/2014/main" id="{85E511EC-A333-6647-A668-70400115004A}"/>
              </a:ext>
            </a:extLst>
          </p:cNvPr>
          <p:cNvCxnSpPr>
            <a:cxnSpLocks/>
          </p:cNvCxnSpPr>
          <p:nvPr/>
        </p:nvCxnSpPr>
        <p:spPr>
          <a:xfrm rot="5400000" flipV="1">
            <a:off x="3076181" y="2919542"/>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927761A8-65D5-824D-91BA-387CAE31CA99}"/>
              </a:ext>
            </a:extLst>
          </p:cNvPr>
          <p:cNvSpPr txBox="1"/>
          <p:nvPr/>
        </p:nvSpPr>
        <p:spPr>
          <a:xfrm>
            <a:off x="2724653" y="1940299"/>
            <a:ext cx="227627" cy="246221"/>
          </a:xfrm>
          <a:prstGeom prst="rect">
            <a:avLst/>
          </a:prstGeom>
          <a:noFill/>
        </p:spPr>
        <p:txBody>
          <a:bodyPr wrap="none" lIns="0" tIns="0" rIns="0" bIns="0" rtlCol="0">
            <a:spAutoFit/>
          </a:bodyPr>
          <a:lstStyle/>
          <a:p>
            <a:pPr algn="r"/>
            <a:r>
              <a:rPr lang="en-GB" sz="1600" dirty="0">
                <a:latin typeface="Arial" panose="020B0604020202020204" pitchFamily="34" charset="0"/>
                <a:ea typeface="Aileron" charset="0"/>
                <a:cs typeface="Arial" panose="020B0604020202020204" pitchFamily="34" charset="0"/>
              </a:rPr>
              <a:t>80</a:t>
            </a:r>
          </a:p>
        </p:txBody>
      </p:sp>
      <p:cxnSp>
        <p:nvCxnSpPr>
          <p:cNvPr id="63" name="Straight Connector 62">
            <a:extLst>
              <a:ext uri="{FF2B5EF4-FFF2-40B4-BE49-F238E27FC236}">
                <a16:creationId xmlns:a16="http://schemas.microsoft.com/office/drawing/2014/main" id="{CC2CEC19-413A-7246-9C20-FC9296F26595}"/>
              </a:ext>
            </a:extLst>
          </p:cNvPr>
          <p:cNvCxnSpPr>
            <a:cxnSpLocks/>
          </p:cNvCxnSpPr>
          <p:nvPr/>
        </p:nvCxnSpPr>
        <p:spPr>
          <a:xfrm rot="5400000" flipV="1">
            <a:off x="3076182" y="2024193"/>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4" name="TextBox 63">
            <a:extLst>
              <a:ext uri="{FF2B5EF4-FFF2-40B4-BE49-F238E27FC236}">
                <a16:creationId xmlns:a16="http://schemas.microsoft.com/office/drawing/2014/main" id="{E93383B4-B41F-9E44-BD83-7A730FF5332E}"/>
              </a:ext>
            </a:extLst>
          </p:cNvPr>
          <p:cNvSpPr txBox="1"/>
          <p:nvPr/>
        </p:nvSpPr>
        <p:spPr>
          <a:xfrm>
            <a:off x="2610841" y="1041775"/>
            <a:ext cx="341440" cy="246221"/>
          </a:xfrm>
          <a:prstGeom prst="rect">
            <a:avLst/>
          </a:prstGeom>
          <a:noFill/>
        </p:spPr>
        <p:txBody>
          <a:bodyPr wrap="none" lIns="0" tIns="0" rIns="0" bIns="0" rtlCol="0">
            <a:spAutoFit/>
          </a:bodyPr>
          <a:lstStyle/>
          <a:p>
            <a:pPr algn="r"/>
            <a:r>
              <a:rPr lang="en-GB" sz="1600" dirty="0">
                <a:latin typeface="Arial" panose="020B0604020202020204" pitchFamily="34" charset="0"/>
                <a:ea typeface="Aileron" charset="0"/>
                <a:cs typeface="Arial" panose="020B0604020202020204" pitchFamily="34" charset="0"/>
              </a:rPr>
              <a:t>100</a:t>
            </a:r>
          </a:p>
        </p:txBody>
      </p:sp>
      <p:cxnSp>
        <p:nvCxnSpPr>
          <p:cNvPr id="65" name="Straight Connector 64">
            <a:extLst>
              <a:ext uri="{FF2B5EF4-FFF2-40B4-BE49-F238E27FC236}">
                <a16:creationId xmlns:a16="http://schemas.microsoft.com/office/drawing/2014/main" id="{B0E5E029-E87B-9E48-927C-4899CDFA8DEB}"/>
              </a:ext>
            </a:extLst>
          </p:cNvPr>
          <p:cNvCxnSpPr>
            <a:cxnSpLocks/>
          </p:cNvCxnSpPr>
          <p:nvPr/>
        </p:nvCxnSpPr>
        <p:spPr>
          <a:xfrm rot="5400000" flipV="1">
            <a:off x="3076184" y="1140660"/>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6" name="TextBox 65">
            <a:extLst>
              <a:ext uri="{FF2B5EF4-FFF2-40B4-BE49-F238E27FC236}">
                <a16:creationId xmlns:a16="http://schemas.microsoft.com/office/drawing/2014/main" id="{28B12EE9-40FE-9F42-B69F-FE6F7AB7741E}"/>
              </a:ext>
            </a:extLst>
          </p:cNvPr>
          <p:cNvSpPr txBox="1"/>
          <p:nvPr/>
        </p:nvSpPr>
        <p:spPr>
          <a:xfrm>
            <a:off x="2724650" y="4626346"/>
            <a:ext cx="227627" cy="246221"/>
          </a:xfrm>
          <a:prstGeom prst="rect">
            <a:avLst/>
          </a:prstGeom>
          <a:noFill/>
        </p:spPr>
        <p:txBody>
          <a:bodyPr wrap="none" lIns="0" tIns="0" rIns="0" bIns="0" rtlCol="0">
            <a:spAutoFit/>
          </a:bodyPr>
          <a:lstStyle/>
          <a:p>
            <a:pPr algn="r"/>
            <a:r>
              <a:rPr lang="en-GB" sz="1600" dirty="0">
                <a:latin typeface="Arial" panose="020B0604020202020204" pitchFamily="34" charset="0"/>
                <a:ea typeface="Aileron" charset="0"/>
                <a:cs typeface="Arial" panose="020B0604020202020204" pitchFamily="34" charset="0"/>
              </a:rPr>
              <a:t>20</a:t>
            </a:r>
          </a:p>
        </p:txBody>
      </p:sp>
      <p:cxnSp>
        <p:nvCxnSpPr>
          <p:cNvPr id="67" name="Straight Connector 66">
            <a:extLst>
              <a:ext uri="{FF2B5EF4-FFF2-40B4-BE49-F238E27FC236}">
                <a16:creationId xmlns:a16="http://schemas.microsoft.com/office/drawing/2014/main" id="{39A45DBF-EEEE-9649-824E-885455DD54B3}"/>
              </a:ext>
            </a:extLst>
          </p:cNvPr>
          <p:cNvCxnSpPr>
            <a:cxnSpLocks/>
          </p:cNvCxnSpPr>
          <p:nvPr/>
        </p:nvCxnSpPr>
        <p:spPr>
          <a:xfrm>
            <a:off x="3815272" y="4764918"/>
            <a:ext cx="445581" cy="1"/>
          </a:xfrm>
          <a:prstGeom prst="line">
            <a:avLst/>
          </a:prstGeom>
          <a:ln w="22225">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C080C5C9-BEC1-7240-B842-ACA1E39E0BE0}"/>
              </a:ext>
            </a:extLst>
          </p:cNvPr>
          <p:cNvCxnSpPr>
            <a:cxnSpLocks/>
          </p:cNvCxnSpPr>
          <p:nvPr/>
        </p:nvCxnSpPr>
        <p:spPr>
          <a:xfrm>
            <a:off x="3815272" y="4044193"/>
            <a:ext cx="445581" cy="1"/>
          </a:xfrm>
          <a:prstGeom prst="line">
            <a:avLst/>
          </a:prstGeom>
          <a:ln w="2222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70" name="TextBox 69">
            <a:extLst>
              <a:ext uri="{FF2B5EF4-FFF2-40B4-BE49-F238E27FC236}">
                <a16:creationId xmlns:a16="http://schemas.microsoft.com/office/drawing/2014/main" id="{FF25426A-1879-4846-8B74-BFE730223757}"/>
              </a:ext>
            </a:extLst>
          </p:cNvPr>
          <p:cNvSpPr txBox="1"/>
          <p:nvPr/>
        </p:nvSpPr>
        <p:spPr>
          <a:xfrm>
            <a:off x="4417483" y="3910462"/>
            <a:ext cx="3351880" cy="984885"/>
          </a:xfrm>
          <a:prstGeom prst="rect">
            <a:avLst/>
          </a:prstGeom>
          <a:noFill/>
        </p:spPr>
        <p:txBody>
          <a:bodyPr wrap="none" lIns="0" tIns="0" rIns="0" bIns="0" rtlCol="0">
            <a:spAutoFit/>
          </a:bodyPr>
          <a:lstStyle/>
          <a:p>
            <a:r>
              <a:rPr lang="en-GB" sz="1600" dirty="0">
                <a:latin typeface="Arial" panose="020B0604020202020204" pitchFamily="34" charset="0"/>
                <a:ea typeface="Aileron" charset="0"/>
                <a:cs typeface="Arial" panose="020B0604020202020204" pitchFamily="34" charset="0"/>
              </a:rPr>
              <a:t>Nondiabetic subjects without prior MI</a:t>
            </a:r>
          </a:p>
          <a:p>
            <a:r>
              <a:rPr lang="en-GB" sz="1600" dirty="0">
                <a:latin typeface="Arial" panose="020B0604020202020204" pitchFamily="34" charset="0"/>
                <a:ea typeface="Aileron" charset="0"/>
                <a:cs typeface="Arial" panose="020B0604020202020204" pitchFamily="34" charset="0"/>
              </a:rPr>
              <a:t>Diabetic subjects without prior MI</a:t>
            </a:r>
          </a:p>
          <a:p>
            <a:r>
              <a:rPr lang="en-GB" sz="1600" dirty="0">
                <a:latin typeface="Arial" panose="020B0604020202020204" pitchFamily="34" charset="0"/>
                <a:ea typeface="Aileron" charset="0"/>
                <a:cs typeface="Arial" panose="020B0604020202020204" pitchFamily="34" charset="0"/>
              </a:rPr>
              <a:t>Nondiabetic subjects with prior MI</a:t>
            </a:r>
          </a:p>
          <a:p>
            <a:r>
              <a:rPr lang="en-GB" sz="1600" dirty="0">
                <a:latin typeface="Arial" panose="020B0604020202020204" pitchFamily="34" charset="0"/>
                <a:ea typeface="Aileron" charset="0"/>
                <a:cs typeface="Arial" panose="020B0604020202020204" pitchFamily="34" charset="0"/>
              </a:rPr>
              <a:t>Diabetic subjects with prior MI</a:t>
            </a:r>
          </a:p>
        </p:txBody>
      </p:sp>
      <p:cxnSp>
        <p:nvCxnSpPr>
          <p:cNvPr id="71" name="Straight Connector 70">
            <a:extLst>
              <a:ext uri="{FF2B5EF4-FFF2-40B4-BE49-F238E27FC236}">
                <a16:creationId xmlns:a16="http://schemas.microsoft.com/office/drawing/2014/main" id="{7837CD12-D6AD-E144-A35E-0EB378896D4E}"/>
              </a:ext>
            </a:extLst>
          </p:cNvPr>
          <p:cNvCxnSpPr>
            <a:cxnSpLocks/>
          </p:cNvCxnSpPr>
          <p:nvPr/>
        </p:nvCxnSpPr>
        <p:spPr>
          <a:xfrm>
            <a:off x="3815272" y="4523618"/>
            <a:ext cx="445581" cy="1"/>
          </a:xfrm>
          <a:prstGeom prst="line">
            <a:avLst/>
          </a:prstGeom>
          <a:ln w="22225">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9799BCF3-83D4-474E-BAC2-98A8777CC8AB}"/>
              </a:ext>
            </a:extLst>
          </p:cNvPr>
          <p:cNvCxnSpPr>
            <a:cxnSpLocks/>
          </p:cNvCxnSpPr>
          <p:nvPr/>
        </p:nvCxnSpPr>
        <p:spPr>
          <a:xfrm>
            <a:off x="3815272" y="4285493"/>
            <a:ext cx="445581" cy="1"/>
          </a:xfrm>
          <a:prstGeom prst="line">
            <a:avLst/>
          </a:prstGeom>
          <a:ln w="22225">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95" name="Freeform 94">
            <a:extLst>
              <a:ext uri="{FF2B5EF4-FFF2-40B4-BE49-F238E27FC236}">
                <a16:creationId xmlns:a16="http://schemas.microsoft.com/office/drawing/2014/main" id="{9D060F6A-46E6-5A4B-A3A5-ECD26EBC6268}"/>
              </a:ext>
            </a:extLst>
          </p:cNvPr>
          <p:cNvSpPr/>
          <p:nvPr/>
        </p:nvSpPr>
        <p:spPr>
          <a:xfrm>
            <a:off x="9611606" y="1443088"/>
            <a:ext cx="190965" cy="25363"/>
          </a:xfrm>
          <a:custGeom>
            <a:avLst/>
            <a:gdLst>
              <a:gd name="connsiteX0" fmla="*/ 14323 w 190965"/>
              <a:gd name="connsiteY0" fmla="*/ 14267 h 25362"/>
              <a:gd name="connsiteX1" fmla="*/ 179698 w 190965"/>
              <a:gd name="connsiteY1" fmla="*/ 14267 h 25362"/>
            </a:gdLst>
            <a:ahLst/>
            <a:cxnLst>
              <a:cxn ang="0">
                <a:pos x="connsiteX0" y="connsiteY0"/>
              </a:cxn>
              <a:cxn ang="0">
                <a:pos x="connsiteX1" y="connsiteY1"/>
              </a:cxn>
            </a:cxnLst>
            <a:rect l="l" t="t" r="r" b="b"/>
            <a:pathLst>
              <a:path w="190965" h="25362">
                <a:moveTo>
                  <a:pt x="14323" y="14267"/>
                </a:moveTo>
                <a:lnTo>
                  <a:pt x="179698" y="14267"/>
                </a:lnTo>
              </a:path>
            </a:pathLst>
          </a:custGeom>
          <a:ln w="22225" cap="flat">
            <a:solidFill>
              <a:schemeClr val="accent5">
                <a:lumMod val="50000"/>
              </a:schemeClr>
            </a:solidFill>
            <a:prstDash val="solid"/>
            <a:miter/>
          </a:ln>
        </p:spPr>
        <p:txBody>
          <a:bodyPr rtlCol="0" anchor="ctr"/>
          <a:lstStyle/>
          <a:p>
            <a:endParaRPr lang="en-GB"/>
          </a:p>
        </p:txBody>
      </p:sp>
      <p:sp>
        <p:nvSpPr>
          <p:cNvPr id="96" name="Freeform 95">
            <a:extLst>
              <a:ext uri="{FF2B5EF4-FFF2-40B4-BE49-F238E27FC236}">
                <a16:creationId xmlns:a16="http://schemas.microsoft.com/office/drawing/2014/main" id="{2F9AE85A-CDBF-1A44-814B-F8D68B60FA0C}"/>
              </a:ext>
            </a:extLst>
          </p:cNvPr>
          <p:cNvSpPr/>
          <p:nvPr/>
        </p:nvSpPr>
        <p:spPr>
          <a:xfrm>
            <a:off x="9611606" y="1841413"/>
            <a:ext cx="190965" cy="25363"/>
          </a:xfrm>
          <a:custGeom>
            <a:avLst/>
            <a:gdLst>
              <a:gd name="connsiteX0" fmla="*/ 14323 w 190965"/>
              <a:gd name="connsiteY0" fmla="*/ 14267 h 25362"/>
              <a:gd name="connsiteX1" fmla="*/ 179698 w 190965"/>
              <a:gd name="connsiteY1" fmla="*/ 14267 h 25362"/>
            </a:gdLst>
            <a:ahLst/>
            <a:cxnLst>
              <a:cxn ang="0">
                <a:pos x="connsiteX0" y="connsiteY0"/>
              </a:cxn>
              <a:cxn ang="0">
                <a:pos x="connsiteX1" y="connsiteY1"/>
              </a:cxn>
            </a:cxnLst>
            <a:rect l="l" t="t" r="r" b="b"/>
            <a:pathLst>
              <a:path w="190965" h="25362">
                <a:moveTo>
                  <a:pt x="14323" y="14267"/>
                </a:moveTo>
                <a:lnTo>
                  <a:pt x="179698" y="14267"/>
                </a:lnTo>
              </a:path>
            </a:pathLst>
          </a:custGeom>
          <a:ln w="22225" cap="flat">
            <a:solidFill>
              <a:schemeClr val="accent5">
                <a:lumMod val="50000"/>
              </a:schemeClr>
            </a:solidFill>
            <a:prstDash val="solid"/>
            <a:miter/>
          </a:ln>
        </p:spPr>
        <p:txBody>
          <a:bodyPr rtlCol="0" anchor="ctr"/>
          <a:lstStyle/>
          <a:p>
            <a:endParaRPr lang="en-GB"/>
          </a:p>
        </p:txBody>
      </p:sp>
      <p:sp>
        <p:nvSpPr>
          <p:cNvPr id="97" name="Freeform 96">
            <a:extLst>
              <a:ext uri="{FF2B5EF4-FFF2-40B4-BE49-F238E27FC236}">
                <a16:creationId xmlns:a16="http://schemas.microsoft.com/office/drawing/2014/main" id="{624BB4E0-16C9-A344-9782-CB5C27B2DDD6}"/>
              </a:ext>
            </a:extLst>
          </p:cNvPr>
          <p:cNvSpPr/>
          <p:nvPr/>
        </p:nvSpPr>
        <p:spPr>
          <a:xfrm>
            <a:off x="9694357" y="1445244"/>
            <a:ext cx="25462" cy="418489"/>
          </a:xfrm>
          <a:custGeom>
            <a:avLst/>
            <a:gdLst>
              <a:gd name="connsiteX0" fmla="*/ 14322 w 25462"/>
              <a:gd name="connsiteY0" fmla="*/ 405997 h 418488"/>
              <a:gd name="connsiteX1" fmla="*/ 14322 w 25462"/>
              <a:gd name="connsiteY1" fmla="*/ 238856 h 418488"/>
              <a:gd name="connsiteX2" fmla="*/ 14322 w 25462"/>
              <a:gd name="connsiteY2" fmla="*/ 14267 h 418488"/>
            </a:gdLst>
            <a:ahLst/>
            <a:cxnLst>
              <a:cxn ang="0">
                <a:pos x="connsiteX0" y="connsiteY0"/>
              </a:cxn>
              <a:cxn ang="0">
                <a:pos x="connsiteX1" y="connsiteY1"/>
              </a:cxn>
              <a:cxn ang="0">
                <a:pos x="connsiteX2" y="connsiteY2"/>
              </a:cxn>
            </a:cxnLst>
            <a:rect l="l" t="t" r="r" b="b"/>
            <a:pathLst>
              <a:path w="25462" h="418488">
                <a:moveTo>
                  <a:pt x="14322" y="405997"/>
                </a:moveTo>
                <a:lnTo>
                  <a:pt x="14322" y="238856"/>
                </a:lnTo>
                <a:lnTo>
                  <a:pt x="14322" y="14267"/>
                </a:lnTo>
              </a:path>
            </a:pathLst>
          </a:custGeom>
          <a:noFill/>
          <a:ln w="22225" cap="flat">
            <a:solidFill>
              <a:schemeClr val="accent5">
                <a:lumMod val="50000"/>
              </a:schemeClr>
            </a:solidFill>
            <a:prstDash val="solid"/>
            <a:miter/>
          </a:ln>
        </p:spPr>
        <p:txBody>
          <a:bodyPr rtlCol="0" anchor="ctr"/>
          <a:lstStyle/>
          <a:p>
            <a:endParaRPr lang="en-GB"/>
          </a:p>
        </p:txBody>
      </p:sp>
      <p:sp>
        <p:nvSpPr>
          <p:cNvPr id="98" name="Freeform 97">
            <a:extLst>
              <a:ext uri="{FF2B5EF4-FFF2-40B4-BE49-F238E27FC236}">
                <a16:creationId xmlns:a16="http://schemas.microsoft.com/office/drawing/2014/main" id="{A8808F5D-232A-B849-B647-B0036010C2EA}"/>
              </a:ext>
            </a:extLst>
          </p:cNvPr>
          <p:cNvSpPr/>
          <p:nvPr/>
        </p:nvSpPr>
        <p:spPr>
          <a:xfrm>
            <a:off x="3512689" y="1176650"/>
            <a:ext cx="6200001" cy="545303"/>
          </a:xfrm>
          <a:custGeom>
            <a:avLst/>
            <a:gdLst>
              <a:gd name="connsiteX0" fmla="*/ 6198155 w 6200000"/>
              <a:gd name="connsiteY0" fmla="*/ 509098 h 545303"/>
              <a:gd name="connsiteX1" fmla="*/ 4256676 w 6200000"/>
              <a:gd name="connsiteY1" fmla="*/ 509098 h 545303"/>
              <a:gd name="connsiteX2" fmla="*/ 4256676 w 6200000"/>
              <a:gd name="connsiteY2" fmla="*/ 534587 h 545303"/>
              <a:gd name="connsiteX3" fmla="*/ 3411592 w 6200000"/>
              <a:gd name="connsiteY3" fmla="*/ 534587 h 545303"/>
              <a:gd name="connsiteX4" fmla="*/ 3411592 w 6200000"/>
              <a:gd name="connsiteY4" fmla="*/ 507449 h 545303"/>
              <a:gd name="connsiteX5" fmla="*/ 2557978 w 6200000"/>
              <a:gd name="connsiteY5" fmla="*/ 507449 h 545303"/>
              <a:gd name="connsiteX6" fmla="*/ 2557978 w 6200000"/>
              <a:gd name="connsiteY6" fmla="*/ 323821 h 545303"/>
              <a:gd name="connsiteX7" fmla="*/ 1706146 w 6200000"/>
              <a:gd name="connsiteY7" fmla="*/ 323821 h 545303"/>
              <a:gd name="connsiteX8" fmla="*/ 1706146 w 6200000"/>
              <a:gd name="connsiteY8" fmla="*/ 221736 h 545303"/>
              <a:gd name="connsiteX9" fmla="*/ 854187 w 6200000"/>
              <a:gd name="connsiteY9" fmla="*/ 221736 h 545303"/>
              <a:gd name="connsiteX10" fmla="*/ 854187 w 6200000"/>
              <a:gd name="connsiteY10" fmla="*/ 112928 h 545303"/>
              <a:gd name="connsiteX11" fmla="*/ 14322 w 6200000"/>
              <a:gd name="connsiteY11" fmla="*/ 112928 h 545303"/>
              <a:gd name="connsiteX12" fmla="*/ 14322 w 6200000"/>
              <a:gd name="connsiteY12" fmla="*/ 14267 h 545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00000" h="545303">
                <a:moveTo>
                  <a:pt x="6198155" y="509098"/>
                </a:moveTo>
                <a:lnTo>
                  <a:pt x="4256676" y="509098"/>
                </a:lnTo>
                <a:lnTo>
                  <a:pt x="4256676" y="534587"/>
                </a:lnTo>
                <a:lnTo>
                  <a:pt x="3411592" y="534587"/>
                </a:lnTo>
                <a:lnTo>
                  <a:pt x="3411592" y="507449"/>
                </a:lnTo>
                <a:lnTo>
                  <a:pt x="2557978" y="507449"/>
                </a:lnTo>
                <a:lnTo>
                  <a:pt x="2557978" y="323821"/>
                </a:lnTo>
                <a:lnTo>
                  <a:pt x="1706146" y="323821"/>
                </a:lnTo>
                <a:lnTo>
                  <a:pt x="1706146" y="221736"/>
                </a:lnTo>
                <a:lnTo>
                  <a:pt x="854187" y="221736"/>
                </a:lnTo>
                <a:lnTo>
                  <a:pt x="854187" y="112928"/>
                </a:lnTo>
                <a:lnTo>
                  <a:pt x="14322" y="112928"/>
                </a:lnTo>
                <a:lnTo>
                  <a:pt x="14322" y="14267"/>
                </a:lnTo>
              </a:path>
            </a:pathLst>
          </a:custGeom>
          <a:noFill/>
          <a:ln w="22225" cap="flat">
            <a:solidFill>
              <a:schemeClr val="accent5">
                <a:lumMod val="50000"/>
              </a:schemeClr>
            </a:solidFill>
            <a:prstDash val="solid"/>
            <a:miter/>
          </a:ln>
        </p:spPr>
        <p:txBody>
          <a:bodyPr rtlCol="0" anchor="ctr"/>
          <a:lstStyle/>
          <a:p>
            <a:endParaRPr lang="en-GB"/>
          </a:p>
        </p:txBody>
      </p:sp>
      <p:sp>
        <p:nvSpPr>
          <p:cNvPr id="99" name="Freeform 98">
            <a:extLst>
              <a:ext uri="{FF2B5EF4-FFF2-40B4-BE49-F238E27FC236}">
                <a16:creationId xmlns:a16="http://schemas.microsoft.com/office/drawing/2014/main" id="{9CF37FD9-F277-BC40-864B-56BF8FEC963A}"/>
              </a:ext>
            </a:extLst>
          </p:cNvPr>
          <p:cNvSpPr/>
          <p:nvPr/>
        </p:nvSpPr>
        <p:spPr>
          <a:xfrm>
            <a:off x="3510907" y="1172973"/>
            <a:ext cx="6390966" cy="748207"/>
          </a:xfrm>
          <a:custGeom>
            <a:avLst/>
            <a:gdLst>
              <a:gd name="connsiteX0" fmla="*/ 6379827 w 6390965"/>
              <a:gd name="connsiteY0" fmla="*/ 741422 h 748206"/>
              <a:gd name="connsiteX1" fmla="*/ 5106726 w 6390965"/>
              <a:gd name="connsiteY1" fmla="*/ 741422 h 748206"/>
              <a:gd name="connsiteX2" fmla="*/ 5106726 w 6390965"/>
              <a:gd name="connsiteY2" fmla="*/ 541943 h 748206"/>
              <a:gd name="connsiteX3" fmla="*/ 4256549 w 6390965"/>
              <a:gd name="connsiteY3" fmla="*/ 541943 h 748206"/>
              <a:gd name="connsiteX4" fmla="*/ 4256549 w 6390965"/>
              <a:gd name="connsiteY4" fmla="*/ 430980 h 748206"/>
              <a:gd name="connsiteX5" fmla="*/ 3410828 w 6390965"/>
              <a:gd name="connsiteY5" fmla="*/ 430980 h 748206"/>
              <a:gd name="connsiteX6" fmla="*/ 3410828 w 6390965"/>
              <a:gd name="connsiteY6" fmla="*/ 351213 h 748206"/>
              <a:gd name="connsiteX7" fmla="*/ 2564980 w 6390965"/>
              <a:gd name="connsiteY7" fmla="*/ 351213 h 748206"/>
              <a:gd name="connsiteX8" fmla="*/ 2564980 w 6390965"/>
              <a:gd name="connsiteY8" fmla="*/ 311267 h 748206"/>
              <a:gd name="connsiteX9" fmla="*/ 1705891 w 6390965"/>
              <a:gd name="connsiteY9" fmla="*/ 311267 h 748206"/>
              <a:gd name="connsiteX10" fmla="*/ 1705891 w 6390965"/>
              <a:gd name="connsiteY10" fmla="*/ 200431 h 748206"/>
              <a:gd name="connsiteX11" fmla="*/ 851259 w 6390965"/>
              <a:gd name="connsiteY11" fmla="*/ 200431 h 748206"/>
              <a:gd name="connsiteX12" fmla="*/ 851259 w 6390965"/>
              <a:gd name="connsiteY12" fmla="*/ 85156 h 748206"/>
              <a:gd name="connsiteX13" fmla="*/ 14322 w 6390965"/>
              <a:gd name="connsiteY13" fmla="*/ 85156 h 748206"/>
              <a:gd name="connsiteX14" fmla="*/ 14322 w 6390965"/>
              <a:gd name="connsiteY14" fmla="*/ 14267 h 74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90965" h="748206">
                <a:moveTo>
                  <a:pt x="6379827" y="741422"/>
                </a:moveTo>
                <a:lnTo>
                  <a:pt x="5106726" y="741422"/>
                </a:lnTo>
                <a:lnTo>
                  <a:pt x="5106726" y="541943"/>
                </a:lnTo>
                <a:lnTo>
                  <a:pt x="4256549" y="541943"/>
                </a:lnTo>
                <a:lnTo>
                  <a:pt x="4256549" y="430980"/>
                </a:lnTo>
                <a:lnTo>
                  <a:pt x="3410828" y="430980"/>
                </a:lnTo>
                <a:lnTo>
                  <a:pt x="3410828" y="351213"/>
                </a:lnTo>
                <a:lnTo>
                  <a:pt x="2564980" y="351213"/>
                </a:lnTo>
                <a:lnTo>
                  <a:pt x="2564980" y="311267"/>
                </a:lnTo>
                <a:lnTo>
                  <a:pt x="1705891" y="311267"/>
                </a:lnTo>
                <a:lnTo>
                  <a:pt x="1705891" y="200431"/>
                </a:lnTo>
                <a:lnTo>
                  <a:pt x="851259" y="200431"/>
                </a:lnTo>
                <a:lnTo>
                  <a:pt x="851259" y="85156"/>
                </a:lnTo>
                <a:lnTo>
                  <a:pt x="14322" y="85156"/>
                </a:lnTo>
                <a:lnTo>
                  <a:pt x="14322" y="14267"/>
                </a:lnTo>
              </a:path>
            </a:pathLst>
          </a:custGeom>
          <a:noFill/>
          <a:ln w="22225" cap="flat">
            <a:solidFill>
              <a:srgbClr val="8B878B"/>
            </a:solidFill>
            <a:prstDash val="solid"/>
            <a:miter/>
          </a:ln>
        </p:spPr>
        <p:txBody>
          <a:bodyPr rtlCol="0" anchor="ctr"/>
          <a:lstStyle/>
          <a:p>
            <a:endParaRPr lang="en-GB"/>
          </a:p>
        </p:txBody>
      </p:sp>
      <p:sp>
        <p:nvSpPr>
          <p:cNvPr id="100" name="Freeform 99">
            <a:extLst>
              <a:ext uri="{FF2B5EF4-FFF2-40B4-BE49-F238E27FC236}">
                <a16:creationId xmlns:a16="http://schemas.microsoft.com/office/drawing/2014/main" id="{98B38B83-0DE5-D149-9705-033536BBAD03}"/>
              </a:ext>
            </a:extLst>
          </p:cNvPr>
          <p:cNvSpPr/>
          <p:nvPr/>
        </p:nvSpPr>
        <p:spPr>
          <a:xfrm>
            <a:off x="9800916" y="1483415"/>
            <a:ext cx="190965" cy="25363"/>
          </a:xfrm>
          <a:custGeom>
            <a:avLst/>
            <a:gdLst>
              <a:gd name="connsiteX0" fmla="*/ 14322 w 190965"/>
              <a:gd name="connsiteY0" fmla="*/ 14267 h 25362"/>
              <a:gd name="connsiteX1" fmla="*/ 179571 w 190965"/>
              <a:gd name="connsiteY1" fmla="*/ 14267 h 25362"/>
            </a:gdLst>
            <a:ahLst/>
            <a:cxnLst>
              <a:cxn ang="0">
                <a:pos x="connsiteX0" y="connsiteY0"/>
              </a:cxn>
              <a:cxn ang="0">
                <a:pos x="connsiteX1" y="connsiteY1"/>
              </a:cxn>
            </a:cxnLst>
            <a:rect l="l" t="t" r="r" b="b"/>
            <a:pathLst>
              <a:path w="190965" h="25362">
                <a:moveTo>
                  <a:pt x="14322" y="14267"/>
                </a:moveTo>
                <a:lnTo>
                  <a:pt x="179571" y="14267"/>
                </a:lnTo>
              </a:path>
            </a:pathLst>
          </a:custGeom>
          <a:ln w="22225" cap="flat">
            <a:solidFill>
              <a:srgbClr val="8B878B"/>
            </a:solidFill>
            <a:prstDash val="solid"/>
            <a:miter/>
          </a:ln>
        </p:spPr>
        <p:txBody>
          <a:bodyPr rtlCol="0" anchor="ctr"/>
          <a:lstStyle/>
          <a:p>
            <a:endParaRPr lang="en-GB"/>
          </a:p>
        </p:txBody>
      </p:sp>
      <p:sp>
        <p:nvSpPr>
          <p:cNvPr id="101" name="Freeform 100">
            <a:extLst>
              <a:ext uri="{FF2B5EF4-FFF2-40B4-BE49-F238E27FC236}">
                <a16:creationId xmlns:a16="http://schemas.microsoft.com/office/drawing/2014/main" id="{520BC55B-EAE9-4541-B169-7ED3D93102DB}"/>
              </a:ext>
            </a:extLst>
          </p:cNvPr>
          <p:cNvSpPr/>
          <p:nvPr/>
        </p:nvSpPr>
        <p:spPr>
          <a:xfrm>
            <a:off x="9883540" y="1485698"/>
            <a:ext cx="25462" cy="139496"/>
          </a:xfrm>
          <a:custGeom>
            <a:avLst/>
            <a:gdLst>
              <a:gd name="connsiteX0" fmla="*/ 14323 w 25462"/>
              <a:gd name="connsiteY0" fmla="*/ 128654 h 139496"/>
              <a:gd name="connsiteX1" fmla="*/ 14323 w 25462"/>
              <a:gd name="connsiteY1" fmla="*/ 14267 h 139496"/>
            </a:gdLst>
            <a:ahLst/>
            <a:cxnLst>
              <a:cxn ang="0">
                <a:pos x="connsiteX0" y="connsiteY0"/>
              </a:cxn>
              <a:cxn ang="0">
                <a:pos x="connsiteX1" y="connsiteY1"/>
              </a:cxn>
            </a:cxnLst>
            <a:rect l="l" t="t" r="r" b="b"/>
            <a:pathLst>
              <a:path w="25462" h="139496">
                <a:moveTo>
                  <a:pt x="14323" y="128654"/>
                </a:moveTo>
                <a:lnTo>
                  <a:pt x="14323" y="14267"/>
                </a:lnTo>
              </a:path>
            </a:pathLst>
          </a:custGeom>
          <a:ln w="22225" cap="flat">
            <a:solidFill>
              <a:srgbClr val="8B878B"/>
            </a:solidFill>
            <a:prstDash val="solid"/>
            <a:miter/>
          </a:ln>
        </p:spPr>
        <p:txBody>
          <a:bodyPr rtlCol="0" anchor="ctr"/>
          <a:lstStyle/>
          <a:p>
            <a:endParaRPr lang="en-GB"/>
          </a:p>
        </p:txBody>
      </p:sp>
      <p:sp>
        <p:nvSpPr>
          <p:cNvPr id="102" name="Freeform 101">
            <a:extLst>
              <a:ext uri="{FF2B5EF4-FFF2-40B4-BE49-F238E27FC236}">
                <a16:creationId xmlns:a16="http://schemas.microsoft.com/office/drawing/2014/main" id="{D0FB8F49-6145-A04A-9752-543A7B963B76}"/>
              </a:ext>
            </a:extLst>
          </p:cNvPr>
          <p:cNvSpPr/>
          <p:nvPr/>
        </p:nvSpPr>
        <p:spPr>
          <a:xfrm>
            <a:off x="9800916" y="2462932"/>
            <a:ext cx="190965" cy="25363"/>
          </a:xfrm>
          <a:custGeom>
            <a:avLst/>
            <a:gdLst>
              <a:gd name="connsiteX0" fmla="*/ 14322 w 190965"/>
              <a:gd name="connsiteY0" fmla="*/ 14267 h 25362"/>
              <a:gd name="connsiteX1" fmla="*/ 179571 w 190965"/>
              <a:gd name="connsiteY1" fmla="*/ 14267 h 25362"/>
            </a:gdLst>
            <a:ahLst/>
            <a:cxnLst>
              <a:cxn ang="0">
                <a:pos x="connsiteX0" y="connsiteY0"/>
              </a:cxn>
              <a:cxn ang="0">
                <a:pos x="connsiteX1" y="connsiteY1"/>
              </a:cxn>
            </a:cxnLst>
            <a:rect l="l" t="t" r="r" b="b"/>
            <a:pathLst>
              <a:path w="190965" h="25362">
                <a:moveTo>
                  <a:pt x="14322" y="14267"/>
                </a:moveTo>
                <a:lnTo>
                  <a:pt x="179571" y="14267"/>
                </a:lnTo>
              </a:path>
            </a:pathLst>
          </a:custGeom>
          <a:ln w="22225" cap="flat">
            <a:solidFill>
              <a:srgbClr val="8B878B"/>
            </a:solidFill>
            <a:prstDash val="solid"/>
            <a:miter/>
          </a:ln>
        </p:spPr>
        <p:txBody>
          <a:bodyPr rtlCol="0" anchor="ctr"/>
          <a:lstStyle/>
          <a:p>
            <a:endParaRPr lang="en-GB"/>
          </a:p>
        </p:txBody>
      </p:sp>
      <p:sp>
        <p:nvSpPr>
          <p:cNvPr id="103" name="Freeform 102">
            <a:extLst>
              <a:ext uri="{FF2B5EF4-FFF2-40B4-BE49-F238E27FC236}">
                <a16:creationId xmlns:a16="http://schemas.microsoft.com/office/drawing/2014/main" id="{CFB88B08-C6B6-9346-83B8-3D1C3DE40AB1}"/>
              </a:ext>
            </a:extLst>
          </p:cNvPr>
          <p:cNvSpPr/>
          <p:nvPr/>
        </p:nvSpPr>
        <p:spPr>
          <a:xfrm>
            <a:off x="9883540" y="1485698"/>
            <a:ext cx="25462" cy="989155"/>
          </a:xfrm>
          <a:custGeom>
            <a:avLst/>
            <a:gdLst>
              <a:gd name="connsiteX0" fmla="*/ 14323 w 25462"/>
              <a:gd name="connsiteY0" fmla="*/ 987062 h 989154"/>
              <a:gd name="connsiteX1" fmla="*/ 14323 w 25462"/>
              <a:gd name="connsiteY1" fmla="*/ 14267 h 989154"/>
            </a:gdLst>
            <a:ahLst/>
            <a:cxnLst>
              <a:cxn ang="0">
                <a:pos x="connsiteX0" y="connsiteY0"/>
              </a:cxn>
              <a:cxn ang="0">
                <a:pos x="connsiteX1" y="connsiteY1"/>
              </a:cxn>
            </a:cxnLst>
            <a:rect l="l" t="t" r="r" b="b"/>
            <a:pathLst>
              <a:path w="25462" h="989154">
                <a:moveTo>
                  <a:pt x="14323" y="987062"/>
                </a:moveTo>
                <a:lnTo>
                  <a:pt x="14323" y="14267"/>
                </a:lnTo>
              </a:path>
            </a:pathLst>
          </a:custGeom>
          <a:ln w="22225" cap="flat">
            <a:solidFill>
              <a:srgbClr val="8B878B"/>
            </a:solidFill>
            <a:prstDash val="solid"/>
            <a:miter/>
          </a:ln>
        </p:spPr>
        <p:txBody>
          <a:bodyPr rtlCol="0" anchor="ctr"/>
          <a:lstStyle/>
          <a:p>
            <a:endParaRPr lang="en-GB"/>
          </a:p>
        </p:txBody>
      </p:sp>
      <p:sp>
        <p:nvSpPr>
          <p:cNvPr id="104" name="Freeform 103">
            <a:extLst>
              <a:ext uri="{FF2B5EF4-FFF2-40B4-BE49-F238E27FC236}">
                <a16:creationId xmlns:a16="http://schemas.microsoft.com/office/drawing/2014/main" id="{6920732C-F257-1948-A316-448A3AFE8A21}"/>
              </a:ext>
            </a:extLst>
          </p:cNvPr>
          <p:cNvSpPr/>
          <p:nvPr/>
        </p:nvSpPr>
        <p:spPr>
          <a:xfrm>
            <a:off x="3510907" y="1177411"/>
            <a:ext cx="6390966" cy="2320709"/>
          </a:xfrm>
          <a:custGeom>
            <a:avLst/>
            <a:gdLst>
              <a:gd name="connsiteX0" fmla="*/ 6384282 w 6390965"/>
              <a:gd name="connsiteY0" fmla="*/ 2306696 h 2320709"/>
              <a:gd name="connsiteX1" fmla="*/ 5965941 w 6390965"/>
              <a:gd name="connsiteY1" fmla="*/ 2306696 h 2320709"/>
              <a:gd name="connsiteX2" fmla="*/ 5965941 w 6390965"/>
              <a:gd name="connsiteY2" fmla="*/ 1468578 h 2320709"/>
              <a:gd name="connsiteX3" fmla="*/ 5111182 w 6390965"/>
              <a:gd name="connsiteY3" fmla="*/ 1468578 h 2320709"/>
              <a:gd name="connsiteX4" fmla="*/ 5111182 w 6390965"/>
              <a:gd name="connsiteY4" fmla="*/ 1136070 h 2320709"/>
              <a:gd name="connsiteX5" fmla="*/ 4265461 w 6390965"/>
              <a:gd name="connsiteY5" fmla="*/ 1136070 h 2320709"/>
              <a:gd name="connsiteX6" fmla="*/ 4265461 w 6390965"/>
              <a:gd name="connsiteY6" fmla="*/ 887766 h 2320709"/>
              <a:gd name="connsiteX7" fmla="*/ 3419740 w 6390965"/>
              <a:gd name="connsiteY7" fmla="*/ 887766 h 2320709"/>
              <a:gd name="connsiteX8" fmla="*/ 3419740 w 6390965"/>
              <a:gd name="connsiteY8" fmla="*/ 528627 h 2320709"/>
              <a:gd name="connsiteX9" fmla="*/ 2564980 w 6390965"/>
              <a:gd name="connsiteY9" fmla="*/ 528627 h 2320709"/>
              <a:gd name="connsiteX10" fmla="*/ 2564980 w 6390965"/>
              <a:gd name="connsiteY10" fmla="*/ 333459 h 2320709"/>
              <a:gd name="connsiteX11" fmla="*/ 1705891 w 6390965"/>
              <a:gd name="connsiteY11" fmla="*/ 333459 h 2320709"/>
              <a:gd name="connsiteX12" fmla="*/ 1705891 w 6390965"/>
              <a:gd name="connsiteY12" fmla="*/ 267008 h 2320709"/>
              <a:gd name="connsiteX13" fmla="*/ 851259 w 6390965"/>
              <a:gd name="connsiteY13" fmla="*/ 267008 h 2320709"/>
              <a:gd name="connsiteX14" fmla="*/ 851259 w 6390965"/>
              <a:gd name="connsiteY14" fmla="*/ 200431 h 2320709"/>
              <a:gd name="connsiteX15" fmla="*/ 14322 w 6390965"/>
              <a:gd name="connsiteY15" fmla="*/ 200431 h 2320709"/>
              <a:gd name="connsiteX16" fmla="*/ 14322 w 6390965"/>
              <a:gd name="connsiteY16" fmla="*/ 14267 h 232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90965" h="2320709">
                <a:moveTo>
                  <a:pt x="6384282" y="2306696"/>
                </a:moveTo>
                <a:lnTo>
                  <a:pt x="5965941" y="2306696"/>
                </a:lnTo>
                <a:lnTo>
                  <a:pt x="5965941" y="1468578"/>
                </a:lnTo>
                <a:lnTo>
                  <a:pt x="5111182" y="1468578"/>
                </a:lnTo>
                <a:lnTo>
                  <a:pt x="5111182" y="1136070"/>
                </a:lnTo>
                <a:lnTo>
                  <a:pt x="4265461" y="1136070"/>
                </a:lnTo>
                <a:lnTo>
                  <a:pt x="4265461" y="887766"/>
                </a:lnTo>
                <a:lnTo>
                  <a:pt x="3419740" y="887766"/>
                </a:lnTo>
                <a:lnTo>
                  <a:pt x="3419740" y="528627"/>
                </a:lnTo>
                <a:lnTo>
                  <a:pt x="2564980" y="528627"/>
                </a:lnTo>
                <a:lnTo>
                  <a:pt x="2564980" y="333459"/>
                </a:lnTo>
                <a:lnTo>
                  <a:pt x="1705891" y="333459"/>
                </a:lnTo>
                <a:lnTo>
                  <a:pt x="1705891" y="267008"/>
                </a:lnTo>
                <a:lnTo>
                  <a:pt x="851259" y="267008"/>
                </a:lnTo>
                <a:lnTo>
                  <a:pt x="851259" y="200431"/>
                </a:lnTo>
                <a:lnTo>
                  <a:pt x="14322" y="200431"/>
                </a:lnTo>
                <a:lnTo>
                  <a:pt x="14322" y="14267"/>
                </a:lnTo>
              </a:path>
            </a:pathLst>
          </a:custGeom>
          <a:noFill/>
          <a:ln w="22225" cap="flat">
            <a:solidFill>
              <a:srgbClr val="C0504D"/>
            </a:solidFill>
            <a:prstDash val="solid"/>
            <a:miter/>
          </a:ln>
        </p:spPr>
        <p:txBody>
          <a:bodyPr rtlCol="0" anchor="ctr"/>
          <a:lstStyle/>
          <a:p>
            <a:endParaRPr lang="en-GB"/>
          </a:p>
        </p:txBody>
      </p:sp>
      <p:sp>
        <p:nvSpPr>
          <p:cNvPr id="105" name="Freeform 104">
            <a:extLst>
              <a:ext uri="{FF2B5EF4-FFF2-40B4-BE49-F238E27FC236}">
                <a16:creationId xmlns:a16="http://schemas.microsoft.com/office/drawing/2014/main" id="{88328FCE-BD83-2F45-A2F9-ED58D4190C78}"/>
              </a:ext>
            </a:extLst>
          </p:cNvPr>
          <p:cNvSpPr/>
          <p:nvPr/>
        </p:nvSpPr>
        <p:spPr>
          <a:xfrm>
            <a:off x="9802316" y="2731272"/>
            <a:ext cx="190965" cy="25363"/>
          </a:xfrm>
          <a:custGeom>
            <a:avLst/>
            <a:gdLst>
              <a:gd name="connsiteX0" fmla="*/ 14323 w 190965"/>
              <a:gd name="connsiteY0" fmla="*/ 14267 h 25362"/>
              <a:gd name="connsiteX1" fmla="*/ 179698 w 190965"/>
              <a:gd name="connsiteY1" fmla="*/ 14267 h 25362"/>
            </a:gdLst>
            <a:ahLst/>
            <a:cxnLst>
              <a:cxn ang="0">
                <a:pos x="connsiteX0" y="connsiteY0"/>
              </a:cxn>
              <a:cxn ang="0">
                <a:pos x="connsiteX1" y="connsiteY1"/>
              </a:cxn>
            </a:cxnLst>
            <a:rect l="l" t="t" r="r" b="b"/>
            <a:pathLst>
              <a:path w="190965" h="25362">
                <a:moveTo>
                  <a:pt x="14323" y="14267"/>
                </a:moveTo>
                <a:lnTo>
                  <a:pt x="179698" y="14267"/>
                </a:lnTo>
              </a:path>
            </a:pathLst>
          </a:custGeom>
          <a:ln w="22225" cap="flat">
            <a:solidFill>
              <a:srgbClr val="C0504D"/>
            </a:solidFill>
            <a:prstDash val="solid"/>
            <a:miter/>
          </a:ln>
        </p:spPr>
        <p:txBody>
          <a:bodyPr rtlCol="0" anchor="ctr"/>
          <a:lstStyle/>
          <a:p>
            <a:endParaRPr lang="en-GB"/>
          </a:p>
        </p:txBody>
      </p:sp>
      <p:sp>
        <p:nvSpPr>
          <p:cNvPr id="106" name="Freeform 105">
            <a:extLst>
              <a:ext uri="{FF2B5EF4-FFF2-40B4-BE49-F238E27FC236}">
                <a16:creationId xmlns:a16="http://schemas.microsoft.com/office/drawing/2014/main" id="{DF5DE55E-63E1-7642-900D-0451A8AE2E8B}"/>
              </a:ext>
            </a:extLst>
          </p:cNvPr>
          <p:cNvSpPr/>
          <p:nvPr/>
        </p:nvSpPr>
        <p:spPr>
          <a:xfrm>
            <a:off x="9802316" y="4410045"/>
            <a:ext cx="190965" cy="25363"/>
          </a:xfrm>
          <a:custGeom>
            <a:avLst/>
            <a:gdLst>
              <a:gd name="connsiteX0" fmla="*/ 14323 w 190965"/>
              <a:gd name="connsiteY0" fmla="*/ 14267 h 25362"/>
              <a:gd name="connsiteX1" fmla="*/ 179698 w 190965"/>
              <a:gd name="connsiteY1" fmla="*/ 14267 h 25362"/>
            </a:gdLst>
            <a:ahLst/>
            <a:cxnLst>
              <a:cxn ang="0">
                <a:pos x="connsiteX0" y="connsiteY0"/>
              </a:cxn>
              <a:cxn ang="0">
                <a:pos x="connsiteX1" y="connsiteY1"/>
              </a:cxn>
            </a:cxnLst>
            <a:rect l="l" t="t" r="r" b="b"/>
            <a:pathLst>
              <a:path w="190965" h="25362">
                <a:moveTo>
                  <a:pt x="14323" y="14267"/>
                </a:moveTo>
                <a:lnTo>
                  <a:pt x="179698" y="14267"/>
                </a:lnTo>
              </a:path>
            </a:pathLst>
          </a:custGeom>
          <a:ln w="22225" cap="flat">
            <a:solidFill>
              <a:srgbClr val="C0504D"/>
            </a:solidFill>
            <a:prstDash val="solid"/>
            <a:miter/>
          </a:ln>
        </p:spPr>
        <p:txBody>
          <a:bodyPr rtlCol="0" anchor="ctr"/>
          <a:lstStyle/>
          <a:p>
            <a:endParaRPr lang="en-GB"/>
          </a:p>
        </p:txBody>
      </p:sp>
      <p:sp>
        <p:nvSpPr>
          <p:cNvPr id="107" name="Freeform 106">
            <a:extLst>
              <a:ext uri="{FF2B5EF4-FFF2-40B4-BE49-F238E27FC236}">
                <a16:creationId xmlns:a16="http://schemas.microsoft.com/office/drawing/2014/main" id="{1054C57A-5194-A043-A054-162C8E67D43A}"/>
              </a:ext>
            </a:extLst>
          </p:cNvPr>
          <p:cNvSpPr/>
          <p:nvPr/>
        </p:nvSpPr>
        <p:spPr>
          <a:xfrm>
            <a:off x="9885068" y="2733428"/>
            <a:ext cx="25462" cy="1699317"/>
          </a:xfrm>
          <a:custGeom>
            <a:avLst/>
            <a:gdLst>
              <a:gd name="connsiteX0" fmla="*/ 14323 w 25462"/>
              <a:gd name="connsiteY0" fmla="*/ 1686446 h 1699317"/>
              <a:gd name="connsiteX1" fmla="*/ 14323 w 25462"/>
              <a:gd name="connsiteY1" fmla="*/ 14267 h 1699317"/>
            </a:gdLst>
            <a:ahLst/>
            <a:cxnLst>
              <a:cxn ang="0">
                <a:pos x="connsiteX0" y="connsiteY0"/>
              </a:cxn>
              <a:cxn ang="0">
                <a:pos x="connsiteX1" y="connsiteY1"/>
              </a:cxn>
            </a:cxnLst>
            <a:rect l="l" t="t" r="r" b="b"/>
            <a:pathLst>
              <a:path w="25462" h="1699317">
                <a:moveTo>
                  <a:pt x="14323" y="1686446"/>
                </a:moveTo>
                <a:lnTo>
                  <a:pt x="14323" y="14267"/>
                </a:lnTo>
              </a:path>
            </a:pathLst>
          </a:custGeom>
          <a:ln w="22225" cap="flat">
            <a:solidFill>
              <a:srgbClr val="C0504D"/>
            </a:solidFill>
            <a:prstDash val="solid"/>
            <a:miter/>
          </a:ln>
        </p:spPr>
        <p:txBody>
          <a:bodyPr rtlCol="0" anchor="ctr"/>
          <a:lstStyle/>
          <a:p>
            <a:endParaRPr lang="en-GB"/>
          </a:p>
        </p:txBody>
      </p:sp>
      <p:sp>
        <p:nvSpPr>
          <p:cNvPr id="108" name="Freeform 107">
            <a:extLst>
              <a:ext uri="{FF2B5EF4-FFF2-40B4-BE49-F238E27FC236}">
                <a16:creationId xmlns:a16="http://schemas.microsoft.com/office/drawing/2014/main" id="{9C91C431-6A2C-FA40-ABCD-6DA9CBFB683C}"/>
              </a:ext>
            </a:extLst>
          </p:cNvPr>
          <p:cNvSpPr/>
          <p:nvPr/>
        </p:nvSpPr>
        <p:spPr>
          <a:xfrm>
            <a:off x="9719627" y="1182103"/>
            <a:ext cx="190965" cy="25363"/>
          </a:xfrm>
          <a:custGeom>
            <a:avLst/>
            <a:gdLst>
              <a:gd name="connsiteX0" fmla="*/ 14322 w 190965"/>
              <a:gd name="connsiteY0" fmla="*/ 14267 h 25362"/>
              <a:gd name="connsiteX1" fmla="*/ 179571 w 190965"/>
              <a:gd name="connsiteY1" fmla="*/ 14267 h 25362"/>
            </a:gdLst>
            <a:ahLst/>
            <a:cxnLst>
              <a:cxn ang="0">
                <a:pos x="connsiteX0" y="connsiteY0"/>
              </a:cxn>
              <a:cxn ang="0">
                <a:pos x="connsiteX1" y="connsiteY1"/>
              </a:cxn>
            </a:cxnLst>
            <a:rect l="l" t="t" r="r" b="b"/>
            <a:pathLst>
              <a:path w="190965" h="25362">
                <a:moveTo>
                  <a:pt x="14322" y="14267"/>
                </a:moveTo>
                <a:lnTo>
                  <a:pt x="179571" y="14267"/>
                </a:lnTo>
              </a:path>
            </a:pathLst>
          </a:custGeom>
          <a:ln w="22225" cap="flat">
            <a:solidFill>
              <a:srgbClr val="5D8298"/>
            </a:solidFill>
            <a:prstDash val="solid"/>
            <a:miter/>
          </a:ln>
        </p:spPr>
        <p:txBody>
          <a:bodyPr rtlCol="0" anchor="ctr"/>
          <a:lstStyle/>
          <a:p>
            <a:endParaRPr lang="en-GB"/>
          </a:p>
        </p:txBody>
      </p:sp>
      <p:sp>
        <p:nvSpPr>
          <p:cNvPr id="109" name="Freeform 108">
            <a:extLst>
              <a:ext uri="{FF2B5EF4-FFF2-40B4-BE49-F238E27FC236}">
                <a16:creationId xmlns:a16="http://schemas.microsoft.com/office/drawing/2014/main" id="{0B4A3177-1799-A24A-84DB-F88D4F8D0290}"/>
              </a:ext>
            </a:extLst>
          </p:cNvPr>
          <p:cNvSpPr/>
          <p:nvPr/>
        </p:nvSpPr>
        <p:spPr>
          <a:xfrm>
            <a:off x="9719627" y="1303085"/>
            <a:ext cx="190965" cy="25363"/>
          </a:xfrm>
          <a:custGeom>
            <a:avLst/>
            <a:gdLst>
              <a:gd name="connsiteX0" fmla="*/ 14322 w 190965"/>
              <a:gd name="connsiteY0" fmla="*/ 14267 h 25362"/>
              <a:gd name="connsiteX1" fmla="*/ 179571 w 190965"/>
              <a:gd name="connsiteY1" fmla="*/ 14267 h 25362"/>
            </a:gdLst>
            <a:ahLst/>
            <a:cxnLst>
              <a:cxn ang="0">
                <a:pos x="connsiteX0" y="connsiteY0"/>
              </a:cxn>
              <a:cxn ang="0">
                <a:pos x="connsiteX1" y="connsiteY1"/>
              </a:cxn>
            </a:cxnLst>
            <a:rect l="l" t="t" r="r" b="b"/>
            <a:pathLst>
              <a:path w="190965" h="25362">
                <a:moveTo>
                  <a:pt x="14322" y="14267"/>
                </a:moveTo>
                <a:lnTo>
                  <a:pt x="179571" y="14267"/>
                </a:lnTo>
              </a:path>
            </a:pathLst>
          </a:custGeom>
          <a:ln w="22225" cap="flat">
            <a:solidFill>
              <a:srgbClr val="5D8298"/>
            </a:solidFill>
            <a:prstDash val="solid"/>
            <a:miter/>
          </a:ln>
        </p:spPr>
        <p:txBody>
          <a:bodyPr rtlCol="0" anchor="ctr"/>
          <a:lstStyle/>
          <a:p>
            <a:endParaRPr lang="en-GB"/>
          </a:p>
        </p:txBody>
      </p:sp>
      <p:sp>
        <p:nvSpPr>
          <p:cNvPr id="110" name="Freeform 109">
            <a:extLst>
              <a:ext uri="{FF2B5EF4-FFF2-40B4-BE49-F238E27FC236}">
                <a16:creationId xmlns:a16="http://schemas.microsoft.com/office/drawing/2014/main" id="{56A3DAE3-99EA-AC4A-A2CB-8820152297C7}"/>
              </a:ext>
            </a:extLst>
          </p:cNvPr>
          <p:cNvSpPr/>
          <p:nvPr/>
        </p:nvSpPr>
        <p:spPr>
          <a:xfrm>
            <a:off x="9802251" y="1184386"/>
            <a:ext cx="25462" cy="139496"/>
          </a:xfrm>
          <a:custGeom>
            <a:avLst/>
            <a:gdLst>
              <a:gd name="connsiteX0" fmla="*/ 14322 w 25462"/>
              <a:gd name="connsiteY0" fmla="*/ 128527 h 139496"/>
              <a:gd name="connsiteX1" fmla="*/ 14322 w 25462"/>
              <a:gd name="connsiteY1" fmla="*/ 14267 h 139496"/>
            </a:gdLst>
            <a:ahLst/>
            <a:cxnLst>
              <a:cxn ang="0">
                <a:pos x="connsiteX0" y="connsiteY0"/>
              </a:cxn>
              <a:cxn ang="0">
                <a:pos x="connsiteX1" y="connsiteY1"/>
              </a:cxn>
            </a:cxnLst>
            <a:rect l="l" t="t" r="r" b="b"/>
            <a:pathLst>
              <a:path w="25462" h="139496">
                <a:moveTo>
                  <a:pt x="14322" y="128527"/>
                </a:moveTo>
                <a:lnTo>
                  <a:pt x="14322" y="14267"/>
                </a:lnTo>
              </a:path>
            </a:pathLst>
          </a:custGeom>
          <a:ln w="22225" cap="flat">
            <a:solidFill>
              <a:srgbClr val="5D8298"/>
            </a:solidFill>
            <a:prstDash val="solid"/>
            <a:miter/>
          </a:ln>
        </p:spPr>
        <p:txBody>
          <a:bodyPr rtlCol="0" anchor="ctr"/>
          <a:lstStyle/>
          <a:p>
            <a:endParaRPr lang="en-GB"/>
          </a:p>
        </p:txBody>
      </p:sp>
      <p:sp>
        <p:nvSpPr>
          <p:cNvPr id="111" name="Freeform 110">
            <a:extLst>
              <a:ext uri="{FF2B5EF4-FFF2-40B4-BE49-F238E27FC236}">
                <a16:creationId xmlns:a16="http://schemas.microsoft.com/office/drawing/2014/main" id="{81D7361C-2898-E547-980D-57884F874E4C}"/>
              </a:ext>
            </a:extLst>
          </p:cNvPr>
          <p:cNvSpPr/>
          <p:nvPr/>
        </p:nvSpPr>
        <p:spPr>
          <a:xfrm>
            <a:off x="3117499" y="1170152"/>
            <a:ext cx="6696510" cy="88770"/>
          </a:xfrm>
          <a:custGeom>
            <a:avLst/>
            <a:gdLst>
              <a:gd name="connsiteX0" fmla="*/ 6692755 w 6696509"/>
              <a:gd name="connsiteY0" fmla="*/ 84902 h 88770"/>
              <a:gd name="connsiteX1" fmla="*/ 6370660 w 6696509"/>
              <a:gd name="connsiteY1" fmla="*/ 84902 h 88770"/>
              <a:gd name="connsiteX2" fmla="*/ 6370660 w 6696509"/>
              <a:gd name="connsiteY2" fmla="*/ 69051 h 88770"/>
              <a:gd name="connsiteX3" fmla="*/ 5518574 w 6696509"/>
              <a:gd name="connsiteY3" fmla="*/ 69051 h 88770"/>
              <a:gd name="connsiteX4" fmla="*/ 5518574 w 6696509"/>
              <a:gd name="connsiteY4" fmla="*/ 64866 h 88770"/>
              <a:gd name="connsiteX5" fmla="*/ 4669288 w 6696509"/>
              <a:gd name="connsiteY5" fmla="*/ 64866 h 88770"/>
              <a:gd name="connsiteX6" fmla="*/ 4669288 w 6696509"/>
              <a:gd name="connsiteY6" fmla="*/ 54467 h 88770"/>
              <a:gd name="connsiteX7" fmla="*/ 3819875 w 6696509"/>
              <a:gd name="connsiteY7" fmla="*/ 54467 h 88770"/>
              <a:gd name="connsiteX8" fmla="*/ 3819875 w 6696509"/>
              <a:gd name="connsiteY8" fmla="*/ 46097 h 88770"/>
              <a:gd name="connsiteX9" fmla="*/ 2975427 w 6696509"/>
              <a:gd name="connsiteY9" fmla="*/ 46097 h 88770"/>
              <a:gd name="connsiteX10" fmla="*/ 2975427 w 6696509"/>
              <a:gd name="connsiteY10" fmla="*/ 42039 h 88770"/>
              <a:gd name="connsiteX11" fmla="*/ 2119904 w 6696509"/>
              <a:gd name="connsiteY11" fmla="*/ 42039 h 88770"/>
              <a:gd name="connsiteX12" fmla="*/ 2119904 w 6696509"/>
              <a:gd name="connsiteY12" fmla="*/ 36459 h 88770"/>
              <a:gd name="connsiteX13" fmla="*/ 1270618 w 6696509"/>
              <a:gd name="connsiteY13" fmla="*/ 36459 h 88770"/>
              <a:gd name="connsiteX14" fmla="*/ 1270618 w 6696509"/>
              <a:gd name="connsiteY14" fmla="*/ 29484 h 88770"/>
              <a:gd name="connsiteX15" fmla="*/ 431645 w 6696509"/>
              <a:gd name="connsiteY15" fmla="*/ 29484 h 88770"/>
              <a:gd name="connsiteX16" fmla="*/ 431645 w 6696509"/>
              <a:gd name="connsiteY16" fmla="*/ 14267 h 88770"/>
              <a:gd name="connsiteX17" fmla="*/ 14322 w 6696509"/>
              <a:gd name="connsiteY17" fmla="*/ 14267 h 8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96509" h="88770">
                <a:moveTo>
                  <a:pt x="6692755" y="84902"/>
                </a:moveTo>
                <a:lnTo>
                  <a:pt x="6370660" y="84902"/>
                </a:lnTo>
                <a:lnTo>
                  <a:pt x="6370660" y="69051"/>
                </a:lnTo>
                <a:lnTo>
                  <a:pt x="5518574" y="69051"/>
                </a:lnTo>
                <a:lnTo>
                  <a:pt x="5518574" y="64866"/>
                </a:lnTo>
                <a:lnTo>
                  <a:pt x="4669288" y="64866"/>
                </a:lnTo>
                <a:lnTo>
                  <a:pt x="4669288" y="54467"/>
                </a:lnTo>
                <a:lnTo>
                  <a:pt x="3819875" y="54467"/>
                </a:lnTo>
                <a:lnTo>
                  <a:pt x="3819875" y="46097"/>
                </a:lnTo>
                <a:lnTo>
                  <a:pt x="2975427" y="46097"/>
                </a:lnTo>
                <a:lnTo>
                  <a:pt x="2975427" y="42039"/>
                </a:lnTo>
                <a:lnTo>
                  <a:pt x="2119904" y="42039"/>
                </a:lnTo>
                <a:lnTo>
                  <a:pt x="2119904" y="36459"/>
                </a:lnTo>
                <a:lnTo>
                  <a:pt x="1270618" y="36459"/>
                </a:lnTo>
                <a:lnTo>
                  <a:pt x="1270618" y="29484"/>
                </a:lnTo>
                <a:lnTo>
                  <a:pt x="431645" y="29484"/>
                </a:lnTo>
                <a:lnTo>
                  <a:pt x="431645" y="14267"/>
                </a:lnTo>
                <a:lnTo>
                  <a:pt x="14322" y="14267"/>
                </a:lnTo>
              </a:path>
            </a:pathLst>
          </a:custGeom>
          <a:noFill/>
          <a:ln w="22225" cap="flat">
            <a:solidFill>
              <a:srgbClr val="5D8298"/>
            </a:solidFill>
            <a:prstDash val="solid"/>
            <a:miter/>
          </a:ln>
        </p:spPr>
        <p:txBody>
          <a:bodyPr rtlCol="0" anchor="ctr"/>
          <a:lstStyle/>
          <a:p>
            <a:endParaRPr lang="en-GB"/>
          </a:p>
        </p:txBody>
      </p:sp>
    </p:spTree>
    <p:extLst>
      <p:ext uri="{BB962C8B-B14F-4D97-AF65-F5344CB8AC3E}">
        <p14:creationId xmlns:p14="http://schemas.microsoft.com/office/powerpoint/2010/main" val="1395691230"/>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33" name="Rectangle 4"/>
          <p:cNvSpPr>
            <a:spLocks noGrp="1"/>
          </p:cNvSpPr>
          <p:nvPr>
            <p:ph type="title"/>
          </p:nvPr>
        </p:nvSpPr>
        <p:spPr/>
        <p:txBody>
          <a:bodyPr/>
          <a:lstStyle/>
          <a:p>
            <a:r>
              <a:rPr lang="en-GB" dirty="0"/>
              <a:t>Incidence of Cardiovascular Death</a:t>
            </a:r>
          </a:p>
        </p:txBody>
      </p:sp>
      <p:sp>
        <p:nvSpPr>
          <p:cNvPr id="17" name="Slide Number Placeholder 16">
            <a:extLst>
              <a:ext uri="{FF2B5EF4-FFF2-40B4-BE49-F238E27FC236}">
                <a16:creationId xmlns:a16="http://schemas.microsoft.com/office/drawing/2014/main" id="{1444709F-63A5-5F44-AA4C-F14AF3FAE776}"/>
              </a:ext>
            </a:extLst>
          </p:cNvPr>
          <p:cNvSpPr>
            <a:spLocks noGrp="1"/>
          </p:cNvSpPr>
          <p:nvPr>
            <p:ph type="sldNum" sz="quarter" idx="4"/>
          </p:nvPr>
        </p:nvSpPr>
        <p:spPr/>
        <p:txBody>
          <a:bodyPr/>
          <a:lstStyle/>
          <a:p>
            <a:fld id="{FCE43C0F-8A7B-3A4B-9DB5-B3472E36E833}" type="slidenum">
              <a:rPr lang="en-GB" smtClean="0"/>
              <a:pPr/>
              <a:t>38</a:t>
            </a:fld>
            <a:endParaRPr lang="en-GB" dirty="0"/>
          </a:p>
        </p:txBody>
      </p:sp>
      <p:sp>
        <p:nvSpPr>
          <p:cNvPr id="18" name="Content Placeholder 17">
            <a:extLst>
              <a:ext uri="{FF2B5EF4-FFF2-40B4-BE49-F238E27FC236}">
                <a16:creationId xmlns:a16="http://schemas.microsoft.com/office/drawing/2014/main" id="{05CDD35F-CE45-8148-9734-08602A1E0E9C}"/>
              </a:ext>
            </a:extLst>
          </p:cNvPr>
          <p:cNvSpPr>
            <a:spLocks noGrp="1"/>
          </p:cNvSpPr>
          <p:nvPr>
            <p:ph sz="quarter" idx="15"/>
          </p:nvPr>
        </p:nvSpPr>
        <p:spPr>
          <a:xfrm>
            <a:off x="620183" y="6356351"/>
            <a:ext cx="10961017" cy="365125"/>
          </a:xfrm>
        </p:spPr>
        <p:txBody>
          <a:bodyPr/>
          <a:lstStyle/>
          <a:p>
            <a:r>
              <a:rPr lang="en-GB" dirty="0"/>
              <a:t>CV, cardiovascular; MI, myocardial infarction; T2D, type 2 diabetes</a:t>
            </a:r>
          </a:p>
          <a:p>
            <a:r>
              <a:rPr lang="en-GB" dirty="0"/>
              <a:t>Adapted from Haffner SM, et al. N </a:t>
            </a:r>
            <a:r>
              <a:rPr lang="en-GB" dirty="0" err="1"/>
              <a:t>Engl</a:t>
            </a:r>
            <a:r>
              <a:rPr lang="en-GB" dirty="0"/>
              <a:t> J Med. 1998;339:229-34</a:t>
            </a:r>
          </a:p>
        </p:txBody>
      </p:sp>
      <p:graphicFrame>
        <p:nvGraphicFramePr>
          <p:cNvPr id="10" name="Object 28"/>
          <p:cNvGraphicFramePr>
            <a:graphicFrameLocks noChangeAspect="1"/>
          </p:cNvGraphicFramePr>
          <p:nvPr>
            <p:extLst>
              <p:ext uri="{D42A27DB-BD31-4B8C-83A1-F6EECF244321}">
                <p14:modId xmlns:p14="http://schemas.microsoft.com/office/powerpoint/2010/main" val="1594653203"/>
              </p:ext>
            </p:extLst>
          </p:nvPr>
        </p:nvGraphicFramePr>
        <p:xfrm>
          <a:off x="993325" y="1067114"/>
          <a:ext cx="10263186" cy="5170198"/>
        </p:xfrm>
        <a:graphic>
          <a:graphicData uri="http://schemas.openxmlformats.org/drawingml/2006/chart">
            <c:chart xmlns:c="http://schemas.openxmlformats.org/drawingml/2006/chart" xmlns:r="http://schemas.openxmlformats.org/officeDocument/2006/relationships" r:id="rId2"/>
          </a:graphicData>
        </a:graphic>
      </p:graphicFrame>
      <p:sp>
        <p:nvSpPr>
          <p:cNvPr id="156681" name="Text Box 9"/>
          <p:cNvSpPr txBox="1">
            <a:spLocks noChangeArrowheads="1"/>
          </p:cNvSpPr>
          <p:nvPr/>
        </p:nvSpPr>
        <p:spPr bwMode="auto">
          <a:xfrm rot="16200000">
            <a:off x="-1319959" y="3354719"/>
            <a:ext cx="4392612" cy="336550"/>
          </a:xfrm>
          <a:prstGeom prst="rect">
            <a:avLst/>
          </a:prstGeom>
          <a:noFill/>
          <a:ln>
            <a:noFill/>
          </a:ln>
          <a:effectLst>
            <a:prstShdw prst="shdw17" dist="17961" dir="2700000">
              <a:schemeClr val="accent1">
                <a:gamma/>
                <a:shade val="60000"/>
                <a:invGamma/>
                <a:alpha val="74998"/>
              </a:schemeClr>
            </a:prstShdw>
          </a:effectLst>
          <a:extLst>
            <a:ext uri="{909E8E84-426E-40dd-AFC4-6F175D3DCCD1}"/>
            <a:ext uri="{91240B29-F687-4f45-9708-019B960494DF}"/>
          </a:extLst>
        </p:spPr>
        <p:txBody>
          <a:bodyPr>
            <a:spAutoFit/>
          </a:bodyPr>
          <a:lstStyle/>
          <a:p>
            <a:pPr algn="ctr" eaLnBrk="0" fontAlgn="base" hangingPunct="0">
              <a:spcBef>
                <a:spcPct val="50000"/>
              </a:spcBef>
              <a:spcAft>
                <a:spcPct val="0"/>
              </a:spcAft>
              <a:defRPr/>
            </a:pPr>
            <a:r>
              <a:rPr lang="en-GB" sz="1600" b="1">
                <a:latin typeface="Arial" charset="0"/>
                <a:ea typeface="ＭＳ Ｐゴシック" charset="0"/>
              </a:rPr>
              <a:t>Events/100 person-year</a:t>
            </a:r>
          </a:p>
        </p:txBody>
      </p:sp>
      <p:sp>
        <p:nvSpPr>
          <p:cNvPr id="156682" name="Text Box 10"/>
          <p:cNvSpPr txBox="1">
            <a:spLocks noChangeArrowheads="1"/>
          </p:cNvSpPr>
          <p:nvPr/>
        </p:nvSpPr>
        <p:spPr bwMode="auto">
          <a:xfrm>
            <a:off x="2329538" y="5900762"/>
            <a:ext cx="1150938" cy="336550"/>
          </a:xfrm>
          <a:prstGeom prst="rect">
            <a:avLst/>
          </a:prstGeom>
          <a:noFill/>
          <a:ln>
            <a:noFill/>
          </a:ln>
          <a:effectLst>
            <a:prstShdw prst="shdw17" dist="17961" dir="2700000">
              <a:schemeClr val="accent1">
                <a:gamma/>
                <a:shade val="60000"/>
                <a:invGamma/>
                <a:alpha val="74998"/>
              </a:schemeClr>
            </a:prstShdw>
          </a:effectLst>
          <a:extLst>
            <a:ext uri="{909E8E84-426E-40dd-AFC4-6F175D3DCCD1}"/>
            <a:ext uri="{91240B29-F687-4f45-9708-019B960494DF}"/>
          </a:extLst>
        </p:spPr>
        <p:txBody>
          <a:bodyPr>
            <a:spAutoFit/>
          </a:bodyPr>
          <a:lstStyle/>
          <a:p>
            <a:pPr algn="ctr" eaLnBrk="0" fontAlgn="base" hangingPunct="0">
              <a:spcBef>
                <a:spcPct val="50000"/>
              </a:spcBef>
              <a:spcAft>
                <a:spcPct val="0"/>
              </a:spcAft>
              <a:defRPr/>
            </a:pPr>
            <a:r>
              <a:rPr lang="it-IT" sz="1600" dirty="0" err="1">
                <a:latin typeface="Arial" charset="0"/>
                <a:ea typeface="ＭＳ Ｐゴシック" charset="0"/>
              </a:rPr>
              <a:t>Prior</a:t>
            </a:r>
            <a:r>
              <a:rPr lang="it-IT" sz="1600" dirty="0">
                <a:latin typeface="Arial" charset="0"/>
                <a:ea typeface="ＭＳ Ｐゴシック" charset="0"/>
              </a:rPr>
              <a:t> MI</a:t>
            </a:r>
          </a:p>
        </p:txBody>
      </p:sp>
      <p:sp>
        <p:nvSpPr>
          <p:cNvPr id="156683" name="Text Box 11"/>
          <p:cNvSpPr txBox="1">
            <a:spLocks noChangeArrowheads="1"/>
          </p:cNvSpPr>
          <p:nvPr/>
        </p:nvSpPr>
        <p:spPr bwMode="auto">
          <a:xfrm>
            <a:off x="4630677" y="5900762"/>
            <a:ext cx="1233487" cy="336550"/>
          </a:xfrm>
          <a:prstGeom prst="rect">
            <a:avLst/>
          </a:prstGeom>
          <a:noFill/>
          <a:ln>
            <a:noFill/>
          </a:ln>
          <a:effectLst>
            <a:prstShdw prst="shdw17" dist="17961" dir="2700000">
              <a:schemeClr val="accent1">
                <a:gamma/>
                <a:shade val="60000"/>
                <a:invGamma/>
                <a:alpha val="74998"/>
              </a:schemeClr>
            </a:prstShdw>
          </a:effectLst>
          <a:extLst>
            <a:ext uri="{909E8E84-426E-40dd-AFC4-6F175D3DCCD1}"/>
            <a:ext uri="{91240B29-F687-4f45-9708-019B960494DF}"/>
          </a:extLst>
        </p:spPr>
        <p:txBody>
          <a:bodyPr>
            <a:spAutoFit/>
          </a:bodyPr>
          <a:lstStyle/>
          <a:p>
            <a:pPr algn="ctr" eaLnBrk="0" fontAlgn="base" hangingPunct="0">
              <a:spcBef>
                <a:spcPct val="50000"/>
              </a:spcBef>
              <a:spcAft>
                <a:spcPct val="0"/>
              </a:spcAft>
              <a:defRPr/>
            </a:pPr>
            <a:r>
              <a:rPr lang="it-IT" sz="1600" dirty="0">
                <a:latin typeface="Arial" charset="0"/>
                <a:ea typeface="ＭＳ Ｐゴシック" charset="0"/>
              </a:rPr>
              <a:t>No </a:t>
            </a:r>
            <a:r>
              <a:rPr lang="it-IT" sz="1600" dirty="0" err="1">
                <a:latin typeface="Arial" charset="0"/>
                <a:ea typeface="ＭＳ Ｐゴシック" charset="0"/>
              </a:rPr>
              <a:t>Prior</a:t>
            </a:r>
            <a:r>
              <a:rPr lang="it-IT" sz="1600" dirty="0">
                <a:latin typeface="Arial" charset="0"/>
                <a:ea typeface="ＭＳ Ｐゴシック" charset="0"/>
              </a:rPr>
              <a:t> MI</a:t>
            </a:r>
          </a:p>
        </p:txBody>
      </p:sp>
      <p:sp>
        <p:nvSpPr>
          <p:cNvPr id="156684" name="Text Box 12"/>
          <p:cNvSpPr txBox="1">
            <a:spLocks noChangeArrowheads="1"/>
          </p:cNvSpPr>
          <p:nvPr/>
        </p:nvSpPr>
        <p:spPr bwMode="auto">
          <a:xfrm>
            <a:off x="7028224" y="5900762"/>
            <a:ext cx="1150938" cy="336550"/>
          </a:xfrm>
          <a:prstGeom prst="rect">
            <a:avLst/>
          </a:prstGeom>
          <a:noFill/>
          <a:ln>
            <a:noFill/>
          </a:ln>
          <a:effectLst>
            <a:prstShdw prst="shdw17" dist="17961" dir="2700000">
              <a:schemeClr val="accent1">
                <a:gamma/>
                <a:shade val="60000"/>
                <a:invGamma/>
                <a:alpha val="74998"/>
              </a:schemeClr>
            </a:prstShdw>
          </a:effectLst>
          <a:extLst>
            <a:ext uri="{909E8E84-426E-40dd-AFC4-6F175D3DCCD1}"/>
            <a:ext uri="{91240B29-F687-4f45-9708-019B960494DF}"/>
          </a:extLst>
        </p:spPr>
        <p:txBody>
          <a:bodyPr>
            <a:spAutoFit/>
          </a:bodyPr>
          <a:lstStyle/>
          <a:p>
            <a:pPr algn="ctr" eaLnBrk="0" fontAlgn="base" hangingPunct="0">
              <a:spcBef>
                <a:spcPct val="50000"/>
              </a:spcBef>
              <a:spcAft>
                <a:spcPct val="0"/>
              </a:spcAft>
              <a:defRPr/>
            </a:pPr>
            <a:r>
              <a:rPr lang="it-IT" sz="1600" dirty="0" err="1">
                <a:latin typeface="Arial" charset="0"/>
                <a:ea typeface="ＭＳ Ｐゴシック" charset="0"/>
              </a:rPr>
              <a:t>Prior</a:t>
            </a:r>
            <a:r>
              <a:rPr lang="it-IT" sz="1600" dirty="0">
                <a:latin typeface="Arial" charset="0"/>
                <a:ea typeface="ＭＳ Ｐゴシック" charset="0"/>
              </a:rPr>
              <a:t> MI</a:t>
            </a:r>
          </a:p>
        </p:txBody>
      </p:sp>
      <p:sp>
        <p:nvSpPr>
          <p:cNvPr id="156685" name="Text Box 13"/>
          <p:cNvSpPr txBox="1">
            <a:spLocks noChangeArrowheads="1"/>
          </p:cNvSpPr>
          <p:nvPr/>
        </p:nvSpPr>
        <p:spPr bwMode="auto">
          <a:xfrm>
            <a:off x="9347469" y="5900762"/>
            <a:ext cx="1233487" cy="336550"/>
          </a:xfrm>
          <a:prstGeom prst="rect">
            <a:avLst/>
          </a:prstGeom>
          <a:noFill/>
          <a:ln>
            <a:noFill/>
          </a:ln>
          <a:effectLst>
            <a:prstShdw prst="shdw17" dist="17961" dir="2700000">
              <a:schemeClr val="accent1">
                <a:gamma/>
                <a:shade val="60000"/>
                <a:invGamma/>
                <a:alpha val="74998"/>
              </a:schemeClr>
            </a:prstShdw>
          </a:effectLst>
          <a:extLst>
            <a:ext uri="{909E8E84-426E-40dd-AFC4-6F175D3DCCD1}"/>
            <a:ext uri="{91240B29-F687-4f45-9708-019B960494DF}"/>
          </a:extLst>
        </p:spPr>
        <p:txBody>
          <a:bodyPr>
            <a:spAutoFit/>
          </a:bodyPr>
          <a:lstStyle/>
          <a:p>
            <a:pPr algn="ctr" eaLnBrk="0" fontAlgn="base" hangingPunct="0">
              <a:spcBef>
                <a:spcPct val="50000"/>
              </a:spcBef>
              <a:spcAft>
                <a:spcPct val="0"/>
              </a:spcAft>
              <a:defRPr/>
            </a:pPr>
            <a:r>
              <a:rPr lang="it-IT" sz="1600" dirty="0">
                <a:latin typeface="Arial" charset="0"/>
                <a:ea typeface="ＭＳ Ｐゴシック" charset="0"/>
              </a:rPr>
              <a:t>No </a:t>
            </a:r>
            <a:r>
              <a:rPr lang="it-IT" sz="1600" dirty="0" err="1">
                <a:latin typeface="Arial" charset="0"/>
                <a:ea typeface="ＭＳ Ｐゴシック" charset="0"/>
              </a:rPr>
              <a:t>Prior</a:t>
            </a:r>
            <a:r>
              <a:rPr lang="it-IT" sz="1600" dirty="0">
                <a:latin typeface="Arial" charset="0"/>
                <a:ea typeface="ＭＳ Ｐゴシック" charset="0"/>
              </a:rPr>
              <a:t> MI</a:t>
            </a:r>
          </a:p>
        </p:txBody>
      </p:sp>
      <p:sp>
        <p:nvSpPr>
          <p:cNvPr id="156677" name="Text Box 5"/>
          <p:cNvSpPr txBox="1">
            <a:spLocks noChangeArrowheads="1"/>
          </p:cNvSpPr>
          <p:nvPr/>
        </p:nvSpPr>
        <p:spPr bwMode="auto">
          <a:xfrm>
            <a:off x="2145453" y="836712"/>
            <a:ext cx="3816424" cy="400110"/>
          </a:xfrm>
          <a:prstGeom prst="rect">
            <a:avLst/>
          </a:prstGeom>
          <a:noFill/>
          <a:ln>
            <a:noFill/>
          </a:ln>
          <a:effectLst>
            <a:prstShdw prst="shdw17" dist="17961" dir="2700000">
              <a:schemeClr val="accent1">
                <a:gamma/>
                <a:shade val="60000"/>
                <a:invGamma/>
                <a:alpha val="74998"/>
              </a:schemeClr>
            </a:prstShdw>
          </a:effectLst>
          <a:extLst>
            <a:ext uri="{909E8E84-426E-40dd-AFC4-6F175D3DCCD1}"/>
            <a:ext uri="{91240B29-F687-4f45-9708-019B960494DF}"/>
          </a:extLst>
        </p:spPr>
        <p:txBody>
          <a:bodyPr wrap="square">
            <a:spAutoFit/>
          </a:bodyPr>
          <a:lstStyle/>
          <a:p>
            <a:pPr algn="ctr" eaLnBrk="0" fontAlgn="base" hangingPunct="0">
              <a:spcBef>
                <a:spcPct val="50000"/>
              </a:spcBef>
              <a:spcAft>
                <a:spcPct val="0"/>
              </a:spcAft>
              <a:defRPr/>
            </a:pPr>
            <a:r>
              <a:rPr lang="en-GB" sz="2000" b="1" dirty="0">
                <a:latin typeface="Arial" charset="0"/>
                <a:ea typeface="ＭＳ Ｐゴシック" charset="0"/>
              </a:rPr>
              <a:t>Nondiabetic subjects</a:t>
            </a:r>
          </a:p>
        </p:txBody>
      </p:sp>
      <p:sp>
        <p:nvSpPr>
          <p:cNvPr id="156678" name="Text Box 6"/>
          <p:cNvSpPr txBox="1">
            <a:spLocks noChangeArrowheads="1"/>
          </p:cNvSpPr>
          <p:nvPr/>
        </p:nvSpPr>
        <p:spPr bwMode="auto">
          <a:xfrm>
            <a:off x="6731478" y="836712"/>
            <a:ext cx="4203703" cy="400110"/>
          </a:xfrm>
          <a:prstGeom prst="rect">
            <a:avLst/>
          </a:prstGeom>
          <a:noFill/>
          <a:ln>
            <a:noFill/>
          </a:ln>
          <a:effectLst>
            <a:prstShdw prst="shdw17" dist="17961" dir="2700000">
              <a:schemeClr val="accent1">
                <a:gamma/>
                <a:shade val="60000"/>
                <a:invGamma/>
                <a:alpha val="74998"/>
              </a:schemeClr>
            </a:prstShdw>
          </a:effectLst>
          <a:extLst>
            <a:ext uri="{909E8E84-426E-40dd-AFC4-6F175D3DCCD1}"/>
            <a:ext uri="{91240B29-F687-4f45-9708-019B960494DF}"/>
          </a:extLst>
        </p:spPr>
        <p:txBody>
          <a:bodyPr wrap="square">
            <a:spAutoFit/>
          </a:bodyPr>
          <a:lstStyle/>
          <a:p>
            <a:pPr algn="ctr" eaLnBrk="0" fontAlgn="base" hangingPunct="0">
              <a:spcBef>
                <a:spcPct val="50000"/>
              </a:spcBef>
              <a:spcAft>
                <a:spcPct val="0"/>
              </a:spcAft>
              <a:defRPr/>
            </a:pPr>
            <a:r>
              <a:rPr lang="en-GB" sz="2000" b="1">
                <a:latin typeface="Arial" charset="0"/>
                <a:ea typeface="ＭＳ Ｐゴシック" charset="0"/>
              </a:rPr>
              <a:t>Subjects with type 2 diabetes </a:t>
            </a:r>
          </a:p>
        </p:txBody>
      </p:sp>
    </p:spTree>
    <p:extLst>
      <p:ext uri="{BB962C8B-B14F-4D97-AF65-F5344CB8AC3E}">
        <p14:creationId xmlns:p14="http://schemas.microsoft.com/office/powerpoint/2010/main" val="654910459"/>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33" name="Rectangle 4"/>
          <p:cNvSpPr>
            <a:spLocks noGrp="1"/>
          </p:cNvSpPr>
          <p:nvPr>
            <p:ph type="title"/>
          </p:nvPr>
        </p:nvSpPr>
        <p:spPr/>
        <p:txBody>
          <a:bodyPr/>
          <a:lstStyle/>
          <a:p>
            <a:r>
              <a:rPr lang="en-GB"/>
              <a:t>Incidence of Fatal and Nonfatal MI</a:t>
            </a:r>
          </a:p>
        </p:txBody>
      </p:sp>
      <p:sp>
        <p:nvSpPr>
          <p:cNvPr id="17" name="Slide Number Placeholder 16">
            <a:extLst>
              <a:ext uri="{FF2B5EF4-FFF2-40B4-BE49-F238E27FC236}">
                <a16:creationId xmlns:a16="http://schemas.microsoft.com/office/drawing/2014/main" id="{1444709F-63A5-5F44-AA4C-F14AF3FAE776}"/>
              </a:ext>
            </a:extLst>
          </p:cNvPr>
          <p:cNvSpPr>
            <a:spLocks noGrp="1"/>
          </p:cNvSpPr>
          <p:nvPr>
            <p:ph type="sldNum" sz="quarter" idx="4"/>
          </p:nvPr>
        </p:nvSpPr>
        <p:spPr/>
        <p:txBody>
          <a:bodyPr/>
          <a:lstStyle/>
          <a:p>
            <a:fld id="{FCE43C0F-8A7B-3A4B-9DB5-B3472E36E833}" type="slidenum">
              <a:rPr lang="en-GB" smtClean="0"/>
              <a:pPr/>
              <a:t>39</a:t>
            </a:fld>
            <a:endParaRPr lang="en-GB" dirty="0"/>
          </a:p>
        </p:txBody>
      </p:sp>
      <p:sp>
        <p:nvSpPr>
          <p:cNvPr id="18" name="Content Placeholder 17">
            <a:extLst>
              <a:ext uri="{FF2B5EF4-FFF2-40B4-BE49-F238E27FC236}">
                <a16:creationId xmlns:a16="http://schemas.microsoft.com/office/drawing/2014/main" id="{05CDD35F-CE45-8148-9734-08602A1E0E9C}"/>
              </a:ext>
            </a:extLst>
          </p:cNvPr>
          <p:cNvSpPr>
            <a:spLocks noGrp="1"/>
          </p:cNvSpPr>
          <p:nvPr>
            <p:ph sz="quarter" idx="15"/>
          </p:nvPr>
        </p:nvSpPr>
        <p:spPr>
          <a:xfrm>
            <a:off x="620183" y="6356351"/>
            <a:ext cx="10961017" cy="365125"/>
          </a:xfrm>
        </p:spPr>
        <p:txBody>
          <a:bodyPr/>
          <a:lstStyle/>
          <a:p>
            <a:r>
              <a:rPr lang="en-GB" dirty="0"/>
              <a:t>CV, cardiovascular; MI, myocardial infarction; T2D, type 2 diabetes</a:t>
            </a:r>
          </a:p>
          <a:p>
            <a:r>
              <a:rPr lang="en-GB" dirty="0"/>
              <a:t>Adapted from Haffner SM, et al. N </a:t>
            </a:r>
            <a:r>
              <a:rPr lang="en-GB" dirty="0" err="1"/>
              <a:t>Engl</a:t>
            </a:r>
            <a:r>
              <a:rPr lang="en-GB" dirty="0"/>
              <a:t> J Med. 1998;339:229-34</a:t>
            </a:r>
          </a:p>
        </p:txBody>
      </p:sp>
      <p:graphicFrame>
        <p:nvGraphicFramePr>
          <p:cNvPr id="10" name="Object 28"/>
          <p:cNvGraphicFramePr>
            <a:graphicFrameLocks noChangeAspect="1"/>
          </p:cNvGraphicFramePr>
          <p:nvPr>
            <p:extLst>
              <p:ext uri="{D42A27DB-BD31-4B8C-83A1-F6EECF244321}">
                <p14:modId xmlns:p14="http://schemas.microsoft.com/office/powerpoint/2010/main" val="687381716"/>
              </p:ext>
            </p:extLst>
          </p:nvPr>
        </p:nvGraphicFramePr>
        <p:xfrm>
          <a:off x="993325" y="1067114"/>
          <a:ext cx="10263186" cy="5170198"/>
        </p:xfrm>
        <a:graphic>
          <a:graphicData uri="http://schemas.openxmlformats.org/drawingml/2006/chart">
            <c:chart xmlns:c="http://schemas.openxmlformats.org/drawingml/2006/chart" xmlns:r="http://schemas.openxmlformats.org/officeDocument/2006/relationships" r:id="rId2"/>
          </a:graphicData>
        </a:graphic>
      </p:graphicFrame>
      <p:sp>
        <p:nvSpPr>
          <p:cNvPr id="156681" name="Text Box 9"/>
          <p:cNvSpPr txBox="1">
            <a:spLocks noChangeArrowheads="1"/>
          </p:cNvSpPr>
          <p:nvPr/>
        </p:nvSpPr>
        <p:spPr bwMode="auto">
          <a:xfrm rot="16200000">
            <a:off x="-1319959" y="3354719"/>
            <a:ext cx="4392612" cy="336550"/>
          </a:xfrm>
          <a:prstGeom prst="rect">
            <a:avLst/>
          </a:prstGeom>
          <a:noFill/>
          <a:ln>
            <a:noFill/>
          </a:ln>
          <a:effectLst>
            <a:prstShdw prst="shdw17" dist="17961" dir="2700000">
              <a:schemeClr val="accent1">
                <a:gamma/>
                <a:shade val="60000"/>
                <a:invGamma/>
                <a:alpha val="74998"/>
              </a:schemeClr>
            </a:prstShdw>
          </a:effectLst>
          <a:extLst>
            <a:ext uri="{909E8E84-426E-40dd-AFC4-6F175D3DCCD1}"/>
            <a:ext uri="{91240B29-F687-4f45-9708-019B960494DF}"/>
          </a:extLst>
        </p:spPr>
        <p:txBody>
          <a:bodyPr>
            <a:spAutoFit/>
          </a:bodyPr>
          <a:lstStyle/>
          <a:p>
            <a:pPr algn="ctr" eaLnBrk="0" fontAlgn="base" hangingPunct="0">
              <a:spcBef>
                <a:spcPct val="50000"/>
              </a:spcBef>
              <a:spcAft>
                <a:spcPct val="0"/>
              </a:spcAft>
              <a:defRPr/>
            </a:pPr>
            <a:r>
              <a:rPr lang="en-GB" sz="1600" b="1">
                <a:latin typeface="Arial" charset="0"/>
                <a:ea typeface="ＭＳ Ｐゴシック" charset="0"/>
              </a:rPr>
              <a:t>Events/100 person-year</a:t>
            </a:r>
          </a:p>
        </p:txBody>
      </p:sp>
      <p:sp>
        <p:nvSpPr>
          <p:cNvPr id="156682" name="Text Box 10"/>
          <p:cNvSpPr txBox="1">
            <a:spLocks noChangeArrowheads="1"/>
          </p:cNvSpPr>
          <p:nvPr/>
        </p:nvSpPr>
        <p:spPr bwMode="auto">
          <a:xfrm>
            <a:off x="2329538" y="5900762"/>
            <a:ext cx="1150938" cy="336550"/>
          </a:xfrm>
          <a:prstGeom prst="rect">
            <a:avLst/>
          </a:prstGeom>
          <a:noFill/>
          <a:ln>
            <a:noFill/>
          </a:ln>
          <a:effectLst>
            <a:prstShdw prst="shdw17" dist="17961" dir="2700000">
              <a:schemeClr val="accent1">
                <a:gamma/>
                <a:shade val="60000"/>
                <a:invGamma/>
                <a:alpha val="74998"/>
              </a:schemeClr>
            </a:prstShdw>
          </a:effectLst>
          <a:extLst>
            <a:ext uri="{909E8E84-426E-40dd-AFC4-6F175D3DCCD1}"/>
            <a:ext uri="{91240B29-F687-4f45-9708-019B960494DF}"/>
          </a:extLst>
        </p:spPr>
        <p:txBody>
          <a:bodyPr>
            <a:spAutoFit/>
          </a:bodyPr>
          <a:lstStyle/>
          <a:p>
            <a:pPr algn="ctr" eaLnBrk="0" fontAlgn="base" hangingPunct="0">
              <a:spcBef>
                <a:spcPct val="50000"/>
              </a:spcBef>
              <a:spcAft>
                <a:spcPct val="0"/>
              </a:spcAft>
              <a:defRPr/>
            </a:pPr>
            <a:r>
              <a:rPr lang="it-IT" sz="1600" dirty="0" err="1">
                <a:latin typeface="Arial" charset="0"/>
                <a:ea typeface="ＭＳ Ｐゴシック" charset="0"/>
              </a:rPr>
              <a:t>Prior</a:t>
            </a:r>
            <a:r>
              <a:rPr lang="it-IT" sz="1600" dirty="0">
                <a:latin typeface="Arial" charset="0"/>
                <a:ea typeface="ＭＳ Ｐゴシック" charset="0"/>
              </a:rPr>
              <a:t> MI</a:t>
            </a:r>
          </a:p>
        </p:txBody>
      </p:sp>
      <p:sp>
        <p:nvSpPr>
          <p:cNvPr id="156683" name="Text Box 11"/>
          <p:cNvSpPr txBox="1">
            <a:spLocks noChangeArrowheads="1"/>
          </p:cNvSpPr>
          <p:nvPr/>
        </p:nvSpPr>
        <p:spPr bwMode="auto">
          <a:xfrm>
            <a:off x="4630677" y="5900762"/>
            <a:ext cx="1233487" cy="336550"/>
          </a:xfrm>
          <a:prstGeom prst="rect">
            <a:avLst/>
          </a:prstGeom>
          <a:noFill/>
          <a:ln>
            <a:noFill/>
          </a:ln>
          <a:effectLst>
            <a:prstShdw prst="shdw17" dist="17961" dir="2700000">
              <a:schemeClr val="accent1">
                <a:gamma/>
                <a:shade val="60000"/>
                <a:invGamma/>
                <a:alpha val="74998"/>
              </a:schemeClr>
            </a:prstShdw>
          </a:effectLst>
          <a:extLst>
            <a:ext uri="{909E8E84-426E-40dd-AFC4-6F175D3DCCD1}"/>
            <a:ext uri="{91240B29-F687-4f45-9708-019B960494DF}"/>
          </a:extLst>
        </p:spPr>
        <p:txBody>
          <a:bodyPr>
            <a:spAutoFit/>
          </a:bodyPr>
          <a:lstStyle/>
          <a:p>
            <a:pPr algn="ctr" eaLnBrk="0" fontAlgn="base" hangingPunct="0">
              <a:spcBef>
                <a:spcPct val="50000"/>
              </a:spcBef>
              <a:spcAft>
                <a:spcPct val="0"/>
              </a:spcAft>
              <a:defRPr/>
            </a:pPr>
            <a:r>
              <a:rPr lang="it-IT" sz="1600" dirty="0">
                <a:latin typeface="Arial" charset="0"/>
                <a:ea typeface="ＭＳ Ｐゴシック" charset="0"/>
              </a:rPr>
              <a:t>No </a:t>
            </a:r>
            <a:r>
              <a:rPr lang="it-IT" sz="1600" dirty="0" err="1">
                <a:latin typeface="Arial" charset="0"/>
                <a:ea typeface="ＭＳ Ｐゴシック" charset="0"/>
              </a:rPr>
              <a:t>Prior</a:t>
            </a:r>
            <a:r>
              <a:rPr lang="it-IT" sz="1600" dirty="0">
                <a:latin typeface="Arial" charset="0"/>
                <a:ea typeface="ＭＳ Ｐゴシック" charset="0"/>
              </a:rPr>
              <a:t> MI</a:t>
            </a:r>
          </a:p>
        </p:txBody>
      </p:sp>
      <p:sp>
        <p:nvSpPr>
          <p:cNvPr id="156684" name="Text Box 12"/>
          <p:cNvSpPr txBox="1">
            <a:spLocks noChangeArrowheads="1"/>
          </p:cNvSpPr>
          <p:nvPr/>
        </p:nvSpPr>
        <p:spPr bwMode="auto">
          <a:xfrm>
            <a:off x="7028224" y="5900762"/>
            <a:ext cx="1150938" cy="336550"/>
          </a:xfrm>
          <a:prstGeom prst="rect">
            <a:avLst/>
          </a:prstGeom>
          <a:noFill/>
          <a:ln>
            <a:noFill/>
          </a:ln>
          <a:effectLst>
            <a:prstShdw prst="shdw17" dist="17961" dir="2700000">
              <a:schemeClr val="accent1">
                <a:gamma/>
                <a:shade val="60000"/>
                <a:invGamma/>
                <a:alpha val="74998"/>
              </a:schemeClr>
            </a:prstShdw>
          </a:effectLst>
          <a:extLst>
            <a:ext uri="{909E8E84-426E-40dd-AFC4-6F175D3DCCD1}"/>
            <a:ext uri="{91240B29-F687-4f45-9708-019B960494DF}"/>
          </a:extLst>
        </p:spPr>
        <p:txBody>
          <a:bodyPr>
            <a:spAutoFit/>
          </a:bodyPr>
          <a:lstStyle/>
          <a:p>
            <a:pPr algn="ctr" eaLnBrk="0" fontAlgn="base" hangingPunct="0">
              <a:spcBef>
                <a:spcPct val="50000"/>
              </a:spcBef>
              <a:spcAft>
                <a:spcPct val="0"/>
              </a:spcAft>
              <a:defRPr/>
            </a:pPr>
            <a:r>
              <a:rPr lang="it-IT" sz="1600" dirty="0" err="1">
                <a:latin typeface="Arial" charset="0"/>
                <a:ea typeface="ＭＳ Ｐゴシック" charset="0"/>
              </a:rPr>
              <a:t>Prior</a:t>
            </a:r>
            <a:r>
              <a:rPr lang="it-IT" sz="1600" dirty="0">
                <a:latin typeface="Arial" charset="0"/>
                <a:ea typeface="ＭＳ Ｐゴシック" charset="0"/>
              </a:rPr>
              <a:t> MI</a:t>
            </a:r>
          </a:p>
        </p:txBody>
      </p:sp>
      <p:sp>
        <p:nvSpPr>
          <p:cNvPr id="156685" name="Text Box 13"/>
          <p:cNvSpPr txBox="1">
            <a:spLocks noChangeArrowheads="1"/>
          </p:cNvSpPr>
          <p:nvPr/>
        </p:nvSpPr>
        <p:spPr bwMode="auto">
          <a:xfrm>
            <a:off x="9347469" y="5900762"/>
            <a:ext cx="1233487" cy="336550"/>
          </a:xfrm>
          <a:prstGeom prst="rect">
            <a:avLst/>
          </a:prstGeom>
          <a:noFill/>
          <a:ln>
            <a:noFill/>
          </a:ln>
          <a:effectLst>
            <a:prstShdw prst="shdw17" dist="17961" dir="2700000">
              <a:schemeClr val="accent1">
                <a:gamma/>
                <a:shade val="60000"/>
                <a:invGamma/>
                <a:alpha val="74998"/>
              </a:schemeClr>
            </a:prstShdw>
          </a:effectLst>
          <a:extLst>
            <a:ext uri="{909E8E84-426E-40dd-AFC4-6F175D3DCCD1}"/>
            <a:ext uri="{91240B29-F687-4f45-9708-019B960494DF}"/>
          </a:extLst>
        </p:spPr>
        <p:txBody>
          <a:bodyPr>
            <a:spAutoFit/>
          </a:bodyPr>
          <a:lstStyle/>
          <a:p>
            <a:pPr algn="ctr" eaLnBrk="0" fontAlgn="base" hangingPunct="0">
              <a:spcBef>
                <a:spcPct val="50000"/>
              </a:spcBef>
              <a:spcAft>
                <a:spcPct val="0"/>
              </a:spcAft>
              <a:defRPr/>
            </a:pPr>
            <a:r>
              <a:rPr lang="it-IT" sz="1600" dirty="0">
                <a:latin typeface="Arial" charset="0"/>
                <a:ea typeface="ＭＳ Ｐゴシック" charset="0"/>
              </a:rPr>
              <a:t>No </a:t>
            </a:r>
            <a:r>
              <a:rPr lang="it-IT" sz="1600" dirty="0" err="1">
                <a:latin typeface="Arial" charset="0"/>
                <a:ea typeface="ＭＳ Ｐゴシック" charset="0"/>
              </a:rPr>
              <a:t>Prior</a:t>
            </a:r>
            <a:r>
              <a:rPr lang="it-IT" sz="1600" dirty="0">
                <a:latin typeface="Arial" charset="0"/>
                <a:ea typeface="ＭＳ Ｐゴシック" charset="0"/>
              </a:rPr>
              <a:t> MI</a:t>
            </a:r>
          </a:p>
        </p:txBody>
      </p:sp>
      <p:sp>
        <p:nvSpPr>
          <p:cNvPr id="156677" name="Text Box 5"/>
          <p:cNvSpPr txBox="1">
            <a:spLocks noChangeArrowheads="1"/>
          </p:cNvSpPr>
          <p:nvPr/>
        </p:nvSpPr>
        <p:spPr bwMode="auto">
          <a:xfrm>
            <a:off x="2145453" y="836712"/>
            <a:ext cx="3816424" cy="400110"/>
          </a:xfrm>
          <a:prstGeom prst="rect">
            <a:avLst/>
          </a:prstGeom>
          <a:noFill/>
          <a:ln>
            <a:noFill/>
          </a:ln>
          <a:effectLst>
            <a:prstShdw prst="shdw17" dist="17961" dir="2700000">
              <a:schemeClr val="accent1">
                <a:gamma/>
                <a:shade val="60000"/>
                <a:invGamma/>
                <a:alpha val="74998"/>
              </a:schemeClr>
            </a:prstShdw>
          </a:effectLst>
          <a:extLst>
            <a:ext uri="{909E8E84-426E-40dd-AFC4-6F175D3DCCD1}"/>
            <a:ext uri="{91240B29-F687-4f45-9708-019B960494DF}"/>
          </a:extLst>
        </p:spPr>
        <p:txBody>
          <a:bodyPr wrap="square">
            <a:spAutoFit/>
          </a:bodyPr>
          <a:lstStyle/>
          <a:p>
            <a:pPr algn="ctr" eaLnBrk="0" fontAlgn="base" hangingPunct="0">
              <a:spcBef>
                <a:spcPct val="50000"/>
              </a:spcBef>
              <a:spcAft>
                <a:spcPct val="0"/>
              </a:spcAft>
              <a:defRPr/>
            </a:pPr>
            <a:r>
              <a:rPr lang="en-GB" sz="2000" b="1" dirty="0">
                <a:latin typeface="Arial" charset="0"/>
                <a:ea typeface="ＭＳ Ｐゴシック" charset="0"/>
              </a:rPr>
              <a:t>Nondiabetic subjects</a:t>
            </a:r>
          </a:p>
        </p:txBody>
      </p:sp>
      <p:sp>
        <p:nvSpPr>
          <p:cNvPr id="156678" name="Text Box 6"/>
          <p:cNvSpPr txBox="1">
            <a:spLocks noChangeArrowheads="1"/>
          </p:cNvSpPr>
          <p:nvPr/>
        </p:nvSpPr>
        <p:spPr bwMode="auto">
          <a:xfrm>
            <a:off x="6731478" y="836712"/>
            <a:ext cx="4203703" cy="400110"/>
          </a:xfrm>
          <a:prstGeom prst="rect">
            <a:avLst/>
          </a:prstGeom>
          <a:noFill/>
          <a:ln>
            <a:noFill/>
          </a:ln>
          <a:effectLst>
            <a:prstShdw prst="shdw17" dist="17961" dir="2700000">
              <a:schemeClr val="accent1">
                <a:gamma/>
                <a:shade val="60000"/>
                <a:invGamma/>
                <a:alpha val="74998"/>
              </a:schemeClr>
            </a:prstShdw>
          </a:effectLst>
          <a:extLst>
            <a:ext uri="{909E8E84-426E-40dd-AFC4-6F175D3DCCD1}"/>
            <a:ext uri="{91240B29-F687-4f45-9708-019B960494DF}"/>
          </a:extLst>
        </p:spPr>
        <p:txBody>
          <a:bodyPr wrap="square">
            <a:spAutoFit/>
          </a:bodyPr>
          <a:lstStyle/>
          <a:p>
            <a:pPr algn="ctr" eaLnBrk="0" fontAlgn="base" hangingPunct="0">
              <a:spcBef>
                <a:spcPct val="50000"/>
              </a:spcBef>
              <a:spcAft>
                <a:spcPct val="0"/>
              </a:spcAft>
              <a:defRPr/>
            </a:pPr>
            <a:r>
              <a:rPr lang="en-GB" sz="2000" b="1" dirty="0">
                <a:latin typeface="Arial" charset="0"/>
                <a:ea typeface="ＭＳ Ｐゴシック" charset="0"/>
              </a:rPr>
              <a:t>Subjects with type 2 diabetes </a:t>
            </a:r>
          </a:p>
        </p:txBody>
      </p:sp>
    </p:spTree>
    <p:extLst>
      <p:ext uri="{BB962C8B-B14F-4D97-AF65-F5344CB8AC3E}">
        <p14:creationId xmlns:p14="http://schemas.microsoft.com/office/powerpoint/2010/main" val="398691825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7"/>
          <p:cNvSpPr txBox="1">
            <a:spLocks noGrp="1"/>
          </p:cNvSpPr>
          <p:nvPr>
            <p:ph type="body" idx="1"/>
          </p:nvPr>
        </p:nvSpPr>
        <p:spPr>
          <a:xfrm>
            <a:off x="619200" y="1430731"/>
            <a:ext cx="11164448" cy="4528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1400"/>
              <a:buNone/>
            </a:pPr>
            <a:r>
              <a:rPr lang="en-GB" sz="1600" b="1" dirty="0">
                <a:latin typeface="Arial" panose="020B0604020202020204" pitchFamily="34" charset="0"/>
                <a:cs typeface="Arial" panose="020B0604020202020204" pitchFamily="34" charset="0"/>
              </a:rPr>
              <a:t>Please note: </a:t>
            </a:r>
            <a:r>
              <a:rPr lang="en-GB" sz="1600" dirty="0">
                <a:latin typeface="Arial" panose="020B0604020202020204" pitchFamily="34" charset="0"/>
                <a:cs typeface="Arial" panose="020B0604020202020204" pitchFamily="34" charset="0"/>
              </a:rPr>
              <a:t>The views expressed within this presentation are the personal opinions of the authors. They do not necessarily represent the views of the authors academic institutions, or COR2ED.</a:t>
            </a:r>
          </a:p>
          <a:p>
            <a:pPr marL="0" lvl="0" indent="0" algn="l" rtl="0">
              <a:spcBef>
                <a:spcPts val="0"/>
              </a:spcBef>
              <a:spcAft>
                <a:spcPts val="0"/>
              </a:spcAft>
              <a:buSzPts val="1400"/>
              <a:buNone/>
            </a:pPr>
            <a:endParaRPr sz="1600" dirty="0">
              <a:latin typeface="Arial" panose="020B0604020202020204" pitchFamily="34" charset="0"/>
              <a:cs typeface="Arial" panose="020B0604020202020204" pitchFamily="34" charset="0"/>
            </a:endParaRPr>
          </a:p>
          <a:p>
            <a:pPr marL="0" lvl="0" indent="0" algn="l" rtl="0">
              <a:spcBef>
                <a:spcPts val="1200"/>
              </a:spcBef>
              <a:spcAft>
                <a:spcPts val="0"/>
              </a:spcAft>
              <a:buSzPts val="1400"/>
              <a:buNone/>
            </a:pPr>
            <a:r>
              <a:rPr lang="en-GB" sz="1600" dirty="0">
                <a:latin typeface="Arial" panose="020B0604020202020204" pitchFamily="34" charset="0"/>
                <a:cs typeface="Arial" panose="020B0604020202020204" pitchFamily="34" charset="0"/>
              </a:rPr>
              <a:t>This programme is supported by an Independent Educational Grant from Amgen.</a:t>
            </a:r>
            <a:endParaRPr sz="1600" dirty="0">
              <a:latin typeface="Arial" panose="020B0604020202020204" pitchFamily="34" charset="0"/>
              <a:cs typeface="Arial" panose="020B0604020202020204" pitchFamily="34" charset="0"/>
            </a:endParaRPr>
          </a:p>
          <a:p>
            <a:pPr marL="0" lvl="0" indent="0" algn="l" rtl="0">
              <a:spcBef>
                <a:spcPts val="1200"/>
              </a:spcBef>
              <a:spcAft>
                <a:spcPts val="0"/>
              </a:spcAft>
              <a:buSzPts val="1400"/>
              <a:buNone/>
            </a:pPr>
            <a:endParaRPr lang="en-GB" sz="1600" dirty="0">
              <a:latin typeface="Arial" panose="020B0604020202020204" pitchFamily="34" charset="0"/>
              <a:cs typeface="Arial" panose="020B0604020202020204" pitchFamily="34" charset="0"/>
            </a:endParaRPr>
          </a:p>
          <a:p>
            <a:pPr marL="0" lvl="0" indent="0" algn="l" rtl="0">
              <a:spcBef>
                <a:spcPts val="1200"/>
              </a:spcBef>
              <a:spcAft>
                <a:spcPts val="0"/>
              </a:spcAft>
              <a:buSzPts val="1400"/>
              <a:buNone/>
            </a:pPr>
            <a:r>
              <a:rPr lang="en-GB" sz="1600" dirty="0">
                <a:latin typeface="Arial" panose="020B0604020202020204" pitchFamily="34" charset="0"/>
                <a:cs typeface="Arial" panose="020B0604020202020204" pitchFamily="34" charset="0"/>
              </a:rPr>
              <a:t>The experts have received financial support/sponsorship for research support, consultation, or speaker fees from the following companies: </a:t>
            </a:r>
            <a:endParaRPr sz="1600" dirty="0">
              <a:latin typeface="Arial" panose="020B0604020202020204" pitchFamily="34" charset="0"/>
              <a:cs typeface="Arial" panose="020B0604020202020204" pitchFamily="34" charset="0"/>
            </a:endParaRPr>
          </a:p>
          <a:p>
            <a:pPr marL="285750" indent="-285750">
              <a:buSzPts val="1400"/>
            </a:pPr>
            <a:r>
              <a:rPr lang="en-GB" sz="1600" b="0" i="0" dirty="0">
                <a:latin typeface="Arial" panose="020B0604020202020204" pitchFamily="34" charset="0"/>
                <a:cs typeface="Arial" panose="020B0604020202020204" pitchFamily="34" charset="0"/>
              </a:rPr>
              <a:t>Prof. Gilles </a:t>
            </a:r>
            <a:r>
              <a:rPr lang="en-GB" sz="1600" b="0" i="0" dirty="0" err="1">
                <a:latin typeface="Arial" panose="020B0604020202020204" pitchFamily="34" charset="0"/>
                <a:cs typeface="Arial" panose="020B0604020202020204" pitchFamily="34" charset="0"/>
              </a:rPr>
              <a:t>Montalescot</a:t>
            </a:r>
            <a:r>
              <a:rPr lang="en-GB" sz="1600" b="0" i="0" dirty="0">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rPr>
              <a:t> Abbott, Amgen, AstraZeneca, </a:t>
            </a:r>
            <a:r>
              <a:rPr lang="en-GB" sz="1600" dirty="0" err="1">
                <a:latin typeface="Arial" panose="020B0604020202020204" pitchFamily="34" charset="0"/>
                <a:cs typeface="Arial" panose="020B0604020202020204" pitchFamily="34" charset="0"/>
              </a:rPr>
              <a:t>Ascendia</a:t>
            </a:r>
            <a:r>
              <a:rPr lang="en-GB" sz="1600" dirty="0">
                <a:latin typeface="Arial" panose="020B0604020202020204" pitchFamily="34" charset="0"/>
                <a:cs typeface="Arial" panose="020B0604020202020204" pitchFamily="34" charset="0"/>
              </a:rPr>
              <a:t>, Bayer, BMS, Boehringer-Ingelheim, Boston-Scientific, </a:t>
            </a:r>
            <a:r>
              <a:rPr lang="en-GB" sz="1600" dirty="0" err="1">
                <a:latin typeface="Arial" panose="020B0604020202020204" pitchFamily="34" charset="0"/>
                <a:cs typeface="Arial" panose="020B0604020202020204" pitchFamily="34" charset="0"/>
              </a:rPr>
              <a:t>Celecor</a:t>
            </a:r>
            <a:r>
              <a:rPr lang="en-GB" sz="1600" dirty="0">
                <a:latin typeface="Arial" panose="020B0604020202020204" pitchFamily="34" charset="0"/>
                <a:cs typeface="Arial" panose="020B0604020202020204" pitchFamily="34" charset="0"/>
              </a:rPr>
              <a:t>, </a:t>
            </a:r>
            <a:r>
              <a:rPr lang="en-GB" sz="1600" dirty="0" err="1">
                <a:latin typeface="Arial" panose="020B0604020202020204" pitchFamily="34" charset="0"/>
                <a:cs typeface="Arial" panose="020B0604020202020204" pitchFamily="34" charset="0"/>
              </a:rPr>
              <a:t>CSLBehring</a:t>
            </a:r>
            <a:r>
              <a:rPr lang="en-GB" sz="1600" dirty="0">
                <a:latin typeface="Arial" panose="020B0604020202020204" pitchFamily="34" charset="0"/>
                <a:cs typeface="Arial" panose="020B0604020202020204" pitchFamily="34" charset="0"/>
              </a:rPr>
              <a:t>, Idorsia, Lilly, Novartis, Novo, </a:t>
            </a:r>
            <a:r>
              <a:rPr lang="en-GB" sz="1600" dirty="0" err="1">
                <a:latin typeface="Arial" panose="020B0604020202020204" pitchFamily="34" charset="0"/>
                <a:cs typeface="Arial" panose="020B0604020202020204" pitchFamily="34" charset="0"/>
              </a:rPr>
              <a:t>Opalia</a:t>
            </a:r>
            <a:r>
              <a:rPr lang="en-GB" sz="1600" dirty="0">
                <a:latin typeface="Arial" panose="020B0604020202020204" pitchFamily="34" charset="0"/>
                <a:cs typeface="Arial" panose="020B0604020202020204" pitchFamily="34" charset="0"/>
              </a:rPr>
              <a:t>, Pfizer, Quantum Genomics, Sanofi, Terumo.</a:t>
            </a:r>
            <a:endParaRPr sz="1600" dirty="0">
              <a:latin typeface="Arial" panose="020B0604020202020204" pitchFamily="34" charset="0"/>
              <a:cs typeface="Arial" panose="020B0604020202020204" pitchFamily="34" charset="0"/>
            </a:endParaRPr>
          </a:p>
          <a:p>
            <a:pPr marL="285750" indent="-285750"/>
            <a:r>
              <a:rPr lang="en-GB" sz="1600" b="0" i="0" dirty="0">
                <a:latin typeface="Arial" panose="020B0604020202020204" pitchFamily="34" charset="0"/>
                <a:cs typeface="Arial" panose="020B0604020202020204" pitchFamily="34" charset="0"/>
              </a:rPr>
              <a:t>Prof. </a:t>
            </a:r>
            <a:r>
              <a:rPr lang="en-GB" sz="1600" dirty="0">
                <a:latin typeface="Arial" panose="020B0604020202020204" pitchFamily="34" charset="0"/>
                <a:cs typeface="Arial" panose="020B0604020202020204" pitchFamily="34" charset="0"/>
              </a:rPr>
              <a:t>Peter Grant: Speaker and advisory board member for BMS, Takeda, Astra Zeneca, Lilly, Novo Nordisk, Novartis, Bayer </a:t>
            </a:r>
            <a:r>
              <a:rPr lang="en-US" altLang="en-US" sz="1600" dirty="0">
                <a:latin typeface="Arial" panose="020B0604020202020204" pitchFamily="34" charset="0"/>
                <a:cs typeface="Arial" panose="020B0604020202020204" pitchFamily="34" charset="0"/>
              </a:rPr>
              <a:t>Diabetes adviser to </a:t>
            </a:r>
            <a:r>
              <a:rPr lang="en-US" altLang="en-US" sz="1600" dirty="0" err="1">
                <a:latin typeface="Arial" panose="020B0604020202020204" pitchFamily="34" charset="0"/>
                <a:cs typeface="Arial" panose="020B0604020202020204" pitchFamily="34" charset="0"/>
              </a:rPr>
              <a:t>Synexus</a:t>
            </a:r>
            <a:r>
              <a:rPr lang="en-US" altLang="en-US" sz="1600" dirty="0">
                <a:latin typeface="Arial" panose="020B0604020202020204" pitchFamily="34" charset="0"/>
                <a:cs typeface="Arial" panose="020B0604020202020204" pitchFamily="34" charset="0"/>
              </a:rPr>
              <a:t>. Speaker for the Medicines Company. Editor-in-Chief, </a:t>
            </a:r>
            <a:r>
              <a:rPr lang="en-US" altLang="en-US" sz="1600" i="1" dirty="0">
                <a:latin typeface="Arial" panose="020B0604020202020204" pitchFamily="34" charset="0"/>
                <a:cs typeface="Arial" panose="020B0604020202020204" pitchFamily="34" charset="0"/>
              </a:rPr>
              <a:t>Diabetes and Vascular Disease Research. </a:t>
            </a:r>
            <a:r>
              <a:rPr lang="en-US" altLang="en-US" sz="1600" dirty="0">
                <a:latin typeface="Arial" panose="020B0604020202020204" pitchFamily="34" charset="0"/>
                <a:cs typeface="Arial" panose="020B0604020202020204" pitchFamily="34" charset="0"/>
              </a:rPr>
              <a:t>Co-Chair 2013 and 2020 ESC/EASD guidelines on prevention and management of CV disease in pre-diabetes and diabetes</a:t>
            </a:r>
          </a:p>
          <a:p>
            <a:pPr marL="285750" indent="-285750" algn="just">
              <a:buSzPts val="1400"/>
            </a:pPr>
            <a:r>
              <a:rPr lang="en-GB" sz="1600" b="0" i="0" dirty="0">
                <a:latin typeface="Arial" panose="020B0604020202020204" pitchFamily="34" charset="0"/>
                <a:cs typeface="Arial" panose="020B0604020202020204" pitchFamily="34" charset="0"/>
              </a:rPr>
              <a:t>Prof. Gaetano Maria De Ferrari: Steering Committee Member : Amgen, Merck Advisory Board &amp; Speaker’s Fee: Amgen, Lilly, Sanofi, Sigma Tau, UCB</a:t>
            </a:r>
            <a:endParaRPr sz="1600" dirty="0">
              <a:latin typeface="Arial" panose="020B0604020202020204" pitchFamily="34" charset="0"/>
              <a:cs typeface="Arial" panose="020B0604020202020204" pitchFamily="34" charset="0"/>
            </a:endParaRPr>
          </a:p>
          <a:p>
            <a:pPr marL="357188" lvl="0" indent="-268288" algn="just" rtl="0">
              <a:spcBef>
                <a:spcPts val="1200"/>
              </a:spcBef>
              <a:spcAft>
                <a:spcPts val="0"/>
              </a:spcAft>
              <a:buSzPts val="1400"/>
              <a:buNone/>
            </a:pPr>
            <a:endParaRPr sz="1600" b="0" i="0" dirty="0">
              <a:latin typeface="Arial" panose="020B0604020202020204" pitchFamily="34" charset="0"/>
              <a:ea typeface="Poppins"/>
              <a:cs typeface="Arial" panose="020B0604020202020204" pitchFamily="34" charset="0"/>
              <a:sym typeface="Poppins"/>
            </a:endParaRPr>
          </a:p>
          <a:p>
            <a:pPr marL="357188" lvl="0" indent="-268288" algn="just" rtl="0">
              <a:spcBef>
                <a:spcPts val="1200"/>
              </a:spcBef>
              <a:spcAft>
                <a:spcPts val="0"/>
              </a:spcAft>
              <a:buSzPts val="1400"/>
              <a:buNone/>
            </a:pPr>
            <a:endParaRPr sz="1600" b="0" i="0" dirty="0">
              <a:latin typeface="Arial" panose="020B0604020202020204" pitchFamily="34" charset="0"/>
              <a:ea typeface="Poppins"/>
              <a:cs typeface="Arial" panose="020B0604020202020204" pitchFamily="34" charset="0"/>
              <a:sym typeface="Poppins"/>
            </a:endParaRPr>
          </a:p>
          <a:p>
            <a:pPr marL="357188" lvl="0" indent="-268288" algn="just" rtl="0">
              <a:spcBef>
                <a:spcPts val="1200"/>
              </a:spcBef>
              <a:spcAft>
                <a:spcPts val="0"/>
              </a:spcAft>
              <a:buSzPts val="1400"/>
              <a:buNone/>
            </a:pPr>
            <a:endParaRPr sz="1600" b="0" i="0" dirty="0">
              <a:latin typeface="Arial" panose="020B0604020202020204" pitchFamily="34" charset="0"/>
              <a:ea typeface="Poppins"/>
              <a:cs typeface="Arial" panose="020B0604020202020204" pitchFamily="34" charset="0"/>
              <a:sym typeface="Poppins"/>
            </a:endParaRPr>
          </a:p>
          <a:p>
            <a:pPr marL="357188" lvl="0" indent="-255588" algn="l" rtl="0">
              <a:spcBef>
                <a:spcPts val="1200"/>
              </a:spcBef>
              <a:spcAft>
                <a:spcPts val="0"/>
              </a:spcAft>
              <a:buClr>
                <a:schemeClr val="accent1"/>
              </a:buClr>
              <a:buSzPts val="1600"/>
              <a:buNone/>
            </a:pPr>
            <a:endParaRPr sz="1600" dirty="0">
              <a:latin typeface="Arial" panose="020B0604020202020204" pitchFamily="34" charset="0"/>
              <a:cs typeface="Arial" panose="020B0604020202020204" pitchFamily="34" charset="0"/>
            </a:endParaRPr>
          </a:p>
        </p:txBody>
      </p:sp>
      <p:sp>
        <p:nvSpPr>
          <p:cNvPr id="247" name="Google Shape;247;p7"/>
          <p:cNvSpPr txBox="1">
            <a:spLocks noGrp="1"/>
          </p:cNvSpPr>
          <p:nvPr>
            <p:ph type="title"/>
          </p:nvPr>
        </p:nvSpPr>
        <p:spPr>
          <a:xfrm>
            <a:off x="619201" y="259200"/>
            <a:ext cx="8740799" cy="8640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rgbClr val="5D8298"/>
              </a:buClr>
              <a:buSzPts val="2800"/>
              <a:buFont typeface="Arial"/>
              <a:buNone/>
            </a:pPr>
            <a:r>
              <a:rPr lang="en-GB" dirty="0"/>
              <a:t>DISCLAIMER AND DISCLOSURES</a:t>
            </a:r>
            <a:endParaRPr dirty="0"/>
          </a:p>
        </p:txBody>
      </p:sp>
      <p:sp>
        <p:nvSpPr>
          <p:cNvPr id="248" name="Google Shape;248;p7"/>
          <p:cNvSpPr txBox="1">
            <a:spLocks noGrp="1"/>
          </p:cNvSpPr>
          <p:nvPr>
            <p:ph type="sldNum" idx="12"/>
          </p:nvPr>
        </p:nvSpPr>
        <p:spPr>
          <a:xfrm>
            <a:off x="10800523" y="6428359"/>
            <a:ext cx="781877" cy="365125"/>
          </a:xfrm>
          <a:prstGeom prst="rect">
            <a:avLst/>
          </a:prstGeom>
          <a:noFill/>
          <a:ln>
            <a:noFill/>
          </a:ln>
        </p:spPr>
        <p:txBody>
          <a:bodyPr spcFirstLastPara="1"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100" b="0" i="0" u="none" strike="noStrike" kern="0" cap="none" spc="0" normalizeH="0" baseline="0" noProof="0">
                <a:ln>
                  <a:noFill/>
                </a:ln>
                <a:solidFill>
                  <a:srgbClr val="5D829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100" b="0" i="0" u="none" strike="noStrike" kern="0" cap="none" spc="0" normalizeH="0" baseline="0" noProof="0">
              <a:ln>
                <a:noFill/>
              </a:ln>
              <a:solidFill>
                <a:srgbClr val="5D8298"/>
              </a:solidFill>
              <a:effectLst/>
              <a:uLnTx/>
              <a:uFillTx/>
              <a:latin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9228339" y="3651901"/>
            <a:ext cx="1100405" cy="792088"/>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5" name="Text Placeholder 24">
            <a:extLst>
              <a:ext uri="{FF2B5EF4-FFF2-40B4-BE49-F238E27FC236}">
                <a16:creationId xmlns:a16="http://schemas.microsoft.com/office/drawing/2014/main" id="{01BADBE4-FEF6-FF45-AF6A-AB8C5BFB683D}"/>
              </a:ext>
            </a:extLst>
          </p:cNvPr>
          <p:cNvSpPr>
            <a:spLocks noGrp="1"/>
          </p:cNvSpPr>
          <p:nvPr>
            <p:ph type="body" idx="1"/>
          </p:nvPr>
        </p:nvSpPr>
        <p:spPr>
          <a:xfrm>
            <a:off x="609600" y="1368271"/>
            <a:ext cx="10972800" cy="702470"/>
          </a:xfrm>
        </p:spPr>
        <p:txBody>
          <a:bodyPr/>
          <a:lstStyle/>
          <a:p>
            <a:r>
              <a:rPr lang="en-US" dirty="0"/>
              <a:t>An 18-year prospective population-based study in </a:t>
            </a:r>
            <a:r>
              <a:rPr lang="en-US" dirty="0" err="1"/>
              <a:t>finnish</a:t>
            </a:r>
            <a:r>
              <a:rPr lang="en-US" dirty="0"/>
              <a:t> subjects</a:t>
            </a:r>
          </a:p>
        </p:txBody>
      </p:sp>
      <p:sp>
        <p:nvSpPr>
          <p:cNvPr id="15" name="Title 14">
            <a:extLst>
              <a:ext uri="{FF2B5EF4-FFF2-40B4-BE49-F238E27FC236}">
                <a16:creationId xmlns:a16="http://schemas.microsoft.com/office/drawing/2014/main" id="{4180DD81-C3C7-924E-9DC3-CA5F55EB12FB}"/>
              </a:ext>
            </a:extLst>
          </p:cNvPr>
          <p:cNvSpPr>
            <a:spLocks noGrp="1"/>
          </p:cNvSpPr>
          <p:nvPr>
            <p:ph type="title"/>
          </p:nvPr>
        </p:nvSpPr>
        <p:spPr/>
        <p:txBody>
          <a:bodyPr/>
          <a:lstStyle/>
          <a:p>
            <a:r>
              <a:rPr lang="en-GB" dirty="0"/>
              <a:t>Type 2 diabetes as a ‘coronary heart </a:t>
            </a:r>
            <a:br>
              <a:rPr lang="en-GB" dirty="0"/>
            </a:br>
            <a:r>
              <a:rPr lang="en-GB" dirty="0"/>
              <a:t>disease equivalent’</a:t>
            </a:r>
          </a:p>
        </p:txBody>
      </p:sp>
      <p:sp>
        <p:nvSpPr>
          <p:cNvPr id="31" name="Content Placeholder 30">
            <a:extLst>
              <a:ext uri="{FF2B5EF4-FFF2-40B4-BE49-F238E27FC236}">
                <a16:creationId xmlns:a16="http://schemas.microsoft.com/office/drawing/2014/main" id="{7DC4B38A-4C57-EC43-AA86-862FC72E6F7B}"/>
              </a:ext>
            </a:extLst>
          </p:cNvPr>
          <p:cNvSpPr>
            <a:spLocks noGrp="1"/>
          </p:cNvSpPr>
          <p:nvPr>
            <p:ph sz="quarter" idx="15"/>
          </p:nvPr>
        </p:nvSpPr>
        <p:spPr/>
        <p:txBody>
          <a:bodyPr/>
          <a:lstStyle/>
          <a:p>
            <a:r>
              <a:rPr lang="en-GB" dirty="0"/>
              <a:t>CHD, coronary heart disease; DM, diabetes mellitus; MI, myocardial infarction</a:t>
            </a:r>
          </a:p>
          <a:p>
            <a:r>
              <a:rPr lang="en-GB" dirty="0" err="1"/>
              <a:t>Juutilainen</a:t>
            </a:r>
            <a:r>
              <a:rPr lang="en-GB" dirty="0"/>
              <a:t> A, et al. Diabetes Care. 2005;28:2901-7</a:t>
            </a:r>
          </a:p>
        </p:txBody>
      </p:sp>
      <p:sp>
        <p:nvSpPr>
          <p:cNvPr id="39" name="Slide Number Placeholder 16">
            <a:extLst>
              <a:ext uri="{FF2B5EF4-FFF2-40B4-BE49-F238E27FC236}">
                <a16:creationId xmlns:a16="http://schemas.microsoft.com/office/drawing/2014/main" id="{6A78A5AB-6864-2441-AA31-4C1664647F7E}"/>
              </a:ext>
            </a:extLst>
          </p:cNvPr>
          <p:cNvSpPr>
            <a:spLocks noGrp="1"/>
          </p:cNvSpPr>
          <p:nvPr>
            <p:ph type="sldNum" sz="quarter" idx="4"/>
          </p:nvPr>
        </p:nvSpPr>
        <p:spPr>
          <a:xfrm>
            <a:off x="10800523" y="6428359"/>
            <a:ext cx="781877" cy="365125"/>
          </a:xfrm>
        </p:spPr>
        <p:txBody>
          <a:bodyPr/>
          <a:lstStyle/>
          <a:p>
            <a:fld id="{FCE43C0F-8A7B-3A4B-9DB5-B3472E36E833}" type="slidenum">
              <a:rPr lang="en-GB" smtClean="0"/>
              <a:pPr/>
              <a:t>40</a:t>
            </a:fld>
            <a:endParaRPr lang="en-GB" dirty="0"/>
          </a:p>
        </p:txBody>
      </p:sp>
      <p:sp>
        <p:nvSpPr>
          <p:cNvPr id="41" name="TextBox 40">
            <a:extLst>
              <a:ext uri="{FF2B5EF4-FFF2-40B4-BE49-F238E27FC236}">
                <a16:creationId xmlns:a16="http://schemas.microsoft.com/office/drawing/2014/main" id="{D5487F8A-362A-DC49-84A7-BF4A77E0B2A3}"/>
              </a:ext>
            </a:extLst>
          </p:cNvPr>
          <p:cNvSpPr txBox="1"/>
          <p:nvPr/>
        </p:nvSpPr>
        <p:spPr>
          <a:xfrm rot="16200000">
            <a:off x="1603223" y="3705948"/>
            <a:ext cx="1364476" cy="369332"/>
          </a:xfrm>
          <a:prstGeom prst="rect">
            <a:avLst/>
          </a:prstGeom>
          <a:noFill/>
        </p:spPr>
        <p:txBody>
          <a:bodyPr wrap="none" rtlCol="0">
            <a:spAutoFit/>
          </a:bodyPr>
          <a:lstStyle/>
          <a:p>
            <a:r>
              <a:rPr lang="it-IT" b="1" dirty="0">
                <a:latin typeface="Arial" pitchFamily="34" charset="0"/>
                <a:cs typeface="Arial" pitchFamily="34" charset="0"/>
              </a:rPr>
              <a:t>CHD </a:t>
            </a:r>
            <a:r>
              <a:rPr lang="it-IT" b="1" dirty="0" err="1">
                <a:latin typeface="Arial" pitchFamily="34" charset="0"/>
                <a:cs typeface="Arial" pitchFamily="34" charset="0"/>
              </a:rPr>
              <a:t>death</a:t>
            </a:r>
            <a:endParaRPr lang="it-IT" b="1" dirty="0">
              <a:latin typeface="Arial" pitchFamily="34" charset="0"/>
              <a:cs typeface="Arial" pitchFamily="34" charset="0"/>
            </a:endParaRPr>
          </a:p>
        </p:txBody>
      </p:sp>
      <p:sp>
        <p:nvSpPr>
          <p:cNvPr id="42" name="TextBox 41">
            <a:extLst>
              <a:ext uri="{FF2B5EF4-FFF2-40B4-BE49-F238E27FC236}">
                <a16:creationId xmlns:a16="http://schemas.microsoft.com/office/drawing/2014/main" id="{1EC84F78-1552-764D-AFED-27CA544B0106}"/>
              </a:ext>
            </a:extLst>
          </p:cNvPr>
          <p:cNvSpPr txBox="1"/>
          <p:nvPr/>
        </p:nvSpPr>
        <p:spPr>
          <a:xfrm>
            <a:off x="6071075" y="6044261"/>
            <a:ext cx="487378" cy="276999"/>
          </a:xfrm>
          <a:prstGeom prst="rect">
            <a:avLst/>
          </a:prstGeom>
          <a:noFill/>
        </p:spPr>
        <p:txBody>
          <a:bodyPr wrap="none" lIns="0" tIns="0" rIns="0" bIns="0" rtlCol="0">
            <a:spAutoFit/>
          </a:bodyPr>
          <a:lstStyle/>
          <a:p>
            <a:r>
              <a:rPr lang="en-GB" b="1" dirty="0">
                <a:latin typeface="Arial" panose="020B0604020202020204" pitchFamily="34" charset="0"/>
                <a:ea typeface="Aileron" charset="0"/>
                <a:cs typeface="Arial" panose="020B0604020202020204" pitchFamily="34" charset="0"/>
              </a:rPr>
              <a:t>Year</a:t>
            </a:r>
          </a:p>
        </p:txBody>
      </p:sp>
      <p:sp>
        <p:nvSpPr>
          <p:cNvPr id="43" name="TextBox 42">
            <a:extLst>
              <a:ext uri="{FF2B5EF4-FFF2-40B4-BE49-F238E27FC236}">
                <a16:creationId xmlns:a16="http://schemas.microsoft.com/office/drawing/2014/main" id="{D95138EF-4F68-C04A-B30E-095CA252FF61}"/>
              </a:ext>
            </a:extLst>
          </p:cNvPr>
          <p:cNvSpPr txBox="1"/>
          <p:nvPr/>
        </p:nvSpPr>
        <p:spPr>
          <a:xfrm>
            <a:off x="3070293" y="5751925"/>
            <a:ext cx="113814" cy="246221"/>
          </a:xfrm>
          <a:prstGeom prst="rect">
            <a:avLst/>
          </a:prstGeom>
          <a:noFill/>
        </p:spPr>
        <p:txBody>
          <a:bodyPr wrap="none" lIns="0" tIns="0" rIns="0" bIns="0" rtlCol="0">
            <a:spAutoFit/>
          </a:bodyPr>
          <a:lstStyle/>
          <a:p>
            <a:pPr algn="ctr"/>
            <a:r>
              <a:rPr lang="en-GB" sz="1600" dirty="0">
                <a:latin typeface="Arial" panose="020B0604020202020204" pitchFamily="34" charset="0"/>
                <a:ea typeface="Aileron" charset="0"/>
                <a:cs typeface="Arial" panose="020B0604020202020204" pitchFamily="34" charset="0"/>
              </a:rPr>
              <a:t>0</a:t>
            </a:r>
          </a:p>
        </p:txBody>
      </p:sp>
      <p:cxnSp>
        <p:nvCxnSpPr>
          <p:cNvPr id="44" name="Straight Connector 43">
            <a:extLst>
              <a:ext uri="{FF2B5EF4-FFF2-40B4-BE49-F238E27FC236}">
                <a16:creationId xmlns:a16="http://schemas.microsoft.com/office/drawing/2014/main" id="{E3E1A89C-A081-BA42-84B6-698C74945C68}"/>
              </a:ext>
            </a:extLst>
          </p:cNvPr>
          <p:cNvCxnSpPr>
            <a:cxnSpLocks/>
          </p:cNvCxnSpPr>
          <p:nvPr/>
        </p:nvCxnSpPr>
        <p:spPr>
          <a:xfrm>
            <a:off x="3120529" y="5644820"/>
            <a:ext cx="634152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2E672E21-8FF0-794F-9F24-8C21DC4C7C2E}"/>
              </a:ext>
            </a:extLst>
          </p:cNvPr>
          <p:cNvCxnSpPr>
            <a:cxnSpLocks/>
          </p:cNvCxnSpPr>
          <p:nvPr/>
        </p:nvCxnSpPr>
        <p:spPr>
          <a:xfrm flipV="1">
            <a:off x="3126977" y="2107096"/>
            <a:ext cx="0" cy="362097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EAC8FE80-7992-3441-A48C-620057E29242}"/>
              </a:ext>
            </a:extLst>
          </p:cNvPr>
          <p:cNvSpPr txBox="1"/>
          <p:nvPr/>
        </p:nvSpPr>
        <p:spPr>
          <a:xfrm>
            <a:off x="4636948" y="5751925"/>
            <a:ext cx="113814" cy="246221"/>
          </a:xfrm>
          <a:prstGeom prst="rect">
            <a:avLst/>
          </a:prstGeom>
          <a:noFill/>
        </p:spPr>
        <p:txBody>
          <a:bodyPr wrap="none" lIns="0" tIns="0" rIns="0" bIns="0" rtlCol="0">
            <a:spAutoFit/>
          </a:bodyPr>
          <a:lstStyle/>
          <a:p>
            <a:pPr algn="ctr"/>
            <a:r>
              <a:rPr lang="en-GB" sz="1600" dirty="0">
                <a:latin typeface="Arial" panose="020B0604020202020204" pitchFamily="34" charset="0"/>
                <a:ea typeface="Aileron" charset="0"/>
                <a:cs typeface="Arial" panose="020B0604020202020204" pitchFamily="34" charset="0"/>
              </a:rPr>
              <a:t>5</a:t>
            </a:r>
          </a:p>
        </p:txBody>
      </p:sp>
      <p:cxnSp>
        <p:nvCxnSpPr>
          <p:cNvPr id="49" name="Straight Connector 48">
            <a:extLst>
              <a:ext uri="{FF2B5EF4-FFF2-40B4-BE49-F238E27FC236}">
                <a16:creationId xmlns:a16="http://schemas.microsoft.com/office/drawing/2014/main" id="{15D1E6B5-890B-DF4C-9C29-7941D2CB12C5}"/>
              </a:ext>
            </a:extLst>
          </p:cNvPr>
          <p:cNvCxnSpPr>
            <a:cxnSpLocks/>
          </p:cNvCxnSpPr>
          <p:nvPr/>
        </p:nvCxnSpPr>
        <p:spPr>
          <a:xfrm flipV="1">
            <a:off x="4693632" y="5637359"/>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B99E95F1-7651-524A-813C-C4DE57A0A318}"/>
              </a:ext>
            </a:extLst>
          </p:cNvPr>
          <p:cNvSpPr txBox="1"/>
          <p:nvPr/>
        </p:nvSpPr>
        <p:spPr>
          <a:xfrm>
            <a:off x="6168951" y="5751925"/>
            <a:ext cx="227627" cy="246221"/>
          </a:xfrm>
          <a:prstGeom prst="rect">
            <a:avLst/>
          </a:prstGeom>
          <a:noFill/>
        </p:spPr>
        <p:txBody>
          <a:bodyPr wrap="none" lIns="0" tIns="0" rIns="0" bIns="0" rtlCol="0">
            <a:spAutoFit/>
          </a:bodyPr>
          <a:lstStyle/>
          <a:p>
            <a:pPr algn="ctr"/>
            <a:r>
              <a:rPr lang="en-GB" sz="1600" dirty="0">
                <a:latin typeface="Arial" panose="020B0604020202020204" pitchFamily="34" charset="0"/>
                <a:ea typeface="Aileron" charset="0"/>
                <a:cs typeface="Arial" panose="020B0604020202020204" pitchFamily="34" charset="0"/>
              </a:rPr>
              <a:t>10</a:t>
            </a:r>
          </a:p>
        </p:txBody>
      </p:sp>
      <p:cxnSp>
        <p:nvCxnSpPr>
          <p:cNvPr id="53" name="Straight Connector 52">
            <a:extLst>
              <a:ext uri="{FF2B5EF4-FFF2-40B4-BE49-F238E27FC236}">
                <a16:creationId xmlns:a16="http://schemas.microsoft.com/office/drawing/2014/main" id="{A37BB7ED-8D60-A843-9A55-D68C6275FE92}"/>
              </a:ext>
            </a:extLst>
          </p:cNvPr>
          <p:cNvCxnSpPr>
            <a:cxnSpLocks/>
          </p:cNvCxnSpPr>
          <p:nvPr/>
        </p:nvCxnSpPr>
        <p:spPr>
          <a:xfrm flipV="1">
            <a:off x="6282541" y="5637359"/>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85ACF265-5584-8A43-BF36-0A79C0670708}"/>
              </a:ext>
            </a:extLst>
          </p:cNvPr>
          <p:cNvSpPr txBox="1"/>
          <p:nvPr/>
        </p:nvSpPr>
        <p:spPr>
          <a:xfrm>
            <a:off x="7811590" y="5751925"/>
            <a:ext cx="113814" cy="246221"/>
          </a:xfrm>
          <a:prstGeom prst="rect">
            <a:avLst/>
          </a:prstGeom>
          <a:noFill/>
        </p:spPr>
        <p:txBody>
          <a:bodyPr wrap="none" lIns="0" tIns="0" rIns="0" bIns="0" rtlCol="0">
            <a:spAutoFit/>
          </a:bodyPr>
          <a:lstStyle/>
          <a:p>
            <a:pPr algn="ctr"/>
            <a:r>
              <a:rPr lang="en-GB" sz="1600" dirty="0">
                <a:latin typeface="Arial" panose="020B0604020202020204" pitchFamily="34" charset="0"/>
                <a:ea typeface="Aileron" charset="0"/>
                <a:cs typeface="Arial" panose="020B0604020202020204" pitchFamily="34" charset="0"/>
              </a:rPr>
              <a:t>6</a:t>
            </a:r>
          </a:p>
        </p:txBody>
      </p:sp>
      <p:cxnSp>
        <p:nvCxnSpPr>
          <p:cNvPr id="57" name="Straight Connector 56">
            <a:extLst>
              <a:ext uri="{FF2B5EF4-FFF2-40B4-BE49-F238E27FC236}">
                <a16:creationId xmlns:a16="http://schemas.microsoft.com/office/drawing/2014/main" id="{5F424A21-9FC3-0A4E-ADD7-2DB897749D70}"/>
              </a:ext>
            </a:extLst>
          </p:cNvPr>
          <p:cNvCxnSpPr>
            <a:cxnSpLocks/>
          </p:cNvCxnSpPr>
          <p:nvPr/>
        </p:nvCxnSpPr>
        <p:spPr>
          <a:xfrm flipV="1">
            <a:off x="7868274" y="5637359"/>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1C2441B5-B3E1-574D-BBEB-4C16FDB30E90}"/>
              </a:ext>
            </a:extLst>
          </p:cNvPr>
          <p:cNvSpPr txBox="1"/>
          <p:nvPr/>
        </p:nvSpPr>
        <p:spPr>
          <a:xfrm>
            <a:off x="9338705" y="5751925"/>
            <a:ext cx="227627" cy="246221"/>
          </a:xfrm>
          <a:prstGeom prst="rect">
            <a:avLst/>
          </a:prstGeom>
          <a:noFill/>
        </p:spPr>
        <p:txBody>
          <a:bodyPr wrap="none" lIns="0" tIns="0" rIns="0" bIns="0" rtlCol="0">
            <a:spAutoFit/>
          </a:bodyPr>
          <a:lstStyle/>
          <a:p>
            <a:pPr algn="ctr"/>
            <a:r>
              <a:rPr lang="en-GB" sz="1600" dirty="0">
                <a:latin typeface="Arial" panose="020B0604020202020204" pitchFamily="34" charset="0"/>
                <a:ea typeface="Aileron" charset="0"/>
                <a:cs typeface="Arial" panose="020B0604020202020204" pitchFamily="34" charset="0"/>
              </a:rPr>
              <a:t>20</a:t>
            </a:r>
          </a:p>
        </p:txBody>
      </p:sp>
      <p:cxnSp>
        <p:nvCxnSpPr>
          <p:cNvPr id="59" name="Straight Connector 58">
            <a:extLst>
              <a:ext uri="{FF2B5EF4-FFF2-40B4-BE49-F238E27FC236}">
                <a16:creationId xmlns:a16="http://schemas.microsoft.com/office/drawing/2014/main" id="{B8AB0300-9D1A-134E-88CE-A0C7CAD8E2A4}"/>
              </a:ext>
            </a:extLst>
          </p:cNvPr>
          <p:cNvCxnSpPr>
            <a:cxnSpLocks/>
          </p:cNvCxnSpPr>
          <p:nvPr/>
        </p:nvCxnSpPr>
        <p:spPr>
          <a:xfrm flipV="1">
            <a:off x="9452295" y="5637359"/>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B1F040FF-8796-EA41-9706-A0D30E3C8037}"/>
              </a:ext>
            </a:extLst>
          </p:cNvPr>
          <p:cNvCxnSpPr>
            <a:cxnSpLocks/>
          </p:cNvCxnSpPr>
          <p:nvPr/>
        </p:nvCxnSpPr>
        <p:spPr>
          <a:xfrm rot="5400000" flipV="1">
            <a:off x="3076178" y="4902693"/>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3" name="TextBox 62">
            <a:extLst>
              <a:ext uri="{FF2B5EF4-FFF2-40B4-BE49-F238E27FC236}">
                <a16:creationId xmlns:a16="http://schemas.microsoft.com/office/drawing/2014/main" id="{1F10AE06-3548-3E4F-A887-A6CBD2B9D027}"/>
              </a:ext>
            </a:extLst>
          </p:cNvPr>
          <p:cNvSpPr txBox="1"/>
          <p:nvPr/>
        </p:nvSpPr>
        <p:spPr>
          <a:xfrm>
            <a:off x="2666942" y="5515346"/>
            <a:ext cx="285335" cy="246221"/>
          </a:xfrm>
          <a:prstGeom prst="rect">
            <a:avLst/>
          </a:prstGeom>
          <a:noFill/>
        </p:spPr>
        <p:txBody>
          <a:bodyPr wrap="none" lIns="0" tIns="0" rIns="0" bIns="0" rtlCol="0">
            <a:spAutoFit/>
          </a:bodyPr>
          <a:lstStyle/>
          <a:p>
            <a:pPr algn="r"/>
            <a:r>
              <a:rPr lang="en-GB" sz="1600" dirty="0">
                <a:latin typeface="Arial" panose="020B0604020202020204" pitchFamily="34" charset="0"/>
                <a:ea typeface="Aileron" charset="0"/>
                <a:cs typeface="Arial" panose="020B0604020202020204" pitchFamily="34" charset="0"/>
              </a:rPr>
              <a:t>0.0</a:t>
            </a:r>
          </a:p>
        </p:txBody>
      </p:sp>
      <p:cxnSp>
        <p:nvCxnSpPr>
          <p:cNvPr id="64" name="Straight Connector 63">
            <a:extLst>
              <a:ext uri="{FF2B5EF4-FFF2-40B4-BE49-F238E27FC236}">
                <a16:creationId xmlns:a16="http://schemas.microsoft.com/office/drawing/2014/main" id="{74270762-C95C-694C-BB3B-20F6A1AC78D8}"/>
              </a:ext>
            </a:extLst>
          </p:cNvPr>
          <p:cNvCxnSpPr>
            <a:cxnSpLocks/>
          </p:cNvCxnSpPr>
          <p:nvPr/>
        </p:nvCxnSpPr>
        <p:spPr>
          <a:xfrm rot="5400000" flipV="1">
            <a:off x="3076179" y="5599240"/>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5" name="TextBox 64">
            <a:extLst>
              <a:ext uri="{FF2B5EF4-FFF2-40B4-BE49-F238E27FC236}">
                <a16:creationId xmlns:a16="http://schemas.microsoft.com/office/drawing/2014/main" id="{392EADDB-0B7B-6F4F-ACA3-F3D652DB3383}"/>
              </a:ext>
            </a:extLst>
          </p:cNvPr>
          <p:cNvSpPr txBox="1"/>
          <p:nvPr/>
        </p:nvSpPr>
        <p:spPr>
          <a:xfrm>
            <a:off x="2666943" y="4098358"/>
            <a:ext cx="285335" cy="246221"/>
          </a:xfrm>
          <a:prstGeom prst="rect">
            <a:avLst/>
          </a:prstGeom>
          <a:noFill/>
        </p:spPr>
        <p:txBody>
          <a:bodyPr wrap="none" lIns="0" tIns="0" rIns="0" bIns="0" rtlCol="0">
            <a:spAutoFit/>
          </a:bodyPr>
          <a:lstStyle/>
          <a:p>
            <a:pPr algn="r"/>
            <a:r>
              <a:rPr lang="en-GB" sz="1600" dirty="0">
                <a:latin typeface="Arial" panose="020B0604020202020204" pitchFamily="34" charset="0"/>
                <a:ea typeface="Aileron" charset="0"/>
                <a:cs typeface="Arial" panose="020B0604020202020204" pitchFamily="34" charset="0"/>
              </a:rPr>
              <a:t>0.4</a:t>
            </a:r>
          </a:p>
        </p:txBody>
      </p:sp>
      <p:cxnSp>
        <p:nvCxnSpPr>
          <p:cNvPr id="66" name="Straight Connector 65">
            <a:extLst>
              <a:ext uri="{FF2B5EF4-FFF2-40B4-BE49-F238E27FC236}">
                <a16:creationId xmlns:a16="http://schemas.microsoft.com/office/drawing/2014/main" id="{398837F0-C38A-E54E-83C8-E22EB6ACF4DE}"/>
              </a:ext>
            </a:extLst>
          </p:cNvPr>
          <p:cNvCxnSpPr>
            <a:cxnSpLocks/>
          </p:cNvCxnSpPr>
          <p:nvPr/>
        </p:nvCxnSpPr>
        <p:spPr>
          <a:xfrm rot="5400000" flipV="1">
            <a:off x="3076180" y="4182252"/>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7" name="TextBox 66">
            <a:extLst>
              <a:ext uri="{FF2B5EF4-FFF2-40B4-BE49-F238E27FC236}">
                <a16:creationId xmlns:a16="http://schemas.microsoft.com/office/drawing/2014/main" id="{4C253BD6-BF26-E042-805B-3DC401D84FA4}"/>
              </a:ext>
            </a:extLst>
          </p:cNvPr>
          <p:cNvSpPr txBox="1"/>
          <p:nvPr/>
        </p:nvSpPr>
        <p:spPr>
          <a:xfrm>
            <a:off x="2666944" y="3400190"/>
            <a:ext cx="285335" cy="246221"/>
          </a:xfrm>
          <a:prstGeom prst="rect">
            <a:avLst/>
          </a:prstGeom>
          <a:noFill/>
        </p:spPr>
        <p:txBody>
          <a:bodyPr wrap="none" lIns="0" tIns="0" rIns="0" bIns="0" rtlCol="0">
            <a:spAutoFit/>
          </a:bodyPr>
          <a:lstStyle/>
          <a:p>
            <a:pPr algn="r"/>
            <a:r>
              <a:rPr lang="en-GB" sz="1600" dirty="0">
                <a:latin typeface="Arial" panose="020B0604020202020204" pitchFamily="34" charset="0"/>
                <a:ea typeface="Aileron" charset="0"/>
                <a:cs typeface="Arial" panose="020B0604020202020204" pitchFamily="34" charset="0"/>
              </a:rPr>
              <a:t>0.6</a:t>
            </a:r>
          </a:p>
        </p:txBody>
      </p:sp>
      <p:cxnSp>
        <p:nvCxnSpPr>
          <p:cNvPr id="68" name="Straight Connector 67">
            <a:extLst>
              <a:ext uri="{FF2B5EF4-FFF2-40B4-BE49-F238E27FC236}">
                <a16:creationId xmlns:a16="http://schemas.microsoft.com/office/drawing/2014/main" id="{E44F4D14-5F87-0F41-BC93-64D635E87EFA}"/>
              </a:ext>
            </a:extLst>
          </p:cNvPr>
          <p:cNvCxnSpPr>
            <a:cxnSpLocks/>
          </p:cNvCxnSpPr>
          <p:nvPr/>
        </p:nvCxnSpPr>
        <p:spPr>
          <a:xfrm rot="5400000" flipV="1">
            <a:off x="3076181" y="3484084"/>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9" name="TextBox 68">
            <a:extLst>
              <a:ext uri="{FF2B5EF4-FFF2-40B4-BE49-F238E27FC236}">
                <a16:creationId xmlns:a16="http://schemas.microsoft.com/office/drawing/2014/main" id="{65B9BCBA-5948-CD48-BB7C-7ED95A5AC63D}"/>
              </a:ext>
            </a:extLst>
          </p:cNvPr>
          <p:cNvSpPr txBox="1"/>
          <p:nvPr/>
        </p:nvSpPr>
        <p:spPr>
          <a:xfrm>
            <a:off x="2666945" y="2687721"/>
            <a:ext cx="285335" cy="246221"/>
          </a:xfrm>
          <a:prstGeom prst="rect">
            <a:avLst/>
          </a:prstGeom>
          <a:noFill/>
        </p:spPr>
        <p:txBody>
          <a:bodyPr wrap="none" lIns="0" tIns="0" rIns="0" bIns="0" rtlCol="0">
            <a:spAutoFit/>
          </a:bodyPr>
          <a:lstStyle/>
          <a:p>
            <a:pPr algn="r"/>
            <a:r>
              <a:rPr lang="en-GB" sz="1600" dirty="0">
                <a:latin typeface="Arial" panose="020B0604020202020204" pitchFamily="34" charset="0"/>
                <a:ea typeface="Aileron" charset="0"/>
                <a:cs typeface="Arial" panose="020B0604020202020204" pitchFamily="34" charset="0"/>
              </a:rPr>
              <a:t>0.8</a:t>
            </a:r>
          </a:p>
        </p:txBody>
      </p:sp>
      <p:cxnSp>
        <p:nvCxnSpPr>
          <p:cNvPr id="70" name="Straight Connector 69">
            <a:extLst>
              <a:ext uri="{FF2B5EF4-FFF2-40B4-BE49-F238E27FC236}">
                <a16:creationId xmlns:a16="http://schemas.microsoft.com/office/drawing/2014/main" id="{94970AD1-5E66-764C-BA6C-C7677D7F310A}"/>
              </a:ext>
            </a:extLst>
          </p:cNvPr>
          <p:cNvCxnSpPr>
            <a:cxnSpLocks/>
          </p:cNvCxnSpPr>
          <p:nvPr/>
        </p:nvCxnSpPr>
        <p:spPr>
          <a:xfrm rot="5400000" flipV="1">
            <a:off x="3076182" y="2771615"/>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1" name="TextBox 70">
            <a:extLst>
              <a:ext uri="{FF2B5EF4-FFF2-40B4-BE49-F238E27FC236}">
                <a16:creationId xmlns:a16="http://schemas.microsoft.com/office/drawing/2014/main" id="{B0A7A96C-22C1-C648-862B-846467BC766A}"/>
              </a:ext>
            </a:extLst>
          </p:cNvPr>
          <p:cNvSpPr txBox="1"/>
          <p:nvPr/>
        </p:nvSpPr>
        <p:spPr>
          <a:xfrm>
            <a:off x="2666946" y="1972077"/>
            <a:ext cx="285335" cy="246221"/>
          </a:xfrm>
          <a:prstGeom prst="rect">
            <a:avLst/>
          </a:prstGeom>
          <a:noFill/>
        </p:spPr>
        <p:txBody>
          <a:bodyPr wrap="none" lIns="0" tIns="0" rIns="0" bIns="0" rtlCol="0">
            <a:spAutoFit/>
          </a:bodyPr>
          <a:lstStyle/>
          <a:p>
            <a:pPr algn="r"/>
            <a:r>
              <a:rPr lang="en-GB" sz="1600" dirty="0">
                <a:latin typeface="Arial" panose="020B0604020202020204" pitchFamily="34" charset="0"/>
                <a:ea typeface="Aileron" charset="0"/>
                <a:cs typeface="Arial" panose="020B0604020202020204" pitchFamily="34" charset="0"/>
              </a:rPr>
              <a:t>1.0</a:t>
            </a:r>
          </a:p>
        </p:txBody>
      </p:sp>
      <p:cxnSp>
        <p:nvCxnSpPr>
          <p:cNvPr id="72" name="Straight Connector 71">
            <a:extLst>
              <a:ext uri="{FF2B5EF4-FFF2-40B4-BE49-F238E27FC236}">
                <a16:creationId xmlns:a16="http://schemas.microsoft.com/office/drawing/2014/main" id="{05D71443-2F17-5244-87BA-2B2070F3E0BD}"/>
              </a:ext>
            </a:extLst>
          </p:cNvPr>
          <p:cNvCxnSpPr>
            <a:cxnSpLocks/>
          </p:cNvCxnSpPr>
          <p:nvPr/>
        </p:nvCxnSpPr>
        <p:spPr>
          <a:xfrm rot="5400000" flipV="1">
            <a:off x="3076184" y="2070962"/>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3" name="TextBox 72">
            <a:extLst>
              <a:ext uri="{FF2B5EF4-FFF2-40B4-BE49-F238E27FC236}">
                <a16:creationId xmlns:a16="http://schemas.microsoft.com/office/drawing/2014/main" id="{9D1D7561-BF75-9547-9BCE-AFD47AFB87EE}"/>
              </a:ext>
            </a:extLst>
          </p:cNvPr>
          <p:cNvSpPr txBox="1"/>
          <p:nvPr/>
        </p:nvSpPr>
        <p:spPr>
          <a:xfrm>
            <a:off x="2666942" y="4825129"/>
            <a:ext cx="285335" cy="246221"/>
          </a:xfrm>
          <a:prstGeom prst="rect">
            <a:avLst/>
          </a:prstGeom>
          <a:noFill/>
        </p:spPr>
        <p:txBody>
          <a:bodyPr wrap="none" lIns="0" tIns="0" rIns="0" bIns="0" rtlCol="0">
            <a:spAutoFit/>
          </a:bodyPr>
          <a:lstStyle/>
          <a:p>
            <a:pPr algn="r"/>
            <a:r>
              <a:rPr lang="en-GB" sz="1600" dirty="0">
                <a:latin typeface="Arial" panose="020B0604020202020204" pitchFamily="34" charset="0"/>
                <a:ea typeface="Aileron" charset="0"/>
                <a:cs typeface="Arial" panose="020B0604020202020204" pitchFamily="34" charset="0"/>
              </a:rPr>
              <a:t>0.2</a:t>
            </a:r>
          </a:p>
        </p:txBody>
      </p:sp>
      <p:sp>
        <p:nvSpPr>
          <p:cNvPr id="99" name="TextBox 98">
            <a:extLst>
              <a:ext uri="{FF2B5EF4-FFF2-40B4-BE49-F238E27FC236}">
                <a16:creationId xmlns:a16="http://schemas.microsoft.com/office/drawing/2014/main" id="{3A16C809-B03C-1148-B08A-9738024DD815}"/>
              </a:ext>
            </a:extLst>
          </p:cNvPr>
          <p:cNvSpPr txBox="1"/>
          <p:nvPr/>
        </p:nvSpPr>
        <p:spPr>
          <a:xfrm>
            <a:off x="9323158" y="2935301"/>
            <a:ext cx="948978" cy="276999"/>
          </a:xfrm>
          <a:prstGeom prst="rect">
            <a:avLst/>
          </a:prstGeom>
          <a:noFill/>
        </p:spPr>
        <p:txBody>
          <a:bodyPr wrap="none" lIns="0" tIns="0" rIns="0" bIns="0" rtlCol="0">
            <a:spAutoFit/>
          </a:bodyPr>
          <a:lstStyle/>
          <a:p>
            <a:r>
              <a:rPr lang="en-GB" b="1" dirty="0">
                <a:solidFill>
                  <a:schemeClr val="accent1"/>
                </a:solidFill>
                <a:latin typeface="Arial" panose="020B0604020202020204" pitchFamily="34" charset="0"/>
                <a:ea typeface="Aileron" charset="0"/>
                <a:cs typeface="Arial" panose="020B0604020202020204" pitchFamily="34" charset="0"/>
              </a:rPr>
              <a:t>DM+ MI+</a:t>
            </a:r>
          </a:p>
        </p:txBody>
      </p:sp>
      <p:sp>
        <p:nvSpPr>
          <p:cNvPr id="100" name="TextBox 99">
            <a:extLst>
              <a:ext uri="{FF2B5EF4-FFF2-40B4-BE49-F238E27FC236}">
                <a16:creationId xmlns:a16="http://schemas.microsoft.com/office/drawing/2014/main" id="{BFBF884B-4A4D-D343-BBD3-5A4D30B10035}"/>
              </a:ext>
            </a:extLst>
          </p:cNvPr>
          <p:cNvSpPr txBox="1"/>
          <p:nvPr/>
        </p:nvSpPr>
        <p:spPr>
          <a:xfrm>
            <a:off x="9323158" y="3730431"/>
            <a:ext cx="891270" cy="276999"/>
          </a:xfrm>
          <a:prstGeom prst="rect">
            <a:avLst/>
          </a:prstGeom>
          <a:noFill/>
        </p:spPr>
        <p:txBody>
          <a:bodyPr wrap="none" lIns="0" tIns="0" rIns="0" bIns="0" rtlCol="0">
            <a:spAutoFit/>
          </a:bodyPr>
          <a:lstStyle/>
          <a:p>
            <a:r>
              <a:rPr lang="en-GB" b="1" dirty="0">
                <a:solidFill>
                  <a:schemeClr val="accent5">
                    <a:lumMod val="50000"/>
                  </a:schemeClr>
                </a:solidFill>
                <a:latin typeface="Arial" panose="020B0604020202020204" pitchFamily="34" charset="0"/>
                <a:ea typeface="Aileron" charset="0"/>
                <a:cs typeface="Arial" panose="020B0604020202020204" pitchFamily="34" charset="0"/>
              </a:rPr>
              <a:t>DM+ MI-</a:t>
            </a:r>
          </a:p>
        </p:txBody>
      </p:sp>
      <p:sp>
        <p:nvSpPr>
          <p:cNvPr id="101" name="TextBox 100">
            <a:extLst>
              <a:ext uri="{FF2B5EF4-FFF2-40B4-BE49-F238E27FC236}">
                <a16:creationId xmlns:a16="http://schemas.microsoft.com/office/drawing/2014/main" id="{3F61FAF1-95BE-114E-8368-49E8E4CC3B15}"/>
              </a:ext>
            </a:extLst>
          </p:cNvPr>
          <p:cNvSpPr txBox="1"/>
          <p:nvPr/>
        </p:nvSpPr>
        <p:spPr>
          <a:xfrm>
            <a:off x="9323158" y="5312740"/>
            <a:ext cx="833562" cy="276999"/>
          </a:xfrm>
          <a:prstGeom prst="rect">
            <a:avLst/>
          </a:prstGeom>
          <a:noFill/>
        </p:spPr>
        <p:txBody>
          <a:bodyPr wrap="none" lIns="0" tIns="0" rIns="0" bIns="0" rtlCol="0">
            <a:spAutoFit/>
          </a:bodyPr>
          <a:lstStyle/>
          <a:p>
            <a:r>
              <a:rPr lang="en-GB" b="1" dirty="0">
                <a:solidFill>
                  <a:schemeClr val="tx2"/>
                </a:solidFill>
                <a:latin typeface="Arial" panose="020B0604020202020204" pitchFamily="34" charset="0"/>
                <a:ea typeface="Aileron" charset="0"/>
                <a:cs typeface="Arial" panose="020B0604020202020204" pitchFamily="34" charset="0"/>
              </a:rPr>
              <a:t>DM- MI-</a:t>
            </a:r>
          </a:p>
        </p:txBody>
      </p:sp>
      <p:sp>
        <p:nvSpPr>
          <p:cNvPr id="102" name="TextBox 101">
            <a:extLst>
              <a:ext uri="{FF2B5EF4-FFF2-40B4-BE49-F238E27FC236}">
                <a16:creationId xmlns:a16="http://schemas.microsoft.com/office/drawing/2014/main" id="{509F5389-B789-1743-BC46-830A6EE81D68}"/>
              </a:ext>
            </a:extLst>
          </p:cNvPr>
          <p:cNvSpPr txBox="1"/>
          <p:nvPr/>
        </p:nvSpPr>
        <p:spPr>
          <a:xfrm>
            <a:off x="9323158" y="4135947"/>
            <a:ext cx="891270" cy="276999"/>
          </a:xfrm>
          <a:prstGeom prst="rect">
            <a:avLst/>
          </a:prstGeom>
          <a:noFill/>
        </p:spPr>
        <p:txBody>
          <a:bodyPr wrap="none" lIns="0" tIns="0" rIns="0" bIns="0" rtlCol="0">
            <a:spAutoFit/>
          </a:bodyPr>
          <a:lstStyle/>
          <a:p>
            <a:r>
              <a:rPr lang="en-GB" b="1" dirty="0">
                <a:solidFill>
                  <a:schemeClr val="accent6"/>
                </a:solidFill>
                <a:latin typeface="Arial" panose="020B0604020202020204" pitchFamily="34" charset="0"/>
                <a:ea typeface="Aileron" charset="0"/>
                <a:cs typeface="Arial" panose="020B0604020202020204" pitchFamily="34" charset="0"/>
              </a:rPr>
              <a:t>DM- MI+</a:t>
            </a:r>
          </a:p>
        </p:txBody>
      </p:sp>
      <p:sp>
        <p:nvSpPr>
          <p:cNvPr id="105" name="Freeform 104">
            <a:extLst>
              <a:ext uri="{FF2B5EF4-FFF2-40B4-BE49-F238E27FC236}">
                <a16:creationId xmlns:a16="http://schemas.microsoft.com/office/drawing/2014/main" id="{ABA3EC9A-D3F0-1943-B33D-1C4090281B14}"/>
              </a:ext>
            </a:extLst>
          </p:cNvPr>
          <p:cNvSpPr/>
          <p:nvPr/>
        </p:nvSpPr>
        <p:spPr>
          <a:xfrm>
            <a:off x="3104795" y="5414237"/>
            <a:ext cx="6059173" cy="240946"/>
          </a:xfrm>
          <a:custGeom>
            <a:avLst/>
            <a:gdLst>
              <a:gd name="connsiteX0" fmla="*/ 6045708 w 6059172"/>
              <a:gd name="connsiteY0" fmla="*/ 19022 h 240946"/>
              <a:gd name="connsiteX1" fmla="*/ 5536839 w 6059172"/>
              <a:gd name="connsiteY1" fmla="*/ 19022 h 240946"/>
              <a:gd name="connsiteX2" fmla="*/ 5536839 w 6059172"/>
              <a:gd name="connsiteY2" fmla="*/ 35508 h 240946"/>
              <a:gd name="connsiteX3" fmla="*/ 5419594 w 6059172"/>
              <a:gd name="connsiteY3" fmla="*/ 35508 h 240946"/>
              <a:gd name="connsiteX4" fmla="*/ 5419594 w 6059172"/>
              <a:gd name="connsiteY4" fmla="*/ 48697 h 240946"/>
              <a:gd name="connsiteX5" fmla="*/ 5343632 w 6059172"/>
              <a:gd name="connsiteY5" fmla="*/ 48697 h 240946"/>
              <a:gd name="connsiteX6" fmla="*/ 5343632 w 6059172"/>
              <a:gd name="connsiteY6" fmla="*/ 63534 h 240946"/>
              <a:gd name="connsiteX7" fmla="*/ 5089197 w 6059172"/>
              <a:gd name="connsiteY7" fmla="*/ 63534 h 240946"/>
              <a:gd name="connsiteX8" fmla="*/ 5089197 w 6059172"/>
              <a:gd name="connsiteY8" fmla="*/ 70128 h 240946"/>
              <a:gd name="connsiteX9" fmla="*/ 4634823 w 6059172"/>
              <a:gd name="connsiteY9" fmla="*/ 70128 h 240946"/>
              <a:gd name="connsiteX10" fmla="*/ 4634823 w 6059172"/>
              <a:gd name="connsiteY10" fmla="*/ 80020 h 240946"/>
              <a:gd name="connsiteX11" fmla="*/ 4520880 w 6059172"/>
              <a:gd name="connsiteY11" fmla="*/ 80020 h 240946"/>
              <a:gd name="connsiteX12" fmla="*/ 4520880 w 6059172"/>
              <a:gd name="connsiteY12" fmla="*/ 96505 h 240946"/>
              <a:gd name="connsiteX13" fmla="*/ 4256537 w 6059172"/>
              <a:gd name="connsiteY13" fmla="*/ 96505 h 240946"/>
              <a:gd name="connsiteX14" fmla="*/ 4256537 w 6059172"/>
              <a:gd name="connsiteY14" fmla="*/ 108045 h 240946"/>
              <a:gd name="connsiteX15" fmla="*/ 4130908 w 6059172"/>
              <a:gd name="connsiteY15" fmla="*/ 108045 h 240946"/>
              <a:gd name="connsiteX16" fmla="*/ 4130908 w 6059172"/>
              <a:gd name="connsiteY16" fmla="*/ 123009 h 240946"/>
              <a:gd name="connsiteX17" fmla="*/ 3927792 w 6059172"/>
              <a:gd name="connsiteY17" fmla="*/ 123009 h 240946"/>
              <a:gd name="connsiteX18" fmla="*/ 3927792 w 6059172"/>
              <a:gd name="connsiteY18" fmla="*/ 139495 h 240946"/>
              <a:gd name="connsiteX19" fmla="*/ 3777393 w 6059172"/>
              <a:gd name="connsiteY19" fmla="*/ 139495 h 240946"/>
              <a:gd name="connsiteX20" fmla="*/ 3777393 w 6059172"/>
              <a:gd name="connsiteY20" fmla="*/ 147738 h 240946"/>
              <a:gd name="connsiteX21" fmla="*/ 3587488 w 6059172"/>
              <a:gd name="connsiteY21" fmla="*/ 147738 h 240946"/>
              <a:gd name="connsiteX22" fmla="*/ 3166140 w 6059172"/>
              <a:gd name="connsiteY22" fmla="*/ 147738 h 240946"/>
              <a:gd name="connsiteX23" fmla="*/ 3166140 w 6059172"/>
              <a:gd name="connsiteY23" fmla="*/ 164224 h 240946"/>
              <a:gd name="connsiteX24" fmla="*/ 2772993 w 6059172"/>
              <a:gd name="connsiteY24" fmla="*/ 164224 h 240946"/>
              <a:gd name="connsiteX25" fmla="*/ 2772993 w 6059172"/>
              <a:gd name="connsiteY25" fmla="*/ 187304 h 240946"/>
              <a:gd name="connsiteX26" fmla="*/ 1856114 w 6059172"/>
              <a:gd name="connsiteY26" fmla="*/ 187304 h 240946"/>
              <a:gd name="connsiteX27" fmla="*/ 1856114 w 6059172"/>
              <a:gd name="connsiteY27" fmla="*/ 193898 h 240946"/>
              <a:gd name="connsiteX28" fmla="*/ 1669385 w 6059172"/>
              <a:gd name="connsiteY28" fmla="*/ 193898 h 240946"/>
              <a:gd name="connsiteX29" fmla="*/ 1669385 w 6059172"/>
              <a:gd name="connsiteY29" fmla="*/ 202141 h 240946"/>
              <a:gd name="connsiteX30" fmla="*/ 1395261 w 6059172"/>
              <a:gd name="connsiteY30" fmla="*/ 202141 h 240946"/>
              <a:gd name="connsiteX31" fmla="*/ 1395261 w 6059172"/>
              <a:gd name="connsiteY31" fmla="*/ 212033 h 240946"/>
              <a:gd name="connsiteX32" fmla="*/ 940887 w 6059172"/>
              <a:gd name="connsiteY32" fmla="*/ 212033 h 240946"/>
              <a:gd name="connsiteX33" fmla="*/ 940887 w 6059172"/>
              <a:gd name="connsiteY33" fmla="*/ 225221 h 240946"/>
              <a:gd name="connsiteX34" fmla="*/ 526272 w 6059172"/>
              <a:gd name="connsiteY34" fmla="*/ 225221 h 240946"/>
              <a:gd name="connsiteX35" fmla="*/ 19054 w 6059172"/>
              <a:gd name="connsiteY35" fmla="*/ 225221 h 2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59172" h="240946">
                <a:moveTo>
                  <a:pt x="6045708" y="19022"/>
                </a:moveTo>
                <a:lnTo>
                  <a:pt x="5536839" y="19022"/>
                </a:lnTo>
                <a:lnTo>
                  <a:pt x="5536839" y="35508"/>
                </a:lnTo>
                <a:lnTo>
                  <a:pt x="5419594" y="35508"/>
                </a:lnTo>
                <a:lnTo>
                  <a:pt x="5419594" y="48697"/>
                </a:lnTo>
                <a:lnTo>
                  <a:pt x="5343632" y="48697"/>
                </a:lnTo>
                <a:lnTo>
                  <a:pt x="5343632" y="63534"/>
                </a:lnTo>
                <a:lnTo>
                  <a:pt x="5089197" y="63534"/>
                </a:lnTo>
                <a:lnTo>
                  <a:pt x="5089197" y="70128"/>
                </a:lnTo>
                <a:lnTo>
                  <a:pt x="4634823" y="70128"/>
                </a:lnTo>
                <a:lnTo>
                  <a:pt x="4634823" y="80020"/>
                </a:lnTo>
                <a:lnTo>
                  <a:pt x="4520880" y="80020"/>
                </a:lnTo>
                <a:lnTo>
                  <a:pt x="4520880" y="96505"/>
                </a:lnTo>
                <a:lnTo>
                  <a:pt x="4256537" y="96505"/>
                </a:lnTo>
                <a:lnTo>
                  <a:pt x="4256537" y="108045"/>
                </a:lnTo>
                <a:lnTo>
                  <a:pt x="4130908" y="108045"/>
                </a:lnTo>
                <a:lnTo>
                  <a:pt x="4130908" y="123009"/>
                </a:lnTo>
                <a:lnTo>
                  <a:pt x="3927792" y="123009"/>
                </a:lnTo>
                <a:lnTo>
                  <a:pt x="3927792" y="139495"/>
                </a:lnTo>
                <a:lnTo>
                  <a:pt x="3777393" y="139495"/>
                </a:lnTo>
                <a:lnTo>
                  <a:pt x="3777393" y="147738"/>
                </a:lnTo>
                <a:lnTo>
                  <a:pt x="3587488" y="147738"/>
                </a:lnTo>
                <a:lnTo>
                  <a:pt x="3166140" y="147738"/>
                </a:lnTo>
                <a:lnTo>
                  <a:pt x="3166140" y="164224"/>
                </a:lnTo>
                <a:lnTo>
                  <a:pt x="2772993" y="164224"/>
                </a:lnTo>
                <a:lnTo>
                  <a:pt x="2772993" y="187304"/>
                </a:lnTo>
                <a:lnTo>
                  <a:pt x="1856114" y="187304"/>
                </a:lnTo>
                <a:lnTo>
                  <a:pt x="1856114" y="193898"/>
                </a:lnTo>
                <a:lnTo>
                  <a:pt x="1669385" y="193898"/>
                </a:lnTo>
                <a:lnTo>
                  <a:pt x="1669385" y="202141"/>
                </a:lnTo>
                <a:lnTo>
                  <a:pt x="1395261" y="202141"/>
                </a:lnTo>
                <a:lnTo>
                  <a:pt x="1395261" y="212033"/>
                </a:lnTo>
                <a:lnTo>
                  <a:pt x="940887" y="212033"/>
                </a:lnTo>
                <a:lnTo>
                  <a:pt x="940887" y="225221"/>
                </a:lnTo>
                <a:lnTo>
                  <a:pt x="526272" y="225221"/>
                </a:lnTo>
                <a:lnTo>
                  <a:pt x="19054" y="225221"/>
                </a:lnTo>
              </a:path>
            </a:pathLst>
          </a:custGeom>
          <a:noFill/>
          <a:ln w="25400" cap="flat">
            <a:solidFill>
              <a:srgbClr val="5D8298"/>
            </a:solidFill>
            <a:prstDash val="solid"/>
            <a:miter/>
          </a:ln>
        </p:spPr>
        <p:txBody>
          <a:bodyPr rtlCol="0" anchor="ctr"/>
          <a:lstStyle/>
          <a:p>
            <a:endParaRPr lang="en-GB"/>
          </a:p>
        </p:txBody>
      </p:sp>
      <p:sp>
        <p:nvSpPr>
          <p:cNvPr id="106" name="Freeform 105">
            <a:extLst>
              <a:ext uri="{FF2B5EF4-FFF2-40B4-BE49-F238E27FC236}">
                <a16:creationId xmlns:a16="http://schemas.microsoft.com/office/drawing/2014/main" id="{1CA8F28F-378F-3F4C-A00F-EF836C8164D1}"/>
              </a:ext>
            </a:extLst>
          </p:cNvPr>
          <p:cNvSpPr/>
          <p:nvPr/>
        </p:nvSpPr>
        <p:spPr>
          <a:xfrm>
            <a:off x="3103144" y="4082057"/>
            <a:ext cx="6071875" cy="1559811"/>
          </a:xfrm>
          <a:custGeom>
            <a:avLst/>
            <a:gdLst>
              <a:gd name="connsiteX0" fmla="*/ 6054346 w 6071875"/>
              <a:gd name="connsiteY0" fmla="*/ 19022 h 1559811"/>
              <a:gd name="connsiteX1" fmla="*/ 6023860 w 6071875"/>
              <a:gd name="connsiteY1" fmla="*/ 19022 h 1559811"/>
              <a:gd name="connsiteX2" fmla="*/ 6023860 w 6071875"/>
              <a:gd name="connsiteY2" fmla="*/ 77356 h 1559811"/>
              <a:gd name="connsiteX3" fmla="*/ 5902168 w 6071875"/>
              <a:gd name="connsiteY3" fmla="*/ 77356 h 1559811"/>
              <a:gd name="connsiteX4" fmla="*/ 5902168 w 6071875"/>
              <a:gd name="connsiteY4" fmla="*/ 102719 h 1559811"/>
              <a:gd name="connsiteX5" fmla="*/ 5861901 w 6071875"/>
              <a:gd name="connsiteY5" fmla="*/ 102719 h 1559811"/>
              <a:gd name="connsiteX6" fmla="*/ 5861901 w 6071875"/>
              <a:gd name="connsiteY6" fmla="*/ 118191 h 1559811"/>
              <a:gd name="connsiteX7" fmla="*/ 5799149 w 6071875"/>
              <a:gd name="connsiteY7" fmla="*/ 118191 h 1559811"/>
              <a:gd name="connsiteX8" fmla="*/ 5799149 w 6071875"/>
              <a:gd name="connsiteY8" fmla="*/ 133155 h 1559811"/>
              <a:gd name="connsiteX9" fmla="*/ 5637063 w 6071875"/>
              <a:gd name="connsiteY9" fmla="*/ 133155 h 1559811"/>
              <a:gd name="connsiteX10" fmla="*/ 5637063 w 6071875"/>
              <a:gd name="connsiteY10" fmla="*/ 164731 h 1559811"/>
              <a:gd name="connsiteX11" fmla="*/ 5602385 w 6071875"/>
              <a:gd name="connsiteY11" fmla="*/ 164731 h 1559811"/>
              <a:gd name="connsiteX12" fmla="*/ 5602385 w 6071875"/>
              <a:gd name="connsiteY12" fmla="*/ 194406 h 1559811"/>
              <a:gd name="connsiteX13" fmla="*/ 5560085 w 6071875"/>
              <a:gd name="connsiteY13" fmla="*/ 194406 h 1559811"/>
              <a:gd name="connsiteX14" fmla="*/ 5560085 w 6071875"/>
              <a:gd name="connsiteY14" fmla="*/ 206833 h 1559811"/>
              <a:gd name="connsiteX15" fmla="*/ 5494285 w 6071875"/>
              <a:gd name="connsiteY15" fmla="*/ 206833 h 1559811"/>
              <a:gd name="connsiteX16" fmla="*/ 5494285 w 6071875"/>
              <a:gd name="connsiteY16" fmla="*/ 218627 h 1559811"/>
              <a:gd name="connsiteX17" fmla="*/ 5452748 w 6071875"/>
              <a:gd name="connsiteY17" fmla="*/ 218627 h 1559811"/>
              <a:gd name="connsiteX18" fmla="*/ 5452748 w 6071875"/>
              <a:gd name="connsiteY18" fmla="*/ 233464 h 1559811"/>
              <a:gd name="connsiteX19" fmla="*/ 5390631 w 6071875"/>
              <a:gd name="connsiteY19" fmla="*/ 233464 h 1559811"/>
              <a:gd name="connsiteX20" fmla="*/ 5390631 w 6071875"/>
              <a:gd name="connsiteY20" fmla="*/ 246526 h 1559811"/>
              <a:gd name="connsiteX21" fmla="*/ 5372594 w 6071875"/>
              <a:gd name="connsiteY21" fmla="*/ 246526 h 1559811"/>
              <a:gd name="connsiteX22" fmla="*/ 5372594 w 6071875"/>
              <a:gd name="connsiteY22" fmla="*/ 261364 h 1559811"/>
              <a:gd name="connsiteX23" fmla="*/ 5314924 w 6071875"/>
              <a:gd name="connsiteY23" fmla="*/ 261364 h 1559811"/>
              <a:gd name="connsiteX24" fmla="*/ 5314924 w 6071875"/>
              <a:gd name="connsiteY24" fmla="*/ 276328 h 1559811"/>
              <a:gd name="connsiteX25" fmla="*/ 5288121 w 6071875"/>
              <a:gd name="connsiteY25" fmla="*/ 276328 h 1559811"/>
              <a:gd name="connsiteX26" fmla="*/ 5288121 w 6071875"/>
              <a:gd name="connsiteY26" fmla="*/ 290531 h 1559811"/>
              <a:gd name="connsiteX27" fmla="*/ 5247218 w 6071875"/>
              <a:gd name="connsiteY27" fmla="*/ 290531 h 1559811"/>
              <a:gd name="connsiteX28" fmla="*/ 5247218 w 6071875"/>
              <a:gd name="connsiteY28" fmla="*/ 306636 h 1559811"/>
              <a:gd name="connsiteX29" fmla="*/ 5190056 w 6071875"/>
              <a:gd name="connsiteY29" fmla="*/ 306636 h 1559811"/>
              <a:gd name="connsiteX30" fmla="*/ 5190056 w 6071875"/>
              <a:gd name="connsiteY30" fmla="*/ 350006 h 1559811"/>
              <a:gd name="connsiteX31" fmla="*/ 5023016 w 6071875"/>
              <a:gd name="connsiteY31" fmla="*/ 350006 h 1559811"/>
              <a:gd name="connsiteX32" fmla="*/ 5023016 w 6071875"/>
              <a:gd name="connsiteY32" fmla="*/ 363068 h 1559811"/>
              <a:gd name="connsiteX33" fmla="*/ 4989608 w 6071875"/>
              <a:gd name="connsiteY33" fmla="*/ 363068 h 1559811"/>
              <a:gd name="connsiteX34" fmla="*/ 4989608 w 6071875"/>
              <a:gd name="connsiteY34" fmla="*/ 376637 h 1559811"/>
              <a:gd name="connsiteX35" fmla="*/ 4966616 w 6071875"/>
              <a:gd name="connsiteY35" fmla="*/ 376637 h 1559811"/>
              <a:gd name="connsiteX36" fmla="*/ 4966616 w 6071875"/>
              <a:gd name="connsiteY36" fmla="*/ 392235 h 1559811"/>
              <a:gd name="connsiteX37" fmla="*/ 4923681 w 6071875"/>
              <a:gd name="connsiteY37" fmla="*/ 392235 h 1559811"/>
              <a:gd name="connsiteX38" fmla="*/ 4923681 w 6071875"/>
              <a:gd name="connsiteY38" fmla="*/ 408341 h 1559811"/>
              <a:gd name="connsiteX39" fmla="*/ 4864106 w 6071875"/>
              <a:gd name="connsiteY39" fmla="*/ 408341 h 1559811"/>
              <a:gd name="connsiteX40" fmla="*/ 4864106 w 6071875"/>
              <a:gd name="connsiteY40" fmla="*/ 421276 h 1559811"/>
              <a:gd name="connsiteX41" fmla="*/ 4803895 w 6071875"/>
              <a:gd name="connsiteY41" fmla="*/ 421276 h 1559811"/>
              <a:gd name="connsiteX42" fmla="*/ 4803895 w 6071875"/>
              <a:gd name="connsiteY42" fmla="*/ 448541 h 1559811"/>
              <a:gd name="connsiteX43" fmla="*/ 4749909 w 6071875"/>
              <a:gd name="connsiteY43" fmla="*/ 448541 h 1559811"/>
              <a:gd name="connsiteX44" fmla="*/ 4749909 w 6071875"/>
              <a:gd name="connsiteY44" fmla="*/ 466548 h 1559811"/>
              <a:gd name="connsiteX45" fmla="*/ 4726917 w 6071875"/>
              <a:gd name="connsiteY45" fmla="*/ 466548 h 1559811"/>
              <a:gd name="connsiteX46" fmla="*/ 4726917 w 6071875"/>
              <a:gd name="connsiteY46" fmla="*/ 482020 h 1559811"/>
              <a:gd name="connsiteX47" fmla="*/ 4703290 w 6071875"/>
              <a:gd name="connsiteY47" fmla="*/ 482020 h 1559811"/>
              <a:gd name="connsiteX48" fmla="*/ 4703290 w 6071875"/>
              <a:gd name="connsiteY48" fmla="*/ 495716 h 1559811"/>
              <a:gd name="connsiteX49" fmla="*/ 4610180 w 6071875"/>
              <a:gd name="connsiteY49" fmla="*/ 495716 h 1559811"/>
              <a:gd name="connsiteX50" fmla="*/ 4610180 w 6071875"/>
              <a:gd name="connsiteY50" fmla="*/ 506241 h 1559811"/>
              <a:gd name="connsiteX51" fmla="*/ 4572961 w 6071875"/>
              <a:gd name="connsiteY51" fmla="*/ 506241 h 1559811"/>
              <a:gd name="connsiteX52" fmla="*/ 4572961 w 6071875"/>
              <a:gd name="connsiteY52" fmla="*/ 521712 h 1559811"/>
              <a:gd name="connsiteX53" fmla="*/ 4482899 w 6071875"/>
              <a:gd name="connsiteY53" fmla="*/ 521712 h 1559811"/>
              <a:gd name="connsiteX54" fmla="*/ 4482899 w 6071875"/>
              <a:gd name="connsiteY54" fmla="*/ 537818 h 1559811"/>
              <a:gd name="connsiteX55" fmla="*/ 4426372 w 6071875"/>
              <a:gd name="connsiteY55" fmla="*/ 537818 h 1559811"/>
              <a:gd name="connsiteX56" fmla="*/ 4426372 w 6071875"/>
              <a:gd name="connsiteY56" fmla="*/ 552782 h 1559811"/>
              <a:gd name="connsiteX57" fmla="*/ 4336437 w 6071875"/>
              <a:gd name="connsiteY57" fmla="*/ 552782 h 1559811"/>
              <a:gd name="connsiteX58" fmla="*/ 4336437 w 6071875"/>
              <a:gd name="connsiteY58" fmla="*/ 565083 h 1559811"/>
              <a:gd name="connsiteX59" fmla="*/ 4290454 w 6071875"/>
              <a:gd name="connsiteY59" fmla="*/ 565083 h 1559811"/>
              <a:gd name="connsiteX60" fmla="*/ 4290454 w 6071875"/>
              <a:gd name="connsiteY60" fmla="*/ 581188 h 1559811"/>
              <a:gd name="connsiteX61" fmla="*/ 4227702 w 6071875"/>
              <a:gd name="connsiteY61" fmla="*/ 581188 h 1559811"/>
              <a:gd name="connsiteX62" fmla="*/ 4227702 w 6071875"/>
              <a:gd name="connsiteY62" fmla="*/ 609721 h 1559811"/>
              <a:gd name="connsiteX63" fmla="*/ 4170032 w 6071875"/>
              <a:gd name="connsiteY63" fmla="*/ 609721 h 1559811"/>
              <a:gd name="connsiteX64" fmla="*/ 4170032 w 6071875"/>
              <a:gd name="connsiteY64" fmla="*/ 621515 h 1559811"/>
              <a:gd name="connsiteX65" fmla="*/ 4071967 w 6071875"/>
              <a:gd name="connsiteY65" fmla="*/ 621515 h 1559811"/>
              <a:gd name="connsiteX66" fmla="*/ 4071967 w 6071875"/>
              <a:gd name="connsiteY66" fmla="*/ 638254 h 1559811"/>
              <a:gd name="connsiteX67" fmla="*/ 4039576 w 6071875"/>
              <a:gd name="connsiteY67" fmla="*/ 638254 h 1559811"/>
              <a:gd name="connsiteX68" fmla="*/ 4039576 w 6071875"/>
              <a:gd name="connsiteY68" fmla="*/ 650682 h 1559811"/>
              <a:gd name="connsiteX69" fmla="*/ 3979365 w 6071875"/>
              <a:gd name="connsiteY69" fmla="*/ 650682 h 1559811"/>
              <a:gd name="connsiteX70" fmla="*/ 3979365 w 6071875"/>
              <a:gd name="connsiteY70" fmla="*/ 659306 h 1559811"/>
              <a:gd name="connsiteX71" fmla="*/ 3952689 w 6071875"/>
              <a:gd name="connsiteY71" fmla="*/ 659306 h 1559811"/>
              <a:gd name="connsiteX72" fmla="*/ 3952689 w 6071875"/>
              <a:gd name="connsiteY72" fmla="*/ 678581 h 1559811"/>
              <a:gd name="connsiteX73" fmla="*/ 3883206 w 6071875"/>
              <a:gd name="connsiteY73" fmla="*/ 678581 h 1559811"/>
              <a:gd name="connsiteX74" fmla="*/ 3883206 w 6071875"/>
              <a:gd name="connsiteY74" fmla="*/ 692785 h 1559811"/>
              <a:gd name="connsiteX75" fmla="*/ 3758973 w 6071875"/>
              <a:gd name="connsiteY75" fmla="*/ 692785 h 1559811"/>
              <a:gd name="connsiteX76" fmla="*/ 3758973 w 6071875"/>
              <a:gd name="connsiteY76" fmla="*/ 723727 h 1559811"/>
              <a:gd name="connsiteX77" fmla="*/ 3660274 w 6071875"/>
              <a:gd name="connsiteY77" fmla="*/ 723727 h 1559811"/>
              <a:gd name="connsiteX78" fmla="*/ 3660274 w 6071875"/>
              <a:gd name="connsiteY78" fmla="*/ 749851 h 1559811"/>
              <a:gd name="connsiteX79" fmla="*/ 3633598 w 6071875"/>
              <a:gd name="connsiteY79" fmla="*/ 749851 h 1559811"/>
              <a:gd name="connsiteX80" fmla="*/ 3633598 w 6071875"/>
              <a:gd name="connsiteY80" fmla="*/ 765322 h 1559811"/>
              <a:gd name="connsiteX81" fmla="*/ 3482690 w 6071875"/>
              <a:gd name="connsiteY81" fmla="*/ 765322 h 1559811"/>
              <a:gd name="connsiteX82" fmla="*/ 3482690 w 6071875"/>
              <a:gd name="connsiteY82" fmla="*/ 780159 h 1559811"/>
              <a:gd name="connsiteX83" fmla="*/ 3410667 w 6071875"/>
              <a:gd name="connsiteY83" fmla="*/ 780159 h 1559811"/>
              <a:gd name="connsiteX84" fmla="*/ 3410667 w 6071875"/>
              <a:gd name="connsiteY84" fmla="*/ 796265 h 1559811"/>
              <a:gd name="connsiteX85" fmla="*/ 3391485 w 6071875"/>
              <a:gd name="connsiteY85" fmla="*/ 796265 h 1559811"/>
              <a:gd name="connsiteX86" fmla="*/ 3391485 w 6071875"/>
              <a:gd name="connsiteY86" fmla="*/ 809960 h 1559811"/>
              <a:gd name="connsiteX87" fmla="*/ 3282878 w 6071875"/>
              <a:gd name="connsiteY87" fmla="*/ 809960 h 1559811"/>
              <a:gd name="connsiteX88" fmla="*/ 3282878 w 6071875"/>
              <a:gd name="connsiteY88" fmla="*/ 824798 h 1559811"/>
              <a:gd name="connsiteX89" fmla="*/ 3190910 w 6071875"/>
              <a:gd name="connsiteY89" fmla="*/ 824798 h 1559811"/>
              <a:gd name="connsiteX90" fmla="*/ 3190910 w 6071875"/>
              <a:gd name="connsiteY90" fmla="*/ 845849 h 1559811"/>
              <a:gd name="connsiteX91" fmla="*/ 3179097 w 6071875"/>
              <a:gd name="connsiteY91" fmla="*/ 845849 h 1559811"/>
              <a:gd name="connsiteX92" fmla="*/ 3179097 w 6071875"/>
              <a:gd name="connsiteY92" fmla="*/ 854599 h 1559811"/>
              <a:gd name="connsiteX93" fmla="*/ 3138829 w 6071875"/>
              <a:gd name="connsiteY93" fmla="*/ 854599 h 1559811"/>
              <a:gd name="connsiteX94" fmla="*/ 3138829 w 6071875"/>
              <a:gd name="connsiteY94" fmla="*/ 867534 h 1559811"/>
              <a:gd name="connsiteX95" fmla="*/ 3108343 w 6071875"/>
              <a:gd name="connsiteY95" fmla="*/ 867534 h 1559811"/>
              <a:gd name="connsiteX96" fmla="*/ 3108343 w 6071875"/>
              <a:gd name="connsiteY96" fmla="*/ 882498 h 1559811"/>
              <a:gd name="connsiteX97" fmla="*/ 3093481 w 6071875"/>
              <a:gd name="connsiteY97" fmla="*/ 882498 h 1559811"/>
              <a:gd name="connsiteX98" fmla="*/ 3093481 w 6071875"/>
              <a:gd name="connsiteY98" fmla="*/ 897969 h 1559811"/>
              <a:gd name="connsiteX99" fmla="*/ 3030095 w 6071875"/>
              <a:gd name="connsiteY99" fmla="*/ 897969 h 1559811"/>
              <a:gd name="connsiteX100" fmla="*/ 3030095 w 6071875"/>
              <a:gd name="connsiteY100" fmla="*/ 913441 h 1559811"/>
              <a:gd name="connsiteX101" fmla="*/ 3000370 w 6071875"/>
              <a:gd name="connsiteY101" fmla="*/ 913441 h 1559811"/>
              <a:gd name="connsiteX102" fmla="*/ 3000370 w 6071875"/>
              <a:gd name="connsiteY102" fmla="*/ 925868 h 1559811"/>
              <a:gd name="connsiteX103" fmla="*/ 2947527 w 6071875"/>
              <a:gd name="connsiteY103" fmla="*/ 925868 h 1559811"/>
              <a:gd name="connsiteX104" fmla="*/ 2947527 w 6071875"/>
              <a:gd name="connsiteY104" fmla="*/ 955543 h 1559811"/>
              <a:gd name="connsiteX105" fmla="*/ 2810973 w 6071875"/>
              <a:gd name="connsiteY105" fmla="*/ 955543 h 1559811"/>
              <a:gd name="connsiteX106" fmla="*/ 2810973 w 6071875"/>
              <a:gd name="connsiteY106" fmla="*/ 971648 h 1559811"/>
              <a:gd name="connsiteX107" fmla="*/ 2759401 w 6071875"/>
              <a:gd name="connsiteY107" fmla="*/ 971648 h 1559811"/>
              <a:gd name="connsiteX108" fmla="*/ 2759401 w 6071875"/>
              <a:gd name="connsiteY108" fmla="*/ 982301 h 1559811"/>
              <a:gd name="connsiteX109" fmla="*/ 2662606 w 6071875"/>
              <a:gd name="connsiteY109" fmla="*/ 982301 h 1559811"/>
              <a:gd name="connsiteX110" fmla="*/ 2662606 w 6071875"/>
              <a:gd name="connsiteY110" fmla="*/ 995870 h 1559811"/>
              <a:gd name="connsiteX111" fmla="*/ 2638344 w 6071875"/>
              <a:gd name="connsiteY111" fmla="*/ 995870 h 1559811"/>
              <a:gd name="connsiteX112" fmla="*/ 2638344 w 6071875"/>
              <a:gd name="connsiteY112" fmla="*/ 1012609 h 1559811"/>
              <a:gd name="connsiteX113" fmla="*/ 2594266 w 6071875"/>
              <a:gd name="connsiteY113" fmla="*/ 1012609 h 1559811"/>
              <a:gd name="connsiteX114" fmla="*/ 2594266 w 6071875"/>
              <a:gd name="connsiteY114" fmla="*/ 1027446 h 1559811"/>
              <a:gd name="connsiteX115" fmla="*/ 2498107 w 6071875"/>
              <a:gd name="connsiteY115" fmla="*/ 1027446 h 1559811"/>
              <a:gd name="connsiteX116" fmla="*/ 2498107 w 6071875"/>
              <a:gd name="connsiteY116" fmla="*/ 1054711 h 1559811"/>
              <a:gd name="connsiteX117" fmla="*/ 2473845 w 6071875"/>
              <a:gd name="connsiteY117" fmla="*/ 1054711 h 1559811"/>
              <a:gd name="connsiteX118" fmla="*/ 2473845 w 6071875"/>
              <a:gd name="connsiteY118" fmla="*/ 1069675 h 1559811"/>
              <a:gd name="connsiteX119" fmla="*/ 2412364 w 6071875"/>
              <a:gd name="connsiteY119" fmla="*/ 1069675 h 1559811"/>
              <a:gd name="connsiteX120" fmla="*/ 2412364 w 6071875"/>
              <a:gd name="connsiteY120" fmla="*/ 1083879 h 1559811"/>
              <a:gd name="connsiteX121" fmla="*/ 2371461 w 6071875"/>
              <a:gd name="connsiteY121" fmla="*/ 1083879 h 1559811"/>
              <a:gd name="connsiteX122" fmla="*/ 2371461 w 6071875"/>
              <a:gd name="connsiteY122" fmla="*/ 1097575 h 1559811"/>
              <a:gd name="connsiteX123" fmla="*/ 2334751 w 6071875"/>
              <a:gd name="connsiteY123" fmla="*/ 1097575 h 1559811"/>
              <a:gd name="connsiteX124" fmla="*/ 2334751 w 6071875"/>
              <a:gd name="connsiteY124" fmla="*/ 1110509 h 1559811"/>
              <a:gd name="connsiteX125" fmla="*/ 2305534 w 6071875"/>
              <a:gd name="connsiteY125" fmla="*/ 1110509 h 1559811"/>
              <a:gd name="connsiteX126" fmla="*/ 2305534 w 6071875"/>
              <a:gd name="connsiteY126" fmla="*/ 1126615 h 1559811"/>
              <a:gd name="connsiteX127" fmla="*/ 2269586 w 6071875"/>
              <a:gd name="connsiteY127" fmla="*/ 1126615 h 1559811"/>
              <a:gd name="connsiteX128" fmla="*/ 2269586 w 6071875"/>
              <a:gd name="connsiteY128" fmla="*/ 1139677 h 1559811"/>
              <a:gd name="connsiteX129" fmla="*/ 2228556 w 6071875"/>
              <a:gd name="connsiteY129" fmla="*/ 1139677 h 1559811"/>
              <a:gd name="connsiteX130" fmla="*/ 2228556 w 6071875"/>
              <a:gd name="connsiteY130" fmla="*/ 1153880 h 1559811"/>
              <a:gd name="connsiteX131" fmla="*/ 2168346 w 6071875"/>
              <a:gd name="connsiteY131" fmla="*/ 1153880 h 1559811"/>
              <a:gd name="connsiteX132" fmla="*/ 2168346 w 6071875"/>
              <a:gd name="connsiteY132" fmla="*/ 1168210 h 1559811"/>
              <a:gd name="connsiteX133" fmla="*/ 2106865 w 6071875"/>
              <a:gd name="connsiteY133" fmla="*/ 1168210 h 1559811"/>
              <a:gd name="connsiteX134" fmla="*/ 2106865 w 6071875"/>
              <a:gd name="connsiteY134" fmla="*/ 1184315 h 1559811"/>
              <a:gd name="connsiteX135" fmla="*/ 1982760 w 6071875"/>
              <a:gd name="connsiteY135" fmla="*/ 1184315 h 1559811"/>
              <a:gd name="connsiteX136" fmla="*/ 1982760 w 6071875"/>
              <a:gd name="connsiteY136" fmla="*/ 1198518 h 1559811"/>
              <a:gd name="connsiteX137" fmla="*/ 1908195 w 6071875"/>
              <a:gd name="connsiteY137" fmla="*/ 1198518 h 1559811"/>
              <a:gd name="connsiteX138" fmla="*/ 1908195 w 6071875"/>
              <a:gd name="connsiteY138" fmla="*/ 1211580 h 1559811"/>
              <a:gd name="connsiteX139" fmla="*/ 1823214 w 6071875"/>
              <a:gd name="connsiteY139" fmla="*/ 1211580 h 1559811"/>
              <a:gd name="connsiteX140" fmla="*/ 1823214 w 6071875"/>
              <a:gd name="connsiteY140" fmla="*/ 1228320 h 1559811"/>
              <a:gd name="connsiteX141" fmla="*/ 1785995 w 6071875"/>
              <a:gd name="connsiteY141" fmla="*/ 1228320 h 1559811"/>
              <a:gd name="connsiteX142" fmla="*/ 1785995 w 6071875"/>
              <a:gd name="connsiteY142" fmla="*/ 1251273 h 1559811"/>
              <a:gd name="connsiteX143" fmla="*/ 1723879 w 6071875"/>
              <a:gd name="connsiteY143" fmla="*/ 1251273 h 1559811"/>
              <a:gd name="connsiteX144" fmla="*/ 1723879 w 6071875"/>
              <a:gd name="connsiteY144" fmla="*/ 1272958 h 1559811"/>
              <a:gd name="connsiteX145" fmla="*/ 1695298 w 6071875"/>
              <a:gd name="connsiteY145" fmla="*/ 1272958 h 1559811"/>
              <a:gd name="connsiteX146" fmla="*/ 1695298 w 6071875"/>
              <a:gd name="connsiteY146" fmla="*/ 1289063 h 1559811"/>
              <a:gd name="connsiteX147" fmla="*/ 1665447 w 6071875"/>
              <a:gd name="connsiteY147" fmla="*/ 1289063 h 1559811"/>
              <a:gd name="connsiteX148" fmla="*/ 1665447 w 6071875"/>
              <a:gd name="connsiteY148" fmla="*/ 1311383 h 1559811"/>
              <a:gd name="connsiteX149" fmla="*/ 1589104 w 6071875"/>
              <a:gd name="connsiteY149" fmla="*/ 1311383 h 1559811"/>
              <a:gd name="connsiteX150" fmla="*/ 1589104 w 6071875"/>
              <a:gd name="connsiteY150" fmla="*/ 1328756 h 1559811"/>
              <a:gd name="connsiteX151" fmla="*/ 1533847 w 6071875"/>
              <a:gd name="connsiteY151" fmla="*/ 1328756 h 1559811"/>
              <a:gd name="connsiteX152" fmla="*/ 1533847 w 6071875"/>
              <a:gd name="connsiteY152" fmla="*/ 1342325 h 1559811"/>
              <a:gd name="connsiteX153" fmla="*/ 1514031 w 6071875"/>
              <a:gd name="connsiteY153" fmla="*/ 1342325 h 1559811"/>
              <a:gd name="connsiteX154" fmla="*/ 1514031 w 6071875"/>
              <a:gd name="connsiteY154" fmla="*/ 1354753 h 1559811"/>
              <a:gd name="connsiteX155" fmla="*/ 1474907 w 6071875"/>
              <a:gd name="connsiteY155" fmla="*/ 1354753 h 1559811"/>
              <a:gd name="connsiteX156" fmla="*/ 1474907 w 6071875"/>
              <a:gd name="connsiteY156" fmla="*/ 1372761 h 1559811"/>
              <a:gd name="connsiteX157" fmla="*/ 1390434 w 6071875"/>
              <a:gd name="connsiteY157" fmla="*/ 1372761 h 1559811"/>
              <a:gd name="connsiteX158" fmla="*/ 1390434 w 6071875"/>
              <a:gd name="connsiteY158" fmla="*/ 1384554 h 1559811"/>
              <a:gd name="connsiteX159" fmla="*/ 1323999 w 6071875"/>
              <a:gd name="connsiteY159" fmla="*/ 1384554 h 1559811"/>
              <a:gd name="connsiteX160" fmla="*/ 1323999 w 6071875"/>
              <a:gd name="connsiteY160" fmla="*/ 1401801 h 1559811"/>
              <a:gd name="connsiteX161" fmla="*/ 1183127 w 6071875"/>
              <a:gd name="connsiteY161" fmla="*/ 1401801 h 1559811"/>
              <a:gd name="connsiteX162" fmla="*/ 1183127 w 6071875"/>
              <a:gd name="connsiteY162" fmla="*/ 1414863 h 1559811"/>
              <a:gd name="connsiteX163" fmla="*/ 1005543 w 6071875"/>
              <a:gd name="connsiteY163" fmla="*/ 1414863 h 1559811"/>
              <a:gd name="connsiteX164" fmla="*/ 1005543 w 6071875"/>
              <a:gd name="connsiteY164" fmla="*/ 1429700 h 1559811"/>
              <a:gd name="connsiteX165" fmla="*/ 963878 w 6071875"/>
              <a:gd name="connsiteY165" fmla="*/ 1429700 h 1559811"/>
              <a:gd name="connsiteX166" fmla="*/ 963878 w 6071875"/>
              <a:gd name="connsiteY166" fmla="*/ 1439084 h 1559811"/>
              <a:gd name="connsiteX167" fmla="*/ 916116 w 6071875"/>
              <a:gd name="connsiteY167" fmla="*/ 1439084 h 1559811"/>
              <a:gd name="connsiteX168" fmla="*/ 916116 w 6071875"/>
              <a:gd name="connsiteY168" fmla="*/ 1458233 h 1559811"/>
              <a:gd name="connsiteX169" fmla="*/ 726085 w 6071875"/>
              <a:gd name="connsiteY169" fmla="*/ 1458233 h 1559811"/>
              <a:gd name="connsiteX170" fmla="*/ 726085 w 6071875"/>
              <a:gd name="connsiteY170" fmla="*/ 1484864 h 1559811"/>
              <a:gd name="connsiteX171" fmla="*/ 629925 w 6071875"/>
              <a:gd name="connsiteY171" fmla="*/ 1484864 h 1559811"/>
              <a:gd name="connsiteX172" fmla="*/ 629925 w 6071875"/>
              <a:gd name="connsiteY172" fmla="*/ 1500462 h 1559811"/>
              <a:gd name="connsiteX173" fmla="*/ 554853 w 6071875"/>
              <a:gd name="connsiteY173" fmla="*/ 1500462 h 1559811"/>
              <a:gd name="connsiteX174" fmla="*/ 554344 w 6071875"/>
              <a:gd name="connsiteY174" fmla="*/ 1516061 h 1559811"/>
              <a:gd name="connsiteX175" fmla="*/ 402421 w 6071875"/>
              <a:gd name="connsiteY175" fmla="*/ 1516061 h 1559811"/>
              <a:gd name="connsiteX176" fmla="*/ 402421 w 6071875"/>
              <a:gd name="connsiteY176" fmla="*/ 1544086 h 1559811"/>
              <a:gd name="connsiteX177" fmla="*/ 19054 w 6071875"/>
              <a:gd name="connsiteY177" fmla="*/ 1544086 h 155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6071875" h="1559811">
                <a:moveTo>
                  <a:pt x="6054346" y="19022"/>
                </a:moveTo>
                <a:lnTo>
                  <a:pt x="6023860" y="19022"/>
                </a:lnTo>
                <a:lnTo>
                  <a:pt x="6023860" y="77356"/>
                </a:lnTo>
                <a:lnTo>
                  <a:pt x="5902168" y="77356"/>
                </a:lnTo>
                <a:lnTo>
                  <a:pt x="5902168" y="102719"/>
                </a:lnTo>
                <a:lnTo>
                  <a:pt x="5861901" y="102719"/>
                </a:lnTo>
                <a:lnTo>
                  <a:pt x="5861901" y="118191"/>
                </a:lnTo>
                <a:lnTo>
                  <a:pt x="5799149" y="118191"/>
                </a:lnTo>
                <a:lnTo>
                  <a:pt x="5799149" y="133155"/>
                </a:lnTo>
                <a:lnTo>
                  <a:pt x="5637063" y="133155"/>
                </a:lnTo>
                <a:lnTo>
                  <a:pt x="5637063" y="164731"/>
                </a:lnTo>
                <a:lnTo>
                  <a:pt x="5602385" y="164731"/>
                </a:lnTo>
                <a:lnTo>
                  <a:pt x="5602385" y="194406"/>
                </a:lnTo>
                <a:lnTo>
                  <a:pt x="5560085" y="194406"/>
                </a:lnTo>
                <a:lnTo>
                  <a:pt x="5560085" y="206833"/>
                </a:lnTo>
                <a:lnTo>
                  <a:pt x="5494285" y="206833"/>
                </a:lnTo>
                <a:lnTo>
                  <a:pt x="5494285" y="218627"/>
                </a:lnTo>
                <a:lnTo>
                  <a:pt x="5452748" y="218627"/>
                </a:lnTo>
                <a:lnTo>
                  <a:pt x="5452748" y="233464"/>
                </a:lnTo>
                <a:lnTo>
                  <a:pt x="5390631" y="233464"/>
                </a:lnTo>
                <a:lnTo>
                  <a:pt x="5390631" y="246526"/>
                </a:lnTo>
                <a:lnTo>
                  <a:pt x="5372594" y="246526"/>
                </a:lnTo>
                <a:lnTo>
                  <a:pt x="5372594" y="261364"/>
                </a:lnTo>
                <a:lnTo>
                  <a:pt x="5314924" y="261364"/>
                </a:lnTo>
                <a:lnTo>
                  <a:pt x="5314924" y="276328"/>
                </a:lnTo>
                <a:lnTo>
                  <a:pt x="5288121" y="276328"/>
                </a:lnTo>
                <a:lnTo>
                  <a:pt x="5288121" y="290531"/>
                </a:lnTo>
                <a:lnTo>
                  <a:pt x="5247218" y="290531"/>
                </a:lnTo>
                <a:lnTo>
                  <a:pt x="5247218" y="306636"/>
                </a:lnTo>
                <a:lnTo>
                  <a:pt x="5190056" y="306636"/>
                </a:lnTo>
                <a:lnTo>
                  <a:pt x="5190056" y="350006"/>
                </a:lnTo>
                <a:lnTo>
                  <a:pt x="5023016" y="350006"/>
                </a:lnTo>
                <a:lnTo>
                  <a:pt x="5023016" y="363068"/>
                </a:lnTo>
                <a:lnTo>
                  <a:pt x="4989608" y="363068"/>
                </a:lnTo>
                <a:lnTo>
                  <a:pt x="4989608" y="376637"/>
                </a:lnTo>
                <a:lnTo>
                  <a:pt x="4966616" y="376637"/>
                </a:lnTo>
                <a:lnTo>
                  <a:pt x="4966616" y="392235"/>
                </a:lnTo>
                <a:lnTo>
                  <a:pt x="4923681" y="392235"/>
                </a:lnTo>
                <a:lnTo>
                  <a:pt x="4923681" y="408341"/>
                </a:lnTo>
                <a:lnTo>
                  <a:pt x="4864106" y="408341"/>
                </a:lnTo>
                <a:lnTo>
                  <a:pt x="4864106" y="421276"/>
                </a:lnTo>
                <a:lnTo>
                  <a:pt x="4803895" y="421276"/>
                </a:lnTo>
                <a:lnTo>
                  <a:pt x="4803895" y="448541"/>
                </a:lnTo>
                <a:lnTo>
                  <a:pt x="4749909" y="448541"/>
                </a:lnTo>
                <a:lnTo>
                  <a:pt x="4749909" y="466548"/>
                </a:lnTo>
                <a:lnTo>
                  <a:pt x="4726917" y="466548"/>
                </a:lnTo>
                <a:lnTo>
                  <a:pt x="4726917" y="482020"/>
                </a:lnTo>
                <a:lnTo>
                  <a:pt x="4703290" y="482020"/>
                </a:lnTo>
                <a:lnTo>
                  <a:pt x="4703290" y="495716"/>
                </a:lnTo>
                <a:lnTo>
                  <a:pt x="4610180" y="495716"/>
                </a:lnTo>
                <a:lnTo>
                  <a:pt x="4610180" y="506241"/>
                </a:lnTo>
                <a:lnTo>
                  <a:pt x="4572961" y="506241"/>
                </a:lnTo>
                <a:lnTo>
                  <a:pt x="4572961" y="521712"/>
                </a:lnTo>
                <a:lnTo>
                  <a:pt x="4482899" y="521712"/>
                </a:lnTo>
                <a:lnTo>
                  <a:pt x="4482899" y="537818"/>
                </a:lnTo>
                <a:lnTo>
                  <a:pt x="4426372" y="537818"/>
                </a:lnTo>
                <a:lnTo>
                  <a:pt x="4426372" y="552782"/>
                </a:lnTo>
                <a:lnTo>
                  <a:pt x="4336437" y="552782"/>
                </a:lnTo>
                <a:lnTo>
                  <a:pt x="4336437" y="565083"/>
                </a:lnTo>
                <a:lnTo>
                  <a:pt x="4290454" y="565083"/>
                </a:lnTo>
                <a:lnTo>
                  <a:pt x="4290454" y="581188"/>
                </a:lnTo>
                <a:lnTo>
                  <a:pt x="4227702" y="581188"/>
                </a:lnTo>
                <a:lnTo>
                  <a:pt x="4227702" y="609721"/>
                </a:lnTo>
                <a:lnTo>
                  <a:pt x="4170032" y="609721"/>
                </a:lnTo>
                <a:lnTo>
                  <a:pt x="4170032" y="621515"/>
                </a:lnTo>
                <a:lnTo>
                  <a:pt x="4071967" y="621515"/>
                </a:lnTo>
                <a:lnTo>
                  <a:pt x="4071967" y="638254"/>
                </a:lnTo>
                <a:lnTo>
                  <a:pt x="4039576" y="638254"/>
                </a:lnTo>
                <a:lnTo>
                  <a:pt x="4039576" y="650682"/>
                </a:lnTo>
                <a:lnTo>
                  <a:pt x="3979365" y="650682"/>
                </a:lnTo>
                <a:lnTo>
                  <a:pt x="3979365" y="659306"/>
                </a:lnTo>
                <a:lnTo>
                  <a:pt x="3952689" y="659306"/>
                </a:lnTo>
                <a:lnTo>
                  <a:pt x="3952689" y="678581"/>
                </a:lnTo>
                <a:lnTo>
                  <a:pt x="3883206" y="678581"/>
                </a:lnTo>
                <a:lnTo>
                  <a:pt x="3883206" y="692785"/>
                </a:lnTo>
                <a:lnTo>
                  <a:pt x="3758973" y="692785"/>
                </a:lnTo>
                <a:lnTo>
                  <a:pt x="3758973" y="723727"/>
                </a:lnTo>
                <a:lnTo>
                  <a:pt x="3660274" y="723727"/>
                </a:lnTo>
                <a:lnTo>
                  <a:pt x="3660274" y="749851"/>
                </a:lnTo>
                <a:lnTo>
                  <a:pt x="3633598" y="749851"/>
                </a:lnTo>
                <a:lnTo>
                  <a:pt x="3633598" y="765322"/>
                </a:lnTo>
                <a:lnTo>
                  <a:pt x="3482690" y="765322"/>
                </a:lnTo>
                <a:lnTo>
                  <a:pt x="3482690" y="780159"/>
                </a:lnTo>
                <a:lnTo>
                  <a:pt x="3410667" y="780159"/>
                </a:lnTo>
                <a:lnTo>
                  <a:pt x="3410667" y="796265"/>
                </a:lnTo>
                <a:lnTo>
                  <a:pt x="3391485" y="796265"/>
                </a:lnTo>
                <a:lnTo>
                  <a:pt x="3391485" y="809960"/>
                </a:lnTo>
                <a:lnTo>
                  <a:pt x="3282878" y="809960"/>
                </a:lnTo>
                <a:lnTo>
                  <a:pt x="3282878" y="824798"/>
                </a:lnTo>
                <a:lnTo>
                  <a:pt x="3190910" y="824798"/>
                </a:lnTo>
                <a:lnTo>
                  <a:pt x="3190910" y="845849"/>
                </a:lnTo>
                <a:lnTo>
                  <a:pt x="3179097" y="845849"/>
                </a:lnTo>
                <a:lnTo>
                  <a:pt x="3179097" y="854599"/>
                </a:lnTo>
                <a:lnTo>
                  <a:pt x="3138829" y="854599"/>
                </a:lnTo>
                <a:lnTo>
                  <a:pt x="3138829" y="867534"/>
                </a:lnTo>
                <a:lnTo>
                  <a:pt x="3108343" y="867534"/>
                </a:lnTo>
                <a:lnTo>
                  <a:pt x="3108343" y="882498"/>
                </a:lnTo>
                <a:lnTo>
                  <a:pt x="3093481" y="882498"/>
                </a:lnTo>
                <a:lnTo>
                  <a:pt x="3093481" y="897969"/>
                </a:lnTo>
                <a:lnTo>
                  <a:pt x="3030095" y="897969"/>
                </a:lnTo>
                <a:lnTo>
                  <a:pt x="3030095" y="913441"/>
                </a:lnTo>
                <a:lnTo>
                  <a:pt x="3000370" y="913441"/>
                </a:lnTo>
                <a:lnTo>
                  <a:pt x="3000370" y="925868"/>
                </a:lnTo>
                <a:lnTo>
                  <a:pt x="2947527" y="925868"/>
                </a:lnTo>
                <a:lnTo>
                  <a:pt x="2947527" y="955543"/>
                </a:lnTo>
                <a:lnTo>
                  <a:pt x="2810973" y="955543"/>
                </a:lnTo>
                <a:lnTo>
                  <a:pt x="2810973" y="971648"/>
                </a:lnTo>
                <a:lnTo>
                  <a:pt x="2759401" y="971648"/>
                </a:lnTo>
                <a:lnTo>
                  <a:pt x="2759401" y="982301"/>
                </a:lnTo>
                <a:lnTo>
                  <a:pt x="2662606" y="982301"/>
                </a:lnTo>
                <a:lnTo>
                  <a:pt x="2662606" y="995870"/>
                </a:lnTo>
                <a:lnTo>
                  <a:pt x="2638344" y="995870"/>
                </a:lnTo>
                <a:lnTo>
                  <a:pt x="2638344" y="1012609"/>
                </a:lnTo>
                <a:lnTo>
                  <a:pt x="2594266" y="1012609"/>
                </a:lnTo>
                <a:lnTo>
                  <a:pt x="2594266" y="1027446"/>
                </a:lnTo>
                <a:lnTo>
                  <a:pt x="2498107" y="1027446"/>
                </a:lnTo>
                <a:lnTo>
                  <a:pt x="2498107" y="1054711"/>
                </a:lnTo>
                <a:lnTo>
                  <a:pt x="2473845" y="1054711"/>
                </a:lnTo>
                <a:lnTo>
                  <a:pt x="2473845" y="1069675"/>
                </a:lnTo>
                <a:lnTo>
                  <a:pt x="2412364" y="1069675"/>
                </a:lnTo>
                <a:lnTo>
                  <a:pt x="2412364" y="1083879"/>
                </a:lnTo>
                <a:lnTo>
                  <a:pt x="2371461" y="1083879"/>
                </a:lnTo>
                <a:lnTo>
                  <a:pt x="2371461" y="1097575"/>
                </a:lnTo>
                <a:lnTo>
                  <a:pt x="2334751" y="1097575"/>
                </a:lnTo>
                <a:lnTo>
                  <a:pt x="2334751" y="1110509"/>
                </a:lnTo>
                <a:lnTo>
                  <a:pt x="2305534" y="1110509"/>
                </a:lnTo>
                <a:lnTo>
                  <a:pt x="2305534" y="1126615"/>
                </a:lnTo>
                <a:lnTo>
                  <a:pt x="2269586" y="1126615"/>
                </a:lnTo>
                <a:lnTo>
                  <a:pt x="2269586" y="1139677"/>
                </a:lnTo>
                <a:lnTo>
                  <a:pt x="2228556" y="1139677"/>
                </a:lnTo>
                <a:lnTo>
                  <a:pt x="2228556" y="1153880"/>
                </a:lnTo>
                <a:lnTo>
                  <a:pt x="2168346" y="1153880"/>
                </a:lnTo>
                <a:lnTo>
                  <a:pt x="2168346" y="1168210"/>
                </a:lnTo>
                <a:lnTo>
                  <a:pt x="2106865" y="1168210"/>
                </a:lnTo>
                <a:lnTo>
                  <a:pt x="2106865" y="1184315"/>
                </a:lnTo>
                <a:lnTo>
                  <a:pt x="1982760" y="1184315"/>
                </a:lnTo>
                <a:lnTo>
                  <a:pt x="1982760" y="1198518"/>
                </a:lnTo>
                <a:lnTo>
                  <a:pt x="1908195" y="1198518"/>
                </a:lnTo>
                <a:lnTo>
                  <a:pt x="1908195" y="1211580"/>
                </a:lnTo>
                <a:lnTo>
                  <a:pt x="1823214" y="1211580"/>
                </a:lnTo>
                <a:lnTo>
                  <a:pt x="1823214" y="1228320"/>
                </a:lnTo>
                <a:lnTo>
                  <a:pt x="1785995" y="1228320"/>
                </a:lnTo>
                <a:lnTo>
                  <a:pt x="1785995" y="1251273"/>
                </a:lnTo>
                <a:lnTo>
                  <a:pt x="1723879" y="1251273"/>
                </a:lnTo>
                <a:lnTo>
                  <a:pt x="1723879" y="1272958"/>
                </a:lnTo>
                <a:lnTo>
                  <a:pt x="1695298" y="1272958"/>
                </a:lnTo>
                <a:lnTo>
                  <a:pt x="1695298" y="1289063"/>
                </a:lnTo>
                <a:lnTo>
                  <a:pt x="1665447" y="1289063"/>
                </a:lnTo>
                <a:lnTo>
                  <a:pt x="1665447" y="1311383"/>
                </a:lnTo>
                <a:lnTo>
                  <a:pt x="1589104" y="1311383"/>
                </a:lnTo>
                <a:lnTo>
                  <a:pt x="1589104" y="1328756"/>
                </a:lnTo>
                <a:lnTo>
                  <a:pt x="1533847" y="1328756"/>
                </a:lnTo>
                <a:lnTo>
                  <a:pt x="1533847" y="1342325"/>
                </a:lnTo>
                <a:lnTo>
                  <a:pt x="1514031" y="1342325"/>
                </a:lnTo>
                <a:lnTo>
                  <a:pt x="1514031" y="1354753"/>
                </a:lnTo>
                <a:lnTo>
                  <a:pt x="1474907" y="1354753"/>
                </a:lnTo>
                <a:lnTo>
                  <a:pt x="1474907" y="1372761"/>
                </a:lnTo>
                <a:lnTo>
                  <a:pt x="1390434" y="1372761"/>
                </a:lnTo>
                <a:lnTo>
                  <a:pt x="1390434" y="1384554"/>
                </a:lnTo>
                <a:lnTo>
                  <a:pt x="1323999" y="1384554"/>
                </a:lnTo>
                <a:lnTo>
                  <a:pt x="1323999" y="1401801"/>
                </a:lnTo>
                <a:lnTo>
                  <a:pt x="1183127" y="1401801"/>
                </a:lnTo>
                <a:lnTo>
                  <a:pt x="1183127" y="1414863"/>
                </a:lnTo>
                <a:lnTo>
                  <a:pt x="1005543" y="1414863"/>
                </a:lnTo>
                <a:lnTo>
                  <a:pt x="1005543" y="1429700"/>
                </a:lnTo>
                <a:lnTo>
                  <a:pt x="963878" y="1429700"/>
                </a:lnTo>
                <a:lnTo>
                  <a:pt x="963878" y="1439084"/>
                </a:lnTo>
                <a:lnTo>
                  <a:pt x="916116" y="1439084"/>
                </a:lnTo>
                <a:lnTo>
                  <a:pt x="916116" y="1458233"/>
                </a:lnTo>
                <a:lnTo>
                  <a:pt x="726085" y="1458233"/>
                </a:lnTo>
                <a:lnTo>
                  <a:pt x="726085" y="1484864"/>
                </a:lnTo>
                <a:lnTo>
                  <a:pt x="629925" y="1484864"/>
                </a:lnTo>
                <a:lnTo>
                  <a:pt x="629925" y="1500462"/>
                </a:lnTo>
                <a:lnTo>
                  <a:pt x="554853" y="1500462"/>
                </a:lnTo>
                <a:lnTo>
                  <a:pt x="554344" y="1516061"/>
                </a:lnTo>
                <a:lnTo>
                  <a:pt x="402421" y="1516061"/>
                </a:lnTo>
                <a:lnTo>
                  <a:pt x="402421" y="1544086"/>
                </a:lnTo>
                <a:lnTo>
                  <a:pt x="19054" y="1544086"/>
                </a:lnTo>
              </a:path>
            </a:pathLst>
          </a:custGeom>
          <a:noFill/>
          <a:ln w="25400" cap="flat">
            <a:solidFill>
              <a:schemeClr val="accent5">
                <a:lumMod val="50000"/>
              </a:schemeClr>
            </a:solidFill>
            <a:prstDash val="solid"/>
            <a:miter/>
          </a:ln>
        </p:spPr>
        <p:txBody>
          <a:bodyPr rtlCol="0" anchor="ctr"/>
          <a:lstStyle/>
          <a:p>
            <a:endParaRPr lang="en-GB"/>
          </a:p>
        </p:txBody>
      </p:sp>
      <p:sp>
        <p:nvSpPr>
          <p:cNvPr id="107" name="Freeform 106">
            <a:extLst>
              <a:ext uri="{FF2B5EF4-FFF2-40B4-BE49-F238E27FC236}">
                <a16:creationId xmlns:a16="http://schemas.microsoft.com/office/drawing/2014/main" id="{2424D118-E500-F841-8462-B9089C7146FE}"/>
              </a:ext>
            </a:extLst>
          </p:cNvPr>
          <p:cNvSpPr/>
          <p:nvPr/>
        </p:nvSpPr>
        <p:spPr>
          <a:xfrm>
            <a:off x="3178090" y="4259723"/>
            <a:ext cx="5970254" cy="1356909"/>
          </a:xfrm>
          <a:custGeom>
            <a:avLst/>
            <a:gdLst>
              <a:gd name="connsiteX0" fmla="*/ 5957552 w 5970253"/>
              <a:gd name="connsiteY0" fmla="*/ 19022 h 1356908"/>
              <a:gd name="connsiteX1" fmla="*/ 5055535 w 5970253"/>
              <a:gd name="connsiteY1" fmla="*/ 19022 h 1356908"/>
              <a:gd name="connsiteX2" fmla="*/ 5055535 w 5970253"/>
              <a:gd name="connsiteY2" fmla="*/ 30562 h 1356908"/>
              <a:gd name="connsiteX3" fmla="*/ 5037370 w 5970253"/>
              <a:gd name="connsiteY3" fmla="*/ 30562 h 1356908"/>
              <a:gd name="connsiteX4" fmla="*/ 5037370 w 5970253"/>
              <a:gd name="connsiteY4" fmla="*/ 75201 h 1356908"/>
              <a:gd name="connsiteX5" fmla="*/ 4916695 w 5970253"/>
              <a:gd name="connsiteY5" fmla="*/ 75201 h 1356908"/>
              <a:gd name="connsiteX6" fmla="*/ 4916695 w 5970253"/>
              <a:gd name="connsiteY6" fmla="*/ 124658 h 1356908"/>
              <a:gd name="connsiteX7" fmla="*/ 4901833 w 5970253"/>
              <a:gd name="connsiteY7" fmla="*/ 124658 h 1356908"/>
              <a:gd name="connsiteX8" fmla="*/ 4901833 w 5970253"/>
              <a:gd name="connsiteY8" fmla="*/ 144441 h 1356908"/>
              <a:gd name="connsiteX9" fmla="*/ 4706974 w 5970253"/>
              <a:gd name="connsiteY9" fmla="*/ 144441 h 1356908"/>
              <a:gd name="connsiteX10" fmla="*/ 4706974 w 5970253"/>
              <a:gd name="connsiteY10" fmla="*/ 187304 h 1356908"/>
              <a:gd name="connsiteX11" fmla="*/ 4688809 w 5970253"/>
              <a:gd name="connsiteY11" fmla="*/ 187304 h 1356908"/>
              <a:gd name="connsiteX12" fmla="*/ 4688809 w 5970253"/>
              <a:gd name="connsiteY12" fmla="*/ 198844 h 1356908"/>
              <a:gd name="connsiteX13" fmla="*/ 4358286 w 5970253"/>
              <a:gd name="connsiteY13" fmla="*/ 198844 h 1356908"/>
              <a:gd name="connsiteX14" fmla="*/ 4358286 w 5970253"/>
              <a:gd name="connsiteY14" fmla="*/ 256545 h 1356908"/>
              <a:gd name="connsiteX15" fmla="*/ 4325259 w 5970253"/>
              <a:gd name="connsiteY15" fmla="*/ 256545 h 1356908"/>
              <a:gd name="connsiteX16" fmla="*/ 4239389 w 5970253"/>
              <a:gd name="connsiteY16" fmla="*/ 256545 h 1356908"/>
              <a:gd name="connsiteX17" fmla="*/ 4239389 w 5970253"/>
              <a:gd name="connsiteY17" fmla="*/ 274679 h 1356908"/>
              <a:gd name="connsiteX18" fmla="*/ 4239389 w 5970253"/>
              <a:gd name="connsiteY18" fmla="*/ 301056 h 1356908"/>
              <a:gd name="connsiteX19" fmla="*/ 4211316 w 5970253"/>
              <a:gd name="connsiteY19" fmla="*/ 301056 h 1356908"/>
              <a:gd name="connsiteX20" fmla="*/ 4211316 w 5970253"/>
              <a:gd name="connsiteY20" fmla="*/ 319191 h 1356908"/>
              <a:gd name="connsiteX21" fmla="*/ 4135354 w 5970253"/>
              <a:gd name="connsiteY21" fmla="*/ 319191 h 1356908"/>
              <a:gd name="connsiteX22" fmla="*/ 4135354 w 5970253"/>
              <a:gd name="connsiteY22" fmla="*/ 439664 h 1356908"/>
              <a:gd name="connsiteX23" fmla="*/ 3302694 w 5970253"/>
              <a:gd name="connsiteY23" fmla="*/ 439664 h 1356908"/>
              <a:gd name="connsiteX24" fmla="*/ 3302694 w 5970253"/>
              <a:gd name="connsiteY24" fmla="*/ 499013 h 1356908"/>
              <a:gd name="connsiteX25" fmla="*/ 3152294 w 5970253"/>
              <a:gd name="connsiteY25" fmla="*/ 499013 h 1356908"/>
              <a:gd name="connsiteX26" fmla="*/ 3152294 w 5970253"/>
              <a:gd name="connsiteY26" fmla="*/ 541876 h 1356908"/>
              <a:gd name="connsiteX27" fmla="*/ 3125873 w 5970253"/>
              <a:gd name="connsiteY27" fmla="*/ 541876 h 1356908"/>
              <a:gd name="connsiteX28" fmla="*/ 3125873 w 5970253"/>
              <a:gd name="connsiteY28" fmla="*/ 561659 h 1356908"/>
              <a:gd name="connsiteX29" fmla="*/ 3008627 w 5970253"/>
              <a:gd name="connsiteY29" fmla="*/ 561659 h 1356908"/>
              <a:gd name="connsiteX30" fmla="*/ 3008627 w 5970253"/>
              <a:gd name="connsiteY30" fmla="*/ 601225 h 1356908"/>
              <a:gd name="connsiteX31" fmla="*/ 2968995 w 5970253"/>
              <a:gd name="connsiteY31" fmla="*/ 601225 h 1356908"/>
              <a:gd name="connsiteX32" fmla="*/ 2968995 w 5970253"/>
              <a:gd name="connsiteY32" fmla="*/ 607819 h 1356908"/>
              <a:gd name="connsiteX33" fmla="*/ 2884776 w 5970253"/>
              <a:gd name="connsiteY33" fmla="*/ 607819 h 1356908"/>
              <a:gd name="connsiteX34" fmla="*/ 2884776 w 5970253"/>
              <a:gd name="connsiteY34" fmla="*/ 657277 h 1356908"/>
              <a:gd name="connsiteX35" fmla="*/ 2863309 w 5970253"/>
              <a:gd name="connsiteY35" fmla="*/ 657277 h 1356908"/>
              <a:gd name="connsiteX36" fmla="*/ 2863309 w 5970253"/>
              <a:gd name="connsiteY36" fmla="*/ 672241 h 1356908"/>
              <a:gd name="connsiteX37" fmla="*/ 2810338 w 5970253"/>
              <a:gd name="connsiteY37" fmla="*/ 672241 h 1356908"/>
              <a:gd name="connsiteX38" fmla="*/ 2810338 w 5970253"/>
              <a:gd name="connsiteY38" fmla="*/ 720049 h 1356908"/>
              <a:gd name="connsiteX39" fmla="*/ 2782265 w 5970253"/>
              <a:gd name="connsiteY39" fmla="*/ 720049 h 1356908"/>
              <a:gd name="connsiteX40" fmla="*/ 2782265 w 5970253"/>
              <a:gd name="connsiteY40" fmla="*/ 734887 h 1356908"/>
              <a:gd name="connsiteX41" fmla="*/ 2757495 w 5970253"/>
              <a:gd name="connsiteY41" fmla="*/ 734887 h 1356908"/>
              <a:gd name="connsiteX42" fmla="*/ 2757495 w 5970253"/>
              <a:gd name="connsiteY42" fmla="*/ 790939 h 1356908"/>
              <a:gd name="connsiteX43" fmla="*/ 2225507 w 5970253"/>
              <a:gd name="connsiteY43" fmla="*/ 790939 h 1356908"/>
              <a:gd name="connsiteX44" fmla="*/ 2225507 w 5970253"/>
              <a:gd name="connsiteY44" fmla="*/ 846990 h 1356908"/>
              <a:gd name="connsiteX45" fmla="*/ 1847222 w 5970253"/>
              <a:gd name="connsiteY45" fmla="*/ 846990 h 1356908"/>
              <a:gd name="connsiteX46" fmla="*/ 1847222 w 5970253"/>
              <a:gd name="connsiteY46" fmla="*/ 945905 h 1356908"/>
              <a:gd name="connsiteX47" fmla="*/ 1746490 w 5970253"/>
              <a:gd name="connsiteY47" fmla="*/ 945905 h 1356908"/>
              <a:gd name="connsiteX48" fmla="*/ 1746490 w 5970253"/>
              <a:gd name="connsiteY48" fmla="*/ 1008678 h 1356908"/>
              <a:gd name="connsiteX49" fmla="*/ 1720068 w 5970253"/>
              <a:gd name="connsiteY49" fmla="*/ 1008678 h 1356908"/>
              <a:gd name="connsiteX50" fmla="*/ 1720068 w 5970253"/>
              <a:gd name="connsiteY50" fmla="*/ 1058135 h 1356908"/>
              <a:gd name="connsiteX51" fmla="*/ 1599393 w 5970253"/>
              <a:gd name="connsiteY51" fmla="*/ 1058135 h 1356908"/>
              <a:gd name="connsiteX52" fmla="*/ 1599393 w 5970253"/>
              <a:gd name="connsiteY52" fmla="*/ 1120782 h 1356908"/>
              <a:gd name="connsiteX53" fmla="*/ 931995 w 5970253"/>
              <a:gd name="connsiteY53" fmla="*/ 1120782 h 1356908"/>
              <a:gd name="connsiteX54" fmla="*/ 931995 w 5970253"/>
              <a:gd name="connsiteY54" fmla="*/ 1163645 h 1356908"/>
              <a:gd name="connsiteX55" fmla="*/ 907225 w 5970253"/>
              <a:gd name="connsiteY55" fmla="*/ 1163645 h 1356908"/>
              <a:gd name="connsiteX56" fmla="*/ 907225 w 5970253"/>
              <a:gd name="connsiteY56" fmla="*/ 1180130 h 1356908"/>
              <a:gd name="connsiteX57" fmla="*/ 890711 w 5970253"/>
              <a:gd name="connsiteY57" fmla="*/ 1180130 h 1356908"/>
              <a:gd name="connsiteX58" fmla="*/ 890711 w 5970253"/>
              <a:gd name="connsiteY58" fmla="*/ 1219696 h 1356908"/>
              <a:gd name="connsiteX59" fmla="*/ 862638 w 5970253"/>
              <a:gd name="connsiteY59" fmla="*/ 1219696 h 1356908"/>
              <a:gd name="connsiteX60" fmla="*/ 862638 w 5970253"/>
              <a:gd name="connsiteY60" fmla="*/ 1262559 h 1356908"/>
              <a:gd name="connsiteX61" fmla="*/ 816401 w 5970253"/>
              <a:gd name="connsiteY61" fmla="*/ 1262559 h 1356908"/>
              <a:gd name="connsiteX62" fmla="*/ 816401 w 5970253"/>
              <a:gd name="connsiteY62" fmla="*/ 1290712 h 1356908"/>
              <a:gd name="connsiteX63" fmla="*/ 391877 w 5970253"/>
              <a:gd name="connsiteY63" fmla="*/ 1290712 h 1356908"/>
              <a:gd name="connsiteX64" fmla="*/ 391877 w 5970253"/>
              <a:gd name="connsiteY64" fmla="*/ 1325332 h 1356908"/>
              <a:gd name="connsiteX65" fmla="*/ 89427 w 5970253"/>
              <a:gd name="connsiteY65" fmla="*/ 1325332 h 1356908"/>
              <a:gd name="connsiteX66" fmla="*/ 89427 w 5970253"/>
              <a:gd name="connsiteY66" fmla="*/ 1341818 h 1356908"/>
              <a:gd name="connsiteX67" fmla="*/ 19054 w 5970253"/>
              <a:gd name="connsiteY67" fmla="*/ 1341818 h 135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970253" h="1356908">
                <a:moveTo>
                  <a:pt x="5957552" y="19022"/>
                </a:moveTo>
                <a:lnTo>
                  <a:pt x="5055535" y="19022"/>
                </a:lnTo>
                <a:lnTo>
                  <a:pt x="5055535" y="30562"/>
                </a:lnTo>
                <a:lnTo>
                  <a:pt x="5037370" y="30562"/>
                </a:lnTo>
                <a:lnTo>
                  <a:pt x="5037370" y="75201"/>
                </a:lnTo>
                <a:lnTo>
                  <a:pt x="4916695" y="75201"/>
                </a:lnTo>
                <a:lnTo>
                  <a:pt x="4916695" y="124658"/>
                </a:lnTo>
                <a:lnTo>
                  <a:pt x="4901833" y="124658"/>
                </a:lnTo>
                <a:lnTo>
                  <a:pt x="4901833" y="144441"/>
                </a:lnTo>
                <a:lnTo>
                  <a:pt x="4706974" y="144441"/>
                </a:lnTo>
                <a:lnTo>
                  <a:pt x="4706974" y="187304"/>
                </a:lnTo>
                <a:lnTo>
                  <a:pt x="4688809" y="187304"/>
                </a:lnTo>
                <a:lnTo>
                  <a:pt x="4688809" y="198844"/>
                </a:lnTo>
                <a:lnTo>
                  <a:pt x="4358286" y="198844"/>
                </a:lnTo>
                <a:lnTo>
                  <a:pt x="4358286" y="256545"/>
                </a:lnTo>
                <a:lnTo>
                  <a:pt x="4325259" y="256545"/>
                </a:lnTo>
                <a:lnTo>
                  <a:pt x="4239389" y="256545"/>
                </a:lnTo>
                <a:lnTo>
                  <a:pt x="4239389" y="274679"/>
                </a:lnTo>
                <a:lnTo>
                  <a:pt x="4239389" y="301056"/>
                </a:lnTo>
                <a:lnTo>
                  <a:pt x="4211316" y="301056"/>
                </a:lnTo>
                <a:lnTo>
                  <a:pt x="4211316" y="319191"/>
                </a:lnTo>
                <a:lnTo>
                  <a:pt x="4135354" y="319191"/>
                </a:lnTo>
                <a:lnTo>
                  <a:pt x="4135354" y="439664"/>
                </a:lnTo>
                <a:lnTo>
                  <a:pt x="3302694" y="439664"/>
                </a:lnTo>
                <a:lnTo>
                  <a:pt x="3302694" y="499013"/>
                </a:lnTo>
                <a:lnTo>
                  <a:pt x="3152294" y="499013"/>
                </a:lnTo>
                <a:lnTo>
                  <a:pt x="3152294" y="541876"/>
                </a:lnTo>
                <a:lnTo>
                  <a:pt x="3125873" y="541876"/>
                </a:lnTo>
                <a:lnTo>
                  <a:pt x="3125873" y="561659"/>
                </a:lnTo>
                <a:lnTo>
                  <a:pt x="3008627" y="561659"/>
                </a:lnTo>
                <a:lnTo>
                  <a:pt x="3008627" y="601225"/>
                </a:lnTo>
                <a:lnTo>
                  <a:pt x="2968995" y="601225"/>
                </a:lnTo>
                <a:lnTo>
                  <a:pt x="2968995" y="607819"/>
                </a:lnTo>
                <a:lnTo>
                  <a:pt x="2884776" y="607819"/>
                </a:lnTo>
                <a:lnTo>
                  <a:pt x="2884776" y="657277"/>
                </a:lnTo>
                <a:lnTo>
                  <a:pt x="2863309" y="657277"/>
                </a:lnTo>
                <a:lnTo>
                  <a:pt x="2863309" y="672241"/>
                </a:lnTo>
                <a:lnTo>
                  <a:pt x="2810338" y="672241"/>
                </a:lnTo>
                <a:lnTo>
                  <a:pt x="2810338" y="720049"/>
                </a:lnTo>
                <a:lnTo>
                  <a:pt x="2782265" y="720049"/>
                </a:lnTo>
                <a:lnTo>
                  <a:pt x="2782265" y="734887"/>
                </a:lnTo>
                <a:lnTo>
                  <a:pt x="2757495" y="734887"/>
                </a:lnTo>
                <a:lnTo>
                  <a:pt x="2757495" y="790939"/>
                </a:lnTo>
                <a:lnTo>
                  <a:pt x="2225507" y="790939"/>
                </a:lnTo>
                <a:lnTo>
                  <a:pt x="2225507" y="846990"/>
                </a:lnTo>
                <a:lnTo>
                  <a:pt x="1847222" y="846990"/>
                </a:lnTo>
                <a:lnTo>
                  <a:pt x="1847222" y="945905"/>
                </a:lnTo>
                <a:lnTo>
                  <a:pt x="1746490" y="945905"/>
                </a:lnTo>
                <a:lnTo>
                  <a:pt x="1746490" y="1008678"/>
                </a:lnTo>
                <a:lnTo>
                  <a:pt x="1720068" y="1008678"/>
                </a:lnTo>
                <a:lnTo>
                  <a:pt x="1720068" y="1058135"/>
                </a:lnTo>
                <a:lnTo>
                  <a:pt x="1599393" y="1058135"/>
                </a:lnTo>
                <a:lnTo>
                  <a:pt x="1599393" y="1120782"/>
                </a:lnTo>
                <a:lnTo>
                  <a:pt x="931995" y="1120782"/>
                </a:lnTo>
                <a:lnTo>
                  <a:pt x="931995" y="1163645"/>
                </a:lnTo>
                <a:lnTo>
                  <a:pt x="907225" y="1163645"/>
                </a:lnTo>
                <a:lnTo>
                  <a:pt x="907225" y="1180130"/>
                </a:lnTo>
                <a:lnTo>
                  <a:pt x="890711" y="1180130"/>
                </a:lnTo>
                <a:lnTo>
                  <a:pt x="890711" y="1219696"/>
                </a:lnTo>
                <a:lnTo>
                  <a:pt x="862638" y="1219696"/>
                </a:lnTo>
                <a:lnTo>
                  <a:pt x="862638" y="1262559"/>
                </a:lnTo>
                <a:lnTo>
                  <a:pt x="816401" y="1262559"/>
                </a:lnTo>
                <a:lnTo>
                  <a:pt x="816401" y="1290712"/>
                </a:lnTo>
                <a:lnTo>
                  <a:pt x="391877" y="1290712"/>
                </a:lnTo>
                <a:lnTo>
                  <a:pt x="391877" y="1325332"/>
                </a:lnTo>
                <a:lnTo>
                  <a:pt x="89427" y="1325332"/>
                </a:lnTo>
                <a:lnTo>
                  <a:pt x="89427" y="1341818"/>
                </a:lnTo>
                <a:lnTo>
                  <a:pt x="19054" y="1341818"/>
                </a:lnTo>
              </a:path>
            </a:pathLst>
          </a:custGeom>
          <a:noFill/>
          <a:ln w="25400" cap="flat">
            <a:solidFill>
              <a:srgbClr val="8B878B"/>
            </a:solidFill>
            <a:prstDash val="solid"/>
            <a:miter/>
          </a:ln>
        </p:spPr>
        <p:txBody>
          <a:bodyPr rtlCol="0" anchor="ctr"/>
          <a:lstStyle/>
          <a:p>
            <a:endParaRPr lang="en-GB"/>
          </a:p>
        </p:txBody>
      </p:sp>
      <p:sp>
        <p:nvSpPr>
          <p:cNvPr id="108" name="Freeform 107">
            <a:extLst>
              <a:ext uri="{FF2B5EF4-FFF2-40B4-BE49-F238E27FC236}">
                <a16:creationId xmlns:a16="http://schemas.microsoft.com/office/drawing/2014/main" id="{B5A4DBAB-C300-4B4C-954C-D91BCC6BC518}"/>
              </a:ext>
            </a:extLst>
          </p:cNvPr>
          <p:cNvSpPr/>
          <p:nvPr/>
        </p:nvSpPr>
        <p:spPr>
          <a:xfrm>
            <a:off x="3094379" y="3125372"/>
            <a:ext cx="6059173" cy="2510916"/>
          </a:xfrm>
          <a:custGeom>
            <a:avLst/>
            <a:gdLst>
              <a:gd name="connsiteX0" fmla="*/ 6052441 w 6059172"/>
              <a:gd name="connsiteY0" fmla="*/ 19022 h 2510915"/>
              <a:gd name="connsiteX1" fmla="*/ 5361288 w 6059172"/>
              <a:gd name="connsiteY1" fmla="*/ 19022 h 2510915"/>
              <a:gd name="connsiteX2" fmla="*/ 5361288 w 6059172"/>
              <a:gd name="connsiteY2" fmla="*/ 62646 h 2510915"/>
              <a:gd name="connsiteX3" fmla="*/ 5299426 w 6059172"/>
              <a:gd name="connsiteY3" fmla="*/ 62646 h 2510915"/>
              <a:gd name="connsiteX4" fmla="*/ 5299426 w 6059172"/>
              <a:gd name="connsiteY4" fmla="*/ 92828 h 2510915"/>
              <a:gd name="connsiteX5" fmla="*/ 5274021 w 6059172"/>
              <a:gd name="connsiteY5" fmla="*/ 92828 h 2510915"/>
              <a:gd name="connsiteX6" fmla="*/ 5274021 w 6059172"/>
              <a:gd name="connsiteY6" fmla="*/ 113498 h 2510915"/>
              <a:gd name="connsiteX7" fmla="*/ 4852038 w 6059172"/>
              <a:gd name="connsiteY7" fmla="*/ 113498 h 2510915"/>
              <a:gd name="connsiteX8" fmla="*/ 4852038 w 6059172"/>
              <a:gd name="connsiteY8" fmla="*/ 127955 h 2510915"/>
              <a:gd name="connsiteX9" fmla="*/ 4830190 w 6059172"/>
              <a:gd name="connsiteY9" fmla="*/ 127955 h 2510915"/>
              <a:gd name="connsiteX10" fmla="*/ 4830190 w 6059172"/>
              <a:gd name="connsiteY10" fmla="*/ 143680 h 2510915"/>
              <a:gd name="connsiteX11" fmla="*/ 4770741 w 6059172"/>
              <a:gd name="connsiteY11" fmla="*/ 143680 h 2510915"/>
              <a:gd name="connsiteX12" fmla="*/ 4770741 w 6059172"/>
              <a:gd name="connsiteY12" fmla="*/ 169170 h 2510915"/>
              <a:gd name="connsiteX13" fmla="*/ 4747750 w 6059172"/>
              <a:gd name="connsiteY13" fmla="*/ 169170 h 2510915"/>
              <a:gd name="connsiteX14" fmla="*/ 4747750 w 6059172"/>
              <a:gd name="connsiteY14" fmla="*/ 187304 h 2510915"/>
              <a:gd name="connsiteX15" fmla="*/ 4731998 w 6059172"/>
              <a:gd name="connsiteY15" fmla="*/ 187304 h 2510915"/>
              <a:gd name="connsiteX16" fmla="*/ 4731998 w 6059172"/>
              <a:gd name="connsiteY16" fmla="*/ 204170 h 2510915"/>
              <a:gd name="connsiteX17" fmla="*/ 4709006 w 6059172"/>
              <a:gd name="connsiteY17" fmla="*/ 204170 h 2510915"/>
              <a:gd name="connsiteX18" fmla="*/ 4709006 w 6059172"/>
              <a:gd name="connsiteY18" fmla="*/ 250204 h 2510915"/>
              <a:gd name="connsiteX19" fmla="*/ 4670136 w 6059172"/>
              <a:gd name="connsiteY19" fmla="*/ 250204 h 2510915"/>
              <a:gd name="connsiteX20" fmla="*/ 4670136 w 6059172"/>
              <a:gd name="connsiteY20" fmla="*/ 272016 h 2510915"/>
              <a:gd name="connsiteX21" fmla="*/ 4427642 w 6059172"/>
              <a:gd name="connsiteY21" fmla="*/ 272016 h 2510915"/>
              <a:gd name="connsiteX22" fmla="*/ 4427642 w 6059172"/>
              <a:gd name="connsiteY22" fmla="*/ 286473 h 2510915"/>
              <a:gd name="connsiteX23" fmla="*/ 4400967 w 6059172"/>
              <a:gd name="connsiteY23" fmla="*/ 286473 h 2510915"/>
              <a:gd name="connsiteX24" fmla="*/ 4400967 w 6059172"/>
              <a:gd name="connsiteY24" fmla="*/ 304734 h 2510915"/>
              <a:gd name="connsiteX25" fmla="*/ 4198486 w 6059172"/>
              <a:gd name="connsiteY25" fmla="*/ 304734 h 2510915"/>
              <a:gd name="connsiteX26" fmla="*/ 4198486 w 6059172"/>
              <a:gd name="connsiteY26" fmla="*/ 332506 h 2510915"/>
              <a:gd name="connsiteX27" fmla="*/ 4170667 w 6059172"/>
              <a:gd name="connsiteY27" fmla="*/ 332506 h 2510915"/>
              <a:gd name="connsiteX28" fmla="*/ 4170667 w 6059172"/>
              <a:gd name="connsiteY28" fmla="*/ 350640 h 2510915"/>
              <a:gd name="connsiteX29" fmla="*/ 4145135 w 6059172"/>
              <a:gd name="connsiteY29" fmla="*/ 350640 h 2510915"/>
              <a:gd name="connsiteX30" fmla="*/ 4145135 w 6059172"/>
              <a:gd name="connsiteY30" fmla="*/ 420895 h 2510915"/>
              <a:gd name="connsiteX31" fmla="*/ 4036019 w 6059172"/>
              <a:gd name="connsiteY31" fmla="*/ 420895 h 2510915"/>
              <a:gd name="connsiteX32" fmla="*/ 4036019 w 6059172"/>
              <a:gd name="connsiteY32" fmla="*/ 436620 h 2510915"/>
              <a:gd name="connsiteX33" fmla="*/ 4016584 w 6059172"/>
              <a:gd name="connsiteY33" fmla="*/ 436620 h 2510915"/>
              <a:gd name="connsiteX34" fmla="*/ 4016584 w 6059172"/>
              <a:gd name="connsiteY34" fmla="*/ 451204 h 2510915"/>
              <a:gd name="connsiteX35" fmla="*/ 3975427 w 6059172"/>
              <a:gd name="connsiteY35" fmla="*/ 451204 h 2510915"/>
              <a:gd name="connsiteX36" fmla="*/ 3975427 w 6059172"/>
              <a:gd name="connsiteY36" fmla="*/ 474157 h 2510915"/>
              <a:gd name="connsiteX37" fmla="*/ 3948751 w 6059172"/>
              <a:gd name="connsiteY37" fmla="*/ 474157 h 2510915"/>
              <a:gd name="connsiteX38" fmla="*/ 3948751 w 6059172"/>
              <a:gd name="connsiteY38" fmla="*/ 492292 h 2510915"/>
              <a:gd name="connsiteX39" fmla="*/ 3808133 w 6059172"/>
              <a:gd name="connsiteY39" fmla="*/ 492292 h 2510915"/>
              <a:gd name="connsiteX40" fmla="*/ 3808133 w 6059172"/>
              <a:gd name="connsiteY40" fmla="*/ 509285 h 2510915"/>
              <a:gd name="connsiteX41" fmla="*/ 3782601 w 6059172"/>
              <a:gd name="connsiteY41" fmla="*/ 509285 h 2510915"/>
              <a:gd name="connsiteX42" fmla="*/ 3782601 w 6059172"/>
              <a:gd name="connsiteY42" fmla="*/ 527419 h 2510915"/>
              <a:gd name="connsiteX43" fmla="*/ 3584947 w 6059172"/>
              <a:gd name="connsiteY43" fmla="*/ 527419 h 2510915"/>
              <a:gd name="connsiteX44" fmla="*/ 3584947 w 6059172"/>
              <a:gd name="connsiteY44" fmla="*/ 540735 h 2510915"/>
              <a:gd name="connsiteX45" fmla="*/ 3565639 w 6059172"/>
              <a:gd name="connsiteY45" fmla="*/ 540735 h 2510915"/>
              <a:gd name="connsiteX46" fmla="*/ 3565639 w 6059172"/>
              <a:gd name="connsiteY46" fmla="*/ 555191 h 2510915"/>
              <a:gd name="connsiteX47" fmla="*/ 3469861 w 6059172"/>
              <a:gd name="connsiteY47" fmla="*/ 555191 h 2510915"/>
              <a:gd name="connsiteX48" fmla="*/ 3469861 w 6059172"/>
              <a:gd name="connsiteY48" fmla="*/ 585500 h 2510915"/>
              <a:gd name="connsiteX49" fmla="*/ 3446742 w 6059172"/>
              <a:gd name="connsiteY49" fmla="*/ 585500 h 2510915"/>
              <a:gd name="connsiteX50" fmla="*/ 3446742 w 6059172"/>
              <a:gd name="connsiteY50" fmla="*/ 616950 h 2510915"/>
              <a:gd name="connsiteX51" fmla="*/ 3420066 w 6059172"/>
              <a:gd name="connsiteY51" fmla="*/ 616950 h 2510915"/>
              <a:gd name="connsiteX52" fmla="*/ 3420066 w 6059172"/>
              <a:gd name="connsiteY52" fmla="*/ 631533 h 2510915"/>
              <a:gd name="connsiteX53" fmla="*/ 3395804 w 6059172"/>
              <a:gd name="connsiteY53" fmla="*/ 631533 h 2510915"/>
              <a:gd name="connsiteX54" fmla="*/ 3395804 w 6059172"/>
              <a:gd name="connsiteY54" fmla="*/ 642439 h 2510915"/>
              <a:gd name="connsiteX55" fmla="*/ 3376496 w 6059172"/>
              <a:gd name="connsiteY55" fmla="*/ 642439 h 2510915"/>
              <a:gd name="connsiteX56" fmla="*/ 3376496 w 6059172"/>
              <a:gd name="connsiteY56" fmla="*/ 653345 h 2510915"/>
              <a:gd name="connsiteX57" fmla="*/ 3304853 w 6059172"/>
              <a:gd name="connsiteY57" fmla="*/ 653345 h 2510915"/>
              <a:gd name="connsiteX58" fmla="*/ 3304853 w 6059172"/>
              <a:gd name="connsiteY58" fmla="*/ 671480 h 2510915"/>
              <a:gd name="connsiteX59" fmla="*/ 3278178 w 6059172"/>
              <a:gd name="connsiteY59" fmla="*/ 671480 h 2510915"/>
              <a:gd name="connsiteX60" fmla="*/ 3278178 w 6059172"/>
              <a:gd name="connsiteY60" fmla="*/ 688346 h 2510915"/>
              <a:gd name="connsiteX61" fmla="*/ 3193324 w 6059172"/>
              <a:gd name="connsiteY61" fmla="*/ 688346 h 2510915"/>
              <a:gd name="connsiteX62" fmla="*/ 3193324 w 6059172"/>
              <a:gd name="connsiteY62" fmla="*/ 699252 h 2510915"/>
              <a:gd name="connsiteX63" fmla="*/ 3166648 w 6059172"/>
              <a:gd name="connsiteY63" fmla="*/ 699252 h 2510915"/>
              <a:gd name="connsiteX64" fmla="*/ 3166648 w 6059172"/>
              <a:gd name="connsiteY64" fmla="*/ 706607 h 2510915"/>
              <a:gd name="connsiteX65" fmla="*/ 3138829 w 6059172"/>
              <a:gd name="connsiteY65" fmla="*/ 706607 h 2510915"/>
              <a:gd name="connsiteX66" fmla="*/ 3138829 w 6059172"/>
              <a:gd name="connsiteY66" fmla="*/ 718654 h 2510915"/>
              <a:gd name="connsiteX67" fmla="*/ 3116981 w 6059172"/>
              <a:gd name="connsiteY67" fmla="*/ 718654 h 2510915"/>
              <a:gd name="connsiteX68" fmla="*/ 3116981 w 6059172"/>
              <a:gd name="connsiteY68" fmla="*/ 771916 h 2510915"/>
              <a:gd name="connsiteX69" fmla="*/ 3093989 w 6059172"/>
              <a:gd name="connsiteY69" fmla="*/ 771916 h 2510915"/>
              <a:gd name="connsiteX70" fmla="*/ 3093989 w 6059172"/>
              <a:gd name="connsiteY70" fmla="*/ 787641 h 2510915"/>
              <a:gd name="connsiteX71" fmla="*/ 3073284 w 6059172"/>
              <a:gd name="connsiteY71" fmla="*/ 787641 h 2510915"/>
              <a:gd name="connsiteX72" fmla="*/ 3073284 w 6059172"/>
              <a:gd name="connsiteY72" fmla="*/ 802225 h 2510915"/>
              <a:gd name="connsiteX73" fmla="*/ 2998211 w 6059172"/>
              <a:gd name="connsiteY73" fmla="*/ 802225 h 2510915"/>
              <a:gd name="connsiteX74" fmla="*/ 2998211 w 6059172"/>
              <a:gd name="connsiteY74" fmla="*/ 819091 h 2510915"/>
              <a:gd name="connsiteX75" fmla="*/ 2971535 w 6059172"/>
              <a:gd name="connsiteY75" fmla="*/ 819091 h 2510915"/>
              <a:gd name="connsiteX76" fmla="*/ 2971535 w 6059172"/>
              <a:gd name="connsiteY76" fmla="*/ 840903 h 2510915"/>
              <a:gd name="connsiteX77" fmla="*/ 2915644 w 6059172"/>
              <a:gd name="connsiteY77" fmla="*/ 840903 h 2510915"/>
              <a:gd name="connsiteX78" fmla="*/ 2915644 w 6059172"/>
              <a:gd name="connsiteY78" fmla="*/ 849400 h 2510915"/>
              <a:gd name="connsiteX79" fmla="*/ 2908403 w 6059172"/>
              <a:gd name="connsiteY79" fmla="*/ 849400 h 2510915"/>
              <a:gd name="connsiteX80" fmla="*/ 2908403 w 6059172"/>
              <a:gd name="connsiteY80" fmla="*/ 867534 h 2510915"/>
              <a:gd name="connsiteX81" fmla="*/ 2876900 w 6059172"/>
              <a:gd name="connsiteY81" fmla="*/ 867534 h 2510915"/>
              <a:gd name="connsiteX82" fmla="*/ 2876900 w 6059172"/>
              <a:gd name="connsiteY82" fmla="*/ 873621 h 2510915"/>
              <a:gd name="connsiteX83" fmla="*/ 2852638 w 6059172"/>
              <a:gd name="connsiteY83" fmla="*/ 873621 h 2510915"/>
              <a:gd name="connsiteX84" fmla="*/ 2852638 w 6059172"/>
              <a:gd name="connsiteY84" fmla="*/ 885668 h 2510915"/>
              <a:gd name="connsiteX85" fmla="*/ 2825963 w 6059172"/>
              <a:gd name="connsiteY85" fmla="*/ 885668 h 2510915"/>
              <a:gd name="connsiteX86" fmla="*/ 2825963 w 6059172"/>
              <a:gd name="connsiteY86" fmla="*/ 898984 h 2510915"/>
              <a:gd name="connsiteX87" fmla="*/ 2766514 w 6059172"/>
              <a:gd name="connsiteY87" fmla="*/ 898984 h 2510915"/>
              <a:gd name="connsiteX88" fmla="*/ 2766514 w 6059172"/>
              <a:gd name="connsiteY88" fmla="*/ 909890 h 2510915"/>
              <a:gd name="connsiteX89" fmla="*/ 2741109 w 6059172"/>
              <a:gd name="connsiteY89" fmla="*/ 909890 h 2510915"/>
              <a:gd name="connsiteX90" fmla="*/ 2741109 w 6059172"/>
              <a:gd name="connsiteY90" fmla="*/ 923205 h 2510915"/>
              <a:gd name="connsiteX91" fmla="*/ 2686487 w 6059172"/>
              <a:gd name="connsiteY91" fmla="*/ 923205 h 2510915"/>
              <a:gd name="connsiteX92" fmla="*/ 2686487 w 6059172"/>
              <a:gd name="connsiteY92" fmla="*/ 934111 h 2510915"/>
              <a:gd name="connsiteX93" fmla="*/ 2661082 w 6059172"/>
              <a:gd name="connsiteY93" fmla="*/ 934111 h 2510915"/>
              <a:gd name="connsiteX94" fmla="*/ 2661082 w 6059172"/>
              <a:gd name="connsiteY94" fmla="*/ 946286 h 2510915"/>
              <a:gd name="connsiteX95" fmla="*/ 2641647 w 6059172"/>
              <a:gd name="connsiteY95" fmla="*/ 946286 h 2510915"/>
              <a:gd name="connsiteX96" fmla="*/ 2641647 w 6059172"/>
              <a:gd name="connsiteY96" fmla="*/ 959601 h 2510915"/>
              <a:gd name="connsiteX97" fmla="*/ 2628309 w 6059172"/>
              <a:gd name="connsiteY97" fmla="*/ 959601 h 2510915"/>
              <a:gd name="connsiteX98" fmla="*/ 2628309 w 6059172"/>
              <a:gd name="connsiteY98" fmla="*/ 980145 h 2510915"/>
              <a:gd name="connsiteX99" fmla="*/ 2585882 w 6059172"/>
              <a:gd name="connsiteY99" fmla="*/ 980145 h 2510915"/>
              <a:gd name="connsiteX100" fmla="*/ 2585882 w 6059172"/>
              <a:gd name="connsiteY100" fmla="*/ 995870 h 2510915"/>
              <a:gd name="connsiteX101" fmla="*/ 2556793 w 6059172"/>
              <a:gd name="connsiteY101" fmla="*/ 995870 h 2510915"/>
              <a:gd name="connsiteX102" fmla="*/ 2556793 w 6059172"/>
              <a:gd name="connsiteY102" fmla="*/ 1004366 h 2510915"/>
              <a:gd name="connsiteX103" fmla="*/ 2485277 w 6059172"/>
              <a:gd name="connsiteY103" fmla="*/ 1004366 h 2510915"/>
              <a:gd name="connsiteX104" fmla="*/ 2485277 w 6059172"/>
              <a:gd name="connsiteY104" fmla="*/ 1023642 h 2510915"/>
              <a:gd name="connsiteX105" fmla="*/ 2467112 w 6059172"/>
              <a:gd name="connsiteY105" fmla="*/ 1023642 h 2510915"/>
              <a:gd name="connsiteX106" fmla="*/ 2467112 w 6059172"/>
              <a:gd name="connsiteY106" fmla="*/ 1097575 h 2510915"/>
              <a:gd name="connsiteX107" fmla="*/ 2427099 w 6059172"/>
              <a:gd name="connsiteY107" fmla="*/ 1097575 h 2510915"/>
              <a:gd name="connsiteX108" fmla="*/ 2427099 w 6059172"/>
              <a:gd name="connsiteY108" fmla="*/ 1113299 h 2510915"/>
              <a:gd name="connsiteX109" fmla="*/ 2417318 w 6059172"/>
              <a:gd name="connsiteY109" fmla="*/ 1113299 h 2510915"/>
              <a:gd name="connsiteX110" fmla="*/ 2417318 w 6059172"/>
              <a:gd name="connsiteY110" fmla="*/ 1135111 h 2510915"/>
              <a:gd name="connsiteX111" fmla="*/ 2405250 w 6059172"/>
              <a:gd name="connsiteY111" fmla="*/ 1135111 h 2510915"/>
              <a:gd name="connsiteX112" fmla="*/ 2405250 w 6059172"/>
              <a:gd name="connsiteY112" fmla="*/ 1159333 h 2510915"/>
              <a:gd name="connsiteX113" fmla="*/ 2359140 w 6059172"/>
              <a:gd name="connsiteY113" fmla="*/ 1159333 h 2510915"/>
              <a:gd name="connsiteX114" fmla="*/ 2359140 w 6059172"/>
              <a:gd name="connsiteY114" fmla="*/ 1178609 h 2510915"/>
              <a:gd name="connsiteX115" fmla="*/ 2330050 w 6059172"/>
              <a:gd name="connsiteY115" fmla="*/ 1178609 h 2510915"/>
              <a:gd name="connsiteX116" fmla="*/ 2330050 w 6059172"/>
              <a:gd name="connsiteY116" fmla="*/ 1194334 h 2510915"/>
              <a:gd name="connsiteX117" fmla="*/ 2310615 w 6059172"/>
              <a:gd name="connsiteY117" fmla="*/ 1194334 h 2510915"/>
              <a:gd name="connsiteX118" fmla="*/ 2310615 w 6059172"/>
              <a:gd name="connsiteY118" fmla="*/ 1202830 h 2510915"/>
              <a:gd name="connsiteX119" fmla="*/ 2299691 w 6059172"/>
              <a:gd name="connsiteY119" fmla="*/ 1202830 h 2510915"/>
              <a:gd name="connsiteX120" fmla="*/ 2299691 w 6059172"/>
              <a:gd name="connsiteY120" fmla="*/ 1217414 h 2510915"/>
              <a:gd name="connsiteX121" fmla="*/ 2237956 w 6059172"/>
              <a:gd name="connsiteY121" fmla="*/ 1217414 h 2510915"/>
              <a:gd name="connsiteX122" fmla="*/ 2237956 w 6059172"/>
              <a:gd name="connsiteY122" fmla="*/ 1224642 h 2510915"/>
              <a:gd name="connsiteX123" fmla="*/ 2216108 w 6059172"/>
              <a:gd name="connsiteY123" fmla="*/ 1224642 h 2510915"/>
              <a:gd name="connsiteX124" fmla="*/ 2216108 w 6059172"/>
              <a:gd name="connsiteY124" fmla="*/ 1233139 h 2510915"/>
              <a:gd name="connsiteX125" fmla="*/ 2199086 w 6059172"/>
              <a:gd name="connsiteY125" fmla="*/ 1233139 h 2510915"/>
              <a:gd name="connsiteX126" fmla="*/ 2199086 w 6059172"/>
              <a:gd name="connsiteY126" fmla="*/ 1271817 h 2510915"/>
              <a:gd name="connsiteX127" fmla="*/ 2176094 w 6059172"/>
              <a:gd name="connsiteY127" fmla="*/ 1271817 h 2510915"/>
              <a:gd name="connsiteX128" fmla="*/ 2176094 w 6059172"/>
              <a:gd name="connsiteY128" fmla="*/ 1287542 h 2510915"/>
              <a:gd name="connsiteX129" fmla="*/ 2077903 w 6059172"/>
              <a:gd name="connsiteY129" fmla="*/ 1287542 h 2510915"/>
              <a:gd name="connsiteX130" fmla="*/ 2077903 w 6059172"/>
              <a:gd name="connsiteY130" fmla="*/ 1303267 h 2510915"/>
              <a:gd name="connsiteX131" fmla="*/ 2054784 w 6059172"/>
              <a:gd name="connsiteY131" fmla="*/ 1303267 h 2510915"/>
              <a:gd name="connsiteX132" fmla="*/ 2054784 w 6059172"/>
              <a:gd name="connsiteY132" fmla="*/ 1333575 h 2510915"/>
              <a:gd name="connsiteX133" fmla="*/ 2025695 w 6059172"/>
              <a:gd name="connsiteY133" fmla="*/ 1333575 h 2510915"/>
              <a:gd name="connsiteX134" fmla="*/ 2025695 w 6059172"/>
              <a:gd name="connsiteY134" fmla="*/ 1343213 h 2510915"/>
              <a:gd name="connsiteX135" fmla="*/ 1997876 w 6059172"/>
              <a:gd name="connsiteY135" fmla="*/ 1343213 h 2510915"/>
              <a:gd name="connsiteX136" fmla="*/ 1997876 w 6059172"/>
              <a:gd name="connsiteY136" fmla="*/ 1352978 h 2510915"/>
              <a:gd name="connsiteX137" fmla="*/ 1966246 w 6059172"/>
              <a:gd name="connsiteY137" fmla="*/ 1352978 h 2510915"/>
              <a:gd name="connsiteX138" fmla="*/ 1966246 w 6059172"/>
              <a:gd name="connsiteY138" fmla="*/ 1363884 h 2510915"/>
              <a:gd name="connsiteX139" fmla="*/ 1913022 w 6059172"/>
              <a:gd name="connsiteY139" fmla="*/ 1363884 h 2510915"/>
              <a:gd name="connsiteX140" fmla="*/ 1913022 w 6059172"/>
              <a:gd name="connsiteY140" fmla="*/ 1378341 h 2510915"/>
              <a:gd name="connsiteX141" fmla="*/ 1883933 w 6059172"/>
              <a:gd name="connsiteY141" fmla="*/ 1378341 h 2510915"/>
              <a:gd name="connsiteX142" fmla="*/ 1883933 w 6059172"/>
              <a:gd name="connsiteY142" fmla="*/ 1390515 h 2510915"/>
              <a:gd name="connsiteX143" fmla="*/ 1688693 w 6059172"/>
              <a:gd name="connsiteY143" fmla="*/ 1390515 h 2510915"/>
              <a:gd name="connsiteX144" fmla="*/ 1688693 w 6059172"/>
              <a:gd name="connsiteY144" fmla="*/ 1407381 h 2510915"/>
              <a:gd name="connsiteX145" fmla="*/ 1657190 w 6059172"/>
              <a:gd name="connsiteY145" fmla="*/ 1407381 h 2510915"/>
              <a:gd name="connsiteX146" fmla="*/ 1657190 w 6059172"/>
              <a:gd name="connsiteY146" fmla="*/ 1421965 h 2510915"/>
              <a:gd name="connsiteX147" fmla="*/ 1566239 w 6059172"/>
              <a:gd name="connsiteY147" fmla="*/ 1421965 h 2510915"/>
              <a:gd name="connsiteX148" fmla="*/ 1566239 w 6059172"/>
              <a:gd name="connsiteY148" fmla="*/ 1434012 h 2510915"/>
              <a:gd name="connsiteX149" fmla="*/ 1540707 w 6059172"/>
              <a:gd name="connsiteY149" fmla="*/ 1434012 h 2510915"/>
              <a:gd name="connsiteX150" fmla="*/ 1540707 w 6059172"/>
              <a:gd name="connsiteY150" fmla="*/ 1451005 h 2510915"/>
              <a:gd name="connsiteX151" fmla="*/ 1506791 w 6059172"/>
              <a:gd name="connsiteY151" fmla="*/ 1451005 h 2510915"/>
              <a:gd name="connsiteX152" fmla="*/ 1506791 w 6059172"/>
              <a:gd name="connsiteY152" fmla="*/ 1463052 h 2510915"/>
              <a:gd name="connsiteX153" fmla="*/ 1467920 w 6059172"/>
              <a:gd name="connsiteY153" fmla="*/ 1463052 h 2510915"/>
              <a:gd name="connsiteX154" fmla="*/ 1467920 w 6059172"/>
              <a:gd name="connsiteY154" fmla="*/ 1486132 h 2510915"/>
              <a:gd name="connsiteX155" fmla="*/ 1442515 w 6059172"/>
              <a:gd name="connsiteY155" fmla="*/ 1486132 h 2510915"/>
              <a:gd name="connsiteX156" fmla="*/ 1442515 w 6059172"/>
              <a:gd name="connsiteY156" fmla="*/ 1504267 h 2510915"/>
              <a:gd name="connsiteX157" fmla="*/ 1421937 w 6059172"/>
              <a:gd name="connsiteY157" fmla="*/ 1504267 h 2510915"/>
              <a:gd name="connsiteX158" fmla="*/ 1421937 w 6059172"/>
              <a:gd name="connsiteY158" fmla="*/ 1517582 h 2510915"/>
              <a:gd name="connsiteX159" fmla="*/ 1383067 w 6059172"/>
              <a:gd name="connsiteY159" fmla="*/ 1517582 h 2510915"/>
              <a:gd name="connsiteX160" fmla="*/ 1383067 w 6059172"/>
              <a:gd name="connsiteY160" fmla="*/ 1549032 h 2510915"/>
              <a:gd name="connsiteX161" fmla="*/ 1344323 w 6059172"/>
              <a:gd name="connsiteY161" fmla="*/ 1549032 h 2510915"/>
              <a:gd name="connsiteX162" fmla="*/ 1344323 w 6059172"/>
              <a:gd name="connsiteY162" fmla="*/ 1566025 h 2510915"/>
              <a:gd name="connsiteX163" fmla="*/ 1254643 w 6059172"/>
              <a:gd name="connsiteY163" fmla="*/ 1566025 h 2510915"/>
              <a:gd name="connsiteX164" fmla="*/ 1254643 w 6059172"/>
              <a:gd name="connsiteY164" fmla="*/ 1581750 h 2510915"/>
              <a:gd name="connsiteX165" fmla="*/ 1233937 w 6059172"/>
              <a:gd name="connsiteY165" fmla="*/ 1581750 h 2510915"/>
              <a:gd name="connsiteX166" fmla="*/ 1233937 w 6059172"/>
              <a:gd name="connsiteY166" fmla="*/ 1599885 h 2510915"/>
              <a:gd name="connsiteX167" fmla="*/ 1219456 w 6059172"/>
              <a:gd name="connsiteY167" fmla="*/ 1599885 h 2510915"/>
              <a:gd name="connsiteX168" fmla="*/ 1219456 w 6059172"/>
              <a:gd name="connsiteY168" fmla="*/ 1633744 h 2510915"/>
              <a:gd name="connsiteX169" fmla="*/ 1193924 w 6059172"/>
              <a:gd name="connsiteY169" fmla="*/ 1633744 h 2510915"/>
              <a:gd name="connsiteX170" fmla="*/ 1193924 w 6059172"/>
              <a:gd name="connsiteY170" fmla="*/ 1649469 h 2510915"/>
              <a:gd name="connsiteX171" fmla="*/ 1170932 w 6059172"/>
              <a:gd name="connsiteY171" fmla="*/ 1649469 h 2510915"/>
              <a:gd name="connsiteX172" fmla="*/ 1170932 w 6059172"/>
              <a:gd name="connsiteY172" fmla="*/ 1666462 h 2510915"/>
              <a:gd name="connsiteX173" fmla="*/ 1134602 w 6059172"/>
              <a:gd name="connsiteY173" fmla="*/ 1666462 h 2510915"/>
              <a:gd name="connsiteX174" fmla="*/ 1134602 w 6059172"/>
              <a:gd name="connsiteY174" fmla="*/ 1678509 h 2510915"/>
              <a:gd name="connsiteX175" fmla="*/ 1112754 w 6059172"/>
              <a:gd name="connsiteY175" fmla="*/ 1678509 h 2510915"/>
              <a:gd name="connsiteX176" fmla="*/ 1112754 w 6059172"/>
              <a:gd name="connsiteY176" fmla="*/ 1690683 h 2510915"/>
              <a:gd name="connsiteX177" fmla="*/ 1092048 w 6059172"/>
              <a:gd name="connsiteY177" fmla="*/ 1690683 h 2510915"/>
              <a:gd name="connsiteX178" fmla="*/ 1092048 w 6059172"/>
              <a:gd name="connsiteY178" fmla="*/ 1699180 h 2510915"/>
              <a:gd name="connsiteX179" fmla="*/ 1071470 w 6059172"/>
              <a:gd name="connsiteY179" fmla="*/ 1699180 h 2510915"/>
              <a:gd name="connsiteX180" fmla="*/ 1071470 w 6059172"/>
              <a:gd name="connsiteY180" fmla="*/ 1714905 h 2510915"/>
              <a:gd name="connsiteX181" fmla="*/ 1050892 w 6059172"/>
              <a:gd name="connsiteY181" fmla="*/ 1714905 h 2510915"/>
              <a:gd name="connsiteX182" fmla="*/ 1050892 w 6059172"/>
              <a:gd name="connsiteY182" fmla="*/ 1736717 h 2510915"/>
              <a:gd name="connsiteX183" fmla="*/ 1031457 w 6059172"/>
              <a:gd name="connsiteY183" fmla="*/ 1736717 h 2510915"/>
              <a:gd name="connsiteX184" fmla="*/ 1031457 w 6059172"/>
              <a:gd name="connsiteY184" fmla="*/ 1763348 h 2510915"/>
              <a:gd name="connsiteX185" fmla="*/ 1016976 w 6059172"/>
              <a:gd name="connsiteY185" fmla="*/ 1763348 h 2510915"/>
              <a:gd name="connsiteX186" fmla="*/ 1016976 w 6059172"/>
              <a:gd name="connsiteY186" fmla="*/ 1793529 h 2510915"/>
              <a:gd name="connsiteX187" fmla="*/ 1003638 w 6059172"/>
              <a:gd name="connsiteY187" fmla="*/ 1793529 h 2510915"/>
              <a:gd name="connsiteX188" fmla="*/ 1003638 w 6059172"/>
              <a:gd name="connsiteY188" fmla="*/ 1812932 h 2510915"/>
              <a:gd name="connsiteX189" fmla="*/ 987886 w 6059172"/>
              <a:gd name="connsiteY189" fmla="*/ 1812932 h 2510915"/>
              <a:gd name="connsiteX190" fmla="*/ 987886 w 6059172"/>
              <a:gd name="connsiteY190" fmla="*/ 1823838 h 2510915"/>
              <a:gd name="connsiteX191" fmla="*/ 966038 w 6059172"/>
              <a:gd name="connsiteY191" fmla="*/ 1823838 h 2510915"/>
              <a:gd name="connsiteX192" fmla="*/ 966038 w 6059172"/>
              <a:gd name="connsiteY192" fmla="*/ 1835885 h 2510915"/>
              <a:gd name="connsiteX193" fmla="*/ 942919 w 6059172"/>
              <a:gd name="connsiteY193" fmla="*/ 1835885 h 2510915"/>
              <a:gd name="connsiteX194" fmla="*/ 942919 w 6059172"/>
              <a:gd name="connsiteY194" fmla="*/ 1852878 h 2510915"/>
              <a:gd name="connsiteX195" fmla="*/ 895665 w 6059172"/>
              <a:gd name="connsiteY195" fmla="*/ 1852878 h 2510915"/>
              <a:gd name="connsiteX196" fmla="*/ 895665 w 6059172"/>
              <a:gd name="connsiteY196" fmla="*/ 1862516 h 2510915"/>
              <a:gd name="connsiteX197" fmla="*/ 830246 w 6059172"/>
              <a:gd name="connsiteY197" fmla="*/ 1862516 h 2510915"/>
              <a:gd name="connsiteX198" fmla="*/ 830246 w 6059172"/>
              <a:gd name="connsiteY198" fmla="*/ 1869871 h 2510915"/>
              <a:gd name="connsiteX199" fmla="*/ 803571 w 6059172"/>
              <a:gd name="connsiteY199" fmla="*/ 1869871 h 2510915"/>
              <a:gd name="connsiteX200" fmla="*/ 803571 w 6059172"/>
              <a:gd name="connsiteY200" fmla="*/ 1888006 h 2510915"/>
              <a:gd name="connsiteX201" fmla="*/ 775625 w 6059172"/>
              <a:gd name="connsiteY201" fmla="*/ 1888006 h 2510915"/>
              <a:gd name="connsiteX202" fmla="*/ 775625 w 6059172"/>
              <a:gd name="connsiteY202" fmla="*/ 1897644 h 2510915"/>
              <a:gd name="connsiteX203" fmla="*/ 735612 w 6059172"/>
              <a:gd name="connsiteY203" fmla="*/ 1897644 h 2510915"/>
              <a:gd name="connsiteX204" fmla="*/ 735612 w 6059172"/>
              <a:gd name="connsiteY204" fmla="*/ 1909818 h 2510915"/>
              <a:gd name="connsiteX205" fmla="*/ 710206 w 6059172"/>
              <a:gd name="connsiteY205" fmla="*/ 1909818 h 2510915"/>
              <a:gd name="connsiteX206" fmla="*/ 710206 w 6059172"/>
              <a:gd name="connsiteY206" fmla="*/ 1936449 h 2510915"/>
              <a:gd name="connsiteX207" fmla="*/ 693185 w 6059172"/>
              <a:gd name="connsiteY207" fmla="*/ 1936449 h 2510915"/>
              <a:gd name="connsiteX208" fmla="*/ 693185 w 6059172"/>
              <a:gd name="connsiteY208" fmla="*/ 1956993 h 2510915"/>
              <a:gd name="connsiteX209" fmla="*/ 676163 w 6059172"/>
              <a:gd name="connsiteY209" fmla="*/ 1956993 h 2510915"/>
              <a:gd name="connsiteX210" fmla="*/ 676163 w 6059172"/>
              <a:gd name="connsiteY210" fmla="*/ 1970308 h 2510915"/>
              <a:gd name="connsiteX211" fmla="*/ 656855 w 6059172"/>
              <a:gd name="connsiteY211" fmla="*/ 1970308 h 2510915"/>
              <a:gd name="connsiteX212" fmla="*/ 656855 w 6059172"/>
              <a:gd name="connsiteY212" fmla="*/ 1983623 h 2510915"/>
              <a:gd name="connsiteX213" fmla="*/ 602234 w 6059172"/>
              <a:gd name="connsiteY213" fmla="*/ 1983623 h 2510915"/>
              <a:gd name="connsiteX214" fmla="*/ 602234 w 6059172"/>
              <a:gd name="connsiteY214" fmla="*/ 2023570 h 2510915"/>
              <a:gd name="connsiteX215" fmla="*/ 596263 w 6059172"/>
              <a:gd name="connsiteY215" fmla="*/ 2023570 h 2510915"/>
              <a:gd name="connsiteX216" fmla="*/ 596263 w 6059172"/>
              <a:gd name="connsiteY216" fmla="*/ 2039295 h 2510915"/>
              <a:gd name="connsiteX217" fmla="*/ 586482 w 6059172"/>
              <a:gd name="connsiteY217" fmla="*/ 2039295 h 2510915"/>
              <a:gd name="connsiteX218" fmla="*/ 586482 w 6059172"/>
              <a:gd name="connsiteY218" fmla="*/ 2081650 h 2510915"/>
              <a:gd name="connsiteX219" fmla="*/ 540372 w 6059172"/>
              <a:gd name="connsiteY219" fmla="*/ 2081650 h 2510915"/>
              <a:gd name="connsiteX220" fmla="*/ 540372 w 6059172"/>
              <a:gd name="connsiteY220" fmla="*/ 2107013 h 2510915"/>
              <a:gd name="connsiteX221" fmla="*/ 482193 w 6059172"/>
              <a:gd name="connsiteY221" fmla="*/ 2107013 h 2510915"/>
              <a:gd name="connsiteX222" fmla="*/ 482193 w 6059172"/>
              <a:gd name="connsiteY222" fmla="*/ 2126416 h 2510915"/>
              <a:gd name="connsiteX223" fmla="*/ 462885 w 6059172"/>
              <a:gd name="connsiteY223" fmla="*/ 2126416 h 2510915"/>
              <a:gd name="connsiteX224" fmla="*/ 462885 w 6059172"/>
              <a:gd name="connsiteY224" fmla="*/ 2142141 h 2510915"/>
              <a:gd name="connsiteX225" fmla="*/ 443450 w 6059172"/>
              <a:gd name="connsiteY225" fmla="*/ 2142141 h 2510915"/>
              <a:gd name="connsiteX226" fmla="*/ 443450 w 6059172"/>
              <a:gd name="connsiteY226" fmla="*/ 2195403 h 2510915"/>
              <a:gd name="connsiteX227" fmla="*/ 421602 w 6059172"/>
              <a:gd name="connsiteY227" fmla="*/ 2195403 h 2510915"/>
              <a:gd name="connsiteX228" fmla="*/ 421602 w 6059172"/>
              <a:gd name="connsiteY228" fmla="*/ 2220892 h 2510915"/>
              <a:gd name="connsiteX229" fmla="*/ 394926 w 6059172"/>
              <a:gd name="connsiteY229" fmla="*/ 2220892 h 2510915"/>
              <a:gd name="connsiteX230" fmla="*/ 394926 w 6059172"/>
              <a:gd name="connsiteY230" fmla="*/ 2241436 h 2510915"/>
              <a:gd name="connsiteX231" fmla="*/ 375491 w 6059172"/>
              <a:gd name="connsiteY231" fmla="*/ 2241436 h 2510915"/>
              <a:gd name="connsiteX232" fmla="*/ 375491 w 6059172"/>
              <a:gd name="connsiteY232" fmla="*/ 2264389 h 2510915"/>
              <a:gd name="connsiteX233" fmla="*/ 357326 w 6059172"/>
              <a:gd name="connsiteY233" fmla="*/ 2264389 h 2510915"/>
              <a:gd name="connsiteX234" fmla="*/ 357326 w 6059172"/>
              <a:gd name="connsiteY234" fmla="*/ 2283792 h 2510915"/>
              <a:gd name="connsiteX235" fmla="*/ 322140 w 6059172"/>
              <a:gd name="connsiteY235" fmla="*/ 2283792 h 2510915"/>
              <a:gd name="connsiteX236" fmla="*/ 322140 w 6059172"/>
              <a:gd name="connsiteY236" fmla="*/ 2308013 h 2510915"/>
              <a:gd name="connsiteX237" fmla="*/ 296734 w 6059172"/>
              <a:gd name="connsiteY237" fmla="*/ 2308013 h 2510915"/>
              <a:gd name="connsiteX238" fmla="*/ 296734 w 6059172"/>
              <a:gd name="connsiteY238" fmla="*/ 2334644 h 2510915"/>
              <a:gd name="connsiteX239" fmla="*/ 274886 w 6059172"/>
              <a:gd name="connsiteY239" fmla="*/ 2334644 h 2510915"/>
              <a:gd name="connsiteX240" fmla="*/ 274886 w 6059172"/>
              <a:gd name="connsiteY240" fmla="*/ 2341873 h 2510915"/>
              <a:gd name="connsiteX241" fmla="*/ 238556 w 6059172"/>
              <a:gd name="connsiteY241" fmla="*/ 2341873 h 2510915"/>
              <a:gd name="connsiteX242" fmla="*/ 238556 w 6059172"/>
              <a:gd name="connsiteY242" fmla="*/ 2360007 h 2510915"/>
              <a:gd name="connsiteX243" fmla="*/ 213024 w 6059172"/>
              <a:gd name="connsiteY243" fmla="*/ 2360007 h 2510915"/>
              <a:gd name="connsiteX244" fmla="*/ 213024 w 6059172"/>
              <a:gd name="connsiteY244" fmla="*/ 2384229 h 2510915"/>
              <a:gd name="connsiteX245" fmla="*/ 194859 w 6059172"/>
              <a:gd name="connsiteY245" fmla="*/ 2384229 h 2510915"/>
              <a:gd name="connsiteX246" fmla="*/ 194859 w 6059172"/>
              <a:gd name="connsiteY246" fmla="*/ 2428994 h 2510915"/>
              <a:gd name="connsiteX247" fmla="*/ 179108 w 6059172"/>
              <a:gd name="connsiteY247" fmla="*/ 2428994 h 2510915"/>
              <a:gd name="connsiteX248" fmla="*/ 179108 w 6059172"/>
              <a:gd name="connsiteY248" fmla="*/ 2448397 h 2510915"/>
              <a:gd name="connsiteX249" fmla="*/ 160943 w 6059172"/>
              <a:gd name="connsiteY249" fmla="*/ 2448397 h 2510915"/>
              <a:gd name="connsiteX250" fmla="*/ 160943 w 6059172"/>
              <a:gd name="connsiteY250" fmla="*/ 2462980 h 2510915"/>
              <a:gd name="connsiteX251" fmla="*/ 132997 w 6059172"/>
              <a:gd name="connsiteY251" fmla="*/ 2462980 h 2510915"/>
              <a:gd name="connsiteX252" fmla="*/ 132997 w 6059172"/>
              <a:gd name="connsiteY252" fmla="*/ 2476296 h 2510915"/>
              <a:gd name="connsiteX253" fmla="*/ 102765 w 6059172"/>
              <a:gd name="connsiteY253" fmla="*/ 2476296 h 2510915"/>
              <a:gd name="connsiteX254" fmla="*/ 102765 w 6059172"/>
              <a:gd name="connsiteY254" fmla="*/ 2489611 h 2510915"/>
              <a:gd name="connsiteX255" fmla="*/ 82059 w 6059172"/>
              <a:gd name="connsiteY255" fmla="*/ 2489611 h 2510915"/>
              <a:gd name="connsiteX256" fmla="*/ 82059 w 6059172"/>
              <a:gd name="connsiteY256" fmla="*/ 2500517 h 2510915"/>
              <a:gd name="connsiteX257" fmla="*/ 19054 w 6059172"/>
              <a:gd name="connsiteY257" fmla="*/ 2500517 h 251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6059172" h="2510915">
                <a:moveTo>
                  <a:pt x="6052441" y="19022"/>
                </a:moveTo>
                <a:lnTo>
                  <a:pt x="5361288" y="19022"/>
                </a:lnTo>
                <a:lnTo>
                  <a:pt x="5361288" y="62646"/>
                </a:lnTo>
                <a:lnTo>
                  <a:pt x="5299426" y="62646"/>
                </a:lnTo>
                <a:lnTo>
                  <a:pt x="5299426" y="92828"/>
                </a:lnTo>
                <a:lnTo>
                  <a:pt x="5274021" y="92828"/>
                </a:lnTo>
                <a:lnTo>
                  <a:pt x="5274021" y="113498"/>
                </a:lnTo>
                <a:lnTo>
                  <a:pt x="4852038" y="113498"/>
                </a:lnTo>
                <a:lnTo>
                  <a:pt x="4852038" y="127955"/>
                </a:lnTo>
                <a:lnTo>
                  <a:pt x="4830190" y="127955"/>
                </a:lnTo>
                <a:lnTo>
                  <a:pt x="4830190" y="143680"/>
                </a:lnTo>
                <a:lnTo>
                  <a:pt x="4770741" y="143680"/>
                </a:lnTo>
                <a:lnTo>
                  <a:pt x="4770741" y="169170"/>
                </a:lnTo>
                <a:lnTo>
                  <a:pt x="4747750" y="169170"/>
                </a:lnTo>
                <a:lnTo>
                  <a:pt x="4747750" y="187304"/>
                </a:lnTo>
                <a:lnTo>
                  <a:pt x="4731998" y="187304"/>
                </a:lnTo>
                <a:lnTo>
                  <a:pt x="4731998" y="204170"/>
                </a:lnTo>
                <a:lnTo>
                  <a:pt x="4709006" y="204170"/>
                </a:lnTo>
                <a:lnTo>
                  <a:pt x="4709006" y="250204"/>
                </a:lnTo>
                <a:lnTo>
                  <a:pt x="4670136" y="250204"/>
                </a:lnTo>
                <a:lnTo>
                  <a:pt x="4670136" y="272016"/>
                </a:lnTo>
                <a:lnTo>
                  <a:pt x="4427642" y="272016"/>
                </a:lnTo>
                <a:lnTo>
                  <a:pt x="4427642" y="286473"/>
                </a:lnTo>
                <a:lnTo>
                  <a:pt x="4400967" y="286473"/>
                </a:lnTo>
                <a:lnTo>
                  <a:pt x="4400967" y="304734"/>
                </a:lnTo>
                <a:lnTo>
                  <a:pt x="4198486" y="304734"/>
                </a:lnTo>
                <a:lnTo>
                  <a:pt x="4198486" y="332506"/>
                </a:lnTo>
                <a:lnTo>
                  <a:pt x="4170667" y="332506"/>
                </a:lnTo>
                <a:lnTo>
                  <a:pt x="4170667" y="350640"/>
                </a:lnTo>
                <a:lnTo>
                  <a:pt x="4145135" y="350640"/>
                </a:lnTo>
                <a:lnTo>
                  <a:pt x="4145135" y="420895"/>
                </a:lnTo>
                <a:lnTo>
                  <a:pt x="4036019" y="420895"/>
                </a:lnTo>
                <a:lnTo>
                  <a:pt x="4036019" y="436620"/>
                </a:lnTo>
                <a:lnTo>
                  <a:pt x="4016584" y="436620"/>
                </a:lnTo>
                <a:lnTo>
                  <a:pt x="4016584" y="451204"/>
                </a:lnTo>
                <a:lnTo>
                  <a:pt x="3975427" y="451204"/>
                </a:lnTo>
                <a:lnTo>
                  <a:pt x="3975427" y="474157"/>
                </a:lnTo>
                <a:lnTo>
                  <a:pt x="3948751" y="474157"/>
                </a:lnTo>
                <a:lnTo>
                  <a:pt x="3948751" y="492292"/>
                </a:lnTo>
                <a:lnTo>
                  <a:pt x="3808133" y="492292"/>
                </a:lnTo>
                <a:lnTo>
                  <a:pt x="3808133" y="509285"/>
                </a:lnTo>
                <a:lnTo>
                  <a:pt x="3782601" y="509285"/>
                </a:lnTo>
                <a:lnTo>
                  <a:pt x="3782601" y="527419"/>
                </a:lnTo>
                <a:lnTo>
                  <a:pt x="3584947" y="527419"/>
                </a:lnTo>
                <a:lnTo>
                  <a:pt x="3584947" y="540735"/>
                </a:lnTo>
                <a:lnTo>
                  <a:pt x="3565639" y="540735"/>
                </a:lnTo>
                <a:lnTo>
                  <a:pt x="3565639" y="555191"/>
                </a:lnTo>
                <a:lnTo>
                  <a:pt x="3469861" y="555191"/>
                </a:lnTo>
                <a:lnTo>
                  <a:pt x="3469861" y="585500"/>
                </a:lnTo>
                <a:lnTo>
                  <a:pt x="3446742" y="585500"/>
                </a:lnTo>
                <a:lnTo>
                  <a:pt x="3446742" y="616950"/>
                </a:lnTo>
                <a:lnTo>
                  <a:pt x="3420066" y="616950"/>
                </a:lnTo>
                <a:lnTo>
                  <a:pt x="3420066" y="631533"/>
                </a:lnTo>
                <a:lnTo>
                  <a:pt x="3395804" y="631533"/>
                </a:lnTo>
                <a:lnTo>
                  <a:pt x="3395804" y="642439"/>
                </a:lnTo>
                <a:lnTo>
                  <a:pt x="3376496" y="642439"/>
                </a:lnTo>
                <a:lnTo>
                  <a:pt x="3376496" y="653345"/>
                </a:lnTo>
                <a:lnTo>
                  <a:pt x="3304853" y="653345"/>
                </a:lnTo>
                <a:lnTo>
                  <a:pt x="3304853" y="671480"/>
                </a:lnTo>
                <a:lnTo>
                  <a:pt x="3278178" y="671480"/>
                </a:lnTo>
                <a:lnTo>
                  <a:pt x="3278178" y="688346"/>
                </a:lnTo>
                <a:lnTo>
                  <a:pt x="3193324" y="688346"/>
                </a:lnTo>
                <a:lnTo>
                  <a:pt x="3193324" y="699252"/>
                </a:lnTo>
                <a:lnTo>
                  <a:pt x="3166648" y="699252"/>
                </a:lnTo>
                <a:lnTo>
                  <a:pt x="3166648" y="706607"/>
                </a:lnTo>
                <a:lnTo>
                  <a:pt x="3138829" y="706607"/>
                </a:lnTo>
                <a:lnTo>
                  <a:pt x="3138829" y="718654"/>
                </a:lnTo>
                <a:lnTo>
                  <a:pt x="3116981" y="718654"/>
                </a:lnTo>
                <a:lnTo>
                  <a:pt x="3116981" y="771916"/>
                </a:lnTo>
                <a:lnTo>
                  <a:pt x="3093989" y="771916"/>
                </a:lnTo>
                <a:lnTo>
                  <a:pt x="3093989" y="787641"/>
                </a:lnTo>
                <a:lnTo>
                  <a:pt x="3073284" y="787641"/>
                </a:lnTo>
                <a:lnTo>
                  <a:pt x="3073284" y="802225"/>
                </a:lnTo>
                <a:lnTo>
                  <a:pt x="2998211" y="802225"/>
                </a:lnTo>
                <a:lnTo>
                  <a:pt x="2998211" y="819091"/>
                </a:lnTo>
                <a:lnTo>
                  <a:pt x="2971535" y="819091"/>
                </a:lnTo>
                <a:lnTo>
                  <a:pt x="2971535" y="840903"/>
                </a:lnTo>
                <a:lnTo>
                  <a:pt x="2915644" y="840903"/>
                </a:lnTo>
                <a:lnTo>
                  <a:pt x="2915644" y="849400"/>
                </a:lnTo>
                <a:lnTo>
                  <a:pt x="2908403" y="849400"/>
                </a:lnTo>
                <a:lnTo>
                  <a:pt x="2908403" y="867534"/>
                </a:lnTo>
                <a:lnTo>
                  <a:pt x="2876900" y="867534"/>
                </a:lnTo>
                <a:lnTo>
                  <a:pt x="2876900" y="873621"/>
                </a:lnTo>
                <a:lnTo>
                  <a:pt x="2852638" y="873621"/>
                </a:lnTo>
                <a:lnTo>
                  <a:pt x="2852638" y="885668"/>
                </a:lnTo>
                <a:lnTo>
                  <a:pt x="2825963" y="885668"/>
                </a:lnTo>
                <a:lnTo>
                  <a:pt x="2825963" y="898984"/>
                </a:lnTo>
                <a:lnTo>
                  <a:pt x="2766514" y="898984"/>
                </a:lnTo>
                <a:lnTo>
                  <a:pt x="2766514" y="909890"/>
                </a:lnTo>
                <a:lnTo>
                  <a:pt x="2741109" y="909890"/>
                </a:lnTo>
                <a:lnTo>
                  <a:pt x="2741109" y="923205"/>
                </a:lnTo>
                <a:lnTo>
                  <a:pt x="2686487" y="923205"/>
                </a:lnTo>
                <a:lnTo>
                  <a:pt x="2686487" y="934111"/>
                </a:lnTo>
                <a:lnTo>
                  <a:pt x="2661082" y="934111"/>
                </a:lnTo>
                <a:lnTo>
                  <a:pt x="2661082" y="946286"/>
                </a:lnTo>
                <a:lnTo>
                  <a:pt x="2641647" y="946286"/>
                </a:lnTo>
                <a:lnTo>
                  <a:pt x="2641647" y="959601"/>
                </a:lnTo>
                <a:lnTo>
                  <a:pt x="2628309" y="959601"/>
                </a:lnTo>
                <a:lnTo>
                  <a:pt x="2628309" y="980145"/>
                </a:lnTo>
                <a:lnTo>
                  <a:pt x="2585882" y="980145"/>
                </a:lnTo>
                <a:lnTo>
                  <a:pt x="2585882" y="995870"/>
                </a:lnTo>
                <a:lnTo>
                  <a:pt x="2556793" y="995870"/>
                </a:lnTo>
                <a:lnTo>
                  <a:pt x="2556793" y="1004366"/>
                </a:lnTo>
                <a:lnTo>
                  <a:pt x="2485277" y="1004366"/>
                </a:lnTo>
                <a:lnTo>
                  <a:pt x="2485277" y="1023642"/>
                </a:lnTo>
                <a:lnTo>
                  <a:pt x="2467112" y="1023642"/>
                </a:lnTo>
                <a:lnTo>
                  <a:pt x="2467112" y="1097575"/>
                </a:lnTo>
                <a:lnTo>
                  <a:pt x="2427099" y="1097575"/>
                </a:lnTo>
                <a:lnTo>
                  <a:pt x="2427099" y="1113299"/>
                </a:lnTo>
                <a:lnTo>
                  <a:pt x="2417318" y="1113299"/>
                </a:lnTo>
                <a:lnTo>
                  <a:pt x="2417318" y="1135111"/>
                </a:lnTo>
                <a:lnTo>
                  <a:pt x="2405250" y="1135111"/>
                </a:lnTo>
                <a:lnTo>
                  <a:pt x="2405250" y="1159333"/>
                </a:lnTo>
                <a:lnTo>
                  <a:pt x="2359140" y="1159333"/>
                </a:lnTo>
                <a:lnTo>
                  <a:pt x="2359140" y="1178609"/>
                </a:lnTo>
                <a:lnTo>
                  <a:pt x="2330050" y="1178609"/>
                </a:lnTo>
                <a:lnTo>
                  <a:pt x="2330050" y="1194334"/>
                </a:lnTo>
                <a:lnTo>
                  <a:pt x="2310615" y="1194334"/>
                </a:lnTo>
                <a:lnTo>
                  <a:pt x="2310615" y="1202830"/>
                </a:lnTo>
                <a:lnTo>
                  <a:pt x="2299691" y="1202830"/>
                </a:lnTo>
                <a:lnTo>
                  <a:pt x="2299691" y="1217414"/>
                </a:lnTo>
                <a:lnTo>
                  <a:pt x="2237956" y="1217414"/>
                </a:lnTo>
                <a:lnTo>
                  <a:pt x="2237956" y="1224642"/>
                </a:lnTo>
                <a:lnTo>
                  <a:pt x="2216108" y="1224642"/>
                </a:lnTo>
                <a:lnTo>
                  <a:pt x="2216108" y="1233139"/>
                </a:lnTo>
                <a:lnTo>
                  <a:pt x="2199086" y="1233139"/>
                </a:lnTo>
                <a:lnTo>
                  <a:pt x="2199086" y="1271817"/>
                </a:lnTo>
                <a:lnTo>
                  <a:pt x="2176094" y="1271817"/>
                </a:lnTo>
                <a:lnTo>
                  <a:pt x="2176094" y="1287542"/>
                </a:lnTo>
                <a:lnTo>
                  <a:pt x="2077903" y="1287542"/>
                </a:lnTo>
                <a:lnTo>
                  <a:pt x="2077903" y="1303267"/>
                </a:lnTo>
                <a:lnTo>
                  <a:pt x="2054784" y="1303267"/>
                </a:lnTo>
                <a:lnTo>
                  <a:pt x="2054784" y="1333575"/>
                </a:lnTo>
                <a:lnTo>
                  <a:pt x="2025695" y="1333575"/>
                </a:lnTo>
                <a:lnTo>
                  <a:pt x="2025695" y="1343213"/>
                </a:lnTo>
                <a:lnTo>
                  <a:pt x="1997876" y="1343213"/>
                </a:lnTo>
                <a:lnTo>
                  <a:pt x="1997876" y="1352978"/>
                </a:lnTo>
                <a:lnTo>
                  <a:pt x="1966246" y="1352978"/>
                </a:lnTo>
                <a:lnTo>
                  <a:pt x="1966246" y="1363884"/>
                </a:lnTo>
                <a:lnTo>
                  <a:pt x="1913022" y="1363884"/>
                </a:lnTo>
                <a:lnTo>
                  <a:pt x="1913022" y="1378341"/>
                </a:lnTo>
                <a:lnTo>
                  <a:pt x="1883933" y="1378341"/>
                </a:lnTo>
                <a:lnTo>
                  <a:pt x="1883933" y="1390515"/>
                </a:lnTo>
                <a:lnTo>
                  <a:pt x="1688693" y="1390515"/>
                </a:lnTo>
                <a:lnTo>
                  <a:pt x="1688693" y="1407381"/>
                </a:lnTo>
                <a:lnTo>
                  <a:pt x="1657190" y="1407381"/>
                </a:lnTo>
                <a:lnTo>
                  <a:pt x="1657190" y="1421965"/>
                </a:lnTo>
                <a:lnTo>
                  <a:pt x="1566239" y="1421965"/>
                </a:lnTo>
                <a:lnTo>
                  <a:pt x="1566239" y="1434012"/>
                </a:lnTo>
                <a:lnTo>
                  <a:pt x="1540707" y="1434012"/>
                </a:lnTo>
                <a:lnTo>
                  <a:pt x="1540707" y="1451005"/>
                </a:lnTo>
                <a:lnTo>
                  <a:pt x="1506791" y="1451005"/>
                </a:lnTo>
                <a:lnTo>
                  <a:pt x="1506791" y="1463052"/>
                </a:lnTo>
                <a:lnTo>
                  <a:pt x="1467920" y="1463052"/>
                </a:lnTo>
                <a:lnTo>
                  <a:pt x="1467920" y="1486132"/>
                </a:lnTo>
                <a:lnTo>
                  <a:pt x="1442515" y="1486132"/>
                </a:lnTo>
                <a:lnTo>
                  <a:pt x="1442515" y="1504267"/>
                </a:lnTo>
                <a:lnTo>
                  <a:pt x="1421937" y="1504267"/>
                </a:lnTo>
                <a:lnTo>
                  <a:pt x="1421937" y="1517582"/>
                </a:lnTo>
                <a:lnTo>
                  <a:pt x="1383067" y="1517582"/>
                </a:lnTo>
                <a:lnTo>
                  <a:pt x="1383067" y="1549032"/>
                </a:lnTo>
                <a:lnTo>
                  <a:pt x="1344323" y="1549032"/>
                </a:lnTo>
                <a:lnTo>
                  <a:pt x="1344323" y="1566025"/>
                </a:lnTo>
                <a:lnTo>
                  <a:pt x="1254643" y="1566025"/>
                </a:lnTo>
                <a:lnTo>
                  <a:pt x="1254643" y="1581750"/>
                </a:lnTo>
                <a:lnTo>
                  <a:pt x="1233937" y="1581750"/>
                </a:lnTo>
                <a:lnTo>
                  <a:pt x="1233937" y="1599885"/>
                </a:lnTo>
                <a:lnTo>
                  <a:pt x="1219456" y="1599885"/>
                </a:lnTo>
                <a:lnTo>
                  <a:pt x="1219456" y="1633744"/>
                </a:lnTo>
                <a:lnTo>
                  <a:pt x="1193924" y="1633744"/>
                </a:lnTo>
                <a:lnTo>
                  <a:pt x="1193924" y="1649469"/>
                </a:lnTo>
                <a:lnTo>
                  <a:pt x="1170932" y="1649469"/>
                </a:lnTo>
                <a:lnTo>
                  <a:pt x="1170932" y="1666462"/>
                </a:lnTo>
                <a:lnTo>
                  <a:pt x="1134602" y="1666462"/>
                </a:lnTo>
                <a:lnTo>
                  <a:pt x="1134602" y="1678509"/>
                </a:lnTo>
                <a:lnTo>
                  <a:pt x="1112754" y="1678509"/>
                </a:lnTo>
                <a:lnTo>
                  <a:pt x="1112754" y="1690683"/>
                </a:lnTo>
                <a:lnTo>
                  <a:pt x="1092048" y="1690683"/>
                </a:lnTo>
                <a:lnTo>
                  <a:pt x="1092048" y="1699180"/>
                </a:lnTo>
                <a:lnTo>
                  <a:pt x="1071470" y="1699180"/>
                </a:lnTo>
                <a:lnTo>
                  <a:pt x="1071470" y="1714905"/>
                </a:lnTo>
                <a:lnTo>
                  <a:pt x="1050892" y="1714905"/>
                </a:lnTo>
                <a:lnTo>
                  <a:pt x="1050892" y="1736717"/>
                </a:lnTo>
                <a:lnTo>
                  <a:pt x="1031457" y="1736717"/>
                </a:lnTo>
                <a:lnTo>
                  <a:pt x="1031457" y="1763348"/>
                </a:lnTo>
                <a:lnTo>
                  <a:pt x="1016976" y="1763348"/>
                </a:lnTo>
                <a:lnTo>
                  <a:pt x="1016976" y="1793529"/>
                </a:lnTo>
                <a:lnTo>
                  <a:pt x="1003638" y="1793529"/>
                </a:lnTo>
                <a:lnTo>
                  <a:pt x="1003638" y="1812932"/>
                </a:lnTo>
                <a:lnTo>
                  <a:pt x="987886" y="1812932"/>
                </a:lnTo>
                <a:lnTo>
                  <a:pt x="987886" y="1823838"/>
                </a:lnTo>
                <a:lnTo>
                  <a:pt x="966038" y="1823838"/>
                </a:lnTo>
                <a:lnTo>
                  <a:pt x="966038" y="1835885"/>
                </a:lnTo>
                <a:lnTo>
                  <a:pt x="942919" y="1835885"/>
                </a:lnTo>
                <a:lnTo>
                  <a:pt x="942919" y="1852878"/>
                </a:lnTo>
                <a:lnTo>
                  <a:pt x="895665" y="1852878"/>
                </a:lnTo>
                <a:lnTo>
                  <a:pt x="895665" y="1862516"/>
                </a:lnTo>
                <a:lnTo>
                  <a:pt x="830246" y="1862516"/>
                </a:lnTo>
                <a:lnTo>
                  <a:pt x="830246" y="1869871"/>
                </a:lnTo>
                <a:lnTo>
                  <a:pt x="803571" y="1869871"/>
                </a:lnTo>
                <a:lnTo>
                  <a:pt x="803571" y="1888006"/>
                </a:lnTo>
                <a:lnTo>
                  <a:pt x="775625" y="1888006"/>
                </a:lnTo>
                <a:lnTo>
                  <a:pt x="775625" y="1897644"/>
                </a:lnTo>
                <a:lnTo>
                  <a:pt x="735612" y="1897644"/>
                </a:lnTo>
                <a:lnTo>
                  <a:pt x="735612" y="1909818"/>
                </a:lnTo>
                <a:lnTo>
                  <a:pt x="710206" y="1909818"/>
                </a:lnTo>
                <a:lnTo>
                  <a:pt x="710206" y="1936449"/>
                </a:lnTo>
                <a:lnTo>
                  <a:pt x="693185" y="1936449"/>
                </a:lnTo>
                <a:lnTo>
                  <a:pt x="693185" y="1956993"/>
                </a:lnTo>
                <a:lnTo>
                  <a:pt x="676163" y="1956993"/>
                </a:lnTo>
                <a:lnTo>
                  <a:pt x="676163" y="1970308"/>
                </a:lnTo>
                <a:lnTo>
                  <a:pt x="656855" y="1970308"/>
                </a:lnTo>
                <a:lnTo>
                  <a:pt x="656855" y="1983623"/>
                </a:lnTo>
                <a:lnTo>
                  <a:pt x="602234" y="1983623"/>
                </a:lnTo>
                <a:lnTo>
                  <a:pt x="602234" y="2023570"/>
                </a:lnTo>
                <a:lnTo>
                  <a:pt x="596263" y="2023570"/>
                </a:lnTo>
                <a:lnTo>
                  <a:pt x="596263" y="2039295"/>
                </a:lnTo>
                <a:lnTo>
                  <a:pt x="586482" y="2039295"/>
                </a:lnTo>
                <a:lnTo>
                  <a:pt x="586482" y="2081650"/>
                </a:lnTo>
                <a:lnTo>
                  <a:pt x="540372" y="2081650"/>
                </a:lnTo>
                <a:lnTo>
                  <a:pt x="540372" y="2107013"/>
                </a:lnTo>
                <a:lnTo>
                  <a:pt x="482193" y="2107013"/>
                </a:lnTo>
                <a:lnTo>
                  <a:pt x="482193" y="2126416"/>
                </a:lnTo>
                <a:lnTo>
                  <a:pt x="462885" y="2126416"/>
                </a:lnTo>
                <a:lnTo>
                  <a:pt x="462885" y="2142141"/>
                </a:lnTo>
                <a:lnTo>
                  <a:pt x="443450" y="2142141"/>
                </a:lnTo>
                <a:lnTo>
                  <a:pt x="443450" y="2195403"/>
                </a:lnTo>
                <a:lnTo>
                  <a:pt x="421602" y="2195403"/>
                </a:lnTo>
                <a:lnTo>
                  <a:pt x="421602" y="2220892"/>
                </a:lnTo>
                <a:lnTo>
                  <a:pt x="394926" y="2220892"/>
                </a:lnTo>
                <a:lnTo>
                  <a:pt x="394926" y="2241436"/>
                </a:lnTo>
                <a:lnTo>
                  <a:pt x="375491" y="2241436"/>
                </a:lnTo>
                <a:lnTo>
                  <a:pt x="375491" y="2264389"/>
                </a:lnTo>
                <a:lnTo>
                  <a:pt x="357326" y="2264389"/>
                </a:lnTo>
                <a:lnTo>
                  <a:pt x="357326" y="2283792"/>
                </a:lnTo>
                <a:lnTo>
                  <a:pt x="322140" y="2283792"/>
                </a:lnTo>
                <a:lnTo>
                  <a:pt x="322140" y="2308013"/>
                </a:lnTo>
                <a:lnTo>
                  <a:pt x="296734" y="2308013"/>
                </a:lnTo>
                <a:lnTo>
                  <a:pt x="296734" y="2334644"/>
                </a:lnTo>
                <a:lnTo>
                  <a:pt x="274886" y="2334644"/>
                </a:lnTo>
                <a:lnTo>
                  <a:pt x="274886" y="2341873"/>
                </a:lnTo>
                <a:lnTo>
                  <a:pt x="238556" y="2341873"/>
                </a:lnTo>
                <a:lnTo>
                  <a:pt x="238556" y="2360007"/>
                </a:lnTo>
                <a:lnTo>
                  <a:pt x="213024" y="2360007"/>
                </a:lnTo>
                <a:lnTo>
                  <a:pt x="213024" y="2384229"/>
                </a:lnTo>
                <a:lnTo>
                  <a:pt x="194859" y="2384229"/>
                </a:lnTo>
                <a:lnTo>
                  <a:pt x="194859" y="2428994"/>
                </a:lnTo>
                <a:lnTo>
                  <a:pt x="179108" y="2428994"/>
                </a:lnTo>
                <a:lnTo>
                  <a:pt x="179108" y="2448397"/>
                </a:lnTo>
                <a:lnTo>
                  <a:pt x="160943" y="2448397"/>
                </a:lnTo>
                <a:lnTo>
                  <a:pt x="160943" y="2462980"/>
                </a:lnTo>
                <a:lnTo>
                  <a:pt x="132997" y="2462980"/>
                </a:lnTo>
                <a:lnTo>
                  <a:pt x="132997" y="2476296"/>
                </a:lnTo>
                <a:lnTo>
                  <a:pt x="102765" y="2476296"/>
                </a:lnTo>
                <a:lnTo>
                  <a:pt x="102765" y="2489611"/>
                </a:lnTo>
                <a:lnTo>
                  <a:pt x="82059" y="2489611"/>
                </a:lnTo>
                <a:lnTo>
                  <a:pt x="82059" y="2500517"/>
                </a:lnTo>
                <a:lnTo>
                  <a:pt x="19054" y="2500517"/>
                </a:lnTo>
              </a:path>
            </a:pathLst>
          </a:custGeom>
          <a:noFill/>
          <a:ln w="25400" cap="flat">
            <a:solidFill>
              <a:srgbClr val="C0504D"/>
            </a:solidFill>
            <a:prstDash val="solid"/>
            <a:miter/>
          </a:ln>
        </p:spPr>
        <p:txBody>
          <a:bodyPr rtlCol="0" anchor="ctr"/>
          <a:lstStyle/>
          <a:p>
            <a:endParaRPr lang="en-GB"/>
          </a:p>
        </p:txBody>
      </p:sp>
    </p:spTree>
    <p:extLst>
      <p:ext uri="{BB962C8B-B14F-4D97-AF65-F5344CB8AC3E}">
        <p14:creationId xmlns:p14="http://schemas.microsoft.com/office/powerpoint/2010/main" val="17193008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EDD7896-00DC-AD4E-ACE8-B8809BA0621C}"/>
              </a:ext>
            </a:extLst>
          </p:cNvPr>
          <p:cNvGrpSpPr/>
          <p:nvPr/>
        </p:nvGrpSpPr>
        <p:grpSpPr>
          <a:xfrm>
            <a:off x="1616504" y="306552"/>
            <a:ext cx="8958992" cy="5815741"/>
            <a:chOff x="1117600" y="114279"/>
            <a:chExt cx="10299701" cy="6686064"/>
          </a:xfrm>
        </p:grpSpPr>
        <p:pic>
          <p:nvPicPr>
            <p:cNvPr id="156673" name="Picture 5"/>
            <p:cNvPicPr>
              <a:picLocks noChangeAspect="1" noChangeArrowheads="1"/>
            </p:cNvPicPr>
            <p:nvPr/>
          </p:nvPicPr>
          <p:blipFill>
            <a:blip r:embed="rId2"/>
            <a:srcRect/>
            <a:stretch>
              <a:fillRect/>
            </a:stretch>
          </p:blipFill>
          <p:spPr bwMode="auto">
            <a:xfrm>
              <a:off x="1117601" y="114279"/>
              <a:ext cx="10299700" cy="6686064"/>
            </a:xfrm>
            <a:prstGeom prst="rect">
              <a:avLst/>
            </a:prstGeom>
            <a:noFill/>
            <a:ln w="9525">
              <a:noFill/>
              <a:miter lim="800000"/>
              <a:headEnd/>
              <a:tailEnd/>
            </a:ln>
          </p:spPr>
        </p:pic>
        <p:sp>
          <p:nvSpPr>
            <p:cNvPr id="3" name="Rettangolo arrotondato 2"/>
            <p:cNvSpPr/>
            <p:nvPr/>
          </p:nvSpPr>
          <p:spPr>
            <a:xfrm>
              <a:off x="1117601" y="3843668"/>
              <a:ext cx="4977263" cy="1557420"/>
            </a:xfrm>
            <a:prstGeom prst="roundRect">
              <a:avLst/>
            </a:prstGeom>
            <a:noFill/>
            <a:ln w="50800">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it-IT">
                <a:solidFill>
                  <a:srgbClr val="0000FF"/>
                </a:solidFill>
              </a:endParaRPr>
            </a:p>
          </p:txBody>
        </p:sp>
        <p:sp>
          <p:nvSpPr>
            <p:cNvPr id="6" name="Rettangolo arrotondato 5"/>
            <p:cNvSpPr/>
            <p:nvPr/>
          </p:nvSpPr>
          <p:spPr>
            <a:xfrm>
              <a:off x="1117600" y="3124200"/>
              <a:ext cx="4977263" cy="556955"/>
            </a:xfrm>
            <a:prstGeom prst="roundRect">
              <a:avLst>
                <a:gd name="adj" fmla="val 50000"/>
              </a:avLst>
            </a:prstGeom>
            <a:noFill/>
            <a:ln w="50800">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it-IT">
                <a:solidFill>
                  <a:srgbClr val="0000FF"/>
                </a:solidFill>
              </a:endParaRPr>
            </a:p>
          </p:txBody>
        </p:sp>
      </p:grpSp>
      <p:sp>
        <p:nvSpPr>
          <p:cNvPr id="4" name="Slide Number Placeholder 3">
            <a:extLst>
              <a:ext uri="{FF2B5EF4-FFF2-40B4-BE49-F238E27FC236}">
                <a16:creationId xmlns:a16="http://schemas.microsoft.com/office/drawing/2014/main" id="{B6BEEBA6-7197-DE47-8701-8C4FE2353AE3}"/>
              </a:ext>
            </a:extLst>
          </p:cNvPr>
          <p:cNvSpPr>
            <a:spLocks noGrp="1"/>
          </p:cNvSpPr>
          <p:nvPr>
            <p:ph type="sldNum" sz="quarter" idx="4"/>
          </p:nvPr>
        </p:nvSpPr>
        <p:spPr/>
        <p:txBody>
          <a:bodyPr/>
          <a:lstStyle/>
          <a:p>
            <a:fld id="{39677761-6DDB-401A-98A2-092195DC01E3}" type="slidenum">
              <a:rPr lang="es-ES_tradnl" smtClean="0"/>
              <a:pPr/>
              <a:t>41</a:t>
            </a:fld>
            <a:endParaRPr lang="es-ES_tradnl"/>
          </a:p>
        </p:txBody>
      </p:sp>
      <p:sp>
        <p:nvSpPr>
          <p:cNvPr id="12" name="Content Placeholder 11">
            <a:extLst>
              <a:ext uri="{FF2B5EF4-FFF2-40B4-BE49-F238E27FC236}">
                <a16:creationId xmlns:a16="http://schemas.microsoft.com/office/drawing/2014/main" id="{2A4BA914-95D6-454F-9486-94D423895873}"/>
              </a:ext>
            </a:extLst>
          </p:cNvPr>
          <p:cNvSpPr>
            <a:spLocks noGrp="1"/>
          </p:cNvSpPr>
          <p:nvPr>
            <p:ph sz="quarter" idx="15"/>
          </p:nvPr>
        </p:nvSpPr>
        <p:spPr>
          <a:xfrm>
            <a:off x="620183" y="6390727"/>
            <a:ext cx="11380473" cy="365125"/>
          </a:xfrm>
        </p:spPr>
        <p:txBody>
          <a:bodyPr/>
          <a:lstStyle/>
          <a:p>
            <a:r>
              <a:rPr lang="en-GB" dirty="0"/>
              <a:t>ATP, Adult Treatment Panel; CHD, coronary heart disease; LDL, low-density lipoprotein</a:t>
            </a:r>
          </a:p>
          <a:p>
            <a:r>
              <a:rPr lang="en-GB" dirty="0"/>
              <a:t>National Cholesterol Education Program (NCEP) Expert Panel on Detection, Evaluation, and Treatment of High Blood Cholesterol in Adults </a:t>
            </a:r>
            <a:br>
              <a:rPr lang="en-GB" dirty="0"/>
            </a:br>
            <a:r>
              <a:rPr lang="en-GB" dirty="0"/>
              <a:t>(Adult Treatment Panel III). </a:t>
            </a:r>
            <a:r>
              <a:rPr lang="fr-FR" dirty="0"/>
              <a:t>Circulation. 2002;106:3143-421</a:t>
            </a:r>
            <a:endParaRPr lang="en-GB" dirty="0"/>
          </a:p>
          <a:p>
            <a:endParaRPr lang="en-GB" dirty="0"/>
          </a:p>
        </p:txBody>
      </p:sp>
    </p:spTree>
    <p:extLst>
      <p:ext uri="{BB962C8B-B14F-4D97-AF65-F5344CB8AC3E}">
        <p14:creationId xmlns:p14="http://schemas.microsoft.com/office/powerpoint/2010/main" val="1296922892"/>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p:cNvSpPr>
          <p:nvPr>
            <p:ph type="title"/>
          </p:nvPr>
        </p:nvSpPr>
        <p:spPr/>
        <p:txBody>
          <a:bodyPr/>
          <a:lstStyle/>
          <a:p>
            <a:r>
              <a:rPr lang="it-IT"/>
              <a:t>T2DM vs. Prior MI on Odds of Fatal or Non-fatal MI</a:t>
            </a:r>
            <a:endParaRPr lang="it-IT" dirty="0"/>
          </a:p>
        </p:txBody>
      </p:sp>
      <p:sp>
        <p:nvSpPr>
          <p:cNvPr id="4" name="Slide Number Placeholder 3">
            <a:extLst>
              <a:ext uri="{FF2B5EF4-FFF2-40B4-BE49-F238E27FC236}">
                <a16:creationId xmlns:a16="http://schemas.microsoft.com/office/drawing/2014/main" id="{BEDD5C16-4A4B-3A49-9FAF-3549CF3D4660}"/>
              </a:ext>
            </a:extLst>
          </p:cNvPr>
          <p:cNvSpPr>
            <a:spLocks noGrp="1"/>
          </p:cNvSpPr>
          <p:nvPr>
            <p:ph type="sldNum" sz="quarter" idx="4"/>
          </p:nvPr>
        </p:nvSpPr>
        <p:spPr/>
        <p:txBody>
          <a:bodyPr/>
          <a:lstStyle/>
          <a:p>
            <a:fld id="{39677761-6DDB-401A-98A2-092195DC01E3}" type="slidenum">
              <a:rPr lang="es-ES_tradnl" smtClean="0"/>
              <a:pPr/>
              <a:t>42</a:t>
            </a:fld>
            <a:endParaRPr lang="es-ES_tradnl"/>
          </a:p>
        </p:txBody>
      </p:sp>
      <p:sp>
        <p:nvSpPr>
          <p:cNvPr id="10" name="Content Placeholder 9">
            <a:extLst>
              <a:ext uri="{FF2B5EF4-FFF2-40B4-BE49-F238E27FC236}">
                <a16:creationId xmlns:a16="http://schemas.microsoft.com/office/drawing/2014/main" id="{545C8689-A0C3-FD44-A3C2-0BAE6A0C606A}"/>
              </a:ext>
            </a:extLst>
          </p:cNvPr>
          <p:cNvSpPr>
            <a:spLocks noGrp="1"/>
          </p:cNvSpPr>
          <p:nvPr>
            <p:ph sz="quarter" idx="15"/>
          </p:nvPr>
        </p:nvSpPr>
        <p:spPr>
          <a:xfrm>
            <a:off x="620183" y="6356351"/>
            <a:ext cx="10180339" cy="365125"/>
          </a:xfrm>
        </p:spPr>
        <p:txBody>
          <a:bodyPr/>
          <a:lstStyle/>
          <a:p>
            <a:r>
              <a:rPr lang="en-GB" dirty="0"/>
              <a:t>CHD, coronary heart disease; CI, confidence interval; MI, myocardial infarction; T2DM, type 2 diabetes mellitus</a:t>
            </a:r>
          </a:p>
          <a:p>
            <a:r>
              <a:rPr lang="en-GB" dirty="0" err="1"/>
              <a:t>Bulugahapitiya</a:t>
            </a:r>
            <a:r>
              <a:rPr lang="en-GB" dirty="0"/>
              <a:t> U, et al. </a:t>
            </a:r>
            <a:r>
              <a:rPr lang="en-GB" dirty="0" err="1"/>
              <a:t>Diabet</a:t>
            </a:r>
            <a:r>
              <a:rPr lang="en-GB" dirty="0"/>
              <a:t> Med. 2009:26:142-8</a:t>
            </a:r>
          </a:p>
        </p:txBody>
      </p:sp>
      <p:graphicFrame>
        <p:nvGraphicFramePr>
          <p:cNvPr id="15" name="Table 14">
            <a:extLst>
              <a:ext uri="{FF2B5EF4-FFF2-40B4-BE49-F238E27FC236}">
                <a16:creationId xmlns:a16="http://schemas.microsoft.com/office/drawing/2014/main" id="{28FF729C-F621-AD44-A3B6-A4147184F176}"/>
              </a:ext>
            </a:extLst>
          </p:cNvPr>
          <p:cNvGraphicFramePr>
            <a:graphicFrameLocks noGrp="1"/>
          </p:cNvGraphicFramePr>
          <p:nvPr>
            <p:extLst>
              <p:ext uri="{D42A27DB-BD31-4B8C-83A1-F6EECF244321}">
                <p14:modId xmlns:p14="http://schemas.microsoft.com/office/powerpoint/2010/main" val="164155328"/>
              </p:ext>
            </p:extLst>
          </p:nvPr>
        </p:nvGraphicFramePr>
        <p:xfrm>
          <a:off x="1552437" y="1442827"/>
          <a:ext cx="7992888" cy="3503040"/>
        </p:xfrm>
        <a:graphic>
          <a:graphicData uri="http://schemas.openxmlformats.org/drawingml/2006/table">
            <a:tbl>
              <a:tblPr bandRow="1">
                <a:tableStyleId>{5C22544A-7EE6-4342-B048-85BDC9FD1C3A}</a:tableStyleId>
              </a:tblPr>
              <a:tblGrid>
                <a:gridCol w="1512168">
                  <a:extLst>
                    <a:ext uri="{9D8B030D-6E8A-4147-A177-3AD203B41FA5}">
                      <a16:colId xmlns:a16="http://schemas.microsoft.com/office/drawing/2014/main" val="3204496414"/>
                    </a:ext>
                  </a:extLst>
                </a:gridCol>
                <a:gridCol w="1440160">
                  <a:extLst>
                    <a:ext uri="{9D8B030D-6E8A-4147-A177-3AD203B41FA5}">
                      <a16:colId xmlns:a16="http://schemas.microsoft.com/office/drawing/2014/main" val="4283055291"/>
                    </a:ext>
                  </a:extLst>
                </a:gridCol>
                <a:gridCol w="1296144">
                  <a:extLst>
                    <a:ext uri="{9D8B030D-6E8A-4147-A177-3AD203B41FA5}">
                      <a16:colId xmlns:a16="http://schemas.microsoft.com/office/drawing/2014/main" val="1273140740"/>
                    </a:ext>
                  </a:extLst>
                </a:gridCol>
                <a:gridCol w="1800200">
                  <a:extLst>
                    <a:ext uri="{9D8B030D-6E8A-4147-A177-3AD203B41FA5}">
                      <a16:colId xmlns:a16="http://schemas.microsoft.com/office/drawing/2014/main" val="1277207451"/>
                    </a:ext>
                  </a:extLst>
                </a:gridCol>
                <a:gridCol w="1399768">
                  <a:extLst>
                    <a:ext uri="{9D8B030D-6E8A-4147-A177-3AD203B41FA5}">
                      <a16:colId xmlns:a16="http://schemas.microsoft.com/office/drawing/2014/main" val="3436894029"/>
                    </a:ext>
                  </a:extLst>
                </a:gridCol>
                <a:gridCol w="544448">
                  <a:extLst>
                    <a:ext uri="{9D8B030D-6E8A-4147-A177-3AD203B41FA5}">
                      <a16:colId xmlns:a16="http://schemas.microsoft.com/office/drawing/2014/main" val="2317603587"/>
                    </a:ext>
                  </a:extLst>
                </a:gridCol>
              </a:tblGrid>
              <a:tr h="220662">
                <a:tc>
                  <a:txBody>
                    <a:bodyPr/>
                    <a:lstStyle/>
                    <a:p>
                      <a:r>
                        <a:rPr lang="en-GB" sz="1000" b="1" dirty="0">
                          <a:latin typeface="Arial" panose="020B0604020202020204" pitchFamily="34" charset="0"/>
                          <a:cs typeface="Arial" panose="020B0604020202020204" pitchFamily="34" charset="0"/>
                        </a:rPr>
                        <a:t>Study</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dirty="0">
                          <a:latin typeface="Arial" panose="020B0604020202020204" pitchFamily="34" charset="0"/>
                          <a:cs typeface="Arial" panose="020B0604020202020204" pitchFamily="34" charset="0"/>
                        </a:rPr>
                        <a:t>Diabetes alone</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(No. of MI/</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No. of subjects)</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dirty="0">
                          <a:latin typeface="Arial" panose="020B0604020202020204" pitchFamily="34" charset="0"/>
                          <a:cs typeface="Arial" panose="020B0604020202020204" pitchFamily="34" charset="0"/>
                        </a:rPr>
                        <a:t>Prior MI alone</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(No. of MI/</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No. of subjects)</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dirty="0">
                          <a:latin typeface="Arial" panose="020B0604020202020204" pitchFamily="34" charset="0"/>
                          <a:cs typeface="Arial" panose="020B0604020202020204" pitchFamily="34" charset="0"/>
                        </a:rPr>
                        <a:t>Odds ratio</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(95% CI)</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000" b="1" dirty="0">
                          <a:latin typeface="Arial" panose="020B0604020202020204" pitchFamily="34" charset="0"/>
                          <a:cs typeface="Arial" panose="020B0604020202020204" pitchFamily="34" charset="0"/>
                        </a:rPr>
                        <a:t>Odds ratio</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(95% CI)</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dirty="0">
                          <a:latin typeface="Arial" panose="020B0604020202020204" pitchFamily="34" charset="0"/>
                          <a:cs typeface="Arial" panose="020B0604020202020204" pitchFamily="34" charset="0"/>
                        </a:rPr>
                        <a:t>Year</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1186490"/>
                  </a:ext>
                </a:extLst>
              </a:tr>
              <a:tr h="0">
                <a:tc>
                  <a:txBody>
                    <a:bodyPr/>
                    <a:lstStyle/>
                    <a:p>
                      <a:r>
                        <a:rPr lang="en-GB" sz="1000" dirty="0">
                          <a:latin typeface="Arial" panose="020B0604020202020204" pitchFamily="34" charset="0"/>
                          <a:cs typeface="Arial" panose="020B0604020202020204" pitchFamily="34" charset="0"/>
                        </a:rPr>
                        <a:t>Lee et al.</a:t>
                      </a:r>
                    </a:p>
                  </a:txBody>
                  <a:tcPr marT="9720" marB="972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sz="1000" dirty="0">
                          <a:latin typeface="Arial" panose="020B0604020202020204" pitchFamily="34" charset="0"/>
                          <a:cs typeface="Arial" panose="020B0604020202020204" pitchFamily="34" charset="0"/>
                        </a:rPr>
                        <a:t>141/1460</a:t>
                      </a:r>
                    </a:p>
                  </a:txBody>
                  <a:tcPr marT="9720" marB="972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sz="1000" dirty="0">
                          <a:latin typeface="Arial" panose="020B0604020202020204" pitchFamily="34" charset="0"/>
                          <a:cs typeface="Arial" panose="020B0604020202020204" pitchFamily="34" charset="0"/>
                        </a:rPr>
                        <a:t>59/283</a:t>
                      </a:r>
                    </a:p>
                  </a:txBody>
                  <a:tcPr marT="9720" marB="972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GB" sz="1000" dirty="0">
                        <a:latin typeface="Arial" panose="020B0604020202020204" pitchFamily="34" charset="0"/>
                        <a:cs typeface="Arial" panose="020B0604020202020204" pitchFamily="34" charset="0"/>
                      </a:endParaRPr>
                    </a:p>
                  </a:txBody>
                  <a:tcPr marT="9720" marB="972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sz="1000" dirty="0">
                          <a:latin typeface="Arial" panose="020B0604020202020204" pitchFamily="34" charset="0"/>
                          <a:cs typeface="Arial" panose="020B0604020202020204" pitchFamily="34" charset="0"/>
                        </a:rPr>
                        <a:t>0.41 (0.30-0.57)</a:t>
                      </a:r>
                    </a:p>
                  </a:txBody>
                  <a:tcPr marT="9720" marB="972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sz="1000" dirty="0">
                          <a:latin typeface="Arial" panose="020B0604020202020204" pitchFamily="34" charset="0"/>
                          <a:cs typeface="Arial" panose="020B0604020202020204" pitchFamily="34" charset="0"/>
                        </a:rPr>
                        <a:t>2004</a:t>
                      </a:r>
                    </a:p>
                  </a:txBody>
                  <a:tcPr marT="9720" marB="972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2807551"/>
                  </a:ext>
                </a:extLst>
              </a:tr>
              <a:tr h="0">
                <a:tc>
                  <a:txBody>
                    <a:bodyPr/>
                    <a:lstStyle/>
                    <a:p>
                      <a:r>
                        <a:rPr lang="en-GB" sz="1000" dirty="0">
                          <a:latin typeface="Arial" panose="020B0604020202020204" pitchFamily="34" charset="0"/>
                          <a:cs typeface="Arial" panose="020B0604020202020204" pitchFamily="34" charset="0"/>
                        </a:rPr>
                        <a:t>Evans et al.</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latin typeface="Arial" panose="020B0604020202020204" pitchFamily="34" charset="0"/>
                          <a:cs typeface="Arial" panose="020B0604020202020204" pitchFamily="34" charset="0"/>
                        </a:rPr>
                        <a:t>113/1155</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latin typeface="Arial" panose="020B0604020202020204" pitchFamily="34" charset="0"/>
                          <a:cs typeface="Arial" panose="020B0604020202020204" pitchFamily="34" charset="0"/>
                        </a:rPr>
                        <a:t>274/1347</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000" dirty="0">
                        <a:latin typeface="Arial" panose="020B0604020202020204" pitchFamily="34" charset="0"/>
                        <a:cs typeface="Arial" panose="020B0604020202020204" pitchFamily="34" charset="0"/>
                      </a:endParaRP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latin typeface="Arial" panose="020B0604020202020204" pitchFamily="34" charset="0"/>
                          <a:cs typeface="Arial" panose="020B0604020202020204" pitchFamily="34" charset="0"/>
                        </a:rPr>
                        <a:t>0.42 (0.33-0.54)</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latin typeface="Arial" panose="020B0604020202020204" pitchFamily="34" charset="0"/>
                          <a:cs typeface="Arial" panose="020B0604020202020204" pitchFamily="34" charset="0"/>
                        </a:rPr>
                        <a:t>2002</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27691727"/>
                  </a:ext>
                </a:extLst>
              </a:tr>
              <a:tr h="0">
                <a:tc>
                  <a:txBody>
                    <a:bodyPr/>
                    <a:lstStyle/>
                    <a:p>
                      <a:r>
                        <a:rPr lang="en-GB" sz="1000" dirty="0">
                          <a:latin typeface="Arial" panose="020B0604020202020204" pitchFamily="34" charset="0"/>
                          <a:cs typeface="Arial" panose="020B0604020202020204" pitchFamily="34" charset="0"/>
                        </a:rPr>
                        <a:t>Haffner et al.</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latin typeface="Arial" panose="020B0604020202020204" pitchFamily="34" charset="0"/>
                          <a:cs typeface="Arial" panose="020B0604020202020204" pitchFamily="34" charset="0"/>
                        </a:rPr>
                        <a:t>180/890</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latin typeface="Arial" panose="020B0604020202020204" pitchFamily="34" charset="0"/>
                          <a:cs typeface="Arial" panose="020B0604020202020204" pitchFamily="34" charset="0"/>
                        </a:rPr>
                        <a:t>13/69</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000" dirty="0">
                        <a:latin typeface="Arial" panose="020B0604020202020204" pitchFamily="34" charset="0"/>
                        <a:cs typeface="Arial" panose="020B0604020202020204" pitchFamily="34" charset="0"/>
                      </a:endParaRP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latin typeface="Arial" panose="020B0604020202020204" pitchFamily="34" charset="0"/>
                          <a:cs typeface="Arial" panose="020B0604020202020204" pitchFamily="34" charset="0"/>
                        </a:rPr>
                        <a:t>1.09 (0.58-2.04)</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latin typeface="Arial" panose="020B0604020202020204" pitchFamily="34" charset="0"/>
                          <a:cs typeface="Arial" panose="020B0604020202020204" pitchFamily="34" charset="0"/>
                        </a:rPr>
                        <a:t>1998</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32477279"/>
                  </a:ext>
                </a:extLst>
              </a:tr>
              <a:tr h="0">
                <a:tc>
                  <a:txBody>
                    <a:bodyPr/>
                    <a:lstStyle/>
                    <a:p>
                      <a:r>
                        <a:rPr lang="en-GB" sz="1000" dirty="0">
                          <a:latin typeface="Arial" panose="020B0604020202020204" pitchFamily="34" charset="0"/>
                          <a:cs typeface="Arial" panose="020B0604020202020204" pitchFamily="34" charset="0"/>
                        </a:rPr>
                        <a:t>Hu FB, et al.</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latin typeface="Arial" panose="020B0604020202020204" pitchFamily="34" charset="0"/>
                          <a:cs typeface="Arial" panose="020B0604020202020204" pitchFamily="34" charset="0"/>
                        </a:rPr>
                        <a:t>161/3705</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latin typeface="Arial" panose="020B0604020202020204" pitchFamily="34" charset="0"/>
                          <a:cs typeface="Arial" panose="020B0604020202020204" pitchFamily="34" charset="0"/>
                        </a:rPr>
                        <a:t>61/1302</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000" dirty="0">
                        <a:latin typeface="Arial" panose="020B0604020202020204" pitchFamily="34" charset="0"/>
                        <a:cs typeface="Arial" panose="020B0604020202020204" pitchFamily="34" charset="0"/>
                      </a:endParaRP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latin typeface="Arial" panose="020B0604020202020204" pitchFamily="34" charset="0"/>
                          <a:cs typeface="Arial" panose="020B0604020202020204" pitchFamily="34" charset="0"/>
                        </a:rPr>
                        <a:t>0.92 (0.68-1.25)</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latin typeface="Arial" panose="020B0604020202020204" pitchFamily="34" charset="0"/>
                          <a:cs typeface="Arial" panose="020B0604020202020204" pitchFamily="34" charset="0"/>
                        </a:rPr>
                        <a:t>2001</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09020192"/>
                  </a:ext>
                </a:extLst>
              </a:tr>
              <a:tr h="0">
                <a:tc>
                  <a:txBody>
                    <a:bodyPr/>
                    <a:lstStyle/>
                    <a:p>
                      <a:r>
                        <a:rPr lang="en-GB" sz="1000" dirty="0" err="1">
                          <a:latin typeface="Arial" panose="020B0604020202020204" pitchFamily="34" charset="0"/>
                          <a:cs typeface="Arial" panose="020B0604020202020204" pitchFamily="34" charset="0"/>
                        </a:rPr>
                        <a:t>Lotufo</a:t>
                      </a:r>
                      <a:r>
                        <a:rPr lang="en-GB" sz="1000" dirty="0">
                          <a:latin typeface="Arial" panose="020B0604020202020204" pitchFamily="34" charset="0"/>
                          <a:cs typeface="Arial" panose="020B0604020202020204" pitchFamily="34" charset="0"/>
                        </a:rPr>
                        <a:t> et al.</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latin typeface="Arial" panose="020B0604020202020204" pitchFamily="34" charset="0"/>
                          <a:cs typeface="Arial" panose="020B0604020202020204" pitchFamily="34" charset="0"/>
                        </a:rPr>
                        <a:t>89/2317</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latin typeface="Arial" panose="020B0604020202020204" pitchFamily="34" charset="0"/>
                          <a:cs typeface="Arial" panose="020B0604020202020204" pitchFamily="34" charset="0"/>
                        </a:rPr>
                        <a:t>445/5906</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000" dirty="0">
                        <a:latin typeface="Arial" panose="020B0604020202020204" pitchFamily="34" charset="0"/>
                        <a:cs typeface="Arial" panose="020B0604020202020204" pitchFamily="34" charset="0"/>
                      </a:endParaRP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0.49 (0.39-0.62)</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latin typeface="Arial" panose="020B0604020202020204" pitchFamily="34" charset="0"/>
                          <a:cs typeface="Arial" panose="020B0604020202020204" pitchFamily="34" charset="0"/>
                        </a:rPr>
                        <a:t>2001</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19591164"/>
                  </a:ext>
                </a:extLst>
              </a:tr>
              <a:tr h="0">
                <a:tc>
                  <a:txBody>
                    <a:bodyPr/>
                    <a:lstStyle/>
                    <a:p>
                      <a:r>
                        <a:rPr lang="en-GB" sz="1000" dirty="0">
                          <a:latin typeface="Arial" panose="020B0604020202020204" pitchFamily="34" charset="0"/>
                          <a:cs typeface="Arial" panose="020B0604020202020204" pitchFamily="34" charset="0"/>
                        </a:rPr>
                        <a:t>Eberly et al.</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latin typeface="Arial" panose="020B0604020202020204" pitchFamily="34" charset="0"/>
                          <a:cs typeface="Arial" panose="020B0604020202020204" pitchFamily="34" charset="0"/>
                        </a:rPr>
                        <a:t>171/1122</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latin typeface="Arial" panose="020B0604020202020204" pitchFamily="34" charset="0"/>
                          <a:cs typeface="Arial" panose="020B0604020202020204" pitchFamily="34" charset="0"/>
                        </a:rPr>
                        <a:t>177/658</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000" dirty="0">
                        <a:latin typeface="Arial" panose="020B0604020202020204" pitchFamily="34" charset="0"/>
                        <a:cs typeface="Arial" panose="020B0604020202020204" pitchFamily="34" charset="0"/>
                      </a:endParaRP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0.49 (0.39-0.62)</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latin typeface="Arial" panose="020B0604020202020204" pitchFamily="34" charset="0"/>
                          <a:cs typeface="Arial" panose="020B0604020202020204" pitchFamily="34" charset="0"/>
                        </a:rPr>
                        <a:t>2003</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92442090"/>
                  </a:ext>
                </a:extLst>
              </a:tr>
              <a:tr h="0">
                <a:tc>
                  <a:txBody>
                    <a:bodyPr/>
                    <a:lstStyle/>
                    <a:p>
                      <a:r>
                        <a:rPr lang="en-GB" sz="1000" dirty="0">
                          <a:latin typeface="Arial" panose="020B0604020202020204" pitchFamily="34" charset="0"/>
                          <a:cs typeface="Arial" panose="020B0604020202020204" pitchFamily="34" charset="0"/>
                        </a:rPr>
                        <a:t>Hu G, et al.</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latin typeface="Arial" panose="020B0604020202020204" pitchFamily="34" charset="0"/>
                          <a:cs typeface="Arial" panose="020B0604020202020204" pitchFamily="34" charset="0"/>
                        </a:rPr>
                        <a:t>159/962</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latin typeface="Arial" panose="020B0604020202020204" pitchFamily="34" charset="0"/>
                          <a:cs typeface="Arial" panose="020B0604020202020204" pitchFamily="34" charset="0"/>
                        </a:rPr>
                        <a:t>373/1308</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000" dirty="0">
                        <a:latin typeface="Arial" panose="020B0604020202020204" pitchFamily="34" charset="0"/>
                        <a:cs typeface="Arial" panose="020B0604020202020204" pitchFamily="34" charset="0"/>
                      </a:endParaRP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0.50 (0.40-0.61)</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latin typeface="Arial" panose="020B0604020202020204" pitchFamily="34" charset="0"/>
                          <a:cs typeface="Arial" panose="020B0604020202020204" pitchFamily="34" charset="0"/>
                        </a:rPr>
                        <a:t>2005</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30134142"/>
                  </a:ext>
                </a:extLst>
              </a:tr>
              <a:tr h="0">
                <a:tc>
                  <a:txBody>
                    <a:bodyPr/>
                    <a:lstStyle/>
                    <a:p>
                      <a:r>
                        <a:rPr lang="en-GB" sz="1000" dirty="0">
                          <a:latin typeface="Arial" panose="020B0604020202020204" pitchFamily="34" charset="0"/>
                          <a:cs typeface="Arial" panose="020B0604020202020204" pitchFamily="34" charset="0"/>
                        </a:rPr>
                        <a:t>Cho et al.</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latin typeface="Arial" panose="020B0604020202020204" pitchFamily="34" charset="0"/>
                          <a:cs typeface="Arial" panose="020B0604020202020204" pitchFamily="34" charset="0"/>
                        </a:rPr>
                        <a:t>113/1285</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latin typeface="Arial" panose="020B0604020202020204" pitchFamily="34" charset="0"/>
                          <a:cs typeface="Arial" panose="020B0604020202020204" pitchFamily="34" charset="0"/>
                        </a:rPr>
                        <a:t>364/2038</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000" dirty="0">
                        <a:latin typeface="Arial" panose="020B0604020202020204" pitchFamily="34" charset="0"/>
                        <a:cs typeface="Arial" panose="020B0604020202020204" pitchFamily="34" charset="0"/>
                      </a:endParaRP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0.44 (0.35-0.55)</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latin typeface="Arial" panose="020B0604020202020204" pitchFamily="34" charset="0"/>
                          <a:cs typeface="Arial" panose="020B0604020202020204" pitchFamily="34" charset="0"/>
                        </a:rPr>
                        <a:t>2002</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90118257"/>
                  </a:ext>
                </a:extLst>
              </a:tr>
              <a:tr h="0">
                <a:tc>
                  <a:txBody>
                    <a:bodyPr/>
                    <a:lstStyle/>
                    <a:p>
                      <a:r>
                        <a:rPr lang="en-GB" sz="1000" dirty="0" err="1">
                          <a:latin typeface="Arial" panose="020B0604020202020204" pitchFamily="34" charset="0"/>
                          <a:cs typeface="Arial" panose="020B0604020202020204" pitchFamily="34" charset="0"/>
                        </a:rPr>
                        <a:t>Wannamathee</a:t>
                      </a:r>
                      <a:r>
                        <a:rPr lang="en-GB" sz="1000" dirty="0">
                          <a:latin typeface="Arial" panose="020B0604020202020204" pitchFamily="34" charset="0"/>
                          <a:cs typeface="Arial" panose="020B0604020202020204" pitchFamily="34" charset="0"/>
                        </a:rPr>
                        <a:t> et al.</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latin typeface="Arial" panose="020B0604020202020204" pitchFamily="34" charset="0"/>
                          <a:cs typeface="Arial" panose="020B0604020202020204" pitchFamily="34" charset="0"/>
                        </a:rPr>
                        <a:t>36/202</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latin typeface="Arial" panose="020B0604020202020204" pitchFamily="34" charset="0"/>
                          <a:cs typeface="Arial" panose="020B0604020202020204" pitchFamily="34" charset="0"/>
                        </a:rPr>
                        <a:t>140/517</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000" dirty="0">
                        <a:latin typeface="Arial" panose="020B0604020202020204" pitchFamily="34" charset="0"/>
                        <a:cs typeface="Arial" panose="020B0604020202020204" pitchFamily="34" charset="0"/>
                      </a:endParaRP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0.58 (0.58-0.59)</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latin typeface="Arial" panose="020B0604020202020204" pitchFamily="34" charset="0"/>
                          <a:cs typeface="Arial" panose="020B0604020202020204" pitchFamily="34" charset="0"/>
                        </a:rPr>
                        <a:t>2004</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1454238"/>
                  </a:ext>
                </a:extLst>
              </a:tr>
              <a:tr h="0">
                <a:tc>
                  <a:txBody>
                    <a:bodyPr/>
                    <a:lstStyle/>
                    <a:p>
                      <a:r>
                        <a:rPr lang="en-GB" sz="1000" dirty="0">
                          <a:latin typeface="Arial" panose="020B0604020202020204" pitchFamily="34" charset="0"/>
                          <a:cs typeface="Arial" panose="020B0604020202020204" pitchFamily="34" charset="0"/>
                        </a:rPr>
                        <a:t>Natarajan et al.</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latin typeface="Arial" panose="020B0604020202020204" pitchFamily="34" charset="0"/>
                          <a:cs typeface="Arial" panose="020B0604020202020204" pitchFamily="34" charset="0"/>
                        </a:rPr>
                        <a:t>35/178</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latin typeface="Arial" panose="020B0604020202020204" pitchFamily="34" charset="0"/>
                          <a:cs typeface="Arial" panose="020B0604020202020204" pitchFamily="34" charset="0"/>
                        </a:rPr>
                        <a:t>92/300</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000" dirty="0">
                        <a:latin typeface="Arial" panose="020B0604020202020204" pitchFamily="34" charset="0"/>
                        <a:cs typeface="Arial" panose="020B0604020202020204" pitchFamily="34" charset="0"/>
                      </a:endParaRP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0.55 (0.36-0.86)</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latin typeface="Arial" panose="020B0604020202020204" pitchFamily="34" charset="0"/>
                          <a:cs typeface="Arial" panose="020B0604020202020204" pitchFamily="34" charset="0"/>
                        </a:rPr>
                        <a:t>2003</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9403268"/>
                  </a:ext>
                </a:extLst>
              </a:tr>
              <a:tr h="0">
                <a:tc>
                  <a:txBody>
                    <a:bodyPr/>
                    <a:lstStyle/>
                    <a:p>
                      <a:r>
                        <a:rPr lang="en-GB" sz="1000" dirty="0">
                          <a:latin typeface="Arial" panose="020B0604020202020204" pitchFamily="34" charset="0"/>
                          <a:cs typeface="Arial" panose="020B0604020202020204" pitchFamily="34" charset="0"/>
                        </a:rPr>
                        <a:t>Vaccaro et al.</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latin typeface="Arial" panose="020B0604020202020204" pitchFamily="34" charset="0"/>
                          <a:cs typeface="Arial" panose="020B0604020202020204" pitchFamily="34" charset="0"/>
                        </a:rPr>
                        <a:t>1087/4809</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latin typeface="Arial" panose="020B0604020202020204" pitchFamily="34" charset="0"/>
                          <a:cs typeface="Arial" panose="020B0604020202020204" pitchFamily="34" charset="0"/>
                        </a:rPr>
                        <a:t>1468/4625</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000" dirty="0">
                        <a:latin typeface="Arial" panose="020B0604020202020204" pitchFamily="34" charset="0"/>
                        <a:cs typeface="Arial" panose="020B0604020202020204" pitchFamily="34" charset="0"/>
                      </a:endParaRP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0.61 (0.56-0.67)</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latin typeface="Arial" panose="020B0604020202020204" pitchFamily="34" charset="0"/>
                          <a:cs typeface="Arial" panose="020B0604020202020204" pitchFamily="34" charset="0"/>
                        </a:rPr>
                        <a:t>2004</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61602236"/>
                  </a:ext>
                </a:extLst>
              </a:tr>
              <a:tr h="0">
                <a:tc>
                  <a:txBody>
                    <a:bodyPr/>
                    <a:lstStyle/>
                    <a:p>
                      <a:r>
                        <a:rPr lang="en-GB" sz="1000" dirty="0" err="1">
                          <a:latin typeface="Arial" panose="020B0604020202020204" pitchFamily="34" charset="0"/>
                          <a:cs typeface="Arial" panose="020B0604020202020204" pitchFamily="34" charset="0"/>
                        </a:rPr>
                        <a:t>Pajunen</a:t>
                      </a:r>
                      <a:r>
                        <a:rPr lang="en-GB" sz="1000" dirty="0">
                          <a:latin typeface="Arial" panose="020B0604020202020204" pitchFamily="34" charset="0"/>
                          <a:cs typeface="Arial" panose="020B0604020202020204" pitchFamily="34" charset="0"/>
                        </a:rPr>
                        <a:t> et al.</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latin typeface="Arial" panose="020B0604020202020204" pitchFamily="34" charset="0"/>
                          <a:cs typeface="Arial" panose="020B0604020202020204" pitchFamily="34" charset="0"/>
                        </a:rPr>
                        <a:t>191/525</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latin typeface="Arial" panose="020B0604020202020204" pitchFamily="34" charset="0"/>
                          <a:cs typeface="Arial" panose="020B0604020202020204" pitchFamily="34" charset="0"/>
                        </a:rPr>
                        <a:t>254/559</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000" dirty="0">
                        <a:latin typeface="Arial" panose="020B0604020202020204" pitchFamily="34" charset="0"/>
                        <a:cs typeface="Arial" panose="020B0604020202020204" pitchFamily="34" charset="0"/>
                      </a:endParaRP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0.69 (0.54-0.88)</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latin typeface="Arial" panose="020B0604020202020204" pitchFamily="34" charset="0"/>
                          <a:cs typeface="Arial" panose="020B0604020202020204" pitchFamily="34" charset="0"/>
                        </a:rPr>
                        <a:t>2005</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51774949"/>
                  </a:ext>
                </a:extLst>
              </a:tr>
              <a:tr h="0">
                <a:tc>
                  <a:txBody>
                    <a:bodyPr/>
                    <a:lstStyle/>
                    <a:p>
                      <a:r>
                        <a:rPr lang="en-GB" sz="1000" dirty="0">
                          <a:latin typeface="Arial" panose="020B0604020202020204" pitchFamily="34" charset="0"/>
                          <a:cs typeface="Arial" panose="020B0604020202020204" pitchFamily="34" charset="0"/>
                        </a:rPr>
                        <a:t>Natarajan et al.</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latin typeface="Arial" panose="020B0604020202020204" pitchFamily="34" charset="0"/>
                          <a:cs typeface="Arial" panose="020B0604020202020204" pitchFamily="34" charset="0"/>
                        </a:rPr>
                        <a:t>127/462</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latin typeface="Arial" panose="020B0604020202020204" pitchFamily="34" charset="0"/>
                          <a:cs typeface="Arial" panose="020B0604020202020204" pitchFamily="34" charset="0"/>
                        </a:rPr>
                        <a:t>207/594</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000" dirty="0">
                        <a:latin typeface="Arial" panose="020B0604020202020204" pitchFamily="34" charset="0"/>
                        <a:cs typeface="Arial" panose="020B0604020202020204" pitchFamily="34" charset="0"/>
                      </a:endParaRP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0.71 (0.54-0.92)</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latin typeface="Arial" panose="020B0604020202020204" pitchFamily="34" charset="0"/>
                          <a:cs typeface="Arial" panose="020B0604020202020204" pitchFamily="34" charset="0"/>
                        </a:rPr>
                        <a:t>2005</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67806640"/>
                  </a:ext>
                </a:extLst>
              </a:tr>
              <a:tr h="0">
                <a:tc>
                  <a:txBody>
                    <a:bodyPr/>
                    <a:lstStyle/>
                    <a:p>
                      <a:r>
                        <a:rPr lang="en-GB" sz="1000" dirty="0">
                          <a:latin typeface="Arial" panose="020B0604020202020204" pitchFamily="34" charset="0"/>
                          <a:cs typeface="Arial" panose="020B0604020202020204" pitchFamily="34" charset="0"/>
                        </a:rPr>
                        <a:t>Total</a:t>
                      </a:r>
                    </a:p>
                  </a:txBody>
                  <a:tcPr marT="81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latin typeface="Arial" panose="020B0604020202020204" pitchFamily="34" charset="0"/>
                          <a:cs typeface="Arial" panose="020B0604020202020204" pitchFamily="34" charset="0"/>
                        </a:rPr>
                        <a:t>2603/19072</a:t>
                      </a:r>
                    </a:p>
                  </a:txBody>
                  <a:tcPr marT="81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latin typeface="Arial" panose="020B0604020202020204" pitchFamily="34" charset="0"/>
                          <a:cs typeface="Arial" panose="020B0604020202020204" pitchFamily="34" charset="0"/>
                        </a:rPr>
                        <a:t>3927/19506</a:t>
                      </a:r>
                    </a:p>
                  </a:txBody>
                  <a:tcPr marT="81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000" dirty="0">
                        <a:latin typeface="Arial" panose="020B0604020202020204" pitchFamily="34" charset="0"/>
                        <a:cs typeface="Arial" panose="020B0604020202020204" pitchFamily="34" charset="0"/>
                      </a:endParaRPr>
                    </a:p>
                  </a:txBody>
                  <a:tcPr marT="81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0.56 (0.53-0.60)</a:t>
                      </a:r>
                    </a:p>
                  </a:txBody>
                  <a:tcPr marT="81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000" dirty="0">
                        <a:latin typeface="Arial" panose="020B0604020202020204" pitchFamily="34" charset="0"/>
                        <a:cs typeface="Arial" panose="020B0604020202020204" pitchFamily="34" charset="0"/>
                      </a:endParaRPr>
                    </a:p>
                  </a:txBody>
                  <a:tcPr marT="81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749939"/>
                  </a:ext>
                </a:extLst>
              </a:tr>
              <a:tr h="0">
                <a:tc>
                  <a:txBody>
                    <a:bodyPr/>
                    <a:lstStyle/>
                    <a:p>
                      <a:r>
                        <a:rPr lang="en-GB" sz="1000" dirty="0">
                          <a:latin typeface="Arial" panose="020B0604020202020204" pitchFamily="34" charset="0"/>
                          <a:cs typeface="Arial" panose="020B0604020202020204" pitchFamily="34" charset="0"/>
                        </a:rPr>
                        <a:t>Random effects model</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Fixed effects model</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Test for heterogeneity</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l"/>
                      <a:r>
                        <a:rPr lang="en-GB" sz="1000" dirty="0">
                          <a:latin typeface="Arial" panose="020B0604020202020204" pitchFamily="34" charset="0"/>
                          <a:cs typeface="Arial" panose="020B0604020202020204" pitchFamily="34" charset="0"/>
                        </a:rPr>
                        <a:t>Odds ratio = 0.56 (0.53-0.60)</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odds ratio = 0.56 (0.53-0.60)</a:t>
                      </a:r>
                      <a:br>
                        <a:rPr lang="en-GB" sz="1000" dirty="0">
                          <a:latin typeface="Arial" panose="020B0604020202020204" pitchFamily="34" charset="0"/>
                          <a:cs typeface="Arial" panose="020B0604020202020204" pitchFamily="34" charset="0"/>
                        </a:rPr>
                      </a:br>
                      <a:r>
                        <a:rPr lang="en-GB" sz="1000" i="1" dirty="0">
                          <a:latin typeface="Arial" panose="020B0604020202020204" pitchFamily="34" charset="0"/>
                          <a:cs typeface="Arial" panose="020B0604020202020204" pitchFamily="34" charset="0"/>
                        </a:rPr>
                        <a:t>I</a:t>
                      </a:r>
                      <a:r>
                        <a:rPr lang="en-GB" sz="1000" baseline="30000" dirty="0">
                          <a:latin typeface="Arial" panose="020B0604020202020204" pitchFamily="34" charset="0"/>
                          <a:cs typeface="Arial" panose="020B0604020202020204" pitchFamily="34" charset="0"/>
                        </a:rPr>
                        <a:t>2</a:t>
                      </a:r>
                      <a:r>
                        <a:rPr lang="en-GB" sz="1000" dirty="0">
                          <a:latin typeface="Arial" panose="020B0604020202020204" pitchFamily="34" charset="0"/>
                          <a:cs typeface="Arial" panose="020B0604020202020204" pitchFamily="34" charset="0"/>
                        </a:rPr>
                        <a:t> = 75.0%</a:t>
                      </a: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dirty="0">
                        <a:latin typeface="Arial" panose="020B0604020202020204" pitchFamily="34" charset="0"/>
                        <a:cs typeface="Arial" panose="020B0604020202020204" pitchFamily="34" charset="0"/>
                      </a:endParaRPr>
                    </a:p>
                  </a:txBody>
                  <a:tcPr marT="9720" marB="9720"/>
                </a:tc>
                <a:tc>
                  <a:txBody>
                    <a:bodyPr/>
                    <a:lstStyle/>
                    <a:p>
                      <a:pPr algn="ctr"/>
                      <a:endParaRPr lang="en-GB" sz="1000" dirty="0">
                        <a:latin typeface="Arial" panose="020B0604020202020204" pitchFamily="34" charset="0"/>
                        <a:cs typeface="Arial" panose="020B0604020202020204" pitchFamily="34" charset="0"/>
                      </a:endParaRP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cs typeface="Arial" panose="020B0604020202020204" pitchFamily="34" charset="0"/>
                      </a:endParaRP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000" dirty="0">
                        <a:latin typeface="Arial" panose="020B0604020202020204" pitchFamily="34" charset="0"/>
                        <a:cs typeface="Arial" panose="020B0604020202020204" pitchFamily="34" charset="0"/>
                      </a:endParaRPr>
                    </a:p>
                  </a:txBody>
                  <a:tcPr marT="9720" marB="9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44509189"/>
                  </a:ext>
                </a:extLst>
              </a:tr>
            </a:tbl>
          </a:graphicData>
        </a:graphic>
      </p:graphicFrame>
      <p:cxnSp>
        <p:nvCxnSpPr>
          <p:cNvPr id="23" name="Straight Connector 22">
            <a:extLst>
              <a:ext uri="{FF2B5EF4-FFF2-40B4-BE49-F238E27FC236}">
                <a16:creationId xmlns:a16="http://schemas.microsoft.com/office/drawing/2014/main" id="{952F4105-11BC-AB41-A0A5-3FED5DABB776}"/>
              </a:ext>
            </a:extLst>
          </p:cNvPr>
          <p:cNvCxnSpPr>
            <a:cxnSpLocks/>
          </p:cNvCxnSpPr>
          <p:nvPr/>
        </p:nvCxnSpPr>
        <p:spPr>
          <a:xfrm>
            <a:off x="5099050" y="4921251"/>
            <a:ext cx="391795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077DFE03-090C-BA4A-A3DE-58A39D8CC0D5}"/>
              </a:ext>
            </a:extLst>
          </p:cNvPr>
          <p:cNvSpPr txBox="1"/>
          <p:nvPr/>
        </p:nvSpPr>
        <p:spPr>
          <a:xfrm>
            <a:off x="5718873" y="5037881"/>
            <a:ext cx="176330" cy="153888"/>
          </a:xfrm>
          <a:prstGeom prst="rect">
            <a:avLst/>
          </a:prstGeom>
          <a:noFill/>
        </p:spPr>
        <p:txBody>
          <a:bodyPr wrap="none" lIns="0" tIns="0" rIns="0" bIns="0" rtlCol="0">
            <a:spAutoFit/>
          </a:bodyPr>
          <a:lstStyle/>
          <a:p>
            <a:pPr algn="ctr"/>
            <a:r>
              <a:rPr lang="en-GB" sz="1000" dirty="0">
                <a:latin typeface="Arial" panose="020B0604020202020204" pitchFamily="34" charset="0"/>
                <a:ea typeface="Aileron" charset="0"/>
                <a:cs typeface="Arial" panose="020B0604020202020204" pitchFamily="34" charset="0"/>
              </a:rPr>
              <a:t>0.2</a:t>
            </a:r>
          </a:p>
        </p:txBody>
      </p:sp>
      <p:cxnSp>
        <p:nvCxnSpPr>
          <p:cNvPr id="25" name="Straight Connector 24">
            <a:extLst>
              <a:ext uri="{FF2B5EF4-FFF2-40B4-BE49-F238E27FC236}">
                <a16:creationId xmlns:a16="http://schemas.microsoft.com/office/drawing/2014/main" id="{61223B3A-1170-1642-A0E8-F3AC8A8A4C90}"/>
              </a:ext>
            </a:extLst>
          </p:cNvPr>
          <p:cNvCxnSpPr>
            <a:cxnSpLocks/>
          </p:cNvCxnSpPr>
          <p:nvPr/>
        </p:nvCxnSpPr>
        <p:spPr>
          <a:xfrm flipV="1">
            <a:off x="5806815" y="4923315"/>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3B18D290-8216-1C4E-B53B-0086800C4CF8}"/>
              </a:ext>
            </a:extLst>
          </p:cNvPr>
          <p:cNvSpPr txBox="1"/>
          <p:nvPr/>
        </p:nvSpPr>
        <p:spPr>
          <a:xfrm>
            <a:off x="6917947" y="5037881"/>
            <a:ext cx="70532" cy="153888"/>
          </a:xfrm>
          <a:prstGeom prst="rect">
            <a:avLst/>
          </a:prstGeom>
          <a:noFill/>
        </p:spPr>
        <p:txBody>
          <a:bodyPr wrap="none" lIns="0" tIns="0" rIns="0" bIns="0" rtlCol="0">
            <a:spAutoFit/>
          </a:bodyPr>
          <a:lstStyle/>
          <a:p>
            <a:pPr algn="ctr"/>
            <a:r>
              <a:rPr lang="en-GB" sz="1000" dirty="0">
                <a:latin typeface="Arial" panose="020B0604020202020204" pitchFamily="34" charset="0"/>
                <a:ea typeface="Aileron" charset="0"/>
                <a:cs typeface="Arial" panose="020B0604020202020204" pitchFamily="34" charset="0"/>
              </a:rPr>
              <a:t>1</a:t>
            </a:r>
          </a:p>
        </p:txBody>
      </p:sp>
      <p:cxnSp>
        <p:nvCxnSpPr>
          <p:cNvPr id="33" name="Straight Connector 32">
            <a:extLst>
              <a:ext uri="{FF2B5EF4-FFF2-40B4-BE49-F238E27FC236}">
                <a16:creationId xmlns:a16="http://schemas.microsoft.com/office/drawing/2014/main" id="{F46A2F20-CB08-734D-95BF-D3109AF1F02D}"/>
              </a:ext>
            </a:extLst>
          </p:cNvPr>
          <p:cNvCxnSpPr>
            <a:cxnSpLocks/>
          </p:cNvCxnSpPr>
          <p:nvPr/>
        </p:nvCxnSpPr>
        <p:spPr>
          <a:xfrm flipV="1">
            <a:off x="6952990" y="4923315"/>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61B57E06-5478-1648-9031-F8F837357E75}"/>
              </a:ext>
            </a:extLst>
          </p:cNvPr>
          <p:cNvSpPr txBox="1"/>
          <p:nvPr/>
        </p:nvSpPr>
        <p:spPr>
          <a:xfrm>
            <a:off x="6172898" y="5037881"/>
            <a:ext cx="176330" cy="153888"/>
          </a:xfrm>
          <a:prstGeom prst="rect">
            <a:avLst/>
          </a:prstGeom>
          <a:noFill/>
        </p:spPr>
        <p:txBody>
          <a:bodyPr wrap="none" lIns="0" tIns="0" rIns="0" bIns="0" rtlCol="0">
            <a:spAutoFit/>
          </a:bodyPr>
          <a:lstStyle/>
          <a:p>
            <a:pPr algn="ctr"/>
            <a:r>
              <a:rPr lang="en-GB" sz="1000" dirty="0">
                <a:latin typeface="Arial" panose="020B0604020202020204" pitchFamily="34" charset="0"/>
                <a:ea typeface="Aileron" charset="0"/>
                <a:cs typeface="Arial" panose="020B0604020202020204" pitchFamily="34" charset="0"/>
              </a:rPr>
              <a:t>0.5</a:t>
            </a:r>
          </a:p>
        </p:txBody>
      </p:sp>
      <p:cxnSp>
        <p:nvCxnSpPr>
          <p:cNvPr id="36" name="Straight Connector 35">
            <a:extLst>
              <a:ext uri="{FF2B5EF4-FFF2-40B4-BE49-F238E27FC236}">
                <a16:creationId xmlns:a16="http://schemas.microsoft.com/office/drawing/2014/main" id="{DB94D455-87B0-AA46-9F9B-FAC67D7B2D91}"/>
              </a:ext>
            </a:extLst>
          </p:cNvPr>
          <p:cNvCxnSpPr>
            <a:cxnSpLocks/>
          </p:cNvCxnSpPr>
          <p:nvPr/>
        </p:nvCxnSpPr>
        <p:spPr>
          <a:xfrm flipV="1">
            <a:off x="6260840" y="4923315"/>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76476E2E-2AA6-8F41-833D-125E53095ADE}"/>
              </a:ext>
            </a:extLst>
          </p:cNvPr>
          <p:cNvSpPr txBox="1"/>
          <p:nvPr/>
        </p:nvSpPr>
        <p:spPr>
          <a:xfrm>
            <a:off x="7547674" y="5037881"/>
            <a:ext cx="176330" cy="153888"/>
          </a:xfrm>
          <a:prstGeom prst="rect">
            <a:avLst/>
          </a:prstGeom>
          <a:noFill/>
        </p:spPr>
        <p:txBody>
          <a:bodyPr wrap="none" lIns="0" tIns="0" rIns="0" bIns="0" rtlCol="0">
            <a:spAutoFit/>
          </a:bodyPr>
          <a:lstStyle/>
          <a:p>
            <a:pPr algn="ctr"/>
            <a:r>
              <a:rPr lang="en-GB" sz="1000" dirty="0">
                <a:latin typeface="Arial" panose="020B0604020202020204" pitchFamily="34" charset="0"/>
                <a:ea typeface="Aileron" charset="0"/>
                <a:cs typeface="Arial" panose="020B0604020202020204" pitchFamily="34" charset="0"/>
              </a:rPr>
              <a:t>1.5</a:t>
            </a:r>
          </a:p>
        </p:txBody>
      </p:sp>
      <p:cxnSp>
        <p:nvCxnSpPr>
          <p:cNvPr id="38" name="Straight Connector 37">
            <a:extLst>
              <a:ext uri="{FF2B5EF4-FFF2-40B4-BE49-F238E27FC236}">
                <a16:creationId xmlns:a16="http://schemas.microsoft.com/office/drawing/2014/main" id="{29C1A9E0-4751-9B4E-B674-B5C8C5F63204}"/>
              </a:ext>
            </a:extLst>
          </p:cNvPr>
          <p:cNvCxnSpPr>
            <a:cxnSpLocks/>
          </p:cNvCxnSpPr>
          <p:nvPr/>
        </p:nvCxnSpPr>
        <p:spPr>
          <a:xfrm flipV="1">
            <a:off x="7635615" y="4923315"/>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5D8CEA3A-29C9-F24E-9873-3220F0375FA1}"/>
              </a:ext>
            </a:extLst>
          </p:cNvPr>
          <p:cNvSpPr txBox="1"/>
          <p:nvPr/>
        </p:nvSpPr>
        <p:spPr>
          <a:xfrm>
            <a:off x="8229223" y="5037881"/>
            <a:ext cx="70532" cy="153888"/>
          </a:xfrm>
          <a:prstGeom prst="rect">
            <a:avLst/>
          </a:prstGeom>
          <a:noFill/>
        </p:spPr>
        <p:txBody>
          <a:bodyPr wrap="none" lIns="0" tIns="0" rIns="0" bIns="0" rtlCol="0">
            <a:spAutoFit/>
          </a:bodyPr>
          <a:lstStyle/>
          <a:p>
            <a:pPr algn="ctr"/>
            <a:r>
              <a:rPr lang="en-GB" sz="1000" dirty="0">
                <a:latin typeface="Arial" panose="020B0604020202020204" pitchFamily="34" charset="0"/>
                <a:ea typeface="Aileron" charset="0"/>
                <a:cs typeface="Arial" panose="020B0604020202020204" pitchFamily="34" charset="0"/>
              </a:rPr>
              <a:t>2</a:t>
            </a:r>
          </a:p>
        </p:txBody>
      </p:sp>
      <p:cxnSp>
        <p:nvCxnSpPr>
          <p:cNvPr id="40" name="Straight Connector 39">
            <a:extLst>
              <a:ext uri="{FF2B5EF4-FFF2-40B4-BE49-F238E27FC236}">
                <a16:creationId xmlns:a16="http://schemas.microsoft.com/office/drawing/2014/main" id="{916FC6C7-D277-0A43-9F4B-B8446C193174}"/>
              </a:ext>
            </a:extLst>
          </p:cNvPr>
          <p:cNvCxnSpPr>
            <a:cxnSpLocks/>
          </p:cNvCxnSpPr>
          <p:nvPr/>
        </p:nvCxnSpPr>
        <p:spPr>
          <a:xfrm flipV="1">
            <a:off x="8264265" y="4923315"/>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7BFEE235-A401-F349-AE3F-BEA67F77355F}"/>
              </a:ext>
            </a:extLst>
          </p:cNvPr>
          <p:cNvCxnSpPr>
            <a:cxnSpLocks/>
          </p:cNvCxnSpPr>
          <p:nvPr/>
        </p:nvCxnSpPr>
        <p:spPr>
          <a:xfrm>
            <a:off x="5997575" y="2271711"/>
            <a:ext cx="21272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 name="Rectangle 40">
            <a:extLst>
              <a:ext uri="{FF2B5EF4-FFF2-40B4-BE49-F238E27FC236}">
                <a16:creationId xmlns:a16="http://schemas.microsoft.com/office/drawing/2014/main" id="{DF1D4004-7587-3341-A2DC-567D022A87DE}"/>
              </a:ext>
            </a:extLst>
          </p:cNvPr>
          <p:cNvSpPr/>
          <p:nvPr/>
        </p:nvSpPr>
        <p:spPr>
          <a:xfrm>
            <a:off x="6057900" y="2225674"/>
            <a:ext cx="107950" cy="92075"/>
          </a:xfrm>
          <a:prstGeom prst="rect">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cxnSp>
        <p:nvCxnSpPr>
          <p:cNvPr id="46" name="Straight Connector 45">
            <a:extLst>
              <a:ext uri="{FF2B5EF4-FFF2-40B4-BE49-F238E27FC236}">
                <a16:creationId xmlns:a16="http://schemas.microsoft.com/office/drawing/2014/main" id="{6180C31C-F8F1-8840-90E7-80CBC6A1B9B3}"/>
              </a:ext>
            </a:extLst>
          </p:cNvPr>
          <p:cNvCxnSpPr>
            <a:cxnSpLocks/>
          </p:cNvCxnSpPr>
          <p:nvPr/>
        </p:nvCxnSpPr>
        <p:spPr>
          <a:xfrm>
            <a:off x="6156325" y="2779711"/>
            <a:ext cx="25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 name="Rectangle 46">
            <a:extLst>
              <a:ext uri="{FF2B5EF4-FFF2-40B4-BE49-F238E27FC236}">
                <a16:creationId xmlns:a16="http://schemas.microsoft.com/office/drawing/2014/main" id="{058C2AC1-C369-6640-811D-A9A4E4720714}"/>
              </a:ext>
            </a:extLst>
          </p:cNvPr>
          <p:cNvSpPr/>
          <p:nvPr/>
        </p:nvSpPr>
        <p:spPr>
          <a:xfrm>
            <a:off x="6248400" y="2733674"/>
            <a:ext cx="82550" cy="92075"/>
          </a:xfrm>
          <a:prstGeom prst="rect">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cxnSp>
        <p:nvCxnSpPr>
          <p:cNvPr id="49" name="Straight Connector 48">
            <a:extLst>
              <a:ext uri="{FF2B5EF4-FFF2-40B4-BE49-F238E27FC236}">
                <a16:creationId xmlns:a16="http://schemas.microsoft.com/office/drawing/2014/main" id="{F5F43111-5E22-E24D-907E-94D71A35824D}"/>
              </a:ext>
            </a:extLst>
          </p:cNvPr>
          <p:cNvCxnSpPr>
            <a:cxnSpLocks/>
          </p:cNvCxnSpPr>
          <p:nvPr/>
        </p:nvCxnSpPr>
        <p:spPr>
          <a:xfrm>
            <a:off x="6156325" y="2962274"/>
            <a:ext cx="25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 name="Rectangle 49">
            <a:extLst>
              <a:ext uri="{FF2B5EF4-FFF2-40B4-BE49-F238E27FC236}">
                <a16:creationId xmlns:a16="http://schemas.microsoft.com/office/drawing/2014/main" id="{4EC23CB6-C682-0141-AB62-4C45FFE2FCB5}"/>
              </a:ext>
            </a:extLst>
          </p:cNvPr>
          <p:cNvSpPr/>
          <p:nvPr/>
        </p:nvSpPr>
        <p:spPr>
          <a:xfrm>
            <a:off x="6245225" y="2920999"/>
            <a:ext cx="82550" cy="82551"/>
          </a:xfrm>
          <a:prstGeom prst="rect">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cxnSp>
        <p:nvCxnSpPr>
          <p:cNvPr id="51" name="Straight Connector 50">
            <a:extLst>
              <a:ext uri="{FF2B5EF4-FFF2-40B4-BE49-F238E27FC236}">
                <a16:creationId xmlns:a16="http://schemas.microsoft.com/office/drawing/2014/main" id="{CF176EEA-94A5-D246-B373-1DD0E33E0B7D}"/>
              </a:ext>
            </a:extLst>
          </p:cNvPr>
          <p:cNvCxnSpPr>
            <a:cxnSpLocks/>
          </p:cNvCxnSpPr>
          <p:nvPr/>
        </p:nvCxnSpPr>
        <p:spPr>
          <a:xfrm>
            <a:off x="6159500" y="3127374"/>
            <a:ext cx="25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2" name="Rectangle 51">
            <a:extLst>
              <a:ext uri="{FF2B5EF4-FFF2-40B4-BE49-F238E27FC236}">
                <a16:creationId xmlns:a16="http://schemas.microsoft.com/office/drawing/2014/main" id="{1D6B68EA-C253-0745-BCD4-79C989685CD2}"/>
              </a:ext>
            </a:extLst>
          </p:cNvPr>
          <p:cNvSpPr/>
          <p:nvPr/>
        </p:nvSpPr>
        <p:spPr>
          <a:xfrm>
            <a:off x="6248400" y="3086099"/>
            <a:ext cx="82550" cy="82551"/>
          </a:xfrm>
          <a:prstGeom prst="rect">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cxnSp>
        <p:nvCxnSpPr>
          <p:cNvPr id="53" name="Straight Connector 52">
            <a:extLst>
              <a:ext uri="{FF2B5EF4-FFF2-40B4-BE49-F238E27FC236}">
                <a16:creationId xmlns:a16="http://schemas.microsoft.com/office/drawing/2014/main" id="{C084971E-04B6-9549-8B37-8FC211A3A9A3}"/>
              </a:ext>
            </a:extLst>
          </p:cNvPr>
          <p:cNvCxnSpPr>
            <a:cxnSpLocks/>
          </p:cNvCxnSpPr>
          <p:nvPr/>
        </p:nvCxnSpPr>
        <p:spPr>
          <a:xfrm>
            <a:off x="6159500" y="3292474"/>
            <a:ext cx="18732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4" name="Rectangle 53">
            <a:extLst>
              <a:ext uri="{FF2B5EF4-FFF2-40B4-BE49-F238E27FC236}">
                <a16:creationId xmlns:a16="http://schemas.microsoft.com/office/drawing/2014/main" id="{92007750-2F6E-AF42-B4EC-EBFC79775761}"/>
              </a:ext>
            </a:extLst>
          </p:cNvPr>
          <p:cNvSpPr/>
          <p:nvPr/>
        </p:nvSpPr>
        <p:spPr>
          <a:xfrm>
            <a:off x="6210300" y="3251199"/>
            <a:ext cx="82550" cy="82551"/>
          </a:xfrm>
          <a:prstGeom prst="rect">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cxnSp>
        <p:nvCxnSpPr>
          <p:cNvPr id="56" name="Straight Connector 55">
            <a:extLst>
              <a:ext uri="{FF2B5EF4-FFF2-40B4-BE49-F238E27FC236}">
                <a16:creationId xmlns:a16="http://schemas.microsoft.com/office/drawing/2014/main" id="{0561364C-0556-5E46-B874-57E19E8A64E1}"/>
              </a:ext>
            </a:extLst>
          </p:cNvPr>
          <p:cNvCxnSpPr>
            <a:cxnSpLocks/>
          </p:cNvCxnSpPr>
          <p:nvPr/>
        </p:nvCxnSpPr>
        <p:spPr>
          <a:xfrm>
            <a:off x="5981700" y="3629024"/>
            <a:ext cx="635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7" name="Rectangle 56">
            <a:extLst>
              <a:ext uri="{FF2B5EF4-FFF2-40B4-BE49-F238E27FC236}">
                <a16:creationId xmlns:a16="http://schemas.microsoft.com/office/drawing/2014/main" id="{18FFE1A1-A085-CC47-92E6-7E16A66F2EFB}"/>
              </a:ext>
            </a:extLst>
          </p:cNvPr>
          <p:cNvSpPr/>
          <p:nvPr/>
        </p:nvSpPr>
        <p:spPr>
          <a:xfrm>
            <a:off x="6280150" y="3600450"/>
            <a:ext cx="53975" cy="53976"/>
          </a:xfrm>
          <a:prstGeom prst="rect">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59" name="Rectangle 58">
            <a:extLst>
              <a:ext uri="{FF2B5EF4-FFF2-40B4-BE49-F238E27FC236}">
                <a16:creationId xmlns:a16="http://schemas.microsoft.com/office/drawing/2014/main" id="{C8AA1C36-5558-8F43-B352-CC8F3A0431F0}"/>
              </a:ext>
            </a:extLst>
          </p:cNvPr>
          <p:cNvSpPr/>
          <p:nvPr/>
        </p:nvSpPr>
        <p:spPr>
          <a:xfrm>
            <a:off x="6302375" y="3438525"/>
            <a:ext cx="53975" cy="53976"/>
          </a:xfrm>
          <a:prstGeom prst="rect">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cxnSp>
        <p:nvCxnSpPr>
          <p:cNvPr id="60" name="Straight Connector 59">
            <a:extLst>
              <a:ext uri="{FF2B5EF4-FFF2-40B4-BE49-F238E27FC236}">
                <a16:creationId xmlns:a16="http://schemas.microsoft.com/office/drawing/2014/main" id="{BA37C5DA-E2D7-C64E-8034-AC641F2DB1F0}"/>
              </a:ext>
            </a:extLst>
          </p:cNvPr>
          <p:cNvCxnSpPr>
            <a:cxnSpLocks/>
          </p:cNvCxnSpPr>
          <p:nvPr/>
        </p:nvCxnSpPr>
        <p:spPr>
          <a:xfrm>
            <a:off x="6448425" y="2609849"/>
            <a:ext cx="9429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1" name="Rectangle 60">
            <a:extLst>
              <a:ext uri="{FF2B5EF4-FFF2-40B4-BE49-F238E27FC236}">
                <a16:creationId xmlns:a16="http://schemas.microsoft.com/office/drawing/2014/main" id="{5E86F317-C95F-104A-9952-E0E3B530E5E1}"/>
              </a:ext>
            </a:extLst>
          </p:cNvPr>
          <p:cNvSpPr/>
          <p:nvPr/>
        </p:nvSpPr>
        <p:spPr>
          <a:xfrm>
            <a:off x="6877050" y="2581274"/>
            <a:ext cx="73025" cy="66675"/>
          </a:xfrm>
          <a:prstGeom prst="rect">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cxnSp>
        <p:nvCxnSpPr>
          <p:cNvPr id="64" name="Straight Connector 63">
            <a:extLst>
              <a:ext uri="{FF2B5EF4-FFF2-40B4-BE49-F238E27FC236}">
                <a16:creationId xmlns:a16="http://schemas.microsoft.com/office/drawing/2014/main" id="{217D0D49-D73E-1B48-B21E-7B2F8E119D36}"/>
              </a:ext>
            </a:extLst>
          </p:cNvPr>
          <p:cNvCxnSpPr>
            <a:cxnSpLocks/>
          </p:cNvCxnSpPr>
          <p:nvPr/>
        </p:nvCxnSpPr>
        <p:spPr>
          <a:xfrm>
            <a:off x="6000750" y="2101849"/>
            <a:ext cx="1936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5" name="Rectangle 64">
            <a:extLst>
              <a:ext uri="{FF2B5EF4-FFF2-40B4-BE49-F238E27FC236}">
                <a16:creationId xmlns:a16="http://schemas.microsoft.com/office/drawing/2014/main" id="{52CB5AB0-BDA7-2143-A4E9-29B473202FBC}"/>
              </a:ext>
            </a:extLst>
          </p:cNvPr>
          <p:cNvSpPr/>
          <p:nvPr/>
        </p:nvSpPr>
        <p:spPr>
          <a:xfrm>
            <a:off x="6073775" y="2076450"/>
            <a:ext cx="45719" cy="45720"/>
          </a:xfrm>
          <a:prstGeom prst="rect">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cxnSp>
        <p:nvCxnSpPr>
          <p:cNvPr id="67" name="Straight Connector 66">
            <a:extLst>
              <a:ext uri="{FF2B5EF4-FFF2-40B4-BE49-F238E27FC236}">
                <a16:creationId xmlns:a16="http://schemas.microsoft.com/office/drawing/2014/main" id="{B5B4D20C-92A4-6B4B-9E27-7C0421DF2399}"/>
              </a:ext>
            </a:extLst>
          </p:cNvPr>
          <p:cNvCxnSpPr>
            <a:cxnSpLocks/>
          </p:cNvCxnSpPr>
          <p:nvPr/>
        </p:nvCxnSpPr>
        <p:spPr>
          <a:xfrm>
            <a:off x="6343650" y="3978274"/>
            <a:ext cx="25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8" name="Rectangle 67">
            <a:extLst>
              <a:ext uri="{FF2B5EF4-FFF2-40B4-BE49-F238E27FC236}">
                <a16:creationId xmlns:a16="http://schemas.microsoft.com/office/drawing/2014/main" id="{29DEB56D-DF5E-2E45-A6EE-6B9735C5BAB1}"/>
              </a:ext>
            </a:extLst>
          </p:cNvPr>
          <p:cNvSpPr/>
          <p:nvPr/>
        </p:nvSpPr>
        <p:spPr>
          <a:xfrm>
            <a:off x="6429375" y="3936999"/>
            <a:ext cx="82550" cy="82551"/>
          </a:xfrm>
          <a:prstGeom prst="rect">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cxnSp>
        <p:nvCxnSpPr>
          <p:cNvPr id="70" name="Straight Connector 69">
            <a:extLst>
              <a:ext uri="{FF2B5EF4-FFF2-40B4-BE49-F238E27FC236}">
                <a16:creationId xmlns:a16="http://schemas.microsoft.com/office/drawing/2014/main" id="{F5AC276A-177C-8E42-A917-F50C3E48E4E5}"/>
              </a:ext>
            </a:extLst>
          </p:cNvPr>
          <p:cNvCxnSpPr>
            <a:cxnSpLocks/>
          </p:cNvCxnSpPr>
          <p:nvPr/>
        </p:nvCxnSpPr>
        <p:spPr>
          <a:xfrm>
            <a:off x="6315075" y="4143374"/>
            <a:ext cx="32702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1" name="Rectangle 70">
            <a:extLst>
              <a:ext uri="{FF2B5EF4-FFF2-40B4-BE49-F238E27FC236}">
                <a16:creationId xmlns:a16="http://schemas.microsoft.com/office/drawing/2014/main" id="{2A1E7030-F886-CF4C-BF1E-715D665B2E08}"/>
              </a:ext>
            </a:extLst>
          </p:cNvPr>
          <p:cNvSpPr/>
          <p:nvPr/>
        </p:nvSpPr>
        <p:spPr>
          <a:xfrm>
            <a:off x="6438900" y="4102099"/>
            <a:ext cx="82550" cy="82551"/>
          </a:xfrm>
          <a:prstGeom prst="rect">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cxnSp>
        <p:nvCxnSpPr>
          <p:cNvPr id="73" name="Straight Connector 72">
            <a:extLst>
              <a:ext uri="{FF2B5EF4-FFF2-40B4-BE49-F238E27FC236}">
                <a16:creationId xmlns:a16="http://schemas.microsoft.com/office/drawing/2014/main" id="{EF27D6F3-0A3E-1F43-97A7-20C99E74FF30}"/>
              </a:ext>
            </a:extLst>
          </p:cNvPr>
          <p:cNvCxnSpPr>
            <a:cxnSpLocks/>
          </p:cNvCxnSpPr>
          <p:nvPr/>
        </p:nvCxnSpPr>
        <p:spPr>
          <a:xfrm>
            <a:off x="6165850" y="3809999"/>
            <a:ext cx="269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4" name="Rectangle 73">
            <a:extLst>
              <a:ext uri="{FF2B5EF4-FFF2-40B4-BE49-F238E27FC236}">
                <a16:creationId xmlns:a16="http://schemas.microsoft.com/office/drawing/2014/main" id="{05C65B67-C627-EC42-9B7D-9661DEE0247A}"/>
              </a:ext>
            </a:extLst>
          </p:cNvPr>
          <p:cNvSpPr/>
          <p:nvPr/>
        </p:nvSpPr>
        <p:spPr>
          <a:xfrm>
            <a:off x="6210299" y="3717924"/>
            <a:ext cx="187325" cy="193676"/>
          </a:xfrm>
          <a:prstGeom prst="rect">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cxnSp>
        <p:nvCxnSpPr>
          <p:cNvPr id="76" name="Straight Connector 75">
            <a:extLst>
              <a:ext uri="{FF2B5EF4-FFF2-40B4-BE49-F238E27FC236}">
                <a16:creationId xmlns:a16="http://schemas.microsoft.com/office/drawing/2014/main" id="{BA35F8E6-952B-4A4A-8E60-F46F0AE5141C}"/>
              </a:ext>
            </a:extLst>
          </p:cNvPr>
          <p:cNvCxnSpPr>
            <a:cxnSpLocks/>
          </p:cNvCxnSpPr>
          <p:nvPr/>
        </p:nvCxnSpPr>
        <p:spPr>
          <a:xfrm>
            <a:off x="6267450" y="2438399"/>
            <a:ext cx="1482725" cy="0"/>
          </a:xfrm>
          <a:prstGeom prst="line">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57700" name="Diamond 157699">
            <a:extLst>
              <a:ext uri="{FF2B5EF4-FFF2-40B4-BE49-F238E27FC236}">
                <a16:creationId xmlns:a16="http://schemas.microsoft.com/office/drawing/2014/main" id="{79A05A6E-2E86-D345-8992-3067CFE86CA4}"/>
              </a:ext>
            </a:extLst>
          </p:cNvPr>
          <p:cNvSpPr/>
          <p:nvPr/>
        </p:nvSpPr>
        <p:spPr>
          <a:xfrm>
            <a:off x="6118225" y="4297680"/>
            <a:ext cx="393700" cy="206375"/>
          </a:xfrm>
          <a:prstGeom prst="diamond">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cxnSp>
        <p:nvCxnSpPr>
          <p:cNvPr id="79" name="Straight Connector 78">
            <a:extLst>
              <a:ext uri="{FF2B5EF4-FFF2-40B4-BE49-F238E27FC236}">
                <a16:creationId xmlns:a16="http://schemas.microsoft.com/office/drawing/2014/main" id="{1A13CC3C-7310-6447-9B56-35B4D07CA585}"/>
              </a:ext>
            </a:extLst>
          </p:cNvPr>
          <p:cNvCxnSpPr>
            <a:cxnSpLocks/>
          </p:cNvCxnSpPr>
          <p:nvPr/>
        </p:nvCxnSpPr>
        <p:spPr>
          <a:xfrm flipV="1">
            <a:off x="6952990" y="1838326"/>
            <a:ext cx="0" cy="3091483"/>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83" name="TextBox 82">
            <a:extLst>
              <a:ext uri="{FF2B5EF4-FFF2-40B4-BE49-F238E27FC236}">
                <a16:creationId xmlns:a16="http://schemas.microsoft.com/office/drawing/2014/main" id="{8FB2CD4E-8E36-B845-87DE-29BD39C1145E}"/>
              </a:ext>
            </a:extLst>
          </p:cNvPr>
          <p:cNvSpPr txBox="1"/>
          <p:nvPr/>
        </p:nvSpPr>
        <p:spPr>
          <a:xfrm>
            <a:off x="5425192" y="5347981"/>
            <a:ext cx="1447512" cy="307777"/>
          </a:xfrm>
          <a:prstGeom prst="rect">
            <a:avLst/>
          </a:prstGeom>
          <a:noFill/>
        </p:spPr>
        <p:txBody>
          <a:bodyPr wrap="none" lIns="0" tIns="0" rIns="0" bIns="0" rtlCol="0">
            <a:spAutoFit/>
          </a:bodyPr>
          <a:lstStyle/>
          <a:p>
            <a:pPr algn="r"/>
            <a:r>
              <a:rPr lang="en-GB" sz="1000" dirty="0">
                <a:latin typeface="Arial" panose="020B0604020202020204" pitchFamily="34" charset="0"/>
                <a:ea typeface="Aileron" charset="0"/>
                <a:cs typeface="Arial" panose="020B0604020202020204" pitchFamily="34" charset="0"/>
              </a:rPr>
              <a:t>Favours diabetes as</a:t>
            </a:r>
            <a:br>
              <a:rPr lang="en-GB" sz="1000" dirty="0">
                <a:latin typeface="Arial" panose="020B0604020202020204" pitchFamily="34" charset="0"/>
                <a:ea typeface="Aileron" charset="0"/>
                <a:cs typeface="Arial" panose="020B0604020202020204" pitchFamily="34" charset="0"/>
              </a:rPr>
            </a:br>
            <a:r>
              <a:rPr lang="en-GB" sz="1000" dirty="0">
                <a:latin typeface="Arial" panose="020B0604020202020204" pitchFamily="34" charset="0"/>
                <a:ea typeface="Aileron" charset="0"/>
                <a:cs typeface="Arial" panose="020B0604020202020204" pitchFamily="34" charset="0"/>
              </a:rPr>
              <a:t>not a CHD risk equivalent</a:t>
            </a:r>
          </a:p>
        </p:txBody>
      </p:sp>
      <p:cxnSp>
        <p:nvCxnSpPr>
          <p:cNvPr id="84" name="Straight Connector 83">
            <a:extLst>
              <a:ext uri="{FF2B5EF4-FFF2-40B4-BE49-F238E27FC236}">
                <a16:creationId xmlns:a16="http://schemas.microsoft.com/office/drawing/2014/main" id="{6491FB81-4C47-E248-9375-0B610C6CDA7B}"/>
              </a:ext>
            </a:extLst>
          </p:cNvPr>
          <p:cNvCxnSpPr>
            <a:cxnSpLocks/>
          </p:cNvCxnSpPr>
          <p:nvPr/>
        </p:nvCxnSpPr>
        <p:spPr>
          <a:xfrm>
            <a:off x="7017094" y="5295135"/>
            <a:ext cx="1482725" cy="0"/>
          </a:xfrm>
          <a:prstGeom prst="line">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5" name="TextBox 84">
            <a:extLst>
              <a:ext uri="{FF2B5EF4-FFF2-40B4-BE49-F238E27FC236}">
                <a16:creationId xmlns:a16="http://schemas.microsoft.com/office/drawing/2014/main" id="{2411714A-46C9-B649-A520-7C4A9E33153F}"/>
              </a:ext>
            </a:extLst>
          </p:cNvPr>
          <p:cNvSpPr txBox="1"/>
          <p:nvPr/>
        </p:nvSpPr>
        <p:spPr>
          <a:xfrm>
            <a:off x="7047258" y="5347981"/>
            <a:ext cx="1235916" cy="307777"/>
          </a:xfrm>
          <a:prstGeom prst="rect">
            <a:avLst/>
          </a:prstGeom>
          <a:noFill/>
        </p:spPr>
        <p:txBody>
          <a:bodyPr wrap="none" lIns="0" tIns="0" rIns="0" bIns="0" rtlCol="0">
            <a:spAutoFit/>
          </a:bodyPr>
          <a:lstStyle/>
          <a:p>
            <a:r>
              <a:rPr lang="en-GB" sz="1000" dirty="0">
                <a:latin typeface="Arial" panose="020B0604020202020204" pitchFamily="34" charset="0"/>
                <a:ea typeface="Aileron" charset="0"/>
                <a:cs typeface="Arial" panose="020B0604020202020204" pitchFamily="34" charset="0"/>
              </a:rPr>
              <a:t>Favours diabetes as</a:t>
            </a:r>
            <a:br>
              <a:rPr lang="en-GB" sz="1000" dirty="0">
                <a:latin typeface="Arial" panose="020B0604020202020204" pitchFamily="34" charset="0"/>
                <a:ea typeface="Aileron" charset="0"/>
                <a:cs typeface="Arial" panose="020B0604020202020204" pitchFamily="34" charset="0"/>
              </a:rPr>
            </a:br>
            <a:r>
              <a:rPr lang="en-GB" sz="1000" dirty="0">
                <a:latin typeface="Arial" panose="020B0604020202020204" pitchFamily="34" charset="0"/>
                <a:ea typeface="Aileron" charset="0"/>
                <a:cs typeface="Arial" panose="020B0604020202020204" pitchFamily="34" charset="0"/>
              </a:rPr>
              <a:t>a CHD risk equivalent</a:t>
            </a:r>
          </a:p>
        </p:txBody>
      </p:sp>
      <p:cxnSp>
        <p:nvCxnSpPr>
          <p:cNvPr id="86" name="Straight Connector 85">
            <a:extLst>
              <a:ext uri="{FF2B5EF4-FFF2-40B4-BE49-F238E27FC236}">
                <a16:creationId xmlns:a16="http://schemas.microsoft.com/office/drawing/2014/main" id="{4C0B55ED-05E6-D948-9AF5-73239441C0F6}"/>
              </a:ext>
            </a:extLst>
          </p:cNvPr>
          <p:cNvCxnSpPr>
            <a:cxnSpLocks/>
          </p:cNvCxnSpPr>
          <p:nvPr/>
        </p:nvCxnSpPr>
        <p:spPr>
          <a:xfrm flipH="1">
            <a:off x="5418883" y="5295135"/>
            <a:ext cx="1482725" cy="0"/>
          </a:xfrm>
          <a:prstGeom prst="line">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2909033"/>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14">
            <a:extLst>
              <a:ext uri="{FF2B5EF4-FFF2-40B4-BE49-F238E27FC236}">
                <a16:creationId xmlns:a16="http://schemas.microsoft.com/office/drawing/2014/main" id="{0359615F-3694-444E-9B47-193B6ABFE3F0}"/>
              </a:ext>
            </a:extLst>
          </p:cNvPr>
          <p:cNvGraphicFramePr>
            <a:graphicFrameLocks noGrp="1"/>
          </p:cNvGraphicFramePr>
          <p:nvPr>
            <p:ph sz="quarter" idx="12"/>
            <p:extLst>
              <p:ext uri="{D42A27DB-BD31-4B8C-83A1-F6EECF244321}">
                <p14:modId xmlns:p14="http://schemas.microsoft.com/office/powerpoint/2010/main" val="3032585171"/>
              </p:ext>
            </p:extLst>
          </p:nvPr>
        </p:nvGraphicFramePr>
        <p:xfrm>
          <a:off x="620713" y="1851087"/>
          <a:ext cx="10963278" cy="3352800"/>
        </p:xfrm>
        <a:graphic>
          <a:graphicData uri="http://schemas.openxmlformats.org/drawingml/2006/table">
            <a:tbl>
              <a:tblPr firstRow="1" bandRow="1">
                <a:tableStyleId>{5C22544A-7EE6-4342-B048-85BDC9FD1C3A}</a:tableStyleId>
              </a:tblPr>
              <a:tblGrid>
                <a:gridCol w="3459063">
                  <a:extLst>
                    <a:ext uri="{9D8B030D-6E8A-4147-A177-3AD203B41FA5}">
                      <a16:colId xmlns:a16="http://schemas.microsoft.com/office/drawing/2014/main" val="3820722353"/>
                    </a:ext>
                  </a:extLst>
                </a:gridCol>
                <a:gridCol w="1500843">
                  <a:extLst>
                    <a:ext uri="{9D8B030D-6E8A-4147-A177-3AD203B41FA5}">
                      <a16:colId xmlns:a16="http://schemas.microsoft.com/office/drawing/2014/main" val="756114141"/>
                    </a:ext>
                  </a:extLst>
                </a:gridCol>
                <a:gridCol w="1500843">
                  <a:extLst>
                    <a:ext uri="{9D8B030D-6E8A-4147-A177-3AD203B41FA5}">
                      <a16:colId xmlns:a16="http://schemas.microsoft.com/office/drawing/2014/main" val="3391443013"/>
                    </a:ext>
                  </a:extLst>
                </a:gridCol>
                <a:gridCol w="1500843">
                  <a:extLst>
                    <a:ext uri="{9D8B030D-6E8A-4147-A177-3AD203B41FA5}">
                      <a16:colId xmlns:a16="http://schemas.microsoft.com/office/drawing/2014/main" val="3514131828"/>
                    </a:ext>
                  </a:extLst>
                </a:gridCol>
                <a:gridCol w="1500843">
                  <a:extLst>
                    <a:ext uri="{9D8B030D-6E8A-4147-A177-3AD203B41FA5}">
                      <a16:colId xmlns:a16="http://schemas.microsoft.com/office/drawing/2014/main" val="3731796937"/>
                    </a:ext>
                  </a:extLst>
                </a:gridCol>
                <a:gridCol w="1500843">
                  <a:extLst>
                    <a:ext uri="{9D8B030D-6E8A-4147-A177-3AD203B41FA5}">
                      <a16:colId xmlns:a16="http://schemas.microsoft.com/office/drawing/2014/main" val="636064173"/>
                    </a:ext>
                  </a:extLst>
                </a:gridCol>
              </a:tblGrid>
              <a:tr h="0">
                <a:tc>
                  <a:txBody>
                    <a:bodyPr/>
                    <a:lstStyle/>
                    <a:p>
                      <a:endParaRPr lang="en-US" sz="1400" dirty="0">
                        <a:latin typeface="Arial" panose="020B0604020202020204" pitchFamily="34" charset="0"/>
                        <a:cs typeface="Arial" panose="020B0604020202020204" pitchFamily="34" charset="0"/>
                      </a:endParaRPr>
                    </a:p>
                  </a:txBody>
                  <a:tcPr>
                    <a:lnR w="9525" cap="flat" cmpd="sng" algn="ctr">
                      <a:noFill/>
                      <a:prstDash val="solid"/>
                      <a:round/>
                      <a:headEnd type="none" w="med" len="med"/>
                      <a:tailEnd type="none" w="med" len="med"/>
                    </a:lnR>
                    <a:lnB w="9525" cap="flat" cmpd="sng" algn="ctr">
                      <a:noFill/>
                      <a:prstDash val="solid"/>
                      <a:round/>
                      <a:headEnd type="none" w="med" len="med"/>
                      <a:tailEnd type="none" w="med" len="med"/>
                    </a:lnB>
                  </a:tcPr>
                </a:tc>
                <a:tc>
                  <a:txBody>
                    <a:bodyPr/>
                    <a:lstStyle/>
                    <a:p>
                      <a:pPr algn="ctr"/>
                      <a:endParaRPr lang="en-US" sz="1400" dirty="0">
                        <a:latin typeface="Arial" panose="020B0604020202020204" pitchFamily="34" charset="0"/>
                        <a:cs typeface="Arial" panose="020B0604020202020204" pitchFamily="34" charset="0"/>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B w="9525" cap="flat" cmpd="sng" algn="ctr">
                      <a:solidFill>
                        <a:schemeClr val="bg1"/>
                      </a:solidFill>
                      <a:prstDash val="solid"/>
                      <a:round/>
                      <a:headEnd type="none" w="med" len="med"/>
                      <a:tailEnd type="none" w="med" len="med"/>
                    </a:lnB>
                  </a:tcPr>
                </a:tc>
                <a:tc>
                  <a:txBody>
                    <a:bodyPr/>
                    <a:lstStyle/>
                    <a:p>
                      <a:pPr algn="ctr"/>
                      <a:endParaRPr lang="en-US" sz="1400" dirty="0">
                        <a:latin typeface="Arial" panose="020B0604020202020204" pitchFamily="34" charset="0"/>
                        <a:cs typeface="Arial" panose="020B0604020202020204" pitchFamily="34" charset="0"/>
                      </a:endParaRPr>
                    </a:p>
                  </a:txBody>
                  <a:tcPr>
                    <a:lnL w="9525" cap="flat" cmpd="sng" algn="ctr">
                      <a:noFill/>
                      <a:prstDash val="solid"/>
                      <a:round/>
                      <a:headEnd type="none" w="med" len="med"/>
                      <a:tailEnd type="none" w="med" len="med"/>
                    </a:lnL>
                    <a:lnB w="9525" cap="flat" cmpd="sng" algn="ctr">
                      <a:solidFill>
                        <a:schemeClr val="bg1"/>
                      </a:solidFill>
                      <a:prstDash val="solid"/>
                      <a:round/>
                      <a:headEnd type="none" w="med" len="med"/>
                      <a:tailEnd type="none" w="med" len="med"/>
                    </a:lnB>
                  </a:tcPr>
                </a:tc>
                <a:tc gridSpan="3">
                  <a:txBody>
                    <a:bodyPr/>
                    <a:lstStyle/>
                    <a:p>
                      <a:pPr algn="ctr"/>
                      <a:r>
                        <a:rPr lang="en-US" sz="1400" dirty="0">
                          <a:latin typeface="Arial" panose="020B0604020202020204" pitchFamily="34" charset="0"/>
                          <a:cs typeface="Arial" panose="020B0604020202020204" pitchFamily="34" charset="0"/>
                        </a:rPr>
                        <a:t>HR (95% CI)</a:t>
                      </a:r>
                    </a:p>
                  </a:txBody>
                  <a:tcPr>
                    <a:lnB w="9525" cap="flat" cmpd="sng" algn="ctr">
                      <a:solidFill>
                        <a:schemeClr val="bg1"/>
                      </a:solidFill>
                      <a:prstDash val="solid"/>
                      <a:round/>
                      <a:headEnd type="none" w="med" len="med"/>
                      <a:tailEnd type="none" w="med" len="med"/>
                    </a:lnB>
                  </a:tcPr>
                </a:tc>
                <a:tc hMerge="1">
                  <a:txBody>
                    <a:bodyPr/>
                    <a:lstStyle/>
                    <a:p>
                      <a:pPr algn="ctr"/>
                      <a:endParaRPr lang="en-US" sz="1400" dirty="0">
                        <a:latin typeface="Arial" panose="020B0604020202020204" pitchFamily="34" charset="0"/>
                        <a:cs typeface="Arial" panose="020B0604020202020204" pitchFamily="34" charset="0"/>
                      </a:endParaRPr>
                    </a:p>
                  </a:txBody>
                  <a:tcPr>
                    <a:lnB w="9525" cap="flat" cmpd="sng" algn="ctr">
                      <a:solidFill>
                        <a:schemeClr val="bg1"/>
                      </a:solidFill>
                      <a:prstDash val="solid"/>
                      <a:round/>
                      <a:headEnd type="none" w="med" len="med"/>
                      <a:tailEnd type="none" w="med" len="med"/>
                    </a:lnB>
                  </a:tcPr>
                </a:tc>
                <a:tc hMerge="1">
                  <a:txBody>
                    <a:bodyPr/>
                    <a:lstStyle/>
                    <a:p>
                      <a:pPr algn="ctr"/>
                      <a:endParaRPr lang="en-US" sz="1400" dirty="0">
                        <a:latin typeface="Arial" panose="020B0604020202020204" pitchFamily="34" charset="0"/>
                        <a:cs typeface="Arial" panose="020B0604020202020204" pitchFamily="34" charset="0"/>
                      </a:endParaRPr>
                    </a:p>
                  </a:txBody>
                  <a:tcPr>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49975447"/>
                  </a:ext>
                </a:extLst>
              </a:tr>
              <a:tr h="0">
                <a:tc>
                  <a:txBody>
                    <a:bodyPr/>
                    <a:lstStyle/>
                    <a:p>
                      <a:endParaRPr lang="en-US" sz="1400" b="1" dirty="0">
                        <a:solidFill>
                          <a:schemeClr val="bg1"/>
                        </a:solidFill>
                        <a:latin typeface="Arial" panose="020B0604020202020204" pitchFamily="34" charset="0"/>
                        <a:cs typeface="Arial" panose="020B0604020202020204" pitchFamily="34" charset="0"/>
                      </a:endParaRPr>
                    </a:p>
                  </a:txBody>
                  <a:tcPr>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solidFill>
                      <a:schemeClr val="accent1"/>
                    </a:solidFill>
                  </a:tcPr>
                </a:tc>
                <a:tc>
                  <a:txBody>
                    <a:bodyPr/>
                    <a:lstStyle/>
                    <a:p>
                      <a:pPr algn="ctr"/>
                      <a:r>
                        <a:rPr lang="en-US" sz="1400" b="1" dirty="0">
                          <a:solidFill>
                            <a:schemeClr val="bg1"/>
                          </a:solidFill>
                          <a:latin typeface="Arial" panose="020B0604020202020204" pitchFamily="34" charset="0"/>
                          <a:cs typeface="Arial" panose="020B0604020202020204" pitchFamily="34" charset="0"/>
                        </a:rPr>
                        <a:t>Type 2 diabetes</a:t>
                      </a:r>
                    </a:p>
                  </a:txBody>
                  <a:tcPr>
                    <a:lnL w="9525" cap="flat" cmpd="sng" algn="ctr">
                      <a:solidFill>
                        <a:schemeClr val="bg1"/>
                      </a:solidFill>
                      <a:prstDash val="solid"/>
                      <a:round/>
                      <a:headEnd type="none" w="med" len="med"/>
                      <a:tailEnd type="none" w="med" len="med"/>
                    </a:lnL>
                    <a:lnT w="9525" cap="flat" cmpd="sng" algn="ctr">
                      <a:solidFill>
                        <a:schemeClr val="bg1"/>
                      </a:solidFill>
                      <a:prstDash val="solid"/>
                      <a:round/>
                      <a:headEnd type="none" w="med" len="med"/>
                      <a:tailEnd type="none" w="med" len="med"/>
                    </a:lnT>
                    <a:solidFill>
                      <a:schemeClr val="accent1"/>
                    </a:solidFill>
                  </a:tcPr>
                </a:tc>
                <a:tc>
                  <a:txBody>
                    <a:bodyPr/>
                    <a:lstStyle/>
                    <a:p>
                      <a:pPr algn="ctr"/>
                      <a:r>
                        <a:rPr lang="en-US" sz="1400" b="1" dirty="0">
                          <a:solidFill>
                            <a:schemeClr val="bg1"/>
                          </a:solidFill>
                          <a:latin typeface="Arial" panose="020B0604020202020204" pitchFamily="34" charset="0"/>
                          <a:cs typeface="Arial" panose="020B0604020202020204" pitchFamily="34" charset="0"/>
                        </a:rPr>
                        <a:t>AMI</a:t>
                      </a:r>
                    </a:p>
                  </a:txBody>
                  <a:tcPr>
                    <a:lnT w="9525" cap="flat" cmpd="sng" algn="ctr">
                      <a:solidFill>
                        <a:schemeClr val="bg1"/>
                      </a:solidFill>
                      <a:prstDash val="solid"/>
                      <a:round/>
                      <a:headEnd type="none" w="med" len="med"/>
                      <a:tailEnd type="none" w="med" len="med"/>
                    </a:lnT>
                    <a:solidFill>
                      <a:schemeClr val="accent1"/>
                    </a:solidFill>
                  </a:tcPr>
                </a:tc>
                <a:tc>
                  <a:txBody>
                    <a:bodyPr/>
                    <a:lstStyle/>
                    <a:p>
                      <a:pPr algn="ctr"/>
                      <a:r>
                        <a:rPr lang="en-US" sz="1400" b="1" dirty="0">
                          <a:solidFill>
                            <a:schemeClr val="bg1"/>
                          </a:solidFill>
                          <a:latin typeface="Arial" panose="020B0604020202020204" pitchFamily="34" charset="0"/>
                          <a:cs typeface="Arial" panose="020B0604020202020204" pitchFamily="34" charset="0"/>
                        </a:rPr>
                        <a:t>All participants</a:t>
                      </a:r>
                    </a:p>
                  </a:txBody>
                  <a:tcPr>
                    <a:lnT w="9525" cap="flat" cmpd="sng" algn="ctr">
                      <a:solidFill>
                        <a:schemeClr val="bg1"/>
                      </a:solidFill>
                      <a:prstDash val="solid"/>
                      <a:round/>
                      <a:headEnd type="none" w="med" len="med"/>
                      <a:tailEnd type="none" w="med" len="med"/>
                    </a:lnT>
                    <a:solidFill>
                      <a:schemeClr val="accent1"/>
                    </a:solidFill>
                  </a:tcPr>
                </a:tc>
                <a:tc>
                  <a:txBody>
                    <a:bodyPr/>
                    <a:lstStyle/>
                    <a:p>
                      <a:pPr algn="ctr"/>
                      <a:r>
                        <a:rPr lang="en-US" sz="1400" b="1" dirty="0">
                          <a:solidFill>
                            <a:schemeClr val="bg1"/>
                          </a:solidFill>
                          <a:latin typeface="Arial" panose="020B0604020202020204" pitchFamily="34" charset="0"/>
                          <a:cs typeface="Arial" panose="020B0604020202020204" pitchFamily="34" charset="0"/>
                        </a:rPr>
                        <a:t>Men</a:t>
                      </a:r>
                    </a:p>
                  </a:txBody>
                  <a:tcPr>
                    <a:lnT w="9525" cap="flat" cmpd="sng" algn="ctr">
                      <a:solidFill>
                        <a:schemeClr val="bg1"/>
                      </a:solidFill>
                      <a:prstDash val="solid"/>
                      <a:round/>
                      <a:headEnd type="none" w="med" len="med"/>
                      <a:tailEnd type="none" w="med" len="med"/>
                    </a:lnT>
                    <a:solidFill>
                      <a:schemeClr val="accent1"/>
                    </a:solidFill>
                  </a:tcPr>
                </a:tc>
                <a:tc>
                  <a:txBody>
                    <a:bodyPr/>
                    <a:lstStyle/>
                    <a:p>
                      <a:pPr algn="ctr"/>
                      <a:r>
                        <a:rPr lang="en-US" sz="1400" b="1" dirty="0">
                          <a:solidFill>
                            <a:schemeClr val="bg1"/>
                          </a:solidFill>
                          <a:latin typeface="Arial" panose="020B0604020202020204" pitchFamily="34" charset="0"/>
                          <a:cs typeface="Arial" panose="020B0604020202020204" pitchFamily="34" charset="0"/>
                        </a:rPr>
                        <a:t>Women</a:t>
                      </a:r>
                    </a:p>
                  </a:txBody>
                  <a:tcPr>
                    <a:lnT w="9525" cap="flat" cmpd="sng" algn="ctr">
                      <a:solidFill>
                        <a:schemeClr val="bg1"/>
                      </a:solidFill>
                      <a:prstDash val="solid"/>
                      <a:round/>
                      <a:headEnd type="none" w="med" len="med"/>
                      <a:tailEnd type="none" w="med" len="med"/>
                    </a:lnT>
                    <a:solidFill>
                      <a:schemeClr val="accent1"/>
                    </a:solidFill>
                  </a:tcPr>
                </a:tc>
                <a:extLst>
                  <a:ext uri="{0D108BD9-81ED-4DB2-BD59-A6C34878D82A}">
                    <a16:rowId xmlns:a16="http://schemas.microsoft.com/office/drawing/2014/main" val="785475644"/>
                  </a:ext>
                </a:extLst>
              </a:tr>
              <a:tr h="0">
                <a:tc>
                  <a:txBody>
                    <a:bodyPr/>
                    <a:lstStyle/>
                    <a:p>
                      <a:r>
                        <a:rPr lang="en-US" sz="1400" dirty="0">
                          <a:latin typeface="Arial" panose="020B0604020202020204" pitchFamily="34" charset="0"/>
                          <a:cs typeface="Arial" panose="020B0604020202020204" pitchFamily="34" charset="0"/>
                        </a:rPr>
                        <a:t>N</a:t>
                      </a:r>
                    </a:p>
                  </a:txBody>
                  <a:tcPr/>
                </a:tc>
                <a:tc>
                  <a:txBody>
                    <a:bodyPr/>
                    <a:lstStyle/>
                    <a:p>
                      <a:pPr algn="ctr"/>
                      <a:r>
                        <a:rPr lang="en-US" sz="1400" dirty="0">
                          <a:latin typeface="Arial" panose="020B0604020202020204" pitchFamily="34" charset="0"/>
                          <a:cs typeface="Arial" panose="020B0604020202020204" pitchFamily="34" charset="0"/>
                        </a:rPr>
                        <a:t>2,260</a:t>
                      </a:r>
                    </a:p>
                  </a:txBody>
                  <a:tcPr/>
                </a:tc>
                <a:tc>
                  <a:txBody>
                    <a:bodyPr/>
                    <a:lstStyle/>
                    <a:p>
                      <a:pPr algn="ctr"/>
                      <a:r>
                        <a:rPr lang="en-US" sz="1400" dirty="0">
                          <a:latin typeface="Arial" panose="020B0604020202020204" pitchFamily="34" charset="0"/>
                          <a:cs typeface="Arial" panose="020B0604020202020204" pitchFamily="34" charset="0"/>
                        </a:rPr>
                        <a:t>2,154</a:t>
                      </a:r>
                    </a:p>
                  </a:txBody>
                  <a:tcPr/>
                </a:tc>
                <a:tc>
                  <a:txBody>
                    <a:bodyPr/>
                    <a:lstStyle/>
                    <a:p>
                      <a:pPr algn="ctr"/>
                      <a:endParaRPr lang="en-US" sz="1400" dirty="0">
                        <a:latin typeface="Arial" panose="020B0604020202020204" pitchFamily="34" charset="0"/>
                        <a:cs typeface="Arial" panose="020B0604020202020204" pitchFamily="34" charset="0"/>
                      </a:endParaRPr>
                    </a:p>
                  </a:txBody>
                  <a:tcPr/>
                </a:tc>
                <a:tc>
                  <a:txBody>
                    <a:bodyPr/>
                    <a:lstStyle/>
                    <a:p>
                      <a:pPr algn="ctr"/>
                      <a:endParaRPr lang="en-US" sz="1400" dirty="0">
                        <a:latin typeface="Arial" panose="020B0604020202020204" pitchFamily="34" charset="0"/>
                        <a:cs typeface="Arial" panose="020B0604020202020204" pitchFamily="34" charset="0"/>
                      </a:endParaRPr>
                    </a:p>
                  </a:txBody>
                  <a:tcPr/>
                </a:tc>
                <a:tc>
                  <a:txBody>
                    <a:bodyPr/>
                    <a:lstStyle/>
                    <a:p>
                      <a:pPr algn="ct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53383247"/>
                  </a:ext>
                </a:extLst>
              </a:tr>
              <a:tr h="0">
                <a:tc>
                  <a:txBody>
                    <a:bodyPr/>
                    <a:lstStyle/>
                    <a:p>
                      <a:r>
                        <a:rPr lang="en-US" sz="1400" b="1" dirty="0">
                          <a:latin typeface="Arial" panose="020B0604020202020204" pitchFamily="34" charset="0"/>
                          <a:cs typeface="Arial" panose="020B0604020202020204" pitchFamily="34" charset="0"/>
                        </a:rPr>
                        <a:t>All-cause death</a:t>
                      </a:r>
                    </a:p>
                  </a:txBody>
                  <a:tcPr/>
                </a:tc>
                <a:tc>
                  <a:txBody>
                    <a:bodyPr/>
                    <a:lstStyle/>
                    <a:p>
                      <a:pPr algn="ctr"/>
                      <a:r>
                        <a:rPr lang="en-US" sz="1400" dirty="0">
                          <a:latin typeface="Arial" panose="020B0604020202020204" pitchFamily="34" charset="0"/>
                          <a:cs typeface="Arial" panose="020B0604020202020204" pitchFamily="34" charset="0"/>
                        </a:rPr>
                        <a:t>289 (12.8)</a:t>
                      </a:r>
                    </a:p>
                  </a:txBody>
                  <a:tcPr/>
                </a:tc>
                <a:tc>
                  <a:txBody>
                    <a:bodyPr/>
                    <a:lstStyle/>
                    <a:p>
                      <a:pPr algn="ctr"/>
                      <a:r>
                        <a:rPr lang="en-US" sz="1400" dirty="0">
                          <a:latin typeface="Arial" panose="020B0604020202020204" pitchFamily="34" charset="0"/>
                          <a:cs typeface="Arial" panose="020B0604020202020204" pitchFamily="34" charset="0"/>
                        </a:rPr>
                        <a:t>482 (22.4)*</a:t>
                      </a:r>
                    </a:p>
                  </a:txBody>
                  <a:tcPr/>
                </a:tc>
                <a:tc>
                  <a:txBody>
                    <a:bodyPr/>
                    <a:lstStyle/>
                    <a:p>
                      <a:pPr algn="ctr"/>
                      <a:r>
                        <a:rPr lang="en-US" sz="1400" dirty="0">
                          <a:latin typeface="Arial" panose="020B0604020202020204" pitchFamily="34" charset="0"/>
                          <a:cs typeface="Arial" panose="020B0604020202020204" pitchFamily="34" charset="0"/>
                        </a:rPr>
                        <a:t>0.39 (0.32-0.46)</a:t>
                      </a:r>
                    </a:p>
                  </a:txBody>
                  <a:tcPr/>
                </a:tc>
                <a:tc>
                  <a:txBody>
                    <a:bodyPr/>
                    <a:lstStyle/>
                    <a:p>
                      <a:pPr algn="ctr"/>
                      <a:r>
                        <a:rPr lang="en-US" sz="1400" dirty="0">
                          <a:latin typeface="Arial" panose="020B0604020202020204" pitchFamily="34" charset="0"/>
                          <a:cs typeface="Arial" panose="020B0604020202020204" pitchFamily="34" charset="0"/>
                        </a:rPr>
                        <a:t>0.44 (0.36-0.54)</a:t>
                      </a:r>
                    </a:p>
                  </a:txBody>
                  <a:tcPr/>
                </a:tc>
                <a:tc>
                  <a:txBody>
                    <a:bodyPr/>
                    <a:lstStyle/>
                    <a:p>
                      <a:pPr algn="ctr"/>
                      <a:r>
                        <a:rPr lang="en-US" sz="1400" dirty="0">
                          <a:latin typeface="Arial" panose="020B0604020202020204" pitchFamily="34" charset="0"/>
                          <a:cs typeface="Arial" panose="020B0604020202020204" pitchFamily="34" charset="0"/>
                        </a:rPr>
                        <a:t>0.28 (0.20-0.39)</a:t>
                      </a:r>
                    </a:p>
                  </a:txBody>
                  <a:tcPr/>
                </a:tc>
                <a:extLst>
                  <a:ext uri="{0D108BD9-81ED-4DB2-BD59-A6C34878D82A}">
                    <a16:rowId xmlns:a16="http://schemas.microsoft.com/office/drawing/2014/main" val="2476466519"/>
                  </a:ext>
                </a:extLst>
              </a:tr>
              <a:tr h="0">
                <a:tc>
                  <a:txBody>
                    <a:bodyPr/>
                    <a:lstStyle/>
                    <a:p>
                      <a:r>
                        <a:rPr lang="en-US" sz="1400" b="1" dirty="0">
                          <a:latin typeface="Arial" panose="020B0604020202020204" pitchFamily="34" charset="0"/>
                          <a:cs typeface="Arial" panose="020B0604020202020204" pitchFamily="34" charset="0"/>
                        </a:rPr>
                        <a:t>Coronary death</a:t>
                      </a:r>
                    </a:p>
                  </a:txBody>
                  <a:tcPr/>
                </a:tc>
                <a:tc>
                  <a:txBody>
                    <a:bodyPr/>
                    <a:lstStyle/>
                    <a:p>
                      <a:pPr algn="ctr"/>
                      <a:r>
                        <a:rPr lang="en-US" sz="1400" dirty="0">
                          <a:latin typeface="Arial" panose="020B0604020202020204" pitchFamily="34" charset="0"/>
                          <a:cs typeface="Arial" panose="020B0604020202020204" pitchFamily="34" charset="0"/>
                        </a:rPr>
                        <a:t>41 (1.8)</a:t>
                      </a:r>
                    </a:p>
                  </a:txBody>
                  <a:tcPr/>
                </a:tc>
                <a:tc>
                  <a:txBody>
                    <a:bodyPr/>
                    <a:lstStyle/>
                    <a:p>
                      <a:pPr algn="ctr"/>
                      <a:r>
                        <a:rPr lang="en-US" sz="1400" dirty="0">
                          <a:latin typeface="Arial" panose="020B0604020202020204" pitchFamily="34" charset="0"/>
                          <a:cs typeface="Arial" panose="020B0604020202020204" pitchFamily="34" charset="0"/>
                        </a:rPr>
                        <a:t>206 (9.6)*</a:t>
                      </a:r>
                    </a:p>
                  </a:txBody>
                  <a:tcPr/>
                </a:tc>
                <a:tc>
                  <a:txBody>
                    <a:bodyPr/>
                    <a:lstStyle/>
                    <a:p>
                      <a:pPr algn="ctr"/>
                      <a:r>
                        <a:rPr lang="en-US" sz="1400" dirty="0">
                          <a:latin typeface="Arial" panose="020B0604020202020204" pitchFamily="34" charset="0"/>
                          <a:cs typeface="Arial" panose="020B0604020202020204" pitchFamily="34" charset="0"/>
                        </a:rPr>
                        <a:t>0.12 (0.08-0.18)</a:t>
                      </a:r>
                    </a:p>
                  </a:txBody>
                  <a:tcPr/>
                </a:tc>
                <a:tc>
                  <a:txBody>
                    <a:bodyPr/>
                    <a:lstStyle/>
                    <a:p>
                      <a:pPr algn="ctr"/>
                      <a:r>
                        <a:rPr lang="en-US" sz="1400" dirty="0">
                          <a:latin typeface="Arial" panose="020B0604020202020204" pitchFamily="34" charset="0"/>
                          <a:cs typeface="Arial" panose="020B0604020202020204" pitchFamily="34" charset="0"/>
                        </a:rPr>
                        <a:t>0.16 (0.10-0.25)</a:t>
                      </a:r>
                    </a:p>
                  </a:txBody>
                  <a:tcPr/>
                </a:tc>
                <a:tc>
                  <a:txBody>
                    <a:bodyPr/>
                    <a:lstStyle/>
                    <a:p>
                      <a:pPr algn="ctr"/>
                      <a:r>
                        <a:rPr lang="en-US" sz="1400" dirty="0">
                          <a:latin typeface="Arial" panose="020B0604020202020204" pitchFamily="34" charset="0"/>
                          <a:cs typeface="Arial" panose="020B0604020202020204" pitchFamily="34" charset="0"/>
                        </a:rPr>
                        <a:t>0.09 (0.05-0.17)</a:t>
                      </a:r>
                    </a:p>
                  </a:txBody>
                  <a:tcPr/>
                </a:tc>
                <a:extLst>
                  <a:ext uri="{0D108BD9-81ED-4DB2-BD59-A6C34878D82A}">
                    <a16:rowId xmlns:a16="http://schemas.microsoft.com/office/drawing/2014/main" val="3046738241"/>
                  </a:ext>
                </a:extLst>
              </a:tr>
              <a:tr h="0">
                <a:tc>
                  <a:txBody>
                    <a:bodyPr/>
                    <a:lstStyle/>
                    <a:p>
                      <a:r>
                        <a:rPr lang="en-US" sz="1400" b="1" dirty="0">
                          <a:latin typeface="Arial" panose="020B0604020202020204" pitchFamily="34" charset="0"/>
                          <a:cs typeface="Arial" panose="020B0604020202020204" pitchFamily="34" charset="0"/>
                        </a:rPr>
                        <a:t>Stroke death</a:t>
                      </a:r>
                    </a:p>
                  </a:txBody>
                  <a:tcPr/>
                </a:tc>
                <a:tc>
                  <a:txBody>
                    <a:bodyPr/>
                    <a:lstStyle/>
                    <a:p>
                      <a:pPr algn="ctr"/>
                      <a:r>
                        <a:rPr lang="en-US" sz="1400" dirty="0">
                          <a:latin typeface="Arial" panose="020B0604020202020204" pitchFamily="34" charset="0"/>
                          <a:cs typeface="Arial" panose="020B0604020202020204" pitchFamily="34" charset="0"/>
                        </a:rPr>
                        <a:t>24 (1.1)</a:t>
                      </a:r>
                    </a:p>
                  </a:txBody>
                  <a:tcPr/>
                </a:tc>
                <a:tc>
                  <a:txBody>
                    <a:bodyPr/>
                    <a:lstStyle/>
                    <a:p>
                      <a:pPr algn="ctr"/>
                      <a:r>
                        <a:rPr lang="en-US" sz="1400" dirty="0">
                          <a:latin typeface="Arial" panose="020B0604020202020204" pitchFamily="34" charset="0"/>
                          <a:cs typeface="Arial" panose="020B0604020202020204" pitchFamily="34" charset="0"/>
                        </a:rPr>
                        <a:t>27 (1.3)</a:t>
                      </a:r>
                    </a:p>
                  </a:txBody>
                  <a:tcPr/>
                </a:tc>
                <a:tc>
                  <a:txBody>
                    <a:bodyPr/>
                    <a:lstStyle/>
                    <a:p>
                      <a:pPr algn="ctr"/>
                      <a:r>
                        <a:rPr lang="en-US" sz="1400" dirty="0">
                          <a:latin typeface="Arial" panose="020B0604020202020204" pitchFamily="34" charset="0"/>
                          <a:cs typeface="Arial" panose="020B0604020202020204" pitchFamily="34" charset="0"/>
                        </a:rPr>
                        <a:t>0.66 (0.34-1.27)</a:t>
                      </a:r>
                    </a:p>
                  </a:txBody>
                  <a:tcPr/>
                </a:tc>
                <a:tc>
                  <a:txBody>
                    <a:bodyPr/>
                    <a:lstStyle/>
                    <a:p>
                      <a:pPr algn="ctr"/>
                      <a:r>
                        <a:rPr lang="en-US" sz="1400" dirty="0">
                          <a:latin typeface="Arial" panose="020B0604020202020204" pitchFamily="34" charset="0"/>
                          <a:cs typeface="Arial" panose="020B0604020202020204" pitchFamily="34" charset="0"/>
                        </a:rPr>
                        <a:t>0.64 (0.32-1.31)</a:t>
                      </a:r>
                    </a:p>
                  </a:txBody>
                  <a:tcPr/>
                </a:tc>
                <a:tc>
                  <a:txBody>
                    <a:bodyPr/>
                    <a:lstStyle/>
                    <a:p>
                      <a:pPr algn="ctr"/>
                      <a:r>
                        <a:rPr lang="en-US" sz="1400" dirty="0">
                          <a:latin typeface="Arial" panose="020B0604020202020204" pitchFamily="34" charset="0"/>
                          <a:cs typeface="Arial" panose="020B0604020202020204" pitchFamily="34" charset="0"/>
                        </a:rPr>
                        <a:t>0.82 (0.09-7.33)</a:t>
                      </a:r>
                    </a:p>
                  </a:txBody>
                  <a:tcPr/>
                </a:tc>
                <a:extLst>
                  <a:ext uri="{0D108BD9-81ED-4DB2-BD59-A6C34878D82A}">
                    <a16:rowId xmlns:a16="http://schemas.microsoft.com/office/drawing/2014/main" val="3800848905"/>
                  </a:ext>
                </a:extLst>
              </a:tr>
              <a:tr h="0">
                <a:tc>
                  <a:txBody>
                    <a:bodyPr/>
                    <a:lstStyle/>
                    <a:p>
                      <a:r>
                        <a:rPr lang="en-US" sz="1400" b="1" dirty="0">
                          <a:latin typeface="Arial" panose="020B0604020202020204" pitchFamily="34" charset="0"/>
                          <a:cs typeface="Arial" panose="020B0604020202020204" pitchFamily="34" charset="0"/>
                        </a:rPr>
                        <a:t>Cardiovascular mortality</a:t>
                      </a:r>
                    </a:p>
                  </a:txBody>
                  <a:tcPr/>
                </a:tc>
                <a:tc>
                  <a:txBody>
                    <a:bodyPr/>
                    <a:lstStyle/>
                    <a:p>
                      <a:pPr algn="ctr"/>
                      <a:r>
                        <a:rPr lang="en-US" sz="1400" dirty="0">
                          <a:latin typeface="Arial" panose="020B0604020202020204" pitchFamily="34" charset="0"/>
                          <a:cs typeface="Arial" panose="020B0604020202020204" pitchFamily="34" charset="0"/>
                        </a:rPr>
                        <a:t>99 (4.4)</a:t>
                      </a:r>
                    </a:p>
                  </a:txBody>
                  <a:tcPr/>
                </a:tc>
                <a:tc>
                  <a:txBody>
                    <a:bodyPr/>
                    <a:lstStyle/>
                    <a:p>
                      <a:pPr algn="ctr"/>
                      <a:r>
                        <a:rPr lang="en-US" sz="1400" dirty="0">
                          <a:latin typeface="Arial" panose="020B0604020202020204" pitchFamily="34" charset="0"/>
                          <a:cs typeface="Arial" panose="020B0604020202020204" pitchFamily="34" charset="0"/>
                        </a:rPr>
                        <a:t>280 (13.0)*</a:t>
                      </a:r>
                    </a:p>
                  </a:txBody>
                  <a:tcPr/>
                </a:tc>
                <a:tc>
                  <a:txBody>
                    <a:bodyPr/>
                    <a:lstStyle/>
                    <a:p>
                      <a:pPr algn="ctr"/>
                      <a:r>
                        <a:rPr lang="en-US" sz="1400" dirty="0">
                          <a:latin typeface="Arial" panose="020B0604020202020204" pitchFamily="34" charset="0"/>
                          <a:cs typeface="Arial" panose="020B0604020202020204" pitchFamily="34" charset="0"/>
                        </a:rPr>
                        <a:t>0.22 (0.17-0.28)</a:t>
                      </a:r>
                    </a:p>
                  </a:txBody>
                  <a:tcPr/>
                </a:tc>
                <a:tc>
                  <a:txBody>
                    <a:bodyPr/>
                    <a:lstStyle/>
                    <a:p>
                      <a:pPr algn="ctr"/>
                      <a:r>
                        <a:rPr lang="en-US" sz="1400" dirty="0">
                          <a:latin typeface="Arial" panose="020B0604020202020204" pitchFamily="34" charset="0"/>
                          <a:cs typeface="Arial" panose="020B0604020202020204" pitchFamily="34" charset="0"/>
                        </a:rPr>
                        <a:t>0.26 (0.19-0.36)</a:t>
                      </a:r>
                    </a:p>
                  </a:txBody>
                  <a:tcPr/>
                </a:tc>
                <a:tc>
                  <a:txBody>
                    <a:bodyPr/>
                    <a:lstStyle/>
                    <a:p>
                      <a:pPr algn="ctr"/>
                      <a:r>
                        <a:rPr lang="en-US" sz="1400" dirty="0">
                          <a:latin typeface="Arial" panose="020B0604020202020204" pitchFamily="34" charset="0"/>
                          <a:cs typeface="Arial" panose="020B0604020202020204" pitchFamily="34" charset="0"/>
                        </a:rPr>
                        <a:t>0.16 (0.10-0.26)</a:t>
                      </a:r>
                    </a:p>
                  </a:txBody>
                  <a:tcPr/>
                </a:tc>
                <a:extLst>
                  <a:ext uri="{0D108BD9-81ED-4DB2-BD59-A6C34878D82A}">
                    <a16:rowId xmlns:a16="http://schemas.microsoft.com/office/drawing/2014/main" val="3915196902"/>
                  </a:ext>
                </a:extLst>
              </a:tr>
              <a:tr h="0">
                <a:tc>
                  <a:txBody>
                    <a:bodyPr/>
                    <a:lstStyle/>
                    <a:p>
                      <a:r>
                        <a:rPr lang="en-US" sz="1400" b="1" dirty="0">
                          <a:latin typeface="Arial" panose="020B0604020202020204" pitchFamily="34" charset="0"/>
                          <a:cs typeface="Arial" panose="020B0604020202020204" pitchFamily="34" charset="0"/>
                        </a:rPr>
                        <a:t>Unstable angina</a:t>
                      </a:r>
                    </a:p>
                  </a:txBody>
                  <a:tcPr/>
                </a:tc>
                <a:tc>
                  <a:txBody>
                    <a:bodyPr/>
                    <a:lstStyle/>
                    <a:p>
                      <a:pPr algn="ctr"/>
                      <a:r>
                        <a:rPr lang="en-US" sz="1400" dirty="0">
                          <a:latin typeface="Arial" panose="020B0604020202020204" pitchFamily="34" charset="0"/>
                          <a:cs typeface="Arial" panose="020B0604020202020204" pitchFamily="34" charset="0"/>
                        </a:rPr>
                        <a:t>184 (8.1)</a:t>
                      </a:r>
                    </a:p>
                  </a:txBody>
                  <a:tcPr/>
                </a:tc>
                <a:tc>
                  <a:txBody>
                    <a:bodyPr/>
                    <a:lstStyle/>
                    <a:p>
                      <a:pPr algn="ctr"/>
                      <a:r>
                        <a:rPr lang="en-US" sz="1400" dirty="0">
                          <a:latin typeface="Arial" panose="020B0604020202020204" pitchFamily="34" charset="0"/>
                          <a:cs typeface="Arial" panose="020B0604020202020204" pitchFamily="34" charset="0"/>
                        </a:rPr>
                        <a:t>145 (6.7)</a:t>
                      </a:r>
                    </a:p>
                  </a:txBody>
                  <a:tcPr/>
                </a:tc>
                <a:tc>
                  <a:txBody>
                    <a:bodyPr/>
                    <a:lstStyle/>
                    <a:p>
                      <a:pPr algn="ctr"/>
                      <a:r>
                        <a:rPr lang="en-US" sz="1400" dirty="0">
                          <a:latin typeface="Arial" panose="020B0604020202020204" pitchFamily="34" charset="0"/>
                          <a:cs typeface="Arial" panose="020B0604020202020204" pitchFamily="34" charset="0"/>
                        </a:rPr>
                        <a:t>0.95 (0.74-1.23)</a:t>
                      </a:r>
                    </a:p>
                  </a:txBody>
                  <a:tcPr/>
                </a:tc>
                <a:tc>
                  <a:txBody>
                    <a:bodyPr/>
                    <a:lstStyle/>
                    <a:p>
                      <a:pPr algn="ctr"/>
                      <a:r>
                        <a:rPr lang="en-US" sz="1400" dirty="0">
                          <a:latin typeface="Arial" panose="020B0604020202020204" pitchFamily="34" charset="0"/>
                          <a:cs typeface="Arial" panose="020B0604020202020204" pitchFamily="34" charset="0"/>
                        </a:rPr>
                        <a:t>1.24 (0.93-1.66)</a:t>
                      </a:r>
                    </a:p>
                  </a:txBody>
                  <a:tcPr/>
                </a:tc>
                <a:tc>
                  <a:txBody>
                    <a:bodyPr/>
                    <a:lstStyle/>
                    <a:p>
                      <a:pPr algn="ctr"/>
                      <a:r>
                        <a:rPr lang="en-US" sz="1400" dirty="0">
                          <a:latin typeface="Arial" panose="020B0604020202020204" pitchFamily="34" charset="0"/>
                          <a:cs typeface="Arial" panose="020B0604020202020204" pitchFamily="34" charset="0"/>
                        </a:rPr>
                        <a:t>0.46 (0.29-0.72)</a:t>
                      </a:r>
                    </a:p>
                  </a:txBody>
                  <a:tcPr/>
                </a:tc>
                <a:extLst>
                  <a:ext uri="{0D108BD9-81ED-4DB2-BD59-A6C34878D82A}">
                    <a16:rowId xmlns:a16="http://schemas.microsoft.com/office/drawing/2014/main" val="3949377159"/>
                  </a:ext>
                </a:extLst>
              </a:tr>
              <a:tr h="0">
                <a:tc>
                  <a:txBody>
                    <a:bodyPr/>
                    <a:lstStyle/>
                    <a:p>
                      <a:r>
                        <a:rPr lang="en-US" sz="1400" b="1" dirty="0">
                          <a:latin typeface="Arial" panose="020B0604020202020204" pitchFamily="34" charset="0"/>
                          <a:cs typeface="Arial" panose="020B0604020202020204" pitchFamily="34" charset="0"/>
                        </a:rPr>
                        <a:t>Nonfatal myocardial infarction</a:t>
                      </a:r>
                    </a:p>
                  </a:txBody>
                  <a:tcPr/>
                </a:tc>
                <a:tc>
                  <a:txBody>
                    <a:bodyPr/>
                    <a:lstStyle/>
                    <a:p>
                      <a:pPr algn="ctr"/>
                      <a:r>
                        <a:rPr lang="en-US" sz="1400" dirty="0">
                          <a:latin typeface="Arial" panose="020B0604020202020204" pitchFamily="34" charset="0"/>
                          <a:cs typeface="Arial" panose="020B0604020202020204" pitchFamily="34" charset="0"/>
                        </a:rPr>
                        <a:t>126 (5.6)</a:t>
                      </a:r>
                    </a:p>
                  </a:txBody>
                  <a:tcPr/>
                </a:tc>
                <a:tc>
                  <a:txBody>
                    <a:bodyPr/>
                    <a:lstStyle/>
                    <a:p>
                      <a:pPr algn="ctr"/>
                      <a:r>
                        <a:rPr lang="en-US" sz="1400" dirty="0">
                          <a:latin typeface="Arial" panose="020B0604020202020204" pitchFamily="34" charset="0"/>
                          <a:cs typeface="Arial" panose="020B0604020202020204" pitchFamily="34" charset="0"/>
                        </a:rPr>
                        <a:t>175 (8.1)*</a:t>
                      </a:r>
                    </a:p>
                  </a:txBody>
                  <a:tcPr/>
                </a:tc>
                <a:tc>
                  <a:txBody>
                    <a:bodyPr/>
                    <a:lstStyle/>
                    <a:p>
                      <a:pPr algn="ctr"/>
                      <a:r>
                        <a:rPr lang="en-US" sz="1400" dirty="0">
                          <a:latin typeface="Arial" panose="020B0604020202020204" pitchFamily="34" charset="0"/>
                          <a:cs typeface="Arial" panose="020B0604020202020204" pitchFamily="34" charset="0"/>
                        </a:rPr>
                        <a:t>0.59 (0.45-0.77)</a:t>
                      </a:r>
                    </a:p>
                  </a:txBody>
                  <a:tcPr/>
                </a:tc>
                <a:tc>
                  <a:txBody>
                    <a:bodyPr/>
                    <a:lstStyle/>
                    <a:p>
                      <a:pPr algn="ctr"/>
                      <a:r>
                        <a:rPr lang="en-US" sz="1400" dirty="0">
                          <a:latin typeface="Arial" panose="020B0604020202020204" pitchFamily="34" charset="0"/>
                          <a:cs typeface="Arial" panose="020B0604020202020204" pitchFamily="34" charset="0"/>
                        </a:rPr>
                        <a:t>0.72 (0.53-0.98)</a:t>
                      </a:r>
                    </a:p>
                  </a:txBody>
                  <a:tcPr/>
                </a:tc>
                <a:tc>
                  <a:txBody>
                    <a:bodyPr/>
                    <a:lstStyle/>
                    <a:p>
                      <a:pPr algn="ctr"/>
                      <a:r>
                        <a:rPr lang="en-US" sz="1400" dirty="0">
                          <a:latin typeface="Arial" panose="020B0604020202020204" pitchFamily="34" charset="0"/>
                          <a:cs typeface="Arial" panose="020B0604020202020204" pitchFamily="34" charset="0"/>
                        </a:rPr>
                        <a:t>0.38 (0.24-0.61)</a:t>
                      </a:r>
                    </a:p>
                  </a:txBody>
                  <a:tcPr/>
                </a:tc>
                <a:extLst>
                  <a:ext uri="{0D108BD9-81ED-4DB2-BD59-A6C34878D82A}">
                    <a16:rowId xmlns:a16="http://schemas.microsoft.com/office/drawing/2014/main" val="2804964812"/>
                  </a:ext>
                </a:extLst>
              </a:tr>
              <a:tr h="0">
                <a:tc>
                  <a:txBody>
                    <a:bodyPr/>
                    <a:lstStyle/>
                    <a:p>
                      <a:r>
                        <a:rPr lang="en-US" sz="1400" b="1" dirty="0">
                          <a:latin typeface="Arial" panose="020B0604020202020204" pitchFamily="34" charset="0"/>
                          <a:cs typeface="Arial" panose="020B0604020202020204" pitchFamily="34" charset="0"/>
                        </a:rPr>
                        <a:t>Fatal or nonfatal myocardial infarction</a:t>
                      </a:r>
                    </a:p>
                  </a:txBody>
                  <a:tcPr/>
                </a:tc>
                <a:tc>
                  <a:txBody>
                    <a:bodyPr/>
                    <a:lstStyle/>
                    <a:p>
                      <a:pPr algn="ctr"/>
                      <a:r>
                        <a:rPr lang="en-US" sz="1400" dirty="0">
                          <a:latin typeface="Arial" panose="020B0604020202020204" pitchFamily="34" charset="0"/>
                          <a:cs typeface="Arial" panose="020B0604020202020204" pitchFamily="34" charset="0"/>
                        </a:rPr>
                        <a:t>161 (7.1)</a:t>
                      </a:r>
                    </a:p>
                  </a:txBody>
                  <a:tcPr/>
                </a:tc>
                <a:tc>
                  <a:txBody>
                    <a:bodyPr/>
                    <a:lstStyle/>
                    <a:p>
                      <a:pPr algn="ctr"/>
                      <a:r>
                        <a:rPr lang="en-US" sz="1400" dirty="0">
                          <a:latin typeface="Arial" panose="020B0604020202020204" pitchFamily="34" charset="0"/>
                          <a:cs typeface="Arial" panose="020B0604020202020204" pitchFamily="34" charset="0"/>
                        </a:rPr>
                        <a:t>349 (16.2)*</a:t>
                      </a:r>
                    </a:p>
                  </a:txBody>
                  <a:tcPr/>
                </a:tc>
                <a:tc>
                  <a:txBody>
                    <a:bodyPr/>
                    <a:lstStyle/>
                    <a:p>
                      <a:pPr algn="ctr"/>
                      <a:r>
                        <a:rPr lang="en-US" sz="1400" dirty="0">
                          <a:latin typeface="Arial" panose="020B0604020202020204" pitchFamily="34" charset="0"/>
                          <a:cs typeface="Arial" panose="020B0604020202020204" pitchFamily="34" charset="0"/>
                        </a:rPr>
                        <a:t>0.33 (0.27-0.41)</a:t>
                      </a:r>
                    </a:p>
                  </a:txBody>
                  <a:tcPr/>
                </a:tc>
                <a:tc>
                  <a:txBody>
                    <a:bodyPr/>
                    <a:lstStyle/>
                    <a:p>
                      <a:pPr algn="ctr"/>
                      <a:r>
                        <a:rPr lang="en-US" sz="1400" dirty="0">
                          <a:latin typeface="Arial" panose="020B0604020202020204" pitchFamily="34" charset="0"/>
                          <a:cs typeface="Arial" panose="020B0604020202020204" pitchFamily="34" charset="0"/>
                        </a:rPr>
                        <a:t>0.41 (0.32-0.53)</a:t>
                      </a:r>
                    </a:p>
                  </a:txBody>
                  <a:tcPr/>
                </a:tc>
                <a:tc>
                  <a:txBody>
                    <a:bodyPr/>
                    <a:lstStyle/>
                    <a:p>
                      <a:pPr algn="ctr"/>
                      <a:r>
                        <a:rPr lang="en-US" sz="1400" dirty="0">
                          <a:latin typeface="Arial" panose="020B0604020202020204" pitchFamily="34" charset="0"/>
                          <a:cs typeface="Arial" panose="020B0604020202020204" pitchFamily="34" charset="0"/>
                        </a:rPr>
                        <a:t>0.22 (0.16-0.32)</a:t>
                      </a:r>
                    </a:p>
                  </a:txBody>
                  <a:tcPr/>
                </a:tc>
                <a:extLst>
                  <a:ext uri="{0D108BD9-81ED-4DB2-BD59-A6C34878D82A}">
                    <a16:rowId xmlns:a16="http://schemas.microsoft.com/office/drawing/2014/main" val="1625781901"/>
                  </a:ext>
                </a:extLst>
              </a:tr>
              <a:tr h="0">
                <a:tc>
                  <a:txBody>
                    <a:bodyPr/>
                    <a:lstStyle/>
                    <a:p>
                      <a:r>
                        <a:rPr lang="en-US" sz="1400" b="1" dirty="0">
                          <a:latin typeface="Arial" panose="020B0604020202020204" pitchFamily="34" charset="0"/>
                          <a:cs typeface="Arial" panose="020B0604020202020204" pitchFamily="34" charset="0"/>
                        </a:rPr>
                        <a:t>Coronary heart disease incidence</a:t>
                      </a:r>
                    </a:p>
                  </a:txBody>
                  <a:tcPr/>
                </a:tc>
                <a:tc>
                  <a:txBody>
                    <a:bodyPr/>
                    <a:lstStyle/>
                    <a:p>
                      <a:pPr algn="ctr"/>
                      <a:r>
                        <a:rPr lang="en-US" sz="1400" dirty="0">
                          <a:latin typeface="Arial" panose="020B0604020202020204" pitchFamily="34" charset="0"/>
                          <a:cs typeface="Arial" panose="020B0604020202020204" pitchFamily="34" charset="0"/>
                        </a:rPr>
                        <a:t>296 (13.1)</a:t>
                      </a:r>
                    </a:p>
                  </a:txBody>
                  <a:tcPr/>
                </a:tc>
                <a:tc>
                  <a:txBody>
                    <a:bodyPr/>
                    <a:lstStyle/>
                    <a:p>
                      <a:pPr algn="ctr"/>
                      <a:r>
                        <a:rPr lang="en-US" sz="1400" dirty="0">
                          <a:latin typeface="Arial" panose="020B0604020202020204" pitchFamily="34" charset="0"/>
                          <a:cs typeface="Arial" panose="020B0604020202020204" pitchFamily="34" charset="0"/>
                        </a:rPr>
                        <a:t>475 (22.1)*</a:t>
                      </a:r>
                    </a:p>
                  </a:txBody>
                  <a:tcPr/>
                </a:tc>
                <a:tc>
                  <a:txBody>
                    <a:bodyPr/>
                    <a:lstStyle/>
                    <a:p>
                      <a:pPr algn="ctr"/>
                      <a:r>
                        <a:rPr lang="en-US" sz="1400" dirty="0">
                          <a:latin typeface="Arial" panose="020B0604020202020204" pitchFamily="34" charset="0"/>
                          <a:cs typeface="Arial" panose="020B0604020202020204" pitchFamily="34" charset="0"/>
                        </a:rPr>
                        <a:t>0.43 (0.36-0.51)</a:t>
                      </a:r>
                    </a:p>
                  </a:txBody>
                  <a:tcPr/>
                </a:tc>
                <a:tc>
                  <a:txBody>
                    <a:bodyPr/>
                    <a:lstStyle/>
                    <a:p>
                      <a:pPr algn="ctr"/>
                      <a:r>
                        <a:rPr lang="en-US" sz="1400" dirty="0">
                          <a:latin typeface="Arial" panose="020B0604020202020204" pitchFamily="34" charset="0"/>
                          <a:cs typeface="Arial" panose="020B0604020202020204" pitchFamily="34" charset="0"/>
                        </a:rPr>
                        <a:t>0.54 (0.45-0.66)</a:t>
                      </a:r>
                    </a:p>
                  </a:txBody>
                  <a:tcPr/>
                </a:tc>
                <a:tc>
                  <a:txBody>
                    <a:bodyPr/>
                    <a:lstStyle/>
                    <a:p>
                      <a:pPr algn="ctr"/>
                      <a:r>
                        <a:rPr lang="en-US" sz="1400" dirty="0">
                          <a:latin typeface="Arial" panose="020B0604020202020204" pitchFamily="34" charset="0"/>
                          <a:cs typeface="Arial" panose="020B0604020202020204" pitchFamily="34" charset="0"/>
                        </a:rPr>
                        <a:t>0.28 (0.21-0.37)</a:t>
                      </a:r>
                    </a:p>
                  </a:txBody>
                  <a:tcPr/>
                </a:tc>
                <a:extLst>
                  <a:ext uri="{0D108BD9-81ED-4DB2-BD59-A6C34878D82A}">
                    <a16:rowId xmlns:a16="http://schemas.microsoft.com/office/drawing/2014/main" val="3242771601"/>
                  </a:ext>
                </a:extLst>
              </a:tr>
            </a:tbl>
          </a:graphicData>
        </a:graphic>
      </p:graphicFrame>
      <p:sp>
        <p:nvSpPr>
          <p:cNvPr id="159745" name="Rectangle 2"/>
          <p:cNvSpPr>
            <a:spLocks noGrp="1"/>
          </p:cNvSpPr>
          <p:nvPr>
            <p:ph type="title"/>
          </p:nvPr>
        </p:nvSpPr>
        <p:spPr/>
        <p:txBody>
          <a:bodyPr/>
          <a:lstStyle/>
          <a:p>
            <a:r>
              <a:rPr lang="en-GB"/>
              <a:t>Adjusted HR</a:t>
            </a:r>
            <a:r>
              <a:rPr lang="en-GB" cap="none"/>
              <a:t>s</a:t>
            </a:r>
            <a:r>
              <a:rPr lang="en-GB"/>
              <a:t> at 10 years for non CAD DM Patients</a:t>
            </a:r>
            <a:br>
              <a:rPr lang="en-GB"/>
            </a:br>
            <a:r>
              <a:rPr lang="en-GB"/>
              <a:t>vs. nondiabetic survivor of first MI</a:t>
            </a:r>
            <a:endParaRPr lang="en-GB" dirty="0"/>
          </a:p>
        </p:txBody>
      </p:sp>
      <p:sp>
        <p:nvSpPr>
          <p:cNvPr id="4" name="Slide Number Placeholder 3">
            <a:extLst>
              <a:ext uri="{FF2B5EF4-FFF2-40B4-BE49-F238E27FC236}">
                <a16:creationId xmlns:a16="http://schemas.microsoft.com/office/drawing/2014/main" id="{821F5A7E-42E4-8543-B19F-BE42A54AA1E6}"/>
              </a:ext>
            </a:extLst>
          </p:cNvPr>
          <p:cNvSpPr>
            <a:spLocks noGrp="1"/>
          </p:cNvSpPr>
          <p:nvPr>
            <p:ph type="sldNum" sz="quarter" idx="4"/>
          </p:nvPr>
        </p:nvSpPr>
        <p:spPr/>
        <p:txBody>
          <a:bodyPr/>
          <a:lstStyle/>
          <a:p>
            <a:fld id="{39677761-6DDB-401A-98A2-092195DC01E3}" type="slidenum">
              <a:rPr lang="es-ES_tradnl" smtClean="0"/>
              <a:pPr/>
              <a:t>43</a:t>
            </a:fld>
            <a:endParaRPr lang="es-ES_tradnl"/>
          </a:p>
        </p:txBody>
      </p:sp>
      <p:sp>
        <p:nvSpPr>
          <p:cNvPr id="10" name="Content Placeholder 9">
            <a:extLst>
              <a:ext uri="{FF2B5EF4-FFF2-40B4-BE49-F238E27FC236}">
                <a16:creationId xmlns:a16="http://schemas.microsoft.com/office/drawing/2014/main" id="{6753A4A3-D70D-1E42-8497-AC2B6457A49B}"/>
              </a:ext>
            </a:extLst>
          </p:cNvPr>
          <p:cNvSpPr>
            <a:spLocks noGrp="1"/>
          </p:cNvSpPr>
          <p:nvPr>
            <p:ph sz="quarter" idx="15"/>
          </p:nvPr>
        </p:nvSpPr>
        <p:spPr>
          <a:xfrm>
            <a:off x="619200" y="6254584"/>
            <a:ext cx="10180339" cy="365125"/>
          </a:xfrm>
        </p:spPr>
        <p:txBody>
          <a:bodyPr/>
          <a:lstStyle/>
          <a:p>
            <a:r>
              <a:rPr lang="en-GB" dirty="0"/>
              <a:t>* p≤0.001; </a:t>
            </a:r>
            <a:r>
              <a:rPr lang="en-GB" baseline="30000" dirty="0"/>
              <a:t>† </a:t>
            </a:r>
            <a:r>
              <a:rPr lang="en-GB" dirty="0"/>
              <a:t>Unstable angina or fatal or non-fatal AMI.</a:t>
            </a:r>
          </a:p>
          <a:p>
            <a:r>
              <a:rPr lang="en-GB" dirty="0"/>
              <a:t>AMI, acute myocardial infarction; CAD, coronary artery disease; CI, confidence interval; DM, diabetes mellitus; HR, hazard ratio; MI, myocardial infarction</a:t>
            </a:r>
          </a:p>
          <a:p>
            <a:r>
              <a:rPr lang="en-GB" sz="1200" dirty="0">
                <a:latin typeface="Arial" panose="020B0604020202020204" pitchFamily="34" charset="0"/>
                <a:ea typeface="ＭＳ Ｐゴシック" charset="0"/>
              </a:rPr>
              <a:t>Cano JF, et al. Diabetes Care. 2010;33:2004-9</a:t>
            </a:r>
          </a:p>
        </p:txBody>
      </p:sp>
    </p:spTree>
    <p:extLst>
      <p:ext uri="{BB962C8B-B14F-4D97-AF65-F5344CB8AC3E}">
        <p14:creationId xmlns:p14="http://schemas.microsoft.com/office/powerpoint/2010/main" val="2601622915"/>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1" name="Picture 4" descr="Pendolo"/>
          <p:cNvPicPr>
            <a:picLocks noChangeAspect="1" noChangeArrowheads="1"/>
          </p:cNvPicPr>
          <p:nvPr/>
        </p:nvPicPr>
        <p:blipFill>
          <a:blip r:embed="rId3"/>
          <a:srcRect/>
          <a:stretch>
            <a:fillRect/>
          </a:stretch>
        </p:blipFill>
        <p:spPr bwMode="auto">
          <a:xfrm>
            <a:off x="4429195" y="1532260"/>
            <a:ext cx="3333611" cy="3656011"/>
          </a:xfrm>
          <a:prstGeom prst="rect">
            <a:avLst/>
          </a:prstGeom>
          <a:noFill/>
          <a:ln w="9525">
            <a:noFill/>
            <a:miter lim="800000"/>
            <a:headEnd/>
            <a:tailEnd/>
          </a:ln>
        </p:spPr>
      </p:pic>
      <p:sp>
        <p:nvSpPr>
          <p:cNvPr id="11" name="Title 10">
            <a:extLst>
              <a:ext uri="{FF2B5EF4-FFF2-40B4-BE49-F238E27FC236}">
                <a16:creationId xmlns:a16="http://schemas.microsoft.com/office/drawing/2014/main" id="{FBCB8A89-D0BD-9F48-A008-2A47953BC167}"/>
              </a:ext>
            </a:extLst>
          </p:cNvPr>
          <p:cNvSpPr>
            <a:spLocks noGrp="1"/>
          </p:cNvSpPr>
          <p:nvPr>
            <p:ph type="title"/>
          </p:nvPr>
        </p:nvSpPr>
        <p:spPr/>
        <p:txBody>
          <a:bodyPr/>
          <a:lstStyle/>
          <a:p>
            <a:r>
              <a:rPr lang="en-GB"/>
              <a:t>Relative to your coronary risk, </a:t>
            </a:r>
            <a:br>
              <a:rPr lang="en-GB"/>
            </a:br>
            <a:r>
              <a:rPr lang="en-GB"/>
              <a:t>better T2DM or previous MI? </a:t>
            </a:r>
          </a:p>
        </p:txBody>
      </p:sp>
      <p:sp>
        <p:nvSpPr>
          <p:cNvPr id="6" name="Slide Number Placeholder 5">
            <a:extLst>
              <a:ext uri="{FF2B5EF4-FFF2-40B4-BE49-F238E27FC236}">
                <a16:creationId xmlns:a16="http://schemas.microsoft.com/office/drawing/2014/main" id="{7A190EE1-085C-3242-945F-A3C6097ECE80}"/>
              </a:ext>
            </a:extLst>
          </p:cNvPr>
          <p:cNvSpPr>
            <a:spLocks noGrp="1"/>
          </p:cNvSpPr>
          <p:nvPr>
            <p:ph type="sldNum" sz="quarter" idx="4"/>
          </p:nvPr>
        </p:nvSpPr>
        <p:spPr/>
        <p:txBody>
          <a:bodyPr/>
          <a:lstStyle/>
          <a:p>
            <a:fld id="{39677761-6DDB-401A-98A2-092195DC01E3}" type="slidenum">
              <a:rPr lang="es-ES_tradnl" smtClean="0"/>
              <a:pPr/>
              <a:t>44</a:t>
            </a:fld>
            <a:endParaRPr lang="es-ES_tradnl"/>
          </a:p>
        </p:txBody>
      </p:sp>
      <p:sp>
        <p:nvSpPr>
          <p:cNvPr id="16" name="Content Placeholder 15">
            <a:extLst>
              <a:ext uri="{FF2B5EF4-FFF2-40B4-BE49-F238E27FC236}">
                <a16:creationId xmlns:a16="http://schemas.microsoft.com/office/drawing/2014/main" id="{B5977392-C6B5-6C45-908A-4D68873B7174}"/>
              </a:ext>
            </a:extLst>
          </p:cNvPr>
          <p:cNvSpPr>
            <a:spLocks noGrp="1"/>
          </p:cNvSpPr>
          <p:nvPr>
            <p:ph sz="quarter" idx="15"/>
          </p:nvPr>
        </p:nvSpPr>
        <p:spPr/>
        <p:txBody>
          <a:bodyPr/>
          <a:lstStyle/>
          <a:p>
            <a:r>
              <a:rPr lang="en-GB" dirty="0"/>
              <a:t>MI, myocardial infarction; T2DM, type 2 diabetes mellitus</a:t>
            </a:r>
          </a:p>
        </p:txBody>
      </p:sp>
      <p:sp>
        <p:nvSpPr>
          <p:cNvPr id="25" name="TextBox 24">
            <a:extLst>
              <a:ext uri="{FF2B5EF4-FFF2-40B4-BE49-F238E27FC236}">
                <a16:creationId xmlns:a16="http://schemas.microsoft.com/office/drawing/2014/main" id="{49D0BF9B-DEC1-084D-ADD6-B324D616585B}"/>
              </a:ext>
            </a:extLst>
          </p:cNvPr>
          <p:cNvSpPr txBox="1"/>
          <p:nvPr/>
        </p:nvSpPr>
        <p:spPr>
          <a:xfrm>
            <a:off x="6582368" y="5184114"/>
            <a:ext cx="2111268" cy="501463"/>
          </a:xfrm>
          <a:prstGeom prst="rect">
            <a:avLst/>
          </a:prstGeom>
          <a:noFill/>
          <a:ln w="38100">
            <a:solidFill>
              <a:schemeClr val="tx2"/>
            </a:solidFill>
          </a:ln>
        </p:spPr>
        <p:txBody>
          <a:bodyPr wrap="none" rtlCol="0" anchor="ctr" anchorCtr="0">
            <a:noAutofit/>
          </a:bodyPr>
          <a:lstStyle/>
          <a:p>
            <a:pPr algn="ctr"/>
            <a:r>
              <a:rPr lang="en-US" sz="2400" b="1" dirty="0">
                <a:solidFill>
                  <a:schemeClr val="tx2"/>
                </a:solidFill>
                <a:latin typeface="Arial" panose="020B0604020202020204" pitchFamily="34" charset="0"/>
                <a:ea typeface="Aileron" charset="0"/>
                <a:cs typeface="Arial" panose="020B0604020202020204" pitchFamily="34" charset="0"/>
              </a:rPr>
              <a:t>Previous MI</a:t>
            </a:r>
          </a:p>
        </p:txBody>
      </p:sp>
      <p:sp>
        <p:nvSpPr>
          <p:cNvPr id="26" name="TextBox 25">
            <a:extLst>
              <a:ext uri="{FF2B5EF4-FFF2-40B4-BE49-F238E27FC236}">
                <a16:creationId xmlns:a16="http://schemas.microsoft.com/office/drawing/2014/main" id="{987B1211-BC73-4844-B567-37259419259B}"/>
              </a:ext>
            </a:extLst>
          </p:cNvPr>
          <p:cNvSpPr txBox="1"/>
          <p:nvPr/>
        </p:nvSpPr>
        <p:spPr>
          <a:xfrm>
            <a:off x="3553104" y="5138846"/>
            <a:ext cx="2111268" cy="501463"/>
          </a:xfrm>
          <a:prstGeom prst="rect">
            <a:avLst/>
          </a:prstGeom>
          <a:noFill/>
          <a:ln w="38100">
            <a:solidFill>
              <a:schemeClr val="accent1"/>
            </a:solidFill>
          </a:ln>
        </p:spPr>
        <p:txBody>
          <a:bodyPr wrap="none" rtlCol="0" anchor="ctr" anchorCtr="0">
            <a:noAutofit/>
          </a:bodyPr>
          <a:lstStyle/>
          <a:p>
            <a:pPr algn="ctr"/>
            <a:r>
              <a:rPr lang="en-US" sz="2400" b="1" dirty="0">
                <a:solidFill>
                  <a:schemeClr val="accent1"/>
                </a:solidFill>
                <a:latin typeface="Arial" panose="020B0604020202020204" pitchFamily="34" charset="0"/>
                <a:ea typeface="Aileron" charset="0"/>
                <a:cs typeface="Arial" panose="020B0604020202020204" pitchFamily="34" charset="0"/>
              </a:rPr>
              <a:t>Diabetes</a:t>
            </a:r>
          </a:p>
        </p:txBody>
      </p:sp>
    </p:spTree>
    <p:extLst>
      <p:ext uri="{BB962C8B-B14F-4D97-AF65-F5344CB8AC3E}">
        <p14:creationId xmlns:p14="http://schemas.microsoft.com/office/powerpoint/2010/main" val="3678886113"/>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CasellaDiTesto 3"/>
          <p:cNvSpPr txBox="1">
            <a:spLocks noChangeArrowheads="1"/>
          </p:cNvSpPr>
          <p:nvPr/>
        </p:nvSpPr>
        <p:spPr bwMode="auto">
          <a:xfrm>
            <a:off x="731446" y="2135758"/>
            <a:ext cx="10729108" cy="1077218"/>
          </a:xfrm>
          <a:prstGeom prst="rect">
            <a:avLst/>
          </a:prstGeom>
          <a:noFill/>
          <a:ln w="9525">
            <a:noFill/>
            <a:miter lim="800000"/>
            <a:headEnd/>
            <a:tailEnd/>
          </a:ln>
        </p:spPr>
        <p:txBody>
          <a:bodyPr wrap="square">
            <a:spAutoFit/>
          </a:bodyPr>
          <a:lstStyle/>
          <a:p>
            <a:pPr algn="ctr" eaLnBrk="0" hangingPunct="0"/>
            <a:r>
              <a:rPr lang="en-GB" sz="3200" b="1" dirty="0">
                <a:solidFill>
                  <a:schemeClr val="accent1"/>
                </a:solidFill>
                <a:latin typeface="Arial" panose="020B0604020202020204" pitchFamily="34" charset="0"/>
                <a:cs typeface="Arial" panose="020B0604020202020204" pitchFamily="34" charset="0"/>
              </a:rPr>
              <a:t>ESC 2019 Guidelines indicate a very high risk </a:t>
            </a:r>
          </a:p>
          <a:p>
            <a:pPr algn="ctr" eaLnBrk="0" hangingPunct="0"/>
            <a:r>
              <a:rPr lang="en-GB" sz="3200" b="1" dirty="0">
                <a:solidFill>
                  <a:schemeClr val="accent1"/>
                </a:solidFill>
                <a:latin typeface="Arial" panose="020B0604020202020204" pitchFamily="34" charset="0"/>
                <a:cs typeface="Arial" panose="020B0604020202020204" pitchFamily="34" charset="0"/>
              </a:rPr>
              <a:t>and LDL-C goal of 55 mg/dL for which patients?</a:t>
            </a:r>
          </a:p>
        </p:txBody>
      </p:sp>
      <p:sp>
        <p:nvSpPr>
          <p:cNvPr id="5" name="CasellaDiTesto 4"/>
          <p:cNvSpPr txBox="1">
            <a:spLocks noChangeArrowheads="1"/>
          </p:cNvSpPr>
          <p:nvPr/>
        </p:nvSpPr>
        <p:spPr bwMode="auto">
          <a:xfrm>
            <a:off x="2174873" y="3559453"/>
            <a:ext cx="7823170" cy="2505301"/>
          </a:xfrm>
          <a:prstGeom prst="rect">
            <a:avLst/>
          </a:prstGeom>
          <a:noFill/>
          <a:ln w="9525">
            <a:noFill/>
            <a:miter lim="800000"/>
            <a:headEnd/>
            <a:tailEnd/>
          </a:ln>
        </p:spPr>
        <p:txBody>
          <a:bodyPr wrap="square">
            <a:spAutoFit/>
          </a:bodyPr>
          <a:lstStyle/>
          <a:p>
            <a:pPr marL="742950" indent="-742950" eaLnBrk="0" hangingPunct="0">
              <a:lnSpc>
                <a:spcPct val="80000"/>
              </a:lnSpc>
              <a:buClr>
                <a:schemeClr val="accent2"/>
              </a:buClr>
              <a:buFont typeface="+mj-lt"/>
              <a:buAutoNum type="alphaUcPeriod"/>
            </a:pPr>
            <a:r>
              <a:rPr lang="en-GB" sz="2800" dirty="0">
                <a:solidFill>
                  <a:schemeClr val="tx2"/>
                </a:solidFill>
                <a:latin typeface="Arial" panose="020B0604020202020204" pitchFamily="34" charset="0"/>
                <a:cs typeface="Arial" panose="020B0604020202020204" pitchFamily="34" charset="0"/>
              </a:rPr>
              <a:t>DM with major risk factor such as smoking</a:t>
            </a:r>
          </a:p>
          <a:p>
            <a:pPr marL="742950" indent="-742950" eaLnBrk="0" hangingPunct="0">
              <a:lnSpc>
                <a:spcPct val="80000"/>
              </a:lnSpc>
              <a:buClr>
                <a:schemeClr val="accent2"/>
              </a:buClr>
              <a:buFont typeface="+mj-lt"/>
              <a:buAutoNum type="alphaUcPeriod"/>
            </a:pPr>
            <a:endParaRPr lang="en-GB" sz="2800" dirty="0">
              <a:solidFill>
                <a:schemeClr val="tx2"/>
              </a:solidFill>
              <a:latin typeface="Arial" panose="020B0604020202020204" pitchFamily="34" charset="0"/>
              <a:cs typeface="Arial" panose="020B0604020202020204" pitchFamily="34" charset="0"/>
            </a:endParaRPr>
          </a:p>
          <a:p>
            <a:pPr marL="742950" indent="-742950" eaLnBrk="0" hangingPunct="0">
              <a:lnSpc>
                <a:spcPct val="80000"/>
              </a:lnSpc>
              <a:buClr>
                <a:schemeClr val="accent2"/>
              </a:buClr>
              <a:buFont typeface="+mj-lt"/>
              <a:buAutoNum type="alphaUcPeriod"/>
            </a:pPr>
            <a:r>
              <a:rPr lang="en-GB" sz="2800" dirty="0">
                <a:solidFill>
                  <a:schemeClr val="tx2"/>
                </a:solidFill>
                <a:latin typeface="Arial" panose="020B0604020202020204" pitchFamily="34" charset="0"/>
                <a:cs typeface="Arial" panose="020B0604020202020204" pitchFamily="34" charset="0"/>
              </a:rPr>
              <a:t>DM with organ damage such as proteinuria</a:t>
            </a:r>
          </a:p>
          <a:p>
            <a:pPr marL="742950" indent="-742950" eaLnBrk="0" hangingPunct="0">
              <a:lnSpc>
                <a:spcPct val="80000"/>
              </a:lnSpc>
              <a:buClr>
                <a:schemeClr val="accent2"/>
              </a:buClr>
              <a:buFont typeface="+mj-lt"/>
              <a:buAutoNum type="alphaUcPeriod"/>
            </a:pPr>
            <a:endParaRPr lang="en-GB" sz="2800" dirty="0">
              <a:solidFill>
                <a:schemeClr val="tx2"/>
              </a:solidFill>
              <a:latin typeface="Arial" panose="020B0604020202020204" pitchFamily="34" charset="0"/>
              <a:cs typeface="Arial" panose="020B0604020202020204" pitchFamily="34" charset="0"/>
            </a:endParaRPr>
          </a:p>
          <a:p>
            <a:pPr marL="742950" indent="-742950" eaLnBrk="0" hangingPunct="0">
              <a:lnSpc>
                <a:spcPct val="80000"/>
              </a:lnSpc>
              <a:buClr>
                <a:schemeClr val="accent2"/>
              </a:buClr>
              <a:buFont typeface="+mj-lt"/>
              <a:buAutoNum type="alphaUcPeriod"/>
            </a:pPr>
            <a:r>
              <a:rPr lang="en-GB" sz="2800" dirty="0">
                <a:solidFill>
                  <a:schemeClr val="tx2"/>
                </a:solidFill>
                <a:latin typeface="Arial" panose="020B0604020202020204" pitchFamily="34" charset="0"/>
                <a:cs typeface="Arial" panose="020B0604020202020204" pitchFamily="34" charset="0"/>
              </a:rPr>
              <a:t>DM with 3 major risk factors</a:t>
            </a:r>
          </a:p>
          <a:p>
            <a:pPr marL="742950" indent="-742950" eaLnBrk="0" hangingPunct="0">
              <a:lnSpc>
                <a:spcPct val="80000"/>
              </a:lnSpc>
              <a:buClr>
                <a:schemeClr val="accent2"/>
              </a:buClr>
              <a:buFont typeface="+mj-lt"/>
              <a:buAutoNum type="alphaUcPeriod"/>
            </a:pPr>
            <a:endParaRPr lang="en-GB" sz="2800" dirty="0">
              <a:solidFill>
                <a:schemeClr val="tx2"/>
              </a:solidFill>
              <a:latin typeface="Arial" panose="020B0604020202020204" pitchFamily="34" charset="0"/>
              <a:cs typeface="Arial" panose="020B0604020202020204" pitchFamily="34" charset="0"/>
            </a:endParaRPr>
          </a:p>
          <a:p>
            <a:pPr marL="742950" indent="-742950" eaLnBrk="0" hangingPunct="0">
              <a:lnSpc>
                <a:spcPct val="80000"/>
              </a:lnSpc>
              <a:buClr>
                <a:schemeClr val="accent2"/>
              </a:buClr>
              <a:buFont typeface="+mj-lt"/>
              <a:buAutoNum type="alphaUcPeriod"/>
            </a:pPr>
            <a:r>
              <a:rPr lang="en-GB" sz="2800" dirty="0">
                <a:solidFill>
                  <a:schemeClr val="tx2"/>
                </a:solidFill>
                <a:latin typeface="Arial" panose="020B0604020202020204" pitchFamily="34" charset="0"/>
                <a:cs typeface="Arial" panose="020B0604020202020204" pitchFamily="34" charset="0"/>
              </a:rPr>
              <a:t>B+C</a:t>
            </a:r>
          </a:p>
        </p:txBody>
      </p:sp>
      <p:pic>
        <p:nvPicPr>
          <p:cNvPr id="2" name="Immagine 1">
            <a:extLst>
              <a:ext uri="{FF2B5EF4-FFF2-40B4-BE49-F238E27FC236}">
                <a16:creationId xmlns:a16="http://schemas.microsoft.com/office/drawing/2014/main" id="{FBC778EC-9B7A-873C-605B-1B6CFDEC131A}"/>
              </a:ext>
            </a:extLst>
          </p:cNvPr>
          <p:cNvPicPr>
            <a:picLocks noChangeAspect="1"/>
          </p:cNvPicPr>
          <p:nvPr/>
        </p:nvPicPr>
        <p:blipFill>
          <a:blip r:embed="rId2"/>
          <a:stretch>
            <a:fillRect/>
          </a:stretch>
        </p:blipFill>
        <p:spPr>
          <a:xfrm>
            <a:off x="128945" y="162962"/>
            <a:ext cx="2012682" cy="2012682"/>
          </a:xfrm>
          <a:prstGeom prst="rect">
            <a:avLst/>
          </a:prstGeom>
        </p:spPr>
      </p:pic>
      <p:sp>
        <p:nvSpPr>
          <p:cNvPr id="3" name="CasellaDiTesto 2">
            <a:extLst>
              <a:ext uri="{FF2B5EF4-FFF2-40B4-BE49-F238E27FC236}">
                <a16:creationId xmlns:a16="http://schemas.microsoft.com/office/drawing/2014/main" id="{A965006B-78A6-6E32-8912-BAA11C6944BB}"/>
              </a:ext>
            </a:extLst>
          </p:cNvPr>
          <p:cNvSpPr txBox="1"/>
          <p:nvPr/>
        </p:nvSpPr>
        <p:spPr>
          <a:xfrm>
            <a:off x="1775618" y="507583"/>
            <a:ext cx="1611339" cy="1323439"/>
          </a:xfrm>
          <a:prstGeom prst="rect">
            <a:avLst/>
          </a:prstGeom>
          <a:noFill/>
        </p:spPr>
        <p:txBody>
          <a:bodyPr wrap="none" rtlCol="0">
            <a:spAutoFit/>
          </a:bodyPr>
          <a:lstStyle/>
          <a:p>
            <a:r>
              <a:rPr lang="it-IT" sz="8000" b="1" dirty="0">
                <a:solidFill>
                  <a:srgbClr val="C6573B"/>
                </a:solidFill>
                <a:latin typeface="Arial" panose="020B0604020202020204" pitchFamily="34" charset="0"/>
                <a:cs typeface="Arial" panose="020B0604020202020204" pitchFamily="34" charset="0"/>
              </a:rPr>
              <a:t># 2</a:t>
            </a:r>
          </a:p>
        </p:txBody>
      </p:sp>
      <p:sp>
        <p:nvSpPr>
          <p:cNvPr id="11" name="Slide Number Placeholder 10">
            <a:extLst>
              <a:ext uri="{FF2B5EF4-FFF2-40B4-BE49-F238E27FC236}">
                <a16:creationId xmlns:a16="http://schemas.microsoft.com/office/drawing/2014/main" id="{89BE56D3-9DAE-9B47-92E4-2C79A7B1AE07}"/>
              </a:ext>
            </a:extLst>
          </p:cNvPr>
          <p:cNvSpPr>
            <a:spLocks noGrp="1"/>
          </p:cNvSpPr>
          <p:nvPr>
            <p:ph type="sldNum" sz="quarter" idx="4"/>
          </p:nvPr>
        </p:nvSpPr>
        <p:spPr/>
        <p:txBody>
          <a:bodyPr/>
          <a:lstStyle/>
          <a:p>
            <a:fld id="{FCE43C0F-8A7B-3A4B-9DB5-B3472E36E833}" type="slidenum">
              <a:rPr lang="en-GB" smtClean="0"/>
              <a:pPr/>
              <a:t>45</a:t>
            </a:fld>
            <a:endParaRPr lang="en-GB" dirty="0"/>
          </a:p>
        </p:txBody>
      </p:sp>
      <p:sp>
        <p:nvSpPr>
          <p:cNvPr id="9" name="Content Placeholder 8">
            <a:extLst>
              <a:ext uri="{FF2B5EF4-FFF2-40B4-BE49-F238E27FC236}">
                <a16:creationId xmlns:a16="http://schemas.microsoft.com/office/drawing/2014/main" id="{F807EDA8-9B7C-EE44-A285-C797D18E851A}"/>
              </a:ext>
            </a:extLst>
          </p:cNvPr>
          <p:cNvSpPr>
            <a:spLocks noGrp="1"/>
          </p:cNvSpPr>
          <p:nvPr>
            <p:ph sz="quarter" idx="15"/>
          </p:nvPr>
        </p:nvSpPr>
        <p:spPr/>
        <p:txBody>
          <a:bodyPr/>
          <a:lstStyle/>
          <a:p>
            <a:r>
              <a:rPr lang="en-GB" dirty="0"/>
              <a:t>CV, cardiovascular; DM, diabetes mellitus; ESC/EAS, European Society of Cardiology/European Atherosclerosis Society; MI, myocardial infarction</a:t>
            </a:r>
          </a:p>
          <a:p>
            <a:r>
              <a:rPr lang="en-GB" dirty="0"/>
              <a:t>Mach F, et al. </a:t>
            </a:r>
            <a:r>
              <a:rPr lang="en-GB" dirty="0" err="1"/>
              <a:t>Eur</a:t>
            </a:r>
            <a:r>
              <a:rPr lang="en-GB" dirty="0"/>
              <a:t> Heart J. 2020;44:111-88</a:t>
            </a:r>
          </a:p>
        </p:txBody>
      </p:sp>
    </p:spTree>
    <p:extLst>
      <p:ext uri="{BB962C8B-B14F-4D97-AF65-F5344CB8AC3E}">
        <p14:creationId xmlns:p14="http://schemas.microsoft.com/office/powerpoint/2010/main" val="335989141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8238CF-8099-9A4F-BFB1-62FB5DD31580}"/>
              </a:ext>
            </a:extLst>
          </p:cNvPr>
          <p:cNvSpPr>
            <a:spLocks noGrp="1"/>
          </p:cNvSpPr>
          <p:nvPr>
            <p:ph type="title"/>
          </p:nvPr>
        </p:nvSpPr>
        <p:spPr>
          <a:xfrm>
            <a:off x="619200" y="259200"/>
            <a:ext cx="10962000" cy="864000"/>
          </a:xfrm>
        </p:spPr>
        <p:txBody>
          <a:bodyPr/>
          <a:lstStyle/>
          <a:p>
            <a:r>
              <a:rPr lang="it-IT" altLang="it-IT" dirty="0"/>
              <a:t>DM &amp; CV Risk – ESC 2016 guidelines</a:t>
            </a:r>
            <a:endParaRPr lang="en-US" dirty="0"/>
          </a:p>
        </p:txBody>
      </p:sp>
      <p:sp>
        <p:nvSpPr>
          <p:cNvPr id="3" name="Slide Number Placeholder 2">
            <a:extLst>
              <a:ext uri="{FF2B5EF4-FFF2-40B4-BE49-F238E27FC236}">
                <a16:creationId xmlns:a16="http://schemas.microsoft.com/office/drawing/2014/main" id="{AC0074DE-683E-764C-8A57-B374813D8B74}"/>
              </a:ext>
            </a:extLst>
          </p:cNvPr>
          <p:cNvSpPr>
            <a:spLocks noGrp="1"/>
          </p:cNvSpPr>
          <p:nvPr>
            <p:ph type="sldNum" sz="quarter" idx="4"/>
          </p:nvPr>
        </p:nvSpPr>
        <p:spPr/>
        <p:txBody>
          <a:bodyPr/>
          <a:lstStyle/>
          <a:p>
            <a:fld id="{39677761-6DDB-401A-98A2-092195DC01E3}" type="slidenum">
              <a:rPr lang="es-ES_tradnl" smtClean="0"/>
              <a:pPr/>
              <a:t>46</a:t>
            </a:fld>
            <a:endParaRPr lang="es-ES_tradnl"/>
          </a:p>
        </p:txBody>
      </p:sp>
      <p:sp>
        <p:nvSpPr>
          <p:cNvPr id="14" name="Content Placeholder 13">
            <a:extLst>
              <a:ext uri="{FF2B5EF4-FFF2-40B4-BE49-F238E27FC236}">
                <a16:creationId xmlns:a16="http://schemas.microsoft.com/office/drawing/2014/main" id="{F782E24E-648F-2A43-BA63-23BF6287DA14}"/>
              </a:ext>
            </a:extLst>
          </p:cNvPr>
          <p:cNvSpPr>
            <a:spLocks noGrp="1"/>
          </p:cNvSpPr>
          <p:nvPr>
            <p:ph sz="quarter" idx="15"/>
          </p:nvPr>
        </p:nvSpPr>
        <p:spPr>
          <a:xfrm>
            <a:off x="581313" y="6320363"/>
            <a:ext cx="11956537" cy="293117"/>
          </a:xfrm>
        </p:spPr>
        <p:txBody>
          <a:bodyPr/>
          <a:lstStyle/>
          <a:p>
            <a:r>
              <a:rPr lang="en-GB" sz="1100" dirty="0"/>
              <a:t>ACS, acute coronary syndromes; AMI, acute myocardial infarction; BP, blood pressure; CKD, chronic kidney disease; CV, cardiovascular; CVD, cardiovascular disease; DM, diabetes mellitus; </a:t>
            </a:r>
            <a:br>
              <a:rPr lang="en-GB" sz="1100" dirty="0"/>
            </a:br>
            <a:r>
              <a:rPr lang="en-GB" sz="1100" dirty="0"/>
              <a:t>ESC, European Society of Cardiology; GFR, glomerular filtration rate; PAD, peripheral artery disease; SCORE, Systematic Coronary Risk Estimation; TIA, transient ischaemic attack</a:t>
            </a:r>
          </a:p>
          <a:p>
            <a:r>
              <a:rPr lang="en-GB" sz="1100" dirty="0" err="1"/>
              <a:t>Piepoli</a:t>
            </a:r>
            <a:r>
              <a:rPr lang="en-GB" sz="1100" dirty="0"/>
              <a:t> M, et al. </a:t>
            </a:r>
            <a:r>
              <a:rPr lang="en-GB" sz="1100" dirty="0" err="1"/>
              <a:t>Eur</a:t>
            </a:r>
            <a:r>
              <a:rPr lang="en-GB" sz="1100" dirty="0"/>
              <a:t> Heart J. 2016;37:2315-81</a:t>
            </a:r>
          </a:p>
        </p:txBody>
      </p:sp>
      <p:graphicFrame>
        <p:nvGraphicFramePr>
          <p:cNvPr id="22" name="Content Placeholder 14">
            <a:extLst>
              <a:ext uri="{FF2B5EF4-FFF2-40B4-BE49-F238E27FC236}">
                <a16:creationId xmlns:a16="http://schemas.microsoft.com/office/drawing/2014/main" id="{C17A63CF-852C-A143-B6CC-98F6AE54915C}"/>
              </a:ext>
            </a:extLst>
          </p:cNvPr>
          <p:cNvGraphicFramePr>
            <a:graphicFrameLocks/>
          </p:cNvGraphicFramePr>
          <p:nvPr>
            <p:extLst>
              <p:ext uri="{D42A27DB-BD31-4B8C-83A1-F6EECF244321}">
                <p14:modId xmlns:p14="http://schemas.microsoft.com/office/powerpoint/2010/main" val="3519531900"/>
              </p:ext>
            </p:extLst>
          </p:nvPr>
        </p:nvGraphicFramePr>
        <p:xfrm>
          <a:off x="605275" y="894080"/>
          <a:ext cx="10675302" cy="5301004"/>
        </p:xfrm>
        <a:graphic>
          <a:graphicData uri="http://schemas.openxmlformats.org/drawingml/2006/table">
            <a:tbl>
              <a:tblPr firstCol="1" bandRow="1">
                <a:tableStyleId>{5C22544A-7EE6-4342-B048-85BDC9FD1C3A}</a:tableStyleId>
              </a:tblPr>
              <a:tblGrid>
                <a:gridCol w="1757201">
                  <a:extLst>
                    <a:ext uri="{9D8B030D-6E8A-4147-A177-3AD203B41FA5}">
                      <a16:colId xmlns:a16="http://schemas.microsoft.com/office/drawing/2014/main" val="158749819"/>
                    </a:ext>
                  </a:extLst>
                </a:gridCol>
                <a:gridCol w="8918101">
                  <a:extLst>
                    <a:ext uri="{9D8B030D-6E8A-4147-A177-3AD203B41FA5}">
                      <a16:colId xmlns:a16="http://schemas.microsoft.com/office/drawing/2014/main" val="3480218336"/>
                    </a:ext>
                  </a:extLst>
                </a:gridCol>
              </a:tblGrid>
              <a:tr h="2486603">
                <a:tc>
                  <a:txBody>
                    <a:bodyPr/>
                    <a:lstStyle/>
                    <a:p>
                      <a:r>
                        <a:rPr lang="en-GB" sz="1600" dirty="0">
                          <a:latin typeface="Arial" panose="020B0604020202020204" pitchFamily="34" charset="0"/>
                          <a:cs typeface="Arial" panose="020B0604020202020204" pitchFamily="34" charset="0"/>
                        </a:rPr>
                        <a:t>Very-high-risk</a:t>
                      </a:r>
                    </a:p>
                  </a:txBody>
                  <a:tcPr>
                    <a:solidFill>
                      <a:schemeClr val="accent1">
                        <a:lumMod val="50000"/>
                      </a:schemeClr>
                    </a:solidFill>
                  </a:tcPr>
                </a:tc>
                <a:tc>
                  <a:txBody>
                    <a:bodyPr/>
                    <a:lstStyle/>
                    <a:p>
                      <a:pPr marL="0" indent="0">
                        <a:buClr>
                          <a:schemeClr val="accent2"/>
                        </a:buClr>
                        <a:buFont typeface="Arial" panose="020B0604020202020204" pitchFamily="34" charset="0"/>
                        <a:buNone/>
                      </a:pPr>
                      <a:r>
                        <a:rPr lang="en-GB" sz="1600" b="1" dirty="0">
                          <a:latin typeface="Arial" panose="020B0604020202020204" pitchFamily="34" charset="0"/>
                          <a:cs typeface="Arial" panose="020B0604020202020204" pitchFamily="34" charset="0"/>
                        </a:rPr>
                        <a:t>Subjects with any of the following:</a:t>
                      </a:r>
                    </a:p>
                    <a:p>
                      <a:pPr marL="285750" indent="-285750">
                        <a:buClr>
                          <a:schemeClr val="accent2"/>
                        </a:buClr>
                        <a:buFont typeface="Arial" panose="020B0604020202020204" pitchFamily="34" charset="0"/>
                        <a:buChar char="•"/>
                      </a:pPr>
                      <a:r>
                        <a:rPr lang="en-GB" sz="1600" dirty="0">
                          <a:latin typeface="Arial" panose="020B0604020202020204" pitchFamily="34" charset="0"/>
                          <a:cs typeface="Arial" panose="020B0604020202020204" pitchFamily="34" charset="0"/>
                        </a:rPr>
                        <a:t>Documented CVD, clinical or unequivocal on imaging. Documented clinical CVD includes previous AMI, ACS, coronary revascularisation and other arterial revascularisation procedures, stroke and TIA, aortic aneurysm and PAD. Unequivocally documented CVD on imaging includes significant plaque on coronary angiography or carotid ultrasound. It does NOT include some increase in continuous imaging parameters such as intima–media thickness of the carotid artery</a:t>
                      </a:r>
                    </a:p>
                    <a:p>
                      <a:pPr marL="285750" indent="-285750">
                        <a:buClr>
                          <a:schemeClr val="accent2"/>
                        </a:buClr>
                        <a:buFont typeface="Arial" panose="020B0604020202020204" pitchFamily="34" charset="0"/>
                        <a:buChar char="•"/>
                      </a:pPr>
                      <a:r>
                        <a:rPr lang="en-GB" sz="1600" dirty="0">
                          <a:latin typeface="Arial" panose="020B0604020202020204" pitchFamily="34" charset="0"/>
                          <a:cs typeface="Arial" panose="020B0604020202020204" pitchFamily="34" charset="0"/>
                        </a:rPr>
                        <a:t>DM with target organ damage such as proteinuria or with a major risk factor such as smoking or marked hypercholesterolaemia or marked hypertension</a:t>
                      </a:r>
                    </a:p>
                    <a:p>
                      <a:pPr marL="285750" indent="-285750">
                        <a:buClr>
                          <a:schemeClr val="accent2"/>
                        </a:buClr>
                        <a:buFont typeface="Arial" panose="020B0604020202020204" pitchFamily="34" charset="0"/>
                        <a:buChar char="•"/>
                      </a:pPr>
                      <a:r>
                        <a:rPr lang="en-GB" sz="1600" dirty="0">
                          <a:latin typeface="Arial" panose="020B0604020202020204" pitchFamily="34" charset="0"/>
                          <a:cs typeface="Arial" panose="020B0604020202020204" pitchFamily="34" charset="0"/>
                        </a:rPr>
                        <a:t>Severe CKD (GFR &lt;30 mL/min/1.73 m</a:t>
                      </a:r>
                      <a:r>
                        <a:rPr lang="en-GB" sz="1600" baseline="30000" dirty="0">
                          <a:latin typeface="Arial" panose="020B0604020202020204" pitchFamily="34" charset="0"/>
                          <a:cs typeface="Arial" panose="020B0604020202020204" pitchFamily="34" charset="0"/>
                        </a:rPr>
                        <a:t>2</a:t>
                      </a:r>
                      <a:r>
                        <a:rPr lang="en-GB" sz="1600" dirty="0">
                          <a:latin typeface="Arial" panose="020B0604020202020204" pitchFamily="34" charset="0"/>
                          <a:cs typeface="Arial" panose="020B0604020202020204" pitchFamily="34" charset="0"/>
                        </a:rPr>
                        <a:t>)</a:t>
                      </a:r>
                    </a:p>
                    <a:p>
                      <a:pPr marL="285750" indent="-285750">
                        <a:buClr>
                          <a:schemeClr val="accent2"/>
                        </a:buClr>
                        <a:buFont typeface="Arial" panose="020B0604020202020204" pitchFamily="34" charset="0"/>
                        <a:buChar char="•"/>
                      </a:pPr>
                      <a:r>
                        <a:rPr lang="en-GB" sz="1600" dirty="0">
                          <a:latin typeface="Arial" panose="020B0604020202020204" pitchFamily="34" charset="0"/>
                          <a:cs typeface="Arial" panose="020B0604020202020204" pitchFamily="34" charset="0"/>
                        </a:rPr>
                        <a:t>A calculated SCORE ≥10%</a:t>
                      </a:r>
                    </a:p>
                  </a:txBody>
                  <a:tcPr/>
                </a:tc>
                <a:extLst>
                  <a:ext uri="{0D108BD9-81ED-4DB2-BD59-A6C34878D82A}">
                    <a16:rowId xmlns:a16="http://schemas.microsoft.com/office/drawing/2014/main" val="4066479057"/>
                  </a:ext>
                </a:extLst>
              </a:tr>
              <a:tr h="1767585">
                <a:tc>
                  <a:txBody>
                    <a:bodyPr/>
                    <a:lstStyle/>
                    <a:p>
                      <a:r>
                        <a:rPr lang="en-GB" sz="1600" dirty="0">
                          <a:latin typeface="Arial" panose="020B0604020202020204" pitchFamily="34" charset="0"/>
                          <a:cs typeface="Arial" panose="020B0604020202020204" pitchFamily="34" charset="0"/>
                        </a:rPr>
                        <a:t>High-risk</a:t>
                      </a:r>
                    </a:p>
                  </a:txBody>
                  <a:tcPr>
                    <a:solidFill>
                      <a:schemeClr val="accent1">
                        <a:lumMod val="75000"/>
                      </a:schemeClr>
                    </a:solidFill>
                  </a:tcPr>
                </a:tc>
                <a:tc>
                  <a:txBody>
                    <a:bodyPr/>
                    <a:lstStyle/>
                    <a:p>
                      <a:r>
                        <a:rPr lang="en-GB" sz="1600" b="1" dirty="0">
                          <a:latin typeface="Arial" panose="020B0604020202020204" pitchFamily="34" charset="0"/>
                          <a:cs typeface="Arial" panose="020B0604020202020204" pitchFamily="34" charset="0"/>
                        </a:rPr>
                        <a:t>Subjects with:</a:t>
                      </a:r>
                    </a:p>
                    <a:p>
                      <a:pPr marL="285750" indent="-285750">
                        <a:buClr>
                          <a:schemeClr val="accent2"/>
                        </a:buClr>
                        <a:buFont typeface="Arial" panose="020B0604020202020204" pitchFamily="34" charset="0"/>
                        <a:buChar char="•"/>
                      </a:pPr>
                      <a:r>
                        <a:rPr lang="en-GB" sz="1600" dirty="0">
                          <a:latin typeface="Arial" panose="020B0604020202020204" pitchFamily="34" charset="0"/>
                          <a:cs typeface="Arial" panose="020B0604020202020204" pitchFamily="34" charset="0"/>
                        </a:rPr>
                        <a:t>Markedly elevated single risk factors, in particular cholesterol &gt;8 mmol/L (&gt;310 mg/</a:t>
                      </a:r>
                      <a:r>
                        <a:rPr lang="en-GB" sz="1600" dirty="0" err="1">
                          <a:latin typeface="Arial" panose="020B0604020202020204" pitchFamily="34" charset="0"/>
                          <a:cs typeface="Arial" panose="020B0604020202020204" pitchFamily="34" charset="0"/>
                        </a:rPr>
                        <a:t>dL</a:t>
                      </a:r>
                      <a:r>
                        <a:rPr lang="en-GB" sz="1600" dirty="0">
                          <a:latin typeface="Arial" panose="020B0604020202020204" pitchFamily="34" charset="0"/>
                          <a:cs typeface="Arial" panose="020B0604020202020204" pitchFamily="34" charset="0"/>
                        </a:rPr>
                        <a:t>) (e.g. in familial hypercholesterolaemia) or BP ≥180/110 mmHg</a:t>
                      </a:r>
                    </a:p>
                    <a:p>
                      <a:pPr marL="285750" indent="-285750">
                        <a:buClr>
                          <a:schemeClr val="accent2"/>
                        </a:buClr>
                        <a:buFont typeface="Arial" panose="020B0604020202020204" pitchFamily="34" charset="0"/>
                        <a:buChar char="•"/>
                      </a:pPr>
                      <a:r>
                        <a:rPr lang="en-GB" sz="1600" dirty="0">
                          <a:latin typeface="Arial" panose="020B0604020202020204" pitchFamily="34" charset="0"/>
                          <a:cs typeface="Arial" panose="020B0604020202020204" pitchFamily="34" charset="0"/>
                        </a:rPr>
                        <a:t>Most other people with DM (with the exception of young people with type 1 DM and without major risk factors that may be at low or moderate risk</a:t>
                      </a:r>
                    </a:p>
                    <a:p>
                      <a:pPr marL="285750" indent="-285750">
                        <a:buClr>
                          <a:schemeClr val="accent2"/>
                        </a:buClr>
                        <a:buFont typeface="Arial" panose="020B0604020202020204" pitchFamily="34" charset="0"/>
                        <a:buChar char="•"/>
                      </a:pPr>
                      <a:r>
                        <a:rPr lang="en-GB" sz="1600" dirty="0">
                          <a:latin typeface="Arial" panose="020B0604020202020204" pitchFamily="34" charset="0"/>
                          <a:cs typeface="Arial" panose="020B0604020202020204" pitchFamily="34" charset="0"/>
                        </a:rPr>
                        <a:t>Moderate CKD (GFR 30-59 mL/min/1.73 m2)</a:t>
                      </a:r>
                    </a:p>
                    <a:p>
                      <a:pPr marL="285750" indent="-285750">
                        <a:buClr>
                          <a:schemeClr val="accent2"/>
                        </a:buClr>
                        <a:buFont typeface="Arial" panose="020B0604020202020204" pitchFamily="34" charset="0"/>
                        <a:buChar char="•"/>
                      </a:pPr>
                      <a:r>
                        <a:rPr lang="en-GB" sz="1600" dirty="0">
                          <a:latin typeface="Arial" panose="020B0604020202020204" pitchFamily="34" charset="0"/>
                          <a:cs typeface="Arial" panose="020B0604020202020204" pitchFamily="34" charset="0"/>
                        </a:rPr>
                        <a:t>A calculated SCORE ≥5% and &lt;10%</a:t>
                      </a:r>
                    </a:p>
                  </a:txBody>
                  <a:tcPr/>
                </a:tc>
                <a:extLst>
                  <a:ext uri="{0D108BD9-81ED-4DB2-BD59-A6C34878D82A}">
                    <a16:rowId xmlns:a16="http://schemas.microsoft.com/office/drawing/2014/main" val="718423573"/>
                  </a:ext>
                </a:extLst>
              </a:tr>
              <a:tr h="364502">
                <a:tc>
                  <a:txBody>
                    <a:bodyPr/>
                    <a:lstStyle/>
                    <a:p>
                      <a:r>
                        <a:rPr lang="en-GB" sz="1600" dirty="0">
                          <a:latin typeface="Arial" panose="020B0604020202020204" pitchFamily="34" charset="0"/>
                          <a:cs typeface="Arial" panose="020B0604020202020204" pitchFamily="34" charset="0"/>
                        </a:rPr>
                        <a:t>Moderate-risk</a:t>
                      </a:r>
                    </a:p>
                  </a:txBody>
                  <a:tcPr/>
                </a:tc>
                <a:tc>
                  <a:txBody>
                    <a:bodyPr/>
                    <a:lstStyle/>
                    <a:p>
                      <a:pPr marL="285750" indent="-285750">
                        <a:buClr>
                          <a:schemeClr val="accent2"/>
                        </a:buClr>
                        <a:buFont typeface="Arial" panose="020B0604020202020204" pitchFamily="34" charset="0"/>
                        <a:buChar char="•"/>
                      </a:pPr>
                      <a:r>
                        <a:rPr lang="en-GB" sz="1600" dirty="0">
                          <a:latin typeface="Arial" panose="020B0604020202020204" pitchFamily="34" charset="0"/>
                          <a:cs typeface="Arial" panose="020B0604020202020204" pitchFamily="34" charset="0"/>
                        </a:rPr>
                        <a:t>SCORE is ≥1% and &lt;5% at 10 years. Many middle-aged subjects belong to this category</a:t>
                      </a:r>
                    </a:p>
                  </a:txBody>
                  <a:tcPr/>
                </a:tc>
                <a:extLst>
                  <a:ext uri="{0D108BD9-81ED-4DB2-BD59-A6C34878D82A}">
                    <a16:rowId xmlns:a16="http://schemas.microsoft.com/office/drawing/2014/main" val="1217441716"/>
                  </a:ext>
                </a:extLst>
              </a:tr>
              <a:tr h="364502">
                <a:tc>
                  <a:txBody>
                    <a:bodyPr/>
                    <a:lstStyle/>
                    <a:p>
                      <a:r>
                        <a:rPr lang="en-GB" sz="1600" dirty="0">
                          <a:latin typeface="Arial" panose="020B0604020202020204" pitchFamily="34" charset="0"/>
                          <a:cs typeface="Arial" panose="020B0604020202020204" pitchFamily="34" charset="0"/>
                        </a:rPr>
                        <a:t>Low-risk</a:t>
                      </a:r>
                    </a:p>
                  </a:txBody>
                  <a:tcPr>
                    <a:solidFill>
                      <a:schemeClr val="accent1">
                        <a:lumMod val="60000"/>
                        <a:lumOff val="40000"/>
                      </a:schemeClr>
                    </a:solidFill>
                  </a:tcPr>
                </a:tc>
                <a:tc>
                  <a:txBody>
                    <a:bodyPr/>
                    <a:lstStyle/>
                    <a:p>
                      <a:pPr marL="285750" indent="-285750">
                        <a:buClr>
                          <a:schemeClr val="accent2"/>
                        </a:buClr>
                        <a:buFont typeface="Arial" panose="020B0604020202020204" pitchFamily="34" charset="0"/>
                        <a:buChar char="•"/>
                      </a:pPr>
                      <a:r>
                        <a:rPr lang="en-GB" sz="1600" dirty="0">
                          <a:latin typeface="Arial" panose="020B0604020202020204" pitchFamily="34" charset="0"/>
                          <a:cs typeface="Arial" panose="020B0604020202020204" pitchFamily="34" charset="0"/>
                        </a:rPr>
                        <a:t>SCORE &lt;1%</a:t>
                      </a:r>
                    </a:p>
                  </a:txBody>
                  <a:tcPr/>
                </a:tc>
                <a:extLst>
                  <a:ext uri="{0D108BD9-81ED-4DB2-BD59-A6C34878D82A}">
                    <a16:rowId xmlns:a16="http://schemas.microsoft.com/office/drawing/2014/main" val="4107719128"/>
                  </a:ext>
                </a:extLst>
              </a:tr>
            </a:tbl>
          </a:graphicData>
        </a:graphic>
      </p:graphicFrame>
    </p:spTree>
    <p:custDataLst>
      <p:tags r:id="rId1"/>
    </p:custDataLst>
    <p:extLst>
      <p:ext uri="{BB962C8B-B14F-4D97-AF65-F5344CB8AC3E}">
        <p14:creationId xmlns:p14="http://schemas.microsoft.com/office/powerpoint/2010/main" val="1869707209"/>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14">
            <a:extLst>
              <a:ext uri="{FF2B5EF4-FFF2-40B4-BE49-F238E27FC236}">
                <a16:creationId xmlns:a16="http://schemas.microsoft.com/office/drawing/2014/main" id="{E21C46A4-BFF7-FB4C-AE0E-F753A37596A6}"/>
              </a:ext>
            </a:extLst>
          </p:cNvPr>
          <p:cNvGraphicFramePr>
            <a:graphicFrameLocks noGrp="1"/>
          </p:cNvGraphicFramePr>
          <p:nvPr>
            <p:ph sz="quarter" idx="12"/>
            <p:extLst>
              <p:ext uri="{D42A27DB-BD31-4B8C-83A1-F6EECF244321}">
                <p14:modId xmlns:p14="http://schemas.microsoft.com/office/powerpoint/2010/main" val="3274069758"/>
              </p:ext>
            </p:extLst>
          </p:nvPr>
        </p:nvGraphicFramePr>
        <p:xfrm>
          <a:off x="620713" y="1425575"/>
          <a:ext cx="10962000" cy="2956560"/>
        </p:xfrm>
        <a:graphic>
          <a:graphicData uri="http://schemas.openxmlformats.org/drawingml/2006/table">
            <a:tbl>
              <a:tblPr firstCol="1" bandRow="1">
                <a:tableStyleId>{5C22544A-7EE6-4342-B048-85BDC9FD1C3A}</a:tableStyleId>
              </a:tblPr>
              <a:tblGrid>
                <a:gridCol w="2368444">
                  <a:extLst>
                    <a:ext uri="{9D8B030D-6E8A-4147-A177-3AD203B41FA5}">
                      <a16:colId xmlns:a16="http://schemas.microsoft.com/office/drawing/2014/main" val="158749819"/>
                    </a:ext>
                  </a:extLst>
                </a:gridCol>
                <a:gridCol w="8593556">
                  <a:extLst>
                    <a:ext uri="{9D8B030D-6E8A-4147-A177-3AD203B41FA5}">
                      <a16:colId xmlns:a16="http://schemas.microsoft.com/office/drawing/2014/main" val="3480218336"/>
                    </a:ext>
                  </a:extLst>
                </a:gridCol>
              </a:tblGrid>
              <a:tr h="370840">
                <a:tc>
                  <a:txBody>
                    <a:bodyPr/>
                    <a:lstStyle/>
                    <a:p>
                      <a:r>
                        <a:rPr lang="en-GB" dirty="0">
                          <a:latin typeface="Arial" panose="020B0604020202020204" pitchFamily="34" charset="0"/>
                          <a:cs typeface="Arial" panose="020B0604020202020204" pitchFamily="34" charset="0"/>
                        </a:rPr>
                        <a:t>Very-high-risk</a:t>
                      </a:r>
                    </a:p>
                  </a:txBody>
                  <a:tcPr>
                    <a:solidFill>
                      <a:schemeClr val="accent1">
                        <a:lumMod val="50000"/>
                      </a:schemeClr>
                    </a:solidFill>
                  </a:tcPr>
                </a:tc>
                <a:tc>
                  <a:txBody>
                    <a:bodyPr/>
                    <a:lstStyle/>
                    <a:p>
                      <a:pPr marL="285750" indent="-285750">
                        <a:spcAft>
                          <a:spcPts val="600"/>
                        </a:spcAft>
                        <a:buClr>
                          <a:schemeClr val="accent2"/>
                        </a:buClr>
                        <a:buFont typeface="Arial" panose="020B0604020202020204" pitchFamily="34" charset="0"/>
                        <a:buChar char="•"/>
                      </a:pPr>
                      <a:r>
                        <a:rPr lang="en-GB" dirty="0">
                          <a:latin typeface="Arial" panose="020B0604020202020204" pitchFamily="34" charset="0"/>
                          <a:cs typeface="Arial" panose="020B0604020202020204" pitchFamily="34" charset="0"/>
                        </a:rPr>
                        <a:t>DM with target organ damage such as proteinuria or with a major risk factor such as smoking or marked hypercholesterolaemia or marked hypertension</a:t>
                      </a:r>
                    </a:p>
                    <a:p>
                      <a:pPr marL="285750" indent="-285750">
                        <a:spcAft>
                          <a:spcPts val="600"/>
                        </a:spcAft>
                        <a:buClr>
                          <a:schemeClr val="accent2"/>
                        </a:buClr>
                        <a:buFont typeface="Arial" panose="020B0604020202020204" pitchFamily="34" charset="0"/>
                        <a:buChar char="•"/>
                      </a:pPr>
                      <a:r>
                        <a:rPr lang="en-GB" dirty="0">
                          <a:latin typeface="Arial" panose="020B0604020202020204" pitchFamily="34" charset="0"/>
                          <a:cs typeface="Arial" panose="020B0604020202020204" pitchFamily="34" charset="0"/>
                        </a:rPr>
                        <a:t>Severe CKD (GFR &lt;30 mL/min/1.73 m</a:t>
                      </a:r>
                      <a:r>
                        <a:rPr lang="en-GB" baseline="30000" dirty="0">
                          <a:latin typeface="Arial" panose="020B0604020202020204" pitchFamily="34" charset="0"/>
                          <a:cs typeface="Arial" panose="020B0604020202020204" pitchFamily="34" charset="0"/>
                        </a:rPr>
                        <a:t>2</a:t>
                      </a:r>
                      <a:r>
                        <a:rPr lang="en-GB" dirty="0">
                          <a:latin typeface="Arial" panose="020B0604020202020204" pitchFamily="34" charset="0"/>
                          <a:cs typeface="Arial" panose="020B0604020202020204" pitchFamily="34" charset="0"/>
                        </a:rPr>
                        <a:t>)</a:t>
                      </a:r>
                    </a:p>
                    <a:p>
                      <a:pPr marL="285750" indent="-285750">
                        <a:spcAft>
                          <a:spcPts val="600"/>
                        </a:spcAft>
                        <a:buClr>
                          <a:schemeClr val="accent2"/>
                        </a:buClr>
                        <a:buFont typeface="Arial" panose="020B0604020202020204" pitchFamily="34" charset="0"/>
                        <a:buChar char="•"/>
                      </a:pPr>
                      <a:r>
                        <a:rPr lang="en-GB" dirty="0">
                          <a:latin typeface="Arial" panose="020B0604020202020204" pitchFamily="34" charset="0"/>
                          <a:cs typeface="Arial" panose="020B0604020202020204" pitchFamily="34" charset="0"/>
                        </a:rPr>
                        <a:t>A calculated SCORE ≥10%</a:t>
                      </a:r>
                    </a:p>
                  </a:txBody>
                  <a:tcPr/>
                </a:tc>
                <a:extLst>
                  <a:ext uri="{0D108BD9-81ED-4DB2-BD59-A6C34878D82A}">
                    <a16:rowId xmlns:a16="http://schemas.microsoft.com/office/drawing/2014/main" val="4066479057"/>
                  </a:ext>
                </a:extLst>
              </a:tr>
              <a:tr h="370840">
                <a:tc>
                  <a:txBody>
                    <a:bodyPr/>
                    <a:lstStyle/>
                    <a:p>
                      <a:r>
                        <a:rPr lang="en-GB" dirty="0">
                          <a:latin typeface="Arial" panose="020B0604020202020204" pitchFamily="34" charset="0"/>
                          <a:cs typeface="Arial" panose="020B0604020202020204" pitchFamily="34" charset="0"/>
                        </a:rPr>
                        <a:t>High-risk</a:t>
                      </a:r>
                    </a:p>
                  </a:txBody>
                  <a:tcPr>
                    <a:solidFill>
                      <a:schemeClr val="accent1">
                        <a:lumMod val="75000"/>
                      </a:schemeClr>
                    </a:solidFill>
                  </a:tcPr>
                </a:tc>
                <a:tc>
                  <a:txBody>
                    <a:bodyPr/>
                    <a:lstStyle/>
                    <a:p>
                      <a:pPr>
                        <a:spcAft>
                          <a:spcPts val="600"/>
                        </a:spcAft>
                      </a:pPr>
                      <a:r>
                        <a:rPr lang="en-GB" b="1" dirty="0">
                          <a:latin typeface="Arial" panose="020B0604020202020204" pitchFamily="34" charset="0"/>
                          <a:cs typeface="Arial" panose="020B0604020202020204" pitchFamily="34" charset="0"/>
                        </a:rPr>
                        <a:t>Subjects with:</a:t>
                      </a:r>
                    </a:p>
                    <a:p>
                      <a:pPr marL="285750" indent="-285750">
                        <a:spcAft>
                          <a:spcPts val="600"/>
                        </a:spcAft>
                        <a:buClr>
                          <a:schemeClr val="accent2"/>
                        </a:buClr>
                        <a:buFont typeface="Arial" panose="020B0604020202020204" pitchFamily="34" charset="0"/>
                        <a:buChar char="•"/>
                      </a:pPr>
                      <a:r>
                        <a:rPr lang="en-GB" dirty="0">
                          <a:latin typeface="Arial" panose="020B0604020202020204" pitchFamily="34" charset="0"/>
                          <a:cs typeface="Arial" panose="020B0604020202020204" pitchFamily="34" charset="0"/>
                        </a:rPr>
                        <a:t>Markedly elevated single risk factors, in particular cholesterol &gt;8 mmol/L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(&gt;310 mg/</a:t>
                      </a:r>
                      <a:r>
                        <a:rPr lang="en-GB" dirty="0" err="1">
                          <a:latin typeface="Arial" panose="020B0604020202020204" pitchFamily="34" charset="0"/>
                          <a:cs typeface="Arial" panose="020B0604020202020204" pitchFamily="34" charset="0"/>
                        </a:rPr>
                        <a:t>dL</a:t>
                      </a:r>
                      <a:r>
                        <a:rPr lang="en-GB" dirty="0">
                          <a:latin typeface="Arial" panose="020B0604020202020204" pitchFamily="34" charset="0"/>
                          <a:cs typeface="Arial" panose="020B0604020202020204" pitchFamily="34" charset="0"/>
                        </a:rPr>
                        <a:t>) (e.g. in familial hypercholesterolaemia) or BP ≥180/110 mmHg</a:t>
                      </a:r>
                    </a:p>
                    <a:p>
                      <a:pPr marL="285750" indent="-285750">
                        <a:spcAft>
                          <a:spcPts val="600"/>
                        </a:spcAft>
                        <a:buClr>
                          <a:schemeClr val="accent2"/>
                        </a:buClr>
                        <a:buFont typeface="Arial" panose="020B0604020202020204" pitchFamily="34" charset="0"/>
                        <a:buChar char="•"/>
                      </a:pPr>
                      <a:r>
                        <a:rPr lang="en-GB" dirty="0">
                          <a:latin typeface="Arial" panose="020B0604020202020204" pitchFamily="34" charset="0"/>
                          <a:cs typeface="Arial" panose="020B0604020202020204" pitchFamily="34" charset="0"/>
                        </a:rPr>
                        <a:t>Most other people with DM (with the exception of young people with type 1 DM and without major risk factors that my be at low or moderate risk</a:t>
                      </a:r>
                    </a:p>
                  </a:txBody>
                  <a:tcPr/>
                </a:tc>
                <a:extLst>
                  <a:ext uri="{0D108BD9-81ED-4DB2-BD59-A6C34878D82A}">
                    <a16:rowId xmlns:a16="http://schemas.microsoft.com/office/drawing/2014/main" val="718423573"/>
                  </a:ext>
                </a:extLst>
              </a:tr>
            </a:tbl>
          </a:graphicData>
        </a:graphic>
      </p:graphicFrame>
      <p:sp>
        <p:nvSpPr>
          <p:cNvPr id="4" name="Title 3">
            <a:extLst>
              <a:ext uri="{FF2B5EF4-FFF2-40B4-BE49-F238E27FC236}">
                <a16:creationId xmlns:a16="http://schemas.microsoft.com/office/drawing/2014/main" id="{D9F959B4-2290-1E4D-8FE0-11AE0F6A4B89}"/>
              </a:ext>
            </a:extLst>
          </p:cNvPr>
          <p:cNvSpPr>
            <a:spLocks noGrp="1"/>
          </p:cNvSpPr>
          <p:nvPr>
            <p:ph type="title"/>
          </p:nvPr>
        </p:nvSpPr>
        <p:spPr/>
        <p:txBody>
          <a:bodyPr/>
          <a:lstStyle/>
          <a:p>
            <a:r>
              <a:rPr lang="it-IT" altLang="it-IT"/>
              <a:t>DM &amp; CV Risk – ESC 2016 Guidelines</a:t>
            </a:r>
            <a:endParaRPr lang="en-US" dirty="0"/>
          </a:p>
        </p:txBody>
      </p:sp>
      <p:sp>
        <p:nvSpPr>
          <p:cNvPr id="3" name="Slide Number Placeholder 2">
            <a:extLst>
              <a:ext uri="{FF2B5EF4-FFF2-40B4-BE49-F238E27FC236}">
                <a16:creationId xmlns:a16="http://schemas.microsoft.com/office/drawing/2014/main" id="{170E2DBF-90AD-1E4F-A1C8-78DBCD4F22E5}"/>
              </a:ext>
            </a:extLst>
          </p:cNvPr>
          <p:cNvSpPr>
            <a:spLocks noGrp="1"/>
          </p:cNvSpPr>
          <p:nvPr>
            <p:ph type="sldNum" sz="quarter" idx="4"/>
          </p:nvPr>
        </p:nvSpPr>
        <p:spPr/>
        <p:txBody>
          <a:bodyPr/>
          <a:lstStyle/>
          <a:p>
            <a:fld id="{39677761-6DDB-401A-98A2-092195DC01E3}" type="slidenum">
              <a:rPr lang="es-ES_tradnl" smtClean="0"/>
              <a:pPr/>
              <a:t>47</a:t>
            </a:fld>
            <a:endParaRPr lang="es-ES_tradnl"/>
          </a:p>
        </p:txBody>
      </p:sp>
      <p:sp>
        <p:nvSpPr>
          <p:cNvPr id="10" name="Content Placeholder 9">
            <a:extLst>
              <a:ext uri="{FF2B5EF4-FFF2-40B4-BE49-F238E27FC236}">
                <a16:creationId xmlns:a16="http://schemas.microsoft.com/office/drawing/2014/main" id="{37D75E4D-4541-C541-B768-07C954EB76A0}"/>
              </a:ext>
            </a:extLst>
          </p:cNvPr>
          <p:cNvSpPr>
            <a:spLocks noGrp="1"/>
          </p:cNvSpPr>
          <p:nvPr>
            <p:ph sz="quarter" idx="15"/>
          </p:nvPr>
        </p:nvSpPr>
        <p:spPr>
          <a:xfrm>
            <a:off x="620183" y="6273849"/>
            <a:ext cx="10180339" cy="365125"/>
          </a:xfrm>
        </p:spPr>
        <p:txBody>
          <a:bodyPr/>
          <a:lstStyle/>
          <a:p>
            <a:r>
              <a:rPr lang="en-GB" dirty="0"/>
              <a:t>BP, blood pressure; CKD, chronic kidney disease; CV, cardiovascular; CVD, cardiovascular disease; DM, diabetes mellitus; ESC, European Society of Cardiology; GFR, glomerular filtration rate; SCORE, Systematic Coronary Risk Estimation</a:t>
            </a:r>
          </a:p>
          <a:p>
            <a:r>
              <a:rPr lang="en-GB" dirty="0" err="1"/>
              <a:t>Piepoli</a:t>
            </a:r>
            <a:r>
              <a:rPr lang="en-GB" dirty="0"/>
              <a:t> M, et al. </a:t>
            </a:r>
            <a:r>
              <a:rPr lang="en-GB" dirty="0" err="1"/>
              <a:t>Eur</a:t>
            </a:r>
            <a:r>
              <a:rPr lang="en-GB" dirty="0"/>
              <a:t> Heart J. 2016;37:2315-81</a:t>
            </a:r>
          </a:p>
        </p:txBody>
      </p:sp>
    </p:spTree>
    <p:custDataLst>
      <p:tags r:id="rId1"/>
    </p:custDataLst>
    <p:extLst>
      <p:ext uri="{BB962C8B-B14F-4D97-AF65-F5344CB8AC3E}">
        <p14:creationId xmlns:p14="http://schemas.microsoft.com/office/powerpoint/2010/main" val="1280771166"/>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ontent Placeholder 14">
            <a:extLst>
              <a:ext uri="{FF2B5EF4-FFF2-40B4-BE49-F238E27FC236}">
                <a16:creationId xmlns:a16="http://schemas.microsoft.com/office/drawing/2014/main" id="{14935F54-649E-924D-A8DC-46C474D43CBA}"/>
              </a:ext>
            </a:extLst>
          </p:cNvPr>
          <p:cNvGraphicFramePr>
            <a:graphicFrameLocks noGrp="1"/>
          </p:cNvGraphicFramePr>
          <p:nvPr>
            <p:ph sz="quarter" idx="12"/>
            <p:extLst>
              <p:ext uri="{D42A27DB-BD31-4B8C-83A1-F6EECF244321}">
                <p14:modId xmlns:p14="http://schemas.microsoft.com/office/powerpoint/2010/main" val="1795358195"/>
              </p:ext>
            </p:extLst>
          </p:nvPr>
        </p:nvGraphicFramePr>
        <p:xfrm>
          <a:off x="620713" y="1425575"/>
          <a:ext cx="10962000" cy="4102100"/>
        </p:xfrm>
        <a:graphic>
          <a:graphicData uri="http://schemas.openxmlformats.org/drawingml/2006/table">
            <a:tbl>
              <a:tblPr firstCol="1" bandRow="1">
                <a:tableStyleId>{5C22544A-7EE6-4342-B048-85BDC9FD1C3A}</a:tableStyleId>
              </a:tblPr>
              <a:tblGrid>
                <a:gridCol w="2368444">
                  <a:extLst>
                    <a:ext uri="{9D8B030D-6E8A-4147-A177-3AD203B41FA5}">
                      <a16:colId xmlns:a16="http://schemas.microsoft.com/office/drawing/2014/main" val="158749819"/>
                    </a:ext>
                  </a:extLst>
                </a:gridCol>
                <a:gridCol w="8593556">
                  <a:extLst>
                    <a:ext uri="{9D8B030D-6E8A-4147-A177-3AD203B41FA5}">
                      <a16:colId xmlns:a16="http://schemas.microsoft.com/office/drawing/2014/main" val="3480218336"/>
                    </a:ext>
                  </a:extLst>
                </a:gridCol>
              </a:tblGrid>
              <a:tr h="370840">
                <a:tc>
                  <a:txBody>
                    <a:bodyPr/>
                    <a:lstStyle/>
                    <a:p>
                      <a:r>
                        <a:rPr lang="en-GB" dirty="0">
                          <a:latin typeface="Arial" panose="020B0604020202020204" pitchFamily="34" charset="0"/>
                          <a:cs typeface="Arial" panose="020B0604020202020204" pitchFamily="34" charset="0"/>
                        </a:rPr>
                        <a:t>Very-high-risk</a:t>
                      </a:r>
                    </a:p>
                  </a:txBody>
                  <a:tcPr>
                    <a:solidFill>
                      <a:schemeClr val="accent1">
                        <a:lumMod val="50000"/>
                      </a:schemeClr>
                    </a:solidFill>
                  </a:tcPr>
                </a:tc>
                <a:tc>
                  <a:txBody>
                    <a:bodyPr/>
                    <a:lstStyle/>
                    <a:p>
                      <a:pPr marL="0" indent="0">
                        <a:spcAft>
                          <a:spcPts val="700"/>
                        </a:spcAft>
                        <a:buClr>
                          <a:schemeClr val="accent2"/>
                        </a:buClr>
                        <a:buFont typeface="Arial" panose="020B0604020202020204" pitchFamily="34" charset="0"/>
                        <a:buNone/>
                      </a:pPr>
                      <a:r>
                        <a:rPr lang="en-GB" b="1" dirty="0">
                          <a:latin typeface="Arial" panose="020B0604020202020204" pitchFamily="34" charset="0"/>
                          <a:cs typeface="Arial" panose="020B0604020202020204" pitchFamily="34" charset="0"/>
                        </a:rPr>
                        <a:t>People with any of the following:</a:t>
                      </a:r>
                    </a:p>
                    <a:p>
                      <a:pPr marL="285750" indent="-285750">
                        <a:spcAft>
                          <a:spcPts val="700"/>
                        </a:spcAft>
                        <a:buClr>
                          <a:schemeClr val="accent2"/>
                        </a:buClr>
                        <a:buFont typeface="Arial" panose="020B0604020202020204" pitchFamily="34" charset="0"/>
                        <a:buChar char="•"/>
                      </a:pPr>
                      <a:r>
                        <a:rPr lang="en-GB" dirty="0">
                          <a:latin typeface="Arial" panose="020B0604020202020204" pitchFamily="34" charset="0"/>
                          <a:cs typeface="Arial" panose="020B0604020202020204" pitchFamily="34" charset="0"/>
                        </a:rPr>
                        <a:t>Documented ASCVD, either clinical or unequivocal on imaging</a:t>
                      </a:r>
                    </a:p>
                    <a:p>
                      <a:pPr marL="285750" indent="-285750">
                        <a:spcAft>
                          <a:spcPts val="700"/>
                        </a:spcAft>
                        <a:buClr>
                          <a:schemeClr val="accent2"/>
                        </a:buClr>
                        <a:buFont typeface="Arial" panose="020B0604020202020204" pitchFamily="34" charset="0"/>
                        <a:buChar char="•"/>
                      </a:pPr>
                      <a:r>
                        <a:rPr lang="en-GB" dirty="0">
                          <a:latin typeface="Arial" panose="020B0604020202020204" pitchFamily="34" charset="0"/>
                          <a:cs typeface="Arial" panose="020B0604020202020204" pitchFamily="34" charset="0"/>
                        </a:rPr>
                        <a:t>Documented ASCVD includes previous ACS (MI or unstable angina), stable angina, coronary revascularisation (PCI, CABG and other arterial revascularisation procedures), stroke and TIA, and peripheral arterial disease. Unequivocally documented ASCVD on imaging incudes those findings that are known to be predictive of clinical events, such as significant plaque on coronary angiography or CT scan (multivessel coronary disease with two major epicardial arteries having &gt;50% stenosis) or on carotid ultrasound</a:t>
                      </a:r>
                    </a:p>
                    <a:p>
                      <a:pPr marL="285750" indent="-285750">
                        <a:spcAft>
                          <a:spcPts val="700"/>
                        </a:spcAft>
                        <a:buClr>
                          <a:schemeClr val="accent2"/>
                        </a:buClr>
                        <a:buFont typeface="Arial" panose="020B0604020202020204" pitchFamily="34" charset="0"/>
                        <a:buChar char="•"/>
                      </a:pPr>
                      <a:r>
                        <a:rPr lang="en-GB" dirty="0">
                          <a:latin typeface="Arial" panose="020B0604020202020204" pitchFamily="34" charset="0"/>
                          <a:cs typeface="Arial" panose="020B0604020202020204" pitchFamily="34" charset="0"/>
                        </a:rPr>
                        <a:t>DM with target organ damage, or at least three major risk factors, or early onset of T1DM of long durations (&gt;20 years)</a:t>
                      </a:r>
                    </a:p>
                    <a:p>
                      <a:pPr marL="285750" indent="-285750">
                        <a:spcAft>
                          <a:spcPts val="700"/>
                        </a:spcAft>
                        <a:buClr>
                          <a:schemeClr val="accent2"/>
                        </a:buClr>
                        <a:buFont typeface="Arial" panose="020B0604020202020204" pitchFamily="34" charset="0"/>
                        <a:buChar char="•"/>
                      </a:pPr>
                      <a:r>
                        <a:rPr lang="en-GB" dirty="0">
                          <a:latin typeface="Arial" panose="020B0604020202020204" pitchFamily="34" charset="0"/>
                          <a:cs typeface="Arial" panose="020B0604020202020204" pitchFamily="34" charset="0"/>
                        </a:rPr>
                        <a:t>(&gt;20 years). Severed CKD (eGFR &lt;30 mL/min/1.73 m</a:t>
                      </a:r>
                      <a:r>
                        <a:rPr lang="en-GB" baseline="30000" dirty="0">
                          <a:latin typeface="Arial" panose="020B0604020202020204" pitchFamily="34" charset="0"/>
                          <a:cs typeface="Arial" panose="020B0604020202020204" pitchFamily="34" charset="0"/>
                        </a:rPr>
                        <a:t>2</a:t>
                      </a:r>
                      <a:r>
                        <a:rPr lang="en-GB" dirty="0">
                          <a:latin typeface="Arial" panose="020B0604020202020204" pitchFamily="34" charset="0"/>
                          <a:cs typeface="Arial" panose="020B0604020202020204" pitchFamily="34" charset="0"/>
                        </a:rPr>
                        <a:t>)</a:t>
                      </a:r>
                    </a:p>
                    <a:p>
                      <a:pPr marL="285750" indent="-285750">
                        <a:spcAft>
                          <a:spcPts val="700"/>
                        </a:spcAft>
                        <a:buClr>
                          <a:schemeClr val="accent2"/>
                        </a:buClr>
                        <a:buFont typeface="Arial" panose="020B0604020202020204" pitchFamily="34" charset="0"/>
                        <a:buChar char="•"/>
                      </a:pPr>
                      <a:r>
                        <a:rPr lang="en-GB" dirty="0">
                          <a:latin typeface="Arial" panose="020B0604020202020204" pitchFamily="34" charset="0"/>
                          <a:cs typeface="Arial" panose="020B0604020202020204" pitchFamily="34" charset="0"/>
                        </a:rPr>
                        <a:t>A calculated SCORE ≥10% for 10-year risk of fatal CVD</a:t>
                      </a:r>
                    </a:p>
                  </a:txBody>
                  <a:tcPr/>
                </a:tc>
                <a:extLst>
                  <a:ext uri="{0D108BD9-81ED-4DB2-BD59-A6C34878D82A}">
                    <a16:rowId xmlns:a16="http://schemas.microsoft.com/office/drawing/2014/main" val="4066479057"/>
                  </a:ext>
                </a:extLst>
              </a:tr>
            </a:tbl>
          </a:graphicData>
        </a:graphic>
      </p:graphicFrame>
      <p:sp>
        <p:nvSpPr>
          <p:cNvPr id="8" name="Title 7">
            <a:extLst>
              <a:ext uri="{FF2B5EF4-FFF2-40B4-BE49-F238E27FC236}">
                <a16:creationId xmlns:a16="http://schemas.microsoft.com/office/drawing/2014/main" id="{984B702F-CF4B-2E40-8AC7-FA3D595ABEA4}"/>
              </a:ext>
            </a:extLst>
          </p:cNvPr>
          <p:cNvSpPr>
            <a:spLocks noGrp="1"/>
          </p:cNvSpPr>
          <p:nvPr>
            <p:ph type="title"/>
          </p:nvPr>
        </p:nvSpPr>
        <p:spPr/>
        <p:txBody>
          <a:bodyPr/>
          <a:lstStyle/>
          <a:p>
            <a:r>
              <a:rPr lang="en-GB"/>
              <a:t>CV Risk Categories 2019 – 1</a:t>
            </a:r>
          </a:p>
        </p:txBody>
      </p:sp>
      <p:sp>
        <p:nvSpPr>
          <p:cNvPr id="7" name="Slide Number Placeholder 6">
            <a:extLst>
              <a:ext uri="{FF2B5EF4-FFF2-40B4-BE49-F238E27FC236}">
                <a16:creationId xmlns:a16="http://schemas.microsoft.com/office/drawing/2014/main" id="{24B22260-BC5A-A240-BD26-7254822DA97B}"/>
              </a:ext>
            </a:extLst>
          </p:cNvPr>
          <p:cNvSpPr>
            <a:spLocks noGrp="1"/>
          </p:cNvSpPr>
          <p:nvPr>
            <p:ph type="sldNum" sz="quarter" idx="4"/>
          </p:nvPr>
        </p:nvSpPr>
        <p:spPr/>
        <p:txBody>
          <a:bodyPr/>
          <a:lstStyle/>
          <a:p>
            <a:fld id="{099F2900-506F-4648-B3DA-33A46370A951}" type="slidenum">
              <a:rPr lang="es-ES_tradnl" smtClean="0"/>
              <a:pPr/>
              <a:t>48</a:t>
            </a:fld>
            <a:endParaRPr lang="es-ES_tradnl"/>
          </a:p>
        </p:txBody>
      </p:sp>
      <p:sp>
        <p:nvSpPr>
          <p:cNvPr id="14" name="Content Placeholder 13">
            <a:extLst>
              <a:ext uri="{FF2B5EF4-FFF2-40B4-BE49-F238E27FC236}">
                <a16:creationId xmlns:a16="http://schemas.microsoft.com/office/drawing/2014/main" id="{A305FAAF-251A-B742-B266-80D5892071ED}"/>
              </a:ext>
            </a:extLst>
          </p:cNvPr>
          <p:cNvSpPr>
            <a:spLocks noGrp="1"/>
          </p:cNvSpPr>
          <p:nvPr>
            <p:ph sz="quarter" idx="15"/>
          </p:nvPr>
        </p:nvSpPr>
        <p:spPr>
          <a:xfrm>
            <a:off x="620183" y="6088219"/>
            <a:ext cx="10180339" cy="365125"/>
          </a:xfrm>
        </p:spPr>
        <p:txBody>
          <a:bodyPr/>
          <a:lstStyle/>
          <a:p>
            <a:r>
              <a:rPr lang="en-GB" dirty="0"/>
              <a:t>ASCVD, atherosclerotic cardiovascular disease; ACS, acute coronary syndrome; CABG, coronary artery bypass graft; CKD, chronic kidney disease; CT, computed tomography; CVD, cardiovascular disease; </a:t>
            </a:r>
            <a:br>
              <a:rPr lang="en-GB" dirty="0"/>
            </a:br>
            <a:r>
              <a:rPr lang="en-GB" dirty="0"/>
              <a:t>DM, diabetes mellitus; eGFR, estimated glomerular filtration rate; FH, familial hypercholesterolaemia; MI, myocardial infarction; PCI, percutaneous coronary intervention; SCORE, Systematic Coronary Risk Estimation; T1DM, type 1 diabetes mellitus; TIA, transient ischaemic attack</a:t>
            </a:r>
          </a:p>
          <a:p>
            <a:r>
              <a:rPr lang="en-GB" dirty="0"/>
              <a:t>Mach F, et al. </a:t>
            </a:r>
            <a:r>
              <a:rPr lang="en-GB" dirty="0" err="1"/>
              <a:t>Eur</a:t>
            </a:r>
            <a:r>
              <a:rPr lang="en-GB" dirty="0"/>
              <a:t> Heart J. 2020;44:111-88</a:t>
            </a:r>
          </a:p>
        </p:txBody>
      </p:sp>
      <p:sp>
        <p:nvSpPr>
          <p:cNvPr id="2" name="Rettangolo con angoli arrotondati 1">
            <a:extLst>
              <a:ext uri="{FF2B5EF4-FFF2-40B4-BE49-F238E27FC236}">
                <a16:creationId xmlns:a16="http://schemas.microsoft.com/office/drawing/2014/main" id="{465F6251-F50C-FFB9-3E30-CF220CBEEC92}"/>
              </a:ext>
            </a:extLst>
          </p:cNvPr>
          <p:cNvSpPr/>
          <p:nvPr/>
        </p:nvSpPr>
        <p:spPr>
          <a:xfrm>
            <a:off x="3005749" y="4178233"/>
            <a:ext cx="8528365" cy="62915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941005180"/>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ontent Placeholder 14">
            <a:extLst>
              <a:ext uri="{FF2B5EF4-FFF2-40B4-BE49-F238E27FC236}">
                <a16:creationId xmlns:a16="http://schemas.microsoft.com/office/drawing/2014/main" id="{57545F7F-9A34-5541-BAB2-8724D7B1DD3B}"/>
              </a:ext>
            </a:extLst>
          </p:cNvPr>
          <p:cNvGraphicFramePr>
            <a:graphicFrameLocks noGrp="1"/>
          </p:cNvGraphicFramePr>
          <p:nvPr>
            <p:ph sz="quarter" idx="12"/>
            <p:extLst>
              <p:ext uri="{D42A27DB-BD31-4B8C-83A1-F6EECF244321}">
                <p14:modId xmlns:p14="http://schemas.microsoft.com/office/powerpoint/2010/main" val="1142295685"/>
              </p:ext>
            </p:extLst>
          </p:nvPr>
        </p:nvGraphicFramePr>
        <p:xfrm>
          <a:off x="620713" y="1425575"/>
          <a:ext cx="10962000" cy="3952240"/>
        </p:xfrm>
        <a:graphic>
          <a:graphicData uri="http://schemas.openxmlformats.org/drawingml/2006/table">
            <a:tbl>
              <a:tblPr firstCol="1" bandRow="1">
                <a:tableStyleId>{5C22544A-7EE6-4342-B048-85BDC9FD1C3A}</a:tableStyleId>
              </a:tblPr>
              <a:tblGrid>
                <a:gridCol w="2368444">
                  <a:extLst>
                    <a:ext uri="{9D8B030D-6E8A-4147-A177-3AD203B41FA5}">
                      <a16:colId xmlns:a16="http://schemas.microsoft.com/office/drawing/2014/main" val="158749819"/>
                    </a:ext>
                  </a:extLst>
                </a:gridCol>
                <a:gridCol w="8593556">
                  <a:extLst>
                    <a:ext uri="{9D8B030D-6E8A-4147-A177-3AD203B41FA5}">
                      <a16:colId xmlns:a16="http://schemas.microsoft.com/office/drawing/2014/main" val="3480218336"/>
                    </a:ext>
                  </a:extLst>
                </a:gridCol>
              </a:tblGrid>
              <a:tr h="370840">
                <a:tc>
                  <a:txBody>
                    <a:bodyPr/>
                    <a:lstStyle/>
                    <a:p>
                      <a:r>
                        <a:rPr lang="en-GB" dirty="0">
                          <a:latin typeface="Arial" panose="020B0604020202020204" pitchFamily="34" charset="0"/>
                          <a:cs typeface="Arial" panose="020B0604020202020204" pitchFamily="34" charset="0"/>
                        </a:rPr>
                        <a:t>High-risk</a:t>
                      </a:r>
                    </a:p>
                  </a:txBody>
                  <a:tcPr>
                    <a:solidFill>
                      <a:schemeClr val="accent1">
                        <a:lumMod val="75000"/>
                      </a:schemeClr>
                    </a:solidFill>
                  </a:tcPr>
                </a:tc>
                <a:tc>
                  <a:txBody>
                    <a:bodyPr/>
                    <a:lstStyle/>
                    <a:p>
                      <a:pPr>
                        <a:spcAft>
                          <a:spcPts val="600"/>
                        </a:spcAft>
                      </a:pPr>
                      <a:r>
                        <a:rPr lang="en-GB" b="1" dirty="0">
                          <a:latin typeface="Arial" panose="020B0604020202020204" pitchFamily="34" charset="0"/>
                          <a:cs typeface="Arial" panose="020B0604020202020204" pitchFamily="34" charset="0"/>
                        </a:rPr>
                        <a:t>People with:</a:t>
                      </a:r>
                    </a:p>
                    <a:p>
                      <a:pPr marL="285750" indent="-285750">
                        <a:spcAft>
                          <a:spcPts val="600"/>
                        </a:spcAft>
                        <a:buClr>
                          <a:schemeClr val="accent2"/>
                        </a:buClr>
                        <a:buFont typeface="Arial" panose="020B0604020202020204" pitchFamily="34" charset="0"/>
                        <a:buChar char="•"/>
                      </a:pPr>
                      <a:r>
                        <a:rPr lang="en-GB" dirty="0">
                          <a:latin typeface="Arial" panose="020B0604020202020204" pitchFamily="34" charset="0"/>
                          <a:cs typeface="Arial" panose="020B0604020202020204" pitchFamily="34" charset="0"/>
                        </a:rPr>
                        <a:t>Markedly elevated single risk factors, in particular in particular TC &gt;8 mmol/L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(&gt;310 mg/</a:t>
                      </a:r>
                      <a:r>
                        <a:rPr lang="en-GB" dirty="0" err="1">
                          <a:latin typeface="Arial" panose="020B0604020202020204" pitchFamily="34" charset="0"/>
                          <a:cs typeface="Arial" panose="020B0604020202020204" pitchFamily="34" charset="0"/>
                        </a:rPr>
                        <a:t>dL</a:t>
                      </a:r>
                      <a:r>
                        <a:rPr lang="en-GB" dirty="0">
                          <a:latin typeface="Arial" panose="020B0604020202020204" pitchFamily="34" charset="0"/>
                          <a:cs typeface="Arial" panose="020B0604020202020204" pitchFamily="34" charset="0"/>
                        </a:rPr>
                        <a:t>), LDL-C &gt;4.9 mmol/L (&gt;190 mg/</a:t>
                      </a:r>
                      <a:r>
                        <a:rPr lang="en-GB" dirty="0" err="1">
                          <a:latin typeface="Arial" panose="020B0604020202020204" pitchFamily="34" charset="0"/>
                          <a:cs typeface="Arial" panose="020B0604020202020204" pitchFamily="34" charset="0"/>
                        </a:rPr>
                        <a:t>dL</a:t>
                      </a:r>
                      <a:r>
                        <a:rPr lang="en-GB" dirty="0">
                          <a:latin typeface="Arial" panose="020B0604020202020204" pitchFamily="34" charset="0"/>
                          <a:cs typeface="Arial" panose="020B0604020202020204" pitchFamily="34" charset="0"/>
                        </a:rPr>
                        <a:t>, or BP ≥180/110 mmHg</a:t>
                      </a:r>
                    </a:p>
                    <a:p>
                      <a:pPr marL="285750" indent="-285750">
                        <a:spcAft>
                          <a:spcPts val="600"/>
                        </a:spcAft>
                        <a:buClr>
                          <a:schemeClr val="accent2"/>
                        </a:buClr>
                        <a:buFont typeface="Arial" panose="020B0604020202020204" pitchFamily="34" charset="0"/>
                        <a:buChar char="•"/>
                      </a:pPr>
                      <a:r>
                        <a:rPr lang="en-GB" dirty="0">
                          <a:latin typeface="Arial" panose="020B0604020202020204" pitchFamily="34" charset="0"/>
                          <a:cs typeface="Arial" panose="020B0604020202020204" pitchFamily="34" charset="0"/>
                        </a:rPr>
                        <a:t>Patients with FH without other major risk factors</a:t>
                      </a:r>
                    </a:p>
                    <a:p>
                      <a:pPr marL="285750" indent="-285750">
                        <a:spcAft>
                          <a:spcPts val="600"/>
                        </a:spcAft>
                        <a:buClr>
                          <a:schemeClr val="accent2"/>
                        </a:buClr>
                        <a:buFont typeface="Arial" panose="020B0604020202020204" pitchFamily="34" charset="0"/>
                        <a:buChar char="•"/>
                      </a:pPr>
                      <a:r>
                        <a:rPr lang="en-GB" dirty="0">
                          <a:latin typeface="Arial" panose="020B0604020202020204" pitchFamily="34" charset="0"/>
                          <a:cs typeface="Arial" panose="020B0604020202020204" pitchFamily="34" charset="0"/>
                        </a:rPr>
                        <a:t>Patients with DM without target organ damage*, with DM duration ≥10 years or another additional risk factors</a:t>
                      </a:r>
                    </a:p>
                    <a:p>
                      <a:pPr marL="285750" indent="-285750">
                        <a:spcAft>
                          <a:spcPts val="600"/>
                        </a:spcAft>
                        <a:buClr>
                          <a:schemeClr val="accent2"/>
                        </a:buClr>
                        <a:buFont typeface="Arial" panose="020B0604020202020204" pitchFamily="34" charset="0"/>
                        <a:buChar char="•"/>
                      </a:pPr>
                      <a:r>
                        <a:rPr lang="en-GB" dirty="0">
                          <a:latin typeface="Arial" panose="020B0604020202020204" pitchFamily="34" charset="0"/>
                          <a:cs typeface="Arial" panose="020B0604020202020204" pitchFamily="34" charset="0"/>
                        </a:rPr>
                        <a:t>Moderate CKD (eGFR 30-59 mL/min/1.73 m</a:t>
                      </a:r>
                      <a:r>
                        <a:rPr lang="en-GB" baseline="30000" dirty="0">
                          <a:latin typeface="Arial" panose="020B0604020202020204" pitchFamily="34" charset="0"/>
                          <a:cs typeface="Arial" panose="020B0604020202020204" pitchFamily="34" charset="0"/>
                        </a:rPr>
                        <a:t>2</a:t>
                      </a:r>
                      <a:r>
                        <a:rPr lang="en-GB" dirty="0">
                          <a:latin typeface="Arial" panose="020B0604020202020204" pitchFamily="34" charset="0"/>
                          <a:cs typeface="Arial" panose="020B0604020202020204" pitchFamily="34" charset="0"/>
                        </a:rPr>
                        <a:t>)</a:t>
                      </a:r>
                    </a:p>
                    <a:p>
                      <a:pPr marL="285750" indent="-285750">
                        <a:spcAft>
                          <a:spcPts val="600"/>
                        </a:spcAft>
                        <a:buClr>
                          <a:schemeClr val="accent2"/>
                        </a:buClr>
                        <a:buFont typeface="Arial" panose="020B0604020202020204" pitchFamily="34" charset="0"/>
                        <a:buChar char="•"/>
                      </a:pPr>
                      <a:r>
                        <a:rPr lang="en-GB" dirty="0">
                          <a:latin typeface="Arial" panose="020B0604020202020204" pitchFamily="34" charset="0"/>
                          <a:cs typeface="Arial" panose="020B0604020202020204" pitchFamily="34" charset="0"/>
                        </a:rPr>
                        <a:t>A calculated SCORE ≥5% and &lt;10% for 10-year risk of fatal CVD</a:t>
                      </a:r>
                    </a:p>
                  </a:txBody>
                  <a:tcPr/>
                </a:tc>
                <a:extLst>
                  <a:ext uri="{0D108BD9-81ED-4DB2-BD59-A6C34878D82A}">
                    <a16:rowId xmlns:a16="http://schemas.microsoft.com/office/drawing/2014/main" val="718423573"/>
                  </a:ext>
                </a:extLst>
              </a:tr>
              <a:tr h="370840">
                <a:tc>
                  <a:txBody>
                    <a:bodyPr/>
                    <a:lstStyle/>
                    <a:p>
                      <a:r>
                        <a:rPr lang="en-GB" dirty="0">
                          <a:latin typeface="Arial" panose="020B0604020202020204" pitchFamily="34" charset="0"/>
                          <a:cs typeface="Arial" panose="020B0604020202020204" pitchFamily="34" charset="0"/>
                        </a:rPr>
                        <a:t>Moderate-risk</a:t>
                      </a:r>
                    </a:p>
                  </a:txBody>
                  <a:tcPr>
                    <a:solidFill>
                      <a:schemeClr val="accent1"/>
                    </a:solidFill>
                  </a:tcPr>
                </a:tc>
                <a:tc>
                  <a:txBody>
                    <a:bodyPr/>
                    <a:lstStyle/>
                    <a:p>
                      <a:pPr marL="285750" indent="-285750">
                        <a:spcAft>
                          <a:spcPts val="600"/>
                        </a:spcAft>
                        <a:buClr>
                          <a:schemeClr val="accent2"/>
                        </a:buClr>
                        <a:buFont typeface="Arial" panose="020B0604020202020204" pitchFamily="34" charset="0"/>
                        <a:buChar char="•"/>
                      </a:pPr>
                      <a:r>
                        <a:rPr lang="en-GB" dirty="0">
                          <a:latin typeface="Arial" panose="020B0604020202020204" pitchFamily="34" charset="0"/>
                          <a:cs typeface="Arial" panose="020B0604020202020204" pitchFamily="34" charset="0"/>
                        </a:rPr>
                        <a:t>Young patients (T1DM &lt;35 years; T2DM &lt;50 years) with DM duration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&lt;10 years, without other risk factors. Calculated SCORE ≥1% and &lt;5% for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10-year risk of fatal CVD</a:t>
                      </a:r>
                    </a:p>
                  </a:txBody>
                  <a:tcPr/>
                </a:tc>
                <a:extLst>
                  <a:ext uri="{0D108BD9-81ED-4DB2-BD59-A6C34878D82A}">
                    <a16:rowId xmlns:a16="http://schemas.microsoft.com/office/drawing/2014/main" val="922717596"/>
                  </a:ext>
                </a:extLst>
              </a:tr>
              <a:tr h="370840">
                <a:tc>
                  <a:txBody>
                    <a:bodyPr/>
                    <a:lstStyle/>
                    <a:p>
                      <a:r>
                        <a:rPr lang="en-GB" dirty="0">
                          <a:latin typeface="Arial" panose="020B0604020202020204" pitchFamily="34" charset="0"/>
                          <a:cs typeface="Arial" panose="020B0604020202020204" pitchFamily="34" charset="0"/>
                        </a:rPr>
                        <a:t>Low-risk</a:t>
                      </a:r>
                    </a:p>
                  </a:txBody>
                  <a:tcPr>
                    <a:solidFill>
                      <a:schemeClr val="accent1">
                        <a:lumMod val="60000"/>
                        <a:lumOff val="40000"/>
                      </a:schemeClr>
                    </a:solidFill>
                  </a:tcPr>
                </a:tc>
                <a:tc>
                  <a:txBody>
                    <a:bodyPr/>
                    <a:lstStyle/>
                    <a:p>
                      <a:pPr marL="285750" indent="-285750">
                        <a:spcAft>
                          <a:spcPts val="600"/>
                        </a:spcAft>
                        <a:buClr>
                          <a:schemeClr val="accent2"/>
                        </a:buClr>
                        <a:buFont typeface="Arial" panose="020B0604020202020204" pitchFamily="34" charset="0"/>
                        <a:buChar char="•"/>
                      </a:pPr>
                      <a:r>
                        <a:rPr lang="en-GB" dirty="0">
                          <a:latin typeface="Arial" panose="020B0604020202020204" pitchFamily="34" charset="0"/>
                          <a:cs typeface="Arial" panose="020B0604020202020204" pitchFamily="34" charset="0"/>
                        </a:rPr>
                        <a:t>Calculated SCORE &lt;1% for 10-year risk of fatal CVD</a:t>
                      </a:r>
                    </a:p>
                  </a:txBody>
                  <a:tcPr/>
                </a:tc>
                <a:extLst>
                  <a:ext uri="{0D108BD9-81ED-4DB2-BD59-A6C34878D82A}">
                    <a16:rowId xmlns:a16="http://schemas.microsoft.com/office/drawing/2014/main" val="3226254560"/>
                  </a:ext>
                </a:extLst>
              </a:tr>
            </a:tbl>
          </a:graphicData>
        </a:graphic>
      </p:graphicFrame>
      <p:sp>
        <p:nvSpPr>
          <p:cNvPr id="12" name="Title 11">
            <a:extLst>
              <a:ext uri="{FF2B5EF4-FFF2-40B4-BE49-F238E27FC236}">
                <a16:creationId xmlns:a16="http://schemas.microsoft.com/office/drawing/2014/main" id="{B8BCC398-FCF6-4D46-9176-F008545A0D3D}"/>
              </a:ext>
            </a:extLst>
          </p:cNvPr>
          <p:cNvSpPr>
            <a:spLocks noGrp="1"/>
          </p:cNvSpPr>
          <p:nvPr>
            <p:ph type="title"/>
          </p:nvPr>
        </p:nvSpPr>
        <p:spPr/>
        <p:txBody>
          <a:bodyPr/>
          <a:lstStyle/>
          <a:p>
            <a:r>
              <a:rPr lang="it-IT"/>
              <a:t>CV Risk Categories </a:t>
            </a:r>
            <a:r>
              <a:rPr lang="en-GB"/>
              <a:t>2019</a:t>
            </a:r>
            <a:r>
              <a:rPr lang="it-IT"/>
              <a:t> – 2</a:t>
            </a:r>
            <a:br>
              <a:rPr lang="it-IT"/>
            </a:br>
            <a:endParaRPr lang="en-US"/>
          </a:p>
        </p:txBody>
      </p:sp>
      <p:sp>
        <p:nvSpPr>
          <p:cNvPr id="7" name="Slide Number Placeholder 6">
            <a:extLst>
              <a:ext uri="{FF2B5EF4-FFF2-40B4-BE49-F238E27FC236}">
                <a16:creationId xmlns:a16="http://schemas.microsoft.com/office/drawing/2014/main" id="{8CB49A1E-3A45-B949-B678-47084CA12CD5}"/>
              </a:ext>
            </a:extLst>
          </p:cNvPr>
          <p:cNvSpPr>
            <a:spLocks noGrp="1"/>
          </p:cNvSpPr>
          <p:nvPr>
            <p:ph type="sldNum" sz="quarter" idx="4"/>
          </p:nvPr>
        </p:nvSpPr>
        <p:spPr/>
        <p:txBody>
          <a:bodyPr/>
          <a:lstStyle/>
          <a:p>
            <a:fld id="{099F2900-506F-4648-B3DA-33A46370A951}" type="slidenum">
              <a:rPr lang="es-ES_tradnl" smtClean="0"/>
              <a:pPr/>
              <a:t>49</a:t>
            </a:fld>
            <a:endParaRPr lang="es-ES_tradnl"/>
          </a:p>
        </p:txBody>
      </p:sp>
      <p:sp>
        <p:nvSpPr>
          <p:cNvPr id="18" name="Content Placeholder 17">
            <a:extLst>
              <a:ext uri="{FF2B5EF4-FFF2-40B4-BE49-F238E27FC236}">
                <a16:creationId xmlns:a16="http://schemas.microsoft.com/office/drawing/2014/main" id="{84306666-8E10-3E4C-B3CC-A0F8B65204E9}"/>
              </a:ext>
            </a:extLst>
          </p:cNvPr>
          <p:cNvSpPr>
            <a:spLocks noGrp="1"/>
          </p:cNvSpPr>
          <p:nvPr>
            <p:ph sz="quarter" idx="15"/>
          </p:nvPr>
        </p:nvSpPr>
        <p:spPr>
          <a:xfrm>
            <a:off x="620183" y="6184471"/>
            <a:ext cx="10180339" cy="365125"/>
          </a:xfrm>
        </p:spPr>
        <p:txBody>
          <a:bodyPr/>
          <a:lstStyle/>
          <a:p>
            <a:r>
              <a:rPr lang="en-GB" dirty="0"/>
              <a:t>* Target organ damage is defined as microalbuminuria, retinopathy, or neuropathy </a:t>
            </a:r>
          </a:p>
          <a:p>
            <a:r>
              <a:rPr lang="en-GB" dirty="0"/>
              <a:t>CKD, chronic kidney disease; CV, cardiovascular; CVD, cardiovascular disease; DM, diabetes mellitus; eGFR, estimated glomerular filtration rate; FH, familial hypercholesterolaemia; LDL-C, low-density lipoprotein cholesterol; SCORE, Systematic Coronary Risk Estimation; TC, total cholesterol; T1DM, type 1 diabetes mellitus; T2DM, type 2 diabetes mellitus</a:t>
            </a:r>
          </a:p>
          <a:p>
            <a:r>
              <a:rPr lang="en-GB" dirty="0"/>
              <a:t>Mach F, et al. </a:t>
            </a:r>
            <a:r>
              <a:rPr lang="en-GB" dirty="0" err="1"/>
              <a:t>Eur</a:t>
            </a:r>
            <a:r>
              <a:rPr lang="en-GB" dirty="0"/>
              <a:t> Heart J. 2020;44:111-88</a:t>
            </a:r>
          </a:p>
          <a:p>
            <a:endParaRPr lang="en-US" dirty="0"/>
          </a:p>
        </p:txBody>
      </p:sp>
      <p:sp>
        <p:nvSpPr>
          <p:cNvPr id="20" name="Rettangolo con angoli arrotondati 1">
            <a:extLst>
              <a:ext uri="{FF2B5EF4-FFF2-40B4-BE49-F238E27FC236}">
                <a16:creationId xmlns:a16="http://schemas.microsoft.com/office/drawing/2014/main" id="{9B0AFD03-BC4C-CD47-A272-F17908BCDE3A}"/>
              </a:ext>
            </a:extLst>
          </p:cNvPr>
          <p:cNvSpPr/>
          <p:nvPr/>
        </p:nvSpPr>
        <p:spPr>
          <a:xfrm>
            <a:off x="3005749" y="2772294"/>
            <a:ext cx="8528365" cy="62915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5343633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5" name="Google Shape;295;p11"/>
          <p:cNvSpPr txBox="1">
            <a:spLocks noGrp="1"/>
          </p:cNvSpPr>
          <p:nvPr>
            <p:ph type="title"/>
          </p:nvPr>
        </p:nvSpPr>
        <p:spPr>
          <a:xfrm>
            <a:off x="619201" y="259200"/>
            <a:ext cx="8740799" cy="603927"/>
          </a:xfrm>
          <a:prstGeom prst="rect">
            <a:avLst/>
          </a:prstGeom>
          <a:noFill/>
          <a:ln>
            <a:noFill/>
          </a:ln>
        </p:spPr>
        <p:txBody>
          <a:bodyPr spcFirstLastPara="1" wrap="square" lIns="0" tIns="0" rIns="0" bIns="0" anchor="t" anchorCtr="0">
            <a:normAutofit/>
          </a:bodyPr>
          <a:lstStyle/>
          <a:p>
            <a:pPr marL="0" lvl="0" indent="0" algn="l" rtl="0">
              <a:spcBef>
                <a:spcPts val="0"/>
              </a:spcBef>
              <a:spcAft>
                <a:spcPts val="0"/>
              </a:spcAft>
              <a:buClr>
                <a:srgbClr val="5D8298"/>
              </a:buClr>
              <a:buSzPts val="2000"/>
              <a:buFont typeface="Arial"/>
              <a:buNone/>
            </a:pPr>
            <a:r>
              <a:rPr lang="en-GB" sz="2000" dirty="0"/>
              <a:t>INTRODUCING THE EXPERT PANEL</a:t>
            </a:r>
            <a:endParaRPr dirty="0"/>
          </a:p>
        </p:txBody>
      </p:sp>
      <p:sp>
        <p:nvSpPr>
          <p:cNvPr id="297" name="Google Shape;297;p11"/>
          <p:cNvSpPr txBox="1">
            <a:spLocks noGrp="1"/>
          </p:cNvSpPr>
          <p:nvPr>
            <p:ph type="sldNum" idx="12"/>
          </p:nvPr>
        </p:nvSpPr>
        <p:spPr>
          <a:xfrm>
            <a:off x="10512491" y="6356351"/>
            <a:ext cx="1069909" cy="365125"/>
          </a:xfrm>
          <a:prstGeom prst="rect">
            <a:avLst/>
          </a:prstGeom>
          <a:noFill/>
          <a:ln>
            <a:noFill/>
          </a:ln>
        </p:spPr>
        <p:txBody>
          <a:bodyPr spcFirstLastPara="1"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a:ln>
                  <a:noFill/>
                </a:ln>
                <a:solidFill>
                  <a:srgbClr val="5D829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200" b="0" i="0" u="none" strike="noStrike" kern="0" cap="none" spc="0" normalizeH="0" baseline="0" noProof="0">
              <a:ln>
                <a:noFill/>
              </a:ln>
              <a:solidFill>
                <a:srgbClr val="5D8298"/>
              </a:solidFill>
              <a:effectLst/>
              <a:uLnTx/>
              <a:uFillTx/>
              <a:latin typeface="Arial"/>
              <a:cs typeface="Arial"/>
              <a:sym typeface="Arial"/>
            </a:endParaRPr>
          </a:p>
        </p:txBody>
      </p:sp>
      <p:pic>
        <p:nvPicPr>
          <p:cNvPr id="299" name="Google Shape;299;p11"/>
          <p:cNvPicPr preferRelativeResize="0"/>
          <p:nvPr/>
        </p:nvPicPr>
        <p:blipFill rotWithShape="1">
          <a:blip r:embed="rId3">
            <a:alphaModFix/>
          </a:blip>
          <a:srcRect/>
          <a:stretch/>
        </p:blipFill>
        <p:spPr>
          <a:xfrm>
            <a:off x="3287688" y="1777451"/>
            <a:ext cx="5839776" cy="337974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grafico 3"/>
          <p:cNvGraphicFramePr>
            <a:graphicFrameLocks noGrp="1"/>
          </p:cNvGraphicFramePr>
          <p:nvPr>
            <p:ph sz="quarter" idx="12"/>
            <p:extLst>
              <p:ext uri="{D42A27DB-BD31-4B8C-83A1-F6EECF244321}">
                <p14:modId xmlns:p14="http://schemas.microsoft.com/office/powerpoint/2010/main" val="1401614259"/>
              </p:ext>
            </p:extLst>
          </p:nvPr>
        </p:nvGraphicFramePr>
        <p:xfrm>
          <a:off x="1047750" y="1484769"/>
          <a:ext cx="10096500" cy="4092166"/>
        </p:xfrm>
        <a:graphic>
          <a:graphicData uri="http://schemas.openxmlformats.org/drawingml/2006/chart">
            <c:chart xmlns:c="http://schemas.openxmlformats.org/drawingml/2006/chart" xmlns:r="http://schemas.openxmlformats.org/officeDocument/2006/relationships" r:id="rId2"/>
          </a:graphicData>
        </a:graphic>
      </p:graphicFrame>
      <p:sp>
        <p:nvSpPr>
          <p:cNvPr id="18" name="Title 17">
            <a:extLst>
              <a:ext uri="{FF2B5EF4-FFF2-40B4-BE49-F238E27FC236}">
                <a16:creationId xmlns:a16="http://schemas.microsoft.com/office/drawing/2014/main" id="{BA041164-A441-0942-A885-E97E15CBFDB1}"/>
              </a:ext>
            </a:extLst>
          </p:cNvPr>
          <p:cNvSpPr>
            <a:spLocks noGrp="1"/>
          </p:cNvSpPr>
          <p:nvPr>
            <p:ph type="title"/>
          </p:nvPr>
        </p:nvSpPr>
        <p:spPr/>
        <p:txBody>
          <a:bodyPr/>
          <a:lstStyle/>
          <a:p>
            <a:r>
              <a:rPr lang="it-IT"/>
              <a:t>Prevalence of CV complications </a:t>
            </a:r>
            <a:br>
              <a:rPr lang="it-IT"/>
            </a:br>
            <a:r>
              <a:rPr lang="it-IT"/>
              <a:t>based on duration of disease</a:t>
            </a:r>
            <a:endParaRPr lang="en-US" dirty="0"/>
          </a:p>
        </p:txBody>
      </p:sp>
      <p:sp>
        <p:nvSpPr>
          <p:cNvPr id="16" name="Slide Number Placeholder 15">
            <a:extLst>
              <a:ext uri="{FF2B5EF4-FFF2-40B4-BE49-F238E27FC236}">
                <a16:creationId xmlns:a16="http://schemas.microsoft.com/office/drawing/2014/main" id="{B943BA2F-8464-1141-98B8-597916B881C7}"/>
              </a:ext>
            </a:extLst>
          </p:cNvPr>
          <p:cNvSpPr>
            <a:spLocks noGrp="1"/>
          </p:cNvSpPr>
          <p:nvPr>
            <p:ph type="sldNum" sz="quarter" idx="4"/>
          </p:nvPr>
        </p:nvSpPr>
        <p:spPr/>
        <p:txBody>
          <a:bodyPr/>
          <a:lstStyle/>
          <a:p>
            <a:fld id="{2F6D2CF0-E613-48C2-BC9D-33A4B6B8F675}" type="slidenum">
              <a:rPr lang="it-IT" smtClean="0"/>
              <a:pPr/>
              <a:t>50</a:t>
            </a:fld>
            <a:endParaRPr lang="it-IT"/>
          </a:p>
        </p:txBody>
      </p:sp>
      <p:sp>
        <p:nvSpPr>
          <p:cNvPr id="24" name="Content Placeholder 23">
            <a:extLst>
              <a:ext uri="{FF2B5EF4-FFF2-40B4-BE49-F238E27FC236}">
                <a16:creationId xmlns:a16="http://schemas.microsoft.com/office/drawing/2014/main" id="{699B5342-3E1C-EC4F-8472-F20298D8735E}"/>
              </a:ext>
            </a:extLst>
          </p:cNvPr>
          <p:cNvSpPr>
            <a:spLocks noGrp="1"/>
          </p:cNvSpPr>
          <p:nvPr>
            <p:ph sz="quarter" idx="15"/>
          </p:nvPr>
        </p:nvSpPr>
        <p:spPr>
          <a:xfrm>
            <a:off x="620183" y="6356351"/>
            <a:ext cx="10524067" cy="365125"/>
          </a:xfrm>
        </p:spPr>
        <p:txBody>
          <a:bodyPr/>
          <a:lstStyle/>
          <a:p>
            <a:r>
              <a:rPr lang="en-GB" dirty="0">
                <a:latin typeface="Arial" panose="020B0604020202020204" pitchFamily="34" charset="0"/>
                <a:cs typeface="Arial" panose="020B0604020202020204" pitchFamily="34" charset="0"/>
              </a:rPr>
              <a:t>CV, cardiovascular; MI, myocardial infarction</a:t>
            </a:r>
          </a:p>
          <a:p>
            <a:r>
              <a:rPr lang="en-GB" dirty="0" err="1">
                <a:latin typeface="Arial" panose="020B0604020202020204" pitchFamily="34" charset="0"/>
                <a:cs typeface="Arial" panose="020B0604020202020204" pitchFamily="34" charset="0"/>
              </a:rPr>
              <a:t>Penno</a:t>
            </a:r>
            <a:r>
              <a:rPr lang="en-GB" dirty="0">
                <a:latin typeface="Arial" panose="020B0604020202020204" pitchFamily="34" charset="0"/>
                <a:cs typeface="Arial" panose="020B0604020202020204" pitchFamily="34" charset="0"/>
              </a:rPr>
              <a:t> G, et al. </a:t>
            </a:r>
            <a:r>
              <a:rPr lang="sv-SE" dirty="0">
                <a:latin typeface="Arial" panose="020B0604020202020204" pitchFamily="34" charset="0"/>
                <a:cs typeface="Arial" panose="020B0604020202020204" pitchFamily="34" charset="0"/>
              </a:rPr>
              <a:t>J Intern Med. 2013;274:176-91</a:t>
            </a:r>
            <a:endParaRPr lang="en-GB" dirty="0">
              <a:latin typeface="Arial" panose="020B0604020202020204" pitchFamily="34" charset="0"/>
              <a:cs typeface="Arial" panose="020B0604020202020204" pitchFamily="34" charset="0"/>
            </a:endParaRPr>
          </a:p>
        </p:txBody>
      </p:sp>
      <p:sp>
        <p:nvSpPr>
          <p:cNvPr id="19" name="CasellaDiTesto 18"/>
          <p:cNvSpPr txBox="1"/>
          <p:nvPr/>
        </p:nvSpPr>
        <p:spPr>
          <a:xfrm>
            <a:off x="2403226" y="5688228"/>
            <a:ext cx="7385548" cy="400110"/>
          </a:xfrm>
          <a:prstGeom prst="rect">
            <a:avLst/>
          </a:prstGeom>
          <a:noFill/>
        </p:spPr>
        <p:txBody>
          <a:bodyPr wrap="none" rtlCol="0">
            <a:spAutoFit/>
          </a:bodyPr>
          <a:lstStyle/>
          <a:p>
            <a:pPr algn="ctr"/>
            <a:r>
              <a:rPr lang="en-GB" sz="2000" dirty="0">
                <a:solidFill>
                  <a:schemeClr val="tx2"/>
                </a:solidFill>
                <a:latin typeface="Arial" panose="020B0604020202020204" pitchFamily="34" charset="0"/>
                <a:cs typeface="Arial" panose="020B0604020202020204" pitchFamily="34" charset="0"/>
              </a:rPr>
              <a:t>MI, stroke, coronary, cerebral and peripheral revascularizations </a:t>
            </a:r>
          </a:p>
        </p:txBody>
      </p:sp>
    </p:spTree>
    <p:extLst>
      <p:ext uri="{BB962C8B-B14F-4D97-AF65-F5344CB8AC3E}">
        <p14:creationId xmlns:p14="http://schemas.microsoft.com/office/powerpoint/2010/main" val="1044550865"/>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p:txBody>
          <a:bodyPr/>
          <a:lstStyle/>
          <a:p>
            <a:r>
              <a:rPr lang="en-GB"/>
              <a:t>Rates of MI on the basis of T2DM &amp; Risk Factors</a:t>
            </a:r>
            <a:endParaRPr lang="en-GB" dirty="0"/>
          </a:p>
        </p:txBody>
      </p:sp>
      <p:sp>
        <p:nvSpPr>
          <p:cNvPr id="6" name="Slide Number Placeholder 5">
            <a:extLst>
              <a:ext uri="{FF2B5EF4-FFF2-40B4-BE49-F238E27FC236}">
                <a16:creationId xmlns:a16="http://schemas.microsoft.com/office/drawing/2014/main" id="{BE31F9BA-F2D0-814A-B345-966DFB4EB54D}"/>
              </a:ext>
            </a:extLst>
          </p:cNvPr>
          <p:cNvSpPr>
            <a:spLocks noGrp="1"/>
          </p:cNvSpPr>
          <p:nvPr>
            <p:ph type="sldNum" sz="quarter" idx="4"/>
          </p:nvPr>
        </p:nvSpPr>
        <p:spPr/>
        <p:txBody>
          <a:bodyPr/>
          <a:lstStyle/>
          <a:p>
            <a:fld id="{2F6D2CF0-E613-48C2-BC9D-33A4B6B8F675}" type="slidenum">
              <a:rPr lang="it-IT" smtClean="0"/>
              <a:pPr/>
              <a:t>51</a:t>
            </a:fld>
            <a:endParaRPr lang="it-IT"/>
          </a:p>
        </p:txBody>
      </p:sp>
      <p:sp>
        <p:nvSpPr>
          <p:cNvPr id="12" name="Content Placeholder 11">
            <a:extLst>
              <a:ext uri="{FF2B5EF4-FFF2-40B4-BE49-F238E27FC236}">
                <a16:creationId xmlns:a16="http://schemas.microsoft.com/office/drawing/2014/main" id="{B3C6B654-D63F-4342-81DD-0E1CAE0828DB}"/>
              </a:ext>
            </a:extLst>
          </p:cNvPr>
          <p:cNvSpPr>
            <a:spLocks noGrp="1"/>
          </p:cNvSpPr>
          <p:nvPr>
            <p:ph sz="quarter" idx="15"/>
          </p:nvPr>
        </p:nvSpPr>
        <p:spPr/>
        <p:txBody>
          <a:bodyPr/>
          <a:lstStyle/>
          <a:p>
            <a:r>
              <a:rPr lang="en-GB" dirty="0"/>
              <a:t>MI, myocardial infarction; T2DM, type 2 diabetes mellitus</a:t>
            </a:r>
          </a:p>
          <a:p>
            <a:r>
              <a:rPr lang="en-GB" sz="1200" dirty="0" err="1">
                <a:latin typeface="Arial" panose="020B0604020202020204" pitchFamily="34" charset="0"/>
                <a:cs typeface="Arial" panose="020B0604020202020204" pitchFamily="34" charset="0"/>
              </a:rPr>
              <a:t>Assmann</a:t>
            </a:r>
            <a:r>
              <a:rPr lang="en-GB" sz="1200" dirty="0">
                <a:latin typeface="Arial" panose="020B0604020202020204" pitchFamily="34" charset="0"/>
                <a:cs typeface="Arial" panose="020B0604020202020204" pitchFamily="34" charset="0"/>
              </a:rPr>
              <a:t> G, Schulte H. Am Heart J. 1988;116:1713-24</a:t>
            </a:r>
          </a:p>
        </p:txBody>
      </p:sp>
      <p:graphicFrame>
        <p:nvGraphicFramePr>
          <p:cNvPr id="21" name="Chart 20">
            <a:extLst>
              <a:ext uri="{FF2B5EF4-FFF2-40B4-BE49-F238E27FC236}">
                <a16:creationId xmlns:a16="http://schemas.microsoft.com/office/drawing/2014/main" id="{1FCCA35B-8E20-3A49-893C-9864A8C57ADF}"/>
              </a:ext>
            </a:extLst>
          </p:cNvPr>
          <p:cNvGraphicFramePr/>
          <p:nvPr>
            <p:extLst>
              <p:ext uri="{D42A27DB-BD31-4B8C-83A1-F6EECF244321}">
                <p14:modId xmlns:p14="http://schemas.microsoft.com/office/powerpoint/2010/main" val="3943916718"/>
              </p:ext>
            </p:extLst>
          </p:nvPr>
        </p:nvGraphicFramePr>
        <p:xfrm>
          <a:off x="1579724" y="1294645"/>
          <a:ext cx="9032552" cy="4834551"/>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a:extLst>
              <a:ext uri="{FF2B5EF4-FFF2-40B4-BE49-F238E27FC236}">
                <a16:creationId xmlns:a16="http://schemas.microsoft.com/office/drawing/2014/main" id="{C3EAF2D7-3768-DF4D-92EF-A3327FF3C090}"/>
              </a:ext>
            </a:extLst>
          </p:cNvPr>
          <p:cNvSpPr txBox="1"/>
          <p:nvPr/>
        </p:nvSpPr>
        <p:spPr>
          <a:xfrm rot="16200000">
            <a:off x="57845" y="3278804"/>
            <a:ext cx="2547492" cy="338554"/>
          </a:xfrm>
          <a:prstGeom prst="rect">
            <a:avLst/>
          </a:prstGeom>
          <a:noFill/>
        </p:spPr>
        <p:txBody>
          <a:bodyPr wrap="none" rtlCol="0">
            <a:spAutoFit/>
          </a:bodyPr>
          <a:lstStyle/>
          <a:p>
            <a:r>
              <a:rPr lang="en-GB" sz="1600" b="1" dirty="0">
                <a:latin typeface="Arial" panose="020B0604020202020204" pitchFamily="34" charset="0"/>
                <a:cs typeface="Arial" panose="020B0604020202020204" pitchFamily="34" charset="0"/>
              </a:rPr>
              <a:t>Incidence of MI/1000 pts</a:t>
            </a:r>
          </a:p>
        </p:txBody>
      </p:sp>
    </p:spTree>
    <p:extLst>
      <p:ext uri="{BB962C8B-B14F-4D97-AF65-F5344CB8AC3E}">
        <p14:creationId xmlns:p14="http://schemas.microsoft.com/office/powerpoint/2010/main" val="1308476601"/>
      </p:ext>
    </p:extLst>
  </p:cSld>
  <p:clrMapOvr>
    <a:masterClrMapping/>
  </p:clrMapOvr>
  <p:transition>
    <p:diamond/>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1BB95D37-6F78-E84A-94BE-1E9D796EC19B}"/>
              </a:ext>
            </a:extLst>
          </p:cNvPr>
          <p:cNvSpPr>
            <a:spLocks noGrp="1"/>
          </p:cNvSpPr>
          <p:nvPr>
            <p:ph type="body" idx="1"/>
          </p:nvPr>
        </p:nvSpPr>
        <p:spPr>
          <a:xfrm>
            <a:off x="609600" y="1214362"/>
            <a:ext cx="10972800" cy="702470"/>
          </a:xfrm>
        </p:spPr>
        <p:txBody>
          <a:bodyPr/>
          <a:lstStyle/>
          <a:p>
            <a:r>
              <a:rPr lang="en-GB" dirty="0"/>
              <a:t>Estimated future years of life lost owing to diabetes</a:t>
            </a:r>
          </a:p>
        </p:txBody>
      </p:sp>
      <p:sp>
        <p:nvSpPr>
          <p:cNvPr id="8" name="Title 7">
            <a:extLst>
              <a:ext uri="{FF2B5EF4-FFF2-40B4-BE49-F238E27FC236}">
                <a16:creationId xmlns:a16="http://schemas.microsoft.com/office/drawing/2014/main" id="{B97D492A-F4D8-6546-B2CE-F9B8E3F3E77B}"/>
              </a:ext>
            </a:extLst>
          </p:cNvPr>
          <p:cNvSpPr>
            <a:spLocks noGrp="1"/>
          </p:cNvSpPr>
          <p:nvPr>
            <p:ph type="title"/>
          </p:nvPr>
        </p:nvSpPr>
        <p:spPr/>
        <p:txBody>
          <a:bodyPr/>
          <a:lstStyle/>
          <a:p>
            <a:r>
              <a:rPr lang="it-IT"/>
              <a:t>Years of life lost due to T2DM on the basis of </a:t>
            </a:r>
            <a:br>
              <a:rPr lang="it-IT"/>
            </a:br>
            <a:r>
              <a:rPr lang="it-IT"/>
              <a:t>age at diagnosis</a:t>
            </a:r>
            <a:endParaRPr lang="en-US" dirty="0"/>
          </a:p>
        </p:txBody>
      </p:sp>
      <p:sp>
        <p:nvSpPr>
          <p:cNvPr id="41" name="Content Placeholder 40">
            <a:extLst>
              <a:ext uri="{FF2B5EF4-FFF2-40B4-BE49-F238E27FC236}">
                <a16:creationId xmlns:a16="http://schemas.microsoft.com/office/drawing/2014/main" id="{2B69F92C-6516-2E48-BC61-74AB701DD19E}"/>
              </a:ext>
            </a:extLst>
          </p:cNvPr>
          <p:cNvSpPr>
            <a:spLocks noGrp="1"/>
          </p:cNvSpPr>
          <p:nvPr>
            <p:ph sz="quarter" idx="15"/>
          </p:nvPr>
        </p:nvSpPr>
        <p:spPr/>
        <p:txBody>
          <a:bodyPr/>
          <a:lstStyle/>
          <a:p>
            <a:r>
              <a:rPr lang="en-GB" dirty="0"/>
              <a:t>T2DM, type 2 diabetes mellitus; </a:t>
            </a:r>
            <a:r>
              <a:rPr lang="en-GB" dirty="0" err="1"/>
              <a:t>yr</a:t>
            </a:r>
            <a:r>
              <a:rPr lang="en-GB" dirty="0"/>
              <a:t>, years</a:t>
            </a:r>
          </a:p>
          <a:p>
            <a:r>
              <a:rPr lang="en-GB" dirty="0"/>
              <a:t>Rao </a:t>
            </a:r>
            <a:r>
              <a:rPr lang="en-GB" dirty="0" err="1"/>
              <a:t>Kondapally</a:t>
            </a:r>
            <a:r>
              <a:rPr lang="en-GB" dirty="0"/>
              <a:t> </a:t>
            </a:r>
            <a:r>
              <a:rPr lang="en-GB" dirty="0" err="1"/>
              <a:t>Seshasai</a:t>
            </a:r>
            <a:r>
              <a:rPr lang="en-GB" dirty="0"/>
              <a:t> S, et al. </a:t>
            </a:r>
            <a:r>
              <a:rPr lang="pt-BR" dirty="0"/>
              <a:t>N </a:t>
            </a:r>
            <a:r>
              <a:rPr lang="pt-BR" dirty="0" err="1"/>
              <a:t>Engl</a:t>
            </a:r>
            <a:r>
              <a:rPr lang="pt-BR" dirty="0"/>
              <a:t> J Med. 2011;36:829-41</a:t>
            </a:r>
            <a:endParaRPr lang="en-GB" dirty="0"/>
          </a:p>
        </p:txBody>
      </p:sp>
      <p:sp>
        <p:nvSpPr>
          <p:cNvPr id="21" name="TextBox 20">
            <a:extLst>
              <a:ext uri="{FF2B5EF4-FFF2-40B4-BE49-F238E27FC236}">
                <a16:creationId xmlns:a16="http://schemas.microsoft.com/office/drawing/2014/main" id="{44665375-1492-4E4B-8B58-52F2EEBBF1C2}"/>
              </a:ext>
            </a:extLst>
          </p:cNvPr>
          <p:cNvSpPr txBox="1"/>
          <p:nvPr/>
        </p:nvSpPr>
        <p:spPr>
          <a:xfrm rot="16200000">
            <a:off x="-186605" y="3491263"/>
            <a:ext cx="1954446" cy="369332"/>
          </a:xfrm>
          <a:prstGeom prst="rect">
            <a:avLst/>
          </a:prstGeom>
          <a:noFill/>
        </p:spPr>
        <p:txBody>
          <a:bodyPr wrap="none" rtlCol="0">
            <a:spAutoFit/>
          </a:bodyPr>
          <a:lstStyle/>
          <a:p>
            <a:r>
              <a:rPr lang="en-GB" b="1" dirty="0">
                <a:latin typeface="Arial" pitchFamily="34" charset="0"/>
                <a:cs typeface="Arial" pitchFamily="34" charset="0"/>
              </a:rPr>
              <a:t>Years of life lost</a:t>
            </a:r>
          </a:p>
        </p:txBody>
      </p:sp>
      <p:sp>
        <p:nvSpPr>
          <p:cNvPr id="22" name="TextBox 21">
            <a:extLst>
              <a:ext uri="{FF2B5EF4-FFF2-40B4-BE49-F238E27FC236}">
                <a16:creationId xmlns:a16="http://schemas.microsoft.com/office/drawing/2014/main" id="{091974AA-9BF1-CA46-AED9-2A2229498C7D}"/>
              </a:ext>
            </a:extLst>
          </p:cNvPr>
          <p:cNvSpPr txBox="1"/>
          <p:nvPr/>
        </p:nvSpPr>
        <p:spPr>
          <a:xfrm>
            <a:off x="2898505" y="5829576"/>
            <a:ext cx="1128514" cy="276999"/>
          </a:xfrm>
          <a:prstGeom prst="rect">
            <a:avLst/>
          </a:prstGeom>
          <a:noFill/>
        </p:spPr>
        <p:txBody>
          <a:bodyPr wrap="none" lIns="0" tIns="0" rIns="0" bIns="0" rtlCol="0">
            <a:spAutoFit/>
          </a:bodyPr>
          <a:lstStyle/>
          <a:p>
            <a:r>
              <a:rPr lang="en-GB" b="1" dirty="0">
                <a:latin typeface="Arial" panose="020B0604020202020204" pitchFamily="34" charset="0"/>
                <a:ea typeface="Aileron" charset="0"/>
                <a:cs typeface="Arial" panose="020B0604020202020204" pitchFamily="34" charset="0"/>
              </a:rPr>
              <a:t>Age (year)</a:t>
            </a:r>
          </a:p>
        </p:txBody>
      </p:sp>
      <p:sp>
        <p:nvSpPr>
          <p:cNvPr id="23" name="TextBox 22">
            <a:extLst>
              <a:ext uri="{FF2B5EF4-FFF2-40B4-BE49-F238E27FC236}">
                <a16:creationId xmlns:a16="http://schemas.microsoft.com/office/drawing/2014/main" id="{255B838E-2679-2B41-8663-D1022384ADE7}"/>
              </a:ext>
            </a:extLst>
          </p:cNvPr>
          <p:cNvSpPr txBox="1"/>
          <p:nvPr/>
        </p:nvSpPr>
        <p:spPr>
          <a:xfrm>
            <a:off x="1344860" y="5537240"/>
            <a:ext cx="113814" cy="246221"/>
          </a:xfrm>
          <a:prstGeom prst="rect">
            <a:avLst/>
          </a:prstGeom>
          <a:noFill/>
        </p:spPr>
        <p:txBody>
          <a:bodyPr wrap="none" lIns="0" tIns="0" rIns="0" bIns="0" rtlCol="0">
            <a:spAutoFit/>
          </a:bodyPr>
          <a:lstStyle/>
          <a:p>
            <a:pPr algn="ctr"/>
            <a:r>
              <a:rPr lang="en-GB" sz="1600" dirty="0">
                <a:latin typeface="Arial" panose="020B0604020202020204" pitchFamily="34" charset="0"/>
                <a:ea typeface="Aileron" charset="0"/>
                <a:cs typeface="Arial" panose="020B0604020202020204" pitchFamily="34" charset="0"/>
              </a:rPr>
              <a:t>0</a:t>
            </a:r>
          </a:p>
        </p:txBody>
      </p:sp>
      <p:cxnSp>
        <p:nvCxnSpPr>
          <p:cNvPr id="24" name="Straight Connector 23">
            <a:extLst>
              <a:ext uri="{FF2B5EF4-FFF2-40B4-BE49-F238E27FC236}">
                <a16:creationId xmlns:a16="http://schemas.microsoft.com/office/drawing/2014/main" id="{6E608056-35B4-F642-AA2B-149242560DF0}"/>
              </a:ext>
            </a:extLst>
          </p:cNvPr>
          <p:cNvCxnSpPr>
            <a:cxnSpLocks/>
          </p:cNvCxnSpPr>
          <p:nvPr/>
        </p:nvCxnSpPr>
        <p:spPr>
          <a:xfrm>
            <a:off x="1395096" y="5442835"/>
            <a:ext cx="15430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D8C540AA-925D-D64A-9841-FA9CBB2769F8}"/>
              </a:ext>
            </a:extLst>
          </p:cNvPr>
          <p:cNvCxnSpPr>
            <a:cxnSpLocks/>
          </p:cNvCxnSpPr>
          <p:nvPr/>
        </p:nvCxnSpPr>
        <p:spPr>
          <a:xfrm flipV="1">
            <a:off x="1401544" y="1948071"/>
            <a:ext cx="0" cy="349705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94D82E1C-4549-AE45-ACCB-C90EFF75323E}"/>
              </a:ext>
            </a:extLst>
          </p:cNvPr>
          <p:cNvCxnSpPr>
            <a:cxnSpLocks/>
          </p:cNvCxnSpPr>
          <p:nvPr/>
        </p:nvCxnSpPr>
        <p:spPr>
          <a:xfrm rot="5400000" flipV="1">
            <a:off x="1350745" y="4894742"/>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F20ED28F-5E82-DD49-8495-F70F2B39CF3F}"/>
              </a:ext>
            </a:extLst>
          </p:cNvPr>
          <p:cNvSpPr txBox="1"/>
          <p:nvPr/>
        </p:nvSpPr>
        <p:spPr>
          <a:xfrm>
            <a:off x="1113030" y="5313361"/>
            <a:ext cx="113814" cy="246221"/>
          </a:xfrm>
          <a:prstGeom prst="rect">
            <a:avLst/>
          </a:prstGeom>
          <a:noFill/>
        </p:spPr>
        <p:txBody>
          <a:bodyPr wrap="none" lIns="0" tIns="0" rIns="0" bIns="0" rtlCol="0">
            <a:spAutoFit/>
          </a:bodyPr>
          <a:lstStyle/>
          <a:p>
            <a:pPr algn="r"/>
            <a:r>
              <a:rPr lang="en-GB" sz="1600" dirty="0">
                <a:latin typeface="Arial" panose="020B0604020202020204" pitchFamily="34" charset="0"/>
                <a:ea typeface="Aileron" charset="0"/>
                <a:cs typeface="Arial" panose="020B0604020202020204" pitchFamily="34" charset="0"/>
              </a:rPr>
              <a:t>0</a:t>
            </a:r>
          </a:p>
        </p:txBody>
      </p:sp>
      <p:cxnSp>
        <p:nvCxnSpPr>
          <p:cNvPr id="28" name="Straight Connector 27">
            <a:extLst>
              <a:ext uri="{FF2B5EF4-FFF2-40B4-BE49-F238E27FC236}">
                <a16:creationId xmlns:a16="http://schemas.microsoft.com/office/drawing/2014/main" id="{1D108032-E0A9-6241-9F6F-F0D870A87743}"/>
              </a:ext>
            </a:extLst>
          </p:cNvPr>
          <p:cNvCxnSpPr>
            <a:cxnSpLocks/>
          </p:cNvCxnSpPr>
          <p:nvPr/>
        </p:nvCxnSpPr>
        <p:spPr>
          <a:xfrm rot="5400000" flipV="1">
            <a:off x="1350746" y="5397255"/>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B4B25695-A4AB-3348-8F2A-CDF610830283}"/>
              </a:ext>
            </a:extLst>
          </p:cNvPr>
          <p:cNvSpPr txBox="1"/>
          <p:nvPr/>
        </p:nvSpPr>
        <p:spPr>
          <a:xfrm>
            <a:off x="1113031" y="4315473"/>
            <a:ext cx="113814" cy="246221"/>
          </a:xfrm>
          <a:prstGeom prst="rect">
            <a:avLst/>
          </a:prstGeom>
          <a:noFill/>
        </p:spPr>
        <p:txBody>
          <a:bodyPr wrap="none" lIns="0" tIns="0" rIns="0" bIns="0" rtlCol="0">
            <a:spAutoFit/>
          </a:bodyPr>
          <a:lstStyle/>
          <a:p>
            <a:pPr algn="r"/>
            <a:r>
              <a:rPr lang="en-GB" sz="1600" dirty="0">
                <a:latin typeface="Arial" panose="020B0604020202020204" pitchFamily="34" charset="0"/>
                <a:ea typeface="Aileron" charset="0"/>
                <a:cs typeface="Arial" panose="020B0604020202020204" pitchFamily="34" charset="0"/>
              </a:rPr>
              <a:t>2</a:t>
            </a:r>
          </a:p>
        </p:txBody>
      </p:sp>
      <p:cxnSp>
        <p:nvCxnSpPr>
          <p:cNvPr id="30" name="Straight Connector 29">
            <a:extLst>
              <a:ext uri="{FF2B5EF4-FFF2-40B4-BE49-F238E27FC236}">
                <a16:creationId xmlns:a16="http://schemas.microsoft.com/office/drawing/2014/main" id="{63807AA3-8C1C-4943-A265-B50CB2482D74}"/>
              </a:ext>
            </a:extLst>
          </p:cNvPr>
          <p:cNvCxnSpPr>
            <a:cxnSpLocks/>
          </p:cNvCxnSpPr>
          <p:nvPr/>
        </p:nvCxnSpPr>
        <p:spPr>
          <a:xfrm rot="5400000" flipV="1">
            <a:off x="1350747" y="4399367"/>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1D7E0A71-20D4-F845-9C3B-93D71F9BC309}"/>
              </a:ext>
            </a:extLst>
          </p:cNvPr>
          <p:cNvSpPr txBox="1"/>
          <p:nvPr/>
        </p:nvSpPr>
        <p:spPr>
          <a:xfrm>
            <a:off x="1113032" y="3315680"/>
            <a:ext cx="113814" cy="246221"/>
          </a:xfrm>
          <a:prstGeom prst="rect">
            <a:avLst/>
          </a:prstGeom>
          <a:noFill/>
        </p:spPr>
        <p:txBody>
          <a:bodyPr wrap="none" lIns="0" tIns="0" rIns="0" bIns="0" rtlCol="0">
            <a:spAutoFit/>
          </a:bodyPr>
          <a:lstStyle/>
          <a:p>
            <a:pPr algn="r"/>
            <a:r>
              <a:rPr lang="en-GB" sz="1600" dirty="0">
                <a:latin typeface="Arial" panose="020B0604020202020204" pitchFamily="34" charset="0"/>
                <a:ea typeface="Aileron" charset="0"/>
                <a:cs typeface="Arial" panose="020B0604020202020204" pitchFamily="34" charset="0"/>
              </a:rPr>
              <a:t>4</a:t>
            </a:r>
          </a:p>
        </p:txBody>
      </p:sp>
      <p:cxnSp>
        <p:nvCxnSpPr>
          <p:cNvPr id="32" name="Straight Connector 31">
            <a:extLst>
              <a:ext uri="{FF2B5EF4-FFF2-40B4-BE49-F238E27FC236}">
                <a16:creationId xmlns:a16="http://schemas.microsoft.com/office/drawing/2014/main" id="{9729FF2A-6D96-9846-A0BB-F95873259BE1}"/>
              </a:ext>
            </a:extLst>
          </p:cNvPr>
          <p:cNvCxnSpPr>
            <a:cxnSpLocks/>
          </p:cNvCxnSpPr>
          <p:nvPr/>
        </p:nvCxnSpPr>
        <p:spPr>
          <a:xfrm rot="5400000" flipV="1">
            <a:off x="1350748" y="3399574"/>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6532E4EA-8DBB-F84F-A48B-37500868ABE3}"/>
              </a:ext>
            </a:extLst>
          </p:cNvPr>
          <p:cNvSpPr txBox="1"/>
          <p:nvPr/>
        </p:nvSpPr>
        <p:spPr>
          <a:xfrm>
            <a:off x="1113033" y="2822038"/>
            <a:ext cx="113814" cy="246221"/>
          </a:xfrm>
          <a:prstGeom prst="rect">
            <a:avLst/>
          </a:prstGeom>
          <a:noFill/>
        </p:spPr>
        <p:txBody>
          <a:bodyPr wrap="none" lIns="0" tIns="0" rIns="0" bIns="0" rtlCol="0">
            <a:spAutoFit/>
          </a:bodyPr>
          <a:lstStyle/>
          <a:p>
            <a:pPr algn="r"/>
            <a:r>
              <a:rPr lang="en-GB" sz="1600" dirty="0">
                <a:latin typeface="Arial" panose="020B0604020202020204" pitchFamily="34" charset="0"/>
                <a:ea typeface="Aileron" charset="0"/>
                <a:cs typeface="Arial" panose="020B0604020202020204" pitchFamily="34" charset="0"/>
              </a:rPr>
              <a:t>5</a:t>
            </a:r>
          </a:p>
        </p:txBody>
      </p:sp>
      <p:cxnSp>
        <p:nvCxnSpPr>
          <p:cNvPr id="34" name="Straight Connector 33">
            <a:extLst>
              <a:ext uri="{FF2B5EF4-FFF2-40B4-BE49-F238E27FC236}">
                <a16:creationId xmlns:a16="http://schemas.microsoft.com/office/drawing/2014/main" id="{DCF3DA16-25EE-4A47-B41F-8EC67E3035DE}"/>
              </a:ext>
            </a:extLst>
          </p:cNvPr>
          <p:cNvCxnSpPr>
            <a:cxnSpLocks/>
          </p:cNvCxnSpPr>
          <p:nvPr/>
        </p:nvCxnSpPr>
        <p:spPr>
          <a:xfrm rot="5400000" flipV="1">
            <a:off x="1350749" y="2905932"/>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F8032BA9-9A56-C44D-A2B2-2574AAA46C1E}"/>
              </a:ext>
            </a:extLst>
          </p:cNvPr>
          <p:cNvSpPr txBox="1"/>
          <p:nvPr/>
        </p:nvSpPr>
        <p:spPr>
          <a:xfrm>
            <a:off x="1113034" y="1813051"/>
            <a:ext cx="113814" cy="246221"/>
          </a:xfrm>
          <a:prstGeom prst="rect">
            <a:avLst/>
          </a:prstGeom>
          <a:noFill/>
        </p:spPr>
        <p:txBody>
          <a:bodyPr wrap="none" lIns="0" tIns="0" rIns="0" bIns="0" rtlCol="0">
            <a:spAutoFit/>
          </a:bodyPr>
          <a:lstStyle/>
          <a:p>
            <a:pPr algn="r"/>
            <a:r>
              <a:rPr lang="en-GB" sz="1600" dirty="0">
                <a:latin typeface="Arial" panose="020B0604020202020204" pitchFamily="34" charset="0"/>
                <a:ea typeface="Aileron" charset="0"/>
                <a:cs typeface="Arial" panose="020B0604020202020204" pitchFamily="34" charset="0"/>
              </a:rPr>
              <a:t>7</a:t>
            </a:r>
          </a:p>
        </p:txBody>
      </p:sp>
      <p:cxnSp>
        <p:nvCxnSpPr>
          <p:cNvPr id="36" name="Straight Connector 35">
            <a:extLst>
              <a:ext uri="{FF2B5EF4-FFF2-40B4-BE49-F238E27FC236}">
                <a16:creationId xmlns:a16="http://schemas.microsoft.com/office/drawing/2014/main" id="{394DD51A-7FD2-EF43-8C7F-E18383EF957A}"/>
              </a:ext>
            </a:extLst>
          </p:cNvPr>
          <p:cNvCxnSpPr>
            <a:cxnSpLocks/>
          </p:cNvCxnSpPr>
          <p:nvPr/>
        </p:nvCxnSpPr>
        <p:spPr>
          <a:xfrm rot="5400000" flipV="1">
            <a:off x="1350751" y="1911936"/>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E4940CEF-5681-DD4D-BF54-3D4068AB14D7}"/>
              </a:ext>
            </a:extLst>
          </p:cNvPr>
          <p:cNvSpPr txBox="1"/>
          <p:nvPr/>
        </p:nvSpPr>
        <p:spPr>
          <a:xfrm>
            <a:off x="1113030" y="4817178"/>
            <a:ext cx="113814" cy="246221"/>
          </a:xfrm>
          <a:prstGeom prst="rect">
            <a:avLst/>
          </a:prstGeom>
          <a:noFill/>
        </p:spPr>
        <p:txBody>
          <a:bodyPr wrap="none" lIns="0" tIns="0" rIns="0" bIns="0" rtlCol="0">
            <a:spAutoFit/>
          </a:bodyPr>
          <a:lstStyle/>
          <a:p>
            <a:pPr algn="r"/>
            <a:r>
              <a:rPr lang="en-GB" sz="1600" dirty="0">
                <a:latin typeface="Arial" panose="020B0604020202020204" pitchFamily="34" charset="0"/>
                <a:ea typeface="Aileron" charset="0"/>
                <a:cs typeface="Arial" panose="020B0604020202020204" pitchFamily="34" charset="0"/>
              </a:rPr>
              <a:t>1</a:t>
            </a:r>
          </a:p>
        </p:txBody>
      </p:sp>
      <p:sp>
        <p:nvSpPr>
          <p:cNvPr id="44" name="Slide Number Placeholder 10">
            <a:extLst>
              <a:ext uri="{FF2B5EF4-FFF2-40B4-BE49-F238E27FC236}">
                <a16:creationId xmlns:a16="http://schemas.microsoft.com/office/drawing/2014/main" id="{2D2AD517-ECD1-9F48-8D0D-E5AE74AD7028}"/>
              </a:ext>
            </a:extLst>
          </p:cNvPr>
          <p:cNvSpPr>
            <a:spLocks noGrp="1"/>
          </p:cNvSpPr>
          <p:nvPr>
            <p:ph type="sldNum" sz="quarter" idx="4"/>
          </p:nvPr>
        </p:nvSpPr>
        <p:spPr>
          <a:xfrm>
            <a:off x="10800523" y="6428359"/>
            <a:ext cx="781877" cy="365125"/>
          </a:xfrm>
        </p:spPr>
        <p:txBody>
          <a:bodyPr/>
          <a:lstStyle/>
          <a:p>
            <a:fld id="{FCE43C0F-8A7B-3A4B-9DB5-B3472E36E833}" type="slidenum">
              <a:rPr lang="en-GB" smtClean="0"/>
              <a:pPr/>
              <a:t>52</a:t>
            </a:fld>
            <a:endParaRPr lang="en-GB" dirty="0"/>
          </a:p>
        </p:txBody>
      </p:sp>
      <p:sp>
        <p:nvSpPr>
          <p:cNvPr id="45" name="TextBox 44">
            <a:extLst>
              <a:ext uri="{FF2B5EF4-FFF2-40B4-BE49-F238E27FC236}">
                <a16:creationId xmlns:a16="http://schemas.microsoft.com/office/drawing/2014/main" id="{20EC4979-5C7A-224D-93F4-99C1684DA8DC}"/>
              </a:ext>
            </a:extLst>
          </p:cNvPr>
          <p:cNvSpPr txBox="1"/>
          <p:nvPr/>
        </p:nvSpPr>
        <p:spPr>
          <a:xfrm>
            <a:off x="1113033" y="2326738"/>
            <a:ext cx="113814" cy="246221"/>
          </a:xfrm>
          <a:prstGeom prst="rect">
            <a:avLst/>
          </a:prstGeom>
          <a:noFill/>
        </p:spPr>
        <p:txBody>
          <a:bodyPr wrap="none" lIns="0" tIns="0" rIns="0" bIns="0" rtlCol="0">
            <a:spAutoFit/>
          </a:bodyPr>
          <a:lstStyle/>
          <a:p>
            <a:pPr algn="r"/>
            <a:r>
              <a:rPr lang="en-GB" sz="1600" dirty="0">
                <a:latin typeface="Arial" panose="020B0604020202020204" pitchFamily="34" charset="0"/>
                <a:ea typeface="Aileron" charset="0"/>
                <a:cs typeface="Arial" panose="020B0604020202020204" pitchFamily="34" charset="0"/>
              </a:rPr>
              <a:t>6</a:t>
            </a:r>
          </a:p>
        </p:txBody>
      </p:sp>
      <p:cxnSp>
        <p:nvCxnSpPr>
          <p:cNvPr id="46" name="Straight Connector 45">
            <a:extLst>
              <a:ext uri="{FF2B5EF4-FFF2-40B4-BE49-F238E27FC236}">
                <a16:creationId xmlns:a16="http://schemas.microsoft.com/office/drawing/2014/main" id="{5B1EFFC8-E69B-304A-9161-1A6D9A882ED9}"/>
              </a:ext>
            </a:extLst>
          </p:cNvPr>
          <p:cNvCxnSpPr>
            <a:cxnSpLocks/>
          </p:cNvCxnSpPr>
          <p:nvPr/>
        </p:nvCxnSpPr>
        <p:spPr>
          <a:xfrm rot="5400000" flipV="1">
            <a:off x="1350749" y="2410632"/>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F2EE8CEA-9EEA-8F46-A33F-9AB1E1481B33}"/>
              </a:ext>
            </a:extLst>
          </p:cNvPr>
          <p:cNvCxnSpPr>
            <a:cxnSpLocks/>
          </p:cNvCxnSpPr>
          <p:nvPr/>
        </p:nvCxnSpPr>
        <p:spPr>
          <a:xfrm flipV="1">
            <a:off x="2417546" y="5444018"/>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B77303E4-A02A-994A-B76D-E598C7C29E32}"/>
              </a:ext>
            </a:extLst>
          </p:cNvPr>
          <p:cNvCxnSpPr>
            <a:cxnSpLocks/>
          </p:cNvCxnSpPr>
          <p:nvPr/>
        </p:nvCxnSpPr>
        <p:spPr>
          <a:xfrm flipV="1">
            <a:off x="1401544" y="5444018"/>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6F4B9753-115B-9244-9DE3-7D1FF03B16ED}"/>
              </a:ext>
            </a:extLst>
          </p:cNvPr>
          <p:cNvSpPr txBox="1"/>
          <p:nvPr/>
        </p:nvSpPr>
        <p:spPr>
          <a:xfrm>
            <a:off x="2297604" y="5537240"/>
            <a:ext cx="227627" cy="246221"/>
          </a:xfrm>
          <a:prstGeom prst="rect">
            <a:avLst/>
          </a:prstGeom>
          <a:noFill/>
        </p:spPr>
        <p:txBody>
          <a:bodyPr wrap="none" lIns="0" tIns="0" rIns="0" bIns="0" rtlCol="0">
            <a:spAutoFit/>
          </a:bodyPr>
          <a:lstStyle/>
          <a:p>
            <a:pPr algn="ctr"/>
            <a:r>
              <a:rPr lang="en-GB" sz="1600" dirty="0">
                <a:latin typeface="Arial" panose="020B0604020202020204" pitchFamily="34" charset="0"/>
                <a:ea typeface="Aileron" charset="0"/>
                <a:cs typeface="Arial" panose="020B0604020202020204" pitchFamily="34" charset="0"/>
              </a:rPr>
              <a:t>50</a:t>
            </a:r>
          </a:p>
        </p:txBody>
      </p:sp>
      <p:cxnSp>
        <p:nvCxnSpPr>
          <p:cNvPr id="52" name="Straight Connector 51">
            <a:extLst>
              <a:ext uri="{FF2B5EF4-FFF2-40B4-BE49-F238E27FC236}">
                <a16:creationId xmlns:a16="http://schemas.microsoft.com/office/drawing/2014/main" id="{4DC58785-8DF5-4C41-920C-2D1BC2A7EF57}"/>
              </a:ext>
            </a:extLst>
          </p:cNvPr>
          <p:cNvCxnSpPr>
            <a:cxnSpLocks/>
          </p:cNvCxnSpPr>
          <p:nvPr/>
        </p:nvCxnSpPr>
        <p:spPr>
          <a:xfrm flipV="1">
            <a:off x="3138271" y="5444018"/>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0DEC43F3-0234-0545-9A46-4F4F310676F5}"/>
              </a:ext>
            </a:extLst>
          </p:cNvPr>
          <p:cNvSpPr txBox="1"/>
          <p:nvPr/>
        </p:nvSpPr>
        <p:spPr>
          <a:xfrm>
            <a:off x="3018329" y="5537240"/>
            <a:ext cx="227627" cy="246221"/>
          </a:xfrm>
          <a:prstGeom prst="rect">
            <a:avLst/>
          </a:prstGeom>
          <a:noFill/>
        </p:spPr>
        <p:txBody>
          <a:bodyPr wrap="none" lIns="0" tIns="0" rIns="0" bIns="0" rtlCol="0">
            <a:spAutoFit/>
          </a:bodyPr>
          <a:lstStyle/>
          <a:p>
            <a:pPr algn="ctr"/>
            <a:r>
              <a:rPr lang="en-GB" sz="1600" dirty="0">
                <a:latin typeface="Arial" panose="020B0604020202020204" pitchFamily="34" charset="0"/>
                <a:ea typeface="Aileron" charset="0"/>
                <a:cs typeface="Arial" panose="020B0604020202020204" pitchFamily="34" charset="0"/>
              </a:rPr>
              <a:t>60</a:t>
            </a:r>
          </a:p>
        </p:txBody>
      </p:sp>
      <p:cxnSp>
        <p:nvCxnSpPr>
          <p:cNvPr id="54" name="Straight Connector 53">
            <a:extLst>
              <a:ext uri="{FF2B5EF4-FFF2-40B4-BE49-F238E27FC236}">
                <a16:creationId xmlns:a16="http://schemas.microsoft.com/office/drawing/2014/main" id="{BBEAA869-2D6E-A048-9359-6520658230A1}"/>
              </a:ext>
            </a:extLst>
          </p:cNvPr>
          <p:cNvCxnSpPr>
            <a:cxnSpLocks/>
          </p:cNvCxnSpPr>
          <p:nvPr/>
        </p:nvCxnSpPr>
        <p:spPr>
          <a:xfrm flipV="1">
            <a:off x="3858996" y="5444018"/>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667E67FF-81C3-124B-BB53-28D04CFA270B}"/>
              </a:ext>
            </a:extLst>
          </p:cNvPr>
          <p:cNvSpPr txBox="1"/>
          <p:nvPr/>
        </p:nvSpPr>
        <p:spPr>
          <a:xfrm>
            <a:off x="3739054" y="5537240"/>
            <a:ext cx="227627" cy="246221"/>
          </a:xfrm>
          <a:prstGeom prst="rect">
            <a:avLst/>
          </a:prstGeom>
          <a:noFill/>
        </p:spPr>
        <p:txBody>
          <a:bodyPr wrap="none" lIns="0" tIns="0" rIns="0" bIns="0" rtlCol="0">
            <a:spAutoFit/>
          </a:bodyPr>
          <a:lstStyle/>
          <a:p>
            <a:pPr algn="ctr"/>
            <a:r>
              <a:rPr lang="en-GB" sz="1600" dirty="0">
                <a:latin typeface="Arial" panose="020B0604020202020204" pitchFamily="34" charset="0"/>
                <a:ea typeface="Aileron" charset="0"/>
                <a:cs typeface="Arial" panose="020B0604020202020204" pitchFamily="34" charset="0"/>
              </a:rPr>
              <a:t>70</a:t>
            </a:r>
          </a:p>
        </p:txBody>
      </p:sp>
      <p:cxnSp>
        <p:nvCxnSpPr>
          <p:cNvPr id="56" name="Straight Connector 55">
            <a:extLst>
              <a:ext uri="{FF2B5EF4-FFF2-40B4-BE49-F238E27FC236}">
                <a16:creationId xmlns:a16="http://schemas.microsoft.com/office/drawing/2014/main" id="{019A3296-266C-0B41-86A7-E26DF9343E12}"/>
              </a:ext>
            </a:extLst>
          </p:cNvPr>
          <p:cNvCxnSpPr>
            <a:cxnSpLocks/>
          </p:cNvCxnSpPr>
          <p:nvPr/>
        </p:nvCxnSpPr>
        <p:spPr>
          <a:xfrm flipV="1">
            <a:off x="1696821" y="5444018"/>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id="{8E7C08BD-8BEE-164E-8817-4F042DB5E076}"/>
              </a:ext>
            </a:extLst>
          </p:cNvPr>
          <p:cNvSpPr txBox="1"/>
          <p:nvPr/>
        </p:nvSpPr>
        <p:spPr>
          <a:xfrm>
            <a:off x="1576879" y="5537240"/>
            <a:ext cx="227627" cy="246221"/>
          </a:xfrm>
          <a:prstGeom prst="rect">
            <a:avLst/>
          </a:prstGeom>
          <a:noFill/>
        </p:spPr>
        <p:txBody>
          <a:bodyPr wrap="none" lIns="0" tIns="0" rIns="0" bIns="0" rtlCol="0">
            <a:spAutoFit/>
          </a:bodyPr>
          <a:lstStyle/>
          <a:p>
            <a:pPr algn="ctr"/>
            <a:r>
              <a:rPr lang="en-GB" sz="1600" dirty="0">
                <a:latin typeface="Arial" panose="020B0604020202020204" pitchFamily="34" charset="0"/>
                <a:ea typeface="Aileron" charset="0"/>
                <a:cs typeface="Arial" panose="020B0604020202020204" pitchFamily="34" charset="0"/>
              </a:rPr>
              <a:t>40</a:t>
            </a:r>
          </a:p>
        </p:txBody>
      </p:sp>
      <p:cxnSp>
        <p:nvCxnSpPr>
          <p:cNvPr id="59" name="Straight Connector 58">
            <a:extLst>
              <a:ext uri="{FF2B5EF4-FFF2-40B4-BE49-F238E27FC236}">
                <a16:creationId xmlns:a16="http://schemas.microsoft.com/office/drawing/2014/main" id="{9C34CDD0-E775-164B-9FDE-8C8B14E89C7E}"/>
              </a:ext>
            </a:extLst>
          </p:cNvPr>
          <p:cNvCxnSpPr>
            <a:cxnSpLocks/>
          </p:cNvCxnSpPr>
          <p:nvPr/>
        </p:nvCxnSpPr>
        <p:spPr>
          <a:xfrm flipV="1">
            <a:off x="1473200" y="5365753"/>
            <a:ext cx="146053" cy="14922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579EC7A3-E3C1-2647-9AFB-D513CAEBD022}"/>
              </a:ext>
            </a:extLst>
          </p:cNvPr>
          <p:cNvCxnSpPr>
            <a:cxnSpLocks/>
          </p:cNvCxnSpPr>
          <p:nvPr/>
        </p:nvCxnSpPr>
        <p:spPr>
          <a:xfrm flipV="1">
            <a:off x="1527175" y="5365753"/>
            <a:ext cx="146053" cy="14922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2D147551-7511-B742-B92C-A5CDA0018398}"/>
              </a:ext>
            </a:extLst>
          </p:cNvPr>
          <p:cNvCxnSpPr>
            <a:cxnSpLocks/>
          </p:cNvCxnSpPr>
          <p:nvPr/>
        </p:nvCxnSpPr>
        <p:spPr>
          <a:xfrm flipV="1">
            <a:off x="4579721" y="5444018"/>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6" name="TextBox 65">
            <a:extLst>
              <a:ext uri="{FF2B5EF4-FFF2-40B4-BE49-F238E27FC236}">
                <a16:creationId xmlns:a16="http://schemas.microsoft.com/office/drawing/2014/main" id="{76377394-4BC1-1E4B-982B-F5FE58E40DA9}"/>
              </a:ext>
            </a:extLst>
          </p:cNvPr>
          <p:cNvSpPr txBox="1"/>
          <p:nvPr/>
        </p:nvSpPr>
        <p:spPr>
          <a:xfrm>
            <a:off x="4459779" y="5537240"/>
            <a:ext cx="227627" cy="246221"/>
          </a:xfrm>
          <a:prstGeom prst="rect">
            <a:avLst/>
          </a:prstGeom>
          <a:noFill/>
        </p:spPr>
        <p:txBody>
          <a:bodyPr wrap="none" lIns="0" tIns="0" rIns="0" bIns="0" rtlCol="0">
            <a:spAutoFit/>
          </a:bodyPr>
          <a:lstStyle/>
          <a:p>
            <a:pPr algn="ctr"/>
            <a:r>
              <a:rPr lang="en-GB" sz="1600" dirty="0">
                <a:latin typeface="Arial" panose="020B0604020202020204" pitchFamily="34" charset="0"/>
                <a:ea typeface="Aileron" charset="0"/>
                <a:cs typeface="Arial" panose="020B0604020202020204" pitchFamily="34" charset="0"/>
              </a:rPr>
              <a:t>80</a:t>
            </a:r>
          </a:p>
        </p:txBody>
      </p:sp>
      <p:cxnSp>
        <p:nvCxnSpPr>
          <p:cNvPr id="67" name="Straight Connector 66">
            <a:extLst>
              <a:ext uri="{FF2B5EF4-FFF2-40B4-BE49-F238E27FC236}">
                <a16:creationId xmlns:a16="http://schemas.microsoft.com/office/drawing/2014/main" id="{380E96AC-5029-AC46-97BF-186FB87C00E4}"/>
              </a:ext>
            </a:extLst>
          </p:cNvPr>
          <p:cNvCxnSpPr>
            <a:cxnSpLocks/>
          </p:cNvCxnSpPr>
          <p:nvPr/>
        </p:nvCxnSpPr>
        <p:spPr>
          <a:xfrm flipV="1">
            <a:off x="5303621" y="5444018"/>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8" name="TextBox 67">
            <a:extLst>
              <a:ext uri="{FF2B5EF4-FFF2-40B4-BE49-F238E27FC236}">
                <a16:creationId xmlns:a16="http://schemas.microsoft.com/office/drawing/2014/main" id="{9F368A89-2EEC-4546-A7E4-39AD69DF64AA}"/>
              </a:ext>
            </a:extLst>
          </p:cNvPr>
          <p:cNvSpPr txBox="1"/>
          <p:nvPr/>
        </p:nvSpPr>
        <p:spPr>
          <a:xfrm>
            <a:off x="5183679" y="5537240"/>
            <a:ext cx="227627" cy="246221"/>
          </a:xfrm>
          <a:prstGeom prst="rect">
            <a:avLst/>
          </a:prstGeom>
          <a:noFill/>
        </p:spPr>
        <p:txBody>
          <a:bodyPr wrap="none" lIns="0" tIns="0" rIns="0" bIns="0" rtlCol="0">
            <a:spAutoFit/>
          </a:bodyPr>
          <a:lstStyle/>
          <a:p>
            <a:pPr algn="ctr"/>
            <a:r>
              <a:rPr lang="en-GB" sz="1600" dirty="0">
                <a:latin typeface="Arial" panose="020B0604020202020204" pitchFamily="34" charset="0"/>
                <a:ea typeface="Aileron" charset="0"/>
                <a:cs typeface="Arial" panose="020B0604020202020204" pitchFamily="34" charset="0"/>
              </a:rPr>
              <a:t>90</a:t>
            </a:r>
          </a:p>
        </p:txBody>
      </p:sp>
      <p:sp>
        <p:nvSpPr>
          <p:cNvPr id="75" name="TextBox 74">
            <a:extLst>
              <a:ext uri="{FF2B5EF4-FFF2-40B4-BE49-F238E27FC236}">
                <a16:creationId xmlns:a16="http://schemas.microsoft.com/office/drawing/2014/main" id="{7482A2D4-6E91-4B46-ADB5-A303DE80C639}"/>
              </a:ext>
            </a:extLst>
          </p:cNvPr>
          <p:cNvSpPr txBox="1"/>
          <p:nvPr/>
        </p:nvSpPr>
        <p:spPr>
          <a:xfrm>
            <a:off x="1113032" y="3816612"/>
            <a:ext cx="113814" cy="246221"/>
          </a:xfrm>
          <a:prstGeom prst="rect">
            <a:avLst/>
          </a:prstGeom>
          <a:noFill/>
        </p:spPr>
        <p:txBody>
          <a:bodyPr wrap="none" lIns="0" tIns="0" rIns="0" bIns="0" rtlCol="0">
            <a:spAutoFit/>
          </a:bodyPr>
          <a:lstStyle/>
          <a:p>
            <a:pPr algn="r"/>
            <a:r>
              <a:rPr lang="en-GB" sz="1600" dirty="0">
                <a:latin typeface="Arial" panose="020B0604020202020204" pitchFamily="34" charset="0"/>
                <a:ea typeface="Aileron" charset="0"/>
                <a:cs typeface="Arial" panose="020B0604020202020204" pitchFamily="34" charset="0"/>
              </a:rPr>
              <a:t>3</a:t>
            </a:r>
          </a:p>
        </p:txBody>
      </p:sp>
      <p:cxnSp>
        <p:nvCxnSpPr>
          <p:cNvPr id="76" name="Straight Connector 75">
            <a:extLst>
              <a:ext uri="{FF2B5EF4-FFF2-40B4-BE49-F238E27FC236}">
                <a16:creationId xmlns:a16="http://schemas.microsoft.com/office/drawing/2014/main" id="{D33707FB-0B56-3947-BC45-3B261091290E}"/>
              </a:ext>
            </a:extLst>
          </p:cNvPr>
          <p:cNvCxnSpPr>
            <a:cxnSpLocks/>
          </p:cNvCxnSpPr>
          <p:nvPr/>
        </p:nvCxnSpPr>
        <p:spPr>
          <a:xfrm rot="5400000" flipV="1">
            <a:off x="1350748" y="3900506"/>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80" name="Graphic 79">
            <a:extLst>
              <a:ext uri="{FF2B5EF4-FFF2-40B4-BE49-F238E27FC236}">
                <a16:creationId xmlns:a16="http://schemas.microsoft.com/office/drawing/2014/main" id="{237710B5-8B88-174C-A9B1-DE3E1E1284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93572" y="2287329"/>
            <a:ext cx="3999561" cy="3165610"/>
          </a:xfrm>
          <a:prstGeom prst="rect">
            <a:avLst/>
          </a:prstGeom>
        </p:spPr>
      </p:pic>
      <p:pic>
        <p:nvPicPr>
          <p:cNvPr id="82" name="Graphic 81">
            <a:extLst>
              <a:ext uri="{FF2B5EF4-FFF2-40B4-BE49-F238E27FC236}">
                <a16:creationId xmlns:a16="http://schemas.microsoft.com/office/drawing/2014/main" id="{8226B537-1D09-1E45-B678-0D0049C8C9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05015" y="2051437"/>
            <a:ext cx="3964931" cy="3391281"/>
          </a:xfrm>
          <a:prstGeom prst="rect">
            <a:avLst/>
          </a:prstGeom>
        </p:spPr>
      </p:pic>
      <p:sp>
        <p:nvSpPr>
          <p:cNvPr id="84" name="TextBox 83">
            <a:extLst>
              <a:ext uri="{FF2B5EF4-FFF2-40B4-BE49-F238E27FC236}">
                <a16:creationId xmlns:a16="http://schemas.microsoft.com/office/drawing/2014/main" id="{743EF448-103B-D44C-B26D-7C058D37E57A}"/>
              </a:ext>
            </a:extLst>
          </p:cNvPr>
          <p:cNvSpPr txBox="1"/>
          <p:nvPr/>
        </p:nvSpPr>
        <p:spPr>
          <a:xfrm>
            <a:off x="8710909" y="5829576"/>
            <a:ext cx="1128514" cy="276999"/>
          </a:xfrm>
          <a:prstGeom prst="rect">
            <a:avLst/>
          </a:prstGeom>
          <a:noFill/>
        </p:spPr>
        <p:txBody>
          <a:bodyPr wrap="none" lIns="0" tIns="0" rIns="0" bIns="0" rtlCol="0">
            <a:spAutoFit/>
          </a:bodyPr>
          <a:lstStyle/>
          <a:p>
            <a:r>
              <a:rPr lang="en-GB" b="1" dirty="0">
                <a:latin typeface="Arial" panose="020B0604020202020204" pitchFamily="34" charset="0"/>
                <a:ea typeface="Aileron" charset="0"/>
                <a:cs typeface="Arial" panose="020B0604020202020204" pitchFamily="34" charset="0"/>
              </a:rPr>
              <a:t>Age (year)</a:t>
            </a:r>
          </a:p>
        </p:txBody>
      </p:sp>
      <p:sp>
        <p:nvSpPr>
          <p:cNvPr id="85" name="TextBox 84">
            <a:extLst>
              <a:ext uri="{FF2B5EF4-FFF2-40B4-BE49-F238E27FC236}">
                <a16:creationId xmlns:a16="http://schemas.microsoft.com/office/drawing/2014/main" id="{EF8FBD48-CB85-594D-935A-F948A3CAD0E5}"/>
              </a:ext>
            </a:extLst>
          </p:cNvPr>
          <p:cNvSpPr txBox="1"/>
          <p:nvPr/>
        </p:nvSpPr>
        <p:spPr>
          <a:xfrm>
            <a:off x="7157264" y="5537240"/>
            <a:ext cx="113814" cy="246221"/>
          </a:xfrm>
          <a:prstGeom prst="rect">
            <a:avLst/>
          </a:prstGeom>
          <a:noFill/>
        </p:spPr>
        <p:txBody>
          <a:bodyPr wrap="none" lIns="0" tIns="0" rIns="0" bIns="0" rtlCol="0">
            <a:spAutoFit/>
          </a:bodyPr>
          <a:lstStyle/>
          <a:p>
            <a:pPr algn="ctr"/>
            <a:r>
              <a:rPr lang="en-GB" sz="1600" dirty="0">
                <a:latin typeface="Arial" panose="020B0604020202020204" pitchFamily="34" charset="0"/>
                <a:ea typeface="Aileron" charset="0"/>
                <a:cs typeface="Arial" panose="020B0604020202020204" pitchFamily="34" charset="0"/>
              </a:rPr>
              <a:t>0</a:t>
            </a:r>
          </a:p>
        </p:txBody>
      </p:sp>
      <p:cxnSp>
        <p:nvCxnSpPr>
          <p:cNvPr id="86" name="Straight Connector 85">
            <a:extLst>
              <a:ext uri="{FF2B5EF4-FFF2-40B4-BE49-F238E27FC236}">
                <a16:creationId xmlns:a16="http://schemas.microsoft.com/office/drawing/2014/main" id="{9243FE37-59B5-CD44-A51A-AEB0B4942531}"/>
              </a:ext>
            </a:extLst>
          </p:cNvPr>
          <p:cNvCxnSpPr>
            <a:cxnSpLocks/>
          </p:cNvCxnSpPr>
          <p:nvPr/>
        </p:nvCxnSpPr>
        <p:spPr>
          <a:xfrm>
            <a:off x="7207500" y="5442835"/>
            <a:ext cx="15430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1138EB77-8FDF-AF43-AC28-ABC301EA90B6}"/>
              </a:ext>
            </a:extLst>
          </p:cNvPr>
          <p:cNvCxnSpPr>
            <a:cxnSpLocks/>
          </p:cNvCxnSpPr>
          <p:nvPr/>
        </p:nvCxnSpPr>
        <p:spPr>
          <a:xfrm flipV="1">
            <a:off x="7213948" y="1948071"/>
            <a:ext cx="0" cy="349705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71666116-57F7-E84E-8C2D-75D404B0223F}"/>
              </a:ext>
            </a:extLst>
          </p:cNvPr>
          <p:cNvCxnSpPr>
            <a:cxnSpLocks/>
          </p:cNvCxnSpPr>
          <p:nvPr/>
        </p:nvCxnSpPr>
        <p:spPr>
          <a:xfrm rot="5400000" flipV="1">
            <a:off x="7163149" y="4894742"/>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9" name="TextBox 88">
            <a:extLst>
              <a:ext uri="{FF2B5EF4-FFF2-40B4-BE49-F238E27FC236}">
                <a16:creationId xmlns:a16="http://schemas.microsoft.com/office/drawing/2014/main" id="{07F87B49-9C97-0942-A37D-A3CBBC94E5A1}"/>
              </a:ext>
            </a:extLst>
          </p:cNvPr>
          <p:cNvSpPr txBox="1"/>
          <p:nvPr/>
        </p:nvSpPr>
        <p:spPr>
          <a:xfrm>
            <a:off x="6925434" y="5313361"/>
            <a:ext cx="113814" cy="246221"/>
          </a:xfrm>
          <a:prstGeom prst="rect">
            <a:avLst/>
          </a:prstGeom>
          <a:noFill/>
        </p:spPr>
        <p:txBody>
          <a:bodyPr wrap="none" lIns="0" tIns="0" rIns="0" bIns="0" rtlCol="0">
            <a:spAutoFit/>
          </a:bodyPr>
          <a:lstStyle/>
          <a:p>
            <a:pPr algn="r"/>
            <a:r>
              <a:rPr lang="en-GB" sz="1600" dirty="0">
                <a:latin typeface="Arial" panose="020B0604020202020204" pitchFamily="34" charset="0"/>
                <a:ea typeface="Aileron" charset="0"/>
                <a:cs typeface="Arial" panose="020B0604020202020204" pitchFamily="34" charset="0"/>
              </a:rPr>
              <a:t>0</a:t>
            </a:r>
          </a:p>
        </p:txBody>
      </p:sp>
      <p:cxnSp>
        <p:nvCxnSpPr>
          <p:cNvPr id="90" name="Straight Connector 89">
            <a:extLst>
              <a:ext uri="{FF2B5EF4-FFF2-40B4-BE49-F238E27FC236}">
                <a16:creationId xmlns:a16="http://schemas.microsoft.com/office/drawing/2014/main" id="{F8C28B56-E7D5-1949-8100-A97AD5BC7491}"/>
              </a:ext>
            </a:extLst>
          </p:cNvPr>
          <p:cNvCxnSpPr>
            <a:cxnSpLocks/>
          </p:cNvCxnSpPr>
          <p:nvPr/>
        </p:nvCxnSpPr>
        <p:spPr>
          <a:xfrm rot="5400000" flipV="1">
            <a:off x="7163150" y="5397255"/>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1" name="TextBox 90">
            <a:extLst>
              <a:ext uri="{FF2B5EF4-FFF2-40B4-BE49-F238E27FC236}">
                <a16:creationId xmlns:a16="http://schemas.microsoft.com/office/drawing/2014/main" id="{14E2F407-CE9B-D64F-90D2-EB0A7DDCBCEC}"/>
              </a:ext>
            </a:extLst>
          </p:cNvPr>
          <p:cNvSpPr txBox="1"/>
          <p:nvPr/>
        </p:nvSpPr>
        <p:spPr>
          <a:xfrm>
            <a:off x="6925435" y="4315473"/>
            <a:ext cx="113814" cy="246221"/>
          </a:xfrm>
          <a:prstGeom prst="rect">
            <a:avLst/>
          </a:prstGeom>
          <a:noFill/>
        </p:spPr>
        <p:txBody>
          <a:bodyPr wrap="none" lIns="0" tIns="0" rIns="0" bIns="0" rtlCol="0">
            <a:spAutoFit/>
          </a:bodyPr>
          <a:lstStyle/>
          <a:p>
            <a:pPr algn="r"/>
            <a:r>
              <a:rPr lang="en-GB" sz="1600" dirty="0">
                <a:latin typeface="Arial" panose="020B0604020202020204" pitchFamily="34" charset="0"/>
                <a:ea typeface="Aileron" charset="0"/>
                <a:cs typeface="Arial" panose="020B0604020202020204" pitchFamily="34" charset="0"/>
              </a:rPr>
              <a:t>2</a:t>
            </a:r>
          </a:p>
        </p:txBody>
      </p:sp>
      <p:cxnSp>
        <p:nvCxnSpPr>
          <p:cNvPr id="92" name="Straight Connector 91">
            <a:extLst>
              <a:ext uri="{FF2B5EF4-FFF2-40B4-BE49-F238E27FC236}">
                <a16:creationId xmlns:a16="http://schemas.microsoft.com/office/drawing/2014/main" id="{1E0B7C10-6E77-EB4A-A61C-10088F926D45}"/>
              </a:ext>
            </a:extLst>
          </p:cNvPr>
          <p:cNvCxnSpPr>
            <a:cxnSpLocks/>
          </p:cNvCxnSpPr>
          <p:nvPr/>
        </p:nvCxnSpPr>
        <p:spPr>
          <a:xfrm rot="5400000" flipV="1">
            <a:off x="7163151" y="4399367"/>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3" name="TextBox 92">
            <a:extLst>
              <a:ext uri="{FF2B5EF4-FFF2-40B4-BE49-F238E27FC236}">
                <a16:creationId xmlns:a16="http://schemas.microsoft.com/office/drawing/2014/main" id="{82A4BF4D-C825-E941-B994-23C63541706E}"/>
              </a:ext>
            </a:extLst>
          </p:cNvPr>
          <p:cNvSpPr txBox="1"/>
          <p:nvPr/>
        </p:nvSpPr>
        <p:spPr>
          <a:xfrm>
            <a:off x="6925436" y="3315680"/>
            <a:ext cx="113814" cy="246221"/>
          </a:xfrm>
          <a:prstGeom prst="rect">
            <a:avLst/>
          </a:prstGeom>
          <a:noFill/>
        </p:spPr>
        <p:txBody>
          <a:bodyPr wrap="none" lIns="0" tIns="0" rIns="0" bIns="0" rtlCol="0">
            <a:spAutoFit/>
          </a:bodyPr>
          <a:lstStyle/>
          <a:p>
            <a:pPr algn="r"/>
            <a:r>
              <a:rPr lang="en-GB" sz="1600" dirty="0">
                <a:latin typeface="Arial" panose="020B0604020202020204" pitchFamily="34" charset="0"/>
                <a:ea typeface="Aileron" charset="0"/>
                <a:cs typeface="Arial" panose="020B0604020202020204" pitchFamily="34" charset="0"/>
              </a:rPr>
              <a:t>4</a:t>
            </a:r>
          </a:p>
        </p:txBody>
      </p:sp>
      <p:cxnSp>
        <p:nvCxnSpPr>
          <p:cNvPr id="94" name="Straight Connector 93">
            <a:extLst>
              <a:ext uri="{FF2B5EF4-FFF2-40B4-BE49-F238E27FC236}">
                <a16:creationId xmlns:a16="http://schemas.microsoft.com/office/drawing/2014/main" id="{7D5FBDE7-38D9-2E4F-AC07-247A79115787}"/>
              </a:ext>
            </a:extLst>
          </p:cNvPr>
          <p:cNvCxnSpPr>
            <a:cxnSpLocks/>
          </p:cNvCxnSpPr>
          <p:nvPr/>
        </p:nvCxnSpPr>
        <p:spPr>
          <a:xfrm rot="5400000" flipV="1">
            <a:off x="7163152" y="3399574"/>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5" name="TextBox 94">
            <a:extLst>
              <a:ext uri="{FF2B5EF4-FFF2-40B4-BE49-F238E27FC236}">
                <a16:creationId xmlns:a16="http://schemas.microsoft.com/office/drawing/2014/main" id="{669C6EC8-7749-1F4A-83E1-F600262E88A1}"/>
              </a:ext>
            </a:extLst>
          </p:cNvPr>
          <p:cNvSpPr txBox="1"/>
          <p:nvPr/>
        </p:nvSpPr>
        <p:spPr>
          <a:xfrm>
            <a:off x="6925437" y="2822038"/>
            <a:ext cx="113814" cy="246221"/>
          </a:xfrm>
          <a:prstGeom prst="rect">
            <a:avLst/>
          </a:prstGeom>
          <a:noFill/>
        </p:spPr>
        <p:txBody>
          <a:bodyPr wrap="none" lIns="0" tIns="0" rIns="0" bIns="0" rtlCol="0">
            <a:spAutoFit/>
          </a:bodyPr>
          <a:lstStyle/>
          <a:p>
            <a:pPr algn="r"/>
            <a:r>
              <a:rPr lang="en-GB" sz="1600" dirty="0">
                <a:latin typeface="Arial" panose="020B0604020202020204" pitchFamily="34" charset="0"/>
                <a:ea typeface="Aileron" charset="0"/>
                <a:cs typeface="Arial" panose="020B0604020202020204" pitchFamily="34" charset="0"/>
              </a:rPr>
              <a:t>5</a:t>
            </a:r>
          </a:p>
        </p:txBody>
      </p:sp>
      <p:cxnSp>
        <p:nvCxnSpPr>
          <p:cNvPr id="96" name="Straight Connector 95">
            <a:extLst>
              <a:ext uri="{FF2B5EF4-FFF2-40B4-BE49-F238E27FC236}">
                <a16:creationId xmlns:a16="http://schemas.microsoft.com/office/drawing/2014/main" id="{67B1F739-C26D-6A43-9058-60F0BD6F9694}"/>
              </a:ext>
            </a:extLst>
          </p:cNvPr>
          <p:cNvCxnSpPr>
            <a:cxnSpLocks/>
          </p:cNvCxnSpPr>
          <p:nvPr/>
        </p:nvCxnSpPr>
        <p:spPr>
          <a:xfrm rot="5400000" flipV="1">
            <a:off x="7163153" y="2905932"/>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5387FCE7-54C3-7549-80CA-5A45C8A45A24}"/>
              </a:ext>
            </a:extLst>
          </p:cNvPr>
          <p:cNvCxnSpPr>
            <a:cxnSpLocks/>
          </p:cNvCxnSpPr>
          <p:nvPr/>
        </p:nvCxnSpPr>
        <p:spPr>
          <a:xfrm rot="5400000" flipV="1">
            <a:off x="7163155" y="1911936"/>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8" name="TextBox 97">
            <a:extLst>
              <a:ext uri="{FF2B5EF4-FFF2-40B4-BE49-F238E27FC236}">
                <a16:creationId xmlns:a16="http://schemas.microsoft.com/office/drawing/2014/main" id="{C57DEA3D-0E5D-2D4F-9E21-BFAE9BF28852}"/>
              </a:ext>
            </a:extLst>
          </p:cNvPr>
          <p:cNvSpPr txBox="1"/>
          <p:nvPr/>
        </p:nvSpPr>
        <p:spPr>
          <a:xfrm>
            <a:off x="6925434" y="4817178"/>
            <a:ext cx="113814" cy="246221"/>
          </a:xfrm>
          <a:prstGeom prst="rect">
            <a:avLst/>
          </a:prstGeom>
          <a:noFill/>
        </p:spPr>
        <p:txBody>
          <a:bodyPr wrap="none" lIns="0" tIns="0" rIns="0" bIns="0" rtlCol="0">
            <a:spAutoFit/>
          </a:bodyPr>
          <a:lstStyle/>
          <a:p>
            <a:pPr algn="r"/>
            <a:r>
              <a:rPr lang="en-GB" sz="1600" dirty="0">
                <a:latin typeface="Arial" panose="020B0604020202020204" pitchFamily="34" charset="0"/>
                <a:ea typeface="Aileron" charset="0"/>
                <a:cs typeface="Arial" panose="020B0604020202020204" pitchFamily="34" charset="0"/>
              </a:rPr>
              <a:t>1</a:t>
            </a:r>
          </a:p>
        </p:txBody>
      </p:sp>
      <p:sp>
        <p:nvSpPr>
          <p:cNvPr id="99" name="TextBox 98">
            <a:extLst>
              <a:ext uri="{FF2B5EF4-FFF2-40B4-BE49-F238E27FC236}">
                <a16:creationId xmlns:a16="http://schemas.microsoft.com/office/drawing/2014/main" id="{9DEB2914-812E-C642-9C2D-D4B17B8CAE76}"/>
              </a:ext>
            </a:extLst>
          </p:cNvPr>
          <p:cNvSpPr txBox="1"/>
          <p:nvPr/>
        </p:nvSpPr>
        <p:spPr>
          <a:xfrm>
            <a:off x="6925437" y="2326738"/>
            <a:ext cx="113814" cy="246221"/>
          </a:xfrm>
          <a:prstGeom prst="rect">
            <a:avLst/>
          </a:prstGeom>
          <a:noFill/>
        </p:spPr>
        <p:txBody>
          <a:bodyPr wrap="none" lIns="0" tIns="0" rIns="0" bIns="0" rtlCol="0">
            <a:spAutoFit/>
          </a:bodyPr>
          <a:lstStyle/>
          <a:p>
            <a:pPr algn="r"/>
            <a:r>
              <a:rPr lang="en-GB" sz="1600" dirty="0">
                <a:latin typeface="Arial" panose="020B0604020202020204" pitchFamily="34" charset="0"/>
                <a:ea typeface="Aileron" charset="0"/>
                <a:cs typeface="Arial" panose="020B0604020202020204" pitchFamily="34" charset="0"/>
              </a:rPr>
              <a:t>6</a:t>
            </a:r>
          </a:p>
        </p:txBody>
      </p:sp>
      <p:cxnSp>
        <p:nvCxnSpPr>
          <p:cNvPr id="100" name="Straight Connector 99">
            <a:extLst>
              <a:ext uri="{FF2B5EF4-FFF2-40B4-BE49-F238E27FC236}">
                <a16:creationId xmlns:a16="http://schemas.microsoft.com/office/drawing/2014/main" id="{445DA025-9DDC-8E46-9C28-B4B323E22797}"/>
              </a:ext>
            </a:extLst>
          </p:cNvPr>
          <p:cNvCxnSpPr>
            <a:cxnSpLocks/>
          </p:cNvCxnSpPr>
          <p:nvPr/>
        </p:nvCxnSpPr>
        <p:spPr>
          <a:xfrm rot="5400000" flipV="1">
            <a:off x="7163153" y="2410632"/>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2B30503E-4DCF-F145-8CE6-7D3EE7F0F849}"/>
              </a:ext>
            </a:extLst>
          </p:cNvPr>
          <p:cNvCxnSpPr>
            <a:cxnSpLocks/>
          </p:cNvCxnSpPr>
          <p:nvPr/>
        </p:nvCxnSpPr>
        <p:spPr>
          <a:xfrm flipV="1">
            <a:off x="8229950" y="5444018"/>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3DF10525-B326-404F-96A1-C0468CF04967}"/>
              </a:ext>
            </a:extLst>
          </p:cNvPr>
          <p:cNvCxnSpPr>
            <a:cxnSpLocks/>
          </p:cNvCxnSpPr>
          <p:nvPr/>
        </p:nvCxnSpPr>
        <p:spPr>
          <a:xfrm flipV="1">
            <a:off x="7213948" y="5444018"/>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3" name="TextBox 102">
            <a:extLst>
              <a:ext uri="{FF2B5EF4-FFF2-40B4-BE49-F238E27FC236}">
                <a16:creationId xmlns:a16="http://schemas.microsoft.com/office/drawing/2014/main" id="{27C7012F-FE75-154C-A0AA-816389236F57}"/>
              </a:ext>
            </a:extLst>
          </p:cNvPr>
          <p:cNvSpPr txBox="1"/>
          <p:nvPr/>
        </p:nvSpPr>
        <p:spPr>
          <a:xfrm>
            <a:off x="8110008" y="5537240"/>
            <a:ext cx="227627" cy="246221"/>
          </a:xfrm>
          <a:prstGeom prst="rect">
            <a:avLst/>
          </a:prstGeom>
          <a:noFill/>
        </p:spPr>
        <p:txBody>
          <a:bodyPr wrap="none" lIns="0" tIns="0" rIns="0" bIns="0" rtlCol="0">
            <a:spAutoFit/>
          </a:bodyPr>
          <a:lstStyle/>
          <a:p>
            <a:pPr algn="ctr"/>
            <a:r>
              <a:rPr lang="en-GB" sz="1600" dirty="0">
                <a:latin typeface="Arial" panose="020B0604020202020204" pitchFamily="34" charset="0"/>
                <a:ea typeface="Aileron" charset="0"/>
                <a:cs typeface="Arial" panose="020B0604020202020204" pitchFamily="34" charset="0"/>
              </a:rPr>
              <a:t>50</a:t>
            </a:r>
          </a:p>
        </p:txBody>
      </p:sp>
      <p:cxnSp>
        <p:nvCxnSpPr>
          <p:cNvPr id="104" name="Straight Connector 103">
            <a:extLst>
              <a:ext uri="{FF2B5EF4-FFF2-40B4-BE49-F238E27FC236}">
                <a16:creationId xmlns:a16="http://schemas.microsoft.com/office/drawing/2014/main" id="{3626ADFA-BBC9-544B-BD7A-FEC9C35D0BEE}"/>
              </a:ext>
            </a:extLst>
          </p:cNvPr>
          <p:cNvCxnSpPr>
            <a:cxnSpLocks/>
          </p:cNvCxnSpPr>
          <p:nvPr/>
        </p:nvCxnSpPr>
        <p:spPr>
          <a:xfrm flipV="1">
            <a:off x="8950675" y="5444018"/>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5" name="TextBox 104">
            <a:extLst>
              <a:ext uri="{FF2B5EF4-FFF2-40B4-BE49-F238E27FC236}">
                <a16:creationId xmlns:a16="http://schemas.microsoft.com/office/drawing/2014/main" id="{D87B6423-A3D5-3D44-B68D-43E2C5966685}"/>
              </a:ext>
            </a:extLst>
          </p:cNvPr>
          <p:cNvSpPr txBox="1"/>
          <p:nvPr/>
        </p:nvSpPr>
        <p:spPr>
          <a:xfrm>
            <a:off x="8830733" y="5537240"/>
            <a:ext cx="227627" cy="246221"/>
          </a:xfrm>
          <a:prstGeom prst="rect">
            <a:avLst/>
          </a:prstGeom>
          <a:noFill/>
        </p:spPr>
        <p:txBody>
          <a:bodyPr wrap="none" lIns="0" tIns="0" rIns="0" bIns="0" rtlCol="0">
            <a:spAutoFit/>
          </a:bodyPr>
          <a:lstStyle/>
          <a:p>
            <a:pPr algn="ctr"/>
            <a:r>
              <a:rPr lang="en-GB" sz="1600" dirty="0">
                <a:latin typeface="Arial" panose="020B0604020202020204" pitchFamily="34" charset="0"/>
                <a:ea typeface="Aileron" charset="0"/>
                <a:cs typeface="Arial" panose="020B0604020202020204" pitchFamily="34" charset="0"/>
              </a:rPr>
              <a:t>60</a:t>
            </a:r>
          </a:p>
        </p:txBody>
      </p:sp>
      <p:cxnSp>
        <p:nvCxnSpPr>
          <p:cNvPr id="106" name="Straight Connector 105">
            <a:extLst>
              <a:ext uri="{FF2B5EF4-FFF2-40B4-BE49-F238E27FC236}">
                <a16:creationId xmlns:a16="http://schemas.microsoft.com/office/drawing/2014/main" id="{99C4F135-A2D6-DE44-BC29-EA5D93CBE0FD}"/>
              </a:ext>
            </a:extLst>
          </p:cNvPr>
          <p:cNvCxnSpPr>
            <a:cxnSpLocks/>
          </p:cNvCxnSpPr>
          <p:nvPr/>
        </p:nvCxnSpPr>
        <p:spPr>
          <a:xfrm flipV="1">
            <a:off x="9671400" y="5444018"/>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7" name="TextBox 106">
            <a:extLst>
              <a:ext uri="{FF2B5EF4-FFF2-40B4-BE49-F238E27FC236}">
                <a16:creationId xmlns:a16="http://schemas.microsoft.com/office/drawing/2014/main" id="{A0ACE6CE-3A72-974C-9FDD-B3DB90B4FCB7}"/>
              </a:ext>
            </a:extLst>
          </p:cNvPr>
          <p:cNvSpPr txBox="1"/>
          <p:nvPr/>
        </p:nvSpPr>
        <p:spPr>
          <a:xfrm>
            <a:off x="9551458" y="5537240"/>
            <a:ext cx="227627" cy="246221"/>
          </a:xfrm>
          <a:prstGeom prst="rect">
            <a:avLst/>
          </a:prstGeom>
          <a:noFill/>
        </p:spPr>
        <p:txBody>
          <a:bodyPr wrap="none" lIns="0" tIns="0" rIns="0" bIns="0" rtlCol="0">
            <a:spAutoFit/>
          </a:bodyPr>
          <a:lstStyle/>
          <a:p>
            <a:pPr algn="ctr"/>
            <a:r>
              <a:rPr lang="en-GB" sz="1600" dirty="0">
                <a:latin typeface="Arial" panose="020B0604020202020204" pitchFamily="34" charset="0"/>
                <a:ea typeface="Aileron" charset="0"/>
                <a:cs typeface="Arial" panose="020B0604020202020204" pitchFamily="34" charset="0"/>
              </a:rPr>
              <a:t>70</a:t>
            </a:r>
          </a:p>
        </p:txBody>
      </p:sp>
      <p:cxnSp>
        <p:nvCxnSpPr>
          <p:cNvPr id="108" name="Straight Connector 107">
            <a:extLst>
              <a:ext uri="{FF2B5EF4-FFF2-40B4-BE49-F238E27FC236}">
                <a16:creationId xmlns:a16="http://schemas.microsoft.com/office/drawing/2014/main" id="{112EBE50-F4B8-4949-BBA4-AF21BDC5E348}"/>
              </a:ext>
            </a:extLst>
          </p:cNvPr>
          <p:cNvCxnSpPr>
            <a:cxnSpLocks/>
          </p:cNvCxnSpPr>
          <p:nvPr/>
        </p:nvCxnSpPr>
        <p:spPr>
          <a:xfrm flipV="1">
            <a:off x="7509225" y="5444018"/>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9" name="TextBox 108">
            <a:extLst>
              <a:ext uri="{FF2B5EF4-FFF2-40B4-BE49-F238E27FC236}">
                <a16:creationId xmlns:a16="http://schemas.microsoft.com/office/drawing/2014/main" id="{AA9A2DD2-3AD8-2C41-B4F3-96C31DF616D0}"/>
              </a:ext>
            </a:extLst>
          </p:cNvPr>
          <p:cNvSpPr txBox="1"/>
          <p:nvPr/>
        </p:nvSpPr>
        <p:spPr>
          <a:xfrm>
            <a:off x="7389283" y="5537240"/>
            <a:ext cx="227627" cy="246221"/>
          </a:xfrm>
          <a:prstGeom prst="rect">
            <a:avLst/>
          </a:prstGeom>
          <a:noFill/>
        </p:spPr>
        <p:txBody>
          <a:bodyPr wrap="none" lIns="0" tIns="0" rIns="0" bIns="0" rtlCol="0">
            <a:spAutoFit/>
          </a:bodyPr>
          <a:lstStyle/>
          <a:p>
            <a:pPr algn="ctr"/>
            <a:r>
              <a:rPr lang="en-GB" sz="1600" dirty="0">
                <a:latin typeface="Arial" panose="020B0604020202020204" pitchFamily="34" charset="0"/>
                <a:ea typeface="Aileron" charset="0"/>
                <a:cs typeface="Arial" panose="020B0604020202020204" pitchFamily="34" charset="0"/>
              </a:rPr>
              <a:t>40</a:t>
            </a:r>
          </a:p>
        </p:txBody>
      </p:sp>
      <p:cxnSp>
        <p:nvCxnSpPr>
          <p:cNvPr id="110" name="Straight Connector 109">
            <a:extLst>
              <a:ext uri="{FF2B5EF4-FFF2-40B4-BE49-F238E27FC236}">
                <a16:creationId xmlns:a16="http://schemas.microsoft.com/office/drawing/2014/main" id="{04919666-2246-9740-851E-6780D8A4DAFE}"/>
              </a:ext>
            </a:extLst>
          </p:cNvPr>
          <p:cNvCxnSpPr>
            <a:cxnSpLocks/>
          </p:cNvCxnSpPr>
          <p:nvPr/>
        </p:nvCxnSpPr>
        <p:spPr>
          <a:xfrm flipV="1">
            <a:off x="7285604" y="5365753"/>
            <a:ext cx="146053" cy="14922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EA8C3BD9-83F9-B44D-B1D6-49CEDBECC96C}"/>
              </a:ext>
            </a:extLst>
          </p:cNvPr>
          <p:cNvCxnSpPr>
            <a:cxnSpLocks/>
          </p:cNvCxnSpPr>
          <p:nvPr/>
        </p:nvCxnSpPr>
        <p:spPr>
          <a:xfrm flipV="1">
            <a:off x="7339579" y="5365753"/>
            <a:ext cx="146053" cy="14922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CB04426C-65A5-8948-B3DF-659CCE50AFD0}"/>
              </a:ext>
            </a:extLst>
          </p:cNvPr>
          <p:cNvCxnSpPr>
            <a:cxnSpLocks/>
          </p:cNvCxnSpPr>
          <p:nvPr/>
        </p:nvCxnSpPr>
        <p:spPr>
          <a:xfrm flipV="1">
            <a:off x="10392125" y="5444018"/>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4" name="TextBox 113">
            <a:extLst>
              <a:ext uri="{FF2B5EF4-FFF2-40B4-BE49-F238E27FC236}">
                <a16:creationId xmlns:a16="http://schemas.microsoft.com/office/drawing/2014/main" id="{9C6524CA-7E80-C149-BD76-5625AC78C6B2}"/>
              </a:ext>
            </a:extLst>
          </p:cNvPr>
          <p:cNvSpPr txBox="1"/>
          <p:nvPr/>
        </p:nvSpPr>
        <p:spPr>
          <a:xfrm>
            <a:off x="10272183" y="5537240"/>
            <a:ext cx="227627" cy="246221"/>
          </a:xfrm>
          <a:prstGeom prst="rect">
            <a:avLst/>
          </a:prstGeom>
          <a:noFill/>
        </p:spPr>
        <p:txBody>
          <a:bodyPr wrap="none" lIns="0" tIns="0" rIns="0" bIns="0" rtlCol="0">
            <a:spAutoFit/>
          </a:bodyPr>
          <a:lstStyle/>
          <a:p>
            <a:pPr algn="ctr"/>
            <a:r>
              <a:rPr lang="en-GB" sz="1600" dirty="0">
                <a:latin typeface="Arial" panose="020B0604020202020204" pitchFamily="34" charset="0"/>
                <a:ea typeface="Aileron" charset="0"/>
                <a:cs typeface="Arial" panose="020B0604020202020204" pitchFamily="34" charset="0"/>
              </a:rPr>
              <a:t>80</a:t>
            </a:r>
          </a:p>
        </p:txBody>
      </p:sp>
      <p:cxnSp>
        <p:nvCxnSpPr>
          <p:cNvPr id="115" name="Straight Connector 114">
            <a:extLst>
              <a:ext uri="{FF2B5EF4-FFF2-40B4-BE49-F238E27FC236}">
                <a16:creationId xmlns:a16="http://schemas.microsoft.com/office/drawing/2014/main" id="{D6086FBA-F941-534E-BA87-2FA00A11D891}"/>
              </a:ext>
            </a:extLst>
          </p:cNvPr>
          <p:cNvCxnSpPr>
            <a:cxnSpLocks/>
          </p:cNvCxnSpPr>
          <p:nvPr/>
        </p:nvCxnSpPr>
        <p:spPr>
          <a:xfrm flipV="1">
            <a:off x="11116025" y="5444018"/>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6" name="TextBox 115">
            <a:extLst>
              <a:ext uri="{FF2B5EF4-FFF2-40B4-BE49-F238E27FC236}">
                <a16:creationId xmlns:a16="http://schemas.microsoft.com/office/drawing/2014/main" id="{75DB3AE5-F6F8-EF49-9979-6993E97B5DEE}"/>
              </a:ext>
            </a:extLst>
          </p:cNvPr>
          <p:cNvSpPr txBox="1"/>
          <p:nvPr/>
        </p:nvSpPr>
        <p:spPr>
          <a:xfrm>
            <a:off x="10996083" y="5537240"/>
            <a:ext cx="227627" cy="246221"/>
          </a:xfrm>
          <a:prstGeom prst="rect">
            <a:avLst/>
          </a:prstGeom>
          <a:noFill/>
        </p:spPr>
        <p:txBody>
          <a:bodyPr wrap="none" lIns="0" tIns="0" rIns="0" bIns="0" rtlCol="0">
            <a:spAutoFit/>
          </a:bodyPr>
          <a:lstStyle/>
          <a:p>
            <a:pPr algn="ctr"/>
            <a:r>
              <a:rPr lang="en-GB" sz="1600" dirty="0">
                <a:latin typeface="Arial" panose="020B0604020202020204" pitchFamily="34" charset="0"/>
                <a:ea typeface="Aileron" charset="0"/>
                <a:cs typeface="Arial" panose="020B0604020202020204" pitchFamily="34" charset="0"/>
              </a:rPr>
              <a:t>90</a:t>
            </a:r>
          </a:p>
        </p:txBody>
      </p:sp>
      <p:sp>
        <p:nvSpPr>
          <p:cNvPr id="121" name="TextBox 120">
            <a:extLst>
              <a:ext uri="{FF2B5EF4-FFF2-40B4-BE49-F238E27FC236}">
                <a16:creationId xmlns:a16="http://schemas.microsoft.com/office/drawing/2014/main" id="{F41B96A3-3D0C-7840-A0B5-67EFB85AE3E2}"/>
              </a:ext>
            </a:extLst>
          </p:cNvPr>
          <p:cNvSpPr txBox="1"/>
          <p:nvPr/>
        </p:nvSpPr>
        <p:spPr>
          <a:xfrm>
            <a:off x="6925436" y="3816612"/>
            <a:ext cx="113814" cy="246221"/>
          </a:xfrm>
          <a:prstGeom prst="rect">
            <a:avLst/>
          </a:prstGeom>
          <a:noFill/>
        </p:spPr>
        <p:txBody>
          <a:bodyPr wrap="none" lIns="0" tIns="0" rIns="0" bIns="0" rtlCol="0">
            <a:spAutoFit/>
          </a:bodyPr>
          <a:lstStyle/>
          <a:p>
            <a:pPr algn="r"/>
            <a:r>
              <a:rPr lang="en-GB" sz="1600" dirty="0">
                <a:latin typeface="Arial" panose="020B0604020202020204" pitchFamily="34" charset="0"/>
                <a:ea typeface="Aileron" charset="0"/>
                <a:cs typeface="Arial" panose="020B0604020202020204" pitchFamily="34" charset="0"/>
              </a:rPr>
              <a:t>3</a:t>
            </a:r>
          </a:p>
        </p:txBody>
      </p:sp>
      <p:cxnSp>
        <p:nvCxnSpPr>
          <p:cNvPr id="122" name="Straight Connector 121">
            <a:extLst>
              <a:ext uri="{FF2B5EF4-FFF2-40B4-BE49-F238E27FC236}">
                <a16:creationId xmlns:a16="http://schemas.microsoft.com/office/drawing/2014/main" id="{04726A6F-95BF-A143-A908-DF37EDE4A71B}"/>
              </a:ext>
            </a:extLst>
          </p:cNvPr>
          <p:cNvCxnSpPr>
            <a:cxnSpLocks/>
          </p:cNvCxnSpPr>
          <p:nvPr/>
        </p:nvCxnSpPr>
        <p:spPr>
          <a:xfrm rot="5400000" flipV="1">
            <a:off x="7163152" y="3900506"/>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4" name="TextBox 123">
            <a:extLst>
              <a:ext uri="{FF2B5EF4-FFF2-40B4-BE49-F238E27FC236}">
                <a16:creationId xmlns:a16="http://schemas.microsoft.com/office/drawing/2014/main" id="{9B679ED4-7116-F04A-93B2-F1A2C23C21AE}"/>
              </a:ext>
            </a:extLst>
          </p:cNvPr>
          <p:cNvSpPr txBox="1"/>
          <p:nvPr/>
        </p:nvSpPr>
        <p:spPr>
          <a:xfrm>
            <a:off x="6925437" y="1825806"/>
            <a:ext cx="113814" cy="246221"/>
          </a:xfrm>
          <a:prstGeom prst="rect">
            <a:avLst/>
          </a:prstGeom>
          <a:noFill/>
        </p:spPr>
        <p:txBody>
          <a:bodyPr wrap="none" lIns="0" tIns="0" rIns="0" bIns="0" rtlCol="0">
            <a:spAutoFit/>
          </a:bodyPr>
          <a:lstStyle/>
          <a:p>
            <a:pPr algn="r"/>
            <a:r>
              <a:rPr lang="en-GB" sz="1600" dirty="0">
                <a:latin typeface="Arial" panose="020B0604020202020204" pitchFamily="34" charset="0"/>
                <a:ea typeface="Aileron" charset="0"/>
                <a:cs typeface="Arial" panose="020B0604020202020204" pitchFamily="34" charset="0"/>
              </a:rPr>
              <a:t>7</a:t>
            </a:r>
          </a:p>
        </p:txBody>
      </p:sp>
      <p:cxnSp>
        <p:nvCxnSpPr>
          <p:cNvPr id="125" name="Straight Connector 124">
            <a:extLst>
              <a:ext uri="{FF2B5EF4-FFF2-40B4-BE49-F238E27FC236}">
                <a16:creationId xmlns:a16="http://schemas.microsoft.com/office/drawing/2014/main" id="{1DA127B4-38CE-0E41-9D67-F763624A2888}"/>
              </a:ext>
            </a:extLst>
          </p:cNvPr>
          <p:cNvCxnSpPr>
            <a:cxnSpLocks/>
          </p:cNvCxnSpPr>
          <p:nvPr/>
        </p:nvCxnSpPr>
        <p:spPr>
          <a:xfrm rot="5400000" flipV="1">
            <a:off x="7163153" y="1909700"/>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9" name="TextBox 68">
            <a:extLst>
              <a:ext uri="{FF2B5EF4-FFF2-40B4-BE49-F238E27FC236}">
                <a16:creationId xmlns:a16="http://schemas.microsoft.com/office/drawing/2014/main" id="{D0254C3C-C860-A549-BB77-91EEC189B7C2}"/>
              </a:ext>
            </a:extLst>
          </p:cNvPr>
          <p:cNvSpPr txBox="1"/>
          <p:nvPr/>
        </p:nvSpPr>
        <p:spPr>
          <a:xfrm>
            <a:off x="3807036" y="2315222"/>
            <a:ext cx="2556534" cy="861774"/>
          </a:xfrm>
          <a:prstGeom prst="rect">
            <a:avLst/>
          </a:prstGeom>
          <a:noFill/>
        </p:spPr>
        <p:txBody>
          <a:bodyPr wrap="none" lIns="0" tIns="0" rIns="0" bIns="0" rtlCol="0">
            <a:spAutoFit/>
          </a:bodyPr>
          <a:lstStyle/>
          <a:p>
            <a:r>
              <a:rPr lang="en-GB" sz="1400" dirty="0">
                <a:latin typeface="Arial" panose="020B0604020202020204" pitchFamily="34" charset="0"/>
                <a:ea typeface="Aileron" charset="0"/>
                <a:cs typeface="Arial" panose="020B0604020202020204" pitchFamily="34" charset="0"/>
              </a:rPr>
              <a:t>Death from unknown causes</a:t>
            </a:r>
          </a:p>
          <a:p>
            <a:r>
              <a:rPr lang="en-GB" sz="1400" dirty="0">
                <a:latin typeface="Arial" panose="020B0604020202020204" pitchFamily="34" charset="0"/>
                <a:ea typeface="Aileron" charset="0"/>
                <a:cs typeface="Arial" panose="020B0604020202020204" pitchFamily="34" charset="0"/>
              </a:rPr>
              <a:t>Non cancer, nonvascular deaths</a:t>
            </a:r>
          </a:p>
          <a:p>
            <a:r>
              <a:rPr lang="en-GB" sz="1400" dirty="0">
                <a:latin typeface="Arial" panose="020B0604020202020204" pitchFamily="34" charset="0"/>
                <a:ea typeface="Aileron" charset="0"/>
                <a:cs typeface="Arial" panose="020B0604020202020204" pitchFamily="34" charset="0"/>
              </a:rPr>
              <a:t>Cancer deaths</a:t>
            </a:r>
          </a:p>
          <a:p>
            <a:r>
              <a:rPr lang="en-GB" sz="1400" dirty="0">
                <a:latin typeface="Arial" panose="020B0604020202020204" pitchFamily="34" charset="0"/>
                <a:ea typeface="Aileron" charset="0"/>
                <a:cs typeface="Arial" panose="020B0604020202020204" pitchFamily="34" charset="0"/>
              </a:rPr>
              <a:t>Vascular deaths</a:t>
            </a:r>
          </a:p>
        </p:txBody>
      </p:sp>
      <p:sp>
        <p:nvSpPr>
          <p:cNvPr id="71" name="Rectangle 70">
            <a:extLst>
              <a:ext uri="{FF2B5EF4-FFF2-40B4-BE49-F238E27FC236}">
                <a16:creationId xmlns:a16="http://schemas.microsoft.com/office/drawing/2014/main" id="{E76867FC-6680-E84E-AD8E-D6D22F0F0A5B}"/>
              </a:ext>
            </a:extLst>
          </p:cNvPr>
          <p:cNvSpPr/>
          <p:nvPr/>
        </p:nvSpPr>
        <p:spPr>
          <a:xfrm>
            <a:off x="3620299" y="2375751"/>
            <a:ext cx="101823" cy="101823"/>
          </a:xfrm>
          <a:prstGeom prst="rect">
            <a:avLst/>
          </a:prstGeom>
          <a:solidFill>
            <a:schemeClr val="accent5">
              <a:lumMod val="50000"/>
            </a:schemeClr>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72" name="Rectangle 71">
            <a:extLst>
              <a:ext uri="{FF2B5EF4-FFF2-40B4-BE49-F238E27FC236}">
                <a16:creationId xmlns:a16="http://schemas.microsoft.com/office/drawing/2014/main" id="{95AD1D7B-35F5-2B41-83E5-27D32C204EE9}"/>
              </a:ext>
            </a:extLst>
          </p:cNvPr>
          <p:cNvSpPr/>
          <p:nvPr/>
        </p:nvSpPr>
        <p:spPr>
          <a:xfrm>
            <a:off x="3620299" y="2588476"/>
            <a:ext cx="101823" cy="101823"/>
          </a:xfrm>
          <a:prstGeom prst="rect">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73" name="Rectangle 72">
            <a:extLst>
              <a:ext uri="{FF2B5EF4-FFF2-40B4-BE49-F238E27FC236}">
                <a16:creationId xmlns:a16="http://schemas.microsoft.com/office/drawing/2014/main" id="{1C9962F6-69A6-EF42-82F5-594B62845BF5}"/>
              </a:ext>
            </a:extLst>
          </p:cNvPr>
          <p:cNvSpPr/>
          <p:nvPr/>
        </p:nvSpPr>
        <p:spPr>
          <a:xfrm>
            <a:off x="3620299" y="2804376"/>
            <a:ext cx="101823" cy="101823"/>
          </a:xfrm>
          <a:prstGeom prst="rect">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74" name="Rectangle 73">
            <a:extLst>
              <a:ext uri="{FF2B5EF4-FFF2-40B4-BE49-F238E27FC236}">
                <a16:creationId xmlns:a16="http://schemas.microsoft.com/office/drawing/2014/main" id="{B37211AF-AD50-A240-8208-76AB2D3675F3}"/>
              </a:ext>
            </a:extLst>
          </p:cNvPr>
          <p:cNvSpPr/>
          <p:nvPr/>
        </p:nvSpPr>
        <p:spPr>
          <a:xfrm>
            <a:off x="3620299" y="3026626"/>
            <a:ext cx="101823" cy="101823"/>
          </a:xfrm>
          <a:prstGeom prst="rect">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78" name="Rectangle 6">
            <a:extLst>
              <a:ext uri="{FF2B5EF4-FFF2-40B4-BE49-F238E27FC236}">
                <a16:creationId xmlns:a16="http://schemas.microsoft.com/office/drawing/2014/main" id="{441F7BE2-299D-1A43-AC83-FF95FE7F1836}"/>
              </a:ext>
            </a:extLst>
          </p:cNvPr>
          <p:cNvSpPr/>
          <p:nvPr/>
        </p:nvSpPr>
        <p:spPr>
          <a:xfrm>
            <a:off x="1704197" y="1534925"/>
            <a:ext cx="3719716" cy="369332"/>
          </a:xfrm>
          <a:prstGeom prst="rect">
            <a:avLst/>
          </a:prstGeom>
        </p:spPr>
        <p:txBody>
          <a:bodyPr wrap="square">
            <a:spAutoFit/>
          </a:bodyPr>
          <a:lstStyle/>
          <a:p>
            <a:pPr algn="ctr" defTabSz="914400"/>
            <a:r>
              <a:rPr lang="en-US" b="1" dirty="0">
                <a:latin typeface="Arial" panose="020B0604020202020204" pitchFamily="34" charset="0"/>
                <a:ea typeface="Times New Roman" pitchFamily="18" charset="0"/>
                <a:cs typeface="Arial" panose="020B0604020202020204" pitchFamily="34" charset="0"/>
              </a:rPr>
              <a:t>Men</a:t>
            </a:r>
            <a:endParaRPr lang="en-US" dirty="0">
              <a:latin typeface="Arial" panose="020B0604020202020204" pitchFamily="34" charset="0"/>
              <a:cs typeface="Arial" panose="020B0604020202020204" pitchFamily="34" charset="0"/>
            </a:endParaRPr>
          </a:p>
        </p:txBody>
      </p:sp>
      <p:sp>
        <p:nvSpPr>
          <p:cNvPr id="123" name="Rectangle 6">
            <a:extLst>
              <a:ext uri="{FF2B5EF4-FFF2-40B4-BE49-F238E27FC236}">
                <a16:creationId xmlns:a16="http://schemas.microsoft.com/office/drawing/2014/main" id="{CF32F2CE-473D-BE4B-9AB0-49BE5C570C65}"/>
              </a:ext>
            </a:extLst>
          </p:cNvPr>
          <p:cNvSpPr/>
          <p:nvPr/>
        </p:nvSpPr>
        <p:spPr>
          <a:xfrm>
            <a:off x="7580211" y="1534925"/>
            <a:ext cx="3719716" cy="369332"/>
          </a:xfrm>
          <a:prstGeom prst="rect">
            <a:avLst/>
          </a:prstGeom>
        </p:spPr>
        <p:txBody>
          <a:bodyPr wrap="square">
            <a:spAutoFit/>
          </a:bodyPr>
          <a:lstStyle/>
          <a:p>
            <a:pPr algn="ctr" defTabSz="914400"/>
            <a:r>
              <a:rPr lang="en-US" b="1" dirty="0">
                <a:latin typeface="Arial" panose="020B0604020202020204" pitchFamily="34" charset="0"/>
                <a:ea typeface="Times New Roman" pitchFamily="18" charset="0"/>
                <a:cs typeface="Arial" panose="020B0604020202020204" pitchFamily="34" charset="0"/>
              </a:rPr>
              <a:t>Women</a:t>
            </a:r>
            <a:endParaRPr lang="en-US" dirty="0">
              <a:latin typeface="Arial" panose="020B0604020202020204" pitchFamily="34" charset="0"/>
              <a:cs typeface="Arial" panose="020B0604020202020204" pitchFamily="34" charset="0"/>
            </a:endParaRPr>
          </a:p>
        </p:txBody>
      </p:sp>
      <p:cxnSp>
        <p:nvCxnSpPr>
          <p:cNvPr id="63" name="Straight Connector 62">
            <a:extLst>
              <a:ext uri="{FF2B5EF4-FFF2-40B4-BE49-F238E27FC236}">
                <a16:creationId xmlns:a16="http://schemas.microsoft.com/office/drawing/2014/main" id="{AE900169-C465-7543-A521-3299463FD176}"/>
              </a:ext>
            </a:extLst>
          </p:cNvPr>
          <p:cNvCxnSpPr>
            <a:cxnSpLocks/>
          </p:cNvCxnSpPr>
          <p:nvPr/>
        </p:nvCxnSpPr>
        <p:spPr>
          <a:xfrm>
            <a:off x="1607821" y="5442835"/>
            <a:ext cx="406590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1985E286-5EC0-684A-8929-AB2EEB346C4D}"/>
              </a:ext>
            </a:extLst>
          </p:cNvPr>
          <p:cNvCxnSpPr>
            <a:cxnSpLocks/>
          </p:cNvCxnSpPr>
          <p:nvPr/>
        </p:nvCxnSpPr>
        <p:spPr>
          <a:xfrm>
            <a:off x="7420225" y="5442835"/>
            <a:ext cx="406590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07373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22E52F5-172B-0642-80A5-7DDBEDC47A71}"/>
              </a:ext>
            </a:extLst>
          </p:cNvPr>
          <p:cNvGrpSpPr/>
          <p:nvPr/>
        </p:nvGrpSpPr>
        <p:grpSpPr>
          <a:xfrm>
            <a:off x="2063552" y="973287"/>
            <a:ext cx="7128792" cy="4831977"/>
            <a:chOff x="631255" y="1123200"/>
            <a:chExt cx="10929491" cy="5159905"/>
          </a:xfrm>
        </p:grpSpPr>
        <p:pic>
          <p:nvPicPr>
            <p:cNvPr id="133" name="Immagine 444"/>
            <p:cNvPicPr/>
            <p:nvPr/>
          </p:nvPicPr>
          <p:blipFill rotWithShape="1">
            <a:blip r:embed="rId3"/>
            <a:srcRect t="11054" b="8459"/>
            <a:stretch/>
          </p:blipFill>
          <p:spPr>
            <a:xfrm>
              <a:off x="631255" y="1318771"/>
              <a:ext cx="10929491" cy="4964334"/>
            </a:xfrm>
            <a:prstGeom prst="rect">
              <a:avLst/>
            </a:prstGeom>
            <a:ln>
              <a:noFill/>
            </a:ln>
          </p:spPr>
        </p:pic>
        <p:sp>
          <p:nvSpPr>
            <p:cNvPr id="7" name="Rectangle 6">
              <a:extLst>
                <a:ext uri="{FF2B5EF4-FFF2-40B4-BE49-F238E27FC236}">
                  <a16:creationId xmlns:a16="http://schemas.microsoft.com/office/drawing/2014/main" id="{FE6BD97D-F15E-9941-8FCF-B035E5E5BF06}"/>
                </a:ext>
              </a:extLst>
            </p:cNvPr>
            <p:cNvSpPr/>
            <p:nvPr/>
          </p:nvSpPr>
          <p:spPr>
            <a:xfrm>
              <a:off x="3359696" y="1123200"/>
              <a:ext cx="3168352" cy="361584"/>
            </a:xfrm>
            <a:prstGeom prst="rect">
              <a:avLst/>
            </a:prstGeom>
            <a:solidFill>
              <a:schemeClr val="bg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sp>
        <p:nvSpPr>
          <p:cNvPr id="4" name="Title 3">
            <a:extLst>
              <a:ext uri="{FF2B5EF4-FFF2-40B4-BE49-F238E27FC236}">
                <a16:creationId xmlns:a16="http://schemas.microsoft.com/office/drawing/2014/main" id="{08EBE330-BA61-8E47-A671-59B792864B80}"/>
              </a:ext>
            </a:extLst>
          </p:cNvPr>
          <p:cNvSpPr>
            <a:spLocks noGrp="1"/>
          </p:cNvSpPr>
          <p:nvPr>
            <p:ph type="title"/>
          </p:nvPr>
        </p:nvSpPr>
        <p:spPr/>
        <p:txBody>
          <a:bodyPr/>
          <a:lstStyle/>
          <a:p>
            <a:r>
              <a:rPr lang="en-GB" dirty="0"/>
              <a:t>European treatment goals for </a:t>
            </a:r>
            <a:r>
              <a:rPr lang="en-GB" dirty="0" err="1"/>
              <a:t>ldl</a:t>
            </a:r>
            <a:r>
              <a:rPr lang="en-GB" dirty="0"/>
              <a:t>-c across categories of total cardiovascular disease risk*</a:t>
            </a:r>
          </a:p>
        </p:txBody>
      </p:sp>
      <p:sp>
        <p:nvSpPr>
          <p:cNvPr id="3" name="Slide Number Placeholder 2">
            <a:extLst>
              <a:ext uri="{FF2B5EF4-FFF2-40B4-BE49-F238E27FC236}">
                <a16:creationId xmlns:a16="http://schemas.microsoft.com/office/drawing/2014/main" id="{69EC2E34-6CA7-FC41-B4AB-2E3636490946}"/>
              </a:ext>
            </a:extLst>
          </p:cNvPr>
          <p:cNvSpPr>
            <a:spLocks noGrp="1"/>
          </p:cNvSpPr>
          <p:nvPr>
            <p:ph type="sldNum" sz="quarter" idx="4"/>
          </p:nvPr>
        </p:nvSpPr>
        <p:spPr/>
        <p:txBody>
          <a:bodyPr/>
          <a:lstStyle/>
          <a:p>
            <a:fld id="{099F2900-506F-4648-B3DA-33A46370A951}" type="slidenum">
              <a:rPr lang="es-ES_tradnl" smtClean="0"/>
              <a:pPr/>
              <a:t>53</a:t>
            </a:fld>
            <a:endParaRPr lang="es-ES_tradnl"/>
          </a:p>
        </p:txBody>
      </p:sp>
      <p:sp>
        <p:nvSpPr>
          <p:cNvPr id="6" name="Content Placeholder 5">
            <a:extLst>
              <a:ext uri="{FF2B5EF4-FFF2-40B4-BE49-F238E27FC236}">
                <a16:creationId xmlns:a16="http://schemas.microsoft.com/office/drawing/2014/main" id="{231654CA-8D93-A446-8774-88DD4C2A7432}"/>
              </a:ext>
            </a:extLst>
          </p:cNvPr>
          <p:cNvSpPr>
            <a:spLocks noGrp="1"/>
          </p:cNvSpPr>
          <p:nvPr>
            <p:ph sz="quarter" idx="15"/>
          </p:nvPr>
        </p:nvSpPr>
        <p:spPr>
          <a:xfrm>
            <a:off x="620183" y="6095094"/>
            <a:ext cx="10180339" cy="365125"/>
          </a:xfrm>
        </p:spPr>
        <p:txBody>
          <a:bodyPr/>
          <a:lstStyle/>
          <a:p>
            <a:r>
              <a:rPr lang="en-GB" dirty="0"/>
              <a:t>ASCVD, atherosclerotic cardiovascular disease; BP, blood pressure; CKD, chronic kidney disease; CV, cardiovascular; DM, diabetes mellitus; eGFR, estimated glomerular filtration rate; ESC/EAS, European Society of Cardiology/European Atherosclerosis Society; FH, familial hypercholesterolaemia; LDL-C, low-density lipoprotein cholesterol; PCSK9, proprotein convertase subtilisin/</a:t>
            </a:r>
            <a:r>
              <a:rPr lang="en-GB" dirty="0" err="1"/>
              <a:t>kexin</a:t>
            </a:r>
            <a:r>
              <a:rPr lang="en-GB" dirty="0"/>
              <a:t> type 9; RF, rheumatoid factor; SCORE, Systematic </a:t>
            </a:r>
            <a:r>
              <a:rPr lang="en-GB" dirty="0" err="1"/>
              <a:t>COronary</a:t>
            </a:r>
            <a:r>
              <a:rPr lang="en-GB" dirty="0"/>
              <a:t> Risk Estimation; T1DM, type 1 diabetes mellitus; T2DM, type 2 diabetes mellitus; TC, total cholesterol</a:t>
            </a:r>
          </a:p>
          <a:p>
            <a:r>
              <a:rPr lang="en-GB" dirty="0"/>
              <a:t>Adapted from Mach F, et al. </a:t>
            </a:r>
            <a:r>
              <a:rPr lang="en-GB" dirty="0" err="1"/>
              <a:t>Eur</a:t>
            </a:r>
            <a:r>
              <a:rPr lang="en-GB" dirty="0"/>
              <a:t> Heart J. 2020;41:111-88</a:t>
            </a:r>
          </a:p>
        </p:txBody>
      </p:sp>
    </p:spTree>
    <p:extLst>
      <p:ext uri="{BB962C8B-B14F-4D97-AF65-F5344CB8AC3E}">
        <p14:creationId xmlns:p14="http://schemas.microsoft.com/office/powerpoint/2010/main" val="3710008354"/>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A0EADF7-7E12-B34C-A2F4-671C9959B9C1}"/>
              </a:ext>
            </a:extLst>
          </p:cNvPr>
          <p:cNvSpPr>
            <a:spLocks noGrp="1"/>
          </p:cNvSpPr>
          <p:nvPr>
            <p:ph type="title"/>
          </p:nvPr>
        </p:nvSpPr>
        <p:spPr/>
        <p:txBody>
          <a:bodyPr/>
          <a:lstStyle/>
          <a:p>
            <a:r>
              <a:rPr lang="it-IT"/>
              <a:t>Pathways of CV Risk in T2DM </a:t>
            </a:r>
            <a:endParaRPr lang="en-US" dirty="0"/>
          </a:p>
        </p:txBody>
      </p:sp>
      <p:sp>
        <p:nvSpPr>
          <p:cNvPr id="7" name="Slide Number Placeholder 6">
            <a:extLst>
              <a:ext uri="{FF2B5EF4-FFF2-40B4-BE49-F238E27FC236}">
                <a16:creationId xmlns:a16="http://schemas.microsoft.com/office/drawing/2014/main" id="{070F5D65-85A8-1A4B-A8D8-7CB67C27B759}"/>
              </a:ext>
            </a:extLst>
          </p:cNvPr>
          <p:cNvSpPr>
            <a:spLocks noGrp="1"/>
          </p:cNvSpPr>
          <p:nvPr>
            <p:ph type="sldNum" sz="quarter" idx="4"/>
          </p:nvPr>
        </p:nvSpPr>
        <p:spPr/>
        <p:txBody>
          <a:bodyPr/>
          <a:lstStyle/>
          <a:p>
            <a:fld id="{099F2900-506F-4648-B3DA-33A46370A951}" type="slidenum">
              <a:rPr lang="es-ES_tradnl" smtClean="0"/>
              <a:pPr/>
              <a:t>54</a:t>
            </a:fld>
            <a:endParaRPr lang="es-ES_tradnl" dirty="0"/>
          </a:p>
        </p:txBody>
      </p:sp>
      <p:sp>
        <p:nvSpPr>
          <p:cNvPr id="10" name="Content Placeholder 9">
            <a:extLst>
              <a:ext uri="{FF2B5EF4-FFF2-40B4-BE49-F238E27FC236}">
                <a16:creationId xmlns:a16="http://schemas.microsoft.com/office/drawing/2014/main" id="{2E3268C2-97FF-BC45-975F-AC839061B2BA}"/>
              </a:ext>
            </a:extLst>
          </p:cNvPr>
          <p:cNvSpPr>
            <a:spLocks noGrp="1"/>
          </p:cNvSpPr>
          <p:nvPr>
            <p:ph sz="quarter" idx="15"/>
          </p:nvPr>
        </p:nvSpPr>
        <p:spPr/>
        <p:txBody>
          <a:bodyPr/>
          <a:lstStyle/>
          <a:p>
            <a:r>
              <a:rPr lang="en-GB" dirty="0"/>
              <a:t>CVD, cardiovascular disease; T2DM, type 2 diabetes mellitus</a:t>
            </a:r>
          </a:p>
          <a:p>
            <a:r>
              <a:rPr lang="en-GB" dirty="0"/>
              <a:t>Newman JD, et al. J Am Coll </a:t>
            </a:r>
            <a:r>
              <a:rPr lang="en-GB" dirty="0" err="1"/>
              <a:t>Cardiol</a:t>
            </a:r>
            <a:r>
              <a:rPr lang="en-GB" dirty="0"/>
              <a:t>. 2017;70:883-93</a:t>
            </a:r>
          </a:p>
        </p:txBody>
      </p:sp>
      <p:cxnSp>
        <p:nvCxnSpPr>
          <p:cNvPr id="21" name="Straight Connector 20">
            <a:extLst>
              <a:ext uri="{FF2B5EF4-FFF2-40B4-BE49-F238E27FC236}">
                <a16:creationId xmlns:a16="http://schemas.microsoft.com/office/drawing/2014/main" id="{8ABC42B3-F33B-0848-91A2-BF5F19934CF9}"/>
              </a:ext>
            </a:extLst>
          </p:cNvPr>
          <p:cNvCxnSpPr>
            <a:cxnSpLocks/>
          </p:cNvCxnSpPr>
          <p:nvPr/>
        </p:nvCxnSpPr>
        <p:spPr>
          <a:xfrm flipV="1">
            <a:off x="3506683" y="1503851"/>
            <a:ext cx="0" cy="555537"/>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11DB9E9B-2D9E-7E42-968D-F3B4F5014BB6}"/>
              </a:ext>
            </a:extLst>
          </p:cNvPr>
          <p:cNvCxnSpPr>
            <a:cxnSpLocks/>
          </p:cNvCxnSpPr>
          <p:nvPr/>
        </p:nvCxnSpPr>
        <p:spPr>
          <a:xfrm flipV="1">
            <a:off x="5216214" y="1503851"/>
            <a:ext cx="0" cy="555537"/>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AC161FC5-0299-CF4B-A1FA-1C0609755275}"/>
              </a:ext>
            </a:extLst>
          </p:cNvPr>
          <p:cNvCxnSpPr>
            <a:cxnSpLocks/>
          </p:cNvCxnSpPr>
          <p:nvPr/>
        </p:nvCxnSpPr>
        <p:spPr>
          <a:xfrm flipV="1">
            <a:off x="6937671" y="1503851"/>
            <a:ext cx="0" cy="555537"/>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942203CE-B846-504C-8D61-928CADC430DB}"/>
              </a:ext>
            </a:extLst>
          </p:cNvPr>
          <p:cNvCxnSpPr>
            <a:cxnSpLocks/>
          </p:cNvCxnSpPr>
          <p:nvPr/>
        </p:nvCxnSpPr>
        <p:spPr>
          <a:xfrm flipV="1">
            <a:off x="8659129" y="1503851"/>
            <a:ext cx="0" cy="555537"/>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Rounded Rectangle 21">
            <a:extLst>
              <a:ext uri="{FF2B5EF4-FFF2-40B4-BE49-F238E27FC236}">
                <a16:creationId xmlns:a16="http://schemas.microsoft.com/office/drawing/2014/main" id="{26004599-1F7A-EA4D-8977-39A46D4A962D}"/>
              </a:ext>
            </a:extLst>
          </p:cNvPr>
          <p:cNvSpPr/>
          <p:nvPr/>
        </p:nvSpPr>
        <p:spPr>
          <a:xfrm>
            <a:off x="2759419" y="1105232"/>
            <a:ext cx="1494529" cy="536350"/>
          </a:xfrm>
          <a:prstGeom prst="roundRect">
            <a:avLst>
              <a:gd name="adj" fmla="val 20978"/>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algn="ctr">
              <a:lnSpc>
                <a:spcPct val="90000"/>
              </a:lnSpc>
            </a:pPr>
            <a:r>
              <a:rPr lang="en-GB" sz="1400" dirty="0" err="1">
                <a:latin typeface="Arial" panose="020B0604020202020204" pitchFamily="34" charset="0"/>
                <a:cs typeface="Arial" panose="020B0604020202020204" pitchFamily="34" charset="0"/>
              </a:rPr>
              <a:t>Dyslipidemia</a:t>
            </a:r>
            <a:endParaRPr lang="en-GB" sz="1400" dirty="0">
              <a:latin typeface="Arial" panose="020B0604020202020204" pitchFamily="34" charset="0"/>
              <a:cs typeface="Arial" panose="020B0604020202020204" pitchFamily="34" charset="0"/>
            </a:endParaRPr>
          </a:p>
        </p:txBody>
      </p:sp>
      <p:sp>
        <p:nvSpPr>
          <p:cNvPr id="23" name="Rounded Rectangle 22">
            <a:extLst>
              <a:ext uri="{FF2B5EF4-FFF2-40B4-BE49-F238E27FC236}">
                <a16:creationId xmlns:a16="http://schemas.microsoft.com/office/drawing/2014/main" id="{340A607E-64EE-2E44-925F-5B6F243D8B44}"/>
              </a:ext>
            </a:extLst>
          </p:cNvPr>
          <p:cNvSpPr/>
          <p:nvPr/>
        </p:nvSpPr>
        <p:spPr>
          <a:xfrm>
            <a:off x="4389437" y="1105232"/>
            <a:ext cx="1653555" cy="536350"/>
          </a:xfrm>
          <a:prstGeom prst="roundRect">
            <a:avLst>
              <a:gd name="adj" fmla="val 20978"/>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algn="ctr">
              <a:lnSpc>
                <a:spcPct val="90000"/>
              </a:lnSpc>
            </a:pPr>
            <a:r>
              <a:rPr lang="en-GB" sz="1400" dirty="0">
                <a:latin typeface="Arial" panose="020B0604020202020204" pitchFamily="34" charset="0"/>
                <a:cs typeface="Arial" panose="020B0604020202020204" pitchFamily="34" charset="0"/>
              </a:rPr>
              <a:t>Hypercoagulation</a:t>
            </a:r>
            <a:br>
              <a:rPr lang="en-GB"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platelet activation</a:t>
            </a:r>
          </a:p>
        </p:txBody>
      </p:sp>
      <p:sp>
        <p:nvSpPr>
          <p:cNvPr id="24" name="Rounded Rectangle 23">
            <a:extLst>
              <a:ext uri="{FF2B5EF4-FFF2-40B4-BE49-F238E27FC236}">
                <a16:creationId xmlns:a16="http://schemas.microsoft.com/office/drawing/2014/main" id="{AC6799FD-5BCB-C942-ABA2-04C225AC63F1}"/>
              </a:ext>
            </a:extLst>
          </p:cNvPr>
          <p:cNvSpPr/>
          <p:nvPr/>
        </p:nvSpPr>
        <p:spPr>
          <a:xfrm>
            <a:off x="7832352" y="1105232"/>
            <a:ext cx="1653555" cy="536350"/>
          </a:xfrm>
          <a:prstGeom prst="roundRect">
            <a:avLst>
              <a:gd name="adj" fmla="val 20978"/>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algn="ctr">
              <a:lnSpc>
                <a:spcPct val="90000"/>
              </a:lnSpc>
            </a:pPr>
            <a:r>
              <a:rPr lang="en-GB" sz="1400" dirty="0">
                <a:latin typeface="Arial" panose="020B0604020202020204" pitchFamily="34" charset="0"/>
                <a:cs typeface="Arial" panose="020B0604020202020204" pitchFamily="34" charset="0"/>
              </a:rPr>
              <a:t>Environmental</a:t>
            </a:r>
            <a:br>
              <a:rPr lang="en-GB"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pollutants</a:t>
            </a:r>
          </a:p>
        </p:txBody>
      </p:sp>
      <p:sp>
        <p:nvSpPr>
          <p:cNvPr id="25" name="Rounded Rectangle 24">
            <a:extLst>
              <a:ext uri="{FF2B5EF4-FFF2-40B4-BE49-F238E27FC236}">
                <a16:creationId xmlns:a16="http://schemas.microsoft.com/office/drawing/2014/main" id="{E9AE7256-A48C-C040-84DF-36E7971C54FB}"/>
              </a:ext>
            </a:extLst>
          </p:cNvPr>
          <p:cNvSpPr/>
          <p:nvPr/>
        </p:nvSpPr>
        <p:spPr>
          <a:xfrm>
            <a:off x="6178481" y="1105232"/>
            <a:ext cx="1518381" cy="536350"/>
          </a:xfrm>
          <a:prstGeom prst="roundRect">
            <a:avLst>
              <a:gd name="adj" fmla="val 20978"/>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algn="ctr">
              <a:lnSpc>
                <a:spcPct val="90000"/>
              </a:lnSpc>
            </a:pPr>
            <a:r>
              <a:rPr lang="en-GB" sz="1400" dirty="0">
                <a:latin typeface="Arial" panose="020B0604020202020204" pitchFamily="34" charset="0"/>
                <a:cs typeface="Arial" panose="020B0604020202020204" pitchFamily="34" charset="0"/>
              </a:rPr>
              <a:t>Metabolic</a:t>
            </a:r>
            <a:br>
              <a:rPr lang="en-GB"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dysfunction</a:t>
            </a:r>
          </a:p>
        </p:txBody>
      </p:sp>
      <p:cxnSp>
        <p:nvCxnSpPr>
          <p:cNvPr id="30" name="Straight Connector 29">
            <a:extLst>
              <a:ext uri="{FF2B5EF4-FFF2-40B4-BE49-F238E27FC236}">
                <a16:creationId xmlns:a16="http://schemas.microsoft.com/office/drawing/2014/main" id="{2C094FC7-04C6-6F44-BD44-694CB304FC31}"/>
              </a:ext>
            </a:extLst>
          </p:cNvPr>
          <p:cNvCxnSpPr>
            <a:cxnSpLocks/>
          </p:cNvCxnSpPr>
          <p:nvPr/>
        </p:nvCxnSpPr>
        <p:spPr>
          <a:xfrm flipH="1">
            <a:off x="3499260" y="2051964"/>
            <a:ext cx="5159713" cy="1"/>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622D1723-1553-CB44-ACC5-5FA1D60F7295}"/>
              </a:ext>
            </a:extLst>
          </p:cNvPr>
          <p:cNvCxnSpPr>
            <a:cxnSpLocks/>
          </p:cNvCxnSpPr>
          <p:nvPr/>
        </p:nvCxnSpPr>
        <p:spPr>
          <a:xfrm flipV="1">
            <a:off x="3506683" y="5145549"/>
            <a:ext cx="0" cy="555537"/>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8E241BE3-2F81-9D4D-8096-70469D95EFB3}"/>
              </a:ext>
            </a:extLst>
          </p:cNvPr>
          <p:cNvCxnSpPr>
            <a:cxnSpLocks/>
          </p:cNvCxnSpPr>
          <p:nvPr/>
        </p:nvCxnSpPr>
        <p:spPr>
          <a:xfrm flipV="1">
            <a:off x="5216214" y="5145549"/>
            <a:ext cx="0" cy="555537"/>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D16A9911-ECE0-8E4C-8943-8DF7BFE945FD}"/>
              </a:ext>
            </a:extLst>
          </p:cNvPr>
          <p:cNvCxnSpPr>
            <a:cxnSpLocks/>
          </p:cNvCxnSpPr>
          <p:nvPr/>
        </p:nvCxnSpPr>
        <p:spPr>
          <a:xfrm flipV="1">
            <a:off x="6937671" y="5145549"/>
            <a:ext cx="0" cy="555537"/>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D5422267-CC42-3A46-A0B4-5A6BD13F3DF0}"/>
              </a:ext>
            </a:extLst>
          </p:cNvPr>
          <p:cNvCxnSpPr>
            <a:cxnSpLocks/>
          </p:cNvCxnSpPr>
          <p:nvPr/>
        </p:nvCxnSpPr>
        <p:spPr>
          <a:xfrm flipV="1">
            <a:off x="8659129" y="5145549"/>
            <a:ext cx="0" cy="555537"/>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EBEEF61F-7FE9-064B-AC01-967C4F502DCB}"/>
              </a:ext>
            </a:extLst>
          </p:cNvPr>
          <p:cNvCxnSpPr>
            <a:cxnSpLocks/>
          </p:cNvCxnSpPr>
          <p:nvPr/>
        </p:nvCxnSpPr>
        <p:spPr>
          <a:xfrm flipH="1">
            <a:off x="3499260" y="5145021"/>
            <a:ext cx="5159713" cy="1"/>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 name="Rounded Rectangle 31">
            <a:extLst>
              <a:ext uri="{FF2B5EF4-FFF2-40B4-BE49-F238E27FC236}">
                <a16:creationId xmlns:a16="http://schemas.microsoft.com/office/drawing/2014/main" id="{C8D52655-97F6-9346-837B-BE634B555486}"/>
              </a:ext>
            </a:extLst>
          </p:cNvPr>
          <p:cNvSpPr/>
          <p:nvPr/>
        </p:nvSpPr>
        <p:spPr>
          <a:xfrm>
            <a:off x="2759419" y="5526157"/>
            <a:ext cx="1494529" cy="536350"/>
          </a:xfrm>
          <a:prstGeom prst="roundRect">
            <a:avLst>
              <a:gd name="adj" fmla="val 20978"/>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algn="ctr">
              <a:lnSpc>
                <a:spcPct val="90000"/>
              </a:lnSpc>
            </a:pPr>
            <a:r>
              <a:rPr lang="en-GB" sz="1400" dirty="0">
                <a:latin typeface="Arial" panose="020B0604020202020204" pitchFamily="34" charset="0"/>
                <a:cs typeface="Arial" panose="020B0604020202020204" pitchFamily="34" charset="0"/>
              </a:rPr>
              <a:t>Endothelial</a:t>
            </a:r>
            <a:br>
              <a:rPr lang="en-GB"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dysfunction</a:t>
            </a:r>
          </a:p>
        </p:txBody>
      </p:sp>
      <p:sp>
        <p:nvSpPr>
          <p:cNvPr id="33" name="Rounded Rectangle 32">
            <a:extLst>
              <a:ext uri="{FF2B5EF4-FFF2-40B4-BE49-F238E27FC236}">
                <a16:creationId xmlns:a16="http://schemas.microsoft.com/office/drawing/2014/main" id="{A1A39765-DF62-D64D-A0AC-864F2CE89DB1}"/>
              </a:ext>
            </a:extLst>
          </p:cNvPr>
          <p:cNvSpPr/>
          <p:nvPr/>
        </p:nvSpPr>
        <p:spPr>
          <a:xfrm>
            <a:off x="6199683" y="5526157"/>
            <a:ext cx="1494529" cy="536350"/>
          </a:xfrm>
          <a:prstGeom prst="roundRect">
            <a:avLst>
              <a:gd name="adj" fmla="val 20978"/>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algn="ctr">
              <a:lnSpc>
                <a:spcPct val="90000"/>
              </a:lnSpc>
            </a:pPr>
            <a:r>
              <a:rPr lang="en-GB" sz="1400" dirty="0">
                <a:latin typeface="Arial" panose="020B0604020202020204" pitchFamily="34" charset="0"/>
                <a:cs typeface="Arial" panose="020B0604020202020204" pitchFamily="34" charset="0"/>
              </a:rPr>
              <a:t>Inflammation</a:t>
            </a:r>
          </a:p>
        </p:txBody>
      </p:sp>
      <p:sp>
        <p:nvSpPr>
          <p:cNvPr id="34" name="Rounded Rectangle 33">
            <a:extLst>
              <a:ext uri="{FF2B5EF4-FFF2-40B4-BE49-F238E27FC236}">
                <a16:creationId xmlns:a16="http://schemas.microsoft.com/office/drawing/2014/main" id="{BAF4B000-8687-AD47-A5CD-954399C7619A}"/>
              </a:ext>
            </a:extLst>
          </p:cNvPr>
          <p:cNvSpPr/>
          <p:nvPr/>
        </p:nvSpPr>
        <p:spPr>
          <a:xfrm>
            <a:off x="4479551" y="5526157"/>
            <a:ext cx="1494529" cy="536350"/>
          </a:xfrm>
          <a:prstGeom prst="roundRect">
            <a:avLst>
              <a:gd name="adj" fmla="val 20978"/>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algn="ctr">
              <a:lnSpc>
                <a:spcPct val="90000"/>
              </a:lnSpc>
            </a:pPr>
            <a:r>
              <a:rPr lang="en-GB" sz="1400" dirty="0">
                <a:latin typeface="Arial" panose="020B0604020202020204" pitchFamily="34" charset="0"/>
                <a:cs typeface="Arial" panose="020B0604020202020204" pitchFamily="34" charset="0"/>
              </a:rPr>
              <a:t>Arterial</a:t>
            </a:r>
            <a:br>
              <a:rPr lang="en-GB"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stiffness</a:t>
            </a:r>
          </a:p>
        </p:txBody>
      </p:sp>
      <p:sp>
        <p:nvSpPr>
          <p:cNvPr id="35" name="Rounded Rectangle 34">
            <a:extLst>
              <a:ext uri="{FF2B5EF4-FFF2-40B4-BE49-F238E27FC236}">
                <a16:creationId xmlns:a16="http://schemas.microsoft.com/office/drawing/2014/main" id="{D0EE4DC9-B8F2-DA4C-A5A3-9207E361C4A0}"/>
              </a:ext>
            </a:extLst>
          </p:cNvPr>
          <p:cNvSpPr/>
          <p:nvPr/>
        </p:nvSpPr>
        <p:spPr>
          <a:xfrm>
            <a:off x="7919816" y="5526157"/>
            <a:ext cx="1494529" cy="536350"/>
          </a:xfrm>
          <a:prstGeom prst="roundRect">
            <a:avLst>
              <a:gd name="adj" fmla="val 20978"/>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algn="ctr">
              <a:lnSpc>
                <a:spcPct val="90000"/>
              </a:lnSpc>
            </a:pPr>
            <a:r>
              <a:rPr lang="en-GB" sz="1400" dirty="0">
                <a:latin typeface="Arial" panose="020B0604020202020204" pitchFamily="34" charset="0"/>
                <a:cs typeface="Arial" panose="020B0604020202020204" pitchFamily="34" charset="0"/>
              </a:rPr>
              <a:t>Oxidative</a:t>
            </a:r>
            <a:br>
              <a:rPr lang="en-GB"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stress</a:t>
            </a:r>
          </a:p>
        </p:txBody>
      </p:sp>
      <p:sp>
        <p:nvSpPr>
          <p:cNvPr id="41" name="Oval 40">
            <a:extLst>
              <a:ext uri="{FF2B5EF4-FFF2-40B4-BE49-F238E27FC236}">
                <a16:creationId xmlns:a16="http://schemas.microsoft.com/office/drawing/2014/main" id="{E1F12087-BFCB-1547-A281-A0CE096D6B7C}"/>
              </a:ext>
            </a:extLst>
          </p:cNvPr>
          <p:cNvSpPr/>
          <p:nvPr/>
        </p:nvSpPr>
        <p:spPr>
          <a:xfrm>
            <a:off x="4206342" y="2957931"/>
            <a:ext cx="3816424" cy="1280983"/>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r>
              <a:rPr lang="en-GB" b="1" dirty="0">
                <a:solidFill>
                  <a:schemeClr val="bg1"/>
                </a:solidFill>
                <a:latin typeface="Arial" panose="020B0604020202020204" pitchFamily="34" charset="0"/>
                <a:cs typeface="Arial" panose="020B0604020202020204" pitchFamily="34" charset="0"/>
              </a:rPr>
              <a:t>Type 2 diabetes mellitus</a:t>
            </a:r>
          </a:p>
        </p:txBody>
      </p:sp>
      <p:sp>
        <p:nvSpPr>
          <p:cNvPr id="42" name="Oval 41">
            <a:extLst>
              <a:ext uri="{FF2B5EF4-FFF2-40B4-BE49-F238E27FC236}">
                <a16:creationId xmlns:a16="http://schemas.microsoft.com/office/drawing/2014/main" id="{B09BA0AF-CAD6-3E4B-9265-A7D2AFB381AD}"/>
              </a:ext>
            </a:extLst>
          </p:cNvPr>
          <p:cNvSpPr/>
          <p:nvPr/>
        </p:nvSpPr>
        <p:spPr>
          <a:xfrm>
            <a:off x="9112296" y="2902272"/>
            <a:ext cx="2441748" cy="1280983"/>
          </a:xfrm>
          <a:prstGeom prst="ellipse">
            <a:avLst/>
          </a:prstGeom>
          <a:solidFill>
            <a:schemeClr val="accent1">
              <a:lumMod val="75000"/>
            </a:schemeClr>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r>
              <a:rPr lang="en-GB" b="1" dirty="0">
                <a:solidFill>
                  <a:schemeClr val="bg1"/>
                </a:solidFill>
                <a:latin typeface="Arial" panose="020B0604020202020204" pitchFamily="34" charset="0"/>
                <a:cs typeface="Arial" panose="020B0604020202020204" pitchFamily="34" charset="0"/>
              </a:rPr>
              <a:t>CVD</a:t>
            </a:r>
          </a:p>
        </p:txBody>
      </p:sp>
      <p:cxnSp>
        <p:nvCxnSpPr>
          <p:cNvPr id="47" name="Straight Connector 46">
            <a:extLst>
              <a:ext uri="{FF2B5EF4-FFF2-40B4-BE49-F238E27FC236}">
                <a16:creationId xmlns:a16="http://schemas.microsoft.com/office/drawing/2014/main" id="{9075B81B-406B-D949-861D-939A8B570D41}"/>
              </a:ext>
            </a:extLst>
          </p:cNvPr>
          <p:cNvCxnSpPr>
            <a:cxnSpLocks/>
          </p:cNvCxnSpPr>
          <p:nvPr/>
        </p:nvCxnSpPr>
        <p:spPr>
          <a:xfrm flipV="1">
            <a:off x="2687699" y="2154803"/>
            <a:ext cx="0" cy="286247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6A365F2B-C6B0-ED41-9404-2F50B286B7D6}"/>
              </a:ext>
            </a:extLst>
          </p:cNvPr>
          <p:cNvCxnSpPr>
            <a:cxnSpLocks/>
          </p:cNvCxnSpPr>
          <p:nvPr/>
        </p:nvCxnSpPr>
        <p:spPr>
          <a:xfrm flipH="1">
            <a:off x="1901048" y="2163283"/>
            <a:ext cx="786493"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90E7395C-7785-7E48-9E94-2ADB9BF66422}"/>
              </a:ext>
            </a:extLst>
          </p:cNvPr>
          <p:cNvCxnSpPr>
            <a:cxnSpLocks/>
          </p:cNvCxnSpPr>
          <p:nvPr/>
        </p:nvCxnSpPr>
        <p:spPr>
          <a:xfrm flipH="1">
            <a:off x="1901048" y="3109488"/>
            <a:ext cx="786493"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08491F3F-31C4-1B45-8530-4C8D5DCBAE9D}"/>
              </a:ext>
            </a:extLst>
          </p:cNvPr>
          <p:cNvCxnSpPr>
            <a:cxnSpLocks/>
          </p:cNvCxnSpPr>
          <p:nvPr/>
        </p:nvCxnSpPr>
        <p:spPr>
          <a:xfrm flipH="1">
            <a:off x="1901048" y="4055694"/>
            <a:ext cx="786493"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DDD3BF1F-8216-5948-9A42-E99A8B544DA2}"/>
              </a:ext>
            </a:extLst>
          </p:cNvPr>
          <p:cNvCxnSpPr>
            <a:cxnSpLocks/>
          </p:cNvCxnSpPr>
          <p:nvPr/>
        </p:nvCxnSpPr>
        <p:spPr>
          <a:xfrm flipH="1">
            <a:off x="1901048" y="5009850"/>
            <a:ext cx="786493"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 name="Rounded Rectangle 42">
            <a:extLst>
              <a:ext uri="{FF2B5EF4-FFF2-40B4-BE49-F238E27FC236}">
                <a16:creationId xmlns:a16="http://schemas.microsoft.com/office/drawing/2014/main" id="{3AB5E366-AC74-EF45-8F9D-1994BED013FE}"/>
              </a:ext>
            </a:extLst>
          </p:cNvPr>
          <p:cNvSpPr/>
          <p:nvPr/>
        </p:nvSpPr>
        <p:spPr>
          <a:xfrm>
            <a:off x="604616" y="1900362"/>
            <a:ext cx="1494529" cy="536350"/>
          </a:xfrm>
          <a:prstGeom prst="roundRect">
            <a:avLst>
              <a:gd name="adj" fmla="val 20978"/>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algn="ctr">
              <a:lnSpc>
                <a:spcPct val="90000"/>
              </a:lnSpc>
            </a:pPr>
            <a:r>
              <a:rPr lang="en-GB" sz="1400" dirty="0">
                <a:latin typeface="Arial" panose="020B0604020202020204" pitchFamily="34" charset="0"/>
                <a:cs typeface="Arial" panose="020B0604020202020204" pitchFamily="34" charset="0"/>
              </a:rPr>
              <a:t>Physical</a:t>
            </a:r>
            <a:br>
              <a:rPr lang="en-GB"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inactivity</a:t>
            </a:r>
          </a:p>
        </p:txBody>
      </p:sp>
      <p:sp>
        <p:nvSpPr>
          <p:cNvPr id="44" name="Rounded Rectangle 43">
            <a:extLst>
              <a:ext uri="{FF2B5EF4-FFF2-40B4-BE49-F238E27FC236}">
                <a16:creationId xmlns:a16="http://schemas.microsoft.com/office/drawing/2014/main" id="{F831B744-F8B3-4949-9D72-50BABAC43490}"/>
              </a:ext>
            </a:extLst>
          </p:cNvPr>
          <p:cNvSpPr/>
          <p:nvPr/>
        </p:nvSpPr>
        <p:spPr>
          <a:xfrm>
            <a:off x="604616" y="2846567"/>
            <a:ext cx="1494529" cy="536350"/>
          </a:xfrm>
          <a:prstGeom prst="roundRect">
            <a:avLst>
              <a:gd name="adj" fmla="val 20978"/>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algn="ctr">
              <a:lnSpc>
                <a:spcPct val="90000"/>
              </a:lnSpc>
            </a:pPr>
            <a:r>
              <a:rPr lang="en-GB" sz="1400" dirty="0">
                <a:latin typeface="Arial" panose="020B0604020202020204" pitchFamily="34" charset="0"/>
                <a:cs typeface="Arial" panose="020B0604020202020204" pitchFamily="34" charset="0"/>
              </a:rPr>
              <a:t>Poor diet</a:t>
            </a:r>
          </a:p>
        </p:txBody>
      </p:sp>
      <p:sp>
        <p:nvSpPr>
          <p:cNvPr id="45" name="Rounded Rectangle 44">
            <a:extLst>
              <a:ext uri="{FF2B5EF4-FFF2-40B4-BE49-F238E27FC236}">
                <a16:creationId xmlns:a16="http://schemas.microsoft.com/office/drawing/2014/main" id="{8DB470B0-663B-8F46-AAF7-B3C6680506BE}"/>
              </a:ext>
            </a:extLst>
          </p:cNvPr>
          <p:cNvSpPr/>
          <p:nvPr/>
        </p:nvSpPr>
        <p:spPr>
          <a:xfrm>
            <a:off x="604616" y="3792772"/>
            <a:ext cx="1494529" cy="536350"/>
          </a:xfrm>
          <a:prstGeom prst="roundRect">
            <a:avLst>
              <a:gd name="adj" fmla="val 20978"/>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algn="ctr">
              <a:lnSpc>
                <a:spcPct val="90000"/>
              </a:lnSpc>
            </a:pPr>
            <a:r>
              <a:rPr lang="en-GB" sz="1400" dirty="0">
                <a:latin typeface="Arial" panose="020B0604020202020204" pitchFamily="34" charset="0"/>
                <a:cs typeface="Arial" panose="020B0604020202020204" pitchFamily="34" charset="0"/>
              </a:rPr>
              <a:t>Smoking</a:t>
            </a:r>
          </a:p>
        </p:txBody>
      </p:sp>
      <p:sp>
        <p:nvSpPr>
          <p:cNvPr id="46" name="Rounded Rectangle 45">
            <a:extLst>
              <a:ext uri="{FF2B5EF4-FFF2-40B4-BE49-F238E27FC236}">
                <a16:creationId xmlns:a16="http://schemas.microsoft.com/office/drawing/2014/main" id="{EF015DB8-7739-F549-990F-C9C6DAA6BEF6}"/>
              </a:ext>
            </a:extLst>
          </p:cNvPr>
          <p:cNvSpPr/>
          <p:nvPr/>
        </p:nvSpPr>
        <p:spPr>
          <a:xfrm>
            <a:off x="604616" y="4738977"/>
            <a:ext cx="1494529" cy="536350"/>
          </a:xfrm>
          <a:prstGeom prst="roundRect">
            <a:avLst>
              <a:gd name="adj" fmla="val 20978"/>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algn="ctr">
              <a:lnSpc>
                <a:spcPct val="90000"/>
              </a:lnSpc>
            </a:pPr>
            <a:r>
              <a:rPr lang="en-GB" sz="1400" dirty="0">
                <a:latin typeface="Arial" panose="020B0604020202020204" pitchFamily="34" charset="0"/>
                <a:cs typeface="Arial" panose="020B0604020202020204" pitchFamily="34" charset="0"/>
              </a:rPr>
              <a:t>Obesity</a:t>
            </a:r>
          </a:p>
        </p:txBody>
      </p:sp>
      <p:sp>
        <p:nvSpPr>
          <p:cNvPr id="54" name="Up-Down Arrow 53">
            <a:extLst>
              <a:ext uri="{FF2B5EF4-FFF2-40B4-BE49-F238E27FC236}">
                <a16:creationId xmlns:a16="http://schemas.microsoft.com/office/drawing/2014/main" id="{B21CAC56-925F-4049-B992-B934D05A32F5}"/>
              </a:ext>
            </a:extLst>
          </p:cNvPr>
          <p:cNvSpPr/>
          <p:nvPr/>
        </p:nvSpPr>
        <p:spPr>
          <a:xfrm>
            <a:off x="5985420" y="2071924"/>
            <a:ext cx="258268" cy="885962"/>
          </a:xfrm>
          <a:prstGeom prst="upDownArrow">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55" name="Up-Down Arrow 54">
            <a:extLst>
              <a:ext uri="{FF2B5EF4-FFF2-40B4-BE49-F238E27FC236}">
                <a16:creationId xmlns:a16="http://schemas.microsoft.com/office/drawing/2014/main" id="{B46ED242-3243-7842-8B2F-B75FD4FC5893}"/>
              </a:ext>
            </a:extLst>
          </p:cNvPr>
          <p:cNvSpPr/>
          <p:nvPr/>
        </p:nvSpPr>
        <p:spPr>
          <a:xfrm>
            <a:off x="5985420" y="4226727"/>
            <a:ext cx="258268" cy="885962"/>
          </a:xfrm>
          <a:prstGeom prst="upDownArrow">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56" name="Right Arrow 55">
            <a:extLst>
              <a:ext uri="{FF2B5EF4-FFF2-40B4-BE49-F238E27FC236}">
                <a16:creationId xmlns:a16="http://schemas.microsoft.com/office/drawing/2014/main" id="{70235C4A-88DA-A640-9F76-D03743EBA469}"/>
              </a:ext>
            </a:extLst>
          </p:cNvPr>
          <p:cNvSpPr/>
          <p:nvPr/>
        </p:nvSpPr>
        <p:spPr>
          <a:xfrm>
            <a:off x="2793369" y="3429447"/>
            <a:ext cx="1293602" cy="275862"/>
          </a:xfrm>
          <a:prstGeom prst="rightArrow">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57" name="Right Arrow 56">
            <a:extLst>
              <a:ext uri="{FF2B5EF4-FFF2-40B4-BE49-F238E27FC236}">
                <a16:creationId xmlns:a16="http://schemas.microsoft.com/office/drawing/2014/main" id="{78DEC2A0-811C-244F-A06C-420DB00F0057}"/>
              </a:ext>
            </a:extLst>
          </p:cNvPr>
          <p:cNvSpPr/>
          <p:nvPr/>
        </p:nvSpPr>
        <p:spPr>
          <a:xfrm>
            <a:off x="8049181" y="3429447"/>
            <a:ext cx="983501" cy="275862"/>
          </a:xfrm>
          <a:prstGeom prst="rightArrow">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0348105"/>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ontent Placeholder 20">
            <a:extLst>
              <a:ext uri="{FF2B5EF4-FFF2-40B4-BE49-F238E27FC236}">
                <a16:creationId xmlns:a16="http://schemas.microsoft.com/office/drawing/2014/main" id="{373DB0BE-3C4E-1B4F-904E-86FF6F68585C}"/>
              </a:ext>
            </a:extLst>
          </p:cNvPr>
          <p:cNvGraphicFramePr>
            <a:graphicFrameLocks noGrp="1"/>
          </p:cNvGraphicFramePr>
          <p:nvPr>
            <p:ph sz="quarter" idx="12"/>
            <p:extLst>
              <p:ext uri="{D42A27DB-BD31-4B8C-83A1-F6EECF244321}">
                <p14:modId xmlns:p14="http://schemas.microsoft.com/office/powerpoint/2010/main" val="1152527004"/>
              </p:ext>
            </p:extLst>
          </p:nvPr>
        </p:nvGraphicFramePr>
        <p:xfrm>
          <a:off x="1463552" y="1806215"/>
          <a:ext cx="9003680" cy="3175000"/>
        </p:xfrm>
        <a:graphic>
          <a:graphicData uri="http://schemas.openxmlformats.org/drawingml/2006/table">
            <a:tbl>
              <a:tblPr firstRow="1" bandRow="1">
                <a:tableStyleId>{5C22544A-7EE6-4342-B048-85BDC9FD1C3A}</a:tableStyleId>
              </a:tblPr>
              <a:tblGrid>
                <a:gridCol w="2328192">
                  <a:extLst>
                    <a:ext uri="{9D8B030D-6E8A-4147-A177-3AD203B41FA5}">
                      <a16:colId xmlns:a16="http://schemas.microsoft.com/office/drawing/2014/main" val="1351173736"/>
                    </a:ext>
                  </a:extLst>
                </a:gridCol>
                <a:gridCol w="1668872">
                  <a:extLst>
                    <a:ext uri="{9D8B030D-6E8A-4147-A177-3AD203B41FA5}">
                      <a16:colId xmlns:a16="http://schemas.microsoft.com/office/drawing/2014/main" val="1816843962"/>
                    </a:ext>
                  </a:extLst>
                </a:gridCol>
                <a:gridCol w="1668872">
                  <a:extLst>
                    <a:ext uri="{9D8B030D-6E8A-4147-A177-3AD203B41FA5}">
                      <a16:colId xmlns:a16="http://schemas.microsoft.com/office/drawing/2014/main" val="2518957691"/>
                    </a:ext>
                  </a:extLst>
                </a:gridCol>
                <a:gridCol w="1668872">
                  <a:extLst>
                    <a:ext uri="{9D8B030D-6E8A-4147-A177-3AD203B41FA5}">
                      <a16:colId xmlns:a16="http://schemas.microsoft.com/office/drawing/2014/main" val="1455329184"/>
                    </a:ext>
                  </a:extLst>
                </a:gridCol>
                <a:gridCol w="1668872">
                  <a:extLst>
                    <a:ext uri="{9D8B030D-6E8A-4147-A177-3AD203B41FA5}">
                      <a16:colId xmlns:a16="http://schemas.microsoft.com/office/drawing/2014/main" val="3005756022"/>
                    </a:ext>
                  </a:extLst>
                </a:gridCol>
              </a:tblGrid>
              <a:tr h="370840">
                <a:tc>
                  <a:txBody>
                    <a:bodyPr/>
                    <a:lstStyle/>
                    <a:p>
                      <a:endParaRPr lang="en-GB" sz="16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gridSpan="2">
                  <a:txBody>
                    <a:bodyPr/>
                    <a:lstStyle/>
                    <a:p>
                      <a:pPr algn="ctr"/>
                      <a:r>
                        <a:rPr lang="en-GB" sz="1600" dirty="0">
                          <a:solidFill>
                            <a:schemeClr val="tx1"/>
                          </a:solidFill>
                          <a:latin typeface="Arial" panose="020B0604020202020204" pitchFamily="34" charset="0"/>
                          <a:cs typeface="Arial" panose="020B0604020202020204" pitchFamily="34" charset="0"/>
                        </a:rPr>
                        <a:t>Event rate</a:t>
                      </a:r>
                      <a:br>
                        <a:rPr lang="en-GB" sz="1600" dirty="0">
                          <a:solidFill>
                            <a:schemeClr val="tx1"/>
                          </a:solidFill>
                          <a:latin typeface="Arial" panose="020B0604020202020204" pitchFamily="34" charset="0"/>
                          <a:cs typeface="Arial" panose="020B0604020202020204" pitchFamily="34" charset="0"/>
                        </a:rPr>
                      </a:br>
                      <a:r>
                        <a:rPr lang="en-GB" sz="1600" dirty="0">
                          <a:solidFill>
                            <a:schemeClr val="tx1"/>
                          </a:solidFill>
                          <a:latin typeface="Arial" panose="020B0604020202020204" pitchFamily="34" charset="0"/>
                          <a:cs typeface="Arial" panose="020B0604020202020204" pitchFamily="34" charset="0"/>
                        </a:rPr>
                        <a:t>(No diabetes)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GB" dirty="0"/>
                    </a:p>
                  </a:txBody>
                  <a:tcPr/>
                </a:tc>
                <a:tc gridSpan="2">
                  <a:txBody>
                    <a:bodyPr/>
                    <a:lstStyle/>
                    <a:p>
                      <a:pPr algn="ctr"/>
                      <a:r>
                        <a:rPr lang="en-GB" sz="1600" dirty="0">
                          <a:solidFill>
                            <a:schemeClr val="tx1"/>
                          </a:solidFill>
                          <a:latin typeface="Arial" panose="020B0604020202020204" pitchFamily="34" charset="0"/>
                          <a:cs typeface="Arial" panose="020B0604020202020204" pitchFamily="34" charset="0"/>
                        </a:rPr>
                        <a:t>Event rate</a:t>
                      </a:r>
                      <a:br>
                        <a:rPr lang="en-GB" sz="1600" dirty="0">
                          <a:solidFill>
                            <a:schemeClr val="tx1"/>
                          </a:solidFill>
                          <a:latin typeface="Arial" panose="020B0604020202020204" pitchFamily="34" charset="0"/>
                          <a:cs typeface="Arial" panose="020B0604020202020204" pitchFamily="34" charset="0"/>
                        </a:rPr>
                      </a:br>
                      <a:r>
                        <a:rPr lang="en-GB" sz="1600" dirty="0">
                          <a:solidFill>
                            <a:schemeClr val="tx1"/>
                          </a:solidFill>
                          <a:latin typeface="Arial" panose="020B0604020202020204" pitchFamily="34" charset="0"/>
                          <a:cs typeface="Arial" panose="020B0604020202020204" pitchFamily="34" charset="0"/>
                        </a:rPr>
                        <a:t>(Diabetes)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GB" dirty="0"/>
                    </a:p>
                  </a:txBody>
                  <a:tcPr/>
                </a:tc>
                <a:extLst>
                  <a:ext uri="{0D108BD9-81ED-4DB2-BD59-A6C34878D82A}">
                    <a16:rowId xmlns:a16="http://schemas.microsoft.com/office/drawing/2014/main" val="464440086"/>
                  </a:ext>
                </a:extLst>
              </a:tr>
              <a:tr h="370840">
                <a:tc>
                  <a:txBody>
                    <a:bodyPr/>
                    <a:lstStyle/>
                    <a:p>
                      <a:endParaRPr lang="en-GB" sz="1600" dirty="0">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1600" b="1" dirty="0">
                          <a:latin typeface="Arial" panose="020B0604020202020204" pitchFamily="34" charset="0"/>
                          <a:cs typeface="Arial" panose="020B0604020202020204" pitchFamily="34" charset="0"/>
                        </a:rPr>
                        <a:t>On statin</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1600" b="1" dirty="0">
                          <a:latin typeface="Arial" panose="020B0604020202020204" pitchFamily="34" charset="0"/>
                          <a:cs typeface="Arial" panose="020B0604020202020204" pitchFamily="34" charset="0"/>
                        </a:rPr>
                        <a:t>On placebo</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1600" b="1" dirty="0">
                          <a:latin typeface="Arial" panose="020B0604020202020204" pitchFamily="34" charset="0"/>
                          <a:cs typeface="Arial" panose="020B0604020202020204" pitchFamily="34" charset="0"/>
                        </a:rPr>
                        <a:t>On statin</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1600" b="1" dirty="0">
                          <a:latin typeface="Arial" panose="020B0604020202020204" pitchFamily="34" charset="0"/>
                          <a:cs typeface="Arial" panose="020B0604020202020204" pitchFamily="34" charset="0"/>
                        </a:rPr>
                        <a:t>On placebo</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93742975"/>
                  </a:ext>
                </a:extLst>
              </a:tr>
              <a:tr h="370840">
                <a:tc>
                  <a:txBody>
                    <a:bodyPr/>
                    <a:lstStyle/>
                    <a:p>
                      <a:r>
                        <a:rPr lang="en-GB" sz="1600" b="1" dirty="0">
                          <a:latin typeface="Arial" panose="020B0604020202020204" pitchFamily="34" charset="0"/>
                          <a:cs typeface="Arial" panose="020B0604020202020204" pitchFamily="34" charset="0"/>
                        </a:rPr>
                        <a:t>HPS</a:t>
                      </a:r>
                      <a:r>
                        <a:rPr lang="en-GB" sz="1600" b="1" baseline="30000" dirty="0">
                          <a:latin typeface="Arial" panose="020B0604020202020204" pitchFamily="34" charset="0"/>
                          <a:cs typeface="Arial" panose="020B0604020202020204" pitchFamily="34" charset="0"/>
                        </a:rPr>
                        <a:t>1</a:t>
                      </a:r>
                      <a:r>
                        <a:rPr lang="en-GB" sz="1600" b="1" dirty="0">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rPr>
                        <a:t>(CHD patients)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600" dirty="0">
                          <a:latin typeface="Arial" panose="020B0604020202020204" pitchFamily="34" charset="0"/>
                          <a:cs typeface="Arial" panose="020B0604020202020204" pitchFamily="34" charset="0"/>
                        </a:rPr>
                        <a:t>19.8%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600" dirty="0">
                          <a:latin typeface="Arial" panose="020B0604020202020204" pitchFamily="34" charset="0"/>
                          <a:cs typeface="Arial" panose="020B0604020202020204" pitchFamily="34" charset="0"/>
                        </a:rPr>
                        <a:t>25.7%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600" b="1" dirty="0">
                          <a:latin typeface="Arial" panose="020B0604020202020204" pitchFamily="34" charset="0"/>
                          <a:cs typeface="Arial" panose="020B0604020202020204" pitchFamily="34" charset="0"/>
                        </a:rPr>
                        <a:t>33.4%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600" dirty="0">
                          <a:latin typeface="Arial" panose="020B0604020202020204" pitchFamily="34" charset="0"/>
                          <a:cs typeface="Arial" panose="020B0604020202020204" pitchFamily="34" charset="0"/>
                        </a:rPr>
                        <a:t>37.8%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04774666"/>
                  </a:ext>
                </a:extLst>
              </a:tr>
              <a:tr h="370840">
                <a:tc>
                  <a:txBody>
                    <a:bodyPr/>
                    <a:lstStyle/>
                    <a:p>
                      <a:r>
                        <a:rPr lang="en-GB" sz="1600" b="1" dirty="0">
                          <a:latin typeface="Arial" panose="020B0604020202020204" pitchFamily="34" charset="0"/>
                          <a:cs typeface="Arial" panose="020B0604020202020204" pitchFamily="34" charset="0"/>
                        </a:rPr>
                        <a:t>CARE</a:t>
                      </a:r>
                      <a:r>
                        <a:rPr lang="en-GB" sz="1600" b="1" baseline="30000" dirty="0">
                          <a:latin typeface="Arial" panose="020B0604020202020204" pitchFamily="34" charset="0"/>
                          <a:cs typeface="Arial" panose="020B0604020202020204" pitchFamily="34" charset="0"/>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600" dirty="0">
                          <a:latin typeface="Arial" panose="020B0604020202020204" pitchFamily="34" charset="0"/>
                          <a:cs typeface="Arial" panose="020B0604020202020204" pitchFamily="34" charset="0"/>
                        </a:rPr>
                        <a:t>19.4%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600" dirty="0">
                          <a:latin typeface="Arial" panose="020B0604020202020204" pitchFamily="34" charset="0"/>
                          <a:cs typeface="Arial" panose="020B0604020202020204" pitchFamily="34" charset="0"/>
                        </a:rPr>
                        <a:t>24.6%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600" b="1" dirty="0">
                          <a:latin typeface="Arial" panose="020B0604020202020204" pitchFamily="34" charset="0"/>
                          <a:cs typeface="Arial" panose="020B0604020202020204" pitchFamily="34" charset="0"/>
                        </a:rPr>
                        <a:t>28.7%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600" dirty="0">
                          <a:latin typeface="Arial" panose="020B0604020202020204" pitchFamily="34" charset="0"/>
                          <a:cs typeface="Arial" panose="020B0604020202020204" pitchFamily="34" charset="0"/>
                        </a:rPr>
                        <a:t>36.8%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35433500"/>
                  </a:ext>
                </a:extLst>
              </a:tr>
              <a:tr h="370840">
                <a:tc>
                  <a:txBody>
                    <a:bodyPr/>
                    <a:lstStyle/>
                    <a:p>
                      <a:r>
                        <a:rPr lang="en-GB" sz="1600" b="1" dirty="0">
                          <a:latin typeface="Arial" panose="020B0604020202020204" pitchFamily="34" charset="0"/>
                          <a:cs typeface="Arial" panose="020B0604020202020204" pitchFamily="34" charset="0"/>
                        </a:rPr>
                        <a:t>LIPID</a:t>
                      </a:r>
                      <a:r>
                        <a:rPr lang="en-GB" sz="1600" b="1" baseline="30000" dirty="0">
                          <a:latin typeface="Arial" panose="020B0604020202020204" pitchFamily="34" charset="0"/>
                          <a:cs typeface="Arial" panose="020B0604020202020204" pitchFamily="34" charset="0"/>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600" dirty="0">
                          <a:latin typeface="Arial" panose="020B0604020202020204" pitchFamily="34" charset="0"/>
                          <a:cs typeface="Arial" panose="020B0604020202020204" pitchFamily="34" charset="0"/>
                        </a:rPr>
                        <a:t>11.7%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600" dirty="0">
                          <a:latin typeface="Arial" panose="020B0604020202020204" pitchFamily="34" charset="0"/>
                          <a:cs typeface="Arial" panose="020B0604020202020204" pitchFamily="34" charset="0"/>
                        </a:rPr>
                        <a:t>15.2%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600" b="1" dirty="0">
                          <a:latin typeface="Arial" panose="020B0604020202020204" pitchFamily="34" charset="0"/>
                          <a:cs typeface="Arial" panose="020B0604020202020204" pitchFamily="34" charset="0"/>
                        </a:rPr>
                        <a:t>19.2%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600" dirty="0">
                          <a:latin typeface="Arial" panose="020B0604020202020204" pitchFamily="34" charset="0"/>
                          <a:cs typeface="Arial" panose="020B0604020202020204" pitchFamily="34" charset="0"/>
                        </a:rPr>
                        <a:t>22.8%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58539999"/>
                  </a:ext>
                </a:extLst>
              </a:tr>
              <a:tr h="370840">
                <a:tc>
                  <a:txBody>
                    <a:bodyPr/>
                    <a:lstStyle/>
                    <a:p>
                      <a:r>
                        <a:rPr lang="en-GB" sz="1600" b="1" baseline="0" dirty="0">
                          <a:latin typeface="Arial" panose="020B0604020202020204" pitchFamily="34" charset="0"/>
                          <a:cs typeface="Arial" panose="020B0604020202020204" pitchFamily="34" charset="0"/>
                        </a:rPr>
                        <a:t>PROSPER</a:t>
                      </a:r>
                      <a:r>
                        <a:rPr lang="en-GB" sz="1600" b="1" baseline="30000" dirty="0">
                          <a:latin typeface="Arial" panose="020B0604020202020204" pitchFamily="34" charset="0"/>
                          <a:cs typeface="Arial" panose="020B0604020202020204" pitchFamily="34" charset="0"/>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600" dirty="0">
                          <a:latin typeface="Arial" panose="020B0604020202020204" pitchFamily="34" charset="0"/>
                          <a:cs typeface="Arial" panose="020B0604020202020204" pitchFamily="34" charset="0"/>
                        </a:rPr>
                        <a:t>13.1%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600" dirty="0">
                          <a:latin typeface="Arial" panose="020B0604020202020204" pitchFamily="34" charset="0"/>
                          <a:cs typeface="Arial" panose="020B0604020202020204" pitchFamily="34" charset="0"/>
                        </a:rPr>
                        <a:t>16.0%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600" b="1" dirty="0">
                          <a:latin typeface="Arial" panose="020B0604020202020204" pitchFamily="34" charset="0"/>
                          <a:cs typeface="Arial" panose="020B0604020202020204" pitchFamily="34" charset="0"/>
                        </a:rPr>
                        <a:t>23.1%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600" dirty="0">
                          <a:latin typeface="Arial" panose="020B0604020202020204" pitchFamily="34" charset="0"/>
                          <a:cs typeface="Arial" panose="020B0604020202020204" pitchFamily="34" charset="0"/>
                        </a:rPr>
                        <a:t>18.4%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57753549"/>
                  </a:ext>
                </a:extLst>
              </a:tr>
              <a:tr h="370840">
                <a:tc>
                  <a:txBody>
                    <a:bodyPr/>
                    <a:lstStyle/>
                    <a:p>
                      <a:r>
                        <a:rPr lang="en-GB" sz="1600" b="1" baseline="0" dirty="0">
                          <a:latin typeface="Arial" panose="020B0604020202020204" pitchFamily="34" charset="0"/>
                          <a:cs typeface="Arial" panose="020B0604020202020204" pitchFamily="34" charset="0"/>
                        </a:rPr>
                        <a:t>ASCOT-LLA</a:t>
                      </a:r>
                      <a:r>
                        <a:rPr lang="en-GB" sz="1600" b="1" baseline="30000" dirty="0">
                          <a:latin typeface="Arial" panose="020B0604020202020204" pitchFamily="34" charset="0"/>
                          <a:cs typeface="Arial" panose="020B0604020202020204" pitchFamily="34" charset="0"/>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600" dirty="0">
                          <a:latin typeface="Arial" panose="020B0604020202020204" pitchFamily="34" charset="0"/>
                          <a:cs typeface="Arial" panose="020B0604020202020204" pitchFamily="34" charset="0"/>
                        </a:rPr>
                        <a:t>4.9%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600" dirty="0">
                          <a:latin typeface="Arial" panose="020B0604020202020204" pitchFamily="34" charset="0"/>
                          <a:cs typeface="Arial" panose="020B0604020202020204" pitchFamily="34" charset="0"/>
                        </a:rPr>
                        <a:t>8.7%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600" b="1" dirty="0">
                          <a:latin typeface="Arial" panose="020B0604020202020204" pitchFamily="34" charset="0"/>
                          <a:cs typeface="Arial" panose="020B0604020202020204" pitchFamily="34" charset="0"/>
                        </a:rPr>
                        <a:t>9.6%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600" dirty="0">
                          <a:latin typeface="Arial" panose="020B0604020202020204" pitchFamily="34" charset="0"/>
                          <a:cs typeface="Arial" panose="020B0604020202020204" pitchFamily="34" charset="0"/>
                        </a:rPr>
                        <a:t>11.4%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79314657"/>
                  </a:ext>
                </a:extLst>
              </a:tr>
              <a:tr h="370840">
                <a:tc>
                  <a:txBody>
                    <a:bodyPr/>
                    <a:lstStyle/>
                    <a:p>
                      <a:r>
                        <a:rPr lang="en-GB" sz="1600" b="1" baseline="0" dirty="0">
                          <a:latin typeface="Arial" panose="020B0604020202020204" pitchFamily="34" charset="0"/>
                          <a:cs typeface="Arial" panose="020B0604020202020204" pitchFamily="34" charset="0"/>
                        </a:rPr>
                        <a:t>TNT</a:t>
                      </a:r>
                      <a:r>
                        <a:rPr lang="en-GB" sz="1600" b="1" baseline="30000" dirty="0">
                          <a:latin typeface="Arial" panose="020B0604020202020204" pitchFamily="34" charset="0"/>
                          <a:cs typeface="Arial" panose="020B0604020202020204" pitchFamily="34" charset="0"/>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600" dirty="0">
                          <a:latin typeface="Arial" panose="020B0604020202020204" pitchFamily="34" charset="0"/>
                          <a:cs typeface="Arial" panose="020B0604020202020204" pitchFamily="34" charset="0"/>
                        </a:rPr>
                        <a:t>7.8%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600" dirty="0">
                          <a:latin typeface="Arial" panose="020B0604020202020204" pitchFamily="34" charset="0"/>
                          <a:cs typeface="Arial" panose="020B0604020202020204" pitchFamily="34" charset="0"/>
                        </a:rPr>
                        <a:t>9.7%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600" b="1" dirty="0">
                          <a:latin typeface="Arial" panose="020B0604020202020204" pitchFamily="34" charset="0"/>
                          <a:cs typeface="Arial" panose="020B0604020202020204" pitchFamily="34" charset="0"/>
                        </a:rPr>
                        <a:t>13.8%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600" dirty="0">
                          <a:latin typeface="Arial" panose="020B0604020202020204" pitchFamily="34" charset="0"/>
                          <a:cs typeface="Arial" panose="020B0604020202020204" pitchFamily="34" charset="0"/>
                        </a:rPr>
                        <a:t>17.9%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5347845"/>
                  </a:ext>
                </a:extLst>
              </a:tr>
            </a:tbl>
          </a:graphicData>
        </a:graphic>
      </p:graphicFrame>
      <p:sp>
        <p:nvSpPr>
          <p:cNvPr id="7" name="Title 6">
            <a:extLst>
              <a:ext uri="{FF2B5EF4-FFF2-40B4-BE49-F238E27FC236}">
                <a16:creationId xmlns:a16="http://schemas.microsoft.com/office/drawing/2014/main" id="{17E89802-9D56-7940-9C4A-052014213F6D}"/>
              </a:ext>
            </a:extLst>
          </p:cNvPr>
          <p:cNvSpPr>
            <a:spLocks noGrp="1"/>
          </p:cNvSpPr>
          <p:nvPr>
            <p:ph type="title"/>
          </p:nvPr>
        </p:nvSpPr>
        <p:spPr/>
        <p:txBody>
          <a:bodyPr/>
          <a:lstStyle/>
          <a:p>
            <a:r>
              <a:rPr lang="en-GB"/>
              <a:t>DM Have a Very High Risk Despite Statin Treatment</a:t>
            </a:r>
          </a:p>
        </p:txBody>
      </p:sp>
      <p:sp>
        <p:nvSpPr>
          <p:cNvPr id="5" name="Slide Number Placeholder 4">
            <a:extLst>
              <a:ext uri="{FF2B5EF4-FFF2-40B4-BE49-F238E27FC236}">
                <a16:creationId xmlns:a16="http://schemas.microsoft.com/office/drawing/2014/main" id="{C176BA95-85D0-E842-B182-C1B7BD379452}"/>
              </a:ext>
            </a:extLst>
          </p:cNvPr>
          <p:cNvSpPr>
            <a:spLocks noGrp="1"/>
          </p:cNvSpPr>
          <p:nvPr>
            <p:ph type="sldNum" sz="quarter" idx="4"/>
          </p:nvPr>
        </p:nvSpPr>
        <p:spPr/>
        <p:txBody>
          <a:bodyPr/>
          <a:lstStyle/>
          <a:p>
            <a:fld id="{68D38F5C-D48A-4B52-844A-F8CF9C5D73EC}" type="slidenum">
              <a:rPr lang="es-ES" smtClean="0"/>
              <a:pPr/>
              <a:t>55</a:t>
            </a:fld>
            <a:endParaRPr lang="es-ES" dirty="0"/>
          </a:p>
        </p:txBody>
      </p:sp>
      <p:sp>
        <p:nvSpPr>
          <p:cNvPr id="20" name="Content Placeholder 19">
            <a:extLst>
              <a:ext uri="{FF2B5EF4-FFF2-40B4-BE49-F238E27FC236}">
                <a16:creationId xmlns:a16="http://schemas.microsoft.com/office/drawing/2014/main" id="{F9F8760B-A01E-3842-A997-ACC5D63C2944}"/>
              </a:ext>
            </a:extLst>
          </p:cNvPr>
          <p:cNvSpPr>
            <a:spLocks noGrp="1"/>
          </p:cNvSpPr>
          <p:nvPr>
            <p:ph sz="quarter" idx="15"/>
          </p:nvPr>
        </p:nvSpPr>
        <p:spPr>
          <a:xfrm>
            <a:off x="620183" y="6356351"/>
            <a:ext cx="11164449" cy="365125"/>
          </a:xfrm>
        </p:spPr>
        <p:txBody>
          <a:bodyPr anchor="b" anchorCtr="0"/>
          <a:lstStyle/>
          <a:p>
            <a:r>
              <a:rPr lang="en-GB" dirty="0"/>
              <a:t>* CHD death, non-fatal MI, stroke, revascularisation; </a:t>
            </a:r>
            <a:r>
              <a:rPr lang="en-GB" b="0" i="0" baseline="30000" dirty="0">
                <a:effectLst/>
              </a:rPr>
              <a:t>†</a:t>
            </a:r>
            <a:r>
              <a:rPr lang="en-GB" b="0" i="0" dirty="0">
                <a:effectLst/>
              </a:rPr>
              <a:t> CHD death, non-fatal MI, CABG, PTCA; </a:t>
            </a:r>
            <a:r>
              <a:rPr lang="en-GB" b="0" i="0" baseline="30000" dirty="0">
                <a:effectLst/>
              </a:rPr>
              <a:t>‡ </a:t>
            </a:r>
            <a:r>
              <a:rPr lang="en-GB" b="0" i="0" dirty="0">
                <a:effectLst/>
              </a:rPr>
              <a:t>CHD death, non-fatal MI; </a:t>
            </a:r>
            <a:r>
              <a:rPr lang="en-GB" b="0" i="0" baseline="30000" dirty="0">
                <a:effectLst/>
              </a:rPr>
              <a:t>§</a:t>
            </a:r>
            <a:r>
              <a:rPr lang="en-GB" b="0" i="0" dirty="0">
                <a:effectLst/>
              </a:rPr>
              <a:t>, stroke; </a:t>
            </a:r>
            <a:r>
              <a:rPr lang="en-GB" b="1" baseline="30000" dirty="0"/>
              <a:t>| </a:t>
            </a:r>
            <a:r>
              <a:rPr lang="en-GB" dirty="0"/>
              <a:t>CHD death, non-fatal MI, resuscitated cardiac arrest, stroke (80 mg vs 10 mg atorvastatin)</a:t>
            </a:r>
            <a:endParaRPr lang="en-GB" baseline="30000" dirty="0"/>
          </a:p>
          <a:p>
            <a:r>
              <a:rPr lang="en-GB" dirty="0"/>
              <a:t>CABG, coronary artery bypass graft; CHD, coronary heart disease; DM, diabetes mellitus; MI, myocardial infarction; PTCA, percutaneous transluminal coronary angioplasty</a:t>
            </a:r>
          </a:p>
          <a:p>
            <a:r>
              <a:rPr lang="en-GB" dirty="0"/>
              <a:t>1. Collins R, et al. </a:t>
            </a:r>
            <a:r>
              <a:rPr lang="fr-FR" dirty="0"/>
              <a:t>Lancet. 2003;361:2005-16. 2. Sacks FM, et al. N </a:t>
            </a:r>
            <a:r>
              <a:rPr lang="fr-FR" dirty="0" err="1"/>
              <a:t>Engl</a:t>
            </a:r>
            <a:r>
              <a:rPr lang="fr-FR" dirty="0"/>
              <a:t> J Med. 1996;335:1001-9. 3. </a:t>
            </a:r>
            <a:r>
              <a:rPr lang="en-GB" dirty="0"/>
              <a:t>Long-Term Intervention with Pravastatin in Ischaemic Disease (LIPID) Study Group. N </a:t>
            </a:r>
            <a:r>
              <a:rPr lang="en-GB" dirty="0" err="1"/>
              <a:t>Engl</a:t>
            </a:r>
            <a:r>
              <a:rPr lang="en-GB" dirty="0"/>
              <a:t> J Med. 1998;339:1349-57. 4. Shepherd J, et al. N </a:t>
            </a:r>
            <a:r>
              <a:rPr lang="en-GB" dirty="0" err="1"/>
              <a:t>Engl</a:t>
            </a:r>
            <a:r>
              <a:rPr lang="en-GB" dirty="0"/>
              <a:t> J Med. 2002;360:1623-30. 5. Sever PS, et al. Lancet. 2003;361:1149-58. </a:t>
            </a:r>
            <a:br>
              <a:rPr lang="en-GB" dirty="0"/>
            </a:br>
            <a:r>
              <a:rPr lang="en-GB" dirty="0"/>
              <a:t>6. Shepherd J, et al. Diabetes Care. 2006;29:1220-6</a:t>
            </a:r>
          </a:p>
        </p:txBody>
      </p:sp>
      <p:sp>
        <p:nvSpPr>
          <p:cNvPr id="22" name="Left-Right Arrow 21">
            <a:extLst>
              <a:ext uri="{FF2B5EF4-FFF2-40B4-BE49-F238E27FC236}">
                <a16:creationId xmlns:a16="http://schemas.microsoft.com/office/drawing/2014/main" id="{EA6B04FE-0D45-9940-827C-C604B24277B6}"/>
              </a:ext>
            </a:extLst>
          </p:cNvPr>
          <p:cNvSpPr/>
          <p:nvPr/>
        </p:nvSpPr>
        <p:spPr>
          <a:xfrm>
            <a:off x="6872427" y="4689716"/>
            <a:ext cx="486031" cy="241460"/>
          </a:xfrm>
          <a:prstGeom prst="leftRightArrow">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23" name="Left-Right Arrow 22">
            <a:extLst>
              <a:ext uri="{FF2B5EF4-FFF2-40B4-BE49-F238E27FC236}">
                <a16:creationId xmlns:a16="http://schemas.microsoft.com/office/drawing/2014/main" id="{EEF3718E-706C-6144-A5C6-779359069229}"/>
              </a:ext>
            </a:extLst>
          </p:cNvPr>
          <p:cNvSpPr/>
          <p:nvPr/>
        </p:nvSpPr>
        <p:spPr>
          <a:xfrm>
            <a:off x="6872427" y="4308053"/>
            <a:ext cx="486031" cy="241460"/>
          </a:xfrm>
          <a:prstGeom prst="leftRightArrow">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24" name="Left-Right Arrow 23">
            <a:extLst>
              <a:ext uri="{FF2B5EF4-FFF2-40B4-BE49-F238E27FC236}">
                <a16:creationId xmlns:a16="http://schemas.microsoft.com/office/drawing/2014/main" id="{1A525A99-97B8-1948-B9F9-59A18B768E28}"/>
              </a:ext>
            </a:extLst>
          </p:cNvPr>
          <p:cNvSpPr/>
          <p:nvPr/>
        </p:nvSpPr>
        <p:spPr>
          <a:xfrm>
            <a:off x="6872427" y="3934342"/>
            <a:ext cx="486031" cy="241460"/>
          </a:xfrm>
          <a:prstGeom prst="leftRightArrow">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25" name="Left-Right Arrow 24">
            <a:extLst>
              <a:ext uri="{FF2B5EF4-FFF2-40B4-BE49-F238E27FC236}">
                <a16:creationId xmlns:a16="http://schemas.microsoft.com/office/drawing/2014/main" id="{17699CF1-B8A1-E743-9B70-5D66C36EB86B}"/>
              </a:ext>
            </a:extLst>
          </p:cNvPr>
          <p:cNvSpPr/>
          <p:nvPr/>
        </p:nvSpPr>
        <p:spPr>
          <a:xfrm>
            <a:off x="6872427" y="3560631"/>
            <a:ext cx="486031" cy="241460"/>
          </a:xfrm>
          <a:prstGeom prst="leftRightArrow">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26" name="Left-Right Arrow 25">
            <a:extLst>
              <a:ext uri="{FF2B5EF4-FFF2-40B4-BE49-F238E27FC236}">
                <a16:creationId xmlns:a16="http://schemas.microsoft.com/office/drawing/2014/main" id="{F2763E5F-C2B0-AC44-9843-8C487B448A22}"/>
              </a:ext>
            </a:extLst>
          </p:cNvPr>
          <p:cNvSpPr/>
          <p:nvPr/>
        </p:nvSpPr>
        <p:spPr>
          <a:xfrm>
            <a:off x="6872427" y="3194871"/>
            <a:ext cx="486031" cy="241460"/>
          </a:xfrm>
          <a:prstGeom prst="leftRightArrow">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27" name="Left-Right Arrow 26">
            <a:extLst>
              <a:ext uri="{FF2B5EF4-FFF2-40B4-BE49-F238E27FC236}">
                <a16:creationId xmlns:a16="http://schemas.microsoft.com/office/drawing/2014/main" id="{35A682F3-37C6-8A41-956B-F373492219A2}"/>
              </a:ext>
            </a:extLst>
          </p:cNvPr>
          <p:cNvSpPr/>
          <p:nvPr/>
        </p:nvSpPr>
        <p:spPr>
          <a:xfrm>
            <a:off x="6872427" y="2829111"/>
            <a:ext cx="486031" cy="241460"/>
          </a:xfrm>
          <a:prstGeom prst="leftRightArrow">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28" name="Left-Right Arrow 27">
            <a:extLst>
              <a:ext uri="{FF2B5EF4-FFF2-40B4-BE49-F238E27FC236}">
                <a16:creationId xmlns:a16="http://schemas.microsoft.com/office/drawing/2014/main" id="{5358C68A-D5F3-0646-BE74-6EF34647A955}"/>
              </a:ext>
            </a:extLst>
          </p:cNvPr>
          <p:cNvSpPr/>
          <p:nvPr/>
        </p:nvSpPr>
        <p:spPr>
          <a:xfrm>
            <a:off x="8566055" y="4689716"/>
            <a:ext cx="486031" cy="241460"/>
          </a:xfrm>
          <a:prstGeom prst="leftRightArrow">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29" name="Left-Right Arrow 28">
            <a:extLst>
              <a:ext uri="{FF2B5EF4-FFF2-40B4-BE49-F238E27FC236}">
                <a16:creationId xmlns:a16="http://schemas.microsoft.com/office/drawing/2014/main" id="{8D0262F1-D128-854E-8563-A7B2096A609F}"/>
              </a:ext>
            </a:extLst>
          </p:cNvPr>
          <p:cNvSpPr/>
          <p:nvPr/>
        </p:nvSpPr>
        <p:spPr>
          <a:xfrm>
            <a:off x="8566055" y="4308053"/>
            <a:ext cx="486031" cy="241460"/>
          </a:xfrm>
          <a:prstGeom prst="leftRightArrow">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30" name="Left-Right Arrow 29">
            <a:extLst>
              <a:ext uri="{FF2B5EF4-FFF2-40B4-BE49-F238E27FC236}">
                <a16:creationId xmlns:a16="http://schemas.microsoft.com/office/drawing/2014/main" id="{654BAB84-C306-B149-9287-411A2BB8A479}"/>
              </a:ext>
            </a:extLst>
          </p:cNvPr>
          <p:cNvSpPr/>
          <p:nvPr/>
        </p:nvSpPr>
        <p:spPr>
          <a:xfrm>
            <a:off x="8566055" y="3934342"/>
            <a:ext cx="486031" cy="241460"/>
          </a:xfrm>
          <a:prstGeom prst="leftRightArrow">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31" name="Left-Right Arrow 30">
            <a:extLst>
              <a:ext uri="{FF2B5EF4-FFF2-40B4-BE49-F238E27FC236}">
                <a16:creationId xmlns:a16="http://schemas.microsoft.com/office/drawing/2014/main" id="{7868906A-E43F-684A-B4C3-3EF8B1CBAF28}"/>
              </a:ext>
            </a:extLst>
          </p:cNvPr>
          <p:cNvSpPr/>
          <p:nvPr/>
        </p:nvSpPr>
        <p:spPr>
          <a:xfrm>
            <a:off x="8566055" y="3560631"/>
            <a:ext cx="486031" cy="241460"/>
          </a:xfrm>
          <a:prstGeom prst="leftRightArrow">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32" name="Left-Right Arrow 31">
            <a:extLst>
              <a:ext uri="{FF2B5EF4-FFF2-40B4-BE49-F238E27FC236}">
                <a16:creationId xmlns:a16="http://schemas.microsoft.com/office/drawing/2014/main" id="{60790F5D-B65E-B44D-BFA1-0F3819460051}"/>
              </a:ext>
            </a:extLst>
          </p:cNvPr>
          <p:cNvSpPr/>
          <p:nvPr/>
        </p:nvSpPr>
        <p:spPr>
          <a:xfrm>
            <a:off x="8566055" y="3194871"/>
            <a:ext cx="486031" cy="241460"/>
          </a:xfrm>
          <a:prstGeom prst="leftRightArrow">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33" name="Left-Right Arrow 32">
            <a:extLst>
              <a:ext uri="{FF2B5EF4-FFF2-40B4-BE49-F238E27FC236}">
                <a16:creationId xmlns:a16="http://schemas.microsoft.com/office/drawing/2014/main" id="{4B425DCC-D57E-4645-B1DF-1DC6E05F3FD9}"/>
              </a:ext>
            </a:extLst>
          </p:cNvPr>
          <p:cNvSpPr/>
          <p:nvPr/>
        </p:nvSpPr>
        <p:spPr>
          <a:xfrm>
            <a:off x="8566055" y="2829111"/>
            <a:ext cx="486031" cy="241460"/>
          </a:xfrm>
          <a:prstGeom prst="leftRightArrow">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E53AB58E-26A7-B746-A072-1D9F599D1739}"/>
              </a:ext>
            </a:extLst>
          </p:cNvPr>
          <p:cNvSpPr/>
          <p:nvPr/>
        </p:nvSpPr>
        <p:spPr>
          <a:xfrm>
            <a:off x="5565305" y="2393343"/>
            <a:ext cx="3000750" cy="2655735"/>
          </a:xfrm>
          <a:prstGeom prst="rect">
            <a:avLst/>
          </a:prstGeom>
          <a:noFill/>
          <a:ln w="28575">
            <a:solidFill>
              <a:schemeClr val="accent1"/>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2261959"/>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688A745-152A-AF43-AB72-5A60C6022290}"/>
              </a:ext>
            </a:extLst>
          </p:cNvPr>
          <p:cNvSpPr>
            <a:spLocks noGrp="1"/>
          </p:cNvSpPr>
          <p:nvPr>
            <p:ph type="title"/>
          </p:nvPr>
        </p:nvSpPr>
        <p:spPr/>
        <p:txBody>
          <a:bodyPr/>
          <a:lstStyle/>
          <a:p>
            <a:r>
              <a:rPr lang="it-IT"/>
              <a:t>Effect of Ezetimibe in DM Patients in Improve-It</a:t>
            </a:r>
            <a:endParaRPr lang="en-GB" dirty="0"/>
          </a:p>
        </p:txBody>
      </p:sp>
      <p:sp>
        <p:nvSpPr>
          <p:cNvPr id="7" name="Slide Number Placeholder 6">
            <a:extLst>
              <a:ext uri="{FF2B5EF4-FFF2-40B4-BE49-F238E27FC236}">
                <a16:creationId xmlns:a16="http://schemas.microsoft.com/office/drawing/2014/main" id="{13C6376D-A6E6-7B48-AFF6-C7360AF8FBB0}"/>
              </a:ext>
            </a:extLst>
          </p:cNvPr>
          <p:cNvSpPr>
            <a:spLocks noGrp="1"/>
          </p:cNvSpPr>
          <p:nvPr>
            <p:ph type="sldNum" sz="quarter" idx="4"/>
          </p:nvPr>
        </p:nvSpPr>
        <p:spPr/>
        <p:txBody>
          <a:bodyPr/>
          <a:lstStyle/>
          <a:p>
            <a:fld id="{68D38F5C-D48A-4B52-844A-F8CF9C5D73EC}" type="slidenum">
              <a:rPr lang="es-ES" smtClean="0"/>
              <a:pPr/>
              <a:t>56</a:t>
            </a:fld>
            <a:endParaRPr lang="es-ES" dirty="0"/>
          </a:p>
        </p:txBody>
      </p:sp>
      <p:sp>
        <p:nvSpPr>
          <p:cNvPr id="15" name="Content Placeholder 14">
            <a:extLst>
              <a:ext uri="{FF2B5EF4-FFF2-40B4-BE49-F238E27FC236}">
                <a16:creationId xmlns:a16="http://schemas.microsoft.com/office/drawing/2014/main" id="{0DB4A965-4426-3548-84F1-1280D3876F56}"/>
              </a:ext>
            </a:extLst>
          </p:cNvPr>
          <p:cNvSpPr>
            <a:spLocks noGrp="1"/>
          </p:cNvSpPr>
          <p:nvPr>
            <p:ph sz="quarter" idx="15"/>
          </p:nvPr>
        </p:nvSpPr>
        <p:spPr/>
        <p:txBody>
          <a:bodyPr/>
          <a:lstStyle/>
          <a:p>
            <a:r>
              <a:rPr lang="en-GB" dirty="0"/>
              <a:t>Primary endpoint a composite of cardiovascular death, major coronary event, or nonfatal stroke. DM, diabetes mellitus</a:t>
            </a:r>
          </a:p>
          <a:p>
            <a:r>
              <a:rPr lang="en-GB" dirty="0"/>
              <a:t>Adapted from </a:t>
            </a:r>
            <a:r>
              <a:rPr lang="en-GB" dirty="0" err="1"/>
              <a:t>Giugliano</a:t>
            </a:r>
            <a:r>
              <a:rPr lang="en-GB" dirty="0"/>
              <a:t> RP, et al. Circulation. 2018;137:1571-82</a:t>
            </a:r>
          </a:p>
        </p:txBody>
      </p:sp>
      <p:pic>
        <p:nvPicPr>
          <p:cNvPr id="4" name="Immagine 3">
            <a:extLst>
              <a:ext uri="{FF2B5EF4-FFF2-40B4-BE49-F238E27FC236}">
                <a16:creationId xmlns:a16="http://schemas.microsoft.com/office/drawing/2014/main" id="{E50169F8-1757-3F12-5C27-F8D32654B0AE}"/>
              </a:ext>
            </a:extLst>
          </p:cNvPr>
          <p:cNvPicPr>
            <a:picLocks noChangeAspect="1"/>
          </p:cNvPicPr>
          <p:nvPr/>
        </p:nvPicPr>
        <p:blipFill rotWithShape="1">
          <a:blip r:embed="rId2"/>
          <a:srcRect t="16175" b="17798"/>
          <a:stretch/>
        </p:blipFill>
        <p:spPr>
          <a:xfrm>
            <a:off x="2395748" y="1265512"/>
            <a:ext cx="7400505" cy="4875995"/>
          </a:xfrm>
          <a:prstGeom prst="rect">
            <a:avLst/>
          </a:prstGeom>
        </p:spPr>
      </p:pic>
    </p:spTree>
    <p:extLst>
      <p:ext uri="{BB962C8B-B14F-4D97-AF65-F5344CB8AC3E}">
        <p14:creationId xmlns:p14="http://schemas.microsoft.com/office/powerpoint/2010/main" val="4286601599"/>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DFDD0B3-4E38-115C-3C59-0C033EE19F14}"/>
              </a:ext>
            </a:extLst>
          </p:cNvPr>
          <p:cNvPicPr>
            <a:picLocks noChangeAspect="1"/>
          </p:cNvPicPr>
          <p:nvPr/>
        </p:nvPicPr>
        <p:blipFill rotWithShape="1">
          <a:blip r:embed="rId3"/>
          <a:srcRect r="1042" b="69063"/>
          <a:stretch/>
        </p:blipFill>
        <p:spPr>
          <a:xfrm>
            <a:off x="306572" y="1202085"/>
            <a:ext cx="5965667" cy="1517261"/>
          </a:xfrm>
          <a:prstGeom prst="rect">
            <a:avLst/>
          </a:prstGeom>
        </p:spPr>
      </p:pic>
      <p:sp>
        <p:nvSpPr>
          <p:cNvPr id="6" name="CasellaDiTesto 5">
            <a:extLst>
              <a:ext uri="{FF2B5EF4-FFF2-40B4-BE49-F238E27FC236}">
                <a16:creationId xmlns:a16="http://schemas.microsoft.com/office/drawing/2014/main" id="{6A3D1198-06F2-F23D-B30E-BEC246518D3E}"/>
              </a:ext>
            </a:extLst>
          </p:cNvPr>
          <p:cNvSpPr txBox="1"/>
          <p:nvPr/>
        </p:nvSpPr>
        <p:spPr>
          <a:xfrm>
            <a:off x="6572693" y="1326990"/>
            <a:ext cx="5438945" cy="369332"/>
          </a:xfrm>
          <a:prstGeom prst="rect">
            <a:avLst/>
          </a:prstGeom>
          <a:noFill/>
        </p:spPr>
        <p:txBody>
          <a:bodyPr wrap="square" rtlCol="0">
            <a:spAutoFit/>
          </a:bodyPr>
          <a:lstStyle/>
          <a:p>
            <a:pPr algn="ctr"/>
            <a:r>
              <a:rPr lang="en-GB" b="1" dirty="0">
                <a:solidFill>
                  <a:schemeClr val="accent1"/>
                </a:solidFill>
                <a:latin typeface="Arial" panose="020B0604020202020204" pitchFamily="34" charset="0"/>
                <a:cs typeface="Arial" panose="020B0604020202020204" pitchFamily="34" charset="0"/>
              </a:rPr>
              <a:t>Higher postprandial TG levels in T2D patients</a:t>
            </a:r>
            <a:r>
              <a:rPr lang="en-GB" b="1" baseline="30000" dirty="0">
                <a:solidFill>
                  <a:schemeClr val="accent1"/>
                </a:solidFill>
                <a:latin typeface="Arial" panose="020B0604020202020204" pitchFamily="34" charset="0"/>
                <a:cs typeface="Arial" panose="020B0604020202020204" pitchFamily="34" charset="0"/>
              </a:rPr>
              <a:t>2</a:t>
            </a:r>
          </a:p>
        </p:txBody>
      </p:sp>
      <p:sp>
        <p:nvSpPr>
          <p:cNvPr id="11" name="Title 10">
            <a:extLst>
              <a:ext uri="{FF2B5EF4-FFF2-40B4-BE49-F238E27FC236}">
                <a16:creationId xmlns:a16="http://schemas.microsoft.com/office/drawing/2014/main" id="{82884914-EFDA-6F46-86CC-0AF62919E0D5}"/>
              </a:ext>
            </a:extLst>
          </p:cNvPr>
          <p:cNvSpPr>
            <a:spLocks noGrp="1"/>
          </p:cNvSpPr>
          <p:nvPr>
            <p:ph type="title"/>
          </p:nvPr>
        </p:nvSpPr>
        <p:spPr/>
        <p:txBody>
          <a:bodyPr/>
          <a:lstStyle/>
          <a:p>
            <a:r>
              <a:rPr lang="en-GB"/>
              <a:t>TG Rich Lipoprotein Remnants are associated </a:t>
            </a:r>
            <a:br>
              <a:rPr lang="en-GB"/>
            </a:br>
            <a:r>
              <a:rPr lang="en-GB"/>
              <a:t>with high CVD risk in diabetic patients</a:t>
            </a:r>
            <a:endParaRPr lang="en-GB" dirty="0"/>
          </a:p>
        </p:txBody>
      </p:sp>
      <p:sp>
        <p:nvSpPr>
          <p:cNvPr id="10" name="Slide Number Placeholder 9">
            <a:extLst>
              <a:ext uri="{FF2B5EF4-FFF2-40B4-BE49-F238E27FC236}">
                <a16:creationId xmlns:a16="http://schemas.microsoft.com/office/drawing/2014/main" id="{DFCBC6E5-76C1-F348-8327-1C5DB58AD789}"/>
              </a:ext>
            </a:extLst>
          </p:cNvPr>
          <p:cNvSpPr>
            <a:spLocks noGrp="1"/>
          </p:cNvSpPr>
          <p:nvPr>
            <p:ph type="sldNum" sz="quarter" idx="4"/>
          </p:nvPr>
        </p:nvSpPr>
        <p:spPr/>
        <p:txBody>
          <a:bodyPr/>
          <a:lstStyle/>
          <a:p>
            <a:fld id="{68D38F5C-D48A-4B52-844A-F8CF9C5D73EC}" type="slidenum">
              <a:rPr lang="es-ES" smtClean="0"/>
              <a:pPr/>
              <a:t>57</a:t>
            </a:fld>
            <a:endParaRPr lang="es-ES" dirty="0"/>
          </a:p>
        </p:txBody>
      </p:sp>
      <p:sp>
        <p:nvSpPr>
          <p:cNvPr id="17" name="Content Placeholder 16">
            <a:extLst>
              <a:ext uri="{FF2B5EF4-FFF2-40B4-BE49-F238E27FC236}">
                <a16:creationId xmlns:a16="http://schemas.microsoft.com/office/drawing/2014/main" id="{AEA61A04-25BB-8B41-9275-35FF63D87A72}"/>
              </a:ext>
            </a:extLst>
          </p:cNvPr>
          <p:cNvSpPr>
            <a:spLocks noGrp="1"/>
          </p:cNvSpPr>
          <p:nvPr>
            <p:ph sz="quarter" idx="15"/>
          </p:nvPr>
        </p:nvSpPr>
        <p:spPr>
          <a:xfrm>
            <a:off x="620183" y="6383852"/>
            <a:ext cx="10180339" cy="365125"/>
          </a:xfrm>
        </p:spPr>
        <p:txBody>
          <a:bodyPr/>
          <a:lstStyle/>
          <a:p>
            <a:r>
              <a:rPr lang="en-GB" dirty="0"/>
              <a:t>ApoA1, apolipoprotein A1; </a:t>
            </a:r>
            <a:r>
              <a:rPr lang="en-GB" dirty="0" err="1"/>
              <a:t>ApoB</a:t>
            </a:r>
            <a:r>
              <a:rPr lang="en-GB" dirty="0"/>
              <a:t>, apolipoprotein B; CVD, cardiovascular disease; RC, triglyceride-rich lipoprotein remnant; T2DM, type 2 diabetes mellitus; </a:t>
            </a:r>
            <a:br>
              <a:rPr lang="en-GB" dirty="0"/>
            </a:br>
            <a:r>
              <a:rPr lang="en-GB" dirty="0"/>
              <a:t>TG, triglyceride; LDL-C, low-density lipoprotein cholesterol; VLDL, very-low-density lipoprotein</a:t>
            </a:r>
          </a:p>
          <a:p>
            <a:r>
              <a:rPr lang="en-GB" dirty="0"/>
              <a:t>1. </a:t>
            </a:r>
            <a:r>
              <a:rPr lang="en-GB" dirty="0" err="1"/>
              <a:t>Quispe</a:t>
            </a:r>
            <a:r>
              <a:rPr lang="en-GB" dirty="0"/>
              <a:t> R, et al. </a:t>
            </a:r>
            <a:r>
              <a:rPr lang="en-GB" dirty="0" err="1"/>
              <a:t>Eur</a:t>
            </a:r>
            <a:r>
              <a:rPr lang="en-GB" dirty="0"/>
              <a:t> Heart J. 2021;42:4324-32. 2. </a:t>
            </a:r>
            <a:r>
              <a:rPr lang="en-GB" dirty="0" err="1"/>
              <a:t>Tentolouris</a:t>
            </a:r>
            <a:r>
              <a:rPr lang="en-GB" dirty="0"/>
              <a:t> N, et al. J Lipid Res. 2007;48:218-25</a:t>
            </a:r>
          </a:p>
          <a:p>
            <a:endParaRPr lang="en-GB" dirty="0"/>
          </a:p>
        </p:txBody>
      </p:sp>
      <p:cxnSp>
        <p:nvCxnSpPr>
          <p:cNvPr id="32" name="Straight Connector 31">
            <a:extLst>
              <a:ext uri="{FF2B5EF4-FFF2-40B4-BE49-F238E27FC236}">
                <a16:creationId xmlns:a16="http://schemas.microsoft.com/office/drawing/2014/main" id="{D3999726-C6C6-3A47-9EF4-64F7FAF65564}"/>
              </a:ext>
            </a:extLst>
          </p:cNvPr>
          <p:cNvCxnSpPr>
            <a:cxnSpLocks/>
          </p:cNvCxnSpPr>
          <p:nvPr/>
        </p:nvCxnSpPr>
        <p:spPr>
          <a:xfrm flipV="1">
            <a:off x="4212937" y="2847975"/>
            <a:ext cx="0" cy="2636907"/>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E5626FD1-A117-E645-A4EC-1E5EBAEAD9ED}"/>
              </a:ext>
            </a:extLst>
          </p:cNvPr>
          <p:cNvCxnSpPr>
            <a:cxnSpLocks/>
          </p:cNvCxnSpPr>
          <p:nvPr/>
        </p:nvCxnSpPr>
        <p:spPr>
          <a:xfrm flipV="1">
            <a:off x="4212937" y="5483775"/>
            <a:ext cx="447" cy="72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71F78093-7FD3-1940-A8CD-1DF86811F8C6}"/>
              </a:ext>
            </a:extLst>
          </p:cNvPr>
          <p:cNvSpPr txBox="1"/>
          <p:nvPr/>
        </p:nvSpPr>
        <p:spPr>
          <a:xfrm>
            <a:off x="4174750" y="5551597"/>
            <a:ext cx="64120" cy="138499"/>
          </a:xfrm>
          <a:prstGeom prst="rect">
            <a:avLst/>
          </a:prstGeom>
          <a:noFill/>
        </p:spPr>
        <p:txBody>
          <a:bodyPr wrap="none" lIns="0" tIns="0" rIns="0" bIns="0" rtlCol="0">
            <a:spAutoFit/>
          </a:bodyPr>
          <a:lstStyle/>
          <a:p>
            <a:pPr algn="ctr"/>
            <a:r>
              <a:rPr lang="en-GB" sz="900" dirty="0">
                <a:latin typeface="Arial" panose="020B0604020202020204" pitchFamily="34" charset="0"/>
                <a:ea typeface="Aileron" charset="0"/>
                <a:cs typeface="Arial" panose="020B0604020202020204" pitchFamily="34" charset="0"/>
              </a:rPr>
              <a:t>1</a:t>
            </a:r>
          </a:p>
        </p:txBody>
      </p:sp>
      <p:cxnSp>
        <p:nvCxnSpPr>
          <p:cNvPr id="46" name="Straight Connector 45">
            <a:extLst>
              <a:ext uri="{FF2B5EF4-FFF2-40B4-BE49-F238E27FC236}">
                <a16:creationId xmlns:a16="http://schemas.microsoft.com/office/drawing/2014/main" id="{3454BFA6-ABAB-F94A-BB85-B7DA711BD77D}"/>
              </a:ext>
            </a:extLst>
          </p:cNvPr>
          <p:cNvCxnSpPr>
            <a:cxnSpLocks/>
          </p:cNvCxnSpPr>
          <p:nvPr/>
        </p:nvCxnSpPr>
        <p:spPr>
          <a:xfrm flipV="1">
            <a:off x="5232114" y="5483775"/>
            <a:ext cx="447" cy="72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C9D09C82-A614-574A-AD8C-C1DA93AFDFA0}"/>
              </a:ext>
            </a:extLst>
          </p:cNvPr>
          <p:cNvSpPr txBox="1"/>
          <p:nvPr/>
        </p:nvSpPr>
        <p:spPr>
          <a:xfrm>
            <a:off x="5145835" y="5551597"/>
            <a:ext cx="160300" cy="138499"/>
          </a:xfrm>
          <a:prstGeom prst="rect">
            <a:avLst/>
          </a:prstGeom>
          <a:noFill/>
        </p:spPr>
        <p:txBody>
          <a:bodyPr wrap="none" lIns="0" tIns="0" rIns="0" bIns="0" rtlCol="0">
            <a:spAutoFit/>
          </a:bodyPr>
          <a:lstStyle/>
          <a:p>
            <a:pPr algn="ctr"/>
            <a:r>
              <a:rPr lang="en-GB" sz="900" dirty="0">
                <a:latin typeface="Arial" panose="020B0604020202020204" pitchFamily="34" charset="0"/>
                <a:ea typeface="Aileron" charset="0"/>
                <a:cs typeface="Arial" panose="020B0604020202020204" pitchFamily="34" charset="0"/>
              </a:rPr>
              <a:t>1.5</a:t>
            </a:r>
          </a:p>
        </p:txBody>
      </p:sp>
      <p:cxnSp>
        <p:nvCxnSpPr>
          <p:cNvPr id="48" name="Straight Connector 47">
            <a:extLst>
              <a:ext uri="{FF2B5EF4-FFF2-40B4-BE49-F238E27FC236}">
                <a16:creationId xmlns:a16="http://schemas.microsoft.com/office/drawing/2014/main" id="{FAB86FDF-D44F-F34E-A0D3-C77684DE24EA}"/>
              </a:ext>
            </a:extLst>
          </p:cNvPr>
          <p:cNvCxnSpPr>
            <a:cxnSpLocks/>
          </p:cNvCxnSpPr>
          <p:nvPr/>
        </p:nvCxnSpPr>
        <p:spPr>
          <a:xfrm flipV="1">
            <a:off x="6248114" y="5483775"/>
            <a:ext cx="447" cy="72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4F7AA379-353B-3A48-8FD5-85057A72FD39}"/>
              </a:ext>
            </a:extLst>
          </p:cNvPr>
          <p:cNvSpPr txBox="1"/>
          <p:nvPr/>
        </p:nvSpPr>
        <p:spPr>
          <a:xfrm>
            <a:off x="6209925" y="5551597"/>
            <a:ext cx="64120" cy="138499"/>
          </a:xfrm>
          <a:prstGeom prst="rect">
            <a:avLst/>
          </a:prstGeom>
          <a:noFill/>
        </p:spPr>
        <p:txBody>
          <a:bodyPr wrap="none" lIns="0" tIns="0" rIns="0" bIns="0" rtlCol="0">
            <a:spAutoFit/>
          </a:bodyPr>
          <a:lstStyle/>
          <a:p>
            <a:pPr algn="ctr"/>
            <a:r>
              <a:rPr lang="en-GB" sz="900" dirty="0">
                <a:latin typeface="Arial" panose="020B0604020202020204" pitchFamily="34" charset="0"/>
                <a:ea typeface="Aileron" charset="0"/>
                <a:cs typeface="Arial" panose="020B0604020202020204" pitchFamily="34" charset="0"/>
              </a:rPr>
              <a:t>2</a:t>
            </a:r>
          </a:p>
        </p:txBody>
      </p:sp>
      <p:cxnSp>
        <p:nvCxnSpPr>
          <p:cNvPr id="50" name="Straight Connector 49">
            <a:extLst>
              <a:ext uri="{FF2B5EF4-FFF2-40B4-BE49-F238E27FC236}">
                <a16:creationId xmlns:a16="http://schemas.microsoft.com/office/drawing/2014/main" id="{9C81C6BA-74FC-B745-A069-2668D3405B30}"/>
              </a:ext>
            </a:extLst>
          </p:cNvPr>
          <p:cNvCxnSpPr>
            <a:cxnSpLocks/>
          </p:cNvCxnSpPr>
          <p:nvPr/>
        </p:nvCxnSpPr>
        <p:spPr>
          <a:xfrm>
            <a:off x="2186609" y="5482592"/>
            <a:ext cx="4068141"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225EB346-D5C4-0540-93A2-AE68DF84FEFD}"/>
              </a:ext>
            </a:extLst>
          </p:cNvPr>
          <p:cNvCxnSpPr>
            <a:cxnSpLocks/>
          </p:cNvCxnSpPr>
          <p:nvPr/>
        </p:nvCxnSpPr>
        <p:spPr>
          <a:xfrm flipV="1">
            <a:off x="3196939" y="5483775"/>
            <a:ext cx="447" cy="72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830D9A44-FE70-6F4E-90E4-286A8381ED0F}"/>
              </a:ext>
            </a:extLst>
          </p:cNvPr>
          <p:cNvSpPr txBox="1"/>
          <p:nvPr/>
        </p:nvSpPr>
        <p:spPr>
          <a:xfrm>
            <a:off x="3110660" y="5551597"/>
            <a:ext cx="160300" cy="138499"/>
          </a:xfrm>
          <a:prstGeom prst="rect">
            <a:avLst/>
          </a:prstGeom>
          <a:noFill/>
        </p:spPr>
        <p:txBody>
          <a:bodyPr wrap="none" lIns="0" tIns="0" rIns="0" bIns="0" rtlCol="0">
            <a:spAutoFit/>
          </a:bodyPr>
          <a:lstStyle/>
          <a:p>
            <a:pPr algn="ctr"/>
            <a:r>
              <a:rPr lang="en-GB" sz="900" dirty="0">
                <a:latin typeface="Arial" panose="020B0604020202020204" pitchFamily="34" charset="0"/>
                <a:ea typeface="Aileron" charset="0"/>
                <a:cs typeface="Arial" panose="020B0604020202020204" pitchFamily="34" charset="0"/>
              </a:rPr>
              <a:t>0.5</a:t>
            </a:r>
          </a:p>
        </p:txBody>
      </p:sp>
      <p:sp>
        <p:nvSpPr>
          <p:cNvPr id="54" name="TextBox 53">
            <a:extLst>
              <a:ext uri="{FF2B5EF4-FFF2-40B4-BE49-F238E27FC236}">
                <a16:creationId xmlns:a16="http://schemas.microsoft.com/office/drawing/2014/main" id="{0D0079B7-E3CC-8940-A18E-B2849E4F57F5}"/>
              </a:ext>
            </a:extLst>
          </p:cNvPr>
          <p:cNvSpPr txBox="1"/>
          <p:nvPr/>
        </p:nvSpPr>
        <p:spPr>
          <a:xfrm>
            <a:off x="2461165" y="4976922"/>
            <a:ext cx="1082027" cy="461665"/>
          </a:xfrm>
          <a:prstGeom prst="rect">
            <a:avLst/>
          </a:prstGeom>
          <a:noFill/>
        </p:spPr>
        <p:txBody>
          <a:bodyPr wrap="none" lIns="0" tIns="0" rIns="0" bIns="0" rtlCol="0">
            <a:spAutoFit/>
          </a:bodyPr>
          <a:lstStyle/>
          <a:p>
            <a:r>
              <a:rPr lang="en-GB" sz="1000" dirty="0">
                <a:latin typeface="Arial" panose="020B0604020202020204" pitchFamily="34" charset="0"/>
                <a:ea typeface="Aileron" charset="0"/>
                <a:cs typeface="Arial" panose="020B0604020202020204" pitchFamily="34" charset="0"/>
              </a:rPr>
              <a:t>LDL-C &lt;130 mg/</a:t>
            </a:r>
            <a:r>
              <a:rPr lang="en-GB" sz="1000" dirty="0" err="1">
                <a:latin typeface="Arial" panose="020B0604020202020204" pitchFamily="34" charset="0"/>
                <a:ea typeface="Aileron" charset="0"/>
                <a:cs typeface="Arial" panose="020B0604020202020204" pitchFamily="34" charset="0"/>
              </a:rPr>
              <a:t>dL</a:t>
            </a:r>
            <a:endParaRPr lang="en-GB" sz="1000" dirty="0">
              <a:latin typeface="Arial" panose="020B0604020202020204" pitchFamily="34" charset="0"/>
              <a:ea typeface="Aileron" charset="0"/>
              <a:cs typeface="Arial" panose="020B0604020202020204" pitchFamily="34" charset="0"/>
            </a:endParaRPr>
          </a:p>
          <a:p>
            <a:r>
              <a:rPr lang="en-GB" sz="1000" dirty="0">
                <a:latin typeface="Arial" panose="020B0604020202020204" pitchFamily="34" charset="0"/>
                <a:ea typeface="Aileron" charset="0"/>
                <a:cs typeface="Arial" panose="020B0604020202020204" pitchFamily="34" charset="0"/>
              </a:rPr>
              <a:t>RC &lt;24 mg/</a:t>
            </a:r>
            <a:r>
              <a:rPr lang="en-GB" sz="1000" dirty="0" err="1">
                <a:latin typeface="Arial" panose="020B0604020202020204" pitchFamily="34" charset="0"/>
                <a:ea typeface="Aileron" charset="0"/>
                <a:cs typeface="Arial" panose="020B0604020202020204" pitchFamily="34" charset="0"/>
              </a:rPr>
              <a:t>dL</a:t>
            </a:r>
            <a:endParaRPr lang="en-GB" sz="1000" dirty="0">
              <a:latin typeface="Arial" panose="020B0604020202020204" pitchFamily="34" charset="0"/>
              <a:ea typeface="Aileron" charset="0"/>
              <a:cs typeface="Arial" panose="020B0604020202020204" pitchFamily="34" charset="0"/>
            </a:endParaRPr>
          </a:p>
          <a:p>
            <a:r>
              <a:rPr lang="en-GB" sz="1000" dirty="0">
                <a:latin typeface="Arial" panose="020B0604020202020204" pitchFamily="34" charset="0"/>
                <a:ea typeface="Aileron" charset="0"/>
                <a:cs typeface="Arial" panose="020B0604020202020204" pitchFamily="34" charset="0"/>
              </a:rPr>
              <a:t>(Reference)</a:t>
            </a:r>
          </a:p>
        </p:txBody>
      </p:sp>
      <p:sp>
        <p:nvSpPr>
          <p:cNvPr id="55" name="TextBox 54">
            <a:extLst>
              <a:ext uri="{FF2B5EF4-FFF2-40B4-BE49-F238E27FC236}">
                <a16:creationId xmlns:a16="http://schemas.microsoft.com/office/drawing/2014/main" id="{749D6C70-6017-694B-A6A5-EEAA932B9527}"/>
              </a:ext>
            </a:extLst>
          </p:cNvPr>
          <p:cNvSpPr txBox="1"/>
          <p:nvPr/>
        </p:nvSpPr>
        <p:spPr>
          <a:xfrm>
            <a:off x="2461165" y="4433997"/>
            <a:ext cx="1082027" cy="307777"/>
          </a:xfrm>
          <a:prstGeom prst="rect">
            <a:avLst/>
          </a:prstGeom>
          <a:noFill/>
        </p:spPr>
        <p:txBody>
          <a:bodyPr wrap="none" lIns="0" tIns="0" rIns="0" bIns="0" rtlCol="0">
            <a:spAutoFit/>
          </a:bodyPr>
          <a:lstStyle/>
          <a:p>
            <a:r>
              <a:rPr lang="en-GB" sz="1000" dirty="0">
                <a:latin typeface="Arial" panose="020B0604020202020204" pitchFamily="34" charset="0"/>
                <a:ea typeface="Aileron" charset="0"/>
                <a:cs typeface="Arial" panose="020B0604020202020204" pitchFamily="34" charset="0"/>
              </a:rPr>
              <a:t>LDL-C &lt;130 mg/</a:t>
            </a:r>
            <a:r>
              <a:rPr lang="en-GB" sz="1000" dirty="0" err="1">
                <a:latin typeface="Arial" panose="020B0604020202020204" pitchFamily="34" charset="0"/>
                <a:ea typeface="Aileron" charset="0"/>
                <a:cs typeface="Arial" panose="020B0604020202020204" pitchFamily="34" charset="0"/>
              </a:rPr>
              <a:t>dL</a:t>
            </a:r>
            <a:endParaRPr lang="en-GB" sz="1000" dirty="0">
              <a:latin typeface="Arial" panose="020B0604020202020204" pitchFamily="34" charset="0"/>
              <a:ea typeface="Aileron" charset="0"/>
              <a:cs typeface="Arial" panose="020B0604020202020204" pitchFamily="34" charset="0"/>
            </a:endParaRPr>
          </a:p>
          <a:p>
            <a:r>
              <a:rPr lang="en-GB" sz="1000" dirty="0">
                <a:latin typeface="Arial" panose="020B0604020202020204" pitchFamily="34" charset="0"/>
                <a:ea typeface="Aileron" charset="0"/>
                <a:cs typeface="Arial" panose="020B0604020202020204" pitchFamily="34" charset="0"/>
              </a:rPr>
              <a:t>RC ≥24 mg/</a:t>
            </a:r>
            <a:r>
              <a:rPr lang="en-GB" sz="1000" dirty="0" err="1">
                <a:latin typeface="Arial" panose="020B0604020202020204" pitchFamily="34" charset="0"/>
                <a:ea typeface="Aileron" charset="0"/>
                <a:cs typeface="Arial" panose="020B0604020202020204" pitchFamily="34" charset="0"/>
              </a:rPr>
              <a:t>dL</a:t>
            </a:r>
            <a:endParaRPr lang="en-GB" sz="1000" dirty="0">
              <a:latin typeface="Arial" panose="020B0604020202020204" pitchFamily="34" charset="0"/>
              <a:ea typeface="Aileron" charset="0"/>
              <a:cs typeface="Arial" panose="020B0604020202020204" pitchFamily="34" charset="0"/>
            </a:endParaRPr>
          </a:p>
        </p:txBody>
      </p:sp>
      <p:sp>
        <p:nvSpPr>
          <p:cNvPr id="56" name="TextBox 55">
            <a:extLst>
              <a:ext uri="{FF2B5EF4-FFF2-40B4-BE49-F238E27FC236}">
                <a16:creationId xmlns:a16="http://schemas.microsoft.com/office/drawing/2014/main" id="{B00BD5D1-0919-5646-9711-19D9722DDCF0}"/>
              </a:ext>
            </a:extLst>
          </p:cNvPr>
          <p:cNvSpPr txBox="1"/>
          <p:nvPr/>
        </p:nvSpPr>
        <p:spPr>
          <a:xfrm>
            <a:off x="2461165" y="3576747"/>
            <a:ext cx="1082027" cy="307777"/>
          </a:xfrm>
          <a:prstGeom prst="rect">
            <a:avLst/>
          </a:prstGeom>
          <a:noFill/>
        </p:spPr>
        <p:txBody>
          <a:bodyPr wrap="none" lIns="0" tIns="0" rIns="0" bIns="0" rtlCol="0">
            <a:spAutoFit/>
          </a:bodyPr>
          <a:lstStyle/>
          <a:p>
            <a:r>
              <a:rPr lang="en-GB" sz="1000" dirty="0">
                <a:latin typeface="Arial" panose="020B0604020202020204" pitchFamily="34" charset="0"/>
                <a:ea typeface="Aileron" charset="0"/>
                <a:cs typeface="Arial" panose="020B0604020202020204" pitchFamily="34" charset="0"/>
              </a:rPr>
              <a:t>LDL-C ≥130 mg/</a:t>
            </a:r>
            <a:r>
              <a:rPr lang="en-GB" sz="1000" dirty="0" err="1">
                <a:latin typeface="Arial" panose="020B0604020202020204" pitchFamily="34" charset="0"/>
                <a:ea typeface="Aileron" charset="0"/>
                <a:cs typeface="Arial" panose="020B0604020202020204" pitchFamily="34" charset="0"/>
              </a:rPr>
              <a:t>dL</a:t>
            </a:r>
            <a:endParaRPr lang="en-GB" sz="1000" dirty="0">
              <a:latin typeface="Arial" panose="020B0604020202020204" pitchFamily="34" charset="0"/>
              <a:ea typeface="Aileron" charset="0"/>
              <a:cs typeface="Arial" panose="020B0604020202020204" pitchFamily="34" charset="0"/>
            </a:endParaRPr>
          </a:p>
          <a:p>
            <a:r>
              <a:rPr lang="en-GB" sz="1000" dirty="0">
                <a:latin typeface="Arial" panose="020B0604020202020204" pitchFamily="34" charset="0"/>
                <a:ea typeface="Aileron" charset="0"/>
                <a:cs typeface="Arial" panose="020B0604020202020204" pitchFamily="34" charset="0"/>
              </a:rPr>
              <a:t>RC &lt;24 mg/</a:t>
            </a:r>
            <a:r>
              <a:rPr lang="en-GB" sz="1000" dirty="0" err="1">
                <a:latin typeface="Arial" panose="020B0604020202020204" pitchFamily="34" charset="0"/>
                <a:ea typeface="Aileron" charset="0"/>
                <a:cs typeface="Arial" panose="020B0604020202020204" pitchFamily="34" charset="0"/>
              </a:rPr>
              <a:t>dL</a:t>
            </a:r>
            <a:endParaRPr lang="en-GB" sz="1000" dirty="0">
              <a:latin typeface="Arial" panose="020B0604020202020204" pitchFamily="34" charset="0"/>
              <a:ea typeface="Aileron" charset="0"/>
              <a:cs typeface="Arial" panose="020B0604020202020204" pitchFamily="34" charset="0"/>
            </a:endParaRPr>
          </a:p>
        </p:txBody>
      </p:sp>
      <p:sp>
        <p:nvSpPr>
          <p:cNvPr id="57" name="TextBox 56">
            <a:extLst>
              <a:ext uri="{FF2B5EF4-FFF2-40B4-BE49-F238E27FC236}">
                <a16:creationId xmlns:a16="http://schemas.microsoft.com/office/drawing/2014/main" id="{B393A9D9-75D3-0442-8E1C-306A2DBC2096}"/>
              </a:ext>
            </a:extLst>
          </p:cNvPr>
          <p:cNvSpPr txBox="1"/>
          <p:nvPr/>
        </p:nvSpPr>
        <p:spPr>
          <a:xfrm>
            <a:off x="2461165" y="2798872"/>
            <a:ext cx="1082027" cy="307777"/>
          </a:xfrm>
          <a:prstGeom prst="rect">
            <a:avLst/>
          </a:prstGeom>
          <a:noFill/>
        </p:spPr>
        <p:txBody>
          <a:bodyPr wrap="none" lIns="0" tIns="0" rIns="0" bIns="0" rtlCol="0">
            <a:spAutoFit/>
          </a:bodyPr>
          <a:lstStyle/>
          <a:p>
            <a:r>
              <a:rPr lang="en-GB" sz="1000" dirty="0">
                <a:latin typeface="Arial" panose="020B0604020202020204" pitchFamily="34" charset="0"/>
                <a:ea typeface="Aileron" charset="0"/>
                <a:cs typeface="Arial" panose="020B0604020202020204" pitchFamily="34" charset="0"/>
              </a:rPr>
              <a:t>LDL-C ≥130 mg/</a:t>
            </a:r>
            <a:r>
              <a:rPr lang="en-GB" sz="1000" dirty="0" err="1">
                <a:latin typeface="Arial" panose="020B0604020202020204" pitchFamily="34" charset="0"/>
                <a:ea typeface="Aileron" charset="0"/>
                <a:cs typeface="Arial" panose="020B0604020202020204" pitchFamily="34" charset="0"/>
              </a:rPr>
              <a:t>dL</a:t>
            </a:r>
            <a:endParaRPr lang="en-GB" sz="1000" dirty="0">
              <a:latin typeface="Arial" panose="020B0604020202020204" pitchFamily="34" charset="0"/>
              <a:ea typeface="Aileron" charset="0"/>
              <a:cs typeface="Arial" panose="020B0604020202020204" pitchFamily="34" charset="0"/>
            </a:endParaRPr>
          </a:p>
          <a:p>
            <a:r>
              <a:rPr lang="en-GB" sz="1000" dirty="0">
                <a:latin typeface="Arial" panose="020B0604020202020204" pitchFamily="34" charset="0"/>
                <a:ea typeface="Aileron" charset="0"/>
                <a:cs typeface="Arial" panose="020B0604020202020204" pitchFamily="34" charset="0"/>
              </a:rPr>
              <a:t>RC ≥24 mg/</a:t>
            </a:r>
            <a:r>
              <a:rPr lang="en-GB" sz="1000" dirty="0" err="1">
                <a:latin typeface="Arial" panose="020B0604020202020204" pitchFamily="34" charset="0"/>
                <a:ea typeface="Aileron" charset="0"/>
                <a:cs typeface="Arial" panose="020B0604020202020204" pitchFamily="34" charset="0"/>
              </a:rPr>
              <a:t>dL</a:t>
            </a:r>
            <a:endParaRPr lang="en-GB" sz="1000" dirty="0">
              <a:latin typeface="Arial" panose="020B0604020202020204" pitchFamily="34" charset="0"/>
              <a:ea typeface="Aileron" charset="0"/>
              <a:cs typeface="Arial" panose="020B0604020202020204" pitchFamily="34" charset="0"/>
            </a:endParaRPr>
          </a:p>
        </p:txBody>
      </p:sp>
      <p:sp>
        <p:nvSpPr>
          <p:cNvPr id="58" name="TextBox 57">
            <a:extLst>
              <a:ext uri="{FF2B5EF4-FFF2-40B4-BE49-F238E27FC236}">
                <a16:creationId xmlns:a16="http://schemas.microsoft.com/office/drawing/2014/main" id="{CF2705BE-53BC-7244-9DA5-4A1947B7079D}"/>
              </a:ext>
            </a:extLst>
          </p:cNvPr>
          <p:cNvSpPr txBox="1"/>
          <p:nvPr/>
        </p:nvSpPr>
        <p:spPr>
          <a:xfrm>
            <a:off x="686340" y="2894122"/>
            <a:ext cx="450444" cy="153888"/>
          </a:xfrm>
          <a:prstGeom prst="rect">
            <a:avLst/>
          </a:prstGeom>
          <a:noFill/>
        </p:spPr>
        <p:txBody>
          <a:bodyPr wrap="none" lIns="0" tIns="0" rIns="0" bIns="0" rtlCol="0">
            <a:spAutoFit/>
          </a:bodyPr>
          <a:lstStyle/>
          <a:p>
            <a:r>
              <a:rPr lang="en-GB" sz="1000" b="1" dirty="0">
                <a:latin typeface="Arial" panose="020B0604020202020204" pitchFamily="34" charset="0"/>
                <a:ea typeface="Aileron" charset="0"/>
                <a:cs typeface="Arial" panose="020B0604020202020204" pitchFamily="34" charset="0"/>
              </a:rPr>
              <a:t>N=3378</a:t>
            </a:r>
          </a:p>
        </p:txBody>
      </p:sp>
      <p:sp>
        <p:nvSpPr>
          <p:cNvPr id="59" name="TextBox 58">
            <a:extLst>
              <a:ext uri="{FF2B5EF4-FFF2-40B4-BE49-F238E27FC236}">
                <a16:creationId xmlns:a16="http://schemas.microsoft.com/office/drawing/2014/main" id="{BD22E7B0-ED9A-5640-912F-DFC5B5A2BFA4}"/>
              </a:ext>
            </a:extLst>
          </p:cNvPr>
          <p:cNvSpPr txBox="1"/>
          <p:nvPr/>
        </p:nvSpPr>
        <p:spPr>
          <a:xfrm>
            <a:off x="686340" y="3633897"/>
            <a:ext cx="450444" cy="153888"/>
          </a:xfrm>
          <a:prstGeom prst="rect">
            <a:avLst/>
          </a:prstGeom>
          <a:noFill/>
        </p:spPr>
        <p:txBody>
          <a:bodyPr wrap="none" lIns="0" tIns="0" rIns="0" bIns="0" rtlCol="0">
            <a:spAutoFit/>
          </a:bodyPr>
          <a:lstStyle/>
          <a:p>
            <a:r>
              <a:rPr lang="en-GB" sz="1000" b="1" dirty="0">
                <a:latin typeface="Arial" panose="020B0604020202020204" pitchFamily="34" charset="0"/>
                <a:ea typeface="Aileron" charset="0"/>
                <a:cs typeface="Arial" panose="020B0604020202020204" pitchFamily="34" charset="0"/>
              </a:rPr>
              <a:t>N=2859</a:t>
            </a:r>
          </a:p>
        </p:txBody>
      </p:sp>
      <p:sp>
        <p:nvSpPr>
          <p:cNvPr id="60" name="TextBox 59">
            <a:extLst>
              <a:ext uri="{FF2B5EF4-FFF2-40B4-BE49-F238E27FC236}">
                <a16:creationId xmlns:a16="http://schemas.microsoft.com/office/drawing/2014/main" id="{B6BB6327-61E6-F042-96B7-C23D9B0CA450}"/>
              </a:ext>
            </a:extLst>
          </p:cNvPr>
          <p:cNvSpPr txBox="1"/>
          <p:nvPr/>
        </p:nvSpPr>
        <p:spPr>
          <a:xfrm>
            <a:off x="686340" y="4522897"/>
            <a:ext cx="450444" cy="153888"/>
          </a:xfrm>
          <a:prstGeom prst="rect">
            <a:avLst/>
          </a:prstGeom>
          <a:noFill/>
        </p:spPr>
        <p:txBody>
          <a:bodyPr wrap="none" lIns="0" tIns="0" rIns="0" bIns="0" rtlCol="0">
            <a:spAutoFit/>
          </a:bodyPr>
          <a:lstStyle/>
          <a:p>
            <a:r>
              <a:rPr lang="en-GB" sz="1000" b="1" dirty="0">
                <a:latin typeface="Arial" panose="020B0604020202020204" pitchFamily="34" charset="0"/>
                <a:ea typeface="Aileron" charset="0"/>
                <a:cs typeface="Arial" panose="020B0604020202020204" pitchFamily="34" charset="0"/>
              </a:rPr>
              <a:t>N=2767</a:t>
            </a:r>
          </a:p>
        </p:txBody>
      </p:sp>
      <p:grpSp>
        <p:nvGrpSpPr>
          <p:cNvPr id="67" name="Group 66">
            <a:extLst>
              <a:ext uri="{FF2B5EF4-FFF2-40B4-BE49-F238E27FC236}">
                <a16:creationId xmlns:a16="http://schemas.microsoft.com/office/drawing/2014/main" id="{7E5693EE-E48D-364D-89BC-14408DD096AF}"/>
              </a:ext>
            </a:extLst>
          </p:cNvPr>
          <p:cNvGrpSpPr/>
          <p:nvPr/>
        </p:nvGrpSpPr>
        <p:grpSpPr>
          <a:xfrm>
            <a:off x="4761531" y="4566302"/>
            <a:ext cx="810593" cy="90712"/>
            <a:chOff x="4713907" y="4991650"/>
            <a:chExt cx="671054" cy="90712"/>
          </a:xfrm>
        </p:grpSpPr>
        <p:cxnSp>
          <p:nvCxnSpPr>
            <p:cNvPr id="62" name="Straight Connector 61">
              <a:extLst>
                <a:ext uri="{FF2B5EF4-FFF2-40B4-BE49-F238E27FC236}">
                  <a16:creationId xmlns:a16="http://schemas.microsoft.com/office/drawing/2014/main" id="{C91D6067-DE7B-AB41-ABF4-35A6DF74F624}"/>
                </a:ext>
              </a:extLst>
            </p:cNvPr>
            <p:cNvCxnSpPr>
              <a:cxnSpLocks/>
            </p:cNvCxnSpPr>
            <p:nvPr/>
          </p:nvCxnSpPr>
          <p:spPr>
            <a:xfrm flipV="1">
              <a:off x="4717764" y="4991650"/>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8480A480-05EF-FF4E-BC82-503241D34E14}"/>
                </a:ext>
              </a:extLst>
            </p:cNvPr>
            <p:cNvCxnSpPr>
              <a:cxnSpLocks/>
            </p:cNvCxnSpPr>
            <p:nvPr/>
          </p:nvCxnSpPr>
          <p:spPr>
            <a:xfrm flipV="1">
              <a:off x="5384514" y="4991650"/>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08C1DA5B-8F4C-E449-BEDF-8A3E13CA3A3D}"/>
                </a:ext>
              </a:extLst>
            </p:cNvPr>
            <p:cNvCxnSpPr>
              <a:cxnSpLocks/>
            </p:cNvCxnSpPr>
            <p:nvPr/>
          </p:nvCxnSpPr>
          <p:spPr>
            <a:xfrm flipH="1">
              <a:off x="4713907" y="5036783"/>
              <a:ext cx="66771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6" name="Rectangle 65">
            <a:extLst>
              <a:ext uri="{FF2B5EF4-FFF2-40B4-BE49-F238E27FC236}">
                <a16:creationId xmlns:a16="http://schemas.microsoft.com/office/drawing/2014/main" id="{561286EE-849F-6844-9656-564AF8A78899}"/>
              </a:ext>
            </a:extLst>
          </p:cNvPr>
          <p:cNvSpPr/>
          <p:nvPr/>
        </p:nvSpPr>
        <p:spPr>
          <a:xfrm>
            <a:off x="5133355" y="4576423"/>
            <a:ext cx="70470" cy="70470"/>
          </a:xfrm>
          <a:prstGeom prst="rect">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68" name="Group 67">
            <a:extLst>
              <a:ext uri="{FF2B5EF4-FFF2-40B4-BE49-F238E27FC236}">
                <a16:creationId xmlns:a16="http://schemas.microsoft.com/office/drawing/2014/main" id="{67312513-3F5B-C747-8FC2-09191B5A2514}"/>
              </a:ext>
            </a:extLst>
          </p:cNvPr>
          <p:cNvGrpSpPr/>
          <p:nvPr/>
        </p:nvGrpSpPr>
        <p:grpSpPr>
          <a:xfrm>
            <a:off x="4129706" y="3696352"/>
            <a:ext cx="712169" cy="90712"/>
            <a:chOff x="4713907" y="4991650"/>
            <a:chExt cx="671054" cy="90712"/>
          </a:xfrm>
        </p:grpSpPr>
        <p:cxnSp>
          <p:nvCxnSpPr>
            <p:cNvPr id="69" name="Straight Connector 68">
              <a:extLst>
                <a:ext uri="{FF2B5EF4-FFF2-40B4-BE49-F238E27FC236}">
                  <a16:creationId xmlns:a16="http://schemas.microsoft.com/office/drawing/2014/main" id="{40CCEA12-FEE5-204B-8F03-37490BA027FC}"/>
                </a:ext>
              </a:extLst>
            </p:cNvPr>
            <p:cNvCxnSpPr>
              <a:cxnSpLocks/>
            </p:cNvCxnSpPr>
            <p:nvPr/>
          </p:nvCxnSpPr>
          <p:spPr>
            <a:xfrm flipV="1">
              <a:off x="4717764" y="4991650"/>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C888BCAC-B3CD-2B4B-90AF-7B81207596AA}"/>
                </a:ext>
              </a:extLst>
            </p:cNvPr>
            <p:cNvCxnSpPr>
              <a:cxnSpLocks/>
            </p:cNvCxnSpPr>
            <p:nvPr/>
          </p:nvCxnSpPr>
          <p:spPr>
            <a:xfrm flipV="1">
              <a:off x="5384514" y="4991650"/>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28DD6753-30C0-8D48-B793-1815174268B3}"/>
                </a:ext>
              </a:extLst>
            </p:cNvPr>
            <p:cNvCxnSpPr>
              <a:cxnSpLocks/>
            </p:cNvCxnSpPr>
            <p:nvPr/>
          </p:nvCxnSpPr>
          <p:spPr>
            <a:xfrm flipH="1">
              <a:off x="4713907" y="5036783"/>
              <a:ext cx="66771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72" name="Rectangle 71">
            <a:extLst>
              <a:ext uri="{FF2B5EF4-FFF2-40B4-BE49-F238E27FC236}">
                <a16:creationId xmlns:a16="http://schemas.microsoft.com/office/drawing/2014/main" id="{1CF71B7F-5E31-0047-82A8-6C2866263FC9}"/>
              </a:ext>
            </a:extLst>
          </p:cNvPr>
          <p:cNvSpPr/>
          <p:nvPr/>
        </p:nvSpPr>
        <p:spPr>
          <a:xfrm>
            <a:off x="4482480" y="3706473"/>
            <a:ext cx="70470" cy="70470"/>
          </a:xfrm>
          <a:prstGeom prst="rect">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73" name="Group 72">
            <a:extLst>
              <a:ext uri="{FF2B5EF4-FFF2-40B4-BE49-F238E27FC236}">
                <a16:creationId xmlns:a16="http://schemas.microsoft.com/office/drawing/2014/main" id="{FA934731-3BED-E24B-8DC8-25FD2A02A696}"/>
              </a:ext>
            </a:extLst>
          </p:cNvPr>
          <p:cNvGrpSpPr/>
          <p:nvPr/>
        </p:nvGrpSpPr>
        <p:grpSpPr>
          <a:xfrm>
            <a:off x="4783756" y="2829577"/>
            <a:ext cx="921719" cy="90712"/>
            <a:chOff x="4713907" y="4991650"/>
            <a:chExt cx="671054" cy="90712"/>
          </a:xfrm>
        </p:grpSpPr>
        <p:cxnSp>
          <p:nvCxnSpPr>
            <p:cNvPr id="74" name="Straight Connector 73">
              <a:extLst>
                <a:ext uri="{FF2B5EF4-FFF2-40B4-BE49-F238E27FC236}">
                  <a16:creationId xmlns:a16="http://schemas.microsoft.com/office/drawing/2014/main" id="{80FCAD3F-4FC1-0146-A989-0D8FFD87ADEE}"/>
                </a:ext>
              </a:extLst>
            </p:cNvPr>
            <p:cNvCxnSpPr>
              <a:cxnSpLocks/>
            </p:cNvCxnSpPr>
            <p:nvPr/>
          </p:nvCxnSpPr>
          <p:spPr>
            <a:xfrm flipV="1">
              <a:off x="4717764" y="4991650"/>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8CA7D652-09B5-D04D-8464-3CE555A52BD9}"/>
                </a:ext>
              </a:extLst>
            </p:cNvPr>
            <p:cNvCxnSpPr>
              <a:cxnSpLocks/>
            </p:cNvCxnSpPr>
            <p:nvPr/>
          </p:nvCxnSpPr>
          <p:spPr>
            <a:xfrm flipV="1">
              <a:off x="5384514" y="4991650"/>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477554E0-DD0B-4F40-B191-8ECBD5DA2AB3}"/>
                </a:ext>
              </a:extLst>
            </p:cNvPr>
            <p:cNvCxnSpPr>
              <a:cxnSpLocks/>
            </p:cNvCxnSpPr>
            <p:nvPr/>
          </p:nvCxnSpPr>
          <p:spPr>
            <a:xfrm flipH="1">
              <a:off x="4713907" y="5036783"/>
              <a:ext cx="66771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77" name="Rectangle 76">
            <a:extLst>
              <a:ext uri="{FF2B5EF4-FFF2-40B4-BE49-F238E27FC236}">
                <a16:creationId xmlns:a16="http://schemas.microsoft.com/office/drawing/2014/main" id="{824C490D-3E7A-E44F-8329-A4090BC88622}"/>
              </a:ext>
            </a:extLst>
          </p:cNvPr>
          <p:cNvSpPr/>
          <p:nvPr/>
        </p:nvSpPr>
        <p:spPr>
          <a:xfrm>
            <a:off x="5196855" y="2839698"/>
            <a:ext cx="70470" cy="70470"/>
          </a:xfrm>
          <a:prstGeom prst="rect">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79" name="TextBox 78">
            <a:extLst>
              <a:ext uri="{FF2B5EF4-FFF2-40B4-BE49-F238E27FC236}">
                <a16:creationId xmlns:a16="http://schemas.microsoft.com/office/drawing/2014/main" id="{63EA7762-F27F-F643-B9E0-2A9FECAAAE00}"/>
              </a:ext>
            </a:extLst>
          </p:cNvPr>
          <p:cNvSpPr txBox="1"/>
          <p:nvPr/>
        </p:nvSpPr>
        <p:spPr>
          <a:xfrm>
            <a:off x="2160728" y="5842451"/>
            <a:ext cx="4331314" cy="276999"/>
          </a:xfrm>
          <a:prstGeom prst="rect">
            <a:avLst/>
          </a:prstGeom>
          <a:noFill/>
        </p:spPr>
        <p:txBody>
          <a:bodyPr wrap="none" lIns="0" tIns="0" rIns="0" bIns="0" rtlCol="0">
            <a:spAutoFit/>
          </a:bodyPr>
          <a:lstStyle/>
          <a:p>
            <a:r>
              <a:rPr lang="en-GB" sz="900" b="1" dirty="0">
                <a:latin typeface="Arial" panose="020B0604020202020204" pitchFamily="34" charset="0"/>
                <a:ea typeface="Aileron" charset="0"/>
                <a:cs typeface="Arial" panose="020B0604020202020204" pitchFamily="34" charset="0"/>
              </a:rPr>
              <a:t>Adjusted for age + gender + race + smoking status + systolic blood pressure + </a:t>
            </a:r>
            <a:br>
              <a:rPr lang="en-GB" sz="900" b="1" dirty="0">
                <a:latin typeface="Arial" panose="020B0604020202020204" pitchFamily="34" charset="0"/>
                <a:ea typeface="Aileron" charset="0"/>
                <a:cs typeface="Arial" panose="020B0604020202020204" pitchFamily="34" charset="0"/>
              </a:rPr>
            </a:br>
            <a:r>
              <a:rPr lang="en-GB" sz="900" b="1" dirty="0">
                <a:latin typeface="Arial" panose="020B0604020202020204" pitchFamily="34" charset="0"/>
                <a:ea typeface="Aileron" charset="0"/>
                <a:cs typeface="Arial" panose="020B0604020202020204" pitchFamily="34" charset="0"/>
              </a:rPr>
              <a:t>treatment for hypertension + </a:t>
            </a:r>
            <a:r>
              <a:rPr lang="en-GB" sz="900" b="1" dirty="0" err="1">
                <a:latin typeface="Arial" panose="020B0604020202020204" pitchFamily="34" charset="0"/>
                <a:ea typeface="Aileron" charset="0"/>
                <a:cs typeface="Arial" panose="020B0604020202020204" pitchFamily="34" charset="0"/>
              </a:rPr>
              <a:t>lipi</a:t>
            </a:r>
            <a:r>
              <a:rPr lang="en-GB" sz="900" b="1" dirty="0">
                <a:latin typeface="Arial" panose="020B0604020202020204" pitchFamily="34" charset="0"/>
                <a:ea typeface="Aileron" charset="0"/>
                <a:cs typeface="Arial" panose="020B0604020202020204" pitchFamily="34" charset="0"/>
              </a:rPr>
              <a:t>-lowering medication use + </a:t>
            </a:r>
            <a:r>
              <a:rPr lang="en-GB" sz="900" b="1" dirty="0" err="1">
                <a:latin typeface="Arial" panose="020B0604020202020204" pitchFamily="34" charset="0"/>
                <a:ea typeface="Aileron" charset="0"/>
                <a:cs typeface="Arial" panose="020B0604020202020204" pitchFamily="34" charset="0"/>
              </a:rPr>
              <a:t>apoB</a:t>
            </a:r>
            <a:r>
              <a:rPr lang="en-GB" sz="900" b="1" dirty="0">
                <a:latin typeface="Arial" panose="020B0604020202020204" pitchFamily="34" charset="0"/>
                <a:ea typeface="Aileron" charset="0"/>
                <a:cs typeface="Arial" panose="020B0604020202020204" pitchFamily="34" charset="0"/>
              </a:rPr>
              <a:t> + apoA1</a:t>
            </a:r>
          </a:p>
        </p:txBody>
      </p:sp>
      <p:sp>
        <p:nvSpPr>
          <p:cNvPr id="80" name="TextBox 79">
            <a:extLst>
              <a:ext uri="{FF2B5EF4-FFF2-40B4-BE49-F238E27FC236}">
                <a16:creationId xmlns:a16="http://schemas.microsoft.com/office/drawing/2014/main" id="{2D213018-D783-7344-A762-91A3E33C2A79}"/>
              </a:ext>
            </a:extLst>
          </p:cNvPr>
          <p:cNvSpPr txBox="1"/>
          <p:nvPr/>
        </p:nvSpPr>
        <p:spPr>
          <a:xfrm>
            <a:off x="3854150" y="5681772"/>
            <a:ext cx="705321" cy="138499"/>
          </a:xfrm>
          <a:prstGeom prst="rect">
            <a:avLst/>
          </a:prstGeom>
          <a:noFill/>
        </p:spPr>
        <p:txBody>
          <a:bodyPr wrap="none" lIns="0" tIns="0" rIns="0" bIns="0" rtlCol="0">
            <a:spAutoFit/>
          </a:bodyPr>
          <a:lstStyle/>
          <a:p>
            <a:pPr algn="ctr"/>
            <a:r>
              <a:rPr lang="en-GB" sz="900" b="1" dirty="0">
                <a:latin typeface="Arial" panose="020B0604020202020204" pitchFamily="34" charset="0"/>
                <a:ea typeface="Aileron" charset="0"/>
                <a:cs typeface="Arial" panose="020B0604020202020204" pitchFamily="34" charset="0"/>
              </a:rPr>
              <a:t>Hazard Ratio</a:t>
            </a:r>
          </a:p>
        </p:txBody>
      </p:sp>
      <p:sp>
        <p:nvSpPr>
          <p:cNvPr id="82" name="TextBox 81">
            <a:extLst>
              <a:ext uri="{FF2B5EF4-FFF2-40B4-BE49-F238E27FC236}">
                <a16:creationId xmlns:a16="http://schemas.microsoft.com/office/drawing/2014/main" id="{B45B57C6-6B76-7941-80B4-D2847AEFDC9E}"/>
              </a:ext>
            </a:extLst>
          </p:cNvPr>
          <p:cNvSpPr txBox="1"/>
          <p:nvPr/>
        </p:nvSpPr>
        <p:spPr>
          <a:xfrm>
            <a:off x="368288" y="5214660"/>
            <a:ext cx="1102866" cy="307777"/>
          </a:xfrm>
          <a:prstGeom prst="rect">
            <a:avLst/>
          </a:prstGeom>
          <a:noFill/>
        </p:spPr>
        <p:txBody>
          <a:bodyPr wrap="none" lIns="0" tIns="0" rIns="0" bIns="0" rtlCol="0">
            <a:spAutoFit/>
          </a:bodyPr>
          <a:lstStyle/>
          <a:p>
            <a:pPr algn="ctr"/>
            <a:r>
              <a:rPr lang="en-GB" sz="1000" b="1" dirty="0">
                <a:latin typeface="Arial" panose="020B0604020202020204" pitchFamily="34" charset="0"/>
                <a:ea typeface="Aileron" charset="0"/>
                <a:cs typeface="Arial" panose="020B0604020202020204" pitchFamily="34" charset="0"/>
              </a:rPr>
              <a:t>(Reference group)</a:t>
            </a:r>
          </a:p>
          <a:p>
            <a:pPr algn="ctr"/>
            <a:r>
              <a:rPr lang="en-GB" sz="1000" b="1" dirty="0">
                <a:latin typeface="Arial" panose="020B0604020202020204" pitchFamily="34" charset="0"/>
                <a:ea typeface="Aileron" charset="0"/>
                <a:cs typeface="Arial" panose="020B0604020202020204" pitchFamily="34" charset="0"/>
              </a:rPr>
              <a:t>N=8528</a:t>
            </a:r>
          </a:p>
        </p:txBody>
      </p:sp>
      <p:pic>
        <p:nvPicPr>
          <p:cNvPr id="84" name="Graphic 83" descr="Users">
            <a:extLst>
              <a:ext uri="{FF2B5EF4-FFF2-40B4-BE49-F238E27FC236}">
                <a16:creationId xmlns:a16="http://schemas.microsoft.com/office/drawing/2014/main" id="{5BCC1F2B-9428-1546-98C7-622A509EBB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63147" y="2701455"/>
            <a:ext cx="558579" cy="558579"/>
          </a:xfrm>
          <a:prstGeom prst="rect">
            <a:avLst/>
          </a:prstGeom>
        </p:spPr>
      </p:pic>
      <p:pic>
        <p:nvPicPr>
          <p:cNvPr id="85" name="Graphic 84" descr="Users">
            <a:extLst>
              <a:ext uri="{FF2B5EF4-FFF2-40B4-BE49-F238E27FC236}">
                <a16:creationId xmlns:a16="http://schemas.microsoft.com/office/drawing/2014/main" id="{159BA121-67B2-0245-A0ED-92A4936953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63147" y="3440926"/>
            <a:ext cx="558579" cy="558579"/>
          </a:xfrm>
          <a:prstGeom prst="rect">
            <a:avLst/>
          </a:prstGeom>
        </p:spPr>
      </p:pic>
      <p:pic>
        <p:nvPicPr>
          <p:cNvPr id="86" name="Graphic 85" descr="Users">
            <a:extLst>
              <a:ext uri="{FF2B5EF4-FFF2-40B4-BE49-F238E27FC236}">
                <a16:creationId xmlns:a16="http://schemas.microsoft.com/office/drawing/2014/main" id="{52A072B1-89C6-8045-8D52-10AC7B8728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63147" y="4299667"/>
            <a:ext cx="558579" cy="558579"/>
          </a:xfrm>
          <a:prstGeom prst="rect">
            <a:avLst/>
          </a:prstGeom>
        </p:spPr>
      </p:pic>
      <p:pic>
        <p:nvPicPr>
          <p:cNvPr id="87" name="Graphic 86" descr="Users">
            <a:extLst>
              <a:ext uri="{FF2B5EF4-FFF2-40B4-BE49-F238E27FC236}">
                <a16:creationId xmlns:a16="http://schemas.microsoft.com/office/drawing/2014/main" id="{E94E2248-4319-964E-9F4B-A0BCD4B309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63147" y="4896015"/>
            <a:ext cx="558579" cy="558579"/>
          </a:xfrm>
          <a:prstGeom prst="rect">
            <a:avLst/>
          </a:prstGeom>
        </p:spPr>
      </p:pic>
      <p:cxnSp>
        <p:nvCxnSpPr>
          <p:cNvPr id="89" name="Straight Connector 88">
            <a:extLst>
              <a:ext uri="{FF2B5EF4-FFF2-40B4-BE49-F238E27FC236}">
                <a16:creationId xmlns:a16="http://schemas.microsoft.com/office/drawing/2014/main" id="{8F59F730-94BE-094F-8BE6-D939D2B3C780}"/>
              </a:ext>
            </a:extLst>
          </p:cNvPr>
          <p:cNvCxnSpPr>
            <a:cxnSpLocks/>
          </p:cNvCxnSpPr>
          <p:nvPr/>
        </p:nvCxnSpPr>
        <p:spPr>
          <a:xfrm flipV="1">
            <a:off x="2193639" y="5483775"/>
            <a:ext cx="447" cy="72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1267FA7E-D888-DF45-81AB-18996509453D}"/>
              </a:ext>
            </a:extLst>
          </p:cNvPr>
          <p:cNvCxnSpPr>
            <a:cxnSpLocks/>
          </p:cNvCxnSpPr>
          <p:nvPr/>
        </p:nvCxnSpPr>
        <p:spPr>
          <a:xfrm>
            <a:off x="7591425" y="5511167"/>
            <a:ext cx="186372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9" name="TextBox 98">
            <a:extLst>
              <a:ext uri="{FF2B5EF4-FFF2-40B4-BE49-F238E27FC236}">
                <a16:creationId xmlns:a16="http://schemas.microsoft.com/office/drawing/2014/main" id="{6A5E6068-635B-6B46-BA06-0FABD01FC7FE}"/>
              </a:ext>
            </a:extLst>
          </p:cNvPr>
          <p:cNvSpPr txBox="1"/>
          <p:nvPr/>
        </p:nvSpPr>
        <p:spPr>
          <a:xfrm>
            <a:off x="8106178" y="5710347"/>
            <a:ext cx="621965" cy="123111"/>
          </a:xfrm>
          <a:prstGeom prst="rect">
            <a:avLst/>
          </a:prstGeom>
          <a:noFill/>
        </p:spPr>
        <p:txBody>
          <a:bodyPr wrap="none" lIns="0" tIns="0" rIns="0" bIns="0" rtlCol="0">
            <a:spAutoFit/>
          </a:bodyPr>
          <a:lstStyle/>
          <a:p>
            <a:pPr algn="ctr"/>
            <a:r>
              <a:rPr lang="en-GB" sz="800" b="1" dirty="0">
                <a:latin typeface="Arial" panose="020B0604020202020204" pitchFamily="34" charset="0"/>
                <a:ea typeface="Aileron" charset="0"/>
                <a:cs typeface="Arial" panose="020B0604020202020204" pitchFamily="34" charset="0"/>
              </a:rPr>
              <a:t>Time (hours)</a:t>
            </a:r>
          </a:p>
        </p:txBody>
      </p:sp>
      <p:cxnSp>
        <p:nvCxnSpPr>
          <p:cNvPr id="100" name="Straight Connector 99">
            <a:extLst>
              <a:ext uri="{FF2B5EF4-FFF2-40B4-BE49-F238E27FC236}">
                <a16:creationId xmlns:a16="http://schemas.microsoft.com/office/drawing/2014/main" id="{2F4C52D4-3C89-9045-8F96-D4397A5DD86A}"/>
              </a:ext>
            </a:extLst>
          </p:cNvPr>
          <p:cNvCxnSpPr>
            <a:cxnSpLocks/>
          </p:cNvCxnSpPr>
          <p:nvPr/>
        </p:nvCxnSpPr>
        <p:spPr>
          <a:xfrm flipV="1">
            <a:off x="7594148" y="4229100"/>
            <a:ext cx="0" cy="128905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3" name="TextBox 102">
            <a:extLst>
              <a:ext uri="{FF2B5EF4-FFF2-40B4-BE49-F238E27FC236}">
                <a16:creationId xmlns:a16="http://schemas.microsoft.com/office/drawing/2014/main" id="{7E78EEDE-1F68-D34A-8AC0-15A4F8B131A0}"/>
              </a:ext>
            </a:extLst>
          </p:cNvPr>
          <p:cNvSpPr txBox="1"/>
          <p:nvPr/>
        </p:nvSpPr>
        <p:spPr>
          <a:xfrm>
            <a:off x="8225915" y="5580172"/>
            <a:ext cx="5770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2</a:t>
            </a:r>
          </a:p>
        </p:txBody>
      </p:sp>
      <p:cxnSp>
        <p:nvCxnSpPr>
          <p:cNvPr id="104" name="Straight Connector 103">
            <a:extLst>
              <a:ext uri="{FF2B5EF4-FFF2-40B4-BE49-F238E27FC236}">
                <a16:creationId xmlns:a16="http://schemas.microsoft.com/office/drawing/2014/main" id="{398ED1C7-15C2-D549-8C6C-7DF1DFE97530}"/>
              </a:ext>
            </a:extLst>
          </p:cNvPr>
          <p:cNvCxnSpPr>
            <a:cxnSpLocks/>
          </p:cNvCxnSpPr>
          <p:nvPr/>
        </p:nvCxnSpPr>
        <p:spPr>
          <a:xfrm flipV="1">
            <a:off x="8673648" y="5512350"/>
            <a:ext cx="447" cy="72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5" name="TextBox 104">
            <a:extLst>
              <a:ext uri="{FF2B5EF4-FFF2-40B4-BE49-F238E27FC236}">
                <a16:creationId xmlns:a16="http://schemas.microsoft.com/office/drawing/2014/main" id="{FE8CB8B9-0819-E14C-AD39-EBF4B0E1024C}"/>
              </a:ext>
            </a:extLst>
          </p:cNvPr>
          <p:cNvSpPr txBox="1"/>
          <p:nvPr/>
        </p:nvSpPr>
        <p:spPr>
          <a:xfrm>
            <a:off x="8638665" y="5580172"/>
            <a:ext cx="5770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4</a:t>
            </a:r>
          </a:p>
        </p:txBody>
      </p:sp>
      <p:cxnSp>
        <p:nvCxnSpPr>
          <p:cNvPr id="106" name="Straight Connector 105">
            <a:extLst>
              <a:ext uri="{FF2B5EF4-FFF2-40B4-BE49-F238E27FC236}">
                <a16:creationId xmlns:a16="http://schemas.microsoft.com/office/drawing/2014/main" id="{2E6CA2A4-A8A1-124A-98EA-E53C2329F009}"/>
              </a:ext>
            </a:extLst>
          </p:cNvPr>
          <p:cNvCxnSpPr>
            <a:cxnSpLocks/>
          </p:cNvCxnSpPr>
          <p:nvPr/>
        </p:nvCxnSpPr>
        <p:spPr>
          <a:xfrm flipV="1">
            <a:off x="9105446" y="5512350"/>
            <a:ext cx="447" cy="72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7" name="TextBox 106">
            <a:extLst>
              <a:ext uri="{FF2B5EF4-FFF2-40B4-BE49-F238E27FC236}">
                <a16:creationId xmlns:a16="http://schemas.microsoft.com/office/drawing/2014/main" id="{BDAFB761-4B95-6143-AE66-A75E5710882D}"/>
              </a:ext>
            </a:extLst>
          </p:cNvPr>
          <p:cNvSpPr txBox="1"/>
          <p:nvPr/>
        </p:nvSpPr>
        <p:spPr>
          <a:xfrm>
            <a:off x="9070465" y="5580172"/>
            <a:ext cx="5770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6</a:t>
            </a:r>
          </a:p>
        </p:txBody>
      </p:sp>
      <p:cxnSp>
        <p:nvCxnSpPr>
          <p:cNvPr id="111" name="Straight Connector 110">
            <a:extLst>
              <a:ext uri="{FF2B5EF4-FFF2-40B4-BE49-F238E27FC236}">
                <a16:creationId xmlns:a16="http://schemas.microsoft.com/office/drawing/2014/main" id="{F83D2E95-9739-B641-AABE-2CCC7D8B452C}"/>
              </a:ext>
            </a:extLst>
          </p:cNvPr>
          <p:cNvCxnSpPr>
            <a:cxnSpLocks/>
          </p:cNvCxnSpPr>
          <p:nvPr/>
        </p:nvCxnSpPr>
        <p:spPr>
          <a:xfrm rot="5400000" flipV="1">
            <a:off x="7556049" y="5474943"/>
            <a:ext cx="447" cy="72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8271BEA2-702D-7148-BF92-81F771A4DF1C}"/>
              </a:ext>
            </a:extLst>
          </p:cNvPr>
          <p:cNvCxnSpPr>
            <a:cxnSpLocks/>
          </p:cNvCxnSpPr>
          <p:nvPr/>
        </p:nvCxnSpPr>
        <p:spPr>
          <a:xfrm flipV="1">
            <a:off x="7854498" y="5512350"/>
            <a:ext cx="447" cy="72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4" name="TextBox 113">
            <a:extLst>
              <a:ext uri="{FF2B5EF4-FFF2-40B4-BE49-F238E27FC236}">
                <a16:creationId xmlns:a16="http://schemas.microsoft.com/office/drawing/2014/main" id="{B355E0E7-8A13-204A-B1AF-4904CCAE7A46}"/>
              </a:ext>
            </a:extLst>
          </p:cNvPr>
          <p:cNvSpPr txBox="1"/>
          <p:nvPr/>
        </p:nvSpPr>
        <p:spPr>
          <a:xfrm>
            <a:off x="7432196" y="5440472"/>
            <a:ext cx="57708"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0</a:t>
            </a:r>
          </a:p>
        </p:txBody>
      </p:sp>
      <p:cxnSp>
        <p:nvCxnSpPr>
          <p:cNvPr id="115" name="Straight Connector 114">
            <a:extLst>
              <a:ext uri="{FF2B5EF4-FFF2-40B4-BE49-F238E27FC236}">
                <a16:creationId xmlns:a16="http://schemas.microsoft.com/office/drawing/2014/main" id="{12421364-8816-E74C-BDC1-CCBCCE8DDBD8}"/>
              </a:ext>
            </a:extLst>
          </p:cNvPr>
          <p:cNvCxnSpPr>
            <a:cxnSpLocks/>
          </p:cNvCxnSpPr>
          <p:nvPr/>
        </p:nvCxnSpPr>
        <p:spPr>
          <a:xfrm flipV="1">
            <a:off x="8254548" y="5512350"/>
            <a:ext cx="447" cy="72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159840D9-79E6-E04B-9A92-9CACAA4A7F7C}"/>
              </a:ext>
            </a:extLst>
          </p:cNvPr>
          <p:cNvCxnSpPr>
            <a:cxnSpLocks/>
          </p:cNvCxnSpPr>
          <p:nvPr/>
        </p:nvCxnSpPr>
        <p:spPr>
          <a:xfrm rot="5400000" flipV="1">
            <a:off x="7556049" y="4401793"/>
            <a:ext cx="447" cy="72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7" name="TextBox 116">
            <a:extLst>
              <a:ext uri="{FF2B5EF4-FFF2-40B4-BE49-F238E27FC236}">
                <a16:creationId xmlns:a16="http://schemas.microsoft.com/office/drawing/2014/main" id="{B6A765BF-0A70-024B-9D70-C34873C20A56}"/>
              </a:ext>
            </a:extLst>
          </p:cNvPr>
          <p:cNvSpPr txBox="1"/>
          <p:nvPr/>
        </p:nvSpPr>
        <p:spPr>
          <a:xfrm>
            <a:off x="7345634" y="4370497"/>
            <a:ext cx="144270"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1.4</a:t>
            </a:r>
          </a:p>
        </p:txBody>
      </p:sp>
      <p:sp>
        <p:nvSpPr>
          <p:cNvPr id="119" name="TextBox 118">
            <a:extLst>
              <a:ext uri="{FF2B5EF4-FFF2-40B4-BE49-F238E27FC236}">
                <a16:creationId xmlns:a16="http://schemas.microsoft.com/office/drawing/2014/main" id="{4CC0405C-DCD3-344C-9A02-ECA4D9B7806D}"/>
              </a:ext>
            </a:extLst>
          </p:cNvPr>
          <p:cNvSpPr txBox="1"/>
          <p:nvPr/>
        </p:nvSpPr>
        <p:spPr>
          <a:xfrm rot="16200000">
            <a:off x="6604373" y="4773374"/>
            <a:ext cx="1104469" cy="246221"/>
          </a:xfrm>
          <a:prstGeom prst="rect">
            <a:avLst/>
          </a:prstGeom>
          <a:noFill/>
        </p:spPr>
        <p:txBody>
          <a:bodyPr wrap="none" lIns="0" tIns="0" rIns="0" bIns="0" rtlCol="0">
            <a:spAutoFit/>
          </a:bodyPr>
          <a:lstStyle/>
          <a:p>
            <a:pPr algn="ctr"/>
            <a:r>
              <a:rPr lang="en-GB" sz="800" b="1" dirty="0">
                <a:latin typeface="Arial" panose="020B0604020202020204" pitchFamily="34" charset="0"/>
                <a:ea typeface="Aileron" charset="0"/>
                <a:cs typeface="Arial" panose="020B0604020202020204" pitchFamily="34" charset="0"/>
              </a:rPr>
              <a:t>Plasma remnants</a:t>
            </a:r>
          </a:p>
          <a:p>
            <a:pPr algn="ctr"/>
            <a:r>
              <a:rPr lang="en-GB" sz="800" b="1" dirty="0">
                <a:latin typeface="Arial" panose="020B0604020202020204" pitchFamily="34" charset="0"/>
                <a:ea typeface="Aileron" charset="0"/>
                <a:cs typeface="Arial" panose="020B0604020202020204" pitchFamily="34" charset="0"/>
              </a:rPr>
              <a:t>Triglycerides (mmol/L)</a:t>
            </a:r>
          </a:p>
        </p:txBody>
      </p:sp>
      <p:cxnSp>
        <p:nvCxnSpPr>
          <p:cNvPr id="120" name="Straight Connector 119">
            <a:extLst>
              <a:ext uri="{FF2B5EF4-FFF2-40B4-BE49-F238E27FC236}">
                <a16:creationId xmlns:a16="http://schemas.microsoft.com/office/drawing/2014/main" id="{06B062A1-E8AF-984A-B596-D37F15387EC6}"/>
              </a:ext>
            </a:extLst>
          </p:cNvPr>
          <p:cNvCxnSpPr>
            <a:cxnSpLocks/>
          </p:cNvCxnSpPr>
          <p:nvPr/>
        </p:nvCxnSpPr>
        <p:spPr>
          <a:xfrm rot="5400000" flipV="1">
            <a:off x="7556049" y="4551018"/>
            <a:ext cx="447" cy="72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1" name="TextBox 120">
            <a:extLst>
              <a:ext uri="{FF2B5EF4-FFF2-40B4-BE49-F238E27FC236}">
                <a16:creationId xmlns:a16="http://schemas.microsoft.com/office/drawing/2014/main" id="{37822D4E-0FD0-6F4F-A86F-8EFD84B37756}"/>
              </a:ext>
            </a:extLst>
          </p:cNvPr>
          <p:cNvSpPr txBox="1"/>
          <p:nvPr/>
        </p:nvSpPr>
        <p:spPr>
          <a:xfrm>
            <a:off x="7345634" y="4523351"/>
            <a:ext cx="144270"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1.2</a:t>
            </a:r>
          </a:p>
        </p:txBody>
      </p:sp>
      <p:cxnSp>
        <p:nvCxnSpPr>
          <p:cNvPr id="122" name="Straight Connector 121">
            <a:extLst>
              <a:ext uri="{FF2B5EF4-FFF2-40B4-BE49-F238E27FC236}">
                <a16:creationId xmlns:a16="http://schemas.microsoft.com/office/drawing/2014/main" id="{37F51CB6-8163-A544-8DAB-5B34E7DA2E69}"/>
              </a:ext>
            </a:extLst>
          </p:cNvPr>
          <p:cNvCxnSpPr>
            <a:cxnSpLocks/>
          </p:cNvCxnSpPr>
          <p:nvPr/>
        </p:nvCxnSpPr>
        <p:spPr>
          <a:xfrm rot="5400000" flipV="1">
            <a:off x="7556049" y="4700243"/>
            <a:ext cx="447" cy="72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3" name="TextBox 122">
            <a:extLst>
              <a:ext uri="{FF2B5EF4-FFF2-40B4-BE49-F238E27FC236}">
                <a16:creationId xmlns:a16="http://schemas.microsoft.com/office/drawing/2014/main" id="{AC7364FB-F9F0-514F-A90A-38C1A13DB09B}"/>
              </a:ext>
            </a:extLst>
          </p:cNvPr>
          <p:cNvSpPr txBox="1"/>
          <p:nvPr/>
        </p:nvSpPr>
        <p:spPr>
          <a:xfrm>
            <a:off x="7345634" y="4676205"/>
            <a:ext cx="144270"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1.0</a:t>
            </a:r>
          </a:p>
        </p:txBody>
      </p:sp>
      <p:cxnSp>
        <p:nvCxnSpPr>
          <p:cNvPr id="124" name="Straight Connector 123">
            <a:extLst>
              <a:ext uri="{FF2B5EF4-FFF2-40B4-BE49-F238E27FC236}">
                <a16:creationId xmlns:a16="http://schemas.microsoft.com/office/drawing/2014/main" id="{086458B6-184F-2C47-B9E8-D61B388516BF}"/>
              </a:ext>
            </a:extLst>
          </p:cNvPr>
          <p:cNvCxnSpPr>
            <a:cxnSpLocks/>
          </p:cNvCxnSpPr>
          <p:nvPr/>
        </p:nvCxnSpPr>
        <p:spPr>
          <a:xfrm rot="5400000" flipV="1">
            <a:off x="7556049" y="4849468"/>
            <a:ext cx="447" cy="72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5" name="TextBox 124">
            <a:extLst>
              <a:ext uri="{FF2B5EF4-FFF2-40B4-BE49-F238E27FC236}">
                <a16:creationId xmlns:a16="http://schemas.microsoft.com/office/drawing/2014/main" id="{C7B7365C-BE3D-4844-BC11-9F21368E69CE}"/>
              </a:ext>
            </a:extLst>
          </p:cNvPr>
          <p:cNvSpPr txBox="1"/>
          <p:nvPr/>
        </p:nvSpPr>
        <p:spPr>
          <a:xfrm>
            <a:off x="7345634" y="4829059"/>
            <a:ext cx="144270"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0.8</a:t>
            </a:r>
          </a:p>
        </p:txBody>
      </p:sp>
      <p:cxnSp>
        <p:nvCxnSpPr>
          <p:cNvPr id="126" name="Straight Connector 125">
            <a:extLst>
              <a:ext uri="{FF2B5EF4-FFF2-40B4-BE49-F238E27FC236}">
                <a16:creationId xmlns:a16="http://schemas.microsoft.com/office/drawing/2014/main" id="{E1B1C402-62F2-F24C-8534-7972E5A53B67}"/>
              </a:ext>
            </a:extLst>
          </p:cNvPr>
          <p:cNvCxnSpPr>
            <a:cxnSpLocks/>
          </p:cNvCxnSpPr>
          <p:nvPr/>
        </p:nvCxnSpPr>
        <p:spPr>
          <a:xfrm rot="5400000" flipV="1">
            <a:off x="7556049" y="4998693"/>
            <a:ext cx="447" cy="72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7" name="TextBox 126">
            <a:extLst>
              <a:ext uri="{FF2B5EF4-FFF2-40B4-BE49-F238E27FC236}">
                <a16:creationId xmlns:a16="http://schemas.microsoft.com/office/drawing/2014/main" id="{48D6334E-1418-014D-9ADE-279C7F8961C1}"/>
              </a:ext>
            </a:extLst>
          </p:cNvPr>
          <p:cNvSpPr txBox="1"/>
          <p:nvPr/>
        </p:nvSpPr>
        <p:spPr>
          <a:xfrm>
            <a:off x="7345634" y="4981913"/>
            <a:ext cx="144270"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0.6</a:t>
            </a:r>
          </a:p>
        </p:txBody>
      </p:sp>
      <p:cxnSp>
        <p:nvCxnSpPr>
          <p:cNvPr id="128" name="Straight Connector 127">
            <a:extLst>
              <a:ext uri="{FF2B5EF4-FFF2-40B4-BE49-F238E27FC236}">
                <a16:creationId xmlns:a16="http://schemas.microsoft.com/office/drawing/2014/main" id="{2D9F5F56-DF07-2944-9BAA-283E18A81936}"/>
              </a:ext>
            </a:extLst>
          </p:cNvPr>
          <p:cNvCxnSpPr>
            <a:cxnSpLocks/>
          </p:cNvCxnSpPr>
          <p:nvPr/>
        </p:nvCxnSpPr>
        <p:spPr>
          <a:xfrm rot="5400000" flipV="1">
            <a:off x="7556049" y="5147918"/>
            <a:ext cx="447" cy="72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9" name="TextBox 128">
            <a:extLst>
              <a:ext uri="{FF2B5EF4-FFF2-40B4-BE49-F238E27FC236}">
                <a16:creationId xmlns:a16="http://schemas.microsoft.com/office/drawing/2014/main" id="{6ABF29C7-3982-F343-9025-DC67349F6E54}"/>
              </a:ext>
            </a:extLst>
          </p:cNvPr>
          <p:cNvSpPr txBox="1"/>
          <p:nvPr/>
        </p:nvSpPr>
        <p:spPr>
          <a:xfrm>
            <a:off x="7345634" y="5134767"/>
            <a:ext cx="144270"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0.4</a:t>
            </a:r>
          </a:p>
        </p:txBody>
      </p:sp>
      <p:cxnSp>
        <p:nvCxnSpPr>
          <p:cNvPr id="130" name="Straight Connector 129">
            <a:extLst>
              <a:ext uri="{FF2B5EF4-FFF2-40B4-BE49-F238E27FC236}">
                <a16:creationId xmlns:a16="http://schemas.microsoft.com/office/drawing/2014/main" id="{DF106DEF-CE83-0748-BDD2-59E0AFED9F4F}"/>
              </a:ext>
            </a:extLst>
          </p:cNvPr>
          <p:cNvCxnSpPr>
            <a:cxnSpLocks/>
          </p:cNvCxnSpPr>
          <p:nvPr/>
        </p:nvCxnSpPr>
        <p:spPr>
          <a:xfrm rot="5400000" flipV="1">
            <a:off x="7556049" y="5325718"/>
            <a:ext cx="447" cy="72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1" name="TextBox 130">
            <a:extLst>
              <a:ext uri="{FF2B5EF4-FFF2-40B4-BE49-F238E27FC236}">
                <a16:creationId xmlns:a16="http://schemas.microsoft.com/office/drawing/2014/main" id="{CD6F89F8-62E8-E347-AC60-EA5FF6A85799}"/>
              </a:ext>
            </a:extLst>
          </p:cNvPr>
          <p:cNvSpPr txBox="1"/>
          <p:nvPr/>
        </p:nvSpPr>
        <p:spPr>
          <a:xfrm>
            <a:off x="7345634" y="5287621"/>
            <a:ext cx="144270"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0.2</a:t>
            </a:r>
          </a:p>
        </p:txBody>
      </p:sp>
      <p:sp>
        <p:nvSpPr>
          <p:cNvPr id="133" name="TextBox 132">
            <a:extLst>
              <a:ext uri="{FF2B5EF4-FFF2-40B4-BE49-F238E27FC236}">
                <a16:creationId xmlns:a16="http://schemas.microsoft.com/office/drawing/2014/main" id="{09764C8C-4506-A242-AAB7-B3EBEA34ED9A}"/>
              </a:ext>
            </a:extLst>
          </p:cNvPr>
          <p:cNvSpPr txBox="1"/>
          <p:nvPr/>
        </p:nvSpPr>
        <p:spPr>
          <a:xfrm>
            <a:off x="7825865" y="5580172"/>
            <a:ext cx="5770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0</a:t>
            </a:r>
          </a:p>
        </p:txBody>
      </p:sp>
      <p:cxnSp>
        <p:nvCxnSpPr>
          <p:cNvPr id="134" name="Straight Connector 133">
            <a:extLst>
              <a:ext uri="{FF2B5EF4-FFF2-40B4-BE49-F238E27FC236}">
                <a16:creationId xmlns:a16="http://schemas.microsoft.com/office/drawing/2014/main" id="{AE2B0D44-EBAC-C342-A563-D5207C377348}"/>
              </a:ext>
            </a:extLst>
          </p:cNvPr>
          <p:cNvCxnSpPr>
            <a:cxnSpLocks/>
          </p:cNvCxnSpPr>
          <p:nvPr/>
        </p:nvCxnSpPr>
        <p:spPr>
          <a:xfrm flipV="1">
            <a:off x="7854498" y="5512350"/>
            <a:ext cx="447" cy="72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5" name="TextBox 134">
            <a:extLst>
              <a:ext uri="{FF2B5EF4-FFF2-40B4-BE49-F238E27FC236}">
                <a16:creationId xmlns:a16="http://schemas.microsoft.com/office/drawing/2014/main" id="{2D5E6F6D-8A69-9C4E-8AD3-FD46B6AD40DC}"/>
              </a:ext>
            </a:extLst>
          </p:cNvPr>
          <p:cNvSpPr txBox="1"/>
          <p:nvPr/>
        </p:nvSpPr>
        <p:spPr>
          <a:xfrm>
            <a:off x="8032698" y="4275247"/>
            <a:ext cx="387927" cy="123111"/>
          </a:xfrm>
          <a:prstGeom prst="rect">
            <a:avLst/>
          </a:prstGeom>
          <a:noFill/>
        </p:spPr>
        <p:txBody>
          <a:bodyPr wrap="none" lIns="0" tIns="0" rIns="0" bIns="0" rtlCol="0">
            <a:spAutoFit/>
          </a:bodyPr>
          <a:lstStyle/>
          <a:p>
            <a:pPr algn="ctr"/>
            <a:r>
              <a:rPr lang="en-GB" sz="800" b="1" dirty="0">
                <a:latin typeface="Arial" panose="020B0604020202020204" pitchFamily="34" charset="0"/>
                <a:ea typeface="Aileron" charset="0"/>
                <a:cs typeface="Arial" panose="020B0604020202020204" pitchFamily="34" charset="0"/>
              </a:rPr>
              <a:t>P&lt;0.001</a:t>
            </a:r>
          </a:p>
        </p:txBody>
      </p:sp>
      <p:sp>
        <p:nvSpPr>
          <p:cNvPr id="136" name="TextBox 135">
            <a:extLst>
              <a:ext uri="{FF2B5EF4-FFF2-40B4-BE49-F238E27FC236}">
                <a16:creationId xmlns:a16="http://schemas.microsoft.com/office/drawing/2014/main" id="{07287BD5-B729-7743-848C-F72E6A479EBB}"/>
              </a:ext>
            </a:extLst>
          </p:cNvPr>
          <p:cNvSpPr txBox="1"/>
          <p:nvPr/>
        </p:nvSpPr>
        <p:spPr>
          <a:xfrm>
            <a:off x="8527998" y="4373672"/>
            <a:ext cx="387927" cy="123111"/>
          </a:xfrm>
          <a:prstGeom prst="rect">
            <a:avLst/>
          </a:prstGeom>
          <a:noFill/>
        </p:spPr>
        <p:txBody>
          <a:bodyPr wrap="none" lIns="0" tIns="0" rIns="0" bIns="0" rtlCol="0">
            <a:spAutoFit/>
          </a:bodyPr>
          <a:lstStyle/>
          <a:p>
            <a:pPr algn="ctr"/>
            <a:r>
              <a:rPr lang="en-GB" sz="800" b="1" dirty="0">
                <a:latin typeface="Arial" panose="020B0604020202020204" pitchFamily="34" charset="0"/>
                <a:ea typeface="Aileron" charset="0"/>
                <a:cs typeface="Arial" panose="020B0604020202020204" pitchFamily="34" charset="0"/>
              </a:rPr>
              <a:t>P&lt;0.001</a:t>
            </a:r>
          </a:p>
        </p:txBody>
      </p:sp>
      <p:sp>
        <p:nvSpPr>
          <p:cNvPr id="137" name="TextBox 136">
            <a:extLst>
              <a:ext uri="{FF2B5EF4-FFF2-40B4-BE49-F238E27FC236}">
                <a16:creationId xmlns:a16="http://schemas.microsoft.com/office/drawing/2014/main" id="{545B2FF6-AF07-3E49-A0AB-215C75F17404}"/>
              </a:ext>
            </a:extLst>
          </p:cNvPr>
          <p:cNvSpPr txBox="1"/>
          <p:nvPr/>
        </p:nvSpPr>
        <p:spPr>
          <a:xfrm>
            <a:off x="8937573" y="4611797"/>
            <a:ext cx="387927" cy="123111"/>
          </a:xfrm>
          <a:prstGeom prst="rect">
            <a:avLst/>
          </a:prstGeom>
          <a:noFill/>
        </p:spPr>
        <p:txBody>
          <a:bodyPr wrap="none" lIns="0" tIns="0" rIns="0" bIns="0" rtlCol="0">
            <a:spAutoFit/>
          </a:bodyPr>
          <a:lstStyle/>
          <a:p>
            <a:pPr algn="ctr"/>
            <a:r>
              <a:rPr lang="en-GB" sz="800" b="1" dirty="0">
                <a:latin typeface="Arial" panose="020B0604020202020204" pitchFamily="34" charset="0"/>
                <a:ea typeface="Aileron" charset="0"/>
                <a:cs typeface="Arial" panose="020B0604020202020204" pitchFamily="34" charset="0"/>
              </a:rPr>
              <a:t>P&lt;0.001</a:t>
            </a:r>
          </a:p>
        </p:txBody>
      </p:sp>
      <p:cxnSp>
        <p:nvCxnSpPr>
          <p:cNvPr id="138" name="Straight Connector 137">
            <a:extLst>
              <a:ext uri="{FF2B5EF4-FFF2-40B4-BE49-F238E27FC236}">
                <a16:creationId xmlns:a16="http://schemas.microsoft.com/office/drawing/2014/main" id="{3127091D-06E3-4D44-9241-F3B1DA4FF99A}"/>
              </a:ext>
            </a:extLst>
          </p:cNvPr>
          <p:cNvCxnSpPr>
            <a:cxnSpLocks/>
          </p:cNvCxnSpPr>
          <p:nvPr/>
        </p:nvCxnSpPr>
        <p:spPr>
          <a:xfrm flipV="1">
            <a:off x="8274331" y="5023400"/>
            <a:ext cx="0" cy="18995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a:extLst>
              <a:ext uri="{FF2B5EF4-FFF2-40B4-BE49-F238E27FC236}">
                <a16:creationId xmlns:a16="http://schemas.microsoft.com/office/drawing/2014/main" id="{EC9F8302-3DD9-5747-8B35-D8A3A275A9CB}"/>
              </a:ext>
            </a:extLst>
          </p:cNvPr>
          <p:cNvCxnSpPr>
            <a:cxnSpLocks/>
          </p:cNvCxnSpPr>
          <p:nvPr/>
        </p:nvCxnSpPr>
        <p:spPr>
          <a:xfrm flipV="1">
            <a:off x="8737881" y="5013875"/>
            <a:ext cx="0" cy="18995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a:extLst>
              <a:ext uri="{FF2B5EF4-FFF2-40B4-BE49-F238E27FC236}">
                <a16:creationId xmlns:a16="http://schemas.microsoft.com/office/drawing/2014/main" id="{C4D2A251-697E-4D41-B4EE-95BBAA1B628E}"/>
              </a:ext>
            </a:extLst>
          </p:cNvPr>
          <p:cNvCxnSpPr>
            <a:cxnSpLocks/>
          </p:cNvCxnSpPr>
          <p:nvPr/>
        </p:nvCxnSpPr>
        <p:spPr>
          <a:xfrm flipV="1">
            <a:off x="9188731" y="5108575"/>
            <a:ext cx="0" cy="187325"/>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41" name="Oval 140">
            <a:extLst>
              <a:ext uri="{FF2B5EF4-FFF2-40B4-BE49-F238E27FC236}">
                <a16:creationId xmlns:a16="http://schemas.microsoft.com/office/drawing/2014/main" id="{DF27ACC2-F3D8-6742-937C-568C1FC65273}"/>
              </a:ext>
            </a:extLst>
          </p:cNvPr>
          <p:cNvSpPr/>
          <p:nvPr/>
        </p:nvSpPr>
        <p:spPr>
          <a:xfrm>
            <a:off x="8242457" y="4987677"/>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142" name="Oval 141">
            <a:extLst>
              <a:ext uri="{FF2B5EF4-FFF2-40B4-BE49-F238E27FC236}">
                <a16:creationId xmlns:a16="http://schemas.microsoft.com/office/drawing/2014/main" id="{FAF039A9-C669-F545-8B66-18F2441DDCF3}"/>
              </a:ext>
            </a:extLst>
          </p:cNvPr>
          <p:cNvSpPr/>
          <p:nvPr/>
        </p:nvSpPr>
        <p:spPr>
          <a:xfrm>
            <a:off x="8706007" y="4974977"/>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143" name="Oval 142">
            <a:extLst>
              <a:ext uri="{FF2B5EF4-FFF2-40B4-BE49-F238E27FC236}">
                <a16:creationId xmlns:a16="http://schemas.microsoft.com/office/drawing/2014/main" id="{01719BAC-05A7-EE47-BEF9-D6558FB0358D}"/>
              </a:ext>
            </a:extLst>
          </p:cNvPr>
          <p:cNvSpPr/>
          <p:nvPr/>
        </p:nvSpPr>
        <p:spPr>
          <a:xfrm>
            <a:off x="9156857" y="5095627"/>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148" name="Freeform 147">
            <a:extLst>
              <a:ext uri="{FF2B5EF4-FFF2-40B4-BE49-F238E27FC236}">
                <a16:creationId xmlns:a16="http://schemas.microsoft.com/office/drawing/2014/main" id="{6B1D1F2A-0BEB-FF46-A085-575CCF0988E0}"/>
              </a:ext>
            </a:extLst>
          </p:cNvPr>
          <p:cNvSpPr/>
          <p:nvPr/>
        </p:nvSpPr>
        <p:spPr>
          <a:xfrm>
            <a:off x="7810500" y="5013325"/>
            <a:ext cx="1384300" cy="155575"/>
          </a:xfrm>
          <a:custGeom>
            <a:avLst/>
            <a:gdLst>
              <a:gd name="connsiteX0" fmla="*/ 0 w 1384300"/>
              <a:gd name="connsiteY0" fmla="*/ 155575 h 155575"/>
              <a:gd name="connsiteX1" fmla="*/ 466725 w 1384300"/>
              <a:gd name="connsiteY1" fmla="*/ 6350 h 155575"/>
              <a:gd name="connsiteX2" fmla="*/ 927100 w 1384300"/>
              <a:gd name="connsiteY2" fmla="*/ 0 h 155575"/>
              <a:gd name="connsiteX3" fmla="*/ 1384300 w 1384300"/>
              <a:gd name="connsiteY3" fmla="*/ 111125 h 155575"/>
            </a:gdLst>
            <a:ahLst/>
            <a:cxnLst>
              <a:cxn ang="0">
                <a:pos x="connsiteX0" y="connsiteY0"/>
              </a:cxn>
              <a:cxn ang="0">
                <a:pos x="connsiteX1" y="connsiteY1"/>
              </a:cxn>
              <a:cxn ang="0">
                <a:pos x="connsiteX2" y="connsiteY2"/>
              </a:cxn>
              <a:cxn ang="0">
                <a:pos x="connsiteX3" y="connsiteY3"/>
              </a:cxn>
            </a:cxnLst>
            <a:rect l="l" t="t" r="r" b="b"/>
            <a:pathLst>
              <a:path w="1384300" h="155575">
                <a:moveTo>
                  <a:pt x="0" y="155575"/>
                </a:moveTo>
                <a:lnTo>
                  <a:pt x="466725" y="6350"/>
                </a:lnTo>
                <a:lnTo>
                  <a:pt x="927100" y="0"/>
                </a:lnTo>
                <a:lnTo>
                  <a:pt x="1384300" y="111125"/>
                </a:lnTo>
              </a:path>
            </a:pathLst>
          </a:custGeom>
          <a:noFill/>
          <a:ln w="19050">
            <a:solidFill>
              <a:schemeClr val="tx2"/>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9" name="Straight Connector 148">
            <a:extLst>
              <a:ext uri="{FF2B5EF4-FFF2-40B4-BE49-F238E27FC236}">
                <a16:creationId xmlns:a16="http://schemas.microsoft.com/office/drawing/2014/main" id="{D775D343-13E3-884E-A17F-14DE80AB173C}"/>
              </a:ext>
            </a:extLst>
          </p:cNvPr>
          <p:cNvCxnSpPr>
            <a:cxnSpLocks/>
          </p:cNvCxnSpPr>
          <p:nvPr/>
        </p:nvCxnSpPr>
        <p:spPr>
          <a:xfrm flipV="1">
            <a:off x="9188731" y="4822825"/>
            <a:ext cx="0" cy="187325"/>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50" name="Oval 149">
            <a:extLst>
              <a:ext uri="{FF2B5EF4-FFF2-40B4-BE49-F238E27FC236}">
                <a16:creationId xmlns:a16="http://schemas.microsoft.com/office/drawing/2014/main" id="{D37BF8BC-1985-D346-837E-13E15B8172FA}"/>
              </a:ext>
            </a:extLst>
          </p:cNvPr>
          <p:cNvSpPr/>
          <p:nvPr/>
        </p:nvSpPr>
        <p:spPr>
          <a:xfrm>
            <a:off x="9156857" y="4974977"/>
            <a:ext cx="63748" cy="63748"/>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cxnSp>
        <p:nvCxnSpPr>
          <p:cNvPr id="152" name="Straight Connector 151">
            <a:extLst>
              <a:ext uri="{FF2B5EF4-FFF2-40B4-BE49-F238E27FC236}">
                <a16:creationId xmlns:a16="http://schemas.microsoft.com/office/drawing/2014/main" id="{786AF1DB-7C70-A442-82E4-530148325230}"/>
              </a:ext>
            </a:extLst>
          </p:cNvPr>
          <p:cNvCxnSpPr>
            <a:cxnSpLocks/>
          </p:cNvCxnSpPr>
          <p:nvPr/>
        </p:nvCxnSpPr>
        <p:spPr>
          <a:xfrm flipV="1">
            <a:off x="8737881" y="4553500"/>
            <a:ext cx="0" cy="18995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51" name="Oval 150">
            <a:extLst>
              <a:ext uri="{FF2B5EF4-FFF2-40B4-BE49-F238E27FC236}">
                <a16:creationId xmlns:a16="http://schemas.microsoft.com/office/drawing/2014/main" id="{A7A03016-727D-3C45-AE3D-E373209883AE}"/>
              </a:ext>
            </a:extLst>
          </p:cNvPr>
          <p:cNvSpPr/>
          <p:nvPr/>
        </p:nvSpPr>
        <p:spPr>
          <a:xfrm>
            <a:off x="8706007" y="4714627"/>
            <a:ext cx="63748" cy="63748"/>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cxnSp>
        <p:nvCxnSpPr>
          <p:cNvPr id="153" name="Straight Connector 152">
            <a:extLst>
              <a:ext uri="{FF2B5EF4-FFF2-40B4-BE49-F238E27FC236}">
                <a16:creationId xmlns:a16="http://schemas.microsoft.com/office/drawing/2014/main" id="{578F052C-4B38-BF40-ADA6-14CE66CE895E}"/>
              </a:ext>
            </a:extLst>
          </p:cNvPr>
          <p:cNvCxnSpPr>
            <a:cxnSpLocks/>
          </p:cNvCxnSpPr>
          <p:nvPr/>
        </p:nvCxnSpPr>
        <p:spPr>
          <a:xfrm flipV="1">
            <a:off x="8274331" y="4490000"/>
            <a:ext cx="0" cy="18995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54" name="Oval 153">
            <a:extLst>
              <a:ext uri="{FF2B5EF4-FFF2-40B4-BE49-F238E27FC236}">
                <a16:creationId xmlns:a16="http://schemas.microsoft.com/office/drawing/2014/main" id="{489972A7-1652-EA42-94F6-C3C9CD3E3BFB}"/>
              </a:ext>
            </a:extLst>
          </p:cNvPr>
          <p:cNvSpPr/>
          <p:nvPr/>
        </p:nvSpPr>
        <p:spPr>
          <a:xfrm>
            <a:off x="8242457" y="4663827"/>
            <a:ext cx="63748" cy="63748"/>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155" name="Freeform 154">
            <a:extLst>
              <a:ext uri="{FF2B5EF4-FFF2-40B4-BE49-F238E27FC236}">
                <a16:creationId xmlns:a16="http://schemas.microsoft.com/office/drawing/2014/main" id="{245531E7-6073-9344-B982-DF1BBA000695}"/>
              </a:ext>
            </a:extLst>
          </p:cNvPr>
          <p:cNvSpPr/>
          <p:nvPr/>
        </p:nvSpPr>
        <p:spPr>
          <a:xfrm>
            <a:off x="7813675" y="4692650"/>
            <a:ext cx="1377950" cy="463550"/>
          </a:xfrm>
          <a:custGeom>
            <a:avLst/>
            <a:gdLst>
              <a:gd name="connsiteX0" fmla="*/ 0 w 1377950"/>
              <a:gd name="connsiteY0" fmla="*/ 463550 h 463550"/>
              <a:gd name="connsiteX1" fmla="*/ 454025 w 1377950"/>
              <a:gd name="connsiteY1" fmla="*/ 0 h 463550"/>
              <a:gd name="connsiteX2" fmla="*/ 927100 w 1377950"/>
              <a:gd name="connsiteY2" fmla="*/ 50800 h 463550"/>
              <a:gd name="connsiteX3" fmla="*/ 1377950 w 1377950"/>
              <a:gd name="connsiteY3" fmla="*/ 327025 h 463550"/>
            </a:gdLst>
            <a:ahLst/>
            <a:cxnLst>
              <a:cxn ang="0">
                <a:pos x="connsiteX0" y="connsiteY0"/>
              </a:cxn>
              <a:cxn ang="0">
                <a:pos x="connsiteX1" y="connsiteY1"/>
              </a:cxn>
              <a:cxn ang="0">
                <a:pos x="connsiteX2" y="connsiteY2"/>
              </a:cxn>
              <a:cxn ang="0">
                <a:pos x="connsiteX3" y="connsiteY3"/>
              </a:cxn>
            </a:cxnLst>
            <a:rect l="l" t="t" r="r" b="b"/>
            <a:pathLst>
              <a:path w="1377950" h="463550">
                <a:moveTo>
                  <a:pt x="0" y="463550"/>
                </a:moveTo>
                <a:lnTo>
                  <a:pt x="454025" y="0"/>
                </a:lnTo>
                <a:lnTo>
                  <a:pt x="927100" y="50800"/>
                </a:lnTo>
                <a:lnTo>
                  <a:pt x="1377950" y="327025"/>
                </a:lnTo>
              </a:path>
            </a:pathLst>
          </a:custGeom>
          <a:noFill/>
          <a:ln w="19050">
            <a:solidFill>
              <a:schemeClr val="accent1"/>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TextBox 155">
            <a:extLst>
              <a:ext uri="{FF2B5EF4-FFF2-40B4-BE49-F238E27FC236}">
                <a16:creationId xmlns:a16="http://schemas.microsoft.com/office/drawing/2014/main" id="{25538AFE-C387-1448-92A2-15766D14F0E0}"/>
              </a:ext>
            </a:extLst>
          </p:cNvPr>
          <p:cNvSpPr txBox="1"/>
          <p:nvPr/>
        </p:nvSpPr>
        <p:spPr>
          <a:xfrm>
            <a:off x="9627163" y="4002053"/>
            <a:ext cx="1630254" cy="1523494"/>
          </a:xfrm>
          <a:prstGeom prst="rect">
            <a:avLst/>
          </a:prstGeom>
          <a:noFill/>
        </p:spPr>
        <p:txBody>
          <a:bodyPr wrap="none" lIns="0" tIns="0" rIns="0" bIns="0" rtlCol="0">
            <a:spAutoFit/>
          </a:bodyPr>
          <a:lstStyle/>
          <a:p>
            <a:r>
              <a:rPr lang="en-GB" sz="1100" b="1" dirty="0">
                <a:latin typeface="Arial" panose="020B0604020202020204" pitchFamily="34" charset="0"/>
                <a:ea typeface="Aileron" charset="0"/>
                <a:cs typeface="Arial" panose="020B0604020202020204" pitchFamily="34" charset="0"/>
              </a:rPr>
              <a:t>Epidemiological data</a:t>
            </a:r>
            <a:br>
              <a:rPr lang="en-GB" sz="1100" b="1" dirty="0">
                <a:latin typeface="Arial" panose="020B0604020202020204" pitchFamily="34" charset="0"/>
                <a:ea typeface="Aileron" charset="0"/>
                <a:cs typeface="Arial" panose="020B0604020202020204" pitchFamily="34" charset="0"/>
              </a:rPr>
            </a:br>
            <a:r>
              <a:rPr lang="en-GB" sz="1100" b="1" dirty="0">
                <a:latin typeface="Arial" panose="020B0604020202020204" pitchFamily="34" charset="0"/>
                <a:ea typeface="Aileron" charset="0"/>
                <a:cs typeface="Arial" panose="020B0604020202020204" pitchFamily="34" charset="0"/>
              </a:rPr>
              <a:t>suggest that high</a:t>
            </a:r>
            <a:br>
              <a:rPr lang="en-GB" sz="1100" b="1" dirty="0">
                <a:latin typeface="Arial" panose="020B0604020202020204" pitchFamily="34" charset="0"/>
                <a:ea typeface="Aileron" charset="0"/>
                <a:cs typeface="Arial" panose="020B0604020202020204" pitchFamily="34" charset="0"/>
              </a:rPr>
            </a:br>
            <a:r>
              <a:rPr lang="en-GB" sz="1100" b="1" dirty="0">
                <a:latin typeface="Arial" panose="020B0604020202020204" pitchFamily="34" charset="0"/>
                <a:ea typeface="Aileron" charset="0"/>
                <a:cs typeface="Arial" panose="020B0604020202020204" pitchFamily="34" charset="0"/>
              </a:rPr>
              <a:t>plasma TG levels, both</a:t>
            </a:r>
            <a:br>
              <a:rPr lang="en-GB" sz="1100" b="1" dirty="0">
                <a:latin typeface="Arial" panose="020B0604020202020204" pitchFamily="34" charset="0"/>
                <a:ea typeface="Aileron" charset="0"/>
                <a:cs typeface="Arial" panose="020B0604020202020204" pitchFamily="34" charset="0"/>
              </a:rPr>
            </a:br>
            <a:r>
              <a:rPr lang="en-GB" sz="1100" b="1" dirty="0">
                <a:latin typeface="Arial" panose="020B0604020202020204" pitchFamily="34" charset="0"/>
                <a:ea typeface="Aileron" charset="0"/>
                <a:cs typeface="Arial" panose="020B0604020202020204" pitchFamily="34" charset="0"/>
              </a:rPr>
              <a:t>in the </a:t>
            </a:r>
            <a:r>
              <a:rPr lang="en-GB" sz="1100" b="1" dirty="0">
                <a:solidFill>
                  <a:schemeClr val="accent1"/>
                </a:solidFill>
                <a:latin typeface="Arial" panose="020B0604020202020204" pitchFamily="34" charset="0"/>
                <a:ea typeface="Aileron" charset="0"/>
                <a:cs typeface="Arial" panose="020B0604020202020204" pitchFamily="34" charset="0"/>
              </a:rPr>
              <a:t>fasting state</a:t>
            </a:r>
            <a:br>
              <a:rPr lang="en-GB" sz="1100" b="1" dirty="0">
                <a:solidFill>
                  <a:schemeClr val="accent1"/>
                </a:solidFill>
                <a:latin typeface="Arial" panose="020B0604020202020204" pitchFamily="34" charset="0"/>
                <a:ea typeface="Aileron" charset="0"/>
                <a:cs typeface="Arial" panose="020B0604020202020204" pitchFamily="34" charset="0"/>
              </a:rPr>
            </a:br>
            <a:r>
              <a:rPr lang="en-GB" sz="1100" b="1" dirty="0">
                <a:solidFill>
                  <a:schemeClr val="accent1"/>
                </a:solidFill>
                <a:latin typeface="Arial" panose="020B0604020202020204" pitchFamily="34" charset="0"/>
                <a:ea typeface="Aileron" charset="0"/>
                <a:cs typeface="Arial" panose="020B0604020202020204" pitchFamily="34" charset="0"/>
              </a:rPr>
              <a:t>and post-prandially</a:t>
            </a:r>
            <a:r>
              <a:rPr lang="en-GB" sz="1100" b="1" dirty="0">
                <a:latin typeface="Arial" panose="020B0604020202020204" pitchFamily="34" charset="0"/>
                <a:ea typeface="Aileron" charset="0"/>
                <a:cs typeface="Arial" panose="020B0604020202020204" pitchFamily="34" charset="0"/>
              </a:rPr>
              <a:t>,</a:t>
            </a:r>
            <a:br>
              <a:rPr lang="en-GB" sz="1100" b="1" dirty="0">
                <a:latin typeface="Arial" panose="020B0604020202020204" pitchFamily="34" charset="0"/>
                <a:ea typeface="Aileron" charset="0"/>
                <a:cs typeface="Arial" panose="020B0604020202020204" pitchFamily="34" charset="0"/>
              </a:rPr>
            </a:br>
            <a:r>
              <a:rPr lang="en-GB" sz="1100" b="1" dirty="0">
                <a:latin typeface="Arial" panose="020B0604020202020204" pitchFamily="34" charset="0"/>
                <a:ea typeface="Aileron" charset="0"/>
                <a:cs typeface="Arial" panose="020B0604020202020204" pitchFamily="34" charset="0"/>
              </a:rPr>
              <a:t>are </a:t>
            </a:r>
            <a:r>
              <a:rPr lang="en-GB" sz="1100" b="1" dirty="0">
                <a:solidFill>
                  <a:schemeClr val="accent1"/>
                </a:solidFill>
                <a:latin typeface="Arial" panose="020B0604020202020204" pitchFamily="34" charset="0"/>
                <a:ea typeface="Aileron" charset="0"/>
                <a:cs typeface="Arial" panose="020B0604020202020204" pitchFamily="34" charset="0"/>
              </a:rPr>
              <a:t>associated with</a:t>
            </a:r>
            <a:br>
              <a:rPr lang="en-GB" sz="1100" b="1" dirty="0">
                <a:solidFill>
                  <a:schemeClr val="accent1"/>
                </a:solidFill>
                <a:latin typeface="Arial" panose="020B0604020202020204" pitchFamily="34" charset="0"/>
                <a:ea typeface="Aileron" charset="0"/>
                <a:cs typeface="Arial" panose="020B0604020202020204" pitchFamily="34" charset="0"/>
              </a:rPr>
            </a:br>
            <a:r>
              <a:rPr lang="en-GB" sz="1100" b="1" dirty="0">
                <a:solidFill>
                  <a:schemeClr val="accent1"/>
                </a:solidFill>
                <a:latin typeface="Arial" panose="020B0604020202020204" pitchFamily="34" charset="0"/>
                <a:ea typeface="Aileron" charset="0"/>
                <a:cs typeface="Arial" panose="020B0604020202020204" pitchFamily="34" charset="0"/>
              </a:rPr>
              <a:t>cardiovascular diseases</a:t>
            </a:r>
            <a:br>
              <a:rPr lang="en-GB" sz="1100" b="1" dirty="0">
                <a:latin typeface="Arial" panose="020B0604020202020204" pitchFamily="34" charset="0"/>
                <a:ea typeface="Aileron" charset="0"/>
                <a:cs typeface="Arial" panose="020B0604020202020204" pitchFamily="34" charset="0"/>
              </a:rPr>
            </a:br>
            <a:r>
              <a:rPr lang="en-GB" sz="1100" b="1" dirty="0">
                <a:latin typeface="Arial" panose="020B0604020202020204" pitchFamily="34" charset="0"/>
                <a:ea typeface="Aileron" charset="0"/>
                <a:cs typeface="Arial" panose="020B0604020202020204" pitchFamily="34" charset="0"/>
              </a:rPr>
              <a:t>in patients with</a:t>
            </a:r>
            <a:br>
              <a:rPr lang="en-GB" sz="1100" b="1" dirty="0">
                <a:latin typeface="Arial" panose="020B0604020202020204" pitchFamily="34" charset="0"/>
                <a:ea typeface="Aileron" charset="0"/>
                <a:cs typeface="Arial" panose="020B0604020202020204" pitchFamily="34" charset="0"/>
              </a:rPr>
            </a:br>
            <a:r>
              <a:rPr lang="en-GB" sz="1100" b="1" dirty="0">
                <a:solidFill>
                  <a:schemeClr val="accent1"/>
                </a:solidFill>
                <a:latin typeface="Arial" panose="020B0604020202020204" pitchFamily="34" charset="0"/>
                <a:ea typeface="Aileron" charset="0"/>
                <a:cs typeface="Arial" panose="020B0604020202020204" pitchFamily="34" charset="0"/>
              </a:rPr>
              <a:t>diabetes</a:t>
            </a:r>
          </a:p>
        </p:txBody>
      </p:sp>
      <p:sp>
        <p:nvSpPr>
          <p:cNvPr id="140" name="Oval 139">
            <a:extLst>
              <a:ext uri="{FF2B5EF4-FFF2-40B4-BE49-F238E27FC236}">
                <a16:creationId xmlns:a16="http://schemas.microsoft.com/office/drawing/2014/main" id="{8577B898-FE65-F44B-B735-78C6F246E5A5}"/>
              </a:ext>
            </a:extLst>
          </p:cNvPr>
          <p:cNvSpPr/>
          <p:nvPr/>
        </p:nvSpPr>
        <p:spPr>
          <a:xfrm>
            <a:off x="7775732" y="5140077"/>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157" name="TextBox 156">
            <a:extLst>
              <a:ext uri="{FF2B5EF4-FFF2-40B4-BE49-F238E27FC236}">
                <a16:creationId xmlns:a16="http://schemas.microsoft.com/office/drawing/2014/main" id="{FB0CC351-9471-354E-850C-4FC610444E24}"/>
              </a:ext>
            </a:extLst>
          </p:cNvPr>
          <p:cNvSpPr txBox="1"/>
          <p:nvPr/>
        </p:nvSpPr>
        <p:spPr>
          <a:xfrm>
            <a:off x="8988050" y="5710347"/>
            <a:ext cx="209672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Remnants: Chylomicrons and VLDL remnants</a:t>
            </a:r>
          </a:p>
        </p:txBody>
      </p:sp>
      <p:cxnSp>
        <p:nvCxnSpPr>
          <p:cNvPr id="158" name="Straight Connector 157">
            <a:extLst>
              <a:ext uri="{FF2B5EF4-FFF2-40B4-BE49-F238E27FC236}">
                <a16:creationId xmlns:a16="http://schemas.microsoft.com/office/drawing/2014/main" id="{AE5B8EA7-113F-CA46-AE80-0CB2F2F352F2}"/>
              </a:ext>
            </a:extLst>
          </p:cNvPr>
          <p:cNvCxnSpPr>
            <a:cxnSpLocks/>
          </p:cNvCxnSpPr>
          <p:nvPr/>
        </p:nvCxnSpPr>
        <p:spPr>
          <a:xfrm>
            <a:off x="7591425" y="3672869"/>
            <a:ext cx="186372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9" name="TextBox 158">
            <a:extLst>
              <a:ext uri="{FF2B5EF4-FFF2-40B4-BE49-F238E27FC236}">
                <a16:creationId xmlns:a16="http://schemas.microsoft.com/office/drawing/2014/main" id="{97CC38D2-4DEF-4D40-9150-33A34B9987EB}"/>
              </a:ext>
            </a:extLst>
          </p:cNvPr>
          <p:cNvSpPr txBox="1"/>
          <p:nvPr/>
        </p:nvSpPr>
        <p:spPr>
          <a:xfrm>
            <a:off x="8106178" y="3908713"/>
            <a:ext cx="621965" cy="123111"/>
          </a:xfrm>
          <a:prstGeom prst="rect">
            <a:avLst/>
          </a:prstGeom>
          <a:noFill/>
        </p:spPr>
        <p:txBody>
          <a:bodyPr wrap="none" lIns="0" tIns="0" rIns="0" bIns="0" rtlCol="0">
            <a:spAutoFit/>
          </a:bodyPr>
          <a:lstStyle/>
          <a:p>
            <a:pPr algn="ctr"/>
            <a:r>
              <a:rPr lang="en-GB" sz="800" b="1" dirty="0">
                <a:latin typeface="Arial" panose="020B0604020202020204" pitchFamily="34" charset="0"/>
                <a:ea typeface="Aileron" charset="0"/>
                <a:cs typeface="Arial" panose="020B0604020202020204" pitchFamily="34" charset="0"/>
              </a:rPr>
              <a:t>Time (hours)</a:t>
            </a:r>
          </a:p>
        </p:txBody>
      </p:sp>
      <p:cxnSp>
        <p:nvCxnSpPr>
          <p:cNvPr id="160" name="Straight Connector 159">
            <a:extLst>
              <a:ext uri="{FF2B5EF4-FFF2-40B4-BE49-F238E27FC236}">
                <a16:creationId xmlns:a16="http://schemas.microsoft.com/office/drawing/2014/main" id="{E3DBFE21-8175-104E-AACC-7335FC202859}"/>
              </a:ext>
            </a:extLst>
          </p:cNvPr>
          <p:cNvCxnSpPr>
            <a:cxnSpLocks/>
          </p:cNvCxnSpPr>
          <p:nvPr/>
        </p:nvCxnSpPr>
        <p:spPr>
          <a:xfrm flipV="1">
            <a:off x="7594148" y="2334867"/>
            <a:ext cx="0" cy="133985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1" name="TextBox 160">
            <a:extLst>
              <a:ext uri="{FF2B5EF4-FFF2-40B4-BE49-F238E27FC236}">
                <a16:creationId xmlns:a16="http://schemas.microsoft.com/office/drawing/2014/main" id="{54DC6E89-0736-4946-8B82-D3CCDB5635DC}"/>
              </a:ext>
            </a:extLst>
          </p:cNvPr>
          <p:cNvSpPr txBox="1"/>
          <p:nvPr/>
        </p:nvSpPr>
        <p:spPr>
          <a:xfrm>
            <a:off x="8225915" y="3765783"/>
            <a:ext cx="5770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2</a:t>
            </a:r>
          </a:p>
        </p:txBody>
      </p:sp>
      <p:cxnSp>
        <p:nvCxnSpPr>
          <p:cNvPr id="162" name="Straight Connector 161">
            <a:extLst>
              <a:ext uri="{FF2B5EF4-FFF2-40B4-BE49-F238E27FC236}">
                <a16:creationId xmlns:a16="http://schemas.microsoft.com/office/drawing/2014/main" id="{EB4AB551-6902-EB42-B7C7-6F2044B9D4B8}"/>
              </a:ext>
            </a:extLst>
          </p:cNvPr>
          <p:cNvCxnSpPr>
            <a:cxnSpLocks/>
          </p:cNvCxnSpPr>
          <p:nvPr/>
        </p:nvCxnSpPr>
        <p:spPr>
          <a:xfrm flipV="1">
            <a:off x="8673648" y="3674052"/>
            <a:ext cx="447" cy="72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3" name="TextBox 162">
            <a:extLst>
              <a:ext uri="{FF2B5EF4-FFF2-40B4-BE49-F238E27FC236}">
                <a16:creationId xmlns:a16="http://schemas.microsoft.com/office/drawing/2014/main" id="{9197BD55-3882-EB47-88BE-40015DA8F667}"/>
              </a:ext>
            </a:extLst>
          </p:cNvPr>
          <p:cNvSpPr txBox="1"/>
          <p:nvPr/>
        </p:nvSpPr>
        <p:spPr>
          <a:xfrm>
            <a:off x="8638665" y="3765783"/>
            <a:ext cx="5770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4</a:t>
            </a:r>
          </a:p>
        </p:txBody>
      </p:sp>
      <p:cxnSp>
        <p:nvCxnSpPr>
          <p:cNvPr id="164" name="Straight Connector 163">
            <a:extLst>
              <a:ext uri="{FF2B5EF4-FFF2-40B4-BE49-F238E27FC236}">
                <a16:creationId xmlns:a16="http://schemas.microsoft.com/office/drawing/2014/main" id="{900FE5E3-16EC-7B4A-A18D-F6CE5E90DEA1}"/>
              </a:ext>
            </a:extLst>
          </p:cNvPr>
          <p:cNvCxnSpPr>
            <a:cxnSpLocks/>
          </p:cNvCxnSpPr>
          <p:nvPr/>
        </p:nvCxnSpPr>
        <p:spPr>
          <a:xfrm flipV="1">
            <a:off x="9105446" y="3674052"/>
            <a:ext cx="447" cy="72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5" name="TextBox 164">
            <a:extLst>
              <a:ext uri="{FF2B5EF4-FFF2-40B4-BE49-F238E27FC236}">
                <a16:creationId xmlns:a16="http://schemas.microsoft.com/office/drawing/2014/main" id="{9278F603-5BC0-6D47-9393-2B133D93484A}"/>
              </a:ext>
            </a:extLst>
          </p:cNvPr>
          <p:cNvSpPr txBox="1"/>
          <p:nvPr/>
        </p:nvSpPr>
        <p:spPr>
          <a:xfrm>
            <a:off x="9070465" y="3765783"/>
            <a:ext cx="5770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6</a:t>
            </a:r>
          </a:p>
        </p:txBody>
      </p:sp>
      <p:cxnSp>
        <p:nvCxnSpPr>
          <p:cNvPr id="166" name="Straight Connector 165">
            <a:extLst>
              <a:ext uri="{FF2B5EF4-FFF2-40B4-BE49-F238E27FC236}">
                <a16:creationId xmlns:a16="http://schemas.microsoft.com/office/drawing/2014/main" id="{C8FD418D-BAE9-4842-A478-E3460425A905}"/>
              </a:ext>
            </a:extLst>
          </p:cNvPr>
          <p:cNvCxnSpPr>
            <a:cxnSpLocks/>
          </p:cNvCxnSpPr>
          <p:nvPr/>
        </p:nvCxnSpPr>
        <p:spPr>
          <a:xfrm rot="5400000" flipV="1">
            <a:off x="7556049" y="3636645"/>
            <a:ext cx="447" cy="72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8" name="TextBox 167">
            <a:extLst>
              <a:ext uri="{FF2B5EF4-FFF2-40B4-BE49-F238E27FC236}">
                <a16:creationId xmlns:a16="http://schemas.microsoft.com/office/drawing/2014/main" id="{45181862-1715-7847-84F8-052E84D70F69}"/>
              </a:ext>
            </a:extLst>
          </p:cNvPr>
          <p:cNvSpPr txBox="1"/>
          <p:nvPr/>
        </p:nvSpPr>
        <p:spPr>
          <a:xfrm>
            <a:off x="7345634" y="3608524"/>
            <a:ext cx="144270"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0.8</a:t>
            </a:r>
          </a:p>
        </p:txBody>
      </p:sp>
      <p:cxnSp>
        <p:nvCxnSpPr>
          <p:cNvPr id="169" name="Straight Connector 168">
            <a:extLst>
              <a:ext uri="{FF2B5EF4-FFF2-40B4-BE49-F238E27FC236}">
                <a16:creationId xmlns:a16="http://schemas.microsoft.com/office/drawing/2014/main" id="{ED191EDB-1440-0E4D-A50E-ADEA73D87DA1}"/>
              </a:ext>
            </a:extLst>
          </p:cNvPr>
          <p:cNvCxnSpPr>
            <a:cxnSpLocks/>
          </p:cNvCxnSpPr>
          <p:nvPr/>
        </p:nvCxnSpPr>
        <p:spPr>
          <a:xfrm flipV="1">
            <a:off x="8254548" y="3674052"/>
            <a:ext cx="447" cy="72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0" name="Straight Connector 169">
            <a:extLst>
              <a:ext uri="{FF2B5EF4-FFF2-40B4-BE49-F238E27FC236}">
                <a16:creationId xmlns:a16="http://schemas.microsoft.com/office/drawing/2014/main" id="{FC0E1FC6-87BC-774E-833C-8E52D6A91723}"/>
              </a:ext>
            </a:extLst>
          </p:cNvPr>
          <p:cNvCxnSpPr>
            <a:cxnSpLocks/>
          </p:cNvCxnSpPr>
          <p:nvPr/>
        </p:nvCxnSpPr>
        <p:spPr>
          <a:xfrm rot="5400000" flipV="1">
            <a:off x="7556049" y="2357120"/>
            <a:ext cx="447" cy="72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1" name="TextBox 170">
            <a:extLst>
              <a:ext uri="{FF2B5EF4-FFF2-40B4-BE49-F238E27FC236}">
                <a16:creationId xmlns:a16="http://schemas.microsoft.com/office/drawing/2014/main" id="{7050E313-40D1-8F47-931D-55DEC968C4FD}"/>
              </a:ext>
            </a:extLst>
          </p:cNvPr>
          <p:cNvSpPr txBox="1"/>
          <p:nvPr/>
        </p:nvSpPr>
        <p:spPr>
          <a:xfrm>
            <a:off x="7345634" y="2325824"/>
            <a:ext cx="144270"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2.2</a:t>
            </a:r>
          </a:p>
        </p:txBody>
      </p:sp>
      <p:sp>
        <p:nvSpPr>
          <p:cNvPr id="172" name="TextBox 171">
            <a:extLst>
              <a:ext uri="{FF2B5EF4-FFF2-40B4-BE49-F238E27FC236}">
                <a16:creationId xmlns:a16="http://schemas.microsoft.com/office/drawing/2014/main" id="{4710D449-E560-2746-994F-78A353372DBB}"/>
              </a:ext>
            </a:extLst>
          </p:cNvPr>
          <p:cNvSpPr txBox="1"/>
          <p:nvPr/>
        </p:nvSpPr>
        <p:spPr>
          <a:xfrm rot="16200000">
            <a:off x="6604373" y="2960476"/>
            <a:ext cx="1104469" cy="246221"/>
          </a:xfrm>
          <a:prstGeom prst="rect">
            <a:avLst/>
          </a:prstGeom>
          <a:noFill/>
        </p:spPr>
        <p:txBody>
          <a:bodyPr wrap="none" lIns="0" tIns="0" rIns="0" bIns="0" rtlCol="0">
            <a:spAutoFit/>
          </a:bodyPr>
          <a:lstStyle/>
          <a:p>
            <a:pPr algn="ctr"/>
            <a:r>
              <a:rPr lang="en-GB" sz="800" b="1" dirty="0">
                <a:latin typeface="Arial" panose="020B0604020202020204" pitchFamily="34" charset="0"/>
                <a:ea typeface="Aileron" charset="0"/>
                <a:cs typeface="Arial" panose="020B0604020202020204" pitchFamily="34" charset="0"/>
              </a:rPr>
              <a:t>Plasma remnants</a:t>
            </a:r>
          </a:p>
          <a:p>
            <a:pPr algn="ctr"/>
            <a:r>
              <a:rPr lang="en-GB" sz="800" b="1" dirty="0">
                <a:latin typeface="Arial" panose="020B0604020202020204" pitchFamily="34" charset="0"/>
                <a:ea typeface="Aileron" charset="0"/>
                <a:cs typeface="Arial" panose="020B0604020202020204" pitchFamily="34" charset="0"/>
              </a:rPr>
              <a:t>Triglycerides (mmol/L)</a:t>
            </a:r>
          </a:p>
        </p:txBody>
      </p:sp>
      <p:cxnSp>
        <p:nvCxnSpPr>
          <p:cNvPr id="173" name="Straight Connector 172">
            <a:extLst>
              <a:ext uri="{FF2B5EF4-FFF2-40B4-BE49-F238E27FC236}">
                <a16:creationId xmlns:a16="http://schemas.microsoft.com/office/drawing/2014/main" id="{1C0B75A6-0E25-F341-A2D7-B6DD526E925A}"/>
              </a:ext>
            </a:extLst>
          </p:cNvPr>
          <p:cNvCxnSpPr>
            <a:cxnSpLocks/>
          </p:cNvCxnSpPr>
          <p:nvPr/>
        </p:nvCxnSpPr>
        <p:spPr>
          <a:xfrm rot="5400000" flipV="1">
            <a:off x="7556049" y="2541270"/>
            <a:ext cx="447" cy="72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4" name="TextBox 173">
            <a:extLst>
              <a:ext uri="{FF2B5EF4-FFF2-40B4-BE49-F238E27FC236}">
                <a16:creationId xmlns:a16="http://schemas.microsoft.com/office/drawing/2014/main" id="{CCB47A9B-7E1F-BB49-AED2-D2748666CE21}"/>
              </a:ext>
            </a:extLst>
          </p:cNvPr>
          <p:cNvSpPr txBox="1"/>
          <p:nvPr/>
        </p:nvSpPr>
        <p:spPr>
          <a:xfrm>
            <a:off x="7345634" y="2513603"/>
            <a:ext cx="144270"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2.0</a:t>
            </a:r>
          </a:p>
        </p:txBody>
      </p:sp>
      <p:cxnSp>
        <p:nvCxnSpPr>
          <p:cNvPr id="175" name="Straight Connector 174">
            <a:extLst>
              <a:ext uri="{FF2B5EF4-FFF2-40B4-BE49-F238E27FC236}">
                <a16:creationId xmlns:a16="http://schemas.microsoft.com/office/drawing/2014/main" id="{2FC9CC0B-8FA6-6C40-B6DE-EBFEF95C430D}"/>
              </a:ext>
            </a:extLst>
          </p:cNvPr>
          <p:cNvCxnSpPr>
            <a:cxnSpLocks/>
          </p:cNvCxnSpPr>
          <p:nvPr/>
        </p:nvCxnSpPr>
        <p:spPr>
          <a:xfrm rot="5400000" flipV="1">
            <a:off x="7556049" y="2915920"/>
            <a:ext cx="447" cy="72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6" name="TextBox 175">
            <a:extLst>
              <a:ext uri="{FF2B5EF4-FFF2-40B4-BE49-F238E27FC236}">
                <a16:creationId xmlns:a16="http://schemas.microsoft.com/office/drawing/2014/main" id="{00E3077D-CCB0-E244-83F7-8D9B20E2804F}"/>
              </a:ext>
            </a:extLst>
          </p:cNvPr>
          <p:cNvSpPr txBox="1"/>
          <p:nvPr/>
        </p:nvSpPr>
        <p:spPr>
          <a:xfrm>
            <a:off x="7345634" y="2891882"/>
            <a:ext cx="144270"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1.6</a:t>
            </a:r>
          </a:p>
        </p:txBody>
      </p:sp>
      <p:cxnSp>
        <p:nvCxnSpPr>
          <p:cNvPr id="179" name="Straight Connector 178">
            <a:extLst>
              <a:ext uri="{FF2B5EF4-FFF2-40B4-BE49-F238E27FC236}">
                <a16:creationId xmlns:a16="http://schemas.microsoft.com/office/drawing/2014/main" id="{193935F7-2233-6849-BB4C-B9072B33C633}"/>
              </a:ext>
            </a:extLst>
          </p:cNvPr>
          <p:cNvCxnSpPr>
            <a:cxnSpLocks/>
          </p:cNvCxnSpPr>
          <p:nvPr/>
        </p:nvCxnSpPr>
        <p:spPr>
          <a:xfrm rot="5400000" flipV="1">
            <a:off x="7556049" y="3100070"/>
            <a:ext cx="447" cy="72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0" name="TextBox 179">
            <a:extLst>
              <a:ext uri="{FF2B5EF4-FFF2-40B4-BE49-F238E27FC236}">
                <a16:creationId xmlns:a16="http://schemas.microsoft.com/office/drawing/2014/main" id="{6E8E34A1-BD3D-2441-9150-A77880518EA0}"/>
              </a:ext>
            </a:extLst>
          </p:cNvPr>
          <p:cNvSpPr txBox="1"/>
          <p:nvPr/>
        </p:nvSpPr>
        <p:spPr>
          <a:xfrm>
            <a:off x="7345634" y="3083290"/>
            <a:ext cx="144270"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1.4</a:t>
            </a:r>
          </a:p>
        </p:txBody>
      </p:sp>
      <p:cxnSp>
        <p:nvCxnSpPr>
          <p:cNvPr id="183" name="Straight Connector 182">
            <a:extLst>
              <a:ext uri="{FF2B5EF4-FFF2-40B4-BE49-F238E27FC236}">
                <a16:creationId xmlns:a16="http://schemas.microsoft.com/office/drawing/2014/main" id="{3B9FF63B-AE83-794A-BBBB-1395837E4DCE}"/>
              </a:ext>
            </a:extLst>
          </p:cNvPr>
          <p:cNvCxnSpPr>
            <a:cxnSpLocks/>
          </p:cNvCxnSpPr>
          <p:nvPr/>
        </p:nvCxnSpPr>
        <p:spPr>
          <a:xfrm rot="5400000" flipV="1">
            <a:off x="7556049" y="3462020"/>
            <a:ext cx="447" cy="72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4" name="TextBox 183">
            <a:extLst>
              <a:ext uri="{FF2B5EF4-FFF2-40B4-BE49-F238E27FC236}">
                <a16:creationId xmlns:a16="http://schemas.microsoft.com/office/drawing/2014/main" id="{7839E35D-0457-D94C-9080-69E9AA76BB3E}"/>
              </a:ext>
            </a:extLst>
          </p:cNvPr>
          <p:cNvSpPr txBox="1"/>
          <p:nvPr/>
        </p:nvSpPr>
        <p:spPr>
          <a:xfrm>
            <a:off x="7345634" y="3423923"/>
            <a:ext cx="144270"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1.0</a:t>
            </a:r>
          </a:p>
        </p:txBody>
      </p:sp>
      <p:cxnSp>
        <p:nvCxnSpPr>
          <p:cNvPr id="186" name="Straight Connector 185">
            <a:extLst>
              <a:ext uri="{FF2B5EF4-FFF2-40B4-BE49-F238E27FC236}">
                <a16:creationId xmlns:a16="http://schemas.microsoft.com/office/drawing/2014/main" id="{A383FD7B-6FBE-2C4E-A106-6139B42C7376}"/>
              </a:ext>
            </a:extLst>
          </p:cNvPr>
          <p:cNvCxnSpPr>
            <a:cxnSpLocks/>
          </p:cNvCxnSpPr>
          <p:nvPr/>
        </p:nvCxnSpPr>
        <p:spPr>
          <a:xfrm flipV="1">
            <a:off x="7854498" y="3674052"/>
            <a:ext cx="447" cy="72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7" name="TextBox 186">
            <a:extLst>
              <a:ext uri="{FF2B5EF4-FFF2-40B4-BE49-F238E27FC236}">
                <a16:creationId xmlns:a16="http://schemas.microsoft.com/office/drawing/2014/main" id="{89BDB7DE-1A5E-1542-80F7-6121A50D03BE}"/>
              </a:ext>
            </a:extLst>
          </p:cNvPr>
          <p:cNvSpPr txBox="1"/>
          <p:nvPr/>
        </p:nvSpPr>
        <p:spPr>
          <a:xfrm>
            <a:off x="8083498" y="2230574"/>
            <a:ext cx="387927" cy="123111"/>
          </a:xfrm>
          <a:prstGeom prst="rect">
            <a:avLst/>
          </a:prstGeom>
          <a:noFill/>
        </p:spPr>
        <p:txBody>
          <a:bodyPr wrap="none" lIns="0" tIns="0" rIns="0" bIns="0" rtlCol="0">
            <a:spAutoFit/>
          </a:bodyPr>
          <a:lstStyle/>
          <a:p>
            <a:pPr algn="ctr"/>
            <a:r>
              <a:rPr lang="en-GB" sz="800" b="1" dirty="0">
                <a:latin typeface="Arial" panose="020B0604020202020204" pitchFamily="34" charset="0"/>
                <a:ea typeface="Aileron" charset="0"/>
                <a:cs typeface="Arial" panose="020B0604020202020204" pitchFamily="34" charset="0"/>
              </a:rPr>
              <a:t>P&lt;0.001</a:t>
            </a:r>
          </a:p>
        </p:txBody>
      </p:sp>
      <p:sp>
        <p:nvSpPr>
          <p:cNvPr id="188" name="TextBox 187">
            <a:extLst>
              <a:ext uri="{FF2B5EF4-FFF2-40B4-BE49-F238E27FC236}">
                <a16:creationId xmlns:a16="http://schemas.microsoft.com/office/drawing/2014/main" id="{3DC57282-8E1C-8C4B-975F-573748499A7C}"/>
              </a:ext>
            </a:extLst>
          </p:cNvPr>
          <p:cNvSpPr txBox="1"/>
          <p:nvPr/>
        </p:nvSpPr>
        <p:spPr>
          <a:xfrm>
            <a:off x="8559748" y="2325824"/>
            <a:ext cx="387927" cy="123111"/>
          </a:xfrm>
          <a:prstGeom prst="rect">
            <a:avLst/>
          </a:prstGeom>
          <a:noFill/>
        </p:spPr>
        <p:txBody>
          <a:bodyPr wrap="none" lIns="0" tIns="0" rIns="0" bIns="0" rtlCol="0">
            <a:spAutoFit/>
          </a:bodyPr>
          <a:lstStyle/>
          <a:p>
            <a:pPr algn="ctr"/>
            <a:r>
              <a:rPr lang="en-GB" sz="800" b="1" dirty="0">
                <a:latin typeface="Arial" panose="020B0604020202020204" pitchFamily="34" charset="0"/>
                <a:ea typeface="Aileron" charset="0"/>
                <a:cs typeface="Arial" panose="020B0604020202020204" pitchFamily="34" charset="0"/>
              </a:rPr>
              <a:t>P&lt;0.001</a:t>
            </a:r>
          </a:p>
        </p:txBody>
      </p:sp>
      <p:sp>
        <p:nvSpPr>
          <p:cNvPr id="189" name="TextBox 188">
            <a:extLst>
              <a:ext uri="{FF2B5EF4-FFF2-40B4-BE49-F238E27FC236}">
                <a16:creationId xmlns:a16="http://schemas.microsoft.com/office/drawing/2014/main" id="{D8524ABA-14A7-F949-87AF-EF983E51142E}"/>
              </a:ext>
            </a:extLst>
          </p:cNvPr>
          <p:cNvSpPr txBox="1"/>
          <p:nvPr/>
        </p:nvSpPr>
        <p:spPr>
          <a:xfrm>
            <a:off x="8978848" y="2694124"/>
            <a:ext cx="387927" cy="123111"/>
          </a:xfrm>
          <a:prstGeom prst="rect">
            <a:avLst/>
          </a:prstGeom>
          <a:noFill/>
        </p:spPr>
        <p:txBody>
          <a:bodyPr wrap="none" lIns="0" tIns="0" rIns="0" bIns="0" rtlCol="0">
            <a:spAutoFit/>
          </a:bodyPr>
          <a:lstStyle/>
          <a:p>
            <a:pPr algn="ctr"/>
            <a:r>
              <a:rPr lang="en-GB" sz="800" b="1" dirty="0">
                <a:latin typeface="Arial" panose="020B0604020202020204" pitchFamily="34" charset="0"/>
                <a:ea typeface="Aileron" charset="0"/>
                <a:cs typeface="Arial" panose="020B0604020202020204" pitchFamily="34" charset="0"/>
              </a:rPr>
              <a:t>P&lt;0.001</a:t>
            </a:r>
          </a:p>
        </p:txBody>
      </p:sp>
      <p:cxnSp>
        <p:nvCxnSpPr>
          <p:cNvPr id="190" name="Straight Connector 189">
            <a:extLst>
              <a:ext uri="{FF2B5EF4-FFF2-40B4-BE49-F238E27FC236}">
                <a16:creationId xmlns:a16="http://schemas.microsoft.com/office/drawing/2014/main" id="{D3CC56B4-694D-9F48-AF5E-E443AF2FB79B}"/>
              </a:ext>
            </a:extLst>
          </p:cNvPr>
          <p:cNvCxnSpPr>
            <a:cxnSpLocks/>
          </p:cNvCxnSpPr>
          <p:nvPr/>
        </p:nvCxnSpPr>
        <p:spPr>
          <a:xfrm flipV="1">
            <a:off x="8274331" y="3105727"/>
            <a:ext cx="0" cy="18995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91" name="Straight Connector 190">
            <a:extLst>
              <a:ext uri="{FF2B5EF4-FFF2-40B4-BE49-F238E27FC236}">
                <a16:creationId xmlns:a16="http://schemas.microsoft.com/office/drawing/2014/main" id="{5E200BAE-8742-9149-AB30-49B7B833ADAA}"/>
              </a:ext>
            </a:extLst>
          </p:cNvPr>
          <p:cNvCxnSpPr>
            <a:cxnSpLocks/>
          </p:cNvCxnSpPr>
          <p:nvPr/>
        </p:nvCxnSpPr>
        <p:spPr>
          <a:xfrm flipV="1">
            <a:off x="8737881" y="3102552"/>
            <a:ext cx="0" cy="18995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92" name="Straight Connector 191">
            <a:extLst>
              <a:ext uri="{FF2B5EF4-FFF2-40B4-BE49-F238E27FC236}">
                <a16:creationId xmlns:a16="http://schemas.microsoft.com/office/drawing/2014/main" id="{207D947D-4D91-8845-971E-CF3C88BA40FE}"/>
              </a:ext>
            </a:extLst>
          </p:cNvPr>
          <p:cNvCxnSpPr>
            <a:cxnSpLocks/>
          </p:cNvCxnSpPr>
          <p:nvPr/>
        </p:nvCxnSpPr>
        <p:spPr>
          <a:xfrm flipV="1">
            <a:off x="9188731" y="3248052"/>
            <a:ext cx="0" cy="187325"/>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93" name="Oval 192">
            <a:extLst>
              <a:ext uri="{FF2B5EF4-FFF2-40B4-BE49-F238E27FC236}">
                <a16:creationId xmlns:a16="http://schemas.microsoft.com/office/drawing/2014/main" id="{9FBE0AFE-33DB-4D49-8693-46FF6854E4A7}"/>
              </a:ext>
            </a:extLst>
          </p:cNvPr>
          <p:cNvSpPr/>
          <p:nvPr/>
        </p:nvSpPr>
        <p:spPr>
          <a:xfrm>
            <a:off x="8242457" y="3066829"/>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194" name="Oval 193">
            <a:extLst>
              <a:ext uri="{FF2B5EF4-FFF2-40B4-BE49-F238E27FC236}">
                <a16:creationId xmlns:a16="http://schemas.microsoft.com/office/drawing/2014/main" id="{BC946FCE-D697-834C-8960-9B89C39A2A11}"/>
              </a:ext>
            </a:extLst>
          </p:cNvPr>
          <p:cNvSpPr/>
          <p:nvPr/>
        </p:nvSpPr>
        <p:spPr>
          <a:xfrm>
            <a:off x="8706007" y="3066829"/>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195" name="Oval 194">
            <a:extLst>
              <a:ext uri="{FF2B5EF4-FFF2-40B4-BE49-F238E27FC236}">
                <a16:creationId xmlns:a16="http://schemas.microsoft.com/office/drawing/2014/main" id="{F2F0A991-864A-664F-BAE6-8277A8408BFB}"/>
              </a:ext>
            </a:extLst>
          </p:cNvPr>
          <p:cNvSpPr/>
          <p:nvPr/>
        </p:nvSpPr>
        <p:spPr>
          <a:xfrm>
            <a:off x="9156857" y="3228754"/>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cxnSp>
        <p:nvCxnSpPr>
          <p:cNvPr id="197" name="Straight Connector 196">
            <a:extLst>
              <a:ext uri="{FF2B5EF4-FFF2-40B4-BE49-F238E27FC236}">
                <a16:creationId xmlns:a16="http://schemas.microsoft.com/office/drawing/2014/main" id="{741AEA16-D55E-7E4B-9F8F-CAD863998834}"/>
              </a:ext>
            </a:extLst>
          </p:cNvPr>
          <p:cNvCxnSpPr>
            <a:cxnSpLocks/>
          </p:cNvCxnSpPr>
          <p:nvPr/>
        </p:nvCxnSpPr>
        <p:spPr>
          <a:xfrm flipV="1">
            <a:off x="9188731" y="2911502"/>
            <a:ext cx="0" cy="187325"/>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98" name="Oval 197">
            <a:extLst>
              <a:ext uri="{FF2B5EF4-FFF2-40B4-BE49-F238E27FC236}">
                <a16:creationId xmlns:a16="http://schemas.microsoft.com/office/drawing/2014/main" id="{46850BF7-EF3F-5140-B0AE-7067C4C8796A}"/>
              </a:ext>
            </a:extLst>
          </p:cNvPr>
          <p:cNvSpPr/>
          <p:nvPr/>
        </p:nvSpPr>
        <p:spPr>
          <a:xfrm>
            <a:off x="9156857" y="3050954"/>
            <a:ext cx="63748" cy="63748"/>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cxnSp>
        <p:nvCxnSpPr>
          <p:cNvPr id="199" name="Straight Connector 198">
            <a:extLst>
              <a:ext uri="{FF2B5EF4-FFF2-40B4-BE49-F238E27FC236}">
                <a16:creationId xmlns:a16="http://schemas.microsoft.com/office/drawing/2014/main" id="{464488FE-0474-3443-A4D5-CA7285F59907}"/>
              </a:ext>
            </a:extLst>
          </p:cNvPr>
          <p:cNvCxnSpPr>
            <a:cxnSpLocks/>
          </p:cNvCxnSpPr>
          <p:nvPr/>
        </p:nvCxnSpPr>
        <p:spPr>
          <a:xfrm flipV="1">
            <a:off x="8737881" y="2527877"/>
            <a:ext cx="0" cy="18995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00" name="Oval 199">
            <a:extLst>
              <a:ext uri="{FF2B5EF4-FFF2-40B4-BE49-F238E27FC236}">
                <a16:creationId xmlns:a16="http://schemas.microsoft.com/office/drawing/2014/main" id="{3C2268B0-371B-5D41-80F2-365CA4C41D64}"/>
              </a:ext>
            </a:extLst>
          </p:cNvPr>
          <p:cNvSpPr/>
          <p:nvPr/>
        </p:nvSpPr>
        <p:spPr>
          <a:xfrm>
            <a:off x="8706007" y="2685829"/>
            <a:ext cx="63748" cy="63748"/>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cxnSp>
        <p:nvCxnSpPr>
          <p:cNvPr id="201" name="Straight Connector 200">
            <a:extLst>
              <a:ext uri="{FF2B5EF4-FFF2-40B4-BE49-F238E27FC236}">
                <a16:creationId xmlns:a16="http://schemas.microsoft.com/office/drawing/2014/main" id="{67F3CC80-D378-6B4E-BAAD-00B393611598}"/>
              </a:ext>
            </a:extLst>
          </p:cNvPr>
          <p:cNvCxnSpPr>
            <a:cxnSpLocks/>
          </p:cNvCxnSpPr>
          <p:nvPr/>
        </p:nvCxnSpPr>
        <p:spPr>
          <a:xfrm flipV="1">
            <a:off x="8274331" y="2438977"/>
            <a:ext cx="0" cy="18995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02" name="Oval 201">
            <a:extLst>
              <a:ext uri="{FF2B5EF4-FFF2-40B4-BE49-F238E27FC236}">
                <a16:creationId xmlns:a16="http://schemas.microsoft.com/office/drawing/2014/main" id="{4F98E708-50DA-164B-A4A4-5F24630CE310}"/>
              </a:ext>
            </a:extLst>
          </p:cNvPr>
          <p:cNvSpPr/>
          <p:nvPr/>
        </p:nvSpPr>
        <p:spPr>
          <a:xfrm>
            <a:off x="8242457" y="2609629"/>
            <a:ext cx="63748" cy="63748"/>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204" name="TextBox 203">
            <a:extLst>
              <a:ext uri="{FF2B5EF4-FFF2-40B4-BE49-F238E27FC236}">
                <a16:creationId xmlns:a16="http://schemas.microsoft.com/office/drawing/2014/main" id="{570671FC-116C-7049-B533-4E5640D05D26}"/>
              </a:ext>
            </a:extLst>
          </p:cNvPr>
          <p:cNvSpPr txBox="1"/>
          <p:nvPr/>
        </p:nvSpPr>
        <p:spPr>
          <a:xfrm>
            <a:off x="9627163" y="2356133"/>
            <a:ext cx="1662315" cy="677108"/>
          </a:xfrm>
          <a:prstGeom prst="rect">
            <a:avLst/>
          </a:prstGeom>
          <a:noFill/>
        </p:spPr>
        <p:txBody>
          <a:bodyPr wrap="none" lIns="0" tIns="0" rIns="0" bIns="0" rtlCol="0">
            <a:spAutoFit/>
          </a:bodyPr>
          <a:lstStyle/>
          <a:p>
            <a:r>
              <a:rPr lang="en-GB" sz="1100" b="1" dirty="0">
                <a:latin typeface="Arial" panose="020B0604020202020204" pitchFamily="34" charset="0"/>
                <a:ea typeface="Aileron" charset="0"/>
                <a:cs typeface="Arial" panose="020B0604020202020204" pitchFamily="34" charset="0"/>
              </a:rPr>
              <a:t>Patients with </a:t>
            </a:r>
            <a:r>
              <a:rPr lang="en-GB" sz="1100" b="1" dirty="0">
                <a:solidFill>
                  <a:schemeClr val="accent1"/>
                </a:solidFill>
                <a:latin typeface="Arial" panose="020B0604020202020204" pitchFamily="34" charset="0"/>
                <a:ea typeface="Aileron" charset="0"/>
                <a:cs typeface="Arial" panose="020B0604020202020204" pitchFamily="34" charset="0"/>
              </a:rPr>
              <a:t>T2DM</a:t>
            </a:r>
            <a:br>
              <a:rPr lang="en-GB" sz="1100" b="1" dirty="0">
                <a:solidFill>
                  <a:schemeClr val="accent1"/>
                </a:solidFill>
                <a:latin typeface="Arial" panose="020B0604020202020204" pitchFamily="34" charset="0"/>
                <a:ea typeface="Aileron" charset="0"/>
                <a:cs typeface="Arial" panose="020B0604020202020204" pitchFamily="34" charset="0"/>
              </a:rPr>
            </a:br>
            <a:r>
              <a:rPr lang="en-GB" sz="1100" b="1" dirty="0">
                <a:latin typeface="Arial" panose="020B0604020202020204" pitchFamily="34" charset="0"/>
                <a:ea typeface="Aileron" charset="0"/>
                <a:cs typeface="Arial" panose="020B0604020202020204" pitchFamily="34" charset="0"/>
              </a:rPr>
              <a:t>show high and</a:t>
            </a:r>
            <a:br>
              <a:rPr lang="en-GB" sz="1100" b="1" dirty="0">
                <a:solidFill>
                  <a:schemeClr val="accent1"/>
                </a:solidFill>
                <a:latin typeface="Arial" panose="020B0604020202020204" pitchFamily="34" charset="0"/>
                <a:ea typeface="Aileron" charset="0"/>
                <a:cs typeface="Arial" panose="020B0604020202020204" pitchFamily="34" charset="0"/>
              </a:rPr>
            </a:br>
            <a:r>
              <a:rPr lang="en-GB" sz="1100" b="1" dirty="0" err="1">
                <a:solidFill>
                  <a:schemeClr val="accent1"/>
                </a:solidFill>
                <a:latin typeface="Arial" panose="020B0604020202020204" pitchFamily="34" charset="0"/>
                <a:ea typeface="Aileron" charset="0"/>
                <a:cs typeface="Arial" panose="020B0604020202020204" pitchFamily="34" charset="0"/>
              </a:rPr>
              <a:t>problonged</a:t>
            </a:r>
            <a:r>
              <a:rPr lang="en-GB" sz="1100" b="1" dirty="0">
                <a:solidFill>
                  <a:schemeClr val="accent1"/>
                </a:solidFill>
                <a:latin typeface="Arial" panose="020B0604020202020204" pitchFamily="34" charset="0"/>
                <a:ea typeface="Aileron" charset="0"/>
                <a:cs typeface="Arial" panose="020B0604020202020204" pitchFamily="34" charset="0"/>
              </a:rPr>
              <a:t> postprandial</a:t>
            </a:r>
            <a:br>
              <a:rPr lang="en-GB" sz="1100" b="1" dirty="0">
                <a:solidFill>
                  <a:schemeClr val="accent1"/>
                </a:solidFill>
                <a:latin typeface="Arial" panose="020B0604020202020204" pitchFamily="34" charset="0"/>
                <a:ea typeface="Aileron" charset="0"/>
                <a:cs typeface="Arial" panose="020B0604020202020204" pitchFamily="34" charset="0"/>
              </a:rPr>
            </a:br>
            <a:r>
              <a:rPr lang="en-GB" sz="1100" b="1" dirty="0">
                <a:solidFill>
                  <a:schemeClr val="accent1"/>
                </a:solidFill>
                <a:latin typeface="Arial" panose="020B0604020202020204" pitchFamily="34" charset="0"/>
                <a:ea typeface="Aileron" charset="0"/>
                <a:cs typeface="Arial" panose="020B0604020202020204" pitchFamily="34" charset="0"/>
              </a:rPr>
              <a:t>lipemia after meals</a:t>
            </a:r>
          </a:p>
        </p:txBody>
      </p:sp>
      <p:sp>
        <p:nvSpPr>
          <p:cNvPr id="205" name="Oval 204">
            <a:extLst>
              <a:ext uri="{FF2B5EF4-FFF2-40B4-BE49-F238E27FC236}">
                <a16:creationId xmlns:a16="http://schemas.microsoft.com/office/drawing/2014/main" id="{4ECCE6AC-85E6-E84D-B752-F2E17EE9208A}"/>
              </a:ext>
            </a:extLst>
          </p:cNvPr>
          <p:cNvSpPr/>
          <p:nvPr/>
        </p:nvSpPr>
        <p:spPr>
          <a:xfrm>
            <a:off x="7775732" y="3257329"/>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cxnSp>
        <p:nvCxnSpPr>
          <p:cNvPr id="207" name="Straight Connector 206">
            <a:extLst>
              <a:ext uri="{FF2B5EF4-FFF2-40B4-BE49-F238E27FC236}">
                <a16:creationId xmlns:a16="http://schemas.microsoft.com/office/drawing/2014/main" id="{84D56CB1-FFF3-1B46-8118-08F49DE2E193}"/>
              </a:ext>
            </a:extLst>
          </p:cNvPr>
          <p:cNvCxnSpPr>
            <a:cxnSpLocks/>
          </p:cNvCxnSpPr>
          <p:nvPr/>
        </p:nvCxnSpPr>
        <p:spPr>
          <a:xfrm rot="5400000" flipV="1">
            <a:off x="7556049" y="2728595"/>
            <a:ext cx="447" cy="72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8" name="TextBox 207">
            <a:extLst>
              <a:ext uri="{FF2B5EF4-FFF2-40B4-BE49-F238E27FC236}">
                <a16:creationId xmlns:a16="http://schemas.microsoft.com/office/drawing/2014/main" id="{C10BB90A-0F8B-FD47-8F22-AE26E9B1532F}"/>
              </a:ext>
            </a:extLst>
          </p:cNvPr>
          <p:cNvSpPr txBox="1"/>
          <p:nvPr/>
        </p:nvSpPr>
        <p:spPr>
          <a:xfrm>
            <a:off x="7345634" y="2700928"/>
            <a:ext cx="144270"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1.8</a:t>
            </a:r>
          </a:p>
        </p:txBody>
      </p:sp>
      <p:cxnSp>
        <p:nvCxnSpPr>
          <p:cNvPr id="209" name="Straight Connector 208">
            <a:extLst>
              <a:ext uri="{FF2B5EF4-FFF2-40B4-BE49-F238E27FC236}">
                <a16:creationId xmlns:a16="http://schemas.microsoft.com/office/drawing/2014/main" id="{C0DF381B-28AE-C24C-B90B-0D816D733F3C}"/>
              </a:ext>
            </a:extLst>
          </p:cNvPr>
          <p:cNvCxnSpPr>
            <a:cxnSpLocks/>
          </p:cNvCxnSpPr>
          <p:nvPr/>
        </p:nvCxnSpPr>
        <p:spPr>
          <a:xfrm rot="5400000" flipV="1">
            <a:off x="7556049" y="3296920"/>
            <a:ext cx="447" cy="72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0" name="TextBox 209">
            <a:extLst>
              <a:ext uri="{FF2B5EF4-FFF2-40B4-BE49-F238E27FC236}">
                <a16:creationId xmlns:a16="http://schemas.microsoft.com/office/drawing/2014/main" id="{2147D307-42C3-3C44-9EBE-C38EE3D9E061}"/>
              </a:ext>
            </a:extLst>
          </p:cNvPr>
          <p:cNvSpPr txBox="1"/>
          <p:nvPr/>
        </p:nvSpPr>
        <p:spPr>
          <a:xfrm>
            <a:off x="7345634" y="3280140"/>
            <a:ext cx="144270"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1.2</a:t>
            </a:r>
          </a:p>
        </p:txBody>
      </p:sp>
      <p:sp>
        <p:nvSpPr>
          <p:cNvPr id="212" name="Freeform 211">
            <a:extLst>
              <a:ext uri="{FF2B5EF4-FFF2-40B4-BE49-F238E27FC236}">
                <a16:creationId xmlns:a16="http://schemas.microsoft.com/office/drawing/2014/main" id="{E43829A8-2877-CE48-AF92-47659ACDE8A5}"/>
              </a:ext>
            </a:extLst>
          </p:cNvPr>
          <p:cNvSpPr/>
          <p:nvPr/>
        </p:nvSpPr>
        <p:spPr>
          <a:xfrm>
            <a:off x="7810500" y="2646017"/>
            <a:ext cx="1387475" cy="635000"/>
          </a:xfrm>
          <a:custGeom>
            <a:avLst/>
            <a:gdLst>
              <a:gd name="connsiteX0" fmla="*/ 0 w 1387475"/>
              <a:gd name="connsiteY0" fmla="*/ 635000 h 635000"/>
              <a:gd name="connsiteX1" fmla="*/ 473075 w 1387475"/>
              <a:gd name="connsiteY1" fmla="*/ 0 h 635000"/>
              <a:gd name="connsiteX2" fmla="*/ 933450 w 1387475"/>
              <a:gd name="connsiteY2" fmla="*/ 69850 h 635000"/>
              <a:gd name="connsiteX3" fmla="*/ 1387475 w 1387475"/>
              <a:gd name="connsiteY3" fmla="*/ 431800 h 635000"/>
            </a:gdLst>
            <a:ahLst/>
            <a:cxnLst>
              <a:cxn ang="0">
                <a:pos x="connsiteX0" y="connsiteY0"/>
              </a:cxn>
              <a:cxn ang="0">
                <a:pos x="connsiteX1" y="connsiteY1"/>
              </a:cxn>
              <a:cxn ang="0">
                <a:pos x="connsiteX2" y="connsiteY2"/>
              </a:cxn>
              <a:cxn ang="0">
                <a:pos x="connsiteX3" y="connsiteY3"/>
              </a:cxn>
            </a:cxnLst>
            <a:rect l="l" t="t" r="r" b="b"/>
            <a:pathLst>
              <a:path w="1387475" h="635000">
                <a:moveTo>
                  <a:pt x="0" y="635000"/>
                </a:moveTo>
                <a:lnTo>
                  <a:pt x="473075" y="0"/>
                </a:lnTo>
                <a:lnTo>
                  <a:pt x="933450" y="69850"/>
                </a:lnTo>
                <a:lnTo>
                  <a:pt x="1387475" y="431800"/>
                </a:lnTo>
              </a:path>
            </a:pathLst>
          </a:custGeom>
          <a:noFill/>
          <a:ln w="19050">
            <a:solidFill>
              <a:schemeClr val="accent1"/>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Freeform 212">
            <a:extLst>
              <a:ext uri="{FF2B5EF4-FFF2-40B4-BE49-F238E27FC236}">
                <a16:creationId xmlns:a16="http://schemas.microsoft.com/office/drawing/2014/main" id="{EB477585-AD7B-4A41-9448-02EA9B56FCE1}"/>
              </a:ext>
            </a:extLst>
          </p:cNvPr>
          <p:cNvSpPr/>
          <p:nvPr/>
        </p:nvSpPr>
        <p:spPr>
          <a:xfrm>
            <a:off x="7810500" y="3096867"/>
            <a:ext cx="1390650" cy="193675"/>
          </a:xfrm>
          <a:custGeom>
            <a:avLst/>
            <a:gdLst>
              <a:gd name="connsiteX0" fmla="*/ 0 w 1390650"/>
              <a:gd name="connsiteY0" fmla="*/ 193675 h 193675"/>
              <a:gd name="connsiteX1" fmla="*/ 463550 w 1390650"/>
              <a:gd name="connsiteY1" fmla="*/ 6350 h 193675"/>
              <a:gd name="connsiteX2" fmla="*/ 930275 w 1390650"/>
              <a:gd name="connsiteY2" fmla="*/ 0 h 193675"/>
              <a:gd name="connsiteX3" fmla="*/ 1390650 w 1390650"/>
              <a:gd name="connsiteY3" fmla="*/ 158750 h 193675"/>
            </a:gdLst>
            <a:ahLst/>
            <a:cxnLst>
              <a:cxn ang="0">
                <a:pos x="connsiteX0" y="connsiteY0"/>
              </a:cxn>
              <a:cxn ang="0">
                <a:pos x="connsiteX1" y="connsiteY1"/>
              </a:cxn>
              <a:cxn ang="0">
                <a:pos x="connsiteX2" y="connsiteY2"/>
              </a:cxn>
              <a:cxn ang="0">
                <a:pos x="connsiteX3" y="connsiteY3"/>
              </a:cxn>
            </a:cxnLst>
            <a:rect l="l" t="t" r="r" b="b"/>
            <a:pathLst>
              <a:path w="1390650" h="193675">
                <a:moveTo>
                  <a:pt x="0" y="193675"/>
                </a:moveTo>
                <a:lnTo>
                  <a:pt x="463550" y="6350"/>
                </a:lnTo>
                <a:lnTo>
                  <a:pt x="930275" y="0"/>
                </a:lnTo>
                <a:lnTo>
                  <a:pt x="1390650" y="158750"/>
                </a:lnTo>
              </a:path>
            </a:pathLst>
          </a:custGeom>
          <a:noFill/>
          <a:ln w="19050">
            <a:solidFill>
              <a:schemeClr val="tx2"/>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4" name="Straight Connector 213">
            <a:extLst>
              <a:ext uri="{FF2B5EF4-FFF2-40B4-BE49-F238E27FC236}">
                <a16:creationId xmlns:a16="http://schemas.microsoft.com/office/drawing/2014/main" id="{7D738FA7-C97B-094D-AF9C-FB9BDFC3356B}"/>
              </a:ext>
            </a:extLst>
          </p:cNvPr>
          <p:cNvCxnSpPr>
            <a:cxnSpLocks/>
          </p:cNvCxnSpPr>
          <p:nvPr/>
        </p:nvCxnSpPr>
        <p:spPr>
          <a:xfrm>
            <a:off x="7744808" y="1914188"/>
            <a:ext cx="277529" cy="1"/>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16" name="Straight Connector 215">
            <a:extLst>
              <a:ext uri="{FF2B5EF4-FFF2-40B4-BE49-F238E27FC236}">
                <a16:creationId xmlns:a16="http://schemas.microsoft.com/office/drawing/2014/main" id="{19098856-7F4A-164F-AAF0-EE31C09898E3}"/>
              </a:ext>
            </a:extLst>
          </p:cNvPr>
          <p:cNvCxnSpPr>
            <a:cxnSpLocks/>
          </p:cNvCxnSpPr>
          <p:nvPr/>
        </p:nvCxnSpPr>
        <p:spPr>
          <a:xfrm>
            <a:off x="7744808" y="2028488"/>
            <a:ext cx="277529" cy="1"/>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17" name="TextBox 216">
            <a:extLst>
              <a:ext uri="{FF2B5EF4-FFF2-40B4-BE49-F238E27FC236}">
                <a16:creationId xmlns:a16="http://schemas.microsoft.com/office/drawing/2014/main" id="{AF9210D8-2A5C-5D44-8DD0-D139D92CDFB2}"/>
              </a:ext>
            </a:extLst>
          </p:cNvPr>
          <p:cNvSpPr txBox="1"/>
          <p:nvPr/>
        </p:nvSpPr>
        <p:spPr>
          <a:xfrm>
            <a:off x="8156087" y="1847115"/>
            <a:ext cx="583493" cy="246221"/>
          </a:xfrm>
          <a:prstGeom prst="rect">
            <a:avLst/>
          </a:prstGeom>
          <a:noFill/>
        </p:spPr>
        <p:txBody>
          <a:bodyPr wrap="none" lIns="0" tIns="0" rIns="0" bIns="0" rtlCol="0">
            <a:spAutoFit/>
          </a:bodyPr>
          <a:lstStyle/>
          <a:p>
            <a:r>
              <a:rPr lang="en-GB" sz="800" b="1" dirty="0">
                <a:solidFill>
                  <a:schemeClr val="accent1"/>
                </a:solidFill>
                <a:latin typeface="Arial" panose="020B0604020202020204" pitchFamily="34" charset="0"/>
                <a:ea typeface="Aileron" charset="0"/>
                <a:cs typeface="Arial" panose="020B0604020202020204" pitchFamily="34" charset="0"/>
              </a:rPr>
              <a:t>Diabetes</a:t>
            </a:r>
          </a:p>
          <a:p>
            <a:r>
              <a:rPr lang="en-GB" sz="800" b="1" dirty="0">
                <a:solidFill>
                  <a:schemeClr val="tx2"/>
                </a:solidFill>
                <a:latin typeface="Arial" panose="020B0604020202020204" pitchFamily="34" charset="0"/>
                <a:ea typeface="Aileron" charset="0"/>
                <a:cs typeface="Arial" panose="020B0604020202020204" pitchFamily="34" charset="0"/>
              </a:rPr>
              <a:t>No diabetes</a:t>
            </a:r>
          </a:p>
        </p:txBody>
      </p:sp>
      <p:sp>
        <p:nvSpPr>
          <p:cNvPr id="218" name="TextBox 217">
            <a:extLst>
              <a:ext uri="{FF2B5EF4-FFF2-40B4-BE49-F238E27FC236}">
                <a16:creationId xmlns:a16="http://schemas.microsoft.com/office/drawing/2014/main" id="{33223ED4-0E35-7C43-BA8F-627548C0C84B}"/>
              </a:ext>
            </a:extLst>
          </p:cNvPr>
          <p:cNvSpPr txBox="1"/>
          <p:nvPr/>
        </p:nvSpPr>
        <p:spPr>
          <a:xfrm>
            <a:off x="7829040" y="3765783"/>
            <a:ext cx="5770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0</a:t>
            </a:r>
          </a:p>
        </p:txBody>
      </p:sp>
      <p:sp>
        <p:nvSpPr>
          <p:cNvPr id="147" name="CasellaDiTesto 5">
            <a:extLst>
              <a:ext uri="{FF2B5EF4-FFF2-40B4-BE49-F238E27FC236}">
                <a16:creationId xmlns:a16="http://schemas.microsoft.com/office/drawing/2014/main" id="{82BBAA4E-0F27-EE48-A58A-3BE8436642A5}"/>
              </a:ext>
            </a:extLst>
          </p:cNvPr>
          <p:cNvSpPr txBox="1"/>
          <p:nvPr/>
        </p:nvSpPr>
        <p:spPr>
          <a:xfrm>
            <a:off x="294202" y="1147318"/>
            <a:ext cx="5438945" cy="923330"/>
          </a:xfrm>
          <a:prstGeom prst="rect">
            <a:avLst/>
          </a:prstGeom>
          <a:solidFill>
            <a:schemeClr val="bg1"/>
          </a:solidFill>
        </p:spPr>
        <p:txBody>
          <a:bodyPr wrap="square" rtlCol="0">
            <a:spAutoFit/>
          </a:bodyPr>
          <a:lstStyle/>
          <a:p>
            <a:r>
              <a:rPr lang="en-GB" b="1" dirty="0">
                <a:solidFill>
                  <a:schemeClr val="accent1"/>
                </a:solidFill>
                <a:latin typeface="Arial" panose="020B0604020202020204" pitchFamily="34" charset="0"/>
                <a:cs typeface="Arial" panose="020B0604020202020204" pitchFamily="34" charset="0"/>
              </a:rPr>
              <a:t>Remnant cholesterol predicts cardiovascular</a:t>
            </a:r>
            <a:br>
              <a:rPr lang="en-GB" b="1" dirty="0">
                <a:solidFill>
                  <a:schemeClr val="accent1"/>
                </a:solidFill>
                <a:latin typeface="Arial" panose="020B0604020202020204" pitchFamily="34" charset="0"/>
                <a:cs typeface="Arial" panose="020B0604020202020204" pitchFamily="34" charset="0"/>
              </a:rPr>
            </a:br>
            <a:r>
              <a:rPr lang="en-GB" b="1" dirty="0">
                <a:solidFill>
                  <a:schemeClr val="accent1"/>
                </a:solidFill>
                <a:latin typeface="Arial" panose="020B0604020202020204" pitchFamily="34" charset="0"/>
                <a:cs typeface="Arial" panose="020B0604020202020204" pitchFamily="34" charset="0"/>
              </a:rPr>
              <a:t>disease beyond LDL and </a:t>
            </a:r>
            <a:r>
              <a:rPr lang="en-GB" b="1" dirty="0" err="1">
                <a:solidFill>
                  <a:schemeClr val="accent1"/>
                </a:solidFill>
                <a:latin typeface="Arial" panose="020B0604020202020204" pitchFamily="34" charset="0"/>
                <a:cs typeface="Arial" panose="020B0604020202020204" pitchFamily="34" charset="0"/>
              </a:rPr>
              <a:t>ApoB</a:t>
            </a:r>
            <a:r>
              <a:rPr lang="en-GB" b="1" dirty="0">
                <a:solidFill>
                  <a:schemeClr val="accent1"/>
                </a:solidFill>
                <a:latin typeface="Arial" panose="020B0604020202020204" pitchFamily="34" charset="0"/>
                <a:cs typeface="Arial" panose="020B0604020202020204" pitchFamily="34" charset="0"/>
              </a:rPr>
              <a:t>: primary</a:t>
            </a:r>
          </a:p>
          <a:p>
            <a:r>
              <a:rPr lang="en-GB" b="1" dirty="0">
                <a:solidFill>
                  <a:schemeClr val="accent1"/>
                </a:solidFill>
                <a:latin typeface="Arial" panose="020B0604020202020204" pitchFamily="34" charset="0"/>
                <a:cs typeface="Arial" panose="020B0604020202020204" pitchFamily="34" charset="0"/>
              </a:rPr>
              <a:t>prevention study</a:t>
            </a:r>
            <a:r>
              <a:rPr lang="en-GB" b="1" baseline="30000" dirty="0">
                <a:solidFill>
                  <a:schemeClr val="accent1"/>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4046657661"/>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EA2AC600-919E-D34C-9214-CFE3D5C688C0}"/>
              </a:ext>
            </a:extLst>
          </p:cNvPr>
          <p:cNvSpPr>
            <a:spLocks noGrp="1"/>
          </p:cNvSpPr>
          <p:nvPr>
            <p:ph type="title"/>
          </p:nvPr>
        </p:nvSpPr>
        <p:spPr/>
        <p:txBody>
          <a:bodyPr/>
          <a:lstStyle/>
          <a:p>
            <a:r>
              <a:rPr lang="en-US"/>
              <a:t>Ezetimibe improves postprandial hyperlipemia and its induced endothelial dysfunction</a:t>
            </a:r>
            <a:endParaRPr lang="en-GB" dirty="0"/>
          </a:p>
        </p:txBody>
      </p:sp>
      <p:sp>
        <p:nvSpPr>
          <p:cNvPr id="10" name="Slide Number Placeholder 9">
            <a:extLst>
              <a:ext uri="{FF2B5EF4-FFF2-40B4-BE49-F238E27FC236}">
                <a16:creationId xmlns:a16="http://schemas.microsoft.com/office/drawing/2014/main" id="{30E8CA16-4C1B-D241-923D-B525F9C97078}"/>
              </a:ext>
            </a:extLst>
          </p:cNvPr>
          <p:cNvSpPr>
            <a:spLocks noGrp="1"/>
          </p:cNvSpPr>
          <p:nvPr>
            <p:ph type="sldNum" sz="quarter" idx="4"/>
          </p:nvPr>
        </p:nvSpPr>
        <p:spPr/>
        <p:txBody>
          <a:bodyPr/>
          <a:lstStyle/>
          <a:p>
            <a:fld id="{68D38F5C-D48A-4B52-844A-F8CF9C5D73EC}" type="slidenum">
              <a:rPr lang="es-ES" smtClean="0"/>
              <a:pPr/>
              <a:t>58</a:t>
            </a:fld>
            <a:endParaRPr lang="es-ES" dirty="0"/>
          </a:p>
        </p:txBody>
      </p:sp>
      <p:sp>
        <p:nvSpPr>
          <p:cNvPr id="13" name="Content Placeholder 12">
            <a:extLst>
              <a:ext uri="{FF2B5EF4-FFF2-40B4-BE49-F238E27FC236}">
                <a16:creationId xmlns:a16="http://schemas.microsoft.com/office/drawing/2014/main" id="{76344336-DF6E-BF4F-A853-872C4A00CD5B}"/>
              </a:ext>
            </a:extLst>
          </p:cNvPr>
          <p:cNvSpPr>
            <a:spLocks noGrp="1"/>
          </p:cNvSpPr>
          <p:nvPr>
            <p:ph sz="quarter" idx="15"/>
          </p:nvPr>
        </p:nvSpPr>
        <p:spPr/>
        <p:txBody>
          <a:bodyPr/>
          <a:lstStyle/>
          <a:p>
            <a:r>
              <a:rPr lang="en-GB" dirty="0"/>
              <a:t>Apo B, apolipoprotein B; AUC, area under the curve; FMD, low-mediated dilation; RLP-C, remnant lipoprotein cholesterol; TG, triglyceride</a:t>
            </a:r>
          </a:p>
          <a:p>
            <a:r>
              <a:rPr lang="en-GB" dirty="0" err="1"/>
              <a:t>Yunoki</a:t>
            </a:r>
            <a:r>
              <a:rPr lang="en-GB" dirty="0"/>
              <a:t> K, et al. Atherosclerosis. 2011;217:486-91</a:t>
            </a:r>
          </a:p>
        </p:txBody>
      </p:sp>
      <p:cxnSp>
        <p:nvCxnSpPr>
          <p:cNvPr id="36" name="Straight Connector 35">
            <a:extLst>
              <a:ext uri="{FF2B5EF4-FFF2-40B4-BE49-F238E27FC236}">
                <a16:creationId xmlns:a16="http://schemas.microsoft.com/office/drawing/2014/main" id="{CE593589-819A-074C-A561-50947D38A270}"/>
              </a:ext>
            </a:extLst>
          </p:cNvPr>
          <p:cNvCxnSpPr>
            <a:cxnSpLocks/>
          </p:cNvCxnSpPr>
          <p:nvPr/>
        </p:nvCxnSpPr>
        <p:spPr>
          <a:xfrm>
            <a:off x="549772" y="3467681"/>
            <a:ext cx="153175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779BA1AC-E8DF-1544-8E59-43A1D561C148}"/>
              </a:ext>
            </a:extLst>
          </p:cNvPr>
          <p:cNvSpPr txBox="1"/>
          <p:nvPr/>
        </p:nvSpPr>
        <p:spPr>
          <a:xfrm>
            <a:off x="903179" y="1907911"/>
            <a:ext cx="995465" cy="153888"/>
          </a:xfrm>
          <a:prstGeom prst="rect">
            <a:avLst/>
          </a:prstGeom>
          <a:noFill/>
        </p:spPr>
        <p:txBody>
          <a:bodyPr wrap="none" lIns="0" tIns="0" rIns="0" bIns="0" rtlCol="0">
            <a:spAutoFit/>
          </a:bodyPr>
          <a:lstStyle/>
          <a:p>
            <a:pPr algn="ctr"/>
            <a:r>
              <a:rPr lang="en-GB" sz="1000" b="1" dirty="0">
                <a:latin typeface="Arial" panose="020B0604020202020204" pitchFamily="34" charset="0"/>
                <a:ea typeface="Aileron" charset="0"/>
                <a:cs typeface="Arial" panose="020B0604020202020204" pitchFamily="34" charset="0"/>
              </a:rPr>
              <a:t>Ezetimibe group</a:t>
            </a:r>
          </a:p>
        </p:txBody>
      </p:sp>
      <p:cxnSp>
        <p:nvCxnSpPr>
          <p:cNvPr id="38" name="Straight Connector 37">
            <a:extLst>
              <a:ext uri="{FF2B5EF4-FFF2-40B4-BE49-F238E27FC236}">
                <a16:creationId xmlns:a16="http://schemas.microsoft.com/office/drawing/2014/main" id="{4716BB06-4656-A94E-8ABB-749032DD117E}"/>
              </a:ext>
            </a:extLst>
          </p:cNvPr>
          <p:cNvCxnSpPr>
            <a:cxnSpLocks/>
          </p:cNvCxnSpPr>
          <p:nvPr/>
        </p:nvCxnSpPr>
        <p:spPr>
          <a:xfrm flipV="1">
            <a:off x="552495" y="2143126"/>
            <a:ext cx="0" cy="132397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C81AF338-617B-AA4E-B099-7666F0888BB6}"/>
              </a:ext>
            </a:extLst>
          </p:cNvPr>
          <p:cNvSpPr txBox="1"/>
          <p:nvPr/>
        </p:nvSpPr>
        <p:spPr>
          <a:xfrm>
            <a:off x="901343" y="3536686"/>
            <a:ext cx="293350"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2 hour</a:t>
            </a:r>
          </a:p>
        </p:txBody>
      </p:sp>
      <p:cxnSp>
        <p:nvCxnSpPr>
          <p:cNvPr id="55" name="Straight Connector 54">
            <a:extLst>
              <a:ext uri="{FF2B5EF4-FFF2-40B4-BE49-F238E27FC236}">
                <a16:creationId xmlns:a16="http://schemas.microsoft.com/office/drawing/2014/main" id="{7180C6BD-DDE6-EE48-BC2B-672EBE006C57}"/>
              </a:ext>
            </a:extLst>
          </p:cNvPr>
          <p:cNvCxnSpPr>
            <a:cxnSpLocks/>
          </p:cNvCxnSpPr>
          <p:nvPr/>
        </p:nvCxnSpPr>
        <p:spPr>
          <a:xfrm flipV="1">
            <a:off x="506733" y="2937455"/>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7A3626EE-E9DC-0842-A4AE-01DECC19FA3D}"/>
              </a:ext>
            </a:extLst>
          </p:cNvPr>
          <p:cNvSpPr txBox="1"/>
          <p:nvPr/>
        </p:nvSpPr>
        <p:spPr>
          <a:xfrm>
            <a:off x="310052" y="2880823"/>
            <a:ext cx="173124"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150</a:t>
            </a:r>
          </a:p>
        </p:txBody>
      </p:sp>
      <p:sp>
        <p:nvSpPr>
          <p:cNvPr id="63" name="TextBox 62">
            <a:extLst>
              <a:ext uri="{FF2B5EF4-FFF2-40B4-BE49-F238E27FC236}">
                <a16:creationId xmlns:a16="http://schemas.microsoft.com/office/drawing/2014/main" id="{0E9D3ED5-6D40-FE42-B8FD-53B98B310BA8}"/>
              </a:ext>
            </a:extLst>
          </p:cNvPr>
          <p:cNvSpPr txBox="1"/>
          <p:nvPr/>
        </p:nvSpPr>
        <p:spPr>
          <a:xfrm>
            <a:off x="657673" y="3536686"/>
            <a:ext cx="12663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BL</a:t>
            </a:r>
          </a:p>
        </p:txBody>
      </p:sp>
      <p:cxnSp>
        <p:nvCxnSpPr>
          <p:cNvPr id="64" name="Straight Connector 63">
            <a:extLst>
              <a:ext uri="{FF2B5EF4-FFF2-40B4-BE49-F238E27FC236}">
                <a16:creationId xmlns:a16="http://schemas.microsoft.com/office/drawing/2014/main" id="{7A31B48F-FD46-624C-B288-D007571AB2F3}"/>
              </a:ext>
            </a:extLst>
          </p:cNvPr>
          <p:cNvCxnSpPr>
            <a:cxnSpLocks/>
          </p:cNvCxnSpPr>
          <p:nvPr/>
        </p:nvCxnSpPr>
        <p:spPr>
          <a:xfrm flipV="1">
            <a:off x="720770" y="3468864"/>
            <a:ext cx="447" cy="36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5" name="TextBox 64">
            <a:extLst>
              <a:ext uri="{FF2B5EF4-FFF2-40B4-BE49-F238E27FC236}">
                <a16:creationId xmlns:a16="http://schemas.microsoft.com/office/drawing/2014/main" id="{F48F6EF0-89B1-D549-853B-91928D324F2C}"/>
              </a:ext>
            </a:extLst>
          </p:cNvPr>
          <p:cNvSpPr txBox="1"/>
          <p:nvPr/>
        </p:nvSpPr>
        <p:spPr>
          <a:xfrm>
            <a:off x="1041146" y="3060436"/>
            <a:ext cx="40075" cy="123111"/>
          </a:xfrm>
          <a:prstGeom prst="rect">
            <a:avLst/>
          </a:prstGeom>
          <a:noFill/>
        </p:spPr>
        <p:txBody>
          <a:bodyPr wrap="none" lIns="0" tIns="0" rIns="0" bIns="0" rtlCol="0">
            <a:spAutoFit/>
          </a:bodyPr>
          <a:lstStyle/>
          <a:p>
            <a:pPr algn="ctr"/>
            <a:r>
              <a:rPr lang="en-GB" sz="800" b="1" dirty="0">
                <a:latin typeface="Arial" panose="020B0604020202020204" pitchFamily="34" charset="0"/>
                <a:ea typeface="Aileron" charset="0"/>
                <a:cs typeface="Arial" panose="020B0604020202020204" pitchFamily="34" charset="0"/>
              </a:rPr>
              <a:t>*</a:t>
            </a:r>
          </a:p>
        </p:txBody>
      </p:sp>
      <p:sp>
        <p:nvSpPr>
          <p:cNvPr id="83" name="TextBox 82">
            <a:extLst>
              <a:ext uri="{FF2B5EF4-FFF2-40B4-BE49-F238E27FC236}">
                <a16:creationId xmlns:a16="http://schemas.microsoft.com/office/drawing/2014/main" id="{51673FD4-EB6E-B641-8179-471BB7AD72B3}"/>
              </a:ext>
            </a:extLst>
          </p:cNvPr>
          <p:cNvSpPr txBox="1"/>
          <p:nvPr/>
        </p:nvSpPr>
        <p:spPr>
          <a:xfrm>
            <a:off x="893002" y="1636380"/>
            <a:ext cx="2875788" cy="153888"/>
          </a:xfrm>
          <a:prstGeom prst="rect">
            <a:avLst/>
          </a:prstGeom>
          <a:noFill/>
        </p:spPr>
        <p:txBody>
          <a:bodyPr wrap="none" lIns="0" tIns="0" rIns="0" bIns="0" rtlCol="0">
            <a:spAutoFit/>
          </a:bodyPr>
          <a:lstStyle/>
          <a:p>
            <a:pPr algn="ctr"/>
            <a:r>
              <a:rPr lang="en-GB" sz="1000" b="1" dirty="0">
                <a:latin typeface="Arial" panose="020B0604020202020204" pitchFamily="34" charset="0"/>
                <a:ea typeface="Aileron" charset="0"/>
                <a:cs typeface="Arial" panose="020B0604020202020204" pitchFamily="34" charset="0"/>
              </a:rPr>
              <a:t>Serum TG levels (before </a:t>
            </a:r>
            <a:r>
              <a:rPr lang="en-GB" sz="1000" b="1" dirty="0">
                <a:solidFill>
                  <a:schemeClr val="bg1"/>
                </a:solidFill>
                <a:latin typeface="Arial" panose="020B0604020202020204" pitchFamily="34" charset="0"/>
                <a:ea typeface="Aileron" charset="0"/>
                <a:cs typeface="Arial" panose="020B0604020202020204" pitchFamily="34" charset="0"/>
              </a:rPr>
              <a:t>–––</a:t>
            </a:r>
            <a:r>
              <a:rPr lang="en-GB" sz="1000" b="1" dirty="0">
                <a:latin typeface="Arial" panose="020B0604020202020204" pitchFamily="34" charset="0"/>
                <a:ea typeface="Aileron" charset="0"/>
                <a:cs typeface="Arial" panose="020B0604020202020204" pitchFamily="34" charset="0"/>
              </a:rPr>
              <a:t>, after 4 weeks </a:t>
            </a:r>
            <a:r>
              <a:rPr lang="en-GB" sz="1000" b="1" dirty="0">
                <a:solidFill>
                  <a:schemeClr val="bg1"/>
                </a:solidFill>
                <a:latin typeface="Arial" panose="020B0604020202020204" pitchFamily="34" charset="0"/>
                <a:ea typeface="Aileron" charset="0"/>
                <a:cs typeface="Arial" panose="020B0604020202020204" pitchFamily="34" charset="0"/>
              </a:rPr>
              <a:t>–––</a:t>
            </a:r>
            <a:r>
              <a:rPr lang="en-GB" sz="1000" b="1" dirty="0">
                <a:latin typeface="Arial" panose="020B0604020202020204" pitchFamily="34" charset="0"/>
                <a:ea typeface="Aileron" charset="0"/>
                <a:cs typeface="Arial" panose="020B0604020202020204" pitchFamily="34" charset="0"/>
              </a:rPr>
              <a:t>)</a:t>
            </a:r>
          </a:p>
        </p:txBody>
      </p:sp>
      <p:cxnSp>
        <p:nvCxnSpPr>
          <p:cNvPr id="84" name="Straight Connector 83">
            <a:extLst>
              <a:ext uri="{FF2B5EF4-FFF2-40B4-BE49-F238E27FC236}">
                <a16:creationId xmlns:a16="http://schemas.microsoft.com/office/drawing/2014/main" id="{2ADB4143-CFD7-4148-AF76-626F2709101C}"/>
              </a:ext>
            </a:extLst>
          </p:cNvPr>
          <p:cNvCxnSpPr>
            <a:cxnSpLocks/>
          </p:cNvCxnSpPr>
          <p:nvPr/>
        </p:nvCxnSpPr>
        <p:spPr>
          <a:xfrm flipV="1">
            <a:off x="1050970" y="3468864"/>
            <a:ext cx="447" cy="36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626BE1D2-3DFD-004F-872C-2211CC115655}"/>
              </a:ext>
            </a:extLst>
          </p:cNvPr>
          <p:cNvCxnSpPr>
            <a:cxnSpLocks/>
          </p:cNvCxnSpPr>
          <p:nvPr/>
        </p:nvCxnSpPr>
        <p:spPr>
          <a:xfrm flipV="1">
            <a:off x="506733" y="2150055"/>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8" name="TextBox 87">
            <a:extLst>
              <a:ext uri="{FF2B5EF4-FFF2-40B4-BE49-F238E27FC236}">
                <a16:creationId xmlns:a16="http://schemas.microsoft.com/office/drawing/2014/main" id="{0DF53503-00D0-4F47-8F32-04E6F4CB4986}"/>
              </a:ext>
            </a:extLst>
          </p:cNvPr>
          <p:cNvSpPr txBox="1"/>
          <p:nvPr/>
        </p:nvSpPr>
        <p:spPr>
          <a:xfrm>
            <a:off x="310052" y="2093423"/>
            <a:ext cx="173124"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300</a:t>
            </a:r>
          </a:p>
        </p:txBody>
      </p:sp>
      <p:cxnSp>
        <p:nvCxnSpPr>
          <p:cNvPr id="89" name="Straight Connector 88">
            <a:extLst>
              <a:ext uri="{FF2B5EF4-FFF2-40B4-BE49-F238E27FC236}">
                <a16:creationId xmlns:a16="http://schemas.microsoft.com/office/drawing/2014/main" id="{39C8AA40-9D42-3446-B7E8-4D64B2128856}"/>
              </a:ext>
            </a:extLst>
          </p:cNvPr>
          <p:cNvCxnSpPr>
            <a:cxnSpLocks/>
          </p:cNvCxnSpPr>
          <p:nvPr/>
        </p:nvCxnSpPr>
        <p:spPr>
          <a:xfrm flipV="1">
            <a:off x="506733" y="2407230"/>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0" name="TextBox 89">
            <a:extLst>
              <a:ext uri="{FF2B5EF4-FFF2-40B4-BE49-F238E27FC236}">
                <a16:creationId xmlns:a16="http://schemas.microsoft.com/office/drawing/2014/main" id="{D5E5FD4E-6920-C848-AC9E-4D3C7E317860}"/>
              </a:ext>
            </a:extLst>
          </p:cNvPr>
          <p:cNvSpPr txBox="1"/>
          <p:nvPr/>
        </p:nvSpPr>
        <p:spPr>
          <a:xfrm>
            <a:off x="310052" y="2350598"/>
            <a:ext cx="173124"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250</a:t>
            </a:r>
          </a:p>
        </p:txBody>
      </p:sp>
      <p:cxnSp>
        <p:nvCxnSpPr>
          <p:cNvPr id="91" name="Straight Connector 90">
            <a:extLst>
              <a:ext uri="{FF2B5EF4-FFF2-40B4-BE49-F238E27FC236}">
                <a16:creationId xmlns:a16="http://schemas.microsoft.com/office/drawing/2014/main" id="{7A4AEE6B-8F18-7C4C-BFB2-5E20D5410081}"/>
              </a:ext>
            </a:extLst>
          </p:cNvPr>
          <p:cNvCxnSpPr>
            <a:cxnSpLocks/>
          </p:cNvCxnSpPr>
          <p:nvPr/>
        </p:nvCxnSpPr>
        <p:spPr>
          <a:xfrm flipV="1">
            <a:off x="506733" y="2673930"/>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2" name="TextBox 91">
            <a:extLst>
              <a:ext uri="{FF2B5EF4-FFF2-40B4-BE49-F238E27FC236}">
                <a16:creationId xmlns:a16="http://schemas.microsoft.com/office/drawing/2014/main" id="{2E300105-6A54-564B-877B-A965814C7107}"/>
              </a:ext>
            </a:extLst>
          </p:cNvPr>
          <p:cNvSpPr txBox="1"/>
          <p:nvPr/>
        </p:nvSpPr>
        <p:spPr>
          <a:xfrm>
            <a:off x="310052" y="2617298"/>
            <a:ext cx="173124"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200</a:t>
            </a:r>
          </a:p>
        </p:txBody>
      </p:sp>
      <p:cxnSp>
        <p:nvCxnSpPr>
          <p:cNvPr id="93" name="Straight Connector 92">
            <a:extLst>
              <a:ext uri="{FF2B5EF4-FFF2-40B4-BE49-F238E27FC236}">
                <a16:creationId xmlns:a16="http://schemas.microsoft.com/office/drawing/2014/main" id="{809CD1E1-5E21-584E-A2CA-FABE439392DF}"/>
              </a:ext>
            </a:extLst>
          </p:cNvPr>
          <p:cNvCxnSpPr>
            <a:cxnSpLocks/>
          </p:cNvCxnSpPr>
          <p:nvPr/>
        </p:nvCxnSpPr>
        <p:spPr>
          <a:xfrm flipV="1">
            <a:off x="506733" y="3204155"/>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4" name="TextBox 93">
            <a:extLst>
              <a:ext uri="{FF2B5EF4-FFF2-40B4-BE49-F238E27FC236}">
                <a16:creationId xmlns:a16="http://schemas.microsoft.com/office/drawing/2014/main" id="{B29ABE0B-7AC0-434B-94CC-E3914A513ADC}"/>
              </a:ext>
            </a:extLst>
          </p:cNvPr>
          <p:cNvSpPr txBox="1"/>
          <p:nvPr/>
        </p:nvSpPr>
        <p:spPr>
          <a:xfrm>
            <a:off x="310052" y="3147523"/>
            <a:ext cx="173124"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100</a:t>
            </a:r>
          </a:p>
        </p:txBody>
      </p:sp>
      <p:cxnSp>
        <p:nvCxnSpPr>
          <p:cNvPr id="95" name="Straight Connector 94">
            <a:extLst>
              <a:ext uri="{FF2B5EF4-FFF2-40B4-BE49-F238E27FC236}">
                <a16:creationId xmlns:a16="http://schemas.microsoft.com/office/drawing/2014/main" id="{39B34335-66B2-4745-8FFF-41E62F3A38A2}"/>
              </a:ext>
            </a:extLst>
          </p:cNvPr>
          <p:cNvCxnSpPr>
            <a:cxnSpLocks/>
          </p:cNvCxnSpPr>
          <p:nvPr/>
        </p:nvCxnSpPr>
        <p:spPr>
          <a:xfrm flipV="1">
            <a:off x="506733" y="3467680"/>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14A307A8-E6D3-9241-ADD0-0166C5C71E99}"/>
              </a:ext>
            </a:extLst>
          </p:cNvPr>
          <p:cNvSpPr txBox="1"/>
          <p:nvPr/>
        </p:nvSpPr>
        <p:spPr>
          <a:xfrm>
            <a:off x="367760" y="3407873"/>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50</a:t>
            </a:r>
          </a:p>
        </p:txBody>
      </p:sp>
      <p:sp>
        <p:nvSpPr>
          <p:cNvPr id="97" name="TextBox 96">
            <a:extLst>
              <a:ext uri="{FF2B5EF4-FFF2-40B4-BE49-F238E27FC236}">
                <a16:creationId xmlns:a16="http://schemas.microsoft.com/office/drawing/2014/main" id="{0F2D466D-61D4-4647-A33E-015F1312DA7A}"/>
              </a:ext>
            </a:extLst>
          </p:cNvPr>
          <p:cNvSpPr txBox="1"/>
          <p:nvPr/>
        </p:nvSpPr>
        <p:spPr>
          <a:xfrm>
            <a:off x="357203" y="1923674"/>
            <a:ext cx="341440" cy="123111"/>
          </a:xfrm>
          <a:prstGeom prst="rect">
            <a:avLst/>
          </a:prstGeom>
          <a:noFill/>
        </p:spPr>
        <p:txBody>
          <a:bodyPr wrap="none" lIns="0" tIns="0" rIns="0" bIns="0" rtlCol="0">
            <a:spAutoFit/>
          </a:bodyPr>
          <a:lstStyle/>
          <a:p>
            <a:pPr algn="ctr"/>
            <a:r>
              <a:rPr lang="en-GB" sz="800" b="1" dirty="0">
                <a:latin typeface="Arial" panose="020B0604020202020204" pitchFamily="34" charset="0"/>
                <a:ea typeface="Aileron" charset="0"/>
                <a:cs typeface="Arial" panose="020B0604020202020204" pitchFamily="34" charset="0"/>
              </a:rPr>
              <a:t>(mg/dl)</a:t>
            </a:r>
          </a:p>
        </p:txBody>
      </p:sp>
      <p:sp>
        <p:nvSpPr>
          <p:cNvPr id="101" name="TextBox 100">
            <a:extLst>
              <a:ext uri="{FF2B5EF4-FFF2-40B4-BE49-F238E27FC236}">
                <a16:creationId xmlns:a16="http://schemas.microsoft.com/office/drawing/2014/main" id="{D2E4F262-BD3A-4149-83D1-A0C3123AAB76}"/>
              </a:ext>
            </a:extLst>
          </p:cNvPr>
          <p:cNvSpPr txBox="1"/>
          <p:nvPr/>
        </p:nvSpPr>
        <p:spPr>
          <a:xfrm>
            <a:off x="1244243" y="3536686"/>
            <a:ext cx="293350"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4 hour</a:t>
            </a:r>
          </a:p>
        </p:txBody>
      </p:sp>
      <p:cxnSp>
        <p:nvCxnSpPr>
          <p:cNvPr id="102" name="Straight Connector 101">
            <a:extLst>
              <a:ext uri="{FF2B5EF4-FFF2-40B4-BE49-F238E27FC236}">
                <a16:creationId xmlns:a16="http://schemas.microsoft.com/office/drawing/2014/main" id="{AB42D690-011C-7F47-A102-7188955B42C9}"/>
              </a:ext>
            </a:extLst>
          </p:cNvPr>
          <p:cNvCxnSpPr>
            <a:cxnSpLocks/>
          </p:cNvCxnSpPr>
          <p:nvPr/>
        </p:nvCxnSpPr>
        <p:spPr>
          <a:xfrm flipV="1">
            <a:off x="1393870" y="3468864"/>
            <a:ext cx="447" cy="36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3" name="TextBox 102">
            <a:extLst>
              <a:ext uri="{FF2B5EF4-FFF2-40B4-BE49-F238E27FC236}">
                <a16:creationId xmlns:a16="http://schemas.microsoft.com/office/drawing/2014/main" id="{BE2BA33A-5893-AC47-977B-8BC7FED90640}"/>
              </a:ext>
            </a:extLst>
          </p:cNvPr>
          <p:cNvSpPr txBox="1"/>
          <p:nvPr/>
        </p:nvSpPr>
        <p:spPr>
          <a:xfrm>
            <a:off x="1577618" y="3536686"/>
            <a:ext cx="293350"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6 hour</a:t>
            </a:r>
          </a:p>
        </p:txBody>
      </p:sp>
      <p:cxnSp>
        <p:nvCxnSpPr>
          <p:cNvPr id="104" name="Straight Connector 103">
            <a:extLst>
              <a:ext uri="{FF2B5EF4-FFF2-40B4-BE49-F238E27FC236}">
                <a16:creationId xmlns:a16="http://schemas.microsoft.com/office/drawing/2014/main" id="{D2901EFE-8891-3649-B049-F4CBB752D708}"/>
              </a:ext>
            </a:extLst>
          </p:cNvPr>
          <p:cNvCxnSpPr>
            <a:cxnSpLocks/>
          </p:cNvCxnSpPr>
          <p:nvPr/>
        </p:nvCxnSpPr>
        <p:spPr>
          <a:xfrm flipV="1">
            <a:off x="1727245" y="3468864"/>
            <a:ext cx="447" cy="36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5" name="TextBox 104">
            <a:extLst>
              <a:ext uri="{FF2B5EF4-FFF2-40B4-BE49-F238E27FC236}">
                <a16:creationId xmlns:a16="http://schemas.microsoft.com/office/drawing/2014/main" id="{DD79E9A7-B772-EA42-BEFF-CEA20A859FAC}"/>
              </a:ext>
            </a:extLst>
          </p:cNvPr>
          <p:cNvSpPr txBox="1"/>
          <p:nvPr/>
        </p:nvSpPr>
        <p:spPr>
          <a:xfrm>
            <a:off x="1914168" y="3536686"/>
            <a:ext cx="293350"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8 hour</a:t>
            </a:r>
          </a:p>
        </p:txBody>
      </p:sp>
      <p:cxnSp>
        <p:nvCxnSpPr>
          <p:cNvPr id="106" name="Straight Connector 105">
            <a:extLst>
              <a:ext uri="{FF2B5EF4-FFF2-40B4-BE49-F238E27FC236}">
                <a16:creationId xmlns:a16="http://schemas.microsoft.com/office/drawing/2014/main" id="{DE8C6C0E-821E-FA46-85FC-102F3EB02AC7}"/>
              </a:ext>
            </a:extLst>
          </p:cNvPr>
          <p:cNvCxnSpPr>
            <a:cxnSpLocks/>
          </p:cNvCxnSpPr>
          <p:nvPr/>
        </p:nvCxnSpPr>
        <p:spPr>
          <a:xfrm flipV="1">
            <a:off x="2063795" y="3468864"/>
            <a:ext cx="447" cy="36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10" name="Group 109">
            <a:extLst>
              <a:ext uri="{FF2B5EF4-FFF2-40B4-BE49-F238E27FC236}">
                <a16:creationId xmlns:a16="http://schemas.microsoft.com/office/drawing/2014/main" id="{552879F8-DAAF-A84A-BABB-25727D6B43AF}"/>
              </a:ext>
            </a:extLst>
          </p:cNvPr>
          <p:cNvGrpSpPr/>
          <p:nvPr/>
        </p:nvGrpSpPr>
        <p:grpSpPr>
          <a:xfrm>
            <a:off x="1029753" y="2968625"/>
            <a:ext cx="58002" cy="72000"/>
            <a:chOff x="1021498" y="3048000"/>
            <a:chExt cx="58002" cy="125314"/>
          </a:xfrm>
        </p:grpSpPr>
        <p:cxnSp>
          <p:nvCxnSpPr>
            <p:cNvPr id="68" name="Straight Connector 67">
              <a:extLst>
                <a:ext uri="{FF2B5EF4-FFF2-40B4-BE49-F238E27FC236}">
                  <a16:creationId xmlns:a16="http://schemas.microsoft.com/office/drawing/2014/main" id="{2B384816-5BB5-4444-BA08-37472CC0D794}"/>
                </a:ext>
              </a:extLst>
            </p:cNvPr>
            <p:cNvCxnSpPr>
              <a:cxnSpLocks/>
            </p:cNvCxnSpPr>
            <p:nvPr/>
          </p:nvCxnSpPr>
          <p:spPr>
            <a:xfrm flipV="1">
              <a:off x="1050499" y="3048000"/>
              <a:ext cx="0" cy="121864"/>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7B1201D3-9290-FF46-B448-935D1CB56E85}"/>
                </a:ext>
              </a:extLst>
            </p:cNvPr>
            <p:cNvCxnSpPr>
              <a:cxnSpLocks/>
            </p:cNvCxnSpPr>
            <p:nvPr/>
          </p:nvCxnSpPr>
          <p:spPr>
            <a:xfrm flipH="1">
              <a:off x="1021498" y="3173314"/>
              <a:ext cx="58002"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111" name="TextBox 110">
            <a:extLst>
              <a:ext uri="{FF2B5EF4-FFF2-40B4-BE49-F238E27FC236}">
                <a16:creationId xmlns:a16="http://schemas.microsoft.com/office/drawing/2014/main" id="{46BF2A8E-56CD-884C-9621-EA6F07F9011F}"/>
              </a:ext>
            </a:extLst>
          </p:cNvPr>
          <p:cNvSpPr txBox="1"/>
          <p:nvPr/>
        </p:nvSpPr>
        <p:spPr>
          <a:xfrm>
            <a:off x="272140" y="1636380"/>
            <a:ext cx="136256" cy="153888"/>
          </a:xfrm>
          <a:prstGeom prst="rect">
            <a:avLst/>
          </a:prstGeom>
          <a:noFill/>
        </p:spPr>
        <p:txBody>
          <a:bodyPr wrap="none" lIns="0" tIns="0" rIns="0" bIns="0" rtlCol="0">
            <a:spAutoFit/>
          </a:bodyPr>
          <a:lstStyle/>
          <a:p>
            <a:pPr algn="ctr"/>
            <a:r>
              <a:rPr lang="en-GB" sz="1000" b="1" dirty="0">
                <a:latin typeface="Arial" panose="020B0604020202020204" pitchFamily="34" charset="0"/>
                <a:ea typeface="Aileron" charset="0"/>
                <a:cs typeface="Arial" panose="020B0604020202020204" pitchFamily="34" charset="0"/>
              </a:rPr>
              <a:t>A)</a:t>
            </a:r>
          </a:p>
        </p:txBody>
      </p:sp>
      <p:grpSp>
        <p:nvGrpSpPr>
          <p:cNvPr id="112" name="Group 111">
            <a:extLst>
              <a:ext uri="{FF2B5EF4-FFF2-40B4-BE49-F238E27FC236}">
                <a16:creationId xmlns:a16="http://schemas.microsoft.com/office/drawing/2014/main" id="{1D473AA0-7796-B645-8FA6-EF51AAC8E4BD}"/>
              </a:ext>
            </a:extLst>
          </p:cNvPr>
          <p:cNvGrpSpPr/>
          <p:nvPr/>
        </p:nvGrpSpPr>
        <p:grpSpPr>
          <a:xfrm>
            <a:off x="1363128" y="2971800"/>
            <a:ext cx="58002" cy="108000"/>
            <a:chOff x="1021498" y="3048000"/>
            <a:chExt cx="58002" cy="125314"/>
          </a:xfrm>
        </p:grpSpPr>
        <p:cxnSp>
          <p:nvCxnSpPr>
            <p:cNvPr id="113" name="Straight Connector 112">
              <a:extLst>
                <a:ext uri="{FF2B5EF4-FFF2-40B4-BE49-F238E27FC236}">
                  <a16:creationId xmlns:a16="http://schemas.microsoft.com/office/drawing/2014/main" id="{72C7AFE0-AE2E-A449-87A0-E761CBB9681A}"/>
                </a:ext>
              </a:extLst>
            </p:cNvPr>
            <p:cNvCxnSpPr>
              <a:cxnSpLocks/>
            </p:cNvCxnSpPr>
            <p:nvPr/>
          </p:nvCxnSpPr>
          <p:spPr>
            <a:xfrm flipV="1">
              <a:off x="1050499" y="3048000"/>
              <a:ext cx="0" cy="121864"/>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D96A8CE5-73EC-524B-A554-B0E6580CD8B9}"/>
                </a:ext>
              </a:extLst>
            </p:cNvPr>
            <p:cNvCxnSpPr>
              <a:cxnSpLocks/>
            </p:cNvCxnSpPr>
            <p:nvPr/>
          </p:nvCxnSpPr>
          <p:spPr>
            <a:xfrm flipH="1">
              <a:off x="1021498" y="3173314"/>
              <a:ext cx="58002"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16" name="Group 115">
            <a:extLst>
              <a:ext uri="{FF2B5EF4-FFF2-40B4-BE49-F238E27FC236}">
                <a16:creationId xmlns:a16="http://schemas.microsoft.com/office/drawing/2014/main" id="{33A9A346-6DEA-1042-845E-A7DB9B1230CF}"/>
              </a:ext>
            </a:extLst>
          </p:cNvPr>
          <p:cNvGrpSpPr/>
          <p:nvPr/>
        </p:nvGrpSpPr>
        <p:grpSpPr>
          <a:xfrm>
            <a:off x="1702853" y="3149600"/>
            <a:ext cx="58002" cy="72000"/>
            <a:chOff x="1021498" y="3048000"/>
            <a:chExt cx="58002" cy="125314"/>
          </a:xfrm>
        </p:grpSpPr>
        <p:cxnSp>
          <p:nvCxnSpPr>
            <p:cNvPr id="117" name="Straight Connector 116">
              <a:extLst>
                <a:ext uri="{FF2B5EF4-FFF2-40B4-BE49-F238E27FC236}">
                  <a16:creationId xmlns:a16="http://schemas.microsoft.com/office/drawing/2014/main" id="{72B9759C-9D16-AF43-9547-D931F0D28B49}"/>
                </a:ext>
              </a:extLst>
            </p:cNvPr>
            <p:cNvCxnSpPr>
              <a:cxnSpLocks/>
            </p:cNvCxnSpPr>
            <p:nvPr/>
          </p:nvCxnSpPr>
          <p:spPr>
            <a:xfrm flipV="1">
              <a:off x="1050499" y="3048000"/>
              <a:ext cx="0" cy="121864"/>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4F647C2D-8748-424B-9590-6A8669906CA2}"/>
                </a:ext>
              </a:extLst>
            </p:cNvPr>
            <p:cNvCxnSpPr>
              <a:cxnSpLocks/>
            </p:cNvCxnSpPr>
            <p:nvPr/>
          </p:nvCxnSpPr>
          <p:spPr>
            <a:xfrm flipH="1">
              <a:off x="1021498" y="3173314"/>
              <a:ext cx="58002"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20" name="Group 119">
            <a:extLst>
              <a:ext uri="{FF2B5EF4-FFF2-40B4-BE49-F238E27FC236}">
                <a16:creationId xmlns:a16="http://schemas.microsoft.com/office/drawing/2014/main" id="{853BF132-A9DD-4945-A889-8D3A2728F197}"/>
              </a:ext>
            </a:extLst>
          </p:cNvPr>
          <p:cNvGrpSpPr/>
          <p:nvPr/>
        </p:nvGrpSpPr>
        <p:grpSpPr>
          <a:xfrm>
            <a:off x="2039403" y="3305175"/>
            <a:ext cx="58002" cy="36000"/>
            <a:chOff x="1021498" y="3048000"/>
            <a:chExt cx="58002" cy="125314"/>
          </a:xfrm>
        </p:grpSpPr>
        <p:cxnSp>
          <p:nvCxnSpPr>
            <p:cNvPr id="121" name="Straight Connector 120">
              <a:extLst>
                <a:ext uri="{FF2B5EF4-FFF2-40B4-BE49-F238E27FC236}">
                  <a16:creationId xmlns:a16="http://schemas.microsoft.com/office/drawing/2014/main" id="{6DB5A312-40A8-B347-8389-9D4C16CB9857}"/>
                </a:ext>
              </a:extLst>
            </p:cNvPr>
            <p:cNvCxnSpPr>
              <a:cxnSpLocks/>
            </p:cNvCxnSpPr>
            <p:nvPr/>
          </p:nvCxnSpPr>
          <p:spPr>
            <a:xfrm flipV="1">
              <a:off x="1050499" y="3048000"/>
              <a:ext cx="0" cy="121864"/>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a:extLst>
                <a:ext uri="{FF2B5EF4-FFF2-40B4-BE49-F238E27FC236}">
                  <a16:creationId xmlns:a16="http://schemas.microsoft.com/office/drawing/2014/main" id="{93E59163-D4FC-6748-AF3E-06E6EC12D182}"/>
                </a:ext>
              </a:extLst>
            </p:cNvPr>
            <p:cNvCxnSpPr>
              <a:cxnSpLocks/>
            </p:cNvCxnSpPr>
            <p:nvPr/>
          </p:nvCxnSpPr>
          <p:spPr>
            <a:xfrm flipH="1">
              <a:off x="1021498" y="3173314"/>
              <a:ext cx="58002"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124" name="TextBox 123">
            <a:extLst>
              <a:ext uri="{FF2B5EF4-FFF2-40B4-BE49-F238E27FC236}">
                <a16:creationId xmlns:a16="http://schemas.microsoft.com/office/drawing/2014/main" id="{015E7DF8-A374-814C-AD01-D1DFF0099B97}"/>
              </a:ext>
            </a:extLst>
          </p:cNvPr>
          <p:cNvSpPr txBox="1"/>
          <p:nvPr/>
        </p:nvSpPr>
        <p:spPr>
          <a:xfrm>
            <a:off x="1368171" y="3104886"/>
            <a:ext cx="40075" cy="123111"/>
          </a:xfrm>
          <a:prstGeom prst="rect">
            <a:avLst/>
          </a:prstGeom>
          <a:noFill/>
        </p:spPr>
        <p:txBody>
          <a:bodyPr wrap="none" lIns="0" tIns="0" rIns="0" bIns="0" rtlCol="0">
            <a:spAutoFit/>
          </a:bodyPr>
          <a:lstStyle/>
          <a:p>
            <a:pPr algn="ctr"/>
            <a:r>
              <a:rPr lang="en-GB" sz="800" b="1" dirty="0">
                <a:latin typeface="Arial" panose="020B0604020202020204" pitchFamily="34" charset="0"/>
                <a:ea typeface="Aileron" charset="0"/>
                <a:cs typeface="Arial" panose="020B0604020202020204" pitchFamily="34" charset="0"/>
              </a:rPr>
              <a:t>*</a:t>
            </a:r>
          </a:p>
        </p:txBody>
      </p:sp>
      <p:sp>
        <p:nvSpPr>
          <p:cNvPr id="125" name="TextBox 124">
            <a:extLst>
              <a:ext uri="{FF2B5EF4-FFF2-40B4-BE49-F238E27FC236}">
                <a16:creationId xmlns:a16="http://schemas.microsoft.com/office/drawing/2014/main" id="{A827BB01-1F22-7D49-AD75-0582DB78091C}"/>
              </a:ext>
            </a:extLst>
          </p:cNvPr>
          <p:cNvSpPr txBox="1"/>
          <p:nvPr/>
        </p:nvSpPr>
        <p:spPr>
          <a:xfrm>
            <a:off x="1714246" y="3241411"/>
            <a:ext cx="40075" cy="123111"/>
          </a:xfrm>
          <a:prstGeom prst="rect">
            <a:avLst/>
          </a:prstGeom>
          <a:noFill/>
        </p:spPr>
        <p:txBody>
          <a:bodyPr wrap="none" lIns="0" tIns="0" rIns="0" bIns="0" rtlCol="0">
            <a:spAutoFit/>
          </a:bodyPr>
          <a:lstStyle/>
          <a:p>
            <a:pPr algn="ctr"/>
            <a:r>
              <a:rPr lang="en-GB" sz="800" b="1" dirty="0">
                <a:latin typeface="Arial" panose="020B0604020202020204" pitchFamily="34" charset="0"/>
                <a:ea typeface="Aileron" charset="0"/>
                <a:cs typeface="Arial" panose="020B0604020202020204" pitchFamily="34" charset="0"/>
              </a:rPr>
              <a:t>*</a:t>
            </a:r>
          </a:p>
        </p:txBody>
      </p:sp>
      <p:sp>
        <p:nvSpPr>
          <p:cNvPr id="126" name="TextBox 125">
            <a:extLst>
              <a:ext uri="{FF2B5EF4-FFF2-40B4-BE49-F238E27FC236}">
                <a16:creationId xmlns:a16="http://schemas.microsoft.com/office/drawing/2014/main" id="{98BFB5E7-8353-3E4D-B40B-C4B3AF0A0EBE}"/>
              </a:ext>
            </a:extLst>
          </p:cNvPr>
          <p:cNvSpPr txBox="1"/>
          <p:nvPr/>
        </p:nvSpPr>
        <p:spPr>
          <a:xfrm>
            <a:off x="701421" y="3327136"/>
            <a:ext cx="40075" cy="123111"/>
          </a:xfrm>
          <a:prstGeom prst="rect">
            <a:avLst/>
          </a:prstGeom>
          <a:noFill/>
        </p:spPr>
        <p:txBody>
          <a:bodyPr wrap="none" lIns="0" tIns="0" rIns="0" bIns="0" rtlCol="0">
            <a:spAutoFit/>
          </a:bodyPr>
          <a:lstStyle/>
          <a:p>
            <a:pPr algn="ctr"/>
            <a:r>
              <a:rPr lang="en-GB" sz="800" b="1" dirty="0">
                <a:latin typeface="Arial" panose="020B0604020202020204" pitchFamily="34" charset="0"/>
                <a:ea typeface="Aileron" charset="0"/>
                <a:cs typeface="Arial" panose="020B0604020202020204" pitchFamily="34" charset="0"/>
              </a:rPr>
              <a:t>*</a:t>
            </a:r>
          </a:p>
        </p:txBody>
      </p:sp>
      <p:grpSp>
        <p:nvGrpSpPr>
          <p:cNvPr id="127" name="Group 126">
            <a:extLst>
              <a:ext uri="{FF2B5EF4-FFF2-40B4-BE49-F238E27FC236}">
                <a16:creationId xmlns:a16="http://schemas.microsoft.com/office/drawing/2014/main" id="{30C0FE3E-4A78-7943-B26B-8245975A3C2B}"/>
              </a:ext>
            </a:extLst>
          </p:cNvPr>
          <p:cNvGrpSpPr/>
          <p:nvPr/>
        </p:nvGrpSpPr>
        <p:grpSpPr>
          <a:xfrm>
            <a:off x="690028" y="3244850"/>
            <a:ext cx="58002" cy="72000"/>
            <a:chOff x="1021498" y="3048000"/>
            <a:chExt cx="58002" cy="125314"/>
          </a:xfrm>
        </p:grpSpPr>
        <p:cxnSp>
          <p:nvCxnSpPr>
            <p:cNvPr id="128" name="Straight Connector 127">
              <a:extLst>
                <a:ext uri="{FF2B5EF4-FFF2-40B4-BE49-F238E27FC236}">
                  <a16:creationId xmlns:a16="http://schemas.microsoft.com/office/drawing/2014/main" id="{BD45B7D1-9D1F-2A46-AD83-130C5A1B9E8C}"/>
                </a:ext>
              </a:extLst>
            </p:cNvPr>
            <p:cNvCxnSpPr>
              <a:cxnSpLocks/>
            </p:cNvCxnSpPr>
            <p:nvPr/>
          </p:nvCxnSpPr>
          <p:spPr>
            <a:xfrm flipV="1">
              <a:off x="1050499" y="3048000"/>
              <a:ext cx="0" cy="121864"/>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a:extLst>
                <a:ext uri="{FF2B5EF4-FFF2-40B4-BE49-F238E27FC236}">
                  <a16:creationId xmlns:a16="http://schemas.microsoft.com/office/drawing/2014/main" id="{5EDBA49B-686A-0A4C-97B1-A5E2647D97EB}"/>
                </a:ext>
              </a:extLst>
            </p:cNvPr>
            <p:cNvCxnSpPr>
              <a:cxnSpLocks/>
            </p:cNvCxnSpPr>
            <p:nvPr/>
          </p:nvCxnSpPr>
          <p:spPr>
            <a:xfrm flipH="1">
              <a:off x="1021498" y="3173314"/>
              <a:ext cx="58002"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131" name="Freeform 130">
            <a:extLst>
              <a:ext uri="{FF2B5EF4-FFF2-40B4-BE49-F238E27FC236}">
                <a16:creationId xmlns:a16="http://schemas.microsoft.com/office/drawing/2014/main" id="{B33890B4-B91B-334B-A074-E35211A9595A}"/>
              </a:ext>
            </a:extLst>
          </p:cNvPr>
          <p:cNvSpPr/>
          <p:nvPr/>
        </p:nvSpPr>
        <p:spPr>
          <a:xfrm>
            <a:off x="716280" y="2971800"/>
            <a:ext cx="1365250" cy="307975"/>
          </a:xfrm>
          <a:custGeom>
            <a:avLst/>
            <a:gdLst>
              <a:gd name="connsiteX0" fmla="*/ 0 w 1365250"/>
              <a:gd name="connsiteY0" fmla="*/ 288925 h 307975"/>
              <a:gd name="connsiteX1" fmla="*/ 342900 w 1365250"/>
              <a:gd name="connsiteY1" fmla="*/ 0 h 307975"/>
              <a:gd name="connsiteX2" fmla="*/ 663575 w 1365250"/>
              <a:gd name="connsiteY2" fmla="*/ 6350 h 307975"/>
              <a:gd name="connsiteX3" fmla="*/ 1012825 w 1365250"/>
              <a:gd name="connsiteY3" fmla="*/ 187325 h 307975"/>
              <a:gd name="connsiteX4" fmla="*/ 1365250 w 1365250"/>
              <a:gd name="connsiteY4" fmla="*/ 307975 h 307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0" h="307975">
                <a:moveTo>
                  <a:pt x="0" y="288925"/>
                </a:moveTo>
                <a:lnTo>
                  <a:pt x="342900" y="0"/>
                </a:lnTo>
                <a:lnTo>
                  <a:pt x="663575" y="6350"/>
                </a:lnTo>
                <a:lnTo>
                  <a:pt x="1012825" y="187325"/>
                </a:lnTo>
                <a:lnTo>
                  <a:pt x="1365250" y="307975"/>
                </a:lnTo>
              </a:path>
            </a:pathLst>
          </a:custGeom>
          <a:noFill/>
          <a:ln w="19050">
            <a:solidFill>
              <a:schemeClr val="accent1"/>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6C5CBF2B-97D9-174A-9FF5-96966263BD12}"/>
              </a:ext>
            </a:extLst>
          </p:cNvPr>
          <p:cNvSpPr/>
          <p:nvPr/>
        </p:nvSpPr>
        <p:spPr>
          <a:xfrm>
            <a:off x="1026179" y="2937841"/>
            <a:ext cx="63748" cy="63748"/>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115" name="Oval 114">
            <a:extLst>
              <a:ext uri="{FF2B5EF4-FFF2-40B4-BE49-F238E27FC236}">
                <a16:creationId xmlns:a16="http://schemas.microsoft.com/office/drawing/2014/main" id="{31966168-ED3F-4740-B7DF-E2E89F3BE8A2}"/>
              </a:ext>
            </a:extLst>
          </p:cNvPr>
          <p:cNvSpPr/>
          <p:nvPr/>
        </p:nvSpPr>
        <p:spPr>
          <a:xfrm>
            <a:off x="1359554" y="2947366"/>
            <a:ext cx="63748" cy="63748"/>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119" name="Oval 118">
            <a:extLst>
              <a:ext uri="{FF2B5EF4-FFF2-40B4-BE49-F238E27FC236}">
                <a16:creationId xmlns:a16="http://schemas.microsoft.com/office/drawing/2014/main" id="{A6A2CC1C-4C82-2840-BA8D-4713621CD0F7}"/>
              </a:ext>
            </a:extLst>
          </p:cNvPr>
          <p:cNvSpPr/>
          <p:nvPr/>
        </p:nvSpPr>
        <p:spPr>
          <a:xfrm>
            <a:off x="1699279" y="3125166"/>
            <a:ext cx="63748" cy="63748"/>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123" name="Oval 122">
            <a:extLst>
              <a:ext uri="{FF2B5EF4-FFF2-40B4-BE49-F238E27FC236}">
                <a16:creationId xmlns:a16="http://schemas.microsoft.com/office/drawing/2014/main" id="{B400D333-2C8B-C045-9602-A7A1AA8C0479}"/>
              </a:ext>
            </a:extLst>
          </p:cNvPr>
          <p:cNvSpPr/>
          <p:nvPr/>
        </p:nvSpPr>
        <p:spPr>
          <a:xfrm>
            <a:off x="2035829" y="3245816"/>
            <a:ext cx="63748" cy="63748"/>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130" name="Oval 129">
            <a:extLst>
              <a:ext uri="{FF2B5EF4-FFF2-40B4-BE49-F238E27FC236}">
                <a16:creationId xmlns:a16="http://schemas.microsoft.com/office/drawing/2014/main" id="{5E467AC1-AC06-B246-9F09-893E43155D8B}"/>
              </a:ext>
            </a:extLst>
          </p:cNvPr>
          <p:cNvSpPr/>
          <p:nvPr/>
        </p:nvSpPr>
        <p:spPr>
          <a:xfrm>
            <a:off x="686454" y="3226766"/>
            <a:ext cx="63748" cy="63748"/>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133" name="Group 132">
            <a:extLst>
              <a:ext uri="{FF2B5EF4-FFF2-40B4-BE49-F238E27FC236}">
                <a16:creationId xmlns:a16="http://schemas.microsoft.com/office/drawing/2014/main" id="{738A78A4-ED6F-CF40-8649-6614DAD26F9E}"/>
              </a:ext>
            </a:extLst>
          </p:cNvPr>
          <p:cNvGrpSpPr/>
          <p:nvPr/>
        </p:nvGrpSpPr>
        <p:grpSpPr>
          <a:xfrm flipV="1">
            <a:off x="2039403" y="3092450"/>
            <a:ext cx="58002" cy="72000"/>
            <a:chOff x="1021498" y="3048000"/>
            <a:chExt cx="58002" cy="125314"/>
          </a:xfrm>
        </p:grpSpPr>
        <p:cxnSp>
          <p:nvCxnSpPr>
            <p:cNvPr id="134" name="Straight Connector 133">
              <a:extLst>
                <a:ext uri="{FF2B5EF4-FFF2-40B4-BE49-F238E27FC236}">
                  <a16:creationId xmlns:a16="http://schemas.microsoft.com/office/drawing/2014/main" id="{3E8D6DB9-EEB4-514E-97B5-803DD13AAC05}"/>
                </a:ext>
              </a:extLst>
            </p:cNvPr>
            <p:cNvCxnSpPr>
              <a:cxnSpLocks/>
            </p:cNvCxnSpPr>
            <p:nvPr/>
          </p:nvCxnSpPr>
          <p:spPr>
            <a:xfrm flipV="1">
              <a:off x="1050499" y="3048000"/>
              <a:ext cx="0" cy="12186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a:extLst>
                <a:ext uri="{FF2B5EF4-FFF2-40B4-BE49-F238E27FC236}">
                  <a16:creationId xmlns:a16="http://schemas.microsoft.com/office/drawing/2014/main" id="{C012912E-829C-B24B-A245-29645F24B882}"/>
                </a:ext>
              </a:extLst>
            </p:cNvPr>
            <p:cNvCxnSpPr>
              <a:cxnSpLocks/>
            </p:cNvCxnSpPr>
            <p:nvPr/>
          </p:nvCxnSpPr>
          <p:spPr>
            <a:xfrm flipH="1">
              <a:off x="1021498" y="3173314"/>
              <a:ext cx="5800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137" name="Group 136">
            <a:extLst>
              <a:ext uri="{FF2B5EF4-FFF2-40B4-BE49-F238E27FC236}">
                <a16:creationId xmlns:a16="http://schemas.microsoft.com/office/drawing/2014/main" id="{45712EF9-99F3-2F48-BDD8-AE2215886D27}"/>
              </a:ext>
            </a:extLst>
          </p:cNvPr>
          <p:cNvGrpSpPr/>
          <p:nvPr/>
        </p:nvGrpSpPr>
        <p:grpSpPr>
          <a:xfrm flipV="1">
            <a:off x="1702853" y="2828925"/>
            <a:ext cx="58002" cy="108000"/>
            <a:chOff x="1021498" y="3048000"/>
            <a:chExt cx="58002" cy="125314"/>
          </a:xfrm>
        </p:grpSpPr>
        <p:cxnSp>
          <p:nvCxnSpPr>
            <p:cNvPr id="138" name="Straight Connector 137">
              <a:extLst>
                <a:ext uri="{FF2B5EF4-FFF2-40B4-BE49-F238E27FC236}">
                  <a16:creationId xmlns:a16="http://schemas.microsoft.com/office/drawing/2014/main" id="{0D2CA701-49AE-EA46-8E88-CD809E0D946A}"/>
                </a:ext>
              </a:extLst>
            </p:cNvPr>
            <p:cNvCxnSpPr>
              <a:cxnSpLocks/>
            </p:cNvCxnSpPr>
            <p:nvPr/>
          </p:nvCxnSpPr>
          <p:spPr>
            <a:xfrm flipV="1">
              <a:off x="1050499" y="3048000"/>
              <a:ext cx="0" cy="12186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39" name="Straight Connector 138">
              <a:extLst>
                <a:ext uri="{FF2B5EF4-FFF2-40B4-BE49-F238E27FC236}">
                  <a16:creationId xmlns:a16="http://schemas.microsoft.com/office/drawing/2014/main" id="{81384191-62C0-714A-BCE9-04D93942B772}"/>
                </a:ext>
              </a:extLst>
            </p:cNvPr>
            <p:cNvCxnSpPr>
              <a:cxnSpLocks/>
            </p:cNvCxnSpPr>
            <p:nvPr/>
          </p:nvCxnSpPr>
          <p:spPr>
            <a:xfrm flipH="1">
              <a:off x="1021498" y="3173314"/>
              <a:ext cx="5800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140" name="Group 139">
            <a:extLst>
              <a:ext uri="{FF2B5EF4-FFF2-40B4-BE49-F238E27FC236}">
                <a16:creationId xmlns:a16="http://schemas.microsoft.com/office/drawing/2014/main" id="{CA87CD83-5B23-4D4A-B7AB-0F41BD80C83A}"/>
              </a:ext>
            </a:extLst>
          </p:cNvPr>
          <p:cNvGrpSpPr/>
          <p:nvPr/>
        </p:nvGrpSpPr>
        <p:grpSpPr>
          <a:xfrm flipV="1">
            <a:off x="1363128" y="2257425"/>
            <a:ext cx="58002" cy="180000"/>
            <a:chOff x="1021498" y="3048000"/>
            <a:chExt cx="58002" cy="125314"/>
          </a:xfrm>
        </p:grpSpPr>
        <p:cxnSp>
          <p:nvCxnSpPr>
            <p:cNvPr id="141" name="Straight Connector 140">
              <a:extLst>
                <a:ext uri="{FF2B5EF4-FFF2-40B4-BE49-F238E27FC236}">
                  <a16:creationId xmlns:a16="http://schemas.microsoft.com/office/drawing/2014/main" id="{7C5C4C0C-A40B-084C-B68A-6F97256F5696}"/>
                </a:ext>
              </a:extLst>
            </p:cNvPr>
            <p:cNvCxnSpPr>
              <a:cxnSpLocks/>
            </p:cNvCxnSpPr>
            <p:nvPr/>
          </p:nvCxnSpPr>
          <p:spPr>
            <a:xfrm flipV="1">
              <a:off x="1050499" y="3048000"/>
              <a:ext cx="0" cy="12186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F2C1F59F-160F-C54A-8E8C-9C75E56BB277}"/>
                </a:ext>
              </a:extLst>
            </p:cNvPr>
            <p:cNvCxnSpPr>
              <a:cxnSpLocks/>
            </p:cNvCxnSpPr>
            <p:nvPr/>
          </p:nvCxnSpPr>
          <p:spPr>
            <a:xfrm flipH="1">
              <a:off x="1021498" y="3173314"/>
              <a:ext cx="5800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146" name="Group 145">
            <a:extLst>
              <a:ext uri="{FF2B5EF4-FFF2-40B4-BE49-F238E27FC236}">
                <a16:creationId xmlns:a16="http://schemas.microsoft.com/office/drawing/2014/main" id="{ED43717C-6969-BA4C-8099-DEA96FE3F7AC}"/>
              </a:ext>
            </a:extLst>
          </p:cNvPr>
          <p:cNvGrpSpPr/>
          <p:nvPr/>
        </p:nvGrpSpPr>
        <p:grpSpPr>
          <a:xfrm flipV="1">
            <a:off x="1029753" y="2482850"/>
            <a:ext cx="58002" cy="144000"/>
            <a:chOff x="1021498" y="3048000"/>
            <a:chExt cx="58002" cy="125314"/>
          </a:xfrm>
        </p:grpSpPr>
        <p:cxnSp>
          <p:nvCxnSpPr>
            <p:cNvPr id="147" name="Straight Connector 146">
              <a:extLst>
                <a:ext uri="{FF2B5EF4-FFF2-40B4-BE49-F238E27FC236}">
                  <a16:creationId xmlns:a16="http://schemas.microsoft.com/office/drawing/2014/main" id="{3429B04B-A021-8F42-AB52-3989E91EDFD1}"/>
                </a:ext>
              </a:extLst>
            </p:cNvPr>
            <p:cNvCxnSpPr>
              <a:cxnSpLocks/>
            </p:cNvCxnSpPr>
            <p:nvPr/>
          </p:nvCxnSpPr>
          <p:spPr>
            <a:xfrm flipV="1">
              <a:off x="1050499" y="3048000"/>
              <a:ext cx="0" cy="12186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a:extLst>
                <a:ext uri="{FF2B5EF4-FFF2-40B4-BE49-F238E27FC236}">
                  <a16:creationId xmlns:a16="http://schemas.microsoft.com/office/drawing/2014/main" id="{7F17C3D8-FABE-2549-8DE8-3DC72CDBA8E2}"/>
                </a:ext>
              </a:extLst>
            </p:cNvPr>
            <p:cNvCxnSpPr>
              <a:cxnSpLocks/>
            </p:cNvCxnSpPr>
            <p:nvPr/>
          </p:nvCxnSpPr>
          <p:spPr>
            <a:xfrm flipH="1">
              <a:off x="1021498" y="3173314"/>
              <a:ext cx="5800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149" name="Group 148">
            <a:extLst>
              <a:ext uri="{FF2B5EF4-FFF2-40B4-BE49-F238E27FC236}">
                <a16:creationId xmlns:a16="http://schemas.microsoft.com/office/drawing/2014/main" id="{E038F11E-0B74-7D48-8C2C-772D46D861EA}"/>
              </a:ext>
            </a:extLst>
          </p:cNvPr>
          <p:cNvGrpSpPr/>
          <p:nvPr/>
        </p:nvGrpSpPr>
        <p:grpSpPr>
          <a:xfrm flipH="1" flipV="1">
            <a:off x="690028" y="3044825"/>
            <a:ext cx="58002" cy="72000"/>
            <a:chOff x="1021498" y="3048000"/>
            <a:chExt cx="58002" cy="125314"/>
          </a:xfrm>
        </p:grpSpPr>
        <p:cxnSp>
          <p:nvCxnSpPr>
            <p:cNvPr id="150" name="Straight Connector 149">
              <a:extLst>
                <a:ext uri="{FF2B5EF4-FFF2-40B4-BE49-F238E27FC236}">
                  <a16:creationId xmlns:a16="http://schemas.microsoft.com/office/drawing/2014/main" id="{F758D538-5FEA-1A41-96D9-310251F9E1D3}"/>
                </a:ext>
              </a:extLst>
            </p:cNvPr>
            <p:cNvCxnSpPr>
              <a:cxnSpLocks/>
            </p:cNvCxnSpPr>
            <p:nvPr/>
          </p:nvCxnSpPr>
          <p:spPr>
            <a:xfrm flipV="1">
              <a:off x="1050499" y="3048000"/>
              <a:ext cx="0" cy="12186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a:extLst>
                <a:ext uri="{FF2B5EF4-FFF2-40B4-BE49-F238E27FC236}">
                  <a16:creationId xmlns:a16="http://schemas.microsoft.com/office/drawing/2014/main" id="{05AB020B-73BA-9945-BAB5-F0F3DE40585C}"/>
                </a:ext>
              </a:extLst>
            </p:cNvPr>
            <p:cNvCxnSpPr>
              <a:cxnSpLocks/>
            </p:cNvCxnSpPr>
            <p:nvPr/>
          </p:nvCxnSpPr>
          <p:spPr>
            <a:xfrm flipH="1">
              <a:off x="1021498" y="3173314"/>
              <a:ext cx="5800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132" name="Oval 131">
            <a:extLst>
              <a:ext uri="{FF2B5EF4-FFF2-40B4-BE49-F238E27FC236}">
                <a16:creationId xmlns:a16="http://schemas.microsoft.com/office/drawing/2014/main" id="{3D457A3B-CA48-6843-9C2B-17F675EA3698}"/>
              </a:ext>
            </a:extLst>
          </p:cNvPr>
          <p:cNvSpPr/>
          <p:nvPr/>
        </p:nvSpPr>
        <p:spPr>
          <a:xfrm>
            <a:off x="2035829" y="3147391"/>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136" name="Oval 135">
            <a:extLst>
              <a:ext uri="{FF2B5EF4-FFF2-40B4-BE49-F238E27FC236}">
                <a16:creationId xmlns:a16="http://schemas.microsoft.com/office/drawing/2014/main" id="{B86ECC0C-B1A0-EC48-A60F-C3CA920DCA6A}"/>
              </a:ext>
            </a:extLst>
          </p:cNvPr>
          <p:cNvSpPr/>
          <p:nvPr/>
        </p:nvSpPr>
        <p:spPr>
          <a:xfrm>
            <a:off x="1699279" y="2902916"/>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143" name="Oval 142">
            <a:extLst>
              <a:ext uri="{FF2B5EF4-FFF2-40B4-BE49-F238E27FC236}">
                <a16:creationId xmlns:a16="http://schemas.microsoft.com/office/drawing/2014/main" id="{18D0DD18-947F-CD4E-810F-E476A4EF709C}"/>
              </a:ext>
            </a:extLst>
          </p:cNvPr>
          <p:cNvSpPr/>
          <p:nvPr/>
        </p:nvSpPr>
        <p:spPr>
          <a:xfrm>
            <a:off x="1359554" y="2420316"/>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144" name="Oval 143">
            <a:extLst>
              <a:ext uri="{FF2B5EF4-FFF2-40B4-BE49-F238E27FC236}">
                <a16:creationId xmlns:a16="http://schemas.microsoft.com/office/drawing/2014/main" id="{3D751F2F-CD6D-4C4E-B9BF-E67D9DEEB6FE}"/>
              </a:ext>
            </a:extLst>
          </p:cNvPr>
          <p:cNvSpPr/>
          <p:nvPr/>
        </p:nvSpPr>
        <p:spPr>
          <a:xfrm>
            <a:off x="1026179" y="2607641"/>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145" name="Oval 144">
            <a:extLst>
              <a:ext uri="{FF2B5EF4-FFF2-40B4-BE49-F238E27FC236}">
                <a16:creationId xmlns:a16="http://schemas.microsoft.com/office/drawing/2014/main" id="{96317015-B561-F34D-A9DE-E9ADDC4465B0}"/>
              </a:ext>
            </a:extLst>
          </p:cNvPr>
          <p:cNvSpPr/>
          <p:nvPr/>
        </p:nvSpPr>
        <p:spPr>
          <a:xfrm>
            <a:off x="686454" y="3083891"/>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152" name="Freeform 151">
            <a:extLst>
              <a:ext uri="{FF2B5EF4-FFF2-40B4-BE49-F238E27FC236}">
                <a16:creationId xmlns:a16="http://schemas.microsoft.com/office/drawing/2014/main" id="{4AD462B0-5DA1-2C4A-9959-9AC237D6BD95}"/>
              </a:ext>
            </a:extLst>
          </p:cNvPr>
          <p:cNvSpPr/>
          <p:nvPr/>
        </p:nvSpPr>
        <p:spPr>
          <a:xfrm>
            <a:off x="716280" y="2457450"/>
            <a:ext cx="1349375" cy="727075"/>
          </a:xfrm>
          <a:custGeom>
            <a:avLst/>
            <a:gdLst>
              <a:gd name="connsiteX0" fmla="*/ 0 w 1349375"/>
              <a:gd name="connsiteY0" fmla="*/ 657225 h 733425"/>
              <a:gd name="connsiteX1" fmla="*/ 342900 w 1349375"/>
              <a:gd name="connsiteY1" fmla="*/ 184150 h 733425"/>
              <a:gd name="connsiteX2" fmla="*/ 688975 w 1349375"/>
              <a:gd name="connsiteY2" fmla="*/ 0 h 733425"/>
              <a:gd name="connsiteX3" fmla="*/ 1006475 w 1349375"/>
              <a:gd name="connsiteY3" fmla="*/ 492125 h 733425"/>
              <a:gd name="connsiteX4" fmla="*/ 1349375 w 1349375"/>
              <a:gd name="connsiteY4" fmla="*/ 733425 h 733425"/>
              <a:gd name="connsiteX0" fmla="*/ 0 w 1349375"/>
              <a:gd name="connsiteY0" fmla="*/ 650875 h 727075"/>
              <a:gd name="connsiteX1" fmla="*/ 342900 w 1349375"/>
              <a:gd name="connsiteY1" fmla="*/ 177800 h 727075"/>
              <a:gd name="connsiteX2" fmla="*/ 669925 w 1349375"/>
              <a:gd name="connsiteY2" fmla="*/ 0 h 727075"/>
              <a:gd name="connsiteX3" fmla="*/ 1006475 w 1349375"/>
              <a:gd name="connsiteY3" fmla="*/ 485775 h 727075"/>
              <a:gd name="connsiteX4" fmla="*/ 1349375 w 1349375"/>
              <a:gd name="connsiteY4" fmla="*/ 727075 h 727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375" h="727075">
                <a:moveTo>
                  <a:pt x="0" y="650875"/>
                </a:moveTo>
                <a:lnTo>
                  <a:pt x="342900" y="177800"/>
                </a:lnTo>
                <a:lnTo>
                  <a:pt x="669925" y="0"/>
                </a:lnTo>
                <a:lnTo>
                  <a:pt x="1006475" y="485775"/>
                </a:lnTo>
                <a:lnTo>
                  <a:pt x="1349375" y="727075"/>
                </a:lnTo>
              </a:path>
            </a:pathLst>
          </a:custGeom>
          <a:noFill/>
          <a:ln w="19050">
            <a:solidFill>
              <a:schemeClr val="tx2"/>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3" name="Straight Connector 152">
            <a:extLst>
              <a:ext uri="{FF2B5EF4-FFF2-40B4-BE49-F238E27FC236}">
                <a16:creationId xmlns:a16="http://schemas.microsoft.com/office/drawing/2014/main" id="{3D1378CB-7DA9-BC4C-B7C1-5436291BB11C}"/>
              </a:ext>
            </a:extLst>
          </p:cNvPr>
          <p:cNvCxnSpPr>
            <a:cxnSpLocks/>
          </p:cNvCxnSpPr>
          <p:nvPr/>
        </p:nvCxnSpPr>
        <p:spPr>
          <a:xfrm>
            <a:off x="2543976" y="3467681"/>
            <a:ext cx="153175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4" name="TextBox 153">
            <a:extLst>
              <a:ext uri="{FF2B5EF4-FFF2-40B4-BE49-F238E27FC236}">
                <a16:creationId xmlns:a16="http://schemas.microsoft.com/office/drawing/2014/main" id="{74715134-93D1-2446-9B46-7FB1CB7F0F52}"/>
              </a:ext>
            </a:extLst>
          </p:cNvPr>
          <p:cNvSpPr txBox="1"/>
          <p:nvPr/>
        </p:nvSpPr>
        <p:spPr>
          <a:xfrm>
            <a:off x="2967114" y="1907911"/>
            <a:ext cx="856004" cy="153888"/>
          </a:xfrm>
          <a:prstGeom prst="rect">
            <a:avLst/>
          </a:prstGeom>
          <a:noFill/>
        </p:spPr>
        <p:txBody>
          <a:bodyPr wrap="none" lIns="0" tIns="0" rIns="0" bIns="0" rtlCol="0">
            <a:spAutoFit/>
          </a:bodyPr>
          <a:lstStyle/>
          <a:p>
            <a:pPr algn="ctr"/>
            <a:r>
              <a:rPr lang="en-GB" sz="1000" b="1" dirty="0">
                <a:latin typeface="Arial" panose="020B0604020202020204" pitchFamily="34" charset="0"/>
                <a:ea typeface="Aileron" charset="0"/>
                <a:cs typeface="Arial" panose="020B0604020202020204" pitchFamily="34" charset="0"/>
              </a:rPr>
              <a:t>Control group</a:t>
            </a:r>
          </a:p>
        </p:txBody>
      </p:sp>
      <p:cxnSp>
        <p:nvCxnSpPr>
          <p:cNvPr id="155" name="Straight Connector 154">
            <a:extLst>
              <a:ext uri="{FF2B5EF4-FFF2-40B4-BE49-F238E27FC236}">
                <a16:creationId xmlns:a16="http://schemas.microsoft.com/office/drawing/2014/main" id="{FB7958FC-0E48-7A47-A1A3-7A3168364ACB}"/>
              </a:ext>
            </a:extLst>
          </p:cNvPr>
          <p:cNvCxnSpPr>
            <a:cxnSpLocks/>
          </p:cNvCxnSpPr>
          <p:nvPr/>
        </p:nvCxnSpPr>
        <p:spPr>
          <a:xfrm flipV="1">
            <a:off x="2546699" y="2143126"/>
            <a:ext cx="0" cy="132079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a:extLst>
              <a:ext uri="{FF2B5EF4-FFF2-40B4-BE49-F238E27FC236}">
                <a16:creationId xmlns:a16="http://schemas.microsoft.com/office/drawing/2014/main" id="{5A21850D-5882-9740-A8B5-C0E2BA1B7022}"/>
              </a:ext>
            </a:extLst>
          </p:cNvPr>
          <p:cNvCxnSpPr>
            <a:cxnSpLocks/>
          </p:cNvCxnSpPr>
          <p:nvPr/>
        </p:nvCxnSpPr>
        <p:spPr>
          <a:xfrm flipV="1">
            <a:off x="2500937" y="2937455"/>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7" name="TextBox 156">
            <a:extLst>
              <a:ext uri="{FF2B5EF4-FFF2-40B4-BE49-F238E27FC236}">
                <a16:creationId xmlns:a16="http://schemas.microsoft.com/office/drawing/2014/main" id="{16EE92CE-59F4-4645-AE43-16289BC89B6A}"/>
              </a:ext>
            </a:extLst>
          </p:cNvPr>
          <p:cNvSpPr txBox="1"/>
          <p:nvPr/>
        </p:nvSpPr>
        <p:spPr>
          <a:xfrm>
            <a:off x="2304256" y="2880823"/>
            <a:ext cx="173124"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150</a:t>
            </a:r>
          </a:p>
        </p:txBody>
      </p:sp>
      <p:cxnSp>
        <p:nvCxnSpPr>
          <p:cNvPr id="158" name="Straight Connector 157">
            <a:extLst>
              <a:ext uri="{FF2B5EF4-FFF2-40B4-BE49-F238E27FC236}">
                <a16:creationId xmlns:a16="http://schemas.microsoft.com/office/drawing/2014/main" id="{35EB2E85-6D7C-F743-8B30-58A4EFBFE0C2}"/>
              </a:ext>
            </a:extLst>
          </p:cNvPr>
          <p:cNvCxnSpPr>
            <a:cxnSpLocks/>
          </p:cNvCxnSpPr>
          <p:nvPr/>
        </p:nvCxnSpPr>
        <p:spPr>
          <a:xfrm flipV="1">
            <a:off x="2714974" y="3468864"/>
            <a:ext cx="447" cy="36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a:extLst>
              <a:ext uri="{FF2B5EF4-FFF2-40B4-BE49-F238E27FC236}">
                <a16:creationId xmlns:a16="http://schemas.microsoft.com/office/drawing/2014/main" id="{20F05522-604D-A649-94D4-8AC18535D22A}"/>
              </a:ext>
            </a:extLst>
          </p:cNvPr>
          <p:cNvCxnSpPr>
            <a:cxnSpLocks/>
          </p:cNvCxnSpPr>
          <p:nvPr/>
        </p:nvCxnSpPr>
        <p:spPr>
          <a:xfrm flipV="1">
            <a:off x="3045174" y="3468864"/>
            <a:ext cx="447" cy="36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a:extLst>
              <a:ext uri="{FF2B5EF4-FFF2-40B4-BE49-F238E27FC236}">
                <a16:creationId xmlns:a16="http://schemas.microsoft.com/office/drawing/2014/main" id="{2273554E-AEC0-CA4B-96AB-66304A42FE89}"/>
              </a:ext>
            </a:extLst>
          </p:cNvPr>
          <p:cNvCxnSpPr>
            <a:cxnSpLocks/>
          </p:cNvCxnSpPr>
          <p:nvPr/>
        </p:nvCxnSpPr>
        <p:spPr>
          <a:xfrm flipV="1">
            <a:off x="2500937" y="2150055"/>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2" name="TextBox 161">
            <a:extLst>
              <a:ext uri="{FF2B5EF4-FFF2-40B4-BE49-F238E27FC236}">
                <a16:creationId xmlns:a16="http://schemas.microsoft.com/office/drawing/2014/main" id="{1BFB77EB-D877-F34E-9D61-94573C6BB8A8}"/>
              </a:ext>
            </a:extLst>
          </p:cNvPr>
          <p:cNvSpPr txBox="1"/>
          <p:nvPr/>
        </p:nvSpPr>
        <p:spPr>
          <a:xfrm>
            <a:off x="2304256" y="2093423"/>
            <a:ext cx="173124"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300</a:t>
            </a:r>
          </a:p>
        </p:txBody>
      </p:sp>
      <p:cxnSp>
        <p:nvCxnSpPr>
          <p:cNvPr id="163" name="Straight Connector 162">
            <a:extLst>
              <a:ext uri="{FF2B5EF4-FFF2-40B4-BE49-F238E27FC236}">
                <a16:creationId xmlns:a16="http://schemas.microsoft.com/office/drawing/2014/main" id="{FF4EF73E-C8E2-9A4F-9FAE-CE02030B5A43}"/>
              </a:ext>
            </a:extLst>
          </p:cNvPr>
          <p:cNvCxnSpPr>
            <a:cxnSpLocks/>
          </p:cNvCxnSpPr>
          <p:nvPr/>
        </p:nvCxnSpPr>
        <p:spPr>
          <a:xfrm flipV="1">
            <a:off x="2500937" y="2407230"/>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4" name="TextBox 163">
            <a:extLst>
              <a:ext uri="{FF2B5EF4-FFF2-40B4-BE49-F238E27FC236}">
                <a16:creationId xmlns:a16="http://schemas.microsoft.com/office/drawing/2014/main" id="{77E1CD0D-6AC2-2A4B-B2CB-CDE4CA6D89CF}"/>
              </a:ext>
            </a:extLst>
          </p:cNvPr>
          <p:cNvSpPr txBox="1"/>
          <p:nvPr/>
        </p:nvSpPr>
        <p:spPr>
          <a:xfrm>
            <a:off x="2304256" y="2350598"/>
            <a:ext cx="173124"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250</a:t>
            </a:r>
          </a:p>
        </p:txBody>
      </p:sp>
      <p:cxnSp>
        <p:nvCxnSpPr>
          <p:cNvPr id="165" name="Straight Connector 164">
            <a:extLst>
              <a:ext uri="{FF2B5EF4-FFF2-40B4-BE49-F238E27FC236}">
                <a16:creationId xmlns:a16="http://schemas.microsoft.com/office/drawing/2014/main" id="{253A9184-4856-344E-BD23-EB83649B3138}"/>
              </a:ext>
            </a:extLst>
          </p:cNvPr>
          <p:cNvCxnSpPr>
            <a:cxnSpLocks/>
          </p:cNvCxnSpPr>
          <p:nvPr/>
        </p:nvCxnSpPr>
        <p:spPr>
          <a:xfrm flipV="1">
            <a:off x="2500937" y="2673930"/>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6" name="TextBox 165">
            <a:extLst>
              <a:ext uri="{FF2B5EF4-FFF2-40B4-BE49-F238E27FC236}">
                <a16:creationId xmlns:a16="http://schemas.microsoft.com/office/drawing/2014/main" id="{88A95D9E-8D2A-1E47-92FC-11B923B19335}"/>
              </a:ext>
            </a:extLst>
          </p:cNvPr>
          <p:cNvSpPr txBox="1"/>
          <p:nvPr/>
        </p:nvSpPr>
        <p:spPr>
          <a:xfrm>
            <a:off x="2304256" y="2617298"/>
            <a:ext cx="173124"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200</a:t>
            </a:r>
          </a:p>
        </p:txBody>
      </p:sp>
      <p:cxnSp>
        <p:nvCxnSpPr>
          <p:cNvPr id="167" name="Straight Connector 166">
            <a:extLst>
              <a:ext uri="{FF2B5EF4-FFF2-40B4-BE49-F238E27FC236}">
                <a16:creationId xmlns:a16="http://schemas.microsoft.com/office/drawing/2014/main" id="{A30504E1-5401-BE4E-9ED0-12B9295D331F}"/>
              </a:ext>
            </a:extLst>
          </p:cNvPr>
          <p:cNvCxnSpPr>
            <a:cxnSpLocks/>
          </p:cNvCxnSpPr>
          <p:nvPr/>
        </p:nvCxnSpPr>
        <p:spPr>
          <a:xfrm flipV="1">
            <a:off x="2500937" y="3204155"/>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8" name="TextBox 167">
            <a:extLst>
              <a:ext uri="{FF2B5EF4-FFF2-40B4-BE49-F238E27FC236}">
                <a16:creationId xmlns:a16="http://schemas.microsoft.com/office/drawing/2014/main" id="{0D2762BB-CA16-2C40-B66C-1234CED38886}"/>
              </a:ext>
            </a:extLst>
          </p:cNvPr>
          <p:cNvSpPr txBox="1"/>
          <p:nvPr/>
        </p:nvSpPr>
        <p:spPr>
          <a:xfrm>
            <a:off x="2304256" y="3147523"/>
            <a:ext cx="173124"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100</a:t>
            </a:r>
          </a:p>
        </p:txBody>
      </p:sp>
      <p:cxnSp>
        <p:nvCxnSpPr>
          <p:cNvPr id="169" name="Straight Connector 168">
            <a:extLst>
              <a:ext uri="{FF2B5EF4-FFF2-40B4-BE49-F238E27FC236}">
                <a16:creationId xmlns:a16="http://schemas.microsoft.com/office/drawing/2014/main" id="{E2A7F328-A622-454D-92AF-26012C739320}"/>
              </a:ext>
            </a:extLst>
          </p:cNvPr>
          <p:cNvCxnSpPr>
            <a:cxnSpLocks/>
          </p:cNvCxnSpPr>
          <p:nvPr/>
        </p:nvCxnSpPr>
        <p:spPr>
          <a:xfrm flipV="1">
            <a:off x="2500937" y="3467680"/>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0" name="TextBox 169">
            <a:extLst>
              <a:ext uri="{FF2B5EF4-FFF2-40B4-BE49-F238E27FC236}">
                <a16:creationId xmlns:a16="http://schemas.microsoft.com/office/drawing/2014/main" id="{A98D0C86-785C-6243-9033-19E571A34EFC}"/>
              </a:ext>
            </a:extLst>
          </p:cNvPr>
          <p:cNvSpPr txBox="1"/>
          <p:nvPr/>
        </p:nvSpPr>
        <p:spPr>
          <a:xfrm>
            <a:off x="2361964" y="3407873"/>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50</a:t>
            </a:r>
          </a:p>
        </p:txBody>
      </p:sp>
      <p:sp>
        <p:nvSpPr>
          <p:cNvPr id="171" name="TextBox 170">
            <a:extLst>
              <a:ext uri="{FF2B5EF4-FFF2-40B4-BE49-F238E27FC236}">
                <a16:creationId xmlns:a16="http://schemas.microsoft.com/office/drawing/2014/main" id="{890E4BF1-E648-AC4A-9A49-F31ECFCDEC1F}"/>
              </a:ext>
            </a:extLst>
          </p:cNvPr>
          <p:cNvSpPr txBox="1"/>
          <p:nvPr/>
        </p:nvSpPr>
        <p:spPr>
          <a:xfrm>
            <a:off x="2351407" y="1923674"/>
            <a:ext cx="341440" cy="123111"/>
          </a:xfrm>
          <a:prstGeom prst="rect">
            <a:avLst/>
          </a:prstGeom>
          <a:noFill/>
        </p:spPr>
        <p:txBody>
          <a:bodyPr wrap="none" lIns="0" tIns="0" rIns="0" bIns="0" rtlCol="0">
            <a:spAutoFit/>
          </a:bodyPr>
          <a:lstStyle/>
          <a:p>
            <a:pPr algn="ctr"/>
            <a:r>
              <a:rPr lang="en-GB" sz="800" b="1" dirty="0">
                <a:latin typeface="Arial" panose="020B0604020202020204" pitchFamily="34" charset="0"/>
                <a:ea typeface="Aileron" charset="0"/>
                <a:cs typeface="Arial" panose="020B0604020202020204" pitchFamily="34" charset="0"/>
              </a:rPr>
              <a:t>(mg/dl)</a:t>
            </a:r>
          </a:p>
        </p:txBody>
      </p:sp>
      <p:cxnSp>
        <p:nvCxnSpPr>
          <p:cNvPr id="172" name="Straight Connector 171">
            <a:extLst>
              <a:ext uri="{FF2B5EF4-FFF2-40B4-BE49-F238E27FC236}">
                <a16:creationId xmlns:a16="http://schemas.microsoft.com/office/drawing/2014/main" id="{C1554063-BC55-7E46-B332-AE498FED9F76}"/>
              </a:ext>
            </a:extLst>
          </p:cNvPr>
          <p:cNvCxnSpPr>
            <a:cxnSpLocks/>
          </p:cNvCxnSpPr>
          <p:nvPr/>
        </p:nvCxnSpPr>
        <p:spPr>
          <a:xfrm flipV="1">
            <a:off x="3388074" y="3468864"/>
            <a:ext cx="447" cy="36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a:extLst>
              <a:ext uri="{FF2B5EF4-FFF2-40B4-BE49-F238E27FC236}">
                <a16:creationId xmlns:a16="http://schemas.microsoft.com/office/drawing/2014/main" id="{9A669B1D-C93C-B74F-8718-211A045F11CE}"/>
              </a:ext>
            </a:extLst>
          </p:cNvPr>
          <p:cNvCxnSpPr>
            <a:cxnSpLocks/>
          </p:cNvCxnSpPr>
          <p:nvPr/>
        </p:nvCxnSpPr>
        <p:spPr>
          <a:xfrm flipV="1">
            <a:off x="3721449" y="3468864"/>
            <a:ext cx="447" cy="36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a:extLst>
              <a:ext uri="{FF2B5EF4-FFF2-40B4-BE49-F238E27FC236}">
                <a16:creationId xmlns:a16="http://schemas.microsoft.com/office/drawing/2014/main" id="{87FC09B7-D45C-9D4E-845C-6D49E4BEFB10}"/>
              </a:ext>
            </a:extLst>
          </p:cNvPr>
          <p:cNvCxnSpPr>
            <a:cxnSpLocks/>
          </p:cNvCxnSpPr>
          <p:nvPr/>
        </p:nvCxnSpPr>
        <p:spPr>
          <a:xfrm flipV="1">
            <a:off x="4057999" y="3468864"/>
            <a:ext cx="447" cy="36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75" name="Group 174">
            <a:extLst>
              <a:ext uri="{FF2B5EF4-FFF2-40B4-BE49-F238E27FC236}">
                <a16:creationId xmlns:a16="http://schemas.microsoft.com/office/drawing/2014/main" id="{A77FA877-0C15-724C-BC1F-95DB7748BC07}"/>
              </a:ext>
            </a:extLst>
          </p:cNvPr>
          <p:cNvGrpSpPr/>
          <p:nvPr/>
        </p:nvGrpSpPr>
        <p:grpSpPr>
          <a:xfrm>
            <a:off x="3023957" y="2755900"/>
            <a:ext cx="58002" cy="180000"/>
            <a:chOff x="1021498" y="3048000"/>
            <a:chExt cx="58002" cy="125314"/>
          </a:xfrm>
        </p:grpSpPr>
        <p:cxnSp>
          <p:nvCxnSpPr>
            <p:cNvPr id="176" name="Straight Connector 175">
              <a:extLst>
                <a:ext uri="{FF2B5EF4-FFF2-40B4-BE49-F238E27FC236}">
                  <a16:creationId xmlns:a16="http://schemas.microsoft.com/office/drawing/2014/main" id="{8C27677E-8F53-D948-8A25-A5B715EE9B0B}"/>
                </a:ext>
              </a:extLst>
            </p:cNvPr>
            <p:cNvCxnSpPr>
              <a:cxnSpLocks/>
            </p:cNvCxnSpPr>
            <p:nvPr/>
          </p:nvCxnSpPr>
          <p:spPr>
            <a:xfrm flipV="1">
              <a:off x="1050499" y="3048000"/>
              <a:ext cx="0" cy="121864"/>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77" name="Straight Connector 176">
              <a:extLst>
                <a:ext uri="{FF2B5EF4-FFF2-40B4-BE49-F238E27FC236}">
                  <a16:creationId xmlns:a16="http://schemas.microsoft.com/office/drawing/2014/main" id="{288CE981-5482-0246-B359-D705EA1C54A8}"/>
                </a:ext>
              </a:extLst>
            </p:cNvPr>
            <p:cNvCxnSpPr>
              <a:cxnSpLocks/>
            </p:cNvCxnSpPr>
            <p:nvPr/>
          </p:nvCxnSpPr>
          <p:spPr>
            <a:xfrm flipH="1">
              <a:off x="1021498" y="3173314"/>
              <a:ext cx="58002"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78" name="Group 177">
            <a:extLst>
              <a:ext uri="{FF2B5EF4-FFF2-40B4-BE49-F238E27FC236}">
                <a16:creationId xmlns:a16="http://schemas.microsoft.com/office/drawing/2014/main" id="{955ACB80-150C-8940-96A0-9EB543CCE41B}"/>
              </a:ext>
            </a:extLst>
          </p:cNvPr>
          <p:cNvGrpSpPr/>
          <p:nvPr/>
        </p:nvGrpSpPr>
        <p:grpSpPr>
          <a:xfrm>
            <a:off x="3357332" y="2644775"/>
            <a:ext cx="58002" cy="216000"/>
            <a:chOff x="1021498" y="3048000"/>
            <a:chExt cx="58002" cy="125314"/>
          </a:xfrm>
        </p:grpSpPr>
        <p:cxnSp>
          <p:nvCxnSpPr>
            <p:cNvPr id="179" name="Straight Connector 178">
              <a:extLst>
                <a:ext uri="{FF2B5EF4-FFF2-40B4-BE49-F238E27FC236}">
                  <a16:creationId xmlns:a16="http://schemas.microsoft.com/office/drawing/2014/main" id="{B21E5EA9-2B21-F540-ABED-0E3F4E53BFAC}"/>
                </a:ext>
              </a:extLst>
            </p:cNvPr>
            <p:cNvCxnSpPr>
              <a:cxnSpLocks/>
            </p:cNvCxnSpPr>
            <p:nvPr/>
          </p:nvCxnSpPr>
          <p:spPr>
            <a:xfrm flipV="1">
              <a:off x="1050499" y="3048000"/>
              <a:ext cx="0" cy="121864"/>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80" name="Straight Connector 179">
              <a:extLst>
                <a:ext uri="{FF2B5EF4-FFF2-40B4-BE49-F238E27FC236}">
                  <a16:creationId xmlns:a16="http://schemas.microsoft.com/office/drawing/2014/main" id="{385156A5-CF58-B941-8D7A-1589139A5460}"/>
                </a:ext>
              </a:extLst>
            </p:cNvPr>
            <p:cNvCxnSpPr>
              <a:cxnSpLocks/>
            </p:cNvCxnSpPr>
            <p:nvPr/>
          </p:nvCxnSpPr>
          <p:spPr>
            <a:xfrm flipH="1">
              <a:off x="1021498" y="3173314"/>
              <a:ext cx="58002"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81" name="Group 180">
            <a:extLst>
              <a:ext uri="{FF2B5EF4-FFF2-40B4-BE49-F238E27FC236}">
                <a16:creationId xmlns:a16="http://schemas.microsoft.com/office/drawing/2014/main" id="{838B45E8-BD59-D047-9F19-FFA10EC472E5}"/>
              </a:ext>
            </a:extLst>
          </p:cNvPr>
          <p:cNvGrpSpPr/>
          <p:nvPr/>
        </p:nvGrpSpPr>
        <p:grpSpPr>
          <a:xfrm>
            <a:off x="3697057" y="2895600"/>
            <a:ext cx="58002" cy="108000"/>
            <a:chOff x="1021498" y="3048000"/>
            <a:chExt cx="58002" cy="125314"/>
          </a:xfrm>
        </p:grpSpPr>
        <p:cxnSp>
          <p:nvCxnSpPr>
            <p:cNvPr id="182" name="Straight Connector 181">
              <a:extLst>
                <a:ext uri="{FF2B5EF4-FFF2-40B4-BE49-F238E27FC236}">
                  <a16:creationId xmlns:a16="http://schemas.microsoft.com/office/drawing/2014/main" id="{AD8A59EF-A7FA-6E40-916F-61576B1BEFD1}"/>
                </a:ext>
              </a:extLst>
            </p:cNvPr>
            <p:cNvCxnSpPr>
              <a:cxnSpLocks/>
            </p:cNvCxnSpPr>
            <p:nvPr/>
          </p:nvCxnSpPr>
          <p:spPr>
            <a:xfrm flipV="1">
              <a:off x="1050499" y="3048000"/>
              <a:ext cx="0" cy="121864"/>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83" name="Straight Connector 182">
              <a:extLst>
                <a:ext uri="{FF2B5EF4-FFF2-40B4-BE49-F238E27FC236}">
                  <a16:creationId xmlns:a16="http://schemas.microsoft.com/office/drawing/2014/main" id="{4B3CC1CF-FFB4-5F49-BDAE-2C2B81B31D47}"/>
                </a:ext>
              </a:extLst>
            </p:cNvPr>
            <p:cNvCxnSpPr>
              <a:cxnSpLocks/>
            </p:cNvCxnSpPr>
            <p:nvPr/>
          </p:nvCxnSpPr>
          <p:spPr>
            <a:xfrm flipH="1">
              <a:off x="1021498" y="3173314"/>
              <a:ext cx="58002"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84" name="Group 183">
            <a:extLst>
              <a:ext uri="{FF2B5EF4-FFF2-40B4-BE49-F238E27FC236}">
                <a16:creationId xmlns:a16="http://schemas.microsoft.com/office/drawing/2014/main" id="{417A1982-8590-D84C-BD80-1CCB5A10DE66}"/>
              </a:ext>
            </a:extLst>
          </p:cNvPr>
          <p:cNvGrpSpPr/>
          <p:nvPr/>
        </p:nvGrpSpPr>
        <p:grpSpPr>
          <a:xfrm>
            <a:off x="4033607" y="3105150"/>
            <a:ext cx="58002" cy="108000"/>
            <a:chOff x="1021498" y="3048000"/>
            <a:chExt cx="58002" cy="125314"/>
          </a:xfrm>
        </p:grpSpPr>
        <p:cxnSp>
          <p:nvCxnSpPr>
            <p:cNvPr id="185" name="Straight Connector 184">
              <a:extLst>
                <a:ext uri="{FF2B5EF4-FFF2-40B4-BE49-F238E27FC236}">
                  <a16:creationId xmlns:a16="http://schemas.microsoft.com/office/drawing/2014/main" id="{3EB25EA0-2542-E14D-BAAE-B4741AD2541E}"/>
                </a:ext>
              </a:extLst>
            </p:cNvPr>
            <p:cNvCxnSpPr>
              <a:cxnSpLocks/>
            </p:cNvCxnSpPr>
            <p:nvPr/>
          </p:nvCxnSpPr>
          <p:spPr>
            <a:xfrm flipV="1">
              <a:off x="1050499" y="3048000"/>
              <a:ext cx="0" cy="121864"/>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86" name="Straight Connector 185">
              <a:extLst>
                <a:ext uri="{FF2B5EF4-FFF2-40B4-BE49-F238E27FC236}">
                  <a16:creationId xmlns:a16="http://schemas.microsoft.com/office/drawing/2014/main" id="{983461A0-CEAB-794A-A5E9-F9AA5D5B418C}"/>
                </a:ext>
              </a:extLst>
            </p:cNvPr>
            <p:cNvCxnSpPr>
              <a:cxnSpLocks/>
            </p:cNvCxnSpPr>
            <p:nvPr/>
          </p:nvCxnSpPr>
          <p:spPr>
            <a:xfrm flipH="1">
              <a:off x="1021498" y="3173314"/>
              <a:ext cx="58002"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90" name="Group 189">
            <a:extLst>
              <a:ext uri="{FF2B5EF4-FFF2-40B4-BE49-F238E27FC236}">
                <a16:creationId xmlns:a16="http://schemas.microsoft.com/office/drawing/2014/main" id="{DB5E1036-1E87-4D48-9937-F73E0A5AD793}"/>
              </a:ext>
            </a:extLst>
          </p:cNvPr>
          <p:cNvGrpSpPr/>
          <p:nvPr/>
        </p:nvGrpSpPr>
        <p:grpSpPr>
          <a:xfrm>
            <a:off x="2684232" y="3146425"/>
            <a:ext cx="58002" cy="108000"/>
            <a:chOff x="1021498" y="3048000"/>
            <a:chExt cx="58002" cy="125314"/>
          </a:xfrm>
        </p:grpSpPr>
        <p:cxnSp>
          <p:nvCxnSpPr>
            <p:cNvPr id="191" name="Straight Connector 190">
              <a:extLst>
                <a:ext uri="{FF2B5EF4-FFF2-40B4-BE49-F238E27FC236}">
                  <a16:creationId xmlns:a16="http://schemas.microsoft.com/office/drawing/2014/main" id="{A8498F88-E00E-D246-918E-AD2C6D063061}"/>
                </a:ext>
              </a:extLst>
            </p:cNvPr>
            <p:cNvCxnSpPr>
              <a:cxnSpLocks/>
            </p:cNvCxnSpPr>
            <p:nvPr/>
          </p:nvCxnSpPr>
          <p:spPr>
            <a:xfrm flipV="1">
              <a:off x="1050499" y="3048000"/>
              <a:ext cx="0" cy="121864"/>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92" name="Straight Connector 191">
              <a:extLst>
                <a:ext uri="{FF2B5EF4-FFF2-40B4-BE49-F238E27FC236}">
                  <a16:creationId xmlns:a16="http://schemas.microsoft.com/office/drawing/2014/main" id="{5F8908A8-8CDB-B942-BB56-70CE27DF26CF}"/>
                </a:ext>
              </a:extLst>
            </p:cNvPr>
            <p:cNvCxnSpPr>
              <a:cxnSpLocks/>
            </p:cNvCxnSpPr>
            <p:nvPr/>
          </p:nvCxnSpPr>
          <p:spPr>
            <a:xfrm flipH="1">
              <a:off x="1021498" y="3173314"/>
              <a:ext cx="58002"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195" name="Oval 194">
            <a:extLst>
              <a:ext uri="{FF2B5EF4-FFF2-40B4-BE49-F238E27FC236}">
                <a16:creationId xmlns:a16="http://schemas.microsoft.com/office/drawing/2014/main" id="{93C4E663-0C6B-A14F-86B3-899443D3D81F}"/>
              </a:ext>
            </a:extLst>
          </p:cNvPr>
          <p:cNvSpPr/>
          <p:nvPr/>
        </p:nvSpPr>
        <p:spPr>
          <a:xfrm>
            <a:off x="3353758" y="2610816"/>
            <a:ext cx="63748" cy="63748"/>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196" name="Oval 195">
            <a:extLst>
              <a:ext uri="{FF2B5EF4-FFF2-40B4-BE49-F238E27FC236}">
                <a16:creationId xmlns:a16="http://schemas.microsoft.com/office/drawing/2014/main" id="{D6F24EB5-85AD-C24F-A97E-C6231E9E08EF}"/>
              </a:ext>
            </a:extLst>
          </p:cNvPr>
          <p:cNvSpPr/>
          <p:nvPr/>
        </p:nvSpPr>
        <p:spPr>
          <a:xfrm>
            <a:off x="3693483" y="2861641"/>
            <a:ext cx="63748" cy="63748"/>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199" name="Group 198">
            <a:extLst>
              <a:ext uri="{FF2B5EF4-FFF2-40B4-BE49-F238E27FC236}">
                <a16:creationId xmlns:a16="http://schemas.microsoft.com/office/drawing/2014/main" id="{B7AC6573-4A85-1A44-90BB-F6661326109F}"/>
              </a:ext>
            </a:extLst>
          </p:cNvPr>
          <p:cNvGrpSpPr/>
          <p:nvPr/>
        </p:nvGrpSpPr>
        <p:grpSpPr>
          <a:xfrm flipV="1">
            <a:off x="4033607" y="3003550"/>
            <a:ext cx="58002" cy="72000"/>
            <a:chOff x="1021498" y="3048000"/>
            <a:chExt cx="58002" cy="125314"/>
          </a:xfrm>
        </p:grpSpPr>
        <p:cxnSp>
          <p:nvCxnSpPr>
            <p:cNvPr id="200" name="Straight Connector 199">
              <a:extLst>
                <a:ext uri="{FF2B5EF4-FFF2-40B4-BE49-F238E27FC236}">
                  <a16:creationId xmlns:a16="http://schemas.microsoft.com/office/drawing/2014/main" id="{8EB99958-3967-7F49-A263-C5ACC04D9841}"/>
                </a:ext>
              </a:extLst>
            </p:cNvPr>
            <p:cNvCxnSpPr>
              <a:cxnSpLocks/>
            </p:cNvCxnSpPr>
            <p:nvPr/>
          </p:nvCxnSpPr>
          <p:spPr>
            <a:xfrm flipV="1">
              <a:off x="1050499" y="3048000"/>
              <a:ext cx="0" cy="12186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01" name="Straight Connector 200">
              <a:extLst>
                <a:ext uri="{FF2B5EF4-FFF2-40B4-BE49-F238E27FC236}">
                  <a16:creationId xmlns:a16="http://schemas.microsoft.com/office/drawing/2014/main" id="{FDEA7F19-F5FC-F94D-94F1-0CC26F94EE83}"/>
                </a:ext>
              </a:extLst>
            </p:cNvPr>
            <p:cNvCxnSpPr>
              <a:cxnSpLocks/>
            </p:cNvCxnSpPr>
            <p:nvPr/>
          </p:nvCxnSpPr>
          <p:spPr>
            <a:xfrm flipH="1">
              <a:off x="1021498" y="3173314"/>
              <a:ext cx="5800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202" name="Group 201">
            <a:extLst>
              <a:ext uri="{FF2B5EF4-FFF2-40B4-BE49-F238E27FC236}">
                <a16:creationId xmlns:a16="http://schemas.microsoft.com/office/drawing/2014/main" id="{51B26EF6-9B2C-C047-8F78-64C9B8BF21F0}"/>
              </a:ext>
            </a:extLst>
          </p:cNvPr>
          <p:cNvGrpSpPr/>
          <p:nvPr/>
        </p:nvGrpSpPr>
        <p:grpSpPr>
          <a:xfrm flipV="1">
            <a:off x="3697057" y="2593975"/>
            <a:ext cx="58002" cy="180000"/>
            <a:chOff x="1021498" y="3048000"/>
            <a:chExt cx="58002" cy="125314"/>
          </a:xfrm>
        </p:grpSpPr>
        <p:cxnSp>
          <p:nvCxnSpPr>
            <p:cNvPr id="203" name="Straight Connector 202">
              <a:extLst>
                <a:ext uri="{FF2B5EF4-FFF2-40B4-BE49-F238E27FC236}">
                  <a16:creationId xmlns:a16="http://schemas.microsoft.com/office/drawing/2014/main" id="{BF045C0D-8DDB-EB47-8200-C365CED6B878}"/>
                </a:ext>
              </a:extLst>
            </p:cNvPr>
            <p:cNvCxnSpPr>
              <a:cxnSpLocks/>
            </p:cNvCxnSpPr>
            <p:nvPr/>
          </p:nvCxnSpPr>
          <p:spPr>
            <a:xfrm flipV="1">
              <a:off x="1050499" y="3048000"/>
              <a:ext cx="0" cy="12186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a:extLst>
                <a:ext uri="{FF2B5EF4-FFF2-40B4-BE49-F238E27FC236}">
                  <a16:creationId xmlns:a16="http://schemas.microsoft.com/office/drawing/2014/main" id="{A92F1996-14BA-7942-B250-7B43905CE389}"/>
                </a:ext>
              </a:extLst>
            </p:cNvPr>
            <p:cNvCxnSpPr>
              <a:cxnSpLocks/>
            </p:cNvCxnSpPr>
            <p:nvPr/>
          </p:nvCxnSpPr>
          <p:spPr>
            <a:xfrm flipH="1">
              <a:off x="1021498" y="3173314"/>
              <a:ext cx="5800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205" name="Group 204">
            <a:extLst>
              <a:ext uri="{FF2B5EF4-FFF2-40B4-BE49-F238E27FC236}">
                <a16:creationId xmlns:a16="http://schemas.microsoft.com/office/drawing/2014/main" id="{E1288CFB-0265-AA45-9624-B53D69C43BE9}"/>
              </a:ext>
            </a:extLst>
          </p:cNvPr>
          <p:cNvGrpSpPr/>
          <p:nvPr/>
        </p:nvGrpSpPr>
        <p:grpSpPr>
          <a:xfrm flipV="1">
            <a:off x="3357332" y="2276475"/>
            <a:ext cx="58002" cy="180000"/>
            <a:chOff x="1021498" y="3048000"/>
            <a:chExt cx="58002" cy="125314"/>
          </a:xfrm>
        </p:grpSpPr>
        <p:cxnSp>
          <p:nvCxnSpPr>
            <p:cNvPr id="206" name="Straight Connector 205">
              <a:extLst>
                <a:ext uri="{FF2B5EF4-FFF2-40B4-BE49-F238E27FC236}">
                  <a16:creationId xmlns:a16="http://schemas.microsoft.com/office/drawing/2014/main" id="{CD7AFE63-6FC7-0E48-8C7E-96DD1D79E48A}"/>
                </a:ext>
              </a:extLst>
            </p:cNvPr>
            <p:cNvCxnSpPr>
              <a:cxnSpLocks/>
            </p:cNvCxnSpPr>
            <p:nvPr/>
          </p:nvCxnSpPr>
          <p:spPr>
            <a:xfrm flipV="1">
              <a:off x="1050499" y="3048000"/>
              <a:ext cx="0" cy="12186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07" name="Straight Connector 206">
              <a:extLst>
                <a:ext uri="{FF2B5EF4-FFF2-40B4-BE49-F238E27FC236}">
                  <a16:creationId xmlns:a16="http://schemas.microsoft.com/office/drawing/2014/main" id="{938D70F8-A0EE-F84D-BE2C-3DD3E0005A7B}"/>
                </a:ext>
              </a:extLst>
            </p:cNvPr>
            <p:cNvCxnSpPr>
              <a:cxnSpLocks/>
            </p:cNvCxnSpPr>
            <p:nvPr/>
          </p:nvCxnSpPr>
          <p:spPr>
            <a:xfrm flipH="1">
              <a:off x="1021498" y="3173314"/>
              <a:ext cx="5800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208" name="Group 207">
            <a:extLst>
              <a:ext uri="{FF2B5EF4-FFF2-40B4-BE49-F238E27FC236}">
                <a16:creationId xmlns:a16="http://schemas.microsoft.com/office/drawing/2014/main" id="{12364E35-FE9F-A246-A462-F82E2D9017B1}"/>
              </a:ext>
            </a:extLst>
          </p:cNvPr>
          <p:cNvGrpSpPr/>
          <p:nvPr/>
        </p:nvGrpSpPr>
        <p:grpSpPr>
          <a:xfrm flipV="1">
            <a:off x="3023957" y="2689225"/>
            <a:ext cx="58002" cy="144000"/>
            <a:chOff x="1021498" y="3048000"/>
            <a:chExt cx="58002" cy="125314"/>
          </a:xfrm>
        </p:grpSpPr>
        <p:cxnSp>
          <p:nvCxnSpPr>
            <p:cNvPr id="209" name="Straight Connector 208">
              <a:extLst>
                <a:ext uri="{FF2B5EF4-FFF2-40B4-BE49-F238E27FC236}">
                  <a16:creationId xmlns:a16="http://schemas.microsoft.com/office/drawing/2014/main" id="{6270BDD3-1E9B-594C-A088-6C88CBEF467F}"/>
                </a:ext>
              </a:extLst>
            </p:cNvPr>
            <p:cNvCxnSpPr>
              <a:cxnSpLocks/>
            </p:cNvCxnSpPr>
            <p:nvPr/>
          </p:nvCxnSpPr>
          <p:spPr>
            <a:xfrm flipV="1">
              <a:off x="1050499" y="3048000"/>
              <a:ext cx="0" cy="12186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10" name="Straight Connector 209">
              <a:extLst>
                <a:ext uri="{FF2B5EF4-FFF2-40B4-BE49-F238E27FC236}">
                  <a16:creationId xmlns:a16="http://schemas.microsoft.com/office/drawing/2014/main" id="{15162A56-1E04-CD48-AEE3-218D85E450D5}"/>
                </a:ext>
              </a:extLst>
            </p:cNvPr>
            <p:cNvCxnSpPr>
              <a:cxnSpLocks/>
            </p:cNvCxnSpPr>
            <p:nvPr/>
          </p:nvCxnSpPr>
          <p:spPr>
            <a:xfrm flipH="1">
              <a:off x="1021498" y="3173314"/>
              <a:ext cx="5800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211" name="Group 210">
            <a:extLst>
              <a:ext uri="{FF2B5EF4-FFF2-40B4-BE49-F238E27FC236}">
                <a16:creationId xmlns:a16="http://schemas.microsoft.com/office/drawing/2014/main" id="{C3B17A2E-B5E1-2A45-B677-A3104B1EB80E}"/>
              </a:ext>
            </a:extLst>
          </p:cNvPr>
          <p:cNvGrpSpPr/>
          <p:nvPr/>
        </p:nvGrpSpPr>
        <p:grpSpPr>
          <a:xfrm flipH="1" flipV="1">
            <a:off x="2684232" y="3063875"/>
            <a:ext cx="58002" cy="72000"/>
            <a:chOff x="1021498" y="3048000"/>
            <a:chExt cx="58002" cy="125314"/>
          </a:xfrm>
        </p:grpSpPr>
        <p:cxnSp>
          <p:nvCxnSpPr>
            <p:cNvPr id="212" name="Straight Connector 211">
              <a:extLst>
                <a:ext uri="{FF2B5EF4-FFF2-40B4-BE49-F238E27FC236}">
                  <a16:creationId xmlns:a16="http://schemas.microsoft.com/office/drawing/2014/main" id="{EDC382B3-E77B-8744-9C05-483631E53A53}"/>
                </a:ext>
              </a:extLst>
            </p:cNvPr>
            <p:cNvCxnSpPr>
              <a:cxnSpLocks/>
            </p:cNvCxnSpPr>
            <p:nvPr/>
          </p:nvCxnSpPr>
          <p:spPr>
            <a:xfrm flipV="1">
              <a:off x="1050499" y="3048000"/>
              <a:ext cx="0" cy="12186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13" name="Straight Connector 212">
              <a:extLst>
                <a:ext uri="{FF2B5EF4-FFF2-40B4-BE49-F238E27FC236}">
                  <a16:creationId xmlns:a16="http://schemas.microsoft.com/office/drawing/2014/main" id="{E7B5A757-5EB1-BE4A-AC5A-9CB7A0A39957}"/>
                </a:ext>
              </a:extLst>
            </p:cNvPr>
            <p:cNvCxnSpPr>
              <a:cxnSpLocks/>
            </p:cNvCxnSpPr>
            <p:nvPr/>
          </p:nvCxnSpPr>
          <p:spPr>
            <a:xfrm flipH="1">
              <a:off x="1021498" y="3173314"/>
              <a:ext cx="5800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214" name="Oval 213">
            <a:extLst>
              <a:ext uri="{FF2B5EF4-FFF2-40B4-BE49-F238E27FC236}">
                <a16:creationId xmlns:a16="http://schemas.microsoft.com/office/drawing/2014/main" id="{46BBA01D-C2F1-6044-8F08-7D56613C6AE3}"/>
              </a:ext>
            </a:extLst>
          </p:cNvPr>
          <p:cNvSpPr/>
          <p:nvPr/>
        </p:nvSpPr>
        <p:spPr>
          <a:xfrm>
            <a:off x="4030033" y="3074366"/>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215" name="Oval 214">
            <a:extLst>
              <a:ext uri="{FF2B5EF4-FFF2-40B4-BE49-F238E27FC236}">
                <a16:creationId xmlns:a16="http://schemas.microsoft.com/office/drawing/2014/main" id="{8FE8267A-BCBB-E643-B3F7-348FBC7B9DC7}"/>
              </a:ext>
            </a:extLst>
          </p:cNvPr>
          <p:cNvSpPr/>
          <p:nvPr/>
        </p:nvSpPr>
        <p:spPr>
          <a:xfrm>
            <a:off x="3693483" y="2760041"/>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216" name="Oval 215">
            <a:extLst>
              <a:ext uri="{FF2B5EF4-FFF2-40B4-BE49-F238E27FC236}">
                <a16:creationId xmlns:a16="http://schemas.microsoft.com/office/drawing/2014/main" id="{B068BFA9-EE1F-E740-A030-05608339E07B}"/>
              </a:ext>
            </a:extLst>
          </p:cNvPr>
          <p:cNvSpPr/>
          <p:nvPr/>
        </p:nvSpPr>
        <p:spPr>
          <a:xfrm>
            <a:off x="3353758" y="2442541"/>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217" name="Oval 216">
            <a:extLst>
              <a:ext uri="{FF2B5EF4-FFF2-40B4-BE49-F238E27FC236}">
                <a16:creationId xmlns:a16="http://schemas.microsoft.com/office/drawing/2014/main" id="{099E0028-F1F7-F346-992F-F82E2E2C30D9}"/>
              </a:ext>
            </a:extLst>
          </p:cNvPr>
          <p:cNvSpPr/>
          <p:nvPr/>
        </p:nvSpPr>
        <p:spPr>
          <a:xfrm>
            <a:off x="3020383" y="2775916"/>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218" name="Oval 217">
            <a:extLst>
              <a:ext uri="{FF2B5EF4-FFF2-40B4-BE49-F238E27FC236}">
                <a16:creationId xmlns:a16="http://schemas.microsoft.com/office/drawing/2014/main" id="{8ADE5350-0B58-4241-B1C2-27946E35ABAD}"/>
              </a:ext>
            </a:extLst>
          </p:cNvPr>
          <p:cNvSpPr/>
          <p:nvPr/>
        </p:nvSpPr>
        <p:spPr>
          <a:xfrm>
            <a:off x="2680658" y="3099766"/>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194" name="Oval 193">
            <a:extLst>
              <a:ext uri="{FF2B5EF4-FFF2-40B4-BE49-F238E27FC236}">
                <a16:creationId xmlns:a16="http://schemas.microsoft.com/office/drawing/2014/main" id="{62E96CDD-DFFC-F74E-942A-EEEA136F0B8A}"/>
              </a:ext>
            </a:extLst>
          </p:cNvPr>
          <p:cNvSpPr/>
          <p:nvPr/>
        </p:nvSpPr>
        <p:spPr>
          <a:xfrm>
            <a:off x="3020383" y="2696541"/>
            <a:ext cx="63748" cy="63748"/>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220" name="Freeform 219">
            <a:extLst>
              <a:ext uri="{FF2B5EF4-FFF2-40B4-BE49-F238E27FC236}">
                <a16:creationId xmlns:a16="http://schemas.microsoft.com/office/drawing/2014/main" id="{CE3F5CC8-9855-7F42-AAC4-36F0763CC628}"/>
              </a:ext>
            </a:extLst>
          </p:cNvPr>
          <p:cNvSpPr/>
          <p:nvPr/>
        </p:nvSpPr>
        <p:spPr>
          <a:xfrm>
            <a:off x="2713355" y="2644775"/>
            <a:ext cx="1365250" cy="501650"/>
          </a:xfrm>
          <a:custGeom>
            <a:avLst/>
            <a:gdLst>
              <a:gd name="connsiteX0" fmla="*/ 0 w 1365250"/>
              <a:gd name="connsiteY0" fmla="*/ 501650 h 501650"/>
              <a:gd name="connsiteX1" fmla="*/ 346075 w 1365250"/>
              <a:gd name="connsiteY1" fmla="*/ 82550 h 501650"/>
              <a:gd name="connsiteX2" fmla="*/ 673100 w 1365250"/>
              <a:gd name="connsiteY2" fmla="*/ 0 h 501650"/>
              <a:gd name="connsiteX3" fmla="*/ 1012825 w 1365250"/>
              <a:gd name="connsiteY3" fmla="*/ 250825 h 501650"/>
              <a:gd name="connsiteX4" fmla="*/ 1365250 w 1365250"/>
              <a:gd name="connsiteY4" fmla="*/ 498475 h 501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0" h="501650">
                <a:moveTo>
                  <a:pt x="0" y="501650"/>
                </a:moveTo>
                <a:lnTo>
                  <a:pt x="346075" y="82550"/>
                </a:lnTo>
                <a:lnTo>
                  <a:pt x="673100" y="0"/>
                </a:lnTo>
                <a:lnTo>
                  <a:pt x="1012825" y="250825"/>
                </a:lnTo>
                <a:lnTo>
                  <a:pt x="1365250" y="498475"/>
                </a:lnTo>
              </a:path>
            </a:pathLst>
          </a:custGeom>
          <a:noFill/>
          <a:ln w="19050">
            <a:solidFill>
              <a:schemeClr val="accent1"/>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Freeform 220">
            <a:extLst>
              <a:ext uri="{FF2B5EF4-FFF2-40B4-BE49-F238E27FC236}">
                <a16:creationId xmlns:a16="http://schemas.microsoft.com/office/drawing/2014/main" id="{36B4A113-5F1F-564A-AFE5-3224DAAF236F}"/>
              </a:ext>
            </a:extLst>
          </p:cNvPr>
          <p:cNvSpPr/>
          <p:nvPr/>
        </p:nvSpPr>
        <p:spPr>
          <a:xfrm>
            <a:off x="2707005" y="2473325"/>
            <a:ext cx="1371600" cy="644525"/>
          </a:xfrm>
          <a:custGeom>
            <a:avLst/>
            <a:gdLst>
              <a:gd name="connsiteX0" fmla="*/ 0 w 1371600"/>
              <a:gd name="connsiteY0" fmla="*/ 644525 h 644525"/>
              <a:gd name="connsiteX1" fmla="*/ 358775 w 1371600"/>
              <a:gd name="connsiteY1" fmla="*/ 336550 h 644525"/>
              <a:gd name="connsiteX2" fmla="*/ 685800 w 1371600"/>
              <a:gd name="connsiteY2" fmla="*/ 0 h 644525"/>
              <a:gd name="connsiteX3" fmla="*/ 1022350 w 1371600"/>
              <a:gd name="connsiteY3" fmla="*/ 327025 h 644525"/>
              <a:gd name="connsiteX4" fmla="*/ 1371600 w 1371600"/>
              <a:gd name="connsiteY4" fmla="*/ 641350 h 644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644525">
                <a:moveTo>
                  <a:pt x="0" y="644525"/>
                </a:moveTo>
                <a:lnTo>
                  <a:pt x="358775" y="336550"/>
                </a:lnTo>
                <a:lnTo>
                  <a:pt x="685800" y="0"/>
                </a:lnTo>
                <a:lnTo>
                  <a:pt x="1022350" y="327025"/>
                </a:lnTo>
                <a:lnTo>
                  <a:pt x="1371600" y="641350"/>
                </a:lnTo>
              </a:path>
            </a:pathLst>
          </a:custGeom>
          <a:noFill/>
          <a:ln w="19050">
            <a:solidFill>
              <a:schemeClr val="tx2"/>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Oval 197">
            <a:extLst>
              <a:ext uri="{FF2B5EF4-FFF2-40B4-BE49-F238E27FC236}">
                <a16:creationId xmlns:a16="http://schemas.microsoft.com/office/drawing/2014/main" id="{3119B5D9-D9F1-D54C-B1CB-8F1FB1F47F7D}"/>
              </a:ext>
            </a:extLst>
          </p:cNvPr>
          <p:cNvSpPr/>
          <p:nvPr/>
        </p:nvSpPr>
        <p:spPr>
          <a:xfrm>
            <a:off x="2680658" y="3125166"/>
            <a:ext cx="63748" cy="63748"/>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197" name="Oval 196">
            <a:extLst>
              <a:ext uri="{FF2B5EF4-FFF2-40B4-BE49-F238E27FC236}">
                <a16:creationId xmlns:a16="http://schemas.microsoft.com/office/drawing/2014/main" id="{BD45FAA1-1F49-274C-BA2A-7773C0D908E6}"/>
              </a:ext>
            </a:extLst>
          </p:cNvPr>
          <p:cNvSpPr/>
          <p:nvPr/>
        </p:nvSpPr>
        <p:spPr>
          <a:xfrm>
            <a:off x="4030033" y="3093416"/>
            <a:ext cx="63748" cy="63748"/>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223" name="TextBox 222">
            <a:extLst>
              <a:ext uri="{FF2B5EF4-FFF2-40B4-BE49-F238E27FC236}">
                <a16:creationId xmlns:a16="http://schemas.microsoft.com/office/drawing/2014/main" id="{69B2A518-FEF5-414F-9855-6BCE3D054486}"/>
              </a:ext>
            </a:extLst>
          </p:cNvPr>
          <p:cNvSpPr txBox="1"/>
          <p:nvPr/>
        </p:nvSpPr>
        <p:spPr>
          <a:xfrm>
            <a:off x="5089506" y="1907911"/>
            <a:ext cx="278923" cy="153888"/>
          </a:xfrm>
          <a:prstGeom prst="rect">
            <a:avLst/>
          </a:prstGeom>
          <a:noFill/>
        </p:spPr>
        <p:txBody>
          <a:bodyPr wrap="none" lIns="0" tIns="0" rIns="0" bIns="0" rtlCol="0">
            <a:spAutoFit/>
          </a:bodyPr>
          <a:lstStyle/>
          <a:p>
            <a:pPr algn="ctr"/>
            <a:r>
              <a:rPr lang="en-GB" sz="1000" b="1" dirty="0">
                <a:latin typeface="Arial" panose="020B0604020202020204" pitchFamily="34" charset="0"/>
                <a:ea typeface="Aileron" charset="0"/>
                <a:cs typeface="Arial" panose="020B0604020202020204" pitchFamily="34" charset="0"/>
              </a:rPr>
              <a:t>AUC</a:t>
            </a:r>
          </a:p>
        </p:txBody>
      </p:sp>
      <p:cxnSp>
        <p:nvCxnSpPr>
          <p:cNvPr id="224" name="Straight Connector 223">
            <a:extLst>
              <a:ext uri="{FF2B5EF4-FFF2-40B4-BE49-F238E27FC236}">
                <a16:creationId xmlns:a16="http://schemas.microsoft.com/office/drawing/2014/main" id="{6BAEB3E7-7DF7-D24E-A1EF-7B4B1965C5AF}"/>
              </a:ext>
            </a:extLst>
          </p:cNvPr>
          <p:cNvCxnSpPr>
            <a:cxnSpLocks/>
          </p:cNvCxnSpPr>
          <p:nvPr/>
        </p:nvCxnSpPr>
        <p:spPr>
          <a:xfrm flipV="1">
            <a:off x="4542476" y="2228851"/>
            <a:ext cx="0" cy="123824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5" name="Straight Connector 224">
            <a:extLst>
              <a:ext uri="{FF2B5EF4-FFF2-40B4-BE49-F238E27FC236}">
                <a16:creationId xmlns:a16="http://schemas.microsoft.com/office/drawing/2014/main" id="{08F31F12-CC52-BB47-B4B5-158B2C5C7E51}"/>
              </a:ext>
            </a:extLst>
          </p:cNvPr>
          <p:cNvCxnSpPr>
            <a:cxnSpLocks/>
          </p:cNvCxnSpPr>
          <p:nvPr/>
        </p:nvCxnSpPr>
        <p:spPr>
          <a:xfrm flipV="1">
            <a:off x="4496714" y="2969205"/>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6" name="TextBox 225">
            <a:extLst>
              <a:ext uri="{FF2B5EF4-FFF2-40B4-BE49-F238E27FC236}">
                <a16:creationId xmlns:a16="http://schemas.microsoft.com/office/drawing/2014/main" id="{172AD1FE-874C-074E-8F90-F3EE4FE7778B}"/>
              </a:ext>
            </a:extLst>
          </p:cNvPr>
          <p:cNvSpPr txBox="1"/>
          <p:nvPr/>
        </p:nvSpPr>
        <p:spPr>
          <a:xfrm>
            <a:off x="4242324" y="2912573"/>
            <a:ext cx="230833"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1000</a:t>
            </a:r>
          </a:p>
        </p:txBody>
      </p:sp>
      <p:cxnSp>
        <p:nvCxnSpPr>
          <p:cNvPr id="229" name="Straight Connector 228">
            <a:extLst>
              <a:ext uri="{FF2B5EF4-FFF2-40B4-BE49-F238E27FC236}">
                <a16:creationId xmlns:a16="http://schemas.microsoft.com/office/drawing/2014/main" id="{972ED5BF-2F70-B14B-A6BB-D9ED1AB3372C}"/>
              </a:ext>
            </a:extLst>
          </p:cNvPr>
          <p:cNvCxnSpPr>
            <a:cxnSpLocks/>
          </p:cNvCxnSpPr>
          <p:nvPr/>
        </p:nvCxnSpPr>
        <p:spPr>
          <a:xfrm flipV="1">
            <a:off x="4496714" y="2235780"/>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0" name="TextBox 229">
            <a:extLst>
              <a:ext uri="{FF2B5EF4-FFF2-40B4-BE49-F238E27FC236}">
                <a16:creationId xmlns:a16="http://schemas.microsoft.com/office/drawing/2014/main" id="{7D630628-A9CD-5F4C-91FC-F13B405B06F0}"/>
              </a:ext>
            </a:extLst>
          </p:cNvPr>
          <p:cNvSpPr txBox="1"/>
          <p:nvPr/>
        </p:nvSpPr>
        <p:spPr>
          <a:xfrm>
            <a:off x="4242324" y="2179148"/>
            <a:ext cx="230833"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2500</a:t>
            </a:r>
          </a:p>
        </p:txBody>
      </p:sp>
      <p:cxnSp>
        <p:nvCxnSpPr>
          <p:cNvPr id="231" name="Straight Connector 230">
            <a:extLst>
              <a:ext uri="{FF2B5EF4-FFF2-40B4-BE49-F238E27FC236}">
                <a16:creationId xmlns:a16="http://schemas.microsoft.com/office/drawing/2014/main" id="{474E232A-F5CA-0045-8CF8-B0455494831E}"/>
              </a:ext>
            </a:extLst>
          </p:cNvPr>
          <p:cNvCxnSpPr>
            <a:cxnSpLocks/>
          </p:cNvCxnSpPr>
          <p:nvPr/>
        </p:nvCxnSpPr>
        <p:spPr>
          <a:xfrm flipV="1">
            <a:off x="4496714" y="2480255"/>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2" name="TextBox 231">
            <a:extLst>
              <a:ext uri="{FF2B5EF4-FFF2-40B4-BE49-F238E27FC236}">
                <a16:creationId xmlns:a16="http://schemas.microsoft.com/office/drawing/2014/main" id="{5B88017D-170D-4540-ADDB-2029634AE2A0}"/>
              </a:ext>
            </a:extLst>
          </p:cNvPr>
          <p:cNvSpPr txBox="1"/>
          <p:nvPr/>
        </p:nvSpPr>
        <p:spPr>
          <a:xfrm>
            <a:off x="4242324" y="2423623"/>
            <a:ext cx="230833"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2000</a:t>
            </a:r>
          </a:p>
        </p:txBody>
      </p:sp>
      <p:cxnSp>
        <p:nvCxnSpPr>
          <p:cNvPr id="233" name="Straight Connector 232">
            <a:extLst>
              <a:ext uri="{FF2B5EF4-FFF2-40B4-BE49-F238E27FC236}">
                <a16:creationId xmlns:a16="http://schemas.microsoft.com/office/drawing/2014/main" id="{3BE888D2-5B25-8448-9B62-105663F83A4D}"/>
              </a:ext>
            </a:extLst>
          </p:cNvPr>
          <p:cNvCxnSpPr>
            <a:cxnSpLocks/>
          </p:cNvCxnSpPr>
          <p:nvPr/>
        </p:nvCxnSpPr>
        <p:spPr>
          <a:xfrm flipV="1">
            <a:off x="4496714" y="2724730"/>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4" name="TextBox 233">
            <a:extLst>
              <a:ext uri="{FF2B5EF4-FFF2-40B4-BE49-F238E27FC236}">
                <a16:creationId xmlns:a16="http://schemas.microsoft.com/office/drawing/2014/main" id="{BE85F8F6-6EFF-4646-AA76-5D0A3EF83955}"/>
              </a:ext>
            </a:extLst>
          </p:cNvPr>
          <p:cNvSpPr txBox="1"/>
          <p:nvPr/>
        </p:nvSpPr>
        <p:spPr>
          <a:xfrm>
            <a:off x="4242324" y="2668098"/>
            <a:ext cx="230833"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1500</a:t>
            </a:r>
          </a:p>
        </p:txBody>
      </p:sp>
      <p:cxnSp>
        <p:nvCxnSpPr>
          <p:cNvPr id="235" name="Straight Connector 234">
            <a:extLst>
              <a:ext uri="{FF2B5EF4-FFF2-40B4-BE49-F238E27FC236}">
                <a16:creationId xmlns:a16="http://schemas.microsoft.com/office/drawing/2014/main" id="{3F7BC55D-71F2-2F48-B504-461ED4169F70}"/>
              </a:ext>
            </a:extLst>
          </p:cNvPr>
          <p:cNvCxnSpPr>
            <a:cxnSpLocks/>
          </p:cNvCxnSpPr>
          <p:nvPr/>
        </p:nvCxnSpPr>
        <p:spPr>
          <a:xfrm flipV="1">
            <a:off x="4496714" y="3213680"/>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6" name="TextBox 235">
            <a:extLst>
              <a:ext uri="{FF2B5EF4-FFF2-40B4-BE49-F238E27FC236}">
                <a16:creationId xmlns:a16="http://schemas.microsoft.com/office/drawing/2014/main" id="{598E2B4F-99AE-C441-B9D3-CB44EBFB2F2A}"/>
              </a:ext>
            </a:extLst>
          </p:cNvPr>
          <p:cNvSpPr txBox="1"/>
          <p:nvPr/>
        </p:nvSpPr>
        <p:spPr>
          <a:xfrm>
            <a:off x="4300033" y="3157048"/>
            <a:ext cx="173124"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500</a:t>
            </a:r>
          </a:p>
        </p:txBody>
      </p:sp>
      <p:cxnSp>
        <p:nvCxnSpPr>
          <p:cNvPr id="237" name="Straight Connector 236">
            <a:extLst>
              <a:ext uri="{FF2B5EF4-FFF2-40B4-BE49-F238E27FC236}">
                <a16:creationId xmlns:a16="http://schemas.microsoft.com/office/drawing/2014/main" id="{607B59E0-29E7-B040-B889-8E87E4D6FE20}"/>
              </a:ext>
            </a:extLst>
          </p:cNvPr>
          <p:cNvCxnSpPr>
            <a:cxnSpLocks/>
          </p:cNvCxnSpPr>
          <p:nvPr/>
        </p:nvCxnSpPr>
        <p:spPr>
          <a:xfrm flipV="1">
            <a:off x="4496714" y="3467680"/>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8" name="TextBox 237">
            <a:extLst>
              <a:ext uri="{FF2B5EF4-FFF2-40B4-BE49-F238E27FC236}">
                <a16:creationId xmlns:a16="http://schemas.microsoft.com/office/drawing/2014/main" id="{7601A7F6-2C51-7544-84D6-D5D46759F1DB}"/>
              </a:ext>
            </a:extLst>
          </p:cNvPr>
          <p:cNvSpPr txBox="1"/>
          <p:nvPr/>
        </p:nvSpPr>
        <p:spPr>
          <a:xfrm>
            <a:off x="4415449" y="3407873"/>
            <a:ext cx="57708"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0</a:t>
            </a:r>
          </a:p>
        </p:txBody>
      </p:sp>
      <p:sp>
        <p:nvSpPr>
          <p:cNvPr id="239" name="TextBox 238">
            <a:extLst>
              <a:ext uri="{FF2B5EF4-FFF2-40B4-BE49-F238E27FC236}">
                <a16:creationId xmlns:a16="http://schemas.microsoft.com/office/drawing/2014/main" id="{0F7B8085-F965-BB41-B809-702B5D94AE1A}"/>
              </a:ext>
            </a:extLst>
          </p:cNvPr>
          <p:cNvSpPr txBox="1"/>
          <p:nvPr/>
        </p:nvSpPr>
        <p:spPr>
          <a:xfrm>
            <a:off x="4235511" y="1885200"/>
            <a:ext cx="383117" cy="246221"/>
          </a:xfrm>
          <a:prstGeom prst="rect">
            <a:avLst/>
          </a:prstGeom>
          <a:noFill/>
        </p:spPr>
        <p:txBody>
          <a:bodyPr wrap="none" lIns="0" tIns="0" rIns="0" bIns="0" rtlCol="0">
            <a:spAutoFit/>
          </a:bodyPr>
          <a:lstStyle/>
          <a:p>
            <a:pPr algn="ctr"/>
            <a:r>
              <a:rPr lang="en-GB" sz="800" b="1" dirty="0">
                <a:latin typeface="Arial" panose="020B0604020202020204" pitchFamily="34" charset="0"/>
                <a:ea typeface="Aileron" charset="0"/>
                <a:cs typeface="Arial" panose="020B0604020202020204" pitchFamily="34" charset="0"/>
              </a:rPr>
              <a:t>(mg ∙</a:t>
            </a:r>
            <a:br>
              <a:rPr lang="en-GB" sz="800" b="1" dirty="0">
                <a:latin typeface="Arial" panose="020B0604020202020204" pitchFamily="34" charset="0"/>
                <a:ea typeface="Aileron" charset="0"/>
                <a:cs typeface="Arial" panose="020B0604020202020204" pitchFamily="34" charset="0"/>
              </a:rPr>
            </a:br>
            <a:r>
              <a:rPr lang="en-GB" sz="800" b="1" dirty="0">
                <a:latin typeface="Arial" panose="020B0604020202020204" pitchFamily="34" charset="0"/>
                <a:ea typeface="Aileron" charset="0"/>
                <a:cs typeface="Arial" panose="020B0604020202020204" pitchFamily="34" charset="0"/>
              </a:rPr>
              <a:t>hour/dl)</a:t>
            </a:r>
          </a:p>
        </p:txBody>
      </p:sp>
      <p:grpSp>
        <p:nvGrpSpPr>
          <p:cNvPr id="272" name="Group 271">
            <a:extLst>
              <a:ext uri="{FF2B5EF4-FFF2-40B4-BE49-F238E27FC236}">
                <a16:creationId xmlns:a16="http://schemas.microsoft.com/office/drawing/2014/main" id="{CF52C394-8D79-AD43-AA0E-0EC08BFE4FA7}"/>
              </a:ext>
            </a:extLst>
          </p:cNvPr>
          <p:cNvGrpSpPr/>
          <p:nvPr/>
        </p:nvGrpSpPr>
        <p:grpSpPr>
          <a:xfrm flipH="1" flipV="1">
            <a:off x="4689231" y="2660650"/>
            <a:ext cx="144000" cy="144000"/>
            <a:chOff x="1021498" y="3048000"/>
            <a:chExt cx="58002" cy="125314"/>
          </a:xfrm>
        </p:grpSpPr>
        <p:cxnSp>
          <p:nvCxnSpPr>
            <p:cNvPr id="273" name="Straight Connector 272">
              <a:extLst>
                <a:ext uri="{FF2B5EF4-FFF2-40B4-BE49-F238E27FC236}">
                  <a16:creationId xmlns:a16="http://schemas.microsoft.com/office/drawing/2014/main" id="{A7E4E9A6-1B2D-8E42-A400-D35395D3600D}"/>
                </a:ext>
              </a:extLst>
            </p:cNvPr>
            <p:cNvCxnSpPr>
              <a:cxnSpLocks/>
            </p:cNvCxnSpPr>
            <p:nvPr/>
          </p:nvCxnSpPr>
          <p:spPr>
            <a:xfrm flipV="1">
              <a:off x="1050499" y="3048000"/>
              <a:ext cx="0" cy="121864"/>
            </a:xfrm>
            <a:prstGeom prst="line">
              <a:avLst/>
            </a:prstGeom>
            <a:ln w="12700">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74" name="Straight Connector 273">
              <a:extLst>
                <a:ext uri="{FF2B5EF4-FFF2-40B4-BE49-F238E27FC236}">
                  <a16:creationId xmlns:a16="http://schemas.microsoft.com/office/drawing/2014/main" id="{40C303A0-BE60-CA4E-9520-45CF39EFA6AE}"/>
                </a:ext>
              </a:extLst>
            </p:cNvPr>
            <p:cNvCxnSpPr>
              <a:cxnSpLocks/>
            </p:cNvCxnSpPr>
            <p:nvPr/>
          </p:nvCxnSpPr>
          <p:spPr>
            <a:xfrm flipH="1">
              <a:off x="1021498" y="3173314"/>
              <a:ext cx="58002" cy="0"/>
            </a:xfrm>
            <a:prstGeom prst="line">
              <a:avLst/>
            </a:prstGeom>
            <a:ln w="12700">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287" name="Rectangle 286">
            <a:extLst>
              <a:ext uri="{FF2B5EF4-FFF2-40B4-BE49-F238E27FC236}">
                <a16:creationId xmlns:a16="http://schemas.microsoft.com/office/drawing/2014/main" id="{FF9D67FB-B376-3146-9A2A-A09890B91E24}"/>
              </a:ext>
            </a:extLst>
          </p:cNvPr>
          <p:cNvSpPr/>
          <p:nvPr/>
        </p:nvSpPr>
        <p:spPr>
          <a:xfrm>
            <a:off x="4662806" y="2760041"/>
            <a:ext cx="196850" cy="707059"/>
          </a:xfrm>
          <a:prstGeom prst="rect">
            <a:avLst/>
          </a:prstGeom>
          <a:solidFill>
            <a:schemeClr val="accent5">
              <a:lumMod val="50000"/>
            </a:schemeClr>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288" name="TextBox 287">
            <a:extLst>
              <a:ext uri="{FF2B5EF4-FFF2-40B4-BE49-F238E27FC236}">
                <a16:creationId xmlns:a16="http://schemas.microsoft.com/office/drawing/2014/main" id="{DB6822BD-94E3-5443-9565-FB452B778DFB}"/>
              </a:ext>
            </a:extLst>
          </p:cNvPr>
          <p:cNvSpPr txBox="1"/>
          <p:nvPr/>
        </p:nvSpPr>
        <p:spPr>
          <a:xfrm>
            <a:off x="2901593" y="3536686"/>
            <a:ext cx="293350"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2 hour</a:t>
            </a:r>
          </a:p>
        </p:txBody>
      </p:sp>
      <p:sp>
        <p:nvSpPr>
          <p:cNvPr id="289" name="TextBox 288">
            <a:extLst>
              <a:ext uri="{FF2B5EF4-FFF2-40B4-BE49-F238E27FC236}">
                <a16:creationId xmlns:a16="http://schemas.microsoft.com/office/drawing/2014/main" id="{8EECC51F-EFBB-6E42-9C4E-FE3E23484EDD}"/>
              </a:ext>
            </a:extLst>
          </p:cNvPr>
          <p:cNvSpPr txBox="1"/>
          <p:nvPr/>
        </p:nvSpPr>
        <p:spPr>
          <a:xfrm>
            <a:off x="2657923" y="3536686"/>
            <a:ext cx="12663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BL</a:t>
            </a:r>
          </a:p>
        </p:txBody>
      </p:sp>
      <p:sp>
        <p:nvSpPr>
          <p:cNvPr id="290" name="TextBox 289">
            <a:extLst>
              <a:ext uri="{FF2B5EF4-FFF2-40B4-BE49-F238E27FC236}">
                <a16:creationId xmlns:a16="http://schemas.microsoft.com/office/drawing/2014/main" id="{719059D2-4BC7-B840-9873-73A8BF789FCE}"/>
              </a:ext>
            </a:extLst>
          </p:cNvPr>
          <p:cNvSpPr txBox="1"/>
          <p:nvPr/>
        </p:nvSpPr>
        <p:spPr>
          <a:xfrm>
            <a:off x="3244493" y="3536686"/>
            <a:ext cx="293350"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4 hour</a:t>
            </a:r>
          </a:p>
        </p:txBody>
      </p:sp>
      <p:sp>
        <p:nvSpPr>
          <p:cNvPr id="291" name="TextBox 290">
            <a:extLst>
              <a:ext uri="{FF2B5EF4-FFF2-40B4-BE49-F238E27FC236}">
                <a16:creationId xmlns:a16="http://schemas.microsoft.com/office/drawing/2014/main" id="{4245153E-6027-2A4C-8A1D-8934682B45CB}"/>
              </a:ext>
            </a:extLst>
          </p:cNvPr>
          <p:cNvSpPr txBox="1"/>
          <p:nvPr/>
        </p:nvSpPr>
        <p:spPr>
          <a:xfrm>
            <a:off x="3577868" y="3536686"/>
            <a:ext cx="293350"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6 hour</a:t>
            </a:r>
          </a:p>
        </p:txBody>
      </p:sp>
      <p:sp>
        <p:nvSpPr>
          <p:cNvPr id="292" name="TextBox 291">
            <a:extLst>
              <a:ext uri="{FF2B5EF4-FFF2-40B4-BE49-F238E27FC236}">
                <a16:creationId xmlns:a16="http://schemas.microsoft.com/office/drawing/2014/main" id="{D7B05C4F-4B12-0340-BFB6-E80155E7DC10}"/>
              </a:ext>
            </a:extLst>
          </p:cNvPr>
          <p:cNvSpPr txBox="1"/>
          <p:nvPr/>
        </p:nvSpPr>
        <p:spPr>
          <a:xfrm>
            <a:off x="3914418" y="3536686"/>
            <a:ext cx="293350"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8 hour</a:t>
            </a:r>
          </a:p>
        </p:txBody>
      </p:sp>
      <p:sp>
        <p:nvSpPr>
          <p:cNvPr id="293" name="TextBox 292">
            <a:extLst>
              <a:ext uri="{FF2B5EF4-FFF2-40B4-BE49-F238E27FC236}">
                <a16:creationId xmlns:a16="http://schemas.microsoft.com/office/drawing/2014/main" id="{7F5FEE28-246C-584B-ABA7-C107993BF500}"/>
              </a:ext>
            </a:extLst>
          </p:cNvPr>
          <p:cNvSpPr txBox="1"/>
          <p:nvPr/>
        </p:nvSpPr>
        <p:spPr>
          <a:xfrm>
            <a:off x="4589915" y="3536686"/>
            <a:ext cx="618759" cy="230832"/>
          </a:xfrm>
          <a:prstGeom prst="rect">
            <a:avLst/>
          </a:prstGeom>
          <a:noFill/>
        </p:spPr>
        <p:txBody>
          <a:bodyPr wrap="none" lIns="0" tIns="0" rIns="0" bIns="0" rtlCol="0">
            <a:spAutoFit/>
          </a:bodyPr>
          <a:lstStyle/>
          <a:p>
            <a:pPr algn="ctr"/>
            <a:r>
              <a:rPr lang="en-GB" sz="700" dirty="0">
                <a:latin typeface="Arial" panose="020B0604020202020204" pitchFamily="34" charset="0"/>
                <a:ea typeface="Aileron" charset="0"/>
                <a:cs typeface="Arial" panose="020B0604020202020204" pitchFamily="34" charset="0"/>
              </a:rPr>
              <a:t>Before 4 weeks</a:t>
            </a:r>
          </a:p>
          <a:p>
            <a:pPr algn="ctr"/>
            <a:r>
              <a:rPr lang="en-GB" sz="800" b="1" dirty="0">
                <a:latin typeface="Arial" panose="020B0604020202020204" pitchFamily="34" charset="0"/>
                <a:ea typeface="Aileron" charset="0"/>
                <a:cs typeface="Arial" panose="020B0604020202020204" pitchFamily="34" charset="0"/>
              </a:rPr>
              <a:t>Ezetimibe</a:t>
            </a:r>
          </a:p>
        </p:txBody>
      </p:sp>
      <p:grpSp>
        <p:nvGrpSpPr>
          <p:cNvPr id="295" name="Group 294">
            <a:extLst>
              <a:ext uri="{FF2B5EF4-FFF2-40B4-BE49-F238E27FC236}">
                <a16:creationId xmlns:a16="http://schemas.microsoft.com/office/drawing/2014/main" id="{F443B112-A820-814E-8E83-5F24E40F70EB}"/>
              </a:ext>
            </a:extLst>
          </p:cNvPr>
          <p:cNvGrpSpPr/>
          <p:nvPr/>
        </p:nvGrpSpPr>
        <p:grpSpPr>
          <a:xfrm flipH="1" flipV="1">
            <a:off x="4959106" y="2927350"/>
            <a:ext cx="144000" cy="144000"/>
            <a:chOff x="1021498" y="3048000"/>
            <a:chExt cx="58002" cy="125314"/>
          </a:xfrm>
        </p:grpSpPr>
        <p:cxnSp>
          <p:nvCxnSpPr>
            <p:cNvPr id="296" name="Straight Connector 295">
              <a:extLst>
                <a:ext uri="{FF2B5EF4-FFF2-40B4-BE49-F238E27FC236}">
                  <a16:creationId xmlns:a16="http://schemas.microsoft.com/office/drawing/2014/main" id="{49CC7D2A-FD3A-AE4E-9E03-0DCE18E4CF62}"/>
                </a:ext>
              </a:extLst>
            </p:cNvPr>
            <p:cNvCxnSpPr>
              <a:cxnSpLocks/>
            </p:cNvCxnSpPr>
            <p:nvPr/>
          </p:nvCxnSpPr>
          <p:spPr>
            <a:xfrm flipV="1">
              <a:off x="1050499" y="3048000"/>
              <a:ext cx="0" cy="121864"/>
            </a:xfrm>
            <a:prstGeom prst="line">
              <a:avLst/>
            </a:prstGeom>
            <a:ln w="12700">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97" name="Straight Connector 296">
              <a:extLst>
                <a:ext uri="{FF2B5EF4-FFF2-40B4-BE49-F238E27FC236}">
                  <a16:creationId xmlns:a16="http://schemas.microsoft.com/office/drawing/2014/main" id="{65BE3D43-E9C7-384A-9C66-594980A2D2B4}"/>
                </a:ext>
              </a:extLst>
            </p:cNvPr>
            <p:cNvCxnSpPr>
              <a:cxnSpLocks/>
            </p:cNvCxnSpPr>
            <p:nvPr/>
          </p:nvCxnSpPr>
          <p:spPr>
            <a:xfrm flipH="1">
              <a:off x="1021498" y="3173314"/>
              <a:ext cx="58002" cy="0"/>
            </a:xfrm>
            <a:prstGeom prst="line">
              <a:avLst/>
            </a:prstGeom>
            <a:ln w="12700">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298" name="Rectangle 297">
            <a:extLst>
              <a:ext uri="{FF2B5EF4-FFF2-40B4-BE49-F238E27FC236}">
                <a16:creationId xmlns:a16="http://schemas.microsoft.com/office/drawing/2014/main" id="{CC8B23FE-6157-6049-BFA6-15548398B59F}"/>
              </a:ext>
            </a:extLst>
          </p:cNvPr>
          <p:cNvSpPr/>
          <p:nvPr/>
        </p:nvSpPr>
        <p:spPr>
          <a:xfrm>
            <a:off x="4932681" y="2974975"/>
            <a:ext cx="196850" cy="492125"/>
          </a:xfrm>
          <a:prstGeom prst="rect">
            <a:avLst/>
          </a:prstGeom>
          <a:solidFill>
            <a:schemeClr val="accent5">
              <a:lumMod val="50000"/>
            </a:schemeClr>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299" name="TextBox 298">
            <a:extLst>
              <a:ext uri="{FF2B5EF4-FFF2-40B4-BE49-F238E27FC236}">
                <a16:creationId xmlns:a16="http://schemas.microsoft.com/office/drawing/2014/main" id="{4D55F32C-C117-2A48-B3B3-70A5B2B054CC}"/>
              </a:ext>
            </a:extLst>
          </p:cNvPr>
          <p:cNvSpPr txBox="1"/>
          <p:nvPr/>
        </p:nvSpPr>
        <p:spPr>
          <a:xfrm>
            <a:off x="4776649" y="2298436"/>
            <a:ext cx="286938" cy="107722"/>
          </a:xfrm>
          <a:prstGeom prst="rect">
            <a:avLst/>
          </a:prstGeom>
          <a:noFill/>
        </p:spPr>
        <p:txBody>
          <a:bodyPr wrap="none" lIns="0" tIns="0" rIns="0" bIns="0" rtlCol="0">
            <a:spAutoFit/>
          </a:bodyPr>
          <a:lstStyle/>
          <a:p>
            <a:pPr algn="ctr"/>
            <a:r>
              <a:rPr lang="en-GB" sz="700" b="1" dirty="0">
                <a:latin typeface="Arial" panose="020B0604020202020204" pitchFamily="34" charset="0"/>
                <a:ea typeface="Aileron" charset="0"/>
                <a:cs typeface="Arial" panose="020B0604020202020204" pitchFamily="34" charset="0"/>
              </a:rPr>
              <a:t>P&lt;0.05</a:t>
            </a:r>
            <a:endParaRPr lang="en-GB" sz="800" b="1" dirty="0">
              <a:latin typeface="Arial" panose="020B0604020202020204" pitchFamily="34" charset="0"/>
              <a:ea typeface="Aileron" charset="0"/>
              <a:cs typeface="Arial" panose="020B0604020202020204" pitchFamily="34" charset="0"/>
            </a:endParaRPr>
          </a:p>
        </p:txBody>
      </p:sp>
      <p:grpSp>
        <p:nvGrpSpPr>
          <p:cNvPr id="307" name="Group 306">
            <a:extLst>
              <a:ext uri="{FF2B5EF4-FFF2-40B4-BE49-F238E27FC236}">
                <a16:creationId xmlns:a16="http://schemas.microsoft.com/office/drawing/2014/main" id="{CB826A6E-BD2D-C745-8149-73D71A53E022}"/>
              </a:ext>
            </a:extLst>
          </p:cNvPr>
          <p:cNvGrpSpPr/>
          <p:nvPr/>
        </p:nvGrpSpPr>
        <p:grpSpPr>
          <a:xfrm>
            <a:off x="4758118" y="2417939"/>
            <a:ext cx="324000" cy="46800"/>
            <a:chOff x="4664138" y="2119489"/>
            <a:chExt cx="301562" cy="58561"/>
          </a:xfrm>
        </p:grpSpPr>
        <p:cxnSp>
          <p:nvCxnSpPr>
            <p:cNvPr id="301" name="Straight Connector 300">
              <a:extLst>
                <a:ext uri="{FF2B5EF4-FFF2-40B4-BE49-F238E27FC236}">
                  <a16:creationId xmlns:a16="http://schemas.microsoft.com/office/drawing/2014/main" id="{88060F74-01EA-DC4C-8955-CB5D40B32FB4}"/>
                </a:ext>
              </a:extLst>
            </p:cNvPr>
            <p:cNvCxnSpPr>
              <a:cxnSpLocks/>
            </p:cNvCxnSpPr>
            <p:nvPr/>
          </p:nvCxnSpPr>
          <p:spPr>
            <a:xfrm flipV="1">
              <a:off x="4664843" y="2119489"/>
              <a:ext cx="0" cy="5856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4" name="Straight Connector 303">
              <a:extLst>
                <a:ext uri="{FF2B5EF4-FFF2-40B4-BE49-F238E27FC236}">
                  <a16:creationId xmlns:a16="http://schemas.microsoft.com/office/drawing/2014/main" id="{BA2D676B-AB5A-7F4B-8BB5-630940432FCD}"/>
                </a:ext>
              </a:extLst>
            </p:cNvPr>
            <p:cNvCxnSpPr>
              <a:cxnSpLocks/>
            </p:cNvCxnSpPr>
            <p:nvPr/>
          </p:nvCxnSpPr>
          <p:spPr>
            <a:xfrm flipV="1">
              <a:off x="4963293" y="2119489"/>
              <a:ext cx="0" cy="5856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5" name="Straight Connector 304">
              <a:extLst>
                <a:ext uri="{FF2B5EF4-FFF2-40B4-BE49-F238E27FC236}">
                  <a16:creationId xmlns:a16="http://schemas.microsoft.com/office/drawing/2014/main" id="{7A692B36-98A9-E844-85F2-9780D500E464}"/>
                </a:ext>
              </a:extLst>
            </p:cNvPr>
            <p:cNvCxnSpPr>
              <a:cxnSpLocks/>
            </p:cNvCxnSpPr>
            <p:nvPr/>
          </p:nvCxnSpPr>
          <p:spPr>
            <a:xfrm flipH="1">
              <a:off x="4664138" y="2126545"/>
              <a:ext cx="30156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13" name="TextBox 312">
            <a:extLst>
              <a:ext uri="{FF2B5EF4-FFF2-40B4-BE49-F238E27FC236}">
                <a16:creationId xmlns:a16="http://schemas.microsoft.com/office/drawing/2014/main" id="{DEFD2CB6-8113-0040-BD56-B74462676A62}"/>
              </a:ext>
            </a:extLst>
          </p:cNvPr>
          <p:cNvSpPr txBox="1"/>
          <p:nvPr/>
        </p:nvSpPr>
        <p:spPr>
          <a:xfrm>
            <a:off x="5418000" y="2298436"/>
            <a:ext cx="286938" cy="107722"/>
          </a:xfrm>
          <a:prstGeom prst="rect">
            <a:avLst/>
          </a:prstGeom>
          <a:noFill/>
        </p:spPr>
        <p:txBody>
          <a:bodyPr wrap="none" lIns="0" tIns="0" rIns="0" bIns="0" rtlCol="0">
            <a:spAutoFit/>
          </a:bodyPr>
          <a:lstStyle/>
          <a:p>
            <a:pPr algn="ctr"/>
            <a:r>
              <a:rPr lang="en-GB" sz="700" b="1" dirty="0">
                <a:latin typeface="Arial" panose="020B0604020202020204" pitchFamily="34" charset="0"/>
                <a:ea typeface="Aileron" charset="0"/>
                <a:cs typeface="Arial" panose="020B0604020202020204" pitchFamily="34" charset="0"/>
              </a:rPr>
              <a:t>P=0.58</a:t>
            </a:r>
            <a:endParaRPr lang="en-GB" sz="800" b="1" dirty="0">
              <a:latin typeface="Arial" panose="020B0604020202020204" pitchFamily="34" charset="0"/>
              <a:ea typeface="Aileron" charset="0"/>
              <a:cs typeface="Arial" panose="020B0604020202020204" pitchFamily="34" charset="0"/>
            </a:endParaRPr>
          </a:p>
        </p:txBody>
      </p:sp>
      <p:grpSp>
        <p:nvGrpSpPr>
          <p:cNvPr id="314" name="Group 313">
            <a:extLst>
              <a:ext uri="{FF2B5EF4-FFF2-40B4-BE49-F238E27FC236}">
                <a16:creationId xmlns:a16="http://schemas.microsoft.com/office/drawing/2014/main" id="{EFB5F863-2A00-DA42-80AB-BF667345CCE5}"/>
              </a:ext>
            </a:extLst>
          </p:cNvPr>
          <p:cNvGrpSpPr/>
          <p:nvPr/>
        </p:nvGrpSpPr>
        <p:grpSpPr>
          <a:xfrm>
            <a:off x="5399468" y="2417939"/>
            <a:ext cx="324000" cy="46800"/>
            <a:chOff x="4664138" y="2119489"/>
            <a:chExt cx="301562" cy="58561"/>
          </a:xfrm>
        </p:grpSpPr>
        <p:cxnSp>
          <p:nvCxnSpPr>
            <p:cNvPr id="315" name="Straight Connector 314">
              <a:extLst>
                <a:ext uri="{FF2B5EF4-FFF2-40B4-BE49-F238E27FC236}">
                  <a16:creationId xmlns:a16="http://schemas.microsoft.com/office/drawing/2014/main" id="{4777AB96-12ED-114A-A766-4B329BE2F85F}"/>
                </a:ext>
              </a:extLst>
            </p:cNvPr>
            <p:cNvCxnSpPr>
              <a:cxnSpLocks/>
            </p:cNvCxnSpPr>
            <p:nvPr/>
          </p:nvCxnSpPr>
          <p:spPr>
            <a:xfrm flipV="1">
              <a:off x="4664843" y="2119489"/>
              <a:ext cx="0" cy="5856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6" name="Straight Connector 315">
              <a:extLst>
                <a:ext uri="{FF2B5EF4-FFF2-40B4-BE49-F238E27FC236}">
                  <a16:creationId xmlns:a16="http://schemas.microsoft.com/office/drawing/2014/main" id="{7DBDEF35-528D-8F4F-9F21-6C4690563460}"/>
                </a:ext>
              </a:extLst>
            </p:cNvPr>
            <p:cNvCxnSpPr>
              <a:cxnSpLocks/>
            </p:cNvCxnSpPr>
            <p:nvPr/>
          </p:nvCxnSpPr>
          <p:spPr>
            <a:xfrm flipV="1">
              <a:off x="4963293" y="2119489"/>
              <a:ext cx="0" cy="5856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7" name="Straight Connector 316">
              <a:extLst>
                <a:ext uri="{FF2B5EF4-FFF2-40B4-BE49-F238E27FC236}">
                  <a16:creationId xmlns:a16="http://schemas.microsoft.com/office/drawing/2014/main" id="{89248000-5412-1645-9E4E-9600BEE842D7}"/>
                </a:ext>
              </a:extLst>
            </p:cNvPr>
            <p:cNvCxnSpPr>
              <a:cxnSpLocks/>
            </p:cNvCxnSpPr>
            <p:nvPr/>
          </p:nvCxnSpPr>
          <p:spPr>
            <a:xfrm flipH="1">
              <a:off x="4664138" y="2126545"/>
              <a:ext cx="30156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18" name="TextBox 317">
            <a:extLst>
              <a:ext uri="{FF2B5EF4-FFF2-40B4-BE49-F238E27FC236}">
                <a16:creationId xmlns:a16="http://schemas.microsoft.com/office/drawing/2014/main" id="{DF7FFE87-2FEF-E445-9160-F75286142347}"/>
              </a:ext>
            </a:extLst>
          </p:cNvPr>
          <p:cNvSpPr txBox="1"/>
          <p:nvPr/>
        </p:nvSpPr>
        <p:spPr>
          <a:xfrm>
            <a:off x="5172524" y="2111111"/>
            <a:ext cx="286938" cy="107722"/>
          </a:xfrm>
          <a:prstGeom prst="rect">
            <a:avLst/>
          </a:prstGeom>
          <a:noFill/>
        </p:spPr>
        <p:txBody>
          <a:bodyPr wrap="none" lIns="0" tIns="0" rIns="0" bIns="0" rtlCol="0">
            <a:spAutoFit/>
          </a:bodyPr>
          <a:lstStyle/>
          <a:p>
            <a:pPr algn="ctr"/>
            <a:r>
              <a:rPr lang="en-GB" sz="700" b="1" dirty="0">
                <a:latin typeface="Arial" panose="020B0604020202020204" pitchFamily="34" charset="0"/>
                <a:ea typeface="Aileron" charset="0"/>
                <a:cs typeface="Arial" panose="020B0604020202020204" pitchFamily="34" charset="0"/>
              </a:rPr>
              <a:t>P=0.15</a:t>
            </a:r>
            <a:endParaRPr lang="en-GB" sz="800" b="1" dirty="0">
              <a:latin typeface="Arial" panose="020B0604020202020204" pitchFamily="34" charset="0"/>
              <a:ea typeface="Aileron" charset="0"/>
              <a:cs typeface="Arial" panose="020B0604020202020204" pitchFamily="34" charset="0"/>
            </a:endParaRPr>
          </a:p>
        </p:txBody>
      </p:sp>
      <p:grpSp>
        <p:nvGrpSpPr>
          <p:cNvPr id="319" name="Group 318">
            <a:extLst>
              <a:ext uri="{FF2B5EF4-FFF2-40B4-BE49-F238E27FC236}">
                <a16:creationId xmlns:a16="http://schemas.microsoft.com/office/drawing/2014/main" id="{8572C184-845E-1845-906A-CD9BD4C1AED4}"/>
              </a:ext>
            </a:extLst>
          </p:cNvPr>
          <p:cNvGrpSpPr/>
          <p:nvPr/>
        </p:nvGrpSpPr>
        <p:grpSpPr>
          <a:xfrm>
            <a:off x="4900993" y="2227439"/>
            <a:ext cx="684000" cy="46800"/>
            <a:chOff x="4664138" y="2119489"/>
            <a:chExt cx="301562" cy="58561"/>
          </a:xfrm>
        </p:grpSpPr>
        <p:cxnSp>
          <p:nvCxnSpPr>
            <p:cNvPr id="320" name="Straight Connector 319">
              <a:extLst>
                <a:ext uri="{FF2B5EF4-FFF2-40B4-BE49-F238E27FC236}">
                  <a16:creationId xmlns:a16="http://schemas.microsoft.com/office/drawing/2014/main" id="{19367810-CE55-E149-8318-96E0D069F279}"/>
                </a:ext>
              </a:extLst>
            </p:cNvPr>
            <p:cNvCxnSpPr>
              <a:cxnSpLocks/>
            </p:cNvCxnSpPr>
            <p:nvPr/>
          </p:nvCxnSpPr>
          <p:spPr>
            <a:xfrm flipV="1">
              <a:off x="4664843" y="2119489"/>
              <a:ext cx="0" cy="5856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1" name="Straight Connector 320">
              <a:extLst>
                <a:ext uri="{FF2B5EF4-FFF2-40B4-BE49-F238E27FC236}">
                  <a16:creationId xmlns:a16="http://schemas.microsoft.com/office/drawing/2014/main" id="{4873A203-4CCE-5944-BE82-61434495A3F1}"/>
                </a:ext>
              </a:extLst>
            </p:cNvPr>
            <p:cNvCxnSpPr>
              <a:cxnSpLocks/>
            </p:cNvCxnSpPr>
            <p:nvPr/>
          </p:nvCxnSpPr>
          <p:spPr>
            <a:xfrm flipV="1">
              <a:off x="4963293" y="2119489"/>
              <a:ext cx="0" cy="5856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2" name="Straight Connector 321">
              <a:extLst>
                <a:ext uri="{FF2B5EF4-FFF2-40B4-BE49-F238E27FC236}">
                  <a16:creationId xmlns:a16="http://schemas.microsoft.com/office/drawing/2014/main" id="{AAF757BC-294C-C942-AAB7-07538B6C7280}"/>
                </a:ext>
              </a:extLst>
            </p:cNvPr>
            <p:cNvCxnSpPr>
              <a:cxnSpLocks/>
            </p:cNvCxnSpPr>
            <p:nvPr/>
          </p:nvCxnSpPr>
          <p:spPr>
            <a:xfrm flipH="1">
              <a:off x="4664138" y="2126545"/>
              <a:ext cx="30156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23" name="Group 322">
            <a:extLst>
              <a:ext uri="{FF2B5EF4-FFF2-40B4-BE49-F238E27FC236}">
                <a16:creationId xmlns:a16="http://schemas.microsoft.com/office/drawing/2014/main" id="{BBA9A6EF-E1F3-E34E-B050-78CB2E78C282}"/>
              </a:ext>
            </a:extLst>
          </p:cNvPr>
          <p:cNvGrpSpPr/>
          <p:nvPr/>
        </p:nvGrpSpPr>
        <p:grpSpPr>
          <a:xfrm flipH="1" flipV="1">
            <a:off x="5362331" y="2660650"/>
            <a:ext cx="144000" cy="144000"/>
            <a:chOff x="1021498" y="3048000"/>
            <a:chExt cx="58002" cy="125314"/>
          </a:xfrm>
        </p:grpSpPr>
        <p:cxnSp>
          <p:nvCxnSpPr>
            <p:cNvPr id="324" name="Straight Connector 323">
              <a:extLst>
                <a:ext uri="{FF2B5EF4-FFF2-40B4-BE49-F238E27FC236}">
                  <a16:creationId xmlns:a16="http://schemas.microsoft.com/office/drawing/2014/main" id="{4244A145-929C-EF4A-82F0-52AB3B8496F9}"/>
                </a:ext>
              </a:extLst>
            </p:cNvPr>
            <p:cNvCxnSpPr>
              <a:cxnSpLocks/>
            </p:cNvCxnSpPr>
            <p:nvPr/>
          </p:nvCxnSpPr>
          <p:spPr>
            <a:xfrm flipV="1">
              <a:off x="1050499" y="3048000"/>
              <a:ext cx="0" cy="121864"/>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25" name="Straight Connector 324">
              <a:extLst>
                <a:ext uri="{FF2B5EF4-FFF2-40B4-BE49-F238E27FC236}">
                  <a16:creationId xmlns:a16="http://schemas.microsoft.com/office/drawing/2014/main" id="{7D48187D-EA18-B744-98DA-7E8D4F5206D4}"/>
                </a:ext>
              </a:extLst>
            </p:cNvPr>
            <p:cNvCxnSpPr>
              <a:cxnSpLocks/>
            </p:cNvCxnSpPr>
            <p:nvPr/>
          </p:nvCxnSpPr>
          <p:spPr>
            <a:xfrm flipH="1">
              <a:off x="1021498" y="3173314"/>
              <a:ext cx="58002"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326" name="Rectangle 325">
            <a:extLst>
              <a:ext uri="{FF2B5EF4-FFF2-40B4-BE49-F238E27FC236}">
                <a16:creationId xmlns:a16="http://schemas.microsoft.com/office/drawing/2014/main" id="{2542BC3B-D09C-774B-AD7D-E13688B40E8B}"/>
              </a:ext>
            </a:extLst>
          </p:cNvPr>
          <p:cNvSpPr/>
          <p:nvPr/>
        </p:nvSpPr>
        <p:spPr>
          <a:xfrm>
            <a:off x="5335906" y="2760041"/>
            <a:ext cx="196850" cy="707059"/>
          </a:xfrm>
          <a:prstGeom prst="rect">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327" name="TextBox 326">
            <a:extLst>
              <a:ext uri="{FF2B5EF4-FFF2-40B4-BE49-F238E27FC236}">
                <a16:creationId xmlns:a16="http://schemas.microsoft.com/office/drawing/2014/main" id="{2DC881E8-7C71-5D48-9D9E-433AB197E6B1}"/>
              </a:ext>
            </a:extLst>
          </p:cNvPr>
          <p:cNvSpPr txBox="1"/>
          <p:nvPr/>
        </p:nvSpPr>
        <p:spPr>
          <a:xfrm>
            <a:off x="5263015" y="3536686"/>
            <a:ext cx="618759" cy="230832"/>
          </a:xfrm>
          <a:prstGeom prst="rect">
            <a:avLst/>
          </a:prstGeom>
          <a:noFill/>
        </p:spPr>
        <p:txBody>
          <a:bodyPr wrap="none" lIns="0" tIns="0" rIns="0" bIns="0" rtlCol="0">
            <a:spAutoFit/>
          </a:bodyPr>
          <a:lstStyle/>
          <a:p>
            <a:pPr algn="ctr"/>
            <a:r>
              <a:rPr lang="en-GB" sz="700" dirty="0">
                <a:latin typeface="Arial" panose="020B0604020202020204" pitchFamily="34" charset="0"/>
                <a:ea typeface="Aileron" charset="0"/>
                <a:cs typeface="Arial" panose="020B0604020202020204" pitchFamily="34" charset="0"/>
              </a:rPr>
              <a:t>Before 4 weeks</a:t>
            </a:r>
          </a:p>
          <a:p>
            <a:pPr algn="ctr"/>
            <a:r>
              <a:rPr lang="en-GB" sz="800" b="1" dirty="0">
                <a:latin typeface="Arial" panose="020B0604020202020204" pitchFamily="34" charset="0"/>
                <a:ea typeface="Aileron" charset="0"/>
                <a:cs typeface="Arial" panose="020B0604020202020204" pitchFamily="34" charset="0"/>
              </a:rPr>
              <a:t>Control</a:t>
            </a:r>
          </a:p>
        </p:txBody>
      </p:sp>
      <p:grpSp>
        <p:nvGrpSpPr>
          <p:cNvPr id="328" name="Group 327">
            <a:extLst>
              <a:ext uri="{FF2B5EF4-FFF2-40B4-BE49-F238E27FC236}">
                <a16:creationId xmlns:a16="http://schemas.microsoft.com/office/drawing/2014/main" id="{6ECC6737-B594-FA48-BF77-CF60033CEF1C}"/>
              </a:ext>
            </a:extLst>
          </p:cNvPr>
          <p:cNvGrpSpPr/>
          <p:nvPr/>
        </p:nvGrpSpPr>
        <p:grpSpPr>
          <a:xfrm flipH="1" flipV="1">
            <a:off x="5632206" y="2927350"/>
            <a:ext cx="144000" cy="144000"/>
            <a:chOff x="1021498" y="3048000"/>
            <a:chExt cx="58002" cy="125314"/>
          </a:xfrm>
        </p:grpSpPr>
        <p:cxnSp>
          <p:nvCxnSpPr>
            <p:cNvPr id="329" name="Straight Connector 328">
              <a:extLst>
                <a:ext uri="{FF2B5EF4-FFF2-40B4-BE49-F238E27FC236}">
                  <a16:creationId xmlns:a16="http://schemas.microsoft.com/office/drawing/2014/main" id="{C4AA4A77-AC7E-464E-934D-12CD3021B1AF}"/>
                </a:ext>
              </a:extLst>
            </p:cNvPr>
            <p:cNvCxnSpPr>
              <a:cxnSpLocks/>
            </p:cNvCxnSpPr>
            <p:nvPr/>
          </p:nvCxnSpPr>
          <p:spPr>
            <a:xfrm flipV="1">
              <a:off x="1050499" y="3048000"/>
              <a:ext cx="0" cy="121864"/>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30" name="Straight Connector 329">
              <a:extLst>
                <a:ext uri="{FF2B5EF4-FFF2-40B4-BE49-F238E27FC236}">
                  <a16:creationId xmlns:a16="http://schemas.microsoft.com/office/drawing/2014/main" id="{83592330-C494-8F47-9E78-241ECC6C5DB1}"/>
                </a:ext>
              </a:extLst>
            </p:cNvPr>
            <p:cNvCxnSpPr>
              <a:cxnSpLocks/>
            </p:cNvCxnSpPr>
            <p:nvPr/>
          </p:nvCxnSpPr>
          <p:spPr>
            <a:xfrm flipH="1">
              <a:off x="1021498" y="3173314"/>
              <a:ext cx="58002"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331" name="Rectangle 330">
            <a:extLst>
              <a:ext uri="{FF2B5EF4-FFF2-40B4-BE49-F238E27FC236}">
                <a16:creationId xmlns:a16="http://schemas.microsoft.com/office/drawing/2014/main" id="{EB8ABB54-E93A-744A-AA58-5411CFBF1042}"/>
              </a:ext>
            </a:extLst>
          </p:cNvPr>
          <p:cNvSpPr/>
          <p:nvPr/>
        </p:nvSpPr>
        <p:spPr>
          <a:xfrm>
            <a:off x="5605331" y="2852365"/>
            <a:ext cx="197300" cy="614736"/>
          </a:xfrm>
          <a:prstGeom prst="rect">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cxnSp>
        <p:nvCxnSpPr>
          <p:cNvPr id="222" name="Straight Connector 221">
            <a:extLst>
              <a:ext uri="{FF2B5EF4-FFF2-40B4-BE49-F238E27FC236}">
                <a16:creationId xmlns:a16="http://schemas.microsoft.com/office/drawing/2014/main" id="{C6160D4F-CA63-1443-A982-9160E089348B}"/>
              </a:ext>
            </a:extLst>
          </p:cNvPr>
          <p:cNvCxnSpPr>
            <a:cxnSpLocks/>
          </p:cNvCxnSpPr>
          <p:nvPr/>
        </p:nvCxnSpPr>
        <p:spPr>
          <a:xfrm>
            <a:off x="4539753" y="3467681"/>
            <a:ext cx="137082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6" name="Straight Connector 335">
            <a:extLst>
              <a:ext uri="{FF2B5EF4-FFF2-40B4-BE49-F238E27FC236}">
                <a16:creationId xmlns:a16="http://schemas.microsoft.com/office/drawing/2014/main" id="{3C7063D1-A3F6-1441-BDB9-B0766DE3E186}"/>
              </a:ext>
            </a:extLst>
          </p:cNvPr>
          <p:cNvCxnSpPr>
            <a:cxnSpLocks/>
          </p:cNvCxnSpPr>
          <p:nvPr/>
        </p:nvCxnSpPr>
        <p:spPr>
          <a:xfrm>
            <a:off x="2396933" y="1730211"/>
            <a:ext cx="208472" cy="0"/>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38" name="Straight Connector 337">
            <a:extLst>
              <a:ext uri="{FF2B5EF4-FFF2-40B4-BE49-F238E27FC236}">
                <a16:creationId xmlns:a16="http://schemas.microsoft.com/office/drawing/2014/main" id="{BBEA7A07-A8B7-794D-B381-AD0A8A6AC6B2}"/>
              </a:ext>
            </a:extLst>
          </p:cNvPr>
          <p:cNvCxnSpPr>
            <a:cxnSpLocks/>
          </p:cNvCxnSpPr>
          <p:nvPr/>
        </p:nvCxnSpPr>
        <p:spPr>
          <a:xfrm>
            <a:off x="3505008" y="1730211"/>
            <a:ext cx="208472" cy="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39" name="Straight Connector 338">
            <a:extLst>
              <a:ext uri="{FF2B5EF4-FFF2-40B4-BE49-F238E27FC236}">
                <a16:creationId xmlns:a16="http://schemas.microsoft.com/office/drawing/2014/main" id="{4B8AD5C2-8017-4446-9D12-C55EDED309AD}"/>
              </a:ext>
            </a:extLst>
          </p:cNvPr>
          <p:cNvCxnSpPr>
            <a:cxnSpLocks/>
          </p:cNvCxnSpPr>
          <p:nvPr/>
        </p:nvCxnSpPr>
        <p:spPr>
          <a:xfrm>
            <a:off x="549772" y="5757656"/>
            <a:ext cx="153175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0" name="TextBox 339">
            <a:extLst>
              <a:ext uri="{FF2B5EF4-FFF2-40B4-BE49-F238E27FC236}">
                <a16:creationId xmlns:a16="http://schemas.microsoft.com/office/drawing/2014/main" id="{CDA49C41-0434-9346-949D-6E1A5CB3EEC9}"/>
              </a:ext>
            </a:extLst>
          </p:cNvPr>
          <p:cNvSpPr txBox="1"/>
          <p:nvPr/>
        </p:nvSpPr>
        <p:spPr>
          <a:xfrm>
            <a:off x="903179" y="4197886"/>
            <a:ext cx="995465" cy="153888"/>
          </a:xfrm>
          <a:prstGeom prst="rect">
            <a:avLst/>
          </a:prstGeom>
          <a:noFill/>
        </p:spPr>
        <p:txBody>
          <a:bodyPr wrap="none" lIns="0" tIns="0" rIns="0" bIns="0" rtlCol="0">
            <a:spAutoFit/>
          </a:bodyPr>
          <a:lstStyle/>
          <a:p>
            <a:pPr algn="ctr"/>
            <a:r>
              <a:rPr lang="en-GB" sz="1000" b="1" dirty="0">
                <a:latin typeface="Arial" panose="020B0604020202020204" pitchFamily="34" charset="0"/>
                <a:ea typeface="Aileron" charset="0"/>
                <a:cs typeface="Arial" panose="020B0604020202020204" pitchFamily="34" charset="0"/>
              </a:rPr>
              <a:t>Ezetimibe group</a:t>
            </a:r>
          </a:p>
        </p:txBody>
      </p:sp>
      <p:cxnSp>
        <p:nvCxnSpPr>
          <p:cNvPr id="341" name="Straight Connector 340">
            <a:extLst>
              <a:ext uri="{FF2B5EF4-FFF2-40B4-BE49-F238E27FC236}">
                <a16:creationId xmlns:a16="http://schemas.microsoft.com/office/drawing/2014/main" id="{1B74357E-E8F1-974E-AEEC-DDA8D51B072E}"/>
              </a:ext>
            </a:extLst>
          </p:cNvPr>
          <p:cNvCxnSpPr>
            <a:cxnSpLocks/>
          </p:cNvCxnSpPr>
          <p:nvPr/>
        </p:nvCxnSpPr>
        <p:spPr>
          <a:xfrm flipV="1">
            <a:off x="552495" y="4416426"/>
            <a:ext cx="0" cy="134302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2" name="TextBox 341">
            <a:extLst>
              <a:ext uri="{FF2B5EF4-FFF2-40B4-BE49-F238E27FC236}">
                <a16:creationId xmlns:a16="http://schemas.microsoft.com/office/drawing/2014/main" id="{88044B16-DF1F-8F47-832E-C144D491DBE9}"/>
              </a:ext>
            </a:extLst>
          </p:cNvPr>
          <p:cNvSpPr txBox="1"/>
          <p:nvPr/>
        </p:nvSpPr>
        <p:spPr>
          <a:xfrm>
            <a:off x="879118" y="5826661"/>
            <a:ext cx="293350"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2 hour</a:t>
            </a:r>
          </a:p>
        </p:txBody>
      </p:sp>
      <p:cxnSp>
        <p:nvCxnSpPr>
          <p:cNvPr id="343" name="Straight Connector 342">
            <a:extLst>
              <a:ext uri="{FF2B5EF4-FFF2-40B4-BE49-F238E27FC236}">
                <a16:creationId xmlns:a16="http://schemas.microsoft.com/office/drawing/2014/main" id="{0596D847-89D8-4742-8912-85A8B8CE250F}"/>
              </a:ext>
            </a:extLst>
          </p:cNvPr>
          <p:cNvCxnSpPr>
            <a:cxnSpLocks/>
          </p:cNvCxnSpPr>
          <p:nvPr/>
        </p:nvCxnSpPr>
        <p:spPr>
          <a:xfrm flipV="1">
            <a:off x="506733" y="5256005"/>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4" name="TextBox 343">
            <a:extLst>
              <a:ext uri="{FF2B5EF4-FFF2-40B4-BE49-F238E27FC236}">
                <a16:creationId xmlns:a16="http://schemas.microsoft.com/office/drawing/2014/main" id="{8AFD0901-C425-3741-8326-1A64F216F04B}"/>
              </a:ext>
            </a:extLst>
          </p:cNvPr>
          <p:cNvSpPr txBox="1"/>
          <p:nvPr/>
        </p:nvSpPr>
        <p:spPr>
          <a:xfrm>
            <a:off x="425468" y="5199373"/>
            <a:ext cx="57708"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6</a:t>
            </a:r>
          </a:p>
        </p:txBody>
      </p:sp>
      <p:sp>
        <p:nvSpPr>
          <p:cNvPr id="345" name="TextBox 344">
            <a:extLst>
              <a:ext uri="{FF2B5EF4-FFF2-40B4-BE49-F238E27FC236}">
                <a16:creationId xmlns:a16="http://schemas.microsoft.com/office/drawing/2014/main" id="{889AA51A-C778-3B4C-84B9-6F3FC845E898}"/>
              </a:ext>
            </a:extLst>
          </p:cNvPr>
          <p:cNvSpPr txBox="1"/>
          <p:nvPr/>
        </p:nvSpPr>
        <p:spPr>
          <a:xfrm>
            <a:off x="644973" y="5826661"/>
            <a:ext cx="12663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BL</a:t>
            </a:r>
          </a:p>
        </p:txBody>
      </p:sp>
      <p:cxnSp>
        <p:nvCxnSpPr>
          <p:cNvPr id="346" name="Straight Connector 345">
            <a:extLst>
              <a:ext uri="{FF2B5EF4-FFF2-40B4-BE49-F238E27FC236}">
                <a16:creationId xmlns:a16="http://schemas.microsoft.com/office/drawing/2014/main" id="{F454C957-0ADF-494D-93C9-CD76B5196C86}"/>
              </a:ext>
            </a:extLst>
          </p:cNvPr>
          <p:cNvCxnSpPr>
            <a:cxnSpLocks/>
          </p:cNvCxnSpPr>
          <p:nvPr/>
        </p:nvCxnSpPr>
        <p:spPr>
          <a:xfrm flipV="1">
            <a:off x="708070" y="5758839"/>
            <a:ext cx="447" cy="36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7" name="TextBox 346">
            <a:extLst>
              <a:ext uri="{FF2B5EF4-FFF2-40B4-BE49-F238E27FC236}">
                <a16:creationId xmlns:a16="http://schemas.microsoft.com/office/drawing/2014/main" id="{19373D0D-A81E-5445-8DE3-5BCF550B6653}"/>
              </a:ext>
            </a:extLst>
          </p:cNvPr>
          <p:cNvSpPr txBox="1"/>
          <p:nvPr/>
        </p:nvSpPr>
        <p:spPr>
          <a:xfrm>
            <a:off x="1015746" y="5378986"/>
            <a:ext cx="40075" cy="123111"/>
          </a:xfrm>
          <a:prstGeom prst="rect">
            <a:avLst/>
          </a:prstGeom>
          <a:noFill/>
        </p:spPr>
        <p:txBody>
          <a:bodyPr wrap="none" lIns="0" tIns="0" rIns="0" bIns="0" rtlCol="0">
            <a:spAutoFit/>
          </a:bodyPr>
          <a:lstStyle/>
          <a:p>
            <a:pPr algn="ctr"/>
            <a:r>
              <a:rPr lang="en-GB" sz="800" b="1" dirty="0">
                <a:latin typeface="Arial" panose="020B0604020202020204" pitchFamily="34" charset="0"/>
                <a:ea typeface="Aileron" charset="0"/>
                <a:cs typeface="Arial" panose="020B0604020202020204" pitchFamily="34" charset="0"/>
              </a:rPr>
              <a:t>*</a:t>
            </a:r>
          </a:p>
        </p:txBody>
      </p:sp>
      <p:sp>
        <p:nvSpPr>
          <p:cNvPr id="348" name="TextBox 347">
            <a:extLst>
              <a:ext uri="{FF2B5EF4-FFF2-40B4-BE49-F238E27FC236}">
                <a16:creationId xmlns:a16="http://schemas.microsoft.com/office/drawing/2014/main" id="{95AA8B11-A0F2-9342-B897-2069500C2447}"/>
              </a:ext>
            </a:extLst>
          </p:cNvPr>
          <p:cNvSpPr txBox="1"/>
          <p:nvPr/>
        </p:nvSpPr>
        <p:spPr>
          <a:xfrm>
            <a:off x="785602" y="3926355"/>
            <a:ext cx="3090590" cy="153888"/>
          </a:xfrm>
          <a:prstGeom prst="rect">
            <a:avLst/>
          </a:prstGeom>
          <a:noFill/>
        </p:spPr>
        <p:txBody>
          <a:bodyPr wrap="none" lIns="0" tIns="0" rIns="0" bIns="0" rtlCol="0">
            <a:spAutoFit/>
          </a:bodyPr>
          <a:lstStyle/>
          <a:p>
            <a:pPr algn="ctr"/>
            <a:r>
              <a:rPr lang="en-GB" sz="1000" b="1" dirty="0">
                <a:latin typeface="Arial" panose="020B0604020202020204" pitchFamily="34" charset="0"/>
                <a:ea typeface="Aileron" charset="0"/>
                <a:cs typeface="Arial" panose="020B0604020202020204" pitchFamily="34" charset="0"/>
              </a:rPr>
              <a:t>Serum RLP-C levels (before </a:t>
            </a:r>
            <a:r>
              <a:rPr lang="en-GB" sz="1000" b="1" dirty="0">
                <a:solidFill>
                  <a:schemeClr val="bg1"/>
                </a:solidFill>
                <a:latin typeface="Arial" panose="020B0604020202020204" pitchFamily="34" charset="0"/>
                <a:ea typeface="Aileron" charset="0"/>
                <a:cs typeface="Arial" panose="020B0604020202020204" pitchFamily="34" charset="0"/>
              </a:rPr>
              <a:t>–––</a:t>
            </a:r>
            <a:r>
              <a:rPr lang="en-GB" sz="1000" b="1" dirty="0">
                <a:latin typeface="Arial" panose="020B0604020202020204" pitchFamily="34" charset="0"/>
                <a:ea typeface="Aileron" charset="0"/>
                <a:cs typeface="Arial" panose="020B0604020202020204" pitchFamily="34" charset="0"/>
              </a:rPr>
              <a:t>, after 4 weeks </a:t>
            </a:r>
            <a:r>
              <a:rPr lang="en-GB" sz="1000" b="1" dirty="0">
                <a:solidFill>
                  <a:schemeClr val="bg1"/>
                </a:solidFill>
                <a:latin typeface="Arial" panose="020B0604020202020204" pitchFamily="34" charset="0"/>
                <a:ea typeface="Aileron" charset="0"/>
                <a:cs typeface="Arial" panose="020B0604020202020204" pitchFamily="34" charset="0"/>
              </a:rPr>
              <a:t>–––</a:t>
            </a:r>
            <a:r>
              <a:rPr lang="en-GB" sz="1000" b="1" dirty="0">
                <a:latin typeface="Arial" panose="020B0604020202020204" pitchFamily="34" charset="0"/>
                <a:ea typeface="Aileron" charset="0"/>
                <a:cs typeface="Arial" panose="020B0604020202020204" pitchFamily="34" charset="0"/>
              </a:rPr>
              <a:t>)</a:t>
            </a:r>
          </a:p>
        </p:txBody>
      </p:sp>
      <p:cxnSp>
        <p:nvCxnSpPr>
          <p:cNvPr id="349" name="Straight Connector 348">
            <a:extLst>
              <a:ext uri="{FF2B5EF4-FFF2-40B4-BE49-F238E27FC236}">
                <a16:creationId xmlns:a16="http://schemas.microsoft.com/office/drawing/2014/main" id="{FA8633F8-F959-5145-A5B0-7D6E737FF62D}"/>
              </a:ext>
            </a:extLst>
          </p:cNvPr>
          <p:cNvCxnSpPr>
            <a:cxnSpLocks/>
          </p:cNvCxnSpPr>
          <p:nvPr/>
        </p:nvCxnSpPr>
        <p:spPr>
          <a:xfrm flipV="1">
            <a:off x="1028745" y="5758839"/>
            <a:ext cx="447" cy="36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0" name="Straight Connector 349">
            <a:extLst>
              <a:ext uri="{FF2B5EF4-FFF2-40B4-BE49-F238E27FC236}">
                <a16:creationId xmlns:a16="http://schemas.microsoft.com/office/drawing/2014/main" id="{02279AED-E0BC-8449-BD77-F4931E4E5901}"/>
              </a:ext>
            </a:extLst>
          </p:cNvPr>
          <p:cNvCxnSpPr>
            <a:cxnSpLocks/>
          </p:cNvCxnSpPr>
          <p:nvPr/>
        </p:nvCxnSpPr>
        <p:spPr>
          <a:xfrm flipV="1">
            <a:off x="506733" y="4424155"/>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1" name="TextBox 350">
            <a:extLst>
              <a:ext uri="{FF2B5EF4-FFF2-40B4-BE49-F238E27FC236}">
                <a16:creationId xmlns:a16="http://schemas.microsoft.com/office/drawing/2014/main" id="{D00B503F-9320-104F-834F-32E15016F163}"/>
              </a:ext>
            </a:extLst>
          </p:cNvPr>
          <p:cNvSpPr txBox="1"/>
          <p:nvPr/>
        </p:nvSpPr>
        <p:spPr>
          <a:xfrm>
            <a:off x="367760" y="4367523"/>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16</a:t>
            </a:r>
          </a:p>
        </p:txBody>
      </p:sp>
      <p:cxnSp>
        <p:nvCxnSpPr>
          <p:cNvPr id="352" name="Straight Connector 351">
            <a:extLst>
              <a:ext uri="{FF2B5EF4-FFF2-40B4-BE49-F238E27FC236}">
                <a16:creationId xmlns:a16="http://schemas.microsoft.com/office/drawing/2014/main" id="{08CE5780-8AB6-2E45-9833-A7E3E430DB1D}"/>
              </a:ext>
            </a:extLst>
          </p:cNvPr>
          <p:cNvCxnSpPr>
            <a:cxnSpLocks/>
          </p:cNvCxnSpPr>
          <p:nvPr/>
        </p:nvCxnSpPr>
        <p:spPr>
          <a:xfrm flipV="1">
            <a:off x="506733" y="4586080"/>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3" name="TextBox 352">
            <a:extLst>
              <a:ext uri="{FF2B5EF4-FFF2-40B4-BE49-F238E27FC236}">
                <a16:creationId xmlns:a16="http://schemas.microsoft.com/office/drawing/2014/main" id="{2F9F928B-E98F-F641-AA05-50945B9AE3C6}"/>
              </a:ext>
            </a:extLst>
          </p:cNvPr>
          <p:cNvSpPr txBox="1"/>
          <p:nvPr/>
        </p:nvSpPr>
        <p:spPr>
          <a:xfrm>
            <a:off x="367760" y="4529448"/>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14</a:t>
            </a:r>
          </a:p>
        </p:txBody>
      </p:sp>
      <p:cxnSp>
        <p:nvCxnSpPr>
          <p:cNvPr id="354" name="Straight Connector 353">
            <a:extLst>
              <a:ext uri="{FF2B5EF4-FFF2-40B4-BE49-F238E27FC236}">
                <a16:creationId xmlns:a16="http://schemas.microsoft.com/office/drawing/2014/main" id="{93CB66F6-E9BA-D241-9F59-518D0B19E950}"/>
              </a:ext>
            </a:extLst>
          </p:cNvPr>
          <p:cNvCxnSpPr>
            <a:cxnSpLocks/>
          </p:cNvCxnSpPr>
          <p:nvPr/>
        </p:nvCxnSpPr>
        <p:spPr>
          <a:xfrm flipV="1">
            <a:off x="506733" y="4919455"/>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5" name="TextBox 354">
            <a:extLst>
              <a:ext uri="{FF2B5EF4-FFF2-40B4-BE49-F238E27FC236}">
                <a16:creationId xmlns:a16="http://schemas.microsoft.com/office/drawing/2014/main" id="{BDB9A716-DF50-454F-B165-A523041A4F20}"/>
              </a:ext>
            </a:extLst>
          </p:cNvPr>
          <p:cNvSpPr txBox="1"/>
          <p:nvPr/>
        </p:nvSpPr>
        <p:spPr>
          <a:xfrm>
            <a:off x="367760" y="4862823"/>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10</a:t>
            </a:r>
          </a:p>
        </p:txBody>
      </p:sp>
      <p:cxnSp>
        <p:nvCxnSpPr>
          <p:cNvPr id="358" name="Straight Connector 357">
            <a:extLst>
              <a:ext uri="{FF2B5EF4-FFF2-40B4-BE49-F238E27FC236}">
                <a16:creationId xmlns:a16="http://schemas.microsoft.com/office/drawing/2014/main" id="{71A38020-7CB2-4740-886B-BA3A9BA91E4B}"/>
              </a:ext>
            </a:extLst>
          </p:cNvPr>
          <p:cNvCxnSpPr>
            <a:cxnSpLocks/>
          </p:cNvCxnSpPr>
          <p:nvPr/>
        </p:nvCxnSpPr>
        <p:spPr>
          <a:xfrm flipV="1">
            <a:off x="506733" y="5757655"/>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9" name="TextBox 358">
            <a:extLst>
              <a:ext uri="{FF2B5EF4-FFF2-40B4-BE49-F238E27FC236}">
                <a16:creationId xmlns:a16="http://schemas.microsoft.com/office/drawing/2014/main" id="{56ECC8D3-2ABA-FB4D-B1FD-5C8A8230F2C5}"/>
              </a:ext>
            </a:extLst>
          </p:cNvPr>
          <p:cNvSpPr txBox="1"/>
          <p:nvPr/>
        </p:nvSpPr>
        <p:spPr>
          <a:xfrm>
            <a:off x="425468" y="5697848"/>
            <a:ext cx="57708"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0</a:t>
            </a:r>
          </a:p>
        </p:txBody>
      </p:sp>
      <p:sp>
        <p:nvSpPr>
          <p:cNvPr id="360" name="TextBox 359">
            <a:extLst>
              <a:ext uri="{FF2B5EF4-FFF2-40B4-BE49-F238E27FC236}">
                <a16:creationId xmlns:a16="http://schemas.microsoft.com/office/drawing/2014/main" id="{88D74430-D015-F64E-8CAE-0FEB22CD08DD}"/>
              </a:ext>
            </a:extLst>
          </p:cNvPr>
          <p:cNvSpPr txBox="1"/>
          <p:nvPr/>
        </p:nvSpPr>
        <p:spPr>
          <a:xfrm>
            <a:off x="357203" y="4213649"/>
            <a:ext cx="341440" cy="123111"/>
          </a:xfrm>
          <a:prstGeom prst="rect">
            <a:avLst/>
          </a:prstGeom>
          <a:noFill/>
        </p:spPr>
        <p:txBody>
          <a:bodyPr wrap="none" lIns="0" tIns="0" rIns="0" bIns="0" rtlCol="0">
            <a:spAutoFit/>
          </a:bodyPr>
          <a:lstStyle/>
          <a:p>
            <a:pPr algn="ctr"/>
            <a:r>
              <a:rPr lang="en-GB" sz="800" b="1" dirty="0">
                <a:latin typeface="Arial" panose="020B0604020202020204" pitchFamily="34" charset="0"/>
                <a:ea typeface="Aileron" charset="0"/>
                <a:cs typeface="Arial" panose="020B0604020202020204" pitchFamily="34" charset="0"/>
              </a:rPr>
              <a:t>(mg/dl)</a:t>
            </a:r>
          </a:p>
        </p:txBody>
      </p:sp>
      <p:sp>
        <p:nvSpPr>
          <p:cNvPr id="361" name="TextBox 360">
            <a:extLst>
              <a:ext uri="{FF2B5EF4-FFF2-40B4-BE49-F238E27FC236}">
                <a16:creationId xmlns:a16="http://schemas.microsoft.com/office/drawing/2014/main" id="{18EFAA62-3735-C64D-97CA-6080AB845D89}"/>
              </a:ext>
            </a:extLst>
          </p:cNvPr>
          <p:cNvSpPr txBox="1"/>
          <p:nvPr/>
        </p:nvSpPr>
        <p:spPr>
          <a:xfrm>
            <a:off x="1209318" y="5826661"/>
            <a:ext cx="293350"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4 hour</a:t>
            </a:r>
          </a:p>
        </p:txBody>
      </p:sp>
      <p:cxnSp>
        <p:nvCxnSpPr>
          <p:cNvPr id="362" name="Straight Connector 361">
            <a:extLst>
              <a:ext uri="{FF2B5EF4-FFF2-40B4-BE49-F238E27FC236}">
                <a16:creationId xmlns:a16="http://schemas.microsoft.com/office/drawing/2014/main" id="{40C028BC-88C6-F44E-B8A4-167CCFEC2BA0}"/>
              </a:ext>
            </a:extLst>
          </p:cNvPr>
          <p:cNvCxnSpPr>
            <a:cxnSpLocks/>
          </p:cNvCxnSpPr>
          <p:nvPr/>
        </p:nvCxnSpPr>
        <p:spPr>
          <a:xfrm flipV="1">
            <a:off x="1358945" y="5758839"/>
            <a:ext cx="447" cy="36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63" name="TextBox 362">
            <a:extLst>
              <a:ext uri="{FF2B5EF4-FFF2-40B4-BE49-F238E27FC236}">
                <a16:creationId xmlns:a16="http://schemas.microsoft.com/office/drawing/2014/main" id="{A407D48D-5A7E-4147-9FA6-E0044DAF94A9}"/>
              </a:ext>
            </a:extLst>
          </p:cNvPr>
          <p:cNvSpPr txBox="1"/>
          <p:nvPr/>
        </p:nvSpPr>
        <p:spPr>
          <a:xfrm>
            <a:off x="1539518" y="5826661"/>
            <a:ext cx="293350"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6 hour</a:t>
            </a:r>
          </a:p>
        </p:txBody>
      </p:sp>
      <p:cxnSp>
        <p:nvCxnSpPr>
          <p:cNvPr id="364" name="Straight Connector 363">
            <a:extLst>
              <a:ext uri="{FF2B5EF4-FFF2-40B4-BE49-F238E27FC236}">
                <a16:creationId xmlns:a16="http://schemas.microsoft.com/office/drawing/2014/main" id="{CF226193-5FFD-A446-8BE2-B056CEB698AD}"/>
              </a:ext>
            </a:extLst>
          </p:cNvPr>
          <p:cNvCxnSpPr>
            <a:cxnSpLocks/>
          </p:cNvCxnSpPr>
          <p:nvPr/>
        </p:nvCxnSpPr>
        <p:spPr>
          <a:xfrm flipV="1">
            <a:off x="1689145" y="5758839"/>
            <a:ext cx="447" cy="36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65" name="TextBox 364">
            <a:extLst>
              <a:ext uri="{FF2B5EF4-FFF2-40B4-BE49-F238E27FC236}">
                <a16:creationId xmlns:a16="http://schemas.microsoft.com/office/drawing/2014/main" id="{DB5B6A93-8EFF-1E44-8B48-11927E7B68CA}"/>
              </a:ext>
            </a:extLst>
          </p:cNvPr>
          <p:cNvSpPr txBox="1"/>
          <p:nvPr/>
        </p:nvSpPr>
        <p:spPr>
          <a:xfrm>
            <a:off x="1872893" y="5826661"/>
            <a:ext cx="293350"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8 hour</a:t>
            </a:r>
          </a:p>
        </p:txBody>
      </p:sp>
      <p:cxnSp>
        <p:nvCxnSpPr>
          <p:cNvPr id="366" name="Straight Connector 365">
            <a:extLst>
              <a:ext uri="{FF2B5EF4-FFF2-40B4-BE49-F238E27FC236}">
                <a16:creationId xmlns:a16="http://schemas.microsoft.com/office/drawing/2014/main" id="{D95D8129-3F68-B34C-909B-24C6574377FC}"/>
              </a:ext>
            </a:extLst>
          </p:cNvPr>
          <p:cNvCxnSpPr>
            <a:cxnSpLocks/>
          </p:cNvCxnSpPr>
          <p:nvPr/>
        </p:nvCxnSpPr>
        <p:spPr>
          <a:xfrm flipV="1">
            <a:off x="2022520" y="5758839"/>
            <a:ext cx="447" cy="36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367" name="Group 366">
            <a:extLst>
              <a:ext uri="{FF2B5EF4-FFF2-40B4-BE49-F238E27FC236}">
                <a16:creationId xmlns:a16="http://schemas.microsoft.com/office/drawing/2014/main" id="{59C66809-C7AB-7B47-BBBC-911D1237BB6C}"/>
              </a:ext>
            </a:extLst>
          </p:cNvPr>
          <p:cNvGrpSpPr/>
          <p:nvPr/>
        </p:nvGrpSpPr>
        <p:grpSpPr>
          <a:xfrm>
            <a:off x="1001178" y="5290350"/>
            <a:ext cx="58002" cy="72000"/>
            <a:chOff x="1021498" y="3048000"/>
            <a:chExt cx="58002" cy="125314"/>
          </a:xfrm>
        </p:grpSpPr>
        <p:cxnSp>
          <p:nvCxnSpPr>
            <p:cNvPr id="368" name="Straight Connector 367">
              <a:extLst>
                <a:ext uri="{FF2B5EF4-FFF2-40B4-BE49-F238E27FC236}">
                  <a16:creationId xmlns:a16="http://schemas.microsoft.com/office/drawing/2014/main" id="{D023D812-7A49-7343-8E3E-F56E1B35D830}"/>
                </a:ext>
              </a:extLst>
            </p:cNvPr>
            <p:cNvCxnSpPr>
              <a:cxnSpLocks/>
            </p:cNvCxnSpPr>
            <p:nvPr/>
          </p:nvCxnSpPr>
          <p:spPr>
            <a:xfrm flipV="1">
              <a:off x="1050499" y="3048000"/>
              <a:ext cx="0" cy="121864"/>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69" name="Straight Connector 368">
              <a:extLst>
                <a:ext uri="{FF2B5EF4-FFF2-40B4-BE49-F238E27FC236}">
                  <a16:creationId xmlns:a16="http://schemas.microsoft.com/office/drawing/2014/main" id="{16899FB8-001A-3D4A-90A0-FE09B6D410CD}"/>
                </a:ext>
              </a:extLst>
            </p:cNvPr>
            <p:cNvCxnSpPr>
              <a:cxnSpLocks/>
            </p:cNvCxnSpPr>
            <p:nvPr/>
          </p:nvCxnSpPr>
          <p:spPr>
            <a:xfrm flipH="1">
              <a:off x="1021498" y="3173314"/>
              <a:ext cx="58002"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370" name="TextBox 369">
            <a:extLst>
              <a:ext uri="{FF2B5EF4-FFF2-40B4-BE49-F238E27FC236}">
                <a16:creationId xmlns:a16="http://schemas.microsoft.com/office/drawing/2014/main" id="{8508C5A6-C1AD-D846-B14D-B5DAD08E7F25}"/>
              </a:ext>
            </a:extLst>
          </p:cNvPr>
          <p:cNvSpPr txBox="1"/>
          <p:nvPr/>
        </p:nvSpPr>
        <p:spPr>
          <a:xfrm>
            <a:off x="272140" y="3926355"/>
            <a:ext cx="136256" cy="153888"/>
          </a:xfrm>
          <a:prstGeom prst="rect">
            <a:avLst/>
          </a:prstGeom>
          <a:noFill/>
        </p:spPr>
        <p:txBody>
          <a:bodyPr wrap="none" lIns="0" tIns="0" rIns="0" bIns="0" rtlCol="0">
            <a:spAutoFit/>
          </a:bodyPr>
          <a:lstStyle/>
          <a:p>
            <a:pPr algn="ctr"/>
            <a:r>
              <a:rPr lang="en-GB" sz="1000" b="1" dirty="0">
                <a:latin typeface="Arial" panose="020B0604020202020204" pitchFamily="34" charset="0"/>
                <a:ea typeface="Aileron" charset="0"/>
                <a:cs typeface="Arial" panose="020B0604020202020204" pitchFamily="34" charset="0"/>
              </a:rPr>
              <a:t>B)</a:t>
            </a:r>
          </a:p>
        </p:txBody>
      </p:sp>
      <p:grpSp>
        <p:nvGrpSpPr>
          <p:cNvPr id="371" name="Group 370">
            <a:extLst>
              <a:ext uri="{FF2B5EF4-FFF2-40B4-BE49-F238E27FC236}">
                <a16:creationId xmlns:a16="http://schemas.microsoft.com/office/drawing/2014/main" id="{6384C0DA-18B6-2F48-854B-C424C95FA31B}"/>
              </a:ext>
            </a:extLst>
          </p:cNvPr>
          <p:cNvGrpSpPr/>
          <p:nvPr/>
        </p:nvGrpSpPr>
        <p:grpSpPr>
          <a:xfrm>
            <a:off x="1331378" y="5264950"/>
            <a:ext cx="58002" cy="108000"/>
            <a:chOff x="1021498" y="3048000"/>
            <a:chExt cx="58002" cy="125314"/>
          </a:xfrm>
        </p:grpSpPr>
        <p:cxnSp>
          <p:nvCxnSpPr>
            <p:cNvPr id="372" name="Straight Connector 371">
              <a:extLst>
                <a:ext uri="{FF2B5EF4-FFF2-40B4-BE49-F238E27FC236}">
                  <a16:creationId xmlns:a16="http://schemas.microsoft.com/office/drawing/2014/main" id="{54990B27-12CE-A844-B41F-7B0FBEF878A3}"/>
                </a:ext>
              </a:extLst>
            </p:cNvPr>
            <p:cNvCxnSpPr>
              <a:cxnSpLocks/>
            </p:cNvCxnSpPr>
            <p:nvPr/>
          </p:nvCxnSpPr>
          <p:spPr>
            <a:xfrm flipV="1">
              <a:off x="1050499" y="3048000"/>
              <a:ext cx="0" cy="121864"/>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73" name="Straight Connector 372">
              <a:extLst>
                <a:ext uri="{FF2B5EF4-FFF2-40B4-BE49-F238E27FC236}">
                  <a16:creationId xmlns:a16="http://schemas.microsoft.com/office/drawing/2014/main" id="{DEB07BF1-291A-CF48-BCCF-1B1E399B86C5}"/>
                </a:ext>
              </a:extLst>
            </p:cNvPr>
            <p:cNvCxnSpPr>
              <a:cxnSpLocks/>
            </p:cNvCxnSpPr>
            <p:nvPr/>
          </p:nvCxnSpPr>
          <p:spPr>
            <a:xfrm flipH="1">
              <a:off x="1021498" y="3173314"/>
              <a:ext cx="58002"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374" name="Group 373">
            <a:extLst>
              <a:ext uri="{FF2B5EF4-FFF2-40B4-BE49-F238E27FC236}">
                <a16:creationId xmlns:a16="http://schemas.microsoft.com/office/drawing/2014/main" id="{AC6E0DB5-E993-A14B-9F61-12B1721F07EA}"/>
              </a:ext>
            </a:extLst>
          </p:cNvPr>
          <p:cNvGrpSpPr/>
          <p:nvPr/>
        </p:nvGrpSpPr>
        <p:grpSpPr>
          <a:xfrm>
            <a:off x="1661578" y="5334800"/>
            <a:ext cx="58002" cy="72000"/>
            <a:chOff x="1021498" y="3048000"/>
            <a:chExt cx="58002" cy="125314"/>
          </a:xfrm>
        </p:grpSpPr>
        <p:cxnSp>
          <p:nvCxnSpPr>
            <p:cNvPr id="375" name="Straight Connector 374">
              <a:extLst>
                <a:ext uri="{FF2B5EF4-FFF2-40B4-BE49-F238E27FC236}">
                  <a16:creationId xmlns:a16="http://schemas.microsoft.com/office/drawing/2014/main" id="{1D18D7C8-792C-3C41-BB5D-B2E7B27E8E2D}"/>
                </a:ext>
              </a:extLst>
            </p:cNvPr>
            <p:cNvCxnSpPr>
              <a:cxnSpLocks/>
            </p:cNvCxnSpPr>
            <p:nvPr/>
          </p:nvCxnSpPr>
          <p:spPr>
            <a:xfrm flipV="1">
              <a:off x="1050499" y="3048000"/>
              <a:ext cx="0" cy="121864"/>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76" name="Straight Connector 375">
              <a:extLst>
                <a:ext uri="{FF2B5EF4-FFF2-40B4-BE49-F238E27FC236}">
                  <a16:creationId xmlns:a16="http://schemas.microsoft.com/office/drawing/2014/main" id="{3196ED38-2C94-6B4B-9E8A-C6BDD44EA42F}"/>
                </a:ext>
              </a:extLst>
            </p:cNvPr>
            <p:cNvCxnSpPr>
              <a:cxnSpLocks/>
            </p:cNvCxnSpPr>
            <p:nvPr/>
          </p:nvCxnSpPr>
          <p:spPr>
            <a:xfrm flipH="1">
              <a:off x="1021498" y="3173314"/>
              <a:ext cx="58002"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377" name="Group 376">
            <a:extLst>
              <a:ext uri="{FF2B5EF4-FFF2-40B4-BE49-F238E27FC236}">
                <a16:creationId xmlns:a16="http://schemas.microsoft.com/office/drawing/2014/main" id="{004BCF4F-AC9C-4648-90F7-9E8D236E1747}"/>
              </a:ext>
            </a:extLst>
          </p:cNvPr>
          <p:cNvGrpSpPr/>
          <p:nvPr/>
        </p:nvGrpSpPr>
        <p:grpSpPr>
          <a:xfrm>
            <a:off x="1985428" y="5455450"/>
            <a:ext cx="58002" cy="36000"/>
            <a:chOff x="1021498" y="3048000"/>
            <a:chExt cx="58002" cy="125314"/>
          </a:xfrm>
        </p:grpSpPr>
        <p:cxnSp>
          <p:nvCxnSpPr>
            <p:cNvPr id="378" name="Straight Connector 377">
              <a:extLst>
                <a:ext uri="{FF2B5EF4-FFF2-40B4-BE49-F238E27FC236}">
                  <a16:creationId xmlns:a16="http://schemas.microsoft.com/office/drawing/2014/main" id="{B6819254-EE02-8242-914E-9182A0A39AA0}"/>
                </a:ext>
              </a:extLst>
            </p:cNvPr>
            <p:cNvCxnSpPr>
              <a:cxnSpLocks/>
            </p:cNvCxnSpPr>
            <p:nvPr/>
          </p:nvCxnSpPr>
          <p:spPr>
            <a:xfrm flipV="1">
              <a:off x="1050499" y="3048000"/>
              <a:ext cx="0" cy="121864"/>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79" name="Straight Connector 378">
              <a:extLst>
                <a:ext uri="{FF2B5EF4-FFF2-40B4-BE49-F238E27FC236}">
                  <a16:creationId xmlns:a16="http://schemas.microsoft.com/office/drawing/2014/main" id="{A576397C-DEBC-F247-9777-16B9CA2E758D}"/>
                </a:ext>
              </a:extLst>
            </p:cNvPr>
            <p:cNvCxnSpPr>
              <a:cxnSpLocks/>
            </p:cNvCxnSpPr>
            <p:nvPr/>
          </p:nvCxnSpPr>
          <p:spPr>
            <a:xfrm flipH="1">
              <a:off x="1021498" y="3173314"/>
              <a:ext cx="58002"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380" name="TextBox 379">
            <a:extLst>
              <a:ext uri="{FF2B5EF4-FFF2-40B4-BE49-F238E27FC236}">
                <a16:creationId xmlns:a16="http://schemas.microsoft.com/office/drawing/2014/main" id="{FC8DAC95-AD83-8648-B65F-4F933DAF5B8D}"/>
              </a:ext>
            </a:extLst>
          </p:cNvPr>
          <p:cNvSpPr txBox="1"/>
          <p:nvPr/>
        </p:nvSpPr>
        <p:spPr>
          <a:xfrm>
            <a:off x="1336421" y="5394861"/>
            <a:ext cx="40075" cy="123111"/>
          </a:xfrm>
          <a:prstGeom prst="rect">
            <a:avLst/>
          </a:prstGeom>
          <a:noFill/>
        </p:spPr>
        <p:txBody>
          <a:bodyPr wrap="none" lIns="0" tIns="0" rIns="0" bIns="0" rtlCol="0">
            <a:spAutoFit/>
          </a:bodyPr>
          <a:lstStyle/>
          <a:p>
            <a:pPr algn="ctr"/>
            <a:r>
              <a:rPr lang="en-GB" sz="800" b="1" dirty="0">
                <a:latin typeface="Arial" panose="020B0604020202020204" pitchFamily="34" charset="0"/>
                <a:ea typeface="Aileron" charset="0"/>
                <a:cs typeface="Arial" panose="020B0604020202020204" pitchFamily="34" charset="0"/>
              </a:rPr>
              <a:t>*</a:t>
            </a:r>
          </a:p>
        </p:txBody>
      </p:sp>
      <p:sp>
        <p:nvSpPr>
          <p:cNvPr id="381" name="TextBox 380">
            <a:extLst>
              <a:ext uri="{FF2B5EF4-FFF2-40B4-BE49-F238E27FC236}">
                <a16:creationId xmlns:a16="http://schemas.microsoft.com/office/drawing/2014/main" id="{BF7A34AA-1A3B-4A49-AA38-126DF45725AF}"/>
              </a:ext>
            </a:extLst>
          </p:cNvPr>
          <p:cNvSpPr txBox="1"/>
          <p:nvPr/>
        </p:nvSpPr>
        <p:spPr>
          <a:xfrm>
            <a:off x="1672971" y="5429786"/>
            <a:ext cx="40075" cy="123111"/>
          </a:xfrm>
          <a:prstGeom prst="rect">
            <a:avLst/>
          </a:prstGeom>
          <a:noFill/>
        </p:spPr>
        <p:txBody>
          <a:bodyPr wrap="none" lIns="0" tIns="0" rIns="0" bIns="0" rtlCol="0">
            <a:spAutoFit/>
          </a:bodyPr>
          <a:lstStyle/>
          <a:p>
            <a:pPr algn="ctr"/>
            <a:r>
              <a:rPr lang="en-GB" sz="800" b="1" dirty="0">
                <a:latin typeface="Arial" panose="020B0604020202020204" pitchFamily="34" charset="0"/>
                <a:ea typeface="Aileron" charset="0"/>
                <a:cs typeface="Arial" panose="020B0604020202020204" pitchFamily="34" charset="0"/>
              </a:rPr>
              <a:t>*</a:t>
            </a:r>
          </a:p>
        </p:txBody>
      </p:sp>
      <p:sp>
        <p:nvSpPr>
          <p:cNvPr id="382" name="TextBox 381">
            <a:extLst>
              <a:ext uri="{FF2B5EF4-FFF2-40B4-BE49-F238E27FC236}">
                <a16:creationId xmlns:a16="http://schemas.microsoft.com/office/drawing/2014/main" id="{D80DBC68-6DB9-A74E-B9CC-C19D4C2906A8}"/>
              </a:ext>
            </a:extLst>
          </p:cNvPr>
          <p:cNvSpPr txBox="1"/>
          <p:nvPr/>
        </p:nvSpPr>
        <p:spPr>
          <a:xfrm>
            <a:off x="682371" y="5499636"/>
            <a:ext cx="40075" cy="123111"/>
          </a:xfrm>
          <a:prstGeom prst="rect">
            <a:avLst/>
          </a:prstGeom>
          <a:noFill/>
        </p:spPr>
        <p:txBody>
          <a:bodyPr wrap="none" lIns="0" tIns="0" rIns="0" bIns="0" rtlCol="0">
            <a:spAutoFit/>
          </a:bodyPr>
          <a:lstStyle/>
          <a:p>
            <a:pPr algn="ctr"/>
            <a:r>
              <a:rPr lang="en-GB" sz="800" b="1" dirty="0">
                <a:latin typeface="Arial" panose="020B0604020202020204" pitchFamily="34" charset="0"/>
                <a:ea typeface="Aileron" charset="0"/>
                <a:cs typeface="Arial" panose="020B0604020202020204" pitchFamily="34" charset="0"/>
              </a:rPr>
              <a:t>*</a:t>
            </a:r>
          </a:p>
        </p:txBody>
      </p:sp>
      <p:grpSp>
        <p:nvGrpSpPr>
          <p:cNvPr id="383" name="Group 382">
            <a:extLst>
              <a:ext uri="{FF2B5EF4-FFF2-40B4-BE49-F238E27FC236}">
                <a16:creationId xmlns:a16="http://schemas.microsoft.com/office/drawing/2014/main" id="{F066202D-2759-D64C-B2B2-5C6BA72F8F25}"/>
              </a:ext>
            </a:extLst>
          </p:cNvPr>
          <p:cNvGrpSpPr/>
          <p:nvPr/>
        </p:nvGrpSpPr>
        <p:grpSpPr>
          <a:xfrm>
            <a:off x="670978" y="5401475"/>
            <a:ext cx="58002" cy="72000"/>
            <a:chOff x="1021498" y="3048000"/>
            <a:chExt cx="58002" cy="125314"/>
          </a:xfrm>
        </p:grpSpPr>
        <p:cxnSp>
          <p:nvCxnSpPr>
            <p:cNvPr id="384" name="Straight Connector 383">
              <a:extLst>
                <a:ext uri="{FF2B5EF4-FFF2-40B4-BE49-F238E27FC236}">
                  <a16:creationId xmlns:a16="http://schemas.microsoft.com/office/drawing/2014/main" id="{851B6792-8BFD-C049-9418-AAAC310904FA}"/>
                </a:ext>
              </a:extLst>
            </p:cNvPr>
            <p:cNvCxnSpPr>
              <a:cxnSpLocks/>
            </p:cNvCxnSpPr>
            <p:nvPr/>
          </p:nvCxnSpPr>
          <p:spPr>
            <a:xfrm flipV="1">
              <a:off x="1050499" y="3048000"/>
              <a:ext cx="0" cy="121864"/>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85" name="Straight Connector 384">
              <a:extLst>
                <a:ext uri="{FF2B5EF4-FFF2-40B4-BE49-F238E27FC236}">
                  <a16:creationId xmlns:a16="http://schemas.microsoft.com/office/drawing/2014/main" id="{A42BC536-BDDC-FF43-8097-29007C3242D7}"/>
                </a:ext>
              </a:extLst>
            </p:cNvPr>
            <p:cNvCxnSpPr>
              <a:cxnSpLocks/>
            </p:cNvCxnSpPr>
            <p:nvPr/>
          </p:nvCxnSpPr>
          <p:spPr>
            <a:xfrm flipH="1">
              <a:off x="1021498" y="3173314"/>
              <a:ext cx="58002"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387" name="Oval 386">
            <a:extLst>
              <a:ext uri="{FF2B5EF4-FFF2-40B4-BE49-F238E27FC236}">
                <a16:creationId xmlns:a16="http://schemas.microsoft.com/office/drawing/2014/main" id="{6C12D3F2-2F47-A049-87FC-9B68E3E506EE}"/>
              </a:ext>
            </a:extLst>
          </p:cNvPr>
          <p:cNvSpPr/>
          <p:nvPr/>
        </p:nvSpPr>
        <p:spPr>
          <a:xfrm>
            <a:off x="997604" y="5272266"/>
            <a:ext cx="63748" cy="63748"/>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388" name="Oval 387">
            <a:extLst>
              <a:ext uri="{FF2B5EF4-FFF2-40B4-BE49-F238E27FC236}">
                <a16:creationId xmlns:a16="http://schemas.microsoft.com/office/drawing/2014/main" id="{12301EF1-FDA0-5347-9885-81101DF885EC}"/>
              </a:ext>
            </a:extLst>
          </p:cNvPr>
          <p:cNvSpPr/>
          <p:nvPr/>
        </p:nvSpPr>
        <p:spPr>
          <a:xfrm>
            <a:off x="1327804" y="5253216"/>
            <a:ext cx="63748" cy="63748"/>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389" name="Oval 388">
            <a:extLst>
              <a:ext uri="{FF2B5EF4-FFF2-40B4-BE49-F238E27FC236}">
                <a16:creationId xmlns:a16="http://schemas.microsoft.com/office/drawing/2014/main" id="{55DE4E3D-5ADA-F84A-A941-7D7EA5A6707B}"/>
              </a:ext>
            </a:extLst>
          </p:cNvPr>
          <p:cNvSpPr/>
          <p:nvPr/>
        </p:nvSpPr>
        <p:spPr>
          <a:xfrm>
            <a:off x="1658004" y="5323066"/>
            <a:ext cx="63748" cy="63748"/>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390" name="Oval 389">
            <a:extLst>
              <a:ext uri="{FF2B5EF4-FFF2-40B4-BE49-F238E27FC236}">
                <a16:creationId xmlns:a16="http://schemas.microsoft.com/office/drawing/2014/main" id="{D293D517-3BEC-A041-B16F-E105287C0AC1}"/>
              </a:ext>
            </a:extLst>
          </p:cNvPr>
          <p:cNvSpPr/>
          <p:nvPr/>
        </p:nvSpPr>
        <p:spPr>
          <a:xfrm>
            <a:off x="1981854" y="5418316"/>
            <a:ext cx="63748" cy="63748"/>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391" name="Oval 390">
            <a:extLst>
              <a:ext uri="{FF2B5EF4-FFF2-40B4-BE49-F238E27FC236}">
                <a16:creationId xmlns:a16="http://schemas.microsoft.com/office/drawing/2014/main" id="{E8E39A90-563E-BC41-B714-684F8B3FCAAF}"/>
              </a:ext>
            </a:extLst>
          </p:cNvPr>
          <p:cNvSpPr/>
          <p:nvPr/>
        </p:nvSpPr>
        <p:spPr>
          <a:xfrm>
            <a:off x="667404" y="5402441"/>
            <a:ext cx="63748" cy="63748"/>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392" name="Group 391">
            <a:extLst>
              <a:ext uri="{FF2B5EF4-FFF2-40B4-BE49-F238E27FC236}">
                <a16:creationId xmlns:a16="http://schemas.microsoft.com/office/drawing/2014/main" id="{99F3196A-407F-7F41-B9A9-B45032BE19CC}"/>
              </a:ext>
            </a:extLst>
          </p:cNvPr>
          <p:cNvGrpSpPr/>
          <p:nvPr/>
        </p:nvGrpSpPr>
        <p:grpSpPr>
          <a:xfrm flipV="1">
            <a:off x="1985428" y="5217325"/>
            <a:ext cx="58002" cy="72000"/>
            <a:chOff x="1021498" y="3048000"/>
            <a:chExt cx="58002" cy="125314"/>
          </a:xfrm>
        </p:grpSpPr>
        <p:cxnSp>
          <p:nvCxnSpPr>
            <p:cNvPr id="393" name="Straight Connector 392">
              <a:extLst>
                <a:ext uri="{FF2B5EF4-FFF2-40B4-BE49-F238E27FC236}">
                  <a16:creationId xmlns:a16="http://schemas.microsoft.com/office/drawing/2014/main" id="{B242624B-0BE9-C54C-87F3-BC379F25989F}"/>
                </a:ext>
              </a:extLst>
            </p:cNvPr>
            <p:cNvCxnSpPr>
              <a:cxnSpLocks/>
            </p:cNvCxnSpPr>
            <p:nvPr/>
          </p:nvCxnSpPr>
          <p:spPr>
            <a:xfrm flipV="1">
              <a:off x="1050499" y="3048000"/>
              <a:ext cx="0" cy="12186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94" name="Straight Connector 393">
              <a:extLst>
                <a:ext uri="{FF2B5EF4-FFF2-40B4-BE49-F238E27FC236}">
                  <a16:creationId xmlns:a16="http://schemas.microsoft.com/office/drawing/2014/main" id="{ECC8623F-381D-5E4C-B734-F099DF37FFDD}"/>
                </a:ext>
              </a:extLst>
            </p:cNvPr>
            <p:cNvCxnSpPr>
              <a:cxnSpLocks/>
            </p:cNvCxnSpPr>
            <p:nvPr/>
          </p:nvCxnSpPr>
          <p:spPr>
            <a:xfrm flipH="1">
              <a:off x="1021498" y="3173314"/>
              <a:ext cx="5800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395" name="Group 394">
            <a:extLst>
              <a:ext uri="{FF2B5EF4-FFF2-40B4-BE49-F238E27FC236}">
                <a16:creationId xmlns:a16="http://schemas.microsoft.com/office/drawing/2014/main" id="{FF340E06-54B6-5A42-8C5A-E9567BD275E7}"/>
              </a:ext>
            </a:extLst>
          </p:cNvPr>
          <p:cNvGrpSpPr/>
          <p:nvPr/>
        </p:nvGrpSpPr>
        <p:grpSpPr>
          <a:xfrm flipV="1">
            <a:off x="1661578" y="5087150"/>
            <a:ext cx="58002" cy="108000"/>
            <a:chOff x="1021498" y="3048000"/>
            <a:chExt cx="58002" cy="125314"/>
          </a:xfrm>
        </p:grpSpPr>
        <p:cxnSp>
          <p:nvCxnSpPr>
            <p:cNvPr id="396" name="Straight Connector 395">
              <a:extLst>
                <a:ext uri="{FF2B5EF4-FFF2-40B4-BE49-F238E27FC236}">
                  <a16:creationId xmlns:a16="http://schemas.microsoft.com/office/drawing/2014/main" id="{2539F280-242D-2D4B-97FC-CAC9943B9F31}"/>
                </a:ext>
              </a:extLst>
            </p:cNvPr>
            <p:cNvCxnSpPr>
              <a:cxnSpLocks/>
            </p:cNvCxnSpPr>
            <p:nvPr/>
          </p:nvCxnSpPr>
          <p:spPr>
            <a:xfrm flipV="1">
              <a:off x="1050499" y="3048000"/>
              <a:ext cx="0" cy="12186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97" name="Straight Connector 396">
              <a:extLst>
                <a:ext uri="{FF2B5EF4-FFF2-40B4-BE49-F238E27FC236}">
                  <a16:creationId xmlns:a16="http://schemas.microsoft.com/office/drawing/2014/main" id="{B7C4A97F-C1D3-394F-88DC-173E0295751D}"/>
                </a:ext>
              </a:extLst>
            </p:cNvPr>
            <p:cNvCxnSpPr>
              <a:cxnSpLocks/>
            </p:cNvCxnSpPr>
            <p:nvPr/>
          </p:nvCxnSpPr>
          <p:spPr>
            <a:xfrm flipH="1">
              <a:off x="1021498" y="3173314"/>
              <a:ext cx="5800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398" name="Group 397">
            <a:extLst>
              <a:ext uri="{FF2B5EF4-FFF2-40B4-BE49-F238E27FC236}">
                <a16:creationId xmlns:a16="http://schemas.microsoft.com/office/drawing/2014/main" id="{52609092-9B98-7646-9F80-37BE7DC00757}"/>
              </a:ext>
            </a:extLst>
          </p:cNvPr>
          <p:cNvGrpSpPr/>
          <p:nvPr/>
        </p:nvGrpSpPr>
        <p:grpSpPr>
          <a:xfrm flipV="1">
            <a:off x="1331378" y="4563275"/>
            <a:ext cx="58002" cy="180000"/>
            <a:chOff x="1021498" y="3048000"/>
            <a:chExt cx="58002" cy="125314"/>
          </a:xfrm>
        </p:grpSpPr>
        <p:cxnSp>
          <p:nvCxnSpPr>
            <p:cNvPr id="399" name="Straight Connector 398">
              <a:extLst>
                <a:ext uri="{FF2B5EF4-FFF2-40B4-BE49-F238E27FC236}">
                  <a16:creationId xmlns:a16="http://schemas.microsoft.com/office/drawing/2014/main" id="{F74E7093-73EF-CC41-8B71-C716963A84A7}"/>
                </a:ext>
              </a:extLst>
            </p:cNvPr>
            <p:cNvCxnSpPr>
              <a:cxnSpLocks/>
            </p:cNvCxnSpPr>
            <p:nvPr/>
          </p:nvCxnSpPr>
          <p:spPr>
            <a:xfrm flipV="1">
              <a:off x="1050499" y="3048000"/>
              <a:ext cx="0" cy="12186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00" name="Straight Connector 399">
              <a:extLst>
                <a:ext uri="{FF2B5EF4-FFF2-40B4-BE49-F238E27FC236}">
                  <a16:creationId xmlns:a16="http://schemas.microsoft.com/office/drawing/2014/main" id="{F4C25649-A6B3-AB44-B20E-4EA8C0BCF782}"/>
                </a:ext>
              </a:extLst>
            </p:cNvPr>
            <p:cNvCxnSpPr>
              <a:cxnSpLocks/>
            </p:cNvCxnSpPr>
            <p:nvPr/>
          </p:nvCxnSpPr>
          <p:spPr>
            <a:xfrm flipH="1">
              <a:off x="1021498" y="3173314"/>
              <a:ext cx="5800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401" name="Group 400">
            <a:extLst>
              <a:ext uri="{FF2B5EF4-FFF2-40B4-BE49-F238E27FC236}">
                <a16:creationId xmlns:a16="http://schemas.microsoft.com/office/drawing/2014/main" id="{34B280A0-347E-374D-9A09-2C3B62895328}"/>
              </a:ext>
            </a:extLst>
          </p:cNvPr>
          <p:cNvGrpSpPr/>
          <p:nvPr/>
        </p:nvGrpSpPr>
        <p:grpSpPr>
          <a:xfrm flipV="1">
            <a:off x="1001178" y="4922050"/>
            <a:ext cx="58002" cy="108000"/>
            <a:chOff x="1021498" y="3048000"/>
            <a:chExt cx="58002" cy="125314"/>
          </a:xfrm>
        </p:grpSpPr>
        <p:cxnSp>
          <p:nvCxnSpPr>
            <p:cNvPr id="402" name="Straight Connector 401">
              <a:extLst>
                <a:ext uri="{FF2B5EF4-FFF2-40B4-BE49-F238E27FC236}">
                  <a16:creationId xmlns:a16="http://schemas.microsoft.com/office/drawing/2014/main" id="{3A986075-7872-624C-A4B3-94C2B34030C7}"/>
                </a:ext>
              </a:extLst>
            </p:cNvPr>
            <p:cNvCxnSpPr>
              <a:cxnSpLocks/>
            </p:cNvCxnSpPr>
            <p:nvPr/>
          </p:nvCxnSpPr>
          <p:spPr>
            <a:xfrm flipV="1">
              <a:off x="1050499" y="3048000"/>
              <a:ext cx="0" cy="12186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03" name="Straight Connector 402">
              <a:extLst>
                <a:ext uri="{FF2B5EF4-FFF2-40B4-BE49-F238E27FC236}">
                  <a16:creationId xmlns:a16="http://schemas.microsoft.com/office/drawing/2014/main" id="{793C33F0-23EC-BA42-A66A-DB6BC61FED90}"/>
                </a:ext>
              </a:extLst>
            </p:cNvPr>
            <p:cNvCxnSpPr>
              <a:cxnSpLocks/>
            </p:cNvCxnSpPr>
            <p:nvPr/>
          </p:nvCxnSpPr>
          <p:spPr>
            <a:xfrm flipH="1">
              <a:off x="1021498" y="3173314"/>
              <a:ext cx="5800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404" name="Group 403">
            <a:extLst>
              <a:ext uri="{FF2B5EF4-FFF2-40B4-BE49-F238E27FC236}">
                <a16:creationId xmlns:a16="http://schemas.microsoft.com/office/drawing/2014/main" id="{1A4C5971-3EBF-1141-837D-B1CF35C149DD}"/>
              </a:ext>
            </a:extLst>
          </p:cNvPr>
          <p:cNvGrpSpPr/>
          <p:nvPr/>
        </p:nvGrpSpPr>
        <p:grpSpPr>
          <a:xfrm flipH="1" flipV="1">
            <a:off x="670978" y="5268125"/>
            <a:ext cx="58002" cy="72000"/>
            <a:chOff x="1021498" y="3048000"/>
            <a:chExt cx="58002" cy="125314"/>
          </a:xfrm>
        </p:grpSpPr>
        <p:cxnSp>
          <p:nvCxnSpPr>
            <p:cNvPr id="405" name="Straight Connector 404">
              <a:extLst>
                <a:ext uri="{FF2B5EF4-FFF2-40B4-BE49-F238E27FC236}">
                  <a16:creationId xmlns:a16="http://schemas.microsoft.com/office/drawing/2014/main" id="{DA71282C-B5A6-8E4A-AD71-E6D2092F9A3A}"/>
                </a:ext>
              </a:extLst>
            </p:cNvPr>
            <p:cNvCxnSpPr>
              <a:cxnSpLocks/>
            </p:cNvCxnSpPr>
            <p:nvPr/>
          </p:nvCxnSpPr>
          <p:spPr>
            <a:xfrm flipV="1">
              <a:off x="1050499" y="3048000"/>
              <a:ext cx="0" cy="12186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06" name="Straight Connector 405">
              <a:extLst>
                <a:ext uri="{FF2B5EF4-FFF2-40B4-BE49-F238E27FC236}">
                  <a16:creationId xmlns:a16="http://schemas.microsoft.com/office/drawing/2014/main" id="{24915165-C0D2-E240-9B18-3609DE8B63A7}"/>
                </a:ext>
              </a:extLst>
            </p:cNvPr>
            <p:cNvCxnSpPr>
              <a:cxnSpLocks/>
            </p:cNvCxnSpPr>
            <p:nvPr/>
          </p:nvCxnSpPr>
          <p:spPr>
            <a:xfrm flipH="1">
              <a:off x="1021498" y="3173314"/>
              <a:ext cx="5800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407" name="Oval 406">
            <a:extLst>
              <a:ext uri="{FF2B5EF4-FFF2-40B4-BE49-F238E27FC236}">
                <a16:creationId xmlns:a16="http://schemas.microsoft.com/office/drawing/2014/main" id="{E4E8317B-03C2-0349-8F9B-0DCD5911649C}"/>
              </a:ext>
            </a:extLst>
          </p:cNvPr>
          <p:cNvSpPr/>
          <p:nvPr/>
        </p:nvSpPr>
        <p:spPr>
          <a:xfrm>
            <a:off x="1981854" y="5256391"/>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408" name="Oval 407">
            <a:extLst>
              <a:ext uri="{FF2B5EF4-FFF2-40B4-BE49-F238E27FC236}">
                <a16:creationId xmlns:a16="http://schemas.microsoft.com/office/drawing/2014/main" id="{5B6E2CD4-7882-694F-AAA8-A17F56E8E256}"/>
              </a:ext>
            </a:extLst>
          </p:cNvPr>
          <p:cNvSpPr/>
          <p:nvPr/>
        </p:nvSpPr>
        <p:spPr>
          <a:xfrm>
            <a:off x="1658004" y="5129391"/>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409" name="Oval 408">
            <a:extLst>
              <a:ext uri="{FF2B5EF4-FFF2-40B4-BE49-F238E27FC236}">
                <a16:creationId xmlns:a16="http://schemas.microsoft.com/office/drawing/2014/main" id="{E6B56CF8-CE41-1C46-A8AA-6554D107F2A7}"/>
              </a:ext>
            </a:extLst>
          </p:cNvPr>
          <p:cNvSpPr/>
          <p:nvPr/>
        </p:nvSpPr>
        <p:spPr>
          <a:xfrm>
            <a:off x="1327804" y="4707116"/>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410" name="Oval 409">
            <a:extLst>
              <a:ext uri="{FF2B5EF4-FFF2-40B4-BE49-F238E27FC236}">
                <a16:creationId xmlns:a16="http://schemas.microsoft.com/office/drawing/2014/main" id="{C8273A8B-EA93-E344-A4F2-FA6241AB5DCB}"/>
              </a:ext>
            </a:extLst>
          </p:cNvPr>
          <p:cNvSpPr/>
          <p:nvPr/>
        </p:nvSpPr>
        <p:spPr>
          <a:xfrm>
            <a:off x="997604" y="4980166"/>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411" name="Oval 410">
            <a:extLst>
              <a:ext uri="{FF2B5EF4-FFF2-40B4-BE49-F238E27FC236}">
                <a16:creationId xmlns:a16="http://schemas.microsoft.com/office/drawing/2014/main" id="{85B96BC5-2540-0447-A877-59F5A2B5F4F8}"/>
              </a:ext>
            </a:extLst>
          </p:cNvPr>
          <p:cNvSpPr/>
          <p:nvPr/>
        </p:nvSpPr>
        <p:spPr>
          <a:xfrm>
            <a:off x="667404" y="5284966"/>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cxnSp>
        <p:nvCxnSpPr>
          <p:cNvPr id="413" name="Straight Connector 412">
            <a:extLst>
              <a:ext uri="{FF2B5EF4-FFF2-40B4-BE49-F238E27FC236}">
                <a16:creationId xmlns:a16="http://schemas.microsoft.com/office/drawing/2014/main" id="{F099AA55-8B09-E34A-8C78-B282E5322A09}"/>
              </a:ext>
            </a:extLst>
          </p:cNvPr>
          <p:cNvCxnSpPr>
            <a:cxnSpLocks/>
          </p:cNvCxnSpPr>
          <p:nvPr/>
        </p:nvCxnSpPr>
        <p:spPr>
          <a:xfrm>
            <a:off x="2543976" y="5757656"/>
            <a:ext cx="153175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4" name="TextBox 413">
            <a:extLst>
              <a:ext uri="{FF2B5EF4-FFF2-40B4-BE49-F238E27FC236}">
                <a16:creationId xmlns:a16="http://schemas.microsoft.com/office/drawing/2014/main" id="{BAC58A10-C5A9-7D40-89A4-4BD450ACFDFA}"/>
              </a:ext>
            </a:extLst>
          </p:cNvPr>
          <p:cNvSpPr txBox="1"/>
          <p:nvPr/>
        </p:nvSpPr>
        <p:spPr>
          <a:xfrm>
            <a:off x="2967113" y="4197886"/>
            <a:ext cx="856005" cy="153888"/>
          </a:xfrm>
          <a:prstGeom prst="rect">
            <a:avLst/>
          </a:prstGeom>
          <a:noFill/>
        </p:spPr>
        <p:txBody>
          <a:bodyPr wrap="none" lIns="0" tIns="0" rIns="0" bIns="0" rtlCol="0">
            <a:spAutoFit/>
          </a:bodyPr>
          <a:lstStyle/>
          <a:p>
            <a:pPr algn="ctr"/>
            <a:r>
              <a:rPr lang="en-GB" sz="1000" b="1" dirty="0">
                <a:latin typeface="Arial" panose="020B0604020202020204" pitchFamily="34" charset="0"/>
                <a:ea typeface="Aileron" charset="0"/>
                <a:cs typeface="Arial" panose="020B0604020202020204" pitchFamily="34" charset="0"/>
              </a:rPr>
              <a:t>Control group</a:t>
            </a:r>
          </a:p>
        </p:txBody>
      </p:sp>
      <p:cxnSp>
        <p:nvCxnSpPr>
          <p:cNvPr id="415" name="Straight Connector 414">
            <a:extLst>
              <a:ext uri="{FF2B5EF4-FFF2-40B4-BE49-F238E27FC236}">
                <a16:creationId xmlns:a16="http://schemas.microsoft.com/office/drawing/2014/main" id="{9FCDD9FC-0BE7-AB4B-BE81-E38AF987A51B}"/>
              </a:ext>
            </a:extLst>
          </p:cNvPr>
          <p:cNvCxnSpPr>
            <a:cxnSpLocks/>
          </p:cNvCxnSpPr>
          <p:nvPr/>
        </p:nvCxnSpPr>
        <p:spPr>
          <a:xfrm flipV="1">
            <a:off x="2546699" y="4419600"/>
            <a:ext cx="0" cy="133430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6" name="Straight Connector 415">
            <a:extLst>
              <a:ext uri="{FF2B5EF4-FFF2-40B4-BE49-F238E27FC236}">
                <a16:creationId xmlns:a16="http://schemas.microsoft.com/office/drawing/2014/main" id="{447ED1C7-8DEC-AA43-99EE-510E6A2731A1}"/>
              </a:ext>
            </a:extLst>
          </p:cNvPr>
          <p:cNvCxnSpPr>
            <a:cxnSpLocks/>
          </p:cNvCxnSpPr>
          <p:nvPr/>
        </p:nvCxnSpPr>
        <p:spPr>
          <a:xfrm flipV="1">
            <a:off x="2500937" y="5262355"/>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7" name="TextBox 416">
            <a:extLst>
              <a:ext uri="{FF2B5EF4-FFF2-40B4-BE49-F238E27FC236}">
                <a16:creationId xmlns:a16="http://schemas.microsoft.com/office/drawing/2014/main" id="{0A9F066E-A268-F046-8EAD-2BF053EBAA33}"/>
              </a:ext>
            </a:extLst>
          </p:cNvPr>
          <p:cNvSpPr txBox="1"/>
          <p:nvPr/>
        </p:nvSpPr>
        <p:spPr>
          <a:xfrm>
            <a:off x="2419672" y="5205723"/>
            <a:ext cx="57708"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6</a:t>
            </a:r>
          </a:p>
        </p:txBody>
      </p:sp>
      <p:cxnSp>
        <p:nvCxnSpPr>
          <p:cNvPr id="418" name="Straight Connector 417">
            <a:extLst>
              <a:ext uri="{FF2B5EF4-FFF2-40B4-BE49-F238E27FC236}">
                <a16:creationId xmlns:a16="http://schemas.microsoft.com/office/drawing/2014/main" id="{020DB397-2797-4947-A26F-7A405452DA21}"/>
              </a:ext>
            </a:extLst>
          </p:cNvPr>
          <p:cNvCxnSpPr>
            <a:cxnSpLocks/>
          </p:cNvCxnSpPr>
          <p:nvPr/>
        </p:nvCxnSpPr>
        <p:spPr>
          <a:xfrm flipV="1">
            <a:off x="2714974" y="5758839"/>
            <a:ext cx="447" cy="36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9" name="Straight Connector 418">
            <a:extLst>
              <a:ext uri="{FF2B5EF4-FFF2-40B4-BE49-F238E27FC236}">
                <a16:creationId xmlns:a16="http://schemas.microsoft.com/office/drawing/2014/main" id="{6529FD97-FE2A-5C47-85D9-E0DEFB59CFDE}"/>
              </a:ext>
            </a:extLst>
          </p:cNvPr>
          <p:cNvCxnSpPr>
            <a:cxnSpLocks/>
          </p:cNvCxnSpPr>
          <p:nvPr/>
        </p:nvCxnSpPr>
        <p:spPr>
          <a:xfrm flipV="1">
            <a:off x="3035649" y="5758839"/>
            <a:ext cx="447" cy="36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0" name="Straight Connector 419">
            <a:extLst>
              <a:ext uri="{FF2B5EF4-FFF2-40B4-BE49-F238E27FC236}">
                <a16:creationId xmlns:a16="http://schemas.microsoft.com/office/drawing/2014/main" id="{BB99497B-7B18-914B-9053-FFC00DF6F9BD}"/>
              </a:ext>
            </a:extLst>
          </p:cNvPr>
          <p:cNvCxnSpPr>
            <a:cxnSpLocks/>
          </p:cNvCxnSpPr>
          <p:nvPr/>
        </p:nvCxnSpPr>
        <p:spPr>
          <a:xfrm flipV="1">
            <a:off x="2500937" y="4427330"/>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21" name="TextBox 420">
            <a:extLst>
              <a:ext uri="{FF2B5EF4-FFF2-40B4-BE49-F238E27FC236}">
                <a16:creationId xmlns:a16="http://schemas.microsoft.com/office/drawing/2014/main" id="{690F50F0-5396-3142-A390-4A1FDCAA1C05}"/>
              </a:ext>
            </a:extLst>
          </p:cNvPr>
          <p:cNvSpPr txBox="1"/>
          <p:nvPr/>
        </p:nvSpPr>
        <p:spPr>
          <a:xfrm>
            <a:off x="2361964" y="4370698"/>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16</a:t>
            </a:r>
          </a:p>
        </p:txBody>
      </p:sp>
      <p:cxnSp>
        <p:nvCxnSpPr>
          <p:cNvPr id="422" name="Straight Connector 421">
            <a:extLst>
              <a:ext uri="{FF2B5EF4-FFF2-40B4-BE49-F238E27FC236}">
                <a16:creationId xmlns:a16="http://schemas.microsoft.com/office/drawing/2014/main" id="{87CB5632-CA4D-414F-A5F6-F64143876EA0}"/>
              </a:ext>
            </a:extLst>
          </p:cNvPr>
          <p:cNvCxnSpPr>
            <a:cxnSpLocks/>
          </p:cNvCxnSpPr>
          <p:nvPr/>
        </p:nvCxnSpPr>
        <p:spPr>
          <a:xfrm flipV="1">
            <a:off x="2500937" y="4589255"/>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23" name="TextBox 422">
            <a:extLst>
              <a:ext uri="{FF2B5EF4-FFF2-40B4-BE49-F238E27FC236}">
                <a16:creationId xmlns:a16="http://schemas.microsoft.com/office/drawing/2014/main" id="{457AB7C1-9ECA-8C43-840F-F9EF38FD1F34}"/>
              </a:ext>
            </a:extLst>
          </p:cNvPr>
          <p:cNvSpPr txBox="1"/>
          <p:nvPr/>
        </p:nvSpPr>
        <p:spPr>
          <a:xfrm>
            <a:off x="2361964" y="4532623"/>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14</a:t>
            </a:r>
          </a:p>
        </p:txBody>
      </p:sp>
      <p:cxnSp>
        <p:nvCxnSpPr>
          <p:cNvPr id="424" name="Straight Connector 423">
            <a:extLst>
              <a:ext uri="{FF2B5EF4-FFF2-40B4-BE49-F238E27FC236}">
                <a16:creationId xmlns:a16="http://schemas.microsoft.com/office/drawing/2014/main" id="{3002DFB5-F4AF-2844-B6CD-0995A948D898}"/>
              </a:ext>
            </a:extLst>
          </p:cNvPr>
          <p:cNvCxnSpPr>
            <a:cxnSpLocks/>
          </p:cNvCxnSpPr>
          <p:nvPr/>
        </p:nvCxnSpPr>
        <p:spPr>
          <a:xfrm flipV="1">
            <a:off x="2500937" y="4925805"/>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25" name="TextBox 424">
            <a:extLst>
              <a:ext uri="{FF2B5EF4-FFF2-40B4-BE49-F238E27FC236}">
                <a16:creationId xmlns:a16="http://schemas.microsoft.com/office/drawing/2014/main" id="{B0B15F6C-53E4-1740-9DBB-20FBA8F25EFB}"/>
              </a:ext>
            </a:extLst>
          </p:cNvPr>
          <p:cNvSpPr txBox="1"/>
          <p:nvPr/>
        </p:nvSpPr>
        <p:spPr>
          <a:xfrm>
            <a:off x="2361964" y="4869173"/>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10</a:t>
            </a:r>
          </a:p>
        </p:txBody>
      </p:sp>
      <p:cxnSp>
        <p:nvCxnSpPr>
          <p:cNvPr id="426" name="Straight Connector 425">
            <a:extLst>
              <a:ext uri="{FF2B5EF4-FFF2-40B4-BE49-F238E27FC236}">
                <a16:creationId xmlns:a16="http://schemas.microsoft.com/office/drawing/2014/main" id="{CF82259C-F563-0A4C-A9CA-78AE8C5F76AF}"/>
              </a:ext>
            </a:extLst>
          </p:cNvPr>
          <p:cNvCxnSpPr>
            <a:cxnSpLocks/>
          </p:cNvCxnSpPr>
          <p:nvPr/>
        </p:nvCxnSpPr>
        <p:spPr>
          <a:xfrm flipV="1">
            <a:off x="2500937" y="5427455"/>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27" name="TextBox 426">
            <a:extLst>
              <a:ext uri="{FF2B5EF4-FFF2-40B4-BE49-F238E27FC236}">
                <a16:creationId xmlns:a16="http://schemas.microsoft.com/office/drawing/2014/main" id="{0F94F569-BA4C-B048-89EF-A3C0D2A6B833}"/>
              </a:ext>
            </a:extLst>
          </p:cNvPr>
          <p:cNvSpPr txBox="1"/>
          <p:nvPr/>
        </p:nvSpPr>
        <p:spPr>
          <a:xfrm>
            <a:off x="2419672" y="5370823"/>
            <a:ext cx="57708"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4</a:t>
            </a:r>
          </a:p>
        </p:txBody>
      </p:sp>
      <p:cxnSp>
        <p:nvCxnSpPr>
          <p:cNvPr id="428" name="Straight Connector 427">
            <a:extLst>
              <a:ext uri="{FF2B5EF4-FFF2-40B4-BE49-F238E27FC236}">
                <a16:creationId xmlns:a16="http://schemas.microsoft.com/office/drawing/2014/main" id="{97CA5198-7841-4545-A378-27AF77F55064}"/>
              </a:ext>
            </a:extLst>
          </p:cNvPr>
          <p:cNvCxnSpPr>
            <a:cxnSpLocks/>
          </p:cNvCxnSpPr>
          <p:nvPr/>
        </p:nvCxnSpPr>
        <p:spPr>
          <a:xfrm flipV="1">
            <a:off x="2500937" y="5757655"/>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29" name="TextBox 428">
            <a:extLst>
              <a:ext uri="{FF2B5EF4-FFF2-40B4-BE49-F238E27FC236}">
                <a16:creationId xmlns:a16="http://schemas.microsoft.com/office/drawing/2014/main" id="{43F035F8-A487-A94C-B83F-8DFC0D3CD919}"/>
              </a:ext>
            </a:extLst>
          </p:cNvPr>
          <p:cNvSpPr txBox="1"/>
          <p:nvPr/>
        </p:nvSpPr>
        <p:spPr>
          <a:xfrm>
            <a:off x="2419672" y="5697848"/>
            <a:ext cx="57708"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0</a:t>
            </a:r>
          </a:p>
        </p:txBody>
      </p:sp>
      <p:sp>
        <p:nvSpPr>
          <p:cNvPr id="430" name="TextBox 429">
            <a:extLst>
              <a:ext uri="{FF2B5EF4-FFF2-40B4-BE49-F238E27FC236}">
                <a16:creationId xmlns:a16="http://schemas.microsoft.com/office/drawing/2014/main" id="{464B874C-335A-3B43-B8F9-461CAECBDB25}"/>
              </a:ext>
            </a:extLst>
          </p:cNvPr>
          <p:cNvSpPr txBox="1"/>
          <p:nvPr/>
        </p:nvSpPr>
        <p:spPr>
          <a:xfrm>
            <a:off x="2351407" y="4213649"/>
            <a:ext cx="341440" cy="123111"/>
          </a:xfrm>
          <a:prstGeom prst="rect">
            <a:avLst/>
          </a:prstGeom>
          <a:noFill/>
        </p:spPr>
        <p:txBody>
          <a:bodyPr wrap="none" lIns="0" tIns="0" rIns="0" bIns="0" rtlCol="0">
            <a:spAutoFit/>
          </a:bodyPr>
          <a:lstStyle/>
          <a:p>
            <a:pPr algn="ctr"/>
            <a:r>
              <a:rPr lang="en-GB" sz="800" b="1" dirty="0">
                <a:latin typeface="Arial" panose="020B0604020202020204" pitchFamily="34" charset="0"/>
                <a:ea typeface="Aileron" charset="0"/>
                <a:cs typeface="Arial" panose="020B0604020202020204" pitchFamily="34" charset="0"/>
              </a:rPr>
              <a:t>(mg/dl)</a:t>
            </a:r>
          </a:p>
        </p:txBody>
      </p:sp>
      <p:cxnSp>
        <p:nvCxnSpPr>
          <p:cNvPr id="431" name="Straight Connector 430">
            <a:extLst>
              <a:ext uri="{FF2B5EF4-FFF2-40B4-BE49-F238E27FC236}">
                <a16:creationId xmlns:a16="http://schemas.microsoft.com/office/drawing/2014/main" id="{770E0741-0C4B-3946-A3E3-B3A9AE536456}"/>
              </a:ext>
            </a:extLst>
          </p:cNvPr>
          <p:cNvCxnSpPr>
            <a:cxnSpLocks/>
          </p:cNvCxnSpPr>
          <p:nvPr/>
        </p:nvCxnSpPr>
        <p:spPr>
          <a:xfrm flipV="1">
            <a:off x="3359499" y="5758839"/>
            <a:ext cx="447" cy="36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2" name="Straight Connector 431">
            <a:extLst>
              <a:ext uri="{FF2B5EF4-FFF2-40B4-BE49-F238E27FC236}">
                <a16:creationId xmlns:a16="http://schemas.microsoft.com/office/drawing/2014/main" id="{C969CA72-5519-FB48-A331-D38BE71FF4D3}"/>
              </a:ext>
            </a:extLst>
          </p:cNvPr>
          <p:cNvCxnSpPr>
            <a:cxnSpLocks/>
          </p:cNvCxnSpPr>
          <p:nvPr/>
        </p:nvCxnSpPr>
        <p:spPr>
          <a:xfrm flipV="1">
            <a:off x="3676999" y="5758839"/>
            <a:ext cx="447" cy="36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3" name="Straight Connector 432">
            <a:extLst>
              <a:ext uri="{FF2B5EF4-FFF2-40B4-BE49-F238E27FC236}">
                <a16:creationId xmlns:a16="http://schemas.microsoft.com/office/drawing/2014/main" id="{D82AD962-322A-A04A-A2A8-4ABA9FBC8949}"/>
              </a:ext>
            </a:extLst>
          </p:cNvPr>
          <p:cNvCxnSpPr>
            <a:cxnSpLocks/>
          </p:cNvCxnSpPr>
          <p:nvPr/>
        </p:nvCxnSpPr>
        <p:spPr>
          <a:xfrm flipV="1">
            <a:off x="4010374" y="5758839"/>
            <a:ext cx="447" cy="36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434" name="Group 433">
            <a:extLst>
              <a:ext uri="{FF2B5EF4-FFF2-40B4-BE49-F238E27FC236}">
                <a16:creationId xmlns:a16="http://schemas.microsoft.com/office/drawing/2014/main" id="{925D9A98-61ED-744A-9826-A48E8EDAF980}"/>
              </a:ext>
            </a:extLst>
          </p:cNvPr>
          <p:cNvGrpSpPr/>
          <p:nvPr/>
        </p:nvGrpSpPr>
        <p:grpSpPr>
          <a:xfrm>
            <a:off x="3004907" y="5045875"/>
            <a:ext cx="58002" cy="180000"/>
            <a:chOff x="1021498" y="3048000"/>
            <a:chExt cx="58002" cy="125314"/>
          </a:xfrm>
        </p:grpSpPr>
        <p:cxnSp>
          <p:nvCxnSpPr>
            <p:cNvPr id="435" name="Straight Connector 434">
              <a:extLst>
                <a:ext uri="{FF2B5EF4-FFF2-40B4-BE49-F238E27FC236}">
                  <a16:creationId xmlns:a16="http://schemas.microsoft.com/office/drawing/2014/main" id="{3AFCEF71-FE1B-B542-A3E4-C805E4B7D78A}"/>
                </a:ext>
              </a:extLst>
            </p:cNvPr>
            <p:cNvCxnSpPr>
              <a:cxnSpLocks/>
            </p:cNvCxnSpPr>
            <p:nvPr/>
          </p:nvCxnSpPr>
          <p:spPr>
            <a:xfrm flipV="1">
              <a:off x="1050499" y="3048000"/>
              <a:ext cx="0" cy="121864"/>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36" name="Straight Connector 435">
              <a:extLst>
                <a:ext uri="{FF2B5EF4-FFF2-40B4-BE49-F238E27FC236}">
                  <a16:creationId xmlns:a16="http://schemas.microsoft.com/office/drawing/2014/main" id="{BF80CFDA-F7A6-154A-A293-EC7CCA7386DA}"/>
                </a:ext>
              </a:extLst>
            </p:cNvPr>
            <p:cNvCxnSpPr>
              <a:cxnSpLocks/>
            </p:cNvCxnSpPr>
            <p:nvPr/>
          </p:nvCxnSpPr>
          <p:spPr>
            <a:xfrm flipH="1">
              <a:off x="1021498" y="3173314"/>
              <a:ext cx="58002"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437" name="Group 436">
            <a:extLst>
              <a:ext uri="{FF2B5EF4-FFF2-40B4-BE49-F238E27FC236}">
                <a16:creationId xmlns:a16="http://schemas.microsoft.com/office/drawing/2014/main" id="{394A1331-C716-F241-A548-093A225E3F3E}"/>
              </a:ext>
            </a:extLst>
          </p:cNvPr>
          <p:cNvGrpSpPr/>
          <p:nvPr/>
        </p:nvGrpSpPr>
        <p:grpSpPr>
          <a:xfrm>
            <a:off x="3328757" y="4934750"/>
            <a:ext cx="58002" cy="144000"/>
            <a:chOff x="1021498" y="3048000"/>
            <a:chExt cx="58002" cy="125314"/>
          </a:xfrm>
        </p:grpSpPr>
        <p:cxnSp>
          <p:nvCxnSpPr>
            <p:cNvPr id="438" name="Straight Connector 437">
              <a:extLst>
                <a:ext uri="{FF2B5EF4-FFF2-40B4-BE49-F238E27FC236}">
                  <a16:creationId xmlns:a16="http://schemas.microsoft.com/office/drawing/2014/main" id="{27F9124D-600D-9847-AB8E-8A6735AC446F}"/>
                </a:ext>
              </a:extLst>
            </p:cNvPr>
            <p:cNvCxnSpPr>
              <a:cxnSpLocks/>
            </p:cNvCxnSpPr>
            <p:nvPr/>
          </p:nvCxnSpPr>
          <p:spPr>
            <a:xfrm flipV="1">
              <a:off x="1050499" y="3048000"/>
              <a:ext cx="0" cy="121864"/>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39" name="Straight Connector 438">
              <a:extLst>
                <a:ext uri="{FF2B5EF4-FFF2-40B4-BE49-F238E27FC236}">
                  <a16:creationId xmlns:a16="http://schemas.microsoft.com/office/drawing/2014/main" id="{94F4ADE1-8E41-5B4D-AF7F-1E33935CFEB0}"/>
                </a:ext>
              </a:extLst>
            </p:cNvPr>
            <p:cNvCxnSpPr>
              <a:cxnSpLocks/>
            </p:cNvCxnSpPr>
            <p:nvPr/>
          </p:nvCxnSpPr>
          <p:spPr>
            <a:xfrm flipH="1">
              <a:off x="1021498" y="3173314"/>
              <a:ext cx="58002"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440" name="Group 439">
            <a:extLst>
              <a:ext uri="{FF2B5EF4-FFF2-40B4-BE49-F238E27FC236}">
                <a16:creationId xmlns:a16="http://schemas.microsoft.com/office/drawing/2014/main" id="{72100885-3E89-CB4B-B8FD-839CA612AB1D}"/>
              </a:ext>
            </a:extLst>
          </p:cNvPr>
          <p:cNvGrpSpPr/>
          <p:nvPr/>
        </p:nvGrpSpPr>
        <p:grpSpPr>
          <a:xfrm>
            <a:off x="3652607" y="5150650"/>
            <a:ext cx="58002" cy="108000"/>
            <a:chOff x="1021498" y="3048000"/>
            <a:chExt cx="58002" cy="125314"/>
          </a:xfrm>
        </p:grpSpPr>
        <p:cxnSp>
          <p:nvCxnSpPr>
            <p:cNvPr id="441" name="Straight Connector 440">
              <a:extLst>
                <a:ext uri="{FF2B5EF4-FFF2-40B4-BE49-F238E27FC236}">
                  <a16:creationId xmlns:a16="http://schemas.microsoft.com/office/drawing/2014/main" id="{519BCD5D-6EC6-F845-945B-9D0E35A3F2F6}"/>
                </a:ext>
              </a:extLst>
            </p:cNvPr>
            <p:cNvCxnSpPr>
              <a:cxnSpLocks/>
            </p:cNvCxnSpPr>
            <p:nvPr/>
          </p:nvCxnSpPr>
          <p:spPr>
            <a:xfrm flipV="1">
              <a:off x="1050499" y="3048000"/>
              <a:ext cx="0" cy="121864"/>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42" name="Straight Connector 441">
              <a:extLst>
                <a:ext uri="{FF2B5EF4-FFF2-40B4-BE49-F238E27FC236}">
                  <a16:creationId xmlns:a16="http://schemas.microsoft.com/office/drawing/2014/main" id="{E2E14E50-482D-954B-B1D8-1087E846CDB3}"/>
                </a:ext>
              </a:extLst>
            </p:cNvPr>
            <p:cNvCxnSpPr>
              <a:cxnSpLocks/>
            </p:cNvCxnSpPr>
            <p:nvPr/>
          </p:nvCxnSpPr>
          <p:spPr>
            <a:xfrm flipH="1">
              <a:off x="1021498" y="3173314"/>
              <a:ext cx="58002"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443" name="Group 442">
            <a:extLst>
              <a:ext uri="{FF2B5EF4-FFF2-40B4-BE49-F238E27FC236}">
                <a16:creationId xmlns:a16="http://schemas.microsoft.com/office/drawing/2014/main" id="{60E64D0D-4F9C-9444-B1EB-E9C03D18F9F2}"/>
              </a:ext>
            </a:extLst>
          </p:cNvPr>
          <p:cNvGrpSpPr/>
          <p:nvPr/>
        </p:nvGrpSpPr>
        <p:grpSpPr>
          <a:xfrm>
            <a:off x="3976457" y="5360200"/>
            <a:ext cx="58002" cy="36000"/>
            <a:chOff x="1021498" y="3048000"/>
            <a:chExt cx="58002" cy="125314"/>
          </a:xfrm>
        </p:grpSpPr>
        <p:cxnSp>
          <p:nvCxnSpPr>
            <p:cNvPr id="444" name="Straight Connector 443">
              <a:extLst>
                <a:ext uri="{FF2B5EF4-FFF2-40B4-BE49-F238E27FC236}">
                  <a16:creationId xmlns:a16="http://schemas.microsoft.com/office/drawing/2014/main" id="{2D0EE823-93BB-1948-8F4F-6CA83422D059}"/>
                </a:ext>
              </a:extLst>
            </p:cNvPr>
            <p:cNvCxnSpPr>
              <a:cxnSpLocks/>
            </p:cNvCxnSpPr>
            <p:nvPr/>
          </p:nvCxnSpPr>
          <p:spPr>
            <a:xfrm flipV="1">
              <a:off x="1050499" y="3048000"/>
              <a:ext cx="0" cy="121864"/>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45" name="Straight Connector 444">
              <a:extLst>
                <a:ext uri="{FF2B5EF4-FFF2-40B4-BE49-F238E27FC236}">
                  <a16:creationId xmlns:a16="http://schemas.microsoft.com/office/drawing/2014/main" id="{0D82F4E9-EF95-424A-A702-13ADC8682DC8}"/>
                </a:ext>
              </a:extLst>
            </p:cNvPr>
            <p:cNvCxnSpPr>
              <a:cxnSpLocks/>
            </p:cNvCxnSpPr>
            <p:nvPr/>
          </p:nvCxnSpPr>
          <p:spPr>
            <a:xfrm flipH="1">
              <a:off x="1021498" y="3173314"/>
              <a:ext cx="58002"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446" name="Group 445">
            <a:extLst>
              <a:ext uri="{FF2B5EF4-FFF2-40B4-BE49-F238E27FC236}">
                <a16:creationId xmlns:a16="http://schemas.microsoft.com/office/drawing/2014/main" id="{C62192D5-8D87-9440-912E-7CAF11FACC36}"/>
              </a:ext>
            </a:extLst>
          </p:cNvPr>
          <p:cNvGrpSpPr/>
          <p:nvPr/>
        </p:nvGrpSpPr>
        <p:grpSpPr>
          <a:xfrm>
            <a:off x="2684232" y="5395125"/>
            <a:ext cx="58002" cy="36000"/>
            <a:chOff x="1021498" y="3048000"/>
            <a:chExt cx="58002" cy="125314"/>
          </a:xfrm>
        </p:grpSpPr>
        <p:cxnSp>
          <p:nvCxnSpPr>
            <p:cNvPr id="447" name="Straight Connector 446">
              <a:extLst>
                <a:ext uri="{FF2B5EF4-FFF2-40B4-BE49-F238E27FC236}">
                  <a16:creationId xmlns:a16="http://schemas.microsoft.com/office/drawing/2014/main" id="{432511E6-4B7E-4F40-BBAD-ED2BBABD696D}"/>
                </a:ext>
              </a:extLst>
            </p:cNvPr>
            <p:cNvCxnSpPr>
              <a:cxnSpLocks/>
            </p:cNvCxnSpPr>
            <p:nvPr/>
          </p:nvCxnSpPr>
          <p:spPr>
            <a:xfrm flipV="1">
              <a:off x="1050499" y="3048000"/>
              <a:ext cx="0" cy="121864"/>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48" name="Straight Connector 447">
              <a:extLst>
                <a:ext uri="{FF2B5EF4-FFF2-40B4-BE49-F238E27FC236}">
                  <a16:creationId xmlns:a16="http://schemas.microsoft.com/office/drawing/2014/main" id="{915BF615-E373-A74D-B56F-E5A85E673659}"/>
                </a:ext>
              </a:extLst>
            </p:cNvPr>
            <p:cNvCxnSpPr>
              <a:cxnSpLocks/>
            </p:cNvCxnSpPr>
            <p:nvPr/>
          </p:nvCxnSpPr>
          <p:spPr>
            <a:xfrm flipH="1">
              <a:off x="1021498" y="3173314"/>
              <a:ext cx="58002"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449" name="Oval 448">
            <a:extLst>
              <a:ext uri="{FF2B5EF4-FFF2-40B4-BE49-F238E27FC236}">
                <a16:creationId xmlns:a16="http://schemas.microsoft.com/office/drawing/2014/main" id="{79503D5D-4BA7-744E-87F7-34232F859649}"/>
              </a:ext>
            </a:extLst>
          </p:cNvPr>
          <p:cNvSpPr/>
          <p:nvPr/>
        </p:nvSpPr>
        <p:spPr>
          <a:xfrm>
            <a:off x="3325183" y="4878566"/>
            <a:ext cx="63748" cy="63748"/>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450" name="Oval 449">
            <a:extLst>
              <a:ext uri="{FF2B5EF4-FFF2-40B4-BE49-F238E27FC236}">
                <a16:creationId xmlns:a16="http://schemas.microsoft.com/office/drawing/2014/main" id="{DF41D833-0ED1-1D4C-8869-0DBF12D88AF1}"/>
              </a:ext>
            </a:extLst>
          </p:cNvPr>
          <p:cNvSpPr/>
          <p:nvPr/>
        </p:nvSpPr>
        <p:spPr>
          <a:xfrm>
            <a:off x="3649033" y="5088116"/>
            <a:ext cx="63748" cy="63748"/>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451" name="Group 450">
            <a:extLst>
              <a:ext uri="{FF2B5EF4-FFF2-40B4-BE49-F238E27FC236}">
                <a16:creationId xmlns:a16="http://schemas.microsoft.com/office/drawing/2014/main" id="{EF59AE61-CA87-1645-B126-54641497ADFE}"/>
              </a:ext>
            </a:extLst>
          </p:cNvPr>
          <p:cNvGrpSpPr/>
          <p:nvPr/>
        </p:nvGrpSpPr>
        <p:grpSpPr>
          <a:xfrm flipV="1">
            <a:off x="3976457" y="5217325"/>
            <a:ext cx="58002" cy="72000"/>
            <a:chOff x="1021498" y="3048000"/>
            <a:chExt cx="58002" cy="125314"/>
          </a:xfrm>
        </p:grpSpPr>
        <p:cxnSp>
          <p:nvCxnSpPr>
            <p:cNvPr id="452" name="Straight Connector 451">
              <a:extLst>
                <a:ext uri="{FF2B5EF4-FFF2-40B4-BE49-F238E27FC236}">
                  <a16:creationId xmlns:a16="http://schemas.microsoft.com/office/drawing/2014/main" id="{3F7E5950-1FCA-5841-BF8E-BBD750286FFB}"/>
                </a:ext>
              </a:extLst>
            </p:cNvPr>
            <p:cNvCxnSpPr>
              <a:cxnSpLocks/>
            </p:cNvCxnSpPr>
            <p:nvPr/>
          </p:nvCxnSpPr>
          <p:spPr>
            <a:xfrm flipV="1">
              <a:off x="1050499" y="3048000"/>
              <a:ext cx="0" cy="12186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53" name="Straight Connector 452">
              <a:extLst>
                <a:ext uri="{FF2B5EF4-FFF2-40B4-BE49-F238E27FC236}">
                  <a16:creationId xmlns:a16="http://schemas.microsoft.com/office/drawing/2014/main" id="{8E3E080F-F54E-4945-B0ED-A836AA736EBB}"/>
                </a:ext>
              </a:extLst>
            </p:cNvPr>
            <p:cNvCxnSpPr>
              <a:cxnSpLocks/>
            </p:cNvCxnSpPr>
            <p:nvPr/>
          </p:nvCxnSpPr>
          <p:spPr>
            <a:xfrm flipH="1">
              <a:off x="1021498" y="3173314"/>
              <a:ext cx="5800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454" name="Group 453">
            <a:extLst>
              <a:ext uri="{FF2B5EF4-FFF2-40B4-BE49-F238E27FC236}">
                <a16:creationId xmlns:a16="http://schemas.microsoft.com/office/drawing/2014/main" id="{9BE882DB-48F8-D049-880A-D73ABB3A9C52}"/>
              </a:ext>
            </a:extLst>
          </p:cNvPr>
          <p:cNvGrpSpPr/>
          <p:nvPr/>
        </p:nvGrpSpPr>
        <p:grpSpPr>
          <a:xfrm flipV="1">
            <a:off x="3652607" y="4833150"/>
            <a:ext cx="58002" cy="180000"/>
            <a:chOff x="1021498" y="3048000"/>
            <a:chExt cx="58002" cy="125314"/>
          </a:xfrm>
        </p:grpSpPr>
        <p:cxnSp>
          <p:nvCxnSpPr>
            <p:cNvPr id="455" name="Straight Connector 454">
              <a:extLst>
                <a:ext uri="{FF2B5EF4-FFF2-40B4-BE49-F238E27FC236}">
                  <a16:creationId xmlns:a16="http://schemas.microsoft.com/office/drawing/2014/main" id="{F6AD2C73-5C90-1C4A-A0A6-F05EA8263510}"/>
                </a:ext>
              </a:extLst>
            </p:cNvPr>
            <p:cNvCxnSpPr>
              <a:cxnSpLocks/>
            </p:cNvCxnSpPr>
            <p:nvPr/>
          </p:nvCxnSpPr>
          <p:spPr>
            <a:xfrm flipV="1">
              <a:off x="1050499" y="3048000"/>
              <a:ext cx="0" cy="12186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56" name="Straight Connector 455">
              <a:extLst>
                <a:ext uri="{FF2B5EF4-FFF2-40B4-BE49-F238E27FC236}">
                  <a16:creationId xmlns:a16="http://schemas.microsoft.com/office/drawing/2014/main" id="{6BBC58DA-53C0-8E43-94BF-11F792B66538}"/>
                </a:ext>
              </a:extLst>
            </p:cNvPr>
            <p:cNvCxnSpPr>
              <a:cxnSpLocks/>
            </p:cNvCxnSpPr>
            <p:nvPr/>
          </p:nvCxnSpPr>
          <p:spPr>
            <a:xfrm flipH="1">
              <a:off x="1021498" y="3173314"/>
              <a:ext cx="5800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457" name="Group 456">
            <a:extLst>
              <a:ext uri="{FF2B5EF4-FFF2-40B4-BE49-F238E27FC236}">
                <a16:creationId xmlns:a16="http://schemas.microsoft.com/office/drawing/2014/main" id="{FFD57B54-21C4-2045-98A2-C33AAA3F7F21}"/>
              </a:ext>
            </a:extLst>
          </p:cNvPr>
          <p:cNvGrpSpPr/>
          <p:nvPr/>
        </p:nvGrpSpPr>
        <p:grpSpPr>
          <a:xfrm flipV="1">
            <a:off x="3328757" y="4668050"/>
            <a:ext cx="58002" cy="180000"/>
            <a:chOff x="1021498" y="3048000"/>
            <a:chExt cx="58002" cy="125314"/>
          </a:xfrm>
        </p:grpSpPr>
        <p:cxnSp>
          <p:nvCxnSpPr>
            <p:cNvPr id="458" name="Straight Connector 457">
              <a:extLst>
                <a:ext uri="{FF2B5EF4-FFF2-40B4-BE49-F238E27FC236}">
                  <a16:creationId xmlns:a16="http://schemas.microsoft.com/office/drawing/2014/main" id="{1B8484B9-68E5-3347-98A0-56CD54ECF4CF}"/>
                </a:ext>
              </a:extLst>
            </p:cNvPr>
            <p:cNvCxnSpPr>
              <a:cxnSpLocks/>
            </p:cNvCxnSpPr>
            <p:nvPr/>
          </p:nvCxnSpPr>
          <p:spPr>
            <a:xfrm flipV="1">
              <a:off x="1050499" y="3048000"/>
              <a:ext cx="0" cy="12186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59" name="Straight Connector 458">
              <a:extLst>
                <a:ext uri="{FF2B5EF4-FFF2-40B4-BE49-F238E27FC236}">
                  <a16:creationId xmlns:a16="http://schemas.microsoft.com/office/drawing/2014/main" id="{86C63BC0-4FAC-2445-A506-D8E18B77DB20}"/>
                </a:ext>
              </a:extLst>
            </p:cNvPr>
            <p:cNvCxnSpPr>
              <a:cxnSpLocks/>
            </p:cNvCxnSpPr>
            <p:nvPr/>
          </p:nvCxnSpPr>
          <p:spPr>
            <a:xfrm flipH="1">
              <a:off x="1021498" y="3173314"/>
              <a:ext cx="5800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460" name="Group 459">
            <a:extLst>
              <a:ext uri="{FF2B5EF4-FFF2-40B4-BE49-F238E27FC236}">
                <a16:creationId xmlns:a16="http://schemas.microsoft.com/office/drawing/2014/main" id="{C65B4AEE-2232-074E-8E48-17E2AA052FED}"/>
              </a:ext>
            </a:extLst>
          </p:cNvPr>
          <p:cNvGrpSpPr/>
          <p:nvPr/>
        </p:nvGrpSpPr>
        <p:grpSpPr>
          <a:xfrm flipV="1">
            <a:off x="3004907" y="5045875"/>
            <a:ext cx="58002" cy="72000"/>
            <a:chOff x="1021498" y="3048000"/>
            <a:chExt cx="58002" cy="125314"/>
          </a:xfrm>
        </p:grpSpPr>
        <p:cxnSp>
          <p:nvCxnSpPr>
            <p:cNvPr id="461" name="Straight Connector 460">
              <a:extLst>
                <a:ext uri="{FF2B5EF4-FFF2-40B4-BE49-F238E27FC236}">
                  <a16:creationId xmlns:a16="http://schemas.microsoft.com/office/drawing/2014/main" id="{5C0F8D67-B48B-F842-9ECA-A3A38413F25B}"/>
                </a:ext>
              </a:extLst>
            </p:cNvPr>
            <p:cNvCxnSpPr>
              <a:cxnSpLocks/>
            </p:cNvCxnSpPr>
            <p:nvPr/>
          </p:nvCxnSpPr>
          <p:spPr>
            <a:xfrm flipV="1">
              <a:off x="1050499" y="3048000"/>
              <a:ext cx="0" cy="12186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62" name="Straight Connector 461">
              <a:extLst>
                <a:ext uri="{FF2B5EF4-FFF2-40B4-BE49-F238E27FC236}">
                  <a16:creationId xmlns:a16="http://schemas.microsoft.com/office/drawing/2014/main" id="{5BA08F23-0B46-254B-8F42-24CE8124F140}"/>
                </a:ext>
              </a:extLst>
            </p:cNvPr>
            <p:cNvCxnSpPr>
              <a:cxnSpLocks/>
            </p:cNvCxnSpPr>
            <p:nvPr/>
          </p:nvCxnSpPr>
          <p:spPr>
            <a:xfrm flipH="1">
              <a:off x="1021498" y="3173314"/>
              <a:ext cx="5800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463" name="Group 462">
            <a:extLst>
              <a:ext uri="{FF2B5EF4-FFF2-40B4-BE49-F238E27FC236}">
                <a16:creationId xmlns:a16="http://schemas.microsoft.com/office/drawing/2014/main" id="{21775F2F-DF57-A54C-8797-2B7DBE089E3C}"/>
              </a:ext>
            </a:extLst>
          </p:cNvPr>
          <p:cNvGrpSpPr/>
          <p:nvPr/>
        </p:nvGrpSpPr>
        <p:grpSpPr>
          <a:xfrm flipH="1" flipV="1">
            <a:off x="2684232" y="5284000"/>
            <a:ext cx="58002" cy="72000"/>
            <a:chOff x="1021498" y="3048000"/>
            <a:chExt cx="58002" cy="125314"/>
          </a:xfrm>
        </p:grpSpPr>
        <p:cxnSp>
          <p:nvCxnSpPr>
            <p:cNvPr id="464" name="Straight Connector 463">
              <a:extLst>
                <a:ext uri="{FF2B5EF4-FFF2-40B4-BE49-F238E27FC236}">
                  <a16:creationId xmlns:a16="http://schemas.microsoft.com/office/drawing/2014/main" id="{6FD28131-5722-274D-BB93-CF2CACB7CBBE}"/>
                </a:ext>
              </a:extLst>
            </p:cNvPr>
            <p:cNvCxnSpPr>
              <a:cxnSpLocks/>
            </p:cNvCxnSpPr>
            <p:nvPr/>
          </p:nvCxnSpPr>
          <p:spPr>
            <a:xfrm flipV="1">
              <a:off x="1050499" y="3048000"/>
              <a:ext cx="0" cy="12186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65" name="Straight Connector 464">
              <a:extLst>
                <a:ext uri="{FF2B5EF4-FFF2-40B4-BE49-F238E27FC236}">
                  <a16:creationId xmlns:a16="http://schemas.microsoft.com/office/drawing/2014/main" id="{FFFE7D37-4021-AA42-84B4-4FDDA3E206AD}"/>
                </a:ext>
              </a:extLst>
            </p:cNvPr>
            <p:cNvCxnSpPr>
              <a:cxnSpLocks/>
            </p:cNvCxnSpPr>
            <p:nvPr/>
          </p:nvCxnSpPr>
          <p:spPr>
            <a:xfrm flipH="1">
              <a:off x="1021498" y="3173314"/>
              <a:ext cx="5800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466" name="Oval 465">
            <a:extLst>
              <a:ext uri="{FF2B5EF4-FFF2-40B4-BE49-F238E27FC236}">
                <a16:creationId xmlns:a16="http://schemas.microsoft.com/office/drawing/2014/main" id="{382A22CC-98B4-5840-9841-FECF83A3A362}"/>
              </a:ext>
            </a:extLst>
          </p:cNvPr>
          <p:cNvSpPr/>
          <p:nvPr/>
        </p:nvSpPr>
        <p:spPr>
          <a:xfrm>
            <a:off x="3972883" y="5256391"/>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467" name="Oval 466">
            <a:extLst>
              <a:ext uri="{FF2B5EF4-FFF2-40B4-BE49-F238E27FC236}">
                <a16:creationId xmlns:a16="http://schemas.microsoft.com/office/drawing/2014/main" id="{6DC8972A-6A10-B146-B388-CC0F2A895CC4}"/>
              </a:ext>
            </a:extLst>
          </p:cNvPr>
          <p:cNvSpPr/>
          <p:nvPr/>
        </p:nvSpPr>
        <p:spPr>
          <a:xfrm>
            <a:off x="3649033" y="4996041"/>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468" name="Oval 467">
            <a:extLst>
              <a:ext uri="{FF2B5EF4-FFF2-40B4-BE49-F238E27FC236}">
                <a16:creationId xmlns:a16="http://schemas.microsoft.com/office/drawing/2014/main" id="{38D774CD-83F7-5E41-A0B4-AB892340E391}"/>
              </a:ext>
            </a:extLst>
          </p:cNvPr>
          <p:cNvSpPr/>
          <p:nvPr/>
        </p:nvSpPr>
        <p:spPr>
          <a:xfrm>
            <a:off x="3325183" y="4789666"/>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469" name="Oval 468">
            <a:extLst>
              <a:ext uri="{FF2B5EF4-FFF2-40B4-BE49-F238E27FC236}">
                <a16:creationId xmlns:a16="http://schemas.microsoft.com/office/drawing/2014/main" id="{4D49686E-8CE1-1442-B9FB-DF3BCAA71F25}"/>
              </a:ext>
            </a:extLst>
          </p:cNvPr>
          <p:cNvSpPr/>
          <p:nvPr/>
        </p:nvSpPr>
        <p:spPr>
          <a:xfrm>
            <a:off x="3001333" y="5075416"/>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470" name="Oval 469">
            <a:extLst>
              <a:ext uri="{FF2B5EF4-FFF2-40B4-BE49-F238E27FC236}">
                <a16:creationId xmlns:a16="http://schemas.microsoft.com/office/drawing/2014/main" id="{B15CE4A0-86E4-964E-B408-177C49718407}"/>
              </a:ext>
            </a:extLst>
          </p:cNvPr>
          <p:cNvSpPr/>
          <p:nvPr/>
        </p:nvSpPr>
        <p:spPr>
          <a:xfrm>
            <a:off x="2680658" y="5297666"/>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474" name="Oval 473">
            <a:extLst>
              <a:ext uri="{FF2B5EF4-FFF2-40B4-BE49-F238E27FC236}">
                <a16:creationId xmlns:a16="http://schemas.microsoft.com/office/drawing/2014/main" id="{6F3D7F7A-47A8-1D4A-B4C2-235A773BB8B9}"/>
              </a:ext>
            </a:extLst>
          </p:cNvPr>
          <p:cNvSpPr/>
          <p:nvPr/>
        </p:nvSpPr>
        <p:spPr>
          <a:xfrm>
            <a:off x="2680658" y="5348466"/>
            <a:ext cx="63748" cy="63748"/>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475" name="Oval 474">
            <a:extLst>
              <a:ext uri="{FF2B5EF4-FFF2-40B4-BE49-F238E27FC236}">
                <a16:creationId xmlns:a16="http://schemas.microsoft.com/office/drawing/2014/main" id="{AE9BF0D9-F068-2D46-92E6-E59F3E308978}"/>
              </a:ext>
            </a:extLst>
          </p:cNvPr>
          <p:cNvSpPr/>
          <p:nvPr/>
        </p:nvSpPr>
        <p:spPr>
          <a:xfrm>
            <a:off x="3972883" y="5323066"/>
            <a:ext cx="63748" cy="63748"/>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476" name="TextBox 475">
            <a:extLst>
              <a:ext uri="{FF2B5EF4-FFF2-40B4-BE49-F238E27FC236}">
                <a16:creationId xmlns:a16="http://schemas.microsoft.com/office/drawing/2014/main" id="{2154E32E-87D7-FD4B-8DE4-B6230CDCA694}"/>
              </a:ext>
            </a:extLst>
          </p:cNvPr>
          <p:cNvSpPr txBox="1"/>
          <p:nvPr/>
        </p:nvSpPr>
        <p:spPr>
          <a:xfrm>
            <a:off x="5089506" y="4197886"/>
            <a:ext cx="278923" cy="153888"/>
          </a:xfrm>
          <a:prstGeom prst="rect">
            <a:avLst/>
          </a:prstGeom>
          <a:noFill/>
        </p:spPr>
        <p:txBody>
          <a:bodyPr wrap="none" lIns="0" tIns="0" rIns="0" bIns="0" rtlCol="0">
            <a:spAutoFit/>
          </a:bodyPr>
          <a:lstStyle/>
          <a:p>
            <a:pPr algn="ctr"/>
            <a:r>
              <a:rPr lang="en-GB" sz="1000" b="1" dirty="0">
                <a:latin typeface="Arial" panose="020B0604020202020204" pitchFamily="34" charset="0"/>
                <a:ea typeface="Aileron" charset="0"/>
                <a:cs typeface="Arial" panose="020B0604020202020204" pitchFamily="34" charset="0"/>
              </a:rPr>
              <a:t>AUC</a:t>
            </a:r>
          </a:p>
        </p:txBody>
      </p:sp>
      <p:cxnSp>
        <p:nvCxnSpPr>
          <p:cNvPr id="477" name="Straight Connector 476">
            <a:extLst>
              <a:ext uri="{FF2B5EF4-FFF2-40B4-BE49-F238E27FC236}">
                <a16:creationId xmlns:a16="http://schemas.microsoft.com/office/drawing/2014/main" id="{4D58D2EB-D2AC-5B46-BF25-456C99CD34BC}"/>
              </a:ext>
            </a:extLst>
          </p:cNvPr>
          <p:cNvCxnSpPr>
            <a:cxnSpLocks/>
          </p:cNvCxnSpPr>
          <p:nvPr/>
        </p:nvCxnSpPr>
        <p:spPr>
          <a:xfrm flipV="1">
            <a:off x="4542476" y="4476750"/>
            <a:ext cx="0" cy="128032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8" name="Straight Connector 477">
            <a:extLst>
              <a:ext uri="{FF2B5EF4-FFF2-40B4-BE49-F238E27FC236}">
                <a16:creationId xmlns:a16="http://schemas.microsoft.com/office/drawing/2014/main" id="{69CE4E41-6401-3A43-B536-EAD043805430}"/>
              </a:ext>
            </a:extLst>
          </p:cNvPr>
          <p:cNvCxnSpPr>
            <a:cxnSpLocks/>
          </p:cNvCxnSpPr>
          <p:nvPr/>
        </p:nvCxnSpPr>
        <p:spPr>
          <a:xfrm flipV="1">
            <a:off x="4496714" y="5262355"/>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9" name="TextBox 478">
            <a:extLst>
              <a:ext uri="{FF2B5EF4-FFF2-40B4-BE49-F238E27FC236}">
                <a16:creationId xmlns:a16="http://schemas.microsoft.com/office/drawing/2014/main" id="{CFADCE9C-1E98-1242-8E0A-0D4997E64198}"/>
              </a:ext>
            </a:extLst>
          </p:cNvPr>
          <p:cNvSpPr txBox="1"/>
          <p:nvPr/>
        </p:nvSpPr>
        <p:spPr>
          <a:xfrm>
            <a:off x="4357741" y="5205723"/>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50</a:t>
            </a:r>
          </a:p>
        </p:txBody>
      </p:sp>
      <p:cxnSp>
        <p:nvCxnSpPr>
          <p:cNvPr id="480" name="Straight Connector 479">
            <a:extLst>
              <a:ext uri="{FF2B5EF4-FFF2-40B4-BE49-F238E27FC236}">
                <a16:creationId xmlns:a16="http://schemas.microsoft.com/office/drawing/2014/main" id="{BB841446-316E-674D-BDAE-584983B30B53}"/>
              </a:ext>
            </a:extLst>
          </p:cNvPr>
          <p:cNvCxnSpPr>
            <a:cxnSpLocks/>
          </p:cNvCxnSpPr>
          <p:nvPr/>
        </p:nvCxnSpPr>
        <p:spPr>
          <a:xfrm flipV="1">
            <a:off x="4496714" y="4487655"/>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81" name="TextBox 480">
            <a:extLst>
              <a:ext uri="{FF2B5EF4-FFF2-40B4-BE49-F238E27FC236}">
                <a16:creationId xmlns:a16="http://schemas.microsoft.com/office/drawing/2014/main" id="{2D6DC2FA-F24B-9F43-A182-A4255E3FBA1A}"/>
              </a:ext>
            </a:extLst>
          </p:cNvPr>
          <p:cNvSpPr txBox="1"/>
          <p:nvPr/>
        </p:nvSpPr>
        <p:spPr>
          <a:xfrm>
            <a:off x="4300033" y="4431023"/>
            <a:ext cx="173124"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125</a:t>
            </a:r>
          </a:p>
        </p:txBody>
      </p:sp>
      <p:cxnSp>
        <p:nvCxnSpPr>
          <p:cNvPr id="482" name="Straight Connector 481">
            <a:extLst>
              <a:ext uri="{FF2B5EF4-FFF2-40B4-BE49-F238E27FC236}">
                <a16:creationId xmlns:a16="http://schemas.microsoft.com/office/drawing/2014/main" id="{2270B27C-AC30-1448-B0BA-30D6D4087B2D}"/>
              </a:ext>
            </a:extLst>
          </p:cNvPr>
          <p:cNvCxnSpPr>
            <a:cxnSpLocks/>
          </p:cNvCxnSpPr>
          <p:nvPr/>
        </p:nvCxnSpPr>
        <p:spPr>
          <a:xfrm flipV="1">
            <a:off x="4496714" y="4738480"/>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83" name="TextBox 482">
            <a:extLst>
              <a:ext uri="{FF2B5EF4-FFF2-40B4-BE49-F238E27FC236}">
                <a16:creationId xmlns:a16="http://schemas.microsoft.com/office/drawing/2014/main" id="{13B295C8-B0C3-C649-BC17-C455FCDAE283}"/>
              </a:ext>
            </a:extLst>
          </p:cNvPr>
          <p:cNvSpPr txBox="1"/>
          <p:nvPr/>
        </p:nvSpPr>
        <p:spPr>
          <a:xfrm>
            <a:off x="4300033" y="4681848"/>
            <a:ext cx="173124"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100</a:t>
            </a:r>
          </a:p>
        </p:txBody>
      </p:sp>
      <p:cxnSp>
        <p:nvCxnSpPr>
          <p:cNvPr id="484" name="Straight Connector 483">
            <a:extLst>
              <a:ext uri="{FF2B5EF4-FFF2-40B4-BE49-F238E27FC236}">
                <a16:creationId xmlns:a16="http://schemas.microsoft.com/office/drawing/2014/main" id="{E197964D-DA38-6A48-8A8F-C396CFF38C65}"/>
              </a:ext>
            </a:extLst>
          </p:cNvPr>
          <p:cNvCxnSpPr>
            <a:cxnSpLocks/>
          </p:cNvCxnSpPr>
          <p:nvPr/>
        </p:nvCxnSpPr>
        <p:spPr>
          <a:xfrm flipV="1">
            <a:off x="4496714" y="4998830"/>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85" name="TextBox 484">
            <a:extLst>
              <a:ext uri="{FF2B5EF4-FFF2-40B4-BE49-F238E27FC236}">
                <a16:creationId xmlns:a16="http://schemas.microsoft.com/office/drawing/2014/main" id="{9170CD01-AF41-7E4C-A5B3-14254171239F}"/>
              </a:ext>
            </a:extLst>
          </p:cNvPr>
          <p:cNvSpPr txBox="1"/>
          <p:nvPr/>
        </p:nvSpPr>
        <p:spPr>
          <a:xfrm>
            <a:off x="4357741" y="4942198"/>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75</a:t>
            </a:r>
          </a:p>
        </p:txBody>
      </p:sp>
      <p:cxnSp>
        <p:nvCxnSpPr>
          <p:cNvPr id="486" name="Straight Connector 485">
            <a:extLst>
              <a:ext uri="{FF2B5EF4-FFF2-40B4-BE49-F238E27FC236}">
                <a16:creationId xmlns:a16="http://schemas.microsoft.com/office/drawing/2014/main" id="{6954FD6A-4969-E44D-AD7C-B986688CD1AE}"/>
              </a:ext>
            </a:extLst>
          </p:cNvPr>
          <p:cNvCxnSpPr>
            <a:cxnSpLocks/>
          </p:cNvCxnSpPr>
          <p:nvPr/>
        </p:nvCxnSpPr>
        <p:spPr>
          <a:xfrm flipV="1">
            <a:off x="4496714" y="5522705"/>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87" name="TextBox 486">
            <a:extLst>
              <a:ext uri="{FF2B5EF4-FFF2-40B4-BE49-F238E27FC236}">
                <a16:creationId xmlns:a16="http://schemas.microsoft.com/office/drawing/2014/main" id="{D9755C12-B878-D349-8E41-9CF42C5F8A7A}"/>
              </a:ext>
            </a:extLst>
          </p:cNvPr>
          <p:cNvSpPr txBox="1"/>
          <p:nvPr/>
        </p:nvSpPr>
        <p:spPr>
          <a:xfrm>
            <a:off x="4357741" y="5466073"/>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25</a:t>
            </a:r>
          </a:p>
        </p:txBody>
      </p:sp>
      <p:cxnSp>
        <p:nvCxnSpPr>
          <p:cNvPr id="488" name="Straight Connector 487">
            <a:extLst>
              <a:ext uri="{FF2B5EF4-FFF2-40B4-BE49-F238E27FC236}">
                <a16:creationId xmlns:a16="http://schemas.microsoft.com/office/drawing/2014/main" id="{645E1962-CA10-AA48-8CF1-F6D6F039697D}"/>
              </a:ext>
            </a:extLst>
          </p:cNvPr>
          <p:cNvCxnSpPr>
            <a:cxnSpLocks/>
          </p:cNvCxnSpPr>
          <p:nvPr/>
        </p:nvCxnSpPr>
        <p:spPr>
          <a:xfrm flipV="1">
            <a:off x="4496714" y="5757655"/>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89" name="TextBox 488">
            <a:extLst>
              <a:ext uri="{FF2B5EF4-FFF2-40B4-BE49-F238E27FC236}">
                <a16:creationId xmlns:a16="http://schemas.microsoft.com/office/drawing/2014/main" id="{F2666423-E545-7944-B76C-F1645012A76A}"/>
              </a:ext>
            </a:extLst>
          </p:cNvPr>
          <p:cNvSpPr txBox="1"/>
          <p:nvPr/>
        </p:nvSpPr>
        <p:spPr>
          <a:xfrm>
            <a:off x="4415449" y="5697848"/>
            <a:ext cx="57708"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0</a:t>
            </a:r>
          </a:p>
        </p:txBody>
      </p:sp>
      <p:sp>
        <p:nvSpPr>
          <p:cNvPr id="490" name="TextBox 489">
            <a:extLst>
              <a:ext uri="{FF2B5EF4-FFF2-40B4-BE49-F238E27FC236}">
                <a16:creationId xmlns:a16="http://schemas.microsoft.com/office/drawing/2014/main" id="{7F86574F-6436-9244-AC70-60C8C2E20F0E}"/>
              </a:ext>
            </a:extLst>
          </p:cNvPr>
          <p:cNvSpPr txBox="1"/>
          <p:nvPr/>
        </p:nvSpPr>
        <p:spPr>
          <a:xfrm>
            <a:off x="4235511" y="4175175"/>
            <a:ext cx="383117" cy="246221"/>
          </a:xfrm>
          <a:prstGeom prst="rect">
            <a:avLst/>
          </a:prstGeom>
          <a:noFill/>
        </p:spPr>
        <p:txBody>
          <a:bodyPr wrap="none" lIns="0" tIns="0" rIns="0" bIns="0" rtlCol="0">
            <a:spAutoFit/>
          </a:bodyPr>
          <a:lstStyle/>
          <a:p>
            <a:pPr algn="ctr"/>
            <a:r>
              <a:rPr lang="en-GB" sz="800" b="1" dirty="0">
                <a:latin typeface="Arial" panose="020B0604020202020204" pitchFamily="34" charset="0"/>
                <a:ea typeface="Aileron" charset="0"/>
                <a:cs typeface="Arial" panose="020B0604020202020204" pitchFamily="34" charset="0"/>
              </a:rPr>
              <a:t>(mg ∙</a:t>
            </a:r>
            <a:br>
              <a:rPr lang="en-GB" sz="800" b="1" dirty="0">
                <a:latin typeface="Arial" panose="020B0604020202020204" pitchFamily="34" charset="0"/>
                <a:ea typeface="Aileron" charset="0"/>
                <a:cs typeface="Arial" panose="020B0604020202020204" pitchFamily="34" charset="0"/>
              </a:rPr>
            </a:br>
            <a:r>
              <a:rPr lang="en-GB" sz="800" b="1" dirty="0">
                <a:latin typeface="Arial" panose="020B0604020202020204" pitchFamily="34" charset="0"/>
                <a:ea typeface="Aileron" charset="0"/>
                <a:cs typeface="Arial" panose="020B0604020202020204" pitchFamily="34" charset="0"/>
              </a:rPr>
              <a:t>hour/dl)</a:t>
            </a:r>
          </a:p>
        </p:txBody>
      </p:sp>
      <p:grpSp>
        <p:nvGrpSpPr>
          <p:cNvPr id="491" name="Group 490">
            <a:extLst>
              <a:ext uri="{FF2B5EF4-FFF2-40B4-BE49-F238E27FC236}">
                <a16:creationId xmlns:a16="http://schemas.microsoft.com/office/drawing/2014/main" id="{4D02B428-B980-AF45-B6B8-C4E363C1940E}"/>
              </a:ext>
            </a:extLst>
          </p:cNvPr>
          <p:cNvGrpSpPr/>
          <p:nvPr/>
        </p:nvGrpSpPr>
        <p:grpSpPr>
          <a:xfrm flipH="1" flipV="1">
            <a:off x="4689231" y="4988725"/>
            <a:ext cx="144000" cy="144000"/>
            <a:chOff x="1021498" y="3048000"/>
            <a:chExt cx="58002" cy="125314"/>
          </a:xfrm>
        </p:grpSpPr>
        <p:cxnSp>
          <p:nvCxnSpPr>
            <p:cNvPr id="492" name="Straight Connector 491">
              <a:extLst>
                <a:ext uri="{FF2B5EF4-FFF2-40B4-BE49-F238E27FC236}">
                  <a16:creationId xmlns:a16="http://schemas.microsoft.com/office/drawing/2014/main" id="{D005D11E-7063-7042-B1AF-7D48D4141AA8}"/>
                </a:ext>
              </a:extLst>
            </p:cNvPr>
            <p:cNvCxnSpPr>
              <a:cxnSpLocks/>
            </p:cNvCxnSpPr>
            <p:nvPr/>
          </p:nvCxnSpPr>
          <p:spPr>
            <a:xfrm flipV="1">
              <a:off x="1050499" y="3048000"/>
              <a:ext cx="0" cy="121864"/>
            </a:xfrm>
            <a:prstGeom prst="line">
              <a:avLst/>
            </a:prstGeom>
            <a:ln w="12700">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93" name="Straight Connector 492">
              <a:extLst>
                <a:ext uri="{FF2B5EF4-FFF2-40B4-BE49-F238E27FC236}">
                  <a16:creationId xmlns:a16="http://schemas.microsoft.com/office/drawing/2014/main" id="{AF71D28D-89D8-AE43-8C2C-27E4B0048C07}"/>
                </a:ext>
              </a:extLst>
            </p:cNvPr>
            <p:cNvCxnSpPr>
              <a:cxnSpLocks/>
            </p:cNvCxnSpPr>
            <p:nvPr/>
          </p:nvCxnSpPr>
          <p:spPr>
            <a:xfrm flipH="1">
              <a:off x="1021498" y="3173314"/>
              <a:ext cx="58002" cy="0"/>
            </a:xfrm>
            <a:prstGeom prst="line">
              <a:avLst/>
            </a:prstGeom>
            <a:ln w="12700">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494" name="Rectangle 493">
            <a:extLst>
              <a:ext uri="{FF2B5EF4-FFF2-40B4-BE49-F238E27FC236}">
                <a16:creationId xmlns:a16="http://schemas.microsoft.com/office/drawing/2014/main" id="{76B61443-0A17-AB46-A5A5-5939FA12A632}"/>
              </a:ext>
            </a:extLst>
          </p:cNvPr>
          <p:cNvSpPr/>
          <p:nvPr/>
        </p:nvSpPr>
        <p:spPr>
          <a:xfrm>
            <a:off x="4662806" y="5076825"/>
            <a:ext cx="196850" cy="680250"/>
          </a:xfrm>
          <a:prstGeom prst="rect">
            <a:avLst/>
          </a:prstGeom>
          <a:solidFill>
            <a:schemeClr val="accent5">
              <a:lumMod val="50000"/>
            </a:schemeClr>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495" name="TextBox 494">
            <a:extLst>
              <a:ext uri="{FF2B5EF4-FFF2-40B4-BE49-F238E27FC236}">
                <a16:creationId xmlns:a16="http://schemas.microsoft.com/office/drawing/2014/main" id="{B1AAC6F3-50FB-ED48-AE6A-0A73480975B0}"/>
              </a:ext>
            </a:extLst>
          </p:cNvPr>
          <p:cNvSpPr txBox="1"/>
          <p:nvPr/>
        </p:nvSpPr>
        <p:spPr>
          <a:xfrm>
            <a:off x="2892068" y="5826661"/>
            <a:ext cx="293350"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2 hour</a:t>
            </a:r>
          </a:p>
        </p:txBody>
      </p:sp>
      <p:sp>
        <p:nvSpPr>
          <p:cNvPr id="496" name="TextBox 495">
            <a:extLst>
              <a:ext uri="{FF2B5EF4-FFF2-40B4-BE49-F238E27FC236}">
                <a16:creationId xmlns:a16="http://schemas.microsoft.com/office/drawing/2014/main" id="{5F33E4A7-0C3F-3B4E-A394-61AAB86AE01F}"/>
              </a:ext>
            </a:extLst>
          </p:cNvPr>
          <p:cNvSpPr txBox="1"/>
          <p:nvPr/>
        </p:nvSpPr>
        <p:spPr>
          <a:xfrm>
            <a:off x="2657923" y="5826661"/>
            <a:ext cx="12663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BL</a:t>
            </a:r>
          </a:p>
        </p:txBody>
      </p:sp>
      <p:sp>
        <p:nvSpPr>
          <p:cNvPr id="497" name="TextBox 496">
            <a:extLst>
              <a:ext uri="{FF2B5EF4-FFF2-40B4-BE49-F238E27FC236}">
                <a16:creationId xmlns:a16="http://schemas.microsoft.com/office/drawing/2014/main" id="{2C6F3083-E37A-6F4A-AAEC-1BFB72C36F98}"/>
              </a:ext>
            </a:extLst>
          </p:cNvPr>
          <p:cNvSpPr txBox="1"/>
          <p:nvPr/>
        </p:nvSpPr>
        <p:spPr>
          <a:xfrm>
            <a:off x="3215918" y="5826661"/>
            <a:ext cx="293350"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4 hour</a:t>
            </a:r>
          </a:p>
        </p:txBody>
      </p:sp>
      <p:sp>
        <p:nvSpPr>
          <p:cNvPr id="498" name="TextBox 497">
            <a:extLst>
              <a:ext uri="{FF2B5EF4-FFF2-40B4-BE49-F238E27FC236}">
                <a16:creationId xmlns:a16="http://schemas.microsoft.com/office/drawing/2014/main" id="{CB77BC4B-7B8E-0247-954F-1FB242CB1E8A}"/>
              </a:ext>
            </a:extLst>
          </p:cNvPr>
          <p:cNvSpPr txBox="1"/>
          <p:nvPr/>
        </p:nvSpPr>
        <p:spPr>
          <a:xfrm>
            <a:off x="3533418" y="5826661"/>
            <a:ext cx="293350"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6 hour</a:t>
            </a:r>
          </a:p>
        </p:txBody>
      </p:sp>
      <p:sp>
        <p:nvSpPr>
          <p:cNvPr id="499" name="TextBox 498">
            <a:extLst>
              <a:ext uri="{FF2B5EF4-FFF2-40B4-BE49-F238E27FC236}">
                <a16:creationId xmlns:a16="http://schemas.microsoft.com/office/drawing/2014/main" id="{2CDD63C4-4DA7-1646-A2A6-54CE8442B356}"/>
              </a:ext>
            </a:extLst>
          </p:cNvPr>
          <p:cNvSpPr txBox="1"/>
          <p:nvPr/>
        </p:nvSpPr>
        <p:spPr>
          <a:xfrm>
            <a:off x="3866793" y="5826661"/>
            <a:ext cx="293350"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8 hour</a:t>
            </a:r>
          </a:p>
        </p:txBody>
      </p:sp>
      <p:sp>
        <p:nvSpPr>
          <p:cNvPr id="500" name="TextBox 499">
            <a:extLst>
              <a:ext uri="{FF2B5EF4-FFF2-40B4-BE49-F238E27FC236}">
                <a16:creationId xmlns:a16="http://schemas.microsoft.com/office/drawing/2014/main" id="{55C22A9B-1930-0340-A3FA-4CFCFD925330}"/>
              </a:ext>
            </a:extLst>
          </p:cNvPr>
          <p:cNvSpPr txBox="1"/>
          <p:nvPr/>
        </p:nvSpPr>
        <p:spPr>
          <a:xfrm>
            <a:off x="4589915" y="5826661"/>
            <a:ext cx="618759" cy="230832"/>
          </a:xfrm>
          <a:prstGeom prst="rect">
            <a:avLst/>
          </a:prstGeom>
          <a:noFill/>
        </p:spPr>
        <p:txBody>
          <a:bodyPr wrap="none" lIns="0" tIns="0" rIns="0" bIns="0" rtlCol="0">
            <a:spAutoFit/>
          </a:bodyPr>
          <a:lstStyle/>
          <a:p>
            <a:pPr algn="ctr"/>
            <a:r>
              <a:rPr lang="en-GB" sz="700" dirty="0">
                <a:latin typeface="Arial" panose="020B0604020202020204" pitchFamily="34" charset="0"/>
                <a:ea typeface="Aileron" charset="0"/>
                <a:cs typeface="Arial" panose="020B0604020202020204" pitchFamily="34" charset="0"/>
              </a:rPr>
              <a:t>Before 4 weeks</a:t>
            </a:r>
          </a:p>
          <a:p>
            <a:pPr algn="ctr"/>
            <a:r>
              <a:rPr lang="en-GB" sz="800" b="1" dirty="0">
                <a:latin typeface="Arial" panose="020B0604020202020204" pitchFamily="34" charset="0"/>
                <a:ea typeface="Aileron" charset="0"/>
                <a:cs typeface="Arial" panose="020B0604020202020204" pitchFamily="34" charset="0"/>
              </a:rPr>
              <a:t>Ezetimibe</a:t>
            </a:r>
          </a:p>
        </p:txBody>
      </p:sp>
      <p:grpSp>
        <p:nvGrpSpPr>
          <p:cNvPr id="501" name="Group 500">
            <a:extLst>
              <a:ext uri="{FF2B5EF4-FFF2-40B4-BE49-F238E27FC236}">
                <a16:creationId xmlns:a16="http://schemas.microsoft.com/office/drawing/2014/main" id="{7CB7DFA5-6BEF-1A4B-9CFF-E1B0C5D98CD7}"/>
              </a:ext>
            </a:extLst>
          </p:cNvPr>
          <p:cNvGrpSpPr/>
          <p:nvPr/>
        </p:nvGrpSpPr>
        <p:grpSpPr>
          <a:xfrm flipH="1" flipV="1">
            <a:off x="4959106" y="5318925"/>
            <a:ext cx="144000" cy="144000"/>
            <a:chOff x="1021498" y="3048000"/>
            <a:chExt cx="58002" cy="125314"/>
          </a:xfrm>
        </p:grpSpPr>
        <p:cxnSp>
          <p:nvCxnSpPr>
            <p:cNvPr id="502" name="Straight Connector 501">
              <a:extLst>
                <a:ext uri="{FF2B5EF4-FFF2-40B4-BE49-F238E27FC236}">
                  <a16:creationId xmlns:a16="http://schemas.microsoft.com/office/drawing/2014/main" id="{7C765290-9101-3847-A33F-2276F965A37A}"/>
                </a:ext>
              </a:extLst>
            </p:cNvPr>
            <p:cNvCxnSpPr>
              <a:cxnSpLocks/>
            </p:cNvCxnSpPr>
            <p:nvPr/>
          </p:nvCxnSpPr>
          <p:spPr>
            <a:xfrm flipV="1">
              <a:off x="1050499" y="3048000"/>
              <a:ext cx="0" cy="121864"/>
            </a:xfrm>
            <a:prstGeom prst="line">
              <a:avLst/>
            </a:prstGeom>
            <a:ln w="12700">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03" name="Straight Connector 502">
              <a:extLst>
                <a:ext uri="{FF2B5EF4-FFF2-40B4-BE49-F238E27FC236}">
                  <a16:creationId xmlns:a16="http://schemas.microsoft.com/office/drawing/2014/main" id="{915C7214-E48A-8746-AF3D-04A0A42136ED}"/>
                </a:ext>
              </a:extLst>
            </p:cNvPr>
            <p:cNvCxnSpPr>
              <a:cxnSpLocks/>
            </p:cNvCxnSpPr>
            <p:nvPr/>
          </p:nvCxnSpPr>
          <p:spPr>
            <a:xfrm flipH="1">
              <a:off x="1021498" y="3173314"/>
              <a:ext cx="58002" cy="0"/>
            </a:xfrm>
            <a:prstGeom prst="line">
              <a:avLst/>
            </a:prstGeom>
            <a:ln w="12700">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504" name="Rectangle 503">
            <a:extLst>
              <a:ext uri="{FF2B5EF4-FFF2-40B4-BE49-F238E27FC236}">
                <a16:creationId xmlns:a16="http://schemas.microsoft.com/office/drawing/2014/main" id="{29388098-9167-4543-966C-2A0EAD581251}"/>
              </a:ext>
            </a:extLst>
          </p:cNvPr>
          <p:cNvSpPr/>
          <p:nvPr/>
        </p:nvSpPr>
        <p:spPr>
          <a:xfrm>
            <a:off x="4932681" y="5362575"/>
            <a:ext cx="196850" cy="394500"/>
          </a:xfrm>
          <a:prstGeom prst="rect">
            <a:avLst/>
          </a:prstGeom>
          <a:solidFill>
            <a:schemeClr val="accent5">
              <a:lumMod val="50000"/>
            </a:schemeClr>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505" name="TextBox 504">
            <a:extLst>
              <a:ext uri="{FF2B5EF4-FFF2-40B4-BE49-F238E27FC236}">
                <a16:creationId xmlns:a16="http://schemas.microsoft.com/office/drawing/2014/main" id="{0DFC75C8-5542-2C47-8C25-EE97E262A67B}"/>
              </a:ext>
            </a:extLst>
          </p:cNvPr>
          <p:cNvSpPr txBox="1"/>
          <p:nvPr/>
        </p:nvSpPr>
        <p:spPr>
          <a:xfrm>
            <a:off x="4776649" y="4588411"/>
            <a:ext cx="286938" cy="107722"/>
          </a:xfrm>
          <a:prstGeom prst="rect">
            <a:avLst/>
          </a:prstGeom>
          <a:noFill/>
        </p:spPr>
        <p:txBody>
          <a:bodyPr wrap="none" lIns="0" tIns="0" rIns="0" bIns="0" rtlCol="0">
            <a:spAutoFit/>
          </a:bodyPr>
          <a:lstStyle/>
          <a:p>
            <a:pPr algn="ctr"/>
            <a:r>
              <a:rPr lang="en-GB" sz="700" b="1" dirty="0">
                <a:latin typeface="Arial" panose="020B0604020202020204" pitchFamily="34" charset="0"/>
                <a:ea typeface="Aileron" charset="0"/>
                <a:cs typeface="Arial" panose="020B0604020202020204" pitchFamily="34" charset="0"/>
              </a:rPr>
              <a:t>P&lt;0.01</a:t>
            </a:r>
            <a:endParaRPr lang="en-GB" sz="800" b="1" dirty="0">
              <a:latin typeface="Arial" panose="020B0604020202020204" pitchFamily="34" charset="0"/>
              <a:ea typeface="Aileron" charset="0"/>
              <a:cs typeface="Arial" panose="020B0604020202020204" pitchFamily="34" charset="0"/>
            </a:endParaRPr>
          </a:p>
        </p:txBody>
      </p:sp>
      <p:grpSp>
        <p:nvGrpSpPr>
          <p:cNvPr id="506" name="Group 505">
            <a:extLst>
              <a:ext uri="{FF2B5EF4-FFF2-40B4-BE49-F238E27FC236}">
                <a16:creationId xmlns:a16="http://schemas.microsoft.com/office/drawing/2014/main" id="{1E63D551-A710-BE4B-BEF7-4310787DDE5F}"/>
              </a:ext>
            </a:extLst>
          </p:cNvPr>
          <p:cNvGrpSpPr/>
          <p:nvPr/>
        </p:nvGrpSpPr>
        <p:grpSpPr>
          <a:xfrm>
            <a:off x="4758118" y="4707914"/>
            <a:ext cx="324000" cy="46800"/>
            <a:chOff x="4664138" y="2119489"/>
            <a:chExt cx="301562" cy="58561"/>
          </a:xfrm>
        </p:grpSpPr>
        <p:cxnSp>
          <p:nvCxnSpPr>
            <p:cNvPr id="507" name="Straight Connector 506">
              <a:extLst>
                <a:ext uri="{FF2B5EF4-FFF2-40B4-BE49-F238E27FC236}">
                  <a16:creationId xmlns:a16="http://schemas.microsoft.com/office/drawing/2014/main" id="{E7E6C404-E665-0645-8ACA-8EBFC53C5347}"/>
                </a:ext>
              </a:extLst>
            </p:cNvPr>
            <p:cNvCxnSpPr>
              <a:cxnSpLocks/>
            </p:cNvCxnSpPr>
            <p:nvPr/>
          </p:nvCxnSpPr>
          <p:spPr>
            <a:xfrm flipV="1">
              <a:off x="4664843" y="2119489"/>
              <a:ext cx="0" cy="5856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8" name="Straight Connector 507">
              <a:extLst>
                <a:ext uri="{FF2B5EF4-FFF2-40B4-BE49-F238E27FC236}">
                  <a16:creationId xmlns:a16="http://schemas.microsoft.com/office/drawing/2014/main" id="{5C3205CA-E82C-3D4E-9FB3-A5A346D7EF9A}"/>
                </a:ext>
              </a:extLst>
            </p:cNvPr>
            <p:cNvCxnSpPr>
              <a:cxnSpLocks/>
            </p:cNvCxnSpPr>
            <p:nvPr/>
          </p:nvCxnSpPr>
          <p:spPr>
            <a:xfrm flipV="1">
              <a:off x="4963293" y="2119489"/>
              <a:ext cx="0" cy="5856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9" name="Straight Connector 508">
              <a:extLst>
                <a:ext uri="{FF2B5EF4-FFF2-40B4-BE49-F238E27FC236}">
                  <a16:creationId xmlns:a16="http://schemas.microsoft.com/office/drawing/2014/main" id="{26C39DED-F8F1-124A-A3DF-3FC3506FF2D8}"/>
                </a:ext>
              </a:extLst>
            </p:cNvPr>
            <p:cNvCxnSpPr>
              <a:cxnSpLocks/>
            </p:cNvCxnSpPr>
            <p:nvPr/>
          </p:nvCxnSpPr>
          <p:spPr>
            <a:xfrm flipH="1">
              <a:off x="4664138" y="2126545"/>
              <a:ext cx="30156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10" name="TextBox 509">
            <a:extLst>
              <a:ext uri="{FF2B5EF4-FFF2-40B4-BE49-F238E27FC236}">
                <a16:creationId xmlns:a16="http://schemas.microsoft.com/office/drawing/2014/main" id="{42E20CC2-AD53-9B44-95F2-3904B35FB999}"/>
              </a:ext>
            </a:extLst>
          </p:cNvPr>
          <p:cNvSpPr txBox="1"/>
          <p:nvPr/>
        </p:nvSpPr>
        <p:spPr>
          <a:xfrm>
            <a:off x="5418001" y="4588411"/>
            <a:ext cx="286938" cy="107722"/>
          </a:xfrm>
          <a:prstGeom prst="rect">
            <a:avLst/>
          </a:prstGeom>
          <a:noFill/>
        </p:spPr>
        <p:txBody>
          <a:bodyPr wrap="none" lIns="0" tIns="0" rIns="0" bIns="0" rtlCol="0">
            <a:spAutoFit/>
          </a:bodyPr>
          <a:lstStyle/>
          <a:p>
            <a:pPr algn="ctr"/>
            <a:r>
              <a:rPr lang="en-GB" sz="700" b="1" dirty="0">
                <a:latin typeface="Arial" panose="020B0604020202020204" pitchFamily="34" charset="0"/>
                <a:ea typeface="Aileron" charset="0"/>
                <a:cs typeface="Arial" panose="020B0604020202020204" pitchFamily="34" charset="0"/>
              </a:rPr>
              <a:t>P=0.14</a:t>
            </a:r>
            <a:endParaRPr lang="en-GB" sz="800" b="1" dirty="0">
              <a:latin typeface="Arial" panose="020B0604020202020204" pitchFamily="34" charset="0"/>
              <a:ea typeface="Aileron" charset="0"/>
              <a:cs typeface="Arial" panose="020B0604020202020204" pitchFamily="34" charset="0"/>
            </a:endParaRPr>
          </a:p>
        </p:txBody>
      </p:sp>
      <p:grpSp>
        <p:nvGrpSpPr>
          <p:cNvPr id="511" name="Group 510">
            <a:extLst>
              <a:ext uri="{FF2B5EF4-FFF2-40B4-BE49-F238E27FC236}">
                <a16:creationId xmlns:a16="http://schemas.microsoft.com/office/drawing/2014/main" id="{BBCDD1E2-5BD2-BB46-9183-6A4B2562A82B}"/>
              </a:ext>
            </a:extLst>
          </p:cNvPr>
          <p:cNvGrpSpPr/>
          <p:nvPr/>
        </p:nvGrpSpPr>
        <p:grpSpPr>
          <a:xfrm>
            <a:off x="5399468" y="4707914"/>
            <a:ext cx="324000" cy="46800"/>
            <a:chOff x="4664138" y="2119489"/>
            <a:chExt cx="301562" cy="58561"/>
          </a:xfrm>
        </p:grpSpPr>
        <p:cxnSp>
          <p:nvCxnSpPr>
            <p:cNvPr id="512" name="Straight Connector 511">
              <a:extLst>
                <a:ext uri="{FF2B5EF4-FFF2-40B4-BE49-F238E27FC236}">
                  <a16:creationId xmlns:a16="http://schemas.microsoft.com/office/drawing/2014/main" id="{DE289AEA-8794-8142-A6C9-D74085A9FF75}"/>
                </a:ext>
              </a:extLst>
            </p:cNvPr>
            <p:cNvCxnSpPr>
              <a:cxnSpLocks/>
            </p:cNvCxnSpPr>
            <p:nvPr/>
          </p:nvCxnSpPr>
          <p:spPr>
            <a:xfrm flipV="1">
              <a:off x="4664843" y="2119489"/>
              <a:ext cx="0" cy="5856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3" name="Straight Connector 512">
              <a:extLst>
                <a:ext uri="{FF2B5EF4-FFF2-40B4-BE49-F238E27FC236}">
                  <a16:creationId xmlns:a16="http://schemas.microsoft.com/office/drawing/2014/main" id="{DC97BF4A-A5E1-C040-B75B-E5A42086EEF8}"/>
                </a:ext>
              </a:extLst>
            </p:cNvPr>
            <p:cNvCxnSpPr>
              <a:cxnSpLocks/>
            </p:cNvCxnSpPr>
            <p:nvPr/>
          </p:nvCxnSpPr>
          <p:spPr>
            <a:xfrm flipV="1">
              <a:off x="4963293" y="2119489"/>
              <a:ext cx="0" cy="5856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4" name="Straight Connector 513">
              <a:extLst>
                <a:ext uri="{FF2B5EF4-FFF2-40B4-BE49-F238E27FC236}">
                  <a16:creationId xmlns:a16="http://schemas.microsoft.com/office/drawing/2014/main" id="{557288C4-DB78-EF4A-BC51-5162EC703729}"/>
                </a:ext>
              </a:extLst>
            </p:cNvPr>
            <p:cNvCxnSpPr>
              <a:cxnSpLocks/>
            </p:cNvCxnSpPr>
            <p:nvPr/>
          </p:nvCxnSpPr>
          <p:spPr>
            <a:xfrm flipH="1">
              <a:off x="4664138" y="2126545"/>
              <a:ext cx="30156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15" name="TextBox 514">
            <a:extLst>
              <a:ext uri="{FF2B5EF4-FFF2-40B4-BE49-F238E27FC236}">
                <a16:creationId xmlns:a16="http://schemas.microsoft.com/office/drawing/2014/main" id="{53CA3592-BF32-C645-8777-D1EFADA6BA27}"/>
              </a:ext>
            </a:extLst>
          </p:cNvPr>
          <p:cNvSpPr txBox="1"/>
          <p:nvPr/>
        </p:nvSpPr>
        <p:spPr>
          <a:xfrm>
            <a:off x="5172525" y="4401086"/>
            <a:ext cx="286938" cy="107722"/>
          </a:xfrm>
          <a:prstGeom prst="rect">
            <a:avLst/>
          </a:prstGeom>
          <a:noFill/>
        </p:spPr>
        <p:txBody>
          <a:bodyPr wrap="none" lIns="0" tIns="0" rIns="0" bIns="0" rtlCol="0">
            <a:spAutoFit/>
          </a:bodyPr>
          <a:lstStyle/>
          <a:p>
            <a:pPr algn="ctr"/>
            <a:r>
              <a:rPr lang="en-GB" sz="700" b="1" dirty="0">
                <a:latin typeface="Arial" panose="020B0604020202020204" pitchFamily="34" charset="0"/>
                <a:ea typeface="Aileron" charset="0"/>
                <a:cs typeface="Arial" panose="020B0604020202020204" pitchFamily="34" charset="0"/>
              </a:rPr>
              <a:t>P=0.08</a:t>
            </a:r>
            <a:endParaRPr lang="en-GB" sz="800" b="1" dirty="0">
              <a:latin typeface="Arial" panose="020B0604020202020204" pitchFamily="34" charset="0"/>
              <a:ea typeface="Aileron" charset="0"/>
              <a:cs typeface="Arial" panose="020B0604020202020204" pitchFamily="34" charset="0"/>
            </a:endParaRPr>
          </a:p>
        </p:txBody>
      </p:sp>
      <p:grpSp>
        <p:nvGrpSpPr>
          <p:cNvPr id="516" name="Group 515">
            <a:extLst>
              <a:ext uri="{FF2B5EF4-FFF2-40B4-BE49-F238E27FC236}">
                <a16:creationId xmlns:a16="http://schemas.microsoft.com/office/drawing/2014/main" id="{C36C7B90-7936-0645-8D2D-FFF3F5DA6856}"/>
              </a:ext>
            </a:extLst>
          </p:cNvPr>
          <p:cNvGrpSpPr/>
          <p:nvPr/>
        </p:nvGrpSpPr>
        <p:grpSpPr>
          <a:xfrm>
            <a:off x="4900993" y="4517414"/>
            <a:ext cx="684000" cy="46800"/>
            <a:chOff x="4664138" y="2119489"/>
            <a:chExt cx="301562" cy="58561"/>
          </a:xfrm>
        </p:grpSpPr>
        <p:cxnSp>
          <p:nvCxnSpPr>
            <p:cNvPr id="517" name="Straight Connector 516">
              <a:extLst>
                <a:ext uri="{FF2B5EF4-FFF2-40B4-BE49-F238E27FC236}">
                  <a16:creationId xmlns:a16="http://schemas.microsoft.com/office/drawing/2014/main" id="{D4A412AE-2CF0-3A4B-A8FE-E9B6C93EDEC9}"/>
                </a:ext>
              </a:extLst>
            </p:cNvPr>
            <p:cNvCxnSpPr>
              <a:cxnSpLocks/>
            </p:cNvCxnSpPr>
            <p:nvPr/>
          </p:nvCxnSpPr>
          <p:spPr>
            <a:xfrm flipV="1">
              <a:off x="4664843" y="2119489"/>
              <a:ext cx="0" cy="5856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8" name="Straight Connector 517">
              <a:extLst>
                <a:ext uri="{FF2B5EF4-FFF2-40B4-BE49-F238E27FC236}">
                  <a16:creationId xmlns:a16="http://schemas.microsoft.com/office/drawing/2014/main" id="{692D41B5-3069-9D44-B990-A136A8A7A5DA}"/>
                </a:ext>
              </a:extLst>
            </p:cNvPr>
            <p:cNvCxnSpPr>
              <a:cxnSpLocks/>
            </p:cNvCxnSpPr>
            <p:nvPr/>
          </p:nvCxnSpPr>
          <p:spPr>
            <a:xfrm flipV="1">
              <a:off x="4963293" y="2119489"/>
              <a:ext cx="0" cy="5856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9" name="Straight Connector 518">
              <a:extLst>
                <a:ext uri="{FF2B5EF4-FFF2-40B4-BE49-F238E27FC236}">
                  <a16:creationId xmlns:a16="http://schemas.microsoft.com/office/drawing/2014/main" id="{013F6C65-612A-E54A-9FE6-E9AC234103AB}"/>
                </a:ext>
              </a:extLst>
            </p:cNvPr>
            <p:cNvCxnSpPr>
              <a:cxnSpLocks/>
            </p:cNvCxnSpPr>
            <p:nvPr/>
          </p:nvCxnSpPr>
          <p:spPr>
            <a:xfrm flipH="1">
              <a:off x="4664138" y="2126545"/>
              <a:ext cx="30156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20" name="Group 519">
            <a:extLst>
              <a:ext uri="{FF2B5EF4-FFF2-40B4-BE49-F238E27FC236}">
                <a16:creationId xmlns:a16="http://schemas.microsoft.com/office/drawing/2014/main" id="{A543C3A0-1E27-B840-A6FB-C3DE3FC0D879}"/>
              </a:ext>
            </a:extLst>
          </p:cNvPr>
          <p:cNvGrpSpPr/>
          <p:nvPr/>
        </p:nvGrpSpPr>
        <p:grpSpPr>
          <a:xfrm flipH="1" flipV="1">
            <a:off x="5362331" y="4966500"/>
            <a:ext cx="144000" cy="144000"/>
            <a:chOff x="1021498" y="3048000"/>
            <a:chExt cx="58002" cy="125314"/>
          </a:xfrm>
        </p:grpSpPr>
        <p:cxnSp>
          <p:nvCxnSpPr>
            <p:cNvPr id="521" name="Straight Connector 520">
              <a:extLst>
                <a:ext uri="{FF2B5EF4-FFF2-40B4-BE49-F238E27FC236}">
                  <a16:creationId xmlns:a16="http://schemas.microsoft.com/office/drawing/2014/main" id="{D210D035-93D5-9749-BE26-4F0E45E13097}"/>
                </a:ext>
              </a:extLst>
            </p:cNvPr>
            <p:cNvCxnSpPr>
              <a:cxnSpLocks/>
            </p:cNvCxnSpPr>
            <p:nvPr/>
          </p:nvCxnSpPr>
          <p:spPr>
            <a:xfrm flipV="1">
              <a:off x="1050499" y="3048000"/>
              <a:ext cx="0" cy="121864"/>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522" name="Straight Connector 521">
              <a:extLst>
                <a:ext uri="{FF2B5EF4-FFF2-40B4-BE49-F238E27FC236}">
                  <a16:creationId xmlns:a16="http://schemas.microsoft.com/office/drawing/2014/main" id="{DF93409A-8C34-1844-9543-CA669AE9E8DC}"/>
                </a:ext>
              </a:extLst>
            </p:cNvPr>
            <p:cNvCxnSpPr>
              <a:cxnSpLocks/>
            </p:cNvCxnSpPr>
            <p:nvPr/>
          </p:nvCxnSpPr>
          <p:spPr>
            <a:xfrm flipH="1">
              <a:off x="1021498" y="3173314"/>
              <a:ext cx="58002"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523" name="Rectangle 522">
            <a:extLst>
              <a:ext uri="{FF2B5EF4-FFF2-40B4-BE49-F238E27FC236}">
                <a16:creationId xmlns:a16="http://schemas.microsoft.com/office/drawing/2014/main" id="{7842B3AA-6B36-F743-93A1-3BE1B2A42C11}"/>
              </a:ext>
            </a:extLst>
          </p:cNvPr>
          <p:cNvSpPr/>
          <p:nvPr/>
        </p:nvSpPr>
        <p:spPr>
          <a:xfrm>
            <a:off x="5335906" y="5080000"/>
            <a:ext cx="196850" cy="677075"/>
          </a:xfrm>
          <a:prstGeom prst="rect">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524" name="TextBox 523">
            <a:extLst>
              <a:ext uri="{FF2B5EF4-FFF2-40B4-BE49-F238E27FC236}">
                <a16:creationId xmlns:a16="http://schemas.microsoft.com/office/drawing/2014/main" id="{C8D118F7-A76B-CC46-AB57-5D7619B500A4}"/>
              </a:ext>
            </a:extLst>
          </p:cNvPr>
          <p:cNvSpPr txBox="1"/>
          <p:nvPr/>
        </p:nvSpPr>
        <p:spPr>
          <a:xfrm>
            <a:off x="5263015" y="5826661"/>
            <a:ext cx="618759" cy="230832"/>
          </a:xfrm>
          <a:prstGeom prst="rect">
            <a:avLst/>
          </a:prstGeom>
          <a:noFill/>
        </p:spPr>
        <p:txBody>
          <a:bodyPr wrap="none" lIns="0" tIns="0" rIns="0" bIns="0" rtlCol="0">
            <a:spAutoFit/>
          </a:bodyPr>
          <a:lstStyle/>
          <a:p>
            <a:pPr algn="ctr"/>
            <a:r>
              <a:rPr lang="en-GB" sz="700" dirty="0">
                <a:latin typeface="Arial" panose="020B0604020202020204" pitchFamily="34" charset="0"/>
                <a:ea typeface="Aileron" charset="0"/>
                <a:cs typeface="Arial" panose="020B0604020202020204" pitchFamily="34" charset="0"/>
              </a:rPr>
              <a:t>Before 4 weeks</a:t>
            </a:r>
          </a:p>
          <a:p>
            <a:pPr algn="ctr"/>
            <a:r>
              <a:rPr lang="en-GB" sz="800" b="1" dirty="0">
                <a:latin typeface="Arial" panose="020B0604020202020204" pitchFamily="34" charset="0"/>
                <a:ea typeface="Aileron" charset="0"/>
                <a:cs typeface="Arial" panose="020B0604020202020204" pitchFamily="34" charset="0"/>
              </a:rPr>
              <a:t>Control</a:t>
            </a:r>
          </a:p>
        </p:txBody>
      </p:sp>
      <p:grpSp>
        <p:nvGrpSpPr>
          <p:cNvPr id="525" name="Group 524">
            <a:extLst>
              <a:ext uri="{FF2B5EF4-FFF2-40B4-BE49-F238E27FC236}">
                <a16:creationId xmlns:a16="http://schemas.microsoft.com/office/drawing/2014/main" id="{6EFB7DD8-0125-6B4E-A63A-855E48D490D1}"/>
              </a:ext>
            </a:extLst>
          </p:cNvPr>
          <p:cNvGrpSpPr/>
          <p:nvPr/>
        </p:nvGrpSpPr>
        <p:grpSpPr>
          <a:xfrm flipH="1" flipV="1">
            <a:off x="5632206" y="5042700"/>
            <a:ext cx="144000" cy="144000"/>
            <a:chOff x="1021498" y="3048000"/>
            <a:chExt cx="58002" cy="125314"/>
          </a:xfrm>
        </p:grpSpPr>
        <p:cxnSp>
          <p:nvCxnSpPr>
            <p:cNvPr id="526" name="Straight Connector 525">
              <a:extLst>
                <a:ext uri="{FF2B5EF4-FFF2-40B4-BE49-F238E27FC236}">
                  <a16:creationId xmlns:a16="http://schemas.microsoft.com/office/drawing/2014/main" id="{F3AB26BB-ECFF-6A45-A732-3C1284A71567}"/>
                </a:ext>
              </a:extLst>
            </p:cNvPr>
            <p:cNvCxnSpPr>
              <a:cxnSpLocks/>
            </p:cNvCxnSpPr>
            <p:nvPr/>
          </p:nvCxnSpPr>
          <p:spPr>
            <a:xfrm flipV="1">
              <a:off x="1050499" y="3048000"/>
              <a:ext cx="0" cy="121864"/>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527" name="Straight Connector 526">
              <a:extLst>
                <a:ext uri="{FF2B5EF4-FFF2-40B4-BE49-F238E27FC236}">
                  <a16:creationId xmlns:a16="http://schemas.microsoft.com/office/drawing/2014/main" id="{3BA46378-63E1-E046-B642-140C2653E22D}"/>
                </a:ext>
              </a:extLst>
            </p:cNvPr>
            <p:cNvCxnSpPr>
              <a:cxnSpLocks/>
            </p:cNvCxnSpPr>
            <p:nvPr/>
          </p:nvCxnSpPr>
          <p:spPr>
            <a:xfrm flipH="1">
              <a:off x="1021498" y="3173314"/>
              <a:ext cx="58002"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528" name="Rectangle 527">
            <a:extLst>
              <a:ext uri="{FF2B5EF4-FFF2-40B4-BE49-F238E27FC236}">
                <a16:creationId xmlns:a16="http://schemas.microsoft.com/office/drawing/2014/main" id="{1FF20A84-A0E4-E34C-AB10-8EC4F3A933DF}"/>
              </a:ext>
            </a:extLst>
          </p:cNvPr>
          <p:cNvSpPr/>
          <p:nvPr/>
        </p:nvSpPr>
        <p:spPr>
          <a:xfrm>
            <a:off x="5605781" y="5143500"/>
            <a:ext cx="196850" cy="613575"/>
          </a:xfrm>
          <a:prstGeom prst="rect">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cxnSp>
        <p:nvCxnSpPr>
          <p:cNvPr id="529" name="Straight Connector 528">
            <a:extLst>
              <a:ext uri="{FF2B5EF4-FFF2-40B4-BE49-F238E27FC236}">
                <a16:creationId xmlns:a16="http://schemas.microsoft.com/office/drawing/2014/main" id="{984F39A2-E350-D14F-B269-6CC48BE2011E}"/>
              </a:ext>
            </a:extLst>
          </p:cNvPr>
          <p:cNvCxnSpPr>
            <a:cxnSpLocks/>
          </p:cNvCxnSpPr>
          <p:nvPr/>
        </p:nvCxnSpPr>
        <p:spPr>
          <a:xfrm>
            <a:off x="4539753" y="5757656"/>
            <a:ext cx="137082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0" name="Straight Connector 529">
            <a:extLst>
              <a:ext uri="{FF2B5EF4-FFF2-40B4-BE49-F238E27FC236}">
                <a16:creationId xmlns:a16="http://schemas.microsoft.com/office/drawing/2014/main" id="{DA899AE5-0689-7849-A142-B39CB1251E52}"/>
              </a:ext>
            </a:extLst>
          </p:cNvPr>
          <p:cNvCxnSpPr>
            <a:cxnSpLocks/>
          </p:cNvCxnSpPr>
          <p:nvPr/>
        </p:nvCxnSpPr>
        <p:spPr>
          <a:xfrm>
            <a:off x="2495358" y="4020186"/>
            <a:ext cx="208472" cy="0"/>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31" name="Straight Connector 530">
            <a:extLst>
              <a:ext uri="{FF2B5EF4-FFF2-40B4-BE49-F238E27FC236}">
                <a16:creationId xmlns:a16="http://schemas.microsoft.com/office/drawing/2014/main" id="{FD15FE70-FD15-3343-8CE9-5FB577C1E9F0}"/>
              </a:ext>
            </a:extLst>
          </p:cNvPr>
          <p:cNvCxnSpPr>
            <a:cxnSpLocks/>
          </p:cNvCxnSpPr>
          <p:nvPr/>
        </p:nvCxnSpPr>
        <p:spPr>
          <a:xfrm>
            <a:off x="3603433" y="4020186"/>
            <a:ext cx="208472" cy="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532" name="Straight Connector 531">
            <a:extLst>
              <a:ext uri="{FF2B5EF4-FFF2-40B4-BE49-F238E27FC236}">
                <a16:creationId xmlns:a16="http://schemas.microsoft.com/office/drawing/2014/main" id="{E6EEE8C8-B625-4F41-AFDF-9085158603ED}"/>
              </a:ext>
            </a:extLst>
          </p:cNvPr>
          <p:cNvCxnSpPr>
            <a:cxnSpLocks/>
          </p:cNvCxnSpPr>
          <p:nvPr/>
        </p:nvCxnSpPr>
        <p:spPr>
          <a:xfrm flipV="1">
            <a:off x="506733" y="4748005"/>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33" name="TextBox 532">
            <a:extLst>
              <a:ext uri="{FF2B5EF4-FFF2-40B4-BE49-F238E27FC236}">
                <a16:creationId xmlns:a16="http://schemas.microsoft.com/office/drawing/2014/main" id="{EE05CE41-2815-A342-B6E9-197D567E3E27}"/>
              </a:ext>
            </a:extLst>
          </p:cNvPr>
          <p:cNvSpPr txBox="1"/>
          <p:nvPr/>
        </p:nvSpPr>
        <p:spPr>
          <a:xfrm>
            <a:off x="367760" y="4691373"/>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12</a:t>
            </a:r>
          </a:p>
        </p:txBody>
      </p:sp>
      <p:cxnSp>
        <p:nvCxnSpPr>
          <p:cNvPr id="534" name="Straight Connector 533">
            <a:extLst>
              <a:ext uri="{FF2B5EF4-FFF2-40B4-BE49-F238E27FC236}">
                <a16:creationId xmlns:a16="http://schemas.microsoft.com/office/drawing/2014/main" id="{597D2597-481E-2E48-8179-8C782F625481}"/>
              </a:ext>
            </a:extLst>
          </p:cNvPr>
          <p:cNvCxnSpPr>
            <a:cxnSpLocks/>
          </p:cNvCxnSpPr>
          <p:nvPr/>
        </p:nvCxnSpPr>
        <p:spPr>
          <a:xfrm flipV="1">
            <a:off x="506733" y="5586205"/>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35" name="TextBox 534">
            <a:extLst>
              <a:ext uri="{FF2B5EF4-FFF2-40B4-BE49-F238E27FC236}">
                <a16:creationId xmlns:a16="http://schemas.microsoft.com/office/drawing/2014/main" id="{4D52A195-DDF2-8C47-8ED0-90EAAB193E77}"/>
              </a:ext>
            </a:extLst>
          </p:cNvPr>
          <p:cNvSpPr txBox="1"/>
          <p:nvPr/>
        </p:nvSpPr>
        <p:spPr>
          <a:xfrm>
            <a:off x="425468" y="5529573"/>
            <a:ext cx="57708"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2</a:t>
            </a:r>
          </a:p>
        </p:txBody>
      </p:sp>
      <p:cxnSp>
        <p:nvCxnSpPr>
          <p:cNvPr id="536" name="Straight Connector 535">
            <a:extLst>
              <a:ext uri="{FF2B5EF4-FFF2-40B4-BE49-F238E27FC236}">
                <a16:creationId xmlns:a16="http://schemas.microsoft.com/office/drawing/2014/main" id="{49596338-12A5-7147-B9C2-D110722B0A1C}"/>
              </a:ext>
            </a:extLst>
          </p:cNvPr>
          <p:cNvCxnSpPr>
            <a:cxnSpLocks/>
          </p:cNvCxnSpPr>
          <p:nvPr/>
        </p:nvCxnSpPr>
        <p:spPr>
          <a:xfrm flipV="1">
            <a:off x="506733" y="5417930"/>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37" name="TextBox 536">
            <a:extLst>
              <a:ext uri="{FF2B5EF4-FFF2-40B4-BE49-F238E27FC236}">
                <a16:creationId xmlns:a16="http://schemas.microsoft.com/office/drawing/2014/main" id="{17E8CAFD-0C7B-6E47-80E3-047C3EF65D4E}"/>
              </a:ext>
            </a:extLst>
          </p:cNvPr>
          <p:cNvSpPr txBox="1"/>
          <p:nvPr/>
        </p:nvSpPr>
        <p:spPr>
          <a:xfrm>
            <a:off x="425468" y="5361298"/>
            <a:ext cx="57708"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4</a:t>
            </a:r>
          </a:p>
        </p:txBody>
      </p:sp>
      <p:cxnSp>
        <p:nvCxnSpPr>
          <p:cNvPr id="538" name="Straight Connector 537">
            <a:extLst>
              <a:ext uri="{FF2B5EF4-FFF2-40B4-BE49-F238E27FC236}">
                <a16:creationId xmlns:a16="http://schemas.microsoft.com/office/drawing/2014/main" id="{3842EEDD-5C2B-FA42-A4E9-7CC09B3E3A1A}"/>
              </a:ext>
            </a:extLst>
          </p:cNvPr>
          <p:cNvCxnSpPr>
            <a:cxnSpLocks/>
          </p:cNvCxnSpPr>
          <p:nvPr/>
        </p:nvCxnSpPr>
        <p:spPr>
          <a:xfrm flipV="1">
            <a:off x="506733" y="5084555"/>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39" name="TextBox 538">
            <a:extLst>
              <a:ext uri="{FF2B5EF4-FFF2-40B4-BE49-F238E27FC236}">
                <a16:creationId xmlns:a16="http://schemas.microsoft.com/office/drawing/2014/main" id="{91F9AA8D-081C-6641-BA23-6DF2A28F735D}"/>
              </a:ext>
            </a:extLst>
          </p:cNvPr>
          <p:cNvSpPr txBox="1"/>
          <p:nvPr/>
        </p:nvSpPr>
        <p:spPr>
          <a:xfrm>
            <a:off x="425468" y="5027923"/>
            <a:ext cx="57708"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8</a:t>
            </a:r>
          </a:p>
        </p:txBody>
      </p:sp>
      <p:sp>
        <p:nvSpPr>
          <p:cNvPr id="541" name="TextBox 540">
            <a:extLst>
              <a:ext uri="{FF2B5EF4-FFF2-40B4-BE49-F238E27FC236}">
                <a16:creationId xmlns:a16="http://schemas.microsoft.com/office/drawing/2014/main" id="{65C7C2D3-0665-114C-8C81-ED5E48839A1A}"/>
              </a:ext>
            </a:extLst>
          </p:cNvPr>
          <p:cNvSpPr txBox="1"/>
          <p:nvPr/>
        </p:nvSpPr>
        <p:spPr>
          <a:xfrm>
            <a:off x="1999996" y="5518686"/>
            <a:ext cx="40075" cy="123111"/>
          </a:xfrm>
          <a:prstGeom prst="rect">
            <a:avLst/>
          </a:prstGeom>
          <a:noFill/>
        </p:spPr>
        <p:txBody>
          <a:bodyPr wrap="none" lIns="0" tIns="0" rIns="0" bIns="0" rtlCol="0">
            <a:spAutoFit/>
          </a:bodyPr>
          <a:lstStyle/>
          <a:p>
            <a:pPr algn="ctr"/>
            <a:r>
              <a:rPr lang="en-GB" sz="800" b="1" dirty="0">
                <a:latin typeface="Arial" panose="020B0604020202020204" pitchFamily="34" charset="0"/>
                <a:ea typeface="Aileron" charset="0"/>
                <a:cs typeface="Arial" panose="020B0604020202020204" pitchFamily="34" charset="0"/>
              </a:rPr>
              <a:t>*</a:t>
            </a:r>
          </a:p>
        </p:txBody>
      </p:sp>
      <p:sp>
        <p:nvSpPr>
          <p:cNvPr id="542" name="Freeform 541">
            <a:extLst>
              <a:ext uri="{FF2B5EF4-FFF2-40B4-BE49-F238E27FC236}">
                <a16:creationId xmlns:a16="http://schemas.microsoft.com/office/drawing/2014/main" id="{AAB4218F-80D8-4049-A628-8451E6135A13}"/>
              </a:ext>
            </a:extLst>
          </p:cNvPr>
          <p:cNvSpPr/>
          <p:nvPr/>
        </p:nvSpPr>
        <p:spPr>
          <a:xfrm>
            <a:off x="698500" y="4737100"/>
            <a:ext cx="1327150" cy="581025"/>
          </a:xfrm>
          <a:custGeom>
            <a:avLst/>
            <a:gdLst>
              <a:gd name="connsiteX0" fmla="*/ 0 w 1327150"/>
              <a:gd name="connsiteY0" fmla="*/ 581025 h 581025"/>
              <a:gd name="connsiteX1" fmla="*/ 330200 w 1327150"/>
              <a:gd name="connsiteY1" fmla="*/ 279400 h 581025"/>
              <a:gd name="connsiteX2" fmla="*/ 660400 w 1327150"/>
              <a:gd name="connsiteY2" fmla="*/ 0 h 581025"/>
              <a:gd name="connsiteX3" fmla="*/ 987425 w 1327150"/>
              <a:gd name="connsiteY3" fmla="*/ 422275 h 581025"/>
              <a:gd name="connsiteX4" fmla="*/ 1327150 w 1327150"/>
              <a:gd name="connsiteY4" fmla="*/ 555625 h 58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150" h="581025">
                <a:moveTo>
                  <a:pt x="0" y="581025"/>
                </a:moveTo>
                <a:lnTo>
                  <a:pt x="330200" y="279400"/>
                </a:lnTo>
                <a:lnTo>
                  <a:pt x="660400" y="0"/>
                </a:lnTo>
                <a:lnTo>
                  <a:pt x="987425" y="422275"/>
                </a:lnTo>
                <a:lnTo>
                  <a:pt x="1327150" y="555625"/>
                </a:lnTo>
              </a:path>
            </a:pathLst>
          </a:custGeom>
          <a:noFill/>
          <a:ln w="19050">
            <a:solidFill>
              <a:schemeClr val="tx2"/>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3" name="Freeform 542">
            <a:extLst>
              <a:ext uri="{FF2B5EF4-FFF2-40B4-BE49-F238E27FC236}">
                <a16:creationId xmlns:a16="http://schemas.microsoft.com/office/drawing/2014/main" id="{2D607C4D-6061-BA43-8764-0E3F853C77DE}"/>
              </a:ext>
            </a:extLst>
          </p:cNvPr>
          <p:cNvSpPr/>
          <p:nvPr/>
        </p:nvSpPr>
        <p:spPr>
          <a:xfrm>
            <a:off x="698500" y="5289550"/>
            <a:ext cx="1317625" cy="161925"/>
          </a:xfrm>
          <a:custGeom>
            <a:avLst/>
            <a:gdLst>
              <a:gd name="connsiteX0" fmla="*/ 0 w 1317625"/>
              <a:gd name="connsiteY0" fmla="*/ 139700 h 161925"/>
              <a:gd name="connsiteX1" fmla="*/ 330200 w 1317625"/>
              <a:gd name="connsiteY1" fmla="*/ 15875 h 161925"/>
              <a:gd name="connsiteX2" fmla="*/ 657225 w 1317625"/>
              <a:gd name="connsiteY2" fmla="*/ 0 h 161925"/>
              <a:gd name="connsiteX3" fmla="*/ 993775 w 1317625"/>
              <a:gd name="connsiteY3" fmla="*/ 69850 h 161925"/>
              <a:gd name="connsiteX4" fmla="*/ 1317625 w 1317625"/>
              <a:gd name="connsiteY4" fmla="*/ 161925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7625" h="161925">
                <a:moveTo>
                  <a:pt x="0" y="139700"/>
                </a:moveTo>
                <a:lnTo>
                  <a:pt x="330200" y="15875"/>
                </a:lnTo>
                <a:lnTo>
                  <a:pt x="657225" y="0"/>
                </a:lnTo>
                <a:lnTo>
                  <a:pt x="993775" y="69850"/>
                </a:lnTo>
                <a:lnTo>
                  <a:pt x="1317625" y="161925"/>
                </a:lnTo>
              </a:path>
            </a:pathLst>
          </a:custGeom>
          <a:noFill/>
          <a:ln w="19050">
            <a:solidFill>
              <a:schemeClr val="accent1"/>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4" name="Straight Connector 543">
            <a:extLst>
              <a:ext uri="{FF2B5EF4-FFF2-40B4-BE49-F238E27FC236}">
                <a16:creationId xmlns:a16="http://schemas.microsoft.com/office/drawing/2014/main" id="{31C68DEE-C28E-174C-96B9-BA95328DBD1C}"/>
              </a:ext>
            </a:extLst>
          </p:cNvPr>
          <p:cNvCxnSpPr>
            <a:cxnSpLocks/>
          </p:cNvCxnSpPr>
          <p:nvPr/>
        </p:nvCxnSpPr>
        <p:spPr>
          <a:xfrm flipV="1">
            <a:off x="2500937" y="4757530"/>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45" name="TextBox 544">
            <a:extLst>
              <a:ext uri="{FF2B5EF4-FFF2-40B4-BE49-F238E27FC236}">
                <a16:creationId xmlns:a16="http://schemas.microsoft.com/office/drawing/2014/main" id="{BC0898CF-1FC9-0744-A394-DB0162B088A1}"/>
              </a:ext>
            </a:extLst>
          </p:cNvPr>
          <p:cNvSpPr txBox="1"/>
          <p:nvPr/>
        </p:nvSpPr>
        <p:spPr>
          <a:xfrm>
            <a:off x="2361964" y="4700898"/>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12</a:t>
            </a:r>
          </a:p>
        </p:txBody>
      </p:sp>
      <p:cxnSp>
        <p:nvCxnSpPr>
          <p:cNvPr id="546" name="Straight Connector 545">
            <a:extLst>
              <a:ext uri="{FF2B5EF4-FFF2-40B4-BE49-F238E27FC236}">
                <a16:creationId xmlns:a16="http://schemas.microsoft.com/office/drawing/2014/main" id="{C1FD13A8-592D-7446-99BA-1A075A9B2C4A}"/>
              </a:ext>
            </a:extLst>
          </p:cNvPr>
          <p:cNvCxnSpPr>
            <a:cxnSpLocks/>
          </p:cNvCxnSpPr>
          <p:nvPr/>
        </p:nvCxnSpPr>
        <p:spPr>
          <a:xfrm flipV="1">
            <a:off x="2500937" y="5087730"/>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47" name="TextBox 546">
            <a:extLst>
              <a:ext uri="{FF2B5EF4-FFF2-40B4-BE49-F238E27FC236}">
                <a16:creationId xmlns:a16="http://schemas.microsoft.com/office/drawing/2014/main" id="{949554AD-584E-144C-A1D1-4873E7382FB9}"/>
              </a:ext>
            </a:extLst>
          </p:cNvPr>
          <p:cNvSpPr txBox="1"/>
          <p:nvPr/>
        </p:nvSpPr>
        <p:spPr>
          <a:xfrm>
            <a:off x="2419672" y="5031098"/>
            <a:ext cx="57708"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8</a:t>
            </a:r>
          </a:p>
        </p:txBody>
      </p:sp>
      <p:cxnSp>
        <p:nvCxnSpPr>
          <p:cNvPr id="550" name="Straight Connector 549">
            <a:extLst>
              <a:ext uri="{FF2B5EF4-FFF2-40B4-BE49-F238E27FC236}">
                <a16:creationId xmlns:a16="http://schemas.microsoft.com/office/drawing/2014/main" id="{99B26B44-3F25-3047-B379-CDA5A7E414E4}"/>
              </a:ext>
            </a:extLst>
          </p:cNvPr>
          <p:cNvCxnSpPr>
            <a:cxnSpLocks/>
          </p:cNvCxnSpPr>
          <p:nvPr/>
        </p:nvCxnSpPr>
        <p:spPr>
          <a:xfrm flipV="1">
            <a:off x="2500937" y="5592555"/>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51" name="TextBox 550">
            <a:extLst>
              <a:ext uri="{FF2B5EF4-FFF2-40B4-BE49-F238E27FC236}">
                <a16:creationId xmlns:a16="http://schemas.microsoft.com/office/drawing/2014/main" id="{DF9A0050-671C-0F40-A4FC-124156E30A3F}"/>
              </a:ext>
            </a:extLst>
          </p:cNvPr>
          <p:cNvSpPr txBox="1"/>
          <p:nvPr/>
        </p:nvSpPr>
        <p:spPr>
          <a:xfrm>
            <a:off x="2419672" y="5535923"/>
            <a:ext cx="57708"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2</a:t>
            </a:r>
          </a:p>
        </p:txBody>
      </p:sp>
      <p:sp>
        <p:nvSpPr>
          <p:cNvPr id="552" name="Freeform 551">
            <a:extLst>
              <a:ext uri="{FF2B5EF4-FFF2-40B4-BE49-F238E27FC236}">
                <a16:creationId xmlns:a16="http://schemas.microsoft.com/office/drawing/2014/main" id="{BABF8E56-B62E-DF46-A0F4-8766C405BCAE}"/>
              </a:ext>
            </a:extLst>
          </p:cNvPr>
          <p:cNvSpPr/>
          <p:nvPr/>
        </p:nvSpPr>
        <p:spPr>
          <a:xfrm>
            <a:off x="2711450" y="4822825"/>
            <a:ext cx="1304925" cy="501650"/>
          </a:xfrm>
          <a:custGeom>
            <a:avLst/>
            <a:gdLst>
              <a:gd name="connsiteX0" fmla="*/ 0 w 1304925"/>
              <a:gd name="connsiteY0" fmla="*/ 501650 h 501650"/>
              <a:gd name="connsiteX1" fmla="*/ 330200 w 1304925"/>
              <a:gd name="connsiteY1" fmla="*/ 292100 h 501650"/>
              <a:gd name="connsiteX2" fmla="*/ 650875 w 1304925"/>
              <a:gd name="connsiteY2" fmla="*/ 0 h 501650"/>
              <a:gd name="connsiteX3" fmla="*/ 974725 w 1304925"/>
              <a:gd name="connsiteY3" fmla="*/ 209550 h 501650"/>
              <a:gd name="connsiteX4" fmla="*/ 1304925 w 1304925"/>
              <a:gd name="connsiteY4" fmla="*/ 476250 h 501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925" h="501650">
                <a:moveTo>
                  <a:pt x="0" y="501650"/>
                </a:moveTo>
                <a:lnTo>
                  <a:pt x="330200" y="292100"/>
                </a:lnTo>
                <a:lnTo>
                  <a:pt x="650875" y="0"/>
                </a:lnTo>
                <a:lnTo>
                  <a:pt x="974725" y="209550"/>
                </a:lnTo>
                <a:lnTo>
                  <a:pt x="1304925" y="476250"/>
                </a:lnTo>
              </a:path>
            </a:pathLst>
          </a:custGeom>
          <a:noFill/>
          <a:ln w="19050">
            <a:solidFill>
              <a:schemeClr val="tx2"/>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3" name="Freeform 552">
            <a:extLst>
              <a:ext uri="{FF2B5EF4-FFF2-40B4-BE49-F238E27FC236}">
                <a16:creationId xmlns:a16="http://schemas.microsoft.com/office/drawing/2014/main" id="{94ABDFF6-A9DA-FA45-AEEB-F81962F97473}"/>
              </a:ext>
            </a:extLst>
          </p:cNvPr>
          <p:cNvSpPr/>
          <p:nvPr/>
        </p:nvSpPr>
        <p:spPr>
          <a:xfrm>
            <a:off x="2711450" y="4911725"/>
            <a:ext cx="1298575" cy="469900"/>
          </a:xfrm>
          <a:custGeom>
            <a:avLst/>
            <a:gdLst>
              <a:gd name="connsiteX0" fmla="*/ 0 w 1298575"/>
              <a:gd name="connsiteY0" fmla="*/ 469900 h 469900"/>
              <a:gd name="connsiteX1" fmla="*/ 327025 w 1298575"/>
              <a:gd name="connsiteY1" fmla="*/ 200025 h 469900"/>
              <a:gd name="connsiteX2" fmla="*/ 647700 w 1298575"/>
              <a:gd name="connsiteY2" fmla="*/ 0 h 469900"/>
              <a:gd name="connsiteX3" fmla="*/ 977900 w 1298575"/>
              <a:gd name="connsiteY3" fmla="*/ 209550 h 469900"/>
              <a:gd name="connsiteX4" fmla="*/ 1298575 w 1298575"/>
              <a:gd name="connsiteY4" fmla="*/ 444500 h 469900"/>
              <a:gd name="connsiteX5" fmla="*/ 1298575 w 1298575"/>
              <a:gd name="connsiteY5" fmla="*/ 444500 h 46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8575" h="469900">
                <a:moveTo>
                  <a:pt x="0" y="469900"/>
                </a:moveTo>
                <a:lnTo>
                  <a:pt x="327025" y="200025"/>
                </a:lnTo>
                <a:lnTo>
                  <a:pt x="647700" y="0"/>
                </a:lnTo>
                <a:lnTo>
                  <a:pt x="977900" y="209550"/>
                </a:lnTo>
                <a:lnTo>
                  <a:pt x="1298575" y="444500"/>
                </a:lnTo>
                <a:lnTo>
                  <a:pt x="1298575" y="444500"/>
                </a:lnTo>
              </a:path>
            </a:pathLst>
          </a:custGeom>
          <a:no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4" name="Freeform 553">
            <a:extLst>
              <a:ext uri="{FF2B5EF4-FFF2-40B4-BE49-F238E27FC236}">
                <a16:creationId xmlns:a16="http://schemas.microsoft.com/office/drawing/2014/main" id="{86C33967-D10F-E749-850F-23D1082FB554}"/>
              </a:ext>
            </a:extLst>
          </p:cNvPr>
          <p:cNvSpPr/>
          <p:nvPr/>
        </p:nvSpPr>
        <p:spPr>
          <a:xfrm>
            <a:off x="2717800" y="4914900"/>
            <a:ext cx="1295400" cy="463550"/>
          </a:xfrm>
          <a:custGeom>
            <a:avLst/>
            <a:gdLst>
              <a:gd name="connsiteX0" fmla="*/ 0 w 1295400"/>
              <a:gd name="connsiteY0" fmla="*/ 463550 h 463550"/>
              <a:gd name="connsiteX1" fmla="*/ 317500 w 1295400"/>
              <a:gd name="connsiteY1" fmla="*/ 193675 h 463550"/>
              <a:gd name="connsiteX2" fmla="*/ 644525 w 1295400"/>
              <a:gd name="connsiteY2" fmla="*/ 0 h 463550"/>
              <a:gd name="connsiteX3" fmla="*/ 962025 w 1295400"/>
              <a:gd name="connsiteY3" fmla="*/ 200025 h 463550"/>
              <a:gd name="connsiteX4" fmla="*/ 1295400 w 1295400"/>
              <a:gd name="connsiteY4" fmla="*/ 447675 h 46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463550">
                <a:moveTo>
                  <a:pt x="0" y="463550"/>
                </a:moveTo>
                <a:lnTo>
                  <a:pt x="317500" y="193675"/>
                </a:lnTo>
                <a:lnTo>
                  <a:pt x="644525" y="0"/>
                </a:lnTo>
                <a:lnTo>
                  <a:pt x="962025" y="200025"/>
                </a:lnTo>
                <a:lnTo>
                  <a:pt x="1295400" y="447675"/>
                </a:lnTo>
              </a:path>
            </a:pathLst>
          </a:custGeom>
          <a:noFill/>
          <a:ln w="19050">
            <a:solidFill>
              <a:schemeClr val="accent1"/>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1" name="Oval 470">
            <a:extLst>
              <a:ext uri="{FF2B5EF4-FFF2-40B4-BE49-F238E27FC236}">
                <a16:creationId xmlns:a16="http://schemas.microsoft.com/office/drawing/2014/main" id="{9EE852CF-FF24-3E4B-87C2-1C494049F336}"/>
              </a:ext>
            </a:extLst>
          </p:cNvPr>
          <p:cNvSpPr/>
          <p:nvPr/>
        </p:nvSpPr>
        <p:spPr>
          <a:xfrm>
            <a:off x="3001333" y="5081766"/>
            <a:ext cx="63748" cy="63748"/>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cxnSp>
        <p:nvCxnSpPr>
          <p:cNvPr id="556" name="Straight Connector 555">
            <a:extLst>
              <a:ext uri="{FF2B5EF4-FFF2-40B4-BE49-F238E27FC236}">
                <a16:creationId xmlns:a16="http://schemas.microsoft.com/office/drawing/2014/main" id="{C11D3185-FD04-D640-AD7B-79D6AF432AC1}"/>
              </a:ext>
            </a:extLst>
          </p:cNvPr>
          <p:cNvCxnSpPr>
            <a:cxnSpLocks/>
          </p:cNvCxnSpPr>
          <p:nvPr/>
        </p:nvCxnSpPr>
        <p:spPr>
          <a:xfrm>
            <a:off x="6407879" y="3467681"/>
            <a:ext cx="1589946" cy="576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57" name="TextBox 556">
            <a:extLst>
              <a:ext uri="{FF2B5EF4-FFF2-40B4-BE49-F238E27FC236}">
                <a16:creationId xmlns:a16="http://schemas.microsoft.com/office/drawing/2014/main" id="{4577128A-7316-D240-B1A0-C6F568728A72}"/>
              </a:ext>
            </a:extLst>
          </p:cNvPr>
          <p:cNvSpPr txBox="1"/>
          <p:nvPr/>
        </p:nvSpPr>
        <p:spPr>
          <a:xfrm>
            <a:off x="6761286" y="1907911"/>
            <a:ext cx="995465" cy="153888"/>
          </a:xfrm>
          <a:prstGeom prst="rect">
            <a:avLst/>
          </a:prstGeom>
          <a:noFill/>
        </p:spPr>
        <p:txBody>
          <a:bodyPr wrap="none" lIns="0" tIns="0" rIns="0" bIns="0" rtlCol="0">
            <a:spAutoFit/>
          </a:bodyPr>
          <a:lstStyle/>
          <a:p>
            <a:pPr algn="ctr"/>
            <a:r>
              <a:rPr lang="en-GB" sz="1000" b="1" dirty="0">
                <a:latin typeface="Arial" panose="020B0604020202020204" pitchFamily="34" charset="0"/>
                <a:ea typeface="Aileron" charset="0"/>
                <a:cs typeface="Arial" panose="020B0604020202020204" pitchFamily="34" charset="0"/>
              </a:rPr>
              <a:t>Ezetimibe group</a:t>
            </a:r>
          </a:p>
        </p:txBody>
      </p:sp>
      <p:cxnSp>
        <p:nvCxnSpPr>
          <p:cNvPr id="558" name="Straight Connector 557">
            <a:extLst>
              <a:ext uri="{FF2B5EF4-FFF2-40B4-BE49-F238E27FC236}">
                <a16:creationId xmlns:a16="http://schemas.microsoft.com/office/drawing/2014/main" id="{83C8CE8D-1D3F-1E48-B049-135015BD6D33}"/>
              </a:ext>
            </a:extLst>
          </p:cNvPr>
          <p:cNvCxnSpPr>
            <a:cxnSpLocks/>
          </p:cNvCxnSpPr>
          <p:nvPr/>
        </p:nvCxnSpPr>
        <p:spPr>
          <a:xfrm flipV="1">
            <a:off x="6410602" y="2143125"/>
            <a:ext cx="0" cy="133153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59" name="TextBox 558">
            <a:extLst>
              <a:ext uri="{FF2B5EF4-FFF2-40B4-BE49-F238E27FC236}">
                <a16:creationId xmlns:a16="http://schemas.microsoft.com/office/drawing/2014/main" id="{7D9F6CDA-DD73-0B4E-8315-439096FBDBF3}"/>
              </a:ext>
            </a:extLst>
          </p:cNvPr>
          <p:cNvSpPr txBox="1"/>
          <p:nvPr/>
        </p:nvSpPr>
        <p:spPr>
          <a:xfrm>
            <a:off x="6759450" y="3536686"/>
            <a:ext cx="293350"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2 hour</a:t>
            </a:r>
          </a:p>
        </p:txBody>
      </p:sp>
      <p:cxnSp>
        <p:nvCxnSpPr>
          <p:cNvPr id="560" name="Straight Connector 559">
            <a:extLst>
              <a:ext uri="{FF2B5EF4-FFF2-40B4-BE49-F238E27FC236}">
                <a16:creationId xmlns:a16="http://schemas.microsoft.com/office/drawing/2014/main" id="{DB77BF81-C374-CE46-8959-C724818980BC}"/>
              </a:ext>
            </a:extLst>
          </p:cNvPr>
          <p:cNvCxnSpPr>
            <a:cxnSpLocks/>
          </p:cNvCxnSpPr>
          <p:nvPr/>
        </p:nvCxnSpPr>
        <p:spPr>
          <a:xfrm flipV="1">
            <a:off x="6364840" y="3020005"/>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61" name="TextBox 560">
            <a:extLst>
              <a:ext uri="{FF2B5EF4-FFF2-40B4-BE49-F238E27FC236}">
                <a16:creationId xmlns:a16="http://schemas.microsoft.com/office/drawing/2014/main" id="{88A9AB80-3A2C-9045-B592-8FFCE1E593DD}"/>
              </a:ext>
            </a:extLst>
          </p:cNvPr>
          <p:cNvSpPr txBox="1"/>
          <p:nvPr/>
        </p:nvSpPr>
        <p:spPr>
          <a:xfrm>
            <a:off x="6283575" y="2963373"/>
            <a:ext cx="57708"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4</a:t>
            </a:r>
          </a:p>
        </p:txBody>
      </p:sp>
      <p:sp>
        <p:nvSpPr>
          <p:cNvPr id="562" name="TextBox 561">
            <a:extLst>
              <a:ext uri="{FF2B5EF4-FFF2-40B4-BE49-F238E27FC236}">
                <a16:creationId xmlns:a16="http://schemas.microsoft.com/office/drawing/2014/main" id="{B3690A42-385C-604B-B20E-5EB4E1BEC6A9}"/>
              </a:ext>
            </a:extLst>
          </p:cNvPr>
          <p:cNvSpPr txBox="1"/>
          <p:nvPr/>
        </p:nvSpPr>
        <p:spPr>
          <a:xfrm>
            <a:off x="6515780" y="3536686"/>
            <a:ext cx="12663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BL</a:t>
            </a:r>
          </a:p>
        </p:txBody>
      </p:sp>
      <p:cxnSp>
        <p:nvCxnSpPr>
          <p:cNvPr id="563" name="Straight Connector 562">
            <a:extLst>
              <a:ext uri="{FF2B5EF4-FFF2-40B4-BE49-F238E27FC236}">
                <a16:creationId xmlns:a16="http://schemas.microsoft.com/office/drawing/2014/main" id="{4F447E0D-1E80-F24B-AF0F-BED7481C3CD2}"/>
              </a:ext>
            </a:extLst>
          </p:cNvPr>
          <p:cNvCxnSpPr>
            <a:cxnSpLocks/>
          </p:cNvCxnSpPr>
          <p:nvPr/>
        </p:nvCxnSpPr>
        <p:spPr>
          <a:xfrm flipV="1">
            <a:off x="6578877" y="3468864"/>
            <a:ext cx="447" cy="36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64" name="TextBox 563">
            <a:extLst>
              <a:ext uri="{FF2B5EF4-FFF2-40B4-BE49-F238E27FC236}">
                <a16:creationId xmlns:a16="http://schemas.microsoft.com/office/drawing/2014/main" id="{86F764A7-61C1-224F-B135-9A62DBF68E88}"/>
              </a:ext>
            </a:extLst>
          </p:cNvPr>
          <p:cNvSpPr txBox="1"/>
          <p:nvPr/>
        </p:nvSpPr>
        <p:spPr>
          <a:xfrm>
            <a:off x="6899253" y="2946136"/>
            <a:ext cx="40075" cy="123111"/>
          </a:xfrm>
          <a:prstGeom prst="rect">
            <a:avLst/>
          </a:prstGeom>
          <a:noFill/>
        </p:spPr>
        <p:txBody>
          <a:bodyPr wrap="none" lIns="0" tIns="0" rIns="0" bIns="0" rtlCol="0">
            <a:spAutoFit/>
          </a:bodyPr>
          <a:lstStyle/>
          <a:p>
            <a:pPr algn="ctr"/>
            <a:r>
              <a:rPr lang="en-GB" sz="800" b="1" dirty="0">
                <a:latin typeface="Arial" panose="020B0604020202020204" pitchFamily="34" charset="0"/>
                <a:ea typeface="Aileron" charset="0"/>
                <a:cs typeface="Arial" panose="020B0604020202020204" pitchFamily="34" charset="0"/>
              </a:rPr>
              <a:t>*</a:t>
            </a:r>
          </a:p>
        </p:txBody>
      </p:sp>
      <p:sp>
        <p:nvSpPr>
          <p:cNvPr id="565" name="TextBox 564">
            <a:extLst>
              <a:ext uri="{FF2B5EF4-FFF2-40B4-BE49-F238E27FC236}">
                <a16:creationId xmlns:a16="http://schemas.microsoft.com/office/drawing/2014/main" id="{DD6E6915-5BB6-9948-8A2F-7BF7F5DB2366}"/>
              </a:ext>
            </a:extLst>
          </p:cNvPr>
          <p:cNvSpPr txBox="1"/>
          <p:nvPr/>
        </p:nvSpPr>
        <p:spPr>
          <a:xfrm>
            <a:off x="6558750" y="1636380"/>
            <a:ext cx="3260509" cy="153888"/>
          </a:xfrm>
          <a:prstGeom prst="rect">
            <a:avLst/>
          </a:prstGeom>
          <a:noFill/>
        </p:spPr>
        <p:txBody>
          <a:bodyPr wrap="none" lIns="0" tIns="0" rIns="0" bIns="0" rtlCol="0">
            <a:spAutoFit/>
          </a:bodyPr>
          <a:lstStyle/>
          <a:p>
            <a:pPr algn="ctr"/>
            <a:r>
              <a:rPr lang="en-GB" sz="1000" b="1" dirty="0">
                <a:latin typeface="Arial" panose="020B0604020202020204" pitchFamily="34" charset="0"/>
                <a:ea typeface="Aileron" charset="0"/>
                <a:cs typeface="Arial" panose="020B0604020202020204" pitchFamily="34" charset="0"/>
              </a:rPr>
              <a:t>Serum Apo B-48 levels (before </a:t>
            </a:r>
            <a:r>
              <a:rPr lang="en-GB" sz="1000" b="1" dirty="0">
                <a:solidFill>
                  <a:schemeClr val="bg1"/>
                </a:solidFill>
                <a:latin typeface="Arial" panose="020B0604020202020204" pitchFamily="34" charset="0"/>
                <a:ea typeface="Aileron" charset="0"/>
                <a:cs typeface="Arial" panose="020B0604020202020204" pitchFamily="34" charset="0"/>
              </a:rPr>
              <a:t>–––</a:t>
            </a:r>
            <a:r>
              <a:rPr lang="en-GB" sz="1000" b="1" dirty="0">
                <a:latin typeface="Arial" panose="020B0604020202020204" pitchFamily="34" charset="0"/>
                <a:ea typeface="Aileron" charset="0"/>
                <a:cs typeface="Arial" panose="020B0604020202020204" pitchFamily="34" charset="0"/>
              </a:rPr>
              <a:t>, after 4 weeks </a:t>
            </a:r>
            <a:r>
              <a:rPr lang="en-GB" sz="1000" b="1" dirty="0">
                <a:solidFill>
                  <a:schemeClr val="bg1"/>
                </a:solidFill>
                <a:latin typeface="Arial" panose="020B0604020202020204" pitchFamily="34" charset="0"/>
                <a:ea typeface="Aileron" charset="0"/>
                <a:cs typeface="Arial" panose="020B0604020202020204" pitchFamily="34" charset="0"/>
              </a:rPr>
              <a:t>–––</a:t>
            </a:r>
            <a:r>
              <a:rPr lang="en-GB" sz="1000" b="1" dirty="0">
                <a:latin typeface="Arial" panose="020B0604020202020204" pitchFamily="34" charset="0"/>
                <a:ea typeface="Aileron" charset="0"/>
                <a:cs typeface="Arial" panose="020B0604020202020204" pitchFamily="34" charset="0"/>
              </a:rPr>
              <a:t>)</a:t>
            </a:r>
          </a:p>
        </p:txBody>
      </p:sp>
      <p:cxnSp>
        <p:nvCxnSpPr>
          <p:cNvPr id="566" name="Straight Connector 565">
            <a:extLst>
              <a:ext uri="{FF2B5EF4-FFF2-40B4-BE49-F238E27FC236}">
                <a16:creationId xmlns:a16="http://schemas.microsoft.com/office/drawing/2014/main" id="{2F1B244D-BE10-6742-8093-E20027B38752}"/>
              </a:ext>
            </a:extLst>
          </p:cNvPr>
          <p:cNvCxnSpPr>
            <a:cxnSpLocks/>
          </p:cNvCxnSpPr>
          <p:nvPr/>
        </p:nvCxnSpPr>
        <p:spPr>
          <a:xfrm flipV="1">
            <a:off x="6909077" y="3468864"/>
            <a:ext cx="447" cy="36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7" name="Straight Connector 566">
            <a:extLst>
              <a:ext uri="{FF2B5EF4-FFF2-40B4-BE49-F238E27FC236}">
                <a16:creationId xmlns:a16="http://schemas.microsoft.com/office/drawing/2014/main" id="{6B78FB3F-898E-8347-84D5-099CD4D8BC2C}"/>
              </a:ext>
            </a:extLst>
          </p:cNvPr>
          <p:cNvCxnSpPr>
            <a:cxnSpLocks/>
          </p:cNvCxnSpPr>
          <p:nvPr/>
        </p:nvCxnSpPr>
        <p:spPr>
          <a:xfrm flipV="1">
            <a:off x="6364840" y="2150055"/>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68" name="TextBox 567">
            <a:extLst>
              <a:ext uri="{FF2B5EF4-FFF2-40B4-BE49-F238E27FC236}">
                <a16:creationId xmlns:a16="http://schemas.microsoft.com/office/drawing/2014/main" id="{E6099461-5AC1-4B40-81AB-93CF1EC97024}"/>
              </a:ext>
            </a:extLst>
          </p:cNvPr>
          <p:cNvSpPr txBox="1"/>
          <p:nvPr/>
        </p:nvSpPr>
        <p:spPr>
          <a:xfrm>
            <a:off x="6225867" y="2093423"/>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12</a:t>
            </a:r>
          </a:p>
        </p:txBody>
      </p:sp>
      <p:cxnSp>
        <p:nvCxnSpPr>
          <p:cNvPr id="569" name="Straight Connector 568">
            <a:extLst>
              <a:ext uri="{FF2B5EF4-FFF2-40B4-BE49-F238E27FC236}">
                <a16:creationId xmlns:a16="http://schemas.microsoft.com/office/drawing/2014/main" id="{A47950D3-ACF1-C24A-868B-E6E91D5762BA}"/>
              </a:ext>
            </a:extLst>
          </p:cNvPr>
          <p:cNvCxnSpPr>
            <a:cxnSpLocks/>
          </p:cNvCxnSpPr>
          <p:nvPr/>
        </p:nvCxnSpPr>
        <p:spPr>
          <a:xfrm flipV="1">
            <a:off x="6364840" y="2362780"/>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70" name="TextBox 569">
            <a:extLst>
              <a:ext uri="{FF2B5EF4-FFF2-40B4-BE49-F238E27FC236}">
                <a16:creationId xmlns:a16="http://schemas.microsoft.com/office/drawing/2014/main" id="{CCE3F1F4-8F27-4D4A-9AE7-00767FE93C3C}"/>
              </a:ext>
            </a:extLst>
          </p:cNvPr>
          <p:cNvSpPr txBox="1"/>
          <p:nvPr/>
        </p:nvSpPr>
        <p:spPr>
          <a:xfrm>
            <a:off x="6225867" y="2306148"/>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10</a:t>
            </a:r>
          </a:p>
        </p:txBody>
      </p:sp>
      <p:cxnSp>
        <p:nvCxnSpPr>
          <p:cNvPr id="571" name="Straight Connector 570">
            <a:extLst>
              <a:ext uri="{FF2B5EF4-FFF2-40B4-BE49-F238E27FC236}">
                <a16:creationId xmlns:a16="http://schemas.microsoft.com/office/drawing/2014/main" id="{CD9EBAF1-D7A3-504D-B165-72CED0111A66}"/>
              </a:ext>
            </a:extLst>
          </p:cNvPr>
          <p:cNvCxnSpPr>
            <a:cxnSpLocks/>
          </p:cNvCxnSpPr>
          <p:nvPr/>
        </p:nvCxnSpPr>
        <p:spPr>
          <a:xfrm flipV="1">
            <a:off x="6364840" y="2575505"/>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72" name="TextBox 571">
            <a:extLst>
              <a:ext uri="{FF2B5EF4-FFF2-40B4-BE49-F238E27FC236}">
                <a16:creationId xmlns:a16="http://schemas.microsoft.com/office/drawing/2014/main" id="{327524FB-E41C-994F-83A4-2451AEE40445}"/>
              </a:ext>
            </a:extLst>
          </p:cNvPr>
          <p:cNvSpPr txBox="1"/>
          <p:nvPr/>
        </p:nvSpPr>
        <p:spPr>
          <a:xfrm>
            <a:off x="6283575" y="2518873"/>
            <a:ext cx="57708"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8</a:t>
            </a:r>
          </a:p>
        </p:txBody>
      </p:sp>
      <p:cxnSp>
        <p:nvCxnSpPr>
          <p:cNvPr id="573" name="Straight Connector 572">
            <a:extLst>
              <a:ext uri="{FF2B5EF4-FFF2-40B4-BE49-F238E27FC236}">
                <a16:creationId xmlns:a16="http://schemas.microsoft.com/office/drawing/2014/main" id="{DEA46099-82E8-3C42-84D8-2DCAA53926AD}"/>
              </a:ext>
            </a:extLst>
          </p:cNvPr>
          <p:cNvCxnSpPr>
            <a:cxnSpLocks/>
          </p:cNvCxnSpPr>
          <p:nvPr/>
        </p:nvCxnSpPr>
        <p:spPr>
          <a:xfrm flipV="1">
            <a:off x="6364840" y="3239080"/>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74" name="TextBox 573">
            <a:extLst>
              <a:ext uri="{FF2B5EF4-FFF2-40B4-BE49-F238E27FC236}">
                <a16:creationId xmlns:a16="http://schemas.microsoft.com/office/drawing/2014/main" id="{45E50AB6-984C-B04B-9891-65EA71A361DE}"/>
              </a:ext>
            </a:extLst>
          </p:cNvPr>
          <p:cNvSpPr txBox="1"/>
          <p:nvPr/>
        </p:nvSpPr>
        <p:spPr>
          <a:xfrm>
            <a:off x="6283575" y="3182448"/>
            <a:ext cx="57708"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2</a:t>
            </a:r>
          </a:p>
        </p:txBody>
      </p:sp>
      <p:cxnSp>
        <p:nvCxnSpPr>
          <p:cNvPr id="575" name="Straight Connector 574">
            <a:extLst>
              <a:ext uri="{FF2B5EF4-FFF2-40B4-BE49-F238E27FC236}">
                <a16:creationId xmlns:a16="http://schemas.microsoft.com/office/drawing/2014/main" id="{649984A6-87C5-B943-A512-DEC70BEFED43}"/>
              </a:ext>
            </a:extLst>
          </p:cNvPr>
          <p:cNvCxnSpPr>
            <a:cxnSpLocks/>
          </p:cNvCxnSpPr>
          <p:nvPr/>
        </p:nvCxnSpPr>
        <p:spPr>
          <a:xfrm flipV="1">
            <a:off x="6364840" y="3467680"/>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76" name="TextBox 575">
            <a:extLst>
              <a:ext uri="{FF2B5EF4-FFF2-40B4-BE49-F238E27FC236}">
                <a16:creationId xmlns:a16="http://schemas.microsoft.com/office/drawing/2014/main" id="{DAEE317B-338E-5D44-8CB2-71E8B7AF13E6}"/>
              </a:ext>
            </a:extLst>
          </p:cNvPr>
          <p:cNvSpPr txBox="1"/>
          <p:nvPr/>
        </p:nvSpPr>
        <p:spPr>
          <a:xfrm>
            <a:off x="6283575" y="3407873"/>
            <a:ext cx="57708"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0</a:t>
            </a:r>
          </a:p>
        </p:txBody>
      </p:sp>
      <p:sp>
        <p:nvSpPr>
          <p:cNvPr id="577" name="TextBox 576">
            <a:extLst>
              <a:ext uri="{FF2B5EF4-FFF2-40B4-BE49-F238E27FC236}">
                <a16:creationId xmlns:a16="http://schemas.microsoft.com/office/drawing/2014/main" id="{2441D627-5ADA-A348-8F22-70BB9D33ACAB}"/>
              </a:ext>
            </a:extLst>
          </p:cNvPr>
          <p:cNvSpPr txBox="1"/>
          <p:nvPr/>
        </p:nvSpPr>
        <p:spPr>
          <a:xfrm>
            <a:off x="6215310" y="1923674"/>
            <a:ext cx="341440" cy="123111"/>
          </a:xfrm>
          <a:prstGeom prst="rect">
            <a:avLst/>
          </a:prstGeom>
          <a:noFill/>
        </p:spPr>
        <p:txBody>
          <a:bodyPr wrap="none" lIns="0" tIns="0" rIns="0" bIns="0" rtlCol="0">
            <a:spAutoFit/>
          </a:bodyPr>
          <a:lstStyle/>
          <a:p>
            <a:pPr algn="ctr"/>
            <a:r>
              <a:rPr lang="en-GB" sz="800" b="1" dirty="0">
                <a:latin typeface="Arial" panose="020B0604020202020204" pitchFamily="34" charset="0"/>
                <a:ea typeface="Aileron" charset="0"/>
                <a:cs typeface="Arial" panose="020B0604020202020204" pitchFamily="34" charset="0"/>
              </a:rPr>
              <a:t>(mg/dl)</a:t>
            </a:r>
          </a:p>
        </p:txBody>
      </p:sp>
      <p:sp>
        <p:nvSpPr>
          <p:cNvPr id="578" name="TextBox 577">
            <a:extLst>
              <a:ext uri="{FF2B5EF4-FFF2-40B4-BE49-F238E27FC236}">
                <a16:creationId xmlns:a16="http://schemas.microsoft.com/office/drawing/2014/main" id="{1356743C-3ABA-9549-9111-F7EA0E139CBD}"/>
              </a:ext>
            </a:extLst>
          </p:cNvPr>
          <p:cNvSpPr txBox="1"/>
          <p:nvPr/>
        </p:nvSpPr>
        <p:spPr>
          <a:xfrm>
            <a:off x="7102350" y="3536686"/>
            <a:ext cx="293350"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4 hour</a:t>
            </a:r>
          </a:p>
        </p:txBody>
      </p:sp>
      <p:cxnSp>
        <p:nvCxnSpPr>
          <p:cNvPr id="579" name="Straight Connector 578">
            <a:extLst>
              <a:ext uri="{FF2B5EF4-FFF2-40B4-BE49-F238E27FC236}">
                <a16:creationId xmlns:a16="http://schemas.microsoft.com/office/drawing/2014/main" id="{16B5876C-EBC1-5640-BC88-6E8C89F93E7D}"/>
              </a:ext>
            </a:extLst>
          </p:cNvPr>
          <p:cNvCxnSpPr>
            <a:cxnSpLocks/>
          </p:cNvCxnSpPr>
          <p:nvPr/>
        </p:nvCxnSpPr>
        <p:spPr>
          <a:xfrm flipV="1">
            <a:off x="7251977" y="3468864"/>
            <a:ext cx="447" cy="36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0" name="TextBox 579">
            <a:extLst>
              <a:ext uri="{FF2B5EF4-FFF2-40B4-BE49-F238E27FC236}">
                <a16:creationId xmlns:a16="http://schemas.microsoft.com/office/drawing/2014/main" id="{C673F695-1CE5-EF4F-8328-61163550CF48}"/>
              </a:ext>
            </a:extLst>
          </p:cNvPr>
          <p:cNvSpPr txBox="1"/>
          <p:nvPr/>
        </p:nvSpPr>
        <p:spPr>
          <a:xfrm>
            <a:off x="7435725" y="3536686"/>
            <a:ext cx="293350"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6 hour</a:t>
            </a:r>
          </a:p>
        </p:txBody>
      </p:sp>
      <p:cxnSp>
        <p:nvCxnSpPr>
          <p:cNvPr id="581" name="Straight Connector 580">
            <a:extLst>
              <a:ext uri="{FF2B5EF4-FFF2-40B4-BE49-F238E27FC236}">
                <a16:creationId xmlns:a16="http://schemas.microsoft.com/office/drawing/2014/main" id="{07E61408-9CA3-6E47-BF0B-EAEAA1682F77}"/>
              </a:ext>
            </a:extLst>
          </p:cNvPr>
          <p:cNvCxnSpPr>
            <a:cxnSpLocks/>
          </p:cNvCxnSpPr>
          <p:nvPr/>
        </p:nvCxnSpPr>
        <p:spPr>
          <a:xfrm flipV="1">
            <a:off x="7585352" y="3468864"/>
            <a:ext cx="447" cy="36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2" name="TextBox 581">
            <a:extLst>
              <a:ext uri="{FF2B5EF4-FFF2-40B4-BE49-F238E27FC236}">
                <a16:creationId xmlns:a16="http://schemas.microsoft.com/office/drawing/2014/main" id="{0145BB9D-F486-8947-A2BA-3418B5825F56}"/>
              </a:ext>
            </a:extLst>
          </p:cNvPr>
          <p:cNvSpPr txBox="1"/>
          <p:nvPr/>
        </p:nvSpPr>
        <p:spPr>
          <a:xfrm>
            <a:off x="7772275" y="3536686"/>
            <a:ext cx="293350"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8 hour</a:t>
            </a:r>
          </a:p>
        </p:txBody>
      </p:sp>
      <p:cxnSp>
        <p:nvCxnSpPr>
          <p:cNvPr id="583" name="Straight Connector 582">
            <a:extLst>
              <a:ext uri="{FF2B5EF4-FFF2-40B4-BE49-F238E27FC236}">
                <a16:creationId xmlns:a16="http://schemas.microsoft.com/office/drawing/2014/main" id="{B13689E9-7168-464C-BE82-EAC274F955DF}"/>
              </a:ext>
            </a:extLst>
          </p:cNvPr>
          <p:cNvCxnSpPr>
            <a:cxnSpLocks/>
          </p:cNvCxnSpPr>
          <p:nvPr/>
        </p:nvCxnSpPr>
        <p:spPr>
          <a:xfrm flipV="1">
            <a:off x="7921902" y="3468864"/>
            <a:ext cx="447" cy="36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584" name="Group 583">
            <a:extLst>
              <a:ext uri="{FF2B5EF4-FFF2-40B4-BE49-F238E27FC236}">
                <a16:creationId xmlns:a16="http://schemas.microsoft.com/office/drawing/2014/main" id="{32C95E9A-E857-5340-A90E-6BE735E701D5}"/>
              </a:ext>
            </a:extLst>
          </p:cNvPr>
          <p:cNvGrpSpPr/>
          <p:nvPr/>
        </p:nvGrpSpPr>
        <p:grpSpPr>
          <a:xfrm>
            <a:off x="6887860" y="2841625"/>
            <a:ext cx="58002" cy="72000"/>
            <a:chOff x="1021498" y="3048000"/>
            <a:chExt cx="58002" cy="125314"/>
          </a:xfrm>
        </p:grpSpPr>
        <p:cxnSp>
          <p:nvCxnSpPr>
            <p:cNvPr id="585" name="Straight Connector 584">
              <a:extLst>
                <a:ext uri="{FF2B5EF4-FFF2-40B4-BE49-F238E27FC236}">
                  <a16:creationId xmlns:a16="http://schemas.microsoft.com/office/drawing/2014/main" id="{EB9D2457-F796-5645-8A95-F526A291EB73}"/>
                </a:ext>
              </a:extLst>
            </p:cNvPr>
            <p:cNvCxnSpPr>
              <a:cxnSpLocks/>
            </p:cNvCxnSpPr>
            <p:nvPr/>
          </p:nvCxnSpPr>
          <p:spPr>
            <a:xfrm flipV="1">
              <a:off x="1050499" y="3048000"/>
              <a:ext cx="0" cy="121864"/>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586" name="Straight Connector 585">
              <a:extLst>
                <a:ext uri="{FF2B5EF4-FFF2-40B4-BE49-F238E27FC236}">
                  <a16:creationId xmlns:a16="http://schemas.microsoft.com/office/drawing/2014/main" id="{2485AF50-FB2F-8947-9A1A-99F14F0831D2}"/>
                </a:ext>
              </a:extLst>
            </p:cNvPr>
            <p:cNvCxnSpPr>
              <a:cxnSpLocks/>
            </p:cNvCxnSpPr>
            <p:nvPr/>
          </p:nvCxnSpPr>
          <p:spPr>
            <a:xfrm flipH="1">
              <a:off x="1021498" y="3173314"/>
              <a:ext cx="58002"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587" name="TextBox 586">
            <a:extLst>
              <a:ext uri="{FF2B5EF4-FFF2-40B4-BE49-F238E27FC236}">
                <a16:creationId xmlns:a16="http://schemas.microsoft.com/office/drawing/2014/main" id="{DEB987A8-F364-8244-89AD-4FC9D5438D02}"/>
              </a:ext>
            </a:extLst>
          </p:cNvPr>
          <p:cNvSpPr txBox="1"/>
          <p:nvPr/>
        </p:nvSpPr>
        <p:spPr>
          <a:xfrm>
            <a:off x="6130247" y="1636380"/>
            <a:ext cx="136256" cy="153888"/>
          </a:xfrm>
          <a:prstGeom prst="rect">
            <a:avLst/>
          </a:prstGeom>
          <a:noFill/>
        </p:spPr>
        <p:txBody>
          <a:bodyPr wrap="none" lIns="0" tIns="0" rIns="0" bIns="0" rtlCol="0">
            <a:spAutoFit/>
          </a:bodyPr>
          <a:lstStyle/>
          <a:p>
            <a:pPr algn="ctr"/>
            <a:r>
              <a:rPr lang="en-GB" sz="1000" b="1" dirty="0">
                <a:latin typeface="Arial" panose="020B0604020202020204" pitchFamily="34" charset="0"/>
                <a:ea typeface="Aileron" charset="0"/>
                <a:cs typeface="Arial" panose="020B0604020202020204" pitchFamily="34" charset="0"/>
              </a:rPr>
              <a:t>C)</a:t>
            </a:r>
          </a:p>
        </p:txBody>
      </p:sp>
      <p:grpSp>
        <p:nvGrpSpPr>
          <p:cNvPr id="588" name="Group 587">
            <a:extLst>
              <a:ext uri="{FF2B5EF4-FFF2-40B4-BE49-F238E27FC236}">
                <a16:creationId xmlns:a16="http://schemas.microsoft.com/office/drawing/2014/main" id="{8659ED07-A06E-3840-BC1F-80F22C47CA53}"/>
              </a:ext>
            </a:extLst>
          </p:cNvPr>
          <p:cNvGrpSpPr/>
          <p:nvPr/>
        </p:nvGrpSpPr>
        <p:grpSpPr>
          <a:xfrm>
            <a:off x="7221235" y="2809875"/>
            <a:ext cx="58002" cy="108000"/>
            <a:chOff x="1021498" y="3048000"/>
            <a:chExt cx="58002" cy="125314"/>
          </a:xfrm>
        </p:grpSpPr>
        <p:cxnSp>
          <p:nvCxnSpPr>
            <p:cNvPr id="589" name="Straight Connector 588">
              <a:extLst>
                <a:ext uri="{FF2B5EF4-FFF2-40B4-BE49-F238E27FC236}">
                  <a16:creationId xmlns:a16="http://schemas.microsoft.com/office/drawing/2014/main" id="{C2DFDA23-5188-6241-A93A-DEC68A0D5FFB}"/>
                </a:ext>
              </a:extLst>
            </p:cNvPr>
            <p:cNvCxnSpPr>
              <a:cxnSpLocks/>
            </p:cNvCxnSpPr>
            <p:nvPr/>
          </p:nvCxnSpPr>
          <p:spPr>
            <a:xfrm flipV="1">
              <a:off x="1050499" y="3048000"/>
              <a:ext cx="0" cy="121864"/>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590" name="Straight Connector 589">
              <a:extLst>
                <a:ext uri="{FF2B5EF4-FFF2-40B4-BE49-F238E27FC236}">
                  <a16:creationId xmlns:a16="http://schemas.microsoft.com/office/drawing/2014/main" id="{CAF9E2A7-48C5-C74D-9894-7F3A909FB423}"/>
                </a:ext>
              </a:extLst>
            </p:cNvPr>
            <p:cNvCxnSpPr>
              <a:cxnSpLocks/>
            </p:cNvCxnSpPr>
            <p:nvPr/>
          </p:nvCxnSpPr>
          <p:spPr>
            <a:xfrm flipH="1">
              <a:off x="1021498" y="3173314"/>
              <a:ext cx="58002"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591" name="Group 590">
            <a:extLst>
              <a:ext uri="{FF2B5EF4-FFF2-40B4-BE49-F238E27FC236}">
                <a16:creationId xmlns:a16="http://schemas.microsoft.com/office/drawing/2014/main" id="{CC40AB7D-35A3-DD45-80FD-31AC2790630F}"/>
              </a:ext>
            </a:extLst>
          </p:cNvPr>
          <p:cNvGrpSpPr/>
          <p:nvPr/>
        </p:nvGrpSpPr>
        <p:grpSpPr>
          <a:xfrm>
            <a:off x="7560960" y="3054350"/>
            <a:ext cx="58002" cy="72000"/>
            <a:chOff x="1021498" y="3048000"/>
            <a:chExt cx="58002" cy="125314"/>
          </a:xfrm>
        </p:grpSpPr>
        <p:cxnSp>
          <p:nvCxnSpPr>
            <p:cNvPr id="592" name="Straight Connector 591">
              <a:extLst>
                <a:ext uri="{FF2B5EF4-FFF2-40B4-BE49-F238E27FC236}">
                  <a16:creationId xmlns:a16="http://schemas.microsoft.com/office/drawing/2014/main" id="{31D51711-5E5D-124F-9C00-10BDD63676C3}"/>
                </a:ext>
              </a:extLst>
            </p:cNvPr>
            <p:cNvCxnSpPr>
              <a:cxnSpLocks/>
            </p:cNvCxnSpPr>
            <p:nvPr/>
          </p:nvCxnSpPr>
          <p:spPr>
            <a:xfrm flipV="1">
              <a:off x="1050499" y="3048000"/>
              <a:ext cx="0" cy="121864"/>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593" name="Straight Connector 592">
              <a:extLst>
                <a:ext uri="{FF2B5EF4-FFF2-40B4-BE49-F238E27FC236}">
                  <a16:creationId xmlns:a16="http://schemas.microsoft.com/office/drawing/2014/main" id="{7B588456-019B-C842-94AE-42E5A07B5C2A}"/>
                </a:ext>
              </a:extLst>
            </p:cNvPr>
            <p:cNvCxnSpPr>
              <a:cxnSpLocks/>
            </p:cNvCxnSpPr>
            <p:nvPr/>
          </p:nvCxnSpPr>
          <p:spPr>
            <a:xfrm flipH="1">
              <a:off x="1021498" y="3173314"/>
              <a:ext cx="58002"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594" name="Group 593">
            <a:extLst>
              <a:ext uri="{FF2B5EF4-FFF2-40B4-BE49-F238E27FC236}">
                <a16:creationId xmlns:a16="http://schemas.microsoft.com/office/drawing/2014/main" id="{4EFAE15F-3F26-9A41-8FB6-2D32F9D1EDE0}"/>
              </a:ext>
            </a:extLst>
          </p:cNvPr>
          <p:cNvGrpSpPr/>
          <p:nvPr/>
        </p:nvGrpSpPr>
        <p:grpSpPr>
          <a:xfrm>
            <a:off x="7897510" y="3181350"/>
            <a:ext cx="58002" cy="36000"/>
            <a:chOff x="1021498" y="3048000"/>
            <a:chExt cx="58002" cy="125314"/>
          </a:xfrm>
        </p:grpSpPr>
        <p:cxnSp>
          <p:nvCxnSpPr>
            <p:cNvPr id="595" name="Straight Connector 594">
              <a:extLst>
                <a:ext uri="{FF2B5EF4-FFF2-40B4-BE49-F238E27FC236}">
                  <a16:creationId xmlns:a16="http://schemas.microsoft.com/office/drawing/2014/main" id="{C55C2277-AC4D-3342-AB12-0C81D6CFA8AC}"/>
                </a:ext>
              </a:extLst>
            </p:cNvPr>
            <p:cNvCxnSpPr>
              <a:cxnSpLocks/>
            </p:cNvCxnSpPr>
            <p:nvPr/>
          </p:nvCxnSpPr>
          <p:spPr>
            <a:xfrm flipV="1">
              <a:off x="1050499" y="3048000"/>
              <a:ext cx="0" cy="121864"/>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596" name="Straight Connector 595">
              <a:extLst>
                <a:ext uri="{FF2B5EF4-FFF2-40B4-BE49-F238E27FC236}">
                  <a16:creationId xmlns:a16="http://schemas.microsoft.com/office/drawing/2014/main" id="{004C71B5-5D82-634D-94EF-0F608FE7E72D}"/>
                </a:ext>
              </a:extLst>
            </p:cNvPr>
            <p:cNvCxnSpPr>
              <a:cxnSpLocks/>
            </p:cNvCxnSpPr>
            <p:nvPr/>
          </p:nvCxnSpPr>
          <p:spPr>
            <a:xfrm flipH="1">
              <a:off x="1021498" y="3173314"/>
              <a:ext cx="58002"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597" name="TextBox 596">
            <a:extLst>
              <a:ext uri="{FF2B5EF4-FFF2-40B4-BE49-F238E27FC236}">
                <a16:creationId xmlns:a16="http://schemas.microsoft.com/office/drawing/2014/main" id="{A13D0DDD-F70B-8C42-8E3A-079001306754}"/>
              </a:ext>
            </a:extLst>
          </p:cNvPr>
          <p:cNvSpPr txBox="1"/>
          <p:nvPr/>
        </p:nvSpPr>
        <p:spPr>
          <a:xfrm>
            <a:off x="7226278" y="2942961"/>
            <a:ext cx="40075" cy="123111"/>
          </a:xfrm>
          <a:prstGeom prst="rect">
            <a:avLst/>
          </a:prstGeom>
          <a:noFill/>
        </p:spPr>
        <p:txBody>
          <a:bodyPr wrap="none" lIns="0" tIns="0" rIns="0" bIns="0" rtlCol="0">
            <a:spAutoFit/>
          </a:bodyPr>
          <a:lstStyle/>
          <a:p>
            <a:pPr algn="ctr"/>
            <a:r>
              <a:rPr lang="en-GB" sz="800" b="1" dirty="0">
                <a:latin typeface="Arial" panose="020B0604020202020204" pitchFamily="34" charset="0"/>
                <a:ea typeface="Aileron" charset="0"/>
                <a:cs typeface="Arial" panose="020B0604020202020204" pitchFamily="34" charset="0"/>
              </a:rPr>
              <a:t>*</a:t>
            </a:r>
          </a:p>
        </p:txBody>
      </p:sp>
      <p:sp>
        <p:nvSpPr>
          <p:cNvPr id="598" name="TextBox 597">
            <a:extLst>
              <a:ext uri="{FF2B5EF4-FFF2-40B4-BE49-F238E27FC236}">
                <a16:creationId xmlns:a16="http://schemas.microsoft.com/office/drawing/2014/main" id="{1100CB7D-336E-074A-AC1E-B98BC6B4D616}"/>
              </a:ext>
            </a:extLst>
          </p:cNvPr>
          <p:cNvSpPr txBox="1"/>
          <p:nvPr/>
        </p:nvSpPr>
        <p:spPr>
          <a:xfrm>
            <a:off x="7572353" y="3142986"/>
            <a:ext cx="40075" cy="123111"/>
          </a:xfrm>
          <a:prstGeom prst="rect">
            <a:avLst/>
          </a:prstGeom>
          <a:noFill/>
        </p:spPr>
        <p:txBody>
          <a:bodyPr wrap="none" lIns="0" tIns="0" rIns="0" bIns="0" rtlCol="0">
            <a:spAutoFit/>
          </a:bodyPr>
          <a:lstStyle/>
          <a:p>
            <a:pPr algn="ctr"/>
            <a:r>
              <a:rPr lang="en-GB" sz="800" b="1" dirty="0">
                <a:latin typeface="Arial" panose="020B0604020202020204" pitchFamily="34" charset="0"/>
                <a:ea typeface="Aileron" charset="0"/>
                <a:cs typeface="Arial" panose="020B0604020202020204" pitchFamily="34" charset="0"/>
              </a:rPr>
              <a:t>*</a:t>
            </a:r>
          </a:p>
        </p:txBody>
      </p:sp>
      <p:sp>
        <p:nvSpPr>
          <p:cNvPr id="599" name="TextBox 598">
            <a:extLst>
              <a:ext uri="{FF2B5EF4-FFF2-40B4-BE49-F238E27FC236}">
                <a16:creationId xmlns:a16="http://schemas.microsoft.com/office/drawing/2014/main" id="{1633A4D6-2841-FF46-BDA3-477344E96C93}"/>
              </a:ext>
            </a:extLst>
          </p:cNvPr>
          <p:cNvSpPr txBox="1"/>
          <p:nvPr/>
        </p:nvSpPr>
        <p:spPr>
          <a:xfrm>
            <a:off x="6559528" y="3257286"/>
            <a:ext cx="40075" cy="123111"/>
          </a:xfrm>
          <a:prstGeom prst="rect">
            <a:avLst/>
          </a:prstGeom>
          <a:noFill/>
        </p:spPr>
        <p:txBody>
          <a:bodyPr wrap="none" lIns="0" tIns="0" rIns="0" bIns="0" rtlCol="0">
            <a:spAutoFit/>
          </a:bodyPr>
          <a:lstStyle/>
          <a:p>
            <a:pPr algn="ctr"/>
            <a:r>
              <a:rPr lang="en-GB" sz="800" b="1" dirty="0">
                <a:latin typeface="Arial" panose="020B0604020202020204" pitchFamily="34" charset="0"/>
                <a:ea typeface="Aileron" charset="0"/>
                <a:cs typeface="Arial" panose="020B0604020202020204" pitchFamily="34" charset="0"/>
              </a:rPr>
              <a:t>*</a:t>
            </a:r>
          </a:p>
        </p:txBody>
      </p:sp>
      <p:grpSp>
        <p:nvGrpSpPr>
          <p:cNvPr id="600" name="Group 599">
            <a:extLst>
              <a:ext uri="{FF2B5EF4-FFF2-40B4-BE49-F238E27FC236}">
                <a16:creationId xmlns:a16="http://schemas.microsoft.com/office/drawing/2014/main" id="{0F0BF354-E356-A949-9683-E0245C9FDD8D}"/>
              </a:ext>
            </a:extLst>
          </p:cNvPr>
          <p:cNvGrpSpPr/>
          <p:nvPr/>
        </p:nvGrpSpPr>
        <p:grpSpPr>
          <a:xfrm>
            <a:off x="6548135" y="3178175"/>
            <a:ext cx="58002" cy="72000"/>
            <a:chOff x="1021498" y="3048000"/>
            <a:chExt cx="58002" cy="125314"/>
          </a:xfrm>
        </p:grpSpPr>
        <p:cxnSp>
          <p:nvCxnSpPr>
            <p:cNvPr id="601" name="Straight Connector 600">
              <a:extLst>
                <a:ext uri="{FF2B5EF4-FFF2-40B4-BE49-F238E27FC236}">
                  <a16:creationId xmlns:a16="http://schemas.microsoft.com/office/drawing/2014/main" id="{806F65BC-E3AD-F940-AF85-5F68515B9C48}"/>
                </a:ext>
              </a:extLst>
            </p:cNvPr>
            <p:cNvCxnSpPr>
              <a:cxnSpLocks/>
            </p:cNvCxnSpPr>
            <p:nvPr/>
          </p:nvCxnSpPr>
          <p:spPr>
            <a:xfrm flipV="1">
              <a:off x="1050499" y="3048000"/>
              <a:ext cx="0" cy="121864"/>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602" name="Straight Connector 601">
              <a:extLst>
                <a:ext uri="{FF2B5EF4-FFF2-40B4-BE49-F238E27FC236}">
                  <a16:creationId xmlns:a16="http://schemas.microsoft.com/office/drawing/2014/main" id="{752B104B-2299-A644-9810-5C3B24F2613D}"/>
                </a:ext>
              </a:extLst>
            </p:cNvPr>
            <p:cNvCxnSpPr>
              <a:cxnSpLocks/>
            </p:cNvCxnSpPr>
            <p:nvPr/>
          </p:nvCxnSpPr>
          <p:spPr>
            <a:xfrm flipH="1">
              <a:off x="1021498" y="3173314"/>
              <a:ext cx="58002"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604" name="Oval 603">
            <a:extLst>
              <a:ext uri="{FF2B5EF4-FFF2-40B4-BE49-F238E27FC236}">
                <a16:creationId xmlns:a16="http://schemas.microsoft.com/office/drawing/2014/main" id="{C09317DB-EEE4-754E-B4A3-80386DB3E002}"/>
              </a:ext>
            </a:extLst>
          </p:cNvPr>
          <p:cNvSpPr/>
          <p:nvPr/>
        </p:nvSpPr>
        <p:spPr>
          <a:xfrm>
            <a:off x="6884286" y="2788616"/>
            <a:ext cx="63748" cy="63748"/>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605" name="Oval 604">
            <a:extLst>
              <a:ext uri="{FF2B5EF4-FFF2-40B4-BE49-F238E27FC236}">
                <a16:creationId xmlns:a16="http://schemas.microsoft.com/office/drawing/2014/main" id="{FD5F7F84-FA49-3140-BBBC-BF0DC59506C7}"/>
              </a:ext>
            </a:extLst>
          </p:cNvPr>
          <p:cNvSpPr/>
          <p:nvPr/>
        </p:nvSpPr>
        <p:spPr>
          <a:xfrm>
            <a:off x="7217661" y="2766391"/>
            <a:ext cx="63748" cy="63748"/>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606" name="Oval 605">
            <a:extLst>
              <a:ext uri="{FF2B5EF4-FFF2-40B4-BE49-F238E27FC236}">
                <a16:creationId xmlns:a16="http://schemas.microsoft.com/office/drawing/2014/main" id="{AB776F90-001F-9641-A76E-929E9C4500E3}"/>
              </a:ext>
            </a:extLst>
          </p:cNvPr>
          <p:cNvSpPr/>
          <p:nvPr/>
        </p:nvSpPr>
        <p:spPr>
          <a:xfrm>
            <a:off x="7557386" y="3014041"/>
            <a:ext cx="63748" cy="63748"/>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607" name="Oval 606">
            <a:extLst>
              <a:ext uri="{FF2B5EF4-FFF2-40B4-BE49-F238E27FC236}">
                <a16:creationId xmlns:a16="http://schemas.microsoft.com/office/drawing/2014/main" id="{E05AE59D-7909-1845-9AFE-ABDD6AC9AA3C}"/>
              </a:ext>
            </a:extLst>
          </p:cNvPr>
          <p:cNvSpPr/>
          <p:nvPr/>
        </p:nvSpPr>
        <p:spPr>
          <a:xfrm>
            <a:off x="7893936" y="3121991"/>
            <a:ext cx="63748" cy="63748"/>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608" name="Oval 607">
            <a:extLst>
              <a:ext uri="{FF2B5EF4-FFF2-40B4-BE49-F238E27FC236}">
                <a16:creationId xmlns:a16="http://schemas.microsoft.com/office/drawing/2014/main" id="{960BB655-52D0-3F48-9013-C9B147C60947}"/>
              </a:ext>
            </a:extLst>
          </p:cNvPr>
          <p:cNvSpPr/>
          <p:nvPr/>
        </p:nvSpPr>
        <p:spPr>
          <a:xfrm>
            <a:off x="6544561" y="3169616"/>
            <a:ext cx="63748" cy="63748"/>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609" name="Group 608">
            <a:extLst>
              <a:ext uri="{FF2B5EF4-FFF2-40B4-BE49-F238E27FC236}">
                <a16:creationId xmlns:a16="http://schemas.microsoft.com/office/drawing/2014/main" id="{411F5200-50E4-6844-9B40-1C8B3C20C2D3}"/>
              </a:ext>
            </a:extLst>
          </p:cNvPr>
          <p:cNvGrpSpPr/>
          <p:nvPr/>
        </p:nvGrpSpPr>
        <p:grpSpPr>
          <a:xfrm flipV="1">
            <a:off x="7897510" y="2784987"/>
            <a:ext cx="58002" cy="108000"/>
            <a:chOff x="1021498" y="3048000"/>
            <a:chExt cx="58002" cy="125314"/>
          </a:xfrm>
        </p:grpSpPr>
        <p:cxnSp>
          <p:nvCxnSpPr>
            <p:cNvPr id="610" name="Straight Connector 609">
              <a:extLst>
                <a:ext uri="{FF2B5EF4-FFF2-40B4-BE49-F238E27FC236}">
                  <a16:creationId xmlns:a16="http://schemas.microsoft.com/office/drawing/2014/main" id="{8EE2E2FB-E2EE-0E48-B980-E76D41716664}"/>
                </a:ext>
              </a:extLst>
            </p:cNvPr>
            <p:cNvCxnSpPr>
              <a:cxnSpLocks/>
            </p:cNvCxnSpPr>
            <p:nvPr/>
          </p:nvCxnSpPr>
          <p:spPr>
            <a:xfrm flipV="1">
              <a:off x="1050499" y="3048000"/>
              <a:ext cx="0" cy="12186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11" name="Straight Connector 610">
              <a:extLst>
                <a:ext uri="{FF2B5EF4-FFF2-40B4-BE49-F238E27FC236}">
                  <a16:creationId xmlns:a16="http://schemas.microsoft.com/office/drawing/2014/main" id="{A2B515DC-61FB-154F-80C4-32A12AB4940D}"/>
                </a:ext>
              </a:extLst>
            </p:cNvPr>
            <p:cNvCxnSpPr>
              <a:cxnSpLocks/>
            </p:cNvCxnSpPr>
            <p:nvPr/>
          </p:nvCxnSpPr>
          <p:spPr>
            <a:xfrm flipH="1">
              <a:off x="1021498" y="3173314"/>
              <a:ext cx="5800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612" name="Group 611">
            <a:extLst>
              <a:ext uri="{FF2B5EF4-FFF2-40B4-BE49-F238E27FC236}">
                <a16:creationId xmlns:a16="http://schemas.microsoft.com/office/drawing/2014/main" id="{D18992DA-DA12-B549-80B0-83557C69252F}"/>
              </a:ext>
            </a:extLst>
          </p:cNvPr>
          <p:cNvGrpSpPr/>
          <p:nvPr/>
        </p:nvGrpSpPr>
        <p:grpSpPr>
          <a:xfrm flipV="1">
            <a:off x="7560960" y="2647950"/>
            <a:ext cx="58002" cy="144000"/>
            <a:chOff x="1021498" y="3048000"/>
            <a:chExt cx="58002" cy="125314"/>
          </a:xfrm>
        </p:grpSpPr>
        <p:cxnSp>
          <p:nvCxnSpPr>
            <p:cNvPr id="613" name="Straight Connector 612">
              <a:extLst>
                <a:ext uri="{FF2B5EF4-FFF2-40B4-BE49-F238E27FC236}">
                  <a16:creationId xmlns:a16="http://schemas.microsoft.com/office/drawing/2014/main" id="{4A200228-C58F-5648-A518-AD5DB8A83E66}"/>
                </a:ext>
              </a:extLst>
            </p:cNvPr>
            <p:cNvCxnSpPr>
              <a:cxnSpLocks/>
            </p:cNvCxnSpPr>
            <p:nvPr/>
          </p:nvCxnSpPr>
          <p:spPr>
            <a:xfrm flipV="1">
              <a:off x="1050499" y="3048000"/>
              <a:ext cx="0" cy="12186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14" name="Straight Connector 613">
              <a:extLst>
                <a:ext uri="{FF2B5EF4-FFF2-40B4-BE49-F238E27FC236}">
                  <a16:creationId xmlns:a16="http://schemas.microsoft.com/office/drawing/2014/main" id="{74A9EE37-0F48-2D4C-83B9-6956F1AC47C3}"/>
                </a:ext>
              </a:extLst>
            </p:cNvPr>
            <p:cNvCxnSpPr>
              <a:cxnSpLocks/>
            </p:cNvCxnSpPr>
            <p:nvPr/>
          </p:nvCxnSpPr>
          <p:spPr>
            <a:xfrm flipH="1">
              <a:off x="1021498" y="3173314"/>
              <a:ext cx="5800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615" name="Group 614">
            <a:extLst>
              <a:ext uri="{FF2B5EF4-FFF2-40B4-BE49-F238E27FC236}">
                <a16:creationId xmlns:a16="http://schemas.microsoft.com/office/drawing/2014/main" id="{EBF34DDE-2131-4F48-AC3C-4CD3B6664955}"/>
              </a:ext>
            </a:extLst>
          </p:cNvPr>
          <p:cNvGrpSpPr/>
          <p:nvPr/>
        </p:nvGrpSpPr>
        <p:grpSpPr>
          <a:xfrm flipV="1">
            <a:off x="7221235" y="2244725"/>
            <a:ext cx="58002" cy="180000"/>
            <a:chOff x="1021498" y="3048000"/>
            <a:chExt cx="58002" cy="125314"/>
          </a:xfrm>
        </p:grpSpPr>
        <p:cxnSp>
          <p:nvCxnSpPr>
            <p:cNvPr id="616" name="Straight Connector 615">
              <a:extLst>
                <a:ext uri="{FF2B5EF4-FFF2-40B4-BE49-F238E27FC236}">
                  <a16:creationId xmlns:a16="http://schemas.microsoft.com/office/drawing/2014/main" id="{7DE23A5F-8144-E143-801E-BC1E639ADBDF}"/>
                </a:ext>
              </a:extLst>
            </p:cNvPr>
            <p:cNvCxnSpPr>
              <a:cxnSpLocks/>
            </p:cNvCxnSpPr>
            <p:nvPr/>
          </p:nvCxnSpPr>
          <p:spPr>
            <a:xfrm flipV="1">
              <a:off x="1050499" y="3048000"/>
              <a:ext cx="0" cy="12186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17" name="Straight Connector 616">
              <a:extLst>
                <a:ext uri="{FF2B5EF4-FFF2-40B4-BE49-F238E27FC236}">
                  <a16:creationId xmlns:a16="http://schemas.microsoft.com/office/drawing/2014/main" id="{7A7B4DEC-5497-EC4E-A799-D028E3711912}"/>
                </a:ext>
              </a:extLst>
            </p:cNvPr>
            <p:cNvCxnSpPr>
              <a:cxnSpLocks/>
            </p:cNvCxnSpPr>
            <p:nvPr/>
          </p:nvCxnSpPr>
          <p:spPr>
            <a:xfrm flipH="1">
              <a:off x="1021498" y="3173314"/>
              <a:ext cx="5800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618" name="Group 617">
            <a:extLst>
              <a:ext uri="{FF2B5EF4-FFF2-40B4-BE49-F238E27FC236}">
                <a16:creationId xmlns:a16="http://schemas.microsoft.com/office/drawing/2014/main" id="{A8655149-2424-FC4A-9354-DA4378D74950}"/>
              </a:ext>
            </a:extLst>
          </p:cNvPr>
          <p:cNvGrpSpPr/>
          <p:nvPr/>
        </p:nvGrpSpPr>
        <p:grpSpPr>
          <a:xfrm flipV="1">
            <a:off x="6887860" y="2371725"/>
            <a:ext cx="58002" cy="144000"/>
            <a:chOff x="1021498" y="3048000"/>
            <a:chExt cx="58002" cy="125314"/>
          </a:xfrm>
        </p:grpSpPr>
        <p:cxnSp>
          <p:nvCxnSpPr>
            <p:cNvPr id="619" name="Straight Connector 618">
              <a:extLst>
                <a:ext uri="{FF2B5EF4-FFF2-40B4-BE49-F238E27FC236}">
                  <a16:creationId xmlns:a16="http://schemas.microsoft.com/office/drawing/2014/main" id="{19825F2C-54D5-7A43-AA15-02B0B7E146F1}"/>
                </a:ext>
              </a:extLst>
            </p:cNvPr>
            <p:cNvCxnSpPr>
              <a:cxnSpLocks/>
            </p:cNvCxnSpPr>
            <p:nvPr/>
          </p:nvCxnSpPr>
          <p:spPr>
            <a:xfrm flipV="1">
              <a:off x="1050499" y="3048000"/>
              <a:ext cx="0" cy="12186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20" name="Straight Connector 619">
              <a:extLst>
                <a:ext uri="{FF2B5EF4-FFF2-40B4-BE49-F238E27FC236}">
                  <a16:creationId xmlns:a16="http://schemas.microsoft.com/office/drawing/2014/main" id="{2EBC6E23-018E-7646-8ABE-F1A79335ED37}"/>
                </a:ext>
              </a:extLst>
            </p:cNvPr>
            <p:cNvCxnSpPr>
              <a:cxnSpLocks/>
            </p:cNvCxnSpPr>
            <p:nvPr/>
          </p:nvCxnSpPr>
          <p:spPr>
            <a:xfrm flipH="1">
              <a:off x="1021498" y="3173314"/>
              <a:ext cx="5800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621" name="Group 620">
            <a:extLst>
              <a:ext uri="{FF2B5EF4-FFF2-40B4-BE49-F238E27FC236}">
                <a16:creationId xmlns:a16="http://schemas.microsoft.com/office/drawing/2014/main" id="{3812ED93-1C67-9D4E-9D54-1655F69A46EE}"/>
              </a:ext>
            </a:extLst>
          </p:cNvPr>
          <p:cNvGrpSpPr/>
          <p:nvPr/>
        </p:nvGrpSpPr>
        <p:grpSpPr>
          <a:xfrm flipH="1" flipV="1">
            <a:off x="6548135" y="2863850"/>
            <a:ext cx="58002" cy="72000"/>
            <a:chOff x="1021498" y="3048000"/>
            <a:chExt cx="58002" cy="125314"/>
          </a:xfrm>
        </p:grpSpPr>
        <p:cxnSp>
          <p:nvCxnSpPr>
            <p:cNvPr id="622" name="Straight Connector 621">
              <a:extLst>
                <a:ext uri="{FF2B5EF4-FFF2-40B4-BE49-F238E27FC236}">
                  <a16:creationId xmlns:a16="http://schemas.microsoft.com/office/drawing/2014/main" id="{35E04B4D-EE91-4A45-8BA6-03256F2BFF01}"/>
                </a:ext>
              </a:extLst>
            </p:cNvPr>
            <p:cNvCxnSpPr>
              <a:cxnSpLocks/>
            </p:cNvCxnSpPr>
            <p:nvPr/>
          </p:nvCxnSpPr>
          <p:spPr>
            <a:xfrm flipV="1">
              <a:off x="1050499" y="3048000"/>
              <a:ext cx="0" cy="12186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23" name="Straight Connector 622">
              <a:extLst>
                <a:ext uri="{FF2B5EF4-FFF2-40B4-BE49-F238E27FC236}">
                  <a16:creationId xmlns:a16="http://schemas.microsoft.com/office/drawing/2014/main" id="{02B71BC8-E4A8-154B-8709-79A730C6848D}"/>
                </a:ext>
              </a:extLst>
            </p:cNvPr>
            <p:cNvCxnSpPr>
              <a:cxnSpLocks/>
            </p:cNvCxnSpPr>
            <p:nvPr/>
          </p:nvCxnSpPr>
          <p:spPr>
            <a:xfrm flipH="1">
              <a:off x="1021498" y="3173314"/>
              <a:ext cx="5800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624" name="Oval 623">
            <a:extLst>
              <a:ext uri="{FF2B5EF4-FFF2-40B4-BE49-F238E27FC236}">
                <a16:creationId xmlns:a16="http://schemas.microsoft.com/office/drawing/2014/main" id="{636D6184-E22E-CF46-B21D-73F3F5EA35DA}"/>
              </a:ext>
            </a:extLst>
          </p:cNvPr>
          <p:cNvSpPr/>
          <p:nvPr/>
        </p:nvSpPr>
        <p:spPr>
          <a:xfrm>
            <a:off x="7893936" y="2880699"/>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625" name="Oval 624">
            <a:extLst>
              <a:ext uri="{FF2B5EF4-FFF2-40B4-BE49-F238E27FC236}">
                <a16:creationId xmlns:a16="http://schemas.microsoft.com/office/drawing/2014/main" id="{9DAA788A-6C5A-4247-9CC6-F01C3E3E7AF7}"/>
              </a:ext>
            </a:extLst>
          </p:cNvPr>
          <p:cNvSpPr/>
          <p:nvPr/>
        </p:nvSpPr>
        <p:spPr>
          <a:xfrm>
            <a:off x="7557386" y="2740991"/>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626" name="Oval 625">
            <a:extLst>
              <a:ext uri="{FF2B5EF4-FFF2-40B4-BE49-F238E27FC236}">
                <a16:creationId xmlns:a16="http://schemas.microsoft.com/office/drawing/2014/main" id="{2B4C5CF3-DBB3-564F-967E-034715B1B952}"/>
              </a:ext>
            </a:extLst>
          </p:cNvPr>
          <p:cNvSpPr/>
          <p:nvPr/>
        </p:nvSpPr>
        <p:spPr>
          <a:xfrm>
            <a:off x="7217661" y="2359991"/>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627" name="Oval 626">
            <a:extLst>
              <a:ext uri="{FF2B5EF4-FFF2-40B4-BE49-F238E27FC236}">
                <a16:creationId xmlns:a16="http://schemas.microsoft.com/office/drawing/2014/main" id="{6F72638D-5E21-BC4C-BD9D-706B98FDA2F2}"/>
              </a:ext>
            </a:extLst>
          </p:cNvPr>
          <p:cNvSpPr/>
          <p:nvPr/>
        </p:nvSpPr>
        <p:spPr>
          <a:xfrm>
            <a:off x="6884286" y="2455241"/>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628" name="Oval 627">
            <a:extLst>
              <a:ext uri="{FF2B5EF4-FFF2-40B4-BE49-F238E27FC236}">
                <a16:creationId xmlns:a16="http://schemas.microsoft.com/office/drawing/2014/main" id="{46ADD7B3-BE8F-0E4F-B3F8-0E612EF14571}"/>
              </a:ext>
            </a:extLst>
          </p:cNvPr>
          <p:cNvSpPr/>
          <p:nvPr/>
        </p:nvSpPr>
        <p:spPr>
          <a:xfrm>
            <a:off x="6544561" y="2934666"/>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cxnSp>
        <p:nvCxnSpPr>
          <p:cNvPr id="630" name="Straight Connector 629">
            <a:extLst>
              <a:ext uri="{FF2B5EF4-FFF2-40B4-BE49-F238E27FC236}">
                <a16:creationId xmlns:a16="http://schemas.microsoft.com/office/drawing/2014/main" id="{DE0B4105-C5B2-7245-B8FA-CDFC2B52A1E8}"/>
              </a:ext>
            </a:extLst>
          </p:cNvPr>
          <p:cNvCxnSpPr>
            <a:cxnSpLocks/>
          </p:cNvCxnSpPr>
          <p:nvPr/>
        </p:nvCxnSpPr>
        <p:spPr>
          <a:xfrm>
            <a:off x="8402083" y="3467681"/>
            <a:ext cx="153175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31" name="TextBox 630">
            <a:extLst>
              <a:ext uri="{FF2B5EF4-FFF2-40B4-BE49-F238E27FC236}">
                <a16:creationId xmlns:a16="http://schemas.microsoft.com/office/drawing/2014/main" id="{AE6F01EC-8BFC-1847-83B4-433B8AACD1A2}"/>
              </a:ext>
            </a:extLst>
          </p:cNvPr>
          <p:cNvSpPr txBox="1"/>
          <p:nvPr/>
        </p:nvSpPr>
        <p:spPr>
          <a:xfrm>
            <a:off x="8825221" y="1907911"/>
            <a:ext cx="856004" cy="153888"/>
          </a:xfrm>
          <a:prstGeom prst="rect">
            <a:avLst/>
          </a:prstGeom>
          <a:noFill/>
        </p:spPr>
        <p:txBody>
          <a:bodyPr wrap="none" lIns="0" tIns="0" rIns="0" bIns="0" rtlCol="0">
            <a:spAutoFit/>
          </a:bodyPr>
          <a:lstStyle/>
          <a:p>
            <a:pPr algn="ctr"/>
            <a:r>
              <a:rPr lang="en-GB" sz="1000" b="1" dirty="0">
                <a:latin typeface="Arial" panose="020B0604020202020204" pitchFamily="34" charset="0"/>
                <a:ea typeface="Aileron" charset="0"/>
                <a:cs typeface="Arial" panose="020B0604020202020204" pitchFamily="34" charset="0"/>
              </a:rPr>
              <a:t>Control group</a:t>
            </a:r>
          </a:p>
        </p:txBody>
      </p:sp>
      <p:cxnSp>
        <p:nvCxnSpPr>
          <p:cNvPr id="632" name="Straight Connector 631">
            <a:extLst>
              <a:ext uri="{FF2B5EF4-FFF2-40B4-BE49-F238E27FC236}">
                <a16:creationId xmlns:a16="http://schemas.microsoft.com/office/drawing/2014/main" id="{B8680DA8-69BB-7840-9442-65B4BAFE5C7B}"/>
              </a:ext>
            </a:extLst>
          </p:cNvPr>
          <p:cNvCxnSpPr>
            <a:cxnSpLocks/>
          </p:cNvCxnSpPr>
          <p:nvPr/>
        </p:nvCxnSpPr>
        <p:spPr>
          <a:xfrm flipV="1">
            <a:off x="8404806" y="2143126"/>
            <a:ext cx="0" cy="132079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33" name="Straight Connector 632">
            <a:extLst>
              <a:ext uri="{FF2B5EF4-FFF2-40B4-BE49-F238E27FC236}">
                <a16:creationId xmlns:a16="http://schemas.microsoft.com/office/drawing/2014/main" id="{A3B54BE4-534A-0143-A8FE-1586AA22BD7E}"/>
              </a:ext>
            </a:extLst>
          </p:cNvPr>
          <p:cNvCxnSpPr>
            <a:cxnSpLocks/>
          </p:cNvCxnSpPr>
          <p:nvPr/>
        </p:nvCxnSpPr>
        <p:spPr>
          <a:xfrm flipV="1">
            <a:off x="8359044" y="2800930"/>
            <a:ext cx="43887" cy="1"/>
          </a:xfrm>
          <a:prstGeom prst="line">
            <a:avLst/>
          </a:prstGeom>
          <a:ln w="12700">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634" name="TextBox 633">
            <a:extLst>
              <a:ext uri="{FF2B5EF4-FFF2-40B4-BE49-F238E27FC236}">
                <a16:creationId xmlns:a16="http://schemas.microsoft.com/office/drawing/2014/main" id="{26170EAC-71F6-2845-900A-D91279FF8B72}"/>
              </a:ext>
            </a:extLst>
          </p:cNvPr>
          <p:cNvSpPr txBox="1"/>
          <p:nvPr/>
        </p:nvSpPr>
        <p:spPr>
          <a:xfrm>
            <a:off x="8277779" y="2744298"/>
            <a:ext cx="57708"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6</a:t>
            </a:r>
          </a:p>
        </p:txBody>
      </p:sp>
      <p:cxnSp>
        <p:nvCxnSpPr>
          <p:cNvPr id="635" name="Straight Connector 634">
            <a:extLst>
              <a:ext uri="{FF2B5EF4-FFF2-40B4-BE49-F238E27FC236}">
                <a16:creationId xmlns:a16="http://schemas.microsoft.com/office/drawing/2014/main" id="{5062F5B8-C18F-1240-BF1E-B3234824991F}"/>
              </a:ext>
            </a:extLst>
          </p:cNvPr>
          <p:cNvCxnSpPr>
            <a:cxnSpLocks/>
          </p:cNvCxnSpPr>
          <p:nvPr/>
        </p:nvCxnSpPr>
        <p:spPr>
          <a:xfrm flipV="1">
            <a:off x="8573081" y="3468864"/>
            <a:ext cx="447" cy="36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36" name="Straight Connector 635">
            <a:extLst>
              <a:ext uri="{FF2B5EF4-FFF2-40B4-BE49-F238E27FC236}">
                <a16:creationId xmlns:a16="http://schemas.microsoft.com/office/drawing/2014/main" id="{4B35121F-9C35-B74B-A647-73FCDA96AB86}"/>
              </a:ext>
            </a:extLst>
          </p:cNvPr>
          <p:cNvCxnSpPr>
            <a:cxnSpLocks/>
          </p:cNvCxnSpPr>
          <p:nvPr/>
        </p:nvCxnSpPr>
        <p:spPr>
          <a:xfrm flipV="1">
            <a:off x="8903281" y="3468864"/>
            <a:ext cx="447" cy="36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37" name="Straight Connector 636">
            <a:extLst>
              <a:ext uri="{FF2B5EF4-FFF2-40B4-BE49-F238E27FC236}">
                <a16:creationId xmlns:a16="http://schemas.microsoft.com/office/drawing/2014/main" id="{E931AE12-D929-8947-926A-C6A5E66F7170}"/>
              </a:ext>
            </a:extLst>
          </p:cNvPr>
          <p:cNvCxnSpPr>
            <a:cxnSpLocks/>
          </p:cNvCxnSpPr>
          <p:nvPr/>
        </p:nvCxnSpPr>
        <p:spPr>
          <a:xfrm flipV="1">
            <a:off x="8359044" y="2150055"/>
            <a:ext cx="43887" cy="1"/>
          </a:xfrm>
          <a:prstGeom prst="line">
            <a:avLst/>
          </a:prstGeom>
          <a:ln w="12700">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638" name="TextBox 637">
            <a:extLst>
              <a:ext uri="{FF2B5EF4-FFF2-40B4-BE49-F238E27FC236}">
                <a16:creationId xmlns:a16="http://schemas.microsoft.com/office/drawing/2014/main" id="{940C322B-E397-164D-9E5D-16053F5A36FD}"/>
              </a:ext>
            </a:extLst>
          </p:cNvPr>
          <p:cNvSpPr txBox="1"/>
          <p:nvPr/>
        </p:nvSpPr>
        <p:spPr>
          <a:xfrm>
            <a:off x="8220071" y="2093423"/>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12</a:t>
            </a:r>
          </a:p>
        </p:txBody>
      </p:sp>
      <p:cxnSp>
        <p:nvCxnSpPr>
          <p:cNvPr id="639" name="Straight Connector 638">
            <a:extLst>
              <a:ext uri="{FF2B5EF4-FFF2-40B4-BE49-F238E27FC236}">
                <a16:creationId xmlns:a16="http://schemas.microsoft.com/office/drawing/2014/main" id="{9B1B9C4B-202F-2445-B3A6-99C1D6A48FB0}"/>
              </a:ext>
            </a:extLst>
          </p:cNvPr>
          <p:cNvCxnSpPr>
            <a:cxnSpLocks/>
          </p:cNvCxnSpPr>
          <p:nvPr/>
        </p:nvCxnSpPr>
        <p:spPr>
          <a:xfrm flipV="1">
            <a:off x="8359044" y="2362780"/>
            <a:ext cx="43887" cy="1"/>
          </a:xfrm>
          <a:prstGeom prst="line">
            <a:avLst/>
          </a:prstGeom>
          <a:ln w="12700">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640" name="TextBox 639">
            <a:extLst>
              <a:ext uri="{FF2B5EF4-FFF2-40B4-BE49-F238E27FC236}">
                <a16:creationId xmlns:a16="http://schemas.microsoft.com/office/drawing/2014/main" id="{40C078A8-462D-CA4D-AEA6-FE4C1B051762}"/>
              </a:ext>
            </a:extLst>
          </p:cNvPr>
          <p:cNvSpPr txBox="1"/>
          <p:nvPr/>
        </p:nvSpPr>
        <p:spPr>
          <a:xfrm>
            <a:off x="8220071" y="2306148"/>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10</a:t>
            </a:r>
          </a:p>
        </p:txBody>
      </p:sp>
      <p:cxnSp>
        <p:nvCxnSpPr>
          <p:cNvPr id="641" name="Straight Connector 640">
            <a:extLst>
              <a:ext uri="{FF2B5EF4-FFF2-40B4-BE49-F238E27FC236}">
                <a16:creationId xmlns:a16="http://schemas.microsoft.com/office/drawing/2014/main" id="{C2F8DC1A-2632-7B40-B93D-A1E7D10C7930}"/>
              </a:ext>
            </a:extLst>
          </p:cNvPr>
          <p:cNvCxnSpPr>
            <a:cxnSpLocks/>
          </p:cNvCxnSpPr>
          <p:nvPr/>
        </p:nvCxnSpPr>
        <p:spPr>
          <a:xfrm flipV="1">
            <a:off x="8359044" y="2581855"/>
            <a:ext cx="43887" cy="1"/>
          </a:xfrm>
          <a:prstGeom prst="line">
            <a:avLst/>
          </a:prstGeom>
          <a:ln w="12700">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642" name="TextBox 641">
            <a:extLst>
              <a:ext uri="{FF2B5EF4-FFF2-40B4-BE49-F238E27FC236}">
                <a16:creationId xmlns:a16="http://schemas.microsoft.com/office/drawing/2014/main" id="{04251AA5-87EF-BB49-B05F-537463FEFC6B}"/>
              </a:ext>
            </a:extLst>
          </p:cNvPr>
          <p:cNvSpPr txBox="1"/>
          <p:nvPr/>
        </p:nvSpPr>
        <p:spPr>
          <a:xfrm>
            <a:off x="8277779" y="2525223"/>
            <a:ext cx="57708"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8</a:t>
            </a:r>
          </a:p>
        </p:txBody>
      </p:sp>
      <p:cxnSp>
        <p:nvCxnSpPr>
          <p:cNvPr id="643" name="Straight Connector 642">
            <a:extLst>
              <a:ext uri="{FF2B5EF4-FFF2-40B4-BE49-F238E27FC236}">
                <a16:creationId xmlns:a16="http://schemas.microsoft.com/office/drawing/2014/main" id="{E8161072-651C-604E-85E7-CDFD6D50FE12}"/>
              </a:ext>
            </a:extLst>
          </p:cNvPr>
          <p:cNvCxnSpPr>
            <a:cxnSpLocks/>
          </p:cNvCxnSpPr>
          <p:nvPr/>
        </p:nvCxnSpPr>
        <p:spPr>
          <a:xfrm flipV="1">
            <a:off x="8359044" y="3026355"/>
            <a:ext cx="43887" cy="1"/>
          </a:xfrm>
          <a:prstGeom prst="line">
            <a:avLst/>
          </a:prstGeom>
          <a:ln w="12700">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644" name="TextBox 643">
            <a:extLst>
              <a:ext uri="{FF2B5EF4-FFF2-40B4-BE49-F238E27FC236}">
                <a16:creationId xmlns:a16="http://schemas.microsoft.com/office/drawing/2014/main" id="{8B2A6AF7-F802-3749-9117-596C78D5CFD0}"/>
              </a:ext>
            </a:extLst>
          </p:cNvPr>
          <p:cNvSpPr txBox="1"/>
          <p:nvPr/>
        </p:nvSpPr>
        <p:spPr>
          <a:xfrm>
            <a:off x="8277779" y="2969723"/>
            <a:ext cx="57708"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4</a:t>
            </a:r>
          </a:p>
        </p:txBody>
      </p:sp>
      <p:cxnSp>
        <p:nvCxnSpPr>
          <p:cNvPr id="645" name="Straight Connector 644">
            <a:extLst>
              <a:ext uri="{FF2B5EF4-FFF2-40B4-BE49-F238E27FC236}">
                <a16:creationId xmlns:a16="http://schemas.microsoft.com/office/drawing/2014/main" id="{9C8CB215-CEB0-7441-99CD-A880C245067A}"/>
              </a:ext>
            </a:extLst>
          </p:cNvPr>
          <p:cNvCxnSpPr>
            <a:cxnSpLocks/>
          </p:cNvCxnSpPr>
          <p:nvPr/>
        </p:nvCxnSpPr>
        <p:spPr>
          <a:xfrm flipV="1">
            <a:off x="8359044" y="3467680"/>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46" name="TextBox 645">
            <a:extLst>
              <a:ext uri="{FF2B5EF4-FFF2-40B4-BE49-F238E27FC236}">
                <a16:creationId xmlns:a16="http://schemas.microsoft.com/office/drawing/2014/main" id="{2D1258EC-1C22-DC41-BD9D-9044C86391EF}"/>
              </a:ext>
            </a:extLst>
          </p:cNvPr>
          <p:cNvSpPr txBox="1"/>
          <p:nvPr/>
        </p:nvSpPr>
        <p:spPr>
          <a:xfrm>
            <a:off x="8277779" y="3407873"/>
            <a:ext cx="57708"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0</a:t>
            </a:r>
          </a:p>
        </p:txBody>
      </p:sp>
      <p:sp>
        <p:nvSpPr>
          <p:cNvPr id="647" name="TextBox 646">
            <a:extLst>
              <a:ext uri="{FF2B5EF4-FFF2-40B4-BE49-F238E27FC236}">
                <a16:creationId xmlns:a16="http://schemas.microsoft.com/office/drawing/2014/main" id="{B7C0A701-6E3F-6147-9DDE-58A7C8E8BEF9}"/>
              </a:ext>
            </a:extLst>
          </p:cNvPr>
          <p:cNvSpPr txBox="1"/>
          <p:nvPr/>
        </p:nvSpPr>
        <p:spPr>
          <a:xfrm>
            <a:off x="8200243" y="1946754"/>
            <a:ext cx="341440" cy="123111"/>
          </a:xfrm>
          <a:prstGeom prst="rect">
            <a:avLst/>
          </a:prstGeom>
          <a:noFill/>
        </p:spPr>
        <p:txBody>
          <a:bodyPr wrap="none" lIns="0" tIns="0" rIns="0" bIns="0" rtlCol="0">
            <a:spAutoFit/>
          </a:bodyPr>
          <a:lstStyle/>
          <a:p>
            <a:pPr algn="ctr"/>
            <a:r>
              <a:rPr lang="en-GB" sz="800" b="1" dirty="0">
                <a:latin typeface="Arial" panose="020B0604020202020204" pitchFamily="34" charset="0"/>
                <a:ea typeface="Aileron" charset="0"/>
                <a:cs typeface="Arial" panose="020B0604020202020204" pitchFamily="34" charset="0"/>
              </a:rPr>
              <a:t>(mg/dl)</a:t>
            </a:r>
          </a:p>
        </p:txBody>
      </p:sp>
      <p:cxnSp>
        <p:nvCxnSpPr>
          <p:cNvPr id="648" name="Straight Connector 647">
            <a:extLst>
              <a:ext uri="{FF2B5EF4-FFF2-40B4-BE49-F238E27FC236}">
                <a16:creationId xmlns:a16="http://schemas.microsoft.com/office/drawing/2014/main" id="{AF0C0842-F906-1243-8948-27E676725A01}"/>
              </a:ext>
            </a:extLst>
          </p:cNvPr>
          <p:cNvCxnSpPr>
            <a:cxnSpLocks/>
          </p:cNvCxnSpPr>
          <p:nvPr/>
        </p:nvCxnSpPr>
        <p:spPr>
          <a:xfrm flipV="1">
            <a:off x="9246181" y="3468864"/>
            <a:ext cx="447" cy="36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9" name="Straight Connector 648">
            <a:extLst>
              <a:ext uri="{FF2B5EF4-FFF2-40B4-BE49-F238E27FC236}">
                <a16:creationId xmlns:a16="http://schemas.microsoft.com/office/drawing/2014/main" id="{A45B6BEE-B8A1-014F-A411-FFE0201D07C2}"/>
              </a:ext>
            </a:extLst>
          </p:cNvPr>
          <p:cNvCxnSpPr>
            <a:cxnSpLocks/>
          </p:cNvCxnSpPr>
          <p:nvPr/>
        </p:nvCxnSpPr>
        <p:spPr>
          <a:xfrm flipV="1">
            <a:off x="9579556" y="3468864"/>
            <a:ext cx="447" cy="36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0" name="Straight Connector 649">
            <a:extLst>
              <a:ext uri="{FF2B5EF4-FFF2-40B4-BE49-F238E27FC236}">
                <a16:creationId xmlns:a16="http://schemas.microsoft.com/office/drawing/2014/main" id="{F7FD861C-7229-EA4F-A9D5-E2869B124E37}"/>
              </a:ext>
            </a:extLst>
          </p:cNvPr>
          <p:cNvCxnSpPr>
            <a:cxnSpLocks/>
          </p:cNvCxnSpPr>
          <p:nvPr/>
        </p:nvCxnSpPr>
        <p:spPr>
          <a:xfrm flipV="1">
            <a:off x="9916106" y="3468864"/>
            <a:ext cx="447" cy="36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651" name="Group 650">
            <a:extLst>
              <a:ext uri="{FF2B5EF4-FFF2-40B4-BE49-F238E27FC236}">
                <a16:creationId xmlns:a16="http://schemas.microsoft.com/office/drawing/2014/main" id="{453CE971-DC28-9744-9564-5B098481C931}"/>
              </a:ext>
            </a:extLst>
          </p:cNvPr>
          <p:cNvGrpSpPr/>
          <p:nvPr/>
        </p:nvGrpSpPr>
        <p:grpSpPr>
          <a:xfrm>
            <a:off x="8882064" y="2628900"/>
            <a:ext cx="58002" cy="108000"/>
            <a:chOff x="1021498" y="3048000"/>
            <a:chExt cx="58002" cy="125314"/>
          </a:xfrm>
        </p:grpSpPr>
        <p:cxnSp>
          <p:nvCxnSpPr>
            <p:cNvPr id="652" name="Straight Connector 651">
              <a:extLst>
                <a:ext uri="{FF2B5EF4-FFF2-40B4-BE49-F238E27FC236}">
                  <a16:creationId xmlns:a16="http://schemas.microsoft.com/office/drawing/2014/main" id="{4999DAA7-87B8-F246-9C1C-5EA5843A4A26}"/>
                </a:ext>
              </a:extLst>
            </p:cNvPr>
            <p:cNvCxnSpPr>
              <a:cxnSpLocks/>
            </p:cNvCxnSpPr>
            <p:nvPr/>
          </p:nvCxnSpPr>
          <p:spPr>
            <a:xfrm flipV="1">
              <a:off x="1050499" y="3048000"/>
              <a:ext cx="0" cy="121864"/>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653" name="Straight Connector 652">
              <a:extLst>
                <a:ext uri="{FF2B5EF4-FFF2-40B4-BE49-F238E27FC236}">
                  <a16:creationId xmlns:a16="http://schemas.microsoft.com/office/drawing/2014/main" id="{5765D54C-6441-6044-BF5A-919920A7F26E}"/>
                </a:ext>
              </a:extLst>
            </p:cNvPr>
            <p:cNvCxnSpPr>
              <a:cxnSpLocks/>
            </p:cNvCxnSpPr>
            <p:nvPr/>
          </p:nvCxnSpPr>
          <p:spPr>
            <a:xfrm flipH="1">
              <a:off x="1021498" y="3173314"/>
              <a:ext cx="58002"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654" name="Group 653">
            <a:extLst>
              <a:ext uri="{FF2B5EF4-FFF2-40B4-BE49-F238E27FC236}">
                <a16:creationId xmlns:a16="http://schemas.microsoft.com/office/drawing/2014/main" id="{36FCC112-C673-634F-9B92-F2D2715AC96F}"/>
              </a:ext>
            </a:extLst>
          </p:cNvPr>
          <p:cNvGrpSpPr/>
          <p:nvPr/>
        </p:nvGrpSpPr>
        <p:grpSpPr>
          <a:xfrm>
            <a:off x="9215439" y="2555875"/>
            <a:ext cx="58002" cy="108000"/>
            <a:chOff x="1021498" y="3048000"/>
            <a:chExt cx="58002" cy="125314"/>
          </a:xfrm>
        </p:grpSpPr>
        <p:cxnSp>
          <p:nvCxnSpPr>
            <p:cNvPr id="655" name="Straight Connector 654">
              <a:extLst>
                <a:ext uri="{FF2B5EF4-FFF2-40B4-BE49-F238E27FC236}">
                  <a16:creationId xmlns:a16="http://schemas.microsoft.com/office/drawing/2014/main" id="{B209C72F-6FE6-A348-9F6A-B794E4E44586}"/>
                </a:ext>
              </a:extLst>
            </p:cNvPr>
            <p:cNvCxnSpPr>
              <a:cxnSpLocks/>
            </p:cNvCxnSpPr>
            <p:nvPr/>
          </p:nvCxnSpPr>
          <p:spPr>
            <a:xfrm flipV="1">
              <a:off x="1050499" y="3048000"/>
              <a:ext cx="0" cy="121864"/>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656" name="Straight Connector 655">
              <a:extLst>
                <a:ext uri="{FF2B5EF4-FFF2-40B4-BE49-F238E27FC236}">
                  <a16:creationId xmlns:a16="http://schemas.microsoft.com/office/drawing/2014/main" id="{8588D186-76A6-2648-A4D7-76F26EFA5C02}"/>
                </a:ext>
              </a:extLst>
            </p:cNvPr>
            <p:cNvCxnSpPr>
              <a:cxnSpLocks/>
            </p:cNvCxnSpPr>
            <p:nvPr/>
          </p:nvCxnSpPr>
          <p:spPr>
            <a:xfrm flipH="1">
              <a:off x="1021498" y="3173314"/>
              <a:ext cx="58002"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657" name="Group 656">
            <a:extLst>
              <a:ext uri="{FF2B5EF4-FFF2-40B4-BE49-F238E27FC236}">
                <a16:creationId xmlns:a16="http://schemas.microsoft.com/office/drawing/2014/main" id="{A8D06F45-81D9-B547-B424-72B5013D4100}"/>
              </a:ext>
            </a:extLst>
          </p:cNvPr>
          <p:cNvGrpSpPr/>
          <p:nvPr/>
        </p:nvGrpSpPr>
        <p:grpSpPr>
          <a:xfrm>
            <a:off x="9555164" y="2759075"/>
            <a:ext cx="58002" cy="108000"/>
            <a:chOff x="1021498" y="3048000"/>
            <a:chExt cx="58002" cy="125314"/>
          </a:xfrm>
        </p:grpSpPr>
        <p:cxnSp>
          <p:nvCxnSpPr>
            <p:cNvPr id="658" name="Straight Connector 657">
              <a:extLst>
                <a:ext uri="{FF2B5EF4-FFF2-40B4-BE49-F238E27FC236}">
                  <a16:creationId xmlns:a16="http://schemas.microsoft.com/office/drawing/2014/main" id="{AA4456B8-524A-A14B-9801-F81AB0509FF2}"/>
                </a:ext>
              </a:extLst>
            </p:cNvPr>
            <p:cNvCxnSpPr>
              <a:cxnSpLocks/>
            </p:cNvCxnSpPr>
            <p:nvPr/>
          </p:nvCxnSpPr>
          <p:spPr>
            <a:xfrm flipV="1">
              <a:off x="1050499" y="3048000"/>
              <a:ext cx="0" cy="121864"/>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659" name="Straight Connector 658">
              <a:extLst>
                <a:ext uri="{FF2B5EF4-FFF2-40B4-BE49-F238E27FC236}">
                  <a16:creationId xmlns:a16="http://schemas.microsoft.com/office/drawing/2014/main" id="{3932124D-3D03-3D43-BEE0-EAD24301FD9C}"/>
                </a:ext>
              </a:extLst>
            </p:cNvPr>
            <p:cNvCxnSpPr>
              <a:cxnSpLocks/>
            </p:cNvCxnSpPr>
            <p:nvPr/>
          </p:nvCxnSpPr>
          <p:spPr>
            <a:xfrm flipH="1">
              <a:off x="1021498" y="3173314"/>
              <a:ext cx="58002"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660" name="Group 659">
            <a:extLst>
              <a:ext uri="{FF2B5EF4-FFF2-40B4-BE49-F238E27FC236}">
                <a16:creationId xmlns:a16="http://schemas.microsoft.com/office/drawing/2014/main" id="{A47D5C9C-BA20-0045-A21A-E1CF28579C52}"/>
              </a:ext>
            </a:extLst>
          </p:cNvPr>
          <p:cNvGrpSpPr/>
          <p:nvPr/>
        </p:nvGrpSpPr>
        <p:grpSpPr>
          <a:xfrm>
            <a:off x="9891714" y="2965450"/>
            <a:ext cx="58002" cy="108000"/>
            <a:chOff x="1021498" y="3048000"/>
            <a:chExt cx="58002" cy="125314"/>
          </a:xfrm>
        </p:grpSpPr>
        <p:cxnSp>
          <p:nvCxnSpPr>
            <p:cNvPr id="661" name="Straight Connector 660">
              <a:extLst>
                <a:ext uri="{FF2B5EF4-FFF2-40B4-BE49-F238E27FC236}">
                  <a16:creationId xmlns:a16="http://schemas.microsoft.com/office/drawing/2014/main" id="{DFE3BB30-ACE8-424E-A337-3582301877F4}"/>
                </a:ext>
              </a:extLst>
            </p:cNvPr>
            <p:cNvCxnSpPr>
              <a:cxnSpLocks/>
            </p:cNvCxnSpPr>
            <p:nvPr/>
          </p:nvCxnSpPr>
          <p:spPr>
            <a:xfrm flipV="1">
              <a:off x="1050499" y="3048000"/>
              <a:ext cx="0" cy="121864"/>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662" name="Straight Connector 661">
              <a:extLst>
                <a:ext uri="{FF2B5EF4-FFF2-40B4-BE49-F238E27FC236}">
                  <a16:creationId xmlns:a16="http://schemas.microsoft.com/office/drawing/2014/main" id="{01F495AE-B34E-1D46-96C5-36C8427705A0}"/>
                </a:ext>
              </a:extLst>
            </p:cNvPr>
            <p:cNvCxnSpPr>
              <a:cxnSpLocks/>
            </p:cNvCxnSpPr>
            <p:nvPr/>
          </p:nvCxnSpPr>
          <p:spPr>
            <a:xfrm flipH="1">
              <a:off x="1021498" y="3173314"/>
              <a:ext cx="58002"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663" name="Group 662">
            <a:extLst>
              <a:ext uri="{FF2B5EF4-FFF2-40B4-BE49-F238E27FC236}">
                <a16:creationId xmlns:a16="http://schemas.microsoft.com/office/drawing/2014/main" id="{20BD7F98-4A3E-A041-B6D6-C2C7E4BD2B25}"/>
              </a:ext>
            </a:extLst>
          </p:cNvPr>
          <p:cNvGrpSpPr/>
          <p:nvPr/>
        </p:nvGrpSpPr>
        <p:grpSpPr>
          <a:xfrm>
            <a:off x="8542339" y="3057525"/>
            <a:ext cx="58002" cy="36000"/>
            <a:chOff x="1021498" y="3048000"/>
            <a:chExt cx="58002" cy="125314"/>
          </a:xfrm>
        </p:grpSpPr>
        <p:cxnSp>
          <p:nvCxnSpPr>
            <p:cNvPr id="664" name="Straight Connector 663">
              <a:extLst>
                <a:ext uri="{FF2B5EF4-FFF2-40B4-BE49-F238E27FC236}">
                  <a16:creationId xmlns:a16="http://schemas.microsoft.com/office/drawing/2014/main" id="{F0936493-0A3E-A84D-BA9A-248038874811}"/>
                </a:ext>
              </a:extLst>
            </p:cNvPr>
            <p:cNvCxnSpPr>
              <a:cxnSpLocks/>
            </p:cNvCxnSpPr>
            <p:nvPr/>
          </p:nvCxnSpPr>
          <p:spPr>
            <a:xfrm flipV="1">
              <a:off x="1050499" y="3048000"/>
              <a:ext cx="0" cy="121864"/>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665" name="Straight Connector 664">
              <a:extLst>
                <a:ext uri="{FF2B5EF4-FFF2-40B4-BE49-F238E27FC236}">
                  <a16:creationId xmlns:a16="http://schemas.microsoft.com/office/drawing/2014/main" id="{9E55F8C3-04FB-0942-B3C9-6A7C468CC7D4}"/>
                </a:ext>
              </a:extLst>
            </p:cNvPr>
            <p:cNvCxnSpPr>
              <a:cxnSpLocks/>
            </p:cNvCxnSpPr>
            <p:nvPr/>
          </p:nvCxnSpPr>
          <p:spPr>
            <a:xfrm flipH="1">
              <a:off x="1021498" y="3173314"/>
              <a:ext cx="58002"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666" name="Oval 665">
            <a:extLst>
              <a:ext uri="{FF2B5EF4-FFF2-40B4-BE49-F238E27FC236}">
                <a16:creationId xmlns:a16="http://schemas.microsoft.com/office/drawing/2014/main" id="{66F2F08A-89D5-1245-A28C-3FFD0D4A5692}"/>
              </a:ext>
            </a:extLst>
          </p:cNvPr>
          <p:cNvSpPr/>
          <p:nvPr/>
        </p:nvSpPr>
        <p:spPr>
          <a:xfrm>
            <a:off x="9211865" y="2509216"/>
            <a:ext cx="63748" cy="63748"/>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667" name="Oval 666">
            <a:extLst>
              <a:ext uri="{FF2B5EF4-FFF2-40B4-BE49-F238E27FC236}">
                <a16:creationId xmlns:a16="http://schemas.microsoft.com/office/drawing/2014/main" id="{BE3088AB-9127-E34A-98AC-83EA76130113}"/>
              </a:ext>
            </a:extLst>
          </p:cNvPr>
          <p:cNvSpPr/>
          <p:nvPr/>
        </p:nvSpPr>
        <p:spPr>
          <a:xfrm>
            <a:off x="9551590" y="2728291"/>
            <a:ext cx="63748" cy="63748"/>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668" name="Group 667">
            <a:extLst>
              <a:ext uri="{FF2B5EF4-FFF2-40B4-BE49-F238E27FC236}">
                <a16:creationId xmlns:a16="http://schemas.microsoft.com/office/drawing/2014/main" id="{6C86F80D-0328-5A47-BAA5-A543B96F6321}"/>
              </a:ext>
            </a:extLst>
          </p:cNvPr>
          <p:cNvGrpSpPr/>
          <p:nvPr/>
        </p:nvGrpSpPr>
        <p:grpSpPr>
          <a:xfrm flipV="1">
            <a:off x="9891714" y="2870200"/>
            <a:ext cx="58002" cy="72000"/>
            <a:chOff x="1021498" y="3048000"/>
            <a:chExt cx="58002" cy="125314"/>
          </a:xfrm>
        </p:grpSpPr>
        <p:cxnSp>
          <p:nvCxnSpPr>
            <p:cNvPr id="669" name="Straight Connector 668">
              <a:extLst>
                <a:ext uri="{FF2B5EF4-FFF2-40B4-BE49-F238E27FC236}">
                  <a16:creationId xmlns:a16="http://schemas.microsoft.com/office/drawing/2014/main" id="{165F387A-AC5B-4444-9430-9C9B9D57EA17}"/>
                </a:ext>
              </a:extLst>
            </p:cNvPr>
            <p:cNvCxnSpPr>
              <a:cxnSpLocks/>
            </p:cNvCxnSpPr>
            <p:nvPr/>
          </p:nvCxnSpPr>
          <p:spPr>
            <a:xfrm flipV="1">
              <a:off x="1050499" y="3048000"/>
              <a:ext cx="0" cy="12186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70" name="Straight Connector 669">
              <a:extLst>
                <a:ext uri="{FF2B5EF4-FFF2-40B4-BE49-F238E27FC236}">
                  <a16:creationId xmlns:a16="http://schemas.microsoft.com/office/drawing/2014/main" id="{80CC52B7-383C-8B41-99B4-7D075183EE88}"/>
                </a:ext>
              </a:extLst>
            </p:cNvPr>
            <p:cNvCxnSpPr>
              <a:cxnSpLocks/>
            </p:cNvCxnSpPr>
            <p:nvPr/>
          </p:nvCxnSpPr>
          <p:spPr>
            <a:xfrm flipH="1">
              <a:off x="1021498" y="3173314"/>
              <a:ext cx="5800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671" name="Group 670">
            <a:extLst>
              <a:ext uri="{FF2B5EF4-FFF2-40B4-BE49-F238E27FC236}">
                <a16:creationId xmlns:a16="http://schemas.microsoft.com/office/drawing/2014/main" id="{E015EE07-2E32-4D40-BF7A-58861968A0C7}"/>
              </a:ext>
            </a:extLst>
          </p:cNvPr>
          <p:cNvGrpSpPr/>
          <p:nvPr/>
        </p:nvGrpSpPr>
        <p:grpSpPr>
          <a:xfrm flipV="1">
            <a:off x="9555164" y="2593975"/>
            <a:ext cx="58002" cy="144000"/>
            <a:chOff x="1021498" y="3048000"/>
            <a:chExt cx="58002" cy="125314"/>
          </a:xfrm>
        </p:grpSpPr>
        <p:cxnSp>
          <p:nvCxnSpPr>
            <p:cNvPr id="672" name="Straight Connector 671">
              <a:extLst>
                <a:ext uri="{FF2B5EF4-FFF2-40B4-BE49-F238E27FC236}">
                  <a16:creationId xmlns:a16="http://schemas.microsoft.com/office/drawing/2014/main" id="{5BF43720-89C1-824C-9619-0E778346C223}"/>
                </a:ext>
              </a:extLst>
            </p:cNvPr>
            <p:cNvCxnSpPr>
              <a:cxnSpLocks/>
            </p:cNvCxnSpPr>
            <p:nvPr/>
          </p:nvCxnSpPr>
          <p:spPr>
            <a:xfrm flipV="1">
              <a:off x="1050499" y="3048000"/>
              <a:ext cx="0" cy="12186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73" name="Straight Connector 672">
              <a:extLst>
                <a:ext uri="{FF2B5EF4-FFF2-40B4-BE49-F238E27FC236}">
                  <a16:creationId xmlns:a16="http://schemas.microsoft.com/office/drawing/2014/main" id="{F1035600-2E9D-E848-918E-030E9976A994}"/>
                </a:ext>
              </a:extLst>
            </p:cNvPr>
            <p:cNvCxnSpPr>
              <a:cxnSpLocks/>
            </p:cNvCxnSpPr>
            <p:nvPr/>
          </p:nvCxnSpPr>
          <p:spPr>
            <a:xfrm flipH="1">
              <a:off x="1021498" y="3173314"/>
              <a:ext cx="5800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674" name="Group 673">
            <a:extLst>
              <a:ext uri="{FF2B5EF4-FFF2-40B4-BE49-F238E27FC236}">
                <a16:creationId xmlns:a16="http://schemas.microsoft.com/office/drawing/2014/main" id="{78E52A95-7D7C-C844-BE45-D67C7E7ACECA}"/>
              </a:ext>
            </a:extLst>
          </p:cNvPr>
          <p:cNvGrpSpPr/>
          <p:nvPr/>
        </p:nvGrpSpPr>
        <p:grpSpPr>
          <a:xfrm flipV="1">
            <a:off x="9215439" y="2359025"/>
            <a:ext cx="58002" cy="108000"/>
            <a:chOff x="1021498" y="3048000"/>
            <a:chExt cx="58002" cy="125314"/>
          </a:xfrm>
        </p:grpSpPr>
        <p:cxnSp>
          <p:nvCxnSpPr>
            <p:cNvPr id="675" name="Straight Connector 674">
              <a:extLst>
                <a:ext uri="{FF2B5EF4-FFF2-40B4-BE49-F238E27FC236}">
                  <a16:creationId xmlns:a16="http://schemas.microsoft.com/office/drawing/2014/main" id="{40EA2C75-0532-2748-9263-87C157D0B805}"/>
                </a:ext>
              </a:extLst>
            </p:cNvPr>
            <p:cNvCxnSpPr>
              <a:cxnSpLocks/>
            </p:cNvCxnSpPr>
            <p:nvPr/>
          </p:nvCxnSpPr>
          <p:spPr>
            <a:xfrm flipV="1">
              <a:off x="1050499" y="3048000"/>
              <a:ext cx="0" cy="12186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76" name="Straight Connector 675">
              <a:extLst>
                <a:ext uri="{FF2B5EF4-FFF2-40B4-BE49-F238E27FC236}">
                  <a16:creationId xmlns:a16="http://schemas.microsoft.com/office/drawing/2014/main" id="{C815EBC2-F9C4-A248-B2DC-26CFD59A51C7}"/>
                </a:ext>
              </a:extLst>
            </p:cNvPr>
            <p:cNvCxnSpPr>
              <a:cxnSpLocks/>
            </p:cNvCxnSpPr>
            <p:nvPr/>
          </p:nvCxnSpPr>
          <p:spPr>
            <a:xfrm flipH="1">
              <a:off x="1021498" y="3173314"/>
              <a:ext cx="5800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677" name="Group 676">
            <a:extLst>
              <a:ext uri="{FF2B5EF4-FFF2-40B4-BE49-F238E27FC236}">
                <a16:creationId xmlns:a16="http://schemas.microsoft.com/office/drawing/2014/main" id="{194B7BEF-6480-CC4A-8F2B-FDBF6E6EF7AE}"/>
              </a:ext>
            </a:extLst>
          </p:cNvPr>
          <p:cNvGrpSpPr/>
          <p:nvPr/>
        </p:nvGrpSpPr>
        <p:grpSpPr>
          <a:xfrm flipV="1">
            <a:off x="8882064" y="2476500"/>
            <a:ext cx="58002" cy="144000"/>
            <a:chOff x="1021498" y="3048000"/>
            <a:chExt cx="58002" cy="125314"/>
          </a:xfrm>
        </p:grpSpPr>
        <p:cxnSp>
          <p:nvCxnSpPr>
            <p:cNvPr id="678" name="Straight Connector 677">
              <a:extLst>
                <a:ext uri="{FF2B5EF4-FFF2-40B4-BE49-F238E27FC236}">
                  <a16:creationId xmlns:a16="http://schemas.microsoft.com/office/drawing/2014/main" id="{0F18101F-77E4-8040-9619-EE2009E81DB4}"/>
                </a:ext>
              </a:extLst>
            </p:cNvPr>
            <p:cNvCxnSpPr>
              <a:cxnSpLocks/>
            </p:cNvCxnSpPr>
            <p:nvPr/>
          </p:nvCxnSpPr>
          <p:spPr>
            <a:xfrm flipV="1">
              <a:off x="1050499" y="3048000"/>
              <a:ext cx="0" cy="12186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79" name="Straight Connector 678">
              <a:extLst>
                <a:ext uri="{FF2B5EF4-FFF2-40B4-BE49-F238E27FC236}">
                  <a16:creationId xmlns:a16="http://schemas.microsoft.com/office/drawing/2014/main" id="{DBBBF823-E8AF-B944-BE60-760E7ACE41C9}"/>
                </a:ext>
              </a:extLst>
            </p:cNvPr>
            <p:cNvCxnSpPr>
              <a:cxnSpLocks/>
            </p:cNvCxnSpPr>
            <p:nvPr/>
          </p:nvCxnSpPr>
          <p:spPr>
            <a:xfrm flipH="1">
              <a:off x="1021498" y="3173314"/>
              <a:ext cx="5800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680" name="Group 679">
            <a:extLst>
              <a:ext uri="{FF2B5EF4-FFF2-40B4-BE49-F238E27FC236}">
                <a16:creationId xmlns:a16="http://schemas.microsoft.com/office/drawing/2014/main" id="{96BFB0B5-13F6-DF46-A58D-AE86BDBC23A3}"/>
              </a:ext>
            </a:extLst>
          </p:cNvPr>
          <p:cNvGrpSpPr/>
          <p:nvPr/>
        </p:nvGrpSpPr>
        <p:grpSpPr>
          <a:xfrm flipH="1" flipV="1">
            <a:off x="8542339" y="2914650"/>
            <a:ext cx="58002" cy="72000"/>
            <a:chOff x="1021498" y="3048000"/>
            <a:chExt cx="58002" cy="125314"/>
          </a:xfrm>
        </p:grpSpPr>
        <p:cxnSp>
          <p:nvCxnSpPr>
            <p:cNvPr id="681" name="Straight Connector 680">
              <a:extLst>
                <a:ext uri="{FF2B5EF4-FFF2-40B4-BE49-F238E27FC236}">
                  <a16:creationId xmlns:a16="http://schemas.microsoft.com/office/drawing/2014/main" id="{7C1547D7-D5FC-D549-AE21-56F8B89D432A}"/>
                </a:ext>
              </a:extLst>
            </p:cNvPr>
            <p:cNvCxnSpPr>
              <a:cxnSpLocks/>
            </p:cNvCxnSpPr>
            <p:nvPr/>
          </p:nvCxnSpPr>
          <p:spPr>
            <a:xfrm flipV="1">
              <a:off x="1050499" y="3048000"/>
              <a:ext cx="0" cy="12186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82" name="Straight Connector 681">
              <a:extLst>
                <a:ext uri="{FF2B5EF4-FFF2-40B4-BE49-F238E27FC236}">
                  <a16:creationId xmlns:a16="http://schemas.microsoft.com/office/drawing/2014/main" id="{C115A6A5-8DCB-264D-AD8D-F217734041A7}"/>
                </a:ext>
              </a:extLst>
            </p:cNvPr>
            <p:cNvCxnSpPr>
              <a:cxnSpLocks/>
            </p:cNvCxnSpPr>
            <p:nvPr/>
          </p:nvCxnSpPr>
          <p:spPr>
            <a:xfrm flipH="1">
              <a:off x="1021498" y="3173314"/>
              <a:ext cx="5800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683" name="Oval 682">
            <a:extLst>
              <a:ext uri="{FF2B5EF4-FFF2-40B4-BE49-F238E27FC236}">
                <a16:creationId xmlns:a16="http://schemas.microsoft.com/office/drawing/2014/main" id="{797A406E-DE6F-4F49-9128-573E5973E48D}"/>
              </a:ext>
            </a:extLst>
          </p:cNvPr>
          <p:cNvSpPr/>
          <p:nvPr/>
        </p:nvSpPr>
        <p:spPr>
          <a:xfrm>
            <a:off x="9888140" y="2921966"/>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684" name="Oval 683">
            <a:extLst>
              <a:ext uri="{FF2B5EF4-FFF2-40B4-BE49-F238E27FC236}">
                <a16:creationId xmlns:a16="http://schemas.microsoft.com/office/drawing/2014/main" id="{74F56B4C-99CF-5347-8D16-9A58F5CB4A1E}"/>
              </a:ext>
            </a:extLst>
          </p:cNvPr>
          <p:cNvSpPr/>
          <p:nvPr/>
        </p:nvSpPr>
        <p:spPr>
          <a:xfrm>
            <a:off x="9551590" y="2690191"/>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685" name="Oval 684">
            <a:extLst>
              <a:ext uri="{FF2B5EF4-FFF2-40B4-BE49-F238E27FC236}">
                <a16:creationId xmlns:a16="http://schemas.microsoft.com/office/drawing/2014/main" id="{DA66D1D1-1276-944F-A7C6-74BADC998A2C}"/>
              </a:ext>
            </a:extLst>
          </p:cNvPr>
          <p:cNvSpPr/>
          <p:nvPr/>
        </p:nvSpPr>
        <p:spPr>
          <a:xfrm>
            <a:off x="9211865" y="2442541"/>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686" name="Oval 685">
            <a:extLst>
              <a:ext uri="{FF2B5EF4-FFF2-40B4-BE49-F238E27FC236}">
                <a16:creationId xmlns:a16="http://schemas.microsoft.com/office/drawing/2014/main" id="{47A3C8E3-A108-7247-AECE-4DCA8A5B3D7F}"/>
              </a:ext>
            </a:extLst>
          </p:cNvPr>
          <p:cNvSpPr/>
          <p:nvPr/>
        </p:nvSpPr>
        <p:spPr>
          <a:xfrm>
            <a:off x="8878490" y="2537791"/>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687" name="Oval 686">
            <a:extLst>
              <a:ext uri="{FF2B5EF4-FFF2-40B4-BE49-F238E27FC236}">
                <a16:creationId xmlns:a16="http://schemas.microsoft.com/office/drawing/2014/main" id="{19517C4F-3712-BC4E-8DD0-4F02CD4876C9}"/>
              </a:ext>
            </a:extLst>
          </p:cNvPr>
          <p:cNvSpPr/>
          <p:nvPr/>
        </p:nvSpPr>
        <p:spPr>
          <a:xfrm>
            <a:off x="8538765" y="2947366"/>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688" name="Oval 687">
            <a:extLst>
              <a:ext uri="{FF2B5EF4-FFF2-40B4-BE49-F238E27FC236}">
                <a16:creationId xmlns:a16="http://schemas.microsoft.com/office/drawing/2014/main" id="{64CB107C-8F1F-E848-8922-2A8343128B03}"/>
              </a:ext>
            </a:extLst>
          </p:cNvPr>
          <p:cNvSpPr/>
          <p:nvPr/>
        </p:nvSpPr>
        <p:spPr>
          <a:xfrm>
            <a:off x="8878490" y="2610816"/>
            <a:ext cx="63748" cy="63748"/>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691" name="Oval 690">
            <a:extLst>
              <a:ext uri="{FF2B5EF4-FFF2-40B4-BE49-F238E27FC236}">
                <a16:creationId xmlns:a16="http://schemas.microsoft.com/office/drawing/2014/main" id="{6461CE64-8DD8-9046-8B19-AA017F19BA8E}"/>
              </a:ext>
            </a:extLst>
          </p:cNvPr>
          <p:cNvSpPr/>
          <p:nvPr/>
        </p:nvSpPr>
        <p:spPr>
          <a:xfrm>
            <a:off x="8538765" y="3017216"/>
            <a:ext cx="63748" cy="63748"/>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692" name="Oval 691">
            <a:extLst>
              <a:ext uri="{FF2B5EF4-FFF2-40B4-BE49-F238E27FC236}">
                <a16:creationId xmlns:a16="http://schemas.microsoft.com/office/drawing/2014/main" id="{7297E2DF-640A-D044-8338-7E6B169ED144}"/>
              </a:ext>
            </a:extLst>
          </p:cNvPr>
          <p:cNvSpPr/>
          <p:nvPr/>
        </p:nvSpPr>
        <p:spPr>
          <a:xfrm>
            <a:off x="9888140" y="2982291"/>
            <a:ext cx="63748" cy="63748"/>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693" name="TextBox 692">
            <a:extLst>
              <a:ext uri="{FF2B5EF4-FFF2-40B4-BE49-F238E27FC236}">
                <a16:creationId xmlns:a16="http://schemas.microsoft.com/office/drawing/2014/main" id="{843AF7F5-F4D5-AF4A-AEF3-F8373D6C7364}"/>
              </a:ext>
            </a:extLst>
          </p:cNvPr>
          <p:cNvSpPr txBox="1"/>
          <p:nvPr/>
        </p:nvSpPr>
        <p:spPr>
          <a:xfrm>
            <a:off x="10947613" y="1907911"/>
            <a:ext cx="278923" cy="153888"/>
          </a:xfrm>
          <a:prstGeom prst="rect">
            <a:avLst/>
          </a:prstGeom>
          <a:noFill/>
        </p:spPr>
        <p:txBody>
          <a:bodyPr wrap="none" lIns="0" tIns="0" rIns="0" bIns="0" rtlCol="0">
            <a:spAutoFit/>
          </a:bodyPr>
          <a:lstStyle/>
          <a:p>
            <a:pPr algn="ctr"/>
            <a:r>
              <a:rPr lang="en-GB" sz="1000" b="1" dirty="0">
                <a:latin typeface="Arial" panose="020B0604020202020204" pitchFamily="34" charset="0"/>
                <a:ea typeface="Aileron" charset="0"/>
                <a:cs typeface="Arial" panose="020B0604020202020204" pitchFamily="34" charset="0"/>
              </a:rPr>
              <a:t>AUC</a:t>
            </a:r>
          </a:p>
        </p:txBody>
      </p:sp>
      <p:cxnSp>
        <p:nvCxnSpPr>
          <p:cNvPr id="694" name="Straight Connector 693">
            <a:extLst>
              <a:ext uri="{FF2B5EF4-FFF2-40B4-BE49-F238E27FC236}">
                <a16:creationId xmlns:a16="http://schemas.microsoft.com/office/drawing/2014/main" id="{716E8F46-500E-444A-8C5D-2417E9227110}"/>
              </a:ext>
            </a:extLst>
          </p:cNvPr>
          <p:cNvCxnSpPr>
            <a:cxnSpLocks/>
          </p:cNvCxnSpPr>
          <p:nvPr/>
        </p:nvCxnSpPr>
        <p:spPr>
          <a:xfrm flipV="1">
            <a:off x="10400583" y="2228851"/>
            <a:ext cx="0" cy="123824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5" name="Straight Connector 694">
            <a:extLst>
              <a:ext uri="{FF2B5EF4-FFF2-40B4-BE49-F238E27FC236}">
                <a16:creationId xmlns:a16="http://schemas.microsoft.com/office/drawing/2014/main" id="{6D9C5B4C-F689-AF4A-8444-888ACD0BB67E}"/>
              </a:ext>
            </a:extLst>
          </p:cNvPr>
          <p:cNvCxnSpPr>
            <a:cxnSpLocks/>
          </p:cNvCxnSpPr>
          <p:nvPr/>
        </p:nvCxnSpPr>
        <p:spPr>
          <a:xfrm flipV="1">
            <a:off x="10354821" y="2969205"/>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96" name="TextBox 695">
            <a:extLst>
              <a:ext uri="{FF2B5EF4-FFF2-40B4-BE49-F238E27FC236}">
                <a16:creationId xmlns:a16="http://schemas.microsoft.com/office/drawing/2014/main" id="{5DE5FA14-C17A-E14D-81AF-7AB7D8B8C2F9}"/>
              </a:ext>
            </a:extLst>
          </p:cNvPr>
          <p:cNvSpPr txBox="1"/>
          <p:nvPr/>
        </p:nvSpPr>
        <p:spPr>
          <a:xfrm>
            <a:off x="10215848" y="2912573"/>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40</a:t>
            </a:r>
          </a:p>
        </p:txBody>
      </p:sp>
      <p:cxnSp>
        <p:nvCxnSpPr>
          <p:cNvPr id="697" name="Straight Connector 696">
            <a:extLst>
              <a:ext uri="{FF2B5EF4-FFF2-40B4-BE49-F238E27FC236}">
                <a16:creationId xmlns:a16="http://schemas.microsoft.com/office/drawing/2014/main" id="{9756AF8F-19A7-904C-B0D6-4E44F8AD617A}"/>
              </a:ext>
            </a:extLst>
          </p:cNvPr>
          <p:cNvCxnSpPr>
            <a:cxnSpLocks/>
          </p:cNvCxnSpPr>
          <p:nvPr/>
        </p:nvCxnSpPr>
        <p:spPr>
          <a:xfrm flipV="1">
            <a:off x="10354821" y="2235780"/>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98" name="TextBox 697">
            <a:extLst>
              <a:ext uri="{FF2B5EF4-FFF2-40B4-BE49-F238E27FC236}">
                <a16:creationId xmlns:a16="http://schemas.microsoft.com/office/drawing/2014/main" id="{81B03BF0-8E4E-0640-9AD7-F6BD6DCAD296}"/>
              </a:ext>
            </a:extLst>
          </p:cNvPr>
          <p:cNvSpPr txBox="1"/>
          <p:nvPr/>
        </p:nvSpPr>
        <p:spPr>
          <a:xfrm>
            <a:off x="10158140" y="2179148"/>
            <a:ext cx="173124"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100</a:t>
            </a:r>
          </a:p>
        </p:txBody>
      </p:sp>
      <p:cxnSp>
        <p:nvCxnSpPr>
          <p:cNvPr id="699" name="Straight Connector 698">
            <a:extLst>
              <a:ext uri="{FF2B5EF4-FFF2-40B4-BE49-F238E27FC236}">
                <a16:creationId xmlns:a16="http://schemas.microsoft.com/office/drawing/2014/main" id="{B4877A08-61D5-5346-B3D8-7966A2F5094C}"/>
              </a:ext>
            </a:extLst>
          </p:cNvPr>
          <p:cNvCxnSpPr>
            <a:cxnSpLocks/>
          </p:cNvCxnSpPr>
          <p:nvPr/>
        </p:nvCxnSpPr>
        <p:spPr>
          <a:xfrm flipV="1">
            <a:off x="10354821" y="2480255"/>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00" name="TextBox 699">
            <a:extLst>
              <a:ext uri="{FF2B5EF4-FFF2-40B4-BE49-F238E27FC236}">
                <a16:creationId xmlns:a16="http://schemas.microsoft.com/office/drawing/2014/main" id="{00A388CF-ADC2-D544-A17C-C1D83E0E05A4}"/>
              </a:ext>
            </a:extLst>
          </p:cNvPr>
          <p:cNvSpPr txBox="1"/>
          <p:nvPr/>
        </p:nvSpPr>
        <p:spPr>
          <a:xfrm>
            <a:off x="10215848" y="2423623"/>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80</a:t>
            </a:r>
          </a:p>
        </p:txBody>
      </p:sp>
      <p:cxnSp>
        <p:nvCxnSpPr>
          <p:cNvPr id="701" name="Straight Connector 700">
            <a:extLst>
              <a:ext uri="{FF2B5EF4-FFF2-40B4-BE49-F238E27FC236}">
                <a16:creationId xmlns:a16="http://schemas.microsoft.com/office/drawing/2014/main" id="{545D5B35-C50E-FB4C-96D8-F3DD981AF9DD}"/>
              </a:ext>
            </a:extLst>
          </p:cNvPr>
          <p:cNvCxnSpPr>
            <a:cxnSpLocks/>
          </p:cNvCxnSpPr>
          <p:nvPr/>
        </p:nvCxnSpPr>
        <p:spPr>
          <a:xfrm flipV="1">
            <a:off x="10354821" y="2724730"/>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02" name="TextBox 701">
            <a:extLst>
              <a:ext uri="{FF2B5EF4-FFF2-40B4-BE49-F238E27FC236}">
                <a16:creationId xmlns:a16="http://schemas.microsoft.com/office/drawing/2014/main" id="{47C6D8BC-78FA-D54C-993D-88BC1E9CEBE9}"/>
              </a:ext>
            </a:extLst>
          </p:cNvPr>
          <p:cNvSpPr txBox="1"/>
          <p:nvPr/>
        </p:nvSpPr>
        <p:spPr>
          <a:xfrm>
            <a:off x="10215848" y="2668098"/>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60</a:t>
            </a:r>
          </a:p>
        </p:txBody>
      </p:sp>
      <p:cxnSp>
        <p:nvCxnSpPr>
          <p:cNvPr id="703" name="Straight Connector 702">
            <a:extLst>
              <a:ext uri="{FF2B5EF4-FFF2-40B4-BE49-F238E27FC236}">
                <a16:creationId xmlns:a16="http://schemas.microsoft.com/office/drawing/2014/main" id="{17A2DB3C-BCD4-6B4C-8BD5-534B9C437994}"/>
              </a:ext>
            </a:extLst>
          </p:cNvPr>
          <p:cNvCxnSpPr>
            <a:cxnSpLocks/>
          </p:cNvCxnSpPr>
          <p:nvPr/>
        </p:nvCxnSpPr>
        <p:spPr>
          <a:xfrm flipV="1">
            <a:off x="10354821" y="3213680"/>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04" name="TextBox 703">
            <a:extLst>
              <a:ext uri="{FF2B5EF4-FFF2-40B4-BE49-F238E27FC236}">
                <a16:creationId xmlns:a16="http://schemas.microsoft.com/office/drawing/2014/main" id="{63E27E74-8A66-FC49-A521-6A493F971D15}"/>
              </a:ext>
            </a:extLst>
          </p:cNvPr>
          <p:cNvSpPr txBox="1"/>
          <p:nvPr/>
        </p:nvSpPr>
        <p:spPr>
          <a:xfrm>
            <a:off x="10215848" y="3157048"/>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20</a:t>
            </a:r>
          </a:p>
        </p:txBody>
      </p:sp>
      <p:cxnSp>
        <p:nvCxnSpPr>
          <p:cNvPr id="705" name="Straight Connector 704">
            <a:extLst>
              <a:ext uri="{FF2B5EF4-FFF2-40B4-BE49-F238E27FC236}">
                <a16:creationId xmlns:a16="http://schemas.microsoft.com/office/drawing/2014/main" id="{A56B3A13-2966-194D-8E13-425100E9A8F6}"/>
              </a:ext>
            </a:extLst>
          </p:cNvPr>
          <p:cNvCxnSpPr>
            <a:cxnSpLocks/>
          </p:cNvCxnSpPr>
          <p:nvPr/>
        </p:nvCxnSpPr>
        <p:spPr>
          <a:xfrm flipV="1">
            <a:off x="10354821" y="3467680"/>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06" name="TextBox 705">
            <a:extLst>
              <a:ext uri="{FF2B5EF4-FFF2-40B4-BE49-F238E27FC236}">
                <a16:creationId xmlns:a16="http://schemas.microsoft.com/office/drawing/2014/main" id="{F4D01A56-EA9C-664C-AFD5-9638B82A658E}"/>
              </a:ext>
            </a:extLst>
          </p:cNvPr>
          <p:cNvSpPr txBox="1"/>
          <p:nvPr/>
        </p:nvSpPr>
        <p:spPr>
          <a:xfrm>
            <a:off x="10273556" y="3407873"/>
            <a:ext cx="57708"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0</a:t>
            </a:r>
          </a:p>
        </p:txBody>
      </p:sp>
      <p:sp>
        <p:nvSpPr>
          <p:cNvPr id="707" name="TextBox 706">
            <a:extLst>
              <a:ext uri="{FF2B5EF4-FFF2-40B4-BE49-F238E27FC236}">
                <a16:creationId xmlns:a16="http://schemas.microsoft.com/office/drawing/2014/main" id="{D2F4F7E2-26B4-9E46-AA4D-ECBF180263FA}"/>
              </a:ext>
            </a:extLst>
          </p:cNvPr>
          <p:cNvSpPr txBox="1"/>
          <p:nvPr/>
        </p:nvSpPr>
        <p:spPr>
          <a:xfrm>
            <a:off x="10093618" y="1885200"/>
            <a:ext cx="383117" cy="246221"/>
          </a:xfrm>
          <a:prstGeom prst="rect">
            <a:avLst/>
          </a:prstGeom>
          <a:noFill/>
        </p:spPr>
        <p:txBody>
          <a:bodyPr wrap="none" lIns="0" tIns="0" rIns="0" bIns="0" rtlCol="0">
            <a:spAutoFit/>
          </a:bodyPr>
          <a:lstStyle/>
          <a:p>
            <a:pPr algn="ctr"/>
            <a:r>
              <a:rPr lang="en-GB" sz="800" b="1" dirty="0">
                <a:latin typeface="Arial" panose="020B0604020202020204" pitchFamily="34" charset="0"/>
                <a:ea typeface="Aileron" charset="0"/>
                <a:cs typeface="Arial" panose="020B0604020202020204" pitchFamily="34" charset="0"/>
              </a:rPr>
              <a:t>(mg ∙</a:t>
            </a:r>
            <a:br>
              <a:rPr lang="en-GB" sz="800" b="1" dirty="0">
                <a:latin typeface="Arial" panose="020B0604020202020204" pitchFamily="34" charset="0"/>
                <a:ea typeface="Aileron" charset="0"/>
                <a:cs typeface="Arial" panose="020B0604020202020204" pitchFamily="34" charset="0"/>
              </a:rPr>
            </a:br>
            <a:r>
              <a:rPr lang="en-GB" sz="800" b="1" dirty="0">
                <a:latin typeface="Arial" panose="020B0604020202020204" pitchFamily="34" charset="0"/>
                <a:ea typeface="Aileron" charset="0"/>
                <a:cs typeface="Arial" panose="020B0604020202020204" pitchFamily="34" charset="0"/>
              </a:rPr>
              <a:t>hour/dl)</a:t>
            </a:r>
          </a:p>
        </p:txBody>
      </p:sp>
      <p:grpSp>
        <p:nvGrpSpPr>
          <p:cNvPr id="708" name="Group 707">
            <a:extLst>
              <a:ext uri="{FF2B5EF4-FFF2-40B4-BE49-F238E27FC236}">
                <a16:creationId xmlns:a16="http://schemas.microsoft.com/office/drawing/2014/main" id="{F783F238-D68E-AF47-8644-FEF0DE21182F}"/>
              </a:ext>
            </a:extLst>
          </p:cNvPr>
          <p:cNvGrpSpPr/>
          <p:nvPr/>
        </p:nvGrpSpPr>
        <p:grpSpPr>
          <a:xfrm flipH="1" flipV="1">
            <a:off x="10547338" y="2613025"/>
            <a:ext cx="144000" cy="144000"/>
            <a:chOff x="1021498" y="3048000"/>
            <a:chExt cx="58002" cy="125314"/>
          </a:xfrm>
        </p:grpSpPr>
        <p:cxnSp>
          <p:nvCxnSpPr>
            <p:cNvPr id="709" name="Straight Connector 708">
              <a:extLst>
                <a:ext uri="{FF2B5EF4-FFF2-40B4-BE49-F238E27FC236}">
                  <a16:creationId xmlns:a16="http://schemas.microsoft.com/office/drawing/2014/main" id="{76E188FB-50DD-E64E-880B-745A7E81184A}"/>
                </a:ext>
              </a:extLst>
            </p:cNvPr>
            <p:cNvCxnSpPr>
              <a:cxnSpLocks/>
            </p:cNvCxnSpPr>
            <p:nvPr/>
          </p:nvCxnSpPr>
          <p:spPr>
            <a:xfrm flipV="1">
              <a:off x="1050499" y="3048000"/>
              <a:ext cx="0" cy="121864"/>
            </a:xfrm>
            <a:prstGeom prst="line">
              <a:avLst/>
            </a:prstGeom>
            <a:ln w="12700">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710" name="Straight Connector 709">
              <a:extLst>
                <a:ext uri="{FF2B5EF4-FFF2-40B4-BE49-F238E27FC236}">
                  <a16:creationId xmlns:a16="http://schemas.microsoft.com/office/drawing/2014/main" id="{FA1C42FD-1238-0649-B875-52180DDF2792}"/>
                </a:ext>
              </a:extLst>
            </p:cNvPr>
            <p:cNvCxnSpPr>
              <a:cxnSpLocks/>
            </p:cNvCxnSpPr>
            <p:nvPr/>
          </p:nvCxnSpPr>
          <p:spPr>
            <a:xfrm flipH="1">
              <a:off x="1021498" y="3173314"/>
              <a:ext cx="58002" cy="0"/>
            </a:xfrm>
            <a:prstGeom prst="line">
              <a:avLst/>
            </a:prstGeom>
            <a:ln w="12700">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711" name="Rectangle 710">
            <a:extLst>
              <a:ext uri="{FF2B5EF4-FFF2-40B4-BE49-F238E27FC236}">
                <a16:creationId xmlns:a16="http://schemas.microsoft.com/office/drawing/2014/main" id="{6E81DDCD-861B-B74A-99A4-F4524E935FA6}"/>
              </a:ext>
            </a:extLst>
          </p:cNvPr>
          <p:cNvSpPr/>
          <p:nvPr/>
        </p:nvSpPr>
        <p:spPr>
          <a:xfrm>
            <a:off x="10520913" y="2717801"/>
            <a:ext cx="196850" cy="749300"/>
          </a:xfrm>
          <a:prstGeom prst="rect">
            <a:avLst/>
          </a:prstGeom>
          <a:solidFill>
            <a:schemeClr val="accent5">
              <a:lumMod val="50000"/>
            </a:schemeClr>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712" name="TextBox 711">
            <a:extLst>
              <a:ext uri="{FF2B5EF4-FFF2-40B4-BE49-F238E27FC236}">
                <a16:creationId xmlns:a16="http://schemas.microsoft.com/office/drawing/2014/main" id="{62CE3CCB-23DA-754A-B826-D525AC24A165}"/>
              </a:ext>
            </a:extLst>
          </p:cNvPr>
          <p:cNvSpPr txBox="1"/>
          <p:nvPr/>
        </p:nvSpPr>
        <p:spPr>
          <a:xfrm>
            <a:off x="8759700" y="3536686"/>
            <a:ext cx="293350"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2 hour</a:t>
            </a:r>
          </a:p>
        </p:txBody>
      </p:sp>
      <p:sp>
        <p:nvSpPr>
          <p:cNvPr id="713" name="TextBox 712">
            <a:extLst>
              <a:ext uri="{FF2B5EF4-FFF2-40B4-BE49-F238E27FC236}">
                <a16:creationId xmlns:a16="http://schemas.microsoft.com/office/drawing/2014/main" id="{55FC4D2C-FE36-8440-8D87-2950B011E189}"/>
              </a:ext>
            </a:extLst>
          </p:cNvPr>
          <p:cNvSpPr txBox="1"/>
          <p:nvPr/>
        </p:nvSpPr>
        <p:spPr>
          <a:xfrm>
            <a:off x="8516030" y="3536686"/>
            <a:ext cx="12663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BL</a:t>
            </a:r>
          </a:p>
        </p:txBody>
      </p:sp>
      <p:sp>
        <p:nvSpPr>
          <p:cNvPr id="714" name="TextBox 713">
            <a:extLst>
              <a:ext uri="{FF2B5EF4-FFF2-40B4-BE49-F238E27FC236}">
                <a16:creationId xmlns:a16="http://schemas.microsoft.com/office/drawing/2014/main" id="{DA7CED78-9C56-B540-A9B5-C665A638C231}"/>
              </a:ext>
            </a:extLst>
          </p:cNvPr>
          <p:cNvSpPr txBox="1"/>
          <p:nvPr/>
        </p:nvSpPr>
        <p:spPr>
          <a:xfrm>
            <a:off x="9102600" y="3536686"/>
            <a:ext cx="293350"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4 hour</a:t>
            </a:r>
          </a:p>
        </p:txBody>
      </p:sp>
      <p:sp>
        <p:nvSpPr>
          <p:cNvPr id="715" name="TextBox 714">
            <a:extLst>
              <a:ext uri="{FF2B5EF4-FFF2-40B4-BE49-F238E27FC236}">
                <a16:creationId xmlns:a16="http://schemas.microsoft.com/office/drawing/2014/main" id="{7AA2892F-5ED3-CD42-AAE0-CDB3011AD662}"/>
              </a:ext>
            </a:extLst>
          </p:cNvPr>
          <p:cNvSpPr txBox="1"/>
          <p:nvPr/>
        </p:nvSpPr>
        <p:spPr>
          <a:xfrm>
            <a:off x="9435975" y="3536686"/>
            <a:ext cx="293350"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6 hour</a:t>
            </a:r>
          </a:p>
        </p:txBody>
      </p:sp>
      <p:sp>
        <p:nvSpPr>
          <p:cNvPr id="716" name="TextBox 715">
            <a:extLst>
              <a:ext uri="{FF2B5EF4-FFF2-40B4-BE49-F238E27FC236}">
                <a16:creationId xmlns:a16="http://schemas.microsoft.com/office/drawing/2014/main" id="{65584239-C88D-DA48-8E02-20FB5F4B037A}"/>
              </a:ext>
            </a:extLst>
          </p:cNvPr>
          <p:cNvSpPr txBox="1"/>
          <p:nvPr/>
        </p:nvSpPr>
        <p:spPr>
          <a:xfrm>
            <a:off x="9772525" y="3536686"/>
            <a:ext cx="293350"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8 hour</a:t>
            </a:r>
          </a:p>
        </p:txBody>
      </p:sp>
      <p:sp>
        <p:nvSpPr>
          <p:cNvPr id="717" name="TextBox 716">
            <a:extLst>
              <a:ext uri="{FF2B5EF4-FFF2-40B4-BE49-F238E27FC236}">
                <a16:creationId xmlns:a16="http://schemas.microsoft.com/office/drawing/2014/main" id="{B56D0474-471B-8943-9F88-0E97021E5430}"/>
              </a:ext>
            </a:extLst>
          </p:cNvPr>
          <p:cNvSpPr txBox="1"/>
          <p:nvPr/>
        </p:nvSpPr>
        <p:spPr>
          <a:xfrm>
            <a:off x="10448022" y="3536686"/>
            <a:ext cx="618759" cy="230832"/>
          </a:xfrm>
          <a:prstGeom prst="rect">
            <a:avLst/>
          </a:prstGeom>
          <a:noFill/>
        </p:spPr>
        <p:txBody>
          <a:bodyPr wrap="none" lIns="0" tIns="0" rIns="0" bIns="0" rtlCol="0">
            <a:spAutoFit/>
          </a:bodyPr>
          <a:lstStyle/>
          <a:p>
            <a:pPr algn="ctr"/>
            <a:r>
              <a:rPr lang="en-GB" sz="700" dirty="0">
                <a:latin typeface="Arial" panose="020B0604020202020204" pitchFamily="34" charset="0"/>
                <a:ea typeface="Aileron" charset="0"/>
                <a:cs typeface="Arial" panose="020B0604020202020204" pitchFamily="34" charset="0"/>
              </a:rPr>
              <a:t>Before 4 weeks</a:t>
            </a:r>
          </a:p>
          <a:p>
            <a:pPr algn="ctr"/>
            <a:r>
              <a:rPr lang="en-GB" sz="800" b="1" dirty="0">
                <a:latin typeface="Arial" panose="020B0604020202020204" pitchFamily="34" charset="0"/>
                <a:ea typeface="Aileron" charset="0"/>
                <a:cs typeface="Arial" panose="020B0604020202020204" pitchFamily="34" charset="0"/>
              </a:rPr>
              <a:t>Ezetimibe</a:t>
            </a:r>
          </a:p>
        </p:txBody>
      </p:sp>
      <p:grpSp>
        <p:nvGrpSpPr>
          <p:cNvPr id="718" name="Group 717">
            <a:extLst>
              <a:ext uri="{FF2B5EF4-FFF2-40B4-BE49-F238E27FC236}">
                <a16:creationId xmlns:a16="http://schemas.microsoft.com/office/drawing/2014/main" id="{4AA25A52-86EA-364B-B610-36F5205A0F04}"/>
              </a:ext>
            </a:extLst>
          </p:cNvPr>
          <p:cNvGrpSpPr/>
          <p:nvPr/>
        </p:nvGrpSpPr>
        <p:grpSpPr>
          <a:xfrm flipH="1" flipV="1">
            <a:off x="10817213" y="2936875"/>
            <a:ext cx="144000" cy="144000"/>
            <a:chOff x="1021498" y="3048000"/>
            <a:chExt cx="58002" cy="125314"/>
          </a:xfrm>
        </p:grpSpPr>
        <p:cxnSp>
          <p:nvCxnSpPr>
            <p:cNvPr id="719" name="Straight Connector 718">
              <a:extLst>
                <a:ext uri="{FF2B5EF4-FFF2-40B4-BE49-F238E27FC236}">
                  <a16:creationId xmlns:a16="http://schemas.microsoft.com/office/drawing/2014/main" id="{61A7ADAF-87CD-F340-8942-74B372CCFF47}"/>
                </a:ext>
              </a:extLst>
            </p:cNvPr>
            <p:cNvCxnSpPr>
              <a:cxnSpLocks/>
            </p:cNvCxnSpPr>
            <p:nvPr/>
          </p:nvCxnSpPr>
          <p:spPr>
            <a:xfrm flipV="1">
              <a:off x="1050499" y="3048000"/>
              <a:ext cx="0" cy="121864"/>
            </a:xfrm>
            <a:prstGeom prst="line">
              <a:avLst/>
            </a:prstGeom>
            <a:ln w="12700">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720" name="Straight Connector 719">
              <a:extLst>
                <a:ext uri="{FF2B5EF4-FFF2-40B4-BE49-F238E27FC236}">
                  <a16:creationId xmlns:a16="http://schemas.microsoft.com/office/drawing/2014/main" id="{CAFCAF0C-0676-074C-B91A-F5405C57A42A}"/>
                </a:ext>
              </a:extLst>
            </p:cNvPr>
            <p:cNvCxnSpPr>
              <a:cxnSpLocks/>
            </p:cNvCxnSpPr>
            <p:nvPr/>
          </p:nvCxnSpPr>
          <p:spPr>
            <a:xfrm flipH="1">
              <a:off x="1021498" y="3173314"/>
              <a:ext cx="58002" cy="0"/>
            </a:xfrm>
            <a:prstGeom prst="line">
              <a:avLst/>
            </a:prstGeom>
            <a:ln w="12700">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721" name="Rectangle 720">
            <a:extLst>
              <a:ext uri="{FF2B5EF4-FFF2-40B4-BE49-F238E27FC236}">
                <a16:creationId xmlns:a16="http://schemas.microsoft.com/office/drawing/2014/main" id="{8A6BA3C5-825D-0348-A5A1-DCC3D284B761}"/>
              </a:ext>
            </a:extLst>
          </p:cNvPr>
          <p:cNvSpPr/>
          <p:nvPr/>
        </p:nvSpPr>
        <p:spPr>
          <a:xfrm>
            <a:off x="10790788" y="3009900"/>
            <a:ext cx="196850" cy="457200"/>
          </a:xfrm>
          <a:prstGeom prst="rect">
            <a:avLst/>
          </a:prstGeom>
          <a:solidFill>
            <a:schemeClr val="accent5">
              <a:lumMod val="50000"/>
            </a:schemeClr>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722" name="TextBox 721">
            <a:extLst>
              <a:ext uri="{FF2B5EF4-FFF2-40B4-BE49-F238E27FC236}">
                <a16:creationId xmlns:a16="http://schemas.microsoft.com/office/drawing/2014/main" id="{2A3284AB-CEAB-FF47-A61A-D59050B60DDF}"/>
              </a:ext>
            </a:extLst>
          </p:cNvPr>
          <p:cNvSpPr txBox="1"/>
          <p:nvPr/>
        </p:nvSpPr>
        <p:spPr>
          <a:xfrm>
            <a:off x="10634756" y="2298436"/>
            <a:ext cx="286938" cy="107722"/>
          </a:xfrm>
          <a:prstGeom prst="rect">
            <a:avLst/>
          </a:prstGeom>
          <a:noFill/>
        </p:spPr>
        <p:txBody>
          <a:bodyPr wrap="none" lIns="0" tIns="0" rIns="0" bIns="0" rtlCol="0">
            <a:spAutoFit/>
          </a:bodyPr>
          <a:lstStyle/>
          <a:p>
            <a:pPr algn="ctr"/>
            <a:r>
              <a:rPr lang="en-GB" sz="700" b="1" dirty="0">
                <a:latin typeface="Arial" panose="020B0604020202020204" pitchFamily="34" charset="0"/>
                <a:ea typeface="Aileron" charset="0"/>
                <a:cs typeface="Arial" panose="020B0604020202020204" pitchFamily="34" charset="0"/>
              </a:rPr>
              <a:t>P&lt;0.05</a:t>
            </a:r>
            <a:endParaRPr lang="en-GB" sz="800" b="1" dirty="0">
              <a:latin typeface="Arial" panose="020B0604020202020204" pitchFamily="34" charset="0"/>
              <a:ea typeface="Aileron" charset="0"/>
              <a:cs typeface="Arial" panose="020B0604020202020204" pitchFamily="34" charset="0"/>
            </a:endParaRPr>
          </a:p>
        </p:txBody>
      </p:sp>
      <p:grpSp>
        <p:nvGrpSpPr>
          <p:cNvPr id="723" name="Group 722">
            <a:extLst>
              <a:ext uri="{FF2B5EF4-FFF2-40B4-BE49-F238E27FC236}">
                <a16:creationId xmlns:a16="http://schemas.microsoft.com/office/drawing/2014/main" id="{1AF474D5-2F81-D544-A3D9-568977D40501}"/>
              </a:ext>
            </a:extLst>
          </p:cNvPr>
          <p:cNvGrpSpPr/>
          <p:nvPr/>
        </p:nvGrpSpPr>
        <p:grpSpPr>
          <a:xfrm>
            <a:off x="10616225" y="2417939"/>
            <a:ext cx="324000" cy="46800"/>
            <a:chOff x="4664138" y="2119489"/>
            <a:chExt cx="301562" cy="58561"/>
          </a:xfrm>
        </p:grpSpPr>
        <p:cxnSp>
          <p:nvCxnSpPr>
            <p:cNvPr id="724" name="Straight Connector 723">
              <a:extLst>
                <a:ext uri="{FF2B5EF4-FFF2-40B4-BE49-F238E27FC236}">
                  <a16:creationId xmlns:a16="http://schemas.microsoft.com/office/drawing/2014/main" id="{FFD7738C-8802-4343-93D9-98E9135A5615}"/>
                </a:ext>
              </a:extLst>
            </p:cNvPr>
            <p:cNvCxnSpPr>
              <a:cxnSpLocks/>
            </p:cNvCxnSpPr>
            <p:nvPr/>
          </p:nvCxnSpPr>
          <p:spPr>
            <a:xfrm flipV="1">
              <a:off x="4664843" y="2119489"/>
              <a:ext cx="0" cy="5856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25" name="Straight Connector 724">
              <a:extLst>
                <a:ext uri="{FF2B5EF4-FFF2-40B4-BE49-F238E27FC236}">
                  <a16:creationId xmlns:a16="http://schemas.microsoft.com/office/drawing/2014/main" id="{864D8512-F461-DB4C-BC1F-E7079F6361DC}"/>
                </a:ext>
              </a:extLst>
            </p:cNvPr>
            <p:cNvCxnSpPr>
              <a:cxnSpLocks/>
            </p:cNvCxnSpPr>
            <p:nvPr/>
          </p:nvCxnSpPr>
          <p:spPr>
            <a:xfrm flipV="1">
              <a:off x="4963293" y="2119489"/>
              <a:ext cx="0" cy="5856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26" name="Straight Connector 725">
              <a:extLst>
                <a:ext uri="{FF2B5EF4-FFF2-40B4-BE49-F238E27FC236}">
                  <a16:creationId xmlns:a16="http://schemas.microsoft.com/office/drawing/2014/main" id="{285BCE3E-3759-A549-B07F-9531DE6B0EB5}"/>
                </a:ext>
              </a:extLst>
            </p:cNvPr>
            <p:cNvCxnSpPr>
              <a:cxnSpLocks/>
            </p:cNvCxnSpPr>
            <p:nvPr/>
          </p:nvCxnSpPr>
          <p:spPr>
            <a:xfrm flipH="1">
              <a:off x="4664138" y="2126545"/>
              <a:ext cx="30156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727" name="TextBox 726">
            <a:extLst>
              <a:ext uri="{FF2B5EF4-FFF2-40B4-BE49-F238E27FC236}">
                <a16:creationId xmlns:a16="http://schemas.microsoft.com/office/drawing/2014/main" id="{38BD6DC6-F417-6E4D-BA3D-A95B1588E0F5}"/>
              </a:ext>
            </a:extLst>
          </p:cNvPr>
          <p:cNvSpPr txBox="1"/>
          <p:nvPr/>
        </p:nvSpPr>
        <p:spPr>
          <a:xfrm>
            <a:off x="11276108" y="2298436"/>
            <a:ext cx="286938" cy="107722"/>
          </a:xfrm>
          <a:prstGeom prst="rect">
            <a:avLst/>
          </a:prstGeom>
          <a:noFill/>
        </p:spPr>
        <p:txBody>
          <a:bodyPr wrap="none" lIns="0" tIns="0" rIns="0" bIns="0" rtlCol="0">
            <a:spAutoFit/>
          </a:bodyPr>
          <a:lstStyle/>
          <a:p>
            <a:pPr algn="ctr"/>
            <a:r>
              <a:rPr lang="en-GB" sz="700" b="1" dirty="0">
                <a:latin typeface="Arial" panose="020B0604020202020204" pitchFamily="34" charset="0"/>
                <a:ea typeface="Aileron" charset="0"/>
                <a:cs typeface="Arial" panose="020B0604020202020204" pitchFamily="34" charset="0"/>
              </a:rPr>
              <a:t>P=0.20</a:t>
            </a:r>
            <a:endParaRPr lang="en-GB" sz="800" b="1" dirty="0">
              <a:latin typeface="Arial" panose="020B0604020202020204" pitchFamily="34" charset="0"/>
              <a:ea typeface="Aileron" charset="0"/>
              <a:cs typeface="Arial" panose="020B0604020202020204" pitchFamily="34" charset="0"/>
            </a:endParaRPr>
          </a:p>
        </p:txBody>
      </p:sp>
      <p:grpSp>
        <p:nvGrpSpPr>
          <p:cNvPr id="728" name="Group 727">
            <a:extLst>
              <a:ext uri="{FF2B5EF4-FFF2-40B4-BE49-F238E27FC236}">
                <a16:creationId xmlns:a16="http://schemas.microsoft.com/office/drawing/2014/main" id="{63B76D1E-037B-D241-87C2-0AC0871AE7A0}"/>
              </a:ext>
            </a:extLst>
          </p:cNvPr>
          <p:cNvGrpSpPr/>
          <p:nvPr/>
        </p:nvGrpSpPr>
        <p:grpSpPr>
          <a:xfrm>
            <a:off x="11257575" y="2417939"/>
            <a:ext cx="324000" cy="46800"/>
            <a:chOff x="4664138" y="2119489"/>
            <a:chExt cx="301562" cy="58561"/>
          </a:xfrm>
        </p:grpSpPr>
        <p:cxnSp>
          <p:nvCxnSpPr>
            <p:cNvPr id="729" name="Straight Connector 728">
              <a:extLst>
                <a:ext uri="{FF2B5EF4-FFF2-40B4-BE49-F238E27FC236}">
                  <a16:creationId xmlns:a16="http://schemas.microsoft.com/office/drawing/2014/main" id="{F23F4267-75AF-9849-A78C-E03167294B26}"/>
                </a:ext>
              </a:extLst>
            </p:cNvPr>
            <p:cNvCxnSpPr>
              <a:cxnSpLocks/>
            </p:cNvCxnSpPr>
            <p:nvPr/>
          </p:nvCxnSpPr>
          <p:spPr>
            <a:xfrm flipV="1">
              <a:off x="4664843" y="2119489"/>
              <a:ext cx="0" cy="5856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30" name="Straight Connector 729">
              <a:extLst>
                <a:ext uri="{FF2B5EF4-FFF2-40B4-BE49-F238E27FC236}">
                  <a16:creationId xmlns:a16="http://schemas.microsoft.com/office/drawing/2014/main" id="{944C4C87-896C-5041-AF9D-FDBCB5489BC5}"/>
                </a:ext>
              </a:extLst>
            </p:cNvPr>
            <p:cNvCxnSpPr>
              <a:cxnSpLocks/>
            </p:cNvCxnSpPr>
            <p:nvPr/>
          </p:nvCxnSpPr>
          <p:spPr>
            <a:xfrm flipV="1">
              <a:off x="4963293" y="2119489"/>
              <a:ext cx="0" cy="5856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31" name="Straight Connector 730">
              <a:extLst>
                <a:ext uri="{FF2B5EF4-FFF2-40B4-BE49-F238E27FC236}">
                  <a16:creationId xmlns:a16="http://schemas.microsoft.com/office/drawing/2014/main" id="{AD0B9F2B-20BA-884F-B04C-6EC3719CBE6D}"/>
                </a:ext>
              </a:extLst>
            </p:cNvPr>
            <p:cNvCxnSpPr>
              <a:cxnSpLocks/>
            </p:cNvCxnSpPr>
            <p:nvPr/>
          </p:nvCxnSpPr>
          <p:spPr>
            <a:xfrm flipH="1">
              <a:off x="4664138" y="2126545"/>
              <a:ext cx="30156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732" name="TextBox 731">
            <a:extLst>
              <a:ext uri="{FF2B5EF4-FFF2-40B4-BE49-F238E27FC236}">
                <a16:creationId xmlns:a16="http://schemas.microsoft.com/office/drawing/2014/main" id="{CC700B2E-7EA3-A144-9883-6BBBA18B8717}"/>
              </a:ext>
            </a:extLst>
          </p:cNvPr>
          <p:cNvSpPr txBox="1"/>
          <p:nvPr/>
        </p:nvSpPr>
        <p:spPr>
          <a:xfrm>
            <a:off x="11030631" y="2111111"/>
            <a:ext cx="286938" cy="107722"/>
          </a:xfrm>
          <a:prstGeom prst="rect">
            <a:avLst/>
          </a:prstGeom>
          <a:noFill/>
        </p:spPr>
        <p:txBody>
          <a:bodyPr wrap="none" lIns="0" tIns="0" rIns="0" bIns="0" rtlCol="0">
            <a:spAutoFit/>
          </a:bodyPr>
          <a:lstStyle/>
          <a:p>
            <a:pPr algn="ctr"/>
            <a:r>
              <a:rPr lang="en-GB" sz="700" b="1" dirty="0">
                <a:latin typeface="Arial" panose="020B0604020202020204" pitchFamily="34" charset="0"/>
                <a:ea typeface="Aileron" charset="0"/>
                <a:cs typeface="Arial" panose="020B0604020202020204" pitchFamily="34" charset="0"/>
              </a:rPr>
              <a:t>P&lt;0.05</a:t>
            </a:r>
            <a:endParaRPr lang="en-GB" sz="800" b="1" dirty="0">
              <a:latin typeface="Arial" panose="020B0604020202020204" pitchFamily="34" charset="0"/>
              <a:ea typeface="Aileron" charset="0"/>
              <a:cs typeface="Arial" panose="020B0604020202020204" pitchFamily="34" charset="0"/>
            </a:endParaRPr>
          </a:p>
        </p:txBody>
      </p:sp>
      <p:grpSp>
        <p:nvGrpSpPr>
          <p:cNvPr id="733" name="Group 732">
            <a:extLst>
              <a:ext uri="{FF2B5EF4-FFF2-40B4-BE49-F238E27FC236}">
                <a16:creationId xmlns:a16="http://schemas.microsoft.com/office/drawing/2014/main" id="{F04419DD-F906-1F44-8696-6ED8A7E47B2D}"/>
              </a:ext>
            </a:extLst>
          </p:cNvPr>
          <p:cNvGrpSpPr/>
          <p:nvPr/>
        </p:nvGrpSpPr>
        <p:grpSpPr>
          <a:xfrm>
            <a:off x="10759100" y="2227439"/>
            <a:ext cx="684000" cy="46800"/>
            <a:chOff x="4664138" y="2119489"/>
            <a:chExt cx="301562" cy="58561"/>
          </a:xfrm>
        </p:grpSpPr>
        <p:cxnSp>
          <p:nvCxnSpPr>
            <p:cNvPr id="734" name="Straight Connector 733">
              <a:extLst>
                <a:ext uri="{FF2B5EF4-FFF2-40B4-BE49-F238E27FC236}">
                  <a16:creationId xmlns:a16="http://schemas.microsoft.com/office/drawing/2014/main" id="{FBAFB818-B4B4-7E47-95A5-F8BB66B3F9AF}"/>
                </a:ext>
              </a:extLst>
            </p:cNvPr>
            <p:cNvCxnSpPr>
              <a:cxnSpLocks/>
            </p:cNvCxnSpPr>
            <p:nvPr/>
          </p:nvCxnSpPr>
          <p:spPr>
            <a:xfrm flipV="1">
              <a:off x="4664843" y="2119489"/>
              <a:ext cx="0" cy="5856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35" name="Straight Connector 734">
              <a:extLst>
                <a:ext uri="{FF2B5EF4-FFF2-40B4-BE49-F238E27FC236}">
                  <a16:creationId xmlns:a16="http://schemas.microsoft.com/office/drawing/2014/main" id="{CDF0123B-7D62-BA40-BBA0-7D9F49848AB5}"/>
                </a:ext>
              </a:extLst>
            </p:cNvPr>
            <p:cNvCxnSpPr>
              <a:cxnSpLocks/>
            </p:cNvCxnSpPr>
            <p:nvPr/>
          </p:nvCxnSpPr>
          <p:spPr>
            <a:xfrm flipV="1">
              <a:off x="4963293" y="2119489"/>
              <a:ext cx="0" cy="5856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36" name="Straight Connector 735">
              <a:extLst>
                <a:ext uri="{FF2B5EF4-FFF2-40B4-BE49-F238E27FC236}">
                  <a16:creationId xmlns:a16="http://schemas.microsoft.com/office/drawing/2014/main" id="{CC277277-84AF-8545-92E2-C1FF4D07D781}"/>
                </a:ext>
              </a:extLst>
            </p:cNvPr>
            <p:cNvCxnSpPr>
              <a:cxnSpLocks/>
            </p:cNvCxnSpPr>
            <p:nvPr/>
          </p:nvCxnSpPr>
          <p:spPr>
            <a:xfrm flipH="1">
              <a:off x="4664138" y="2126545"/>
              <a:ext cx="30156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37" name="Group 736">
            <a:extLst>
              <a:ext uri="{FF2B5EF4-FFF2-40B4-BE49-F238E27FC236}">
                <a16:creationId xmlns:a16="http://schemas.microsoft.com/office/drawing/2014/main" id="{77D22585-30CE-E242-A020-582617DD5C89}"/>
              </a:ext>
            </a:extLst>
          </p:cNvPr>
          <p:cNvGrpSpPr/>
          <p:nvPr/>
        </p:nvGrpSpPr>
        <p:grpSpPr>
          <a:xfrm flipH="1" flipV="1">
            <a:off x="11220438" y="2660650"/>
            <a:ext cx="144000" cy="144000"/>
            <a:chOff x="1021498" y="3048000"/>
            <a:chExt cx="58002" cy="125314"/>
          </a:xfrm>
        </p:grpSpPr>
        <p:cxnSp>
          <p:nvCxnSpPr>
            <p:cNvPr id="738" name="Straight Connector 737">
              <a:extLst>
                <a:ext uri="{FF2B5EF4-FFF2-40B4-BE49-F238E27FC236}">
                  <a16:creationId xmlns:a16="http://schemas.microsoft.com/office/drawing/2014/main" id="{1A6C22C3-B368-9C43-8C28-5B6DBED8E9E9}"/>
                </a:ext>
              </a:extLst>
            </p:cNvPr>
            <p:cNvCxnSpPr>
              <a:cxnSpLocks/>
            </p:cNvCxnSpPr>
            <p:nvPr/>
          </p:nvCxnSpPr>
          <p:spPr>
            <a:xfrm flipV="1">
              <a:off x="1050499" y="3048000"/>
              <a:ext cx="0" cy="121864"/>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739" name="Straight Connector 738">
              <a:extLst>
                <a:ext uri="{FF2B5EF4-FFF2-40B4-BE49-F238E27FC236}">
                  <a16:creationId xmlns:a16="http://schemas.microsoft.com/office/drawing/2014/main" id="{B830B54B-C355-DB4F-9A82-DACABF25218A}"/>
                </a:ext>
              </a:extLst>
            </p:cNvPr>
            <p:cNvCxnSpPr>
              <a:cxnSpLocks/>
            </p:cNvCxnSpPr>
            <p:nvPr/>
          </p:nvCxnSpPr>
          <p:spPr>
            <a:xfrm flipH="1">
              <a:off x="1021498" y="3173314"/>
              <a:ext cx="58002"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740" name="Rectangle 739">
            <a:extLst>
              <a:ext uri="{FF2B5EF4-FFF2-40B4-BE49-F238E27FC236}">
                <a16:creationId xmlns:a16="http://schemas.microsoft.com/office/drawing/2014/main" id="{B2A34A5A-AD10-5A45-8B34-71B36A0AD631}"/>
              </a:ext>
            </a:extLst>
          </p:cNvPr>
          <p:cNvSpPr/>
          <p:nvPr/>
        </p:nvSpPr>
        <p:spPr>
          <a:xfrm>
            <a:off x="11194013" y="2746375"/>
            <a:ext cx="196850" cy="720725"/>
          </a:xfrm>
          <a:prstGeom prst="rect">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741" name="TextBox 740">
            <a:extLst>
              <a:ext uri="{FF2B5EF4-FFF2-40B4-BE49-F238E27FC236}">
                <a16:creationId xmlns:a16="http://schemas.microsoft.com/office/drawing/2014/main" id="{1CDBB000-787C-644C-9B48-A0475FA5B8B9}"/>
              </a:ext>
            </a:extLst>
          </p:cNvPr>
          <p:cNvSpPr txBox="1"/>
          <p:nvPr/>
        </p:nvSpPr>
        <p:spPr>
          <a:xfrm>
            <a:off x="11121122" y="3536686"/>
            <a:ext cx="618759" cy="230832"/>
          </a:xfrm>
          <a:prstGeom prst="rect">
            <a:avLst/>
          </a:prstGeom>
          <a:noFill/>
        </p:spPr>
        <p:txBody>
          <a:bodyPr wrap="none" lIns="0" tIns="0" rIns="0" bIns="0" rtlCol="0">
            <a:spAutoFit/>
          </a:bodyPr>
          <a:lstStyle/>
          <a:p>
            <a:pPr algn="ctr"/>
            <a:r>
              <a:rPr lang="en-GB" sz="700" dirty="0">
                <a:latin typeface="Arial" panose="020B0604020202020204" pitchFamily="34" charset="0"/>
                <a:ea typeface="Aileron" charset="0"/>
                <a:cs typeface="Arial" panose="020B0604020202020204" pitchFamily="34" charset="0"/>
              </a:rPr>
              <a:t>Before 4 weeks</a:t>
            </a:r>
          </a:p>
          <a:p>
            <a:pPr algn="ctr"/>
            <a:r>
              <a:rPr lang="en-GB" sz="800" b="1" dirty="0">
                <a:latin typeface="Arial" panose="020B0604020202020204" pitchFamily="34" charset="0"/>
                <a:ea typeface="Aileron" charset="0"/>
                <a:cs typeface="Arial" panose="020B0604020202020204" pitchFamily="34" charset="0"/>
              </a:rPr>
              <a:t>Control</a:t>
            </a:r>
          </a:p>
        </p:txBody>
      </p:sp>
      <p:grpSp>
        <p:nvGrpSpPr>
          <p:cNvPr id="742" name="Group 741">
            <a:extLst>
              <a:ext uri="{FF2B5EF4-FFF2-40B4-BE49-F238E27FC236}">
                <a16:creationId xmlns:a16="http://schemas.microsoft.com/office/drawing/2014/main" id="{02AC6F32-CDEE-944B-B8D9-8F4A8AA5F882}"/>
              </a:ext>
            </a:extLst>
          </p:cNvPr>
          <p:cNvGrpSpPr/>
          <p:nvPr/>
        </p:nvGrpSpPr>
        <p:grpSpPr>
          <a:xfrm flipH="1" flipV="1">
            <a:off x="11490313" y="2736850"/>
            <a:ext cx="144000" cy="144000"/>
            <a:chOff x="1021498" y="3048000"/>
            <a:chExt cx="58002" cy="125314"/>
          </a:xfrm>
        </p:grpSpPr>
        <p:cxnSp>
          <p:nvCxnSpPr>
            <p:cNvPr id="743" name="Straight Connector 742">
              <a:extLst>
                <a:ext uri="{FF2B5EF4-FFF2-40B4-BE49-F238E27FC236}">
                  <a16:creationId xmlns:a16="http://schemas.microsoft.com/office/drawing/2014/main" id="{2C753944-BEC5-BE4D-A621-D79FA0C18DB0}"/>
                </a:ext>
              </a:extLst>
            </p:cNvPr>
            <p:cNvCxnSpPr>
              <a:cxnSpLocks/>
            </p:cNvCxnSpPr>
            <p:nvPr/>
          </p:nvCxnSpPr>
          <p:spPr>
            <a:xfrm flipV="1">
              <a:off x="1050499" y="3048000"/>
              <a:ext cx="0" cy="121864"/>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744" name="Straight Connector 743">
              <a:extLst>
                <a:ext uri="{FF2B5EF4-FFF2-40B4-BE49-F238E27FC236}">
                  <a16:creationId xmlns:a16="http://schemas.microsoft.com/office/drawing/2014/main" id="{1C3BA9B9-0CB5-3240-955A-AEABCDA87801}"/>
                </a:ext>
              </a:extLst>
            </p:cNvPr>
            <p:cNvCxnSpPr>
              <a:cxnSpLocks/>
            </p:cNvCxnSpPr>
            <p:nvPr/>
          </p:nvCxnSpPr>
          <p:spPr>
            <a:xfrm flipH="1">
              <a:off x="1021498" y="3173314"/>
              <a:ext cx="58002"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745" name="Rectangle 744">
            <a:extLst>
              <a:ext uri="{FF2B5EF4-FFF2-40B4-BE49-F238E27FC236}">
                <a16:creationId xmlns:a16="http://schemas.microsoft.com/office/drawing/2014/main" id="{E9325ED8-CCCE-4043-A3B8-A9DD20188326}"/>
              </a:ext>
            </a:extLst>
          </p:cNvPr>
          <p:cNvSpPr/>
          <p:nvPr/>
        </p:nvSpPr>
        <p:spPr>
          <a:xfrm>
            <a:off x="11463888" y="2806701"/>
            <a:ext cx="196850" cy="660400"/>
          </a:xfrm>
          <a:prstGeom prst="rect">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cxnSp>
        <p:nvCxnSpPr>
          <p:cNvPr id="746" name="Straight Connector 745">
            <a:extLst>
              <a:ext uri="{FF2B5EF4-FFF2-40B4-BE49-F238E27FC236}">
                <a16:creationId xmlns:a16="http://schemas.microsoft.com/office/drawing/2014/main" id="{6F6F31A2-E4F3-E344-B70F-D5B33D637586}"/>
              </a:ext>
            </a:extLst>
          </p:cNvPr>
          <p:cNvCxnSpPr>
            <a:cxnSpLocks/>
          </p:cNvCxnSpPr>
          <p:nvPr/>
        </p:nvCxnSpPr>
        <p:spPr>
          <a:xfrm>
            <a:off x="10397860" y="3467681"/>
            <a:ext cx="137082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7" name="Straight Connector 746">
            <a:extLst>
              <a:ext uri="{FF2B5EF4-FFF2-40B4-BE49-F238E27FC236}">
                <a16:creationId xmlns:a16="http://schemas.microsoft.com/office/drawing/2014/main" id="{8A527C1F-C883-4C4D-82E4-D4144986FCC6}"/>
              </a:ext>
            </a:extLst>
          </p:cNvPr>
          <p:cNvCxnSpPr>
            <a:cxnSpLocks/>
          </p:cNvCxnSpPr>
          <p:nvPr/>
        </p:nvCxnSpPr>
        <p:spPr>
          <a:xfrm>
            <a:off x="8436015" y="1730211"/>
            <a:ext cx="208472" cy="0"/>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748" name="Straight Connector 747">
            <a:extLst>
              <a:ext uri="{FF2B5EF4-FFF2-40B4-BE49-F238E27FC236}">
                <a16:creationId xmlns:a16="http://schemas.microsoft.com/office/drawing/2014/main" id="{F9B0FB6E-CFBD-2B46-83D4-E35FFB1D38A9}"/>
              </a:ext>
            </a:extLst>
          </p:cNvPr>
          <p:cNvCxnSpPr>
            <a:cxnSpLocks/>
          </p:cNvCxnSpPr>
          <p:nvPr/>
        </p:nvCxnSpPr>
        <p:spPr>
          <a:xfrm>
            <a:off x="9544090" y="1730211"/>
            <a:ext cx="208472" cy="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749" name="Straight Connector 748">
            <a:extLst>
              <a:ext uri="{FF2B5EF4-FFF2-40B4-BE49-F238E27FC236}">
                <a16:creationId xmlns:a16="http://schemas.microsoft.com/office/drawing/2014/main" id="{4A4DC296-CF46-354B-953E-1E3A4DD0097E}"/>
              </a:ext>
            </a:extLst>
          </p:cNvPr>
          <p:cNvCxnSpPr>
            <a:cxnSpLocks/>
          </p:cNvCxnSpPr>
          <p:nvPr/>
        </p:nvCxnSpPr>
        <p:spPr>
          <a:xfrm>
            <a:off x="6407879" y="5757656"/>
            <a:ext cx="153175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50" name="TextBox 749">
            <a:extLst>
              <a:ext uri="{FF2B5EF4-FFF2-40B4-BE49-F238E27FC236}">
                <a16:creationId xmlns:a16="http://schemas.microsoft.com/office/drawing/2014/main" id="{914DCE59-2111-EF48-89C7-4CAA5FC957F3}"/>
              </a:ext>
            </a:extLst>
          </p:cNvPr>
          <p:cNvSpPr txBox="1"/>
          <p:nvPr/>
        </p:nvSpPr>
        <p:spPr>
          <a:xfrm>
            <a:off x="6761286" y="4197886"/>
            <a:ext cx="995465" cy="153888"/>
          </a:xfrm>
          <a:prstGeom prst="rect">
            <a:avLst/>
          </a:prstGeom>
          <a:noFill/>
        </p:spPr>
        <p:txBody>
          <a:bodyPr wrap="none" lIns="0" tIns="0" rIns="0" bIns="0" rtlCol="0">
            <a:spAutoFit/>
          </a:bodyPr>
          <a:lstStyle/>
          <a:p>
            <a:pPr algn="ctr"/>
            <a:r>
              <a:rPr lang="en-GB" sz="1000" b="1" dirty="0">
                <a:latin typeface="Arial" panose="020B0604020202020204" pitchFamily="34" charset="0"/>
                <a:ea typeface="Aileron" charset="0"/>
                <a:cs typeface="Arial" panose="020B0604020202020204" pitchFamily="34" charset="0"/>
              </a:rPr>
              <a:t>Ezetimibe group</a:t>
            </a:r>
          </a:p>
        </p:txBody>
      </p:sp>
      <p:cxnSp>
        <p:nvCxnSpPr>
          <p:cNvPr id="751" name="Straight Connector 750">
            <a:extLst>
              <a:ext uri="{FF2B5EF4-FFF2-40B4-BE49-F238E27FC236}">
                <a16:creationId xmlns:a16="http://schemas.microsoft.com/office/drawing/2014/main" id="{CECEE04E-B204-984B-B3FF-963F076D2FF1}"/>
              </a:ext>
            </a:extLst>
          </p:cNvPr>
          <p:cNvCxnSpPr>
            <a:cxnSpLocks/>
          </p:cNvCxnSpPr>
          <p:nvPr/>
        </p:nvCxnSpPr>
        <p:spPr>
          <a:xfrm flipV="1">
            <a:off x="6410602" y="4416425"/>
            <a:ext cx="0" cy="134821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52" name="TextBox 751">
            <a:extLst>
              <a:ext uri="{FF2B5EF4-FFF2-40B4-BE49-F238E27FC236}">
                <a16:creationId xmlns:a16="http://schemas.microsoft.com/office/drawing/2014/main" id="{BF38B684-FFF7-3A47-847C-5BC8819B5CA9}"/>
              </a:ext>
            </a:extLst>
          </p:cNvPr>
          <p:cNvSpPr txBox="1"/>
          <p:nvPr/>
        </p:nvSpPr>
        <p:spPr>
          <a:xfrm>
            <a:off x="6737225" y="5826661"/>
            <a:ext cx="293350"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2 hour</a:t>
            </a:r>
          </a:p>
        </p:txBody>
      </p:sp>
      <p:sp>
        <p:nvSpPr>
          <p:cNvPr id="755" name="TextBox 754">
            <a:extLst>
              <a:ext uri="{FF2B5EF4-FFF2-40B4-BE49-F238E27FC236}">
                <a16:creationId xmlns:a16="http://schemas.microsoft.com/office/drawing/2014/main" id="{FB6F7DF5-335A-2A40-9339-12F3D2F84376}"/>
              </a:ext>
            </a:extLst>
          </p:cNvPr>
          <p:cNvSpPr txBox="1"/>
          <p:nvPr/>
        </p:nvSpPr>
        <p:spPr>
          <a:xfrm>
            <a:off x="6503080" y="5826661"/>
            <a:ext cx="12663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BL</a:t>
            </a:r>
          </a:p>
        </p:txBody>
      </p:sp>
      <p:cxnSp>
        <p:nvCxnSpPr>
          <p:cNvPr id="756" name="Straight Connector 755">
            <a:extLst>
              <a:ext uri="{FF2B5EF4-FFF2-40B4-BE49-F238E27FC236}">
                <a16:creationId xmlns:a16="http://schemas.microsoft.com/office/drawing/2014/main" id="{1DF4CDC8-ACC2-6C4F-B0BA-067D87143293}"/>
              </a:ext>
            </a:extLst>
          </p:cNvPr>
          <p:cNvCxnSpPr>
            <a:cxnSpLocks/>
          </p:cNvCxnSpPr>
          <p:nvPr/>
        </p:nvCxnSpPr>
        <p:spPr>
          <a:xfrm flipV="1">
            <a:off x="6566177" y="5758839"/>
            <a:ext cx="447" cy="36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57" name="TextBox 756">
            <a:extLst>
              <a:ext uri="{FF2B5EF4-FFF2-40B4-BE49-F238E27FC236}">
                <a16:creationId xmlns:a16="http://schemas.microsoft.com/office/drawing/2014/main" id="{9A6F222D-5F6E-4046-9FA4-FC0B9FF54B0A}"/>
              </a:ext>
            </a:extLst>
          </p:cNvPr>
          <p:cNvSpPr txBox="1"/>
          <p:nvPr/>
        </p:nvSpPr>
        <p:spPr>
          <a:xfrm>
            <a:off x="6873853" y="4709061"/>
            <a:ext cx="40075" cy="123111"/>
          </a:xfrm>
          <a:prstGeom prst="rect">
            <a:avLst/>
          </a:prstGeom>
          <a:noFill/>
        </p:spPr>
        <p:txBody>
          <a:bodyPr wrap="none" lIns="0" tIns="0" rIns="0" bIns="0" rtlCol="0">
            <a:spAutoFit/>
          </a:bodyPr>
          <a:lstStyle/>
          <a:p>
            <a:pPr algn="ctr"/>
            <a:r>
              <a:rPr lang="en-GB" sz="800" b="1" dirty="0">
                <a:latin typeface="Arial" panose="020B0604020202020204" pitchFamily="34" charset="0"/>
                <a:ea typeface="Aileron" charset="0"/>
                <a:cs typeface="Arial" panose="020B0604020202020204" pitchFamily="34" charset="0"/>
              </a:rPr>
              <a:t>*</a:t>
            </a:r>
          </a:p>
        </p:txBody>
      </p:sp>
      <p:sp>
        <p:nvSpPr>
          <p:cNvPr id="758" name="TextBox 757">
            <a:extLst>
              <a:ext uri="{FF2B5EF4-FFF2-40B4-BE49-F238E27FC236}">
                <a16:creationId xmlns:a16="http://schemas.microsoft.com/office/drawing/2014/main" id="{062DD991-5CB8-3948-9005-68FE463F6E06}"/>
              </a:ext>
            </a:extLst>
          </p:cNvPr>
          <p:cNvSpPr txBox="1"/>
          <p:nvPr/>
        </p:nvSpPr>
        <p:spPr>
          <a:xfrm>
            <a:off x="6842482" y="3926355"/>
            <a:ext cx="2693046" cy="153888"/>
          </a:xfrm>
          <a:prstGeom prst="rect">
            <a:avLst/>
          </a:prstGeom>
          <a:noFill/>
        </p:spPr>
        <p:txBody>
          <a:bodyPr wrap="none" lIns="0" tIns="0" rIns="0" bIns="0" rtlCol="0">
            <a:spAutoFit/>
          </a:bodyPr>
          <a:lstStyle/>
          <a:p>
            <a:pPr algn="ctr"/>
            <a:r>
              <a:rPr lang="en-GB" sz="1000" b="1" dirty="0">
                <a:latin typeface="Arial" panose="020B0604020202020204" pitchFamily="34" charset="0"/>
                <a:ea typeface="Aileron" charset="0"/>
                <a:cs typeface="Arial" panose="020B0604020202020204" pitchFamily="34" charset="0"/>
              </a:rPr>
              <a:t>% FMD levels (before </a:t>
            </a:r>
            <a:r>
              <a:rPr lang="en-GB" sz="1000" b="1" dirty="0">
                <a:solidFill>
                  <a:schemeClr val="bg1"/>
                </a:solidFill>
                <a:latin typeface="Arial" panose="020B0604020202020204" pitchFamily="34" charset="0"/>
                <a:ea typeface="Aileron" charset="0"/>
                <a:cs typeface="Arial" panose="020B0604020202020204" pitchFamily="34" charset="0"/>
              </a:rPr>
              <a:t>–––</a:t>
            </a:r>
            <a:r>
              <a:rPr lang="en-GB" sz="1000" b="1" dirty="0">
                <a:latin typeface="Arial" panose="020B0604020202020204" pitchFamily="34" charset="0"/>
                <a:ea typeface="Aileron" charset="0"/>
                <a:cs typeface="Arial" panose="020B0604020202020204" pitchFamily="34" charset="0"/>
              </a:rPr>
              <a:t>, after 4 weeks </a:t>
            </a:r>
            <a:r>
              <a:rPr lang="en-GB" sz="1000" b="1" dirty="0">
                <a:solidFill>
                  <a:schemeClr val="bg1"/>
                </a:solidFill>
                <a:latin typeface="Arial" panose="020B0604020202020204" pitchFamily="34" charset="0"/>
                <a:ea typeface="Aileron" charset="0"/>
                <a:cs typeface="Arial" panose="020B0604020202020204" pitchFamily="34" charset="0"/>
              </a:rPr>
              <a:t>–––</a:t>
            </a:r>
            <a:r>
              <a:rPr lang="en-GB" sz="1000" b="1" dirty="0">
                <a:latin typeface="Arial" panose="020B0604020202020204" pitchFamily="34" charset="0"/>
                <a:ea typeface="Aileron" charset="0"/>
                <a:cs typeface="Arial" panose="020B0604020202020204" pitchFamily="34" charset="0"/>
              </a:rPr>
              <a:t>)</a:t>
            </a:r>
          </a:p>
        </p:txBody>
      </p:sp>
      <p:cxnSp>
        <p:nvCxnSpPr>
          <p:cNvPr id="759" name="Straight Connector 758">
            <a:extLst>
              <a:ext uri="{FF2B5EF4-FFF2-40B4-BE49-F238E27FC236}">
                <a16:creationId xmlns:a16="http://schemas.microsoft.com/office/drawing/2014/main" id="{3B92FA66-7DD9-B344-A436-6127D502E3CA}"/>
              </a:ext>
            </a:extLst>
          </p:cNvPr>
          <p:cNvCxnSpPr>
            <a:cxnSpLocks/>
          </p:cNvCxnSpPr>
          <p:nvPr/>
        </p:nvCxnSpPr>
        <p:spPr>
          <a:xfrm flipV="1">
            <a:off x="6886852" y="5758839"/>
            <a:ext cx="447" cy="36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0" name="Straight Connector 759">
            <a:extLst>
              <a:ext uri="{FF2B5EF4-FFF2-40B4-BE49-F238E27FC236}">
                <a16:creationId xmlns:a16="http://schemas.microsoft.com/office/drawing/2014/main" id="{A164F62F-BFC2-A94B-B8EA-199682DD6E86}"/>
              </a:ext>
            </a:extLst>
          </p:cNvPr>
          <p:cNvCxnSpPr>
            <a:cxnSpLocks/>
          </p:cNvCxnSpPr>
          <p:nvPr/>
        </p:nvCxnSpPr>
        <p:spPr>
          <a:xfrm flipV="1">
            <a:off x="6364840" y="4424155"/>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61" name="TextBox 760">
            <a:extLst>
              <a:ext uri="{FF2B5EF4-FFF2-40B4-BE49-F238E27FC236}">
                <a16:creationId xmlns:a16="http://schemas.microsoft.com/office/drawing/2014/main" id="{D3DF1B1E-8DB0-9E49-9584-B9E5D9B151DA}"/>
              </a:ext>
            </a:extLst>
          </p:cNvPr>
          <p:cNvSpPr txBox="1"/>
          <p:nvPr/>
        </p:nvSpPr>
        <p:spPr>
          <a:xfrm>
            <a:off x="6225867" y="4367523"/>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12</a:t>
            </a:r>
          </a:p>
        </p:txBody>
      </p:sp>
      <p:cxnSp>
        <p:nvCxnSpPr>
          <p:cNvPr id="766" name="Straight Connector 765">
            <a:extLst>
              <a:ext uri="{FF2B5EF4-FFF2-40B4-BE49-F238E27FC236}">
                <a16:creationId xmlns:a16="http://schemas.microsoft.com/office/drawing/2014/main" id="{57655E38-5473-F441-99E4-F2BB2B437288}"/>
              </a:ext>
            </a:extLst>
          </p:cNvPr>
          <p:cNvCxnSpPr>
            <a:cxnSpLocks/>
          </p:cNvCxnSpPr>
          <p:nvPr/>
        </p:nvCxnSpPr>
        <p:spPr>
          <a:xfrm flipV="1">
            <a:off x="6364840" y="5757655"/>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67" name="TextBox 766">
            <a:extLst>
              <a:ext uri="{FF2B5EF4-FFF2-40B4-BE49-F238E27FC236}">
                <a16:creationId xmlns:a16="http://schemas.microsoft.com/office/drawing/2014/main" id="{09E76A16-A6EC-E64A-8C3F-25E61BEA8AED}"/>
              </a:ext>
            </a:extLst>
          </p:cNvPr>
          <p:cNvSpPr txBox="1"/>
          <p:nvPr/>
        </p:nvSpPr>
        <p:spPr>
          <a:xfrm>
            <a:off x="6283575" y="5697848"/>
            <a:ext cx="57708"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4</a:t>
            </a:r>
          </a:p>
        </p:txBody>
      </p:sp>
      <p:sp>
        <p:nvSpPr>
          <p:cNvPr id="768" name="TextBox 767">
            <a:extLst>
              <a:ext uri="{FF2B5EF4-FFF2-40B4-BE49-F238E27FC236}">
                <a16:creationId xmlns:a16="http://schemas.microsoft.com/office/drawing/2014/main" id="{F14B8D84-BE52-CA49-97C3-EF985ACB1B11}"/>
              </a:ext>
            </a:extLst>
          </p:cNvPr>
          <p:cNvSpPr txBox="1"/>
          <p:nvPr/>
        </p:nvSpPr>
        <p:spPr>
          <a:xfrm>
            <a:off x="6306681" y="4213649"/>
            <a:ext cx="158698" cy="123111"/>
          </a:xfrm>
          <a:prstGeom prst="rect">
            <a:avLst/>
          </a:prstGeom>
          <a:noFill/>
        </p:spPr>
        <p:txBody>
          <a:bodyPr wrap="none" lIns="0" tIns="0" rIns="0" bIns="0" rtlCol="0">
            <a:spAutoFit/>
          </a:bodyPr>
          <a:lstStyle/>
          <a:p>
            <a:pPr algn="ctr"/>
            <a:r>
              <a:rPr lang="en-GB" sz="800" b="1" dirty="0">
                <a:latin typeface="Arial" panose="020B0604020202020204" pitchFamily="34" charset="0"/>
                <a:ea typeface="Aileron" charset="0"/>
                <a:cs typeface="Arial" panose="020B0604020202020204" pitchFamily="34" charset="0"/>
              </a:rPr>
              <a:t>(%)</a:t>
            </a:r>
          </a:p>
        </p:txBody>
      </p:sp>
      <p:sp>
        <p:nvSpPr>
          <p:cNvPr id="769" name="TextBox 768">
            <a:extLst>
              <a:ext uri="{FF2B5EF4-FFF2-40B4-BE49-F238E27FC236}">
                <a16:creationId xmlns:a16="http://schemas.microsoft.com/office/drawing/2014/main" id="{9EE0B201-1852-C04D-AC6A-3030694A26E6}"/>
              </a:ext>
            </a:extLst>
          </p:cNvPr>
          <p:cNvSpPr txBox="1"/>
          <p:nvPr/>
        </p:nvSpPr>
        <p:spPr>
          <a:xfrm>
            <a:off x="7067425" y="5826661"/>
            <a:ext cx="293350"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4 hour</a:t>
            </a:r>
          </a:p>
        </p:txBody>
      </p:sp>
      <p:cxnSp>
        <p:nvCxnSpPr>
          <p:cNvPr id="770" name="Straight Connector 769">
            <a:extLst>
              <a:ext uri="{FF2B5EF4-FFF2-40B4-BE49-F238E27FC236}">
                <a16:creationId xmlns:a16="http://schemas.microsoft.com/office/drawing/2014/main" id="{022B9843-B1C3-1F4D-9608-5FFB460C039D}"/>
              </a:ext>
            </a:extLst>
          </p:cNvPr>
          <p:cNvCxnSpPr>
            <a:cxnSpLocks/>
          </p:cNvCxnSpPr>
          <p:nvPr/>
        </p:nvCxnSpPr>
        <p:spPr>
          <a:xfrm flipV="1">
            <a:off x="7217052" y="5758839"/>
            <a:ext cx="447" cy="36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71" name="TextBox 770">
            <a:extLst>
              <a:ext uri="{FF2B5EF4-FFF2-40B4-BE49-F238E27FC236}">
                <a16:creationId xmlns:a16="http://schemas.microsoft.com/office/drawing/2014/main" id="{70494DB9-90E7-9B4A-80AE-2CAFBF5213E0}"/>
              </a:ext>
            </a:extLst>
          </p:cNvPr>
          <p:cNvSpPr txBox="1"/>
          <p:nvPr/>
        </p:nvSpPr>
        <p:spPr>
          <a:xfrm>
            <a:off x="7397625" y="5826661"/>
            <a:ext cx="293350"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6 hour</a:t>
            </a:r>
          </a:p>
        </p:txBody>
      </p:sp>
      <p:cxnSp>
        <p:nvCxnSpPr>
          <p:cNvPr id="772" name="Straight Connector 771">
            <a:extLst>
              <a:ext uri="{FF2B5EF4-FFF2-40B4-BE49-F238E27FC236}">
                <a16:creationId xmlns:a16="http://schemas.microsoft.com/office/drawing/2014/main" id="{282E1514-1CF1-B240-B53C-872B0C23E3BC}"/>
              </a:ext>
            </a:extLst>
          </p:cNvPr>
          <p:cNvCxnSpPr>
            <a:cxnSpLocks/>
          </p:cNvCxnSpPr>
          <p:nvPr/>
        </p:nvCxnSpPr>
        <p:spPr>
          <a:xfrm flipV="1">
            <a:off x="7547252" y="5758839"/>
            <a:ext cx="447" cy="36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73" name="TextBox 772">
            <a:extLst>
              <a:ext uri="{FF2B5EF4-FFF2-40B4-BE49-F238E27FC236}">
                <a16:creationId xmlns:a16="http://schemas.microsoft.com/office/drawing/2014/main" id="{D7626BEF-B5AC-8740-BFD7-0287CD06E6A9}"/>
              </a:ext>
            </a:extLst>
          </p:cNvPr>
          <p:cNvSpPr txBox="1"/>
          <p:nvPr/>
        </p:nvSpPr>
        <p:spPr>
          <a:xfrm>
            <a:off x="7731000" y="5826661"/>
            <a:ext cx="293350"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8 hour</a:t>
            </a:r>
          </a:p>
        </p:txBody>
      </p:sp>
      <p:cxnSp>
        <p:nvCxnSpPr>
          <p:cNvPr id="774" name="Straight Connector 773">
            <a:extLst>
              <a:ext uri="{FF2B5EF4-FFF2-40B4-BE49-F238E27FC236}">
                <a16:creationId xmlns:a16="http://schemas.microsoft.com/office/drawing/2014/main" id="{4A9127F4-EE1F-3A45-985E-F806AEDB6629}"/>
              </a:ext>
            </a:extLst>
          </p:cNvPr>
          <p:cNvCxnSpPr>
            <a:cxnSpLocks/>
          </p:cNvCxnSpPr>
          <p:nvPr/>
        </p:nvCxnSpPr>
        <p:spPr>
          <a:xfrm flipV="1">
            <a:off x="7880627" y="5758839"/>
            <a:ext cx="447" cy="36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775" name="Group 774">
            <a:extLst>
              <a:ext uri="{FF2B5EF4-FFF2-40B4-BE49-F238E27FC236}">
                <a16:creationId xmlns:a16="http://schemas.microsoft.com/office/drawing/2014/main" id="{BA711FAA-F506-0D49-B194-F2659E9439EA}"/>
              </a:ext>
            </a:extLst>
          </p:cNvPr>
          <p:cNvGrpSpPr/>
          <p:nvPr/>
        </p:nvGrpSpPr>
        <p:grpSpPr>
          <a:xfrm>
            <a:off x="6859285" y="5220500"/>
            <a:ext cx="58002" cy="72000"/>
            <a:chOff x="1021498" y="3048000"/>
            <a:chExt cx="58002" cy="125314"/>
          </a:xfrm>
        </p:grpSpPr>
        <p:cxnSp>
          <p:nvCxnSpPr>
            <p:cNvPr id="776" name="Straight Connector 775">
              <a:extLst>
                <a:ext uri="{FF2B5EF4-FFF2-40B4-BE49-F238E27FC236}">
                  <a16:creationId xmlns:a16="http://schemas.microsoft.com/office/drawing/2014/main" id="{00730016-E1BE-0649-BF24-7BF4417D9724}"/>
                </a:ext>
              </a:extLst>
            </p:cNvPr>
            <p:cNvCxnSpPr>
              <a:cxnSpLocks/>
            </p:cNvCxnSpPr>
            <p:nvPr/>
          </p:nvCxnSpPr>
          <p:spPr>
            <a:xfrm flipV="1">
              <a:off x="1050499" y="3048000"/>
              <a:ext cx="0" cy="12186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777" name="Straight Connector 776">
              <a:extLst>
                <a:ext uri="{FF2B5EF4-FFF2-40B4-BE49-F238E27FC236}">
                  <a16:creationId xmlns:a16="http://schemas.microsoft.com/office/drawing/2014/main" id="{F9D55E7B-FE18-8646-8B15-84F3CFF4480C}"/>
                </a:ext>
              </a:extLst>
            </p:cNvPr>
            <p:cNvCxnSpPr>
              <a:cxnSpLocks/>
            </p:cNvCxnSpPr>
            <p:nvPr/>
          </p:nvCxnSpPr>
          <p:spPr>
            <a:xfrm flipH="1">
              <a:off x="1021498" y="3173314"/>
              <a:ext cx="5800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778" name="TextBox 777">
            <a:extLst>
              <a:ext uri="{FF2B5EF4-FFF2-40B4-BE49-F238E27FC236}">
                <a16:creationId xmlns:a16="http://schemas.microsoft.com/office/drawing/2014/main" id="{34A0D896-00D1-8B4F-9E51-364BAD9753B5}"/>
              </a:ext>
            </a:extLst>
          </p:cNvPr>
          <p:cNvSpPr txBox="1"/>
          <p:nvPr/>
        </p:nvSpPr>
        <p:spPr>
          <a:xfrm>
            <a:off x="6130247" y="3926355"/>
            <a:ext cx="136256" cy="153888"/>
          </a:xfrm>
          <a:prstGeom prst="rect">
            <a:avLst/>
          </a:prstGeom>
          <a:noFill/>
        </p:spPr>
        <p:txBody>
          <a:bodyPr wrap="none" lIns="0" tIns="0" rIns="0" bIns="0" rtlCol="0">
            <a:spAutoFit/>
          </a:bodyPr>
          <a:lstStyle/>
          <a:p>
            <a:pPr algn="ctr"/>
            <a:r>
              <a:rPr lang="en-GB" sz="1000" b="1" dirty="0">
                <a:latin typeface="Arial" panose="020B0604020202020204" pitchFamily="34" charset="0"/>
                <a:ea typeface="Aileron" charset="0"/>
                <a:cs typeface="Arial" panose="020B0604020202020204" pitchFamily="34" charset="0"/>
              </a:rPr>
              <a:t>D)</a:t>
            </a:r>
          </a:p>
        </p:txBody>
      </p:sp>
      <p:grpSp>
        <p:nvGrpSpPr>
          <p:cNvPr id="779" name="Group 778">
            <a:extLst>
              <a:ext uri="{FF2B5EF4-FFF2-40B4-BE49-F238E27FC236}">
                <a16:creationId xmlns:a16="http://schemas.microsoft.com/office/drawing/2014/main" id="{F7F05BD4-16D7-6D4E-A706-DBD6D7412AA9}"/>
              </a:ext>
            </a:extLst>
          </p:cNvPr>
          <p:cNvGrpSpPr/>
          <p:nvPr/>
        </p:nvGrpSpPr>
        <p:grpSpPr>
          <a:xfrm>
            <a:off x="7189485" y="5404650"/>
            <a:ext cx="58002" cy="108000"/>
            <a:chOff x="1021498" y="3048000"/>
            <a:chExt cx="58002" cy="125314"/>
          </a:xfrm>
        </p:grpSpPr>
        <p:cxnSp>
          <p:nvCxnSpPr>
            <p:cNvPr id="780" name="Straight Connector 779">
              <a:extLst>
                <a:ext uri="{FF2B5EF4-FFF2-40B4-BE49-F238E27FC236}">
                  <a16:creationId xmlns:a16="http://schemas.microsoft.com/office/drawing/2014/main" id="{B55A1FA8-2574-3C49-9CFE-3B36440B18A3}"/>
                </a:ext>
              </a:extLst>
            </p:cNvPr>
            <p:cNvCxnSpPr>
              <a:cxnSpLocks/>
            </p:cNvCxnSpPr>
            <p:nvPr/>
          </p:nvCxnSpPr>
          <p:spPr>
            <a:xfrm flipV="1">
              <a:off x="1050499" y="3048000"/>
              <a:ext cx="0" cy="12186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781" name="Straight Connector 780">
              <a:extLst>
                <a:ext uri="{FF2B5EF4-FFF2-40B4-BE49-F238E27FC236}">
                  <a16:creationId xmlns:a16="http://schemas.microsoft.com/office/drawing/2014/main" id="{4632EC9A-29B0-9F4F-A829-DA765ED32060}"/>
                </a:ext>
              </a:extLst>
            </p:cNvPr>
            <p:cNvCxnSpPr>
              <a:cxnSpLocks/>
            </p:cNvCxnSpPr>
            <p:nvPr/>
          </p:nvCxnSpPr>
          <p:spPr>
            <a:xfrm flipH="1">
              <a:off x="1021498" y="3173314"/>
              <a:ext cx="5800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782" name="Group 781">
            <a:extLst>
              <a:ext uri="{FF2B5EF4-FFF2-40B4-BE49-F238E27FC236}">
                <a16:creationId xmlns:a16="http://schemas.microsoft.com/office/drawing/2014/main" id="{6A9FBFF8-C0F1-3249-B304-C531BF02DA31}"/>
              </a:ext>
            </a:extLst>
          </p:cNvPr>
          <p:cNvGrpSpPr/>
          <p:nvPr/>
        </p:nvGrpSpPr>
        <p:grpSpPr>
          <a:xfrm>
            <a:off x="7519685" y="5268125"/>
            <a:ext cx="58002" cy="72000"/>
            <a:chOff x="1021498" y="3048000"/>
            <a:chExt cx="58002" cy="125314"/>
          </a:xfrm>
        </p:grpSpPr>
        <p:cxnSp>
          <p:nvCxnSpPr>
            <p:cNvPr id="783" name="Straight Connector 782">
              <a:extLst>
                <a:ext uri="{FF2B5EF4-FFF2-40B4-BE49-F238E27FC236}">
                  <a16:creationId xmlns:a16="http://schemas.microsoft.com/office/drawing/2014/main" id="{CA6EDD14-D8A4-724F-8B54-97F6A497A23D}"/>
                </a:ext>
              </a:extLst>
            </p:cNvPr>
            <p:cNvCxnSpPr>
              <a:cxnSpLocks/>
            </p:cNvCxnSpPr>
            <p:nvPr/>
          </p:nvCxnSpPr>
          <p:spPr>
            <a:xfrm flipV="1">
              <a:off x="1050499" y="3048000"/>
              <a:ext cx="0" cy="12186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784" name="Straight Connector 783">
              <a:extLst>
                <a:ext uri="{FF2B5EF4-FFF2-40B4-BE49-F238E27FC236}">
                  <a16:creationId xmlns:a16="http://schemas.microsoft.com/office/drawing/2014/main" id="{4E602E77-C069-9F46-B485-1459071C1A3F}"/>
                </a:ext>
              </a:extLst>
            </p:cNvPr>
            <p:cNvCxnSpPr>
              <a:cxnSpLocks/>
            </p:cNvCxnSpPr>
            <p:nvPr/>
          </p:nvCxnSpPr>
          <p:spPr>
            <a:xfrm flipH="1">
              <a:off x="1021498" y="3173314"/>
              <a:ext cx="5800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785" name="Group 784">
            <a:extLst>
              <a:ext uri="{FF2B5EF4-FFF2-40B4-BE49-F238E27FC236}">
                <a16:creationId xmlns:a16="http://schemas.microsoft.com/office/drawing/2014/main" id="{F259E093-6BB0-8E46-B850-46BF9CA11901}"/>
              </a:ext>
            </a:extLst>
          </p:cNvPr>
          <p:cNvGrpSpPr/>
          <p:nvPr/>
        </p:nvGrpSpPr>
        <p:grpSpPr>
          <a:xfrm>
            <a:off x="7843535" y="5122075"/>
            <a:ext cx="58002" cy="108000"/>
            <a:chOff x="1021498" y="3048000"/>
            <a:chExt cx="58002" cy="125314"/>
          </a:xfrm>
        </p:grpSpPr>
        <p:cxnSp>
          <p:nvCxnSpPr>
            <p:cNvPr id="786" name="Straight Connector 785">
              <a:extLst>
                <a:ext uri="{FF2B5EF4-FFF2-40B4-BE49-F238E27FC236}">
                  <a16:creationId xmlns:a16="http://schemas.microsoft.com/office/drawing/2014/main" id="{AAE64930-0360-8541-A61C-6AF2B1DE6F6B}"/>
                </a:ext>
              </a:extLst>
            </p:cNvPr>
            <p:cNvCxnSpPr>
              <a:cxnSpLocks/>
            </p:cNvCxnSpPr>
            <p:nvPr/>
          </p:nvCxnSpPr>
          <p:spPr>
            <a:xfrm flipV="1">
              <a:off x="1050499" y="3048000"/>
              <a:ext cx="0" cy="12186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787" name="Straight Connector 786">
              <a:extLst>
                <a:ext uri="{FF2B5EF4-FFF2-40B4-BE49-F238E27FC236}">
                  <a16:creationId xmlns:a16="http://schemas.microsoft.com/office/drawing/2014/main" id="{82D608DC-65FD-0A4D-A605-E57864EBF199}"/>
                </a:ext>
              </a:extLst>
            </p:cNvPr>
            <p:cNvCxnSpPr>
              <a:cxnSpLocks/>
            </p:cNvCxnSpPr>
            <p:nvPr/>
          </p:nvCxnSpPr>
          <p:spPr>
            <a:xfrm flipH="1">
              <a:off x="1021498" y="3173314"/>
              <a:ext cx="5800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788" name="TextBox 787">
            <a:extLst>
              <a:ext uri="{FF2B5EF4-FFF2-40B4-BE49-F238E27FC236}">
                <a16:creationId xmlns:a16="http://schemas.microsoft.com/office/drawing/2014/main" id="{569B5157-E5C2-8842-8371-446FDC63E1C2}"/>
              </a:ext>
            </a:extLst>
          </p:cNvPr>
          <p:cNvSpPr txBox="1"/>
          <p:nvPr/>
        </p:nvSpPr>
        <p:spPr>
          <a:xfrm>
            <a:off x="7194528" y="4842411"/>
            <a:ext cx="40075" cy="123111"/>
          </a:xfrm>
          <a:prstGeom prst="rect">
            <a:avLst/>
          </a:prstGeom>
          <a:noFill/>
        </p:spPr>
        <p:txBody>
          <a:bodyPr wrap="none" lIns="0" tIns="0" rIns="0" bIns="0" rtlCol="0">
            <a:spAutoFit/>
          </a:bodyPr>
          <a:lstStyle/>
          <a:p>
            <a:pPr algn="ctr"/>
            <a:r>
              <a:rPr lang="en-GB" sz="800" b="1" dirty="0">
                <a:latin typeface="Arial" panose="020B0604020202020204" pitchFamily="34" charset="0"/>
                <a:ea typeface="Aileron" charset="0"/>
                <a:cs typeface="Arial" panose="020B0604020202020204" pitchFamily="34" charset="0"/>
              </a:rPr>
              <a:t>*</a:t>
            </a:r>
          </a:p>
        </p:txBody>
      </p:sp>
      <p:sp>
        <p:nvSpPr>
          <p:cNvPr id="789" name="TextBox 788">
            <a:extLst>
              <a:ext uri="{FF2B5EF4-FFF2-40B4-BE49-F238E27FC236}">
                <a16:creationId xmlns:a16="http://schemas.microsoft.com/office/drawing/2014/main" id="{C4C1CDAB-3F62-9B4E-A08D-88D311CFE459}"/>
              </a:ext>
            </a:extLst>
          </p:cNvPr>
          <p:cNvSpPr txBox="1"/>
          <p:nvPr/>
        </p:nvSpPr>
        <p:spPr>
          <a:xfrm>
            <a:off x="7531078" y="4766211"/>
            <a:ext cx="40075" cy="123111"/>
          </a:xfrm>
          <a:prstGeom prst="rect">
            <a:avLst/>
          </a:prstGeom>
          <a:noFill/>
        </p:spPr>
        <p:txBody>
          <a:bodyPr wrap="none" lIns="0" tIns="0" rIns="0" bIns="0" rtlCol="0">
            <a:spAutoFit/>
          </a:bodyPr>
          <a:lstStyle/>
          <a:p>
            <a:pPr algn="ctr"/>
            <a:r>
              <a:rPr lang="en-GB" sz="800" b="1" dirty="0">
                <a:latin typeface="Arial" panose="020B0604020202020204" pitchFamily="34" charset="0"/>
                <a:ea typeface="Aileron" charset="0"/>
                <a:cs typeface="Arial" panose="020B0604020202020204" pitchFamily="34" charset="0"/>
              </a:rPr>
              <a:t>*</a:t>
            </a:r>
          </a:p>
        </p:txBody>
      </p:sp>
      <p:grpSp>
        <p:nvGrpSpPr>
          <p:cNvPr id="791" name="Group 790">
            <a:extLst>
              <a:ext uri="{FF2B5EF4-FFF2-40B4-BE49-F238E27FC236}">
                <a16:creationId xmlns:a16="http://schemas.microsoft.com/office/drawing/2014/main" id="{5F34CC6E-9767-4745-9863-6CF92DD8A45B}"/>
              </a:ext>
            </a:extLst>
          </p:cNvPr>
          <p:cNvGrpSpPr/>
          <p:nvPr/>
        </p:nvGrpSpPr>
        <p:grpSpPr>
          <a:xfrm>
            <a:off x="6529085" y="5042700"/>
            <a:ext cx="58002" cy="72000"/>
            <a:chOff x="1021498" y="3048000"/>
            <a:chExt cx="58002" cy="125314"/>
          </a:xfrm>
        </p:grpSpPr>
        <p:cxnSp>
          <p:nvCxnSpPr>
            <p:cNvPr id="792" name="Straight Connector 791">
              <a:extLst>
                <a:ext uri="{FF2B5EF4-FFF2-40B4-BE49-F238E27FC236}">
                  <a16:creationId xmlns:a16="http://schemas.microsoft.com/office/drawing/2014/main" id="{BF2F5D84-8B8C-7241-949D-AA8E3FA6E2ED}"/>
                </a:ext>
              </a:extLst>
            </p:cNvPr>
            <p:cNvCxnSpPr>
              <a:cxnSpLocks/>
            </p:cNvCxnSpPr>
            <p:nvPr/>
          </p:nvCxnSpPr>
          <p:spPr>
            <a:xfrm flipV="1">
              <a:off x="1050499" y="3048000"/>
              <a:ext cx="0" cy="12186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793" name="Straight Connector 792">
              <a:extLst>
                <a:ext uri="{FF2B5EF4-FFF2-40B4-BE49-F238E27FC236}">
                  <a16:creationId xmlns:a16="http://schemas.microsoft.com/office/drawing/2014/main" id="{34118979-97B8-964F-9211-A920F84C45A8}"/>
                </a:ext>
              </a:extLst>
            </p:cNvPr>
            <p:cNvCxnSpPr>
              <a:cxnSpLocks/>
            </p:cNvCxnSpPr>
            <p:nvPr/>
          </p:nvCxnSpPr>
          <p:spPr>
            <a:xfrm flipH="1">
              <a:off x="1021498" y="3173314"/>
              <a:ext cx="5800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794" name="Oval 793">
            <a:extLst>
              <a:ext uri="{FF2B5EF4-FFF2-40B4-BE49-F238E27FC236}">
                <a16:creationId xmlns:a16="http://schemas.microsoft.com/office/drawing/2014/main" id="{63A69C6E-3D02-F942-99BE-19BC3470C36B}"/>
              </a:ext>
            </a:extLst>
          </p:cNvPr>
          <p:cNvSpPr/>
          <p:nvPr/>
        </p:nvSpPr>
        <p:spPr>
          <a:xfrm>
            <a:off x="6855711" y="5157966"/>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795" name="Oval 794">
            <a:extLst>
              <a:ext uri="{FF2B5EF4-FFF2-40B4-BE49-F238E27FC236}">
                <a16:creationId xmlns:a16="http://schemas.microsoft.com/office/drawing/2014/main" id="{DABB9F50-18BC-114A-92C5-BBA0CA2101EF}"/>
              </a:ext>
            </a:extLst>
          </p:cNvPr>
          <p:cNvSpPr/>
          <p:nvPr/>
        </p:nvSpPr>
        <p:spPr>
          <a:xfrm>
            <a:off x="7185911" y="5373866"/>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796" name="Oval 795">
            <a:extLst>
              <a:ext uri="{FF2B5EF4-FFF2-40B4-BE49-F238E27FC236}">
                <a16:creationId xmlns:a16="http://schemas.microsoft.com/office/drawing/2014/main" id="{F52F3339-04CA-D44E-81EE-6DC0F1CE76A7}"/>
              </a:ext>
            </a:extLst>
          </p:cNvPr>
          <p:cNvSpPr/>
          <p:nvPr/>
        </p:nvSpPr>
        <p:spPr>
          <a:xfrm>
            <a:off x="7516111" y="5211941"/>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797" name="Oval 796">
            <a:extLst>
              <a:ext uri="{FF2B5EF4-FFF2-40B4-BE49-F238E27FC236}">
                <a16:creationId xmlns:a16="http://schemas.microsoft.com/office/drawing/2014/main" id="{81420BC0-043A-F54B-B66E-F5B648D830ED}"/>
              </a:ext>
            </a:extLst>
          </p:cNvPr>
          <p:cNvSpPr/>
          <p:nvPr/>
        </p:nvSpPr>
        <p:spPr>
          <a:xfrm>
            <a:off x="7839961" y="5113516"/>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798" name="Oval 797">
            <a:extLst>
              <a:ext uri="{FF2B5EF4-FFF2-40B4-BE49-F238E27FC236}">
                <a16:creationId xmlns:a16="http://schemas.microsoft.com/office/drawing/2014/main" id="{96B0BDDF-F2FC-3949-A7AD-0C5CAAACC73F}"/>
              </a:ext>
            </a:extLst>
          </p:cNvPr>
          <p:cNvSpPr/>
          <p:nvPr/>
        </p:nvSpPr>
        <p:spPr>
          <a:xfrm>
            <a:off x="6525511" y="4983341"/>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799" name="Group 798">
            <a:extLst>
              <a:ext uri="{FF2B5EF4-FFF2-40B4-BE49-F238E27FC236}">
                <a16:creationId xmlns:a16="http://schemas.microsoft.com/office/drawing/2014/main" id="{167A4836-38EA-D847-AFEF-6DFF43063AE9}"/>
              </a:ext>
            </a:extLst>
          </p:cNvPr>
          <p:cNvGrpSpPr/>
          <p:nvPr/>
        </p:nvGrpSpPr>
        <p:grpSpPr>
          <a:xfrm flipV="1">
            <a:off x="7843535" y="4801400"/>
            <a:ext cx="58002" cy="72000"/>
            <a:chOff x="1021498" y="3048000"/>
            <a:chExt cx="58002" cy="125314"/>
          </a:xfrm>
        </p:grpSpPr>
        <p:cxnSp>
          <p:nvCxnSpPr>
            <p:cNvPr id="800" name="Straight Connector 799">
              <a:extLst>
                <a:ext uri="{FF2B5EF4-FFF2-40B4-BE49-F238E27FC236}">
                  <a16:creationId xmlns:a16="http://schemas.microsoft.com/office/drawing/2014/main" id="{4B740F86-365C-2E4C-AC5C-56F1CE1CA172}"/>
                </a:ext>
              </a:extLst>
            </p:cNvPr>
            <p:cNvCxnSpPr>
              <a:cxnSpLocks/>
            </p:cNvCxnSpPr>
            <p:nvPr/>
          </p:nvCxnSpPr>
          <p:spPr>
            <a:xfrm flipV="1">
              <a:off x="1050499" y="3048000"/>
              <a:ext cx="0" cy="121864"/>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801" name="Straight Connector 800">
              <a:extLst>
                <a:ext uri="{FF2B5EF4-FFF2-40B4-BE49-F238E27FC236}">
                  <a16:creationId xmlns:a16="http://schemas.microsoft.com/office/drawing/2014/main" id="{1AE85329-05E6-E346-AD59-0929AE754C23}"/>
                </a:ext>
              </a:extLst>
            </p:cNvPr>
            <p:cNvCxnSpPr>
              <a:cxnSpLocks/>
            </p:cNvCxnSpPr>
            <p:nvPr/>
          </p:nvCxnSpPr>
          <p:spPr>
            <a:xfrm flipH="1">
              <a:off x="1021498" y="3173314"/>
              <a:ext cx="58002"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802" name="Group 801">
            <a:extLst>
              <a:ext uri="{FF2B5EF4-FFF2-40B4-BE49-F238E27FC236}">
                <a16:creationId xmlns:a16="http://schemas.microsoft.com/office/drawing/2014/main" id="{A89AD0D2-4DC6-2843-A1AB-E1565E3361D7}"/>
              </a:ext>
            </a:extLst>
          </p:cNvPr>
          <p:cNvGrpSpPr/>
          <p:nvPr/>
        </p:nvGrpSpPr>
        <p:grpSpPr>
          <a:xfrm flipV="1">
            <a:off x="7519685" y="4868075"/>
            <a:ext cx="58002" cy="108000"/>
            <a:chOff x="1021498" y="3048000"/>
            <a:chExt cx="58002" cy="125314"/>
          </a:xfrm>
        </p:grpSpPr>
        <p:cxnSp>
          <p:nvCxnSpPr>
            <p:cNvPr id="803" name="Straight Connector 802">
              <a:extLst>
                <a:ext uri="{FF2B5EF4-FFF2-40B4-BE49-F238E27FC236}">
                  <a16:creationId xmlns:a16="http://schemas.microsoft.com/office/drawing/2014/main" id="{0A7356FC-213C-A343-8913-C35D9DC27BAC}"/>
                </a:ext>
              </a:extLst>
            </p:cNvPr>
            <p:cNvCxnSpPr>
              <a:cxnSpLocks/>
            </p:cNvCxnSpPr>
            <p:nvPr/>
          </p:nvCxnSpPr>
          <p:spPr>
            <a:xfrm flipV="1">
              <a:off x="1050499" y="3048000"/>
              <a:ext cx="0" cy="121864"/>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804" name="Straight Connector 803">
              <a:extLst>
                <a:ext uri="{FF2B5EF4-FFF2-40B4-BE49-F238E27FC236}">
                  <a16:creationId xmlns:a16="http://schemas.microsoft.com/office/drawing/2014/main" id="{67323846-006D-7444-A34D-E0367E0305F7}"/>
                </a:ext>
              </a:extLst>
            </p:cNvPr>
            <p:cNvCxnSpPr>
              <a:cxnSpLocks/>
            </p:cNvCxnSpPr>
            <p:nvPr/>
          </p:nvCxnSpPr>
          <p:spPr>
            <a:xfrm flipH="1">
              <a:off x="1021498" y="3173314"/>
              <a:ext cx="58002"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805" name="Group 804">
            <a:extLst>
              <a:ext uri="{FF2B5EF4-FFF2-40B4-BE49-F238E27FC236}">
                <a16:creationId xmlns:a16="http://schemas.microsoft.com/office/drawing/2014/main" id="{BF5391DD-EBF7-DC4E-AC35-77A38DA3974F}"/>
              </a:ext>
            </a:extLst>
          </p:cNvPr>
          <p:cNvGrpSpPr/>
          <p:nvPr/>
        </p:nvGrpSpPr>
        <p:grpSpPr>
          <a:xfrm flipV="1">
            <a:off x="7189485" y="4953800"/>
            <a:ext cx="58002" cy="108000"/>
            <a:chOff x="1021498" y="3048000"/>
            <a:chExt cx="58002" cy="125314"/>
          </a:xfrm>
        </p:grpSpPr>
        <p:cxnSp>
          <p:nvCxnSpPr>
            <p:cNvPr id="806" name="Straight Connector 805">
              <a:extLst>
                <a:ext uri="{FF2B5EF4-FFF2-40B4-BE49-F238E27FC236}">
                  <a16:creationId xmlns:a16="http://schemas.microsoft.com/office/drawing/2014/main" id="{83AF6D77-6DFA-C44C-9E24-DD806DDFF7D9}"/>
                </a:ext>
              </a:extLst>
            </p:cNvPr>
            <p:cNvCxnSpPr>
              <a:cxnSpLocks/>
            </p:cNvCxnSpPr>
            <p:nvPr/>
          </p:nvCxnSpPr>
          <p:spPr>
            <a:xfrm flipV="1">
              <a:off x="1050499" y="3048000"/>
              <a:ext cx="0" cy="121864"/>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807" name="Straight Connector 806">
              <a:extLst>
                <a:ext uri="{FF2B5EF4-FFF2-40B4-BE49-F238E27FC236}">
                  <a16:creationId xmlns:a16="http://schemas.microsoft.com/office/drawing/2014/main" id="{C5C29DC4-C6FC-0848-A77C-645B5FBE17BC}"/>
                </a:ext>
              </a:extLst>
            </p:cNvPr>
            <p:cNvCxnSpPr>
              <a:cxnSpLocks/>
            </p:cNvCxnSpPr>
            <p:nvPr/>
          </p:nvCxnSpPr>
          <p:spPr>
            <a:xfrm flipH="1">
              <a:off x="1021498" y="3173314"/>
              <a:ext cx="58002"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808" name="Group 807">
            <a:extLst>
              <a:ext uri="{FF2B5EF4-FFF2-40B4-BE49-F238E27FC236}">
                <a16:creationId xmlns:a16="http://schemas.microsoft.com/office/drawing/2014/main" id="{0BE08184-DB7A-134D-9B80-3FF9A3144EC5}"/>
              </a:ext>
            </a:extLst>
          </p:cNvPr>
          <p:cNvGrpSpPr/>
          <p:nvPr/>
        </p:nvGrpSpPr>
        <p:grpSpPr>
          <a:xfrm flipV="1">
            <a:off x="6859285" y="4823625"/>
            <a:ext cx="58002" cy="108000"/>
            <a:chOff x="1021498" y="3048000"/>
            <a:chExt cx="58002" cy="125314"/>
          </a:xfrm>
        </p:grpSpPr>
        <p:cxnSp>
          <p:nvCxnSpPr>
            <p:cNvPr id="809" name="Straight Connector 808">
              <a:extLst>
                <a:ext uri="{FF2B5EF4-FFF2-40B4-BE49-F238E27FC236}">
                  <a16:creationId xmlns:a16="http://schemas.microsoft.com/office/drawing/2014/main" id="{C8831E0C-8433-7B4A-BC44-4542A92A5A0F}"/>
                </a:ext>
              </a:extLst>
            </p:cNvPr>
            <p:cNvCxnSpPr>
              <a:cxnSpLocks/>
            </p:cNvCxnSpPr>
            <p:nvPr/>
          </p:nvCxnSpPr>
          <p:spPr>
            <a:xfrm flipV="1">
              <a:off x="1050499" y="3048000"/>
              <a:ext cx="0" cy="121864"/>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810" name="Straight Connector 809">
              <a:extLst>
                <a:ext uri="{FF2B5EF4-FFF2-40B4-BE49-F238E27FC236}">
                  <a16:creationId xmlns:a16="http://schemas.microsoft.com/office/drawing/2014/main" id="{BD7AE09F-24E4-C444-85C9-F1F31A7B457F}"/>
                </a:ext>
              </a:extLst>
            </p:cNvPr>
            <p:cNvCxnSpPr>
              <a:cxnSpLocks/>
            </p:cNvCxnSpPr>
            <p:nvPr/>
          </p:nvCxnSpPr>
          <p:spPr>
            <a:xfrm flipH="1">
              <a:off x="1021498" y="3173314"/>
              <a:ext cx="58002"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811" name="Group 810">
            <a:extLst>
              <a:ext uri="{FF2B5EF4-FFF2-40B4-BE49-F238E27FC236}">
                <a16:creationId xmlns:a16="http://schemas.microsoft.com/office/drawing/2014/main" id="{242688C6-A533-194A-BBD8-26A90E9E2763}"/>
              </a:ext>
            </a:extLst>
          </p:cNvPr>
          <p:cNvGrpSpPr/>
          <p:nvPr/>
        </p:nvGrpSpPr>
        <p:grpSpPr>
          <a:xfrm flipH="1" flipV="1">
            <a:off x="6529085" y="4763300"/>
            <a:ext cx="58002" cy="108000"/>
            <a:chOff x="1021498" y="3048000"/>
            <a:chExt cx="58002" cy="125314"/>
          </a:xfrm>
        </p:grpSpPr>
        <p:cxnSp>
          <p:nvCxnSpPr>
            <p:cNvPr id="812" name="Straight Connector 811">
              <a:extLst>
                <a:ext uri="{FF2B5EF4-FFF2-40B4-BE49-F238E27FC236}">
                  <a16:creationId xmlns:a16="http://schemas.microsoft.com/office/drawing/2014/main" id="{27D872A2-4160-2F44-AA82-DE1113A0AFE0}"/>
                </a:ext>
              </a:extLst>
            </p:cNvPr>
            <p:cNvCxnSpPr>
              <a:cxnSpLocks/>
            </p:cNvCxnSpPr>
            <p:nvPr/>
          </p:nvCxnSpPr>
          <p:spPr>
            <a:xfrm flipV="1">
              <a:off x="1050499" y="3048000"/>
              <a:ext cx="0" cy="121864"/>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813" name="Straight Connector 812">
              <a:extLst>
                <a:ext uri="{FF2B5EF4-FFF2-40B4-BE49-F238E27FC236}">
                  <a16:creationId xmlns:a16="http://schemas.microsoft.com/office/drawing/2014/main" id="{EA5E4E26-8A86-2D42-974F-42B3829B9B9B}"/>
                </a:ext>
              </a:extLst>
            </p:cNvPr>
            <p:cNvCxnSpPr>
              <a:cxnSpLocks/>
            </p:cNvCxnSpPr>
            <p:nvPr/>
          </p:nvCxnSpPr>
          <p:spPr>
            <a:xfrm flipH="1">
              <a:off x="1021498" y="3173314"/>
              <a:ext cx="58002"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814" name="Oval 813">
            <a:extLst>
              <a:ext uri="{FF2B5EF4-FFF2-40B4-BE49-F238E27FC236}">
                <a16:creationId xmlns:a16="http://schemas.microsoft.com/office/drawing/2014/main" id="{0170A1A2-9C86-8D45-AEC1-89A9D8C20B58}"/>
              </a:ext>
            </a:extLst>
          </p:cNvPr>
          <p:cNvSpPr/>
          <p:nvPr/>
        </p:nvSpPr>
        <p:spPr>
          <a:xfrm>
            <a:off x="7839961" y="4856341"/>
            <a:ext cx="63748" cy="63748"/>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815" name="Oval 814">
            <a:extLst>
              <a:ext uri="{FF2B5EF4-FFF2-40B4-BE49-F238E27FC236}">
                <a16:creationId xmlns:a16="http://schemas.microsoft.com/office/drawing/2014/main" id="{BEED5C1F-496C-FC49-8A22-B261268D3812}"/>
              </a:ext>
            </a:extLst>
          </p:cNvPr>
          <p:cNvSpPr/>
          <p:nvPr/>
        </p:nvSpPr>
        <p:spPr>
          <a:xfrm>
            <a:off x="7516111" y="4926191"/>
            <a:ext cx="63748" cy="63748"/>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816" name="Oval 815">
            <a:extLst>
              <a:ext uri="{FF2B5EF4-FFF2-40B4-BE49-F238E27FC236}">
                <a16:creationId xmlns:a16="http://schemas.microsoft.com/office/drawing/2014/main" id="{AE172D97-7D6D-4740-A1C8-EE9A4CC6E26F}"/>
              </a:ext>
            </a:extLst>
          </p:cNvPr>
          <p:cNvSpPr/>
          <p:nvPr/>
        </p:nvSpPr>
        <p:spPr>
          <a:xfrm>
            <a:off x="7185911" y="5040491"/>
            <a:ext cx="63748" cy="63748"/>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817" name="Oval 816">
            <a:extLst>
              <a:ext uri="{FF2B5EF4-FFF2-40B4-BE49-F238E27FC236}">
                <a16:creationId xmlns:a16="http://schemas.microsoft.com/office/drawing/2014/main" id="{DB7C4E5E-C0A8-0A42-B0D9-46796BF0C4C5}"/>
              </a:ext>
            </a:extLst>
          </p:cNvPr>
          <p:cNvSpPr/>
          <p:nvPr/>
        </p:nvSpPr>
        <p:spPr>
          <a:xfrm>
            <a:off x="6855711" y="4903966"/>
            <a:ext cx="63748" cy="63748"/>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818" name="Oval 817">
            <a:extLst>
              <a:ext uri="{FF2B5EF4-FFF2-40B4-BE49-F238E27FC236}">
                <a16:creationId xmlns:a16="http://schemas.microsoft.com/office/drawing/2014/main" id="{21214669-39A2-A946-8942-3F78F2923B15}"/>
              </a:ext>
            </a:extLst>
          </p:cNvPr>
          <p:cNvSpPr/>
          <p:nvPr/>
        </p:nvSpPr>
        <p:spPr>
          <a:xfrm>
            <a:off x="6525511" y="4859516"/>
            <a:ext cx="63748" cy="63748"/>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cxnSp>
        <p:nvCxnSpPr>
          <p:cNvPr id="819" name="Straight Connector 818">
            <a:extLst>
              <a:ext uri="{FF2B5EF4-FFF2-40B4-BE49-F238E27FC236}">
                <a16:creationId xmlns:a16="http://schemas.microsoft.com/office/drawing/2014/main" id="{15161E45-DC33-F84F-96EC-C251DA55F2B4}"/>
              </a:ext>
            </a:extLst>
          </p:cNvPr>
          <p:cNvCxnSpPr>
            <a:cxnSpLocks/>
          </p:cNvCxnSpPr>
          <p:nvPr/>
        </p:nvCxnSpPr>
        <p:spPr>
          <a:xfrm>
            <a:off x="8402083" y="5757656"/>
            <a:ext cx="153175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20" name="TextBox 819">
            <a:extLst>
              <a:ext uri="{FF2B5EF4-FFF2-40B4-BE49-F238E27FC236}">
                <a16:creationId xmlns:a16="http://schemas.microsoft.com/office/drawing/2014/main" id="{62D02411-84BF-F942-813C-D2A8905F5C4A}"/>
              </a:ext>
            </a:extLst>
          </p:cNvPr>
          <p:cNvSpPr txBox="1"/>
          <p:nvPr/>
        </p:nvSpPr>
        <p:spPr>
          <a:xfrm>
            <a:off x="8825220" y="4197886"/>
            <a:ext cx="856005" cy="153888"/>
          </a:xfrm>
          <a:prstGeom prst="rect">
            <a:avLst/>
          </a:prstGeom>
          <a:noFill/>
        </p:spPr>
        <p:txBody>
          <a:bodyPr wrap="none" lIns="0" tIns="0" rIns="0" bIns="0" rtlCol="0">
            <a:spAutoFit/>
          </a:bodyPr>
          <a:lstStyle/>
          <a:p>
            <a:pPr algn="ctr"/>
            <a:r>
              <a:rPr lang="en-GB" sz="1000" b="1" dirty="0">
                <a:latin typeface="Arial" panose="020B0604020202020204" pitchFamily="34" charset="0"/>
                <a:ea typeface="Aileron" charset="0"/>
                <a:cs typeface="Arial" panose="020B0604020202020204" pitchFamily="34" charset="0"/>
              </a:rPr>
              <a:t>Control group</a:t>
            </a:r>
          </a:p>
        </p:txBody>
      </p:sp>
      <p:cxnSp>
        <p:nvCxnSpPr>
          <p:cNvPr id="821" name="Straight Connector 820">
            <a:extLst>
              <a:ext uri="{FF2B5EF4-FFF2-40B4-BE49-F238E27FC236}">
                <a16:creationId xmlns:a16="http://schemas.microsoft.com/office/drawing/2014/main" id="{C03EABCA-3E5C-D243-89A6-611B937015F1}"/>
              </a:ext>
            </a:extLst>
          </p:cNvPr>
          <p:cNvCxnSpPr>
            <a:cxnSpLocks/>
          </p:cNvCxnSpPr>
          <p:nvPr/>
        </p:nvCxnSpPr>
        <p:spPr>
          <a:xfrm flipV="1">
            <a:off x="8404806" y="4433101"/>
            <a:ext cx="0" cy="132079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4" name="Straight Connector 823">
            <a:extLst>
              <a:ext uri="{FF2B5EF4-FFF2-40B4-BE49-F238E27FC236}">
                <a16:creationId xmlns:a16="http://schemas.microsoft.com/office/drawing/2014/main" id="{81C9BAE9-BBBC-CA40-A01B-2F08578589C7}"/>
              </a:ext>
            </a:extLst>
          </p:cNvPr>
          <p:cNvCxnSpPr>
            <a:cxnSpLocks/>
          </p:cNvCxnSpPr>
          <p:nvPr/>
        </p:nvCxnSpPr>
        <p:spPr>
          <a:xfrm flipV="1">
            <a:off x="8573081" y="5758839"/>
            <a:ext cx="447" cy="36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5" name="Straight Connector 824">
            <a:extLst>
              <a:ext uri="{FF2B5EF4-FFF2-40B4-BE49-F238E27FC236}">
                <a16:creationId xmlns:a16="http://schemas.microsoft.com/office/drawing/2014/main" id="{1780F6B5-78A8-AB49-9B2E-0A1DBBAFA6CD}"/>
              </a:ext>
            </a:extLst>
          </p:cNvPr>
          <p:cNvCxnSpPr>
            <a:cxnSpLocks/>
          </p:cNvCxnSpPr>
          <p:nvPr/>
        </p:nvCxnSpPr>
        <p:spPr>
          <a:xfrm flipV="1">
            <a:off x="8893756" y="5758839"/>
            <a:ext cx="447" cy="36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6" name="Straight Connector 825">
            <a:extLst>
              <a:ext uri="{FF2B5EF4-FFF2-40B4-BE49-F238E27FC236}">
                <a16:creationId xmlns:a16="http://schemas.microsoft.com/office/drawing/2014/main" id="{FAB539C8-1101-0F4A-8B32-F18DAD1EA643}"/>
              </a:ext>
            </a:extLst>
          </p:cNvPr>
          <p:cNvCxnSpPr>
            <a:cxnSpLocks/>
          </p:cNvCxnSpPr>
          <p:nvPr/>
        </p:nvCxnSpPr>
        <p:spPr>
          <a:xfrm flipV="1">
            <a:off x="8359044" y="4440030"/>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27" name="TextBox 826">
            <a:extLst>
              <a:ext uri="{FF2B5EF4-FFF2-40B4-BE49-F238E27FC236}">
                <a16:creationId xmlns:a16="http://schemas.microsoft.com/office/drawing/2014/main" id="{495078BD-4FBE-934E-9B72-241B936A1A85}"/>
              </a:ext>
            </a:extLst>
          </p:cNvPr>
          <p:cNvSpPr txBox="1"/>
          <p:nvPr/>
        </p:nvSpPr>
        <p:spPr>
          <a:xfrm>
            <a:off x="8220071" y="4383398"/>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12</a:t>
            </a:r>
          </a:p>
        </p:txBody>
      </p:sp>
      <p:cxnSp>
        <p:nvCxnSpPr>
          <p:cNvPr id="832" name="Straight Connector 831">
            <a:extLst>
              <a:ext uri="{FF2B5EF4-FFF2-40B4-BE49-F238E27FC236}">
                <a16:creationId xmlns:a16="http://schemas.microsoft.com/office/drawing/2014/main" id="{4A72FD46-3F05-454F-90AE-2002BA15C863}"/>
              </a:ext>
            </a:extLst>
          </p:cNvPr>
          <p:cNvCxnSpPr>
            <a:cxnSpLocks/>
          </p:cNvCxnSpPr>
          <p:nvPr/>
        </p:nvCxnSpPr>
        <p:spPr>
          <a:xfrm flipV="1">
            <a:off x="8359044" y="5427455"/>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33" name="TextBox 832">
            <a:extLst>
              <a:ext uri="{FF2B5EF4-FFF2-40B4-BE49-F238E27FC236}">
                <a16:creationId xmlns:a16="http://schemas.microsoft.com/office/drawing/2014/main" id="{97B67BD1-7A07-A041-B7A5-EA4153B7843E}"/>
              </a:ext>
            </a:extLst>
          </p:cNvPr>
          <p:cNvSpPr txBox="1"/>
          <p:nvPr/>
        </p:nvSpPr>
        <p:spPr>
          <a:xfrm>
            <a:off x="8277779" y="5370823"/>
            <a:ext cx="57708"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6</a:t>
            </a:r>
          </a:p>
        </p:txBody>
      </p:sp>
      <p:cxnSp>
        <p:nvCxnSpPr>
          <p:cNvPr id="834" name="Straight Connector 833">
            <a:extLst>
              <a:ext uri="{FF2B5EF4-FFF2-40B4-BE49-F238E27FC236}">
                <a16:creationId xmlns:a16="http://schemas.microsoft.com/office/drawing/2014/main" id="{E02E6055-60F5-3845-9ECB-F5A6D633FFDC}"/>
              </a:ext>
            </a:extLst>
          </p:cNvPr>
          <p:cNvCxnSpPr>
            <a:cxnSpLocks/>
          </p:cNvCxnSpPr>
          <p:nvPr/>
        </p:nvCxnSpPr>
        <p:spPr>
          <a:xfrm flipV="1">
            <a:off x="8359044" y="5757655"/>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35" name="TextBox 834">
            <a:extLst>
              <a:ext uri="{FF2B5EF4-FFF2-40B4-BE49-F238E27FC236}">
                <a16:creationId xmlns:a16="http://schemas.microsoft.com/office/drawing/2014/main" id="{3ED41CBE-B888-4B47-9A5B-B74FA6052E7B}"/>
              </a:ext>
            </a:extLst>
          </p:cNvPr>
          <p:cNvSpPr txBox="1"/>
          <p:nvPr/>
        </p:nvSpPr>
        <p:spPr>
          <a:xfrm>
            <a:off x="8277779" y="5697848"/>
            <a:ext cx="57708"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4</a:t>
            </a:r>
          </a:p>
        </p:txBody>
      </p:sp>
      <p:sp>
        <p:nvSpPr>
          <p:cNvPr id="836" name="TextBox 835">
            <a:extLst>
              <a:ext uri="{FF2B5EF4-FFF2-40B4-BE49-F238E27FC236}">
                <a16:creationId xmlns:a16="http://schemas.microsoft.com/office/drawing/2014/main" id="{414EDCC1-917F-C84D-B0E4-E133567BA87E}"/>
              </a:ext>
            </a:extLst>
          </p:cNvPr>
          <p:cNvSpPr txBox="1"/>
          <p:nvPr/>
        </p:nvSpPr>
        <p:spPr>
          <a:xfrm>
            <a:off x="8300885" y="4213649"/>
            <a:ext cx="158698" cy="123111"/>
          </a:xfrm>
          <a:prstGeom prst="rect">
            <a:avLst/>
          </a:prstGeom>
          <a:noFill/>
        </p:spPr>
        <p:txBody>
          <a:bodyPr wrap="none" lIns="0" tIns="0" rIns="0" bIns="0" rtlCol="0">
            <a:spAutoFit/>
          </a:bodyPr>
          <a:lstStyle/>
          <a:p>
            <a:pPr algn="ctr"/>
            <a:r>
              <a:rPr lang="en-GB" sz="800" b="1" dirty="0">
                <a:latin typeface="Arial" panose="020B0604020202020204" pitchFamily="34" charset="0"/>
                <a:ea typeface="Aileron" charset="0"/>
                <a:cs typeface="Arial" panose="020B0604020202020204" pitchFamily="34" charset="0"/>
              </a:rPr>
              <a:t>(%)</a:t>
            </a:r>
          </a:p>
        </p:txBody>
      </p:sp>
      <p:cxnSp>
        <p:nvCxnSpPr>
          <p:cNvPr id="837" name="Straight Connector 836">
            <a:extLst>
              <a:ext uri="{FF2B5EF4-FFF2-40B4-BE49-F238E27FC236}">
                <a16:creationId xmlns:a16="http://schemas.microsoft.com/office/drawing/2014/main" id="{05B47D59-7E09-D04F-9C3B-A2310DAB7343}"/>
              </a:ext>
            </a:extLst>
          </p:cNvPr>
          <p:cNvCxnSpPr>
            <a:cxnSpLocks/>
          </p:cNvCxnSpPr>
          <p:nvPr/>
        </p:nvCxnSpPr>
        <p:spPr>
          <a:xfrm flipV="1">
            <a:off x="9217606" y="5758839"/>
            <a:ext cx="447" cy="36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8" name="Straight Connector 837">
            <a:extLst>
              <a:ext uri="{FF2B5EF4-FFF2-40B4-BE49-F238E27FC236}">
                <a16:creationId xmlns:a16="http://schemas.microsoft.com/office/drawing/2014/main" id="{90EF2B6A-25AA-5644-9DD0-536609820347}"/>
              </a:ext>
            </a:extLst>
          </p:cNvPr>
          <p:cNvCxnSpPr>
            <a:cxnSpLocks/>
          </p:cNvCxnSpPr>
          <p:nvPr/>
        </p:nvCxnSpPr>
        <p:spPr>
          <a:xfrm flipV="1">
            <a:off x="9535106" y="5758839"/>
            <a:ext cx="447" cy="36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9" name="Straight Connector 838">
            <a:extLst>
              <a:ext uri="{FF2B5EF4-FFF2-40B4-BE49-F238E27FC236}">
                <a16:creationId xmlns:a16="http://schemas.microsoft.com/office/drawing/2014/main" id="{57C84361-D6F5-D24B-A384-5637AA246FFB}"/>
              </a:ext>
            </a:extLst>
          </p:cNvPr>
          <p:cNvCxnSpPr>
            <a:cxnSpLocks/>
          </p:cNvCxnSpPr>
          <p:nvPr/>
        </p:nvCxnSpPr>
        <p:spPr>
          <a:xfrm flipV="1">
            <a:off x="9868481" y="5758839"/>
            <a:ext cx="447" cy="36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840" name="Group 839">
            <a:extLst>
              <a:ext uri="{FF2B5EF4-FFF2-40B4-BE49-F238E27FC236}">
                <a16:creationId xmlns:a16="http://schemas.microsoft.com/office/drawing/2014/main" id="{0706BE2E-2199-D147-B8ED-199442A0560E}"/>
              </a:ext>
            </a:extLst>
          </p:cNvPr>
          <p:cNvGrpSpPr/>
          <p:nvPr/>
        </p:nvGrpSpPr>
        <p:grpSpPr>
          <a:xfrm>
            <a:off x="8863014" y="5322100"/>
            <a:ext cx="58002" cy="144000"/>
            <a:chOff x="1021498" y="3048000"/>
            <a:chExt cx="58002" cy="125314"/>
          </a:xfrm>
        </p:grpSpPr>
        <p:cxnSp>
          <p:nvCxnSpPr>
            <p:cNvPr id="841" name="Straight Connector 840">
              <a:extLst>
                <a:ext uri="{FF2B5EF4-FFF2-40B4-BE49-F238E27FC236}">
                  <a16:creationId xmlns:a16="http://schemas.microsoft.com/office/drawing/2014/main" id="{468DFE63-66B8-014A-98DC-222300314E98}"/>
                </a:ext>
              </a:extLst>
            </p:cNvPr>
            <p:cNvCxnSpPr>
              <a:cxnSpLocks/>
            </p:cNvCxnSpPr>
            <p:nvPr/>
          </p:nvCxnSpPr>
          <p:spPr>
            <a:xfrm flipV="1">
              <a:off x="1050499" y="3048000"/>
              <a:ext cx="0" cy="121864"/>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842" name="Straight Connector 841">
              <a:extLst>
                <a:ext uri="{FF2B5EF4-FFF2-40B4-BE49-F238E27FC236}">
                  <a16:creationId xmlns:a16="http://schemas.microsoft.com/office/drawing/2014/main" id="{6E889EEF-77C8-8E45-926D-174E1048E475}"/>
                </a:ext>
              </a:extLst>
            </p:cNvPr>
            <p:cNvCxnSpPr>
              <a:cxnSpLocks/>
            </p:cNvCxnSpPr>
            <p:nvPr/>
          </p:nvCxnSpPr>
          <p:spPr>
            <a:xfrm flipH="1">
              <a:off x="1021498" y="3173314"/>
              <a:ext cx="58002"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843" name="Group 842">
            <a:extLst>
              <a:ext uri="{FF2B5EF4-FFF2-40B4-BE49-F238E27FC236}">
                <a16:creationId xmlns:a16="http://schemas.microsoft.com/office/drawing/2014/main" id="{68EDBB59-FA1F-F44A-94E6-F7257967CA87}"/>
              </a:ext>
            </a:extLst>
          </p:cNvPr>
          <p:cNvGrpSpPr/>
          <p:nvPr/>
        </p:nvGrpSpPr>
        <p:grpSpPr>
          <a:xfrm>
            <a:off x="9186864" y="5433225"/>
            <a:ext cx="58002" cy="144000"/>
            <a:chOff x="1021498" y="3048000"/>
            <a:chExt cx="58002" cy="125314"/>
          </a:xfrm>
        </p:grpSpPr>
        <p:cxnSp>
          <p:nvCxnSpPr>
            <p:cNvPr id="844" name="Straight Connector 843">
              <a:extLst>
                <a:ext uri="{FF2B5EF4-FFF2-40B4-BE49-F238E27FC236}">
                  <a16:creationId xmlns:a16="http://schemas.microsoft.com/office/drawing/2014/main" id="{DF0CFCC2-1BE0-DC42-A403-75A91ADDAAF9}"/>
                </a:ext>
              </a:extLst>
            </p:cNvPr>
            <p:cNvCxnSpPr>
              <a:cxnSpLocks/>
            </p:cNvCxnSpPr>
            <p:nvPr/>
          </p:nvCxnSpPr>
          <p:spPr>
            <a:xfrm flipV="1">
              <a:off x="1050499" y="3048000"/>
              <a:ext cx="0" cy="121864"/>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845" name="Straight Connector 844">
              <a:extLst>
                <a:ext uri="{FF2B5EF4-FFF2-40B4-BE49-F238E27FC236}">
                  <a16:creationId xmlns:a16="http://schemas.microsoft.com/office/drawing/2014/main" id="{E619DAB6-C8ED-0549-A936-4BF28D0A7393}"/>
                </a:ext>
              </a:extLst>
            </p:cNvPr>
            <p:cNvCxnSpPr>
              <a:cxnSpLocks/>
            </p:cNvCxnSpPr>
            <p:nvPr/>
          </p:nvCxnSpPr>
          <p:spPr>
            <a:xfrm flipH="1">
              <a:off x="1021498" y="3173314"/>
              <a:ext cx="58002"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846" name="Group 845">
            <a:extLst>
              <a:ext uri="{FF2B5EF4-FFF2-40B4-BE49-F238E27FC236}">
                <a16:creationId xmlns:a16="http://schemas.microsoft.com/office/drawing/2014/main" id="{F7AA26F8-9E91-E54C-8D81-4FE1983A7D67}"/>
              </a:ext>
            </a:extLst>
          </p:cNvPr>
          <p:cNvGrpSpPr/>
          <p:nvPr/>
        </p:nvGrpSpPr>
        <p:grpSpPr>
          <a:xfrm>
            <a:off x="9510714" y="5318925"/>
            <a:ext cx="58002" cy="108000"/>
            <a:chOff x="1021498" y="3048000"/>
            <a:chExt cx="58002" cy="125314"/>
          </a:xfrm>
        </p:grpSpPr>
        <p:cxnSp>
          <p:nvCxnSpPr>
            <p:cNvPr id="847" name="Straight Connector 846">
              <a:extLst>
                <a:ext uri="{FF2B5EF4-FFF2-40B4-BE49-F238E27FC236}">
                  <a16:creationId xmlns:a16="http://schemas.microsoft.com/office/drawing/2014/main" id="{EC4F599C-BDDB-3C4D-A805-4E0F8F21B3E0}"/>
                </a:ext>
              </a:extLst>
            </p:cNvPr>
            <p:cNvCxnSpPr>
              <a:cxnSpLocks/>
            </p:cNvCxnSpPr>
            <p:nvPr/>
          </p:nvCxnSpPr>
          <p:spPr>
            <a:xfrm flipV="1">
              <a:off x="1050499" y="3048000"/>
              <a:ext cx="0" cy="121864"/>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848" name="Straight Connector 847">
              <a:extLst>
                <a:ext uri="{FF2B5EF4-FFF2-40B4-BE49-F238E27FC236}">
                  <a16:creationId xmlns:a16="http://schemas.microsoft.com/office/drawing/2014/main" id="{F79C167F-DB9A-C541-ADC0-8C8EF52563AA}"/>
                </a:ext>
              </a:extLst>
            </p:cNvPr>
            <p:cNvCxnSpPr>
              <a:cxnSpLocks/>
            </p:cNvCxnSpPr>
            <p:nvPr/>
          </p:nvCxnSpPr>
          <p:spPr>
            <a:xfrm flipH="1">
              <a:off x="1021498" y="3173314"/>
              <a:ext cx="58002"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849" name="Group 848">
            <a:extLst>
              <a:ext uri="{FF2B5EF4-FFF2-40B4-BE49-F238E27FC236}">
                <a16:creationId xmlns:a16="http://schemas.microsoft.com/office/drawing/2014/main" id="{1861EFE5-E542-CB4A-9C34-68C2AEC0837F}"/>
              </a:ext>
            </a:extLst>
          </p:cNvPr>
          <p:cNvGrpSpPr/>
          <p:nvPr/>
        </p:nvGrpSpPr>
        <p:grpSpPr>
          <a:xfrm>
            <a:off x="9834564" y="5080800"/>
            <a:ext cx="58002" cy="144000"/>
            <a:chOff x="1021498" y="3048000"/>
            <a:chExt cx="58002" cy="125314"/>
          </a:xfrm>
        </p:grpSpPr>
        <p:cxnSp>
          <p:nvCxnSpPr>
            <p:cNvPr id="850" name="Straight Connector 849">
              <a:extLst>
                <a:ext uri="{FF2B5EF4-FFF2-40B4-BE49-F238E27FC236}">
                  <a16:creationId xmlns:a16="http://schemas.microsoft.com/office/drawing/2014/main" id="{A68001AB-0DBA-CC49-9990-8AF0690D5572}"/>
                </a:ext>
              </a:extLst>
            </p:cNvPr>
            <p:cNvCxnSpPr>
              <a:cxnSpLocks/>
            </p:cNvCxnSpPr>
            <p:nvPr/>
          </p:nvCxnSpPr>
          <p:spPr>
            <a:xfrm flipV="1">
              <a:off x="1050499" y="3048000"/>
              <a:ext cx="0" cy="121864"/>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851" name="Straight Connector 850">
              <a:extLst>
                <a:ext uri="{FF2B5EF4-FFF2-40B4-BE49-F238E27FC236}">
                  <a16:creationId xmlns:a16="http://schemas.microsoft.com/office/drawing/2014/main" id="{E0456E00-47F7-0145-B553-CB63A3FD570E}"/>
                </a:ext>
              </a:extLst>
            </p:cNvPr>
            <p:cNvCxnSpPr>
              <a:cxnSpLocks/>
            </p:cNvCxnSpPr>
            <p:nvPr/>
          </p:nvCxnSpPr>
          <p:spPr>
            <a:xfrm flipH="1">
              <a:off x="1021498" y="3173314"/>
              <a:ext cx="58002"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852" name="Group 851">
            <a:extLst>
              <a:ext uri="{FF2B5EF4-FFF2-40B4-BE49-F238E27FC236}">
                <a16:creationId xmlns:a16="http://schemas.microsoft.com/office/drawing/2014/main" id="{AE03A916-3B29-7348-A3EF-397523CD1D89}"/>
              </a:ext>
            </a:extLst>
          </p:cNvPr>
          <p:cNvGrpSpPr/>
          <p:nvPr/>
        </p:nvGrpSpPr>
        <p:grpSpPr>
          <a:xfrm>
            <a:off x="8542339" y="5099850"/>
            <a:ext cx="58002" cy="108000"/>
            <a:chOff x="1021498" y="3048000"/>
            <a:chExt cx="58002" cy="125314"/>
          </a:xfrm>
        </p:grpSpPr>
        <p:cxnSp>
          <p:nvCxnSpPr>
            <p:cNvPr id="853" name="Straight Connector 852">
              <a:extLst>
                <a:ext uri="{FF2B5EF4-FFF2-40B4-BE49-F238E27FC236}">
                  <a16:creationId xmlns:a16="http://schemas.microsoft.com/office/drawing/2014/main" id="{3C7A4B08-A41F-2949-84DA-D09070AAFB11}"/>
                </a:ext>
              </a:extLst>
            </p:cNvPr>
            <p:cNvCxnSpPr>
              <a:cxnSpLocks/>
            </p:cNvCxnSpPr>
            <p:nvPr/>
          </p:nvCxnSpPr>
          <p:spPr>
            <a:xfrm flipV="1">
              <a:off x="1050499" y="3048000"/>
              <a:ext cx="0" cy="121864"/>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854" name="Straight Connector 853">
              <a:extLst>
                <a:ext uri="{FF2B5EF4-FFF2-40B4-BE49-F238E27FC236}">
                  <a16:creationId xmlns:a16="http://schemas.microsoft.com/office/drawing/2014/main" id="{F0A8C62A-331C-BA42-AD8C-450AC63D882E}"/>
                </a:ext>
              </a:extLst>
            </p:cNvPr>
            <p:cNvCxnSpPr>
              <a:cxnSpLocks/>
            </p:cNvCxnSpPr>
            <p:nvPr/>
          </p:nvCxnSpPr>
          <p:spPr>
            <a:xfrm flipH="1">
              <a:off x="1021498" y="3173314"/>
              <a:ext cx="58002"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855" name="Oval 854">
            <a:extLst>
              <a:ext uri="{FF2B5EF4-FFF2-40B4-BE49-F238E27FC236}">
                <a16:creationId xmlns:a16="http://schemas.microsoft.com/office/drawing/2014/main" id="{B82D989F-CF26-7340-BA2B-2AB5BA034CB6}"/>
              </a:ext>
            </a:extLst>
          </p:cNvPr>
          <p:cNvSpPr/>
          <p:nvPr/>
        </p:nvSpPr>
        <p:spPr>
          <a:xfrm>
            <a:off x="9183290" y="5437366"/>
            <a:ext cx="63748" cy="63748"/>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856" name="Oval 855">
            <a:extLst>
              <a:ext uri="{FF2B5EF4-FFF2-40B4-BE49-F238E27FC236}">
                <a16:creationId xmlns:a16="http://schemas.microsoft.com/office/drawing/2014/main" id="{61507D86-9DF5-9F45-9118-A38D8831EAC6}"/>
              </a:ext>
            </a:extLst>
          </p:cNvPr>
          <p:cNvSpPr/>
          <p:nvPr/>
        </p:nvSpPr>
        <p:spPr>
          <a:xfrm>
            <a:off x="9507140" y="5269091"/>
            <a:ext cx="63748" cy="63748"/>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857" name="Group 856">
            <a:extLst>
              <a:ext uri="{FF2B5EF4-FFF2-40B4-BE49-F238E27FC236}">
                <a16:creationId xmlns:a16="http://schemas.microsoft.com/office/drawing/2014/main" id="{EFE739DB-3524-6B4F-A043-2595E92E30C0}"/>
              </a:ext>
            </a:extLst>
          </p:cNvPr>
          <p:cNvGrpSpPr/>
          <p:nvPr/>
        </p:nvGrpSpPr>
        <p:grpSpPr>
          <a:xfrm flipV="1">
            <a:off x="9834564" y="4906175"/>
            <a:ext cx="58002" cy="108000"/>
            <a:chOff x="1021498" y="3048000"/>
            <a:chExt cx="58002" cy="125314"/>
          </a:xfrm>
        </p:grpSpPr>
        <p:cxnSp>
          <p:nvCxnSpPr>
            <p:cNvPr id="858" name="Straight Connector 857">
              <a:extLst>
                <a:ext uri="{FF2B5EF4-FFF2-40B4-BE49-F238E27FC236}">
                  <a16:creationId xmlns:a16="http://schemas.microsoft.com/office/drawing/2014/main" id="{A26E3B0D-0552-EC46-8314-98C37B274D72}"/>
                </a:ext>
              </a:extLst>
            </p:cNvPr>
            <p:cNvCxnSpPr>
              <a:cxnSpLocks/>
            </p:cNvCxnSpPr>
            <p:nvPr/>
          </p:nvCxnSpPr>
          <p:spPr>
            <a:xfrm flipV="1">
              <a:off x="1050499" y="3048000"/>
              <a:ext cx="0" cy="12186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859" name="Straight Connector 858">
              <a:extLst>
                <a:ext uri="{FF2B5EF4-FFF2-40B4-BE49-F238E27FC236}">
                  <a16:creationId xmlns:a16="http://schemas.microsoft.com/office/drawing/2014/main" id="{6C43F5F4-12E3-3240-8588-3B5ACDE198ED}"/>
                </a:ext>
              </a:extLst>
            </p:cNvPr>
            <p:cNvCxnSpPr>
              <a:cxnSpLocks/>
            </p:cNvCxnSpPr>
            <p:nvPr/>
          </p:nvCxnSpPr>
          <p:spPr>
            <a:xfrm flipH="1">
              <a:off x="1021498" y="3173314"/>
              <a:ext cx="5800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860" name="Group 859">
            <a:extLst>
              <a:ext uri="{FF2B5EF4-FFF2-40B4-BE49-F238E27FC236}">
                <a16:creationId xmlns:a16="http://schemas.microsoft.com/office/drawing/2014/main" id="{27DBA56A-317F-4042-BB11-45727403A543}"/>
              </a:ext>
            </a:extLst>
          </p:cNvPr>
          <p:cNvGrpSpPr/>
          <p:nvPr/>
        </p:nvGrpSpPr>
        <p:grpSpPr>
          <a:xfrm flipV="1">
            <a:off x="9510714" y="5014125"/>
            <a:ext cx="58002" cy="144000"/>
            <a:chOff x="1021498" y="3048000"/>
            <a:chExt cx="58002" cy="125314"/>
          </a:xfrm>
        </p:grpSpPr>
        <p:cxnSp>
          <p:nvCxnSpPr>
            <p:cNvPr id="861" name="Straight Connector 860">
              <a:extLst>
                <a:ext uri="{FF2B5EF4-FFF2-40B4-BE49-F238E27FC236}">
                  <a16:creationId xmlns:a16="http://schemas.microsoft.com/office/drawing/2014/main" id="{1C1C3695-CA4E-F942-9841-A53A66229884}"/>
                </a:ext>
              </a:extLst>
            </p:cNvPr>
            <p:cNvCxnSpPr>
              <a:cxnSpLocks/>
            </p:cNvCxnSpPr>
            <p:nvPr/>
          </p:nvCxnSpPr>
          <p:spPr>
            <a:xfrm flipV="1">
              <a:off x="1050499" y="3048000"/>
              <a:ext cx="0" cy="12186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862" name="Straight Connector 861">
              <a:extLst>
                <a:ext uri="{FF2B5EF4-FFF2-40B4-BE49-F238E27FC236}">
                  <a16:creationId xmlns:a16="http://schemas.microsoft.com/office/drawing/2014/main" id="{5FBD76E6-F791-F543-BA4E-8C0F6853D70A}"/>
                </a:ext>
              </a:extLst>
            </p:cNvPr>
            <p:cNvCxnSpPr>
              <a:cxnSpLocks/>
            </p:cNvCxnSpPr>
            <p:nvPr/>
          </p:nvCxnSpPr>
          <p:spPr>
            <a:xfrm flipH="1">
              <a:off x="1021498" y="3173314"/>
              <a:ext cx="5800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863" name="Group 862">
            <a:extLst>
              <a:ext uri="{FF2B5EF4-FFF2-40B4-BE49-F238E27FC236}">
                <a16:creationId xmlns:a16="http://schemas.microsoft.com/office/drawing/2014/main" id="{F4C22D86-4839-4947-8336-DE8DA2E99A68}"/>
              </a:ext>
            </a:extLst>
          </p:cNvPr>
          <p:cNvGrpSpPr/>
          <p:nvPr/>
        </p:nvGrpSpPr>
        <p:grpSpPr>
          <a:xfrm flipV="1">
            <a:off x="9186864" y="5290350"/>
            <a:ext cx="58002" cy="144000"/>
            <a:chOff x="1021498" y="3048000"/>
            <a:chExt cx="58002" cy="125314"/>
          </a:xfrm>
        </p:grpSpPr>
        <p:cxnSp>
          <p:nvCxnSpPr>
            <p:cNvPr id="864" name="Straight Connector 863">
              <a:extLst>
                <a:ext uri="{FF2B5EF4-FFF2-40B4-BE49-F238E27FC236}">
                  <a16:creationId xmlns:a16="http://schemas.microsoft.com/office/drawing/2014/main" id="{EDBAC0E8-9065-A340-9ACB-2018C1B00C75}"/>
                </a:ext>
              </a:extLst>
            </p:cNvPr>
            <p:cNvCxnSpPr>
              <a:cxnSpLocks/>
            </p:cNvCxnSpPr>
            <p:nvPr/>
          </p:nvCxnSpPr>
          <p:spPr>
            <a:xfrm flipV="1">
              <a:off x="1050499" y="3048000"/>
              <a:ext cx="0" cy="12186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865" name="Straight Connector 864">
              <a:extLst>
                <a:ext uri="{FF2B5EF4-FFF2-40B4-BE49-F238E27FC236}">
                  <a16:creationId xmlns:a16="http://schemas.microsoft.com/office/drawing/2014/main" id="{D4F46990-D9E1-2643-B5CB-90C05CAFFEC5}"/>
                </a:ext>
              </a:extLst>
            </p:cNvPr>
            <p:cNvCxnSpPr>
              <a:cxnSpLocks/>
            </p:cNvCxnSpPr>
            <p:nvPr/>
          </p:nvCxnSpPr>
          <p:spPr>
            <a:xfrm flipH="1">
              <a:off x="1021498" y="3173314"/>
              <a:ext cx="5800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866" name="Group 865">
            <a:extLst>
              <a:ext uri="{FF2B5EF4-FFF2-40B4-BE49-F238E27FC236}">
                <a16:creationId xmlns:a16="http://schemas.microsoft.com/office/drawing/2014/main" id="{D39DEFF2-DEA8-7144-A7B7-361FA6A1D0B0}"/>
              </a:ext>
            </a:extLst>
          </p:cNvPr>
          <p:cNvGrpSpPr/>
          <p:nvPr/>
        </p:nvGrpSpPr>
        <p:grpSpPr>
          <a:xfrm flipV="1">
            <a:off x="8863014" y="5020475"/>
            <a:ext cx="58002" cy="144000"/>
            <a:chOff x="1021498" y="3048000"/>
            <a:chExt cx="58002" cy="125314"/>
          </a:xfrm>
        </p:grpSpPr>
        <p:cxnSp>
          <p:nvCxnSpPr>
            <p:cNvPr id="867" name="Straight Connector 866">
              <a:extLst>
                <a:ext uri="{FF2B5EF4-FFF2-40B4-BE49-F238E27FC236}">
                  <a16:creationId xmlns:a16="http://schemas.microsoft.com/office/drawing/2014/main" id="{C88C1E2F-1EAC-7C4D-993A-001A2B2E3B38}"/>
                </a:ext>
              </a:extLst>
            </p:cNvPr>
            <p:cNvCxnSpPr>
              <a:cxnSpLocks/>
            </p:cNvCxnSpPr>
            <p:nvPr/>
          </p:nvCxnSpPr>
          <p:spPr>
            <a:xfrm flipV="1">
              <a:off x="1050499" y="3048000"/>
              <a:ext cx="0" cy="12186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868" name="Straight Connector 867">
              <a:extLst>
                <a:ext uri="{FF2B5EF4-FFF2-40B4-BE49-F238E27FC236}">
                  <a16:creationId xmlns:a16="http://schemas.microsoft.com/office/drawing/2014/main" id="{CF8DD90D-E333-7B45-95A9-277074FF2AC1}"/>
                </a:ext>
              </a:extLst>
            </p:cNvPr>
            <p:cNvCxnSpPr>
              <a:cxnSpLocks/>
            </p:cNvCxnSpPr>
            <p:nvPr/>
          </p:nvCxnSpPr>
          <p:spPr>
            <a:xfrm flipH="1">
              <a:off x="1021498" y="3173314"/>
              <a:ext cx="5800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869" name="Group 868">
            <a:extLst>
              <a:ext uri="{FF2B5EF4-FFF2-40B4-BE49-F238E27FC236}">
                <a16:creationId xmlns:a16="http://schemas.microsoft.com/office/drawing/2014/main" id="{1194C754-5316-7C4D-B2AC-3F0599441B50}"/>
              </a:ext>
            </a:extLst>
          </p:cNvPr>
          <p:cNvGrpSpPr/>
          <p:nvPr/>
        </p:nvGrpSpPr>
        <p:grpSpPr>
          <a:xfrm flipH="1" flipV="1">
            <a:off x="8542339" y="4877600"/>
            <a:ext cx="58002" cy="108000"/>
            <a:chOff x="1021498" y="3048000"/>
            <a:chExt cx="58002" cy="125314"/>
          </a:xfrm>
        </p:grpSpPr>
        <p:cxnSp>
          <p:nvCxnSpPr>
            <p:cNvPr id="870" name="Straight Connector 869">
              <a:extLst>
                <a:ext uri="{FF2B5EF4-FFF2-40B4-BE49-F238E27FC236}">
                  <a16:creationId xmlns:a16="http://schemas.microsoft.com/office/drawing/2014/main" id="{CA9BC96A-8F5E-FF4A-BD7F-50D57F8C9948}"/>
                </a:ext>
              </a:extLst>
            </p:cNvPr>
            <p:cNvCxnSpPr>
              <a:cxnSpLocks/>
            </p:cNvCxnSpPr>
            <p:nvPr/>
          </p:nvCxnSpPr>
          <p:spPr>
            <a:xfrm flipV="1">
              <a:off x="1050499" y="3048000"/>
              <a:ext cx="0" cy="12186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871" name="Straight Connector 870">
              <a:extLst>
                <a:ext uri="{FF2B5EF4-FFF2-40B4-BE49-F238E27FC236}">
                  <a16:creationId xmlns:a16="http://schemas.microsoft.com/office/drawing/2014/main" id="{091DDA61-40AC-1349-8BA4-A9A62E520659}"/>
                </a:ext>
              </a:extLst>
            </p:cNvPr>
            <p:cNvCxnSpPr>
              <a:cxnSpLocks/>
            </p:cNvCxnSpPr>
            <p:nvPr/>
          </p:nvCxnSpPr>
          <p:spPr>
            <a:xfrm flipH="1">
              <a:off x="1021498" y="3173314"/>
              <a:ext cx="5800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872" name="Oval 871">
            <a:extLst>
              <a:ext uri="{FF2B5EF4-FFF2-40B4-BE49-F238E27FC236}">
                <a16:creationId xmlns:a16="http://schemas.microsoft.com/office/drawing/2014/main" id="{26F4E2C8-8A00-104D-9C78-52F722213868}"/>
              </a:ext>
            </a:extLst>
          </p:cNvPr>
          <p:cNvSpPr/>
          <p:nvPr/>
        </p:nvSpPr>
        <p:spPr>
          <a:xfrm>
            <a:off x="9830990" y="5011916"/>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873" name="Oval 872">
            <a:extLst>
              <a:ext uri="{FF2B5EF4-FFF2-40B4-BE49-F238E27FC236}">
                <a16:creationId xmlns:a16="http://schemas.microsoft.com/office/drawing/2014/main" id="{08C8028D-F374-E64E-85CA-78401D99477E}"/>
              </a:ext>
            </a:extLst>
          </p:cNvPr>
          <p:cNvSpPr/>
          <p:nvPr/>
        </p:nvSpPr>
        <p:spPr>
          <a:xfrm>
            <a:off x="9507140" y="5123041"/>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874" name="Oval 873">
            <a:extLst>
              <a:ext uri="{FF2B5EF4-FFF2-40B4-BE49-F238E27FC236}">
                <a16:creationId xmlns:a16="http://schemas.microsoft.com/office/drawing/2014/main" id="{4652AD2D-6109-8345-8FCC-13006DDC116F}"/>
              </a:ext>
            </a:extLst>
          </p:cNvPr>
          <p:cNvSpPr/>
          <p:nvPr/>
        </p:nvSpPr>
        <p:spPr>
          <a:xfrm>
            <a:off x="9183290" y="5383391"/>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875" name="Oval 874">
            <a:extLst>
              <a:ext uri="{FF2B5EF4-FFF2-40B4-BE49-F238E27FC236}">
                <a16:creationId xmlns:a16="http://schemas.microsoft.com/office/drawing/2014/main" id="{5A6DF2E2-EF7B-E349-B419-F444DF8B67AE}"/>
              </a:ext>
            </a:extLst>
          </p:cNvPr>
          <p:cNvSpPr/>
          <p:nvPr/>
        </p:nvSpPr>
        <p:spPr>
          <a:xfrm>
            <a:off x="8859440" y="5142091"/>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876" name="Oval 875">
            <a:extLst>
              <a:ext uri="{FF2B5EF4-FFF2-40B4-BE49-F238E27FC236}">
                <a16:creationId xmlns:a16="http://schemas.microsoft.com/office/drawing/2014/main" id="{5D4642DB-55CD-C845-BDF1-81652838D97D}"/>
              </a:ext>
            </a:extLst>
          </p:cNvPr>
          <p:cNvSpPr/>
          <p:nvPr/>
        </p:nvSpPr>
        <p:spPr>
          <a:xfrm>
            <a:off x="8538765" y="4973816"/>
            <a:ext cx="63748" cy="63748"/>
          </a:xfrm>
          <a:prstGeom prst="ellipse">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877" name="Oval 876">
            <a:extLst>
              <a:ext uri="{FF2B5EF4-FFF2-40B4-BE49-F238E27FC236}">
                <a16:creationId xmlns:a16="http://schemas.microsoft.com/office/drawing/2014/main" id="{EB6094A9-7948-424E-A4EC-B8E9E0A22A3F}"/>
              </a:ext>
            </a:extLst>
          </p:cNvPr>
          <p:cNvSpPr/>
          <p:nvPr/>
        </p:nvSpPr>
        <p:spPr>
          <a:xfrm>
            <a:off x="8538765" y="5069066"/>
            <a:ext cx="63748" cy="63748"/>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878" name="Oval 877">
            <a:extLst>
              <a:ext uri="{FF2B5EF4-FFF2-40B4-BE49-F238E27FC236}">
                <a16:creationId xmlns:a16="http://schemas.microsoft.com/office/drawing/2014/main" id="{8727849B-5621-0C4E-B9AD-6A25C2D93E4D}"/>
              </a:ext>
            </a:extLst>
          </p:cNvPr>
          <p:cNvSpPr/>
          <p:nvPr/>
        </p:nvSpPr>
        <p:spPr>
          <a:xfrm>
            <a:off x="9830990" y="5078591"/>
            <a:ext cx="63748" cy="63748"/>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879" name="TextBox 878">
            <a:extLst>
              <a:ext uri="{FF2B5EF4-FFF2-40B4-BE49-F238E27FC236}">
                <a16:creationId xmlns:a16="http://schemas.microsoft.com/office/drawing/2014/main" id="{42876BC5-5656-2A48-BCB8-FD367AB7A478}"/>
              </a:ext>
            </a:extLst>
          </p:cNvPr>
          <p:cNvSpPr txBox="1"/>
          <p:nvPr/>
        </p:nvSpPr>
        <p:spPr>
          <a:xfrm>
            <a:off x="10868455" y="4149080"/>
            <a:ext cx="646011" cy="153888"/>
          </a:xfrm>
          <a:prstGeom prst="rect">
            <a:avLst/>
          </a:prstGeom>
          <a:noFill/>
        </p:spPr>
        <p:txBody>
          <a:bodyPr wrap="none" lIns="0" tIns="0" rIns="0" bIns="0" rtlCol="0">
            <a:spAutoFit/>
          </a:bodyPr>
          <a:lstStyle/>
          <a:p>
            <a:pPr algn="ctr"/>
            <a:r>
              <a:rPr lang="en-GB" sz="1000" b="1" dirty="0">
                <a:latin typeface="Arial" panose="020B0604020202020204" pitchFamily="34" charset="0"/>
                <a:ea typeface="Aileron" charset="0"/>
                <a:cs typeface="Arial" panose="020B0604020202020204" pitchFamily="34" charset="0"/>
              </a:rPr>
              <a:t>Max 𝚫FMD</a:t>
            </a:r>
          </a:p>
        </p:txBody>
      </p:sp>
      <p:cxnSp>
        <p:nvCxnSpPr>
          <p:cNvPr id="880" name="Straight Connector 879">
            <a:extLst>
              <a:ext uri="{FF2B5EF4-FFF2-40B4-BE49-F238E27FC236}">
                <a16:creationId xmlns:a16="http://schemas.microsoft.com/office/drawing/2014/main" id="{33D2D571-CB51-0C4E-939F-9B3677DCAA7A}"/>
              </a:ext>
            </a:extLst>
          </p:cNvPr>
          <p:cNvCxnSpPr>
            <a:cxnSpLocks/>
          </p:cNvCxnSpPr>
          <p:nvPr/>
        </p:nvCxnSpPr>
        <p:spPr>
          <a:xfrm flipV="1">
            <a:off x="10400583" y="4502150"/>
            <a:ext cx="0" cy="125492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1" name="Straight Connector 880">
            <a:extLst>
              <a:ext uri="{FF2B5EF4-FFF2-40B4-BE49-F238E27FC236}">
                <a16:creationId xmlns:a16="http://schemas.microsoft.com/office/drawing/2014/main" id="{D7D4B0A7-F2FD-A54A-9BDD-E8D6B9540269}"/>
              </a:ext>
            </a:extLst>
          </p:cNvPr>
          <p:cNvCxnSpPr>
            <a:cxnSpLocks/>
          </p:cNvCxnSpPr>
          <p:nvPr/>
        </p:nvCxnSpPr>
        <p:spPr>
          <a:xfrm flipV="1">
            <a:off x="10354821" y="5262355"/>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82" name="TextBox 881">
            <a:extLst>
              <a:ext uri="{FF2B5EF4-FFF2-40B4-BE49-F238E27FC236}">
                <a16:creationId xmlns:a16="http://schemas.microsoft.com/office/drawing/2014/main" id="{76D35204-1C72-944D-9764-1D95BACA87BA}"/>
              </a:ext>
            </a:extLst>
          </p:cNvPr>
          <p:cNvSpPr txBox="1"/>
          <p:nvPr/>
        </p:nvSpPr>
        <p:spPr>
          <a:xfrm>
            <a:off x="10239892" y="5205723"/>
            <a:ext cx="91372"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-3</a:t>
            </a:r>
          </a:p>
        </p:txBody>
      </p:sp>
      <p:cxnSp>
        <p:nvCxnSpPr>
          <p:cNvPr id="883" name="Straight Connector 882">
            <a:extLst>
              <a:ext uri="{FF2B5EF4-FFF2-40B4-BE49-F238E27FC236}">
                <a16:creationId xmlns:a16="http://schemas.microsoft.com/office/drawing/2014/main" id="{C4DFE7CF-762D-AD4A-9479-CD6177327E28}"/>
              </a:ext>
            </a:extLst>
          </p:cNvPr>
          <p:cNvCxnSpPr>
            <a:cxnSpLocks/>
          </p:cNvCxnSpPr>
          <p:nvPr/>
        </p:nvCxnSpPr>
        <p:spPr>
          <a:xfrm flipV="1">
            <a:off x="10354821" y="4509880"/>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84" name="TextBox 883">
            <a:extLst>
              <a:ext uri="{FF2B5EF4-FFF2-40B4-BE49-F238E27FC236}">
                <a16:creationId xmlns:a16="http://schemas.microsoft.com/office/drawing/2014/main" id="{3CB58570-ADB4-8F45-A20F-3E25D54169DA}"/>
              </a:ext>
            </a:extLst>
          </p:cNvPr>
          <p:cNvSpPr txBox="1"/>
          <p:nvPr/>
        </p:nvSpPr>
        <p:spPr>
          <a:xfrm>
            <a:off x="10273556" y="4453248"/>
            <a:ext cx="57708"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0</a:t>
            </a:r>
          </a:p>
        </p:txBody>
      </p:sp>
      <p:cxnSp>
        <p:nvCxnSpPr>
          <p:cNvPr id="885" name="Straight Connector 884">
            <a:extLst>
              <a:ext uri="{FF2B5EF4-FFF2-40B4-BE49-F238E27FC236}">
                <a16:creationId xmlns:a16="http://schemas.microsoft.com/office/drawing/2014/main" id="{78A5EAF5-85C4-D44F-A404-B9DD05B1E0C5}"/>
              </a:ext>
            </a:extLst>
          </p:cNvPr>
          <p:cNvCxnSpPr>
            <a:cxnSpLocks/>
          </p:cNvCxnSpPr>
          <p:nvPr/>
        </p:nvCxnSpPr>
        <p:spPr>
          <a:xfrm flipV="1">
            <a:off x="10354821" y="4763880"/>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86" name="TextBox 885">
            <a:extLst>
              <a:ext uri="{FF2B5EF4-FFF2-40B4-BE49-F238E27FC236}">
                <a16:creationId xmlns:a16="http://schemas.microsoft.com/office/drawing/2014/main" id="{FBCE41DF-8692-5E4D-B124-CE525D54706E}"/>
              </a:ext>
            </a:extLst>
          </p:cNvPr>
          <p:cNvSpPr txBox="1"/>
          <p:nvPr/>
        </p:nvSpPr>
        <p:spPr>
          <a:xfrm>
            <a:off x="10239892" y="4707248"/>
            <a:ext cx="91372"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a:t>
            </a:r>
          </a:p>
        </p:txBody>
      </p:sp>
      <p:cxnSp>
        <p:nvCxnSpPr>
          <p:cNvPr id="887" name="Straight Connector 886">
            <a:extLst>
              <a:ext uri="{FF2B5EF4-FFF2-40B4-BE49-F238E27FC236}">
                <a16:creationId xmlns:a16="http://schemas.microsoft.com/office/drawing/2014/main" id="{FE567627-2549-AC45-9367-644A56937182}"/>
              </a:ext>
            </a:extLst>
          </p:cNvPr>
          <p:cNvCxnSpPr>
            <a:cxnSpLocks/>
          </p:cNvCxnSpPr>
          <p:nvPr/>
        </p:nvCxnSpPr>
        <p:spPr>
          <a:xfrm flipV="1">
            <a:off x="10354821" y="4998830"/>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88" name="TextBox 887">
            <a:extLst>
              <a:ext uri="{FF2B5EF4-FFF2-40B4-BE49-F238E27FC236}">
                <a16:creationId xmlns:a16="http://schemas.microsoft.com/office/drawing/2014/main" id="{655A8793-F8BE-A34B-928E-52DA1B458DD0}"/>
              </a:ext>
            </a:extLst>
          </p:cNvPr>
          <p:cNvSpPr txBox="1"/>
          <p:nvPr/>
        </p:nvSpPr>
        <p:spPr>
          <a:xfrm>
            <a:off x="10239892" y="4942198"/>
            <a:ext cx="91372"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-2</a:t>
            </a:r>
          </a:p>
        </p:txBody>
      </p:sp>
      <p:cxnSp>
        <p:nvCxnSpPr>
          <p:cNvPr id="889" name="Straight Connector 888">
            <a:extLst>
              <a:ext uri="{FF2B5EF4-FFF2-40B4-BE49-F238E27FC236}">
                <a16:creationId xmlns:a16="http://schemas.microsoft.com/office/drawing/2014/main" id="{1065C104-3847-AE4C-A0FB-925CD109292B}"/>
              </a:ext>
            </a:extLst>
          </p:cNvPr>
          <p:cNvCxnSpPr>
            <a:cxnSpLocks/>
          </p:cNvCxnSpPr>
          <p:nvPr/>
        </p:nvCxnSpPr>
        <p:spPr>
          <a:xfrm flipV="1">
            <a:off x="10354821" y="5510005"/>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90" name="TextBox 889">
            <a:extLst>
              <a:ext uri="{FF2B5EF4-FFF2-40B4-BE49-F238E27FC236}">
                <a16:creationId xmlns:a16="http://schemas.microsoft.com/office/drawing/2014/main" id="{418D1BC4-1ED5-6145-95EA-D0790E078CD1}"/>
              </a:ext>
            </a:extLst>
          </p:cNvPr>
          <p:cNvSpPr txBox="1"/>
          <p:nvPr/>
        </p:nvSpPr>
        <p:spPr>
          <a:xfrm>
            <a:off x="10239892" y="5453373"/>
            <a:ext cx="91372"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-4</a:t>
            </a:r>
          </a:p>
        </p:txBody>
      </p:sp>
      <p:cxnSp>
        <p:nvCxnSpPr>
          <p:cNvPr id="891" name="Straight Connector 890">
            <a:extLst>
              <a:ext uri="{FF2B5EF4-FFF2-40B4-BE49-F238E27FC236}">
                <a16:creationId xmlns:a16="http://schemas.microsoft.com/office/drawing/2014/main" id="{AD018750-1149-2140-BC02-4192E52CE626}"/>
              </a:ext>
            </a:extLst>
          </p:cNvPr>
          <p:cNvCxnSpPr>
            <a:cxnSpLocks/>
          </p:cNvCxnSpPr>
          <p:nvPr/>
        </p:nvCxnSpPr>
        <p:spPr>
          <a:xfrm flipV="1">
            <a:off x="10354821" y="5757655"/>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92" name="TextBox 891">
            <a:extLst>
              <a:ext uri="{FF2B5EF4-FFF2-40B4-BE49-F238E27FC236}">
                <a16:creationId xmlns:a16="http://schemas.microsoft.com/office/drawing/2014/main" id="{9606273B-5A3A-7E41-9463-B583F57120E3}"/>
              </a:ext>
            </a:extLst>
          </p:cNvPr>
          <p:cNvSpPr txBox="1"/>
          <p:nvPr/>
        </p:nvSpPr>
        <p:spPr>
          <a:xfrm>
            <a:off x="10239892" y="5697848"/>
            <a:ext cx="91372" cy="123111"/>
          </a:xfrm>
          <a:prstGeom prst="rect">
            <a:avLst/>
          </a:prstGeom>
          <a:noFill/>
          <a:ln>
            <a:noFill/>
          </a:ln>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-5</a:t>
            </a:r>
          </a:p>
        </p:txBody>
      </p:sp>
      <p:sp>
        <p:nvSpPr>
          <p:cNvPr id="893" name="TextBox 892">
            <a:extLst>
              <a:ext uri="{FF2B5EF4-FFF2-40B4-BE49-F238E27FC236}">
                <a16:creationId xmlns:a16="http://schemas.microsoft.com/office/drawing/2014/main" id="{B5E32C7B-6FBD-CB4E-B492-0CC7B9E4DA9B}"/>
              </a:ext>
            </a:extLst>
          </p:cNvPr>
          <p:cNvSpPr txBox="1"/>
          <p:nvPr/>
        </p:nvSpPr>
        <p:spPr>
          <a:xfrm>
            <a:off x="10234402" y="4279950"/>
            <a:ext cx="158698" cy="123111"/>
          </a:xfrm>
          <a:prstGeom prst="rect">
            <a:avLst/>
          </a:prstGeom>
          <a:noFill/>
        </p:spPr>
        <p:txBody>
          <a:bodyPr wrap="none" lIns="0" tIns="0" rIns="0" bIns="0" rtlCol="0">
            <a:spAutoFit/>
          </a:bodyPr>
          <a:lstStyle/>
          <a:p>
            <a:pPr algn="ctr"/>
            <a:r>
              <a:rPr lang="en-GB" sz="800" b="1" dirty="0">
                <a:latin typeface="Arial" panose="020B0604020202020204" pitchFamily="34" charset="0"/>
                <a:ea typeface="Aileron" charset="0"/>
                <a:cs typeface="Arial" panose="020B0604020202020204" pitchFamily="34" charset="0"/>
              </a:rPr>
              <a:t>(%)</a:t>
            </a:r>
          </a:p>
        </p:txBody>
      </p:sp>
      <p:sp>
        <p:nvSpPr>
          <p:cNvPr id="898" name="TextBox 897">
            <a:extLst>
              <a:ext uri="{FF2B5EF4-FFF2-40B4-BE49-F238E27FC236}">
                <a16:creationId xmlns:a16="http://schemas.microsoft.com/office/drawing/2014/main" id="{4206FA1F-ED28-1446-8EB1-AD9CE07034E2}"/>
              </a:ext>
            </a:extLst>
          </p:cNvPr>
          <p:cNvSpPr txBox="1"/>
          <p:nvPr/>
        </p:nvSpPr>
        <p:spPr>
          <a:xfrm>
            <a:off x="8750175" y="5826661"/>
            <a:ext cx="293350"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2 hour</a:t>
            </a:r>
          </a:p>
        </p:txBody>
      </p:sp>
      <p:sp>
        <p:nvSpPr>
          <p:cNvPr id="899" name="TextBox 898">
            <a:extLst>
              <a:ext uri="{FF2B5EF4-FFF2-40B4-BE49-F238E27FC236}">
                <a16:creationId xmlns:a16="http://schemas.microsoft.com/office/drawing/2014/main" id="{811697EA-149E-E947-892D-814731530F7C}"/>
              </a:ext>
            </a:extLst>
          </p:cNvPr>
          <p:cNvSpPr txBox="1"/>
          <p:nvPr/>
        </p:nvSpPr>
        <p:spPr>
          <a:xfrm>
            <a:off x="8516030" y="5826661"/>
            <a:ext cx="12663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BL</a:t>
            </a:r>
          </a:p>
        </p:txBody>
      </p:sp>
      <p:sp>
        <p:nvSpPr>
          <p:cNvPr id="900" name="TextBox 899">
            <a:extLst>
              <a:ext uri="{FF2B5EF4-FFF2-40B4-BE49-F238E27FC236}">
                <a16:creationId xmlns:a16="http://schemas.microsoft.com/office/drawing/2014/main" id="{1E7FF5FB-9C7C-BE48-AF94-018836B85092}"/>
              </a:ext>
            </a:extLst>
          </p:cNvPr>
          <p:cNvSpPr txBox="1"/>
          <p:nvPr/>
        </p:nvSpPr>
        <p:spPr>
          <a:xfrm>
            <a:off x="9074025" y="5826661"/>
            <a:ext cx="293350"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4 hour</a:t>
            </a:r>
          </a:p>
        </p:txBody>
      </p:sp>
      <p:sp>
        <p:nvSpPr>
          <p:cNvPr id="901" name="TextBox 900">
            <a:extLst>
              <a:ext uri="{FF2B5EF4-FFF2-40B4-BE49-F238E27FC236}">
                <a16:creationId xmlns:a16="http://schemas.microsoft.com/office/drawing/2014/main" id="{ECBD8A7A-532A-1C4A-8B59-909FE56C787E}"/>
              </a:ext>
            </a:extLst>
          </p:cNvPr>
          <p:cNvSpPr txBox="1"/>
          <p:nvPr/>
        </p:nvSpPr>
        <p:spPr>
          <a:xfrm>
            <a:off x="9391525" y="5826661"/>
            <a:ext cx="293350"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6 hour</a:t>
            </a:r>
          </a:p>
        </p:txBody>
      </p:sp>
      <p:sp>
        <p:nvSpPr>
          <p:cNvPr id="902" name="TextBox 901">
            <a:extLst>
              <a:ext uri="{FF2B5EF4-FFF2-40B4-BE49-F238E27FC236}">
                <a16:creationId xmlns:a16="http://schemas.microsoft.com/office/drawing/2014/main" id="{038CFD6C-75FD-C240-98B3-618D31F8F24F}"/>
              </a:ext>
            </a:extLst>
          </p:cNvPr>
          <p:cNvSpPr txBox="1"/>
          <p:nvPr/>
        </p:nvSpPr>
        <p:spPr>
          <a:xfrm>
            <a:off x="9724900" y="5826661"/>
            <a:ext cx="293350"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8 hour</a:t>
            </a:r>
          </a:p>
        </p:txBody>
      </p:sp>
      <p:sp>
        <p:nvSpPr>
          <p:cNvPr id="903" name="TextBox 902">
            <a:extLst>
              <a:ext uri="{FF2B5EF4-FFF2-40B4-BE49-F238E27FC236}">
                <a16:creationId xmlns:a16="http://schemas.microsoft.com/office/drawing/2014/main" id="{4135035E-B787-064F-A29A-D9EF8CAE70CD}"/>
              </a:ext>
            </a:extLst>
          </p:cNvPr>
          <p:cNvSpPr txBox="1"/>
          <p:nvPr/>
        </p:nvSpPr>
        <p:spPr>
          <a:xfrm>
            <a:off x="10448022" y="5826661"/>
            <a:ext cx="618759" cy="230832"/>
          </a:xfrm>
          <a:prstGeom prst="rect">
            <a:avLst/>
          </a:prstGeom>
          <a:noFill/>
        </p:spPr>
        <p:txBody>
          <a:bodyPr wrap="none" lIns="0" tIns="0" rIns="0" bIns="0" rtlCol="0">
            <a:spAutoFit/>
          </a:bodyPr>
          <a:lstStyle/>
          <a:p>
            <a:pPr algn="ctr"/>
            <a:r>
              <a:rPr lang="en-GB" sz="700" dirty="0">
                <a:latin typeface="Arial" panose="020B0604020202020204" pitchFamily="34" charset="0"/>
                <a:ea typeface="Aileron" charset="0"/>
                <a:cs typeface="Arial" panose="020B0604020202020204" pitchFamily="34" charset="0"/>
              </a:rPr>
              <a:t>Before 4 weeks</a:t>
            </a:r>
          </a:p>
          <a:p>
            <a:pPr algn="ctr"/>
            <a:r>
              <a:rPr lang="en-GB" sz="800" b="1" dirty="0">
                <a:latin typeface="Arial" panose="020B0604020202020204" pitchFamily="34" charset="0"/>
                <a:ea typeface="Aileron" charset="0"/>
                <a:cs typeface="Arial" panose="020B0604020202020204" pitchFamily="34" charset="0"/>
              </a:rPr>
              <a:t>Ezetimibe</a:t>
            </a:r>
          </a:p>
        </p:txBody>
      </p:sp>
      <p:sp>
        <p:nvSpPr>
          <p:cNvPr id="908" name="TextBox 907">
            <a:extLst>
              <a:ext uri="{FF2B5EF4-FFF2-40B4-BE49-F238E27FC236}">
                <a16:creationId xmlns:a16="http://schemas.microsoft.com/office/drawing/2014/main" id="{6FE416EE-DBDF-6748-A478-49557AF3708D}"/>
              </a:ext>
            </a:extLst>
          </p:cNvPr>
          <p:cNvSpPr txBox="1"/>
          <p:nvPr/>
        </p:nvSpPr>
        <p:spPr>
          <a:xfrm>
            <a:off x="10660156" y="4315361"/>
            <a:ext cx="286938" cy="107722"/>
          </a:xfrm>
          <a:prstGeom prst="rect">
            <a:avLst/>
          </a:prstGeom>
          <a:noFill/>
        </p:spPr>
        <p:txBody>
          <a:bodyPr wrap="none" lIns="0" tIns="0" rIns="0" bIns="0" rtlCol="0">
            <a:spAutoFit/>
          </a:bodyPr>
          <a:lstStyle/>
          <a:p>
            <a:pPr algn="ctr"/>
            <a:r>
              <a:rPr lang="en-GB" sz="700" b="1" dirty="0">
                <a:latin typeface="Arial" panose="020B0604020202020204" pitchFamily="34" charset="0"/>
                <a:ea typeface="Aileron" charset="0"/>
                <a:cs typeface="Arial" panose="020B0604020202020204" pitchFamily="34" charset="0"/>
              </a:rPr>
              <a:t>P&lt;0.05</a:t>
            </a:r>
            <a:endParaRPr lang="en-GB" sz="800" b="1" dirty="0">
              <a:latin typeface="Arial" panose="020B0604020202020204" pitchFamily="34" charset="0"/>
              <a:ea typeface="Aileron" charset="0"/>
              <a:cs typeface="Arial" panose="020B0604020202020204" pitchFamily="34" charset="0"/>
            </a:endParaRPr>
          </a:p>
        </p:txBody>
      </p:sp>
      <p:grpSp>
        <p:nvGrpSpPr>
          <p:cNvPr id="909" name="Group 908">
            <a:extLst>
              <a:ext uri="{FF2B5EF4-FFF2-40B4-BE49-F238E27FC236}">
                <a16:creationId xmlns:a16="http://schemas.microsoft.com/office/drawing/2014/main" id="{4C7A9BF1-048C-724C-A972-C26EB612DB8D}"/>
              </a:ext>
            </a:extLst>
          </p:cNvPr>
          <p:cNvGrpSpPr/>
          <p:nvPr/>
        </p:nvGrpSpPr>
        <p:grpSpPr>
          <a:xfrm>
            <a:off x="10641625" y="4434864"/>
            <a:ext cx="324000" cy="46800"/>
            <a:chOff x="4664138" y="2119489"/>
            <a:chExt cx="301562" cy="58561"/>
          </a:xfrm>
        </p:grpSpPr>
        <p:cxnSp>
          <p:nvCxnSpPr>
            <p:cNvPr id="910" name="Straight Connector 909">
              <a:extLst>
                <a:ext uri="{FF2B5EF4-FFF2-40B4-BE49-F238E27FC236}">
                  <a16:creationId xmlns:a16="http://schemas.microsoft.com/office/drawing/2014/main" id="{F00EB338-119A-6E44-8F18-94176DF17F13}"/>
                </a:ext>
              </a:extLst>
            </p:cNvPr>
            <p:cNvCxnSpPr>
              <a:cxnSpLocks/>
            </p:cNvCxnSpPr>
            <p:nvPr/>
          </p:nvCxnSpPr>
          <p:spPr>
            <a:xfrm flipV="1">
              <a:off x="4664843" y="2119489"/>
              <a:ext cx="0" cy="5856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1" name="Straight Connector 910">
              <a:extLst>
                <a:ext uri="{FF2B5EF4-FFF2-40B4-BE49-F238E27FC236}">
                  <a16:creationId xmlns:a16="http://schemas.microsoft.com/office/drawing/2014/main" id="{96478653-4444-BD47-BFDC-809C589C2BA9}"/>
                </a:ext>
              </a:extLst>
            </p:cNvPr>
            <p:cNvCxnSpPr>
              <a:cxnSpLocks/>
            </p:cNvCxnSpPr>
            <p:nvPr/>
          </p:nvCxnSpPr>
          <p:spPr>
            <a:xfrm flipV="1">
              <a:off x="4963293" y="2119489"/>
              <a:ext cx="0" cy="5856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2" name="Straight Connector 911">
              <a:extLst>
                <a:ext uri="{FF2B5EF4-FFF2-40B4-BE49-F238E27FC236}">
                  <a16:creationId xmlns:a16="http://schemas.microsoft.com/office/drawing/2014/main" id="{0019BF4A-4265-F34C-BA2E-6836FD8F8156}"/>
                </a:ext>
              </a:extLst>
            </p:cNvPr>
            <p:cNvCxnSpPr>
              <a:cxnSpLocks/>
            </p:cNvCxnSpPr>
            <p:nvPr/>
          </p:nvCxnSpPr>
          <p:spPr>
            <a:xfrm flipH="1">
              <a:off x="4664138" y="2126545"/>
              <a:ext cx="30156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913" name="TextBox 912">
            <a:extLst>
              <a:ext uri="{FF2B5EF4-FFF2-40B4-BE49-F238E27FC236}">
                <a16:creationId xmlns:a16="http://schemas.microsoft.com/office/drawing/2014/main" id="{9841A845-F3B2-BE46-BF8F-01965A9195A4}"/>
              </a:ext>
            </a:extLst>
          </p:cNvPr>
          <p:cNvSpPr txBox="1"/>
          <p:nvPr/>
        </p:nvSpPr>
        <p:spPr>
          <a:xfrm>
            <a:off x="11403108" y="4445536"/>
            <a:ext cx="286938" cy="107722"/>
          </a:xfrm>
          <a:prstGeom prst="rect">
            <a:avLst/>
          </a:prstGeom>
          <a:noFill/>
        </p:spPr>
        <p:txBody>
          <a:bodyPr wrap="none" lIns="0" tIns="0" rIns="0" bIns="0" rtlCol="0">
            <a:spAutoFit/>
          </a:bodyPr>
          <a:lstStyle/>
          <a:p>
            <a:pPr algn="ctr"/>
            <a:r>
              <a:rPr lang="en-GB" sz="700" b="1" dirty="0">
                <a:latin typeface="Arial" panose="020B0604020202020204" pitchFamily="34" charset="0"/>
                <a:ea typeface="Aileron" charset="0"/>
                <a:cs typeface="Arial" panose="020B0604020202020204" pitchFamily="34" charset="0"/>
              </a:rPr>
              <a:t>P=0.14</a:t>
            </a:r>
            <a:endParaRPr lang="en-GB" sz="800" b="1" dirty="0">
              <a:latin typeface="Arial" panose="020B0604020202020204" pitchFamily="34" charset="0"/>
              <a:ea typeface="Aileron" charset="0"/>
              <a:cs typeface="Arial" panose="020B0604020202020204" pitchFamily="34" charset="0"/>
            </a:endParaRPr>
          </a:p>
        </p:txBody>
      </p:sp>
      <p:sp>
        <p:nvSpPr>
          <p:cNvPr id="918" name="TextBox 917">
            <a:extLst>
              <a:ext uri="{FF2B5EF4-FFF2-40B4-BE49-F238E27FC236}">
                <a16:creationId xmlns:a16="http://schemas.microsoft.com/office/drawing/2014/main" id="{6B9105FC-8D03-184D-9552-0815A849E717}"/>
              </a:ext>
            </a:extLst>
          </p:cNvPr>
          <p:cNvSpPr txBox="1"/>
          <p:nvPr/>
        </p:nvSpPr>
        <p:spPr>
          <a:xfrm>
            <a:off x="11376731" y="4280436"/>
            <a:ext cx="286938" cy="107722"/>
          </a:xfrm>
          <a:prstGeom prst="rect">
            <a:avLst/>
          </a:prstGeom>
          <a:noFill/>
        </p:spPr>
        <p:txBody>
          <a:bodyPr wrap="none" lIns="0" tIns="0" rIns="0" bIns="0" rtlCol="0">
            <a:spAutoFit/>
          </a:bodyPr>
          <a:lstStyle/>
          <a:p>
            <a:pPr algn="ctr"/>
            <a:r>
              <a:rPr lang="en-GB" sz="700" b="1" dirty="0">
                <a:latin typeface="Arial" panose="020B0604020202020204" pitchFamily="34" charset="0"/>
                <a:ea typeface="Aileron" charset="0"/>
                <a:cs typeface="Arial" panose="020B0604020202020204" pitchFamily="34" charset="0"/>
              </a:rPr>
              <a:t>P&lt;0.05</a:t>
            </a:r>
            <a:endParaRPr lang="en-GB" sz="800" b="1" dirty="0">
              <a:latin typeface="Arial" panose="020B0604020202020204" pitchFamily="34" charset="0"/>
              <a:ea typeface="Aileron" charset="0"/>
              <a:cs typeface="Arial" panose="020B0604020202020204" pitchFamily="34" charset="0"/>
            </a:endParaRPr>
          </a:p>
        </p:txBody>
      </p:sp>
      <p:grpSp>
        <p:nvGrpSpPr>
          <p:cNvPr id="919" name="Group 918">
            <a:extLst>
              <a:ext uri="{FF2B5EF4-FFF2-40B4-BE49-F238E27FC236}">
                <a16:creationId xmlns:a16="http://schemas.microsoft.com/office/drawing/2014/main" id="{9C8B799F-A22E-4141-9EB5-3F5E05384FB0}"/>
              </a:ext>
            </a:extLst>
          </p:cNvPr>
          <p:cNvGrpSpPr/>
          <p:nvPr/>
        </p:nvGrpSpPr>
        <p:grpSpPr>
          <a:xfrm>
            <a:off x="11178200" y="4396764"/>
            <a:ext cx="684000" cy="46800"/>
            <a:chOff x="4664138" y="2119489"/>
            <a:chExt cx="301562" cy="58561"/>
          </a:xfrm>
        </p:grpSpPr>
        <p:cxnSp>
          <p:nvCxnSpPr>
            <p:cNvPr id="920" name="Straight Connector 919">
              <a:extLst>
                <a:ext uri="{FF2B5EF4-FFF2-40B4-BE49-F238E27FC236}">
                  <a16:creationId xmlns:a16="http://schemas.microsoft.com/office/drawing/2014/main" id="{85BCA5E4-8E3F-0247-A0CF-7E28A6370936}"/>
                </a:ext>
              </a:extLst>
            </p:cNvPr>
            <p:cNvCxnSpPr>
              <a:cxnSpLocks/>
            </p:cNvCxnSpPr>
            <p:nvPr/>
          </p:nvCxnSpPr>
          <p:spPr>
            <a:xfrm flipV="1">
              <a:off x="4664843" y="2119489"/>
              <a:ext cx="0" cy="5856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1" name="Straight Connector 920">
              <a:extLst>
                <a:ext uri="{FF2B5EF4-FFF2-40B4-BE49-F238E27FC236}">
                  <a16:creationId xmlns:a16="http://schemas.microsoft.com/office/drawing/2014/main" id="{5DD3D1EE-DCCB-BD42-8B2E-D46E4D5BE78C}"/>
                </a:ext>
              </a:extLst>
            </p:cNvPr>
            <p:cNvCxnSpPr>
              <a:cxnSpLocks/>
            </p:cNvCxnSpPr>
            <p:nvPr/>
          </p:nvCxnSpPr>
          <p:spPr>
            <a:xfrm flipV="1">
              <a:off x="4963293" y="2119489"/>
              <a:ext cx="0" cy="5856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2" name="Straight Connector 921">
              <a:extLst>
                <a:ext uri="{FF2B5EF4-FFF2-40B4-BE49-F238E27FC236}">
                  <a16:creationId xmlns:a16="http://schemas.microsoft.com/office/drawing/2014/main" id="{B6C01F07-5ED0-B243-9B36-81132C8986D6}"/>
                </a:ext>
              </a:extLst>
            </p:cNvPr>
            <p:cNvCxnSpPr>
              <a:cxnSpLocks/>
            </p:cNvCxnSpPr>
            <p:nvPr/>
          </p:nvCxnSpPr>
          <p:spPr>
            <a:xfrm flipH="1">
              <a:off x="4664138" y="2126545"/>
              <a:ext cx="30156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927" name="TextBox 926">
            <a:extLst>
              <a:ext uri="{FF2B5EF4-FFF2-40B4-BE49-F238E27FC236}">
                <a16:creationId xmlns:a16="http://schemas.microsoft.com/office/drawing/2014/main" id="{5155FDF5-4201-DE4B-8C28-6BD0815CF583}"/>
              </a:ext>
            </a:extLst>
          </p:cNvPr>
          <p:cNvSpPr txBox="1"/>
          <p:nvPr/>
        </p:nvSpPr>
        <p:spPr>
          <a:xfrm>
            <a:off x="11121122" y="5826661"/>
            <a:ext cx="618759" cy="230832"/>
          </a:xfrm>
          <a:prstGeom prst="rect">
            <a:avLst/>
          </a:prstGeom>
          <a:noFill/>
        </p:spPr>
        <p:txBody>
          <a:bodyPr wrap="none" lIns="0" tIns="0" rIns="0" bIns="0" rtlCol="0">
            <a:spAutoFit/>
          </a:bodyPr>
          <a:lstStyle/>
          <a:p>
            <a:pPr algn="ctr"/>
            <a:r>
              <a:rPr lang="en-GB" sz="700" dirty="0">
                <a:latin typeface="Arial" panose="020B0604020202020204" pitchFamily="34" charset="0"/>
                <a:ea typeface="Aileron" charset="0"/>
                <a:cs typeface="Arial" panose="020B0604020202020204" pitchFamily="34" charset="0"/>
              </a:rPr>
              <a:t>Before 4 weeks</a:t>
            </a:r>
          </a:p>
          <a:p>
            <a:pPr algn="ctr"/>
            <a:r>
              <a:rPr lang="en-GB" sz="800" b="1" dirty="0">
                <a:latin typeface="Arial" panose="020B0604020202020204" pitchFamily="34" charset="0"/>
                <a:ea typeface="Aileron" charset="0"/>
                <a:cs typeface="Arial" panose="020B0604020202020204" pitchFamily="34" charset="0"/>
              </a:rPr>
              <a:t>Control</a:t>
            </a:r>
          </a:p>
        </p:txBody>
      </p:sp>
      <p:cxnSp>
        <p:nvCxnSpPr>
          <p:cNvPr id="932" name="Straight Connector 931">
            <a:extLst>
              <a:ext uri="{FF2B5EF4-FFF2-40B4-BE49-F238E27FC236}">
                <a16:creationId xmlns:a16="http://schemas.microsoft.com/office/drawing/2014/main" id="{3B8948EF-D54A-B94F-BB50-2489A883F637}"/>
              </a:ext>
            </a:extLst>
          </p:cNvPr>
          <p:cNvCxnSpPr>
            <a:cxnSpLocks/>
          </p:cNvCxnSpPr>
          <p:nvPr/>
        </p:nvCxnSpPr>
        <p:spPr>
          <a:xfrm>
            <a:off x="10397860" y="5757656"/>
            <a:ext cx="152109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3" name="Straight Connector 932">
            <a:extLst>
              <a:ext uri="{FF2B5EF4-FFF2-40B4-BE49-F238E27FC236}">
                <a16:creationId xmlns:a16="http://schemas.microsoft.com/office/drawing/2014/main" id="{335D1B25-572B-1149-A9D9-284D19DFC6B9}"/>
              </a:ext>
            </a:extLst>
          </p:cNvPr>
          <p:cNvCxnSpPr>
            <a:cxnSpLocks/>
          </p:cNvCxnSpPr>
          <p:nvPr/>
        </p:nvCxnSpPr>
        <p:spPr>
          <a:xfrm>
            <a:off x="8150343" y="4020186"/>
            <a:ext cx="208472" cy="0"/>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934" name="Straight Connector 933">
            <a:extLst>
              <a:ext uri="{FF2B5EF4-FFF2-40B4-BE49-F238E27FC236}">
                <a16:creationId xmlns:a16="http://schemas.microsoft.com/office/drawing/2014/main" id="{BAAFE82E-1CE1-1447-B977-35AD0D474952}"/>
              </a:ext>
            </a:extLst>
          </p:cNvPr>
          <p:cNvCxnSpPr>
            <a:cxnSpLocks/>
          </p:cNvCxnSpPr>
          <p:nvPr/>
        </p:nvCxnSpPr>
        <p:spPr>
          <a:xfrm>
            <a:off x="9258418" y="4020186"/>
            <a:ext cx="208472" cy="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935" name="Straight Connector 934">
            <a:extLst>
              <a:ext uri="{FF2B5EF4-FFF2-40B4-BE49-F238E27FC236}">
                <a16:creationId xmlns:a16="http://schemas.microsoft.com/office/drawing/2014/main" id="{83ACC381-B3BC-9D46-A309-ED750C2DC2C6}"/>
              </a:ext>
            </a:extLst>
          </p:cNvPr>
          <p:cNvCxnSpPr>
            <a:cxnSpLocks/>
          </p:cNvCxnSpPr>
          <p:nvPr/>
        </p:nvCxnSpPr>
        <p:spPr>
          <a:xfrm flipV="1">
            <a:off x="6364840" y="4748005"/>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36" name="TextBox 935">
            <a:extLst>
              <a:ext uri="{FF2B5EF4-FFF2-40B4-BE49-F238E27FC236}">
                <a16:creationId xmlns:a16="http://schemas.microsoft.com/office/drawing/2014/main" id="{0114EE50-6AAD-7E44-B37E-CE05AD0B4DD7}"/>
              </a:ext>
            </a:extLst>
          </p:cNvPr>
          <p:cNvSpPr txBox="1"/>
          <p:nvPr/>
        </p:nvSpPr>
        <p:spPr>
          <a:xfrm>
            <a:off x="6225867" y="4691373"/>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10</a:t>
            </a:r>
          </a:p>
        </p:txBody>
      </p:sp>
      <p:cxnSp>
        <p:nvCxnSpPr>
          <p:cNvPr id="939" name="Straight Connector 938">
            <a:extLst>
              <a:ext uri="{FF2B5EF4-FFF2-40B4-BE49-F238E27FC236}">
                <a16:creationId xmlns:a16="http://schemas.microsoft.com/office/drawing/2014/main" id="{847FC619-CF95-AA4A-91E2-DE31C04953DF}"/>
              </a:ext>
            </a:extLst>
          </p:cNvPr>
          <p:cNvCxnSpPr>
            <a:cxnSpLocks/>
          </p:cNvCxnSpPr>
          <p:nvPr/>
        </p:nvCxnSpPr>
        <p:spPr>
          <a:xfrm flipV="1">
            <a:off x="6364840" y="5417930"/>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40" name="TextBox 939">
            <a:extLst>
              <a:ext uri="{FF2B5EF4-FFF2-40B4-BE49-F238E27FC236}">
                <a16:creationId xmlns:a16="http://schemas.microsoft.com/office/drawing/2014/main" id="{D38E2DB8-6184-D14D-A596-25CA9EF78E6A}"/>
              </a:ext>
            </a:extLst>
          </p:cNvPr>
          <p:cNvSpPr txBox="1"/>
          <p:nvPr/>
        </p:nvSpPr>
        <p:spPr>
          <a:xfrm>
            <a:off x="6283575" y="5361298"/>
            <a:ext cx="57708"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6</a:t>
            </a:r>
          </a:p>
        </p:txBody>
      </p:sp>
      <p:cxnSp>
        <p:nvCxnSpPr>
          <p:cNvPr id="941" name="Straight Connector 940">
            <a:extLst>
              <a:ext uri="{FF2B5EF4-FFF2-40B4-BE49-F238E27FC236}">
                <a16:creationId xmlns:a16="http://schemas.microsoft.com/office/drawing/2014/main" id="{B76F80C1-8D46-EB41-BBE9-028BB7F51D03}"/>
              </a:ext>
            </a:extLst>
          </p:cNvPr>
          <p:cNvCxnSpPr>
            <a:cxnSpLocks/>
          </p:cNvCxnSpPr>
          <p:nvPr/>
        </p:nvCxnSpPr>
        <p:spPr>
          <a:xfrm flipV="1">
            <a:off x="6364840" y="5084555"/>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42" name="TextBox 941">
            <a:extLst>
              <a:ext uri="{FF2B5EF4-FFF2-40B4-BE49-F238E27FC236}">
                <a16:creationId xmlns:a16="http://schemas.microsoft.com/office/drawing/2014/main" id="{C92FD3B5-C00D-A541-9CB8-EA24E375F266}"/>
              </a:ext>
            </a:extLst>
          </p:cNvPr>
          <p:cNvSpPr txBox="1"/>
          <p:nvPr/>
        </p:nvSpPr>
        <p:spPr>
          <a:xfrm>
            <a:off x="6283575" y="5027923"/>
            <a:ext cx="57708"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8</a:t>
            </a:r>
          </a:p>
        </p:txBody>
      </p:sp>
      <p:sp>
        <p:nvSpPr>
          <p:cNvPr id="943" name="TextBox 942">
            <a:extLst>
              <a:ext uri="{FF2B5EF4-FFF2-40B4-BE49-F238E27FC236}">
                <a16:creationId xmlns:a16="http://schemas.microsoft.com/office/drawing/2014/main" id="{8E41F4EF-38AD-FC46-B2B4-72083C8DF943}"/>
              </a:ext>
            </a:extLst>
          </p:cNvPr>
          <p:cNvSpPr txBox="1"/>
          <p:nvPr/>
        </p:nvSpPr>
        <p:spPr>
          <a:xfrm>
            <a:off x="7858103" y="4699536"/>
            <a:ext cx="40075" cy="123111"/>
          </a:xfrm>
          <a:prstGeom prst="rect">
            <a:avLst/>
          </a:prstGeom>
          <a:noFill/>
        </p:spPr>
        <p:txBody>
          <a:bodyPr wrap="none" lIns="0" tIns="0" rIns="0" bIns="0" rtlCol="0">
            <a:spAutoFit/>
          </a:bodyPr>
          <a:lstStyle/>
          <a:p>
            <a:pPr algn="ctr"/>
            <a:r>
              <a:rPr lang="en-GB" sz="800" b="1" dirty="0">
                <a:latin typeface="Arial" panose="020B0604020202020204" pitchFamily="34" charset="0"/>
                <a:ea typeface="Aileron" charset="0"/>
                <a:cs typeface="Arial" panose="020B0604020202020204" pitchFamily="34" charset="0"/>
              </a:rPr>
              <a:t>*</a:t>
            </a:r>
          </a:p>
        </p:txBody>
      </p:sp>
      <p:cxnSp>
        <p:nvCxnSpPr>
          <p:cNvPr id="946" name="Straight Connector 945">
            <a:extLst>
              <a:ext uri="{FF2B5EF4-FFF2-40B4-BE49-F238E27FC236}">
                <a16:creationId xmlns:a16="http://schemas.microsoft.com/office/drawing/2014/main" id="{15F0DB44-917A-E947-A85F-33DBE7B40191}"/>
              </a:ext>
            </a:extLst>
          </p:cNvPr>
          <p:cNvCxnSpPr>
            <a:cxnSpLocks/>
          </p:cNvCxnSpPr>
          <p:nvPr/>
        </p:nvCxnSpPr>
        <p:spPr>
          <a:xfrm flipV="1">
            <a:off x="8359044" y="4757530"/>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47" name="TextBox 946">
            <a:extLst>
              <a:ext uri="{FF2B5EF4-FFF2-40B4-BE49-F238E27FC236}">
                <a16:creationId xmlns:a16="http://schemas.microsoft.com/office/drawing/2014/main" id="{9A02ACAB-8493-794D-A866-53BA1C07E11C}"/>
              </a:ext>
            </a:extLst>
          </p:cNvPr>
          <p:cNvSpPr txBox="1"/>
          <p:nvPr/>
        </p:nvSpPr>
        <p:spPr>
          <a:xfrm>
            <a:off x="8220071" y="4700898"/>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10</a:t>
            </a:r>
          </a:p>
        </p:txBody>
      </p:sp>
      <p:cxnSp>
        <p:nvCxnSpPr>
          <p:cNvPr id="948" name="Straight Connector 947">
            <a:extLst>
              <a:ext uri="{FF2B5EF4-FFF2-40B4-BE49-F238E27FC236}">
                <a16:creationId xmlns:a16="http://schemas.microsoft.com/office/drawing/2014/main" id="{9B6CEA85-34EA-EA46-916B-207A6F653E99}"/>
              </a:ext>
            </a:extLst>
          </p:cNvPr>
          <p:cNvCxnSpPr>
            <a:cxnSpLocks/>
          </p:cNvCxnSpPr>
          <p:nvPr/>
        </p:nvCxnSpPr>
        <p:spPr>
          <a:xfrm flipV="1">
            <a:off x="8359044" y="5087730"/>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49" name="TextBox 948">
            <a:extLst>
              <a:ext uri="{FF2B5EF4-FFF2-40B4-BE49-F238E27FC236}">
                <a16:creationId xmlns:a16="http://schemas.microsoft.com/office/drawing/2014/main" id="{AFD8DEB3-DBC9-244D-8C9F-EEA6EA4C9AF0}"/>
              </a:ext>
            </a:extLst>
          </p:cNvPr>
          <p:cNvSpPr txBox="1"/>
          <p:nvPr/>
        </p:nvSpPr>
        <p:spPr>
          <a:xfrm>
            <a:off x="8277779" y="5031098"/>
            <a:ext cx="57708"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8</a:t>
            </a:r>
          </a:p>
        </p:txBody>
      </p:sp>
      <p:sp>
        <p:nvSpPr>
          <p:cNvPr id="953" name="Freeform 952">
            <a:extLst>
              <a:ext uri="{FF2B5EF4-FFF2-40B4-BE49-F238E27FC236}">
                <a16:creationId xmlns:a16="http://schemas.microsoft.com/office/drawing/2014/main" id="{646D14F1-4C6D-9E47-82FE-42DE2B524B2E}"/>
              </a:ext>
            </a:extLst>
          </p:cNvPr>
          <p:cNvSpPr/>
          <p:nvPr/>
        </p:nvSpPr>
        <p:spPr>
          <a:xfrm>
            <a:off x="8569557" y="4911725"/>
            <a:ext cx="1298575" cy="469900"/>
          </a:xfrm>
          <a:custGeom>
            <a:avLst/>
            <a:gdLst>
              <a:gd name="connsiteX0" fmla="*/ 0 w 1298575"/>
              <a:gd name="connsiteY0" fmla="*/ 469900 h 469900"/>
              <a:gd name="connsiteX1" fmla="*/ 327025 w 1298575"/>
              <a:gd name="connsiteY1" fmla="*/ 200025 h 469900"/>
              <a:gd name="connsiteX2" fmla="*/ 647700 w 1298575"/>
              <a:gd name="connsiteY2" fmla="*/ 0 h 469900"/>
              <a:gd name="connsiteX3" fmla="*/ 977900 w 1298575"/>
              <a:gd name="connsiteY3" fmla="*/ 209550 h 469900"/>
              <a:gd name="connsiteX4" fmla="*/ 1298575 w 1298575"/>
              <a:gd name="connsiteY4" fmla="*/ 444500 h 469900"/>
              <a:gd name="connsiteX5" fmla="*/ 1298575 w 1298575"/>
              <a:gd name="connsiteY5" fmla="*/ 444500 h 46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8575" h="469900">
                <a:moveTo>
                  <a:pt x="0" y="469900"/>
                </a:moveTo>
                <a:lnTo>
                  <a:pt x="327025" y="200025"/>
                </a:lnTo>
                <a:lnTo>
                  <a:pt x="647700" y="0"/>
                </a:lnTo>
                <a:lnTo>
                  <a:pt x="977900" y="209550"/>
                </a:lnTo>
                <a:lnTo>
                  <a:pt x="1298575" y="444500"/>
                </a:lnTo>
                <a:lnTo>
                  <a:pt x="1298575" y="444500"/>
                </a:lnTo>
              </a:path>
            </a:pathLst>
          </a:custGeom>
          <a:no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5" name="Oval 954">
            <a:extLst>
              <a:ext uri="{FF2B5EF4-FFF2-40B4-BE49-F238E27FC236}">
                <a16:creationId xmlns:a16="http://schemas.microsoft.com/office/drawing/2014/main" id="{4F385E83-1214-7747-B49D-C9F3290F7EF1}"/>
              </a:ext>
            </a:extLst>
          </p:cNvPr>
          <p:cNvSpPr/>
          <p:nvPr/>
        </p:nvSpPr>
        <p:spPr>
          <a:xfrm>
            <a:off x="8859440" y="5317350"/>
            <a:ext cx="63748" cy="63748"/>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961" name="Freeform 960">
            <a:extLst>
              <a:ext uri="{FF2B5EF4-FFF2-40B4-BE49-F238E27FC236}">
                <a16:creationId xmlns:a16="http://schemas.microsoft.com/office/drawing/2014/main" id="{210DCC40-62A8-F740-8F58-D8FF57FB0FF3}"/>
              </a:ext>
            </a:extLst>
          </p:cNvPr>
          <p:cNvSpPr/>
          <p:nvPr/>
        </p:nvSpPr>
        <p:spPr>
          <a:xfrm>
            <a:off x="6575425" y="2397125"/>
            <a:ext cx="1362075" cy="565150"/>
          </a:xfrm>
          <a:custGeom>
            <a:avLst/>
            <a:gdLst>
              <a:gd name="connsiteX0" fmla="*/ 0 w 1362075"/>
              <a:gd name="connsiteY0" fmla="*/ 565150 h 565150"/>
              <a:gd name="connsiteX1" fmla="*/ 342900 w 1362075"/>
              <a:gd name="connsiteY1" fmla="*/ 92075 h 565150"/>
              <a:gd name="connsiteX2" fmla="*/ 685800 w 1362075"/>
              <a:gd name="connsiteY2" fmla="*/ 0 h 565150"/>
              <a:gd name="connsiteX3" fmla="*/ 1016000 w 1362075"/>
              <a:gd name="connsiteY3" fmla="*/ 377825 h 565150"/>
              <a:gd name="connsiteX4" fmla="*/ 1362075 w 1362075"/>
              <a:gd name="connsiteY4" fmla="*/ 523875 h 565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075" h="565150">
                <a:moveTo>
                  <a:pt x="0" y="565150"/>
                </a:moveTo>
                <a:lnTo>
                  <a:pt x="342900" y="92075"/>
                </a:lnTo>
                <a:lnTo>
                  <a:pt x="685800" y="0"/>
                </a:lnTo>
                <a:lnTo>
                  <a:pt x="1016000" y="377825"/>
                </a:lnTo>
                <a:lnTo>
                  <a:pt x="1362075" y="523875"/>
                </a:lnTo>
              </a:path>
            </a:pathLst>
          </a:custGeom>
          <a:noFill/>
          <a:ln w="19050">
            <a:solidFill>
              <a:schemeClr val="tx2"/>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2" name="Freeform 961">
            <a:extLst>
              <a:ext uri="{FF2B5EF4-FFF2-40B4-BE49-F238E27FC236}">
                <a16:creationId xmlns:a16="http://schemas.microsoft.com/office/drawing/2014/main" id="{1ED29BE7-D394-9542-949D-24F311B349B1}"/>
              </a:ext>
            </a:extLst>
          </p:cNvPr>
          <p:cNvSpPr/>
          <p:nvPr/>
        </p:nvSpPr>
        <p:spPr>
          <a:xfrm>
            <a:off x="6584950" y="2800350"/>
            <a:ext cx="1355725" cy="393700"/>
          </a:xfrm>
          <a:custGeom>
            <a:avLst/>
            <a:gdLst>
              <a:gd name="connsiteX0" fmla="*/ 0 w 1355725"/>
              <a:gd name="connsiteY0" fmla="*/ 393700 h 393700"/>
              <a:gd name="connsiteX1" fmla="*/ 336550 w 1355725"/>
              <a:gd name="connsiteY1" fmla="*/ 19050 h 393700"/>
              <a:gd name="connsiteX2" fmla="*/ 660400 w 1355725"/>
              <a:gd name="connsiteY2" fmla="*/ 0 h 393700"/>
              <a:gd name="connsiteX3" fmla="*/ 1003300 w 1355725"/>
              <a:gd name="connsiteY3" fmla="*/ 241300 h 393700"/>
              <a:gd name="connsiteX4" fmla="*/ 1355725 w 1355725"/>
              <a:gd name="connsiteY4" fmla="*/ 355600 h 39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5725" h="393700">
                <a:moveTo>
                  <a:pt x="0" y="393700"/>
                </a:moveTo>
                <a:lnTo>
                  <a:pt x="336550" y="19050"/>
                </a:lnTo>
                <a:lnTo>
                  <a:pt x="660400" y="0"/>
                </a:lnTo>
                <a:lnTo>
                  <a:pt x="1003300" y="241300"/>
                </a:lnTo>
                <a:lnTo>
                  <a:pt x="1355725" y="355600"/>
                </a:lnTo>
              </a:path>
            </a:pathLst>
          </a:custGeom>
          <a:noFill/>
          <a:ln w="19050">
            <a:solidFill>
              <a:schemeClr val="accent1"/>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63" name="Straight Connector 962">
            <a:extLst>
              <a:ext uri="{FF2B5EF4-FFF2-40B4-BE49-F238E27FC236}">
                <a16:creationId xmlns:a16="http://schemas.microsoft.com/office/drawing/2014/main" id="{0D8B7281-2CE4-FC4B-AD84-6465BA107C58}"/>
              </a:ext>
            </a:extLst>
          </p:cNvPr>
          <p:cNvCxnSpPr>
            <a:cxnSpLocks/>
          </p:cNvCxnSpPr>
          <p:nvPr/>
        </p:nvCxnSpPr>
        <p:spPr>
          <a:xfrm flipV="1">
            <a:off x="6364840" y="2800930"/>
            <a:ext cx="43887" cy="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64" name="TextBox 963">
            <a:extLst>
              <a:ext uri="{FF2B5EF4-FFF2-40B4-BE49-F238E27FC236}">
                <a16:creationId xmlns:a16="http://schemas.microsoft.com/office/drawing/2014/main" id="{FA55289E-E9EA-3F46-A858-46E1FFB82428}"/>
              </a:ext>
            </a:extLst>
          </p:cNvPr>
          <p:cNvSpPr txBox="1"/>
          <p:nvPr/>
        </p:nvSpPr>
        <p:spPr>
          <a:xfrm>
            <a:off x="6283575" y="2744298"/>
            <a:ext cx="57708"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6</a:t>
            </a:r>
          </a:p>
        </p:txBody>
      </p:sp>
      <p:cxnSp>
        <p:nvCxnSpPr>
          <p:cNvPr id="965" name="Straight Connector 964">
            <a:extLst>
              <a:ext uri="{FF2B5EF4-FFF2-40B4-BE49-F238E27FC236}">
                <a16:creationId xmlns:a16="http://schemas.microsoft.com/office/drawing/2014/main" id="{2B306367-4E77-6C4A-982D-E1C421C89552}"/>
              </a:ext>
            </a:extLst>
          </p:cNvPr>
          <p:cNvCxnSpPr>
            <a:cxnSpLocks/>
          </p:cNvCxnSpPr>
          <p:nvPr/>
        </p:nvCxnSpPr>
        <p:spPr>
          <a:xfrm flipV="1">
            <a:off x="8359044" y="3242255"/>
            <a:ext cx="43887" cy="1"/>
          </a:xfrm>
          <a:prstGeom prst="line">
            <a:avLst/>
          </a:prstGeom>
          <a:ln w="12700">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966" name="TextBox 965">
            <a:extLst>
              <a:ext uri="{FF2B5EF4-FFF2-40B4-BE49-F238E27FC236}">
                <a16:creationId xmlns:a16="http://schemas.microsoft.com/office/drawing/2014/main" id="{28AA5ACA-B540-F747-B415-7F5844562DC1}"/>
              </a:ext>
            </a:extLst>
          </p:cNvPr>
          <p:cNvSpPr txBox="1"/>
          <p:nvPr/>
        </p:nvSpPr>
        <p:spPr>
          <a:xfrm>
            <a:off x="8277779" y="3185623"/>
            <a:ext cx="57708"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2</a:t>
            </a:r>
          </a:p>
        </p:txBody>
      </p:sp>
      <p:sp>
        <p:nvSpPr>
          <p:cNvPr id="967" name="Freeform 966">
            <a:extLst>
              <a:ext uri="{FF2B5EF4-FFF2-40B4-BE49-F238E27FC236}">
                <a16:creationId xmlns:a16="http://schemas.microsoft.com/office/drawing/2014/main" id="{A9AA956A-9411-F146-9C95-FD4E6487FAE4}"/>
              </a:ext>
            </a:extLst>
          </p:cNvPr>
          <p:cNvSpPr/>
          <p:nvPr/>
        </p:nvSpPr>
        <p:spPr>
          <a:xfrm>
            <a:off x="8569325" y="2466975"/>
            <a:ext cx="1346200" cy="508000"/>
          </a:xfrm>
          <a:custGeom>
            <a:avLst/>
            <a:gdLst>
              <a:gd name="connsiteX0" fmla="*/ 0 w 1346200"/>
              <a:gd name="connsiteY0" fmla="*/ 508000 h 508000"/>
              <a:gd name="connsiteX1" fmla="*/ 339725 w 1346200"/>
              <a:gd name="connsiteY1" fmla="*/ 101600 h 508000"/>
              <a:gd name="connsiteX2" fmla="*/ 669925 w 1346200"/>
              <a:gd name="connsiteY2" fmla="*/ 0 h 508000"/>
              <a:gd name="connsiteX3" fmla="*/ 1012825 w 1346200"/>
              <a:gd name="connsiteY3" fmla="*/ 263525 h 508000"/>
              <a:gd name="connsiteX4" fmla="*/ 1346200 w 1346200"/>
              <a:gd name="connsiteY4" fmla="*/ 485775 h 508000"/>
              <a:gd name="connsiteX5" fmla="*/ 1346200 w 1346200"/>
              <a:gd name="connsiteY5" fmla="*/ 485775 h 5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6200" h="508000">
                <a:moveTo>
                  <a:pt x="0" y="508000"/>
                </a:moveTo>
                <a:lnTo>
                  <a:pt x="339725" y="101600"/>
                </a:lnTo>
                <a:lnTo>
                  <a:pt x="669925" y="0"/>
                </a:lnTo>
                <a:lnTo>
                  <a:pt x="1012825" y="263525"/>
                </a:lnTo>
                <a:lnTo>
                  <a:pt x="1346200" y="485775"/>
                </a:lnTo>
                <a:lnTo>
                  <a:pt x="1346200" y="485775"/>
                </a:lnTo>
              </a:path>
            </a:pathLst>
          </a:custGeom>
          <a:noFill/>
          <a:ln w="19050">
            <a:solidFill>
              <a:schemeClr val="tx2"/>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8" name="Freeform 967">
            <a:extLst>
              <a:ext uri="{FF2B5EF4-FFF2-40B4-BE49-F238E27FC236}">
                <a16:creationId xmlns:a16="http://schemas.microsoft.com/office/drawing/2014/main" id="{0DED70CE-9462-1E42-8FF7-B1C52DB81D90}"/>
              </a:ext>
            </a:extLst>
          </p:cNvPr>
          <p:cNvSpPr/>
          <p:nvPr/>
        </p:nvSpPr>
        <p:spPr>
          <a:xfrm>
            <a:off x="8569325" y="2543175"/>
            <a:ext cx="1352550" cy="508000"/>
          </a:xfrm>
          <a:custGeom>
            <a:avLst/>
            <a:gdLst>
              <a:gd name="connsiteX0" fmla="*/ 0 w 1352550"/>
              <a:gd name="connsiteY0" fmla="*/ 508000 h 508000"/>
              <a:gd name="connsiteX1" fmla="*/ 330200 w 1352550"/>
              <a:gd name="connsiteY1" fmla="*/ 104775 h 508000"/>
              <a:gd name="connsiteX2" fmla="*/ 673100 w 1352550"/>
              <a:gd name="connsiteY2" fmla="*/ 0 h 508000"/>
              <a:gd name="connsiteX3" fmla="*/ 1003300 w 1352550"/>
              <a:gd name="connsiteY3" fmla="*/ 219075 h 508000"/>
              <a:gd name="connsiteX4" fmla="*/ 1352550 w 1352550"/>
              <a:gd name="connsiteY4" fmla="*/ 482600 h 5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550" h="508000">
                <a:moveTo>
                  <a:pt x="0" y="508000"/>
                </a:moveTo>
                <a:lnTo>
                  <a:pt x="330200" y="104775"/>
                </a:lnTo>
                <a:lnTo>
                  <a:pt x="673100" y="0"/>
                </a:lnTo>
                <a:lnTo>
                  <a:pt x="1003300" y="219075"/>
                </a:lnTo>
                <a:lnTo>
                  <a:pt x="1352550" y="482600"/>
                </a:lnTo>
              </a:path>
            </a:pathLst>
          </a:custGeom>
          <a:noFill/>
          <a:ln w="19050">
            <a:solidFill>
              <a:schemeClr val="accent1"/>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0" name="Freeform 969">
            <a:extLst>
              <a:ext uri="{FF2B5EF4-FFF2-40B4-BE49-F238E27FC236}">
                <a16:creationId xmlns:a16="http://schemas.microsoft.com/office/drawing/2014/main" id="{C65FE798-F801-E949-B1C4-AA7DD5CA25E9}"/>
              </a:ext>
            </a:extLst>
          </p:cNvPr>
          <p:cNvSpPr/>
          <p:nvPr/>
        </p:nvSpPr>
        <p:spPr>
          <a:xfrm>
            <a:off x="6562725" y="5016500"/>
            <a:ext cx="1320800" cy="390525"/>
          </a:xfrm>
          <a:custGeom>
            <a:avLst/>
            <a:gdLst>
              <a:gd name="connsiteX0" fmla="*/ 0 w 1320800"/>
              <a:gd name="connsiteY0" fmla="*/ 0 h 390525"/>
              <a:gd name="connsiteX1" fmla="*/ 330200 w 1320800"/>
              <a:gd name="connsiteY1" fmla="*/ 174625 h 390525"/>
              <a:gd name="connsiteX2" fmla="*/ 666750 w 1320800"/>
              <a:gd name="connsiteY2" fmla="*/ 390525 h 390525"/>
              <a:gd name="connsiteX3" fmla="*/ 993775 w 1320800"/>
              <a:gd name="connsiteY3" fmla="*/ 231775 h 390525"/>
              <a:gd name="connsiteX4" fmla="*/ 1320800 w 1320800"/>
              <a:gd name="connsiteY4" fmla="*/ 133350 h 39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800" h="390525">
                <a:moveTo>
                  <a:pt x="0" y="0"/>
                </a:moveTo>
                <a:lnTo>
                  <a:pt x="330200" y="174625"/>
                </a:lnTo>
                <a:lnTo>
                  <a:pt x="666750" y="390525"/>
                </a:lnTo>
                <a:lnTo>
                  <a:pt x="993775" y="231775"/>
                </a:lnTo>
                <a:lnTo>
                  <a:pt x="1320800" y="133350"/>
                </a:lnTo>
              </a:path>
            </a:pathLst>
          </a:custGeom>
          <a:noFill/>
          <a:ln w="19050">
            <a:solidFill>
              <a:schemeClr val="tx2"/>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1" name="Freeform 970">
            <a:extLst>
              <a:ext uri="{FF2B5EF4-FFF2-40B4-BE49-F238E27FC236}">
                <a16:creationId xmlns:a16="http://schemas.microsoft.com/office/drawing/2014/main" id="{3011480B-17B0-C746-BF70-E89291A95A96}"/>
              </a:ext>
            </a:extLst>
          </p:cNvPr>
          <p:cNvSpPr/>
          <p:nvPr/>
        </p:nvSpPr>
        <p:spPr>
          <a:xfrm>
            <a:off x="6559550" y="4889500"/>
            <a:ext cx="1323975" cy="177800"/>
          </a:xfrm>
          <a:custGeom>
            <a:avLst/>
            <a:gdLst>
              <a:gd name="connsiteX0" fmla="*/ 0 w 1323975"/>
              <a:gd name="connsiteY0" fmla="*/ 3175 h 177800"/>
              <a:gd name="connsiteX1" fmla="*/ 327025 w 1323975"/>
              <a:gd name="connsiteY1" fmla="*/ 44450 h 177800"/>
              <a:gd name="connsiteX2" fmla="*/ 660400 w 1323975"/>
              <a:gd name="connsiteY2" fmla="*/ 177800 h 177800"/>
              <a:gd name="connsiteX3" fmla="*/ 996950 w 1323975"/>
              <a:gd name="connsiteY3" fmla="*/ 73025 h 177800"/>
              <a:gd name="connsiteX4" fmla="*/ 1323975 w 1323975"/>
              <a:gd name="connsiteY4" fmla="*/ 0 h 17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975" h="177800">
                <a:moveTo>
                  <a:pt x="0" y="3175"/>
                </a:moveTo>
                <a:lnTo>
                  <a:pt x="327025" y="44450"/>
                </a:lnTo>
                <a:lnTo>
                  <a:pt x="660400" y="177800"/>
                </a:lnTo>
                <a:lnTo>
                  <a:pt x="996950" y="73025"/>
                </a:lnTo>
                <a:lnTo>
                  <a:pt x="1323975" y="0"/>
                </a:lnTo>
              </a:path>
            </a:pathLst>
          </a:custGeom>
          <a:noFill/>
          <a:ln w="19050">
            <a:solidFill>
              <a:schemeClr val="accent1"/>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2" name="Freeform 971">
            <a:extLst>
              <a:ext uri="{FF2B5EF4-FFF2-40B4-BE49-F238E27FC236}">
                <a16:creationId xmlns:a16="http://schemas.microsoft.com/office/drawing/2014/main" id="{5D3FB4FA-FAD4-A84D-8EDC-309CDA7E581C}"/>
              </a:ext>
            </a:extLst>
          </p:cNvPr>
          <p:cNvSpPr/>
          <p:nvPr/>
        </p:nvSpPr>
        <p:spPr>
          <a:xfrm>
            <a:off x="8572500" y="5006975"/>
            <a:ext cx="1298575" cy="406400"/>
          </a:xfrm>
          <a:custGeom>
            <a:avLst/>
            <a:gdLst>
              <a:gd name="connsiteX0" fmla="*/ 0 w 1298575"/>
              <a:gd name="connsiteY0" fmla="*/ 0 h 406400"/>
              <a:gd name="connsiteX1" fmla="*/ 327025 w 1298575"/>
              <a:gd name="connsiteY1" fmla="*/ 168275 h 406400"/>
              <a:gd name="connsiteX2" fmla="*/ 654050 w 1298575"/>
              <a:gd name="connsiteY2" fmla="*/ 406400 h 406400"/>
              <a:gd name="connsiteX3" fmla="*/ 974725 w 1298575"/>
              <a:gd name="connsiteY3" fmla="*/ 155575 h 406400"/>
              <a:gd name="connsiteX4" fmla="*/ 1298575 w 1298575"/>
              <a:gd name="connsiteY4" fmla="*/ 31750 h 40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8575" h="406400">
                <a:moveTo>
                  <a:pt x="0" y="0"/>
                </a:moveTo>
                <a:lnTo>
                  <a:pt x="327025" y="168275"/>
                </a:lnTo>
                <a:lnTo>
                  <a:pt x="654050" y="406400"/>
                </a:lnTo>
                <a:lnTo>
                  <a:pt x="974725" y="155575"/>
                </a:lnTo>
                <a:lnTo>
                  <a:pt x="1298575" y="31750"/>
                </a:lnTo>
              </a:path>
            </a:pathLst>
          </a:custGeom>
          <a:noFill/>
          <a:ln w="19050">
            <a:solidFill>
              <a:schemeClr val="tx2"/>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3" name="Freeform 972">
            <a:extLst>
              <a:ext uri="{FF2B5EF4-FFF2-40B4-BE49-F238E27FC236}">
                <a16:creationId xmlns:a16="http://schemas.microsoft.com/office/drawing/2014/main" id="{B93A9013-D0B7-AD4D-8105-D500F03789AA}"/>
              </a:ext>
            </a:extLst>
          </p:cNvPr>
          <p:cNvSpPr/>
          <p:nvPr/>
        </p:nvSpPr>
        <p:spPr>
          <a:xfrm>
            <a:off x="8566150" y="5102225"/>
            <a:ext cx="1295400" cy="368300"/>
          </a:xfrm>
          <a:custGeom>
            <a:avLst/>
            <a:gdLst>
              <a:gd name="connsiteX0" fmla="*/ 0 w 1295400"/>
              <a:gd name="connsiteY0" fmla="*/ 0 h 368300"/>
              <a:gd name="connsiteX1" fmla="*/ 327025 w 1295400"/>
              <a:gd name="connsiteY1" fmla="*/ 247650 h 368300"/>
              <a:gd name="connsiteX2" fmla="*/ 657225 w 1295400"/>
              <a:gd name="connsiteY2" fmla="*/ 368300 h 368300"/>
              <a:gd name="connsiteX3" fmla="*/ 981075 w 1295400"/>
              <a:gd name="connsiteY3" fmla="*/ 206375 h 368300"/>
              <a:gd name="connsiteX4" fmla="*/ 1295400 w 1295400"/>
              <a:gd name="connsiteY4" fmla="*/ 12700 h 368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368300">
                <a:moveTo>
                  <a:pt x="0" y="0"/>
                </a:moveTo>
                <a:lnTo>
                  <a:pt x="327025" y="247650"/>
                </a:lnTo>
                <a:lnTo>
                  <a:pt x="657225" y="368300"/>
                </a:lnTo>
                <a:lnTo>
                  <a:pt x="981075" y="206375"/>
                </a:lnTo>
                <a:lnTo>
                  <a:pt x="1295400" y="12700"/>
                </a:lnTo>
              </a:path>
            </a:pathLst>
          </a:custGeom>
          <a:noFill/>
          <a:ln w="19050">
            <a:solidFill>
              <a:schemeClr val="accent1"/>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5" name="Triangle 994">
            <a:extLst>
              <a:ext uri="{FF2B5EF4-FFF2-40B4-BE49-F238E27FC236}">
                <a16:creationId xmlns:a16="http://schemas.microsoft.com/office/drawing/2014/main" id="{32D237A7-D14F-AE4F-93F4-AFF5F08399C5}"/>
              </a:ext>
            </a:extLst>
          </p:cNvPr>
          <p:cNvSpPr/>
          <p:nvPr/>
        </p:nvSpPr>
        <p:spPr>
          <a:xfrm>
            <a:off x="10962431" y="5021560"/>
            <a:ext cx="89744" cy="77490"/>
          </a:xfrm>
          <a:prstGeom prst="triangl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998" name="Triangle 997">
            <a:extLst>
              <a:ext uri="{FF2B5EF4-FFF2-40B4-BE49-F238E27FC236}">
                <a16:creationId xmlns:a16="http://schemas.microsoft.com/office/drawing/2014/main" id="{9F9D85B2-D4F2-4741-84EC-FE739BF22366}"/>
              </a:ext>
            </a:extLst>
          </p:cNvPr>
          <p:cNvSpPr/>
          <p:nvPr/>
        </p:nvSpPr>
        <p:spPr>
          <a:xfrm>
            <a:off x="10568731" y="5218410"/>
            <a:ext cx="89744" cy="77490"/>
          </a:xfrm>
          <a:prstGeom prst="triangl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999" name="Freeform 998">
            <a:extLst>
              <a:ext uri="{FF2B5EF4-FFF2-40B4-BE49-F238E27FC236}">
                <a16:creationId xmlns:a16="http://schemas.microsoft.com/office/drawing/2014/main" id="{BC45C784-96CD-CC4C-A14F-6FA915288AFA}"/>
              </a:ext>
            </a:extLst>
          </p:cNvPr>
          <p:cNvSpPr/>
          <p:nvPr/>
        </p:nvSpPr>
        <p:spPr>
          <a:xfrm>
            <a:off x="10617200" y="4851400"/>
            <a:ext cx="393700" cy="809625"/>
          </a:xfrm>
          <a:custGeom>
            <a:avLst/>
            <a:gdLst>
              <a:gd name="connsiteX0" fmla="*/ 0 w 400050"/>
              <a:gd name="connsiteY0" fmla="*/ 796925 h 796925"/>
              <a:gd name="connsiteX1" fmla="*/ 400050 w 400050"/>
              <a:gd name="connsiteY1" fmla="*/ 0 h 796925"/>
              <a:gd name="connsiteX0" fmla="*/ 0 w 460375"/>
              <a:gd name="connsiteY0" fmla="*/ 688975 h 688975"/>
              <a:gd name="connsiteX1" fmla="*/ 460375 w 460375"/>
              <a:gd name="connsiteY1" fmla="*/ 0 h 688975"/>
              <a:gd name="connsiteX0" fmla="*/ 0 w 393700"/>
              <a:gd name="connsiteY0" fmla="*/ 809625 h 809625"/>
              <a:gd name="connsiteX1" fmla="*/ 393700 w 393700"/>
              <a:gd name="connsiteY1" fmla="*/ 0 h 809625"/>
            </a:gdLst>
            <a:ahLst/>
            <a:cxnLst>
              <a:cxn ang="0">
                <a:pos x="connsiteX0" y="connsiteY0"/>
              </a:cxn>
              <a:cxn ang="0">
                <a:pos x="connsiteX1" y="connsiteY1"/>
              </a:cxn>
            </a:cxnLst>
            <a:rect l="l" t="t" r="r" b="b"/>
            <a:pathLst>
              <a:path w="393700" h="809625">
                <a:moveTo>
                  <a:pt x="0" y="809625"/>
                </a:moveTo>
                <a:lnTo>
                  <a:pt x="393700" y="0"/>
                </a:lnTo>
              </a:path>
            </a:pathLst>
          </a:custGeom>
          <a:noFill/>
          <a:ln>
            <a:solidFill>
              <a:srgbClr val="7030A0"/>
            </a:solidFill>
            <a:headEnd type="diamond"/>
            <a:tailEnd type="diamond"/>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0" name="Freeform 999">
            <a:extLst>
              <a:ext uri="{FF2B5EF4-FFF2-40B4-BE49-F238E27FC236}">
                <a16:creationId xmlns:a16="http://schemas.microsoft.com/office/drawing/2014/main" id="{2DD0BD25-8144-B743-9F51-81C5EEEB6B58}"/>
              </a:ext>
            </a:extLst>
          </p:cNvPr>
          <p:cNvSpPr/>
          <p:nvPr/>
        </p:nvSpPr>
        <p:spPr>
          <a:xfrm>
            <a:off x="10614025" y="4711700"/>
            <a:ext cx="393700" cy="200025"/>
          </a:xfrm>
          <a:custGeom>
            <a:avLst/>
            <a:gdLst>
              <a:gd name="connsiteX0" fmla="*/ 0 w 419100"/>
              <a:gd name="connsiteY0" fmla="*/ 0 h 219075"/>
              <a:gd name="connsiteX1" fmla="*/ 419100 w 419100"/>
              <a:gd name="connsiteY1" fmla="*/ 219075 h 219075"/>
            </a:gdLst>
            <a:ahLst/>
            <a:cxnLst>
              <a:cxn ang="0">
                <a:pos x="connsiteX0" y="connsiteY0"/>
              </a:cxn>
              <a:cxn ang="0">
                <a:pos x="connsiteX1" y="connsiteY1"/>
              </a:cxn>
            </a:cxnLst>
            <a:rect l="l" t="t" r="r" b="b"/>
            <a:pathLst>
              <a:path w="419100" h="219075">
                <a:moveTo>
                  <a:pt x="0" y="0"/>
                </a:moveTo>
                <a:lnTo>
                  <a:pt x="419100" y="219075"/>
                </a:lnTo>
              </a:path>
            </a:pathLst>
          </a:custGeom>
          <a:noFill/>
          <a:ln>
            <a:solidFill>
              <a:schemeClr val="accent2">
                <a:lumMod val="75000"/>
              </a:schemeClr>
            </a:solidFill>
            <a:headEnd type="oval" w="med" len="med"/>
            <a:tailEnd type="oval" w="med" len="med"/>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1" name="Freeform 1000">
            <a:extLst>
              <a:ext uri="{FF2B5EF4-FFF2-40B4-BE49-F238E27FC236}">
                <a16:creationId xmlns:a16="http://schemas.microsoft.com/office/drawing/2014/main" id="{F317A304-971F-934D-AF49-8AD6D7E07125}"/>
              </a:ext>
            </a:extLst>
          </p:cNvPr>
          <p:cNvSpPr/>
          <p:nvPr/>
        </p:nvSpPr>
        <p:spPr>
          <a:xfrm>
            <a:off x="10607675" y="4683125"/>
            <a:ext cx="403225" cy="330200"/>
          </a:xfrm>
          <a:custGeom>
            <a:avLst/>
            <a:gdLst>
              <a:gd name="connsiteX0" fmla="*/ 0 w 403225"/>
              <a:gd name="connsiteY0" fmla="*/ 330200 h 330200"/>
              <a:gd name="connsiteX1" fmla="*/ 403225 w 403225"/>
              <a:gd name="connsiteY1" fmla="*/ 0 h 330200"/>
            </a:gdLst>
            <a:ahLst/>
            <a:cxnLst>
              <a:cxn ang="0">
                <a:pos x="connsiteX0" y="connsiteY0"/>
              </a:cxn>
              <a:cxn ang="0">
                <a:pos x="connsiteX1" y="connsiteY1"/>
              </a:cxn>
            </a:cxnLst>
            <a:rect l="l" t="t" r="r" b="b"/>
            <a:pathLst>
              <a:path w="403225" h="330200">
                <a:moveTo>
                  <a:pt x="0" y="330200"/>
                </a:moveTo>
                <a:lnTo>
                  <a:pt x="403225" y="0"/>
                </a:lnTo>
              </a:path>
            </a:pathLst>
          </a:custGeom>
          <a:noFill/>
          <a:ln>
            <a:solidFill>
              <a:srgbClr val="FFA402"/>
            </a:solidFill>
            <a:headEnd type="oval"/>
            <a:tailEnd type="ova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2" name="Freeform 1001">
            <a:extLst>
              <a:ext uri="{FF2B5EF4-FFF2-40B4-BE49-F238E27FC236}">
                <a16:creationId xmlns:a16="http://schemas.microsoft.com/office/drawing/2014/main" id="{530DE9FC-F560-D74E-B535-739CC077B6F3}"/>
              </a:ext>
            </a:extLst>
          </p:cNvPr>
          <p:cNvSpPr/>
          <p:nvPr/>
        </p:nvSpPr>
        <p:spPr>
          <a:xfrm>
            <a:off x="10614025" y="4765674"/>
            <a:ext cx="393700" cy="161925"/>
          </a:xfrm>
          <a:custGeom>
            <a:avLst/>
            <a:gdLst>
              <a:gd name="connsiteX0" fmla="*/ 0 w 400050"/>
              <a:gd name="connsiteY0" fmla="*/ 374650 h 374650"/>
              <a:gd name="connsiteX1" fmla="*/ 400050 w 400050"/>
              <a:gd name="connsiteY1" fmla="*/ 0 h 374650"/>
            </a:gdLst>
            <a:ahLst/>
            <a:cxnLst>
              <a:cxn ang="0">
                <a:pos x="connsiteX0" y="connsiteY0"/>
              </a:cxn>
              <a:cxn ang="0">
                <a:pos x="connsiteX1" y="connsiteY1"/>
              </a:cxn>
            </a:cxnLst>
            <a:rect l="l" t="t" r="r" b="b"/>
            <a:pathLst>
              <a:path w="400050" h="374650">
                <a:moveTo>
                  <a:pt x="0" y="374650"/>
                </a:moveTo>
                <a:lnTo>
                  <a:pt x="400050" y="0"/>
                </a:lnTo>
              </a:path>
            </a:pathLst>
          </a:custGeom>
          <a:noFill/>
          <a:ln>
            <a:solidFill>
              <a:srgbClr val="00B0F0"/>
            </a:solidFill>
            <a:headEnd type="diamond" w="med" len="med"/>
            <a:tailEnd type="diamond" w="med" len="med"/>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3" name="Freeform 1002">
            <a:extLst>
              <a:ext uri="{FF2B5EF4-FFF2-40B4-BE49-F238E27FC236}">
                <a16:creationId xmlns:a16="http://schemas.microsoft.com/office/drawing/2014/main" id="{192CF465-8C51-1846-BEC8-E28EBF879E8F}"/>
              </a:ext>
            </a:extLst>
          </p:cNvPr>
          <p:cNvSpPr/>
          <p:nvPr/>
        </p:nvSpPr>
        <p:spPr>
          <a:xfrm>
            <a:off x="10620375" y="5060950"/>
            <a:ext cx="387350" cy="209550"/>
          </a:xfrm>
          <a:custGeom>
            <a:avLst/>
            <a:gdLst>
              <a:gd name="connsiteX0" fmla="*/ 0 w 387350"/>
              <a:gd name="connsiteY0" fmla="*/ 209550 h 209550"/>
              <a:gd name="connsiteX1" fmla="*/ 387350 w 387350"/>
              <a:gd name="connsiteY1" fmla="*/ 0 h 209550"/>
            </a:gdLst>
            <a:ahLst/>
            <a:cxnLst>
              <a:cxn ang="0">
                <a:pos x="connsiteX0" y="connsiteY0"/>
              </a:cxn>
              <a:cxn ang="0">
                <a:pos x="connsiteX1" y="connsiteY1"/>
              </a:cxn>
            </a:cxnLst>
            <a:rect l="l" t="t" r="r" b="b"/>
            <a:pathLst>
              <a:path w="387350" h="209550">
                <a:moveTo>
                  <a:pt x="0" y="209550"/>
                </a:moveTo>
                <a:lnTo>
                  <a:pt x="387350" y="0"/>
                </a:lnTo>
              </a:path>
            </a:pathLst>
          </a:custGeom>
          <a:noFill/>
          <a:ln>
            <a:solidFill>
              <a:schemeClr val="accent1"/>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4" name="Freeform 1003">
            <a:extLst>
              <a:ext uri="{FF2B5EF4-FFF2-40B4-BE49-F238E27FC236}">
                <a16:creationId xmlns:a16="http://schemas.microsoft.com/office/drawing/2014/main" id="{6305299F-160E-AB4A-A8BC-B6F5DD4F0018}"/>
              </a:ext>
            </a:extLst>
          </p:cNvPr>
          <p:cNvSpPr/>
          <p:nvPr/>
        </p:nvSpPr>
        <p:spPr>
          <a:xfrm>
            <a:off x="10614026" y="5162550"/>
            <a:ext cx="387350" cy="371475"/>
          </a:xfrm>
          <a:custGeom>
            <a:avLst/>
            <a:gdLst>
              <a:gd name="connsiteX0" fmla="*/ 0 w 400050"/>
              <a:gd name="connsiteY0" fmla="*/ 374650 h 374650"/>
              <a:gd name="connsiteX1" fmla="*/ 400050 w 400050"/>
              <a:gd name="connsiteY1" fmla="*/ 0 h 374650"/>
            </a:gdLst>
            <a:ahLst/>
            <a:cxnLst>
              <a:cxn ang="0">
                <a:pos x="connsiteX0" y="connsiteY0"/>
              </a:cxn>
              <a:cxn ang="0">
                <a:pos x="connsiteX1" y="connsiteY1"/>
              </a:cxn>
            </a:cxnLst>
            <a:rect l="l" t="t" r="r" b="b"/>
            <a:pathLst>
              <a:path w="400050" h="374650">
                <a:moveTo>
                  <a:pt x="0" y="374650"/>
                </a:moveTo>
                <a:lnTo>
                  <a:pt x="400050" y="0"/>
                </a:lnTo>
              </a:path>
            </a:pathLst>
          </a:custGeom>
          <a:noFill/>
          <a:ln>
            <a:solidFill>
              <a:schemeClr val="tx2"/>
            </a:solidFill>
            <a:headEnd type="diamond" w="med" len="med"/>
            <a:tailEnd type="diamond" w="med" len="med"/>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5" name="Freeform 1004">
            <a:extLst>
              <a:ext uri="{FF2B5EF4-FFF2-40B4-BE49-F238E27FC236}">
                <a16:creationId xmlns:a16="http://schemas.microsoft.com/office/drawing/2014/main" id="{3B02D0EE-5231-EC49-9917-04B873FC75D8}"/>
              </a:ext>
            </a:extLst>
          </p:cNvPr>
          <p:cNvSpPr/>
          <p:nvPr/>
        </p:nvSpPr>
        <p:spPr>
          <a:xfrm>
            <a:off x="10610851" y="4591051"/>
            <a:ext cx="387349" cy="609600"/>
          </a:xfrm>
          <a:custGeom>
            <a:avLst/>
            <a:gdLst>
              <a:gd name="connsiteX0" fmla="*/ 0 w 400050"/>
              <a:gd name="connsiteY0" fmla="*/ 374650 h 374650"/>
              <a:gd name="connsiteX1" fmla="*/ 400050 w 400050"/>
              <a:gd name="connsiteY1" fmla="*/ 0 h 374650"/>
            </a:gdLst>
            <a:ahLst/>
            <a:cxnLst>
              <a:cxn ang="0">
                <a:pos x="connsiteX0" y="connsiteY0"/>
              </a:cxn>
              <a:cxn ang="0">
                <a:pos x="connsiteX1" y="connsiteY1"/>
              </a:cxn>
            </a:cxnLst>
            <a:rect l="l" t="t" r="r" b="b"/>
            <a:pathLst>
              <a:path w="400050" h="374650">
                <a:moveTo>
                  <a:pt x="0" y="374650"/>
                </a:moveTo>
                <a:lnTo>
                  <a:pt x="400050" y="0"/>
                </a:lnTo>
              </a:path>
            </a:pathLst>
          </a:custGeom>
          <a:noFill/>
          <a:ln>
            <a:solidFill>
              <a:schemeClr val="accent5">
                <a:lumMod val="50000"/>
              </a:schemeClr>
            </a:solidFill>
            <a:headEnd type="diamond" w="med" len="med"/>
            <a:tailEnd type="diamond" w="med" len="med"/>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6" name="Freeform 1005">
            <a:extLst>
              <a:ext uri="{FF2B5EF4-FFF2-40B4-BE49-F238E27FC236}">
                <a16:creationId xmlns:a16="http://schemas.microsoft.com/office/drawing/2014/main" id="{68057A4D-CD4A-734B-886A-CE0599EAF416}"/>
              </a:ext>
            </a:extLst>
          </p:cNvPr>
          <p:cNvSpPr/>
          <p:nvPr/>
        </p:nvSpPr>
        <p:spPr>
          <a:xfrm>
            <a:off x="10633074" y="4613276"/>
            <a:ext cx="374651" cy="482600"/>
          </a:xfrm>
          <a:custGeom>
            <a:avLst/>
            <a:gdLst>
              <a:gd name="connsiteX0" fmla="*/ 0 w 400050"/>
              <a:gd name="connsiteY0" fmla="*/ 374650 h 374650"/>
              <a:gd name="connsiteX1" fmla="*/ 400050 w 400050"/>
              <a:gd name="connsiteY1" fmla="*/ 0 h 374650"/>
            </a:gdLst>
            <a:ahLst/>
            <a:cxnLst>
              <a:cxn ang="0">
                <a:pos x="connsiteX0" y="connsiteY0"/>
              </a:cxn>
              <a:cxn ang="0">
                <a:pos x="connsiteX1" y="connsiteY1"/>
              </a:cxn>
            </a:cxnLst>
            <a:rect l="l" t="t" r="r" b="b"/>
            <a:pathLst>
              <a:path w="400050" h="374650">
                <a:moveTo>
                  <a:pt x="0" y="374650"/>
                </a:moveTo>
                <a:lnTo>
                  <a:pt x="400050" y="0"/>
                </a:lnTo>
              </a:path>
            </a:pathLst>
          </a:custGeom>
          <a:noFill/>
          <a:ln>
            <a:solidFill>
              <a:srgbClr val="C00000"/>
            </a:solidFill>
            <a:headEnd type="diamond" w="med" len="med"/>
            <a:tailEnd type="diamond" w="med" len="med"/>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6" name="Freeform 1015">
            <a:extLst>
              <a:ext uri="{FF2B5EF4-FFF2-40B4-BE49-F238E27FC236}">
                <a16:creationId xmlns:a16="http://schemas.microsoft.com/office/drawing/2014/main" id="{8FC18680-EAC8-7444-B3F2-104F4F322FE0}"/>
              </a:ext>
            </a:extLst>
          </p:cNvPr>
          <p:cNvSpPr/>
          <p:nvPr/>
        </p:nvSpPr>
        <p:spPr>
          <a:xfrm>
            <a:off x="10614025" y="4772025"/>
            <a:ext cx="393699" cy="485775"/>
          </a:xfrm>
          <a:custGeom>
            <a:avLst/>
            <a:gdLst>
              <a:gd name="connsiteX0" fmla="*/ 0 w 400050"/>
              <a:gd name="connsiteY0" fmla="*/ 374650 h 374650"/>
              <a:gd name="connsiteX1" fmla="*/ 400050 w 400050"/>
              <a:gd name="connsiteY1" fmla="*/ 0 h 374650"/>
            </a:gdLst>
            <a:ahLst/>
            <a:cxnLst>
              <a:cxn ang="0">
                <a:pos x="connsiteX0" y="connsiteY0"/>
              </a:cxn>
              <a:cxn ang="0">
                <a:pos x="connsiteX1" y="connsiteY1"/>
              </a:cxn>
            </a:cxnLst>
            <a:rect l="l" t="t" r="r" b="b"/>
            <a:pathLst>
              <a:path w="400050" h="374650">
                <a:moveTo>
                  <a:pt x="0" y="374650"/>
                </a:moveTo>
                <a:lnTo>
                  <a:pt x="400050" y="0"/>
                </a:lnTo>
              </a:path>
            </a:pathLst>
          </a:custGeom>
          <a:noFill/>
          <a:ln>
            <a:solidFill>
              <a:srgbClr val="00B050"/>
            </a:solidFill>
            <a:headEnd type="diamond" w="med" len="med"/>
            <a:tailEnd type="diamond" w="med" len="med"/>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7" name="Freeform 1016">
            <a:extLst>
              <a:ext uri="{FF2B5EF4-FFF2-40B4-BE49-F238E27FC236}">
                <a16:creationId xmlns:a16="http://schemas.microsoft.com/office/drawing/2014/main" id="{E5A42466-5830-614A-9890-8670E8ED441D}"/>
              </a:ext>
            </a:extLst>
          </p:cNvPr>
          <p:cNvSpPr/>
          <p:nvPr/>
        </p:nvSpPr>
        <p:spPr>
          <a:xfrm>
            <a:off x="10614025" y="4591050"/>
            <a:ext cx="390525" cy="339725"/>
          </a:xfrm>
          <a:custGeom>
            <a:avLst/>
            <a:gdLst>
              <a:gd name="connsiteX0" fmla="*/ 0 w 400050"/>
              <a:gd name="connsiteY0" fmla="*/ 374650 h 374650"/>
              <a:gd name="connsiteX1" fmla="*/ 400050 w 400050"/>
              <a:gd name="connsiteY1" fmla="*/ 0 h 374650"/>
            </a:gdLst>
            <a:ahLst/>
            <a:cxnLst>
              <a:cxn ang="0">
                <a:pos x="connsiteX0" y="connsiteY0"/>
              </a:cxn>
              <a:cxn ang="0">
                <a:pos x="connsiteX1" y="connsiteY1"/>
              </a:cxn>
            </a:cxnLst>
            <a:rect l="l" t="t" r="r" b="b"/>
            <a:pathLst>
              <a:path w="400050" h="374650">
                <a:moveTo>
                  <a:pt x="0" y="374650"/>
                </a:moveTo>
                <a:lnTo>
                  <a:pt x="400050" y="0"/>
                </a:lnTo>
              </a:path>
            </a:pathLst>
          </a:custGeom>
          <a:noFill/>
          <a:ln>
            <a:solidFill>
              <a:srgbClr val="92D050"/>
            </a:solidFill>
            <a:headEnd type="diamond" w="med" len="med"/>
            <a:tailEnd type="diamond" w="med" len="med"/>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14" name="Group 913">
            <a:extLst>
              <a:ext uri="{FF2B5EF4-FFF2-40B4-BE49-F238E27FC236}">
                <a16:creationId xmlns:a16="http://schemas.microsoft.com/office/drawing/2014/main" id="{1FA0901D-2722-7D46-A971-A3DEFDAC6D7B}"/>
              </a:ext>
            </a:extLst>
          </p:cNvPr>
          <p:cNvGrpSpPr/>
          <p:nvPr/>
        </p:nvGrpSpPr>
        <p:grpSpPr>
          <a:xfrm>
            <a:off x="11384575" y="4565039"/>
            <a:ext cx="324000" cy="46800"/>
            <a:chOff x="4664138" y="2119489"/>
            <a:chExt cx="301562" cy="58561"/>
          </a:xfrm>
        </p:grpSpPr>
        <p:cxnSp>
          <p:nvCxnSpPr>
            <p:cNvPr id="915" name="Straight Connector 914">
              <a:extLst>
                <a:ext uri="{FF2B5EF4-FFF2-40B4-BE49-F238E27FC236}">
                  <a16:creationId xmlns:a16="http://schemas.microsoft.com/office/drawing/2014/main" id="{B00C33D2-4238-B54C-87D4-9667E69530E2}"/>
                </a:ext>
              </a:extLst>
            </p:cNvPr>
            <p:cNvCxnSpPr>
              <a:cxnSpLocks/>
            </p:cNvCxnSpPr>
            <p:nvPr/>
          </p:nvCxnSpPr>
          <p:spPr>
            <a:xfrm flipV="1">
              <a:off x="4664843" y="2119489"/>
              <a:ext cx="0" cy="5856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6" name="Straight Connector 915">
              <a:extLst>
                <a:ext uri="{FF2B5EF4-FFF2-40B4-BE49-F238E27FC236}">
                  <a16:creationId xmlns:a16="http://schemas.microsoft.com/office/drawing/2014/main" id="{DCA35224-5CD7-F241-A507-15C1F0D577FB}"/>
                </a:ext>
              </a:extLst>
            </p:cNvPr>
            <p:cNvCxnSpPr>
              <a:cxnSpLocks/>
            </p:cNvCxnSpPr>
            <p:nvPr/>
          </p:nvCxnSpPr>
          <p:spPr>
            <a:xfrm flipV="1">
              <a:off x="4963293" y="2119489"/>
              <a:ext cx="0" cy="5856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7" name="Straight Connector 916">
              <a:extLst>
                <a:ext uri="{FF2B5EF4-FFF2-40B4-BE49-F238E27FC236}">
                  <a16:creationId xmlns:a16="http://schemas.microsoft.com/office/drawing/2014/main" id="{7D1B6BC9-9086-7048-B752-A67C4BC4036D}"/>
                </a:ext>
              </a:extLst>
            </p:cNvPr>
            <p:cNvCxnSpPr>
              <a:cxnSpLocks/>
            </p:cNvCxnSpPr>
            <p:nvPr/>
          </p:nvCxnSpPr>
          <p:spPr>
            <a:xfrm flipH="1">
              <a:off x="4664138" y="2126545"/>
              <a:ext cx="30156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3" name="Group 982">
            <a:extLst>
              <a:ext uri="{FF2B5EF4-FFF2-40B4-BE49-F238E27FC236}">
                <a16:creationId xmlns:a16="http://schemas.microsoft.com/office/drawing/2014/main" id="{29A3747C-CA3C-BA49-903B-CE810A11B8BF}"/>
              </a:ext>
            </a:extLst>
          </p:cNvPr>
          <p:cNvGrpSpPr/>
          <p:nvPr/>
        </p:nvGrpSpPr>
        <p:grpSpPr>
          <a:xfrm>
            <a:off x="11241132" y="5077625"/>
            <a:ext cx="58002" cy="122400"/>
            <a:chOff x="11126789" y="5328450"/>
            <a:chExt cx="58002" cy="135725"/>
          </a:xfrm>
        </p:grpSpPr>
        <p:cxnSp>
          <p:nvCxnSpPr>
            <p:cNvPr id="977" name="Straight Connector 976">
              <a:extLst>
                <a:ext uri="{FF2B5EF4-FFF2-40B4-BE49-F238E27FC236}">
                  <a16:creationId xmlns:a16="http://schemas.microsoft.com/office/drawing/2014/main" id="{7CA55ACE-280B-6A42-95B8-361A7223B6FA}"/>
                </a:ext>
              </a:extLst>
            </p:cNvPr>
            <p:cNvCxnSpPr>
              <a:cxnSpLocks/>
            </p:cNvCxnSpPr>
            <p:nvPr/>
          </p:nvCxnSpPr>
          <p:spPr>
            <a:xfrm>
              <a:off x="11155790" y="5331423"/>
              <a:ext cx="0" cy="13275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78" name="Straight Connector 977">
              <a:extLst>
                <a:ext uri="{FF2B5EF4-FFF2-40B4-BE49-F238E27FC236}">
                  <a16:creationId xmlns:a16="http://schemas.microsoft.com/office/drawing/2014/main" id="{74905979-22B7-FC46-A04F-BAE36F8B00B1}"/>
                </a:ext>
              </a:extLst>
            </p:cNvPr>
            <p:cNvCxnSpPr>
              <a:cxnSpLocks/>
            </p:cNvCxnSpPr>
            <p:nvPr/>
          </p:nvCxnSpPr>
          <p:spPr>
            <a:xfrm flipH="1" flipV="1">
              <a:off x="11126789" y="5328450"/>
              <a:ext cx="5800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81" name="Straight Connector 980">
              <a:extLst>
                <a:ext uri="{FF2B5EF4-FFF2-40B4-BE49-F238E27FC236}">
                  <a16:creationId xmlns:a16="http://schemas.microsoft.com/office/drawing/2014/main" id="{EB840EAD-AD12-6441-B30A-DCCFC6D228D5}"/>
                </a:ext>
              </a:extLst>
            </p:cNvPr>
            <p:cNvCxnSpPr>
              <a:cxnSpLocks/>
            </p:cNvCxnSpPr>
            <p:nvPr/>
          </p:nvCxnSpPr>
          <p:spPr>
            <a:xfrm flipH="1" flipV="1">
              <a:off x="11126789" y="5461800"/>
              <a:ext cx="5800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980" name="Oval 979">
            <a:extLst>
              <a:ext uri="{FF2B5EF4-FFF2-40B4-BE49-F238E27FC236}">
                <a16:creationId xmlns:a16="http://schemas.microsoft.com/office/drawing/2014/main" id="{15035B4E-9192-2240-887C-984BF8F5CCE8}"/>
              </a:ext>
            </a:extLst>
          </p:cNvPr>
          <p:cNvSpPr/>
          <p:nvPr/>
        </p:nvSpPr>
        <p:spPr>
          <a:xfrm>
            <a:off x="11237267" y="5106640"/>
            <a:ext cx="65733" cy="65733"/>
          </a:xfrm>
          <a:prstGeom prst="ellipse">
            <a:avLst/>
          </a:prstGeom>
          <a:solidFill>
            <a:schemeClr val="tx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984" name="Group 983">
            <a:extLst>
              <a:ext uri="{FF2B5EF4-FFF2-40B4-BE49-F238E27FC236}">
                <a16:creationId xmlns:a16="http://schemas.microsoft.com/office/drawing/2014/main" id="{D876413B-70C8-7448-9061-283808044A22}"/>
              </a:ext>
            </a:extLst>
          </p:cNvPr>
          <p:cNvGrpSpPr/>
          <p:nvPr/>
        </p:nvGrpSpPr>
        <p:grpSpPr>
          <a:xfrm>
            <a:off x="11809457" y="5007775"/>
            <a:ext cx="58002" cy="190800"/>
            <a:chOff x="11126789" y="5328450"/>
            <a:chExt cx="58002" cy="135725"/>
          </a:xfrm>
        </p:grpSpPr>
        <p:cxnSp>
          <p:nvCxnSpPr>
            <p:cNvPr id="985" name="Straight Connector 984">
              <a:extLst>
                <a:ext uri="{FF2B5EF4-FFF2-40B4-BE49-F238E27FC236}">
                  <a16:creationId xmlns:a16="http://schemas.microsoft.com/office/drawing/2014/main" id="{01BECC6A-3B8E-F84A-84F9-C5F36CE1E7B0}"/>
                </a:ext>
              </a:extLst>
            </p:cNvPr>
            <p:cNvCxnSpPr>
              <a:cxnSpLocks/>
            </p:cNvCxnSpPr>
            <p:nvPr/>
          </p:nvCxnSpPr>
          <p:spPr>
            <a:xfrm>
              <a:off x="11155790" y="5331423"/>
              <a:ext cx="0" cy="13275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86" name="Straight Connector 985">
              <a:extLst>
                <a:ext uri="{FF2B5EF4-FFF2-40B4-BE49-F238E27FC236}">
                  <a16:creationId xmlns:a16="http://schemas.microsoft.com/office/drawing/2014/main" id="{22B2BC71-E10F-3D40-BBB1-53C7C4736BF0}"/>
                </a:ext>
              </a:extLst>
            </p:cNvPr>
            <p:cNvCxnSpPr>
              <a:cxnSpLocks/>
            </p:cNvCxnSpPr>
            <p:nvPr/>
          </p:nvCxnSpPr>
          <p:spPr>
            <a:xfrm flipH="1" flipV="1">
              <a:off x="11126789" y="5328450"/>
              <a:ext cx="5800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87" name="Straight Connector 986">
              <a:extLst>
                <a:ext uri="{FF2B5EF4-FFF2-40B4-BE49-F238E27FC236}">
                  <a16:creationId xmlns:a16="http://schemas.microsoft.com/office/drawing/2014/main" id="{0DCC8E73-F02F-0E48-9383-0DF2866096FE}"/>
                </a:ext>
              </a:extLst>
            </p:cNvPr>
            <p:cNvCxnSpPr>
              <a:cxnSpLocks/>
            </p:cNvCxnSpPr>
            <p:nvPr/>
          </p:nvCxnSpPr>
          <p:spPr>
            <a:xfrm flipH="1" flipV="1">
              <a:off x="11126789" y="5461800"/>
              <a:ext cx="5800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988" name="Oval 987">
            <a:extLst>
              <a:ext uri="{FF2B5EF4-FFF2-40B4-BE49-F238E27FC236}">
                <a16:creationId xmlns:a16="http://schemas.microsoft.com/office/drawing/2014/main" id="{472A98C5-3EE9-6045-B254-7BACCCF614C6}"/>
              </a:ext>
            </a:extLst>
          </p:cNvPr>
          <p:cNvSpPr/>
          <p:nvPr/>
        </p:nvSpPr>
        <p:spPr>
          <a:xfrm>
            <a:off x="11805592" y="5062190"/>
            <a:ext cx="65733" cy="65733"/>
          </a:xfrm>
          <a:prstGeom prst="ellipse">
            <a:avLst/>
          </a:prstGeom>
          <a:solidFill>
            <a:schemeClr val="tx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1007" name="Freeform 1006">
            <a:extLst>
              <a:ext uri="{FF2B5EF4-FFF2-40B4-BE49-F238E27FC236}">
                <a16:creationId xmlns:a16="http://schemas.microsoft.com/office/drawing/2014/main" id="{19D0F9FD-0EC3-1E49-96EF-692B277BDB7B}"/>
              </a:ext>
            </a:extLst>
          </p:cNvPr>
          <p:cNvSpPr/>
          <p:nvPr/>
        </p:nvSpPr>
        <p:spPr>
          <a:xfrm flipV="1">
            <a:off x="11395075" y="5022851"/>
            <a:ext cx="333375" cy="133350"/>
          </a:xfrm>
          <a:custGeom>
            <a:avLst/>
            <a:gdLst>
              <a:gd name="connsiteX0" fmla="*/ 0 w 419100"/>
              <a:gd name="connsiteY0" fmla="*/ 0 h 219075"/>
              <a:gd name="connsiteX1" fmla="*/ 419100 w 419100"/>
              <a:gd name="connsiteY1" fmla="*/ 219075 h 219075"/>
            </a:gdLst>
            <a:ahLst/>
            <a:cxnLst>
              <a:cxn ang="0">
                <a:pos x="connsiteX0" y="connsiteY0"/>
              </a:cxn>
              <a:cxn ang="0">
                <a:pos x="connsiteX1" y="connsiteY1"/>
              </a:cxn>
            </a:cxnLst>
            <a:rect l="l" t="t" r="r" b="b"/>
            <a:pathLst>
              <a:path w="419100" h="219075">
                <a:moveTo>
                  <a:pt x="0" y="0"/>
                </a:moveTo>
                <a:lnTo>
                  <a:pt x="419100" y="219075"/>
                </a:lnTo>
              </a:path>
            </a:pathLst>
          </a:custGeom>
          <a:noFill/>
          <a:ln>
            <a:solidFill>
              <a:schemeClr val="accent2">
                <a:lumMod val="75000"/>
              </a:schemeClr>
            </a:solidFill>
            <a:headEnd type="oval" w="med" len="med"/>
            <a:tailEnd type="oval" w="med" len="med"/>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2" name="Freeform 1011">
            <a:extLst>
              <a:ext uri="{FF2B5EF4-FFF2-40B4-BE49-F238E27FC236}">
                <a16:creationId xmlns:a16="http://schemas.microsoft.com/office/drawing/2014/main" id="{0A292E48-5AB0-3A4C-9563-0B66C3147F76}"/>
              </a:ext>
            </a:extLst>
          </p:cNvPr>
          <p:cNvSpPr/>
          <p:nvPr/>
        </p:nvSpPr>
        <p:spPr>
          <a:xfrm>
            <a:off x="11391900" y="5248276"/>
            <a:ext cx="333375" cy="50800"/>
          </a:xfrm>
          <a:custGeom>
            <a:avLst/>
            <a:gdLst>
              <a:gd name="connsiteX0" fmla="*/ 0 w 419100"/>
              <a:gd name="connsiteY0" fmla="*/ 0 h 219075"/>
              <a:gd name="connsiteX1" fmla="*/ 419100 w 419100"/>
              <a:gd name="connsiteY1" fmla="*/ 219075 h 219075"/>
            </a:gdLst>
            <a:ahLst/>
            <a:cxnLst>
              <a:cxn ang="0">
                <a:pos x="connsiteX0" y="connsiteY0"/>
              </a:cxn>
              <a:cxn ang="0">
                <a:pos x="connsiteX1" y="connsiteY1"/>
              </a:cxn>
            </a:cxnLst>
            <a:rect l="l" t="t" r="r" b="b"/>
            <a:pathLst>
              <a:path w="419100" h="219075">
                <a:moveTo>
                  <a:pt x="0" y="0"/>
                </a:moveTo>
                <a:lnTo>
                  <a:pt x="419100" y="219075"/>
                </a:lnTo>
              </a:path>
            </a:pathLst>
          </a:custGeom>
          <a:noFill/>
          <a:ln>
            <a:solidFill>
              <a:srgbClr val="FFA402"/>
            </a:solidFill>
            <a:headEnd type="oval" w="med" len="med"/>
            <a:tailEnd type="oval" w="med" len="med"/>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3" name="Freeform 1012">
            <a:extLst>
              <a:ext uri="{FF2B5EF4-FFF2-40B4-BE49-F238E27FC236}">
                <a16:creationId xmlns:a16="http://schemas.microsoft.com/office/drawing/2014/main" id="{4FEAB929-8043-8948-B290-517D3EE449FC}"/>
              </a:ext>
            </a:extLst>
          </p:cNvPr>
          <p:cNvSpPr/>
          <p:nvPr/>
        </p:nvSpPr>
        <p:spPr>
          <a:xfrm>
            <a:off x="11391900" y="4749800"/>
            <a:ext cx="333375" cy="219075"/>
          </a:xfrm>
          <a:custGeom>
            <a:avLst/>
            <a:gdLst>
              <a:gd name="connsiteX0" fmla="*/ 0 w 400050"/>
              <a:gd name="connsiteY0" fmla="*/ 796925 h 796925"/>
              <a:gd name="connsiteX1" fmla="*/ 400050 w 400050"/>
              <a:gd name="connsiteY1" fmla="*/ 0 h 796925"/>
              <a:gd name="connsiteX0" fmla="*/ 0 w 460375"/>
              <a:gd name="connsiteY0" fmla="*/ 688975 h 688975"/>
              <a:gd name="connsiteX1" fmla="*/ 460375 w 460375"/>
              <a:gd name="connsiteY1" fmla="*/ 0 h 688975"/>
              <a:gd name="connsiteX0" fmla="*/ 0 w 393700"/>
              <a:gd name="connsiteY0" fmla="*/ 809625 h 809625"/>
              <a:gd name="connsiteX1" fmla="*/ 393700 w 393700"/>
              <a:gd name="connsiteY1" fmla="*/ 0 h 809625"/>
            </a:gdLst>
            <a:ahLst/>
            <a:cxnLst>
              <a:cxn ang="0">
                <a:pos x="connsiteX0" y="connsiteY0"/>
              </a:cxn>
              <a:cxn ang="0">
                <a:pos x="connsiteX1" y="connsiteY1"/>
              </a:cxn>
            </a:cxnLst>
            <a:rect l="l" t="t" r="r" b="b"/>
            <a:pathLst>
              <a:path w="393700" h="809625">
                <a:moveTo>
                  <a:pt x="0" y="809625"/>
                </a:moveTo>
                <a:lnTo>
                  <a:pt x="393700" y="0"/>
                </a:lnTo>
              </a:path>
            </a:pathLst>
          </a:custGeom>
          <a:noFill/>
          <a:ln>
            <a:solidFill>
              <a:srgbClr val="7030A0"/>
            </a:solidFill>
            <a:headEnd type="diamond"/>
            <a:tailEnd type="diamond"/>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4" name="Freeform 1013">
            <a:extLst>
              <a:ext uri="{FF2B5EF4-FFF2-40B4-BE49-F238E27FC236}">
                <a16:creationId xmlns:a16="http://schemas.microsoft.com/office/drawing/2014/main" id="{291A5AE0-58B6-0741-BEA7-16341BE0E3C8}"/>
              </a:ext>
            </a:extLst>
          </p:cNvPr>
          <p:cNvSpPr/>
          <p:nvPr/>
        </p:nvSpPr>
        <p:spPr>
          <a:xfrm flipH="1">
            <a:off x="11385550" y="5022851"/>
            <a:ext cx="333376" cy="641350"/>
          </a:xfrm>
          <a:custGeom>
            <a:avLst/>
            <a:gdLst>
              <a:gd name="connsiteX0" fmla="*/ 0 w 400050"/>
              <a:gd name="connsiteY0" fmla="*/ 374650 h 374650"/>
              <a:gd name="connsiteX1" fmla="*/ 400050 w 400050"/>
              <a:gd name="connsiteY1" fmla="*/ 0 h 374650"/>
            </a:gdLst>
            <a:ahLst/>
            <a:cxnLst>
              <a:cxn ang="0">
                <a:pos x="connsiteX0" y="connsiteY0"/>
              </a:cxn>
              <a:cxn ang="0">
                <a:pos x="connsiteX1" y="connsiteY1"/>
              </a:cxn>
            </a:cxnLst>
            <a:rect l="l" t="t" r="r" b="b"/>
            <a:pathLst>
              <a:path w="400050" h="374650">
                <a:moveTo>
                  <a:pt x="0" y="374650"/>
                </a:moveTo>
                <a:lnTo>
                  <a:pt x="400050" y="0"/>
                </a:lnTo>
              </a:path>
            </a:pathLst>
          </a:custGeom>
          <a:noFill/>
          <a:ln>
            <a:solidFill>
              <a:srgbClr val="00B0F0"/>
            </a:solidFill>
            <a:headEnd type="diamond" w="med" len="med"/>
            <a:tailEnd type="diamond" w="med" len="med"/>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5" name="Freeform 1014">
            <a:extLst>
              <a:ext uri="{FF2B5EF4-FFF2-40B4-BE49-F238E27FC236}">
                <a16:creationId xmlns:a16="http://schemas.microsoft.com/office/drawing/2014/main" id="{22DB3C0F-97E3-F64C-B2B2-71E98ABFF84A}"/>
              </a:ext>
            </a:extLst>
          </p:cNvPr>
          <p:cNvSpPr/>
          <p:nvPr/>
        </p:nvSpPr>
        <p:spPr>
          <a:xfrm flipV="1">
            <a:off x="11385551" y="5159376"/>
            <a:ext cx="336549" cy="60324"/>
          </a:xfrm>
          <a:custGeom>
            <a:avLst/>
            <a:gdLst>
              <a:gd name="connsiteX0" fmla="*/ 0 w 400050"/>
              <a:gd name="connsiteY0" fmla="*/ 374650 h 374650"/>
              <a:gd name="connsiteX1" fmla="*/ 400050 w 400050"/>
              <a:gd name="connsiteY1" fmla="*/ 0 h 374650"/>
            </a:gdLst>
            <a:ahLst/>
            <a:cxnLst>
              <a:cxn ang="0">
                <a:pos x="connsiteX0" y="connsiteY0"/>
              </a:cxn>
              <a:cxn ang="0">
                <a:pos x="connsiteX1" y="connsiteY1"/>
              </a:cxn>
            </a:cxnLst>
            <a:rect l="l" t="t" r="r" b="b"/>
            <a:pathLst>
              <a:path w="400050" h="374650">
                <a:moveTo>
                  <a:pt x="0" y="374650"/>
                </a:moveTo>
                <a:lnTo>
                  <a:pt x="400050" y="0"/>
                </a:lnTo>
              </a:path>
            </a:pathLst>
          </a:custGeom>
          <a:noFill/>
          <a:ln>
            <a:solidFill>
              <a:schemeClr val="accent5">
                <a:lumMod val="50000"/>
              </a:schemeClr>
            </a:solidFill>
            <a:headEnd type="diamond" w="med" len="med"/>
            <a:tailEnd type="diamond" w="med" len="med"/>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8" name="Freeform 1017">
            <a:extLst>
              <a:ext uri="{FF2B5EF4-FFF2-40B4-BE49-F238E27FC236}">
                <a16:creationId xmlns:a16="http://schemas.microsoft.com/office/drawing/2014/main" id="{1F1BB044-494E-7749-AF29-900755DD2711}"/>
              </a:ext>
            </a:extLst>
          </p:cNvPr>
          <p:cNvSpPr/>
          <p:nvPr/>
        </p:nvSpPr>
        <p:spPr>
          <a:xfrm>
            <a:off x="11388726" y="4902200"/>
            <a:ext cx="342900" cy="127000"/>
          </a:xfrm>
          <a:custGeom>
            <a:avLst/>
            <a:gdLst>
              <a:gd name="connsiteX0" fmla="*/ 0 w 400050"/>
              <a:gd name="connsiteY0" fmla="*/ 374650 h 374650"/>
              <a:gd name="connsiteX1" fmla="*/ 400050 w 400050"/>
              <a:gd name="connsiteY1" fmla="*/ 0 h 374650"/>
            </a:gdLst>
            <a:ahLst/>
            <a:cxnLst>
              <a:cxn ang="0">
                <a:pos x="connsiteX0" y="connsiteY0"/>
              </a:cxn>
              <a:cxn ang="0">
                <a:pos x="connsiteX1" y="connsiteY1"/>
              </a:cxn>
            </a:cxnLst>
            <a:rect l="l" t="t" r="r" b="b"/>
            <a:pathLst>
              <a:path w="400050" h="374650">
                <a:moveTo>
                  <a:pt x="0" y="374650"/>
                </a:moveTo>
                <a:lnTo>
                  <a:pt x="400050" y="0"/>
                </a:lnTo>
              </a:path>
            </a:pathLst>
          </a:custGeom>
          <a:noFill/>
          <a:ln>
            <a:solidFill>
              <a:srgbClr val="00B050"/>
            </a:solidFill>
            <a:headEnd type="diamond" w="med" len="med"/>
            <a:tailEnd type="diamond" w="med" len="med"/>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9" name="Freeform 1018">
            <a:extLst>
              <a:ext uri="{FF2B5EF4-FFF2-40B4-BE49-F238E27FC236}">
                <a16:creationId xmlns:a16="http://schemas.microsoft.com/office/drawing/2014/main" id="{7E4DC613-FC95-D04C-8200-1C30F726DD6C}"/>
              </a:ext>
            </a:extLst>
          </p:cNvPr>
          <p:cNvSpPr/>
          <p:nvPr/>
        </p:nvSpPr>
        <p:spPr>
          <a:xfrm>
            <a:off x="11385549" y="4959350"/>
            <a:ext cx="330201" cy="238125"/>
          </a:xfrm>
          <a:custGeom>
            <a:avLst/>
            <a:gdLst>
              <a:gd name="connsiteX0" fmla="*/ 0 w 400050"/>
              <a:gd name="connsiteY0" fmla="*/ 374650 h 374650"/>
              <a:gd name="connsiteX1" fmla="*/ 400050 w 400050"/>
              <a:gd name="connsiteY1" fmla="*/ 0 h 374650"/>
            </a:gdLst>
            <a:ahLst/>
            <a:cxnLst>
              <a:cxn ang="0">
                <a:pos x="connsiteX0" y="connsiteY0"/>
              </a:cxn>
              <a:cxn ang="0">
                <a:pos x="connsiteX1" y="connsiteY1"/>
              </a:cxn>
            </a:cxnLst>
            <a:rect l="l" t="t" r="r" b="b"/>
            <a:pathLst>
              <a:path w="400050" h="374650">
                <a:moveTo>
                  <a:pt x="0" y="374650"/>
                </a:moveTo>
                <a:lnTo>
                  <a:pt x="400050" y="0"/>
                </a:lnTo>
              </a:path>
            </a:pathLst>
          </a:custGeom>
          <a:noFill/>
          <a:ln>
            <a:solidFill>
              <a:schemeClr val="tx2"/>
            </a:solidFill>
            <a:headEnd type="diamond" w="med" len="med"/>
            <a:tailEnd type="diamond" w="med" len="med"/>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0" name="Freeform 1019">
            <a:extLst>
              <a:ext uri="{FF2B5EF4-FFF2-40B4-BE49-F238E27FC236}">
                <a16:creationId xmlns:a16="http://schemas.microsoft.com/office/drawing/2014/main" id="{3A247C97-34A1-3F41-8D23-5C235743CE55}"/>
              </a:ext>
            </a:extLst>
          </p:cNvPr>
          <p:cNvSpPr/>
          <p:nvPr/>
        </p:nvSpPr>
        <p:spPr>
          <a:xfrm>
            <a:off x="11385549" y="5143500"/>
            <a:ext cx="342901" cy="98426"/>
          </a:xfrm>
          <a:custGeom>
            <a:avLst/>
            <a:gdLst>
              <a:gd name="connsiteX0" fmla="*/ 0 w 400050"/>
              <a:gd name="connsiteY0" fmla="*/ 374650 h 374650"/>
              <a:gd name="connsiteX1" fmla="*/ 400050 w 400050"/>
              <a:gd name="connsiteY1" fmla="*/ 0 h 374650"/>
            </a:gdLst>
            <a:ahLst/>
            <a:cxnLst>
              <a:cxn ang="0">
                <a:pos x="connsiteX0" y="connsiteY0"/>
              </a:cxn>
              <a:cxn ang="0">
                <a:pos x="connsiteX1" y="connsiteY1"/>
              </a:cxn>
            </a:cxnLst>
            <a:rect l="l" t="t" r="r" b="b"/>
            <a:pathLst>
              <a:path w="400050" h="374650">
                <a:moveTo>
                  <a:pt x="0" y="374650"/>
                </a:moveTo>
                <a:lnTo>
                  <a:pt x="400050" y="0"/>
                </a:lnTo>
              </a:path>
            </a:pathLst>
          </a:custGeom>
          <a:noFill/>
          <a:ln>
            <a:solidFill>
              <a:srgbClr val="C00000"/>
            </a:solidFill>
            <a:headEnd type="diamond" w="med" len="med"/>
            <a:tailEnd type="diamond" w="med" len="med"/>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2" name="Freeform 1021">
            <a:extLst>
              <a:ext uri="{FF2B5EF4-FFF2-40B4-BE49-F238E27FC236}">
                <a16:creationId xmlns:a16="http://schemas.microsoft.com/office/drawing/2014/main" id="{98F769A0-23D4-7D4A-9677-116B87AC1785}"/>
              </a:ext>
            </a:extLst>
          </p:cNvPr>
          <p:cNvSpPr/>
          <p:nvPr/>
        </p:nvSpPr>
        <p:spPr>
          <a:xfrm>
            <a:off x="11382375" y="5022849"/>
            <a:ext cx="352425" cy="161925"/>
          </a:xfrm>
          <a:custGeom>
            <a:avLst/>
            <a:gdLst>
              <a:gd name="connsiteX0" fmla="*/ 0 w 387350"/>
              <a:gd name="connsiteY0" fmla="*/ 209550 h 209550"/>
              <a:gd name="connsiteX1" fmla="*/ 387350 w 387350"/>
              <a:gd name="connsiteY1" fmla="*/ 0 h 209550"/>
            </a:gdLst>
            <a:ahLst/>
            <a:cxnLst>
              <a:cxn ang="0">
                <a:pos x="connsiteX0" y="connsiteY0"/>
              </a:cxn>
              <a:cxn ang="0">
                <a:pos x="connsiteX1" y="connsiteY1"/>
              </a:cxn>
            </a:cxnLst>
            <a:rect l="l" t="t" r="r" b="b"/>
            <a:pathLst>
              <a:path w="387350" h="209550">
                <a:moveTo>
                  <a:pt x="0" y="209550"/>
                </a:moveTo>
                <a:lnTo>
                  <a:pt x="387350" y="0"/>
                </a:lnTo>
              </a:path>
            </a:pathLst>
          </a:custGeom>
          <a:noFill/>
          <a:ln>
            <a:solidFill>
              <a:schemeClr val="accent1"/>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3" name="Triangle 1022">
            <a:extLst>
              <a:ext uri="{FF2B5EF4-FFF2-40B4-BE49-F238E27FC236}">
                <a16:creationId xmlns:a16="http://schemas.microsoft.com/office/drawing/2014/main" id="{14616999-DD0A-A04F-BC28-178BC221CC38}"/>
              </a:ext>
            </a:extLst>
          </p:cNvPr>
          <p:cNvSpPr/>
          <p:nvPr/>
        </p:nvSpPr>
        <p:spPr>
          <a:xfrm>
            <a:off x="11686331" y="4980285"/>
            <a:ext cx="89744" cy="77490"/>
          </a:xfrm>
          <a:prstGeom prst="triangl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1024" name="Triangle 1023">
            <a:extLst>
              <a:ext uri="{FF2B5EF4-FFF2-40B4-BE49-F238E27FC236}">
                <a16:creationId xmlns:a16="http://schemas.microsoft.com/office/drawing/2014/main" id="{070CB044-0423-6D47-81E6-AA842C374F9C}"/>
              </a:ext>
            </a:extLst>
          </p:cNvPr>
          <p:cNvSpPr/>
          <p:nvPr/>
        </p:nvSpPr>
        <p:spPr>
          <a:xfrm>
            <a:off x="11343431" y="5119985"/>
            <a:ext cx="89744" cy="77490"/>
          </a:xfrm>
          <a:prstGeom prst="triangl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1025" name="Group 1024">
            <a:extLst>
              <a:ext uri="{FF2B5EF4-FFF2-40B4-BE49-F238E27FC236}">
                <a16:creationId xmlns:a16="http://schemas.microsoft.com/office/drawing/2014/main" id="{8534387F-6104-6E40-909D-52A6505D0E21}"/>
              </a:ext>
            </a:extLst>
          </p:cNvPr>
          <p:cNvGrpSpPr/>
          <p:nvPr/>
        </p:nvGrpSpPr>
        <p:grpSpPr>
          <a:xfrm>
            <a:off x="10456907" y="5045875"/>
            <a:ext cx="58002" cy="190800"/>
            <a:chOff x="11126789" y="5328450"/>
            <a:chExt cx="58002" cy="135725"/>
          </a:xfrm>
        </p:grpSpPr>
        <p:cxnSp>
          <p:nvCxnSpPr>
            <p:cNvPr id="1026" name="Straight Connector 1025">
              <a:extLst>
                <a:ext uri="{FF2B5EF4-FFF2-40B4-BE49-F238E27FC236}">
                  <a16:creationId xmlns:a16="http://schemas.microsoft.com/office/drawing/2014/main" id="{C5751902-8D4E-A242-84CA-25D9D04D09D1}"/>
                </a:ext>
              </a:extLst>
            </p:cNvPr>
            <p:cNvCxnSpPr>
              <a:cxnSpLocks/>
            </p:cNvCxnSpPr>
            <p:nvPr/>
          </p:nvCxnSpPr>
          <p:spPr>
            <a:xfrm>
              <a:off x="11155790" y="5331423"/>
              <a:ext cx="0" cy="13275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7" name="Straight Connector 1026">
              <a:extLst>
                <a:ext uri="{FF2B5EF4-FFF2-40B4-BE49-F238E27FC236}">
                  <a16:creationId xmlns:a16="http://schemas.microsoft.com/office/drawing/2014/main" id="{93DC6C7D-5547-D745-A2BC-8430A5D73FE3}"/>
                </a:ext>
              </a:extLst>
            </p:cNvPr>
            <p:cNvCxnSpPr>
              <a:cxnSpLocks/>
            </p:cNvCxnSpPr>
            <p:nvPr/>
          </p:nvCxnSpPr>
          <p:spPr>
            <a:xfrm flipH="1" flipV="1">
              <a:off x="11126789" y="5328450"/>
              <a:ext cx="5800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8" name="Straight Connector 1027">
              <a:extLst>
                <a:ext uri="{FF2B5EF4-FFF2-40B4-BE49-F238E27FC236}">
                  <a16:creationId xmlns:a16="http://schemas.microsoft.com/office/drawing/2014/main" id="{C038AD3C-BDBB-1D4B-8011-BB9F9EEF6C29}"/>
                </a:ext>
              </a:extLst>
            </p:cNvPr>
            <p:cNvCxnSpPr>
              <a:cxnSpLocks/>
            </p:cNvCxnSpPr>
            <p:nvPr/>
          </p:nvCxnSpPr>
          <p:spPr>
            <a:xfrm flipH="1" flipV="1">
              <a:off x="11126789" y="5461800"/>
              <a:ext cx="5800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029" name="Oval 1028">
            <a:extLst>
              <a:ext uri="{FF2B5EF4-FFF2-40B4-BE49-F238E27FC236}">
                <a16:creationId xmlns:a16="http://schemas.microsoft.com/office/drawing/2014/main" id="{1B7E1F61-85F4-6849-A4B0-20541763490D}"/>
              </a:ext>
            </a:extLst>
          </p:cNvPr>
          <p:cNvSpPr/>
          <p:nvPr/>
        </p:nvSpPr>
        <p:spPr>
          <a:xfrm>
            <a:off x="10453042" y="5100290"/>
            <a:ext cx="65733" cy="65733"/>
          </a:xfrm>
          <a:prstGeom prst="ellipse">
            <a:avLst/>
          </a:prstGeom>
          <a:solidFill>
            <a:schemeClr val="tx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1030" name="Group 1029">
            <a:extLst>
              <a:ext uri="{FF2B5EF4-FFF2-40B4-BE49-F238E27FC236}">
                <a16:creationId xmlns:a16="http://schemas.microsoft.com/office/drawing/2014/main" id="{7110DD2B-AB29-7A41-9691-49F7FBD84DC1}"/>
              </a:ext>
            </a:extLst>
          </p:cNvPr>
          <p:cNvGrpSpPr/>
          <p:nvPr/>
        </p:nvGrpSpPr>
        <p:grpSpPr>
          <a:xfrm>
            <a:off x="11101432" y="4725200"/>
            <a:ext cx="58002" cy="144000"/>
            <a:chOff x="11126789" y="5328450"/>
            <a:chExt cx="58002" cy="135725"/>
          </a:xfrm>
        </p:grpSpPr>
        <p:cxnSp>
          <p:nvCxnSpPr>
            <p:cNvPr id="1031" name="Straight Connector 1030">
              <a:extLst>
                <a:ext uri="{FF2B5EF4-FFF2-40B4-BE49-F238E27FC236}">
                  <a16:creationId xmlns:a16="http://schemas.microsoft.com/office/drawing/2014/main" id="{8E329638-D60B-014F-B2DF-2F0867E64287}"/>
                </a:ext>
              </a:extLst>
            </p:cNvPr>
            <p:cNvCxnSpPr>
              <a:cxnSpLocks/>
            </p:cNvCxnSpPr>
            <p:nvPr/>
          </p:nvCxnSpPr>
          <p:spPr>
            <a:xfrm>
              <a:off x="11155790" y="5331423"/>
              <a:ext cx="0" cy="13275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2" name="Straight Connector 1031">
              <a:extLst>
                <a:ext uri="{FF2B5EF4-FFF2-40B4-BE49-F238E27FC236}">
                  <a16:creationId xmlns:a16="http://schemas.microsoft.com/office/drawing/2014/main" id="{D4C34A27-34BB-2F40-9991-4F6DB57419B5}"/>
                </a:ext>
              </a:extLst>
            </p:cNvPr>
            <p:cNvCxnSpPr>
              <a:cxnSpLocks/>
            </p:cNvCxnSpPr>
            <p:nvPr/>
          </p:nvCxnSpPr>
          <p:spPr>
            <a:xfrm flipH="1" flipV="1">
              <a:off x="11126789" y="5328450"/>
              <a:ext cx="5800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3" name="Straight Connector 1032">
              <a:extLst>
                <a:ext uri="{FF2B5EF4-FFF2-40B4-BE49-F238E27FC236}">
                  <a16:creationId xmlns:a16="http://schemas.microsoft.com/office/drawing/2014/main" id="{F6F4D20F-5C55-DC48-8BC2-7BB1D5C1A262}"/>
                </a:ext>
              </a:extLst>
            </p:cNvPr>
            <p:cNvCxnSpPr>
              <a:cxnSpLocks/>
            </p:cNvCxnSpPr>
            <p:nvPr/>
          </p:nvCxnSpPr>
          <p:spPr>
            <a:xfrm flipH="1" flipV="1">
              <a:off x="11126789" y="5461800"/>
              <a:ext cx="5800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034" name="Oval 1033">
            <a:extLst>
              <a:ext uri="{FF2B5EF4-FFF2-40B4-BE49-F238E27FC236}">
                <a16:creationId xmlns:a16="http://schemas.microsoft.com/office/drawing/2014/main" id="{68B7D366-1774-C140-A223-1B1D59E8F14A}"/>
              </a:ext>
            </a:extLst>
          </p:cNvPr>
          <p:cNvSpPr/>
          <p:nvPr/>
        </p:nvSpPr>
        <p:spPr>
          <a:xfrm>
            <a:off x="11097567" y="4763740"/>
            <a:ext cx="65733" cy="65733"/>
          </a:xfrm>
          <a:prstGeom prst="ellipse">
            <a:avLst/>
          </a:prstGeom>
          <a:solidFill>
            <a:schemeClr val="tx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EAE9025C-56C8-1E1B-3AC5-2378DC50B2FA}"/>
              </a:ext>
            </a:extLst>
          </p:cNvPr>
          <p:cNvGrpSpPr/>
          <p:nvPr/>
        </p:nvGrpSpPr>
        <p:grpSpPr>
          <a:xfrm flipH="1" flipV="1">
            <a:off x="5635649" y="2731931"/>
            <a:ext cx="144000" cy="144000"/>
            <a:chOff x="1021498" y="3048000"/>
            <a:chExt cx="58002" cy="125314"/>
          </a:xfrm>
        </p:grpSpPr>
        <p:cxnSp>
          <p:nvCxnSpPr>
            <p:cNvPr id="3" name="Straight Connector 2">
              <a:extLst>
                <a:ext uri="{FF2B5EF4-FFF2-40B4-BE49-F238E27FC236}">
                  <a16:creationId xmlns:a16="http://schemas.microsoft.com/office/drawing/2014/main" id="{5BDDDFC5-FC0E-8940-3276-6F23B0F9C875}"/>
                </a:ext>
              </a:extLst>
            </p:cNvPr>
            <p:cNvCxnSpPr>
              <a:cxnSpLocks/>
            </p:cNvCxnSpPr>
            <p:nvPr/>
          </p:nvCxnSpPr>
          <p:spPr>
            <a:xfrm flipV="1">
              <a:off x="1050499" y="3048000"/>
              <a:ext cx="0" cy="121864"/>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32421195-5A07-BA18-BAC7-270D9AF27E76}"/>
                </a:ext>
              </a:extLst>
            </p:cNvPr>
            <p:cNvCxnSpPr>
              <a:cxnSpLocks/>
            </p:cNvCxnSpPr>
            <p:nvPr/>
          </p:nvCxnSpPr>
          <p:spPr>
            <a:xfrm flipH="1">
              <a:off x="1021498" y="3173314"/>
              <a:ext cx="58002"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81322886"/>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con angoli arrotondati 4">
            <a:extLst>
              <a:ext uri="{FF2B5EF4-FFF2-40B4-BE49-F238E27FC236}">
                <a16:creationId xmlns:a16="http://schemas.microsoft.com/office/drawing/2014/main" id="{1930E1C4-BD03-7764-7DD6-70F396634CE6}"/>
              </a:ext>
            </a:extLst>
          </p:cNvPr>
          <p:cNvSpPr/>
          <p:nvPr/>
        </p:nvSpPr>
        <p:spPr>
          <a:xfrm>
            <a:off x="1371932" y="2894412"/>
            <a:ext cx="1661200" cy="1618115"/>
          </a:xfrm>
          <a:prstGeom prst="roundRect">
            <a:avLst>
              <a:gd name="adj" fmla="val 6559"/>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Slide Number Placeholder 7">
            <a:extLst>
              <a:ext uri="{FF2B5EF4-FFF2-40B4-BE49-F238E27FC236}">
                <a16:creationId xmlns:a16="http://schemas.microsoft.com/office/drawing/2014/main" id="{34F23CCF-7619-8142-8A40-703ADD15FAB8}"/>
              </a:ext>
            </a:extLst>
          </p:cNvPr>
          <p:cNvSpPr>
            <a:spLocks noGrp="1"/>
          </p:cNvSpPr>
          <p:nvPr>
            <p:ph type="sldNum" sz="quarter" idx="4"/>
          </p:nvPr>
        </p:nvSpPr>
        <p:spPr/>
        <p:txBody>
          <a:bodyPr/>
          <a:lstStyle/>
          <a:p>
            <a:fld id="{68D38F5C-D48A-4B52-844A-F8CF9C5D73EC}" type="slidenum">
              <a:rPr lang="es-ES" smtClean="0"/>
              <a:pPr/>
              <a:t>59</a:t>
            </a:fld>
            <a:endParaRPr lang="es-ES" dirty="0"/>
          </a:p>
        </p:txBody>
      </p:sp>
      <p:sp>
        <p:nvSpPr>
          <p:cNvPr id="15" name="Content Placeholder 14">
            <a:extLst>
              <a:ext uri="{FF2B5EF4-FFF2-40B4-BE49-F238E27FC236}">
                <a16:creationId xmlns:a16="http://schemas.microsoft.com/office/drawing/2014/main" id="{1E3B9F58-AB7A-314E-99DA-33BA98C37791}"/>
              </a:ext>
            </a:extLst>
          </p:cNvPr>
          <p:cNvSpPr>
            <a:spLocks noGrp="1"/>
          </p:cNvSpPr>
          <p:nvPr>
            <p:ph sz="quarter" idx="15"/>
          </p:nvPr>
        </p:nvSpPr>
        <p:spPr>
          <a:xfrm>
            <a:off x="596310" y="6394057"/>
            <a:ext cx="11812521" cy="365125"/>
          </a:xfrm>
        </p:spPr>
        <p:txBody>
          <a:bodyPr/>
          <a:lstStyle/>
          <a:p>
            <a:r>
              <a:rPr lang="en-GB" dirty="0"/>
              <a:t>ACS, acute coronary syndromes; CV, cardiovascular; CVD, cardiovascular disease; LDL-C, low-density lipoprotein cholesterol; PCSK9(</a:t>
            </a:r>
            <a:r>
              <a:rPr lang="en-GB" dirty="0" err="1"/>
              <a:t>i</a:t>
            </a:r>
            <a:r>
              <a:rPr lang="en-GB" dirty="0"/>
              <a:t>), proprotein convertase </a:t>
            </a:r>
            <a:br>
              <a:rPr lang="en-GB" dirty="0"/>
            </a:br>
            <a:r>
              <a:rPr lang="en-GB" dirty="0"/>
              <a:t>subtilisin/</a:t>
            </a:r>
            <a:r>
              <a:rPr lang="en-GB" dirty="0" err="1"/>
              <a:t>kexin</a:t>
            </a:r>
            <a:r>
              <a:rPr lang="en-GB" dirty="0"/>
              <a:t> type 9 (inhibitor); siRNA, small interfering RNA</a:t>
            </a:r>
          </a:p>
          <a:p>
            <a:r>
              <a:rPr lang="en-GB" dirty="0"/>
              <a:t>Ray KK, et al. </a:t>
            </a:r>
            <a:r>
              <a:rPr lang="en-GB" dirty="0" err="1"/>
              <a:t>Eur</a:t>
            </a:r>
            <a:r>
              <a:rPr lang="en-GB" dirty="0"/>
              <a:t> Heart J. 2022;43:830-3</a:t>
            </a:r>
          </a:p>
          <a:p>
            <a:endParaRPr lang="en-US" altLang="en-US" dirty="0"/>
          </a:p>
        </p:txBody>
      </p:sp>
      <p:sp>
        <p:nvSpPr>
          <p:cNvPr id="18" name="Title 1">
            <a:extLst>
              <a:ext uri="{FF2B5EF4-FFF2-40B4-BE49-F238E27FC236}">
                <a16:creationId xmlns:a16="http://schemas.microsoft.com/office/drawing/2014/main" id="{36FDB5AC-F6B3-B144-8B1A-F6D82F93A8BF}"/>
              </a:ext>
            </a:extLst>
          </p:cNvPr>
          <p:cNvSpPr txBox="1">
            <a:spLocks/>
          </p:cNvSpPr>
          <p:nvPr/>
        </p:nvSpPr>
        <p:spPr>
          <a:xfrm>
            <a:off x="701958" y="1533206"/>
            <a:ext cx="4720555" cy="459581"/>
          </a:xfrm>
          <a:prstGeom prst="rect">
            <a:avLst/>
          </a:prstGeom>
          <a:noFill/>
          <a:ln>
            <a:miter lim="800000"/>
          </a:ln>
        </p:spPr>
        <p:txBody>
          <a:bodyPr vert="horz" wrap="square" lIns="0" tIns="0" rIns="0" bIns="0" rtlCol="0" anchor="t" anchorCtr="0">
            <a:noAutofit/>
          </a:bodyPr>
          <a:lstStyle>
            <a:lvl1pPr marL="0" indent="0" algn="l" defTabSz="914400" rtl="0" eaLnBrk="0" fontAlgn="base" latinLnBrk="0"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algn="ctr"/>
            <a:r>
              <a:rPr lang="en-GB" sz="1400" dirty="0"/>
              <a:t>Combination lipid-lowering therapy as first line strategy</a:t>
            </a:r>
            <a:br>
              <a:rPr lang="en-GB" sz="1400" dirty="0"/>
            </a:br>
            <a:r>
              <a:rPr lang="en-GB" sz="1400" dirty="0"/>
              <a:t>in very high-risk patients</a:t>
            </a:r>
            <a:endParaRPr lang="en-GB" sz="1400" b="0" dirty="0"/>
          </a:p>
        </p:txBody>
      </p:sp>
      <p:sp>
        <p:nvSpPr>
          <p:cNvPr id="41" name="Rounded Rectangle 40">
            <a:extLst>
              <a:ext uri="{FF2B5EF4-FFF2-40B4-BE49-F238E27FC236}">
                <a16:creationId xmlns:a16="http://schemas.microsoft.com/office/drawing/2014/main" id="{05C9BD0A-8008-0D44-9773-0A580802F0CA}"/>
              </a:ext>
            </a:extLst>
          </p:cNvPr>
          <p:cNvSpPr/>
          <p:nvPr/>
        </p:nvSpPr>
        <p:spPr>
          <a:xfrm>
            <a:off x="4018165" y="4741283"/>
            <a:ext cx="3169869" cy="1429060"/>
          </a:xfrm>
          <a:prstGeom prst="roundRect">
            <a:avLst>
              <a:gd name="adj" fmla="val 629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ctr" anchorCtr="0"/>
          <a:lstStyle/>
          <a:p>
            <a:pPr marL="90488" indent="-84138" algn="l">
              <a:spcAft>
                <a:spcPts val="500"/>
              </a:spcAft>
            </a:pPr>
            <a:r>
              <a:rPr lang="en-GB" sz="1000" dirty="0">
                <a:solidFill>
                  <a:schemeClr val="tx1"/>
                </a:solidFill>
                <a:latin typeface="Arial" panose="020B0604020202020204" pitchFamily="34" charset="0"/>
                <a:cs typeface="Arial" panose="020B0604020202020204" pitchFamily="34" charset="0"/>
              </a:rPr>
              <a:t>*	In statin-intolerant patients consider ezetimibe + </a:t>
            </a:r>
            <a:r>
              <a:rPr lang="en-GB" sz="1000" dirty="0" err="1">
                <a:solidFill>
                  <a:schemeClr val="tx1"/>
                </a:solidFill>
                <a:latin typeface="Arial" panose="020B0604020202020204" pitchFamily="34" charset="0"/>
                <a:cs typeface="Arial" panose="020B0604020202020204" pitchFamily="34" charset="0"/>
              </a:rPr>
              <a:t>bempedoic</a:t>
            </a:r>
            <a:r>
              <a:rPr lang="en-GB" sz="1000" dirty="0">
                <a:solidFill>
                  <a:schemeClr val="tx1"/>
                </a:solidFill>
                <a:latin typeface="Arial" panose="020B0604020202020204" pitchFamily="34" charset="0"/>
                <a:cs typeface="Arial" panose="020B0604020202020204" pitchFamily="34" charset="0"/>
              </a:rPr>
              <a:t> acid or PCSK9 targeted therapy</a:t>
            </a:r>
          </a:p>
          <a:p>
            <a:pPr marL="90488" indent="-84138" algn="l">
              <a:spcAft>
                <a:spcPts val="500"/>
              </a:spcAft>
            </a:pPr>
            <a:r>
              <a:rPr lang="en-GB" sz="1000" baseline="30000" dirty="0">
                <a:solidFill>
                  <a:schemeClr val="tx1"/>
                </a:solidFill>
                <a:latin typeface="Arial" panose="020B0604020202020204" pitchFamily="34" charset="0"/>
                <a:cs typeface="Arial" panose="020B0604020202020204" pitchFamily="34" charset="0"/>
              </a:rPr>
              <a:t>†</a:t>
            </a:r>
            <a:r>
              <a:rPr lang="en-GB" sz="1000" dirty="0">
                <a:solidFill>
                  <a:schemeClr val="tx1"/>
                </a:solidFill>
                <a:latin typeface="Arial" panose="020B0604020202020204" pitchFamily="34" charset="0"/>
                <a:cs typeface="Arial" panose="020B0604020202020204" pitchFamily="34" charset="0"/>
              </a:rPr>
              <a:t> 	Extremely high risk = post ACS + history of other vascular event/peripheral artery disease/ </a:t>
            </a:r>
            <a:r>
              <a:rPr lang="en-GB" sz="1000" dirty="0" err="1">
                <a:solidFill>
                  <a:schemeClr val="tx1"/>
                </a:solidFill>
                <a:latin typeface="Arial" panose="020B0604020202020204" pitchFamily="34" charset="0"/>
                <a:cs typeface="Arial" panose="020B0604020202020204" pitchFamily="34" charset="0"/>
              </a:rPr>
              <a:t>polyvascular</a:t>
            </a:r>
            <a:r>
              <a:rPr lang="en-GB" sz="1000" dirty="0">
                <a:solidFill>
                  <a:schemeClr val="tx1"/>
                </a:solidFill>
                <a:latin typeface="Arial" panose="020B0604020202020204" pitchFamily="34" charset="0"/>
                <a:cs typeface="Arial" panose="020B0604020202020204" pitchFamily="34" charset="0"/>
              </a:rPr>
              <a:t> disease/multivessel coronary artery disease/familial hypercholesterolemia</a:t>
            </a:r>
          </a:p>
          <a:p>
            <a:pPr marL="90488" indent="-84138" algn="l">
              <a:spcAft>
                <a:spcPts val="500"/>
              </a:spcAft>
            </a:pPr>
            <a:r>
              <a:rPr lang="en-GB" sz="1000" baseline="30000" dirty="0">
                <a:solidFill>
                  <a:schemeClr val="tx1"/>
                </a:solidFill>
                <a:latin typeface="Arial" panose="020B0604020202020204" pitchFamily="34" charset="0"/>
                <a:cs typeface="Arial" panose="020B0604020202020204" pitchFamily="34" charset="0"/>
              </a:rPr>
              <a:t>‡</a:t>
            </a:r>
            <a:r>
              <a:rPr lang="en-GB" sz="1000" dirty="0">
                <a:solidFill>
                  <a:schemeClr val="tx1"/>
                </a:solidFill>
                <a:latin typeface="Arial" panose="020B0604020202020204" pitchFamily="34" charset="0"/>
                <a:cs typeface="Arial" panose="020B0604020202020204" pitchFamily="34" charset="0"/>
              </a:rPr>
              <a:t> 	Monoclonal antibodies directed against PCSK9 or PCSK9 siRNA therapy</a:t>
            </a:r>
          </a:p>
        </p:txBody>
      </p:sp>
      <p:sp>
        <p:nvSpPr>
          <p:cNvPr id="42" name="Rounded Rectangle 41">
            <a:extLst>
              <a:ext uri="{FF2B5EF4-FFF2-40B4-BE49-F238E27FC236}">
                <a16:creationId xmlns:a16="http://schemas.microsoft.com/office/drawing/2014/main" id="{3E2AC6DC-9F85-D047-8D02-5E936BCCBDE8}"/>
              </a:ext>
            </a:extLst>
          </p:cNvPr>
          <p:cNvSpPr/>
          <p:nvPr/>
        </p:nvSpPr>
        <p:spPr>
          <a:xfrm>
            <a:off x="3182551" y="3823927"/>
            <a:ext cx="1499006" cy="611587"/>
          </a:xfrm>
          <a:prstGeom prst="roundRect">
            <a:avLst>
              <a:gd name="adj" fmla="val 119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a:r>
              <a:rPr lang="en-GB" sz="1100" dirty="0">
                <a:solidFill>
                  <a:schemeClr val="bg1"/>
                </a:solidFill>
                <a:latin typeface="Arial" panose="020B0604020202020204" pitchFamily="34" charset="0"/>
                <a:cs typeface="Arial" panose="020B0604020202020204" pitchFamily="34" charset="0"/>
              </a:rPr>
              <a:t>Start statin +</a:t>
            </a:r>
            <a:br>
              <a:rPr lang="en-GB" sz="1100" dirty="0">
                <a:solidFill>
                  <a:schemeClr val="bg1"/>
                </a:solidFill>
                <a:latin typeface="Arial" panose="020B0604020202020204" pitchFamily="34" charset="0"/>
                <a:cs typeface="Arial" panose="020B0604020202020204" pitchFamily="34" charset="0"/>
              </a:rPr>
            </a:br>
            <a:r>
              <a:rPr lang="en-GB" sz="1100" dirty="0">
                <a:solidFill>
                  <a:schemeClr val="bg1"/>
                </a:solidFill>
                <a:latin typeface="Arial" panose="020B0604020202020204" pitchFamily="34" charset="0"/>
                <a:cs typeface="Arial" panose="020B0604020202020204" pitchFamily="34" charset="0"/>
              </a:rPr>
              <a:t>ezetimibe* + PCSK9</a:t>
            </a:r>
            <a:br>
              <a:rPr lang="en-GB" sz="1100" dirty="0">
                <a:solidFill>
                  <a:schemeClr val="bg1"/>
                </a:solidFill>
                <a:latin typeface="Arial" panose="020B0604020202020204" pitchFamily="34" charset="0"/>
                <a:cs typeface="Arial" panose="020B0604020202020204" pitchFamily="34" charset="0"/>
              </a:rPr>
            </a:br>
            <a:r>
              <a:rPr lang="en-GB" sz="1100" dirty="0">
                <a:solidFill>
                  <a:schemeClr val="bg1"/>
                </a:solidFill>
                <a:latin typeface="Arial" panose="020B0604020202020204" pitchFamily="34" charset="0"/>
                <a:cs typeface="Arial" panose="020B0604020202020204" pitchFamily="34" charset="0"/>
              </a:rPr>
              <a:t>targeted therapy</a:t>
            </a:r>
            <a:r>
              <a:rPr lang="en-GB" sz="1100" baseline="30000" dirty="0">
                <a:solidFill>
                  <a:schemeClr val="bg1"/>
                </a:solidFill>
                <a:latin typeface="Arial" panose="020B0604020202020204" pitchFamily="34" charset="0"/>
                <a:cs typeface="Arial" panose="020B0604020202020204" pitchFamily="34" charset="0"/>
              </a:rPr>
              <a:t>‡</a:t>
            </a:r>
          </a:p>
        </p:txBody>
      </p:sp>
      <p:cxnSp>
        <p:nvCxnSpPr>
          <p:cNvPr id="43" name="Straight Connector 42">
            <a:extLst>
              <a:ext uri="{FF2B5EF4-FFF2-40B4-BE49-F238E27FC236}">
                <a16:creationId xmlns:a16="http://schemas.microsoft.com/office/drawing/2014/main" id="{278615C6-9A9F-8742-984A-C3AC1F188FE7}"/>
              </a:ext>
            </a:extLst>
          </p:cNvPr>
          <p:cNvCxnSpPr>
            <a:cxnSpLocks/>
          </p:cNvCxnSpPr>
          <p:nvPr/>
        </p:nvCxnSpPr>
        <p:spPr>
          <a:xfrm>
            <a:off x="3932054" y="3334171"/>
            <a:ext cx="0" cy="478577"/>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4CC5055-55B4-4049-B1BD-3FC6ACD58711}"/>
              </a:ext>
            </a:extLst>
          </p:cNvPr>
          <p:cNvCxnSpPr>
            <a:cxnSpLocks/>
          </p:cNvCxnSpPr>
          <p:nvPr/>
        </p:nvCxnSpPr>
        <p:spPr>
          <a:xfrm>
            <a:off x="2206339" y="3284594"/>
            <a:ext cx="0" cy="528154"/>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5" name="Rounded Rectangle 44">
            <a:extLst>
              <a:ext uri="{FF2B5EF4-FFF2-40B4-BE49-F238E27FC236}">
                <a16:creationId xmlns:a16="http://schemas.microsoft.com/office/drawing/2014/main" id="{ABA4519B-87BE-594B-890E-ED5FA616028E}"/>
              </a:ext>
            </a:extLst>
          </p:cNvPr>
          <p:cNvSpPr/>
          <p:nvPr/>
        </p:nvSpPr>
        <p:spPr>
          <a:xfrm>
            <a:off x="1456836" y="2993500"/>
            <a:ext cx="1499006" cy="611587"/>
          </a:xfrm>
          <a:prstGeom prst="roundRect">
            <a:avLst>
              <a:gd name="adj" fmla="val 119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a:r>
              <a:rPr lang="en-GB" sz="1100" dirty="0">
                <a:solidFill>
                  <a:schemeClr val="bg1"/>
                </a:solidFill>
                <a:latin typeface="Arial" panose="020B0604020202020204" pitchFamily="34" charset="0"/>
                <a:cs typeface="Arial" panose="020B0604020202020204" pitchFamily="34" charset="0"/>
              </a:rPr>
              <a:t>Very high</a:t>
            </a:r>
            <a:br>
              <a:rPr lang="en-GB" sz="1100" dirty="0">
                <a:solidFill>
                  <a:schemeClr val="bg1"/>
                </a:solidFill>
                <a:latin typeface="Arial" panose="020B0604020202020204" pitchFamily="34" charset="0"/>
                <a:cs typeface="Arial" panose="020B0604020202020204" pitchFamily="34" charset="0"/>
              </a:rPr>
            </a:br>
            <a:r>
              <a:rPr lang="en-GB" sz="1100" dirty="0">
                <a:solidFill>
                  <a:schemeClr val="bg1"/>
                </a:solidFill>
                <a:latin typeface="Arial" panose="020B0604020202020204" pitchFamily="34" charset="0"/>
                <a:cs typeface="Arial" panose="020B0604020202020204" pitchFamily="34" charset="0"/>
              </a:rPr>
              <a:t>CVD risk</a:t>
            </a:r>
          </a:p>
        </p:txBody>
      </p:sp>
      <p:sp>
        <p:nvSpPr>
          <p:cNvPr id="46" name="Rounded Rectangle 45">
            <a:extLst>
              <a:ext uri="{FF2B5EF4-FFF2-40B4-BE49-F238E27FC236}">
                <a16:creationId xmlns:a16="http://schemas.microsoft.com/office/drawing/2014/main" id="{F9BABDD1-4C43-F742-B5BC-414BBE490B64}"/>
              </a:ext>
            </a:extLst>
          </p:cNvPr>
          <p:cNvSpPr/>
          <p:nvPr/>
        </p:nvSpPr>
        <p:spPr>
          <a:xfrm>
            <a:off x="3182551" y="2993500"/>
            <a:ext cx="1499006" cy="611587"/>
          </a:xfrm>
          <a:prstGeom prst="roundRect">
            <a:avLst>
              <a:gd name="adj" fmla="val 119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a:r>
              <a:rPr lang="en-GB" sz="1100" dirty="0">
                <a:solidFill>
                  <a:schemeClr val="bg1"/>
                </a:solidFill>
                <a:latin typeface="Arial" panose="020B0604020202020204" pitchFamily="34" charset="0"/>
                <a:cs typeface="Arial" panose="020B0604020202020204" pitchFamily="34" charset="0"/>
              </a:rPr>
              <a:t>Extremely high</a:t>
            </a:r>
            <a:br>
              <a:rPr lang="en-GB" sz="1100" dirty="0">
                <a:solidFill>
                  <a:schemeClr val="bg1"/>
                </a:solidFill>
                <a:latin typeface="Arial" panose="020B0604020202020204" pitchFamily="34" charset="0"/>
                <a:cs typeface="Arial" panose="020B0604020202020204" pitchFamily="34" charset="0"/>
              </a:rPr>
            </a:br>
            <a:r>
              <a:rPr lang="en-GB" sz="1100" dirty="0">
                <a:solidFill>
                  <a:schemeClr val="bg1"/>
                </a:solidFill>
                <a:latin typeface="Arial" panose="020B0604020202020204" pitchFamily="34" charset="0"/>
                <a:cs typeface="Arial" panose="020B0604020202020204" pitchFamily="34" charset="0"/>
              </a:rPr>
              <a:t>risk patient</a:t>
            </a:r>
            <a:r>
              <a:rPr lang="en-GB" sz="1100" baseline="30000" dirty="0">
                <a:solidFill>
                  <a:schemeClr val="bg1"/>
                </a:solidFill>
                <a:latin typeface="Arial" panose="020B0604020202020204" pitchFamily="34" charset="0"/>
                <a:cs typeface="Arial" panose="020B0604020202020204" pitchFamily="34" charset="0"/>
              </a:rPr>
              <a:t>†</a:t>
            </a:r>
          </a:p>
        </p:txBody>
      </p:sp>
      <p:grpSp>
        <p:nvGrpSpPr>
          <p:cNvPr id="47" name="Group 46">
            <a:extLst>
              <a:ext uri="{FF2B5EF4-FFF2-40B4-BE49-F238E27FC236}">
                <a16:creationId xmlns:a16="http://schemas.microsoft.com/office/drawing/2014/main" id="{A5168B7D-6CAA-5846-9E4E-638EC558964C}"/>
              </a:ext>
            </a:extLst>
          </p:cNvPr>
          <p:cNvGrpSpPr/>
          <p:nvPr/>
        </p:nvGrpSpPr>
        <p:grpSpPr>
          <a:xfrm>
            <a:off x="2197207" y="2561268"/>
            <a:ext cx="1743441" cy="426194"/>
            <a:chOff x="2425700" y="1319782"/>
            <a:chExt cx="1339850" cy="327534"/>
          </a:xfrm>
        </p:grpSpPr>
        <p:cxnSp>
          <p:nvCxnSpPr>
            <p:cNvPr id="48" name="Straight Connector 47">
              <a:extLst>
                <a:ext uri="{FF2B5EF4-FFF2-40B4-BE49-F238E27FC236}">
                  <a16:creationId xmlns:a16="http://schemas.microsoft.com/office/drawing/2014/main" id="{DF5B65B2-9F8B-E44D-A971-5F8233665CC3}"/>
                </a:ext>
              </a:extLst>
            </p:cNvPr>
            <p:cNvCxnSpPr>
              <a:cxnSpLocks/>
            </p:cNvCxnSpPr>
            <p:nvPr/>
          </p:nvCxnSpPr>
          <p:spPr>
            <a:xfrm>
              <a:off x="3758946" y="1498600"/>
              <a:ext cx="0" cy="148716"/>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58DCA70-88C0-1140-88CD-88A1F28BE9B9}"/>
                </a:ext>
              </a:extLst>
            </p:cNvPr>
            <p:cNvCxnSpPr>
              <a:cxnSpLocks/>
            </p:cNvCxnSpPr>
            <p:nvPr/>
          </p:nvCxnSpPr>
          <p:spPr>
            <a:xfrm>
              <a:off x="2432718" y="1498600"/>
              <a:ext cx="0" cy="148716"/>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BD8EF59-1B54-CA44-AA13-3A97C7432B9D}"/>
                </a:ext>
              </a:extLst>
            </p:cNvPr>
            <p:cNvCxnSpPr>
              <a:cxnSpLocks/>
            </p:cNvCxnSpPr>
            <p:nvPr/>
          </p:nvCxnSpPr>
          <p:spPr>
            <a:xfrm>
              <a:off x="2425700" y="1506283"/>
              <a:ext cx="133985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F4DA4A1-9910-5549-A39B-45590C2077A1}"/>
                </a:ext>
              </a:extLst>
            </p:cNvPr>
            <p:cNvCxnSpPr>
              <a:cxnSpLocks/>
            </p:cNvCxnSpPr>
            <p:nvPr/>
          </p:nvCxnSpPr>
          <p:spPr>
            <a:xfrm>
              <a:off x="3095832" y="1319782"/>
              <a:ext cx="0" cy="181484"/>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52" name="Rounded Rectangle 51">
            <a:extLst>
              <a:ext uri="{FF2B5EF4-FFF2-40B4-BE49-F238E27FC236}">
                <a16:creationId xmlns:a16="http://schemas.microsoft.com/office/drawing/2014/main" id="{DCC29ABD-FDF9-D743-A87F-54ADE209DDAE}"/>
              </a:ext>
            </a:extLst>
          </p:cNvPr>
          <p:cNvSpPr/>
          <p:nvPr/>
        </p:nvSpPr>
        <p:spPr>
          <a:xfrm>
            <a:off x="2319696" y="2033777"/>
            <a:ext cx="1499006" cy="626708"/>
          </a:xfrm>
          <a:prstGeom prst="roundRect">
            <a:avLst>
              <a:gd name="adj" fmla="val 119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a:r>
              <a:rPr lang="en-GB" sz="1100" dirty="0">
                <a:solidFill>
                  <a:schemeClr val="bg1"/>
                </a:solidFill>
                <a:latin typeface="Arial" panose="020B0604020202020204" pitchFamily="34" charset="0"/>
                <a:cs typeface="Arial" panose="020B0604020202020204" pitchFamily="34" charset="0"/>
              </a:rPr>
              <a:t>Cardiovascular risk assessment</a:t>
            </a:r>
          </a:p>
        </p:txBody>
      </p:sp>
      <p:cxnSp>
        <p:nvCxnSpPr>
          <p:cNvPr id="53" name="Straight Connector 52">
            <a:extLst>
              <a:ext uri="{FF2B5EF4-FFF2-40B4-BE49-F238E27FC236}">
                <a16:creationId xmlns:a16="http://schemas.microsoft.com/office/drawing/2014/main" id="{737C0D0E-B862-914E-B5F6-4BF6C1EDE962}"/>
              </a:ext>
            </a:extLst>
          </p:cNvPr>
          <p:cNvCxnSpPr>
            <a:cxnSpLocks/>
          </p:cNvCxnSpPr>
          <p:nvPr/>
        </p:nvCxnSpPr>
        <p:spPr>
          <a:xfrm>
            <a:off x="3068597" y="4552927"/>
            <a:ext cx="0" cy="193512"/>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EA6A094-58D0-1145-BFF2-28AD1C3E10FC}"/>
              </a:ext>
            </a:extLst>
          </p:cNvPr>
          <p:cNvCxnSpPr>
            <a:cxnSpLocks/>
          </p:cNvCxnSpPr>
          <p:nvPr/>
        </p:nvCxnSpPr>
        <p:spPr>
          <a:xfrm>
            <a:off x="1342881" y="4552927"/>
            <a:ext cx="0" cy="193512"/>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080B056-5EBE-0346-87FE-A1C806166FC4}"/>
              </a:ext>
            </a:extLst>
          </p:cNvPr>
          <p:cNvCxnSpPr>
            <a:cxnSpLocks/>
          </p:cNvCxnSpPr>
          <p:nvPr/>
        </p:nvCxnSpPr>
        <p:spPr>
          <a:xfrm>
            <a:off x="1327553" y="4562924"/>
            <a:ext cx="1749637"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6B8C5E4-824A-9444-B355-292D1DEEC34A}"/>
              </a:ext>
            </a:extLst>
          </p:cNvPr>
          <p:cNvCxnSpPr>
            <a:cxnSpLocks/>
          </p:cNvCxnSpPr>
          <p:nvPr/>
        </p:nvCxnSpPr>
        <p:spPr>
          <a:xfrm>
            <a:off x="2205739" y="4320245"/>
            <a:ext cx="0" cy="236151"/>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7" name="Rounded Rectangle 56">
            <a:extLst>
              <a:ext uri="{FF2B5EF4-FFF2-40B4-BE49-F238E27FC236}">
                <a16:creationId xmlns:a16="http://schemas.microsoft.com/office/drawing/2014/main" id="{DD6AAE66-B0E2-824F-BA7A-4519507ECFC3}"/>
              </a:ext>
            </a:extLst>
          </p:cNvPr>
          <p:cNvSpPr/>
          <p:nvPr/>
        </p:nvSpPr>
        <p:spPr>
          <a:xfrm>
            <a:off x="1456836" y="3823927"/>
            <a:ext cx="1499006" cy="611587"/>
          </a:xfrm>
          <a:prstGeom prst="roundRect">
            <a:avLst>
              <a:gd name="adj" fmla="val 119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a:r>
              <a:rPr lang="en-GB" sz="1100" dirty="0">
                <a:solidFill>
                  <a:schemeClr val="bg1"/>
                </a:solidFill>
                <a:latin typeface="Arial" panose="020B0604020202020204" pitchFamily="34" charset="0"/>
                <a:cs typeface="Arial" panose="020B0604020202020204" pitchFamily="34" charset="0"/>
              </a:rPr>
              <a:t>Start statin +</a:t>
            </a:r>
            <a:br>
              <a:rPr lang="en-GB" sz="1100" dirty="0">
                <a:solidFill>
                  <a:schemeClr val="bg1"/>
                </a:solidFill>
                <a:latin typeface="Arial" panose="020B0604020202020204" pitchFamily="34" charset="0"/>
                <a:cs typeface="Arial" panose="020B0604020202020204" pitchFamily="34" charset="0"/>
              </a:rPr>
            </a:br>
            <a:r>
              <a:rPr lang="en-GB" sz="1100" dirty="0">
                <a:solidFill>
                  <a:schemeClr val="bg1"/>
                </a:solidFill>
                <a:latin typeface="Arial" panose="020B0604020202020204" pitchFamily="34" charset="0"/>
                <a:cs typeface="Arial" panose="020B0604020202020204" pitchFamily="34" charset="0"/>
              </a:rPr>
              <a:t>ezetimibe*</a:t>
            </a:r>
          </a:p>
        </p:txBody>
      </p:sp>
      <p:cxnSp>
        <p:nvCxnSpPr>
          <p:cNvPr id="58" name="Straight Connector 57">
            <a:extLst>
              <a:ext uri="{FF2B5EF4-FFF2-40B4-BE49-F238E27FC236}">
                <a16:creationId xmlns:a16="http://schemas.microsoft.com/office/drawing/2014/main" id="{36594470-4006-5C4D-B11C-274AB39887C0}"/>
              </a:ext>
            </a:extLst>
          </p:cNvPr>
          <p:cNvCxnSpPr>
            <a:cxnSpLocks/>
          </p:cNvCxnSpPr>
          <p:nvPr/>
        </p:nvCxnSpPr>
        <p:spPr>
          <a:xfrm>
            <a:off x="3068597" y="5045247"/>
            <a:ext cx="0" cy="519891"/>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18A81A6-76D2-E044-965D-AB6F854F7C8C}"/>
              </a:ext>
            </a:extLst>
          </p:cNvPr>
          <p:cNvCxnSpPr>
            <a:cxnSpLocks/>
          </p:cNvCxnSpPr>
          <p:nvPr/>
        </p:nvCxnSpPr>
        <p:spPr>
          <a:xfrm>
            <a:off x="1342881" y="5123743"/>
            <a:ext cx="0" cy="441395"/>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0" name="Rounded Rectangle 59">
            <a:extLst>
              <a:ext uri="{FF2B5EF4-FFF2-40B4-BE49-F238E27FC236}">
                <a16:creationId xmlns:a16="http://schemas.microsoft.com/office/drawing/2014/main" id="{889C872A-2B01-184F-BCEB-7878282FDAFF}"/>
              </a:ext>
            </a:extLst>
          </p:cNvPr>
          <p:cNvSpPr/>
          <p:nvPr/>
        </p:nvSpPr>
        <p:spPr>
          <a:xfrm>
            <a:off x="596310" y="5571743"/>
            <a:ext cx="1499006" cy="611587"/>
          </a:xfrm>
          <a:prstGeom prst="roundRect">
            <a:avLst>
              <a:gd name="adj" fmla="val 119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a:r>
              <a:rPr lang="en-GB" sz="1100" dirty="0">
                <a:solidFill>
                  <a:schemeClr val="bg1"/>
                </a:solidFill>
                <a:latin typeface="Arial" panose="020B0604020202020204" pitchFamily="34" charset="0"/>
                <a:cs typeface="Arial" panose="020B0604020202020204" pitchFamily="34" charset="0"/>
              </a:rPr>
              <a:t>Add PCSK9</a:t>
            </a:r>
            <a:br>
              <a:rPr lang="en-GB" sz="1100" dirty="0">
                <a:solidFill>
                  <a:schemeClr val="bg1"/>
                </a:solidFill>
                <a:latin typeface="Arial" panose="020B0604020202020204" pitchFamily="34" charset="0"/>
                <a:cs typeface="Arial" panose="020B0604020202020204" pitchFamily="34" charset="0"/>
              </a:rPr>
            </a:br>
            <a:r>
              <a:rPr lang="en-GB" sz="1100" dirty="0">
                <a:solidFill>
                  <a:schemeClr val="bg1"/>
                </a:solidFill>
                <a:latin typeface="Arial" panose="020B0604020202020204" pitchFamily="34" charset="0"/>
                <a:cs typeface="Arial" panose="020B0604020202020204" pitchFamily="34" charset="0"/>
              </a:rPr>
              <a:t>targeted therapy</a:t>
            </a:r>
            <a:r>
              <a:rPr lang="en-GB" sz="1100" baseline="30000" dirty="0">
                <a:solidFill>
                  <a:schemeClr val="bg1"/>
                </a:solidFill>
                <a:latin typeface="Arial" panose="020B0604020202020204" pitchFamily="34" charset="0"/>
                <a:cs typeface="Arial" panose="020B0604020202020204" pitchFamily="34" charset="0"/>
              </a:rPr>
              <a:t>‡</a:t>
            </a:r>
            <a:r>
              <a:rPr lang="en-GB" sz="1100" dirty="0">
                <a:solidFill>
                  <a:schemeClr val="bg1"/>
                </a:solidFill>
                <a:latin typeface="Arial" panose="020B0604020202020204" pitchFamily="34" charset="0"/>
                <a:cs typeface="Arial" panose="020B0604020202020204" pitchFamily="34" charset="0"/>
              </a:rPr>
              <a:t> or</a:t>
            </a:r>
            <a:br>
              <a:rPr lang="en-GB" sz="1100" dirty="0">
                <a:solidFill>
                  <a:schemeClr val="bg1"/>
                </a:solidFill>
                <a:latin typeface="Arial" panose="020B0604020202020204" pitchFamily="34" charset="0"/>
                <a:cs typeface="Arial" panose="020B0604020202020204" pitchFamily="34" charset="0"/>
              </a:rPr>
            </a:br>
            <a:r>
              <a:rPr lang="en-GB" sz="1100" dirty="0" err="1">
                <a:solidFill>
                  <a:schemeClr val="bg1"/>
                </a:solidFill>
                <a:latin typeface="Arial" panose="020B0604020202020204" pitchFamily="34" charset="0"/>
                <a:cs typeface="Arial" panose="020B0604020202020204" pitchFamily="34" charset="0"/>
              </a:rPr>
              <a:t>bempedoic</a:t>
            </a:r>
            <a:r>
              <a:rPr lang="en-GB" sz="1100" dirty="0">
                <a:solidFill>
                  <a:schemeClr val="bg1"/>
                </a:solidFill>
                <a:latin typeface="Arial" panose="020B0604020202020204" pitchFamily="34" charset="0"/>
                <a:cs typeface="Arial" panose="020B0604020202020204" pitchFamily="34" charset="0"/>
              </a:rPr>
              <a:t> acid</a:t>
            </a:r>
            <a:endParaRPr lang="en-GB" sz="1100" baseline="30000" dirty="0">
              <a:solidFill>
                <a:schemeClr val="bg1"/>
              </a:solidFill>
              <a:latin typeface="Arial" panose="020B0604020202020204" pitchFamily="34" charset="0"/>
              <a:cs typeface="Arial" panose="020B0604020202020204" pitchFamily="34" charset="0"/>
            </a:endParaRPr>
          </a:p>
        </p:txBody>
      </p:sp>
      <p:sp>
        <p:nvSpPr>
          <p:cNvPr id="61" name="Rounded Rectangle 60">
            <a:extLst>
              <a:ext uri="{FF2B5EF4-FFF2-40B4-BE49-F238E27FC236}">
                <a16:creationId xmlns:a16="http://schemas.microsoft.com/office/drawing/2014/main" id="{CF8F2836-2BBA-8043-B3F9-8A5B2BD3543E}"/>
              </a:ext>
            </a:extLst>
          </p:cNvPr>
          <p:cNvSpPr/>
          <p:nvPr/>
        </p:nvSpPr>
        <p:spPr>
          <a:xfrm>
            <a:off x="2319094" y="5571743"/>
            <a:ext cx="1499006" cy="611587"/>
          </a:xfrm>
          <a:prstGeom prst="roundRect">
            <a:avLst>
              <a:gd name="adj" fmla="val 11967"/>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a:r>
              <a:rPr lang="en-GB" sz="1100" dirty="0">
                <a:solidFill>
                  <a:schemeClr val="bg1"/>
                </a:solidFill>
                <a:latin typeface="Arial" panose="020B0604020202020204" pitchFamily="34" charset="0"/>
                <a:cs typeface="Arial" panose="020B0604020202020204" pitchFamily="34" charset="0"/>
              </a:rPr>
              <a:t>No further action</a:t>
            </a:r>
            <a:br>
              <a:rPr lang="en-GB" sz="1100" dirty="0">
                <a:solidFill>
                  <a:schemeClr val="bg1"/>
                </a:solidFill>
                <a:latin typeface="Arial" panose="020B0604020202020204" pitchFamily="34" charset="0"/>
                <a:cs typeface="Arial" panose="020B0604020202020204" pitchFamily="34" charset="0"/>
              </a:rPr>
            </a:br>
            <a:r>
              <a:rPr lang="en-GB" sz="1100" dirty="0">
                <a:solidFill>
                  <a:schemeClr val="bg1"/>
                </a:solidFill>
                <a:latin typeface="Arial" panose="020B0604020202020204" pitchFamily="34" charset="0"/>
                <a:cs typeface="Arial" panose="020B0604020202020204" pitchFamily="34" charset="0"/>
              </a:rPr>
              <a:t>needed</a:t>
            </a:r>
            <a:endParaRPr lang="en-GB" sz="1100" baseline="30000" dirty="0">
              <a:solidFill>
                <a:schemeClr val="bg1"/>
              </a:solidFill>
              <a:latin typeface="Arial" panose="020B0604020202020204" pitchFamily="34" charset="0"/>
              <a:cs typeface="Arial" panose="020B0604020202020204" pitchFamily="34" charset="0"/>
            </a:endParaRPr>
          </a:p>
        </p:txBody>
      </p:sp>
      <p:sp>
        <p:nvSpPr>
          <p:cNvPr id="62" name="Rounded Rectangle 61">
            <a:extLst>
              <a:ext uri="{FF2B5EF4-FFF2-40B4-BE49-F238E27FC236}">
                <a16:creationId xmlns:a16="http://schemas.microsoft.com/office/drawing/2014/main" id="{0BD47D5F-A3EA-6B44-83CC-17BE5129D734}"/>
              </a:ext>
            </a:extLst>
          </p:cNvPr>
          <p:cNvSpPr/>
          <p:nvPr/>
        </p:nvSpPr>
        <p:spPr>
          <a:xfrm>
            <a:off x="596310" y="4750495"/>
            <a:ext cx="1499006" cy="611587"/>
          </a:xfrm>
          <a:prstGeom prst="roundRect">
            <a:avLst>
              <a:gd name="adj" fmla="val 11967"/>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a:r>
              <a:rPr lang="en-GB" sz="1100" dirty="0">
                <a:solidFill>
                  <a:schemeClr val="bg1"/>
                </a:solidFill>
                <a:latin typeface="Arial" panose="020B0604020202020204" pitchFamily="34" charset="0"/>
                <a:cs typeface="Arial" panose="020B0604020202020204" pitchFamily="34" charset="0"/>
              </a:rPr>
              <a:t>Reduction &lt;50%</a:t>
            </a:r>
            <a:br>
              <a:rPr lang="en-GB" sz="1100" dirty="0">
                <a:solidFill>
                  <a:schemeClr val="bg1"/>
                </a:solidFill>
                <a:latin typeface="Arial" panose="020B0604020202020204" pitchFamily="34" charset="0"/>
                <a:cs typeface="Arial" panose="020B0604020202020204" pitchFamily="34" charset="0"/>
              </a:rPr>
            </a:br>
            <a:r>
              <a:rPr lang="en-GB" sz="1100" dirty="0">
                <a:solidFill>
                  <a:schemeClr val="bg1"/>
                </a:solidFill>
                <a:latin typeface="Arial" panose="020B0604020202020204" pitchFamily="34" charset="0"/>
                <a:cs typeface="Arial" panose="020B0604020202020204" pitchFamily="34" charset="0"/>
              </a:rPr>
              <a:t>OR</a:t>
            </a:r>
            <a:br>
              <a:rPr lang="en-GB" sz="1100" dirty="0">
                <a:solidFill>
                  <a:schemeClr val="bg1"/>
                </a:solidFill>
                <a:latin typeface="Arial" panose="020B0604020202020204" pitchFamily="34" charset="0"/>
                <a:cs typeface="Arial" panose="020B0604020202020204" pitchFamily="34" charset="0"/>
              </a:rPr>
            </a:br>
            <a:r>
              <a:rPr lang="en-GB" sz="1100" dirty="0">
                <a:solidFill>
                  <a:schemeClr val="bg1"/>
                </a:solidFill>
                <a:latin typeface="Arial" panose="020B0604020202020204" pitchFamily="34" charset="0"/>
                <a:cs typeface="Arial" panose="020B0604020202020204" pitchFamily="34" charset="0"/>
              </a:rPr>
              <a:t>LDL-C &gt;1.4 mmol/L</a:t>
            </a:r>
            <a:endParaRPr lang="en-GB" sz="1100" baseline="30000" dirty="0">
              <a:solidFill>
                <a:schemeClr val="bg1"/>
              </a:solidFill>
              <a:latin typeface="Arial" panose="020B0604020202020204" pitchFamily="34" charset="0"/>
              <a:cs typeface="Arial" panose="020B0604020202020204" pitchFamily="34" charset="0"/>
            </a:endParaRPr>
          </a:p>
        </p:txBody>
      </p:sp>
      <p:sp>
        <p:nvSpPr>
          <p:cNvPr id="63" name="Rounded Rectangle 62">
            <a:extLst>
              <a:ext uri="{FF2B5EF4-FFF2-40B4-BE49-F238E27FC236}">
                <a16:creationId xmlns:a16="http://schemas.microsoft.com/office/drawing/2014/main" id="{ED134EB5-CE54-FF45-9B20-BF770AAE3310}"/>
              </a:ext>
            </a:extLst>
          </p:cNvPr>
          <p:cNvSpPr/>
          <p:nvPr/>
        </p:nvSpPr>
        <p:spPr>
          <a:xfrm>
            <a:off x="2319094" y="4750495"/>
            <a:ext cx="1499006" cy="611587"/>
          </a:xfrm>
          <a:prstGeom prst="roundRect">
            <a:avLst>
              <a:gd name="adj" fmla="val 11967"/>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a:r>
              <a:rPr lang="en-GB" sz="1100" dirty="0">
                <a:solidFill>
                  <a:schemeClr val="bg1"/>
                </a:solidFill>
                <a:latin typeface="Arial" panose="020B0604020202020204" pitchFamily="34" charset="0"/>
                <a:cs typeface="Arial" panose="020B0604020202020204" pitchFamily="34" charset="0"/>
              </a:rPr>
              <a:t>Reduction &gt;50%</a:t>
            </a:r>
            <a:br>
              <a:rPr lang="en-GB" sz="1100" dirty="0">
                <a:solidFill>
                  <a:schemeClr val="bg1"/>
                </a:solidFill>
                <a:latin typeface="Arial" panose="020B0604020202020204" pitchFamily="34" charset="0"/>
                <a:cs typeface="Arial" panose="020B0604020202020204" pitchFamily="34" charset="0"/>
              </a:rPr>
            </a:br>
            <a:r>
              <a:rPr lang="en-GB" sz="1100" dirty="0">
                <a:solidFill>
                  <a:schemeClr val="bg1"/>
                </a:solidFill>
                <a:latin typeface="Arial" panose="020B0604020202020204" pitchFamily="34" charset="0"/>
                <a:cs typeface="Arial" panose="020B0604020202020204" pitchFamily="34" charset="0"/>
              </a:rPr>
              <a:t>&amp;</a:t>
            </a:r>
            <a:br>
              <a:rPr lang="en-GB" sz="1100" dirty="0">
                <a:solidFill>
                  <a:schemeClr val="bg1"/>
                </a:solidFill>
                <a:latin typeface="Arial" panose="020B0604020202020204" pitchFamily="34" charset="0"/>
                <a:cs typeface="Arial" panose="020B0604020202020204" pitchFamily="34" charset="0"/>
              </a:rPr>
            </a:br>
            <a:r>
              <a:rPr lang="en-GB" sz="1100" dirty="0">
                <a:solidFill>
                  <a:schemeClr val="bg1"/>
                </a:solidFill>
                <a:latin typeface="Arial" panose="020B0604020202020204" pitchFamily="34" charset="0"/>
                <a:cs typeface="Arial" panose="020B0604020202020204" pitchFamily="34" charset="0"/>
              </a:rPr>
              <a:t>LDL-C &lt;1.4 mmol/L</a:t>
            </a:r>
            <a:endParaRPr lang="en-GB" sz="1100" baseline="30000" dirty="0">
              <a:solidFill>
                <a:schemeClr val="bg1"/>
              </a:solidFill>
              <a:latin typeface="Arial" panose="020B0604020202020204" pitchFamily="34" charset="0"/>
              <a:cs typeface="Arial" panose="020B0604020202020204" pitchFamily="34" charset="0"/>
            </a:endParaRPr>
          </a:p>
        </p:txBody>
      </p:sp>
      <p:pic>
        <p:nvPicPr>
          <p:cNvPr id="67" name="Immagine 2">
            <a:extLst>
              <a:ext uri="{FF2B5EF4-FFF2-40B4-BE49-F238E27FC236}">
                <a16:creationId xmlns:a16="http://schemas.microsoft.com/office/drawing/2014/main" id="{1854CCF9-D94B-A74B-ABD7-35E794C2D0B1}"/>
              </a:ext>
            </a:extLst>
          </p:cNvPr>
          <p:cNvPicPr>
            <a:picLocks noChangeAspect="1"/>
          </p:cNvPicPr>
          <p:nvPr/>
        </p:nvPicPr>
        <p:blipFill>
          <a:blip r:embed="rId2"/>
          <a:stretch>
            <a:fillRect/>
          </a:stretch>
        </p:blipFill>
        <p:spPr>
          <a:xfrm>
            <a:off x="318977" y="141249"/>
            <a:ext cx="6255529" cy="1228610"/>
          </a:xfrm>
          <a:prstGeom prst="rect">
            <a:avLst/>
          </a:prstGeom>
        </p:spPr>
      </p:pic>
      <p:sp>
        <p:nvSpPr>
          <p:cNvPr id="68" name="TextBox 67">
            <a:extLst>
              <a:ext uri="{FF2B5EF4-FFF2-40B4-BE49-F238E27FC236}">
                <a16:creationId xmlns:a16="http://schemas.microsoft.com/office/drawing/2014/main" id="{7AA71B38-C800-124E-A9AE-7ADFC40731D5}"/>
              </a:ext>
            </a:extLst>
          </p:cNvPr>
          <p:cNvSpPr txBox="1"/>
          <p:nvPr/>
        </p:nvSpPr>
        <p:spPr>
          <a:xfrm>
            <a:off x="6755575" y="2437335"/>
            <a:ext cx="4796185" cy="1723549"/>
          </a:xfrm>
          <a:prstGeom prst="rect">
            <a:avLst/>
          </a:prstGeom>
          <a:noFill/>
        </p:spPr>
        <p:txBody>
          <a:bodyPr wrap="none" lIns="0" tIns="0" rIns="0" bIns="0" rtlCol="0">
            <a:spAutoFit/>
          </a:bodyPr>
          <a:lstStyle/>
          <a:p>
            <a:r>
              <a:rPr lang="en-GB" sz="1600" b="1" dirty="0">
                <a:latin typeface="Arial" panose="020B0604020202020204" pitchFamily="34" charset="0"/>
                <a:ea typeface="Aileron" charset="0"/>
                <a:cs typeface="Arial" panose="020B0604020202020204" pitchFamily="34" charset="0"/>
              </a:rPr>
              <a:t>In patients with diabetes at HIGH/VERY HIGH</a:t>
            </a:r>
            <a:br>
              <a:rPr lang="en-GB" sz="1600" b="1" dirty="0">
                <a:latin typeface="Arial" panose="020B0604020202020204" pitchFamily="34" charset="0"/>
                <a:ea typeface="Aileron" charset="0"/>
                <a:cs typeface="Arial" panose="020B0604020202020204" pitchFamily="34" charset="0"/>
              </a:rPr>
            </a:br>
            <a:r>
              <a:rPr lang="en-GB" sz="1600" b="1" dirty="0">
                <a:latin typeface="Arial" panose="020B0604020202020204" pitchFamily="34" charset="0"/>
                <a:ea typeface="Aileron" charset="0"/>
                <a:cs typeface="Arial" panose="020B0604020202020204" pitchFamily="34" charset="0"/>
              </a:rPr>
              <a:t>CV RISK, </a:t>
            </a:r>
            <a:r>
              <a:rPr lang="en-GB" sz="1600" b="1" dirty="0">
                <a:solidFill>
                  <a:srgbClr val="FF0000"/>
                </a:solidFill>
                <a:latin typeface="Arial" panose="020B0604020202020204" pitchFamily="34" charset="0"/>
                <a:ea typeface="Aileron" charset="0"/>
                <a:cs typeface="Arial" panose="020B0604020202020204" pitchFamily="34" charset="0"/>
              </a:rPr>
              <a:t>COMBINATION THERAPY STATIN-</a:t>
            </a:r>
            <a:br>
              <a:rPr lang="en-GB" sz="1600" b="1" dirty="0">
                <a:solidFill>
                  <a:srgbClr val="FF0000"/>
                </a:solidFill>
                <a:latin typeface="Arial" panose="020B0604020202020204" pitchFamily="34" charset="0"/>
                <a:ea typeface="Aileron" charset="0"/>
                <a:cs typeface="Arial" panose="020B0604020202020204" pitchFamily="34" charset="0"/>
              </a:rPr>
            </a:br>
            <a:r>
              <a:rPr lang="en-GB" sz="1600" b="1" dirty="0">
                <a:solidFill>
                  <a:srgbClr val="FF0000"/>
                </a:solidFill>
                <a:latin typeface="Arial" panose="020B0604020202020204" pitchFamily="34" charset="0"/>
                <a:ea typeface="Aileron" charset="0"/>
                <a:cs typeface="Arial" panose="020B0604020202020204" pitchFamily="34" charset="0"/>
              </a:rPr>
              <a:t>EZETIMIBE</a:t>
            </a:r>
            <a:r>
              <a:rPr lang="en-GB" sz="1600" b="1" dirty="0">
                <a:latin typeface="Arial" panose="020B0604020202020204" pitchFamily="34" charset="0"/>
                <a:ea typeface="Aileron" charset="0"/>
                <a:cs typeface="Arial" panose="020B0604020202020204" pitchFamily="34" charset="0"/>
              </a:rPr>
              <a:t> leads to: 1) a robust LDL-C reduction </a:t>
            </a:r>
            <a:br>
              <a:rPr lang="en-GB" sz="1600" b="1" dirty="0">
                <a:latin typeface="Arial" panose="020B0604020202020204" pitchFamily="34" charset="0"/>
                <a:ea typeface="Aileron" charset="0"/>
                <a:cs typeface="Arial" panose="020B0604020202020204" pitchFamily="34" charset="0"/>
              </a:rPr>
            </a:br>
            <a:r>
              <a:rPr lang="en-GB" sz="1600" b="1" dirty="0">
                <a:latin typeface="Arial" panose="020B0604020202020204" pitchFamily="34" charset="0"/>
                <a:ea typeface="Aileron" charset="0"/>
                <a:cs typeface="Arial" panose="020B0604020202020204" pitchFamily="34" charset="0"/>
              </a:rPr>
              <a:t>and, 2) improvement in the post-prandial lipemia,</a:t>
            </a:r>
            <a:br>
              <a:rPr lang="en-GB" sz="1600" b="1" dirty="0">
                <a:solidFill>
                  <a:schemeClr val="accent1"/>
                </a:solidFill>
                <a:latin typeface="Arial" panose="020B0604020202020204" pitchFamily="34" charset="0"/>
                <a:ea typeface="Aileron" charset="0"/>
                <a:cs typeface="Arial" panose="020B0604020202020204" pitchFamily="34" charset="0"/>
              </a:rPr>
            </a:br>
            <a:r>
              <a:rPr lang="en-GB" sz="1600" b="1" dirty="0">
                <a:latin typeface="Arial" panose="020B0604020202020204" pitchFamily="34" charset="0"/>
                <a:ea typeface="Aileron" charset="0"/>
                <a:cs typeface="Arial" panose="020B0604020202020204" pitchFamily="34" charset="0"/>
              </a:rPr>
              <a:t>key players in the atherothrombotic process</a:t>
            </a:r>
            <a:br>
              <a:rPr lang="en-GB" sz="1600" b="1" dirty="0">
                <a:latin typeface="Arial" panose="020B0604020202020204" pitchFamily="34" charset="0"/>
                <a:ea typeface="Aileron" charset="0"/>
                <a:cs typeface="Arial" panose="020B0604020202020204" pitchFamily="34" charset="0"/>
              </a:rPr>
            </a:br>
            <a:r>
              <a:rPr lang="en-GB" sz="1600" b="1" dirty="0">
                <a:latin typeface="Arial" panose="020B0604020202020204" pitchFamily="34" charset="0"/>
                <a:ea typeface="Aileron" charset="0"/>
                <a:cs typeface="Arial" panose="020B0604020202020204" pitchFamily="34" charset="0"/>
              </a:rPr>
              <a:t>and </a:t>
            </a:r>
            <a:r>
              <a:rPr lang="en-GB" sz="1600" b="1" dirty="0">
                <a:solidFill>
                  <a:srgbClr val="FF0000"/>
                </a:solidFill>
                <a:latin typeface="Arial" panose="020B0604020202020204" pitchFamily="34" charset="0"/>
                <a:ea typeface="Aileron" charset="0"/>
                <a:cs typeface="Arial" panose="020B0604020202020204" pitchFamily="34" charset="0"/>
              </a:rPr>
              <a:t>SHOULD BE CONSIDERED THE BASIC</a:t>
            </a:r>
            <a:br>
              <a:rPr lang="en-GB" sz="1600" b="1" dirty="0">
                <a:solidFill>
                  <a:srgbClr val="FF0000"/>
                </a:solidFill>
                <a:latin typeface="Arial" panose="020B0604020202020204" pitchFamily="34" charset="0"/>
                <a:ea typeface="Aileron" charset="0"/>
                <a:cs typeface="Arial" panose="020B0604020202020204" pitchFamily="34" charset="0"/>
              </a:rPr>
            </a:br>
            <a:r>
              <a:rPr lang="en-GB" sz="1600" b="1" dirty="0">
                <a:solidFill>
                  <a:srgbClr val="FF0000"/>
                </a:solidFill>
                <a:latin typeface="Arial" panose="020B0604020202020204" pitchFamily="34" charset="0"/>
                <a:ea typeface="Aileron" charset="0"/>
                <a:cs typeface="Arial" panose="020B0604020202020204" pitchFamily="34" charset="0"/>
              </a:rPr>
              <a:t>STANDARD OF CARE</a:t>
            </a:r>
          </a:p>
        </p:txBody>
      </p:sp>
    </p:spTree>
    <p:extLst>
      <p:ext uri="{BB962C8B-B14F-4D97-AF65-F5344CB8AC3E}">
        <p14:creationId xmlns:p14="http://schemas.microsoft.com/office/powerpoint/2010/main" val="337229589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29"/>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5D50A8-6A10-944A-927C-FB7E63E98972}"/>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0" name="Google Shape;130;p1"/>
          <p:cNvSpPr txBox="1">
            <a:spLocks noGrp="1"/>
          </p:cNvSpPr>
          <p:nvPr>
            <p:ph type="title"/>
          </p:nvPr>
        </p:nvSpPr>
        <p:spPr/>
        <p:txBody>
          <a:bodyPr/>
          <a:lstStyle/>
          <a:p>
            <a:pPr lvl="0"/>
            <a:r>
              <a:rPr lang="en-US"/>
              <a:t>The Prevention and Management of Cardiovascular Disease in Diabetes:</a:t>
            </a:r>
            <a:br>
              <a:rPr lang="en-US"/>
            </a:br>
            <a:r>
              <a:rPr lang="en-US"/>
              <a:t>A Diabetologists Perspective</a:t>
            </a:r>
          </a:p>
        </p:txBody>
      </p:sp>
      <p:sp>
        <p:nvSpPr>
          <p:cNvPr id="131" name="Google Shape;131;p1"/>
          <p:cNvSpPr txBox="1">
            <a:spLocks noGrp="1"/>
          </p:cNvSpPr>
          <p:nvPr>
            <p:ph type="subTitle" idx="1"/>
          </p:nvPr>
        </p:nvSpPr>
        <p:spPr/>
        <p:txBody>
          <a:bodyPr>
            <a:normAutofit/>
          </a:bodyPr>
          <a:lstStyle/>
          <a:p>
            <a:pPr lvl="0"/>
            <a:r>
              <a:rPr lang="en-US" b="1" dirty="0"/>
              <a:t>Peter J. Grant</a:t>
            </a:r>
          </a:p>
          <a:p>
            <a:pPr lvl="0"/>
            <a:r>
              <a:rPr lang="en-US" sz="2200" b="1" dirty="0"/>
              <a:t>Faculty of Medicine and Health, University of Leeds, UK</a:t>
            </a:r>
          </a:p>
        </p:txBody>
      </p:sp>
    </p:spTree>
    <p:extLst>
      <p:ext uri="{BB962C8B-B14F-4D97-AF65-F5344CB8AC3E}">
        <p14:creationId xmlns:p14="http://schemas.microsoft.com/office/powerpoint/2010/main" val="3021933606"/>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BA413ABF-27D9-482C-A870-150A2BF3A036}"/>
              </a:ext>
            </a:extLst>
          </p:cNvPr>
          <p:cNvSpPr>
            <a:spLocks noChangeArrowheads="1"/>
          </p:cNvSpPr>
          <p:nvPr/>
        </p:nvSpPr>
        <p:spPr bwMode="auto">
          <a:xfrm>
            <a:off x="608834" y="272630"/>
            <a:ext cx="10970496" cy="1144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2177"/>
          </a:p>
        </p:txBody>
      </p:sp>
      <p:sp>
        <p:nvSpPr>
          <p:cNvPr id="4098" name="Rectangle 2">
            <a:extLst>
              <a:ext uri="{FF2B5EF4-FFF2-40B4-BE49-F238E27FC236}">
                <a16:creationId xmlns:a16="http://schemas.microsoft.com/office/drawing/2014/main" id="{4111505D-8EDB-4B14-8588-87EFC6696694}"/>
              </a:ext>
            </a:extLst>
          </p:cNvPr>
          <p:cNvSpPr>
            <a:spLocks noChangeArrowheads="1"/>
          </p:cNvSpPr>
          <p:nvPr/>
        </p:nvSpPr>
        <p:spPr bwMode="auto">
          <a:xfrm>
            <a:off x="608834" y="1605065"/>
            <a:ext cx="10970496" cy="3976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2177"/>
          </a:p>
        </p:txBody>
      </p:sp>
      <p:pic>
        <p:nvPicPr>
          <p:cNvPr id="4099" name="Picture 3">
            <a:extLst>
              <a:ext uri="{FF2B5EF4-FFF2-40B4-BE49-F238E27FC236}">
                <a16:creationId xmlns:a16="http://schemas.microsoft.com/office/drawing/2014/main" id="{45F9FD82-B0A0-4234-8884-CAE763AC19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4277"/>
          <a:stretch/>
        </p:blipFill>
        <p:spPr bwMode="auto">
          <a:xfrm>
            <a:off x="1809185" y="364971"/>
            <a:ext cx="7959223" cy="59261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Slide Number Placeholder 2">
            <a:extLst>
              <a:ext uri="{FF2B5EF4-FFF2-40B4-BE49-F238E27FC236}">
                <a16:creationId xmlns:a16="http://schemas.microsoft.com/office/drawing/2014/main" id="{5B6695C6-43CD-4D4C-AB24-88B5D9419D5D}"/>
              </a:ext>
            </a:extLst>
          </p:cNvPr>
          <p:cNvSpPr>
            <a:spLocks noGrp="1"/>
          </p:cNvSpPr>
          <p:nvPr>
            <p:ph type="sldNum" sz="quarter" idx="4"/>
          </p:nvPr>
        </p:nvSpPr>
        <p:spPr/>
        <p:txBody>
          <a:bodyPr/>
          <a:lstStyle/>
          <a:p>
            <a:pPr>
              <a:defRPr/>
            </a:pPr>
            <a:fld id="{39677761-6DDB-401A-98A2-092195DC01E3}" type="slidenum">
              <a:rPr lang="es-ES_tradnl" smtClean="0"/>
              <a:pPr>
                <a:defRPr/>
              </a:pPr>
              <a:t>60</a:t>
            </a:fld>
            <a:endParaRPr lang="es-ES_tradnl"/>
          </a:p>
        </p:txBody>
      </p:sp>
      <p:sp>
        <p:nvSpPr>
          <p:cNvPr id="2" name="Content Placeholder 12">
            <a:extLst>
              <a:ext uri="{FF2B5EF4-FFF2-40B4-BE49-F238E27FC236}">
                <a16:creationId xmlns:a16="http://schemas.microsoft.com/office/drawing/2014/main" id="{02D87724-8EFD-1F2C-AD80-17006ABA0DE2}"/>
              </a:ext>
            </a:extLst>
          </p:cNvPr>
          <p:cNvSpPr txBox="1">
            <a:spLocks/>
          </p:cNvSpPr>
          <p:nvPr/>
        </p:nvSpPr>
        <p:spPr>
          <a:xfrm>
            <a:off x="620183" y="6356351"/>
            <a:ext cx="10180339" cy="365125"/>
          </a:xfrm>
          <a:prstGeom prst="rect">
            <a:avLst/>
          </a:prstGeom>
        </p:spPr>
        <p:txBody>
          <a:bodyPr vert="horz" lIns="0" tIns="0" rIns="0" bIns="0" rtlCol="0" anchor="ctr" anchorCtr="0">
            <a:noAutofit/>
          </a:bodyPr>
          <a:lstStyle>
            <a:lvl1pPr marL="0" indent="0" algn="l" defTabSz="457200" rtl="0" eaLnBrk="1" latinLnBrk="0" hangingPunct="1">
              <a:spcBef>
                <a:spcPts val="300"/>
              </a:spcBef>
              <a:buClr>
                <a:schemeClr val="accent2"/>
              </a:buClr>
              <a:buFont typeface="Arial"/>
              <a:buNone/>
              <a:defRPr sz="1200" b="0" i="0" kern="1200" spc="-3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457200" indent="0" algn="l" defTabSz="457200" rtl="0" eaLnBrk="1" latinLnBrk="0" hangingPunct="1">
              <a:spcBef>
                <a:spcPts val="400"/>
              </a:spcBef>
              <a:buClr>
                <a:schemeClr val="accent2"/>
              </a:buClr>
              <a:buFont typeface="Lucida Grande"/>
              <a:buNone/>
              <a:defRPr sz="1200" b="0" i="0" kern="1200">
                <a:solidFill>
                  <a:srgbClr val="5D8298"/>
                </a:solidFill>
                <a:latin typeface="PT Sans Narrow"/>
                <a:ea typeface="Arial" panose="020B0604020202020204" pitchFamily="34" charset="0"/>
                <a:cs typeface="PT Sans Narrow"/>
              </a:defRPr>
            </a:lvl2pPr>
            <a:lvl3pPr marL="9144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3pPr>
            <a:lvl4pPr marL="13716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4pPr>
            <a:lvl5pPr marL="18288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De Ferrari GM, et al. Am Heart J. 2020;220:82-8</a:t>
            </a:r>
          </a:p>
        </p:txBody>
      </p:sp>
    </p:spTree>
    <p:extLst>
      <p:ext uri="{BB962C8B-B14F-4D97-AF65-F5344CB8AC3E}">
        <p14:creationId xmlns:p14="http://schemas.microsoft.com/office/powerpoint/2010/main" val="92917956"/>
      </p:ext>
    </p:extLst>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6C7460AF-70D9-4E4D-BF9E-E4411EEF6617}"/>
              </a:ext>
            </a:extLst>
          </p:cNvPr>
          <p:cNvSpPr>
            <a:spLocks noChangeArrowheads="1"/>
          </p:cNvSpPr>
          <p:nvPr/>
        </p:nvSpPr>
        <p:spPr bwMode="auto">
          <a:xfrm>
            <a:off x="608834" y="272630"/>
            <a:ext cx="10970496" cy="1144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2177"/>
          </a:p>
        </p:txBody>
      </p:sp>
      <p:sp>
        <p:nvSpPr>
          <p:cNvPr id="5122" name="Rectangle 2">
            <a:extLst>
              <a:ext uri="{FF2B5EF4-FFF2-40B4-BE49-F238E27FC236}">
                <a16:creationId xmlns:a16="http://schemas.microsoft.com/office/drawing/2014/main" id="{8980F03E-E2AF-40E9-AE12-8CC842C3EA37}"/>
              </a:ext>
            </a:extLst>
          </p:cNvPr>
          <p:cNvSpPr>
            <a:spLocks noChangeArrowheads="1"/>
          </p:cNvSpPr>
          <p:nvPr/>
        </p:nvSpPr>
        <p:spPr bwMode="auto">
          <a:xfrm>
            <a:off x="608834" y="1605065"/>
            <a:ext cx="10970496" cy="3976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2177"/>
          </a:p>
        </p:txBody>
      </p:sp>
      <p:pic>
        <p:nvPicPr>
          <p:cNvPr id="5123" name="Picture 3">
            <a:extLst>
              <a:ext uri="{FF2B5EF4-FFF2-40B4-BE49-F238E27FC236}">
                <a16:creationId xmlns:a16="http://schemas.microsoft.com/office/drawing/2014/main" id="{369F61DC-DC86-4394-BA6C-29E8548503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4299" y="989556"/>
            <a:ext cx="7678366" cy="55401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itle 5">
            <a:extLst>
              <a:ext uri="{FF2B5EF4-FFF2-40B4-BE49-F238E27FC236}">
                <a16:creationId xmlns:a16="http://schemas.microsoft.com/office/drawing/2014/main" id="{F9118AAF-ACC1-364C-BC1A-84C3D6ABB296}"/>
              </a:ext>
            </a:extLst>
          </p:cNvPr>
          <p:cNvSpPr>
            <a:spLocks noGrp="1"/>
          </p:cNvSpPr>
          <p:nvPr>
            <p:ph type="title"/>
          </p:nvPr>
        </p:nvSpPr>
        <p:spPr/>
        <p:txBody>
          <a:bodyPr/>
          <a:lstStyle/>
          <a:p>
            <a:r>
              <a:rPr lang="it-IT" dirty="0"/>
              <a:t>LDL-C </a:t>
            </a:r>
            <a:r>
              <a:rPr lang="it-IT" dirty="0" err="1"/>
              <a:t>Values</a:t>
            </a:r>
            <a:r>
              <a:rPr lang="it-IT" dirty="0"/>
              <a:t> in T2DM in the TECOS trial</a:t>
            </a:r>
            <a:endParaRPr lang="en-GB" dirty="0"/>
          </a:p>
        </p:txBody>
      </p:sp>
      <p:sp>
        <p:nvSpPr>
          <p:cNvPr id="4" name="Slide Number Placeholder 3">
            <a:extLst>
              <a:ext uri="{FF2B5EF4-FFF2-40B4-BE49-F238E27FC236}">
                <a16:creationId xmlns:a16="http://schemas.microsoft.com/office/drawing/2014/main" id="{9E7D148E-4B3E-344A-ADF3-8E8517A95ACE}"/>
              </a:ext>
            </a:extLst>
          </p:cNvPr>
          <p:cNvSpPr>
            <a:spLocks noGrp="1"/>
          </p:cNvSpPr>
          <p:nvPr>
            <p:ph type="sldNum" sz="quarter" idx="4"/>
          </p:nvPr>
        </p:nvSpPr>
        <p:spPr/>
        <p:txBody>
          <a:bodyPr/>
          <a:lstStyle/>
          <a:p>
            <a:fld id="{099F2900-506F-4648-B3DA-33A46370A951}" type="slidenum">
              <a:rPr lang="es-ES_tradnl" smtClean="0"/>
              <a:pPr/>
              <a:t>61</a:t>
            </a:fld>
            <a:endParaRPr lang="es-ES_tradnl" dirty="0"/>
          </a:p>
        </p:txBody>
      </p:sp>
      <p:sp>
        <p:nvSpPr>
          <p:cNvPr id="8" name="Content Placeholder 7">
            <a:extLst>
              <a:ext uri="{FF2B5EF4-FFF2-40B4-BE49-F238E27FC236}">
                <a16:creationId xmlns:a16="http://schemas.microsoft.com/office/drawing/2014/main" id="{598ACB6D-4CB8-2E4E-A991-F7ACA994C38C}"/>
              </a:ext>
            </a:extLst>
          </p:cNvPr>
          <p:cNvSpPr>
            <a:spLocks noGrp="1"/>
          </p:cNvSpPr>
          <p:nvPr>
            <p:ph sz="quarter" idx="15"/>
          </p:nvPr>
        </p:nvSpPr>
        <p:spPr/>
        <p:txBody>
          <a:bodyPr/>
          <a:lstStyle/>
          <a:p>
            <a:r>
              <a:rPr lang="en-GB" dirty="0"/>
              <a:t>LDL(-C), low-density lipoprotein (cholesterol); T2DM, type 2 diabetes mellitus</a:t>
            </a:r>
          </a:p>
          <a:p>
            <a:r>
              <a:rPr lang="en-GB" dirty="0"/>
              <a:t>De Ferrari GM, et al. Am Heart J. 2020;220:82-8</a:t>
            </a:r>
          </a:p>
        </p:txBody>
      </p:sp>
    </p:spTree>
    <p:extLst>
      <p:ext uri="{BB962C8B-B14F-4D97-AF65-F5344CB8AC3E}">
        <p14:creationId xmlns:p14="http://schemas.microsoft.com/office/powerpoint/2010/main" val="3541288195"/>
      </p:ext>
    </p:extLst>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a:extLst>
              <a:ext uri="{FF2B5EF4-FFF2-40B4-BE49-F238E27FC236}">
                <a16:creationId xmlns:a16="http://schemas.microsoft.com/office/drawing/2014/main" id="{7B419105-E322-465C-BD7C-CF2878DAC58F}"/>
              </a:ext>
            </a:extLst>
          </p:cNvPr>
          <p:cNvSpPr>
            <a:spLocks noChangeArrowheads="1"/>
          </p:cNvSpPr>
          <p:nvPr/>
        </p:nvSpPr>
        <p:spPr bwMode="auto">
          <a:xfrm>
            <a:off x="608834" y="272630"/>
            <a:ext cx="10970496" cy="1144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2177"/>
          </a:p>
        </p:txBody>
      </p:sp>
      <p:sp>
        <p:nvSpPr>
          <p:cNvPr id="8194" name="Rectangle 2">
            <a:extLst>
              <a:ext uri="{FF2B5EF4-FFF2-40B4-BE49-F238E27FC236}">
                <a16:creationId xmlns:a16="http://schemas.microsoft.com/office/drawing/2014/main" id="{41D714D4-6F56-432A-AD5D-A791C8E167DA}"/>
              </a:ext>
            </a:extLst>
          </p:cNvPr>
          <p:cNvSpPr>
            <a:spLocks noChangeArrowheads="1"/>
          </p:cNvSpPr>
          <p:nvPr/>
        </p:nvSpPr>
        <p:spPr bwMode="auto">
          <a:xfrm>
            <a:off x="608834" y="1605065"/>
            <a:ext cx="10970496" cy="3976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2177"/>
          </a:p>
        </p:txBody>
      </p:sp>
      <p:pic>
        <p:nvPicPr>
          <p:cNvPr id="8195" name="Picture 3">
            <a:extLst>
              <a:ext uri="{FF2B5EF4-FFF2-40B4-BE49-F238E27FC236}">
                <a16:creationId xmlns:a16="http://schemas.microsoft.com/office/drawing/2014/main" id="{EAA01F7E-9253-44AF-9373-083209D2EB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7648" y="944355"/>
            <a:ext cx="6969494" cy="45475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3">
            <a:extLst>
              <a:ext uri="{FF2B5EF4-FFF2-40B4-BE49-F238E27FC236}">
                <a16:creationId xmlns:a16="http://schemas.microsoft.com/office/drawing/2014/main" id="{BCC6D264-D81D-BDBD-058D-081705A9D6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4564" b="22986"/>
          <a:stretch/>
        </p:blipFill>
        <p:spPr bwMode="auto">
          <a:xfrm>
            <a:off x="407368" y="5068805"/>
            <a:ext cx="11050174" cy="11286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itle 6">
            <a:extLst>
              <a:ext uri="{FF2B5EF4-FFF2-40B4-BE49-F238E27FC236}">
                <a16:creationId xmlns:a16="http://schemas.microsoft.com/office/drawing/2014/main" id="{4EA1A006-4E40-9847-B825-F43A97A3D8E1}"/>
              </a:ext>
            </a:extLst>
          </p:cNvPr>
          <p:cNvSpPr>
            <a:spLocks noGrp="1"/>
          </p:cNvSpPr>
          <p:nvPr>
            <p:ph type="title"/>
          </p:nvPr>
        </p:nvSpPr>
        <p:spPr/>
        <p:txBody>
          <a:bodyPr/>
          <a:lstStyle/>
          <a:p>
            <a:r>
              <a:rPr lang="it-IT"/>
              <a:t>LDL-C Values in T2DM and Triple CV Endpoint</a:t>
            </a:r>
            <a:endParaRPr lang="en-GB" dirty="0"/>
          </a:p>
        </p:txBody>
      </p:sp>
      <p:sp>
        <p:nvSpPr>
          <p:cNvPr id="4" name="Slide Number Placeholder 3">
            <a:extLst>
              <a:ext uri="{FF2B5EF4-FFF2-40B4-BE49-F238E27FC236}">
                <a16:creationId xmlns:a16="http://schemas.microsoft.com/office/drawing/2014/main" id="{0C68E2A7-E021-DB4F-BEB4-04C63568B083}"/>
              </a:ext>
            </a:extLst>
          </p:cNvPr>
          <p:cNvSpPr>
            <a:spLocks noGrp="1"/>
          </p:cNvSpPr>
          <p:nvPr>
            <p:ph type="sldNum" sz="quarter" idx="4"/>
          </p:nvPr>
        </p:nvSpPr>
        <p:spPr/>
        <p:txBody>
          <a:bodyPr/>
          <a:lstStyle/>
          <a:p>
            <a:fld id="{099F2900-506F-4648-B3DA-33A46370A951}" type="slidenum">
              <a:rPr lang="es-ES_tradnl" smtClean="0"/>
              <a:pPr/>
              <a:t>62</a:t>
            </a:fld>
            <a:endParaRPr lang="es-ES_tradnl" dirty="0"/>
          </a:p>
        </p:txBody>
      </p:sp>
      <p:sp>
        <p:nvSpPr>
          <p:cNvPr id="9" name="Content Placeholder 8">
            <a:extLst>
              <a:ext uri="{FF2B5EF4-FFF2-40B4-BE49-F238E27FC236}">
                <a16:creationId xmlns:a16="http://schemas.microsoft.com/office/drawing/2014/main" id="{780B544F-7FEA-CD45-9BC7-00985EF41800}"/>
              </a:ext>
            </a:extLst>
          </p:cNvPr>
          <p:cNvSpPr>
            <a:spLocks noGrp="1"/>
          </p:cNvSpPr>
          <p:nvPr>
            <p:ph sz="quarter" idx="15"/>
          </p:nvPr>
        </p:nvSpPr>
        <p:spPr/>
        <p:txBody>
          <a:bodyPr/>
          <a:lstStyle/>
          <a:p>
            <a:r>
              <a:rPr lang="en-GB" dirty="0"/>
              <a:t>CV, cardiovascular; LDL(-C), low-density lipoprotein (cholesterol); MI, myocardial infarction; T2DM, type 2 diabetes mellitus</a:t>
            </a:r>
          </a:p>
          <a:p>
            <a:r>
              <a:rPr lang="en-GB" dirty="0"/>
              <a:t>De Ferrari GM, et al. Am Heart J. 2020;220:82-8</a:t>
            </a:r>
          </a:p>
        </p:txBody>
      </p:sp>
    </p:spTree>
    <p:extLst>
      <p:ext uri="{BB962C8B-B14F-4D97-AF65-F5344CB8AC3E}">
        <p14:creationId xmlns:p14="http://schemas.microsoft.com/office/powerpoint/2010/main" val="487010283"/>
      </p:ext>
    </p:extLst>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0ECC6186-284D-3344-9A87-2A04DDC5EB39}"/>
              </a:ext>
            </a:extLst>
          </p:cNvPr>
          <p:cNvSpPr>
            <a:spLocks noGrp="1"/>
          </p:cNvSpPr>
          <p:nvPr>
            <p:ph type="title"/>
          </p:nvPr>
        </p:nvSpPr>
        <p:spPr>
          <a:xfrm>
            <a:off x="619200" y="259200"/>
            <a:ext cx="10962000" cy="505504"/>
          </a:xfrm>
        </p:spPr>
        <p:txBody>
          <a:bodyPr/>
          <a:lstStyle/>
          <a:p>
            <a:r>
              <a:rPr lang="en-US" dirty="0"/>
              <a:t>Clinical Case: F.P. 38-year-old man</a:t>
            </a:r>
            <a:endParaRPr lang="en-GB" dirty="0"/>
          </a:p>
        </p:txBody>
      </p:sp>
      <p:sp>
        <p:nvSpPr>
          <p:cNvPr id="3" name="Slide Number Placeholder 2">
            <a:extLst>
              <a:ext uri="{FF2B5EF4-FFF2-40B4-BE49-F238E27FC236}">
                <a16:creationId xmlns:a16="http://schemas.microsoft.com/office/drawing/2014/main" id="{35312B7F-066D-F744-A8AD-EA3F2C54E7C7}"/>
              </a:ext>
            </a:extLst>
          </p:cNvPr>
          <p:cNvSpPr>
            <a:spLocks noGrp="1"/>
          </p:cNvSpPr>
          <p:nvPr>
            <p:ph type="sldNum" sz="quarter" idx="4"/>
          </p:nvPr>
        </p:nvSpPr>
        <p:spPr/>
        <p:txBody>
          <a:bodyPr/>
          <a:lstStyle/>
          <a:p>
            <a:fld id="{68D38F5C-D48A-4B52-844A-F8CF9C5D73EC}" type="slidenum">
              <a:rPr lang="es-ES" smtClean="0"/>
              <a:pPr/>
              <a:t>63</a:t>
            </a:fld>
            <a:endParaRPr lang="es-ES" dirty="0"/>
          </a:p>
        </p:txBody>
      </p:sp>
      <p:sp>
        <p:nvSpPr>
          <p:cNvPr id="23" name="Content Placeholder 22">
            <a:extLst>
              <a:ext uri="{FF2B5EF4-FFF2-40B4-BE49-F238E27FC236}">
                <a16:creationId xmlns:a16="http://schemas.microsoft.com/office/drawing/2014/main" id="{D9EFEC8B-F635-BB45-89EC-FCB91FC26DB9}"/>
              </a:ext>
            </a:extLst>
          </p:cNvPr>
          <p:cNvSpPr>
            <a:spLocks noGrp="1"/>
          </p:cNvSpPr>
          <p:nvPr>
            <p:ph sz="quarter" idx="15"/>
          </p:nvPr>
        </p:nvSpPr>
        <p:spPr>
          <a:xfrm>
            <a:off x="619200" y="6398680"/>
            <a:ext cx="10180339" cy="365125"/>
          </a:xfrm>
        </p:spPr>
        <p:txBody>
          <a:bodyPr/>
          <a:lstStyle/>
          <a:p>
            <a:r>
              <a:rPr lang="en-GB" sz="1200" dirty="0"/>
              <a:t>bpm, beats per minute; CCS, chronic coronary syndrome; CKD, chronic kidney disease; CV, cardiovascular; ECG, electrocardiogram; eGFR, estimated glomerular filtration rate; HbA1c, glycated haemoglobin A1C, ICA, internal carotid artery; IU, international units; LDL-C, low-density lipoprotein cholesterol; </a:t>
            </a:r>
            <a:br>
              <a:rPr lang="en-GB" sz="1200" dirty="0"/>
            </a:br>
            <a:r>
              <a:rPr lang="en-GB" sz="1200" dirty="0"/>
              <a:t>LVEF, left ventricular ejection fraction; msec, milliseconds; RBBB, right bundle branch block; SR, sinus rhythm; </a:t>
            </a:r>
            <a:r>
              <a:rPr lang="en-GB" sz="1200" dirty="0" err="1"/>
              <a:t>TnI</a:t>
            </a:r>
            <a:r>
              <a:rPr lang="en-GB" sz="1200" dirty="0"/>
              <a:t>, troponin I</a:t>
            </a:r>
          </a:p>
          <a:p>
            <a:endParaRPr lang="en-GB" dirty="0"/>
          </a:p>
          <a:p>
            <a:endParaRPr lang="en-GB" sz="1200" dirty="0"/>
          </a:p>
        </p:txBody>
      </p:sp>
      <p:sp>
        <p:nvSpPr>
          <p:cNvPr id="4" name="Content Placeholder 3">
            <a:extLst>
              <a:ext uri="{FF2B5EF4-FFF2-40B4-BE49-F238E27FC236}">
                <a16:creationId xmlns:a16="http://schemas.microsoft.com/office/drawing/2014/main" id="{0D1AF6C1-C52F-4E52-A6D1-F8830CDDCDFE}"/>
              </a:ext>
            </a:extLst>
          </p:cNvPr>
          <p:cNvSpPr>
            <a:spLocks noGrp="1"/>
          </p:cNvSpPr>
          <p:nvPr>
            <p:ph sz="quarter" idx="12"/>
          </p:nvPr>
        </p:nvSpPr>
        <p:spPr>
          <a:xfrm>
            <a:off x="620184" y="908720"/>
            <a:ext cx="11164448" cy="5112568"/>
          </a:xfrm>
        </p:spPr>
        <p:txBody>
          <a:bodyPr numCol="2"/>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500" b="1" i="0" strike="noStrike" kern="1200" cap="none" spc="0" normalizeH="0" baseline="0" noProof="0" dirty="0">
                <a:ln>
                  <a:noFill/>
                </a:ln>
                <a:effectLst/>
                <a:uLnTx/>
                <a:uFillTx/>
                <a:latin typeface="Arial" panose="020B0604020202020204" pitchFamily="34" charset="0"/>
                <a:cs typeface="Arial" panose="020B0604020202020204" pitchFamily="34" charset="0"/>
              </a:rPr>
              <a:t>CV risk factors:</a:t>
            </a:r>
          </a:p>
          <a:p>
            <a:pPr marR="0" lvl="0" algn="l" defTabSz="914400" rtl="0" eaLnBrk="1" fontAlgn="auto" latinLnBrk="0" hangingPunct="1">
              <a:lnSpc>
                <a:spcPct val="100000"/>
              </a:lnSpc>
              <a:spcBef>
                <a:spcPts val="0"/>
              </a:spcBef>
              <a:spcAft>
                <a:spcPts val="300"/>
              </a:spcAft>
              <a:buClrTx/>
              <a:buSzTx/>
              <a:tabLst/>
              <a:defRPr/>
            </a:pPr>
            <a:r>
              <a:rPr kumimoji="0" lang="en-GB" sz="1500" b="0" i="0" strike="noStrike" kern="1200" cap="none" spc="0" normalizeH="0" baseline="0" noProof="0" dirty="0">
                <a:ln>
                  <a:noFill/>
                </a:ln>
                <a:effectLst/>
                <a:uLnTx/>
                <a:uFillTx/>
                <a:latin typeface="Arial" panose="020B0604020202020204" pitchFamily="34" charset="0"/>
                <a:cs typeface="Arial" panose="020B0604020202020204" pitchFamily="34" charset="0"/>
              </a:rPr>
              <a:t>Young-onset T2DM</a:t>
            </a:r>
          </a:p>
          <a:p>
            <a:pPr marR="0" lvl="0" algn="l" defTabSz="914400" rtl="0" eaLnBrk="1" fontAlgn="auto" latinLnBrk="0" hangingPunct="1">
              <a:lnSpc>
                <a:spcPct val="100000"/>
              </a:lnSpc>
              <a:spcBef>
                <a:spcPts val="0"/>
              </a:spcBef>
              <a:spcAft>
                <a:spcPts val="300"/>
              </a:spcAft>
              <a:buClrTx/>
              <a:buSzTx/>
              <a:tabLst/>
              <a:defRPr/>
            </a:pPr>
            <a:r>
              <a:rPr kumimoji="0" lang="en-GB" sz="1500" b="0" i="0" strike="noStrike" kern="1200" cap="none" spc="0" normalizeH="0" baseline="0" noProof="0" dirty="0">
                <a:ln>
                  <a:noFill/>
                </a:ln>
                <a:effectLst/>
                <a:uLnTx/>
                <a:uFillTx/>
                <a:latin typeface="Arial" panose="020B0604020202020204" pitchFamily="34" charset="0"/>
                <a:cs typeface="Arial" panose="020B0604020202020204" pitchFamily="34" charset="0"/>
              </a:rPr>
              <a:t>Previous smoker</a:t>
            </a:r>
          </a:p>
          <a:p>
            <a:pPr marR="0" lvl="0" algn="l" defTabSz="914400" rtl="0" eaLnBrk="1" fontAlgn="auto" latinLnBrk="0" hangingPunct="1">
              <a:lnSpc>
                <a:spcPct val="100000"/>
              </a:lnSpc>
              <a:spcBef>
                <a:spcPts val="0"/>
              </a:spcBef>
              <a:spcAft>
                <a:spcPts val="300"/>
              </a:spcAft>
              <a:buClrTx/>
              <a:buSzTx/>
              <a:tabLst/>
              <a:defRPr/>
            </a:pPr>
            <a:r>
              <a:rPr lang="en-GB" sz="1500" dirty="0">
                <a:cs typeface="Arial" panose="020B0604020202020204" pitchFamily="34" charset="0"/>
              </a:rPr>
              <a:t>Dyslipidaemia</a:t>
            </a:r>
            <a:endParaRPr kumimoji="0" lang="en-GB" sz="1500" b="0" i="0"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300"/>
              </a:spcAft>
              <a:buClrTx/>
              <a:buSzTx/>
              <a:tabLst/>
              <a:defRPr/>
            </a:pPr>
            <a:r>
              <a:rPr lang="en-GB" sz="1500" dirty="0">
                <a:cs typeface="Arial" panose="020B0604020202020204" pitchFamily="34" charset="0"/>
              </a:rPr>
              <a:t>O</a:t>
            </a:r>
            <a:r>
              <a:rPr kumimoji="0" lang="en-GB" sz="1500" b="0" i="0" strike="noStrike" kern="1200" cap="none" spc="0" normalizeH="0" baseline="0" noProof="0" dirty="0" err="1">
                <a:ln>
                  <a:noFill/>
                </a:ln>
                <a:effectLst/>
                <a:uLnTx/>
                <a:uFillTx/>
                <a:latin typeface="Arial" panose="020B0604020202020204" pitchFamily="34" charset="0"/>
                <a:cs typeface="Arial" panose="020B0604020202020204" pitchFamily="34" charset="0"/>
              </a:rPr>
              <a:t>besity</a:t>
            </a:r>
            <a:endParaRPr kumimoji="0" lang="en-GB" sz="1500" b="1" i="0"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300"/>
              </a:spcAft>
              <a:buClrTx/>
              <a:buSzTx/>
              <a:buFontTx/>
              <a:buNone/>
              <a:tabLst/>
              <a:defRPr/>
            </a:pPr>
            <a:r>
              <a:rPr kumimoji="0" lang="en-GB" sz="1500" b="1" i="0" strike="noStrike" kern="1200" cap="none" spc="0" normalizeH="0" baseline="0" noProof="0" dirty="0">
                <a:ln>
                  <a:noFill/>
                </a:ln>
                <a:effectLst/>
                <a:uLnTx/>
                <a:uFillTx/>
                <a:latin typeface="Arial" panose="020B0604020202020204" pitchFamily="34" charset="0"/>
                <a:cs typeface="Arial" panose="020B0604020202020204" pitchFamily="34" charset="0"/>
              </a:rPr>
              <a:t>Medical history:</a:t>
            </a:r>
          </a:p>
          <a:p>
            <a:pPr marR="0" lvl="0" algn="l" defTabSz="914400" rtl="0" eaLnBrk="1" fontAlgn="auto" latinLnBrk="0" hangingPunct="1">
              <a:lnSpc>
                <a:spcPct val="100000"/>
              </a:lnSpc>
              <a:spcBef>
                <a:spcPts val="0"/>
              </a:spcBef>
              <a:spcAft>
                <a:spcPts val="300"/>
              </a:spcAft>
              <a:buClrTx/>
              <a:buSzTx/>
              <a:tabLst/>
              <a:defRPr/>
            </a:pPr>
            <a:r>
              <a:rPr kumimoji="0" lang="en-GB" sz="1500" b="0" i="0" strike="noStrike" kern="1200" cap="none" spc="0" normalizeH="0" baseline="0" noProof="0" dirty="0">
                <a:ln>
                  <a:noFill/>
                </a:ln>
                <a:effectLst/>
                <a:uLnTx/>
                <a:uFillTx/>
                <a:latin typeface="Arial" panose="020B0604020202020204" pitchFamily="34" charset="0"/>
                <a:cs typeface="Arial" panose="020B0604020202020204" pitchFamily="34" charset="0"/>
              </a:rPr>
              <a:t>CKD (eGFR 59 mL/min)</a:t>
            </a:r>
          </a:p>
          <a:p>
            <a:pPr marR="0" lvl="0" algn="l" defTabSz="914400" rtl="0" eaLnBrk="1" fontAlgn="auto" latinLnBrk="0" hangingPunct="1">
              <a:lnSpc>
                <a:spcPct val="100000"/>
              </a:lnSpc>
              <a:spcBef>
                <a:spcPts val="0"/>
              </a:spcBef>
              <a:spcAft>
                <a:spcPts val="300"/>
              </a:spcAft>
              <a:buClrTx/>
              <a:buSzTx/>
              <a:tabLst/>
              <a:defRPr/>
            </a:pPr>
            <a:r>
              <a:rPr kumimoji="0" lang="en-GB" sz="1500" b="0" i="0" strike="noStrike" kern="1200" cap="none" spc="0" normalizeH="0" baseline="0" noProof="0" dirty="0">
                <a:ln>
                  <a:noFill/>
                </a:ln>
                <a:effectLst/>
                <a:uLnTx/>
                <a:uFillTx/>
                <a:latin typeface="Arial" panose="020B0604020202020204" pitchFamily="34" charset="0"/>
                <a:cs typeface="Arial" panose="020B0604020202020204" pitchFamily="34" charset="0"/>
              </a:rPr>
              <a:t>Personality disorder </a:t>
            </a:r>
            <a:br>
              <a:rPr kumimoji="0" lang="en-GB" sz="1500" b="0" i="0" strike="noStrike" kern="1200" cap="none" spc="0" normalizeH="0" baseline="0" noProof="0" dirty="0">
                <a:ln>
                  <a:noFill/>
                </a:ln>
                <a:effectLst/>
                <a:uLnTx/>
                <a:uFillTx/>
                <a:latin typeface="Arial" panose="020B0604020202020204" pitchFamily="34" charset="0"/>
                <a:cs typeface="Arial" panose="020B0604020202020204" pitchFamily="34" charset="0"/>
              </a:rPr>
            </a:br>
            <a:r>
              <a:rPr kumimoji="0" lang="en-GB" sz="1500" b="0" i="0" strike="noStrike" kern="1200" cap="none" spc="0" normalizeH="0" baseline="0" noProof="0" dirty="0">
                <a:ln>
                  <a:noFill/>
                </a:ln>
                <a:effectLst/>
                <a:uLnTx/>
                <a:uFillTx/>
                <a:latin typeface="Arial" panose="020B0604020202020204" pitchFamily="34" charset="0"/>
                <a:cs typeface="Arial" panose="020B0604020202020204" pitchFamily="34" charset="0"/>
              </a:rPr>
              <a:t>(negative thinking about future and death)</a:t>
            </a:r>
          </a:p>
          <a:p>
            <a:pPr marR="0" lvl="0" algn="l" defTabSz="914400" rtl="0" eaLnBrk="1" fontAlgn="auto" latinLnBrk="0" hangingPunct="1">
              <a:lnSpc>
                <a:spcPct val="100000"/>
              </a:lnSpc>
              <a:spcBef>
                <a:spcPts val="0"/>
              </a:spcBef>
              <a:spcAft>
                <a:spcPts val="300"/>
              </a:spcAft>
              <a:buClrTx/>
              <a:buSzTx/>
              <a:tabLst/>
              <a:defRPr/>
            </a:pPr>
            <a:r>
              <a:rPr lang="en-GB" sz="1500" dirty="0">
                <a:cs typeface="Arial" panose="020B0604020202020204" pitchFamily="34" charset="0"/>
              </a:rPr>
              <a:t>S</a:t>
            </a:r>
            <a:r>
              <a:rPr kumimoji="0" lang="en-GB" sz="1500" b="0" i="0" strike="noStrike" kern="1200" cap="none" spc="0" normalizeH="0" baseline="0" noProof="0" dirty="0" err="1">
                <a:ln>
                  <a:noFill/>
                </a:ln>
                <a:effectLst/>
                <a:uLnTx/>
                <a:uFillTx/>
                <a:latin typeface="Arial" panose="020B0604020202020204" pitchFamily="34" charset="0"/>
                <a:cs typeface="Arial" panose="020B0604020202020204" pitchFamily="34" charset="0"/>
              </a:rPr>
              <a:t>eizures</a:t>
            </a:r>
            <a:endParaRPr kumimoji="0" lang="en-GB" sz="1500" b="0" i="0"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300"/>
              </a:spcAft>
              <a:buClrTx/>
              <a:buSzTx/>
              <a:tabLst/>
              <a:defRPr/>
            </a:pPr>
            <a:r>
              <a:rPr kumimoji="0" lang="en-GB" sz="1500" b="0" i="0" strike="noStrike" kern="1200" cap="none" spc="0" normalizeH="0" baseline="0" noProof="0" dirty="0">
                <a:ln>
                  <a:noFill/>
                </a:ln>
                <a:effectLst/>
                <a:uLnTx/>
                <a:uFillTx/>
                <a:latin typeface="Arial" panose="020B0604020202020204" pitchFamily="34" charset="0"/>
                <a:cs typeface="Arial" panose="020B0604020202020204" pitchFamily="34" charset="0"/>
              </a:rPr>
              <a:t>Left ICA stenosis: 50%</a:t>
            </a:r>
            <a:endParaRPr kumimoji="0" lang="en-GB" sz="1500" b="1" i="0"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300"/>
              </a:spcAft>
              <a:buClrTx/>
              <a:buSzTx/>
              <a:buFontTx/>
              <a:buNone/>
              <a:tabLst/>
              <a:defRPr/>
            </a:pPr>
            <a:r>
              <a:rPr kumimoji="0" lang="en-GB" sz="1500" b="1" i="0" strike="noStrike" kern="1200" cap="none" spc="0" normalizeH="0" baseline="0" noProof="0" dirty="0">
                <a:ln>
                  <a:noFill/>
                </a:ln>
                <a:effectLst/>
                <a:uLnTx/>
                <a:uFillTx/>
                <a:latin typeface="Arial" panose="020B0604020202020204" pitchFamily="34" charset="0"/>
                <a:cs typeface="Arial" panose="020B0604020202020204" pitchFamily="34" charset="0"/>
              </a:rPr>
              <a:t>Therapy: </a:t>
            </a:r>
          </a:p>
          <a:p>
            <a:pPr>
              <a:lnSpc>
                <a:spcPct val="100000"/>
              </a:lnSpc>
              <a:spcBef>
                <a:spcPts val="0"/>
              </a:spcBef>
              <a:spcAft>
                <a:spcPts val="300"/>
              </a:spcAft>
              <a:defRPr/>
            </a:pPr>
            <a:r>
              <a:rPr lang="en-GB" sz="1500" dirty="0">
                <a:cs typeface="Arial" panose="020B0604020202020204" pitchFamily="34" charset="0"/>
              </a:rPr>
              <a:t>Pantoprazole 20 mg</a:t>
            </a:r>
          </a:p>
          <a:p>
            <a:pPr>
              <a:lnSpc>
                <a:spcPct val="100000"/>
              </a:lnSpc>
              <a:spcBef>
                <a:spcPts val="0"/>
              </a:spcBef>
              <a:spcAft>
                <a:spcPts val="300"/>
              </a:spcAft>
              <a:defRPr/>
            </a:pPr>
            <a:r>
              <a:rPr lang="en-GB" sz="1500" dirty="0">
                <a:cs typeface="Arial" panose="020B0604020202020204" pitchFamily="34" charset="0"/>
              </a:rPr>
              <a:t>Acetylsalicylic acid 100 mg</a:t>
            </a:r>
          </a:p>
          <a:p>
            <a:pPr>
              <a:lnSpc>
                <a:spcPct val="100000"/>
              </a:lnSpc>
              <a:spcBef>
                <a:spcPts val="0"/>
              </a:spcBef>
              <a:spcAft>
                <a:spcPts val="300"/>
              </a:spcAft>
              <a:defRPr/>
            </a:pPr>
            <a:r>
              <a:rPr lang="en-GB" sz="1500" dirty="0">
                <a:cs typeface="Arial" panose="020B0604020202020204" pitchFamily="34" charset="0"/>
              </a:rPr>
              <a:t>Bisoprolol 2.5 mg</a:t>
            </a:r>
          </a:p>
          <a:p>
            <a:pPr>
              <a:lnSpc>
                <a:spcPct val="100000"/>
              </a:lnSpc>
              <a:spcBef>
                <a:spcPts val="0"/>
              </a:spcBef>
              <a:spcAft>
                <a:spcPts val="300"/>
              </a:spcAft>
              <a:defRPr/>
            </a:pPr>
            <a:r>
              <a:rPr lang="en-GB" sz="1500" dirty="0">
                <a:cs typeface="Arial" panose="020B0604020202020204" pitchFamily="34" charset="0"/>
              </a:rPr>
              <a:t>Rosuvastatin 20 mg</a:t>
            </a:r>
          </a:p>
          <a:p>
            <a:pPr>
              <a:lnSpc>
                <a:spcPct val="100000"/>
              </a:lnSpc>
              <a:spcBef>
                <a:spcPts val="0"/>
              </a:spcBef>
              <a:spcAft>
                <a:spcPts val="300"/>
              </a:spcAft>
              <a:defRPr/>
            </a:pPr>
            <a:r>
              <a:rPr lang="en-GB" sz="1500" dirty="0">
                <a:cs typeface="Arial" panose="020B0604020202020204" pitchFamily="34" charset="0"/>
              </a:rPr>
              <a:t>Insulin (30 + 15 + 20 IU + slow 34 IU)</a:t>
            </a:r>
          </a:p>
          <a:p>
            <a:pPr>
              <a:lnSpc>
                <a:spcPct val="100000"/>
              </a:lnSpc>
              <a:spcBef>
                <a:spcPts val="0"/>
              </a:spcBef>
              <a:spcAft>
                <a:spcPts val="300"/>
              </a:spcAft>
              <a:defRPr/>
            </a:pPr>
            <a:r>
              <a:rPr lang="en-GB" sz="1500" dirty="0">
                <a:cs typeface="Arial" panose="020B0604020202020204" pitchFamily="34" charset="0"/>
              </a:rPr>
              <a:t>Neurological drugs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500" b="1" i="0" strike="noStrike" kern="1200" cap="none" spc="0" normalizeH="0" baseline="0" noProof="0" dirty="0">
                <a:ln>
                  <a:noFill/>
                </a:ln>
                <a:effectLst/>
                <a:uLnTx/>
                <a:uFillTx/>
                <a:latin typeface="Arial" panose="020B0604020202020204" pitchFamily="34" charset="0"/>
                <a:cs typeface="Arial" panose="020B0604020202020204" pitchFamily="34" charset="0"/>
              </a:rPr>
              <a:t>Clinical presentation:</a:t>
            </a:r>
          </a:p>
          <a:p>
            <a:pPr marR="0" lvl="0" fontAlgn="auto">
              <a:lnSpc>
                <a:spcPct val="100000"/>
              </a:lnSpc>
              <a:spcBef>
                <a:spcPts val="0"/>
              </a:spcBef>
              <a:spcAft>
                <a:spcPts val="300"/>
              </a:spcAft>
              <a:buClrTx/>
              <a:buSzTx/>
              <a:tabLst/>
              <a:defRPr/>
            </a:pPr>
            <a:r>
              <a:rPr lang="en-GB" sz="1500" dirty="0">
                <a:cs typeface="Arial" panose="020B0604020202020204" pitchFamily="34" charset="0"/>
              </a:rPr>
              <a:t>CCS (effort angina; CCS II)</a:t>
            </a:r>
          </a:p>
          <a:p>
            <a:pPr marR="0" lvl="0" fontAlgn="auto">
              <a:lnSpc>
                <a:spcPct val="100000"/>
              </a:lnSpc>
              <a:spcBef>
                <a:spcPts val="0"/>
              </a:spcBef>
              <a:spcAft>
                <a:spcPts val="300"/>
              </a:spcAft>
              <a:buClrTx/>
              <a:buSzTx/>
              <a:tabLst/>
              <a:defRPr/>
            </a:pPr>
            <a:r>
              <a:rPr lang="en-GB" sz="1500" dirty="0">
                <a:cs typeface="Arial" panose="020B0604020202020204" pitchFamily="34" charset="0"/>
              </a:rPr>
              <a:t>Progressive worsening angina</a:t>
            </a:r>
          </a:p>
          <a:p>
            <a:pPr marR="0" lvl="0" fontAlgn="auto">
              <a:lnSpc>
                <a:spcPct val="100000"/>
              </a:lnSpc>
              <a:spcBef>
                <a:spcPts val="0"/>
              </a:spcBef>
              <a:spcAft>
                <a:spcPts val="300"/>
              </a:spcAft>
              <a:buClrTx/>
              <a:buSzTx/>
              <a:tabLst/>
              <a:defRPr/>
            </a:pPr>
            <a:r>
              <a:rPr lang="en-GB" sz="1500" dirty="0">
                <a:cs typeface="Arial" panose="020B0604020202020204" pitchFamily="34" charset="0"/>
              </a:rPr>
              <a:t>LVEF: 55%</a:t>
            </a:r>
          </a:p>
          <a:p>
            <a:pPr marR="0" lvl="0" fontAlgn="auto">
              <a:lnSpc>
                <a:spcPct val="100000"/>
              </a:lnSpc>
              <a:spcBef>
                <a:spcPts val="0"/>
              </a:spcBef>
              <a:spcAft>
                <a:spcPts val="300"/>
              </a:spcAft>
              <a:buClrTx/>
              <a:buSzTx/>
              <a:tabLst/>
              <a:defRPr/>
            </a:pPr>
            <a:r>
              <a:rPr lang="en-GB" sz="1500" dirty="0">
                <a:cs typeface="Arial" panose="020B0604020202020204" pitchFamily="34" charset="0"/>
              </a:rPr>
              <a:t>Hypokinesia inferior septum </a:t>
            </a:r>
            <a:br>
              <a:rPr lang="en-GB" sz="1500" dirty="0">
                <a:cs typeface="Arial" panose="020B0604020202020204" pitchFamily="34" charset="0"/>
              </a:rPr>
            </a:br>
            <a:r>
              <a:rPr lang="en-GB" sz="1500" dirty="0">
                <a:cs typeface="Arial" panose="020B0604020202020204" pitchFamily="34" charset="0"/>
              </a:rPr>
              <a:t>mid-basal inferior wall</a:t>
            </a:r>
          </a:p>
          <a:p>
            <a:pPr marR="0" lvl="0" fontAlgn="auto">
              <a:lnSpc>
                <a:spcPct val="100000"/>
              </a:lnSpc>
              <a:spcBef>
                <a:spcPts val="0"/>
              </a:spcBef>
              <a:spcAft>
                <a:spcPts val="300"/>
              </a:spcAft>
              <a:buClrTx/>
              <a:buSzTx/>
              <a:tabLst/>
              <a:defRPr/>
            </a:pPr>
            <a:r>
              <a:rPr lang="en-GB" sz="1500" dirty="0">
                <a:cs typeface="Arial" panose="020B0604020202020204" pitchFamily="34" charset="0"/>
              </a:rPr>
              <a:t>Negative </a:t>
            </a:r>
            <a:r>
              <a:rPr lang="en-GB" sz="1500" dirty="0" err="1">
                <a:cs typeface="Arial" panose="020B0604020202020204" pitchFamily="34" charset="0"/>
              </a:rPr>
              <a:t>TnI</a:t>
            </a:r>
            <a:endParaRPr lang="en-GB" sz="1500" dirty="0">
              <a:cs typeface="Arial" panose="020B0604020202020204" pitchFamily="34" charset="0"/>
            </a:endParaRPr>
          </a:p>
          <a:p>
            <a:pPr marR="0" lvl="0" fontAlgn="auto">
              <a:lnSpc>
                <a:spcPct val="100000"/>
              </a:lnSpc>
              <a:spcBef>
                <a:spcPts val="0"/>
              </a:spcBef>
              <a:spcAft>
                <a:spcPts val="300"/>
              </a:spcAft>
              <a:buClrTx/>
              <a:buSzTx/>
              <a:tabLst/>
              <a:defRPr/>
            </a:pPr>
            <a:r>
              <a:rPr lang="en-GB" sz="1500" dirty="0">
                <a:cs typeface="Arial" panose="020B0604020202020204" pitchFamily="34" charset="0"/>
              </a:rPr>
              <a:t>Glycaemia: 292 mg/dL</a:t>
            </a:r>
          </a:p>
          <a:p>
            <a:pPr marR="0" lvl="0" fontAlgn="auto">
              <a:lnSpc>
                <a:spcPct val="100000"/>
              </a:lnSpc>
              <a:spcBef>
                <a:spcPts val="0"/>
              </a:spcBef>
              <a:spcAft>
                <a:spcPts val="300"/>
              </a:spcAft>
              <a:buClrTx/>
              <a:buSzTx/>
              <a:tabLst/>
              <a:defRPr/>
            </a:pPr>
            <a:r>
              <a:rPr lang="en-GB" sz="1500" dirty="0">
                <a:cs typeface="Arial" panose="020B0604020202020204" pitchFamily="34" charset="0"/>
              </a:rPr>
              <a:t>Hb1Ac: 7.8%</a:t>
            </a:r>
          </a:p>
          <a:p>
            <a:pPr marR="0" lvl="0" fontAlgn="auto">
              <a:lnSpc>
                <a:spcPct val="100000"/>
              </a:lnSpc>
              <a:spcBef>
                <a:spcPts val="0"/>
              </a:spcBef>
              <a:spcAft>
                <a:spcPts val="300"/>
              </a:spcAft>
              <a:buClrTx/>
              <a:buSzTx/>
              <a:tabLst/>
              <a:defRPr/>
            </a:pPr>
            <a:r>
              <a:rPr lang="en-GB" sz="1500" dirty="0">
                <a:cs typeface="Arial" panose="020B0604020202020204" pitchFamily="34" charset="0"/>
              </a:rPr>
              <a:t>Haemoglobin: 15.5 g/L</a:t>
            </a:r>
          </a:p>
          <a:p>
            <a:pPr marR="0" lvl="0" fontAlgn="auto">
              <a:lnSpc>
                <a:spcPct val="100000"/>
              </a:lnSpc>
              <a:spcBef>
                <a:spcPts val="0"/>
              </a:spcBef>
              <a:spcAft>
                <a:spcPts val="300"/>
              </a:spcAft>
              <a:buClrTx/>
              <a:buSzTx/>
              <a:tabLst/>
              <a:defRPr/>
            </a:pPr>
            <a:r>
              <a:rPr lang="en-GB" sz="1500" dirty="0">
                <a:cs typeface="Arial" panose="020B0604020202020204" pitchFamily="34" charset="0"/>
              </a:rPr>
              <a:t>LDL-C: 96 mg/dL</a:t>
            </a:r>
          </a:p>
          <a:p>
            <a:pPr marR="0" lvl="0" fontAlgn="auto">
              <a:lnSpc>
                <a:spcPct val="100000"/>
              </a:lnSpc>
              <a:spcBef>
                <a:spcPts val="0"/>
              </a:spcBef>
              <a:spcAft>
                <a:spcPts val="300"/>
              </a:spcAft>
              <a:buClrTx/>
              <a:buSzTx/>
              <a:tabLst/>
              <a:defRPr/>
            </a:pPr>
            <a:r>
              <a:rPr lang="en-GB" sz="1500" dirty="0">
                <a:cs typeface="Arial" panose="020B0604020202020204" pitchFamily="34" charset="0"/>
              </a:rPr>
              <a:t>ECG:</a:t>
            </a:r>
          </a:p>
          <a:p>
            <a:pPr lvl="1">
              <a:lnSpc>
                <a:spcPct val="100000"/>
              </a:lnSpc>
              <a:spcBef>
                <a:spcPts val="0"/>
              </a:spcBef>
              <a:spcAft>
                <a:spcPts val="300"/>
              </a:spcAft>
              <a:buFont typeface="Arial" panose="020B0604020202020204" pitchFamily="34" charset="0"/>
              <a:buChar char="–"/>
              <a:defRPr/>
            </a:pPr>
            <a:r>
              <a:rPr lang="en-GB" sz="1500" dirty="0">
                <a:cs typeface="Arial" panose="020B0604020202020204" pitchFamily="34" charset="0"/>
              </a:rPr>
              <a:t>SR: 77 bpm</a:t>
            </a:r>
          </a:p>
          <a:p>
            <a:pPr lvl="1">
              <a:lnSpc>
                <a:spcPct val="100000"/>
              </a:lnSpc>
              <a:spcBef>
                <a:spcPts val="0"/>
              </a:spcBef>
              <a:spcAft>
                <a:spcPts val="300"/>
              </a:spcAft>
              <a:buFont typeface="Arial" panose="020B0604020202020204" pitchFamily="34" charset="0"/>
              <a:buChar char="–"/>
              <a:defRPr/>
            </a:pPr>
            <a:r>
              <a:rPr lang="en-GB" sz="1500" dirty="0">
                <a:cs typeface="Arial" panose="020B0604020202020204" pitchFamily="34" charset="0"/>
              </a:rPr>
              <a:t>PQ interval: 160 msec</a:t>
            </a:r>
          </a:p>
          <a:p>
            <a:pPr lvl="1">
              <a:lnSpc>
                <a:spcPct val="100000"/>
              </a:lnSpc>
              <a:spcBef>
                <a:spcPts val="0"/>
              </a:spcBef>
              <a:spcAft>
                <a:spcPts val="300"/>
              </a:spcAft>
              <a:buFont typeface="Arial" panose="020B0604020202020204" pitchFamily="34" charset="0"/>
              <a:buChar char="–"/>
              <a:defRPr/>
            </a:pPr>
            <a:r>
              <a:rPr lang="en-GB" sz="1500" dirty="0">
                <a:cs typeface="Arial" panose="020B0604020202020204" pitchFamily="34" charset="0"/>
              </a:rPr>
              <a:t>QRS: 110 msec (incomplete RBBB)</a:t>
            </a:r>
          </a:p>
          <a:p>
            <a:pPr lvl="1">
              <a:lnSpc>
                <a:spcPct val="100000"/>
              </a:lnSpc>
              <a:spcBef>
                <a:spcPts val="0"/>
              </a:spcBef>
              <a:spcAft>
                <a:spcPts val="300"/>
              </a:spcAft>
              <a:buFont typeface="Arial" panose="020B0604020202020204" pitchFamily="34" charset="0"/>
              <a:buChar char="–"/>
              <a:defRPr/>
            </a:pPr>
            <a:r>
              <a:rPr lang="en-GB" sz="1500" dirty="0" err="1">
                <a:cs typeface="Arial" panose="020B0604020202020204" pitchFamily="34" charset="0"/>
              </a:rPr>
              <a:t>Aspecific</a:t>
            </a:r>
            <a:r>
              <a:rPr lang="en-GB" sz="1500" dirty="0">
                <a:cs typeface="Arial" panose="020B0604020202020204" pitchFamily="34" charset="0"/>
              </a:rPr>
              <a:t> repolarization</a:t>
            </a:r>
          </a:p>
          <a:p>
            <a:endParaRPr lang="en-HU" sz="1500" dirty="0"/>
          </a:p>
        </p:txBody>
      </p:sp>
    </p:spTree>
    <p:extLst>
      <p:ext uri="{BB962C8B-B14F-4D97-AF65-F5344CB8AC3E}">
        <p14:creationId xmlns:p14="http://schemas.microsoft.com/office/powerpoint/2010/main" val="779280454"/>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it-IT" dirty="0"/>
              <a:t>Fourier Study: single vessel vs </a:t>
            </a:r>
            <a:r>
              <a:rPr lang="it-IT" dirty="0" err="1"/>
              <a:t>multivessel</a:t>
            </a:r>
            <a:r>
              <a:rPr lang="it-IT" dirty="0"/>
              <a:t> </a:t>
            </a:r>
            <a:r>
              <a:rPr lang="it-IT" dirty="0" err="1"/>
              <a:t>disease</a:t>
            </a:r>
            <a:endParaRPr lang="en-GB" dirty="0"/>
          </a:p>
        </p:txBody>
      </p:sp>
      <p:sp>
        <p:nvSpPr>
          <p:cNvPr id="4" name="Slide Number Placeholder 3">
            <a:extLst>
              <a:ext uri="{FF2B5EF4-FFF2-40B4-BE49-F238E27FC236}">
                <a16:creationId xmlns:a16="http://schemas.microsoft.com/office/drawing/2014/main" id="{DE7A71A8-523B-1D43-9028-0C6C368464EA}"/>
              </a:ext>
            </a:extLst>
          </p:cNvPr>
          <p:cNvSpPr>
            <a:spLocks noGrp="1"/>
          </p:cNvSpPr>
          <p:nvPr>
            <p:ph type="sldNum" sz="quarter" idx="4"/>
          </p:nvPr>
        </p:nvSpPr>
        <p:spPr/>
        <p:txBody>
          <a:bodyPr/>
          <a:lstStyle/>
          <a:p>
            <a:fld id="{68D38F5C-D48A-4B52-844A-F8CF9C5D73EC}" type="slidenum">
              <a:rPr lang="es-ES" smtClean="0"/>
              <a:pPr/>
              <a:t>64</a:t>
            </a:fld>
            <a:endParaRPr lang="es-ES" dirty="0"/>
          </a:p>
        </p:txBody>
      </p:sp>
      <p:sp>
        <p:nvSpPr>
          <p:cNvPr id="14" name="Content Placeholder 13">
            <a:extLst>
              <a:ext uri="{FF2B5EF4-FFF2-40B4-BE49-F238E27FC236}">
                <a16:creationId xmlns:a16="http://schemas.microsoft.com/office/drawing/2014/main" id="{07A922A4-FF28-284F-994F-8FECF4CB284C}"/>
              </a:ext>
            </a:extLst>
          </p:cNvPr>
          <p:cNvSpPr>
            <a:spLocks noGrp="1"/>
          </p:cNvSpPr>
          <p:nvPr>
            <p:ph sz="quarter" idx="15"/>
          </p:nvPr>
        </p:nvSpPr>
        <p:spPr/>
        <p:txBody>
          <a:bodyPr/>
          <a:lstStyle/>
          <a:p>
            <a:r>
              <a:rPr lang="en-GB" dirty="0"/>
              <a:t>CV, cardiovascular; HR, hazard ratio; MI. myocardial infarction; NNT, number needed to treat; RRR, relative risk reduction</a:t>
            </a:r>
          </a:p>
          <a:p>
            <a:r>
              <a:rPr lang="en-GB" dirty="0"/>
              <a:t>Adapted from </a:t>
            </a:r>
            <a:r>
              <a:rPr lang="en-GB" dirty="0" err="1"/>
              <a:t>Sabatine</a:t>
            </a:r>
            <a:r>
              <a:rPr lang="en-GB" dirty="0"/>
              <a:t> MS, et al</a:t>
            </a:r>
            <a:r>
              <a:rPr lang="en-US" altLang="en-US" dirty="0"/>
              <a:t>. Circulation. 2018;138:756-66</a:t>
            </a:r>
            <a:endParaRPr lang="en-GB" dirty="0"/>
          </a:p>
        </p:txBody>
      </p:sp>
      <p:sp>
        <p:nvSpPr>
          <p:cNvPr id="5" name="Text Box 27">
            <a:extLst>
              <a:ext uri="{FF2B5EF4-FFF2-40B4-BE49-F238E27FC236}">
                <a16:creationId xmlns:a16="http://schemas.microsoft.com/office/drawing/2014/main" id="{CD1FFCF8-7C10-D9F8-75C1-F21CB736BAC7}"/>
              </a:ext>
            </a:extLst>
          </p:cNvPr>
          <p:cNvSpPr txBox="1">
            <a:spLocks noChangeArrowheads="1"/>
          </p:cNvSpPr>
          <p:nvPr/>
        </p:nvSpPr>
        <p:spPr bwMode="auto">
          <a:xfrm>
            <a:off x="4875434" y="5794049"/>
            <a:ext cx="2598788" cy="307777"/>
          </a:xfrm>
          <a:prstGeom prst="rect">
            <a:avLst/>
          </a:prstGeom>
          <a:noFill/>
          <a:ln w="9525">
            <a:noFill/>
            <a:miter lim="800000"/>
            <a:headEnd/>
            <a:tailEnd/>
          </a:ln>
        </p:spPr>
        <p:txBody>
          <a:bodyPr wrap="none">
            <a:spAutoFit/>
          </a:bodyPr>
          <a:lstStyle/>
          <a:p>
            <a:pPr algn="ctr" defTabSz="914353" fontAlgn="auto">
              <a:spcBef>
                <a:spcPts val="0"/>
              </a:spcBef>
              <a:spcAft>
                <a:spcPts val="0"/>
              </a:spcAft>
              <a:defRPr/>
            </a:pPr>
            <a:r>
              <a:rPr lang="en-US" sz="1400" b="1" dirty="0">
                <a:solidFill>
                  <a:srgbClr val="000000"/>
                </a:solidFill>
                <a:latin typeface="Arial" pitchFamily="34" charset="0"/>
                <a:ea typeface="MS PGothic" pitchFamily="34" charset="-128"/>
                <a:cs typeface="Arial" pitchFamily="34" charset="0"/>
                <a:sym typeface="Helvetica Light" pitchFamily="-84" charset="0"/>
              </a:rPr>
              <a:t>Months after </a:t>
            </a:r>
            <a:r>
              <a:rPr lang="en-US" sz="1400" b="1" dirty="0" err="1">
                <a:solidFill>
                  <a:srgbClr val="000000"/>
                </a:solidFill>
                <a:latin typeface="Arial" pitchFamily="34" charset="0"/>
                <a:ea typeface="MS PGothic" pitchFamily="34" charset="-128"/>
                <a:cs typeface="Arial" pitchFamily="34" charset="0"/>
                <a:sym typeface="Helvetica Light" pitchFamily="-84" charset="0"/>
              </a:rPr>
              <a:t>randomisation</a:t>
            </a:r>
            <a:endParaRPr lang="en-US" sz="1400" b="1" dirty="0">
              <a:solidFill>
                <a:srgbClr val="000000"/>
              </a:solidFill>
              <a:latin typeface="Arial" pitchFamily="34" charset="0"/>
              <a:ea typeface="MS PGothic" pitchFamily="34" charset="-128"/>
              <a:cs typeface="Arial" pitchFamily="34" charset="0"/>
              <a:sym typeface="Helvetica Light" pitchFamily="-84" charset="0"/>
            </a:endParaRPr>
          </a:p>
        </p:txBody>
      </p:sp>
      <p:sp>
        <p:nvSpPr>
          <p:cNvPr id="55" name="Rectangle 29">
            <a:extLst>
              <a:ext uri="{FF2B5EF4-FFF2-40B4-BE49-F238E27FC236}">
                <a16:creationId xmlns:a16="http://schemas.microsoft.com/office/drawing/2014/main" id="{19FCAAAF-0E91-0B2D-BB5D-799CB7A19FEE}"/>
              </a:ext>
            </a:extLst>
          </p:cNvPr>
          <p:cNvSpPr/>
          <p:nvPr/>
        </p:nvSpPr>
        <p:spPr>
          <a:xfrm>
            <a:off x="7738513" y="1098448"/>
            <a:ext cx="3101138" cy="369332"/>
          </a:xfrm>
          <a:prstGeom prst="rect">
            <a:avLst/>
          </a:prstGeom>
        </p:spPr>
        <p:txBody>
          <a:bodyPr wrap="square">
            <a:spAutoFit/>
          </a:bodyPr>
          <a:lstStyle/>
          <a:p>
            <a:pPr algn="ctr" defTabSz="914353" eaLnBrk="1" fontAlgn="auto" hangingPunct="1">
              <a:spcBef>
                <a:spcPts val="0"/>
              </a:spcBef>
              <a:spcAft>
                <a:spcPts val="0"/>
              </a:spcAft>
              <a:defRPr/>
            </a:pPr>
            <a:r>
              <a:rPr lang="en-US" sz="1800" b="1" dirty="0">
                <a:solidFill>
                  <a:schemeClr val="accent1"/>
                </a:solidFill>
                <a:latin typeface="Arial"/>
                <a:ea typeface="Times New Roman" pitchFamily="18" charset="0"/>
                <a:cs typeface="Times New Roman" pitchFamily="18" charset="0"/>
                <a:sym typeface="Helvetica Light" pitchFamily="-84" charset="0"/>
              </a:rPr>
              <a:t>No multivessel disease</a:t>
            </a:r>
            <a:endParaRPr lang="en-US" sz="1800" dirty="0">
              <a:solidFill>
                <a:schemeClr val="accent1"/>
              </a:solidFill>
              <a:latin typeface="Arial"/>
              <a:ea typeface="MS PGothic" pitchFamily="34" charset="-128"/>
              <a:cs typeface="Arial" charset="0"/>
              <a:sym typeface="Helvetica Light" pitchFamily="-84" charset="0"/>
            </a:endParaRPr>
          </a:p>
        </p:txBody>
      </p:sp>
      <p:sp>
        <p:nvSpPr>
          <p:cNvPr id="38" name="TextBox 37">
            <a:extLst>
              <a:ext uri="{FF2B5EF4-FFF2-40B4-BE49-F238E27FC236}">
                <a16:creationId xmlns:a16="http://schemas.microsoft.com/office/drawing/2014/main" id="{53BA1A32-6079-FA40-97E0-5337A437EB02}"/>
              </a:ext>
            </a:extLst>
          </p:cNvPr>
          <p:cNvSpPr txBox="1"/>
          <p:nvPr/>
        </p:nvSpPr>
        <p:spPr>
          <a:xfrm rot="16200000">
            <a:off x="-504293" y="3078733"/>
            <a:ext cx="3230627"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a:ea typeface="+mn-ea"/>
                <a:cs typeface="+mn-cs"/>
              </a:rPr>
              <a:t>CV death, MI, stroke</a:t>
            </a:r>
          </a:p>
        </p:txBody>
      </p:sp>
      <p:sp>
        <p:nvSpPr>
          <p:cNvPr id="67" name="TextBox 66">
            <a:extLst>
              <a:ext uri="{FF2B5EF4-FFF2-40B4-BE49-F238E27FC236}">
                <a16:creationId xmlns:a16="http://schemas.microsoft.com/office/drawing/2014/main" id="{9AD0C484-18FF-E943-9089-DAB929B1491E}"/>
              </a:ext>
            </a:extLst>
          </p:cNvPr>
          <p:cNvSpPr txBox="1"/>
          <p:nvPr/>
        </p:nvSpPr>
        <p:spPr>
          <a:xfrm>
            <a:off x="1329003" y="1443670"/>
            <a:ext cx="359073"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14%</a:t>
            </a:r>
          </a:p>
        </p:txBody>
      </p:sp>
      <p:cxnSp>
        <p:nvCxnSpPr>
          <p:cNvPr id="69" name="Straight Connector 68">
            <a:extLst>
              <a:ext uri="{FF2B5EF4-FFF2-40B4-BE49-F238E27FC236}">
                <a16:creationId xmlns:a16="http://schemas.microsoft.com/office/drawing/2014/main" id="{CFF5F937-5F52-3F44-BBE4-B86CA57AE968}"/>
              </a:ext>
            </a:extLst>
          </p:cNvPr>
          <p:cNvCxnSpPr>
            <a:cxnSpLocks/>
          </p:cNvCxnSpPr>
          <p:nvPr/>
        </p:nvCxnSpPr>
        <p:spPr>
          <a:xfrm rot="5400000" flipV="1">
            <a:off x="1760444" y="4810050"/>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AD24079C-E002-2E48-8023-2E22B4E77E4E}"/>
              </a:ext>
            </a:extLst>
          </p:cNvPr>
          <p:cNvCxnSpPr>
            <a:cxnSpLocks/>
          </p:cNvCxnSpPr>
          <p:nvPr/>
        </p:nvCxnSpPr>
        <p:spPr>
          <a:xfrm rot="5400000" flipV="1">
            <a:off x="1760444" y="3161812"/>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FE77A9E9-FAEA-1142-87A9-7705D9DE594D}"/>
              </a:ext>
            </a:extLst>
          </p:cNvPr>
          <p:cNvCxnSpPr>
            <a:cxnSpLocks/>
          </p:cNvCxnSpPr>
          <p:nvPr/>
        </p:nvCxnSpPr>
        <p:spPr>
          <a:xfrm rot="5400000" flipV="1">
            <a:off x="1760445" y="2063263"/>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7E72A23F-2529-2343-AF17-4F9A658DC121}"/>
              </a:ext>
            </a:extLst>
          </p:cNvPr>
          <p:cNvCxnSpPr>
            <a:cxnSpLocks/>
          </p:cNvCxnSpPr>
          <p:nvPr/>
        </p:nvCxnSpPr>
        <p:spPr>
          <a:xfrm rot="5400000" flipV="1">
            <a:off x="1760446" y="1510814"/>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3" name="TextBox 72">
            <a:extLst>
              <a:ext uri="{FF2B5EF4-FFF2-40B4-BE49-F238E27FC236}">
                <a16:creationId xmlns:a16="http://schemas.microsoft.com/office/drawing/2014/main" id="{CC8DC62A-E9EE-794C-BBB7-3FA0AE584F83}"/>
              </a:ext>
            </a:extLst>
          </p:cNvPr>
          <p:cNvSpPr txBox="1"/>
          <p:nvPr/>
        </p:nvSpPr>
        <p:spPr>
          <a:xfrm>
            <a:off x="1329003" y="1997781"/>
            <a:ext cx="359073"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12%</a:t>
            </a:r>
          </a:p>
        </p:txBody>
      </p:sp>
      <p:sp>
        <p:nvSpPr>
          <p:cNvPr id="74" name="TextBox 73">
            <a:extLst>
              <a:ext uri="{FF2B5EF4-FFF2-40B4-BE49-F238E27FC236}">
                <a16:creationId xmlns:a16="http://schemas.microsoft.com/office/drawing/2014/main" id="{84E452B8-7F08-D84E-A0D7-08DA85F27556}"/>
              </a:ext>
            </a:extLst>
          </p:cNvPr>
          <p:cNvSpPr txBox="1"/>
          <p:nvPr/>
        </p:nvSpPr>
        <p:spPr>
          <a:xfrm>
            <a:off x="1378696" y="3095797"/>
            <a:ext cx="259686"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8%</a:t>
            </a:r>
          </a:p>
        </p:txBody>
      </p:sp>
      <p:sp>
        <p:nvSpPr>
          <p:cNvPr id="75" name="TextBox 74">
            <a:extLst>
              <a:ext uri="{FF2B5EF4-FFF2-40B4-BE49-F238E27FC236}">
                <a16:creationId xmlns:a16="http://schemas.microsoft.com/office/drawing/2014/main" id="{6ADCAD02-FCBD-1D46-BC77-64704B9B704E}"/>
              </a:ext>
            </a:extLst>
          </p:cNvPr>
          <p:cNvSpPr txBox="1"/>
          <p:nvPr/>
        </p:nvSpPr>
        <p:spPr>
          <a:xfrm>
            <a:off x="1378697" y="4746677"/>
            <a:ext cx="259686"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2%</a:t>
            </a:r>
          </a:p>
        </p:txBody>
      </p:sp>
      <p:sp>
        <p:nvSpPr>
          <p:cNvPr id="76" name="TextBox 75">
            <a:extLst>
              <a:ext uri="{FF2B5EF4-FFF2-40B4-BE49-F238E27FC236}">
                <a16:creationId xmlns:a16="http://schemas.microsoft.com/office/drawing/2014/main" id="{F8C46A1E-0FCA-7249-9F4A-E333ABB218D5}"/>
              </a:ext>
            </a:extLst>
          </p:cNvPr>
          <p:cNvSpPr txBox="1"/>
          <p:nvPr/>
        </p:nvSpPr>
        <p:spPr>
          <a:xfrm>
            <a:off x="1378696" y="5308238"/>
            <a:ext cx="259686"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0%</a:t>
            </a:r>
          </a:p>
        </p:txBody>
      </p:sp>
      <p:cxnSp>
        <p:nvCxnSpPr>
          <p:cNvPr id="77" name="Straight Connector 76">
            <a:extLst>
              <a:ext uri="{FF2B5EF4-FFF2-40B4-BE49-F238E27FC236}">
                <a16:creationId xmlns:a16="http://schemas.microsoft.com/office/drawing/2014/main" id="{3DDFC062-4099-4D44-84FD-5FD46AAC7457}"/>
              </a:ext>
            </a:extLst>
          </p:cNvPr>
          <p:cNvCxnSpPr>
            <a:cxnSpLocks/>
          </p:cNvCxnSpPr>
          <p:nvPr/>
        </p:nvCxnSpPr>
        <p:spPr>
          <a:xfrm flipV="1">
            <a:off x="2392268" y="5397011"/>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9" name="TextBox 78">
            <a:extLst>
              <a:ext uri="{FF2B5EF4-FFF2-40B4-BE49-F238E27FC236}">
                <a16:creationId xmlns:a16="http://schemas.microsoft.com/office/drawing/2014/main" id="{6310873C-AB47-7344-8AF7-775292579969}"/>
              </a:ext>
            </a:extLst>
          </p:cNvPr>
          <p:cNvSpPr txBox="1"/>
          <p:nvPr/>
        </p:nvSpPr>
        <p:spPr>
          <a:xfrm>
            <a:off x="1757297" y="5555888"/>
            <a:ext cx="99386"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0</a:t>
            </a:r>
          </a:p>
        </p:txBody>
      </p:sp>
      <p:sp>
        <p:nvSpPr>
          <p:cNvPr id="80" name="TextBox 79">
            <a:extLst>
              <a:ext uri="{FF2B5EF4-FFF2-40B4-BE49-F238E27FC236}">
                <a16:creationId xmlns:a16="http://schemas.microsoft.com/office/drawing/2014/main" id="{E0D8070A-34C0-3443-9DA8-E9704F95C320}"/>
              </a:ext>
            </a:extLst>
          </p:cNvPr>
          <p:cNvSpPr txBox="1"/>
          <p:nvPr/>
        </p:nvSpPr>
        <p:spPr>
          <a:xfrm>
            <a:off x="2359567" y="5555888"/>
            <a:ext cx="99386"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6</a:t>
            </a:r>
          </a:p>
        </p:txBody>
      </p:sp>
      <p:cxnSp>
        <p:nvCxnSpPr>
          <p:cNvPr id="81" name="Straight Connector 80">
            <a:extLst>
              <a:ext uri="{FF2B5EF4-FFF2-40B4-BE49-F238E27FC236}">
                <a16:creationId xmlns:a16="http://schemas.microsoft.com/office/drawing/2014/main" id="{E1D461C2-0A06-1F49-A011-CBF3C83D6414}"/>
              </a:ext>
            </a:extLst>
          </p:cNvPr>
          <p:cNvCxnSpPr>
            <a:cxnSpLocks/>
          </p:cNvCxnSpPr>
          <p:nvPr/>
        </p:nvCxnSpPr>
        <p:spPr>
          <a:xfrm flipV="1">
            <a:off x="3532093" y="5397011"/>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2" name="TextBox 81">
            <a:extLst>
              <a:ext uri="{FF2B5EF4-FFF2-40B4-BE49-F238E27FC236}">
                <a16:creationId xmlns:a16="http://schemas.microsoft.com/office/drawing/2014/main" id="{DDD2B96E-BAD6-4B4F-AEA2-7B6DCDF8437A}"/>
              </a:ext>
            </a:extLst>
          </p:cNvPr>
          <p:cNvSpPr txBox="1"/>
          <p:nvPr/>
        </p:nvSpPr>
        <p:spPr>
          <a:xfrm>
            <a:off x="3431272" y="5555888"/>
            <a:ext cx="198773"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18</a:t>
            </a:r>
          </a:p>
        </p:txBody>
      </p:sp>
      <p:cxnSp>
        <p:nvCxnSpPr>
          <p:cNvPr id="83" name="Straight Connector 82">
            <a:extLst>
              <a:ext uri="{FF2B5EF4-FFF2-40B4-BE49-F238E27FC236}">
                <a16:creationId xmlns:a16="http://schemas.microsoft.com/office/drawing/2014/main" id="{6FCCEABB-A23C-F84F-8C6B-2EC53CA19F95}"/>
              </a:ext>
            </a:extLst>
          </p:cNvPr>
          <p:cNvCxnSpPr>
            <a:cxnSpLocks/>
          </p:cNvCxnSpPr>
          <p:nvPr/>
        </p:nvCxnSpPr>
        <p:spPr>
          <a:xfrm flipV="1">
            <a:off x="4113118" y="5397011"/>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4" name="TextBox 83">
            <a:extLst>
              <a:ext uri="{FF2B5EF4-FFF2-40B4-BE49-F238E27FC236}">
                <a16:creationId xmlns:a16="http://schemas.microsoft.com/office/drawing/2014/main" id="{84A22841-83E7-694C-AFCA-9BE721BE24C0}"/>
              </a:ext>
            </a:extLst>
          </p:cNvPr>
          <p:cNvSpPr txBox="1"/>
          <p:nvPr/>
        </p:nvSpPr>
        <p:spPr>
          <a:xfrm>
            <a:off x="4009122" y="5555888"/>
            <a:ext cx="198773"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24</a:t>
            </a:r>
          </a:p>
        </p:txBody>
      </p:sp>
      <p:cxnSp>
        <p:nvCxnSpPr>
          <p:cNvPr id="85" name="Straight Connector 84">
            <a:extLst>
              <a:ext uri="{FF2B5EF4-FFF2-40B4-BE49-F238E27FC236}">
                <a16:creationId xmlns:a16="http://schemas.microsoft.com/office/drawing/2014/main" id="{C576BA73-7B2A-1A4C-84C8-D64ADB6CB5D1}"/>
              </a:ext>
            </a:extLst>
          </p:cNvPr>
          <p:cNvCxnSpPr>
            <a:cxnSpLocks/>
          </p:cNvCxnSpPr>
          <p:nvPr/>
        </p:nvCxnSpPr>
        <p:spPr>
          <a:xfrm flipV="1">
            <a:off x="5249768" y="5397011"/>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6" name="TextBox 85">
            <a:extLst>
              <a:ext uri="{FF2B5EF4-FFF2-40B4-BE49-F238E27FC236}">
                <a16:creationId xmlns:a16="http://schemas.microsoft.com/office/drawing/2014/main" id="{20349045-ECEB-AC4A-944D-23085E177A59}"/>
              </a:ext>
            </a:extLst>
          </p:cNvPr>
          <p:cNvSpPr txBox="1"/>
          <p:nvPr/>
        </p:nvSpPr>
        <p:spPr>
          <a:xfrm>
            <a:off x="5133072" y="5555888"/>
            <a:ext cx="198773"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36</a:t>
            </a:r>
          </a:p>
        </p:txBody>
      </p:sp>
      <p:cxnSp>
        <p:nvCxnSpPr>
          <p:cNvPr id="123" name="Straight Connector 122">
            <a:extLst>
              <a:ext uri="{FF2B5EF4-FFF2-40B4-BE49-F238E27FC236}">
                <a16:creationId xmlns:a16="http://schemas.microsoft.com/office/drawing/2014/main" id="{3338BF41-D9DE-A048-8FC9-882D8C253A13}"/>
              </a:ext>
            </a:extLst>
          </p:cNvPr>
          <p:cNvCxnSpPr>
            <a:cxnSpLocks/>
          </p:cNvCxnSpPr>
          <p:nvPr/>
        </p:nvCxnSpPr>
        <p:spPr>
          <a:xfrm flipV="1">
            <a:off x="2963768" y="5397011"/>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4" name="TextBox 123">
            <a:extLst>
              <a:ext uri="{FF2B5EF4-FFF2-40B4-BE49-F238E27FC236}">
                <a16:creationId xmlns:a16="http://schemas.microsoft.com/office/drawing/2014/main" id="{5697DCD6-F297-DB47-AD76-E35C01D02BB5}"/>
              </a:ext>
            </a:extLst>
          </p:cNvPr>
          <p:cNvSpPr txBox="1"/>
          <p:nvPr/>
        </p:nvSpPr>
        <p:spPr>
          <a:xfrm>
            <a:off x="2881374" y="5555888"/>
            <a:ext cx="198773"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12</a:t>
            </a:r>
          </a:p>
        </p:txBody>
      </p:sp>
      <p:cxnSp>
        <p:nvCxnSpPr>
          <p:cNvPr id="125" name="Straight Connector 124">
            <a:extLst>
              <a:ext uri="{FF2B5EF4-FFF2-40B4-BE49-F238E27FC236}">
                <a16:creationId xmlns:a16="http://schemas.microsoft.com/office/drawing/2014/main" id="{ADC2AF1C-B74F-8D4B-BAE8-5499A96A152B}"/>
              </a:ext>
            </a:extLst>
          </p:cNvPr>
          <p:cNvCxnSpPr>
            <a:cxnSpLocks/>
          </p:cNvCxnSpPr>
          <p:nvPr/>
        </p:nvCxnSpPr>
        <p:spPr>
          <a:xfrm flipV="1">
            <a:off x="4684618" y="5397011"/>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6" name="TextBox 125">
            <a:extLst>
              <a:ext uri="{FF2B5EF4-FFF2-40B4-BE49-F238E27FC236}">
                <a16:creationId xmlns:a16="http://schemas.microsoft.com/office/drawing/2014/main" id="{9BD52292-2DBE-F543-9D2A-A0293A9A7340}"/>
              </a:ext>
            </a:extLst>
          </p:cNvPr>
          <p:cNvSpPr txBox="1"/>
          <p:nvPr/>
        </p:nvSpPr>
        <p:spPr>
          <a:xfrm>
            <a:off x="4580622" y="5555888"/>
            <a:ext cx="198773"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30</a:t>
            </a:r>
          </a:p>
        </p:txBody>
      </p:sp>
      <p:sp>
        <p:nvSpPr>
          <p:cNvPr id="127" name="TextBox 126">
            <a:extLst>
              <a:ext uri="{FF2B5EF4-FFF2-40B4-BE49-F238E27FC236}">
                <a16:creationId xmlns:a16="http://schemas.microsoft.com/office/drawing/2014/main" id="{D8712CEF-DBC9-A945-B35E-311904986E6F}"/>
              </a:ext>
            </a:extLst>
          </p:cNvPr>
          <p:cNvSpPr txBox="1"/>
          <p:nvPr/>
        </p:nvSpPr>
        <p:spPr>
          <a:xfrm>
            <a:off x="4903673" y="4863900"/>
            <a:ext cx="1734346" cy="338554"/>
          </a:xfrm>
          <a:prstGeom prst="rect">
            <a:avLst/>
          </a:prstGeom>
          <a:noFill/>
        </p:spPr>
        <p:txBody>
          <a:bodyPr wrap="square" rtlCol="0">
            <a:spAutoFit/>
          </a:bodyPr>
          <a:lstStyle/>
          <a:p>
            <a:pPr algn="ctr" defTabSz="914400">
              <a:spcAft>
                <a:spcPts val="600"/>
              </a:spcAft>
            </a:pPr>
            <a:r>
              <a:rPr lang="en-US" sz="1600" b="1" dirty="0" err="1">
                <a:solidFill>
                  <a:srgbClr val="000000"/>
                </a:solidFill>
                <a:latin typeface="Arial" panose="020B0604020202020204" pitchFamily="34" charset="0"/>
                <a:cs typeface="Arial" panose="020B0604020202020204" pitchFamily="34" charset="0"/>
              </a:rPr>
              <a:t>P</a:t>
            </a:r>
            <a:r>
              <a:rPr lang="en-US" sz="1600" b="1" baseline="-25000" dirty="0" err="1">
                <a:solidFill>
                  <a:srgbClr val="000000"/>
                </a:solidFill>
                <a:latin typeface="Arial" panose="020B0604020202020204" pitchFamily="34" charset="0"/>
                <a:cs typeface="Arial" panose="020B0604020202020204" pitchFamily="34" charset="0"/>
              </a:rPr>
              <a:t>interaction</a:t>
            </a:r>
            <a:r>
              <a:rPr lang="en-US" sz="1600" b="1" dirty="0">
                <a:solidFill>
                  <a:srgbClr val="000000"/>
                </a:solidFill>
                <a:latin typeface="Arial" panose="020B0604020202020204" pitchFamily="34" charset="0"/>
                <a:cs typeface="Arial" panose="020B0604020202020204" pitchFamily="34" charset="0"/>
              </a:rPr>
              <a:t>=0.03</a:t>
            </a:r>
          </a:p>
        </p:txBody>
      </p:sp>
      <p:cxnSp>
        <p:nvCxnSpPr>
          <p:cNvPr id="128" name="Straight Connector 127">
            <a:extLst>
              <a:ext uri="{FF2B5EF4-FFF2-40B4-BE49-F238E27FC236}">
                <a16:creationId xmlns:a16="http://schemas.microsoft.com/office/drawing/2014/main" id="{87BADA45-E7B3-6D4F-8D7F-C4F8466C1DE9}"/>
              </a:ext>
            </a:extLst>
          </p:cNvPr>
          <p:cNvCxnSpPr>
            <a:cxnSpLocks/>
          </p:cNvCxnSpPr>
          <p:nvPr/>
        </p:nvCxnSpPr>
        <p:spPr>
          <a:xfrm rot="5400000" flipV="1">
            <a:off x="1760444" y="4251250"/>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9" name="TextBox 128">
            <a:extLst>
              <a:ext uri="{FF2B5EF4-FFF2-40B4-BE49-F238E27FC236}">
                <a16:creationId xmlns:a16="http://schemas.microsoft.com/office/drawing/2014/main" id="{D762098A-87AB-7B4B-98C4-99B37674B637}"/>
              </a:ext>
            </a:extLst>
          </p:cNvPr>
          <p:cNvSpPr txBox="1"/>
          <p:nvPr/>
        </p:nvSpPr>
        <p:spPr>
          <a:xfrm>
            <a:off x="1378697" y="4187877"/>
            <a:ext cx="259686"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4%</a:t>
            </a:r>
          </a:p>
        </p:txBody>
      </p:sp>
      <p:cxnSp>
        <p:nvCxnSpPr>
          <p:cNvPr id="130" name="Straight Connector 129">
            <a:extLst>
              <a:ext uri="{FF2B5EF4-FFF2-40B4-BE49-F238E27FC236}">
                <a16:creationId xmlns:a16="http://schemas.microsoft.com/office/drawing/2014/main" id="{FEE806DD-EAB1-4447-8D98-1A2EC896FB82}"/>
              </a:ext>
            </a:extLst>
          </p:cNvPr>
          <p:cNvCxnSpPr>
            <a:cxnSpLocks/>
          </p:cNvCxnSpPr>
          <p:nvPr/>
        </p:nvCxnSpPr>
        <p:spPr>
          <a:xfrm rot="5400000" flipV="1">
            <a:off x="1760444" y="3701975"/>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1" name="TextBox 130">
            <a:extLst>
              <a:ext uri="{FF2B5EF4-FFF2-40B4-BE49-F238E27FC236}">
                <a16:creationId xmlns:a16="http://schemas.microsoft.com/office/drawing/2014/main" id="{89845E00-E9E3-2241-B389-329B95CDD697}"/>
              </a:ext>
            </a:extLst>
          </p:cNvPr>
          <p:cNvSpPr txBox="1"/>
          <p:nvPr/>
        </p:nvSpPr>
        <p:spPr>
          <a:xfrm>
            <a:off x="1378697" y="3638602"/>
            <a:ext cx="259686"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6%</a:t>
            </a:r>
          </a:p>
        </p:txBody>
      </p:sp>
      <p:cxnSp>
        <p:nvCxnSpPr>
          <p:cNvPr id="132" name="Straight Connector 131">
            <a:extLst>
              <a:ext uri="{FF2B5EF4-FFF2-40B4-BE49-F238E27FC236}">
                <a16:creationId xmlns:a16="http://schemas.microsoft.com/office/drawing/2014/main" id="{919D8B3A-8EB9-E540-9C30-A6256C17CAC1}"/>
              </a:ext>
            </a:extLst>
          </p:cNvPr>
          <p:cNvCxnSpPr>
            <a:cxnSpLocks/>
          </p:cNvCxnSpPr>
          <p:nvPr/>
        </p:nvCxnSpPr>
        <p:spPr>
          <a:xfrm rot="5400000" flipV="1">
            <a:off x="1760445" y="2606188"/>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3" name="TextBox 132">
            <a:extLst>
              <a:ext uri="{FF2B5EF4-FFF2-40B4-BE49-F238E27FC236}">
                <a16:creationId xmlns:a16="http://schemas.microsoft.com/office/drawing/2014/main" id="{360408C9-E829-5F45-BF56-BE9799D1B95C}"/>
              </a:ext>
            </a:extLst>
          </p:cNvPr>
          <p:cNvSpPr txBox="1"/>
          <p:nvPr/>
        </p:nvSpPr>
        <p:spPr>
          <a:xfrm>
            <a:off x="1329003" y="2540706"/>
            <a:ext cx="359073"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10%</a:t>
            </a:r>
          </a:p>
        </p:txBody>
      </p:sp>
      <p:sp>
        <p:nvSpPr>
          <p:cNvPr id="136" name="TextBox 135">
            <a:extLst>
              <a:ext uri="{FF2B5EF4-FFF2-40B4-BE49-F238E27FC236}">
                <a16:creationId xmlns:a16="http://schemas.microsoft.com/office/drawing/2014/main" id="{D3059FBC-B562-4442-A670-08DA27716B2F}"/>
              </a:ext>
            </a:extLst>
          </p:cNvPr>
          <p:cNvSpPr txBox="1"/>
          <p:nvPr/>
        </p:nvSpPr>
        <p:spPr>
          <a:xfrm rot="16200000">
            <a:off x="5142974" y="3078733"/>
            <a:ext cx="3230627"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a:ea typeface="+mn-ea"/>
                <a:cs typeface="+mn-cs"/>
              </a:rPr>
              <a:t>CV death, MI, stroke</a:t>
            </a:r>
          </a:p>
        </p:txBody>
      </p:sp>
      <p:cxnSp>
        <p:nvCxnSpPr>
          <p:cNvPr id="139" name="Straight Connector 138">
            <a:extLst>
              <a:ext uri="{FF2B5EF4-FFF2-40B4-BE49-F238E27FC236}">
                <a16:creationId xmlns:a16="http://schemas.microsoft.com/office/drawing/2014/main" id="{4B187003-B67D-554C-9CBE-AB5A407A355B}"/>
              </a:ext>
            </a:extLst>
          </p:cNvPr>
          <p:cNvCxnSpPr>
            <a:cxnSpLocks/>
          </p:cNvCxnSpPr>
          <p:nvPr/>
        </p:nvCxnSpPr>
        <p:spPr>
          <a:xfrm rot="5400000" flipV="1">
            <a:off x="7407711" y="4810050"/>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5" name="TextBox 144">
            <a:extLst>
              <a:ext uri="{FF2B5EF4-FFF2-40B4-BE49-F238E27FC236}">
                <a16:creationId xmlns:a16="http://schemas.microsoft.com/office/drawing/2014/main" id="{41BE98CB-9330-5F48-9DC1-0248C6C3BC04}"/>
              </a:ext>
            </a:extLst>
          </p:cNvPr>
          <p:cNvSpPr txBox="1"/>
          <p:nvPr/>
        </p:nvSpPr>
        <p:spPr>
          <a:xfrm>
            <a:off x="7025964" y="4746677"/>
            <a:ext cx="259686"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2%</a:t>
            </a:r>
          </a:p>
        </p:txBody>
      </p:sp>
      <p:sp>
        <p:nvSpPr>
          <p:cNvPr id="146" name="TextBox 145">
            <a:extLst>
              <a:ext uri="{FF2B5EF4-FFF2-40B4-BE49-F238E27FC236}">
                <a16:creationId xmlns:a16="http://schemas.microsoft.com/office/drawing/2014/main" id="{95A964B6-4238-D546-B505-7D1FDAF7F642}"/>
              </a:ext>
            </a:extLst>
          </p:cNvPr>
          <p:cNvSpPr txBox="1"/>
          <p:nvPr/>
        </p:nvSpPr>
        <p:spPr>
          <a:xfrm>
            <a:off x="7025963" y="5308238"/>
            <a:ext cx="259686"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0%</a:t>
            </a:r>
          </a:p>
        </p:txBody>
      </p:sp>
      <p:cxnSp>
        <p:nvCxnSpPr>
          <p:cNvPr id="147" name="Straight Connector 146">
            <a:extLst>
              <a:ext uri="{FF2B5EF4-FFF2-40B4-BE49-F238E27FC236}">
                <a16:creationId xmlns:a16="http://schemas.microsoft.com/office/drawing/2014/main" id="{7AA6CB88-655B-4045-88DE-8280A51DBB0E}"/>
              </a:ext>
            </a:extLst>
          </p:cNvPr>
          <p:cNvCxnSpPr>
            <a:cxnSpLocks/>
          </p:cNvCxnSpPr>
          <p:nvPr/>
        </p:nvCxnSpPr>
        <p:spPr>
          <a:xfrm flipV="1">
            <a:off x="8039535" y="5397011"/>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9" name="TextBox 148">
            <a:extLst>
              <a:ext uri="{FF2B5EF4-FFF2-40B4-BE49-F238E27FC236}">
                <a16:creationId xmlns:a16="http://schemas.microsoft.com/office/drawing/2014/main" id="{DB7C34D3-BB75-0447-871A-6AB78FD2FADC}"/>
              </a:ext>
            </a:extLst>
          </p:cNvPr>
          <p:cNvSpPr txBox="1"/>
          <p:nvPr/>
        </p:nvSpPr>
        <p:spPr>
          <a:xfrm>
            <a:off x="7404564" y="5555888"/>
            <a:ext cx="99386"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0</a:t>
            </a:r>
          </a:p>
        </p:txBody>
      </p:sp>
      <p:sp>
        <p:nvSpPr>
          <p:cNvPr id="150" name="TextBox 149">
            <a:extLst>
              <a:ext uri="{FF2B5EF4-FFF2-40B4-BE49-F238E27FC236}">
                <a16:creationId xmlns:a16="http://schemas.microsoft.com/office/drawing/2014/main" id="{BDE0DB61-FB5A-7749-8D52-67DC311F41B0}"/>
              </a:ext>
            </a:extLst>
          </p:cNvPr>
          <p:cNvSpPr txBox="1"/>
          <p:nvPr/>
        </p:nvSpPr>
        <p:spPr>
          <a:xfrm>
            <a:off x="8006834" y="5555888"/>
            <a:ext cx="99386"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6</a:t>
            </a:r>
          </a:p>
        </p:txBody>
      </p:sp>
      <p:cxnSp>
        <p:nvCxnSpPr>
          <p:cNvPr id="151" name="Straight Connector 150">
            <a:extLst>
              <a:ext uri="{FF2B5EF4-FFF2-40B4-BE49-F238E27FC236}">
                <a16:creationId xmlns:a16="http://schemas.microsoft.com/office/drawing/2014/main" id="{8966D495-F3D6-B547-A773-63AE92D8E5A0}"/>
              </a:ext>
            </a:extLst>
          </p:cNvPr>
          <p:cNvCxnSpPr>
            <a:cxnSpLocks/>
          </p:cNvCxnSpPr>
          <p:nvPr/>
        </p:nvCxnSpPr>
        <p:spPr>
          <a:xfrm flipV="1">
            <a:off x="9179360" y="5397011"/>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2" name="TextBox 151">
            <a:extLst>
              <a:ext uri="{FF2B5EF4-FFF2-40B4-BE49-F238E27FC236}">
                <a16:creationId xmlns:a16="http://schemas.microsoft.com/office/drawing/2014/main" id="{0377CC70-6EE9-5043-9781-322E571F5E3E}"/>
              </a:ext>
            </a:extLst>
          </p:cNvPr>
          <p:cNvSpPr txBox="1"/>
          <p:nvPr/>
        </p:nvSpPr>
        <p:spPr>
          <a:xfrm>
            <a:off x="9078539" y="5555888"/>
            <a:ext cx="198773"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18</a:t>
            </a:r>
          </a:p>
        </p:txBody>
      </p:sp>
      <p:cxnSp>
        <p:nvCxnSpPr>
          <p:cNvPr id="153" name="Straight Connector 152">
            <a:extLst>
              <a:ext uri="{FF2B5EF4-FFF2-40B4-BE49-F238E27FC236}">
                <a16:creationId xmlns:a16="http://schemas.microsoft.com/office/drawing/2014/main" id="{9C1D1E12-63CA-3F45-9B5E-AC6393AF3359}"/>
              </a:ext>
            </a:extLst>
          </p:cNvPr>
          <p:cNvCxnSpPr>
            <a:cxnSpLocks/>
          </p:cNvCxnSpPr>
          <p:nvPr/>
        </p:nvCxnSpPr>
        <p:spPr>
          <a:xfrm flipV="1">
            <a:off x="9760385" y="5397011"/>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4" name="TextBox 153">
            <a:extLst>
              <a:ext uri="{FF2B5EF4-FFF2-40B4-BE49-F238E27FC236}">
                <a16:creationId xmlns:a16="http://schemas.microsoft.com/office/drawing/2014/main" id="{852FEF96-549B-0E40-AE3E-C98E5A185D67}"/>
              </a:ext>
            </a:extLst>
          </p:cNvPr>
          <p:cNvSpPr txBox="1"/>
          <p:nvPr/>
        </p:nvSpPr>
        <p:spPr>
          <a:xfrm>
            <a:off x="9656389" y="5555888"/>
            <a:ext cx="198773"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24</a:t>
            </a:r>
          </a:p>
        </p:txBody>
      </p:sp>
      <p:cxnSp>
        <p:nvCxnSpPr>
          <p:cNvPr id="155" name="Straight Connector 154">
            <a:extLst>
              <a:ext uri="{FF2B5EF4-FFF2-40B4-BE49-F238E27FC236}">
                <a16:creationId xmlns:a16="http://schemas.microsoft.com/office/drawing/2014/main" id="{90715DE2-FE6C-DD41-8CD0-7FC1A70D2791}"/>
              </a:ext>
            </a:extLst>
          </p:cNvPr>
          <p:cNvCxnSpPr>
            <a:cxnSpLocks/>
          </p:cNvCxnSpPr>
          <p:nvPr/>
        </p:nvCxnSpPr>
        <p:spPr>
          <a:xfrm flipV="1">
            <a:off x="10897035" y="5397011"/>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6" name="TextBox 155">
            <a:extLst>
              <a:ext uri="{FF2B5EF4-FFF2-40B4-BE49-F238E27FC236}">
                <a16:creationId xmlns:a16="http://schemas.microsoft.com/office/drawing/2014/main" id="{B4FA0B75-0BC5-C747-AC78-CBDD2FEF653B}"/>
              </a:ext>
            </a:extLst>
          </p:cNvPr>
          <p:cNvSpPr txBox="1"/>
          <p:nvPr/>
        </p:nvSpPr>
        <p:spPr>
          <a:xfrm>
            <a:off x="10780339" y="5555888"/>
            <a:ext cx="198773"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36</a:t>
            </a:r>
          </a:p>
        </p:txBody>
      </p:sp>
      <p:cxnSp>
        <p:nvCxnSpPr>
          <p:cNvPr id="157" name="Straight Connector 156">
            <a:extLst>
              <a:ext uri="{FF2B5EF4-FFF2-40B4-BE49-F238E27FC236}">
                <a16:creationId xmlns:a16="http://schemas.microsoft.com/office/drawing/2014/main" id="{339FE08E-5A2E-B74B-BABB-738CAF4D5C5F}"/>
              </a:ext>
            </a:extLst>
          </p:cNvPr>
          <p:cNvCxnSpPr>
            <a:cxnSpLocks/>
          </p:cNvCxnSpPr>
          <p:nvPr/>
        </p:nvCxnSpPr>
        <p:spPr>
          <a:xfrm flipV="1">
            <a:off x="8611035" y="5397011"/>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8" name="TextBox 157">
            <a:extLst>
              <a:ext uri="{FF2B5EF4-FFF2-40B4-BE49-F238E27FC236}">
                <a16:creationId xmlns:a16="http://schemas.microsoft.com/office/drawing/2014/main" id="{1D9924FD-B9CB-DA46-BF93-1432F78108FC}"/>
              </a:ext>
            </a:extLst>
          </p:cNvPr>
          <p:cNvSpPr txBox="1"/>
          <p:nvPr/>
        </p:nvSpPr>
        <p:spPr>
          <a:xfrm>
            <a:off x="8528641" y="5555888"/>
            <a:ext cx="198773"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12</a:t>
            </a:r>
          </a:p>
        </p:txBody>
      </p:sp>
      <p:cxnSp>
        <p:nvCxnSpPr>
          <p:cNvPr id="159" name="Straight Connector 158">
            <a:extLst>
              <a:ext uri="{FF2B5EF4-FFF2-40B4-BE49-F238E27FC236}">
                <a16:creationId xmlns:a16="http://schemas.microsoft.com/office/drawing/2014/main" id="{6D6AC0FB-8E4C-D541-A9FF-0667A3C7F01F}"/>
              </a:ext>
            </a:extLst>
          </p:cNvPr>
          <p:cNvCxnSpPr>
            <a:cxnSpLocks/>
          </p:cNvCxnSpPr>
          <p:nvPr/>
        </p:nvCxnSpPr>
        <p:spPr>
          <a:xfrm flipV="1">
            <a:off x="10331885" y="5397011"/>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0" name="TextBox 159">
            <a:extLst>
              <a:ext uri="{FF2B5EF4-FFF2-40B4-BE49-F238E27FC236}">
                <a16:creationId xmlns:a16="http://schemas.microsoft.com/office/drawing/2014/main" id="{EE7286D4-09E7-004B-8E92-F1BA07B326FB}"/>
              </a:ext>
            </a:extLst>
          </p:cNvPr>
          <p:cNvSpPr txBox="1"/>
          <p:nvPr/>
        </p:nvSpPr>
        <p:spPr>
          <a:xfrm>
            <a:off x="10227889" y="5555888"/>
            <a:ext cx="198773"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30</a:t>
            </a:r>
          </a:p>
        </p:txBody>
      </p:sp>
      <p:sp>
        <p:nvSpPr>
          <p:cNvPr id="12" name="Freeform 11">
            <a:extLst>
              <a:ext uri="{FF2B5EF4-FFF2-40B4-BE49-F238E27FC236}">
                <a16:creationId xmlns:a16="http://schemas.microsoft.com/office/drawing/2014/main" id="{F25D4A3C-77EA-FB47-9C19-CCCE595CA98D}"/>
              </a:ext>
            </a:extLst>
          </p:cNvPr>
          <p:cNvSpPr/>
          <p:nvPr/>
        </p:nvSpPr>
        <p:spPr>
          <a:xfrm>
            <a:off x="1802881" y="1908884"/>
            <a:ext cx="3467106" cy="3463578"/>
          </a:xfrm>
          <a:custGeom>
            <a:avLst/>
            <a:gdLst>
              <a:gd name="connsiteX0" fmla="*/ 3441828 w 3467105"/>
              <a:gd name="connsiteY0" fmla="*/ 35587 h 3463577"/>
              <a:gd name="connsiteX1" fmla="*/ 3409804 w 3467105"/>
              <a:gd name="connsiteY1" fmla="*/ 35587 h 3463577"/>
              <a:gd name="connsiteX2" fmla="*/ 3409804 w 3467105"/>
              <a:gd name="connsiteY2" fmla="*/ 136703 h 3463577"/>
              <a:gd name="connsiteX3" fmla="*/ 3294822 w 3467105"/>
              <a:gd name="connsiteY3" fmla="*/ 136703 h 3463577"/>
              <a:gd name="connsiteX4" fmla="*/ 3294822 w 3467105"/>
              <a:gd name="connsiteY4" fmla="*/ 214856 h 3463577"/>
              <a:gd name="connsiteX5" fmla="*/ 3239979 w 3467105"/>
              <a:gd name="connsiteY5" fmla="*/ 214856 h 3463577"/>
              <a:gd name="connsiteX6" fmla="*/ 3239979 w 3467105"/>
              <a:gd name="connsiteY6" fmla="*/ 284635 h 3463577"/>
              <a:gd name="connsiteX7" fmla="*/ 3207829 w 3467105"/>
              <a:gd name="connsiteY7" fmla="*/ 284635 h 3463577"/>
              <a:gd name="connsiteX8" fmla="*/ 3207829 w 3467105"/>
              <a:gd name="connsiteY8" fmla="*/ 347182 h 3463577"/>
              <a:gd name="connsiteX9" fmla="*/ 3166476 w 3467105"/>
              <a:gd name="connsiteY9" fmla="*/ 347182 h 3463577"/>
              <a:gd name="connsiteX10" fmla="*/ 3166476 w 3467105"/>
              <a:gd name="connsiteY10" fmla="*/ 392983 h 3463577"/>
              <a:gd name="connsiteX11" fmla="*/ 3071162 w 3467105"/>
              <a:gd name="connsiteY11" fmla="*/ 392983 h 3463577"/>
              <a:gd name="connsiteX12" fmla="*/ 3071162 w 3467105"/>
              <a:gd name="connsiteY12" fmla="*/ 433582 h 3463577"/>
              <a:gd name="connsiteX13" fmla="*/ 3054646 w 3467105"/>
              <a:gd name="connsiteY13" fmla="*/ 433582 h 3463577"/>
              <a:gd name="connsiteX14" fmla="*/ 3054646 w 3467105"/>
              <a:gd name="connsiteY14" fmla="*/ 469105 h 3463577"/>
              <a:gd name="connsiteX15" fmla="*/ 3033970 w 3467105"/>
              <a:gd name="connsiteY15" fmla="*/ 469105 h 3463577"/>
              <a:gd name="connsiteX16" fmla="*/ 3033970 w 3467105"/>
              <a:gd name="connsiteY16" fmla="*/ 511734 h 3463577"/>
              <a:gd name="connsiteX17" fmla="*/ 3018336 w 3467105"/>
              <a:gd name="connsiteY17" fmla="*/ 511734 h 3463577"/>
              <a:gd name="connsiteX18" fmla="*/ 3018336 w 3467105"/>
              <a:gd name="connsiteY18" fmla="*/ 549288 h 3463577"/>
              <a:gd name="connsiteX19" fmla="*/ 2938656 w 3467105"/>
              <a:gd name="connsiteY19" fmla="*/ 549288 h 3463577"/>
              <a:gd name="connsiteX20" fmla="*/ 2938656 w 3467105"/>
              <a:gd name="connsiteY20" fmla="*/ 585700 h 3463577"/>
              <a:gd name="connsiteX21" fmla="*/ 2889990 w 3467105"/>
              <a:gd name="connsiteY21" fmla="*/ 585700 h 3463577"/>
              <a:gd name="connsiteX22" fmla="*/ 2889990 w 3467105"/>
              <a:gd name="connsiteY22" fmla="*/ 606634 h 3463577"/>
              <a:gd name="connsiteX23" fmla="*/ 2859984 w 3467105"/>
              <a:gd name="connsiteY23" fmla="*/ 606634 h 3463577"/>
              <a:gd name="connsiteX24" fmla="*/ 2859984 w 3467105"/>
              <a:gd name="connsiteY24" fmla="*/ 655606 h 3463577"/>
              <a:gd name="connsiteX25" fmla="*/ 2839308 w 3467105"/>
              <a:gd name="connsiteY25" fmla="*/ 655606 h 3463577"/>
              <a:gd name="connsiteX26" fmla="*/ 2839308 w 3467105"/>
              <a:gd name="connsiteY26" fmla="*/ 721198 h 3463577"/>
              <a:gd name="connsiteX27" fmla="*/ 2698480 w 3467105"/>
              <a:gd name="connsiteY27" fmla="*/ 721198 h 3463577"/>
              <a:gd name="connsiteX28" fmla="*/ 2698480 w 3467105"/>
              <a:gd name="connsiteY28" fmla="*/ 759767 h 3463577"/>
              <a:gd name="connsiteX29" fmla="*/ 2674652 w 3467105"/>
              <a:gd name="connsiteY29" fmla="*/ 759767 h 3463577"/>
              <a:gd name="connsiteX30" fmla="*/ 2674652 w 3467105"/>
              <a:gd name="connsiteY30" fmla="*/ 802522 h 3463577"/>
              <a:gd name="connsiteX31" fmla="*/ 2647671 w 3467105"/>
              <a:gd name="connsiteY31" fmla="*/ 802522 h 3463577"/>
              <a:gd name="connsiteX32" fmla="*/ 2647671 w 3467105"/>
              <a:gd name="connsiteY32" fmla="*/ 834748 h 3463577"/>
              <a:gd name="connsiteX33" fmla="*/ 2527646 w 3467105"/>
              <a:gd name="connsiteY33" fmla="*/ 834748 h 3463577"/>
              <a:gd name="connsiteX34" fmla="*/ 2527646 w 3467105"/>
              <a:gd name="connsiteY34" fmla="*/ 858726 h 3463577"/>
              <a:gd name="connsiteX35" fmla="*/ 2489319 w 3467105"/>
              <a:gd name="connsiteY35" fmla="*/ 858726 h 3463577"/>
              <a:gd name="connsiteX36" fmla="*/ 2489319 w 3467105"/>
              <a:gd name="connsiteY36" fmla="*/ 885877 h 3463577"/>
              <a:gd name="connsiteX37" fmla="*/ 2400183 w 3467105"/>
              <a:gd name="connsiteY37" fmla="*/ 885877 h 3463577"/>
              <a:gd name="connsiteX38" fmla="*/ 2400183 w 3467105"/>
              <a:gd name="connsiteY38" fmla="*/ 913915 h 3463577"/>
              <a:gd name="connsiteX39" fmla="*/ 2326680 w 3467105"/>
              <a:gd name="connsiteY39" fmla="*/ 913915 h 3463577"/>
              <a:gd name="connsiteX40" fmla="*/ 2326680 w 3467105"/>
              <a:gd name="connsiteY40" fmla="*/ 940051 h 3463577"/>
              <a:gd name="connsiteX41" fmla="*/ 2286336 w 3467105"/>
              <a:gd name="connsiteY41" fmla="*/ 940051 h 3463577"/>
              <a:gd name="connsiteX42" fmla="*/ 2286336 w 3467105"/>
              <a:gd name="connsiteY42" fmla="*/ 970246 h 3463577"/>
              <a:gd name="connsiteX43" fmla="*/ 2270828 w 3467105"/>
              <a:gd name="connsiteY43" fmla="*/ 970246 h 3463577"/>
              <a:gd name="connsiteX44" fmla="*/ 2270828 w 3467105"/>
              <a:gd name="connsiteY44" fmla="*/ 1022263 h 3463577"/>
              <a:gd name="connsiteX45" fmla="*/ 2249017 w 3467105"/>
              <a:gd name="connsiteY45" fmla="*/ 1022263 h 3463577"/>
              <a:gd name="connsiteX46" fmla="*/ 2249017 w 3467105"/>
              <a:gd name="connsiteY46" fmla="*/ 1045227 h 3463577"/>
              <a:gd name="connsiteX47" fmla="*/ 2224180 w 3467105"/>
              <a:gd name="connsiteY47" fmla="*/ 1045227 h 3463577"/>
              <a:gd name="connsiteX48" fmla="*/ 2224180 w 3467105"/>
              <a:gd name="connsiteY48" fmla="*/ 1082781 h 3463577"/>
              <a:gd name="connsiteX49" fmla="*/ 2203503 w 3467105"/>
              <a:gd name="connsiteY49" fmla="*/ 1082781 h 3463577"/>
              <a:gd name="connsiteX50" fmla="*/ 2203503 w 3467105"/>
              <a:gd name="connsiteY50" fmla="*/ 1113991 h 3463577"/>
              <a:gd name="connsiteX51" fmla="*/ 2186987 w 3467105"/>
              <a:gd name="connsiteY51" fmla="*/ 1113991 h 3463577"/>
              <a:gd name="connsiteX52" fmla="*/ 2186987 w 3467105"/>
              <a:gd name="connsiteY52" fmla="*/ 1149515 h 3463577"/>
              <a:gd name="connsiteX53" fmla="*/ 2157990 w 3467105"/>
              <a:gd name="connsiteY53" fmla="*/ 1149515 h 3463577"/>
              <a:gd name="connsiteX54" fmla="*/ 2157990 w 3467105"/>
              <a:gd name="connsiteY54" fmla="*/ 1162963 h 3463577"/>
              <a:gd name="connsiteX55" fmla="*/ 2124832 w 3467105"/>
              <a:gd name="connsiteY55" fmla="*/ 1162963 h 3463577"/>
              <a:gd name="connsiteX56" fmla="*/ 2124832 w 3467105"/>
              <a:gd name="connsiteY56" fmla="*/ 1210920 h 3463577"/>
              <a:gd name="connsiteX57" fmla="*/ 2108189 w 3467105"/>
              <a:gd name="connsiteY57" fmla="*/ 1210920 h 3463577"/>
              <a:gd name="connsiteX58" fmla="*/ 2108189 w 3467105"/>
              <a:gd name="connsiteY58" fmla="*/ 1242130 h 3463577"/>
              <a:gd name="connsiteX59" fmla="*/ 2065828 w 3467105"/>
              <a:gd name="connsiteY59" fmla="*/ 1242130 h 3463577"/>
              <a:gd name="connsiteX60" fmla="*/ 2065828 w 3467105"/>
              <a:gd name="connsiteY60" fmla="*/ 1258877 h 3463577"/>
              <a:gd name="connsiteX61" fmla="*/ 2032670 w 3467105"/>
              <a:gd name="connsiteY61" fmla="*/ 1258877 h 3463577"/>
              <a:gd name="connsiteX62" fmla="*/ 2032670 w 3467105"/>
              <a:gd name="connsiteY62" fmla="*/ 1285901 h 3463577"/>
              <a:gd name="connsiteX63" fmla="*/ 2011993 w 3467105"/>
              <a:gd name="connsiteY63" fmla="*/ 1285901 h 3463577"/>
              <a:gd name="connsiteX64" fmla="*/ 2011993 w 3467105"/>
              <a:gd name="connsiteY64" fmla="*/ 1328656 h 3463577"/>
              <a:gd name="connsiteX65" fmla="*/ 1987156 w 3467105"/>
              <a:gd name="connsiteY65" fmla="*/ 1328656 h 3463577"/>
              <a:gd name="connsiteX66" fmla="*/ 1987156 w 3467105"/>
              <a:gd name="connsiteY66" fmla="*/ 1372427 h 3463577"/>
              <a:gd name="connsiteX67" fmla="*/ 1964336 w 3467105"/>
              <a:gd name="connsiteY67" fmla="*/ 1372427 h 3463577"/>
              <a:gd name="connsiteX68" fmla="*/ 1964336 w 3467105"/>
              <a:gd name="connsiteY68" fmla="*/ 1419369 h 3463577"/>
              <a:gd name="connsiteX69" fmla="*/ 1936347 w 3467105"/>
              <a:gd name="connsiteY69" fmla="*/ 1419369 h 3463577"/>
              <a:gd name="connsiteX70" fmla="*/ 1936347 w 3467105"/>
              <a:gd name="connsiteY70" fmla="*/ 1449565 h 3463577"/>
              <a:gd name="connsiteX71" fmla="*/ 1910501 w 3467105"/>
              <a:gd name="connsiteY71" fmla="*/ 1449565 h 3463577"/>
              <a:gd name="connsiteX72" fmla="*/ 1910501 w 3467105"/>
              <a:gd name="connsiteY72" fmla="*/ 1479760 h 3463577"/>
              <a:gd name="connsiteX73" fmla="*/ 1880495 w 3467105"/>
              <a:gd name="connsiteY73" fmla="*/ 1479760 h 3463577"/>
              <a:gd name="connsiteX74" fmla="*/ 1880495 w 3467105"/>
              <a:gd name="connsiteY74" fmla="*/ 1502597 h 3463577"/>
              <a:gd name="connsiteX75" fmla="*/ 1843177 w 3467105"/>
              <a:gd name="connsiteY75" fmla="*/ 1502597 h 3463577"/>
              <a:gd name="connsiteX76" fmla="*/ 1843177 w 3467105"/>
              <a:gd name="connsiteY76" fmla="*/ 1525560 h 3463577"/>
              <a:gd name="connsiteX77" fmla="*/ 1817331 w 3467105"/>
              <a:gd name="connsiteY77" fmla="*/ 1525560 h 3463577"/>
              <a:gd name="connsiteX78" fmla="*/ 1817331 w 3467105"/>
              <a:gd name="connsiteY78" fmla="*/ 1570346 h 3463577"/>
              <a:gd name="connsiteX79" fmla="*/ 1796528 w 3467105"/>
              <a:gd name="connsiteY79" fmla="*/ 1570346 h 3463577"/>
              <a:gd name="connsiteX80" fmla="*/ 1796528 w 3467105"/>
              <a:gd name="connsiteY80" fmla="*/ 1607900 h 3463577"/>
              <a:gd name="connsiteX81" fmla="*/ 1756184 w 3467105"/>
              <a:gd name="connsiteY81" fmla="*/ 1607900 h 3463577"/>
              <a:gd name="connsiteX82" fmla="*/ 1756184 w 3467105"/>
              <a:gd name="connsiteY82" fmla="*/ 1627691 h 3463577"/>
              <a:gd name="connsiteX83" fmla="*/ 1722017 w 3467105"/>
              <a:gd name="connsiteY83" fmla="*/ 1627691 h 3463577"/>
              <a:gd name="connsiteX84" fmla="*/ 1722017 w 3467105"/>
              <a:gd name="connsiteY84" fmla="*/ 1657887 h 3463577"/>
              <a:gd name="connsiteX85" fmla="*/ 1676503 w 3467105"/>
              <a:gd name="connsiteY85" fmla="*/ 1657887 h 3463577"/>
              <a:gd name="connsiteX86" fmla="*/ 1676503 w 3467105"/>
              <a:gd name="connsiteY86" fmla="*/ 1678694 h 3463577"/>
              <a:gd name="connsiteX87" fmla="*/ 1631998 w 3467105"/>
              <a:gd name="connsiteY87" fmla="*/ 1678694 h 3463577"/>
              <a:gd name="connsiteX88" fmla="*/ 1631998 w 3467105"/>
              <a:gd name="connsiteY88" fmla="*/ 1709016 h 3463577"/>
              <a:gd name="connsiteX89" fmla="*/ 1548031 w 3467105"/>
              <a:gd name="connsiteY89" fmla="*/ 1709016 h 3463577"/>
              <a:gd name="connsiteX90" fmla="*/ 1548031 w 3467105"/>
              <a:gd name="connsiteY90" fmla="*/ 1727666 h 3463577"/>
              <a:gd name="connsiteX91" fmla="*/ 1498357 w 3467105"/>
              <a:gd name="connsiteY91" fmla="*/ 1727666 h 3463577"/>
              <a:gd name="connsiteX92" fmla="*/ 1498357 w 3467105"/>
              <a:gd name="connsiteY92" fmla="*/ 1753801 h 3463577"/>
              <a:gd name="connsiteX93" fmla="*/ 1466334 w 3467105"/>
              <a:gd name="connsiteY93" fmla="*/ 1753801 h 3463577"/>
              <a:gd name="connsiteX94" fmla="*/ 1466334 w 3467105"/>
              <a:gd name="connsiteY94" fmla="*/ 1775623 h 3463577"/>
              <a:gd name="connsiteX95" fmla="*/ 1433175 w 3467105"/>
              <a:gd name="connsiteY95" fmla="*/ 1775623 h 3463577"/>
              <a:gd name="connsiteX96" fmla="*/ 1433175 w 3467105"/>
              <a:gd name="connsiteY96" fmla="*/ 1821550 h 3463577"/>
              <a:gd name="connsiteX97" fmla="*/ 1406195 w 3467105"/>
              <a:gd name="connsiteY97" fmla="*/ 1821550 h 3463577"/>
              <a:gd name="connsiteX98" fmla="*/ 1406195 w 3467105"/>
              <a:gd name="connsiteY98" fmla="*/ 1865321 h 3463577"/>
              <a:gd name="connsiteX99" fmla="*/ 1388670 w 3467105"/>
              <a:gd name="connsiteY99" fmla="*/ 1865321 h 3463577"/>
              <a:gd name="connsiteX100" fmla="*/ 1388670 w 3467105"/>
              <a:gd name="connsiteY100" fmla="*/ 1893359 h 3463577"/>
              <a:gd name="connsiteX101" fmla="*/ 1352360 w 3467105"/>
              <a:gd name="connsiteY101" fmla="*/ 1893359 h 3463577"/>
              <a:gd name="connsiteX102" fmla="*/ 1352360 w 3467105"/>
              <a:gd name="connsiteY102" fmla="*/ 1926726 h 3463577"/>
              <a:gd name="connsiteX103" fmla="*/ 1320337 w 3467105"/>
              <a:gd name="connsiteY103" fmla="*/ 1926726 h 3463577"/>
              <a:gd name="connsiteX104" fmla="*/ 1320337 w 3467105"/>
              <a:gd name="connsiteY104" fmla="*/ 1946518 h 3463577"/>
              <a:gd name="connsiteX105" fmla="*/ 1289196 w 3467105"/>
              <a:gd name="connsiteY105" fmla="*/ 1946518 h 3463577"/>
              <a:gd name="connsiteX106" fmla="*/ 1289196 w 3467105"/>
              <a:gd name="connsiteY106" fmla="*/ 1978870 h 3463577"/>
              <a:gd name="connsiteX107" fmla="*/ 1262342 w 3467105"/>
              <a:gd name="connsiteY107" fmla="*/ 1978870 h 3463577"/>
              <a:gd name="connsiteX108" fmla="*/ 1262342 w 3467105"/>
              <a:gd name="connsiteY108" fmla="*/ 2012111 h 3463577"/>
              <a:gd name="connsiteX109" fmla="*/ 1241665 w 3467105"/>
              <a:gd name="connsiteY109" fmla="*/ 2012111 h 3463577"/>
              <a:gd name="connsiteX110" fmla="*/ 1241665 w 3467105"/>
              <a:gd name="connsiteY110" fmla="*/ 2050679 h 3463577"/>
              <a:gd name="connsiteX111" fmla="*/ 1227166 w 3467105"/>
              <a:gd name="connsiteY111" fmla="*/ 2050679 h 3463577"/>
              <a:gd name="connsiteX112" fmla="*/ 1227166 w 3467105"/>
              <a:gd name="connsiteY112" fmla="*/ 2085061 h 3463577"/>
              <a:gd name="connsiteX113" fmla="*/ 1201195 w 3467105"/>
              <a:gd name="connsiteY113" fmla="*/ 2085061 h 3463577"/>
              <a:gd name="connsiteX114" fmla="*/ 1201195 w 3467105"/>
              <a:gd name="connsiteY114" fmla="*/ 2123630 h 3463577"/>
              <a:gd name="connsiteX115" fmla="*/ 1175349 w 3467105"/>
              <a:gd name="connsiteY115" fmla="*/ 2123630 h 3463577"/>
              <a:gd name="connsiteX116" fmla="*/ 1175349 w 3467105"/>
              <a:gd name="connsiteY116" fmla="*/ 2152810 h 3463577"/>
              <a:gd name="connsiteX117" fmla="*/ 1142191 w 3467105"/>
              <a:gd name="connsiteY117" fmla="*/ 2152810 h 3463577"/>
              <a:gd name="connsiteX118" fmla="*/ 1142191 w 3467105"/>
              <a:gd name="connsiteY118" fmla="*/ 2172602 h 3463577"/>
              <a:gd name="connsiteX119" fmla="*/ 1115336 w 3467105"/>
              <a:gd name="connsiteY119" fmla="*/ 2172602 h 3463577"/>
              <a:gd name="connsiteX120" fmla="*/ 1115336 w 3467105"/>
              <a:gd name="connsiteY120" fmla="*/ 2195566 h 3463577"/>
              <a:gd name="connsiteX121" fmla="*/ 1096677 w 3467105"/>
              <a:gd name="connsiteY121" fmla="*/ 2195566 h 3463577"/>
              <a:gd name="connsiteX122" fmla="*/ 1096677 w 3467105"/>
              <a:gd name="connsiteY122" fmla="*/ 2226776 h 3463577"/>
              <a:gd name="connsiteX123" fmla="*/ 1062510 w 3467105"/>
              <a:gd name="connsiteY123" fmla="*/ 2226776 h 3463577"/>
              <a:gd name="connsiteX124" fmla="*/ 1062510 w 3467105"/>
              <a:gd name="connsiteY124" fmla="*/ 2266360 h 3463577"/>
              <a:gd name="connsiteX125" fmla="*/ 1043851 w 3467105"/>
              <a:gd name="connsiteY125" fmla="*/ 2266360 h 3463577"/>
              <a:gd name="connsiteX126" fmla="*/ 1043851 w 3467105"/>
              <a:gd name="connsiteY126" fmla="*/ 2304929 h 3463577"/>
              <a:gd name="connsiteX127" fmla="*/ 1025192 w 3467105"/>
              <a:gd name="connsiteY127" fmla="*/ 2304929 h 3463577"/>
              <a:gd name="connsiteX128" fmla="*/ 1025192 w 3467105"/>
              <a:gd name="connsiteY128" fmla="*/ 2324721 h 3463577"/>
              <a:gd name="connsiteX129" fmla="*/ 992034 w 3467105"/>
              <a:gd name="connsiteY129" fmla="*/ 2324721 h 3463577"/>
              <a:gd name="connsiteX130" fmla="*/ 992034 w 3467105"/>
              <a:gd name="connsiteY130" fmla="*/ 2362274 h 3463577"/>
              <a:gd name="connsiteX131" fmla="*/ 957867 w 3467105"/>
              <a:gd name="connsiteY131" fmla="*/ 2362274 h 3463577"/>
              <a:gd name="connsiteX132" fmla="*/ 957867 w 3467105"/>
              <a:gd name="connsiteY132" fmla="*/ 2383081 h 3463577"/>
              <a:gd name="connsiteX133" fmla="*/ 927861 w 3467105"/>
              <a:gd name="connsiteY133" fmla="*/ 2383081 h 3463577"/>
              <a:gd name="connsiteX134" fmla="*/ 927861 w 3467105"/>
              <a:gd name="connsiteY134" fmla="*/ 2403888 h 3463577"/>
              <a:gd name="connsiteX135" fmla="*/ 903023 w 3467105"/>
              <a:gd name="connsiteY135" fmla="*/ 2403888 h 3463577"/>
              <a:gd name="connsiteX136" fmla="*/ 903023 w 3467105"/>
              <a:gd name="connsiteY136" fmla="*/ 2440427 h 3463577"/>
              <a:gd name="connsiteX137" fmla="*/ 883356 w 3467105"/>
              <a:gd name="connsiteY137" fmla="*/ 2440427 h 3463577"/>
              <a:gd name="connsiteX138" fmla="*/ 883356 w 3467105"/>
              <a:gd name="connsiteY138" fmla="*/ 2473794 h 3463577"/>
              <a:gd name="connsiteX139" fmla="*/ 864696 w 3467105"/>
              <a:gd name="connsiteY139" fmla="*/ 2473794 h 3463577"/>
              <a:gd name="connsiteX140" fmla="*/ 864696 w 3467105"/>
              <a:gd name="connsiteY140" fmla="*/ 2506019 h 3463577"/>
              <a:gd name="connsiteX141" fmla="*/ 838851 w 3467105"/>
              <a:gd name="connsiteY141" fmla="*/ 2506019 h 3463577"/>
              <a:gd name="connsiteX142" fmla="*/ 838851 w 3467105"/>
              <a:gd name="connsiteY142" fmla="*/ 2536215 h 3463577"/>
              <a:gd name="connsiteX143" fmla="*/ 826369 w 3467105"/>
              <a:gd name="connsiteY143" fmla="*/ 2536215 h 3463577"/>
              <a:gd name="connsiteX144" fmla="*/ 826369 w 3467105"/>
              <a:gd name="connsiteY144" fmla="*/ 2574783 h 3463577"/>
              <a:gd name="connsiteX145" fmla="*/ 796363 w 3467105"/>
              <a:gd name="connsiteY145" fmla="*/ 2574783 h 3463577"/>
              <a:gd name="connsiteX146" fmla="*/ 796363 w 3467105"/>
              <a:gd name="connsiteY146" fmla="*/ 2608150 h 3463577"/>
              <a:gd name="connsiteX147" fmla="*/ 776695 w 3467105"/>
              <a:gd name="connsiteY147" fmla="*/ 2608150 h 3463577"/>
              <a:gd name="connsiteX148" fmla="*/ 776695 w 3467105"/>
              <a:gd name="connsiteY148" fmla="*/ 2637331 h 3463577"/>
              <a:gd name="connsiteX149" fmla="*/ 755010 w 3467105"/>
              <a:gd name="connsiteY149" fmla="*/ 2637331 h 3463577"/>
              <a:gd name="connsiteX150" fmla="*/ 755010 w 3467105"/>
              <a:gd name="connsiteY150" fmla="*/ 2675899 h 3463577"/>
              <a:gd name="connsiteX151" fmla="*/ 731181 w 3467105"/>
              <a:gd name="connsiteY151" fmla="*/ 2675899 h 3463577"/>
              <a:gd name="connsiteX152" fmla="*/ 731181 w 3467105"/>
              <a:gd name="connsiteY152" fmla="*/ 2714468 h 3463577"/>
              <a:gd name="connsiteX153" fmla="*/ 704201 w 3467105"/>
              <a:gd name="connsiteY153" fmla="*/ 2714468 h 3463577"/>
              <a:gd name="connsiteX154" fmla="*/ 704201 w 3467105"/>
              <a:gd name="connsiteY154" fmla="*/ 2754052 h 3463577"/>
              <a:gd name="connsiteX155" fmla="*/ 682516 w 3467105"/>
              <a:gd name="connsiteY155" fmla="*/ 2754052 h 3463577"/>
              <a:gd name="connsiteX156" fmla="*/ 682516 w 3467105"/>
              <a:gd name="connsiteY156" fmla="*/ 2790464 h 3463577"/>
              <a:gd name="connsiteX157" fmla="*/ 656544 w 3467105"/>
              <a:gd name="connsiteY157" fmla="*/ 2790464 h 3463577"/>
              <a:gd name="connsiteX158" fmla="*/ 656544 w 3467105"/>
              <a:gd name="connsiteY158" fmla="*/ 2825988 h 3463577"/>
              <a:gd name="connsiteX159" fmla="*/ 606870 w 3467105"/>
              <a:gd name="connsiteY159" fmla="*/ 2825988 h 3463577"/>
              <a:gd name="connsiteX160" fmla="*/ 606870 w 3467105"/>
              <a:gd name="connsiteY160" fmla="*/ 2848825 h 3463577"/>
              <a:gd name="connsiteX161" fmla="*/ 576863 w 3467105"/>
              <a:gd name="connsiteY161" fmla="*/ 2848825 h 3463577"/>
              <a:gd name="connsiteX162" fmla="*/ 576863 w 3467105"/>
              <a:gd name="connsiteY162" fmla="*/ 2884222 h 3463577"/>
              <a:gd name="connsiteX163" fmla="*/ 549883 w 3467105"/>
              <a:gd name="connsiteY163" fmla="*/ 2884222 h 3463577"/>
              <a:gd name="connsiteX164" fmla="*/ 549883 w 3467105"/>
              <a:gd name="connsiteY164" fmla="*/ 2912387 h 3463577"/>
              <a:gd name="connsiteX165" fmla="*/ 519877 w 3467105"/>
              <a:gd name="connsiteY165" fmla="*/ 2912387 h 3463577"/>
              <a:gd name="connsiteX166" fmla="*/ 519877 w 3467105"/>
              <a:gd name="connsiteY166" fmla="*/ 2946769 h 3463577"/>
              <a:gd name="connsiteX167" fmla="*/ 494031 w 3467105"/>
              <a:gd name="connsiteY167" fmla="*/ 2946769 h 3463577"/>
              <a:gd name="connsiteX168" fmla="*/ 494031 w 3467105"/>
              <a:gd name="connsiteY168" fmla="*/ 2978106 h 3463577"/>
              <a:gd name="connsiteX169" fmla="*/ 463016 w 3467105"/>
              <a:gd name="connsiteY169" fmla="*/ 2978106 h 3463577"/>
              <a:gd name="connsiteX170" fmla="*/ 463016 w 3467105"/>
              <a:gd name="connsiteY170" fmla="*/ 3023907 h 3463577"/>
              <a:gd name="connsiteX171" fmla="*/ 447383 w 3467105"/>
              <a:gd name="connsiteY171" fmla="*/ 3023907 h 3463577"/>
              <a:gd name="connsiteX172" fmla="*/ 447383 w 3467105"/>
              <a:gd name="connsiteY172" fmla="*/ 3055117 h 3463577"/>
              <a:gd name="connsiteX173" fmla="*/ 405021 w 3467105"/>
              <a:gd name="connsiteY173" fmla="*/ 3055117 h 3463577"/>
              <a:gd name="connsiteX174" fmla="*/ 405021 w 3467105"/>
              <a:gd name="connsiteY174" fmla="*/ 3095842 h 3463577"/>
              <a:gd name="connsiteX175" fmla="*/ 363542 w 3467105"/>
              <a:gd name="connsiteY175" fmla="*/ 3095842 h 3463577"/>
              <a:gd name="connsiteX176" fmla="*/ 363542 w 3467105"/>
              <a:gd name="connsiteY176" fmla="*/ 3121851 h 3463577"/>
              <a:gd name="connsiteX177" fmla="*/ 326349 w 3467105"/>
              <a:gd name="connsiteY177" fmla="*/ 3121851 h 3463577"/>
              <a:gd name="connsiteX178" fmla="*/ 326349 w 3467105"/>
              <a:gd name="connsiteY178" fmla="*/ 3151031 h 3463577"/>
              <a:gd name="connsiteX179" fmla="*/ 290039 w 3467105"/>
              <a:gd name="connsiteY179" fmla="*/ 3151031 h 3463577"/>
              <a:gd name="connsiteX180" fmla="*/ 290039 w 3467105"/>
              <a:gd name="connsiteY180" fmla="*/ 3180212 h 3463577"/>
              <a:gd name="connsiteX181" fmla="*/ 261042 w 3467105"/>
              <a:gd name="connsiteY181" fmla="*/ 3180212 h 3463577"/>
              <a:gd name="connsiteX182" fmla="*/ 261042 w 3467105"/>
              <a:gd name="connsiteY182" fmla="*/ 3203048 h 3463577"/>
              <a:gd name="connsiteX183" fmla="*/ 204055 w 3467105"/>
              <a:gd name="connsiteY183" fmla="*/ 3203048 h 3463577"/>
              <a:gd name="connsiteX184" fmla="*/ 204055 w 3467105"/>
              <a:gd name="connsiteY184" fmla="*/ 3239587 h 3463577"/>
              <a:gd name="connsiteX185" fmla="*/ 180353 w 3467105"/>
              <a:gd name="connsiteY185" fmla="*/ 3239587 h 3463577"/>
              <a:gd name="connsiteX186" fmla="*/ 180353 w 3467105"/>
              <a:gd name="connsiteY186" fmla="*/ 3275999 h 3463577"/>
              <a:gd name="connsiteX187" fmla="*/ 160685 w 3467105"/>
              <a:gd name="connsiteY187" fmla="*/ 3275999 h 3463577"/>
              <a:gd name="connsiteX188" fmla="*/ 160685 w 3467105"/>
              <a:gd name="connsiteY188" fmla="*/ 3333345 h 3463577"/>
              <a:gd name="connsiteX189" fmla="*/ 136856 w 3467105"/>
              <a:gd name="connsiteY189" fmla="*/ 3333345 h 3463577"/>
              <a:gd name="connsiteX190" fmla="*/ 136856 w 3467105"/>
              <a:gd name="connsiteY190" fmla="*/ 3371914 h 3463577"/>
              <a:gd name="connsiteX191" fmla="*/ 113028 w 3467105"/>
              <a:gd name="connsiteY191" fmla="*/ 3371914 h 3463577"/>
              <a:gd name="connsiteX192" fmla="*/ 113028 w 3467105"/>
              <a:gd name="connsiteY192" fmla="*/ 3403124 h 3463577"/>
              <a:gd name="connsiteX193" fmla="*/ 85039 w 3467105"/>
              <a:gd name="connsiteY193" fmla="*/ 3403124 h 3463577"/>
              <a:gd name="connsiteX194" fmla="*/ 85039 w 3467105"/>
              <a:gd name="connsiteY194" fmla="*/ 3436491 h 3463577"/>
              <a:gd name="connsiteX195" fmla="*/ 35364 w 3467105"/>
              <a:gd name="connsiteY195" fmla="*/ 3436491 h 346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3467105" h="3463577">
                <a:moveTo>
                  <a:pt x="3441828" y="35587"/>
                </a:moveTo>
                <a:lnTo>
                  <a:pt x="3409804" y="35587"/>
                </a:lnTo>
                <a:lnTo>
                  <a:pt x="3409804" y="136703"/>
                </a:lnTo>
                <a:lnTo>
                  <a:pt x="3294822" y="136703"/>
                </a:lnTo>
                <a:lnTo>
                  <a:pt x="3294822" y="214856"/>
                </a:lnTo>
                <a:lnTo>
                  <a:pt x="3239979" y="214856"/>
                </a:lnTo>
                <a:lnTo>
                  <a:pt x="3239979" y="284635"/>
                </a:lnTo>
                <a:lnTo>
                  <a:pt x="3207829" y="284635"/>
                </a:lnTo>
                <a:lnTo>
                  <a:pt x="3207829" y="347182"/>
                </a:lnTo>
                <a:lnTo>
                  <a:pt x="3166476" y="347182"/>
                </a:lnTo>
                <a:lnTo>
                  <a:pt x="3166476" y="392983"/>
                </a:lnTo>
                <a:lnTo>
                  <a:pt x="3071162" y="392983"/>
                </a:lnTo>
                <a:lnTo>
                  <a:pt x="3071162" y="433582"/>
                </a:lnTo>
                <a:lnTo>
                  <a:pt x="3054646" y="433582"/>
                </a:lnTo>
                <a:lnTo>
                  <a:pt x="3054646" y="469105"/>
                </a:lnTo>
                <a:lnTo>
                  <a:pt x="3033970" y="469105"/>
                </a:lnTo>
                <a:lnTo>
                  <a:pt x="3033970" y="511734"/>
                </a:lnTo>
                <a:lnTo>
                  <a:pt x="3018336" y="511734"/>
                </a:lnTo>
                <a:lnTo>
                  <a:pt x="3018336" y="549288"/>
                </a:lnTo>
                <a:lnTo>
                  <a:pt x="2938656" y="549288"/>
                </a:lnTo>
                <a:lnTo>
                  <a:pt x="2938656" y="585700"/>
                </a:lnTo>
                <a:lnTo>
                  <a:pt x="2889990" y="585700"/>
                </a:lnTo>
                <a:lnTo>
                  <a:pt x="2889990" y="606634"/>
                </a:lnTo>
                <a:lnTo>
                  <a:pt x="2859984" y="606634"/>
                </a:lnTo>
                <a:lnTo>
                  <a:pt x="2859984" y="655606"/>
                </a:lnTo>
                <a:lnTo>
                  <a:pt x="2839308" y="655606"/>
                </a:lnTo>
                <a:lnTo>
                  <a:pt x="2839308" y="721198"/>
                </a:lnTo>
                <a:lnTo>
                  <a:pt x="2698480" y="721198"/>
                </a:lnTo>
                <a:lnTo>
                  <a:pt x="2698480" y="759767"/>
                </a:lnTo>
                <a:lnTo>
                  <a:pt x="2674652" y="759767"/>
                </a:lnTo>
                <a:lnTo>
                  <a:pt x="2674652" y="802522"/>
                </a:lnTo>
                <a:lnTo>
                  <a:pt x="2647671" y="802522"/>
                </a:lnTo>
                <a:lnTo>
                  <a:pt x="2647671" y="834748"/>
                </a:lnTo>
                <a:lnTo>
                  <a:pt x="2527646" y="834748"/>
                </a:lnTo>
                <a:lnTo>
                  <a:pt x="2527646" y="858726"/>
                </a:lnTo>
                <a:lnTo>
                  <a:pt x="2489319" y="858726"/>
                </a:lnTo>
                <a:lnTo>
                  <a:pt x="2489319" y="885877"/>
                </a:lnTo>
                <a:lnTo>
                  <a:pt x="2400183" y="885877"/>
                </a:lnTo>
                <a:lnTo>
                  <a:pt x="2400183" y="913915"/>
                </a:lnTo>
                <a:lnTo>
                  <a:pt x="2326680" y="913915"/>
                </a:lnTo>
                <a:lnTo>
                  <a:pt x="2326680" y="940051"/>
                </a:lnTo>
                <a:lnTo>
                  <a:pt x="2286336" y="940051"/>
                </a:lnTo>
                <a:lnTo>
                  <a:pt x="2286336" y="970246"/>
                </a:lnTo>
                <a:lnTo>
                  <a:pt x="2270828" y="970246"/>
                </a:lnTo>
                <a:lnTo>
                  <a:pt x="2270828" y="1022263"/>
                </a:lnTo>
                <a:lnTo>
                  <a:pt x="2249017" y="1022263"/>
                </a:lnTo>
                <a:lnTo>
                  <a:pt x="2249017" y="1045227"/>
                </a:lnTo>
                <a:lnTo>
                  <a:pt x="2224180" y="1045227"/>
                </a:lnTo>
                <a:lnTo>
                  <a:pt x="2224180" y="1082781"/>
                </a:lnTo>
                <a:lnTo>
                  <a:pt x="2203503" y="1082781"/>
                </a:lnTo>
                <a:lnTo>
                  <a:pt x="2203503" y="1113991"/>
                </a:lnTo>
                <a:lnTo>
                  <a:pt x="2186987" y="1113991"/>
                </a:lnTo>
                <a:lnTo>
                  <a:pt x="2186987" y="1149515"/>
                </a:lnTo>
                <a:lnTo>
                  <a:pt x="2157990" y="1149515"/>
                </a:lnTo>
                <a:lnTo>
                  <a:pt x="2157990" y="1162963"/>
                </a:lnTo>
                <a:lnTo>
                  <a:pt x="2124832" y="1162963"/>
                </a:lnTo>
                <a:lnTo>
                  <a:pt x="2124832" y="1210920"/>
                </a:lnTo>
                <a:lnTo>
                  <a:pt x="2108189" y="1210920"/>
                </a:lnTo>
                <a:lnTo>
                  <a:pt x="2108189" y="1242130"/>
                </a:lnTo>
                <a:lnTo>
                  <a:pt x="2065828" y="1242130"/>
                </a:lnTo>
                <a:lnTo>
                  <a:pt x="2065828" y="1258877"/>
                </a:lnTo>
                <a:lnTo>
                  <a:pt x="2032670" y="1258877"/>
                </a:lnTo>
                <a:lnTo>
                  <a:pt x="2032670" y="1285901"/>
                </a:lnTo>
                <a:lnTo>
                  <a:pt x="2011993" y="1285901"/>
                </a:lnTo>
                <a:lnTo>
                  <a:pt x="2011993" y="1328656"/>
                </a:lnTo>
                <a:lnTo>
                  <a:pt x="1987156" y="1328656"/>
                </a:lnTo>
                <a:lnTo>
                  <a:pt x="1987156" y="1372427"/>
                </a:lnTo>
                <a:lnTo>
                  <a:pt x="1964336" y="1372427"/>
                </a:lnTo>
                <a:lnTo>
                  <a:pt x="1964336" y="1419369"/>
                </a:lnTo>
                <a:lnTo>
                  <a:pt x="1936347" y="1419369"/>
                </a:lnTo>
                <a:lnTo>
                  <a:pt x="1936347" y="1449565"/>
                </a:lnTo>
                <a:lnTo>
                  <a:pt x="1910501" y="1449565"/>
                </a:lnTo>
                <a:lnTo>
                  <a:pt x="1910501" y="1479760"/>
                </a:lnTo>
                <a:lnTo>
                  <a:pt x="1880495" y="1479760"/>
                </a:lnTo>
                <a:lnTo>
                  <a:pt x="1880495" y="1502597"/>
                </a:lnTo>
                <a:lnTo>
                  <a:pt x="1843177" y="1502597"/>
                </a:lnTo>
                <a:lnTo>
                  <a:pt x="1843177" y="1525560"/>
                </a:lnTo>
                <a:lnTo>
                  <a:pt x="1817331" y="1525560"/>
                </a:lnTo>
                <a:lnTo>
                  <a:pt x="1817331" y="1570346"/>
                </a:lnTo>
                <a:lnTo>
                  <a:pt x="1796528" y="1570346"/>
                </a:lnTo>
                <a:lnTo>
                  <a:pt x="1796528" y="1607900"/>
                </a:lnTo>
                <a:lnTo>
                  <a:pt x="1756184" y="1607900"/>
                </a:lnTo>
                <a:lnTo>
                  <a:pt x="1756184" y="1627691"/>
                </a:lnTo>
                <a:lnTo>
                  <a:pt x="1722017" y="1627691"/>
                </a:lnTo>
                <a:lnTo>
                  <a:pt x="1722017" y="1657887"/>
                </a:lnTo>
                <a:lnTo>
                  <a:pt x="1676503" y="1657887"/>
                </a:lnTo>
                <a:lnTo>
                  <a:pt x="1676503" y="1678694"/>
                </a:lnTo>
                <a:lnTo>
                  <a:pt x="1631998" y="1678694"/>
                </a:lnTo>
                <a:lnTo>
                  <a:pt x="1631998" y="1709016"/>
                </a:lnTo>
                <a:lnTo>
                  <a:pt x="1548031" y="1709016"/>
                </a:lnTo>
                <a:lnTo>
                  <a:pt x="1548031" y="1727666"/>
                </a:lnTo>
                <a:lnTo>
                  <a:pt x="1498357" y="1727666"/>
                </a:lnTo>
                <a:lnTo>
                  <a:pt x="1498357" y="1753801"/>
                </a:lnTo>
                <a:lnTo>
                  <a:pt x="1466334" y="1753801"/>
                </a:lnTo>
                <a:lnTo>
                  <a:pt x="1466334" y="1775623"/>
                </a:lnTo>
                <a:lnTo>
                  <a:pt x="1433175" y="1775623"/>
                </a:lnTo>
                <a:lnTo>
                  <a:pt x="1433175" y="1821550"/>
                </a:lnTo>
                <a:lnTo>
                  <a:pt x="1406195" y="1821550"/>
                </a:lnTo>
                <a:lnTo>
                  <a:pt x="1406195" y="1865321"/>
                </a:lnTo>
                <a:lnTo>
                  <a:pt x="1388670" y="1865321"/>
                </a:lnTo>
                <a:lnTo>
                  <a:pt x="1388670" y="1893359"/>
                </a:lnTo>
                <a:lnTo>
                  <a:pt x="1352360" y="1893359"/>
                </a:lnTo>
                <a:lnTo>
                  <a:pt x="1352360" y="1926726"/>
                </a:lnTo>
                <a:lnTo>
                  <a:pt x="1320337" y="1926726"/>
                </a:lnTo>
                <a:lnTo>
                  <a:pt x="1320337" y="1946518"/>
                </a:lnTo>
                <a:lnTo>
                  <a:pt x="1289196" y="1946518"/>
                </a:lnTo>
                <a:lnTo>
                  <a:pt x="1289196" y="1978870"/>
                </a:lnTo>
                <a:lnTo>
                  <a:pt x="1262342" y="1978870"/>
                </a:lnTo>
                <a:lnTo>
                  <a:pt x="1262342" y="2012111"/>
                </a:lnTo>
                <a:lnTo>
                  <a:pt x="1241665" y="2012111"/>
                </a:lnTo>
                <a:lnTo>
                  <a:pt x="1241665" y="2050679"/>
                </a:lnTo>
                <a:lnTo>
                  <a:pt x="1227166" y="2050679"/>
                </a:lnTo>
                <a:lnTo>
                  <a:pt x="1227166" y="2085061"/>
                </a:lnTo>
                <a:lnTo>
                  <a:pt x="1201195" y="2085061"/>
                </a:lnTo>
                <a:lnTo>
                  <a:pt x="1201195" y="2123630"/>
                </a:lnTo>
                <a:lnTo>
                  <a:pt x="1175349" y="2123630"/>
                </a:lnTo>
                <a:lnTo>
                  <a:pt x="1175349" y="2152810"/>
                </a:lnTo>
                <a:lnTo>
                  <a:pt x="1142191" y="2152810"/>
                </a:lnTo>
                <a:lnTo>
                  <a:pt x="1142191" y="2172602"/>
                </a:lnTo>
                <a:lnTo>
                  <a:pt x="1115336" y="2172602"/>
                </a:lnTo>
                <a:lnTo>
                  <a:pt x="1115336" y="2195566"/>
                </a:lnTo>
                <a:lnTo>
                  <a:pt x="1096677" y="2195566"/>
                </a:lnTo>
                <a:lnTo>
                  <a:pt x="1096677" y="2226776"/>
                </a:lnTo>
                <a:lnTo>
                  <a:pt x="1062510" y="2226776"/>
                </a:lnTo>
                <a:lnTo>
                  <a:pt x="1062510" y="2266360"/>
                </a:lnTo>
                <a:lnTo>
                  <a:pt x="1043851" y="2266360"/>
                </a:lnTo>
                <a:lnTo>
                  <a:pt x="1043851" y="2304929"/>
                </a:lnTo>
                <a:lnTo>
                  <a:pt x="1025192" y="2304929"/>
                </a:lnTo>
                <a:lnTo>
                  <a:pt x="1025192" y="2324721"/>
                </a:lnTo>
                <a:lnTo>
                  <a:pt x="992034" y="2324721"/>
                </a:lnTo>
                <a:lnTo>
                  <a:pt x="992034" y="2362274"/>
                </a:lnTo>
                <a:lnTo>
                  <a:pt x="957867" y="2362274"/>
                </a:lnTo>
                <a:lnTo>
                  <a:pt x="957867" y="2383081"/>
                </a:lnTo>
                <a:lnTo>
                  <a:pt x="927861" y="2383081"/>
                </a:lnTo>
                <a:lnTo>
                  <a:pt x="927861" y="2403888"/>
                </a:lnTo>
                <a:lnTo>
                  <a:pt x="903023" y="2403888"/>
                </a:lnTo>
                <a:lnTo>
                  <a:pt x="903023" y="2440427"/>
                </a:lnTo>
                <a:lnTo>
                  <a:pt x="883356" y="2440427"/>
                </a:lnTo>
                <a:lnTo>
                  <a:pt x="883356" y="2473794"/>
                </a:lnTo>
                <a:lnTo>
                  <a:pt x="864696" y="2473794"/>
                </a:lnTo>
                <a:lnTo>
                  <a:pt x="864696" y="2506019"/>
                </a:lnTo>
                <a:lnTo>
                  <a:pt x="838851" y="2506019"/>
                </a:lnTo>
                <a:lnTo>
                  <a:pt x="838851" y="2536215"/>
                </a:lnTo>
                <a:lnTo>
                  <a:pt x="826369" y="2536215"/>
                </a:lnTo>
                <a:lnTo>
                  <a:pt x="826369" y="2574783"/>
                </a:lnTo>
                <a:lnTo>
                  <a:pt x="796363" y="2574783"/>
                </a:lnTo>
                <a:lnTo>
                  <a:pt x="796363" y="2608150"/>
                </a:lnTo>
                <a:lnTo>
                  <a:pt x="776695" y="2608150"/>
                </a:lnTo>
                <a:lnTo>
                  <a:pt x="776695" y="2637331"/>
                </a:lnTo>
                <a:lnTo>
                  <a:pt x="755010" y="2637331"/>
                </a:lnTo>
                <a:lnTo>
                  <a:pt x="755010" y="2675899"/>
                </a:lnTo>
                <a:lnTo>
                  <a:pt x="731181" y="2675899"/>
                </a:lnTo>
                <a:lnTo>
                  <a:pt x="731181" y="2714468"/>
                </a:lnTo>
                <a:lnTo>
                  <a:pt x="704201" y="2714468"/>
                </a:lnTo>
                <a:lnTo>
                  <a:pt x="704201" y="2754052"/>
                </a:lnTo>
                <a:lnTo>
                  <a:pt x="682516" y="2754052"/>
                </a:lnTo>
                <a:lnTo>
                  <a:pt x="682516" y="2790464"/>
                </a:lnTo>
                <a:lnTo>
                  <a:pt x="656544" y="2790464"/>
                </a:lnTo>
                <a:lnTo>
                  <a:pt x="656544" y="2825988"/>
                </a:lnTo>
                <a:lnTo>
                  <a:pt x="606870" y="2825988"/>
                </a:lnTo>
                <a:lnTo>
                  <a:pt x="606870" y="2848825"/>
                </a:lnTo>
                <a:lnTo>
                  <a:pt x="576863" y="2848825"/>
                </a:lnTo>
                <a:lnTo>
                  <a:pt x="576863" y="2884222"/>
                </a:lnTo>
                <a:lnTo>
                  <a:pt x="549883" y="2884222"/>
                </a:lnTo>
                <a:lnTo>
                  <a:pt x="549883" y="2912387"/>
                </a:lnTo>
                <a:lnTo>
                  <a:pt x="519877" y="2912387"/>
                </a:lnTo>
                <a:lnTo>
                  <a:pt x="519877" y="2946769"/>
                </a:lnTo>
                <a:lnTo>
                  <a:pt x="494031" y="2946769"/>
                </a:lnTo>
                <a:lnTo>
                  <a:pt x="494031" y="2978106"/>
                </a:lnTo>
                <a:lnTo>
                  <a:pt x="463016" y="2978106"/>
                </a:lnTo>
                <a:lnTo>
                  <a:pt x="463016" y="3023907"/>
                </a:lnTo>
                <a:lnTo>
                  <a:pt x="447383" y="3023907"/>
                </a:lnTo>
                <a:lnTo>
                  <a:pt x="447383" y="3055117"/>
                </a:lnTo>
                <a:lnTo>
                  <a:pt x="405021" y="3055117"/>
                </a:lnTo>
                <a:lnTo>
                  <a:pt x="405021" y="3095842"/>
                </a:lnTo>
                <a:lnTo>
                  <a:pt x="363542" y="3095842"/>
                </a:lnTo>
                <a:lnTo>
                  <a:pt x="363542" y="3121851"/>
                </a:lnTo>
                <a:lnTo>
                  <a:pt x="326349" y="3121851"/>
                </a:lnTo>
                <a:lnTo>
                  <a:pt x="326349" y="3151031"/>
                </a:lnTo>
                <a:lnTo>
                  <a:pt x="290039" y="3151031"/>
                </a:lnTo>
                <a:lnTo>
                  <a:pt x="290039" y="3180212"/>
                </a:lnTo>
                <a:lnTo>
                  <a:pt x="261042" y="3180212"/>
                </a:lnTo>
                <a:lnTo>
                  <a:pt x="261042" y="3203048"/>
                </a:lnTo>
                <a:lnTo>
                  <a:pt x="204055" y="3203048"/>
                </a:lnTo>
                <a:lnTo>
                  <a:pt x="204055" y="3239587"/>
                </a:lnTo>
                <a:lnTo>
                  <a:pt x="180353" y="3239587"/>
                </a:lnTo>
                <a:lnTo>
                  <a:pt x="180353" y="3275999"/>
                </a:lnTo>
                <a:lnTo>
                  <a:pt x="160685" y="3275999"/>
                </a:lnTo>
                <a:lnTo>
                  <a:pt x="160685" y="3333345"/>
                </a:lnTo>
                <a:lnTo>
                  <a:pt x="136856" y="3333345"/>
                </a:lnTo>
                <a:lnTo>
                  <a:pt x="136856" y="3371914"/>
                </a:lnTo>
                <a:lnTo>
                  <a:pt x="113028" y="3371914"/>
                </a:lnTo>
                <a:lnTo>
                  <a:pt x="113028" y="3403124"/>
                </a:lnTo>
                <a:lnTo>
                  <a:pt x="85039" y="3403124"/>
                </a:lnTo>
                <a:lnTo>
                  <a:pt x="85039" y="3436491"/>
                </a:lnTo>
                <a:lnTo>
                  <a:pt x="35364" y="3436491"/>
                </a:lnTo>
              </a:path>
            </a:pathLst>
          </a:custGeom>
          <a:noFill/>
          <a:ln w="50800" cap="rnd">
            <a:solidFill>
              <a:srgbClr val="8B878B"/>
            </a:solidFill>
            <a:prstDash val="solid"/>
            <a:round/>
          </a:ln>
        </p:spPr>
        <p:txBody>
          <a:bodyPr rtlCol="0" anchor="ctr"/>
          <a:lstStyle/>
          <a:p>
            <a:endParaRPr lang="en-GB"/>
          </a:p>
        </p:txBody>
      </p:sp>
      <p:sp>
        <p:nvSpPr>
          <p:cNvPr id="13" name="Freeform 12">
            <a:extLst>
              <a:ext uri="{FF2B5EF4-FFF2-40B4-BE49-F238E27FC236}">
                <a16:creationId xmlns:a16="http://schemas.microsoft.com/office/drawing/2014/main" id="{5621F832-CF8B-B145-BAA7-47967AF82966}"/>
              </a:ext>
            </a:extLst>
          </p:cNvPr>
          <p:cNvSpPr/>
          <p:nvPr/>
        </p:nvSpPr>
        <p:spPr>
          <a:xfrm>
            <a:off x="1799981" y="2843288"/>
            <a:ext cx="3479713" cy="2562794"/>
          </a:xfrm>
          <a:custGeom>
            <a:avLst/>
            <a:gdLst>
              <a:gd name="connsiteX0" fmla="*/ 3448131 w 3479713"/>
              <a:gd name="connsiteY0" fmla="*/ 35587 h 2562793"/>
              <a:gd name="connsiteX1" fmla="*/ 3392153 w 3479713"/>
              <a:gd name="connsiteY1" fmla="*/ 35587 h 2562793"/>
              <a:gd name="connsiteX2" fmla="*/ 3392153 w 3479713"/>
              <a:gd name="connsiteY2" fmla="*/ 136577 h 2562793"/>
              <a:gd name="connsiteX3" fmla="*/ 3332771 w 3479713"/>
              <a:gd name="connsiteY3" fmla="*/ 136577 h 2562793"/>
              <a:gd name="connsiteX4" fmla="*/ 3332771 w 3479713"/>
              <a:gd name="connsiteY4" fmla="*/ 209781 h 2562793"/>
              <a:gd name="connsiteX5" fmla="*/ 3317642 w 3479713"/>
              <a:gd name="connsiteY5" fmla="*/ 209781 h 2562793"/>
              <a:gd name="connsiteX6" fmla="*/ 3317642 w 3479713"/>
              <a:gd name="connsiteY6" fmla="*/ 308994 h 2562793"/>
              <a:gd name="connsiteX7" fmla="*/ 3020354 w 3479713"/>
              <a:gd name="connsiteY7" fmla="*/ 308994 h 2562793"/>
              <a:gd name="connsiteX8" fmla="*/ 3020354 w 3479713"/>
              <a:gd name="connsiteY8" fmla="*/ 341093 h 2562793"/>
              <a:gd name="connsiteX9" fmla="*/ 2995516 w 3479713"/>
              <a:gd name="connsiteY9" fmla="*/ 341093 h 2562793"/>
              <a:gd name="connsiteX10" fmla="*/ 2995516 w 3479713"/>
              <a:gd name="connsiteY10" fmla="*/ 397423 h 2562793"/>
              <a:gd name="connsiteX11" fmla="*/ 2959963 w 3479713"/>
              <a:gd name="connsiteY11" fmla="*/ 397423 h 2562793"/>
              <a:gd name="connsiteX12" fmla="*/ 2959963 w 3479713"/>
              <a:gd name="connsiteY12" fmla="*/ 431298 h 2562793"/>
              <a:gd name="connsiteX13" fmla="*/ 2924409 w 3479713"/>
              <a:gd name="connsiteY13" fmla="*/ 431298 h 2562793"/>
              <a:gd name="connsiteX14" fmla="*/ 2924409 w 3479713"/>
              <a:gd name="connsiteY14" fmla="*/ 462508 h 2562793"/>
              <a:gd name="connsiteX15" fmla="*/ 2899572 w 3479713"/>
              <a:gd name="connsiteY15" fmla="*/ 462508 h 2562793"/>
              <a:gd name="connsiteX16" fmla="*/ 2899572 w 3479713"/>
              <a:gd name="connsiteY16" fmla="*/ 497398 h 2562793"/>
              <a:gd name="connsiteX17" fmla="*/ 2825943 w 3479713"/>
              <a:gd name="connsiteY17" fmla="*/ 497398 h 2562793"/>
              <a:gd name="connsiteX18" fmla="*/ 2825943 w 3479713"/>
              <a:gd name="connsiteY18" fmla="*/ 524168 h 2562793"/>
              <a:gd name="connsiteX19" fmla="*/ 2795685 w 3479713"/>
              <a:gd name="connsiteY19" fmla="*/ 524168 h 2562793"/>
              <a:gd name="connsiteX20" fmla="*/ 2795685 w 3479713"/>
              <a:gd name="connsiteY20" fmla="*/ 577834 h 2562793"/>
              <a:gd name="connsiteX21" fmla="*/ 2781564 w 3479713"/>
              <a:gd name="connsiteY21" fmla="*/ 577834 h 2562793"/>
              <a:gd name="connsiteX22" fmla="*/ 2781564 w 3479713"/>
              <a:gd name="connsiteY22" fmla="*/ 608156 h 2562793"/>
              <a:gd name="connsiteX23" fmla="*/ 2744246 w 3479713"/>
              <a:gd name="connsiteY23" fmla="*/ 608156 h 2562793"/>
              <a:gd name="connsiteX24" fmla="*/ 2744246 w 3479713"/>
              <a:gd name="connsiteY24" fmla="*/ 634038 h 2562793"/>
              <a:gd name="connsiteX25" fmla="*/ 2711466 w 3479713"/>
              <a:gd name="connsiteY25" fmla="*/ 634038 h 2562793"/>
              <a:gd name="connsiteX26" fmla="*/ 2711466 w 3479713"/>
              <a:gd name="connsiteY26" fmla="*/ 668927 h 2562793"/>
              <a:gd name="connsiteX27" fmla="*/ 2665322 w 3479713"/>
              <a:gd name="connsiteY27" fmla="*/ 668927 h 2562793"/>
              <a:gd name="connsiteX28" fmla="*/ 2665322 w 3479713"/>
              <a:gd name="connsiteY28" fmla="*/ 719803 h 2562793"/>
              <a:gd name="connsiteX29" fmla="*/ 2627121 w 3479713"/>
              <a:gd name="connsiteY29" fmla="*/ 719803 h 2562793"/>
              <a:gd name="connsiteX30" fmla="*/ 2627121 w 3479713"/>
              <a:gd name="connsiteY30" fmla="*/ 743020 h 2562793"/>
              <a:gd name="connsiteX31" fmla="*/ 2566730 w 3479713"/>
              <a:gd name="connsiteY31" fmla="*/ 743020 h 2562793"/>
              <a:gd name="connsiteX32" fmla="*/ 2566730 w 3479713"/>
              <a:gd name="connsiteY32" fmla="*/ 775118 h 2562793"/>
              <a:gd name="connsiteX33" fmla="*/ 2483267 w 3479713"/>
              <a:gd name="connsiteY33" fmla="*/ 775118 h 2562793"/>
              <a:gd name="connsiteX34" fmla="*/ 2483267 w 3479713"/>
              <a:gd name="connsiteY34" fmla="*/ 795671 h 2562793"/>
              <a:gd name="connsiteX35" fmla="*/ 2387449 w 3479713"/>
              <a:gd name="connsiteY35" fmla="*/ 795671 h 2562793"/>
              <a:gd name="connsiteX36" fmla="*/ 2387449 w 3479713"/>
              <a:gd name="connsiteY36" fmla="*/ 819904 h 2562793"/>
              <a:gd name="connsiteX37" fmla="*/ 2327941 w 3479713"/>
              <a:gd name="connsiteY37" fmla="*/ 819904 h 2562793"/>
              <a:gd name="connsiteX38" fmla="*/ 2327941 w 3479713"/>
              <a:gd name="connsiteY38" fmla="*/ 851114 h 2562793"/>
              <a:gd name="connsiteX39" fmla="*/ 2303104 w 3479713"/>
              <a:gd name="connsiteY39" fmla="*/ 851114 h 2562793"/>
              <a:gd name="connsiteX40" fmla="*/ 2303104 w 3479713"/>
              <a:gd name="connsiteY40" fmla="*/ 876996 h 2562793"/>
              <a:gd name="connsiteX41" fmla="*/ 2238301 w 3479713"/>
              <a:gd name="connsiteY41" fmla="*/ 876996 h 2562793"/>
              <a:gd name="connsiteX42" fmla="*/ 2238301 w 3479713"/>
              <a:gd name="connsiteY42" fmla="*/ 897549 h 2562793"/>
              <a:gd name="connsiteX43" fmla="*/ 2192157 w 3479713"/>
              <a:gd name="connsiteY43" fmla="*/ 897549 h 2562793"/>
              <a:gd name="connsiteX44" fmla="*/ 2192157 w 3479713"/>
              <a:gd name="connsiteY44" fmla="*/ 920766 h 2562793"/>
              <a:gd name="connsiteX45" fmla="*/ 2086630 w 3479713"/>
              <a:gd name="connsiteY45" fmla="*/ 920766 h 2562793"/>
              <a:gd name="connsiteX46" fmla="*/ 2086630 w 3479713"/>
              <a:gd name="connsiteY46" fmla="*/ 943096 h 2562793"/>
              <a:gd name="connsiteX47" fmla="*/ 2044016 w 3479713"/>
              <a:gd name="connsiteY47" fmla="*/ 943096 h 2562793"/>
              <a:gd name="connsiteX48" fmla="*/ 2044016 w 3479713"/>
              <a:gd name="connsiteY48" fmla="*/ 966313 h 2562793"/>
              <a:gd name="connsiteX49" fmla="*/ 1995099 w 3479713"/>
              <a:gd name="connsiteY49" fmla="*/ 966313 h 2562793"/>
              <a:gd name="connsiteX50" fmla="*/ 1995099 w 3479713"/>
              <a:gd name="connsiteY50" fmla="*/ 1000314 h 2562793"/>
              <a:gd name="connsiteX51" fmla="*/ 1964966 w 3479713"/>
              <a:gd name="connsiteY51" fmla="*/ 1000314 h 2562793"/>
              <a:gd name="connsiteX52" fmla="*/ 1964966 w 3479713"/>
              <a:gd name="connsiteY52" fmla="*/ 1037741 h 2562793"/>
              <a:gd name="connsiteX53" fmla="*/ 1925883 w 3479713"/>
              <a:gd name="connsiteY53" fmla="*/ 1037741 h 2562793"/>
              <a:gd name="connsiteX54" fmla="*/ 1925883 w 3479713"/>
              <a:gd name="connsiteY54" fmla="*/ 1062735 h 2562793"/>
              <a:gd name="connsiteX55" fmla="*/ 1883269 w 3479713"/>
              <a:gd name="connsiteY55" fmla="*/ 1062735 h 2562793"/>
              <a:gd name="connsiteX56" fmla="*/ 1883269 w 3479713"/>
              <a:gd name="connsiteY56" fmla="*/ 1095848 h 2562793"/>
              <a:gd name="connsiteX57" fmla="*/ 1853137 w 3479713"/>
              <a:gd name="connsiteY57" fmla="*/ 1095848 h 2562793"/>
              <a:gd name="connsiteX58" fmla="*/ 1853137 w 3479713"/>
              <a:gd name="connsiteY58" fmla="*/ 1130611 h 2562793"/>
              <a:gd name="connsiteX59" fmla="*/ 1821239 w 3479713"/>
              <a:gd name="connsiteY59" fmla="*/ 1130611 h 2562793"/>
              <a:gd name="connsiteX60" fmla="*/ 1821239 w 3479713"/>
              <a:gd name="connsiteY60" fmla="*/ 1162836 h 2562793"/>
              <a:gd name="connsiteX61" fmla="*/ 1785686 w 3479713"/>
              <a:gd name="connsiteY61" fmla="*/ 1162836 h 2562793"/>
              <a:gd name="connsiteX62" fmla="*/ 1785686 w 3479713"/>
              <a:gd name="connsiteY62" fmla="*/ 1192270 h 2562793"/>
              <a:gd name="connsiteX63" fmla="*/ 1736011 w 3479713"/>
              <a:gd name="connsiteY63" fmla="*/ 1192270 h 2562793"/>
              <a:gd name="connsiteX64" fmla="*/ 1736011 w 3479713"/>
              <a:gd name="connsiteY64" fmla="*/ 1221704 h 2562793"/>
              <a:gd name="connsiteX65" fmla="*/ 1696928 w 3479713"/>
              <a:gd name="connsiteY65" fmla="*/ 1221704 h 2562793"/>
              <a:gd name="connsiteX66" fmla="*/ 1696928 w 3479713"/>
              <a:gd name="connsiteY66" fmla="*/ 1245810 h 2562793"/>
              <a:gd name="connsiteX67" fmla="*/ 1661374 w 3479713"/>
              <a:gd name="connsiteY67" fmla="*/ 1245810 h 2562793"/>
              <a:gd name="connsiteX68" fmla="*/ 1661374 w 3479713"/>
              <a:gd name="connsiteY68" fmla="*/ 1269154 h 2562793"/>
              <a:gd name="connsiteX69" fmla="*/ 1614348 w 3479713"/>
              <a:gd name="connsiteY69" fmla="*/ 1269154 h 2562793"/>
              <a:gd name="connsiteX70" fmla="*/ 1614348 w 3479713"/>
              <a:gd name="connsiteY70" fmla="*/ 1299476 h 2562793"/>
              <a:gd name="connsiteX71" fmla="*/ 1568203 w 3479713"/>
              <a:gd name="connsiteY71" fmla="*/ 1299476 h 2562793"/>
              <a:gd name="connsiteX72" fmla="*/ 1568203 w 3479713"/>
              <a:gd name="connsiteY72" fmla="*/ 1320917 h 2562793"/>
              <a:gd name="connsiteX73" fmla="*/ 1510586 w 3479713"/>
              <a:gd name="connsiteY73" fmla="*/ 1320917 h 2562793"/>
              <a:gd name="connsiteX74" fmla="*/ 1510586 w 3479713"/>
              <a:gd name="connsiteY74" fmla="*/ 1351240 h 2562793"/>
              <a:gd name="connsiteX75" fmla="*/ 1470620 w 3479713"/>
              <a:gd name="connsiteY75" fmla="*/ 1351240 h 2562793"/>
              <a:gd name="connsiteX76" fmla="*/ 1470620 w 3479713"/>
              <a:gd name="connsiteY76" fmla="*/ 1372681 h 2562793"/>
              <a:gd name="connsiteX77" fmla="*/ 1432419 w 3479713"/>
              <a:gd name="connsiteY77" fmla="*/ 1372681 h 2562793"/>
              <a:gd name="connsiteX78" fmla="*/ 1432419 w 3479713"/>
              <a:gd name="connsiteY78" fmla="*/ 1402242 h 2562793"/>
              <a:gd name="connsiteX79" fmla="*/ 1372911 w 3479713"/>
              <a:gd name="connsiteY79" fmla="*/ 1402242 h 2562793"/>
              <a:gd name="connsiteX80" fmla="*/ 1372911 w 3479713"/>
              <a:gd name="connsiteY80" fmla="*/ 1420004 h 2562793"/>
              <a:gd name="connsiteX81" fmla="*/ 1324119 w 3479713"/>
              <a:gd name="connsiteY81" fmla="*/ 1420004 h 2562793"/>
              <a:gd name="connsiteX82" fmla="*/ 1324119 w 3479713"/>
              <a:gd name="connsiteY82" fmla="*/ 1449565 h 2562793"/>
              <a:gd name="connsiteX83" fmla="*/ 1276210 w 3479713"/>
              <a:gd name="connsiteY83" fmla="*/ 1449565 h 2562793"/>
              <a:gd name="connsiteX84" fmla="*/ 1276210 w 3479713"/>
              <a:gd name="connsiteY84" fmla="*/ 1484327 h 2562793"/>
              <a:gd name="connsiteX85" fmla="*/ 1237126 w 3479713"/>
              <a:gd name="connsiteY85" fmla="*/ 1484327 h 2562793"/>
              <a:gd name="connsiteX86" fmla="*/ 1237126 w 3479713"/>
              <a:gd name="connsiteY86" fmla="*/ 1517441 h 2562793"/>
              <a:gd name="connsiteX87" fmla="*/ 1205229 w 3479713"/>
              <a:gd name="connsiteY87" fmla="*/ 1517441 h 2562793"/>
              <a:gd name="connsiteX88" fmla="*/ 1205229 w 3479713"/>
              <a:gd name="connsiteY88" fmla="*/ 1545987 h 2562793"/>
              <a:gd name="connsiteX89" fmla="*/ 1158202 w 3479713"/>
              <a:gd name="connsiteY89" fmla="*/ 1545987 h 2562793"/>
              <a:gd name="connsiteX90" fmla="*/ 1158202 w 3479713"/>
              <a:gd name="connsiteY90" fmla="*/ 1570092 h 2562793"/>
              <a:gd name="connsiteX91" fmla="*/ 1100459 w 3479713"/>
              <a:gd name="connsiteY91" fmla="*/ 1570092 h 2562793"/>
              <a:gd name="connsiteX92" fmla="*/ 1100459 w 3479713"/>
              <a:gd name="connsiteY92" fmla="*/ 1591533 h 2562793"/>
              <a:gd name="connsiteX93" fmla="*/ 1059611 w 3479713"/>
              <a:gd name="connsiteY93" fmla="*/ 1591533 h 2562793"/>
              <a:gd name="connsiteX94" fmla="*/ 1059611 w 3479713"/>
              <a:gd name="connsiteY94" fmla="*/ 1613862 h 2562793"/>
              <a:gd name="connsiteX95" fmla="*/ 1035656 w 3479713"/>
              <a:gd name="connsiteY95" fmla="*/ 1613862 h 2562793"/>
              <a:gd name="connsiteX96" fmla="*/ 1035656 w 3479713"/>
              <a:gd name="connsiteY96" fmla="*/ 1633527 h 2562793"/>
              <a:gd name="connsiteX97" fmla="*/ 1006406 w 3479713"/>
              <a:gd name="connsiteY97" fmla="*/ 1633527 h 2562793"/>
              <a:gd name="connsiteX98" fmla="*/ 1006406 w 3479713"/>
              <a:gd name="connsiteY98" fmla="*/ 1659409 h 2562793"/>
              <a:gd name="connsiteX99" fmla="*/ 957615 w 3479713"/>
              <a:gd name="connsiteY99" fmla="*/ 1659409 h 2562793"/>
              <a:gd name="connsiteX100" fmla="*/ 957615 w 3479713"/>
              <a:gd name="connsiteY100" fmla="*/ 1677298 h 2562793"/>
              <a:gd name="connsiteX101" fmla="*/ 918531 w 3479713"/>
              <a:gd name="connsiteY101" fmla="*/ 1677298 h 2562793"/>
              <a:gd name="connsiteX102" fmla="*/ 918531 w 3479713"/>
              <a:gd name="connsiteY102" fmla="*/ 1714852 h 2562793"/>
              <a:gd name="connsiteX103" fmla="*/ 876800 w 3479713"/>
              <a:gd name="connsiteY103" fmla="*/ 1714852 h 2562793"/>
              <a:gd name="connsiteX104" fmla="*/ 876800 w 3479713"/>
              <a:gd name="connsiteY104" fmla="*/ 1743398 h 2562793"/>
              <a:gd name="connsiteX105" fmla="*/ 840363 w 3479713"/>
              <a:gd name="connsiteY105" fmla="*/ 1743398 h 2562793"/>
              <a:gd name="connsiteX106" fmla="*/ 840363 w 3479713"/>
              <a:gd name="connsiteY106" fmla="*/ 1779937 h 2562793"/>
              <a:gd name="connsiteX107" fmla="*/ 811114 w 3479713"/>
              <a:gd name="connsiteY107" fmla="*/ 1779937 h 2562793"/>
              <a:gd name="connsiteX108" fmla="*/ 811114 w 3479713"/>
              <a:gd name="connsiteY108" fmla="*/ 1808609 h 2562793"/>
              <a:gd name="connsiteX109" fmla="*/ 775686 w 3479713"/>
              <a:gd name="connsiteY109" fmla="*/ 1808609 h 2562793"/>
              <a:gd name="connsiteX110" fmla="*/ 775686 w 3479713"/>
              <a:gd name="connsiteY110" fmla="*/ 1835379 h 2562793"/>
              <a:gd name="connsiteX111" fmla="*/ 748075 w 3479713"/>
              <a:gd name="connsiteY111" fmla="*/ 1835379 h 2562793"/>
              <a:gd name="connsiteX112" fmla="*/ 748075 w 3479713"/>
              <a:gd name="connsiteY112" fmla="*/ 1858597 h 2562793"/>
              <a:gd name="connsiteX113" fmla="*/ 701931 w 3479713"/>
              <a:gd name="connsiteY113" fmla="*/ 1858597 h 2562793"/>
              <a:gd name="connsiteX114" fmla="*/ 701931 w 3479713"/>
              <a:gd name="connsiteY114" fmla="*/ 1896150 h 2562793"/>
              <a:gd name="connsiteX115" fmla="*/ 685037 w 3479713"/>
              <a:gd name="connsiteY115" fmla="*/ 1896150 h 2562793"/>
              <a:gd name="connsiteX116" fmla="*/ 685037 w 3479713"/>
              <a:gd name="connsiteY116" fmla="*/ 1925585 h 2562793"/>
              <a:gd name="connsiteX117" fmla="*/ 646962 w 3479713"/>
              <a:gd name="connsiteY117" fmla="*/ 1925585 h 2562793"/>
              <a:gd name="connsiteX118" fmla="*/ 646962 w 3479713"/>
              <a:gd name="connsiteY118" fmla="*/ 1946138 h 2562793"/>
              <a:gd name="connsiteX119" fmla="*/ 603466 w 3479713"/>
              <a:gd name="connsiteY119" fmla="*/ 1946138 h 2562793"/>
              <a:gd name="connsiteX120" fmla="*/ 603466 w 3479713"/>
              <a:gd name="connsiteY120" fmla="*/ 1976460 h 2562793"/>
              <a:gd name="connsiteX121" fmla="*/ 581276 w 3479713"/>
              <a:gd name="connsiteY121" fmla="*/ 1976460 h 2562793"/>
              <a:gd name="connsiteX122" fmla="*/ 581276 w 3479713"/>
              <a:gd name="connsiteY122" fmla="*/ 2016678 h 2562793"/>
              <a:gd name="connsiteX123" fmla="*/ 552783 w 3479713"/>
              <a:gd name="connsiteY123" fmla="*/ 2016678 h 2562793"/>
              <a:gd name="connsiteX124" fmla="*/ 552783 w 3479713"/>
              <a:gd name="connsiteY124" fmla="*/ 2038119 h 2562793"/>
              <a:gd name="connsiteX125" fmla="*/ 524416 w 3479713"/>
              <a:gd name="connsiteY125" fmla="*/ 2038119 h 2562793"/>
              <a:gd name="connsiteX126" fmla="*/ 524416 w 3479713"/>
              <a:gd name="connsiteY126" fmla="*/ 2065777 h 2562793"/>
              <a:gd name="connsiteX127" fmla="*/ 496048 w 3479713"/>
              <a:gd name="connsiteY127" fmla="*/ 2065777 h 2562793"/>
              <a:gd name="connsiteX128" fmla="*/ 496048 w 3479713"/>
              <a:gd name="connsiteY128" fmla="*/ 2087218 h 2562793"/>
              <a:gd name="connsiteX129" fmla="*/ 465033 w 3479713"/>
              <a:gd name="connsiteY129" fmla="*/ 2087218 h 2562793"/>
              <a:gd name="connsiteX130" fmla="*/ 465033 w 3479713"/>
              <a:gd name="connsiteY130" fmla="*/ 2115891 h 2562793"/>
              <a:gd name="connsiteX131" fmla="*/ 436540 w 3479713"/>
              <a:gd name="connsiteY131" fmla="*/ 2115891 h 2562793"/>
              <a:gd name="connsiteX132" fmla="*/ 436540 w 3479713"/>
              <a:gd name="connsiteY132" fmla="*/ 2155094 h 2562793"/>
              <a:gd name="connsiteX133" fmla="*/ 409055 w 3479713"/>
              <a:gd name="connsiteY133" fmla="*/ 2155094 h 2562793"/>
              <a:gd name="connsiteX134" fmla="*/ 409055 w 3479713"/>
              <a:gd name="connsiteY134" fmla="*/ 2178312 h 2562793"/>
              <a:gd name="connsiteX135" fmla="*/ 378923 w 3479713"/>
              <a:gd name="connsiteY135" fmla="*/ 2178312 h 2562793"/>
              <a:gd name="connsiteX136" fmla="*/ 378923 w 3479713"/>
              <a:gd name="connsiteY136" fmla="*/ 2203305 h 2562793"/>
              <a:gd name="connsiteX137" fmla="*/ 342487 w 3479713"/>
              <a:gd name="connsiteY137" fmla="*/ 2203305 h 2562793"/>
              <a:gd name="connsiteX138" fmla="*/ 342487 w 3479713"/>
              <a:gd name="connsiteY138" fmla="*/ 2237307 h 2562793"/>
              <a:gd name="connsiteX139" fmla="*/ 319415 w 3479713"/>
              <a:gd name="connsiteY139" fmla="*/ 2237307 h 2562793"/>
              <a:gd name="connsiteX140" fmla="*/ 319415 w 3479713"/>
              <a:gd name="connsiteY140" fmla="*/ 2280189 h 2562793"/>
              <a:gd name="connsiteX141" fmla="*/ 299873 w 3479713"/>
              <a:gd name="connsiteY141" fmla="*/ 2280189 h 2562793"/>
              <a:gd name="connsiteX142" fmla="*/ 299873 w 3479713"/>
              <a:gd name="connsiteY142" fmla="*/ 2312287 h 2562793"/>
              <a:gd name="connsiteX143" fmla="*/ 267976 w 3479713"/>
              <a:gd name="connsiteY143" fmla="*/ 2312287 h 2562793"/>
              <a:gd name="connsiteX144" fmla="*/ 267976 w 3479713"/>
              <a:gd name="connsiteY144" fmla="*/ 2337281 h 2562793"/>
              <a:gd name="connsiteX145" fmla="*/ 219058 w 3479713"/>
              <a:gd name="connsiteY145" fmla="*/ 2337281 h 2562793"/>
              <a:gd name="connsiteX146" fmla="*/ 219058 w 3479713"/>
              <a:gd name="connsiteY146" fmla="*/ 2357834 h 2562793"/>
              <a:gd name="connsiteX147" fmla="*/ 195103 w 3479713"/>
              <a:gd name="connsiteY147" fmla="*/ 2357834 h 2562793"/>
              <a:gd name="connsiteX148" fmla="*/ 195103 w 3479713"/>
              <a:gd name="connsiteY148" fmla="*/ 2390947 h 2562793"/>
              <a:gd name="connsiteX149" fmla="*/ 172914 w 3479713"/>
              <a:gd name="connsiteY149" fmla="*/ 2390947 h 2562793"/>
              <a:gd name="connsiteX150" fmla="*/ 172914 w 3479713"/>
              <a:gd name="connsiteY150" fmla="*/ 2413277 h 2562793"/>
              <a:gd name="connsiteX151" fmla="*/ 148959 w 3479713"/>
              <a:gd name="connsiteY151" fmla="*/ 2413277 h 2562793"/>
              <a:gd name="connsiteX152" fmla="*/ 148959 w 3479713"/>
              <a:gd name="connsiteY152" fmla="*/ 2436494 h 2562793"/>
              <a:gd name="connsiteX153" fmla="*/ 124122 w 3479713"/>
              <a:gd name="connsiteY153" fmla="*/ 2436494 h 2562793"/>
              <a:gd name="connsiteX154" fmla="*/ 124122 w 3479713"/>
              <a:gd name="connsiteY154" fmla="*/ 2473921 h 2562793"/>
              <a:gd name="connsiteX155" fmla="*/ 102815 w 3479713"/>
              <a:gd name="connsiteY155" fmla="*/ 2473921 h 2562793"/>
              <a:gd name="connsiteX156" fmla="*/ 102815 w 3479713"/>
              <a:gd name="connsiteY156" fmla="*/ 2506146 h 2562793"/>
              <a:gd name="connsiteX157" fmla="*/ 82391 w 3479713"/>
              <a:gd name="connsiteY157" fmla="*/ 2506146 h 2562793"/>
              <a:gd name="connsiteX158" fmla="*/ 82391 w 3479713"/>
              <a:gd name="connsiteY158" fmla="*/ 2530252 h 2562793"/>
              <a:gd name="connsiteX159" fmla="*/ 35364 w 3479713"/>
              <a:gd name="connsiteY159" fmla="*/ 2530252 h 25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3479713" h="2562793">
                <a:moveTo>
                  <a:pt x="3448131" y="35587"/>
                </a:moveTo>
                <a:lnTo>
                  <a:pt x="3392153" y="35587"/>
                </a:lnTo>
                <a:lnTo>
                  <a:pt x="3392153" y="136577"/>
                </a:lnTo>
                <a:lnTo>
                  <a:pt x="3332771" y="136577"/>
                </a:lnTo>
                <a:lnTo>
                  <a:pt x="3332771" y="209781"/>
                </a:lnTo>
                <a:lnTo>
                  <a:pt x="3317642" y="209781"/>
                </a:lnTo>
                <a:lnTo>
                  <a:pt x="3317642" y="308994"/>
                </a:lnTo>
                <a:lnTo>
                  <a:pt x="3020354" y="308994"/>
                </a:lnTo>
                <a:lnTo>
                  <a:pt x="3020354" y="341093"/>
                </a:lnTo>
                <a:lnTo>
                  <a:pt x="2995516" y="341093"/>
                </a:lnTo>
                <a:lnTo>
                  <a:pt x="2995516" y="397423"/>
                </a:lnTo>
                <a:lnTo>
                  <a:pt x="2959963" y="397423"/>
                </a:lnTo>
                <a:lnTo>
                  <a:pt x="2959963" y="431298"/>
                </a:lnTo>
                <a:lnTo>
                  <a:pt x="2924409" y="431298"/>
                </a:lnTo>
                <a:lnTo>
                  <a:pt x="2924409" y="462508"/>
                </a:lnTo>
                <a:lnTo>
                  <a:pt x="2899572" y="462508"/>
                </a:lnTo>
                <a:lnTo>
                  <a:pt x="2899572" y="497398"/>
                </a:lnTo>
                <a:lnTo>
                  <a:pt x="2825943" y="497398"/>
                </a:lnTo>
                <a:lnTo>
                  <a:pt x="2825943" y="524168"/>
                </a:lnTo>
                <a:lnTo>
                  <a:pt x="2795685" y="524168"/>
                </a:lnTo>
                <a:lnTo>
                  <a:pt x="2795685" y="577834"/>
                </a:lnTo>
                <a:lnTo>
                  <a:pt x="2781564" y="577834"/>
                </a:lnTo>
                <a:lnTo>
                  <a:pt x="2781564" y="608156"/>
                </a:lnTo>
                <a:lnTo>
                  <a:pt x="2744246" y="608156"/>
                </a:lnTo>
                <a:lnTo>
                  <a:pt x="2744246" y="634038"/>
                </a:lnTo>
                <a:lnTo>
                  <a:pt x="2711466" y="634038"/>
                </a:lnTo>
                <a:lnTo>
                  <a:pt x="2711466" y="668927"/>
                </a:lnTo>
                <a:lnTo>
                  <a:pt x="2665322" y="668927"/>
                </a:lnTo>
                <a:lnTo>
                  <a:pt x="2665322" y="719803"/>
                </a:lnTo>
                <a:lnTo>
                  <a:pt x="2627121" y="719803"/>
                </a:lnTo>
                <a:lnTo>
                  <a:pt x="2627121" y="743020"/>
                </a:lnTo>
                <a:lnTo>
                  <a:pt x="2566730" y="743020"/>
                </a:lnTo>
                <a:lnTo>
                  <a:pt x="2566730" y="775118"/>
                </a:lnTo>
                <a:lnTo>
                  <a:pt x="2483267" y="775118"/>
                </a:lnTo>
                <a:lnTo>
                  <a:pt x="2483267" y="795671"/>
                </a:lnTo>
                <a:lnTo>
                  <a:pt x="2387449" y="795671"/>
                </a:lnTo>
                <a:lnTo>
                  <a:pt x="2387449" y="819904"/>
                </a:lnTo>
                <a:lnTo>
                  <a:pt x="2327941" y="819904"/>
                </a:lnTo>
                <a:lnTo>
                  <a:pt x="2327941" y="851114"/>
                </a:lnTo>
                <a:lnTo>
                  <a:pt x="2303104" y="851114"/>
                </a:lnTo>
                <a:lnTo>
                  <a:pt x="2303104" y="876996"/>
                </a:lnTo>
                <a:lnTo>
                  <a:pt x="2238301" y="876996"/>
                </a:lnTo>
                <a:lnTo>
                  <a:pt x="2238301" y="897549"/>
                </a:lnTo>
                <a:lnTo>
                  <a:pt x="2192157" y="897549"/>
                </a:lnTo>
                <a:lnTo>
                  <a:pt x="2192157" y="920766"/>
                </a:lnTo>
                <a:lnTo>
                  <a:pt x="2086630" y="920766"/>
                </a:lnTo>
                <a:lnTo>
                  <a:pt x="2086630" y="943096"/>
                </a:lnTo>
                <a:lnTo>
                  <a:pt x="2044016" y="943096"/>
                </a:lnTo>
                <a:lnTo>
                  <a:pt x="2044016" y="966313"/>
                </a:lnTo>
                <a:lnTo>
                  <a:pt x="1995099" y="966313"/>
                </a:lnTo>
                <a:lnTo>
                  <a:pt x="1995099" y="1000314"/>
                </a:lnTo>
                <a:lnTo>
                  <a:pt x="1964966" y="1000314"/>
                </a:lnTo>
                <a:lnTo>
                  <a:pt x="1964966" y="1037741"/>
                </a:lnTo>
                <a:lnTo>
                  <a:pt x="1925883" y="1037741"/>
                </a:lnTo>
                <a:lnTo>
                  <a:pt x="1925883" y="1062735"/>
                </a:lnTo>
                <a:lnTo>
                  <a:pt x="1883269" y="1062735"/>
                </a:lnTo>
                <a:lnTo>
                  <a:pt x="1883269" y="1095848"/>
                </a:lnTo>
                <a:lnTo>
                  <a:pt x="1853137" y="1095848"/>
                </a:lnTo>
                <a:lnTo>
                  <a:pt x="1853137" y="1130611"/>
                </a:lnTo>
                <a:lnTo>
                  <a:pt x="1821239" y="1130611"/>
                </a:lnTo>
                <a:lnTo>
                  <a:pt x="1821239" y="1162836"/>
                </a:lnTo>
                <a:lnTo>
                  <a:pt x="1785686" y="1162836"/>
                </a:lnTo>
                <a:lnTo>
                  <a:pt x="1785686" y="1192270"/>
                </a:lnTo>
                <a:lnTo>
                  <a:pt x="1736011" y="1192270"/>
                </a:lnTo>
                <a:lnTo>
                  <a:pt x="1736011" y="1221704"/>
                </a:lnTo>
                <a:lnTo>
                  <a:pt x="1696928" y="1221704"/>
                </a:lnTo>
                <a:lnTo>
                  <a:pt x="1696928" y="1245810"/>
                </a:lnTo>
                <a:lnTo>
                  <a:pt x="1661374" y="1245810"/>
                </a:lnTo>
                <a:lnTo>
                  <a:pt x="1661374" y="1269154"/>
                </a:lnTo>
                <a:lnTo>
                  <a:pt x="1614348" y="1269154"/>
                </a:lnTo>
                <a:lnTo>
                  <a:pt x="1614348" y="1299476"/>
                </a:lnTo>
                <a:lnTo>
                  <a:pt x="1568203" y="1299476"/>
                </a:lnTo>
                <a:lnTo>
                  <a:pt x="1568203" y="1320917"/>
                </a:lnTo>
                <a:lnTo>
                  <a:pt x="1510586" y="1320917"/>
                </a:lnTo>
                <a:lnTo>
                  <a:pt x="1510586" y="1351240"/>
                </a:lnTo>
                <a:lnTo>
                  <a:pt x="1470620" y="1351240"/>
                </a:lnTo>
                <a:lnTo>
                  <a:pt x="1470620" y="1372681"/>
                </a:lnTo>
                <a:lnTo>
                  <a:pt x="1432419" y="1372681"/>
                </a:lnTo>
                <a:lnTo>
                  <a:pt x="1432419" y="1402242"/>
                </a:lnTo>
                <a:lnTo>
                  <a:pt x="1372911" y="1402242"/>
                </a:lnTo>
                <a:lnTo>
                  <a:pt x="1372911" y="1420004"/>
                </a:lnTo>
                <a:lnTo>
                  <a:pt x="1324119" y="1420004"/>
                </a:lnTo>
                <a:lnTo>
                  <a:pt x="1324119" y="1449565"/>
                </a:lnTo>
                <a:lnTo>
                  <a:pt x="1276210" y="1449565"/>
                </a:lnTo>
                <a:lnTo>
                  <a:pt x="1276210" y="1484327"/>
                </a:lnTo>
                <a:lnTo>
                  <a:pt x="1237126" y="1484327"/>
                </a:lnTo>
                <a:lnTo>
                  <a:pt x="1237126" y="1517441"/>
                </a:lnTo>
                <a:lnTo>
                  <a:pt x="1205229" y="1517441"/>
                </a:lnTo>
                <a:lnTo>
                  <a:pt x="1205229" y="1545987"/>
                </a:lnTo>
                <a:lnTo>
                  <a:pt x="1158202" y="1545987"/>
                </a:lnTo>
                <a:lnTo>
                  <a:pt x="1158202" y="1570092"/>
                </a:lnTo>
                <a:lnTo>
                  <a:pt x="1100459" y="1570092"/>
                </a:lnTo>
                <a:lnTo>
                  <a:pt x="1100459" y="1591533"/>
                </a:lnTo>
                <a:lnTo>
                  <a:pt x="1059611" y="1591533"/>
                </a:lnTo>
                <a:lnTo>
                  <a:pt x="1059611" y="1613862"/>
                </a:lnTo>
                <a:lnTo>
                  <a:pt x="1035656" y="1613862"/>
                </a:lnTo>
                <a:lnTo>
                  <a:pt x="1035656" y="1633527"/>
                </a:lnTo>
                <a:lnTo>
                  <a:pt x="1006406" y="1633527"/>
                </a:lnTo>
                <a:lnTo>
                  <a:pt x="1006406" y="1659409"/>
                </a:lnTo>
                <a:lnTo>
                  <a:pt x="957615" y="1659409"/>
                </a:lnTo>
                <a:lnTo>
                  <a:pt x="957615" y="1677298"/>
                </a:lnTo>
                <a:lnTo>
                  <a:pt x="918531" y="1677298"/>
                </a:lnTo>
                <a:lnTo>
                  <a:pt x="918531" y="1714852"/>
                </a:lnTo>
                <a:lnTo>
                  <a:pt x="876800" y="1714852"/>
                </a:lnTo>
                <a:lnTo>
                  <a:pt x="876800" y="1743398"/>
                </a:lnTo>
                <a:lnTo>
                  <a:pt x="840363" y="1743398"/>
                </a:lnTo>
                <a:lnTo>
                  <a:pt x="840363" y="1779937"/>
                </a:lnTo>
                <a:lnTo>
                  <a:pt x="811114" y="1779937"/>
                </a:lnTo>
                <a:lnTo>
                  <a:pt x="811114" y="1808609"/>
                </a:lnTo>
                <a:lnTo>
                  <a:pt x="775686" y="1808609"/>
                </a:lnTo>
                <a:lnTo>
                  <a:pt x="775686" y="1835379"/>
                </a:lnTo>
                <a:lnTo>
                  <a:pt x="748075" y="1835379"/>
                </a:lnTo>
                <a:lnTo>
                  <a:pt x="748075" y="1858597"/>
                </a:lnTo>
                <a:lnTo>
                  <a:pt x="701931" y="1858597"/>
                </a:lnTo>
                <a:lnTo>
                  <a:pt x="701931" y="1896150"/>
                </a:lnTo>
                <a:lnTo>
                  <a:pt x="685037" y="1896150"/>
                </a:lnTo>
                <a:lnTo>
                  <a:pt x="685037" y="1925585"/>
                </a:lnTo>
                <a:lnTo>
                  <a:pt x="646962" y="1925585"/>
                </a:lnTo>
                <a:lnTo>
                  <a:pt x="646962" y="1946138"/>
                </a:lnTo>
                <a:lnTo>
                  <a:pt x="603466" y="1946138"/>
                </a:lnTo>
                <a:lnTo>
                  <a:pt x="603466" y="1976460"/>
                </a:lnTo>
                <a:lnTo>
                  <a:pt x="581276" y="1976460"/>
                </a:lnTo>
                <a:lnTo>
                  <a:pt x="581276" y="2016678"/>
                </a:lnTo>
                <a:lnTo>
                  <a:pt x="552783" y="2016678"/>
                </a:lnTo>
                <a:lnTo>
                  <a:pt x="552783" y="2038119"/>
                </a:lnTo>
                <a:lnTo>
                  <a:pt x="524416" y="2038119"/>
                </a:lnTo>
                <a:lnTo>
                  <a:pt x="524416" y="2065777"/>
                </a:lnTo>
                <a:lnTo>
                  <a:pt x="496048" y="2065777"/>
                </a:lnTo>
                <a:lnTo>
                  <a:pt x="496048" y="2087218"/>
                </a:lnTo>
                <a:lnTo>
                  <a:pt x="465033" y="2087218"/>
                </a:lnTo>
                <a:lnTo>
                  <a:pt x="465033" y="2115891"/>
                </a:lnTo>
                <a:lnTo>
                  <a:pt x="436540" y="2115891"/>
                </a:lnTo>
                <a:lnTo>
                  <a:pt x="436540" y="2155094"/>
                </a:lnTo>
                <a:lnTo>
                  <a:pt x="409055" y="2155094"/>
                </a:lnTo>
                <a:lnTo>
                  <a:pt x="409055" y="2178312"/>
                </a:lnTo>
                <a:lnTo>
                  <a:pt x="378923" y="2178312"/>
                </a:lnTo>
                <a:lnTo>
                  <a:pt x="378923" y="2203305"/>
                </a:lnTo>
                <a:lnTo>
                  <a:pt x="342487" y="2203305"/>
                </a:lnTo>
                <a:lnTo>
                  <a:pt x="342487" y="2237307"/>
                </a:lnTo>
                <a:lnTo>
                  <a:pt x="319415" y="2237307"/>
                </a:lnTo>
                <a:lnTo>
                  <a:pt x="319415" y="2280189"/>
                </a:lnTo>
                <a:lnTo>
                  <a:pt x="299873" y="2280189"/>
                </a:lnTo>
                <a:lnTo>
                  <a:pt x="299873" y="2312287"/>
                </a:lnTo>
                <a:lnTo>
                  <a:pt x="267976" y="2312287"/>
                </a:lnTo>
                <a:lnTo>
                  <a:pt x="267976" y="2337281"/>
                </a:lnTo>
                <a:lnTo>
                  <a:pt x="219058" y="2337281"/>
                </a:lnTo>
                <a:lnTo>
                  <a:pt x="219058" y="2357834"/>
                </a:lnTo>
                <a:lnTo>
                  <a:pt x="195103" y="2357834"/>
                </a:lnTo>
                <a:lnTo>
                  <a:pt x="195103" y="2390947"/>
                </a:lnTo>
                <a:lnTo>
                  <a:pt x="172914" y="2390947"/>
                </a:lnTo>
                <a:lnTo>
                  <a:pt x="172914" y="2413277"/>
                </a:lnTo>
                <a:lnTo>
                  <a:pt x="148959" y="2413277"/>
                </a:lnTo>
                <a:lnTo>
                  <a:pt x="148959" y="2436494"/>
                </a:lnTo>
                <a:lnTo>
                  <a:pt x="124122" y="2436494"/>
                </a:lnTo>
                <a:lnTo>
                  <a:pt x="124122" y="2473921"/>
                </a:lnTo>
                <a:lnTo>
                  <a:pt x="102815" y="2473921"/>
                </a:lnTo>
                <a:lnTo>
                  <a:pt x="102815" y="2506146"/>
                </a:lnTo>
                <a:lnTo>
                  <a:pt x="82391" y="2506146"/>
                </a:lnTo>
                <a:lnTo>
                  <a:pt x="82391" y="2530252"/>
                </a:lnTo>
                <a:lnTo>
                  <a:pt x="35364" y="2530252"/>
                </a:lnTo>
              </a:path>
            </a:pathLst>
          </a:custGeom>
          <a:noFill/>
          <a:ln w="50800" cap="rnd">
            <a:solidFill>
              <a:srgbClr val="C0504D"/>
            </a:solidFill>
            <a:prstDash val="solid"/>
            <a:round/>
          </a:ln>
        </p:spPr>
        <p:txBody>
          <a:bodyPr rtlCol="0" anchor="ctr"/>
          <a:lstStyle/>
          <a:p>
            <a:endParaRPr lang="en-GB"/>
          </a:p>
        </p:txBody>
      </p:sp>
      <p:sp>
        <p:nvSpPr>
          <p:cNvPr id="18" name="Freeform 17">
            <a:extLst>
              <a:ext uri="{FF2B5EF4-FFF2-40B4-BE49-F238E27FC236}">
                <a16:creationId xmlns:a16="http://schemas.microsoft.com/office/drawing/2014/main" id="{45E04B13-6610-E548-BE00-0AD1BC8AAF49}"/>
              </a:ext>
            </a:extLst>
          </p:cNvPr>
          <p:cNvSpPr/>
          <p:nvPr/>
        </p:nvSpPr>
        <p:spPr>
          <a:xfrm>
            <a:off x="7444432" y="2921877"/>
            <a:ext cx="3474050" cy="2478612"/>
          </a:xfrm>
          <a:custGeom>
            <a:avLst/>
            <a:gdLst>
              <a:gd name="connsiteX0" fmla="*/ 3448435 w 3474050"/>
              <a:gd name="connsiteY0" fmla="*/ 35472 h 2478611"/>
              <a:gd name="connsiteX1" fmla="*/ 3334144 w 3474050"/>
              <a:gd name="connsiteY1" fmla="*/ 35472 h 2478611"/>
              <a:gd name="connsiteX2" fmla="*/ 3334144 w 3474050"/>
              <a:gd name="connsiteY2" fmla="*/ 65822 h 2478611"/>
              <a:gd name="connsiteX3" fmla="*/ 3283040 w 3474050"/>
              <a:gd name="connsiteY3" fmla="*/ 65822 h 2478611"/>
              <a:gd name="connsiteX4" fmla="*/ 3283040 w 3474050"/>
              <a:gd name="connsiteY4" fmla="*/ 93011 h 2478611"/>
              <a:gd name="connsiteX5" fmla="*/ 3255978 w 3474050"/>
              <a:gd name="connsiteY5" fmla="*/ 93011 h 2478611"/>
              <a:gd name="connsiteX6" fmla="*/ 3255978 w 3474050"/>
              <a:gd name="connsiteY6" fmla="*/ 173313 h 2478611"/>
              <a:gd name="connsiteX7" fmla="*/ 3225266 w 3474050"/>
              <a:gd name="connsiteY7" fmla="*/ 173313 h 2478611"/>
              <a:gd name="connsiteX8" fmla="*/ 3225266 w 3474050"/>
              <a:gd name="connsiteY8" fmla="*/ 190006 h 2478611"/>
              <a:gd name="connsiteX9" fmla="*/ 3199965 w 3474050"/>
              <a:gd name="connsiteY9" fmla="*/ 190006 h 2478611"/>
              <a:gd name="connsiteX10" fmla="*/ 3199965 w 3474050"/>
              <a:gd name="connsiteY10" fmla="*/ 223265 h 2478611"/>
              <a:gd name="connsiteX11" fmla="*/ 3167490 w 3474050"/>
              <a:gd name="connsiteY11" fmla="*/ 223265 h 2478611"/>
              <a:gd name="connsiteX12" fmla="*/ 3167490 w 3474050"/>
              <a:gd name="connsiteY12" fmla="*/ 242487 h 2478611"/>
              <a:gd name="connsiteX13" fmla="*/ 3140932 w 3474050"/>
              <a:gd name="connsiteY13" fmla="*/ 242487 h 2478611"/>
              <a:gd name="connsiteX14" fmla="*/ 3140932 w 3474050"/>
              <a:gd name="connsiteY14" fmla="*/ 273343 h 2478611"/>
              <a:gd name="connsiteX15" fmla="*/ 3081898 w 3474050"/>
              <a:gd name="connsiteY15" fmla="*/ 273343 h 2478611"/>
              <a:gd name="connsiteX16" fmla="*/ 3081898 w 3474050"/>
              <a:gd name="connsiteY16" fmla="*/ 287001 h 2478611"/>
              <a:gd name="connsiteX17" fmla="*/ 3053073 w 3474050"/>
              <a:gd name="connsiteY17" fmla="*/ 287001 h 2478611"/>
              <a:gd name="connsiteX18" fmla="*/ 3053073 w 3474050"/>
              <a:gd name="connsiteY18" fmla="*/ 314695 h 2478611"/>
              <a:gd name="connsiteX19" fmla="*/ 3018585 w 3474050"/>
              <a:gd name="connsiteY19" fmla="*/ 314695 h 2478611"/>
              <a:gd name="connsiteX20" fmla="*/ 3018585 w 3474050"/>
              <a:gd name="connsiteY20" fmla="*/ 336320 h 2478611"/>
              <a:gd name="connsiteX21" fmla="*/ 2979816 w 3474050"/>
              <a:gd name="connsiteY21" fmla="*/ 336320 h 2478611"/>
              <a:gd name="connsiteX22" fmla="*/ 2979816 w 3474050"/>
              <a:gd name="connsiteY22" fmla="*/ 364394 h 2478611"/>
              <a:gd name="connsiteX23" fmla="*/ 2928838 w 3474050"/>
              <a:gd name="connsiteY23" fmla="*/ 364394 h 2478611"/>
              <a:gd name="connsiteX24" fmla="*/ 2928838 w 3474050"/>
              <a:gd name="connsiteY24" fmla="*/ 384375 h 2478611"/>
              <a:gd name="connsiteX25" fmla="*/ 2898000 w 3474050"/>
              <a:gd name="connsiteY25" fmla="*/ 384375 h 2478611"/>
              <a:gd name="connsiteX26" fmla="*/ 2898000 w 3474050"/>
              <a:gd name="connsiteY26" fmla="*/ 415231 h 2478611"/>
              <a:gd name="connsiteX27" fmla="*/ 2861245 w 3474050"/>
              <a:gd name="connsiteY27" fmla="*/ 415231 h 2478611"/>
              <a:gd name="connsiteX28" fmla="*/ 2861245 w 3474050"/>
              <a:gd name="connsiteY28" fmla="*/ 433188 h 2478611"/>
              <a:gd name="connsiteX29" fmla="*/ 2828519 w 3474050"/>
              <a:gd name="connsiteY29" fmla="*/ 433188 h 2478611"/>
              <a:gd name="connsiteX30" fmla="*/ 2828519 w 3474050"/>
              <a:gd name="connsiteY30" fmla="*/ 464171 h 2478611"/>
              <a:gd name="connsiteX31" fmla="*/ 2778926 w 3474050"/>
              <a:gd name="connsiteY31" fmla="*/ 464171 h 2478611"/>
              <a:gd name="connsiteX32" fmla="*/ 2778926 w 3474050"/>
              <a:gd name="connsiteY32" fmla="*/ 481116 h 2478611"/>
              <a:gd name="connsiteX33" fmla="*/ 2738143 w 3474050"/>
              <a:gd name="connsiteY33" fmla="*/ 481116 h 2478611"/>
              <a:gd name="connsiteX34" fmla="*/ 2738143 w 3474050"/>
              <a:gd name="connsiteY34" fmla="*/ 510076 h 2478611"/>
              <a:gd name="connsiteX35" fmla="*/ 2706424 w 3474050"/>
              <a:gd name="connsiteY35" fmla="*/ 510076 h 2478611"/>
              <a:gd name="connsiteX36" fmla="*/ 2706424 w 3474050"/>
              <a:gd name="connsiteY36" fmla="*/ 526010 h 2478611"/>
              <a:gd name="connsiteX37" fmla="*/ 2684648 w 3474050"/>
              <a:gd name="connsiteY37" fmla="*/ 526010 h 2478611"/>
              <a:gd name="connsiteX38" fmla="*/ 2684648 w 3474050"/>
              <a:gd name="connsiteY38" fmla="*/ 548899 h 2478611"/>
              <a:gd name="connsiteX39" fmla="*/ 2649907 w 3474050"/>
              <a:gd name="connsiteY39" fmla="*/ 548899 h 2478611"/>
              <a:gd name="connsiteX40" fmla="*/ 2649907 w 3474050"/>
              <a:gd name="connsiteY40" fmla="*/ 563947 h 2478611"/>
              <a:gd name="connsiteX41" fmla="*/ 2631027 w 3474050"/>
              <a:gd name="connsiteY41" fmla="*/ 563947 h 2478611"/>
              <a:gd name="connsiteX42" fmla="*/ 2631027 w 3474050"/>
              <a:gd name="connsiteY42" fmla="*/ 594804 h 2478611"/>
              <a:gd name="connsiteX43" fmla="*/ 2611139 w 3474050"/>
              <a:gd name="connsiteY43" fmla="*/ 594804 h 2478611"/>
              <a:gd name="connsiteX44" fmla="*/ 2611139 w 3474050"/>
              <a:gd name="connsiteY44" fmla="*/ 622751 h 2478611"/>
              <a:gd name="connsiteX45" fmla="*/ 2585335 w 3474050"/>
              <a:gd name="connsiteY45" fmla="*/ 622751 h 2478611"/>
              <a:gd name="connsiteX46" fmla="*/ 2585335 w 3474050"/>
              <a:gd name="connsiteY46" fmla="*/ 656643 h 2478611"/>
              <a:gd name="connsiteX47" fmla="*/ 2562553 w 3474050"/>
              <a:gd name="connsiteY47" fmla="*/ 656643 h 2478611"/>
              <a:gd name="connsiteX48" fmla="*/ 2562553 w 3474050"/>
              <a:gd name="connsiteY48" fmla="*/ 674600 h 2478611"/>
              <a:gd name="connsiteX49" fmla="*/ 2536749 w 3474050"/>
              <a:gd name="connsiteY49" fmla="*/ 674600 h 2478611"/>
              <a:gd name="connsiteX50" fmla="*/ 2536749 w 3474050"/>
              <a:gd name="connsiteY50" fmla="*/ 692557 h 2478611"/>
              <a:gd name="connsiteX51" fmla="*/ 2509938 w 3474050"/>
              <a:gd name="connsiteY51" fmla="*/ 692557 h 2478611"/>
              <a:gd name="connsiteX52" fmla="*/ 2509938 w 3474050"/>
              <a:gd name="connsiteY52" fmla="*/ 719493 h 2478611"/>
              <a:gd name="connsiteX53" fmla="*/ 2478093 w 3474050"/>
              <a:gd name="connsiteY53" fmla="*/ 719493 h 2478611"/>
              <a:gd name="connsiteX54" fmla="*/ 2478093 w 3474050"/>
              <a:gd name="connsiteY54" fmla="*/ 736439 h 2478611"/>
              <a:gd name="connsiteX55" fmla="*/ 2426486 w 3474050"/>
              <a:gd name="connsiteY55" fmla="*/ 736439 h 2478611"/>
              <a:gd name="connsiteX56" fmla="*/ 2426486 w 3474050"/>
              <a:gd name="connsiteY56" fmla="*/ 748326 h 2478611"/>
              <a:gd name="connsiteX57" fmla="*/ 2393759 w 3474050"/>
              <a:gd name="connsiteY57" fmla="*/ 748326 h 2478611"/>
              <a:gd name="connsiteX58" fmla="*/ 2393759 w 3474050"/>
              <a:gd name="connsiteY58" fmla="*/ 775262 h 2478611"/>
              <a:gd name="connsiteX59" fmla="*/ 2367956 w 3474050"/>
              <a:gd name="connsiteY59" fmla="*/ 775262 h 2478611"/>
              <a:gd name="connsiteX60" fmla="*/ 2367956 w 3474050"/>
              <a:gd name="connsiteY60" fmla="*/ 790311 h 2478611"/>
              <a:gd name="connsiteX61" fmla="*/ 2328180 w 3474050"/>
              <a:gd name="connsiteY61" fmla="*/ 790311 h 2478611"/>
              <a:gd name="connsiteX62" fmla="*/ 2328180 w 3474050"/>
              <a:gd name="connsiteY62" fmla="*/ 803209 h 2478611"/>
              <a:gd name="connsiteX63" fmla="*/ 2298475 w 3474050"/>
              <a:gd name="connsiteY63" fmla="*/ 803209 h 2478611"/>
              <a:gd name="connsiteX64" fmla="*/ 2298475 w 3474050"/>
              <a:gd name="connsiteY64" fmla="*/ 821167 h 2478611"/>
              <a:gd name="connsiteX65" fmla="*/ 2263734 w 3474050"/>
              <a:gd name="connsiteY65" fmla="*/ 821167 h 2478611"/>
              <a:gd name="connsiteX66" fmla="*/ 2263734 w 3474050"/>
              <a:gd name="connsiteY66" fmla="*/ 835077 h 2478611"/>
              <a:gd name="connsiteX67" fmla="*/ 2233902 w 3474050"/>
              <a:gd name="connsiteY67" fmla="*/ 835077 h 2478611"/>
              <a:gd name="connsiteX68" fmla="*/ 2233902 w 3474050"/>
              <a:gd name="connsiteY68" fmla="*/ 865048 h 2478611"/>
              <a:gd name="connsiteX69" fmla="*/ 2202183 w 3474050"/>
              <a:gd name="connsiteY69" fmla="*/ 865048 h 2478611"/>
              <a:gd name="connsiteX70" fmla="*/ 2202183 w 3474050"/>
              <a:gd name="connsiteY70" fmla="*/ 879971 h 2478611"/>
              <a:gd name="connsiteX71" fmla="*/ 2172351 w 3474050"/>
              <a:gd name="connsiteY71" fmla="*/ 879971 h 2478611"/>
              <a:gd name="connsiteX72" fmla="*/ 2172351 w 3474050"/>
              <a:gd name="connsiteY72" fmla="*/ 898940 h 2478611"/>
              <a:gd name="connsiteX73" fmla="*/ 2144660 w 3474050"/>
              <a:gd name="connsiteY73" fmla="*/ 898940 h 2478611"/>
              <a:gd name="connsiteX74" fmla="*/ 2144660 w 3474050"/>
              <a:gd name="connsiteY74" fmla="*/ 911965 h 2478611"/>
              <a:gd name="connsiteX75" fmla="*/ 2114828 w 3474050"/>
              <a:gd name="connsiteY75" fmla="*/ 911965 h 2478611"/>
              <a:gd name="connsiteX76" fmla="*/ 2114828 w 3474050"/>
              <a:gd name="connsiteY76" fmla="*/ 933842 h 2478611"/>
              <a:gd name="connsiteX77" fmla="*/ 2090031 w 3474050"/>
              <a:gd name="connsiteY77" fmla="*/ 933842 h 2478611"/>
              <a:gd name="connsiteX78" fmla="*/ 2090031 w 3474050"/>
              <a:gd name="connsiteY78" fmla="*/ 950788 h 2478611"/>
              <a:gd name="connsiteX79" fmla="*/ 2061207 w 3474050"/>
              <a:gd name="connsiteY79" fmla="*/ 950788 h 2478611"/>
              <a:gd name="connsiteX80" fmla="*/ 2061207 w 3474050"/>
              <a:gd name="connsiteY80" fmla="*/ 969757 h 2478611"/>
              <a:gd name="connsiteX81" fmla="*/ 2027473 w 3474050"/>
              <a:gd name="connsiteY81" fmla="*/ 969757 h 2478611"/>
              <a:gd name="connsiteX82" fmla="*/ 2027473 w 3474050"/>
              <a:gd name="connsiteY82" fmla="*/ 989738 h 2478611"/>
              <a:gd name="connsiteX83" fmla="*/ 1988831 w 3474050"/>
              <a:gd name="connsiteY83" fmla="*/ 989738 h 2478611"/>
              <a:gd name="connsiteX84" fmla="*/ 1988831 w 3474050"/>
              <a:gd name="connsiteY84" fmla="*/ 1014650 h 2478611"/>
              <a:gd name="connsiteX85" fmla="*/ 1956985 w 3474050"/>
              <a:gd name="connsiteY85" fmla="*/ 1014650 h 2478611"/>
              <a:gd name="connsiteX86" fmla="*/ 1956985 w 3474050"/>
              <a:gd name="connsiteY86" fmla="*/ 1044621 h 2478611"/>
              <a:gd name="connsiteX87" fmla="*/ 1931182 w 3474050"/>
              <a:gd name="connsiteY87" fmla="*/ 1044621 h 2478611"/>
              <a:gd name="connsiteX88" fmla="*/ 1931182 w 3474050"/>
              <a:gd name="connsiteY88" fmla="*/ 1065487 h 2478611"/>
              <a:gd name="connsiteX89" fmla="*/ 1894427 w 3474050"/>
              <a:gd name="connsiteY89" fmla="*/ 1065487 h 2478611"/>
              <a:gd name="connsiteX90" fmla="*/ 1894427 w 3474050"/>
              <a:gd name="connsiteY90" fmla="*/ 1086479 h 2478611"/>
              <a:gd name="connsiteX91" fmla="*/ 1863715 w 3474050"/>
              <a:gd name="connsiteY91" fmla="*/ 1086479 h 2478611"/>
              <a:gd name="connsiteX92" fmla="*/ 1863715 w 3474050"/>
              <a:gd name="connsiteY92" fmla="*/ 1109369 h 2478611"/>
              <a:gd name="connsiteX93" fmla="*/ 1830988 w 3474050"/>
              <a:gd name="connsiteY93" fmla="*/ 1109369 h 2478611"/>
              <a:gd name="connsiteX94" fmla="*/ 1830988 w 3474050"/>
              <a:gd name="connsiteY94" fmla="*/ 1127326 h 2478611"/>
              <a:gd name="connsiteX95" fmla="*/ 1798262 w 3474050"/>
              <a:gd name="connsiteY95" fmla="*/ 1127326 h 2478611"/>
              <a:gd name="connsiteX96" fmla="*/ 1798262 w 3474050"/>
              <a:gd name="connsiteY96" fmla="*/ 1144272 h 2478611"/>
              <a:gd name="connsiteX97" fmla="*/ 1764402 w 3474050"/>
              <a:gd name="connsiteY97" fmla="*/ 1144272 h 2478611"/>
              <a:gd name="connsiteX98" fmla="*/ 1764402 w 3474050"/>
              <a:gd name="connsiteY98" fmla="*/ 1162229 h 2478611"/>
              <a:gd name="connsiteX99" fmla="*/ 1736585 w 3474050"/>
              <a:gd name="connsiteY99" fmla="*/ 1162229 h 2478611"/>
              <a:gd name="connsiteX100" fmla="*/ 1736585 w 3474050"/>
              <a:gd name="connsiteY100" fmla="*/ 1186130 h 2478611"/>
              <a:gd name="connsiteX101" fmla="*/ 1710907 w 3474050"/>
              <a:gd name="connsiteY101" fmla="*/ 1186130 h 2478611"/>
              <a:gd name="connsiteX102" fmla="*/ 1710907 w 3474050"/>
              <a:gd name="connsiteY102" fmla="*/ 1211042 h 2478611"/>
              <a:gd name="connsiteX103" fmla="*/ 1684096 w 3474050"/>
              <a:gd name="connsiteY103" fmla="*/ 1211042 h 2478611"/>
              <a:gd name="connsiteX104" fmla="*/ 1684096 w 3474050"/>
              <a:gd name="connsiteY104" fmla="*/ 1234058 h 2478611"/>
              <a:gd name="connsiteX105" fmla="*/ 1650363 w 3474050"/>
              <a:gd name="connsiteY105" fmla="*/ 1234058 h 2478611"/>
              <a:gd name="connsiteX106" fmla="*/ 1650363 w 3474050"/>
              <a:gd name="connsiteY106" fmla="*/ 1253027 h 2478611"/>
              <a:gd name="connsiteX107" fmla="*/ 1608573 w 3474050"/>
              <a:gd name="connsiteY107" fmla="*/ 1253027 h 2478611"/>
              <a:gd name="connsiteX108" fmla="*/ 1608573 w 3474050"/>
              <a:gd name="connsiteY108" fmla="*/ 1269973 h 2478611"/>
              <a:gd name="connsiteX109" fmla="*/ 1575847 w 3474050"/>
              <a:gd name="connsiteY109" fmla="*/ 1269973 h 2478611"/>
              <a:gd name="connsiteX110" fmla="*/ 1575847 w 3474050"/>
              <a:gd name="connsiteY110" fmla="*/ 1286918 h 2478611"/>
              <a:gd name="connsiteX111" fmla="*/ 1548029 w 3474050"/>
              <a:gd name="connsiteY111" fmla="*/ 1286918 h 2478611"/>
              <a:gd name="connsiteX112" fmla="*/ 1548029 w 3474050"/>
              <a:gd name="connsiteY112" fmla="*/ 1309807 h 2478611"/>
              <a:gd name="connsiteX113" fmla="*/ 1524240 w 3474050"/>
              <a:gd name="connsiteY113" fmla="*/ 1309807 h 2478611"/>
              <a:gd name="connsiteX114" fmla="*/ 1524240 w 3474050"/>
              <a:gd name="connsiteY114" fmla="*/ 1335732 h 2478611"/>
              <a:gd name="connsiteX115" fmla="*/ 1497429 w 3474050"/>
              <a:gd name="connsiteY115" fmla="*/ 1335732 h 2478611"/>
              <a:gd name="connsiteX116" fmla="*/ 1497429 w 3474050"/>
              <a:gd name="connsiteY116" fmla="*/ 1357736 h 2478611"/>
              <a:gd name="connsiteX117" fmla="*/ 1464702 w 3474050"/>
              <a:gd name="connsiteY117" fmla="*/ 1357736 h 2478611"/>
              <a:gd name="connsiteX118" fmla="*/ 1464702 w 3474050"/>
              <a:gd name="connsiteY118" fmla="*/ 1378602 h 2478611"/>
              <a:gd name="connsiteX119" fmla="*/ 1422032 w 3474050"/>
              <a:gd name="connsiteY119" fmla="*/ 1378602 h 2478611"/>
              <a:gd name="connsiteX120" fmla="*/ 1422032 w 3474050"/>
              <a:gd name="connsiteY120" fmla="*/ 1400606 h 2478611"/>
              <a:gd name="connsiteX121" fmla="*/ 1393207 w 3474050"/>
              <a:gd name="connsiteY121" fmla="*/ 1400606 h 2478611"/>
              <a:gd name="connsiteX122" fmla="*/ 1393207 w 3474050"/>
              <a:gd name="connsiteY122" fmla="*/ 1425518 h 2478611"/>
              <a:gd name="connsiteX123" fmla="*/ 1370425 w 3474050"/>
              <a:gd name="connsiteY123" fmla="*/ 1425518 h 2478611"/>
              <a:gd name="connsiteX124" fmla="*/ 1370425 w 3474050"/>
              <a:gd name="connsiteY124" fmla="*/ 1452454 h 2478611"/>
              <a:gd name="connsiteX125" fmla="*/ 1342607 w 3474050"/>
              <a:gd name="connsiteY125" fmla="*/ 1452454 h 2478611"/>
              <a:gd name="connsiteX126" fmla="*/ 1342607 w 3474050"/>
              <a:gd name="connsiteY126" fmla="*/ 1473320 h 2478611"/>
              <a:gd name="connsiteX127" fmla="*/ 1314790 w 3474050"/>
              <a:gd name="connsiteY127" fmla="*/ 1473320 h 2478611"/>
              <a:gd name="connsiteX128" fmla="*/ 1314790 w 3474050"/>
              <a:gd name="connsiteY128" fmla="*/ 1497347 h 2478611"/>
              <a:gd name="connsiteX129" fmla="*/ 1274133 w 3474050"/>
              <a:gd name="connsiteY129" fmla="*/ 1497347 h 2478611"/>
              <a:gd name="connsiteX130" fmla="*/ 1274133 w 3474050"/>
              <a:gd name="connsiteY130" fmla="*/ 1514293 h 2478611"/>
              <a:gd name="connsiteX131" fmla="*/ 1243295 w 3474050"/>
              <a:gd name="connsiteY131" fmla="*/ 1514293 h 2478611"/>
              <a:gd name="connsiteX132" fmla="*/ 1243295 w 3474050"/>
              <a:gd name="connsiteY132" fmla="*/ 1534274 h 2478611"/>
              <a:gd name="connsiteX133" fmla="*/ 1199617 w 3474050"/>
              <a:gd name="connsiteY133" fmla="*/ 1534274 h 2478611"/>
              <a:gd name="connsiteX134" fmla="*/ 1199617 w 3474050"/>
              <a:gd name="connsiteY134" fmla="*/ 1550207 h 2478611"/>
              <a:gd name="connsiteX135" fmla="*/ 1157954 w 3474050"/>
              <a:gd name="connsiteY135" fmla="*/ 1550207 h 2478611"/>
              <a:gd name="connsiteX136" fmla="*/ 1157954 w 3474050"/>
              <a:gd name="connsiteY136" fmla="*/ 1569050 h 2478611"/>
              <a:gd name="connsiteX137" fmla="*/ 1107354 w 3474050"/>
              <a:gd name="connsiteY137" fmla="*/ 1569050 h 2478611"/>
              <a:gd name="connsiteX138" fmla="*/ 1107354 w 3474050"/>
              <a:gd name="connsiteY138" fmla="*/ 1593077 h 2478611"/>
              <a:gd name="connsiteX139" fmla="*/ 1075508 w 3474050"/>
              <a:gd name="connsiteY139" fmla="*/ 1593077 h 2478611"/>
              <a:gd name="connsiteX140" fmla="*/ 1075508 w 3474050"/>
              <a:gd name="connsiteY140" fmla="*/ 1611035 h 2478611"/>
              <a:gd name="connsiteX141" fmla="*/ 1046809 w 3474050"/>
              <a:gd name="connsiteY141" fmla="*/ 1611035 h 2478611"/>
              <a:gd name="connsiteX142" fmla="*/ 1046809 w 3474050"/>
              <a:gd name="connsiteY142" fmla="*/ 1640879 h 2478611"/>
              <a:gd name="connsiteX143" fmla="*/ 1015971 w 3474050"/>
              <a:gd name="connsiteY143" fmla="*/ 1640879 h 2478611"/>
              <a:gd name="connsiteX144" fmla="*/ 1015971 w 3474050"/>
              <a:gd name="connsiteY144" fmla="*/ 1660860 h 2478611"/>
              <a:gd name="connsiteX145" fmla="*/ 988153 w 3474050"/>
              <a:gd name="connsiteY145" fmla="*/ 1660860 h 2478611"/>
              <a:gd name="connsiteX146" fmla="*/ 988153 w 3474050"/>
              <a:gd name="connsiteY146" fmla="*/ 1682737 h 2478611"/>
              <a:gd name="connsiteX147" fmla="*/ 969398 w 3474050"/>
              <a:gd name="connsiteY147" fmla="*/ 1682737 h 2478611"/>
              <a:gd name="connsiteX148" fmla="*/ 969398 w 3474050"/>
              <a:gd name="connsiteY148" fmla="*/ 1708788 h 2478611"/>
              <a:gd name="connsiteX149" fmla="*/ 941581 w 3474050"/>
              <a:gd name="connsiteY149" fmla="*/ 1708788 h 2478611"/>
              <a:gd name="connsiteX150" fmla="*/ 941581 w 3474050"/>
              <a:gd name="connsiteY150" fmla="*/ 1731677 h 2478611"/>
              <a:gd name="connsiteX151" fmla="*/ 908854 w 3474050"/>
              <a:gd name="connsiteY151" fmla="*/ 1731677 h 2478611"/>
              <a:gd name="connsiteX152" fmla="*/ 908854 w 3474050"/>
              <a:gd name="connsiteY152" fmla="*/ 1758613 h 2478611"/>
              <a:gd name="connsiteX153" fmla="*/ 881037 w 3474050"/>
              <a:gd name="connsiteY153" fmla="*/ 1758613 h 2478611"/>
              <a:gd name="connsiteX154" fmla="*/ 881037 w 3474050"/>
              <a:gd name="connsiteY154" fmla="*/ 1791493 h 2478611"/>
              <a:gd name="connsiteX155" fmla="*/ 850198 w 3474050"/>
              <a:gd name="connsiteY155" fmla="*/ 1791493 h 2478611"/>
              <a:gd name="connsiteX156" fmla="*/ 850198 w 3474050"/>
              <a:gd name="connsiteY156" fmla="*/ 1824372 h 2478611"/>
              <a:gd name="connsiteX157" fmla="*/ 827416 w 3474050"/>
              <a:gd name="connsiteY157" fmla="*/ 1824372 h 2478611"/>
              <a:gd name="connsiteX158" fmla="*/ 827416 w 3474050"/>
              <a:gd name="connsiteY158" fmla="*/ 1848273 h 2478611"/>
              <a:gd name="connsiteX159" fmla="*/ 797584 w 3474050"/>
              <a:gd name="connsiteY159" fmla="*/ 1848273 h 2478611"/>
              <a:gd name="connsiteX160" fmla="*/ 797584 w 3474050"/>
              <a:gd name="connsiteY160" fmla="*/ 1872300 h 2478611"/>
              <a:gd name="connsiteX161" fmla="*/ 761962 w 3474050"/>
              <a:gd name="connsiteY161" fmla="*/ 1872300 h 2478611"/>
              <a:gd name="connsiteX162" fmla="*/ 761962 w 3474050"/>
              <a:gd name="connsiteY162" fmla="*/ 1896201 h 2478611"/>
              <a:gd name="connsiteX163" fmla="*/ 727096 w 3474050"/>
              <a:gd name="connsiteY163" fmla="*/ 1896201 h 2478611"/>
              <a:gd name="connsiteX164" fmla="*/ 727096 w 3474050"/>
              <a:gd name="connsiteY164" fmla="*/ 1921114 h 2478611"/>
              <a:gd name="connsiteX165" fmla="*/ 703306 w 3474050"/>
              <a:gd name="connsiteY165" fmla="*/ 1921114 h 2478611"/>
              <a:gd name="connsiteX166" fmla="*/ 703306 w 3474050"/>
              <a:gd name="connsiteY166" fmla="*/ 1946027 h 2478611"/>
              <a:gd name="connsiteX167" fmla="*/ 664664 w 3474050"/>
              <a:gd name="connsiteY167" fmla="*/ 1946027 h 2478611"/>
              <a:gd name="connsiteX168" fmla="*/ 664664 w 3474050"/>
              <a:gd name="connsiteY168" fmla="*/ 1971951 h 2478611"/>
              <a:gd name="connsiteX169" fmla="*/ 624888 w 3474050"/>
              <a:gd name="connsiteY169" fmla="*/ 1971951 h 2478611"/>
              <a:gd name="connsiteX170" fmla="*/ 624888 w 3474050"/>
              <a:gd name="connsiteY170" fmla="*/ 2006854 h 2478611"/>
              <a:gd name="connsiteX171" fmla="*/ 603113 w 3474050"/>
              <a:gd name="connsiteY171" fmla="*/ 2006854 h 2478611"/>
              <a:gd name="connsiteX172" fmla="*/ 603113 w 3474050"/>
              <a:gd name="connsiteY172" fmla="*/ 2044792 h 2478611"/>
              <a:gd name="connsiteX173" fmla="*/ 580204 w 3474050"/>
              <a:gd name="connsiteY173" fmla="*/ 2044792 h 2478611"/>
              <a:gd name="connsiteX174" fmla="*/ 580204 w 3474050"/>
              <a:gd name="connsiteY174" fmla="*/ 2081718 h 2478611"/>
              <a:gd name="connsiteX175" fmla="*/ 552512 w 3474050"/>
              <a:gd name="connsiteY175" fmla="*/ 2081718 h 2478611"/>
              <a:gd name="connsiteX176" fmla="*/ 552512 w 3474050"/>
              <a:gd name="connsiteY176" fmla="*/ 2097652 h 2478611"/>
              <a:gd name="connsiteX177" fmla="*/ 512737 w 3474050"/>
              <a:gd name="connsiteY177" fmla="*/ 2097652 h 2478611"/>
              <a:gd name="connsiteX178" fmla="*/ 512737 w 3474050"/>
              <a:gd name="connsiteY178" fmla="*/ 2122565 h 2478611"/>
              <a:gd name="connsiteX179" fmla="*/ 480011 w 3474050"/>
              <a:gd name="connsiteY179" fmla="*/ 2122565 h 2478611"/>
              <a:gd name="connsiteX180" fmla="*/ 480011 w 3474050"/>
              <a:gd name="connsiteY180" fmla="*/ 2149500 h 2478611"/>
              <a:gd name="connsiteX181" fmla="*/ 453200 w 3474050"/>
              <a:gd name="connsiteY181" fmla="*/ 2149500 h 2478611"/>
              <a:gd name="connsiteX182" fmla="*/ 453200 w 3474050"/>
              <a:gd name="connsiteY182" fmla="*/ 2168469 h 2478611"/>
              <a:gd name="connsiteX183" fmla="*/ 423368 w 3474050"/>
              <a:gd name="connsiteY183" fmla="*/ 2168469 h 2478611"/>
              <a:gd name="connsiteX184" fmla="*/ 423368 w 3474050"/>
              <a:gd name="connsiteY184" fmla="*/ 2185415 h 2478611"/>
              <a:gd name="connsiteX185" fmla="*/ 394670 w 3474050"/>
              <a:gd name="connsiteY185" fmla="*/ 2185415 h 2478611"/>
              <a:gd name="connsiteX186" fmla="*/ 394670 w 3474050"/>
              <a:gd name="connsiteY186" fmla="*/ 2206407 h 2478611"/>
              <a:gd name="connsiteX187" fmla="*/ 362824 w 3474050"/>
              <a:gd name="connsiteY187" fmla="*/ 2206407 h 2478611"/>
              <a:gd name="connsiteX188" fmla="*/ 362824 w 3474050"/>
              <a:gd name="connsiteY188" fmla="*/ 2230308 h 2478611"/>
              <a:gd name="connsiteX189" fmla="*/ 335133 w 3474050"/>
              <a:gd name="connsiteY189" fmla="*/ 2230308 h 2478611"/>
              <a:gd name="connsiteX190" fmla="*/ 335133 w 3474050"/>
              <a:gd name="connsiteY190" fmla="*/ 2257244 h 2478611"/>
              <a:gd name="connsiteX191" fmla="*/ 301273 w 3474050"/>
              <a:gd name="connsiteY191" fmla="*/ 2257244 h 2478611"/>
              <a:gd name="connsiteX192" fmla="*/ 301273 w 3474050"/>
              <a:gd name="connsiteY192" fmla="*/ 2282157 h 2478611"/>
              <a:gd name="connsiteX193" fmla="*/ 271568 w 3474050"/>
              <a:gd name="connsiteY193" fmla="*/ 2282157 h 2478611"/>
              <a:gd name="connsiteX194" fmla="*/ 271568 w 3474050"/>
              <a:gd name="connsiteY194" fmla="*/ 2306058 h 2478611"/>
              <a:gd name="connsiteX195" fmla="*/ 246771 w 3474050"/>
              <a:gd name="connsiteY195" fmla="*/ 2306058 h 2478611"/>
              <a:gd name="connsiteX196" fmla="*/ 246771 w 3474050"/>
              <a:gd name="connsiteY196" fmla="*/ 2329959 h 2478611"/>
              <a:gd name="connsiteX197" fmla="*/ 217946 w 3474050"/>
              <a:gd name="connsiteY197" fmla="*/ 2329959 h 2478611"/>
              <a:gd name="connsiteX198" fmla="*/ 217946 w 3474050"/>
              <a:gd name="connsiteY198" fmla="*/ 2352974 h 2478611"/>
              <a:gd name="connsiteX199" fmla="*/ 194157 w 3474050"/>
              <a:gd name="connsiteY199" fmla="*/ 2352974 h 2478611"/>
              <a:gd name="connsiteX200" fmla="*/ 194157 w 3474050"/>
              <a:gd name="connsiteY200" fmla="*/ 2383831 h 2478611"/>
              <a:gd name="connsiteX201" fmla="*/ 152493 w 3474050"/>
              <a:gd name="connsiteY201" fmla="*/ 2383831 h 2478611"/>
              <a:gd name="connsiteX202" fmla="*/ 152493 w 3474050"/>
              <a:gd name="connsiteY202" fmla="*/ 2400776 h 2478611"/>
              <a:gd name="connsiteX203" fmla="*/ 123669 w 3474050"/>
              <a:gd name="connsiteY203" fmla="*/ 2400776 h 2478611"/>
              <a:gd name="connsiteX204" fmla="*/ 123669 w 3474050"/>
              <a:gd name="connsiteY204" fmla="*/ 2422780 h 2478611"/>
              <a:gd name="connsiteX205" fmla="*/ 93837 w 3474050"/>
              <a:gd name="connsiteY205" fmla="*/ 2422780 h 2478611"/>
              <a:gd name="connsiteX206" fmla="*/ 93837 w 3474050"/>
              <a:gd name="connsiteY206" fmla="*/ 2447693 h 2478611"/>
              <a:gd name="connsiteX207" fmla="*/ 35307 w 3474050"/>
              <a:gd name="connsiteY207" fmla="*/ 2447693 h 247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Lst>
            <a:rect l="l" t="t" r="r" b="b"/>
            <a:pathLst>
              <a:path w="3474050" h="2478611">
                <a:moveTo>
                  <a:pt x="3448435" y="35472"/>
                </a:moveTo>
                <a:lnTo>
                  <a:pt x="3334144" y="35472"/>
                </a:lnTo>
                <a:lnTo>
                  <a:pt x="3334144" y="65822"/>
                </a:lnTo>
                <a:lnTo>
                  <a:pt x="3283040" y="65822"/>
                </a:lnTo>
                <a:lnTo>
                  <a:pt x="3283040" y="93011"/>
                </a:lnTo>
                <a:lnTo>
                  <a:pt x="3255978" y="93011"/>
                </a:lnTo>
                <a:lnTo>
                  <a:pt x="3255978" y="173313"/>
                </a:lnTo>
                <a:lnTo>
                  <a:pt x="3225266" y="173313"/>
                </a:lnTo>
                <a:lnTo>
                  <a:pt x="3225266" y="190006"/>
                </a:lnTo>
                <a:lnTo>
                  <a:pt x="3199965" y="190006"/>
                </a:lnTo>
                <a:lnTo>
                  <a:pt x="3199965" y="223265"/>
                </a:lnTo>
                <a:lnTo>
                  <a:pt x="3167490" y="223265"/>
                </a:lnTo>
                <a:lnTo>
                  <a:pt x="3167490" y="242487"/>
                </a:lnTo>
                <a:lnTo>
                  <a:pt x="3140932" y="242487"/>
                </a:lnTo>
                <a:lnTo>
                  <a:pt x="3140932" y="273343"/>
                </a:lnTo>
                <a:lnTo>
                  <a:pt x="3081898" y="273343"/>
                </a:lnTo>
                <a:lnTo>
                  <a:pt x="3081898" y="287001"/>
                </a:lnTo>
                <a:lnTo>
                  <a:pt x="3053073" y="287001"/>
                </a:lnTo>
                <a:lnTo>
                  <a:pt x="3053073" y="314695"/>
                </a:lnTo>
                <a:lnTo>
                  <a:pt x="3018585" y="314695"/>
                </a:lnTo>
                <a:lnTo>
                  <a:pt x="3018585" y="336320"/>
                </a:lnTo>
                <a:lnTo>
                  <a:pt x="2979816" y="336320"/>
                </a:lnTo>
                <a:lnTo>
                  <a:pt x="2979816" y="364394"/>
                </a:lnTo>
                <a:lnTo>
                  <a:pt x="2928838" y="364394"/>
                </a:lnTo>
                <a:lnTo>
                  <a:pt x="2928838" y="384375"/>
                </a:lnTo>
                <a:lnTo>
                  <a:pt x="2898000" y="384375"/>
                </a:lnTo>
                <a:lnTo>
                  <a:pt x="2898000" y="415231"/>
                </a:lnTo>
                <a:lnTo>
                  <a:pt x="2861245" y="415231"/>
                </a:lnTo>
                <a:lnTo>
                  <a:pt x="2861245" y="433188"/>
                </a:lnTo>
                <a:lnTo>
                  <a:pt x="2828519" y="433188"/>
                </a:lnTo>
                <a:lnTo>
                  <a:pt x="2828519" y="464171"/>
                </a:lnTo>
                <a:lnTo>
                  <a:pt x="2778926" y="464171"/>
                </a:lnTo>
                <a:lnTo>
                  <a:pt x="2778926" y="481116"/>
                </a:lnTo>
                <a:lnTo>
                  <a:pt x="2738143" y="481116"/>
                </a:lnTo>
                <a:lnTo>
                  <a:pt x="2738143" y="510076"/>
                </a:lnTo>
                <a:lnTo>
                  <a:pt x="2706424" y="510076"/>
                </a:lnTo>
                <a:lnTo>
                  <a:pt x="2706424" y="526010"/>
                </a:lnTo>
                <a:lnTo>
                  <a:pt x="2684648" y="526010"/>
                </a:lnTo>
                <a:lnTo>
                  <a:pt x="2684648" y="548899"/>
                </a:lnTo>
                <a:lnTo>
                  <a:pt x="2649907" y="548899"/>
                </a:lnTo>
                <a:lnTo>
                  <a:pt x="2649907" y="563947"/>
                </a:lnTo>
                <a:lnTo>
                  <a:pt x="2631027" y="563947"/>
                </a:lnTo>
                <a:lnTo>
                  <a:pt x="2631027" y="594804"/>
                </a:lnTo>
                <a:lnTo>
                  <a:pt x="2611139" y="594804"/>
                </a:lnTo>
                <a:lnTo>
                  <a:pt x="2611139" y="622751"/>
                </a:lnTo>
                <a:lnTo>
                  <a:pt x="2585335" y="622751"/>
                </a:lnTo>
                <a:lnTo>
                  <a:pt x="2585335" y="656643"/>
                </a:lnTo>
                <a:lnTo>
                  <a:pt x="2562553" y="656643"/>
                </a:lnTo>
                <a:lnTo>
                  <a:pt x="2562553" y="674600"/>
                </a:lnTo>
                <a:lnTo>
                  <a:pt x="2536749" y="674600"/>
                </a:lnTo>
                <a:lnTo>
                  <a:pt x="2536749" y="692557"/>
                </a:lnTo>
                <a:lnTo>
                  <a:pt x="2509938" y="692557"/>
                </a:lnTo>
                <a:lnTo>
                  <a:pt x="2509938" y="719493"/>
                </a:lnTo>
                <a:lnTo>
                  <a:pt x="2478093" y="719493"/>
                </a:lnTo>
                <a:lnTo>
                  <a:pt x="2478093" y="736439"/>
                </a:lnTo>
                <a:lnTo>
                  <a:pt x="2426486" y="736439"/>
                </a:lnTo>
                <a:lnTo>
                  <a:pt x="2426486" y="748326"/>
                </a:lnTo>
                <a:lnTo>
                  <a:pt x="2393759" y="748326"/>
                </a:lnTo>
                <a:lnTo>
                  <a:pt x="2393759" y="775262"/>
                </a:lnTo>
                <a:lnTo>
                  <a:pt x="2367956" y="775262"/>
                </a:lnTo>
                <a:lnTo>
                  <a:pt x="2367956" y="790311"/>
                </a:lnTo>
                <a:lnTo>
                  <a:pt x="2328180" y="790311"/>
                </a:lnTo>
                <a:lnTo>
                  <a:pt x="2328180" y="803209"/>
                </a:lnTo>
                <a:lnTo>
                  <a:pt x="2298475" y="803209"/>
                </a:lnTo>
                <a:lnTo>
                  <a:pt x="2298475" y="821167"/>
                </a:lnTo>
                <a:lnTo>
                  <a:pt x="2263734" y="821167"/>
                </a:lnTo>
                <a:lnTo>
                  <a:pt x="2263734" y="835077"/>
                </a:lnTo>
                <a:lnTo>
                  <a:pt x="2233902" y="835077"/>
                </a:lnTo>
                <a:lnTo>
                  <a:pt x="2233902" y="865048"/>
                </a:lnTo>
                <a:lnTo>
                  <a:pt x="2202183" y="865048"/>
                </a:lnTo>
                <a:lnTo>
                  <a:pt x="2202183" y="879971"/>
                </a:lnTo>
                <a:lnTo>
                  <a:pt x="2172351" y="879971"/>
                </a:lnTo>
                <a:lnTo>
                  <a:pt x="2172351" y="898940"/>
                </a:lnTo>
                <a:lnTo>
                  <a:pt x="2144660" y="898940"/>
                </a:lnTo>
                <a:lnTo>
                  <a:pt x="2144660" y="911965"/>
                </a:lnTo>
                <a:lnTo>
                  <a:pt x="2114828" y="911965"/>
                </a:lnTo>
                <a:lnTo>
                  <a:pt x="2114828" y="933842"/>
                </a:lnTo>
                <a:lnTo>
                  <a:pt x="2090031" y="933842"/>
                </a:lnTo>
                <a:lnTo>
                  <a:pt x="2090031" y="950788"/>
                </a:lnTo>
                <a:lnTo>
                  <a:pt x="2061207" y="950788"/>
                </a:lnTo>
                <a:lnTo>
                  <a:pt x="2061207" y="969757"/>
                </a:lnTo>
                <a:lnTo>
                  <a:pt x="2027473" y="969757"/>
                </a:lnTo>
                <a:lnTo>
                  <a:pt x="2027473" y="989738"/>
                </a:lnTo>
                <a:lnTo>
                  <a:pt x="1988831" y="989738"/>
                </a:lnTo>
                <a:lnTo>
                  <a:pt x="1988831" y="1014650"/>
                </a:lnTo>
                <a:lnTo>
                  <a:pt x="1956985" y="1014650"/>
                </a:lnTo>
                <a:lnTo>
                  <a:pt x="1956985" y="1044621"/>
                </a:lnTo>
                <a:lnTo>
                  <a:pt x="1931182" y="1044621"/>
                </a:lnTo>
                <a:lnTo>
                  <a:pt x="1931182" y="1065487"/>
                </a:lnTo>
                <a:lnTo>
                  <a:pt x="1894427" y="1065487"/>
                </a:lnTo>
                <a:lnTo>
                  <a:pt x="1894427" y="1086479"/>
                </a:lnTo>
                <a:lnTo>
                  <a:pt x="1863715" y="1086479"/>
                </a:lnTo>
                <a:lnTo>
                  <a:pt x="1863715" y="1109369"/>
                </a:lnTo>
                <a:lnTo>
                  <a:pt x="1830988" y="1109369"/>
                </a:lnTo>
                <a:lnTo>
                  <a:pt x="1830988" y="1127326"/>
                </a:lnTo>
                <a:lnTo>
                  <a:pt x="1798262" y="1127326"/>
                </a:lnTo>
                <a:lnTo>
                  <a:pt x="1798262" y="1144272"/>
                </a:lnTo>
                <a:lnTo>
                  <a:pt x="1764402" y="1144272"/>
                </a:lnTo>
                <a:lnTo>
                  <a:pt x="1764402" y="1162229"/>
                </a:lnTo>
                <a:lnTo>
                  <a:pt x="1736585" y="1162229"/>
                </a:lnTo>
                <a:lnTo>
                  <a:pt x="1736585" y="1186130"/>
                </a:lnTo>
                <a:lnTo>
                  <a:pt x="1710907" y="1186130"/>
                </a:lnTo>
                <a:lnTo>
                  <a:pt x="1710907" y="1211042"/>
                </a:lnTo>
                <a:lnTo>
                  <a:pt x="1684096" y="1211042"/>
                </a:lnTo>
                <a:lnTo>
                  <a:pt x="1684096" y="1234058"/>
                </a:lnTo>
                <a:lnTo>
                  <a:pt x="1650363" y="1234058"/>
                </a:lnTo>
                <a:lnTo>
                  <a:pt x="1650363" y="1253027"/>
                </a:lnTo>
                <a:lnTo>
                  <a:pt x="1608573" y="1253027"/>
                </a:lnTo>
                <a:lnTo>
                  <a:pt x="1608573" y="1269973"/>
                </a:lnTo>
                <a:lnTo>
                  <a:pt x="1575847" y="1269973"/>
                </a:lnTo>
                <a:lnTo>
                  <a:pt x="1575847" y="1286918"/>
                </a:lnTo>
                <a:lnTo>
                  <a:pt x="1548029" y="1286918"/>
                </a:lnTo>
                <a:lnTo>
                  <a:pt x="1548029" y="1309807"/>
                </a:lnTo>
                <a:lnTo>
                  <a:pt x="1524240" y="1309807"/>
                </a:lnTo>
                <a:lnTo>
                  <a:pt x="1524240" y="1335732"/>
                </a:lnTo>
                <a:lnTo>
                  <a:pt x="1497429" y="1335732"/>
                </a:lnTo>
                <a:lnTo>
                  <a:pt x="1497429" y="1357736"/>
                </a:lnTo>
                <a:lnTo>
                  <a:pt x="1464702" y="1357736"/>
                </a:lnTo>
                <a:lnTo>
                  <a:pt x="1464702" y="1378602"/>
                </a:lnTo>
                <a:lnTo>
                  <a:pt x="1422032" y="1378602"/>
                </a:lnTo>
                <a:lnTo>
                  <a:pt x="1422032" y="1400606"/>
                </a:lnTo>
                <a:lnTo>
                  <a:pt x="1393207" y="1400606"/>
                </a:lnTo>
                <a:lnTo>
                  <a:pt x="1393207" y="1425518"/>
                </a:lnTo>
                <a:lnTo>
                  <a:pt x="1370425" y="1425518"/>
                </a:lnTo>
                <a:lnTo>
                  <a:pt x="1370425" y="1452454"/>
                </a:lnTo>
                <a:lnTo>
                  <a:pt x="1342607" y="1452454"/>
                </a:lnTo>
                <a:lnTo>
                  <a:pt x="1342607" y="1473320"/>
                </a:lnTo>
                <a:lnTo>
                  <a:pt x="1314790" y="1473320"/>
                </a:lnTo>
                <a:lnTo>
                  <a:pt x="1314790" y="1497347"/>
                </a:lnTo>
                <a:lnTo>
                  <a:pt x="1274133" y="1497347"/>
                </a:lnTo>
                <a:lnTo>
                  <a:pt x="1274133" y="1514293"/>
                </a:lnTo>
                <a:lnTo>
                  <a:pt x="1243295" y="1514293"/>
                </a:lnTo>
                <a:lnTo>
                  <a:pt x="1243295" y="1534274"/>
                </a:lnTo>
                <a:lnTo>
                  <a:pt x="1199617" y="1534274"/>
                </a:lnTo>
                <a:lnTo>
                  <a:pt x="1199617" y="1550207"/>
                </a:lnTo>
                <a:lnTo>
                  <a:pt x="1157954" y="1550207"/>
                </a:lnTo>
                <a:lnTo>
                  <a:pt x="1157954" y="1569050"/>
                </a:lnTo>
                <a:lnTo>
                  <a:pt x="1107354" y="1569050"/>
                </a:lnTo>
                <a:lnTo>
                  <a:pt x="1107354" y="1593077"/>
                </a:lnTo>
                <a:lnTo>
                  <a:pt x="1075508" y="1593077"/>
                </a:lnTo>
                <a:lnTo>
                  <a:pt x="1075508" y="1611035"/>
                </a:lnTo>
                <a:lnTo>
                  <a:pt x="1046809" y="1611035"/>
                </a:lnTo>
                <a:lnTo>
                  <a:pt x="1046809" y="1640879"/>
                </a:lnTo>
                <a:lnTo>
                  <a:pt x="1015971" y="1640879"/>
                </a:lnTo>
                <a:lnTo>
                  <a:pt x="1015971" y="1660860"/>
                </a:lnTo>
                <a:lnTo>
                  <a:pt x="988153" y="1660860"/>
                </a:lnTo>
                <a:lnTo>
                  <a:pt x="988153" y="1682737"/>
                </a:lnTo>
                <a:lnTo>
                  <a:pt x="969398" y="1682737"/>
                </a:lnTo>
                <a:lnTo>
                  <a:pt x="969398" y="1708788"/>
                </a:lnTo>
                <a:lnTo>
                  <a:pt x="941581" y="1708788"/>
                </a:lnTo>
                <a:lnTo>
                  <a:pt x="941581" y="1731677"/>
                </a:lnTo>
                <a:lnTo>
                  <a:pt x="908854" y="1731677"/>
                </a:lnTo>
                <a:lnTo>
                  <a:pt x="908854" y="1758613"/>
                </a:lnTo>
                <a:lnTo>
                  <a:pt x="881037" y="1758613"/>
                </a:lnTo>
                <a:lnTo>
                  <a:pt x="881037" y="1791493"/>
                </a:lnTo>
                <a:lnTo>
                  <a:pt x="850198" y="1791493"/>
                </a:lnTo>
                <a:lnTo>
                  <a:pt x="850198" y="1824372"/>
                </a:lnTo>
                <a:lnTo>
                  <a:pt x="827416" y="1824372"/>
                </a:lnTo>
                <a:lnTo>
                  <a:pt x="827416" y="1848273"/>
                </a:lnTo>
                <a:lnTo>
                  <a:pt x="797584" y="1848273"/>
                </a:lnTo>
                <a:lnTo>
                  <a:pt x="797584" y="1872300"/>
                </a:lnTo>
                <a:lnTo>
                  <a:pt x="761962" y="1872300"/>
                </a:lnTo>
                <a:lnTo>
                  <a:pt x="761962" y="1896201"/>
                </a:lnTo>
                <a:lnTo>
                  <a:pt x="727096" y="1896201"/>
                </a:lnTo>
                <a:lnTo>
                  <a:pt x="727096" y="1921114"/>
                </a:lnTo>
                <a:lnTo>
                  <a:pt x="703306" y="1921114"/>
                </a:lnTo>
                <a:lnTo>
                  <a:pt x="703306" y="1946027"/>
                </a:lnTo>
                <a:lnTo>
                  <a:pt x="664664" y="1946027"/>
                </a:lnTo>
                <a:lnTo>
                  <a:pt x="664664" y="1971951"/>
                </a:lnTo>
                <a:lnTo>
                  <a:pt x="624888" y="1971951"/>
                </a:lnTo>
                <a:lnTo>
                  <a:pt x="624888" y="2006854"/>
                </a:lnTo>
                <a:lnTo>
                  <a:pt x="603113" y="2006854"/>
                </a:lnTo>
                <a:lnTo>
                  <a:pt x="603113" y="2044792"/>
                </a:lnTo>
                <a:lnTo>
                  <a:pt x="580204" y="2044792"/>
                </a:lnTo>
                <a:lnTo>
                  <a:pt x="580204" y="2081718"/>
                </a:lnTo>
                <a:lnTo>
                  <a:pt x="552512" y="2081718"/>
                </a:lnTo>
                <a:lnTo>
                  <a:pt x="552512" y="2097652"/>
                </a:lnTo>
                <a:lnTo>
                  <a:pt x="512737" y="2097652"/>
                </a:lnTo>
                <a:lnTo>
                  <a:pt x="512737" y="2122565"/>
                </a:lnTo>
                <a:lnTo>
                  <a:pt x="480011" y="2122565"/>
                </a:lnTo>
                <a:lnTo>
                  <a:pt x="480011" y="2149500"/>
                </a:lnTo>
                <a:lnTo>
                  <a:pt x="453200" y="2149500"/>
                </a:lnTo>
                <a:lnTo>
                  <a:pt x="453200" y="2168469"/>
                </a:lnTo>
                <a:lnTo>
                  <a:pt x="423368" y="2168469"/>
                </a:lnTo>
                <a:lnTo>
                  <a:pt x="423368" y="2185415"/>
                </a:lnTo>
                <a:lnTo>
                  <a:pt x="394670" y="2185415"/>
                </a:lnTo>
                <a:lnTo>
                  <a:pt x="394670" y="2206407"/>
                </a:lnTo>
                <a:lnTo>
                  <a:pt x="362824" y="2206407"/>
                </a:lnTo>
                <a:lnTo>
                  <a:pt x="362824" y="2230308"/>
                </a:lnTo>
                <a:lnTo>
                  <a:pt x="335133" y="2230308"/>
                </a:lnTo>
                <a:lnTo>
                  <a:pt x="335133" y="2257244"/>
                </a:lnTo>
                <a:lnTo>
                  <a:pt x="301273" y="2257244"/>
                </a:lnTo>
                <a:lnTo>
                  <a:pt x="301273" y="2282157"/>
                </a:lnTo>
                <a:lnTo>
                  <a:pt x="271568" y="2282157"/>
                </a:lnTo>
                <a:lnTo>
                  <a:pt x="271568" y="2306058"/>
                </a:lnTo>
                <a:lnTo>
                  <a:pt x="246771" y="2306058"/>
                </a:lnTo>
                <a:lnTo>
                  <a:pt x="246771" y="2329959"/>
                </a:lnTo>
                <a:lnTo>
                  <a:pt x="217946" y="2329959"/>
                </a:lnTo>
                <a:lnTo>
                  <a:pt x="217946" y="2352974"/>
                </a:lnTo>
                <a:lnTo>
                  <a:pt x="194157" y="2352974"/>
                </a:lnTo>
                <a:lnTo>
                  <a:pt x="194157" y="2383831"/>
                </a:lnTo>
                <a:lnTo>
                  <a:pt x="152493" y="2383831"/>
                </a:lnTo>
                <a:lnTo>
                  <a:pt x="152493" y="2400776"/>
                </a:lnTo>
                <a:lnTo>
                  <a:pt x="123669" y="2400776"/>
                </a:lnTo>
                <a:lnTo>
                  <a:pt x="123669" y="2422780"/>
                </a:lnTo>
                <a:lnTo>
                  <a:pt x="93837" y="2422780"/>
                </a:lnTo>
                <a:lnTo>
                  <a:pt x="93837" y="2447693"/>
                </a:lnTo>
                <a:lnTo>
                  <a:pt x="35307" y="2447693"/>
                </a:lnTo>
              </a:path>
            </a:pathLst>
          </a:custGeom>
          <a:noFill/>
          <a:ln w="50800" cap="rnd">
            <a:solidFill>
              <a:srgbClr val="8B878B"/>
            </a:solidFill>
            <a:prstDash val="solid"/>
            <a:round/>
          </a:ln>
        </p:spPr>
        <p:txBody>
          <a:bodyPr rtlCol="0" anchor="ctr"/>
          <a:lstStyle/>
          <a:p>
            <a:endParaRPr lang="en-GB"/>
          </a:p>
        </p:txBody>
      </p:sp>
      <p:sp>
        <p:nvSpPr>
          <p:cNvPr id="19" name="Freeform 18">
            <a:extLst>
              <a:ext uri="{FF2B5EF4-FFF2-40B4-BE49-F238E27FC236}">
                <a16:creationId xmlns:a16="http://schemas.microsoft.com/office/drawing/2014/main" id="{A99FEF52-AAE1-8E4F-90B8-398185A97208}"/>
              </a:ext>
            </a:extLst>
          </p:cNvPr>
          <p:cNvSpPr/>
          <p:nvPr/>
        </p:nvSpPr>
        <p:spPr>
          <a:xfrm>
            <a:off x="7442418" y="3268630"/>
            <a:ext cx="3486637" cy="2137171"/>
          </a:xfrm>
          <a:custGeom>
            <a:avLst/>
            <a:gdLst>
              <a:gd name="connsiteX0" fmla="*/ 3454100 w 3486637"/>
              <a:gd name="connsiteY0" fmla="*/ 35472 h 2137170"/>
              <a:gd name="connsiteX1" fmla="*/ 3428170 w 3486637"/>
              <a:gd name="connsiteY1" fmla="*/ 35472 h 2137170"/>
              <a:gd name="connsiteX2" fmla="*/ 3428170 w 3486637"/>
              <a:gd name="connsiteY2" fmla="*/ 63420 h 2137170"/>
              <a:gd name="connsiteX3" fmla="*/ 3408912 w 3486637"/>
              <a:gd name="connsiteY3" fmla="*/ 63420 h 2137170"/>
              <a:gd name="connsiteX4" fmla="*/ 3408912 w 3486637"/>
              <a:gd name="connsiteY4" fmla="*/ 118430 h 2137170"/>
              <a:gd name="connsiteX5" fmla="*/ 3380087 w 3486637"/>
              <a:gd name="connsiteY5" fmla="*/ 118430 h 2137170"/>
              <a:gd name="connsiteX6" fmla="*/ 3380087 w 3486637"/>
              <a:gd name="connsiteY6" fmla="*/ 166737 h 2137170"/>
              <a:gd name="connsiteX7" fmla="*/ 3236972 w 3486637"/>
              <a:gd name="connsiteY7" fmla="*/ 166737 h 2137170"/>
              <a:gd name="connsiteX8" fmla="*/ 3236972 w 3486637"/>
              <a:gd name="connsiteY8" fmla="*/ 196582 h 2137170"/>
              <a:gd name="connsiteX9" fmla="*/ 3175420 w 3486637"/>
              <a:gd name="connsiteY9" fmla="*/ 196582 h 2137170"/>
              <a:gd name="connsiteX10" fmla="*/ 3175420 w 3486637"/>
              <a:gd name="connsiteY10" fmla="*/ 238187 h 2137170"/>
              <a:gd name="connsiteX11" fmla="*/ 3085171 w 3486637"/>
              <a:gd name="connsiteY11" fmla="*/ 238187 h 2137170"/>
              <a:gd name="connsiteX12" fmla="*/ 3085171 w 3486637"/>
              <a:gd name="connsiteY12" fmla="*/ 259432 h 2137170"/>
              <a:gd name="connsiteX13" fmla="*/ 2989005 w 3486637"/>
              <a:gd name="connsiteY13" fmla="*/ 259432 h 2137170"/>
              <a:gd name="connsiteX14" fmla="*/ 2989005 w 3486637"/>
              <a:gd name="connsiteY14" fmla="*/ 270055 h 2137170"/>
              <a:gd name="connsiteX15" fmla="*/ 2924685 w 3486637"/>
              <a:gd name="connsiteY15" fmla="*/ 270055 h 2137170"/>
              <a:gd name="connsiteX16" fmla="*/ 2924685 w 3486637"/>
              <a:gd name="connsiteY16" fmla="*/ 290288 h 2137170"/>
              <a:gd name="connsiteX17" fmla="*/ 2846770 w 3486637"/>
              <a:gd name="connsiteY17" fmla="*/ 290288 h 2137170"/>
              <a:gd name="connsiteX18" fmla="*/ 2846770 w 3486637"/>
              <a:gd name="connsiteY18" fmla="*/ 315327 h 2137170"/>
              <a:gd name="connsiteX19" fmla="*/ 2808379 w 3486637"/>
              <a:gd name="connsiteY19" fmla="*/ 315327 h 2137170"/>
              <a:gd name="connsiteX20" fmla="*/ 2808379 w 3486637"/>
              <a:gd name="connsiteY20" fmla="*/ 335688 h 2137170"/>
              <a:gd name="connsiteX21" fmla="*/ 2749723 w 3486637"/>
              <a:gd name="connsiteY21" fmla="*/ 335688 h 2137170"/>
              <a:gd name="connsiteX22" fmla="*/ 2749723 w 3486637"/>
              <a:gd name="connsiteY22" fmla="*/ 351116 h 2137170"/>
              <a:gd name="connsiteX23" fmla="*/ 2709445 w 3486637"/>
              <a:gd name="connsiteY23" fmla="*/ 351116 h 2137170"/>
              <a:gd name="connsiteX24" fmla="*/ 2709445 w 3486637"/>
              <a:gd name="connsiteY24" fmla="*/ 379063 h 2137170"/>
              <a:gd name="connsiteX25" fmla="*/ 2679613 w 3486637"/>
              <a:gd name="connsiteY25" fmla="*/ 379063 h 2137170"/>
              <a:gd name="connsiteX26" fmla="*/ 2679613 w 3486637"/>
              <a:gd name="connsiteY26" fmla="*/ 405114 h 2137170"/>
              <a:gd name="connsiteX27" fmla="*/ 2629642 w 3486637"/>
              <a:gd name="connsiteY27" fmla="*/ 405114 h 2137170"/>
              <a:gd name="connsiteX28" fmla="*/ 2629642 w 3486637"/>
              <a:gd name="connsiteY28" fmla="*/ 421554 h 2137170"/>
              <a:gd name="connsiteX29" fmla="*/ 2595027 w 3486637"/>
              <a:gd name="connsiteY29" fmla="*/ 421554 h 2137170"/>
              <a:gd name="connsiteX30" fmla="*/ 2595027 w 3486637"/>
              <a:gd name="connsiteY30" fmla="*/ 451525 h 2137170"/>
              <a:gd name="connsiteX31" fmla="*/ 2561420 w 3486637"/>
              <a:gd name="connsiteY31" fmla="*/ 451525 h 2137170"/>
              <a:gd name="connsiteX32" fmla="*/ 2561420 w 3486637"/>
              <a:gd name="connsiteY32" fmla="*/ 465056 h 2137170"/>
              <a:gd name="connsiteX33" fmla="*/ 2522022 w 3486637"/>
              <a:gd name="connsiteY33" fmla="*/ 465056 h 2137170"/>
              <a:gd name="connsiteX34" fmla="*/ 2522022 w 3486637"/>
              <a:gd name="connsiteY34" fmla="*/ 487186 h 2137170"/>
              <a:gd name="connsiteX35" fmla="*/ 2493198 w 3486637"/>
              <a:gd name="connsiteY35" fmla="*/ 487186 h 2137170"/>
              <a:gd name="connsiteX36" fmla="*/ 2493198 w 3486637"/>
              <a:gd name="connsiteY36" fmla="*/ 507420 h 2137170"/>
              <a:gd name="connsiteX37" fmla="*/ 2468275 w 3486637"/>
              <a:gd name="connsiteY37" fmla="*/ 507420 h 2137170"/>
              <a:gd name="connsiteX38" fmla="*/ 2468275 w 3486637"/>
              <a:gd name="connsiteY38" fmla="*/ 535494 h 2137170"/>
              <a:gd name="connsiteX39" fmla="*/ 2426989 w 3486637"/>
              <a:gd name="connsiteY39" fmla="*/ 535494 h 2137170"/>
              <a:gd name="connsiteX40" fmla="*/ 2426989 w 3486637"/>
              <a:gd name="connsiteY40" fmla="*/ 554842 h 2137170"/>
              <a:gd name="connsiteX41" fmla="*/ 2388473 w 3486637"/>
              <a:gd name="connsiteY41" fmla="*/ 554842 h 2137170"/>
              <a:gd name="connsiteX42" fmla="*/ 2388473 w 3486637"/>
              <a:gd name="connsiteY42" fmla="*/ 579881 h 2137170"/>
              <a:gd name="connsiteX43" fmla="*/ 2366319 w 3486637"/>
              <a:gd name="connsiteY43" fmla="*/ 579881 h 2137170"/>
              <a:gd name="connsiteX44" fmla="*/ 2366319 w 3486637"/>
              <a:gd name="connsiteY44" fmla="*/ 603024 h 2137170"/>
              <a:gd name="connsiteX45" fmla="*/ 2322138 w 3486637"/>
              <a:gd name="connsiteY45" fmla="*/ 603024 h 2137170"/>
              <a:gd name="connsiteX46" fmla="*/ 2322138 w 3486637"/>
              <a:gd name="connsiteY46" fmla="*/ 622372 h 2137170"/>
              <a:gd name="connsiteX47" fmla="*/ 2286643 w 3486637"/>
              <a:gd name="connsiteY47" fmla="*/ 622372 h 2137170"/>
              <a:gd name="connsiteX48" fmla="*/ 2286643 w 3486637"/>
              <a:gd name="connsiteY48" fmla="*/ 643617 h 2137170"/>
              <a:gd name="connsiteX49" fmla="*/ 2254923 w 3486637"/>
              <a:gd name="connsiteY49" fmla="*/ 643617 h 2137170"/>
              <a:gd name="connsiteX50" fmla="*/ 2254923 w 3486637"/>
              <a:gd name="connsiteY50" fmla="*/ 667771 h 2137170"/>
              <a:gd name="connsiteX51" fmla="*/ 2203064 w 3486637"/>
              <a:gd name="connsiteY51" fmla="*/ 667771 h 2137170"/>
              <a:gd name="connsiteX52" fmla="*/ 2203064 w 3486637"/>
              <a:gd name="connsiteY52" fmla="*/ 685096 h 2137170"/>
              <a:gd name="connsiteX53" fmla="*/ 2143401 w 3486637"/>
              <a:gd name="connsiteY53" fmla="*/ 685096 h 2137170"/>
              <a:gd name="connsiteX54" fmla="*/ 2143401 w 3486637"/>
              <a:gd name="connsiteY54" fmla="*/ 696730 h 2137170"/>
              <a:gd name="connsiteX55" fmla="*/ 2098339 w 3486637"/>
              <a:gd name="connsiteY55" fmla="*/ 696730 h 2137170"/>
              <a:gd name="connsiteX56" fmla="*/ 2098339 w 3486637"/>
              <a:gd name="connsiteY56" fmla="*/ 728598 h 2137170"/>
              <a:gd name="connsiteX57" fmla="*/ 2058941 w 3486637"/>
              <a:gd name="connsiteY57" fmla="*/ 728598 h 2137170"/>
              <a:gd name="connsiteX58" fmla="*/ 2058941 w 3486637"/>
              <a:gd name="connsiteY58" fmla="*/ 748832 h 2137170"/>
              <a:gd name="connsiteX59" fmla="*/ 2017530 w 3486637"/>
              <a:gd name="connsiteY59" fmla="*/ 748832 h 2137170"/>
              <a:gd name="connsiteX60" fmla="*/ 2017530 w 3486637"/>
              <a:gd name="connsiteY60" fmla="*/ 781711 h 2137170"/>
              <a:gd name="connsiteX61" fmla="*/ 1986817 w 3486637"/>
              <a:gd name="connsiteY61" fmla="*/ 781711 h 2137170"/>
              <a:gd name="connsiteX62" fmla="*/ 1986817 w 3486637"/>
              <a:gd name="connsiteY62" fmla="*/ 800933 h 2137170"/>
              <a:gd name="connsiteX63" fmla="*/ 1946538 w 3486637"/>
              <a:gd name="connsiteY63" fmla="*/ 800933 h 2137170"/>
              <a:gd name="connsiteX64" fmla="*/ 1946538 w 3486637"/>
              <a:gd name="connsiteY64" fmla="*/ 825087 h 2137170"/>
              <a:gd name="connsiteX65" fmla="*/ 1903238 w 3486637"/>
              <a:gd name="connsiteY65" fmla="*/ 825087 h 2137170"/>
              <a:gd name="connsiteX66" fmla="*/ 1903238 w 3486637"/>
              <a:gd name="connsiteY66" fmla="*/ 856955 h 2137170"/>
              <a:gd name="connsiteX67" fmla="*/ 1868624 w 3486637"/>
              <a:gd name="connsiteY67" fmla="*/ 856955 h 2137170"/>
              <a:gd name="connsiteX68" fmla="*/ 1868624 w 3486637"/>
              <a:gd name="connsiteY68" fmla="*/ 881994 h 2137170"/>
              <a:gd name="connsiteX69" fmla="*/ 1826331 w 3486637"/>
              <a:gd name="connsiteY69" fmla="*/ 881994 h 2137170"/>
              <a:gd name="connsiteX70" fmla="*/ 1826331 w 3486637"/>
              <a:gd name="connsiteY70" fmla="*/ 902354 h 2137170"/>
              <a:gd name="connsiteX71" fmla="*/ 1796625 w 3486637"/>
              <a:gd name="connsiteY71" fmla="*/ 902354 h 2137170"/>
              <a:gd name="connsiteX72" fmla="*/ 1796625 w 3486637"/>
              <a:gd name="connsiteY72" fmla="*/ 919679 h 2137170"/>
              <a:gd name="connsiteX73" fmla="*/ 1761004 w 3486637"/>
              <a:gd name="connsiteY73" fmla="*/ 919679 h 2137170"/>
              <a:gd name="connsiteX74" fmla="*/ 1761004 w 3486637"/>
              <a:gd name="connsiteY74" fmla="*/ 949650 h 2137170"/>
              <a:gd name="connsiteX75" fmla="*/ 1721606 w 3486637"/>
              <a:gd name="connsiteY75" fmla="*/ 949650 h 2137170"/>
              <a:gd name="connsiteX76" fmla="*/ 1721606 w 3486637"/>
              <a:gd name="connsiteY76" fmla="*/ 971780 h 2137170"/>
              <a:gd name="connsiteX77" fmla="*/ 1679313 w 3486637"/>
              <a:gd name="connsiteY77" fmla="*/ 971780 h 2137170"/>
              <a:gd name="connsiteX78" fmla="*/ 1679313 w 3486637"/>
              <a:gd name="connsiteY78" fmla="*/ 995049 h 2137170"/>
              <a:gd name="connsiteX79" fmla="*/ 1631356 w 3486637"/>
              <a:gd name="connsiteY79" fmla="*/ 995049 h 2137170"/>
              <a:gd name="connsiteX80" fmla="*/ 1631356 w 3486637"/>
              <a:gd name="connsiteY80" fmla="*/ 1022996 h 2137170"/>
              <a:gd name="connsiteX81" fmla="*/ 1589063 w 3486637"/>
              <a:gd name="connsiteY81" fmla="*/ 1022996 h 2137170"/>
              <a:gd name="connsiteX82" fmla="*/ 1589063 w 3486637"/>
              <a:gd name="connsiteY82" fmla="*/ 1039436 h 2137170"/>
              <a:gd name="connsiteX83" fmla="*/ 1547777 w 3486637"/>
              <a:gd name="connsiteY83" fmla="*/ 1039436 h 2137170"/>
              <a:gd name="connsiteX84" fmla="*/ 1547777 w 3486637"/>
              <a:gd name="connsiteY84" fmla="*/ 1057773 h 2137170"/>
              <a:gd name="connsiteX85" fmla="*/ 1516939 w 3486637"/>
              <a:gd name="connsiteY85" fmla="*/ 1057773 h 2137170"/>
              <a:gd name="connsiteX86" fmla="*/ 1516939 w 3486637"/>
              <a:gd name="connsiteY86" fmla="*/ 1089641 h 2137170"/>
              <a:gd name="connsiteX87" fmla="*/ 1474646 w 3486637"/>
              <a:gd name="connsiteY87" fmla="*/ 1089641 h 2137170"/>
              <a:gd name="connsiteX88" fmla="*/ 1474646 w 3486637"/>
              <a:gd name="connsiteY88" fmla="*/ 1109874 h 2137170"/>
              <a:gd name="connsiteX89" fmla="*/ 1438144 w 3486637"/>
              <a:gd name="connsiteY89" fmla="*/ 1109874 h 2137170"/>
              <a:gd name="connsiteX90" fmla="*/ 1438144 w 3486637"/>
              <a:gd name="connsiteY90" fmla="*/ 1125303 h 2137170"/>
              <a:gd name="connsiteX91" fmla="*/ 1399753 w 3486637"/>
              <a:gd name="connsiteY91" fmla="*/ 1125303 h 2137170"/>
              <a:gd name="connsiteX92" fmla="*/ 1399753 w 3486637"/>
              <a:gd name="connsiteY92" fmla="*/ 1151353 h 2137170"/>
              <a:gd name="connsiteX93" fmla="*/ 1361362 w 3486637"/>
              <a:gd name="connsiteY93" fmla="*/ 1151353 h 2137170"/>
              <a:gd name="connsiteX94" fmla="*/ 1361362 w 3486637"/>
              <a:gd name="connsiteY94" fmla="*/ 1174495 h 2137170"/>
              <a:gd name="connsiteX95" fmla="*/ 1323852 w 3486637"/>
              <a:gd name="connsiteY95" fmla="*/ 1174495 h 2137170"/>
              <a:gd name="connsiteX96" fmla="*/ 1323852 w 3486637"/>
              <a:gd name="connsiteY96" fmla="*/ 1196752 h 2137170"/>
              <a:gd name="connsiteX97" fmla="*/ 1276776 w 3486637"/>
              <a:gd name="connsiteY97" fmla="*/ 1196752 h 2137170"/>
              <a:gd name="connsiteX98" fmla="*/ 1276776 w 3486637"/>
              <a:gd name="connsiteY98" fmla="*/ 1216101 h 2137170"/>
              <a:gd name="connsiteX99" fmla="*/ 1228694 w 3486637"/>
              <a:gd name="connsiteY99" fmla="*/ 1216101 h 2137170"/>
              <a:gd name="connsiteX100" fmla="*/ 1228694 w 3486637"/>
              <a:gd name="connsiteY100" fmla="*/ 1228620 h 2137170"/>
              <a:gd name="connsiteX101" fmla="*/ 1196974 w 3486637"/>
              <a:gd name="connsiteY101" fmla="*/ 1228620 h 2137170"/>
              <a:gd name="connsiteX102" fmla="*/ 1196974 w 3486637"/>
              <a:gd name="connsiteY102" fmla="*/ 1251762 h 2137170"/>
              <a:gd name="connsiteX103" fmla="*/ 1163366 w 3486637"/>
              <a:gd name="connsiteY103" fmla="*/ 1251762 h 2137170"/>
              <a:gd name="connsiteX104" fmla="*/ 1163366 w 3486637"/>
              <a:gd name="connsiteY104" fmla="*/ 1282619 h 2137170"/>
              <a:gd name="connsiteX105" fmla="*/ 1131647 w 3486637"/>
              <a:gd name="connsiteY105" fmla="*/ 1282619 h 2137170"/>
              <a:gd name="connsiteX106" fmla="*/ 1131647 w 3486637"/>
              <a:gd name="connsiteY106" fmla="*/ 1296150 h 2137170"/>
              <a:gd name="connsiteX107" fmla="*/ 1108612 w 3486637"/>
              <a:gd name="connsiteY107" fmla="*/ 1296150 h 2137170"/>
              <a:gd name="connsiteX108" fmla="*/ 1108612 w 3486637"/>
              <a:gd name="connsiteY108" fmla="*/ 1315498 h 2137170"/>
              <a:gd name="connsiteX109" fmla="*/ 1076893 w 3486637"/>
              <a:gd name="connsiteY109" fmla="*/ 1315498 h 2137170"/>
              <a:gd name="connsiteX110" fmla="*/ 1076893 w 3486637"/>
              <a:gd name="connsiteY110" fmla="*/ 1340537 h 2137170"/>
              <a:gd name="connsiteX111" fmla="*/ 1047061 w 3486637"/>
              <a:gd name="connsiteY111" fmla="*/ 1340537 h 2137170"/>
              <a:gd name="connsiteX112" fmla="*/ 1047061 w 3486637"/>
              <a:gd name="connsiteY112" fmla="*/ 1360897 h 2137170"/>
              <a:gd name="connsiteX113" fmla="*/ 1006782 w 3486637"/>
              <a:gd name="connsiteY113" fmla="*/ 1360897 h 2137170"/>
              <a:gd name="connsiteX114" fmla="*/ 1006782 w 3486637"/>
              <a:gd name="connsiteY114" fmla="*/ 1383028 h 2137170"/>
              <a:gd name="connsiteX115" fmla="*/ 973175 w 3486637"/>
              <a:gd name="connsiteY115" fmla="*/ 1383028 h 2137170"/>
              <a:gd name="connsiteX116" fmla="*/ 973175 w 3486637"/>
              <a:gd name="connsiteY116" fmla="*/ 1414895 h 2137170"/>
              <a:gd name="connsiteX117" fmla="*/ 946238 w 3486637"/>
              <a:gd name="connsiteY117" fmla="*/ 1414895 h 2137170"/>
              <a:gd name="connsiteX118" fmla="*/ 946238 w 3486637"/>
              <a:gd name="connsiteY118" fmla="*/ 1430324 h 2137170"/>
              <a:gd name="connsiteX119" fmla="*/ 908728 w 3486637"/>
              <a:gd name="connsiteY119" fmla="*/ 1430324 h 2137170"/>
              <a:gd name="connsiteX120" fmla="*/ 908728 w 3486637"/>
              <a:gd name="connsiteY120" fmla="*/ 1446763 h 2137170"/>
              <a:gd name="connsiteX121" fmla="*/ 872226 w 3486637"/>
              <a:gd name="connsiteY121" fmla="*/ 1446763 h 2137170"/>
              <a:gd name="connsiteX122" fmla="*/ 872226 w 3486637"/>
              <a:gd name="connsiteY122" fmla="*/ 1474711 h 2137170"/>
              <a:gd name="connsiteX123" fmla="*/ 838618 w 3486637"/>
              <a:gd name="connsiteY123" fmla="*/ 1474711 h 2137170"/>
              <a:gd name="connsiteX124" fmla="*/ 838618 w 3486637"/>
              <a:gd name="connsiteY124" fmla="*/ 1495956 h 2137170"/>
              <a:gd name="connsiteX125" fmla="*/ 808787 w 3486637"/>
              <a:gd name="connsiteY125" fmla="*/ 1495956 h 2137170"/>
              <a:gd name="connsiteX126" fmla="*/ 808787 w 3486637"/>
              <a:gd name="connsiteY126" fmla="*/ 1523019 h 2137170"/>
              <a:gd name="connsiteX127" fmla="*/ 785752 w 3486637"/>
              <a:gd name="connsiteY127" fmla="*/ 1523019 h 2137170"/>
              <a:gd name="connsiteX128" fmla="*/ 785752 w 3486637"/>
              <a:gd name="connsiteY128" fmla="*/ 1550966 h 2137170"/>
              <a:gd name="connsiteX129" fmla="*/ 764606 w 3486637"/>
              <a:gd name="connsiteY129" fmla="*/ 1550966 h 2137170"/>
              <a:gd name="connsiteX130" fmla="*/ 764606 w 3486637"/>
              <a:gd name="connsiteY130" fmla="*/ 1573223 h 2137170"/>
              <a:gd name="connsiteX131" fmla="*/ 736788 w 3486637"/>
              <a:gd name="connsiteY131" fmla="*/ 1573223 h 2137170"/>
              <a:gd name="connsiteX132" fmla="*/ 736788 w 3486637"/>
              <a:gd name="connsiteY132" fmla="*/ 1599274 h 2137170"/>
              <a:gd name="connsiteX133" fmla="*/ 711740 w 3486637"/>
              <a:gd name="connsiteY133" fmla="*/ 1599274 h 2137170"/>
              <a:gd name="connsiteX134" fmla="*/ 711740 w 3486637"/>
              <a:gd name="connsiteY134" fmla="*/ 1626336 h 2137170"/>
              <a:gd name="connsiteX135" fmla="*/ 680020 w 3486637"/>
              <a:gd name="connsiteY135" fmla="*/ 1626336 h 2137170"/>
              <a:gd name="connsiteX136" fmla="*/ 680020 w 3486637"/>
              <a:gd name="connsiteY136" fmla="*/ 1639867 h 2137170"/>
              <a:gd name="connsiteX137" fmla="*/ 648426 w 3486637"/>
              <a:gd name="connsiteY137" fmla="*/ 1639867 h 2137170"/>
              <a:gd name="connsiteX138" fmla="*/ 648426 w 3486637"/>
              <a:gd name="connsiteY138" fmla="*/ 1663010 h 2137170"/>
              <a:gd name="connsiteX139" fmla="*/ 615700 w 3486637"/>
              <a:gd name="connsiteY139" fmla="*/ 1663010 h 2137170"/>
              <a:gd name="connsiteX140" fmla="*/ 615700 w 3486637"/>
              <a:gd name="connsiteY140" fmla="*/ 1679449 h 2137170"/>
              <a:gd name="connsiteX141" fmla="*/ 572400 w 3486637"/>
              <a:gd name="connsiteY141" fmla="*/ 1679449 h 2137170"/>
              <a:gd name="connsiteX142" fmla="*/ 572400 w 3486637"/>
              <a:gd name="connsiteY142" fmla="*/ 1695889 h 2137170"/>
              <a:gd name="connsiteX143" fmla="*/ 550373 w 3486637"/>
              <a:gd name="connsiteY143" fmla="*/ 1695889 h 2137170"/>
              <a:gd name="connsiteX144" fmla="*/ 550373 w 3486637"/>
              <a:gd name="connsiteY144" fmla="*/ 1719917 h 2137170"/>
              <a:gd name="connsiteX145" fmla="*/ 523436 w 3486637"/>
              <a:gd name="connsiteY145" fmla="*/ 1719917 h 2137170"/>
              <a:gd name="connsiteX146" fmla="*/ 523436 w 3486637"/>
              <a:gd name="connsiteY146" fmla="*/ 1737368 h 2137170"/>
              <a:gd name="connsiteX147" fmla="*/ 482150 w 3486637"/>
              <a:gd name="connsiteY147" fmla="*/ 1737368 h 2137170"/>
              <a:gd name="connsiteX148" fmla="*/ 482150 w 3486637"/>
              <a:gd name="connsiteY148" fmla="*/ 1752796 h 2137170"/>
              <a:gd name="connsiteX149" fmla="*/ 455214 w 3486637"/>
              <a:gd name="connsiteY149" fmla="*/ 1752796 h 2137170"/>
              <a:gd name="connsiteX150" fmla="*/ 455214 w 3486637"/>
              <a:gd name="connsiteY150" fmla="*/ 1778847 h 2137170"/>
              <a:gd name="connsiteX151" fmla="*/ 423494 w 3486637"/>
              <a:gd name="connsiteY151" fmla="*/ 1778847 h 2137170"/>
              <a:gd name="connsiteX152" fmla="*/ 423494 w 3486637"/>
              <a:gd name="connsiteY152" fmla="*/ 1799080 h 2137170"/>
              <a:gd name="connsiteX153" fmla="*/ 385985 w 3486637"/>
              <a:gd name="connsiteY153" fmla="*/ 1799080 h 2137170"/>
              <a:gd name="connsiteX154" fmla="*/ 385985 w 3486637"/>
              <a:gd name="connsiteY154" fmla="*/ 1822349 h 2137170"/>
              <a:gd name="connsiteX155" fmla="*/ 362069 w 3486637"/>
              <a:gd name="connsiteY155" fmla="*/ 1822349 h 2137170"/>
              <a:gd name="connsiteX156" fmla="*/ 362069 w 3486637"/>
              <a:gd name="connsiteY156" fmla="*/ 1840686 h 2137170"/>
              <a:gd name="connsiteX157" fmla="*/ 343818 w 3486637"/>
              <a:gd name="connsiteY157" fmla="*/ 1840686 h 2137170"/>
              <a:gd name="connsiteX158" fmla="*/ 343818 w 3486637"/>
              <a:gd name="connsiteY158" fmla="*/ 1864713 h 2137170"/>
              <a:gd name="connsiteX159" fmla="*/ 314993 w 3486637"/>
              <a:gd name="connsiteY159" fmla="*/ 1864713 h 2137170"/>
              <a:gd name="connsiteX160" fmla="*/ 314993 w 3486637"/>
              <a:gd name="connsiteY160" fmla="*/ 1886970 h 2137170"/>
              <a:gd name="connsiteX161" fmla="*/ 287050 w 3486637"/>
              <a:gd name="connsiteY161" fmla="*/ 1886970 h 2137170"/>
              <a:gd name="connsiteX162" fmla="*/ 287050 w 3486637"/>
              <a:gd name="connsiteY162" fmla="*/ 1910112 h 2137170"/>
              <a:gd name="connsiteX163" fmla="*/ 264015 w 3486637"/>
              <a:gd name="connsiteY163" fmla="*/ 1910112 h 2137170"/>
              <a:gd name="connsiteX164" fmla="*/ 264015 w 3486637"/>
              <a:gd name="connsiteY164" fmla="*/ 1931357 h 2137170"/>
              <a:gd name="connsiteX165" fmla="*/ 239974 w 3486637"/>
              <a:gd name="connsiteY165" fmla="*/ 1931357 h 2137170"/>
              <a:gd name="connsiteX166" fmla="*/ 239974 w 3486637"/>
              <a:gd name="connsiteY166" fmla="*/ 1957408 h 2137170"/>
              <a:gd name="connsiteX167" fmla="*/ 218827 w 3486637"/>
              <a:gd name="connsiteY167" fmla="*/ 1957408 h 2137170"/>
              <a:gd name="connsiteX168" fmla="*/ 218827 w 3486637"/>
              <a:gd name="connsiteY168" fmla="*/ 1983459 h 2137170"/>
              <a:gd name="connsiteX169" fmla="*/ 185220 w 3486637"/>
              <a:gd name="connsiteY169" fmla="*/ 1983459 h 2137170"/>
              <a:gd name="connsiteX170" fmla="*/ 185220 w 3486637"/>
              <a:gd name="connsiteY170" fmla="*/ 2008624 h 2137170"/>
              <a:gd name="connsiteX171" fmla="*/ 156395 w 3486637"/>
              <a:gd name="connsiteY171" fmla="*/ 2008624 h 2137170"/>
              <a:gd name="connsiteX172" fmla="*/ 156395 w 3486637"/>
              <a:gd name="connsiteY172" fmla="*/ 2031766 h 2137170"/>
              <a:gd name="connsiteX173" fmla="*/ 135249 w 3486637"/>
              <a:gd name="connsiteY173" fmla="*/ 2031766 h 2137170"/>
              <a:gd name="connsiteX174" fmla="*/ 135249 w 3486637"/>
              <a:gd name="connsiteY174" fmla="*/ 2055920 h 2137170"/>
              <a:gd name="connsiteX175" fmla="*/ 112214 w 3486637"/>
              <a:gd name="connsiteY175" fmla="*/ 2055920 h 2137170"/>
              <a:gd name="connsiteX176" fmla="*/ 112214 w 3486637"/>
              <a:gd name="connsiteY176" fmla="*/ 2076154 h 2137170"/>
              <a:gd name="connsiteX177" fmla="*/ 81502 w 3486637"/>
              <a:gd name="connsiteY177" fmla="*/ 2076154 h 2137170"/>
              <a:gd name="connsiteX178" fmla="*/ 81502 w 3486637"/>
              <a:gd name="connsiteY178" fmla="*/ 2082983 h 2137170"/>
              <a:gd name="connsiteX179" fmla="*/ 60355 w 3486637"/>
              <a:gd name="connsiteY179" fmla="*/ 2082983 h 2137170"/>
              <a:gd name="connsiteX180" fmla="*/ 60355 w 3486637"/>
              <a:gd name="connsiteY180" fmla="*/ 2102205 h 2137170"/>
              <a:gd name="connsiteX181" fmla="*/ 35307 w 3486637"/>
              <a:gd name="connsiteY181" fmla="*/ 2102205 h 213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3486637" h="2137170">
                <a:moveTo>
                  <a:pt x="3454100" y="35472"/>
                </a:moveTo>
                <a:lnTo>
                  <a:pt x="3428170" y="35472"/>
                </a:lnTo>
                <a:lnTo>
                  <a:pt x="3428170" y="63420"/>
                </a:lnTo>
                <a:lnTo>
                  <a:pt x="3408912" y="63420"/>
                </a:lnTo>
                <a:lnTo>
                  <a:pt x="3408912" y="118430"/>
                </a:lnTo>
                <a:lnTo>
                  <a:pt x="3380087" y="118430"/>
                </a:lnTo>
                <a:lnTo>
                  <a:pt x="3380087" y="166737"/>
                </a:lnTo>
                <a:lnTo>
                  <a:pt x="3236972" y="166737"/>
                </a:lnTo>
                <a:lnTo>
                  <a:pt x="3236972" y="196582"/>
                </a:lnTo>
                <a:lnTo>
                  <a:pt x="3175420" y="196582"/>
                </a:lnTo>
                <a:lnTo>
                  <a:pt x="3175420" y="238187"/>
                </a:lnTo>
                <a:lnTo>
                  <a:pt x="3085171" y="238187"/>
                </a:lnTo>
                <a:lnTo>
                  <a:pt x="3085171" y="259432"/>
                </a:lnTo>
                <a:lnTo>
                  <a:pt x="2989005" y="259432"/>
                </a:lnTo>
                <a:lnTo>
                  <a:pt x="2989005" y="270055"/>
                </a:lnTo>
                <a:lnTo>
                  <a:pt x="2924685" y="270055"/>
                </a:lnTo>
                <a:lnTo>
                  <a:pt x="2924685" y="290288"/>
                </a:lnTo>
                <a:lnTo>
                  <a:pt x="2846770" y="290288"/>
                </a:lnTo>
                <a:lnTo>
                  <a:pt x="2846770" y="315327"/>
                </a:lnTo>
                <a:lnTo>
                  <a:pt x="2808379" y="315327"/>
                </a:lnTo>
                <a:lnTo>
                  <a:pt x="2808379" y="335688"/>
                </a:lnTo>
                <a:lnTo>
                  <a:pt x="2749723" y="335688"/>
                </a:lnTo>
                <a:lnTo>
                  <a:pt x="2749723" y="351116"/>
                </a:lnTo>
                <a:lnTo>
                  <a:pt x="2709445" y="351116"/>
                </a:lnTo>
                <a:lnTo>
                  <a:pt x="2709445" y="379063"/>
                </a:lnTo>
                <a:lnTo>
                  <a:pt x="2679613" y="379063"/>
                </a:lnTo>
                <a:lnTo>
                  <a:pt x="2679613" y="405114"/>
                </a:lnTo>
                <a:lnTo>
                  <a:pt x="2629642" y="405114"/>
                </a:lnTo>
                <a:lnTo>
                  <a:pt x="2629642" y="421554"/>
                </a:lnTo>
                <a:lnTo>
                  <a:pt x="2595027" y="421554"/>
                </a:lnTo>
                <a:lnTo>
                  <a:pt x="2595027" y="451525"/>
                </a:lnTo>
                <a:lnTo>
                  <a:pt x="2561420" y="451525"/>
                </a:lnTo>
                <a:lnTo>
                  <a:pt x="2561420" y="465056"/>
                </a:lnTo>
                <a:lnTo>
                  <a:pt x="2522022" y="465056"/>
                </a:lnTo>
                <a:lnTo>
                  <a:pt x="2522022" y="487186"/>
                </a:lnTo>
                <a:lnTo>
                  <a:pt x="2493198" y="487186"/>
                </a:lnTo>
                <a:lnTo>
                  <a:pt x="2493198" y="507420"/>
                </a:lnTo>
                <a:lnTo>
                  <a:pt x="2468275" y="507420"/>
                </a:lnTo>
                <a:lnTo>
                  <a:pt x="2468275" y="535494"/>
                </a:lnTo>
                <a:lnTo>
                  <a:pt x="2426989" y="535494"/>
                </a:lnTo>
                <a:lnTo>
                  <a:pt x="2426989" y="554842"/>
                </a:lnTo>
                <a:lnTo>
                  <a:pt x="2388473" y="554842"/>
                </a:lnTo>
                <a:lnTo>
                  <a:pt x="2388473" y="579881"/>
                </a:lnTo>
                <a:lnTo>
                  <a:pt x="2366319" y="579881"/>
                </a:lnTo>
                <a:lnTo>
                  <a:pt x="2366319" y="603024"/>
                </a:lnTo>
                <a:lnTo>
                  <a:pt x="2322138" y="603024"/>
                </a:lnTo>
                <a:lnTo>
                  <a:pt x="2322138" y="622372"/>
                </a:lnTo>
                <a:lnTo>
                  <a:pt x="2286643" y="622372"/>
                </a:lnTo>
                <a:lnTo>
                  <a:pt x="2286643" y="643617"/>
                </a:lnTo>
                <a:lnTo>
                  <a:pt x="2254923" y="643617"/>
                </a:lnTo>
                <a:lnTo>
                  <a:pt x="2254923" y="667771"/>
                </a:lnTo>
                <a:lnTo>
                  <a:pt x="2203064" y="667771"/>
                </a:lnTo>
                <a:lnTo>
                  <a:pt x="2203064" y="685096"/>
                </a:lnTo>
                <a:lnTo>
                  <a:pt x="2143401" y="685096"/>
                </a:lnTo>
                <a:lnTo>
                  <a:pt x="2143401" y="696730"/>
                </a:lnTo>
                <a:lnTo>
                  <a:pt x="2098339" y="696730"/>
                </a:lnTo>
                <a:lnTo>
                  <a:pt x="2098339" y="728598"/>
                </a:lnTo>
                <a:lnTo>
                  <a:pt x="2058941" y="728598"/>
                </a:lnTo>
                <a:lnTo>
                  <a:pt x="2058941" y="748832"/>
                </a:lnTo>
                <a:lnTo>
                  <a:pt x="2017530" y="748832"/>
                </a:lnTo>
                <a:lnTo>
                  <a:pt x="2017530" y="781711"/>
                </a:lnTo>
                <a:lnTo>
                  <a:pt x="1986817" y="781711"/>
                </a:lnTo>
                <a:lnTo>
                  <a:pt x="1986817" y="800933"/>
                </a:lnTo>
                <a:lnTo>
                  <a:pt x="1946538" y="800933"/>
                </a:lnTo>
                <a:lnTo>
                  <a:pt x="1946538" y="825087"/>
                </a:lnTo>
                <a:lnTo>
                  <a:pt x="1903238" y="825087"/>
                </a:lnTo>
                <a:lnTo>
                  <a:pt x="1903238" y="856955"/>
                </a:lnTo>
                <a:lnTo>
                  <a:pt x="1868624" y="856955"/>
                </a:lnTo>
                <a:lnTo>
                  <a:pt x="1868624" y="881994"/>
                </a:lnTo>
                <a:lnTo>
                  <a:pt x="1826331" y="881994"/>
                </a:lnTo>
                <a:lnTo>
                  <a:pt x="1826331" y="902354"/>
                </a:lnTo>
                <a:lnTo>
                  <a:pt x="1796625" y="902354"/>
                </a:lnTo>
                <a:lnTo>
                  <a:pt x="1796625" y="919679"/>
                </a:lnTo>
                <a:lnTo>
                  <a:pt x="1761004" y="919679"/>
                </a:lnTo>
                <a:lnTo>
                  <a:pt x="1761004" y="949650"/>
                </a:lnTo>
                <a:lnTo>
                  <a:pt x="1721606" y="949650"/>
                </a:lnTo>
                <a:lnTo>
                  <a:pt x="1721606" y="971780"/>
                </a:lnTo>
                <a:lnTo>
                  <a:pt x="1679313" y="971780"/>
                </a:lnTo>
                <a:lnTo>
                  <a:pt x="1679313" y="995049"/>
                </a:lnTo>
                <a:lnTo>
                  <a:pt x="1631356" y="995049"/>
                </a:lnTo>
                <a:lnTo>
                  <a:pt x="1631356" y="1022996"/>
                </a:lnTo>
                <a:lnTo>
                  <a:pt x="1589063" y="1022996"/>
                </a:lnTo>
                <a:lnTo>
                  <a:pt x="1589063" y="1039436"/>
                </a:lnTo>
                <a:lnTo>
                  <a:pt x="1547777" y="1039436"/>
                </a:lnTo>
                <a:lnTo>
                  <a:pt x="1547777" y="1057773"/>
                </a:lnTo>
                <a:lnTo>
                  <a:pt x="1516939" y="1057773"/>
                </a:lnTo>
                <a:lnTo>
                  <a:pt x="1516939" y="1089641"/>
                </a:lnTo>
                <a:lnTo>
                  <a:pt x="1474646" y="1089641"/>
                </a:lnTo>
                <a:lnTo>
                  <a:pt x="1474646" y="1109874"/>
                </a:lnTo>
                <a:lnTo>
                  <a:pt x="1438144" y="1109874"/>
                </a:lnTo>
                <a:lnTo>
                  <a:pt x="1438144" y="1125303"/>
                </a:lnTo>
                <a:lnTo>
                  <a:pt x="1399753" y="1125303"/>
                </a:lnTo>
                <a:lnTo>
                  <a:pt x="1399753" y="1151353"/>
                </a:lnTo>
                <a:lnTo>
                  <a:pt x="1361362" y="1151353"/>
                </a:lnTo>
                <a:lnTo>
                  <a:pt x="1361362" y="1174495"/>
                </a:lnTo>
                <a:lnTo>
                  <a:pt x="1323852" y="1174495"/>
                </a:lnTo>
                <a:lnTo>
                  <a:pt x="1323852" y="1196752"/>
                </a:lnTo>
                <a:lnTo>
                  <a:pt x="1276776" y="1196752"/>
                </a:lnTo>
                <a:lnTo>
                  <a:pt x="1276776" y="1216101"/>
                </a:lnTo>
                <a:lnTo>
                  <a:pt x="1228694" y="1216101"/>
                </a:lnTo>
                <a:lnTo>
                  <a:pt x="1228694" y="1228620"/>
                </a:lnTo>
                <a:lnTo>
                  <a:pt x="1196974" y="1228620"/>
                </a:lnTo>
                <a:lnTo>
                  <a:pt x="1196974" y="1251762"/>
                </a:lnTo>
                <a:lnTo>
                  <a:pt x="1163366" y="1251762"/>
                </a:lnTo>
                <a:lnTo>
                  <a:pt x="1163366" y="1282619"/>
                </a:lnTo>
                <a:lnTo>
                  <a:pt x="1131647" y="1282619"/>
                </a:lnTo>
                <a:lnTo>
                  <a:pt x="1131647" y="1296150"/>
                </a:lnTo>
                <a:lnTo>
                  <a:pt x="1108612" y="1296150"/>
                </a:lnTo>
                <a:lnTo>
                  <a:pt x="1108612" y="1315498"/>
                </a:lnTo>
                <a:lnTo>
                  <a:pt x="1076893" y="1315498"/>
                </a:lnTo>
                <a:lnTo>
                  <a:pt x="1076893" y="1340537"/>
                </a:lnTo>
                <a:lnTo>
                  <a:pt x="1047061" y="1340537"/>
                </a:lnTo>
                <a:lnTo>
                  <a:pt x="1047061" y="1360897"/>
                </a:lnTo>
                <a:lnTo>
                  <a:pt x="1006782" y="1360897"/>
                </a:lnTo>
                <a:lnTo>
                  <a:pt x="1006782" y="1383028"/>
                </a:lnTo>
                <a:lnTo>
                  <a:pt x="973175" y="1383028"/>
                </a:lnTo>
                <a:lnTo>
                  <a:pt x="973175" y="1414895"/>
                </a:lnTo>
                <a:lnTo>
                  <a:pt x="946238" y="1414895"/>
                </a:lnTo>
                <a:lnTo>
                  <a:pt x="946238" y="1430324"/>
                </a:lnTo>
                <a:lnTo>
                  <a:pt x="908728" y="1430324"/>
                </a:lnTo>
                <a:lnTo>
                  <a:pt x="908728" y="1446763"/>
                </a:lnTo>
                <a:lnTo>
                  <a:pt x="872226" y="1446763"/>
                </a:lnTo>
                <a:lnTo>
                  <a:pt x="872226" y="1474711"/>
                </a:lnTo>
                <a:lnTo>
                  <a:pt x="838618" y="1474711"/>
                </a:lnTo>
                <a:lnTo>
                  <a:pt x="838618" y="1495956"/>
                </a:lnTo>
                <a:lnTo>
                  <a:pt x="808787" y="1495956"/>
                </a:lnTo>
                <a:lnTo>
                  <a:pt x="808787" y="1523019"/>
                </a:lnTo>
                <a:lnTo>
                  <a:pt x="785752" y="1523019"/>
                </a:lnTo>
                <a:lnTo>
                  <a:pt x="785752" y="1550966"/>
                </a:lnTo>
                <a:lnTo>
                  <a:pt x="764606" y="1550966"/>
                </a:lnTo>
                <a:lnTo>
                  <a:pt x="764606" y="1573223"/>
                </a:lnTo>
                <a:lnTo>
                  <a:pt x="736788" y="1573223"/>
                </a:lnTo>
                <a:lnTo>
                  <a:pt x="736788" y="1599274"/>
                </a:lnTo>
                <a:lnTo>
                  <a:pt x="711740" y="1599274"/>
                </a:lnTo>
                <a:lnTo>
                  <a:pt x="711740" y="1626336"/>
                </a:lnTo>
                <a:lnTo>
                  <a:pt x="680020" y="1626336"/>
                </a:lnTo>
                <a:lnTo>
                  <a:pt x="680020" y="1639867"/>
                </a:lnTo>
                <a:lnTo>
                  <a:pt x="648426" y="1639867"/>
                </a:lnTo>
                <a:lnTo>
                  <a:pt x="648426" y="1663010"/>
                </a:lnTo>
                <a:lnTo>
                  <a:pt x="615700" y="1663010"/>
                </a:lnTo>
                <a:lnTo>
                  <a:pt x="615700" y="1679449"/>
                </a:lnTo>
                <a:lnTo>
                  <a:pt x="572400" y="1679449"/>
                </a:lnTo>
                <a:lnTo>
                  <a:pt x="572400" y="1695889"/>
                </a:lnTo>
                <a:lnTo>
                  <a:pt x="550373" y="1695889"/>
                </a:lnTo>
                <a:lnTo>
                  <a:pt x="550373" y="1719917"/>
                </a:lnTo>
                <a:lnTo>
                  <a:pt x="523436" y="1719917"/>
                </a:lnTo>
                <a:lnTo>
                  <a:pt x="523436" y="1737368"/>
                </a:lnTo>
                <a:lnTo>
                  <a:pt x="482150" y="1737368"/>
                </a:lnTo>
                <a:lnTo>
                  <a:pt x="482150" y="1752796"/>
                </a:lnTo>
                <a:lnTo>
                  <a:pt x="455214" y="1752796"/>
                </a:lnTo>
                <a:lnTo>
                  <a:pt x="455214" y="1778847"/>
                </a:lnTo>
                <a:lnTo>
                  <a:pt x="423494" y="1778847"/>
                </a:lnTo>
                <a:lnTo>
                  <a:pt x="423494" y="1799080"/>
                </a:lnTo>
                <a:lnTo>
                  <a:pt x="385985" y="1799080"/>
                </a:lnTo>
                <a:lnTo>
                  <a:pt x="385985" y="1822349"/>
                </a:lnTo>
                <a:lnTo>
                  <a:pt x="362069" y="1822349"/>
                </a:lnTo>
                <a:lnTo>
                  <a:pt x="362069" y="1840686"/>
                </a:lnTo>
                <a:lnTo>
                  <a:pt x="343818" y="1840686"/>
                </a:lnTo>
                <a:lnTo>
                  <a:pt x="343818" y="1864713"/>
                </a:lnTo>
                <a:lnTo>
                  <a:pt x="314993" y="1864713"/>
                </a:lnTo>
                <a:lnTo>
                  <a:pt x="314993" y="1886970"/>
                </a:lnTo>
                <a:lnTo>
                  <a:pt x="287050" y="1886970"/>
                </a:lnTo>
                <a:lnTo>
                  <a:pt x="287050" y="1910112"/>
                </a:lnTo>
                <a:lnTo>
                  <a:pt x="264015" y="1910112"/>
                </a:lnTo>
                <a:lnTo>
                  <a:pt x="264015" y="1931357"/>
                </a:lnTo>
                <a:lnTo>
                  <a:pt x="239974" y="1931357"/>
                </a:lnTo>
                <a:lnTo>
                  <a:pt x="239974" y="1957408"/>
                </a:lnTo>
                <a:lnTo>
                  <a:pt x="218827" y="1957408"/>
                </a:lnTo>
                <a:lnTo>
                  <a:pt x="218827" y="1983459"/>
                </a:lnTo>
                <a:lnTo>
                  <a:pt x="185220" y="1983459"/>
                </a:lnTo>
                <a:lnTo>
                  <a:pt x="185220" y="2008624"/>
                </a:lnTo>
                <a:lnTo>
                  <a:pt x="156395" y="2008624"/>
                </a:lnTo>
                <a:lnTo>
                  <a:pt x="156395" y="2031766"/>
                </a:lnTo>
                <a:lnTo>
                  <a:pt x="135249" y="2031766"/>
                </a:lnTo>
                <a:lnTo>
                  <a:pt x="135249" y="2055920"/>
                </a:lnTo>
                <a:lnTo>
                  <a:pt x="112214" y="2055920"/>
                </a:lnTo>
                <a:lnTo>
                  <a:pt x="112214" y="2076154"/>
                </a:lnTo>
                <a:lnTo>
                  <a:pt x="81502" y="2076154"/>
                </a:lnTo>
                <a:lnTo>
                  <a:pt x="81502" y="2082983"/>
                </a:lnTo>
                <a:lnTo>
                  <a:pt x="60355" y="2082983"/>
                </a:lnTo>
                <a:lnTo>
                  <a:pt x="60355" y="2102205"/>
                </a:lnTo>
                <a:lnTo>
                  <a:pt x="35307" y="2102205"/>
                </a:lnTo>
              </a:path>
            </a:pathLst>
          </a:custGeom>
          <a:noFill/>
          <a:ln w="50800" cap="rnd">
            <a:solidFill>
              <a:srgbClr val="C0504D"/>
            </a:solidFill>
            <a:prstDash val="solid"/>
            <a:round/>
          </a:ln>
        </p:spPr>
        <p:txBody>
          <a:bodyPr rtlCol="0" anchor="ctr"/>
          <a:lstStyle/>
          <a:p>
            <a:endParaRPr lang="en-GB"/>
          </a:p>
        </p:txBody>
      </p:sp>
      <p:cxnSp>
        <p:nvCxnSpPr>
          <p:cNvPr id="138" name="Straight Connector 137">
            <a:extLst>
              <a:ext uri="{FF2B5EF4-FFF2-40B4-BE49-F238E27FC236}">
                <a16:creationId xmlns:a16="http://schemas.microsoft.com/office/drawing/2014/main" id="{27F624E7-C83E-BB4F-B77E-82DE63F8B520}"/>
              </a:ext>
            </a:extLst>
          </p:cNvPr>
          <p:cNvCxnSpPr>
            <a:cxnSpLocks/>
          </p:cNvCxnSpPr>
          <p:nvPr/>
        </p:nvCxnSpPr>
        <p:spPr>
          <a:xfrm>
            <a:off x="7362577" y="5400867"/>
            <a:ext cx="3542849" cy="1"/>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a:extLst>
              <a:ext uri="{FF2B5EF4-FFF2-40B4-BE49-F238E27FC236}">
                <a16:creationId xmlns:a16="http://schemas.microsoft.com/office/drawing/2014/main" id="{E069A974-B6CB-044E-8B80-510099820B68}"/>
              </a:ext>
            </a:extLst>
          </p:cNvPr>
          <p:cNvCxnSpPr>
            <a:cxnSpLocks/>
          </p:cNvCxnSpPr>
          <p:nvPr/>
        </p:nvCxnSpPr>
        <p:spPr>
          <a:xfrm flipV="1">
            <a:off x="7455335" y="1548213"/>
            <a:ext cx="0" cy="39395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04524F40-419D-1D47-A648-4301E7089309}"/>
              </a:ext>
            </a:extLst>
          </p:cNvPr>
          <p:cNvCxnSpPr>
            <a:cxnSpLocks/>
          </p:cNvCxnSpPr>
          <p:nvPr/>
        </p:nvCxnSpPr>
        <p:spPr>
          <a:xfrm>
            <a:off x="1715310" y="5400867"/>
            <a:ext cx="3542849" cy="1"/>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64C1243D-9F04-5045-8B63-91632E36B4F9}"/>
              </a:ext>
            </a:extLst>
          </p:cNvPr>
          <p:cNvCxnSpPr>
            <a:cxnSpLocks/>
          </p:cNvCxnSpPr>
          <p:nvPr/>
        </p:nvCxnSpPr>
        <p:spPr>
          <a:xfrm flipV="1">
            <a:off x="1808068" y="1548213"/>
            <a:ext cx="0" cy="39395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2" name="Rectangle 25">
            <a:extLst>
              <a:ext uri="{FF2B5EF4-FFF2-40B4-BE49-F238E27FC236}">
                <a16:creationId xmlns:a16="http://schemas.microsoft.com/office/drawing/2014/main" id="{BA268B8F-BA09-0026-0AEE-E224FA076BA7}"/>
              </a:ext>
            </a:extLst>
          </p:cNvPr>
          <p:cNvSpPr/>
          <p:nvPr/>
        </p:nvSpPr>
        <p:spPr>
          <a:xfrm>
            <a:off x="10953551" y="3121729"/>
            <a:ext cx="617477" cy="369332"/>
          </a:xfrm>
          <a:prstGeom prst="rect">
            <a:avLst/>
          </a:prstGeom>
        </p:spPr>
        <p:txBody>
          <a:bodyPr wrap="none">
            <a:spAutoFit/>
          </a:bodyPr>
          <a:lstStyle/>
          <a:p>
            <a:pPr algn="ctr" defTabSz="914353" eaLnBrk="1" fontAlgn="auto" hangingPunct="1">
              <a:spcBef>
                <a:spcPts val="0"/>
              </a:spcBef>
              <a:spcAft>
                <a:spcPts val="0"/>
              </a:spcAft>
              <a:defRPr/>
            </a:pPr>
            <a:r>
              <a:rPr lang="en-US" sz="1800" b="1" dirty="0">
                <a:solidFill>
                  <a:schemeClr val="accent1"/>
                </a:solidFill>
                <a:latin typeface="Arial Narrow" panose="020B0606020202030204" pitchFamily="34" charset="0"/>
                <a:ea typeface="Times New Roman" pitchFamily="18" charset="0"/>
                <a:cs typeface="Times New Roman" pitchFamily="18" charset="0"/>
                <a:sym typeface="Helvetica Light" pitchFamily="-84" charset="0"/>
              </a:rPr>
              <a:t>7.6%</a:t>
            </a:r>
            <a:endParaRPr lang="en-US" sz="1800" dirty="0">
              <a:solidFill>
                <a:schemeClr val="accent1"/>
              </a:solidFill>
              <a:latin typeface="Arial Narrow" panose="020B0606020202030204" pitchFamily="34" charset="0"/>
              <a:ea typeface="MS PGothic" pitchFamily="34" charset="-128"/>
              <a:cs typeface="Arial" charset="0"/>
              <a:sym typeface="Helvetica Light" pitchFamily="-84" charset="0"/>
            </a:endParaRPr>
          </a:p>
        </p:txBody>
      </p:sp>
      <p:sp>
        <p:nvSpPr>
          <p:cNvPr id="53" name="Rectangle 26">
            <a:extLst>
              <a:ext uri="{FF2B5EF4-FFF2-40B4-BE49-F238E27FC236}">
                <a16:creationId xmlns:a16="http://schemas.microsoft.com/office/drawing/2014/main" id="{195E3B79-9487-6A6B-369E-6CA55C923AE1}"/>
              </a:ext>
            </a:extLst>
          </p:cNvPr>
          <p:cNvSpPr/>
          <p:nvPr/>
        </p:nvSpPr>
        <p:spPr>
          <a:xfrm>
            <a:off x="10953551" y="2683366"/>
            <a:ext cx="617477" cy="369332"/>
          </a:xfrm>
          <a:prstGeom prst="rect">
            <a:avLst/>
          </a:prstGeom>
        </p:spPr>
        <p:txBody>
          <a:bodyPr wrap="none">
            <a:spAutoFit/>
          </a:bodyPr>
          <a:lstStyle/>
          <a:p>
            <a:pPr algn="ctr" defTabSz="914353" eaLnBrk="1" fontAlgn="auto" hangingPunct="1">
              <a:spcBef>
                <a:spcPts val="0"/>
              </a:spcBef>
              <a:spcAft>
                <a:spcPts val="0"/>
              </a:spcAft>
              <a:defRPr/>
            </a:pPr>
            <a:r>
              <a:rPr lang="en-US" sz="1800" b="1" dirty="0">
                <a:solidFill>
                  <a:schemeClr val="accent6"/>
                </a:solidFill>
                <a:latin typeface="Arial Narrow" panose="020B0606020202030204" pitchFamily="34" charset="0"/>
                <a:ea typeface="Times New Roman" pitchFamily="18" charset="0"/>
                <a:cs typeface="Times New Roman" pitchFamily="18" charset="0"/>
                <a:sym typeface="Helvetica Light" pitchFamily="-84" charset="0"/>
              </a:rPr>
              <a:t>8.9%</a:t>
            </a:r>
            <a:endParaRPr lang="en-US" sz="1800" dirty="0">
              <a:solidFill>
                <a:schemeClr val="accent6"/>
              </a:solidFill>
              <a:latin typeface="Arial Narrow" panose="020B0606020202030204" pitchFamily="34" charset="0"/>
              <a:ea typeface="MS PGothic" pitchFamily="34" charset="-128"/>
              <a:cs typeface="Arial" charset="0"/>
              <a:sym typeface="Helvetica Light" pitchFamily="-84" charset="0"/>
            </a:endParaRPr>
          </a:p>
        </p:txBody>
      </p:sp>
      <p:sp>
        <p:nvSpPr>
          <p:cNvPr id="54" name="TextBox 27">
            <a:extLst>
              <a:ext uri="{FF2B5EF4-FFF2-40B4-BE49-F238E27FC236}">
                <a16:creationId xmlns:a16="http://schemas.microsoft.com/office/drawing/2014/main" id="{138A4594-D305-0881-C658-02660B2AA047}"/>
              </a:ext>
            </a:extLst>
          </p:cNvPr>
          <p:cNvSpPr txBox="1"/>
          <p:nvPr/>
        </p:nvSpPr>
        <p:spPr>
          <a:xfrm>
            <a:off x="10812216" y="3677413"/>
            <a:ext cx="837089" cy="577668"/>
          </a:xfrm>
          <a:prstGeom prst="rect">
            <a:avLst/>
          </a:prstGeom>
          <a:noFill/>
        </p:spPr>
        <p:txBody>
          <a:bodyPr wrap="none" rtlCol="0">
            <a:spAutoFit/>
          </a:bodyPr>
          <a:lstStyle/>
          <a:p>
            <a:pPr algn="ctr" defTabSz="914353" eaLnBrk="1" fontAlgn="auto" hangingPunct="1">
              <a:spcBef>
                <a:spcPts val="0"/>
              </a:spcBef>
              <a:spcAft>
                <a:spcPts val="0"/>
              </a:spcAft>
              <a:defRPr/>
            </a:pPr>
            <a:r>
              <a:rPr lang="en-US" sz="1800" b="1" dirty="0">
                <a:solidFill>
                  <a:srgbClr val="000000"/>
                </a:solidFill>
                <a:latin typeface="Symbol" panose="05050102010706020507" pitchFamily="18" charset="2"/>
                <a:ea typeface="MS PGothic" pitchFamily="34" charset="-128"/>
                <a:cs typeface="Arial" charset="0"/>
                <a:sym typeface="Helvetica Light" pitchFamily="-84" charset="0"/>
              </a:rPr>
              <a:t>D</a:t>
            </a:r>
            <a:r>
              <a:rPr lang="en-US" sz="1800" b="1" dirty="0">
                <a:solidFill>
                  <a:srgbClr val="000000"/>
                </a:solidFill>
                <a:latin typeface="Arial Narrow" panose="020B0606020202030204" pitchFamily="34" charset="0"/>
                <a:ea typeface="MS PGothic" pitchFamily="34" charset="-128"/>
                <a:cs typeface="Arial" charset="0"/>
                <a:sym typeface="Helvetica Light" pitchFamily="-84" charset="0"/>
              </a:rPr>
              <a:t> 1.3%</a:t>
            </a:r>
          </a:p>
          <a:p>
            <a:pPr algn="ctr" defTabSz="914353" eaLnBrk="1" fontAlgn="auto" hangingPunct="1">
              <a:spcBef>
                <a:spcPts val="0"/>
              </a:spcBef>
              <a:spcAft>
                <a:spcPts val="0"/>
              </a:spcAft>
              <a:defRPr/>
            </a:pPr>
            <a:r>
              <a:rPr lang="en-US" sz="1800" b="1" dirty="0">
                <a:solidFill>
                  <a:srgbClr val="000000"/>
                </a:solidFill>
                <a:latin typeface="Arial Narrow" panose="020B0606020202030204" pitchFamily="34" charset="0"/>
                <a:ea typeface="MS PGothic" pitchFamily="34" charset="-128"/>
                <a:cs typeface="Arial" charset="0"/>
                <a:sym typeface="Helvetica Light" pitchFamily="-84" charset="0"/>
              </a:rPr>
              <a:t>NNT 78</a:t>
            </a:r>
          </a:p>
        </p:txBody>
      </p:sp>
      <p:sp>
        <p:nvSpPr>
          <p:cNvPr id="66" name="TextBox 65">
            <a:extLst>
              <a:ext uri="{FF2B5EF4-FFF2-40B4-BE49-F238E27FC236}">
                <a16:creationId xmlns:a16="http://schemas.microsoft.com/office/drawing/2014/main" id="{5BF1382A-E3A5-4746-970D-F142921C423E}"/>
              </a:ext>
            </a:extLst>
          </p:cNvPr>
          <p:cNvSpPr txBox="1"/>
          <p:nvPr/>
        </p:nvSpPr>
        <p:spPr>
          <a:xfrm>
            <a:off x="7554927" y="1545414"/>
            <a:ext cx="1966597" cy="1184940"/>
          </a:xfrm>
          <a:prstGeom prst="rect">
            <a:avLst/>
          </a:prstGeom>
          <a:noFill/>
        </p:spPr>
        <p:txBody>
          <a:bodyPr wrap="square" rtlCol="0">
            <a:spAutoFit/>
          </a:bodyPr>
          <a:lstStyle/>
          <a:p>
            <a:pPr algn="ctr" defTabSz="914400">
              <a:spcAft>
                <a:spcPts val="600"/>
              </a:spcAft>
            </a:pPr>
            <a:r>
              <a:rPr lang="en-US" b="1" dirty="0">
                <a:solidFill>
                  <a:srgbClr val="000000"/>
                </a:solidFill>
                <a:latin typeface="Arial" panose="020B0604020202020204" pitchFamily="34" charset="0"/>
                <a:cs typeface="Arial" panose="020B0604020202020204" pitchFamily="34" charset="0"/>
              </a:rPr>
              <a:t>11% RRR</a:t>
            </a:r>
          </a:p>
          <a:p>
            <a:pPr algn="ctr" defTabSz="914400"/>
            <a:r>
              <a:rPr lang="en-US" sz="1600" b="1" dirty="0">
                <a:solidFill>
                  <a:srgbClr val="000000"/>
                </a:solidFill>
                <a:latin typeface="Arial" panose="020B0604020202020204" pitchFamily="34" charset="0"/>
                <a:cs typeface="Arial" panose="020B0604020202020204" pitchFamily="34" charset="0"/>
              </a:rPr>
              <a:t>HR 0.89 </a:t>
            </a:r>
            <a:br>
              <a:rPr lang="en-US" sz="1600" b="1" dirty="0">
                <a:solidFill>
                  <a:srgbClr val="000000"/>
                </a:solidFill>
                <a:latin typeface="Arial" panose="020B0604020202020204" pitchFamily="34" charset="0"/>
                <a:cs typeface="Arial" panose="020B0604020202020204" pitchFamily="34" charset="0"/>
              </a:rPr>
            </a:br>
            <a:r>
              <a:rPr lang="en-US" sz="1600" b="1" dirty="0">
                <a:solidFill>
                  <a:srgbClr val="000000"/>
                </a:solidFill>
                <a:latin typeface="Arial" panose="020B0604020202020204" pitchFamily="34" charset="0"/>
                <a:cs typeface="Arial" panose="020B0604020202020204" pitchFamily="34" charset="0"/>
              </a:rPr>
              <a:t>(95% CI 0.79-1.00)</a:t>
            </a:r>
          </a:p>
          <a:p>
            <a:pPr algn="ctr" defTabSz="914400"/>
            <a:r>
              <a:rPr lang="en-US" sz="1600" b="1" dirty="0">
                <a:solidFill>
                  <a:srgbClr val="000000"/>
                </a:solidFill>
                <a:latin typeface="Arial" panose="020B0604020202020204" pitchFamily="34" charset="0"/>
                <a:cs typeface="Arial" panose="020B0604020202020204" pitchFamily="34" charset="0"/>
              </a:rPr>
              <a:t>P=0.055</a:t>
            </a:r>
          </a:p>
        </p:txBody>
      </p:sp>
      <p:sp>
        <p:nvSpPr>
          <p:cNvPr id="87" name="Rectangle 86">
            <a:extLst>
              <a:ext uri="{FF2B5EF4-FFF2-40B4-BE49-F238E27FC236}">
                <a16:creationId xmlns:a16="http://schemas.microsoft.com/office/drawing/2014/main" id="{54316669-0022-A646-9AEA-70F022A9E043}"/>
              </a:ext>
            </a:extLst>
          </p:cNvPr>
          <p:cNvSpPr/>
          <p:nvPr/>
        </p:nvSpPr>
        <p:spPr>
          <a:xfrm>
            <a:off x="8955700" y="4395203"/>
            <a:ext cx="1556836" cy="369332"/>
          </a:xfrm>
          <a:prstGeom prst="rect">
            <a:avLst/>
          </a:prstGeom>
        </p:spPr>
        <p:txBody>
          <a:bodyPr wrap="none">
            <a:spAutoFit/>
          </a:bodyPr>
          <a:lstStyle/>
          <a:p>
            <a:pPr defTabSz="914400"/>
            <a:r>
              <a:rPr lang="en-US" b="1" dirty="0">
                <a:solidFill>
                  <a:schemeClr val="accent1"/>
                </a:solidFill>
                <a:latin typeface="Arial" panose="020B0604020202020204" pitchFamily="34" charset="0"/>
                <a:ea typeface="Times New Roman" pitchFamily="18" charset="0"/>
                <a:cs typeface="Arial" panose="020B0604020202020204" pitchFamily="34" charset="0"/>
              </a:rPr>
              <a:t>Evolocumab</a:t>
            </a:r>
            <a:endParaRPr lang="en-US" dirty="0">
              <a:solidFill>
                <a:schemeClr val="accent1"/>
              </a:solidFill>
              <a:latin typeface="Arial" panose="020B0604020202020204" pitchFamily="34" charset="0"/>
              <a:cs typeface="Arial" panose="020B0604020202020204" pitchFamily="34" charset="0"/>
            </a:endParaRPr>
          </a:p>
        </p:txBody>
      </p:sp>
      <p:sp>
        <p:nvSpPr>
          <p:cNvPr id="88" name="Rectangle 87">
            <a:extLst>
              <a:ext uri="{FF2B5EF4-FFF2-40B4-BE49-F238E27FC236}">
                <a16:creationId xmlns:a16="http://schemas.microsoft.com/office/drawing/2014/main" id="{3E75193D-995F-7D4E-BC58-6F7221411BB9}"/>
              </a:ext>
            </a:extLst>
          </p:cNvPr>
          <p:cNvSpPr/>
          <p:nvPr/>
        </p:nvSpPr>
        <p:spPr>
          <a:xfrm>
            <a:off x="8420938" y="3487595"/>
            <a:ext cx="1069524" cy="369332"/>
          </a:xfrm>
          <a:prstGeom prst="rect">
            <a:avLst/>
          </a:prstGeom>
        </p:spPr>
        <p:txBody>
          <a:bodyPr wrap="none">
            <a:spAutoFit/>
          </a:bodyPr>
          <a:lstStyle/>
          <a:p>
            <a:pPr defTabSz="914400"/>
            <a:r>
              <a:rPr lang="en-US" b="1" dirty="0">
                <a:solidFill>
                  <a:schemeClr val="accent6"/>
                </a:solidFill>
                <a:latin typeface="Arial" panose="020B0604020202020204" pitchFamily="34" charset="0"/>
                <a:ea typeface="Times New Roman" pitchFamily="18" charset="0"/>
                <a:cs typeface="Arial" panose="020B0604020202020204" pitchFamily="34" charset="0"/>
              </a:rPr>
              <a:t>Placebo</a:t>
            </a:r>
            <a:endParaRPr lang="en-US" dirty="0">
              <a:solidFill>
                <a:schemeClr val="accent6"/>
              </a:solidFill>
              <a:latin typeface="Arial" panose="020B0604020202020204" pitchFamily="34" charset="0"/>
              <a:cs typeface="Arial" panose="020B0604020202020204" pitchFamily="34" charset="0"/>
            </a:endParaRPr>
          </a:p>
        </p:txBody>
      </p:sp>
      <p:sp>
        <p:nvSpPr>
          <p:cNvPr id="137" name="TextBox 136">
            <a:extLst>
              <a:ext uri="{FF2B5EF4-FFF2-40B4-BE49-F238E27FC236}">
                <a16:creationId xmlns:a16="http://schemas.microsoft.com/office/drawing/2014/main" id="{753D2BFA-7747-464B-9939-2E8226F19D67}"/>
              </a:ext>
            </a:extLst>
          </p:cNvPr>
          <p:cNvSpPr txBox="1"/>
          <p:nvPr/>
        </p:nvSpPr>
        <p:spPr>
          <a:xfrm>
            <a:off x="6976270" y="1443670"/>
            <a:ext cx="359073"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14%</a:t>
            </a:r>
          </a:p>
        </p:txBody>
      </p:sp>
      <p:cxnSp>
        <p:nvCxnSpPr>
          <p:cNvPr id="140" name="Straight Connector 139">
            <a:extLst>
              <a:ext uri="{FF2B5EF4-FFF2-40B4-BE49-F238E27FC236}">
                <a16:creationId xmlns:a16="http://schemas.microsoft.com/office/drawing/2014/main" id="{F7B779C3-894C-1D48-817B-7E2AC85AB54D}"/>
              </a:ext>
            </a:extLst>
          </p:cNvPr>
          <p:cNvCxnSpPr>
            <a:cxnSpLocks/>
          </p:cNvCxnSpPr>
          <p:nvPr/>
        </p:nvCxnSpPr>
        <p:spPr>
          <a:xfrm rot="5400000" flipV="1">
            <a:off x="7407711" y="3161812"/>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a:extLst>
              <a:ext uri="{FF2B5EF4-FFF2-40B4-BE49-F238E27FC236}">
                <a16:creationId xmlns:a16="http://schemas.microsoft.com/office/drawing/2014/main" id="{C203BF7F-F5A2-9C4E-B36B-4E1AB4056E10}"/>
              </a:ext>
            </a:extLst>
          </p:cNvPr>
          <p:cNvCxnSpPr>
            <a:cxnSpLocks/>
          </p:cNvCxnSpPr>
          <p:nvPr/>
        </p:nvCxnSpPr>
        <p:spPr>
          <a:xfrm rot="5400000" flipV="1">
            <a:off x="7407712" y="2063263"/>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40FD2FBD-CFF9-B141-B955-1408AAF89EB3}"/>
              </a:ext>
            </a:extLst>
          </p:cNvPr>
          <p:cNvCxnSpPr>
            <a:cxnSpLocks/>
          </p:cNvCxnSpPr>
          <p:nvPr/>
        </p:nvCxnSpPr>
        <p:spPr>
          <a:xfrm rot="5400000" flipV="1">
            <a:off x="7407713" y="1510814"/>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3" name="TextBox 142">
            <a:extLst>
              <a:ext uri="{FF2B5EF4-FFF2-40B4-BE49-F238E27FC236}">
                <a16:creationId xmlns:a16="http://schemas.microsoft.com/office/drawing/2014/main" id="{27360ABD-B310-4D46-9E5A-4B4033A77770}"/>
              </a:ext>
            </a:extLst>
          </p:cNvPr>
          <p:cNvSpPr txBox="1"/>
          <p:nvPr/>
        </p:nvSpPr>
        <p:spPr>
          <a:xfrm>
            <a:off x="6976270" y="1997781"/>
            <a:ext cx="359073"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12%</a:t>
            </a:r>
          </a:p>
        </p:txBody>
      </p:sp>
      <p:sp>
        <p:nvSpPr>
          <p:cNvPr id="144" name="TextBox 143">
            <a:extLst>
              <a:ext uri="{FF2B5EF4-FFF2-40B4-BE49-F238E27FC236}">
                <a16:creationId xmlns:a16="http://schemas.microsoft.com/office/drawing/2014/main" id="{16245C01-D381-B34F-8A23-C627619A8CF6}"/>
              </a:ext>
            </a:extLst>
          </p:cNvPr>
          <p:cNvSpPr txBox="1"/>
          <p:nvPr/>
        </p:nvSpPr>
        <p:spPr>
          <a:xfrm>
            <a:off x="7025963" y="3095797"/>
            <a:ext cx="259686"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8%</a:t>
            </a:r>
          </a:p>
        </p:txBody>
      </p:sp>
      <p:cxnSp>
        <p:nvCxnSpPr>
          <p:cNvPr id="161" name="Straight Connector 160">
            <a:extLst>
              <a:ext uri="{FF2B5EF4-FFF2-40B4-BE49-F238E27FC236}">
                <a16:creationId xmlns:a16="http://schemas.microsoft.com/office/drawing/2014/main" id="{60C81E77-015F-9347-A209-4888D81BF34F}"/>
              </a:ext>
            </a:extLst>
          </p:cNvPr>
          <p:cNvCxnSpPr>
            <a:cxnSpLocks/>
          </p:cNvCxnSpPr>
          <p:nvPr/>
        </p:nvCxnSpPr>
        <p:spPr>
          <a:xfrm rot="5400000" flipV="1">
            <a:off x="7407711" y="4251250"/>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2" name="TextBox 161">
            <a:extLst>
              <a:ext uri="{FF2B5EF4-FFF2-40B4-BE49-F238E27FC236}">
                <a16:creationId xmlns:a16="http://schemas.microsoft.com/office/drawing/2014/main" id="{BAD8F512-770A-F847-95BE-D7FDB8CDB6A2}"/>
              </a:ext>
            </a:extLst>
          </p:cNvPr>
          <p:cNvSpPr txBox="1"/>
          <p:nvPr/>
        </p:nvSpPr>
        <p:spPr>
          <a:xfrm>
            <a:off x="7025964" y="4187877"/>
            <a:ext cx="259686"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4%</a:t>
            </a:r>
          </a:p>
        </p:txBody>
      </p:sp>
      <p:cxnSp>
        <p:nvCxnSpPr>
          <p:cNvPr id="163" name="Straight Connector 162">
            <a:extLst>
              <a:ext uri="{FF2B5EF4-FFF2-40B4-BE49-F238E27FC236}">
                <a16:creationId xmlns:a16="http://schemas.microsoft.com/office/drawing/2014/main" id="{6077A081-7A36-664F-BEFC-001BEA2FAB0F}"/>
              </a:ext>
            </a:extLst>
          </p:cNvPr>
          <p:cNvCxnSpPr>
            <a:cxnSpLocks/>
          </p:cNvCxnSpPr>
          <p:nvPr/>
        </p:nvCxnSpPr>
        <p:spPr>
          <a:xfrm rot="5400000" flipV="1">
            <a:off x="7407711" y="3701975"/>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4" name="TextBox 163">
            <a:extLst>
              <a:ext uri="{FF2B5EF4-FFF2-40B4-BE49-F238E27FC236}">
                <a16:creationId xmlns:a16="http://schemas.microsoft.com/office/drawing/2014/main" id="{9FFDA683-4F4C-8A4B-837A-BF59BD2EB8A4}"/>
              </a:ext>
            </a:extLst>
          </p:cNvPr>
          <p:cNvSpPr txBox="1"/>
          <p:nvPr/>
        </p:nvSpPr>
        <p:spPr>
          <a:xfrm>
            <a:off x="7025964" y="3638602"/>
            <a:ext cx="259686"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6%</a:t>
            </a:r>
          </a:p>
        </p:txBody>
      </p:sp>
      <p:cxnSp>
        <p:nvCxnSpPr>
          <p:cNvPr id="165" name="Straight Connector 164">
            <a:extLst>
              <a:ext uri="{FF2B5EF4-FFF2-40B4-BE49-F238E27FC236}">
                <a16:creationId xmlns:a16="http://schemas.microsoft.com/office/drawing/2014/main" id="{3965B9ED-3926-EB48-9D27-D175DEF8F3BA}"/>
              </a:ext>
            </a:extLst>
          </p:cNvPr>
          <p:cNvCxnSpPr>
            <a:cxnSpLocks/>
          </p:cNvCxnSpPr>
          <p:nvPr/>
        </p:nvCxnSpPr>
        <p:spPr>
          <a:xfrm rot="5400000" flipV="1">
            <a:off x="7407712" y="2606188"/>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6" name="TextBox 165">
            <a:extLst>
              <a:ext uri="{FF2B5EF4-FFF2-40B4-BE49-F238E27FC236}">
                <a16:creationId xmlns:a16="http://schemas.microsoft.com/office/drawing/2014/main" id="{B18958D9-F012-D04C-B167-0F1B33C1C36A}"/>
              </a:ext>
            </a:extLst>
          </p:cNvPr>
          <p:cNvSpPr txBox="1"/>
          <p:nvPr/>
        </p:nvSpPr>
        <p:spPr>
          <a:xfrm>
            <a:off x="6976270" y="2540706"/>
            <a:ext cx="359073"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10%</a:t>
            </a:r>
          </a:p>
        </p:txBody>
      </p:sp>
      <p:sp>
        <p:nvSpPr>
          <p:cNvPr id="3" name="Rectangle 6">
            <a:extLst>
              <a:ext uri="{FF2B5EF4-FFF2-40B4-BE49-F238E27FC236}">
                <a16:creationId xmlns:a16="http://schemas.microsoft.com/office/drawing/2014/main" id="{EB723A12-B3BB-C699-5EAF-E94012BEEEF2}"/>
              </a:ext>
            </a:extLst>
          </p:cNvPr>
          <p:cNvSpPr/>
          <p:nvPr/>
        </p:nvSpPr>
        <p:spPr>
          <a:xfrm>
            <a:off x="2211337" y="1098448"/>
            <a:ext cx="3075934" cy="369332"/>
          </a:xfrm>
          <a:prstGeom prst="rect">
            <a:avLst/>
          </a:prstGeom>
        </p:spPr>
        <p:txBody>
          <a:bodyPr wrap="square">
            <a:spAutoFit/>
          </a:bodyPr>
          <a:lstStyle/>
          <a:p>
            <a:pPr algn="ctr" defTabSz="914353" eaLnBrk="1" fontAlgn="auto" hangingPunct="1">
              <a:spcBef>
                <a:spcPts val="0"/>
              </a:spcBef>
              <a:spcAft>
                <a:spcPts val="0"/>
              </a:spcAft>
              <a:defRPr/>
            </a:pPr>
            <a:r>
              <a:rPr lang="en-US" sz="1800" b="1" dirty="0">
                <a:solidFill>
                  <a:schemeClr val="accent1"/>
                </a:solidFill>
                <a:latin typeface="Arial"/>
                <a:ea typeface="Times New Roman" pitchFamily="18" charset="0"/>
                <a:cs typeface="Times New Roman" pitchFamily="18" charset="0"/>
                <a:sym typeface="Helvetica Light" pitchFamily="-84" charset="0"/>
              </a:rPr>
              <a:t>Multivessel disease</a:t>
            </a:r>
            <a:endParaRPr lang="en-US" sz="1800" dirty="0">
              <a:solidFill>
                <a:schemeClr val="accent1"/>
              </a:solidFill>
              <a:latin typeface="Arial"/>
              <a:ea typeface="MS PGothic" pitchFamily="34" charset="-128"/>
              <a:cs typeface="Arial" charset="0"/>
              <a:sym typeface="Helvetica Light" pitchFamily="-84" charset="0"/>
            </a:endParaRPr>
          </a:p>
        </p:txBody>
      </p:sp>
      <p:sp>
        <p:nvSpPr>
          <p:cNvPr id="64" name="Rectangle 63">
            <a:extLst>
              <a:ext uri="{FF2B5EF4-FFF2-40B4-BE49-F238E27FC236}">
                <a16:creationId xmlns:a16="http://schemas.microsoft.com/office/drawing/2014/main" id="{7A5FD6E0-F108-E24C-B48E-F90C86F07B14}"/>
              </a:ext>
            </a:extLst>
          </p:cNvPr>
          <p:cNvSpPr/>
          <p:nvPr/>
        </p:nvSpPr>
        <p:spPr>
          <a:xfrm>
            <a:off x="2583611" y="3018853"/>
            <a:ext cx="1069524" cy="369332"/>
          </a:xfrm>
          <a:prstGeom prst="rect">
            <a:avLst/>
          </a:prstGeom>
        </p:spPr>
        <p:txBody>
          <a:bodyPr wrap="none">
            <a:spAutoFit/>
          </a:bodyPr>
          <a:lstStyle/>
          <a:p>
            <a:pPr defTabSz="914400"/>
            <a:r>
              <a:rPr lang="en-US" b="1" dirty="0">
                <a:solidFill>
                  <a:schemeClr val="accent6"/>
                </a:solidFill>
                <a:latin typeface="Arial" panose="020B0604020202020204" pitchFamily="34" charset="0"/>
                <a:ea typeface="Times New Roman" pitchFamily="18" charset="0"/>
                <a:cs typeface="Arial" panose="020B0604020202020204" pitchFamily="34" charset="0"/>
              </a:rPr>
              <a:t>Placebo</a:t>
            </a:r>
            <a:endParaRPr lang="en-US" dirty="0">
              <a:solidFill>
                <a:schemeClr val="accent6"/>
              </a:solidFill>
              <a:latin typeface="Arial" panose="020B0604020202020204" pitchFamily="34" charset="0"/>
              <a:cs typeface="Arial" panose="020B0604020202020204" pitchFamily="34" charset="0"/>
            </a:endParaRPr>
          </a:p>
        </p:txBody>
      </p:sp>
      <p:sp>
        <p:nvSpPr>
          <p:cNvPr id="65" name="TextBox 64">
            <a:extLst>
              <a:ext uri="{FF2B5EF4-FFF2-40B4-BE49-F238E27FC236}">
                <a16:creationId xmlns:a16="http://schemas.microsoft.com/office/drawing/2014/main" id="{91132A05-F84F-5C47-A664-DAED8910899A}"/>
              </a:ext>
            </a:extLst>
          </p:cNvPr>
          <p:cNvSpPr txBox="1"/>
          <p:nvPr/>
        </p:nvSpPr>
        <p:spPr>
          <a:xfrm>
            <a:off x="1936855" y="1545414"/>
            <a:ext cx="1963927" cy="1184940"/>
          </a:xfrm>
          <a:prstGeom prst="rect">
            <a:avLst/>
          </a:prstGeom>
          <a:noFill/>
        </p:spPr>
        <p:txBody>
          <a:bodyPr wrap="square" rtlCol="0">
            <a:spAutoFit/>
          </a:bodyPr>
          <a:lstStyle/>
          <a:p>
            <a:pPr algn="ctr" defTabSz="914400">
              <a:spcAft>
                <a:spcPts val="600"/>
              </a:spcAft>
            </a:pPr>
            <a:r>
              <a:rPr lang="en-US" b="1" dirty="0">
                <a:solidFill>
                  <a:srgbClr val="000000"/>
                </a:solidFill>
                <a:latin typeface="Arial" panose="020B0604020202020204" pitchFamily="34" charset="0"/>
                <a:cs typeface="Arial" panose="020B0604020202020204" pitchFamily="34" charset="0"/>
              </a:rPr>
              <a:t>30% RRR</a:t>
            </a:r>
          </a:p>
          <a:p>
            <a:pPr algn="ctr" defTabSz="914400"/>
            <a:r>
              <a:rPr lang="en-US" sz="1600" b="1" dirty="0">
                <a:solidFill>
                  <a:srgbClr val="000000"/>
                </a:solidFill>
                <a:latin typeface="Arial" panose="020B0604020202020204" pitchFamily="34" charset="0"/>
                <a:cs typeface="Arial" panose="020B0604020202020204" pitchFamily="34" charset="0"/>
              </a:rPr>
              <a:t>HR 0.70</a:t>
            </a:r>
            <a:br>
              <a:rPr lang="en-US" sz="1600" b="1" dirty="0">
                <a:solidFill>
                  <a:srgbClr val="000000"/>
                </a:solidFill>
                <a:latin typeface="Arial" panose="020B0604020202020204" pitchFamily="34" charset="0"/>
                <a:cs typeface="Arial" panose="020B0604020202020204" pitchFamily="34" charset="0"/>
              </a:rPr>
            </a:br>
            <a:r>
              <a:rPr lang="en-US" sz="1600" b="1" dirty="0">
                <a:solidFill>
                  <a:srgbClr val="000000"/>
                </a:solidFill>
                <a:latin typeface="Arial" panose="020B0604020202020204" pitchFamily="34" charset="0"/>
                <a:cs typeface="Arial" panose="020B0604020202020204" pitchFamily="34" charset="0"/>
              </a:rPr>
              <a:t>(95% CI 0.58-0.84)</a:t>
            </a:r>
          </a:p>
          <a:p>
            <a:pPr algn="ctr" defTabSz="914400"/>
            <a:r>
              <a:rPr lang="en-US" sz="1600" b="1" dirty="0">
                <a:solidFill>
                  <a:srgbClr val="000000"/>
                </a:solidFill>
                <a:latin typeface="Arial" panose="020B0604020202020204" pitchFamily="34" charset="0"/>
                <a:cs typeface="Arial" panose="020B0604020202020204" pitchFamily="34" charset="0"/>
              </a:rPr>
              <a:t>P&lt;0.001</a:t>
            </a:r>
          </a:p>
        </p:txBody>
      </p:sp>
      <p:sp>
        <p:nvSpPr>
          <p:cNvPr id="46" name="Rectangle 17">
            <a:extLst>
              <a:ext uri="{FF2B5EF4-FFF2-40B4-BE49-F238E27FC236}">
                <a16:creationId xmlns:a16="http://schemas.microsoft.com/office/drawing/2014/main" id="{80A9BA31-599F-5C0B-8E06-D756B8391B62}"/>
              </a:ext>
            </a:extLst>
          </p:cNvPr>
          <p:cNvSpPr/>
          <p:nvPr/>
        </p:nvSpPr>
        <p:spPr>
          <a:xfrm>
            <a:off x="5322131" y="2663850"/>
            <a:ext cx="617477" cy="369332"/>
          </a:xfrm>
          <a:prstGeom prst="rect">
            <a:avLst/>
          </a:prstGeom>
        </p:spPr>
        <p:txBody>
          <a:bodyPr wrap="none">
            <a:spAutoFit/>
          </a:bodyPr>
          <a:lstStyle/>
          <a:p>
            <a:pPr defTabSz="914353" eaLnBrk="1" fontAlgn="auto" hangingPunct="1">
              <a:spcBef>
                <a:spcPts val="0"/>
              </a:spcBef>
              <a:spcAft>
                <a:spcPts val="0"/>
              </a:spcAft>
              <a:defRPr/>
            </a:pPr>
            <a:r>
              <a:rPr lang="en-US" sz="1800" b="1" dirty="0">
                <a:solidFill>
                  <a:schemeClr val="accent1"/>
                </a:solidFill>
                <a:latin typeface="Arial Narrow" panose="020B0606020202030204" pitchFamily="34" charset="0"/>
                <a:ea typeface="Times New Roman" pitchFamily="18" charset="0"/>
                <a:cs typeface="Times New Roman" pitchFamily="18" charset="0"/>
                <a:sym typeface="Helvetica Light" pitchFamily="-84" charset="0"/>
              </a:rPr>
              <a:t>9.2%</a:t>
            </a:r>
            <a:endParaRPr lang="en-US" sz="1800" dirty="0">
              <a:solidFill>
                <a:schemeClr val="accent1"/>
              </a:solidFill>
              <a:latin typeface="Arial Narrow" panose="020B0606020202030204" pitchFamily="34" charset="0"/>
              <a:ea typeface="MS PGothic" pitchFamily="34" charset="-128"/>
              <a:cs typeface="Arial" charset="0"/>
              <a:sym typeface="Helvetica Light" pitchFamily="-84" charset="0"/>
            </a:endParaRPr>
          </a:p>
        </p:txBody>
      </p:sp>
      <p:sp>
        <p:nvSpPr>
          <p:cNvPr id="47" name="Rectangle 18">
            <a:extLst>
              <a:ext uri="{FF2B5EF4-FFF2-40B4-BE49-F238E27FC236}">
                <a16:creationId xmlns:a16="http://schemas.microsoft.com/office/drawing/2014/main" id="{7E5FC9BE-74B8-0026-D504-379E0AF71FF7}"/>
              </a:ext>
            </a:extLst>
          </p:cNvPr>
          <p:cNvSpPr/>
          <p:nvPr/>
        </p:nvSpPr>
        <p:spPr>
          <a:xfrm>
            <a:off x="5303108" y="1684560"/>
            <a:ext cx="723275" cy="369332"/>
          </a:xfrm>
          <a:prstGeom prst="rect">
            <a:avLst/>
          </a:prstGeom>
        </p:spPr>
        <p:txBody>
          <a:bodyPr wrap="none">
            <a:spAutoFit/>
          </a:bodyPr>
          <a:lstStyle/>
          <a:p>
            <a:pPr defTabSz="914353" eaLnBrk="1" fontAlgn="auto" hangingPunct="1">
              <a:spcBef>
                <a:spcPts val="0"/>
              </a:spcBef>
              <a:spcAft>
                <a:spcPts val="0"/>
              </a:spcAft>
              <a:defRPr/>
            </a:pPr>
            <a:r>
              <a:rPr lang="en-US" sz="1800" b="1" dirty="0">
                <a:solidFill>
                  <a:schemeClr val="accent6"/>
                </a:solidFill>
                <a:latin typeface="Arial Narrow" panose="020B0606020202030204" pitchFamily="34" charset="0"/>
                <a:ea typeface="Times New Roman" pitchFamily="18" charset="0"/>
                <a:cs typeface="Times New Roman" pitchFamily="18" charset="0"/>
                <a:sym typeface="Helvetica Light" pitchFamily="-84" charset="0"/>
              </a:rPr>
              <a:t>12.6%</a:t>
            </a:r>
            <a:endParaRPr lang="en-US" sz="1800" dirty="0">
              <a:solidFill>
                <a:schemeClr val="accent6"/>
              </a:solidFill>
              <a:latin typeface="Arial Narrow" panose="020B0606020202030204" pitchFamily="34" charset="0"/>
              <a:ea typeface="MS PGothic" pitchFamily="34" charset="-128"/>
              <a:cs typeface="Arial" charset="0"/>
              <a:sym typeface="Helvetica Light" pitchFamily="-84" charset="0"/>
            </a:endParaRPr>
          </a:p>
        </p:txBody>
      </p:sp>
      <p:sp>
        <p:nvSpPr>
          <p:cNvPr id="49" name="TextBox 20">
            <a:extLst>
              <a:ext uri="{FF2B5EF4-FFF2-40B4-BE49-F238E27FC236}">
                <a16:creationId xmlns:a16="http://schemas.microsoft.com/office/drawing/2014/main" id="{08502C44-5233-B301-4876-1658841CDB18}"/>
              </a:ext>
            </a:extLst>
          </p:cNvPr>
          <p:cNvSpPr txBox="1"/>
          <p:nvPr/>
        </p:nvSpPr>
        <p:spPr>
          <a:xfrm>
            <a:off x="5203511" y="2050975"/>
            <a:ext cx="837089" cy="577668"/>
          </a:xfrm>
          <a:prstGeom prst="rect">
            <a:avLst/>
          </a:prstGeom>
          <a:noFill/>
        </p:spPr>
        <p:txBody>
          <a:bodyPr wrap="none" rtlCol="0">
            <a:spAutoFit/>
          </a:bodyPr>
          <a:lstStyle/>
          <a:p>
            <a:pPr algn="ctr" defTabSz="914353" eaLnBrk="1" fontAlgn="auto" hangingPunct="1">
              <a:spcBef>
                <a:spcPts val="0"/>
              </a:spcBef>
              <a:spcAft>
                <a:spcPts val="0"/>
              </a:spcAft>
              <a:defRPr/>
            </a:pPr>
            <a:r>
              <a:rPr lang="en-US" sz="1800" b="1" dirty="0">
                <a:solidFill>
                  <a:srgbClr val="000000"/>
                </a:solidFill>
                <a:latin typeface="Symbol" panose="05050102010706020507" pitchFamily="18" charset="2"/>
                <a:ea typeface="MS PGothic" pitchFamily="34" charset="-128"/>
                <a:cs typeface="Arial" charset="0"/>
                <a:sym typeface="Helvetica Light" pitchFamily="-84" charset="0"/>
              </a:rPr>
              <a:t>D</a:t>
            </a:r>
            <a:r>
              <a:rPr lang="en-US" sz="1800" b="1" dirty="0">
                <a:solidFill>
                  <a:srgbClr val="000000"/>
                </a:solidFill>
                <a:latin typeface="Arial Narrow" panose="020B0606020202030204" pitchFamily="34" charset="0"/>
                <a:ea typeface="MS PGothic" pitchFamily="34" charset="-128"/>
                <a:cs typeface="Arial" charset="0"/>
                <a:sym typeface="Helvetica Light" pitchFamily="-84" charset="0"/>
              </a:rPr>
              <a:t> 3.4%</a:t>
            </a:r>
          </a:p>
          <a:p>
            <a:pPr algn="ctr" defTabSz="914353" eaLnBrk="1" fontAlgn="auto" hangingPunct="1">
              <a:spcBef>
                <a:spcPts val="0"/>
              </a:spcBef>
              <a:spcAft>
                <a:spcPts val="0"/>
              </a:spcAft>
              <a:defRPr/>
            </a:pPr>
            <a:r>
              <a:rPr lang="en-US" sz="1800" b="1" dirty="0">
                <a:solidFill>
                  <a:srgbClr val="000000"/>
                </a:solidFill>
                <a:latin typeface="Arial Narrow" panose="020B0606020202030204" pitchFamily="34" charset="0"/>
                <a:ea typeface="MS PGothic" pitchFamily="34" charset="-128"/>
                <a:cs typeface="Arial" charset="0"/>
                <a:sym typeface="Helvetica Light" pitchFamily="-84" charset="0"/>
              </a:rPr>
              <a:t>NNT 29</a:t>
            </a:r>
          </a:p>
        </p:txBody>
      </p:sp>
      <p:sp>
        <p:nvSpPr>
          <p:cNvPr id="50" name="Rectangle 21">
            <a:extLst>
              <a:ext uri="{FF2B5EF4-FFF2-40B4-BE49-F238E27FC236}">
                <a16:creationId xmlns:a16="http://schemas.microsoft.com/office/drawing/2014/main" id="{94D1F424-A583-8CFF-938B-7805848DF2D6}"/>
              </a:ext>
            </a:extLst>
          </p:cNvPr>
          <p:cNvSpPr/>
          <p:nvPr/>
        </p:nvSpPr>
        <p:spPr>
          <a:xfrm>
            <a:off x="3687032" y="3949324"/>
            <a:ext cx="1556836" cy="369332"/>
          </a:xfrm>
          <a:prstGeom prst="rect">
            <a:avLst/>
          </a:prstGeom>
        </p:spPr>
        <p:txBody>
          <a:bodyPr wrap="none">
            <a:spAutoFit/>
          </a:bodyPr>
          <a:lstStyle/>
          <a:p>
            <a:pPr defTabSz="914353" eaLnBrk="1" fontAlgn="auto" hangingPunct="1">
              <a:spcBef>
                <a:spcPts val="0"/>
              </a:spcBef>
              <a:spcAft>
                <a:spcPts val="0"/>
              </a:spcAft>
              <a:defRPr/>
            </a:pPr>
            <a:r>
              <a:rPr lang="en-US" sz="1800" b="1" dirty="0">
                <a:solidFill>
                  <a:schemeClr val="accent1"/>
                </a:solidFill>
                <a:latin typeface="Arial"/>
                <a:ea typeface="Times New Roman" pitchFamily="18" charset="0"/>
                <a:cs typeface="Times New Roman" pitchFamily="18" charset="0"/>
                <a:sym typeface="Helvetica Light" pitchFamily="-84" charset="0"/>
              </a:rPr>
              <a:t>Evolocumab</a:t>
            </a:r>
            <a:endParaRPr lang="en-US" sz="1800" dirty="0">
              <a:solidFill>
                <a:schemeClr val="accent1"/>
              </a:solidFill>
              <a:latin typeface="Arial"/>
              <a:ea typeface="MS PGothic" pitchFamily="34" charset="-128"/>
              <a:cs typeface="Arial" charset="0"/>
              <a:sym typeface="Helvetica Light" pitchFamily="-84" charset="0"/>
            </a:endParaRPr>
          </a:p>
        </p:txBody>
      </p:sp>
    </p:spTree>
    <p:extLst>
      <p:ext uri="{BB962C8B-B14F-4D97-AF65-F5344CB8AC3E}">
        <p14:creationId xmlns:p14="http://schemas.microsoft.com/office/powerpoint/2010/main" val="110477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FE8C2BB-CEDB-2E4F-9392-3E3DDD0CCBF7}"/>
              </a:ext>
            </a:extLst>
          </p:cNvPr>
          <p:cNvSpPr>
            <a:spLocks noGrp="1"/>
          </p:cNvSpPr>
          <p:nvPr>
            <p:ph type="title"/>
          </p:nvPr>
        </p:nvSpPr>
        <p:spPr/>
        <p:txBody>
          <a:bodyPr/>
          <a:lstStyle/>
          <a:p>
            <a:r>
              <a:rPr lang="it-IT" dirty="0"/>
              <a:t>ODYSSEY OUTCOME – MACE by </a:t>
            </a:r>
            <a:r>
              <a:rPr lang="it-IT" dirty="0" err="1"/>
              <a:t>diabetes</a:t>
            </a:r>
            <a:r>
              <a:rPr lang="it-IT" dirty="0"/>
              <a:t> Status </a:t>
            </a:r>
            <a:br>
              <a:rPr lang="it-IT" dirty="0"/>
            </a:br>
            <a:endParaRPr lang="en-GB" dirty="0"/>
          </a:p>
        </p:txBody>
      </p:sp>
      <p:sp>
        <p:nvSpPr>
          <p:cNvPr id="4" name="Slide Number Placeholder 3">
            <a:extLst>
              <a:ext uri="{FF2B5EF4-FFF2-40B4-BE49-F238E27FC236}">
                <a16:creationId xmlns:a16="http://schemas.microsoft.com/office/drawing/2014/main" id="{5807A391-7A91-9A4C-9B9D-FBE700657BCF}"/>
              </a:ext>
            </a:extLst>
          </p:cNvPr>
          <p:cNvSpPr>
            <a:spLocks noGrp="1"/>
          </p:cNvSpPr>
          <p:nvPr>
            <p:ph type="sldNum" sz="quarter" idx="4"/>
          </p:nvPr>
        </p:nvSpPr>
        <p:spPr/>
        <p:txBody>
          <a:bodyPr/>
          <a:lstStyle/>
          <a:p>
            <a:fld id="{3740FAD4-FC14-DA4B-BE0B-93A27D9EEF48}" type="slidenum">
              <a:rPr lang="es-ES_tradnl" smtClean="0"/>
              <a:pPr/>
              <a:t>65</a:t>
            </a:fld>
            <a:endParaRPr lang="es-ES_tradnl" dirty="0"/>
          </a:p>
        </p:txBody>
      </p:sp>
      <p:sp>
        <p:nvSpPr>
          <p:cNvPr id="7" name="Content Placeholder 6">
            <a:extLst>
              <a:ext uri="{FF2B5EF4-FFF2-40B4-BE49-F238E27FC236}">
                <a16:creationId xmlns:a16="http://schemas.microsoft.com/office/drawing/2014/main" id="{4DFA9B00-81BE-E94C-B3B5-5CC3A7933702}"/>
              </a:ext>
            </a:extLst>
          </p:cNvPr>
          <p:cNvSpPr>
            <a:spLocks noGrp="1"/>
          </p:cNvSpPr>
          <p:nvPr>
            <p:ph sz="quarter" idx="15"/>
          </p:nvPr>
        </p:nvSpPr>
        <p:spPr>
          <a:xfrm>
            <a:off x="620183" y="6356351"/>
            <a:ext cx="10180339" cy="365125"/>
          </a:xfrm>
        </p:spPr>
        <p:txBody>
          <a:bodyPr/>
          <a:lstStyle/>
          <a:p>
            <a:r>
              <a:rPr lang="en-GB" dirty="0"/>
              <a:t>CI, confidence interval; MACE, major adverse cardiovascular events</a:t>
            </a:r>
          </a:p>
          <a:p>
            <a:r>
              <a:rPr lang="en-GB" dirty="0"/>
              <a:t>Ray KK, et al. Lancet </a:t>
            </a:r>
            <a:r>
              <a:rPr lang="en-GB" dirty="0" err="1"/>
              <a:t>Diabetol</a:t>
            </a:r>
            <a:r>
              <a:rPr lang="en-GB" dirty="0"/>
              <a:t>. 2019;7:618-28</a:t>
            </a:r>
          </a:p>
        </p:txBody>
      </p:sp>
      <p:sp>
        <p:nvSpPr>
          <p:cNvPr id="61" name="TextBox 60">
            <a:extLst>
              <a:ext uri="{FF2B5EF4-FFF2-40B4-BE49-F238E27FC236}">
                <a16:creationId xmlns:a16="http://schemas.microsoft.com/office/drawing/2014/main" id="{B57B8EB3-104B-AF46-97B5-542E3F809590}"/>
              </a:ext>
            </a:extLst>
          </p:cNvPr>
          <p:cNvSpPr txBox="1"/>
          <p:nvPr/>
        </p:nvSpPr>
        <p:spPr>
          <a:xfrm>
            <a:off x="6051082" y="5306242"/>
            <a:ext cx="597921" cy="369332"/>
          </a:xfrm>
          <a:prstGeom prst="rect">
            <a:avLst/>
          </a:prstGeom>
          <a:noFill/>
        </p:spPr>
        <p:txBody>
          <a:bodyPr wrap="none" lIns="0" tIns="0" rIns="0" bIns="0" rtlCol="0">
            <a:spAutoFit/>
          </a:bodyPr>
          <a:lstStyle/>
          <a:p>
            <a:r>
              <a:rPr lang="en-GB" sz="1200" dirty="0">
                <a:latin typeface="Arial" panose="020B0604020202020204" pitchFamily="34" charset="0"/>
                <a:ea typeface="Aileron" charset="0"/>
                <a:cs typeface="Arial" panose="020B0604020202020204" pitchFamily="34" charset="0"/>
              </a:rPr>
              <a:t>Favours </a:t>
            </a:r>
          </a:p>
          <a:p>
            <a:r>
              <a:rPr lang="en-GB" sz="1200" dirty="0">
                <a:latin typeface="Arial" panose="020B0604020202020204" pitchFamily="34" charset="0"/>
                <a:ea typeface="Aileron" charset="0"/>
                <a:cs typeface="Arial" panose="020B0604020202020204" pitchFamily="34" charset="0"/>
              </a:rPr>
              <a:t>placebo</a:t>
            </a:r>
          </a:p>
        </p:txBody>
      </p:sp>
      <p:graphicFrame>
        <p:nvGraphicFramePr>
          <p:cNvPr id="73" name="Table 72">
            <a:extLst>
              <a:ext uri="{FF2B5EF4-FFF2-40B4-BE49-F238E27FC236}">
                <a16:creationId xmlns:a16="http://schemas.microsoft.com/office/drawing/2014/main" id="{D130B8AC-32A9-A243-A3B7-2A6D7908B1E6}"/>
              </a:ext>
            </a:extLst>
          </p:cNvPr>
          <p:cNvGraphicFramePr>
            <a:graphicFrameLocks noGrp="1"/>
          </p:cNvGraphicFramePr>
          <p:nvPr>
            <p:extLst>
              <p:ext uri="{D42A27DB-BD31-4B8C-83A1-F6EECF244321}">
                <p14:modId xmlns:p14="http://schemas.microsoft.com/office/powerpoint/2010/main" val="566461788"/>
              </p:ext>
            </p:extLst>
          </p:nvPr>
        </p:nvGraphicFramePr>
        <p:xfrm>
          <a:off x="419903" y="2185540"/>
          <a:ext cx="11218641" cy="2321560"/>
        </p:xfrm>
        <a:graphic>
          <a:graphicData uri="http://schemas.openxmlformats.org/drawingml/2006/table">
            <a:tbl>
              <a:tblPr firstRow="1" bandRow="1">
                <a:tableStyleId>{5C22544A-7EE6-4342-B048-85BDC9FD1C3A}</a:tableStyleId>
              </a:tblPr>
              <a:tblGrid>
                <a:gridCol w="1440160">
                  <a:extLst>
                    <a:ext uri="{9D8B030D-6E8A-4147-A177-3AD203B41FA5}">
                      <a16:colId xmlns:a16="http://schemas.microsoft.com/office/drawing/2014/main" val="730577302"/>
                    </a:ext>
                  </a:extLst>
                </a:gridCol>
                <a:gridCol w="1224136">
                  <a:extLst>
                    <a:ext uri="{9D8B030D-6E8A-4147-A177-3AD203B41FA5}">
                      <a16:colId xmlns:a16="http://schemas.microsoft.com/office/drawing/2014/main" val="2880611584"/>
                    </a:ext>
                  </a:extLst>
                </a:gridCol>
                <a:gridCol w="1152128">
                  <a:extLst>
                    <a:ext uri="{9D8B030D-6E8A-4147-A177-3AD203B41FA5}">
                      <a16:colId xmlns:a16="http://schemas.microsoft.com/office/drawing/2014/main" val="2278011526"/>
                    </a:ext>
                  </a:extLst>
                </a:gridCol>
                <a:gridCol w="2160240">
                  <a:extLst>
                    <a:ext uri="{9D8B030D-6E8A-4147-A177-3AD203B41FA5}">
                      <a16:colId xmlns:a16="http://schemas.microsoft.com/office/drawing/2014/main" val="1839854595"/>
                    </a:ext>
                  </a:extLst>
                </a:gridCol>
                <a:gridCol w="1584176">
                  <a:extLst>
                    <a:ext uri="{9D8B030D-6E8A-4147-A177-3AD203B41FA5}">
                      <a16:colId xmlns:a16="http://schemas.microsoft.com/office/drawing/2014/main" val="2427626738"/>
                    </a:ext>
                  </a:extLst>
                </a:gridCol>
                <a:gridCol w="1944216">
                  <a:extLst>
                    <a:ext uri="{9D8B030D-6E8A-4147-A177-3AD203B41FA5}">
                      <a16:colId xmlns:a16="http://schemas.microsoft.com/office/drawing/2014/main" val="1652428275"/>
                    </a:ext>
                  </a:extLst>
                </a:gridCol>
                <a:gridCol w="1713585">
                  <a:extLst>
                    <a:ext uri="{9D8B030D-6E8A-4147-A177-3AD203B41FA5}">
                      <a16:colId xmlns:a16="http://schemas.microsoft.com/office/drawing/2014/main" val="3029217348"/>
                    </a:ext>
                  </a:extLst>
                </a:gridCol>
              </a:tblGrid>
              <a:tr h="370840">
                <a:tc>
                  <a:txBody>
                    <a:bodyPr/>
                    <a:lstStyle/>
                    <a:p>
                      <a:endParaRPr lang="en-GB" sz="1300" dirty="0">
                        <a:latin typeface="Arial" panose="020B0604020202020204" pitchFamily="34" charset="0"/>
                        <a:cs typeface="Arial" panose="020B0604020202020204" pitchFamily="34" charset="0"/>
                      </a:endParaRPr>
                    </a:p>
                  </a:txBody>
                  <a:tcPr marL="19440" marR="1944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GB" sz="1300" dirty="0">
                        <a:latin typeface="Arial" panose="020B0604020202020204" pitchFamily="34" charset="0"/>
                        <a:cs typeface="Arial" panose="020B0604020202020204" pitchFamily="34" charset="0"/>
                      </a:endParaRPr>
                    </a:p>
                  </a:txBody>
                  <a:tcPr marL="19440" marR="1944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GB" sz="1300">
                        <a:latin typeface="Arial" panose="020B0604020202020204" pitchFamily="34" charset="0"/>
                        <a:cs typeface="Arial" panose="020B0604020202020204" pitchFamily="34" charset="0"/>
                      </a:endParaRPr>
                    </a:p>
                  </a:txBody>
                  <a:tcPr marL="19440" marR="1944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GB" sz="1300">
                        <a:latin typeface="Arial" panose="020B0604020202020204" pitchFamily="34" charset="0"/>
                        <a:cs typeface="Arial" panose="020B0604020202020204" pitchFamily="34" charset="0"/>
                      </a:endParaRPr>
                    </a:p>
                  </a:txBody>
                  <a:tcPr marL="19440" marR="1944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GB" sz="1300">
                        <a:latin typeface="Arial" panose="020B0604020202020204" pitchFamily="34" charset="0"/>
                        <a:cs typeface="Arial" panose="020B0604020202020204" pitchFamily="34" charset="0"/>
                      </a:endParaRPr>
                    </a:p>
                  </a:txBody>
                  <a:tcPr marL="19440" marR="1944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GB" sz="1300">
                        <a:latin typeface="Arial" panose="020B0604020202020204" pitchFamily="34" charset="0"/>
                        <a:cs typeface="Arial" panose="020B0604020202020204" pitchFamily="34" charset="0"/>
                      </a:endParaRPr>
                    </a:p>
                  </a:txBody>
                  <a:tcPr marL="19440" marR="1944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GB" sz="1300">
                        <a:latin typeface="Arial" panose="020B0604020202020204" pitchFamily="34" charset="0"/>
                        <a:cs typeface="Arial" panose="020B0604020202020204" pitchFamily="34" charset="0"/>
                      </a:endParaRPr>
                    </a:p>
                  </a:txBody>
                  <a:tcPr marL="19440" marR="1944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1919822"/>
                  </a:ext>
                </a:extLst>
              </a:tr>
              <a:tr h="370840">
                <a:tc>
                  <a:txBody>
                    <a:bodyPr/>
                    <a:lstStyle/>
                    <a:p>
                      <a:r>
                        <a:rPr lang="en-GB" sz="1300" dirty="0">
                          <a:latin typeface="Arial" panose="020B0604020202020204" pitchFamily="34" charset="0"/>
                          <a:cs typeface="Arial" panose="020B0604020202020204" pitchFamily="34" charset="0"/>
                        </a:rPr>
                        <a:t>Overall</a:t>
                      </a:r>
                    </a:p>
                  </a:txBody>
                  <a:tcPr marL="19440" marR="1944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1300" dirty="0">
                          <a:latin typeface="Arial" panose="020B0604020202020204" pitchFamily="34" charset="0"/>
                          <a:cs typeface="Arial" panose="020B0604020202020204" pitchFamily="34" charset="0"/>
                        </a:rPr>
                        <a:t>903/9462</a:t>
                      </a:r>
                      <a:br>
                        <a:rPr lang="en-GB" sz="1300" dirty="0">
                          <a:latin typeface="Arial" panose="020B0604020202020204" pitchFamily="34" charset="0"/>
                          <a:cs typeface="Arial" panose="020B0604020202020204" pitchFamily="34" charset="0"/>
                        </a:rPr>
                      </a:br>
                      <a:r>
                        <a:rPr lang="en-GB" sz="1300" dirty="0">
                          <a:latin typeface="Arial" panose="020B0604020202020204" pitchFamily="34" charset="0"/>
                          <a:cs typeface="Arial" panose="020B0604020202020204" pitchFamily="34" charset="0"/>
                        </a:rPr>
                        <a:t>(9.5%)</a:t>
                      </a:r>
                    </a:p>
                  </a:txBody>
                  <a:tcPr marL="19440" marR="1944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1300" dirty="0">
                          <a:latin typeface="Arial" panose="020B0604020202020204" pitchFamily="34" charset="0"/>
                          <a:cs typeface="Arial" panose="020B0604020202020204" pitchFamily="34" charset="0"/>
                        </a:rPr>
                        <a:t>1052/9462</a:t>
                      </a:r>
                    </a:p>
                    <a:p>
                      <a:pPr algn="ctr"/>
                      <a:r>
                        <a:rPr lang="en-GB" sz="1300" dirty="0">
                          <a:latin typeface="Arial" panose="020B0604020202020204" pitchFamily="34" charset="0"/>
                          <a:cs typeface="Arial" panose="020B0604020202020204" pitchFamily="34" charset="0"/>
                        </a:rPr>
                        <a:t>(11.1%)</a:t>
                      </a:r>
                    </a:p>
                  </a:txBody>
                  <a:tcPr marL="19440" marR="1944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GB" sz="1300" dirty="0">
                        <a:latin typeface="Arial" panose="020B0604020202020204" pitchFamily="34" charset="0"/>
                        <a:cs typeface="Arial" panose="020B0604020202020204" pitchFamily="34" charset="0"/>
                      </a:endParaRPr>
                    </a:p>
                  </a:txBody>
                  <a:tcPr marL="19440" marR="1944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GB" sz="1300" dirty="0">
                          <a:latin typeface="Arial" panose="020B0604020202020204" pitchFamily="34" charset="0"/>
                          <a:cs typeface="Arial" panose="020B0604020202020204" pitchFamily="34" charset="0"/>
                        </a:rPr>
                        <a:t>0.85 (0.78-0.93)</a:t>
                      </a:r>
                    </a:p>
                  </a:txBody>
                  <a:tcPr marL="19440" marR="1944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GB" sz="1300" dirty="0">
                        <a:latin typeface="Arial" panose="020B0604020202020204" pitchFamily="34" charset="0"/>
                        <a:cs typeface="Arial" panose="020B0604020202020204" pitchFamily="34" charset="0"/>
                      </a:endParaRPr>
                    </a:p>
                  </a:txBody>
                  <a:tcPr marL="19440" marR="1944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GB" sz="1300" dirty="0">
                          <a:latin typeface="Arial" panose="020B0604020202020204" pitchFamily="34" charset="0"/>
                          <a:cs typeface="Arial" panose="020B0604020202020204" pitchFamily="34" charset="0"/>
                        </a:rPr>
                        <a:t>1.6% (0.7 to 2.4)</a:t>
                      </a:r>
                    </a:p>
                  </a:txBody>
                  <a:tcPr marL="19440" marR="1944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8011184"/>
                  </a:ext>
                </a:extLst>
              </a:tr>
              <a:tr h="370840">
                <a:tc>
                  <a:txBody>
                    <a:bodyPr/>
                    <a:lstStyle/>
                    <a:p>
                      <a:r>
                        <a:rPr lang="en-GB" sz="1300" dirty="0" err="1">
                          <a:latin typeface="Arial" panose="020B0604020202020204" pitchFamily="34" charset="0"/>
                          <a:cs typeface="Arial" panose="020B0604020202020204" pitchFamily="34" charset="0"/>
                        </a:rPr>
                        <a:t>Normoglycaemia</a:t>
                      </a:r>
                      <a:endParaRPr lang="en-GB" sz="1300" dirty="0">
                        <a:latin typeface="Arial" panose="020B0604020202020204" pitchFamily="34" charset="0"/>
                        <a:cs typeface="Arial" panose="020B0604020202020204" pitchFamily="34" charset="0"/>
                      </a:endParaRPr>
                    </a:p>
                  </a:txBody>
                  <a:tcPr marL="19440" marR="1944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300" dirty="0">
                          <a:latin typeface="Arial" panose="020B0604020202020204" pitchFamily="34" charset="0"/>
                          <a:cs typeface="Arial" panose="020B0604020202020204" pitchFamily="34" charset="0"/>
                        </a:rPr>
                        <a:t>192/2639</a:t>
                      </a:r>
                      <a:br>
                        <a:rPr lang="en-GB" sz="1300" dirty="0">
                          <a:latin typeface="Arial" panose="020B0604020202020204" pitchFamily="34" charset="0"/>
                          <a:cs typeface="Arial" panose="020B0604020202020204" pitchFamily="34" charset="0"/>
                        </a:rPr>
                      </a:br>
                      <a:r>
                        <a:rPr lang="en-GB" sz="1300" dirty="0">
                          <a:latin typeface="Arial" panose="020B0604020202020204" pitchFamily="34" charset="0"/>
                          <a:cs typeface="Arial" panose="020B0604020202020204" pitchFamily="34" charset="0"/>
                        </a:rPr>
                        <a:t>(7.3%)</a:t>
                      </a:r>
                    </a:p>
                  </a:txBody>
                  <a:tcPr marL="19440" marR="1944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300" dirty="0">
                          <a:latin typeface="Arial" panose="020B0604020202020204" pitchFamily="34" charset="0"/>
                          <a:cs typeface="Arial" panose="020B0604020202020204" pitchFamily="34" charset="0"/>
                        </a:rPr>
                        <a:t>220/2595</a:t>
                      </a:r>
                      <a:br>
                        <a:rPr lang="en-GB" sz="1300" dirty="0">
                          <a:latin typeface="Arial" panose="020B0604020202020204" pitchFamily="34" charset="0"/>
                          <a:cs typeface="Arial" panose="020B0604020202020204" pitchFamily="34" charset="0"/>
                        </a:rPr>
                      </a:br>
                      <a:r>
                        <a:rPr lang="en-GB" sz="1300" dirty="0">
                          <a:latin typeface="Arial" panose="020B0604020202020204" pitchFamily="34" charset="0"/>
                          <a:cs typeface="Arial" panose="020B0604020202020204" pitchFamily="34" charset="0"/>
                        </a:rPr>
                        <a:t>(8.5%)</a:t>
                      </a:r>
                    </a:p>
                  </a:txBody>
                  <a:tcPr marL="19440" marR="1944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1300" dirty="0">
                        <a:latin typeface="Arial" panose="020B0604020202020204" pitchFamily="34" charset="0"/>
                        <a:cs typeface="Arial" panose="020B0604020202020204" pitchFamily="34" charset="0"/>
                      </a:endParaRPr>
                    </a:p>
                  </a:txBody>
                  <a:tcPr marL="19440" marR="1944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300" dirty="0">
                          <a:latin typeface="Arial" panose="020B0604020202020204" pitchFamily="34" charset="0"/>
                          <a:cs typeface="Arial" panose="020B0604020202020204" pitchFamily="34" charset="0"/>
                        </a:rPr>
                        <a:t>0.85 (0.70-1.03)</a:t>
                      </a:r>
                    </a:p>
                  </a:txBody>
                  <a:tcPr marL="19440" marR="1944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1300" dirty="0">
                        <a:latin typeface="Arial" panose="020B0604020202020204" pitchFamily="34" charset="0"/>
                        <a:cs typeface="Arial" panose="020B0604020202020204" pitchFamily="34" charset="0"/>
                      </a:endParaRPr>
                    </a:p>
                  </a:txBody>
                  <a:tcPr marL="19440" marR="1944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300" dirty="0">
                          <a:latin typeface="Arial" panose="020B0604020202020204" pitchFamily="34" charset="0"/>
                          <a:cs typeface="Arial" panose="020B0604020202020204" pitchFamily="34" charset="0"/>
                        </a:rPr>
                        <a:t>1.2% (-0.3 to 2.7)</a:t>
                      </a:r>
                    </a:p>
                  </a:txBody>
                  <a:tcPr marL="19440" marR="19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43897101"/>
                  </a:ext>
                </a:extLst>
              </a:tr>
              <a:tr h="370840">
                <a:tc>
                  <a:txBody>
                    <a:bodyPr/>
                    <a:lstStyle/>
                    <a:p>
                      <a:r>
                        <a:rPr lang="en-GB" sz="1300" dirty="0">
                          <a:latin typeface="Arial" panose="020B0604020202020204" pitchFamily="34" charset="0"/>
                          <a:cs typeface="Arial" panose="020B0604020202020204" pitchFamily="34" charset="0"/>
                        </a:rPr>
                        <a:t>Prediabetes</a:t>
                      </a:r>
                    </a:p>
                  </a:txBody>
                  <a:tcPr marL="19440" marR="1944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300" dirty="0">
                          <a:latin typeface="Arial" panose="020B0604020202020204" pitchFamily="34" charset="0"/>
                          <a:cs typeface="Arial" panose="020B0604020202020204" pitchFamily="34" charset="0"/>
                        </a:rPr>
                        <a:t>331/4130</a:t>
                      </a:r>
                      <a:br>
                        <a:rPr lang="en-GB" sz="1300" dirty="0">
                          <a:latin typeface="Arial" panose="020B0604020202020204" pitchFamily="34" charset="0"/>
                          <a:cs typeface="Arial" panose="020B0604020202020204" pitchFamily="34" charset="0"/>
                        </a:rPr>
                      </a:br>
                      <a:r>
                        <a:rPr lang="en-GB" sz="1300" dirty="0">
                          <a:latin typeface="Arial" panose="020B0604020202020204" pitchFamily="34" charset="0"/>
                          <a:cs typeface="Arial" panose="020B0604020202020204" pitchFamily="34" charset="0"/>
                        </a:rPr>
                        <a:t>(8.0%)</a:t>
                      </a:r>
                    </a:p>
                  </a:txBody>
                  <a:tcPr marL="19440" marR="1944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300" dirty="0">
                          <a:latin typeface="Arial" panose="020B0604020202020204" pitchFamily="34" charset="0"/>
                          <a:cs typeface="Arial" panose="020B0604020202020204" pitchFamily="34" charset="0"/>
                        </a:rPr>
                        <a:t>380/4116</a:t>
                      </a:r>
                      <a:br>
                        <a:rPr lang="en-GB" sz="1300" dirty="0">
                          <a:latin typeface="Arial" panose="020B0604020202020204" pitchFamily="34" charset="0"/>
                          <a:cs typeface="Arial" panose="020B0604020202020204" pitchFamily="34" charset="0"/>
                        </a:rPr>
                      </a:br>
                      <a:r>
                        <a:rPr lang="en-GB" sz="1300" dirty="0">
                          <a:latin typeface="Arial" panose="020B0604020202020204" pitchFamily="34" charset="0"/>
                          <a:cs typeface="Arial" panose="020B0604020202020204" pitchFamily="34" charset="0"/>
                        </a:rPr>
                        <a:t>(9.2%)</a:t>
                      </a:r>
                    </a:p>
                  </a:txBody>
                  <a:tcPr marL="19440" marR="1944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1300" dirty="0">
                        <a:latin typeface="Arial" panose="020B0604020202020204" pitchFamily="34" charset="0"/>
                        <a:cs typeface="Arial" panose="020B0604020202020204" pitchFamily="34" charset="0"/>
                      </a:endParaRPr>
                    </a:p>
                  </a:txBody>
                  <a:tcPr marL="19440" marR="1944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300" dirty="0">
                          <a:latin typeface="Arial" panose="020B0604020202020204" pitchFamily="34" charset="0"/>
                          <a:cs typeface="Arial" panose="020B0604020202020204" pitchFamily="34" charset="0"/>
                        </a:rPr>
                        <a:t>0.86 (0.74-1.00)</a:t>
                      </a:r>
                    </a:p>
                  </a:txBody>
                  <a:tcPr marL="19440" marR="1944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1300" dirty="0">
                        <a:latin typeface="Arial" panose="020B0604020202020204" pitchFamily="34" charset="0"/>
                        <a:cs typeface="Arial" panose="020B0604020202020204" pitchFamily="34" charset="0"/>
                      </a:endParaRPr>
                    </a:p>
                  </a:txBody>
                  <a:tcPr marL="19440" marR="1944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300" dirty="0">
                          <a:latin typeface="Arial" panose="020B0604020202020204" pitchFamily="34" charset="0"/>
                          <a:cs typeface="Arial" panose="020B0604020202020204" pitchFamily="34" charset="0"/>
                        </a:rPr>
                        <a:t>1.2% (0.0 to 2.4)</a:t>
                      </a:r>
                    </a:p>
                  </a:txBody>
                  <a:tcPr marL="19440" marR="19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33280668"/>
                  </a:ext>
                </a:extLst>
              </a:tr>
              <a:tr h="370840">
                <a:tc>
                  <a:txBody>
                    <a:bodyPr/>
                    <a:lstStyle/>
                    <a:p>
                      <a:r>
                        <a:rPr lang="en-GB" sz="1300" dirty="0">
                          <a:latin typeface="Arial" panose="020B0604020202020204" pitchFamily="34" charset="0"/>
                          <a:cs typeface="Arial" panose="020B0604020202020204" pitchFamily="34" charset="0"/>
                        </a:rPr>
                        <a:t>Diabetes</a:t>
                      </a:r>
                    </a:p>
                  </a:txBody>
                  <a:tcPr marL="19440" marR="1944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300" dirty="0">
                          <a:latin typeface="Arial" panose="020B0604020202020204" pitchFamily="34" charset="0"/>
                          <a:cs typeface="Arial" panose="020B0604020202020204" pitchFamily="34" charset="0"/>
                        </a:rPr>
                        <a:t>380/2693</a:t>
                      </a:r>
                      <a:br>
                        <a:rPr lang="en-GB" sz="1300" dirty="0">
                          <a:latin typeface="Arial" panose="020B0604020202020204" pitchFamily="34" charset="0"/>
                          <a:cs typeface="Arial" panose="020B0604020202020204" pitchFamily="34" charset="0"/>
                        </a:rPr>
                      </a:br>
                      <a:r>
                        <a:rPr lang="en-GB" sz="1300" dirty="0">
                          <a:latin typeface="Arial" panose="020B0604020202020204" pitchFamily="34" charset="0"/>
                          <a:cs typeface="Arial" panose="020B0604020202020204" pitchFamily="34" charset="0"/>
                        </a:rPr>
                        <a:t>(14.1%)</a:t>
                      </a:r>
                    </a:p>
                  </a:txBody>
                  <a:tcPr marL="19440" marR="1944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300" dirty="0">
                          <a:latin typeface="Arial" panose="020B0604020202020204" pitchFamily="34" charset="0"/>
                          <a:cs typeface="Arial" panose="020B0604020202020204" pitchFamily="34" charset="0"/>
                        </a:rPr>
                        <a:t>452/2751</a:t>
                      </a:r>
                      <a:br>
                        <a:rPr lang="en-GB" sz="1300" dirty="0">
                          <a:latin typeface="Arial" panose="020B0604020202020204" pitchFamily="34" charset="0"/>
                          <a:cs typeface="Arial" panose="020B0604020202020204" pitchFamily="34" charset="0"/>
                        </a:rPr>
                      </a:br>
                      <a:r>
                        <a:rPr lang="en-GB" sz="1300" dirty="0">
                          <a:latin typeface="Arial" panose="020B0604020202020204" pitchFamily="34" charset="0"/>
                          <a:cs typeface="Arial" panose="020B0604020202020204" pitchFamily="34" charset="0"/>
                        </a:rPr>
                        <a:t>(16.4%)</a:t>
                      </a:r>
                    </a:p>
                  </a:txBody>
                  <a:tcPr marL="19440" marR="1944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1300" dirty="0">
                        <a:latin typeface="Arial" panose="020B0604020202020204" pitchFamily="34" charset="0"/>
                        <a:cs typeface="Arial" panose="020B0604020202020204" pitchFamily="34" charset="0"/>
                      </a:endParaRPr>
                    </a:p>
                  </a:txBody>
                  <a:tcPr marL="19440" marR="1944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300" dirty="0">
                          <a:latin typeface="Arial" panose="020B0604020202020204" pitchFamily="34" charset="0"/>
                          <a:cs typeface="Arial" panose="020B0604020202020204" pitchFamily="34" charset="0"/>
                        </a:rPr>
                        <a:t>0.84 (0.74-0.97)</a:t>
                      </a:r>
                    </a:p>
                  </a:txBody>
                  <a:tcPr marL="19440" marR="1944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sz="1300" dirty="0">
                        <a:latin typeface="Arial" panose="020B0604020202020204" pitchFamily="34" charset="0"/>
                        <a:cs typeface="Arial" panose="020B0604020202020204" pitchFamily="34" charset="0"/>
                      </a:endParaRPr>
                    </a:p>
                  </a:txBody>
                  <a:tcPr marL="19440" marR="1944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300" dirty="0">
                          <a:latin typeface="Arial" panose="020B0604020202020204" pitchFamily="34" charset="0"/>
                          <a:cs typeface="Arial" panose="020B0604020202020204" pitchFamily="34" charset="0"/>
                        </a:rPr>
                        <a:t>2.3 (0.4 to 4.2)</a:t>
                      </a:r>
                    </a:p>
                  </a:txBody>
                  <a:tcPr marL="19440" marR="19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4218961"/>
                  </a:ext>
                </a:extLst>
              </a:tr>
            </a:tbl>
          </a:graphicData>
        </a:graphic>
      </p:graphicFrame>
      <p:sp>
        <p:nvSpPr>
          <p:cNvPr id="82" name="TextBox 81">
            <a:extLst>
              <a:ext uri="{FF2B5EF4-FFF2-40B4-BE49-F238E27FC236}">
                <a16:creationId xmlns:a16="http://schemas.microsoft.com/office/drawing/2014/main" id="{AADFB4D7-3D18-6841-B588-B2F4C1DA0B57}"/>
              </a:ext>
            </a:extLst>
          </p:cNvPr>
          <p:cNvSpPr txBox="1"/>
          <p:nvPr/>
        </p:nvSpPr>
        <p:spPr>
          <a:xfrm>
            <a:off x="2104700" y="1291803"/>
            <a:ext cx="1309654" cy="200055"/>
          </a:xfrm>
          <a:prstGeom prst="rect">
            <a:avLst/>
          </a:prstGeom>
          <a:noFill/>
        </p:spPr>
        <p:txBody>
          <a:bodyPr wrap="none" lIns="0" tIns="0" rIns="0" bIns="0" rtlCol="0">
            <a:spAutoFit/>
          </a:bodyPr>
          <a:lstStyle/>
          <a:p>
            <a:pPr algn="r"/>
            <a:r>
              <a:rPr lang="en-GB" sz="1300" b="1" dirty="0">
                <a:latin typeface="Arial" panose="020B0604020202020204" pitchFamily="34" charset="0"/>
                <a:ea typeface="Aileron" charset="0"/>
                <a:cs typeface="Arial" panose="020B0604020202020204" pitchFamily="34" charset="0"/>
              </a:rPr>
              <a:t>MACE incidence</a:t>
            </a:r>
          </a:p>
        </p:txBody>
      </p:sp>
      <p:sp>
        <p:nvSpPr>
          <p:cNvPr id="83" name="TextBox 82">
            <a:extLst>
              <a:ext uri="{FF2B5EF4-FFF2-40B4-BE49-F238E27FC236}">
                <a16:creationId xmlns:a16="http://schemas.microsoft.com/office/drawing/2014/main" id="{1CEBE97C-E282-2F4C-8332-0C4D599D5D4B}"/>
              </a:ext>
            </a:extLst>
          </p:cNvPr>
          <p:cNvSpPr txBox="1"/>
          <p:nvPr/>
        </p:nvSpPr>
        <p:spPr>
          <a:xfrm>
            <a:off x="2103221" y="1774261"/>
            <a:ext cx="918521" cy="400110"/>
          </a:xfrm>
          <a:prstGeom prst="rect">
            <a:avLst/>
          </a:prstGeom>
          <a:noFill/>
        </p:spPr>
        <p:txBody>
          <a:bodyPr wrap="none" lIns="0" tIns="0" rIns="0" bIns="0" rtlCol="0">
            <a:spAutoFit/>
          </a:bodyPr>
          <a:lstStyle/>
          <a:p>
            <a:r>
              <a:rPr lang="en-GB" sz="1300" b="1" dirty="0">
                <a:latin typeface="Arial" panose="020B0604020202020204" pitchFamily="34" charset="0"/>
                <a:ea typeface="Aileron" charset="0"/>
                <a:cs typeface="Arial" panose="020B0604020202020204" pitchFamily="34" charset="0"/>
              </a:rPr>
              <a:t>Alirocumab</a:t>
            </a:r>
            <a:br>
              <a:rPr lang="en-GB" sz="1300" b="1" dirty="0">
                <a:latin typeface="Arial" panose="020B0604020202020204" pitchFamily="34" charset="0"/>
                <a:ea typeface="Aileron" charset="0"/>
                <a:cs typeface="Arial" panose="020B0604020202020204" pitchFamily="34" charset="0"/>
              </a:rPr>
            </a:br>
            <a:r>
              <a:rPr lang="en-GB" sz="1300" b="1" dirty="0">
                <a:latin typeface="Arial" panose="020B0604020202020204" pitchFamily="34" charset="0"/>
                <a:ea typeface="Aileron" charset="0"/>
                <a:cs typeface="Arial" panose="020B0604020202020204" pitchFamily="34" charset="0"/>
              </a:rPr>
              <a:t>n/N (%)</a:t>
            </a:r>
          </a:p>
        </p:txBody>
      </p:sp>
      <p:sp>
        <p:nvSpPr>
          <p:cNvPr id="84" name="TextBox 83">
            <a:extLst>
              <a:ext uri="{FF2B5EF4-FFF2-40B4-BE49-F238E27FC236}">
                <a16:creationId xmlns:a16="http://schemas.microsoft.com/office/drawing/2014/main" id="{E4D3D16E-8EEE-B148-B5A7-F5C6113F17BA}"/>
              </a:ext>
            </a:extLst>
          </p:cNvPr>
          <p:cNvSpPr txBox="1"/>
          <p:nvPr/>
        </p:nvSpPr>
        <p:spPr>
          <a:xfrm>
            <a:off x="3367026" y="1774261"/>
            <a:ext cx="641201" cy="400110"/>
          </a:xfrm>
          <a:prstGeom prst="rect">
            <a:avLst/>
          </a:prstGeom>
          <a:noFill/>
        </p:spPr>
        <p:txBody>
          <a:bodyPr wrap="none" lIns="0" tIns="0" rIns="0" bIns="0" rtlCol="0">
            <a:spAutoFit/>
          </a:bodyPr>
          <a:lstStyle/>
          <a:p>
            <a:r>
              <a:rPr lang="en-GB" sz="1300" b="1" dirty="0">
                <a:latin typeface="Arial" panose="020B0604020202020204" pitchFamily="34" charset="0"/>
                <a:ea typeface="Aileron" charset="0"/>
                <a:cs typeface="Arial" panose="020B0604020202020204" pitchFamily="34" charset="0"/>
              </a:rPr>
              <a:t>Placebo</a:t>
            </a:r>
            <a:br>
              <a:rPr lang="en-GB" sz="1300" b="1" dirty="0">
                <a:latin typeface="Arial" panose="020B0604020202020204" pitchFamily="34" charset="0"/>
                <a:ea typeface="Aileron" charset="0"/>
                <a:cs typeface="Arial" panose="020B0604020202020204" pitchFamily="34" charset="0"/>
              </a:rPr>
            </a:br>
            <a:r>
              <a:rPr lang="en-GB" sz="1300" b="1" dirty="0">
                <a:latin typeface="Arial" panose="020B0604020202020204" pitchFamily="34" charset="0"/>
                <a:ea typeface="Aileron" charset="0"/>
                <a:cs typeface="Arial" panose="020B0604020202020204" pitchFamily="34" charset="0"/>
              </a:rPr>
              <a:t>n/N (%)</a:t>
            </a:r>
          </a:p>
        </p:txBody>
      </p:sp>
      <p:sp>
        <p:nvSpPr>
          <p:cNvPr id="85" name="TextBox 84">
            <a:extLst>
              <a:ext uri="{FF2B5EF4-FFF2-40B4-BE49-F238E27FC236}">
                <a16:creationId xmlns:a16="http://schemas.microsoft.com/office/drawing/2014/main" id="{DBBB2E40-DBA0-E547-B673-0704AD4522D6}"/>
              </a:ext>
            </a:extLst>
          </p:cNvPr>
          <p:cNvSpPr txBox="1"/>
          <p:nvPr/>
        </p:nvSpPr>
        <p:spPr>
          <a:xfrm>
            <a:off x="4407806" y="1291803"/>
            <a:ext cx="1793761" cy="400110"/>
          </a:xfrm>
          <a:prstGeom prst="rect">
            <a:avLst/>
          </a:prstGeom>
          <a:noFill/>
        </p:spPr>
        <p:txBody>
          <a:bodyPr wrap="none" lIns="0" tIns="0" rIns="0" bIns="0" rtlCol="0">
            <a:spAutoFit/>
          </a:bodyPr>
          <a:lstStyle/>
          <a:p>
            <a:r>
              <a:rPr lang="en-GB" sz="1300" b="1" dirty="0">
                <a:latin typeface="Arial" panose="020B0604020202020204" pitchFamily="34" charset="0"/>
                <a:ea typeface="Aileron" charset="0"/>
                <a:cs typeface="Arial" panose="020B0604020202020204" pitchFamily="34" charset="0"/>
              </a:rPr>
              <a:t>Relative risk reduction</a:t>
            </a:r>
            <a:br>
              <a:rPr lang="en-GB" sz="1300" b="1" dirty="0">
                <a:latin typeface="Arial" panose="020B0604020202020204" pitchFamily="34" charset="0"/>
                <a:ea typeface="Aileron" charset="0"/>
                <a:cs typeface="Arial" panose="020B0604020202020204" pitchFamily="34" charset="0"/>
              </a:rPr>
            </a:br>
            <a:r>
              <a:rPr lang="en-GB" sz="1300" b="1" dirty="0" err="1">
                <a:latin typeface="Arial" panose="020B0604020202020204" pitchFamily="34" charset="0"/>
                <a:ea typeface="Aileron" charset="0"/>
                <a:cs typeface="Arial" panose="020B0604020202020204" pitchFamily="34" charset="0"/>
              </a:rPr>
              <a:t>P</a:t>
            </a:r>
            <a:r>
              <a:rPr lang="en-GB" sz="1300" b="1" baseline="-25000" dirty="0" err="1">
                <a:latin typeface="Arial" panose="020B0604020202020204" pitchFamily="34" charset="0"/>
                <a:ea typeface="Aileron" charset="0"/>
                <a:cs typeface="Arial" panose="020B0604020202020204" pitchFamily="34" charset="0"/>
              </a:rPr>
              <a:t>interaction</a:t>
            </a:r>
            <a:r>
              <a:rPr lang="en-GB" sz="1300" b="1" dirty="0">
                <a:latin typeface="Arial" panose="020B0604020202020204" pitchFamily="34" charset="0"/>
                <a:ea typeface="Aileron" charset="0"/>
                <a:cs typeface="Arial" panose="020B0604020202020204" pitchFamily="34" charset="0"/>
              </a:rPr>
              <a:t>=0.98</a:t>
            </a:r>
          </a:p>
        </p:txBody>
      </p:sp>
      <p:sp>
        <p:nvSpPr>
          <p:cNvPr id="86" name="TextBox 85">
            <a:extLst>
              <a:ext uri="{FF2B5EF4-FFF2-40B4-BE49-F238E27FC236}">
                <a16:creationId xmlns:a16="http://schemas.microsoft.com/office/drawing/2014/main" id="{57E2E5B0-403C-194B-AE35-13BFA7C9529B}"/>
              </a:ext>
            </a:extLst>
          </p:cNvPr>
          <p:cNvSpPr txBox="1"/>
          <p:nvPr/>
        </p:nvSpPr>
        <p:spPr>
          <a:xfrm>
            <a:off x="7820078" y="1291803"/>
            <a:ext cx="1869101" cy="400110"/>
          </a:xfrm>
          <a:prstGeom prst="rect">
            <a:avLst/>
          </a:prstGeom>
          <a:noFill/>
        </p:spPr>
        <p:txBody>
          <a:bodyPr wrap="none" lIns="0" tIns="0" rIns="0" bIns="0" rtlCol="0">
            <a:spAutoFit/>
          </a:bodyPr>
          <a:lstStyle/>
          <a:p>
            <a:r>
              <a:rPr lang="en-GB" sz="1300" b="1" dirty="0">
                <a:latin typeface="Arial" panose="020B0604020202020204" pitchFamily="34" charset="0"/>
                <a:ea typeface="Aileron" charset="0"/>
                <a:cs typeface="Arial" panose="020B0604020202020204" pitchFamily="34" charset="0"/>
              </a:rPr>
              <a:t>Absolute risk reduction</a:t>
            </a:r>
            <a:br>
              <a:rPr lang="en-GB" sz="1300" b="1" dirty="0">
                <a:latin typeface="Arial" panose="020B0604020202020204" pitchFamily="34" charset="0"/>
                <a:ea typeface="Aileron" charset="0"/>
                <a:cs typeface="Arial" panose="020B0604020202020204" pitchFamily="34" charset="0"/>
              </a:rPr>
            </a:br>
            <a:r>
              <a:rPr lang="en-GB" sz="1300" b="1" dirty="0" err="1">
                <a:latin typeface="Arial" panose="020B0604020202020204" pitchFamily="34" charset="0"/>
                <a:ea typeface="Aileron" charset="0"/>
                <a:cs typeface="Arial" panose="020B0604020202020204" pitchFamily="34" charset="0"/>
              </a:rPr>
              <a:t>P</a:t>
            </a:r>
            <a:r>
              <a:rPr lang="en-GB" sz="1300" b="1" baseline="-25000" dirty="0" err="1">
                <a:latin typeface="Arial" panose="020B0604020202020204" pitchFamily="34" charset="0"/>
                <a:ea typeface="Aileron" charset="0"/>
                <a:cs typeface="Arial" panose="020B0604020202020204" pitchFamily="34" charset="0"/>
              </a:rPr>
              <a:t>interaction</a:t>
            </a:r>
            <a:r>
              <a:rPr lang="en-GB" sz="1300" b="1" dirty="0">
                <a:latin typeface="Arial" panose="020B0604020202020204" pitchFamily="34" charset="0"/>
                <a:ea typeface="Aileron" charset="0"/>
                <a:cs typeface="Arial" panose="020B0604020202020204" pitchFamily="34" charset="0"/>
              </a:rPr>
              <a:t>=0.0019</a:t>
            </a:r>
          </a:p>
        </p:txBody>
      </p:sp>
      <p:sp>
        <p:nvSpPr>
          <p:cNvPr id="87" name="TextBox 86">
            <a:extLst>
              <a:ext uri="{FF2B5EF4-FFF2-40B4-BE49-F238E27FC236}">
                <a16:creationId xmlns:a16="http://schemas.microsoft.com/office/drawing/2014/main" id="{149A39A5-CE37-5E40-8731-A78D82F3F013}"/>
              </a:ext>
            </a:extLst>
          </p:cNvPr>
          <p:cNvSpPr txBox="1"/>
          <p:nvPr/>
        </p:nvSpPr>
        <p:spPr>
          <a:xfrm>
            <a:off x="6407591" y="1291803"/>
            <a:ext cx="965008" cy="400110"/>
          </a:xfrm>
          <a:prstGeom prst="rect">
            <a:avLst/>
          </a:prstGeom>
          <a:noFill/>
        </p:spPr>
        <p:txBody>
          <a:bodyPr wrap="none" lIns="0" tIns="0" rIns="0" bIns="0" rtlCol="0">
            <a:spAutoFit/>
          </a:bodyPr>
          <a:lstStyle/>
          <a:p>
            <a:r>
              <a:rPr lang="en-GB" sz="1300" b="1" dirty="0">
                <a:latin typeface="Arial" panose="020B0604020202020204" pitchFamily="34" charset="0"/>
                <a:ea typeface="Aileron" charset="0"/>
                <a:cs typeface="Arial" panose="020B0604020202020204" pitchFamily="34" charset="0"/>
              </a:rPr>
              <a:t>Hazard ratio</a:t>
            </a:r>
            <a:br>
              <a:rPr lang="en-GB" sz="1300" b="1" dirty="0">
                <a:latin typeface="Arial" panose="020B0604020202020204" pitchFamily="34" charset="0"/>
                <a:ea typeface="Aileron" charset="0"/>
                <a:cs typeface="Arial" panose="020B0604020202020204" pitchFamily="34" charset="0"/>
              </a:rPr>
            </a:br>
            <a:r>
              <a:rPr lang="en-GB" sz="1300" b="1" dirty="0">
                <a:latin typeface="Arial" panose="020B0604020202020204" pitchFamily="34" charset="0"/>
                <a:ea typeface="Aileron" charset="0"/>
                <a:cs typeface="Arial" panose="020B0604020202020204" pitchFamily="34" charset="0"/>
              </a:rPr>
              <a:t>(95% CI)</a:t>
            </a:r>
          </a:p>
        </p:txBody>
      </p:sp>
      <p:sp>
        <p:nvSpPr>
          <p:cNvPr id="88" name="TextBox 87">
            <a:extLst>
              <a:ext uri="{FF2B5EF4-FFF2-40B4-BE49-F238E27FC236}">
                <a16:creationId xmlns:a16="http://schemas.microsoft.com/office/drawing/2014/main" id="{4C8A3361-70E8-3A4A-9B95-6733ADEF9D34}"/>
              </a:ext>
            </a:extLst>
          </p:cNvPr>
          <p:cNvSpPr txBox="1"/>
          <p:nvPr/>
        </p:nvSpPr>
        <p:spPr>
          <a:xfrm>
            <a:off x="9938810" y="1291803"/>
            <a:ext cx="1869101" cy="400110"/>
          </a:xfrm>
          <a:prstGeom prst="rect">
            <a:avLst/>
          </a:prstGeom>
          <a:noFill/>
        </p:spPr>
        <p:txBody>
          <a:bodyPr wrap="none" lIns="0" tIns="0" rIns="0" bIns="0" rtlCol="0">
            <a:spAutoFit/>
          </a:bodyPr>
          <a:lstStyle/>
          <a:p>
            <a:r>
              <a:rPr lang="en-GB" sz="1300" b="1" dirty="0">
                <a:latin typeface="Arial" panose="020B0604020202020204" pitchFamily="34" charset="0"/>
                <a:ea typeface="Aileron" charset="0"/>
                <a:cs typeface="Arial" panose="020B0604020202020204" pitchFamily="34" charset="0"/>
              </a:rPr>
              <a:t>Absolute risk reduction</a:t>
            </a:r>
            <a:br>
              <a:rPr lang="en-GB" sz="1300" b="1" dirty="0">
                <a:latin typeface="Arial" panose="020B0604020202020204" pitchFamily="34" charset="0"/>
                <a:ea typeface="Aileron" charset="0"/>
                <a:cs typeface="Arial" panose="020B0604020202020204" pitchFamily="34" charset="0"/>
              </a:rPr>
            </a:br>
            <a:r>
              <a:rPr lang="en-GB" sz="1300" b="1" dirty="0">
                <a:latin typeface="Arial" panose="020B0604020202020204" pitchFamily="34" charset="0"/>
                <a:ea typeface="Aileron" charset="0"/>
                <a:cs typeface="Arial" panose="020B0604020202020204" pitchFamily="34" charset="0"/>
              </a:rPr>
              <a:t>(95% CI)</a:t>
            </a:r>
          </a:p>
        </p:txBody>
      </p:sp>
      <p:cxnSp>
        <p:nvCxnSpPr>
          <p:cNvPr id="89" name="Straight Connector 88">
            <a:extLst>
              <a:ext uri="{FF2B5EF4-FFF2-40B4-BE49-F238E27FC236}">
                <a16:creationId xmlns:a16="http://schemas.microsoft.com/office/drawing/2014/main" id="{A7DC2085-0E93-114B-B8EF-17F61C6A0B82}"/>
              </a:ext>
            </a:extLst>
          </p:cNvPr>
          <p:cNvCxnSpPr>
            <a:cxnSpLocks/>
          </p:cNvCxnSpPr>
          <p:nvPr/>
        </p:nvCxnSpPr>
        <p:spPr>
          <a:xfrm>
            <a:off x="7992327" y="4787437"/>
            <a:ext cx="12096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0" name="TextBox 89">
            <a:extLst>
              <a:ext uri="{FF2B5EF4-FFF2-40B4-BE49-F238E27FC236}">
                <a16:creationId xmlns:a16="http://schemas.microsoft.com/office/drawing/2014/main" id="{D2ADB628-246D-1D4F-927B-0112B6836DEA}"/>
              </a:ext>
            </a:extLst>
          </p:cNvPr>
          <p:cNvSpPr txBox="1"/>
          <p:nvPr/>
        </p:nvSpPr>
        <p:spPr>
          <a:xfrm>
            <a:off x="8160832" y="4904067"/>
            <a:ext cx="213200" cy="184666"/>
          </a:xfrm>
          <a:prstGeom prst="rect">
            <a:avLst/>
          </a:prstGeom>
          <a:noFill/>
        </p:spPr>
        <p:txBody>
          <a:bodyPr wrap="none" lIns="0" tIns="0" rIns="0" bIns="0" rtlCol="0">
            <a:spAutoFit/>
          </a:bodyPr>
          <a:lstStyle/>
          <a:p>
            <a:pPr algn="ctr"/>
            <a:r>
              <a:rPr lang="en-GB" sz="1200" dirty="0">
                <a:latin typeface="Arial" panose="020B0604020202020204" pitchFamily="34" charset="0"/>
                <a:ea typeface="Aileron" charset="0"/>
                <a:cs typeface="Arial" panose="020B0604020202020204" pitchFamily="34" charset="0"/>
              </a:rPr>
              <a:t>3.2</a:t>
            </a:r>
          </a:p>
        </p:txBody>
      </p:sp>
      <p:cxnSp>
        <p:nvCxnSpPr>
          <p:cNvPr id="91" name="Straight Connector 90">
            <a:extLst>
              <a:ext uri="{FF2B5EF4-FFF2-40B4-BE49-F238E27FC236}">
                <a16:creationId xmlns:a16="http://schemas.microsoft.com/office/drawing/2014/main" id="{1C67D011-1FA7-694B-8A13-790C343244FC}"/>
              </a:ext>
            </a:extLst>
          </p:cNvPr>
          <p:cNvCxnSpPr>
            <a:cxnSpLocks/>
          </p:cNvCxnSpPr>
          <p:nvPr/>
        </p:nvCxnSpPr>
        <p:spPr>
          <a:xfrm flipV="1">
            <a:off x="8908557" y="4789501"/>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2" name="TextBox 91">
            <a:extLst>
              <a:ext uri="{FF2B5EF4-FFF2-40B4-BE49-F238E27FC236}">
                <a16:creationId xmlns:a16="http://schemas.microsoft.com/office/drawing/2014/main" id="{19CC940A-4A2B-904A-B6DD-FD2EA22BA2B6}"/>
              </a:ext>
            </a:extLst>
          </p:cNvPr>
          <p:cNvSpPr txBox="1"/>
          <p:nvPr/>
        </p:nvSpPr>
        <p:spPr>
          <a:xfrm>
            <a:off x="9018082" y="4904067"/>
            <a:ext cx="213200" cy="184666"/>
          </a:xfrm>
          <a:prstGeom prst="rect">
            <a:avLst/>
          </a:prstGeom>
          <a:noFill/>
        </p:spPr>
        <p:txBody>
          <a:bodyPr wrap="none" lIns="0" tIns="0" rIns="0" bIns="0" rtlCol="0">
            <a:spAutoFit/>
          </a:bodyPr>
          <a:lstStyle/>
          <a:p>
            <a:pPr algn="ctr"/>
            <a:r>
              <a:rPr lang="en-GB" sz="1200" dirty="0">
                <a:latin typeface="Arial" panose="020B0604020202020204" pitchFamily="34" charset="0"/>
                <a:ea typeface="Aileron" charset="0"/>
                <a:cs typeface="Arial" panose="020B0604020202020204" pitchFamily="34" charset="0"/>
              </a:rPr>
              <a:t>0.0</a:t>
            </a:r>
          </a:p>
        </p:txBody>
      </p:sp>
      <p:cxnSp>
        <p:nvCxnSpPr>
          <p:cNvPr id="93" name="Straight Connector 92">
            <a:extLst>
              <a:ext uri="{FF2B5EF4-FFF2-40B4-BE49-F238E27FC236}">
                <a16:creationId xmlns:a16="http://schemas.microsoft.com/office/drawing/2014/main" id="{CA1E70A2-4BAE-D34D-83B2-C9B995CAB03A}"/>
              </a:ext>
            </a:extLst>
          </p:cNvPr>
          <p:cNvCxnSpPr>
            <a:cxnSpLocks/>
          </p:cNvCxnSpPr>
          <p:nvPr/>
        </p:nvCxnSpPr>
        <p:spPr>
          <a:xfrm flipV="1">
            <a:off x="9124457" y="4789501"/>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4" name="TextBox 93">
            <a:extLst>
              <a:ext uri="{FF2B5EF4-FFF2-40B4-BE49-F238E27FC236}">
                <a16:creationId xmlns:a16="http://schemas.microsoft.com/office/drawing/2014/main" id="{3237F062-7CA5-044A-8DA2-D5ADCFBEAEE1}"/>
              </a:ext>
            </a:extLst>
          </p:cNvPr>
          <p:cNvSpPr txBox="1"/>
          <p:nvPr/>
        </p:nvSpPr>
        <p:spPr>
          <a:xfrm>
            <a:off x="8589456" y="4904067"/>
            <a:ext cx="213200" cy="184666"/>
          </a:xfrm>
          <a:prstGeom prst="rect">
            <a:avLst/>
          </a:prstGeom>
          <a:noFill/>
        </p:spPr>
        <p:txBody>
          <a:bodyPr wrap="none" lIns="0" tIns="0" rIns="0" bIns="0" rtlCol="0">
            <a:spAutoFit/>
          </a:bodyPr>
          <a:lstStyle/>
          <a:p>
            <a:pPr algn="ctr"/>
            <a:r>
              <a:rPr lang="en-GB" sz="1200" dirty="0">
                <a:latin typeface="Arial" panose="020B0604020202020204" pitchFamily="34" charset="0"/>
                <a:ea typeface="Aileron" charset="0"/>
                <a:cs typeface="Arial" panose="020B0604020202020204" pitchFamily="34" charset="0"/>
              </a:rPr>
              <a:t>1.6</a:t>
            </a:r>
          </a:p>
        </p:txBody>
      </p:sp>
      <p:cxnSp>
        <p:nvCxnSpPr>
          <p:cNvPr id="95" name="Straight Connector 94">
            <a:extLst>
              <a:ext uri="{FF2B5EF4-FFF2-40B4-BE49-F238E27FC236}">
                <a16:creationId xmlns:a16="http://schemas.microsoft.com/office/drawing/2014/main" id="{68BA2D53-98AD-F744-A120-3CCA9B566A12}"/>
              </a:ext>
            </a:extLst>
          </p:cNvPr>
          <p:cNvCxnSpPr>
            <a:cxnSpLocks/>
          </p:cNvCxnSpPr>
          <p:nvPr/>
        </p:nvCxnSpPr>
        <p:spPr>
          <a:xfrm flipV="1">
            <a:off x="8695832" y="4789501"/>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13670C3C-A9EF-9B4D-8A2E-EF1E166A7B17}"/>
              </a:ext>
            </a:extLst>
          </p:cNvPr>
          <p:cNvCxnSpPr>
            <a:cxnSpLocks/>
          </p:cNvCxnSpPr>
          <p:nvPr/>
        </p:nvCxnSpPr>
        <p:spPr>
          <a:xfrm flipV="1">
            <a:off x="8695832" y="2378927"/>
            <a:ext cx="0" cy="2417069"/>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98" name="TextBox 97">
            <a:extLst>
              <a:ext uri="{FF2B5EF4-FFF2-40B4-BE49-F238E27FC236}">
                <a16:creationId xmlns:a16="http://schemas.microsoft.com/office/drawing/2014/main" id="{A38DB404-2069-1445-A175-EED168ED676B}"/>
              </a:ext>
            </a:extLst>
          </p:cNvPr>
          <p:cNvSpPr txBox="1"/>
          <p:nvPr/>
        </p:nvSpPr>
        <p:spPr>
          <a:xfrm>
            <a:off x="8308268" y="5306242"/>
            <a:ext cx="748603" cy="369332"/>
          </a:xfrm>
          <a:prstGeom prst="rect">
            <a:avLst/>
          </a:prstGeom>
          <a:noFill/>
        </p:spPr>
        <p:txBody>
          <a:bodyPr wrap="none" lIns="0" tIns="0" rIns="0" bIns="0" rtlCol="0">
            <a:spAutoFit/>
          </a:bodyPr>
          <a:lstStyle/>
          <a:p>
            <a:pPr algn="r"/>
            <a:r>
              <a:rPr lang="en-GB" sz="1200" dirty="0">
                <a:latin typeface="Arial" panose="020B0604020202020204" pitchFamily="34" charset="0"/>
                <a:ea typeface="Aileron" charset="0"/>
                <a:cs typeface="Arial" panose="020B0604020202020204" pitchFamily="34" charset="0"/>
              </a:rPr>
              <a:t>Favours</a:t>
            </a:r>
            <a:br>
              <a:rPr lang="en-GB" sz="1200" dirty="0">
                <a:latin typeface="Arial" panose="020B0604020202020204" pitchFamily="34" charset="0"/>
                <a:ea typeface="Aileron" charset="0"/>
                <a:cs typeface="Arial" panose="020B0604020202020204" pitchFamily="34" charset="0"/>
              </a:rPr>
            </a:br>
            <a:r>
              <a:rPr lang="en-GB" sz="1200" dirty="0">
                <a:latin typeface="Arial" panose="020B0604020202020204" pitchFamily="34" charset="0"/>
                <a:ea typeface="Aileron" charset="0"/>
                <a:cs typeface="Arial" panose="020B0604020202020204" pitchFamily="34" charset="0"/>
              </a:rPr>
              <a:t>alirocumab</a:t>
            </a:r>
          </a:p>
        </p:txBody>
      </p:sp>
      <p:cxnSp>
        <p:nvCxnSpPr>
          <p:cNvPr id="99" name="Straight Connector 98">
            <a:extLst>
              <a:ext uri="{FF2B5EF4-FFF2-40B4-BE49-F238E27FC236}">
                <a16:creationId xmlns:a16="http://schemas.microsoft.com/office/drawing/2014/main" id="{E0E05B26-0BEB-3A47-91AD-97F2C5450CDC}"/>
              </a:ext>
            </a:extLst>
          </p:cNvPr>
          <p:cNvCxnSpPr>
            <a:cxnSpLocks/>
          </p:cNvCxnSpPr>
          <p:nvPr/>
        </p:nvCxnSpPr>
        <p:spPr>
          <a:xfrm>
            <a:off x="9169511" y="5161321"/>
            <a:ext cx="574409" cy="0"/>
          </a:xfrm>
          <a:prstGeom prst="line">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0" name="TextBox 99">
            <a:extLst>
              <a:ext uri="{FF2B5EF4-FFF2-40B4-BE49-F238E27FC236}">
                <a16:creationId xmlns:a16="http://schemas.microsoft.com/office/drawing/2014/main" id="{06D5C829-A2DE-674E-9B3C-A1A827C5A5EC}"/>
              </a:ext>
            </a:extLst>
          </p:cNvPr>
          <p:cNvSpPr txBox="1"/>
          <p:nvPr/>
        </p:nvSpPr>
        <p:spPr>
          <a:xfrm>
            <a:off x="9418750" y="5306242"/>
            <a:ext cx="597921" cy="369332"/>
          </a:xfrm>
          <a:prstGeom prst="rect">
            <a:avLst/>
          </a:prstGeom>
          <a:noFill/>
        </p:spPr>
        <p:txBody>
          <a:bodyPr wrap="none" lIns="0" tIns="0" rIns="0" bIns="0" rtlCol="0">
            <a:spAutoFit/>
          </a:bodyPr>
          <a:lstStyle/>
          <a:p>
            <a:r>
              <a:rPr lang="en-GB" sz="1200" dirty="0">
                <a:latin typeface="Arial" panose="020B0604020202020204" pitchFamily="34" charset="0"/>
                <a:ea typeface="Aileron" charset="0"/>
                <a:cs typeface="Arial" panose="020B0604020202020204" pitchFamily="34" charset="0"/>
              </a:rPr>
              <a:t>Favours </a:t>
            </a:r>
          </a:p>
          <a:p>
            <a:r>
              <a:rPr lang="en-GB" sz="1200" dirty="0">
                <a:latin typeface="Arial" panose="020B0604020202020204" pitchFamily="34" charset="0"/>
                <a:ea typeface="Aileron" charset="0"/>
                <a:cs typeface="Arial" panose="020B0604020202020204" pitchFamily="34" charset="0"/>
              </a:rPr>
              <a:t>placebo</a:t>
            </a:r>
          </a:p>
        </p:txBody>
      </p:sp>
      <p:cxnSp>
        <p:nvCxnSpPr>
          <p:cNvPr id="101" name="Straight Connector 100">
            <a:extLst>
              <a:ext uri="{FF2B5EF4-FFF2-40B4-BE49-F238E27FC236}">
                <a16:creationId xmlns:a16="http://schemas.microsoft.com/office/drawing/2014/main" id="{ABC82FA2-C3B9-B041-87CB-B620FC598C03}"/>
              </a:ext>
            </a:extLst>
          </p:cNvPr>
          <p:cNvCxnSpPr>
            <a:cxnSpLocks/>
          </p:cNvCxnSpPr>
          <p:nvPr/>
        </p:nvCxnSpPr>
        <p:spPr>
          <a:xfrm flipH="1">
            <a:off x="8555552" y="5161321"/>
            <a:ext cx="551200" cy="0"/>
          </a:xfrm>
          <a:prstGeom prst="line">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8E761922-A841-8C4C-BE10-F8847D009173}"/>
              </a:ext>
            </a:extLst>
          </p:cNvPr>
          <p:cNvCxnSpPr>
            <a:cxnSpLocks/>
          </p:cNvCxnSpPr>
          <p:nvPr/>
        </p:nvCxnSpPr>
        <p:spPr>
          <a:xfrm>
            <a:off x="8416692" y="3234860"/>
            <a:ext cx="791660" cy="0"/>
          </a:xfrm>
          <a:prstGeom prst="line">
            <a:avLst/>
          </a:prstGeom>
          <a:ln w="12700">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3" name="Rectangle 102">
            <a:extLst>
              <a:ext uri="{FF2B5EF4-FFF2-40B4-BE49-F238E27FC236}">
                <a16:creationId xmlns:a16="http://schemas.microsoft.com/office/drawing/2014/main" id="{511423B8-63B1-5647-BA8F-517B66394ADC}"/>
              </a:ext>
            </a:extLst>
          </p:cNvPr>
          <p:cNvSpPr/>
          <p:nvPr/>
        </p:nvSpPr>
        <p:spPr>
          <a:xfrm>
            <a:off x="8769117" y="3193585"/>
            <a:ext cx="82550" cy="82551"/>
          </a:xfrm>
          <a:prstGeom prst="rect">
            <a:avLst/>
          </a:prstGeom>
          <a:solidFill>
            <a:schemeClr val="accent5">
              <a:lumMod val="50000"/>
            </a:schemeClr>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cxnSp>
        <p:nvCxnSpPr>
          <p:cNvPr id="104" name="Straight Connector 103">
            <a:extLst>
              <a:ext uri="{FF2B5EF4-FFF2-40B4-BE49-F238E27FC236}">
                <a16:creationId xmlns:a16="http://schemas.microsoft.com/office/drawing/2014/main" id="{E0F2DD13-F0F0-BD46-B744-8D0EA98AE270}"/>
              </a:ext>
            </a:extLst>
          </p:cNvPr>
          <p:cNvCxnSpPr>
            <a:cxnSpLocks/>
          </p:cNvCxnSpPr>
          <p:nvPr/>
        </p:nvCxnSpPr>
        <p:spPr>
          <a:xfrm>
            <a:off x="8470667" y="3736510"/>
            <a:ext cx="651960"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05" name="Rectangle 104">
            <a:extLst>
              <a:ext uri="{FF2B5EF4-FFF2-40B4-BE49-F238E27FC236}">
                <a16:creationId xmlns:a16="http://schemas.microsoft.com/office/drawing/2014/main" id="{3FB4B6BF-F1BD-5044-8A3D-C7243556248C}"/>
              </a:ext>
            </a:extLst>
          </p:cNvPr>
          <p:cNvSpPr/>
          <p:nvPr/>
        </p:nvSpPr>
        <p:spPr>
          <a:xfrm>
            <a:off x="8765942" y="3695235"/>
            <a:ext cx="82550" cy="82551"/>
          </a:xfrm>
          <a:prstGeom prst="rect">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cxnSp>
        <p:nvCxnSpPr>
          <p:cNvPr id="107" name="Straight Connector 106">
            <a:extLst>
              <a:ext uri="{FF2B5EF4-FFF2-40B4-BE49-F238E27FC236}">
                <a16:creationId xmlns:a16="http://schemas.microsoft.com/office/drawing/2014/main" id="{CE5D4613-BD15-644B-BB66-2F9002AC1FAD}"/>
              </a:ext>
            </a:extLst>
          </p:cNvPr>
          <p:cNvCxnSpPr>
            <a:cxnSpLocks/>
          </p:cNvCxnSpPr>
          <p:nvPr/>
        </p:nvCxnSpPr>
        <p:spPr>
          <a:xfrm>
            <a:off x="7988067" y="4225460"/>
            <a:ext cx="1032960"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B6FF13B6-2369-FC43-9951-1769AC29F3A5}"/>
              </a:ext>
            </a:extLst>
          </p:cNvPr>
          <p:cNvCxnSpPr>
            <a:cxnSpLocks/>
          </p:cNvCxnSpPr>
          <p:nvPr/>
        </p:nvCxnSpPr>
        <p:spPr>
          <a:xfrm flipV="1">
            <a:off x="9124904" y="2378927"/>
            <a:ext cx="0" cy="2417069"/>
          </a:xfrm>
          <a:prstGeom prst="line">
            <a:avLst/>
          </a:prstGeom>
          <a:ln w="1270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2971A6D4-E4E3-4943-A5D5-1509A15C79C4}"/>
              </a:ext>
            </a:extLst>
          </p:cNvPr>
          <p:cNvCxnSpPr>
            <a:cxnSpLocks/>
          </p:cNvCxnSpPr>
          <p:nvPr/>
        </p:nvCxnSpPr>
        <p:spPr>
          <a:xfrm flipV="1">
            <a:off x="8054482" y="4789501"/>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AC1275AD-7A9F-574C-8A72-B678BC0A796B}"/>
              </a:ext>
            </a:extLst>
          </p:cNvPr>
          <p:cNvCxnSpPr>
            <a:cxnSpLocks/>
          </p:cNvCxnSpPr>
          <p:nvPr/>
        </p:nvCxnSpPr>
        <p:spPr>
          <a:xfrm flipV="1">
            <a:off x="8270382" y="4789501"/>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766AA03B-0549-0443-B4B8-F070E3C08815}"/>
              </a:ext>
            </a:extLst>
          </p:cNvPr>
          <p:cNvCxnSpPr>
            <a:cxnSpLocks/>
          </p:cNvCxnSpPr>
          <p:nvPr/>
        </p:nvCxnSpPr>
        <p:spPr>
          <a:xfrm flipV="1">
            <a:off x="8483107" y="4789501"/>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6" name="Rectangle 105">
            <a:extLst>
              <a:ext uri="{FF2B5EF4-FFF2-40B4-BE49-F238E27FC236}">
                <a16:creationId xmlns:a16="http://schemas.microsoft.com/office/drawing/2014/main" id="{1447564E-2D62-BE40-8F7F-029E7AD8BEB0}"/>
              </a:ext>
            </a:extLst>
          </p:cNvPr>
          <p:cNvSpPr/>
          <p:nvPr/>
        </p:nvSpPr>
        <p:spPr>
          <a:xfrm>
            <a:off x="8464317" y="4184185"/>
            <a:ext cx="82550" cy="82551"/>
          </a:xfrm>
          <a:prstGeom prst="rect">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96" name="Diamond 95">
            <a:extLst>
              <a:ext uri="{FF2B5EF4-FFF2-40B4-BE49-F238E27FC236}">
                <a16:creationId xmlns:a16="http://schemas.microsoft.com/office/drawing/2014/main" id="{B179204D-E0D3-E442-8A83-76D3D03198E0}"/>
              </a:ext>
            </a:extLst>
          </p:cNvPr>
          <p:cNvSpPr/>
          <p:nvPr/>
        </p:nvSpPr>
        <p:spPr>
          <a:xfrm>
            <a:off x="8404070" y="2623914"/>
            <a:ext cx="581025" cy="206375"/>
          </a:xfrm>
          <a:prstGeom prst="diamond">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C39C92BE-C3C6-084C-BF13-EFF820F817EB}"/>
              </a:ext>
            </a:extLst>
          </p:cNvPr>
          <p:cNvCxnSpPr>
            <a:cxnSpLocks/>
          </p:cNvCxnSpPr>
          <p:nvPr/>
        </p:nvCxnSpPr>
        <p:spPr>
          <a:xfrm>
            <a:off x="4407674" y="4787437"/>
            <a:ext cx="189648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288E4893-F52B-1B42-BD41-BA3A7FA955FC}"/>
              </a:ext>
            </a:extLst>
          </p:cNvPr>
          <p:cNvSpPr txBox="1"/>
          <p:nvPr/>
        </p:nvSpPr>
        <p:spPr>
          <a:xfrm>
            <a:off x="4788784" y="4904067"/>
            <a:ext cx="298160" cy="184666"/>
          </a:xfrm>
          <a:prstGeom prst="rect">
            <a:avLst/>
          </a:prstGeom>
          <a:noFill/>
        </p:spPr>
        <p:txBody>
          <a:bodyPr wrap="none" lIns="0" tIns="0" rIns="0" bIns="0" rtlCol="0">
            <a:spAutoFit/>
          </a:bodyPr>
          <a:lstStyle/>
          <a:p>
            <a:pPr algn="ctr"/>
            <a:r>
              <a:rPr lang="en-GB" sz="1200" dirty="0">
                <a:latin typeface="Arial" panose="020B0604020202020204" pitchFamily="34" charset="0"/>
                <a:ea typeface="Aileron" charset="0"/>
                <a:cs typeface="Arial" panose="020B0604020202020204" pitchFamily="34" charset="0"/>
              </a:rPr>
              <a:t>0.75</a:t>
            </a:r>
          </a:p>
        </p:txBody>
      </p:sp>
      <p:cxnSp>
        <p:nvCxnSpPr>
          <p:cNvPr id="24" name="Straight Connector 23">
            <a:extLst>
              <a:ext uri="{FF2B5EF4-FFF2-40B4-BE49-F238E27FC236}">
                <a16:creationId xmlns:a16="http://schemas.microsoft.com/office/drawing/2014/main" id="{5B267EFE-A83A-334F-A80D-C927F3045FEC}"/>
              </a:ext>
            </a:extLst>
          </p:cNvPr>
          <p:cNvCxnSpPr>
            <a:cxnSpLocks/>
          </p:cNvCxnSpPr>
          <p:nvPr/>
        </p:nvCxnSpPr>
        <p:spPr>
          <a:xfrm flipV="1">
            <a:off x="4937639" y="4789501"/>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5E402AAA-C2D8-2E4D-B990-D9A85B107905}"/>
              </a:ext>
            </a:extLst>
          </p:cNvPr>
          <p:cNvSpPr txBox="1"/>
          <p:nvPr/>
        </p:nvSpPr>
        <p:spPr>
          <a:xfrm>
            <a:off x="5729788" y="4904067"/>
            <a:ext cx="213200" cy="184666"/>
          </a:xfrm>
          <a:prstGeom prst="rect">
            <a:avLst/>
          </a:prstGeom>
          <a:noFill/>
        </p:spPr>
        <p:txBody>
          <a:bodyPr wrap="none" lIns="0" tIns="0" rIns="0" bIns="0" rtlCol="0">
            <a:spAutoFit/>
          </a:bodyPr>
          <a:lstStyle/>
          <a:p>
            <a:pPr algn="ctr"/>
            <a:r>
              <a:rPr lang="en-GB" sz="1200" dirty="0">
                <a:latin typeface="Arial" panose="020B0604020202020204" pitchFamily="34" charset="0"/>
                <a:ea typeface="Aileron" charset="0"/>
                <a:cs typeface="Arial" panose="020B0604020202020204" pitchFamily="34" charset="0"/>
              </a:rPr>
              <a:t>1.0</a:t>
            </a:r>
          </a:p>
        </p:txBody>
      </p:sp>
      <p:cxnSp>
        <p:nvCxnSpPr>
          <p:cNvPr id="26" name="Straight Connector 25">
            <a:extLst>
              <a:ext uri="{FF2B5EF4-FFF2-40B4-BE49-F238E27FC236}">
                <a16:creationId xmlns:a16="http://schemas.microsoft.com/office/drawing/2014/main" id="{4D804419-BD53-9E4E-A3DC-4958C77EA773}"/>
              </a:ext>
            </a:extLst>
          </p:cNvPr>
          <p:cNvCxnSpPr>
            <a:cxnSpLocks/>
          </p:cNvCxnSpPr>
          <p:nvPr/>
        </p:nvCxnSpPr>
        <p:spPr>
          <a:xfrm flipV="1">
            <a:off x="5836164" y="4789501"/>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1E0B1CE2-8B0D-6F45-83FC-73E5DB09F35D}"/>
              </a:ext>
            </a:extLst>
          </p:cNvPr>
          <p:cNvSpPr txBox="1"/>
          <p:nvPr/>
        </p:nvSpPr>
        <p:spPr>
          <a:xfrm>
            <a:off x="5179308" y="4904067"/>
            <a:ext cx="298160" cy="184666"/>
          </a:xfrm>
          <a:prstGeom prst="rect">
            <a:avLst/>
          </a:prstGeom>
          <a:noFill/>
        </p:spPr>
        <p:txBody>
          <a:bodyPr wrap="none" lIns="0" tIns="0" rIns="0" bIns="0" rtlCol="0">
            <a:spAutoFit/>
          </a:bodyPr>
          <a:lstStyle/>
          <a:p>
            <a:pPr algn="ctr"/>
            <a:r>
              <a:rPr lang="en-GB" sz="1200" dirty="0">
                <a:latin typeface="Arial" panose="020B0604020202020204" pitchFamily="34" charset="0"/>
                <a:ea typeface="Aileron" charset="0"/>
                <a:cs typeface="Arial" panose="020B0604020202020204" pitchFamily="34" charset="0"/>
              </a:rPr>
              <a:t>0.85</a:t>
            </a:r>
          </a:p>
        </p:txBody>
      </p:sp>
      <p:cxnSp>
        <p:nvCxnSpPr>
          <p:cNvPr id="28" name="Straight Connector 27">
            <a:extLst>
              <a:ext uri="{FF2B5EF4-FFF2-40B4-BE49-F238E27FC236}">
                <a16:creationId xmlns:a16="http://schemas.microsoft.com/office/drawing/2014/main" id="{ADB03D3E-D3EC-6D43-9D97-0FE255671EFC}"/>
              </a:ext>
            </a:extLst>
          </p:cNvPr>
          <p:cNvCxnSpPr>
            <a:cxnSpLocks/>
          </p:cNvCxnSpPr>
          <p:nvPr/>
        </p:nvCxnSpPr>
        <p:spPr>
          <a:xfrm flipV="1">
            <a:off x="5328164" y="4789501"/>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67E01EDF-74E5-6946-B02A-133B20268674}"/>
              </a:ext>
            </a:extLst>
          </p:cNvPr>
          <p:cNvCxnSpPr>
            <a:cxnSpLocks/>
          </p:cNvCxnSpPr>
          <p:nvPr/>
        </p:nvCxnSpPr>
        <p:spPr>
          <a:xfrm flipV="1">
            <a:off x="5328164" y="2378927"/>
            <a:ext cx="0" cy="2417069"/>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A416D46B-4C8B-1747-91EE-F704C072BA90}"/>
              </a:ext>
            </a:extLst>
          </p:cNvPr>
          <p:cNvSpPr txBox="1"/>
          <p:nvPr/>
        </p:nvSpPr>
        <p:spPr>
          <a:xfrm>
            <a:off x="4940600" y="5306242"/>
            <a:ext cx="748603" cy="369332"/>
          </a:xfrm>
          <a:prstGeom prst="rect">
            <a:avLst/>
          </a:prstGeom>
          <a:noFill/>
        </p:spPr>
        <p:txBody>
          <a:bodyPr wrap="none" lIns="0" tIns="0" rIns="0" bIns="0" rtlCol="0">
            <a:spAutoFit/>
          </a:bodyPr>
          <a:lstStyle/>
          <a:p>
            <a:pPr algn="r"/>
            <a:r>
              <a:rPr lang="en-GB" sz="1200" dirty="0">
                <a:latin typeface="Arial" panose="020B0604020202020204" pitchFamily="34" charset="0"/>
                <a:ea typeface="Aileron" charset="0"/>
                <a:cs typeface="Arial" panose="020B0604020202020204" pitchFamily="34" charset="0"/>
              </a:rPr>
              <a:t>Favours</a:t>
            </a:r>
            <a:br>
              <a:rPr lang="en-GB" sz="1200" dirty="0">
                <a:latin typeface="Arial" panose="020B0604020202020204" pitchFamily="34" charset="0"/>
                <a:ea typeface="Aileron" charset="0"/>
                <a:cs typeface="Arial" panose="020B0604020202020204" pitchFamily="34" charset="0"/>
              </a:rPr>
            </a:br>
            <a:r>
              <a:rPr lang="en-GB" sz="1200" dirty="0">
                <a:latin typeface="Arial" panose="020B0604020202020204" pitchFamily="34" charset="0"/>
                <a:ea typeface="Aileron" charset="0"/>
                <a:cs typeface="Arial" panose="020B0604020202020204" pitchFamily="34" charset="0"/>
              </a:rPr>
              <a:t>alirocumab</a:t>
            </a:r>
          </a:p>
        </p:txBody>
      </p:sp>
      <p:cxnSp>
        <p:nvCxnSpPr>
          <p:cNvPr id="60" name="Straight Connector 59">
            <a:extLst>
              <a:ext uri="{FF2B5EF4-FFF2-40B4-BE49-F238E27FC236}">
                <a16:creationId xmlns:a16="http://schemas.microsoft.com/office/drawing/2014/main" id="{DEB60E3D-30F7-7648-94DA-D631805F0AE9}"/>
              </a:ext>
            </a:extLst>
          </p:cNvPr>
          <p:cNvCxnSpPr>
            <a:cxnSpLocks/>
          </p:cNvCxnSpPr>
          <p:nvPr/>
        </p:nvCxnSpPr>
        <p:spPr>
          <a:xfrm>
            <a:off x="5862168" y="5161321"/>
            <a:ext cx="574409" cy="0"/>
          </a:xfrm>
          <a:prstGeom prst="line">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688CFA70-6B5E-DA4C-9001-CEBCF9F454DC}"/>
              </a:ext>
            </a:extLst>
          </p:cNvPr>
          <p:cNvCxnSpPr>
            <a:cxnSpLocks/>
          </p:cNvCxnSpPr>
          <p:nvPr/>
        </p:nvCxnSpPr>
        <p:spPr>
          <a:xfrm flipH="1">
            <a:off x="5292658" y="5161321"/>
            <a:ext cx="521619" cy="0"/>
          </a:xfrm>
          <a:prstGeom prst="line">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DF6B5060-9E74-9546-8D0A-55933FCD8371}"/>
              </a:ext>
            </a:extLst>
          </p:cNvPr>
          <p:cNvCxnSpPr>
            <a:cxnSpLocks/>
          </p:cNvCxnSpPr>
          <p:nvPr/>
        </p:nvCxnSpPr>
        <p:spPr>
          <a:xfrm>
            <a:off x="4737874" y="3234860"/>
            <a:ext cx="1212928" cy="0"/>
          </a:xfrm>
          <a:prstGeom prst="line">
            <a:avLst/>
          </a:prstGeom>
          <a:ln w="12700">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68" name="Rectangle 67">
            <a:extLst>
              <a:ext uri="{FF2B5EF4-FFF2-40B4-BE49-F238E27FC236}">
                <a16:creationId xmlns:a16="http://schemas.microsoft.com/office/drawing/2014/main" id="{0FE5C187-2F55-9D4E-B44D-F21FD871A45C}"/>
              </a:ext>
            </a:extLst>
          </p:cNvPr>
          <p:cNvSpPr/>
          <p:nvPr/>
        </p:nvSpPr>
        <p:spPr>
          <a:xfrm>
            <a:off x="5287149" y="3193585"/>
            <a:ext cx="82550" cy="82551"/>
          </a:xfrm>
          <a:prstGeom prst="rect">
            <a:avLst/>
          </a:prstGeom>
          <a:solidFill>
            <a:schemeClr val="accent5">
              <a:lumMod val="50000"/>
            </a:schemeClr>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cxnSp>
        <p:nvCxnSpPr>
          <p:cNvPr id="71" name="Straight Connector 70">
            <a:extLst>
              <a:ext uri="{FF2B5EF4-FFF2-40B4-BE49-F238E27FC236}">
                <a16:creationId xmlns:a16="http://schemas.microsoft.com/office/drawing/2014/main" id="{931043AB-D5B1-A344-BF69-A1EF0A6CE559}"/>
              </a:ext>
            </a:extLst>
          </p:cNvPr>
          <p:cNvCxnSpPr>
            <a:cxnSpLocks/>
          </p:cNvCxnSpPr>
          <p:nvPr/>
        </p:nvCxnSpPr>
        <p:spPr>
          <a:xfrm>
            <a:off x="4890274" y="3736510"/>
            <a:ext cx="949403"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72" name="Rectangle 71">
            <a:extLst>
              <a:ext uri="{FF2B5EF4-FFF2-40B4-BE49-F238E27FC236}">
                <a16:creationId xmlns:a16="http://schemas.microsoft.com/office/drawing/2014/main" id="{8DE9E3D4-1996-0048-A99D-165B66F7CE25}"/>
              </a:ext>
            </a:extLst>
          </p:cNvPr>
          <p:cNvSpPr/>
          <p:nvPr/>
        </p:nvSpPr>
        <p:spPr>
          <a:xfrm>
            <a:off x="5331599" y="3695235"/>
            <a:ext cx="82550" cy="82551"/>
          </a:xfrm>
          <a:prstGeom prst="rect">
            <a:avLst/>
          </a:prstGeom>
          <a:solidFill>
            <a:schemeClr val="tx2"/>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cxnSp>
        <p:nvCxnSpPr>
          <p:cNvPr id="76" name="Straight Connector 75">
            <a:extLst>
              <a:ext uri="{FF2B5EF4-FFF2-40B4-BE49-F238E27FC236}">
                <a16:creationId xmlns:a16="http://schemas.microsoft.com/office/drawing/2014/main" id="{1FC5BB47-56AB-B34D-A086-14A174995B08}"/>
              </a:ext>
            </a:extLst>
          </p:cNvPr>
          <p:cNvCxnSpPr>
            <a:cxnSpLocks/>
          </p:cNvCxnSpPr>
          <p:nvPr/>
        </p:nvCxnSpPr>
        <p:spPr>
          <a:xfrm>
            <a:off x="4880749" y="4225460"/>
            <a:ext cx="870028"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3AD5C13F-9CCE-494A-897A-AB5D663978F0}"/>
              </a:ext>
            </a:extLst>
          </p:cNvPr>
          <p:cNvCxnSpPr>
            <a:cxnSpLocks/>
          </p:cNvCxnSpPr>
          <p:nvPr/>
        </p:nvCxnSpPr>
        <p:spPr>
          <a:xfrm flipV="1">
            <a:off x="5836611" y="2378927"/>
            <a:ext cx="0" cy="2417069"/>
          </a:xfrm>
          <a:prstGeom prst="line">
            <a:avLst/>
          </a:prstGeom>
          <a:ln w="1270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57" name="Diamond 56">
            <a:extLst>
              <a:ext uri="{FF2B5EF4-FFF2-40B4-BE49-F238E27FC236}">
                <a16:creationId xmlns:a16="http://schemas.microsoft.com/office/drawing/2014/main" id="{A859CEBB-8CF2-5C4B-BB8B-736B0E30A25B}"/>
              </a:ext>
            </a:extLst>
          </p:cNvPr>
          <p:cNvSpPr/>
          <p:nvPr/>
        </p:nvSpPr>
        <p:spPr>
          <a:xfrm>
            <a:off x="5036402" y="2617564"/>
            <a:ext cx="581025" cy="206375"/>
          </a:xfrm>
          <a:prstGeom prst="diamond">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75" name="Rectangle 74">
            <a:extLst>
              <a:ext uri="{FF2B5EF4-FFF2-40B4-BE49-F238E27FC236}">
                <a16:creationId xmlns:a16="http://schemas.microsoft.com/office/drawing/2014/main" id="{C9031972-4513-7A40-BB10-E1DF7A97C146}"/>
              </a:ext>
            </a:extLst>
          </p:cNvPr>
          <p:cNvSpPr/>
          <p:nvPr/>
        </p:nvSpPr>
        <p:spPr>
          <a:xfrm>
            <a:off x="5261749" y="4184185"/>
            <a:ext cx="82550" cy="82551"/>
          </a:xfrm>
          <a:prstGeom prst="rect">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cxnSp>
        <p:nvCxnSpPr>
          <p:cNvPr id="116" name="Straight Connector 115">
            <a:extLst>
              <a:ext uri="{FF2B5EF4-FFF2-40B4-BE49-F238E27FC236}">
                <a16:creationId xmlns:a16="http://schemas.microsoft.com/office/drawing/2014/main" id="{7E2835DE-FBF0-844F-968E-BB8D45B31DCA}"/>
              </a:ext>
            </a:extLst>
          </p:cNvPr>
          <p:cNvCxnSpPr/>
          <p:nvPr/>
        </p:nvCxnSpPr>
        <p:spPr>
          <a:xfrm>
            <a:off x="419903" y="2267484"/>
            <a:ext cx="70662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a:extLst>
              <a:ext uri="{FF2B5EF4-FFF2-40B4-BE49-F238E27FC236}">
                <a16:creationId xmlns:a16="http://schemas.microsoft.com/office/drawing/2014/main" id="{FAA10504-2308-1A4A-A293-FF64FA375B08}"/>
              </a:ext>
            </a:extLst>
          </p:cNvPr>
          <p:cNvCxnSpPr>
            <a:cxnSpLocks/>
          </p:cNvCxnSpPr>
          <p:nvPr/>
        </p:nvCxnSpPr>
        <p:spPr>
          <a:xfrm>
            <a:off x="7809445" y="2267484"/>
            <a:ext cx="398854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a:extLst>
              <a:ext uri="{FF2B5EF4-FFF2-40B4-BE49-F238E27FC236}">
                <a16:creationId xmlns:a16="http://schemas.microsoft.com/office/drawing/2014/main" id="{895F15B7-9D1F-1548-83A7-ED8F837CDEB7}"/>
              </a:ext>
            </a:extLst>
          </p:cNvPr>
          <p:cNvCxnSpPr>
            <a:cxnSpLocks/>
          </p:cNvCxnSpPr>
          <p:nvPr/>
        </p:nvCxnSpPr>
        <p:spPr>
          <a:xfrm>
            <a:off x="2074127" y="1761962"/>
            <a:ext cx="207412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36768970"/>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t>LDL-C Reduction with Evolocumab</a:t>
            </a:r>
            <a:endParaRPr lang="en-US" dirty="0"/>
          </a:p>
        </p:txBody>
      </p:sp>
      <p:sp>
        <p:nvSpPr>
          <p:cNvPr id="5" name="Slide Number Placeholder 4">
            <a:extLst>
              <a:ext uri="{FF2B5EF4-FFF2-40B4-BE49-F238E27FC236}">
                <a16:creationId xmlns:a16="http://schemas.microsoft.com/office/drawing/2014/main" id="{A07C6574-F45A-CB43-801B-022F66CD0BAF}"/>
              </a:ext>
            </a:extLst>
          </p:cNvPr>
          <p:cNvSpPr>
            <a:spLocks noGrp="1"/>
          </p:cNvSpPr>
          <p:nvPr>
            <p:ph type="sldNum" sz="quarter" idx="4"/>
          </p:nvPr>
        </p:nvSpPr>
        <p:spPr/>
        <p:txBody>
          <a:bodyPr/>
          <a:lstStyle/>
          <a:p>
            <a:fld id="{39677761-6DDB-401A-98A2-092195DC01E3}" type="slidenum">
              <a:rPr lang="es-ES_tradnl" smtClean="0"/>
              <a:pPr/>
              <a:t>66</a:t>
            </a:fld>
            <a:endParaRPr lang="es-ES_tradnl"/>
          </a:p>
        </p:txBody>
      </p:sp>
      <p:sp>
        <p:nvSpPr>
          <p:cNvPr id="10" name="Content Placeholder 9">
            <a:extLst>
              <a:ext uri="{FF2B5EF4-FFF2-40B4-BE49-F238E27FC236}">
                <a16:creationId xmlns:a16="http://schemas.microsoft.com/office/drawing/2014/main" id="{9EAC2D38-4E37-C24A-9A28-A5D793E5186A}"/>
              </a:ext>
            </a:extLst>
          </p:cNvPr>
          <p:cNvSpPr>
            <a:spLocks noGrp="1"/>
          </p:cNvSpPr>
          <p:nvPr>
            <p:ph sz="quarter" idx="15"/>
          </p:nvPr>
        </p:nvSpPr>
        <p:spPr/>
        <p:txBody>
          <a:bodyPr/>
          <a:lstStyle/>
          <a:p>
            <a:r>
              <a:rPr lang="en-GB" dirty="0"/>
              <a:t>CV, cardiovascular; HR, hazard ratio; MI, myocardial infarction; NNT, number needed to treat</a:t>
            </a:r>
          </a:p>
          <a:p>
            <a:r>
              <a:rPr lang="en-US" dirty="0" err="1"/>
              <a:t>Sabatine</a:t>
            </a:r>
            <a:r>
              <a:rPr lang="en-US" dirty="0"/>
              <a:t> MS et al. N </a:t>
            </a:r>
            <a:r>
              <a:rPr lang="en-US" dirty="0" err="1"/>
              <a:t>Engl</a:t>
            </a:r>
            <a:r>
              <a:rPr lang="en-US" dirty="0"/>
              <a:t> J Med. 2017;376;1713-1722</a:t>
            </a:r>
          </a:p>
          <a:p>
            <a:endParaRPr lang="en-GB" dirty="0"/>
          </a:p>
        </p:txBody>
      </p:sp>
      <p:sp>
        <p:nvSpPr>
          <p:cNvPr id="26" name="TextBox 25"/>
          <p:cNvSpPr txBox="1"/>
          <p:nvPr/>
        </p:nvSpPr>
        <p:spPr>
          <a:xfrm>
            <a:off x="2571165" y="3341905"/>
            <a:ext cx="2428871" cy="646331"/>
          </a:xfrm>
          <a:prstGeom prst="rect">
            <a:avLst/>
          </a:prstGeom>
          <a:noFill/>
        </p:spPr>
        <p:txBody>
          <a:bodyPr wrap="none" rtlCol="0">
            <a:spAutoFit/>
          </a:bodyPr>
          <a:lstStyle/>
          <a:p>
            <a:pPr algn="ctr" defTabSz="914400"/>
            <a:r>
              <a:rPr lang="en-US" b="1" dirty="0">
                <a:solidFill>
                  <a:srgbClr val="000000"/>
                </a:solidFill>
                <a:latin typeface="Arial" panose="020B0604020202020204" pitchFamily="34" charset="0"/>
                <a:cs typeface="Arial" panose="020B0604020202020204" pitchFamily="34" charset="0"/>
              </a:rPr>
              <a:t>58% mean reduction</a:t>
            </a:r>
          </a:p>
          <a:p>
            <a:pPr algn="ctr" defTabSz="914400"/>
            <a:r>
              <a:rPr lang="en-US" b="1" dirty="0">
                <a:solidFill>
                  <a:srgbClr val="000000"/>
                </a:solidFill>
                <a:latin typeface="Arial" panose="020B0604020202020204" pitchFamily="34" charset="0"/>
                <a:cs typeface="Arial" panose="020B0604020202020204" pitchFamily="34" charset="0"/>
              </a:rPr>
              <a:t>P&lt;0.00001</a:t>
            </a:r>
          </a:p>
        </p:txBody>
      </p:sp>
      <p:sp>
        <p:nvSpPr>
          <p:cNvPr id="27" name="TextBox 26"/>
          <p:cNvSpPr txBox="1"/>
          <p:nvPr/>
        </p:nvSpPr>
        <p:spPr>
          <a:xfrm>
            <a:off x="8948630" y="3323924"/>
            <a:ext cx="2428871" cy="646331"/>
          </a:xfrm>
          <a:prstGeom prst="rect">
            <a:avLst/>
          </a:prstGeom>
          <a:noFill/>
        </p:spPr>
        <p:txBody>
          <a:bodyPr wrap="none" rtlCol="0">
            <a:spAutoFit/>
          </a:bodyPr>
          <a:lstStyle/>
          <a:p>
            <a:pPr algn="ctr" defTabSz="914400"/>
            <a:r>
              <a:rPr lang="en-US" b="1" dirty="0">
                <a:solidFill>
                  <a:srgbClr val="000000"/>
                </a:solidFill>
                <a:latin typeface="Arial" panose="020B0604020202020204" pitchFamily="34" charset="0"/>
                <a:cs typeface="Arial" panose="020B0604020202020204" pitchFamily="34" charset="0"/>
              </a:rPr>
              <a:t>61% mean reduction</a:t>
            </a:r>
          </a:p>
          <a:p>
            <a:pPr algn="ctr" defTabSz="914400"/>
            <a:r>
              <a:rPr lang="en-US" b="1" dirty="0">
                <a:solidFill>
                  <a:srgbClr val="000000"/>
                </a:solidFill>
                <a:latin typeface="Arial" panose="020B0604020202020204" pitchFamily="34" charset="0"/>
                <a:cs typeface="Arial" panose="020B0604020202020204" pitchFamily="34" charset="0"/>
              </a:rPr>
              <a:t>P&lt;0.00001</a:t>
            </a:r>
          </a:p>
        </p:txBody>
      </p:sp>
      <p:sp>
        <p:nvSpPr>
          <p:cNvPr id="28" name="Down Arrow 34"/>
          <p:cNvSpPr/>
          <p:nvPr/>
        </p:nvSpPr>
        <p:spPr>
          <a:xfrm>
            <a:off x="2276967" y="2866906"/>
            <a:ext cx="294198" cy="1611597"/>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Arial" panose="020B0604020202020204" pitchFamily="34" charset="0"/>
              <a:cs typeface="Arial" panose="020B0604020202020204" pitchFamily="34" charset="0"/>
            </a:endParaRPr>
          </a:p>
        </p:txBody>
      </p:sp>
      <p:sp>
        <p:nvSpPr>
          <p:cNvPr id="29" name="Down Arrow 34"/>
          <p:cNvSpPr/>
          <p:nvPr/>
        </p:nvSpPr>
        <p:spPr>
          <a:xfrm>
            <a:off x="8439075" y="3009015"/>
            <a:ext cx="294198" cy="1469488"/>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Arial" panose="020B0604020202020204" pitchFamily="34" charset="0"/>
              <a:cs typeface="Arial" panose="020B0604020202020204" pitchFamily="34" charset="0"/>
            </a:endParaRPr>
          </a:p>
        </p:txBody>
      </p:sp>
      <p:sp>
        <p:nvSpPr>
          <p:cNvPr id="30" name="TextBox 29"/>
          <p:cNvSpPr txBox="1"/>
          <p:nvPr/>
        </p:nvSpPr>
        <p:spPr>
          <a:xfrm>
            <a:off x="1714072" y="4928212"/>
            <a:ext cx="1390124" cy="369332"/>
          </a:xfrm>
          <a:prstGeom prst="rect">
            <a:avLst/>
          </a:prstGeom>
          <a:noFill/>
        </p:spPr>
        <p:txBody>
          <a:bodyPr wrap="none" rtlCol="0">
            <a:spAutoFit/>
          </a:bodyPr>
          <a:lstStyle/>
          <a:p>
            <a:pPr algn="ctr" defTabSz="914400"/>
            <a:r>
              <a:rPr lang="en-US" b="1" dirty="0">
                <a:solidFill>
                  <a:schemeClr val="accent1"/>
                </a:solidFill>
                <a:latin typeface="Arial" panose="020B0604020202020204" pitchFamily="34" charset="0"/>
                <a:cs typeface="Arial" panose="020B0604020202020204" pitchFamily="34" charset="0"/>
              </a:rPr>
              <a:t>0.8 </a:t>
            </a:r>
            <a:r>
              <a:rPr lang="en-US" b="1" dirty="0" err="1">
                <a:solidFill>
                  <a:schemeClr val="accent1"/>
                </a:solidFill>
                <a:latin typeface="Arial" panose="020B0604020202020204" pitchFamily="34" charset="0"/>
                <a:cs typeface="Arial" panose="020B0604020202020204" pitchFamily="34" charset="0"/>
              </a:rPr>
              <a:t>mmol</a:t>
            </a:r>
            <a:r>
              <a:rPr lang="en-US" b="1" dirty="0">
                <a:solidFill>
                  <a:schemeClr val="accent1"/>
                </a:solidFill>
                <a:latin typeface="Arial" panose="020B0604020202020204" pitchFamily="34" charset="0"/>
                <a:cs typeface="Arial" panose="020B0604020202020204" pitchFamily="34" charset="0"/>
              </a:rPr>
              <a:t>/L</a:t>
            </a:r>
          </a:p>
        </p:txBody>
      </p:sp>
      <p:sp>
        <p:nvSpPr>
          <p:cNvPr id="31" name="TextBox 30"/>
          <p:cNvSpPr txBox="1"/>
          <p:nvPr/>
        </p:nvSpPr>
        <p:spPr>
          <a:xfrm>
            <a:off x="7485762" y="4928212"/>
            <a:ext cx="1390124" cy="369332"/>
          </a:xfrm>
          <a:prstGeom prst="rect">
            <a:avLst/>
          </a:prstGeom>
          <a:noFill/>
        </p:spPr>
        <p:txBody>
          <a:bodyPr wrap="none" rtlCol="0">
            <a:spAutoFit/>
          </a:bodyPr>
          <a:lstStyle/>
          <a:p>
            <a:pPr algn="ctr" defTabSz="914400"/>
            <a:r>
              <a:rPr lang="en-US" b="1" dirty="0">
                <a:solidFill>
                  <a:schemeClr val="accent1"/>
                </a:solidFill>
                <a:latin typeface="Arial" panose="020B0604020202020204" pitchFamily="34" charset="0"/>
                <a:cs typeface="Arial" panose="020B0604020202020204" pitchFamily="34" charset="0"/>
              </a:rPr>
              <a:t>0.8 </a:t>
            </a:r>
            <a:r>
              <a:rPr lang="en-US" b="1" dirty="0" err="1">
                <a:solidFill>
                  <a:schemeClr val="accent1"/>
                </a:solidFill>
                <a:latin typeface="Arial" panose="020B0604020202020204" pitchFamily="34" charset="0"/>
                <a:cs typeface="Arial" panose="020B0604020202020204" pitchFamily="34" charset="0"/>
              </a:rPr>
              <a:t>mmol</a:t>
            </a:r>
            <a:r>
              <a:rPr lang="en-US" b="1" dirty="0">
                <a:solidFill>
                  <a:schemeClr val="accent1"/>
                </a:solidFill>
                <a:latin typeface="Arial" panose="020B0604020202020204" pitchFamily="34" charset="0"/>
                <a:cs typeface="Arial" panose="020B0604020202020204" pitchFamily="34" charset="0"/>
              </a:rPr>
              <a:t>/L</a:t>
            </a:r>
          </a:p>
        </p:txBody>
      </p:sp>
      <p:sp>
        <p:nvSpPr>
          <p:cNvPr id="14" name="Rectangle 13"/>
          <p:cNvSpPr/>
          <p:nvPr/>
        </p:nvSpPr>
        <p:spPr>
          <a:xfrm>
            <a:off x="3758543" y="4928212"/>
            <a:ext cx="1556836" cy="369332"/>
          </a:xfrm>
          <a:prstGeom prst="rect">
            <a:avLst/>
          </a:prstGeom>
        </p:spPr>
        <p:txBody>
          <a:bodyPr wrap="none">
            <a:spAutoFit/>
          </a:bodyPr>
          <a:lstStyle/>
          <a:p>
            <a:pPr defTabSz="914400"/>
            <a:r>
              <a:rPr lang="en-US" b="1" dirty="0">
                <a:solidFill>
                  <a:schemeClr val="accent1"/>
                </a:solidFill>
                <a:latin typeface="Arial" panose="020B0604020202020204" pitchFamily="34" charset="0"/>
                <a:ea typeface="Times New Roman" pitchFamily="18" charset="0"/>
                <a:cs typeface="Arial" panose="020B0604020202020204" pitchFamily="34" charset="0"/>
              </a:rPr>
              <a:t>Evolocumab</a:t>
            </a:r>
            <a:endParaRPr lang="en-US" dirty="0">
              <a:solidFill>
                <a:schemeClr val="accent1"/>
              </a:solidFill>
              <a:latin typeface="Arial" panose="020B0604020202020204" pitchFamily="34" charset="0"/>
              <a:cs typeface="Arial" panose="020B0604020202020204" pitchFamily="34" charset="0"/>
            </a:endParaRPr>
          </a:p>
        </p:txBody>
      </p:sp>
      <p:sp>
        <p:nvSpPr>
          <p:cNvPr id="15" name="Rectangle 14"/>
          <p:cNvSpPr/>
          <p:nvPr/>
        </p:nvSpPr>
        <p:spPr>
          <a:xfrm>
            <a:off x="4002199" y="2150982"/>
            <a:ext cx="1069524" cy="369332"/>
          </a:xfrm>
          <a:prstGeom prst="rect">
            <a:avLst/>
          </a:prstGeom>
        </p:spPr>
        <p:txBody>
          <a:bodyPr wrap="none">
            <a:spAutoFit/>
          </a:bodyPr>
          <a:lstStyle/>
          <a:p>
            <a:pPr defTabSz="914400"/>
            <a:r>
              <a:rPr lang="en-US" b="1" dirty="0">
                <a:solidFill>
                  <a:schemeClr val="accent6"/>
                </a:solidFill>
                <a:latin typeface="Arial" panose="020B0604020202020204" pitchFamily="34" charset="0"/>
                <a:ea typeface="Times New Roman" pitchFamily="18" charset="0"/>
                <a:cs typeface="Arial" panose="020B0604020202020204" pitchFamily="34" charset="0"/>
              </a:rPr>
              <a:t>Placebo</a:t>
            </a:r>
            <a:endParaRPr lang="en-US" dirty="0">
              <a:solidFill>
                <a:schemeClr val="accent6"/>
              </a:solidFill>
              <a:latin typeface="Arial" panose="020B0604020202020204" pitchFamily="34" charset="0"/>
              <a:cs typeface="Arial" panose="020B0604020202020204" pitchFamily="34" charset="0"/>
            </a:endParaRPr>
          </a:p>
        </p:txBody>
      </p:sp>
      <p:sp>
        <p:nvSpPr>
          <p:cNvPr id="16" name="TextBox 15"/>
          <p:cNvSpPr txBox="1"/>
          <p:nvPr/>
        </p:nvSpPr>
        <p:spPr>
          <a:xfrm>
            <a:off x="1714072" y="2192302"/>
            <a:ext cx="1390124" cy="369332"/>
          </a:xfrm>
          <a:prstGeom prst="rect">
            <a:avLst/>
          </a:prstGeom>
          <a:noFill/>
        </p:spPr>
        <p:txBody>
          <a:bodyPr wrap="none" rtlCol="0">
            <a:spAutoFit/>
          </a:bodyPr>
          <a:lstStyle/>
          <a:p>
            <a:pPr algn="ctr" defTabSz="914400"/>
            <a:r>
              <a:rPr lang="en-US" b="1" dirty="0">
                <a:solidFill>
                  <a:schemeClr val="accent6"/>
                </a:solidFill>
                <a:latin typeface="Arial" panose="020B0604020202020204" pitchFamily="34" charset="0"/>
                <a:cs typeface="Arial" panose="020B0604020202020204" pitchFamily="34" charset="0"/>
              </a:rPr>
              <a:t>2.3 </a:t>
            </a:r>
            <a:r>
              <a:rPr lang="en-US" b="1" dirty="0" err="1">
                <a:solidFill>
                  <a:schemeClr val="accent6"/>
                </a:solidFill>
                <a:latin typeface="Arial" panose="020B0604020202020204" pitchFamily="34" charset="0"/>
                <a:cs typeface="Arial" panose="020B0604020202020204" pitchFamily="34" charset="0"/>
              </a:rPr>
              <a:t>mmol</a:t>
            </a:r>
            <a:r>
              <a:rPr lang="en-US" b="1" dirty="0">
                <a:solidFill>
                  <a:schemeClr val="accent6"/>
                </a:solidFill>
                <a:latin typeface="Arial" panose="020B0604020202020204" pitchFamily="34" charset="0"/>
                <a:cs typeface="Arial" panose="020B0604020202020204" pitchFamily="34" charset="0"/>
              </a:rPr>
              <a:t>/L</a:t>
            </a:r>
          </a:p>
        </p:txBody>
      </p:sp>
      <p:sp>
        <p:nvSpPr>
          <p:cNvPr id="17" name="TextBox 16"/>
          <p:cNvSpPr txBox="1"/>
          <p:nvPr/>
        </p:nvSpPr>
        <p:spPr>
          <a:xfrm>
            <a:off x="7875061" y="2109172"/>
            <a:ext cx="1390124" cy="369332"/>
          </a:xfrm>
          <a:prstGeom prst="rect">
            <a:avLst/>
          </a:prstGeom>
          <a:noFill/>
        </p:spPr>
        <p:txBody>
          <a:bodyPr wrap="none" rtlCol="0">
            <a:spAutoFit/>
          </a:bodyPr>
          <a:lstStyle/>
          <a:p>
            <a:pPr algn="ctr" defTabSz="914400"/>
            <a:r>
              <a:rPr lang="en-US" b="1" dirty="0">
                <a:solidFill>
                  <a:schemeClr val="accent6"/>
                </a:solidFill>
                <a:latin typeface="Arial" panose="020B0604020202020204" pitchFamily="34" charset="0"/>
                <a:cs typeface="Arial" panose="020B0604020202020204" pitchFamily="34" charset="0"/>
              </a:rPr>
              <a:t>2.3 </a:t>
            </a:r>
            <a:r>
              <a:rPr lang="en-US" b="1" dirty="0" err="1">
                <a:solidFill>
                  <a:schemeClr val="accent6"/>
                </a:solidFill>
                <a:latin typeface="Arial" panose="020B0604020202020204" pitchFamily="34" charset="0"/>
                <a:cs typeface="Arial" panose="020B0604020202020204" pitchFamily="34" charset="0"/>
              </a:rPr>
              <a:t>mmol</a:t>
            </a:r>
            <a:r>
              <a:rPr lang="en-US" b="1" dirty="0">
                <a:solidFill>
                  <a:schemeClr val="accent6"/>
                </a:solidFill>
                <a:latin typeface="Arial" panose="020B0604020202020204" pitchFamily="34" charset="0"/>
                <a:cs typeface="Arial" panose="020B0604020202020204" pitchFamily="34" charset="0"/>
              </a:rPr>
              <a:t>/L</a:t>
            </a:r>
          </a:p>
        </p:txBody>
      </p:sp>
      <p:graphicFrame>
        <p:nvGraphicFramePr>
          <p:cNvPr id="19" name="Chart 18">
            <a:extLst>
              <a:ext uri="{FF2B5EF4-FFF2-40B4-BE49-F238E27FC236}">
                <a16:creationId xmlns:a16="http://schemas.microsoft.com/office/drawing/2014/main" id="{C7B8A014-685C-44F5-BF87-D9FC704AA129}"/>
              </a:ext>
            </a:extLst>
          </p:cNvPr>
          <p:cNvGraphicFramePr>
            <a:graphicFrameLocks/>
          </p:cNvGraphicFramePr>
          <p:nvPr>
            <p:extLst>
              <p:ext uri="{D42A27DB-BD31-4B8C-83A1-F6EECF244321}">
                <p14:modId xmlns:p14="http://schemas.microsoft.com/office/powerpoint/2010/main" val="2716330216"/>
              </p:ext>
            </p:extLst>
          </p:nvPr>
        </p:nvGraphicFramePr>
        <p:xfrm>
          <a:off x="262006" y="1935778"/>
          <a:ext cx="5960125" cy="408959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Chart 17">
            <a:extLst>
              <a:ext uri="{FF2B5EF4-FFF2-40B4-BE49-F238E27FC236}">
                <a16:creationId xmlns:a16="http://schemas.microsoft.com/office/drawing/2014/main" id="{0B0C306D-F694-404C-94E9-ABD14A0B0A69}"/>
              </a:ext>
            </a:extLst>
          </p:cNvPr>
          <p:cNvGraphicFramePr>
            <a:graphicFrameLocks/>
          </p:cNvGraphicFramePr>
          <p:nvPr>
            <p:extLst>
              <p:ext uri="{D42A27DB-BD31-4B8C-83A1-F6EECF244321}">
                <p14:modId xmlns:p14="http://schemas.microsoft.com/office/powerpoint/2010/main" val="3435696144"/>
              </p:ext>
            </p:extLst>
          </p:nvPr>
        </p:nvGraphicFramePr>
        <p:xfrm>
          <a:off x="6059496" y="2109172"/>
          <a:ext cx="5849957" cy="3916202"/>
        </p:xfrm>
        <a:graphic>
          <a:graphicData uri="http://schemas.openxmlformats.org/drawingml/2006/chart">
            <c:chart xmlns:c="http://schemas.openxmlformats.org/drawingml/2006/chart" xmlns:r="http://schemas.openxmlformats.org/officeDocument/2006/relationships" r:id="rId3"/>
          </a:graphicData>
        </a:graphic>
      </p:graphicFrame>
      <p:sp>
        <p:nvSpPr>
          <p:cNvPr id="32" name="Rectangle 6">
            <a:extLst>
              <a:ext uri="{FF2B5EF4-FFF2-40B4-BE49-F238E27FC236}">
                <a16:creationId xmlns:a16="http://schemas.microsoft.com/office/drawing/2014/main" id="{67C826B5-2386-DE4C-9BCA-9B7700A79658}"/>
              </a:ext>
            </a:extLst>
          </p:cNvPr>
          <p:cNvSpPr/>
          <p:nvPr/>
        </p:nvSpPr>
        <p:spPr>
          <a:xfrm>
            <a:off x="1704197" y="1407705"/>
            <a:ext cx="3719716" cy="369332"/>
          </a:xfrm>
          <a:prstGeom prst="rect">
            <a:avLst/>
          </a:prstGeom>
        </p:spPr>
        <p:txBody>
          <a:bodyPr wrap="square">
            <a:spAutoFit/>
          </a:bodyPr>
          <a:lstStyle/>
          <a:p>
            <a:pPr algn="ctr" defTabSz="914400"/>
            <a:r>
              <a:rPr lang="en-US" b="1" dirty="0">
                <a:solidFill>
                  <a:schemeClr val="accent1"/>
                </a:solidFill>
                <a:latin typeface="Arial" panose="020B0604020202020204" pitchFamily="34" charset="0"/>
                <a:ea typeface="Times New Roman" pitchFamily="18" charset="0"/>
                <a:cs typeface="Arial" panose="020B0604020202020204" pitchFamily="34" charset="0"/>
              </a:rPr>
              <a:t>Patients w/ </a:t>
            </a:r>
            <a:r>
              <a:rPr lang="en-US" b="1" dirty="0" err="1">
                <a:solidFill>
                  <a:schemeClr val="accent1"/>
                </a:solidFill>
                <a:latin typeface="Arial" panose="020B0604020202020204" pitchFamily="34" charset="0"/>
                <a:ea typeface="Times New Roman" pitchFamily="18" charset="0"/>
                <a:cs typeface="Arial" panose="020B0604020202020204" pitchFamily="34" charset="0"/>
              </a:rPr>
              <a:t>MetS</a:t>
            </a:r>
            <a:r>
              <a:rPr lang="en-US" b="1" dirty="0">
                <a:solidFill>
                  <a:schemeClr val="accent1"/>
                </a:solidFill>
                <a:latin typeface="Arial" panose="020B0604020202020204" pitchFamily="34" charset="0"/>
                <a:ea typeface="Times New Roman" pitchFamily="18" charset="0"/>
                <a:cs typeface="Arial" panose="020B0604020202020204" pitchFamily="34" charset="0"/>
              </a:rPr>
              <a:t> at baseline</a:t>
            </a:r>
            <a:endParaRPr lang="en-US" dirty="0">
              <a:solidFill>
                <a:schemeClr val="accent1"/>
              </a:solidFill>
              <a:latin typeface="Arial" panose="020B0604020202020204" pitchFamily="34" charset="0"/>
              <a:cs typeface="Arial" panose="020B0604020202020204" pitchFamily="34" charset="0"/>
            </a:endParaRPr>
          </a:p>
        </p:txBody>
      </p:sp>
      <p:sp>
        <p:nvSpPr>
          <p:cNvPr id="35" name="Rectangle 29">
            <a:extLst>
              <a:ext uri="{FF2B5EF4-FFF2-40B4-BE49-F238E27FC236}">
                <a16:creationId xmlns:a16="http://schemas.microsoft.com/office/drawing/2014/main" id="{7D6787C2-F031-4E4B-9F3B-53E0DF45F534}"/>
              </a:ext>
            </a:extLst>
          </p:cNvPr>
          <p:cNvSpPr/>
          <p:nvPr/>
        </p:nvSpPr>
        <p:spPr>
          <a:xfrm>
            <a:off x="7247277" y="1407705"/>
            <a:ext cx="4271377" cy="369332"/>
          </a:xfrm>
          <a:prstGeom prst="rect">
            <a:avLst/>
          </a:prstGeom>
        </p:spPr>
        <p:txBody>
          <a:bodyPr wrap="square">
            <a:spAutoFit/>
          </a:bodyPr>
          <a:lstStyle/>
          <a:p>
            <a:pPr algn="ctr" defTabSz="914400"/>
            <a:r>
              <a:rPr lang="en-US" b="1" dirty="0">
                <a:solidFill>
                  <a:schemeClr val="accent1"/>
                </a:solidFill>
                <a:latin typeface="Arial" panose="020B0604020202020204" pitchFamily="34" charset="0"/>
                <a:ea typeface="Times New Roman" pitchFamily="18" charset="0"/>
                <a:cs typeface="Arial" panose="020B0604020202020204" pitchFamily="34" charset="0"/>
              </a:rPr>
              <a:t>Patients w/o </a:t>
            </a:r>
            <a:r>
              <a:rPr lang="en-US" b="1" dirty="0" err="1">
                <a:solidFill>
                  <a:schemeClr val="accent1"/>
                </a:solidFill>
                <a:latin typeface="Arial" panose="020B0604020202020204" pitchFamily="34" charset="0"/>
                <a:ea typeface="Times New Roman" pitchFamily="18" charset="0"/>
                <a:cs typeface="Arial" panose="020B0604020202020204" pitchFamily="34" charset="0"/>
              </a:rPr>
              <a:t>MetS</a:t>
            </a:r>
            <a:r>
              <a:rPr lang="en-US" b="1" dirty="0">
                <a:solidFill>
                  <a:schemeClr val="accent1"/>
                </a:solidFill>
                <a:latin typeface="Arial" panose="020B0604020202020204" pitchFamily="34" charset="0"/>
                <a:ea typeface="Times New Roman" pitchFamily="18" charset="0"/>
                <a:cs typeface="Arial" panose="020B0604020202020204" pitchFamily="34" charset="0"/>
              </a:rPr>
              <a:t> at baseline</a:t>
            </a:r>
            <a:endParaRPr lang="en-US"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4009995"/>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t>Risk of Primary Endpoint with Diabetes</a:t>
            </a:r>
            <a:endParaRPr lang="en-US" dirty="0"/>
          </a:p>
        </p:txBody>
      </p:sp>
      <p:sp>
        <p:nvSpPr>
          <p:cNvPr id="4" name="Slide Number Placeholder 3">
            <a:extLst>
              <a:ext uri="{FF2B5EF4-FFF2-40B4-BE49-F238E27FC236}">
                <a16:creationId xmlns:a16="http://schemas.microsoft.com/office/drawing/2014/main" id="{57234BB5-0C79-CE44-A383-2FAAD9DD296D}"/>
              </a:ext>
            </a:extLst>
          </p:cNvPr>
          <p:cNvSpPr>
            <a:spLocks noGrp="1"/>
          </p:cNvSpPr>
          <p:nvPr>
            <p:ph type="sldNum" sz="quarter" idx="4"/>
          </p:nvPr>
        </p:nvSpPr>
        <p:spPr/>
        <p:txBody>
          <a:bodyPr/>
          <a:lstStyle/>
          <a:p>
            <a:fld id="{39677761-6DDB-401A-98A2-092195DC01E3}" type="slidenum">
              <a:rPr lang="es-ES_tradnl" smtClean="0"/>
              <a:pPr/>
              <a:t>67</a:t>
            </a:fld>
            <a:endParaRPr lang="es-ES_tradnl"/>
          </a:p>
        </p:txBody>
      </p:sp>
      <p:sp>
        <p:nvSpPr>
          <p:cNvPr id="10" name="Content Placeholder 9">
            <a:extLst>
              <a:ext uri="{FF2B5EF4-FFF2-40B4-BE49-F238E27FC236}">
                <a16:creationId xmlns:a16="http://schemas.microsoft.com/office/drawing/2014/main" id="{5F693DB0-F2B4-714E-9BB0-49165085E229}"/>
              </a:ext>
            </a:extLst>
          </p:cNvPr>
          <p:cNvSpPr>
            <a:spLocks noGrp="1"/>
          </p:cNvSpPr>
          <p:nvPr>
            <p:ph sz="quarter" idx="15"/>
          </p:nvPr>
        </p:nvSpPr>
        <p:spPr>
          <a:xfrm>
            <a:off x="619200" y="6872112"/>
            <a:ext cx="10444369" cy="365125"/>
          </a:xfrm>
        </p:spPr>
        <p:txBody>
          <a:bodyPr anchor="b" anchorCtr="0"/>
          <a:lstStyle/>
          <a:p>
            <a:r>
              <a:rPr lang="en-GB" dirty="0"/>
              <a:t>Analyses in placebo arm and adjusted for age, sex, BMI, race, region, history of MI, stroke, PAD, hypertension, smoking, heart failure, eGFR, lipids, statin</a:t>
            </a:r>
          </a:p>
          <a:p>
            <a:r>
              <a:rPr lang="en-GB" dirty="0"/>
              <a:t>BMI, body mass index; CV, cardiovascular; eGFR, estimated glomerular filtration rate; HR, hazard ratio; MI, myocardial infarction; PAD, peripheral artery disease; UA, unstable angina </a:t>
            </a:r>
          </a:p>
          <a:p>
            <a:r>
              <a:rPr lang="en-US" dirty="0" err="1"/>
              <a:t>Sabatine</a:t>
            </a:r>
            <a:r>
              <a:rPr lang="en-US" dirty="0"/>
              <a:t> Marc S, Lancet Diabetes Endocrinol. 2017 Dec;5(12):941-50</a:t>
            </a:r>
          </a:p>
          <a:p>
            <a:endParaRPr lang="en-GB" dirty="0"/>
          </a:p>
          <a:p>
            <a:endParaRPr lang="en-GB" dirty="0"/>
          </a:p>
        </p:txBody>
      </p:sp>
      <p:graphicFrame>
        <p:nvGraphicFramePr>
          <p:cNvPr id="27" name="Chart 26">
            <a:extLst>
              <a:ext uri="{FF2B5EF4-FFF2-40B4-BE49-F238E27FC236}">
                <a16:creationId xmlns:a16="http://schemas.microsoft.com/office/drawing/2014/main" id="{0D6A3608-F20D-4A29-A974-9A64F7E3399C}"/>
              </a:ext>
            </a:extLst>
          </p:cNvPr>
          <p:cNvGraphicFramePr>
            <a:graphicFrameLocks noGrp="1"/>
          </p:cNvGraphicFramePr>
          <p:nvPr>
            <p:extLst>
              <p:ext uri="{D42A27DB-BD31-4B8C-83A1-F6EECF244321}">
                <p14:modId xmlns:p14="http://schemas.microsoft.com/office/powerpoint/2010/main" val="3318108676"/>
              </p:ext>
            </p:extLst>
          </p:nvPr>
        </p:nvGraphicFramePr>
        <p:xfrm>
          <a:off x="1891799" y="836712"/>
          <a:ext cx="6802687" cy="4509539"/>
        </p:xfrm>
        <a:graphic>
          <a:graphicData uri="http://schemas.openxmlformats.org/drawingml/2006/chart">
            <c:chart xmlns:c="http://schemas.openxmlformats.org/drawingml/2006/chart" xmlns:r="http://schemas.openxmlformats.org/officeDocument/2006/relationships" r:id="rId3"/>
          </a:graphicData>
        </a:graphic>
      </p:graphicFrame>
      <p:sp>
        <p:nvSpPr>
          <p:cNvPr id="33" name="Rectangle 32"/>
          <p:cNvSpPr/>
          <p:nvPr/>
        </p:nvSpPr>
        <p:spPr>
          <a:xfrm>
            <a:off x="7097528" y="2774774"/>
            <a:ext cx="2749471" cy="369332"/>
          </a:xfrm>
          <a:prstGeom prst="rect">
            <a:avLst/>
          </a:prstGeom>
        </p:spPr>
        <p:txBody>
          <a:bodyPr wrap="none">
            <a:spAutoFit/>
          </a:bodyPr>
          <a:lstStyle/>
          <a:p>
            <a:pPr defTabSz="914400"/>
            <a:r>
              <a:rPr lang="en-US" b="1" dirty="0">
                <a:solidFill>
                  <a:schemeClr val="tx2"/>
                </a:solidFill>
                <a:latin typeface="Arial" panose="020B0604020202020204" pitchFamily="34" charset="0"/>
                <a:ea typeface="Times New Roman" pitchFamily="18" charset="0"/>
                <a:cs typeface="Arial" panose="020B0604020202020204" pitchFamily="34" charset="0"/>
              </a:rPr>
              <a:t>No diabetes at baseline</a:t>
            </a:r>
            <a:endParaRPr lang="en-US" dirty="0">
              <a:solidFill>
                <a:schemeClr val="tx2"/>
              </a:solidFill>
              <a:latin typeface="Arial" panose="020B0604020202020204" pitchFamily="34" charset="0"/>
              <a:cs typeface="Arial" panose="020B0604020202020204" pitchFamily="34" charset="0"/>
            </a:endParaRPr>
          </a:p>
        </p:txBody>
      </p:sp>
      <p:sp>
        <p:nvSpPr>
          <p:cNvPr id="34" name="Rectangle 33"/>
          <p:cNvSpPr/>
          <p:nvPr/>
        </p:nvSpPr>
        <p:spPr>
          <a:xfrm>
            <a:off x="5406985" y="1064412"/>
            <a:ext cx="2403222" cy="369332"/>
          </a:xfrm>
          <a:prstGeom prst="rect">
            <a:avLst/>
          </a:prstGeom>
        </p:spPr>
        <p:txBody>
          <a:bodyPr wrap="none">
            <a:spAutoFit/>
          </a:bodyPr>
          <a:lstStyle/>
          <a:p>
            <a:pPr defTabSz="914400"/>
            <a:r>
              <a:rPr lang="en-US" b="1" dirty="0">
                <a:solidFill>
                  <a:schemeClr val="accent1"/>
                </a:solidFill>
                <a:latin typeface="Arial" panose="020B0604020202020204" pitchFamily="34" charset="0"/>
                <a:ea typeface="Times New Roman" pitchFamily="18" charset="0"/>
                <a:cs typeface="Arial" panose="020B0604020202020204" pitchFamily="34" charset="0"/>
              </a:rPr>
              <a:t>Diabetes at baseline</a:t>
            </a:r>
            <a:endParaRPr lang="en-US" dirty="0">
              <a:solidFill>
                <a:schemeClr val="accent1"/>
              </a:solidFill>
              <a:latin typeface="Arial" panose="020B0604020202020204" pitchFamily="34" charset="0"/>
              <a:cs typeface="Arial" panose="020B0604020202020204" pitchFamily="34" charset="0"/>
            </a:endParaRPr>
          </a:p>
        </p:txBody>
      </p:sp>
      <p:sp>
        <p:nvSpPr>
          <p:cNvPr id="35" name="Text Box 27"/>
          <p:cNvSpPr txBox="1">
            <a:spLocks noChangeArrowheads="1"/>
          </p:cNvSpPr>
          <p:nvPr/>
        </p:nvSpPr>
        <p:spPr bwMode="auto">
          <a:xfrm>
            <a:off x="4444468" y="5753844"/>
            <a:ext cx="2589170" cy="307777"/>
          </a:xfrm>
          <a:prstGeom prst="rect">
            <a:avLst/>
          </a:prstGeom>
          <a:noFill/>
          <a:ln w="9525">
            <a:noFill/>
            <a:miter lim="800000"/>
            <a:headEnd/>
            <a:tailEnd/>
          </a:ln>
        </p:spPr>
        <p:txBody>
          <a:bodyPr wrap="none">
            <a:spAutoFit/>
          </a:bodyPr>
          <a:lstStyle/>
          <a:p>
            <a:pPr algn="ctr" defTabSz="914400" eaLnBrk="0" hangingPunct="0"/>
            <a:r>
              <a:rPr lang="en-US" sz="1400" b="1" dirty="0">
                <a:solidFill>
                  <a:srgbClr val="000000"/>
                </a:solidFill>
                <a:latin typeface="Arial" panose="020B0604020202020204" pitchFamily="34" charset="0"/>
                <a:cs typeface="Arial" panose="020B0604020202020204" pitchFamily="34" charset="0"/>
              </a:rPr>
              <a:t>Months after Randomization</a:t>
            </a:r>
          </a:p>
        </p:txBody>
      </p:sp>
      <p:sp>
        <p:nvSpPr>
          <p:cNvPr id="36" name="Text Box 27"/>
          <p:cNvSpPr txBox="1">
            <a:spLocks noChangeArrowheads="1"/>
          </p:cNvSpPr>
          <p:nvPr/>
        </p:nvSpPr>
        <p:spPr bwMode="auto">
          <a:xfrm rot="-5400000">
            <a:off x="-435497" y="2980811"/>
            <a:ext cx="4437466" cy="584775"/>
          </a:xfrm>
          <a:prstGeom prst="rect">
            <a:avLst/>
          </a:prstGeom>
          <a:noFill/>
          <a:ln w="9525">
            <a:noFill/>
            <a:miter lim="800000"/>
            <a:headEnd/>
            <a:tailEnd/>
          </a:ln>
        </p:spPr>
        <p:txBody>
          <a:bodyPr wrap="square">
            <a:spAutoFit/>
          </a:bodyPr>
          <a:lstStyle/>
          <a:p>
            <a:pPr algn="ctr" defTabSz="914400" eaLnBrk="0" hangingPunct="0"/>
            <a:r>
              <a:rPr lang="en-US" sz="1600" b="1" dirty="0">
                <a:solidFill>
                  <a:srgbClr val="000000"/>
                </a:solidFill>
                <a:latin typeface="Arial" panose="020B0604020202020204" pitchFamily="34" charset="0"/>
                <a:cs typeface="Arial" panose="020B0604020202020204" pitchFamily="34" charset="0"/>
              </a:rPr>
              <a:t>CV Death, MI, Stroke,</a:t>
            </a:r>
            <a:br>
              <a:rPr lang="en-US" sz="1600" b="1" dirty="0">
                <a:solidFill>
                  <a:srgbClr val="000000"/>
                </a:solidFill>
                <a:latin typeface="Arial" panose="020B0604020202020204" pitchFamily="34" charset="0"/>
                <a:cs typeface="Arial" panose="020B0604020202020204" pitchFamily="34" charset="0"/>
              </a:rPr>
            </a:br>
            <a:r>
              <a:rPr lang="en-US" sz="1600" b="1" dirty="0">
                <a:solidFill>
                  <a:srgbClr val="000000"/>
                </a:solidFill>
                <a:latin typeface="Arial" panose="020B0604020202020204" pitchFamily="34" charset="0"/>
                <a:cs typeface="Arial" panose="020B0604020202020204" pitchFamily="34" charset="0"/>
              </a:rPr>
              <a:t>Hosp for UA, or </a:t>
            </a:r>
            <a:r>
              <a:rPr lang="en-US" sz="1600" b="1" dirty="0" err="1">
                <a:solidFill>
                  <a:srgbClr val="000000"/>
                </a:solidFill>
                <a:latin typeface="Arial" panose="020B0604020202020204" pitchFamily="34" charset="0"/>
                <a:cs typeface="Arial" panose="020B0604020202020204" pitchFamily="34" charset="0"/>
              </a:rPr>
              <a:t>Cor</a:t>
            </a:r>
            <a:r>
              <a:rPr lang="en-US" sz="1600" b="1" dirty="0">
                <a:solidFill>
                  <a:srgbClr val="000000"/>
                </a:solidFill>
                <a:latin typeface="Arial" panose="020B0604020202020204" pitchFamily="34" charset="0"/>
                <a:cs typeface="Arial" panose="020B0604020202020204" pitchFamily="34" charset="0"/>
              </a:rPr>
              <a:t> </a:t>
            </a:r>
            <a:r>
              <a:rPr lang="en-US" sz="1600" b="1" dirty="0" err="1">
                <a:solidFill>
                  <a:srgbClr val="000000"/>
                </a:solidFill>
                <a:latin typeface="Arial" panose="020B0604020202020204" pitchFamily="34" charset="0"/>
                <a:cs typeface="Arial" panose="020B0604020202020204" pitchFamily="34" charset="0"/>
              </a:rPr>
              <a:t>Revasc</a:t>
            </a:r>
            <a:endParaRPr lang="en-US" sz="1600" b="1" dirty="0">
              <a:solidFill>
                <a:srgbClr val="000000"/>
              </a:solidFill>
              <a:latin typeface="Arial" panose="020B0604020202020204" pitchFamily="34" charset="0"/>
              <a:cs typeface="Arial" panose="020B0604020202020204" pitchFamily="34" charset="0"/>
            </a:endParaRPr>
          </a:p>
        </p:txBody>
      </p:sp>
      <p:sp>
        <p:nvSpPr>
          <p:cNvPr id="37" name="TextBox 36"/>
          <p:cNvSpPr txBox="1"/>
          <p:nvPr/>
        </p:nvSpPr>
        <p:spPr>
          <a:xfrm>
            <a:off x="2485241" y="5566245"/>
            <a:ext cx="284052" cy="307777"/>
          </a:xfrm>
          <a:prstGeom prst="rect">
            <a:avLst/>
          </a:prstGeom>
          <a:noFill/>
        </p:spPr>
        <p:txBody>
          <a:bodyPr wrap="none" rtlCol="0">
            <a:spAutoFit/>
          </a:bodyPr>
          <a:lstStyle/>
          <a:p>
            <a:pPr defTabSz="914400"/>
            <a:r>
              <a:rPr lang="en-US" sz="1400" dirty="0">
                <a:latin typeface="Arial" panose="020B0604020202020204" pitchFamily="34" charset="0"/>
                <a:cs typeface="Arial" panose="020B0604020202020204" pitchFamily="34" charset="0"/>
              </a:rPr>
              <a:t>0</a:t>
            </a:r>
          </a:p>
        </p:txBody>
      </p:sp>
      <p:sp>
        <p:nvSpPr>
          <p:cNvPr id="40" name="TextBox 39"/>
          <p:cNvSpPr txBox="1"/>
          <p:nvPr/>
        </p:nvSpPr>
        <p:spPr>
          <a:xfrm>
            <a:off x="3527518" y="5566245"/>
            <a:ext cx="284052" cy="307777"/>
          </a:xfrm>
          <a:prstGeom prst="rect">
            <a:avLst/>
          </a:prstGeom>
          <a:noFill/>
        </p:spPr>
        <p:txBody>
          <a:bodyPr wrap="none" rtlCol="0">
            <a:spAutoFit/>
          </a:bodyPr>
          <a:lstStyle/>
          <a:p>
            <a:pPr defTabSz="914400"/>
            <a:r>
              <a:rPr lang="en-US" sz="1400" dirty="0">
                <a:latin typeface="Arial" panose="020B0604020202020204" pitchFamily="34" charset="0"/>
                <a:cs typeface="Arial" panose="020B0604020202020204" pitchFamily="34" charset="0"/>
              </a:rPr>
              <a:t>6</a:t>
            </a:r>
          </a:p>
        </p:txBody>
      </p:sp>
      <p:sp>
        <p:nvSpPr>
          <p:cNvPr id="41" name="TextBox 40"/>
          <p:cNvSpPr txBox="1"/>
          <p:nvPr/>
        </p:nvSpPr>
        <p:spPr>
          <a:xfrm>
            <a:off x="4522705" y="5566245"/>
            <a:ext cx="383438" cy="307777"/>
          </a:xfrm>
          <a:prstGeom prst="rect">
            <a:avLst/>
          </a:prstGeom>
          <a:noFill/>
        </p:spPr>
        <p:txBody>
          <a:bodyPr wrap="none" rtlCol="0">
            <a:spAutoFit/>
          </a:bodyPr>
          <a:lstStyle/>
          <a:p>
            <a:pPr algn="ctr" defTabSz="914400"/>
            <a:r>
              <a:rPr lang="en-US" sz="1400" dirty="0">
                <a:latin typeface="Arial" panose="020B0604020202020204" pitchFamily="34" charset="0"/>
                <a:cs typeface="Arial" panose="020B0604020202020204" pitchFamily="34" charset="0"/>
              </a:rPr>
              <a:t>12</a:t>
            </a:r>
          </a:p>
        </p:txBody>
      </p:sp>
      <p:sp>
        <p:nvSpPr>
          <p:cNvPr id="42" name="TextBox 41"/>
          <p:cNvSpPr txBox="1"/>
          <p:nvPr/>
        </p:nvSpPr>
        <p:spPr>
          <a:xfrm>
            <a:off x="5557698" y="5566245"/>
            <a:ext cx="383438" cy="307777"/>
          </a:xfrm>
          <a:prstGeom prst="rect">
            <a:avLst/>
          </a:prstGeom>
          <a:noFill/>
        </p:spPr>
        <p:txBody>
          <a:bodyPr wrap="none" rtlCol="0">
            <a:spAutoFit/>
          </a:bodyPr>
          <a:lstStyle/>
          <a:p>
            <a:pPr algn="ctr" defTabSz="914400"/>
            <a:r>
              <a:rPr lang="en-US" sz="1400" dirty="0">
                <a:latin typeface="Arial" panose="020B0604020202020204" pitchFamily="34" charset="0"/>
                <a:cs typeface="Arial" panose="020B0604020202020204" pitchFamily="34" charset="0"/>
              </a:rPr>
              <a:t>18</a:t>
            </a:r>
          </a:p>
        </p:txBody>
      </p:sp>
      <p:sp>
        <p:nvSpPr>
          <p:cNvPr id="43" name="TextBox 42"/>
          <p:cNvSpPr txBox="1"/>
          <p:nvPr/>
        </p:nvSpPr>
        <p:spPr>
          <a:xfrm>
            <a:off x="6608596" y="5566245"/>
            <a:ext cx="383438" cy="307777"/>
          </a:xfrm>
          <a:prstGeom prst="rect">
            <a:avLst/>
          </a:prstGeom>
          <a:noFill/>
        </p:spPr>
        <p:txBody>
          <a:bodyPr wrap="none" rtlCol="0">
            <a:spAutoFit/>
          </a:bodyPr>
          <a:lstStyle/>
          <a:p>
            <a:pPr algn="ctr" defTabSz="914400"/>
            <a:r>
              <a:rPr lang="en-US" sz="1400" dirty="0">
                <a:latin typeface="Arial" panose="020B0604020202020204" pitchFamily="34" charset="0"/>
                <a:cs typeface="Arial" panose="020B0604020202020204" pitchFamily="34" charset="0"/>
              </a:rPr>
              <a:t>24</a:t>
            </a:r>
          </a:p>
        </p:txBody>
      </p:sp>
      <p:sp>
        <p:nvSpPr>
          <p:cNvPr id="44" name="TextBox 43"/>
          <p:cNvSpPr txBox="1"/>
          <p:nvPr/>
        </p:nvSpPr>
        <p:spPr>
          <a:xfrm>
            <a:off x="7651539" y="5566245"/>
            <a:ext cx="383438" cy="307777"/>
          </a:xfrm>
          <a:prstGeom prst="rect">
            <a:avLst/>
          </a:prstGeom>
          <a:noFill/>
        </p:spPr>
        <p:txBody>
          <a:bodyPr wrap="none" rtlCol="0">
            <a:spAutoFit/>
          </a:bodyPr>
          <a:lstStyle/>
          <a:p>
            <a:pPr algn="ctr" defTabSz="914400"/>
            <a:r>
              <a:rPr lang="en-US" sz="1400" dirty="0">
                <a:latin typeface="Arial" panose="020B0604020202020204" pitchFamily="34" charset="0"/>
                <a:cs typeface="Arial" panose="020B0604020202020204" pitchFamily="34" charset="0"/>
              </a:rPr>
              <a:t>30</a:t>
            </a:r>
          </a:p>
        </p:txBody>
      </p:sp>
      <p:sp>
        <p:nvSpPr>
          <p:cNvPr id="45" name="TextBox 44"/>
          <p:cNvSpPr txBox="1"/>
          <p:nvPr/>
        </p:nvSpPr>
        <p:spPr>
          <a:xfrm>
            <a:off x="8694487" y="5566245"/>
            <a:ext cx="383438" cy="307777"/>
          </a:xfrm>
          <a:prstGeom prst="rect">
            <a:avLst/>
          </a:prstGeom>
          <a:noFill/>
        </p:spPr>
        <p:txBody>
          <a:bodyPr wrap="none" rtlCol="0">
            <a:spAutoFit/>
          </a:bodyPr>
          <a:lstStyle/>
          <a:p>
            <a:pPr algn="ctr" defTabSz="914400"/>
            <a:r>
              <a:rPr lang="en-US" sz="1400" dirty="0">
                <a:latin typeface="Arial" panose="020B0604020202020204" pitchFamily="34" charset="0"/>
                <a:cs typeface="Arial" panose="020B0604020202020204" pitchFamily="34" charset="0"/>
              </a:rPr>
              <a:t>36</a:t>
            </a:r>
          </a:p>
        </p:txBody>
      </p:sp>
      <p:sp>
        <p:nvSpPr>
          <p:cNvPr id="46" name="TextBox 45"/>
          <p:cNvSpPr txBox="1"/>
          <p:nvPr/>
        </p:nvSpPr>
        <p:spPr>
          <a:xfrm>
            <a:off x="2726345" y="1466437"/>
            <a:ext cx="2544287" cy="923330"/>
          </a:xfrm>
          <a:prstGeom prst="rect">
            <a:avLst/>
          </a:prstGeom>
          <a:noFill/>
        </p:spPr>
        <p:txBody>
          <a:bodyPr wrap="none" rtlCol="0">
            <a:spAutoFit/>
          </a:bodyPr>
          <a:lstStyle/>
          <a:p>
            <a:pPr algn="ctr" defTabSz="914400"/>
            <a:r>
              <a:rPr lang="en-US" b="1" dirty="0" err="1">
                <a:solidFill>
                  <a:srgbClr val="000000"/>
                </a:solidFill>
                <a:latin typeface="Arial" panose="020B0604020202020204" pitchFamily="34" charset="0"/>
                <a:cs typeface="Arial" panose="020B0604020202020204" pitchFamily="34" charset="0"/>
              </a:rPr>
              <a:t>Adj</a:t>
            </a:r>
            <a:r>
              <a:rPr lang="en-US" b="1" dirty="0">
                <a:solidFill>
                  <a:srgbClr val="000000"/>
                </a:solidFill>
                <a:latin typeface="Arial" panose="020B0604020202020204" pitchFamily="34" charset="0"/>
                <a:cs typeface="Arial" panose="020B0604020202020204" pitchFamily="34" charset="0"/>
              </a:rPr>
              <a:t> Hazard Ratio 1.26</a:t>
            </a:r>
          </a:p>
          <a:p>
            <a:pPr algn="ctr" defTabSz="914400"/>
            <a:r>
              <a:rPr lang="en-US" b="1" dirty="0">
                <a:solidFill>
                  <a:srgbClr val="000000"/>
                </a:solidFill>
                <a:latin typeface="Arial" panose="020B0604020202020204" pitchFamily="34" charset="0"/>
                <a:cs typeface="Arial" panose="020B0604020202020204" pitchFamily="34" charset="0"/>
              </a:rPr>
              <a:t>(95% CI 1.13-1.40)</a:t>
            </a:r>
          </a:p>
          <a:p>
            <a:pPr algn="ctr" defTabSz="914400"/>
            <a:r>
              <a:rPr lang="en-US" b="1" dirty="0">
                <a:solidFill>
                  <a:srgbClr val="000000"/>
                </a:solidFill>
                <a:latin typeface="Arial" panose="020B0604020202020204" pitchFamily="34" charset="0"/>
                <a:cs typeface="Arial" panose="020B0604020202020204" pitchFamily="34" charset="0"/>
              </a:rPr>
              <a:t>P&lt;0.0001</a:t>
            </a:r>
          </a:p>
        </p:txBody>
      </p:sp>
      <p:sp>
        <p:nvSpPr>
          <p:cNvPr id="47" name="Rectangle 46"/>
          <p:cNvSpPr/>
          <p:nvPr/>
        </p:nvSpPr>
        <p:spPr>
          <a:xfrm>
            <a:off x="8915941" y="2084276"/>
            <a:ext cx="838691" cy="369332"/>
          </a:xfrm>
          <a:prstGeom prst="rect">
            <a:avLst/>
          </a:prstGeom>
        </p:spPr>
        <p:txBody>
          <a:bodyPr wrap="none">
            <a:spAutoFit/>
          </a:bodyPr>
          <a:lstStyle/>
          <a:p>
            <a:pPr defTabSz="914400"/>
            <a:r>
              <a:rPr lang="en-US" b="1" dirty="0">
                <a:solidFill>
                  <a:schemeClr val="tx2"/>
                </a:solidFill>
                <a:latin typeface="Arial" panose="020B0604020202020204" pitchFamily="34" charset="0"/>
                <a:ea typeface="Times New Roman" pitchFamily="18" charset="0"/>
                <a:cs typeface="Arial" panose="020B0604020202020204" pitchFamily="34" charset="0"/>
              </a:rPr>
              <a:t>13.0%</a:t>
            </a:r>
            <a:endParaRPr lang="en-US" dirty="0">
              <a:solidFill>
                <a:schemeClr val="tx2"/>
              </a:solidFill>
              <a:latin typeface="Arial" panose="020B0604020202020204" pitchFamily="34" charset="0"/>
              <a:cs typeface="Arial" panose="020B0604020202020204" pitchFamily="34" charset="0"/>
            </a:endParaRPr>
          </a:p>
        </p:txBody>
      </p:sp>
      <p:sp>
        <p:nvSpPr>
          <p:cNvPr id="48" name="Rectangle 47"/>
          <p:cNvSpPr/>
          <p:nvPr/>
        </p:nvSpPr>
        <p:spPr>
          <a:xfrm>
            <a:off x="8915942" y="993018"/>
            <a:ext cx="838691" cy="369332"/>
          </a:xfrm>
          <a:prstGeom prst="rect">
            <a:avLst/>
          </a:prstGeom>
        </p:spPr>
        <p:txBody>
          <a:bodyPr wrap="none">
            <a:spAutoFit/>
          </a:bodyPr>
          <a:lstStyle/>
          <a:p>
            <a:pPr defTabSz="914400"/>
            <a:r>
              <a:rPr lang="en-US" b="1" dirty="0">
                <a:solidFill>
                  <a:schemeClr val="accent1"/>
                </a:solidFill>
                <a:latin typeface="Arial" panose="020B0604020202020204" pitchFamily="34" charset="0"/>
                <a:ea typeface="Times New Roman" pitchFamily="18" charset="0"/>
                <a:cs typeface="Arial" panose="020B0604020202020204" pitchFamily="34" charset="0"/>
              </a:rPr>
              <a:t>17.1%</a:t>
            </a:r>
            <a:endParaRPr lang="en-US"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4086444"/>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t>Effect of Evolocumab on Primary Endpoint</a:t>
            </a:r>
            <a:endParaRPr lang="en-US" dirty="0"/>
          </a:p>
        </p:txBody>
      </p:sp>
      <p:sp>
        <p:nvSpPr>
          <p:cNvPr id="4" name="Slide Number Placeholder 3">
            <a:extLst>
              <a:ext uri="{FF2B5EF4-FFF2-40B4-BE49-F238E27FC236}">
                <a16:creationId xmlns:a16="http://schemas.microsoft.com/office/drawing/2014/main" id="{2BBD9135-AE96-644B-B32D-38D8598D5009}"/>
              </a:ext>
            </a:extLst>
          </p:cNvPr>
          <p:cNvSpPr>
            <a:spLocks noGrp="1"/>
          </p:cNvSpPr>
          <p:nvPr>
            <p:ph type="sldNum" sz="quarter" idx="4"/>
          </p:nvPr>
        </p:nvSpPr>
        <p:spPr/>
        <p:txBody>
          <a:bodyPr/>
          <a:lstStyle/>
          <a:p>
            <a:fld id="{39677761-6DDB-401A-98A2-092195DC01E3}" type="slidenum">
              <a:rPr lang="es-ES_tradnl" smtClean="0"/>
              <a:pPr/>
              <a:t>68</a:t>
            </a:fld>
            <a:endParaRPr lang="es-ES_tradnl"/>
          </a:p>
        </p:txBody>
      </p:sp>
      <p:sp>
        <p:nvSpPr>
          <p:cNvPr id="10" name="Content Placeholder 9">
            <a:extLst>
              <a:ext uri="{FF2B5EF4-FFF2-40B4-BE49-F238E27FC236}">
                <a16:creationId xmlns:a16="http://schemas.microsoft.com/office/drawing/2014/main" id="{813A8D87-42C1-ED4D-B848-9D984AF1149C}"/>
              </a:ext>
            </a:extLst>
          </p:cNvPr>
          <p:cNvSpPr>
            <a:spLocks noGrp="1"/>
          </p:cNvSpPr>
          <p:nvPr>
            <p:ph sz="quarter" idx="15"/>
          </p:nvPr>
        </p:nvSpPr>
        <p:spPr/>
        <p:txBody>
          <a:bodyPr/>
          <a:lstStyle/>
          <a:p>
            <a:r>
              <a:rPr lang="en-GB" dirty="0"/>
              <a:t>CV, cardiovascular; HR, hazard ratio; MI, myocardial infarction; NNT, number needed to treat</a:t>
            </a:r>
          </a:p>
          <a:p>
            <a:r>
              <a:rPr lang="en-GB" dirty="0" err="1"/>
              <a:t>Sabatine</a:t>
            </a:r>
            <a:r>
              <a:rPr lang="en-GB" dirty="0"/>
              <a:t> MS, et al. Lancet Diabetes Endocrinol. 2017;5:941-50</a:t>
            </a:r>
          </a:p>
        </p:txBody>
      </p:sp>
      <p:graphicFrame>
        <p:nvGraphicFramePr>
          <p:cNvPr id="15" name="Chart 14">
            <a:extLst>
              <a:ext uri="{FF2B5EF4-FFF2-40B4-BE49-F238E27FC236}">
                <a16:creationId xmlns:a16="http://schemas.microsoft.com/office/drawing/2014/main" id="{00000000-0008-0000-0400-000002000000}"/>
              </a:ext>
            </a:extLst>
          </p:cNvPr>
          <p:cNvGraphicFramePr>
            <a:graphicFrameLocks noGrp="1"/>
          </p:cNvGraphicFramePr>
          <p:nvPr>
            <p:extLst>
              <p:ext uri="{D42A27DB-BD31-4B8C-83A1-F6EECF244321}">
                <p14:modId xmlns:p14="http://schemas.microsoft.com/office/powerpoint/2010/main" val="3698246538"/>
              </p:ext>
            </p:extLst>
          </p:nvPr>
        </p:nvGraphicFramePr>
        <p:xfrm>
          <a:off x="951379" y="1349919"/>
          <a:ext cx="4572000"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 Box 27"/>
          <p:cNvSpPr txBox="1">
            <a:spLocks noChangeArrowheads="1"/>
          </p:cNvSpPr>
          <p:nvPr/>
        </p:nvSpPr>
        <p:spPr bwMode="auto">
          <a:xfrm>
            <a:off x="5061338" y="6059921"/>
            <a:ext cx="2888932" cy="338554"/>
          </a:xfrm>
          <a:prstGeom prst="rect">
            <a:avLst/>
          </a:prstGeom>
          <a:noFill/>
          <a:ln w="9525">
            <a:noFill/>
            <a:miter lim="800000"/>
            <a:headEnd/>
            <a:tailEnd/>
          </a:ln>
        </p:spPr>
        <p:txBody>
          <a:bodyPr wrap="none">
            <a:spAutoFit/>
          </a:bodyPr>
          <a:lstStyle/>
          <a:p>
            <a:pPr algn="ctr" defTabSz="914400" eaLnBrk="0" hangingPunct="0"/>
            <a:r>
              <a:rPr lang="en-US" sz="1600" b="1" dirty="0">
                <a:solidFill>
                  <a:srgbClr val="000000"/>
                </a:solidFill>
                <a:latin typeface="Arial" panose="020B0604020202020204" pitchFamily="34" charset="0"/>
                <a:cs typeface="Arial" panose="020B0604020202020204" pitchFamily="34" charset="0"/>
              </a:rPr>
              <a:t>Months after </a:t>
            </a:r>
            <a:r>
              <a:rPr lang="en-US" sz="1600" b="1" dirty="0" err="1">
                <a:solidFill>
                  <a:srgbClr val="000000"/>
                </a:solidFill>
                <a:latin typeface="Arial" panose="020B0604020202020204" pitchFamily="34" charset="0"/>
                <a:cs typeface="Arial" panose="020B0604020202020204" pitchFamily="34" charset="0"/>
              </a:rPr>
              <a:t>randomisation</a:t>
            </a:r>
            <a:endParaRPr lang="en-US" sz="1600" b="1" dirty="0">
              <a:solidFill>
                <a:srgbClr val="000000"/>
              </a:solidFill>
              <a:latin typeface="Arial" panose="020B0604020202020204" pitchFamily="34" charset="0"/>
              <a:cs typeface="Arial" panose="020B0604020202020204" pitchFamily="34" charset="0"/>
            </a:endParaRPr>
          </a:p>
        </p:txBody>
      </p:sp>
      <p:sp>
        <p:nvSpPr>
          <p:cNvPr id="17" name="Text Box 27"/>
          <p:cNvSpPr txBox="1">
            <a:spLocks noChangeArrowheads="1"/>
          </p:cNvSpPr>
          <p:nvPr/>
        </p:nvSpPr>
        <p:spPr bwMode="auto">
          <a:xfrm rot="-5400000">
            <a:off x="-1623350" y="3318323"/>
            <a:ext cx="4437466" cy="584775"/>
          </a:xfrm>
          <a:prstGeom prst="rect">
            <a:avLst/>
          </a:prstGeom>
          <a:noFill/>
          <a:ln w="9525">
            <a:noFill/>
            <a:miter lim="800000"/>
            <a:headEnd/>
            <a:tailEnd/>
          </a:ln>
        </p:spPr>
        <p:txBody>
          <a:bodyPr wrap="square">
            <a:spAutoFit/>
          </a:bodyPr>
          <a:lstStyle/>
          <a:p>
            <a:pPr algn="ctr" defTabSz="914400" eaLnBrk="0" hangingPunct="0"/>
            <a:r>
              <a:rPr lang="en-US" sz="1600" b="1" dirty="0">
                <a:solidFill>
                  <a:srgbClr val="000000"/>
                </a:solidFill>
                <a:latin typeface="Arial" panose="020B0604020202020204" pitchFamily="34" charset="0"/>
                <a:cs typeface="Arial" panose="020B0604020202020204" pitchFamily="34" charset="0"/>
              </a:rPr>
              <a:t>CV death, MI, stroke,</a:t>
            </a:r>
            <a:br>
              <a:rPr lang="en-US" sz="1600" b="1" dirty="0">
                <a:solidFill>
                  <a:srgbClr val="000000"/>
                </a:solidFill>
                <a:latin typeface="Arial" panose="020B0604020202020204" pitchFamily="34" charset="0"/>
                <a:cs typeface="Arial" panose="020B0604020202020204" pitchFamily="34" charset="0"/>
              </a:rPr>
            </a:br>
            <a:r>
              <a:rPr lang="en-US" sz="1600" b="1" dirty="0" err="1">
                <a:solidFill>
                  <a:srgbClr val="000000"/>
                </a:solidFill>
                <a:latin typeface="Arial" panose="020B0604020202020204" pitchFamily="34" charset="0"/>
                <a:cs typeface="Arial" panose="020B0604020202020204" pitchFamily="34" charset="0"/>
              </a:rPr>
              <a:t>hosp</a:t>
            </a:r>
            <a:r>
              <a:rPr lang="en-US" sz="1600" b="1" dirty="0">
                <a:solidFill>
                  <a:srgbClr val="000000"/>
                </a:solidFill>
                <a:latin typeface="Arial" panose="020B0604020202020204" pitchFamily="34" charset="0"/>
                <a:cs typeface="Arial" panose="020B0604020202020204" pitchFamily="34" charset="0"/>
              </a:rPr>
              <a:t> for UA, or Cor </a:t>
            </a:r>
            <a:r>
              <a:rPr lang="en-US" sz="1600" b="1" dirty="0" err="1">
                <a:solidFill>
                  <a:srgbClr val="000000"/>
                </a:solidFill>
                <a:latin typeface="Arial" panose="020B0604020202020204" pitchFamily="34" charset="0"/>
                <a:cs typeface="Arial" panose="020B0604020202020204" pitchFamily="34" charset="0"/>
              </a:rPr>
              <a:t>Revasc</a:t>
            </a:r>
            <a:endParaRPr lang="en-US" sz="1600" b="1" dirty="0">
              <a:solidFill>
                <a:srgbClr val="000000"/>
              </a:solidFill>
              <a:latin typeface="Arial" panose="020B0604020202020204" pitchFamily="34" charset="0"/>
              <a:cs typeface="Arial" panose="020B0604020202020204" pitchFamily="34" charset="0"/>
            </a:endParaRPr>
          </a:p>
        </p:txBody>
      </p:sp>
      <p:sp>
        <p:nvSpPr>
          <p:cNvPr id="18" name="TextBox 17"/>
          <p:cNvSpPr txBox="1"/>
          <p:nvPr/>
        </p:nvSpPr>
        <p:spPr>
          <a:xfrm>
            <a:off x="1307478" y="5816298"/>
            <a:ext cx="284052" cy="307777"/>
          </a:xfrm>
          <a:prstGeom prst="rect">
            <a:avLst/>
          </a:prstGeom>
          <a:noFill/>
        </p:spPr>
        <p:txBody>
          <a:bodyPr wrap="none" rtlCol="0">
            <a:spAutoFit/>
          </a:bodyPr>
          <a:lstStyle/>
          <a:p>
            <a:pPr defTabSz="914400"/>
            <a:r>
              <a:rPr lang="en-US" sz="1400" dirty="0">
                <a:solidFill>
                  <a:srgbClr val="000000"/>
                </a:solidFill>
                <a:latin typeface="Arial" panose="020B0604020202020204" pitchFamily="34" charset="0"/>
                <a:cs typeface="Arial" panose="020B0604020202020204" pitchFamily="34" charset="0"/>
              </a:rPr>
              <a:t>0</a:t>
            </a:r>
          </a:p>
        </p:txBody>
      </p:sp>
      <p:sp>
        <p:nvSpPr>
          <p:cNvPr id="19" name="TextBox 18"/>
          <p:cNvSpPr txBox="1"/>
          <p:nvPr/>
        </p:nvSpPr>
        <p:spPr>
          <a:xfrm>
            <a:off x="1958934" y="5816298"/>
            <a:ext cx="284052" cy="307777"/>
          </a:xfrm>
          <a:prstGeom prst="rect">
            <a:avLst/>
          </a:prstGeom>
          <a:noFill/>
        </p:spPr>
        <p:txBody>
          <a:bodyPr wrap="none" rtlCol="0">
            <a:spAutoFit/>
          </a:bodyPr>
          <a:lstStyle/>
          <a:p>
            <a:pPr defTabSz="914400"/>
            <a:r>
              <a:rPr lang="en-US" sz="1400" dirty="0">
                <a:solidFill>
                  <a:srgbClr val="000000"/>
                </a:solidFill>
                <a:latin typeface="Arial" panose="020B0604020202020204" pitchFamily="34" charset="0"/>
                <a:cs typeface="Arial" panose="020B0604020202020204" pitchFamily="34" charset="0"/>
              </a:rPr>
              <a:t>6</a:t>
            </a:r>
          </a:p>
        </p:txBody>
      </p:sp>
      <p:sp>
        <p:nvSpPr>
          <p:cNvPr id="20" name="TextBox 19"/>
          <p:cNvSpPr txBox="1"/>
          <p:nvPr/>
        </p:nvSpPr>
        <p:spPr>
          <a:xfrm>
            <a:off x="2578038" y="5816298"/>
            <a:ext cx="383438" cy="307777"/>
          </a:xfrm>
          <a:prstGeom prst="rect">
            <a:avLst/>
          </a:prstGeom>
          <a:noFill/>
        </p:spPr>
        <p:txBody>
          <a:bodyPr wrap="none"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12</a:t>
            </a:r>
          </a:p>
        </p:txBody>
      </p:sp>
      <p:sp>
        <p:nvSpPr>
          <p:cNvPr id="21" name="TextBox 20"/>
          <p:cNvSpPr txBox="1"/>
          <p:nvPr/>
        </p:nvSpPr>
        <p:spPr>
          <a:xfrm>
            <a:off x="3228285" y="5816298"/>
            <a:ext cx="383438" cy="307777"/>
          </a:xfrm>
          <a:prstGeom prst="rect">
            <a:avLst/>
          </a:prstGeom>
          <a:noFill/>
        </p:spPr>
        <p:txBody>
          <a:bodyPr wrap="none"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18</a:t>
            </a:r>
          </a:p>
        </p:txBody>
      </p:sp>
      <p:sp>
        <p:nvSpPr>
          <p:cNvPr id="22" name="TextBox 21"/>
          <p:cNvSpPr txBox="1"/>
          <p:nvPr/>
        </p:nvSpPr>
        <p:spPr>
          <a:xfrm>
            <a:off x="3887807" y="5816298"/>
            <a:ext cx="383438" cy="307777"/>
          </a:xfrm>
          <a:prstGeom prst="rect">
            <a:avLst/>
          </a:prstGeom>
          <a:noFill/>
        </p:spPr>
        <p:txBody>
          <a:bodyPr wrap="none"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24</a:t>
            </a:r>
          </a:p>
        </p:txBody>
      </p:sp>
      <p:sp>
        <p:nvSpPr>
          <p:cNvPr id="24" name="TextBox 23"/>
          <p:cNvSpPr txBox="1"/>
          <p:nvPr/>
        </p:nvSpPr>
        <p:spPr>
          <a:xfrm>
            <a:off x="4547664" y="5816298"/>
            <a:ext cx="383438" cy="307777"/>
          </a:xfrm>
          <a:prstGeom prst="rect">
            <a:avLst/>
          </a:prstGeom>
          <a:noFill/>
        </p:spPr>
        <p:txBody>
          <a:bodyPr wrap="none"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30</a:t>
            </a:r>
          </a:p>
        </p:txBody>
      </p:sp>
      <p:sp>
        <p:nvSpPr>
          <p:cNvPr id="32" name="TextBox 31"/>
          <p:cNvSpPr txBox="1"/>
          <p:nvPr/>
        </p:nvSpPr>
        <p:spPr>
          <a:xfrm>
            <a:off x="5205531" y="5816298"/>
            <a:ext cx="383438" cy="307777"/>
          </a:xfrm>
          <a:prstGeom prst="rect">
            <a:avLst/>
          </a:prstGeom>
          <a:noFill/>
        </p:spPr>
        <p:txBody>
          <a:bodyPr wrap="none"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36</a:t>
            </a:r>
          </a:p>
        </p:txBody>
      </p:sp>
      <p:graphicFrame>
        <p:nvGraphicFramePr>
          <p:cNvPr id="36" name="Chart 35">
            <a:extLst>
              <a:ext uri="{FF2B5EF4-FFF2-40B4-BE49-F238E27FC236}">
                <a16:creationId xmlns:a16="http://schemas.microsoft.com/office/drawing/2014/main" id="{7E247A72-DA33-455D-863A-CED09FDC0FB7}"/>
              </a:ext>
            </a:extLst>
          </p:cNvPr>
          <p:cNvGraphicFramePr>
            <a:graphicFrameLocks noGrp="1"/>
          </p:cNvGraphicFramePr>
          <p:nvPr>
            <p:extLst>
              <p:ext uri="{D42A27DB-BD31-4B8C-83A1-F6EECF244321}">
                <p14:modId xmlns:p14="http://schemas.microsoft.com/office/powerpoint/2010/main" val="2401022063"/>
              </p:ext>
            </p:extLst>
          </p:nvPr>
        </p:nvGraphicFramePr>
        <p:xfrm>
          <a:off x="6721559" y="1348563"/>
          <a:ext cx="45720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38" name="TextBox 37"/>
          <p:cNvSpPr txBox="1"/>
          <p:nvPr/>
        </p:nvSpPr>
        <p:spPr>
          <a:xfrm>
            <a:off x="1807040" y="1949481"/>
            <a:ext cx="1920718" cy="830997"/>
          </a:xfrm>
          <a:prstGeom prst="rect">
            <a:avLst/>
          </a:prstGeom>
          <a:noFill/>
        </p:spPr>
        <p:txBody>
          <a:bodyPr wrap="none" rtlCol="0">
            <a:spAutoFit/>
          </a:bodyPr>
          <a:lstStyle/>
          <a:p>
            <a:pPr algn="ctr" defTabSz="914400"/>
            <a:r>
              <a:rPr lang="en-US" sz="1600" b="1" dirty="0">
                <a:solidFill>
                  <a:srgbClr val="000000"/>
                </a:solidFill>
                <a:latin typeface="Arial" panose="020B0604020202020204" pitchFamily="34" charset="0"/>
                <a:cs typeface="Arial" panose="020B0604020202020204" pitchFamily="34" charset="0"/>
              </a:rPr>
              <a:t>Hazard Ratio 0.83</a:t>
            </a:r>
          </a:p>
          <a:p>
            <a:pPr algn="ctr" defTabSz="914400"/>
            <a:r>
              <a:rPr lang="en-US" sz="1600" b="1" dirty="0">
                <a:solidFill>
                  <a:srgbClr val="000000"/>
                </a:solidFill>
                <a:latin typeface="Arial" panose="020B0604020202020204" pitchFamily="34" charset="0"/>
                <a:cs typeface="Arial" panose="020B0604020202020204" pitchFamily="34" charset="0"/>
              </a:rPr>
              <a:t>(95% CI 0.75-0.93)</a:t>
            </a:r>
          </a:p>
          <a:p>
            <a:pPr algn="ctr" defTabSz="914400"/>
            <a:r>
              <a:rPr lang="en-US" sz="1600" b="1" dirty="0">
                <a:solidFill>
                  <a:srgbClr val="000000"/>
                </a:solidFill>
                <a:latin typeface="Arial" panose="020B0604020202020204" pitchFamily="34" charset="0"/>
                <a:cs typeface="Arial" panose="020B0604020202020204" pitchFamily="34" charset="0"/>
              </a:rPr>
              <a:t>P=0.0008</a:t>
            </a:r>
          </a:p>
        </p:txBody>
      </p:sp>
      <p:sp>
        <p:nvSpPr>
          <p:cNvPr id="39" name="Rectangle 38"/>
          <p:cNvSpPr/>
          <p:nvPr/>
        </p:nvSpPr>
        <p:spPr>
          <a:xfrm>
            <a:off x="5333177" y="2148851"/>
            <a:ext cx="838691" cy="369332"/>
          </a:xfrm>
          <a:prstGeom prst="rect">
            <a:avLst/>
          </a:prstGeom>
        </p:spPr>
        <p:txBody>
          <a:bodyPr wrap="none">
            <a:spAutoFit/>
          </a:bodyPr>
          <a:lstStyle/>
          <a:p>
            <a:pPr defTabSz="914400"/>
            <a:r>
              <a:rPr lang="en-US" b="1" dirty="0">
                <a:solidFill>
                  <a:schemeClr val="accent1"/>
                </a:solidFill>
                <a:latin typeface="Arial" panose="020B0604020202020204" pitchFamily="34" charset="0"/>
                <a:ea typeface="Times New Roman" pitchFamily="18" charset="0"/>
                <a:cs typeface="Arial" panose="020B0604020202020204" pitchFamily="34" charset="0"/>
              </a:rPr>
              <a:t>14.4%</a:t>
            </a:r>
            <a:endParaRPr lang="en-US" dirty="0">
              <a:solidFill>
                <a:schemeClr val="accent1"/>
              </a:solidFill>
              <a:latin typeface="Arial" panose="020B0604020202020204" pitchFamily="34" charset="0"/>
              <a:cs typeface="Arial" panose="020B0604020202020204" pitchFamily="34" charset="0"/>
            </a:endParaRPr>
          </a:p>
        </p:txBody>
      </p:sp>
      <p:sp>
        <p:nvSpPr>
          <p:cNvPr id="40" name="Rectangle 39"/>
          <p:cNvSpPr/>
          <p:nvPr/>
        </p:nvSpPr>
        <p:spPr>
          <a:xfrm>
            <a:off x="5332170" y="1469060"/>
            <a:ext cx="838691" cy="369332"/>
          </a:xfrm>
          <a:prstGeom prst="rect">
            <a:avLst/>
          </a:prstGeom>
        </p:spPr>
        <p:txBody>
          <a:bodyPr wrap="none">
            <a:spAutoFit/>
          </a:bodyPr>
          <a:lstStyle/>
          <a:p>
            <a:pPr defTabSz="914400"/>
            <a:r>
              <a:rPr lang="en-US" b="1" dirty="0">
                <a:solidFill>
                  <a:schemeClr val="accent6"/>
                </a:solidFill>
                <a:latin typeface="Arial" panose="020B0604020202020204" pitchFamily="34" charset="0"/>
                <a:ea typeface="Times New Roman" pitchFamily="18" charset="0"/>
                <a:cs typeface="Arial" panose="020B0604020202020204" pitchFamily="34" charset="0"/>
              </a:rPr>
              <a:t>17.1%</a:t>
            </a:r>
            <a:endParaRPr lang="en-US" dirty="0">
              <a:solidFill>
                <a:schemeClr val="accent6"/>
              </a:solidFill>
              <a:latin typeface="Arial" panose="020B0604020202020204" pitchFamily="34" charset="0"/>
              <a:cs typeface="Arial" panose="020B0604020202020204" pitchFamily="34" charset="0"/>
            </a:endParaRPr>
          </a:p>
        </p:txBody>
      </p:sp>
      <p:sp>
        <p:nvSpPr>
          <p:cNvPr id="41" name="TextBox 40"/>
          <p:cNvSpPr txBox="1"/>
          <p:nvPr/>
        </p:nvSpPr>
        <p:spPr>
          <a:xfrm>
            <a:off x="7079486" y="5816298"/>
            <a:ext cx="284052" cy="307777"/>
          </a:xfrm>
          <a:prstGeom prst="rect">
            <a:avLst/>
          </a:prstGeom>
          <a:noFill/>
        </p:spPr>
        <p:txBody>
          <a:bodyPr wrap="none" rtlCol="0">
            <a:spAutoFit/>
          </a:bodyPr>
          <a:lstStyle/>
          <a:p>
            <a:pPr defTabSz="914400"/>
            <a:r>
              <a:rPr lang="en-US" sz="1400" dirty="0">
                <a:solidFill>
                  <a:srgbClr val="000000"/>
                </a:solidFill>
                <a:latin typeface="Arial" panose="020B0604020202020204" pitchFamily="34" charset="0"/>
                <a:cs typeface="Arial" panose="020B0604020202020204" pitchFamily="34" charset="0"/>
              </a:rPr>
              <a:t>0</a:t>
            </a:r>
          </a:p>
        </p:txBody>
      </p:sp>
      <p:sp>
        <p:nvSpPr>
          <p:cNvPr id="42" name="TextBox 41"/>
          <p:cNvSpPr txBox="1"/>
          <p:nvPr/>
        </p:nvSpPr>
        <p:spPr>
          <a:xfrm>
            <a:off x="7730942" y="5816298"/>
            <a:ext cx="284052" cy="307777"/>
          </a:xfrm>
          <a:prstGeom prst="rect">
            <a:avLst/>
          </a:prstGeom>
          <a:noFill/>
        </p:spPr>
        <p:txBody>
          <a:bodyPr wrap="none" rtlCol="0">
            <a:spAutoFit/>
          </a:bodyPr>
          <a:lstStyle/>
          <a:p>
            <a:pPr defTabSz="914400"/>
            <a:r>
              <a:rPr lang="en-US" sz="1400" dirty="0">
                <a:solidFill>
                  <a:srgbClr val="000000"/>
                </a:solidFill>
                <a:latin typeface="Arial" panose="020B0604020202020204" pitchFamily="34" charset="0"/>
                <a:cs typeface="Arial" panose="020B0604020202020204" pitchFamily="34" charset="0"/>
              </a:rPr>
              <a:t>6</a:t>
            </a:r>
          </a:p>
        </p:txBody>
      </p:sp>
      <p:sp>
        <p:nvSpPr>
          <p:cNvPr id="43" name="TextBox 42"/>
          <p:cNvSpPr txBox="1"/>
          <p:nvPr/>
        </p:nvSpPr>
        <p:spPr>
          <a:xfrm>
            <a:off x="8350046" y="5816298"/>
            <a:ext cx="383438" cy="307777"/>
          </a:xfrm>
          <a:prstGeom prst="rect">
            <a:avLst/>
          </a:prstGeom>
          <a:noFill/>
        </p:spPr>
        <p:txBody>
          <a:bodyPr wrap="none"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12</a:t>
            </a:r>
          </a:p>
        </p:txBody>
      </p:sp>
      <p:sp>
        <p:nvSpPr>
          <p:cNvPr id="44" name="TextBox 43"/>
          <p:cNvSpPr txBox="1"/>
          <p:nvPr/>
        </p:nvSpPr>
        <p:spPr>
          <a:xfrm>
            <a:off x="9000293" y="5816298"/>
            <a:ext cx="383438" cy="307777"/>
          </a:xfrm>
          <a:prstGeom prst="rect">
            <a:avLst/>
          </a:prstGeom>
          <a:noFill/>
        </p:spPr>
        <p:txBody>
          <a:bodyPr wrap="none"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18</a:t>
            </a:r>
          </a:p>
        </p:txBody>
      </p:sp>
      <p:sp>
        <p:nvSpPr>
          <p:cNvPr id="45" name="TextBox 44"/>
          <p:cNvSpPr txBox="1"/>
          <p:nvPr/>
        </p:nvSpPr>
        <p:spPr>
          <a:xfrm>
            <a:off x="9659815" y="5816298"/>
            <a:ext cx="383438" cy="307777"/>
          </a:xfrm>
          <a:prstGeom prst="rect">
            <a:avLst/>
          </a:prstGeom>
          <a:noFill/>
        </p:spPr>
        <p:txBody>
          <a:bodyPr wrap="none"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24</a:t>
            </a:r>
          </a:p>
        </p:txBody>
      </p:sp>
      <p:sp>
        <p:nvSpPr>
          <p:cNvPr id="46" name="TextBox 45"/>
          <p:cNvSpPr txBox="1"/>
          <p:nvPr/>
        </p:nvSpPr>
        <p:spPr>
          <a:xfrm>
            <a:off x="10319672" y="5816298"/>
            <a:ext cx="383438" cy="307777"/>
          </a:xfrm>
          <a:prstGeom prst="rect">
            <a:avLst/>
          </a:prstGeom>
          <a:noFill/>
        </p:spPr>
        <p:txBody>
          <a:bodyPr wrap="none"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30</a:t>
            </a:r>
          </a:p>
        </p:txBody>
      </p:sp>
      <p:sp>
        <p:nvSpPr>
          <p:cNvPr id="47" name="TextBox 46"/>
          <p:cNvSpPr txBox="1"/>
          <p:nvPr/>
        </p:nvSpPr>
        <p:spPr>
          <a:xfrm>
            <a:off x="10977539" y="5816298"/>
            <a:ext cx="383438" cy="307777"/>
          </a:xfrm>
          <a:prstGeom prst="rect">
            <a:avLst/>
          </a:prstGeom>
          <a:noFill/>
        </p:spPr>
        <p:txBody>
          <a:bodyPr wrap="none"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36</a:t>
            </a:r>
          </a:p>
        </p:txBody>
      </p:sp>
      <p:sp>
        <p:nvSpPr>
          <p:cNvPr id="48" name="TextBox 47"/>
          <p:cNvSpPr txBox="1"/>
          <p:nvPr/>
        </p:nvSpPr>
        <p:spPr>
          <a:xfrm>
            <a:off x="7690947" y="1949481"/>
            <a:ext cx="1920718" cy="830997"/>
          </a:xfrm>
          <a:prstGeom prst="rect">
            <a:avLst/>
          </a:prstGeom>
          <a:noFill/>
        </p:spPr>
        <p:txBody>
          <a:bodyPr wrap="none" rtlCol="0">
            <a:spAutoFit/>
          </a:bodyPr>
          <a:lstStyle/>
          <a:p>
            <a:pPr algn="ctr" defTabSz="914400"/>
            <a:r>
              <a:rPr lang="en-US" sz="1600" b="1" dirty="0">
                <a:solidFill>
                  <a:srgbClr val="000000"/>
                </a:solidFill>
                <a:latin typeface="Arial" panose="020B0604020202020204" pitchFamily="34" charset="0"/>
                <a:cs typeface="Arial" panose="020B0604020202020204" pitchFamily="34" charset="0"/>
              </a:rPr>
              <a:t>Hazard Ratio 0.87</a:t>
            </a:r>
          </a:p>
          <a:p>
            <a:pPr algn="ctr" defTabSz="914400"/>
            <a:r>
              <a:rPr lang="en-US" sz="1600" b="1" dirty="0">
                <a:solidFill>
                  <a:srgbClr val="000000"/>
                </a:solidFill>
                <a:latin typeface="Arial" panose="020B0604020202020204" pitchFamily="34" charset="0"/>
                <a:cs typeface="Arial" panose="020B0604020202020204" pitchFamily="34" charset="0"/>
              </a:rPr>
              <a:t>(95% CI 0.79-0.96)</a:t>
            </a:r>
          </a:p>
          <a:p>
            <a:pPr algn="ctr" defTabSz="914400"/>
            <a:r>
              <a:rPr lang="en-US" sz="1600" b="1" dirty="0">
                <a:solidFill>
                  <a:srgbClr val="000000"/>
                </a:solidFill>
                <a:latin typeface="Arial" panose="020B0604020202020204" pitchFamily="34" charset="0"/>
                <a:cs typeface="Arial" panose="020B0604020202020204" pitchFamily="34" charset="0"/>
              </a:rPr>
              <a:t>P=0.005</a:t>
            </a:r>
          </a:p>
        </p:txBody>
      </p:sp>
      <p:sp>
        <p:nvSpPr>
          <p:cNvPr id="49" name="Rectangle 48"/>
          <p:cNvSpPr/>
          <p:nvPr/>
        </p:nvSpPr>
        <p:spPr>
          <a:xfrm>
            <a:off x="11105763" y="2939000"/>
            <a:ext cx="825932" cy="369332"/>
          </a:xfrm>
          <a:prstGeom prst="rect">
            <a:avLst/>
          </a:prstGeom>
        </p:spPr>
        <p:txBody>
          <a:bodyPr wrap="none">
            <a:spAutoFit/>
          </a:bodyPr>
          <a:lstStyle/>
          <a:p>
            <a:pPr defTabSz="914400"/>
            <a:r>
              <a:rPr lang="en-US" b="1" dirty="0">
                <a:solidFill>
                  <a:schemeClr val="accent1"/>
                </a:solidFill>
                <a:latin typeface="Arial" panose="020B0604020202020204" pitchFamily="34" charset="0"/>
                <a:ea typeface="Times New Roman" pitchFamily="18" charset="0"/>
                <a:cs typeface="Arial" panose="020B0604020202020204" pitchFamily="34" charset="0"/>
              </a:rPr>
              <a:t>11.4%</a:t>
            </a:r>
            <a:endParaRPr lang="en-US" dirty="0">
              <a:solidFill>
                <a:schemeClr val="accent1"/>
              </a:solidFill>
              <a:latin typeface="Arial" panose="020B0604020202020204" pitchFamily="34" charset="0"/>
              <a:cs typeface="Arial" panose="020B0604020202020204" pitchFamily="34" charset="0"/>
            </a:endParaRPr>
          </a:p>
        </p:txBody>
      </p:sp>
      <p:sp>
        <p:nvSpPr>
          <p:cNvPr id="50" name="Rectangle 49"/>
          <p:cNvSpPr/>
          <p:nvPr/>
        </p:nvSpPr>
        <p:spPr>
          <a:xfrm>
            <a:off x="11104756" y="2378479"/>
            <a:ext cx="838691" cy="369332"/>
          </a:xfrm>
          <a:prstGeom prst="rect">
            <a:avLst/>
          </a:prstGeom>
        </p:spPr>
        <p:txBody>
          <a:bodyPr wrap="none">
            <a:spAutoFit/>
          </a:bodyPr>
          <a:lstStyle/>
          <a:p>
            <a:pPr defTabSz="914400"/>
            <a:r>
              <a:rPr lang="en-US" b="1" dirty="0">
                <a:solidFill>
                  <a:schemeClr val="accent6"/>
                </a:solidFill>
                <a:latin typeface="Arial" panose="020B0604020202020204" pitchFamily="34" charset="0"/>
                <a:ea typeface="Times New Roman" pitchFamily="18" charset="0"/>
                <a:cs typeface="Arial" panose="020B0604020202020204" pitchFamily="34" charset="0"/>
              </a:rPr>
              <a:t>13.0%</a:t>
            </a:r>
            <a:endParaRPr lang="en-US" dirty="0">
              <a:solidFill>
                <a:schemeClr val="accent6"/>
              </a:solidFill>
              <a:latin typeface="Arial" panose="020B0604020202020204" pitchFamily="34" charset="0"/>
              <a:cs typeface="Arial" panose="020B0604020202020204" pitchFamily="34" charset="0"/>
            </a:endParaRPr>
          </a:p>
        </p:txBody>
      </p:sp>
      <p:sp>
        <p:nvSpPr>
          <p:cNvPr id="51" name="TextBox 50"/>
          <p:cNvSpPr txBox="1"/>
          <p:nvPr/>
        </p:nvSpPr>
        <p:spPr>
          <a:xfrm>
            <a:off x="5042564" y="4919400"/>
            <a:ext cx="1709122" cy="369332"/>
          </a:xfrm>
          <a:prstGeom prst="rect">
            <a:avLst/>
          </a:prstGeom>
          <a:noFill/>
        </p:spPr>
        <p:txBody>
          <a:bodyPr wrap="none" rtlCol="0">
            <a:spAutoFit/>
          </a:bodyPr>
          <a:lstStyle/>
          <a:p>
            <a:pPr algn="ctr" defTabSz="914400"/>
            <a:r>
              <a:rPr lang="en-US" b="1" dirty="0">
                <a:solidFill>
                  <a:srgbClr val="000000"/>
                </a:solidFill>
                <a:latin typeface="Arial" panose="020B0604020202020204" pitchFamily="34" charset="0"/>
                <a:cs typeface="Arial" panose="020B0604020202020204" pitchFamily="34" charset="0"/>
              </a:rPr>
              <a:t>P</a:t>
            </a:r>
            <a:r>
              <a:rPr lang="en-US" b="1" baseline="-25000" dirty="0">
                <a:solidFill>
                  <a:srgbClr val="000000"/>
                </a:solidFill>
                <a:latin typeface="Arial" panose="020B0604020202020204" pitchFamily="34" charset="0"/>
                <a:cs typeface="Arial" panose="020B0604020202020204" pitchFamily="34" charset="0"/>
              </a:rPr>
              <a:t>interaction</a:t>
            </a:r>
            <a:r>
              <a:rPr lang="en-US" b="1" dirty="0">
                <a:solidFill>
                  <a:srgbClr val="000000"/>
                </a:solidFill>
                <a:latin typeface="Arial" panose="020B0604020202020204" pitchFamily="34" charset="0"/>
                <a:cs typeface="Arial" panose="020B0604020202020204" pitchFamily="34" charset="0"/>
              </a:rPr>
              <a:t>=0.60</a:t>
            </a:r>
          </a:p>
        </p:txBody>
      </p:sp>
      <p:sp>
        <p:nvSpPr>
          <p:cNvPr id="52" name="TextBox 51"/>
          <p:cNvSpPr txBox="1"/>
          <p:nvPr/>
        </p:nvSpPr>
        <p:spPr>
          <a:xfrm>
            <a:off x="5261637" y="2690640"/>
            <a:ext cx="979756" cy="646331"/>
          </a:xfrm>
          <a:prstGeom prst="rect">
            <a:avLst/>
          </a:prstGeom>
          <a:noFill/>
        </p:spPr>
        <p:txBody>
          <a:bodyPr wrap="none" rtlCol="0">
            <a:spAutoFit/>
          </a:bodyPr>
          <a:lstStyle/>
          <a:p>
            <a:pPr algn="ctr" defTabSz="914400"/>
            <a:r>
              <a:rPr lang="en-US" b="1" dirty="0">
                <a:solidFill>
                  <a:srgbClr val="000000"/>
                </a:solidFill>
                <a:latin typeface="Arial" panose="020B0604020202020204" pitchFamily="34" charset="0"/>
                <a:cs typeface="Arial" panose="020B0604020202020204" pitchFamily="34" charset="0"/>
              </a:rPr>
              <a:t>D 2.7%</a:t>
            </a:r>
          </a:p>
          <a:p>
            <a:pPr algn="ctr" defTabSz="914400"/>
            <a:r>
              <a:rPr lang="en-US" b="1" dirty="0">
                <a:solidFill>
                  <a:srgbClr val="000000"/>
                </a:solidFill>
                <a:latin typeface="Arial" panose="020B0604020202020204" pitchFamily="34" charset="0"/>
                <a:cs typeface="Arial" panose="020B0604020202020204" pitchFamily="34" charset="0"/>
              </a:rPr>
              <a:t>NNT 37</a:t>
            </a:r>
          </a:p>
        </p:txBody>
      </p:sp>
      <p:sp>
        <p:nvSpPr>
          <p:cNvPr id="53" name="TextBox 52"/>
          <p:cNvSpPr txBox="1"/>
          <p:nvPr/>
        </p:nvSpPr>
        <p:spPr>
          <a:xfrm>
            <a:off x="11020900" y="3401877"/>
            <a:ext cx="979756" cy="646331"/>
          </a:xfrm>
          <a:prstGeom prst="rect">
            <a:avLst/>
          </a:prstGeom>
          <a:noFill/>
        </p:spPr>
        <p:txBody>
          <a:bodyPr wrap="none" rtlCol="0">
            <a:spAutoFit/>
          </a:bodyPr>
          <a:lstStyle/>
          <a:p>
            <a:pPr algn="ctr" defTabSz="914400"/>
            <a:r>
              <a:rPr lang="en-US" b="1" dirty="0">
                <a:solidFill>
                  <a:srgbClr val="000000"/>
                </a:solidFill>
                <a:latin typeface="Arial" panose="020B0604020202020204" pitchFamily="34" charset="0"/>
                <a:cs typeface="Arial" panose="020B0604020202020204" pitchFamily="34" charset="0"/>
              </a:rPr>
              <a:t>D 1.6%</a:t>
            </a:r>
            <a:br>
              <a:rPr lang="en-US" b="1" dirty="0">
                <a:solidFill>
                  <a:srgbClr val="000000"/>
                </a:solidFill>
                <a:latin typeface="Arial" panose="020B0604020202020204" pitchFamily="34" charset="0"/>
                <a:cs typeface="Arial" panose="020B0604020202020204" pitchFamily="34" charset="0"/>
              </a:rPr>
            </a:br>
            <a:r>
              <a:rPr lang="en-US" b="1" dirty="0">
                <a:solidFill>
                  <a:srgbClr val="000000"/>
                </a:solidFill>
                <a:latin typeface="Arial" panose="020B0604020202020204" pitchFamily="34" charset="0"/>
                <a:cs typeface="Arial" panose="020B0604020202020204" pitchFamily="34" charset="0"/>
              </a:rPr>
              <a:t>NNT 62</a:t>
            </a:r>
          </a:p>
        </p:txBody>
      </p:sp>
      <p:sp>
        <p:nvSpPr>
          <p:cNvPr id="35" name="Rectangle 34"/>
          <p:cNvSpPr/>
          <p:nvPr/>
        </p:nvSpPr>
        <p:spPr>
          <a:xfrm>
            <a:off x="3055940" y="4218647"/>
            <a:ext cx="1556836" cy="369332"/>
          </a:xfrm>
          <a:prstGeom prst="rect">
            <a:avLst/>
          </a:prstGeom>
        </p:spPr>
        <p:txBody>
          <a:bodyPr wrap="none">
            <a:spAutoFit/>
          </a:bodyPr>
          <a:lstStyle/>
          <a:p>
            <a:pPr defTabSz="914400"/>
            <a:r>
              <a:rPr lang="en-US" b="1" dirty="0">
                <a:solidFill>
                  <a:schemeClr val="accent1"/>
                </a:solidFill>
                <a:latin typeface="Arial" panose="020B0604020202020204" pitchFamily="34" charset="0"/>
                <a:ea typeface="Times New Roman" pitchFamily="18" charset="0"/>
                <a:cs typeface="Arial" panose="020B0604020202020204" pitchFamily="34" charset="0"/>
              </a:rPr>
              <a:t>Evolocumab</a:t>
            </a:r>
            <a:endParaRPr lang="en-US" dirty="0">
              <a:solidFill>
                <a:schemeClr val="accent1"/>
              </a:solidFill>
              <a:latin typeface="Arial" panose="020B0604020202020204" pitchFamily="34" charset="0"/>
              <a:cs typeface="Arial" panose="020B0604020202020204" pitchFamily="34" charset="0"/>
            </a:endParaRPr>
          </a:p>
        </p:txBody>
      </p:sp>
      <p:sp>
        <p:nvSpPr>
          <p:cNvPr id="37" name="Rectangle 36"/>
          <p:cNvSpPr/>
          <p:nvPr/>
        </p:nvSpPr>
        <p:spPr>
          <a:xfrm>
            <a:off x="1797771" y="3454357"/>
            <a:ext cx="1069524" cy="369332"/>
          </a:xfrm>
          <a:prstGeom prst="rect">
            <a:avLst/>
          </a:prstGeom>
        </p:spPr>
        <p:txBody>
          <a:bodyPr wrap="none">
            <a:spAutoFit/>
          </a:bodyPr>
          <a:lstStyle/>
          <a:p>
            <a:pPr defTabSz="914400"/>
            <a:r>
              <a:rPr lang="en-US" b="1" dirty="0">
                <a:solidFill>
                  <a:schemeClr val="accent6"/>
                </a:solidFill>
                <a:latin typeface="Arial" panose="020B0604020202020204" pitchFamily="34" charset="0"/>
                <a:ea typeface="Times New Roman" pitchFamily="18" charset="0"/>
                <a:cs typeface="Arial" panose="020B0604020202020204" pitchFamily="34" charset="0"/>
              </a:rPr>
              <a:t>Placebo</a:t>
            </a:r>
            <a:endParaRPr lang="en-US" dirty="0">
              <a:solidFill>
                <a:schemeClr val="accent6"/>
              </a:solidFill>
              <a:latin typeface="Arial" panose="020B0604020202020204" pitchFamily="34" charset="0"/>
              <a:cs typeface="Arial" panose="020B0604020202020204" pitchFamily="34" charset="0"/>
            </a:endParaRPr>
          </a:p>
        </p:txBody>
      </p:sp>
      <p:sp>
        <p:nvSpPr>
          <p:cNvPr id="55" name="Rectangle 6">
            <a:extLst>
              <a:ext uri="{FF2B5EF4-FFF2-40B4-BE49-F238E27FC236}">
                <a16:creationId xmlns:a16="http://schemas.microsoft.com/office/drawing/2014/main" id="{2D28F4CD-2118-A447-8B39-479B8C674B5C}"/>
              </a:ext>
            </a:extLst>
          </p:cNvPr>
          <p:cNvSpPr/>
          <p:nvPr/>
        </p:nvSpPr>
        <p:spPr>
          <a:xfrm>
            <a:off x="1405231" y="1018406"/>
            <a:ext cx="4376130" cy="369332"/>
          </a:xfrm>
          <a:prstGeom prst="rect">
            <a:avLst/>
          </a:prstGeom>
        </p:spPr>
        <p:txBody>
          <a:bodyPr wrap="square">
            <a:spAutoFit/>
          </a:bodyPr>
          <a:lstStyle/>
          <a:p>
            <a:pPr algn="ctr" defTabSz="914400"/>
            <a:r>
              <a:rPr lang="en-US" b="1" dirty="0">
                <a:solidFill>
                  <a:schemeClr val="accent1"/>
                </a:solidFill>
                <a:latin typeface="Arial" panose="020B0604020202020204" pitchFamily="34" charset="0"/>
                <a:ea typeface="Times New Roman" pitchFamily="18" charset="0"/>
                <a:cs typeface="Arial" panose="020B0604020202020204" pitchFamily="34" charset="0"/>
              </a:rPr>
              <a:t>Patients with diabetes at baseline</a:t>
            </a:r>
            <a:endParaRPr lang="en-US" dirty="0">
              <a:solidFill>
                <a:schemeClr val="accent1"/>
              </a:solidFill>
              <a:latin typeface="Arial" panose="020B0604020202020204" pitchFamily="34" charset="0"/>
              <a:cs typeface="Arial" panose="020B0604020202020204" pitchFamily="34" charset="0"/>
            </a:endParaRPr>
          </a:p>
        </p:txBody>
      </p:sp>
      <p:sp>
        <p:nvSpPr>
          <p:cNvPr id="56" name="Rectangle 29">
            <a:extLst>
              <a:ext uri="{FF2B5EF4-FFF2-40B4-BE49-F238E27FC236}">
                <a16:creationId xmlns:a16="http://schemas.microsoft.com/office/drawing/2014/main" id="{27628B6A-8C2A-9E47-BE2E-1400AF78B113}"/>
              </a:ext>
            </a:extLst>
          </p:cNvPr>
          <p:cNvSpPr/>
          <p:nvPr/>
        </p:nvSpPr>
        <p:spPr>
          <a:xfrm>
            <a:off x="7337811" y="1018406"/>
            <a:ext cx="4271377" cy="369332"/>
          </a:xfrm>
          <a:prstGeom prst="rect">
            <a:avLst/>
          </a:prstGeom>
        </p:spPr>
        <p:txBody>
          <a:bodyPr wrap="square">
            <a:spAutoFit/>
          </a:bodyPr>
          <a:lstStyle/>
          <a:p>
            <a:pPr algn="ctr" defTabSz="914400"/>
            <a:r>
              <a:rPr lang="en-US" b="1" dirty="0">
                <a:solidFill>
                  <a:schemeClr val="accent1"/>
                </a:solidFill>
                <a:latin typeface="Arial" panose="020B0604020202020204" pitchFamily="34" charset="0"/>
                <a:ea typeface="Times New Roman" pitchFamily="18" charset="0"/>
                <a:cs typeface="Arial" panose="020B0604020202020204" pitchFamily="34" charset="0"/>
              </a:rPr>
              <a:t>Patients without diabetes at baseline</a:t>
            </a:r>
            <a:endParaRPr lang="en-US"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8048502"/>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902D5-F956-4C42-8B01-3EBEADBB8820}"/>
              </a:ext>
            </a:extLst>
          </p:cNvPr>
          <p:cNvSpPr>
            <a:spLocks noGrp="1"/>
          </p:cNvSpPr>
          <p:nvPr>
            <p:ph type="title"/>
          </p:nvPr>
        </p:nvSpPr>
        <p:spPr/>
        <p:txBody>
          <a:bodyPr/>
          <a:lstStyle/>
          <a:p>
            <a:r>
              <a:rPr lang="en-US"/>
              <a:t>CV Death, MI, or Stroke based </a:t>
            </a:r>
            <a:br>
              <a:rPr lang="en-US"/>
            </a:br>
            <a:r>
              <a:rPr lang="en-US"/>
              <a:t>on attained LDL in Fourier</a:t>
            </a:r>
            <a:endParaRPr lang="en-US" dirty="0"/>
          </a:p>
        </p:txBody>
      </p:sp>
      <p:sp>
        <p:nvSpPr>
          <p:cNvPr id="5" name="Slide Number Placeholder 4">
            <a:extLst>
              <a:ext uri="{FF2B5EF4-FFF2-40B4-BE49-F238E27FC236}">
                <a16:creationId xmlns:a16="http://schemas.microsoft.com/office/drawing/2014/main" id="{F3C3AD8D-93D7-024E-A6E1-D14AFB031E04}"/>
              </a:ext>
            </a:extLst>
          </p:cNvPr>
          <p:cNvSpPr>
            <a:spLocks noGrp="1"/>
          </p:cNvSpPr>
          <p:nvPr>
            <p:ph type="sldNum" sz="quarter" idx="4"/>
          </p:nvPr>
        </p:nvSpPr>
        <p:spPr/>
        <p:txBody>
          <a:bodyPr/>
          <a:lstStyle/>
          <a:p>
            <a:fld id="{3740FAD4-FC14-DA4B-BE0B-93A27D9EEF48}" type="slidenum">
              <a:rPr lang="es-ES_tradnl" smtClean="0"/>
              <a:pPr/>
              <a:t>69</a:t>
            </a:fld>
            <a:endParaRPr lang="es-ES_tradnl"/>
          </a:p>
        </p:txBody>
      </p:sp>
      <p:sp>
        <p:nvSpPr>
          <p:cNvPr id="14" name="Content Placeholder 13">
            <a:extLst>
              <a:ext uri="{FF2B5EF4-FFF2-40B4-BE49-F238E27FC236}">
                <a16:creationId xmlns:a16="http://schemas.microsoft.com/office/drawing/2014/main" id="{94BEF147-CF11-374A-8D3F-E46E7DABA218}"/>
              </a:ext>
            </a:extLst>
          </p:cNvPr>
          <p:cNvSpPr>
            <a:spLocks noGrp="1"/>
          </p:cNvSpPr>
          <p:nvPr>
            <p:ph sz="quarter" idx="15"/>
          </p:nvPr>
        </p:nvSpPr>
        <p:spPr/>
        <p:txBody>
          <a:bodyPr/>
          <a:lstStyle/>
          <a:p>
            <a:r>
              <a:rPr lang="en-GB" dirty="0"/>
              <a:t>CI, confidence interval; CV, cardiovascular; HR, hazard ratio; LDL, low-density lipoprotein; MI, myocardial infarction</a:t>
            </a:r>
          </a:p>
          <a:p>
            <a:r>
              <a:rPr lang="it-IT" dirty="0"/>
              <a:t>Giugliano RP, et al. </a:t>
            </a:r>
            <a:r>
              <a:rPr lang="it-IT" dirty="0" err="1"/>
              <a:t>Presented</a:t>
            </a:r>
            <a:r>
              <a:rPr lang="it-IT" dirty="0"/>
              <a:t> </a:t>
            </a:r>
            <a:r>
              <a:rPr lang="it-IT" dirty="0" err="1"/>
              <a:t>at</a:t>
            </a:r>
            <a:r>
              <a:rPr lang="it-IT" dirty="0"/>
              <a:t> ESC Congress 2017; Clinical Trial Update I</a:t>
            </a:r>
          </a:p>
        </p:txBody>
      </p:sp>
      <p:sp>
        <p:nvSpPr>
          <p:cNvPr id="28" name="TextBox 27">
            <a:extLst>
              <a:ext uri="{FF2B5EF4-FFF2-40B4-BE49-F238E27FC236}">
                <a16:creationId xmlns:a16="http://schemas.microsoft.com/office/drawing/2014/main" id="{07411079-71BB-AD4D-9AAD-2B75718B8211}"/>
              </a:ext>
            </a:extLst>
          </p:cNvPr>
          <p:cNvSpPr txBox="1"/>
          <p:nvPr/>
        </p:nvSpPr>
        <p:spPr>
          <a:xfrm rot="16200000">
            <a:off x="-123239" y="3241610"/>
            <a:ext cx="3334567" cy="338554"/>
          </a:xfrm>
          <a:prstGeom prst="rect">
            <a:avLst/>
          </a:prstGeom>
          <a:noFill/>
        </p:spPr>
        <p:txBody>
          <a:bodyPr wrap="none" rtlCol="0">
            <a:spAutoFit/>
          </a:bodyPr>
          <a:lstStyle/>
          <a:p>
            <a:r>
              <a:rPr lang="en-GB" sz="1600" b="1" dirty="0">
                <a:latin typeface="Arial" panose="020B0604020202020204" pitchFamily="34" charset="0"/>
                <a:ea typeface="Aileron" charset="0"/>
                <a:cs typeface="Arial" panose="020B0604020202020204" pitchFamily="34" charset="0"/>
              </a:rPr>
              <a:t>Adjusted event rate (probability)</a:t>
            </a:r>
          </a:p>
        </p:txBody>
      </p:sp>
      <p:sp>
        <p:nvSpPr>
          <p:cNvPr id="29" name="TextBox 28">
            <a:extLst>
              <a:ext uri="{FF2B5EF4-FFF2-40B4-BE49-F238E27FC236}">
                <a16:creationId xmlns:a16="http://schemas.microsoft.com/office/drawing/2014/main" id="{DB43C1AB-02D4-934D-81CA-ACA8513618DF}"/>
              </a:ext>
            </a:extLst>
          </p:cNvPr>
          <p:cNvSpPr txBox="1"/>
          <p:nvPr/>
        </p:nvSpPr>
        <p:spPr>
          <a:xfrm>
            <a:off x="4892333" y="6065466"/>
            <a:ext cx="2636940" cy="246221"/>
          </a:xfrm>
          <a:prstGeom prst="rect">
            <a:avLst/>
          </a:prstGeom>
          <a:noFill/>
        </p:spPr>
        <p:txBody>
          <a:bodyPr wrap="none" lIns="0" tIns="0" rIns="0" bIns="0" rtlCol="0">
            <a:spAutoFit/>
          </a:bodyPr>
          <a:lstStyle/>
          <a:p>
            <a:r>
              <a:rPr lang="en-GB" sz="1600" b="1" dirty="0">
                <a:latin typeface="Arial" panose="020B0604020202020204" pitchFamily="34" charset="0"/>
                <a:ea typeface="Aileron" charset="0"/>
                <a:cs typeface="Arial" panose="020B0604020202020204" pitchFamily="34" charset="0"/>
              </a:rPr>
              <a:t>LDL-C (mmol/L) at 1 month</a:t>
            </a:r>
          </a:p>
        </p:txBody>
      </p:sp>
      <p:sp>
        <p:nvSpPr>
          <p:cNvPr id="30" name="TextBox 29">
            <a:extLst>
              <a:ext uri="{FF2B5EF4-FFF2-40B4-BE49-F238E27FC236}">
                <a16:creationId xmlns:a16="http://schemas.microsoft.com/office/drawing/2014/main" id="{D20E0EA3-670B-EB44-A39F-1127E810088B}"/>
              </a:ext>
            </a:extLst>
          </p:cNvPr>
          <p:cNvSpPr txBox="1"/>
          <p:nvPr/>
        </p:nvSpPr>
        <p:spPr>
          <a:xfrm>
            <a:off x="2328873" y="5773130"/>
            <a:ext cx="113814" cy="246221"/>
          </a:xfrm>
          <a:prstGeom prst="rect">
            <a:avLst/>
          </a:prstGeom>
          <a:noFill/>
        </p:spPr>
        <p:txBody>
          <a:bodyPr wrap="none" lIns="0" tIns="0" rIns="0" bIns="0" rtlCol="0">
            <a:spAutoFit/>
          </a:bodyPr>
          <a:lstStyle/>
          <a:p>
            <a:pPr algn="ctr"/>
            <a:r>
              <a:rPr lang="en-GB" sz="1600" dirty="0">
                <a:latin typeface="Arial" panose="020B0604020202020204" pitchFamily="34" charset="0"/>
                <a:ea typeface="Aileron" charset="0"/>
                <a:cs typeface="Arial" panose="020B0604020202020204" pitchFamily="34" charset="0"/>
              </a:rPr>
              <a:t>0</a:t>
            </a:r>
          </a:p>
        </p:txBody>
      </p:sp>
      <p:sp>
        <p:nvSpPr>
          <p:cNvPr id="45" name="TextBox 44">
            <a:extLst>
              <a:ext uri="{FF2B5EF4-FFF2-40B4-BE49-F238E27FC236}">
                <a16:creationId xmlns:a16="http://schemas.microsoft.com/office/drawing/2014/main" id="{AF6A1BF1-A4A6-0949-AF2A-4513562ED0FA}"/>
              </a:ext>
            </a:extLst>
          </p:cNvPr>
          <p:cNvSpPr txBox="1"/>
          <p:nvPr/>
        </p:nvSpPr>
        <p:spPr>
          <a:xfrm>
            <a:off x="8929662" y="5779480"/>
            <a:ext cx="285336" cy="246221"/>
          </a:xfrm>
          <a:prstGeom prst="rect">
            <a:avLst/>
          </a:prstGeom>
          <a:noFill/>
        </p:spPr>
        <p:txBody>
          <a:bodyPr wrap="none" lIns="0" tIns="0" rIns="0" bIns="0" rtlCol="0">
            <a:spAutoFit/>
          </a:bodyPr>
          <a:lstStyle/>
          <a:p>
            <a:pPr algn="ctr"/>
            <a:r>
              <a:rPr lang="en-GB" sz="1600" dirty="0">
                <a:latin typeface="Arial" panose="020B0604020202020204" pitchFamily="34" charset="0"/>
                <a:ea typeface="Aileron" charset="0"/>
                <a:cs typeface="Arial" panose="020B0604020202020204" pitchFamily="34" charset="0"/>
              </a:rPr>
              <a:t>4.0</a:t>
            </a:r>
          </a:p>
        </p:txBody>
      </p:sp>
      <p:cxnSp>
        <p:nvCxnSpPr>
          <p:cNvPr id="46" name="Straight Connector 45">
            <a:extLst>
              <a:ext uri="{FF2B5EF4-FFF2-40B4-BE49-F238E27FC236}">
                <a16:creationId xmlns:a16="http://schemas.microsoft.com/office/drawing/2014/main" id="{DFFAC8D1-57FB-9B41-AD02-EBE1BC31E1E4}"/>
              </a:ext>
            </a:extLst>
          </p:cNvPr>
          <p:cNvCxnSpPr>
            <a:cxnSpLocks/>
          </p:cNvCxnSpPr>
          <p:nvPr/>
        </p:nvCxnSpPr>
        <p:spPr>
          <a:xfrm flipV="1">
            <a:off x="9072107" y="5664914"/>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22F09431-B140-FB42-9D16-F40B745CE1D0}"/>
              </a:ext>
            </a:extLst>
          </p:cNvPr>
          <p:cNvSpPr txBox="1"/>
          <p:nvPr/>
        </p:nvSpPr>
        <p:spPr>
          <a:xfrm>
            <a:off x="9805962" y="5779480"/>
            <a:ext cx="285336" cy="246221"/>
          </a:xfrm>
          <a:prstGeom prst="rect">
            <a:avLst/>
          </a:prstGeom>
          <a:noFill/>
        </p:spPr>
        <p:txBody>
          <a:bodyPr wrap="none" lIns="0" tIns="0" rIns="0" bIns="0" rtlCol="0">
            <a:spAutoFit/>
          </a:bodyPr>
          <a:lstStyle/>
          <a:p>
            <a:pPr algn="ctr"/>
            <a:r>
              <a:rPr lang="en-GB" sz="1600" dirty="0">
                <a:latin typeface="Arial" panose="020B0604020202020204" pitchFamily="34" charset="0"/>
                <a:ea typeface="Aileron" charset="0"/>
                <a:cs typeface="Arial" panose="020B0604020202020204" pitchFamily="34" charset="0"/>
              </a:rPr>
              <a:t>4.5</a:t>
            </a:r>
          </a:p>
        </p:txBody>
      </p:sp>
      <p:cxnSp>
        <p:nvCxnSpPr>
          <p:cNvPr id="48" name="Straight Connector 47">
            <a:extLst>
              <a:ext uri="{FF2B5EF4-FFF2-40B4-BE49-F238E27FC236}">
                <a16:creationId xmlns:a16="http://schemas.microsoft.com/office/drawing/2014/main" id="{7F88D527-523A-6646-AF21-24431A3C5348}"/>
              </a:ext>
            </a:extLst>
          </p:cNvPr>
          <p:cNvCxnSpPr>
            <a:cxnSpLocks/>
          </p:cNvCxnSpPr>
          <p:nvPr/>
        </p:nvCxnSpPr>
        <p:spPr>
          <a:xfrm flipV="1">
            <a:off x="9948407" y="5664914"/>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7EDFB299-C44C-D84A-9076-69657561CC4C}"/>
              </a:ext>
            </a:extLst>
          </p:cNvPr>
          <p:cNvSpPr txBox="1"/>
          <p:nvPr/>
        </p:nvSpPr>
        <p:spPr>
          <a:xfrm>
            <a:off x="1811709" y="5488926"/>
            <a:ext cx="399148" cy="246221"/>
          </a:xfrm>
          <a:prstGeom prst="rect">
            <a:avLst/>
          </a:prstGeom>
          <a:noFill/>
        </p:spPr>
        <p:txBody>
          <a:bodyPr wrap="none" lIns="0" tIns="0" rIns="0" bIns="0" rtlCol="0">
            <a:spAutoFit/>
          </a:bodyPr>
          <a:lstStyle/>
          <a:p>
            <a:pPr algn="r"/>
            <a:r>
              <a:rPr lang="en-GB" sz="1600" dirty="0">
                <a:latin typeface="Arial" panose="020B0604020202020204" pitchFamily="34" charset="0"/>
                <a:ea typeface="Aileron" charset="0"/>
                <a:cs typeface="Arial" panose="020B0604020202020204" pitchFamily="34" charset="0"/>
              </a:rPr>
              <a:t>0.06</a:t>
            </a:r>
          </a:p>
        </p:txBody>
      </p:sp>
      <p:cxnSp>
        <p:nvCxnSpPr>
          <p:cNvPr id="51" name="Straight Connector 50">
            <a:extLst>
              <a:ext uri="{FF2B5EF4-FFF2-40B4-BE49-F238E27FC236}">
                <a16:creationId xmlns:a16="http://schemas.microsoft.com/office/drawing/2014/main" id="{D6033DD5-16F3-6E40-8E2C-B78AB933E505}"/>
              </a:ext>
            </a:extLst>
          </p:cNvPr>
          <p:cNvCxnSpPr>
            <a:cxnSpLocks/>
          </p:cNvCxnSpPr>
          <p:nvPr/>
        </p:nvCxnSpPr>
        <p:spPr>
          <a:xfrm rot="5400000" flipV="1">
            <a:off x="2334759" y="5572820"/>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4" name="TextBox 83">
            <a:extLst>
              <a:ext uri="{FF2B5EF4-FFF2-40B4-BE49-F238E27FC236}">
                <a16:creationId xmlns:a16="http://schemas.microsoft.com/office/drawing/2014/main" id="{7AD68BF1-947F-F744-992F-C73467BE136B}"/>
              </a:ext>
            </a:extLst>
          </p:cNvPr>
          <p:cNvSpPr txBox="1"/>
          <p:nvPr/>
        </p:nvSpPr>
        <p:spPr>
          <a:xfrm>
            <a:off x="8056537" y="5779480"/>
            <a:ext cx="285336" cy="246221"/>
          </a:xfrm>
          <a:prstGeom prst="rect">
            <a:avLst/>
          </a:prstGeom>
          <a:noFill/>
        </p:spPr>
        <p:txBody>
          <a:bodyPr wrap="none" lIns="0" tIns="0" rIns="0" bIns="0" rtlCol="0">
            <a:spAutoFit/>
          </a:bodyPr>
          <a:lstStyle/>
          <a:p>
            <a:pPr algn="ctr"/>
            <a:r>
              <a:rPr lang="en-GB" sz="1600" dirty="0">
                <a:latin typeface="Arial" panose="020B0604020202020204" pitchFamily="34" charset="0"/>
                <a:ea typeface="Aileron" charset="0"/>
                <a:cs typeface="Arial" panose="020B0604020202020204" pitchFamily="34" charset="0"/>
              </a:rPr>
              <a:t>3.5</a:t>
            </a:r>
          </a:p>
        </p:txBody>
      </p:sp>
      <p:cxnSp>
        <p:nvCxnSpPr>
          <p:cNvPr id="85" name="Straight Connector 84">
            <a:extLst>
              <a:ext uri="{FF2B5EF4-FFF2-40B4-BE49-F238E27FC236}">
                <a16:creationId xmlns:a16="http://schemas.microsoft.com/office/drawing/2014/main" id="{297A1A7C-BD95-A347-8282-1D0C6712E781}"/>
              </a:ext>
            </a:extLst>
          </p:cNvPr>
          <p:cNvCxnSpPr>
            <a:cxnSpLocks/>
          </p:cNvCxnSpPr>
          <p:nvPr/>
        </p:nvCxnSpPr>
        <p:spPr>
          <a:xfrm flipV="1">
            <a:off x="8198982" y="5664914"/>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6" name="TextBox 85">
            <a:extLst>
              <a:ext uri="{FF2B5EF4-FFF2-40B4-BE49-F238E27FC236}">
                <a16:creationId xmlns:a16="http://schemas.microsoft.com/office/drawing/2014/main" id="{A8932005-054A-1A47-BC45-C082AAF92084}"/>
              </a:ext>
            </a:extLst>
          </p:cNvPr>
          <p:cNvSpPr txBox="1"/>
          <p:nvPr/>
        </p:nvSpPr>
        <p:spPr>
          <a:xfrm>
            <a:off x="7196112" y="5779480"/>
            <a:ext cx="285336" cy="246221"/>
          </a:xfrm>
          <a:prstGeom prst="rect">
            <a:avLst/>
          </a:prstGeom>
          <a:noFill/>
        </p:spPr>
        <p:txBody>
          <a:bodyPr wrap="none" lIns="0" tIns="0" rIns="0" bIns="0" rtlCol="0">
            <a:spAutoFit/>
          </a:bodyPr>
          <a:lstStyle/>
          <a:p>
            <a:pPr algn="ctr"/>
            <a:r>
              <a:rPr lang="en-GB" sz="1600" dirty="0">
                <a:latin typeface="Arial" panose="020B0604020202020204" pitchFamily="34" charset="0"/>
                <a:ea typeface="Aileron" charset="0"/>
                <a:cs typeface="Arial" panose="020B0604020202020204" pitchFamily="34" charset="0"/>
              </a:rPr>
              <a:t>3.0</a:t>
            </a:r>
          </a:p>
        </p:txBody>
      </p:sp>
      <p:cxnSp>
        <p:nvCxnSpPr>
          <p:cNvPr id="87" name="Straight Connector 86">
            <a:extLst>
              <a:ext uri="{FF2B5EF4-FFF2-40B4-BE49-F238E27FC236}">
                <a16:creationId xmlns:a16="http://schemas.microsoft.com/office/drawing/2014/main" id="{6BCF46CC-724A-5642-95FA-318BDDAF475C}"/>
              </a:ext>
            </a:extLst>
          </p:cNvPr>
          <p:cNvCxnSpPr>
            <a:cxnSpLocks/>
          </p:cNvCxnSpPr>
          <p:nvPr/>
        </p:nvCxnSpPr>
        <p:spPr>
          <a:xfrm flipV="1">
            <a:off x="7338557" y="5664914"/>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8" name="TextBox 87">
            <a:extLst>
              <a:ext uri="{FF2B5EF4-FFF2-40B4-BE49-F238E27FC236}">
                <a16:creationId xmlns:a16="http://schemas.microsoft.com/office/drawing/2014/main" id="{384E2A08-C592-8D43-8412-8E461119AA74}"/>
              </a:ext>
            </a:extLst>
          </p:cNvPr>
          <p:cNvSpPr txBox="1"/>
          <p:nvPr/>
        </p:nvSpPr>
        <p:spPr>
          <a:xfrm>
            <a:off x="6322987" y="5779480"/>
            <a:ext cx="285336" cy="246221"/>
          </a:xfrm>
          <a:prstGeom prst="rect">
            <a:avLst/>
          </a:prstGeom>
          <a:noFill/>
        </p:spPr>
        <p:txBody>
          <a:bodyPr wrap="none" lIns="0" tIns="0" rIns="0" bIns="0" rtlCol="0">
            <a:spAutoFit/>
          </a:bodyPr>
          <a:lstStyle/>
          <a:p>
            <a:pPr algn="ctr"/>
            <a:r>
              <a:rPr lang="en-GB" sz="1600" dirty="0">
                <a:latin typeface="Arial" panose="020B0604020202020204" pitchFamily="34" charset="0"/>
                <a:ea typeface="Aileron" charset="0"/>
                <a:cs typeface="Arial" panose="020B0604020202020204" pitchFamily="34" charset="0"/>
              </a:rPr>
              <a:t>2.5</a:t>
            </a:r>
          </a:p>
        </p:txBody>
      </p:sp>
      <p:cxnSp>
        <p:nvCxnSpPr>
          <p:cNvPr id="89" name="Straight Connector 88">
            <a:extLst>
              <a:ext uri="{FF2B5EF4-FFF2-40B4-BE49-F238E27FC236}">
                <a16:creationId xmlns:a16="http://schemas.microsoft.com/office/drawing/2014/main" id="{7E8F3968-C76C-2D49-829F-6B7B5182D2D7}"/>
              </a:ext>
            </a:extLst>
          </p:cNvPr>
          <p:cNvCxnSpPr>
            <a:cxnSpLocks/>
          </p:cNvCxnSpPr>
          <p:nvPr/>
        </p:nvCxnSpPr>
        <p:spPr>
          <a:xfrm flipV="1">
            <a:off x="6465432" y="5664914"/>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0" name="TextBox 89">
            <a:extLst>
              <a:ext uri="{FF2B5EF4-FFF2-40B4-BE49-F238E27FC236}">
                <a16:creationId xmlns:a16="http://schemas.microsoft.com/office/drawing/2014/main" id="{B58A4DC7-8F69-934A-A305-C6292AD48B4B}"/>
              </a:ext>
            </a:extLst>
          </p:cNvPr>
          <p:cNvSpPr txBox="1"/>
          <p:nvPr/>
        </p:nvSpPr>
        <p:spPr>
          <a:xfrm>
            <a:off x="4586262" y="5779480"/>
            <a:ext cx="285336" cy="246221"/>
          </a:xfrm>
          <a:prstGeom prst="rect">
            <a:avLst/>
          </a:prstGeom>
          <a:noFill/>
        </p:spPr>
        <p:txBody>
          <a:bodyPr wrap="none" lIns="0" tIns="0" rIns="0" bIns="0" rtlCol="0">
            <a:spAutoFit/>
          </a:bodyPr>
          <a:lstStyle/>
          <a:p>
            <a:pPr algn="ctr"/>
            <a:r>
              <a:rPr lang="en-GB" sz="1600" dirty="0">
                <a:latin typeface="Arial" panose="020B0604020202020204" pitchFamily="34" charset="0"/>
                <a:ea typeface="Aileron" charset="0"/>
                <a:cs typeface="Arial" panose="020B0604020202020204" pitchFamily="34" charset="0"/>
              </a:rPr>
              <a:t>1.5</a:t>
            </a:r>
          </a:p>
        </p:txBody>
      </p:sp>
      <p:cxnSp>
        <p:nvCxnSpPr>
          <p:cNvPr id="91" name="Straight Connector 90">
            <a:extLst>
              <a:ext uri="{FF2B5EF4-FFF2-40B4-BE49-F238E27FC236}">
                <a16:creationId xmlns:a16="http://schemas.microsoft.com/office/drawing/2014/main" id="{D8DFA411-E44A-7B43-9C01-7DCDA9708C38}"/>
              </a:ext>
            </a:extLst>
          </p:cNvPr>
          <p:cNvCxnSpPr>
            <a:cxnSpLocks/>
          </p:cNvCxnSpPr>
          <p:nvPr/>
        </p:nvCxnSpPr>
        <p:spPr>
          <a:xfrm flipV="1">
            <a:off x="4728707" y="5664914"/>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2" name="TextBox 91">
            <a:extLst>
              <a:ext uri="{FF2B5EF4-FFF2-40B4-BE49-F238E27FC236}">
                <a16:creationId xmlns:a16="http://schemas.microsoft.com/office/drawing/2014/main" id="{43E0C03A-4505-1C4F-99FD-1C12E3B73E59}"/>
              </a:ext>
            </a:extLst>
          </p:cNvPr>
          <p:cNvSpPr txBox="1"/>
          <p:nvPr/>
        </p:nvSpPr>
        <p:spPr>
          <a:xfrm>
            <a:off x="5453037" y="5779480"/>
            <a:ext cx="285336" cy="246221"/>
          </a:xfrm>
          <a:prstGeom prst="rect">
            <a:avLst/>
          </a:prstGeom>
          <a:noFill/>
        </p:spPr>
        <p:txBody>
          <a:bodyPr wrap="none" lIns="0" tIns="0" rIns="0" bIns="0" rtlCol="0">
            <a:spAutoFit/>
          </a:bodyPr>
          <a:lstStyle/>
          <a:p>
            <a:pPr algn="ctr"/>
            <a:r>
              <a:rPr lang="en-GB" sz="1600" dirty="0">
                <a:latin typeface="Arial" panose="020B0604020202020204" pitchFamily="34" charset="0"/>
                <a:ea typeface="Aileron" charset="0"/>
                <a:cs typeface="Arial" panose="020B0604020202020204" pitchFamily="34" charset="0"/>
              </a:rPr>
              <a:t>2.0</a:t>
            </a:r>
          </a:p>
        </p:txBody>
      </p:sp>
      <p:cxnSp>
        <p:nvCxnSpPr>
          <p:cNvPr id="93" name="Straight Connector 92">
            <a:extLst>
              <a:ext uri="{FF2B5EF4-FFF2-40B4-BE49-F238E27FC236}">
                <a16:creationId xmlns:a16="http://schemas.microsoft.com/office/drawing/2014/main" id="{470D66B1-99E8-7847-B05E-98F2A97F3B9A}"/>
              </a:ext>
            </a:extLst>
          </p:cNvPr>
          <p:cNvCxnSpPr>
            <a:cxnSpLocks/>
          </p:cNvCxnSpPr>
          <p:nvPr/>
        </p:nvCxnSpPr>
        <p:spPr>
          <a:xfrm flipV="1">
            <a:off x="5595482" y="5664914"/>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4" name="TextBox 93">
            <a:extLst>
              <a:ext uri="{FF2B5EF4-FFF2-40B4-BE49-F238E27FC236}">
                <a16:creationId xmlns:a16="http://schemas.microsoft.com/office/drawing/2014/main" id="{3AABBB90-BD7C-794E-A815-F1607C59FF51}"/>
              </a:ext>
            </a:extLst>
          </p:cNvPr>
          <p:cNvSpPr txBox="1"/>
          <p:nvPr/>
        </p:nvSpPr>
        <p:spPr>
          <a:xfrm>
            <a:off x="3716312" y="5779480"/>
            <a:ext cx="285336" cy="246221"/>
          </a:xfrm>
          <a:prstGeom prst="rect">
            <a:avLst/>
          </a:prstGeom>
          <a:noFill/>
        </p:spPr>
        <p:txBody>
          <a:bodyPr wrap="none" lIns="0" tIns="0" rIns="0" bIns="0" rtlCol="0">
            <a:spAutoFit/>
          </a:bodyPr>
          <a:lstStyle/>
          <a:p>
            <a:pPr algn="ctr"/>
            <a:r>
              <a:rPr lang="en-GB" sz="1600" dirty="0">
                <a:latin typeface="Arial" panose="020B0604020202020204" pitchFamily="34" charset="0"/>
                <a:ea typeface="Aileron" charset="0"/>
                <a:cs typeface="Arial" panose="020B0604020202020204" pitchFamily="34" charset="0"/>
              </a:rPr>
              <a:t>1.0</a:t>
            </a:r>
          </a:p>
        </p:txBody>
      </p:sp>
      <p:cxnSp>
        <p:nvCxnSpPr>
          <p:cNvPr id="95" name="Straight Connector 94">
            <a:extLst>
              <a:ext uri="{FF2B5EF4-FFF2-40B4-BE49-F238E27FC236}">
                <a16:creationId xmlns:a16="http://schemas.microsoft.com/office/drawing/2014/main" id="{5461E3E1-C8A2-7F45-8E12-1F758ACCD469}"/>
              </a:ext>
            </a:extLst>
          </p:cNvPr>
          <p:cNvCxnSpPr>
            <a:cxnSpLocks/>
          </p:cNvCxnSpPr>
          <p:nvPr/>
        </p:nvCxnSpPr>
        <p:spPr>
          <a:xfrm flipV="1">
            <a:off x="3858757" y="5664914"/>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449E3B1E-7FA2-E941-B22D-C17180BE8657}"/>
              </a:ext>
            </a:extLst>
          </p:cNvPr>
          <p:cNvSpPr txBox="1"/>
          <p:nvPr/>
        </p:nvSpPr>
        <p:spPr>
          <a:xfrm>
            <a:off x="2852712" y="5779480"/>
            <a:ext cx="285336" cy="246221"/>
          </a:xfrm>
          <a:prstGeom prst="rect">
            <a:avLst/>
          </a:prstGeom>
          <a:noFill/>
        </p:spPr>
        <p:txBody>
          <a:bodyPr wrap="none" lIns="0" tIns="0" rIns="0" bIns="0" rtlCol="0">
            <a:spAutoFit/>
          </a:bodyPr>
          <a:lstStyle/>
          <a:p>
            <a:pPr algn="ctr"/>
            <a:r>
              <a:rPr lang="en-GB" sz="1600" dirty="0">
                <a:latin typeface="Arial" panose="020B0604020202020204" pitchFamily="34" charset="0"/>
                <a:ea typeface="Aileron" charset="0"/>
                <a:cs typeface="Arial" panose="020B0604020202020204" pitchFamily="34" charset="0"/>
              </a:rPr>
              <a:t>0.5</a:t>
            </a:r>
          </a:p>
        </p:txBody>
      </p:sp>
      <p:cxnSp>
        <p:nvCxnSpPr>
          <p:cNvPr id="97" name="Straight Connector 96">
            <a:extLst>
              <a:ext uri="{FF2B5EF4-FFF2-40B4-BE49-F238E27FC236}">
                <a16:creationId xmlns:a16="http://schemas.microsoft.com/office/drawing/2014/main" id="{CAD95386-0C18-7C4C-AB0C-7D036B282CD6}"/>
              </a:ext>
            </a:extLst>
          </p:cNvPr>
          <p:cNvCxnSpPr>
            <a:cxnSpLocks/>
          </p:cNvCxnSpPr>
          <p:nvPr/>
        </p:nvCxnSpPr>
        <p:spPr>
          <a:xfrm flipV="1">
            <a:off x="2995157" y="5664914"/>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8" name="TextBox 97">
            <a:extLst>
              <a:ext uri="{FF2B5EF4-FFF2-40B4-BE49-F238E27FC236}">
                <a16:creationId xmlns:a16="http://schemas.microsoft.com/office/drawing/2014/main" id="{7A3BDD87-6D63-A84B-9E4E-55ECEDD719E6}"/>
              </a:ext>
            </a:extLst>
          </p:cNvPr>
          <p:cNvSpPr txBox="1"/>
          <p:nvPr/>
        </p:nvSpPr>
        <p:spPr>
          <a:xfrm>
            <a:off x="1811709" y="4666601"/>
            <a:ext cx="399148" cy="246221"/>
          </a:xfrm>
          <a:prstGeom prst="rect">
            <a:avLst/>
          </a:prstGeom>
          <a:noFill/>
        </p:spPr>
        <p:txBody>
          <a:bodyPr wrap="none" lIns="0" tIns="0" rIns="0" bIns="0" rtlCol="0">
            <a:spAutoFit/>
          </a:bodyPr>
          <a:lstStyle/>
          <a:p>
            <a:pPr algn="r"/>
            <a:r>
              <a:rPr lang="en-GB" sz="1600" dirty="0">
                <a:latin typeface="Arial" panose="020B0604020202020204" pitchFamily="34" charset="0"/>
                <a:ea typeface="Aileron" charset="0"/>
                <a:cs typeface="Arial" panose="020B0604020202020204" pitchFamily="34" charset="0"/>
              </a:rPr>
              <a:t>0.08</a:t>
            </a:r>
          </a:p>
        </p:txBody>
      </p:sp>
      <p:cxnSp>
        <p:nvCxnSpPr>
          <p:cNvPr id="99" name="Straight Connector 98">
            <a:extLst>
              <a:ext uri="{FF2B5EF4-FFF2-40B4-BE49-F238E27FC236}">
                <a16:creationId xmlns:a16="http://schemas.microsoft.com/office/drawing/2014/main" id="{2351AC4B-90E8-E240-8E25-348B545AA98E}"/>
              </a:ext>
            </a:extLst>
          </p:cNvPr>
          <p:cNvCxnSpPr>
            <a:cxnSpLocks/>
          </p:cNvCxnSpPr>
          <p:nvPr/>
        </p:nvCxnSpPr>
        <p:spPr>
          <a:xfrm rot="5400000" flipV="1">
            <a:off x="2334759" y="4750495"/>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0" name="TextBox 99">
            <a:extLst>
              <a:ext uri="{FF2B5EF4-FFF2-40B4-BE49-F238E27FC236}">
                <a16:creationId xmlns:a16="http://schemas.microsoft.com/office/drawing/2014/main" id="{14E3C764-3F1A-CE4D-8B39-285849791979}"/>
              </a:ext>
            </a:extLst>
          </p:cNvPr>
          <p:cNvSpPr txBox="1"/>
          <p:nvPr/>
        </p:nvSpPr>
        <p:spPr>
          <a:xfrm>
            <a:off x="1811709" y="3844276"/>
            <a:ext cx="399148" cy="246221"/>
          </a:xfrm>
          <a:prstGeom prst="rect">
            <a:avLst/>
          </a:prstGeom>
          <a:noFill/>
        </p:spPr>
        <p:txBody>
          <a:bodyPr wrap="none" lIns="0" tIns="0" rIns="0" bIns="0" rtlCol="0">
            <a:spAutoFit/>
          </a:bodyPr>
          <a:lstStyle/>
          <a:p>
            <a:pPr algn="r"/>
            <a:r>
              <a:rPr lang="en-GB" sz="1600" dirty="0">
                <a:latin typeface="Arial" panose="020B0604020202020204" pitchFamily="34" charset="0"/>
                <a:ea typeface="Aileron" charset="0"/>
                <a:cs typeface="Arial" panose="020B0604020202020204" pitchFamily="34" charset="0"/>
              </a:rPr>
              <a:t>0.10</a:t>
            </a:r>
          </a:p>
        </p:txBody>
      </p:sp>
      <p:cxnSp>
        <p:nvCxnSpPr>
          <p:cNvPr id="101" name="Straight Connector 100">
            <a:extLst>
              <a:ext uri="{FF2B5EF4-FFF2-40B4-BE49-F238E27FC236}">
                <a16:creationId xmlns:a16="http://schemas.microsoft.com/office/drawing/2014/main" id="{B2559E94-39F1-4C4E-AF46-047A61FE6C2D}"/>
              </a:ext>
            </a:extLst>
          </p:cNvPr>
          <p:cNvCxnSpPr>
            <a:cxnSpLocks/>
          </p:cNvCxnSpPr>
          <p:nvPr/>
        </p:nvCxnSpPr>
        <p:spPr>
          <a:xfrm rot="5400000" flipV="1">
            <a:off x="2334759" y="3928170"/>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2" name="TextBox 101">
            <a:extLst>
              <a:ext uri="{FF2B5EF4-FFF2-40B4-BE49-F238E27FC236}">
                <a16:creationId xmlns:a16="http://schemas.microsoft.com/office/drawing/2014/main" id="{12CC6C8C-77AC-3E4C-B96F-B80C6A9FA31B}"/>
              </a:ext>
            </a:extLst>
          </p:cNvPr>
          <p:cNvSpPr txBox="1"/>
          <p:nvPr/>
        </p:nvSpPr>
        <p:spPr>
          <a:xfrm>
            <a:off x="1811709" y="3031476"/>
            <a:ext cx="399148" cy="246221"/>
          </a:xfrm>
          <a:prstGeom prst="rect">
            <a:avLst/>
          </a:prstGeom>
          <a:noFill/>
        </p:spPr>
        <p:txBody>
          <a:bodyPr wrap="none" lIns="0" tIns="0" rIns="0" bIns="0" rtlCol="0">
            <a:spAutoFit/>
          </a:bodyPr>
          <a:lstStyle/>
          <a:p>
            <a:pPr algn="r"/>
            <a:r>
              <a:rPr lang="en-GB" sz="1600" dirty="0">
                <a:latin typeface="Arial" panose="020B0604020202020204" pitchFamily="34" charset="0"/>
                <a:ea typeface="Aileron" charset="0"/>
                <a:cs typeface="Arial" panose="020B0604020202020204" pitchFamily="34" charset="0"/>
              </a:rPr>
              <a:t>0.12</a:t>
            </a:r>
          </a:p>
        </p:txBody>
      </p:sp>
      <p:cxnSp>
        <p:nvCxnSpPr>
          <p:cNvPr id="103" name="Straight Connector 102">
            <a:extLst>
              <a:ext uri="{FF2B5EF4-FFF2-40B4-BE49-F238E27FC236}">
                <a16:creationId xmlns:a16="http://schemas.microsoft.com/office/drawing/2014/main" id="{08FB7E96-3251-404F-9D44-EC477E11DDEA}"/>
              </a:ext>
            </a:extLst>
          </p:cNvPr>
          <p:cNvCxnSpPr>
            <a:cxnSpLocks/>
          </p:cNvCxnSpPr>
          <p:nvPr/>
        </p:nvCxnSpPr>
        <p:spPr>
          <a:xfrm rot="5400000" flipV="1">
            <a:off x="2334759" y="3115370"/>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4" name="TextBox 103">
            <a:extLst>
              <a:ext uri="{FF2B5EF4-FFF2-40B4-BE49-F238E27FC236}">
                <a16:creationId xmlns:a16="http://schemas.microsoft.com/office/drawing/2014/main" id="{73A72EB8-939B-D542-B955-AC8D20F7BB18}"/>
              </a:ext>
            </a:extLst>
          </p:cNvPr>
          <p:cNvSpPr txBox="1"/>
          <p:nvPr/>
        </p:nvSpPr>
        <p:spPr>
          <a:xfrm>
            <a:off x="1811709" y="2212326"/>
            <a:ext cx="399148" cy="246221"/>
          </a:xfrm>
          <a:prstGeom prst="rect">
            <a:avLst/>
          </a:prstGeom>
          <a:noFill/>
        </p:spPr>
        <p:txBody>
          <a:bodyPr wrap="none" lIns="0" tIns="0" rIns="0" bIns="0" rtlCol="0">
            <a:spAutoFit/>
          </a:bodyPr>
          <a:lstStyle/>
          <a:p>
            <a:pPr algn="r"/>
            <a:r>
              <a:rPr lang="en-GB" sz="1600" dirty="0">
                <a:latin typeface="Arial" panose="020B0604020202020204" pitchFamily="34" charset="0"/>
                <a:ea typeface="Aileron" charset="0"/>
                <a:cs typeface="Arial" panose="020B0604020202020204" pitchFamily="34" charset="0"/>
              </a:rPr>
              <a:t>0.14</a:t>
            </a:r>
          </a:p>
        </p:txBody>
      </p:sp>
      <p:cxnSp>
        <p:nvCxnSpPr>
          <p:cNvPr id="105" name="Straight Connector 104">
            <a:extLst>
              <a:ext uri="{FF2B5EF4-FFF2-40B4-BE49-F238E27FC236}">
                <a16:creationId xmlns:a16="http://schemas.microsoft.com/office/drawing/2014/main" id="{36559C14-5D29-9A49-9B8C-DE1A8B0ED34C}"/>
              </a:ext>
            </a:extLst>
          </p:cNvPr>
          <p:cNvCxnSpPr>
            <a:cxnSpLocks/>
          </p:cNvCxnSpPr>
          <p:nvPr/>
        </p:nvCxnSpPr>
        <p:spPr>
          <a:xfrm rot="5400000" flipV="1">
            <a:off x="2334759" y="2296220"/>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7" name="TextBox 106">
            <a:extLst>
              <a:ext uri="{FF2B5EF4-FFF2-40B4-BE49-F238E27FC236}">
                <a16:creationId xmlns:a16="http://schemas.microsoft.com/office/drawing/2014/main" id="{3ED8D70D-63BB-7B4D-98F2-46A3D979DA1E}"/>
              </a:ext>
            </a:extLst>
          </p:cNvPr>
          <p:cNvSpPr txBox="1"/>
          <p:nvPr/>
        </p:nvSpPr>
        <p:spPr>
          <a:xfrm>
            <a:off x="1811709" y="1393176"/>
            <a:ext cx="399148" cy="246221"/>
          </a:xfrm>
          <a:prstGeom prst="rect">
            <a:avLst/>
          </a:prstGeom>
          <a:noFill/>
        </p:spPr>
        <p:txBody>
          <a:bodyPr wrap="none" lIns="0" tIns="0" rIns="0" bIns="0" rtlCol="0">
            <a:spAutoFit/>
          </a:bodyPr>
          <a:lstStyle/>
          <a:p>
            <a:pPr algn="r"/>
            <a:r>
              <a:rPr lang="en-GB" sz="1600" dirty="0">
                <a:latin typeface="Arial" panose="020B0604020202020204" pitchFamily="34" charset="0"/>
                <a:ea typeface="Aileron" charset="0"/>
                <a:cs typeface="Arial" panose="020B0604020202020204" pitchFamily="34" charset="0"/>
              </a:rPr>
              <a:t>0.16</a:t>
            </a:r>
          </a:p>
        </p:txBody>
      </p:sp>
      <p:cxnSp>
        <p:nvCxnSpPr>
          <p:cNvPr id="108" name="Straight Connector 107">
            <a:extLst>
              <a:ext uri="{FF2B5EF4-FFF2-40B4-BE49-F238E27FC236}">
                <a16:creationId xmlns:a16="http://schemas.microsoft.com/office/drawing/2014/main" id="{ACAFB546-43C3-5149-B44F-FB932898308C}"/>
              </a:ext>
            </a:extLst>
          </p:cNvPr>
          <p:cNvCxnSpPr>
            <a:cxnSpLocks/>
          </p:cNvCxnSpPr>
          <p:nvPr/>
        </p:nvCxnSpPr>
        <p:spPr>
          <a:xfrm rot="5400000" flipV="1">
            <a:off x="2334759" y="1477070"/>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07BE9BF0-83F9-AB4D-BAE1-80ABDF7A2E39}"/>
              </a:ext>
            </a:extLst>
          </p:cNvPr>
          <p:cNvCxnSpPr>
            <a:cxnSpLocks/>
          </p:cNvCxnSpPr>
          <p:nvPr/>
        </p:nvCxnSpPr>
        <p:spPr>
          <a:xfrm flipV="1">
            <a:off x="2380339" y="5664914"/>
            <a:ext cx="447" cy="907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10" name="Group 109">
            <a:extLst>
              <a:ext uri="{FF2B5EF4-FFF2-40B4-BE49-F238E27FC236}">
                <a16:creationId xmlns:a16="http://schemas.microsoft.com/office/drawing/2014/main" id="{3203B093-2E07-EC41-86AB-5EB9ACAA65EF}"/>
              </a:ext>
            </a:extLst>
          </p:cNvPr>
          <p:cNvGrpSpPr/>
          <p:nvPr/>
        </p:nvGrpSpPr>
        <p:grpSpPr>
          <a:xfrm>
            <a:off x="2995157" y="1455089"/>
            <a:ext cx="6953697" cy="4208462"/>
            <a:chOff x="2995157" y="5731865"/>
            <a:chExt cx="6953697" cy="90712"/>
          </a:xfrm>
        </p:grpSpPr>
        <p:cxnSp>
          <p:nvCxnSpPr>
            <p:cNvPr id="114" name="Straight Connector 113">
              <a:extLst>
                <a:ext uri="{FF2B5EF4-FFF2-40B4-BE49-F238E27FC236}">
                  <a16:creationId xmlns:a16="http://schemas.microsoft.com/office/drawing/2014/main" id="{482883F7-F1D2-A345-8516-0775BA926A49}"/>
                </a:ext>
              </a:extLst>
            </p:cNvPr>
            <p:cNvCxnSpPr>
              <a:cxnSpLocks/>
            </p:cNvCxnSpPr>
            <p:nvPr/>
          </p:nvCxnSpPr>
          <p:spPr>
            <a:xfrm flipV="1">
              <a:off x="9072107" y="5731865"/>
              <a:ext cx="447" cy="90712"/>
            </a:xfrm>
            <a:prstGeom prst="line">
              <a:avLst/>
            </a:prstGeom>
            <a:ln w="9525">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AF11CF93-242F-8146-AA01-5138DE9E9B91}"/>
                </a:ext>
              </a:extLst>
            </p:cNvPr>
            <p:cNvCxnSpPr>
              <a:cxnSpLocks/>
            </p:cNvCxnSpPr>
            <p:nvPr/>
          </p:nvCxnSpPr>
          <p:spPr>
            <a:xfrm flipV="1">
              <a:off x="9948407" y="5731865"/>
              <a:ext cx="447" cy="90712"/>
            </a:xfrm>
            <a:prstGeom prst="line">
              <a:avLst/>
            </a:prstGeom>
            <a:ln w="9525">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65950FA4-F908-4042-B302-E09CCA670C5B}"/>
                </a:ext>
              </a:extLst>
            </p:cNvPr>
            <p:cNvCxnSpPr>
              <a:cxnSpLocks/>
            </p:cNvCxnSpPr>
            <p:nvPr/>
          </p:nvCxnSpPr>
          <p:spPr>
            <a:xfrm flipV="1">
              <a:off x="8198982" y="5731865"/>
              <a:ext cx="447" cy="90712"/>
            </a:xfrm>
            <a:prstGeom prst="line">
              <a:avLst/>
            </a:prstGeom>
            <a:ln w="9525">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a:extLst>
                <a:ext uri="{FF2B5EF4-FFF2-40B4-BE49-F238E27FC236}">
                  <a16:creationId xmlns:a16="http://schemas.microsoft.com/office/drawing/2014/main" id="{4AAF1693-2CB7-BE4C-ADA1-D8B763C5FEBD}"/>
                </a:ext>
              </a:extLst>
            </p:cNvPr>
            <p:cNvCxnSpPr>
              <a:cxnSpLocks/>
            </p:cNvCxnSpPr>
            <p:nvPr/>
          </p:nvCxnSpPr>
          <p:spPr>
            <a:xfrm flipV="1">
              <a:off x="7338557" y="5731865"/>
              <a:ext cx="447" cy="90712"/>
            </a:xfrm>
            <a:prstGeom prst="line">
              <a:avLst/>
            </a:prstGeom>
            <a:ln w="9525">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4DB61058-07E3-7949-890B-3C0A58162A2F}"/>
                </a:ext>
              </a:extLst>
            </p:cNvPr>
            <p:cNvCxnSpPr>
              <a:cxnSpLocks/>
            </p:cNvCxnSpPr>
            <p:nvPr/>
          </p:nvCxnSpPr>
          <p:spPr>
            <a:xfrm flipV="1">
              <a:off x="6465432" y="5731865"/>
              <a:ext cx="447" cy="90712"/>
            </a:xfrm>
            <a:prstGeom prst="line">
              <a:avLst/>
            </a:prstGeom>
            <a:ln w="9525">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a:extLst>
                <a:ext uri="{FF2B5EF4-FFF2-40B4-BE49-F238E27FC236}">
                  <a16:creationId xmlns:a16="http://schemas.microsoft.com/office/drawing/2014/main" id="{8E8FCABB-ED3D-9A42-9617-DD3801F6E8A3}"/>
                </a:ext>
              </a:extLst>
            </p:cNvPr>
            <p:cNvCxnSpPr>
              <a:cxnSpLocks/>
            </p:cNvCxnSpPr>
            <p:nvPr/>
          </p:nvCxnSpPr>
          <p:spPr>
            <a:xfrm flipV="1">
              <a:off x="4728707" y="5731865"/>
              <a:ext cx="447" cy="90712"/>
            </a:xfrm>
            <a:prstGeom prst="line">
              <a:avLst/>
            </a:prstGeom>
            <a:ln w="9525">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a:extLst>
                <a:ext uri="{FF2B5EF4-FFF2-40B4-BE49-F238E27FC236}">
                  <a16:creationId xmlns:a16="http://schemas.microsoft.com/office/drawing/2014/main" id="{5F8ADF58-5050-7045-AC51-3A1D95623A7B}"/>
                </a:ext>
              </a:extLst>
            </p:cNvPr>
            <p:cNvCxnSpPr>
              <a:cxnSpLocks/>
            </p:cNvCxnSpPr>
            <p:nvPr/>
          </p:nvCxnSpPr>
          <p:spPr>
            <a:xfrm flipV="1">
              <a:off x="5595482" y="5731865"/>
              <a:ext cx="447" cy="90712"/>
            </a:xfrm>
            <a:prstGeom prst="line">
              <a:avLst/>
            </a:prstGeom>
            <a:ln w="9525">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a:extLst>
                <a:ext uri="{FF2B5EF4-FFF2-40B4-BE49-F238E27FC236}">
                  <a16:creationId xmlns:a16="http://schemas.microsoft.com/office/drawing/2014/main" id="{41BB85BA-FF52-A94A-AE54-7395CA349E40}"/>
                </a:ext>
              </a:extLst>
            </p:cNvPr>
            <p:cNvCxnSpPr>
              <a:cxnSpLocks/>
            </p:cNvCxnSpPr>
            <p:nvPr/>
          </p:nvCxnSpPr>
          <p:spPr>
            <a:xfrm flipV="1">
              <a:off x="3858757" y="5731865"/>
              <a:ext cx="447" cy="90712"/>
            </a:xfrm>
            <a:prstGeom prst="line">
              <a:avLst/>
            </a:prstGeom>
            <a:ln w="9525">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a:extLst>
                <a:ext uri="{FF2B5EF4-FFF2-40B4-BE49-F238E27FC236}">
                  <a16:creationId xmlns:a16="http://schemas.microsoft.com/office/drawing/2014/main" id="{7D3D4CA2-6D0A-3D47-932F-86D3C1621264}"/>
                </a:ext>
              </a:extLst>
            </p:cNvPr>
            <p:cNvCxnSpPr>
              <a:cxnSpLocks/>
            </p:cNvCxnSpPr>
            <p:nvPr/>
          </p:nvCxnSpPr>
          <p:spPr>
            <a:xfrm flipV="1">
              <a:off x="2995157" y="5731865"/>
              <a:ext cx="447" cy="90712"/>
            </a:xfrm>
            <a:prstGeom prst="line">
              <a:avLst/>
            </a:prstGeom>
            <a:ln w="9525">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11" name="Group 110">
            <a:extLst>
              <a:ext uri="{FF2B5EF4-FFF2-40B4-BE49-F238E27FC236}">
                <a16:creationId xmlns:a16="http://schemas.microsoft.com/office/drawing/2014/main" id="{F3A32DD5-599D-2347-94A9-9B922D5B447C}"/>
              </a:ext>
            </a:extLst>
          </p:cNvPr>
          <p:cNvGrpSpPr/>
          <p:nvPr/>
        </p:nvGrpSpPr>
        <p:grpSpPr>
          <a:xfrm>
            <a:off x="2378527" y="1522203"/>
            <a:ext cx="7640115" cy="4096197"/>
            <a:chOff x="2378528" y="1681229"/>
            <a:chExt cx="90712" cy="4096197"/>
          </a:xfrm>
        </p:grpSpPr>
        <p:cxnSp>
          <p:nvCxnSpPr>
            <p:cNvPr id="124" name="Straight Connector 123">
              <a:extLst>
                <a:ext uri="{FF2B5EF4-FFF2-40B4-BE49-F238E27FC236}">
                  <a16:creationId xmlns:a16="http://schemas.microsoft.com/office/drawing/2014/main" id="{A21074AB-4876-1646-9252-ABB211BE42FC}"/>
                </a:ext>
              </a:extLst>
            </p:cNvPr>
            <p:cNvCxnSpPr>
              <a:cxnSpLocks/>
            </p:cNvCxnSpPr>
            <p:nvPr/>
          </p:nvCxnSpPr>
          <p:spPr>
            <a:xfrm rot="5400000" flipV="1">
              <a:off x="2423660" y="5731847"/>
              <a:ext cx="447" cy="90712"/>
            </a:xfrm>
            <a:prstGeom prst="line">
              <a:avLst/>
            </a:prstGeom>
            <a:ln w="9525">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a:extLst>
                <a:ext uri="{FF2B5EF4-FFF2-40B4-BE49-F238E27FC236}">
                  <a16:creationId xmlns:a16="http://schemas.microsoft.com/office/drawing/2014/main" id="{2CDCD788-0EDB-DA4A-AD2B-BDE1C203483D}"/>
                </a:ext>
              </a:extLst>
            </p:cNvPr>
            <p:cNvCxnSpPr>
              <a:cxnSpLocks/>
            </p:cNvCxnSpPr>
            <p:nvPr/>
          </p:nvCxnSpPr>
          <p:spPr>
            <a:xfrm rot="5400000" flipV="1">
              <a:off x="2423660" y="4909522"/>
              <a:ext cx="447" cy="90712"/>
            </a:xfrm>
            <a:prstGeom prst="line">
              <a:avLst/>
            </a:prstGeom>
            <a:ln w="9525">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a:extLst>
                <a:ext uri="{FF2B5EF4-FFF2-40B4-BE49-F238E27FC236}">
                  <a16:creationId xmlns:a16="http://schemas.microsoft.com/office/drawing/2014/main" id="{D2200614-78B3-CA4C-A2CA-1F4534288C95}"/>
                </a:ext>
              </a:extLst>
            </p:cNvPr>
            <p:cNvCxnSpPr>
              <a:cxnSpLocks/>
            </p:cNvCxnSpPr>
            <p:nvPr/>
          </p:nvCxnSpPr>
          <p:spPr>
            <a:xfrm rot="5400000" flipV="1">
              <a:off x="2423660" y="4087197"/>
              <a:ext cx="447" cy="90712"/>
            </a:xfrm>
            <a:prstGeom prst="line">
              <a:avLst/>
            </a:prstGeom>
            <a:ln w="9525">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a:extLst>
                <a:ext uri="{FF2B5EF4-FFF2-40B4-BE49-F238E27FC236}">
                  <a16:creationId xmlns:a16="http://schemas.microsoft.com/office/drawing/2014/main" id="{6F7E4364-D41B-2240-ABFC-E235B6250E96}"/>
                </a:ext>
              </a:extLst>
            </p:cNvPr>
            <p:cNvCxnSpPr>
              <a:cxnSpLocks/>
            </p:cNvCxnSpPr>
            <p:nvPr/>
          </p:nvCxnSpPr>
          <p:spPr>
            <a:xfrm rot="5400000" flipV="1">
              <a:off x="2423660" y="3274397"/>
              <a:ext cx="447" cy="90712"/>
            </a:xfrm>
            <a:prstGeom prst="line">
              <a:avLst/>
            </a:prstGeom>
            <a:ln w="9525">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a:extLst>
                <a:ext uri="{FF2B5EF4-FFF2-40B4-BE49-F238E27FC236}">
                  <a16:creationId xmlns:a16="http://schemas.microsoft.com/office/drawing/2014/main" id="{DA51515A-D4BA-5343-95E1-859AF5E104A4}"/>
                </a:ext>
              </a:extLst>
            </p:cNvPr>
            <p:cNvCxnSpPr>
              <a:cxnSpLocks/>
            </p:cNvCxnSpPr>
            <p:nvPr/>
          </p:nvCxnSpPr>
          <p:spPr>
            <a:xfrm rot="5400000" flipV="1">
              <a:off x="2423660" y="2455247"/>
              <a:ext cx="447" cy="90712"/>
            </a:xfrm>
            <a:prstGeom prst="line">
              <a:avLst/>
            </a:prstGeom>
            <a:ln w="9525">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a:extLst>
                <a:ext uri="{FF2B5EF4-FFF2-40B4-BE49-F238E27FC236}">
                  <a16:creationId xmlns:a16="http://schemas.microsoft.com/office/drawing/2014/main" id="{EDDAEB78-9D51-0743-82AD-34476D8ACB8C}"/>
                </a:ext>
              </a:extLst>
            </p:cNvPr>
            <p:cNvCxnSpPr>
              <a:cxnSpLocks/>
            </p:cNvCxnSpPr>
            <p:nvPr/>
          </p:nvCxnSpPr>
          <p:spPr>
            <a:xfrm rot="5400000" flipV="1">
              <a:off x="2423660" y="1636097"/>
              <a:ext cx="447" cy="90712"/>
            </a:xfrm>
            <a:prstGeom prst="line">
              <a:avLst/>
            </a:prstGeom>
            <a:ln w="9525">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grpSp>
      <p:sp>
        <p:nvSpPr>
          <p:cNvPr id="25" name="Rectangle 24">
            <a:extLst>
              <a:ext uri="{FF2B5EF4-FFF2-40B4-BE49-F238E27FC236}">
                <a16:creationId xmlns:a16="http://schemas.microsoft.com/office/drawing/2014/main" id="{98B996A5-F165-2646-9D8F-B0650C21CECA}"/>
              </a:ext>
            </a:extLst>
          </p:cNvPr>
          <p:cNvSpPr/>
          <p:nvPr/>
        </p:nvSpPr>
        <p:spPr>
          <a:xfrm>
            <a:off x="2380339" y="1466574"/>
            <a:ext cx="7638304" cy="4200525"/>
          </a:xfrm>
          <a:prstGeom prst="rect">
            <a:avLst/>
          </a:prstGeom>
          <a:noFill/>
          <a:ln w="12700">
            <a:solidFill>
              <a:schemeClr val="tx1"/>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83" name="Freeform 82">
            <a:extLst>
              <a:ext uri="{FF2B5EF4-FFF2-40B4-BE49-F238E27FC236}">
                <a16:creationId xmlns:a16="http://schemas.microsoft.com/office/drawing/2014/main" id="{2AFF9363-5A59-AD43-94F5-8E4C408E8D79}"/>
              </a:ext>
            </a:extLst>
          </p:cNvPr>
          <p:cNvSpPr/>
          <p:nvPr/>
        </p:nvSpPr>
        <p:spPr>
          <a:xfrm>
            <a:off x="2449002" y="1606164"/>
            <a:ext cx="7498080" cy="2433099"/>
          </a:xfrm>
          <a:custGeom>
            <a:avLst/>
            <a:gdLst>
              <a:gd name="connsiteX0" fmla="*/ 0 w 7498080"/>
              <a:gd name="connsiteY0" fmla="*/ 2433099 h 2433099"/>
              <a:gd name="connsiteX1" fmla="*/ 1089328 w 7498080"/>
              <a:gd name="connsiteY1" fmla="*/ 2154803 h 2433099"/>
              <a:gd name="connsiteX2" fmla="*/ 2615979 w 7498080"/>
              <a:gd name="connsiteY2" fmla="*/ 1765189 h 2433099"/>
              <a:gd name="connsiteX3" fmla="*/ 3991555 w 7498080"/>
              <a:gd name="connsiteY3" fmla="*/ 1375575 h 2433099"/>
              <a:gd name="connsiteX4" fmla="*/ 5295568 w 7498080"/>
              <a:gd name="connsiteY4" fmla="*/ 898497 h 2433099"/>
              <a:gd name="connsiteX5" fmla="*/ 6488264 w 7498080"/>
              <a:gd name="connsiteY5" fmla="*/ 413467 h 2433099"/>
              <a:gd name="connsiteX6" fmla="*/ 7498080 w 7498080"/>
              <a:gd name="connsiteY6" fmla="*/ 0 h 243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98080" h="2433099">
                <a:moveTo>
                  <a:pt x="0" y="2433099"/>
                </a:moveTo>
                <a:lnTo>
                  <a:pt x="1089328" y="2154803"/>
                </a:lnTo>
                <a:lnTo>
                  <a:pt x="2615979" y="1765189"/>
                </a:lnTo>
                <a:cubicBezTo>
                  <a:pt x="3099683" y="1635318"/>
                  <a:pt x="3544957" y="1520024"/>
                  <a:pt x="3991555" y="1375575"/>
                </a:cubicBezTo>
                <a:cubicBezTo>
                  <a:pt x="4438153" y="1231126"/>
                  <a:pt x="4879450" y="1058848"/>
                  <a:pt x="5295568" y="898497"/>
                </a:cubicBezTo>
                <a:cubicBezTo>
                  <a:pt x="5711686" y="738146"/>
                  <a:pt x="6488264" y="413467"/>
                  <a:pt x="6488264" y="413467"/>
                </a:cubicBezTo>
                <a:lnTo>
                  <a:pt x="7498080" y="0"/>
                </a:lnTo>
              </a:path>
            </a:pathLst>
          </a:custGeom>
          <a:noFill/>
          <a:ln w="19050">
            <a:solidFill>
              <a:schemeClr val="tx2"/>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Freeform 105">
            <a:extLst>
              <a:ext uri="{FF2B5EF4-FFF2-40B4-BE49-F238E27FC236}">
                <a16:creationId xmlns:a16="http://schemas.microsoft.com/office/drawing/2014/main" id="{032499DB-6F1B-294E-9B13-8624985DE18E}"/>
              </a:ext>
            </a:extLst>
          </p:cNvPr>
          <p:cNvSpPr/>
          <p:nvPr/>
        </p:nvSpPr>
        <p:spPr>
          <a:xfrm>
            <a:off x="2449002" y="4134678"/>
            <a:ext cx="7513982" cy="1375576"/>
          </a:xfrm>
          <a:custGeom>
            <a:avLst/>
            <a:gdLst>
              <a:gd name="connsiteX0" fmla="*/ 0 w 7513982"/>
              <a:gd name="connsiteY0" fmla="*/ 1375576 h 1375576"/>
              <a:gd name="connsiteX1" fmla="*/ 1272208 w 7513982"/>
              <a:gd name="connsiteY1" fmla="*/ 1152939 h 1375576"/>
              <a:gd name="connsiteX2" fmla="*/ 3339548 w 7513982"/>
              <a:gd name="connsiteY2" fmla="*/ 787179 h 1375576"/>
              <a:gd name="connsiteX3" fmla="*/ 5438692 w 7513982"/>
              <a:gd name="connsiteY3" fmla="*/ 397566 h 1375576"/>
              <a:gd name="connsiteX4" fmla="*/ 6846073 w 7513982"/>
              <a:gd name="connsiteY4" fmla="*/ 135173 h 1375576"/>
              <a:gd name="connsiteX5" fmla="*/ 7513982 w 7513982"/>
              <a:gd name="connsiteY5" fmla="*/ 0 h 1375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3982" h="1375576">
                <a:moveTo>
                  <a:pt x="0" y="1375576"/>
                </a:moveTo>
                <a:lnTo>
                  <a:pt x="1272208" y="1152939"/>
                </a:lnTo>
                <a:lnTo>
                  <a:pt x="3339548" y="787179"/>
                </a:lnTo>
                <a:lnTo>
                  <a:pt x="5438692" y="397566"/>
                </a:lnTo>
                <a:lnTo>
                  <a:pt x="6846073" y="135173"/>
                </a:lnTo>
                <a:cubicBezTo>
                  <a:pt x="7191955" y="68912"/>
                  <a:pt x="7352968" y="34456"/>
                  <a:pt x="7513982" y="0"/>
                </a:cubicBezTo>
              </a:path>
            </a:pathLst>
          </a:custGeom>
          <a:noFill/>
          <a:ln w="19050">
            <a:solidFill>
              <a:schemeClr val="tx2"/>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Freeform 108">
            <a:extLst>
              <a:ext uri="{FF2B5EF4-FFF2-40B4-BE49-F238E27FC236}">
                <a16:creationId xmlns:a16="http://schemas.microsoft.com/office/drawing/2014/main" id="{46C4D6F5-AAA1-E742-BB42-D6FEB98E0948}"/>
              </a:ext>
            </a:extLst>
          </p:cNvPr>
          <p:cNvSpPr/>
          <p:nvPr/>
        </p:nvSpPr>
        <p:spPr>
          <a:xfrm>
            <a:off x="2449002" y="2862470"/>
            <a:ext cx="7506031" cy="1924215"/>
          </a:xfrm>
          <a:custGeom>
            <a:avLst/>
            <a:gdLst>
              <a:gd name="connsiteX0" fmla="*/ 0 w 7506031"/>
              <a:gd name="connsiteY0" fmla="*/ 1924215 h 1924215"/>
              <a:gd name="connsiteX1" fmla="*/ 978010 w 7506031"/>
              <a:gd name="connsiteY1" fmla="*/ 1701579 h 1924215"/>
              <a:gd name="connsiteX2" fmla="*/ 2377440 w 7506031"/>
              <a:gd name="connsiteY2" fmla="*/ 1383527 h 1924215"/>
              <a:gd name="connsiteX3" fmla="*/ 3880236 w 7506031"/>
              <a:gd name="connsiteY3" fmla="*/ 1033669 h 1924215"/>
              <a:gd name="connsiteX4" fmla="*/ 5303520 w 7506031"/>
              <a:gd name="connsiteY4" fmla="*/ 644055 h 1924215"/>
              <a:gd name="connsiteX5" fmla="*/ 6520069 w 7506031"/>
              <a:gd name="connsiteY5" fmla="*/ 286247 h 1924215"/>
              <a:gd name="connsiteX6" fmla="*/ 7506031 w 7506031"/>
              <a:gd name="connsiteY6" fmla="*/ 0 h 192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6031" h="1924215">
                <a:moveTo>
                  <a:pt x="0" y="1924215"/>
                </a:moveTo>
                <a:lnTo>
                  <a:pt x="978010" y="1701579"/>
                </a:lnTo>
                <a:lnTo>
                  <a:pt x="2377440" y="1383527"/>
                </a:lnTo>
                <a:lnTo>
                  <a:pt x="3880236" y="1033669"/>
                </a:lnTo>
                <a:cubicBezTo>
                  <a:pt x="4367916" y="910424"/>
                  <a:pt x="4863548" y="768625"/>
                  <a:pt x="5303520" y="644055"/>
                </a:cubicBezTo>
                <a:cubicBezTo>
                  <a:pt x="5743492" y="519485"/>
                  <a:pt x="6520069" y="286247"/>
                  <a:pt x="6520069" y="286247"/>
                </a:cubicBezTo>
                <a:lnTo>
                  <a:pt x="7506031" y="0"/>
                </a:lnTo>
              </a:path>
            </a:pathLst>
          </a:custGeom>
          <a:noFill/>
          <a:ln w="31750">
            <a:solidFill>
              <a:schemeClr val="accent1"/>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3004" name="TextBox 7">
            <a:extLst>
              <a:ext uri="{FF2B5EF4-FFF2-40B4-BE49-F238E27FC236}">
                <a16:creationId xmlns:a16="http://schemas.microsoft.com/office/drawing/2014/main" id="{62D211BC-F0D4-485D-AB6A-5975A037BCB3}"/>
              </a:ext>
            </a:extLst>
          </p:cNvPr>
          <p:cNvSpPr txBox="1">
            <a:spLocks noChangeArrowheads="1"/>
          </p:cNvSpPr>
          <p:nvPr/>
        </p:nvSpPr>
        <p:spPr bwMode="auto">
          <a:xfrm>
            <a:off x="5971944" y="1914921"/>
            <a:ext cx="200226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it-IT" sz="2100" b="1" dirty="0">
                <a:solidFill>
                  <a:srgbClr val="000000"/>
                </a:solidFill>
              </a:rPr>
              <a:t>P=0.0001</a:t>
            </a:r>
          </a:p>
        </p:txBody>
      </p:sp>
      <p:graphicFrame>
        <p:nvGraphicFramePr>
          <p:cNvPr id="7" name="Table 6">
            <a:extLst>
              <a:ext uri="{FF2B5EF4-FFF2-40B4-BE49-F238E27FC236}">
                <a16:creationId xmlns:a16="http://schemas.microsoft.com/office/drawing/2014/main" id="{DACC35F2-A199-4AFF-B737-B8E6F0446596}"/>
              </a:ext>
            </a:extLst>
          </p:cNvPr>
          <p:cNvGraphicFramePr>
            <a:graphicFrameLocks noGrp="1"/>
          </p:cNvGraphicFramePr>
          <p:nvPr>
            <p:extLst>
              <p:ext uri="{D42A27DB-BD31-4B8C-83A1-F6EECF244321}">
                <p14:modId xmlns:p14="http://schemas.microsoft.com/office/powerpoint/2010/main" val="1617469470"/>
              </p:ext>
            </p:extLst>
          </p:nvPr>
        </p:nvGraphicFramePr>
        <p:xfrm>
          <a:off x="2746292" y="1594515"/>
          <a:ext cx="2224930" cy="1416936"/>
        </p:xfrm>
        <a:graphic>
          <a:graphicData uri="http://schemas.openxmlformats.org/drawingml/2006/table">
            <a:tbl>
              <a:tblPr firstRow="1" bandRow="1">
                <a:tableStyleId>{5C22544A-7EE6-4342-B048-85BDC9FD1C3A}</a:tableStyleId>
              </a:tblPr>
              <a:tblGrid>
                <a:gridCol w="953566">
                  <a:extLst>
                    <a:ext uri="{9D8B030D-6E8A-4147-A177-3AD203B41FA5}">
                      <a16:colId xmlns:a16="http://schemas.microsoft.com/office/drawing/2014/main" val="20000"/>
                    </a:ext>
                  </a:extLst>
                </a:gridCol>
                <a:gridCol w="1271364">
                  <a:extLst>
                    <a:ext uri="{9D8B030D-6E8A-4147-A177-3AD203B41FA5}">
                      <a16:colId xmlns:a16="http://schemas.microsoft.com/office/drawing/2014/main" val="20001"/>
                    </a:ext>
                  </a:extLst>
                </a:gridCol>
              </a:tblGrid>
              <a:tr h="234133">
                <a:tc>
                  <a:txBody>
                    <a:bodyPr/>
                    <a:lstStyle/>
                    <a:p>
                      <a:r>
                        <a:rPr lang="en-US" sz="1100" dirty="0">
                          <a:latin typeface="Arial" panose="020B0604020202020204" pitchFamily="34" charset="0"/>
                          <a:cs typeface="Arial" panose="020B0604020202020204" pitchFamily="34" charset="0"/>
                        </a:rPr>
                        <a:t>LDL-C </a:t>
                      </a:r>
                      <a:r>
                        <a:rPr lang="en-US" sz="900" dirty="0">
                          <a:latin typeface="Arial" panose="020B0604020202020204" pitchFamily="34" charset="0"/>
                          <a:cs typeface="Arial" panose="020B0604020202020204" pitchFamily="34" charset="0"/>
                        </a:rPr>
                        <a:t>(mM)</a:t>
                      </a:r>
                      <a:endParaRPr lang="en-US" sz="900" b="1" dirty="0">
                        <a:latin typeface="Arial" panose="020B0604020202020204" pitchFamily="34" charset="0"/>
                        <a:cs typeface="Arial" panose="020B0604020202020204" pitchFamily="34" charset="0"/>
                      </a:endParaRPr>
                    </a:p>
                  </a:txBody>
                  <a:tcPr marL="68565" marR="68565" marT="34258" marB="3425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a:latin typeface="Arial" panose="020B0604020202020204" pitchFamily="34" charset="0"/>
                          <a:cs typeface="Arial" panose="020B0604020202020204" pitchFamily="34" charset="0"/>
                        </a:rPr>
                        <a:t>Adj HR (95%</a:t>
                      </a:r>
                      <a:r>
                        <a:rPr lang="en-US" sz="1100" kern="1200" baseline="0" dirty="0">
                          <a:latin typeface="Arial" panose="020B0604020202020204" pitchFamily="34" charset="0"/>
                          <a:cs typeface="Arial" panose="020B0604020202020204" pitchFamily="34" charset="0"/>
                        </a:rPr>
                        <a:t> CI)</a:t>
                      </a:r>
                      <a:endParaRPr lang="en-US" sz="1100" b="1" kern="1200" dirty="0">
                        <a:solidFill>
                          <a:schemeClr val="tx1"/>
                        </a:solidFill>
                        <a:latin typeface="Arial" panose="020B0604020202020204" pitchFamily="34" charset="0"/>
                        <a:ea typeface="+mn-ea"/>
                        <a:cs typeface="Arial" panose="020B0604020202020204" pitchFamily="34" charset="0"/>
                      </a:endParaRPr>
                    </a:p>
                  </a:txBody>
                  <a:tcPr marL="68565" marR="68565" marT="34258" marB="34258"/>
                </a:tc>
                <a:extLst>
                  <a:ext uri="{0D108BD9-81ED-4DB2-BD59-A6C34878D82A}">
                    <a16:rowId xmlns:a16="http://schemas.microsoft.com/office/drawing/2014/main" val="10000"/>
                  </a:ext>
                </a:extLst>
              </a:tr>
              <a:tr h="136931">
                <a:tc>
                  <a:txBody>
                    <a:bodyPr/>
                    <a:lstStyle/>
                    <a:p>
                      <a:r>
                        <a:rPr lang="en-US" sz="1100" dirty="0">
                          <a:latin typeface="Arial" panose="020B0604020202020204" pitchFamily="34" charset="0"/>
                          <a:cs typeface="Arial" panose="020B0604020202020204" pitchFamily="34" charset="0"/>
                        </a:rPr>
                        <a:t>&lt;0.5</a:t>
                      </a:r>
                      <a:endParaRPr lang="en-US" sz="1100" b="1" dirty="0">
                        <a:solidFill>
                          <a:schemeClr val="tx1"/>
                        </a:solidFill>
                        <a:latin typeface="Arial" panose="020B0604020202020204" pitchFamily="34" charset="0"/>
                        <a:cs typeface="Arial" panose="020B0604020202020204" pitchFamily="34" charset="0"/>
                      </a:endParaRPr>
                    </a:p>
                  </a:txBody>
                  <a:tcPr marL="68565" marR="68565" marT="34258" marB="3425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a:latin typeface="Arial" panose="020B0604020202020204" pitchFamily="34" charset="0"/>
                          <a:cs typeface="Arial" panose="020B0604020202020204" pitchFamily="34" charset="0"/>
                        </a:rPr>
                        <a:t>0.69 (0.56-0.85)</a:t>
                      </a:r>
                      <a:endParaRPr lang="en-US" sz="1100" b="1" kern="1200" dirty="0">
                        <a:solidFill>
                          <a:schemeClr val="tx1"/>
                        </a:solidFill>
                        <a:latin typeface="Arial" panose="020B0604020202020204" pitchFamily="34" charset="0"/>
                        <a:ea typeface="+mn-ea"/>
                        <a:cs typeface="Arial" panose="020B0604020202020204" pitchFamily="34" charset="0"/>
                      </a:endParaRPr>
                    </a:p>
                  </a:txBody>
                  <a:tcPr marL="68565" marR="68565" marT="34258" marB="34258"/>
                </a:tc>
                <a:extLst>
                  <a:ext uri="{0D108BD9-81ED-4DB2-BD59-A6C34878D82A}">
                    <a16:rowId xmlns:a16="http://schemas.microsoft.com/office/drawing/2014/main" val="10001"/>
                  </a:ext>
                </a:extLst>
              </a:tr>
              <a:tr h="136931">
                <a:tc>
                  <a:txBody>
                    <a:bodyPr/>
                    <a:lstStyle/>
                    <a:p>
                      <a:r>
                        <a:rPr lang="en-US" sz="1100" dirty="0">
                          <a:latin typeface="Arial" panose="020B0604020202020204" pitchFamily="34" charset="0"/>
                          <a:cs typeface="Arial" panose="020B0604020202020204" pitchFamily="34" charset="0"/>
                        </a:rPr>
                        <a:t>0.5-1.3</a:t>
                      </a:r>
                      <a:endParaRPr lang="en-US" sz="1100" b="1" dirty="0">
                        <a:latin typeface="Arial" panose="020B0604020202020204" pitchFamily="34" charset="0"/>
                        <a:cs typeface="Arial" panose="020B0604020202020204" pitchFamily="34" charset="0"/>
                      </a:endParaRPr>
                    </a:p>
                  </a:txBody>
                  <a:tcPr marL="68565" marR="68565" marT="34258" marB="3425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a:latin typeface="Arial" panose="020B0604020202020204" pitchFamily="34" charset="0"/>
                          <a:cs typeface="Arial" panose="020B0604020202020204" pitchFamily="34" charset="0"/>
                        </a:rPr>
                        <a:t>0.75 (0.64-0.86)</a:t>
                      </a:r>
                      <a:endParaRPr lang="en-US" sz="1100" b="1" kern="1200" dirty="0">
                        <a:solidFill>
                          <a:schemeClr val="tx1"/>
                        </a:solidFill>
                        <a:latin typeface="Arial" panose="020B0604020202020204" pitchFamily="34" charset="0"/>
                        <a:ea typeface="+mn-ea"/>
                        <a:cs typeface="Arial" panose="020B0604020202020204" pitchFamily="34" charset="0"/>
                      </a:endParaRPr>
                    </a:p>
                  </a:txBody>
                  <a:tcPr marL="68565" marR="68565" marT="34258" marB="34258"/>
                </a:tc>
                <a:extLst>
                  <a:ext uri="{0D108BD9-81ED-4DB2-BD59-A6C34878D82A}">
                    <a16:rowId xmlns:a16="http://schemas.microsoft.com/office/drawing/2014/main" val="10002"/>
                  </a:ext>
                </a:extLst>
              </a:tr>
              <a:tr h="136931">
                <a:tc>
                  <a:txBody>
                    <a:bodyPr/>
                    <a:lstStyle/>
                    <a:p>
                      <a:r>
                        <a:rPr lang="en-US" sz="1100" dirty="0">
                          <a:latin typeface="Arial" panose="020B0604020202020204" pitchFamily="34" charset="0"/>
                          <a:cs typeface="Arial" panose="020B0604020202020204" pitchFamily="34" charset="0"/>
                        </a:rPr>
                        <a:t>1.3-1.8</a:t>
                      </a:r>
                      <a:endParaRPr lang="en-US" sz="1100" b="1" dirty="0">
                        <a:latin typeface="Arial" panose="020B0604020202020204" pitchFamily="34" charset="0"/>
                        <a:cs typeface="Arial" panose="020B0604020202020204" pitchFamily="34" charset="0"/>
                      </a:endParaRPr>
                    </a:p>
                  </a:txBody>
                  <a:tcPr marL="68565" marR="68565" marT="34258" marB="3425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a:latin typeface="Arial" panose="020B0604020202020204" pitchFamily="34" charset="0"/>
                          <a:cs typeface="Arial" panose="020B0604020202020204" pitchFamily="34" charset="0"/>
                        </a:rPr>
                        <a:t>0.87 (0.73-1.04)</a:t>
                      </a:r>
                      <a:endParaRPr lang="en-US" sz="1100" b="1" kern="1200" dirty="0">
                        <a:solidFill>
                          <a:schemeClr val="tx1"/>
                        </a:solidFill>
                        <a:latin typeface="Arial" panose="020B0604020202020204" pitchFamily="34" charset="0"/>
                        <a:ea typeface="+mn-ea"/>
                        <a:cs typeface="Arial" panose="020B0604020202020204" pitchFamily="34" charset="0"/>
                      </a:endParaRPr>
                    </a:p>
                  </a:txBody>
                  <a:tcPr marL="68565" marR="68565" marT="34258" marB="34258"/>
                </a:tc>
                <a:extLst>
                  <a:ext uri="{0D108BD9-81ED-4DB2-BD59-A6C34878D82A}">
                    <a16:rowId xmlns:a16="http://schemas.microsoft.com/office/drawing/2014/main" val="10003"/>
                  </a:ext>
                </a:extLst>
              </a:tr>
              <a:tr h="136931">
                <a:tc>
                  <a:txBody>
                    <a:bodyPr/>
                    <a:lstStyle/>
                    <a:p>
                      <a:r>
                        <a:rPr lang="en-US" sz="1100" dirty="0">
                          <a:latin typeface="Arial" panose="020B0604020202020204" pitchFamily="34" charset="0"/>
                          <a:cs typeface="Arial" panose="020B0604020202020204" pitchFamily="34" charset="0"/>
                        </a:rPr>
                        <a:t>1.8-2.6</a:t>
                      </a:r>
                      <a:endParaRPr lang="en-US" sz="1100" b="1" dirty="0">
                        <a:latin typeface="Arial" panose="020B0604020202020204" pitchFamily="34" charset="0"/>
                        <a:cs typeface="Arial" panose="020B0604020202020204" pitchFamily="34" charset="0"/>
                      </a:endParaRPr>
                    </a:p>
                  </a:txBody>
                  <a:tcPr marL="68565" marR="68565" marT="34258" marB="3425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a:latin typeface="Arial" panose="020B0604020202020204" pitchFamily="34" charset="0"/>
                          <a:cs typeface="Arial" panose="020B0604020202020204" pitchFamily="34" charset="0"/>
                        </a:rPr>
                        <a:t>0.90 (0.78-1.04)</a:t>
                      </a:r>
                      <a:endParaRPr lang="en-US" sz="1100" b="1" kern="1200" dirty="0">
                        <a:solidFill>
                          <a:schemeClr val="tx1"/>
                        </a:solidFill>
                        <a:latin typeface="Arial" panose="020B0604020202020204" pitchFamily="34" charset="0"/>
                        <a:ea typeface="+mn-ea"/>
                        <a:cs typeface="Arial" panose="020B0604020202020204" pitchFamily="34" charset="0"/>
                      </a:endParaRPr>
                    </a:p>
                  </a:txBody>
                  <a:tcPr marL="68565" marR="68565" marT="34258" marB="34258"/>
                </a:tc>
                <a:extLst>
                  <a:ext uri="{0D108BD9-81ED-4DB2-BD59-A6C34878D82A}">
                    <a16:rowId xmlns:a16="http://schemas.microsoft.com/office/drawing/2014/main" val="10004"/>
                  </a:ext>
                </a:extLst>
              </a:tr>
              <a:tr h="136931">
                <a:tc>
                  <a:txBody>
                    <a:bodyPr/>
                    <a:lstStyle/>
                    <a:p>
                      <a:r>
                        <a:rPr lang="en-US" sz="1100" u="none" dirty="0">
                          <a:latin typeface="Arial" panose="020B0604020202020204" pitchFamily="34" charset="0"/>
                          <a:cs typeface="Arial" panose="020B0604020202020204" pitchFamily="34" charset="0"/>
                        </a:rPr>
                        <a:t>≥ 2.6</a:t>
                      </a:r>
                      <a:endParaRPr lang="en-US" sz="1100" b="1" u="sng" dirty="0">
                        <a:latin typeface="Arial" panose="020B0604020202020204" pitchFamily="34" charset="0"/>
                        <a:cs typeface="Arial" panose="020B0604020202020204" pitchFamily="34" charset="0"/>
                      </a:endParaRPr>
                    </a:p>
                  </a:txBody>
                  <a:tcPr marL="68565" marR="68565" marT="34258" marB="34258"/>
                </a:tc>
                <a:tc>
                  <a:txBody>
                    <a:bodyPr/>
                    <a:lstStyle/>
                    <a:p>
                      <a:r>
                        <a:rPr lang="en-US" sz="1100" dirty="0">
                          <a:latin typeface="Arial" panose="020B0604020202020204" pitchFamily="34" charset="0"/>
                          <a:cs typeface="Arial" panose="020B0604020202020204" pitchFamily="34" charset="0"/>
                        </a:rPr>
                        <a:t>referent</a:t>
                      </a:r>
                      <a:endParaRPr lang="en-US" sz="1100" b="1" dirty="0">
                        <a:latin typeface="Arial" panose="020B0604020202020204" pitchFamily="34" charset="0"/>
                        <a:cs typeface="Arial" panose="020B0604020202020204" pitchFamily="34" charset="0"/>
                      </a:endParaRPr>
                    </a:p>
                  </a:txBody>
                  <a:tcPr marL="68565" marR="68565" marT="34258" marB="34258"/>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20811933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0" name="Google Shape;150;p4"/>
          <p:cNvSpPr txBox="1">
            <a:spLocks noGrp="1"/>
          </p:cNvSpPr>
          <p:nvPr>
            <p:ph sz="quarter" idx="12"/>
          </p:nvPr>
        </p:nvSpPr>
        <p:spPr/>
        <p:txBody>
          <a:bodyPr/>
          <a:lstStyle/>
          <a:p>
            <a:pPr marL="0" lvl="0" indent="0" algn="ctr">
              <a:buNone/>
            </a:pPr>
            <a:r>
              <a:rPr lang="en-US" dirty="0"/>
              <a:t>‘The results from the UDGP have given little hope thus far that the degenerative complications of diabetes are preventable by simple control of blood sugar…..</a:t>
            </a:r>
          </a:p>
          <a:p>
            <a:pPr marL="0" lvl="0" indent="0" algn="ctr">
              <a:buNone/>
            </a:pPr>
            <a:r>
              <a:rPr lang="en-US" dirty="0"/>
              <a:t>…..neither insulin nor </a:t>
            </a:r>
            <a:r>
              <a:rPr lang="en-US" dirty="0" err="1"/>
              <a:t>hypoglycaemic</a:t>
            </a:r>
            <a:r>
              <a:rPr lang="en-US" dirty="0"/>
              <a:t> agents gave greater protection….than diet alone’</a:t>
            </a:r>
          </a:p>
        </p:txBody>
      </p:sp>
      <p:sp>
        <p:nvSpPr>
          <p:cNvPr id="149" name="Google Shape;149;p4"/>
          <p:cNvSpPr txBox="1">
            <a:spLocks noGrp="1"/>
          </p:cNvSpPr>
          <p:nvPr>
            <p:ph type="title"/>
          </p:nvPr>
        </p:nvSpPr>
        <p:spPr/>
        <p:txBody>
          <a:bodyPr/>
          <a:lstStyle/>
          <a:p>
            <a:pPr lvl="0"/>
            <a:r>
              <a:rPr lang="en-US"/>
              <a:t>Effects of Hypoglycaemic Agents on Vascular Complications in Patients with Adult Onset Diabetes</a:t>
            </a:r>
          </a:p>
        </p:txBody>
      </p:sp>
      <p:sp>
        <p:nvSpPr>
          <p:cNvPr id="151" name="Google Shape;151;p4"/>
          <p:cNvSpPr txBox="1">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100" b="0" i="0" u="none" strike="noStrike" kern="1200" cap="none" spc="0" normalizeH="0" baseline="0" noProof="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22" name="Content Placeholder 21">
            <a:extLst>
              <a:ext uri="{FF2B5EF4-FFF2-40B4-BE49-F238E27FC236}">
                <a16:creationId xmlns:a16="http://schemas.microsoft.com/office/drawing/2014/main" id="{604C9F7B-BD87-854C-A510-25BA6F3A0589}"/>
              </a:ext>
            </a:extLst>
          </p:cNvPr>
          <p:cNvSpPr>
            <a:spLocks noGrp="1"/>
          </p:cNvSpPr>
          <p:nvPr>
            <p:ph sz="quarter" idx="15"/>
          </p:nvPr>
        </p:nvSpPr>
        <p:spPr/>
        <p:txBody>
          <a:bodyPr/>
          <a:lstStyle/>
          <a:p>
            <a:r>
              <a:rPr lang="en-US" dirty="0">
                <a:sym typeface="Calibri"/>
              </a:rPr>
              <a:t>Goldner MG, JAMA. 1971;218:1400-10</a:t>
            </a:r>
            <a:endParaRPr lang="en-US" dirty="0"/>
          </a:p>
        </p:txBody>
      </p:sp>
    </p:spTree>
    <p:extLst>
      <p:ext uri="{BB962C8B-B14F-4D97-AF65-F5344CB8AC3E}">
        <p14:creationId xmlns:p14="http://schemas.microsoft.com/office/powerpoint/2010/main" val="2866791038"/>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t>Evolocumab: Evidence of Lag Effect for MACE</a:t>
            </a:r>
            <a:endParaRPr lang="en-US" dirty="0"/>
          </a:p>
        </p:txBody>
      </p:sp>
      <p:sp>
        <p:nvSpPr>
          <p:cNvPr id="11" name="Slide Number Placeholder 10">
            <a:extLst>
              <a:ext uri="{FF2B5EF4-FFF2-40B4-BE49-F238E27FC236}">
                <a16:creationId xmlns:a16="http://schemas.microsoft.com/office/drawing/2014/main" id="{43F950CE-D051-A040-8710-B92B84C6279F}"/>
              </a:ext>
            </a:extLst>
          </p:cNvPr>
          <p:cNvSpPr>
            <a:spLocks noGrp="1"/>
          </p:cNvSpPr>
          <p:nvPr>
            <p:ph type="sldNum" sz="quarter" idx="4"/>
          </p:nvPr>
        </p:nvSpPr>
        <p:spPr/>
        <p:txBody>
          <a:bodyPr/>
          <a:lstStyle/>
          <a:p>
            <a:fld id="{39677761-6DDB-401A-98A2-092195DC01E3}" type="slidenum">
              <a:rPr lang="es-ES_tradnl" smtClean="0"/>
              <a:pPr/>
              <a:t>70</a:t>
            </a:fld>
            <a:endParaRPr lang="es-ES_tradnl"/>
          </a:p>
        </p:txBody>
      </p:sp>
      <p:sp>
        <p:nvSpPr>
          <p:cNvPr id="17" name="Content Placeholder 16">
            <a:extLst>
              <a:ext uri="{FF2B5EF4-FFF2-40B4-BE49-F238E27FC236}">
                <a16:creationId xmlns:a16="http://schemas.microsoft.com/office/drawing/2014/main" id="{9FA98E35-3EF4-8D45-A2F4-709CCAB9989A}"/>
              </a:ext>
            </a:extLst>
          </p:cNvPr>
          <p:cNvSpPr>
            <a:spLocks noGrp="1"/>
          </p:cNvSpPr>
          <p:nvPr>
            <p:ph sz="quarter" idx="15"/>
          </p:nvPr>
        </p:nvSpPr>
        <p:spPr>
          <a:xfrm>
            <a:off x="620183" y="6356351"/>
            <a:ext cx="10876417" cy="365125"/>
          </a:xfrm>
        </p:spPr>
        <p:txBody>
          <a:bodyPr/>
          <a:lstStyle/>
          <a:p>
            <a:r>
              <a:rPr lang="en-GB" noProof="0" dirty="0"/>
              <a:t>CI, confidence interval; CV, cardiovascular; HR, hazard ratio</a:t>
            </a:r>
            <a:r>
              <a:rPr lang="en-GB" dirty="0"/>
              <a:t>; MACE, major adverse cardiovascular events; MI, myocardial infarction;</a:t>
            </a:r>
            <a:r>
              <a:rPr lang="en-GB" noProof="0" dirty="0"/>
              <a:t> RRR, relative risk reduction</a:t>
            </a:r>
          </a:p>
          <a:p>
            <a:r>
              <a:rPr lang="en-GB" noProof="0" dirty="0"/>
              <a:t>Adapted from </a:t>
            </a:r>
            <a:r>
              <a:rPr lang="en-GB" noProof="0" dirty="0" err="1"/>
              <a:t>Sabatine</a:t>
            </a:r>
            <a:r>
              <a:rPr lang="en-GB" noProof="0" dirty="0"/>
              <a:t> MS, et al. N </a:t>
            </a:r>
            <a:r>
              <a:rPr lang="en-GB" noProof="0" dirty="0" err="1"/>
              <a:t>Engl</a:t>
            </a:r>
            <a:r>
              <a:rPr lang="en-GB" noProof="0" dirty="0"/>
              <a:t> J Med. 2017;376:1713-22</a:t>
            </a:r>
            <a:endParaRPr lang="en-GB" dirty="0"/>
          </a:p>
        </p:txBody>
      </p:sp>
      <p:sp>
        <p:nvSpPr>
          <p:cNvPr id="2" name="TextBox 1">
            <a:extLst>
              <a:ext uri="{FF2B5EF4-FFF2-40B4-BE49-F238E27FC236}">
                <a16:creationId xmlns:a16="http://schemas.microsoft.com/office/drawing/2014/main" id="{0DF39AC0-BC9E-4FFA-AB4E-C413F4476BB9}"/>
              </a:ext>
            </a:extLst>
          </p:cNvPr>
          <p:cNvSpPr txBox="1"/>
          <p:nvPr/>
        </p:nvSpPr>
        <p:spPr>
          <a:xfrm rot="16200000">
            <a:off x="4824722" y="3206920"/>
            <a:ext cx="3230627"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a:ea typeface="+mn-ea"/>
                <a:cs typeface="+mn-cs"/>
              </a:rPr>
              <a:t>CV death, MI, stroke</a:t>
            </a:r>
          </a:p>
        </p:txBody>
      </p:sp>
      <p:sp>
        <p:nvSpPr>
          <p:cNvPr id="4" name="TextBox 3">
            <a:extLst>
              <a:ext uri="{FF2B5EF4-FFF2-40B4-BE49-F238E27FC236}">
                <a16:creationId xmlns:a16="http://schemas.microsoft.com/office/drawing/2014/main" id="{24B94EE2-04EC-4119-823C-179B7349414B}"/>
              </a:ext>
            </a:extLst>
          </p:cNvPr>
          <p:cNvSpPr txBox="1"/>
          <p:nvPr/>
        </p:nvSpPr>
        <p:spPr>
          <a:xfrm>
            <a:off x="4610165" y="5894117"/>
            <a:ext cx="3821986"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Months from </a:t>
            </a:r>
            <a:r>
              <a:rPr kumimoji="0" lang="en-US" sz="1600" b="1" i="0" u="none" strike="noStrike" kern="1200" cap="none" spc="0" normalizeH="0" baseline="0" noProof="0" dirty="0" err="1">
                <a:ln>
                  <a:noFill/>
                </a:ln>
                <a:solidFill>
                  <a:srgbClr val="000000"/>
                </a:solidFill>
                <a:effectLst/>
                <a:uLnTx/>
                <a:uFillTx/>
                <a:latin typeface="Arial"/>
                <a:ea typeface="+mn-ea"/>
                <a:cs typeface="+mn-cs"/>
              </a:rPr>
              <a:t>Randomisation</a:t>
            </a:r>
            <a:endParaRPr kumimoji="0" lang="en-US" sz="1600" b="1" i="0" u="none" strike="noStrike" kern="1200" cap="none" spc="0" normalizeH="0" baseline="0" noProof="0" dirty="0">
              <a:ln>
                <a:noFill/>
              </a:ln>
              <a:solidFill>
                <a:srgbClr val="000000"/>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FEC30DF8-07EA-D646-91B7-6A75C9F2911C}"/>
              </a:ext>
            </a:extLst>
          </p:cNvPr>
          <p:cNvSpPr/>
          <p:nvPr/>
        </p:nvSpPr>
        <p:spPr>
          <a:xfrm>
            <a:off x="4226714" y="4731394"/>
            <a:ext cx="1556836" cy="369332"/>
          </a:xfrm>
          <a:prstGeom prst="rect">
            <a:avLst/>
          </a:prstGeom>
        </p:spPr>
        <p:txBody>
          <a:bodyPr wrap="none">
            <a:spAutoFit/>
          </a:bodyPr>
          <a:lstStyle/>
          <a:p>
            <a:pPr defTabSz="914400"/>
            <a:r>
              <a:rPr lang="en-US" b="1" dirty="0">
                <a:solidFill>
                  <a:schemeClr val="accent1"/>
                </a:solidFill>
                <a:latin typeface="Arial" panose="020B0604020202020204" pitchFamily="34" charset="0"/>
                <a:ea typeface="Times New Roman" pitchFamily="18" charset="0"/>
                <a:cs typeface="Arial" panose="020B0604020202020204" pitchFamily="34" charset="0"/>
              </a:rPr>
              <a:t>Evolocumab</a:t>
            </a:r>
            <a:endParaRPr lang="en-US" dirty="0">
              <a:solidFill>
                <a:schemeClr val="accent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AB49A7E9-2EB9-0E4D-A576-B5B5C0E74DDC}"/>
              </a:ext>
            </a:extLst>
          </p:cNvPr>
          <p:cNvSpPr txBox="1"/>
          <p:nvPr/>
        </p:nvSpPr>
        <p:spPr>
          <a:xfrm rot="16200000">
            <a:off x="-123293" y="3206920"/>
            <a:ext cx="3230627"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a:ea typeface="+mn-ea"/>
                <a:cs typeface="+mn-cs"/>
              </a:rPr>
              <a:t>CV death, MI, stroke</a:t>
            </a:r>
          </a:p>
        </p:txBody>
      </p:sp>
      <p:sp>
        <p:nvSpPr>
          <p:cNvPr id="20" name="Rectangle 19">
            <a:extLst>
              <a:ext uri="{FF2B5EF4-FFF2-40B4-BE49-F238E27FC236}">
                <a16:creationId xmlns:a16="http://schemas.microsoft.com/office/drawing/2014/main" id="{DA448852-1B4E-A046-A163-EE245F6B4CCA}"/>
              </a:ext>
            </a:extLst>
          </p:cNvPr>
          <p:cNvSpPr/>
          <p:nvPr/>
        </p:nvSpPr>
        <p:spPr>
          <a:xfrm>
            <a:off x="3466139" y="3663171"/>
            <a:ext cx="1069524" cy="369332"/>
          </a:xfrm>
          <a:prstGeom prst="rect">
            <a:avLst/>
          </a:prstGeom>
        </p:spPr>
        <p:txBody>
          <a:bodyPr wrap="none">
            <a:spAutoFit/>
          </a:bodyPr>
          <a:lstStyle/>
          <a:p>
            <a:pPr defTabSz="914400"/>
            <a:r>
              <a:rPr lang="en-US" b="1" dirty="0">
                <a:solidFill>
                  <a:schemeClr val="accent6"/>
                </a:solidFill>
                <a:latin typeface="Arial" panose="020B0604020202020204" pitchFamily="34" charset="0"/>
                <a:ea typeface="Times New Roman" pitchFamily="18" charset="0"/>
                <a:cs typeface="Arial" panose="020B0604020202020204" pitchFamily="34" charset="0"/>
              </a:rPr>
              <a:t>Placebo</a:t>
            </a:r>
            <a:endParaRPr lang="en-US" dirty="0">
              <a:solidFill>
                <a:schemeClr val="accent6"/>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0981E3A5-88E3-274C-8F05-B1E96B181437}"/>
              </a:ext>
            </a:extLst>
          </p:cNvPr>
          <p:cNvSpPr txBox="1"/>
          <p:nvPr/>
        </p:nvSpPr>
        <p:spPr>
          <a:xfrm>
            <a:off x="2456519" y="1308547"/>
            <a:ext cx="2978223" cy="938719"/>
          </a:xfrm>
          <a:prstGeom prst="rect">
            <a:avLst/>
          </a:prstGeom>
          <a:noFill/>
        </p:spPr>
        <p:txBody>
          <a:bodyPr wrap="square" rtlCol="0">
            <a:spAutoFit/>
          </a:bodyPr>
          <a:lstStyle/>
          <a:p>
            <a:pPr algn="ctr" defTabSz="914400">
              <a:spcAft>
                <a:spcPts val="600"/>
              </a:spcAft>
            </a:pPr>
            <a:r>
              <a:rPr lang="en-US" b="1" dirty="0">
                <a:solidFill>
                  <a:srgbClr val="000000"/>
                </a:solidFill>
                <a:latin typeface="Arial" panose="020B0604020202020204" pitchFamily="34" charset="0"/>
                <a:cs typeface="Arial" panose="020B0604020202020204" pitchFamily="34" charset="0"/>
              </a:rPr>
              <a:t>16% RRR</a:t>
            </a:r>
          </a:p>
          <a:p>
            <a:pPr algn="ctr" defTabSz="914400"/>
            <a:r>
              <a:rPr lang="en-US" sz="1600" b="1" dirty="0">
                <a:solidFill>
                  <a:srgbClr val="000000"/>
                </a:solidFill>
                <a:latin typeface="Arial" panose="020B0604020202020204" pitchFamily="34" charset="0"/>
                <a:cs typeface="Arial" panose="020B0604020202020204" pitchFamily="34" charset="0"/>
              </a:rPr>
              <a:t>HR 0.84 (95% CI 0.74-0.96)</a:t>
            </a:r>
          </a:p>
          <a:p>
            <a:pPr algn="ctr" defTabSz="914400"/>
            <a:r>
              <a:rPr lang="en-US" sz="1600" b="1" dirty="0">
                <a:solidFill>
                  <a:srgbClr val="000000"/>
                </a:solidFill>
                <a:latin typeface="Arial" panose="020B0604020202020204" pitchFamily="34" charset="0"/>
                <a:cs typeface="Arial" panose="020B0604020202020204" pitchFamily="34" charset="0"/>
              </a:rPr>
              <a:t>P=0.008</a:t>
            </a:r>
          </a:p>
        </p:txBody>
      </p:sp>
      <p:sp>
        <p:nvSpPr>
          <p:cNvPr id="22" name="TextBox 21">
            <a:extLst>
              <a:ext uri="{FF2B5EF4-FFF2-40B4-BE49-F238E27FC236}">
                <a16:creationId xmlns:a16="http://schemas.microsoft.com/office/drawing/2014/main" id="{3B7A588F-02A2-C940-98A6-9DC412E26FF0}"/>
              </a:ext>
            </a:extLst>
          </p:cNvPr>
          <p:cNvSpPr txBox="1"/>
          <p:nvPr/>
        </p:nvSpPr>
        <p:spPr>
          <a:xfrm>
            <a:off x="7259255" y="1308547"/>
            <a:ext cx="2978223" cy="938719"/>
          </a:xfrm>
          <a:prstGeom prst="rect">
            <a:avLst/>
          </a:prstGeom>
          <a:noFill/>
        </p:spPr>
        <p:txBody>
          <a:bodyPr wrap="square" rtlCol="0">
            <a:spAutoFit/>
          </a:bodyPr>
          <a:lstStyle/>
          <a:p>
            <a:pPr algn="ctr" defTabSz="914400">
              <a:spcAft>
                <a:spcPts val="600"/>
              </a:spcAft>
            </a:pPr>
            <a:r>
              <a:rPr lang="en-US" b="1" dirty="0">
                <a:solidFill>
                  <a:srgbClr val="000000"/>
                </a:solidFill>
                <a:latin typeface="Arial" panose="020B0604020202020204" pitchFamily="34" charset="0"/>
                <a:cs typeface="Arial" panose="020B0604020202020204" pitchFamily="34" charset="0"/>
              </a:rPr>
              <a:t>25% RRR</a:t>
            </a:r>
          </a:p>
          <a:p>
            <a:pPr algn="ctr" defTabSz="914400"/>
            <a:r>
              <a:rPr lang="en-US" sz="1600" b="1" dirty="0">
                <a:solidFill>
                  <a:srgbClr val="000000"/>
                </a:solidFill>
                <a:latin typeface="Arial" panose="020B0604020202020204" pitchFamily="34" charset="0"/>
                <a:cs typeface="Arial" panose="020B0604020202020204" pitchFamily="34" charset="0"/>
              </a:rPr>
              <a:t>HR 0.75 (95% CI 0.66-0.85)</a:t>
            </a:r>
          </a:p>
          <a:p>
            <a:pPr algn="ctr" defTabSz="914400"/>
            <a:r>
              <a:rPr lang="en-US" sz="1600" b="1" dirty="0">
                <a:solidFill>
                  <a:srgbClr val="000000"/>
                </a:solidFill>
                <a:latin typeface="Arial" panose="020B0604020202020204" pitchFamily="34" charset="0"/>
                <a:cs typeface="Arial" panose="020B0604020202020204" pitchFamily="34" charset="0"/>
              </a:rPr>
              <a:t>P=0.00001</a:t>
            </a:r>
          </a:p>
        </p:txBody>
      </p:sp>
      <p:sp>
        <p:nvSpPr>
          <p:cNvPr id="23" name="TextBox 22">
            <a:extLst>
              <a:ext uri="{FF2B5EF4-FFF2-40B4-BE49-F238E27FC236}">
                <a16:creationId xmlns:a16="http://schemas.microsoft.com/office/drawing/2014/main" id="{5429E08E-0163-7B4B-ACD0-5D3E14D33FAE}"/>
              </a:ext>
            </a:extLst>
          </p:cNvPr>
          <p:cNvSpPr txBox="1"/>
          <p:nvPr/>
        </p:nvSpPr>
        <p:spPr>
          <a:xfrm>
            <a:off x="1759696" y="1073382"/>
            <a:ext cx="259686"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8%</a:t>
            </a:r>
          </a:p>
        </p:txBody>
      </p:sp>
      <p:cxnSp>
        <p:nvCxnSpPr>
          <p:cNvPr id="24" name="Straight Connector 23">
            <a:extLst>
              <a:ext uri="{FF2B5EF4-FFF2-40B4-BE49-F238E27FC236}">
                <a16:creationId xmlns:a16="http://schemas.microsoft.com/office/drawing/2014/main" id="{45D57391-DA49-8B49-B6E1-48D407A5F980}"/>
              </a:ext>
            </a:extLst>
          </p:cNvPr>
          <p:cNvCxnSpPr>
            <a:cxnSpLocks/>
          </p:cNvCxnSpPr>
          <p:nvPr/>
        </p:nvCxnSpPr>
        <p:spPr>
          <a:xfrm>
            <a:off x="2096310" y="5529054"/>
            <a:ext cx="3542849" cy="1"/>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4852A8E8-7423-8648-AFCC-BA1EE57473CB}"/>
              </a:ext>
            </a:extLst>
          </p:cNvPr>
          <p:cNvCxnSpPr>
            <a:cxnSpLocks/>
          </p:cNvCxnSpPr>
          <p:nvPr/>
        </p:nvCxnSpPr>
        <p:spPr>
          <a:xfrm rot="5400000" flipV="1">
            <a:off x="2141443" y="4401248"/>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7C2894F4-EFA7-DB42-958D-F8DDB056C777}"/>
              </a:ext>
            </a:extLst>
          </p:cNvPr>
          <p:cNvCxnSpPr>
            <a:cxnSpLocks/>
          </p:cNvCxnSpPr>
          <p:nvPr/>
        </p:nvCxnSpPr>
        <p:spPr>
          <a:xfrm rot="5400000" flipV="1">
            <a:off x="2141444" y="3318574"/>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7FE974D4-04B3-9F4E-BEB8-568C6FFDEEFA}"/>
              </a:ext>
            </a:extLst>
          </p:cNvPr>
          <p:cNvCxnSpPr>
            <a:cxnSpLocks/>
          </p:cNvCxnSpPr>
          <p:nvPr/>
        </p:nvCxnSpPr>
        <p:spPr>
          <a:xfrm rot="5400000" flipV="1">
            <a:off x="2141445" y="2232725"/>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B3C97897-9CAC-CF4E-A30E-2C4418E82E4E}"/>
              </a:ext>
            </a:extLst>
          </p:cNvPr>
          <p:cNvCxnSpPr>
            <a:cxnSpLocks/>
          </p:cNvCxnSpPr>
          <p:nvPr/>
        </p:nvCxnSpPr>
        <p:spPr>
          <a:xfrm rot="5400000" flipV="1">
            <a:off x="2141446" y="1140526"/>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F9DD03B5-9254-DD4D-AF09-D0A4366FF3EE}"/>
              </a:ext>
            </a:extLst>
          </p:cNvPr>
          <p:cNvSpPr txBox="1"/>
          <p:nvPr/>
        </p:nvSpPr>
        <p:spPr>
          <a:xfrm>
            <a:off x="1759696" y="2167243"/>
            <a:ext cx="259686"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6%</a:t>
            </a:r>
          </a:p>
        </p:txBody>
      </p:sp>
      <p:sp>
        <p:nvSpPr>
          <p:cNvPr id="30" name="TextBox 29">
            <a:extLst>
              <a:ext uri="{FF2B5EF4-FFF2-40B4-BE49-F238E27FC236}">
                <a16:creationId xmlns:a16="http://schemas.microsoft.com/office/drawing/2014/main" id="{03F133B5-0DA7-A14C-996F-F8D96ED5ABDC}"/>
              </a:ext>
            </a:extLst>
          </p:cNvPr>
          <p:cNvSpPr txBox="1"/>
          <p:nvPr/>
        </p:nvSpPr>
        <p:spPr>
          <a:xfrm>
            <a:off x="1759696" y="3252559"/>
            <a:ext cx="259686"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4%</a:t>
            </a:r>
          </a:p>
        </p:txBody>
      </p:sp>
      <p:sp>
        <p:nvSpPr>
          <p:cNvPr id="31" name="TextBox 30">
            <a:extLst>
              <a:ext uri="{FF2B5EF4-FFF2-40B4-BE49-F238E27FC236}">
                <a16:creationId xmlns:a16="http://schemas.microsoft.com/office/drawing/2014/main" id="{1B5B6D6A-FD69-E545-B42D-5C1F75EC9517}"/>
              </a:ext>
            </a:extLst>
          </p:cNvPr>
          <p:cNvSpPr txBox="1"/>
          <p:nvPr/>
        </p:nvSpPr>
        <p:spPr>
          <a:xfrm>
            <a:off x="1759696" y="4337875"/>
            <a:ext cx="259686"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2%</a:t>
            </a:r>
          </a:p>
        </p:txBody>
      </p:sp>
      <p:sp>
        <p:nvSpPr>
          <p:cNvPr id="32" name="TextBox 31">
            <a:extLst>
              <a:ext uri="{FF2B5EF4-FFF2-40B4-BE49-F238E27FC236}">
                <a16:creationId xmlns:a16="http://schemas.microsoft.com/office/drawing/2014/main" id="{032ADEDD-BB0E-B842-8D6F-E07DB0A1F357}"/>
              </a:ext>
            </a:extLst>
          </p:cNvPr>
          <p:cNvSpPr txBox="1"/>
          <p:nvPr/>
        </p:nvSpPr>
        <p:spPr>
          <a:xfrm>
            <a:off x="1759696" y="5436425"/>
            <a:ext cx="259686"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0%</a:t>
            </a:r>
          </a:p>
        </p:txBody>
      </p:sp>
      <p:cxnSp>
        <p:nvCxnSpPr>
          <p:cNvPr id="34" name="Straight Connector 33">
            <a:extLst>
              <a:ext uri="{FF2B5EF4-FFF2-40B4-BE49-F238E27FC236}">
                <a16:creationId xmlns:a16="http://schemas.microsoft.com/office/drawing/2014/main" id="{51A2FAF3-3CB9-FB46-A8E3-F9262BB56257}"/>
              </a:ext>
            </a:extLst>
          </p:cNvPr>
          <p:cNvCxnSpPr>
            <a:cxnSpLocks/>
          </p:cNvCxnSpPr>
          <p:nvPr/>
        </p:nvCxnSpPr>
        <p:spPr>
          <a:xfrm flipV="1">
            <a:off x="3043143" y="5525198"/>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DD5E086E-BBA1-6E40-8A77-37912B5C078C}"/>
              </a:ext>
            </a:extLst>
          </p:cNvPr>
          <p:cNvCxnSpPr>
            <a:cxnSpLocks/>
          </p:cNvCxnSpPr>
          <p:nvPr/>
        </p:nvCxnSpPr>
        <p:spPr>
          <a:xfrm flipV="1">
            <a:off x="2189068" y="1174750"/>
            <a:ext cx="0" cy="4441161"/>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94C961CE-391A-B54B-A781-A75B19146A1A}"/>
              </a:ext>
            </a:extLst>
          </p:cNvPr>
          <p:cNvSpPr txBox="1"/>
          <p:nvPr/>
        </p:nvSpPr>
        <p:spPr>
          <a:xfrm>
            <a:off x="2138297" y="5684075"/>
            <a:ext cx="99386"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0</a:t>
            </a:r>
          </a:p>
        </p:txBody>
      </p:sp>
      <p:sp>
        <p:nvSpPr>
          <p:cNvPr id="39" name="TextBox 38">
            <a:extLst>
              <a:ext uri="{FF2B5EF4-FFF2-40B4-BE49-F238E27FC236}">
                <a16:creationId xmlns:a16="http://schemas.microsoft.com/office/drawing/2014/main" id="{BFE9878D-860F-4A46-B5D5-AC21513AA6C4}"/>
              </a:ext>
            </a:extLst>
          </p:cNvPr>
          <p:cNvSpPr txBox="1"/>
          <p:nvPr/>
        </p:nvSpPr>
        <p:spPr>
          <a:xfrm>
            <a:off x="3010442" y="5684075"/>
            <a:ext cx="99386"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3</a:t>
            </a:r>
          </a:p>
        </p:txBody>
      </p:sp>
      <p:cxnSp>
        <p:nvCxnSpPr>
          <p:cNvPr id="41" name="Straight Connector 40">
            <a:extLst>
              <a:ext uri="{FF2B5EF4-FFF2-40B4-BE49-F238E27FC236}">
                <a16:creationId xmlns:a16="http://schemas.microsoft.com/office/drawing/2014/main" id="{7B5E48C9-1764-0B49-B004-B9934724C5B9}"/>
              </a:ext>
            </a:extLst>
          </p:cNvPr>
          <p:cNvCxnSpPr>
            <a:cxnSpLocks/>
          </p:cNvCxnSpPr>
          <p:nvPr/>
        </p:nvCxnSpPr>
        <p:spPr>
          <a:xfrm flipV="1">
            <a:off x="3913093" y="5525198"/>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B55D2398-A95E-4C4A-BB85-D7D57254F27B}"/>
              </a:ext>
            </a:extLst>
          </p:cNvPr>
          <p:cNvSpPr txBox="1"/>
          <p:nvPr/>
        </p:nvSpPr>
        <p:spPr>
          <a:xfrm>
            <a:off x="3861965" y="5684075"/>
            <a:ext cx="99386"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6</a:t>
            </a:r>
          </a:p>
        </p:txBody>
      </p:sp>
      <p:cxnSp>
        <p:nvCxnSpPr>
          <p:cNvPr id="43" name="Straight Connector 42">
            <a:extLst>
              <a:ext uri="{FF2B5EF4-FFF2-40B4-BE49-F238E27FC236}">
                <a16:creationId xmlns:a16="http://schemas.microsoft.com/office/drawing/2014/main" id="{61C2E909-FC10-BA44-B6AE-BFAE10FAFB5A}"/>
              </a:ext>
            </a:extLst>
          </p:cNvPr>
          <p:cNvCxnSpPr>
            <a:cxnSpLocks/>
          </p:cNvCxnSpPr>
          <p:nvPr/>
        </p:nvCxnSpPr>
        <p:spPr>
          <a:xfrm flipV="1">
            <a:off x="4776693" y="5525198"/>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A3954DD0-66EA-C64F-9BD1-A9330E593BA2}"/>
              </a:ext>
            </a:extLst>
          </p:cNvPr>
          <p:cNvSpPr txBox="1"/>
          <p:nvPr/>
        </p:nvSpPr>
        <p:spPr>
          <a:xfrm>
            <a:off x="4722390" y="5684075"/>
            <a:ext cx="99386"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9</a:t>
            </a:r>
          </a:p>
        </p:txBody>
      </p:sp>
      <p:cxnSp>
        <p:nvCxnSpPr>
          <p:cNvPr id="45" name="Straight Connector 44">
            <a:extLst>
              <a:ext uri="{FF2B5EF4-FFF2-40B4-BE49-F238E27FC236}">
                <a16:creationId xmlns:a16="http://schemas.microsoft.com/office/drawing/2014/main" id="{17F907DB-054B-9C4F-98E1-B2F5916EDDEF}"/>
              </a:ext>
            </a:extLst>
          </p:cNvPr>
          <p:cNvCxnSpPr>
            <a:cxnSpLocks/>
          </p:cNvCxnSpPr>
          <p:nvPr/>
        </p:nvCxnSpPr>
        <p:spPr>
          <a:xfrm flipV="1">
            <a:off x="5630768" y="5525198"/>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BD14A293-5896-574B-A938-F7B49CFDB3B7}"/>
              </a:ext>
            </a:extLst>
          </p:cNvPr>
          <p:cNvSpPr txBox="1"/>
          <p:nvPr/>
        </p:nvSpPr>
        <p:spPr>
          <a:xfrm>
            <a:off x="5514072" y="5684075"/>
            <a:ext cx="198773"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12</a:t>
            </a:r>
          </a:p>
        </p:txBody>
      </p:sp>
      <p:sp>
        <p:nvSpPr>
          <p:cNvPr id="47" name="Rectangle 46">
            <a:extLst>
              <a:ext uri="{FF2B5EF4-FFF2-40B4-BE49-F238E27FC236}">
                <a16:creationId xmlns:a16="http://schemas.microsoft.com/office/drawing/2014/main" id="{9519DA90-FECE-2041-B188-4AD52C35A184}"/>
              </a:ext>
            </a:extLst>
          </p:cNvPr>
          <p:cNvSpPr/>
          <p:nvPr/>
        </p:nvSpPr>
        <p:spPr>
          <a:xfrm>
            <a:off x="8123597" y="4731394"/>
            <a:ext cx="1556836" cy="369332"/>
          </a:xfrm>
          <a:prstGeom prst="rect">
            <a:avLst/>
          </a:prstGeom>
        </p:spPr>
        <p:txBody>
          <a:bodyPr wrap="none">
            <a:spAutoFit/>
          </a:bodyPr>
          <a:lstStyle/>
          <a:p>
            <a:pPr defTabSz="914400"/>
            <a:r>
              <a:rPr lang="en-US" b="1" dirty="0">
                <a:solidFill>
                  <a:schemeClr val="accent1"/>
                </a:solidFill>
                <a:latin typeface="Arial" panose="020B0604020202020204" pitchFamily="34" charset="0"/>
                <a:ea typeface="Times New Roman" pitchFamily="18" charset="0"/>
                <a:cs typeface="Arial" panose="020B0604020202020204" pitchFamily="34" charset="0"/>
              </a:rPr>
              <a:t>Evolocumab</a:t>
            </a:r>
            <a:endParaRPr lang="en-US" dirty="0">
              <a:solidFill>
                <a:schemeClr val="accent1"/>
              </a:solidFill>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94B79335-349C-C946-AD6A-153EB7EBD5A6}"/>
              </a:ext>
            </a:extLst>
          </p:cNvPr>
          <p:cNvSpPr/>
          <p:nvPr/>
        </p:nvSpPr>
        <p:spPr>
          <a:xfrm>
            <a:off x="7606960" y="3395330"/>
            <a:ext cx="1069524" cy="369332"/>
          </a:xfrm>
          <a:prstGeom prst="rect">
            <a:avLst/>
          </a:prstGeom>
        </p:spPr>
        <p:txBody>
          <a:bodyPr wrap="none">
            <a:spAutoFit/>
          </a:bodyPr>
          <a:lstStyle/>
          <a:p>
            <a:pPr defTabSz="914400"/>
            <a:r>
              <a:rPr lang="en-US" b="1" dirty="0">
                <a:solidFill>
                  <a:schemeClr val="accent6"/>
                </a:solidFill>
                <a:latin typeface="Arial" panose="020B0604020202020204" pitchFamily="34" charset="0"/>
                <a:ea typeface="Times New Roman" pitchFamily="18" charset="0"/>
                <a:cs typeface="Arial" panose="020B0604020202020204" pitchFamily="34" charset="0"/>
              </a:rPr>
              <a:t>Placebo</a:t>
            </a:r>
            <a:endParaRPr lang="en-US" dirty="0">
              <a:solidFill>
                <a:schemeClr val="accent6"/>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2EE51C10-BFBB-AC4A-A070-BA0839931CDE}"/>
              </a:ext>
            </a:extLst>
          </p:cNvPr>
          <p:cNvSpPr txBox="1"/>
          <p:nvPr/>
        </p:nvSpPr>
        <p:spPr>
          <a:xfrm>
            <a:off x="6639345" y="1073382"/>
            <a:ext cx="259686"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8%</a:t>
            </a:r>
          </a:p>
        </p:txBody>
      </p:sp>
      <p:cxnSp>
        <p:nvCxnSpPr>
          <p:cNvPr id="50" name="Straight Connector 49">
            <a:extLst>
              <a:ext uri="{FF2B5EF4-FFF2-40B4-BE49-F238E27FC236}">
                <a16:creationId xmlns:a16="http://schemas.microsoft.com/office/drawing/2014/main" id="{AFED90FA-D873-604C-A954-BEDD9FE8D332}"/>
              </a:ext>
            </a:extLst>
          </p:cNvPr>
          <p:cNvCxnSpPr>
            <a:cxnSpLocks/>
          </p:cNvCxnSpPr>
          <p:nvPr/>
        </p:nvCxnSpPr>
        <p:spPr>
          <a:xfrm>
            <a:off x="6975959" y="5529054"/>
            <a:ext cx="3542849" cy="1"/>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17323059-D78E-E748-97F6-C64D63505774}"/>
              </a:ext>
            </a:extLst>
          </p:cNvPr>
          <p:cNvCxnSpPr>
            <a:cxnSpLocks/>
          </p:cNvCxnSpPr>
          <p:nvPr/>
        </p:nvCxnSpPr>
        <p:spPr>
          <a:xfrm rot="5400000" flipV="1">
            <a:off x="7021092" y="4401248"/>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01DD5A61-D46B-0948-84D9-6B1D71515BD9}"/>
              </a:ext>
            </a:extLst>
          </p:cNvPr>
          <p:cNvCxnSpPr>
            <a:cxnSpLocks/>
          </p:cNvCxnSpPr>
          <p:nvPr/>
        </p:nvCxnSpPr>
        <p:spPr>
          <a:xfrm rot="5400000" flipV="1">
            <a:off x="7021093" y="3318574"/>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D705A5A8-C70E-FF4A-B736-FCB3B55E2E9B}"/>
              </a:ext>
            </a:extLst>
          </p:cNvPr>
          <p:cNvCxnSpPr>
            <a:cxnSpLocks/>
          </p:cNvCxnSpPr>
          <p:nvPr/>
        </p:nvCxnSpPr>
        <p:spPr>
          <a:xfrm rot="5400000" flipV="1">
            <a:off x="7021094" y="2232725"/>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26F84D76-8B70-8E40-9BD9-3E2B21341795}"/>
              </a:ext>
            </a:extLst>
          </p:cNvPr>
          <p:cNvCxnSpPr>
            <a:cxnSpLocks/>
          </p:cNvCxnSpPr>
          <p:nvPr/>
        </p:nvCxnSpPr>
        <p:spPr>
          <a:xfrm rot="5400000" flipV="1">
            <a:off x="7021095" y="1140526"/>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F531EE59-1456-6D49-BFF0-18B9D088C365}"/>
              </a:ext>
            </a:extLst>
          </p:cNvPr>
          <p:cNvSpPr txBox="1"/>
          <p:nvPr/>
        </p:nvSpPr>
        <p:spPr>
          <a:xfrm>
            <a:off x="6639345" y="2167243"/>
            <a:ext cx="259686"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6%</a:t>
            </a:r>
          </a:p>
        </p:txBody>
      </p:sp>
      <p:sp>
        <p:nvSpPr>
          <p:cNvPr id="56" name="TextBox 55">
            <a:extLst>
              <a:ext uri="{FF2B5EF4-FFF2-40B4-BE49-F238E27FC236}">
                <a16:creationId xmlns:a16="http://schemas.microsoft.com/office/drawing/2014/main" id="{92209EF8-159A-D241-9052-8A1EF89B3144}"/>
              </a:ext>
            </a:extLst>
          </p:cNvPr>
          <p:cNvSpPr txBox="1"/>
          <p:nvPr/>
        </p:nvSpPr>
        <p:spPr>
          <a:xfrm>
            <a:off x="6639345" y="3252559"/>
            <a:ext cx="259686"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4%</a:t>
            </a:r>
          </a:p>
        </p:txBody>
      </p:sp>
      <p:sp>
        <p:nvSpPr>
          <p:cNvPr id="57" name="TextBox 56">
            <a:extLst>
              <a:ext uri="{FF2B5EF4-FFF2-40B4-BE49-F238E27FC236}">
                <a16:creationId xmlns:a16="http://schemas.microsoft.com/office/drawing/2014/main" id="{A8B7D652-A77D-AF40-87E9-F9D8F96B0226}"/>
              </a:ext>
            </a:extLst>
          </p:cNvPr>
          <p:cNvSpPr txBox="1"/>
          <p:nvPr/>
        </p:nvSpPr>
        <p:spPr>
          <a:xfrm>
            <a:off x="6639345" y="4337875"/>
            <a:ext cx="259686"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2%</a:t>
            </a:r>
          </a:p>
        </p:txBody>
      </p:sp>
      <p:sp>
        <p:nvSpPr>
          <p:cNvPr id="58" name="TextBox 57">
            <a:extLst>
              <a:ext uri="{FF2B5EF4-FFF2-40B4-BE49-F238E27FC236}">
                <a16:creationId xmlns:a16="http://schemas.microsoft.com/office/drawing/2014/main" id="{DDCEEA4F-D624-7442-9065-AA9C5681F3DA}"/>
              </a:ext>
            </a:extLst>
          </p:cNvPr>
          <p:cNvSpPr txBox="1"/>
          <p:nvPr/>
        </p:nvSpPr>
        <p:spPr>
          <a:xfrm>
            <a:off x="6639345" y="5436425"/>
            <a:ext cx="259686"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0%</a:t>
            </a:r>
          </a:p>
        </p:txBody>
      </p:sp>
      <p:cxnSp>
        <p:nvCxnSpPr>
          <p:cNvPr id="59" name="Straight Connector 58">
            <a:extLst>
              <a:ext uri="{FF2B5EF4-FFF2-40B4-BE49-F238E27FC236}">
                <a16:creationId xmlns:a16="http://schemas.microsoft.com/office/drawing/2014/main" id="{0E098D74-84AB-8049-B385-66B823D160C5}"/>
              </a:ext>
            </a:extLst>
          </p:cNvPr>
          <p:cNvCxnSpPr>
            <a:cxnSpLocks/>
          </p:cNvCxnSpPr>
          <p:nvPr/>
        </p:nvCxnSpPr>
        <p:spPr>
          <a:xfrm flipV="1">
            <a:off x="7922792" y="5525198"/>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C8084FED-E6C3-B04D-B1BC-0121CBFCCBC6}"/>
              </a:ext>
            </a:extLst>
          </p:cNvPr>
          <p:cNvCxnSpPr>
            <a:cxnSpLocks/>
          </p:cNvCxnSpPr>
          <p:nvPr/>
        </p:nvCxnSpPr>
        <p:spPr>
          <a:xfrm flipV="1">
            <a:off x="7068717" y="1174750"/>
            <a:ext cx="0" cy="4441161"/>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F6502DCA-7A82-1542-B2CE-35203C1F3FF0}"/>
              </a:ext>
            </a:extLst>
          </p:cNvPr>
          <p:cNvSpPr txBox="1"/>
          <p:nvPr/>
        </p:nvSpPr>
        <p:spPr>
          <a:xfrm>
            <a:off x="6968253" y="5684075"/>
            <a:ext cx="198773"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12</a:t>
            </a:r>
          </a:p>
        </p:txBody>
      </p:sp>
      <p:sp>
        <p:nvSpPr>
          <p:cNvPr id="62" name="TextBox 61">
            <a:extLst>
              <a:ext uri="{FF2B5EF4-FFF2-40B4-BE49-F238E27FC236}">
                <a16:creationId xmlns:a16="http://schemas.microsoft.com/office/drawing/2014/main" id="{922BE278-F764-CA40-B9B8-DDCCBA19571B}"/>
              </a:ext>
            </a:extLst>
          </p:cNvPr>
          <p:cNvSpPr txBox="1"/>
          <p:nvPr/>
        </p:nvSpPr>
        <p:spPr>
          <a:xfrm>
            <a:off x="7840398" y="5684075"/>
            <a:ext cx="198773"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18</a:t>
            </a:r>
          </a:p>
        </p:txBody>
      </p:sp>
      <p:cxnSp>
        <p:nvCxnSpPr>
          <p:cNvPr id="63" name="Straight Connector 62">
            <a:extLst>
              <a:ext uri="{FF2B5EF4-FFF2-40B4-BE49-F238E27FC236}">
                <a16:creationId xmlns:a16="http://schemas.microsoft.com/office/drawing/2014/main" id="{1F6F468D-659F-8447-A808-9184E541B347}"/>
              </a:ext>
            </a:extLst>
          </p:cNvPr>
          <p:cNvCxnSpPr>
            <a:cxnSpLocks/>
          </p:cNvCxnSpPr>
          <p:nvPr/>
        </p:nvCxnSpPr>
        <p:spPr>
          <a:xfrm flipV="1">
            <a:off x="8792742" y="5525198"/>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4" name="TextBox 63">
            <a:extLst>
              <a:ext uri="{FF2B5EF4-FFF2-40B4-BE49-F238E27FC236}">
                <a16:creationId xmlns:a16="http://schemas.microsoft.com/office/drawing/2014/main" id="{7CCA98F7-5706-EE4C-AC84-1E90661DB173}"/>
              </a:ext>
            </a:extLst>
          </p:cNvPr>
          <p:cNvSpPr txBox="1"/>
          <p:nvPr/>
        </p:nvSpPr>
        <p:spPr>
          <a:xfrm>
            <a:off x="8691921" y="5684075"/>
            <a:ext cx="198773"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24</a:t>
            </a:r>
          </a:p>
        </p:txBody>
      </p:sp>
      <p:cxnSp>
        <p:nvCxnSpPr>
          <p:cNvPr id="65" name="Straight Connector 64">
            <a:extLst>
              <a:ext uri="{FF2B5EF4-FFF2-40B4-BE49-F238E27FC236}">
                <a16:creationId xmlns:a16="http://schemas.microsoft.com/office/drawing/2014/main" id="{02E8E209-E34D-B440-BCAA-FA133C34FD73}"/>
              </a:ext>
            </a:extLst>
          </p:cNvPr>
          <p:cNvCxnSpPr>
            <a:cxnSpLocks/>
          </p:cNvCxnSpPr>
          <p:nvPr/>
        </p:nvCxnSpPr>
        <p:spPr>
          <a:xfrm flipV="1">
            <a:off x="9656342" y="5525198"/>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6" name="TextBox 65">
            <a:extLst>
              <a:ext uri="{FF2B5EF4-FFF2-40B4-BE49-F238E27FC236}">
                <a16:creationId xmlns:a16="http://schemas.microsoft.com/office/drawing/2014/main" id="{B6EE28CE-BCEC-E74F-AE81-12BA6450BE3B}"/>
              </a:ext>
            </a:extLst>
          </p:cNvPr>
          <p:cNvSpPr txBox="1"/>
          <p:nvPr/>
        </p:nvSpPr>
        <p:spPr>
          <a:xfrm>
            <a:off x="9552346" y="5684075"/>
            <a:ext cx="198773"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30</a:t>
            </a:r>
          </a:p>
        </p:txBody>
      </p:sp>
      <p:cxnSp>
        <p:nvCxnSpPr>
          <p:cNvPr id="67" name="Straight Connector 66">
            <a:extLst>
              <a:ext uri="{FF2B5EF4-FFF2-40B4-BE49-F238E27FC236}">
                <a16:creationId xmlns:a16="http://schemas.microsoft.com/office/drawing/2014/main" id="{B9C4ED17-F34B-D348-AEAD-9F2FBAFCDF33}"/>
              </a:ext>
            </a:extLst>
          </p:cNvPr>
          <p:cNvCxnSpPr>
            <a:cxnSpLocks/>
          </p:cNvCxnSpPr>
          <p:nvPr/>
        </p:nvCxnSpPr>
        <p:spPr>
          <a:xfrm flipV="1">
            <a:off x="10510417" y="5525198"/>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8" name="TextBox 67">
            <a:extLst>
              <a:ext uri="{FF2B5EF4-FFF2-40B4-BE49-F238E27FC236}">
                <a16:creationId xmlns:a16="http://schemas.microsoft.com/office/drawing/2014/main" id="{4E16C59D-3603-9C43-AE47-CE496B19B8AD}"/>
              </a:ext>
            </a:extLst>
          </p:cNvPr>
          <p:cNvSpPr txBox="1"/>
          <p:nvPr/>
        </p:nvSpPr>
        <p:spPr>
          <a:xfrm>
            <a:off x="10393721" y="5684075"/>
            <a:ext cx="198773"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36</a:t>
            </a:r>
          </a:p>
        </p:txBody>
      </p:sp>
      <p:sp>
        <p:nvSpPr>
          <p:cNvPr id="70" name="Freeform 69">
            <a:extLst>
              <a:ext uri="{FF2B5EF4-FFF2-40B4-BE49-F238E27FC236}">
                <a16:creationId xmlns:a16="http://schemas.microsoft.com/office/drawing/2014/main" id="{5E87DF80-6CAB-7645-AA48-BC9A2C866848}"/>
              </a:ext>
            </a:extLst>
          </p:cNvPr>
          <p:cNvSpPr/>
          <p:nvPr/>
        </p:nvSpPr>
        <p:spPr>
          <a:xfrm>
            <a:off x="2184001" y="4424028"/>
            <a:ext cx="1927959" cy="1114883"/>
          </a:xfrm>
          <a:custGeom>
            <a:avLst/>
            <a:gdLst>
              <a:gd name="connsiteX0" fmla="*/ 34666 w 1927958"/>
              <a:gd name="connsiteY0" fmla="*/ 1092523 h 1114883"/>
              <a:gd name="connsiteX1" fmla="*/ 43935 w 1927958"/>
              <a:gd name="connsiteY1" fmla="*/ 1083233 h 1114883"/>
              <a:gd name="connsiteX2" fmla="*/ 53204 w 1927958"/>
              <a:gd name="connsiteY2" fmla="*/ 1074066 h 1114883"/>
              <a:gd name="connsiteX3" fmla="*/ 62473 w 1927958"/>
              <a:gd name="connsiteY3" fmla="*/ 1074066 h 1114883"/>
              <a:gd name="connsiteX4" fmla="*/ 71742 w 1927958"/>
              <a:gd name="connsiteY4" fmla="*/ 1064775 h 1114883"/>
              <a:gd name="connsiteX5" fmla="*/ 81011 w 1927958"/>
              <a:gd name="connsiteY5" fmla="*/ 1064775 h 1114883"/>
              <a:gd name="connsiteX6" fmla="*/ 90280 w 1927958"/>
              <a:gd name="connsiteY6" fmla="*/ 1055485 h 1114883"/>
              <a:gd name="connsiteX7" fmla="*/ 99426 w 1927958"/>
              <a:gd name="connsiteY7" fmla="*/ 1055485 h 1114883"/>
              <a:gd name="connsiteX8" fmla="*/ 108695 w 1927958"/>
              <a:gd name="connsiteY8" fmla="*/ 1055485 h 1114883"/>
              <a:gd name="connsiteX9" fmla="*/ 117964 w 1927958"/>
              <a:gd name="connsiteY9" fmla="*/ 1055485 h 1114883"/>
              <a:gd name="connsiteX10" fmla="*/ 127233 w 1927958"/>
              <a:gd name="connsiteY10" fmla="*/ 1046194 h 1114883"/>
              <a:gd name="connsiteX11" fmla="*/ 136502 w 1927958"/>
              <a:gd name="connsiteY11" fmla="*/ 1046194 h 1114883"/>
              <a:gd name="connsiteX12" fmla="*/ 145771 w 1927958"/>
              <a:gd name="connsiteY12" fmla="*/ 1046194 h 1114883"/>
              <a:gd name="connsiteX13" fmla="*/ 155040 w 1927958"/>
              <a:gd name="connsiteY13" fmla="*/ 1036903 h 1114883"/>
              <a:gd name="connsiteX14" fmla="*/ 164309 w 1927958"/>
              <a:gd name="connsiteY14" fmla="*/ 1018322 h 1114883"/>
              <a:gd name="connsiteX15" fmla="*/ 173455 w 1927958"/>
              <a:gd name="connsiteY15" fmla="*/ 1018322 h 1114883"/>
              <a:gd name="connsiteX16" fmla="*/ 182724 w 1927958"/>
              <a:gd name="connsiteY16" fmla="*/ 1009031 h 1114883"/>
              <a:gd name="connsiteX17" fmla="*/ 191993 w 1927958"/>
              <a:gd name="connsiteY17" fmla="*/ 999740 h 1114883"/>
              <a:gd name="connsiteX18" fmla="*/ 201262 w 1927958"/>
              <a:gd name="connsiteY18" fmla="*/ 981283 h 1114883"/>
              <a:gd name="connsiteX19" fmla="*/ 210531 w 1927958"/>
              <a:gd name="connsiteY19" fmla="*/ 981283 h 1114883"/>
              <a:gd name="connsiteX20" fmla="*/ 219800 w 1927958"/>
              <a:gd name="connsiteY20" fmla="*/ 981283 h 1114883"/>
              <a:gd name="connsiteX21" fmla="*/ 229069 w 1927958"/>
              <a:gd name="connsiteY21" fmla="*/ 981283 h 1114883"/>
              <a:gd name="connsiteX22" fmla="*/ 238214 w 1927958"/>
              <a:gd name="connsiteY22" fmla="*/ 981283 h 1114883"/>
              <a:gd name="connsiteX23" fmla="*/ 247483 w 1927958"/>
              <a:gd name="connsiteY23" fmla="*/ 981283 h 1114883"/>
              <a:gd name="connsiteX24" fmla="*/ 256752 w 1927958"/>
              <a:gd name="connsiteY24" fmla="*/ 981283 h 1114883"/>
              <a:gd name="connsiteX25" fmla="*/ 266021 w 1927958"/>
              <a:gd name="connsiteY25" fmla="*/ 971992 h 1114883"/>
              <a:gd name="connsiteX26" fmla="*/ 275290 w 1927958"/>
              <a:gd name="connsiteY26" fmla="*/ 971992 h 1114883"/>
              <a:gd name="connsiteX27" fmla="*/ 284559 w 1927958"/>
              <a:gd name="connsiteY27" fmla="*/ 971992 h 1114883"/>
              <a:gd name="connsiteX28" fmla="*/ 293828 w 1927958"/>
              <a:gd name="connsiteY28" fmla="*/ 962702 h 1114883"/>
              <a:gd name="connsiteX29" fmla="*/ 303097 w 1927958"/>
              <a:gd name="connsiteY29" fmla="*/ 953411 h 1114883"/>
              <a:gd name="connsiteX30" fmla="*/ 312366 w 1927958"/>
              <a:gd name="connsiteY30" fmla="*/ 944120 h 1114883"/>
              <a:gd name="connsiteX31" fmla="*/ 321512 w 1927958"/>
              <a:gd name="connsiteY31" fmla="*/ 925539 h 1114883"/>
              <a:gd name="connsiteX32" fmla="*/ 340050 w 1927958"/>
              <a:gd name="connsiteY32" fmla="*/ 916248 h 1114883"/>
              <a:gd name="connsiteX33" fmla="*/ 349319 w 1927958"/>
              <a:gd name="connsiteY33" fmla="*/ 916248 h 1114883"/>
              <a:gd name="connsiteX34" fmla="*/ 358588 w 1927958"/>
              <a:gd name="connsiteY34" fmla="*/ 916248 h 1114883"/>
              <a:gd name="connsiteX35" fmla="*/ 367857 w 1927958"/>
              <a:gd name="connsiteY35" fmla="*/ 916248 h 1114883"/>
              <a:gd name="connsiteX36" fmla="*/ 377126 w 1927958"/>
              <a:gd name="connsiteY36" fmla="*/ 906957 h 1114883"/>
              <a:gd name="connsiteX37" fmla="*/ 386395 w 1927958"/>
              <a:gd name="connsiteY37" fmla="*/ 906957 h 1114883"/>
              <a:gd name="connsiteX38" fmla="*/ 395541 w 1927958"/>
              <a:gd name="connsiteY38" fmla="*/ 906957 h 1114883"/>
              <a:gd name="connsiteX39" fmla="*/ 404810 w 1927958"/>
              <a:gd name="connsiteY39" fmla="*/ 897667 h 1114883"/>
              <a:gd name="connsiteX40" fmla="*/ 414079 w 1927958"/>
              <a:gd name="connsiteY40" fmla="*/ 888500 h 1114883"/>
              <a:gd name="connsiteX41" fmla="*/ 423348 w 1927958"/>
              <a:gd name="connsiteY41" fmla="*/ 888500 h 1114883"/>
              <a:gd name="connsiteX42" fmla="*/ 432493 w 1927958"/>
              <a:gd name="connsiteY42" fmla="*/ 888500 h 1114883"/>
              <a:gd name="connsiteX43" fmla="*/ 441762 w 1927958"/>
              <a:gd name="connsiteY43" fmla="*/ 879209 h 1114883"/>
              <a:gd name="connsiteX44" fmla="*/ 451031 w 1927958"/>
              <a:gd name="connsiteY44" fmla="*/ 869918 h 1114883"/>
              <a:gd name="connsiteX45" fmla="*/ 460300 w 1927958"/>
              <a:gd name="connsiteY45" fmla="*/ 860628 h 1114883"/>
              <a:gd name="connsiteX46" fmla="*/ 469569 w 1927958"/>
              <a:gd name="connsiteY46" fmla="*/ 842046 h 1114883"/>
              <a:gd name="connsiteX47" fmla="*/ 478838 w 1927958"/>
              <a:gd name="connsiteY47" fmla="*/ 832756 h 1114883"/>
              <a:gd name="connsiteX48" fmla="*/ 488107 w 1927958"/>
              <a:gd name="connsiteY48" fmla="*/ 832756 h 1114883"/>
              <a:gd name="connsiteX49" fmla="*/ 497376 w 1927958"/>
              <a:gd name="connsiteY49" fmla="*/ 832756 h 1114883"/>
              <a:gd name="connsiteX50" fmla="*/ 506522 w 1927958"/>
              <a:gd name="connsiteY50" fmla="*/ 823465 h 1114883"/>
              <a:gd name="connsiteX51" fmla="*/ 515791 w 1927958"/>
              <a:gd name="connsiteY51" fmla="*/ 804883 h 1114883"/>
              <a:gd name="connsiteX52" fmla="*/ 525060 w 1927958"/>
              <a:gd name="connsiteY52" fmla="*/ 804883 h 1114883"/>
              <a:gd name="connsiteX53" fmla="*/ 534329 w 1927958"/>
              <a:gd name="connsiteY53" fmla="*/ 804883 h 1114883"/>
              <a:gd name="connsiteX54" fmla="*/ 543598 w 1927958"/>
              <a:gd name="connsiteY54" fmla="*/ 795593 h 1114883"/>
              <a:gd name="connsiteX55" fmla="*/ 552867 w 1927958"/>
              <a:gd name="connsiteY55" fmla="*/ 786426 h 1114883"/>
              <a:gd name="connsiteX56" fmla="*/ 562136 w 1927958"/>
              <a:gd name="connsiteY56" fmla="*/ 786426 h 1114883"/>
              <a:gd name="connsiteX57" fmla="*/ 571405 w 1927958"/>
              <a:gd name="connsiteY57" fmla="*/ 777135 h 1114883"/>
              <a:gd name="connsiteX58" fmla="*/ 580674 w 1927958"/>
              <a:gd name="connsiteY58" fmla="*/ 767845 h 1114883"/>
              <a:gd name="connsiteX59" fmla="*/ 589820 w 1927958"/>
              <a:gd name="connsiteY59" fmla="*/ 767845 h 1114883"/>
              <a:gd name="connsiteX60" fmla="*/ 599089 w 1927958"/>
              <a:gd name="connsiteY60" fmla="*/ 767845 h 1114883"/>
              <a:gd name="connsiteX61" fmla="*/ 608358 w 1927958"/>
              <a:gd name="connsiteY61" fmla="*/ 767845 h 1114883"/>
              <a:gd name="connsiteX62" fmla="*/ 617627 w 1927958"/>
              <a:gd name="connsiteY62" fmla="*/ 758554 h 1114883"/>
              <a:gd name="connsiteX63" fmla="*/ 626896 w 1927958"/>
              <a:gd name="connsiteY63" fmla="*/ 758554 h 1114883"/>
              <a:gd name="connsiteX64" fmla="*/ 636165 w 1927958"/>
              <a:gd name="connsiteY64" fmla="*/ 749263 h 1114883"/>
              <a:gd name="connsiteX65" fmla="*/ 645434 w 1927958"/>
              <a:gd name="connsiteY65" fmla="*/ 749263 h 1114883"/>
              <a:gd name="connsiteX66" fmla="*/ 654579 w 1927958"/>
              <a:gd name="connsiteY66" fmla="*/ 730682 h 1114883"/>
              <a:gd name="connsiteX67" fmla="*/ 663848 w 1927958"/>
              <a:gd name="connsiteY67" fmla="*/ 730682 h 1114883"/>
              <a:gd name="connsiteX68" fmla="*/ 673117 w 1927958"/>
              <a:gd name="connsiteY68" fmla="*/ 721391 h 1114883"/>
              <a:gd name="connsiteX69" fmla="*/ 682386 w 1927958"/>
              <a:gd name="connsiteY69" fmla="*/ 712101 h 1114883"/>
              <a:gd name="connsiteX70" fmla="*/ 691655 w 1927958"/>
              <a:gd name="connsiteY70" fmla="*/ 712101 h 1114883"/>
              <a:gd name="connsiteX71" fmla="*/ 700924 w 1927958"/>
              <a:gd name="connsiteY71" fmla="*/ 712101 h 1114883"/>
              <a:gd name="connsiteX72" fmla="*/ 710193 w 1927958"/>
              <a:gd name="connsiteY72" fmla="*/ 702810 h 1114883"/>
              <a:gd name="connsiteX73" fmla="*/ 719462 w 1927958"/>
              <a:gd name="connsiteY73" fmla="*/ 702810 h 1114883"/>
              <a:gd name="connsiteX74" fmla="*/ 728608 w 1927958"/>
              <a:gd name="connsiteY74" fmla="*/ 693519 h 1114883"/>
              <a:gd name="connsiteX75" fmla="*/ 737877 w 1927958"/>
              <a:gd name="connsiteY75" fmla="*/ 684228 h 1114883"/>
              <a:gd name="connsiteX76" fmla="*/ 747146 w 1927958"/>
              <a:gd name="connsiteY76" fmla="*/ 684228 h 1114883"/>
              <a:gd name="connsiteX77" fmla="*/ 756415 w 1927958"/>
              <a:gd name="connsiteY77" fmla="*/ 684228 h 1114883"/>
              <a:gd name="connsiteX78" fmla="*/ 765808 w 1927958"/>
              <a:gd name="connsiteY78" fmla="*/ 684228 h 1114883"/>
              <a:gd name="connsiteX79" fmla="*/ 775077 w 1927958"/>
              <a:gd name="connsiteY79" fmla="*/ 675062 h 1114883"/>
              <a:gd name="connsiteX80" fmla="*/ 784346 w 1927958"/>
              <a:gd name="connsiteY80" fmla="*/ 656480 h 1114883"/>
              <a:gd name="connsiteX81" fmla="*/ 793615 w 1927958"/>
              <a:gd name="connsiteY81" fmla="*/ 656480 h 1114883"/>
              <a:gd name="connsiteX82" fmla="*/ 802884 w 1927958"/>
              <a:gd name="connsiteY82" fmla="*/ 656480 h 1114883"/>
              <a:gd name="connsiteX83" fmla="*/ 812029 w 1927958"/>
              <a:gd name="connsiteY83" fmla="*/ 656480 h 1114883"/>
              <a:gd name="connsiteX84" fmla="*/ 821298 w 1927958"/>
              <a:gd name="connsiteY84" fmla="*/ 647190 h 1114883"/>
              <a:gd name="connsiteX85" fmla="*/ 830567 w 1927958"/>
              <a:gd name="connsiteY85" fmla="*/ 647190 h 1114883"/>
              <a:gd name="connsiteX86" fmla="*/ 839836 w 1927958"/>
              <a:gd name="connsiteY86" fmla="*/ 637899 h 1114883"/>
              <a:gd name="connsiteX87" fmla="*/ 849105 w 1927958"/>
              <a:gd name="connsiteY87" fmla="*/ 619318 h 1114883"/>
              <a:gd name="connsiteX88" fmla="*/ 858374 w 1927958"/>
              <a:gd name="connsiteY88" fmla="*/ 610027 h 1114883"/>
              <a:gd name="connsiteX89" fmla="*/ 867643 w 1927958"/>
              <a:gd name="connsiteY89" fmla="*/ 610027 h 1114883"/>
              <a:gd name="connsiteX90" fmla="*/ 876912 w 1927958"/>
              <a:gd name="connsiteY90" fmla="*/ 610027 h 1114883"/>
              <a:gd name="connsiteX91" fmla="*/ 886058 w 1927958"/>
              <a:gd name="connsiteY91" fmla="*/ 610027 h 1114883"/>
              <a:gd name="connsiteX92" fmla="*/ 895327 w 1927958"/>
              <a:gd name="connsiteY92" fmla="*/ 591446 h 1114883"/>
              <a:gd name="connsiteX93" fmla="*/ 904596 w 1927958"/>
              <a:gd name="connsiteY93" fmla="*/ 582155 h 1114883"/>
              <a:gd name="connsiteX94" fmla="*/ 913865 w 1927958"/>
              <a:gd name="connsiteY94" fmla="*/ 572988 h 1114883"/>
              <a:gd name="connsiteX95" fmla="*/ 923134 w 1927958"/>
              <a:gd name="connsiteY95" fmla="*/ 572988 h 1114883"/>
              <a:gd name="connsiteX96" fmla="*/ 932403 w 1927958"/>
              <a:gd name="connsiteY96" fmla="*/ 572988 h 1114883"/>
              <a:gd name="connsiteX97" fmla="*/ 941672 w 1927958"/>
              <a:gd name="connsiteY97" fmla="*/ 563697 h 1114883"/>
              <a:gd name="connsiteX98" fmla="*/ 950941 w 1927958"/>
              <a:gd name="connsiteY98" fmla="*/ 554406 h 1114883"/>
              <a:gd name="connsiteX99" fmla="*/ 960087 w 1927958"/>
              <a:gd name="connsiteY99" fmla="*/ 535825 h 1114883"/>
              <a:gd name="connsiteX100" fmla="*/ 969356 w 1927958"/>
              <a:gd name="connsiteY100" fmla="*/ 535825 h 1114883"/>
              <a:gd name="connsiteX101" fmla="*/ 978625 w 1927958"/>
              <a:gd name="connsiteY101" fmla="*/ 526658 h 1114883"/>
              <a:gd name="connsiteX102" fmla="*/ 987894 w 1927958"/>
              <a:gd name="connsiteY102" fmla="*/ 526658 h 1114883"/>
              <a:gd name="connsiteX103" fmla="*/ 997163 w 1927958"/>
              <a:gd name="connsiteY103" fmla="*/ 517368 h 1114883"/>
              <a:gd name="connsiteX104" fmla="*/ 1006432 w 1927958"/>
              <a:gd name="connsiteY104" fmla="*/ 517368 h 1114883"/>
              <a:gd name="connsiteX105" fmla="*/ 1015701 w 1927958"/>
              <a:gd name="connsiteY105" fmla="*/ 508077 h 1114883"/>
              <a:gd name="connsiteX106" fmla="*/ 1024970 w 1927958"/>
              <a:gd name="connsiteY106" fmla="*/ 508077 h 1114883"/>
              <a:gd name="connsiteX107" fmla="*/ 1034239 w 1927958"/>
              <a:gd name="connsiteY107" fmla="*/ 508077 h 1114883"/>
              <a:gd name="connsiteX108" fmla="*/ 1043384 w 1927958"/>
              <a:gd name="connsiteY108" fmla="*/ 489496 h 1114883"/>
              <a:gd name="connsiteX109" fmla="*/ 1052653 w 1927958"/>
              <a:gd name="connsiteY109" fmla="*/ 489496 h 1114883"/>
              <a:gd name="connsiteX110" fmla="*/ 1061922 w 1927958"/>
              <a:gd name="connsiteY110" fmla="*/ 489496 h 1114883"/>
              <a:gd name="connsiteX111" fmla="*/ 1071191 w 1927958"/>
              <a:gd name="connsiteY111" fmla="*/ 480205 h 1114883"/>
              <a:gd name="connsiteX112" fmla="*/ 1080460 w 1927958"/>
              <a:gd name="connsiteY112" fmla="*/ 470914 h 1114883"/>
              <a:gd name="connsiteX113" fmla="*/ 1089729 w 1927958"/>
              <a:gd name="connsiteY113" fmla="*/ 461623 h 1114883"/>
              <a:gd name="connsiteX114" fmla="*/ 1098998 w 1927958"/>
              <a:gd name="connsiteY114" fmla="*/ 461623 h 1114883"/>
              <a:gd name="connsiteX115" fmla="*/ 1108144 w 1927958"/>
              <a:gd name="connsiteY115" fmla="*/ 461623 h 1114883"/>
              <a:gd name="connsiteX116" fmla="*/ 1117413 w 1927958"/>
              <a:gd name="connsiteY116" fmla="*/ 452333 h 1114883"/>
              <a:gd name="connsiteX117" fmla="*/ 1126682 w 1927958"/>
              <a:gd name="connsiteY117" fmla="*/ 452333 h 1114883"/>
              <a:gd name="connsiteX118" fmla="*/ 1135951 w 1927958"/>
              <a:gd name="connsiteY118" fmla="*/ 452333 h 1114883"/>
              <a:gd name="connsiteX119" fmla="*/ 1145220 w 1927958"/>
              <a:gd name="connsiteY119" fmla="*/ 452333 h 1114883"/>
              <a:gd name="connsiteX120" fmla="*/ 1154489 w 1927958"/>
              <a:gd name="connsiteY120" fmla="*/ 452333 h 1114883"/>
              <a:gd name="connsiteX121" fmla="*/ 1163758 w 1927958"/>
              <a:gd name="connsiteY121" fmla="*/ 452333 h 1114883"/>
              <a:gd name="connsiteX122" fmla="*/ 1173027 w 1927958"/>
              <a:gd name="connsiteY122" fmla="*/ 433875 h 1114883"/>
              <a:gd name="connsiteX123" fmla="*/ 1182173 w 1927958"/>
              <a:gd name="connsiteY123" fmla="*/ 433875 h 1114883"/>
              <a:gd name="connsiteX124" fmla="*/ 1191442 w 1927958"/>
              <a:gd name="connsiteY124" fmla="*/ 433875 h 1114883"/>
              <a:gd name="connsiteX125" fmla="*/ 1200711 w 1927958"/>
              <a:gd name="connsiteY125" fmla="*/ 424585 h 1114883"/>
              <a:gd name="connsiteX126" fmla="*/ 1209980 w 1927958"/>
              <a:gd name="connsiteY126" fmla="*/ 424585 h 1114883"/>
              <a:gd name="connsiteX127" fmla="*/ 1219249 w 1927958"/>
              <a:gd name="connsiteY127" fmla="*/ 424585 h 1114883"/>
              <a:gd name="connsiteX128" fmla="*/ 1228518 w 1927958"/>
              <a:gd name="connsiteY128" fmla="*/ 415294 h 1114883"/>
              <a:gd name="connsiteX129" fmla="*/ 1237787 w 1927958"/>
              <a:gd name="connsiteY129" fmla="*/ 406003 h 1114883"/>
              <a:gd name="connsiteX130" fmla="*/ 1247056 w 1927958"/>
              <a:gd name="connsiteY130" fmla="*/ 406003 h 1114883"/>
              <a:gd name="connsiteX131" fmla="*/ 1256325 w 1927958"/>
              <a:gd name="connsiteY131" fmla="*/ 396713 h 1114883"/>
              <a:gd name="connsiteX132" fmla="*/ 1265470 w 1927958"/>
              <a:gd name="connsiteY132" fmla="*/ 396713 h 1114883"/>
              <a:gd name="connsiteX133" fmla="*/ 1274739 w 1927958"/>
              <a:gd name="connsiteY133" fmla="*/ 396713 h 1114883"/>
              <a:gd name="connsiteX134" fmla="*/ 1284008 w 1927958"/>
              <a:gd name="connsiteY134" fmla="*/ 387422 h 1114883"/>
              <a:gd name="connsiteX135" fmla="*/ 1293277 w 1927958"/>
              <a:gd name="connsiteY135" fmla="*/ 387422 h 1114883"/>
              <a:gd name="connsiteX136" fmla="*/ 1302546 w 1927958"/>
              <a:gd name="connsiteY136" fmla="*/ 378131 h 1114883"/>
              <a:gd name="connsiteX137" fmla="*/ 1311815 w 1927958"/>
              <a:gd name="connsiteY137" fmla="*/ 378131 h 1114883"/>
              <a:gd name="connsiteX138" fmla="*/ 1321085 w 1927958"/>
              <a:gd name="connsiteY138" fmla="*/ 378131 h 1114883"/>
              <a:gd name="connsiteX139" fmla="*/ 1330354 w 1927958"/>
              <a:gd name="connsiteY139" fmla="*/ 368841 h 1114883"/>
              <a:gd name="connsiteX140" fmla="*/ 1339499 w 1927958"/>
              <a:gd name="connsiteY140" fmla="*/ 359550 h 1114883"/>
              <a:gd name="connsiteX141" fmla="*/ 1348768 w 1927958"/>
              <a:gd name="connsiteY141" fmla="*/ 350259 h 1114883"/>
              <a:gd name="connsiteX142" fmla="*/ 1358037 w 1927958"/>
              <a:gd name="connsiteY142" fmla="*/ 331801 h 1114883"/>
              <a:gd name="connsiteX143" fmla="*/ 1367306 w 1927958"/>
              <a:gd name="connsiteY143" fmla="*/ 331801 h 1114883"/>
              <a:gd name="connsiteX144" fmla="*/ 1376575 w 1927958"/>
              <a:gd name="connsiteY144" fmla="*/ 322511 h 1114883"/>
              <a:gd name="connsiteX145" fmla="*/ 1385844 w 1927958"/>
              <a:gd name="connsiteY145" fmla="*/ 322511 h 1114883"/>
              <a:gd name="connsiteX146" fmla="*/ 1395113 w 1927958"/>
              <a:gd name="connsiteY146" fmla="*/ 303929 h 1114883"/>
              <a:gd name="connsiteX147" fmla="*/ 1404382 w 1927958"/>
              <a:gd name="connsiteY147" fmla="*/ 303929 h 1114883"/>
              <a:gd name="connsiteX148" fmla="*/ 1413528 w 1927958"/>
              <a:gd name="connsiteY148" fmla="*/ 294639 h 1114883"/>
              <a:gd name="connsiteX149" fmla="*/ 1422797 w 1927958"/>
              <a:gd name="connsiteY149" fmla="*/ 285348 h 1114883"/>
              <a:gd name="connsiteX150" fmla="*/ 1432066 w 1927958"/>
              <a:gd name="connsiteY150" fmla="*/ 276057 h 1114883"/>
              <a:gd name="connsiteX151" fmla="*/ 1441335 w 1927958"/>
              <a:gd name="connsiteY151" fmla="*/ 276057 h 1114883"/>
              <a:gd name="connsiteX152" fmla="*/ 1450604 w 1927958"/>
              <a:gd name="connsiteY152" fmla="*/ 266767 h 1114883"/>
              <a:gd name="connsiteX153" fmla="*/ 1459873 w 1927958"/>
              <a:gd name="connsiteY153" fmla="*/ 257476 h 1114883"/>
              <a:gd name="connsiteX154" fmla="*/ 1469142 w 1927958"/>
              <a:gd name="connsiteY154" fmla="*/ 248185 h 1114883"/>
              <a:gd name="connsiteX155" fmla="*/ 1478411 w 1927958"/>
              <a:gd name="connsiteY155" fmla="*/ 238894 h 1114883"/>
              <a:gd name="connsiteX156" fmla="*/ 1487680 w 1927958"/>
              <a:gd name="connsiteY156" fmla="*/ 238894 h 1114883"/>
              <a:gd name="connsiteX157" fmla="*/ 1496825 w 1927958"/>
              <a:gd name="connsiteY157" fmla="*/ 229728 h 1114883"/>
              <a:gd name="connsiteX158" fmla="*/ 1506094 w 1927958"/>
              <a:gd name="connsiteY158" fmla="*/ 229728 h 1114883"/>
              <a:gd name="connsiteX159" fmla="*/ 1515363 w 1927958"/>
              <a:gd name="connsiteY159" fmla="*/ 220437 h 1114883"/>
              <a:gd name="connsiteX160" fmla="*/ 1524633 w 1927958"/>
              <a:gd name="connsiteY160" fmla="*/ 220437 h 1114883"/>
              <a:gd name="connsiteX161" fmla="*/ 1543171 w 1927958"/>
              <a:gd name="connsiteY161" fmla="*/ 211146 h 1114883"/>
              <a:gd name="connsiteX162" fmla="*/ 1552440 w 1927958"/>
              <a:gd name="connsiteY162" fmla="*/ 211146 h 1114883"/>
              <a:gd name="connsiteX163" fmla="*/ 1561585 w 1927958"/>
              <a:gd name="connsiteY163" fmla="*/ 211146 h 1114883"/>
              <a:gd name="connsiteX164" fmla="*/ 1570854 w 1927958"/>
              <a:gd name="connsiteY164" fmla="*/ 211146 h 1114883"/>
              <a:gd name="connsiteX165" fmla="*/ 1580123 w 1927958"/>
              <a:gd name="connsiteY165" fmla="*/ 211146 h 1114883"/>
              <a:gd name="connsiteX166" fmla="*/ 1589392 w 1927958"/>
              <a:gd name="connsiteY166" fmla="*/ 201856 h 1114883"/>
              <a:gd name="connsiteX167" fmla="*/ 1598661 w 1927958"/>
              <a:gd name="connsiteY167" fmla="*/ 201856 h 1114883"/>
              <a:gd name="connsiteX168" fmla="*/ 1607930 w 1927958"/>
              <a:gd name="connsiteY168" fmla="*/ 201856 h 1114883"/>
              <a:gd name="connsiteX169" fmla="*/ 1617199 w 1927958"/>
              <a:gd name="connsiteY169" fmla="*/ 201856 h 1114883"/>
              <a:gd name="connsiteX170" fmla="*/ 1626468 w 1927958"/>
              <a:gd name="connsiteY170" fmla="*/ 192565 h 1114883"/>
              <a:gd name="connsiteX171" fmla="*/ 1635614 w 1927958"/>
              <a:gd name="connsiteY171" fmla="*/ 192565 h 1114883"/>
              <a:gd name="connsiteX172" fmla="*/ 1644883 w 1927958"/>
              <a:gd name="connsiteY172" fmla="*/ 173860 h 1114883"/>
              <a:gd name="connsiteX173" fmla="*/ 1654152 w 1927958"/>
              <a:gd name="connsiteY173" fmla="*/ 164569 h 1114883"/>
              <a:gd name="connsiteX174" fmla="*/ 1663421 w 1927958"/>
              <a:gd name="connsiteY174" fmla="*/ 155278 h 1114883"/>
              <a:gd name="connsiteX175" fmla="*/ 1672690 w 1927958"/>
              <a:gd name="connsiteY175" fmla="*/ 155278 h 1114883"/>
              <a:gd name="connsiteX176" fmla="*/ 1681959 w 1927958"/>
              <a:gd name="connsiteY176" fmla="*/ 145988 h 1114883"/>
              <a:gd name="connsiteX177" fmla="*/ 1691228 w 1927958"/>
              <a:gd name="connsiteY177" fmla="*/ 145988 h 1114883"/>
              <a:gd name="connsiteX178" fmla="*/ 1700497 w 1927958"/>
              <a:gd name="connsiteY178" fmla="*/ 136697 h 1114883"/>
              <a:gd name="connsiteX179" fmla="*/ 1709766 w 1927958"/>
              <a:gd name="connsiteY179" fmla="*/ 127530 h 1114883"/>
              <a:gd name="connsiteX180" fmla="*/ 1718911 w 1927958"/>
              <a:gd name="connsiteY180" fmla="*/ 127530 h 1114883"/>
              <a:gd name="connsiteX181" fmla="*/ 1728180 w 1927958"/>
              <a:gd name="connsiteY181" fmla="*/ 118239 h 1114883"/>
              <a:gd name="connsiteX182" fmla="*/ 1737449 w 1927958"/>
              <a:gd name="connsiteY182" fmla="*/ 99658 h 1114883"/>
              <a:gd name="connsiteX183" fmla="*/ 1746718 w 1927958"/>
              <a:gd name="connsiteY183" fmla="*/ 99658 h 1114883"/>
              <a:gd name="connsiteX184" fmla="*/ 1755988 w 1927958"/>
              <a:gd name="connsiteY184" fmla="*/ 99658 h 1114883"/>
              <a:gd name="connsiteX185" fmla="*/ 1765257 w 1927958"/>
              <a:gd name="connsiteY185" fmla="*/ 99658 h 1114883"/>
              <a:gd name="connsiteX186" fmla="*/ 1774526 w 1927958"/>
              <a:gd name="connsiteY186" fmla="*/ 90367 h 1114883"/>
              <a:gd name="connsiteX187" fmla="*/ 1783795 w 1927958"/>
              <a:gd name="connsiteY187" fmla="*/ 90367 h 1114883"/>
              <a:gd name="connsiteX188" fmla="*/ 1792940 w 1927958"/>
              <a:gd name="connsiteY188" fmla="*/ 81077 h 1114883"/>
              <a:gd name="connsiteX189" fmla="*/ 1802209 w 1927958"/>
              <a:gd name="connsiteY189" fmla="*/ 81077 h 1114883"/>
              <a:gd name="connsiteX190" fmla="*/ 1811478 w 1927958"/>
              <a:gd name="connsiteY190" fmla="*/ 81077 h 1114883"/>
              <a:gd name="connsiteX191" fmla="*/ 1820747 w 1927958"/>
              <a:gd name="connsiteY191" fmla="*/ 71786 h 1114883"/>
              <a:gd name="connsiteX192" fmla="*/ 1830016 w 1927958"/>
              <a:gd name="connsiteY192" fmla="*/ 62495 h 1114883"/>
              <a:gd name="connsiteX193" fmla="*/ 1839285 w 1927958"/>
              <a:gd name="connsiteY193" fmla="*/ 62495 h 1114883"/>
              <a:gd name="connsiteX194" fmla="*/ 1848554 w 1927958"/>
              <a:gd name="connsiteY194" fmla="*/ 62495 h 1114883"/>
              <a:gd name="connsiteX195" fmla="*/ 1857823 w 1927958"/>
              <a:gd name="connsiteY195" fmla="*/ 53205 h 1114883"/>
              <a:gd name="connsiteX196" fmla="*/ 1866969 w 1927958"/>
              <a:gd name="connsiteY196" fmla="*/ 53205 h 1114883"/>
              <a:gd name="connsiteX197" fmla="*/ 1876238 w 1927958"/>
              <a:gd name="connsiteY197" fmla="*/ 43914 h 1114883"/>
              <a:gd name="connsiteX198" fmla="*/ 1885507 w 1927958"/>
              <a:gd name="connsiteY198" fmla="*/ 43914 h 1114883"/>
              <a:gd name="connsiteX199" fmla="*/ 1894776 w 1927958"/>
              <a:gd name="connsiteY199" fmla="*/ 43914 h 1114883"/>
              <a:gd name="connsiteX200" fmla="*/ 1904045 w 1927958"/>
              <a:gd name="connsiteY200" fmla="*/ 34747 h 1114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1927958" h="1114883">
                <a:moveTo>
                  <a:pt x="34666" y="1092523"/>
                </a:moveTo>
                <a:lnTo>
                  <a:pt x="43935" y="1083233"/>
                </a:lnTo>
                <a:lnTo>
                  <a:pt x="53204" y="1074066"/>
                </a:lnTo>
                <a:lnTo>
                  <a:pt x="62473" y="1074066"/>
                </a:lnTo>
                <a:lnTo>
                  <a:pt x="71742" y="1064775"/>
                </a:lnTo>
                <a:lnTo>
                  <a:pt x="81011" y="1064775"/>
                </a:lnTo>
                <a:lnTo>
                  <a:pt x="90280" y="1055485"/>
                </a:lnTo>
                <a:lnTo>
                  <a:pt x="99426" y="1055485"/>
                </a:lnTo>
                <a:lnTo>
                  <a:pt x="108695" y="1055485"/>
                </a:lnTo>
                <a:lnTo>
                  <a:pt x="117964" y="1055485"/>
                </a:lnTo>
                <a:lnTo>
                  <a:pt x="127233" y="1046194"/>
                </a:lnTo>
                <a:lnTo>
                  <a:pt x="136502" y="1046194"/>
                </a:lnTo>
                <a:lnTo>
                  <a:pt x="145771" y="1046194"/>
                </a:lnTo>
                <a:lnTo>
                  <a:pt x="155040" y="1036903"/>
                </a:lnTo>
                <a:lnTo>
                  <a:pt x="164309" y="1018322"/>
                </a:lnTo>
                <a:lnTo>
                  <a:pt x="173455" y="1018322"/>
                </a:lnTo>
                <a:lnTo>
                  <a:pt x="182724" y="1009031"/>
                </a:lnTo>
                <a:lnTo>
                  <a:pt x="191993" y="999740"/>
                </a:lnTo>
                <a:lnTo>
                  <a:pt x="201262" y="981283"/>
                </a:lnTo>
                <a:lnTo>
                  <a:pt x="210531" y="981283"/>
                </a:lnTo>
                <a:lnTo>
                  <a:pt x="219800" y="981283"/>
                </a:lnTo>
                <a:lnTo>
                  <a:pt x="229069" y="981283"/>
                </a:lnTo>
                <a:lnTo>
                  <a:pt x="238214" y="981283"/>
                </a:lnTo>
                <a:lnTo>
                  <a:pt x="247483" y="981283"/>
                </a:lnTo>
                <a:lnTo>
                  <a:pt x="256752" y="981283"/>
                </a:lnTo>
                <a:lnTo>
                  <a:pt x="266021" y="971992"/>
                </a:lnTo>
                <a:lnTo>
                  <a:pt x="275290" y="971992"/>
                </a:lnTo>
                <a:lnTo>
                  <a:pt x="284559" y="971992"/>
                </a:lnTo>
                <a:lnTo>
                  <a:pt x="293828" y="962702"/>
                </a:lnTo>
                <a:lnTo>
                  <a:pt x="303097" y="953411"/>
                </a:lnTo>
                <a:lnTo>
                  <a:pt x="312366" y="944120"/>
                </a:lnTo>
                <a:lnTo>
                  <a:pt x="321512" y="925539"/>
                </a:lnTo>
                <a:lnTo>
                  <a:pt x="340050" y="916248"/>
                </a:lnTo>
                <a:lnTo>
                  <a:pt x="349319" y="916248"/>
                </a:lnTo>
                <a:lnTo>
                  <a:pt x="358588" y="916248"/>
                </a:lnTo>
                <a:lnTo>
                  <a:pt x="367857" y="916248"/>
                </a:lnTo>
                <a:lnTo>
                  <a:pt x="377126" y="906957"/>
                </a:lnTo>
                <a:lnTo>
                  <a:pt x="386395" y="906957"/>
                </a:lnTo>
                <a:lnTo>
                  <a:pt x="395541" y="906957"/>
                </a:lnTo>
                <a:lnTo>
                  <a:pt x="404810" y="897667"/>
                </a:lnTo>
                <a:lnTo>
                  <a:pt x="414079" y="888500"/>
                </a:lnTo>
                <a:lnTo>
                  <a:pt x="423348" y="888500"/>
                </a:lnTo>
                <a:lnTo>
                  <a:pt x="432493" y="888500"/>
                </a:lnTo>
                <a:lnTo>
                  <a:pt x="441762" y="879209"/>
                </a:lnTo>
                <a:lnTo>
                  <a:pt x="451031" y="869918"/>
                </a:lnTo>
                <a:lnTo>
                  <a:pt x="460300" y="860628"/>
                </a:lnTo>
                <a:lnTo>
                  <a:pt x="469569" y="842046"/>
                </a:lnTo>
                <a:lnTo>
                  <a:pt x="478838" y="832756"/>
                </a:lnTo>
                <a:lnTo>
                  <a:pt x="488107" y="832756"/>
                </a:lnTo>
                <a:lnTo>
                  <a:pt x="497376" y="832756"/>
                </a:lnTo>
                <a:lnTo>
                  <a:pt x="506522" y="823465"/>
                </a:lnTo>
                <a:lnTo>
                  <a:pt x="515791" y="804883"/>
                </a:lnTo>
                <a:lnTo>
                  <a:pt x="525060" y="804883"/>
                </a:lnTo>
                <a:lnTo>
                  <a:pt x="534329" y="804883"/>
                </a:lnTo>
                <a:lnTo>
                  <a:pt x="543598" y="795593"/>
                </a:lnTo>
                <a:lnTo>
                  <a:pt x="552867" y="786426"/>
                </a:lnTo>
                <a:lnTo>
                  <a:pt x="562136" y="786426"/>
                </a:lnTo>
                <a:lnTo>
                  <a:pt x="571405" y="777135"/>
                </a:lnTo>
                <a:lnTo>
                  <a:pt x="580674" y="767845"/>
                </a:lnTo>
                <a:lnTo>
                  <a:pt x="589820" y="767845"/>
                </a:lnTo>
                <a:lnTo>
                  <a:pt x="599089" y="767845"/>
                </a:lnTo>
                <a:lnTo>
                  <a:pt x="608358" y="767845"/>
                </a:lnTo>
                <a:lnTo>
                  <a:pt x="617627" y="758554"/>
                </a:lnTo>
                <a:lnTo>
                  <a:pt x="626896" y="758554"/>
                </a:lnTo>
                <a:lnTo>
                  <a:pt x="636165" y="749263"/>
                </a:lnTo>
                <a:lnTo>
                  <a:pt x="645434" y="749263"/>
                </a:lnTo>
                <a:lnTo>
                  <a:pt x="654579" y="730682"/>
                </a:lnTo>
                <a:lnTo>
                  <a:pt x="663848" y="730682"/>
                </a:lnTo>
                <a:lnTo>
                  <a:pt x="673117" y="721391"/>
                </a:lnTo>
                <a:lnTo>
                  <a:pt x="682386" y="712101"/>
                </a:lnTo>
                <a:lnTo>
                  <a:pt x="691655" y="712101"/>
                </a:lnTo>
                <a:lnTo>
                  <a:pt x="700924" y="712101"/>
                </a:lnTo>
                <a:lnTo>
                  <a:pt x="710193" y="702810"/>
                </a:lnTo>
                <a:lnTo>
                  <a:pt x="719462" y="702810"/>
                </a:lnTo>
                <a:lnTo>
                  <a:pt x="728608" y="693519"/>
                </a:lnTo>
                <a:lnTo>
                  <a:pt x="737877" y="684228"/>
                </a:lnTo>
                <a:lnTo>
                  <a:pt x="747146" y="684228"/>
                </a:lnTo>
                <a:lnTo>
                  <a:pt x="756415" y="684228"/>
                </a:lnTo>
                <a:lnTo>
                  <a:pt x="765808" y="684228"/>
                </a:lnTo>
                <a:lnTo>
                  <a:pt x="775077" y="675062"/>
                </a:lnTo>
                <a:lnTo>
                  <a:pt x="784346" y="656480"/>
                </a:lnTo>
                <a:lnTo>
                  <a:pt x="793615" y="656480"/>
                </a:lnTo>
                <a:lnTo>
                  <a:pt x="802884" y="656480"/>
                </a:lnTo>
                <a:lnTo>
                  <a:pt x="812029" y="656480"/>
                </a:lnTo>
                <a:lnTo>
                  <a:pt x="821298" y="647190"/>
                </a:lnTo>
                <a:lnTo>
                  <a:pt x="830567" y="647190"/>
                </a:lnTo>
                <a:lnTo>
                  <a:pt x="839836" y="637899"/>
                </a:lnTo>
                <a:lnTo>
                  <a:pt x="849105" y="619318"/>
                </a:lnTo>
                <a:lnTo>
                  <a:pt x="858374" y="610027"/>
                </a:lnTo>
                <a:lnTo>
                  <a:pt x="867643" y="610027"/>
                </a:lnTo>
                <a:lnTo>
                  <a:pt x="876912" y="610027"/>
                </a:lnTo>
                <a:lnTo>
                  <a:pt x="886058" y="610027"/>
                </a:lnTo>
                <a:lnTo>
                  <a:pt x="895327" y="591446"/>
                </a:lnTo>
                <a:lnTo>
                  <a:pt x="904596" y="582155"/>
                </a:lnTo>
                <a:lnTo>
                  <a:pt x="913865" y="572988"/>
                </a:lnTo>
                <a:lnTo>
                  <a:pt x="923134" y="572988"/>
                </a:lnTo>
                <a:lnTo>
                  <a:pt x="932403" y="572988"/>
                </a:lnTo>
                <a:lnTo>
                  <a:pt x="941672" y="563697"/>
                </a:lnTo>
                <a:lnTo>
                  <a:pt x="950941" y="554406"/>
                </a:lnTo>
                <a:lnTo>
                  <a:pt x="960087" y="535825"/>
                </a:lnTo>
                <a:lnTo>
                  <a:pt x="969356" y="535825"/>
                </a:lnTo>
                <a:lnTo>
                  <a:pt x="978625" y="526658"/>
                </a:lnTo>
                <a:lnTo>
                  <a:pt x="987894" y="526658"/>
                </a:lnTo>
                <a:lnTo>
                  <a:pt x="997163" y="517368"/>
                </a:lnTo>
                <a:lnTo>
                  <a:pt x="1006432" y="517368"/>
                </a:lnTo>
                <a:lnTo>
                  <a:pt x="1015701" y="508077"/>
                </a:lnTo>
                <a:lnTo>
                  <a:pt x="1024970" y="508077"/>
                </a:lnTo>
                <a:lnTo>
                  <a:pt x="1034239" y="508077"/>
                </a:lnTo>
                <a:lnTo>
                  <a:pt x="1043384" y="489496"/>
                </a:lnTo>
                <a:lnTo>
                  <a:pt x="1052653" y="489496"/>
                </a:lnTo>
                <a:lnTo>
                  <a:pt x="1061922" y="489496"/>
                </a:lnTo>
                <a:lnTo>
                  <a:pt x="1071191" y="480205"/>
                </a:lnTo>
                <a:lnTo>
                  <a:pt x="1080460" y="470914"/>
                </a:lnTo>
                <a:lnTo>
                  <a:pt x="1089729" y="461623"/>
                </a:lnTo>
                <a:lnTo>
                  <a:pt x="1098998" y="461623"/>
                </a:lnTo>
                <a:lnTo>
                  <a:pt x="1108144" y="461623"/>
                </a:lnTo>
                <a:lnTo>
                  <a:pt x="1117413" y="452333"/>
                </a:lnTo>
                <a:lnTo>
                  <a:pt x="1126682" y="452333"/>
                </a:lnTo>
                <a:lnTo>
                  <a:pt x="1135951" y="452333"/>
                </a:lnTo>
                <a:lnTo>
                  <a:pt x="1145220" y="452333"/>
                </a:lnTo>
                <a:lnTo>
                  <a:pt x="1154489" y="452333"/>
                </a:lnTo>
                <a:lnTo>
                  <a:pt x="1163758" y="452333"/>
                </a:lnTo>
                <a:lnTo>
                  <a:pt x="1173027" y="433875"/>
                </a:lnTo>
                <a:lnTo>
                  <a:pt x="1182173" y="433875"/>
                </a:lnTo>
                <a:lnTo>
                  <a:pt x="1191442" y="433875"/>
                </a:lnTo>
                <a:lnTo>
                  <a:pt x="1200711" y="424585"/>
                </a:lnTo>
                <a:lnTo>
                  <a:pt x="1209980" y="424585"/>
                </a:lnTo>
                <a:lnTo>
                  <a:pt x="1219249" y="424585"/>
                </a:lnTo>
                <a:lnTo>
                  <a:pt x="1228518" y="415294"/>
                </a:lnTo>
                <a:lnTo>
                  <a:pt x="1237787" y="406003"/>
                </a:lnTo>
                <a:lnTo>
                  <a:pt x="1247056" y="406003"/>
                </a:lnTo>
                <a:lnTo>
                  <a:pt x="1256325" y="396713"/>
                </a:lnTo>
                <a:lnTo>
                  <a:pt x="1265470" y="396713"/>
                </a:lnTo>
                <a:lnTo>
                  <a:pt x="1274739" y="396713"/>
                </a:lnTo>
                <a:lnTo>
                  <a:pt x="1284008" y="387422"/>
                </a:lnTo>
                <a:lnTo>
                  <a:pt x="1293277" y="387422"/>
                </a:lnTo>
                <a:lnTo>
                  <a:pt x="1302546" y="378131"/>
                </a:lnTo>
                <a:lnTo>
                  <a:pt x="1311815" y="378131"/>
                </a:lnTo>
                <a:lnTo>
                  <a:pt x="1321085" y="378131"/>
                </a:lnTo>
                <a:lnTo>
                  <a:pt x="1330354" y="368841"/>
                </a:lnTo>
                <a:lnTo>
                  <a:pt x="1339499" y="359550"/>
                </a:lnTo>
                <a:lnTo>
                  <a:pt x="1348768" y="350259"/>
                </a:lnTo>
                <a:lnTo>
                  <a:pt x="1358037" y="331801"/>
                </a:lnTo>
                <a:lnTo>
                  <a:pt x="1367306" y="331801"/>
                </a:lnTo>
                <a:lnTo>
                  <a:pt x="1376575" y="322511"/>
                </a:lnTo>
                <a:lnTo>
                  <a:pt x="1385844" y="322511"/>
                </a:lnTo>
                <a:lnTo>
                  <a:pt x="1395113" y="303929"/>
                </a:lnTo>
                <a:lnTo>
                  <a:pt x="1404382" y="303929"/>
                </a:lnTo>
                <a:lnTo>
                  <a:pt x="1413528" y="294639"/>
                </a:lnTo>
                <a:lnTo>
                  <a:pt x="1422797" y="285348"/>
                </a:lnTo>
                <a:lnTo>
                  <a:pt x="1432066" y="276057"/>
                </a:lnTo>
                <a:lnTo>
                  <a:pt x="1441335" y="276057"/>
                </a:lnTo>
                <a:lnTo>
                  <a:pt x="1450604" y="266767"/>
                </a:lnTo>
                <a:lnTo>
                  <a:pt x="1459873" y="257476"/>
                </a:lnTo>
                <a:lnTo>
                  <a:pt x="1469142" y="248185"/>
                </a:lnTo>
                <a:lnTo>
                  <a:pt x="1478411" y="238894"/>
                </a:lnTo>
                <a:lnTo>
                  <a:pt x="1487680" y="238894"/>
                </a:lnTo>
                <a:lnTo>
                  <a:pt x="1496825" y="229728"/>
                </a:lnTo>
                <a:lnTo>
                  <a:pt x="1506094" y="229728"/>
                </a:lnTo>
                <a:lnTo>
                  <a:pt x="1515363" y="220437"/>
                </a:lnTo>
                <a:lnTo>
                  <a:pt x="1524633" y="220437"/>
                </a:lnTo>
                <a:lnTo>
                  <a:pt x="1543171" y="211146"/>
                </a:lnTo>
                <a:lnTo>
                  <a:pt x="1552440" y="211146"/>
                </a:lnTo>
                <a:lnTo>
                  <a:pt x="1561585" y="211146"/>
                </a:lnTo>
                <a:lnTo>
                  <a:pt x="1570854" y="211146"/>
                </a:lnTo>
                <a:lnTo>
                  <a:pt x="1580123" y="211146"/>
                </a:lnTo>
                <a:lnTo>
                  <a:pt x="1589392" y="201856"/>
                </a:lnTo>
                <a:lnTo>
                  <a:pt x="1598661" y="201856"/>
                </a:lnTo>
                <a:lnTo>
                  <a:pt x="1607930" y="201856"/>
                </a:lnTo>
                <a:lnTo>
                  <a:pt x="1617199" y="201856"/>
                </a:lnTo>
                <a:lnTo>
                  <a:pt x="1626468" y="192565"/>
                </a:lnTo>
                <a:lnTo>
                  <a:pt x="1635614" y="192565"/>
                </a:lnTo>
                <a:lnTo>
                  <a:pt x="1644883" y="173860"/>
                </a:lnTo>
                <a:lnTo>
                  <a:pt x="1654152" y="164569"/>
                </a:lnTo>
                <a:lnTo>
                  <a:pt x="1663421" y="155278"/>
                </a:lnTo>
                <a:lnTo>
                  <a:pt x="1672690" y="155278"/>
                </a:lnTo>
                <a:lnTo>
                  <a:pt x="1681959" y="145988"/>
                </a:lnTo>
                <a:lnTo>
                  <a:pt x="1691228" y="145988"/>
                </a:lnTo>
                <a:lnTo>
                  <a:pt x="1700497" y="136697"/>
                </a:lnTo>
                <a:lnTo>
                  <a:pt x="1709766" y="127530"/>
                </a:lnTo>
                <a:lnTo>
                  <a:pt x="1718911" y="127530"/>
                </a:lnTo>
                <a:lnTo>
                  <a:pt x="1728180" y="118239"/>
                </a:lnTo>
                <a:lnTo>
                  <a:pt x="1737449" y="99658"/>
                </a:lnTo>
                <a:lnTo>
                  <a:pt x="1746718" y="99658"/>
                </a:lnTo>
                <a:lnTo>
                  <a:pt x="1755988" y="99658"/>
                </a:lnTo>
                <a:lnTo>
                  <a:pt x="1765257" y="99658"/>
                </a:lnTo>
                <a:lnTo>
                  <a:pt x="1774526" y="90367"/>
                </a:lnTo>
                <a:lnTo>
                  <a:pt x="1783795" y="90367"/>
                </a:lnTo>
                <a:lnTo>
                  <a:pt x="1792940" y="81077"/>
                </a:lnTo>
                <a:lnTo>
                  <a:pt x="1802209" y="81077"/>
                </a:lnTo>
                <a:lnTo>
                  <a:pt x="1811478" y="81077"/>
                </a:lnTo>
                <a:lnTo>
                  <a:pt x="1820747" y="71786"/>
                </a:lnTo>
                <a:lnTo>
                  <a:pt x="1830016" y="62495"/>
                </a:lnTo>
                <a:lnTo>
                  <a:pt x="1839285" y="62495"/>
                </a:lnTo>
                <a:lnTo>
                  <a:pt x="1848554" y="62495"/>
                </a:lnTo>
                <a:lnTo>
                  <a:pt x="1857823" y="53205"/>
                </a:lnTo>
                <a:lnTo>
                  <a:pt x="1866969" y="53205"/>
                </a:lnTo>
                <a:lnTo>
                  <a:pt x="1876238" y="43914"/>
                </a:lnTo>
                <a:lnTo>
                  <a:pt x="1885507" y="43914"/>
                </a:lnTo>
                <a:lnTo>
                  <a:pt x="1894776" y="43914"/>
                </a:lnTo>
                <a:lnTo>
                  <a:pt x="1904045" y="34747"/>
                </a:lnTo>
              </a:path>
            </a:pathLst>
          </a:custGeom>
          <a:noFill/>
          <a:ln w="50800" cap="rnd">
            <a:solidFill>
              <a:srgbClr val="8B878B"/>
            </a:solidFill>
            <a:prstDash val="solid"/>
            <a:round/>
          </a:ln>
        </p:spPr>
        <p:txBody>
          <a:bodyPr rtlCol="0" anchor="ctr"/>
          <a:lstStyle/>
          <a:p>
            <a:endParaRPr lang="en-GB"/>
          </a:p>
        </p:txBody>
      </p:sp>
      <p:sp>
        <p:nvSpPr>
          <p:cNvPr id="71" name="Freeform 70">
            <a:extLst>
              <a:ext uri="{FF2B5EF4-FFF2-40B4-BE49-F238E27FC236}">
                <a16:creationId xmlns:a16="http://schemas.microsoft.com/office/drawing/2014/main" id="{295C8D89-7318-5645-B343-5B44DC935B4A}"/>
              </a:ext>
            </a:extLst>
          </p:cNvPr>
          <p:cNvSpPr/>
          <p:nvPr/>
        </p:nvSpPr>
        <p:spPr>
          <a:xfrm>
            <a:off x="4053379" y="3533113"/>
            <a:ext cx="1594274" cy="953844"/>
          </a:xfrm>
          <a:custGeom>
            <a:avLst/>
            <a:gdLst>
              <a:gd name="connsiteX0" fmla="*/ 34666 w 1594273"/>
              <a:gd name="connsiteY0" fmla="*/ 925663 h 953844"/>
              <a:gd name="connsiteX1" fmla="*/ 43935 w 1594273"/>
              <a:gd name="connsiteY1" fmla="*/ 916372 h 953844"/>
              <a:gd name="connsiteX2" fmla="*/ 53204 w 1594273"/>
              <a:gd name="connsiteY2" fmla="*/ 916372 h 953844"/>
              <a:gd name="connsiteX3" fmla="*/ 62473 w 1594273"/>
              <a:gd name="connsiteY3" fmla="*/ 907081 h 953844"/>
              <a:gd name="connsiteX4" fmla="*/ 71742 w 1594273"/>
              <a:gd name="connsiteY4" fmla="*/ 897791 h 953844"/>
              <a:gd name="connsiteX5" fmla="*/ 80888 w 1594273"/>
              <a:gd name="connsiteY5" fmla="*/ 897791 h 953844"/>
              <a:gd name="connsiteX6" fmla="*/ 90157 w 1594273"/>
              <a:gd name="connsiteY6" fmla="*/ 888500 h 953844"/>
              <a:gd name="connsiteX7" fmla="*/ 99426 w 1594273"/>
              <a:gd name="connsiteY7" fmla="*/ 888500 h 953844"/>
              <a:gd name="connsiteX8" fmla="*/ 108695 w 1594273"/>
              <a:gd name="connsiteY8" fmla="*/ 879209 h 953844"/>
              <a:gd name="connsiteX9" fmla="*/ 117964 w 1594273"/>
              <a:gd name="connsiteY9" fmla="*/ 879209 h 953844"/>
              <a:gd name="connsiteX10" fmla="*/ 127233 w 1594273"/>
              <a:gd name="connsiteY10" fmla="*/ 869918 h 953844"/>
              <a:gd name="connsiteX11" fmla="*/ 136502 w 1594273"/>
              <a:gd name="connsiteY11" fmla="*/ 869918 h 953844"/>
              <a:gd name="connsiteX12" fmla="*/ 145771 w 1594273"/>
              <a:gd name="connsiteY12" fmla="*/ 851337 h 953844"/>
              <a:gd name="connsiteX13" fmla="*/ 154916 w 1594273"/>
              <a:gd name="connsiteY13" fmla="*/ 842046 h 953844"/>
              <a:gd name="connsiteX14" fmla="*/ 164185 w 1594273"/>
              <a:gd name="connsiteY14" fmla="*/ 842046 h 953844"/>
              <a:gd name="connsiteX15" fmla="*/ 173454 w 1594273"/>
              <a:gd name="connsiteY15" fmla="*/ 842046 h 953844"/>
              <a:gd name="connsiteX16" fmla="*/ 182724 w 1594273"/>
              <a:gd name="connsiteY16" fmla="*/ 842046 h 953844"/>
              <a:gd name="connsiteX17" fmla="*/ 191993 w 1594273"/>
              <a:gd name="connsiteY17" fmla="*/ 823465 h 953844"/>
              <a:gd name="connsiteX18" fmla="*/ 201262 w 1594273"/>
              <a:gd name="connsiteY18" fmla="*/ 805007 h 953844"/>
              <a:gd name="connsiteX19" fmla="*/ 210531 w 1594273"/>
              <a:gd name="connsiteY19" fmla="*/ 805007 h 953844"/>
              <a:gd name="connsiteX20" fmla="*/ 219676 w 1594273"/>
              <a:gd name="connsiteY20" fmla="*/ 795717 h 953844"/>
              <a:gd name="connsiteX21" fmla="*/ 228945 w 1594273"/>
              <a:gd name="connsiteY21" fmla="*/ 786426 h 953844"/>
              <a:gd name="connsiteX22" fmla="*/ 238214 w 1594273"/>
              <a:gd name="connsiteY22" fmla="*/ 786426 h 953844"/>
              <a:gd name="connsiteX23" fmla="*/ 247483 w 1594273"/>
              <a:gd name="connsiteY23" fmla="*/ 786426 h 953844"/>
              <a:gd name="connsiteX24" fmla="*/ 256752 w 1594273"/>
              <a:gd name="connsiteY24" fmla="*/ 777135 h 953844"/>
              <a:gd name="connsiteX25" fmla="*/ 266021 w 1594273"/>
              <a:gd name="connsiteY25" fmla="*/ 767845 h 953844"/>
              <a:gd name="connsiteX26" fmla="*/ 275290 w 1594273"/>
              <a:gd name="connsiteY26" fmla="*/ 758554 h 953844"/>
              <a:gd name="connsiteX27" fmla="*/ 284559 w 1594273"/>
              <a:gd name="connsiteY27" fmla="*/ 758554 h 953844"/>
              <a:gd name="connsiteX28" fmla="*/ 293705 w 1594273"/>
              <a:gd name="connsiteY28" fmla="*/ 758554 h 953844"/>
              <a:gd name="connsiteX29" fmla="*/ 302974 w 1594273"/>
              <a:gd name="connsiteY29" fmla="*/ 749263 h 953844"/>
              <a:gd name="connsiteX30" fmla="*/ 312243 w 1594273"/>
              <a:gd name="connsiteY30" fmla="*/ 749263 h 953844"/>
              <a:gd name="connsiteX31" fmla="*/ 321512 w 1594273"/>
              <a:gd name="connsiteY31" fmla="*/ 739973 h 953844"/>
              <a:gd name="connsiteX32" fmla="*/ 330781 w 1594273"/>
              <a:gd name="connsiteY32" fmla="*/ 730682 h 953844"/>
              <a:gd name="connsiteX33" fmla="*/ 340050 w 1594273"/>
              <a:gd name="connsiteY33" fmla="*/ 712224 h 953844"/>
              <a:gd name="connsiteX34" fmla="*/ 349319 w 1594273"/>
              <a:gd name="connsiteY34" fmla="*/ 712224 h 953844"/>
              <a:gd name="connsiteX35" fmla="*/ 358588 w 1594273"/>
              <a:gd name="connsiteY35" fmla="*/ 712224 h 953844"/>
              <a:gd name="connsiteX36" fmla="*/ 367857 w 1594273"/>
              <a:gd name="connsiteY36" fmla="*/ 702934 h 953844"/>
              <a:gd name="connsiteX37" fmla="*/ 377002 w 1594273"/>
              <a:gd name="connsiteY37" fmla="*/ 702934 h 953844"/>
              <a:gd name="connsiteX38" fmla="*/ 386272 w 1594273"/>
              <a:gd name="connsiteY38" fmla="*/ 693643 h 953844"/>
              <a:gd name="connsiteX39" fmla="*/ 395541 w 1594273"/>
              <a:gd name="connsiteY39" fmla="*/ 693643 h 953844"/>
              <a:gd name="connsiteX40" fmla="*/ 404810 w 1594273"/>
              <a:gd name="connsiteY40" fmla="*/ 693643 h 953844"/>
              <a:gd name="connsiteX41" fmla="*/ 414079 w 1594273"/>
              <a:gd name="connsiteY41" fmla="*/ 693643 h 953844"/>
              <a:gd name="connsiteX42" fmla="*/ 423348 w 1594273"/>
              <a:gd name="connsiteY42" fmla="*/ 684352 h 953844"/>
              <a:gd name="connsiteX43" fmla="*/ 432617 w 1594273"/>
              <a:gd name="connsiteY43" fmla="*/ 684352 h 953844"/>
              <a:gd name="connsiteX44" fmla="*/ 441886 w 1594273"/>
              <a:gd name="connsiteY44" fmla="*/ 665771 h 953844"/>
              <a:gd name="connsiteX45" fmla="*/ 451031 w 1594273"/>
              <a:gd name="connsiteY45" fmla="*/ 656480 h 953844"/>
              <a:gd name="connsiteX46" fmla="*/ 460300 w 1594273"/>
              <a:gd name="connsiteY46" fmla="*/ 656480 h 953844"/>
              <a:gd name="connsiteX47" fmla="*/ 469569 w 1594273"/>
              <a:gd name="connsiteY47" fmla="*/ 647189 h 953844"/>
              <a:gd name="connsiteX48" fmla="*/ 478838 w 1594273"/>
              <a:gd name="connsiteY48" fmla="*/ 647189 h 953844"/>
              <a:gd name="connsiteX49" fmla="*/ 488107 w 1594273"/>
              <a:gd name="connsiteY49" fmla="*/ 647189 h 953844"/>
              <a:gd name="connsiteX50" fmla="*/ 497376 w 1594273"/>
              <a:gd name="connsiteY50" fmla="*/ 637899 h 953844"/>
              <a:gd name="connsiteX51" fmla="*/ 506645 w 1594273"/>
              <a:gd name="connsiteY51" fmla="*/ 619441 h 953844"/>
              <a:gd name="connsiteX52" fmla="*/ 515914 w 1594273"/>
              <a:gd name="connsiteY52" fmla="*/ 619441 h 953844"/>
              <a:gd name="connsiteX53" fmla="*/ 525060 w 1594273"/>
              <a:gd name="connsiteY53" fmla="*/ 610151 h 953844"/>
              <a:gd name="connsiteX54" fmla="*/ 534329 w 1594273"/>
              <a:gd name="connsiteY54" fmla="*/ 610151 h 953844"/>
              <a:gd name="connsiteX55" fmla="*/ 543598 w 1594273"/>
              <a:gd name="connsiteY55" fmla="*/ 610151 h 953844"/>
              <a:gd name="connsiteX56" fmla="*/ 552867 w 1594273"/>
              <a:gd name="connsiteY56" fmla="*/ 600860 h 953844"/>
              <a:gd name="connsiteX57" fmla="*/ 562136 w 1594273"/>
              <a:gd name="connsiteY57" fmla="*/ 600860 h 953844"/>
              <a:gd name="connsiteX58" fmla="*/ 571405 w 1594273"/>
              <a:gd name="connsiteY58" fmla="*/ 582279 h 953844"/>
              <a:gd name="connsiteX59" fmla="*/ 580674 w 1594273"/>
              <a:gd name="connsiteY59" fmla="*/ 582279 h 953844"/>
              <a:gd name="connsiteX60" fmla="*/ 589943 w 1594273"/>
              <a:gd name="connsiteY60" fmla="*/ 582279 h 953844"/>
              <a:gd name="connsiteX61" fmla="*/ 599212 w 1594273"/>
              <a:gd name="connsiteY61" fmla="*/ 572988 h 953844"/>
              <a:gd name="connsiteX62" fmla="*/ 608358 w 1594273"/>
              <a:gd name="connsiteY62" fmla="*/ 554407 h 953844"/>
              <a:gd name="connsiteX63" fmla="*/ 617627 w 1594273"/>
              <a:gd name="connsiteY63" fmla="*/ 554407 h 953844"/>
              <a:gd name="connsiteX64" fmla="*/ 626896 w 1594273"/>
              <a:gd name="connsiteY64" fmla="*/ 554407 h 953844"/>
              <a:gd name="connsiteX65" fmla="*/ 636165 w 1594273"/>
              <a:gd name="connsiteY65" fmla="*/ 535825 h 953844"/>
              <a:gd name="connsiteX66" fmla="*/ 645434 w 1594273"/>
              <a:gd name="connsiteY66" fmla="*/ 526534 h 953844"/>
              <a:gd name="connsiteX67" fmla="*/ 654703 w 1594273"/>
              <a:gd name="connsiteY67" fmla="*/ 517244 h 953844"/>
              <a:gd name="connsiteX68" fmla="*/ 663972 w 1594273"/>
              <a:gd name="connsiteY68" fmla="*/ 508077 h 953844"/>
              <a:gd name="connsiteX69" fmla="*/ 673117 w 1594273"/>
              <a:gd name="connsiteY69" fmla="*/ 498786 h 953844"/>
              <a:gd name="connsiteX70" fmla="*/ 682386 w 1594273"/>
              <a:gd name="connsiteY70" fmla="*/ 498786 h 953844"/>
              <a:gd name="connsiteX71" fmla="*/ 691655 w 1594273"/>
              <a:gd name="connsiteY71" fmla="*/ 489496 h 953844"/>
              <a:gd name="connsiteX72" fmla="*/ 700924 w 1594273"/>
              <a:gd name="connsiteY72" fmla="*/ 480205 h 953844"/>
              <a:gd name="connsiteX73" fmla="*/ 710193 w 1594273"/>
              <a:gd name="connsiteY73" fmla="*/ 480205 h 953844"/>
              <a:gd name="connsiteX74" fmla="*/ 719462 w 1594273"/>
              <a:gd name="connsiteY74" fmla="*/ 470914 h 953844"/>
              <a:gd name="connsiteX75" fmla="*/ 728731 w 1594273"/>
              <a:gd name="connsiteY75" fmla="*/ 470914 h 953844"/>
              <a:gd name="connsiteX76" fmla="*/ 738000 w 1594273"/>
              <a:gd name="connsiteY76" fmla="*/ 470914 h 953844"/>
              <a:gd name="connsiteX77" fmla="*/ 747146 w 1594273"/>
              <a:gd name="connsiteY77" fmla="*/ 470914 h 953844"/>
              <a:gd name="connsiteX78" fmla="*/ 756415 w 1594273"/>
              <a:gd name="connsiteY78" fmla="*/ 461623 h 953844"/>
              <a:gd name="connsiteX79" fmla="*/ 765684 w 1594273"/>
              <a:gd name="connsiteY79" fmla="*/ 461623 h 953844"/>
              <a:gd name="connsiteX80" fmla="*/ 774953 w 1594273"/>
              <a:gd name="connsiteY80" fmla="*/ 452333 h 953844"/>
              <a:gd name="connsiteX81" fmla="*/ 784222 w 1594273"/>
              <a:gd name="connsiteY81" fmla="*/ 433751 h 953844"/>
              <a:gd name="connsiteX82" fmla="*/ 793491 w 1594273"/>
              <a:gd name="connsiteY82" fmla="*/ 433751 h 953844"/>
              <a:gd name="connsiteX83" fmla="*/ 802760 w 1594273"/>
              <a:gd name="connsiteY83" fmla="*/ 433751 h 953844"/>
              <a:gd name="connsiteX84" fmla="*/ 812029 w 1594273"/>
              <a:gd name="connsiteY84" fmla="*/ 433751 h 953844"/>
              <a:gd name="connsiteX85" fmla="*/ 821298 w 1594273"/>
              <a:gd name="connsiteY85" fmla="*/ 433751 h 953844"/>
              <a:gd name="connsiteX86" fmla="*/ 830444 w 1594273"/>
              <a:gd name="connsiteY86" fmla="*/ 424461 h 953844"/>
              <a:gd name="connsiteX87" fmla="*/ 839713 w 1594273"/>
              <a:gd name="connsiteY87" fmla="*/ 424461 h 953844"/>
              <a:gd name="connsiteX88" fmla="*/ 848982 w 1594273"/>
              <a:gd name="connsiteY88" fmla="*/ 415294 h 953844"/>
              <a:gd name="connsiteX89" fmla="*/ 858251 w 1594273"/>
              <a:gd name="connsiteY89" fmla="*/ 406003 h 953844"/>
              <a:gd name="connsiteX90" fmla="*/ 876789 w 1594273"/>
              <a:gd name="connsiteY90" fmla="*/ 406003 h 953844"/>
              <a:gd name="connsiteX91" fmla="*/ 886058 w 1594273"/>
              <a:gd name="connsiteY91" fmla="*/ 406003 h 953844"/>
              <a:gd name="connsiteX92" fmla="*/ 895203 w 1594273"/>
              <a:gd name="connsiteY92" fmla="*/ 406003 h 953844"/>
              <a:gd name="connsiteX93" fmla="*/ 904472 w 1594273"/>
              <a:gd name="connsiteY93" fmla="*/ 387422 h 953844"/>
              <a:gd name="connsiteX94" fmla="*/ 913741 w 1594273"/>
              <a:gd name="connsiteY94" fmla="*/ 387422 h 953844"/>
              <a:gd name="connsiteX95" fmla="*/ 923010 w 1594273"/>
              <a:gd name="connsiteY95" fmla="*/ 387422 h 953844"/>
              <a:gd name="connsiteX96" fmla="*/ 932279 w 1594273"/>
              <a:gd name="connsiteY96" fmla="*/ 378131 h 953844"/>
              <a:gd name="connsiteX97" fmla="*/ 941548 w 1594273"/>
              <a:gd name="connsiteY97" fmla="*/ 378131 h 953844"/>
              <a:gd name="connsiteX98" fmla="*/ 950817 w 1594273"/>
              <a:gd name="connsiteY98" fmla="*/ 368840 h 953844"/>
              <a:gd name="connsiteX99" fmla="*/ 960086 w 1594273"/>
              <a:gd name="connsiteY99" fmla="*/ 368840 h 953844"/>
              <a:gd name="connsiteX100" fmla="*/ 969355 w 1594273"/>
              <a:gd name="connsiteY100" fmla="*/ 368840 h 953844"/>
              <a:gd name="connsiteX101" fmla="*/ 978501 w 1594273"/>
              <a:gd name="connsiteY101" fmla="*/ 359550 h 953844"/>
              <a:gd name="connsiteX102" fmla="*/ 987770 w 1594273"/>
              <a:gd name="connsiteY102" fmla="*/ 350259 h 953844"/>
              <a:gd name="connsiteX103" fmla="*/ 997039 w 1594273"/>
              <a:gd name="connsiteY103" fmla="*/ 350259 h 953844"/>
              <a:gd name="connsiteX104" fmla="*/ 1006308 w 1594273"/>
              <a:gd name="connsiteY104" fmla="*/ 331678 h 953844"/>
              <a:gd name="connsiteX105" fmla="*/ 1015577 w 1594273"/>
              <a:gd name="connsiteY105" fmla="*/ 331678 h 953844"/>
              <a:gd name="connsiteX106" fmla="*/ 1024846 w 1594273"/>
              <a:gd name="connsiteY106" fmla="*/ 313220 h 953844"/>
              <a:gd name="connsiteX107" fmla="*/ 1034115 w 1594273"/>
              <a:gd name="connsiteY107" fmla="*/ 303929 h 953844"/>
              <a:gd name="connsiteX108" fmla="*/ 1043384 w 1594273"/>
              <a:gd name="connsiteY108" fmla="*/ 303929 h 953844"/>
              <a:gd name="connsiteX109" fmla="*/ 1052653 w 1594273"/>
              <a:gd name="connsiteY109" fmla="*/ 294639 h 953844"/>
              <a:gd name="connsiteX110" fmla="*/ 1061799 w 1594273"/>
              <a:gd name="connsiteY110" fmla="*/ 294639 h 953844"/>
              <a:gd name="connsiteX111" fmla="*/ 1071068 w 1594273"/>
              <a:gd name="connsiteY111" fmla="*/ 294639 h 953844"/>
              <a:gd name="connsiteX112" fmla="*/ 1080337 w 1594273"/>
              <a:gd name="connsiteY112" fmla="*/ 285348 h 953844"/>
              <a:gd name="connsiteX113" fmla="*/ 1089606 w 1594273"/>
              <a:gd name="connsiteY113" fmla="*/ 276057 h 953844"/>
              <a:gd name="connsiteX114" fmla="*/ 1098875 w 1594273"/>
              <a:gd name="connsiteY114" fmla="*/ 276057 h 953844"/>
              <a:gd name="connsiteX115" fmla="*/ 1108144 w 1594273"/>
              <a:gd name="connsiteY115" fmla="*/ 266767 h 953844"/>
              <a:gd name="connsiteX116" fmla="*/ 1117413 w 1594273"/>
              <a:gd name="connsiteY116" fmla="*/ 257476 h 953844"/>
              <a:gd name="connsiteX117" fmla="*/ 1126682 w 1594273"/>
              <a:gd name="connsiteY117" fmla="*/ 257476 h 953844"/>
              <a:gd name="connsiteX118" fmla="*/ 1135827 w 1594273"/>
              <a:gd name="connsiteY118" fmla="*/ 248185 h 953844"/>
              <a:gd name="connsiteX119" fmla="*/ 1145096 w 1594273"/>
              <a:gd name="connsiteY119" fmla="*/ 248185 h 953844"/>
              <a:gd name="connsiteX120" fmla="*/ 1154365 w 1594273"/>
              <a:gd name="connsiteY120" fmla="*/ 238895 h 953844"/>
              <a:gd name="connsiteX121" fmla="*/ 1163634 w 1594273"/>
              <a:gd name="connsiteY121" fmla="*/ 238895 h 953844"/>
              <a:gd name="connsiteX122" fmla="*/ 1172903 w 1594273"/>
              <a:gd name="connsiteY122" fmla="*/ 229604 h 953844"/>
              <a:gd name="connsiteX123" fmla="*/ 1182172 w 1594273"/>
              <a:gd name="connsiteY123" fmla="*/ 229604 h 953844"/>
              <a:gd name="connsiteX124" fmla="*/ 1191442 w 1594273"/>
              <a:gd name="connsiteY124" fmla="*/ 220313 h 953844"/>
              <a:gd name="connsiteX125" fmla="*/ 1200587 w 1594273"/>
              <a:gd name="connsiteY125" fmla="*/ 201856 h 953844"/>
              <a:gd name="connsiteX126" fmla="*/ 1209856 w 1594273"/>
              <a:gd name="connsiteY126" fmla="*/ 192565 h 953844"/>
              <a:gd name="connsiteX127" fmla="*/ 1219125 w 1594273"/>
              <a:gd name="connsiteY127" fmla="*/ 183274 h 953844"/>
              <a:gd name="connsiteX128" fmla="*/ 1228394 w 1594273"/>
              <a:gd name="connsiteY128" fmla="*/ 164693 h 953844"/>
              <a:gd name="connsiteX129" fmla="*/ 1237663 w 1594273"/>
              <a:gd name="connsiteY129" fmla="*/ 164693 h 953844"/>
              <a:gd name="connsiteX130" fmla="*/ 1246932 w 1594273"/>
              <a:gd name="connsiteY130" fmla="*/ 164693 h 953844"/>
              <a:gd name="connsiteX131" fmla="*/ 1256201 w 1594273"/>
              <a:gd name="connsiteY131" fmla="*/ 155402 h 953844"/>
              <a:gd name="connsiteX132" fmla="*/ 1265470 w 1594273"/>
              <a:gd name="connsiteY132" fmla="*/ 155402 h 953844"/>
              <a:gd name="connsiteX133" fmla="*/ 1274739 w 1594273"/>
              <a:gd name="connsiteY133" fmla="*/ 155402 h 953844"/>
              <a:gd name="connsiteX134" fmla="*/ 1283885 w 1594273"/>
              <a:gd name="connsiteY134" fmla="*/ 146112 h 953844"/>
              <a:gd name="connsiteX135" fmla="*/ 1293154 w 1594273"/>
              <a:gd name="connsiteY135" fmla="*/ 146112 h 953844"/>
              <a:gd name="connsiteX136" fmla="*/ 1302423 w 1594273"/>
              <a:gd name="connsiteY136" fmla="*/ 136821 h 953844"/>
              <a:gd name="connsiteX137" fmla="*/ 1311692 w 1594273"/>
              <a:gd name="connsiteY137" fmla="*/ 136821 h 953844"/>
              <a:gd name="connsiteX138" fmla="*/ 1320961 w 1594273"/>
              <a:gd name="connsiteY138" fmla="*/ 127530 h 953844"/>
              <a:gd name="connsiteX139" fmla="*/ 1330230 w 1594273"/>
              <a:gd name="connsiteY139" fmla="*/ 127530 h 953844"/>
              <a:gd name="connsiteX140" fmla="*/ 1339499 w 1594273"/>
              <a:gd name="connsiteY140" fmla="*/ 118363 h 953844"/>
              <a:gd name="connsiteX141" fmla="*/ 1348645 w 1594273"/>
              <a:gd name="connsiteY141" fmla="*/ 118363 h 953844"/>
              <a:gd name="connsiteX142" fmla="*/ 1357914 w 1594273"/>
              <a:gd name="connsiteY142" fmla="*/ 118363 h 953844"/>
              <a:gd name="connsiteX143" fmla="*/ 1367183 w 1594273"/>
              <a:gd name="connsiteY143" fmla="*/ 109073 h 953844"/>
              <a:gd name="connsiteX144" fmla="*/ 1376452 w 1594273"/>
              <a:gd name="connsiteY144" fmla="*/ 109073 h 953844"/>
              <a:gd name="connsiteX145" fmla="*/ 1385721 w 1594273"/>
              <a:gd name="connsiteY145" fmla="*/ 109073 h 953844"/>
              <a:gd name="connsiteX146" fmla="*/ 1394990 w 1594273"/>
              <a:gd name="connsiteY146" fmla="*/ 109073 h 953844"/>
              <a:gd name="connsiteX147" fmla="*/ 1404259 w 1594273"/>
              <a:gd name="connsiteY147" fmla="*/ 99782 h 953844"/>
              <a:gd name="connsiteX148" fmla="*/ 1413528 w 1594273"/>
              <a:gd name="connsiteY148" fmla="*/ 90491 h 953844"/>
              <a:gd name="connsiteX149" fmla="*/ 1422797 w 1594273"/>
              <a:gd name="connsiteY149" fmla="*/ 90491 h 953844"/>
              <a:gd name="connsiteX150" fmla="*/ 1431942 w 1594273"/>
              <a:gd name="connsiteY150" fmla="*/ 90491 h 953844"/>
              <a:gd name="connsiteX151" fmla="*/ 1441211 w 1594273"/>
              <a:gd name="connsiteY151" fmla="*/ 81201 h 953844"/>
              <a:gd name="connsiteX152" fmla="*/ 1450480 w 1594273"/>
              <a:gd name="connsiteY152" fmla="*/ 81201 h 953844"/>
              <a:gd name="connsiteX153" fmla="*/ 1459749 w 1594273"/>
              <a:gd name="connsiteY153" fmla="*/ 81201 h 953844"/>
              <a:gd name="connsiteX154" fmla="*/ 1469018 w 1594273"/>
              <a:gd name="connsiteY154" fmla="*/ 81201 h 953844"/>
              <a:gd name="connsiteX155" fmla="*/ 1478287 w 1594273"/>
              <a:gd name="connsiteY155" fmla="*/ 71910 h 953844"/>
              <a:gd name="connsiteX156" fmla="*/ 1487556 w 1594273"/>
              <a:gd name="connsiteY156" fmla="*/ 71910 h 953844"/>
              <a:gd name="connsiteX157" fmla="*/ 1496825 w 1594273"/>
              <a:gd name="connsiteY157" fmla="*/ 71910 h 953844"/>
              <a:gd name="connsiteX158" fmla="*/ 1505971 w 1594273"/>
              <a:gd name="connsiteY158" fmla="*/ 71910 h 953844"/>
              <a:gd name="connsiteX159" fmla="*/ 1515240 w 1594273"/>
              <a:gd name="connsiteY159" fmla="*/ 62619 h 953844"/>
              <a:gd name="connsiteX160" fmla="*/ 1524509 w 1594273"/>
              <a:gd name="connsiteY160" fmla="*/ 62619 h 953844"/>
              <a:gd name="connsiteX161" fmla="*/ 1533778 w 1594273"/>
              <a:gd name="connsiteY161" fmla="*/ 62619 h 953844"/>
              <a:gd name="connsiteX162" fmla="*/ 1543047 w 1594273"/>
              <a:gd name="connsiteY162" fmla="*/ 53329 h 953844"/>
              <a:gd name="connsiteX163" fmla="*/ 1552316 w 1594273"/>
              <a:gd name="connsiteY163" fmla="*/ 44038 h 953844"/>
              <a:gd name="connsiteX164" fmla="*/ 1561585 w 1594273"/>
              <a:gd name="connsiteY164" fmla="*/ 44038 h 953844"/>
              <a:gd name="connsiteX165" fmla="*/ 1570854 w 1594273"/>
              <a:gd name="connsiteY165" fmla="*/ 34747 h 95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1594273" h="953844">
                <a:moveTo>
                  <a:pt x="34666" y="925663"/>
                </a:moveTo>
                <a:lnTo>
                  <a:pt x="43935" y="916372"/>
                </a:lnTo>
                <a:lnTo>
                  <a:pt x="53204" y="916372"/>
                </a:lnTo>
                <a:lnTo>
                  <a:pt x="62473" y="907081"/>
                </a:lnTo>
                <a:lnTo>
                  <a:pt x="71742" y="897791"/>
                </a:lnTo>
                <a:lnTo>
                  <a:pt x="80888" y="897791"/>
                </a:lnTo>
                <a:lnTo>
                  <a:pt x="90157" y="888500"/>
                </a:lnTo>
                <a:lnTo>
                  <a:pt x="99426" y="888500"/>
                </a:lnTo>
                <a:lnTo>
                  <a:pt x="108695" y="879209"/>
                </a:lnTo>
                <a:lnTo>
                  <a:pt x="117964" y="879209"/>
                </a:lnTo>
                <a:lnTo>
                  <a:pt x="127233" y="869918"/>
                </a:lnTo>
                <a:lnTo>
                  <a:pt x="136502" y="869918"/>
                </a:lnTo>
                <a:lnTo>
                  <a:pt x="145771" y="851337"/>
                </a:lnTo>
                <a:lnTo>
                  <a:pt x="154916" y="842046"/>
                </a:lnTo>
                <a:lnTo>
                  <a:pt x="164185" y="842046"/>
                </a:lnTo>
                <a:lnTo>
                  <a:pt x="173454" y="842046"/>
                </a:lnTo>
                <a:lnTo>
                  <a:pt x="182724" y="842046"/>
                </a:lnTo>
                <a:lnTo>
                  <a:pt x="191993" y="823465"/>
                </a:lnTo>
                <a:lnTo>
                  <a:pt x="201262" y="805007"/>
                </a:lnTo>
                <a:lnTo>
                  <a:pt x="210531" y="805007"/>
                </a:lnTo>
                <a:lnTo>
                  <a:pt x="219676" y="795717"/>
                </a:lnTo>
                <a:lnTo>
                  <a:pt x="228945" y="786426"/>
                </a:lnTo>
                <a:lnTo>
                  <a:pt x="238214" y="786426"/>
                </a:lnTo>
                <a:lnTo>
                  <a:pt x="247483" y="786426"/>
                </a:lnTo>
                <a:lnTo>
                  <a:pt x="256752" y="777135"/>
                </a:lnTo>
                <a:lnTo>
                  <a:pt x="266021" y="767845"/>
                </a:lnTo>
                <a:lnTo>
                  <a:pt x="275290" y="758554"/>
                </a:lnTo>
                <a:lnTo>
                  <a:pt x="284559" y="758554"/>
                </a:lnTo>
                <a:lnTo>
                  <a:pt x="293705" y="758554"/>
                </a:lnTo>
                <a:lnTo>
                  <a:pt x="302974" y="749263"/>
                </a:lnTo>
                <a:lnTo>
                  <a:pt x="312243" y="749263"/>
                </a:lnTo>
                <a:lnTo>
                  <a:pt x="321512" y="739973"/>
                </a:lnTo>
                <a:lnTo>
                  <a:pt x="330781" y="730682"/>
                </a:lnTo>
                <a:lnTo>
                  <a:pt x="340050" y="712224"/>
                </a:lnTo>
                <a:lnTo>
                  <a:pt x="349319" y="712224"/>
                </a:lnTo>
                <a:lnTo>
                  <a:pt x="358588" y="712224"/>
                </a:lnTo>
                <a:lnTo>
                  <a:pt x="367857" y="702934"/>
                </a:lnTo>
                <a:lnTo>
                  <a:pt x="377002" y="702934"/>
                </a:lnTo>
                <a:lnTo>
                  <a:pt x="386272" y="693643"/>
                </a:lnTo>
                <a:lnTo>
                  <a:pt x="395541" y="693643"/>
                </a:lnTo>
                <a:lnTo>
                  <a:pt x="404810" y="693643"/>
                </a:lnTo>
                <a:lnTo>
                  <a:pt x="414079" y="693643"/>
                </a:lnTo>
                <a:lnTo>
                  <a:pt x="423348" y="684352"/>
                </a:lnTo>
                <a:lnTo>
                  <a:pt x="432617" y="684352"/>
                </a:lnTo>
                <a:lnTo>
                  <a:pt x="441886" y="665771"/>
                </a:lnTo>
                <a:lnTo>
                  <a:pt x="451031" y="656480"/>
                </a:lnTo>
                <a:lnTo>
                  <a:pt x="460300" y="656480"/>
                </a:lnTo>
                <a:lnTo>
                  <a:pt x="469569" y="647189"/>
                </a:lnTo>
                <a:lnTo>
                  <a:pt x="478838" y="647189"/>
                </a:lnTo>
                <a:lnTo>
                  <a:pt x="488107" y="647189"/>
                </a:lnTo>
                <a:lnTo>
                  <a:pt x="497376" y="637899"/>
                </a:lnTo>
                <a:lnTo>
                  <a:pt x="506645" y="619441"/>
                </a:lnTo>
                <a:lnTo>
                  <a:pt x="515914" y="619441"/>
                </a:lnTo>
                <a:lnTo>
                  <a:pt x="525060" y="610151"/>
                </a:lnTo>
                <a:lnTo>
                  <a:pt x="534329" y="610151"/>
                </a:lnTo>
                <a:lnTo>
                  <a:pt x="543598" y="610151"/>
                </a:lnTo>
                <a:lnTo>
                  <a:pt x="552867" y="600860"/>
                </a:lnTo>
                <a:lnTo>
                  <a:pt x="562136" y="600860"/>
                </a:lnTo>
                <a:lnTo>
                  <a:pt x="571405" y="582279"/>
                </a:lnTo>
                <a:lnTo>
                  <a:pt x="580674" y="582279"/>
                </a:lnTo>
                <a:lnTo>
                  <a:pt x="589943" y="582279"/>
                </a:lnTo>
                <a:lnTo>
                  <a:pt x="599212" y="572988"/>
                </a:lnTo>
                <a:lnTo>
                  <a:pt x="608358" y="554407"/>
                </a:lnTo>
                <a:lnTo>
                  <a:pt x="617627" y="554407"/>
                </a:lnTo>
                <a:lnTo>
                  <a:pt x="626896" y="554407"/>
                </a:lnTo>
                <a:lnTo>
                  <a:pt x="636165" y="535825"/>
                </a:lnTo>
                <a:lnTo>
                  <a:pt x="645434" y="526534"/>
                </a:lnTo>
                <a:lnTo>
                  <a:pt x="654703" y="517244"/>
                </a:lnTo>
                <a:lnTo>
                  <a:pt x="663972" y="508077"/>
                </a:lnTo>
                <a:lnTo>
                  <a:pt x="673117" y="498786"/>
                </a:lnTo>
                <a:lnTo>
                  <a:pt x="682386" y="498786"/>
                </a:lnTo>
                <a:lnTo>
                  <a:pt x="691655" y="489496"/>
                </a:lnTo>
                <a:lnTo>
                  <a:pt x="700924" y="480205"/>
                </a:lnTo>
                <a:lnTo>
                  <a:pt x="710193" y="480205"/>
                </a:lnTo>
                <a:lnTo>
                  <a:pt x="719462" y="470914"/>
                </a:lnTo>
                <a:lnTo>
                  <a:pt x="728731" y="470914"/>
                </a:lnTo>
                <a:lnTo>
                  <a:pt x="738000" y="470914"/>
                </a:lnTo>
                <a:lnTo>
                  <a:pt x="747146" y="470914"/>
                </a:lnTo>
                <a:lnTo>
                  <a:pt x="756415" y="461623"/>
                </a:lnTo>
                <a:lnTo>
                  <a:pt x="765684" y="461623"/>
                </a:lnTo>
                <a:lnTo>
                  <a:pt x="774953" y="452333"/>
                </a:lnTo>
                <a:lnTo>
                  <a:pt x="784222" y="433751"/>
                </a:lnTo>
                <a:lnTo>
                  <a:pt x="793491" y="433751"/>
                </a:lnTo>
                <a:lnTo>
                  <a:pt x="802760" y="433751"/>
                </a:lnTo>
                <a:lnTo>
                  <a:pt x="812029" y="433751"/>
                </a:lnTo>
                <a:lnTo>
                  <a:pt x="821298" y="433751"/>
                </a:lnTo>
                <a:lnTo>
                  <a:pt x="830444" y="424461"/>
                </a:lnTo>
                <a:lnTo>
                  <a:pt x="839713" y="424461"/>
                </a:lnTo>
                <a:lnTo>
                  <a:pt x="848982" y="415294"/>
                </a:lnTo>
                <a:lnTo>
                  <a:pt x="858251" y="406003"/>
                </a:lnTo>
                <a:lnTo>
                  <a:pt x="876789" y="406003"/>
                </a:lnTo>
                <a:lnTo>
                  <a:pt x="886058" y="406003"/>
                </a:lnTo>
                <a:lnTo>
                  <a:pt x="895203" y="406003"/>
                </a:lnTo>
                <a:lnTo>
                  <a:pt x="904472" y="387422"/>
                </a:lnTo>
                <a:lnTo>
                  <a:pt x="913741" y="387422"/>
                </a:lnTo>
                <a:lnTo>
                  <a:pt x="923010" y="387422"/>
                </a:lnTo>
                <a:lnTo>
                  <a:pt x="932279" y="378131"/>
                </a:lnTo>
                <a:lnTo>
                  <a:pt x="941548" y="378131"/>
                </a:lnTo>
                <a:lnTo>
                  <a:pt x="950817" y="368840"/>
                </a:lnTo>
                <a:lnTo>
                  <a:pt x="960086" y="368840"/>
                </a:lnTo>
                <a:lnTo>
                  <a:pt x="969355" y="368840"/>
                </a:lnTo>
                <a:lnTo>
                  <a:pt x="978501" y="359550"/>
                </a:lnTo>
                <a:lnTo>
                  <a:pt x="987770" y="350259"/>
                </a:lnTo>
                <a:lnTo>
                  <a:pt x="997039" y="350259"/>
                </a:lnTo>
                <a:lnTo>
                  <a:pt x="1006308" y="331678"/>
                </a:lnTo>
                <a:lnTo>
                  <a:pt x="1015577" y="331678"/>
                </a:lnTo>
                <a:lnTo>
                  <a:pt x="1024846" y="313220"/>
                </a:lnTo>
                <a:lnTo>
                  <a:pt x="1034115" y="303929"/>
                </a:lnTo>
                <a:lnTo>
                  <a:pt x="1043384" y="303929"/>
                </a:lnTo>
                <a:lnTo>
                  <a:pt x="1052653" y="294639"/>
                </a:lnTo>
                <a:lnTo>
                  <a:pt x="1061799" y="294639"/>
                </a:lnTo>
                <a:lnTo>
                  <a:pt x="1071068" y="294639"/>
                </a:lnTo>
                <a:lnTo>
                  <a:pt x="1080337" y="285348"/>
                </a:lnTo>
                <a:lnTo>
                  <a:pt x="1089606" y="276057"/>
                </a:lnTo>
                <a:lnTo>
                  <a:pt x="1098875" y="276057"/>
                </a:lnTo>
                <a:lnTo>
                  <a:pt x="1108144" y="266767"/>
                </a:lnTo>
                <a:lnTo>
                  <a:pt x="1117413" y="257476"/>
                </a:lnTo>
                <a:lnTo>
                  <a:pt x="1126682" y="257476"/>
                </a:lnTo>
                <a:lnTo>
                  <a:pt x="1135827" y="248185"/>
                </a:lnTo>
                <a:lnTo>
                  <a:pt x="1145096" y="248185"/>
                </a:lnTo>
                <a:lnTo>
                  <a:pt x="1154365" y="238895"/>
                </a:lnTo>
                <a:lnTo>
                  <a:pt x="1163634" y="238895"/>
                </a:lnTo>
                <a:lnTo>
                  <a:pt x="1172903" y="229604"/>
                </a:lnTo>
                <a:lnTo>
                  <a:pt x="1182172" y="229604"/>
                </a:lnTo>
                <a:lnTo>
                  <a:pt x="1191442" y="220313"/>
                </a:lnTo>
                <a:lnTo>
                  <a:pt x="1200587" y="201856"/>
                </a:lnTo>
                <a:lnTo>
                  <a:pt x="1209856" y="192565"/>
                </a:lnTo>
                <a:lnTo>
                  <a:pt x="1219125" y="183274"/>
                </a:lnTo>
                <a:lnTo>
                  <a:pt x="1228394" y="164693"/>
                </a:lnTo>
                <a:lnTo>
                  <a:pt x="1237663" y="164693"/>
                </a:lnTo>
                <a:lnTo>
                  <a:pt x="1246932" y="164693"/>
                </a:lnTo>
                <a:lnTo>
                  <a:pt x="1256201" y="155402"/>
                </a:lnTo>
                <a:lnTo>
                  <a:pt x="1265470" y="155402"/>
                </a:lnTo>
                <a:lnTo>
                  <a:pt x="1274739" y="155402"/>
                </a:lnTo>
                <a:lnTo>
                  <a:pt x="1283885" y="146112"/>
                </a:lnTo>
                <a:lnTo>
                  <a:pt x="1293154" y="146112"/>
                </a:lnTo>
                <a:lnTo>
                  <a:pt x="1302423" y="136821"/>
                </a:lnTo>
                <a:lnTo>
                  <a:pt x="1311692" y="136821"/>
                </a:lnTo>
                <a:lnTo>
                  <a:pt x="1320961" y="127530"/>
                </a:lnTo>
                <a:lnTo>
                  <a:pt x="1330230" y="127530"/>
                </a:lnTo>
                <a:lnTo>
                  <a:pt x="1339499" y="118363"/>
                </a:lnTo>
                <a:lnTo>
                  <a:pt x="1348645" y="118363"/>
                </a:lnTo>
                <a:lnTo>
                  <a:pt x="1357914" y="118363"/>
                </a:lnTo>
                <a:lnTo>
                  <a:pt x="1367183" y="109073"/>
                </a:lnTo>
                <a:lnTo>
                  <a:pt x="1376452" y="109073"/>
                </a:lnTo>
                <a:lnTo>
                  <a:pt x="1385721" y="109073"/>
                </a:lnTo>
                <a:lnTo>
                  <a:pt x="1394990" y="109073"/>
                </a:lnTo>
                <a:lnTo>
                  <a:pt x="1404259" y="99782"/>
                </a:lnTo>
                <a:lnTo>
                  <a:pt x="1413528" y="90491"/>
                </a:lnTo>
                <a:lnTo>
                  <a:pt x="1422797" y="90491"/>
                </a:lnTo>
                <a:lnTo>
                  <a:pt x="1431942" y="90491"/>
                </a:lnTo>
                <a:lnTo>
                  <a:pt x="1441211" y="81201"/>
                </a:lnTo>
                <a:lnTo>
                  <a:pt x="1450480" y="81201"/>
                </a:lnTo>
                <a:lnTo>
                  <a:pt x="1459749" y="81201"/>
                </a:lnTo>
                <a:lnTo>
                  <a:pt x="1469018" y="81201"/>
                </a:lnTo>
                <a:lnTo>
                  <a:pt x="1478287" y="71910"/>
                </a:lnTo>
                <a:lnTo>
                  <a:pt x="1487556" y="71910"/>
                </a:lnTo>
                <a:lnTo>
                  <a:pt x="1496825" y="71910"/>
                </a:lnTo>
                <a:lnTo>
                  <a:pt x="1505971" y="71910"/>
                </a:lnTo>
                <a:lnTo>
                  <a:pt x="1515240" y="62619"/>
                </a:lnTo>
                <a:lnTo>
                  <a:pt x="1524509" y="62619"/>
                </a:lnTo>
                <a:lnTo>
                  <a:pt x="1533778" y="62619"/>
                </a:lnTo>
                <a:lnTo>
                  <a:pt x="1543047" y="53329"/>
                </a:lnTo>
                <a:lnTo>
                  <a:pt x="1552316" y="44038"/>
                </a:lnTo>
                <a:lnTo>
                  <a:pt x="1561585" y="44038"/>
                </a:lnTo>
                <a:lnTo>
                  <a:pt x="1570854" y="34747"/>
                </a:lnTo>
              </a:path>
            </a:pathLst>
          </a:custGeom>
          <a:noFill/>
          <a:ln w="50800" cap="rnd">
            <a:solidFill>
              <a:srgbClr val="8B878B"/>
            </a:solidFill>
            <a:prstDash val="solid"/>
            <a:round/>
          </a:ln>
        </p:spPr>
        <p:txBody>
          <a:bodyPr rtlCol="0" anchor="ctr"/>
          <a:lstStyle/>
          <a:p>
            <a:endParaRPr lang="en-GB"/>
          </a:p>
        </p:txBody>
      </p:sp>
      <p:sp>
        <p:nvSpPr>
          <p:cNvPr id="72" name="Freeform 71">
            <a:extLst>
              <a:ext uri="{FF2B5EF4-FFF2-40B4-BE49-F238E27FC236}">
                <a16:creationId xmlns:a16="http://schemas.microsoft.com/office/drawing/2014/main" id="{4C762E0D-7F3E-EB49-9814-DCDAB15E5068}"/>
              </a:ext>
            </a:extLst>
          </p:cNvPr>
          <p:cNvSpPr/>
          <p:nvPr/>
        </p:nvSpPr>
        <p:spPr>
          <a:xfrm>
            <a:off x="2184001" y="4535268"/>
            <a:ext cx="1927959" cy="1015782"/>
          </a:xfrm>
          <a:custGeom>
            <a:avLst/>
            <a:gdLst>
              <a:gd name="connsiteX0" fmla="*/ 34666 w 1927958"/>
              <a:gd name="connsiteY0" fmla="*/ 981283 h 1015782"/>
              <a:gd name="connsiteX1" fmla="*/ 43935 w 1927958"/>
              <a:gd name="connsiteY1" fmla="*/ 971992 h 1015782"/>
              <a:gd name="connsiteX2" fmla="*/ 53204 w 1927958"/>
              <a:gd name="connsiteY2" fmla="*/ 971992 h 1015782"/>
              <a:gd name="connsiteX3" fmla="*/ 62473 w 1927958"/>
              <a:gd name="connsiteY3" fmla="*/ 971992 h 1015782"/>
              <a:gd name="connsiteX4" fmla="*/ 71742 w 1927958"/>
              <a:gd name="connsiteY4" fmla="*/ 962826 h 1015782"/>
              <a:gd name="connsiteX5" fmla="*/ 81011 w 1927958"/>
              <a:gd name="connsiteY5" fmla="*/ 953535 h 1015782"/>
              <a:gd name="connsiteX6" fmla="*/ 90280 w 1927958"/>
              <a:gd name="connsiteY6" fmla="*/ 953535 h 1015782"/>
              <a:gd name="connsiteX7" fmla="*/ 99426 w 1927958"/>
              <a:gd name="connsiteY7" fmla="*/ 953535 h 1015782"/>
              <a:gd name="connsiteX8" fmla="*/ 108695 w 1927958"/>
              <a:gd name="connsiteY8" fmla="*/ 944244 h 1015782"/>
              <a:gd name="connsiteX9" fmla="*/ 117964 w 1927958"/>
              <a:gd name="connsiteY9" fmla="*/ 934954 h 1015782"/>
              <a:gd name="connsiteX10" fmla="*/ 127233 w 1927958"/>
              <a:gd name="connsiteY10" fmla="*/ 934954 h 1015782"/>
              <a:gd name="connsiteX11" fmla="*/ 136502 w 1927958"/>
              <a:gd name="connsiteY11" fmla="*/ 934954 h 1015782"/>
              <a:gd name="connsiteX12" fmla="*/ 145771 w 1927958"/>
              <a:gd name="connsiteY12" fmla="*/ 934954 h 1015782"/>
              <a:gd name="connsiteX13" fmla="*/ 155040 w 1927958"/>
              <a:gd name="connsiteY13" fmla="*/ 925663 h 1015782"/>
              <a:gd name="connsiteX14" fmla="*/ 164309 w 1927958"/>
              <a:gd name="connsiteY14" fmla="*/ 916372 h 1015782"/>
              <a:gd name="connsiteX15" fmla="*/ 173455 w 1927958"/>
              <a:gd name="connsiteY15" fmla="*/ 916372 h 1015782"/>
              <a:gd name="connsiteX16" fmla="*/ 182724 w 1927958"/>
              <a:gd name="connsiteY16" fmla="*/ 907081 h 1015782"/>
              <a:gd name="connsiteX17" fmla="*/ 191993 w 1927958"/>
              <a:gd name="connsiteY17" fmla="*/ 907081 h 1015782"/>
              <a:gd name="connsiteX18" fmla="*/ 201262 w 1927958"/>
              <a:gd name="connsiteY18" fmla="*/ 897791 h 1015782"/>
              <a:gd name="connsiteX19" fmla="*/ 210531 w 1927958"/>
              <a:gd name="connsiteY19" fmla="*/ 897791 h 1015782"/>
              <a:gd name="connsiteX20" fmla="*/ 219800 w 1927958"/>
              <a:gd name="connsiteY20" fmla="*/ 897791 h 1015782"/>
              <a:gd name="connsiteX21" fmla="*/ 229069 w 1927958"/>
              <a:gd name="connsiteY21" fmla="*/ 897791 h 1015782"/>
              <a:gd name="connsiteX22" fmla="*/ 238214 w 1927958"/>
              <a:gd name="connsiteY22" fmla="*/ 888500 h 1015782"/>
              <a:gd name="connsiteX23" fmla="*/ 247483 w 1927958"/>
              <a:gd name="connsiteY23" fmla="*/ 888500 h 1015782"/>
              <a:gd name="connsiteX24" fmla="*/ 256752 w 1927958"/>
              <a:gd name="connsiteY24" fmla="*/ 870043 h 1015782"/>
              <a:gd name="connsiteX25" fmla="*/ 266021 w 1927958"/>
              <a:gd name="connsiteY25" fmla="*/ 870043 h 1015782"/>
              <a:gd name="connsiteX26" fmla="*/ 275290 w 1927958"/>
              <a:gd name="connsiteY26" fmla="*/ 870043 h 1015782"/>
              <a:gd name="connsiteX27" fmla="*/ 284559 w 1927958"/>
              <a:gd name="connsiteY27" fmla="*/ 870043 h 1015782"/>
              <a:gd name="connsiteX28" fmla="*/ 293828 w 1927958"/>
              <a:gd name="connsiteY28" fmla="*/ 860752 h 1015782"/>
              <a:gd name="connsiteX29" fmla="*/ 303097 w 1927958"/>
              <a:gd name="connsiteY29" fmla="*/ 842171 h 1015782"/>
              <a:gd name="connsiteX30" fmla="*/ 312366 w 1927958"/>
              <a:gd name="connsiteY30" fmla="*/ 842171 h 1015782"/>
              <a:gd name="connsiteX31" fmla="*/ 321512 w 1927958"/>
              <a:gd name="connsiteY31" fmla="*/ 842171 h 1015782"/>
              <a:gd name="connsiteX32" fmla="*/ 340050 w 1927958"/>
              <a:gd name="connsiteY32" fmla="*/ 832880 h 1015782"/>
              <a:gd name="connsiteX33" fmla="*/ 349319 w 1927958"/>
              <a:gd name="connsiteY33" fmla="*/ 832880 h 1015782"/>
              <a:gd name="connsiteX34" fmla="*/ 358588 w 1927958"/>
              <a:gd name="connsiteY34" fmla="*/ 832880 h 1015782"/>
              <a:gd name="connsiteX35" fmla="*/ 367857 w 1927958"/>
              <a:gd name="connsiteY35" fmla="*/ 814299 h 1015782"/>
              <a:gd name="connsiteX36" fmla="*/ 377126 w 1927958"/>
              <a:gd name="connsiteY36" fmla="*/ 805008 h 1015782"/>
              <a:gd name="connsiteX37" fmla="*/ 386395 w 1927958"/>
              <a:gd name="connsiteY37" fmla="*/ 795717 h 1015782"/>
              <a:gd name="connsiteX38" fmla="*/ 395541 w 1927958"/>
              <a:gd name="connsiteY38" fmla="*/ 786426 h 1015782"/>
              <a:gd name="connsiteX39" fmla="*/ 404810 w 1927958"/>
              <a:gd name="connsiteY39" fmla="*/ 786426 h 1015782"/>
              <a:gd name="connsiteX40" fmla="*/ 414079 w 1927958"/>
              <a:gd name="connsiteY40" fmla="*/ 777259 h 1015782"/>
              <a:gd name="connsiteX41" fmla="*/ 423348 w 1927958"/>
              <a:gd name="connsiteY41" fmla="*/ 767969 h 1015782"/>
              <a:gd name="connsiteX42" fmla="*/ 432493 w 1927958"/>
              <a:gd name="connsiteY42" fmla="*/ 767969 h 1015782"/>
              <a:gd name="connsiteX43" fmla="*/ 441762 w 1927958"/>
              <a:gd name="connsiteY43" fmla="*/ 767969 h 1015782"/>
              <a:gd name="connsiteX44" fmla="*/ 451031 w 1927958"/>
              <a:gd name="connsiteY44" fmla="*/ 758678 h 1015782"/>
              <a:gd name="connsiteX45" fmla="*/ 460300 w 1927958"/>
              <a:gd name="connsiteY45" fmla="*/ 758678 h 1015782"/>
              <a:gd name="connsiteX46" fmla="*/ 469569 w 1927958"/>
              <a:gd name="connsiteY46" fmla="*/ 749387 h 1015782"/>
              <a:gd name="connsiteX47" fmla="*/ 478838 w 1927958"/>
              <a:gd name="connsiteY47" fmla="*/ 730806 h 1015782"/>
              <a:gd name="connsiteX48" fmla="*/ 488107 w 1927958"/>
              <a:gd name="connsiteY48" fmla="*/ 730806 h 1015782"/>
              <a:gd name="connsiteX49" fmla="*/ 497376 w 1927958"/>
              <a:gd name="connsiteY49" fmla="*/ 730806 h 1015782"/>
              <a:gd name="connsiteX50" fmla="*/ 506522 w 1927958"/>
              <a:gd name="connsiteY50" fmla="*/ 730806 h 1015782"/>
              <a:gd name="connsiteX51" fmla="*/ 515791 w 1927958"/>
              <a:gd name="connsiteY51" fmla="*/ 721515 h 1015782"/>
              <a:gd name="connsiteX52" fmla="*/ 525060 w 1927958"/>
              <a:gd name="connsiteY52" fmla="*/ 721515 h 1015782"/>
              <a:gd name="connsiteX53" fmla="*/ 534329 w 1927958"/>
              <a:gd name="connsiteY53" fmla="*/ 702934 h 1015782"/>
              <a:gd name="connsiteX54" fmla="*/ 543598 w 1927958"/>
              <a:gd name="connsiteY54" fmla="*/ 702934 h 1015782"/>
              <a:gd name="connsiteX55" fmla="*/ 552867 w 1927958"/>
              <a:gd name="connsiteY55" fmla="*/ 702934 h 1015782"/>
              <a:gd name="connsiteX56" fmla="*/ 562136 w 1927958"/>
              <a:gd name="connsiteY56" fmla="*/ 693643 h 1015782"/>
              <a:gd name="connsiteX57" fmla="*/ 571405 w 1927958"/>
              <a:gd name="connsiteY57" fmla="*/ 675186 h 1015782"/>
              <a:gd name="connsiteX58" fmla="*/ 580674 w 1927958"/>
              <a:gd name="connsiteY58" fmla="*/ 675186 h 1015782"/>
              <a:gd name="connsiteX59" fmla="*/ 589820 w 1927958"/>
              <a:gd name="connsiteY59" fmla="*/ 675186 h 1015782"/>
              <a:gd name="connsiteX60" fmla="*/ 599089 w 1927958"/>
              <a:gd name="connsiteY60" fmla="*/ 675186 h 1015782"/>
              <a:gd name="connsiteX61" fmla="*/ 608358 w 1927958"/>
              <a:gd name="connsiteY61" fmla="*/ 665895 h 1015782"/>
              <a:gd name="connsiteX62" fmla="*/ 617627 w 1927958"/>
              <a:gd name="connsiteY62" fmla="*/ 656604 h 1015782"/>
              <a:gd name="connsiteX63" fmla="*/ 626896 w 1927958"/>
              <a:gd name="connsiteY63" fmla="*/ 656604 h 1015782"/>
              <a:gd name="connsiteX64" fmla="*/ 636165 w 1927958"/>
              <a:gd name="connsiteY64" fmla="*/ 656604 h 1015782"/>
              <a:gd name="connsiteX65" fmla="*/ 645434 w 1927958"/>
              <a:gd name="connsiteY65" fmla="*/ 647314 h 1015782"/>
              <a:gd name="connsiteX66" fmla="*/ 654579 w 1927958"/>
              <a:gd name="connsiteY66" fmla="*/ 647314 h 1015782"/>
              <a:gd name="connsiteX67" fmla="*/ 663848 w 1927958"/>
              <a:gd name="connsiteY67" fmla="*/ 647314 h 1015782"/>
              <a:gd name="connsiteX68" fmla="*/ 673117 w 1927958"/>
              <a:gd name="connsiteY68" fmla="*/ 638023 h 1015782"/>
              <a:gd name="connsiteX69" fmla="*/ 682386 w 1927958"/>
              <a:gd name="connsiteY69" fmla="*/ 628732 h 1015782"/>
              <a:gd name="connsiteX70" fmla="*/ 691655 w 1927958"/>
              <a:gd name="connsiteY70" fmla="*/ 619442 h 1015782"/>
              <a:gd name="connsiteX71" fmla="*/ 700924 w 1927958"/>
              <a:gd name="connsiteY71" fmla="*/ 619442 h 1015782"/>
              <a:gd name="connsiteX72" fmla="*/ 710193 w 1927958"/>
              <a:gd name="connsiteY72" fmla="*/ 610151 h 1015782"/>
              <a:gd name="connsiteX73" fmla="*/ 719462 w 1927958"/>
              <a:gd name="connsiteY73" fmla="*/ 610151 h 1015782"/>
              <a:gd name="connsiteX74" fmla="*/ 728608 w 1927958"/>
              <a:gd name="connsiteY74" fmla="*/ 600860 h 1015782"/>
              <a:gd name="connsiteX75" fmla="*/ 737877 w 1927958"/>
              <a:gd name="connsiteY75" fmla="*/ 600860 h 1015782"/>
              <a:gd name="connsiteX76" fmla="*/ 747146 w 1927958"/>
              <a:gd name="connsiteY76" fmla="*/ 600860 h 1015782"/>
              <a:gd name="connsiteX77" fmla="*/ 756415 w 1927958"/>
              <a:gd name="connsiteY77" fmla="*/ 591570 h 1015782"/>
              <a:gd name="connsiteX78" fmla="*/ 765808 w 1927958"/>
              <a:gd name="connsiteY78" fmla="*/ 591570 h 1015782"/>
              <a:gd name="connsiteX79" fmla="*/ 775077 w 1927958"/>
              <a:gd name="connsiteY79" fmla="*/ 582279 h 1015782"/>
              <a:gd name="connsiteX80" fmla="*/ 784346 w 1927958"/>
              <a:gd name="connsiteY80" fmla="*/ 572988 h 1015782"/>
              <a:gd name="connsiteX81" fmla="*/ 793615 w 1927958"/>
              <a:gd name="connsiteY81" fmla="*/ 563821 h 1015782"/>
              <a:gd name="connsiteX82" fmla="*/ 802884 w 1927958"/>
              <a:gd name="connsiteY82" fmla="*/ 563821 h 1015782"/>
              <a:gd name="connsiteX83" fmla="*/ 812029 w 1927958"/>
              <a:gd name="connsiteY83" fmla="*/ 563821 h 1015782"/>
              <a:gd name="connsiteX84" fmla="*/ 821298 w 1927958"/>
              <a:gd name="connsiteY84" fmla="*/ 545240 h 1015782"/>
              <a:gd name="connsiteX85" fmla="*/ 830567 w 1927958"/>
              <a:gd name="connsiteY85" fmla="*/ 545240 h 1015782"/>
              <a:gd name="connsiteX86" fmla="*/ 839836 w 1927958"/>
              <a:gd name="connsiteY86" fmla="*/ 545240 h 1015782"/>
              <a:gd name="connsiteX87" fmla="*/ 849105 w 1927958"/>
              <a:gd name="connsiteY87" fmla="*/ 545240 h 1015782"/>
              <a:gd name="connsiteX88" fmla="*/ 858374 w 1927958"/>
              <a:gd name="connsiteY88" fmla="*/ 535949 h 1015782"/>
              <a:gd name="connsiteX89" fmla="*/ 867643 w 1927958"/>
              <a:gd name="connsiteY89" fmla="*/ 526659 h 1015782"/>
              <a:gd name="connsiteX90" fmla="*/ 876912 w 1927958"/>
              <a:gd name="connsiteY90" fmla="*/ 526659 h 1015782"/>
              <a:gd name="connsiteX91" fmla="*/ 886058 w 1927958"/>
              <a:gd name="connsiteY91" fmla="*/ 526659 h 1015782"/>
              <a:gd name="connsiteX92" fmla="*/ 895327 w 1927958"/>
              <a:gd name="connsiteY92" fmla="*/ 517368 h 1015782"/>
              <a:gd name="connsiteX93" fmla="*/ 904596 w 1927958"/>
              <a:gd name="connsiteY93" fmla="*/ 508077 h 1015782"/>
              <a:gd name="connsiteX94" fmla="*/ 913865 w 1927958"/>
              <a:gd name="connsiteY94" fmla="*/ 498787 h 1015782"/>
              <a:gd name="connsiteX95" fmla="*/ 923134 w 1927958"/>
              <a:gd name="connsiteY95" fmla="*/ 498787 h 1015782"/>
              <a:gd name="connsiteX96" fmla="*/ 932403 w 1927958"/>
              <a:gd name="connsiteY96" fmla="*/ 480205 h 1015782"/>
              <a:gd name="connsiteX97" fmla="*/ 941672 w 1927958"/>
              <a:gd name="connsiteY97" fmla="*/ 480205 h 1015782"/>
              <a:gd name="connsiteX98" fmla="*/ 950941 w 1927958"/>
              <a:gd name="connsiteY98" fmla="*/ 470915 h 1015782"/>
              <a:gd name="connsiteX99" fmla="*/ 960087 w 1927958"/>
              <a:gd name="connsiteY99" fmla="*/ 461747 h 1015782"/>
              <a:gd name="connsiteX100" fmla="*/ 969356 w 1927958"/>
              <a:gd name="connsiteY100" fmla="*/ 461747 h 1015782"/>
              <a:gd name="connsiteX101" fmla="*/ 978625 w 1927958"/>
              <a:gd name="connsiteY101" fmla="*/ 461747 h 1015782"/>
              <a:gd name="connsiteX102" fmla="*/ 987894 w 1927958"/>
              <a:gd name="connsiteY102" fmla="*/ 452457 h 1015782"/>
              <a:gd name="connsiteX103" fmla="*/ 997163 w 1927958"/>
              <a:gd name="connsiteY103" fmla="*/ 452457 h 1015782"/>
              <a:gd name="connsiteX104" fmla="*/ 1006432 w 1927958"/>
              <a:gd name="connsiteY104" fmla="*/ 443166 h 1015782"/>
              <a:gd name="connsiteX105" fmla="*/ 1015701 w 1927958"/>
              <a:gd name="connsiteY105" fmla="*/ 443166 h 1015782"/>
              <a:gd name="connsiteX106" fmla="*/ 1024970 w 1927958"/>
              <a:gd name="connsiteY106" fmla="*/ 433875 h 1015782"/>
              <a:gd name="connsiteX107" fmla="*/ 1034239 w 1927958"/>
              <a:gd name="connsiteY107" fmla="*/ 433875 h 1015782"/>
              <a:gd name="connsiteX108" fmla="*/ 1043384 w 1927958"/>
              <a:gd name="connsiteY108" fmla="*/ 433875 h 1015782"/>
              <a:gd name="connsiteX109" fmla="*/ 1052653 w 1927958"/>
              <a:gd name="connsiteY109" fmla="*/ 424585 h 1015782"/>
              <a:gd name="connsiteX110" fmla="*/ 1061922 w 1927958"/>
              <a:gd name="connsiteY110" fmla="*/ 424585 h 1015782"/>
              <a:gd name="connsiteX111" fmla="*/ 1071191 w 1927958"/>
              <a:gd name="connsiteY111" fmla="*/ 424585 h 1015782"/>
              <a:gd name="connsiteX112" fmla="*/ 1080460 w 1927958"/>
              <a:gd name="connsiteY112" fmla="*/ 415418 h 1015782"/>
              <a:gd name="connsiteX113" fmla="*/ 1089729 w 1927958"/>
              <a:gd name="connsiteY113" fmla="*/ 406127 h 1015782"/>
              <a:gd name="connsiteX114" fmla="*/ 1098998 w 1927958"/>
              <a:gd name="connsiteY114" fmla="*/ 406127 h 1015782"/>
              <a:gd name="connsiteX115" fmla="*/ 1108144 w 1927958"/>
              <a:gd name="connsiteY115" fmla="*/ 396837 h 1015782"/>
              <a:gd name="connsiteX116" fmla="*/ 1117413 w 1927958"/>
              <a:gd name="connsiteY116" fmla="*/ 396837 h 1015782"/>
              <a:gd name="connsiteX117" fmla="*/ 1126682 w 1927958"/>
              <a:gd name="connsiteY117" fmla="*/ 396837 h 1015782"/>
              <a:gd name="connsiteX118" fmla="*/ 1135951 w 1927958"/>
              <a:gd name="connsiteY118" fmla="*/ 396837 h 1015782"/>
              <a:gd name="connsiteX119" fmla="*/ 1145220 w 1927958"/>
              <a:gd name="connsiteY119" fmla="*/ 387546 h 1015782"/>
              <a:gd name="connsiteX120" fmla="*/ 1154489 w 1927958"/>
              <a:gd name="connsiteY120" fmla="*/ 378255 h 1015782"/>
              <a:gd name="connsiteX121" fmla="*/ 1163758 w 1927958"/>
              <a:gd name="connsiteY121" fmla="*/ 378255 h 1015782"/>
              <a:gd name="connsiteX122" fmla="*/ 1173027 w 1927958"/>
              <a:gd name="connsiteY122" fmla="*/ 378255 h 1015782"/>
              <a:gd name="connsiteX123" fmla="*/ 1182173 w 1927958"/>
              <a:gd name="connsiteY123" fmla="*/ 378255 h 1015782"/>
              <a:gd name="connsiteX124" fmla="*/ 1191442 w 1927958"/>
              <a:gd name="connsiteY124" fmla="*/ 378255 h 1015782"/>
              <a:gd name="connsiteX125" fmla="*/ 1200711 w 1927958"/>
              <a:gd name="connsiteY125" fmla="*/ 368965 h 1015782"/>
              <a:gd name="connsiteX126" fmla="*/ 1209980 w 1927958"/>
              <a:gd name="connsiteY126" fmla="*/ 350383 h 1015782"/>
              <a:gd name="connsiteX127" fmla="*/ 1219249 w 1927958"/>
              <a:gd name="connsiteY127" fmla="*/ 341092 h 1015782"/>
              <a:gd name="connsiteX128" fmla="*/ 1228518 w 1927958"/>
              <a:gd name="connsiteY128" fmla="*/ 341092 h 1015782"/>
              <a:gd name="connsiteX129" fmla="*/ 1237787 w 1927958"/>
              <a:gd name="connsiteY129" fmla="*/ 322635 h 1015782"/>
              <a:gd name="connsiteX130" fmla="*/ 1247056 w 1927958"/>
              <a:gd name="connsiteY130" fmla="*/ 322635 h 1015782"/>
              <a:gd name="connsiteX131" fmla="*/ 1256325 w 1927958"/>
              <a:gd name="connsiteY131" fmla="*/ 322635 h 1015782"/>
              <a:gd name="connsiteX132" fmla="*/ 1265470 w 1927958"/>
              <a:gd name="connsiteY132" fmla="*/ 322635 h 1015782"/>
              <a:gd name="connsiteX133" fmla="*/ 1274739 w 1927958"/>
              <a:gd name="connsiteY133" fmla="*/ 313344 h 1015782"/>
              <a:gd name="connsiteX134" fmla="*/ 1284008 w 1927958"/>
              <a:gd name="connsiteY134" fmla="*/ 313344 h 1015782"/>
              <a:gd name="connsiteX135" fmla="*/ 1293277 w 1927958"/>
              <a:gd name="connsiteY135" fmla="*/ 304054 h 1015782"/>
              <a:gd name="connsiteX136" fmla="*/ 1302546 w 1927958"/>
              <a:gd name="connsiteY136" fmla="*/ 294763 h 1015782"/>
              <a:gd name="connsiteX137" fmla="*/ 1311815 w 1927958"/>
              <a:gd name="connsiteY137" fmla="*/ 294763 h 1015782"/>
              <a:gd name="connsiteX138" fmla="*/ 1321085 w 1927958"/>
              <a:gd name="connsiteY138" fmla="*/ 285472 h 1015782"/>
              <a:gd name="connsiteX139" fmla="*/ 1330354 w 1927958"/>
              <a:gd name="connsiteY139" fmla="*/ 285472 h 1015782"/>
              <a:gd name="connsiteX140" fmla="*/ 1339499 w 1927958"/>
              <a:gd name="connsiteY140" fmla="*/ 276182 h 1015782"/>
              <a:gd name="connsiteX141" fmla="*/ 1348768 w 1927958"/>
              <a:gd name="connsiteY141" fmla="*/ 276182 h 1015782"/>
              <a:gd name="connsiteX142" fmla="*/ 1358037 w 1927958"/>
              <a:gd name="connsiteY142" fmla="*/ 276182 h 1015782"/>
              <a:gd name="connsiteX143" fmla="*/ 1367306 w 1927958"/>
              <a:gd name="connsiteY143" fmla="*/ 266891 h 1015782"/>
              <a:gd name="connsiteX144" fmla="*/ 1376575 w 1927958"/>
              <a:gd name="connsiteY144" fmla="*/ 257600 h 1015782"/>
              <a:gd name="connsiteX145" fmla="*/ 1385844 w 1927958"/>
              <a:gd name="connsiteY145" fmla="*/ 248310 h 1015782"/>
              <a:gd name="connsiteX146" fmla="*/ 1395113 w 1927958"/>
              <a:gd name="connsiteY146" fmla="*/ 248310 h 1015782"/>
              <a:gd name="connsiteX147" fmla="*/ 1404382 w 1927958"/>
              <a:gd name="connsiteY147" fmla="*/ 239019 h 1015782"/>
              <a:gd name="connsiteX148" fmla="*/ 1413528 w 1927958"/>
              <a:gd name="connsiteY148" fmla="*/ 239019 h 1015782"/>
              <a:gd name="connsiteX149" fmla="*/ 1422797 w 1927958"/>
              <a:gd name="connsiteY149" fmla="*/ 239019 h 1015782"/>
              <a:gd name="connsiteX150" fmla="*/ 1432066 w 1927958"/>
              <a:gd name="connsiteY150" fmla="*/ 239019 h 1015782"/>
              <a:gd name="connsiteX151" fmla="*/ 1441335 w 1927958"/>
              <a:gd name="connsiteY151" fmla="*/ 229728 h 1015782"/>
              <a:gd name="connsiteX152" fmla="*/ 1450604 w 1927958"/>
              <a:gd name="connsiteY152" fmla="*/ 229728 h 1015782"/>
              <a:gd name="connsiteX153" fmla="*/ 1459873 w 1927958"/>
              <a:gd name="connsiteY153" fmla="*/ 229728 h 1015782"/>
              <a:gd name="connsiteX154" fmla="*/ 1469142 w 1927958"/>
              <a:gd name="connsiteY154" fmla="*/ 229728 h 1015782"/>
              <a:gd name="connsiteX155" fmla="*/ 1478411 w 1927958"/>
              <a:gd name="connsiteY155" fmla="*/ 220561 h 1015782"/>
              <a:gd name="connsiteX156" fmla="*/ 1487680 w 1927958"/>
              <a:gd name="connsiteY156" fmla="*/ 211270 h 1015782"/>
              <a:gd name="connsiteX157" fmla="*/ 1496825 w 1927958"/>
              <a:gd name="connsiteY157" fmla="*/ 211270 h 1015782"/>
              <a:gd name="connsiteX158" fmla="*/ 1506094 w 1927958"/>
              <a:gd name="connsiteY158" fmla="*/ 211270 h 1015782"/>
              <a:gd name="connsiteX159" fmla="*/ 1515363 w 1927958"/>
              <a:gd name="connsiteY159" fmla="*/ 211270 h 1015782"/>
              <a:gd name="connsiteX160" fmla="*/ 1524633 w 1927958"/>
              <a:gd name="connsiteY160" fmla="*/ 211270 h 1015782"/>
              <a:gd name="connsiteX161" fmla="*/ 1543171 w 1927958"/>
              <a:gd name="connsiteY161" fmla="*/ 201980 h 1015782"/>
              <a:gd name="connsiteX162" fmla="*/ 1552440 w 1927958"/>
              <a:gd name="connsiteY162" fmla="*/ 201980 h 1015782"/>
              <a:gd name="connsiteX163" fmla="*/ 1561585 w 1927958"/>
              <a:gd name="connsiteY163" fmla="*/ 192689 h 1015782"/>
              <a:gd name="connsiteX164" fmla="*/ 1570854 w 1927958"/>
              <a:gd name="connsiteY164" fmla="*/ 174108 h 1015782"/>
              <a:gd name="connsiteX165" fmla="*/ 1580123 w 1927958"/>
              <a:gd name="connsiteY165" fmla="*/ 164817 h 1015782"/>
              <a:gd name="connsiteX166" fmla="*/ 1589392 w 1927958"/>
              <a:gd name="connsiteY166" fmla="*/ 164817 h 1015782"/>
              <a:gd name="connsiteX167" fmla="*/ 1598661 w 1927958"/>
              <a:gd name="connsiteY167" fmla="*/ 164817 h 1015782"/>
              <a:gd name="connsiteX168" fmla="*/ 1607930 w 1927958"/>
              <a:gd name="connsiteY168" fmla="*/ 155526 h 1015782"/>
              <a:gd name="connsiteX169" fmla="*/ 1617199 w 1927958"/>
              <a:gd name="connsiteY169" fmla="*/ 155526 h 1015782"/>
              <a:gd name="connsiteX170" fmla="*/ 1626468 w 1927958"/>
              <a:gd name="connsiteY170" fmla="*/ 155526 h 1015782"/>
              <a:gd name="connsiteX171" fmla="*/ 1635614 w 1927958"/>
              <a:gd name="connsiteY171" fmla="*/ 155526 h 1015782"/>
              <a:gd name="connsiteX172" fmla="*/ 1644883 w 1927958"/>
              <a:gd name="connsiteY172" fmla="*/ 155526 h 1015782"/>
              <a:gd name="connsiteX173" fmla="*/ 1654152 w 1927958"/>
              <a:gd name="connsiteY173" fmla="*/ 155526 h 1015782"/>
              <a:gd name="connsiteX174" fmla="*/ 1663421 w 1927958"/>
              <a:gd name="connsiteY174" fmla="*/ 155526 h 1015782"/>
              <a:gd name="connsiteX175" fmla="*/ 1672690 w 1927958"/>
              <a:gd name="connsiteY175" fmla="*/ 146236 h 1015782"/>
              <a:gd name="connsiteX176" fmla="*/ 1681959 w 1927958"/>
              <a:gd name="connsiteY176" fmla="*/ 136945 h 1015782"/>
              <a:gd name="connsiteX177" fmla="*/ 1691228 w 1927958"/>
              <a:gd name="connsiteY177" fmla="*/ 127654 h 1015782"/>
              <a:gd name="connsiteX178" fmla="*/ 1700497 w 1927958"/>
              <a:gd name="connsiteY178" fmla="*/ 127654 h 1015782"/>
              <a:gd name="connsiteX179" fmla="*/ 1709766 w 1927958"/>
              <a:gd name="connsiteY179" fmla="*/ 118487 h 1015782"/>
              <a:gd name="connsiteX180" fmla="*/ 1718911 w 1927958"/>
              <a:gd name="connsiteY180" fmla="*/ 109197 h 1015782"/>
              <a:gd name="connsiteX181" fmla="*/ 1728180 w 1927958"/>
              <a:gd name="connsiteY181" fmla="*/ 109197 h 1015782"/>
              <a:gd name="connsiteX182" fmla="*/ 1737449 w 1927958"/>
              <a:gd name="connsiteY182" fmla="*/ 99906 h 1015782"/>
              <a:gd name="connsiteX183" fmla="*/ 1746718 w 1927958"/>
              <a:gd name="connsiteY183" fmla="*/ 99906 h 1015782"/>
              <a:gd name="connsiteX184" fmla="*/ 1755988 w 1927958"/>
              <a:gd name="connsiteY184" fmla="*/ 90615 h 1015782"/>
              <a:gd name="connsiteX185" fmla="*/ 1765257 w 1927958"/>
              <a:gd name="connsiteY185" fmla="*/ 81325 h 1015782"/>
              <a:gd name="connsiteX186" fmla="*/ 1774526 w 1927958"/>
              <a:gd name="connsiteY186" fmla="*/ 81325 h 1015782"/>
              <a:gd name="connsiteX187" fmla="*/ 1783795 w 1927958"/>
              <a:gd name="connsiteY187" fmla="*/ 81325 h 1015782"/>
              <a:gd name="connsiteX188" fmla="*/ 1792940 w 1927958"/>
              <a:gd name="connsiteY188" fmla="*/ 81325 h 1015782"/>
              <a:gd name="connsiteX189" fmla="*/ 1802209 w 1927958"/>
              <a:gd name="connsiteY189" fmla="*/ 81325 h 1015782"/>
              <a:gd name="connsiteX190" fmla="*/ 1811478 w 1927958"/>
              <a:gd name="connsiteY190" fmla="*/ 72034 h 1015782"/>
              <a:gd name="connsiteX191" fmla="*/ 1820747 w 1927958"/>
              <a:gd name="connsiteY191" fmla="*/ 72034 h 1015782"/>
              <a:gd name="connsiteX192" fmla="*/ 1830016 w 1927958"/>
              <a:gd name="connsiteY192" fmla="*/ 62619 h 1015782"/>
              <a:gd name="connsiteX193" fmla="*/ 1839285 w 1927958"/>
              <a:gd name="connsiteY193" fmla="*/ 62619 h 1015782"/>
              <a:gd name="connsiteX194" fmla="*/ 1848554 w 1927958"/>
              <a:gd name="connsiteY194" fmla="*/ 62619 h 1015782"/>
              <a:gd name="connsiteX195" fmla="*/ 1857823 w 1927958"/>
              <a:gd name="connsiteY195" fmla="*/ 53329 h 1015782"/>
              <a:gd name="connsiteX196" fmla="*/ 1866969 w 1927958"/>
              <a:gd name="connsiteY196" fmla="*/ 53329 h 1015782"/>
              <a:gd name="connsiteX197" fmla="*/ 1876238 w 1927958"/>
              <a:gd name="connsiteY197" fmla="*/ 44038 h 1015782"/>
              <a:gd name="connsiteX198" fmla="*/ 1885507 w 1927958"/>
              <a:gd name="connsiteY198" fmla="*/ 44038 h 1015782"/>
              <a:gd name="connsiteX199" fmla="*/ 1894776 w 1927958"/>
              <a:gd name="connsiteY199" fmla="*/ 44038 h 1015782"/>
              <a:gd name="connsiteX200" fmla="*/ 1904045 w 1927958"/>
              <a:gd name="connsiteY200" fmla="*/ 34747 h 101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1927958" h="1015782">
                <a:moveTo>
                  <a:pt x="34666" y="981283"/>
                </a:moveTo>
                <a:lnTo>
                  <a:pt x="43935" y="971992"/>
                </a:lnTo>
                <a:lnTo>
                  <a:pt x="53204" y="971992"/>
                </a:lnTo>
                <a:lnTo>
                  <a:pt x="62473" y="971992"/>
                </a:lnTo>
                <a:lnTo>
                  <a:pt x="71742" y="962826"/>
                </a:lnTo>
                <a:lnTo>
                  <a:pt x="81011" y="953535"/>
                </a:lnTo>
                <a:lnTo>
                  <a:pt x="90280" y="953535"/>
                </a:lnTo>
                <a:lnTo>
                  <a:pt x="99426" y="953535"/>
                </a:lnTo>
                <a:lnTo>
                  <a:pt x="108695" y="944244"/>
                </a:lnTo>
                <a:lnTo>
                  <a:pt x="117964" y="934954"/>
                </a:lnTo>
                <a:lnTo>
                  <a:pt x="127233" y="934954"/>
                </a:lnTo>
                <a:lnTo>
                  <a:pt x="136502" y="934954"/>
                </a:lnTo>
                <a:lnTo>
                  <a:pt x="145771" y="934954"/>
                </a:lnTo>
                <a:lnTo>
                  <a:pt x="155040" y="925663"/>
                </a:lnTo>
                <a:lnTo>
                  <a:pt x="164309" y="916372"/>
                </a:lnTo>
                <a:lnTo>
                  <a:pt x="173455" y="916372"/>
                </a:lnTo>
                <a:lnTo>
                  <a:pt x="182724" y="907081"/>
                </a:lnTo>
                <a:lnTo>
                  <a:pt x="191993" y="907081"/>
                </a:lnTo>
                <a:lnTo>
                  <a:pt x="201262" y="897791"/>
                </a:lnTo>
                <a:lnTo>
                  <a:pt x="210531" y="897791"/>
                </a:lnTo>
                <a:lnTo>
                  <a:pt x="219800" y="897791"/>
                </a:lnTo>
                <a:lnTo>
                  <a:pt x="229069" y="897791"/>
                </a:lnTo>
                <a:lnTo>
                  <a:pt x="238214" y="888500"/>
                </a:lnTo>
                <a:lnTo>
                  <a:pt x="247483" y="888500"/>
                </a:lnTo>
                <a:lnTo>
                  <a:pt x="256752" y="870043"/>
                </a:lnTo>
                <a:lnTo>
                  <a:pt x="266021" y="870043"/>
                </a:lnTo>
                <a:lnTo>
                  <a:pt x="275290" y="870043"/>
                </a:lnTo>
                <a:lnTo>
                  <a:pt x="284559" y="870043"/>
                </a:lnTo>
                <a:lnTo>
                  <a:pt x="293828" y="860752"/>
                </a:lnTo>
                <a:lnTo>
                  <a:pt x="303097" y="842171"/>
                </a:lnTo>
                <a:lnTo>
                  <a:pt x="312366" y="842171"/>
                </a:lnTo>
                <a:lnTo>
                  <a:pt x="321512" y="842171"/>
                </a:lnTo>
                <a:lnTo>
                  <a:pt x="340050" y="832880"/>
                </a:lnTo>
                <a:lnTo>
                  <a:pt x="349319" y="832880"/>
                </a:lnTo>
                <a:lnTo>
                  <a:pt x="358588" y="832880"/>
                </a:lnTo>
                <a:lnTo>
                  <a:pt x="367857" y="814299"/>
                </a:lnTo>
                <a:lnTo>
                  <a:pt x="377126" y="805008"/>
                </a:lnTo>
                <a:lnTo>
                  <a:pt x="386395" y="795717"/>
                </a:lnTo>
                <a:lnTo>
                  <a:pt x="395541" y="786426"/>
                </a:lnTo>
                <a:lnTo>
                  <a:pt x="404810" y="786426"/>
                </a:lnTo>
                <a:lnTo>
                  <a:pt x="414079" y="777259"/>
                </a:lnTo>
                <a:lnTo>
                  <a:pt x="423348" y="767969"/>
                </a:lnTo>
                <a:lnTo>
                  <a:pt x="432493" y="767969"/>
                </a:lnTo>
                <a:lnTo>
                  <a:pt x="441762" y="767969"/>
                </a:lnTo>
                <a:lnTo>
                  <a:pt x="451031" y="758678"/>
                </a:lnTo>
                <a:lnTo>
                  <a:pt x="460300" y="758678"/>
                </a:lnTo>
                <a:lnTo>
                  <a:pt x="469569" y="749387"/>
                </a:lnTo>
                <a:lnTo>
                  <a:pt x="478838" y="730806"/>
                </a:lnTo>
                <a:lnTo>
                  <a:pt x="488107" y="730806"/>
                </a:lnTo>
                <a:lnTo>
                  <a:pt x="497376" y="730806"/>
                </a:lnTo>
                <a:lnTo>
                  <a:pt x="506522" y="730806"/>
                </a:lnTo>
                <a:lnTo>
                  <a:pt x="515791" y="721515"/>
                </a:lnTo>
                <a:lnTo>
                  <a:pt x="525060" y="721515"/>
                </a:lnTo>
                <a:lnTo>
                  <a:pt x="534329" y="702934"/>
                </a:lnTo>
                <a:lnTo>
                  <a:pt x="543598" y="702934"/>
                </a:lnTo>
                <a:lnTo>
                  <a:pt x="552867" y="702934"/>
                </a:lnTo>
                <a:lnTo>
                  <a:pt x="562136" y="693643"/>
                </a:lnTo>
                <a:lnTo>
                  <a:pt x="571405" y="675186"/>
                </a:lnTo>
                <a:lnTo>
                  <a:pt x="580674" y="675186"/>
                </a:lnTo>
                <a:lnTo>
                  <a:pt x="589820" y="675186"/>
                </a:lnTo>
                <a:lnTo>
                  <a:pt x="599089" y="675186"/>
                </a:lnTo>
                <a:lnTo>
                  <a:pt x="608358" y="665895"/>
                </a:lnTo>
                <a:lnTo>
                  <a:pt x="617627" y="656604"/>
                </a:lnTo>
                <a:lnTo>
                  <a:pt x="626896" y="656604"/>
                </a:lnTo>
                <a:lnTo>
                  <a:pt x="636165" y="656604"/>
                </a:lnTo>
                <a:lnTo>
                  <a:pt x="645434" y="647314"/>
                </a:lnTo>
                <a:lnTo>
                  <a:pt x="654579" y="647314"/>
                </a:lnTo>
                <a:lnTo>
                  <a:pt x="663848" y="647314"/>
                </a:lnTo>
                <a:lnTo>
                  <a:pt x="673117" y="638023"/>
                </a:lnTo>
                <a:lnTo>
                  <a:pt x="682386" y="628732"/>
                </a:lnTo>
                <a:lnTo>
                  <a:pt x="691655" y="619442"/>
                </a:lnTo>
                <a:lnTo>
                  <a:pt x="700924" y="619442"/>
                </a:lnTo>
                <a:lnTo>
                  <a:pt x="710193" y="610151"/>
                </a:lnTo>
                <a:lnTo>
                  <a:pt x="719462" y="610151"/>
                </a:lnTo>
                <a:lnTo>
                  <a:pt x="728608" y="600860"/>
                </a:lnTo>
                <a:lnTo>
                  <a:pt x="737877" y="600860"/>
                </a:lnTo>
                <a:lnTo>
                  <a:pt x="747146" y="600860"/>
                </a:lnTo>
                <a:lnTo>
                  <a:pt x="756415" y="591570"/>
                </a:lnTo>
                <a:lnTo>
                  <a:pt x="765808" y="591570"/>
                </a:lnTo>
                <a:lnTo>
                  <a:pt x="775077" y="582279"/>
                </a:lnTo>
                <a:lnTo>
                  <a:pt x="784346" y="572988"/>
                </a:lnTo>
                <a:lnTo>
                  <a:pt x="793615" y="563821"/>
                </a:lnTo>
                <a:lnTo>
                  <a:pt x="802884" y="563821"/>
                </a:lnTo>
                <a:lnTo>
                  <a:pt x="812029" y="563821"/>
                </a:lnTo>
                <a:lnTo>
                  <a:pt x="821298" y="545240"/>
                </a:lnTo>
                <a:lnTo>
                  <a:pt x="830567" y="545240"/>
                </a:lnTo>
                <a:lnTo>
                  <a:pt x="839836" y="545240"/>
                </a:lnTo>
                <a:lnTo>
                  <a:pt x="849105" y="545240"/>
                </a:lnTo>
                <a:lnTo>
                  <a:pt x="858374" y="535949"/>
                </a:lnTo>
                <a:lnTo>
                  <a:pt x="867643" y="526659"/>
                </a:lnTo>
                <a:lnTo>
                  <a:pt x="876912" y="526659"/>
                </a:lnTo>
                <a:lnTo>
                  <a:pt x="886058" y="526659"/>
                </a:lnTo>
                <a:lnTo>
                  <a:pt x="895327" y="517368"/>
                </a:lnTo>
                <a:lnTo>
                  <a:pt x="904596" y="508077"/>
                </a:lnTo>
                <a:lnTo>
                  <a:pt x="913865" y="498787"/>
                </a:lnTo>
                <a:lnTo>
                  <a:pt x="923134" y="498787"/>
                </a:lnTo>
                <a:lnTo>
                  <a:pt x="932403" y="480205"/>
                </a:lnTo>
                <a:lnTo>
                  <a:pt x="941672" y="480205"/>
                </a:lnTo>
                <a:lnTo>
                  <a:pt x="950941" y="470915"/>
                </a:lnTo>
                <a:lnTo>
                  <a:pt x="960087" y="461747"/>
                </a:lnTo>
                <a:lnTo>
                  <a:pt x="969356" y="461747"/>
                </a:lnTo>
                <a:lnTo>
                  <a:pt x="978625" y="461747"/>
                </a:lnTo>
                <a:lnTo>
                  <a:pt x="987894" y="452457"/>
                </a:lnTo>
                <a:lnTo>
                  <a:pt x="997163" y="452457"/>
                </a:lnTo>
                <a:lnTo>
                  <a:pt x="1006432" y="443166"/>
                </a:lnTo>
                <a:lnTo>
                  <a:pt x="1015701" y="443166"/>
                </a:lnTo>
                <a:lnTo>
                  <a:pt x="1024970" y="433875"/>
                </a:lnTo>
                <a:lnTo>
                  <a:pt x="1034239" y="433875"/>
                </a:lnTo>
                <a:lnTo>
                  <a:pt x="1043384" y="433875"/>
                </a:lnTo>
                <a:lnTo>
                  <a:pt x="1052653" y="424585"/>
                </a:lnTo>
                <a:lnTo>
                  <a:pt x="1061922" y="424585"/>
                </a:lnTo>
                <a:lnTo>
                  <a:pt x="1071191" y="424585"/>
                </a:lnTo>
                <a:lnTo>
                  <a:pt x="1080460" y="415418"/>
                </a:lnTo>
                <a:lnTo>
                  <a:pt x="1089729" y="406127"/>
                </a:lnTo>
                <a:lnTo>
                  <a:pt x="1098998" y="406127"/>
                </a:lnTo>
                <a:lnTo>
                  <a:pt x="1108144" y="396837"/>
                </a:lnTo>
                <a:lnTo>
                  <a:pt x="1117413" y="396837"/>
                </a:lnTo>
                <a:lnTo>
                  <a:pt x="1126682" y="396837"/>
                </a:lnTo>
                <a:lnTo>
                  <a:pt x="1135951" y="396837"/>
                </a:lnTo>
                <a:lnTo>
                  <a:pt x="1145220" y="387546"/>
                </a:lnTo>
                <a:lnTo>
                  <a:pt x="1154489" y="378255"/>
                </a:lnTo>
                <a:lnTo>
                  <a:pt x="1163758" y="378255"/>
                </a:lnTo>
                <a:lnTo>
                  <a:pt x="1173027" y="378255"/>
                </a:lnTo>
                <a:lnTo>
                  <a:pt x="1182173" y="378255"/>
                </a:lnTo>
                <a:lnTo>
                  <a:pt x="1191442" y="378255"/>
                </a:lnTo>
                <a:lnTo>
                  <a:pt x="1200711" y="368965"/>
                </a:lnTo>
                <a:lnTo>
                  <a:pt x="1209980" y="350383"/>
                </a:lnTo>
                <a:lnTo>
                  <a:pt x="1219249" y="341092"/>
                </a:lnTo>
                <a:lnTo>
                  <a:pt x="1228518" y="341092"/>
                </a:lnTo>
                <a:lnTo>
                  <a:pt x="1237787" y="322635"/>
                </a:lnTo>
                <a:lnTo>
                  <a:pt x="1247056" y="322635"/>
                </a:lnTo>
                <a:lnTo>
                  <a:pt x="1256325" y="322635"/>
                </a:lnTo>
                <a:lnTo>
                  <a:pt x="1265470" y="322635"/>
                </a:lnTo>
                <a:lnTo>
                  <a:pt x="1274739" y="313344"/>
                </a:lnTo>
                <a:lnTo>
                  <a:pt x="1284008" y="313344"/>
                </a:lnTo>
                <a:lnTo>
                  <a:pt x="1293277" y="304054"/>
                </a:lnTo>
                <a:lnTo>
                  <a:pt x="1302546" y="294763"/>
                </a:lnTo>
                <a:lnTo>
                  <a:pt x="1311815" y="294763"/>
                </a:lnTo>
                <a:lnTo>
                  <a:pt x="1321085" y="285472"/>
                </a:lnTo>
                <a:lnTo>
                  <a:pt x="1330354" y="285472"/>
                </a:lnTo>
                <a:lnTo>
                  <a:pt x="1339499" y="276182"/>
                </a:lnTo>
                <a:lnTo>
                  <a:pt x="1348768" y="276182"/>
                </a:lnTo>
                <a:lnTo>
                  <a:pt x="1358037" y="276182"/>
                </a:lnTo>
                <a:lnTo>
                  <a:pt x="1367306" y="266891"/>
                </a:lnTo>
                <a:lnTo>
                  <a:pt x="1376575" y="257600"/>
                </a:lnTo>
                <a:lnTo>
                  <a:pt x="1385844" y="248310"/>
                </a:lnTo>
                <a:lnTo>
                  <a:pt x="1395113" y="248310"/>
                </a:lnTo>
                <a:lnTo>
                  <a:pt x="1404382" y="239019"/>
                </a:lnTo>
                <a:lnTo>
                  <a:pt x="1413528" y="239019"/>
                </a:lnTo>
                <a:lnTo>
                  <a:pt x="1422797" y="239019"/>
                </a:lnTo>
                <a:lnTo>
                  <a:pt x="1432066" y="239019"/>
                </a:lnTo>
                <a:lnTo>
                  <a:pt x="1441335" y="229728"/>
                </a:lnTo>
                <a:lnTo>
                  <a:pt x="1450604" y="229728"/>
                </a:lnTo>
                <a:lnTo>
                  <a:pt x="1459873" y="229728"/>
                </a:lnTo>
                <a:lnTo>
                  <a:pt x="1469142" y="229728"/>
                </a:lnTo>
                <a:lnTo>
                  <a:pt x="1478411" y="220561"/>
                </a:lnTo>
                <a:lnTo>
                  <a:pt x="1487680" y="211270"/>
                </a:lnTo>
                <a:lnTo>
                  <a:pt x="1496825" y="211270"/>
                </a:lnTo>
                <a:lnTo>
                  <a:pt x="1506094" y="211270"/>
                </a:lnTo>
                <a:lnTo>
                  <a:pt x="1515363" y="211270"/>
                </a:lnTo>
                <a:lnTo>
                  <a:pt x="1524633" y="211270"/>
                </a:lnTo>
                <a:lnTo>
                  <a:pt x="1543171" y="201980"/>
                </a:lnTo>
                <a:lnTo>
                  <a:pt x="1552440" y="201980"/>
                </a:lnTo>
                <a:lnTo>
                  <a:pt x="1561585" y="192689"/>
                </a:lnTo>
                <a:lnTo>
                  <a:pt x="1570854" y="174108"/>
                </a:lnTo>
                <a:lnTo>
                  <a:pt x="1580123" y="164817"/>
                </a:lnTo>
                <a:lnTo>
                  <a:pt x="1589392" y="164817"/>
                </a:lnTo>
                <a:lnTo>
                  <a:pt x="1598661" y="164817"/>
                </a:lnTo>
                <a:lnTo>
                  <a:pt x="1607930" y="155526"/>
                </a:lnTo>
                <a:lnTo>
                  <a:pt x="1617199" y="155526"/>
                </a:lnTo>
                <a:lnTo>
                  <a:pt x="1626468" y="155526"/>
                </a:lnTo>
                <a:lnTo>
                  <a:pt x="1635614" y="155526"/>
                </a:lnTo>
                <a:lnTo>
                  <a:pt x="1644883" y="155526"/>
                </a:lnTo>
                <a:lnTo>
                  <a:pt x="1654152" y="155526"/>
                </a:lnTo>
                <a:lnTo>
                  <a:pt x="1663421" y="155526"/>
                </a:lnTo>
                <a:lnTo>
                  <a:pt x="1672690" y="146236"/>
                </a:lnTo>
                <a:lnTo>
                  <a:pt x="1681959" y="136945"/>
                </a:lnTo>
                <a:lnTo>
                  <a:pt x="1691228" y="127654"/>
                </a:lnTo>
                <a:lnTo>
                  <a:pt x="1700497" y="127654"/>
                </a:lnTo>
                <a:lnTo>
                  <a:pt x="1709766" y="118487"/>
                </a:lnTo>
                <a:lnTo>
                  <a:pt x="1718911" y="109197"/>
                </a:lnTo>
                <a:lnTo>
                  <a:pt x="1728180" y="109197"/>
                </a:lnTo>
                <a:lnTo>
                  <a:pt x="1737449" y="99906"/>
                </a:lnTo>
                <a:lnTo>
                  <a:pt x="1746718" y="99906"/>
                </a:lnTo>
                <a:lnTo>
                  <a:pt x="1755988" y="90615"/>
                </a:lnTo>
                <a:lnTo>
                  <a:pt x="1765257" y="81325"/>
                </a:lnTo>
                <a:lnTo>
                  <a:pt x="1774526" y="81325"/>
                </a:lnTo>
                <a:lnTo>
                  <a:pt x="1783795" y="81325"/>
                </a:lnTo>
                <a:lnTo>
                  <a:pt x="1792940" y="81325"/>
                </a:lnTo>
                <a:lnTo>
                  <a:pt x="1802209" y="81325"/>
                </a:lnTo>
                <a:lnTo>
                  <a:pt x="1811478" y="72034"/>
                </a:lnTo>
                <a:lnTo>
                  <a:pt x="1820747" y="72034"/>
                </a:lnTo>
                <a:lnTo>
                  <a:pt x="1830016" y="62619"/>
                </a:lnTo>
                <a:lnTo>
                  <a:pt x="1839285" y="62619"/>
                </a:lnTo>
                <a:lnTo>
                  <a:pt x="1848554" y="62619"/>
                </a:lnTo>
                <a:lnTo>
                  <a:pt x="1857823" y="53329"/>
                </a:lnTo>
                <a:lnTo>
                  <a:pt x="1866969" y="53329"/>
                </a:lnTo>
                <a:lnTo>
                  <a:pt x="1876238" y="44038"/>
                </a:lnTo>
                <a:lnTo>
                  <a:pt x="1885507" y="44038"/>
                </a:lnTo>
                <a:lnTo>
                  <a:pt x="1894776" y="44038"/>
                </a:lnTo>
                <a:lnTo>
                  <a:pt x="1904045" y="34747"/>
                </a:lnTo>
              </a:path>
            </a:pathLst>
          </a:custGeom>
          <a:noFill/>
          <a:ln w="50800" cap="rnd">
            <a:solidFill>
              <a:srgbClr val="C0504D"/>
            </a:solidFill>
            <a:prstDash val="solid"/>
            <a:round/>
          </a:ln>
        </p:spPr>
        <p:txBody>
          <a:bodyPr rtlCol="0" anchor="ctr"/>
          <a:lstStyle/>
          <a:p>
            <a:endParaRPr lang="en-GB"/>
          </a:p>
        </p:txBody>
      </p:sp>
      <p:sp>
        <p:nvSpPr>
          <p:cNvPr id="73" name="Freeform 72">
            <a:extLst>
              <a:ext uri="{FF2B5EF4-FFF2-40B4-BE49-F238E27FC236}">
                <a16:creationId xmlns:a16="http://schemas.microsoft.com/office/drawing/2014/main" id="{48CCDCBD-588D-5445-A9FC-2E06F1D6DD6A}"/>
              </a:ext>
            </a:extLst>
          </p:cNvPr>
          <p:cNvSpPr/>
          <p:nvPr/>
        </p:nvSpPr>
        <p:spPr>
          <a:xfrm>
            <a:off x="4053379" y="3839334"/>
            <a:ext cx="1594274" cy="755643"/>
          </a:xfrm>
          <a:custGeom>
            <a:avLst/>
            <a:gdLst>
              <a:gd name="connsiteX0" fmla="*/ 34666 w 1594273"/>
              <a:gd name="connsiteY0" fmla="*/ 730682 h 755642"/>
              <a:gd name="connsiteX1" fmla="*/ 43935 w 1594273"/>
              <a:gd name="connsiteY1" fmla="*/ 721391 h 755642"/>
              <a:gd name="connsiteX2" fmla="*/ 53204 w 1594273"/>
              <a:gd name="connsiteY2" fmla="*/ 712225 h 755642"/>
              <a:gd name="connsiteX3" fmla="*/ 62473 w 1594273"/>
              <a:gd name="connsiteY3" fmla="*/ 702934 h 755642"/>
              <a:gd name="connsiteX4" fmla="*/ 71742 w 1594273"/>
              <a:gd name="connsiteY4" fmla="*/ 702934 h 755642"/>
              <a:gd name="connsiteX5" fmla="*/ 80888 w 1594273"/>
              <a:gd name="connsiteY5" fmla="*/ 693643 h 755642"/>
              <a:gd name="connsiteX6" fmla="*/ 90157 w 1594273"/>
              <a:gd name="connsiteY6" fmla="*/ 693643 h 755642"/>
              <a:gd name="connsiteX7" fmla="*/ 99426 w 1594273"/>
              <a:gd name="connsiteY7" fmla="*/ 684352 h 755642"/>
              <a:gd name="connsiteX8" fmla="*/ 108695 w 1594273"/>
              <a:gd name="connsiteY8" fmla="*/ 675062 h 755642"/>
              <a:gd name="connsiteX9" fmla="*/ 117964 w 1594273"/>
              <a:gd name="connsiteY9" fmla="*/ 675062 h 755642"/>
              <a:gd name="connsiteX10" fmla="*/ 127233 w 1594273"/>
              <a:gd name="connsiteY10" fmla="*/ 675062 h 755642"/>
              <a:gd name="connsiteX11" fmla="*/ 136502 w 1594273"/>
              <a:gd name="connsiteY11" fmla="*/ 665771 h 755642"/>
              <a:gd name="connsiteX12" fmla="*/ 145771 w 1594273"/>
              <a:gd name="connsiteY12" fmla="*/ 665771 h 755642"/>
              <a:gd name="connsiteX13" fmla="*/ 154916 w 1594273"/>
              <a:gd name="connsiteY13" fmla="*/ 647190 h 755642"/>
              <a:gd name="connsiteX14" fmla="*/ 164185 w 1594273"/>
              <a:gd name="connsiteY14" fmla="*/ 647190 h 755642"/>
              <a:gd name="connsiteX15" fmla="*/ 173454 w 1594273"/>
              <a:gd name="connsiteY15" fmla="*/ 647190 h 755642"/>
              <a:gd name="connsiteX16" fmla="*/ 182724 w 1594273"/>
              <a:gd name="connsiteY16" fmla="*/ 647190 h 755642"/>
              <a:gd name="connsiteX17" fmla="*/ 191993 w 1594273"/>
              <a:gd name="connsiteY17" fmla="*/ 637899 h 755642"/>
              <a:gd name="connsiteX18" fmla="*/ 201262 w 1594273"/>
              <a:gd name="connsiteY18" fmla="*/ 637899 h 755642"/>
              <a:gd name="connsiteX19" fmla="*/ 210531 w 1594273"/>
              <a:gd name="connsiteY19" fmla="*/ 637899 h 755642"/>
              <a:gd name="connsiteX20" fmla="*/ 219676 w 1594273"/>
              <a:gd name="connsiteY20" fmla="*/ 628608 h 755642"/>
              <a:gd name="connsiteX21" fmla="*/ 228945 w 1594273"/>
              <a:gd name="connsiteY21" fmla="*/ 619442 h 755642"/>
              <a:gd name="connsiteX22" fmla="*/ 238214 w 1594273"/>
              <a:gd name="connsiteY22" fmla="*/ 619442 h 755642"/>
              <a:gd name="connsiteX23" fmla="*/ 247483 w 1594273"/>
              <a:gd name="connsiteY23" fmla="*/ 610151 h 755642"/>
              <a:gd name="connsiteX24" fmla="*/ 256752 w 1594273"/>
              <a:gd name="connsiteY24" fmla="*/ 610151 h 755642"/>
              <a:gd name="connsiteX25" fmla="*/ 266021 w 1594273"/>
              <a:gd name="connsiteY25" fmla="*/ 610151 h 755642"/>
              <a:gd name="connsiteX26" fmla="*/ 275290 w 1594273"/>
              <a:gd name="connsiteY26" fmla="*/ 610151 h 755642"/>
              <a:gd name="connsiteX27" fmla="*/ 284559 w 1594273"/>
              <a:gd name="connsiteY27" fmla="*/ 600860 h 755642"/>
              <a:gd name="connsiteX28" fmla="*/ 293705 w 1594273"/>
              <a:gd name="connsiteY28" fmla="*/ 591570 h 755642"/>
              <a:gd name="connsiteX29" fmla="*/ 302974 w 1594273"/>
              <a:gd name="connsiteY29" fmla="*/ 591570 h 755642"/>
              <a:gd name="connsiteX30" fmla="*/ 312243 w 1594273"/>
              <a:gd name="connsiteY30" fmla="*/ 591570 h 755642"/>
              <a:gd name="connsiteX31" fmla="*/ 321512 w 1594273"/>
              <a:gd name="connsiteY31" fmla="*/ 582279 h 755642"/>
              <a:gd name="connsiteX32" fmla="*/ 330781 w 1594273"/>
              <a:gd name="connsiteY32" fmla="*/ 572988 h 755642"/>
              <a:gd name="connsiteX33" fmla="*/ 340050 w 1594273"/>
              <a:gd name="connsiteY33" fmla="*/ 572988 h 755642"/>
              <a:gd name="connsiteX34" fmla="*/ 349319 w 1594273"/>
              <a:gd name="connsiteY34" fmla="*/ 572988 h 755642"/>
              <a:gd name="connsiteX35" fmla="*/ 358588 w 1594273"/>
              <a:gd name="connsiteY35" fmla="*/ 572988 h 755642"/>
              <a:gd name="connsiteX36" fmla="*/ 367857 w 1594273"/>
              <a:gd name="connsiteY36" fmla="*/ 554407 h 755642"/>
              <a:gd name="connsiteX37" fmla="*/ 377002 w 1594273"/>
              <a:gd name="connsiteY37" fmla="*/ 535825 h 755642"/>
              <a:gd name="connsiteX38" fmla="*/ 386272 w 1594273"/>
              <a:gd name="connsiteY38" fmla="*/ 535825 h 755642"/>
              <a:gd name="connsiteX39" fmla="*/ 395541 w 1594273"/>
              <a:gd name="connsiteY39" fmla="*/ 535825 h 755642"/>
              <a:gd name="connsiteX40" fmla="*/ 404810 w 1594273"/>
              <a:gd name="connsiteY40" fmla="*/ 526535 h 755642"/>
              <a:gd name="connsiteX41" fmla="*/ 414079 w 1594273"/>
              <a:gd name="connsiteY41" fmla="*/ 517244 h 755642"/>
              <a:gd name="connsiteX42" fmla="*/ 423348 w 1594273"/>
              <a:gd name="connsiteY42" fmla="*/ 508077 h 755642"/>
              <a:gd name="connsiteX43" fmla="*/ 432617 w 1594273"/>
              <a:gd name="connsiteY43" fmla="*/ 498786 h 755642"/>
              <a:gd name="connsiteX44" fmla="*/ 441886 w 1594273"/>
              <a:gd name="connsiteY44" fmla="*/ 498786 h 755642"/>
              <a:gd name="connsiteX45" fmla="*/ 451031 w 1594273"/>
              <a:gd name="connsiteY45" fmla="*/ 489496 h 755642"/>
              <a:gd name="connsiteX46" fmla="*/ 460300 w 1594273"/>
              <a:gd name="connsiteY46" fmla="*/ 489496 h 755642"/>
              <a:gd name="connsiteX47" fmla="*/ 469569 w 1594273"/>
              <a:gd name="connsiteY47" fmla="*/ 480205 h 755642"/>
              <a:gd name="connsiteX48" fmla="*/ 478838 w 1594273"/>
              <a:gd name="connsiteY48" fmla="*/ 480205 h 755642"/>
              <a:gd name="connsiteX49" fmla="*/ 488107 w 1594273"/>
              <a:gd name="connsiteY49" fmla="*/ 461624 h 755642"/>
              <a:gd name="connsiteX50" fmla="*/ 497376 w 1594273"/>
              <a:gd name="connsiteY50" fmla="*/ 461624 h 755642"/>
              <a:gd name="connsiteX51" fmla="*/ 506645 w 1594273"/>
              <a:gd name="connsiteY51" fmla="*/ 452333 h 755642"/>
              <a:gd name="connsiteX52" fmla="*/ 515914 w 1594273"/>
              <a:gd name="connsiteY52" fmla="*/ 452333 h 755642"/>
              <a:gd name="connsiteX53" fmla="*/ 525060 w 1594273"/>
              <a:gd name="connsiteY53" fmla="*/ 452333 h 755642"/>
              <a:gd name="connsiteX54" fmla="*/ 534329 w 1594273"/>
              <a:gd name="connsiteY54" fmla="*/ 452333 h 755642"/>
              <a:gd name="connsiteX55" fmla="*/ 543598 w 1594273"/>
              <a:gd name="connsiteY55" fmla="*/ 452333 h 755642"/>
              <a:gd name="connsiteX56" fmla="*/ 552867 w 1594273"/>
              <a:gd name="connsiteY56" fmla="*/ 443042 h 755642"/>
              <a:gd name="connsiteX57" fmla="*/ 562136 w 1594273"/>
              <a:gd name="connsiteY57" fmla="*/ 443042 h 755642"/>
              <a:gd name="connsiteX58" fmla="*/ 571405 w 1594273"/>
              <a:gd name="connsiteY58" fmla="*/ 424461 h 755642"/>
              <a:gd name="connsiteX59" fmla="*/ 580674 w 1594273"/>
              <a:gd name="connsiteY59" fmla="*/ 415294 h 755642"/>
              <a:gd name="connsiteX60" fmla="*/ 589943 w 1594273"/>
              <a:gd name="connsiteY60" fmla="*/ 406003 h 755642"/>
              <a:gd name="connsiteX61" fmla="*/ 599212 w 1594273"/>
              <a:gd name="connsiteY61" fmla="*/ 406003 h 755642"/>
              <a:gd name="connsiteX62" fmla="*/ 608358 w 1594273"/>
              <a:gd name="connsiteY62" fmla="*/ 396713 h 755642"/>
              <a:gd name="connsiteX63" fmla="*/ 617627 w 1594273"/>
              <a:gd name="connsiteY63" fmla="*/ 396713 h 755642"/>
              <a:gd name="connsiteX64" fmla="*/ 626896 w 1594273"/>
              <a:gd name="connsiteY64" fmla="*/ 396713 h 755642"/>
              <a:gd name="connsiteX65" fmla="*/ 636165 w 1594273"/>
              <a:gd name="connsiteY65" fmla="*/ 387422 h 755642"/>
              <a:gd name="connsiteX66" fmla="*/ 645434 w 1594273"/>
              <a:gd name="connsiteY66" fmla="*/ 378131 h 755642"/>
              <a:gd name="connsiteX67" fmla="*/ 654703 w 1594273"/>
              <a:gd name="connsiteY67" fmla="*/ 378131 h 755642"/>
              <a:gd name="connsiteX68" fmla="*/ 663972 w 1594273"/>
              <a:gd name="connsiteY68" fmla="*/ 378131 h 755642"/>
              <a:gd name="connsiteX69" fmla="*/ 673117 w 1594273"/>
              <a:gd name="connsiteY69" fmla="*/ 378131 h 755642"/>
              <a:gd name="connsiteX70" fmla="*/ 682386 w 1594273"/>
              <a:gd name="connsiteY70" fmla="*/ 378131 h 755642"/>
              <a:gd name="connsiteX71" fmla="*/ 691655 w 1594273"/>
              <a:gd name="connsiteY71" fmla="*/ 378131 h 755642"/>
              <a:gd name="connsiteX72" fmla="*/ 700924 w 1594273"/>
              <a:gd name="connsiteY72" fmla="*/ 368841 h 755642"/>
              <a:gd name="connsiteX73" fmla="*/ 710193 w 1594273"/>
              <a:gd name="connsiteY73" fmla="*/ 368841 h 755642"/>
              <a:gd name="connsiteX74" fmla="*/ 719462 w 1594273"/>
              <a:gd name="connsiteY74" fmla="*/ 368841 h 755642"/>
              <a:gd name="connsiteX75" fmla="*/ 728731 w 1594273"/>
              <a:gd name="connsiteY75" fmla="*/ 368841 h 755642"/>
              <a:gd name="connsiteX76" fmla="*/ 738000 w 1594273"/>
              <a:gd name="connsiteY76" fmla="*/ 350259 h 755642"/>
              <a:gd name="connsiteX77" fmla="*/ 747146 w 1594273"/>
              <a:gd name="connsiteY77" fmla="*/ 350259 h 755642"/>
              <a:gd name="connsiteX78" fmla="*/ 756415 w 1594273"/>
              <a:gd name="connsiteY78" fmla="*/ 340968 h 755642"/>
              <a:gd name="connsiteX79" fmla="*/ 765684 w 1594273"/>
              <a:gd name="connsiteY79" fmla="*/ 340968 h 755642"/>
              <a:gd name="connsiteX80" fmla="*/ 774953 w 1594273"/>
              <a:gd name="connsiteY80" fmla="*/ 340968 h 755642"/>
              <a:gd name="connsiteX81" fmla="*/ 784222 w 1594273"/>
              <a:gd name="connsiteY81" fmla="*/ 331678 h 755642"/>
              <a:gd name="connsiteX82" fmla="*/ 793491 w 1594273"/>
              <a:gd name="connsiteY82" fmla="*/ 322387 h 755642"/>
              <a:gd name="connsiteX83" fmla="*/ 802760 w 1594273"/>
              <a:gd name="connsiteY83" fmla="*/ 322387 h 755642"/>
              <a:gd name="connsiteX84" fmla="*/ 812029 w 1594273"/>
              <a:gd name="connsiteY84" fmla="*/ 322387 h 755642"/>
              <a:gd name="connsiteX85" fmla="*/ 821298 w 1594273"/>
              <a:gd name="connsiteY85" fmla="*/ 322387 h 755642"/>
              <a:gd name="connsiteX86" fmla="*/ 830444 w 1594273"/>
              <a:gd name="connsiteY86" fmla="*/ 322387 h 755642"/>
              <a:gd name="connsiteX87" fmla="*/ 839713 w 1594273"/>
              <a:gd name="connsiteY87" fmla="*/ 313220 h 755642"/>
              <a:gd name="connsiteX88" fmla="*/ 848982 w 1594273"/>
              <a:gd name="connsiteY88" fmla="*/ 313220 h 755642"/>
              <a:gd name="connsiteX89" fmla="*/ 858251 w 1594273"/>
              <a:gd name="connsiteY89" fmla="*/ 313220 h 755642"/>
              <a:gd name="connsiteX90" fmla="*/ 876789 w 1594273"/>
              <a:gd name="connsiteY90" fmla="*/ 313220 h 755642"/>
              <a:gd name="connsiteX91" fmla="*/ 886058 w 1594273"/>
              <a:gd name="connsiteY91" fmla="*/ 303930 h 755642"/>
              <a:gd name="connsiteX92" fmla="*/ 895203 w 1594273"/>
              <a:gd name="connsiteY92" fmla="*/ 303930 h 755642"/>
              <a:gd name="connsiteX93" fmla="*/ 904472 w 1594273"/>
              <a:gd name="connsiteY93" fmla="*/ 303930 h 755642"/>
              <a:gd name="connsiteX94" fmla="*/ 913741 w 1594273"/>
              <a:gd name="connsiteY94" fmla="*/ 303930 h 755642"/>
              <a:gd name="connsiteX95" fmla="*/ 923010 w 1594273"/>
              <a:gd name="connsiteY95" fmla="*/ 303930 h 755642"/>
              <a:gd name="connsiteX96" fmla="*/ 932279 w 1594273"/>
              <a:gd name="connsiteY96" fmla="*/ 294639 h 755642"/>
              <a:gd name="connsiteX97" fmla="*/ 941548 w 1594273"/>
              <a:gd name="connsiteY97" fmla="*/ 294639 h 755642"/>
              <a:gd name="connsiteX98" fmla="*/ 950817 w 1594273"/>
              <a:gd name="connsiteY98" fmla="*/ 294639 h 755642"/>
              <a:gd name="connsiteX99" fmla="*/ 960086 w 1594273"/>
              <a:gd name="connsiteY99" fmla="*/ 294639 h 755642"/>
              <a:gd name="connsiteX100" fmla="*/ 969355 w 1594273"/>
              <a:gd name="connsiteY100" fmla="*/ 294639 h 755642"/>
              <a:gd name="connsiteX101" fmla="*/ 978501 w 1594273"/>
              <a:gd name="connsiteY101" fmla="*/ 294639 h 755642"/>
              <a:gd name="connsiteX102" fmla="*/ 987770 w 1594273"/>
              <a:gd name="connsiteY102" fmla="*/ 285348 h 755642"/>
              <a:gd name="connsiteX103" fmla="*/ 997039 w 1594273"/>
              <a:gd name="connsiteY103" fmla="*/ 266767 h 755642"/>
              <a:gd name="connsiteX104" fmla="*/ 1006308 w 1594273"/>
              <a:gd name="connsiteY104" fmla="*/ 257476 h 755642"/>
              <a:gd name="connsiteX105" fmla="*/ 1015577 w 1594273"/>
              <a:gd name="connsiteY105" fmla="*/ 257476 h 755642"/>
              <a:gd name="connsiteX106" fmla="*/ 1024846 w 1594273"/>
              <a:gd name="connsiteY106" fmla="*/ 257476 h 755642"/>
              <a:gd name="connsiteX107" fmla="*/ 1034115 w 1594273"/>
              <a:gd name="connsiteY107" fmla="*/ 248186 h 755642"/>
              <a:gd name="connsiteX108" fmla="*/ 1043384 w 1594273"/>
              <a:gd name="connsiteY108" fmla="*/ 248186 h 755642"/>
              <a:gd name="connsiteX109" fmla="*/ 1052653 w 1594273"/>
              <a:gd name="connsiteY109" fmla="*/ 238895 h 755642"/>
              <a:gd name="connsiteX110" fmla="*/ 1061799 w 1594273"/>
              <a:gd name="connsiteY110" fmla="*/ 229604 h 755642"/>
              <a:gd name="connsiteX111" fmla="*/ 1071068 w 1594273"/>
              <a:gd name="connsiteY111" fmla="*/ 229604 h 755642"/>
              <a:gd name="connsiteX112" fmla="*/ 1080337 w 1594273"/>
              <a:gd name="connsiteY112" fmla="*/ 220313 h 755642"/>
              <a:gd name="connsiteX113" fmla="*/ 1089606 w 1594273"/>
              <a:gd name="connsiteY113" fmla="*/ 220313 h 755642"/>
              <a:gd name="connsiteX114" fmla="*/ 1098875 w 1594273"/>
              <a:gd name="connsiteY114" fmla="*/ 220313 h 755642"/>
              <a:gd name="connsiteX115" fmla="*/ 1108144 w 1594273"/>
              <a:gd name="connsiteY115" fmla="*/ 220313 h 755642"/>
              <a:gd name="connsiteX116" fmla="*/ 1117413 w 1594273"/>
              <a:gd name="connsiteY116" fmla="*/ 220313 h 755642"/>
              <a:gd name="connsiteX117" fmla="*/ 1126682 w 1594273"/>
              <a:gd name="connsiteY117" fmla="*/ 211023 h 755642"/>
              <a:gd name="connsiteX118" fmla="*/ 1135827 w 1594273"/>
              <a:gd name="connsiteY118" fmla="*/ 211023 h 755642"/>
              <a:gd name="connsiteX119" fmla="*/ 1145096 w 1594273"/>
              <a:gd name="connsiteY119" fmla="*/ 201856 h 755642"/>
              <a:gd name="connsiteX120" fmla="*/ 1154365 w 1594273"/>
              <a:gd name="connsiteY120" fmla="*/ 201856 h 755642"/>
              <a:gd name="connsiteX121" fmla="*/ 1163634 w 1594273"/>
              <a:gd name="connsiteY121" fmla="*/ 201856 h 755642"/>
              <a:gd name="connsiteX122" fmla="*/ 1172903 w 1594273"/>
              <a:gd name="connsiteY122" fmla="*/ 192565 h 755642"/>
              <a:gd name="connsiteX123" fmla="*/ 1182172 w 1594273"/>
              <a:gd name="connsiteY123" fmla="*/ 192565 h 755642"/>
              <a:gd name="connsiteX124" fmla="*/ 1191442 w 1594273"/>
              <a:gd name="connsiteY124" fmla="*/ 192565 h 755642"/>
              <a:gd name="connsiteX125" fmla="*/ 1200587 w 1594273"/>
              <a:gd name="connsiteY125" fmla="*/ 192565 h 755642"/>
              <a:gd name="connsiteX126" fmla="*/ 1209856 w 1594273"/>
              <a:gd name="connsiteY126" fmla="*/ 183274 h 755642"/>
              <a:gd name="connsiteX127" fmla="*/ 1219125 w 1594273"/>
              <a:gd name="connsiteY127" fmla="*/ 183274 h 755642"/>
              <a:gd name="connsiteX128" fmla="*/ 1228394 w 1594273"/>
              <a:gd name="connsiteY128" fmla="*/ 183274 h 755642"/>
              <a:gd name="connsiteX129" fmla="*/ 1237663 w 1594273"/>
              <a:gd name="connsiteY129" fmla="*/ 183274 h 755642"/>
              <a:gd name="connsiteX130" fmla="*/ 1246932 w 1594273"/>
              <a:gd name="connsiteY130" fmla="*/ 173984 h 755642"/>
              <a:gd name="connsiteX131" fmla="*/ 1256201 w 1594273"/>
              <a:gd name="connsiteY131" fmla="*/ 164693 h 755642"/>
              <a:gd name="connsiteX132" fmla="*/ 1265470 w 1594273"/>
              <a:gd name="connsiteY132" fmla="*/ 164693 h 755642"/>
              <a:gd name="connsiteX133" fmla="*/ 1274739 w 1594273"/>
              <a:gd name="connsiteY133" fmla="*/ 155402 h 755642"/>
              <a:gd name="connsiteX134" fmla="*/ 1283885 w 1594273"/>
              <a:gd name="connsiteY134" fmla="*/ 155402 h 755642"/>
              <a:gd name="connsiteX135" fmla="*/ 1293154 w 1594273"/>
              <a:gd name="connsiteY135" fmla="*/ 146112 h 755642"/>
              <a:gd name="connsiteX136" fmla="*/ 1302423 w 1594273"/>
              <a:gd name="connsiteY136" fmla="*/ 136821 h 755642"/>
              <a:gd name="connsiteX137" fmla="*/ 1311692 w 1594273"/>
              <a:gd name="connsiteY137" fmla="*/ 136821 h 755642"/>
              <a:gd name="connsiteX138" fmla="*/ 1320961 w 1594273"/>
              <a:gd name="connsiteY138" fmla="*/ 136821 h 755642"/>
              <a:gd name="connsiteX139" fmla="*/ 1330230 w 1594273"/>
              <a:gd name="connsiteY139" fmla="*/ 127530 h 755642"/>
              <a:gd name="connsiteX140" fmla="*/ 1339499 w 1594273"/>
              <a:gd name="connsiteY140" fmla="*/ 118240 h 755642"/>
              <a:gd name="connsiteX141" fmla="*/ 1348645 w 1594273"/>
              <a:gd name="connsiteY141" fmla="*/ 118240 h 755642"/>
              <a:gd name="connsiteX142" fmla="*/ 1357914 w 1594273"/>
              <a:gd name="connsiteY142" fmla="*/ 118240 h 755642"/>
              <a:gd name="connsiteX143" fmla="*/ 1367183 w 1594273"/>
              <a:gd name="connsiteY143" fmla="*/ 118240 h 755642"/>
              <a:gd name="connsiteX144" fmla="*/ 1376452 w 1594273"/>
              <a:gd name="connsiteY144" fmla="*/ 109073 h 755642"/>
              <a:gd name="connsiteX145" fmla="*/ 1385721 w 1594273"/>
              <a:gd name="connsiteY145" fmla="*/ 99782 h 755642"/>
              <a:gd name="connsiteX146" fmla="*/ 1394990 w 1594273"/>
              <a:gd name="connsiteY146" fmla="*/ 99782 h 755642"/>
              <a:gd name="connsiteX147" fmla="*/ 1404259 w 1594273"/>
              <a:gd name="connsiteY147" fmla="*/ 99782 h 755642"/>
              <a:gd name="connsiteX148" fmla="*/ 1413528 w 1594273"/>
              <a:gd name="connsiteY148" fmla="*/ 99782 h 755642"/>
              <a:gd name="connsiteX149" fmla="*/ 1422797 w 1594273"/>
              <a:gd name="connsiteY149" fmla="*/ 90491 h 755642"/>
              <a:gd name="connsiteX150" fmla="*/ 1431942 w 1594273"/>
              <a:gd name="connsiteY150" fmla="*/ 90491 h 755642"/>
              <a:gd name="connsiteX151" fmla="*/ 1441211 w 1594273"/>
              <a:gd name="connsiteY151" fmla="*/ 81201 h 755642"/>
              <a:gd name="connsiteX152" fmla="*/ 1450480 w 1594273"/>
              <a:gd name="connsiteY152" fmla="*/ 81201 h 755642"/>
              <a:gd name="connsiteX153" fmla="*/ 1459749 w 1594273"/>
              <a:gd name="connsiteY153" fmla="*/ 71910 h 755642"/>
              <a:gd name="connsiteX154" fmla="*/ 1469018 w 1594273"/>
              <a:gd name="connsiteY154" fmla="*/ 71910 h 755642"/>
              <a:gd name="connsiteX155" fmla="*/ 1478287 w 1594273"/>
              <a:gd name="connsiteY155" fmla="*/ 71910 h 755642"/>
              <a:gd name="connsiteX156" fmla="*/ 1487556 w 1594273"/>
              <a:gd name="connsiteY156" fmla="*/ 71910 h 755642"/>
              <a:gd name="connsiteX157" fmla="*/ 1496825 w 1594273"/>
              <a:gd name="connsiteY157" fmla="*/ 71910 h 755642"/>
              <a:gd name="connsiteX158" fmla="*/ 1505971 w 1594273"/>
              <a:gd name="connsiteY158" fmla="*/ 62619 h 755642"/>
              <a:gd name="connsiteX159" fmla="*/ 1515240 w 1594273"/>
              <a:gd name="connsiteY159" fmla="*/ 53329 h 755642"/>
              <a:gd name="connsiteX160" fmla="*/ 1524509 w 1594273"/>
              <a:gd name="connsiteY160" fmla="*/ 53329 h 755642"/>
              <a:gd name="connsiteX161" fmla="*/ 1533778 w 1594273"/>
              <a:gd name="connsiteY161" fmla="*/ 53329 h 755642"/>
              <a:gd name="connsiteX162" fmla="*/ 1543047 w 1594273"/>
              <a:gd name="connsiteY162" fmla="*/ 53329 h 755642"/>
              <a:gd name="connsiteX163" fmla="*/ 1552316 w 1594273"/>
              <a:gd name="connsiteY163" fmla="*/ 44038 h 755642"/>
              <a:gd name="connsiteX164" fmla="*/ 1561585 w 1594273"/>
              <a:gd name="connsiteY164" fmla="*/ 34747 h 755642"/>
              <a:gd name="connsiteX165" fmla="*/ 1570854 w 1594273"/>
              <a:gd name="connsiteY165" fmla="*/ 34747 h 75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1594273" h="755642">
                <a:moveTo>
                  <a:pt x="34666" y="730682"/>
                </a:moveTo>
                <a:lnTo>
                  <a:pt x="43935" y="721391"/>
                </a:lnTo>
                <a:lnTo>
                  <a:pt x="53204" y="712225"/>
                </a:lnTo>
                <a:lnTo>
                  <a:pt x="62473" y="702934"/>
                </a:lnTo>
                <a:lnTo>
                  <a:pt x="71742" y="702934"/>
                </a:lnTo>
                <a:lnTo>
                  <a:pt x="80888" y="693643"/>
                </a:lnTo>
                <a:lnTo>
                  <a:pt x="90157" y="693643"/>
                </a:lnTo>
                <a:lnTo>
                  <a:pt x="99426" y="684352"/>
                </a:lnTo>
                <a:lnTo>
                  <a:pt x="108695" y="675062"/>
                </a:lnTo>
                <a:lnTo>
                  <a:pt x="117964" y="675062"/>
                </a:lnTo>
                <a:lnTo>
                  <a:pt x="127233" y="675062"/>
                </a:lnTo>
                <a:lnTo>
                  <a:pt x="136502" y="665771"/>
                </a:lnTo>
                <a:lnTo>
                  <a:pt x="145771" y="665771"/>
                </a:lnTo>
                <a:lnTo>
                  <a:pt x="154916" y="647190"/>
                </a:lnTo>
                <a:lnTo>
                  <a:pt x="164185" y="647190"/>
                </a:lnTo>
                <a:lnTo>
                  <a:pt x="173454" y="647190"/>
                </a:lnTo>
                <a:lnTo>
                  <a:pt x="182724" y="647190"/>
                </a:lnTo>
                <a:lnTo>
                  <a:pt x="191993" y="637899"/>
                </a:lnTo>
                <a:lnTo>
                  <a:pt x="201262" y="637899"/>
                </a:lnTo>
                <a:lnTo>
                  <a:pt x="210531" y="637899"/>
                </a:lnTo>
                <a:lnTo>
                  <a:pt x="219676" y="628608"/>
                </a:lnTo>
                <a:lnTo>
                  <a:pt x="228945" y="619442"/>
                </a:lnTo>
                <a:lnTo>
                  <a:pt x="238214" y="619442"/>
                </a:lnTo>
                <a:lnTo>
                  <a:pt x="247483" y="610151"/>
                </a:lnTo>
                <a:lnTo>
                  <a:pt x="256752" y="610151"/>
                </a:lnTo>
                <a:lnTo>
                  <a:pt x="266021" y="610151"/>
                </a:lnTo>
                <a:lnTo>
                  <a:pt x="275290" y="610151"/>
                </a:lnTo>
                <a:lnTo>
                  <a:pt x="284559" y="600860"/>
                </a:lnTo>
                <a:lnTo>
                  <a:pt x="293705" y="591570"/>
                </a:lnTo>
                <a:lnTo>
                  <a:pt x="302974" y="591570"/>
                </a:lnTo>
                <a:lnTo>
                  <a:pt x="312243" y="591570"/>
                </a:lnTo>
                <a:lnTo>
                  <a:pt x="321512" y="582279"/>
                </a:lnTo>
                <a:lnTo>
                  <a:pt x="330781" y="572988"/>
                </a:lnTo>
                <a:lnTo>
                  <a:pt x="340050" y="572988"/>
                </a:lnTo>
                <a:lnTo>
                  <a:pt x="349319" y="572988"/>
                </a:lnTo>
                <a:lnTo>
                  <a:pt x="358588" y="572988"/>
                </a:lnTo>
                <a:lnTo>
                  <a:pt x="367857" y="554407"/>
                </a:lnTo>
                <a:lnTo>
                  <a:pt x="377002" y="535825"/>
                </a:lnTo>
                <a:lnTo>
                  <a:pt x="386272" y="535825"/>
                </a:lnTo>
                <a:lnTo>
                  <a:pt x="395541" y="535825"/>
                </a:lnTo>
                <a:lnTo>
                  <a:pt x="404810" y="526535"/>
                </a:lnTo>
                <a:lnTo>
                  <a:pt x="414079" y="517244"/>
                </a:lnTo>
                <a:lnTo>
                  <a:pt x="423348" y="508077"/>
                </a:lnTo>
                <a:lnTo>
                  <a:pt x="432617" y="498786"/>
                </a:lnTo>
                <a:lnTo>
                  <a:pt x="441886" y="498786"/>
                </a:lnTo>
                <a:lnTo>
                  <a:pt x="451031" y="489496"/>
                </a:lnTo>
                <a:lnTo>
                  <a:pt x="460300" y="489496"/>
                </a:lnTo>
                <a:lnTo>
                  <a:pt x="469569" y="480205"/>
                </a:lnTo>
                <a:lnTo>
                  <a:pt x="478838" y="480205"/>
                </a:lnTo>
                <a:lnTo>
                  <a:pt x="488107" y="461624"/>
                </a:lnTo>
                <a:lnTo>
                  <a:pt x="497376" y="461624"/>
                </a:lnTo>
                <a:lnTo>
                  <a:pt x="506645" y="452333"/>
                </a:lnTo>
                <a:lnTo>
                  <a:pt x="515914" y="452333"/>
                </a:lnTo>
                <a:lnTo>
                  <a:pt x="525060" y="452333"/>
                </a:lnTo>
                <a:lnTo>
                  <a:pt x="534329" y="452333"/>
                </a:lnTo>
                <a:lnTo>
                  <a:pt x="543598" y="452333"/>
                </a:lnTo>
                <a:lnTo>
                  <a:pt x="552867" y="443042"/>
                </a:lnTo>
                <a:lnTo>
                  <a:pt x="562136" y="443042"/>
                </a:lnTo>
                <a:lnTo>
                  <a:pt x="571405" y="424461"/>
                </a:lnTo>
                <a:lnTo>
                  <a:pt x="580674" y="415294"/>
                </a:lnTo>
                <a:lnTo>
                  <a:pt x="589943" y="406003"/>
                </a:lnTo>
                <a:lnTo>
                  <a:pt x="599212" y="406003"/>
                </a:lnTo>
                <a:lnTo>
                  <a:pt x="608358" y="396713"/>
                </a:lnTo>
                <a:lnTo>
                  <a:pt x="617627" y="396713"/>
                </a:lnTo>
                <a:lnTo>
                  <a:pt x="626896" y="396713"/>
                </a:lnTo>
                <a:lnTo>
                  <a:pt x="636165" y="387422"/>
                </a:lnTo>
                <a:lnTo>
                  <a:pt x="645434" y="378131"/>
                </a:lnTo>
                <a:lnTo>
                  <a:pt x="654703" y="378131"/>
                </a:lnTo>
                <a:lnTo>
                  <a:pt x="663972" y="378131"/>
                </a:lnTo>
                <a:lnTo>
                  <a:pt x="673117" y="378131"/>
                </a:lnTo>
                <a:lnTo>
                  <a:pt x="682386" y="378131"/>
                </a:lnTo>
                <a:lnTo>
                  <a:pt x="691655" y="378131"/>
                </a:lnTo>
                <a:lnTo>
                  <a:pt x="700924" y="368841"/>
                </a:lnTo>
                <a:lnTo>
                  <a:pt x="710193" y="368841"/>
                </a:lnTo>
                <a:lnTo>
                  <a:pt x="719462" y="368841"/>
                </a:lnTo>
                <a:lnTo>
                  <a:pt x="728731" y="368841"/>
                </a:lnTo>
                <a:lnTo>
                  <a:pt x="738000" y="350259"/>
                </a:lnTo>
                <a:lnTo>
                  <a:pt x="747146" y="350259"/>
                </a:lnTo>
                <a:lnTo>
                  <a:pt x="756415" y="340968"/>
                </a:lnTo>
                <a:lnTo>
                  <a:pt x="765684" y="340968"/>
                </a:lnTo>
                <a:lnTo>
                  <a:pt x="774953" y="340968"/>
                </a:lnTo>
                <a:lnTo>
                  <a:pt x="784222" y="331678"/>
                </a:lnTo>
                <a:lnTo>
                  <a:pt x="793491" y="322387"/>
                </a:lnTo>
                <a:lnTo>
                  <a:pt x="802760" y="322387"/>
                </a:lnTo>
                <a:lnTo>
                  <a:pt x="812029" y="322387"/>
                </a:lnTo>
                <a:lnTo>
                  <a:pt x="821298" y="322387"/>
                </a:lnTo>
                <a:lnTo>
                  <a:pt x="830444" y="322387"/>
                </a:lnTo>
                <a:lnTo>
                  <a:pt x="839713" y="313220"/>
                </a:lnTo>
                <a:lnTo>
                  <a:pt x="848982" y="313220"/>
                </a:lnTo>
                <a:lnTo>
                  <a:pt x="858251" y="313220"/>
                </a:lnTo>
                <a:lnTo>
                  <a:pt x="876789" y="313220"/>
                </a:lnTo>
                <a:lnTo>
                  <a:pt x="886058" y="303930"/>
                </a:lnTo>
                <a:lnTo>
                  <a:pt x="895203" y="303930"/>
                </a:lnTo>
                <a:lnTo>
                  <a:pt x="904472" y="303930"/>
                </a:lnTo>
                <a:lnTo>
                  <a:pt x="913741" y="303930"/>
                </a:lnTo>
                <a:lnTo>
                  <a:pt x="923010" y="303930"/>
                </a:lnTo>
                <a:lnTo>
                  <a:pt x="932279" y="294639"/>
                </a:lnTo>
                <a:lnTo>
                  <a:pt x="941548" y="294639"/>
                </a:lnTo>
                <a:lnTo>
                  <a:pt x="950817" y="294639"/>
                </a:lnTo>
                <a:lnTo>
                  <a:pt x="960086" y="294639"/>
                </a:lnTo>
                <a:lnTo>
                  <a:pt x="969355" y="294639"/>
                </a:lnTo>
                <a:lnTo>
                  <a:pt x="978501" y="294639"/>
                </a:lnTo>
                <a:lnTo>
                  <a:pt x="987770" y="285348"/>
                </a:lnTo>
                <a:lnTo>
                  <a:pt x="997039" y="266767"/>
                </a:lnTo>
                <a:lnTo>
                  <a:pt x="1006308" y="257476"/>
                </a:lnTo>
                <a:lnTo>
                  <a:pt x="1015577" y="257476"/>
                </a:lnTo>
                <a:lnTo>
                  <a:pt x="1024846" y="257476"/>
                </a:lnTo>
                <a:lnTo>
                  <a:pt x="1034115" y="248186"/>
                </a:lnTo>
                <a:lnTo>
                  <a:pt x="1043384" y="248186"/>
                </a:lnTo>
                <a:lnTo>
                  <a:pt x="1052653" y="238895"/>
                </a:lnTo>
                <a:lnTo>
                  <a:pt x="1061799" y="229604"/>
                </a:lnTo>
                <a:lnTo>
                  <a:pt x="1071068" y="229604"/>
                </a:lnTo>
                <a:lnTo>
                  <a:pt x="1080337" y="220313"/>
                </a:lnTo>
                <a:lnTo>
                  <a:pt x="1089606" y="220313"/>
                </a:lnTo>
                <a:lnTo>
                  <a:pt x="1098875" y="220313"/>
                </a:lnTo>
                <a:lnTo>
                  <a:pt x="1108144" y="220313"/>
                </a:lnTo>
                <a:lnTo>
                  <a:pt x="1117413" y="220313"/>
                </a:lnTo>
                <a:lnTo>
                  <a:pt x="1126682" y="211023"/>
                </a:lnTo>
                <a:lnTo>
                  <a:pt x="1135827" y="211023"/>
                </a:lnTo>
                <a:lnTo>
                  <a:pt x="1145096" y="201856"/>
                </a:lnTo>
                <a:lnTo>
                  <a:pt x="1154365" y="201856"/>
                </a:lnTo>
                <a:lnTo>
                  <a:pt x="1163634" y="201856"/>
                </a:lnTo>
                <a:lnTo>
                  <a:pt x="1172903" y="192565"/>
                </a:lnTo>
                <a:lnTo>
                  <a:pt x="1182172" y="192565"/>
                </a:lnTo>
                <a:lnTo>
                  <a:pt x="1191442" y="192565"/>
                </a:lnTo>
                <a:lnTo>
                  <a:pt x="1200587" y="192565"/>
                </a:lnTo>
                <a:lnTo>
                  <a:pt x="1209856" y="183274"/>
                </a:lnTo>
                <a:lnTo>
                  <a:pt x="1219125" y="183274"/>
                </a:lnTo>
                <a:lnTo>
                  <a:pt x="1228394" y="183274"/>
                </a:lnTo>
                <a:lnTo>
                  <a:pt x="1237663" y="183274"/>
                </a:lnTo>
                <a:lnTo>
                  <a:pt x="1246932" y="173984"/>
                </a:lnTo>
                <a:lnTo>
                  <a:pt x="1256201" y="164693"/>
                </a:lnTo>
                <a:lnTo>
                  <a:pt x="1265470" y="164693"/>
                </a:lnTo>
                <a:lnTo>
                  <a:pt x="1274739" y="155402"/>
                </a:lnTo>
                <a:lnTo>
                  <a:pt x="1283885" y="155402"/>
                </a:lnTo>
                <a:lnTo>
                  <a:pt x="1293154" y="146112"/>
                </a:lnTo>
                <a:lnTo>
                  <a:pt x="1302423" y="136821"/>
                </a:lnTo>
                <a:lnTo>
                  <a:pt x="1311692" y="136821"/>
                </a:lnTo>
                <a:lnTo>
                  <a:pt x="1320961" y="136821"/>
                </a:lnTo>
                <a:lnTo>
                  <a:pt x="1330230" y="127530"/>
                </a:lnTo>
                <a:lnTo>
                  <a:pt x="1339499" y="118240"/>
                </a:lnTo>
                <a:lnTo>
                  <a:pt x="1348645" y="118240"/>
                </a:lnTo>
                <a:lnTo>
                  <a:pt x="1357914" y="118240"/>
                </a:lnTo>
                <a:lnTo>
                  <a:pt x="1367183" y="118240"/>
                </a:lnTo>
                <a:lnTo>
                  <a:pt x="1376452" y="109073"/>
                </a:lnTo>
                <a:lnTo>
                  <a:pt x="1385721" y="99782"/>
                </a:lnTo>
                <a:lnTo>
                  <a:pt x="1394990" y="99782"/>
                </a:lnTo>
                <a:lnTo>
                  <a:pt x="1404259" y="99782"/>
                </a:lnTo>
                <a:lnTo>
                  <a:pt x="1413528" y="99782"/>
                </a:lnTo>
                <a:lnTo>
                  <a:pt x="1422797" y="90491"/>
                </a:lnTo>
                <a:lnTo>
                  <a:pt x="1431942" y="90491"/>
                </a:lnTo>
                <a:lnTo>
                  <a:pt x="1441211" y="81201"/>
                </a:lnTo>
                <a:lnTo>
                  <a:pt x="1450480" y="81201"/>
                </a:lnTo>
                <a:lnTo>
                  <a:pt x="1459749" y="71910"/>
                </a:lnTo>
                <a:lnTo>
                  <a:pt x="1469018" y="71910"/>
                </a:lnTo>
                <a:lnTo>
                  <a:pt x="1478287" y="71910"/>
                </a:lnTo>
                <a:lnTo>
                  <a:pt x="1487556" y="71910"/>
                </a:lnTo>
                <a:lnTo>
                  <a:pt x="1496825" y="71910"/>
                </a:lnTo>
                <a:lnTo>
                  <a:pt x="1505971" y="62619"/>
                </a:lnTo>
                <a:lnTo>
                  <a:pt x="1515240" y="53329"/>
                </a:lnTo>
                <a:lnTo>
                  <a:pt x="1524509" y="53329"/>
                </a:lnTo>
                <a:lnTo>
                  <a:pt x="1533778" y="53329"/>
                </a:lnTo>
                <a:lnTo>
                  <a:pt x="1543047" y="53329"/>
                </a:lnTo>
                <a:lnTo>
                  <a:pt x="1552316" y="44038"/>
                </a:lnTo>
                <a:lnTo>
                  <a:pt x="1561585" y="34747"/>
                </a:lnTo>
                <a:lnTo>
                  <a:pt x="1570854" y="34747"/>
                </a:lnTo>
              </a:path>
            </a:pathLst>
          </a:custGeom>
          <a:noFill/>
          <a:ln w="50800" cap="rnd">
            <a:solidFill>
              <a:srgbClr val="C0504D"/>
            </a:solidFill>
            <a:prstDash val="solid"/>
            <a:round/>
          </a:ln>
        </p:spPr>
        <p:txBody>
          <a:bodyPr rtlCol="0" anchor="ctr"/>
          <a:lstStyle/>
          <a:p>
            <a:endParaRPr lang="en-GB"/>
          </a:p>
        </p:txBody>
      </p:sp>
      <p:grpSp>
        <p:nvGrpSpPr>
          <p:cNvPr id="85" name="Group 84">
            <a:extLst>
              <a:ext uri="{FF2B5EF4-FFF2-40B4-BE49-F238E27FC236}">
                <a16:creationId xmlns:a16="http://schemas.microsoft.com/office/drawing/2014/main" id="{357BD0A0-F819-F245-B2C6-7BFD865BE976}"/>
              </a:ext>
            </a:extLst>
          </p:cNvPr>
          <p:cNvGrpSpPr/>
          <p:nvPr/>
        </p:nvGrpSpPr>
        <p:grpSpPr>
          <a:xfrm>
            <a:off x="7055003" y="1785225"/>
            <a:ext cx="3576172" cy="3769051"/>
            <a:chOff x="7055003" y="1785225"/>
            <a:chExt cx="3576172" cy="3769051"/>
          </a:xfrm>
        </p:grpSpPr>
        <p:sp>
          <p:nvSpPr>
            <p:cNvPr id="77" name="Freeform 76">
              <a:extLst>
                <a:ext uri="{FF2B5EF4-FFF2-40B4-BE49-F238E27FC236}">
                  <a16:creationId xmlns:a16="http://schemas.microsoft.com/office/drawing/2014/main" id="{EE4BD2C0-39EF-4C46-8674-1A5CFADDC19C}"/>
                </a:ext>
              </a:extLst>
            </p:cNvPr>
            <p:cNvSpPr/>
            <p:nvPr/>
          </p:nvSpPr>
          <p:spPr>
            <a:xfrm>
              <a:off x="7055003" y="4049337"/>
              <a:ext cx="1356113" cy="1504939"/>
            </a:xfrm>
            <a:custGeom>
              <a:avLst/>
              <a:gdLst>
                <a:gd name="connsiteX0" fmla="*/ 35886 w 1356112"/>
                <a:gd name="connsiteY0" fmla="*/ 1475536 h 1504939"/>
                <a:gd name="connsiteX1" fmla="*/ 35886 w 1356112"/>
                <a:gd name="connsiteY1" fmla="*/ 1466051 h 1504939"/>
                <a:gd name="connsiteX2" fmla="*/ 45481 w 1356112"/>
                <a:gd name="connsiteY2" fmla="*/ 1466051 h 1504939"/>
                <a:gd name="connsiteX3" fmla="*/ 55076 w 1356112"/>
                <a:gd name="connsiteY3" fmla="*/ 1466051 h 1504939"/>
                <a:gd name="connsiteX4" fmla="*/ 55076 w 1356112"/>
                <a:gd name="connsiteY4" fmla="*/ 1447081 h 1504939"/>
                <a:gd name="connsiteX5" fmla="*/ 64671 w 1356112"/>
                <a:gd name="connsiteY5" fmla="*/ 1447081 h 1504939"/>
                <a:gd name="connsiteX6" fmla="*/ 74266 w 1356112"/>
                <a:gd name="connsiteY6" fmla="*/ 1437596 h 1504939"/>
                <a:gd name="connsiteX7" fmla="*/ 83734 w 1356112"/>
                <a:gd name="connsiteY7" fmla="*/ 1428112 h 1504939"/>
                <a:gd name="connsiteX8" fmla="*/ 83734 w 1356112"/>
                <a:gd name="connsiteY8" fmla="*/ 1418627 h 1504939"/>
                <a:gd name="connsiteX9" fmla="*/ 93329 w 1356112"/>
                <a:gd name="connsiteY9" fmla="*/ 1418627 h 1504939"/>
                <a:gd name="connsiteX10" fmla="*/ 93329 w 1356112"/>
                <a:gd name="connsiteY10" fmla="*/ 1399657 h 1504939"/>
                <a:gd name="connsiteX11" fmla="*/ 102924 w 1356112"/>
                <a:gd name="connsiteY11" fmla="*/ 1399657 h 1504939"/>
                <a:gd name="connsiteX12" fmla="*/ 102924 w 1356112"/>
                <a:gd name="connsiteY12" fmla="*/ 1380687 h 1504939"/>
                <a:gd name="connsiteX13" fmla="*/ 112519 w 1356112"/>
                <a:gd name="connsiteY13" fmla="*/ 1371329 h 1504939"/>
                <a:gd name="connsiteX14" fmla="*/ 122114 w 1356112"/>
                <a:gd name="connsiteY14" fmla="*/ 1371329 h 1504939"/>
                <a:gd name="connsiteX15" fmla="*/ 131709 w 1356112"/>
                <a:gd name="connsiteY15" fmla="*/ 1361844 h 1504939"/>
                <a:gd name="connsiteX16" fmla="*/ 141176 w 1356112"/>
                <a:gd name="connsiteY16" fmla="*/ 1361844 h 1504939"/>
                <a:gd name="connsiteX17" fmla="*/ 150772 w 1356112"/>
                <a:gd name="connsiteY17" fmla="*/ 1342874 h 1504939"/>
                <a:gd name="connsiteX18" fmla="*/ 150772 w 1356112"/>
                <a:gd name="connsiteY18" fmla="*/ 1333389 h 1504939"/>
                <a:gd name="connsiteX19" fmla="*/ 160367 w 1356112"/>
                <a:gd name="connsiteY19" fmla="*/ 1323904 h 1504939"/>
                <a:gd name="connsiteX20" fmla="*/ 169962 w 1356112"/>
                <a:gd name="connsiteY20" fmla="*/ 1314419 h 1504939"/>
                <a:gd name="connsiteX21" fmla="*/ 179557 w 1356112"/>
                <a:gd name="connsiteY21" fmla="*/ 1304934 h 1504939"/>
                <a:gd name="connsiteX22" fmla="*/ 179557 w 1356112"/>
                <a:gd name="connsiteY22" fmla="*/ 1295449 h 1504939"/>
                <a:gd name="connsiteX23" fmla="*/ 189152 w 1356112"/>
                <a:gd name="connsiteY23" fmla="*/ 1295449 h 1504939"/>
                <a:gd name="connsiteX24" fmla="*/ 189152 w 1356112"/>
                <a:gd name="connsiteY24" fmla="*/ 1285964 h 1504939"/>
                <a:gd name="connsiteX25" fmla="*/ 198619 w 1356112"/>
                <a:gd name="connsiteY25" fmla="*/ 1276606 h 1504939"/>
                <a:gd name="connsiteX26" fmla="*/ 208214 w 1356112"/>
                <a:gd name="connsiteY26" fmla="*/ 1276606 h 1504939"/>
                <a:gd name="connsiteX27" fmla="*/ 208214 w 1356112"/>
                <a:gd name="connsiteY27" fmla="*/ 1267121 h 1504939"/>
                <a:gd name="connsiteX28" fmla="*/ 217810 w 1356112"/>
                <a:gd name="connsiteY28" fmla="*/ 1257636 h 1504939"/>
                <a:gd name="connsiteX29" fmla="*/ 217810 w 1356112"/>
                <a:gd name="connsiteY29" fmla="*/ 1248151 h 1504939"/>
                <a:gd name="connsiteX30" fmla="*/ 227405 w 1356112"/>
                <a:gd name="connsiteY30" fmla="*/ 1248151 h 1504939"/>
                <a:gd name="connsiteX31" fmla="*/ 237000 w 1356112"/>
                <a:gd name="connsiteY31" fmla="*/ 1229182 h 1504939"/>
                <a:gd name="connsiteX32" fmla="*/ 237000 w 1356112"/>
                <a:gd name="connsiteY32" fmla="*/ 1219697 h 1504939"/>
                <a:gd name="connsiteX33" fmla="*/ 246467 w 1356112"/>
                <a:gd name="connsiteY33" fmla="*/ 1219697 h 1504939"/>
                <a:gd name="connsiteX34" fmla="*/ 256062 w 1356112"/>
                <a:gd name="connsiteY34" fmla="*/ 1219697 h 1504939"/>
                <a:gd name="connsiteX35" fmla="*/ 265657 w 1356112"/>
                <a:gd name="connsiteY35" fmla="*/ 1219697 h 1504939"/>
                <a:gd name="connsiteX36" fmla="*/ 265657 w 1356112"/>
                <a:gd name="connsiteY36" fmla="*/ 1210212 h 1504939"/>
                <a:gd name="connsiteX37" fmla="*/ 275252 w 1356112"/>
                <a:gd name="connsiteY37" fmla="*/ 1200727 h 1504939"/>
                <a:gd name="connsiteX38" fmla="*/ 284848 w 1356112"/>
                <a:gd name="connsiteY38" fmla="*/ 1181883 h 1504939"/>
                <a:gd name="connsiteX39" fmla="*/ 284848 w 1356112"/>
                <a:gd name="connsiteY39" fmla="*/ 1172398 h 1504939"/>
                <a:gd name="connsiteX40" fmla="*/ 294443 w 1356112"/>
                <a:gd name="connsiteY40" fmla="*/ 1172398 h 1504939"/>
                <a:gd name="connsiteX41" fmla="*/ 294443 w 1356112"/>
                <a:gd name="connsiteY41" fmla="*/ 1162913 h 1504939"/>
                <a:gd name="connsiteX42" fmla="*/ 303910 w 1356112"/>
                <a:gd name="connsiteY42" fmla="*/ 1162913 h 1504939"/>
                <a:gd name="connsiteX43" fmla="*/ 303910 w 1356112"/>
                <a:gd name="connsiteY43" fmla="*/ 1143944 h 1504939"/>
                <a:gd name="connsiteX44" fmla="*/ 313505 w 1356112"/>
                <a:gd name="connsiteY44" fmla="*/ 1134459 h 1504939"/>
                <a:gd name="connsiteX45" fmla="*/ 323100 w 1356112"/>
                <a:gd name="connsiteY45" fmla="*/ 1134459 h 1504939"/>
                <a:gd name="connsiteX46" fmla="*/ 332695 w 1356112"/>
                <a:gd name="connsiteY46" fmla="*/ 1124974 h 1504939"/>
                <a:gd name="connsiteX47" fmla="*/ 332695 w 1356112"/>
                <a:gd name="connsiteY47" fmla="*/ 1115489 h 1504939"/>
                <a:gd name="connsiteX48" fmla="*/ 342290 w 1356112"/>
                <a:gd name="connsiteY48" fmla="*/ 1106004 h 1504939"/>
                <a:gd name="connsiteX49" fmla="*/ 351886 w 1356112"/>
                <a:gd name="connsiteY49" fmla="*/ 1106004 h 1504939"/>
                <a:gd name="connsiteX50" fmla="*/ 351886 w 1356112"/>
                <a:gd name="connsiteY50" fmla="*/ 1096519 h 1504939"/>
                <a:gd name="connsiteX51" fmla="*/ 361353 w 1356112"/>
                <a:gd name="connsiteY51" fmla="*/ 1087034 h 1504939"/>
                <a:gd name="connsiteX52" fmla="*/ 361353 w 1356112"/>
                <a:gd name="connsiteY52" fmla="*/ 1068191 h 1504939"/>
                <a:gd name="connsiteX53" fmla="*/ 370948 w 1356112"/>
                <a:gd name="connsiteY53" fmla="*/ 1068191 h 1504939"/>
                <a:gd name="connsiteX54" fmla="*/ 370948 w 1356112"/>
                <a:gd name="connsiteY54" fmla="*/ 1058706 h 1504939"/>
                <a:gd name="connsiteX55" fmla="*/ 380543 w 1356112"/>
                <a:gd name="connsiteY55" fmla="*/ 1049221 h 1504939"/>
                <a:gd name="connsiteX56" fmla="*/ 380543 w 1356112"/>
                <a:gd name="connsiteY56" fmla="*/ 1030251 h 1504939"/>
                <a:gd name="connsiteX57" fmla="*/ 390138 w 1356112"/>
                <a:gd name="connsiteY57" fmla="*/ 1030251 h 1504939"/>
                <a:gd name="connsiteX58" fmla="*/ 399733 w 1356112"/>
                <a:gd name="connsiteY58" fmla="*/ 1020766 h 1504939"/>
                <a:gd name="connsiteX59" fmla="*/ 399733 w 1356112"/>
                <a:gd name="connsiteY59" fmla="*/ 1011281 h 1504939"/>
                <a:gd name="connsiteX60" fmla="*/ 409329 w 1356112"/>
                <a:gd name="connsiteY60" fmla="*/ 1001796 h 1504939"/>
                <a:gd name="connsiteX61" fmla="*/ 409329 w 1356112"/>
                <a:gd name="connsiteY61" fmla="*/ 992312 h 1504939"/>
                <a:gd name="connsiteX62" fmla="*/ 418796 w 1356112"/>
                <a:gd name="connsiteY62" fmla="*/ 992312 h 1504939"/>
                <a:gd name="connsiteX63" fmla="*/ 428391 w 1356112"/>
                <a:gd name="connsiteY63" fmla="*/ 982827 h 1504939"/>
                <a:gd name="connsiteX64" fmla="*/ 428391 w 1356112"/>
                <a:gd name="connsiteY64" fmla="*/ 973342 h 1504939"/>
                <a:gd name="connsiteX65" fmla="*/ 437986 w 1356112"/>
                <a:gd name="connsiteY65" fmla="*/ 954498 h 1504939"/>
                <a:gd name="connsiteX66" fmla="*/ 437986 w 1356112"/>
                <a:gd name="connsiteY66" fmla="*/ 945014 h 1504939"/>
                <a:gd name="connsiteX67" fmla="*/ 447581 w 1356112"/>
                <a:gd name="connsiteY67" fmla="*/ 945014 h 1504939"/>
                <a:gd name="connsiteX68" fmla="*/ 447581 w 1356112"/>
                <a:gd name="connsiteY68" fmla="*/ 935529 h 1504939"/>
                <a:gd name="connsiteX69" fmla="*/ 457176 w 1356112"/>
                <a:gd name="connsiteY69" fmla="*/ 926044 h 1504939"/>
                <a:gd name="connsiteX70" fmla="*/ 466771 w 1356112"/>
                <a:gd name="connsiteY70" fmla="*/ 916559 h 1504939"/>
                <a:gd name="connsiteX71" fmla="*/ 476239 w 1356112"/>
                <a:gd name="connsiteY71" fmla="*/ 916559 h 1504939"/>
                <a:gd name="connsiteX72" fmla="*/ 476239 w 1356112"/>
                <a:gd name="connsiteY72" fmla="*/ 907074 h 1504939"/>
                <a:gd name="connsiteX73" fmla="*/ 485834 w 1356112"/>
                <a:gd name="connsiteY73" fmla="*/ 907074 h 1504939"/>
                <a:gd name="connsiteX74" fmla="*/ 495429 w 1356112"/>
                <a:gd name="connsiteY74" fmla="*/ 907074 h 1504939"/>
                <a:gd name="connsiteX75" fmla="*/ 495429 w 1356112"/>
                <a:gd name="connsiteY75" fmla="*/ 897715 h 1504939"/>
                <a:gd name="connsiteX76" fmla="*/ 505024 w 1356112"/>
                <a:gd name="connsiteY76" fmla="*/ 888230 h 1504939"/>
                <a:gd name="connsiteX77" fmla="*/ 514619 w 1356112"/>
                <a:gd name="connsiteY77" fmla="*/ 878746 h 1504939"/>
                <a:gd name="connsiteX78" fmla="*/ 524086 w 1356112"/>
                <a:gd name="connsiteY78" fmla="*/ 869261 h 1504939"/>
                <a:gd name="connsiteX79" fmla="*/ 524086 w 1356112"/>
                <a:gd name="connsiteY79" fmla="*/ 859776 h 1504939"/>
                <a:gd name="connsiteX80" fmla="*/ 533681 w 1356112"/>
                <a:gd name="connsiteY80" fmla="*/ 859776 h 1504939"/>
                <a:gd name="connsiteX81" fmla="*/ 533681 w 1356112"/>
                <a:gd name="connsiteY81" fmla="*/ 850291 h 1504939"/>
                <a:gd name="connsiteX82" fmla="*/ 543277 w 1356112"/>
                <a:gd name="connsiteY82" fmla="*/ 840806 h 1504939"/>
                <a:gd name="connsiteX83" fmla="*/ 543277 w 1356112"/>
                <a:gd name="connsiteY83" fmla="*/ 831321 h 1504939"/>
                <a:gd name="connsiteX84" fmla="*/ 552872 w 1356112"/>
                <a:gd name="connsiteY84" fmla="*/ 831321 h 1504939"/>
                <a:gd name="connsiteX85" fmla="*/ 562467 w 1356112"/>
                <a:gd name="connsiteY85" fmla="*/ 831321 h 1504939"/>
                <a:gd name="connsiteX86" fmla="*/ 562467 w 1356112"/>
                <a:gd name="connsiteY86" fmla="*/ 821963 h 1504939"/>
                <a:gd name="connsiteX87" fmla="*/ 572062 w 1356112"/>
                <a:gd name="connsiteY87" fmla="*/ 821963 h 1504939"/>
                <a:gd name="connsiteX88" fmla="*/ 581529 w 1356112"/>
                <a:gd name="connsiteY88" fmla="*/ 812478 h 1504939"/>
                <a:gd name="connsiteX89" fmla="*/ 581529 w 1356112"/>
                <a:gd name="connsiteY89" fmla="*/ 802993 h 1504939"/>
                <a:gd name="connsiteX90" fmla="*/ 591124 w 1356112"/>
                <a:gd name="connsiteY90" fmla="*/ 793508 h 1504939"/>
                <a:gd name="connsiteX91" fmla="*/ 591124 w 1356112"/>
                <a:gd name="connsiteY91" fmla="*/ 784023 h 1504939"/>
                <a:gd name="connsiteX92" fmla="*/ 600720 w 1356112"/>
                <a:gd name="connsiteY92" fmla="*/ 774538 h 1504939"/>
                <a:gd name="connsiteX93" fmla="*/ 600720 w 1356112"/>
                <a:gd name="connsiteY93" fmla="*/ 765053 h 1504939"/>
                <a:gd name="connsiteX94" fmla="*/ 610315 w 1356112"/>
                <a:gd name="connsiteY94" fmla="*/ 765053 h 1504939"/>
                <a:gd name="connsiteX95" fmla="*/ 610315 w 1356112"/>
                <a:gd name="connsiteY95" fmla="*/ 755568 h 1504939"/>
                <a:gd name="connsiteX96" fmla="*/ 619910 w 1356112"/>
                <a:gd name="connsiteY96" fmla="*/ 746083 h 1504939"/>
                <a:gd name="connsiteX97" fmla="*/ 629505 w 1356112"/>
                <a:gd name="connsiteY97" fmla="*/ 746083 h 1504939"/>
                <a:gd name="connsiteX98" fmla="*/ 639100 w 1356112"/>
                <a:gd name="connsiteY98" fmla="*/ 727113 h 1504939"/>
                <a:gd name="connsiteX99" fmla="*/ 648567 w 1356112"/>
                <a:gd name="connsiteY99" fmla="*/ 717628 h 1504939"/>
                <a:gd name="connsiteX100" fmla="*/ 658162 w 1356112"/>
                <a:gd name="connsiteY100" fmla="*/ 717628 h 1504939"/>
                <a:gd name="connsiteX101" fmla="*/ 667758 w 1356112"/>
                <a:gd name="connsiteY101" fmla="*/ 708270 h 1504939"/>
                <a:gd name="connsiteX102" fmla="*/ 677353 w 1356112"/>
                <a:gd name="connsiteY102" fmla="*/ 708270 h 1504939"/>
                <a:gd name="connsiteX103" fmla="*/ 677353 w 1356112"/>
                <a:gd name="connsiteY103" fmla="*/ 698785 h 1504939"/>
                <a:gd name="connsiteX104" fmla="*/ 686948 w 1356112"/>
                <a:gd name="connsiteY104" fmla="*/ 689300 h 1504939"/>
                <a:gd name="connsiteX105" fmla="*/ 696543 w 1356112"/>
                <a:gd name="connsiteY105" fmla="*/ 689300 h 1504939"/>
                <a:gd name="connsiteX106" fmla="*/ 706010 w 1356112"/>
                <a:gd name="connsiteY106" fmla="*/ 689300 h 1504939"/>
                <a:gd name="connsiteX107" fmla="*/ 715605 w 1356112"/>
                <a:gd name="connsiteY107" fmla="*/ 689300 h 1504939"/>
                <a:gd name="connsiteX108" fmla="*/ 715605 w 1356112"/>
                <a:gd name="connsiteY108" fmla="*/ 679815 h 1504939"/>
                <a:gd name="connsiteX109" fmla="*/ 725200 w 1356112"/>
                <a:gd name="connsiteY109" fmla="*/ 679815 h 1504939"/>
                <a:gd name="connsiteX110" fmla="*/ 734796 w 1356112"/>
                <a:gd name="connsiteY110" fmla="*/ 670331 h 1504939"/>
                <a:gd name="connsiteX111" fmla="*/ 744391 w 1356112"/>
                <a:gd name="connsiteY111" fmla="*/ 670331 h 1504939"/>
                <a:gd name="connsiteX112" fmla="*/ 744391 w 1356112"/>
                <a:gd name="connsiteY112" fmla="*/ 651361 h 1504939"/>
                <a:gd name="connsiteX113" fmla="*/ 753858 w 1356112"/>
                <a:gd name="connsiteY113" fmla="*/ 651361 h 1504939"/>
                <a:gd name="connsiteX114" fmla="*/ 763453 w 1356112"/>
                <a:gd name="connsiteY114" fmla="*/ 651361 h 1504939"/>
                <a:gd name="connsiteX115" fmla="*/ 763453 w 1356112"/>
                <a:gd name="connsiteY115" fmla="*/ 641876 h 1504939"/>
                <a:gd name="connsiteX116" fmla="*/ 773048 w 1356112"/>
                <a:gd name="connsiteY116" fmla="*/ 641876 h 1504939"/>
                <a:gd name="connsiteX117" fmla="*/ 782643 w 1356112"/>
                <a:gd name="connsiteY117" fmla="*/ 641876 h 1504939"/>
                <a:gd name="connsiteX118" fmla="*/ 792238 w 1356112"/>
                <a:gd name="connsiteY118" fmla="*/ 632391 h 1504939"/>
                <a:gd name="connsiteX119" fmla="*/ 801834 w 1356112"/>
                <a:gd name="connsiteY119" fmla="*/ 622906 h 1504939"/>
                <a:gd name="connsiteX120" fmla="*/ 801834 w 1356112"/>
                <a:gd name="connsiteY120" fmla="*/ 613421 h 1504939"/>
                <a:gd name="connsiteX121" fmla="*/ 811301 w 1356112"/>
                <a:gd name="connsiteY121" fmla="*/ 604063 h 1504939"/>
                <a:gd name="connsiteX122" fmla="*/ 820896 w 1356112"/>
                <a:gd name="connsiteY122" fmla="*/ 604063 h 1504939"/>
                <a:gd name="connsiteX123" fmla="*/ 820896 w 1356112"/>
                <a:gd name="connsiteY123" fmla="*/ 594578 h 1504939"/>
                <a:gd name="connsiteX124" fmla="*/ 830491 w 1356112"/>
                <a:gd name="connsiteY124" fmla="*/ 585093 h 1504939"/>
                <a:gd name="connsiteX125" fmla="*/ 830491 w 1356112"/>
                <a:gd name="connsiteY125" fmla="*/ 575608 h 1504939"/>
                <a:gd name="connsiteX126" fmla="*/ 840086 w 1356112"/>
                <a:gd name="connsiteY126" fmla="*/ 566123 h 1504939"/>
                <a:gd name="connsiteX127" fmla="*/ 849681 w 1356112"/>
                <a:gd name="connsiteY127" fmla="*/ 556638 h 1504939"/>
                <a:gd name="connsiteX128" fmla="*/ 859276 w 1356112"/>
                <a:gd name="connsiteY128" fmla="*/ 556638 h 1504939"/>
                <a:gd name="connsiteX129" fmla="*/ 859276 w 1356112"/>
                <a:gd name="connsiteY129" fmla="*/ 547153 h 1504939"/>
                <a:gd name="connsiteX130" fmla="*/ 868744 w 1356112"/>
                <a:gd name="connsiteY130" fmla="*/ 547153 h 1504939"/>
                <a:gd name="connsiteX131" fmla="*/ 868744 w 1356112"/>
                <a:gd name="connsiteY131" fmla="*/ 537542 h 1504939"/>
                <a:gd name="connsiteX132" fmla="*/ 878339 w 1356112"/>
                <a:gd name="connsiteY132" fmla="*/ 528057 h 1504939"/>
                <a:gd name="connsiteX133" fmla="*/ 887934 w 1356112"/>
                <a:gd name="connsiteY133" fmla="*/ 528057 h 1504939"/>
                <a:gd name="connsiteX134" fmla="*/ 887934 w 1356112"/>
                <a:gd name="connsiteY134" fmla="*/ 509087 h 1504939"/>
                <a:gd name="connsiteX135" fmla="*/ 897529 w 1356112"/>
                <a:gd name="connsiteY135" fmla="*/ 490244 h 1504939"/>
                <a:gd name="connsiteX136" fmla="*/ 907124 w 1356112"/>
                <a:gd name="connsiteY136" fmla="*/ 490244 h 1504939"/>
                <a:gd name="connsiteX137" fmla="*/ 907124 w 1356112"/>
                <a:gd name="connsiteY137" fmla="*/ 480759 h 1504939"/>
                <a:gd name="connsiteX138" fmla="*/ 916719 w 1356112"/>
                <a:gd name="connsiteY138" fmla="*/ 471274 h 1504939"/>
                <a:gd name="connsiteX139" fmla="*/ 926187 w 1356112"/>
                <a:gd name="connsiteY139" fmla="*/ 461789 h 1504939"/>
                <a:gd name="connsiteX140" fmla="*/ 926187 w 1356112"/>
                <a:gd name="connsiteY140" fmla="*/ 452304 h 1504939"/>
                <a:gd name="connsiteX141" fmla="*/ 935782 w 1356112"/>
                <a:gd name="connsiteY141" fmla="*/ 452304 h 1504939"/>
                <a:gd name="connsiteX142" fmla="*/ 945377 w 1356112"/>
                <a:gd name="connsiteY142" fmla="*/ 442819 h 1504939"/>
                <a:gd name="connsiteX143" fmla="*/ 945377 w 1356112"/>
                <a:gd name="connsiteY143" fmla="*/ 433334 h 1504939"/>
                <a:gd name="connsiteX144" fmla="*/ 954972 w 1356112"/>
                <a:gd name="connsiteY144" fmla="*/ 433334 h 1504939"/>
                <a:gd name="connsiteX145" fmla="*/ 964567 w 1356112"/>
                <a:gd name="connsiteY145" fmla="*/ 433334 h 1504939"/>
                <a:gd name="connsiteX146" fmla="*/ 974034 w 1356112"/>
                <a:gd name="connsiteY146" fmla="*/ 433334 h 1504939"/>
                <a:gd name="connsiteX147" fmla="*/ 983629 w 1356112"/>
                <a:gd name="connsiteY147" fmla="*/ 433334 h 1504939"/>
                <a:gd name="connsiteX148" fmla="*/ 983629 w 1356112"/>
                <a:gd name="connsiteY148" fmla="*/ 423849 h 1504939"/>
                <a:gd name="connsiteX149" fmla="*/ 993225 w 1356112"/>
                <a:gd name="connsiteY149" fmla="*/ 414364 h 1504939"/>
                <a:gd name="connsiteX150" fmla="*/ 1002820 w 1356112"/>
                <a:gd name="connsiteY150" fmla="*/ 405006 h 1504939"/>
                <a:gd name="connsiteX151" fmla="*/ 1002820 w 1356112"/>
                <a:gd name="connsiteY151" fmla="*/ 395521 h 1504939"/>
                <a:gd name="connsiteX152" fmla="*/ 1012415 w 1356112"/>
                <a:gd name="connsiteY152" fmla="*/ 395521 h 1504939"/>
                <a:gd name="connsiteX153" fmla="*/ 1022010 w 1356112"/>
                <a:gd name="connsiteY153" fmla="*/ 376551 h 1504939"/>
                <a:gd name="connsiteX154" fmla="*/ 1031477 w 1356112"/>
                <a:gd name="connsiteY154" fmla="*/ 367066 h 1504939"/>
                <a:gd name="connsiteX155" fmla="*/ 1031477 w 1356112"/>
                <a:gd name="connsiteY155" fmla="*/ 357581 h 1504939"/>
                <a:gd name="connsiteX156" fmla="*/ 1041072 w 1356112"/>
                <a:gd name="connsiteY156" fmla="*/ 348096 h 1504939"/>
                <a:gd name="connsiteX157" fmla="*/ 1050667 w 1356112"/>
                <a:gd name="connsiteY157" fmla="*/ 348096 h 1504939"/>
                <a:gd name="connsiteX158" fmla="*/ 1060263 w 1356112"/>
                <a:gd name="connsiteY158" fmla="*/ 338611 h 1504939"/>
                <a:gd name="connsiteX159" fmla="*/ 1069858 w 1356112"/>
                <a:gd name="connsiteY159" fmla="*/ 338611 h 1504939"/>
                <a:gd name="connsiteX160" fmla="*/ 1079453 w 1356112"/>
                <a:gd name="connsiteY160" fmla="*/ 329126 h 1504939"/>
                <a:gd name="connsiteX161" fmla="*/ 1079453 w 1356112"/>
                <a:gd name="connsiteY161" fmla="*/ 319642 h 1504939"/>
                <a:gd name="connsiteX162" fmla="*/ 1089048 w 1356112"/>
                <a:gd name="connsiteY162" fmla="*/ 319642 h 1504939"/>
                <a:gd name="connsiteX163" fmla="*/ 1098515 w 1356112"/>
                <a:gd name="connsiteY163" fmla="*/ 310157 h 1504939"/>
                <a:gd name="connsiteX164" fmla="*/ 1108110 w 1356112"/>
                <a:gd name="connsiteY164" fmla="*/ 300798 h 1504939"/>
                <a:gd name="connsiteX165" fmla="*/ 1108110 w 1356112"/>
                <a:gd name="connsiteY165" fmla="*/ 291313 h 1504939"/>
                <a:gd name="connsiteX166" fmla="*/ 1117705 w 1356112"/>
                <a:gd name="connsiteY166" fmla="*/ 291313 h 1504939"/>
                <a:gd name="connsiteX167" fmla="*/ 1117705 w 1356112"/>
                <a:gd name="connsiteY167" fmla="*/ 281828 h 1504939"/>
                <a:gd name="connsiteX168" fmla="*/ 1127301 w 1356112"/>
                <a:gd name="connsiteY168" fmla="*/ 272344 h 1504939"/>
                <a:gd name="connsiteX169" fmla="*/ 1127301 w 1356112"/>
                <a:gd name="connsiteY169" fmla="*/ 262859 h 1504939"/>
                <a:gd name="connsiteX170" fmla="*/ 1136896 w 1356112"/>
                <a:gd name="connsiteY170" fmla="*/ 262859 h 1504939"/>
                <a:gd name="connsiteX171" fmla="*/ 1146363 w 1356112"/>
                <a:gd name="connsiteY171" fmla="*/ 253374 h 1504939"/>
                <a:gd name="connsiteX172" fmla="*/ 1146363 w 1356112"/>
                <a:gd name="connsiteY172" fmla="*/ 243889 h 1504939"/>
                <a:gd name="connsiteX173" fmla="*/ 1155958 w 1356112"/>
                <a:gd name="connsiteY173" fmla="*/ 243889 h 1504939"/>
                <a:gd name="connsiteX174" fmla="*/ 1155958 w 1356112"/>
                <a:gd name="connsiteY174" fmla="*/ 234404 h 1504939"/>
                <a:gd name="connsiteX175" fmla="*/ 1165553 w 1356112"/>
                <a:gd name="connsiteY175" fmla="*/ 234404 h 1504939"/>
                <a:gd name="connsiteX176" fmla="*/ 1165553 w 1356112"/>
                <a:gd name="connsiteY176" fmla="*/ 215434 h 1504939"/>
                <a:gd name="connsiteX177" fmla="*/ 1175148 w 1356112"/>
                <a:gd name="connsiteY177" fmla="*/ 205949 h 1504939"/>
                <a:gd name="connsiteX178" fmla="*/ 1184743 w 1356112"/>
                <a:gd name="connsiteY178" fmla="*/ 196591 h 1504939"/>
                <a:gd name="connsiteX179" fmla="*/ 1184743 w 1356112"/>
                <a:gd name="connsiteY179" fmla="*/ 187106 h 1504939"/>
                <a:gd name="connsiteX180" fmla="*/ 1194339 w 1356112"/>
                <a:gd name="connsiteY180" fmla="*/ 187106 h 1504939"/>
                <a:gd name="connsiteX181" fmla="*/ 1194339 w 1356112"/>
                <a:gd name="connsiteY181" fmla="*/ 177621 h 1504939"/>
                <a:gd name="connsiteX182" fmla="*/ 1203934 w 1356112"/>
                <a:gd name="connsiteY182" fmla="*/ 177621 h 1504939"/>
                <a:gd name="connsiteX183" fmla="*/ 1203934 w 1356112"/>
                <a:gd name="connsiteY183" fmla="*/ 168136 h 1504939"/>
                <a:gd name="connsiteX184" fmla="*/ 1213401 w 1356112"/>
                <a:gd name="connsiteY184" fmla="*/ 158651 h 1504939"/>
                <a:gd name="connsiteX185" fmla="*/ 1222996 w 1356112"/>
                <a:gd name="connsiteY185" fmla="*/ 158651 h 1504939"/>
                <a:gd name="connsiteX186" fmla="*/ 1232591 w 1356112"/>
                <a:gd name="connsiteY186" fmla="*/ 149166 h 1504939"/>
                <a:gd name="connsiteX187" fmla="*/ 1242186 w 1356112"/>
                <a:gd name="connsiteY187" fmla="*/ 130196 h 1504939"/>
                <a:gd name="connsiteX188" fmla="*/ 1251782 w 1356112"/>
                <a:gd name="connsiteY188" fmla="*/ 130196 h 1504939"/>
                <a:gd name="connsiteX189" fmla="*/ 1261377 w 1356112"/>
                <a:gd name="connsiteY189" fmla="*/ 120711 h 1504939"/>
                <a:gd name="connsiteX190" fmla="*/ 1261377 w 1356112"/>
                <a:gd name="connsiteY190" fmla="*/ 111226 h 1504939"/>
                <a:gd name="connsiteX191" fmla="*/ 1270844 w 1356112"/>
                <a:gd name="connsiteY191" fmla="*/ 111226 h 1504939"/>
                <a:gd name="connsiteX192" fmla="*/ 1270844 w 1356112"/>
                <a:gd name="connsiteY192" fmla="*/ 101868 h 1504939"/>
                <a:gd name="connsiteX193" fmla="*/ 1280439 w 1356112"/>
                <a:gd name="connsiteY193" fmla="*/ 101868 h 1504939"/>
                <a:gd name="connsiteX194" fmla="*/ 1280439 w 1356112"/>
                <a:gd name="connsiteY194" fmla="*/ 82898 h 1504939"/>
                <a:gd name="connsiteX195" fmla="*/ 1290034 w 1356112"/>
                <a:gd name="connsiteY195" fmla="*/ 73413 h 1504939"/>
                <a:gd name="connsiteX196" fmla="*/ 1290034 w 1356112"/>
                <a:gd name="connsiteY196" fmla="*/ 63928 h 1504939"/>
                <a:gd name="connsiteX197" fmla="*/ 1299629 w 1356112"/>
                <a:gd name="connsiteY197" fmla="*/ 63928 h 1504939"/>
                <a:gd name="connsiteX198" fmla="*/ 1309224 w 1356112"/>
                <a:gd name="connsiteY198" fmla="*/ 54443 h 1504939"/>
                <a:gd name="connsiteX199" fmla="*/ 1318692 w 1356112"/>
                <a:gd name="connsiteY199" fmla="*/ 35474 h 1504939"/>
                <a:gd name="connsiteX200" fmla="*/ 1328287 w 1356112"/>
                <a:gd name="connsiteY200" fmla="*/ 35474 h 150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1356112" h="1504939">
                  <a:moveTo>
                    <a:pt x="35886" y="1475536"/>
                  </a:moveTo>
                  <a:lnTo>
                    <a:pt x="35886" y="1466051"/>
                  </a:lnTo>
                  <a:lnTo>
                    <a:pt x="45481" y="1466051"/>
                  </a:lnTo>
                  <a:lnTo>
                    <a:pt x="55076" y="1466051"/>
                  </a:lnTo>
                  <a:lnTo>
                    <a:pt x="55076" y="1447081"/>
                  </a:lnTo>
                  <a:lnTo>
                    <a:pt x="64671" y="1447081"/>
                  </a:lnTo>
                  <a:lnTo>
                    <a:pt x="74266" y="1437596"/>
                  </a:lnTo>
                  <a:lnTo>
                    <a:pt x="83734" y="1428112"/>
                  </a:lnTo>
                  <a:lnTo>
                    <a:pt x="83734" y="1418627"/>
                  </a:lnTo>
                  <a:lnTo>
                    <a:pt x="93329" y="1418627"/>
                  </a:lnTo>
                  <a:lnTo>
                    <a:pt x="93329" y="1399657"/>
                  </a:lnTo>
                  <a:lnTo>
                    <a:pt x="102924" y="1399657"/>
                  </a:lnTo>
                  <a:lnTo>
                    <a:pt x="102924" y="1380687"/>
                  </a:lnTo>
                  <a:lnTo>
                    <a:pt x="112519" y="1371329"/>
                  </a:lnTo>
                  <a:lnTo>
                    <a:pt x="122114" y="1371329"/>
                  </a:lnTo>
                  <a:lnTo>
                    <a:pt x="131709" y="1361844"/>
                  </a:lnTo>
                  <a:lnTo>
                    <a:pt x="141176" y="1361844"/>
                  </a:lnTo>
                  <a:lnTo>
                    <a:pt x="150772" y="1342874"/>
                  </a:lnTo>
                  <a:lnTo>
                    <a:pt x="150772" y="1333389"/>
                  </a:lnTo>
                  <a:lnTo>
                    <a:pt x="160367" y="1323904"/>
                  </a:lnTo>
                  <a:lnTo>
                    <a:pt x="169962" y="1314419"/>
                  </a:lnTo>
                  <a:lnTo>
                    <a:pt x="179557" y="1304934"/>
                  </a:lnTo>
                  <a:lnTo>
                    <a:pt x="179557" y="1295449"/>
                  </a:lnTo>
                  <a:lnTo>
                    <a:pt x="189152" y="1295449"/>
                  </a:lnTo>
                  <a:lnTo>
                    <a:pt x="189152" y="1285964"/>
                  </a:lnTo>
                  <a:lnTo>
                    <a:pt x="198619" y="1276606"/>
                  </a:lnTo>
                  <a:lnTo>
                    <a:pt x="208214" y="1276606"/>
                  </a:lnTo>
                  <a:lnTo>
                    <a:pt x="208214" y="1267121"/>
                  </a:lnTo>
                  <a:lnTo>
                    <a:pt x="217810" y="1257636"/>
                  </a:lnTo>
                  <a:lnTo>
                    <a:pt x="217810" y="1248151"/>
                  </a:lnTo>
                  <a:lnTo>
                    <a:pt x="227405" y="1248151"/>
                  </a:lnTo>
                  <a:lnTo>
                    <a:pt x="237000" y="1229182"/>
                  </a:lnTo>
                  <a:lnTo>
                    <a:pt x="237000" y="1219697"/>
                  </a:lnTo>
                  <a:lnTo>
                    <a:pt x="246467" y="1219697"/>
                  </a:lnTo>
                  <a:lnTo>
                    <a:pt x="256062" y="1219697"/>
                  </a:lnTo>
                  <a:lnTo>
                    <a:pt x="265657" y="1219697"/>
                  </a:lnTo>
                  <a:lnTo>
                    <a:pt x="265657" y="1210212"/>
                  </a:lnTo>
                  <a:lnTo>
                    <a:pt x="275252" y="1200727"/>
                  </a:lnTo>
                  <a:lnTo>
                    <a:pt x="284848" y="1181883"/>
                  </a:lnTo>
                  <a:lnTo>
                    <a:pt x="284848" y="1172398"/>
                  </a:lnTo>
                  <a:lnTo>
                    <a:pt x="294443" y="1172398"/>
                  </a:lnTo>
                  <a:lnTo>
                    <a:pt x="294443" y="1162913"/>
                  </a:lnTo>
                  <a:lnTo>
                    <a:pt x="303910" y="1162913"/>
                  </a:lnTo>
                  <a:lnTo>
                    <a:pt x="303910" y="1143944"/>
                  </a:lnTo>
                  <a:lnTo>
                    <a:pt x="313505" y="1134459"/>
                  </a:lnTo>
                  <a:lnTo>
                    <a:pt x="323100" y="1134459"/>
                  </a:lnTo>
                  <a:lnTo>
                    <a:pt x="332695" y="1124974"/>
                  </a:lnTo>
                  <a:lnTo>
                    <a:pt x="332695" y="1115489"/>
                  </a:lnTo>
                  <a:lnTo>
                    <a:pt x="342290" y="1106004"/>
                  </a:lnTo>
                  <a:lnTo>
                    <a:pt x="351886" y="1106004"/>
                  </a:lnTo>
                  <a:lnTo>
                    <a:pt x="351886" y="1096519"/>
                  </a:lnTo>
                  <a:lnTo>
                    <a:pt x="361353" y="1087034"/>
                  </a:lnTo>
                  <a:lnTo>
                    <a:pt x="361353" y="1068191"/>
                  </a:lnTo>
                  <a:lnTo>
                    <a:pt x="370948" y="1068191"/>
                  </a:lnTo>
                  <a:lnTo>
                    <a:pt x="370948" y="1058706"/>
                  </a:lnTo>
                  <a:lnTo>
                    <a:pt x="380543" y="1049221"/>
                  </a:lnTo>
                  <a:lnTo>
                    <a:pt x="380543" y="1030251"/>
                  </a:lnTo>
                  <a:lnTo>
                    <a:pt x="390138" y="1030251"/>
                  </a:lnTo>
                  <a:lnTo>
                    <a:pt x="399733" y="1020766"/>
                  </a:lnTo>
                  <a:lnTo>
                    <a:pt x="399733" y="1011281"/>
                  </a:lnTo>
                  <a:lnTo>
                    <a:pt x="409329" y="1001796"/>
                  </a:lnTo>
                  <a:lnTo>
                    <a:pt x="409329" y="992312"/>
                  </a:lnTo>
                  <a:lnTo>
                    <a:pt x="418796" y="992312"/>
                  </a:lnTo>
                  <a:lnTo>
                    <a:pt x="428391" y="982827"/>
                  </a:lnTo>
                  <a:lnTo>
                    <a:pt x="428391" y="973342"/>
                  </a:lnTo>
                  <a:lnTo>
                    <a:pt x="437986" y="954498"/>
                  </a:lnTo>
                  <a:lnTo>
                    <a:pt x="437986" y="945014"/>
                  </a:lnTo>
                  <a:lnTo>
                    <a:pt x="447581" y="945014"/>
                  </a:lnTo>
                  <a:lnTo>
                    <a:pt x="447581" y="935529"/>
                  </a:lnTo>
                  <a:lnTo>
                    <a:pt x="457176" y="926044"/>
                  </a:lnTo>
                  <a:lnTo>
                    <a:pt x="466771" y="916559"/>
                  </a:lnTo>
                  <a:lnTo>
                    <a:pt x="476239" y="916559"/>
                  </a:lnTo>
                  <a:lnTo>
                    <a:pt x="476239" y="907074"/>
                  </a:lnTo>
                  <a:lnTo>
                    <a:pt x="485834" y="907074"/>
                  </a:lnTo>
                  <a:lnTo>
                    <a:pt x="495429" y="907074"/>
                  </a:lnTo>
                  <a:lnTo>
                    <a:pt x="495429" y="897715"/>
                  </a:lnTo>
                  <a:lnTo>
                    <a:pt x="505024" y="888230"/>
                  </a:lnTo>
                  <a:lnTo>
                    <a:pt x="514619" y="878746"/>
                  </a:lnTo>
                  <a:lnTo>
                    <a:pt x="524086" y="869261"/>
                  </a:lnTo>
                  <a:lnTo>
                    <a:pt x="524086" y="859776"/>
                  </a:lnTo>
                  <a:lnTo>
                    <a:pt x="533681" y="859776"/>
                  </a:lnTo>
                  <a:lnTo>
                    <a:pt x="533681" y="850291"/>
                  </a:lnTo>
                  <a:lnTo>
                    <a:pt x="543277" y="840806"/>
                  </a:lnTo>
                  <a:lnTo>
                    <a:pt x="543277" y="831321"/>
                  </a:lnTo>
                  <a:lnTo>
                    <a:pt x="552872" y="831321"/>
                  </a:lnTo>
                  <a:lnTo>
                    <a:pt x="562467" y="831321"/>
                  </a:lnTo>
                  <a:lnTo>
                    <a:pt x="562467" y="821963"/>
                  </a:lnTo>
                  <a:lnTo>
                    <a:pt x="572062" y="821963"/>
                  </a:lnTo>
                  <a:lnTo>
                    <a:pt x="581529" y="812478"/>
                  </a:lnTo>
                  <a:lnTo>
                    <a:pt x="581529" y="802993"/>
                  </a:lnTo>
                  <a:lnTo>
                    <a:pt x="591124" y="793508"/>
                  </a:lnTo>
                  <a:lnTo>
                    <a:pt x="591124" y="784023"/>
                  </a:lnTo>
                  <a:lnTo>
                    <a:pt x="600720" y="774538"/>
                  </a:lnTo>
                  <a:lnTo>
                    <a:pt x="600720" y="765053"/>
                  </a:lnTo>
                  <a:lnTo>
                    <a:pt x="610315" y="765053"/>
                  </a:lnTo>
                  <a:lnTo>
                    <a:pt x="610315" y="755568"/>
                  </a:lnTo>
                  <a:lnTo>
                    <a:pt x="619910" y="746083"/>
                  </a:lnTo>
                  <a:lnTo>
                    <a:pt x="629505" y="746083"/>
                  </a:lnTo>
                  <a:lnTo>
                    <a:pt x="639100" y="727113"/>
                  </a:lnTo>
                  <a:lnTo>
                    <a:pt x="648567" y="717628"/>
                  </a:lnTo>
                  <a:lnTo>
                    <a:pt x="658162" y="717628"/>
                  </a:lnTo>
                  <a:lnTo>
                    <a:pt x="667758" y="708270"/>
                  </a:lnTo>
                  <a:lnTo>
                    <a:pt x="677353" y="708270"/>
                  </a:lnTo>
                  <a:lnTo>
                    <a:pt x="677353" y="698785"/>
                  </a:lnTo>
                  <a:lnTo>
                    <a:pt x="686948" y="689300"/>
                  </a:lnTo>
                  <a:lnTo>
                    <a:pt x="696543" y="689300"/>
                  </a:lnTo>
                  <a:lnTo>
                    <a:pt x="706010" y="689300"/>
                  </a:lnTo>
                  <a:lnTo>
                    <a:pt x="715605" y="689300"/>
                  </a:lnTo>
                  <a:lnTo>
                    <a:pt x="715605" y="679815"/>
                  </a:lnTo>
                  <a:lnTo>
                    <a:pt x="725200" y="679815"/>
                  </a:lnTo>
                  <a:lnTo>
                    <a:pt x="734796" y="670331"/>
                  </a:lnTo>
                  <a:lnTo>
                    <a:pt x="744391" y="670331"/>
                  </a:lnTo>
                  <a:lnTo>
                    <a:pt x="744391" y="651361"/>
                  </a:lnTo>
                  <a:lnTo>
                    <a:pt x="753858" y="651361"/>
                  </a:lnTo>
                  <a:lnTo>
                    <a:pt x="763453" y="651361"/>
                  </a:lnTo>
                  <a:lnTo>
                    <a:pt x="763453" y="641876"/>
                  </a:lnTo>
                  <a:lnTo>
                    <a:pt x="773048" y="641876"/>
                  </a:lnTo>
                  <a:lnTo>
                    <a:pt x="782643" y="641876"/>
                  </a:lnTo>
                  <a:lnTo>
                    <a:pt x="792238" y="632391"/>
                  </a:lnTo>
                  <a:lnTo>
                    <a:pt x="801834" y="622906"/>
                  </a:lnTo>
                  <a:lnTo>
                    <a:pt x="801834" y="613421"/>
                  </a:lnTo>
                  <a:lnTo>
                    <a:pt x="811301" y="604063"/>
                  </a:lnTo>
                  <a:lnTo>
                    <a:pt x="820896" y="604063"/>
                  </a:lnTo>
                  <a:lnTo>
                    <a:pt x="820896" y="594578"/>
                  </a:lnTo>
                  <a:lnTo>
                    <a:pt x="830491" y="585093"/>
                  </a:lnTo>
                  <a:lnTo>
                    <a:pt x="830491" y="575608"/>
                  </a:lnTo>
                  <a:lnTo>
                    <a:pt x="840086" y="566123"/>
                  </a:lnTo>
                  <a:lnTo>
                    <a:pt x="849681" y="556638"/>
                  </a:lnTo>
                  <a:lnTo>
                    <a:pt x="859276" y="556638"/>
                  </a:lnTo>
                  <a:lnTo>
                    <a:pt x="859276" y="547153"/>
                  </a:lnTo>
                  <a:lnTo>
                    <a:pt x="868744" y="547153"/>
                  </a:lnTo>
                  <a:lnTo>
                    <a:pt x="868744" y="537542"/>
                  </a:lnTo>
                  <a:lnTo>
                    <a:pt x="878339" y="528057"/>
                  </a:lnTo>
                  <a:lnTo>
                    <a:pt x="887934" y="528057"/>
                  </a:lnTo>
                  <a:lnTo>
                    <a:pt x="887934" y="509087"/>
                  </a:lnTo>
                  <a:lnTo>
                    <a:pt x="897529" y="490244"/>
                  </a:lnTo>
                  <a:lnTo>
                    <a:pt x="907124" y="490244"/>
                  </a:lnTo>
                  <a:lnTo>
                    <a:pt x="907124" y="480759"/>
                  </a:lnTo>
                  <a:lnTo>
                    <a:pt x="916719" y="471274"/>
                  </a:lnTo>
                  <a:lnTo>
                    <a:pt x="926187" y="461789"/>
                  </a:lnTo>
                  <a:lnTo>
                    <a:pt x="926187" y="452304"/>
                  </a:lnTo>
                  <a:lnTo>
                    <a:pt x="935782" y="452304"/>
                  </a:lnTo>
                  <a:lnTo>
                    <a:pt x="945377" y="442819"/>
                  </a:lnTo>
                  <a:lnTo>
                    <a:pt x="945377" y="433334"/>
                  </a:lnTo>
                  <a:lnTo>
                    <a:pt x="954972" y="433334"/>
                  </a:lnTo>
                  <a:lnTo>
                    <a:pt x="964567" y="433334"/>
                  </a:lnTo>
                  <a:lnTo>
                    <a:pt x="974034" y="433334"/>
                  </a:lnTo>
                  <a:lnTo>
                    <a:pt x="983629" y="433334"/>
                  </a:lnTo>
                  <a:lnTo>
                    <a:pt x="983629" y="423849"/>
                  </a:lnTo>
                  <a:lnTo>
                    <a:pt x="993225" y="414364"/>
                  </a:lnTo>
                  <a:lnTo>
                    <a:pt x="1002820" y="405006"/>
                  </a:lnTo>
                  <a:lnTo>
                    <a:pt x="1002820" y="395521"/>
                  </a:lnTo>
                  <a:lnTo>
                    <a:pt x="1012415" y="395521"/>
                  </a:lnTo>
                  <a:lnTo>
                    <a:pt x="1022010" y="376551"/>
                  </a:lnTo>
                  <a:lnTo>
                    <a:pt x="1031477" y="367066"/>
                  </a:lnTo>
                  <a:lnTo>
                    <a:pt x="1031477" y="357581"/>
                  </a:lnTo>
                  <a:lnTo>
                    <a:pt x="1041072" y="348096"/>
                  </a:lnTo>
                  <a:lnTo>
                    <a:pt x="1050667" y="348096"/>
                  </a:lnTo>
                  <a:lnTo>
                    <a:pt x="1060263" y="338611"/>
                  </a:lnTo>
                  <a:lnTo>
                    <a:pt x="1069858" y="338611"/>
                  </a:lnTo>
                  <a:lnTo>
                    <a:pt x="1079453" y="329126"/>
                  </a:lnTo>
                  <a:lnTo>
                    <a:pt x="1079453" y="319642"/>
                  </a:lnTo>
                  <a:lnTo>
                    <a:pt x="1089048" y="319642"/>
                  </a:lnTo>
                  <a:lnTo>
                    <a:pt x="1098515" y="310157"/>
                  </a:lnTo>
                  <a:lnTo>
                    <a:pt x="1108110" y="300798"/>
                  </a:lnTo>
                  <a:lnTo>
                    <a:pt x="1108110" y="291313"/>
                  </a:lnTo>
                  <a:lnTo>
                    <a:pt x="1117705" y="291313"/>
                  </a:lnTo>
                  <a:lnTo>
                    <a:pt x="1117705" y="281828"/>
                  </a:lnTo>
                  <a:lnTo>
                    <a:pt x="1127301" y="272344"/>
                  </a:lnTo>
                  <a:lnTo>
                    <a:pt x="1127301" y="262859"/>
                  </a:lnTo>
                  <a:lnTo>
                    <a:pt x="1136896" y="262859"/>
                  </a:lnTo>
                  <a:lnTo>
                    <a:pt x="1146363" y="253374"/>
                  </a:lnTo>
                  <a:lnTo>
                    <a:pt x="1146363" y="243889"/>
                  </a:lnTo>
                  <a:lnTo>
                    <a:pt x="1155958" y="243889"/>
                  </a:lnTo>
                  <a:lnTo>
                    <a:pt x="1155958" y="234404"/>
                  </a:lnTo>
                  <a:lnTo>
                    <a:pt x="1165553" y="234404"/>
                  </a:lnTo>
                  <a:lnTo>
                    <a:pt x="1165553" y="215434"/>
                  </a:lnTo>
                  <a:lnTo>
                    <a:pt x="1175148" y="205949"/>
                  </a:lnTo>
                  <a:lnTo>
                    <a:pt x="1184743" y="196591"/>
                  </a:lnTo>
                  <a:lnTo>
                    <a:pt x="1184743" y="187106"/>
                  </a:lnTo>
                  <a:lnTo>
                    <a:pt x="1194339" y="187106"/>
                  </a:lnTo>
                  <a:lnTo>
                    <a:pt x="1194339" y="177621"/>
                  </a:lnTo>
                  <a:lnTo>
                    <a:pt x="1203934" y="177621"/>
                  </a:lnTo>
                  <a:lnTo>
                    <a:pt x="1203934" y="168136"/>
                  </a:lnTo>
                  <a:lnTo>
                    <a:pt x="1213401" y="158651"/>
                  </a:lnTo>
                  <a:lnTo>
                    <a:pt x="1222996" y="158651"/>
                  </a:lnTo>
                  <a:lnTo>
                    <a:pt x="1232591" y="149166"/>
                  </a:lnTo>
                  <a:lnTo>
                    <a:pt x="1242186" y="130196"/>
                  </a:lnTo>
                  <a:lnTo>
                    <a:pt x="1251782" y="130196"/>
                  </a:lnTo>
                  <a:lnTo>
                    <a:pt x="1261377" y="120711"/>
                  </a:lnTo>
                  <a:lnTo>
                    <a:pt x="1261377" y="111226"/>
                  </a:lnTo>
                  <a:lnTo>
                    <a:pt x="1270844" y="111226"/>
                  </a:lnTo>
                  <a:lnTo>
                    <a:pt x="1270844" y="101868"/>
                  </a:lnTo>
                  <a:lnTo>
                    <a:pt x="1280439" y="101868"/>
                  </a:lnTo>
                  <a:lnTo>
                    <a:pt x="1280439" y="82898"/>
                  </a:lnTo>
                  <a:lnTo>
                    <a:pt x="1290034" y="73413"/>
                  </a:lnTo>
                  <a:lnTo>
                    <a:pt x="1290034" y="63928"/>
                  </a:lnTo>
                  <a:lnTo>
                    <a:pt x="1299629" y="63928"/>
                  </a:lnTo>
                  <a:lnTo>
                    <a:pt x="1309224" y="54443"/>
                  </a:lnTo>
                  <a:lnTo>
                    <a:pt x="1318692" y="35474"/>
                  </a:lnTo>
                  <a:lnTo>
                    <a:pt x="1328287" y="35474"/>
                  </a:lnTo>
                </a:path>
              </a:pathLst>
            </a:custGeom>
            <a:noFill/>
            <a:ln w="50800" cap="rnd">
              <a:solidFill>
                <a:srgbClr val="8B878B"/>
              </a:solidFill>
              <a:prstDash val="solid"/>
              <a:round/>
            </a:ln>
          </p:spPr>
          <p:txBody>
            <a:bodyPr rtlCol="0" anchor="ctr"/>
            <a:lstStyle/>
            <a:p>
              <a:endParaRPr lang="en-GB"/>
            </a:p>
          </p:txBody>
        </p:sp>
        <p:sp>
          <p:nvSpPr>
            <p:cNvPr id="79" name="Freeform 78">
              <a:extLst>
                <a:ext uri="{FF2B5EF4-FFF2-40B4-BE49-F238E27FC236}">
                  <a16:creationId xmlns:a16="http://schemas.microsoft.com/office/drawing/2014/main" id="{84F43DBA-72FD-6147-A65F-1F4604467123}"/>
                </a:ext>
              </a:extLst>
            </p:cNvPr>
            <p:cNvSpPr/>
            <p:nvPr/>
          </p:nvSpPr>
          <p:spPr>
            <a:xfrm>
              <a:off x="8347404" y="2637856"/>
              <a:ext cx="1420080" cy="1479646"/>
            </a:xfrm>
            <a:custGeom>
              <a:avLst/>
              <a:gdLst>
                <a:gd name="connsiteX0" fmla="*/ 35886 w 1420080"/>
                <a:gd name="connsiteY0" fmla="*/ 1446955 h 1479646"/>
                <a:gd name="connsiteX1" fmla="*/ 35886 w 1420080"/>
                <a:gd name="connsiteY1" fmla="*/ 1437470 h 1479646"/>
                <a:gd name="connsiteX2" fmla="*/ 45481 w 1420080"/>
                <a:gd name="connsiteY2" fmla="*/ 1427985 h 1479646"/>
                <a:gd name="connsiteX3" fmla="*/ 55076 w 1420080"/>
                <a:gd name="connsiteY3" fmla="*/ 1418500 h 1479646"/>
                <a:gd name="connsiteX4" fmla="*/ 55076 w 1420080"/>
                <a:gd name="connsiteY4" fmla="*/ 1409142 h 1479646"/>
                <a:gd name="connsiteX5" fmla="*/ 64671 w 1420080"/>
                <a:gd name="connsiteY5" fmla="*/ 1409142 h 1479646"/>
                <a:gd name="connsiteX6" fmla="*/ 74266 w 1420080"/>
                <a:gd name="connsiteY6" fmla="*/ 1409142 h 1479646"/>
                <a:gd name="connsiteX7" fmla="*/ 74266 w 1420080"/>
                <a:gd name="connsiteY7" fmla="*/ 1399657 h 1479646"/>
                <a:gd name="connsiteX8" fmla="*/ 83734 w 1420080"/>
                <a:gd name="connsiteY8" fmla="*/ 1390172 h 1479646"/>
                <a:gd name="connsiteX9" fmla="*/ 83734 w 1420080"/>
                <a:gd name="connsiteY9" fmla="*/ 1380687 h 1479646"/>
                <a:gd name="connsiteX10" fmla="*/ 93329 w 1420080"/>
                <a:gd name="connsiteY10" fmla="*/ 1371202 h 1479646"/>
                <a:gd name="connsiteX11" fmla="*/ 93329 w 1420080"/>
                <a:gd name="connsiteY11" fmla="*/ 1361717 h 1479646"/>
                <a:gd name="connsiteX12" fmla="*/ 102924 w 1420080"/>
                <a:gd name="connsiteY12" fmla="*/ 1361717 h 1479646"/>
                <a:gd name="connsiteX13" fmla="*/ 112519 w 1420080"/>
                <a:gd name="connsiteY13" fmla="*/ 1361717 h 1479646"/>
                <a:gd name="connsiteX14" fmla="*/ 112519 w 1420080"/>
                <a:gd name="connsiteY14" fmla="*/ 1352232 h 1479646"/>
                <a:gd name="connsiteX15" fmla="*/ 122114 w 1420080"/>
                <a:gd name="connsiteY15" fmla="*/ 1352232 h 1479646"/>
                <a:gd name="connsiteX16" fmla="*/ 122114 w 1420080"/>
                <a:gd name="connsiteY16" fmla="*/ 1333263 h 1479646"/>
                <a:gd name="connsiteX17" fmla="*/ 131709 w 1420080"/>
                <a:gd name="connsiteY17" fmla="*/ 1333263 h 1479646"/>
                <a:gd name="connsiteX18" fmla="*/ 131709 w 1420080"/>
                <a:gd name="connsiteY18" fmla="*/ 1323778 h 1479646"/>
                <a:gd name="connsiteX19" fmla="*/ 141176 w 1420080"/>
                <a:gd name="connsiteY19" fmla="*/ 1323778 h 1479646"/>
                <a:gd name="connsiteX20" fmla="*/ 150772 w 1420080"/>
                <a:gd name="connsiteY20" fmla="*/ 1323778 h 1479646"/>
                <a:gd name="connsiteX21" fmla="*/ 150772 w 1420080"/>
                <a:gd name="connsiteY21" fmla="*/ 1304808 h 1479646"/>
                <a:gd name="connsiteX22" fmla="*/ 160367 w 1420080"/>
                <a:gd name="connsiteY22" fmla="*/ 1304808 h 1479646"/>
                <a:gd name="connsiteX23" fmla="*/ 169962 w 1420080"/>
                <a:gd name="connsiteY23" fmla="*/ 1295449 h 1479646"/>
                <a:gd name="connsiteX24" fmla="*/ 179557 w 1420080"/>
                <a:gd name="connsiteY24" fmla="*/ 1285964 h 1479646"/>
                <a:gd name="connsiteX25" fmla="*/ 189152 w 1420080"/>
                <a:gd name="connsiteY25" fmla="*/ 1276479 h 1479646"/>
                <a:gd name="connsiteX26" fmla="*/ 198619 w 1420080"/>
                <a:gd name="connsiteY26" fmla="*/ 1266995 h 1479646"/>
                <a:gd name="connsiteX27" fmla="*/ 198619 w 1420080"/>
                <a:gd name="connsiteY27" fmla="*/ 1257510 h 1479646"/>
                <a:gd name="connsiteX28" fmla="*/ 208214 w 1420080"/>
                <a:gd name="connsiteY28" fmla="*/ 1257510 h 1479646"/>
                <a:gd name="connsiteX29" fmla="*/ 208214 w 1420080"/>
                <a:gd name="connsiteY29" fmla="*/ 1238540 h 1479646"/>
                <a:gd name="connsiteX30" fmla="*/ 217810 w 1420080"/>
                <a:gd name="connsiteY30" fmla="*/ 1238540 h 1479646"/>
                <a:gd name="connsiteX31" fmla="*/ 217810 w 1420080"/>
                <a:gd name="connsiteY31" fmla="*/ 1219570 h 1479646"/>
                <a:gd name="connsiteX32" fmla="*/ 227405 w 1420080"/>
                <a:gd name="connsiteY32" fmla="*/ 1210085 h 1479646"/>
                <a:gd name="connsiteX33" fmla="*/ 237000 w 1420080"/>
                <a:gd name="connsiteY33" fmla="*/ 1200727 h 1479646"/>
                <a:gd name="connsiteX34" fmla="*/ 237000 w 1420080"/>
                <a:gd name="connsiteY34" fmla="*/ 1181757 h 1479646"/>
                <a:gd name="connsiteX35" fmla="*/ 246595 w 1420080"/>
                <a:gd name="connsiteY35" fmla="*/ 1181757 h 1479646"/>
                <a:gd name="connsiteX36" fmla="*/ 246595 w 1420080"/>
                <a:gd name="connsiteY36" fmla="*/ 1172272 h 1479646"/>
                <a:gd name="connsiteX37" fmla="*/ 256062 w 1420080"/>
                <a:gd name="connsiteY37" fmla="*/ 1172272 h 1479646"/>
                <a:gd name="connsiteX38" fmla="*/ 265657 w 1420080"/>
                <a:gd name="connsiteY38" fmla="*/ 1172272 h 1479646"/>
                <a:gd name="connsiteX39" fmla="*/ 275252 w 1420080"/>
                <a:gd name="connsiteY39" fmla="*/ 1172272 h 1479646"/>
                <a:gd name="connsiteX40" fmla="*/ 284848 w 1420080"/>
                <a:gd name="connsiteY40" fmla="*/ 1162787 h 1479646"/>
                <a:gd name="connsiteX41" fmla="*/ 294443 w 1420080"/>
                <a:gd name="connsiteY41" fmla="*/ 1162787 h 1479646"/>
                <a:gd name="connsiteX42" fmla="*/ 303910 w 1420080"/>
                <a:gd name="connsiteY42" fmla="*/ 1153302 h 1479646"/>
                <a:gd name="connsiteX43" fmla="*/ 303910 w 1420080"/>
                <a:gd name="connsiteY43" fmla="*/ 1143817 h 1479646"/>
                <a:gd name="connsiteX44" fmla="*/ 313505 w 1420080"/>
                <a:gd name="connsiteY44" fmla="*/ 1143817 h 1479646"/>
                <a:gd name="connsiteX45" fmla="*/ 313505 w 1420080"/>
                <a:gd name="connsiteY45" fmla="*/ 1134332 h 1479646"/>
                <a:gd name="connsiteX46" fmla="*/ 323100 w 1420080"/>
                <a:gd name="connsiteY46" fmla="*/ 1124847 h 1479646"/>
                <a:gd name="connsiteX47" fmla="*/ 332695 w 1420080"/>
                <a:gd name="connsiteY47" fmla="*/ 1115362 h 1479646"/>
                <a:gd name="connsiteX48" fmla="*/ 342290 w 1420080"/>
                <a:gd name="connsiteY48" fmla="*/ 1115362 h 1479646"/>
                <a:gd name="connsiteX49" fmla="*/ 342290 w 1420080"/>
                <a:gd name="connsiteY49" fmla="*/ 1105877 h 1479646"/>
                <a:gd name="connsiteX50" fmla="*/ 351886 w 1420080"/>
                <a:gd name="connsiteY50" fmla="*/ 1096519 h 1479646"/>
                <a:gd name="connsiteX51" fmla="*/ 361481 w 1420080"/>
                <a:gd name="connsiteY51" fmla="*/ 1087034 h 1479646"/>
                <a:gd name="connsiteX52" fmla="*/ 361481 w 1420080"/>
                <a:gd name="connsiteY52" fmla="*/ 1077549 h 1479646"/>
                <a:gd name="connsiteX53" fmla="*/ 370948 w 1420080"/>
                <a:gd name="connsiteY53" fmla="*/ 1077549 h 1479646"/>
                <a:gd name="connsiteX54" fmla="*/ 370948 w 1420080"/>
                <a:gd name="connsiteY54" fmla="*/ 1058579 h 1479646"/>
                <a:gd name="connsiteX55" fmla="*/ 380543 w 1420080"/>
                <a:gd name="connsiteY55" fmla="*/ 1049095 h 1479646"/>
                <a:gd name="connsiteX56" fmla="*/ 390138 w 1420080"/>
                <a:gd name="connsiteY56" fmla="*/ 1039610 h 1479646"/>
                <a:gd name="connsiteX57" fmla="*/ 399733 w 1420080"/>
                <a:gd name="connsiteY57" fmla="*/ 1039610 h 1479646"/>
                <a:gd name="connsiteX58" fmla="*/ 399733 w 1420080"/>
                <a:gd name="connsiteY58" fmla="*/ 1030125 h 1479646"/>
                <a:gd name="connsiteX59" fmla="*/ 409329 w 1420080"/>
                <a:gd name="connsiteY59" fmla="*/ 1030125 h 1479646"/>
                <a:gd name="connsiteX60" fmla="*/ 409329 w 1420080"/>
                <a:gd name="connsiteY60" fmla="*/ 1020640 h 1479646"/>
                <a:gd name="connsiteX61" fmla="*/ 418796 w 1420080"/>
                <a:gd name="connsiteY61" fmla="*/ 1011155 h 1479646"/>
                <a:gd name="connsiteX62" fmla="*/ 428391 w 1420080"/>
                <a:gd name="connsiteY62" fmla="*/ 1011155 h 1479646"/>
                <a:gd name="connsiteX63" fmla="*/ 428391 w 1420080"/>
                <a:gd name="connsiteY63" fmla="*/ 992311 h 1479646"/>
                <a:gd name="connsiteX64" fmla="*/ 437986 w 1420080"/>
                <a:gd name="connsiteY64" fmla="*/ 992311 h 1479646"/>
                <a:gd name="connsiteX65" fmla="*/ 437986 w 1420080"/>
                <a:gd name="connsiteY65" fmla="*/ 973342 h 1479646"/>
                <a:gd name="connsiteX66" fmla="*/ 447581 w 1420080"/>
                <a:gd name="connsiteY66" fmla="*/ 963857 h 1479646"/>
                <a:gd name="connsiteX67" fmla="*/ 447581 w 1420080"/>
                <a:gd name="connsiteY67" fmla="*/ 954372 h 1479646"/>
                <a:gd name="connsiteX68" fmla="*/ 457176 w 1420080"/>
                <a:gd name="connsiteY68" fmla="*/ 954372 h 1479646"/>
                <a:gd name="connsiteX69" fmla="*/ 466772 w 1420080"/>
                <a:gd name="connsiteY69" fmla="*/ 944887 h 1479646"/>
                <a:gd name="connsiteX70" fmla="*/ 476239 w 1420080"/>
                <a:gd name="connsiteY70" fmla="*/ 935402 h 1479646"/>
                <a:gd name="connsiteX71" fmla="*/ 485834 w 1420080"/>
                <a:gd name="connsiteY71" fmla="*/ 925917 h 1479646"/>
                <a:gd name="connsiteX72" fmla="*/ 495429 w 1420080"/>
                <a:gd name="connsiteY72" fmla="*/ 925917 h 1479646"/>
                <a:gd name="connsiteX73" fmla="*/ 505024 w 1420080"/>
                <a:gd name="connsiteY73" fmla="*/ 916432 h 1479646"/>
                <a:gd name="connsiteX74" fmla="*/ 505024 w 1420080"/>
                <a:gd name="connsiteY74" fmla="*/ 906947 h 1479646"/>
                <a:gd name="connsiteX75" fmla="*/ 514619 w 1420080"/>
                <a:gd name="connsiteY75" fmla="*/ 897589 h 1479646"/>
                <a:gd name="connsiteX76" fmla="*/ 514619 w 1420080"/>
                <a:gd name="connsiteY76" fmla="*/ 888104 h 1479646"/>
                <a:gd name="connsiteX77" fmla="*/ 524214 w 1420080"/>
                <a:gd name="connsiteY77" fmla="*/ 878619 h 1479646"/>
                <a:gd name="connsiteX78" fmla="*/ 533809 w 1420080"/>
                <a:gd name="connsiteY78" fmla="*/ 869134 h 1479646"/>
                <a:gd name="connsiteX79" fmla="*/ 543277 w 1420080"/>
                <a:gd name="connsiteY79" fmla="*/ 869134 h 1479646"/>
                <a:gd name="connsiteX80" fmla="*/ 552872 w 1420080"/>
                <a:gd name="connsiteY80" fmla="*/ 869134 h 1479646"/>
                <a:gd name="connsiteX81" fmla="*/ 562467 w 1420080"/>
                <a:gd name="connsiteY81" fmla="*/ 859649 h 1479646"/>
                <a:gd name="connsiteX82" fmla="*/ 572062 w 1420080"/>
                <a:gd name="connsiteY82" fmla="*/ 859649 h 1479646"/>
                <a:gd name="connsiteX83" fmla="*/ 581657 w 1420080"/>
                <a:gd name="connsiteY83" fmla="*/ 859649 h 1479646"/>
                <a:gd name="connsiteX84" fmla="*/ 591124 w 1420080"/>
                <a:gd name="connsiteY84" fmla="*/ 850164 h 1479646"/>
                <a:gd name="connsiteX85" fmla="*/ 600719 w 1420080"/>
                <a:gd name="connsiteY85" fmla="*/ 850164 h 1479646"/>
                <a:gd name="connsiteX86" fmla="*/ 600719 w 1420080"/>
                <a:gd name="connsiteY86" fmla="*/ 840679 h 1479646"/>
                <a:gd name="connsiteX87" fmla="*/ 610315 w 1420080"/>
                <a:gd name="connsiteY87" fmla="*/ 840679 h 1479646"/>
                <a:gd name="connsiteX88" fmla="*/ 610315 w 1420080"/>
                <a:gd name="connsiteY88" fmla="*/ 831195 h 1479646"/>
                <a:gd name="connsiteX89" fmla="*/ 619910 w 1420080"/>
                <a:gd name="connsiteY89" fmla="*/ 831195 h 1479646"/>
                <a:gd name="connsiteX90" fmla="*/ 629505 w 1420080"/>
                <a:gd name="connsiteY90" fmla="*/ 831195 h 1479646"/>
                <a:gd name="connsiteX91" fmla="*/ 629505 w 1420080"/>
                <a:gd name="connsiteY91" fmla="*/ 821710 h 1479646"/>
                <a:gd name="connsiteX92" fmla="*/ 639100 w 1420080"/>
                <a:gd name="connsiteY92" fmla="*/ 802740 h 1479646"/>
                <a:gd name="connsiteX93" fmla="*/ 648567 w 1420080"/>
                <a:gd name="connsiteY93" fmla="*/ 802740 h 1479646"/>
                <a:gd name="connsiteX94" fmla="*/ 658162 w 1420080"/>
                <a:gd name="connsiteY94" fmla="*/ 802740 h 1479646"/>
                <a:gd name="connsiteX95" fmla="*/ 658162 w 1420080"/>
                <a:gd name="connsiteY95" fmla="*/ 793381 h 1479646"/>
                <a:gd name="connsiteX96" fmla="*/ 667758 w 1420080"/>
                <a:gd name="connsiteY96" fmla="*/ 793381 h 1479646"/>
                <a:gd name="connsiteX97" fmla="*/ 677353 w 1420080"/>
                <a:gd name="connsiteY97" fmla="*/ 793381 h 1479646"/>
                <a:gd name="connsiteX98" fmla="*/ 686948 w 1420080"/>
                <a:gd name="connsiteY98" fmla="*/ 783896 h 1479646"/>
                <a:gd name="connsiteX99" fmla="*/ 696543 w 1420080"/>
                <a:gd name="connsiteY99" fmla="*/ 783896 h 1479646"/>
                <a:gd name="connsiteX100" fmla="*/ 706010 w 1420080"/>
                <a:gd name="connsiteY100" fmla="*/ 783896 h 1479646"/>
                <a:gd name="connsiteX101" fmla="*/ 715605 w 1420080"/>
                <a:gd name="connsiteY101" fmla="*/ 783896 h 1479646"/>
                <a:gd name="connsiteX102" fmla="*/ 725200 w 1420080"/>
                <a:gd name="connsiteY102" fmla="*/ 783896 h 1479646"/>
                <a:gd name="connsiteX103" fmla="*/ 734796 w 1420080"/>
                <a:gd name="connsiteY103" fmla="*/ 783896 h 1479646"/>
                <a:gd name="connsiteX104" fmla="*/ 744391 w 1420080"/>
                <a:gd name="connsiteY104" fmla="*/ 783896 h 1479646"/>
                <a:gd name="connsiteX105" fmla="*/ 744391 w 1420080"/>
                <a:gd name="connsiteY105" fmla="*/ 764927 h 1479646"/>
                <a:gd name="connsiteX106" fmla="*/ 753986 w 1420080"/>
                <a:gd name="connsiteY106" fmla="*/ 764927 h 1479646"/>
                <a:gd name="connsiteX107" fmla="*/ 753986 w 1420080"/>
                <a:gd name="connsiteY107" fmla="*/ 755442 h 1479646"/>
                <a:gd name="connsiteX108" fmla="*/ 763453 w 1420080"/>
                <a:gd name="connsiteY108" fmla="*/ 745957 h 1479646"/>
                <a:gd name="connsiteX109" fmla="*/ 773048 w 1420080"/>
                <a:gd name="connsiteY109" fmla="*/ 726987 h 1479646"/>
                <a:gd name="connsiteX110" fmla="*/ 782643 w 1420080"/>
                <a:gd name="connsiteY110" fmla="*/ 726987 h 1479646"/>
                <a:gd name="connsiteX111" fmla="*/ 792238 w 1420080"/>
                <a:gd name="connsiteY111" fmla="*/ 726987 h 1479646"/>
                <a:gd name="connsiteX112" fmla="*/ 801834 w 1420080"/>
                <a:gd name="connsiteY112" fmla="*/ 717502 h 1479646"/>
                <a:gd name="connsiteX113" fmla="*/ 801834 w 1420080"/>
                <a:gd name="connsiteY113" fmla="*/ 708017 h 1479646"/>
                <a:gd name="connsiteX114" fmla="*/ 811301 w 1420080"/>
                <a:gd name="connsiteY114" fmla="*/ 708017 h 1479646"/>
                <a:gd name="connsiteX115" fmla="*/ 811301 w 1420080"/>
                <a:gd name="connsiteY115" fmla="*/ 698532 h 1479646"/>
                <a:gd name="connsiteX116" fmla="*/ 820896 w 1420080"/>
                <a:gd name="connsiteY116" fmla="*/ 698532 h 1479646"/>
                <a:gd name="connsiteX117" fmla="*/ 820896 w 1420080"/>
                <a:gd name="connsiteY117" fmla="*/ 689047 h 1479646"/>
                <a:gd name="connsiteX118" fmla="*/ 830491 w 1420080"/>
                <a:gd name="connsiteY118" fmla="*/ 689047 h 1479646"/>
                <a:gd name="connsiteX119" fmla="*/ 830491 w 1420080"/>
                <a:gd name="connsiteY119" fmla="*/ 679689 h 1479646"/>
                <a:gd name="connsiteX120" fmla="*/ 840086 w 1420080"/>
                <a:gd name="connsiteY120" fmla="*/ 679689 h 1479646"/>
                <a:gd name="connsiteX121" fmla="*/ 840086 w 1420080"/>
                <a:gd name="connsiteY121" fmla="*/ 660719 h 1479646"/>
                <a:gd name="connsiteX122" fmla="*/ 849681 w 1420080"/>
                <a:gd name="connsiteY122" fmla="*/ 651234 h 1479646"/>
                <a:gd name="connsiteX123" fmla="*/ 849681 w 1420080"/>
                <a:gd name="connsiteY123" fmla="*/ 641749 h 1479646"/>
                <a:gd name="connsiteX124" fmla="*/ 859276 w 1420080"/>
                <a:gd name="connsiteY124" fmla="*/ 641749 h 1479646"/>
                <a:gd name="connsiteX125" fmla="*/ 868872 w 1420080"/>
                <a:gd name="connsiteY125" fmla="*/ 641749 h 1479646"/>
                <a:gd name="connsiteX126" fmla="*/ 878339 w 1420080"/>
                <a:gd name="connsiteY126" fmla="*/ 641749 h 1479646"/>
                <a:gd name="connsiteX127" fmla="*/ 887934 w 1420080"/>
                <a:gd name="connsiteY127" fmla="*/ 632264 h 1479646"/>
                <a:gd name="connsiteX128" fmla="*/ 887934 w 1420080"/>
                <a:gd name="connsiteY128" fmla="*/ 622779 h 1479646"/>
                <a:gd name="connsiteX129" fmla="*/ 897529 w 1420080"/>
                <a:gd name="connsiteY129" fmla="*/ 613294 h 1479646"/>
                <a:gd name="connsiteX130" fmla="*/ 907124 w 1420080"/>
                <a:gd name="connsiteY130" fmla="*/ 613294 h 1479646"/>
                <a:gd name="connsiteX131" fmla="*/ 916719 w 1420080"/>
                <a:gd name="connsiteY131" fmla="*/ 603810 h 1479646"/>
                <a:gd name="connsiteX132" fmla="*/ 926315 w 1420080"/>
                <a:gd name="connsiteY132" fmla="*/ 584840 h 1479646"/>
                <a:gd name="connsiteX133" fmla="*/ 926315 w 1420080"/>
                <a:gd name="connsiteY133" fmla="*/ 565996 h 1479646"/>
                <a:gd name="connsiteX134" fmla="*/ 935782 w 1420080"/>
                <a:gd name="connsiteY134" fmla="*/ 565996 h 1479646"/>
                <a:gd name="connsiteX135" fmla="*/ 945377 w 1420080"/>
                <a:gd name="connsiteY135" fmla="*/ 565996 h 1479646"/>
                <a:gd name="connsiteX136" fmla="*/ 954972 w 1420080"/>
                <a:gd name="connsiteY136" fmla="*/ 565996 h 1479646"/>
                <a:gd name="connsiteX137" fmla="*/ 954972 w 1420080"/>
                <a:gd name="connsiteY137" fmla="*/ 547026 h 1479646"/>
                <a:gd name="connsiteX138" fmla="*/ 964567 w 1420080"/>
                <a:gd name="connsiteY138" fmla="*/ 537542 h 1479646"/>
                <a:gd name="connsiteX139" fmla="*/ 974162 w 1420080"/>
                <a:gd name="connsiteY139" fmla="*/ 528057 h 1479646"/>
                <a:gd name="connsiteX140" fmla="*/ 974162 w 1420080"/>
                <a:gd name="connsiteY140" fmla="*/ 509087 h 1479646"/>
                <a:gd name="connsiteX141" fmla="*/ 983629 w 1420080"/>
                <a:gd name="connsiteY141" fmla="*/ 509087 h 1479646"/>
                <a:gd name="connsiteX142" fmla="*/ 983629 w 1420080"/>
                <a:gd name="connsiteY142" fmla="*/ 499602 h 1479646"/>
                <a:gd name="connsiteX143" fmla="*/ 993225 w 1420080"/>
                <a:gd name="connsiteY143" fmla="*/ 499602 h 1479646"/>
                <a:gd name="connsiteX144" fmla="*/ 993225 w 1420080"/>
                <a:gd name="connsiteY144" fmla="*/ 480759 h 1479646"/>
                <a:gd name="connsiteX145" fmla="*/ 1002820 w 1420080"/>
                <a:gd name="connsiteY145" fmla="*/ 480759 h 1479646"/>
                <a:gd name="connsiteX146" fmla="*/ 1002820 w 1420080"/>
                <a:gd name="connsiteY146" fmla="*/ 452304 h 1479646"/>
                <a:gd name="connsiteX147" fmla="*/ 1012415 w 1420080"/>
                <a:gd name="connsiteY147" fmla="*/ 442819 h 1479646"/>
                <a:gd name="connsiteX148" fmla="*/ 1022010 w 1420080"/>
                <a:gd name="connsiteY148" fmla="*/ 433334 h 1479646"/>
                <a:gd name="connsiteX149" fmla="*/ 1031605 w 1420080"/>
                <a:gd name="connsiteY149" fmla="*/ 433334 h 1479646"/>
                <a:gd name="connsiteX150" fmla="*/ 1041200 w 1420080"/>
                <a:gd name="connsiteY150" fmla="*/ 414364 h 1479646"/>
                <a:gd name="connsiteX151" fmla="*/ 1041200 w 1420080"/>
                <a:gd name="connsiteY151" fmla="*/ 404879 h 1479646"/>
                <a:gd name="connsiteX152" fmla="*/ 1050668 w 1420080"/>
                <a:gd name="connsiteY152" fmla="*/ 404879 h 1479646"/>
                <a:gd name="connsiteX153" fmla="*/ 1050668 w 1420080"/>
                <a:gd name="connsiteY153" fmla="*/ 395394 h 1479646"/>
                <a:gd name="connsiteX154" fmla="*/ 1060263 w 1420080"/>
                <a:gd name="connsiteY154" fmla="*/ 376425 h 1479646"/>
                <a:gd name="connsiteX155" fmla="*/ 1069858 w 1420080"/>
                <a:gd name="connsiteY155" fmla="*/ 376425 h 1479646"/>
                <a:gd name="connsiteX156" fmla="*/ 1079453 w 1420080"/>
                <a:gd name="connsiteY156" fmla="*/ 357581 h 1479646"/>
                <a:gd name="connsiteX157" fmla="*/ 1089048 w 1420080"/>
                <a:gd name="connsiteY157" fmla="*/ 357581 h 1479646"/>
                <a:gd name="connsiteX158" fmla="*/ 1089048 w 1420080"/>
                <a:gd name="connsiteY158" fmla="*/ 329126 h 1479646"/>
                <a:gd name="connsiteX159" fmla="*/ 1098515 w 1420080"/>
                <a:gd name="connsiteY159" fmla="*/ 329126 h 1479646"/>
                <a:gd name="connsiteX160" fmla="*/ 1108110 w 1420080"/>
                <a:gd name="connsiteY160" fmla="*/ 319642 h 1479646"/>
                <a:gd name="connsiteX161" fmla="*/ 1117705 w 1420080"/>
                <a:gd name="connsiteY161" fmla="*/ 319642 h 1479646"/>
                <a:gd name="connsiteX162" fmla="*/ 1127301 w 1420080"/>
                <a:gd name="connsiteY162" fmla="*/ 319642 h 1479646"/>
                <a:gd name="connsiteX163" fmla="*/ 1127301 w 1420080"/>
                <a:gd name="connsiteY163" fmla="*/ 310157 h 1479646"/>
                <a:gd name="connsiteX164" fmla="*/ 1136896 w 1420080"/>
                <a:gd name="connsiteY164" fmla="*/ 300672 h 1479646"/>
                <a:gd name="connsiteX165" fmla="*/ 1146491 w 1420080"/>
                <a:gd name="connsiteY165" fmla="*/ 300672 h 1479646"/>
                <a:gd name="connsiteX166" fmla="*/ 1146491 w 1420080"/>
                <a:gd name="connsiteY166" fmla="*/ 291187 h 1479646"/>
                <a:gd name="connsiteX167" fmla="*/ 1155958 w 1420080"/>
                <a:gd name="connsiteY167" fmla="*/ 281828 h 1479646"/>
                <a:gd name="connsiteX168" fmla="*/ 1165553 w 1420080"/>
                <a:gd name="connsiteY168" fmla="*/ 281828 h 1479646"/>
                <a:gd name="connsiteX169" fmla="*/ 1175148 w 1420080"/>
                <a:gd name="connsiteY169" fmla="*/ 262858 h 1479646"/>
                <a:gd name="connsiteX170" fmla="*/ 1175148 w 1420080"/>
                <a:gd name="connsiteY170" fmla="*/ 253374 h 1479646"/>
                <a:gd name="connsiteX171" fmla="*/ 1184744 w 1420080"/>
                <a:gd name="connsiteY171" fmla="*/ 234404 h 1479646"/>
                <a:gd name="connsiteX172" fmla="*/ 1194339 w 1420080"/>
                <a:gd name="connsiteY172" fmla="*/ 234404 h 1479646"/>
                <a:gd name="connsiteX173" fmla="*/ 1194339 w 1420080"/>
                <a:gd name="connsiteY173" fmla="*/ 215434 h 1479646"/>
                <a:gd name="connsiteX174" fmla="*/ 1203934 w 1420080"/>
                <a:gd name="connsiteY174" fmla="*/ 215434 h 1479646"/>
                <a:gd name="connsiteX175" fmla="*/ 1213401 w 1420080"/>
                <a:gd name="connsiteY175" fmla="*/ 215434 h 1479646"/>
                <a:gd name="connsiteX176" fmla="*/ 1222996 w 1420080"/>
                <a:gd name="connsiteY176" fmla="*/ 215434 h 1479646"/>
                <a:gd name="connsiteX177" fmla="*/ 1232591 w 1420080"/>
                <a:gd name="connsiteY177" fmla="*/ 215434 h 1479646"/>
                <a:gd name="connsiteX178" fmla="*/ 1242186 w 1420080"/>
                <a:gd name="connsiteY178" fmla="*/ 215434 h 1479646"/>
                <a:gd name="connsiteX179" fmla="*/ 1251781 w 1420080"/>
                <a:gd name="connsiteY179" fmla="*/ 215434 h 1479646"/>
                <a:gd name="connsiteX180" fmla="*/ 1251781 w 1420080"/>
                <a:gd name="connsiteY180" fmla="*/ 205949 h 1479646"/>
                <a:gd name="connsiteX181" fmla="*/ 1261377 w 1420080"/>
                <a:gd name="connsiteY181" fmla="*/ 205949 h 1479646"/>
                <a:gd name="connsiteX182" fmla="*/ 1270844 w 1420080"/>
                <a:gd name="connsiteY182" fmla="*/ 205949 h 1479646"/>
                <a:gd name="connsiteX183" fmla="*/ 1280439 w 1420080"/>
                <a:gd name="connsiteY183" fmla="*/ 205949 h 1479646"/>
                <a:gd name="connsiteX184" fmla="*/ 1290034 w 1420080"/>
                <a:gd name="connsiteY184" fmla="*/ 205949 h 1479646"/>
                <a:gd name="connsiteX185" fmla="*/ 1299629 w 1420080"/>
                <a:gd name="connsiteY185" fmla="*/ 205949 h 1479646"/>
                <a:gd name="connsiteX186" fmla="*/ 1299629 w 1420080"/>
                <a:gd name="connsiteY186" fmla="*/ 186979 h 1479646"/>
                <a:gd name="connsiteX187" fmla="*/ 1309224 w 1420080"/>
                <a:gd name="connsiteY187" fmla="*/ 168136 h 1479646"/>
                <a:gd name="connsiteX188" fmla="*/ 1309224 w 1420080"/>
                <a:gd name="connsiteY188" fmla="*/ 149166 h 1479646"/>
                <a:gd name="connsiteX189" fmla="*/ 1318692 w 1420080"/>
                <a:gd name="connsiteY189" fmla="*/ 130196 h 1479646"/>
                <a:gd name="connsiteX190" fmla="*/ 1318692 w 1420080"/>
                <a:gd name="connsiteY190" fmla="*/ 111226 h 1479646"/>
                <a:gd name="connsiteX191" fmla="*/ 1328287 w 1420080"/>
                <a:gd name="connsiteY191" fmla="*/ 111226 h 1479646"/>
                <a:gd name="connsiteX192" fmla="*/ 1337882 w 1420080"/>
                <a:gd name="connsiteY192" fmla="*/ 111226 h 1479646"/>
                <a:gd name="connsiteX193" fmla="*/ 1347477 w 1420080"/>
                <a:gd name="connsiteY193" fmla="*/ 101741 h 1479646"/>
                <a:gd name="connsiteX194" fmla="*/ 1347477 w 1420080"/>
                <a:gd name="connsiteY194" fmla="*/ 92257 h 1479646"/>
                <a:gd name="connsiteX195" fmla="*/ 1357072 w 1420080"/>
                <a:gd name="connsiteY195" fmla="*/ 92257 h 1479646"/>
                <a:gd name="connsiteX196" fmla="*/ 1366667 w 1420080"/>
                <a:gd name="connsiteY196" fmla="*/ 92257 h 1479646"/>
                <a:gd name="connsiteX197" fmla="*/ 1366667 w 1420080"/>
                <a:gd name="connsiteY197" fmla="*/ 73287 h 1479646"/>
                <a:gd name="connsiteX198" fmla="*/ 1376262 w 1420080"/>
                <a:gd name="connsiteY198" fmla="*/ 73287 h 1479646"/>
                <a:gd name="connsiteX199" fmla="*/ 1376262 w 1420080"/>
                <a:gd name="connsiteY199" fmla="*/ 63928 h 1479646"/>
                <a:gd name="connsiteX200" fmla="*/ 1385730 w 1420080"/>
                <a:gd name="connsiteY200" fmla="*/ 35474 h 147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1420080" h="1479646">
                  <a:moveTo>
                    <a:pt x="35886" y="1446955"/>
                  </a:moveTo>
                  <a:lnTo>
                    <a:pt x="35886" y="1437470"/>
                  </a:lnTo>
                  <a:lnTo>
                    <a:pt x="45481" y="1427985"/>
                  </a:lnTo>
                  <a:lnTo>
                    <a:pt x="55076" y="1418500"/>
                  </a:lnTo>
                  <a:lnTo>
                    <a:pt x="55076" y="1409142"/>
                  </a:lnTo>
                  <a:lnTo>
                    <a:pt x="64671" y="1409142"/>
                  </a:lnTo>
                  <a:lnTo>
                    <a:pt x="74266" y="1409142"/>
                  </a:lnTo>
                  <a:lnTo>
                    <a:pt x="74266" y="1399657"/>
                  </a:lnTo>
                  <a:lnTo>
                    <a:pt x="83734" y="1390172"/>
                  </a:lnTo>
                  <a:lnTo>
                    <a:pt x="83734" y="1380687"/>
                  </a:lnTo>
                  <a:lnTo>
                    <a:pt x="93329" y="1371202"/>
                  </a:lnTo>
                  <a:lnTo>
                    <a:pt x="93329" y="1361717"/>
                  </a:lnTo>
                  <a:lnTo>
                    <a:pt x="102924" y="1361717"/>
                  </a:lnTo>
                  <a:lnTo>
                    <a:pt x="112519" y="1361717"/>
                  </a:lnTo>
                  <a:lnTo>
                    <a:pt x="112519" y="1352232"/>
                  </a:lnTo>
                  <a:lnTo>
                    <a:pt x="122114" y="1352232"/>
                  </a:lnTo>
                  <a:lnTo>
                    <a:pt x="122114" y="1333263"/>
                  </a:lnTo>
                  <a:lnTo>
                    <a:pt x="131709" y="1333263"/>
                  </a:lnTo>
                  <a:lnTo>
                    <a:pt x="131709" y="1323778"/>
                  </a:lnTo>
                  <a:lnTo>
                    <a:pt x="141176" y="1323778"/>
                  </a:lnTo>
                  <a:lnTo>
                    <a:pt x="150772" y="1323778"/>
                  </a:lnTo>
                  <a:lnTo>
                    <a:pt x="150772" y="1304808"/>
                  </a:lnTo>
                  <a:lnTo>
                    <a:pt x="160367" y="1304808"/>
                  </a:lnTo>
                  <a:lnTo>
                    <a:pt x="169962" y="1295449"/>
                  </a:lnTo>
                  <a:lnTo>
                    <a:pt x="179557" y="1285964"/>
                  </a:lnTo>
                  <a:lnTo>
                    <a:pt x="189152" y="1276479"/>
                  </a:lnTo>
                  <a:lnTo>
                    <a:pt x="198619" y="1266995"/>
                  </a:lnTo>
                  <a:lnTo>
                    <a:pt x="198619" y="1257510"/>
                  </a:lnTo>
                  <a:lnTo>
                    <a:pt x="208214" y="1257510"/>
                  </a:lnTo>
                  <a:lnTo>
                    <a:pt x="208214" y="1238540"/>
                  </a:lnTo>
                  <a:lnTo>
                    <a:pt x="217810" y="1238540"/>
                  </a:lnTo>
                  <a:lnTo>
                    <a:pt x="217810" y="1219570"/>
                  </a:lnTo>
                  <a:lnTo>
                    <a:pt x="227405" y="1210085"/>
                  </a:lnTo>
                  <a:lnTo>
                    <a:pt x="237000" y="1200727"/>
                  </a:lnTo>
                  <a:lnTo>
                    <a:pt x="237000" y="1181757"/>
                  </a:lnTo>
                  <a:lnTo>
                    <a:pt x="246595" y="1181757"/>
                  </a:lnTo>
                  <a:lnTo>
                    <a:pt x="246595" y="1172272"/>
                  </a:lnTo>
                  <a:lnTo>
                    <a:pt x="256062" y="1172272"/>
                  </a:lnTo>
                  <a:lnTo>
                    <a:pt x="265657" y="1172272"/>
                  </a:lnTo>
                  <a:lnTo>
                    <a:pt x="275252" y="1172272"/>
                  </a:lnTo>
                  <a:lnTo>
                    <a:pt x="284848" y="1162787"/>
                  </a:lnTo>
                  <a:lnTo>
                    <a:pt x="294443" y="1162787"/>
                  </a:lnTo>
                  <a:lnTo>
                    <a:pt x="303910" y="1153302"/>
                  </a:lnTo>
                  <a:lnTo>
                    <a:pt x="303910" y="1143817"/>
                  </a:lnTo>
                  <a:lnTo>
                    <a:pt x="313505" y="1143817"/>
                  </a:lnTo>
                  <a:lnTo>
                    <a:pt x="313505" y="1134332"/>
                  </a:lnTo>
                  <a:lnTo>
                    <a:pt x="323100" y="1124847"/>
                  </a:lnTo>
                  <a:lnTo>
                    <a:pt x="332695" y="1115362"/>
                  </a:lnTo>
                  <a:lnTo>
                    <a:pt x="342290" y="1115362"/>
                  </a:lnTo>
                  <a:lnTo>
                    <a:pt x="342290" y="1105877"/>
                  </a:lnTo>
                  <a:lnTo>
                    <a:pt x="351886" y="1096519"/>
                  </a:lnTo>
                  <a:lnTo>
                    <a:pt x="361481" y="1087034"/>
                  </a:lnTo>
                  <a:lnTo>
                    <a:pt x="361481" y="1077549"/>
                  </a:lnTo>
                  <a:lnTo>
                    <a:pt x="370948" y="1077549"/>
                  </a:lnTo>
                  <a:lnTo>
                    <a:pt x="370948" y="1058579"/>
                  </a:lnTo>
                  <a:lnTo>
                    <a:pt x="380543" y="1049095"/>
                  </a:lnTo>
                  <a:lnTo>
                    <a:pt x="390138" y="1039610"/>
                  </a:lnTo>
                  <a:lnTo>
                    <a:pt x="399733" y="1039610"/>
                  </a:lnTo>
                  <a:lnTo>
                    <a:pt x="399733" y="1030125"/>
                  </a:lnTo>
                  <a:lnTo>
                    <a:pt x="409329" y="1030125"/>
                  </a:lnTo>
                  <a:lnTo>
                    <a:pt x="409329" y="1020640"/>
                  </a:lnTo>
                  <a:lnTo>
                    <a:pt x="418796" y="1011155"/>
                  </a:lnTo>
                  <a:lnTo>
                    <a:pt x="428391" y="1011155"/>
                  </a:lnTo>
                  <a:lnTo>
                    <a:pt x="428391" y="992311"/>
                  </a:lnTo>
                  <a:lnTo>
                    <a:pt x="437986" y="992311"/>
                  </a:lnTo>
                  <a:lnTo>
                    <a:pt x="437986" y="973342"/>
                  </a:lnTo>
                  <a:lnTo>
                    <a:pt x="447581" y="963857"/>
                  </a:lnTo>
                  <a:lnTo>
                    <a:pt x="447581" y="954372"/>
                  </a:lnTo>
                  <a:lnTo>
                    <a:pt x="457176" y="954372"/>
                  </a:lnTo>
                  <a:lnTo>
                    <a:pt x="466772" y="944887"/>
                  </a:lnTo>
                  <a:lnTo>
                    <a:pt x="476239" y="935402"/>
                  </a:lnTo>
                  <a:lnTo>
                    <a:pt x="485834" y="925917"/>
                  </a:lnTo>
                  <a:lnTo>
                    <a:pt x="495429" y="925917"/>
                  </a:lnTo>
                  <a:lnTo>
                    <a:pt x="505024" y="916432"/>
                  </a:lnTo>
                  <a:lnTo>
                    <a:pt x="505024" y="906947"/>
                  </a:lnTo>
                  <a:lnTo>
                    <a:pt x="514619" y="897589"/>
                  </a:lnTo>
                  <a:lnTo>
                    <a:pt x="514619" y="888104"/>
                  </a:lnTo>
                  <a:lnTo>
                    <a:pt x="524214" y="878619"/>
                  </a:lnTo>
                  <a:lnTo>
                    <a:pt x="533809" y="869134"/>
                  </a:lnTo>
                  <a:lnTo>
                    <a:pt x="543277" y="869134"/>
                  </a:lnTo>
                  <a:lnTo>
                    <a:pt x="552872" y="869134"/>
                  </a:lnTo>
                  <a:lnTo>
                    <a:pt x="562467" y="859649"/>
                  </a:lnTo>
                  <a:lnTo>
                    <a:pt x="572062" y="859649"/>
                  </a:lnTo>
                  <a:lnTo>
                    <a:pt x="581657" y="859649"/>
                  </a:lnTo>
                  <a:lnTo>
                    <a:pt x="591124" y="850164"/>
                  </a:lnTo>
                  <a:lnTo>
                    <a:pt x="600719" y="850164"/>
                  </a:lnTo>
                  <a:lnTo>
                    <a:pt x="600719" y="840679"/>
                  </a:lnTo>
                  <a:lnTo>
                    <a:pt x="610315" y="840679"/>
                  </a:lnTo>
                  <a:lnTo>
                    <a:pt x="610315" y="831195"/>
                  </a:lnTo>
                  <a:lnTo>
                    <a:pt x="619910" y="831195"/>
                  </a:lnTo>
                  <a:lnTo>
                    <a:pt x="629505" y="831195"/>
                  </a:lnTo>
                  <a:lnTo>
                    <a:pt x="629505" y="821710"/>
                  </a:lnTo>
                  <a:lnTo>
                    <a:pt x="639100" y="802740"/>
                  </a:lnTo>
                  <a:lnTo>
                    <a:pt x="648567" y="802740"/>
                  </a:lnTo>
                  <a:lnTo>
                    <a:pt x="658162" y="802740"/>
                  </a:lnTo>
                  <a:lnTo>
                    <a:pt x="658162" y="793381"/>
                  </a:lnTo>
                  <a:lnTo>
                    <a:pt x="667758" y="793381"/>
                  </a:lnTo>
                  <a:lnTo>
                    <a:pt x="677353" y="793381"/>
                  </a:lnTo>
                  <a:lnTo>
                    <a:pt x="686948" y="783896"/>
                  </a:lnTo>
                  <a:lnTo>
                    <a:pt x="696543" y="783896"/>
                  </a:lnTo>
                  <a:lnTo>
                    <a:pt x="706010" y="783896"/>
                  </a:lnTo>
                  <a:lnTo>
                    <a:pt x="715605" y="783896"/>
                  </a:lnTo>
                  <a:lnTo>
                    <a:pt x="725200" y="783896"/>
                  </a:lnTo>
                  <a:lnTo>
                    <a:pt x="734796" y="783896"/>
                  </a:lnTo>
                  <a:lnTo>
                    <a:pt x="744391" y="783896"/>
                  </a:lnTo>
                  <a:lnTo>
                    <a:pt x="744391" y="764927"/>
                  </a:lnTo>
                  <a:lnTo>
                    <a:pt x="753986" y="764927"/>
                  </a:lnTo>
                  <a:lnTo>
                    <a:pt x="753986" y="755442"/>
                  </a:lnTo>
                  <a:lnTo>
                    <a:pt x="763453" y="745957"/>
                  </a:lnTo>
                  <a:lnTo>
                    <a:pt x="773048" y="726987"/>
                  </a:lnTo>
                  <a:lnTo>
                    <a:pt x="782643" y="726987"/>
                  </a:lnTo>
                  <a:lnTo>
                    <a:pt x="792238" y="726987"/>
                  </a:lnTo>
                  <a:lnTo>
                    <a:pt x="801834" y="717502"/>
                  </a:lnTo>
                  <a:lnTo>
                    <a:pt x="801834" y="708017"/>
                  </a:lnTo>
                  <a:lnTo>
                    <a:pt x="811301" y="708017"/>
                  </a:lnTo>
                  <a:lnTo>
                    <a:pt x="811301" y="698532"/>
                  </a:lnTo>
                  <a:lnTo>
                    <a:pt x="820896" y="698532"/>
                  </a:lnTo>
                  <a:lnTo>
                    <a:pt x="820896" y="689047"/>
                  </a:lnTo>
                  <a:lnTo>
                    <a:pt x="830491" y="689047"/>
                  </a:lnTo>
                  <a:lnTo>
                    <a:pt x="830491" y="679689"/>
                  </a:lnTo>
                  <a:lnTo>
                    <a:pt x="840086" y="679689"/>
                  </a:lnTo>
                  <a:lnTo>
                    <a:pt x="840086" y="660719"/>
                  </a:lnTo>
                  <a:lnTo>
                    <a:pt x="849681" y="651234"/>
                  </a:lnTo>
                  <a:lnTo>
                    <a:pt x="849681" y="641749"/>
                  </a:lnTo>
                  <a:lnTo>
                    <a:pt x="859276" y="641749"/>
                  </a:lnTo>
                  <a:lnTo>
                    <a:pt x="868872" y="641749"/>
                  </a:lnTo>
                  <a:lnTo>
                    <a:pt x="878339" y="641749"/>
                  </a:lnTo>
                  <a:lnTo>
                    <a:pt x="887934" y="632264"/>
                  </a:lnTo>
                  <a:lnTo>
                    <a:pt x="887934" y="622779"/>
                  </a:lnTo>
                  <a:lnTo>
                    <a:pt x="897529" y="613294"/>
                  </a:lnTo>
                  <a:lnTo>
                    <a:pt x="907124" y="613294"/>
                  </a:lnTo>
                  <a:lnTo>
                    <a:pt x="916719" y="603810"/>
                  </a:lnTo>
                  <a:lnTo>
                    <a:pt x="926315" y="584840"/>
                  </a:lnTo>
                  <a:lnTo>
                    <a:pt x="926315" y="565996"/>
                  </a:lnTo>
                  <a:lnTo>
                    <a:pt x="935782" y="565996"/>
                  </a:lnTo>
                  <a:lnTo>
                    <a:pt x="945377" y="565996"/>
                  </a:lnTo>
                  <a:lnTo>
                    <a:pt x="954972" y="565996"/>
                  </a:lnTo>
                  <a:lnTo>
                    <a:pt x="954972" y="547026"/>
                  </a:lnTo>
                  <a:lnTo>
                    <a:pt x="964567" y="537542"/>
                  </a:lnTo>
                  <a:lnTo>
                    <a:pt x="974162" y="528057"/>
                  </a:lnTo>
                  <a:lnTo>
                    <a:pt x="974162" y="509087"/>
                  </a:lnTo>
                  <a:lnTo>
                    <a:pt x="983629" y="509087"/>
                  </a:lnTo>
                  <a:lnTo>
                    <a:pt x="983629" y="499602"/>
                  </a:lnTo>
                  <a:lnTo>
                    <a:pt x="993225" y="499602"/>
                  </a:lnTo>
                  <a:lnTo>
                    <a:pt x="993225" y="480759"/>
                  </a:lnTo>
                  <a:lnTo>
                    <a:pt x="1002820" y="480759"/>
                  </a:lnTo>
                  <a:lnTo>
                    <a:pt x="1002820" y="452304"/>
                  </a:lnTo>
                  <a:lnTo>
                    <a:pt x="1012415" y="442819"/>
                  </a:lnTo>
                  <a:lnTo>
                    <a:pt x="1022010" y="433334"/>
                  </a:lnTo>
                  <a:lnTo>
                    <a:pt x="1031605" y="433334"/>
                  </a:lnTo>
                  <a:lnTo>
                    <a:pt x="1041200" y="414364"/>
                  </a:lnTo>
                  <a:lnTo>
                    <a:pt x="1041200" y="404879"/>
                  </a:lnTo>
                  <a:lnTo>
                    <a:pt x="1050668" y="404879"/>
                  </a:lnTo>
                  <a:lnTo>
                    <a:pt x="1050668" y="395394"/>
                  </a:lnTo>
                  <a:lnTo>
                    <a:pt x="1060263" y="376425"/>
                  </a:lnTo>
                  <a:lnTo>
                    <a:pt x="1069858" y="376425"/>
                  </a:lnTo>
                  <a:lnTo>
                    <a:pt x="1079453" y="357581"/>
                  </a:lnTo>
                  <a:lnTo>
                    <a:pt x="1089048" y="357581"/>
                  </a:lnTo>
                  <a:lnTo>
                    <a:pt x="1089048" y="329126"/>
                  </a:lnTo>
                  <a:lnTo>
                    <a:pt x="1098515" y="329126"/>
                  </a:lnTo>
                  <a:lnTo>
                    <a:pt x="1108110" y="319642"/>
                  </a:lnTo>
                  <a:lnTo>
                    <a:pt x="1117705" y="319642"/>
                  </a:lnTo>
                  <a:lnTo>
                    <a:pt x="1127301" y="319642"/>
                  </a:lnTo>
                  <a:lnTo>
                    <a:pt x="1127301" y="310157"/>
                  </a:lnTo>
                  <a:lnTo>
                    <a:pt x="1136896" y="300672"/>
                  </a:lnTo>
                  <a:lnTo>
                    <a:pt x="1146491" y="300672"/>
                  </a:lnTo>
                  <a:lnTo>
                    <a:pt x="1146491" y="291187"/>
                  </a:lnTo>
                  <a:lnTo>
                    <a:pt x="1155958" y="281828"/>
                  </a:lnTo>
                  <a:lnTo>
                    <a:pt x="1165553" y="281828"/>
                  </a:lnTo>
                  <a:lnTo>
                    <a:pt x="1175148" y="262858"/>
                  </a:lnTo>
                  <a:lnTo>
                    <a:pt x="1175148" y="253374"/>
                  </a:lnTo>
                  <a:lnTo>
                    <a:pt x="1184744" y="234404"/>
                  </a:lnTo>
                  <a:lnTo>
                    <a:pt x="1194339" y="234404"/>
                  </a:lnTo>
                  <a:lnTo>
                    <a:pt x="1194339" y="215434"/>
                  </a:lnTo>
                  <a:lnTo>
                    <a:pt x="1203934" y="215434"/>
                  </a:lnTo>
                  <a:lnTo>
                    <a:pt x="1213401" y="215434"/>
                  </a:lnTo>
                  <a:lnTo>
                    <a:pt x="1222996" y="215434"/>
                  </a:lnTo>
                  <a:lnTo>
                    <a:pt x="1232591" y="215434"/>
                  </a:lnTo>
                  <a:lnTo>
                    <a:pt x="1242186" y="215434"/>
                  </a:lnTo>
                  <a:lnTo>
                    <a:pt x="1251781" y="215434"/>
                  </a:lnTo>
                  <a:lnTo>
                    <a:pt x="1251781" y="205949"/>
                  </a:lnTo>
                  <a:lnTo>
                    <a:pt x="1261377" y="205949"/>
                  </a:lnTo>
                  <a:lnTo>
                    <a:pt x="1270844" y="205949"/>
                  </a:lnTo>
                  <a:lnTo>
                    <a:pt x="1280439" y="205949"/>
                  </a:lnTo>
                  <a:lnTo>
                    <a:pt x="1290034" y="205949"/>
                  </a:lnTo>
                  <a:lnTo>
                    <a:pt x="1299629" y="205949"/>
                  </a:lnTo>
                  <a:lnTo>
                    <a:pt x="1299629" y="186979"/>
                  </a:lnTo>
                  <a:lnTo>
                    <a:pt x="1309224" y="168136"/>
                  </a:lnTo>
                  <a:lnTo>
                    <a:pt x="1309224" y="149166"/>
                  </a:lnTo>
                  <a:lnTo>
                    <a:pt x="1318692" y="130196"/>
                  </a:lnTo>
                  <a:lnTo>
                    <a:pt x="1318692" y="111226"/>
                  </a:lnTo>
                  <a:lnTo>
                    <a:pt x="1328287" y="111226"/>
                  </a:lnTo>
                  <a:lnTo>
                    <a:pt x="1337882" y="111226"/>
                  </a:lnTo>
                  <a:lnTo>
                    <a:pt x="1347477" y="101741"/>
                  </a:lnTo>
                  <a:lnTo>
                    <a:pt x="1347477" y="92257"/>
                  </a:lnTo>
                  <a:lnTo>
                    <a:pt x="1357072" y="92257"/>
                  </a:lnTo>
                  <a:lnTo>
                    <a:pt x="1366667" y="92257"/>
                  </a:lnTo>
                  <a:lnTo>
                    <a:pt x="1366667" y="73287"/>
                  </a:lnTo>
                  <a:lnTo>
                    <a:pt x="1376262" y="73287"/>
                  </a:lnTo>
                  <a:lnTo>
                    <a:pt x="1376262" y="63928"/>
                  </a:lnTo>
                  <a:lnTo>
                    <a:pt x="1385730" y="35474"/>
                  </a:lnTo>
                </a:path>
              </a:pathLst>
            </a:custGeom>
            <a:noFill/>
            <a:ln w="50800" cap="rnd">
              <a:solidFill>
                <a:srgbClr val="8B878B"/>
              </a:solidFill>
              <a:prstDash val="solid"/>
              <a:round/>
            </a:ln>
          </p:spPr>
          <p:txBody>
            <a:bodyPr rtlCol="0" anchor="ctr"/>
            <a:lstStyle/>
            <a:p>
              <a:endParaRPr lang="en-GB"/>
            </a:p>
          </p:txBody>
        </p:sp>
        <p:sp>
          <p:nvSpPr>
            <p:cNvPr id="80" name="Freeform 79">
              <a:extLst>
                <a:ext uri="{FF2B5EF4-FFF2-40B4-BE49-F238E27FC236}">
                  <a16:creationId xmlns:a16="http://schemas.microsoft.com/office/drawing/2014/main" id="{9EA6E97A-424D-394C-B8B7-5A671A69C906}"/>
                </a:ext>
              </a:extLst>
            </p:cNvPr>
            <p:cNvSpPr/>
            <p:nvPr/>
          </p:nvSpPr>
          <p:spPr>
            <a:xfrm>
              <a:off x="9697248" y="1785225"/>
              <a:ext cx="933927" cy="923198"/>
            </a:xfrm>
            <a:custGeom>
              <a:avLst/>
              <a:gdLst>
                <a:gd name="connsiteX0" fmla="*/ 35886 w 933926"/>
                <a:gd name="connsiteY0" fmla="*/ 888104 h 923198"/>
                <a:gd name="connsiteX1" fmla="*/ 45481 w 933926"/>
                <a:gd name="connsiteY1" fmla="*/ 878619 h 923198"/>
                <a:gd name="connsiteX2" fmla="*/ 55076 w 933926"/>
                <a:gd name="connsiteY2" fmla="*/ 878619 h 923198"/>
                <a:gd name="connsiteX3" fmla="*/ 64671 w 933926"/>
                <a:gd name="connsiteY3" fmla="*/ 878619 h 923198"/>
                <a:gd name="connsiteX4" fmla="*/ 74266 w 933926"/>
                <a:gd name="connsiteY4" fmla="*/ 859649 h 923198"/>
                <a:gd name="connsiteX5" fmla="*/ 74266 w 933926"/>
                <a:gd name="connsiteY5" fmla="*/ 850164 h 923198"/>
                <a:gd name="connsiteX6" fmla="*/ 83861 w 933926"/>
                <a:gd name="connsiteY6" fmla="*/ 850164 h 923198"/>
                <a:gd name="connsiteX7" fmla="*/ 93329 w 933926"/>
                <a:gd name="connsiteY7" fmla="*/ 850164 h 923198"/>
                <a:gd name="connsiteX8" fmla="*/ 102924 w 933926"/>
                <a:gd name="connsiteY8" fmla="*/ 850164 h 923198"/>
                <a:gd name="connsiteX9" fmla="*/ 112519 w 933926"/>
                <a:gd name="connsiteY9" fmla="*/ 850164 h 923198"/>
                <a:gd name="connsiteX10" fmla="*/ 122114 w 933926"/>
                <a:gd name="connsiteY10" fmla="*/ 831194 h 923198"/>
                <a:gd name="connsiteX11" fmla="*/ 122114 w 933926"/>
                <a:gd name="connsiteY11" fmla="*/ 812351 h 923198"/>
                <a:gd name="connsiteX12" fmla="*/ 131709 w 933926"/>
                <a:gd name="connsiteY12" fmla="*/ 802866 h 923198"/>
                <a:gd name="connsiteX13" fmla="*/ 141177 w 933926"/>
                <a:gd name="connsiteY13" fmla="*/ 802866 h 923198"/>
                <a:gd name="connsiteX14" fmla="*/ 150772 w 933926"/>
                <a:gd name="connsiteY14" fmla="*/ 802866 h 923198"/>
                <a:gd name="connsiteX15" fmla="*/ 160367 w 933926"/>
                <a:gd name="connsiteY15" fmla="*/ 802866 h 923198"/>
                <a:gd name="connsiteX16" fmla="*/ 169962 w 933926"/>
                <a:gd name="connsiteY16" fmla="*/ 802866 h 923198"/>
                <a:gd name="connsiteX17" fmla="*/ 179557 w 933926"/>
                <a:gd name="connsiteY17" fmla="*/ 802866 h 923198"/>
                <a:gd name="connsiteX18" fmla="*/ 189152 w 933926"/>
                <a:gd name="connsiteY18" fmla="*/ 802866 h 923198"/>
                <a:gd name="connsiteX19" fmla="*/ 198747 w 933926"/>
                <a:gd name="connsiteY19" fmla="*/ 802866 h 923198"/>
                <a:gd name="connsiteX20" fmla="*/ 198747 w 933926"/>
                <a:gd name="connsiteY20" fmla="*/ 783896 h 923198"/>
                <a:gd name="connsiteX21" fmla="*/ 208214 w 933926"/>
                <a:gd name="connsiteY21" fmla="*/ 783896 h 923198"/>
                <a:gd name="connsiteX22" fmla="*/ 208214 w 933926"/>
                <a:gd name="connsiteY22" fmla="*/ 764927 h 923198"/>
                <a:gd name="connsiteX23" fmla="*/ 217810 w 933926"/>
                <a:gd name="connsiteY23" fmla="*/ 764927 h 923198"/>
                <a:gd name="connsiteX24" fmla="*/ 217810 w 933926"/>
                <a:gd name="connsiteY24" fmla="*/ 726987 h 923198"/>
                <a:gd name="connsiteX25" fmla="*/ 227405 w 933926"/>
                <a:gd name="connsiteY25" fmla="*/ 726987 h 923198"/>
                <a:gd name="connsiteX26" fmla="*/ 237000 w 933926"/>
                <a:gd name="connsiteY26" fmla="*/ 726987 h 923198"/>
                <a:gd name="connsiteX27" fmla="*/ 246595 w 933926"/>
                <a:gd name="connsiteY27" fmla="*/ 708144 h 923198"/>
                <a:gd name="connsiteX28" fmla="*/ 246595 w 933926"/>
                <a:gd name="connsiteY28" fmla="*/ 689174 h 923198"/>
                <a:gd name="connsiteX29" fmla="*/ 256190 w 933926"/>
                <a:gd name="connsiteY29" fmla="*/ 689174 h 923198"/>
                <a:gd name="connsiteX30" fmla="*/ 265657 w 933926"/>
                <a:gd name="connsiteY30" fmla="*/ 689174 h 923198"/>
                <a:gd name="connsiteX31" fmla="*/ 265657 w 933926"/>
                <a:gd name="connsiteY31" fmla="*/ 670204 h 923198"/>
                <a:gd name="connsiteX32" fmla="*/ 275253 w 933926"/>
                <a:gd name="connsiteY32" fmla="*/ 670204 h 923198"/>
                <a:gd name="connsiteX33" fmla="*/ 284848 w 933926"/>
                <a:gd name="connsiteY33" fmla="*/ 651234 h 923198"/>
                <a:gd name="connsiteX34" fmla="*/ 284848 w 933926"/>
                <a:gd name="connsiteY34" fmla="*/ 632264 h 923198"/>
                <a:gd name="connsiteX35" fmla="*/ 294443 w 933926"/>
                <a:gd name="connsiteY35" fmla="*/ 632264 h 923198"/>
                <a:gd name="connsiteX36" fmla="*/ 304038 w 933926"/>
                <a:gd name="connsiteY36" fmla="*/ 632264 h 923198"/>
                <a:gd name="connsiteX37" fmla="*/ 313505 w 933926"/>
                <a:gd name="connsiteY37" fmla="*/ 613294 h 923198"/>
                <a:gd name="connsiteX38" fmla="*/ 313505 w 933926"/>
                <a:gd name="connsiteY38" fmla="*/ 594451 h 923198"/>
                <a:gd name="connsiteX39" fmla="*/ 323100 w 933926"/>
                <a:gd name="connsiteY39" fmla="*/ 594451 h 923198"/>
                <a:gd name="connsiteX40" fmla="*/ 332696 w 933926"/>
                <a:gd name="connsiteY40" fmla="*/ 594451 h 923198"/>
                <a:gd name="connsiteX41" fmla="*/ 342291 w 933926"/>
                <a:gd name="connsiteY41" fmla="*/ 575481 h 923198"/>
                <a:gd name="connsiteX42" fmla="*/ 351886 w 933926"/>
                <a:gd name="connsiteY42" fmla="*/ 575481 h 923198"/>
                <a:gd name="connsiteX43" fmla="*/ 361481 w 933926"/>
                <a:gd name="connsiteY43" fmla="*/ 575481 h 923198"/>
                <a:gd name="connsiteX44" fmla="*/ 370948 w 933926"/>
                <a:gd name="connsiteY44" fmla="*/ 575481 h 923198"/>
                <a:gd name="connsiteX45" fmla="*/ 380543 w 933926"/>
                <a:gd name="connsiteY45" fmla="*/ 575481 h 923198"/>
                <a:gd name="connsiteX46" fmla="*/ 380543 w 933926"/>
                <a:gd name="connsiteY46" fmla="*/ 547026 h 923198"/>
                <a:gd name="connsiteX47" fmla="*/ 390138 w 933926"/>
                <a:gd name="connsiteY47" fmla="*/ 547026 h 923198"/>
                <a:gd name="connsiteX48" fmla="*/ 399733 w 933926"/>
                <a:gd name="connsiteY48" fmla="*/ 547026 h 923198"/>
                <a:gd name="connsiteX49" fmla="*/ 409329 w 933926"/>
                <a:gd name="connsiteY49" fmla="*/ 547026 h 923198"/>
                <a:gd name="connsiteX50" fmla="*/ 418924 w 933926"/>
                <a:gd name="connsiteY50" fmla="*/ 547026 h 923198"/>
                <a:gd name="connsiteX51" fmla="*/ 428391 w 933926"/>
                <a:gd name="connsiteY51" fmla="*/ 547026 h 923198"/>
                <a:gd name="connsiteX52" fmla="*/ 437986 w 933926"/>
                <a:gd name="connsiteY52" fmla="*/ 547026 h 923198"/>
                <a:gd name="connsiteX53" fmla="*/ 447581 w 933926"/>
                <a:gd name="connsiteY53" fmla="*/ 547026 h 923198"/>
                <a:gd name="connsiteX54" fmla="*/ 457176 w 933926"/>
                <a:gd name="connsiteY54" fmla="*/ 499728 h 923198"/>
                <a:gd name="connsiteX55" fmla="*/ 466772 w 933926"/>
                <a:gd name="connsiteY55" fmla="*/ 499728 h 923198"/>
                <a:gd name="connsiteX56" fmla="*/ 466772 w 933926"/>
                <a:gd name="connsiteY56" fmla="*/ 471274 h 923198"/>
                <a:gd name="connsiteX57" fmla="*/ 476367 w 933926"/>
                <a:gd name="connsiteY57" fmla="*/ 471274 h 923198"/>
                <a:gd name="connsiteX58" fmla="*/ 485834 w 933926"/>
                <a:gd name="connsiteY58" fmla="*/ 471274 h 923198"/>
                <a:gd name="connsiteX59" fmla="*/ 495429 w 933926"/>
                <a:gd name="connsiteY59" fmla="*/ 471274 h 923198"/>
                <a:gd name="connsiteX60" fmla="*/ 505024 w 933926"/>
                <a:gd name="connsiteY60" fmla="*/ 471274 h 923198"/>
                <a:gd name="connsiteX61" fmla="*/ 514619 w 933926"/>
                <a:gd name="connsiteY61" fmla="*/ 471274 h 923198"/>
                <a:gd name="connsiteX62" fmla="*/ 524214 w 933926"/>
                <a:gd name="connsiteY62" fmla="*/ 471274 h 923198"/>
                <a:gd name="connsiteX63" fmla="*/ 524214 w 933926"/>
                <a:gd name="connsiteY63" fmla="*/ 442819 h 923198"/>
                <a:gd name="connsiteX64" fmla="*/ 533682 w 933926"/>
                <a:gd name="connsiteY64" fmla="*/ 442819 h 923198"/>
                <a:gd name="connsiteX65" fmla="*/ 543277 w 933926"/>
                <a:gd name="connsiteY65" fmla="*/ 414491 h 923198"/>
                <a:gd name="connsiteX66" fmla="*/ 552872 w 933926"/>
                <a:gd name="connsiteY66" fmla="*/ 376551 h 923198"/>
                <a:gd name="connsiteX67" fmla="*/ 562467 w 933926"/>
                <a:gd name="connsiteY67" fmla="*/ 348096 h 923198"/>
                <a:gd name="connsiteX68" fmla="*/ 572062 w 933926"/>
                <a:gd name="connsiteY68" fmla="*/ 348096 h 923198"/>
                <a:gd name="connsiteX69" fmla="*/ 581657 w 933926"/>
                <a:gd name="connsiteY69" fmla="*/ 348096 h 923198"/>
                <a:gd name="connsiteX70" fmla="*/ 591252 w 933926"/>
                <a:gd name="connsiteY70" fmla="*/ 348096 h 923198"/>
                <a:gd name="connsiteX71" fmla="*/ 591252 w 933926"/>
                <a:gd name="connsiteY71" fmla="*/ 310157 h 923198"/>
                <a:gd name="connsiteX72" fmla="*/ 600720 w 933926"/>
                <a:gd name="connsiteY72" fmla="*/ 310157 h 923198"/>
                <a:gd name="connsiteX73" fmla="*/ 610315 w 933926"/>
                <a:gd name="connsiteY73" fmla="*/ 243889 h 923198"/>
                <a:gd name="connsiteX74" fmla="*/ 610315 w 933926"/>
                <a:gd name="connsiteY74" fmla="*/ 206076 h 923198"/>
                <a:gd name="connsiteX75" fmla="*/ 619910 w 933926"/>
                <a:gd name="connsiteY75" fmla="*/ 206076 h 923198"/>
                <a:gd name="connsiteX76" fmla="*/ 629505 w 933926"/>
                <a:gd name="connsiteY76" fmla="*/ 206076 h 923198"/>
                <a:gd name="connsiteX77" fmla="*/ 639100 w 933926"/>
                <a:gd name="connsiteY77" fmla="*/ 206076 h 923198"/>
                <a:gd name="connsiteX78" fmla="*/ 648695 w 933926"/>
                <a:gd name="connsiteY78" fmla="*/ 168136 h 923198"/>
                <a:gd name="connsiteX79" fmla="*/ 658163 w 933926"/>
                <a:gd name="connsiteY79" fmla="*/ 168136 h 923198"/>
                <a:gd name="connsiteX80" fmla="*/ 667758 w 933926"/>
                <a:gd name="connsiteY80" fmla="*/ 168136 h 923198"/>
                <a:gd name="connsiteX81" fmla="*/ 677353 w 933926"/>
                <a:gd name="connsiteY81" fmla="*/ 130196 h 923198"/>
                <a:gd name="connsiteX82" fmla="*/ 686948 w 933926"/>
                <a:gd name="connsiteY82" fmla="*/ 130196 h 923198"/>
                <a:gd name="connsiteX83" fmla="*/ 696543 w 933926"/>
                <a:gd name="connsiteY83" fmla="*/ 130196 h 923198"/>
                <a:gd name="connsiteX84" fmla="*/ 706138 w 933926"/>
                <a:gd name="connsiteY84" fmla="*/ 130196 h 923198"/>
                <a:gd name="connsiteX85" fmla="*/ 715605 w 933926"/>
                <a:gd name="connsiteY85" fmla="*/ 130196 h 923198"/>
                <a:gd name="connsiteX86" fmla="*/ 725200 w 933926"/>
                <a:gd name="connsiteY86" fmla="*/ 130196 h 923198"/>
                <a:gd name="connsiteX87" fmla="*/ 734796 w 933926"/>
                <a:gd name="connsiteY87" fmla="*/ 130196 h 923198"/>
                <a:gd name="connsiteX88" fmla="*/ 744391 w 933926"/>
                <a:gd name="connsiteY88" fmla="*/ 82898 h 923198"/>
                <a:gd name="connsiteX89" fmla="*/ 753986 w 933926"/>
                <a:gd name="connsiteY89" fmla="*/ 82898 h 923198"/>
                <a:gd name="connsiteX90" fmla="*/ 763453 w 933926"/>
                <a:gd name="connsiteY90" fmla="*/ 82898 h 923198"/>
                <a:gd name="connsiteX91" fmla="*/ 773048 w 933926"/>
                <a:gd name="connsiteY91" fmla="*/ 82898 h 923198"/>
                <a:gd name="connsiteX92" fmla="*/ 782643 w 933926"/>
                <a:gd name="connsiteY92" fmla="*/ 82898 h 923198"/>
                <a:gd name="connsiteX93" fmla="*/ 792238 w 933926"/>
                <a:gd name="connsiteY93" fmla="*/ 82898 h 923198"/>
                <a:gd name="connsiteX94" fmla="*/ 801834 w 933926"/>
                <a:gd name="connsiteY94" fmla="*/ 82898 h 923198"/>
                <a:gd name="connsiteX95" fmla="*/ 811429 w 933926"/>
                <a:gd name="connsiteY95" fmla="*/ 82898 h 923198"/>
                <a:gd name="connsiteX96" fmla="*/ 820896 w 933926"/>
                <a:gd name="connsiteY96" fmla="*/ 82898 h 923198"/>
                <a:gd name="connsiteX97" fmla="*/ 830491 w 933926"/>
                <a:gd name="connsiteY97" fmla="*/ 82898 h 923198"/>
                <a:gd name="connsiteX98" fmla="*/ 840086 w 933926"/>
                <a:gd name="connsiteY98" fmla="*/ 82898 h 923198"/>
                <a:gd name="connsiteX99" fmla="*/ 849682 w 933926"/>
                <a:gd name="connsiteY99" fmla="*/ 35474 h 923198"/>
                <a:gd name="connsiteX100" fmla="*/ 859277 w 933926"/>
                <a:gd name="connsiteY100" fmla="*/ 35474 h 923198"/>
                <a:gd name="connsiteX101" fmla="*/ 868872 w 933926"/>
                <a:gd name="connsiteY101" fmla="*/ 35474 h 923198"/>
                <a:gd name="connsiteX102" fmla="*/ 878339 w 933926"/>
                <a:gd name="connsiteY102" fmla="*/ 35474 h 923198"/>
                <a:gd name="connsiteX103" fmla="*/ 887934 w 933926"/>
                <a:gd name="connsiteY103" fmla="*/ 35474 h 923198"/>
                <a:gd name="connsiteX104" fmla="*/ 897529 w 933926"/>
                <a:gd name="connsiteY104" fmla="*/ 35474 h 923198"/>
                <a:gd name="connsiteX105" fmla="*/ 907124 w 933926"/>
                <a:gd name="connsiteY105" fmla="*/ 35474 h 92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933926" h="923198">
                  <a:moveTo>
                    <a:pt x="35886" y="888104"/>
                  </a:moveTo>
                  <a:lnTo>
                    <a:pt x="45481" y="878619"/>
                  </a:lnTo>
                  <a:lnTo>
                    <a:pt x="55076" y="878619"/>
                  </a:lnTo>
                  <a:lnTo>
                    <a:pt x="64671" y="878619"/>
                  </a:lnTo>
                  <a:lnTo>
                    <a:pt x="74266" y="859649"/>
                  </a:lnTo>
                  <a:lnTo>
                    <a:pt x="74266" y="850164"/>
                  </a:lnTo>
                  <a:lnTo>
                    <a:pt x="83861" y="850164"/>
                  </a:lnTo>
                  <a:lnTo>
                    <a:pt x="93329" y="850164"/>
                  </a:lnTo>
                  <a:lnTo>
                    <a:pt x="102924" y="850164"/>
                  </a:lnTo>
                  <a:lnTo>
                    <a:pt x="112519" y="850164"/>
                  </a:lnTo>
                  <a:lnTo>
                    <a:pt x="122114" y="831194"/>
                  </a:lnTo>
                  <a:lnTo>
                    <a:pt x="122114" y="812351"/>
                  </a:lnTo>
                  <a:lnTo>
                    <a:pt x="131709" y="802866"/>
                  </a:lnTo>
                  <a:lnTo>
                    <a:pt x="141177" y="802866"/>
                  </a:lnTo>
                  <a:lnTo>
                    <a:pt x="150772" y="802866"/>
                  </a:lnTo>
                  <a:lnTo>
                    <a:pt x="160367" y="802866"/>
                  </a:lnTo>
                  <a:lnTo>
                    <a:pt x="169962" y="802866"/>
                  </a:lnTo>
                  <a:lnTo>
                    <a:pt x="179557" y="802866"/>
                  </a:lnTo>
                  <a:lnTo>
                    <a:pt x="189152" y="802866"/>
                  </a:lnTo>
                  <a:lnTo>
                    <a:pt x="198747" y="802866"/>
                  </a:lnTo>
                  <a:lnTo>
                    <a:pt x="198747" y="783896"/>
                  </a:lnTo>
                  <a:lnTo>
                    <a:pt x="208214" y="783896"/>
                  </a:lnTo>
                  <a:lnTo>
                    <a:pt x="208214" y="764927"/>
                  </a:lnTo>
                  <a:lnTo>
                    <a:pt x="217810" y="764927"/>
                  </a:lnTo>
                  <a:lnTo>
                    <a:pt x="217810" y="726987"/>
                  </a:lnTo>
                  <a:lnTo>
                    <a:pt x="227405" y="726987"/>
                  </a:lnTo>
                  <a:lnTo>
                    <a:pt x="237000" y="726987"/>
                  </a:lnTo>
                  <a:lnTo>
                    <a:pt x="246595" y="708144"/>
                  </a:lnTo>
                  <a:lnTo>
                    <a:pt x="246595" y="689174"/>
                  </a:lnTo>
                  <a:lnTo>
                    <a:pt x="256190" y="689174"/>
                  </a:lnTo>
                  <a:lnTo>
                    <a:pt x="265657" y="689174"/>
                  </a:lnTo>
                  <a:lnTo>
                    <a:pt x="265657" y="670204"/>
                  </a:lnTo>
                  <a:lnTo>
                    <a:pt x="275253" y="670204"/>
                  </a:lnTo>
                  <a:lnTo>
                    <a:pt x="284848" y="651234"/>
                  </a:lnTo>
                  <a:lnTo>
                    <a:pt x="284848" y="632264"/>
                  </a:lnTo>
                  <a:lnTo>
                    <a:pt x="294443" y="632264"/>
                  </a:lnTo>
                  <a:lnTo>
                    <a:pt x="304038" y="632264"/>
                  </a:lnTo>
                  <a:lnTo>
                    <a:pt x="313505" y="613294"/>
                  </a:lnTo>
                  <a:lnTo>
                    <a:pt x="313505" y="594451"/>
                  </a:lnTo>
                  <a:lnTo>
                    <a:pt x="323100" y="594451"/>
                  </a:lnTo>
                  <a:lnTo>
                    <a:pt x="332696" y="594451"/>
                  </a:lnTo>
                  <a:lnTo>
                    <a:pt x="342291" y="575481"/>
                  </a:lnTo>
                  <a:lnTo>
                    <a:pt x="351886" y="575481"/>
                  </a:lnTo>
                  <a:lnTo>
                    <a:pt x="361481" y="575481"/>
                  </a:lnTo>
                  <a:lnTo>
                    <a:pt x="370948" y="575481"/>
                  </a:lnTo>
                  <a:lnTo>
                    <a:pt x="380543" y="575481"/>
                  </a:lnTo>
                  <a:lnTo>
                    <a:pt x="380543" y="547026"/>
                  </a:lnTo>
                  <a:lnTo>
                    <a:pt x="390138" y="547026"/>
                  </a:lnTo>
                  <a:lnTo>
                    <a:pt x="399733" y="547026"/>
                  </a:lnTo>
                  <a:lnTo>
                    <a:pt x="409329" y="547026"/>
                  </a:lnTo>
                  <a:lnTo>
                    <a:pt x="418924" y="547026"/>
                  </a:lnTo>
                  <a:lnTo>
                    <a:pt x="428391" y="547026"/>
                  </a:lnTo>
                  <a:lnTo>
                    <a:pt x="437986" y="547026"/>
                  </a:lnTo>
                  <a:lnTo>
                    <a:pt x="447581" y="547026"/>
                  </a:lnTo>
                  <a:lnTo>
                    <a:pt x="457176" y="499728"/>
                  </a:lnTo>
                  <a:lnTo>
                    <a:pt x="466772" y="499728"/>
                  </a:lnTo>
                  <a:lnTo>
                    <a:pt x="466772" y="471274"/>
                  </a:lnTo>
                  <a:lnTo>
                    <a:pt x="476367" y="471274"/>
                  </a:lnTo>
                  <a:lnTo>
                    <a:pt x="485834" y="471274"/>
                  </a:lnTo>
                  <a:lnTo>
                    <a:pt x="495429" y="471274"/>
                  </a:lnTo>
                  <a:lnTo>
                    <a:pt x="505024" y="471274"/>
                  </a:lnTo>
                  <a:lnTo>
                    <a:pt x="514619" y="471274"/>
                  </a:lnTo>
                  <a:lnTo>
                    <a:pt x="524214" y="471274"/>
                  </a:lnTo>
                  <a:lnTo>
                    <a:pt x="524214" y="442819"/>
                  </a:lnTo>
                  <a:lnTo>
                    <a:pt x="533682" y="442819"/>
                  </a:lnTo>
                  <a:lnTo>
                    <a:pt x="543277" y="414491"/>
                  </a:lnTo>
                  <a:lnTo>
                    <a:pt x="552872" y="376551"/>
                  </a:lnTo>
                  <a:lnTo>
                    <a:pt x="562467" y="348096"/>
                  </a:lnTo>
                  <a:lnTo>
                    <a:pt x="572062" y="348096"/>
                  </a:lnTo>
                  <a:lnTo>
                    <a:pt x="581657" y="348096"/>
                  </a:lnTo>
                  <a:lnTo>
                    <a:pt x="591252" y="348096"/>
                  </a:lnTo>
                  <a:lnTo>
                    <a:pt x="591252" y="310157"/>
                  </a:lnTo>
                  <a:lnTo>
                    <a:pt x="600720" y="310157"/>
                  </a:lnTo>
                  <a:lnTo>
                    <a:pt x="610315" y="243889"/>
                  </a:lnTo>
                  <a:lnTo>
                    <a:pt x="610315" y="206076"/>
                  </a:lnTo>
                  <a:lnTo>
                    <a:pt x="619910" y="206076"/>
                  </a:lnTo>
                  <a:lnTo>
                    <a:pt x="629505" y="206076"/>
                  </a:lnTo>
                  <a:lnTo>
                    <a:pt x="639100" y="206076"/>
                  </a:lnTo>
                  <a:lnTo>
                    <a:pt x="648695" y="168136"/>
                  </a:lnTo>
                  <a:lnTo>
                    <a:pt x="658163" y="168136"/>
                  </a:lnTo>
                  <a:lnTo>
                    <a:pt x="667758" y="168136"/>
                  </a:lnTo>
                  <a:lnTo>
                    <a:pt x="677353" y="130196"/>
                  </a:lnTo>
                  <a:lnTo>
                    <a:pt x="686948" y="130196"/>
                  </a:lnTo>
                  <a:lnTo>
                    <a:pt x="696543" y="130196"/>
                  </a:lnTo>
                  <a:lnTo>
                    <a:pt x="706138" y="130196"/>
                  </a:lnTo>
                  <a:lnTo>
                    <a:pt x="715605" y="130196"/>
                  </a:lnTo>
                  <a:lnTo>
                    <a:pt x="725200" y="130196"/>
                  </a:lnTo>
                  <a:lnTo>
                    <a:pt x="734796" y="130196"/>
                  </a:lnTo>
                  <a:lnTo>
                    <a:pt x="744391" y="82898"/>
                  </a:lnTo>
                  <a:lnTo>
                    <a:pt x="753986" y="82898"/>
                  </a:lnTo>
                  <a:lnTo>
                    <a:pt x="763453" y="82898"/>
                  </a:lnTo>
                  <a:lnTo>
                    <a:pt x="773048" y="82898"/>
                  </a:lnTo>
                  <a:lnTo>
                    <a:pt x="782643" y="82898"/>
                  </a:lnTo>
                  <a:lnTo>
                    <a:pt x="792238" y="82898"/>
                  </a:lnTo>
                  <a:lnTo>
                    <a:pt x="801834" y="82898"/>
                  </a:lnTo>
                  <a:lnTo>
                    <a:pt x="811429" y="82898"/>
                  </a:lnTo>
                  <a:lnTo>
                    <a:pt x="820896" y="82898"/>
                  </a:lnTo>
                  <a:lnTo>
                    <a:pt x="830491" y="82898"/>
                  </a:lnTo>
                  <a:lnTo>
                    <a:pt x="840086" y="82898"/>
                  </a:lnTo>
                  <a:lnTo>
                    <a:pt x="849682" y="35474"/>
                  </a:lnTo>
                  <a:lnTo>
                    <a:pt x="859277" y="35474"/>
                  </a:lnTo>
                  <a:lnTo>
                    <a:pt x="868872" y="35474"/>
                  </a:lnTo>
                  <a:lnTo>
                    <a:pt x="878339" y="35474"/>
                  </a:lnTo>
                  <a:lnTo>
                    <a:pt x="887934" y="35474"/>
                  </a:lnTo>
                  <a:lnTo>
                    <a:pt x="897529" y="35474"/>
                  </a:lnTo>
                  <a:lnTo>
                    <a:pt x="907124" y="35474"/>
                  </a:lnTo>
                </a:path>
              </a:pathLst>
            </a:custGeom>
            <a:noFill/>
            <a:ln w="50800" cap="rnd">
              <a:solidFill>
                <a:srgbClr val="8B878B"/>
              </a:solidFill>
              <a:prstDash val="solid"/>
              <a:round/>
            </a:ln>
          </p:spPr>
          <p:txBody>
            <a:bodyPr rtlCol="0" anchor="ctr"/>
            <a:lstStyle/>
            <a:p>
              <a:endParaRPr lang="en-GB"/>
            </a:p>
          </p:txBody>
        </p:sp>
      </p:grpSp>
      <p:grpSp>
        <p:nvGrpSpPr>
          <p:cNvPr id="87" name="Group 86">
            <a:extLst>
              <a:ext uri="{FF2B5EF4-FFF2-40B4-BE49-F238E27FC236}">
                <a16:creationId xmlns:a16="http://schemas.microsoft.com/office/drawing/2014/main" id="{10714D2D-C579-EB4A-8FAB-62A88F9C6C72}"/>
              </a:ext>
            </a:extLst>
          </p:cNvPr>
          <p:cNvGrpSpPr/>
          <p:nvPr/>
        </p:nvGrpSpPr>
        <p:grpSpPr>
          <a:xfrm>
            <a:off x="7055003" y="1463041"/>
            <a:ext cx="4135360" cy="4090982"/>
            <a:chOff x="7055003" y="1463041"/>
            <a:chExt cx="4135360" cy="4090982"/>
          </a:xfrm>
        </p:grpSpPr>
        <p:grpSp>
          <p:nvGrpSpPr>
            <p:cNvPr id="86" name="Group 85">
              <a:extLst>
                <a:ext uri="{FF2B5EF4-FFF2-40B4-BE49-F238E27FC236}">
                  <a16:creationId xmlns:a16="http://schemas.microsoft.com/office/drawing/2014/main" id="{31E3CB8A-3746-DD48-A2BF-F3962A7F457E}"/>
                </a:ext>
              </a:extLst>
            </p:cNvPr>
            <p:cNvGrpSpPr/>
            <p:nvPr/>
          </p:nvGrpSpPr>
          <p:grpSpPr>
            <a:xfrm>
              <a:off x="7055003" y="2637856"/>
              <a:ext cx="3578602" cy="2916167"/>
              <a:chOff x="7055003" y="2637856"/>
              <a:chExt cx="3578602" cy="2916167"/>
            </a:xfrm>
          </p:grpSpPr>
          <p:sp>
            <p:nvSpPr>
              <p:cNvPr id="81" name="Freeform 80">
                <a:extLst>
                  <a:ext uri="{FF2B5EF4-FFF2-40B4-BE49-F238E27FC236}">
                    <a16:creationId xmlns:a16="http://schemas.microsoft.com/office/drawing/2014/main" id="{F255F854-6750-2A46-BDF5-EA878B85D801}"/>
                  </a:ext>
                </a:extLst>
              </p:cNvPr>
              <p:cNvSpPr/>
              <p:nvPr/>
            </p:nvSpPr>
            <p:spPr>
              <a:xfrm>
                <a:off x="7055003" y="4276722"/>
                <a:ext cx="1458461" cy="1277301"/>
              </a:xfrm>
              <a:custGeom>
                <a:avLst/>
                <a:gdLst>
                  <a:gd name="connsiteX0" fmla="*/ 35886 w 1458460"/>
                  <a:gd name="connsiteY0" fmla="*/ 1248151 h 1277301"/>
                  <a:gd name="connsiteX1" fmla="*/ 35886 w 1458460"/>
                  <a:gd name="connsiteY1" fmla="*/ 1229181 h 1277301"/>
                  <a:gd name="connsiteX2" fmla="*/ 45481 w 1458460"/>
                  <a:gd name="connsiteY2" fmla="*/ 1229181 h 1277301"/>
                  <a:gd name="connsiteX3" fmla="*/ 45481 w 1458460"/>
                  <a:gd name="connsiteY3" fmla="*/ 1219696 h 1277301"/>
                  <a:gd name="connsiteX4" fmla="*/ 55076 w 1458460"/>
                  <a:gd name="connsiteY4" fmla="*/ 1219696 h 1277301"/>
                  <a:gd name="connsiteX5" fmla="*/ 55076 w 1458460"/>
                  <a:gd name="connsiteY5" fmla="*/ 1210211 h 1277301"/>
                  <a:gd name="connsiteX6" fmla="*/ 64671 w 1458460"/>
                  <a:gd name="connsiteY6" fmla="*/ 1200726 h 1277301"/>
                  <a:gd name="connsiteX7" fmla="*/ 74266 w 1458460"/>
                  <a:gd name="connsiteY7" fmla="*/ 1191242 h 1277301"/>
                  <a:gd name="connsiteX8" fmla="*/ 83734 w 1458460"/>
                  <a:gd name="connsiteY8" fmla="*/ 1181757 h 1277301"/>
                  <a:gd name="connsiteX9" fmla="*/ 93329 w 1458460"/>
                  <a:gd name="connsiteY9" fmla="*/ 1181757 h 1277301"/>
                  <a:gd name="connsiteX10" fmla="*/ 93329 w 1458460"/>
                  <a:gd name="connsiteY10" fmla="*/ 1172272 h 1277301"/>
                  <a:gd name="connsiteX11" fmla="*/ 102924 w 1458460"/>
                  <a:gd name="connsiteY11" fmla="*/ 1172272 h 1277301"/>
                  <a:gd name="connsiteX12" fmla="*/ 112519 w 1458460"/>
                  <a:gd name="connsiteY12" fmla="*/ 1162787 h 1277301"/>
                  <a:gd name="connsiteX13" fmla="*/ 122114 w 1458460"/>
                  <a:gd name="connsiteY13" fmla="*/ 1162787 h 1277301"/>
                  <a:gd name="connsiteX14" fmla="*/ 131709 w 1458460"/>
                  <a:gd name="connsiteY14" fmla="*/ 1153302 h 1277301"/>
                  <a:gd name="connsiteX15" fmla="*/ 131709 w 1458460"/>
                  <a:gd name="connsiteY15" fmla="*/ 1143944 h 1277301"/>
                  <a:gd name="connsiteX16" fmla="*/ 141176 w 1458460"/>
                  <a:gd name="connsiteY16" fmla="*/ 1143944 h 1277301"/>
                  <a:gd name="connsiteX17" fmla="*/ 150772 w 1458460"/>
                  <a:gd name="connsiteY17" fmla="*/ 1134459 h 1277301"/>
                  <a:gd name="connsiteX18" fmla="*/ 160367 w 1458460"/>
                  <a:gd name="connsiteY18" fmla="*/ 1134459 h 1277301"/>
                  <a:gd name="connsiteX19" fmla="*/ 160367 w 1458460"/>
                  <a:gd name="connsiteY19" fmla="*/ 1115489 h 1277301"/>
                  <a:gd name="connsiteX20" fmla="*/ 169962 w 1458460"/>
                  <a:gd name="connsiteY20" fmla="*/ 1115489 h 1277301"/>
                  <a:gd name="connsiteX21" fmla="*/ 169962 w 1458460"/>
                  <a:gd name="connsiteY21" fmla="*/ 1106004 h 1277301"/>
                  <a:gd name="connsiteX22" fmla="*/ 179557 w 1458460"/>
                  <a:gd name="connsiteY22" fmla="*/ 1096519 h 1277301"/>
                  <a:gd name="connsiteX23" fmla="*/ 189152 w 1458460"/>
                  <a:gd name="connsiteY23" fmla="*/ 1096519 h 1277301"/>
                  <a:gd name="connsiteX24" fmla="*/ 198619 w 1458460"/>
                  <a:gd name="connsiteY24" fmla="*/ 1087034 h 1277301"/>
                  <a:gd name="connsiteX25" fmla="*/ 208214 w 1458460"/>
                  <a:gd name="connsiteY25" fmla="*/ 1077549 h 1277301"/>
                  <a:gd name="connsiteX26" fmla="*/ 208214 w 1458460"/>
                  <a:gd name="connsiteY26" fmla="*/ 1068064 h 1277301"/>
                  <a:gd name="connsiteX27" fmla="*/ 217810 w 1458460"/>
                  <a:gd name="connsiteY27" fmla="*/ 1068064 h 1277301"/>
                  <a:gd name="connsiteX28" fmla="*/ 227405 w 1458460"/>
                  <a:gd name="connsiteY28" fmla="*/ 1058579 h 1277301"/>
                  <a:gd name="connsiteX29" fmla="*/ 237000 w 1458460"/>
                  <a:gd name="connsiteY29" fmla="*/ 1039736 h 1277301"/>
                  <a:gd name="connsiteX30" fmla="*/ 237000 w 1458460"/>
                  <a:gd name="connsiteY30" fmla="*/ 1030251 h 1277301"/>
                  <a:gd name="connsiteX31" fmla="*/ 246467 w 1458460"/>
                  <a:gd name="connsiteY31" fmla="*/ 1030251 h 1277301"/>
                  <a:gd name="connsiteX32" fmla="*/ 246467 w 1458460"/>
                  <a:gd name="connsiteY32" fmla="*/ 1020766 h 1277301"/>
                  <a:gd name="connsiteX33" fmla="*/ 256062 w 1458460"/>
                  <a:gd name="connsiteY33" fmla="*/ 1020766 h 1277301"/>
                  <a:gd name="connsiteX34" fmla="*/ 265657 w 1458460"/>
                  <a:gd name="connsiteY34" fmla="*/ 1020766 h 1277301"/>
                  <a:gd name="connsiteX35" fmla="*/ 265657 w 1458460"/>
                  <a:gd name="connsiteY35" fmla="*/ 1011281 h 1277301"/>
                  <a:gd name="connsiteX36" fmla="*/ 275252 w 1458460"/>
                  <a:gd name="connsiteY36" fmla="*/ 1011281 h 1277301"/>
                  <a:gd name="connsiteX37" fmla="*/ 284848 w 1458460"/>
                  <a:gd name="connsiteY37" fmla="*/ 1011281 h 1277301"/>
                  <a:gd name="connsiteX38" fmla="*/ 294443 w 1458460"/>
                  <a:gd name="connsiteY38" fmla="*/ 1001796 h 1277301"/>
                  <a:gd name="connsiteX39" fmla="*/ 294443 w 1458460"/>
                  <a:gd name="connsiteY39" fmla="*/ 992312 h 1277301"/>
                  <a:gd name="connsiteX40" fmla="*/ 303910 w 1458460"/>
                  <a:gd name="connsiteY40" fmla="*/ 973342 h 1277301"/>
                  <a:gd name="connsiteX41" fmla="*/ 313505 w 1458460"/>
                  <a:gd name="connsiteY41" fmla="*/ 973342 h 1277301"/>
                  <a:gd name="connsiteX42" fmla="*/ 313505 w 1458460"/>
                  <a:gd name="connsiteY42" fmla="*/ 963857 h 1277301"/>
                  <a:gd name="connsiteX43" fmla="*/ 323100 w 1458460"/>
                  <a:gd name="connsiteY43" fmla="*/ 963857 h 1277301"/>
                  <a:gd name="connsiteX44" fmla="*/ 332695 w 1458460"/>
                  <a:gd name="connsiteY44" fmla="*/ 963857 h 1277301"/>
                  <a:gd name="connsiteX45" fmla="*/ 332695 w 1458460"/>
                  <a:gd name="connsiteY45" fmla="*/ 954498 h 1277301"/>
                  <a:gd name="connsiteX46" fmla="*/ 342290 w 1458460"/>
                  <a:gd name="connsiteY46" fmla="*/ 954498 h 1277301"/>
                  <a:gd name="connsiteX47" fmla="*/ 342290 w 1458460"/>
                  <a:gd name="connsiteY47" fmla="*/ 945013 h 1277301"/>
                  <a:gd name="connsiteX48" fmla="*/ 351886 w 1458460"/>
                  <a:gd name="connsiteY48" fmla="*/ 945013 h 1277301"/>
                  <a:gd name="connsiteX49" fmla="*/ 361353 w 1458460"/>
                  <a:gd name="connsiteY49" fmla="*/ 935528 h 1277301"/>
                  <a:gd name="connsiteX50" fmla="*/ 361353 w 1458460"/>
                  <a:gd name="connsiteY50" fmla="*/ 926043 h 1277301"/>
                  <a:gd name="connsiteX51" fmla="*/ 370948 w 1458460"/>
                  <a:gd name="connsiteY51" fmla="*/ 916558 h 1277301"/>
                  <a:gd name="connsiteX52" fmla="*/ 380543 w 1458460"/>
                  <a:gd name="connsiteY52" fmla="*/ 916558 h 1277301"/>
                  <a:gd name="connsiteX53" fmla="*/ 390138 w 1458460"/>
                  <a:gd name="connsiteY53" fmla="*/ 907074 h 1277301"/>
                  <a:gd name="connsiteX54" fmla="*/ 399733 w 1458460"/>
                  <a:gd name="connsiteY54" fmla="*/ 907074 h 1277301"/>
                  <a:gd name="connsiteX55" fmla="*/ 399733 w 1458460"/>
                  <a:gd name="connsiteY55" fmla="*/ 897589 h 1277301"/>
                  <a:gd name="connsiteX56" fmla="*/ 409329 w 1458460"/>
                  <a:gd name="connsiteY56" fmla="*/ 897589 h 1277301"/>
                  <a:gd name="connsiteX57" fmla="*/ 418796 w 1458460"/>
                  <a:gd name="connsiteY57" fmla="*/ 888104 h 1277301"/>
                  <a:gd name="connsiteX58" fmla="*/ 428391 w 1458460"/>
                  <a:gd name="connsiteY58" fmla="*/ 878619 h 1277301"/>
                  <a:gd name="connsiteX59" fmla="*/ 437986 w 1458460"/>
                  <a:gd name="connsiteY59" fmla="*/ 869134 h 1277301"/>
                  <a:gd name="connsiteX60" fmla="*/ 447581 w 1458460"/>
                  <a:gd name="connsiteY60" fmla="*/ 869134 h 1277301"/>
                  <a:gd name="connsiteX61" fmla="*/ 457176 w 1458460"/>
                  <a:gd name="connsiteY61" fmla="*/ 859649 h 1277301"/>
                  <a:gd name="connsiteX62" fmla="*/ 466771 w 1458460"/>
                  <a:gd name="connsiteY62" fmla="*/ 840806 h 1277301"/>
                  <a:gd name="connsiteX63" fmla="*/ 476239 w 1458460"/>
                  <a:gd name="connsiteY63" fmla="*/ 840806 h 1277301"/>
                  <a:gd name="connsiteX64" fmla="*/ 485834 w 1458460"/>
                  <a:gd name="connsiteY64" fmla="*/ 831321 h 1277301"/>
                  <a:gd name="connsiteX65" fmla="*/ 485834 w 1458460"/>
                  <a:gd name="connsiteY65" fmla="*/ 821836 h 1277301"/>
                  <a:gd name="connsiteX66" fmla="*/ 495429 w 1458460"/>
                  <a:gd name="connsiteY66" fmla="*/ 821836 h 1277301"/>
                  <a:gd name="connsiteX67" fmla="*/ 505024 w 1458460"/>
                  <a:gd name="connsiteY67" fmla="*/ 812351 h 1277301"/>
                  <a:gd name="connsiteX68" fmla="*/ 505024 w 1458460"/>
                  <a:gd name="connsiteY68" fmla="*/ 802866 h 1277301"/>
                  <a:gd name="connsiteX69" fmla="*/ 514619 w 1458460"/>
                  <a:gd name="connsiteY69" fmla="*/ 802866 h 1277301"/>
                  <a:gd name="connsiteX70" fmla="*/ 524086 w 1458460"/>
                  <a:gd name="connsiteY70" fmla="*/ 793381 h 1277301"/>
                  <a:gd name="connsiteX71" fmla="*/ 533681 w 1458460"/>
                  <a:gd name="connsiteY71" fmla="*/ 793381 h 1277301"/>
                  <a:gd name="connsiteX72" fmla="*/ 543277 w 1458460"/>
                  <a:gd name="connsiteY72" fmla="*/ 783896 h 1277301"/>
                  <a:gd name="connsiteX73" fmla="*/ 552872 w 1458460"/>
                  <a:gd name="connsiteY73" fmla="*/ 783896 h 1277301"/>
                  <a:gd name="connsiteX74" fmla="*/ 562467 w 1458460"/>
                  <a:gd name="connsiteY74" fmla="*/ 774411 h 1277301"/>
                  <a:gd name="connsiteX75" fmla="*/ 562467 w 1458460"/>
                  <a:gd name="connsiteY75" fmla="*/ 764926 h 1277301"/>
                  <a:gd name="connsiteX76" fmla="*/ 572062 w 1458460"/>
                  <a:gd name="connsiteY76" fmla="*/ 764926 h 1277301"/>
                  <a:gd name="connsiteX77" fmla="*/ 581529 w 1458460"/>
                  <a:gd name="connsiteY77" fmla="*/ 764926 h 1277301"/>
                  <a:gd name="connsiteX78" fmla="*/ 581529 w 1458460"/>
                  <a:gd name="connsiteY78" fmla="*/ 745957 h 1277301"/>
                  <a:gd name="connsiteX79" fmla="*/ 591124 w 1458460"/>
                  <a:gd name="connsiteY79" fmla="*/ 736598 h 1277301"/>
                  <a:gd name="connsiteX80" fmla="*/ 591124 w 1458460"/>
                  <a:gd name="connsiteY80" fmla="*/ 727113 h 1277301"/>
                  <a:gd name="connsiteX81" fmla="*/ 600720 w 1458460"/>
                  <a:gd name="connsiteY81" fmla="*/ 727113 h 1277301"/>
                  <a:gd name="connsiteX82" fmla="*/ 610315 w 1458460"/>
                  <a:gd name="connsiteY82" fmla="*/ 727113 h 1277301"/>
                  <a:gd name="connsiteX83" fmla="*/ 610315 w 1458460"/>
                  <a:gd name="connsiteY83" fmla="*/ 717628 h 1277301"/>
                  <a:gd name="connsiteX84" fmla="*/ 619910 w 1458460"/>
                  <a:gd name="connsiteY84" fmla="*/ 717628 h 1277301"/>
                  <a:gd name="connsiteX85" fmla="*/ 629505 w 1458460"/>
                  <a:gd name="connsiteY85" fmla="*/ 708144 h 1277301"/>
                  <a:gd name="connsiteX86" fmla="*/ 639100 w 1458460"/>
                  <a:gd name="connsiteY86" fmla="*/ 698659 h 1277301"/>
                  <a:gd name="connsiteX87" fmla="*/ 648567 w 1458460"/>
                  <a:gd name="connsiteY87" fmla="*/ 698659 h 1277301"/>
                  <a:gd name="connsiteX88" fmla="*/ 648567 w 1458460"/>
                  <a:gd name="connsiteY88" fmla="*/ 689174 h 1277301"/>
                  <a:gd name="connsiteX89" fmla="*/ 658162 w 1458460"/>
                  <a:gd name="connsiteY89" fmla="*/ 679689 h 1277301"/>
                  <a:gd name="connsiteX90" fmla="*/ 667758 w 1458460"/>
                  <a:gd name="connsiteY90" fmla="*/ 679689 h 1277301"/>
                  <a:gd name="connsiteX91" fmla="*/ 667758 w 1458460"/>
                  <a:gd name="connsiteY91" fmla="*/ 670330 h 1277301"/>
                  <a:gd name="connsiteX92" fmla="*/ 677353 w 1458460"/>
                  <a:gd name="connsiteY92" fmla="*/ 670330 h 1277301"/>
                  <a:gd name="connsiteX93" fmla="*/ 686948 w 1458460"/>
                  <a:gd name="connsiteY93" fmla="*/ 670330 h 1277301"/>
                  <a:gd name="connsiteX94" fmla="*/ 696543 w 1458460"/>
                  <a:gd name="connsiteY94" fmla="*/ 670330 h 1277301"/>
                  <a:gd name="connsiteX95" fmla="*/ 696543 w 1458460"/>
                  <a:gd name="connsiteY95" fmla="*/ 651360 h 1277301"/>
                  <a:gd name="connsiteX96" fmla="*/ 706010 w 1458460"/>
                  <a:gd name="connsiteY96" fmla="*/ 651360 h 1277301"/>
                  <a:gd name="connsiteX97" fmla="*/ 715605 w 1458460"/>
                  <a:gd name="connsiteY97" fmla="*/ 651360 h 1277301"/>
                  <a:gd name="connsiteX98" fmla="*/ 725200 w 1458460"/>
                  <a:gd name="connsiteY98" fmla="*/ 641876 h 1277301"/>
                  <a:gd name="connsiteX99" fmla="*/ 734796 w 1458460"/>
                  <a:gd name="connsiteY99" fmla="*/ 632391 h 1277301"/>
                  <a:gd name="connsiteX100" fmla="*/ 744391 w 1458460"/>
                  <a:gd name="connsiteY100" fmla="*/ 632391 h 1277301"/>
                  <a:gd name="connsiteX101" fmla="*/ 744391 w 1458460"/>
                  <a:gd name="connsiteY101" fmla="*/ 622906 h 1277301"/>
                  <a:gd name="connsiteX102" fmla="*/ 753858 w 1458460"/>
                  <a:gd name="connsiteY102" fmla="*/ 622906 h 1277301"/>
                  <a:gd name="connsiteX103" fmla="*/ 753858 w 1458460"/>
                  <a:gd name="connsiteY103" fmla="*/ 613421 h 1277301"/>
                  <a:gd name="connsiteX104" fmla="*/ 763453 w 1458460"/>
                  <a:gd name="connsiteY104" fmla="*/ 613421 h 1277301"/>
                  <a:gd name="connsiteX105" fmla="*/ 773048 w 1458460"/>
                  <a:gd name="connsiteY105" fmla="*/ 603936 h 1277301"/>
                  <a:gd name="connsiteX106" fmla="*/ 782643 w 1458460"/>
                  <a:gd name="connsiteY106" fmla="*/ 603936 h 1277301"/>
                  <a:gd name="connsiteX107" fmla="*/ 792238 w 1458460"/>
                  <a:gd name="connsiteY107" fmla="*/ 594577 h 1277301"/>
                  <a:gd name="connsiteX108" fmla="*/ 801834 w 1458460"/>
                  <a:gd name="connsiteY108" fmla="*/ 594577 h 1277301"/>
                  <a:gd name="connsiteX109" fmla="*/ 801834 w 1458460"/>
                  <a:gd name="connsiteY109" fmla="*/ 585093 h 1277301"/>
                  <a:gd name="connsiteX110" fmla="*/ 811301 w 1458460"/>
                  <a:gd name="connsiteY110" fmla="*/ 585093 h 1277301"/>
                  <a:gd name="connsiteX111" fmla="*/ 820896 w 1458460"/>
                  <a:gd name="connsiteY111" fmla="*/ 575608 h 1277301"/>
                  <a:gd name="connsiteX112" fmla="*/ 820896 w 1458460"/>
                  <a:gd name="connsiteY112" fmla="*/ 566123 h 1277301"/>
                  <a:gd name="connsiteX113" fmla="*/ 830491 w 1458460"/>
                  <a:gd name="connsiteY113" fmla="*/ 566123 h 1277301"/>
                  <a:gd name="connsiteX114" fmla="*/ 830491 w 1458460"/>
                  <a:gd name="connsiteY114" fmla="*/ 556638 h 1277301"/>
                  <a:gd name="connsiteX115" fmla="*/ 840086 w 1458460"/>
                  <a:gd name="connsiteY115" fmla="*/ 556638 h 1277301"/>
                  <a:gd name="connsiteX116" fmla="*/ 849681 w 1458460"/>
                  <a:gd name="connsiteY116" fmla="*/ 547153 h 1277301"/>
                  <a:gd name="connsiteX117" fmla="*/ 859276 w 1458460"/>
                  <a:gd name="connsiteY117" fmla="*/ 537668 h 1277301"/>
                  <a:gd name="connsiteX118" fmla="*/ 868744 w 1458460"/>
                  <a:gd name="connsiteY118" fmla="*/ 528183 h 1277301"/>
                  <a:gd name="connsiteX119" fmla="*/ 878339 w 1458460"/>
                  <a:gd name="connsiteY119" fmla="*/ 528183 h 1277301"/>
                  <a:gd name="connsiteX120" fmla="*/ 887934 w 1458460"/>
                  <a:gd name="connsiteY120" fmla="*/ 528183 h 1277301"/>
                  <a:gd name="connsiteX121" fmla="*/ 887934 w 1458460"/>
                  <a:gd name="connsiteY121" fmla="*/ 518698 h 1277301"/>
                  <a:gd name="connsiteX122" fmla="*/ 897529 w 1458460"/>
                  <a:gd name="connsiteY122" fmla="*/ 499728 h 1277301"/>
                  <a:gd name="connsiteX123" fmla="*/ 907124 w 1458460"/>
                  <a:gd name="connsiteY123" fmla="*/ 499728 h 1277301"/>
                  <a:gd name="connsiteX124" fmla="*/ 916719 w 1458460"/>
                  <a:gd name="connsiteY124" fmla="*/ 490243 h 1277301"/>
                  <a:gd name="connsiteX125" fmla="*/ 926187 w 1458460"/>
                  <a:gd name="connsiteY125" fmla="*/ 490243 h 1277301"/>
                  <a:gd name="connsiteX126" fmla="*/ 935782 w 1458460"/>
                  <a:gd name="connsiteY126" fmla="*/ 480885 h 1277301"/>
                  <a:gd name="connsiteX127" fmla="*/ 945377 w 1458460"/>
                  <a:gd name="connsiteY127" fmla="*/ 471400 h 1277301"/>
                  <a:gd name="connsiteX128" fmla="*/ 945377 w 1458460"/>
                  <a:gd name="connsiteY128" fmla="*/ 461915 h 1277301"/>
                  <a:gd name="connsiteX129" fmla="*/ 954972 w 1458460"/>
                  <a:gd name="connsiteY129" fmla="*/ 461915 h 1277301"/>
                  <a:gd name="connsiteX130" fmla="*/ 964567 w 1458460"/>
                  <a:gd name="connsiteY130" fmla="*/ 452430 h 1277301"/>
                  <a:gd name="connsiteX131" fmla="*/ 974034 w 1458460"/>
                  <a:gd name="connsiteY131" fmla="*/ 442945 h 1277301"/>
                  <a:gd name="connsiteX132" fmla="*/ 983629 w 1458460"/>
                  <a:gd name="connsiteY132" fmla="*/ 442945 h 1277301"/>
                  <a:gd name="connsiteX133" fmla="*/ 983629 w 1458460"/>
                  <a:gd name="connsiteY133" fmla="*/ 433460 h 1277301"/>
                  <a:gd name="connsiteX134" fmla="*/ 993225 w 1458460"/>
                  <a:gd name="connsiteY134" fmla="*/ 433460 h 1277301"/>
                  <a:gd name="connsiteX135" fmla="*/ 1002820 w 1458460"/>
                  <a:gd name="connsiteY135" fmla="*/ 423976 h 1277301"/>
                  <a:gd name="connsiteX136" fmla="*/ 1002820 w 1458460"/>
                  <a:gd name="connsiteY136" fmla="*/ 414491 h 1277301"/>
                  <a:gd name="connsiteX137" fmla="*/ 1012415 w 1458460"/>
                  <a:gd name="connsiteY137" fmla="*/ 405006 h 1277301"/>
                  <a:gd name="connsiteX138" fmla="*/ 1012415 w 1458460"/>
                  <a:gd name="connsiteY138" fmla="*/ 395521 h 1277301"/>
                  <a:gd name="connsiteX139" fmla="*/ 1022010 w 1458460"/>
                  <a:gd name="connsiteY139" fmla="*/ 395521 h 1277301"/>
                  <a:gd name="connsiteX140" fmla="*/ 1022010 w 1458460"/>
                  <a:gd name="connsiteY140" fmla="*/ 386036 h 1277301"/>
                  <a:gd name="connsiteX141" fmla="*/ 1031477 w 1458460"/>
                  <a:gd name="connsiteY141" fmla="*/ 386036 h 1277301"/>
                  <a:gd name="connsiteX142" fmla="*/ 1041072 w 1458460"/>
                  <a:gd name="connsiteY142" fmla="*/ 386036 h 1277301"/>
                  <a:gd name="connsiteX143" fmla="*/ 1041072 w 1458460"/>
                  <a:gd name="connsiteY143" fmla="*/ 376677 h 1277301"/>
                  <a:gd name="connsiteX144" fmla="*/ 1050667 w 1458460"/>
                  <a:gd name="connsiteY144" fmla="*/ 376677 h 1277301"/>
                  <a:gd name="connsiteX145" fmla="*/ 1050667 w 1458460"/>
                  <a:gd name="connsiteY145" fmla="*/ 367193 h 1277301"/>
                  <a:gd name="connsiteX146" fmla="*/ 1060263 w 1458460"/>
                  <a:gd name="connsiteY146" fmla="*/ 367193 h 1277301"/>
                  <a:gd name="connsiteX147" fmla="*/ 1060263 w 1458460"/>
                  <a:gd name="connsiteY147" fmla="*/ 348223 h 1277301"/>
                  <a:gd name="connsiteX148" fmla="*/ 1069858 w 1458460"/>
                  <a:gd name="connsiteY148" fmla="*/ 348223 h 1277301"/>
                  <a:gd name="connsiteX149" fmla="*/ 1079453 w 1458460"/>
                  <a:gd name="connsiteY149" fmla="*/ 348223 h 1277301"/>
                  <a:gd name="connsiteX150" fmla="*/ 1089048 w 1458460"/>
                  <a:gd name="connsiteY150" fmla="*/ 348223 h 1277301"/>
                  <a:gd name="connsiteX151" fmla="*/ 1089048 w 1458460"/>
                  <a:gd name="connsiteY151" fmla="*/ 338738 h 1277301"/>
                  <a:gd name="connsiteX152" fmla="*/ 1098515 w 1458460"/>
                  <a:gd name="connsiteY152" fmla="*/ 338738 h 1277301"/>
                  <a:gd name="connsiteX153" fmla="*/ 1108110 w 1458460"/>
                  <a:gd name="connsiteY153" fmla="*/ 329253 h 1277301"/>
                  <a:gd name="connsiteX154" fmla="*/ 1117705 w 1458460"/>
                  <a:gd name="connsiteY154" fmla="*/ 319768 h 1277301"/>
                  <a:gd name="connsiteX155" fmla="*/ 1127301 w 1458460"/>
                  <a:gd name="connsiteY155" fmla="*/ 319768 h 1277301"/>
                  <a:gd name="connsiteX156" fmla="*/ 1127301 w 1458460"/>
                  <a:gd name="connsiteY156" fmla="*/ 310157 h 1277301"/>
                  <a:gd name="connsiteX157" fmla="*/ 1136896 w 1458460"/>
                  <a:gd name="connsiteY157" fmla="*/ 300672 h 1277301"/>
                  <a:gd name="connsiteX158" fmla="*/ 1146363 w 1458460"/>
                  <a:gd name="connsiteY158" fmla="*/ 291187 h 1277301"/>
                  <a:gd name="connsiteX159" fmla="*/ 1146363 w 1458460"/>
                  <a:gd name="connsiteY159" fmla="*/ 262858 h 1277301"/>
                  <a:gd name="connsiteX160" fmla="*/ 1155958 w 1458460"/>
                  <a:gd name="connsiteY160" fmla="*/ 262858 h 1277301"/>
                  <a:gd name="connsiteX161" fmla="*/ 1165553 w 1458460"/>
                  <a:gd name="connsiteY161" fmla="*/ 262858 h 1277301"/>
                  <a:gd name="connsiteX162" fmla="*/ 1175148 w 1458460"/>
                  <a:gd name="connsiteY162" fmla="*/ 253374 h 1277301"/>
                  <a:gd name="connsiteX163" fmla="*/ 1184743 w 1458460"/>
                  <a:gd name="connsiteY163" fmla="*/ 253374 h 1277301"/>
                  <a:gd name="connsiteX164" fmla="*/ 1194339 w 1458460"/>
                  <a:gd name="connsiteY164" fmla="*/ 253374 h 1277301"/>
                  <a:gd name="connsiteX165" fmla="*/ 1203934 w 1458460"/>
                  <a:gd name="connsiteY165" fmla="*/ 253374 h 1277301"/>
                  <a:gd name="connsiteX166" fmla="*/ 1203934 w 1458460"/>
                  <a:gd name="connsiteY166" fmla="*/ 243889 h 1277301"/>
                  <a:gd name="connsiteX167" fmla="*/ 1213401 w 1458460"/>
                  <a:gd name="connsiteY167" fmla="*/ 243889 h 1277301"/>
                  <a:gd name="connsiteX168" fmla="*/ 1222996 w 1458460"/>
                  <a:gd name="connsiteY168" fmla="*/ 234404 h 1277301"/>
                  <a:gd name="connsiteX169" fmla="*/ 1222996 w 1458460"/>
                  <a:gd name="connsiteY169" fmla="*/ 224919 h 1277301"/>
                  <a:gd name="connsiteX170" fmla="*/ 1232591 w 1458460"/>
                  <a:gd name="connsiteY170" fmla="*/ 215434 h 1277301"/>
                  <a:gd name="connsiteX171" fmla="*/ 1242186 w 1458460"/>
                  <a:gd name="connsiteY171" fmla="*/ 205949 h 1277301"/>
                  <a:gd name="connsiteX172" fmla="*/ 1251782 w 1458460"/>
                  <a:gd name="connsiteY172" fmla="*/ 205949 h 1277301"/>
                  <a:gd name="connsiteX173" fmla="*/ 1261377 w 1458460"/>
                  <a:gd name="connsiteY173" fmla="*/ 205949 h 1277301"/>
                  <a:gd name="connsiteX174" fmla="*/ 1261377 w 1458460"/>
                  <a:gd name="connsiteY174" fmla="*/ 196464 h 1277301"/>
                  <a:gd name="connsiteX175" fmla="*/ 1270844 w 1458460"/>
                  <a:gd name="connsiteY175" fmla="*/ 186979 h 1277301"/>
                  <a:gd name="connsiteX176" fmla="*/ 1270844 w 1458460"/>
                  <a:gd name="connsiteY176" fmla="*/ 177621 h 1277301"/>
                  <a:gd name="connsiteX177" fmla="*/ 1280439 w 1458460"/>
                  <a:gd name="connsiteY177" fmla="*/ 177621 h 1277301"/>
                  <a:gd name="connsiteX178" fmla="*/ 1290034 w 1458460"/>
                  <a:gd name="connsiteY178" fmla="*/ 168136 h 1277301"/>
                  <a:gd name="connsiteX179" fmla="*/ 1299629 w 1458460"/>
                  <a:gd name="connsiteY179" fmla="*/ 158651 h 1277301"/>
                  <a:gd name="connsiteX180" fmla="*/ 1299629 w 1458460"/>
                  <a:gd name="connsiteY180" fmla="*/ 149166 h 1277301"/>
                  <a:gd name="connsiteX181" fmla="*/ 1309224 w 1458460"/>
                  <a:gd name="connsiteY181" fmla="*/ 149166 h 1277301"/>
                  <a:gd name="connsiteX182" fmla="*/ 1309224 w 1458460"/>
                  <a:gd name="connsiteY182" fmla="*/ 130196 h 1277301"/>
                  <a:gd name="connsiteX183" fmla="*/ 1318692 w 1458460"/>
                  <a:gd name="connsiteY183" fmla="*/ 130196 h 1277301"/>
                  <a:gd name="connsiteX184" fmla="*/ 1328287 w 1458460"/>
                  <a:gd name="connsiteY184" fmla="*/ 120711 h 1277301"/>
                  <a:gd name="connsiteX185" fmla="*/ 1337882 w 1458460"/>
                  <a:gd name="connsiteY185" fmla="*/ 120711 h 1277301"/>
                  <a:gd name="connsiteX186" fmla="*/ 1337882 w 1458460"/>
                  <a:gd name="connsiteY186" fmla="*/ 111226 h 1277301"/>
                  <a:gd name="connsiteX187" fmla="*/ 1347477 w 1458460"/>
                  <a:gd name="connsiteY187" fmla="*/ 111226 h 1277301"/>
                  <a:gd name="connsiteX188" fmla="*/ 1357072 w 1458460"/>
                  <a:gd name="connsiteY188" fmla="*/ 111226 h 1277301"/>
                  <a:gd name="connsiteX189" fmla="*/ 1366667 w 1458460"/>
                  <a:gd name="connsiteY189" fmla="*/ 101741 h 1277301"/>
                  <a:gd name="connsiteX190" fmla="*/ 1366667 w 1458460"/>
                  <a:gd name="connsiteY190" fmla="*/ 92256 h 1277301"/>
                  <a:gd name="connsiteX191" fmla="*/ 1376134 w 1458460"/>
                  <a:gd name="connsiteY191" fmla="*/ 82772 h 1277301"/>
                  <a:gd name="connsiteX192" fmla="*/ 1385730 w 1458460"/>
                  <a:gd name="connsiteY192" fmla="*/ 82772 h 1277301"/>
                  <a:gd name="connsiteX193" fmla="*/ 1385730 w 1458460"/>
                  <a:gd name="connsiteY193" fmla="*/ 73413 h 1277301"/>
                  <a:gd name="connsiteX194" fmla="*/ 1395325 w 1458460"/>
                  <a:gd name="connsiteY194" fmla="*/ 73413 h 1277301"/>
                  <a:gd name="connsiteX195" fmla="*/ 1404920 w 1458460"/>
                  <a:gd name="connsiteY195" fmla="*/ 73413 h 1277301"/>
                  <a:gd name="connsiteX196" fmla="*/ 1404920 w 1458460"/>
                  <a:gd name="connsiteY196" fmla="*/ 54443 h 1277301"/>
                  <a:gd name="connsiteX197" fmla="*/ 1414515 w 1458460"/>
                  <a:gd name="connsiteY197" fmla="*/ 44958 h 1277301"/>
                  <a:gd name="connsiteX198" fmla="*/ 1424110 w 1458460"/>
                  <a:gd name="connsiteY198" fmla="*/ 44958 h 1277301"/>
                  <a:gd name="connsiteX199" fmla="*/ 1424110 w 1458460"/>
                  <a:gd name="connsiteY199" fmla="*/ 35474 h 1277301"/>
                  <a:gd name="connsiteX200" fmla="*/ 1433577 w 1458460"/>
                  <a:gd name="connsiteY200" fmla="*/ 35474 h 127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1458460" h="1277301">
                    <a:moveTo>
                      <a:pt x="35886" y="1248151"/>
                    </a:moveTo>
                    <a:lnTo>
                      <a:pt x="35886" y="1229181"/>
                    </a:lnTo>
                    <a:lnTo>
                      <a:pt x="45481" y="1229181"/>
                    </a:lnTo>
                    <a:lnTo>
                      <a:pt x="45481" y="1219696"/>
                    </a:lnTo>
                    <a:lnTo>
                      <a:pt x="55076" y="1219696"/>
                    </a:lnTo>
                    <a:lnTo>
                      <a:pt x="55076" y="1210211"/>
                    </a:lnTo>
                    <a:lnTo>
                      <a:pt x="64671" y="1200726"/>
                    </a:lnTo>
                    <a:lnTo>
                      <a:pt x="74266" y="1191242"/>
                    </a:lnTo>
                    <a:lnTo>
                      <a:pt x="83734" y="1181757"/>
                    </a:lnTo>
                    <a:lnTo>
                      <a:pt x="93329" y="1181757"/>
                    </a:lnTo>
                    <a:lnTo>
                      <a:pt x="93329" y="1172272"/>
                    </a:lnTo>
                    <a:lnTo>
                      <a:pt x="102924" y="1172272"/>
                    </a:lnTo>
                    <a:lnTo>
                      <a:pt x="112519" y="1162787"/>
                    </a:lnTo>
                    <a:lnTo>
                      <a:pt x="122114" y="1162787"/>
                    </a:lnTo>
                    <a:lnTo>
                      <a:pt x="131709" y="1153302"/>
                    </a:lnTo>
                    <a:lnTo>
                      <a:pt x="131709" y="1143944"/>
                    </a:lnTo>
                    <a:lnTo>
                      <a:pt x="141176" y="1143944"/>
                    </a:lnTo>
                    <a:lnTo>
                      <a:pt x="150772" y="1134459"/>
                    </a:lnTo>
                    <a:lnTo>
                      <a:pt x="160367" y="1134459"/>
                    </a:lnTo>
                    <a:lnTo>
                      <a:pt x="160367" y="1115489"/>
                    </a:lnTo>
                    <a:lnTo>
                      <a:pt x="169962" y="1115489"/>
                    </a:lnTo>
                    <a:lnTo>
                      <a:pt x="169962" y="1106004"/>
                    </a:lnTo>
                    <a:lnTo>
                      <a:pt x="179557" y="1096519"/>
                    </a:lnTo>
                    <a:lnTo>
                      <a:pt x="189152" y="1096519"/>
                    </a:lnTo>
                    <a:lnTo>
                      <a:pt x="198619" y="1087034"/>
                    </a:lnTo>
                    <a:lnTo>
                      <a:pt x="208214" y="1077549"/>
                    </a:lnTo>
                    <a:lnTo>
                      <a:pt x="208214" y="1068064"/>
                    </a:lnTo>
                    <a:lnTo>
                      <a:pt x="217810" y="1068064"/>
                    </a:lnTo>
                    <a:lnTo>
                      <a:pt x="227405" y="1058579"/>
                    </a:lnTo>
                    <a:lnTo>
                      <a:pt x="237000" y="1039736"/>
                    </a:lnTo>
                    <a:lnTo>
                      <a:pt x="237000" y="1030251"/>
                    </a:lnTo>
                    <a:lnTo>
                      <a:pt x="246467" y="1030251"/>
                    </a:lnTo>
                    <a:lnTo>
                      <a:pt x="246467" y="1020766"/>
                    </a:lnTo>
                    <a:lnTo>
                      <a:pt x="256062" y="1020766"/>
                    </a:lnTo>
                    <a:lnTo>
                      <a:pt x="265657" y="1020766"/>
                    </a:lnTo>
                    <a:lnTo>
                      <a:pt x="265657" y="1011281"/>
                    </a:lnTo>
                    <a:lnTo>
                      <a:pt x="275252" y="1011281"/>
                    </a:lnTo>
                    <a:lnTo>
                      <a:pt x="284848" y="1011281"/>
                    </a:lnTo>
                    <a:lnTo>
                      <a:pt x="294443" y="1001796"/>
                    </a:lnTo>
                    <a:lnTo>
                      <a:pt x="294443" y="992312"/>
                    </a:lnTo>
                    <a:lnTo>
                      <a:pt x="303910" y="973342"/>
                    </a:lnTo>
                    <a:lnTo>
                      <a:pt x="313505" y="973342"/>
                    </a:lnTo>
                    <a:lnTo>
                      <a:pt x="313505" y="963857"/>
                    </a:lnTo>
                    <a:lnTo>
                      <a:pt x="323100" y="963857"/>
                    </a:lnTo>
                    <a:lnTo>
                      <a:pt x="332695" y="963857"/>
                    </a:lnTo>
                    <a:lnTo>
                      <a:pt x="332695" y="954498"/>
                    </a:lnTo>
                    <a:lnTo>
                      <a:pt x="342290" y="954498"/>
                    </a:lnTo>
                    <a:lnTo>
                      <a:pt x="342290" y="945013"/>
                    </a:lnTo>
                    <a:lnTo>
                      <a:pt x="351886" y="945013"/>
                    </a:lnTo>
                    <a:lnTo>
                      <a:pt x="361353" y="935528"/>
                    </a:lnTo>
                    <a:lnTo>
                      <a:pt x="361353" y="926043"/>
                    </a:lnTo>
                    <a:lnTo>
                      <a:pt x="370948" y="916558"/>
                    </a:lnTo>
                    <a:lnTo>
                      <a:pt x="380543" y="916558"/>
                    </a:lnTo>
                    <a:lnTo>
                      <a:pt x="390138" y="907074"/>
                    </a:lnTo>
                    <a:lnTo>
                      <a:pt x="399733" y="907074"/>
                    </a:lnTo>
                    <a:lnTo>
                      <a:pt x="399733" y="897589"/>
                    </a:lnTo>
                    <a:lnTo>
                      <a:pt x="409329" y="897589"/>
                    </a:lnTo>
                    <a:lnTo>
                      <a:pt x="418796" y="888104"/>
                    </a:lnTo>
                    <a:lnTo>
                      <a:pt x="428391" y="878619"/>
                    </a:lnTo>
                    <a:lnTo>
                      <a:pt x="437986" y="869134"/>
                    </a:lnTo>
                    <a:lnTo>
                      <a:pt x="447581" y="869134"/>
                    </a:lnTo>
                    <a:lnTo>
                      <a:pt x="457176" y="859649"/>
                    </a:lnTo>
                    <a:lnTo>
                      <a:pt x="466771" y="840806"/>
                    </a:lnTo>
                    <a:lnTo>
                      <a:pt x="476239" y="840806"/>
                    </a:lnTo>
                    <a:lnTo>
                      <a:pt x="485834" y="831321"/>
                    </a:lnTo>
                    <a:lnTo>
                      <a:pt x="485834" y="821836"/>
                    </a:lnTo>
                    <a:lnTo>
                      <a:pt x="495429" y="821836"/>
                    </a:lnTo>
                    <a:lnTo>
                      <a:pt x="505024" y="812351"/>
                    </a:lnTo>
                    <a:lnTo>
                      <a:pt x="505024" y="802866"/>
                    </a:lnTo>
                    <a:lnTo>
                      <a:pt x="514619" y="802866"/>
                    </a:lnTo>
                    <a:lnTo>
                      <a:pt x="524086" y="793381"/>
                    </a:lnTo>
                    <a:lnTo>
                      <a:pt x="533681" y="793381"/>
                    </a:lnTo>
                    <a:lnTo>
                      <a:pt x="543277" y="783896"/>
                    </a:lnTo>
                    <a:lnTo>
                      <a:pt x="552872" y="783896"/>
                    </a:lnTo>
                    <a:lnTo>
                      <a:pt x="562467" y="774411"/>
                    </a:lnTo>
                    <a:lnTo>
                      <a:pt x="562467" y="764926"/>
                    </a:lnTo>
                    <a:lnTo>
                      <a:pt x="572062" y="764926"/>
                    </a:lnTo>
                    <a:lnTo>
                      <a:pt x="581529" y="764926"/>
                    </a:lnTo>
                    <a:lnTo>
                      <a:pt x="581529" y="745957"/>
                    </a:lnTo>
                    <a:lnTo>
                      <a:pt x="591124" y="736598"/>
                    </a:lnTo>
                    <a:lnTo>
                      <a:pt x="591124" y="727113"/>
                    </a:lnTo>
                    <a:lnTo>
                      <a:pt x="600720" y="727113"/>
                    </a:lnTo>
                    <a:lnTo>
                      <a:pt x="610315" y="727113"/>
                    </a:lnTo>
                    <a:lnTo>
                      <a:pt x="610315" y="717628"/>
                    </a:lnTo>
                    <a:lnTo>
                      <a:pt x="619910" y="717628"/>
                    </a:lnTo>
                    <a:lnTo>
                      <a:pt x="629505" y="708144"/>
                    </a:lnTo>
                    <a:lnTo>
                      <a:pt x="639100" y="698659"/>
                    </a:lnTo>
                    <a:lnTo>
                      <a:pt x="648567" y="698659"/>
                    </a:lnTo>
                    <a:lnTo>
                      <a:pt x="648567" y="689174"/>
                    </a:lnTo>
                    <a:lnTo>
                      <a:pt x="658162" y="679689"/>
                    </a:lnTo>
                    <a:lnTo>
                      <a:pt x="667758" y="679689"/>
                    </a:lnTo>
                    <a:lnTo>
                      <a:pt x="667758" y="670330"/>
                    </a:lnTo>
                    <a:lnTo>
                      <a:pt x="677353" y="670330"/>
                    </a:lnTo>
                    <a:lnTo>
                      <a:pt x="686948" y="670330"/>
                    </a:lnTo>
                    <a:lnTo>
                      <a:pt x="696543" y="670330"/>
                    </a:lnTo>
                    <a:lnTo>
                      <a:pt x="696543" y="651360"/>
                    </a:lnTo>
                    <a:lnTo>
                      <a:pt x="706010" y="651360"/>
                    </a:lnTo>
                    <a:lnTo>
                      <a:pt x="715605" y="651360"/>
                    </a:lnTo>
                    <a:lnTo>
                      <a:pt x="725200" y="641876"/>
                    </a:lnTo>
                    <a:lnTo>
                      <a:pt x="734796" y="632391"/>
                    </a:lnTo>
                    <a:lnTo>
                      <a:pt x="744391" y="632391"/>
                    </a:lnTo>
                    <a:lnTo>
                      <a:pt x="744391" y="622906"/>
                    </a:lnTo>
                    <a:lnTo>
                      <a:pt x="753858" y="622906"/>
                    </a:lnTo>
                    <a:lnTo>
                      <a:pt x="753858" y="613421"/>
                    </a:lnTo>
                    <a:lnTo>
                      <a:pt x="763453" y="613421"/>
                    </a:lnTo>
                    <a:lnTo>
                      <a:pt x="773048" y="603936"/>
                    </a:lnTo>
                    <a:lnTo>
                      <a:pt x="782643" y="603936"/>
                    </a:lnTo>
                    <a:lnTo>
                      <a:pt x="792238" y="594577"/>
                    </a:lnTo>
                    <a:lnTo>
                      <a:pt x="801834" y="594577"/>
                    </a:lnTo>
                    <a:lnTo>
                      <a:pt x="801834" y="585093"/>
                    </a:lnTo>
                    <a:lnTo>
                      <a:pt x="811301" y="585093"/>
                    </a:lnTo>
                    <a:lnTo>
                      <a:pt x="820896" y="575608"/>
                    </a:lnTo>
                    <a:lnTo>
                      <a:pt x="820896" y="566123"/>
                    </a:lnTo>
                    <a:lnTo>
                      <a:pt x="830491" y="566123"/>
                    </a:lnTo>
                    <a:lnTo>
                      <a:pt x="830491" y="556638"/>
                    </a:lnTo>
                    <a:lnTo>
                      <a:pt x="840086" y="556638"/>
                    </a:lnTo>
                    <a:lnTo>
                      <a:pt x="849681" y="547153"/>
                    </a:lnTo>
                    <a:lnTo>
                      <a:pt x="859276" y="537668"/>
                    </a:lnTo>
                    <a:lnTo>
                      <a:pt x="868744" y="528183"/>
                    </a:lnTo>
                    <a:lnTo>
                      <a:pt x="878339" y="528183"/>
                    </a:lnTo>
                    <a:lnTo>
                      <a:pt x="887934" y="528183"/>
                    </a:lnTo>
                    <a:lnTo>
                      <a:pt x="887934" y="518698"/>
                    </a:lnTo>
                    <a:lnTo>
                      <a:pt x="897529" y="499728"/>
                    </a:lnTo>
                    <a:lnTo>
                      <a:pt x="907124" y="499728"/>
                    </a:lnTo>
                    <a:lnTo>
                      <a:pt x="916719" y="490243"/>
                    </a:lnTo>
                    <a:lnTo>
                      <a:pt x="926187" y="490243"/>
                    </a:lnTo>
                    <a:lnTo>
                      <a:pt x="935782" y="480885"/>
                    </a:lnTo>
                    <a:lnTo>
                      <a:pt x="945377" y="471400"/>
                    </a:lnTo>
                    <a:lnTo>
                      <a:pt x="945377" y="461915"/>
                    </a:lnTo>
                    <a:lnTo>
                      <a:pt x="954972" y="461915"/>
                    </a:lnTo>
                    <a:lnTo>
                      <a:pt x="964567" y="452430"/>
                    </a:lnTo>
                    <a:lnTo>
                      <a:pt x="974034" y="442945"/>
                    </a:lnTo>
                    <a:lnTo>
                      <a:pt x="983629" y="442945"/>
                    </a:lnTo>
                    <a:lnTo>
                      <a:pt x="983629" y="433460"/>
                    </a:lnTo>
                    <a:lnTo>
                      <a:pt x="993225" y="433460"/>
                    </a:lnTo>
                    <a:lnTo>
                      <a:pt x="1002820" y="423976"/>
                    </a:lnTo>
                    <a:lnTo>
                      <a:pt x="1002820" y="414491"/>
                    </a:lnTo>
                    <a:lnTo>
                      <a:pt x="1012415" y="405006"/>
                    </a:lnTo>
                    <a:lnTo>
                      <a:pt x="1012415" y="395521"/>
                    </a:lnTo>
                    <a:lnTo>
                      <a:pt x="1022010" y="395521"/>
                    </a:lnTo>
                    <a:lnTo>
                      <a:pt x="1022010" y="386036"/>
                    </a:lnTo>
                    <a:lnTo>
                      <a:pt x="1031477" y="386036"/>
                    </a:lnTo>
                    <a:lnTo>
                      <a:pt x="1041072" y="386036"/>
                    </a:lnTo>
                    <a:lnTo>
                      <a:pt x="1041072" y="376677"/>
                    </a:lnTo>
                    <a:lnTo>
                      <a:pt x="1050667" y="376677"/>
                    </a:lnTo>
                    <a:lnTo>
                      <a:pt x="1050667" y="367193"/>
                    </a:lnTo>
                    <a:lnTo>
                      <a:pt x="1060263" y="367193"/>
                    </a:lnTo>
                    <a:lnTo>
                      <a:pt x="1060263" y="348223"/>
                    </a:lnTo>
                    <a:lnTo>
                      <a:pt x="1069858" y="348223"/>
                    </a:lnTo>
                    <a:lnTo>
                      <a:pt x="1079453" y="348223"/>
                    </a:lnTo>
                    <a:lnTo>
                      <a:pt x="1089048" y="348223"/>
                    </a:lnTo>
                    <a:lnTo>
                      <a:pt x="1089048" y="338738"/>
                    </a:lnTo>
                    <a:lnTo>
                      <a:pt x="1098515" y="338738"/>
                    </a:lnTo>
                    <a:lnTo>
                      <a:pt x="1108110" y="329253"/>
                    </a:lnTo>
                    <a:lnTo>
                      <a:pt x="1117705" y="319768"/>
                    </a:lnTo>
                    <a:lnTo>
                      <a:pt x="1127301" y="319768"/>
                    </a:lnTo>
                    <a:lnTo>
                      <a:pt x="1127301" y="310157"/>
                    </a:lnTo>
                    <a:lnTo>
                      <a:pt x="1136896" y="300672"/>
                    </a:lnTo>
                    <a:lnTo>
                      <a:pt x="1146363" y="291187"/>
                    </a:lnTo>
                    <a:lnTo>
                      <a:pt x="1146363" y="262858"/>
                    </a:lnTo>
                    <a:lnTo>
                      <a:pt x="1155958" y="262858"/>
                    </a:lnTo>
                    <a:lnTo>
                      <a:pt x="1165553" y="262858"/>
                    </a:lnTo>
                    <a:lnTo>
                      <a:pt x="1175148" y="253374"/>
                    </a:lnTo>
                    <a:lnTo>
                      <a:pt x="1184743" y="253374"/>
                    </a:lnTo>
                    <a:lnTo>
                      <a:pt x="1194339" y="253374"/>
                    </a:lnTo>
                    <a:lnTo>
                      <a:pt x="1203934" y="253374"/>
                    </a:lnTo>
                    <a:lnTo>
                      <a:pt x="1203934" y="243889"/>
                    </a:lnTo>
                    <a:lnTo>
                      <a:pt x="1213401" y="243889"/>
                    </a:lnTo>
                    <a:lnTo>
                      <a:pt x="1222996" y="234404"/>
                    </a:lnTo>
                    <a:lnTo>
                      <a:pt x="1222996" y="224919"/>
                    </a:lnTo>
                    <a:lnTo>
                      <a:pt x="1232591" y="215434"/>
                    </a:lnTo>
                    <a:lnTo>
                      <a:pt x="1242186" y="205949"/>
                    </a:lnTo>
                    <a:lnTo>
                      <a:pt x="1251782" y="205949"/>
                    </a:lnTo>
                    <a:lnTo>
                      <a:pt x="1261377" y="205949"/>
                    </a:lnTo>
                    <a:lnTo>
                      <a:pt x="1261377" y="196464"/>
                    </a:lnTo>
                    <a:lnTo>
                      <a:pt x="1270844" y="186979"/>
                    </a:lnTo>
                    <a:lnTo>
                      <a:pt x="1270844" y="177621"/>
                    </a:lnTo>
                    <a:lnTo>
                      <a:pt x="1280439" y="177621"/>
                    </a:lnTo>
                    <a:lnTo>
                      <a:pt x="1290034" y="168136"/>
                    </a:lnTo>
                    <a:lnTo>
                      <a:pt x="1299629" y="158651"/>
                    </a:lnTo>
                    <a:lnTo>
                      <a:pt x="1299629" y="149166"/>
                    </a:lnTo>
                    <a:lnTo>
                      <a:pt x="1309224" y="149166"/>
                    </a:lnTo>
                    <a:lnTo>
                      <a:pt x="1309224" y="130196"/>
                    </a:lnTo>
                    <a:lnTo>
                      <a:pt x="1318692" y="130196"/>
                    </a:lnTo>
                    <a:lnTo>
                      <a:pt x="1328287" y="120711"/>
                    </a:lnTo>
                    <a:lnTo>
                      <a:pt x="1337882" y="120711"/>
                    </a:lnTo>
                    <a:lnTo>
                      <a:pt x="1337882" y="111226"/>
                    </a:lnTo>
                    <a:lnTo>
                      <a:pt x="1347477" y="111226"/>
                    </a:lnTo>
                    <a:lnTo>
                      <a:pt x="1357072" y="111226"/>
                    </a:lnTo>
                    <a:lnTo>
                      <a:pt x="1366667" y="101741"/>
                    </a:lnTo>
                    <a:lnTo>
                      <a:pt x="1366667" y="92256"/>
                    </a:lnTo>
                    <a:lnTo>
                      <a:pt x="1376134" y="82772"/>
                    </a:lnTo>
                    <a:lnTo>
                      <a:pt x="1385730" y="82772"/>
                    </a:lnTo>
                    <a:lnTo>
                      <a:pt x="1385730" y="73413"/>
                    </a:lnTo>
                    <a:lnTo>
                      <a:pt x="1395325" y="73413"/>
                    </a:lnTo>
                    <a:lnTo>
                      <a:pt x="1404920" y="73413"/>
                    </a:lnTo>
                    <a:lnTo>
                      <a:pt x="1404920" y="54443"/>
                    </a:lnTo>
                    <a:lnTo>
                      <a:pt x="1414515" y="44958"/>
                    </a:lnTo>
                    <a:lnTo>
                      <a:pt x="1424110" y="44958"/>
                    </a:lnTo>
                    <a:lnTo>
                      <a:pt x="1424110" y="35474"/>
                    </a:lnTo>
                    <a:lnTo>
                      <a:pt x="1433577" y="35474"/>
                    </a:lnTo>
                  </a:path>
                </a:pathLst>
              </a:custGeom>
              <a:noFill/>
              <a:ln w="50800" cap="rnd">
                <a:solidFill>
                  <a:srgbClr val="C0504D"/>
                </a:solidFill>
                <a:prstDash val="solid"/>
                <a:round/>
              </a:ln>
            </p:spPr>
            <p:txBody>
              <a:bodyPr rtlCol="0" anchor="ctr"/>
              <a:lstStyle/>
              <a:p>
                <a:endParaRPr lang="en-GB"/>
              </a:p>
            </p:txBody>
          </p:sp>
          <p:sp>
            <p:nvSpPr>
              <p:cNvPr id="82" name="Freeform 81">
                <a:extLst>
                  <a:ext uri="{FF2B5EF4-FFF2-40B4-BE49-F238E27FC236}">
                    <a16:creationId xmlns:a16="http://schemas.microsoft.com/office/drawing/2014/main" id="{778D585C-53BE-AB4C-8B41-9CC00CB2E962}"/>
                  </a:ext>
                </a:extLst>
              </p:cNvPr>
              <p:cNvSpPr/>
              <p:nvPr/>
            </p:nvSpPr>
            <p:spPr>
              <a:xfrm>
                <a:off x="8452695" y="3158894"/>
                <a:ext cx="1650363" cy="1188776"/>
              </a:xfrm>
              <a:custGeom>
                <a:avLst/>
                <a:gdLst>
                  <a:gd name="connsiteX0" fmla="*/ 35886 w 1650363"/>
                  <a:gd name="connsiteY0" fmla="*/ 1153302 h 1188775"/>
                  <a:gd name="connsiteX1" fmla="*/ 45481 w 1650363"/>
                  <a:gd name="connsiteY1" fmla="*/ 1153302 h 1188775"/>
                  <a:gd name="connsiteX2" fmla="*/ 55076 w 1650363"/>
                  <a:gd name="connsiteY2" fmla="*/ 1143817 h 1188775"/>
                  <a:gd name="connsiteX3" fmla="*/ 64671 w 1650363"/>
                  <a:gd name="connsiteY3" fmla="*/ 1143817 h 1188775"/>
                  <a:gd name="connsiteX4" fmla="*/ 64671 w 1650363"/>
                  <a:gd name="connsiteY4" fmla="*/ 1134332 h 1188775"/>
                  <a:gd name="connsiteX5" fmla="*/ 74266 w 1650363"/>
                  <a:gd name="connsiteY5" fmla="*/ 1134332 h 1188775"/>
                  <a:gd name="connsiteX6" fmla="*/ 74266 w 1650363"/>
                  <a:gd name="connsiteY6" fmla="*/ 1124847 h 1188775"/>
                  <a:gd name="connsiteX7" fmla="*/ 83861 w 1650363"/>
                  <a:gd name="connsiteY7" fmla="*/ 1115363 h 1188775"/>
                  <a:gd name="connsiteX8" fmla="*/ 93329 w 1650363"/>
                  <a:gd name="connsiteY8" fmla="*/ 1105878 h 1188775"/>
                  <a:gd name="connsiteX9" fmla="*/ 102924 w 1650363"/>
                  <a:gd name="connsiteY9" fmla="*/ 1105878 h 1188775"/>
                  <a:gd name="connsiteX10" fmla="*/ 112519 w 1650363"/>
                  <a:gd name="connsiteY10" fmla="*/ 1105878 h 1188775"/>
                  <a:gd name="connsiteX11" fmla="*/ 122114 w 1650363"/>
                  <a:gd name="connsiteY11" fmla="*/ 1096393 h 1188775"/>
                  <a:gd name="connsiteX12" fmla="*/ 131709 w 1650363"/>
                  <a:gd name="connsiteY12" fmla="*/ 1096393 h 1188775"/>
                  <a:gd name="connsiteX13" fmla="*/ 141304 w 1650363"/>
                  <a:gd name="connsiteY13" fmla="*/ 1096393 h 1188775"/>
                  <a:gd name="connsiteX14" fmla="*/ 150772 w 1650363"/>
                  <a:gd name="connsiteY14" fmla="*/ 1096393 h 1188775"/>
                  <a:gd name="connsiteX15" fmla="*/ 160367 w 1650363"/>
                  <a:gd name="connsiteY15" fmla="*/ 1096393 h 1188775"/>
                  <a:gd name="connsiteX16" fmla="*/ 169962 w 1650363"/>
                  <a:gd name="connsiteY16" fmla="*/ 1096393 h 1188775"/>
                  <a:gd name="connsiteX17" fmla="*/ 169962 w 1650363"/>
                  <a:gd name="connsiteY17" fmla="*/ 1087034 h 1188775"/>
                  <a:gd name="connsiteX18" fmla="*/ 179557 w 1650363"/>
                  <a:gd name="connsiteY18" fmla="*/ 1087034 h 1188775"/>
                  <a:gd name="connsiteX19" fmla="*/ 189152 w 1650363"/>
                  <a:gd name="connsiteY19" fmla="*/ 1077549 h 1188775"/>
                  <a:gd name="connsiteX20" fmla="*/ 198619 w 1650363"/>
                  <a:gd name="connsiteY20" fmla="*/ 1077549 h 1188775"/>
                  <a:gd name="connsiteX21" fmla="*/ 198619 w 1650363"/>
                  <a:gd name="connsiteY21" fmla="*/ 1068064 h 1188775"/>
                  <a:gd name="connsiteX22" fmla="*/ 208214 w 1650363"/>
                  <a:gd name="connsiteY22" fmla="*/ 1058579 h 1188775"/>
                  <a:gd name="connsiteX23" fmla="*/ 217810 w 1650363"/>
                  <a:gd name="connsiteY23" fmla="*/ 1058579 h 1188775"/>
                  <a:gd name="connsiteX24" fmla="*/ 227405 w 1650363"/>
                  <a:gd name="connsiteY24" fmla="*/ 1058579 h 1188775"/>
                  <a:gd name="connsiteX25" fmla="*/ 237000 w 1650363"/>
                  <a:gd name="connsiteY25" fmla="*/ 1049095 h 1188775"/>
                  <a:gd name="connsiteX26" fmla="*/ 246595 w 1650363"/>
                  <a:gd name="connsiteY26" fmla="*/ 1049095 h 1188775"/>
                  <a:gd name="connsiteX27" fmla="*/ 256190 w 1650363"/>
                  <a:gd name="connsiteY27" fmla="*/ 1049095 h 1188775"/>
                  <a:gd name="connsiteX28" fmla="*/ 265657 w 1650363"/>
                  <a:gd name="connsiteY28" fmla="*/ 1049095 h 1188775"/>
                  <a:gd name="connsiteX29" fmla="*/ 265657 w 1650363"/>
                  <a:gd name="connsiteY29" fmla="*/ 1039610 h 1188775"/>
                  <a:gd name="connsiteX30" fmla="*/ 275252 w 1650363"/>
                  <a:gd name="connsiteY30" fmla="*/ 1030125 h 1188775"/>
                  <a:gd name="connsiteX31" fmla="*/ 284848 w 1650363"/>
                  <a:gd name="connsiteY31" fmla="*/ 1030125 h 1188775"/>
                  <a:gd name="connsiteX32" fmla="*/ 294443 w 1650363"/>
                  <a:gd name="connsiteY32" fmla="*/ 1020640 h 1188775"/>
                  <a:gd name="connsiteX33" fmla="*/ 304038 w 1650363"/>
                  <a:gd name="connsiteY33" fmla="*/ 1020640 h 1188775"/>
                  <a:gd name="connsiteX34" fmla="*/ 313505 w 1650363"/>
                  <a:gd name="connsiteY34" fmla="*/ 1020640 h 1188775"/>
                  <a:gd name="connsiteX35" fmla="*/ 323100 w 1650363"/>
                  <a:gd name="connsiteY35" fmla="*/ 1001670 h 1188775"/>
                  <a:gd name="connsiteX36" fmla="*/ 332695 w 1650363"/>
                  <a:gd name="connsiteY36" fmla="*/ 1001670 h 1188775"/>
                  <a:gd name="connsiteX37" fmla="*/ 342291 w 1650363"/>
                  <a:gd name="connsiteY37" fmla="*/ 1001670 h 1188775"/>
                  <a:gd name="connsiteX38" fmla="*/ 342291 w 1650363"/>
                  <a:gd name="connsiteY38" fmla="*/ 992311 h 1188775"/>
                  <a:gd name="connsiteX39" fmla="*/ 351886 w 1650363"/>
                  <a:gd name="connsiteY39" fmla="*/ 992311 h 1188775"/>
                  <a:gd name="connsiteX40" fmla="*/ 361481 w 1650363"/>
                  <a:gd name="connsiteY40" fmla="*/ 982827 h 1188775"/>
                  <a:gd name="connsiteX41" fmla="*/ 361481 w 1650363"/>
                  <a:gd name="connsiteY41" fmla="*/ 963857 h 1188775"/>
                  <a:gd name="connsiteX42" fmla="*/ 370948 w 1650363"/>
                  <a:gd name="connsiteY42" fmla="*/ 954372 h 1188775"/>
                  <a:gd name="connsiteX43" fmla="*/ 380543 w 1650363"/>
                  <a:gd name="connsiteY43" fmla="*/ 944887 h 1188775"/>
                  <a:gd name="connsiteX44" fmla="*/ 380543 w 1650363"/>
                  <a:gd name="connsiteY44" fmla="*/ 925917 h 1188775"/>
                  <a:gd name="connsiteX45" fmla="*/ 390138 w 1650363"/>
                  <a:gd name="connsiteY45" fmla="*/ 925917 h 1188775"/>
                  <a:gd name="connsiteX46" fmla="*/ 390138 w 1650363"/>
                  <a:gd name="connsiteY46" fmla="*/ 916432 h 1188775"/>
                  <a:gd name="connsiteX47" fmla="*/ 399733 w 1650363"/>
                  <a:gd name="connsiteY47" fmla="*/ 916432 h 1188775"/>
                  <a:gd name="connsiteX48" fmla="*/ 399733 w 1650363"/>
                  <a:gd name="connsiteY48" fmla="*/ 906947 h 1188775"/>
                  <a:gd name="connsiteX49" fmla="*/ 409328 w 1650363"/>
                  <a:gd name="connsiteY49" fmla="*/ 906947 h 1188775"/>
                  <a:gd name="connsiteX50" fmla="*/ 418924 w 1650363"/>
                  <a:gd name="connsiteY50" fmla="*/ 906947 h 1188775"/>
                  <a:gd name="connsiteX51" fmla="*/ 418924 w 1650363"/>
                  <a:gd name="connsiteY51" fmla="*/ 888104 h 1188775"/>
                  <a:gd name="connsiteX52" fmla="*/ 428519 w 1650363"/>
                  <a:gd name="connsiteY52" fmla="*/ 888104 h 1188775"/>
                  <a:gd name="connsiteX53" fmla="*/ 437986 w 1650363"/>
                  <a:gd name="connsiteY53" fmla="*/ 888104 h 1188775"/>
                  <a:gd name="connsiteX54" fmla="*/ 447581 w 1650363"/>
                  <a:gd name="connsiteY54" fmla="*/ 888104 h 1188775"/>
                  <a:gd name="connsiteX55" fmla="*/ 457176 w 1650363"/>
                  <a:gd name="connsiteY55" fmla="*/ 888104 h 1188775"/>
                  <a:gd name="connsiteX56" fmla="*/ 466771 w 1650363"/>
                  <a:gd name="connsiteY56" fmla="*/ 878619 h 1188775"/>
                  <a:gd name="connsiteX57" fmla="*/ 476367 w 1650363"/>
                  <a:gd name="connsiteY57" fmla="*/ 878619 h 1188775"/>
                  <a:gd name="connsiteX58" fmla="*/ 485834 w 1650363"/>
                  <a:gd name="connsiteY58" fmla="*/ 869134 h 1188775"/>
                  <a:gd name="connsiteX59" fmla="*/ 485834 w 1650363"/>
                  <a:gd name="connsiteY59" fmla="*/ 850164 h 1188775"/>
                  <a:gd name="connsiteX60" fmla="*/ 495429 w 1650363"/>
                  <a:gd name="connsiteY60" fmla="*/ 850164 h 1188775"/>
                  <a:gd name="connsiteX61" fmla="*/ 495429 w 1650363"/>
                  <a:gd name="connsiteY61" fmla="*/ 840679 h 1188775"/>
                  <a:gd name="connsiteX62" fmla="*/ 505024 w 1650363"/>
                  <a:gd name="connsiteY62" fmla="*/ 831195 h 1188775"/>
                  <a:gd name="connsiteX63" fmla="*/ 514619 w 1650363"/>
                  <a:gd name="connsiteY63" fmla="*/ 812225 h 1188775"/>
                  <a:gd name="connsiteX64" fmla="*/ 524214 w 1650363"/>
                  <a:gd name="connsiteY64" fmla="*/ 812225 h 1188775"/>
                  <a:gd name="connsiteX65" fmla="*/ 524214 w 1650363"/>
                  <a:gd name="connsiteY65" fmla="*/ 802740 h 1188775"/>
                  <a:gd name="connsiteX66" fmla="*/ 533809 w 1650363"/>
                  <a:gd name="connsiteY66" fmla="*/ 802740 h 1188775"/>
                  <a:gd name="connsiteX67" fmla="*/ 543277 w 1650363"/>
                  <a:gd name="connsiteY67" fmla="*/ 793255 h 1188775"/>
                  <a:gd name="connsiteX68" fmla="*/ 552872 w 1650363"/>
                  <a:gd name="connsiteY68" fmla="*/ 793255 h 1188775"/>
                  <a:gd name="connsiteX69" fmla="*/ 562467 w 1650363"/>
                  <a:gd name="connsiteY69" fmla="*/ 793255 h 1188775"/>
                  <a:gd name="connsiteX70" fmla="*/ 572062 w 1650363"/>
                  <a:gd name="connsiteY70" fmla="*/ 793255 h 1188775"/>
                  <a:gd name="connsiteX71" fmla="*/ 572062 w 1650363"/>
                  <a:gd name="connsiteY71" fmla="*/ 783770 h 1188775"/>
                  <a:gd name="connsiteX72" fmla="*/ 581657 w 1650363"/>
                  <a:gd name="connsiteY72" fmla="*/ 783770 h 1188775"/>
                  <a:gd name="connsiteX73" fmla="*/ 591252 w 1650363"/>
                  <a:gd name="connsiteY73" fmla="*/ 783770 h 1188775"/>
                  <a:gd name="connsiteX74" fmla="*/ 600720 w 1650363"/>
                  <a:gd name="connsiteY74" fmla="*/ 783770 h 1188775"/>
                  <a:gd name="connsiteX75" fmla="*/ 610315 w 1650363"/>
                  <a:gd name="connsiteY75" fmla="*/ 764927 h 1188775"/>
                  <a:gd name="connsiteX76" fmla="*/ 619910 w 1650363"/>
                  <a:gd name="connsiteY76" fmla="*/ 764927 h 1188775"/>
                  <a:gd name="connsiteX77" fmla="*/ 629505 w 1650363"/>
                  <a:gd name="connsiteY77" fmla="*/ 755442 h 1188775"/>
                  <a:gd name="connsiteX78" fmla="*/ 629505 w 1650363"/>
                  <a:gd name="connsiteY78" fmla="*/ 745957 h 1188775"/>
                  <a:gd name="connsiteX79" fmla="*/ 639100 w 1650363"/>
                  <a:gd name="connsiteY79" fmla="*/ 726987 h 1188775"/>
                  <a:gd name="connsiteX80" fmla="*/ 648695 w 1650363"/>
                  <a:gd name="connsiteY80" fmla="*/ 726987 h 1188775"/>
                  <a:gd name="connsiteX81" fmla="*/ 658162 w 1650363"/>
                  <a:gd name="connsiteY81" fmla="*/ 708017 h 1188775"/>
                  <a:gd name="connsiteX82" fmla="*/ 667757 w 1650363"/>
                  <a:gd name="connsiteY82" fmla="*/ 708017 h 1188775"/>
                  <a:gd name="connsiteX83" fmla="*/ 667757 w 1650363"/>
                  <a:gd name="connsiteY83" fmla="*/ 689047 h 1188775"/>
                  <a:gd name="connsiteX84" fmla="*/ 677353 w 1650363"/>
                  <a:gd name="connsiteY84" fmla="*/ 689047 h 1188775"/>
                  <a:gd name="connsiteX85" fmla="*/ 677353 w 1650363"/>
                  <a:gd name="connsiteY85" fmla="*/ 679689 h 1188775"/>
                  <a:gd name="connsiteX86" fmla="*/ 686948 w 1650363"/>
                  <a:gd name="connsiteY86" fmla="*/ 679689 h 1188775"/>
                  <a:gd name="connsiteX87" fmla="*/ 696543 w 1650363"/>
                  <a:gd name="connsiteY87" fmla="*/ 670204 h 1188775"/>
                  <a:gd name="connsiteX88" fmla="*/ 706010 w 1650363"/>
                  <a:gd name="connsiteY88" fmla="*/ 660719 h 1188775"/>
                  <a:gd name="connsiteX89" fmla="*/ 715605 w 1650363"/>
                  <a:gd name="connsiteY89" fmla="*/ 651234 h 1188775"/>
                  <a:gd name="connsiteX90" fmla="*/ 725200 w 1650363"/>
                  <a:gd name="connsiteY90" fmla="*/ 641749 h 1188775"/>
                  <a:gd name="connsiteX91" fmla="*/ 734796 w 1650363"/>
                  <a:gd name="connsiteY91" fmla="*/ 641749 h 1188775"/>
                  <a:gd name="connsiteX92" fmla="*/ 744391 w 1650363"/>
                  <a:gd name="connsiteY92" fmla="*/ 641749 h 1188775"/>
                  <a:gd name="connsiteX93" fmla="*/ 753986 w 1650363"/>
                  <a:gd name="connsiteY93" fmla="*/ 641749 h 1188775"/>
                  <a:gd name="connsiteX94" fmla="*/ 763581 w 1650363"/>
                  <a:gd name="connsiteY94" fmla="*/ 622779 h 1188775"/>
                  <a:gd name="connsiteX95" fmla="*/ 773048 w 1650363"/>
                  <a:gd name="connsiteY95" fmla="*/ 622779 h 1188775"/>
                  <a:gd name="connsiteX96" fmla="*/ 782643 w 1650363"/>
                  <a:gd name="connsiteY96" fmla="*/ 613294 h 1188775"/>
                  <a:gd name="connsiteX97" fmla="*/ 792238 w 1650363"/>
                  <a:gd name="connsiteY97" fmla="*/ 603809 h 1188775"/>
                  <a:gd name="connsiteX98" fmla="*/ 801834 w 1650363"/>
                  <a:gd name="connsiteY98" fmla="*/ 603809 h 1188775"/>
                  <a:gd name="connsiteX99" fmla="*/ 801834 w 1650363"/>
                  <a:gd name="connsiteY99" fmla="*/ 594325 h 1188775"/>
                  <a:gd name="connsiteX100" fmla="*/ 811429 w 1650363"/>
                  <a:gd name="connsiteY100" fmla="*/ 594325 h 1188775"/>
                  <a:gd name="connsiteX101" fmla="*/ 821024 w 1650363"/>
                  <a:gd name="connsiteY101" fmla="*/ 594325 h 1188775"/>
                  <a:gd name="connsiteX102" fmla="*/ 830491 w 1650363"/>
                  <a:gd name="connsiteY102" fmla="*/ 584840 h 1188775"/>
                  <a:gd name="connsiteX103" fmla="*/ 840086 w 1650363"/>
                  <a:gd name="connsiteY103" fmla="*/ 575481 h 1188775"/>
                  <a:gd name="connsiteX104" fmla="*/ 840086 w 1650363"/>
                  <a:gd name="connsiteY104" fmla="*/ 565996 h 1188775"/>
                  <a:gd name="connsiteX105" fmla="*/ 849681 w 1650363"/>
                  <a:gd name="connsiteY105" fmla="*/ 565996 h 1188775"/>
                  <a:gd name="connsiteX106" fmla="*/ 859276 w 1650363"/>
                  <a:gd name="connsiteY106" fmla="*/ 565996 h 1188775"/>
                  <a:gd name="connsiteX107" fmla="*/ 868871 w 1650363"/>
                  <a:gd name="connsiteY107" fmla="*/ 565996 h 1188775"/>
                  <a:gd name="connsiteX108" fmla="*/ 878339 w 1650363"/>
                  <a:gd name="connsiteY108" fmla="*/ 547027 h 1188775"/>
                  <a:gd name="connsiteX109" fmla="*/ 887934 w 1650363"/>
                  <a:gd name="connsiteY109" fmla="*/ 547027 h 1188775"/>
                  <a:gd name="connsiteX110" fmla="*/ 897529 w 1650363"/>
                  <a:gd name="connsiteY110" fmla="*/ 547027 h 1188775"/>
                  <a:gd name="connsiteX111" fmla="*/ 907124 w 1650363"/>
                  <a:gd name="connsiteY111" fmla="*/ 547027 h 1188775"/>
                  <a:gd name="connsiteX112" fmla="*/ 916719 w 1650363"/>
                  <a:gd name="connsiteY112" fmla="*/ 547027 h 1188775"/>
                  <a:gd name="connsiteX113" fmla="*/ 926314 w 1650363"/>
                  <a:gd name="connsiteY113" fmla="*/ 528057 h 1188775"/>
                  <a:gd name="connsiteX114" fmla="*/ 935910 w 1650363"/>
                  <a:gd name="connsiteY114" fmla="*/ 528057 h 1188775"/>
                  <a:gd name="connsiteX115" fmla="*/ 935910 w 1650363"/>
                  <a:gd name="connsiteY115" fmla="*/ 509087 h 1188775"/>
                  <a:gd name="connsiteX116" fmla="*/ 945377 w 1650363"/>
                  <a:gd name="connsiteY116" fmla="*/ 509087 h 1188775"/>
                  <a:gd name="connsiteX117" fmla="*/ 954972 w 1650363"/>
                  <a:gd name="connsiteY117" fmla="*/ 509087 h 1188775"/>
                  <a:gd name="connsiteX118" fmla="*/ 954972 w 1650363"/>
                  <a:gd name="connsiteY118" fmla="*/ 499602 h 1188775"/>
                  <a:gd name="connsiteX119" fmla="*/ 964567 w 1650363"/>
                  <a:gd name="connsiteY119" fmla="*/ 499602 h 1188775"/>
                  <a:gd name="connsiteX120" fmla="*/ 974162 w 1650363"/>
                  <a:gd name="connsiteY120" fmla="*/ 490117 h 1188775"/>
                  <a:gd name="connsiteX121" fmla="*/ 983757 w 1650363"/>
                  <a:gd name="connsiteY121" fmla="*/ 471274 h 1188775"/>
                  <a:gd name="connsiteX122" fmla="*/ 983757 w 1650363"/>
                  <a:gd name="connsiteY122" fmla="*/ 452304 h 1188775"/>
                  <a:gd name="connsiteX123" fmla="*/ 993224 w 1650363"/>
                  <a:gd name="connsiteY123" fmla="*/ 442819 h 1188775"/>
                  <a:gd name="connsiteX124" fmla="*/ 1002820 w 1650363"/>
                  <a:gd name="connsiteY124" fmla="*/ 433334 h 1188775"/>
                  <a:gd name="connsiteX125" fmla="*/ 1012415 w 1650363"/>
                  <a:gd name="connsiteY125" fmla="*/ 414364 h 1188775"/>
                  <a:gd name="connsiteX126" fmla="*/ 1012415 w 1650363"/>
                  <a:gd name="connsiteY126" fmla="*/ 395394 h 1188775"/>
                  <a:gd name="connsiteX127" fmla="*/ 1022010 w 1650363"/>
                  <a:gd name="connsiteY127" fmla="*/ 395394 h 1188775"/>
                  <a:gd name="connsiteX128" fmla="*/ 1031605 w 1650363"/>
                  <a:gd name="connsiteY128" fmla="*/ 395394 h 1188775"/>
                  <a:gd name="connsiteX129" fmla="*/ 1041200 w 1650363"/>
                  <a:gd name="connsiteY129" fmla="*/ 385909 h 1188775"/>
                  <a:gd name="connsiteX130" fmla="*/ 1041200 w 1650363"/>
                  <a:gd name="connsiteY130" fmla="*/ 376551 h 1188775"/>
                  <a:gd name="connsiteX131" fmla="*/ 1050667 w 1650363"/>
                  <a:gd name="connsiteY131" fmla="*/ 376551 h 1188775"/>
                  <a:gd name="connsiteX132" fmla="*/ 1060263 w 1650363"/>
                  <a:gd name="connsiteY132" fmla="*/ 376551 h 1188775"/>
                  <a:gd name="connsiteX133" fmla="*/ 1069858 w 1650363"/>
                  <a:gd name="connsiteY133" fmla="*/ 376551 h 1188775"/>
                  <a:gd name="connsiteX134" fmla="*/ 1079453 w 1650363"/>
                  <a:gd name="connsiteY134" fmla="*/ 367066 h 1188775"/>
                  <a:gd name="connsiteX135" fmla="*/ 1089048 w 1650363"/>
                  <a:gd name="connsiteY135" fmla="*/ 367066 h 1188775"/>
                  <a:gd name="connsiteX136" fmla="*/ 1098643 w 1650363"/>
                  <a:gd name="connsiteY136" fmla="*/ 357581 h 1188775"/>
                  <a:gd name="connsiteX137" fmla="*/ 1108110 w 1650363"/>
                  <a:gd name="connsiteY137" fmla="*/ 357581 h 1188775"/>
                  <a:gd name="connsiteX138" fmla="*/ 1117705 w 1650363"/>
                  <a:gd name="connsiteY138" fmla="*/ 357581 h 1188775"/>
                  <a:gd name="connsiteX139" fmla="*/ 1127300 w 1650363"/>
                  <a:gd name="connsiteY139" fmla="*/ 338611 h 1188775"/>
                  <a:gd name="connsiteX140" fmla="*/ 1136896 w 1650363"/>
                  <a:gd name="connsiteY140" fmla="*/ 338611 h 1188775"/>
                  <a:gd name="connsiteX141" fmla="*/ 1146491 w 1650363"/>
                  <a:gd name="connsiteY141" fmla="*/ 319642 h 1188775"/>
                  <a:gd name="connsiteX142" fmla="*/ 1156086 w 1650363"/>
                  <a:gd name="connsiteY142" fmla="*/ 319642 h 1188775"/>
                  <a:gd name="connsiteX143" fmla="*/ 1165553 w 1650363"/>
                  <a:gd name="connsiteY143" fmla="*/ 310157 h 1188775"/>
                  <a:gd name="connsiteX144" fmla="*/ 1165553 w 1650363"/>
                  <a:gd name="connsiteY144" fmla="*/ 300672 h 1188775"/>
                  <a:gd name="connsiteX145" fmla="*/ 1175148 w 1650363"/>
                  <a:gd name="connsiteY145" fmla="*/ 272343 h 1188775"/>
                  <a:gd name="connsiteX146" fmla="*/ 1184743 w 1650363"/>
                  <a:gd name="connsiteY146" fmla="*/ 272343 h 1188775"/>
                  <a:gd name="connsiteX147" fmla="*/ 1184743 w 1650363"/>
                  <a:gd name="connsiteY147" fmla="*/ 262859 h 1188775"/>
                  <a:gd name="connsiteX148" fmla="*/ 1194339 w 1650363"/>
                  <a:gd name="connsiteY148" fmla="*/ 262859 h 1188775"/>
                  <a:gd name="connsiteX149" fmla="*/ 1203934 w 1650363"/>
                  <a:gd name="connsiteY149" fmla="*/ 253374 h 1188775"/>
                  <a:gd name="connsiteX150" fmla="*/ 1213401 w 1650363"/>
                  <a:gd name="connsiteY150" fmla="*/ 253374 h 1188775"/>
                  <a:gd name="connsiteX151" fmla="*/ 1222996 w 1650363"/>
                  <a:gd name="connsiteY151" fmla="*/ 253374 h 1188775"/>
                  <a:gd name="connsiteX152" fmla="*/ 1232591 w 1650363"/>
                  <a:gd name="connsiteY152" fmla="*/ 253374 h 1188775"/>
                  <a:gd name="connsiteX153" fmla="*/ 1242186 w 1650363"/>
                  <a:gd name="connsiteY153" fmla="*/ 253374 h 1188775"/>
                  <a:gd name="connsiteX154" fmla="*/ 1242186 w 1650363"/>
                  <a:gd name="connsiteY154" fmla="*/ 234404 h 1188775"/>
                  <a:gd name="connsiteX155" fmla="*/ 1251782 w 1650363"/>
                  <a:gd name="connsiteY155" fmla="*/ 234404 h 1188775"/>
                  <a:gd name="connsiteX156" fmla="*/ 1261377 w 1650363"/>
                  <a:gd name="connsiteY156" fmla="*/ 234404 h 1188775"/>
                  <a:gd name="connsiteX157" fmla="*/ 1270972 w 1650363"/>
                  <a:gd name="connsiteY157" fmla="*/ 234404 h 1188775"/>
                  <a:gd name="connsiteX158" fmla="*/ 1280439 w 1650363"/>
                  <a:gd name="connsiteY158" fmla="*/ 234404 h 1188775"/>
                  <a:gd name="connsiteX159" fmla="*/ 1290034 w 1650363"/>
                  <a:gd name="connsiteY159" fmla="*/ 234404 h 1188775"/>
                  <a:gd name="connsiteX160" fmla="*/ 1299629 w 1650363"/>
                  <a:gd name="connsiteY160" fmla="*/ 234404 h 1188775"/>
                  <a:gd name="connsiteX161" fmla="*/ 1309224 w 1650363"/>
                  <a:gd name="connsiteY161" fmla="*/ 234404 h 1188775"/>
                  <a:gd name="connsiteX162" fmla="*/ 1309224 w 1650363"/>
                  <a:gd name="connsiteY162" fmla="*/ 224919 h 1188775"/>
                  <a:gd name="connsiteX163" fmla="*/ 1318819 w 1650363"/>
                  <a:gd name="connsiteY163" fmla="*/ 224919 h 1188775"/>
                  <a:gd name="connsiteX164" fmla="*/ 1328415 w 1650363"/>
                  <a:gd name="connsiteY164" fmla="*/ 224919 h 1188775"/>
                  <a:gd name="connsiteX165" fmla="*/ 1337882 w 1650363"/>
                  <a:gd name="connsiteY165" fmla="*/ 224919 h 1188775"/>
                  <a:gd name="connsiteX166" fmla="*/ 1337882 w 1650363"/>
                  <a:gd name="connsiteY166" fmla="*/ 205949 h 1188775"/>
                  <a:gd name="connsiteX167" fmla="*/ 1347477 w 1650363"/>
                  <a:gd name="connsiteY167" fmla="*/ 196464 h 1188775"/>
                  <a:gd name="connsiteX168" fmla="*/ 1357072 w 1650363"/>
                  <a:gd name="connsiteY168" fmla="*/ 196464 h 1188775"/>
                  <a:gd name="connsiteX169" fmla="*/ 1366667 w 1650363"/>
                  <a:gd name="connsiteY169" fmla="*/ 196464 h 1188775"/>
                  <a:gd name="connsiteX170" fmla="*/ 1366667 w 1650363"/>
                  <a:gd name="connsiteY170" fmla="*/ 177494 h 1188775"/>
                  <a:gd name="connsiteX171" fmla="*/ 1376262 w 1650363"/>
                  <a:gd name="connsiteY171" fmla="*/ 177494 h 1188775"/>
                  <a:gd name="connsiteX172" fmla="*/ 1385730 w 1650363"/>
                  <a:gd name="connsiteY172" fmla="*/ 177494 h 1188775"/>
                  <a:gd name="connsiteX173" fmla="*/ 1395325 w 1650363"/>
                  <a:gd name="connsiteY173" fmla="*/ 177494 h 1188775"/>
                  <a:gd name="connsiteX174" fmla="*/ 1404920 w 1650363"/>
                  <a:gd name="connsiteY174" fmla="*/ 158651 h 1188775"/>
                  <a:gd name="connsiteX175" fmla="*/ 1404920 w 1650363"/>
                  <a:gd name="connsiteY175" fmla="*/ 149166 h 1188775"/>
                  <a:gd name="connsiteX176" fmla="*/ 1414515 w 1650363"/>
                  <a:gd name="connsiteY176" fmla="*/ 149166 h 1188775"/>
                  <a:gd name="connsiteX177" fmla="*/ 1424110 w 1650363"/>
                  <a:gd name="connsiteY177" fmla="*/ 149166 h 1188775"/>
                  <a:gd name="connsiteX178" fmla="*/ 1433705 w 1650363"/>
                  <a:gd name="connsiteY178" fmla="*/ 149166 h 1188775"/>
                  <a:gd name="connsiteX179" fmla="*/ 1443300 w 1650363"/>
                  <a:gd name="connsiteY179" fmla="*/ 111226 h 1188775"/>
                  <a:gd name="connsiteX180" fmla="*/ 1452768 w 1650363"/>
                  <a:gd name="connsiteY180" fmla="*/ 111226 h 1188775"/>
                  <a:gd name="connsiteX181" fmla="*/ 1462363 w 1650363"/>
                  <a:gd name="connsiteY181" fmla="*/ 92257 h 1188775"/>
                  <a:gd name="connsiteX182" fmla="*/ 1471958 w 1650363"/>
                  <a:gd name="connsiteY182" fmla="*/ 92257 h 1188775"/>
                  <a:gd name="connsiteX183" fmla="*/ 1471958 w 1650363"/>
                  <a:gd name="connsiteY183" fmla="*/ 73287 h 1188775"/>
                  <a:gd name="connsiteX184" fmla="*/ 1481553 w 1650363"/>
                  <a:gd name="connsiteY184" fmla="*/ 73287 h 1188775"/>
                  <a:gd name="connsiteX185" fmla="*/ 1481553 w 1650363"/>
                  <a:gd name="connsiteY185" fmla="*/ 54443 h 1188775"/>
                  <a:gd name="connsiteX186" fmla="*/ 1491148 w 1650363"/>
                  <a:gd name="connsiteY186" fmla="*/ 54443 h 1188775"/>
                  <a:gd name="connsiteX187" fmla="*/ 1500743 w 1650363"/>
                  <a:gd name="connsiteY187" fmla="*/ 54443 h 1188775"/>
                  <a:gd name="connsiteX188" fmla="*/ 1500743 w 1650363"/>
                  <a:gd name="connsiteY188" fmla="*/ 35474 h 1188775"/>
                  <a:gd name="connsiteX189" fmla="*/ 1510210 w 1650363"/>
                  <a:gd name="connsiteY189" fmla="*/ 35474 h 1188775"/>
                  <a:gd name="connsiteX190" fmla="*/ 1519806 w 1650363"/>
                  <a:gd name="connsiteY190" fmla="*/ 35474 h 1188775"/>
                  <a:gd name="connsiteX191" fmla="*/ 1529401 w 1650363"/>
                  <a:gd name="connsiteY191" fmla="*/ 35474 h 1188775"/>
                  <a:gd name="connsiteX192" fmla="*/ 1538996 w 1650363"/>
                  <a:gd name="connsiteY192" fmla="*/ 35474 h 1188775"/>
                  <a:gd name="connsiteX193" fmla="*/ 1548591 w 1650363"/>
                  <a:gd name="connsiteY193" fmla="*/ 35474 h 1188775"/>
                  <a:gd name="connsiteX194" fmla="*/ 1558058 w 1650363"/>
                  <a:gd name="connsiteY194" fmla="*/ 35474 h 1188775"/>
                  <a:gd name="connsiteX195" fmla="*/ 1567653 w 1650363"/>
                  <a:gd name="connsiteY195" fmla="*/ 35474 h 1188775"/>
                  <a:gd name="connsiteX196" fmla="*/ 1577249 w 1650363"/>
                  <a:gd name="connsiteY196" fmla="*/ 35474 h 1188775"/>
                  <a:gd name="connsiteX197" fmla="*/ 1586844 w 1650363"/>
                  <a:gd name="connsiteY197" fmla="*/ 35474 h 1188775"/>
                  <a:gd name="connsiteX198" fmla="*/ 1596439 w 1650363"/>
                  <a:gd name="connsiteY198" fmla="*/ 35474 h 1188775"/>
                  <a:gd name="connsiteX199" fmla="*/ 1606034 w 1650363"/>
                  <a:gd name="connsiteY199" fmla="*/ 35474 h 1188775"/>
                  <a:gd name="connsiteX200" fmla="*/ 1615501 w 1650363"/>
                  <a:gd name="connsiteY200" fmla="*/ 35474 h 118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1650363" h="1188775">
                    <a:moveTo>
                      <a:pt x="35886" y="1153302"/>
                    </a:moveTo>
                    <a:lnTo>
                      <a:pt x="45481" y="1153302"/>
                    </a:lnTo>
                    <a:lnTo>
                      <a:pt x="55076" y="1143817"/>
                    </a:lnTo>
                    <a:lnTo>
                      <a:pt x="64671" y="1143817"/>
                    </a:lnTo>
                    <a:lnTo>
                      <a:pt x="64671" y="1134332"/>
                    </a:lnTo>
                    <a:lnTo>
                      <a:pt x="74266" y="1134332"/>
                    </a:lnTo>
                    <a:lnTo>
                      <a:pt x="74266" y="1124847"/>
                    </a:lnTo>
                    <a:lnTo>
                      <a:pt x="83861" y="1115363"/>
                    </a:lnTo>
                    <a:lnTo>
                      <a:pt x="93329" y="1105878"/>
                    </a:lnTo>
                    <a:lnTo>
                      <a:pt x="102924" y="1105878"/>
                    </a:lnTo>
                    <a:lnTo>
                      <a:pt x="112519" y="1105878"/>
                    </a:lnTo>
                    <a:lnTo>
                      <a:pt x="122114" y="1096393"/>
                    </a:lnTo>
                    <a:lnTo>
                      <a:pt x="131709" y="1096393"/>
                    </a:lnTo>
                    <a:lnTo>
                      <a:pt x="141304" y="1096393"/>
                    </a:lnTo>
                    <a:lnTo>
                      <a:pt x="150772" y="1096393"/>
                    </a:lnTo>
                    <a:lnTo>
                      <a:pt x="160367" y="1096393"/>
                    </a:lnTo>
                    <a:lnTo>
                      <a:pt x="169962" y="1096393"/>
                    </a:lnTo>
                    <a:lnTo>
                      <a:pt x="169962" y="1087034"/>
                    </a:lnTo>
                    <a:lnTo>
                      <a:pt x="179557" y="1087034"/>
                    </a:lnTo>
                    <a:lnTo>
                      <a:pt x="189152" y="1077549"/>
                    </a:lnTo>
                    <a:lnTo>
                      <a:pt x="198619" y="1077549"/>
                    </a:lnTo>
                    <a:lnTo>
                      <a:pt x="198619" y="1068064"/>
                    </a:lnTo>
                    <a:lnTo>
                      <a:pt x="208214" y="1058579"/>
                    </a:lnTo>
                    <a:lnTo>
                      <a:pt x="217810" y="1058579"/>
                    </a:lnTo>
                    <a:lnTo>
                      <a:pt x="227405" y="1058579"/>
                    </a:lnTo>
                    <a:lnTo>
                      <a:pt x="237000" y="1049095"/>
                    </a:lnTo>
                    <a:lnTo>
                      <a:pt x="246595" y="1049095"/>
                    </a:lnTo>
                    <a:lnTo>
                      <a:pt x="256190" y="1049095"/>
                    </a:lnTo>
                    <a:lnTo>
                      <a:pt x="265657" y="1049095"/>
                    </a:lnTo>
                    <a:lnTo>
                      <a:pt x="265657" y="1039610"/>
                    </a:lnTo>
                    <a:lnTo>
                      <a:pt x="275252" y="1030125"/>
                    </a:lnTo>
                    <a:lnTo>
                      <a:pt x="284848" y="1030125"/>
                    </a:lnTo>
                    <a:lnTo>
                      <a:pt x="294443" y="1020640"/>
                    </a:lnTo>
                    <a:lnTo>
                      <a:pt x="304038" y="1020640"/>
                    </a:lnTo>
                    <a:lnTo>
                      <a:pt x="313505" y="1020640"/>
                    </a:lnTo>
                    <a:lnTo>
                      <a:pt x="323100" y="1001670"/>
                    </a:lnTo>
                    <a:lnTo>
                      <a:pt x="332695" y="1001670"/>
                    </a:lnTo>
                    <a:lnTo>
                      <a:pt x="342291" y="1001670"/>
                    </a:lnTo>
                    <a:lnTo>
                      <a:pt x="342291" y="992311"/>
                    </a:lnTo>
                    <a:lnTo>
                      <a:pt x="351886" y="992311"/>
                    </a:lnTo>
                    <a:lnTo>
                      <a:pt x="361481" y="982827"/>
                    </a:lnTo>
                    <a:lnTo>
                      <a:pt x="361481" y="963857"/>
                    </a:lnTo>
                    <a:lnTo>
                      <a:pt x="370948" y="954372"/>
                    </a:lnTo>
                    <a:lnTo>
                      <a:pt x="380543" y="944887"/>
                    </a:lnTo>
                    <a:lnTo>
                      <a:pt x="380543" y="925917"/>
                    </a:lnTo>
                    <a:lnTo>
                      <a:pt x="390138" y="925917"/>
                    </a:lnTo>
                    <a:lnTo>
                      <a:pt x="390138" y="916432"/>
                    </a:lnTo>
                    <a:lnTo>
                      <a:pt x="399733" y="916432"/>
                    </a:lnTo>
                    <a:lnTo>
                      <a:pt x="399733" y="906947"/>
                    </a:lnTo>
                    <a:lnTo>
                      <a:pt x="409328" y="906947"/>
                    </a:lnTo>
                    <a:lnTo>
                      <a:pt x="418924" y="906947"/>
                    </a:lnTo>
                    <a:lnTo>
                      <a:pt x="418924" y="888104"/>
                    </a:lnTo>
                    <a:lnTo>
                      <a:pt x="428519" y="888104"/>
                    </a:lnTo>
                    <a:lnTo>
                      <a:pt x="437986" y="888104"/>
                    </a:lnTo>
                    <a:lnTo>
                      <a:pt x="447581" y="888104"/>
                    </a:lnTo>
                    <a:lnTo>
                      <a:pt x="457176" y="888104"/>
                    </a:lnTo>
                    <a:lnTo>
                      <a:pt x="466771" y="878619"/>
                    </a:lnTo>
                    <a:lnTo>
                      <a:pt x="476367" y="878619"/>
                    </a:lnTo>
                    <a:lnTo>
                      <a:pt x="485834" y="869134"/>
                    </a:lnTo>
                    <a:lnTo>
                      <a:pt x="485834" y="850164"/>
                    </a:lnTo>
                    <a:lnTo>
                      <a:pt x="495429" y="850164"/>
                    </a:lnTo>
                    <a:lnTo>
                      <a:pt x="495429" y="840679"/>
                    </a:lnTo>
                    <a:lnTo>
                      <a:pt x="505024" y="831195"/>
                    </a:lnTo>
                    <a:lnTo>
                      <a:pt x="514619" y="812225"/>
                    </a:lnTo>
                    <a:lnTo>
                      <a:pt x="524214" y="812225"/>
                    </a:lnTo>
                    <a:lnTo>
                      <a:pt x="524214" y="802740"/>
                    </a:lnTo>
                    <a:lnTo>
                      <a:pt x="533809" y="802740"/>
                    </a:lnTo>
                    <a:lnTo>
                      <a:pt x="543277" y="793255"/>
                    </a:lnTo>
                    <a:lnTo>
                      <a:pt x="552872" y="793255"/>
                    </a:lnTo>
                    <a:lnTo>
                      <a:pt x="562467" y="793255"/>
                    </a:lnTo>
                    <a:lnTo>
                      <a:pt x="572062" y="793255"/>
                    </a:lnTo>
                    <a:lnTo>
                      <a:pt x="572062" y="783770"/>
                    </a:lnTo>
                    <a:lnTo>
                      <a:pt x="581657" y="783770"/>
                    </a:lnTo>
                    <a:lnTo>
                      <a:pt x="591252" y="783770"/>
                    </a:lnTo>
                    <a:lnTo>
                      <a:pt x="600720" y="783770"/>
                    </a:lnTo>
                    <a:lnTo>
                      <a:pt x="610315" y="764927"/>
                    </a:lnTo>
                    <a:lnTo>
                      <a:pt x="619910" y="764927"/>
                    </a:lnTo>
                    <a:lnTo>
                      <a:pt x="629505" y="755442"/>
                    </a:lnTo>
                    <a:lnTo>
                      <a:pt x="629505" y="745957"/>
                    </a:lnTo>
                    <a:lnTo>
                      <a:pt x="639100" y="726987"/>
                    </a:lnTo>
                    <a:lnTo>
                      <a:pt x="648695" y="726987"/>
                    </a:lnTo>
                    <a:lnTo>
                      <a:pt x="658162" y="708017"/>
                    </a:lnTo>
                    <a:lnTo>
                      <a:pt x="667757" y="708017"/>
                    </a:lnTo>
                    <a:lnTo>
                      <a:pt x="667757" y="689047"/>
                    </a:lnTo>
                    <a:lnTo>
                      <a:pt x="677353" y="689047"/>
                    </a:lnTo>
                    <a:lnTo>
                      <a:pt x="677353" y="679689"/>
                    </a:lnTo>
                    <a:lnTo>
                      <a:pt x="686948" y="679689"/>
                    </a:lnTo>
                    <a:lnTo>
                      <a:pt x="696543" y="670204"/>
                    </a:lnTo>
                    <a:lnTo>
                      <a:pt x="706010" y="660719"/>
                    </a:lnTo>
                    <a:lnTo>
                      <a:pt x="715605" y="651234"/>
                    </a:lnTo>
                    <a:lnTo>
                      <a:pt x="725200" y="641749"/>
                    </a:lnTo>
                    <a:lnTo>
                      <a:pt x="734796" y="641749"/>
                    </a:lnTo>
                    <a:lnTo>
                      <a:pt x="744391" y="641749"/>
                    </a:lnTo>
                    <a:lnTo>
                      <a:pt x="753986" y="641749"/>
                    </a:lnTo>
                    <a:lnTo>
                      <a:pt x="763581" y="622779"/>
                    </a:lnTo>
                    <a:lnTo>
                      <a:pt x="773048" y="622779"/>
                    </a:lnTo>
                    <a:lnTo>
                      <a:pt x="782643" y="613294"/>
                    </a:lnTo>
                    <a:lnTo>
                      <a:pt x="792238" y="603809"/>
                    </a:lnTo>
                    <a:lnTo>
                      <a:pt x="801834" y="603809"/>
                    </a:lnTo>
                    <a:lnTo>
                      <a:pt x="801834" y="594325"/>
                    </a:lnTo>
                    <a:lnTo>
                      <a:pt x="811429" y="594325"/>
                    </a:lnTo>
                    <a:lnTo>
                      <a:pt x="821024" y="594325"/>
                    </a:lnTo>
                    <a:lnTo>
                      <a:pt x="830491" y="584840"/>
                    </a:lnTo>
                    <a:lnTo>
                      <a:pt x="840086" y="575481"/>
                    </a:lnTo>
                    <a:lnTo>
                      <a:pt x="840086" y="565996"/>
                    </a:lnTo>
                    <a:lnTo>
                      <a:pt x="849681" y="565996"/>
                    </a:lnTo>
                    <a:lnTo>
                      <a:pt x="859276" y="565996"/>
                    </a:lnTo>
                    <a:lnTo>
                      <a:pt x="868871" y="565996"/>
                    </a:lnTo>
                    <a:lnTo>
                      <a:pt x="878339" y="547027"/>
                    </a:lnTo>
                    <a:lnTo>
                      <a:pt x="887934" y="547027"/>
                    </a:lnTo>
                    <a:lnTo>
                      <a:pt x="897529" y="547027"/>
                    </a:lnTo>
                    <a:lnTo>
                      <a:pt x="907124" y="547027"/>
                    </a:lnTo>
                    <a:lnTo>
                      <a:pt x="916719" y="547027"/>
                    </a:lnTo>
                    <a:lnTo>
                      <a:pt x="926314" y="528057"/>
                    </a:lnTo>
                    <a:lnTo>
                      <a:pt x="935910" y="528057"/>
                    </a:lnTo>
                    <a:lnTo>
                      <a:pt x="935910" y="509087"/>
                    </a:lnTo>
                    <a:lnTo>
                      <a:pt x="945377" y="509087"/>
                    </a:lnTo>
                    <a:lnTo>
                      <a:pt x="954972" y="509087"/>
                    </a:lnTo>
                    <a:lnTo>
                      <a:pt x="954972" y="499602"/>
                    </a:lnTo>
                    <a:lnTo>
                      <a:pt x="964567" y="499602"/>
                    </a:lnTo>
                    <a:lnTo>
                      <a:pt x="974162" y="490117"/>
                    </a:lnTo>
                    <a:lnTo>
                      <a:pt x="983757" y="471274"/>
                    </a:lnTo>
                    <a:lnTo>
                      <a:pt x="983757" y="452304"/>
                    </a:lnTo>
                    <a:lnTo>
                      <a:pt x="993224" y="442819"/>
                    </a:lnTo>
                    <a:lnTo>
                      <a:pt x="1002820" y="433334"/>
                    </a:lnTo>
                    <a:lnTo>
                      <a:pt x="1012415" y="414364"/>
                    </a:lnTo>
                    <a:lnTo>
                      <a:pt x="1012415" y="395394"/>
                    </a:lnTo>
                    <a:lnTo>
                      <a:pt x="1022010" y="395394"/>
                    </a:lnTo>
                    <a:lnTo>
                      <a:pt x="1031605" y="395394"/>
                    </a:lnTo>
                    <a:lnTo>
                      <a:pt x="1041200" y="385909"/>
                    </a:lnTo>
                    <a:lnTo>
                      <a:pt x="1041200" y="376551"/>
                    </a:lnTo>
                    <a:lnTo>
                      <a:pt x="1050667" y="376551"/>
                    </a:lnTo>
                    <a:lnTo>
                      <a:pt x="1060263" y="376551"/>
                    </a:lnTo>
                    <a:lnTo>
                      <a:pt x="1069858" y="376551"/>
                    </a:lnTo>
                    <a:lnTo>
                      <a:pt x="1079453" y="367066"/>
                    </a:lnTo>
                    <a:lnTo>
                      <a:pt x="1089048" y="367066"/>
                    </a:lnTo>
                    <a:lnTo>
                      <a:pt x="1098643" y="357581"/>
                    </a:lnTo>
                    <a:lnTo>
                      <a:pt x="1108110" y="357581"/>
                    </a:lnTo>
                    <a:lnTo>
                      <a:pt x="1117705" y="357581"/>
                    </a:lnTo>
                    <a:lnTo>
                      <a:pt x="1127300" y="338611"/>
                    </a:lnTo>
                    <a:lnTo>
                      <a:pt x="1136896" y="338611"/>
                    </a:lnTo>
                    <a:lnTo>
                      <a:pt x="1146491" y="319642"/>
                    </a:lnTo>
                    <a:lnTo>
                      <a:pt x="1156086" y="319642"/>
                    </a:lnTo>
                    <a:lnTo>
                      <a:pt x="1165553" y="310157"/>
                    </a:lnTo>
                    <a:lnTo>
                      <a:pt x="1165553" y="300672"/>
                    </a:lnTo>
                    <a:lnTo>
                      <a:pt x="1175148" y="272343"/>
                    </a:lnTo>
                    <a:lnTo>
                      <a:pt x="1184743" y="272343"/>
                    </a:lnTo>
                    <a:lnTo>
                      <a:pt x="1184743" y="262859"/>
                    </a:lnTo>
                    <a:lnTo>
                      <a:pt x="1194339" y="262859"/>
                    </a:lnTo>
                    <a:lnTo>
                      <a:pt x="1203934" y="253374"/>
                    </a:lnTo>
                    <a:lnTo>
                      <a:pt x="1213401" y="253374"/>
                    </a:lnTo>
                    <a:lnTo>
                      <a:pt x="1222996" y="253374"/>
                    </a:lnTo>
                    <a:lnTo>
                      <a:pt x="1232591" y="253374"/>
                    </a:lnTo>
                    <a:lnTo>
                      <a:pt x="1242186" y="253374"/>
                    </a:lnTo>
                    <a:lnTo>
                      <a:pt x="1242186" y="234404"/>
                    </a:lnTo>
                    <a:lnTo>
                      <a:pt x="1251782" y="234404"/>
                    </a:lnTo>
                    <a:lnTo>
                      <a:pt x="1261377" y="234404"/>
                    </a:lnTo>
                    <a:lnTo>
                      <a:pt x="1270972" y="234404"/>
                    </a:lnTo>
                    <a:lnTo>
                      <a:pt x="1280439" y="234404"/>
                    </a:lnTo>
                    <a:lnTo>
                      <a:pt x="1290034" y="234404"/>
                    </a:lnTo>
                    <a:lnTo>
                      <a:pt x="1299629" y="234404"/>
                    </a:lnTo>
                    <a:lnTo>
                      <a:pt x="1309224" y="234404"/>
                    </a:lnTo>
                    <a:lnTo>
                      <a:pt x="1309224" y="224919"/>
                    </a:lnTo>
                    <a:lnTo>
                      <a:pt x="1318819" y="224919"/>
                    </a:lnTo>
                    <a:lnTo>
                      <a:pt x="1328415" y="224919"/>
                    </a:lnTo>
                    <a:lnTo>
                      <a:pt x="1337882" y="224919"/>
                    </a:lnTo>
                    <a:lnTo>
                      <a:pt x="1337882" y="205949"/>
                    </a:lnTo>
                    <a:lnTo>
                      <a:pt x="1347477" y="196464"/>
                    </a:lnTo>
                    <a:lnTo>
                      <a:pt x="1357072" y="196464"/>
                    </a:lnTo>
                    <a:lnTo>
                      <a:pt x="1366667" y="196464"/>
                    </a:lnTo>
                    <a:lnTo>
                      <a:pt x="1366667" y="177494"/>
                    </a:lnTo>
                    <a:lnTo>
                      <a:pt x="1376262" y="177494"/>
                    </a:lnTo>
                    <a:lnTo>
                      <a:pt x="1385730" y="177494"/>
                    </a:lnTo>
                    <a:lnTo>
                      <a:pt x="1395325" y="177494"/>
                    </a:lnTo>
                    <a:lnTo>
                      <a:pt x="1404920" y="158651"/>
                    </a:lnTo>
                    <a:lnTo>
                      <a:pt x="1404920" y="149166"/>
                    </a:lnTo>
                    <a:lnTo>
                      <a:pt x="1414515" y="149166"/>
                    </a:lnTo>
                    <a:lnTo>
                      <a:pt x="1424110" y="149166"/>
                    </a:lnTo>
                    <a:lnTo>
                      <a:pt x="1433705" y="149166"/>
                    </a:lnTo>
                    <a:lnTo>
                      <a:pt x="1443300" y="111226"/>
                    </a:lnTo>
                    <a:lnTo>
                      <a:pt x="1452768" y="111226"/>
                    </a:lnTo>
                    <a:lnTo>
                      <a:pt x="1462363" y="92257"/>
                    </a:lnTo>
                    <a:lnTo>
                      <a:pt x="1471958" y="92257"/>
                    </a:lnTo>
                    <a:lnTo>
                      <a:pt x="1471958" y="73287"/>
                    </a:lnTo>
                    <a:lnTo>
                      <a:pt x="1481553" y="73287"/>
                    </a:lnTo>
                    <a:lnTo>
                      <a:pt x="1481553" y="54443"/>
                    </a:lnTo>
                    <a:lnTo>
                      <a:pt x="1491148" y="54443"/>
                    </a:lnTo>
                    <a:lnTo>
                      <a:pt x="1500743" y="54443"/>
                    </a:lnTo>
                    <a:lnTo>
                      <a:pt x="1500743" y="35474"/>
                    </a:lnTo>
                    <a:lnTo>
                      <a:pt x="1510210" y="35474"/>
                    </a:lnTo>
                    <a:lnTo>
                      <a:pt x="1519806" y="35474"/>
                    </a:lnTo>
                    <a:lnTo>
                      <a:pt x="1529401" y="35474"/>
                    </a:lnTo>
                    <a:lnTo>
                      <a:pt x="1538996" y="35474"/>
                    </a:lnTo>
                    <a:lnTo>
                      <a:pt x="1548591" y="35474"/>
                    </a:lnTo>
                    <a:lnTo>
                      <a:pt x="1558058" y="35474"/>
                    </a:lnTo>
                    <a:lnTo>
                      <a:pt x="1567653" y="35474"/>
                    </a:lnTo>
                    <a:lnTo>
                      <a:pt x="1577249" y="35474"/>
                    </a:lnTo>
                    <a:lnTo>
                      <a:pt x="1586844" y="35474"/>
                    </a:lnTo>
                    <a:lnTo>
                      <a:pt x="1596439" y="35474"/>
                    </a:lnTo>
                    <a:lnTo>
                      <a:pt x="1606034" y="35474"/>
                    </a:lnTo>
                    <a:lnTo>
                      <a:pt x="1615501" y="35474"/>
                    </a:lnTo>
                  </a:path>
                </a:pathLst>
              </a:custGeom>
              <a:noFill/>
              <a:ln w="50800" cap="rnd">
                <a:solidFill>
                  <a:srgbClr val="C0504D"/>
                </a:solidFill>
                <a:prstDash val="solid"/>
                <a:round/>
              </a:ln>
            </p:spPr>
            <p:txBody>
              <a:bodyPr rtlCol="0" anchor="ctr"/>
              <a:lstStyle/>
              <a:p>
                <a:endParaRPr lang="en-GB"/>
              </a:p>
            </p:txBody>
          </p:sp>
          <p:sp>
            <p:nvSpPr>
              <p:cNvPr id="83" name="Freeform 82">
                <a:extLst>
                  <a:ext uri="{FF2B5EF4-FFF2-40B4-BE49-F238E27FC236}">
                    <a16:creationId xmlns:a16="http://schemas.microsoft.com/office/drawing/2014/main" id="{32D41E79-204C-F042-8AF0-CDD4955E95F6}"/>
                  </a:ext>
                </a:extLst>
              </p:cNvPr>
              <p:cNvSpPr/>
              <p:nvPr/>
            </p:nvSpPr>
            <p:spPr>
              <a:xfrm>
                <a:off x="10032310" y="2637856"/>
                <a:ext cx="601295" cy="581741"/>
              </a:xfrm>
              <a:custGeom>
                <a:avLst/>
                <a:gdLst>
                  <a:gd name="connsiteX0" fmla="*/ 35886 w 601295"/>
                  <a:gd name="connsiteY0" fmla="*/ 556511 h 581741"/>
                  <a:gd name="connsiteX1" fmla="*/ 45481 w 601295"/>
                  <a:gd name="connsiteY1" fmla="*/ 556511 h 581741"/>
                  <a:gd name="connsiteX2" fmla="*/ 45481 w 601295"/>
                  <a:gd name="connsiteY2" fmla="*/ 528057 h 581741"/>
                  <a:gd name="connsiteX3" fmla="*/ 55076 w 601295"/>
                  <a:gd name="connsiteY3" fmla="*/ 528057 h 581741"/>
                  <a:gd name="connsiteX4" fmla="*/ 64671 w 601295"/>
                  <a:gd name="connsiteY4" fmla="*/ 528057 h 581741"/>
                  <a:gd name="connsiteX5" fmla="*/ 74266 w 601295"/>
                  <a:gd name="connsiteY5" fmla="*/ 528057 h 581741"/>
                  <a:gd name="connsiteX6" fmla="*/ 83861 w 601295"/>
                  <a:gd name="connsiteY6" fmla="*/ 528057 h 581741"/>
                  <a:gd name="connsiteX7" fmla="*/ 93329 w 601295"/>
                  <a:gd name="connsiteY7" fmla="*/ 528057 h 581741"/>
                  <a:gd name="connsiteX8" fmla="*/ 102924 w 601295"/>
                  <a:gd name="connsiteY8" fmla="*/ 528057 h 581741"/>
                  <a:gd name="connsiteX9" fmla="*/ 112519 w 601295"/>
                  <a:gd name="connsiteY9" fmla="*/ 528057 h 581741"/>
                  <a:gd name="connsiteX10" fmla="*/ 122114 w 601295"/>
                  <a:gd name="connsiteY10" fmla="*/ 528057 h 581741"/>
                  <a:gd name="connsiteX11" fmla="*/ 131709 w 601295"/>
                  <a:gd name="connsiteY11" fmla="*/ 528057 h 581741"/>
                  <a:gd name="connsiteX12" fmla="*/ 141304 w 601295"/>
                  <a:gd name="connsiteY12" fmla="*/ 528057 h 581741"/>
                  <a:gd name="connsiteX13" fmla="*/ 150772 w 601295"/>
                  <a:gd name="connsiteY13" fmla="*/ 509087 h 581741"/>
                  <a:gd name="connsiteX14" fmla="*/ 150772 w 601295"/>
                  <a:gd name="connsiteY14" fmla="*/ 480759 h 581741"/>
                  <a:gd name="connsiteX15" fmla="*/ 160367 w 601295"/>
                  <a:gd name="connsiteY15" fmla="*/ 480759 h 581741"/>
                  <a:gd name="connsiteX16" fmla="*/ 169962 w 601295"/>
                  <a:gd name="connsiteY16" fmla="*/ 452304 h 581741"/>
                  <a:gd name="connsiteX17" fmla="*/ 179557 w 601295"/>
                  <a:gd name="connsiteY17" fmla="*/ 452304 h 581741"/>
                  <a:gd name="connsiteX18" fmla="*/ 189152 w 601295"/>
                  <a:gd name="connsiteY18" fmla="*/ 452304 h 581741"/>
                  <a:gd name="connsiteX19" fmla="*/ 198619 w 601295"/>
                  <a:gd name="connsiteY19" fmla="*/ 452304 h 581741"/>
                  <a:gd name="connsiteX20" fmla="*/ 208214 w 601295"/>
                  <a:gd name="connsiteY20" fmla="*/ 452304 h 581741"/>
                  <a:gd name="connsiteX21" fmla="*/ 217810 w 601295"/>
                  <a:gd name="connsiteY21" fmla="*/ 452304 h 581741"/>
                  <a:gd name="connsiteX22" fmla="*/ 227405 w 601295"/>
                  <a:gd name="connsiteY22" fmla="*/ 452304 h 581741"/>
                  <a:gd name="connsiteX23" fmla="*/ 237000 w 601295"/>
                  <a:gd name="connsiteY23" fmla="*/ 452304 h 581741"/>
                  <a:gd name="connsiteX24" fmla="*/ 237000 w 601295"/>
                  <a:gd name="connsiteY24" fmla="*/ 414364 h 581741"/>
                  <a:gd name="connsiteX25" fmla="*/ 246595 w 601295"/>
                  <a:gd name="connsiteY25" fmla="*/ 414364 h 581741"/>
                  <a:gd name="connsiteX26" fmla="*/ 256190 w 601295"/>
                  <a:gd name="connsiteY26" fmla="*/ 414364 h 581741"/>
                  <a:gd name="connsiteX27" fmla="*/ 265657 w 601295"/>
                  <a:gd name="connsiteY27" fmla="*/ 414364 h 581741"/>
                  <a:gd name="connsiteX28" fmla="*/ 275253 w 601295"/>
                  <a:gd name="connsiteY28" fmla="*/ 414364 h 581741"/>
                  <a:gd name="connsiteX29" fmla="*/ 284848 w 601295"/>
                  <a:gd name="connsiteY29" fmla="*/ 414364 h 581741"/>
                  <a:gd name="connsiteX30" fmla="*/ 294443 w 601295"/>
                  <a:gd name="connsiteY30" fmla="*/ 414364 h 581741"/>
                  <a:gd name="connsiteX31" fmla="*/ 294443 w 601295"/>
                  <a:gd name="connsiteY31" fmla="*/ 376425 h 581741"/>
                  <a:gd name="connsiteX32" fmla="*/ 304038 w 601295"/>
                  <a:gd name="connsiteY32" fmla="*/ 376425 h 581741"/>
                  <a:gd name="connsiteX33" fmla="*/ 313633 w 601295"/>
                  <a:gd name="connsiteY33" fmla="*/ 376425 h 581741"/>
                  <a:gd name="connsiteX34" fmla="*/ 323100 w 601295"/>
                  <a:gd name="connsiteY34" fmla="*/ 376425 h 581741"/>
                  <a:gd name="connsiteX35" fmla="*/ 332696 w 601295"/>
                  <a:gd name="connsiteY35" fmla="*/ 376425 h 581741"/>
                  <a:gd name="connsiteX36" fmla="*/ 342291 w 601295"/>
                  <a:gd name="connsiteY36" fmla="*/ 376425 h 581741"/>
                  <a:gd name="connsiteX37" fmla="*/ 351886 w 601295"/>
                  <a:gd name="connsiteY37" fmla="*/ 376425 h 581741"/>
                  <a:gd name="connsiteX38" fmla="*/ 361481 w 601295"/>
                  <a:gd name="connsiteY38" fmla="*/ 338611 h 581741"/>
                  <a:gd name="connsiteX39" fmla="*/ 371076 w 601295"/>
                  <a:gd name="connsiteY39" fmla="*/ 338611 h 581741"/>
                  <a:gd name="connsiteX40" fmla="*/ 380543 w 601295"/>
                  <a:gd name="connsiteY40" fmla="*/ 291187 h 581741"/>
                  <a:gd name="connsiteX41" fmla="*/ 380543 w 601295"/>
                  <a:gd name="connsiteY41" fmla="*/ 253374 h 581741"/>
                  <a:gd name="connsiteX42" fmla="*/ 390138 w 601295"/>
                  <a:gd name="connsiteY42" fmla="*/ 253374 h 581741"/>
                  <a:gd name="connsiteX43" fmla="*/ 399733 w 601295"/>
                  <a:gd name="connsiteY43" fmla="*/ 253374 h 581741"/>
                  <a:gd name="connsiteX44" fmla="*/ 409329 w 601295"/>
                  <a:gd name="connsiteY44" fmla="*/ 253374 h 581741"/>
                  <a:gd name="connsiteX45" fmla="*/ 418924 w 601295"/>
                  <a:gd name="connsiteY45" fmla="*/ 253374 h 581741"/>
                  <a:gd name="connsiteX46" fmla="*/ 428391 w 601295"/>
                  <a:gd name="connsiteY46" fmla="*/ 253374 h 581741"/>
                  <a:gd name="connsiteX47" fmla="*/ 437986 w 601295"/>
                  <a:gd name="connsiteY47" fmla="*/ 253374 h 581741"/>
                  <a:gd name="connsiteX48" fmla="*/ 447581 w 601295"/>
                  <a:gd name="connsiteY48" fmla="*/ 253374 h 581741"/>
                  <a:gd name="connsiteX49" fmla="*/ 457176 w 601295"/>
                  <a:gd name="connsiteY49" fmla="*/ 253374 h 581741"/>
                  <a:gd name="connsiteX50" fmla="*/ 466771 w 601295"/>
                  <a:gd name="connsiteY50" fmla="*/ 253374 h 581741"/>
                  <a:gd name="connsiteX51" fmla="*/ 466771 w 601295"/>
                  <a:gd name="connsiteY51" fmla="*/ 205949 h 581741"/>
                  <a:gd name="connsiteX52" fmla="*/ 476366 w 601295"/>
                  <a:gd name="connsiteY52" fmla="*/ 205949 h 581741"/>
                  <a:gd name="connsiteX53" fmla="*/ 476366 w 601295"/>
                  <a:gd name="connsiteY53" fmla="*/ 149166 h 581741"/>
                  <a:gd name="connsiteX54" fmla="*/ 485834 w 601295"/>
                  <a:gd name="connsiteY54" fmla="*/ 149166 h 581741"/>
                  <a:gd name="connsiteX55" fmla="*/ 495429 w 601295"/>
                  <a:gd name="connsiteY55" fmla="*/ 149166 h 581741"/>
                  <a:gd name="connsiteX56" fmla="*/ 505024 w 601295"/>
                  <a:gd name="connsiteY56" fmla="*/ 149166 h 581741"/>
                  <a:gd name="connsiteX57" fmla="*/ 514619 w 601295"/>
                  <a:gd name="connsiteY57" fmla="*/ 149166 h 581741"/>
                  <a:gd name="connsiteX58" fmla="*/ 524214 w 601295"/>
                  <a:gd name="connsiteY58" fmla="*/ 92257 h 581741"/>
                  <a:gd name="connsiteX59" fmla="*/ 524214 w 601295"/>
                  <a:gd name="connsiteY59" fmla="*/ 35474 h 581741"/>
                  <a:gd name="connsiteX60" fmla="*/ 533810 w 601295"/>
                  <a:gd name="connsiteY60" fmla="*/ 35474 h 581741"/>
                  <a:gd name="connsiteX61" fmla="*/ 543277 w 601295"/>
                  <a:gd name="connsiteY61" fmla="*/ 35474 h 581741"/>
                  <a:gd name="connsiteX62" fmla="*/ 552872 w 601295"/>
                  <a:gd name="connsiteY62" fmla="*/ 35474 h 581741"/>
                  <a:gd name="connsiteX63" fmla="*/ 562467 w 601295"/>
                  <a:gd name="connsiteY63" fmla="*/ 35474 h 581741"/>
                  <a:gd name="connsiteX64" fmla="*/ 572062 w 601295"/>
                  <a:gd name="connsiteY64" fmla="*/ 35474 h 58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01295" h="581741">
                    <a:moveTo>
                      <a:pt x="35886" y="556511"/>
                    </a:moveTo>
                    <a:lnTo>
                      <a:pt x="45481" y="556511"/>
                    </a:lnTo>
                    <a:lnTo>
                      <a:pt x="45481" y="528057"/>
                    </a:lnTo>
                    <a:lnTo>
                      <a:pt x="55076" y="528057"/>
                    </a:lnTo>
                    <a:lnTo>
                      <a:pt x="64671" y="528057"/>
                    </a:lnTo>
                    <a:lnTo>
                      <a:pt x="74266" y="528057"/>
                    </a:lnTo>
                    <a:lnTo>
                      <a:pt x="83861" y="528057"/>
                    </a:lnTo>
                    <a:lnTo>
                      <a:pt x="93329" y="528057"/>
                    </a:lnTo>
                    <a:lnTo>
                      <a:pt x="102924" y="528057"/>
                    </a:lnTo>
                    <a:lnTo>
                      <a:pt x="112519" y="528057"/>
                    </a:lnTo>
                    <a:lnTo>
                      <a:pt x="122114" y="528057"/>
                    </a:lnTo>
                    <a:lnTo>
                      <a:pt x="131709" y="528057"/>
                    </a:lnTo>
                    <a:lnTo>
                      <a:pt x="141304" y="528057"/>
                    </a:lnTo>
                    <a:lnTo>
                      <a:pt x="150772" y="509087"/>
                    </a:lnTo>
                    <a:lnTo>
                      <a:pt x="150772" y="480759"/>
                    </a:lnTo>
                    <a:lnTo>
                      <a:pt x="160367" y="480759"/>
                    </a:lnTo>
                    <a:lnTo>
                      <a:pt x="169962" y="452304"/>
                    </a:lnTo>
                    <a:lnTo>
                      <a:pt x="179557" y="452304"/>
                    </a:lnTo>
                    <a:lnTo>
                      <a:pt x="189152" y="452304"/>
                    </a:lnTo>
                    <a:lnTo>
                      <a:pt x="198619" y="452304"/>
                    </a:lnTo>
                    <a:lnTo>
                      <a:pt x="208214" y="452304"/>
                    </a:lnTo>
                    <a:lnTo>
                      <a:pt x="217810" y="452304"/>
                    </a:lnTo>
                    <a:lnTo>
                      <a:pt x="227405" y="452304"/>
                    </a:lnTo>
                    <a:lnTo>
                      <a:pt x="237000" y="452304"/>
                    </a:lnTo>
                    <a:lnTo>
                      <a:pt x="237000" y="414364"/>
                    </a:lnTo>
                    <a:lnTo>
                      <a:pt x="246595" y="414364"/>
                    </a:lnTo>
                    <a:lnTo>
                      <a:pt x="256190" y="414364"/>
                    </a:lnTo>
                    <a:lnTo>
                      <a:pt x="265657" y="414364"/>
                    </a:lnTo>
                    <a:lnTo>
                      <a:pt x="275253" y="414364"/>
                    </a:lnTo>
                    <a:lnTo>
                      <a:pt x="284848" y="414364"/>
                    </a:lnTo>
                    <a:lnTo>
                      <a:pt x="294443" y="414364"/>
                    </a:lnTo>
                    <a:lnTo>
                      <a:pt x="294443" y="376425"/>
                    </a:lnTo>
                    <a:lnTo>
                      <a:pt x="304038" y="376425"/>
                    </a:lnTo>
                    <a:lnTo>
                      <a:pt x="313633" y="376425"/>
                    </a:lnTo>
                    <a:lnTo>
                      <a:pt x="323100" y="376425"/>
                    </a:lnTo>
                    <a:lnTo>
                      <a:pt x="332696" y="376425"/>
                    </a:lnTo>
                    <a:lnTo>
                      <a:pt x="342291" y="376425"/>
                    </a:lnTo>
                    <a:lnTo>
                      <a:pt x="351886" y="376425"/>
                    </a:lnTo>
                    <a:lnTo>
                      <a:pt x="361481" y="338611"/>
                    </a:lnTo>
                    <a:lnTo>
                      <a:pt x="371076" y="338611"/>
                    </a:lnTo>
                    <a:lnTo>
                      <a:pt x="380543" y="291187"/>
                    </a:lnTo>
                    <a:lnTo>
                      <a:pt x="380543" y="253374"/>
                    </a:lnTo>
                    <a:lnTo>
                      <a:pt x="390138" y="253374"/>
                    </a:lnTo>
                    <a:lnTo>
                      <a:pt x="399733" y="253374"/>
                    </a:lnTo>
                    <a:lnTo>
                      <a:pt x="409329" y="253374"/>
                    </a:lnTo>
                    <a:lnTo>
                      <a:pt x="418924" y="253374"/>
                    </a:lnTo>
                    <a:lnTo>
                      <a:pt x="428391" y="253374"/>
                    </a:lnTo>
                    <a:lnTo>
                      <a:pt x="437986" y="253374"/>
                    </a:lnTo>
                    <a:lnTo>
                      <a:pt x="447581" y="253374"/>
                    </a:lnTo>
                    <a:lnTo>
                      <a:pt x="457176" y="253374"/>
                    </a:lnTo>
                    <a:lnTo>
                      <a:pt x="466771" y="253374"/>
                    </a:lnTo>
                    <a:lnTo>
                      <a:pt x="466771" y="205949"/>
                    </a:lnTo>
                    <a:lnTo>
                      <a:pt x="476366" y="205949"/>
                    </a:lnTo>
                    <a:lnTo>
                      <a:pt x="476366" y="149166"/>
                    </a:lnTo>
                    <a:lnTo>
                      <a:pt x="485834" y="149166"/>
                    </a:lnTo>
                    <a:lnTo>
                      <a:pt x="495429" y="149166"/>
                    </a:lnTo>
                    <a:lnTo>
                      <a:pt x="505024" y="149166"/>
                    </a:lnTo>
                    <a:lnTo>
                      <a:pt x="514619" y="149166"/>
                    </a:lnTo>
                    <a:lnTo>
                      <a:pt x="524214" y="92257"/>
                    </a:lnTo>
                    <a:lnTo>
                      <a:pt x="524214" y="35474"/>
                    </a:lnTo>
                    <a:lnTo>
                      <a:pt x="533810" y="35474"/>
                    </a:lnTo>
                    <a:lnTo>
                      <a:pt x="543277" y="35474"/>
                    </a:lnTo>
                    <a:lnTo>
                      <a:pt x="552872" y="35474"/>
                    </a:lnTo>
                    <a:lnTo>
                      <a:pt x="562467" y="35474"/>
                    </a:lnTo>
                    <a:lnTo>
                      <a:pt x="572062" y="35474"/>
                    </a:lnTo>
                  </a:path>
                </a:pathLst>
              </a:custGeom>
              <a:noFill/>
              <a:ln w="50800" cap="rnd">
                <a:solidFill>
                  <a:srgbClr val="C0504D"/>
                </a:solidFill>
                <a:prstDash val="solid"/>
                <a:round/>
              </a:ln>
            </p:spPr>
            <p:txBody>
              <a:bodyPr rtlCol="0" anchor="ctr"/>
              <a:lstStyle/>
              <a:p>
                <a:endParaRPr lang="en-GB"/>
              </a:p>
            </p:txBody>
          </p:sp>
        </p:grpSp>
        <p:sp>
          <p:nvSpPr>
            <p:cNvPr id="84" name="Round Single Corner Rectangle 83">
              <a:extLst>
                <a:ext uri="{FF2B5EF4-FFF2-40B4-BE49-F238E27FC236}">
                  <a16:creationId xmlns:a16="http://schemas.microsoft.com/office/drawing/2014/main" id="{4A4A113D-26FE-4D4F-ACE9-4837BFBF7D3C}"/>
                </a:ext>
              </a:extLst>
            </p:cNvPr>
            <p:cNvSpPr/>
            <p:nvPr/>
          </p:nvSpPr>
          <p:spPr>
            <a:xfrm>
              <a:off x="10572613" y="1463041"/>
              <a:ext cx="617750" cy="3738205"/>
            </a:xfrm>
            <a:prstGeom prst="round1Rect">
              <a:avLst/>
            </a:prstGeom>
            <a:solidFill>
              <a:schemeClr val="bg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41842883"/>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C211EFB0-8DD2-48BC-9451-809D293D5517}"/>
              </a:ext>
            </a:extLst>
          </p:cNvPr>
          <p:cNvSpPr/>
          <p:nvPr/>
        </p:nvSpPr>
        <p:spPr>
          <a:xfrm>
            <a:off x="10759934" y="3470263"/>
            <a:ext cx="1217613" cy="974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10896DFE-CF24-419E-A848-5BB9D0A1262B}"/>
              </a:ext>
            </a:extLst>
          </p:cNvPr>
          <p:cNvSpPr>
            <a:spLocks noGrp="1"/>
          </p:cNvSpPr>
          <p:nvPr>
            <p:ph type="title"/>
          </p:nvPr>
        </p:nvSpPr>
        <p:spPr/>
        <p:txBody>
          <a:bodyPr/>
          <a:lstStyle/>
          <a:p>
            <a:r>
              <a:rPr lang="en-US"/>
              <a:t>Long-Term Extension – Effect on LDL-C</a:t>
            </a:r>
            <a:endParaRPr lang="en-US" dirty="0"/>
          </a:p>
        </p:txBody>
      </p:sp>
      <p:sp>
        <p:nvSpPr>
          <p:cNvPr id="29" name="Slide Number Placeholder 28">
            <a:extLst>
              <a:ext uri="{FF2B5EF4-FFF2-40B4-BE49-F238E27FC236}">
                <a16:creationId xmlns:a16="http://schemas.microsoft.com/office/drawing/2014/main" id="{6A8E822C-1B13-734E-AE86-D56F087A23A6}"/>
              </a:ext>
            </a:extLst>
          </p:cNvPr>
          <p:cNvSpPr>
            <a:spLocks noGrp="1"/>
          </p:cNvSpPr>
          <p:nvPr>
            <p:ph type="sldNum" sz="quarter" idx="4"/>
          </p:nvPr>
        </p:nvSpPr>
        <p:spPr/>
        <p:txBody>
          <a:bodyPr/>
          <a:lstStyle/>
          <a:p>
            <a:fld id="{39677761-6DDB-401A-98A2-092195DC01E3}" type="slidenum">
              <a:rPr lang="es-ES_tradnl" smtClean="0"/>
              <a:pPr/>
              <a:t>71</a:t>
            </a:fld>
            <a:endParaRPr lang="es-ES_tradnl"/>
          </a:p>
        </p:txBody>
      </p:sp>
      <p:sp>
        <p:nvSpPr>
          <p:cNvPr id="32" name="Content Placeholder 31">
            <a:extLst>
              <a:ext uri="{FF2B5EF4-FFF2-40B4-BE49-F238E27FC236}">
                <a16:creationId xmlns:a16="http://schemas.microsoft.com/office/drawing/2014/main" id="{73FBA140-429A-F940-9B4F-D2583C10D751}"/>
              </a:ext>
            </a:extLst>
          </p:cNvPr>
          <p:cNvSpPr>
            <a:spLocks noGrp="1"/>
          </p:cNvSpPr>
          <p:nvPr>
            <p:ph sz="quarter" idx="15"/>
          </p:nvPr>
        </p:nvSpPr>
        <p:spPr/>
        <p:txBody>
          <a:bodyPr/>
          <a:lstStyle/>
          <a:p>
            <a:r>
              <a:rPr lang="en-GB" dirty="0"/>
              <a:t>CI, confidence interval; IQR, interquartile range; LDL-C, low-density lipoprotein (cholesterol); OLE open-label extension</a:t>
            </a:r>
            <a:endParaRPr lang="en-GB" altLang="en-US" dirty="0"/>
          </a:p>
          <a:p>
            <a:r>
              <a:rPr lang="en-GB" dirty="0" err="1"/>
              <a:t>O'Donoghue</a:t>
            </a:r>
            <a:r>
              <a:rPr lang="en-GB" dirty="0"/>
              <a:t> ML, et al. Circulation. 2</a:t>
            </a:r>
            <a:r>
              <a:rPr lang="en-GB" altLang="en-US" dirty="0"/>
              <a:t>022;146:1109-19 (Primary results presented at ESC 2022)</a:t>
            </a:r>
            <a:endParaRPr lang="en-GB" dirty="0"/>
          </a:p>
        </p:txBody>
      </p:sp>
      <p:sp>
        <p:nvSpPr>
          <p:cNvPr id="15" name="AutoShape 3">
            <a:extLst>
              <a:ext uri="{FF2B5EF4-FFF2-40B4-BE49-F238E27FC236}">
                <a16:creationId xmlns:a16="http://schemas.microsoft.com/office/drawing/2014/main" id="{5A3B88F7-2C08-473B-9A0D-46215BB1696B}"/>
              </a:ext>
            </a:extLst>
          </p:cNvPr>
          <p:cNvSpPr>
            <a:spLocks noChangeAspect="1" noChangeArrowheads="1" noTextEdit="1"/>
          </p:cNvSpPr>
          <p:nvPr/>
        </p:nvSpPr>
        <p:spPr bwMode="auto">
          <a:xfrm>
            <a:off x="2635250" y="1457913"/>
            <a:ext cx="7102475"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2" name="Freeform 11">
            <a:extLst>
              <a:ext uri="{FF2B5EF4-FFF2-40B4-BE49-F238E27FC236}">
                <a16:creationId xmlns:a16="http://schemas.microsoft.com/office/drawing/2014/main" id="{2025E18C-7972-4A06-9B60-A64570147251}"/>
              </a:ext>
            </a:extLst>
          </p:cNvPr>
          <p:cNvSpPr>
            <a:spLocks/>
          </p:cNvSpPr>
          <p:nvPr/>
        </p:nvSpPr>
        <p:spPr bwMode="auto">
          <a:xfrm>
            <a:off x="5572125" y="1575932"/>
            <a:ext cx="123825" cy="363538"/>
          </a:xfrm>
          <a:custGeom>
            <a:avLst/>
            <a:gdLst>
              <a:gd name="T0" fmla="*/ 0 w 78"/>
              <a:gd name="T1" fmla="*/ 190 h 229"/>
              <a:gd name="T2" fmla="*/ 20 w 78"/>
              <a:gd name="T3" fmla="*/ 190 h 229"/>
              <a:gd name="T4" fmla="*/ 20 w 78"/>
              <a:gd name="T5" fmla="*/ 0 h 229"/>
              <a:gd name="T6" fmla="*/ 58 w 78"/>
              <a:gd name="T7" fmla="*/ 0 h 229"/>
              <a:gd name="T8" fmla="*/ 58 w 78"/>
              <a:gd name="T9" fmla="*/ 190 h 229"/>
              <a:gd name="T10" fmla="*/ 78 w 78"/>
              <a:gd name="T11" fmla="*/ 190 h 229"/>
              <a:gd name="T12" fmla="*/ 39 w 78"/>
              <a:gd name="T13" fmla="*/ 229 h 229"/>
              <a:gd name="T14" fmla="*/ 0 w 78"/>
              <a:gd name="T15" fmla="*/ 190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229">
                <a:moveTo>
                  <a:pt x="0" y="190"/>
                </a:moveTo>
                <a:lnTo>
                  <a:pt x="20" y="190"/>
                </a:lnTo>
                <a:lnTo>
                  <a:pt x="20" y="0"/>
                </a:lnTo>
                <a:lnTo>
                  <a:pt x="58" y="0"/>
                </a:lnTo>
                <a:lnTo>
                  <a:pt x="58" y="190"/>
                </a:lnTo>
                <a:lnTo>
                  <a:pt x="78" y="190"/>
                </a:lnTo>
                <a:lnTo>
                  <a:pt x="39" y="229"/>
                </a:lnTo>
                <a:lnTo>
                  <a:pt x="0" y="19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3" name="Freeform 12">
            <a:extLst>
              <a:ext uri="{FF2B5EF4-FFF2-40B4-BE49-F238E27FC236}">
                <a16:creationId xmlns:a16="http://schemas.microsoft.com/office/drawing/2014/main" id="{B228F1CB-0B13-4EE5-AB37-300E55EF695E}"/>
              </a:ext>
            </a:extLst>
          </p:cNvPr>
          <p:cNvSpPr>
            <a:spLocks/>
          </p:cNvSpPr>
          <p:nvPr/>
        </p:nvSpPr>
        <p:spPr bwMode="auto">
          <a:xfrm>
            <a:off x="5572125" y="1575932"/>
            <a:ext cx="123825" cy="363538"/>
          </a:xfrm>
          <a:custGeom>
            <a:avLst/>
            <a:gdLst>
              <a:gd name="T0" fmla="*/ 0 w 78"/>
              <a:gd name="T1" fmla="*/ 190 h 229"/>
              <a:gd name="T2" fmla="*/ 20 w 78"/>
              <a:gd name="T3" fmla="*/ 190 h 229"/>
              <a:gd name="T4" fmla="*/ 20 w 78"/>
              <a:gd name="T5" fmla="*/ 0 h 229"/>
              <a:gd name="T6" fmla="*/ 58 w 78"/>
              <a:gd name="T7" fmla="*/ 0 h 229"/>
              <a:gd name="T8" fmla="*/ 58 w 78"/>
              <a:gd name="T9" fmla="*/ 190 h 229"/>
              <a:gd name="T10" fmla="*/ 78 w 78"/>
              <a:gd name="T11" fmla="*/ 190 h 229"/>
              <a:gd name="T12" fmla="*/ 39 w 78"/>
              <a:gd name="T13" fmla="*/ 229 h 229"/>
              <a:gd name="T14" fmla="*/ 0 w 78"/>
              <a:gd name="T15" fmla="*/ 190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229">
                <a:moveTo>
                  <a:pt x="0" y="190"/>
                </a:moveTo>
                <a:lnTo>
                  <a:pt x="20" y="190"/>
                </a:lnTo>
                <a:lnTo>
                  <a:pt x="20" y="0"/>
                </a:lnTo>
                <a:lnTo>
                  <a:pt x="58" y="0"/>
                </a:lnTo>
                <a:lnTo>
                  <a:pt x="58" y="190"/>
                </a:lnTo>
                <a:lnTo>
                  <a:pt x="78" y="190"/>
                </a:lnTo>
                <a:lnTo>
                  <a:pt x="39" y="229"/>
                </a:lnTo>
                <a:lnTo>
                  <a:pt x="0" y="190"/>
                </a:lnTo>
                <a:close/>
              </a:path>
            </a:pathLst>
          </a:custGeom>
          <a:noFill/>
          <a:ln w="9525"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6" name="Rectangle 19">
            <a:extLst>
              <a:ext uri="{FF2B5EF4-FFF2-40B4-BE49-F238E27FC236}">
                <a16:creationId xmlns:a16="http://schemas.microsoft.com/office/drawing/2014/main" id="{20A0FA70-E1A1-4056-B7B9-C6B791133FF2}"/>
              </a:ext>
            </a:extLst>
          </p:cNvPr>
          <p:cNvSpPr>
            <a:spLocks noChangeArrowheads="1"/>
          </p:cNvSpPr>
          <p:nvPr/>
        </p:nvSpPr>
        <p:spPr bwMode="auto">
          <a:xfrm>
            <a:off x="9138734" y="5784774"/>
            <a:ext cx="56419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Weeks</a:t>
            </a:r>
          </a:p>
        </p:txBody>
      </p:sp>
      <p:sp>
        <p:nvSpPr>
          <p:cNvPr id="33" name="Rectangle 26">
            <a:extLst>
              <a:ext uri="{FF2B5EF4-FFF2-40B4-BE49-F238E27FC236}">
                <a16:creationId xmlns:a16="http://schemas.microsoft.com/office/drawing/2014/main" id="{FE9E4AAC-645A-4DB1-A908-4737D8830AB3}"/>
              </a:ext>
            </a:extLst>
          </p:cNvPr>
          <p:cNvSpPr>
            <a:spLocks noChangeArrowheads="1"/>
          </p:cNvSpPr>
          <p:nvPr/>
        </p:nvSpPr>
        <p:spPr bwMode="auto">
          <a:xfrm>
            <a:off x="3748088" y="1421945"/>
            <a:ext cx="1535113" cy="3619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2" name="Rectangle 45">
            <a:extLst>
              <a:ext uri="{FF2B5EF4-FFF2-40B4-BE49-F238E27FC236}">
                <a16:creationId xmlns:a16="http://schemas.microsoft.com/office/drawing/2014/main" id="{EB0AD76C-5AD7-44AE-ADC5-95E78C48AA54}"/>
              </a:ext>
            </a:extLst>
          </p:cNvPr>
          <p:cNvSpPr>
            <a:spLocks noChangeArrowheads="1"/>
          </p:cNvSpPr>
          <p:nvPr/>
        </p:nvSpPr>
        <p:spPr bwMode="auto">
          <a:xfrm>
            <a:off x="2868613" y="5417682"/>
            <a:ext cx="506413" cy="2905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4" name="Rectangle 47">
            <a:extLst>
              <a:ext uri="{FF2B5EF4-FFF2-40B4-BE49-F238E27FC236}">
                <a16:creationId xmlns:a16="http://schemas.microsoft.com/office/drawing/2014/main" id="{8DF7F374-8302-4E9D-976A-A6C79DB6ED18}"/>
              </a:ext>
            </a:extLst>
          </p:cNvPr>
          <p:cNvSpPr>
            <a:spLocks noChangeArrowheads="1"/>
          </p:cNvSpPr>
          <p:nvPr/>
        </p:nvSpPr>
        <p:spPr bwMode="auto">
          <a:xfrm>
            <a:off x="2859088" y="4442957"/>
            <a:ext cx="506413" cy="2905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6" name="Rectangle 49">
            <a:extLst>
              <a:ext uri="{FF2B5EF4-FFF2-40B4-BE49-F238E27FC236}">
                <a16:creationId xmlns:a16="http://schemas.microsoft.com/office/drawing/2014/main" id="{F5D08B8C-8A2B-4EFB-BBE4-699AF2FA7223}"/>
              </a:ext>
            </a:extLst>
          </p:cNvPr>
          <p:cNvSpPr>
            <a:spLocks noChangeArrowheads="1"/>
          </p:cNvSpPr>
          <p:nvPr/>
        </p:nvSpPr>
        <p:spPr bwMode="auto">
          <a:xfrm>
            <a:off x="2851150" y="3504745"/>
            <a:ext cx="506413" cy="292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8" name="Rectangle 51">
            <a:extLst>
              <a:ext uri="{FF2B5EF4-FFF2-40B4-BE49-F238E27FC236}">
                <a16:creationId xmlns:a16="http://schemas.microsoft.com/office/drawing/2014/main" id="{3E435032-4CF4-4FFE-A42E-171482F0324F}"/>
              </a:ext>
            </a:extLst>
          </p:cNvPr>
          <p:cNvSpPr>
            <a:spLocks noChangeArrowheads="1"/>
          </p:cNvSpPr>
          <p:nvPr/>
        </p:nvSpPr>
        <p:spPr bwMode="auto">
          <a:xfrm>
            <a:off x="2841625" y="2530020"/>
            <a:ext cx="506413" cy="2905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0" name="Rectangle 53">
            <a:extLst>
              <a:ext uri="{FF2B5EF4-FFF2-40B4-BE49-F238E27FC236}">
                <a16:creationId xmlns:a16="http://schemas.microsoft.com/office/drawing/2014/main" id="{C9A7DAAD-9EDC-4845-A1E3-770CE7B67C83}"/>
              </a:ext>
            </a:extLst>
          </p:cNvPr>
          <p:cNvSpPr>
            <a:spLocks noChangeArrowheads="1"/>
          </p:cNvSpPr>
          <p:nvPr/>
        </p:nvSpPr>
        <p:spPr bwMode="auto">
          <a:xfrm>
            <a:off x="2830513" y="1583870"/>
            <a:ext cx="506413" cy="2889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2" name="Rectangle 55">
            <a:extLst>
              <a:ext uri="{FF2B5EF4-FFF2-40B4-BE49-F238E27FC236}">
                <a16:creationId xmlns:a16="http://schemas.microsoft.com/office/drawing/2014/main" id="{5233A04D-EE7B-4E66-92D6-A7570666D289}"/>
              </a:ext>
            </a:extLst>
          </p:cNvPr>
          <p:cNvSpPr>
            <a:spLocks noChangeArrowheads="1"/>
          </p:cNvSpPr>
          <p:nvPr/>
        </p:nvSpPr>
        <p:spPr bwMode="auto">
          <a:xfrm>
            <a:off x="2722563" y="1823582"/>
            <a:ext cx="290513" cy="3687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3" name="Rectangle 56">
            <a:extLst>
              <a:ext uri="{FF2B5EF4-FFF2-40B4-BE49-F238E27FC236}">
                <a16:creationId xmlns:a16="http://schemas.microsoft.com/office/drawing/2014/main" id="{F7A36422-6D78-4F41-9BA1-CA1FB32782BE}"/>
              </a:ext>
            </a:extLst>
          </p:cNvPr>
          <p:cNvSpPr>
            <a:spLocks noChangeArrowheads="1"/>
          </p:cNvSpPr>
          <p:nvPr/>
        </p:nvSpPr>
        <p:spPr bwMode="auto">
          <a:xfrm>
            <a:off x="2933700" y="5331957"/>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E4C4041A-C492-4C48-9AD3-2F96F3670232}"/>
              </a:ext>
            </a:extLst>
          </p:cNvPr>
          <p:cNvSpPr txBox="1"/>
          <p:nvPr/>
        </p:nvSpPr>
        <p:spPr>
          <a:xfrm>
            <a:off x="7104439" y="2516523"/>
            <a:ext cx="25003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Randomized to placebo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Randomized to evolocumab</a:t>
            </a:r>
          </a:p>
        </p:txBody>
      </p:sp>
      <p:cxnSp>
        <p:nvCxnSpPr>
          <p:cNvPr id="5" name="Straight Connector 4">
            <a:extLst>
              <a:ext uri="{FF2B5EF4-FFF2-40B4-BE49-F238E27FC236}">
                <a16:creationId xmlns:a16="http://schemas.microsoft.com/office/drawing/2014/main" id="{F85878A7-9779-4E14-981C-A1610A2141AE}"/>
              </a:ext>
            </a:extLst>
          </p:cNvPr>
          <p:cNvCxnSpPr/>
          <p:nvPr/>
        </p:nvCxnSpPr>
        <p:spPr>
          <a:xfrm>
            <a:off x="6751812" y="2899484"/>
            <a:ext cx="32004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8D17714-ADDE-498D-904F-4E1A0B10C41B}"/>
              </a:ext>
            </a:extLst>
          </p:cNvPr>
          <p:cNvSpPr txBox="1"/>
          <p:nvPr/>
        </p:nvSpPr>
        <p:spPr>
          <a:xfrm>
            <a:off x="3221922" y="1336401"/>
            <a:ext cx="2505074"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Arial"/>
                <a:ea typeface="+mn-ea"/>
                <a:cs typeface="+mn-cs"/>
              </a:rPr>
              <a:t>Parent FOURIER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Arial"/>
                <a:ea typeface="+mn-ea"/>
                <a:cs typeface="+mn-cs"/>
              </a:rPr>
              <a:t>Evolocumab vs placebo</a:t>
            </a:r>
          </a:p>
        </p:txBody>
      </p:sp>
      <p:sp>
        <p:nvSpPr>
          <p:cNvPr id="7" name="TextBox 6">
            <a:extLst>
              <a:ext uri="{FF2B5EF4-FFF2-40B4-BE49-F238E27FC236}">
                <a16:creationId xmlns:a16="http://schemas.microsoft.com/office/drawing/2014/main" id="{C62D2694-D7F0-44BC-A42C-45E974182A0A}"/>
              </a:ext>
            </a:extLst>
          </p:cNvPr>
          <p:cNvSpPr txBox="1"/>
          <p:nvPr/>
        </p:nvSpPr>
        <p:spPr>
          <a:xfrm>
            <a:off x="5136807" y="908720"/>
            <a:ext cx="1615005" cy="523220"/>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Placebo transition to evolocumab</a:t>
            </a:r>
          </a:p>
        </p:txBody>
      </p:sp>
      <p:sp>
        <p:nvSpPr>
          <p:cNvPr id="71" name="TextBox 70">
            <a:extLst>
              <a:ext uri="{FF2B5EF4-FFF2-40B4-BE49-F238E27FC236}">
                <a16:creationId xmlns:a16="http://schemas.microsoft.com/office/drawing/2014/main" id="{E7AB0183-BCC7-445F-922B-206FEAF57221}"/>
              </a:ext>
            </a:extLst>
          </p:cNvPr>
          <p:cNvSpPr txBox="1"/>
          <p:nvPr/>
        </p:nvSpPr>
        <p:spPr>
          <a:xfrm>
            <a:off x="6649957" y="1326751"/>
            <a:ext cx="2505074"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Arial"/>
                <a:ea typeface="+mn-ea"/>
                <a:cs typeface="+mn-cs"/>
              </a:rPr>
              <a:t>FOURIER-OLE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Arial"/>
                <a:ea typeface="+mn-ea"/>
                <a:cs typeface="+mn-cs"/>
              </a:rPr>
              <a:t>Open-label Evolocumab</a:t>
            </a:r>
          </a:p>
        </p:txBody>
      </p:sp>
      <p:sp>
        <p:nvSpPr>
          <p:cNvPr id="73" name="Rectangle 46">
            <a:extLst>
              <a:ext uri="{FF2B5EF4-FFF2-40B4-BE49-F238E27FC236}">
                <a16:creationId xmlns:a16="http://schemas.microsoft.com/office/drawing/2014/main" id="{6D5771C9-FE09-4C41-8FD1-5D8AD38F33BA}"/>
              </a:ext>
            </a:extLst>
          </p:cNvPr>
          <p:cNvSpPr>
            <a:spLocks noChangeArrowheads="1"/>
          </p:cNvSpPr>
          <p:nvPr/>
        </p:nvSpPr>
        <p:spPr bwMode="auto">
          <a:xfrm>
            <a:off x="3054350" y="5471079"/>
            <a:ext cx="2484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0.5</a:t>
            </a:r>
            <a:endParaRPr kumimoji="0" lang="en-US" altLang="en-US" sz="180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5" name="Rectangle 50">
            <a:extLst>
              <a:ext uri="{FF2B5EF4-FFF2-40B4-BE49-F238E27FC236}">
                <a16:creationId xmlns:a16="http://schemas.microsoft.com/office/drawing/2014/main" id="{DF8BD8F3-E6EA-4C4F-A178-89D5EA401A91}"/>
              </a:ext>
            </a:extLst>
          </p:cNvPr>
          <p:cNvSpPr>
            <a:spLocks noChangeArrowheads="1"/>
          </p:cNvSpPr>
          <p:nvPr/>
        </p:nvSpPr>
        <p:spPr bwMode="auto">
          <a:xfrm>
            <a:off x="3036888" y="3556554"/>
            <a:ext cx="2484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1.5</a:t>
            </a:r>
            <a:endParaRPr kumimoji="0" lang="en-US" altLang="en-US" sz="180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6" name="Rectangle 52">
            <a:extLst>
              <a:ext uri="{FF2B5EF4-FFF2-40B4-BE49-F238E27FC236}">
                <a16:creationId xmlns:a16="http://schemas.microsoft.com/office/drawing/2014/main" id="{8F456583-8BBF-FE4C-90D3-2A7835080D51}"/>
              </a:ext>
            </a:extLst>
          </p:cNvPr>
          <p:cNvSpPr>
            <a:spLocks noChangeArrowheads="1"/>
          </p:cNvSpPr>
          <p:nvPr/>
        </p:nvSpPr>
        <p:spPr bwMode="auto">
          <a:xfrm>
            <a:off x="3025775" y="2583417"/>
            <a:ext cx="2484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2.0</a:t>
            </a:r>
            <a:endParaRPr kumimoji="0" lang="en-US" altLang="en-US" sz="180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7" name="Rectangle 54">
            <a:extLst>
              <a:ext uri="{FF2B5EF4-FFF2-40B4-BE49-F238E27FC236}">
                <a16:creationId xmlns:a16="http://schemas.microsoft.com/office/drawing/2014/main" id="{640B2DA7-89CD-C748-AC67-45277136059F}"/>
              </a:ext>
            </a:extLst>
          </p:cNvPr>
          <p:cNvSpPr>
            <a:spLocks noChangeArrowheads="1"/>
          </p:cNvSpPr>
          <p:nvPr/>
        </p:nvSpPr>
        <p:spPr bwMode="auto">
          <a:xfrm>
            <a:off x="3016250" y="1635679"/>
            <a:ext cx="2484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2.5</a:t>
            </a:r>
            <a:endParaRPr kumimoji="0" lang="en-US" altLang="en-US" sz="180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8" name="Rectangle 48">
            <a:extLst>
              <a:ext uri="{FF2B5EF4-FFF2-40B4-BE49-F238E27FC236}">
                <a16:creationId xmlns:a16="http://schemas.microsoft.com/office/drawing/2014/main" id="{2ED5F2F3-7978-B641-8A46-E2CFC159022F}"/>
              </a:ext>
            </a:extLst>
          </p:cNvPr>
          <p:cNvSpPr>
            <a:spLocks noChangeArrowheads="1"/>
          </p:cNvSpPr>
          <p:nvPr/>
        </p:nvSpPr>
        <p:spPr bwMode="auto">
          <a:xfrm>
            <a:off x="3043238" y="4493179"/>
            <a:ext cx="2484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1.0</a:t>
            </a:r>
            <a:endParaRPr kumimoji="0" lang="en-US" altLang="en-US" sz="180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0" name="TextBox 49">
            <a:extLst>
              <a:ext uri="{FF2B5EF4-FFF2-40B4-BE49-F238E27FC236}">
                <a16:creationId xmlns:a16="http://schemas.microsoft.com/office/drawing/2014/main" id="{D39B5709-F9A3-D94D-90D4-F26193AAC695}"/>
              </a:ext>
            </a:extLst>
          </p:cNvPr>
          <p:cNvSpPr txBox="1"/>
          <p:nvPr/>
        </p:nvSpPr>
        <p:spPr>
          <a:xfrm rot="16200000">
            <a:off x="563993" y="3472769"/>
            <a:ext cx="4214694" cy="338554"/>
          </a:xfrm>
          <a:prstGeom prst="rect">
            <a:avLst/>
          </a:prstGeom>
          <a:noFill/>
        </p:spPr>
        <p:txBody>
          <a:bodyPr wrap="square" rtlCol="0">
            <a:spAutoFit/>
          </a:bodyPr>
          <a:lstStyle/>
          <a:p>
            <a:pPr lvl="0" algn="ctr" defTabSz="914400">
              <a:defRPr/>
            </a:pPr>
            <a:r>
              <a:rPr lang="en-US" altLang="en-US" sz="1600" b="1" dirty="0">
                <a:solidFill>
                  <a:srgbClr val="000000"/>
                </a:solidFill>
                <a:latin typeface="Arial" panose="020B0604020202020204" pitchFamily="34" charset="0"/>
              </a:rPr>
              <a:t>Median LDL cholesterol (95% CI, mmol/L)</a:t>
            </a:r>
          </a:p>
        </p:txBody>
      </p:sp>
      <p:cxnSp>
        <p:nvCxnSpPr>
          <p:cNvPr id="53" name="Straight Connector 52">
            <a:extLst>
              <a:ext uri="{FF2B5EF4-FFF2-40B4-BE49-F238E27FC236}">
                <a16:creationId xmlns:a16="http://schemas.microsoft.com/office/drawing/2014/main" id="{78CDBD7A-3A2A-7646-99C3-5C5DCB6B8A27}"/>
              </a:ext>
            </a:extLst>
          </p:cNvPr>
          <p:cNvCxnSpPr>
            <a:cxnSpLocks/>
          </p:cNvCxnSpPr>
          <p:nvPr/>
        </p:nvCxnSpPr>
        <p:spPr>
          <a:xfrm flipV="1">
            <a:off x="3444875" y="5693907"/>
            <a:ext cx="2377282"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D606626A-0549-CA4A-8A43-578BDAE5B257}"/>
              </a:ext>
            </a:extLst>
          </p:cNvPr>
          <p:cNvCxnSpPr>
            <a:cxnSpLocks/>
          </p:cNvCxnSpPr>
          <p:nvPr/>
        </p:nvCxnSpPr>
        <p:spPr>
          <a:xfrm rot="5400000" flipV="1">
            <a:off x="3406221" y="4574973"/>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2BA3F2D8-9F71-6447-915E-19DB42CD09FA}"/>
              </a:ext>
            </a:extLst>
          </p:cNvPr>
          <p:cNvCxnSpPr>
            <a:cxnSpLocks/>
          </p:cNvCxnSpPr>
          <p:nvPr/>
        </p:nvCxnSpPr>
        <p:spPr>
          <a:xfrm rot="5400000" flipV="1">
            <a:off x="3406221" y="3609774"/>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420A28C9-A210-E441-AC7A-5DC9BD46BD3C}"/>
              </a:ext>
            </a:extLst>
          </p:cNvPr>
          <p:cNvCxnSpPr>
            <a:cxnSpLocks/>
          </p:cNvCxnSpPr>
          <p:nvPr/>
        </p:nvCxnSpPr>
        <p:spPr>
          <a:xfrm rot="5400000" flipV="1">
            <a:off x="3406223" y="2647750"/>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EAC15362-6A79-DC49-A2AF-436EEA887793}"/>
              </a:ext>
            </a:extLst>
          </p:cNvPr>
          <p:cNvCxnSpPr>
            <a:cxnSpLocks/>
          </p:cNvCxnSpPr>
          <p:nvPr/>
        </p:nvCxnSpPr>
        <p:spPr>
          <a:xfrm rot="5400000" flipV="1">
            <a:off x="3406224" y="1675370"/>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98B70D03-0C45-084B-886F-0E8AC53D0900}"/>
              </a:ext>
            </a:extLst>
          </p:cNvPr>
          <p:cNvCxnSpPr>
            <a:cxnSpLocks/>
          </p:cNvCxnSpPr>
          <p:nvPr/>
        </p:nvCxnSpPr>
        <p:spPr>
          <a:xfrm flipV="1">
            <a:off x="3453845" y="1611613"/>
            <a:ext cx="0" cy="408132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2" name="TextBox 81">
            <a:extLst>
              <a:ext uri="{FF2B5EF4-FFF2-40B4-BE49-F238E27FC236}">
                <a16:creationId xmlns:a16="http://schemas.microsoft.com/office/drawing/2014/main" id="{EF710034-7524-D54E-90DC-D9FD79E6128A}"/>
              </a:ext>
            </a:extLst>
          </p:cNvPr>
          <p:cNvSpPr txBox="1"/>
          <p:nvPr/>
        </p:nvSpPr>
        <p:spPr>
          <a:xfrm>
            <a:off x="3412599" y="5784774"/>
            <a:ext cx="99386"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0</a:t>
            </a:r>
          </a:p>
        </p:txBody>
      </p:sp>
      <p:cxnSp>
        <p:nvCxnSpPr>
          <p:cNvPr id="83" name="Straight Connector 82">
            <a:extLst>
              <a:ext uri="{FF2B5EF4-FFF2-40B4-BE49-F238E27FC236}">
                <a16:creationId xmlns:a16="http://schemas.microsoft.com/office/drawing/2014/main" id="{E6370470-DBFA-A94A-B904-91A498EB7951}"/>
              </a:ext>
            </a:extLst>
          </p:cNvPr>
          <p:cNvCxnSpPr>
            <a:cxnSpLocks/>
          </p:cNvCxnSpPr>
          <p:nvPr/>
        </p:nvCxnSpPr>
        <p:spPr>
          <a:xfrm rot="5400000" flipV="1">
            <a:off x="3406222" y="5540174"/>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3623C3DA-A9CF-1940-A072-9322A6E5352A}"/>
              </a:ext>
            </a:extLst>
          </p:cNvPr>
          <p:cNvCxnSpPr>
            <a:cxnSpLocks/>
          </p:cNvCxnSpPr>
          <p:nvPr/>
        </p:nvCxnSpPr>
        <p:spPr>
          <a:xfrm flipV="1">
            <a:off x="3679273" y="5686225"/>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5" name="TextBox 84">
            <a:extLst>
              <a:ext uri="{FF2B5EF4-FFF2-40B4-BE49-F238E27FC236}">
                <a16:creationId xmlns:a16="http://schemas.microsoft.com/office/drawing/2014/main" id="{DCDB36A0-A456-CD40-994F-1FA722B82F5A}"/>
              </a:ext>
            </a:extLst>
          </p:cNvPr>
          <p:cNvSpPr txBox="1"/>
          <p:nvPr/>
        </p:nvSpPr>
        <p:spPr>
          <a:xfrm>
            <a:off x="3585156" y="5784774"/>
            <a:ext cx="198773"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12</a:t>
            </a:r>
          </a:p>
        </p:txBody>
      </p:sp>
      <p:cxnSp>
        <p:nvCxnSpPr>
          <p:cNvPr id="86" name="Straight Connector 85">
            <a:extLst>
              <a:ext uri="{FF2B5EF4-FFF2-40B4-BE49-F238E27FC236}">
                <a16:creationId xmlns:a16="http://schemas.microsoft.com/office/drawing/2014/main" id="{27234A63-2CE8-5A4F-B66A-2294413F1745}"/>
              </a:ext>
            </a:extLst>
          </p:cNvPr>
          <p:cNvCxnSpPr>
            <a:cxnSpLocks/>
          </p:cNvCxnSpPr>
          <p:nvPr/>
        </p:nvCxnSpPr>
        <p:spPr>
          <a:xfrm flipV="1">
            <a:off x="4117423" y="5686225"/>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7" name="TextBox 86">
            <a:extLst>
              <a:ext uri="{FF2B5EF4-FFF2-40B4-BE49-F238E27FC236}">
                <a16:creationId xmlns:a16="http://schemas.microsoft.com/office/drawing/2014/main" id="{632EC6B5-79FD-9146-931E-6DD240A55CD4}"/>
              </a:ext>
            </a:extLst>
          </p:cNvPr>
          <p:cNvSpPr txBox="1"/>
          <p:nvPr/>
        </p:nvSpPr>
        <p:spPr>
          <a:xfrm>
            <a:off x="4023306" y="5784774"/>
            <a:ext cx="198773"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48</a:t>
            </a:r>
          </a:p>
        </p:txBody>
      </p:sp>
      <p:cxnSp>
        <p:nvCxnSpPr>
          <p:cNvPr id="88" name="Straight Connector 87">
            <a:extLst>
              <a:ext uri="{FF2B5EF4-FFF2-40B4-BE49-F238E27FC236}">
                <a16:creationId xmlns:a16="http://schemas.microsoft.com/office/drawing/2014/main" id="{6145E773-D20A-1049-AA8E-1678208F5160}"/>
              </a:ext>
            </a:extLst>
          </p:cNvPr>
          <p:cNvCxnSpPr>
            <a:cxnSpLocks/>
          </p:cNvCxnSpPr>
          <p:nvPr/>
        </p:nvCxnSpPr>
        <p:spPr>
          <a:xfrm flipV="1">
            <a:off x="5279473" y="5686225"/>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9" name="TextBox 88">
            <a:extLst>
              <a:ext uri="{FF2B5EF4-FFF2-40B4-BE49-F238E27FC236}">
                <a16:creationId xmlns:a16="http://schemas.microsoft.com/office/drawing/2014/main" id="{0776E875-D195-574D-96D4-2D2F6E6CEAE7}"/>
              </a:ext>
            </a:extLst>
          </p:cNvPr>
          <p:cNvSpPr txBox="1"/>
          <p:nvPr/>
        </p:nvSpPr>
        <p:spPr>
          <a:xfrm>
            <a:off x="5135663" y="5784774"/>
            <a:ext cx="298159"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144</a:t>
            </a:r>
          </a:p>
        </p:txBody>
      </p:sp>
      <p:cxnSp>
        <p:nvCxnSpPr>
          <p:cNvPr id="90" name="Straight Connector 89">
            <a:extLst>
              <a:ext uri="{FF2B5EF4-FFF2-40B4-BE49-F238E27FC236}">
                <a16:creationId xmlns:a16="http://schemas.microsoft.com/office/drawing/2014/main" id="{CC93CB18-7937-1A4B-BF2C-CBAB9B717987}"/>
              </a:ext>
            </a:extLst>
          </p:cNvPr>
          <p:cNvCxnSpPr>
            <a:cxnSpLocks/>
          </p:cNvCxnSpPr>
          <p:nvPr/>
        </p:nvCxnSpPr>
        <p:spPr>
          <a:xfrm flipV="1">
            <a:off x="6098623" y="5686225"/>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1" name="TextBox 90">
            <a:extLst>
              <a:ext uri="{FF2B5EF4-FFF2-40B4-BE49-F238E27FC236}">
                <a16:creationId xmlns:a16="http://schemas.microsoft.com/office/drawing/2014/main" id="{665F4D8A-20D8-0B40-A12C-5A5F5E481ACB}"/>
              </a:ext>
            </a:extLst>
          </p:cNvPr>
          <p:cNvSpPr txBox="1"/>
          <p:nvPr/>
        </p:nvSpPr>
        <p:spPr>
          <a:xfrm>
            <a:off x="6004506" y="5784774"/>
            <a:ext cx="198773"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12</a:t>
            </a:r>
          </a:p>
        </p:txBody>
      </p:sp>
      <p:cxnSp>
        <p:nvCxnSpPr>
          <p:cNvPr id="92" name="Straight Connector 91">
            <a:extLst>
              <a:ext uri="{FF2B5EF4-FFF2-40B4-BE49-F238E27FC236}">
                <a16:creationId xmlns:a16="http://schemas.microsoft.com/office/drawing/2014/main" id="{F42C648E-54C0-5343-97A8-FF38723ECCD5}"/>
              </a:ext>
            </a:extLst>
          </p:cNvPr>
          <p:cNvCxnSpPr>
            <a:cxnSpLocks/>
          </p:cNvCxnSpPr>
          <p:nvPr/>
        </p:nvCxnSpPr>
        <p:spPr>
          <a:xfrm flipV="1">
            <a:off x="6536773" y="5686225"/>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3" name="TextBox 92">
            <a:extLst>
              <a:ext uri="{FF2B5EF4-FFF2-40B4-BE49-F238E27FC236}">
                <a16:creationId xmlns:a16="http://schemas.microsoft.com/office/drawing/2014/main" id="{42A864FE-506F-5444-986D-E218EE0C59BE}"/>
              </a:ext>
            </a:extLst>
          </p:cNvPr>
          <p:cNvSpPr txBox="1"/>
          <p:nvPr/>
        </p:nvSpPr>
        <p:spPr>
          <a:xfrm>
            <a:off x="6442656" y="5784774"/>
            <a:ext cx="198773"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48</a:t>
            </a:r>
          </a:p>
        </p:txBody>
      </p:sp>
      <p:sp>
        <p:nvSpPr>
          <p:cNvPr id="94" name="Line 8">
            <a:extLst>
              <a:ext uri="{FF2B5EF4-FFF2-40B4-BE49-F238E27FC236}">
                <a16:creationId xmlns:a16="http://schemas.microsoft.com/office/drawing/2014/main" id="{83C4F6D8-9BB7-214C-ACDB-20383583CD17}"/>
              </a:ext>
            </a:extLst>
          </p:cNvPr>
          <p:cNvSpPr>
            <a:spLocks noChangeShapeType="1"/>
          </p:cNvSpPr>
          <p:nvPr/>
        </p:nvSpPr>
        <p:spPr bwMode="auto">
          <a:xfrm flipV="1">
            <a:off x="5750586" y="5624057"/>
            <a:ext cx="130175" cy="16510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5" name="Line 8">
            <a:extLst>
              <a:ext uri="{FF2B5EF4-FFF2-40B4-BE49-F238E27FC236}">
                <a16:creationId xmlns:a16="http://schemas.microsoft.com/office/drawing/2014/main" id="{80AF1ABA-6367-1E4E-9C9E-CFE8DE4B8954}"/>
              </a:ext>
            </a:extLst>
          </p:cNvPr>
          <p:cNvSpPr>
            <a:spLocks noChangeShapeType="1"/>
          </p:cNvSpPr>
          <p:nvPr/>
        </p:nvSpPr>
        <p:spPr bwMode="auto">
          <a:xfrm flipV="1">
            <a:off x="5896660" y="5624057"/>
            <a:ext cx="130175" cy="16510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96" name="Straight Connector 95">
            <a:extLst>
              <a:ext uri="{FF2B5EF4-FFF2-40B4-BE49-F238E27FC236}">
                <a16:creationId xmlns:a16="http://schemas.microsoft.com/office/drawing/2014/main" id="{38CBAAA7-7D8E-EC47-AECE-4DB2A174B916}"/>
              </a:ext>
            </a:extLst>
          </p:cNvPr>
          <p:cNvCxnSpPr>
            <a:cxnSpLocks/>
          </p:cNvCxnSpPr>
          <p:nvPr/>
        </p:nvCxnSpPr>
        <p:spPr>
          <a:xfrm flipV="1">
            <a:off x="7108273" y="5686225"/>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7" name="TextBox 96">
            <a:extLst>
              <a:ext uri="{FF2B5EF4-FFF2-40B4-BE49-F238E27FC236}">
                <a16:creationId xmlns:a16="http://schemas.microsoft.com/office/drawing/2014/main" id="{F884D93B-9ADC-4B48-B162-9E1D6A1ED962}"/>
              </a:ext>
            </a:extLst>
          </p:cNvPr>
          <p:cNvSpPr txBox="1"/>
          <p:nvPr/>
        </p:nvSpPr>
        <p:spPr>
          <a:xfrm>
            <a:off x="7014156" y="5784774"/>
            <a:ext cx="198773"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96</a:t>
            </a:r>
          </a:p>
        </p:txBody>
      </p:sp>
      <p:cxnSp>
        <p:nvCxnSpPr>
          <p:cNvPr id="98" name="Straight Connector 97">
            <a:extLst>
              <a:ext uri="{FF2B5EF4-FFF2-40B4-BE49-F238E27FC236}">
                <a16:creationId xmlns:a16="http://schemas.microsoft.com/office/drawing/2014/main" id="{F6AA61C8-8D9E-A941-B73F-50C2BEDB637D}"/>
              </a:ext>
            </a:extLst>
          </p:cNvPr>
          <p:cNvCxnSpPr>
            <a:cxnSpLocks/>
          </p:cNvCxnSpPr>
          <p:nvPr/>
        </p:nvCxnSpPr>
        <p:spPr>
          <a:xfrm flipV="1">
            <a:off x="7686123" y="5686225"/>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9" name="TextBox 98">
            <a:extLst>
              <a:ext uri="{FF2B5EF4-FFF2-40B4-BE49-F238E27FC236}">
                <a16:creationId xmlns:a16="http://schemas.microsoft.com/office/drawing/2014/main" id="{82ADD312-7741-6C40-B439-9F558654CB39}"/>
              </a:ext>
            </a:extLst>
          </p:cNvPr>
          <p:cNvSpPr txBox="1"/>
          <p:nvPr/>
        </p:nvSpPr>
        <p:spPr>
          <a:xfrm>
            <a:off x="7542313" y="5784774"/>
            <a:ext cx="298159"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144</a:t>
            </a:r>
          </a:p>
        </p:txBody>
      </p:sp>
      <p:cxnSp>
        <p:nvCxnSpPr>
          <p:cNvPr id="100" name="Straight Connector 99">
            <a:extLst>
              <a:ext uri="{FF2B5EF4-FFF2-40B4-BE49-F238E27FC236}">
                <a16:creationId xmlns:a16="http://schemas.microsoft.com/office/drawing/2014/main" id="{E944B8E8-80A6-644A-9548-03C035DAF24B}"/>
              </a:ext>
            </a:extLst>
          </p:cNvPr>
          <p:cNvCxnSpPr>
            <a:cxnSpLocks/>
          </p:cNvCxnSpPr>
          <p:nvPr/>
        </p:nvCxnSpPr>
        <p:spPr>
          <a:xfrm flipV="1">
            <a:off x="8270323" y="5686225"/>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1" name="TextBox 100">
            <a:extLst>
              <a:ext uri="{FF2B5EF4-FFF2-40B4-BE49-F238E27FC236}">
                <a16:creationId xmlns:a16="http://schemas.microsoft.com/office/drawing/2014/main" id="{8D30BBC5-DD14-3843-99A0-C01D5F222075}"/>
              </a:ext>
            </a:extLst>
          </p:cNvPr>
          <p:cNvSpPr txBox="1"/>
          <p:nvPr/>
        </p:nvSpPr>
        <p:spPr>
          <a:xfrm>
            <a:off x="8126513" y="5784774"/>
            <a:ext cx="298159"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192</a:t>
            </a:r>
          </a:p>
        </p:txBody>
      </p:sp>
      <p:cxnSp>
        <p:nvCxnSpPr>
          <p:cNvPr id="102" name="Straight Connector 101">
            <a:extLst>
              <a:ext uri="{FF2B5EF4-FFF2-40B4-BE49-F238E27FC236}">
                <a16:creationId xmlns:a16="http://schemas.microsoft.com/office/drawing/2014/main" id="{9381DEBD-9790-0C4A-BB98-A4C1A309D842}"/>
              </a:ext>
            </a:extLst>
          </p:cNvPr>
          <p:cNvCxnSpPr>
            <a:cxnSpLocks/>
          </p:cNvCxnSpPr>
          <p:nvPr/>
        </p:nvCxnSpPr>
        <p:spPr>
          <a:xfrm flipV="1">
            <a:off x="8844998" y="5686225"/>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3" name="TextBox 102">
            <a:extLst>
              <a:ext uri="{FF2B5EF4-FFF2-40B4-BE49-F238E27FC236}">
                <a16:creationId xmlns:a16="http://schemas.microsoft.com/office/drawing/2014/main" id="{FC1ED6F0-D4EF-114A-B008-B2DA3371865D}"/>
              </a:ext>
            </a:extLst>
          </p:cNvPr>
          <p:cNvSpPr txBox="1"/>
          <p:nvPr/>
        </p:nvSpPr>
        <p:spPr>
          <a:xfrm>
            <a:off x="8701188" y="5784774"/>
            <a:ext cx="298159"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240</a:t>
            </a:r>
          </a:p>
        </p:txBody>
      </p:sp>
      <p:cxnSp>
        <p:nvCxnSpPr>
          <p:cNvPr id="104" name="Straight Connector 103">
            <a:extLst>
              <a:ext uri="{FF2B5EF4-FFF2-40B4-BE49-F238E27FC236}">
                <a16:creationId xmlns:a16="http://schemas.microsoft.com/office/drawing/2014/main" id="{6903FC78-DBBC-4F49-BCA5-8B97D672F5F7}"/>
              </a:ext>
            </a:extLst>
          </p:cNvPr>
          <p:cNvCxnSpPr>
            <a:cxnSpLocks/>
          </p:cNvCxnSpPr>
          <p:nvPr/>
        </p:nvCxnSpPr>
        <p:spPr>
          <a:xfrm>
            <a:off x="5991522" y="5693907"/>
            <a:ext cx="3203753"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E318EAB6-D238-3D4A-830A-5E984522E57B}"/>
              </a:ext>
            </a:extLst>
          </p:cNvPr>
          <p:cNvCxnSpPr>
            <a:cxnSpLocks/>
          </p:cNvCxnSpPr>
          <p:nvPr/>
        </p:nvCxnSpPr>
        <p:spPr>
          <a:xfrm>
            <a:off x="5779550" y="1851268"/>
            <a:ext cx="3244809" cy="0"/>
          </a:xfrm>
          <a:prstGeom prst="line">
            <a:avLst/>
          </a:prstGeom>
          <a:ln w="19050">
            <a:solidFill>
              <a:schemeClr val="tx1"/>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A38E91EA-FD65-C743-A3FA-F9667260FB51}"/>
              </a:ext>
            </a:extLst>
          </p:cNvPr>
          <p:cNvCxnSpPr>
            <a:cxnSpLocks/>
          </p:cNvCxnSpPr>
          <p:nvPr/>
        </p:nvCxnSpPr>
        <p:spPr>
          <a:xfrm>
            <a:off x="3480731" y="1851268"/>
            <a:ext cx="2048398" cy="0"/>
          </a:xfrm>
          <a:prstGeom prst="line">
            <a:avLst/>
          </a:prstGeom>
          <a:ln w="19050">
            <a:solidFill>
              <a:schemeClr val="tx1"/>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111" name="Group 110">
            <a:extLst>
              <a:ext uri="{FF2B5EF4-FFF2-40B4-BE49-F238E27FC236}">
                <a16:creationId xmlns:a16="http://schemas.microsoft.com/office/drawing/2014/main" id="{48C297AF-FEB1-024A-839D-FC1AD8A9A5C2}"/>
              </a:ext>
            </a:extLst>
          </p:cNvPr>
          <p:cNvGrpSpPr/>
          <p:nvPr/>
        </p:nvGrpSpPr>
        <p:grpSpPr>
          <a:xfrm>
            <a:off x="4367008" y="5101519"/>
            <a:ext cx="90714" cy="102049"/>
            <a:chOff x="4446406" y="4491919"/>
            <a:chExt cx="90714" cy="102049"/>
          </a:xfrm>
        </p:grpSpPr>
        <p:cxnSp>
          <p:nvCxnSpPr>
            <p:cNvPr id="112" name="Straight Connector 111">
              <a:extLst>
                <a:ext uri="{FF2B5EF4-FFF2-40B4-BE49-F238E27FC236}">
                  <a16:creationId xmlns:a16="http://schemas.microsoft.com/office/drawing/2014/main" id="{BCD028AA-4FBA-4D46-8F9F-219C547EB86B}"/>
                </a:ext>
              </a:extLst>
            </p:cNvPr>
            <p:cNvCxnSpPr>
              <a:cxnSpLocks/>
            </p:cNvCxnSpPr>
            <p:nvPr/>
          </p:nvCxnSpPr>
          <p:spPr>
            <a:xfrm rot="5400000" flipV="1">
              <a:off x="4491538" y="4446787"/>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85FB2C04-3EA2-A54C-9952-AD53BB57A29B}"/>
                </a:ext>
              </a:extLst>
            </p:cNvPr>
            <p:cNvCxnSpPr>
              <a:cxnSpLocks/>
            </p:cNvCxnSpPr>
            <p:nvPr/>
          </p:nvCxnSpPr>
          <p:spPr>
            <a:xfrm rot="5400000" flipV="1">
              <a:off x="4491540" y="4548389"/>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499FA9D9-F261-914E-8D10-039DB1F88412}"/>
                </a:ext>
              </a:extLst>
            </p:cNvPr>
            <p:cNvCxnSpPr>
              <a:cxnSpLocks/>
            </p:cNvCxnSpPr>
            <p:nvPr/>
          </p:nvCxnSpPr>
          <p:spPr>
            <a:xfrm flipV="1">
              <a:off x="4491540" y="4494414"/>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115" name="Oval 114">
            <a:extLst>
              <a:ext uri="{FF2B5EF4-FFF2-40B4-BE49-F238E27FC236}">
                <a16:creationId xmlns:a16="http://schemas.microsoft.com/office/drawing/2014/main" id="{28591742-61E4-514C-9FFA-9DAAF5D6DE5D}"/>
              </a:ext>
            </a:extLst>
          </p:cNvPr>
          <p:cNvSpPr/>
          <p:nvPr/>
        </p:nvSpPr>
        <p:spPr>
          <a:xfrm>
            <a:off x="4371764" y="5110500"/>
            <a:ext cx="81202" cy="81256"/>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cxnSp>
        <p:nvCxnSpPr>
          <p:cNvPr id="117" name="Straight Connector 116">
            <a:extLst>
              <a:ext uri="{FF2B5EF4-FFF2-40B4-BE49-F238E27FC236}">
                <a16:creationId xmlns:a16="http://schemas.microsoft.com/office/drawing/2014/main" id="{B5E6ADD3-2F34-5244-8ABE-E395ACFA2210}"/>
              </a:ext>
            </a:extLst>
          </p:cNvPr>
          <p:cNvCxnSpPr>
            <a:cxnSpLocks/>
          </p:cNvCxnSpPr>
          <p:nvPr/>
        </p:nvCxnSpPr>
        <p:spPr>
          <a:xfrm rot="5400000" flipV="1">
            <a:off x="4697890" y="5059562"/>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20" name="Oval 119">
            <a:extLst>
              <a:ext uri="{FF2B5EF4-FFF2-40B4-BE49-F238E27FC236}">
                <a16:creationId xmlns:a16="http://schemas.microsoft.com/office/drawing/2014/main" id="{9EE00378-27DE-3A45-9027-72976E1CB905}"/>
              </a:ext>
            </a:extLst>
          </p:cNvPr>
          <p:cNvSpPr/>
          <p:nvPr/>
        </p:nvSpPr>
        <p:spPr>
          <a:xfrm>
            <a:off x="4657514" y="5110500"/>
            <a:ext cx="81202" cy="81256"/>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121" name="Group 120">
            <a:extLst>
              <a:ext uri="{FF2B5EF4-FFF2-40B4-BE49-F238E27FC236}">
                <a16:creationId xmlns:a16="http://schemas.microsoft.com/office/drawing/2014/main" id="{5E803ABB-4D49-8940-B60A-11AC634FB017}"/>
              </a:ext>
            </a:extLst>
          </p:cNvPr>
          <p:cNvGrpSpPr/>
          <p:nvPr/>
        </p:nvGrpSpPr>
        <p:grpSpPr>
          <a:xfrm>
            <a:off x="4078083" y="5101519"/>
            <a:ext cx="90714" cy="102049"/>
            <a:chOff x="4446406" y="4491919"/>
            <a:chExt cx="90714" cy="102049"/>
          </a:xfrm>
        </p:grpSpPr>
        <p:cxnSp>
          <p:nvCxnSpPr>
            <p:cNvPr id="122" name="Straight Connector 121">
              <a:extLst>
                <a:ext uri="{FF2B5EF4-FFF2-40B4-BE49-F238E27FC236}">
                  <a16:creationId xmlns:a16="http://schemas.microsoft.com/office/drawing/2014/main" id="{F933A84D-C91B-9E48-B9FC-F2A43CA9ACD8}"/>
                </a:ext>
              </a:extLst>
            </p:cNvPr>
            <p:cNvCxnSpPr>
              <a:cxnSpLocks/>
            </p:cNvCxnSpPr>
            <p:nvPr/>
          </p:nvCxnSpPr>
          <p:spPr>
            <a:xfrm rot="5400000" flipV="1">
              <a:off x="4491538" y="4446787"/>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a:extLst>
                <a:ext uri="{FF2B5EF4-FFF2-40B4-BE49-F238E27FC236}">
                  <a16:creationId xmlns:a16="http://schemas.microsoft.com/office/drawing/2014/main" id="{DCFE1580-564E-1E42-AB6E-AC9CEB8721C7}"/>
                </a:ext>
              </a:extLst>
            </p:cNvPr>
            <p:cNvCxnSpPr>
              <a:cxnSpLocks/>
            </p:cNvCxnSpPr>
            <p:nvPr/>
          </p:nvCxnSpPr>
          <p:spPr>
            <a:xfrm rot="5400000" flipV="1">
              <a:off x="4491540" y="4548389"/>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a:extLst>
                <a:ext uri="{FF2B5EF4-FFF2-40B4-BE49-F238E27FC236}">
                  <a16:creationId xmlns:a16="http://schemas.microsoft.com/office/drawing/2014/main" id="{4B2D2209-6EA2-0549-8C00-1C817D9930AF}"/>
                </a:ext>
              </a:extLst>
            </p:cNvPr>
            <p:cNvCxnSpPr>
              <a:cxnSpLocks/>
            </p:cNvCxnSpPr>
            <p:nvPr/>
          </p:nvCxnSpPr>
          <p:spPr>
            <a:xfrm flipV="1">
              <a:off x="4491540" y="4494414"/>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125" name="Oval 124">
            <a:extLst>
              <a:ext uri="{FF2B5EF4-FFF2-40B4-BE49-F238E27FC236}">
                <a16:creationId xmlns:a16="http://schemas.microsoft.com/office/drawing/2014/main" id="{13348217-086F-2641-9FE9-235D13ECC51F}"/>
              </a:ext>
            </a:extLst>
          </p:cNvPr>
          <p:cNvSpPr/>
          <p:nvPr/>
        </p:nvSpPr>
        <p:spPr>
          <a:xfrm>
            <a:off x="4082839" y="5110500"/>
            <a:ext cx="81202" cy="81256"/>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126" name="Group 125">
            <a:extLst>
              <a:ext uri="{FF2B5EF4-FFF2-40B4-BE49-F238E27FC236}">
                <a16:creationId xmlns:a16="http://schemas.microsoft.com/office/drawing/2014/main" id="{260AEA00-A8AF-E047-8BBA-1D306053C61D}"/>
              </a:ext>
            </a:extLst>
          </p:cNvPr>
          <p:cNvGrpSpPr/>
          <p:nvPr/>
        </p:nvGrpSpPr>
        <p:grpSpPr>
          <a:xfrm>
            <a:off x="4944858" y="5057069"/>
            <a:ext cx="90714" cy="102049"/>
            <a:chOff x="4446406" y="4491919"/>
            <a:chExt cx="90714" cy="102049"/>
          </a:xfrm>
        </p:grpSpPr>
        <p:cxnSp>
          <p:nvCxnSpPr>
            <p:cNvPr id="127" name="Straight Connector 126">
              <a:extLst>
                <a:ext uri="{FF2B5EF4-FFF2-40B4-BE49-F238E27FC236}">
                  <a16:creationId xmlns:a16="http://schemas.microsoft.com/office/drawing/2014/main" id="{294EC2CD-14F9-674B-8918-A64B8B65D2DE}"/>
                </a:ext>
              </a:extLst>
            </p:cNvPr>
            <p:cNvCxnSpPr>
              <a:cxnSpLocks/>
            </p:cNvCxnSpPr>
            <p:nvPr/>
          </p:nvCxnSpPr>
          <p:spPr>
            <a:xfrm rot="5400000" flipV="1">
              <a:off x="4491538" y="4446787"/>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a:extLst>
                <a:ext uri="{FF2B5EF4-FFF2-40B4-BE49-F238E27FC236}">
                  <a16:creationId xmlns:a16="http://schemas.microsoft.com/office/drawing/2014/main" id="{92F9F9CB-664C-E245-838B-7A4A24244B82}"/>
                </a:ext>
              </a:extLst>
            </p:cNvPr>
            <p:cNvCxnSpPr>
              <a:cxnSpLocks/>
            </p:cNvCxnSpPr>
            <p:nvPr/>
          </p:nvCxnSpPr>
          <p:spPr>
            <a:xfrm rot="5400000" flipV="1">
              <a:off x="4491540" y="4548389"/>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a:extLst>
                <a:ext uri="{FF2B5EF4-FFF2-40B4-BE49-F238E27FC236}">
                  <a16:creationId xmlns:a16="http://schemas.microsoft.com/office/drawing/2014/main" id="{E7860300-0D3E-B140-B0B9-29BDC8D3DD57}"/>
                </a:ext>
              </a:extLst>
            </p:cNvPr>
            <p:cNvCxnSpPr>
              <a:cxnSpLocks/>
            </p:cNvCxnSpPr>
            <p:nvPr/>
          </p:nvCxnSpPr>
          <p:spPr>
            <a:xfrm flipV="1">
              <a:off x="4491540" y="4494414"/>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130" name="Oval 129">
            <a:extLst>
              <a:ext uri="{FF2B5EF4-FFF2-40B4-BE49-F238E27FC236}">
                <a16:creationId xmlns:a16="http://schemas.microsoft.com/office/drawing/2014/main" id="{BDCA243E-1EA6-BB4C-9F08-32B611840F59}"/>
              </a:ext>
            </a:extLst>
          </p:cNvPr>
          <p:cNvSpPr/>
          <p:nvPr/>
        </p:nvSpPr>
        <p:spPr>
          <a:xfrm>
            <a:off x="4949614" y="5066050"/>
            <a:ext cx="81202" cy="81256"/>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131" name="Group 130">
            <a:extLst>
              <a:ext uri="{FF2B5EF4-FFF2-40B4-BE49-F238E27FC236}">
                <a16:creationId xmlns:a16="http://schemas.microsoft.com/office/drawing/2014/main" id="{880A2033-E55A-444C-A26A-251393019433}"/>
              </a:ext>
            </a:extLst>
          </p:cNvPr>
          <p:cNvGrpSpPr/>
          <p:nvPr/>
        </p:nvGrpSpPr>
        <p:grpSpPr>
          <a:xfrm>
            <a:off x="5233783" y="5053894"/>
            <a:ext cx="90714" cy="102049"/>
            <a:chOff x="4446406" y="4491919"/>
            <a:chExt cx="90714" cy="102049"/>
          </a:xfrm>
        </p:grpSpPr>
        <p:cxnSp>
          <p:nvCxnSpPr>
            <p:cNvPr id="132" name="Straight Connector 131">
              <a:extLst>
                <a:ext uri="{FF2B5EF4-FFF2-40B4-BE49-F238E27FC236}">
                  <a16:creationId xmlns:a16="http://schemas.microsoft.com/office/drawing/2014/main" id="{E3B0F32D-E59C-E742-A1A6-ECF8B9FA062A}"/>
                </a:ext>
              </a:extLst>
            </p:cNvPr>
            <p:cNvCxnSpPr>
              <a:cxnSpLocks/>
            </p:cNvCxnSpPr>
            <p:nvPr/>
          </p:nvCxnSpPr>
          <p:spPr>
            <a:xfrm rot="5400000" flipV="1">
              <a:off x="4491538" y="4446787"/>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a:extLst>
                <a:ext uri="{FF2B5EF4-FFF2-40B4-BE49-F238E27FC236}">
                  <a16:creationId xmlns:a16="http://schemas.microsoft.com/office/drawing/2014/main" id="{84BCBF1D-79DF-2247-869E-B4D0B96C4772}"/>
                </a:ext>
              </a:extLst>
            </p:cNvPr>
            <p:cNvCxnSpPr>
              <a:cxnSpLocks/>
            </p:cNvCxnSpPr>
            <p:nvPr/>
          </p:nvCxnSpPr>
          <p:spPr>
            <a:xfrm rot="5400000" flipV="1">
              <a:off x="4491540" y="4548389"/>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a:extLst>
                <a:ext uri="{FF2B5EF4-FFF2-40B4-BE49-F238E27FC236}">
                  <a16:creationId xmlns:a16="http://schemas.microsoft.com/office/drawing/2014/main" id="{E460CB14-0A4E-2A4A-B6A5-01365A9AA6A0}"/>
                </a:ext>
              </a:extLst>
            </p:cNvPr>
            <p:cNvCxnSpPr>
              <a:cxnSpLocks/>
            </p:cNvCxnSpPr>
            <p:nvPr/>
          </p:nvCxnSpPr>
          <p:spPr>
            <a:xfrm flipV="1">
              <a:off x="4491540" y="4494414"/>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135" name="Oval 134">
            <a:extLst>
              <a:ext uri="{FF2B5EF4-FFF2-40B4-BE49-F238E27FC236}">
                <a16:creationId xmlns:a16="http://schemas.microsoft.com/office/drawing/2014/main" id="{13C9058E-1B39-3C47-A518-C566627104FC}"/>
              </a:ext>
            </a:extLst>
          </p:cNvPr>
          <p:cNvSpPr/>
          <p:nvPr/>
        </p:nvSpPr>
        <p:spPr>
          <a:xfrm>
            <a:off x="5238539" y="5062875"/>
            <a:ext cx="81202" cy="81256"/>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136" name="Group 135">
            <a:extLst>
              <a:ext uri="{FF2B5EF4-FFF2-40B4-BE49-F238E27FC236}">
                <a16:creationId xmlns:a16="http://schemas.microsoft.com/office/drawing/2014/main" id="{950683D6-E8DF-0445-B883-B5D99900FCEB}"/>
              </a:ext>
            </a:extLst>
          </p:cNvPr>
          <p:cNvGrpSpPr/>
          <p:nvPr/>
        </p:nvGrpSpPr>
        <p:grpSpPr>
          <a:xfrm>
            <a:off x="5525883" y="4958641"/>
            <a:ext cx="90714" cy="292804"/>
            <a:chOff x="4446406" y="4491919"/>
            <a:chExt cx="90714" cy="103167"/>
          </a:xfrm>
        </p:grpSpPr>
        <p:cxnSp>
          <p:nvCxnSpPr>
            <p:cNvPr id="137" name="Straight Connector 136">
              <a:extLst>
                <a:ext uri="{FF2B5EF4-FFF2-40B4-BE49-F238E27FC236}">
                  <a16:creationId xmlns:a16="http://schemas.microsoft.com/office/drawing/2014/main" id="{0A0F1D5C-936B-8944-ACDD-137BB3289CCF}"/>
                </a:ext>
              </a:extLst>
            </p:cNvPr>
            <p:cNvCxnSpPr>
              <a:cxnSpLocks/>
            </p:cNvCxnSpPr>
            <p:nvPr/>
          </p:nvCxnSpPr>
          <p:spPr>
            <a:xfrm rot="5400000" flipV="1">
              <a:off x="4491538" y="4446787"/>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a:extLst>
                <a:ext uri="{FF2B5EF4-FFF2-40B4-BE49-F238E27FC236}">
                  <a16:creationId xmlns:a16="http://schemas.microsoft.com/office/drawing/2014/main" id="{65830ECE-7932-D544-B26D-80D8F9E445C5}"/>
                </a:ext>
              </a:extLst>
            </p:cNvPr>
            <p:cNvCxnSpPr>
              <a:cxnSpLocks/>
            </p:cNvCxnSpPr>
            <p:nvPr/>
          </p:nvCxnSpPr>
          <p:spPr>
            <a:xfrm rot="5400000" flipV="1">
              <a:off x="4491540" y="4548389"/>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 name="Straight Connector 138">
              <a:extLst>
                <a:ext uri="{FF2B5EF4-FFF2-40B4-BE49-F238E27FC236}">
                  <a16:creationId xmlns:a16="http://schemas.microsoft.com/office/drawing/2014/main" id="{D005F59E-8F9B-A04A-B710-776628AD80EE}"/>
                </a:ext>
              </a:extLst>
            </p:cNvPr>
            <p:cNvCxnSpPr>
              <a:cxnSpLocks/>
            </p:cNvCxnSpPr>
            <p:nvPr/>
          </p:nvCxnSpPr>
          <p:spPr>
            <a:xfrm flipV="1">
              <a:off x="4491987" y="4494414"/>
              <a:ext cx="0" cy="10067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140" name="Oval 139">
            <a:extLst>
              <a:ext uri="{FF2B5EF4-FFF2-40B4-BE49-F238E27FC236}">
                <a16:creationId xmlns:a16="http://schemas.microsoft.com/office/drawing/2014/main" id="{2E3EC23C-552B-5841-B72D-A4359EAE3EF9}"/>
              </a:ext>
            </a:extLst>
          </p:cNvPr>
          <p:cNvSpPr/>
          <p:nvPr/>
        </p:nvSpPr>
        <p:spPr>
          <a:xfrm>
            <a:off x="5530639" y="5059700"/>
            <a:ext cx="81202" cy="81256"/>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141" name="Group 140">
            <a:extLst>
              <a:ext uri="{FF2B5EF4-FFF2-40B4-BE49-F238E27FC236}">
                <a16:creationId xmlns:a16="http://schemas.microsoft.com/office/drawing/2014/main" id="{BE3615BF-ACB6-B242-B8C2-B1F4CE64C626}"/>
              </a:ext>
            </a:extLst>
          </p:cNvPr>
          <p:cNvGrpSpPr/>
          <p:nvPr/>
        </p:nvGrpSpPr>
        <p:grpSpPr>
          <a:xfrm>
            <a:off x="3785985" y="5113726"/>
            <a:ext cx="90712" cy="90143"/>
            <a:chOff x="4446408" y="4563325"/>
            <a:chExt cx="90712" cy="31761"/>
          </a:xfrm>
        </p:grpSpPr>
        <p:cxnSp>
          <p:nvCxnSpPr>
            <p:cNvPr id="143" name="Straight Connector 142">
              <a:extLst>
                <a:ext uri="{FF2B5EF4-FFF2-40B4-BE49-F238E27FC236}">
                  <a16:creationId xmlns:a16="http://schemas.microsoft.com/office/drawing/2014/main" id="{719FD265-6692-C744-9BAB-6A70F6779A11}"/>
                </a:ext>
              </a:extLst>
            </p:cNvPr>
            <p:cNvCxnSpPr>
              <a:cxnSpLocks/>
            </p:cNvCxnSpPr>
            <p:nvPr/>
          </p:nvCxnSpPr>
          <p:spPr>
            <a:xfrm rot="5400000" flipV="1">
              <a:off x="4491540" y="4548389"/>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a:extLst>
                <a:ext uri="{FF2B5EF4-FFF2-40B4-BE49-F238E27FC236}">
                  <a16:creationId xmlns:a16="http://schemas.microsoft.com/office/drawing/2014/main" id="{24121704-891C-4C4E-B86D-0161EB2DEB89}"/>
                </a:ext>
              </a:extLst>
            </p:cNvPr>
            <p:cNvCxnSpPr>
              <a:cxnSpLocks/>
              <a:endCxn id="145" idx="0"/>
            </p:cNvCxnSpPr>
            <p:nvPr/>
          </p:nvCxnSpPr>
          <p:spPr>
            <a:xfrm flipH="1" flipV="1">
              <a:off x="4491763" y="4563325"/>
              <a:ext cx="224" cy="31761"/>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145" name="Oval 144">
            <a:extLst>
              <a:ext uri="{FF2B5EF4-FFF2-40B4-BE49-F238E27FC236}">
                <a16:creationId xmlns:a16="http://schemas.microsoft.com/office/drawing/2014/main" id="{5E2DF607-3ABC-4A48-97EE-C48B404696F5}"/>
              </a:ext>
            </a:extLst>
          </p:cNvPr>
          <p:cNvSpPr/>
          <p:nvPr/>
        </p:nvSpPr>
        <p:spPr>
          <a:xfrm>
            <a:off x="3790739" y="5113675"/>
            <a:ext cx="81202" cy="81256"/>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146" name="Group 145">
            <a:extLst>
              <a:ext uri="{FF2B5EF4-FFF2-40B4-BE49-F238E27FC236}">
                <a16:creationId xmlns:a16="http://schemas.microsoft.com/office/drawing/2014/main" id="{2FA7F880-5274-7348-8274-DE9156D9C95B}"/>
              </a:ext>
            </a:extLst>
          </p:cNvPr>
          <p:cNvGrpSpPr/>
          <p:nvPr/>
        </p:nvGrpSpPr>
        <p:grpSpPr>
          <a:xfrm>
            <a:off x="3639933" y="5152319"/>
            <a:ext cx="90712" cy="67381"/>
            <a:chOff x="4446406" y="4491919"/>
            <a:chExt cx="90712" cy="67381"/>
          </a:xfrm>
        </p:grpSpPr>
        <p:cxnSp>
          <p:nvCxnSpPr>
            <p:cNvPr id="147" name="Straight Connector 146">
              <a:extLst>
                <a:ext uri="{FF2B5EF4-FFF2-40B4-BE49-F238E27FC236}">
                  <a16:creationId xmlns:a16="http://schemas.microsoft.com/office/drawing/2014/main" id="{9A82F0F0-49AD-0440-9F85-4E783C78A84E}"/>
                </a:ext>
              </a:extLst>
            </p:cNvPr>
            <p:cNvCxnSpPr>
              <a:cxnSpLocks/>
            </p:cNvCxnSpPr>
            <p:nvPr/>
          </p:nvCxnSpPr>
          <p:spPr>
            <a:xfrm rot="5400000" flipV="1">
              <a:off x="4491538" y="4446787"/>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a:extLst>
                <a:ext uri="{FF2B5EF4-FFF2-40B4-BE49-F238E27FC236}">
                  <a16:creationId xmlns:a16="http://schemas.microsoft.com/office/drawing/2014/main" id="{74FAE6C5-CD19-FA45-8357-60D7E84FAA8F}"/>
                </a:ext>
              </a:extLst>
            </p:cNvPr>
            <p:cNvCxnSpPr>
              <a:cxnSpLocks/>
            </p:cNvCxnSpPr>
            <p:nvPr/>
          </p:nvCxnSpPr>
          <p:spPr>
            <a:xfrm flipV="1">
              <a:off x="4491987" y="4494414"/>
              <a:ext cx="0" cy="64886"/>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150" name="Oval 149">
            <a:extLst>
              <a:ext uri="{FF2B5EF4-FFF2-40B4-BE49-F238E27FC236}">
                <a16:creationId xmlns:a16="http://schemas.microsoft.com/office/drawing/2014/main" id="{F3EAAC87-C8DE-DC45-BDA3-6F557702D4FD}"/>
              </a:ext>
            </a:extLst>
          </p:cNvPr>
          <p:cNvSpPr/>
          <p:nvPr/>
        </p:nvSpPr>
        <p:spPr>
          <a:xfrm>
            <a:off x="3644689" y="5164475"/>
            <a:ext cx="81202" cy="81256"/>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161" name="Group 160">
            <a:extLst>
              <a:ext uri="{FF2B5EF4-FFF2-40B4-BE49-F238E27FC236}">
                <a16:creationId xmlns:a16="http://schemas.microsoft.com/office/drawing/2014/main" id="{F61530F9-9BAF-F245-9D51-D2A4967A7CE2}"/>
              </a:ext>
            </a:extLst>
          </p:cNvPr>
          <p:cNvGrpSpPr/>
          <p:nvPr/>
        </p:nvGrpSpPr>
        <p:grpSpPr>
          <a:xfrm>
            <a:off x="3544683" y="5006269"/>
            <a:ext cx="90713" cy="67381"/>
            <a:chOff x="4446406" y="4491919"/>
            <a:chExt cx="90713" cy="67381"/>
          </a:xfrm>
        </p:grpSpPr>
        <p:cxnSp>
          <p:nvCxnSpPr>
            <p:cNvPr id="162" name="Straight Connector 161">
              <a:extLst>
                <a:ext uri="{FF2B5EF4-FFF2-40B4-BE49-F238E27FC236}">
                  <a16:creationId xmlns:a16="http://schemas.microsoft.com/office/drawing/2014/main" id="{80D70BAE-24F4-6747-A20D-999E7965BB2E}"/>
                </a:ext>
              </a:extLst>
            </p:cNvPr>
            <p:cNvCxnSpPr>
              <a:cxnSpLocks/>
            </p:cNvCxnSpPr>
            <p:nvPr/>
          </p:nvCxnSpPr>
          <p:spPr>
            <a:xfrm rot="5400000" flipV="1">
              <a:off x="4491538" y="4446787"/>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3" name="Straight Connector 162">
              <a:extLst>
                <a:ext uri="{FF2B5EF4-FFF2-40B4-BE49-F238E27FC236}">
                  <a16:creationId xmlns:a16="http://schemas.microsoft.com/office/drawing/2014/main" id="{C9B5BC5F-45EB-8E40-9178-E30FBF731BD1}"/>
                </a:ext>
              </a:extLst>
            </p:cNvPr>
            <p:cNvCxnSpPr>
              <a:cxnSpLocks/>
            </p:cNvCxnSpPr>
            <p:nvPr/>
          </p:nvCxnSpPr>
          <p:spPr>
            <a:xfrm flipV="1">
              <a:off x="4491987" y="4494414"/>
              <a:ext cx="0" cy="64886"/>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5" name="Straight Connector 164">
              <a:extLst>
                <a:ext uri="{FF2B5EF4-FFF2-40B4-BE49-F238E27FC236}">
                  <a16:creationId xmlns:a16="http://schemas.microsoft.com/office/drawing/2014/main" id="{5ABDCC57-6040-E646-895E-CA754061C0B8}"/>
                </a:ext>
              </a:extLst>
            </p:cNvPr>
            <p:cNvCxnSpPr>
              <a:cxnSpLocks/>
            </p:cNvCxnSpPr>
            <p:nvPr/>
          </p:nvCxnSpPr>
          <p:spPr>
            <a:xfrm rot="5400000" flipV="1">
              <a:off x="4491539" y="4497588"/>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164" name="Oval 163">
            <a:extLst>
              <a:ext uri="{FF2B5EF4-FFF2-40B4-BE49-F238E27FC236}">
                <a16:creationId xmlns:a16="http://schemas.microsoft.com/office/drawing/2014/main" id="{B10159CF-794F-654D-8228-B7F09654490E}"/>
              </a:ext>
            </a:extLst>
          </p:cNvPr>
          <p:cNvSpPr/>
          <p:nvPr/>
        </p:nvSpPr>
        <p:spPr>
          <a:xfrm>
            <a:off x="3549439" y="5018425"/>
            <a:ext cx="81202" cy="81256"/>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166" name="Group 165">
            <a:extLst>
              <a:ext uri="{FF2B5EF4-FFF2-40B4-BE49-F238E27FC236}">
                <a16:creationId xmlns:a16="http://schemas.microsoft.com/office/drawing/2014/main" id="{73363879-10BA-1547-903A-029FAD66C4C3}"/>
              </a:ext>
            </a:extLst>
          </p:cNvPr>
          <p:cNvGrpSpPr/>
          <p:nvPr/>
        </p:nvGrpSpPr>
        <p:grpSpPr>
          <a:xfrm>
            <a:off x="3506583" y="2085269"/>
            <a:ext cx="90714" cy="102049"/>
            <a:chOff x="4446406" y="4491919"/>
            <a:chExt cx="90714" cy="102049"/>
          </a:xfrm>
        </p:grpSpPr>
        <p:cxnSp>
          <p:nvCxnSpPr>
            <p:cNvPr id="167" name="Straight Connector 166">
              <a:extLst>
                <a:ext uri="{FF2B5EF4-FFF2-40B4-BE49-F238E27FC236}">
                  <a16:creationId xmlns:a16="http://schemas.microsoft.com/office/drawing/2014/main" id="{AB7A081A-4D9C-8145-826E-ACC4390A6263}"/>
                </a:ext>
              </a:extLst>
            </p:cNvPr>
            <p:cNvCxnSpPr>
              <a:cxnSpLocks/>
            </p:cNvCxnSpPr>
            <p:nvPr/>
          </p:nvCxnSpPr>
          <p:spPr>
            <a:xfrm rot="5400000" flipV="1">
              <a:off x="4491538" y="4446787"/>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8" name="Straight Connector 167">
              <a:extLst>
                <a:ext uri="{FF2B5EF4-FFF2-40B4-BE49-F238E27FC236}">
                  <a16:creationId xmlns:a16="http://schemas.microsoft.com/office/drawing/2014/main" id="{2F9A7022-2892-AA49-B45C-5E29DE2AF9C3}"/>
                </a:ext>
              </a:extLst>
            </p:cNvPr>
            <p:cNvCxnSpPr>
              <a:cxnSpLocks/>
            </p:cNvCxnSpPr>
            <p:nvPr/>
          </p:nvCxnSpPr>
          <p:spPr>
            <a:xfrm rot="5400000" flipV="1">
              <a:off x="4491540" y="4548389"/>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9" name="Straight Connector 168">
              <a:extLst>
                <a:ext uri="{FF2B5EF4-FFF2-40B4-BE49-F238E27FC236}">
                  <a16:creationId xmlns:a16="http://schemas.microsoft.com/office/drawing/2014/main" id="{39D4DBF0-315E-EC47-8D05-2B99267FF3A6}"/>
                </a:ext>
              </a:extLst>
            </p:cNvPr>
            <p:cNvCxnSpPr>
              <a:cxnSpLocks/>
            </p:cNvCxnSpPr>
            <p:nvPr/>
          </p:nvCxnSpPr>
          <p:spPr>
            <a:xfrm flipV="1">
              <a:off x="4491540" y="4494414"/>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170" name="Oval 169">
            <a:extLst>
              <a:ext uri="{FF2B5EF4-FFF2-40B4-BE49-F238E27FC236}">
                <a16:creationId xmlns:a16="http://schemas.microsoft.com/office/drawing/2014/main" id="{45E13B94-6596-4746-A10A-0DB7D8A0B318}"/>
              </a:ext>
            </a:extLst>
          </p:cNvPr>
          <p:cNvSpPr/>
          <p:nvPr/>
        </p:nvSpPr>
        <p:spPr>
          <a:xfrm>
            <a:off x="3511339" y="2090860"/>
            <a:ext cx="81202" cy="81256"/>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171" name="Group 170">
            <a:extLst>
              <a:ext uri="{FF2B5EF4-FFF2-40B4-BE49-F238E27FC236}">
                <a16:creationId xmlns:a16="http://schemas.microsoft.com/office/drawing/2014/main" id="{44B51555-FBB3-3242-83B4-89B6D37A2095}"/>
              </a:ext>
            </a:extLst>
          </p:cNvPr>
          <p:cNvGrpSpPr/>
          <p:nvPr/>
        </p:nvGrpSpPr>
        <p:grpSpPr>
          <a:xfrm>
            <a:off x="5233783" y="2158294"/>
            <a:ext cx="90714" cy="194380"/>
            <a:chOff x="4446406" y="4491919"/>
            <a:chExt cx="90714" cy="103743"/>
          </a:xfrm>
        </p:grpSpPr>
        <p:cxnSp>
          <p:nvCxnSpPr>
            <p:cNvPr id="172" name="Straight Connector 171">
              <a:extLst>
                <a:ext uri="{FF2B5EF4-FFF2-40B4-BE49-F238E27FC236}">
                  <a16:creationId xmlns:a16="http://schemas.microsoft.com/office/drawing/2014/main" id="{CA42D774-BD40-0E47-8965-53DA2182E45B}"/>
                </a:ext>
              </a:extLst>
            </p:cNvPr>
            <p:cNvCxnSpPr>
              <a:cxnSpLocks/>
            </p:cNvCxnSpPr>
            <p:nvPr/>
          </p:nvCxnSpPr>
          <p:spPr>
            <a:xfrm rot="5400000" flipV="1">
              <a:off x="4491538" y="4446787"/>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a:extLst>
                <a:ext uri="{FF2B5EF4-FFF2-40B4-BE49-F238E27FC236}">
                  <a16:creationId xmlns:a16="http://schemas.microsoft.com/office/drawing/2014/main" id="{26D4418E-AE6D-944A-9113-1DD8B0D23391}"/>
                </a:ext>
              </a:extLst>
            </p:cNvPr>
            <p:cNvCxnSpPr>
              <a:cxnSpLocks/>
            </p:cNvCxnSpPr>
            <p:nvPr/>
          </p:nvCxnSpPr>
          <p:spPr>
            <a:xfrm rot="5400000" flipV="1">
              <a:off x="4491540" y="4548389"/>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a:extLst>
                <a:ext uri="{FF2B5EF4-FFF2-40B4-BE49-F238E27FC236}">
                  <a16:creationId xmlns:a16="http://schemas.microsoft.com/office/drawing/2014/main" id="{BDA67F59-6B3B-DA49-B5EC-BCB265752DA1}"/>
                </a:ext>
              </a:extLst>
            </p:cNvPr>
            <p:cNvCxnSpPr>
              <a:cxnSpLocks/>
            </p:cNvCxnSpPr>
            <p:nvPr/>
          </p:nvCxnSpPr>
          <p:spPr>
            <a:xfrm flipV="1">
              <a:off x="4491987" y="4494414"/>
              <a:ext cx="0" cy="10124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175" name="Oval 174">
            <a:extLst>
              <a:ext uri="{FF2B5EF4-FFF2-40B4-BE49-F238E27FC236}">
                <a16:creationId xmlns:a16="http://schemas.microsoft.com/office/drawing/2014/main" id="{AF96B09F-DA2B-2640-98C7-9B0897C5E1FA}"/>
              </a:ext>
            </a:extLst>
          </p:cNvPr>
          <p:cNvSpPr/>
          <p:nvPr/>
        </p:nvSpPr>
        <p:spPr>
          <a:xfrm>
            <a:off x="5238539" y="2214900"/>
            <a:ext cx="81202" cy="81256"/>
          </a:xfrm>
          <a:prstGeom prst="ellipse">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176" name="Group 175">
            <a:extLst>
              <a:ext uri="{FF2B5EF4-FFF2-40B4-BE49-F238E27FC236}">
                <a16:creationId xmlns:a16="http://schemas.microsoft.com/office/drawing/2014/main" id="{8E662ED9-85A8-0442-9576-B023CE4DF2E7}"/>
              </a:ext>
            </a:extLst>
          </p:cNvPr>
          <p:cNvGrpSpPr/>
          <p:nvPr/>
        </p:nvGrpSpPr>
        <p:grpSpPr>
          <a:xfrm>
            <a:off x="4944858" y="2161469"/>
            <a:ext cx="90714" cy="143581"/>
            <a:chOff x="4446406" y="4491919"/>
            <a:chExt cx="90714" cy="103743"/>
          </a:xfrm>
        </p:grpSpPr>
        <p:cxnSp>
          <p:nvCxnSpPr>
            <p:cNvPr id="177" name="Straight Connector 176">
              <a:extLst>
                <a:ext uri="{FF2B5EF4-FFF2-40B4-BE49-F238E27FC236}">
                  <a16:creationId xmlns:a16="http://schemas.microsoft.com/office/drawing/2014/main" id="{CEE9DEF0-4F52-3043-94F4-F243AB7DC669}"/>
                </a:ext>
              </a:extLst>
            </p:cNvPr>
            <p:cNvCxnSpPr>
              <a:cxnSpLocks/>
            </p:cNvCxnSpPr>
            <p:nvPr/>
          </p:nvCxnSpPr>
          <p:spPr>
            <a:xfrm rot="5400000" flipV="1">
              <a:off x="4491538" y="4446787"/>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78" name="Straight Connector 177">
              <a:extLst>
                <a:ext uri="{FF2B5EF4-FFF2-40B4-BE49-F238E27FC236}">
                  <a16:creationId xmlns:a16="http://schemas.microsoft.com/office/drawing/2014/main" id="{A13A5263-5112-F547-B8B9-57A2FE2299DA}"/>
                </a:ext>
              </a:extLst>
            </p:cNvPr>
            <p:cNvCxnSpPr>
              <a:cxnSpLocks/>
            </p:cNvCxnSpPr>
            <p:nvPr/>
          </p:nvCxnSpPr>
          <p:spPr>
            <a:xfrm rot="5400000" flipV="1">
              <a:off x="4491540" y="4548389"/>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79" name="Straight Connector 178">
              <a:extLst>
                <a:ext uri="{FF2B5EF4-FFF2-40B4-BE49-F238E27FC236}">
                  <a16:creationId xmlns:a16="http://schemas.microsoft.com/office/drawing/2014/main" id="{3CF86F88-02EF-1140-A082-ABFF03F6771C}"/>
                </a:ext>
              </a:extLst>
            </p:cNvPr>
            <p:cNvCxnSpPr>
              <a:cxnSpLocks/>
            </p:cNvCxnSpPr>
            <p:nvPr/>
          </p:nvCxnSpPr>
          <p:spPr>
            <a:xfrm flipV="1">
              <a:off x="4491987" y="4494414"/>
              <a:ext cx="0" cy="10124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180" name="Oval 179">
            <a:extLst>
              <a:ext uri="{FF2B5EF4-FFF2-40B4-BE49-F238E27FC236}">
                <a16:creationId xmlns:a16="http://schemas.microsoft.com/office/drawing/2014/main" id="{86529036-DA25-BD4C-8A73-BBCCE5A0C6EE}"/>
              </a:ext>
            </a:extLst>
          </p:cNvPr>
          <p:cNvSpPr/>
          <p:nvPr/>
        </p:nvSpPr>
        <p:spPr>
          <a:xfrm>
            <a:off x="4949614" y="2218075"/>
            <a:ext cx="81202" cy="81256"/>
          </a:xfrm>
          <a:prstGeom prst="ellipse">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181" name="Group 180">
            <a:extLst>
              <a:ext uri="{FF2B5EF4-FFF2-40B4-BE49-F238E27FC236}">
                <a16:creationId xmlns:a16="http://schemas.microsoft.com/office/drawing/2014/main" id="{655B1177-E643-164F-B791-D5E5A110153A}"/>
              </a:ext>
            </a:extLst>
          </p:cNvPr>
          <p:cNvGrpSpPr/>
          <p:nvPr/>
        </p:nvGrpSpPr>
        <p:grpSpPr>
          <a:xfrm>
            <a:off x="4652758" y="2161469"/>
            <a:ext cx="90714" cy="143581"/>
            <a:chOff x="4446406" y="4491919"/>
            <a:chExt cx="90714" cy="103743"/>
          </a:xfrm>
        </p:grpSpPr>
        <p:cxnSp>
          <p:nvCxnSpPr>
            <p:cNvPr id="182" name="Straight Connector 181">
              <a:extLst>
                <a:ext uri="{FF2B5EF4-FFF2-40B4-BE49-F238E27FC236}">
                  <a16:creationId xmlns:a16="http://schemas.microsoft.com/office/drawing/2014/main" id="{16761A38-3830-BB4B-B3BF-AE840EA8DF48}"/>
                </a:ext>
              </a:extLst>
            </p:cNvPr>
            <p:cNvCxnSpPr>
              <a:cxnSpLocks/>
            </p:cNvCxnSpPr>
            <p:nvPr/>
          </p:nvCxnSpPr>
          <p:spPr>
            <a:xfrm rot="5400000" flipV="1">
              <a:off x="4491538" y="4446787"/>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83" name="Straight Connector 182">
              <a:extLst>
                <a:ext uri="{FF2B5EF4-FFF2-40B4-BE49-F238E27FC236}">
                  <a16:creationId xmlns:a16="http://schemas.microsoft.com/office/drawing/2014/main" id="{47372AAF-0DD1-924B-81FC-F33668E3337F}"/>
                </a:ext>
              </a:extLst>
            </p:cNvPr>
            <p:cNvCxnSpPr>
              <a:cxnSpLocks/>
            </p:cNvCxnSpPr>
            <p:nvPr/>
          </p:nvCxnSpPr>
          <p:spPr>
            <a:xfrm rot="5400000" flipV="1">
              <a:off x="4491540" y="4548389"/>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84" name="Straight Connector 183">
              <a:extLst>
                <a:ext uri="{FF2B5EF4-FFF2-40B4-BE49-F238E27FC236}">
                  <a16:creationId xmlns:a16="http://schemas.microsoft.com/office/drawing/2014/main" id="{2692FE18-B12D-3D41-80F9-A8B0831CB5D9}"/>
                </a:ext>
              </a:extLst>
            </p:cNvPr>
            <p:cNvCxnSpPr>
              <a:cxnSpLocks/>
            </p:cNvCxnSpPr>
            <p:nvPr/>
          </p:nvCxnSpPr>
          <p:spPr>
            <a:xfrm flipV="1">
              <a:off x="4491987" y="4494414"/>
              <a:ext cx="0" cy="10124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185" name="Oval 184">
            <a:extLst>
              <a:ext uri="{FF2B5EF4-FFF2-40B4-BE49-F238E27FC236}">
                <a16:creationId xmlns:a16="http://schemas.microsoft.com/office/drawing/2014/main" id="{315FDB29-E784-BF4F-9D5C-3B9034039D2A}"/>
              </a:ext>
            </a:extLst>
          </p:cNvPr>
          <p:cNvSpPr/>
          <p:nvPr/>
        </p:nvSpPr>
        <p:spPr>
          <a:xfrm>
            <a:off x="4657514" y="2218075"/>
            <a:ext cx="81202" cy="81256"/>
          </a:xfrm>
          <a:prstGeom prst="ellipse">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186" name="Group 185">
            <a:extLst>
              <a:ext uri="{FF2B5EF4-FFF2-40B4-BE49-F238E27FC236}">
                <a16:creationId xmlns:a16="http://schemas.microsoft.com/office/drawing/2014/main" id="{B2DB21E0-3F4D-A74E-ABD7-DB78C06D6722}"/>
              </a:ext>
            </a:extLst>
          </p:cNvPr>
          <p:cNvGrpSpPr/>
          <p:nvPr/>
        </p:nvGrpSpPr>
        <p:grpSpPr>
          <a:xfrm>
            <a:off x="4363833" y="2205919"/>
            <a:ext cx="90714" cy="105481"/>
            <a:chOff x="4446406" y="4491919"/>
            <a:chExt cx="90714" cy="103743"/>
          </a:xfrm>
        </p:grpSpPr>
        <p:cxnSp>
          <p:nvCxnSpPr>
            <p:cNvPr id="187" name="Straight Connector 186">
              <a:extLst>
                <a:ext uri="{FF2B5EF4-FFF2-40B4-BE49-F238E27FC236}">
                  <a16:creationId xmlns:a16="http://schemas.microsoft.com/office/drawing/2014/main" id="{ECF4960B-54C5-3748-BB69-607FD8BDB0AC}"/>
                </a:ext>
              </a:extLst>
            </p:cNvPr>
            <p:cNvCxnSpPr>
              <a:cxnSpLocks/>
            </p:cNvCxnSpPr>
            <p:nvPr/>
          </p:nvCxnSpPr>
          <p:spPr>
            <a:xfrm rot="5400000" flipV="1">
              <a:off x="4491538" y="4446787"/>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88" name="Straight Connector 187">
              <a:extLst>
                <a:ext uri="{FF2B5EF4-FFF2-40B4-BE49-F238E27FC236}">
                  <a16:creationId xmlns:a16="http://schemas.microsoft.com/office/drawing/2014/main" id="{4A4D3AEC-AD58-E642-B1FE-6D84B51BF8EA}"/>
                </a:ext>
              </a:extLst>
            </p:cNvPr>
            <p:cNvCxnSpPr>
              <a:cxnSpLocks/>
            </p:cNvCxnSpPr>
            <p:nvPr/>
          </p:nvCxnSpPr>
          <p:spPr>
            <a:xfrm rot="5400000" flipV="1">
              <a:off x="4491540" y="4548389"/>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a:extLst>
                <a:ext uri="{FF2B5EF4-FFF2-40B4-BE49-F238E27FC236}">
                  <a16:creationId xmlns:a16="http://schemas.microsoft.com/office/drawing/2014/main" id="{67C7A447-EDC9-2A46-92D9-BEDE53AF5027}"/>
                </a:ext>
              </a:extLst>
            </p:cNvPr>
            <p:cNvCxnSpPr>
              <a:cxnSpLocks/>
            </p:cNvCxnSpPr>
            <p:nvPr/>
          </p:nvCxnSpPr>
          <p:spPr>
            <a:xfrm flipV="1">
              <a:off x="4491987" y="4494414"/>
              <a:ext cx="0" cy="10124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190" name="Oval 189">
            <a:extLst>
              <a:ext uri="{FF2B5EF4-FFF2-40B4-BE49-F238E27FC236}">
                <a16:creationId xmlns:a16="http://schemas.microsoft.com/office/drawing/2014/main" id="{64431393-ED3E-3B48-B45F-7225D723FC52}"/>
              </a:ext>
            </a:extLst>
          </p:cNvPr>
          <p:cNvSpPr/>
          <p:nvPr/>
        </p:nvSpPr>
        <p:spPr>
          <a:xfrm>
            <a:off x="4368589" y="2218075"/>
            <a:ext cx="81202" cy="81256"/>
          </a:xfrm>
          <a:prstGeom prst="ellipse">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191" name="Group 190">
            <a:extLst>
              <a:ext uri="{FF2B5EF4-FFF2-40B4-BE49-F238E27FC236}">
                <a16:creationId xmlns:a16="http://schemas.microsoft.com/office/drawing/2014/main" id="{16E4C7C4-BE3E-EB4F-AD9D-A3E4E9191019}"/>
              </a:ext>
            </a:extLst>
          </p:cNvPr>
          <p:cNvGrpSpPr/>
          <p:nvPr/>
        </p:nvGrpSpPr>
        <p:grpSpPr>
          <a:xfrm>
            <a:off x="4074908" y="2205919"/>
            <a:ext cx="90714" cy="105481"/>
            <a:chOff x="4446406" y="4491919"/>
            <a:chExt cx="90714" cy="103743"/>
          </a:xfrm>
        </p:grpSpPr>
        <p:cxnSp>
          <p:nvCxnSpPr>
            <p:cNvPr id="192" name="Straight Connector 191">
              <a:extLst>
                <a:ext uri="{FF2B5EF4-FFF2-40B4-BE49-F238E27FC236}">
                  <a16:creationId xmlns:a16="http://schemas.microsoft.com/office/drawing/2014/main" id="{9D72F373-9B2E-BB45-B478-0329CB7C5884}"/>
                </a:ext>
              </a:extLst>
            </p:cNvPr>
            <p:cNvCxnSpPr>
              <a:cxnSpLocks/>
            </p:cNvCxnSpPr>
            <p:nvPr/>
          </p:nvCxnSpPr>
          <p:spPr>
            <a:xfrm rot="5400000" flipV="1">
              <a:off x="4491538" y="4446787"/>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93" name="Straight Connector 192">
              <a:extLst>
                <a:ext uri="{FF2B5EF4-FFF2-40B4-BE49-F238E27FC236}">
                  <a16:creationId xmlns:a16="http://schemas.microsoft.com/office/drawing/2014/main" id="{31CD03A6-2852-454D-93B7-B7112136CB7A}"/>
                </a:ext>
              </a:extLst>
            </p:cNvPr>
            <p:cNvCxnSpPr>
              <a:cxnSpLocks/>
            </p:cNvCxnSpPr>
            <p:nvPr/>
          </p:nvCxnSpPr>
          <p:spPr>
            <a:xfrm rot="5400000" flipV="1">
              <a:off x="4491540" y="4548389"/>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94" name="Straight Connector 193">
              <a:extLst>
                <a:ext uri="{FF2B5EF4-FFF2-40B4-BE49-F238E27FC236}">
                  <a16:creationId xmlns:a16="http://schemas.microsoft.com/office/drawing/2014/main" id="{EFB5F641-C64C-2840-81A2-C804D6647A6F}"/>
                </a:ext>
              </a:extLst>
            </p:cNvPr>
            <p:cNvCxnSpPr>
              <a:cxnSpLocks/>
            </p:cNvCxnSpPr>
            <p:nvPr/>
          </p:nvCxnSpPr>
          <p:spPr>
            <a:xfrm flipV="1">
              <a:off x="4491987" y="4494414"/>
              <a:ext cx="0" cy="10124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195" name="Oval 194">
            <a:extLst>
              <a:ext uri="{FF2B5EF4-FFF2-40B4-BE49-F238E27FC236}">
                <a16:creationId xmlns:a16="http://schemas.microsoft.com/office/drawing/2014/main" id="{6E498204-E546-D942-8D78-C955CEE970A4}"/>
              </a:ext>
            </a:extLst>
          </p:cNvPr>
          <p:cNvSpPr/>
          <p:nvPr/>
        </p:nvSpPr>
        <p:spPr>
          <a:xfrm>
            <a:off x="4079664" y="2218075"/>
            <a:ext cx="81202" cy="81256"/>
          </a:xfrm>
          <a:prstGeom prst="ellipse">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196" name="Group 195">
            <a:extLst>
              <a:ext uri="{FF2B5EF4-FFF2-40B4-BE49-F238E27FC236}">
                <a16:creationId xmlns:a16="http://schemas.microsoft.com/office/drawing/2014/main" id="{B7AADE21-AA88-D94E-AA98-E3DA827F643E}"/>
              </a:ext>
            </a:extLst>
          </p:cNvPr>
          <p:cNvGrpSpPr/>
          <p:nvPr/>
        </p:nvGrpSpPr>
        <p:grpSpPr>
          <a:xfrm>
            <a:off x="3782808" y="2205919"/>
            <a:ext cx="90714" cy="105481"/>
            <a:chOff x="4446406" y="4491919"/>
            <a:chExt cx="90714" cy="103743"/>
          </a:xfrm>
        </p:grpSpPr>
        <p:cxnSp>
          <p:nvCxnSpPr>
            <p:cNvPr id="197" name="Straight Connector 196">
              <a:extLst>
                <a:ext uri="{FF2B5EF4-FFF2-40B4-BE49-F238E27FC236}">
                  <a16:creationId xmlns:a16="http://schemas.microsoft.com/office/drawing/2014/main" id="{2FFEF5AA-FADF-5B4D-9D3C-4EF4FC9E476C}"/>
                </a:ext>
              </a:extLst>
            </p:cNvPr>
            <p:cNvCxnSpPr>
              <a:cxnSpLocks/>
            </p:cNvCxnSpPr>
            <p:nvPr/>
          </p:nvCxnSpPr>
          <p:spPr>
            <a:xfrm rot="5400000" flipV="1">
              <a:off x="4491538" y="4446787"/>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98" name="Straight Connector 197">
              <a:extLst>
                <a:ext uri="{FF2B5EF4-FFF2-40B4-BE49-F238E27FC236}">
                  <a16:creationId xmlns:a16="http://schemas.microsoft.com/office/drawing/2014/main" id="{BCCF2964-6F2D-9B46-8829-2EC351CFF504}"/>
                </a:ext>
              </a:extLst>
            </p:cNvPr>
            <p:cNvCxnSpPr>
              <a:cxnSpLocks/>
            </p:cNvCxnSpPr>
            <p:nvPr/>
          </p:nvCxnSpPr>
          <p:spPr>
            <a:xfrm rot="5400000" flipV="1">
              <a:off x="4491540" y="4548389"/>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99" name="Straight Connector 198">
              <a:extLst>
                <a:ext uri="{FF2B5EF4-FFF2-40B4-BE49-F238E27FC236}">
                  <a16:creationId xmlns:a16="http://schemas.microsoft.com/office/drawing/2014/main" id="{0D1AC76E-DFA9-8B46-B746-0FCEE145F834}"/>
                </a:ext>
              </a:extLst>
            </p:cNvPr>
            <p:cNvCxnSpPr>
              <a:cxnSpLocks/>
            </p:cNvCxnSpPr>
            <p:nvPr/>
          </p:nvCxnSpPr>
          <p:spPr>
            <a:xfrm flipV="1">
              <a:off x="4491987" y="4494414"/>
              <a:ext cx="0" cy="10124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200" name="Oval 199">
            <a:extLst>
              <a:ext uri="{FF2B5EF4-FFF2-40B4-BE49-F238E27FC236}">
                <a16:creationId xmlns:a16="http://schemas.microsoft.com/office/drawing/2014/main" id="{B0A781C7-0330-9C4D-8289-A78E0DD63632}"/>
              </a:ext>
            </a:extLst>
          </p:cNvPr>
          <p:cNvSpPr/>
          <p:nvPr/>
        </p:nvSpPr>
        <p:spPr>
          <a:xfrm>
            <a:off x="3787564" y="2218075"/>
            <a:ext cx="81202" cy="81256"/>
          </a:xfrm>
          <a:prstGeom prst="ellipse">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201" name="Group 200">
            <a:extLst>
              <a:ext uri="{FF2B5EF4-FFF2-40B4-BE49-F238E27FC236}">
                <a16:creationId xmlns:a16="http://schemas.microsoft.com/office/drawing/2014/main" id="{451618D2-8C1B-C04E-967C-72400ABCC95C}"/>
              </a:ext>
            </a:extLst>
          </p:cNvPr>
          <p:cNvGrpSpPr/>
          <p:nvPr/>
        </p:nvGrpSpPr>
        <p:grpSpPr>
          <a:xfrm>
            <a:off x="3639933" y="2250369"/>
            <a:ext cx="90714" cy="105481"/>
            <a:chOff x="4446406" y="4491919"/>
            <a:chExt cx="90714" cy="103743"/>
          </a:xfrm>
        </p:grpSpPr>
        <p:cxnSp>
          <p:nvCxnSpPr>
            <p:cNvPr id="202" name="Straight Connector 201">
              <a:extLst>
                <a:ext uri="{FF2B5EF4-FFF2-40B4-BE49-F238E27FC236}">
                  <a16:creationId xmlns:a16="http://schemas.microsoft.com/office/drawing/2014/main" id="{59D337B6-FB3D-1D46-89D0-5843294380A4}"/>
                </a:ext>
              </a:extLst>
            </p:cNvPr>
            <p:cNvCxnSpPr>
              <a:cxnSpLocks/>
            </p:cNvCxnSpPr>
            <p:nvPr/>
          </p:nvCxnSpPr>
          <p:spPr>
            <a:xfrm rot="5400000" flipV="1">
              <a:off x="4491538" y="4446787"/>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03" name="Straight Connector 202">
              <a:extLst>
                <a:ext uri="{FF2B5EF4-FFF2-40B4-BE49-F238E27FC236}">
                  <a16:creationId xmlns:a16="http://schemas.microsoft.com/office/drawing/2014/main" id="{F57C2212-4A4B-BE4B-9B91-4021072A169F}"/>
                </a:ext>
              </a:extLst>
            </p:cNvPr>
            <p:cNvCxnSpPr>
              <a:cxnSpLocks/>
            </p:cNvCxnSpPr>
            <p:nvPr/>
          </p:nvCxnSpPr>
          <p:spPr>
            <a:xfrm rot="5400000" flipV="1">
              <a:off x="4491540" y="4548389"/>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a:extLst>
                <a:ext uri="{FF2B5EF4-FFF2-40B4-BE49-F238E27FC236}">
                  <a16:creationId xmlns:a16="http://schemas.microsoft.com/office/drawing/2014/main" id="{F533C3E0-2710-E247-9320-C0508C633DB1}"/>
                </a:ext>
              </a:extLst>
            </p:cNvPr>
            <p:cNvCxnSpPr>
              <a:cxnSpLocks/>
            </p:cNvCxnSpPr>
            <p:nvPr/>
          </p:nvCxnSpPr>
          <p:spPr>
            <a:xfrm flipV="1">
              <a:off x="4491987" y="4494414"/>
              <a:ext cx="0" cy="10124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205" name="Oval 204">
            <a:extLst>
              <a:ext uri="{FF2B5EF4-FFF2-40B4-BE49-F238E27FC236}">
                <a16:creationId xmlns:a16="http://schemas.microsoft.com/office/drawing/2014/main" id="{128D50D5-A12C-F440-ABAE-EDBDE50FA9AA}"/>
              </a:ext>
            </a:extLst>
          </p:cNvPr>
          <p:cNvSpPr/>
          <p:nvPr/>
        </p:nvSpPr>
        <p:spPr>
          <a:xfrm>
            <a:off x="3644689" y="2262525"/>
            <a:ext cx="81202" cy="81256"/>
          </a:xfrm>
          <a:prstGeom prst="ellipse">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206" name="Group 205">
            <a:extLst>
              <a:ext uri="{FF2B5EF4-FFF2-40B4-BE49-F238E27FC236}">
                <a16:creationId xmlns:a16="http://schemas.microsoft.com/office/drawing/2014/main" id="{7C6C90DB-5047-E744-B713-02931151C4F9}"/>
              </a:ext>
            </a:extLst>
          </p:cNvPr>
          <p:cNvGrpSpPr/>
          <p:nvPr/>
        </p:nvGrpSpPr>
        <p:grpSpPr>
          <a:xfrm>
            <a:off x="3544683" y="2253544"/>
            <a:ext cx="90714" cy="105481"/>
            <a:chOff x="4446406" y="4491919"/>
            <a:chExt cx="90714" cy="103743"/>
          </a:xfrm>
        </p:grpSpPr>
        <p:cxnSp>
          <p:nvCxnSpPr>
            <p:cNvPr id="207" name="Straight Connector 206">
              <a:extLst>
                <a:ext uri="{FF2B5EF4-FFF2-40B4-BE49-F238E27FC236}">
                  <a16:creationId xmlns:a16="http://schemas.microsoft.com/office/drawing/2014/main" id="{D3BCBB07-6FFD-2B49-BC1D-9BAB67FAA6DA}"/>
                </a:ext>
              </a:extLst>
            </p:cNvPr>
            <p:cNvCxnSpPr>
              <a:cxnSpLocks/>
            </p:cNvCxnSpPr>
            <p:nvPr/>
          </p:nvCxnSpPr>
          <p:spPr>
            <a:xfrm rot="5400000" flipV="1">
              <a:off x="4491538" y="4446787"/>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08" name="Straight Connector 207">
              <a:extLst>
                <a:ext uri="{FF2B5EF4-FFF2-40B4-BE49-F238E27FC236}">
                  <a16:creationId xmlns:a16="http://schemas.microsoft.com/office/drawing/2014/main" id="{41F0547E-72FF-3C45-A4C7-72A4D60F66E2}"/>
                </a:ext>
              </a:extLst>
            </p:cNvPr>
            <p:cNvCxnSpPr>
              <a:cxnSpLocks/>
            </p:cNvCxnSpPr>
            <p:nvPr/>
          </p:nvCxnSpPr>
          <p:spPr>
            <a:xfrm rot="5400000" flipV="1">
              <a:off x="4491540" y="4548389"/>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09" name="Straight Connector 208">
              <a:extLst>
                <a:ext uri="{FF2B5EF4-FFF2-40B4-BE49-F238E27FC236}">
                  <a16:creationId xmlns:a16="http://schemas.microsoft.com/office/drawing/2014/main" id="{D78FFAAB-9F15-AA47-A10F-CDB2B51DCE9E}"/>
                </a:ext>
              </a:extLst>
            </p:cNvPr>
            <p:cNvCxnSpPr>
              <a:cxnSpLocks/>
            </p:cNvCxnSpPr>
            <p:nvPr/>
          </p:nvCxnSpPr>
          <p:spPr>
            <a:xfrm flipV="1">
              <a:off x="4491987" y="4494414"/>
              <a:ext cx="0" cy="10124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210" name="Oval 209">
            <a:extLst>
              <a:ext uri="{FF2B5EF4-FFF2-40B4-BE49-F238E27FC236}">
                <a16:creationId xmlns:a16="http://schemas.microsoft.com/office/drawing/2014/main" id="{5A2A592A-BE1A-C74F-B7C5-63E662F5D09F}"/>
              </a:ext>
            </a:extLst>
          </p:cNvPr>
          <p:cNvSpPr/>
          <p:nvPr/>
        </p:nvSpPr>
        <p:spPr>
          <a:xfrm>
            <a:off x="3549439" y="2265700"/>
            <a:ext cx="81202" cy="81256"/>
          </a:xfrm>
          <a:prstGeom prst="ellipse">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211" name="Group 210">
            <a:extLst>
              <a:ext uri="{FF2B5EF4-FFF2-40B4-BE49-F238E27FC236}">
                <a16:creationId xmlns:a16="http://schemas.microsoft.com/office/drawing/2014/main" id="{B5B21CC7-9B5F-BF47-BDBD-31E192E0E385}"/>
              </a:ext>
            </a:extLst>
          </p:cNvPr>
          <p:cNvGrpSpPr/>
          <p:nvPr/>
        </p:nvGrpSpPr>
        <p:grpSpPr>
          <a:xfrm>
            <a:off x="5519533" y="2015418"/>
            <a:ext cx="90714" cy="302331"/>
            <a:chOff x="4446406" y="4491919"/>
            <a:chExt cx="90714" cy="103743"/>
          </a:xfrm>
        </p:grpSpPr>
        <p:cxnSp>
          <p:nvCxnSpPr>
            <p:cNvPr id="212" name="Straight Connector 211">
              <a:extLst>
                <a:ext uri="{FF2B5EF4-FFF2-40B4-BE49-F238E27FC236}">
                  <a16:creationId xmlns:a16="http://schemas.microsoft.com/office/drawing/2014/main" id="{3836CA20-FE04-2C45-9E1E-A8DDE6145ECD}"/>
                </a:ext>
              </a:extLst>
            </p:cNvPr>
            <p:cNvCxnSpPr>
              <a:cxnSpLocks/>
            </p:cNvCxnSpPr>
            <p:nvPr/>
          </p:nvCxnSpPr>
          <p:spPr>
            <a:xfrm rot="5400000" flipV="1">
              <a:off x="4491538" y="4446787"/>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13" name="Straight Connector 212">
              <a:extLst>
                <a:ext uri="{FF2B5EF4-FFF2-40B4-BE49-F238E27FC236}">
                  <a16:creationId xmlns:a16="http://schemas.microsoft.com/office/drawing/2014/main" id="{BFFE1D2C-CB33-F541-B82D-27DC47AC150A}"/>
                </a:ext>
              </a:extLst>
            </p:cNvPr>
            <p:cNvCxnSpPr>
              <a:cxnSpLocks/>
            </p:cNvCxnSpPr>
            <p:nvPr/>
          </p:nvCxnSpPr>
          <p:spPr>
            <a:xfrm rot="5400000" flipV="1">
              <a:off x="4491540" y="4548389"/>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14" name="Straight Connector 213">
              <a:extLst>
                <a:ext uri="{FF2B5EF4-FFF2-40B4-BE49-F238E27FC236}">
                  <a16:creationId xmlns:a16="http://schemas.microsoft.com/office/drawing/2014/main" id="{42B06611-EB93-AE42-83FD-CFA7650AD62D}"/>
                </a:ext>
              </a:extLst>
            </p:cNvPr>
            <p:cNvCxnSpPr>
              <a:cxnSpLocks/>
            </p:cNvCxnSpPr>
            <p:nvPr/>
          </p:nvCxnSpPr>
          <p:spPr>
            <a:xfrm flipV="1">
              <a:off x="4491987" y="4494414"/>
              <a:ext cx="0" cy="10124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215" name="Oval 214">
            <a:extLst>
              <a:ext uri="{FF2B5EF4-FFF2-40B4-BE49-F238E27FC236}">
                <a16:creationId xmlns:a16="http://schemas.microsoft.com/office/drawing/2014/main" id="{2867B8B2-72AD-AE40-9FCD-B9D9F5EBE6FE}"/>
              </a:ext>
            </a:extLst>
          </p:cNvPr>
          <p:cNvSpPr/>
          <p:nvPr/>
        </p:nvSpPr>
        <p:spPr>
          <a:xfrm>
            <a:off x="5524289" y="2119650"/>
            <a:ext cx="81202" cy="81256"/>
          </a:xfrm>
          <a:prstGeom prst="ellipse">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216" name="Group 215">
            <a:extLst>
              <a:ext uri="{FF2B5EF4-FFF2-40B4-BE49-F238E27FC236}">
                <a16:creationId xmlns:a16="http://schemas.microsoft.com/office/drawing/2014/main" id="{2102E9C7-2AAF-2641-A803-558B73C7C8ED}"/>
              </a:ext>
            </a:extLst>
          </p:cNvPr>
          <p:cNvGrpSpPr/>
          <p:nvPr/>
        </p:nvGrpSpPr>
        <p:grpSpPr>
          <a:xfrm>
            <a:off x="3506583" y="2129719"/>
            <a:ext cx="90714" cy="80081"/>
            <a:chOff x="4446406" y="4491919"/>
            <a:chExt cx="90714" cy="103743"/>
          </a:xfrm>
        </p:grpSpPr>
        <p:cxnSp>
          <p:nvCxnSpPr>
            <p:cNvPr id="217" name="Straight Connector 216">
              <a:extLst>
                <a:ext uri="{FF2B5EF4-FFF2-40B4-BE49-F238E27FC236}">
                  <a16:creationId xmlns:a16="http://schemas.microsoft.com/office/drawing/2014/main" id="{5C3FC72D-8E13-9B4C-A8C4-7FB949C2B455}"/>
                </a:ext>
              </a:extLst>
            </p:cNvPr>
            <p:cNvCxnSpPr>
              <a:cxnSpLocks/>
            </p:cNvCxnSpPr>
            <p:nvPr/>
          </p:nvCxnSpPr>
          <p:spPr>
            <a:xfrm rot="5400000" flipV="1">
              <a:off x="4491538" y="4446787"/>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18" name="Straight Connector 217">
              <a:extLst>
                <a:ext uri="{FF2B5EF4-FFF2-40B4-BE49-F238E27FC236}">
                  <a16:creationId xmlns:a16="http://schemas.microsoft.com/office/drawing/2014/main" id="{DF8D158F-47DA-4F4A-B614-B07EAFF0C743}"/>
                </a:ext>
              </a:extLst>
            </p:cNvPr>
            <p:cNvCxnSpPr>
              <a:cxnSpLocks/>
            </p:cNvCxnSpPr>
            <p:nvPr/>
          </p:nvCxnSpPr>
          <p:spPr>
            <a:xfrm rot="5400000" flipV="1">
              <a:off x="4491540" y="4548389"/>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19" name="Straight Connector 218">
              <a:extLst>
                <a:ext uri="{FF2B5EF4-FFF2-40B4-BE49-F238E27FC236}">
                  <a16:creationId xmlns:a16="http://schemas.microsoft.com/office/drawing/2014/main" id="{070CF304-30C9-6E4C-9CFD-DC7FD9634D6F}"/>
                </a:ext>
              </a:extLst>
            </p:cNvPr>
            <p:cNvCxnSpPr>
              <a:cxnSpLocks/>
            </p:cNvCxnSpPr>
            <p:nvPr/>
          </p:nvCxnSpPr>
          <p:spPr>
            <a:xfrm flipV="1">
              <a:off x="4491987" y="4494414"/>
              <a:ext cx="0" cy="10124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220" name="Oval 219">
            <a:extLst>
              <a:ext uri="{FF2B5EF4-FFF2-40B4-BE49-F238E27FC236}">
                <a16:creationId xmlns:a16="http://schemas.microsoft.com/office/drawing/2014/main" id="{47FED5BB-91D7-6F4E-A754-F91C5DFF7CEE}"/>
              </a:ext>
            </a:extLst>
          </p:cNvPr>
          <p:cNvSpPr/>
          <p:nvPr/>
        </p:nvSpPr>
        <p:spPr>
          <a:xfrm>
            <a:off x="3511339" y="2122825"/>
            <a:ext cx="81202" cy="81256"/>
          </a:xfrm>
          <a:prstGeom prst="ellipse">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cxnSp>
        <p:nvCxnSpPr>
          <p:cNvPr id="221" name="Straight Connector 220">
            <a:extLst>
              <a:ext uri="{FF2B5EF4-FFF2-40B4-BE49-F238E27FC236}">
                <a16:creationId xmlns:a16="http://schemas.microsoft.com/office/drawing/2014/main" id="{3CF09284-E228-DA47-87BA-7FE245C65E3A}"/>
              </a:ext>
            </a:extLst>
          </p:cNvPr>
          <p:cNvCxnSpPr/>
          <p:nvPr/>
        </p:nvCxnSpPr>
        <p:spPr>
          <a:xfrm>
            <a:off x="6751812" y="2694385"/>
            <a:ext cx="320040"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43" name="Freeform 42">
            <a:extLst>
              <a:ext uri="{FF2B5EF4-FFF2-40B4-BE49-F238E27FC236}">
                <a16:creationId xmlns:a16="http://schemas.microsoft.com/office/drawing/2014/main" id="{06EB6553-F61C-564E-ABF6-5809E876263F}"/>
              </a:ext>
            </a:extLst>
          </p:cNvPr>
          <p:cNvSpPr/>
          <p:nvPr/>
        </p:nvSpPr>
        <p:spPr>
          <a:xfrm>
            <a:off x="3547565" y="2155100"/>
            <a:ext cx="2033687" cy="3046736"/>
          </a:xfrm>
          <a:custGeom>
            <a:avLst/>
            <a:gdLst>
              <a:gd name="connsiteX0" fmla="*/ 0 w 5562284"/>
              <a:gd name="connsiteY0" fmla="*/ 0 h 3054324"/>
              <a:gd name="connsiteX1" fmla="*/ 37942 w 5562284"/>
              <a:gd name="connsiteY1" fmla="*/ 2910145 h 3054324"/>
              <a:gd name="connsiteX2" fmla="*/ 136591 w 5562284"/>
              <a:gd name="connsiteY2" fmla="*/ 3046736 h 3054324"/>
              <a:gd name="connsiteX3" fmla="*/ 273182 w 5562284"/>
              <a:gd name="connsiteY3" fmla="*/ 3005000 h 3054324"/>
              <a:gd name="connsiteX4" fmla="*/ 584306 w 5562284"/>
              <a:gd name="connsiteY4" fmla="*/ 3001205 h 3054324"/>
              <a:gd name="connsiteX5" fmla="*/ 865076 w 5562284"/>
              <a:gd name="connsiteY5" fmla="*/ 3005000 h 3054324"/>
              <a:gd name="connsiteX6" fmla="*/ 1145846 w 5562284"/>
              <a:gd name="connsiteY6" fmla="*/ 3001205 h 3054324"/>
              <a:gd name="connsiteX7" fmla="*/ 1426616 w 5562284"/>
              <a:gd name="connsiteY7" fmla="*/ 2951881 h 3054324"/>
              <a:gd name="connsiteX8" fmla="*/ 1741534 w 5562284"/>
              <a:gd name="connsiteY8" fmla="*/ 2948087 h 3054324"/>
              <a:gd name="connsiteX9" fmla="*/ 2033687 w 5562284"/>
              <a:gd name="connsiteY9" fmla="*/ 2955675 h 3054324"/>
              <a:gd name="connsiteX10" fmla="*/ 2561079 w 5562284"/>
              <a:gd name="connsiteY10" fmla="*/ 2955675 h 3054324"/>
              <a:gd name="connsiteX11" fmla="*/ 2705259 w 5562284"/>
              <a:gd name="connsiteY11" fmla="*/ 3008794 h 3054324"/>
              <a:gd name="connsiteX12" fmla="*/ 2989823 w 5562284"/>
              <a:gd name="connsiteY12" fmla="*/ 3001205 h 3054324"/>
              <a:gd name="connsiteX13" fmla="*/ 3278181 w 5562284"/>
              <a:gd name="connsiteY13" fmla="*/ 2951881 h 3054324"/>
              <a:gd name="connsiteX14" fmla="*/ 3585511 w 5562284"/>
              <a:gd name="connsiteY14" fmla="*/ 2902556 h 3054324"/>
              <a:gd name="connsiteX15" fmla="*/ 3854898 w 5562284"/>
              <a:gd name="connsiteY15" fmla="*/ 2857026 h 3054324"/>
              <a:gd name="connsiteX16" fmla="*/ 4139463 w 5562284"/>
              <a:gd name="connsiteY16" fmla="*/ 2951881 h 3054324"/>
              <a:gd name="connsiteX17" fmla="*/ 4442998 w 5562284"/>
              <a:gd name="connsiteY17" fmla="*/ 3054324 h 3054324"/>
              <a:gd name="connsiteX18" fmla="*/ 4723768 w 5562284"/>
              <a:gd name="connsiteY18" fmla="*/ 3001205 h 3054324"/>
              <a:gd name="connsiteX19" fmla="*/ 5012127 w 5562284"/>
              <a:gd name="connsiteY19" fmla="*/ 2910145 h 3054324"/>
              <a:gd name="connsiteX20" fmla="*/ 5562284 w 5562284"/>
              <a:gd name="connsiteY20" fmla="*/ 3054324 h 3054324"/>
              <a:gd name="connsiteX0" fmla="*/ 0 w 5012127"/>
              <a:gd name="connsiteY0" fmla="*/ 0 h 3054324"/>
              <a:gd name="connsiteX1" fmla="*/ 37942 w 5012127"/>
              <a:gd name="connsiteY1" fmla="*/ 2910145 h 3054324"/>
              <a:gd name="connsiteX2" fmla="*/ 136591 w 5012127"/>
              <a:gd name="connsiteY2" fmla="*/ 3046736 h 3054324"/>
              <a:gd name="connsiteX3" fmla="*/ 273182 w 5012127"/>
              <a:gd name="connsiteY3" fmla="*/ 3005000 h 3054324"/>
              <a:gd name="connsiteX4" fmla="*/ 584306 w 5012127"/>
              <a:gd name="connsiteY4" fmla="*/ 3001205 h 3054324"/>
              <a:gd name="connsiteX5" fmla="*/ 865076 w 5012127"/>
              <a:gd name="connsiteY5" fmla="*/ 3005000 h 3054324"/>
              <a:gd name="connsiteX6" fmla="*/ 1145846 w 5012127"/>
              <a:gd name="connsiteY6" fmla="*/ 3001205 h 3054324"/>
              <a:gd name="connsiteX7" fmla="*/ 1426616 w 5012127"/>
              <a:gd name="connsiteY7" fmla="*/ 2951881 h 3054324"/>
              <a:gd name="connsiteX8" fmla="*/ 1741534 w 5012127"/>
              <a:gd name="connsiteY8" fmla="*/ 2948087 h 3054324"/>
              <a:gd name="connsiteX9" fmla="*/ 2033687 w 5012127"/>
              <a:gd name="connsiteY9" fmla="*/ 2955675 h 3054324"/>
              <a:gd name="connsiteX10" fmla="*/ 2561079 w 5012127"/>
              <a:gd name="connsiteY10" fmla="*/ 2955675 h 3054324"/>
              <a:gd name="connsiteX11" fmla="*/ 2705259 w 5012127"/>
              <a:gd name="connsiteY11" fmla="*/ 3008794 h 3054324"/>
              <a:gd name="connsiteX12" fmla="*/ 2989823 w 5012127"/>
              <a:gd name="connsiteY12" fmla="*/ 3001205 h 3054324"/>
              <a:gd name="connsiteX13" fmla="*/ 3278181 w 5012127"/>
              <a:gd name="connsiteY13" fmla="*/ 2951881 h 3054324"/>
              <a:gd name="connsiteX14" fmla="*/ 3585511 w 5012127"/>
              <a:gd name="connsiteY14" fmla="*/ 2902556 h 3054324"/>
              <a:gd name="connsiteX15" fmla="*/ 3854898 w 5012127"/>
              <a:gd name="connsiteY15" fmla="*/ 2857026 h 3054324"/>
              <a:gd name="connsiteX16" fmla="*/ 4139463 w 5012127"/>
              <a:gd name="connsiteY16" fmla="*/ 2951881 h 3054324"/>
              <a:gd name="connsiteX17" fmla="*/ 4442998 w 5012127"/>
              <a:gd name="connsiteY17" fmla="*/ 3054324 h 3054324"/>
              <a:gd name="connsiteX18" fmla="*/ 4723768 w 5012127"/>
              <a:gd name="connsiteY18" fmla="*/ 3001205 h 3054324"/>
              <a:gd name="connsiteX19" fmla="*/ 5012127 w 5012127"/>
              <a:gd name="connsiteY19" fmla="*/ 2910145 h 3054324"/>
              <a:gd name="connsiteX0" fmla="*/ 0 w 4723768"/>
              <a:gd name="connsiteY0" fmla="*/ 0 h 3054324"/>
              <a:gd name="connsiteX1" fmla="*/ 37942 w 4723768"/>
              <a:gd name="connsiteY1" fmla="*/ 2910145 h 3054324"/>
              <a:gd name="connsiteX2" fmla="*/ 136591 w 4723768"/>
              <a:gd name="connsiteY2" fmla="*/ 3046736 h 3054324"/>
              <a:gd name="connsiteX3" fmla="*/ 273182 w 4723768"/>
              <a:gd name="connsiteY3" fmla="*/ 3005000 h 3054324"/>
              <a:gd name="connsiteX4" fmla="*/ 584306 w 4723768"/>
              <a:gd name="connsiteY4" fmla="*/ 3001205 h 3054324"/>
              <a:gd name="connsiteX5" fmla="*/ 865076 w 4723768"/>
              <a:gd name="connsiteY5" fmla="*/ 3005000 h 3054324"/>
              <a:gd name="connsiteX6" fmla="*/ 1145846 w 4723768"/>
              <a:gd name="connsiteY6" fmla="*/ 3001205 h 3054324"/>
              <a:gd name="connsiteX7" fmla="*/ 1426616 w 4723768"/>
              <a:gd name="connsiteY7" fmla="*/ 2951881 h 3054324"/>
              <a:gd name="connsiteX8" fmla="*/ 1741534 w 4723768"/>
              <a:gd name="connsiteY8" fmla="*/ 2948087 h 3054324"/>
              <a:gd name="connsiteX9" fmla="*/ 2033687 w 4723768"/>
              <a:gd name="connsiteY9" fmla="*/ 2955675 h 3054324"/>
              <a:gd name="connsiteX10" fmla="*/ 2561079 w 4723768"/>
              <a:gd name="connsiteY10" fmla="*/ 2955675 h 3054324"/>
              <a:gd name="connsiteX11" fmla="*/ 2705259 w 4723768"/>
              <a:gd name="connsiteY11" fmla="*/ 3008794 h 3054324"/>
              <a:gd name="connsiteX12" fmla="*/ 2989823 w 4723768"/>
              <a:gd name="connsiteY12" fmla="*/ 3001205 h 3054324"/>
              <a:gd name="connsiteX13" fmla="*/ 3278181 w 4723768"/>
              <a:gd name="connsiteY13" fmla="*/ 2951881 h 3054324"/>
              <a:gd name="connsiteX14" fmla="*/ 3585511 w 4723768"/>
              <a:gd name="connsiteY14" fmla="*/ 2902556 h 3054324"/>
              <a:gd name="connsiteX15" fmla="*/ 3854898 w 4723768"/>
              <a:gd name="connsiteY15" fmla="*/ 2857026 h 3054324"/>
              <a:gd name="connsiteX16" fmla="*/ 4139463 w 4723768"/>
              <a:gd name="connsiteY16" fmla="*/ 2951881 h 3054324"/>
              <a:gd name="connsiteX17" fmla="*/ 4442998 w 4723768"/>
              <a:gd name="connsiteY17" fmla="*/ 3054324 h 3054324"/>
              <a:gd name="connsiteX18" fmla="*/ 4723768 w 4723768"/>
              <a:gd name="connsiteY18" fmla="*/ 3001205 h 3054324"/>
              <a:gd name="connsiteX0" fmla="*/ 0 w 4442998"/>
              <a:gd name="connsiteY0" fmla="*/ 0 h 3054324"/>
              <a:gd name="connsiteX1" fmla="*/ 37942 w 4442998"/>
              <a:gd name="connsiteY1" fmla="*/ 2910145 h 3054324"/>
              <a:gd name="connsiteX2" fmla="*/ 136591 w 4442998"/>
              <a:gd name="connsiteY2" fmla="*/ 3046736 h 3054324"/>
              <a:gd name="connsiteX3" fmla="*/ 273182 w 4442998"/>
              <a:gd name="connsiteY3" fmla="*/ 3005000 h 3054324"/>
              <a:gd name="connsiteX4" fmla="*/ 584306 w 4442998"/>
              <a:gd name="connsiteY4" fmla="*/ 3001205 h 3054324"/>
              <a:gd name="connsiteX5" fmla="*/ 865076 w 4442998"/>
              <a:gd name="connsiteY5" fmla="*/ 3005000 h 3054324"/>
              <a:gd name="connsiteX6" fmla="*/ 1145846 w 4442998"/>
              <a:gd name="connsiteY6" fmla="*/ 3001205 h 3054324"/>
              <a:gd name="connsiteX7" fmla="*/ 1426616 w 4442998"/>
              <a:gd name="connsiteY7" fmla="*/ 2951881 h 3054324"/>
              <a:gd name="connsiteX8" fmla="*/ 1741534 w 4442998"/>
              <a:gd name="connsiteY8" fmla="*/ 2948087 h 3054324"/>
              <a:gd name="connsiteX9" fmla="*/ 2033687 w 4442998"/>
              <a:gd name="connsiteY9" fmla="*/ 2955675 h 3054324"/>
              <a:gd name="connsiteX10" fmla="*/ 2561079 w 4442998"/>
              <a:gd name="connsiteY10" fmla="*/ 2955675 h 3054324"/>
              <a:gd name="connsiteX11" fmla="*/ 2705259 w 4442998"/>
              <a:gd name="connsiteY11" fmla="*/ 3008794 h 3054324"/>
              <a:gd name="connsiteX12" fmla="*/ 2989823 w 4442998"/>
              <a:gd name="connsiteY12" fmla="*/ 3001205 h 3054324"/>
              <a:gd name="connsiteX13" fmla="*/ 3278181 w 4442998"/>
              <a:gd name="connsiteY13" fmla="*/ 2951881 h 3054324"/>
              <a:gd name="connsiteX14" fmla="*/ 3585511 w 4442998"/>
              <a:gd name="connsiteY14" fmla="*/ 2902556 h 3054324"/>
              <a:gd name="connsiteX15" fmla="*/ 3854898 w 4442998"/>
              <a:gd name="connsiteY15" fmla="*/ 2857026 h 3054324"/>
              <a:gd name="connsiteX16" fmla="*/ 4139463 w 4442998"/>
              <a:gd name="connsiteY16" fmla="*/ 2951881 h 3054324"/>
              <a:gd name="connsiteX17" fmla="*/ 4442998 w 4442998"/>
              <a:gd name="connsiteY17" fmla="*/ 3054324 h 3054324"/>
              <a:gd name="connsiteX0" fmla="*/ 0 w 4139463"/>
              <a:gd name="connsiteY0" fmla="*/ 0 h 3046736"/>
              <a:gd name="connsiteX1" fmla="*/ 37942 w 4139463"/>
              <a:gd name="connsiteY1" fmla="*/ 2910145 h 3046736"/>
              <a:gd name="connsiteX2" fmla="*/ 136591 w 4139463"/>
              <a:gd name="connsiteY2" fmla="*/ 3046736 h 3046736"/>
              <a:gd name="connsiteX3" fmla="*/ 273182 w 4139463"/>
              <a:gd name="connsiteY3" fmla="*/ 3005000 h 3046736"/>
              <a:gd name="connsiteX4" fmla="*/ 584306 w 4139463"/>
              <a:gd name="connsiteY4" fmla="*/ 3001205 h 3046736"/>
              <a:gd name="connsiteX5" fmla="*/ 865076 w 4139463"/>
              <a:gd name="connsiteY5" fmla="*/ 3005000 h 3046736"/>
              <a:gd name="connsiteX6" fmla="*/ 1145846 w 4139463"/>
              <a:gd name="connsiteY6" fmla="*/ 3001205 h 3046736"/>
              <a:gd name="connsiteX7" fmla="*/ 1426616 w 4139463"/>
              <a:gd name="connsiteY7" fmla="*/ 2951881 h 3046736"/>
              <a:gd name="connsiteX8" fmla="*/ 1741534 w 4139463"/>
              <a:gd name="connsiteY8" fmla="*/ 2948087 h 3046736"/>
              <a:gd name="connsiteX9" fmla="*/ 2033687 w 4139463"/>
              <a:gd name="connsiteY9" fmla="*/ 2955675 h 3046736"/>
              <a:gd name="connsiteX10" fmla="*/ 2561079 w 4139463"/>
              <a:gd name="connsiteY10" fmla="*/ 2955675 h 3046736"/>
              <a:gd name="connsiteX11" fmla="*/ 2705259 w 4139463"/>
              <a:gd name="connsiteY11" fmla="*/ 3008794 h 3046736"/>
              <a:gd name="connsiteX12" fmla="*/ 2989823 w 4139463"/>
              <a:gd name="connsiteY12" fmla="*/ 3001205 h 3046736"/>
              <a:gd name="connsiteX13" fmla="*/ 3278181 w 4139463"/>
              <a:gd name="connsiteY13" fmla="*/ 2951881 h 3046736"/>
              <a:gd name="connsiteX14" fmla="*/ 3585511 w 4139463"/>
              <a:gd name="connsiteY14" fmla="*/ 2902556 h 3046736"/>
              <a:gd name="connsiteX15" fmla="*/ 3854898 w 4139463"/>
              <a:gd name="connsiteY15" fmla="*/ 2857026 h 3046736"/>
              <a:gd name="connsiteX16" fmla="*/ 4139463 w 4139463"/>
              <a:gd name="connsiteY16" fmla="*/ 2951881 h 3046736"/>
              <a:gd name="connsiteX0" fmla="*/ 0 w 3854898"/>
              <a:gd name="connsiteY0" fmla="*/ 0 h 3046736"/>
              <a:gd name="connsiteX1" fmla="*/ 37942 w 3854898"/>
              <a:gd name="connsiteY1" fmla="*/ 2910145 h 3046736"/>
              <a:gd name="connsiteX2" fmla="*/ 136591 w 3854898"/>
              <a:gd name="connsiteY2" fmla="*/ 3046736 h 3046736"/>
              <a:gd name="connsiteX3" fmla="*/ 273182 w 3854898"/>
              <a:gd name="connsiteY3" fmla="*/ 3005000 h 3046736"/>
              <a:gd name="connsiteX4" fmla="*/ 584306 w 3854898"/>
              <a:gd name="connsiteY4" fmla="*/ 3001205 h 3046736"/>
              <a:gd name="connsiteX5" fmla="*/ 865076 w 3854898"/>
              <a:gd name="connsiteY5" fmla="*/ 3005000 h 3046736"/>
              <a:gd name="connsiteX6" fmla="*/ 1145846 w 3854898"/>
              <a:gd name="connsiteY6" fmla="*/ 3001205 h 3046736"/>
              <a:gd name="connsiteX7" fmla="*/ 1426616 w 3854898"/>
              <a:gd name="connsiteY7" fmla="*/ 2951881 h 3046736"/>
              <a:gd name="connsiteX8" fmla="*/ 1741534 w 3854898"/>
              <a:gd name="connsiteY8" fmla="*/ 2948087 h 3046736"/>
              <a:gd name="connsiteX9" fmla="*/ 2033687 w 3854898"/>
              <a:gd name="connsiteY9" fmla="*/ 2955675 h 3046736"/>
              <a:gd name="connsiteX10" fmla="*/ 2561079 w 3854898"/>
              <a:gd name="connsiteY10" fmla="*/ 2955675 h 3046736"/>
              <a:gd name="connsiteX11" fmla="*/ 2705259 w 3854898"/>
              <a:gd name="connsiteY11" fmla="*/ 3008794 h 3046736"/>
              <a:gd name="connsiteX12" fmla="*/ 2989823 w 3854898"/>
              <a:gd name="connsiteY12" fmla="*/ 3001205 h 3046736"/>
              <a:gd name="connsiteX13" fmla="*/ 3278181 w 3854898"/>
              <a:gd name="connsiteY13" fmla="*/ 2951881 h 3046736"/>
              <a:gd name="connsiteX14" fmla="*/ 3585511 w 3854898"/>
              <a:gd name="connsiteY14" fmla="*/ 2902556 h 3046736"/>
              <a:gd name="connsiteX15" fmla="*/ 3854898 w 3854898"/>
              <a:gd name="connsiteY15" fmla="*/ 2857026 h 3046736"/>
              <a:gd name="connsiteX0" fmla="*/ 0 w 3585511"/>
              <a:gd name="connsiteY0" fmla="*/ 0 h 3046736"/>
              <a:gd name="connsiteX1" fmla="*/ 37942 w 3585511"/>
              <a:gd name="connsiteY1" fmla="*/ 2910145 h 3046736"/>
              <a:gd name="connsiteX2" fmla="*/ 136591 w 3585511"/>
              <a:gd name="connsiteY2" fmla="*/ 3046736 h 3046736"/>
              <a:gd name="connsiteX3" fmla="*/ 273182 w 3585511"/>
              <a:gd name="connsiteY3" fmla="*/ 3005000 h 3046736"/>
              <a:gd name="connsiteX4" fmla="*/ 584306 w 3585511"/>
              <a:gd name="connsiteY4" fmla="*/ 3001205 h 3046736"/>
              <a:gd name="connsiteX5" fmla="*/ 865076 w 3585511"/>
              <a:gd name="connsiteY5" fmla="*/ 3005000 h 3046736"/>
              <a:gd name="connsiteX6" fmla="*/ 1145846 w 3585511"/>
              <a:gd name="connsiteY6" fmla="*/ 3001205 h 3046736"/>
              <a:gd name="connsiteX7" fmla="*/ 1426616 w 3585511"/>
              <a:gd name="connsiteY7" fmla="*/ 2951881 h 3046736"/>
              <a:gd name="connsiteX8" fmla="*/ 1741534 w 3585511"/>
              <a:gd name="connsiteY8" fmla="*/ 2948087 h 3046736"/>
              <a:gd name="connsiteX9" fmla="*/ 2033687 w 3585511"/>
              <a:gd name="connsiteY9" fmla="*/ 2955675 h 3046736"/>
              <a:gd name="connsiteX10" fmla="*/ 2561079 w 3585511"/>
              <a:gd name="connsiteY10" fmla="*/ 2955675 h 3046736"/>
              <a:gd name="connsiteX11" fmla="*/ 2705259 w 3585511"/>
              <a:gd name="connsiteY11" fmla="*/ 3008794 h 3046736"/>
              <a:gd name="connsiteX12" fmla="*/ 2989823 w 3585511"/>
              <a:gd name="connsiteY12" fmla="*/ 3001205 h 3046736"/>
              <a:gd name="connsiteX13" fmla="*/ 3278181 w 3585511"/>
              <a:gd name="connsiteY13" fmla="*/ 2951881 h 3046736"/>
              <a:gd name="connsiteX14" fmla="*/ 3585511 w 3585511"/>
              <a:gd name="connsiteY14" fmla="*/ 2902556 h 3046736"/>
              <a:gd name="connsiteX0" fmla="*/ 0 w 3278181"/>
              <a:gd name="connsiteY0" fmla="*/ 0 h 3046736"/>
              <a:gd name="connsiteX1" fmla="*/ 37942 w 3278181"/>
              <a:gd name="connsiteY1" fmla="*/ 2910145 h 3046736"/>
              <a:gd name="connsiteX2" fmla="*/ 136591 w 3278181"/>
              <a:gd name="connsiteY2" fmla="*/ 3046736 h 3046736"/>
              <a:gd name="connsiteX3" fmla="*/ 273182 w 3278181"/>
              <a:gd name="connsiteY3" fmla="*/ 3005000 h 3046736"/>
              <a:gd name="connsiteX4" fmla="*/ 584306 w 3278181"/>
              <a:gd name="connsiteY4" fmla="*/ 3001205 h 3046736"/>
              <a:gd name="connsiteX5" fmla="*/ 865076 w 3278181"/>
              <a:gd name="connsiteY5" fmla="*/ 3005000 h 3046736"/>
              <a:gd name="connsiteX6" fmla="*/ 1145846 w 3278181"/>
              <a:gd name="connsiteY6" fmla="*/ 3001205 h 3046736"/>
              <a:gd name="connsiteX7" fmla="*/ 1426616 w 3278181"/>
              <a:gd name="connsiteY7" fmla="*/ 2951881 h 3046736"/>
              <a:gd name="connsiteX8" fmla="*/ 1741534 w 3278181"/>
              <a:gd name="connsiteY8" fmla="*/ 2948087 h 3046736"/>
              <a:gd name="connsiteX9" fmla="*/ 2033687 w 3278181"/>
              <a:gd name="connsiteY9" fmla="*/ 2955675 h 3046736"/>
              <a:gd name="connsiteX10" fmla="*/ 2561079 w 3278181"/>
              <a:gd name="connsiteY10" fmla="*/ 2955675 h 3046736"/>
              <a:gd name="connsiteX11" fmla="*/ 2705259 w 3278181"/>
              <a:gd name="connsiteY11" fmla="*/ 3008794 h 3046736"/>
              <a:gd name="connsiteX12" fmla="*/ 2989823 w 3278181"/>
              <a:gd name="connsiteY12" fmla="*/ 3001205 h 3046736"/>
              <a:gd name="connsiteX13" fmla="*/ 3278181 w 3278181"/>
              <a:gd name="connsiteY13" fmla="*/ 2951881 h 3046736"/>
              <a:gd name="connsiteX0" fmla="*/ 0 w 2989823"/>
              <a:gd name="connsiteY0" fmla="*/ 0 h 3046736"/>
              <a:gd name="connsiteX1" fmla="*/ 37942 w 2989823"/>
              <a:gd name="connsiteY1" fmla="*/ 2910145 h 3046736"/>
              <a:gd name="connsiteX2" fmla="*/ 136591 w 2989823"/>
              <a:gd name="connsiteY2" fmla="*/ 3046736 h 3046736"/>
              <a:gd name="connsiteX3" fmla="*/ 273182 w 2989823"/>
              <a:gd name="connsiteY3" fmla="*/ 3005000 h 3046736"/>
              <a:gd name="connsiteX4" fmla="*/ 584306 w 2989823"/>
              <a:gd name="connsiteY4" fmla="*/ 3001205 h 3046736"/>
              <a:gd name="connsiteX5" fmla="*/ 865076 w 2989823"/>
              <a:gd name="connsiteY5" fmla="*/ 3005000 h 3046736"/>
              <a:gd name="connsiteX6" fmla="*/ 1145846 w 2989823"/>
              <a:gd name="connsiteY6" fmla="*/ 3001205 h 3046736"/>
              <a:gd name="connsiteX7" fmla="*/ 1426616 w 2989823"/>
              <a:gd name="connsiteY7" fmla="*/ 2951881 h 3046736"/>
              <a:gd name="connsiteX8" fmla="*/ 1741534 w 2989823"/>
              <a:gd name="connsiteY8" fmla="*/ 2948087 h 3046736"/>
              <a:gd name="connsiteX9" fmla="*/ 2033687 w 2989823"/>
              <a:gd name="connsiteY9" fmla="*/ 2955675 h 3046736"/>
              <a:gd name="connsiteX10" fmla="*/ 2561079 w 2989823"/>
              <a:gd name="connsiteY10" fmla="*/ 2955675 h 3046736"/>
              <a:gd name="connsiteX11" fmla="*/ 2705259 w 2989823"/>
              <a:gd name="connsiteY11" fmla="*/ 3008794 h 3046736"/>
              <a:gd name="connsiteX12" fmla="*/ 2989823 w 2989823"/>
              <a:gd name="connsiteY12" fmla="*/ 3001205 h 3046736"/>
              <a:gd name="connsiteX0" fmla="*/ 0 w 2705259"/>
              <a:gd name="connsiteY0" fmla="*/ 0 h 3046736"/>
              <a:gd name="connsiteX1" fmla="*/ 37942 w 2705259"/>
              <a:gd name="connsiteY1" fmla="*/ 2910145 h 3046736"/>
              <a:gd name="connsiteX2" fmla="*/ 136591 w 2705259"/>
              <a:gd name="connsiteY2" fmla="*/ 3046736 h 3046736"/>
              <a:gd name="connsiteX3" fmla="*/ 273182 w 2705259"/>
              <a:gd name="connsiteY3" fmla="*/ 3005000 h 3046736"/>
              <a:gd name="connsiteX4" fmla="*/ 584306 w 2705259"/>
              <a:gd name="connsiteY4" fmla="*/ 3001205 h 3046736"/>
              <a:gd name="connsiteX5" fmla="*/ 865076 w 2705259"/>
              <a:gd name="connsiteY5" fmla="*/ 3005000 h 3046736"/>
              <a:gd name="connsiteX6" fmla="*/ 1145846 w 2705259"/>
              <a:gd name="connsiteY6" fmla="*/ 3001205 h 3046736"/>
              <a:gd name="connsiteX7" fmla="*/ 1426616 w 2705259"/>
              <a:gd name="connsiteY7" fmla="*/ 2951881 h 3046736"/>
              <a:gd name="connsiteX8" fmla="*/ 1741534 w 2705259"/>
              <a:gd name="connsiteY8" fmla="*/ 2948087 h 3046736"/>
              <a:gd name="connsiteX9" fmla="*/ 2033687 w 2705259"/>
              <a:gd name="connsiteY9" fmla="*/ 2955675 h 3046736"/>
              <a:gd name="connsiteX10" fmla="*/ 2561079 w 2705259"/>
              <a:gd name="connsiteY10" fmla="*/ 2955675 h 3046736"/>
              <a:gd name="connsiteX11" fmla="*/ 2705259 w 2705259"/>
              <a:gd name="connsiteY11" fmla="*/ 3008794 h 3046736"/>
              <a:gd name="connsiteX0" fmla="*/ 0 w 2561079"/>
              <a:gd name="connsiteY0" fmla="*/ 0 h 3046736"/>
              <a:gd name="connsiteX1" fmla="*/ 37942 w 2561079"/>
              <a:gd name="connsiteY1" fmla="*/ 2910145 h 3046736"/>
              <a:gd name="connsiteX2" fmla="*/ 136591 w 2561079"/>
              <a:gd name="connsiteY2" fmla="*/ 3046736 h 3046736"/>
              <a:gd name="connsiteX3" fmla="*/ 273182 w 2561079"/>
              <a:gd name="connsiteY3" fmla="*/ 3005000 h 3046736"/>
              <a:gd name="connsiteX4" fmla="*/ 584306 w 2561079"/>
              <a:gd name="connsiteY4" fmla="*/ 3001205 h 3046736"/>
              <a:gd name="connsiteX5" fmla="*/ 865076 w 2561079"/>
              <a:gd name="connsiteY5" fmla="*/ 3005000 h 3046736"/>
              <a:gd name="connsiteX6" fmla="*/ 1145846 w 2561079"/>
              <a:gd name="connsiteY6" fmla="*/ 3001205 h 3046736"/>
              <a:gd name="connsiteX7" fmla="*/ 1426616 w 2561079"/>
              <a:gd name="connsiteY7" fmla="*/ 2951881 h 3046736"/>
              <a:gd name="connsiteX8" fmla="*/ 1741534 w 2561079"/>
              <a:gd name="connsiteY8" fmla="*/ 2948087 h 3046736"/>
              <a:gd name="connsiteX9" fmla="*/ 2033687 w 2561079"/>
              <a:gd name="connsiteY9" fmla="*/ 2955675 h 3046736"/>
              <a:gd name="connsiteX10" fmla="*/ 2561079 w 2561079"/>
              <a:gd name="connsiteY10" fmla="*/ 2955675 h 3046736"/>
              <a:gd name="connsiteX0" fmla="*/ 0 w 2033687"/>
              <a:gd name="connsiteY0" fmla="*/ 0 h 3046736"/>
              <a:gd name="connsiteX1" fmla="*/ 37942 w 2033687"/>
              <a:gd name="connsiteY1" fmla="*/ 2910145 h 3046736"/>
              <a:gd name="connsiteX2" fmla="*/ 136591 w 2033687"/>
              <a:gd name="connsiteY2" fmla="*/ 3046736 h 3046736"/>
              <a:gd name="connsiteX3" fmla="*/ 273182 w 2033687"/>
              <a:gd name="connsiteY3" fmla="*/ 3005000 h 3046736"/>
              <a:gd name="connsiteX4" fmla="*/ 584306 w 2033687"/>
              <a:gd name="connsiteY4" fmla="*/ 3001205 h 3046736"/>
              <a:gd name="connsiteX5" fmla="*/ 865076 w 2033687"/>
              <a:gd name="connsiteY5" fmla="*/ 3005000 h 3046736"/>
              <a:gd name="connsiteX6" fmla="*/ 1145846 w 2033687"/>
              <a:gd name="connsiteY6" fmla="*/ 3001205 h 3046736"/>
              <a:gd name="connsiteX7" fmla="*/ 1426616 w 2033687"/>
              <a:gd name="connsiteY7" fmla="*/ 2951881 h 3046736"/>
              <a:gd name="connsiteX8" fmla="*/ 1741534 w 2033687"/>
              <a:gd name="connsiteY8" fmla="*/ 2948087 h 3046736"/>
              <a:gd name="connsiteX9" fmla="*/ 2033687 w 2033687"/>
              <a:gd name="connsiteY9" fmla="*/ 2955675 h 304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3687" h="3046736">
                <a:moveTo>
                  <a:pt x="0" y="0"/>
                </a:moveTo>
                <a:lnTo>
                  <a:pt x="37942" y="2910145"/>
                </a:lnTo>
                <a:lnTo>
                  <a:pt x="136591" y="3046736"/>
                </a:lnTo>
                <a:lnTo>
                  <a:pt x="273182" y="3005000"/>
                </a:lnTo>
                <a:lnTo>
                  <a:pt x="584306" y="3001205"/>
                </a:lnTo>
                <a:lnTo>
                  <a:pt x="865076" y="3005000"/>
                </a:lnTo>
                <a:lnTo>
                  <a:pt x="1145846" y="3001205"/>
                </a:lnTo>
                <a:lnTo>
                  <a:pt x="1426616" y="2951881"/>
                </a:lnTo>
                <a:lnTo>
                  <a:pt x="1741534" y="2948087"/>
                </a:lnTo>
                <a:lnTo>
                  <a:pt x="2033687" y="2955675"/>
                </a:lnTo>
              </a:path>
            </a:pathLst>
          </a:custGeom>
          <a:noFill/>
          <a:ln>
            <a:solidFill>
              <a:schemeClr val="accent1"/>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Freeform 43">
            <a:extLst>
              <a:ext uri="{FF2B5EF4-FFF2-40B4-BE49-F238E27FC236}">
                <a16:creationId xmlns:a16="http://schemas.microsoft.com/office/drawing/2014/main" id="{ABD03623-1E2F-E242-AA14-5A1A0022DE86}"/>
              </a:ext>
            </a:extLst>
          </p:cNvPr>
          <p:cNvSpPr/>
          <p:nvPr/>
        </p:nvSpPr>
        <p:spPr>
          <a:xfrm>
            <a:off x="3547564" y="2162688"/>
            <a:ext cx="2018510" cy="147973"/>
          </a:xfrm>
          <a:custGeom>
            <a:avLst/>
            <a:gdLst>
              <a:gd name="connsiteX0" fmla="*/ 5547108 w 5547108"/>
              <a:gd name="connsiteY0" fmla="*/ 2986028 h 2997411"/>
              <a:gd name="connsiteX1" fmla="*/ 5012127 w 5547108"/>
              <a:gd name="connsiteY1" fmla="*/ 2898762 h 2997411"/>
              <a:gd name="connsiteX2" fmla="*/ 4723768 w 5547108"/>
              <a:gd name="connsiteY2" fmla="*/ 2997411 h 2997411"/>
              <a:gd name="connsiteX3" fmla="*/ 4427821 w 5547108"/>
              <a:gd name="connsiteY3" fmla="*/ 2989822 h 2997411"/>
              <a:gd name="connsiteX4" fmla="*/ 4139463 w 5547108"/>
              <a:gd name="connsiteY4" fmla="*/ 2913938 h 2997411"/>
              <a:gd name="connsiteX5" fmla="*/ 3847310 w 5547108"/>
              <a:gd name="connsiteY5" fmla="*/ 2841849 h 2997411"/>
              <a:gd name="connsiteX6" fmla="*/ 3562746 w 5547108"/>
              <a:gd name="connsiteY6" fmla="*/ 2849437 h 2997411"/>
              <a:gd name="connsiteX7" fmla="*/ 3278181 w 5547108"/>
              <a:gd name="connsiteY7" fmla="*/ 2936704 h 2997411"/>
              <a:gd name="connsiteX8" fmla="*/ 2982234 w 5547108"/>
              <a:gd name="connsiteY8" fmla="*/ 2948086 h 2997411"/>
              <a:gd name="connsiteX9" fmla="*/ 2697670 w 5547108"/>
              <a:gd name="connsiteY9" fmla="*/ 2894967 h 2997411"/>
              <a:gd name="connsiteX10" fmla="*/ 2553491 w 5547108"/>
              <a:gd name="connsiteY10" fmla="*/ 2891173 h 2997411"/>
              <a:gd name="connsiteX11" fmla="*/ 2018510 w 5547108"/>
              <a:gd name="connsiteY11" fmla="*/ 0 h 2997411"/>
              <a:gd name="connsiteX12" fmla="*/ 1733946 w 5547108"/>
              <a:gd name="connsiteY12" fmla="*/ 87266 h 2997411"/>
              <a:gd name="connsiteX13" fmla="*/ 1437999 w 5547108"/>
              <a:gd name="connsiteY13" fmla="*/ 94855 h 2997411"/>
              <a:gd name="connsiteX14" fmla="*/ 1157229 w 5547108"/>
              <a:gd name="connsiteY14" fmla="*/ 98649 h 2997411"/>
              <a:gd name="connsiteX15" fmla="*/ 861282 w 5547108"/>
              <a:gd name="connsiteY15" fmla="*/ 98649 h 2997411"/>
              <a:gd name="connsiteX16" fmla="*/ 546364 w 5547108"/>
              <a:gd name="connsiteY16" fmla="*/ 94855 h 2997411"/>
              <a:gd name="connsiteX17" fmla="*/ 265594 w 5547108"/>
              <a:gd name="connsiteY17" fmla="*/ 94855 h 2997411"/>
              <a:gd name="connsiteX18" fmla="*/ 136591 w 5547108"/>
              <a:gd name="connsiteY18" fmla="*/ 147973 h 2997411"/>
              <a:gd name="connsiteX19" fmla="*/ 53119 w 5547108"/>
              <a:gd name="connsiteY19" fmla="*/ 140385 h 2997411"/>
              <a:gd name="connsiteX20" fmla="*/ 0 w 5547108"/>
              <a:gd name="connsiteY20" fmla="*/ 0 h 2997411"/>
              <a:gd name="connsiteX0" fmla="*/ 5012127 w 5012127"/>
              <a:gd name="connsiteY0" fmla="*/ 2898762 h 2997411"/>
              <a:gd name="connsiteX1" fmla="*/ 4723768 w 5012127"/>
              <a:gd name="connsiteY1" fmla="*/ 2997411 h 2997411"/>
              <a:gd name="connsiteX2" fmla="*/ 4427821 w 5012127"/>
              <a:gd name="connsiteY2" fmla="*/ 2989822 h 2997411"/>
              <a:gd name="connsiteX3" fmla="*/ 4139463 w 5012127"/>
              <a:gd name="connsiteY3" fmla="*/ 2913938 h 2997411"/>
              <a:gd name="connsiteX4" fmla="*/ 3847310 w 5012127"/>
              <a:gd name="connsiteY4" fmla="*/ 2841849 h 2997411"/>
              <a:gd name="connsiteX5" fmla="*/ 3562746 w 5012127"/>
              <a:gd name="connsiteY5" fmla="*/ 2849437 h 2997411"/>
              <a:gd name="connsiteX6" fmla="*/ 3278181 w 5012127"/>
              <a:gd name="connsiteY6" fmla="*/ 2936704 h 2997411"/>
              <a:gd name="connsiteX7" fmla="*/ 2982234 w 5012127"/>
              <a:gd name="connsiteY7" fmla="*/ 2948086 h 2997411"/>
              <a:gd name="connsiteX8" fmla="*/ 2697670 w 5012127"/>
              <a:gd name="connsiteY8" fmla="*/ 2894967 h 2997411"/>
              <a:gd name="connsiteX9" fmla="*/ 2553491 w 5012127"/>
              <a:gd name="connsiteY9" fmla="*/ 2891173 h 2997411"/>
              <a:gd name="connsiteX10" fmla="*/ 2018510 w 5012127"/>
              <a:gd name="connsiteY10" fmla="*/ 0 h 2997411"/>
              <a:gd name="connsiteX11" fmla="*/ 1733946 w 5012127"/>
              <a:gd name="connsiteY11" fmla="*/ 87266 h 2997411"/>
              <a:gd name="connsiteX12" fmla="*/ 1437999 w 5012127"/>
              <a:gd name="connsiteY12" fmla="*/ 94855 h 2997411"/>
              <a:gd name="connsiteX13" fmla="*/ 1157229 w 5012127"/>
              <a:gd name="connsiteY13" fmla="*/ 98649 h 2997411"/>
              <a:gd name="connsiteX14" fmla="*/ 861282 w 5012127"/>
              <a:gd name="connsiteY14" fmla="*/ 98649 h 2997411"/>
              <a:gd name="connsiteX15" fmla="*/ 546364 w 5012127"/>
              <a:gd name="connsiteY15" fmla="*/ 94855 h 2997411"/>
              <a:gd name="connsiteX16" fmla="*/ 265594 w 5012127"/>
              <a:gd name="connsiteY16" fmla="*/ 94855 h 2997411"/>
              <a:gd name="connsiteX17" fmla="*/ 136591 w 5012127"/>
              <a:gd name="connsiteY17" fmla="*/ 147973 h 2997411"/>
              <a:gd name="connsiteX18" fmla="*/ 53119 w 5012127"/>
              <a:gd name="connsiteY18" fmla="*/ 140385 h 2997411"/>
              <a:gd name="connsiteX19" fmla="*/ 0 w 5012127"/>
              <a:gd name="connsiteY19" fmla="*/ 0 h 2997411"/>
              <a:gd name="connsiteX0" fmla="*/ 4723768 w 4723768"/>
              <a:gd name="connsiteY0" fmla="*/ 2997411 h 2997411"/>
              <a:gd name="connsiteX1" fmla="*/ 4427821 w 4723768"/>
              <a:gd name="connsiteY1" fmla="*/ 2989822 h 2997411"/>
              <a:gd name="connsiteX2" fmla="*/ 4139463 w 4723768"/>
              <a:gd name="connsiteY2" fmla="*/ 2913938 h 2997411"/>
              <a:gd name="connsiteX3" fmla="*/ 3847310 w 4723768"/>
              <a:gd name="connsiteY3" fmla="*/ 2841849 h 2997411"/>
              <a:gd name="connsiteX4" fmla="*/ 3562746 w 4723768"/>
              <a:gd name="connsiteY4" fmla="*/ 2849437 h 2997411"/>
              <a:gd name="connsiteX5" fmla="*/ 3278181 w 4723768"/>
              <a:gd name="connsiteY5" fmla="*/ 2936704 h 2997411"/>
              <a:gd name="connsiteX6" fmla="*/ 2982234 w 4723768"/>
              <a:gd name="connsiteY6" fmla="*/ 2948086 h 2997411"/>
              <a:gd name="connsiteX7" fmla="*/ 2697670 w 4723768"/>
              <a:gd name="connsiteY7" fmla="*/ 2894967 h 2997411"/>
              <a:gd name="connsiteX8" fmla="*/ 2553491 w 4723768"/>
              <a:gd name="connsiteY8" fmla="*/ 2891173 h 2997411"/>
              <a:gd name="connsiteX9" fmla="*/ 2018510 w 4723768"/>
              <a:gd name="connsiteY9" fmla="*/ 0 h 2997411"/>
              <a:gd name="connsiteX10" fmla="*/ 1733946 w 4723768"/>
              <a:gd name="connsiteY10" fmla="*/ 87266 h 2997411"/>
              <a:gd name="connsiteX11" fmla="*/ 1437999 w 4723768"/>
              <a:gd name="connsiteY11" fmla="*/ 94855 h 2997411"/>
              <a:gd name="connsiteX12" fmla="*/ 1157229 w 4723768"/>
              <a:gd name="connsiteY12" fmla="*/ 98649 h 2997411"/>
              <a:gd name="connsiteX13" fmla="*/ 861282 w 4723768"/>
              <a:gd name="connsiteY13" fmla="*/ 98649 h 2997411"/>
              <a:gd name="connsiteX14" fmla="*/ 546364 w 4723768"/>
              <a:gd name="connsiteY14" fmla="*/ 94855 h 2997411"/>
              <a:gd name="connsiteX15" fmla="*/ 265594 w 4723768"/>
              <a:gd name="connsiteY15" fmla="*/ 94855 h 2997411"/>
              <a:gd name="connsiteX16" fmla="*/ 136591 w 4723768"/>
              <a:gd name="connsiteY16" fmla="*/ 147973 h 2997411"/>
              <a:gd name="connsiteX17" fmla="*/ 53119 w 4723768"/>
              <a:gd name="connsiteY17" fmla="*/ 140385 h 2997411"/>
              <a:gd name="connsiteX18" fmla="*/ 0 w 4723768"/>
              <a:gd name="connsiteY18" fmla="*/ 0 h 2997411"/>
              <a:gd name="connsiteX0" fmla="*/ 4427821 w 4427821"/>
              <a:gd name="connsiteY0" fmla="*/ 2989822 h 2989822"/>
              <a:gd name="connsiteX1" fmla="*/ 4139463 w 4427821"/>
              <a:gd name="connsiteY1" fmla="*/ 2913938 h 2989822"/>
              <a:gd name="connsiteX2" fmla="*/ 3847310 w 4427821"/>
              <a:gd name="connsiteY2" fmla="*/ 2841849 h 2989822"/>
              <a:gd name="connsiteX3" fmla="*/ 3562746 w 4427821"/>
              <a:gd name="connsiteY3" fmla="*/ 2849437 h 2989822"/>
              <a:gd name="connsiteX4" fmla="*/ 3278181 w 4427821"/>
              <a:gd name="connsiteY4" fmla="*/ 2936704 h 2989822"/>
              <a:gd name="connsiteX5" fmla="*/ 2982234 w 4427821"/>
              <a:gd name="connsiteY5" fmla="*/ 2948086 h 2989822"/>
              <a:gd name="connsiteX6" fmla="*/ 2697670 w 4427821"/>
              <a:gd name="connsiteY6" fmla="*/ 2894967 h 2989822"/>
              <a:gd name="connsiteX7" fmla="*/ 2553491 w 4427821"/>
              <a:gd name="connsiteY7" fmla="*/ 2891173 h 2989822"/>
              <a:gd name="connsiteX8" fmla="*/ 2018510 w 4427821"/>
              <a:gd name="connsiteY8" fmla="*/ 0 h 2989822"/>
              <a:gd name="connsiteX9" fmla="*/ 1733946 w 4427821"/>
              <a:gd name="connsiteY9" fmla="*/ 87266 h 2989822"/>
              <a:gd name="connsiteX10" fmla="*/ 1437999 w 4427821"/>
              <a:gd name="connsiteY10" fmla="*/ 94855 h 2989822"/>
              <a:gd name="connsiteX11" fmla="*/ 1157229 w 4427821"/>
              <a:gd name="connsiteY11" fmla="*/ 98649 h 2989822"/>
              <a:gd name="connsiteX12" fmla="*/ 861282 w 4427821"/>
              <a:gd name="connsiteY12" fmla="*/ 98649 h 2989822"/>
              <a:gd name="connsiteX13" fmla="*/ 546364 w 4427821"/>
              <a:gd name="connsiteY13" fmla="*/ 94855 h 2989822"/>
              <a:gd name="connsiteX14" fmla="*/ 265594 w 4427821"/>
              <a:gd name="connsiteY14" fmla="*/ 94855 h 2989822"/>
              <a:gd name="connsiteX15" fmla="*/ 136591 w 4427821"/>
              <a:gd name="connsiteY15" fmla="*/ 147973 h 2989822"/>
              <a:gd name="connsiteX16" fmla="*/ 53119 w 4427821"/>
              <a:gd name="connsiteY16" fmla="*/ 140385 h 2989822"/>
              <a:gd name="connsiteX17" fmla="*/ 0 w 4427821"/>
              <a:gd name="connsiteY17" fmla="*/ 0 h 2989822"/>
              <a:gd name="connsiteX0" fmla="*/ 4139463 w 4139463"/>
              <a:gd name="connsiteY0" fmla="*/ 2913938 h 2948086"/>
              <a:gd name="connsiteX1" fmla="*/ 3847310 w 4139463"/>
              <a:gd name="connsiteY1" fmla="*/ 2841849 h 2948086"/>
              <a:gd name="connsiteX2" fmla="*/ 3562746 w 4139463"/>
              <a:gd name="connsiteY2" fmla="*/ 2849437 h 2948086"/>
              <a:gd name="connsiteX3" fmla="*/ 3278181 w 4139463"/>
              <a:gd name="connsiteY3" fmla="*/ 2936704 h 2948086"/>
              <a:gd name="connsiteX4" fmla="*/ 2982234 w 4139463"/>
              <a:gd name="connsiteY4" fmla="*/ 2948086 h 2948086"/>
              <a:gd name="connsiteX5" fmla="*/ 2697670 w 4139463"/>
              <a:gd name="connsiteY5" fmla="*/ 2894967 h 2948086"/>
              <a:gd name="connsiteX6" fmla="*/ 2553491 w 4139463"/>
              <a:gd name="connsiteY6" fmla="*/ 2891173 h 2948086"/>
              <a:gd name="connsiteX7" fmla="*/ 2018510 w 4139463"/>
              <a:gd name="connsiteY7" fmla="*/ 0 h 2948086"/>
              <a:gd name="connsiteX8" fmla="*/ 1733946 w 4139463"/>
              <a:gd name="connsiteY8" fmla="*/ 87266 h 2948086"/>
              <a:gd name="connsiteX9" fmla="*/ 1437999 w 4139463"/>
              <a:gd name="connsiteY9" fmla="*/ 94855 h 2948086"/>
              <a:gd name="connsiteX10" fmla="*/ 1157229 w 4139463"/>
              <a:gd name="connsiteY10" fmla="*/ 98649 h 2948086"/>
              <a:gd name="connsiteX11" fmla="*/ 861282 w 4139463"/>
              <a:gd name="connsiteY11" fmla="*/ 98649 h 2948086"/>
              <a:gd name="connsiteX12" fmla="*/ 546364 w 4139463"/>
              <a:gd name="connsiteY12" fmla="*/ 94855 h 2948086"/>
              <a:gd name="connsiteX13" fmla="*/ 265594 w 4139463"/>
              <a:gd name="connsiteY13" fmla="*/ 94855 h 2948086"/>
              <a:gd name="connsiteX14" fmla="*/ 136591 w 4139463"/>
              <a:gd name="connsiteY14" fmla="*/ 147973 h 2948086"/>
              <a:gd name="connsiteX15" fmla="*/ 53119 w 4139463"/>
              <a:gd name="connsiteY15" fmla="*/ 140385 h 2948086"/>
              <a:gd name="connsiteX16" fmla="*/ 0 w 4139463"/>
              <a:gd name="connsiteY16" fmla="*/ 0 h 2948086"/>
              <a:gd name="connsiteX0" fmla="*/ 3847310 w 3847310"/>
              <a:gd name="connsiteY0" fmla="*/ 2841849 h 2948086"/>
              <a:gd name="connsiteX1" fmla="*/ 3562746 w 3847310"/>
              <a:gd name="connsiteY1" fmla="*/ 2849437 h 2948086"/>
              <a:gd name="connsiteX2" fmla="*/ 3278181 w 3847310"/>
              <a:gd name="connsiteY2" fmla="*/ 2936704 h 2948086"/>
              <a:gd name="connsiteX3" fmla="*/ 2982234 w 3847310"/>
              <a:gd name="connsiteY3" fmla="*/ 2948086 h 2948086"/>
              <a:gd name="connsiteX4" fmla="*/ 2697670 w 3847310"/>
              <a:gd name="connsiteY4" fmla="*/ 2894967 h 2948086"/>
              <a:gd name="connsiteX5" fmla="*/ 2553491 w 3847310"/>
              <a:gd name="connsiteY5" fmla="*/ 2891173 h 2948086"/>
              <a:gd name="connsiteX6" fmla="*/ 2018510 w 3847310"/>
              <a:gd name="connsiteY6" fmla="*/ 0 h 2948086"/>
              <a:gd name="connsiteX7" fmla="*/ 1733946 w 3847310"/>
              <a:gd name="connsiteY7" fmla="*/ 87266 h 2948086"/>
              <a:gd name="connsiteX8" fmla="*/ 1437999 w 3847310"/>
              <a:gd name="connsiteY8" fmla="*/ 94855 h 2948086"/>
              <a:gd name="connsiteX9" fmla="*/ 1157229 w 3847310"/>
              <a:gd name="connsiteY9" fmla="*/ 98649 h 2948086"/>
              <a:gd name="connsiteX10" fmla="*/ 861282 w 3847310"/>
              <a:gd name="connsiteY10" fmla="*/ 98649 h 2948086"/>
              <a:gd name="connsiteX11" fmla="*/ 546364 w 3847310"/>
              <a:gd name="connsiteY11" fmla="*/ 94855 h 2948086"/>
              <a:gd name="connsiteX12" fmla="*/ 265594 w 3847310"/>
              <a:gd name="connsiteY12" fmla="*/ 94855 h 2948086"/>
              <a:gd name="connsiteX13" fmla="*/ 136591 w 3847310"/>
              <a:gd name="connsiteY13" fmla="*/ 147973 h 2948086"/>
              <a:gd name="connsiteX14" fmla="*/ 53119 w 3847310"/>
              <a:gd name="connsiteY14" fmla="*/ 140385 h 2948086"/>
              <a:gd name="connsiteX15" fmla="*/ 0 w 3847310"/>
              <a:gd name="connsiteY15" fmla="*/ 0 h 2948086"/>
              <a:gd name="connsiteX0" fmla="*/ 3562746 w 3562746"/>
              <a:gd name="connsiteY0" fmla="*/ 2849437 h 2948086"/>
              <a:gd name="connsiteX1" fmla="*/ 3278181 w 3562746"/>
              <a:gd name="connsiteY1" fmla="*/ 2936704 h 2948086"/>
              <a:gd name="connsiteX2" fmla="*/ 2982234 w 3562746"/>
              <a:gd name="connsiteY2" fmla="*/ 2948086 h 2948086"/>
              <a:gd name="connsiteX3" fmla="*/ 2697670 w 3562746"/>
              <a:gd name="connsiteY3" fmla="*/ 2894967 h 2948086"/>
              <a:gd name="connsiteX4" fmla="*/ 2553491 w 3562746"/>
              <a:gd name="connsiteY4" fmla="*/ 2891173 h 2948086"/>
              <a:gd name="connsiteX5" fmla="*/ 2018510 w 3562746"/>
              <a:gd name="connsiteY5" fmla="*/ 0 h 2948086"/>
              <a:gd name="connsiteX6" fmla="*/ 1733946 w 3562746"/>
              <a:gd name="connsiteY6" fmla="*/ 87266 h 2948086"/>
              <a:gd name="connsiteX7" fmla="*/ 1437999 w 3562746"/>
              <a:gd name="connsiteY7" fmla="*/ 94855 h 2948086"/>
              <a:gd name="connsiteX8" fmla="*/ 1157229 w 3562746"/>
              <a:gd name="connsiteY8" fmla="*/ 98649 h 2948086"/>
              <a:gd name="connsiteX9" fmla="*/ 861282 w 3562746"/>
              <a:gd name="connsiteY9" fmla="*/ 98649 h 2948086"/>
              <a:gd name="connsiteX10" fmla="*/ 546364 w 3562746"/>
              <a:gd name="connsiteY10" fmla="*/ 94855 h 2948086"/>
              <a:gd name="connsiteX11" fmla="*/ 265594 w 3562746"/>
              <a:gd name="connsiteY11" fmla="*/ 94855 h 2948086"/>
              <a:gd name="connsiteX12" fmla="*/ 136591 w 3562746"/>
              <a:gd name="connsiteY12" fmla="*/ 147973 h 2948086"/>
              <a:gd name="connsiteX13" fmla="*/ 53119 w 3562746"/>
              <a:gd name="connsiteY13" fmla="*/ 140385 h 2948086"/>
              <a:gd name="connsiteX14" fmla="*/ 0 w 3562746"/>
              <a:gd name="connsiteY14" fmla="*/ 0 h 2948086"/>
              <a:gd name="connsiteX0" fmla="*/ 3278181 w 3278181"/>
              <a:gd name="connsiteY0" fmla="*/ 2936704 h 2948086"/>
              <a:gd name="connsiteX1" fmla="*/ 2982234 w 3278181"/>
              <a:gd name="connsiteY1" fmla="*/ 2948086 h 2948086"/>
              <a:gd name="connsiteX2" fmla="*/ 2697670 w 3278181"/>
              <a:gd name="connsiteY2" fmla="*/ 2894967 h 2948086"/>
              <a:gd name="connsiteX3" fmla="*/ 2553491 w 3278181"/>
              <a:gd name="connsiteY3" fmla="*/ 2891173 h 2948086"/>
              <a:gd name="connsiteX4" fmla="*/ 2018510 w 3278181"/>
              <a:gd name="connsiteY4" fmla="*/ 0 h 2948086"/>
              <a:gd name="connsiteX5" fmla="*/ 1733946 w 3278181"/>
              <a:gd name="connsiteY5" fmla="*/ 87266 h 2948086"/>
              <a:gd name="connsiteX6" fmla="*/ 1437999 w 3278181"/>
              <a:gd name="connsiteY6" fmla="*/ 94855 h 2948086"/>
              <a:gd name="connsiteX7" fmla="*/ 1157229 w 3278181"/>
              <a:gd name="connsiteY7" fmla="*/ 98649 h 2948086"/>
              <a:gd name="connsiteX8" fmla="*/ 861282 w 3278181"/>
              <a:gd name="connsiteY8" fmla="*/ 98649 h 2948086"/>
              <a:gd name="connsiteX9" fmla="*/ 546364 w 3278181"/>
              <a:gd name="connsiteY9" fmla="*/ 94855 h 2948086"/>
              <a:gd name="connsiteX10" fmla="*/ 265594 w 3278181"/>
              <a:gd name="connsiteY10" fmla="*/ 94855 h 2948086"/>
              <a:gd name="connsiteX11" fmla="*/ 136591 w 3278181"/>
              <a:gd name="connsiteY11" fmla="*/ 147973 h 2948086"/>
              <a:gd name="connsiteX12" fmla="*/ 53119 w 3278181"/>
              <a:gd name="connsiteY12" fmla="*/ 140385 h 2948086"/>
              <a:gd name="connsiteX13" fmla="*/ 0 w 3278181"/>
              <a:gd name="connsiteY13" fmla="*/ 0 h 2948086"/>
              <a:gd name="connsiteX0" fmla="*/ 2982234 w 2982234"/>
              <a:gd name="connsiteY0" fmla="*/ 2948086 h 2948086"/>
              <a:gd name="connsiteX1" fmla="*/ 2697670 w 2982234"/>
              <a:gd name="connsiteY1" fmla="*/ 2894967 h 2948086"/>
              <a:gd name="connsiteX2" fmla="*/ 2553491 w 2982234"/>
              <a:gd name="connsiteY2" fmla="*/ 2891173 h 2948086"/>
              <a:gd name="connsiteX3" fmla="*/ 2018510 w 2982234"/>
              <a:gd name="connsiteY3" fmla="*/ 0 h 2948086"/>
              <a:gd name="connsiteX4" fmla="*/ 1733946 w 2982234"/>
              <a:gd name="connsiteY4" fmla="*/ 87266 h 2948086"/>
              <a:gd name="connsiteX5" fmla="*/ 1437999 w 2982234"/>
              <a:gd name="connsiteY5" fmla="*/ 94855 h 2948086"/>
              <a:gd name="connsiteX6" fmla="*/ 1157229 w 2982234"/>
              <a:gd name="connsiteY6" fmla="*/ 98649 h 2948086"/>
              <a:gd name="connsiteX7" fmla="*/ 861282 w 2982234"/>
              <a:gd name="connsiteY7" fmla="*/ 98649 h 2948086"/>
              <a:gd name="connsiteX8" fmla="*/ 546364 w 2982234"/>
              <a:gd name="connsiteY8" fmla="*/ 94855 h 2948086"/>
              <a:gd name="connsiteX9" fmla="*/ 265594 w 2982234"/>
              <a:gd name="connsiteY9" fmla="*/ 94855 h 2948086"/>
              <a:gd name="connsiteX10" fmla="*/ 136591 w 2982234"/>
              <a:gd name="connsiteY10" fmla="*/ 147973 h 2948086"/>
              <a:gd name="connsiteX11" fmla="*/ 53119 w 2982234"/>
              <a:gd name="connsiteY11" fmla="*/ 140385 h 2948086"/>
              <a:gd name="connsiteX12" fmla="*/ 0 w 2982234"/>
              <a:gd name="connsiteY12" fmla="*/ 0 h 2948086"/>
              <a:gd name="connsiteX0" fmla="*/ 2697670 w 2697670"/>
              <a:gd name="connsiteY0" fmla="*/ 2894967 h 2894967"/>
              <a:gd name="connsiteX1" fmla="*/ 2553491 w 2697670"/>
              <a:gd name="connsiteY1" fmla="*/ 2891173 h 2894967"/>
              <a:gd name="connsiteX2" fmla="*/ 2018510 w 2697670"/>
              <a:gd name="connsiteY2" fmla="*/ 0 h 2894967"/>
              <a:gd name="connsiteX3" fmla="*/ 1733946 w 2697670"/>
              <a:gd name="connsiteY3" fmla="*/ 87266 h 2894967"/>
              <a:gd name="connsiteX4" fmla="*/ 1437999 w 2697670"/>
              <a:gd name="connsiteY4" fmla="*/ 94855 h 2894967"/>
              <a:gd name="connsiteX5" fmla="*/ 1157229 w 2697670"/>
              <a:gd name="connsiteY5" fmla="*/ 98649 h 2894967"/>
              <a:gd name="connsiteX6" fmla="*/ 861282 w 2697670"/>
              <a:gd name="connsiteY6" fmla="*/ 98649 h 2894967"/>
              <a:gd name="connsiteX7" fmla="*/ 546364 w 2697670"/>
              <a:gd name="connsiteY7" fmla="*/ 94855 h 2894967"/>
              <a:gd name="connsiteX8" fmla="*/ 265594 w 2697670"/>
              <a:gd name="connsiteY8" fmla="*/ 94855 h 2894967"/>
              <a:gd name="connsiteX9" fmla="*/ 136591 w 2697670"/>
              <a:gd name="connsiteY9" fmla="*/ 147973 h 2894967"/>
              <a:gd name="connsiteX10" fmla="*/ 53119 w 2697670"/>
              <a:gd name="connsiteY10" fmla="*/ 140385 h 2894967"/>
              <a:gd name="connsiteX11" fmla="*/ 0 w 2697670"/>
              <a:gd name="connsiteY11" fmla="*/ 0 h 2894967"/>
              <a:gd name="connsiteX0" fmla="*/ 2553491 w 2553491"/>
              <a:gd name="connsiteY0" fmla="*/ 2891173 h 2891173"/>
              <a:gd name="connsiteX1" fmla="*/ 2018510 w 2553491"/>
              <a:gd name="connsiteY1" fmla="*/ 0 h 2891173"/>
              <a:gd name="connsiteX2" fmla="*/ 1733946 w 2553491"/>
              <a:gd name="connsiteY2" fmla="*/ 87266 h 2891173"/>
              <a:gd name="connsiteX3" fmla="*/ 1437999 w 2553491"/>
              <a:gd name="connsiteY3" fmla="*/ 94855 h 2891173"/>
              <a:gd name="connsiteX4" fmla="*/ 1157229 w 2553491"/>
              <a:gd name="connsiteY4" fmla="*/ 98649 h 2891173"/>
              <a:gd name="connsiteX5" fmla="*/ 861282 w 2553491"/>
              <a:gd name="connsiteY5" fmla="*/ 98649 h 2891173"/>
              <a:gd name="connsiteX6" fmla="*/ 546364 w 2553491"/>
              <a:gd name="connsiteY6" fmla="*/ 94855 h 2891173"/>
              <a:gd name="connsiteX7" fmla="*/ 265594 w 2553491"/>
              <a:gd name="connsiteY7" fmla="*/ 94855 h 2891173"/>
              <a:gd name="connsiteX8" fmla="*/ 136591 w 2553491"/>
              <a:gd name="connsiteY8" fmla="*/ 147973 h 2891173"/>
              <a:gd name="connsiteX9" fmla="*/ 53119 w 2553491"/>
              <a:gd name="connsiteY9" fmla="*/ 140385 h 2891173"/>
              <a:gd name="connsiteX10" fmla="*/ 0 w 2553491"/>
              <a:gd name="connsiteY10" fmla="*/ 0 h 2891173"/>
              <a:gd name="connsiteX0" fmla="*/ 2018510 w 2018510"/>
              <a:gd name="connsiteY0" fmla="*/ 0 h 147973"/>
              <a:gd name="connsiteX1" fmla="*/ 1733946 w 2018510"/>
              <a:gd name="connsiteY1" fmla="*/ 87266 h 147973"/>
              <a:gd name="connsiteX2" fmla="*/ 1437999 w 2018510"/>
              <a:gd name="connsiteY2" fmla="*/ 94855 h 147973"/>
              <a:gd name="connsiteX3" fmla="*/ 1157229 w 2018510"/>
              <a:gd name="connsiteY3" fmla="*/ 98649 h 147973"/>
              <a:gd name="connsiteX4" fmla="*/ 861282 w 2018510"/>
              <a:gd name="connsiteY4" fmla="*/ 98649 h 147973"/>
              <a:gd name="connsiteX5" fmla="*/ 546364 w 2018510"/>
              <a:gd name="connsiteY5" fmla="*/ 94855 h 147973"/>
              <a:gd name="connsiteX6" fmla="*/ 265594 w 2018510"/>
              <a:gd name="connsiteY6" fmla="*/ 94855 h 147973"/>
              <a:gd name="connsiteX7" fmla="*/ 136591 w 2018510"/>
              <a:gd name="connsiteY7" fmla="*/ 147973 h 147973"/>
              <a:gd name="connsiteX8" fmla="*/ 53119 w 2018510"/>
              <a:gd name="connsiteY8" fmla="*/ 140385 h 147973"/>
              <a:gd name="connsiteX9" fmla="*/ 0 w 2018510"/>
              <a:gd name="connsiteY9" fmla="*/ 0 h 14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8510" h="147973">
                <a:moveTo>
                  <a:pt x="2018510" y="0"/>
                </a:moveTo>
                <a:lnTo>
                  <a:pt x="1733946" y="87266"/>
                </a:lnTo>
                <a:lnTo>
                  <a:pt x="1437999" y="94855"/>
                </a:lnTo>
                <a:lnTo>
                  <a:pt x="1157229" y="98649"/>
                </a:lnTo>
                <a:lnTo>
                  <a:pt x="861282" y="98649"/>
                </a:lnTo>
                <a:lnTo>
                  <a:pt x="546364" y="94855"/>
                </a:lnTo>
                <a:lnTo>
                  <a:pt x="265594" y="94855"/>
                </a:lnTo>
                <a:lnTo>
                  <a:pt x="136591" y="147973"/>
                </a:lnTo>
                <a:lnTo>
                  <a:pt x="53119" y="140385"/>
                </a:lnTo>
                <a:lnTo>
                  <a:pt x="0" y="0"/>
                </a:lnTo>
              </a:path>
            </a:pathLst>
          </a:custGeom>
          <a:noFill/>
          <a:ln>
            <a:solidFill>
              <a:schemeClr val="accent6"/>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Down Arrow 46">
            <a:extLst>
              <a:ext uri="{FF2B5EF4-FFF2-40B4-BE49-F238E27FC236}">
                <a16:creationId xmlns:a16="http://schemas.microsoft.com/office/drawing/2014/main" id="{A0717EEF-D65F-D348-A7AE-27BB4988098F}"/>
              </a:ext>
            </a:extLst>
          </p:cNvPr>
          <p:cNvSpPr/>
          <p:nvPr/>
        </p:nvSpPr>
        <p:spPr>
          <a:xfrm>
            <a:off x="5552829" y="1584460"/>
            <a:ext cx="160452" cy="354344"/>
          </a:xfrm>
          <a:prstGeom prst="downArrow">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6327987"/>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96DFE-CF24-419E-A848-5BB9D0A1262B}"/>
              </a:ext>
            </a:extLst>
          </p:cNvPr>
          <p:cNvSpPr>
            <a:spLocks noGrp="1"/>
          </p:cNvSpPr>
          <p:nvPr>
            <p:ph type="title"/>
          </p:nvPr>
        </p:nvSpPr>
        <p:spPr/>
        <p:txBody>
          <a:bodyPr/>
          <a:lstStyle/>
          <a:p>
            <a:r>
              <a:rPr lang="en-US"/>
              <a:t>Long-Term Extension – Effect on LDL-C</a:t>
            </a:r>
            <a:endParaRPr lang="en-US" dirty="0"/>
          </a:p>
        </p:txBody>
      </p:sp>
      <p:sp>
        <p:nvSpPr>
          <p:cNvPr id="29" name="Slide Number Placeholder 28">
            <a:extLst>
              <a:ext uri="{FF2B5EF4-FFF2-40B4-BE49-F238E27FC236}">
                <a16:creationId xmlns:a16="http://schemas.microsoft.com/office/drawing/2014/main" id="{6A8E822C-1B13-734E-AE86-D56F087A23A6}"/>
              </a:ext>
            </a:extLst>
          </p:cNvPr>
          <p:cNvSpPr>
            <a:spLocks noGrp="1"/>
          </p:cNvSpPr>
          <p:nvPr>
            <p:ph type="sldNum" sz="quarter" idx="4"/>
          </p:nvPr>
        </p:nvSpPr>
        <p:spPr/>
        <p:txBody>
          <a:bodyPr/>
          <a:lstStyle/>
          <a:p>
            <a:fld id="{39677761-6DDB-401A-98A2-092195DC01E3}" type="slidenum">
              <a:rPr lang="es-ES_tradnl" smtClean="0"/>
              <a:pPr/>
              <a:t>72</a:t>
            </a:fld>
            <a:endParaRPr lang="es-ES_tradnl"/>
          </a:p>
        </p:txBody>
      </p:sp>
      <p:sp>
        <p:nvSpPr>
          <p:cNvPr id="32" name="Content Placeholder 31">
            <a:extLst>
              <a:ext uri="{FF2B5EF4-FFF2-40B4-BE49-F238E27FC236}">
                <a16:creationId xmlns:a16="http://schemas.microsoft.com/office/drawing/2014/main" id="{73FBA140-429A-F940-9B4F-D2583C10D751}"/>
              </a:ext>
            </a:extLst>
          </p:cNvPr>
          <p:cNvSpPr>
            <a:spLocks noGrp="1"/>
          </p:cNvSpPr>
          <p:nvPr>
            <p:ph sz="quarter" idx="15"/>
          </p:nvPr>
        </p:nvSpPr>
        <p:spPr/>
        <p:txBody>
          <a:bodyPr/>
          <a:lstStyle/>
          <a:p>
            <a:r>
              <a:rPr lang="en-GB" dirty="0"/>
              <a:t>CI, confidence interval; IQR, interquartile range; LDL-C, low-density lipoprotein (cholesterol); OLE open-label extension</a:t>
            </a:r>
            <a:endParaRPr lang="en-GB" altLang="en-US" dirty="0"/>
          </a:p>
          <a:p>
            <a:r>
              <a:rPr lang="en-GB" dirty="0" err="1"/>
              <a:t>O'Donoghue</a:t>
            </a:r>
            <a:r>
              <a:rPr lang="en-GB" dirty="0"/>
              <a:t> ML, et al. Circulation. 2</a:t>
            </a:r>
            <a:r>
              <a:rPr lang="en-GB" altLang="en-US" dirty="0"/>
              <a:t>022;146:1109-19 (Primary results presented at ESC 2022)</a:t>
            </a:r>
            <a:endParaRPr lang="en-GB" dirty="0"/>
          </a:p>
        </p:txBody>
      </p:sp>
      <p:sp>
        <p:nvSpPr>
          <p:cNvPr id="15" name="AutoShape 3">
            <a:extLst>
              <a:ext uri="{FF2B5EF4-FFF2-40B4-BE49-F238E27FC236}">
                <a16:creationId xmlns:a16="http://schemas.microsoft.com/office/drawing/2014/main" id="{5A3B88F7-2C08-473B-9A0D-46215BB1696B}"/>
              </a:ext>
            </a:extLst>
          </p:cNvPr>
          <p:cNvSpPr>
            <a:spLocks noChangeAspect="1" noChangeArrowheads="1" noTextEdit="1"/>
          </p:cNvSpPr>
          <p:nvPr/>
        </p:nvSpPr>
        <p:spPr bwMode="auto">
          <a:xfrm>
            <a:off x="2635250" y="1457913"/>
            <a:ext cx="7102475"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2" name="Freeform 11">
            <a:extLst>
              <a:ext uri="{FF2B5EF4-FFF2-40B4-BE49-F238E27FC236}">
                <a16:creationId xmlns:a16="http://schemas.microsoft.com/office/drawing/2014/main" id="{2025E18C-7972-4A06-9B60-A64570147251}"/>
              </a:ext>
            </a:extLst>
          </p:cNvPr>
          <p:cNvSpPr>
            <a:spLocks/>
          </p:cNvSpPr>
          <p:nvPr/>
        </p:nvSpPr>
        <p:spPr bwMode="auto">
          <a:xfrm>
            <a:off x="5572125" y="1575932"/>
            <a:ext cx="123825" cy="363538"/>
          </a:xfrm>
          <a:custGeom>
            <a:avLst/>
            <a:gdLst>
              <a:gd name="T0" fmla="*/ 0 w 78"/>
              <a:gd name="T1" fmla="*/ 190 h 229"/>
              <a:gd name="T2" fmla="*/ 20 w 78"/>
              <a:gd name="T3" fmla="*/ 190 h 229"/>
              <a:gd name="T4" fmla="*/ 20 w 78"/>
              <a:gd name="T5" fmla="*/ 0 h 229"/>
              <a:gd name="T6" fmla="*/ 58 w 78"/>
              <a:gd name="T7" fmla="*/ 0 h 229"/>
              <a:gd name="T8" fmla="*/ 58 w 78"/>
              <a:gd name="T9" fmla="*/ 190 h 229"/>
              <a:gd name="T10" fmla="*/ 78 w 78"/>
              <a:gd name="T11" fmla="*/ 190 h 229"/>
              <a:gd name="T12" fmla="*/ 39 w 78"/>
              <a:gd name="T13" fmla="*/ 229 h 229"/>
              <a:gd name="T14" fmla="*/ 0 w 78"/>
              <a:gd name="T15" fmla="*/ 190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229">
                <a:moveTo>
                  <a:pt x="0" y="190"/>
                </a:moveTo>
                <a:lnTo>
                  <a:pt x="20" y="190"/>
                </a:lnTo>
                <a:lnTo>
                  <a:pt x="20" y="0"/>
                </a:lnTo>
                <a:lnTo>
                  <a:pt x="58" y="0"/>
                </a:lnTo>
                <a:lnTo>
                  <a:pt x="58" y="190"/>
                </a:lnTo>
                <a:lnTo>
                  <a:pt x="78" y="190"/>
                </a:lnTo>
                <a:lnTo>
                  <a:pt x="39" y="229"/>
                </a:lnTo>
                <a:lnTo>
                  <a:pt x="0" y="19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3" name="Freeform 12">
            <a:extLst>
              <a:ext uri="{FF2B5EF4-FFF2-40B4-BE49-F238E27FC236}">
                <a16:creationId xmlns:a16="http://schemas.microsoft.com/office/drawing/2014/main" id="{B228F1CB-0B13-4EE5-AB37-300E55EF695E}"/>
              </a:ext>
            </a:extLst>
          </p:cNvPr>
          <p:cNvSpPr>
            <a:spLocks/>
          </p:cNvSpPr>
          <p:nvPr/>
        </p:nvSpPr>
        <p:spPr bwMode="auto">
          <a:xfrm>
            <a:off x="5572125" y="1575932"/>
            <a:ext cx="123825" cy="363538"/>
          </a:xfrm>
          <a:custGeom>
            <a:avLst/>
            <a:gdLst>
              <a:gd name="T0" fmla="*/ 0 w 78"/>
              <a:gd name="T1" fmla="*/ 190 h 229"/>
              <a:gd name="T2" fmla="*/ 20 w 78"/>
              <a:gd name="T3" fmla="*/ 190 h 229"/>
              <a:gd name="T4" fmla="*/ 20 w 78"/>
              <a:gd name="T5" fmla="*/ 0 h 229"/>
              <a:gd name="T6" fmla="*/ 58 w 78"/>
              <a:gd name="T7" fmla="*/ 0 h 229"/>
              <a:gd name="T8" fmla="*/ 58 w 78"/>
              <a:gd name="T9" fmla="*/ 190 h 229"/>
              <a:gd name="T10" fmla="*/ 78 w 78"/>
              <a:gd name="T11" fmla="*/ 190 h 229"/>
              <a:gd name="T12" fmla="*/ 39 w 78"/>
              <a:gd name="T13" fmla="*/ 229 h 229"/>
              <a:gd name="T14" fmla="*/ 0 w 78"/>
              <a:gd name="T15" fmla="*/ 190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229">
                <a:moveTo>
                  <a:pt x="0" y="190"/>
                </a:moveTo>
                <a:lnTo>
                  <a:pt x="20" y="190"/>
                </a:lnTo>
                <a:lnTo>
                  <a:pt x="20" y="0"/>
                </a:lnTo>
                <a:lnTo>
                  <a:pt x="58" y="0"/>
                </a:lnTo>
                <a:lnTo>
                  <a:pt x="58" y="190"/>
                </a:lnTo>
                <a:lnTo>
                  <a:pt x="78" y="190"/>
                </a:lnTo>
                <a:lnTo>
                  <a:pt x="39" y="229"/>
                </a:lnTo>
                <a:lnTo>
                  <a:pt x="0" y="190"/>
                </a:lnTo>
                <a:close/>
              </a:path>
            </a:pathLst>
          </a:custGeom>
          <a:noFill/>
          <a:ln w="9525"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6" name="Rectangle 19">
            <a:extLst>
              <a:ext uri="{FF2B5EF4-FFF2-40B4-BE49-F238E27FC236}">
                <a16:creationId xmlns:a16="http://schemas.microsoft.com/office/drawing/2014/main" id="{20A0FA70-E1A1-4056-B7B9-C6B791133FF2}"/>
              </a:ext>
            </a:extLst>
          </p:cNvPr>
          <p:cNvSpPr>
            <a:spLocks noChangeArrowheads="1"/>
          </p:cNvSpPr>
          <p:nvPr/>
        </p:nvSpPr>
        <p:spPr bwMode="auto">
          <a:xfrm>
            <a:off x="9138734" y="5784774"/>
            <a:ext cx="56419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Weeks</a:t>
            </a:r>
          </a:p>
        </p:txBody>
      </p:sp>
      <p:sp>
        <p:nvSpPr>
          <p:cNvPr id="33" name="Rectangle 26">
            <a:extLst>
              <a:ext uri="{FF2B5EF4-FFF2-40B4-BE49-F238E27FC236}">
                <a16:creationId xmlns:a16="http://schemas.microsoft.com/office/drawing/2014/main" id="{FE9E4AAC-645A-4DB1-A908-4737D8830AB3}"/>
              </a:ext>
            </a:extLst>
          </p:cNvPr>
          <p:cNvSpPr>
            <a:spLocks noChangeArrowheads="1"/>
          </p:cNvSpPr>
          <p:nvPr/>
        </p:nvSpPr>
        <p:spPr bwMode="auto">
          <a:xfrm>
            <a:off x="3748088" y="1421945"/>
            <a:ext cx="1535113" cy="3619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2" name="Rectangle 45">
            <a:extLst>
              <a:ext uri="{FF2B5EF4-FFF2-40B4-BE49-F238E27FC236}">
                <a16:creationId xmlns:a16="http://schemas.microsoft.com/office/drawing/2014/main" id="{EB0AD76C-5AD7-44AE-ADC5-95E78C48AA54}"/>
              </a:ext>
            </a:extLst>
          </p:cNvPr>
          <p:cNvSpPr>
            <a:spLocks noChangeArrowheads="1"/>
          </p:cNvSpPr>
          <p:nvPr/>
        </p:nvSpPr>
        <p:spPr bwMode="auto">
          <a:xfrm>
            <a:off x="2868613" y="5417682"/>
            <a:ext cx="506413" cy="2905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4" name="Rectangle 47">
            <a:extLst>
              <a:ext uri="{FF2B5EF4-FFF2-40B4-BE49-F238E27FC236}">
                <a16:creationId xmlns:a16="http://schemas.microsoft.com/office/drawing/2014/main" id="{8DF7F374-8302-4E9D-976A-A6C79DB6ED18}"/>
              </a:ext>
            </a:extLst>
          </p:cNvPr>
          <p:cNvSpPr>
            <a:spLocks noChangeArrowheads="1"/>
          </p:cNvSpPr>
          <p:nvPr/>
        </p:nvSpPr>
        <p:spPr bwMode="auto">
          <a:xfrm>
            <a:off x="2859088" y="4442957"/>
            <a:ext cx="506413" cy="2905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6" name="Rectangle 49">
            <a:extLst>
              <a:ext uri="{FF2B5EF4-FFF2-40B4-BE49-F238E27FC236}">
                <a16:creationId xmlns:a16="http://schemas.microsoft.com/office/drawing/2014/main" id="{F5D08B8C-8A2B-4EFB-BBE4-699AF2FA7223}"/>
              </a:ext>
            </a:extLst>
          </p:cNvPr>
          <p:cNvSpPr>
            <a:spLocks noChangeArrowheads="1"/>
          </p:cNvSpPr>
          <p:nvPr/>
        </p:nvSpPr>
        <p:spPr bwMode="auto">
          <a:xfrm>
            <a:off x="2851150" y="3504745"/>
            <a:ext cx="506413" cy="292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8" name="Rectangle 51">
            <a:extLst>
              <a:ext uri="{FF2B5EF4-FFF2-40B4-BE49-F238E27FC236}">
                <a16:creationId xmlns:a16="http://schemas.microsoft.com/office/drawing/2014/main" id="{3E435032-4CF4-4FFE-A42E-171482F0324F}"/>
              </a:ext>
            </a:extLst>
          </p:cNvPr>
          <p:cNvSpPr>
            <a:spLocks noChangeArrowheads="1"/>
          </p:cNvSpPr>
          <p:nvPr/>
        </p:nvSpPr>
        <p:spPr bwMode="auto">
          <a:xfrm>
            <a:off x="2841625" y="2530020"/>
            <a:ext cx="506413" cy="2905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0" name="Rectangle 53">
            <a:extLst>
              <a:ext uri="{FF2B5EF4-FFF2-40B4-BE49-F238E27FC236}">
                <a16:creationId xmlns:a16="http://schemas.microsoft.com/office/drawing/2014/main" id="{C9A7DAAD-9EDC-4845-A1E3-770CE7B67C83}"/>
              </a:ext>
            </a:extLst>
          </p:cNvPr>
          <p:cNvSpPr>
            <a:spLocks noChangeArrowheads="1"/>
          </p:cNvSpPr>
          <p:nvPr/>
        </p:nvSpPr>
        <p:spPr bwMode="auto">
          <a:xfrm>
            <a:off x="2830513" y="1583870"/>
            <a:ext cx="506413" cy="2889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2" name="Rectangle 55">
            <a:extLst>
              <a:ext uri="{FF2B5EF4-FFF2-40B4-BE49-F238E27FC236}">
                <a16:creationId xmlns:a16="http://schemas.microsoft.com/office/drawing/2014/main" id="{5233A04D-EE7B-4E66-92D6-A7570666D289}"/>
              </a:ext>
            </a:extLst>
          </p:cNvPr>
          <p:cNvSpPr>
            <a:spLocks noChangeArrowheads="1"/>
          </p:cNvSpPr>
          <p:nvPr/>
        </p:nvSpPr>
        <p:spPr bwMode="auto">
          <a:xfrm>
            <a:off x="2722563" y="1823582"/>
            <a:ext cx="290513" cy="3687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3" name="Rectangle 56">
            <a:extLst>
              <a:ext uri="{FF2B5EF4-FFF2-40B4-BE49-F238E27FC236}">
                <a16:creationId xmlns:a16="http://schemas.microsoft.com/office/drawing/2014/main" id="{F7A36422-6D78-4F41-9BA1-CA1FB32782BE}"/>
              </a:ext>
            </a:extLst>
          </p:cNvPr>
          <p:cNvSpPr>
            <a:spLocks noChangeArrowheads="1"/>
          </p:cNvSpPr>
          <p:nvPr/>
        </p:nvSpPr>
        <p:spPr bwMode="auto">
          <a:xfrm>
            <a:off x="2933700" y="5331957"/>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E4C4041A-C492-4C48-9AD3-2F96F3670232}"/>
              </a:ext>
            </a:extLst>
          </p:cNvPr>
          <p:cNvSpPr txBox="1"/>
          <p:nvPr/>
        </p:nvSpPr>
        <p:spPr>
          <a:xfrm>
            <a:off x="7104439" y="2516523"/>
            <a:ext cx="25003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Randomized to placebo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Randomized to evolocumab</a:t>
            </a:r>
          </a:p>
        </p:txBody>
      </p:sp>
      <p:cxnSp>
        <p:nvCxnSpPr>
          <p:cNvPr id="5" name="Straight Connector 4">
            <a:extLst>
              <a:ext uri="{FF2B5EF4-FFF2-40B4-BE49-F238E27FC236}">
                <a16:creationId xmlns:a16="http://schemas.microsoft.com/office/drawing/2014/main" id="{F85878A7-9779-4E14-981C-A1610A2141AE}"/>
              </a:ext>
            </a:extLst>
          </p:cNvPr>
          <p:cNvCxnSpPr/>
          <p:nvPr/>
        </p:nvCxnSpPr>
        <p:spPr>
          <a:xfrm>
            <a:off x="6751812" y="2899484"/>
            <a:ext cx="32004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8D17714-ADDE-498D-904F-4E1A0B10C41B}"/>
              </a:ext>
            </a:extLst>
          </p:cNvPr>
          <p:cNvSpPr txBox="1"/>
          <p:nvPr/>
        </p:nvSpPr>
        <p:spPr>
          <a:xfrm>
            <a:off x="3221922" y="1336401"/>
            <a:ext cx="2505074"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Arial"/>
                <a:ea typeface="+mn-ea"/>
                <a:cs typeface="+mn-cs"/>
              </a:rPr>
              <a:t>Parent FOURIER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Arial"/>
                <a:ea typeface="+mn-ea"/>
                <a:cs typeface="+mn-cs"/>
              </a:rPr>
              <a:t>Evolocumab vs placebo</a:t>
            </a:r>
          </a:p>
        </p:txBody>
      </p:sp>
      <p:sp>
        <p:nvSpPr>
          <p:cNvPr id="7" name="TextBox 6">
            <a:extLst>
              <a:ext uri="{FF2B5EF4-FFF2-40B4-BE49-F238E27FC236}">
                <a16:creationId xmlns:a16="http://schemas.microsoft.com/office/drawing/2014/main" id="{C62D2694-D7F0-44BC-A42C-45E974182A0A}"/>
              </a:ext>
            </a:extLst>
          </p:cNvPr>
          <p:cNvSpPr txBox="1"/>
          <p:nvPr/>
        </p:nvSpPr>
        <p:spPr>
          <a:xfrm>
            <a:off x="5136807" y="908720"/>
            <a:ext cx="1615005" cy="523220"/>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Placebo transition to evolocumab</a:t>
            </a:r>
          </a:p>
        </p:txBody>
      </p:sp>
      <p:sp>
        <p:nvSpPr>
          <p:cNvPr id="71" name="TextBox 70">
            <a:extLst>
              <a:ext uri="{FF2B5EF4-FFF2-40B4-BE49-F238E27FC236}">
                <a16:creationId xmlns:a16="http://schemas.microsoft.com/office/drawing/2014/main" id="{E7AB0183-BCC7-445F-922B-206FEAF57221}"/>
              </a:ext>
            </a:extLst>
          </p:cNvPr>
          <p:cNvSpPr txBox="1"/>
          <p:nvPr/>
        </p:nvSpPr>
        <p:spPr>
          <a:xfrm>
            <a:off x="6649957" y="1326751"/>
            <a:ext cx="2505074"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Arial"/>
                <a:ea typeface="+mn-ea"/>
                <a:cs typeface="+mn-cs"/>
              </a:rPr>
              <a:t>FOURIER-OLE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Arial"/>
                <a:ea typeface="+mn-ea"/>
                <a:cs typeface="+mn-cs"/>
              </a:rPr>
              <a:t>Open-label Evolocumab</a:t>
            </a:r>
          </a:p>
        </p:txBody>
      </p:sp>
      <p:sp>
        <p:nvSpPr>
          <p:cNvPr id="73" name="Rectangle 46">
            <a:extLst>
              <a:ext uri="{FF2B5EF4-FFF2-40B4-BE49-F238E27FC236}">
                <a16:creationId xmlns:a16="http://schemas.microsoft.com/office/drawing/2014/main" id="{6D5771C9-FE09-4C41-8FD1-5D8AD38F33BA}"/>
              </a:ext>
            </a:extLst>
          </p:cNvPr>
          <p:cNvSpPr>
            <a:spLocks noChangeArrowheads="1"/>
          </p:cNvSpPr>
          <p:nvPr/>
        </p:nvSpPr>
        <p:spPr bwMode="auto">
          <a:xfrm>
            <a:off x="3054350" y="5471079"/>
            <a:ext cx="2484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0.5</a:t>
            </a:r>
            <a:endParaRPr kumimoji="0" lang="en-US" altLang="en-US" sz="180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5" name="Rectangle 50">
            <a:extLst>
              <a:ext uri="{FF2B5EF4-FFF2-40B4-BE49-F238E27FC236}">
                <a16:creationId xmlns:a16="http://schemas.microsoft.com/office/drawing/2014/main" id="{DF8BD8F3-E6EA-4C4F-A178-89D5EA401A91}"/>
              </a:ext>
            </a:extLst>
          </p:cNvPr>
          <p:cNvSpPr>
            <a:spLocks noChangeArrowheads="1"/>
          </p:cNvSpPr>
          <p:nvPr/>
        </p:nvSpPr>
        <p:spPr bwMode="auto">
          <a:xfrm>
            <a:off x="3036888" y="3556554"/>
            <a:ext cx="2484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1.5</a:t>
            </a:r>
            <a:endParaRPr kumimoji="0" lang="en-US" altLang="en-US" sz="180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6" name="Rectangle 52">
            <a:extLst>
              <a:ext uri="{FF2B5EF4-FFF2-40B4-BE49-F238E27FC236}">
                <a16:creationId xmlns:a16="http://schemas.microsoft.com/office/drawing/2014/main" id="{8F456583-8BBF-FE4C-90D3-2A7835080D51}"/>
              </a:ext>
            </a:extLst>
          </p:cNvPr>
          <p:cNvSpPr>
            <a:spLocks noChangeArrowheads="1"/>
          </p:cNvSpPr>
          <p:nvPr/>
        </p:nvSpPr>
        <p:spPr bwMode="auto">
          <a:xfrm>
            <a:off x="3025775" y="2583417"/>
            <a:ext cx="2484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2.0</a:t>
            </a:r>
            <a:endParaRPr kumimoji="0" lang="en-US" altLang="en-US" sz="180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7" name="Rectangle 54">
            <a:extLst>
              <a:ext uri="{FF2B5EF4-FFF2-40B4-BE49-F238E27FC236}">
                <a16:creationId xmlns:a16="http://schemas.microsoft.com/office/drawing/2014/main" id="{640B2DA7-89CD-C748-AC67-45277136059F}"/>
              </a:ext>
            </a:extLst>
          </p:cNvPr>
          <p:cNvSpPr>
            <a:spLocks noChangeArrowheads="1"/>
          </p:cNvSpPr>
          <p:nvPr/>
        </p:nvSpPr>
        <p:spPr bwMode="auto">
          <a:xfrm>
            <a:off x="3016250" y="1635679"/>
            <a:ext cx="2484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2.5</a:t>
            </a:r>
            <a:endParaRPr kumimoji="0" lang="en-US" altLang="en-US" sz="180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8" name="Rectangle 48">
            <a:extLst>
              <a:ext uri="{FF2B5EF4-FFF2-40B4-BE49-F238E27FC236}">
                <a16:creationId xmlns:a16="http://schemas.microsoft.com/office/drawing/2014/main" id="{2ED5F2F3-7978-B641-8A46-E2CFC159022F}"/>
              </a:ext>
            </a:extLst>
          </p:cNvPr>
          <p:cNvSpPr>
            <a:spLocks noChangeArrowheads="1"/>
          </p:cNvSpPr>
          <p:nvPr/>
        </p:nvSpPr>
        <p:spPr bwMode="auto">
          <a:xfrm>
            <a:off x="3043238" y="4493179"/>
            <a:ext cx="2484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1.0</a:t>
            </a:r>
            <a:endParaRPr kumimoji="0" lang="en-US" altLang="en-US" sz="180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0" name="TextBox 49">
            <a:extLst>
              <a:ext uri="{FF2B5EF4-FFF2-40B4-BE49-F238E27FC236}">
                <a16:creationId xmlns:a16="http://schemas.microsoft.com/office/drawing/2014/main" id="{D39B5709-F9A3-D94D-90D4-F26193AAC695}"/>
              </a:ext>
            </a:extLst>
          </p:cNvPr>
          <p:cNvSpPr txBox="1"/>
          <p:nvPr/>
        </p:nvSpPr>
        <p:spPr>
          <a:xfrm rot="16200000">
            <a:off x="563993" y="3472769"/>
            <a:ext cx="4214694" cy="338554"/>
          </a:xfrm>
          <a:prstGeom prst="rect">
            <a:avLst/>
          </a:prstGeom>
          <a:noFill/>
        </p:spPr>
        <p:txBody>
          <a:bodyPr wrap="square" rtlCol="0">
            <a:spAutoFit/>
          </a:bodyPr>
          <a:lstStyle/>
          <a:p>
            <a:pPr lvl="0" algn="ctr" defTabSz="914400">
              <a:defRPr/>
            </a:pPr>
            <a:r>
              <a:rPr lang="en-US" altLang="en-US" sz="1600" b="1" dirty="0">
                <a:solidFill>
                  <a:srgbClr val="000000"/>
                </a:solidFill>
                <a:latin typeface="Arial" panose="020B0604020202020204" pitchFamily="34" charset="0"/>
              </a:rPr>
              <a:t>Median LDL cholesterol (95% CI, mmol/L)</a:t>
            </a:r>
          </a:p>
        </p:txBody>
      </p:sp>
      <p:cxnSp>
        <p:nvCxnSpPr>
          <p:cNvPr id="53" name="Straight Connector 52">
            <a:extLst>
              <a:ext uri="{FF2B5EF4-FFF2-40B4-BE49-F238E27FC236}">
                <a16:creationId xmlns:a16="http://schemas.microsoft.com/office/drawing/2014/main" id="{78CDBD7A-3A2A-7646-99C3-5C5DCB6B8A27}"/>
              </a:ext>
            </a:extLst>
          </p:cNvPr>
          <p:cNvCxnSpPr>
            <a:cxnSpLocks/>
          </p:cNvCxnSpPr>
          <p:nvPr/>
        </p:nvCxnSpPr>
        <p:spPr>
          <a:xfrm flipV="1">
            <a:off x="3444875" y="5693907"/>
            <a:ext cx="2377282"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D606626A-0549-CA4A-8A43-578BDAE5B257}"/>
              </a:ext>
            </a:extLst>
          </p:cNvPr>
          <p:cNvCxnSpPr>
            <a:cxnSpLocks/>
          </p:cNvCxnSpPr>
          <p:nvPr/>
        </p:nvCxnSpPr>
        <p:spPr>
          <a:xfrm rot="5400000" flipV="1">
            <a:off x="3406221" y="4574973"/>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2BA3F2D8-9F71-6447-915E-19DB42CD09FA}"/>
              </a:ext>
            </a:extLst>
          </p:cNvPr>
          <p:cNvCxnSpPr>
            <a:cxnSpLocks/>
          </p:cNvCxnSpPr>
          <p:nvPr/>
        </p:nvCxnSpPr>
        <p:spPr>
          <a:xfrm rot="5400000" flipV="1">
            <a:off x="3406221" y="3609774"/>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420A28C9-A210-E441-AC7A-5DC9BD46BD3C}"/>
              </a:ext>
            </a:extLst>
          </p:cNvPr>
          <p:cNvCxnSpPr>
            <a:cxnSpLocks/>
          </p:cNvCxnSpPr>
          <p:nvPr/>
        </p:nvCxnSpPr>
        <p:spPr>
          <a:xfrm rot="5400000" flipV="1">
            <a:off x="3406223" y="2647750"/>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EAC15362-6A79-DC49-A2AF-436EEA887793}"/>
              </a:ext>
            </a:extLst>
          </p:cNvPr>
          <p:cNvCxnSpPr>
            <a:cxnSpLocks/>
          </p:cNvCxnSpPr>
          <p:nvPr/>
        </p:nvCxnSpPr>
        <p:spPr>
          <a:xfrm rot="5400000" flipV="1">
            <a:off x="3406224" y="1675370"/>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98B70D03-0C45-084B-886F-0E8AC53D0900}"/>
              </a:ext>
            </a:extLst>
          </p:cNvPr>
          <p:cNvCxnSpPr>
            <a:cxnSpLocks/>
          </p:cNvCxnSpPr>
          <p:nvPr/>
        </p:nvCxnSpPr>
        <p:spPr>
          <a:xfrm flipV="1">
            <a:off x="3453845" y="1611613"/>
            <a:ext cx="0" cy="408132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2" name="TextBox 81">
            <a:extLst>
              <a:ext uri="{FF2B5EF4-FFF2-40B4-BE49-F238E27FC236}">
                <a16:creationId xmlns:a16="http://schemas.microsoft.com/office/drawing/2014/main" id="{EF710034-7524-D54E-90DC-D9FD79E6128A}"/>
              </a:ext>
            </a:extLst>
          </p:cNvPr>
          <p:cNvSpPr txBox="1"/>
          <p:nvPr/>
        </p:nvSpPr>
        <p:spPr>
          <a:xfrm>
            <a:off x="3412599" y="5784774"/>
            <a:ext cx="99386"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0</a:t>
            </a:r>
          </a:p>
        </p:txBody>
      </p:sp>
      <p:cxnSp>
        <p:nvCxnSpPr>
          <p:cNvPr id="83" name="Straight Connector 82">
            <a:extLst>
              <a:ext uri="{FF2B5EF4-FFF2-40B4-BE49-F238E27FC236}">
                <a16:creationId xmlns:a16="http://schemas.microsoft.com/office/drawing/2014/main" id="{E6370470-DBFA-A94A-B904-91A498EB7951}"/>
              </a:ext>
            </a:extLst>
          </p:cNvPr>
          <p:cNvCxnSpPr>
            <a:cxnSpLocks/>
          </p:cNvCxnSpPr>
          <p:nvPr/>
        </p:nvCxnSpPr>
        <p:spPr>
          <a:xfrm rot="5400000" flipV="1">
            <a:off x="3406222" y="5540174"/>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3623C3DA-A9CF-1940-A072-9322A6E5352A}"/>
              </a:ext>
            </a:extLst>
          </p:cNvPr>
          <p:cNvCxnSpPr>
            <a:cxnSpLocks/>
          </p:cNvCxnSpPr>
          <p:nvPr/>
        </p:nvCxnSpPr>
        <p:spPr>
          <a:xfrm flipV="1">
            <a:off x="3679273" y="5686225"/>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5" name="TextBox 84">
            <a:extLst>
              <a:ext uri="{FF2B5EF4-FFF2-40B4-BE49-F238E27FC236}">
                <a16:creationId xmlns:a16="http://schemas.microsoft.com/office/drawing/2014/main" id="{DCDB36A0-A456-CD40-994F-1FA722B82F5A}"/>
              </a:ext>
            </a:extLst>
          </p:cNvPr>
          <p:cNvSpPr txBox="1"/>
          <p:nvPr/>
        </p:nvSpPr>
        <p:spPr>
          <a:xfrm>
            <a:off x="3585156" y="5784774"/>
            <a:ext cx="198773"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12</a:t>
            </a:r>
          </a:p>
        </p:txBody>
      </p:sp>
      <p:cxnSp>
        <p:nvCxnSpPr>
          <p:cNvPr id="86" name="Straight Connector 85">
            <a:extLst>
              <a:ext uri="{FF2B5EF4-FFF2-40B4-BE49-F238E27FC236}">
                <a16:creationId xmlns:a16="http://schemas.microsoft.com/office/drawing/2014/main" id="{27234A63-2CE8-5A4F-B66A-2294413F1745}"/>
              </a:ext>
            </a:extLst>
          </p:cNvPr>
          <p:cNvCxnSpPr>
            <a:cxnSpLocks/>
          </p:cNvCxnSpPr>
          <p:nvPr/>
        </p:nvCxnSpPr>
        <p:spPr>
          <a:xfrm flipV="1">
            <a:off x="4117423" y="5686225"/>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7" name="TextBox 86">
            <a:extLst>
              <a:ext uri="{FF2B5EF4-FFF2-40B4-BE49-F238E27FC236}">
                <a16:creationId xmlns:a16="http://schemas.microsoft.com/office/drawing/2014/main" id="{632EC6B5-79FD-9146-931E-6DD240A55CD4}"/>
              </a:ext>
            </a:extLst>
          </p:cNvPr>
          <p:cNvSpPr txBox="1"/>
          <p:nvPr/>
        </p:nvSpPr>
        <p:spPr>
          <a:xfrm>
            <a:off x="4023306" y="5784774"/>
            <a:ext cx="198773"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48</a:t>
            </a:r>
          </a:p>
        </p:txBody>
      </p:sp>
      <p:cxnSp>
        <p:nvCxnSpPr>
          <p:cNvPr id="88" name="Straight Connector 87">
            <a:extLst>
              <a:ext uri="{FF2B5EF4-FFF2-40B4-BE49-F238E27FC236}">
                <a16:creationId xmlns:a16="http://schemas.microsoft.com/office/drawing/2014/main" id="{6145E773-D20A-1049-AA8E-1678208F5160}"/>
              </a:ext>
            </a:extLst>
          </p:cNvPr>
          <p:cNvCxnSpPr>
            <a:cxnSpLocks/>
          </p:cNvCxnSpPr>
          <p:nvPr/>
        </p:nvCxnSpPr>
        <p:spPr>
          <a:xfrm flipV="1">
            <a:off x="5279473" y="5686225"/>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9" name="TextBox 88">
            <a:extLst>
              <a:ext uri="{FF2B5EF4-FFF2-40B4-BE49-F238E27FC236}">
                <a16:creationId xmlns:a16="http://schemas.microsoft.com/office/drawing/2014/main" id="{0776E875-D195-574D-96D4-2D2F6E6CEAE7}"/>
              </a:ext>
            </a:extLst>
          </p:cNvPr>
          <p:cNvSpPr txBox="1"/>
          <p:nvPr/>
        </p:nvSpPr>
        <p:spPr>
          <a:xfrm>
            <a:off x="5135663" y="5784774"/>
            <a:ext cx="298159"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144</a:t>
            </a:r>
          </a:p>
        </p:txBody>
      </p:sp>
      <p:cxnSp>
        <p:nvCxnSpPr>
          <p:cNvPr id="90" name="Straight Connector 89">
            <a:extLst>
              <a:ext uri="{FF2B5EF4-FFF2-40B4-BE49-F238E27FC236}">
                <a16:creationId xmlns:a16="http://schemas.microsoft.com/office/drawing/2014/main" id="{CC93CB18-7937-1A4B-BF2C-CBAB9B717987}"/>
              </a:ext>
            </a:extLst>
          </p:cNvPr>
          <p:cNvCxnSpPr>
            <a:cxnSpLocks/>
          </p:cNvCxnSpPr>
          <p:nvPr/>
        </p:nvCxnSpPr>
        <p:spPr>
          <a:xfrm flipV="1">
            <a:off x="6098623" y="5686225"/>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1" name="TextBox 90">
            <a:extLst>
              <a:ext uri="{FF2B5EF4-FFF2-40B4-BE49-F238E27FC236}">
                <a16:creationId xmlns:a16="http://schemas.microsoft.com/office/drawing/2014/main" id="{665F4D8A-20D8-0B40-A12C-5A5F5E481ACB}"/>
              </a:ext>
            </a:extLst>
          </p:cNvPr>
          <p:cNvSpPr txBox="1"/>
          <p:nvPr/>
        </p:nvSpPr>
        <p:spPr>
          <a:xfrm>
            <a:off x="6004506" y="5784774"/>
            <a:ext cx="198773"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12</a:t>
            </a:r>
          </a:p>
        </p:txBody>
      </p:sp>
      <p:cxnSp>
        <p:nvCxnSpPr>
          <p:cNvPr id="92" name="Straight Connector 91">
            <a:extLst>
              <a:ext uri="{FF2B5EF4-FFF2-40B4-BE49-F238E27FC236}">
                <a16:creationId xmlns:a16="http://schemas.microsoft.com/office/drawing/2014/main" id="{F42C648E-54C0-5343-97A8-FF38723ECCD5}"/>
              </a:ext>
            </a:extLst>
          </p:cNvPr>
          <p:cNvCxnSpPr>
            <a:cxnSpLocks/>
          </p:cNvCxnSpPr>
          <p:nvPr/>
        </p:nvCxnSpPr>
        <p:spPr>
          <a:xfrm flipV="1">
            <a:off x="6536773" y="5686225"/>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3" name="TextBox 92">
            <a:extLst>
              <a:ext uri="{FF2B5EF4-FFF2-40B4-BE49-F238E27FC236}">
                <a16:creationId xmlns:a16="http://schemas.microsoft.com/office/drawing/2014/main" id="{42A864FE-506F-5444-986D-E218EE0C59BE}"/>
              </a:ext>
            </a:extLst>
          </p:cNvPr>
          <p:cNvSpPr txBox="1"/>
          <p:nvPr/>
        </p:nvSpPr>
        <p:spPr>
          <a:xfrm>
            <a:off x="6442656" y="5784774"/>
            <a:ext cx="198773"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48</a:t>
            </a:r>
          </a:p>
        </p:txBody>
      </p:sp>
      <p:sp>
        <p:nvSpPr>
          <p:cNvPr id="94" name="Line 8">
            <a:extLst>
              <a:ext uri="{FF2B5EF4-FFF2-40B4-BE49-F238E27FC236}">
                <a16:creationId xmlns:a16="http://schemas.microsoft.com/office/drawing/2014/main" id="{83C4F6D8-9BB7-214C-ACDB-20383583CD17}"/>
              </a:ext>
            </a:extLst>
          </p:cNvPr>
          <p:cNvSpPr>
            <a:spLocks noChangeShapeType="1"/>
          </p:cNvSpPr>
          <p:nvPr/>
        </p:nvSpPr>
        <p:spPr bwMode="auto">
          <a:xfrm flipV="1">
            <a:off x="5750586" y="5624057"/>
            <a:ext cx="130175" cy="16510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5" name="Line 8">
            <a:extLst>
              <a:ext uri="{FF2B5EF4-FFF2-40B4-BE49-F238E27FC236}">
                <a16:creationId xmlns:a16="http://schemas.microsoft.com/office/drawing/2014/main" id="{80AF1ABA-6367-1E4E-9C9E-CFE8DE4B8954}"/>
              </a:ext>
            </a:extLst>
          </p:cNvPr>
          <p:cNvSpPr>
            <a:spLocks noChangeShapeType="1"/>
          </p:cNvSpPr>
          <p:nvPr/>
        </p:nvSpPr>
        <p:spPr bwMode="auto">
          <a:xfrm flipV="1">
            <a:off x="5896660" y="5624057"/>
            <a:ext cx="130175" cy="16510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96" name="Straight Connector 95">
            <a:extLst>
              <a:ext uri="{FF2B5EF4-FFF2-40B4-BE49-F238E27FC236}">
                <a16:creationId xmlns:a16="http://schemas.microsoft.com/office/drawing/2014/main" id="{38CBAAA7-7D8E-EC47-AECE-4DB2A174B916}"/>
              </a:ext>
            </a:extLst>
          </p:cNvPr>
          <p:cNvCxnSpPr>
            <a:cxnSpLocks/>
          </p:cNvCxnSpPr>
          <p:nvPr/>
        </p:nvCxnSpPr>
        <p:spPr>
          <a:xfrm flipV="1">
            <a:off x="7108273" y="5686225"/>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7" name="TextBox 96">
            <a:extLst>
              <a:ext uri="{FF2B5EF4-FFF2-40B4-BE49-F238E27FC236}">
                <a16:creationId xmlns:a16="http://schemas.microsoft.com/office/drawing/2014/main" id="{F884D93B-9ADC-4B48-B162-9E1D6A1ED962}"/>
              </a:ext>
            </a:extLst>
          </p:cNvPr>
          <p:cNvSpPr txBox="1"/>
          <p:nvPr/>
        </p:nvSpPr>
        <p:spPr>
          <a:xfrm>
            <a:off x="7014156" y="5784774"/>
            <a:ext cx="198773"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96</a:t>
            </a:r>
          </a:p>
        </p:txBody>
      </p:sp>
      <p:cxnSp>
        <p:nvCxnSpPr>
          <p:cNvPr id="98" name="Straight Connector 97">
            <a:extLst>
              <a:ext uri="{FF2B5EF4-FFF2-40B4-BE49-F238E27FC236}">
                <a16:creationId xmlns:a16="http://schemas.microsoft.com/office/drawing/2014/main" id="{F6AA61C8-8D9E-A941-B73F-50C2BEDB637D}"/>
              </a:ext>
            </a:extLst>
          </p:cNvPr>
          <p:cNvCxnSpPr>
            <a:cxnSpLocks/>
          </p:cNvCxnSpPr>
          <p:nvPr/>
        </p:nvCxnSpPr>
        <p:spPr>
          <a:xfrm flipV="1">
            <a:off x="7686123" y="5686225"/>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9" name="TextBox 98">
            <a:extLst>
              <a:ext uri="{FF2B5EF4-FFF2-40B4-BE49-F238E27FC236}">
                <a16:creationId xmlns:a16="http://schemas.microsoft.com/office/drawing/2014/main" id="{82ADD312-7741-6C40-B439-9F558654CB39}"/>
              </a:ext>
            </a:extLst>
          </p:cNvPr>
          <p:cNvSpPr txBox="1"/>
          <p:nvPr/>
        </p:nvSpPr>
        <p:spPr>
          <a:xfrm>
            <a:off x="7542313" y="5784774"/>
            <a:ext cx="298159"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144</a:t>
            </a:r>
          </a:p>
        </p:txBody>
      </p:sp>
      <p:cxnSp>
        <p:nvCxnSpPr>
          <p:cNvPr id="100" name="Straight Connector 99">
            <a:extLst>
              <a:ext uri="{FF2B5EF4-FFF2-40B4-BE49-F238E27FC236}">
                <a16:creationId xmlns:a16="http://schemas.microsoft.com/office/drawing/2014/main" id="{E944B8E8-80A6-644A-9548-03C035DAF24B}"/>
              </a:ext>
            </a:extLst>
          </p:cNvPr>
          <p:cNvCxnSpPr>
            <a:cxnSpLocks/>
          </p:cNvCxnSpPr>
          <p:nvPr/>
        </p:nvCxnSpPr>
        <p:spPr>
          <a:xfrm flipV="1">
            <a:off x="8270323" y="5686225"/>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1" name="TextBox 100">
            <a:extLst>
              <a:ext uri="{FF2B5EF4-FFF2-40B4-BE49-F238E27FC236}">
                <a16:creationId xmlns:a16="http://schemas.microsoft.com/office/drawing/2014/main" id="{8D30BBC5-DD14-3843-99A0-C01D5F222075}"/>
              </a:ext>
            </a:extLst>
          </p:cNvPr>
          <p:cNvSpPr txBox="1"/>
          <p:nvPr/>
        </p:nvSpPr>
        <p:spPr>
          <a:xfrm>
            <a:off x="8126513" y="5784774"/>
            <a:ext cx="298159"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192</a:t>
            </a:r>
          </a:p>
        </p:txBody>
      </p:sp>
      <p:cxnSp>
        <p:nvCxnSpPr>
          <p:cNvPr id="102" name="Straight Connector 101">
            <a:extLst>
              <a:ext uri="{FF2B5EF4-FFF2-40B4-BE49-F238E27FC236}">
                <a16:creationId xmlns:a16="http://schemas.microsoft.com/office/drawing/2014/main" id="{9381DEBD-9790-0C4A-BB98-A4C1A309D842}"/>
              </a:ext>
            </a:extLst>
          </p:cNvPr>
          <p:cNvCxnSpPr>
            <a:cxnSpLocks/>
          </p:cNvCxnSpPr>
          <p:nvPr/>
        </p:nvCxnSpPr>
        <p:spPr>
          <a:xfrm flipV="1">
            <a:off x="8844998" y="5686225"/>
            <a:ext cx="447" cy="9071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3" name="TextBox 102">
            <a:extLst>
              <a:ext uri="{FF2B5EF4-FFF2-40B4-BE49-F238E27FC236}">
                <a16:creationId xmlns:a16="http://schemas.microsoft.com/office/drawing/2014/main" id="{FC1ED6F0-D4EF-114A-B008-B2DA3371865D}"/>
              </a:ext>
            </a:extLst>
          </p:cNvPr>
          <p:cNvSpPr txBox="1"/>
          <p:nvPr/>
        </p:nvSpPr>
        <p:spPr>
          <a:xfrm>
            <a:off x="8701188" y="5784774"/>
            <a:ext cx="298159" cy="215444"/>
          </a:xfrm>
          <a:prstGeom prst="rect">
            <a:avLst/>
          </a:prstGeom>
          <a:noFill/>
        </p:spPr>
        <p:txBody>
          <a:bodyPr wrap="none" lIns="0" tIns="0" rIns="0" bIns="0" rtlCol="0">
            <a:spAutoFit/>
          </a:bodyPr>
          <a:lstStyle/>
          <a:p>
            <a:pPr algn="ctr" defTabSz="914400"/>
            <a:r>
              <a:rPr lang="en-US" sz="1400" dirty="0">
                <a:solidFill>
                  <a:srgbClr val="000000"/>
                </a:solidFill>
                <a:latin typeface="Arial" panose="020B0604020202020204" pitchFamily="34" charset="0"/>
                <a:cs typeface="Arial" panose="020B0604020202020204" pitchFamily="34" charset="0"/>
              </a:rPr>
              <a:t>240</a:t>
            </a:r>
          </a:p>
        </p:txBody>
      </p:sp>
      <p:cxnSp>
        <p:nvCxnSpPr>
          <p:cNvPr id="104" name="Straight Connector 103">
            <a:extLst>
              <a:ext uri="{FF2B5EF4-FFF2-40B4-BE49-F238E27FC236}">
                <a16:creationId xmlns:a16="http://schemas.microsoft.com/office/drawing/2014/main" id="{6903FC78-DBBC-4F49-BCA5-8B97D672F5F7}"/>
              </a:ext>
            </a:extLst>
          </p:cNvPr>
          <p:cNvCxnSpPr>
            <a:cxnSpLocks/>
          </p:cNvCxnSpPr>
          <p:nvPr/>
        </p:nvCxnSpPr>
        <p:spPr>
          <a:xfrm>
            <a:off x="5991522" y="5693907"/>
            <a:ext cx="3203753"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E318EAB6-D238-3D4A-830A-5E984522E57B}"/>
              </a:ext>
            </a:extLst>
          </p:cNvPr>
          <p:cNvCxnSpPr>
            <a:cxnSpLocks/>
          </p:cNvCxnSpPr>
          <p:nvPr/>
        </p:nvCxnSpPr>
        <p:spPr>
          <a:xfrm>
            <a:off x="5779550" y="1851268"/>
            <a:ext cx="3244809" cy="0"/>
          </a:xfrm>
          <a:prstGeom prst="line">
            <a:avLst/>
          </a:prstGeom>
          <a:ln w="19050">
            <a:solidFill>
              <a:schemeClr val="tx1"/>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A38E91EA-FD65-C743-A3FA-F9667260FB51}"/>
              </a:ext>
            </a:extLst>
          </p:cNvPr>
          <p:cNvCxnSpPr>
            <a:cxnSpLocks/>
          </p:cNvCxnSpPr>
          <p:nvPr/>
        </p:nvCxnSpPr>
        <p:spPr>
          <a:xfrm>
            <a:off x="3480731" y="1851268"/>
            <a:ext cx="2048398" cy="0"/>
          </a:xfrm>
          <a:prstGeom prst="line">
            <a:avLst/>
          </a:prstGeom>
          <a:ln w="19050">
            <a:solidFill>
              <a:schemeClr val="tx1"/>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111" name="Group 110">
            <a:extLst>
              <a:ext uri="{FF2B5EF4-FFF2-40B4-BE49-F238E27FC236}">
                <a16:creationId xmlns:a16="http://schemas.microsoft.com/office/drawing/2014/main" id="{48C297AF-FEB1-024A-839D-FC1AD8A9A5C2}"/>
              </a:ext>
            </a:extLst>
          </p:cNvPr>
          <p:cNvGrpSpPr/>
          <p:nvPr/>
        </p:nvGrpSpPr>
        <p:grpSpPr>
          <a:xfrm>
            <a:off x="4367008" y="5101519"/>
            <a:ext cx="90714" cy="102049"/>
            <a:chOff x="4446406" y="4491919"/>
            <a:chExt cx="90714" cy="102049"/>
          </a:xfrm>
        </p:grpSpPr>
        <p:cxnSp>
          <p:nvCxnSpPr>
            <p:cNvPr id="112" name="Straight Connector 111">
              <a:extLst>
                <a:ext uri="{FF2B5EF4-FFF2-40B4-BE49-F238E27FC236}">
                  <a16:creationId xmlns:a16="http://schemas.microsoft.com/office/drawing/2014/main" id="{BCD028AA-4FBA-4D46-8F9F-219C547EB86B}"/>
                </a:ext>
              </a:extLst>
            </p:cNvPr>
            <p:cNvCxnSpPr>
              <a:cxnSpLocks/>
            </p:cNvCxnSpPr>
            <p:nvPr/>
          </p:nvCxnSpPr>
          <p:spPr>
            <a:xfrm rot="5400000" flipV="1">
              <a:off x="4491538" y="4446787"/>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85FB2C04-3EA2-A54C-9952-AD53BB57A29B}"/>
                </a:ext>
              </a:extLst>
            </p:cNvPr>
            <p:cNvCxnSpPr>
              <a:cxnSpLocks/>
            </p:cNvCxnSpPr>
            <p:nvPr/>
          </p:nvCxnSpPr>
          <p:spPr>
            <a:xfrm rot="5400000" flipV="1">
              <a:off x="4491540" y="4548389"/>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499FA9D9-F261-914E-8D10-039DB1F88412}"/>
                </a:ext>
              </a:extLst>
            </p:cNvPr>
            <p:cNvCxnSpPr>
              <a:cxnSpLocks/>
            </p:cNvCxnSpPr>
            <p:nvPr/>
          </p:nvCxnSpPr>
          <p:spPr>
            <a:xfrm flipV="1">
              <a:off x="4491540" y="4494414"/>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115" name="Oval 114">
            <a:extLst>
              <a:ext uri="{FF2B5EF4-FFF2-40B4-BE49-F238E27FC236}">
                <a16:creationId xmlns:a16="http://schemas.microsoft.com/office/drawing/2014/main" id="{28591742-61E4-514C-9FFA-9DAAF5D6DE5D}"/>
              </a:ext>
            </a:extLst>
          </p:cNvPr>
          <p:cNvSpPr/>
          <p:nvPr/>
        </p:nvSpPr>
        <p:spPr>
          <a:xfrm>
            <a:off x="4371764" y="5110500"/>
            <a:ext cx="81202" cy="81256"/>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cxnSp>
        <p:nvCxnSpPr>
          <p:cNvPr id="117" name="Straight Connector 116">
            <a:extLst>
              <a:ext uri="{FF2B5EF4-FFF2-40B4-BE49-F238E27FC236}">
                <a16:creationId xmlns:a16="http://schemas.microsoft.com/office/drawing/2014/main" id="{B5E6ADD3-2F34-5244-8ABE-E395ACFA2210}"/>
              </a:ext>
            </a:extLst>
          </p:cNvPr>
          <p:cNvCxnSpPr>
            <a:cxnSpLocks/>
          </p:cNvCxnSpPr>
          <p:nvPr/>
        </p:nvCxnSpPr>
        <p:spPr>
          <a:xfrm rot="5400000" flipV="1">
            <a:off x="4697890" y="5059562"/>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20" name="Oval 119">
            <a:extLst>
              <a:ext uri="{FF2B5EF4-FFF2-40B4-BE49-F238E27FC236}">
                <a16:creationId xmlns:a16="http://schemas.microsoft.com/office/drawing/2014/main" id="{9EE00378-27DE-3A45-9027-72976E1CB905}"/>
              </a:ext>
            </a:extLst>
          </p:cNvPr>
          <p:cNvSpPr/>
          <p:nvPr/>
        </p:nvSpPr>
        <p:spPr>
          <a:xfrm>
            <a:off x="4657514" y="5110500"/>
            <a:ext cx="81202" cy="81256"/>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121" name="Group 120">
            <a:extLst>
              <a:ext uri="{FF2B5EF4-FFF2-40B4-BE49-F238E27FC236}">
                <a16:creationId xmlns:a16="http://schemas.microsoft.com/office/drawing/2014/main" id="{5E803ABB-4D49-8940-B60A-11AC634FB017}"/>
              </a:ext>
            </a:extLst>
          </p:cNvPr>
          <p:cNvGrpSpPr/>
          <p:nvPr/>
        </p:nvGrpSpPr>
        <p:grpSpPr>
          <a:xfrm>
            <a:off x="4078083" y="5101519"/>
            <a:ext cx="90714" cy="102049"/>
            <a:chOff x="4446406" y="4491919"/>
            <a:chExt cx="90714" cy="102049"/>
          </a:xfrm>
        </p:grpSpPr>
        <p:cxnSp>
          <p:nvCxnSpPr>
            <p:cNvPr id="122" name="Straight Connector 121">
              <a:extLst>
                <a:ext uri="{FF2B5EF4-FFF2-40B4-BE49-F238E27FC236}">
                  <a16:creationId xmlns:a16="http://schemas.microsoft.com/office/drawing/2014/main" id="{F933A84D-C91B-9E48-B9FC-F2A43CA9ACD8}"/>
                </a:ext>
              </a:extLst>
            </p:cNvPr>
            <p:cNvCxnSpPr>
              <a:cxnSpLocks/>
            </p:cNvCxnSpPr>
            <p:nvPr/>
          </p:nvCxnSpPr>
          <p:spPr>
            <a:xfrm rot="5400000" flipV="1">
              <a:off x="4491538" y="4446787"/>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a:extLst>
                <a:ext uri="{FF2B5EF4-FFF2-40B4-BE49-F238E27FC236}">
                  <a16:creationId xmlns:a16="http://schemas.microsoft.com/office/drawing/2014/main" id="{DCFE1580-564E-1E42-AB6E-AC9CEB8721C7}"/>
                </a:ext>
              </a:extLst>
            </p:cNvPr>
            <p:cNvCxnSpPr>
              <a:cxnSpLocks/>
            </p:cNvCxnSpPr>
            <p:nvPr/>
          </p:nvCxnSpPr>
          <p:spPr>
            <a:xfrm rot="5400000" flipV="1">
              <a:off x="4491540" y="4548389"/>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a:extLst>
                <a:ext uri="{FF2B5EF4-FFF2-40B4-BE49-F238E27FC236}">
                  <a16:creationId xmlns:a16="http://schemas.microsoft.com/office/drawing/2014/main" id="{4B2D2209-6EA2-0549-8C00-1C817D9930AF}"/>
                </a:ext>
              </a:extLst>
            </p:cNvPr>
            <p:cNvCxnSpPr>
              <a:cxnSpLocks/>
            </p:cNvCxnSpPr>
            <p:nvPr/>
          </p:nvCxnSpPr>
          <p:spPr>
            <a:xfrm flipV="1">
              <a:off x="4491540" y="4494414"/>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125" name="Oval 124">
            <a:extLst>
              <a:ext uri="{FF2B5EF4-FFF2-40B4-BE49-F238E27FC236}">
                <a16:creationId xmlns:a16="http://schemas.microsoft.com/office/drawing/2014/main" id="{13348217-086F-2641-9FE9-235D13ECC51F}"/>
              </a:ext>
            </a:extLst>
          </p:cNvPr>
          <p:cNvSpPr/>
          <p:nvPr/>
        </p:nvSpPr>
        <p:spPr>
          <a:xfrm>
            <a:off x="4082839" y="5110500"/>
            <a:ext cx="81202" cy="81256"/>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126" name="Group 125">
            <a:extLst>
              <a:ext uri="{FF2B5EF4-FFF2-40B4-BE49-F238E27FC236}">
                <a16:creationId xmlns:a16="http://schemas.microsoft.com/office/drawing/2014/main" id="{260AEA00-A8AF-E047-8BBA-1D306053C61D}"/>
              </a:ext>
            </a:extLst>
          </p:cNvPr>
          <p:cNvGrpSpPr/>
          <p:nvPr/>
        </p:nvGrpSpPr>
        <p:grpSpPr>
          <a:xfrm>
            <a:off x="4944858" y="5057069"/>
            <a:ext cx="90714" cy="102049"/>
            <a:chOff x="4446406" y="4491919"/>
            <a:chExt cx="90714" cy="102049"/>
          </a:xfrm>
        </p:grpSpPr>
        <p:cxnSp>
          <p:nvCxnSpPr>
            <p:cNvPr id="127" name="Straight Connector 126">
              <a:extLst>
                <a:ext uri="{FF2B5EF4-FFF2-40B4-BE49-F238E27FC236}">
                  <a16:creationId xmlns:a16="http://schemas.microsoft.com/office/drawing/2014/main" id="{294EC2CD-14F9-674B-8918-A64B8B65D2DE}"/>
                </a:ext>
              </a:extLst>
            </p:cNvPr>
            <p:cNvCxnSpPr>
              <a:cxnSpLocks/>
            </p:cNvCxnSpPr>
            <p:nvPr/>
          </p:nvCxnSpPr>
          <p:spPr>
            <a:xfrm rot="5400000" flipV="1">
              <a:off x="4491538" y="4446787"/>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a:extLst>
                <a:ext uri="{FF2B5EF4-FFF2-40B4-BE49-F238E27FC236}">
                  <a16:creationId xmlns:a16="http://schemas.microsoft.com/office/drawing/2014/main" id="{92F9F9CB-664C-E245-838B-7A4A24244B82}"/>
                </a:ext>
              </a:extLst>
            </p:cNvPr>
            <p:cNvCxnSpPr>
              <a:cxnSpLocks/>
            </p:cNvCxnSpPr>
            <p:nvPr/>
          </p:nvCxnSpPr>
          <p:spPr>
            <a:xfrm rot="5400000" flipV="1">
              <a:off x="4491540" y="4548389"/>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a:extLst>
                <a:ext uri="{FF2B5EF4-FFF2-40B4-BE49-F238E27FC236}">
                  <a16:creationId xmlns:a16="http://schemas.microsoft.com/office/drawing/2014/main" id="{E7860300-0D3E-B140-B0B9-29BDC8D3DD57}"/>
                </a:ext>
              </a:extLst>
            </p:cNvPr>
            <p:cNvCxnSpPr>
              <a:cxnSpLocks/>
            </p:cNvCxnSpPr>
            <p:nvPr/>
          </p:nvCxnSpPr>
          <p:spPr>
            <a:xfrm flipV="1">
              <a:off x="4491540" y="4494414"/>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130" name="Oval 129">
            <a:extLst>
              <a:ext uri="{FF2B5EF4-FFF2-40B4-BE49-F238E27FC236}">
                <a16:creationId xmlns:a16="http://schemas.microsoft.com/office/drawing/2014/main" id="{BDCA243E-1EA6-BB4C-9F08-32B611840F59}"/>
              </a:ext>
            </a:extLst>
          </p:cNvPr>
          <p:cNvSpPr/>
          <p:nvPr/>
        </p:nvSpPr>
        <p:spPr>
          <a:xfrm>
            <a:off x="4949614" y="5066050"/>
            <a:ext cx="81202" cy="81256"/>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131" name="Group 130">
            <a:extLst>
              <a:ext uri="{FF2B5EF4-FFF2-40B4-BE49-F238E27FC236}">
                <a16:creationId xmlns:a16="http://schemas.microsoft.com/office/drawing/2014/main" id="{880A2033-E55A-444C-A26A-251393019433}"/>
              </a:ext>
            </a:extLst>
          </p:cNvPr>
          <p:cNvGrpSpPr/>
          <p:nvPr/>
        </p:nvGrpSpPr>
        <p:grpSpPr>
          <a:xfrm>
            <a:off x="5233783" y="5053894"/>
            <a:ext cx="90714" cy="102049"/>
            <a:chOff x="4446406" y="4491919"/>
            <a:chExt cx="90714" cy="102049"/>
          </a:xfrm>
        </p:grpSpPr>
        <p:cxnSp>
          <p:nvCxnSpPr>
            <p:cNvPr id="132" name="Straight Connector 131">
              <a:extLst>
                <a:ext uri="{FF2B5EF4-FFF2-40B4-BE49-F238E27FC236}">
                  <a16:creationId xmlns:a16="http://schemas.microsoft.com/office/drawing/2014/main" id="{E3B0F32D-E59C-E742-A1A6-ECF8B9FA062A}"/>
                </a:ext>
              </a:extLst>
            </p:cNvPr>
            <p:cNvCxnSpPr>
              <a:cxnSpLocks/>
            </p:cNvCxnSpPr>
            <p:nvPr/>
          </p:nvCxnSpPr>
          <p:spPr>
            <a:xfrm rot="5400000" flipV="1">
              <a:off x="4491538" y="4446787"/>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a:extLst>
                <a:ext uri="{FF2B5EF4-FFF2-40B4-BE49-F238E27FC236}">
                  <a16:creationId xmlns:a16="http://schemas.microsoft.com/office/drawing/2014/main" id="{84BCBF1D-79DF-2247-869E-B4D0B96C4772}"/>
                </a:ext>
              </a:extLst>
            </p:cNvPr>
            <p:cNvCxnSpPr>
              <a:cxnSpLocks/>
            </p:cNvCxnSpPr>
            <p:nvPr/>
          </p:nvCxnSpPr>
          <p:spPr>
            <a:xfrm rot="5400000" flipV="1">
              <a:off x="4491540" y="4548389"/>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a:extLst>
                <a:ext uri="{FF2B5EF4-FFF2-40B4-BE49-F238E27FC236}">
                  <a16:creationId xmlns:a16="http://schemas.microsoft.com/office/drawing/2014/main" id="{E460CB14-0A4E-2A4A-B6A5-01365A9AA6A0}"/>
                </a:ext>
              </a:extLst>
            </p:cNvPr>
            <p:cNvCxnSpPr>
              <a:cxnSpLocks/>
            </p:cNvCxnSpPr>
            <p:nvPr/>
          </p:nvCxnSpPr>
          <p:spPr>
            <a:xfrm flipV="1">
              <a:off x="4491540" y="4494414"/>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135" name="Oval 134">
            <a:extLst>
              <a:ext uri="{FF2B5EF4-FFF2-40B4-BE49-F238E27FC236}">
                <a16:creationId xmlns:a16="http://schemas.microsoft.com/office/drawing/2014/main" id="{13C9058E-1B39-3C47-A518-C566627104FC}"/>
              </a:ext>
            </a:extLst>
          </p:cNvPr>
          <p:cNvSpPr/>
          <p:nvPr/>
        </p:nvSpPr>
        <p:spPr>
          <a:xfrm>
            <a:off x="5238539" y="5062875"/>
            <a:ext cx="81202" cy="81256"/>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136" name="Group 135">
            <a:extLst>
              <a:ext uri="{FF2B5EF4-FFF2-40B4-BE49-F238E27FC236}">
                <a16:creationId xmlns:a16="http://schemas.microsoft.com/office/drawing/2014/main" id="{950683D6-E8DF-0445-B883-B5D99900FCEB}"/>
              </a:ext>
            </a:extLst>
          </p:cNvPr>
          <p:cNvGrpSpPr/>
          <p:nvPr/>
        </p:nvGrpSpPr>
        <p:grpSpPr>
          <a:xfrm>
            <a:off x="5525883" y="4958641"/>
            <a:ext cx="90714" cy="292804"/>
            <a:chOff x="4446406" y="4491919"/>
            <a:chExt cx="90714" cy="103167"/>
          </a:xfrm>
        </p:grpSpPr>
        <p:cxnSp>
          <p:nvCxnSpPr>
            <p:cNvPr id="137" name="Straight Connector 136">
              <a:extLst>
                <a:ext uri="{FF2B5EF4-FFF2-40B4-BE49-F238E27FC236}">
                  <a16:creationId xmlns:a16="http://schemas.microsoft.com/office/drawing/2014/main" id="{0A0F1D5C-936B-8944-ACDD-137BB3289CCF}"/>
                </a:ext>
              </a:extLst>
            </p:cNvPr>
            <p:cNvCxnSpPr>
              <a:cxnSpLocks/>
            </p:cNvCxnSpPr>
            <p:nvPr/>
          </p:nvCxnSpPr>
          <p:spPr>
            <a:xfrm rot="5400000" flipV="1">
              <a:off x="4491538" y="4446787"/>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a:extLst>
                <a:ext uri="{FF2B5EF4-FFF2-40B4-BE49-F238E27FC236}">
                  <a16:creationId xmlns:a16="http://schemas.microsoft.com/office/drawing/2014/main" id="{65830ECE-7932-D544-B26D-80D8F9E445C5}"/>
                </a:ext>
              </a:extLst>
            </p:cNvPr>
            <p:cNvCxnSpPr>
              <a:cxnSpLocks/>
            </p:cNvCxnSpPr>
            <p:nvPr/>
          </p:nvCxnSpPr>
          <p:spPr>
            <a:xfrm rot="5400000" flipV="1">
              <a:off x="4491540" y="4548389"/>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9" name="Straight Connector 138">
              <a:extLst>
                <a:ext uri="{FF2B5EF4-FFF2-40B4-BE49-F238E27FC236}">
                  <a16:creationId xmlns:a16="http://schemas.microsoft.com/office/drawing/2014/main" id="{D005F59E-8F9B-A04A-B710-776628AD80EE}"/>
                </a:ext>
              </a:extLst>
            </p:cNvPr>
            <p:cNvCxnSpPr>
              <a:cxnSpLocks/>
            </p:cNvCxnSpPr>
            <p:nvPr/>
          </p:nvCxnSpPr>
          <p:spPr>
            <a:xfrm flipV="1">
              <a:off x="4491987" y="4494414"/>
              <a:ext cx="0" cy="10067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140" name="Oval 139">
            <a:extLst>
              <a:ext uri="{FF2B5EF4-FFF2-40B4-BE49-F238E27FC236}">
                <a16:creationId xmlns:a16="http://schemas.microsoft.com/office/drawing/2014/main" id="{2E3EC23C-552B-5841-B72D-A4359EAE3EF9}"/>
              </a:ext>
            </a:extLst>
          </p:cNvPr>
          <p:cNvSpPr/>
          <p:nvPr/>
        </p:nvSpPr>
        <p:spPr>
          <a:xfrm>
            <a:off x="5530639" y="5059700"/>
            <a:ext cx="81202" cy="81256"/>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141" name="Group 140">
            <a:extLst>
              <a:ext uri="{FF2B5EF4-FFF2-40B4-BE49-F238E27FC236}">
                <a16:creationId xmlns:a16="http://schemas.microsoft.com/office/drawing/2014/main" id="{BE3615BF-ACB6-B242-B8C2-B1F4CE64C626}"/>
              </a:ext>
            </a:extLst>
          </p:cNvPr>
          <p:cNvGrpSpPr/>
          <p:nvPr/>
        </p:nvGrpSpPr>
        <p:grpSpPr>
          <a:xfrm>
            <a:off x="3785985" y="5113726"/>
            <a:ext cx="90712" cy="90143"/>
            <a:chOff x="4446408" y="4563325"/>
            <a:chExt cx="90712" cy="31761"/>
          </a:xfrm>
        </p:grpSpPr>
        <p:cxnSp>
          <p:nvCxnSpPr>
            <p:cNvPr id="143" name="Straight Connector 142">
              <a:extLst>
                <a:ext uri="{FF2B5EF4-FFF2-40B4-BE49-F238E27FC236}">
                  <a16:creationId xmlns:a16="http://schemas.microsoft.com/office/drawing/2014/main" id="{719FD265-6692-C744-9BAB-6A70F6779A11}"/>
                </a:ext>
              </a:extLst>
            </p:cNvPr>
            <p:cNvCxnSpPr>
              <a:cxnSpLocks/>
            </p:cNvCxnSpPr>
            <p:nvPr/>
          </p:nvCxnSpPr>
          <p:spPr>
            <a:xfrm rot="5400000" flipV="1">
              <a:off x="4491540" y="4548389"/>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a:extLst>
                <a:ext uri="{FF2B5EF4-FFF2-40B4-BE49-F238E27FC236}">
                  <a16:creationId xmlns:a16="http://schemas.microsoft.com/office/drawing/2014/main" id="{24121704-891C-4C4E-B86D-0161EB2DEB89}"/>
                </a:ext>
              </a:extLst>
            </p:cNvPr>
            <p:cNvCxnSpPr>
              <a:cxnSpLocks/>
              <a:endCxn id="145" idx="0"/>
            </p:cNvCxnSpPr>
            <p:nvPr/>
          </p:nvCxnSpPr>
          <p:spPr>
            <a:xfrm flipH="1" flipV="1">
              <a:off x="4491763" y="4563325"/>
              <a:ext cx="224" cy="31761"/>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145" name="Oval 144">
            <a:extLst>
              <a:ext uri="{FF2B5EF4-FFF2-40B4-BE49-F238E27FC236}">
                <a16:creationId xmlns:a16="http://schemas.microsoft.com/office/drawing/2014/main" id="{5E2DF607-3ABC-4A48-97EE-C48B404696F5}"/>
              </a:ext>
            </a:extLst>
          </p:cNvPr>
          <p:cNvSpPr/>
          <p:nvPr/>
        </p:nvSpPr>
        <p:spPr>
          <a:xfrm>
            <a:off x="3790739" y="5113675"/>
            <a:ext cx="81202" cy="81256"/>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146" name="Group 145">
            <a:extLst>
              <a:ext uri="{FF2B5EF4-FFF2-40B4-BE49-F238E27FC236}">
                <a16:creationId xmlns:a16="http://schemas.microsoft.com/office/drawing/2014/main" id="{2FA7F880-5274-7348-8274-DE9156D9C95B}"/>
              </a:ext>
            </a:extLst>
          </p:cNvPr>
          <p:cNvGrpSpPr/>
          <p:nvPr/>
        </p:nvGrpSpPr>
        <p:grpSpPr>
          <a:xfrm>
            <a:off x="3639933" y="5152319"/>
            <a:ext cx="90712" cy="67381"/>
            <a:chOff x="4446406" y="4491919"/>
            <a:chExt cx="90712" cy="67381"/>
          </a:xfrm>
        </p:grpSpPr>
        <p:cxnSp>
          <p:nvCxnSpPr>
            <p:cNvPr id="147" name="Straight Connector 146">
              <a:extLst>
                <a:ext uri="{FF2B5EF4-FFF2-40B4-BE49-F238E27FC236}">
                  <a16:creationId xmlns:a16="http://schemas.microsoft.com/office/drawing/2014/main" id="{9A82F0F0-49AD-0440-9F85-4E783C78A84E}"/>
                </a:ext>
              </a:extLst>
            </p:cNvPr>
            <p:cNvCxnSpPr>
              <a:cxnSpLocks/>
            </p:cNvCxnSpPr>
            <p:nvPr/>
          </p:nvCxnSpPr>
          <p:spPr>
            <a:xfrm rot="5400000" flipV="1">
              <a:off x="4491538" y="4446787"/>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a:extLst>
                <a:ext uri="{FF2B5EF4-FFF2-40B4-BE49-F238E27FC236}">
                  <a16:creationId xmlns:a16="http://schemas.microsoft.com/office/drawing/2014/main" id="{74FAE6C5-CD19-FA45-8357-60D7E84FAA8F}"/>
                </a:ext>
              </a:extLst>
            </p:cNvPr>
            <p:cNvCxnSpPr>
              <a:cxnSpLocks/>
            </p:cNvCxnSpPr>
            <p:nvPr/>
          </p:nvCxnSpPr>
          <p:spPr>
            <a:xfrm flipV="1">
              <a:off x="4491987" y="4494414"/>
              <a:ext cx="0" cy="64886"/>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150" name="Oval 149">
            <a:extLst>
              <a:ext uri="{FF2B5EF4-FFF2-40B4-BE49-F238E27FC236}">
                <a16:creationId xmlns:a16="http://schemas.microsoft.com/office/drawing/2014/main" id="{F3EAAC87-C8DE-DC45-BDA3-6F557702D4FD}"/>
              </a:ext>
            </a:extLst>
          </p:cNvPr>
          <p:cNvSpPr/>
          <p:nvPr/>
        </p:nvSpPr>
        <p:spPr>
          <a:xfrm>
            <a:off x="3644689" y="5164475"/>
            <a:ext cx="81202" cy="81256"/>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161" name="Group 160">
            <a:extLst>
              <a:ext uri="{FF2B5EF4-FFF2-40B4-BE49-F238E27FC236}">
                <a16:creationId xmlns:a16="http://schemas.microsoft.com/office/drawing/2014/main" id="{F61530F9-9BAF-F245-9D51-D2A4967A7CE2}"/>
              </a:ext>
            </a:extLst>
          </p:cNvPr>
          <p:cNvGrpSpPr/>
          <p:nvPr/>
        </p:nvGrpSpPr>
        <p:grpSpPr>
          <a:xfrm>
            <a:off x="3544683" y="5006269"/>
            <a:ext cx="90713" cy="67381"/>
            <a:chOff x="4446406" y="4491919"/>
            <a:chExt cx="90713" cy="67381"/>
          </a:xfrm>
        </p:grpSpPr>
        <p:cxnSp>
          <p:nvCxnSpPr>
            <p:cNvPr id="162" name="Straight Connector 161">
              <a:extLst>
                <a:ext uri="{FF2B5EF4-FFF2-40B4-BE49-F238E27FC236}">
                  <a16:creationId xmlns:a16="http://schemas.microsoft.com/office/drawing/2014/main" id="{80D70BAE-24F4-6747-A20D-999E7965BB2E}"/>
                </a:ext>
              </a:extLst>
            </p:cNvPr>
            <p:cNvCxnSpPr>
              <a:cxnSpLocks/>
            </p:cNvCxnSpPr>
            <p:nvPr/>
          </p:nvCxnSpPr>
          <p:spPr>
            <a:xfrm rot="5400000" flipV="1">
              <a:off x="4491538" y="4446787"/>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3" name="Straight Connector 162">
              <a:extLst>
                <a:ext uri="{FF2B5EF4-FFF2-40B4-BE49-F238E27FC236}">
                  <a16:creationId xmlns:a16="http://schemas.microsoft.com/office/drawing/2014/main" id="{C9B5BC5F-45EB-8E40-9178-E30FBF731BD1}"/>
                </a:ext>
              </a:extLst>
            </p:cNvPr>
            <p:cNvCxnSpPr>
              <a:cxnSpLocks/>
            </p:cNvCxnSpPr>
            <p:nvPr/>
          </p:nvCxnSpPr>
          <p:spPr>
            <a:xfrm flipV="1">
              <a:off x="4491987" y="4494414"/>
              <a:ext cx="0" cy="64886"/>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5" name="Straight Connector 164">
              <a:extLst>
                <a:ext uri="{FF2B5EF4-FFF2-40B4-BE49-F238E27FC236}">
                  <a16:creationId xmlns:a16="http://schemas.microsoft.com/office/drawing/2014/main" id="{5ABDCC57-6040-E646-895E-CA754061C0B8}"/>
                </a:ext>
              </a:extLst>
            </p:cNvPr>
            <p:cNvCxnSpPr>
              <a:cxnSpLocks/>
            </p:cNvCxnSpPr>
            <p:nvPr/>
          </p:nvCxnSpPr>
          <p:spPr>
            <a:xfrm rot="5400000" flipV="1">
              <a:off x="4491539" y="4497588"/>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164" name="Oval 163">
            <a:extLst>
              <a:ext uri="{FF2B5EF4-FFF2-40B4-BE49-F238E27FC236}">
                <a16:creationId xmlns:a16="http://schemas.microsoft.com/office/drawing/2014/main" id="{B10159CF-794F-654D-8228-B7F09654490E}"/>
              </a:ext>
            </a:extLst>
          </p:cNvPr>
          <p:cNvSpPr/>
          <p:nvPr/>
        </p:nvSpPr>
        <p:spPr>
          <a:xfrm>
            <a:off x="3549439" y="5018425"/>
            <a:ext cx="81202" cy="81256"/>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166" name="Group 165">
            <a:extLst>
              <a:ext uri="{FF2B5EF4-FFF2-40B4-BE49-F238E27FC236}">
                <a16:creationId xmlns:a16="http://schemas.microsoft.com/office/drawing/2014/main" id="{73363879-10BA-1547-903A-029FAD66C4C3}"/>
              </a:ext>
            </a:extLst>
          </p:cNvPr>
          <p:cNvGrpSpPr/>
          <p:nvPr/>
        </p:nvGrpSpPr>
        <p:grpSpPr>
          <a:xfrm>
            <a:off x="3506583" y="2085269"/>
            <a:ext cx="90714" cy="102049"/>
            <a:chOff x="4446406" y="4491919"/>
            <a:chExt cx="90714" cy="102049"/>
          </a:xfrm>
        </p:grpSpPr>
        <p:cxnSp>
          <p:nvCxnSpPr>
            <p:cNvPr id="167" name="Straight Connector 166">
              <a:extLst>
                <a:ext uri="{FF2B5EF4-FFF2-40B4-BE49-F238E27FC236}">
                  <a16:creationId xmlns:a16="http://schemas.microsoft.com/office/drawing/2014/main" id="{AB7A081A-4D9C-8145-826E-ACC4390A6263}"/>
                </a:ext>
              </a:extLst>
            </p:cNvPr>
            <p:cNvCxnSpPr>
              <a:cxnSpLocks/>
            </p:cNvCxnSpPr>
            <p:nvPr/>
          </p:nvCxnSpPr>
          <p:spPr>
            <a:xfrm rot="5400000" flipV="1">
              <a:off x="4491538" y="4446787"/>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8" name="Straight Connector 167">
              <a:extLst>
                <a:ext uri="{FF2B5EF4-FFF2-40B4-BE49-F238E27FC236}">
                  <a16:creationId xmlns:a16="http://schemas.microsoft.com/office/drawing/2014/main" id="{2F9A7022-2892-AA49-B45C-5E29DE2AF9C3}"/>
                </a:ext>
              </a:extLst>
            </p:cNvPr>
            <p:cNvCxnSpPr>
              <a:cxnSpLocks/>
            </p:cNvCxnSpPr>
            <p:nvPr/>
          </p:nvCxnSpPr>
          <p:spPr>
            <a:xfrm rot="5400000" flipV="1">
              <a:off x="4491540" y="4548389"/>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9" name="Straight Connector 168">
              <a:extLst>
                <a:ext uri="{FF2B5EF4-FFF2-40B4-BE49-F238E27FC236}">
                  <a16:creationId xmlns:a16="http://schemas.microsoft.com/office/drawing/2014/main" id="{39D4DBF0-315E-EC47-8D05-2B99267FF3A6}"/>
                </a:ext>
              </a:extLst>
            </p:cNvPr>
            <p:cNvCxnSpPr>
              <a:cxnSpLocks/>
            </p:cNvCxnSpPr>
            <p:nvPr/>
          </p:nvCxnSpPr>
          <p:spPr>
            <a:xfrm flipV="1">
              <a:off x="4491540" y="4494414"/>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170" name="Oval 169">
            <a:extLst>
              <a:ext uri="{FF2B5EF4-FFF2-40B4-BE49-F238E27FC236}">
                <a16:creationId xmlns:a16="http://schemas.microsoft.com/office/drawing/2014/main" id="{45E13B94-6596-4746-A10A-0DB7D8A0B318}"/>
              </a:ext>
            </a:extLst>
          </p:cNvPr>
          <p:cNvSpPr/>
          <p:nvPr/>
        </p:nvSpPr>
        <p:spPr>
          <a:xfrm>
            <a:off x="3511339" y="2090860"/>
            <a:ext cx="81202" cy="81256"/>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171" name="Group 170">
            <a:extLst>
              <a:ext uri="{FF2B5EF4-FFF2-40B4-BE49-F238E27FC236}">
                <a16:creationId xmlns:a16="http://schemas.microsoft.com/office/drawing/2014/main" id="{44B51555-FBB3-3242-83B4-89B6D37A2095}"/>
              </a:ext>
            </a:extLst>
          </p:cNvPr>
          <p:cNvGrpSpPr/>
          <p:nvPr/>
        </p:nvGrpSpPr>
        <p:grpSpPr>
          <a:xfrm>
            <a:off x="5233783" y="2158294"/>
            <a:ext cx="90714" cy="194380"/>
            <a:chOff x="4446406" y="4491919"/>
            <a:chExt cx="90714" cy="103743"/>
          </a:xfrm>
        </p:grpSpPr>
        <p:cxnSp>
          <p:nvCxnSpPr>
            <p:cNvPr id="172" name="Straight Connector 171">
              <a:extLst>
                <a:ext uri="{FF2B5EF4-FFF2-40B4-BE49-F238E27FC236}">
                  <a16:creationId xmlns:a16="http://schemas.microsoft.com/office/drawing/2014/main" id="{CA42D774-BD40-0E47-8965-53DA2182E45B}"/>
                </a:ext>
              </a:extLst>
            </p:cNvPr>
            <p:cNvCxnSpPr>
              <a:cxnSpLocks/>
            </p:cNvCxnSpPr>
            <p:nvPr/>
          </p:nvCxnSpPr>
          <p:spPr>
            <a:xfrm rot="5400000" flipV="1">
              <a:off x="4491538" y="4446787"/>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a:extLst>
                <a:ext uri="{FF2B5EF4-FFF2-40B4-BE49-F238E27FC236}">
                  <a16:creationId xmlns:a16="http://schemas.microsoft.com/office/drawing/2014/main" id="{26D4418E-AE6D-944A-9113-1DD8B0D23391}"/>
                </a:ext>
              </a:extLst>
            </p:cNvPr>
            <p:cNvCxnSpPr>
              <a:cxnSpLocks/>
            </p:cNvCxnSpPr>
            <p:nvPr/>
          </p:nvCxnSpPr>
          <p:spPr>
            <a:xfrm rot="5400000" flipV="1">
              <a:off x="4491540" y="4548389"/>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a:extLst>
                <a:ext uri="{FF2B5EF4-FFF2-40B4-BE49-F238E27FC236}">
                  <a16:creationId xmlns:a16="http://schemas.microsoft.com/office/drawing/2014/main" id="{BDA67F59-6B3B-DA49-B5EC-BCB265752DA1}"/>
                </a:ext>
              </a:extLst>
            </p:cNvPr>
            <p:cNvCxnSpPr>
              <a:cxnSpLocks/>
            </p:cNvCxnSpPr>
            <p:nvPr/>
          </p:nvCxnSpPr>
          <p:spPr>
            <a:xfrm flipV="1">
              <a:off x="4491987" y="4494414"/>
              <a:ext cx="0" cy="10124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175" name="Oval 174">
            <a:extLst>
              <a:ext uri="{FF2B5EF4-FFF2-40B4-BE49-F238E27FC236}">
                <a16:creationId xmlns:a16="http://schemas.microsoft.com/office/drawing/2014/main" id="{AF96B09F-DA2B-2640-98C7-9B0897C5E1FA}"/>
              </a:ext>
            </a:extLst>
          </p:cNvPr>
          <p:cNvSpPr/>
          <p:nvPr/>
        </p:nvSpPr>
        <p:spPr>
          <a:xfrm>
            <a:off x="5238539" y="2214900"/>
            <a:ext cx="81202" cy="81256"/>
          </a:xfrm>
          <a:prstGeom prst="ellipse">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176" name="Group 175">
            <a:extLst>
              <a:ext uri="{FF2B5EF4-FFF2-40B4-BE49-F238E27FC236}">
                <a16:creationId xmlns:a16="http://schemas.microsoft.com/office/drawing/2014/main" id="{8E662ED9-85A8-0442-9576-B023CE4DF2E7}"/>
              </a:ext>
            </a:extLst>
          </p:cNvPr>
          <p:cNvGrpSpPr/>
          <p:nvPr/>
        </p:nvGrpSpPr>
        <p:grpSpPr>
          <a:xfrm>
            <a:off x="4944858" y="2161469"/>
            <a:ext cx="90714" cy="143581"/>
            <a:chOff x="4446406" y="4491919"/>
            <a:chExt cx="90714" cy="103743"/>
          </a:xfrm>
        </p:grpSpPr>
        <p:cxnSp>
          <p:nvCxnSpPr>
            <p:cNvPr id="177" name="Straight Connector 176">
              <a:extLst>
                <a:ext uri="{FF2B5EF4-FFF2-40B4-BE49-F238E27FC236}">
                  <a16:creationId xmlns:a16="http://schemas.microsoft.com/office/drawing/2014/main" id="{CEE9DEF0-4F52-3043-94F4-F243AB7DC669}"/>
                </a:ext>
              </a:extLst>
            </p:cNvPr>
            <p:cNvCxnSpPr>
              <a:cxnSpLocks/>
            </p:cNvCxnSpPr>
            <p:nvPr/>
          </p:nvCxnSpPr>
          <p:spPr>
            <a:xfrm rot="5400000" flipV="1">
              <a:off x="4491538" y="4446787"/>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78" name="Straight Connector 177">
              <a:extLst>
                <a:ext uri="{FF2B5EF4-FFF2-40B4-BE49-F238E27FC236}">
                  <a16:creationId xmlns:a16="http://schemas.microsoft.com/office/drawing/2014/main" id="{A13A5263-5112-F547-B8B9-57A2FE2299DA}"/>
                </a:ext>
              </a:extLst>
            </p:cNvPr>
            <p:cNvCxnSpPr>
              <a:cxnSpLocks/>
            </p:cNvCxnSpPr>
            <p:nvPr/>
          </p:nvCxnSpPr>
          <p:spPr>
            <a:xfrm rot="5400000" flipV="1">
              <a:off x="4491540" y="4548389"/>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79" name="Straight Connector 178">
              <a:extLst>
                <a:ext uri="{FF2B5EF4-FFF2-40B4-BE49-F238E27FC236}">
                  <a16:creationId xmlns:a16="http://schemas.microsoft.com/office/drawing/2014/main" id="{3CF86F88-02EF-1140-A082-ABFF03F6771C}"/>
                </a:ext>
              </a:extLst>
            </p:cNvPr>
            <p:cNvCxnSpPr>
              <a:cxnSpLocks/>
            </p:cNvCxnSpPr>
            <p:nvPr/>
          </p:nvCxnSpPr>
          <p:spPr>
            <a:xfrm flipV="1">
              <a:off x="4491987" y="4494414"/>
              <a:ext cx="0" cy="10124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180" name="Oval 179">
            <a:extLst>
              <a:ext uri="{FF2B5EF4-FFF2-40B4-BE49-F238E27FC236}">
                <a16:creationId xmlns:a16="http://schemas.microsoft.com/office/drawing/2014/main" id="{86529036-DA25-BD4C-8A73-BBCCE5A0C6EE}"/>
              </a:ext>
            </a:extLst>
          </p:cNvPr>
          <p:cNvSpPr/>
          <p:nvPr/>
        </p:nvSpPr>
        <p:spPr>
          <a:xfrm>
            <a:off x="4949614" y="2218075"/>
            <a:ext cx="81202" cy="81256"/>
          </a:xfrm>
          <a:prstGeom prst="ellipse">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181" name="Group 180">
            <a:extLst>
              <a:ext uri="{FF2B5EF4-FFF2-40B4-BE49-F238E27FC236}">
                <a16:creationId xmlns:a16="http://schemas.microsoft.com/office/drawing/2014/main" id="{655B1177-E643-164F-B791-D5E5A110153A}"/>
              </a:ext>
            </a:extLst>
          </p:cNvPr>
          <p:cNvGrpSpPr/>
          <p:nvPr/>
        </p:nvGrpSpPr>
        <p:grpSpPr>
          <a:xfrm>
            <a:off x="4652758" y="2161469"/>
            <a:ext cx="90714" cy="143581"/>
            <a:chOff x="4446406" y="4491919"/>
            <a:chExt cx="90714" cy="103743"/>
          </a:xfrm>
        </p:grpSpPr>
        <p:cxnSp>
          <p:nvCxnSpPr>
            <p:cNvPr id="182" name="Straight Connector 181">
              <a:extLst>
                <a:ext uri="{FF2B5EF4-FFF2-40B4-BE49-F238E27FC236}">
                  <a16:creationId xmlns:a16="http://schemas.microsoft.com/office/drawing/2014/main" id="{16761A38-3830-BB4B-B3BF-AE840EA8DF48}"/>
                </a:ext>
              </a:extLst>
            </p:cNvPr>
            <p:cNvCxnSpPr>
              <a:cxnSpLocks/>
            </p:cNvCxnSpPr>
            <p:nvPr/>
          </p:nvCxnSpPr>
          <p:spPr>
            <a:xfrm rot="5400000" flipV="1">
              <a:off x="4491538" y="4446787"/>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83" name="Straight Connector 182">
              <a:extLst>
                <a:ext uri="{FF2B5EF4-FFF2-40B4-BE49-F238E27FC236}">
                  <a16:creationId xmlns:a16="http://schemas.microsoft.com/office/drawing/2014/main" id="{47372AAF-0DD1-924B-81FC-F33668E3337F}"/>
                </a:ext>
              </a:extLst>
            </p:cNvPr>
            <p:cNvCxnSpPr>
              <a:cxnSpLocks/>
            </p:cNvCxnSpPr>
            <p:nvPr/>
          </p:nvCxnSpPr>
          <p:spPr>
            <a:xfrm rot="5400000" flipV="1">
              <a:off x="4491540" y="4548389"/>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84" name="Straight Connector 183">
              <a:extLst>
                <a:ext uri="{FF2B5EF4-FFF2-40B4-BE49-F238E27FC236}">
                  <a16:creationId xmlns:a16="http://schemas.microsoft.com/office/drawing/2014/main" id="{2692FE18-B12D-3D41-80F9-A8B0831CB5D9}"/>
                </a:ext>
              </a:extLst>
            </p:cNvPr>
            <p:cNvCxnSpPr>
              <a:cxnSpLocks/>
            </p:cNvCxnSpPr>
            <p:nvPr/>
          </p:nvCxnSpPr>
          <p:spPr>
            <a:xfrm flipV="1">
              <a:off x="4491987" y="4494414"/>
              <a:ext cx="0" cy="10124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185" name="Oval 184">
            <a:extLst>
              <a:ext uri="{FF2B5EF4-FFF2-40B4-BE49-F238E27FC236}">
                <a16:creationId xmlns:a16="http://schemas.microsoft.com/office/drawing/2014/main" id="{315FDB29-E784-BF4F-9D5C-3B9034039D2A}"/>
              </a:ext>
            </a:extLst>
          </p:cNvPr>
          <p:cNvSpPr/>
          <p:nvPr/>
        </p:nvSpPr>
        <p:spPr>
          <a:xfrm>
            <a:off x="4657514" y="2218075"/>
            <a:ext cx="81202" cy="81256"/>
          </a:xfrm>
          <a:prstGeom prst="ellipse">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186" name="Group 185">
            <a:extLst>
              <a:ext uri="{FF2B5EF4-FFF2-40B4-BE49-F238E27FC236}">
                <a16:creationId xmlns:a16="http://schemas.microsoft.com/office/drawing/2014/main" id="{B2DB21E0-3F4D-A74E-ABD7-DB78C06D6722}"/>
              </a:ext>
            </a:extLst>
          </p:cNvPr>
          <p:cNvGrpSpPr/>
          <p:nvPr/>
        </p:nvGrpSpPr>
        <p:grpSpPr>
          <a:xfrm>
            <a:off x="4363833" y="2205919"/>
            <a:ext cx="90714" cy="105481"/>
            <a:chOff x="4446406" y="4491919"/>
            <a:chExt cx="90714" cy="103743"/>
          </a:xfrm>
        </p:grpSpPr>
        <p:cxnSp>
          <p:nvCxnSpPr>
            <p:cNvPr id="187" name="Straight Connector 186">
              <a:extLst>
                <a:ext uri="{FF2B5EF4-FFF2-40B4-BE49-F238E27FC236}">
                  <a16:creationId xmlns:a16="http://schemas.microsoft.com/office/drawing/2014/main" id="{ECF4960B-54C5-3748-BB69-607FD8BDB0AC}"/>
                </a:ext>
              </a:extLst>
            </p:cNvPr>
            <p:cNvCxnSpPr>
              <a:cxnSpLocks/>
            </p:cNvCxnSpPr>
            <p:nvPr/>
          </p:nvCxnSpPr>
          <p:spPr>
            <a:xfrm rot="5400000" flipV="1">
              <a:off x="4491538" y="4446787"/>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88" name="Straight Connector 187">
              <a:extLst>
                <a:ext uri="{FF2B5EF4-FFF2-40B4-BE49-F238E27FC236}">
                  <a16:creationId xmlns:a16="http://schemas.microsoft.com/office/drawing/2014/main" id="{4A4D3AEC-AD58-E642-B1FE-6D84B51BF8EA}"/>
                </a:ext>
              </a:extLst>
            </p:cNvPr>
            <p:cNvCxnSpPr>
              <a:cxnSpLocks/>
            </p:cNvCxnSpPr>
            <p:nvPr/>
          </p:nvCxnSpPr>
          <p:spPr>
            <a:xfrm rot="5400000" flipV="1">
              <a:off x="4491540" y="4548389"/>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a:extLst>
                <a:ext uri="{FF2B5EF4-FFF2-40B4-BE49-F238E27FC236}">
                  <a16:creationId xmlns:a16="http://schemas.microsoft.com/office/drawing/2014/main" id="{67C7A447-EDC9-2A46-92D9-BEDE53AF5027}"/>
                </a:ext>
              </a:extLst>
            </p:cNvPr>
            <p:cNvCxnSpPr>
              <a:cxnSpLocks/>
            </p:cNvCxnSpPr>
            <p:nvPr/>
          </p:nvCxnSpPr>
          <p:spPr>
            <a:xfrm flipV="1">
              <a:off x="4491987" y="4494414"/>
              <a:ext cx="0" cy="10124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190" name="Oval 189">
            <a:extLst>
              <a:ext uri="{FF2B5EF4-FFF2-40B4-BE49-F238E27FC236}">
                <a16:creationId xmlns:a16="http://schemas.microsoft.com/office/drawing/2014/main" id="{64431393-ED3E-3B48-B45F-7225D723FC52}"/>
              </a:ext>
            </a:extLst>
          </p:cNvPr>
          <p:cNvSpPr/>
          <p:nvPr/>
        </p:nvSpPr>
        <p:spPr>
          <a:xfrm>
            <a:off x="4368589" y="2218075"/>
            <a:ext cx="81202" cy="81256"/>
          </a:xfrm>
          <a:prstGeom prst="ellipse">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191" name="Group 190">
            <a:extLst>
              <a:ext uri="{FF2B5EF4-FFF2-40B4-BE49-F238E27FC236}">
                <a16:creationId xmlns:a16="http://schemas.microsoft.com/office/drawing/2014/main" id="{16E4C7C4-BE3E-EB4F-AD9D-A3E4E9191019}"/>
              </a:ext>
            </a:extLst>
          </p:cNvPr>
          <p:cNvGrpSpPr/>
          <p:nvPr/>
        </p:nvGrpSpPr>
        <p:grpSpPr>
          <a:xfrm>
            <a:off x="4074908" y="2205919"/>
            <a:ext cx="90714" cy="105481"/>
            <a:chOff x="4446406" y="4491919"/>
            <a:chExt cx="90714" cy="103743"/>
          </a:xfrm>
        </p:grpSpPr>
        <p:cxnSp>
          <p:nvCxnSpPr>
            <p:cNvPr id="192" name="Straight Connector 191">
              <a:extLst>
                <a:ext uri="{FF2B5EF4-FFF2-40B4-BE49-F238E27FC236}">
                  <a16:creationId xmlns:a16="http://schemas.microsoft.com/office/drawing/2014/main" id="{9D72F373-9B2E-BB45-B478-0329CB7C5884}"/>
                </a:ext>
              </a:extLst>
            </p:cNvPr>
            <p:cNvCxnSpPr>
              <a:cxnSpLocks/>
            </p:cNvCxnSpPr>
            <p:nvPr/>
          </p:nvCxnSpPr>
          <p:spPr>
            <a:xfrm rot="5400000" flipV="1">
              <a:off x="4491538" y="4446787"/>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93" name="Straight Connector 192">
              <a:extLst>
                <a:ext uri="{FF2B5EF4-FFF2-40B4-BE49-F238E27FC236}">
                  <a16:creationId xmlns:a16="http://schemas.microsoft.com/office/drawing/2014/main" id="{31CD03A6-2852-454D-93B7-B7112136CB7A}"/>
                </a:ext>
              </a:extLst>
            </p:cNvPr>
            <p:cNvCxnSpPr>
              <a:cxnSpLocks/>
            </p:cNvCxnSpPr>
            <p:nvPr/>
          </p:nvCxnSpPr>
          <p:spPr>
            <a:xfrm rot="5400000" flipV="1">
              <a:off x="4491540" y="4548389"/>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94" name="Straight Connector 193">
              <a:extLst>
                <a:ext uri="{FF2B5EF4-FFF2-40B4-BE49-F238E27FC236}">
                  <a16:creationId xmlns:a16="http://schemas.microsoft.com/office/drawing/2014/main" id="{EFB5F641-C64C-2840-81A2-C804D6647A6F}"/>
                </a:ext>
              </a:extLst>
            </p:cNvPr>
            <p:cNvCxnSpPr>
              <a:cxnSpLocks/>
            </p:cNvCxnSpPr>
            <p:nvPr/>
          </p:nvCxnSpPr>
          <p:spPr>
            <a:xfrm flipV="1">
              <a:off x="4491987" y="4494414"/>
              <a:ext cx="0" cy="10124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195" name="Oval 194">
            <a:extLst>
              <a:ext uri="{FF2B5EF4-FFF2-40B4-BE49-F238E27FC236}">
                <a16:creationId xmlns:a16="http://schemas.microsoft.com/office/drawing/2014/main" id="{6E498204-E546-D942-8D78-C955CEE970A4}"/>
              </a:ext>
            </a:extLst>
          </p:cNvPr>
          <p:cNvSpPr/>
          <p:nvPr/>
        </p:nvSpPr>
        <p:spPr>
          <a:xfrm>
            <a:off x="4079664" y="2218075"/>
            <a:ext cx="81202" cy="81256"/>
          </a:xfrm>
          <a:prstGeom prst="ellipse">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196" name="Group 195">
            <a:extLst>
              <a:ext uri="{FF2B5EF4-FFF2-40B4-BE49-F238E27FC236}">
                <a16:creationId xmlns:a16="http://schemas.microsoft.com/office/drawing/2014/main" id="{B7AADE21-AA88-D94E-AA98-E3DA827F643E}"/>
              </a:ext>
            </a:extLst>
          </p:cNvPr>
          <p:cNvGrpSpPr/>
          <p:nvPr/>
        </p:nvGrpSpPr>
        <p:grpSpPr>
          <a:xfrm>
            <a:off x="3782808" y="2205919"/>
            <a:ext cx="90714" cy="105481"/>
            <a:chOff x="4446406" y="4491919"/>
            <a:chExt cx="90714" cy="103743"/>
          </a:xfrm>
        </p:grpSpPr>
        <p:cxnSp>
          <p:nvCxnSpPr>
            <p:cNvPr id="197" name="Straight Connector 196">
              <a:extLst>
                <a:ext uri="{FF2B5EF4-FFF2-40B4-BE49-F238E27FC236}">
                  <a16:creationId xmlns:a16="http://schemas.microsoft.com/office/drawing/2014/main" id="{2FFEF5AA-FADF-5B4D-9D3C-4EF4FC9E476C}"/>
                </a:ext>
              </a:extLst>
            </p:cNvPr>
            <p:cNvCxnSpPr>
              <a:cxnSpLocks/>
            </p:cNvCxnSpPr>
            <p:nvPr/>
          </p:nvCxnSpPr>
          <p:spPr>
            <a:xfrm rot="5400000" flipV="1">
              <a:off x="4491538" y="4446787"/>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98" name="Straight Connector 197">
              <a:extLst>
                <a:ext uri="{FF2B5EF4-FFF2-40B4-BE49-F238E27FC236}">
                  <a16:creationId xmlns:a16="http://schemas.microsoft.com/office/drawing/2014/main" id="{BCCF2964-6F2D-9B46-8829-2EC351CFF504}"/>
                </a:ext>
              </a:extLst>
            </p:cNvPr>
            <p:cNvCxnSpPr>
              <a:cxnSpLocks/>
            </p:cNvCxnSpPr>
            <p:nvPr/>
          </p:nvCxnSpPr>
          <p:spPr>
            <a:xfrm rot="5400000" flipV="1">
              <a:off x="4491540" y="4548389"/>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99" name="Straight Connector 198">
              <a:extLst>
                <a:ext uri="{FF2B5EF4-FFF2-40B4-BE49-F238E27FC236}">
                  <a16:creationId xmlns:a16="http://schemas.microsoft.com/office/drawing/2014/main" id="{0D1AC76E-DFA9-8B46-B746-0FCEE145F834}"/>
                </a:ext>
              </a:extLst>
            </p:cNvPr>
            <p:cNvCxnSpPr>
              <a:cxnSpLocks/>
            </p:cNvCxnSpPr>
            <p:nvPr/>
          </p:nvCxnSpPr>
          <p:spPr>
            <a:xfrm flipV="1">
              <a:off x="4491987" y="4494414"/>
              <a:ext cx="0" cy="10124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200" name="Oval 199">
            <a:extLst>
              <a:ext uri="{FF2B5EF4-FFF2-40B4-BE49-F238E27FC236}">
                <a16:creationId xmlns:a16="http://schemas.microsoft.com/office/drawing/2014/main" id="{B0A781C7-0330-9C4D-8289-A78E0DD63632}"/>
              </a:ext>
            </a:extLst>
          </p:cNvPr>
          <p:cNvSpPr/>
          <p:nvPr/>
        </p:nvSpPr>
        <p:spPr>
          <a:xfrm>
            <a:off x="3787564" y="2218075"/>
            <a:ext cx="81202" cy="81256"/>
          </a:xfrm>
          <a:prstGeom prst="ellipse">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201" name="Group 200">
            <a:extLst>
              <a:ext uri="{FF2B5EF4-FFF2-40B4-BE49-F238E27FC236}">
                <a16:creationId xmlns:a16="http://schemas.microsoft.com/office/drawing/2014/main" id="{451618D2-8C1B-C04E-967C-72400ABCC95C}"/>
              </a:ext>
            </a:extLst>
          </p:cNvPr>
          <p:cNvGrpSpPr/>
          <p:nvPr/>
        </p:nvGrpSpPr>
        <p:grpSpPr>
          <a:xfrm>
            <a:off x="3639933" y="2250369"/>
            <a:ext cx="90714" cy="105481"/>
            <a:chOff x="4446406" y="4491919"/>
            <a:chExt cx="90714" cy="103743"/>
          </a:xfrm>
        </p:grpSpPr>
        <p:cxnSp>
          <p:nvCxnSpPr>
            <p:cNvPr id="202" name="Straight Connector 201">
              <a:extLst>
                <a:ext uri="{FF2B5EF4-FFF2-40B4-BE49-F238E27FC236}">
                  <a16:creationId xmlns:a16="http://schemas.microsoft.com/office/drawing/2014/main" id="{59D337B6-FB3D-1D46-89D0-5843294380A4}"/>
                </a:ext>
              </a:extLst>
            </p:cNvPr>
            <p:cNvCxnSpPr>
              <a:cxnSpLocks/>
            </p:cNvCxnSpPr>
            <p:nvPr/>
          </p:nvCxnSpPr>
          <p:spPr>
            <a:xfrm rot="5400000" flipV="1">
              <a:off x="4491538" y="4446787"/>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03" name="Straight Connector 202">
              <a:extLst>
                <a:ext uri="{FF2B5EF4-FFF2-40B4-BE49-F238E27FC236}">
                  <a16:creationId xmlns:a16="http://schemas.microsoft.com/office/drawing/2014/main" id="{F57C2212-4A4B-BE4B-9B91-4021072A169F}"/>
                </a:ext>
              </a:extLst>
            </p:cNvPr>
            <p:cNvCxnSpPr>
              <a:cxnSpLocks/>
            </p:cNvCxnSpPr>
            <p:nvPr/>
          </p:nvCxnSpPr>
          <p:spPr>
            <a:xfrm rot="5400000" flipV="1">
              <a:off x="4491540" y="4548389"/>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a:extLst>
                <a:ext uri="{FF2B5EF4-FFF2-40B4-BE49-F238E27FC236}">
                  <a16:creationId xmlns:a16="http://schemas.microsoft.com/office/drawing/2014/main" id="{F533C3E0-2710-E247-9320-C0508C633DB1}"/>
                </a:ext>
              </a:extLst>
            </p:cNvPr>
            <p:cNvCxnSpPr>
              <a:cxnSpLocks/>
            </p:cNvCxnSpPr>
            <p:nvPr/>
          </p:nvCxnSpPr>
          <p:spPr>
            <a:xfrm flipV="1">
              <a:off x="4491987" y="4494414"/>
              <a:ext cx="0" cy="10124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205" name="Oval 204">
            <a:extLst>
              <a:ext uri="{FF2B5EF4-FFF2-40B4-BE49-F238E27FC236}">
                <a16:creationId xmlns:a16="http://schemas.microsoft.com/office/drawing/2014/main" id="{128D50D5-A12C-F440-ABAE-EDBDE50FA9AA}"/>
              </a:ext>
            </a:extLst>
          </p:cNvPr>
          <p:cNvSpPr/>
          <p:nvPr/>
        </p:nvSpPr>
        <p:spPr>
          <a:xfrm>
            <a:off x="3644689" y="2262525"/>
            <a:ext cx="81202" cy="81256"/>
          </a:xfrm>
          <a:prstGeom prst="ellipse">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206" name="Group 205">
            <a:extLst>
              <a:ext uri="{FF2B5EF4-FFF2-40B4-BE49-F238E27FC236}">
                <a16:creationId xmlns:a16="http://schemas.microsoft.com/office/drawing/2014/main" id="{7C6C90DB-5047-E744-B713-02931151C4F9}"/>
              </a:ext>
            </a:extLst>
          </p:cNvPr>
          <p:cNvGrpSpPr/>
          <p:nvPr/>
        </p:nvGrpSpPr>
        <p:grpSpPr>
          <a:xfrm>
            <a:off x="3544683" y="2253544"/>
            <a:ext cx="90714" cy="105481"/>
            <a:chOff x="4446406" y="4491919"/>
            <a:chExt cx="90714" cy="103743"/>
          </a:xfrm>
        </p:grpSpPr>
        <p:cxnSp>
          <p:nvCxnSpPr>
            <p:cNvPr id="207" name="Straight Connector 206">
              <a:extLst>
                <a:ext uri="{FF2B5EF4-FFF2-40B4-BE49-F238E27FC236}">
                  <a16:creationId xmlns:a16="http://schemas.microsoft.com/office/drawing/2014/main" id="{D3BCBB07-6FFD-2B49-BC1D-9BAB67FAA6DA}"/>
                </a:ext>
              </a:extLst>
            </p:cNvPr>
            <p:cNvCxnSpPr>
              <a:cxnSpLocks/>
            </p:cNvCxnSpPr>
            <p:nvPr/>
          </p:nvCxnSpPr>
          <p:spPr>
            <a:xfrm rot="5400000" flipV="1">
              <a:off x="4491538" y="4446787"/>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08" name="Straight Connector 207">
              <a:extLst>
                <a:ext uri="{FF2B5EF4-FFF2-40B4-BE49-F238E27FC236}">
                  <a16:creationId xmlns:a16="http://schemas.microsoft.com/office/drawing/2014/main" id="{41F0547E-72FF-3C45-A4C7-72A4D60F66E2}"/>
                </a:ext>
              </a:extLst>
            </p:cNvPr>
            <p:cNvCxnSpPr>
              <a:cxnSpLocks/>
            </p:cNvCxnSpPr>
            <p:nvPr/>
          </p:nvCxnSpPr>
          <p:spPr>
            <a:xfrm rot="5400000" flipV="1">
              <a:off x="4491540" y="4548389"/>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09" name="Straight Connector 208">
              <a:extLst>
                <a:ext uri="{FF2B5EF4-FFF2-40B4-BE49-F238E27FC236}">
                  <a16:creationId xmlns:a16="http://schemas.microsoft.com/office/drawing/2014/main" id="{D78FFAAB-9F15-AA47-A10F-CDB2B51DCE9E}"/>
                </a:ext>
              </a:extLst>
            </p:cNvPr>
            <p:cNvCxnSpPr>
              <a:cxnSpLocks/>
            </p:cNvCxnSpPr>
            <p:nvPr/>
          </p:nvCxnSpPr>
          <p:spPr>
            <a:xfrm flipV="1">
              <a:off x="4491987" y="4494414"/>
              <a:ext cx="0" cy="10124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210" name="Oval 209">
            <a:extLst>
              <a:ext uri="{FF2B5EF4-FFF2-40B4-BE49-F238E27FC236}">
                <a16:creationId xmlns:a16="http://schemas.microsoft.com/office/drawing/2014/main" id="{5A2A592A-BE1A-C74F-B7C5-63E662F5D09F}"/>
              </a:ext>
            </a:extLst>
          </p:cNvPr>
          <p:cNvSpPr/>
          <p:nvPr/>
        </p:nvSpPr>
        <p:spPr>
          <a:xfrm>
            <a:off x="3549439" y="2265700"/>
            <a:ext cx="81202" cy="81256"/>
          </a:xfrm>
          <a:prstGeom prst="ellipse">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211" name="Group 210">
            <a:extLst>
              <a:ext uri="{FF2B5EF4-FFF2-40B4-BE49-F238E27FC236}">
                <a16:creationId xmlns:a16="http://schemas.microsoft.com/office/drawing/2014/main" id="{B5B21CC7-9B5F-BF47-BDBD-31E192E0E385}"/>
              </a:ext>
            </a:extLst>
          </p:cNvPr>
          <p:cNvGrpSpPr/>
          <p:nvPr/>
        </p:nvGrpSpPr>
        <p:grpSpPr>
          <a:xfrm>
            <a:off x="5519533" y="2015418"/>
            <a:ext cx="90714" cy="302331"/>
            <a:chOff x="4446406" y="4491919"/>
            <a:chExt cx="90714" cy="103743"/>
          </a:xfrm>
        </p:grpSpPr>
        <p:cxnSp>
          <p:nvCxnSpPr>
            <p:cNvPr id="212" name="Straight Connector 211">
              <a:extLst>
                <a:ext uri="{FF2B5EF4-FFF2-40B4-BE49-F238E27FC236}">
                  <a16:creationId xmlns:a16="http://schemas.microsoft.com/office/drawing/2014/main" id="{3836CA20-FE04-2C45-9E1E-A8DDE6145ECD}"/>
                </a:ext>
              </a:extLst>
            </p:cNvPr>
            <p:cNvCxnSpPr>
              <a:cxnSpLocks/>
            </p:cNvCxnSpPr>
            <p:nvPr/>
          </p:nvCxnSpPr>
          <p:spPr>
            <a:xfrm rot="5400000" flipV="1">
              <a:off x="4491538" y="4446787"/>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13" name="Straight Connector 212">
              <a:extLst>
                <a:ext uri="{FF2B5EF4-FFF2-40B4-BE49-F238E27FC236}">
                  <a16:creationId xmlns:a16="http://schemas.microsoft.com/office/drawing/2014/main" id="{BFFE1D2C-CB33-F541-B82D-27DC47AC150A}"/>
                </a:ext>
              </a:extLst>
            </p:cNvPr>
            <p:cNvCxnSpPr>
              <a:cxnSpLocks/>
            </p:cNvCxnSpPr>
            <p:nvPr/>
          </p:nvCxnSpPr>
          <p:spPr>
            <a:xfrm rot="5400000" flipV="1">
              <a:off x="4491540" y="4548389"/>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14" name="Straight Connector 213">
              <a:extLst>
                <a:ext uri="{FF2B5EF4-FFF2-40B4-BE49-F238E27FC236}">
                  <a16:creationId xmlns:a16="http://schemas.microsoft.com/office/drawing/2014/main" id="{42B06611-EB93-AE42-83FD-CFA7650AD62D}"/>
                </a:ext>
              </a:extLst>
            </p:cNvPr>
            <p:cNvCxnSpPr>
              <a:cxnSpLocks/>
            </p:cNvCxnSpPr>
            <p:nvPr/>
          </p:nvCxnSpPr>
          <p:spPr>
            <a:xfrm flipV="1">
              <a:off x="4491987" y="4494414"/>
              <a:ext cx="0" cy="10124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215" name="Oval 214">
            <a:extLst>
              <a:ext uri="{FF2B5EF4-FFF2-40B4-BE49-F238E27FC236}">
                <a16:creationId xmlns:a16="http://schemas.microsoft.com/office/drawing/2014/main" id="{2867B8B2-72AD-AE40-9FCD-B9D9F5EBE6FE}"/>
              </a:ext>
            </a:extLst>
          </p:cNvPr>
          <p:cNvSpPr/>
          <p:nvPr/>
        </p:nvSpPr>
        <p:spPr>
          <a:xfrm>
            <a:off x="5524289" y="2119650"/>
            <a:ext cx="81202" cy="81256"/>
          </a:xfrm>
          <a:prstGeom prst="ellipse">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216" name="Group 215">
            <a:extLst>
              <a:ext uri="{FF2B5EF4-FFF2-40B4-BE49-F238E27FC236}">
                <a16:creationId xmlns:a16="http://schemas.microsoft.com/office/drawing/2014/main" id="{2102E9C7-2AAF-2641-A803-558B73C7C8ED}"/>
              </a:ext>
            </a:extLst>
          </p:cNvPr>
          <p:cNvGrpSpPr/>
          <p:nvPr/>
        </p:nvGrpSpPr>
        <p:grpSpPr>
          <a:xfrm>
            <a:off x="3506583" y="2129719"/>
            <a:ext cx="90714" cy="80081"/>
            <a:chOff x="4446406" y="4491919"/>
            <a:chExt cx="90714" cy="103743"/>
          </a:xfrm>
        </p:grpSpPr>
        <p:cxnSp>
          <p:nvCxnSpPr>
            <p:cNvPr id="217" name="Straight Connector 216">
              <a:extLst>
                <a:ext uri="{FF2B5EF4-FFF2-40B4-BE49-F238E27FC236}">
                  <a16:creationId xmlns:a16="http://schemas.microsoft.com/office/drawing/2014/main" id="{5C3FC72D-8E13-9B4C-A8C4-7FB949C2B455}"/>
                </a:ext>
              </a:extLst>
            </p:cNvPr>
            <p:cNvCxnSpPr>
              <a:cxnSpLocks/>
            </p:cNvCxnSpPr>
            <p:nvPr/>
          </p:nvCxnSpPr>
          <p:spPr>
            <a:xfrm rot="5400000" flipV="1">
              <a:off x="4491538" y="4446787"/>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18" name="Straight Connector 217">
              <a:extLst>
                <a:ext uri="{FF2B5EF4-FFF2-40B4-BE49-F238E27FC236}">
                  <a16:creationId xmlns:a16="http://schemas.microsoft.com/office/drawing/2014/main" id="{DF8D158F-47DA-4F4A-B614-B07EAFF0C743}"/>
                </a:ext>
              </a:extLst>
            </p:cNvPr>
            <p:cNvCxnSpPr>
              <a:cxnSpLocks/>
            </p:cNvCxnSpPr>
            <p:nvPr/>
          </p:nvCxnSpPr>
          <p:spPr>
            <a:xfrm rot="5400000" flipV="1">
              <a:off x="4491540" y="4548389"/>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19" name="Straight Connector 218">
              <a:extLst>
                <a:ext uri="{FF2B5EF4-FFF2-40B4-BE49-F238E27FC236}">
                  <a16:creationId xmlns:a16="http://schemas.microsoft.com/office/drawing/2014/main" id="{070CF304-30C9-6E4C-9CFD-DC7FD9634D6F}"/>
                </a:ext>
              </a:extLst>
            </p:cNvPr>
            <p:cNvCxnSpPr>
              <a:cxnSpLocks/>
            </p:cNvCxnSpPr>
            <p:nvPr/>
          </p:nvCxnSpPr>
          <p:spPr>
            <a:xfrm flipV="1">
              <a:off x="4491987" y="4494414"/>
              <a:ext cx="0" cy="10124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220" name="Oval 219">
            <a:extLst>
              <a:ext uri="{FF2B5EF4-FFF2-40B4-BE49-F238E27FC236}">
                <a16:creationId xmlns:a16="http://schemas.microsoft.com/office/drawing/2014/main" id="{47FED5BB-91D7-6F4E-A754-F91C5DFF7CEE}"/>
              </a:ext>
            </a:extLst>
          </p:cNvPr>
          <p:cNvSpPr/>
          <p:nvPr/>
        </p:nvSpPr>
        <p:spPr>
          <a:xfrm>
            <a:off x="3511339" y="2122825"/>
            <a:ext cx="81202" cy="81256"/>
          </a:xfrm>
          <a:prstGeom prst="ellipse">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cxnSp>
        <p:nvCxnSpPr>
          <p:cNvPr id="221" name="Straight Connector 220">
            <a:extLst>
              <a:ext uri="{FF2B5EF4-FFF2-40B4-BE49-F238E27FC236}">
                <a16:creationId xmlns:a16="http://schemas.microsoft.com/office/drawing/2014/main" id="{3CF09284-E228-DA47-87BA-7FE245C65E3A}"/>
              </a:ext>
            </a:extLst>
          </p:cNvPr>
          <p:cNvCxnSpPr/>
          <p:nvPr/>
        </p:nvCxnSpPr>
        <p:spPr>
          <a:xfrm>
            <a:off x="6751812" y="2694385"/>
            <a:ext cx="320040"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222" name="Group 221">
            <a:extLst>
              <a:ext uri="{FF2B5EF4-FFF2-40B4-BE49-F238E27FC236}">
                <a16:creationId xmlns:a16="http://schemas.microsoft.com/office/drawing/2014/main" id="{60FC9282-AAED-DB46-94EB-53E75528BAD7}"/>
              </a:ext>
            </a:extLst>
          </p:cNvPr>
          <p:cNvGrpSpPr/>
          <p:nvPr/>
        </p:nvGrpSpPr>
        <p:grpSpPr>
          <a:xfrm>
            <a:off x="6052933" y="5053894"/>
            <a:ext cx="90714" cy="102049"/>
            <a:chOff x="4446406" y="4491919"/>
            <a:chExt cx="90714" cy="102049"/>
          </a:xfrm>
        </p:grpSpPr>
        <p:cxnSp>
          <p:nvCxnSpPr>
            <p:cNvPr id="223" name="Straight Connector 222">
              <a:extLst>
                <a:ext uri="{FF2B5EF4-FFF2-40B4-BE49-F238E27FC236}">
                  <a16:creationId xmlns:a16="http://schemas.microsoft.com/office/drawing/2014/main" id="{98439310-018D-F241-85E8-2D1FD61D0C6B}"/>
                </a:ext>
              </a:extLst>
            </p:cNvPr>
            <p:cNvCxnSpPr>
              <a:cxnSpLocks/>
            </p:cNvCxnSpPr>
            <p:nvPr/>
          </p:nvCxnSpPr>
          <p:spPr>
            <a:xfrm rot="5400000" flipV="1">
              <a:off x="4491538" y="4446787"/>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24" name="Straight Connector 223">
              <a:extLst>
                <a:ext uri="{FF2B5EF4-FFF2-40B4-BE49-F238E27FC236}">
                  <a16:creationId xmlns:a16="http://schemas.microsoft.com/office/drawing/2014/main" id="{EDC9F6C2-D67A-2E4D-B369-0BBF50A47F74}"/>
                </a:ext>
              </a:extLst>
            </p:cNvPr>
            <p:cNvCxnSpPr>
              <a:cxnSpLocks/>
            </p:cNvCxnSpPr>
            <p:nvPr/>
          </p:nvCxnSpPr>
          <p:spPr>
            <a:xfrm rot="5400000" flipV="1">
              <a:off x="4491540" y="4548389"/>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25" name="Straight Connector 224">
              <a:extLst>
                <a:ext uri="{FF2B5EF4-FFF2-40B4-BE49-F238E27FC236}">
                  <a16:creationId xmlns:a16="http://schemas.microsoft.com/office/drawing/2014/main" id="{A1AC0F6D-E11E-084F-AF20-D8F0A93F2E34}"/>
                </a:ext>
              </a:extLst>
            </p:cNvPr>
            <p:cNvCxnSpPr>
              <a:cxnSpLocks/>
            </p:cNvCxnSpPr>
            <p:nvPr/>
          </p:nvCxnSpPr>
          <p:spPr>
            <a:xfrm flipV="1">
              <a:off x="4491540" y="4494414"/>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226" name="Oval 225">
            <a:extLst>
              <a:ext uri="{FF2B5EF4-FFF2-40B4-BE49-F238E27FC236}">
                <a16:creationId xmlns:a16="http://schemas.microsoft.com/office/drawing/2014/main" id="{B51304E6-AE6E-A342-80EF-4F82E7ABE298}"/>
              </a:ext>
            </a:extLst>
          </p:cNvPr>
          <p:cNvSpPr/>
          <p:nvPr/>
        </p:nvSpPr>
        <p:spPr>
          <a:xfrm>
            <a:off x="6057689" y="5062875"/>
            <a:ext cx="81202" cy="81256"/>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227" name="Oval 226">
            <a:extLst>
              <a:ext uri="{FF2B5EF4-FFF2-40B4-BE49-F238E27FC236}">
                <a16:creationId xmlns:a16="http://schemas.microsoft.com/office/drawing/2014/main" id="{3C36B5AA-FF52-8343-B16D-A94D5A61D559}"/>
              </a:ext>
            </a:extLst>
          </p:cNvPr>
          <p:cNvSpPr/>
          <p:nvPr/>
        </p:nvSpPr>
        <p:spPr>
          <a:xfrm>
            <a:off x="6203739" y="5110500"/>
            <a:ext cx="81202" cy="81256"/>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228" name="Group 227">
            <a:extLst>
              <a:ext uri="{FF2B5EF4-FFF2-40B4-BE49-F238E27FC236}">
                <a16:creationId xmlns:a16="http://schemas.microsoft.com/office/drawing/2014/main" id="{2605B9DA-A2D9-0446-A70A-61D7DD1105B7}"/>
              </a:ext>
            </a:extLst>
          </p:cNvPr>
          <p:cNvGrpSpPr/>
          <p:nvPr/>
        </p:nvGrpSpPr>
        <p:grpSpPr>
          <a:xfrm>
            <a:off x="6487908" y="5098344"/>
            <a:ext cx="90714" cy="102049"/>
            <a:chOff x="4446406" y="4491919"/>
            <a:chExt cx="90714" cy="102049"/>
          </a:xfrm>
        </p:grpSpPr>
        <p:cxnSp>
          <p:nvCxnSpPr>
            <p:cNvPr id="229" name="Straight Connector 228">
              <a:extLst>
                <a:ext uri="{FF2B5EF4-FFF2-40B4-BE49-F238E27FC236}">
                  <a16:creationId xmlns:a16="http://schemas.microsoft.com/office/drawing/2014/main" id="{45F321F1-FCBD-9E4F-820C-C3B6C10E094D}"/>
                </a:ext>
              </a:extLst>
            </p:cNvPr>
            <p:cNvCxnSpPr>
              <a:cxnSpLocks/>
            </p:cNvCxnSpPr>
            <p:nvPr/>
          </p:nvCxnSpPr>
          <p:spPr>
            <a:xfrm rot="5400000" flipV="1">
              <a:off x="4491538" y="4446787"/>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30" name="Straight Connector 229">
              <a:extLst>
                <a:ext uri="{FF2B5EF4-FFF2-40B4-BE49-F238E27FC236}">
                  <a16:creationId xmlns:a16="http://schemas.microsoft.com/office/drawing/2014/main" id="{AEE90775-7839-1446-A43F-DA77F8A12C9A}"/>
                </a:ext>
              </a:extLst>
            </p:cNvPr>
            <p:cNvCxnSpPr>
              <a:cxnSpLocks/>
            </p:cNvCxnSpPr>
            <p:nvPr/>
          </p:nvCxnSpPr>
          <p:spPr>
            <a:xfrm rot="5400000" flipV="1">
              <a:off x="4491540" y="4548389"/>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31" name="Straight Connector 230">
              <a:extLst>
                <a:ext uri="{FF2B5EF4-FFF2-40B4-BE49-F238E27FC236}">
                  <a16:creationId xmlns:a16="http://schemas.microsoft.com/office/drawing/2014/main" id="{F4F36384-BEF7-7146-83AB-1F440C269012}"/>
                </a:ext>
              </a:extLst>
            </p:cNvPr>
            <p:cNvCxnSpPr>
              <a:cxnSpLocks/>
            </p:cNvCxnSpPr>
            <p:nvPr/>
          </p:nvCxnSpPr>
          <p:spPr>
            <a:xfrm flipV="1">
              <a:off x="4491540" y="4494414"/>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232" name="Oval 231">
            <a:extLst>
              <a:ext uri="{FF2B5EF4-FFF2-40B4-BE49-F238E27FC236}">
                <a16:creationId xmlns:a16="http://schemas.microsoft.com/office/drawing/2014/main" id="{B4174C36-9A85-0B4C-8D68-4D9B98381782}"/>
              </a:ext>
            </a:extLst>
          </p:cNvPr>
          <p:cNvSpPr/>
          <p:nvPr/>
        </p:nvSpPr>
        <p:spPr>
          <a:xfrm>
            <a:off x="6492664" y="5107325"/>
            <a:ext cx="81202" cy="81256"/>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233" name="Group 232">
            <a:extLst>
              <a:ext uri="{FF2B5EF4-FFF2-40B4-BE49-F238E27FC236}">
                <a16:creationId xmlns:a16="http://schemas.microsoft.com/office/drawing/2014/main" id="{03F84C75-A5FB-0A4E-919E-5C1963EA915B}"/>
              </a:ext>
            </a:extLst>
          </p:cNvPr>
          <p:cNvGrpSpPr/>
          <p:nvPr/>
        </p:nvGrpSpPr>
        <p:grpSpPr>
          <a:xfrm>
            <a:off x="6780008" y="5050719"/>
            <a:ext cx="90714" cy="102049"/>
            <a:chOff x="4446406" y="4491919"/>
            <a:chExt cx="90714" cy="102049"/>
          </a:xfrm>
        </p:grpSpPr>
        <p:cxnSp>
          <p:nvCxnSpPr>
            <p:cNvPr id="234" name="Straight Connector 233">
              <a:extLst>
                <a:ext uri="{FF2B5EF4-FFF2-40B4-BE49-F238E27FC236}">
                  <a16:creationId xmlns:a16="http://schemas.microsoft.com/office/drawing/2014/main" id="{284DF25B-6A39-8041-A6B9-B09A74E26A8F}"/>
                </a:ext>
              </a:extLst>
            </p:cNvPr>
            <p:cNvCxnSpPr>
              <a:cxnSpLocks/>
            </p:cNvCxnSpPr>
            <p:nvPr/>
          </p:nvCxnSpPr>
          <p:spPr>
            <a:xfrm rot="5400000" flipV="1">
              <a:off x="4491538" y="4446787"/>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35" name="Straight Connector 234">
              <a:extLst>
                <a:ext uri="{FF2B5EF4-FFF2-40B4-BE49-F238E27FC236}">
                  <a16:creationId xmlns:a16="http://schemas.microsoft.com/office/drawing/2014/main" id="{82756AF8-8E79-EE47-BC28-87E031FB216D}"/>
                </a:ext>
              </a:extLst>
            </p:cNvPr>
            <p:cNvCxnSpPr>
              <a:cxnSpLocks/>
            </p:cNvCxnSpPr>
            <p:nvPr/>
          </p:nvCxnSpPr>
          <p:spPr>
            <a:xfrm rot="5400000" flipV="1">
              <a:off x="4491540" y="4548389"/>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36" name="Straight Connector 235">
              <a:extLst>
                <a:ext uri="{FF2B5EF4-FFF2-40B4-BE49-F238E27FC236}">
                  <a16:creationId xmlns:a16="http://schemas.microsoft.com/office/drawing/2014/main" id="{38FCFD48-802D-AC42-888C-401A4CA273AB}"/>
                </a:ext>
              </a:extLst>
            </p:cNvPr>
            <p:cNvCxnSpPr>
              <a:cxnSpLocks/>
            </p:cNvCxnSpPr>
            <p:nvPr/>
          </p:nvCxnSpPr>
          <p:spPr>
            <a:xfrm flipV="1">
              <a:off x="4491540" y="4494414"/>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237" name="Oval 236">
            <a:extLst>
              <a:ext uri="{FF2B5EF4-FFF2-40B4-BE49-F238E27FC236}">
                <a16:creationId xmlns:a16="http://schemas.microsoft.com/office/drawing/2014/main" id="{420E4DCD-ADB5-C448-B740-E363103F55D6}"/>
              </a:ext>
            </a:extLst>
          </p:cNvPr>
          <p:cNvSpPr/>
          <p:nvPr/>
        </p:nvSpPr>
        <p:spPr>
          <a:xfrm>
            <a:off x="6784764" y="5059700"/>
            <a:ext cx="81202" cy="81256"/>
          </a:xfrm>
          <a:prstGeom prst="ellipse">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238" name="Group 237">
            <a:extLst>
              <a:ext uri="{FF2B5EF4-FFF2-40B4-BE49-F238E27FC236}">
                <a16:creationId xmlns:a16="http://schemas.microsoft.com/office/drawing/2014/main" id="{8F879AD5-5B6C-DA46-91B6-2947E7018F01}"/>
              </a:ext>
            </a:extLst>
          </p:cNvPr>
          <p:cNvGrpSpPr/>
          <p:nvPr/>
        </p:nvGrpSpPr>
        <p:grpSpPr>
          <a:xfrm>
            <a:off x="7068933" y="5003094"/>
            <a:ext cx="90714" cy="102049"/>
            <a:chOff x="4446406" y="4491919"/>
            <a:chExt cx="90714" cy="102049"/>
          </a:xfrm>
        </p:grpSpPr>
        <p:cxnSp>
          <p:nvCxnSpPr>
            <p:cNvPr id="239" name="Straight Connector 238">
              <a:extLst>
                <a:ext uri="{FF2B5EF4-FFF2-40B4-BE49-F238E27FC236}">
                  <a16:creationId xmlns:a16="http://schemas.microsoft.com/office/drawing/2014/main" id="{C6ED9D92-9C89-B543-81E7-AD05DF5472DA}"/>
                </a:ext>
              </a:extLst>
            </p:cNvPr>
            <p:cNvCxnSpPr>
              <a:cxnSpLocks/>
            </p:cNvCxnSpPr>
            <p:nvPr/>
          </p:nvCxnSpPr>
          <p:spPr>
            <a:xfrm rot="5400000" flipV="1">
              <a:off x="4491538" y="4446787"/>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40" name="Straight Connector 239">
              <a:extLst>
                <a:ext uri="{FF2B5EF4-FFF2-40B4-BE49-F238E27FC236}">
                  <a16:creationId xmlns:a16="http://schemas.microsoft.com/office/drawing/2014/main" id="{5481A03A-860E-CB47-B99B-C1BA134E4384}"/>
                </a:ext>
              </a:extLst>
            </p:cNvPr>
            <p:cNvCxnSpPr>
              <a:cxnSpLocks/>
            </p:cNvCxnSpPr>
            <p:nvPr/>
          </p:nvCxnSpPr>
          <p:spPr>
            <a:xfrm rot="5400000" flipV="1">
              <a:off x="4491540" y="4548389"/>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41" name="Straight Connector 240">
              <a:extLst>
                <a:ext uri="{FF2B5EF4-FFF2-40B4-BE49-F238E27FC236}">
                  <a16:creationId xmlns:a16="http://schemas.microsoft.com/office/drawing/2014/main" id="{3F46F1E2-5C94-C542-8913-59BE4683E728}"/>
                </a:ext>
              </a:extLst>
            </p:cNvPr>
            <p:cNvCxnSpPr>
              <a:cxnSpLocks/>
            </p:cNvCxnSpPr>
            <p:nvPr/>
          </p:nvCxnSpPr>
          <p:spPr>
            <a:xfrm flipV="1">
              <a:off x="4491540" y="4494414"/>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242" name="Oval 241">
            <a:extLst>
              <a:ext uri="{FF2B5EF4-FFF2-40B4-BE49-F238E27FC236}">
                <a16:creationId xmlns:a16="http://schemas.microsoft.com/office/drawing/2014/main" id="{6F21A739-6E65-3C40-8B53-24A797EAD3FA}"/>
              </a:ext>
            </a:extLst>
          </p:cNvPr>
          <p:cNvSpPr/>
          <p:nvPr/>
        </p:nvSpPr>
        <p:spPr>
          <a:xfrm>
            <a:off x="7073689" y="5012075"/>
            <a:ext cx="81202" cy="81256"/>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243" name="Group 242">
            <a:extLst>
              <a:ext uri="{FF2B5EF4-FFF2-40B4-BE49-F238E27FC236}">
                <a16:creationId xmlns:a16="http://schemas.microsoft.com/office/drawing/2014/main" id="{223ADB53-37D3-8240-A51B-5E90CC5DE751}"/>
              </a:ext>
            </a:extLst>
          </p:cNvPr>
          <p:cNvGrpSpPr/>
          <p:nvPr/>
        </p:nvGrpSpPr>
        <p:grpSpPr>
          <a:xfrm>
            <a:off x="7646783" y="5053894"/>
            <a:ext cx="90714" cy="102049"/>
            <a:chOff x="4446406" y="4491919"/>
            <a:chExt cx="90714" cy="102049"/>
          </a:xfrm>
        </p:grpSpPr>
        <p:cxnSp>
          <p:nvCxnSpPr>
            <p:cNvPr id="244" name="Straight Connector 243">
              <a:extLst>
                <a:ext uri="{FF2B5EF4-FFF2-40B4-BE49-F238E27FC236}">
                  <a16:creationId xmlns:a16="http://schemas.microsoft.com/office/drawing/2014/main" id="{BB2913FB-949F-0E4A-9707-A3EEEDDAFC8E}"/>
                </a:ext>
              </a:extLst>
            </p:cNvPr>
            <p:cNvCxnSpPr>
              <a:cxnSpLocks/>
            </p:cNvCxnSpPr>
            <p:nvPr/>
          </p:nvCxnSpPr>
          <p:spPr>
            <a:xfrm rot="5400000" flipV="1">
              <a:off x="4491538" y="4446787"/>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45" name="Straight Connector 244">
              <a:extLst>
                <a:ext uri="{FF2B5EF4-FFF2-40B4-BE49-F238E27FC236}">
                  <a16:creationId xmlns:a16="http://schemas.microsoft.com/office/drawing/2014/main" id="{C8303BC5-0082-E746-82A1-B3CEDA9F4255}"/>
                </a:ext>
              </a:extLst>
            </p:cNvPr>
            <p:cNvCxnSpPr>
              <a:cxnSpLocks/>
            </p:cNvCxnSpPr>
            <p:nvPr/>
          </p:nvCxnSpPr>
          <p:spPr>
            <a:xfrm rot="5400000" flipV="1">
              <a:off x="4491540" y="4548389"/>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46" name="Straight Connector 245">
              <a:extLst>
                <a:ext uri="{FF2B5EF4-FFF2-40B4-BE49-F238E27FC236}">
                  <a16:creationId xmlns:a16="http://schemas.microsoft.com/office/drawing/2014/main" id="{F5901B30-F019-0B4E-9647-58D97E43A4B7}"/>
                </a:ext>
              </a:extLst>
            </p:cNvPr>
            <p:cNvCxnSpPr>
              <a:cxnSpLocks/>
            </p:cNvCxnSpPr>
            <p:nvPr/>
          </p:nvCxnSpPr>
          <p:spPr>
            <a:xfrm flipV="1">
              <a:off x="4491540" y="4494414"/>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247" name="Oval 246">
            <a:extLst>
              <a:ext uri="{FF2B5EF4-FFF2-40B4-BE49-F238E27FC236}">
                <a16:creationId xmlns:a16="http://schemas.microsoft.com/office/drawing/2014/main" id="{43BC05BC-DCBF-7E4C-AEDD-9AEFF4EEFAC5}"/>
              </a:ext>
            </a:extLst>
          </p:cNvPr>
          <p:cNvSpPr/>
          <p:nvPr/>
        </p:nvSpPr>
        <p:spPr>
          <a:xfrm>
            <a:off x="7651539" y="5062875"/>
            <a:ext cx="81202" cy="81256"/>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248" name="Group 247">
            <a:extLst>
              <a:ext uri="{FF2B5EF4-FFF2-40B4-BE49-F238E27FC236}">
                <a16:creationId xmlns:a16="http://schemas.microsoft.com/office/drawing/2014/main" id="{FF8637C2-3866-0A4E-8796-C9866F433DCA}"/>
              </a:ext>
            </a:extLst>
          </p:cNvPr>
          <p:cNvGrpSpPr/>
          <p:nvPr/>
        </p:nvGrpSpPr>
        <p:grpSpPr>
          <a:xfrm>
            <a:off x="7935708" y="5145969"/>
            <a:ext cx="90714" cy="102049"/>
            <a:chOff x="4446406" y="4491919"/>
            <a:chExt cx="90714" cy="102049"/>
          </a:xfrm>
        </p:grpSpPr>
        <p:cxnSp>
          <p:nvCxnSpPr>
            <p:cNvPr id="249" name="Straight Connector 248">
              <a:extLst>
                <a:ext uri="{FF2B5EF4-FFF2-40B4-BE49-F238E27FC236}">
                  <a16:creationId xmlns:a16="http://schemas.microsoft.com/office/drawing/2014/main" id="{CE76828F-23F6-264D-BC3A-3DCE3F156E21}"/>
                </a:ext>
              </a:extLst>
            </p:cNvPr>
            <p:cNvCxnSpPr>
              <a:cxnSpLocks/>
            </p:cNvCxnSpPr>
            <p:nvPr/>
          </p:nvCxnSpPr>
          <p:spPr>
            <a:xfrm rot="5400000" flipV="1">
              <a:off x="4491538" y="4446787"/>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50" name="Straight Connector 249">
              <a:extLst>
                <a:ext uri="{FF2B5EF4-FFF2-40B4-BE49-F238E27FC236}">
                  <a16:creationId xmlns:a16="http://schemas.microsoft.com/office/drawing/2014/main" id="{CA4C78A6-6023-204A-AF8F-948DD62DA57C}"/>
                </a:ext>
              </a:extLst>
            </p:cNvPr>
            <p:cNvCxnSpPr>
              <a:cxnSpLocks/>
            </p:cNvCxnSpPr>
            <p:nvPr/>
          </p:nvCxnSpPr>
          <p:spPr>
            <a:xfrm rot="5400000" flipV="1">
              <a:off x="4491540" y="4548389"/>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51" name="Straight Connector 250">
              <a:extLst>
                <a:ext uri="{FF2B5EF4-FFF2-40B4-BE49-F238E27FC236}">
                  <a16:creationId xmlns:a16="http://schemas.microsoft.com/office/drawing/2014/main" id="{3C41AE9C-33E6-B64D-8E16-CA7D00497F3D}"/>
                </a:ext>
              </a:extLst>
            </p:cNvPr>
            <p:cNvCxnSpPr>
              <a:cxnSpLocks/>
            </p:cNvCxnSpPr>
            <p:nvPr/>
          </p:nvCxnSpPr>
          <p:spPr>
            <a:xfrm flipV="1">
              <a:off x="4491540" y="4494414"/>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252" name="Oval 251">
            <a:extLst>
              <a:ext uri="{FF2B5EF4-FFF2-40B4-BE49-F238E27FC236}">
                <a16:creationId xmlns:a16="http://schemas.microsoft.com/office/drawing/2014/main" id="{47E73E98-011C-A54D-9EB1-491998C182F3}"/>
              </a:ext>
            </a:extLst>
          </p:cNvPr>
          <p:cNvSpPr/>
          <p:nvPr/>
        </p:nvSpPr>
        <p:spPr>
          <a:xfrm>
            <a:off x="7940464" y="5154950"/>
            <a:ext cx="81202" cy="81256"/>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253" name="Group 252">
            <a:extLst>
              <a:ext uri="{FF2B5EF4-FFF2-40B4-BE49-F238E27FC236}">
                <a16:creationId xmlns:a16="http://schemas.microsoft.com/office/drawing/2014/main" id="{AE94AB5F-4D84-6C4F-A743-83AC4CEF3A4F}"/>
              </a:ext>
            </a:extLst>
          </p:cNvPr>
          <p:cNvGrpSpPr/>
          <p:nvPr/>
        </p:nvGrpSpPr>
        <p:grpSpPr>
          <a:xfrm>
            <a:off x="8224633" y="5126919"/>
            <a:ext cx="90714" cy="102049"/>
            <a:chOff x="4446406" y="4491919"/>
            <a:chExt cx="90714" cy="102049"/>
          </a:xfrm>
        </p:grpSpPr>
        <p:cxnSp>
          <p:nvCxnSpPr>
            <p:cNvPr id="254" name="Straight Connector 253">
              <a:extLst>
                <a:ext uri="{FF2B5EF4-FFF2-40B4-BE49-F238E27FC236}">
                  <a16:creationId xmlns:a16="http://schemas.microsoft.com/office/drawing/2014/main" id="{29FCD9C4-7018-8F47-AEF6-75AA0667ABBE}"/>
                </a:ext>
              </a:extLst>
            </p:cNvPr>
            <p:cNvCxnSpPr>
              <a:cxnSpLocks/>
            </p:cNvCxnSpPr>
            <p:nvPr/>
          </p:nvCxnSpPr>
          <p:spPr>
            <a:xfrm rot="5400000" flipV="1">
              <a:off x="4491538" y="4446787"/>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55" name="Straight Connector 254">
              <a:extLst>
                <a:ext uri="{FF2B5EF4-FFF2-40B4-BE49-F238E27FC236}">
                  <a16:creationId xmlns:a16="http://schemas.microsoft.com/office/drawing/2014/main" id="{99E52B84-469E-9D4C-91D4-E03B70A34794}"/>
                </a:ext>
              </a:extLst>
            </p:cNvPr>
            <p:cNvCxnSpPr>
              <a:cxnSpLocks/>
            </p:cNvCxnSpPr>
            <p:nvPr/>
          </p:nvCxnSpPr>
          <p:spPr>
            <a:xfrm rot="5400000" flipV="1">
              <a:off x="4491540" y="4548389"/>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56" name="Straight Connector 255">
              <a:extLst>
                <a:ext uri="{FF2B5EF4-FFF2-40B4-BE49-F238E27FC236}">
                  <a16:creationId xmlns:a16="http://schemas.microsoft.com/office/drawing/2014/main" id="{0A163D66-24DD-4642-815F-326B873C5B62}"/>
                </a:ext>
              </a:extLst>
            </p:cNvPr>
            <p:cNvCxnSpPr>
              <a:cxnSpLocks/>
            </p:cNvCxnSpPr>
            <p:nvPr/>
          </p:nvCxnSpPr>
          <p:spPr>
            <a:xfrm flipV="1">
              <a:off x="4491540" y="4494414"/>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257" name="Oval 256">
            <a:extLst>
              <a:ext uri="{FF2B5EF4-FFF2-40B4-BE49-F238E27FC236}">
                <a16:creationId xmlns:a16="http://schemas.microsoft.com/office/drawing/2014/main" id="{6C798192-078F-5C4D-B448-470F3E1D66D5}"/>
              </a:ext>
            </a:extLst>
          </p:cNvPr>
          <p:cNvSpPr/>
          <p:nvPr/>
        </p:nvSpPr>
        <p:spPr>
          <a:xfrm>
            <a:off x="8229389" y="5135900"/>
            <a:ext cx="81202" cy="81256"/>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258" name="Group 257">
            <a:extLst>
              <a:ext uri="{FF2B5EF4-FFF2-40B4-BE49-F238E27FC236}">
                <a16:creationId xmlns:a16="http://schemas.microsoft.com/office/drawing/2014/main" id="{0C0925E8-B417-A24E-978D-09ACE2248C1E}"/>
              </a:ext>
            </a:extLst>
          </p:cNvPr>
          <p:cNvGrpSpPr/>
          <p:nvPr/>
        </p:nvGrpSpPr>
        <p:grpSpPr>
          <a:xfrm>
            <a:off x="9046958" y="5145969"/>
            <a:ext cx="90714" cy="102049"/>
            <a:chOff x="4446406" y="4491919"/>
            <a:chExt cx="90714" cy="102049"/>
          </a:xfrm>
        </p:grpSpPr>
        <p:cxnSp>
          <p:nvCxnSpPr>
            <p:cNvPr id="259" name="Straight Connector 258">
              <a:extLst>
                <a:ext uri="{FF2B5EF4-FFF2-40B4-BE49-F238E27FC236}">
                  <a16:creationId xmlns:a16="http://schemas.microsoft.com/office/drawing/2014/main" id="{5F5A19E4-69D5-064E-9D91-5262DA822782}"/>
                </a:ext>
              </a:extLst>
            </p:cNvPr>
            <p:cNvCxnSpPr>
              <a:cxnSpLocks/>
            </p:cNvCxnSpPr>
            <p:nvPr/>
          </p:nvCxnSpPr>
          <p:spPr>
            <a:xfrm rot="5400000" flipV="1">
              <a:off x="4491538" y="4446787"/>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60" name="Straight Connector 259">
              <a:extLst>
                <a:ext uri="{FF2B5EF4-FFF2-40B4-BE49-F238E27FC236}">
                  <a16:creationId xmlns:a16="http://schemas.microsoft.com/office/drawing/2014/main" id="{165E1F93-307F-6046-BAFF-C3B3F5047AE9}"/>
                </a:ext>
              </a:extLst>
            </p:cNvPr>
            <p:cNvCxnSpPr>
              <a:cxnSpLocks/>
            </p:cNvCxnSpPr>
            <p:nvPr/>
          </p:nvCxnSpPr>
          <p:spPr>
            <a:xfrm rot="5400000" flipV="1">
              <a:off x="4491540" y="4548389"/>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61" name="Straight Connector 260">
              <a:extLst>
                <a:ext uri="{FF2B5EF4-FFF2-40B4-BE49-F238E27FC236}">
                  <a16:creationId xmlns:a16="http://schemas.microsoft.com/office/drawing/2014/main" id="{054515B4-1DE4-8248-81DF-6432A0280D89}"/>
                </a:ext>
              </a:extLst>
            </p:cNvPr>
            <p:cNvCxnSpPr>
              <a:cxnSpLocks/>
            </p:cNvCxnSpPr>
            <p:nvPr/>
          </p:nvCxnSpPr>
          <p:spPr>
            <a:xfrm flipV="1">
              <a:off x="4491540" y="4494414"/>
              <a:ext cx="447" cy="90712"/>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262" name="Oval 261">
            <a:extLst>
              <a:ext uri="{FF2B5EF4-FFF2-40B4-BE49-F238E27FC236}">
                <a16:creationId xmlns:a16="http://schemas.microsoft.com/office/drawing/2014/main" id="{1B92F7C4-C173-5447-858F-6607E155C680}"/>
              </a:ext>
            </a:extLst>
          </p:cNvPr>
          <p:cNvSpPr/>
          <p:nvPr/>
        </p:nvSpPr>
        <p:spPr>
          <a:xfrm>
            <a:off x="9051714" y="5154950"/>
            <a:ext cx="81202" cy="81256"/>
          </a:xfrm>
          <a:prstGeom prst="ellipse">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268" name="Group 267">
            <a:extLst>
              <a:ext uri="{FF2B5EF4-FFF2-40B4-BE49-F238E27FC236}">
                <a16:creationId xmlns:a16="http://schemas.microsoft.com/office/drawing/2014/main" id="{A5194415-61E4-5A44-9F96-9A84041F4575}"/>
              </a:ext>
            </a:extLst>
          </p:cNvPr>
          <p:cNvGrpSpPr/>
          <p:nvPr/>
        </p:nvGrpSpPr>
        <p:grpSpPr>
          <a:xfrm>
            <a:off x="9046958" y="5101519"/>
            <a:ext cx="90714" cy="102049"/>
            <a:chOff x="4446406" y="4491919"/>
            <a:chExt cx="90714" cy="102049"/>
          </a:xfrm>
        </p:grpSpPr>
        <p:cxnSp>
          <p:nvCxnSpPr>
            <p:cNvPr id="269" name="Straight Connector 268">
              <a:extLst>
                <a:ext uri="{FF2B5EF4-FFF2-40B4-BE49-F238E27FC236}">
                  <a16:creationId xmlns:a16="http://schemas.microsoft.com/office/drawing/2014/main" id="{EDD65C15-7020-1E46-9DB4-F33B324C9979}"/>
                </a:ext>
              </a:extLst>
            </p:cNvPr>
            <p:cNvCxnSpPr>
              <a:cxnSpLocks/>
            </p:cNvCxnSpPr>
            <p:nvPr/>
          </p:nvCxnSpPr>
          <p:spPr>
            <a:xfrm rot="5400000" flipV="1">
              <a:off x="4491538" y="4446787"/>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70" name="Straight Connector 269">
              <a:extLst>
                <a:ext uri="{FF2B5EF4-FFF2-40B4-BE49-F238E27FC236}">
                  <a16:creationId xmlns:a16="http://schemas.microsoft.com/office/drawing/2014/main" id="{92CEBC55-F6B8-E947-B8AC-45BA84768CDA}"/>
                </a:ext>
              </a:extLst>
            </p:cNvPr>
            <p:cNvCxnSpPr>
              <a:cxnSpLocks/>
            </p:cNvCxnSpPr>
            <p:nvPr/>
          </p:nvCxnSpPr>
          <p:spPr>
            <a:xfrm rot="5400000" flipV="1">
              <a:off x="4491540" y="4548389"/>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71" name="Straight Connector 270">
              <a:extLst>
                <a:ext uri="{FF2B5EF4-FFF2-40B4-BE49-F238E27FC236}">
                  <a16:creationId xmlns:a16="http://schemas.microsoft.com/office/drawing/2014/main" id="{2101297C-113C-E041-9495-9808597E363D}"/>
                </a:ext>
              </a:extLst>
            </p:cNvPr>
            <p:cNvCxnSpPr>
              <a:cxnSpLocks/>
            </p:cNvCxnSpPr>
            <p:nvPr/>
          </p:nvCxnSpPr>
          <p:spPr>
            <a:xfrm flipV="1">
              <a:off x="4491540" y="4494414"/>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272" name="Oval 271">
            <a:extLst>
              <a:ext uri="{FF2B5EF4-FFF2-40B4-BE49-F238E27FC236}">
                <a16:creationId xmlns:a16="http://schemas.microsoft.com/office/drawing/2014/main" id="{A2D15A1E-3C2A-1844-A4FC-DD75D4F05910}"/>
              </a:ext>
            </a:extLst>
          </p:cNvPr>
          <p:cNvSpPr/>
          <p:nvPr/>
        </p:nvSpPr>
        <p:spPr>
          <a:xfrm>
            <a:off x="9051714" y="5110500"/>
            <a:ext cx="81202" cy="81256"/>
          </a:xfrm>
          <a:prstGeom prst="ellipse">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273" name="Group 272">
            <a:extLst>
              <a:ext uri="{FF2B5EF4-FFF2-40B4-BE49-F238E27FC236}">
                <a16:creationId xmlns:a16="http://schemas.microsoft.com/office/drawing/2014/main" id="{774588A3-9856-694D-8331-DBEC9DA6BA3E}"/>
              </a:ext>
            </a:extLst>
          </p:cNvPr>
          <p:cNvGrpSpPr/>
          <p:nvPr/>
        </p:nvGrpSpPr>
        <p:grpSpPr>
          <a:xfrm>
            <a:off x="8513558" y="5006269"/>
            <a:ext cx="90714" cy="102049"/>
            <a:chOff x="4446406" y="4491919"/>
            <a:chExt cx="90714" cy="102049"/>
          </a:xfrm>
        </p:grpSpPr>
        <p:cxnSp>
          <p:nvCxnSpPr>
            <p:cNvPr id="274" name="Straight Connector 273">
              <a:extLst>
                <a:ext uri="{FF2B5EF4-FFF2-40B4-BE49-F238E27FC236}">
                  <a16:creationId xmlns:a16="http://schemas.microsoft.com/office/drawing/2014/main" id="{923CC1D9-539B-6E44-B524-87A59A7AAB04}"/>
                </a:ext>
              </a:extLst>
            </p:cNvPr>
            <p:cNvCxnSpPr>
              <a:cxnSpLocks/>
            </p:cNvCxnSpPr>
            <p:nvPr/>
          </p:nvCxnSpPr>
          <p:spPr>
            <a:xfrm rot="5400000" flipV="1">
              <a:off x="4491538" y="4446787"/>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75" name="Straight Connector 274">
              <a:extLst>
                <a:ext uri="{FF2B5EF4-FFF2-40B4-BE49-F238E27FC236}">
                  <a16:creationId xmlns:a16="http://schemas.microsoft.com/office/drawing/2014/main" id="{C02896BD-67A3-734B-BE1A-57AD0C72600E}"/>
                </a:ext>
              </a:extLst>
            </p:cNvPr>
            <p:cNvCxnSpPr>
              <a:cxnSpLocks/>
            </p:cNvCxnSpPr>
            <p:nvPr/>
          </p:nvCxnSpPr>
          <p:spPr>
            <a:xfrm rot="5400000" flipV="1">
              <a:off x="4491540" y="4548389"/>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76" name="Straight Connector 275">
              <a:extLst>
                <a:ext uri="{FF2B5EF4-FFF2-40B4-BE49-F238E27FC236}">
                  <a16:creationId xmlns:a16="http://schemas.microsoft.com/office/drawing/2014/main" id="{10E238EA-9432-7C4A-A2D6-F9B00422AA43}"/>
                </a:ext>
              </a:extLst>
            </p:cNvPr>
            <p:cNvCxnSpPr>
              <a:cxnSpLocks/>
            </p:cNvCxnSpPr>
            <p:nvPr/>
          </p:nvCxnSpPr>
          <p:spPr>
            <a:xfrm flipV="1">
              <a:off x="4491540" y="4494414"/>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277" name="Oval 276">
            <a:extLst>
              <a:ext uri="{FF2B5EF4-FFF2-40B4-BE49-F238E27FC236}">
                <a16:creationId xmlns:a16="http://schemas.microsoft.com/office/drawing/2014/main" id="{666685D4-5BDE-1B4A-831F-2F63E3AE8BB4}"/>
              </a:ext>
            </a:extLst>
          </p:cNvPr>
          <p:cNvSpPr/>
          <p:nvPr/>
        </p:nvSpPr>
        <p:spPr>
          <a:xfrm>
            <a:off x="8518314" y="5015250"/>
            <a:ext cx="81202" cy="81256"/>
          </a:xfrm>
          <a:prstGeom prst="ellipse">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278" name="Group 277">
            <a:extLst>
              <a:ext uri="{FF2B5EF4-FFF2-40B4-BE49-F238E27FC236}">
                <a16:creationId xmlns:a16="http://schemas.microsoft.com/office/drawing/2014/main" id="{D383054E-07DB-5C4A-9E65-B59B037D723B}"/>
              </a:ext>
            </a:extLst>
          </p:cNvPr>
          <p:cNvGrpSpPr/>
          <p:nvPr/>
        </p:nvGrpSpPr>
        <p:grpSpPr>
          <a:xfrm>
            <a:off x="8221458" y="5104694"/>
            <a:ext cx="90714" cy="102049"/>
            <a:chOff x="4446406" y="4491919"/>
            <a:chExt cx="90714" cy="102049"/>
          </a:xfrm>
        </p:grpSpPr>
        <p:cxnSp>
          <p:nvCxnSpPr>
            <p:cNvPr id="279" name="Straight Connector 278">
              <a:extLst>
                <a:ext uri="{FF2B5EF4-FFF2-40B4-BE49-F238E27FC236}">
                  <a16:creationId xmlns:a16="http://schemas.microsoft.com/office/drawing/2014/main" id="{2EBB3C62-DD82-4E40-9A2B-FE6529CDC760}"/>
                </a:ext>
              </a:extLst>
            </p:cNvPr>
            <p:cNvCxnSpPr>
              <a:cxnSpLocks/>
            </p:cNvCxnSpPr>
            <p:nvPr/>
          </p:nvCxnSpPr>
          <p:spPr>
            <a:xfrm rot="5400000" flipV="1">
              <a:off x="4491538" y="4446787"/>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80" name="Straight Connector 279">
              <a:extLst>
                <a:ext uri="{FF2B5EF4-FFF2-40B4-BE49-F238E27FC236}">
                  <a16:creationId xmlns:a16="http://schemas.microsoft.com/office/drawing/2014/main" id="{07C5ADC8-C5E5-AE4B-9A4E-7709D3B2BD96}"/>
                </a:ext>
              </a:extLst>
            </p:cNvPr>
            <p:cNvCxnSpPr>
              <a:cxnSpLocks/>
            </p:cNvCxnSpPr>
            <p:nvPr/>
          </p:nvCxnSpPr>
          <p:spPr>
            <a:xfrm rot="5400000" flipV="1">
              <a:off x="4491540" y="4548389"/>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81" name="Straight Connector 280">
              <a:extLst>
                <a:ext uri="{FF2B5EF4-FFF2-40B4-BE49-F238E27FC236}">
                  <a16:creationId xmlns:a16="http://schemas.microsoft.com/office/drawing/2014/main" id="{EDECA733-0EE5-7346-B8FC-4034F2A37ED9}"/>
                </a:ext>
              </a:extLst>
            </p:cNvPr>
            <p:cNvCxnSpPr>
              <a:cxnSpLocks/>
            </p:cNvCxnSpPr>
            <p:nvPr/>
          </p:nvCxnSpPr>
          <p:spPr>
            <a:xfrm flipV="1">
              <a:off x="4491540" y="4494414"/>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282" name="Oval 281">
            <a:extLst>
              <a:ext uri="{FF2B5EF4-FFF2-40B4-BE49-F238E27FC236}">
                <a16:creationId xmlns:a16="http://schemas.microsoft.com/office/drawing/2014/main" id="{6955B03A-4F04-7B49-B935-494C90A25A80}"/>
              </a:ext>
            </a:extLst>
          </p:cNvPr>
          <p:cNvSpPr/>
          <p:nvPr/>
        </p:nvSpPr>
        <p:spPr>
          <a:xfrm>
            <a:off x="8226214" y="5113675"/>
            <a:ext cx="81202" cy="81256"/>
          </a:xfrm>
          <a:prstGeom prst="ellipse">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283" name="Group 282">
            <a:extLst>
              <a:ext uri="{FF2B5EF4-FFF2-40B4-BE49-F238E27FC236}">
                <a16:creationId xmlns:a16="http://schemas.microsoft.com/office/drawing/2014/main" id="{EA305BDC-3592-4E4C-BD36-494DFD92005F}"/>
              </a:ext>
            </a:extLst>
          </p:cNvPr>
          <p:cNvGrpSpPr/>
          <p:nvPr/>
        </p:nvGrpSpPr>
        <p:grpSpPr>
          <a:xfrm>
            <a:off x="7935708" y="5101519"/>
            <a:ext cx="90714" cy="102049"/>
            <a:chOff x="4446406" y="4491919"/>
            <a:chExt cx="90714" cy="102049"/>
          </a:xfrm>
        </p:grpSpPr>
        <p:cxnSp>
          <p:nvCxnSpPr>
            <p:cNvPr id="284" name="Straight Connector 283">
              <a:extLst>
                <a:ext uri="{FF2B5EF4-FFF2-40B4-BE49-F238E27FC236}">
                  <a16:creationId xmlns:a16="http://schemas.microsoft.com/office/drawing/2014/main" id="{74E7A75D-1F61-9B43-A517-9A95D569FCEE}"/>
                </a:ext>
              </a:extLst>
            </p:cNvPr>
            <p:cNvCxnSpPr>
              <a:cxnSpLocks/>
            </p:cNvCxnSpPr>
            <p:nvPr/>
          </p:nvCxnSpPr>
          <p:spPr>
            <a:xfrm rot="5400000" flipV="1">
              <a:off x="4491538" y="4446787"/>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85" name="Straight Connector 284">
              <a:extLst>
                <a:ext uri="{FF2B5EF4-FFF2-40B4-BE49-F238E27FC236}">
                  <a16:creationId xmlns:a16="http://schemas.microsoft.com/office/drawing/2014/main" id="{19E4DC0E-7712-C245-8721-51EE9A2F0B8A}"/>
                </a:ext>
              </a:extLst>
            </p:cNvPr>
            <p:cNvCxnSpPr>
              <a:cxnSpLocks/>
            </p:cNvCxnSpPr>
            <p:nvPr/>
          </p:nvCxnSpPr>
          <p:spPr>
            <a:xfrm rot="5400000" flipV="1">
              <a:off x="4491540" y="4548389"/>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86" name="Straight Connector 285">
              <a:extLst>
                <a:ext uri="{FF2B5EF4-FFF2-40B4-BE49-F238E27FC236}">
                  <a16:creationId xmlns:a16="http://schemas.microsoft.com/office/drawing/2014/main" id="{60F700E9-8C61-974F-960A-BF0E2A409197}"/>
                </a:ext>
              </a:extLst>
            </p:cNvPr>
            <p:cNvCxnSpPr>
              <a:cxnSpLocks/>
            </p:cNvCxnSpPr>
            <p:nvPr/>
          </p:nvCxnSpPr>
          <p:spPr>
            <a:xfrm flipV="1">
              <a:off x="4491540" y="4494414"/>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287" name="Oval 286">
            <a:extLst>
              <a:ext uri="{FF2B5EF4-FFF2-40B4-BE49-F238E27FC236}">
                <a16:creationId xmlns:a16="http://schemas.microsoft.com/office/drawing/2014/main" id="{AA6CF170-4FB5-6741-AB36-F5D1885BA83E}"/>
              </a:ext>
            </a:extLst>
          </p:cNvPr>
          <p:cNvSpPr/>
          <p:nvPr/>
        </p:nvSpPr>
        <p:spPr>
          <a:xfrm>
            <a:off x="7940464" y="5110500"/>
            <a:ext cx="81202" cy="81256"/>
          </a:xfrm>
          <a:prstGeom prst="ellipse">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288" name="Group 287">
            <a:extLst>
              <a:ext uri="{FF2B5EF4-FFF2-40B4-BE49-F238E27FC236}">
                <a16:creationId xmlns:a16="http://schemas.microsoft.com/office/drawing/2014/main" id="{A88C8C4E-1BFA-1A40-97E5-909F55B8F9A5}"/>
              </a:ext>
            </a:extLst>
          </p:cNvPr>
          <p:cNvGrpSpPr/>
          <p:nvPr/>
        </p:nvGrpSpPr>
        <p:grpSpPr>
          <a:xfrm>
            <a:off x="7354683" y="4955469"/>
            <a:ext cx="90714" cy="102049"/>
            <a:chOff x="4446406" y="4491919"/>
            <a:chExt cx="90714" cy="102049"/>
          </a:xfrm>
        </p:grpSpPr>
        <p:cxnSp>
          <p:nvCxnSpPr>
            <p:cNvPr id="289" name="Straight Connector 288">
              <a:extLst>
                <a:ext uri="{FF2B5EF4-FFF2-40B4-BE49-F238E27FC236}">
                  <a16:creationId xmlns:a16="http://schemas.microsoft.com/office/drawing/2014/main" id="{B77691ED-75E1-3741-B143-ED8051B3F27D}"/>
                </a:ext>
              </a:extLst>
            </p:cNvPr>
            <p:cNvCxnSpPr>
              <a:cxnSpLocks/>
            </p:cNvCxnSpPr>
            <p:nvPr/>
          </p:nvCxnSpPr>
          <p:spPr>
            <a:xfrm rot="5400000" flipV="1">
              <a:off x="4491538" y="4446787"/>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90" name="Straight Connector 289">
              <a:extLst>
                <a:ext uri="{FF2B5EF4-FFF2-40B4-BE49-F238E27FC236}">
                  <a16:creationId xmlns:a16="http://schemas.microsoft.com/office/drawing/2014/main" id="{64803E81-CD2E-1849-9587-FD71ED24CEE5}"/>
                </a:ext>
              </a:extLst>
            </p:cNvPr>
            <p:cNvCxnSpPr>
              <a:cxnSpLocks/>
            </p:cNvCxnSpPr>
            <p:nvPr/>
          </p:nvCxnSpPr>
          <p:spPr>
            <a:xfrm rot="5400000" flipV="1">
              <a:off x="4491540" y="4548389"/>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91" name="Straight Connector 290">
              <a:extLst>
                <a:ext uri="{FF2B5EF4-FFF2-40B4-BE49-F238E27FC236}">
                  <a16:creationId xmlns:a16="http://schemas.microsoft.com/office/drawing/2014/main" id="{5F2FCE5D-2F2D-5C46-AF5C-60954B896C24}"/>
                </a:ext>
              </a:extLst>
            </p:cNvPr>
            <p:cNvCxnSpPr>
              <a:cxnSpLocks/>
            </p:cNvCxnSpPr>
            <p:nvPr/>
          </p:nvCxnSpPr>
          <p:spPr>
            <a:xfrm flipV="1">
              <a:off x="4491540" y="4494414"/>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292" name="Oval 291">
            <a:extLst>
              <a:ext uri="{FF2B5EF4-FFF2-40B4-BE49-F238E27FC236}">
                <a16:creationId xmlns:a16="http://schemas.microsoft.com/office/drawing/2014/main" id="{C0C27426-DB45-D542-8488-FFA39C6BE8B8}"/>
              </a:ext>
            </a:extLst>
          </p:cNvPr>
          <p:cNvSpPr/>
          <p:nvPr/>
        </p:nvSpPr>
        <p:spPr>
          <a:xfrm>
            <a:off x="7359439" y="4964450"/>
            <a:ext cx="81202" cy="81256"/>
          </a:xfrm>
          <a:prstGeom prst="ellipse">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293" name="Group 292">
            <a:extLst>
              <a:ext uri="{FF2B5EF4-FFF2-40B4-BE49-F238E27FC236}">
                <a16:creationId xmlns:a16="http://schemas.microsoft.com/office/drawing/2014/main" id="{FB23F431-6F52-1842-9ACC-513FBF3D9DF2}"/>
              </a:ext>
            </a:extLst>
          </p:cNvPr>
          <p:cNvGrpSpPr/>
          <p:nvPr/>
        </p:nvGrpSpPr>
        <p:grpSpPr>
          <a:xfrm>
            <a:off x="7646783" y="5006269"/>
            <a:ext cx="90714" cy="102049"/>
            <a:chOff x="4446406" y="4491919"/>
            <a:chExt cx="90714" cy="102049"/>
          </a:xfrm>
        </p:grpSpPr>
        <p:cxnSp>
          <p:nvCxnSpPr>
            <p:cNvPr id="294" name="Straight Connector 293">
              <a:extLst>
                <a:ext uri="{FF2B5EF4-FFF2-40B4-BE49-F238E27FC236}">
                  <a16:creationId xmlns:a16="http://schemas.microsoft.com/office/drawing/2014/main" id="{7B4E815A-7157-A946-AABF-D5707241F75A}"/>
                </a:ext>
              </a:extLst>
            </p:cNvPr>
            <p:cNvCxnSpPr>
              <a:cxnSpLocks/>
            </p:cNvCxnSpPr>
            <p:nvPr/>
          </p:nvCxnSpPr>
          <p:spPr>
            <a:xfrm rot="5400000" flipV="1">
              <a:off x="4491538" y="4446787"/>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95" name="Straight Connector 294">
              <a:extLst>
                <a:ext uri="{FF2B5EF4-FFF2-40B4-BE49-F238E27FC236}">
                  <a16:creationId xmlns:a16="http://schemas.microsoft.com/office/drawing/2014/main" id="{BA628CD6-6916-4946-98D8-0C2E7A0C9CE3}"/>
                </a:ext>
              </a:extLst>
            </p:cNvPr>
            <p:cNvCxnSpPr>
              <a:cxnSpLocks/>
            </p:cNvCxnSpPr>
            <p:nvPr/>
          </p:nvCxnSpPr>
          <p:spPr>
            <a:xfrm rot="5400000" flipV="1">
              <a:off x="4491540" y="4548389"/>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96" name="Straight Connector 295">
              <a:extLst>
                <a:ext uri="{FF2B5EF4-FFF2-40B4-BE49-F238E27FC236}">
                  <a16:creationId xmlns:a16="http://schemas.microsoft.com/office/drawing/2014/main" id="{0EF5D499-1EF4-1B4C-8C08-31A3818302F9}"/>
                </a:ext>
              </a:extLst>
            </p:cNvPr>
            <p:cNvCxnSpPr>
              <a:cxnSpLocks/>
            </p:cNvCxnSpPr>
            <p:nvPr/>
          </p:nvCxnSpPr>
          <p:spPr>
            <a:xfrm flipV="1">
              <a:off x="4491540" y="4494414"/>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297" name="Oval 296">
            <a:extLst>
              <a:ext uri="{FF2B5EF4-FFF2-40B4-BE49-F238E27FC236}">
                <a16:creationId xmlns:a16="http://schemas.microsoft.com/office/drawing/2014/main" id="{A3936442-C8F7-4C40-A37C-FDED65010EE1}"/>
              </a:ext>
            </a:extLst>
          </p:cNvPr>
          <p:cNvSpPr/>
          <p:nvPr/>
        </p:nvSpPr>
        <p:spPr>
          <a:xfrm>
            <a:off x="7651539" y="5015250"/>
            <a:ext cx="81202" cy="81256"/>
          </a:xfrm>
          <a:prstGeom prst="ellipse">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298" name="Group 297">
            <a:extLst>
              <a:ext uri="{FF2B5EF4-FFF2-40B4-BE49-F238E27FC236}">
                <a16:creationId xmlns:a16="http://schemas.microsoft.com/office/drawing/2014/main" id="{241C09EA-23F4-A04D-BAD9-1B26A009DFF4}"/>
              </a:ext>
            </a:extLst>
          </p:cNvPr>
          <p:cNvGrpSpPr/>
          <p:nvPr/>
        </p:nvGrpSpPr>
        <p:grpSpPr>
          <a:xfrm>
            <a:off x="7068933" y="4958644"/>
            <a:ext cx="90714" cy="102049"/>
            <a:chOff x="4446406" y="4491919"/>
            <a:chExt cx="90714" cy="102049"/>
          </a:xfrm>
        </p:grpSpPr>
        <p:cxnSp>
          <p:nvCxnSpPr>
            <p:cNvPr id="299" name="Straight Connector 298">
              <a:extLst>
                <a:ext uri="{FF2B5EF4-FFF2-40B4-BE49-F238E27FC236}">
                  <a16:creationId xmlns:a16="http://schemas.microsoft.com/office/drawing/2014/main" id="{9A5FDE0E-10BB-AB4D-B442-45D9135B7662}"/>
                </a:ext>
              </a:extLst>
            </p:cNvPr>
            <p:cNvCxnSpPr>
              <a:cxnSpLocks/>
            </p:cNvCxnSpPr>
            <p:nvPr/>
          </p:nvCxnSpPr>
          <p:spPr>
            <a:xfrm rot="5400000" flipV="1">
              <a:off x="4491538" y="4446787"/>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00" name="Straight Connector 299">
              <a:extLst>
                <a:ext uri="{FF2B5EF4-FFF2-40B4-BE49-F238E27FC236}">
                  <a16:creationId xmlns:a16="http://schemas.microsoft.com/office/drawing/2014/main" id="{DABB3989-5F04-684E-B25B-C87802EC1A36}"/>
                </a:ext>
              </a:extLst>
            </p:cNvPr>
            <p:cNvCxnSpPr>
              <a:cxnSpLocks/>
            </p:cNvCxnSpPr>
            <p:nvPr/>
          </p:nvCxnSpPr>
          <p:spPr>
            <a:xfrm rot="5400000" flipV="1">
              <a:off x="4491540" y="4548389"/>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01" name="Straight Connector 300">
              <a:extLst>
                <a:ext uri="{FF2B5EF4-FFF2-40B4-BE49-F238E27FC236}">
                  <a16:creationId xmlns:a16="http://schemas.microsoft.com/office/drawing/2014/main" id="{164EFEEC-3591-C34B-BEE4-EFDBE0DB3766}"/>
                </a:ext>
              </a:extLst>
            </p:cNvPr>
            <p:cNvCxnSpPr>
              <a:cxnSpLocks/>
            </p:cNvCxnSpPr>
            <p:nvPr/>
          </p:nvCxnSpPr>
          <p:spPr>
            <a:xfrm flipV="1">
              <a:off x="4491540" y="4494414"/>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302" name="Oval 301">
            <a:extLst>
              <a:ext uri="{FF2B5EF4-FFF2-40B4-BE49-F238E27FC236}">
                <a16:creationId xmlns:a16="http://schemas.microsoft.com/office/drawing/2014/main" id="{2BB3AA00-485D-1242-894C-3B2977294BD6}"/>
              </a:ext>
            </a:extLst>
          </p:cNvPr>
          <p:cNvSpPr/>
          <p:nvPr/>
        </p:nvSpPr>
        <p:spPr>
          <a:xfrm>
            <a:off x="7073689" y="4967625"/>
            <a:ext cx="81202" cy="81256"/>
          </a:xfrm>
          <a:prstGeom prst="ellipse">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303" name="Group 302">
            <a:extLst>
              <a:ext uri="{FF2B5EF4-FFF2-40B4-BE49-F238E27FC236}">
                <a16:creationId xmlns:a16="http://schemas.microsoft.com/office/drawing/2014/main" id="{CB83BDD9-4BE5-C74E-816E-FDECDBE415A8}"/>
              </a:ext>
            </a:extLst>
          </p:cNvPr>
          <p:cNvGrpSpPr/>
          <p:nvPr/>
        </p:nvGrpSpPr>
        <p:grpSpPr>
          <a:xfrm>
            <a:off x="6202158" y="5003094"/>
            <a:ext cx="90714" cy="102049"/>
            <a:chOff x="4446406" y="4491919"/>
            <a:chExt cx="90714" cy="102049"/>
          </a:xfrm>
        </p:grpSpPr>
        <p:cxnSp>
          <p:nvCxnSpPr>
            <p:cNvPr id="304" name="Straight Connector 303">
              <a:extLst>
                <a:ext uri="{FF2B5EF4-FFF2-40B4-BE49-F238E27FC236}">
                  <a16:creationId xmlns:a16="http://schemas.microsoft.com/office/drawing/2014/main" id="{D668A85C-8A6A-E54F-A4A6-4DFFE0AF96C7}"/>
                </a:ext>
              </a:extLst>
            </p:cNvPr>
            <p:cNvCxnSpPr>
              <a:cxnSpLocks/>
            </p:cNvCxnSpPr>
            <p:nvPr/>
          </p:nvCxnSpPr>
          <p:spPr>
            <a:xfrm rot="5400000" flipV="1">
              <a:off x="4491538" y="4446787"/>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05" name="Straight Connector 304">
              <a:extLst>
                <a:ext uri="{FF2B5EF4-FFF2-40B4-BE49-F238E27FC236}">
                  <a16:creationId xmlns:a16="http://schemas.microsoft.com/office/drawing/2014/main" id="{C5DC77F8-6ED6-9C49-AD5F-5BE6CE26A75F}"/>
                </a:ext>
              </a:extLst>
            </p:cNvPr>
            <p:cNvCxnSpPr>
              <a:cxnSpLocks/>
            </p:cNvCxnSpPr>
            <p:nvPr/>
          </p:nvCxnSpPr>
          <p:spPr>
            <a:xfrm rot="5400000" flipV="1">
              <a:off x="4491540" y="4548389"/>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06" name="Straight Connector 305">
              <a:extLst>
                <a:ext uri="{FF2B5EF4-FFF2-40B4-BE49-F238E27FC236}">
                  <a16:creationId xmlns:a16="http://schemas.microsoft.com/office/drawing/2014/main" id="{2942D4A3-AAB4-D042-B19E-472285BD72D7}"/>
                </a:ext>
              </a:extLst>
            </p:cNvPr>
            <p:cNvCxnSpPr>
              <a:cxnSpLocks/>
            </p:cNvCxnSpPr>
            <p:nvPr/>
          </p:nvCxnSpPr>
          <p:spPr>
            <a:xfrm flipV="1">
              <a:off x="4491540" y="4494414"/>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307" name="Oval 306">
            <a:extLst>
              <a:ext uri="{FF2B5EF4-FFF2-40B4-BE49-F238E27FC236}">
                <a16:creationId xmlns:a16="http://schemas.microsoft.com/office/drawing/2014/main" id="{DEA8E42F-337E-F84E-8E30-AF9118E0573C}"/>
              </a:ext>
            </a:extLst>
          </p:cNvPr>
          <p:cNvSpPr/>
          <p:nvPr/>
        </p:nvSpPr>
        <p:spPr>
          <a:xfrm>
            <a:off x="6206914" y="5012075"/>
            <a:ext cx="81202" cy="81256"/>
          </a:xfrm>
          <a:prstGeom prst="ellipse">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308" name="Group 307">
            <a:extLst>
              <a:ext uri="{FF2B5EF4-FFF2-40B4-BE49-F238E27FC236}">
                <a16:creationId xmlns:a16="http://schemas.microsoft.com/office/drawing/2014/main" id="{0C4F9D49-7D3E-EF42-8874-C6E3A1DA0F31}"/>
              </a:ext>
            </a:extLst>
          </p:cNvPr>
          <p:cNvGrpSpPr/>
          <p:nvPr/>
        </p:nvGrpSpPr>
        <p:grpSpPr>
          <a:xfrm>
            <a:off x="6487908" y="5057069"/>
            <a:ext cx="90714" cy="102049"/>
            <a:chOff x="4446406" y="4491919"/>
            <a:chExt cx="90714" cy="102049"/>
          </a:xfrm>
        </p:grpSpPr>
        <p:cxnSp>
          <p:nvCxnSpPr>
            <p:cNvPr id="309" name="Straight Connector 308">
              <a:extLst>
                <a:ext uri="{FF2B5EF4-FFF2-40B4-BE49-F238E27FC236}">
                  <a16:creationId xmlns:a16="http://schemas.microsoft.com/office/drawing/2014/main" id="{7453FB00-3B24-BC4D-ADBD-2291FF0E7295}"/>
                </a:ext>
              </a:extLst>
            </p:cNvPr>
            <p:cNvCxnSpPr>
              <a:cxnSpLocks/>
            </p:cNvCxnSpPr>
            <p:nvPr/>
          </p:nvCxnSpPr>
          <p:spPr>
            <a:xfrm rot="5400000" flipV="1">
              <a:off x="4491538" y="4446787"/>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10" name="Straight Connector 309">
              <a:extLst>
                <a:ext uri="{FF2B5EF4-FFF2-40B4-BE49-F238E27FC236}">
                  <a16:creationId xmlns:a16="http://schemas.microsoft.com/office/drawing/2014/main" id="{11A81341-F99C-7442-B2ED-DACCEC1E0268}"/>
                </a:ext>
              </a:extLst>
            </p:cNvPr>
            <p:cNvCxnSpPr>
              <a:cxnSpLocks/>
            </p:cNvCxnSpPr>
            <p:nvPr/>
          </p:nvCxnSpPr>
          <p:spPr>
            <a:xfrm rot="5400000" flipV="1">
              <a:off x="4491540" y="4548389"/>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11" name="Straight Connector 310">
              <a:extLst>
                <a:ext uri="{FF2B5EF4-FFF2-40B4-BE49-F238E27FC236}">
                  <a16:creationId xmlns:a16="http://schemas.microsoft.com/office/drawing/2014/main" id="{DEC71E57-8A59-624C-9A54-A9D4563CD2E4}"/>
                </a:ext>
              </a:extLst>
            </p:cNvPr>
            <p:cNvCxnSpPr>
              <a:cxnSpLocks/>
            </p:cNvCxnSpPr>
            <p:nvPr/>
          </p:nvCxnSpPr>
          <p:spPr>
            <a:xfrm flipV="1">
              <a:off x="4491540" y="4494414"/>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312" name="Oval 311">
            <a:extLst>
              <a:ext uri="{FF2B5EF4-FFF2-40B4-BE49-F238E27FC236}">
                <a16:creationId xmlns:a16="http://schemas.microsoft.com/office/drawing/2014/main" id="{DBB807E1-6F5E-E641-9616-F8B016324D49}"/>
              </a:ext>
            </a:extLst>
          </p:cNvPr>
          <p:cNvSpPr/>
          <p:nvPr/>
        </p:nvSpPr>
        <p:spPr>
          <a:xfrm>
            <a:off x="6492664" y="5066050"/>
            <a:ext cx="81202" cy="81256"/>
          </a:xfrm>
          <a:prstGeom prst="ellipse">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grpSp>
        <p:nvGrpSpPr>
          <p:cNvPr id="313" name="Group 312">
            <a:extLst>
              <a:ext uri="{FF2B5EF4-FFF2-40B4-BE49-F238E27FC236}">
                <a16:creationId xmlns:a16="http://schemas.microsoft.com/office/drawing/2014/main" id="{C8AB7614-58AC-C54D-AFE3-908790174252}"/>
              </a:ext>
            </a:extLst>
          </p:cNvPr>
          <p:cNvGrpSpPr/>
          <p:nvPr/>
        </p:nvGrpSpPr>
        <p:grpSpPr>
          <a:xfrm>
            <a:off x="6052933" y="5006269"/>
            <a:ext cx="90714" cy="102049"/>
            <a:chOff x="4446406" y="4491919"/>
            <a:chExt cx="90714" cy="102049"/>
          </a:xfrm>
        </p:grpSpPr>
        <p:cxnSp>
          <p:nvCxnSpPr>
            <p:cNvPr id="314" name="Straight Connector 313">
              <a:extLst>
                <a:ext uri="{FF2B5EF4-FFF2-40B4-BE49-F238E27FC236}">
                  <a16:creationId xmlns:a16="http://schemas.microsoft.com/office/drawing/2014/main" id="{35D81DAD-5C36-0D4E-9364-D8DC0F65192A}"/>
                </a:ext>
              </a:extLst>
            </p:cNvPr>
            <p:cNvCxnSpPr>
              <a:cxnSpLocks/>
            </p:cNvCxnSpPr>
            <p:nvPr/>
          </p:nvCxnSpPr>
          <p:spPr>
            <a:xfrm rot="5400000" flipV="1">
              <a:off x="4491538" y="4446787"/>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15" name="Straight Connector 314">
              <a:extLst>
                <a:ext uri="{FF2B5EF4-FFF2-40B4-BE49-F238E27FC236}">
                  <a16:creationId xmlns:a16="http://schemas.microsoft.com/office/drawing/2014/main" id="{D4AF2E3B-F9DD-3E40-A4E8-3AA6538EE3A2}"/>
                </a:ext>
              </a:extLst>
            </p:cNvPr>
            <p:cNvCxnSpPr>
              <a:cxnSpLocks/>
            </p:cNvCxnSpPr>
            <p:nvPr/>
          </p:nvCxnSpPr>
          <p:spPr>
            <a:xfrm rot="5400000" flipV="1">
              <a:off x="4491540" y="4548389"/>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16" name="Straight Connector 315">
              <a:extLst>
                <a:ext uri="{FF2B5EF4-FFF2-40B4-BE49-F238E27FC236}">
                  <a16:creationId xmlns:a16="http://schemas.microsoft.com/office/drawing/2014/main" id="{4FBB9B41-173E-4440-ADE8-76A13AB16669}"/>
                </a:ext>
              </a:extLst>
            </p:cNvPr>
            <p:cNvCxnSpPr>
              <a:cxnSpLocks/>
            </p:cNvCxnSpPr>
            <p:nvPr/>
          </p:nvCxnSpPr>
          <p:spPr>
            <a:xfrm flipV="1">
              <a:off x="4491540" y="4494414"/>
              <a:ext cx="447" cy="9071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317" name="Oval 316">
            <a:extLst>
              <a:ext uri="{FF2B5EF4-FFF2-40B4-BE49-F238E27FC236}">
                <a16:creationId xmlns:a16="http://schemas.microsoft.com/office/drawing/2014/main" id="{B39E5144-3191-D54A-BAE5-12681925F81B}"/>
              </a:ext>
            </a:extLst>
          </p:cNvPr>
          <p:cNvSpPr/>
          <p:nvPr/>
        </p:nvSpPr>
        <p:spPr>
          <a:xfrm>
            <a:off x="6057689" y="5015250"/>
            <a:ext cx="81202" cy="81256"/>
          </a:xfrm>
          <a:prstGeom prst="ellipse">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43" name="Freeform 42">
            <a:extLst>
              <a:ext uri="{FF2B5EF4-FFF2-40B4-BE49-F238E27FC236}">
                <a16:creationId xmlns:a16="http://schemas.microsoft.com/office/drawing/2014/main" id="{06EB6553-F61C-564E-ABF6-5809E876263F}"/>
              </a:ext>
            </a:extLst>
          </p:cNvPr>
          <p:cNvSpPr/>
          <p:nvPr/>
        </p:nvSpPr>
        <p:spPr>
          <a:xfrm>
            <a:off x="3547568" y="2155100"/>
            <a:ext cx="5562284" cy="3054324"/>
          </a:xfrm>
          <a:custGeom>
            <a:avLst/>
            <a:gdLst>
              <a:gd name="connsiteX0" fmla="*/ 0 w 5562284"/>
              <a:gd name="connsiteY0" fmla="*/ 0 h 3054324"/>
              <a:gd name="connsiteX1" fmla="*/ 37942 w 5562284"/>
              <a:gd name="connsiteY1" fmla="*/ 2910145 h 3054324"/>
              <a:gd name="connsiteX2" fmla="*/ 136591 w 5562284"/>
              <a:gd name="connsiteY2" fmla="*/ 3046736 h 3054324"/>
              <a:gd name="connsiteX3" fmla="*/ 273182 w 5562284"/>
              <a:gd name="connsiteY3" fmla="*/ 3005000 h 3054324"/>
              <a:gd name="connsiteX4" fmla="*/ 584306 w 5562284"/>
              <a:gd name="connsiteY4" fmla="*/ 3001205 h 3054324"/>
              <a:gd name="connsiteX5" fmla="*/ 865076 w 5562284"/>
              <a:gd name="connsiteY5" fmla="*/ 3005000 h 3054324"/>
              <a:gd name="connsiteX6" fmla="*/ 1145846 w 5562284"/>
              <a:gd name="connsiteY6" fmla="*/ 3001205 h 3054324"/>
              <a:gd name="connsiteX7" fmla="*/ 1426616 w 5562284"/>
              <a:gd name="connsiteY7" fmla="*/ 2951881 h 3054324"/>
              <a:gd name="connsiteX8" fmla="*/ 1741534 w 5562284"/>
              <a:gd name="connsiteY8" fmla="*/ 2948087 h 3054324"/>
              <a:gd name="connsiteX9" fmla="*/ 2033687 w 5562284"/>
              <a:gd name="connsiteY9" fmla="*/ 2955675 h 3054324"/>
              <a:gd name="connsiteX10" fmla="*/ 2561079 w 5562284"/>
              <a:gd name="connsiteY10" fmla="*/ 2955675 h 3054324"/>
              <a:gd name="connsiteX11" fmla="*/ 2705259 w 5562284"/>
              <a:gd name="connsiteY11" fmla="*/ 3008794 h 3054324"/>
              <a:gd name="connsiteX12" fmla="*/ 2989823 w 5562284"/>
              <a:gd name="connsiteY12" fmla="*/ 3001205 h 3054324"/>
              <a:gd name="connsiteX13" fmla="*/ 3278181 w 5562284"/>
              <a:gd name="connsiteY13" fmla="*/ 2951881 h 3054324"/>
              <a:gd name="connsiteX14" fmla="*/ 3585511 w 5562284"/>
              <a:gd name="connsiteY14" fmla="*/ 2902556 h 3054324"/>
              <a:gd name="connsiteX15" fmla="*/ 3854898 w 5562284"/>
              <a:gd name="connsiteY15" fmla="*/ 2857026 h 3054324"/>
              <a:gd name="connsiteX16" fmla="*/ 4139463 w 5562284"/>
              <a:gd name="connsiteY16" fmla="*/ 2951881 h 3054324"/>
              <a:gd name="connsiteX17" fmla="*/ 4442998 w 5562284"/>
              <a:gd name="connsiteY17" fmla="*/ 3054324 h 3054324"/>
              <a:gd name="connsiteX18" fmla="*/ 4723768 w 5562284"/>
              <a:gd name="connsiteY18" fmla="*/ 3001205 h 3054324"/>
              <a:gd name="connsiteX19" fmla="*/ 5012127 w 5562284"/>
              <a:gd name="connsiteY19" fmla="*/ 2910145 h 3054324"/>
              <a:gd name="connsiteX20" fmla="*/ 5562284 w 5562284"/>
              <a:gd name="connsiteY20" fmla="*/ 3054324 h 305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62284" h="3054324">
                <a:moveTo>
                  <a:pt x="0" y="0"/>
                </a:moveTo>
                <a:lnTo>
                  <a:pt x="37942" y="2910145"/>
                </a:lnTo>
                <a:lnTo>
                  <a:pt x="136591" y="3046736"/>
                </a:lnTo>
                <a:lnTo>
                  <a:pt x="273182" y="3005000"/>
                </a:lnTo>
                <a:lnTo>
                  <a:pt x="584306" y="3001205"/>
                </a:lnTo>
                <a:lnTo>
                  <a:pt x="865076" y="3005000"/>
                </a:lnTo>
                <a:lnTo>
                  <a:pt x="1145846" y="3001205"/>
                </a:lnTo>
                <a:lnTo>
                  <a:pt x="1426616" y="2951881"/>
                </a:lnTo>
                <a:lnTo>
                  <a:pt x="1741534" y="2948087"/>
                </a:lnTo>
                <a:lnTo>
                  <a:pt x="2033687" y="2955675"/>
                </a:lnTo>
                <a:lnTo>
                  <a:pt x="2561079" y="2955675"/>
                </a:lnTo>
                <a:lnTo>
                  <a:pt x="2705259" y="3008794"/>
                </a:lnTo>
                <a:lnTo>
                  <a:pt x="2989823" y="3001205"/>
                </a:lnTo>
                <a:lnTo>
                  <a:pt x="3278181" y="2951881"/>
                </a:lnTo>
                <a:lnTo>
                  <a:pt x="3585511" y="2902556"/>
                </a:lnTo>
                <a:lnTo>
                  <a:pt x="3854898" y="2857026"/>
                </a:lnTo>
                <a:lnTo>
                  <a:pt x="4139463" y="2951881"/>
                </a:lnTo>
                <a:lnTo>
                  <a:pt x="4442998" y="3054324"/>
                </a:lnTo>
                <a:lnTo>
                  <a:pt x="4723768" y="3001205"/>
                </a:lnTo>
                <a:lnTo>
                  <a:pt x="5012127" y="2910145"/>
                </a:lnTo>
                <a:lnTo>
                  <a:pt x="5562284" y="3054324"/>
                </a:lnTo>
              </a:path>
            </a:pathLst>
          </a:custGeom>
          <a:noFill/>
          <a:ln>
            <a:solidFill>
              <a:schemeClr val="accent1"/>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Freeform 43">
            <a:extLst>
              <a:ext uri="{FF2B5EF4-FFF2-40B4-BE49-F238E27FC236}">
                <a16:creationId xmlns:a16="http://schemas.microsoft.com/office/drawing/2014/main" id="{ABD03623-1E2F-E242-AA14-5A1A0022DE86}"/>
              </a:ext>
            </a:extLst>
          </p:cNvPr>
          <p:cNvSpPr/>
          <p:nvPr/>
        </p:nvSpPr>
        <p:spPr>
          <a:xfrm>
            <a:off x="3547568" y="2162689"/>
            <a:ext cx="5547108" cy="2997411"/>
          </a:xfrm>
          <a:custGeom>
            <a:avLst/>
            <a:gdLst>
              <a:gd name="connsiteX0" fmla="*/ 5547108 w 5547108"/>
              <a:gd name="connsiteY0" fmla="*/ 2986028 h 2997411"/>
              <a:gd name="connsiteX1" fmla="*/ 5012127 w 5547108"/>
              <a:gd name="connsiteY1" fmla="*/ 2898762 h 2997411"/>
              <a:gd name="connsiteX2" fmla="*/ 4723768 w 5547108"/>
              <a:gd name="connsiteY2" fmla="*/ 2997411 h 2997411"/>
              <a:gd name="connsiteX3" fmla="*/ 4427821 w 5547108"/>
              <a:gd name="connsiteY3" fmla="*/ 2989822 h 2997411"/>
              <a:gd name="connsiteX4" fmla="*/ 4139463 w 5547108"/>
              <a:gd name="connsiteY4" fmla="*/ 2913938 h 2997411"/>
              <a:gd name="connsiteX5" fmla="*/ 3847310 w 5547108"/>
              <a:gd name="connsiteY5" fmla="*/ 2841849 h 2997411"/>
              <a:gd name="connsiteX6" fmla="*/ 3562746 w 5547108"/>
              <a:gd name="connsiteY6" fmla="*/ 2849437 h 2997411"/>
              <a:gd name="connsiteX7" fmla="*/ 3278181 w 5547108"/>
              <a:gd name="connsiteY7" fmla="*/ 2936704 h 2997411"/>
              <a:gd name="connsiteX8" fmla="*/ 2982234 w 5547108"/>
              <a:gd name="connsiteY8" fmla="*/ 2948086 h 2997411"/>
              <a:gd name="connsiteX9" fmla="*/ 2697670 w 5547108"/>
              <a:gd name="connsiteY9" fmla="*/ 2894967 h 2997411"/>
              <a:gd name="connsiteX10" fmla="*/ 2553491 w 5547108"/>
              <a:gd name="connsiteY10" fmla="*/ 2891173 h 2997411"/>
              <a:gd name="connsiteX11" fmla="*/ 2018510 w 5547108"/>
              <a:gd name="connsiteY11" fmla="*/ 0 h 2997411"/>
              <a:gd name="connsiteX12" fmla="*/ 1733946 w 5547108"/>
              <a:gd name="connsiteY12" fmla="*/ 87266 h 2997411"/>
              <a:gd name="connsiteX13" fmla="*/ 1437999 w 5547108"/>
              <a:gd name="connsiteY13" fmla="*/ 94855 h 2997411"/>
              <a:gd name="connsiteX14" fmla="*/ 1157229 w 5547108"/>
              <a:gd name="connsiteY14" fmla="*/ 98649 h 2997411"/>
              <a:gd name="connsiteX15" fmla="*/ 861282 w 5547108"/>
              <a:gd name="connsiteY15" fmla="*/ 98649 h 2997411"/>
              <a:gd name="connsiteX16" fmla="*/ 546364 w 5547108"/>
              <a:gd name="connsiteY16" fmla="*/ 94855 h 2997411"/>
              <a:gd name="connsiteX17" fmla="*/ 265594 w 5547108"/>
              <a:gd name="connsiteY17" fmla="*/ 94855 h 2997411"/>
              <a:gd name="connsiteX18" fmla="*/ 136591 w 5547108"/>
              <a:gd name="connsiteY18" fmla="*/ 147973 h 2997411"/>
              <a:gd name="connsiteX19" fmla="*/ 53119 w 5547108"/>
              <a:gd name="connsiteY19" fmla="*/ 140385 h 2997411"/>
              <a:gd name="connsiteX20" fmla="*/ 0 w 5547108"/>
              <a:gd name="connsiteY20" fmla="*/ 0 h 299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47108" h="2997411">
                <a:moveTo>
                  <a:pt x="5547108" y="2986028"/>
                </a:moveTo>
                <a:lnTo>
                  <a:pt x="5012127" y="2898762"/>
                </a:lnTo>
                <a:lnTo>
                  <a:pt x="4723768" y="2997411"/>
                </a:lnTo>
                <a:lnTo>
                  <a:pt x="4427821" y="2989822"/>
                </a:lnTo>
                <a:lnTo>
                  <a:pt x="4139463" y="2913938"/>
                </a:lnTo>
                <a:lnTo>
                  <a:pt x="3847310" y="2841849"/>
                </a:lnTo>
                <a:lnTo>
                  <a:pt x="3562746" y="2849437"/>
                </a:lnTo>
                <a:lnTo>
                  <a:pt x="3278181" y="2936704"/>
                </a:lnTo>
                <a:lnTo>
                  <a:pt x="2982234" y="2948086"/>
                </a:lnTo>
                <a:lnTo>
                  <a:pt x="2697670" y="2894967"/>
                </a:lnTo>
                <a:lnTo>
                  <a:pt x="2553491" y="2891173"/>
                </a:lnTo>
                <a:lnTo>
                  <a:pt x="2018510" y="0"/>
                </a:lnTo>
                <a:lnTo>
                  <a:pt x="1733946" y="87266"/>
                </a:lnTo>
                <a:lnTo>
                  <a:pt x="1437999" y="94855"/>
                </a:lnTo>
                <a:lnTo>
                  <a:pt x="1157229" y="98649"/>
                </a:lnTo>
                <a:lnTo>
                  <a:pt x="861282" y="98649"/>
                </a:lnTo>
                <a:lnTo>
                  <a:pt x="546364" y="94855"/>
                </a:lnTo>
                <a:lnTo>
                  <a:pt x="265594" y="94855"/>
                </a:lnTo>
                <a:lnTo>
                  <a:pt x="136591" y="147973"/>
                </a:lnTo>
                <a:lnTo>
                  <a:pt x="53119" y="140385"/>
                </a:lnTo>
                <a:lnTo>
                  <a:pt x="0" y="0"/>
                </a:lnTo>
              </a:path>
            </a:pathLst>
          </a:custGeom>
          <a:noFill/>
          <a:ln>
            <a:solidFill>
              <a:schemeClr val="accent6"/>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Down Arrow 46">
            <a:extLst>
              <a:ext uri="{FF2B5EF4-FFF2-40B4-BE49-F238E27FC236}">
                <a16:creationId xmlns:a16="http://schemas.microsoft.com/office/drawing/2014/main" id="{A0717EEF-D65F-D348-A7AE-27BB4988098F}"/>
              </a:ext>
            </a:extLst>
          </p:cNvPr>
          <p:cNvSpPr/>
          <p:nvPr/>
        </p:nvSpPr>
        <p:spPr>
          <a:xfrm>
            <a:off x="5552829" y="1584460"/>
            <a:ext cx="160452" cy="354344"/>
          </a:xfrm>
          <a:prstGeom prst="downArrow">
            <a:avLst/>
          </a:prstGeom>
          <a:solidFill>
            <a:schemeClr val="accent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spcAft>
                <a:spcPts val="300"/>
              </a:spcAft>
              <a:buClr>
                <a:srgbClr val="03C74F"/>
              </a:buClr>
            </a:pPr>
            <a:endParaRPr lang="en-GB" sz="1000" b="1" dirty="0">
              <a:solidFill>
                <a:schemeClr val="bg1"/>
              </a:solidFill>
              <a:latin typeface="Arial" panose="020B0604020202020204" pitchFamily="34" charset="0"/>
              <a:cs typeface="Arial" panose="020B0604020202020204" pitchFamily="34" charset="0"/>
            </a:endParaRPr>
          </a:p>
        </p:txBody>
      </p:sp>
      <p:sp>
        <p:nvSpPr>
          <p:cNvPr id="263" name="TextBox 262">
            <a:extLst>
              <a:ext uri="{FF2B5EF4-FFF2-40B4-BE49-F238E27FC236}">
                <a16:creationId xmlns:a16="http://schemas.microsoft.com/office/drawing/2014/main" id="{D622A029-0672-9C48-9244-A161972100C4}"/>
              </a:ext>
            </a:extLst>
          </p:cNvPr>
          <p:cNvSpPr txBox="1"/>
          <p:nvPr/>
        </p:nvSpPr>
        <p:spPr>
          <a:xfrm>
            <a:off x="7567613" y="3881667"/>
            <a:ext cx="2684462" cy="738664"/>
          </a:xfrm>
          <a:prstGeom prst="rect">
            <a:avLst/>
          </a:prstGeom>
          <a:solidFill>
            <a:schemeClr val="tx2">
              <a:lumMod val="20000"/>
              <a:lumOff val="80000"/>
            </a:schemeClr>
          </a:solidFill>
          <a:ln>
            <a:solidFill>
              <a:schemeClr val="tx1"/>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0000"/>
                </a:solidFill>
                <a:effectLst/>
                <a:uLnTx/>
                <a:uFillTx/>
                <a:latin typeface="Arial"/>
                <a:ea typeface="+mn-ea"/>
                <a:cs typeface="+mn-cs"/>
              </a:rPr>
              <a:t>Median LDL-C at Week 260</a:t>
            </a:r>
            <a:r>
              <a:rPr kumimoji="0" lang="en-US" sz="1400" b="0" i="0" u="none" strike="noStrike" kern="1200" cap="none" spc="0" normalizeH="0" baseline="0" noProof="0" dirty="0">
                <a:ln>
                  <a:noFill/>
                </a:ln>
                <a:solidFill>
                  <a:srgbClr val="000000"/>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0.75 mmol/L (IQR 0.44-1.29)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29 mg/dl (IQR 17-50) </a:t>
            </a:r>
          </a:p>
        </p:txBody>
      </p:sp>
    </p:spTree>
    <p:extLst>
      <p:ext uri="{BB962C8B-B14F-4D97-AF65-F5344CB8AC3E}">
        <p14:creationId xmlns:p14="http://schemas.microsoft.com/office/powerpoint/2010/main" val="2191675460"/>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A8C5C7-D6C3-4BB5-AB36-A3C82D05575A}"/>
              </a:ext>
            </a:extLst>
          </p:cNvPr>
          <p:cNvSpPr>
            <a:spLocks noGrp="1"/>
          </p:cNvSpPr>
          <p:nvPr>
            <p:ph type="title"/>
          </p:nvPr>
        </p:nvSpPr>
        <p:spPr/>
        <p:txBody>
          <a:bodyPr/>
          <a:lstStyle/>
          <a:p>
            <a:r>
              <a:rPr lang="en-US"/>
              <a:t>Long-term Safety</a:t>
            </a:r>
            <a:endParaRPr lang="en-US" dirty="0"/>
          </a:p>
        </p:txBody>
      </p:sp>
      <p:sp>
        <p:nvSpPr>
          <p:cNvPr id="24" name="Slide Number Placeholder 23">
            <a:extLst>
              <a:ext uri="{FF2B5EF4-FFF2-40B4-BE49-F238E27FC236}">
                <a16:creationId xmlns:a16="http://schemas.microsoft.com/office/drawing/2014/main" id="{8A61C0EA-D952-9B48-9089-A7149290EA88}"/>
              </a:ext>
            </a:extLst>
          </p:cNvPr>
          <p:cNvSpPr>
            <a:spLocks noGrp="1"/>
          </p:cNvSpPr>
          <p:nvPr>
            <p:ph type="sldNum" sz="quarter" idx="4"/>
          </p:nvPr>
        </p:nvSpPr>
        <p:spPr/>
        <p:txBody>
          <a:bodyPr/>
          <a:lstStyle/>
          <a:p>
            <a:fld id="{39677761-6DDB-401A-98A2-092195DC01E3}" type="slidenum">
              <a:rPr lang="es-ES_tradnl" smtClean="0"/>
              <a:pPr/>
              <a:t>73</a:t>
            </a:fld>
            <a:endParaRPr lang="es-ES_tradnl"/>
          </a:p>
        </p:txBody>
      </p:sp>
      <p:sp>
        <p:nvSpPr>
          <p:cNvPr id="37" name="Content Placeholder 36">
            <a:extLst>
              <a:ext uri="{FF2B5EF4-FFF2-40B4-BE49-F238E27FC236}">
                <a16:creationId xmlns:a16="http://schemas.microsoft.com/office/drawing/2014/main" id="{AC3EBD48-6001-D840-B4F5-FC99EFFC3DE0}"/>
              </a:ext>
            </a:extLst>
          </p:cNvPr>
          <p:cNvSpPr>
            <a:spLocks noGrp="1"/>
          </p:cNvSpPr>
          <p:nvPr>
            <p:ph sz="quarter" idx="15"/>
          </p:nvPr>
        </p:nvSpPr>
        <p:spPr/>
        <p:txBody>
          <a:bodyPr/>
          <a:lstStyle/>
          <a:p>
            <a:r>
              <a:rPr lang="en-GB" dirty="0"/>
              <a:t>IR, incidence rate; RXN, reaction</a:t>
            </a:r>
          </a:p>
        </p:txBody>
      </p:sp>
      <p:graphicFrame>
        <p:nvGraphicFramePr>
          <p:cNvPr id="15" name="Chart 14">
            <a:extLst>
              <a:ext uri="{FF2B5EF4-FFF2-40B4-BE49-F238E27FC236}">
                <a16:creationId xmlns:a16="http://schemas.microsoft.com/office/drawing/2014/main" id="{A9AB4DC0-2072-457A-9C47-0FA7EF31F22D}"/>
              </a:ext>
            </a:extLst>
          </p:cNvPr>
          <p:cNvGraphicFramePr/>
          <p:nvPr>
            <p:extLst>
              <p:ext uri="{D42A27DB-BD31-4B8C-83A1-F6EECF244321}">
                <p14:modId xmlns:p14="http://schemas.microsoft.com/office/powerpoint/2010/main" val="3560773073"/>
              </p:ext>
            </p:extLst>
          </p:nvPr>
        </p:nvGraphicFramePr>
        <p:xfrm>
          <a:off x="4517504" y="1123271"/>
          <a:ext cx="3383280" cy="18326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a:extLst>
              <a:ext uri="{FF2B5EF4-FFF2-40B4-BE49-F238E27FC236}">
                <a16:creationId xmlns:a16="http://schemas.microsoft.com/office/drawing/2014/main" id="{D4B73648-E8BE-4495-B97B-7356EE349D03}"/>
              </a:ext>
            </a:extLst>
          </p:cNvPr>
          <p:cNvGraphicFramePr/>
          <p:nvPr>
            <p:extLst>
              <p:ext uri="{D42A27DB-BD31-4B8C-83A1-F6EECF244321}">
                <p14:modId xmlns:p14="http://schemas.microsoft.com/office/powerpoint/2010/main" val="3277664101"/>
              </p:ext>
            </p:extLst>
          </p:nvPr>
        </p:nvGraphicFramePr>
        <p:xfrm>
          <a:off x="8489650" y="1127207"/>
          <a:ext cx="3383280" cy="201279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a:extLst>
              <a:ext uri="{FF2B5EF4-FFF2-40B4-BE49-F238E27FC236}">
                <a16:creationId xmlns:a16="http://schemas.microsoft.com/office/drawing/2014/main" id="{19D25D3E-BA7F-4B11-A6F0-D86CC4999168}"/>
              </a:ext>
            </a:extLst>
          </p:cNvPr>
          <p:cNvGraphicFramePr/>
          <p:nvPr>
            <p:extLst>
              <p:ext uri="{D42A27DB-BD31-4B8C-83A1-F6EECF244321}">
                <p14:modId xmlns:p14="http://schemas.microsoft.com/office/powerpoint/2010/main" val="1391737887"/>
              </p:ext>
            </p:extLst>
          </p:nvPr>
        </p:nvGraphicFramePr>
        <p:xfrm>
          <a:off x="515920" y="3417865"/>
          <a:ext cx="3383280" cy="201279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Chart 17">
            <a:extLst>
              <a:ext uri="{FF2B5EF4-FFF2-40B4-BE49-F238E27FC236}">
                <a16:creationId xmlns:a16="http://schemas.microsoft.com/office/drawing/2014/main" id="{D6B2E9FC-C648-4DDF-9583-CF56B4E25B6A}"/>
              </a:ext>
            </a:extLst>
          </p:cNvPr>
          <p:cNvGraphicFramePr/>
          <p:nvPr>
            <p:extLst>
              <p:ext uri="{D42A27DB-BD31-4B8C-83A1-F6EECF244321}">
                <p14:modId xmlns:p14="http://schemas.microsoft.com/office/powerpoint/2010/main" val="1804142878"/>
              </p:ext>
            </p:extLst>
          </p:nvPr>
        </p:nvGraphicFramePr>
        <p:xfrm>
          <a:off x="4493276" y="3427102"/>
          <a:ext cx="3383280" cy="213720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9" name="Chart 18">
            <a:extLst>
              <a:ext uri="{FF2B5EF4-FFF2-40B4-BE49-F238E27FC236}">
                <a16:creationId xmlns:a16="http://schemas.microsoft.com/office/drawing/2014/main" id="{B6B9AF3C-867A-4885-9B6B-DF637FB75893}"/>
              </a:ext>
            </a:extLst>
          </p:cNvPr>
          <p:cNvGraphicFramePr/>
          <p:nvPr>
            <p:extLst>
              <p:ext uri="{D42A27DB-BD31-4B8C-83A1-F6EECF244321}">
                <p14:modId xmlns:p14="http://schemas.microsoft.com/office/powerpoint/2010/main" val="240350465"/>
              </p:ext>
            </p:extLst>
          </p:nvPr>
        </p:nvGraphicFramePr>
        <p:xfrm>
          <a:off x="8449181" y="3419780"/>
          <a:ext cx="3383280" cy="2166437"/>
        </p:xfrm>
        <a:graphic>
          <a:graphicData uri="http://schemas.openxmlformats.org/drawingml/2006/chart">
            <c:chart xmlns:c="http://schemas.openxmlformats.org/drawingml/2006/chart" xmlns:r="http://schemas.openxmlformats.org/officeDocument/2006/relationships" r:id="rId7"/>
          </a:graphicData>
        </a:graphic>
      </p:graphicFrame>
      <p:sp>
        <p:nvSpPr>
          <p:cNvPr id="3" name="TextBox 2">
            <a:extLst>
              <a:ext uri="{FF2B5EF4-FFF2-40B4-BE49-F238E27FC236}">
                <a16:creationId xmlns:a16="http://schemas.microsoft.com/office/drawing/2014/main" id="{DAB2B0F0-181A-4766-B7A5-5173FEEABA42}"/>
              </a:ext>
            </a:extLst>
          </p:cNvPr>
          <p:cNvSpPr txBox="1"/>
          <p:nvPr/>
        </p:nvSpPr>
        <p:spPr>
          <a:xfrm rot="16200000">
            <a:off x="3341831" y="1813562"/>
            <a:ext cx="201279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a:ea typeface="+mn-ea"/>
                <a:cs typeface="+mn-cs"/>
              </a:rPr>
              <a:t>Annualised</a:t>
            </a:r>
            <a:r>
              <a:rPr kumimoji="0" lang="en-US" sz="1400" b="1" i="0" u="none" strike="noStrike" kern="1200" cap="none" spc="0" normalizeH="0" baseline="0" noProof="0" dirty="0">
                <a:ln>
                  <a:noFill/>
                </a:ln>
                <a:solidFill>
                  <a:srgbClr val="000000"/>
                </a:solidFill>
                <a:effectLst/>
                <a:uLnTx/>
                <a:uFillTx/>
                <a:latin typeface="Arial"/>
                <a:ea typeface="+mn-ea"/>
                <a:cs typeface="+mn-cs"/>
              </a:rPr>
              <a:t> IR</a:t>
            </a:r>
          </a:p>
        </p:txBody>
      </p:sp>
      <p:sp>
        <p:nvSpPr>
          <p:cNvPr id="35" name="TextBox 34">
            <a:extLst>
              <a:ext uri="{FF2B5EF4-FFF2-40B4-BE49-F238E27FC236}">
                <a16:creationId xmlns:a16="http://schemas.microsoft.com/office/drawing/2014/main" id="{173B2A02-8A7A-43D5-945A-093E41526E26}"/>
              </a:ext>
            </a:extLst>
          </p:cNvPr>
          <p:cNvSpPr txBox="1"/>
          <p:nvPr/>
        </p:nvSpPr>
        <p:spPr>
          <a:xfrm rot="16200000">
            <a:off x="7314120" y="1890500"/>
            <a:ext cx="201279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a:ea typeface="+mn-ea"/>
                <a:cs typeface="+mn-cs"/>
              </a:rPr>
              <a:t>Annualised</a:t>
            </a:r>
            <a:r>
              <a:rPr kumimoji="0" lang="en-US" sz="1400" b="1" i="0" u="none" strike="noStrike" kern="1200" cap="none" spc="0" normalizeH="0" baseline="0" noProof="0" dirty="0">
                <a:ln>
                  <a:noFill/>
                </a:ln>
                <a:solidFill>
                  <a:srgbClr val="000000"/>
                </a:solidFill>
                <a:effectLst/>
                <a:uLnTx/>
                <a:uFillTx/>
                <a:latin typeface="Arial"/>
                <a:ea typeface="+mn-ea"/>
                <a:cs typeface="+mn-cs"/>
              </a:rPr>
              <a:t> IR</a:t>
            </a:r>
          </a:p>
        </p:txBody>
      </p:sp>
      <p:sp>
        <p:nvSpPr>
          <p:cNvPr id="36" name="TextBox 35">
            <a:extLst>
              <a:ext uri="{FF2B5EF4-FFF2-40B4-BE49-F238E27FC236}">
                <a16:creationId xmlns:a16="http://schemas.microsoft.com/office/drawing/2014/main" id="{75F04E82-B880-447C-B2A2-9DF9650FEF62}"/>
              </a:ext>
            </a:extLst>
          </p:cNvPr>
          <p:cNvSpPr txBox="1"/>
          <p:nvPr/>
        </p:nvSpPr>
        <p:spPr>
          <a:xfrm rot="16200000">
            <a:off x="-722987" y="4165730"/>
            <a:ext cx="201279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effectLst/>
                <a:uLnTx/>
                <a:uFillTx/>
                <a:latin typeface="Arial"/>
                <a:ea typeface="+mn-ea"/>
                <a:cs typeface="+mn-cs"/>
              </a:rPr>
              <a:t>Annualised</a:t>
            </a:r>
            <a:r>
              <a:rPr kumimoji="0" lang="en-US" sz="1400" b="1" i="0" u="none" strike="noStrike" kern="1200" cap="none" spc="0" normalizeH="0" baseline="0" noProof="0" dirty="0">
                <a:ln>
                  <a:noFill/>
                </a:ln>
                <a:effectLst/>
                <a:uLnTx/>
                <a:uFillTx/>
                <a:latin typeface="Arial"/>
                <a:ea typeface="+mn-ea"/>
                <a:cs typeface="+mn-cs"/>
              </a:rPr>
              <a:t> IR</a:t>
            </a:r>
          </a:p>
        </p:txBody>
      </p:sp>
      <p:graphicFrame>
        <p:nvGraphicFramePr>
          <p:cNvPr id="23" name="Chart 22">
            <a:extLst>
              <a:ext uri="{FF2B5EF4-FFF2-40B4-BE49-F238E27FC236}">
                <a16:creationId xmlns:a16="http://schemas.microsoft.com/office/drawing/2014/main" id="{48EECFB5-6BA5-402B-8424-DE87C44F2695}"/>
              </a:ext>
            </a:extLst>
          </p:cNvPr>
          <p:cNvGraphicFramePr/>
          <p:nvPr>
            <p:extLst>
              <p:ext uri="{D42A27DB-BD31-4B8C-83A1-F6EECF244321}">
                <p14:modId xmlns:p14="http://schemas.microsoft.com/office/powerpoint/2010/main" val="1252428419"/>
              </p:ext>
            </p:extLst>
          </p:nvPr>
        </p:nvGraphicFramePr>
        <p:xfrm>
          <a:off x="426658" y="1123271"/>
          <a:ext cx="3383280" cy="2110642"/>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a:extLst>
              <a:ext uri="{FF2B5EF4-FFF2-40B4-BE49-F238E27FC236}">
                <a16:creationId xmlns:a16="http://schemas.microsoft.com/office/drawing/2014/main" id="{2A6AF5BA-B3EE-4D19-8067-DA89EE791E6C}"/>
              </a:ext>
            </a:extLst>
          </p:cNvPr>
          <p:cNvSpPr txBox="1"/>
          <p:nvPr/>
        </p:nvSpPr>
        <p:spPr>
          <a:xfrm>
            <a:off x="5115735" y="1014970"/>
            <a:ext cx="263387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Injection site reactions</a:t>
            </a:r>
          </a:p>
        </p:txBody>
      </p:sp>
      <p:sp>
        <p:nvSpPr>
          <p:cNvPr id="25" name="TextBox 24">
            <a:extLst>
              <a:ext uri="{FF2B5EF4-FFF2-40B4-BE49-F238E27FC236}">
                <a16:creationId xmlns:a16="http://schemas.microsoft.com/office/drawing/2014/main" id="{0B0FF776-F2B8-4F3B-BCF9-69ACB084C2E1}"/>
              </a:ext>
            </a:extLst>
          </p:cNvPr>
          <p:cNvSpPr txBox="1"/>
          <p:nvPr/>
        </p:nvSpPr>
        <p:spPr>
          <a:xfrm>
            <a:off x="9143591" y="1014970"/>
            <a:ext cx="25897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Drug-related allergic </a:t>
            </a:r>
            <a:r>
              <a:rPr kumimoji="0" lang="en-US" sz="1600" b="1" i="0" u="none" strike="noStrike" kern="1200" cap="none" spc="0" normalizeH="0" baseline="0" noProof="0" dirty="0" err="1">
                <a:ln>
                  <a:noFill/>
                </a:ln>
                <a:solidFill>
                  <a:srgbClr val="000000"/>
                </a:solidFill>
                <a:effectLst/>
                <a:uLnTx/>
                <a:uFillTx/>
                <a:latin typeface="Arial"/>
                <a:ea typeface="+mn-ea"/>
                <a:cs typeface="+mn-cs"/>
              </a:rPr>
              <a:t>rxn</a:t>
            </a:r>
            <a:endParaRPr kumimoji="0" lang="en-US" sz="1600" b="1" i="0" u="none" strike="noStrike" kern="1200" cap="none" spc="0" normalizeH="0" baseline="0" noProof="0" dirty="0">
              <a:ln>
                <a:noFill/>
              </a:ln>
              <a:solidFill>
                <a:srgbClr val="000000"/>
              </a:solidFill>
              <a:effectLst/>
              <a:uLnTx/>
              <a:uFillTx/>
              <a:latin typeface="Arial"/>
              <a:ea typeface="+mn-ea"/>
              <a:cs typeface="+mn-cs"/>
            </a:endParaRPr>
          </a:p>
        </p:txBody>
      </p:sp>
      <p:sp>
        <p:nvSpPr>
          <p:cNvPr id="26" name="TextBox 25">
            <a:extLst>
              <a:ext uri="{FF2B5EF4-FFF2-40B4-BE49-F238E27FC236}">
                <a16:creationId xmlns:a16="http://schemas.microsoft.com/office/drawing/2014/main" id="{599FB95F-4096-4766-8AC1-D66295F63A0B}"/>
              </a:ext>
            </a:extLst>
          </p:cNvPr>
          <p:cNvSpPr txBox="1"/>
          <p:nvPr/>
        </p:nvSpPr>
        <p:spPr>
          <a:xfrm>
            <a:off x="838479" y="3333100"/>
            <a:ext cx="289292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Muscle-related event</a:t>
            </a:r>
          </a:p>
        </p:txBody>
      </p:sp>
      <p:sp>
        <p:nvSpPr>
          <p:cNvPr id="27" name="TextBox 26">
            <a:extLst>
              <a:ext uri="{FF2B5EF4-FFF2-40B4-BE49-F238E27FC236}">
                <a16:creationId xmlns:a16="http://schemas.microsoft.com/office/drawing/2014/main" id="{7098BFF2-0A34-46F1-810C-9EAD2B9800E3}"/>
              </a:ext>
            </a:extLst>
          </p:cNvPr>
          <p:cNvSpPr txBox="1"/>
          <p:nvPr/>
        </p:nvSpPr>
        <p:spPr>
          <a:xfrm>
            <a:off x="974712" y="1025603"/>
            <a:ext cx="263387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Serious adverse events</a:t>
            </a:r>
          </a:p>
        </p:txBody>
      </p:sp>
      <p:sp>
        <p:nvSpPr>
          <p:cNvPr id="28" name="TextBox 27">
            <a:extLst>
              <a:ext uri="{FF2B5EF4-FFF2-40B4-BE49-F238E27FC236}">
                <a16:creationId xmlns:a16="http://schemas.microsoft.com/office/drawing/2014/main" id="{2014111E-6138-4D97-8ACA-20F07235F7C9}"/>
              </a:ext>
            </a:extLst>
          </p:cNvPr>
          <p:cNvSpPr txBox="1"/>
          <p:nvPr/>
        </p:nvSpPr>
        <p:spPr>
          <a:xfrm>
            <a:off x="4977271" y="3333100"/>
            <a:ext cx="263387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New onset diabetes</a:t>
            </a:r>
          </a:p>
        </p:txBody>
      </p:sp>
      <p:sp>
        <p:nvSpPr>
          <p:cNvPr id="29" name="TextBox 28">
            <a:extLst>
              <a:ext uri="{FF2B5EF4-FFF2-40B4-BE49-F238E27FC236}">
                <a16:creationId xmlns:a16="http://schemas.microsoft.com/office/drawing/2014/main" id="{D732B0F4-C8BD-4B4F-8079-17B8E49B1124}"/>
              </a:ext>
            </a:extLst>
          </p:cNvPr>
          <p:cNvSpPr txBox="1"/>
          <p:nvPr/>
        </p:nvSpPr>
        <p:spPr>
          <a:xfrm>
            <a:off x="9009958" y="3333100"/>
            <a:ext cx="263387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Hemorrhagic stroke</a:t>
            </a:r>
          </a:p>
        </p:txBody>
      </p:sp>
      <p:sp>
        <p:nvSpPr>
          <p:cNvPr id="42" name="TextBox 41">
            <a:extLst>
              <a:ext uri="{FF2B5EF4-FFF2-40B4-BE49-F238E27FC236}">
                <a16:creationId xmlns:a16="http://schemas.microsoft.com/office/drawing/2014/main" id="{8E0E8B7E-AAF8-457F-AC83-148B919A3033}"/>
              </a:ext>
            </a:extLst>
          </p:cNvPr>
          <p:cNvSpPr txBox="1"/>
          <p:nvPr/>
        </p:nvSpPr>
        <p:spPr>
          <a:xfrm rot="16200000">
            <a:off x="-722887" y="1886562"/>
            <a:ext cx="201279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effectLst/>
                <a:uLnTx/>
                <a:uFillTx/>
                <a:latin typeface="Arial"/>
                <a:ea typeface="+mn-ea"/>
                <a:cs typeface="+mn-cs"/>
              </a:rPr>
              <a:t>Annualised</a:t>
            </a:r>
            <a:r>
              <a:rPr kumimoji="0" lang="en-US" sz="1400" b="1" i="0" u="none" strike="noStrike" kern="1200" cap="none" spc="0" normalizeH="0" baseline="0" noProof="0" dirty="0">
                <a:ln>
                  <a:noFill/>
                </a:ln>
                <a:effectLst/>
                <a:uLnTx/>
                <a:uFillTx/>
                <a:latin typeface="Arial"/>
                <a:ea typeface="+mn-ea"/>
                <a:cs typeface="+mn-cs"/>
              </a:rPr>
              <a:t> IR</a:t>
            </a:r>
          </a:p>
        </p:txBody>
      </p:sp>
      <p:sp>
        <p:nvSpPr>
          <p:cNvPr id="43" name="TextBox 42">
            <a:extLst>
              <a:ext uri="{FF2B5EF4-FFF2-40B4-BE49-F238E27FC236}">
                <a16:creationId xmlns:a16="http://schemas.microsoft.com/office/drawing/2014/main" id="{7F708489-B865-47EA-9A2B-B5FCE50D785F}"/>
              </a:ext>
            </a:extLst>
          </p:cNvPr>
          <p:cNvSpPr txBox="1"/>
          <p:nvPr/>
        </p:nvSpPr>
        <p:spPr>
          <a:xfrm rot="16200000">
            <a:off x="3363097" y="4199538"/>
            <a:ext cx="201279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a:ea typeface="+mn-ea"/>
                <a:cs typeface="+mn-cs"/>
              </a:rPr>
              <a:t>Annualised</a:t>
            </a:r>
            <a:r>
              <a:rPr kumimoji="0" lang="en-US" sz="1400" b="1" i="0" u="none" strike="noStrike" kern="1200" cap="none" spc="0" normalizeH="0" baseline="0" noProof="0" dirty="0">
                <a:ln>
                  <a:noFill/>
                </a:ln>
                <a:solidFill>
                  <a:srgbClr val="000000"/>
                </a:solidFill>
                <a:effectLst/>
                <a:uLnTx/>
                <a:uFillTx/>
                <a:latin typeface="Arial"/>
                <a:ea typeface="+mn-ea"/>
                <a:cs typeface="+mn-cs"/>
              </a:rPr>
              <a:t> IR</a:t>
            </a:r>
          </a:p>
        </p:txBody>
      </p:sp>
      <p:sp>
        <p:nvSpPr>
          <p:cNvPr id="44" name="TextBox 43">
            <a:extLst>
              <a:ext uri="{FF2B5EF4-FFF2-40B4-BE49-F238E27FC236}">
                <a16:creationId xmlns:a16="http://schemas.microsoft.com/office/drawing/2014/main" id="{14EF52B7-F4A4-433E-AE09-1CADD1303C9C}"/>
              </a:ext>
            </a:extLst>
          </p:cNvPr>
          <p:cNvSpPr txBox="1"/>
          <p:nvPr/>
        </p:nvSpPr>
        <p:spPr>
          <a:xfrm rot="16200000">
            <a:off x="7234948" y="4177220"/>
            <a:ext cx="201279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a:ea typeface="+mn-ea"/>
                <a:cs typeface="+mn-cs"/>
              </a:rPr>
              <a:t>Annualised</a:t>
            </a:r>
            <a:r>
              <a:rPr kumimoji="0" lang="en-US" sz="1400" b="1" i="0" u="none" strike="noStrike" kern="1200" cap="none" spc="0" normalizeH="0" baseline="0" noProof="0" dirty="0">
                <a:ln>
                  <a:noFill/>
                </a:ln>
                <a:solidFill>
                  <a:srgbClr val="000000"/>
                </a:solidFill>
                <a:effectLst/>
                <a:uLnTx/>
                <a:uFillTx/>
                <a:latin typeface="Arial"/>
                <a:ea typeface="+mn-ea"/>
                <a:cs typeface="+mn-cs"/>
              </a:rPr>
              <a:t> IR</a:t>
            </a:r>
          </a:p>
        </p:txBody>
      </p:sp>
      <p:grpSp>
        <p:nvGrpSpPr>
          <p:cNvPr id="14" name="Group 13">
            <a:extLst>
              <a:ext uri="{FF2B5EF4-FFF2-40B4-BE49-F238E27FC236}">
                <a16:creationId xmlns:a16="http://schemas.microsoft.com/office/drawing/2014/main" id="{228FCC88-7297-4814-9F23-A7FD1ADB6AC4}"/>
              </a:ext>
            </a:extLst>
          </p:cNvPr>
          <p:cNvGrpSpPr/>
          <p:nvPr/>
        </p:nvGrpSpPr>
        <p:grpSpPr>
          <a:xfrm>
            <a:off x="4476300" y="5510342"/>
            <a:ext cx="3679221" cy="841256"/>
            <a:chOff x="7315200" y="6056394"/>
            <a:chExt cx="3679221" cy="841256"/>
          </a:xfrm>
        </p:grpSpPr>
        <p:sp>
          <p:nvSpPr>
            <p:cNvPr id="2" name="TextBox 1">
              <a:extLst>
                <a:ext uri="{FF2B5EF4-FFF2-40B4-BE49-F238E27FC236}">
                  <a16:creationId xmlns:a16="http://schemas.microsoft.com/office/drawing/2014/main" id="{247E5DDA-02E5-43F3-BCC2-3CACBC0DDBEA}"/>
                </a:ext>
              </a:extLst>
            </p:cNvPr>
            <p:cNvSpPr txBox="1"/>
            <p:nvPr/>
          </p:nvSpPr>
          <p:spPr>
            <a:xfrm>
              <a:off x="7611141" y="6056394"/>
              <a:ext cx="3383280" cy="84125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Placebo Phase FOURIER</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Evolocumab Phase FOURIER</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Evolocumab Phase FOURIER &amp; OLE</a:t>
              </a:r>
            </a:p>
          </p:txBody>
        </p:sp>
        <p:sp>
          <p:nvSpPr>
            <p:cNvPr id="5" name="Rectangle 4">
              <a:extLst>
                <a:ext uri="{FF2B5EF4-FFF2-40B4-BE49-F238E27FC236}">
                  <a16:creationId xmlns:a16="http://schemas.microsoft.com/office/drawing/2014/main" id="{1945A578-8BBA-4BCD-BC54-1056960A7EA8}"/>
                </a:ext>
              </a:extLst>
            </p:cNvPr>
            <p:cNvSpPr/>
            <p:nvPr/>
          </p:nvSpPr>
          <p:spPr>
            <a:xfrm>
              <a:off x="7416456" y="6647156"/>
              <a:ext cx="182880" cy="1828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6F696668-CB22-40DC-8BCD-025CE777A8E1}"/>
                </a:ext>
              </a:extLst>
            </p:cNvPr>
            <p:cNvSpPr/>
            <p:nvPr/>
          </p:nvSpPr>
          <p:spPr>
            <a:xfrm>
              <a:off x="7416456" y="6379560"/>
              <a:ext cx="182880" cy="1828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11D8E864-7B40-404C-AF6D-FE2592C3DA0D}"/>
                </a:ext>
              </a:extLst>
            </p:cNvPr>
            <p:cNvSpPr/>
            <p:nvPr/>
          </p:nvSpPr>
          <p:spPr>
            <a:xfrm>
              <a:off x="7416456" y="6109559"/>
              <a:ext cx="182880" cy="1828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85E81C3D-C74D-4AC9-AF32-8FDE2116E0BA}"/>
                </a:ext>
              </a:extLst>
            </p:cNvPr>
            <p:cNvSpPr/>
            <p:nvPr/>
          </p:nvSpPr>
          <p:spPr>
            <a:xfrm>
              <a:off x="7315200" y="6056394"/>
              <a:ext cx="3679221" cy="84125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881275713"/>
      </p:ext>
    </p:extLst>
  </p:cSld>
  <p:clrMapOvr>
    <a:masterClrMapping/>
  </p:clrMapOvr>
  <p:transition spd="slow">
    <p:wipe dir="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8">
            <a:extLst>
              <a:ext uri="{FF2B5EF4-FFF2-40B4-BE49-F238E27FC236}">
                <a16:creationId xmlns:a16="http://schemas.microsoft.com/office/drawing/2014/main" id="{25F0A6F1-BDDB-40E4-A045-3E2ABF0C1346}"/>
              </a:ext>
            </a:extLst>
          </p:cNvPr>
          <p:cNvSpPr>
            <a:spLocks noChangeArrowheads="1"/>
          </p:cNvSpPr>
          <p:nvPr/>
        </p:nvSpPr>
        <p:spPr bwMode="auto">
          <a:xfrm>
            <a:off x="4964476" y="1159837"/>
            <a:ext cx="320298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Key Secondary Endpoint: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CV death, MI or stroke</a:t>
            </a:r>
          </a:p>
        </p:txBody>
      </p:sp>
      <p:sp>
        <p:nvSpPr>
          <p:cNvPr id="43" name="Rectangle 24">
            <a:extLst>
              <a:ext uri="{FF2B5EF4-FFF2-40B4-BE49-F238E27FC236}">
                <a16:creationId xmlns:a16="http://schemas.microsoft.com/office/drawing/2014/main" id="{78384D31-00F5-45E7-B6A8-C94FDC8AD2D0}"/>
              </a:ext>
            </a:extLst>
          </p:cNvPr>
          <p:cNvSpPr>
            <a:spLocks noChangeArrowheads="1"/>
          </p:cNvSpPr>
          <p:nvPr/>
        </p:nvSpPr>
        <p:spPr bwMode="auto">
          <a:xfrm>
            <a:off x="3077689" y="5827737"/>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3280</a:t>
            </a:r>
          </a:p>
        </p:txBody>
      </p:sp>
      <p:sp>
        <p:nvSpPr>
          <p:cNvPr id="44" name="Rectangle 25">
            <a:extLst>
              <a:ext uri="{FF2B5EF4-FFF2-40B4-BE49-F238E27FC236}">
                <a16:creationId xmlns:a16="http://schemas.microsoft.com/office/drawing/2014/main" id="{9176F306-E7E4-4C9E-ADBE-2781A987E511}"/>
              </a:ext>
            </a:extLst>
          </p:cNvPr>
          <p:cNvSpPr>
            <a:spLocks noChangeArrowheads="1"/>
          </p:cNvSpPr>
          <p:nvPr/>
        </p:nvSpPr>
        <p:spPr bwMode="auto">
          <a:xfrm>
            <a:off x="4181002" y="5827737"/>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3128</a:t>
            </a:r>
          </a:p>
        </p:txBody>
      </p:sp>
      <p:sp>
        <p:nvSpPr>
          <p:cNvPr id="45" name="Rectangle 26">
            <a:extLst>
              <a:ext uri="{FF2B5EF4-FFF2-40B4-BE49-F238E27FC236}">
                <a16:creationId xmlns:a16="http://schemas.microsoft.com/office/drawing/2014/main" id="{F9BB8552-0FA2-4D14-A577-33E339C4DE4E}"/>
              </a:ext>
            </a:extLst>
          </p:cNvPr>
          <p:cNvSpPr>
            <a:spLocks noChangeArrowheads="1"/>
          </p:cNvSpPr>
          <p:nvPr/>
        </p:nvSpPr>
        <p:spPr bwMode="auto">
          <a:xfrm>
            <a:off x="5282727" y="5827737"/>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2987</a:t>
            </a:r>
          </a:p>
        </p:txBody>
      </p:sp>
      <p:sp>
        <p:nvSpPr>
          <p:cNvPr id="46" name="Rectangle 27">
            <a:extLst>
              <a:ext uri="{FF2B5EF4-FFF2-40B4-BE49-F238E27FC236}">
                <a16:creationId xmlns:a16="http://schemas.microsoft.com/office/drawing/2014/main" id="{9473FC35-0F68-42BB-ACEF-0361CD2230DA}"/>
              </a:ext>
            </a:extLst>
          </p:cNvPr>
          <p:cNvSpPr>
            <a:spLocks noChangeArrowheads="1"/>
          </p:cNvSpPr>
          <p:nvPr/>
        </p:nvSpPr>
        <p:spPr bwMode="auto">
          <a:xfrm>
            <a:off x="6386039" y="5827737"/>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2857</a:t>
            </a:r>
          </a:p>
        </p:txBody>
      </p:sp>
      <p:sp>
        <p:nvSpPr>
          <p:cNvPr id="47" name="Rectangle 28">
            <a:extLst>
              <a:ext uri="{FF2B5EF4-FFF2-40B4-BE49-F238E27FC236}">
                <a16:creationId xmlns:a16="http://schemas.microsoft.com/office/drawing/2014/main" id="{E7B50DCA-3C63-45FC-A749-F7200E755B31}"/>
              </a:ext>
            </a:extLst>
          </p:cNvPr>
          <p:cNvSpPr>
            <a:spLocks noChangeArrowheads="1"/>
          </p:cNvSpPr>
          <p:nvPr/>
        </p:nvSpPr>
        <p:spPr bwMode="auto">
          <a:xfrm>
            <a:off x="7487764" y="5827737"/>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2729</a:t>
            </a:r>
          </a:p>
        </p:txBody>
      </p:sp>
      <p:sp>
        <p:nvSpPr>
          <p:cNvPr id="48" name="Rectangle 29">
            <a:extLst>
              <a:ext uri="{FF2B5EF4-FFF2-40B4-BE49-F238E27FC236}">
                <a16:creationId xmlns:a16="http://schemas.microsoft.com/office/drawing/2014/main" id="{FF6040B1-D28D-4EB6-8C34-F40A7817E398}"/>
              </a:ext>
            </a:extLst>
          </p:cNvPr>
          <p:cNvSpPr>
            <a:spLocks noChangeArrowheads="1"/>
          </p:cNvSpPr>
          <p:nvPr/>
        </p:nvSpPr>
        <p:spPr bwMode="auto">
          <a:xfrm>
            <a:off x="8589489" y="5827737"/>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1809</a:t>
            </a:r>
          </a:p>
        </p:txBody>
      </p:sp>
      <p:sp>
        <p:nvSpPr>
          <p:cNvPr id="49" name="Rectangle 30">
            <a:extLst>
              <a:ext uri="{FF2B5EF4-FFF2-40B4-BE49-F238E27FC236}">
                <a16:creationId xmlns:a16="http://schemas.microsoft.com/office/drawing/2014/main" id="{0AB03C37-06E9-48CB-81C5-9F9A26AEAB82}"/>
              </a:ext>
            </a:extLst>
          </p:cNvPr>
          <p:cNvSpPr>
            <a:spLocks noChangeArrowheads="1"/>
          </p:cNvSpPr>
          <p:nvPr/>
        </p:nvSpPr>
        <p:spPr bwMode="auto">
          <a:xfrm>
            <a:off x="3077689" y="6008978"/>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3355</a:t>
            </a:r>
          </a:p>
        </p:txBody>
      </p:sp>
      <p:sp>
        <p:nvSpPr>
          <p:cNvPr id="50" name="Rectangle 31">
            <a:extLst>
              <a:ext uri="{FF2B5EF4-FFF2-40B4-BE49-F238E27FC236}">
                <a16:creationId xmlns:a16="http://schemas.microsoft.com/office/drawing/2014/main" id="{EE45B4C4-6085-45B3-B0FC-BE8E9CE16F44}"/>
              </a:ext>
            </a:extLst>
          </p:cNvPr>
          <p:cNvSpPr>
            <a:spLocks noChangeArrowheads="1"/>
          </p:cNvSpPr>
          <p:nvPr/>
        </p:nvSpPr>
        <p:spPr bwMode="auto">
          <a:xfrm>
            <a:off x="4181002" y="6008978"/>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3247</a:t>
            </a:r>
          </a:p>
        </p:txBody>
      </p:sp>
      <p:sp>
        <p:nvSpPr>
          <p:cNvPr id="51" name="Rectangle 32">
            <a:extLst>
              <a:ext uri="{FF2B5EF4-FFF2-40B4-BE49-F238E27FC236}">
                <a16:creationId xmlns:a16="http://schemas.microsoft.com/office/drawing/2014/main" id="{DE386801-37FD-4B25-AF42-ECAEF227D1F5}"/>
              </a:ext>
            </a:extLst>
          </p:cNvPr>
          <p:cNvSpPr>
            <a:spLocks noChangeArrowheads="1"/>
          </p:cNvSpPr>
          <p:nvPr/>
        </p:nvSpPr>
        <p:spPr bwMode="auto">
          <a:xfrm>
            <a:off x="5282727" y="6008978"/>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3123</a:t>
            </a:r>
          </a:p>
        </p:txBody>
      </p:sp>
      <p:sp>
        <p:nvSpPr>
          <p:cNvPr id="52" name="Rectangle 33">
            <a:extLst>
              <a:ext uri="{FF2B5EF4-FFF2-40B4-BE49-F238E27FC236}">
                <a16:creationId xmlns:a16="http://schemas.microsoft.com/office/drawing/2014/main" id="{77589F3D-C7B5-4822-A231-3E1C20C314B5}"/>
              </a:ext>
            </a:extLst>
          </p:cNvPr>
          <p:cNvSpPr>
            <a:spLocks noChangeArrowheads="1"/>
          </p:cNvSpPr>
          <p:nvPr/>
        </p:nvSpPr>
        <p:spPr bwMode="auto">
          <a:xfrm>
            <a:off x="6386039" y="6008978"/>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3012</a:t>
            </a:r>
          </a:p>
        </p:txBody>
      </p:sp>
      <p:sp>
        <p:nvSpPr>
          <p:cNvPr id="53" name="Rectangle 34">
            <a:extLst>
              <a:ext uri="{FF2B5EF4-FFF2-40B4-BE49-F238E27FC236}">
                <a16:creationId xmlns:a16="http://schemas.microsoft.com/office/drawing/2014/main" id="{1DC89C62-47C2-4968-A61F-9A2EC99583FD}"/>
              </a:ext>
            </a:extLst>
          </p:cNvPr>
          <p:cNvSpPr>
            <a:spLocks noChangeArrowheads="1"/>
          </p:cNvSpPr>
          <p:nvPr/>
        </p:nvSpPr>
        <p:spPr bwMode="auto">
          <a:xfrm>
            <a:off x="7487764" y="6008978"/>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2870</a:t>
            </a:r>
          </a:p>
        </p:txBody>
      </p:sp>
      <p:sp>
        <p:nvSpPr>
          <p:cNvPr id="54" name="Rectangle 35">
            <a:extLst>
              <a:ext uri="{FF2B5EF4-FFF2-40B4-BE49-F238E27FC236}">
                <a16:creationId xmlns:a16="http://schemas.microsoft.com/office/drawing/2014/main" id="{C5CDCAE3-8FFA-4E3D-AE88-C6ADAA24B6A0}"/>
              </a:ext>
            </a:extLst>
          </p:cNvPr>
          <p:cNvSpPr>
            <a:spLocks noChangeArrowheads="1"/>
          </p:cNvSpPr>
          <p:nvPr/>
        </p:nvSpPr>
        <p:spPr bwMode="auto">
          <a:xfrm>
            <a:off x="8589489" y="6008978"/>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1862</a:t>
            </a:r>
          </a:p>
        </p:txBody>
      </p:sp>
      <p:sp>
        <p:nvSpPr>
          <p:cNvPr id="59" name="Rectangle 56">
            <a:extLst>
              <a:ext uri="{FF2B5EF4-FFF2-40B4-BE49-F238E27FC236}">
                <a16:creationId xmlns:a16="http://schemas.microsoft.com/office/drawing/2014/main" id="{D49C9E18-B08E-448A-A872-4DC86A238868}"/>
              </a:ext>
            </a:extLst>
          </p:cNvPr>
          <p:cNvSpPr>
            <a:spLocks noChangeArrowheads="1"/>
          </p:cNvSpPr>
          <p:nvPr/>
        </p:nvSpPr>
        <p:spPr bwMode="auto">
          <a:xfrm>
            <a:off x="9172687" y="5437000"/>
            <a:ext cx="97693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Years in OLE</a:t>
            </a:r>
          </a:p>
        </p:txBody>
      </p:sp>
      <p:sp>
        <p:nvSpPr>
          <p:cNvPr id="61" name="Title 1">
            <a:extLst>
              <a:ext uri="{FF2B5EF4-FFF2-40B4-BE49-F238E27FC236}">
                <a16:creationId xmlns:a16="http://schemas.microsoft.com/office/drawing/2014/main" id="{2FEF96DF-BD24-4169-840E-948549745610}"/>
              </a:ext>
            </a:extLst>
          </p:cNvPr>
          <p:cNvSpPr>
            <a:spLocks noGrp="1"/>
          </p:cNvSpPr>
          <p:nvPr>
            <p:ph type="title"/>
          </p:nvPr>
        </p:nvSpPr>
        <p:spPr/>
        <p:txBody>
          <a:bodyPr/>
          <a:lstStyle/>
          <a:p>
            <a:r>
              <a:rPr lang="en-US"/>
              <a:t>Efficacy During FOURIER-</a:t>
            </a:r>
            <a:r>
              <a:rPr lang="en-US" noProof="0"/>
              <a:t>OLE</a:t>
            </a:r>
            <a:endParaRPr lang="en-US" dirty="0"/>
          </a:p>
        </p:txBody>
      </p:sp>
      <p:sp>
        <p:nvSpPr>
          <p:cNvPr id="60" name="Slide Number Placeholder 59">
            <a:extLst>
              <a:ext uri="{FF2B5EF4-FFF2-40B4-BE49-F238E27FC236}">
                <a16:creationId xmlns:a16="http://schemas.microsoft.com/office/drawing/2014/main" id="{DD466BA7-A78B-7D41-9FAC-C1885BB17FCA}"/>
              </a:ext>
            </a:extLst>
          </p:cNvPr>
          <p:cNvSpPr>
            <a:spLocks noGrp="1"/>
          </p:cNvSpPr>
          <p:nvPr>
            <p:ph type="sldNum" sz="quarter" idx="4"/>
          </p:nvPr>
        </p:nvSpPr>
        <p:spPr/>
        <p:txBody>
          <a:bodyPr/>
          <a:lstStyle/>
          <a:p>
            <a:fld id="{39677761-6DDB-401A-98A2-092195DC01E3}" type="slidenum">
              <a:rPr lang="es-ES_tradnl" smtClean="0"/>
              <a:pPr/>
              <a:t>74</a:t>
            </a:fld>
            <a:endParaRPr lang="es-ES_tradnl"/>
          </a:p>
        </p:txBody>
      </p:sp>
      <p:sp>
        <p:nvSpPr>
          <p:cNvPr id="67" name="Content Placeholder 66">
            <a:extLst>
              <a:ext uri="{FF2B5EF4-FFF2-40B4-BE49-F238E27FC236}">
                <a16:creationId xmlns:a16="http://schemas.microsoft.com/office/drawing/2014/main" id="{7871BFB3-3296-084A-AEB7-534945AACF7A}"/>
              </a:ext>
            </a:extLst>
          </p:cNvPr>
          <p:cNvSpPr>
            <a:spLocks noGrp="1"/>
          </p:cNvSpPr>
          <p:nvPr>
            <p:ph sz="quarter" idx="15"/>
          </p:nvPr>
        </p:nvSpPr>
        <p:spPr/>
        <p:txBody>
          <a:bodyPr/>
          <a:lstStyle/>
          <a:p>
            <a:r>
              <a:rPr lang="en-GB" dirty="0"/>
              <a:t>CI, confidence interval; CV, cardiovascular; HR, hazard ratio; MI, myocardial infarction; OLE open-label extension</a:t>
            </a:r>
          </a:p>
          <a:p>
            <a:r>
              <a:rPr lang="en-GB" dirty="0"/>
              <a:t>O'Donoghue ML, et al. Circulation. 2</a:t>
            </a:r>
            <a:r>
              <a:rPr lang="en-GB" altLang="en-US" dirty="0"/>
              <a:t>022;146:1109-19 (Primary results presented at ESC 2022)</a:t>
            </a:r>
            <a:endParaRPr lang="en-GB" dirty="0"/>
          </a:p>
        </p:txBody>
      </p:sp>
      <p:sp>
        <p:nvSpPr>
          <p:cNvPr id="3" name="AutoShape 3">
            <a:extLst>
              <a:ext uri="{FF2B5EF4-FFF2-40B4-BE49-F238E27FC236}">
                <a16:creationId xmlns:a16="http://schemas.microsoft.com/office/drawing/2014/main" id="{3B9DD466-CDB2-4951-BC1F-8DCE57A23EEE}"/>
              </a:ext>
            </a:extLst>
          </p:cNvPr>
          <p:cNvSpPr>
            <a:spLocks noChangeAspect="1" noChangeArrowheads="1" noTextEdit="1"/>
          </p:cNvSpPr>
          <p:nvPr/>
        </p:nvSpPr>
        <p:spPr bwMode="auto">
          <a:xfrm>
            <a:off x="2438801" y="1078374"/>
            <a:ext cx="7153275"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5" name="Group 4">
            <a:extLst>
              <a:ext uri="{FF2B5EF4-FFF2-40B4-BE49-F238E27FC236}">
                <a16:creationId xmlns:a16="http://schemas.microsoft.com/office/drawing/2014/main" id="{82502011-62B1-4ED0-97F6-6930FB235465}"/>
              </a:ext>
            </a:extLst>
          </p:cNvPr>
          <p:cNvGrpSpPr/>
          <p:nvPr/>
        </p:nvGrpSpPr>
        <p:grpSpPr>
          <a:xfrm>
            <a:off x="3250014" y="1841961"/>
            <a:ext cx="7930778" cy="3395663"/>
            <a:chOff x="3378201" y="2133600"/>
            <a:chExt cx="7930778" cy="3395663"/>
          </a:xfrm>
        </p:grpSpPr>
        <p:sp>
          <p:nvSpPr>
            <p:cNvPr id="91" name="Arrow: Down 90">
              <a:extLst>
                <a:ext uri="{FF2B5EF4-FFF2-40B4-BE49-F238E27FC236}">
                  <a16:creationId xmlns:a16="http://schemas.microsoft.com/office/drawing/2014/main" id="{33399818-21F3-4827-88C2-1E25E8655DE7}"/>
                </a:ext>
              </a:extLst>
            </p:cNvPr>
            <p:cNvSpPr/>
            <p:nvPr/>
          </p:nvSpPr>
          <p:spPr>
            <a:xfrm>
              <a:off x="9630287" y="2272617"/>
              <a:ext cx="274320" cy="651557"/>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2" name="TextBox 91">
              <a:extLst>
                <a:ext uri="{FF2B5EF4-FFF2-40B4-BE49-F238E27FC236}">
                  <a16:creationId xmlns:a16="http://schemas.microsoft.com/office/drawing/2014/main" id="{2B4AEA59-78A3-465D-8265-224FD5CFD9E8}"/>
                </a:ext>
              </a:extLst>
            </p:cNvPr>
            <p:cNvSpPr txBox="1"/>
            <p:nvPr/>
          </p:nvSpPr>
          <p:spPr>
            <a:xfrm>
              <a:off x="10018174" y="2296282"/>
              <a:ext cx="129080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20% reduction</a:t>
              </a:r>
            </a:p>
          </p:txBody>
        </p:sp>
        <p:sp>
          <p:nvSpPr>
            <p:cNvPr id="4" name="Freeform 5">
              <a:extLst>
                <a:ext uri="{FF2B5EF4-FFF2-40B4-BE49-F238E27FC236}">
                  <a16:creationId xmlns:a16="http://schemas.microsoft.com/office/drawing/2014/main" id="{F9FEB4F5-120E-4193-BBCA-E08ED6738EE3}"/>
                </a:ext>
              </a:extLst>
            </p:cNvPr>
            <p:cNvSpPr>
              <a:spLocks/>
            </p:cNvSpPr>
            <p:nvPr/>
          </p:nvSpPr>
          <p:spPr bwMode="auto">
            <a:xfrm>
              <a:off x="3378201" y="2341563"/>
              <a:ext cx="5521325" cy="3187700"/>
            </a:xfrm>
            <a:custGeom>
              <a:avLst/>
              <a:gdLst>
                <a:gd name="T0" fmla="*/ 56 w 3478"/>
                <a:gd name="T1" fmla="*/ 1952 h 2008"/>
                <a:gd name="T2" fmla="*/ 113 w 3478"/>
                <a:gd name="T3" fmla="*/ 1884 h 2008"/>
                <a:gd name="T4" fmla="*/ 164 w 3478"/>
                <a:gd name="T5" fmla="*/ 1839 h 2008"/>
                <a:gd name="T6" fmla="*/ 197 w 3478"/>
                <a:gd name="T7" fmla="*/ 1811 h 2008"/>
                <a:gd name="T8" fmla="*/ 271 w 3478"/>
                <a:gd name="T9" fmla="*/ 1754 h 2008"/>
                <a:gd name="T10" fmla="*/ 321 w 3478"/>
                <a:gd name="T11" fmla="*/ 1709 h 2008"/>
                <a:gd name="T12" fmla="*/ 389 w 3478"/>
                <a:gd name="T13" fmla="*/ 1664 h 2008"/>
                <a:gd name="T14" fmla="*/ 434 w 3478"/>
                <a:gd name="T15" fmla="*/ 1613 h 2008"/>
                <a:gd name="T16" fmla="*/ 507 w 3478"/>
                <a:gd name="T17" fmla="*/ 1562 h 2008"/>
                <a:gd name="T18" fmla="*/ 609 w 3478"/>
                <a:gd name="T19" fmla="*/ 1512 h 2008"/>
                <a:gd name="T20" fmla="*/ 688 w 3478"/>
                <a:gd name="T21" fmla="*/ 1461 h 2008"/>
                <a:gd name="T22" fmla="*/ 722 w 3478"/>
                <a:gd name="T23" fmla="*/ 1416 h 2008"/>
                <a:gd name="T24" fmla="*/ 772 w 3478"/>
                <a:gd name="T25" fmla="*/ 1376 h 2008"/>
                <a:gd name="T26" fmla="*/ 840 w 3478"/>
                <a:gd name="T27" fmla="*/ 1326 h 2008"/>
                <a:gd name="T28" fmla="*/ 908 w 3478"/>
                <a:gd name="T29" fmla="*/ 1264 h 2008"/>
                <a:gd name="T30" fmla="*/ 981 w 3478"/>
                <a:gd name="T31" fmla="*/ 1224 h 2008"/>
                <a:gd name="T32" fmla="*/ 1026 w 3478"/>
                <a:gd name="T33" fmla="*/ 1190 h 2008"/>
                <a:gd name="T34" fmla="*/ 1088 w 3478"/>
                <a:gd name="T35" fmla="*/ 1140 h 2008"/>
                <a:gd name="T36" fmla="*/ 1144 w 3478"/>
                <a:gd name="T37" fmla="*/ 1111 h 2008"/>
                <a:gd name="T38" fmla="*/ 1223 w 3478"/>
                <a:gd name="T39" fmla="*/ 1072 h 2008"/>
                <a:gd name="T40" fmla="*/ 1291 w 3478"/>
                <a:gd name="T41" fmla="*/ 1038 h 2008"/>
                <a:gd name="T42" fmla="*/ 1404 w 3478"/>
                <a:gd name="T43" fmla="*/ 1004 h 2008"/>
                <a:gd name="T44" fmla="*/ 1455 w 3478"/>
                <a:gd name="T45" fmla="*/ 965 h 2008"/>
                <a:gd name="T46" fmla="*/ 1528 w 3478"/>
                <a:gd name="T47" fmla="*/ 936 h 2008"/>
                <a:gd name="T48" fmla="*/ 1584 w 3478"/>
                <a:gd name="T49" fmla="*/ 880 h 2008"/>
                <a:gd name="T50" fmla="*/ 1641 w 3478"/>
                <a:gd name="T51" fmla="*/ 857 h 2008"/>
                <a:gd name="T52" fmla="*/ 1725 w 3478"/>
                <a:gd name="T53" fmla="*/ 807 h 2008"/>
                <a:gd name="T54" fmla="*/ 1787 w 3478"/>
                <a:gd name="T55" fmla="*/ 773 h 2008"/>
                <a:gd name="T56" fmla="*/ 1844 w 3478"/>
                <a:gd name="T57" fmla="*/ 745 h 2008"/>
                <a:gd name="T58" fmla="*/ 1922 w 3478"/>
                <a:gd name="T59" fmla="*/ 694 h 2008"/>
                <a:gd name="T60" fmla="*/ 1990 w 3478"/>
                <a:gd name="T61" fmla="*/ 666 h 2008"/>
                <a:gd name="T62" fmla="*/ 2080 w 3478"/>
                <a:gd name="T63" fmla="*/ 615 h 2008"/>
                <a:gd name="T64" fmla="*/ 2148 w 3478"/>
                <a:gd name="T65" fmla="*/ 604 h 2008"/>
                <a:gd name="T66" fmla="*/ 2244 w 3478"/>
                <a:gd name="T67" fmla="*/ 575 h 2008"/>
                <a:gd name="T68" fmla="*/ 2289 w 3478"/>
                <a:gd name="T69" fmla="*/ 530 h 2008"/>
                <a:gd name="T70" fmla="*/ 2402 w 3478"/>
                <a:gd name="T71" fmla="*/ 502 h 2008"/>
                <a:gd name="T72" fmla="*/ 2492 w 3478"/>
                <a:gd name="T73" fmla="*/ 480 h 2008"/>
                <a:gd name="T74" fmla="*/ 2559 w 3478"/>
                <a:gd name="T75" fmla="*/ 446 h 2008"/>
                <a:gd name="T76" fmla="*/ 2605 w 3478"/>
                <a:gd name="T77" fmla="*/ 423 h 2008"/>
                <a:gd name="T78" fmla="*/ 2672 w 3478"/>
                <a:gd name="T79" fmla="*/ 389 h 2008"/>
                <a:gd name="T80" fmla="*/ 2729 w 3478"/>
                <a:gd name="T81" fmla="*/ 344 h 2008"/>
                <a:gd name="T82" fmla="*/ 2785 w 3478"/>
                <a:gd name="T83" fmla="*/ 310 h 2008"/>
                <a:gd name="T84" fmla="*/ 2881 w 3478"/>
                <a:gd name="T85" fmla="*/ 265 h 2008"/>
                <a:gd name="T86" fmla="*/ 2920 w 3478"/>
                <a:gd name="T87" fmla="*/ 248 h 2008"/>
                <a:gd name="T88" fmla="*/ 2954 w 3478"/>
                <a:gd name="T89" fmla="*/ 231 h 2008"/>
                <a:gd name="T90" fmla="*/ 2977 w 3478"/>
                <a:gd name="T91" fmla="*/ 209 h 2008"/>
                <a:gd name="T92" fmla="*/ 3005 w 3478"/>
                <a:gd name="T93" fmla="*/ 181 h 2008"/>
                <a:gd name="T94" fmla="*/ 3044 w 3478"/>
                <a:gd name="T95" fmla="*/ 158 h 2008"/>
                <a:gd name="T96" fmla="*/ 3072 w 3478"/>
                <a:gd name="T97" fmla="*/ 152 h 2008"/>
                <a:gd name="T98" fmla="*/ 3089 w 3478"/>
                <a:gd name="T99" fmla="*/ 130 h 2008"/>
                <a:gd name="T100" fmla="*/ 3112 w 3478"/>
                <a:gd name="T101" fmla="*/ 130 h 2008"/>
                <a:gd name="T102" fmla="*/ 3146 w 3478"/>
                <a:gd name="T103" fmla="*/ 119 h 2008"/>
                <a:gd name="T104" fmla="*/ 3174 w 3478"/>
                <a:gd name="T105" fmla="*/ 107 h 2008"/>
                <a:gd name="T106" fmla="*/ 3202 w 3478"/>
                <a:gd name="T107" fmla="*/ 102 h 2008"/>
                <a:gd name="T108" fmla="*/ 3225 w 3478"/>
                <a:gd name="T109" fmla="*/ 85 h 2008"/>
                <a:gd name="T110" fmla="*/ 3242 w 3478"/>
                <a:gd name="T111" fmla="*/ 73 h 2008"/>
                <a:gd name="T112" fmla="*/ 3264 w 3478"/>
                <a:gd name="T113" fmla="*/ 73 h 2008"/>
                <a:gd name="T114" fmla="*/ 3287 w 3478"/>
                <a:gd name="T115" fmla="*/ 68 h 2008"/>
                <a:gd name="T116" fmla="*/ 3321 w 3478"/>
                <a:gd name="T117" fmla="*/ 51 h 2008"/>
                <a:gd name="T118" fmla="*/ 3366 w 3478"/>
                <a:gd name="T119" fmla="*/ 28 h 2008"/>
                <a:gd name="T120" fmla="*/ 3394 w 3478"/>
                <a:gd name="T121" fmla="*/ 17 h 2008"/>
                <a:gd name="T122" fmla="*/ 3422 w 3478"/>
                <a:gd name="T123" fmla="*/ 6 h 2008"/>
                <a:gd name="T124" fmla="*/ 3461 w 3478"/>
                <a:gd name="T125" fmla="*/ 0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78" h="2008">
                  <a:moveTo>
                    <a:pt x="0" y="2008"/>
                  </a:moveTo>
                  <a:lnTo>
                    <a:pt x="6" y="2008"/>
                  </a:lnTo>
                  <a:lnTo>
                    <a:pt x="6" y="2002"/>
                  </a:lnTo>
                  <a:lnTo>
                    <a:pt x="6" y="2002"/>
                  </a:lnTo>
                  <a:lnTo>
                    <a:pt x="6" y="2002"/>
                  </a:lnTo>
                  <a:lnTo>
                    <a:pt x="6" y="1997"/>
                  </a:lnTo>
                  <a:lnTo>
                    <a:pt x="6" y="1997"/>
                  </a:lnTo>
                  <a:lnTo>
                    <a:pt x="6" y="1997"/>
                  </a:lnTo>
                  <a:lnTo>
                    <a:pt x="6" y="1997"/>
                  </a:lnTo>
                  <a:lnTo>
                    <a:pt x="6" y="1997"/>
                  </a:lnTo>
                  <a:lnTo>
                    <a:pt x="11" y="1997"/>
                  </a:lnTo>
                  <a:lnTo>
                    <a:pt x="11" y="1991"/>
                  </a:lnTo>
                  <a:lnTo>
                    <a:pt x="11" y="1991"/>
                  </a:lnTo>
                  <a:lnTo>
                    <a:pt x="28" y="1991"/>
                  </a:lnTo>
                  <a:lnTo>
                    <a:pt x="28" y="1991"/>
                  </a:lnTo>
                  <a:lnTo>
                    <a:pt x="28" y="1991"/>
                  </a:lnTo>
                  <a:lnTo>
                    <a:pt x="28" y="1991"/>
                  </a:lnTo>
                  <a:lnTo>
                    <a:pt x="28" y="1986"/>
                  </a:lnTo>
                  <a:lnTo>
                    <a:pt x="28" y="1986"/>
                  </a:lnTo>
                  <a:lnTo>
                    <a:pt x="28" y="1986"/>
                  </a:lnTo>
                  <a:lnTo>
                    <a:pt x="28" y="1986"/>
                  </a:lnTo>
                  <a:lnTo>
                    <a:pt x="28" y="1986"/>
                  </a:lnTo>
                  <a:lnTo>
                    <a:pt x="34" y="1986"/>
                  </a:lnTo>
                  <a:lnTo>
                    <a:pt x="34" y="1974"/>
                  </a:lnTo>
                  <a:lnTo>
                    <a:pt x="34" y="1974"/>
                  </a:lnTo>
                  <a:lnTo>
                    <a:pt x="34" y="1974"/>
                  </a:lnTo>
                  <a:lnTo>
                    <a:pt x="34" y="1969"/>
                  </a:lnTo>
                  <a:lnTo>
                    <a:pt x="34" y="1969"/>
                  </a:lnTo>
                  <a:lnTo>
                    <a:pt x="40" y="1969"/>
                  </a:lnTo>
                  <a:lnTo>
                    <a:pt x="40" y="1963"/>
                  </a:lnTo>
                  <a:lnTo>
                    <a:pt x="40" y="1963"/>
                  </a:lnTo>
                  <a:lnTo>
                    <a:pt x="40" y="1963"/>
                  </a:lnTo>
                  <a:lnTo>
                    <a:pt x="40" y="1952"/>
                  </a:lnTo>
                  <a:lnTo>
                    <a:pt x="40" y="1952"/>
                  </a:lnTo>
                  <a:lnTo>
                    <a:pt x="56" y="1952"/>
                  </a:lnTo>
                  <a:lnTo>
                    <a:pt x="56" y="1946"/>
                  </a:lnTo>
                  <a:lnTo>
                    <a:pt x="56" y="1946"/>
                  </a:lnTo>
                  <a:lnTo>
                    <a:pt x="56" y="1946"/>
                  </a:lnTo>
                  <a:lnTo>
                    <a:pt x="56" y="1940"/>
                  </a:lnTo>
                  <a:lnTo>
                    <a:pt x="56" y="1940"/>
                  </a:lnTo>
                  <a:lnTo>
                    <a:pt x="56" y="1940"/>
                  </a:lnTo>
                  <a:lnTo>
                    <a:pt x="56" y="1935"/>
                  </a:lnTo>
                  <a:lnTo>
                    <a:pt x="56" y="1935"/>
                  </a:lnTo>
                  <a:lnTo>
                    <a:pt x="62" y="1935"/>
                  </a:lnTo>
                  <a:lnTo>
                    <a:pt x="62" y="1929"/>
                  </a:lnTo>
                  <a:lnTo>
                    <a:pt x="62" y="1929"/>
                  </a:lnTo>
                  <a:lnTo>
                    <a:pt x="73" y="1929"/>
                  </a:lnTo>
                  <a:lnTo>
                    <a:pt x="73" y="1929"/>
                  </a:lnTo>
                  <a:lnTo>
                    <a:pt x="73" y="1929"/>
                  </a:lnTo>
                  <a:lnTo>
                    <a:pt x="85" y="1929"/>
                  </a:lnTo>
                  <a:lnTo>
                    <a:pt x="85" y="1923"/>
                  </a:lnTo>
                  <a:lnTo>
                    <a:pt x="85" y="1923"/>
                  </a:lnTo>
                  <a:lnTo>
                    <a:pt x="90" y="1923"/>
                  </a:lnTo>
                  <a:lnTo>
                    <a:pt x="90" y="1918"/>
                  </a:lnTo>
                  <a:lnTo>
                    <a:pt x="90" y="1918"/>
                  </a:lnTo>
                  <a:lnTo>
                    <a:pt x="90" y="1918"/>
                  </a:lnTo>
                  <a:lnTo>
                    <a:pt x="90" y="1906"/>
                  </a:lnTo>
                  <a:lnTo>
                    <a:pt x="90" y="1906"/>
                  </a:lnTo>
                  <a:lnTo>
                    <a:pt x="90" y="1906"/>
                  </a:lnTo>
                  <a:lnTo>
                    <a:pt x="90" y="1901"/>
                  </a:lnTo>
                  <a:lnTo>
                    <a:pt x="90" y="1901"/>
                  </a:lnTo>
                  <a:lnTo>
                    <a:pt x="101" y="1901"/>
                  </a:lnTo>
                  <a:lnTo>
                    <a:pt x="101" y="1895"/>
                  </a:lnTo>
                  <a:lnTo>
                    <a:pt x="101" y="1895"/>
                  </a:lnTo>
                  <a:lnTo>
                    <a:pt x="107" y="1895"/>
                  </a:lnTo>
                  <a:lnTo>
                    <a:pt x="107" y="1890"/>
                  </a:lnTo>
                  <a:lnTo>
                    <a:pt x="107" y="1890"/>
                  </a:lnTo>
                  <a:lnTo>
                    <a:pt x="113" y="1890"/>
                  </a:lnTo>
                  <a:lnTo>
                    <a:pt x="113" y="1884"/>
                  </a:lnTo>
                  <a:lnTo>
                    <a:pt x="113" y="1884"/>
                  </a:lnTo>
                  <a:lnTo>
                    <a:pt x="124" y="1884"/>
                  </a:lnTo>
                  <a:lnTo>
                    <a:pt x="124" y="1878"/>
                  </a:lnTo>
                  <a:lnTo>
                    <a:pt x="124" y="1878"/>
                  </a:lnTo>
                  <a:lnTo>
                    <a:pt x="130" y="1878"/>
                  </a:lnTo>
                  <a:lnTo>
                    <a:pt x="130" y="1873"/>
                  </a:lnTo>
                  <a:lnTo>
                    <a:pt x="130" y="1873"/>
                  </a:lnTo>
                  <a:lnTo>
                    <a:pt x="135" y="1873"/>
                  </a:lnTo>
                  <a:lnTo>
                    <a:pt x="135" y="1867"/>
                  </a:lnTo>
                  <a:lnTo>
                    <a:pt x="135" y="1867"/>
                  </a:lnTo>
                  <a:lnTo>
                    <a:pt x="135" y="1867"/>
                  </a:lnTo>
                  <a:lnTo>
                    <a:pt x="135" y="1861"/>
                  </a:lnTo>
                  <a:lnTo>
                    <a:pt x="135" y="1861"/>
                  </a:lnTo>
                  <a:lnTo>
                    <a:pt x="141" y="1861"/>
                  </a:lnTo>
                  <a:lnTo>
                    <a:pt x="141" y="1856"/>
                  </a:lnTo>
                  <a:lnTo>
                    <a:pt x="141" y="1856"/>
                  </a:lnTo>
                  <a:lnTo>
                    <a:pt x="147" y="1856"/>
                  </a:lnTo>
                  <a:lnTo>
                    <a:pt x="147" y="1856"/>
                  </a:lnTo>
                  <a:lnTo>
                    <a:pt x="147" y="1856"/>
                  </a:lnTo>
                  <a:lnTo>
                    <a:pt x="152" y="1856"/>
                  </a:lnTo>
                  <a:lnTo>
                    <a:pt x="152" y="1850"/>
                  </a:lnTo>
                  <a:lnTo>
                    <a:pt x="152" y="1850"/>
                  </a:lnTo>
                  <a:lnTo>
                    <a:pt x="152" y="1850"/>
                  </a:lnTo>
                  <a:lnTo>
                    <a:pt x="152" y="1850"/>
                  </a:lnTo>
                  <a:lnTo>
                    <a:pt x="152" y="1850"/>
                  </a:lnTo>
                  <a:lnTo>
                    <a:pt x="158" y="1850"/>
                  </a:lnTo>
                  <a:lnTo>
                    <a:pt x="158" y="1845"/>
                  </a:lnTo>
                  <a:lnTo>
                    <a:pt x="158" y="1845"/>
                  </a:lnTo>
                  <a:lnTo>
                    <a:pt x="158" y="1845"/>
                  </a:lnTo>
                  <a:lnTo>
                    <a:pt x="158" y="1845"/>
                  </a:lnTo>
                  <a:lnTo>
                    <a:pt x="158" y="1845"/>
                  </a:lnTo>
                  <a:lnTo>
                    <a:pt x="164" y="1845"/>
                  </a:lnTo>
                  <a:lnTo>
                    <a:pt x="164" y="1845"/>
                  </a:lnTo>
                  <a:lnTo>
                    <a:pt x="164" y="1845"/>
                  </a:lnTo>
                  <a:lnTo>
                    <a:pt x="164" y="1845"/>
                  </a:lnTo>
                  <a:lnTo>
                    <a:pt x="164" y="1839"/>
                  </a:lnTo>
                  <a:lnTo>
                    <a:pt x="164" y="1839"/>
                  </a:lnTo>
                  <a:lnTo>
                    <a:pt x="164" y="1839"/>
                  </a:lnTo>
                  <a:lnTo>
                    <a:pt x="164" y="1839"/>
                  </a:lnTo>
                  <a:lnTo>
                    <a:pt x="164" y="1839"/>
                  </a:lnTo>
                  <a:lnTo>
                    <a:pt x="169" y="1839"/>
                  </a:lnTo>
                  <a:lnTo>
                    <a:pt x="169" y="1839"/>
                  </a:lnTo>
                  <a:lnTo>
                    <a:pt x="169" y="1839"/>
                  </a:lnTo>
                  <a:lnTo>
                    <a:pt x="169" y="1839"/>
                  </a:lnTo>
                  <a:lnTo>
                    <a:pt x="169" y="1833"/>
                  </a:lnTo>
                  <a:lnTo>
                    <a:pt x="169" y="1833"/>
                  </a:lnTo>
                  <a:lnTo>
                    <a:pt x="169" y="1833"/>
                  </a:lnTo>
                  <a:lnTo>
                    <a:pt x="169" y="1828"/>
                  </a:lnTo>
                  <a:lnTo>
                    <a:pt x="169" y="1828"/>
                  </a:lnTo>
                  <a:lnTo>
                    <a:pt x="169" y="1828"/>
                  </a:lnTo>
                  <a:lnTo>
                    <a:pt x="169" y="1828"/>
                  </a:lnTo>
                  <a:lnTo>
                    <a:pt x="169" y="1828"/>
                  </a:lnTo>
                  <a:lnTo>
                    <a:pt x="175" y="1828"/>
                  </a:lnTo>
                  <a:lnTo>
                    <a:pt x="175" y="1822"/>
                  </a:lnTo>
                  <a:lnTo>
                    <a:pt x="175" y="1822"/>
                  </a:lnTo>
                  <a:lnTo>
                    <a:pt x="181" y="1822"/>
                  </a:lnTo>
                  <a:lnTo>
                    <a:pt x="181" y="1816"/>
                  </a:lnTo>
                  <a:lnTo>
                    <a:pt x="181" y="1816"/>
                  </a:lnTo>
                  <a:lnTo>
                    <a:pt x="181" y="1816"/>
                  </a:lnTo>
                  <a:lnTo>
                    <a:pt x="181" y="1816"/>
                  </a:lnTo>
                  <a:lnTo>
                    <a:pt x="181" y="1816"/>
                  </a:lnTo>
                  <a:lnTo>
                    <a:pt x="186" y="1816"/>
                  </a:lnTo>
                  <a:lnTo>
                    <a:pt x="186" y="1811"/>
                  </a:lnTo>
                  <a:lnTo>
                    <a:pt x="186" y="1811"/>
                  </a:lnTo>
                  <a:lnTo>
                    <a:pt x="192" y="1811"/>
                  </a:lnTo>
                  <a:lnTo>
                    <a:pt x="192" y="1811"/>
                  </a:lnTo>
                  <a:lnTo>
                    <a:pt x="192" y="1811"/>
                  </a:lnTo>
                  <a:lnTo>
                    <a:pt x="192" y="1811"/>
                  </a:lnTo>
                  <a:lnTo>
                    <a:pt x="192" y="1811"/>
                  </a:lnTo>
                  <a:lnTo>
                    <a:pt x="192" y="1811"/>
                  </a:lnTo>
                  <a:lnTo>
                    <a:pt x="197" y="1811"/>
                  </a:lnTo>
                  <a:lnTo>
                    <a:pt x="197" y="1805"/>
                  </a:lnTo>
                  <a:lnTo>
                    <a:pt x="197" y="1805"/>
                  </a:lnTo>
                  <a:lnTo>
                    <a:pt x="197" y="1805"/>
                  </a:lnTo>
                  <a:lnTo>
                    <a:pt x="197" y="1799"/>
                  </a:lnTo>
                  <a:lnTo>
                    <a:pt x="197" y="1799"/>
                  </a:lnTo>
                  <a:lnTo>
                    <a:pt x="209" y="1799"/>
                  </a:lnTo>
                  <a:lnTo>
                    <a:pt x="209" y="1794"/>
                  </a:lnTo>
                  <a:lnTo>
                    <a:pt x="209" y="1794"/>
                  </a:lnTo>
                  <a:lnTo>
                    <a:pt x="220" y="1794"/>
                  </a:lnTo>
                  <a:lnTo>
                    <a:pt x="220" y="1782"/>
                  </a:lnTo>
                  <a:lnTo>
                    <a:pt x="220" y="1782"/>
                  </a:lnTo>
                  <a:lnTo>
                    <a:pt x="231" y="1782"/>
                  </a:lnTo>
                  <a:lnTo>
                    <a:pt x="231" y="1777"/>
                  </a:lnTo>
                  <a:lnTo>
                    <a:pt x="231" y="1777"/>
                  </a:lnTo>
                  <a:lnTo>
                    <a:pt x="237" y="1777"/>
                  </a:lnTo>
                  <a:lnTo>
                    <a:pt x="237" y="1771"/>
                  </a:lnTo>
                  <a:lnTo>
                    <a:pt x="237" y="1771"/>
                  </a:lnTo>
                  <a:lnTo>
                    <a:pt x="248" y="1771"/>
                  </a:lnTo>
                  <a:lnTo>
                    <a:pt x="248" y="1766"/>
                  </a:lnTo>
                  <a:lnTo>
                    <a:pt x="248" y="1766"/>
                  </a:lnTo>
                  <a:lnTo>
                    <a:pt x="248" y="1766"/>
                  </a:lnTo>
                  <a:lnTo>
                    <a:pt x="248" y="1760"/>
                  </a:lnTo>
                  <a:lnTo>
                    <a:pt x="248" y="1760"/>
                  </a:lnTo>
                  <a:lnTo>
                    <a:pt x="248" y="1760"/>
                  </a:lnTo>
                  <a:lnTo>
                    <a:pt x="248" y="1754"/>
                  </a:lnTo>
                  <a:lnTo>
                    <a:pt x="248" y="1754"/>
                  </a:lnTo>
                  <a:lnTo>
                    <a:pt x="254" y="1754"/>
                  </a:lnTo>
                  <a:lnTo>
                    <a:pt x="254" y="1754"/>
                  </a:lnTo>
                  <a:lnTo>
                    <a:pt x="254" y="1754"/>
                  </a:lnTo>
                  <a:lnTo>
                    <a:pt x="265" y="1754"/>
                  </a:lnTo>
                  <a:lnTo>
                    <a:pt x="265" y="1754"/>
                  </a:lnTo>
                  <a:lnTo>
                    <a:pt x="265" y="1754"/>
                  </a:lnTo>
                  <a:lnTo>
                    <a:pt x="271" y="1754"/>
                  </a:lnTo>
                  <a:lnTo>
                    <a:pt x="271" y="1754"/>
                  </a:lnTo>
                  <a:lnTo>
                    <a:pt x="271" y="1754"/>
                  </a:lnTo>
                  <a:lnTo>
                    <a:pt x="271" y="1754"/>
                  </a:lnTo>
                  <a:lnTo>
                    <a:pt x="271" y="1754"/>
                  </a:lnTo>
                  <a:lnTo>
                    <a:pt x="271" y="1754"/>
                  </a:lnTo>
                  <a:lnTo>
                    <a:pt x="282" y="1754"/>
                  </a:lnTo>
                  <a:lnTo>
                    <a:pt x="282" y="1754"/>
                  </a:lnTo>
                  <a:lnTo>
                    <a:pt x="282" y="1754"/>
                  </a:lnTo>
                  <a:lnTo>
                    <a:pt x="288" y="1754"/>
                  </a:lnTo>
                  <a:lnTo>
                    <a:pt x="288" y="1749"/>
                  </a:lnTo>
                  <a:lnTo>
                    <a:pt x="288" y="1749"/>
                  </a:lnTo>
                  <a:lnTo>
                    <a:pt x="288" y="1749"/>
                  </a:lnTo>
                  <a:lnTo>
                    <a:pt x="288" y="1737"/>
                  </a:lnTo>
                  <a:lnTo>
                    <a:pt x="288" y="1737"/>
                  </a:lnTo>
                  <a:lnTo>
                    <a:pt x="299" y="1737"/>
                  </a:lnTo>
                  <a:lnTo>
                    <a:pt x="299" y="1732"/>
                  </a:lnTo>
                  <a:lnTo>
                    <a:pt x="299" y="1732"/>
                  </a:lnTo>
                  <a:lnTo>
                    <a:pt x="299" y="1732"/>
                  </a:lnTo>
                  <a:lnTo>
                    <a:pt x="299" y="1726"/>
                  </a:lnTo>
                  <a:lnTo>
                    <a:pt x="299" y="1726"/>
                  </a:lnTo>
                  <a:lnTo>
                    <a:pt x="310" y="1726"/>
                  </a:lnTo>
                  <a:lnTo>
                    <a:pt x="310" y="1720"/>
                  </a:lnTo>
                  <a:lnTo>
                    <a:pt x="310" y="1720"/>
                  </a:lnTo>
                  <a:lnTo>
                    <a:pt x="310" y="1720"/>
                  </a:lnTo>
                  <a:lnTo>
                    <a:pt x="310" y="1720"/>
                  </a:lnTo>
                  <a:lnTo>
                    <a:pt x="310" y="1720"/>
                  </a:lnTo>
                  <a:lnTo>
                    <a:pt x="321" y="1720"/>
                  </a:lnTo>
                  <a:lnTo>
                    <a:pt x="321" y="1715"/>
                  </a:lnTo>
                  <a:lnTo>
                    <a:pt x="321" y="1715"/>
                  </a:lnTo>
                  <a:lnTo>
                    <a:pt x="321" y="1715"/>
                  </a:lnTo>
                  <a:lnTo>
                    <a:pt x="321" y="1715"/>
                  </a:lnTo>
                  <a:lnTo>
                    <a:pt x="321" y="1715"/>
                  </a:lnTo>
                  <a:lnTo>
                    <a:pt x="321" y="1715"/>
                  </a:lnTo>
                  <a:lnTo>
                    <a:pt x="321" y="1709"/>
                  </a:lnTo>
                  <a:lnTo>
                    <a:pt x="321" y="1709"/>
                  </a:lnTo>
                  <a:lnTo>
                    <a:pt x="321" y="1709"/>
                  </a:lnTo>
                  <a:lnTo>
                    <a:pt x="321" y="1709"/>
                  </a:lnTo>
                  <a:lnTo>
                    <a:pt x="321" y="1709"/>
                  </a:lnTo>
                  <a:lnTo>
                    <a:pt x="327" y="1709"/>
                  </a:lnTo>
                  <a:lnTo>
                    <a:pt x="327" y="1709"/>
                  </a:lnTo>
                  <a:lnTo>
                    <a:pt x="327" y="1709"/>
                  </a:lnTo>
                  <a:lnTo>
                    <a:pt x="333" y="1709"/>
                  </a:lnTo>
                  <a:lnTo>
                    <a:pt x="333" y="1703"/>
                  </a:lnTo>
                  <a:lnTo>
                    <a:pt x="333" y="1703"/>
                  </a:lnTo>
                  <a:lnTo>
                    <a:pt x="333" y="1703"/>
                  </a:lnTo>
                  <a:lnTo>
                    <a:pt x="333" y="1703"/>
                  </a:lnTo>
                  <a:lnTo>
                    <a:pt x="333" y="1703"/>
                  </a:lnTo>
                  <a:lnTo>
                    <a:pt x="338" y="1703"/>
                  </a:lnTo>
                  <a:lnTo>
                    <a:pt x="338" y="1703"/>
                  </a:lnTo>
                  <a:lnTo>
                    <a:pt x="338" y="1703"/>
                  </a:lnTo>
                  <a:lnTo>
                    <a:pt x="355" y="1703"/>
                  </a:lnTo>
                  <a:lnTo>
                    <a:pt x="355" y="1698"/>
                  </a:lnTo>
                  <a:lnTo>
                    <a:pt x="355" y="1698"/>
                  </a:lnTo>
                  <a:lnTo>
                    <a:pt x="355" y="1698"/>
                  </a:lnTo>
                  <a:lnTo>
                    <a:pt x="355" y="1692"/>
                  </a:lnTo>
                  <a:lnTo>
                    <a:pt x="355" y="1692"/>
                  </a:lnTo>
                  <a:lnTo>
                    <a:pt x="361" y="1692"/>
                  </a:lnTo>
                  <a:lnTo>
                    <a:pt x="361" y="1681"/>
                  </a:lnTo>
                  <a:lnTo>
                    <a:pt x="361" y="1681"/>
                  </a:lnTo>
                  <a:lnTo>
                    <a:pt x="361" y="1681"/>
                  </a:lnTo>
                  <a:lnTo>
                    <a:pt x="361" y="1675"/>
                  </a:lnTo>
                  <a:lnTo>
                    <a:pt x="361" y="1675"/>
                  </a:lnTo>
                  <a:lnTo>
                    <a:pt x="367" y="1675"/>
                  </a:lnTo>
                  <a:lnTo>
                    <a:pt x="367" y="1675"/>
                  </a:lnTo>
                  <a:lnTo>
                    <a:pt x="367" y="1675"/>
                  </a:lnTo>
                  <a:lnTo>
                    <a:pt x="378" y="1675"/>
                  </a:lnTo>
                  <a:lnTo>
                    <a:pt x="378" y="1670"/>
                  </a:lnTo>
                  <a:lnTo>
                    <a:pt x="378" y="1670"/>
                  </a:lnTo>
                  <a:lnTo>
                    <a:pt x="383" y="1670"/>
                  </a:lnTo>
                  <a:lnTo>
                    <a:pt x="383" y="1664"/>
                  </a:lnTo>
                  <a:lnTo>
                    <a:pt x="383" y="1664"/>
                  </a:lnTo>
                  <a:lnTo>
                    <a:pt x="389" y="1664"/>
                  </a:lnTo>
                  <a:lnTo>
                    <a:pt x="389" y="1658"/>
                  </a:lnTo>
                  <a:lnTo>
                    <a:pt x="389" y="1658"/>
                  </a:lnTo>
                  <a:lnTo>
                    <a:pt x="389" y="1658"/>
                  </a:lnTo>
                  <a:lnTo>
                    <a:pt x="389" y="1647"/>
                  </a:lnTo>
                  <a:lnTo>
                    <a:pt x="389" y="1647"/>
                  </a:lnTo>
                  <a:lnTo>
                    <a:pt x="395" y="1647"/>
                  </a:lnTo>
                  <a:lnTo>
                    <a:pt x="395" y="1642"/>
                  </a:lnTo>
                  <a:lnTo>
                    <a:pt x="395" y="1642"/>
                  </a:lnTo>
                  <a:lnTo>
                    <a:pt x="400" y="1642"/>
                  </a:lnTo>
                  <a:lnTo>
                    <a:pt x="400" y="1636"/>
                  </a:lnTo>
                  <a:lnTo>
                    <a:pt x="400" y="1636"/>
                  </a:lnTo>
                  <a:lnTo>
                    <a:pt x="400" y="1636"/>
                  </a:lnTo>
                  <a:lnTo>
                    <a:pt x="400" y="1636"/>
                  </a:lnTo>
                  <a:lnTo>
                    <a:pt x="400" y="1636"/>
                  </a:lnTo>
                  <a:lnTo>
                    <a:pt x="400" y="1636"/>
                  </a:lnTo>
                  <a:lnTo>
                    <a:pt x="400" y="1636"/>
                  </a:lnTo>
                  <a:lnTo>
                    <a:pt x="400" y="1636"/>
                  </a:lnTo>
                  <a:lnTo>
                    <a:pt x="406" y="1636"/>
                  </a:lnTo>
                  <a:lnTo>
                    <a:pt x="406" y="1630"/>
                  </a:lnTo>
                  <a:lnTo>
                    <a:pt x="406" y="1630"/>
                  </a:lnTo>
                  <a:lnTo>
                    <a:pt x="417" y="1630"/>
                  </a:lnTo>
                  <a:lnTo>
                    <a:pt x="417" y="1625"/>
                  </a:lnTo>
                  <a:lnTo>
                    <a:pt x="417" y="1625"/>
                  </a:lnTo>
                  <a:lnTo>
                    <a:pt x="417" y="1625"/>
                  </a:lnTo>
                  <a:lnTo>
                    <a:pt x="417" y="1625"/>
                  </a:lnTo>
                  <a:lnTo>
                    <a:pt x="417" y="1625"/>
                  </a:lnTo>
                  <a:lnTo>
                    <a:pt x="423" y="1625"/>
                  </a:lnTo>
                  <a:lnTo>
                    <a:pt x="423" y="1625"/>
                  </a:lnTo>
                  <a:lnTo>
                    <a:pt x="423" y="1625"/>
                  </a:lnTo>
                  <a:lnTo>
                    <a:pt x="429" y="1625"/>
                  </a:lnTo>
                  <a:lnTo>
                    <a:pt x="429" y="1619"/>
                  </a:lnTo>
                  <a:lnTo>
                    <a:pt x="429" y="1619"/>
                  </a:lnTo>
                  <a:lnTo>
                    <a:pt x="434" y="1619"/>
                  </a:lnTo>
                  <a:lnTo>
                    <a:pt x="434" y="1613"/>
                  </a:lnTo>
                  <a:lnTo>
                    <a:pt x="434" y="1613"/>
                  </a:lnTo>
                  <a:lnTo>
                    <a:pt x="445" y="1613"/>
                  </a:lnTo>
                  <a:lnTo>
                    <a:pt x="445" y="1608"/>
                  </a:lnTo>
                  <a:lnTo>
                    <a:pt x="445" y="1608"/>
                  </a:lnTo>
                  <a:lnTo>
                    <a:pt x="451" y="1608"/>
                  </a:lnTo>
                  <a:lnTo>
                    <a:pt x="451" y="1608"/>
                  </a:lnTo>
                  <a:lnTo>
                    <a:pt x="451" y="1608"/>
                  </a:lnTo>
                  <a:lnTo>
                    <a:pt x="457" y="1608"/>
                  </a:lnTo>
                  <a:lnTo>
                    <a:pt x="457" y="1602"/>
                  </a:lnTo>
                  <a:lnTo>
                    <a:pt x="457" y="1602"/>
                  </a:lnTo>
                  <a:lnTo>
                    <a:pt x="462" y="1602"/>
                  </a:lnTo>
                  <a:lnTo>
                    <a:pt x="462" y="1591"/>
                  </a:lnTo>
                  <a:lnTo>
                    <a:pt x="462" y="1591"/>
                  </a:lnTo>
                  <a:lnTo>
                    <a:pt x="468" y="1591"/>
                  </a:lnTo>
                  <a:lnTo>
                    <a:pt x="468" y="1585"/>
                  </a:lnTo>
                  <a:lnTo>
                    <a:pt x="468" y="1585"/>
                  </a:lnTo>
                  <a:lnTo>
                    <a:pt x="474" y="1585"/>
                  </a:lnTo>
                  <a:lnTo>
                    <a:pt x="474" y="1579"/>
                  </a:lnTo>
                  <a:lnTo>
                    <a:pt x="474" y="1579"/>
                  </a:lnTo>
                  <a:lnTo>
                    <a:pt x="479" y="1579"/>
                  </a:lnTo>
                  <a:lnTo>
                    <a:pt x="479" y="1579"/>
                  </a:lnTo>
                  <a:lnTo>
                    <a:pt x="479" y="1579"/>
                  </a:lnTo>
                  <a:lnTo>
                    <a:pt x="485" y="1579"/>
                  </a:lnTo>
                  <a:lnTo>
                    <a:pt x="485" y="1579"/>
                  </a:lnTo>
                  <a:lnTo>
                    <a:pt x="485" y="1579"/>
                  </a:lnTo>
                  <a:lnTo>
                    <a:pt x="485" y="1579"/>
                  </a:lnTo>
                  <a:lnTo>
                    <a:pt x="485" y="1574"/>
                  </a:lnTo>
                  <a:lnTo>
                    <a:pt x="485" y="1574"/>
                  </a:lnTo>
                  <a:lnTo>
                    <a:pt x="496" y="1574"/>
                  </a:lnTo>
                  <a:lnTo>
                    <a:pt x="496" y="1568"/>
                  </a:lnTo>
                  <a:lnTo>
                    <a:pt x="496" y="1568"/>
                  </a:lnTo>
                  <a:lnTo>
                    <a:pt x="496" y="1568"/>
                  </a:lnTo>
                  <a:lnTo>
                    <a:pt x="496" y="1568"/>
                  </a:lnTo>
                  <a:lnTo>
                    <a:pt x="496" y="1568"/>
                  </a:lnTo>
                  <a:lnTo>
                    <a:pt x="507" y="1568"/>
                  </a:lnTo>
                  <a:lnTo>
                    <a:pt x="507" y="1562"/>
                  </a:lnTo>
                  <a:lnTo>
                    <a:pt x="507" y="1562"/>
                  </a:lnTo>
                  <a:lnTo>
                    <a:pt x="519" y="1562"/>
                  </a:lnTo>
                  <a:lnTo>
                    <a:pt x="519" y="1562"/>
                  </a:lnTo>
                  <a:lnTo>
                    <a:pt x="519" y="1562"/>
                  </a:lnTo>
                  <a:lnTo>
                    <a:pt x="524" y="1562"/>
                  </a:lnTo>
                  <a:lnTo>
                    <a:pt x="524" y="1557"/>
                  </a:lnTo>
                  <a:lnTo>
                    <a:pt x="524" y="1557"/>
                  </a:lnTo>
                  <a:lnTo>
                    <a:pt x="530" y="1557"/>
                  </a:lnTo>
                  <a:lnTo>
                    <a:pt x="530" y="1557"/>
                  </a:lnTo>
                  <a:lnTo>
                    <a:pt x="530" y="1557"/>
                  </a:lnTo>
                  <a:lnTo>
                    <a:pt x="536" y="1557"/>
                  </a:lnTo>
                  <a:lnTo>
                    <a:pt x="536" y="1551"/>
                  </a:lnTo>
                  <a:lnTo>
                    <a:pt x="536" y="1551"/>
                  </a:lnTo>
                  <a:lnTo>
                    <a:pt x="541" y="1551"/>
                  </a:lnTo>
                  <a:lnTo>
                    <a:pt x="541" y="1546"/>
                  </a:lnTo>
                  <a:lnTo>
                    <a:pt x="541" y="1546"/>
                  </a:lnTo>
                  <a:lnTo>
                    <a:pt x="541" y="1546"/>
                  </a:lnTo>
                  <a:lnTo>
                    <a:pt x="541" y="1540"/>
                  </a:lnTo>
                  <a:lnTo>
                    <a:pt x="541" y="1540"/>
                  </a:lnTo>
                  <a:lnTo>
                    <a:pt x="575" y="1540"/>
                  </a:lnTo>
                  <a:lnTo>
                    <a:pt x="575" y="1540"/>
                  </a:lnTo>
                  <a:lnTo>
                    <a:pt x="575" y="1540"/>
                  </a:lnTo>
                  <a:lnTo>
                    <a:pt x="581" y="1540"/>
                  </a:lnTo>
                  <a:lnTo>
                    <a:pt x="581" y="1529"/>
                  </a:lnTo>
                  <a:lnTo>
                    <a:pt x="581" y="1529"/>
                  </a:lnTo>
                  <a:lnTo>
                    <a:pt x="581" y="1529"/>
                  </a:lnTo>
                  <a:lnTo>
                    <a:pt x="581" y="1523"/>
                  </a:lnTo>
                  <a:lnTo>
                    <a:pt x="581" y="1523"/>
                  </a:lnTo>
                  <a:lnTo>
                    <a:pt x="586" y="1523"/>
                  </a:lnTo>
                  <a:lnTo>
                    <a:pt x="586" y="1517"/>
                  </a:lnTo>
                  <a:lnTo>
                    <a:pt x="586" y="1517"/>
                  </a:lnTo>
                  <a:lnTo>
                    <a:pt x="592" y="1517"/>
                  </a:lnTo>
                  <a:lnTo>
                    <a:pt x="592" y="1512"/>
                  </a:lnTo>
                  <a:lnTo>
                    <a:pt x="592" y="1512"/>
                  </a:lnTo>
                  <a:lnTo>
                    <a:pt x="609" y="1512"/>
                  </a:lnTo>
                  <a:lnTo>
                    <a:pt x="609" y="1512"/>
                  </a:lnTo>
                  <a:lnTo>
                    <a:pt x="609" y="1512"/>
                  </a:lnTo>
                  <a:lnTo>
                    <a:pt x="609" y="1512"/>
                  </a:lnTo>
                  <a:lnTo>
                    <a:pt x="609" y="1512"/>
                  </a:lnTo>
                  <a:lnTo>
                    <a:pt x="609" y="1512"/>
                  </a:lnTo>
                  <a:lnTo>
                    <a:pt x="620" y="1512"/>
                  </a:lnTo>
                  <a:lnTo>
                    <a:pt x="620" y="1506"/>
                  </a:lnTo>
                  <a:lnTo>
                    <a:pt x="620" y="1506"/>
                  </a:lnTo>
                  <a:lnTo>
                    <a:pt x="637" y="1506"/>
                  </a:lnTo>
                  <a:lnTo>
                    <a:pt x="637" y="1506"/>
                  </a:lnTo>
                  <a:lnTo>
                    <a:pt x="637" y="1506"/>
                  </a:lnTo>
                  <a:lnTo>
                    <a:pt x="643" y="1506"/>
                  </a:lnTo>
                  <a:lnTo>
                    <a:pt x="643" y="1506"/>
                  </a:lnTo>
                  <a:lnTo>
                    <a:pt x="643" y="1506"/>
                  </a:lnTo>
                  <a:lnTo>
                    <a:pt x="643" y="1506"/>
                  </a:lnTo>
                  <a:lnTo>
                    <a:pt x="643" y="1495"/>
                  </a:lnTo>
                  <a:lnTo>
                    <a:pt x="643" y="1495"/>
                  </a:lnTo>
                  <a:lnTo>
                    <a:pt x="665" y="1495"/>
                  </a:lnTo>
                  <a:lnTo>
                    <a:pt x="665" y="1489"/>
                  </a:lnTo>
                  <a:lnTo>
                    <a:pt x="665" y="1489"/>
                  </a:lnTo>
                  <a:lnTo>
                    <a:pt x="671" y="1489"/>
                  </a:lnTo>
                  <a:lnTo>
                    <a:pt x="671" y="1489"/>
                  </a:lnTo>
                  <a:lnTo>
                    <a:pt x="671" y="1489"/>
                  </a:lnTo>
                  <a:lnTo>
                    <a:pt x="677" y="1489"/>
                  </a:lnTo>
                  <a:lnTo>
                    <a:pt x="677" y="1484"/>
                  </a:lnTo>
                  <a:lnTo>
                    <a:pt x="677" y="1484"/>
                  </a:lnTo>
                  <a:lnTo>
                    <a:pt x="677" y="1484"/>
                  </a:lnTo>
                  <a:lnTo>
                    <a:pt x="677" y="1478"/>
                  </a:lnTo>
                  <a:lnTo>
                    <a:pt x="677" y="1478"/>
                  </a:lnTo>
                  <a:lnTo>
                    <a:pt x="682" y="1478"/>
                  </a:lnTo>
                  <a:lnTo>
                    <a:pt x="682" y="1467"/>
                  </a:lnTo>
                  <a:lnTo>
                    <a:pt x="682" y="1467"/>
                  </a:lnTo>
                  <a:lnTo>
                    <a:pt x="688" y="1467"/>
                  </a:lnTo>
                  <a:lnTo>
                    <a:pt x="688" y="1461"/>
                  </a:lnTo>
                  <a:lnTo>
                    <a:pt x="688" y="1461"/>
                  </a:lnTo>
                  <a:lnTo>
                    <a:pt x="688" y="1461"/>
                  </a:lnTo>
                  <a:lnTo>
                    <a:pt x="688" y="1455"/>
                  </a:lnTo>
                  <a:lnTo>
                    <a:pt x="688" y="1455"/>
                  </a:lnTo>
                  <a:lnTo>
                    <a:pt x="688" y="1455"/>
                  </a:lnTo>
                  <a:lnTo>
                    <a:pt x="688" y="1455"/>
                  </a:lnTo>
                  <a:lnTo>
                    <a:pt x="688" y="1455"/>
                  </a:lnTo>
                  <a:lnTo>
                    <a:pt x="693" y="1455"/>
                  </a:lnTo>
                  <a:lnTo>
                    <a:pt x="693" y="1455"/>
                  </a:lnTo>
                  <a:lnTo>
                    <a:pt x="693" y="1455"/>
                  </a:lnTo>
                  <a:lnTo>
                    <a:pt x="705" y="1455"/>
                  </a:lnTo>
                  <a:lnTo>
                    <a:pt x="705" y="1450"/>
                  </a:lnTo>
                  <a:lnTo>
                    <a:pt x="705" y="1450"/>
                  </a:lnTo>
                  <a:lnTo>
                    <a:pt x="705" y="1450"/>
                  </a:lnTo>
                  <a:lnTo>
                    <a:pt x="705" y="1444"/>
                  </a:lnTo>
                  <a:lnTo>
                    <a:pt x="705" y="1444"/>
                  </a:lnTo>
                  <a:lnTo>
                    <a:pt x="710" y="1444"/>
                  </a:lnTo>
                  <a:lnTo>
                    <a:pt x="710" y="1438"/>
                  </a:lnTo>
                  <a:lnTo>
                    <a:pt x="710" y="1438"/>
                  </a:lnTo>
                  <a:lnTo>
                    <a:pt x="710" y="1438"/>
                  </a:lnTo>
                  <a:lnTo>
                    <a:pt x="710" y="1433"/>
                  </a:lnTo>
                  <a:lnTo>
                    <a:pt x="710" y="1433"/>
                  </a:lnTo>
                  <a:lnTo>
                    <a:pt x="710" y="1433"/>
                  </a:lnTo>
                  <a:lnTo>
                    <a:pt x="710" y="1433"/>
                  </a:lnTo>
                  <a:lnTo>
                    <a:pt x="710" y="1433"/>
                  </a:lnTo>
                  <a:lnTo>
                    <a:pt x="716" y="1433"/>
                  </a:lnTo>
                  <a:lnTo>
                    <a:pt x="716" y="1427"/>
                  </a:lnTo>
                  <a:lnTo>
                    <a:pt x="716" y="1427"/>
                  </a:lnTo>
                  <a:lnTo>
                    <a:pt x="716" y="1427"/>
                  </a:lnTo>
                  <a:lnTo>
                    <a:pt x="716" y="1427"/>
                  </a:lnTo>
                  <a:lnTo>
                    <a:pt x="716" y="1427"/>
                  </a:lnTo>
                  <a:lnTo>
                    <a:pt x="722" y="1427"/>
                  </a:lnTo>
                  <a:lnTo>
                    <a:pt x="722" y="1421"/>
                  </a:lnTo>
                  <a:lnTo>
                    <a:pt x="722" y="1421"/>
                  </a:lnTo>
                  <a:lnTo>
                    <a:pt x="722" y="1421"/>
                  </a:lnTo>
                  <a:lnTo>
                    <a:pt x="722" y="1416"/>
                  </a:lnTo>
                  <a:lnTo>
                    <a:pt x="722" y="1416"/>
                  </a:lnTo>
                  <a:lnTo>
                    <a:pt x="727" y="1416"/>
                  </a:lnTo>
                  <a:lnTo>
                    <a:pt x="727" y="1410"/>
                  </a:lnTo>
                  <a:lnTo>
                    <a:pt x="727" y="1410"/>
                  </a:lnTo>
                  <a:lnTo>
                    <a:pt x="727" y="1410"/>
                  </a:lnTo>
                  <a:lnTo>
                    <a:pt x="727" y="1410"/>
                  </a:lnTo>
                  <a:lnTo>
                    <a:pt x="727" y="1410"/>
                  </a:lnTo>
                  <a:lnTo>
                    <a:pt x="727" y="1410"/>
                  </a:lnTo>
                  <a:lnTo>
                    <a:pt x="727" y="1405"/>
                  </a:lnTo>
                  <a:lnTo>
                    <a:pt x="727" y="1405"/>
                  </a:lnTo>
                  <a:lnTo>
                    <a:pt x="733" y="1405"/>
                  </a:lnTo>
                  <a:lnTo>
                    <a:pt x="733" y="1399"/>
                  </a:lnTo>
                  <a:lnTo>
                    <a:pt x="733" y="1399"/>
                  </a:lnTo>
                  <a:lnTo>
                    <a:pt x="739" y="1399"/>
                  </a:lnTo>
                  <a:lnTo>
                    <a:pt x="739" y="1393"/>
                  </a:lnTo>
                  <a:lnTo>
                    <a:pt x="739" y="1393"/>
                  </a:lnTo>
                  <a:lnTo>
                    <a:pt x="744" y="1393"/>
                  </a:lnTo>
                  <a:lnTo>
                    <a:pt x="744" y="1388"/>
                  </a:lnTo>
                  <a:lnTo>
                    <a:pt x="744" y="1388"/>
                  </a:lnTo>
                  <a:lnTo>
                    <a:pt x="750" y="1388"/>
                  </a:lnTo>
                  <a:lnTo>
                    <a:pt x="750" y="1388"/>
                  </a:lnTo>
                  <a:lnTo>
                    <a:pt x="750" y="1388"/>
                  </a:lnTo>
                  <a:lnTo>
                    <a:pt x="755" y="1388"/>
                  </a:lnTo>
                  <a:lnTo>
                    <a:pt x="755" y="1382"/>
                  </a:lnTo>
                  <a:lnTo>
                    <a:pt x="755" y="1382"/>
                  </a:lnTo>
                  <a:lnTo>
                    <a:pt x="755" y="1382"/>
                  </a:lnTo>
                  <a:lnTo>
                    <a:pt x="755" y="1382"/>
                  </a:lnTo>
                  <a:lnTo>
                    <a:pt x="755" y="1382"/>
                  </a:lnTo>
                  <a:lnTo>
                    <a:pt x="761" y="1382"/>
                  </a:lnTo>
                  <a:lnTo>
                    <a:pt x="761" y="1376"/>
                  </a:lnTo>
                  <a:lnTo>
                    <a:pt x="761" y="1376"/>
                  </a:lnTo>
                  <a:lnTo>
                    <a:pt x="761" y="1376"/>
                  </a:lnTo>
                  <a:lnTo>
                    <a:pt x="761" y="1376"/>
                  </a:lnTo>
                  <a:lnTo>
                    <a:pt x="761" y="1376"/>
                  </a:lnTo>
                  <a:lnTo>
                    <a:pt x="772" y="1376"/>
                  </a:lnTo>
                  <a:lnTo>
                    <a:pt x="772" y="1365"/>
                  </a:lnTo>
                  <a:lnTo>
                    <a:pt x="772" y="1365"/>
                  </a:lnTo>
                  <a:lnTo>
                    <a:pt x="772" y="1365"/>
                  </a:lnTo>
                  <a:lnTo>
                    <a:pt x="772" y="1359"/>
                  </a:lnTo>
                  <a:lnTo>
                    <a:pt x="772" y="1359"/>
                  </a:lnTo>
                  <a:lnTo>
                    <a:pt x="778" y="1359"/>
                  </a:lnTo>
                  <a:lnTo>
                    <a:pt x="778" y="1359"/>
                  </a:lnTo>
                  <a:lnTo>
                    <a:pt x="778" y="1359"/>
                  </a:lnTo>
                  <a:lnTo>
                    <a:pt x="795" y="1359"/>
                  </a:lnTo>
                  <a:lnTo>
                    <a:pt x="795" y="1359"/>
                  </a:lnTo>
                  <a:lnTo>
                    <a:pt x="795" y="1359"/>
                  </a:lnTo>
                  <a:lnTo>
                    <a:pt x="801" y="1359"/>
                  </a:lnTo>
                  <a:lnTo>
                    <a:pt x="801" y="1348"/>
                  </a:lnTo>
                  <a:lnTo>
                    <a:pt x="801" y="1348"/>
                  </a:lnTo>
                  <a:lnTo>
                    <a:pt x="801" y="1348"/>
                  </a:lnTo>
                  <a:lnTo>
                    <a:pt x="801" y="1348"/>
                  </a:lnTo>
                  <a:lnTo>
                    <a:pt x="801" y="1348"/>
                  </a:lnTo>
                  <a:lnTo>
                    <a:pt x="818" y="1348"/>
                  </a:lnTo>
                  <a:lnTo>
                    <a:pt x="818" y="1343"/>
                  </a:lnTo>
                  <a:lnTo>
                    <a:pt x="818" y="1343"/>
                  </a:lnTo>
                  <a:lnTo>
                    <a:pt x="818" y="1343"/>
                  </a:lnTo>
                  <a:lnTo>
                    <a:pt x="818" y="1337"/>
                  </a:lnTo>
                  <a:lnTo>
                    <a:pt x="818" y="1337"/>
                  </a:lnTo>
                  <a:lnTo>
                    <a:pt x="818" y="1337"/>
                  </a:lnTo>
                  <a:lnTo>
                    <a:pt x="818" y="1337"/>
                  </a:lnTo>
                  <a:lnTo>
                    <a:pt x="818" y="1337"/>
                  </a:lnTo>
                  <a:lnTo>
                    <a:pt x="823" y="1337"/>
                  </a:lnTo>
                  <a:lnTo>
                    <a:pt x="823" y="1331"/>
                  </a:lnTo>
                  <a:lnTo>
                    <a:pt x="823" y="1331"/>
                  </a:lnTo>
                  <a:lnTo>
                    <a:pt x="834" y="1331"/>
                  </a:lnTo>
                  <a:lnTo>
                    <a:pt x="834" y="1331"/>
                  </a:lnTo>
                  <a:lnTo>
                    <a:pt x="834" y="1331"/>
                  </a:lnTo>
                  <a:lnTo>
                    <a:pt x="840" y="1331"/>
                  </a:lnTo>
                  <a:lnTo>
                    <a:pt x="840" y="1326"/>
                  </a:lnTo>
                  <a:lnTo>
                    <a:pt x="840" y="1326"/>
                  </a:lnTo>
                  <a:lnTo>
                    <a:pt x="840" y="1326"/>
                  </a:lnTo>
                  <a:lnTo>
                    <a:pt x="840" y="1326"/>
                  </a:lnTo>
                  <a:lnTo>
                    <a:pt x="840" y="1326"/>
                  </a:lnTo>
                  <a:lnTo>
                    <a:pt x="840" y="1326"/>
                  </a:lnTo>
                  <a:lnTo>
                    <a:pt x="840" y="1314"/>
                  </a:lnTo>
                  <a:lnTo>
                    <a:pt x="840" y="1314"/>
                  </a:lnTo>
                  <a:lnTo>
                    <a:pt x="851" y="1314"/>
                  </a:lnTo>
                  <a:lnTo>
                    <a:pt x="851" y="1309"/>
                  </a:lnTo>
                  <a:lnTo>
                    <a:pt x="851" y="1309"/>
                  </a:lnTo>
                  <a:lnTo>
                    <a:pt x="857" y="1309"/>
                  </a:lnTo>
                  <a:lnTo>
                    <a:pt x="857" y="1303"/>
                  </a:lnTo>
                  <a:lnTo>
                    <a:pt x="857" y="1303"/>
                  </a:lnTo>
                  <a:lnTo>
                    <a:pt x="857" y="1303"/>
                  </a:lnTo>
                  <a:lnTo>
                    <a:pt x="857" y="1297"/>
                  </a:lnTo>
                  <a:lnTo>
                    <a:pt x="857" y="1297"/>
                  </a:lnTo>
                  <a:lnTo>
                    <a:pt x="857" y="1297"/>
                  </a:lnTo>
                  <a:lnTo>
                    <a:pt x="857" y="1292"/>
                  </a:lnTo>
                  <a:lnTo>
                    <a:pt x="857" y="1292"/>
                  </a:lnTo>
                  <a:lnTo>
                    <a:pt x="863" y="1292"/>
                  </a:lnTo>
                  <a:lnTo>
                    <a:pt x="863" y="1286"/>
                  </a:lnTo>
                  <a:lnTo>
                    <a:pt x="863" y="1286"/>
                  </a:lnTo>
                  <a:lnTo>
                    <a:pt x="868" y="1286"/>
                  </a:lnTo>
                  <a:lnTo>
                    <a:pt x="868" y="1286"/>
                  </a:lnTo>
                  <a:lnTo>
                    <a:pt x="868" y="1286"/>
                  </a:lnTo>
                  <a:lnTo>
                    <a:pt x="874" y="1286"/>
                  </a:lnTo>
                  <a:lnTo>
                    <a:pt x="874" y="1281"/>
                  </a:lnTo>
                  <a:lnTo>
                    <a:pt x="874" y="1281"/>
                  </a:lnTo>
                  <a:lnTo>
                    <a:pt x="885" y="1281"/>
                  </a:lnTo>
                  <a:lnTo>
                    <a:pt x="885" y="1275"/>
                  </a:lnTo>
                  <a:lnTo>
                    <a:pt x="885" y="1275"/>
                  </a:lnTo>
                  <a:lnTo>
                    <a:pt x="896" y="1275"/>
                  </a:lnTo>
                  <a:lnTo>
                    <a:pt x="896" y="1269"/>
                  </a:lnTo>
                  <a:lnTo>
                    <a:pt x="896" y="1269"/>
                  </a:lnTo>
                  <a:lnTo>
                    <a:pt x="908" y="1269"/>
                  </a:lnTo>
                  <a:lnTo>
                    <a:pt x="908" y="1264"/>
                  </a:lnTo>
                  <a:lnTo>
                    <a:pt x="908" y="1264"/>
                  </a:lnTo>
                  <a:lnTo>
                    <a:pt x="908" y="1264"/>
                  </a:lnTo>
                  <a:lnTo>
                    <a:pt x="908" y="1258"/>
                  </a:lnTo>
                  <a:lnTo>
                    <a:pt x="908" y="1258"/>
                  </a:lnTo>
                  <a:lnTo>
                    <a:pt x="908" y="1258"/>
                  </a:lnTo>
                  <a:lnTo>
                    <a:pt x="908" y="1258"/>
                  </a:lnTo>
                  <a:lnTo>
                    <a:pt x="908" y="1258"/>
                  </a:lnTo>
                  <a:lnTo>
                    <a:pt x="913" y="1258"/>
                  </a:lnTo>
                  <a:lnTo>
                    <a:pt x="913" y="1252"/>
                  </a:lnTo>
                  <a:lnTo>
                    <a:pt x="913" y="1252"/>
                  </a:lnTo>
                  <a:lnTo>
                    <a:pt x="919" y="1252"/>
                  </a:lnTo>
                  <a:lnTo>
                    <a:pt x="919" y="1247"/>
                  </a:lnTo>
                  <a:lnTo>
                    <a:pt x="919" y="1247"/>
                  </a:lnTo>
                  <a:lnTo>
                    <a:pt x="930" y="1247"/>
                  </a:lnTo>
                  <a:lnTo>
                    <a:pt x="930" y="1241"/>
                  </a:lnTo>
                  <a:lnTo>
                    <a:pt x="930" y="1241"/>
                  </a:lnTo>
                  <a:lnTo>
                    <a:pt x="936" y="1241"/>
                  </a:lnTo>
                  <a:lnTo>
                    <a:pt x="936" y="1235"/>
                  </a:lnTo>
                  <a:lnTo>
                    <a:pt x="936" y="1235"/>
                  </a:lnTo>
                  <a:lnTo>
                    <a:pt x="936" y="1235"/>
                  </a:lnTo>
                  <a:lnTo>
                    <a:pt x="936" y="1235"/>
                  </a:lnTo>
                  <a:lnTo>
                    <a:pt x="936" y="1235"/>
                  </a:lnTo>
                  <a:lnTo>
                    <a:pt x="941" y="1235"/>
                  </a:lnTo>
                  <a:lnTo>
                    <a:pt x="941" y="1230"/>
                  </a:lnTo>
                  <a:lnTo>
                    <a:pt x="941" y="1230"/>
                  </a:lnTo>
                  <a:lnTo>
                    <a:pt x="964" y="1230"/>
                  </a:lnTo>
                  <a:lnTo>
                    <a:pt x="964" y="1230"/>
                  </a:lnTo>
                  <a:lnTo>
                    <a:pt x="964" y="1230"/>
                  </a:lnTo>
                  <a:lnTo>
                    <a:pt x="964" y="1230"/>
                  </a:lnTo>
                  <a:lnTo>
                    <a:pt x="964" y="1224"/>
                  </a:lnTo>
                  <a:lnTo>
                    <a:pt x="964" y="1224"/>
                  </a:lnTo>
                  <a:lnTo>
                    <a:pt x="970" y="1224"/>
                  </a:lnTo>
                  <a:lnTo>
                    <a:pt x="970" y="1224"/>
                  </a:lnTo>
                  <a:lnTo>
                    <a:pt x="970" y="1224"/>
                  </a:lnTo>
                  <a:lnTo>
                    <a:pt x="981" y="1224"/>
                  </a:lnTo>
                  <a:lnTo>
                    <a:pt x="981" y="1224"/>
                  </a:lnTo>
                  <a:lnTo>
                    <a:pt x="981" y="1224"/>
                  </a:lnTo>
                  <a:lnTo>
                    <a:pt x="981" y="1224"/>
                  </a:lnTo>
                  <a:lnTo>
                    <a:pt x="981" y="1218"/>
                  </a:lnTo>
                  <a:lnTo>
                    <a:pt x="981" y="1218"/>
                  </a:lnTo>
                  <a:lnTo>
                    <a:pt x="981" y="1218"/>
                  </a:lnTo>
                  <a:lnTo>
                    <a:pt x="981" y="1218"/>
                  </a:lnTo>
                  <a:lnTo>
                    <a:pt x="981" y="1218"/>
                  </a:lnTo>
                  <a:lnTo>
                    <a:pt x="992" y="1218"/>
                  </a:lnTo>
                  <a:lnTo>
                    <a:pt x="992" y="1213"/>
                  </a:lnTo>
                  <a:lnTo>
                    <a:pt x="992" y="1213"/>
                  </a:lnTo>
                  <a:lnTo>
                    <a:pt x="992" y="1213"/>
                  </a:lnTo>
                  <a:lnTo>
                    <a:pt x="992" y="1213"/>
                  </a:lnTo>
                  <a:lnTo>
                    <a:pt x="992" y="1213"/>
                  </a:lnTo>
                  <a:lnTo>
                    <a:pt x="998" y="1213"/>
                  </a:lnTo>
                  <a:lnTo>
                    <a:pt x="998" y="1207"/>
                  </a:lnTo>
                  <a:lnTo>
                    <a:pt x="998" y="1207"/>
                  </a:lnTo>
                  <a:lnTo>
                    <a:pt x="1009" y="1207"/>
                  </a:lnTo>
                  <a:lnTo>
                    <a:pt x="1009" y="1207"/>
                  </a:lnTo>
                  <a:lnTo>
                    <a:pt x="1009" y="1207"/>
                  </a:lnTo>
                  <a:lnTo>
                    <a:pt x="1015" y="1207"/>
                  </a:lnTo>
                  <a:lnTo>
                    <a:pt x="1015" y="1207"/>
                  </a:lnTo>
                  <a:lnTo>
                    <a:pt x="1015" y="1207"/>
                  </a:lnTo>
                  <a:lnTo>
                    <a:pt x="1015" y="1207"/>
                  </a:lnTo>
                  <a:lnTo>
                    <a:pt x="1015" y="1196"/>
                  </a:lnTo>
                  <a:lnTo>
                    <a:pt x="1015" y="1196"/>
                  </a:lnTo>
                  <a:lnTo>
                    <a:pt x="1020" y="1196"/>
                  </a:lnTo>
                  <a:lnTo>
                    <a:pt x="1020" y="1196"/>
                  </a:lnTo>
                  <a:lnTo>
                    <a:pt x="1020" y="1196"/>
                  </a:lnTo>
                  <a:lnTo>
                    <a:pt x="1020" y="1196"/>
                  </a:lnTo>
                  <a:lnTo>
                    <a:pt x="1020" y="1190"/>
                  </a:lnTo>
                  <a:lnTo>
                    <a:pt x="1020" y="1190"/>
                  </a:lnTo>
                  <a:lnTo>
                    <a:pt x="1026" y="1190"/>
                  </a:lnTo>
                  <a:lnTo>
                    <a:pt x="1026" y="1190"/>
                  </a:lnTo>
                  <a:lnTo>
                    <a:pt x="1026" y="1190"/>
                  </a:lnTo>
                  <a:lnTo>
                    <a:pt x="1026" y="1190"/>
                  </a:lnTo>
                  <a:lnTo>
                    <a:pt x="1026" y="1185"/>
                  </a:lnTo>
                  <a:lnTo>
                    <a:pt x="1026" y="1185"/>
                  </a:lnTo>
                  <a:lnTo>
                    <a:pt x="1032" y="1185"/>
                  </a:lnTo>
                  <a:lnTo>
                    <a:pt x="1032" y="1185"/>
                  </a:lnTo>
                  <a:lnTo>
                    <a:pt x="1032" y="1185"/>
                  </a:lnTo>
                  <a:lnTo>
                    <a:pt x="1037" y="1185"/>
                  </a:lnTo>
                  <a:lnTo>
                    <a:pt x="1037" y="1173"/>
                  </a:lnTo>
                  <a:lnTo>
                    <a:pt x="1037" y="1173"/>
                  </a:lnTo>
                  <a:lnTo>
                    <a:pt x="1043" y="1173"/>
                  </a:lnTo>
                  <a:lnTo>
                    <a:pt x="1043" y="1168"/>
                  </a:lnTo>
                  <a:lnTo>
                    <a:pt x="1043" y="1168"/>
                  </a:lnTo>
                  <a:lnTo>
                    <a:pt x="1043" y="1168"/>
                  </a:lnTo>
                  <a:lnTo>
                    <a:pt x="1043" y="1168"/>
                  </a:lnTo>
                  <a:lnTo>
                    <a:pt x="1043" y="1168"/>
                  </a:lnTo>
                  <a:lnTo>
                    <a:pt x="1049" y="1168"/>
                  </a:lnTo>
                  <a:lnTo>
                    <a:pt x="1049" y="1162"/>
                  </a:lnTo>
                  <a:lnTo>
                    <a:pt x="1049" y="1162"/>
                  </a:lnTo>
                  <a:lnTo>
                    <a:pt x="1049" y="1162"/>
                  </a:lnTo>
                  <a:lnTo>
                    <a:pt x="1049" y="1156"/>
                  </a:lnTo>
                  <a:lnTo>
                    <a:pt x="1049" y="1156"/>
                  </a:lnTo>
                  <a:lnTo>
                    <a:pt x="1054" y="1156"/>
                  </a:lnTo>
                  <a:lnTo>
                    <a:pt x="1054" y="1151"/>
                  </a:lnTo>
                  <a:lnTo>
                    <a:pt x="1054" y="1151"/>
                  </a:lnTo>
                  <a:lnTo>
                    <a:pt x="1060" y="1151"/>
                  </a:lnTo>
                  <a:lnTo>
                    <a:pt x="1060" y="1151"/>
                  </a:lnTo>
                  <a:lnTo>
                    <a:pt x="1060" y="1151"/>
                  </a:lnTo>
                  <a:lnTo>
                    <a:pt x="1071" y="1151"/>
                  </a:lnTo>
                  <a:lnTo>
                    <a:pt x="1071" y="1151"/>
                  </a:lnTo>
                  <a:lnTo>
                    <a:pt x="1071" y="1151"/>
                  </a:lnTo>
                  <a:lnTo>
                    <a:pt x="1077" y="1151"/>
                  </a:lnTo>
                  <a:lnTo>
                    <a:pt x="1077" y="1140"/>
                  </a:lnTo>
                  <a:lnTo>
                    <a:pt x="1077" y="1140"/>
                  </a:lnTo>
                  <a:lnTo>
                    <a:pt x="1088" y="1140"/>
                  </a:lnTo>
                  <a:lnTo>
                    <a:pt x="1088" y="1140"/>
                  </a:lnTo>
                  <a:lnTo>
                    <a:pt x="1088" y="1140"/>
                  </a:lnTo>
                  <a:lnTo>
                    <a:pt x="1099" y="1140"/>
                  </a:lnTo>
                  <a:lnTo>
                    <a:pt x="1099" y="1140"/>
                  </a:lnTo>
                  <a:lnTo>
                    <a:pt x="1099" y="1140"/>
                  </a:lnTo>
                  <a:lnTo>
                    <a:pt x="1099" y="1140"/>
                  </a:lnTo>
                  <a:lnTo>
                    <a:pt x="1099" y="1134"/>
                  </a:lnTo>
                  <a:lnTo>
                    <a:pt x="1099" y="1134"/>
                  </a:lnTo>
                  <a:lnTo>
                    <a:pt x="1105" y="1134"/>
                  </a:lnTo>
                  <a:lnTo>
                    <a:pt x="1105" y="1128"/>
                  </a:lnTo>
                  <a:lnTo>
                    <a:pt x="1105" y="1128"/>
                  </a:lnTo>
                  <a:lnTo>
                    <a:pt x="1111" y="1128"/>
                  </a:lnTo>
                  <a:lnTo>
                    <a:pt x="1111" y="1128"/>
                  </a:lnTo>
                  <a:lnTo>
                    <a:pt x="1111" y="1128"/>
                  </a:lnTo>
                  <a:lnTo>
                    <a:pt x="1111" y="1128"/>
                  </a:lnTo>
                  <a:lnTo>
                    <a:pt x="1111" y="1128"/>
                  </a:lnTo>
                  <a:lnTo>
                    <a:pt x="1111" y="1128"/>
                  </a:lnTo>
                  <a:lnTo>
                    <a:pt x="1116" y="1128"/>
                  </a:lnTo>
                  <a:lnTo>
                    <a:pt x="1116" y="1123"/>
                  </a:lnTo>
                  <a:lnTo>
                    <a:pt x="1116" y="1123"/>
                  </a:lnTo>
                  <a:lnTo>
                    <a:pt x="1122" y="1123"/>
                  </a:lnTo>
                  <a:lnTo>
                    <a:pt x="1122" y="1117"/>
                  </a:lnTo>
                  <a:lnTo>
                    <a:pt x="1122" y="1117"/>
                  </a:lnTo>
                  <a:lnTo>
                    <a:pt x="1122" y="1117"/>
                  </a:lnTo>
                  <a:lnTo>
                    <a:pt x="1122" y="1117"/>
                  </a:lnTo>
                  <a:lnTo>
                    <a:pt x="1122" y="1117"/>
                  </a:lnTo>
                  <a:lnTo>
                    <a:pt x="1128" y="1117"/>
                  </a:lnTo>
                  <a:lnTo>
                    <a:pt x="1128" y="1117"/>
                  </a:lnTo>
                  <a:lnTo>
                    <a:pt x="1128" y="1117"/>
                  </a:lnTo>
                  <a:lnTo>
                    <a:pt x="1133" y="1117"/>
                  </a:lnTo>
                  <a:lnTo>
                    <a:pt x="1133" y="1117"/>
                  </a:lnTo>
                  <a:lnTo>
                    <a:pt x="1133" y="1117"/>
                  </a:lnTo>
                  <a:lnTo>
                    <a:pt x="1133" y="1117"/>
                  </a:lnTo>
                  <a:lnTo>
                    <a:pt x="1133" y="1111"/>
                  </a:lnTo>
                  <a:lnTo>
                    <a:pt x="1133" y="1111"/>
                  </a:lnTo>
                  <a:lnTo>
                    <a:pt x="1144" y="1111"/>
                  </a:lnTo>
                  <a:lnTo>
                    <a:pt x="1144" y="1106"/>
                  </a:lnTo>
                  <a:lnTo>
                    <a:pt x="1144" y="1106"/>
                  </a:lnTo>
                  <a:lnTo>
                    <a:pt x="1150" y="1106"/>
                  </a:lnTo>
                  <a:lnTo>
                    <a:pt x="1150" y="1100"/>
                  </a:lnTo>
                  <a:lnTo>
                    <a:pt x="1150" y="1100"/>
                  </a:lnTo>
                  <a:lnTo>
                    <a:pt x="1161" y="1100"/>
                  </a:lnTo>
                  <a:lnTo>
                    <a:pt x="1161" y="1094"/>
                  </a:lnTo>
                  <a:lnTo>
                    <a:pt x="1161" y="1094"/>
                  </a:lnTo>
                  <a:lnTo>
                    <a:pt x="1161" y="1094"/>
                  </a:lnTo>
                  <a:lnTo>
                    <a:pt x="1161" y="1094"/>
                  </a:lnTo>
                  <a:lnTo>
                    <a:pt x="1161" y="1094"/>
                  </a:lnTo>
                  <a:lnTo>
                    <a:pt x="1173" y="1094"/>
                  </a:lnTo>
                  <a:lnTo>
                    <a:pt x="1173" y="1089"/>
                  </a:lnTo>
                  <a:lnTo>
                    <a:pt x="1173" y="1089"/>
                  </a:lnTo>
                  <a:lnTo>
                    <a:pt x="1178" y="1089"/>
                  </a:lnTo>
                  <a:lnTo>
                    <a:pt x="1178" y="1089"/>
                  </a:lnTo>
                  <a:lnTo>
                    <a:pt x="1178" y="1089"/>
                  </a:lnTo>
                  <a:lnTo>
                    <a:pt x="1184" y="1089"/>
                  </a:lnTo>
                  <a:lnTo>
                    <a:pt x="1184" y="1089"/>
                  </a:lnTo>
                  <a:lnTo>
                    <a:pt x="1184" y="1089"/>
                  </a:lnTo>
                  <a:lnTo>
                    <a:pt x="1190" y="1089"/>
                  </a:lnTo>
                  <a:lnTo>
                    <a:pt x="1190" y="1089"/>
                  </a:lnTo>
                  <a:lnTo>
                    <a:pt x="1190" y="1089"/>
                  </a:lnTo>
                  <a:lnTo>
                    <a:pt x="1201" y="1089"/>
                  </a:lnTo>
                  <a:lnTo>
                    <a:pt x="1201" y="1083"/>
                  </a:lnTo>
                  <a:lnTo>
                    <a:pt x="1201" y="1083"/>
                  </a:lnTo>
                  <a:lnTo>
                    <a:pt x="1201" y="1083"/>
                  </a:lnTo>
                  <a:lnTo>
                    <a:pt x="1201" y="1077"/>
                  </a:lnTo>
                  <a:lnTo>
                    <a:pt x="1201" y="1077"/>
                  </a:lnTo>
                  <a:lnTo>
                    <a:pt x="1201" y="1077"/>
                  </a:lnTo>
                  <a:lnTo>
                    <a:pt x="1201" y="1077"/>
                  </a:lnTo>
                  <a:lnTo>
                    <a:pt x="1201" y="1077"/>
                  </a:lnTo>
                  <a:lnTo>
                    <a:pt x="1223" y="1077"/>
                  </a:lnTo>
                  <a:lnTo>
                    <a:pt x="1223" y="1072"/>
                  </a:lnTo>
                  <a:lnTo>
                    <a:pt x="1223" y="1072"/>
                  </a:lnTo>
                  <a:lnTo>
                    <a:pt x="1229" y="1072"/>
                  </a:lnTo>
                  <a:lnTo>
                    <a:pt x="1229" y="1066"/>
                  </a:lnTo>
                  <a:lnTo>
                    <a:pt x="1229" y="1066"/>
                  </a:lnTo>
                  <a:lnTo>
                    <a:pt x="1229" y="1066"/>
                  </a:lnTo>
                  <a:lnTo>
                    <a:pt x="1229" y="1060"/>
                  </a:lnTo>
                  <a:lnTo>
                    <a:pt x="1229" y="1060"/>
                  </a:lnTo>
                  <a:lnTo>
                    <a:pt x="1229" y="1060"/>
                  </a:lnTo>
                  <a:lnTo>
                    <a:pt x="1229" y="1060"/>
                  </a:lnTo>
                  <a:lnTo>
                    <a:pt x="1229" y="1060"/>
                  </a:lnTo>
                  <a:lnTo>
                    <a:pt x="1235" y="1060"/>
                  </a:lnTo>
                  <a:lnTo>
                    <a:pt x="1235" y="1055"/>
                  </a:lnTo>
                  <a:lnTo>
                    <a:pt x="1235" y="1055"/>
                  </a:lnTo>
                  <a:lnTo>
                    <a:pt x="1235" y="1055"/>
                  </a:lnTo>
                  <a:lnTo>
                    <a:pt x="1235" y="1055"/>
                  </a:lnTo>
                  <a:lnTo>
                    <a:pt x="1235" y="1055"/>
                  </a:lnTo>
                  <a:lnTo>
                    <a:pt x="1246" y="1055"/>
                  </a:lnTo>
                  <a:lnTo>
                    <a:pt x="1246" y="1055"/>
                  </a:lnTo>
                  <a:lnTo>
                    <a:pt x="1246" y="1055"/>
                  </a:lnTo>
                  <a:lnTo>
                    <a:pt x="1269" y="1055"/>
                  </a:lnTo>
                  <a:lnTo>
                    <a:pt x="1269" y="1049"/>
                  </a:lnTo>
                  <a:lnTo>
                    <a:pt x="1269" y="1049"/>
                  </a:lnTo>
                  <a:lnTo>
                    <a:pt x="1269" y="1049"/>
                  </a:lnTo>
                  <a:lnTo>
                    <a:pt x="1269" y="1044"/>
                  </a:lnTo>
                  <a:lnTo>
                    <a:pt x="1269" y="1044"/>
                  </a:lnTo>
                  <a:lnTo>
                    <a:pt x="1274" y="1044"/>
                  </a:lnTo>
                  <a:lnTo>
                    <a:pt x="1274" y="1044"/>
                  </a:lnTo>
                  <a:lnTo>
                    <a:pt x="1274" y="1044"/>
                  </a:lnTo>
                  <a:lnTo>
                    <a:pt x="1285" y="1044"/>
                  </a:lnTo>
                  <a:lnTo>
                    <a:pt x="1285" y="1038"/>
                  </a:lnTo>
                  <a:lnTo>
                    <a:pt x="1285" y="1038"/>
                  </a:lnTo>
                  <a:lnTo>
                    <a:pt x="1285" y="1038"/>
                  </a:lnTo>
                  <a:lnTo>
                    <a:pt x="1285" y="1038"/>
                  </a:lnTo>
                  <a:lnTo>
                    <a:pt x="1285" y="1038"/>
                  </a:lnTo>
                  <a:lnTo>
                    <a:pt x="1291" y="1038"/>
                  </a:lnTo>
                  <a:lnTo>
                    <a:pt x="1291" y="1038"/>
                  </a:lnTo>
                  <a:lnTo>
                    <a:pt x="1291" y="1038"/>
                  </a:lnTo>
                  <a:lnTo>
                    <a:pt x="1297" y="1038"/>
                  </a:lnTo>
                  <a:lnTo>
                    <a:pt x="1297" y="1038"/>
                  </a:lnTo>
                  <a:lnTo>
                    <a:pt x="1297" y="1038"/>
                  </a:lnTo>
                  <a:lnTo>
                    <a:pt x="1297" y="1038"/>
                  </a:lnTo>
                  <a:lnTo>
                    <a:pt x="1297" y="1032"/>
                  </a:lnTo>
                  <a:lnTo>
                    <a:pt x="1297" y="1032"/>
                  </a:lnTo>
                  <a:lnTo>
                    <a:pt x="1308" y="1032"/>
                  </a:lnTo>
                  <a:lnTo>
                    <a:pt x="1308" y="1032"/>
                  </a:lnTo>
                  <a:lnTo>
                    <a:pt x="1308" y="1032"/>
                  </a:lnTo>
                  <a:lnTo>
                    <a:pt x="1325" y="1032"/>
                  </a:lnTo>
                  <a:lnTo>
                    <a:pt x="1325" y="1032"/>
                  </a:lnTo>
                  <a:lnTo>
                    <a:pt x="1325" y="1032"/>
                  </a:lnTo>
                  <a:lnTo>
                    <a:pt x="1330" y="1032"/>
                  </a:lnTo>
                  <a:lnTo>
                    <a:pt x="1330" y="1021"/>
                  </a:lnTo>
                  <a:lnTo>
                    <a:pt x="1330" y="1021"/>
                  </a:lnTo>
                  <a:lnTo>
                    <a:pt x="1364" y="1021"/>
                  </a:lnTo>
                  <a:lnTo>
                    <a:pt x="1364" y="1015"/>
                  </a:lnTo>
                  <a:lnTo>
                    <a:pt x="1364" y="1015"/>
                  </a:lnTo>
                  <a:lnTo>
                    <a:pt x="1370" y="1015"/>
                  </a:lnTo>
                  <a:lnTo>
                    <a:pt x="1370" y="1010"/>
                  </a:lnTo>
                  <a:lnTo>
                    <a:pt x="1370" y="1010"/>
                  </a:lnTo>
                  <a:lnTo>
                    <a:pt x="1376" y="1010"/>
                  </a:lnTo>
                  <a:lnTo>
                    <a:pt x="1376" y="1010"/>
                  </a:lnTo>
                  <a:lnTo>
                    <a:pt x="1376" y="1010"/>
                  </a:lnTo>
                  <a:lnTo>
                    <a:pt x="1381" y="1010"/>
                  </a:lnTo>
                  <a:lnTo>
                    <a:pt x="1381" y="1010"/>
                  </a:lnTo>
                  <a:lnTo>
                    <a:pt x="1381" y="1010"/>
                  </a:lnTo>
                  <a:lnTo>
                    <a:pt x="1387" y="1010"/>
                  </a:lnTo>
                  <a:lnTo>
                    <a:pt x="1387" y="1010"/>
                  </a:lnTo>
                  <a:lnTo>
                    <a:pt x="1387" y="1010"/>
                  </a:lnTo>
                  <a:lnTo>
                    <a:pt x="1398" y="1010"/>
                  </a:lnTo>
                  <a:lnTo>
                    <a:pt x="1398" y="1004"/>
                  </a:lnTo>
                  <a:lnTo>
                    <a:pt x="1398" y="1004"/>
                  </a:lnTo>
                  <a:lnTo>
                    <a:pt x="1404" y="1004"/>
                  </a:lnTo>
                  <a:lnTo>
                    <a:pt x="1404" y="998"/>
                  </a:lnTo>
                  <a:lnTo>
                    <a:pt x="1404" y="998"/>
                  </a:lnTo>
                  <a:lnTo>
                    <a:pt x="1415" y="998"/>
                  </a:lnTo>
                  <a:lnTo>
                    <a:pt x="1415" y="998"/>
                  </a:lnTo>
                  <a:lnTo>
                    <a:pt x="1415" y="998"/>
                  </a:lnTo>
                  <a:lnTo>
                    <a:pt x="1426" y="998"/>
                  </a:lnTo>
                  <a:lnTo>
                    <a:pt x="1426" y="993"/>
                  </a:lnTo>
                  <a:lnTo>
                    <a:pt x="1426" y="993"/>
                  </a:lnTo>
                  <a:lnTo>
                    <a:pt x="1426" y="993"/>
                  </a:lnTo>
                  <a:lnTo>
                    <a:pt x="1426" y="993"/>
                  </a:lnTo>
                  <a:lnTo>
                    <a:pt x="1426" y="993"/>
                  </a:lnTo>
                  <a:lnTo>
                    <a:pt x="1432" y="993"/>
                  </a:lnTo>
                  <a:lnTo>
                    <a:pt x="1432" y="993"/>
                  </a:lnTo>
                  <a:lnTo>
                    <a:pt x="1432" y="993"/>
                  </a:lnTo>
                  <a:lnTo>
                    <a:pt x="1438" y="993"/>
                  </a:lnTo>
                  <a:lnTo>
                    <a:pt x="1438" y="987"/>
                  </a:lnTo>
                  <a:lnTo>
                    <a:pt x="1438" y="987"/>
                  </a:lnTo>
                  <a:lnTo>
                    <a:pt x="1438" y="987"/>
                  </a:lnTo>
                  <a:lnTo>
                    <a:pt x="1438" y="987"/>
                  </a:lnTo>
                  <a:lnTo>
                    <a:pt x="1438" y="987"/>
                  </a:lnTo>
                  <a:lnTo>
                    <a:pt x="1443" y="987"/>
                  </a:lnTo>
                  <a:lnTo>
                    <a:pt x="1443" y="982"/>
                  </a:lnTo>
                  <a:lnTo>
                    <a:pt x="1443" y="982"/>
                  </a:lnTo>
                  <a:lnTo>
                    <a:pt x="1443" y="982"/>
                  </a:lnTo>
                  <a:lnTo>
                    <a:pt x="1443" y="982"/>
                  </a:lnTo>
                  <a:lnTo>
                    <a:pt x="1443" y="982"/>
                  </a:lnTo>
                  <a:lnTo>
                    <a:pt x="1443" y="982"/>
                  </a:lnTo>
                  <a:lnTo>
                    <a:pt x="1443" y="976"/>
                  </a:lnTo>
                  <a:lnTo>
                    <a:pt x="1443" y="976"/>
                  </a:lnTo>
                  <a:lnTo>
                    <a:pt x="1449" y="976"/>
                  </a:lnTo>
                  <a:lnTo>
                    <a:pt x="1449" y="970"/>
                  </a:lnTo>
                  <a:lnTo>
                    <a:pt x="1449" y="970"/>
                  </a:lnTo>
                  <a:lnTo>
                    <a:pt x="1455" y="970"/>
                  </a:lnTo>
                  <a:lnTo>
                    <a:pt x="1455" y="965"/>
                  </a:lnTo>
                  <a:lnTo>
                    <a:pt x="1455" y="965"/>
                  </a:lnTo>
                  <a:lnTo>
                    <a:pt x="1460" y="965"/>
                  </a:lnTo>
                  <a:lnTo>
                    <a:pt x="1460" y="965"/>
                  </a:lnTo>
                  <a:lnTo>
                    <a:pt x="1460" y="965"/>
                  </a:lnTo>
                  <a:lnTo>
                    <a:pt x="1466" y="965"/>
                  </a:lnTo>
                  <a:lnTo>
                    <a:pt x="1466" y="965"/>
                  </a:lnTo>
                  <a:lnTo>
                    <a:pt x="1466" y="965"/>
                  </a:lnTo>
                  <a:lnTo>
                    <a:pt x="1483" y="965"/>
                  </a:lnTo>
                  <a:lnTo>
                    <a:pt x="1483" y="959"/>
                  </a:lnTo>
                  <a:lnTo>
                    <a:pt x="1483" y="959"/>
                  </a:lnTo>
                  <a:lnTo>
                    <a:pt x="1488" y="959"/>
                  </a:lnTo>
                  <a:lnTo>
                    <a:pt x="1488" y="953"/>
                  </a:lnTo>
                  <a:lnTo>
                    <a:pt x="1488" y="953"/>
                  </a:lnTo>
                  <a:lnTo>
                    <a:pt x="1488" y="953"/>
                  </a:lnTo>
                  <a:lnTo>
                    <a:pt x="1488" y="953"/>
                  </a:lnTo>
                  <a:lnTo>
                    <a:pt x="1488" y="953"/>
                  </a:lnTo>
                  <a:lnTo>
                    <a:pt x="1494" y="953"/>
                  </a:lnTo>
                  <a:lnTo>
                    <a:pt x="1494" y="948"/>
                  </a:lnTo>
                  <a:lnTo>
                    <a:pt x="1494" y="948"/>
                  </a:lnTo>
                  <a:lnTo>
                    <a:pt x="1500" y="948"/>
                  </a:lnTo>
                  <a:lnTo>
                    <a:pt x="1500" y="942"/>
                  </a:lnTo>
                  <a:lnTo>
                    <a:pt x="1500" y="942"/>
                  </a:lnTo>
                  <a:lnTo>
                    <a:pt x="1500" y="942"/>
                  </a:lnTo>
                  <a:lnTo>
                    <a:pt x="1500" y="942"/>
                  </a:lnTo>
                  <a:lnTo>
                    <a:pt x="1500" y="942"/>
                  </a:lnTo>
                  <a:lnTo>
                    <a:pt x="1517" y="942"/>
                  </a:lnTo>
                  <a:lnTo>
                    <a:pt x="1517" y="942"/>
                  </a:lnTo>
                  <a:lnTo>
                    <a:pt x="1517" y="942"/>
                  </a:lnTo>
                  <a:lnTo>
                    <a:pt x="1517" y="942"/>
                  </a:lnTo>
                  <a:lnTo>
                    <a:pt x="1517" y="942"/>
                  </a:lnTo>
                  <a:lnTo>
                    <a:pt x="1517" y="942"/>
                  </a:lnTo>
                  <a:lnTo>
                    <a:pt x="1517" y="942"/>
                  </a:lnTo>
                  <a:lnTo>
                    <a:pt x="1517" y="936"/>
                  </a:lnTo>
                  <a:lnTo>
                    <a:pt x="1517" y="936"/>
                  </a:lnTo>
                  <a:lnTo>
                    <a:pt x="1528" y="936"/>
                  </a:lnTo>
                  <a:lnTo>
                    <a:pt x="1528" y="936"/>
                  </a:lnTo>
                  <a:lnTo>
                    <a:pt x="1528" y="936"/>
                  </a:lnTo>
                  <a:lnTo>
                    <a:pt x="1539" y="936"/>
                  </a:lnTo>
                  <a:lnTo>
                    <a:pt x="1539" y="931"/>
                  </a:lnTo>
                  <a:lnTo>
                    <a:pt x="1539" y="931"/>
                  </a:lnTo>
                  <a:lnTo>
                    <a:pt x="1545" y="931"/>
                  </a:lnTo>
                  <a:lnTo>
                    <a:pt x="1545" y="925"/>
                  </a:lnTo>
                  <a:lnTo>
                    <a:pt x="1545" y="925"/>
                  </a:lnTo>
                  <a:lnTo>
                    <a:pt x="1550" y="925"/>
                  </a:lnTo>
                  <a:lnTo>
                    <a:pt x="1550" y="920"/>
                  </a:lnTo>
                  <a:lnTo>
                    <a:pt x="1550" y="920"/>
                  </a:lnTo>
                  <a:lnTo>
                    <a:pt x="1556" y="920"/>
                  </a:lnTo>
                  <a:lnTo>
                    <a:pt x="1556" y="914"/>
                  </a:lnTo>
                  <a:lnTo>
                    <a:pt x="1556" y="914"/>
                  </a:lnTo>
                  <a:lnTo>
                    <a:pt x="1556" y="914"/>
                  </a:lnTo>
                  <a:lnTo>
                    <a:pt x="1556" y="908"/>
                  </a:lnTo>
                  <a:lnTo>
                    <a:pt x="1556" y="908"/>
                  </a:lnTo>
                  <a:lnTo>
                    <a:pt x="1562" y="908"/>
                  </a:lnTo>
                  <a:lnTo>
                    <a:pt x="1562" y="903"/>
                  </a:lnTo>
                  <a:lnTo>
                    <a:pt x="1562" y="903"/>
                  </a:lnTo>
                  <a:lnTo>
                    <a:pt x="1573" y="903"/>
                  </a:lnTo>
                  <a:lnTo>
                    <a:pt x="1573" y="891"/>
                  </a:lnTo>
                  <a:lnTo>
                    <a:pt x="1573" y="891"/>
                  </a:lnTo>
                  <a:lnTo>
                    <a:pt x="1573" y="891"/>
                  </a:lnTo>
                  <a:lnTo>
                    <a:pt x="1573" y="886"/>
                  </a:lnTo>
                  <a:lnTo>
                    <a:pt x="1573" y="886"/>
                  </a:lnTo>
                  <a:lnTo>
                    <a:pt x="1573" y="886"/>
                  </a:lnTo>
                  <a:lnTo>
                    <a:pt x="1573" y="886"/>
                  </a:lnTo>
                  <a:lnTo>
                    <a:pt x="1573" y="886"/>
                  </a:lnTo>
                  <a:lnTo>
                    <a:pt x="1584" y="886"/>
                  </a:lnTo>
                  <a:lnTo>
                    <a:pt x="1584" y="880"/>
                  </a:lnTo>
                  <a:lnTo>
                    <a:pt x="1584" y="880"/>
                  </a:lnTo>
                  <a:lnTo>
                    <a:pt x="1584" y="880"/>
                  </a:lnTo>
                  <a:lnTo>
                    <a:pt x="1584" y="880"/>
                  </a:lnTo>
                  <a:lnTo>
                    <a:pt x="1584" y="880"/>
                  </a:lnTo>
                  <a:lnTo>
                    <a:pt x="1584" y="880"/>
                  </a:lnTo>
                  <a:lnTo>
                    <a:pt x="1584" y="869"/>
                  </a:lnTo>
                  <a:lnTo>
                    <a:pt x="1584" y="869"/>
                  </a:lnTo>
                  <a:lnTo>
                    <a:pt x="1590" y="869"/>
                  </a:lnTo>
                  <a:lnTo>
                    <a:pt x="1590" y="869"/>
                  </a:lnTo>
                  <a:lnTo>
                    <a:pt x="1590" y="869"/>
                  </a:lnTo>
                  <a:lnTo>
                    <a:pt x="1595" y="869"/>
                  </a:lnTo>
                  <a:lnTo>
                    <a:pt x="1595" y="869"/>
                  </a:lnTo>
                  <a:lnTo>
                    <a:pt x="1595" y="869"/>
                  </a:lnTo>
                  <a:lnTo>
                    <a:pt x="1601" y="869"/>
                  </a:lnTo>
                  <a:lnTo>
                    <a:pt x="1601" y="869"/>
                  </a:lnTo>
                  <a:lnTo>
                    <a:pt x="1601" y="869"/>
                  </a:lnTo>
                  <a:lnTo>
                    <a:pt x="1601" y="869"/>
                  </a:lnTo>
                  <a:lnTo>
                    <a:pt x="1601" y="869"/>
                  </a:lnTo>
                  <a:lnTo>
                    <a:pt x="1601" y="869"/>
                  </a:lnTo>
                  <a:lnTo>
                    <a:pt x="1601" y="869"/>
                  </a:lnTo>
                  <a:lnTo>
                    <a:pt x="1601" y="863"/>
                  </a:lnTo>
                  <a:lnTo>
                    <a:pt x="1601" y="863"/>
                  </a:lnTo>
                  <a:lnTo>
                    <a:pt x="1607" y="863"/>
                  </a:lnTo>
                  <a:lnTo>
                    <a:pt x="1607" y="863"/>
                  </a:lnTo>
                  <a:lnTo>
                    <a:pt x="1607" y="863"/>
                  </a:lnTo>
                  <a:lnTo>
                    <a:pt x="1612" y="863"/>
                  </a:lnTo>
                  <a:lnTo>
                    <a:pt x="1612" y="863"/>
                  </a:lnTo>
                  <a:lnTo>
                    <a:pt x="1612" y="863"/>
                  </a:lnTo>
                  <a:lnTo>
                    <a:pt x="1612" y="863"/>
                  </a:lnTo>
                  <a:lnTo>
                    <a:pt x="1612" y="863"/>
                  </a:lnTo>
                  <a:lnTo>
                    <a:pt x="1612" y="863"/>
                  </a:lnTo>
                  <a:lnTo>
                    <a:pt x="1618" y="863"/>
                  </a:lnTo>
                  <a:lnTo>
                    <a:pt x="1618" y="863"/>
                  </a:lnTo>
                  <a:lnTo>
                    <a:pt x="1618" y="863"/>
                  </a:lnTo>
                  <a:lnTo>
                    <a:pt x="1635" y="863"/>
                  </a:lnTo>
                  <a:lnTo>
                    <a:pt x="1635" y="863"/>
                  </a:lnTo>
                  <a:lnTo>
                    <a:pt x="1635" y="863"/>
                  </a:lnTo>
                  <a:lnTo>
                    <a:pt x="1641" y="863"/>
                  </a:lnTo>
                  <a:lnTo>
                    <a:pt x="1641" y="857"/>
                  </a:lnTo>
                  <a:lnTo>
                    <a:pt x="1641" y="857"/>
                  </a:lnTo>
                  <a:lnTo>
                    <a:pt x="1641" y="857"/>
                  </a:lnTo>
                  <a:lnTo>
                    <a:pt x="1641" y="857"/>
                  </a:lnTo>
                  <a:lnTo>
                    <a:pt x="1641" y="857"/>
                  </a:lnTo>
                  <a:lnTo>
                    <a:pt x="1646" y="857"/>
                  </a:lnTo>
                  <a:lnTo>
                    <a:pt x="1646" y="852"/>
                  </a:lnTo>
                  <a:lnTo>
                    <a:pt x="1646" y="852"/>
                  </a:lnTo>
                  <a:lnTo>
                    <a:pt x="1652" y="852"/>
                  </a:lnTo>
                  <a:lnTo>
                    <a:pt x="1652" y="846"/>
                  </a:lnTo>
                  <a:lnTo>
                    <a:pt x="1652" y="846"/>
                  </a:lnTo>
                  <a:lnTo>
                    <a:pt x="1658" y="846"/>
                  </a:lnTo>
                  <a:lnTo>
                    <a:pt x="1658" y="841"/>
                  </a:lnTo>
                  <a:lnTo>
                    <a:pt x="1658" y="841"/>
                  </a:lnTo>
                  <a:lnTo>
                    <a:pt x="1658" y="841"/>
                  </a:lnTo>
                  <a:lnTo>
                    <a:pt x="1658" y="835"/>
                  </a:lnTo>
                  <a:lnTo>
                    <a:pt x="1658" y="835"/>
                  </a:lnTo>
                  <a:lnTo>
                    <a:pt x="1669" y="835"/>
                  </a:lnTo>
                  <a:lnTo>
                    <a:pt x="1669" y="829"/>
                  </a:lnTo>
                  <a:lnTo>
                    <a:pt x="1669" y="829"/>
                  </a:lnTo>
                  <a:lnTo>
                    <a:pt x="1674" y="829"/>
                  </a:lnTo>
                  <a:lnTo>
                    <a:pt x="1674" y="829"/>
                  </a:lnTo>
                  <a:lnTo>
                    <a:pt x="1674" y="829"/>
                  </a:lnTo>
                  <a:lnTo>
                    <a:pt x="1691" y="829"/>
                  </a:lnTo>
                  <a:lnTo>
                    <a:pt x="1691" y="824"/>
                  </a:lnTo>
                  <a:lnTo>
                    <a:pt x="1691" y="824"/>
                  </a:lnTo>
                  <a:lnTo>
                    <a:pt x="1697" y="824"/>
                  </a:lnTo>
                  <a:lnTo>
                    <a:pt x="1697" y="818"/>
                  </a:lnTo>
                  <a:lnTo>
                    <a:pt x="1697" y="818"/>
                  </a:lnTo>
                  <a:lnTo>
                    <a:pt x="1697" y="818"/>
                  </a:lnTo>
                  <a:lnTo>
                    <a:pt x="1697" y="807"/>
                  </a:lnTo>
                  <a:lnTo>
                    <a:pt x="1697" y="807"/>
                  </a:lnTo>
                  <a:lnTo>
                    <a:pt x="1714" y="807"/>
                  </a:lnTo>
                  <a:lnTo>
                    <a:pt x="1714" y="807"/>
                  </a:lnTo>
                  <a:lnTo>
                    <a:pt x="1714" y="807"/>
                  </a:lnTo>
                  <a:lnTo>
                    <a:pt x="1725" y="807"/>
                  </a:lnTo>
                  <a:lnTo>
                    <a:pt x="1725" y="807"/>
                  </a:lnTo>
                  <a:lnTo>
                    <a:pt x="1725" y="807"/>
                  </a:lnTo>
                  <a:lnTo>
                    <a:pt x="1748" y="807"/>
                  </a:lnTo>
                  <a:lnTo>
                    <a:pt x="1748" y="801"/>
                  </a:lnTo>
                  <a:lnTo>
                    <a:pt x="1748" y="801"/>
                  </a:lnTo>
                  <a:lnTo>
                    <a:pt x="1748" y="801"/>
                  </a:lnTo>
                  <a:lnTo>
                    <a:pt x="1748" y="795"/>
                  </a:lnTo>
                  <a:lnTo>
                    <a:pt x="1748" y="795"/>
                  </a:lnTo>
                  <a:lnTo>
                    <a:pt x="1748" y="795"/>
                  </a:lnTo>
                  <a:lnTo>
                    <a:pt x="1748" y="795"/>
                  </a:lnTo>
                  <a:lnTo>
                    <a:pt x="1748" y="795"/>
                  </a:lnTo>
                  <a:lnTo>
                    <a:pt x="1759" y="795"/>
                  </a:lnTo>
                  <a:lnTo>
                    <a:pt x="1759" y="790"/>
                  </a:lnTo>
                  <a:lnTo>
                    <a:pt x="1759" y="790"/>
                  </a:lnTo>
                  <a:lnTo>
                    <a:pt x="1759" y="790"/>
                  </a:lnTo>
                  <a:lnTo>
                    <a:pt x="1759" y="790"/>
                  </a:lnTo>
                  <a:lnTo>
                    <a:pt x="1759" y="790"/>
                  </a:lnTo>
                  <a:lnTo>
                    <a:pt x="1770" y="790"/>
                  </a:lnTo>
                  <a:lnTo>
                    <a:pt x="1770" y="790"/>
                  </a:lnTo>
                  <a:lnTo>
                    <a:pt x="1770" y="790"/>
                  </a:lnTo>
                  <a:lnTo>
                    <a:pt x="1776" y="790"/>
                  </a:lnTo>
                  <a:lnTo>
                    <a:pt x="1776" y="790"/>
                  </a:lnTo>
                  <a:lnTo>
                    <a:pt x="1776" y="790"/>
                  </a:lnTo>
                  <a:lnTo>
                    <a:pt x="1776" y="790"/>
                  </a:lnTo>
                  <a:lnTo>
                    <a:pt x="1776" y="784"/>
                  </a:lnTo>
                  <a:lnTo>
                    <a:pt x="1776" y="784"/>
                  </a:lnTo>
                  <a:lnTo>
                    <a:pt x="1781" y="784"/>
                  </a:lnTo>
                  <a:lnTo>
                    <a:pt x="1781" y="784"/>
                  </a:lnTo>
                  <a:lnTo>
                    <a:pt x="1781" y="784"/>
                  </a:lnTo>
                  <a:lnTo>
                    <a:pt x="1781" y="784"/>
                  </a:lnTo>
                  <a:lnTo>
                    <a:pt x="1781" y="779"/>
                  </a:lnTo>
                  <a:lnTo>
                    <a:pt x="1781" y="779"/>
                  </a:lnTo>
                  <a:lnTo>
                    <a:pt x="1787" y="779"/>
                  </a:lnTo>
                  <a:lnTo>
                    <a:pt x="1787" y="773"/>
                  </a:lnTo>
                  <a:lnTo>
                    <a:pt x="1787" y="773"/>
                  </a:lnTo>
                  <a:lnTo>
                    <a:pt x="1787" y="773"/>
                  </a:lnTo>
                  <a:lnTo>
                    <a:pt x="1787" y="767"/>
                  </a:lnTo>
                  <a:lnTo>
                    <a:pt x="1787" y="767"/>
                  </a:lnTo>
                  <a:lnTo>
                    <a:pt x="1793" y="767"/>
                  </a:lnTo>
                  <a:lnTo>
                    <a:pt x="1793" y="767"/>
                  </a:lnTo>
                  <a:lnTo>
                    <a:pt x="1793" y="767"/>
                  </a:lnTo>
                  <a:lnTo>
                    <a:pt x="1798" y="767"/>
                  </a:lnTo>
                  <a:lnTo>
                    <a:pt x="1798" y="762"/>
                  </a:lnTo>
                  <a:lnTo>
                    <a:pt x="1798" y="762"/>
                  </a:lnTo>
                  <a:lnTo>
                    <a:pt x="1798" y="762"/>
                  </a:lnTo>
                  <a:lnTo>
                    <a:pt x="1798" y="762"/>
                  </a:lnTo>
                  <a:lnTo>
                    <a:pt x="1798" y="762"/>
                  </a:lnTo>
                  <a:lnTo>
                    <a:pt x="1804" y="762"/>
                  </a:lnTo>
                  <a:lnTo>
                    <a:pt x="1804" y="762"/>
                  </a:lnTo>
                  <a:lnTo>
                    <a:pt x="1804" y="762"/>
                  </a:lnTo>
                  <a:lnTo>
                    <a:pt x="1804" y="762"/>
                  </a:lnTo>
                  <a:lnTo>
                    <a:pt x="1804" y="762"/>
                  </a:lnTo>
                  <a:lnTo>
                    <a:pt x="1804" y="762"/>
                  </a:lnTo>
                  <a:lnTo>
                    <a:pt x="1815" y="762"/>
                  </a:lnTo>
                  <a:lnTo>
                    <a:pt x="1815" y="756"/>
                  </a:lnTo>
                  <a:lnTo>
                    <a:pt x="1815" y="756"/>
                  </a:lnTo>
                  <a:lnTo>
                    <a:pt x="1815" y="756"/>
                  </a:lnTo>
                  <a:lnTo>
                    <a:pt x="1815" y="756"/>
                  </a:lnTo>
                  <a:lnTo>
                    <a:pt x="1815" y="756"/>
                  </a:lnTo>
                  <a:lnTo>
                    <a:pt x="1821" y="756"/>
                  </a:lnTo>
                  <a:lnTo>
                    <a:pt x="1821" y="756"/>
                  </a:lnTo>
                  <a:lnTo>
                    <a:pt x="1821" y="756"/>
                  </a:lnTo>
                  <a:lnTo>
                    <a:pt x="1838" y="756"/>
                  </a:lnTo>
                  <a:lnTo>
                    <a:pt x="1838" y="750"/>
                  </a:lnTo>
                  <a:lnTo>
                    <a:pt x="1838" y="750"/>
                  </a:lnTo>
                  <a:lnTo>
                    <a:pt x="1838" y="750"/>
                  </a:lnTo>
                  <a:lnTo>
                    <a:pt x="1838" y="745"/>
                  </a:lnTo>
                  <a:lnTo>
                    <a:pt x="1838" y="745"/>
                  </a:lnTo>
                  <a:lnTo>
                    <a:pt x="1844" y="745"/>
                  </a:lnTo>
                  <a:lnTo>
                    <a:pt x="1844" y="745"/>
                  </a:lnTo>
                  <a:lnTo>
                    <a:pt x="1844" y="745"/>
                  </a:lnTo>
                  <a:lnTo>
                    <a:pt x="1844" y="745"/>
                  </a:lnTo>
                  <a:lnTo>
                    <a:pt x="1844" y="739"/>
                  </a:lnTo>
                  <a:lnTo>
                    <a:pt x="1844" y="739"/>
                  </a:lnTo>
                  <a:lnTo>
                    <a:pt x="1849" y="739"/>
                  </a:lnTo>
                  <a:lnTo>
                    <a:pt x="1849" y="733"/>
                  </a:lnTo>
                  <a:lnTo>
                    <a:pt x="1849" y="733"/>
                  </a:lnTo>
                  <a:lnTo>
                    <a:pt x="1860" y="733"/>
                  </a:lnTo>
                  <a:lnTo>
                    <a:pt x="1860" y="728"/>
                  </a:lnTo>
                  <a:lnTo>
                    <a:pt x="1860" y="728"/>
                  </a:lnTo>
                  <a:lnTo>
                    <a:pt x="1872" y="728"/>
                  </a:lnTo>
                  <a:lnTo>
                    <a:pt x="1872" y="722"/>
                  </a:lnTo>
                  <a:lnTo>
                    <a:pt x="1872" y="722"/>
                  </a:lnTo>
                  <a:lnTo>
                    <a:pt x="1883" y="722"/>
                  </a:lnTo>
                  <a:lnTo>
                    <a:pt x="1883" y="716"/>
                  </a:lnTo>
                  <a:lnTo>
                    <a:pt x="1883" y="716"/>
                  </a:lnTo>
                  <a:lnTo>
                    <a:pt x="1889" y="716"/>
                  </a:lnTo>
                  <a:lnTo>
                    <a:pt x="1889" y="711"/>
                  </a:lnTo>
                  <a:lnTo>
                    <a:pt x="1889" y="711"/>
                  </a:lnTo>
                  <a:lnTo>
                    <a:pt x="1894" y="711"/>
                  </a:lnTo>
                  <a:lnTo>
                    <a:pt x="1894" y="711"/>
                  </a:lnTo>
                  <a:lnTo>
                    <a:pt x="1894" y="711"/>
                  </a:lnTo>
                  <a:lnTo>
                    <a:pt x="1906" y="711"/>
                  </a:lnTo>
                  <a:lnTo>
                    <a:pt x="1906" y="705"/>
                  </a:lnTo>
                  <a:lnTo>
                    <a:pt x="1906" y="705"/>
                  </a:lnTo>
                  <a:lnTo>
                    <a:pt x="1917" y="705"/>
                  </a:lnTo>
                  <a:lnTo>
                    <a:pt x="1917" y="705"/>
                  </a:lnTo>
                  <a:lnTo>
                    <a:pt x="1917" y="705"/>
                  </a:lnTo>
                  <a:lnTo>
                    <a:pt x="1917" y="705"/>
                  </a:lnTo>
                  <a:lnTo>
                    <a:pt x="1917" y="705"/>
                  </a:lnTo>
                  <a:lnTo>
                    <a:pt x="1917" y="705"/>
                  </a:lnTo>
                  <a:lnTo>
                    <a:pt x="1917" y="705"/>
                  </a:lnTo>
                  <a:lnTo>
                    <a:pt x="1917" y="699"/>
                  </a:lnTo>
                  <a:lnTo>
                    <a:pt x="1917" y="699"/>
                  </a:lnTo>
                  <a:lnTo>
                    <a:pt x="1922" y="699"/>
                  </a:lnTo>
                  <a:lnTo>
                    <a:pt x="1922" y="694"/>
                  </a:lnTo>
                  <a:lnTo>
                    <a:pt x="1922" y="694"/>
                  </a:lnTo>
                  <a:lnTo>
                    <a:pt x="1922" y="694"/>
                  </a:lnTo>
                  <a:lnTo>
                    <a:pt x="1922" y="694"/>
                  </a:lnTo>
                  <a:lnTo>
                    <a:pt x="1922" y="694"/>
                  </a:lnTo>
                  <a:lnTo>
                    <a:pt x="1922" y="694"/>
                  </a:lnTo>
                  <a:lnTo>
                    <a:pt x="1922" y="683"/>
                  </a:lnTo>
                  <a:lnTo>
                    <a:pt x="1922" y="683"/>
                  </a:lnTo>
                  <a:lnTo>
                    <a:pt x="1934" y="683"/>
                  </a:lnTo>
                  <a:lnTo>
                    <a:pt x="1934" y="683"/>
                  </a:lnTo>
                  <a:lnTo>
                    <a:pt x="1934" y="683"/>
                  </a:lnTo>
                  <a:lnTo>
                    <a:pt x="1939" y="683"/>
                  </a:lnTo>
                  <a:lnTo>
                    <a:pt x="1939" y="677"/>
                  </a:lnTo>
                  <a:lnTo>
                    <a:pt x="1939" y="677"/>
                  </a:lnTo>
                  <a:lnTo>
                    <a:pt x="1939" y="677"/>
                  </a:lnTo>
                  <a:lnTo>
                    <a:pt x="1939" y="677"/>
                  </a:lnTo>
                  <a:lnTo>
                    <a:pt x="1939" y="677"/>
                  </a:lnTo>
                  <a:lnTo>
                    <a:pt x="1939" y="677"/>
                  </a:lnTo>
                  <a:lnTo>
                    <a:pt x="1939" y="671"/>
                  </a:lnTo>
                  <a:lnTo>
                    <a:pt x="1939" y="671"/>
                  </a:lnTo>
                  <a:lnTo>
                    <a:pt x="1951" y="671"/>
                  </a:lnTo>
                  <a:lnTo>
                    <a:pt x="1951" y="671"/>
                  </a:lnTo>
                  <a:lnTo>
                    <a:pt x="1951" y="671"/>
                  </a:lnTo>
                  <a:lnTo>
                    <a:pt x="1951" y="671"/>
                  </a:lnTo>
                  <a:lnTo>
                    <a:pt x="1951" y="671"/>
                  </a:lnTo>
                  <a:lnTo>
                    <a:pt x="1951" y="671"/>
                  </a:lnTo>
                  <a:lnTo>
                    <a:pt x="1962" y="671"/>
                  </a:lnTo>
                  <a:lnTo>
                    <a:pt x="1962" y="671"/>
                  </a:lnTo>
                  <a:lnTo>
                    <a:pt x="1962" y="671"/>
                  </a:lnTo>
                  <a:lnTo>
                    <a:pt x="1962" y="671"/>
                  </a:lnTo>
                  <a:lnTo>
                    <a:pt x="1962" y="666"/>
                  </a:lnTo>
                  <a:lnTo>
                    <a:pt x="1962" y="666"/>
                  </a:lnTo>
                  <a:lnTo>
                    <a:pt x="1984" y="666"/>
                  </a:lnTo>
                  <a:lnTo>
                    <a:pt x="1984" y="666"/>
                  </a:lnTo>
                  <a:lnTo>
                    <a:pt x="1984" y="666"/>
                  </a:lnTo>
                  <a:lnTo>
                    <a:pt x="1990" y="666"/>
                  </a:lnTo>
                  <a:lnTo>
                    <a:pt x="1990" y="660"/>
                  </a:lnTo>
                  <a:lnTo>
                    <a:pt x="1990" y="660"/>
                  </a:lnTo>
                  <a:lnTo>
                    <a:pt x="2001" y="660"/>
                  </a:lnTo>
                  <a:lnTo>
                    <a:pt x="2001" y="654"/>
                  </a:lnTo>
                  <a:lnTo>
                    <a:pt x="2001" y="654"/>
                  </a:lnTo>
                  <a:lnTo>
                    <a:pt x="2013" y="654"/>
                  </a:lnTo>
                  <a:lnTo>
                    <a:pt x="2013" y="649"/>
                  </a:lnTo>
                  <a:lnTo>
                    <a:pt x="2013" y="649"/>
                  </a:lnTo>
                  <a:lnTo>
                    <a:pt x="2013" y="649"/>
                  </a:lnTo>
                  <a:lnTo>
                    <a:pt x="2013" y="649"/>
                  </a:lnTo>
                  <a:lnTo>
                    <a:pt x="2013" y="649"/>
                  </a:lnTo>
                  <a:lnTo>
                    <a:pt x="2018" y="649"/>
                  </a:lnTo>
                  <a:lnTo>
                    <a:pt x="2018" y="638"/>
                  </a:lnTo>
                  <a:lnTo>
                    <a:pt x="2018" y="638"/>
                  </a:lnTo>
                  <a:lnTo>
                    <a:pt x="2018" y="638"/>
                  </a:lnTo>
                  <a:lnTo>
                    <a:pt x="2018" y="638"/>
                  </a:lnTo>
                  <a:lnTo>
                    <a:pt x="2018" y="638"/>
                  </a:lnTo>
                  <a:lnTo>
                    <a:pt x="2041" y="638"/>
                  </a:lnTo>
                  <a:lnTo>
                    <a:pt x="2041" y="632"/>
                  </a:lnTo>
                  <a:lnTo>
                    <a:pt x="2041" y="632"/>
                  </a:lnTo>
                  <a:lnTo>
                    <a:pt x="2058" y="632"/>
                  </a:lnTo>
                  <a:lnTo>
                    <a:pt x="2058" y="632"/>
                  </a:lnTo>
                  <a:lnTo>
                    <a:pt x="2058" y="632"/>
                  </a:lnTo>
                  <a:lnTo>
                    <a:pt x="2063" y="632"/>
                  </a:lnTo>
                  <a:lnTo>
                    <a:pt x="2063" y="632"/>
                  </a:lnTo>
                  <a:lnTo>
                    <a:pt x="2063" y="632"/>
                  </a:lnTo>
                  <a:lnTo>
                    <a:pt x="2063" y="632"/>
                  </a:lnTo>
                  <a:lnTo>
                    <a:pt x="2063" y="621"/>
                  </a:lnTo>
                  <a:lnTo>
                    <a:pt x="2063" y="621"/>
                  </a:lnTo>
                  <a:lnTo>
                    <a:pt x="2069" y="621"/>
                  </a:lnTo>
                  <a:lnTo>
                    <a:pt x="2069" y="615"/>
                  </a:lnTo>
                  <a:lnTo>
                    <a:pt x="2069" y="615"/>
                  </a:lnTo>
                  <a:lnTo>
                    <a:pt x="2080" y="615"/>
                  </a:lnTo>
                  <a:lnTo>
                    <a:pt x="2080" y="615"/>
                  </a:lnTo>
                  <a:lnTo>
                    <a:pt x="2080" y="615"/>
                  </a:lnTo>
                  <a:lnTo>
                    <a:pt x="2080" y="615"/>
                  </a:lnTo>
                  <a:lnTo>
                    <a:pt x="2080" y="615"/>
                  </a:lnTo>
                  <a:lnTo>
                    <a:pt x="2080" y="615"/>
                  </a:lnTo>
                  <a:lnTo>
                    <a:pt x="2097" y="615"/>
                  </a:lnTo>
                  <a:lnTo>
                    <a:pt x="2097" y="615"/>
                  </a:lnTo>
                  <a:lnTo>
                    <a:pt x="2097" y="615"/>
                  </a:lnTo>
                  <a:lnTo>
                    <a:pt x="2103" y="615"/>
                  </a:lnTo>
                  <a:lnTo>
                    <a:pt x="2103" y="615"/>
                  </a:lnTo>
                  <a:lnTo>
                    <a:pt x="2103" y="615"/>
                  </a:lnTo>
                  <a:lnTo>
                    <a:pt x="2108" y="615"/>
                  </a:lnTo>
                  <a:lnTo>
                    <a:pt x="2108" y="615"/>
                  </a:lnTo>
                  <a:lnTo>
                    <a:pt x="2108" y="615"/>
                  </a:lnTo>
                  <a:lnTo>
                    <a:pt x="2114" y="615"/>
                  </a:lnTo>
                  <a:lnTo>
                    <a:pt x="2114" y="615"/>
                  </a:lnTo>
                  <a:lnTo>
                    <a:pt x="2114" y="615"/>
                  </a:lnTo>
                  <a:lnTo>
                    <a:pt x="2114" y="615"/>
                  </a:lnTo>
                  <a:lnTo>
                    <a:pt x="2114" y="615"/>
                  </a:lnTo>
                  <a:lnTo>
                    <a:pt x="2114" y="615"/>
                  </a:lnTo>
                  <a:lnTo>
                    <a:pt x="2120" y="615"/>
                  </a:lnTo>
                  <a:lnTo>
                    <a:pt x="2120" y="615"/>
                  </a:lnTo>
                  <a:lnTo>
                    <a:pt x="2120" y="615"/>
                  </a:lnTo>
                  <a:lnTo>
                    <a:pt x="2125" y="615"/>
                  </a:lnTo>
                  <a:lnTo>
                    <a:pt x="2125" y="609"/>
                  </a:lnTo>
                  <a:lnTo>
                    <a:pt x="2125" y="609"/>
                  </a:lnTo>
                  <a:lnTo>
                    <a:pt x="2125" y="609"/>
                  </a:lnTo>
                  <a:lnTo>
                    <a:pt x="2125" y="609"/>
                  </a:lnTo>
                  <a:lnTo>
                    <a:pt x="2125" y="609"/>
                  </a:lnTo>
                  <a:lnTo>
                    <a:pt x="2137" y="609"/>
                  </a:lnTo>
                  <a:lnTo>
                    <a:pt x="2137" y="609"/>
                  </a:lnTo>
                  <a:lnTo>
                    <a:pt x="2137" y="609"/>
                  </a:lnTo>
                  <a:lnTo>
                    <a:pt x="2137" y="609"/>
                  </a:lnTo>
                  <a:lnTo>
                    <a:pt x="2137" y="609"/>
                  </a:lnTo>
                  <a:lnTo>
                    <a:pt x="2137" y="609"/>
                  </a:lnTo>
                  <a:lnTo>
                    <a:pt x="2148" y="609"/>
                  </a:lnTo>
                  <a:lnTo>
                    <a:pt x="2148" y="604"/>
                  </a:lnTo>
                  <a:lnTo>
                    <a:pt x="2148" y="604"/>
                  </a:lnTo>
                  <a:lnTo>
                    <a:pt x="2165" y="604"/>
                  </a:lnTo>
                  <a:lnTo>
                    <a:pt x="2165" y="598"/>
                  </a:lnTo>
                  <a:lnTo>
                    <a:pt x="2165" y="598"/>
                  </a:lnTo>
                  <a:lnTo>
                    <a:pt x="2165" y="598"/>
                  </a:lnTo>
                  <a:lnTo>
                    <a:pt x="2165" y="598"/>
                  </a:lnTo>
                  <a:lnTo>
                    <a:pt x="2165" y="598"/>
                  </a:lnTo>
                  <a:lnTo>
                    <a:pt x="2176" y="598"/>
                  </a:lnTo>
                  <a:lnTo>
                    <a:pt x="2176" y="592"/>
                  </a:lnTo>
                  <a:lnTo>
                    <a:pt x="2176" y="592"/>
                  </a:lnTo>
                  <a:lnTo>
                    <a:pt x="2176" y="592"/>
                  </a:lnTo>
                  <a:lnTo>
                    <a:pt x="2176" y="592"/>
                  </a:lnTo>
                  <a:lnTo>
                    <a:pt x="2176" y="592"/>
                  </a:lnTo>
                  <a:lnTo>
                    <a:pt x="2216" y="592"/>
                  </a:lnTo>
                  <a:lnTo>
                    <a:pt x="2216" y="587"/>
                  </a:lnTo>
                  <a:lnTo>
                    <a:pt x="2216" y="587"/>
                  </a:lnTo>
                  <a:lnTo>
                    <a:pt x="2221" y="587"/>
                  </a:lnTo>
                  <a:lnTo>
                    <a:pt x="2221" y="587"/>
                  </a:lnTo>
                  <a:lnTo>
                    <a:pt x="2221" y="587"/>
                  </a:lnTo>
                  <a:lnTo>
                    <a:pt x="2221" y="587"/>
                  </a:lnTo>
                  <a:lnTo>
                    <a:pt x="2221" y="587"/>
                  </a:lnTo>
                  <a:lnTo>
                    <a:pt x="2221" y="587"/>
                  </a:lnTo>
                  <a:lnTo>
                    <a:pt x="2232" y="587"/>
                  </a:lnTo>
                  <a:lnTo>
                    <a:pt x="2232" y="587"/>
                  </a:lnTo>
                  <a:lnTo>
                    <a:pt x="2232" y="587"/>
                  </a:lnTo>
                  <a:lnTo>
                    <a:pt x="2232" y="587"/>
                  </a:lnTo>
                  <a:lnTo>
                    <a:pt x="2232" y="581"/>
                  </a:lnTo>
                  <a:lnTo>
                    <a:pt x="2232" y="581"/>
                  </a:lnTo>
                  <a:lnTo>
                    <a:pt x="2238" y="581"/>
                  </a:lnTo>
                  <a:lnTo>
                    <a:pt x="2238" y="575"/>
                  </a:lnTo>
                  <a:lnTo>
                    <a:pt x="2238" y="575"/>
                  </a:lnTo>
                  <a:lnTo>
                    <a:pt x="2238" y="575"/>
                  </a:lnTo>
                  <a:lnTo>
                    <a:pt x="2238" y="575"/>
                  </a:lnTo>
                  <a:lnTo>
                    <a:pt x="2238" y="575"/>
                  </a:lnTo>
                  <a:lnTo>
                    <a:pt x="2244" y="575"/>
                  </a:lnTo>
                  <a:lnTo>
                    <a:pt x="2244" y="575"/>
                  </a:lnTo>
                  <a:lnTo>
                    <a:pt x="2244" y="575"/>
                  </a:lnTo>
                  <a:lnTo>
                    <a:pt x="2244" y="575"/>
                  </a:lnTo>
                  <a:lnTo>
                    <a:pt x="2244" y="564"/>
                  </a:lnTo>
                  <a:lnTo>
                    <a:pt x="2244" y="564"/>
                  </a:lnTo>
                  <a:lnTo>
                    <a:pt x="2255" y="564"/>
                  </a:lnTo>
                  <a:lnTo>
                    <a:pt x="2255" y="558"/>
                  </a:lnTo>
                  <a:lnTo>
                    <a:pt x="2255" y="558"/>
                  </a:lnTo>
                  <a:lnTo>
                    <a:pt x="2255" y="558"/>
                  </a:lnTo>
                  <a:lnTo>
                    <a:pt x="2255" y="558"/>
                  </a:lnTo>
                  <a:lnTo>
                    <a:pt x="2255" y="558"/>
                  </a:lnTo>
                  <a:lnTo>
                    <a:pt x="2261" y="558"/>
                  </a:lnTo>
                  <a:lnTo>
                    <a:pt x="2261" y="553"/>
                  </a:lnTo>
                  <a:lnTo>
                    <a:pt x="2261" y="553"/>
                  </a:lnTo>
                  <a:lnTo>
                    <a:pt x="2266" y="553"/>
                  </a:lnTo>
                  <a:lnTo>
                    <a:pt x="2266" y="547"/>
                  </a:lnTo>
                  <a:lnTo>
                    <a:pt x="2266" y="547"/>
                  </a:lnTo>
                  <a:lnTo>
                    <a:pt x="2266" y="547"/>
                  </a:lnTo>
                  <a:lnTo>
                    <a:pt x="2266" y="547"/>
                  </a:lnTo>
                  <a:lnTo>
                    <a:pt x="2266" y="547"/>
                  </a:lnTo>
                  <a:lnTo>
                    <a:pt x="2266" y="547"/>
                  </a:lnTo>
                  <a:lnTo>
                    <a:pt x="2266" y="542"/>
                  </a:lnTo>
                  <a:lnTo>
                    <a:pt x="2266" y="542"/>
                  </a:lnTo>
                  <a:lnTo>
                    <a:pt x="2266" y="542"/>
                  </a:lnTo>
                  <a:lnTo>
                    <a:pt x="2266" y="542"/>
                  </a:lnTo>
                  <a:lnTo>
                    <a:pt x="2266" y="542"/>
                  </a:lnTo>
                  <a:lnTo>
                    <a:pt x="2272" y="542"/>
                  </a:lnTo>
                  <a:lnTo>
                    <a:pt x="2272" y="536"/>
                  </a:lnTo>
                  <a:lnTo>
                    <a:pt x="2272" y="536"/>
                  </a:lnTo>
                  <a:lnTo>
                    <a:pt x="2283" y="536"/>
                  </a:lnTo>
                  <a:lnTo>
                    <a:pt x="2283" y="536"/>
                  </a:lnTo>
                  <a:lnTo>
                    <a:pt x="2283" y="536"/>
                  </a:lnTo>
                  <a:lnTo>
                    <a:pt x="2289" y="536"/>
                  </a:lnTo>
                  <a:lnTo>
                    <a:pt x="2289" y="530"/>
                  </a:lnTo>
                  <a:lnTo>
                    <a:pt x="2289" y="530"/>
                  </a:lnTo>
                  <a:lnTo>
                    <a:pt x="2289" y="530"/>
                  </a:lnTo>
                  <a:lnTo>
                    <a:pt x="2289" y="530"/>
                  </a:lnTo>
                  <a:lnTo>
                    <a:pt x="2289" y="530"/>
                  </a:lnTo>
                  <a:lnTo>
                    <a:pt x="2300" y="530"/>
                  </a:lnTo>
                  <a:lnTo>
                    <a:pt x="2300" y="530"/>
                  </a:lnTo>
                  <a:lnTo>
                    <a:pt x="2300" y="530"/>
                  </a:lnTo>
                  <a:lnTo>
                    <a:pt x="2317" y="530"/>
                  </a:lnTo>
                  <a:lnTo>
                    <a:pt x="2317" y="530"/>
                  </a:lnTo>
                  <a:lnTo>
                    <a:pt x="2317" y="530"/>
                  </a:lnTo>
                  <a:lnTo>
                    <a:pt x="2328" y="530"/>
                  </a:lnTo>
                  <a:lnTo>
                    <a:pt x="2328" y="525"/>
                  </a:lnTo>
                  <a:lnTo>
                    <a:pt x="2328" y="525"/>
                  </a:lnTo>
                  <a:lnTo>
                    <a:pt x="2328" y="525"/>
                  </a:lnTo>
                  <a:lnTo>
                    <a:pt x="2328" y="525"/>
                  </a:lnTo>
                  <a:lnTo>
                    <a:pt x="2328" y="525"/>
                  </a:lnTo>
                  <a:lnTo>
                    <a:pt x="2334" y="525"/>
                  </a:lnTo>
                  <a:lnTo>
                    <a:pt x="2334" y="519"/>
                  </a:lnTo>
                  <a:lnTo>
                    <a:pt x="2334" y="519"/>
                  </a:lnTo>
                  <a:lnTo>
                    <a:pt x="2334" y="519"/>
                  </a:lnTo>
                  <a:lnTo>
                    <a:pt x="2334" y="519"/>
                  </a:lnTo>
                  <a:lnTo>
                    <a:pt x="2334" y="519"/>
                  </a:lnTo>
                  <a:lnTo>
                    <a:pt x="2351" y="519"/>
                  </a:lnTo>
                  <a:lnTo>
                    <a:pt x="2351" y="519"/>
                  </a:lnTo>
                  <a:lnTo>
                    <a:pt x="2351" y="519"/>
                  </a:lnTo>
                  <a:lnTo>
                    <a:pt x="2351" y="519"/>
                  </a:lnTo>
                  <a:lnTo>
                    <a:pt x="2351" y="513"/>
                  </a:lnTo>
                  <a:lnTo>
                    <a:pt x="2351" y="513"/>
                  </a:lnTo>
                  <a:lnTo>
                    <a:pt x="2373" y="513"/>
                  </a:lnTo>
                  <a:lnTo>
                    <a:pt x="2373" y="513"/>
                  </a:lnTo>
                  <a:lnTo>
                    <a:pt x="2373" y="513"/>
                  </a:lnTo>
                  <a:lnTo>
                    <a:pt x="2379" y="513"/>
                  </a:lnTo>
                  <a:lnTo>
                    <a:pt x="2379" y="508"/>
                  </a:lnTo>
                  <a:lnTo>
                    <a:pt x="2379" y="508"/>
                  </a:lnTo>
                  <a:lnTo>
                    <a:pt x="2402" y="508"/>
                  </a:lnTo>
                  <a:lnTo>
                    <a:pt x="2402" y="502"/>
                  </a:lnTo>
                  <a:lnTo>
                    <a:pt x="2402" y="502"/>
                  </a:lnTo>
                  <a:lnTo>
                    <a:pt x="2402" y="502"/>
                  </a:lnTo>
                  <a:lnTo>
                    <a:pt x="2402" y="502"/>
                  </a:lnTo>
                  <a:lnTo>
                    <a:pt x="2402" y="502"/>
                  </a:lnTo>
                  <a:lnTo>
                    <a:pt x="2407" y="502"/>
                  </a:lnTo>
                  <a:lnTo>
                    <a:pt x="2407" y="496"/>
                  </a:lnTo>
                  <a:lnTo>
                    <a:pt x="2407" y="496"/>
                  </a:lnTo>
                  <a:lnTo>
                    <a:pt x="2413" y="496"/>
                  </a:lnTo>
                  <a:lnTo>
                    <a:pt x="2413" y="496"/>
                  </a:lnTo>
                  <a:lnTo>
                    <a:pt x="2413" y="496"/>
                  </a:lnTo>
                  <a:lnTo>
                    <a:pt x="2413" y="496"/>
                  </a:lnTo>
                  <a:lnTo>
                    <a:pt x="2413" y="496"/>
                  </a:lnTo>
                  <a:lnTo>
                    <a:pt x="2413" y="496"/>
                  </a:lnTo>
                  <a:lnTo>
                    <a:pt x="2418" y="496"/>
                  </a:lnTo>
                  <a:lnTo>
                    <a:pt x="2418" y="496"/>
                  </a:lnTo>
                  <a:lnTo>
                    <a:pt x="2418" y="496"/>
                  </a:lnTo>
                  <a:lnTo>
                    <a:pt x="2418" y="496"/>
                  </a:lnTo>
                  <a:lnTo>
                    <a:pt x="2418" y="491"/>
                  </a:lnTo>
                  <a:lnTo>
                    <a:pt x="2418" y="491"/>
                  </a:lnTo>
                  <a:lnTo>
                    <a:pt x="2430" y="491"/>
                  </a:lnTo>
                  <a:lnTo>
                    <a:pt x="2430" y="491"/>
                  </a:lnTo>
                  <a:lnTo>
                    <a:pt x="2430" y="491"/>
                  </a:lnTo>
                  <a:lnTo>
                    <a:pt x="2435" y="491"/>
                  </a:lnTo>
                  <a:lnTo>
                    <a:pt x="2435" y="491"/>
                  </a:lnTo>
                  <a:lnTo>
                    <a:pt x="2435" y="491"/>
                  </a:lnTo>
                  <a:lnTo>
                    <a:pt x="2469" y="491"/>
                  </a:lnTo>
                  <a:lnTo>
                    <a:pt x="2469" y="491"/>
                  </a:lnTo>
                  <a:lnTo>
                    <a:pt x="2469" y="491"/>
                  </a:lnTo>
                  <a:lnTo>
                    <a:pt x="2469" y="491"/>
                  </a:lnTo>
                  <a:lnTo>
                    <a:pt x="2469" y="485"/>
                  </a:lnTo>
                  <a:lnTo>
                    <a:pt x="2469" y="485"/>
                  </a:lnTo>
                  <a:lnTo>
                    <a:pt x="2481" y="485"/>
                  </a:lnTo>
                  <a:lnTo>
                    <a:pt x="2481" y="480"/>
                  </a:lnTo>
                  <a:lnTo>
                    <a:pt x="2481" y="480"/>
                  </a:lnTo>
                  <a:lnTo>
                    <a:pt x="2492" y="480"/>
                  </a:lnTo>
                  <a:lnTo>
                    <a:pt x="2492" y="474"/>
                  </a:lnTo>
                  <a:lnTo>
                    <a:pt x="2492" y="474"/>
                  </a:lnTo>
                  <a:lnTo>
                    <a:pt x="2498" y="474"/>
                  </a:lnTo>
                  <a:lnTo>
                    <a:pt x="2498" y="468"/>
                  </a:lnTo>
                  <a:lnTo>
                    <a:pt x="2498" y="468"/>
                  </a:lnTo>
                  <a:lnTo>
                    <a:pt x="2498" y="468"/>
                  </a:lnTo>
                  <a:lnTo>
                    <a:pt x="2498" y="463"/>
                  </a:lnTo>
                  <a:lnTo>
                    <a:pt x="2498" y="463"/>
                  </a:lnTo>
                  <a:lnTo>
                    <a:pt x="2498" y="463"/>
                  </a:lnTo>
                  <a:lnTo>
                    <a:pt x="2498" y="463"/>
                  </a:lnTo>
                  <a:lnTo>
                    <a:pt x="2498" y="463"/>
                  </a:lnTo>
                  <a:lnTo>
                    <a:pt x="2503" y="463"/>
                  </a:lnTo>
                  <a:lnTo>
                    <a:pt x="2503" y="457"/>
                  </a:lnTo>
                  <a:lnTo>
                    <a:pt x="2503" y="457"/>
                  </a:lnTo>
                  <a:lnTo>
                    <a:pt x="2503" y="457"/>
                  </a:lnTo>
                  <a:lnTo>
                    <a:pt x="2503" y="457"/>
                  </a:lnTo>
                  <a:lnTo>
                    <a:pt x="2503" y="457"/>
                  </a:lnTo>
                  <a:lnTo>
                    <a:pt x="2514" y="457"/>
                  </a:lnTo>
                  <a:lnTo>
                    <a:pt x="2514" y="457"/>
                  </a:lnTo>
                  <a:lnTo>
                    <a:pt x="2514" y="457"/>
                  </a:lnTo>
                  <a:lnTo>
                    <a:pt x="2537" y="457"/>
                  </a:lnTo>
                  <a:lnTo>
                    <a:pt x="2537" y="457"/>
                  </a:lnTo>
                  <a:lnTo>
                    <a:pt x="2537" y="457"/>
                  </a:lnTo>
                  <a:lnTo>
                    <a:pt x="2537" y="457"/>
                  </a:lnTo>
                  <a:lnTo>
                    <a:pt x="2537" y="446"/>
                  </a:lnTo>
                  <a:lnTo>
                    <a:pt x="2537" y="446"/>
                  </a:lnTo>
                  <a:lnTo>
                    <a:pt x="2543" y="446"/>
                  </a:lnTo>
                  <a:lnTo>
                    <a:pt x="2543" y="446"/>
                  </a:lnTo>
                  <a:lnTo>
                    <a:pt x="2543" y="446"/>
                  </a:lnTo>
                  <a:lnTo>
                    <a:pt x="2559" y="446"/>
                  </a:lnTo>
                  <a:lnTo>
                    <a:pt x="2559" y="446"/>
                  </a:lnTo>
                  <a:lnTo>
                    <a:pt x="2559" y="446"/>
                  </a:lnTo>
                  <a:lnTo>
                    <a:pt x="2559" y="446"/>
                  </a:lnTo>
                  <a:lnTo>
                    <a:pt x="2559" y="446"/>
                  </a:lnTo>
                  <a:lnTo>
                    <a:pt x="2559" y="446"/>
                  </a:lnTo>
                  <a:lnTo>
                    <a:pt x="2565" y="446"/>
                  </a:lnTo>
                  <a:lnTo>
                    <a:pt x="2565" y="440"/>
                  </a:lnTo>
                  <a:lnTo>
                    <a:pt x="2565" y="440"/>
                  </a:lnTo>
                  <a:lnTo>
                    <a:pt x="2565" y="440"/>
                  </a:lnTo>
                  <a:lnTo>
                    <a:pt x="2565" y="440"/>
                  </a:lnTo>
                  <a:lnTo>
                    <a:pt x="2565" y="440"/>
                  </a:lnTo>
                  <a:lnTo>
                    <a:pt x="2571" y="440"/>
                  </a:lnTo>
                  <a:lnTo>
                    <a:pt x="2571" y="440"/>
                  </a:lnTo>
                  <a:lnTo>
                    <a:pt x="2571" y="440"/>
                  </a:lnTo>
                  <a:lnTo>
                    <a:pt x="2571" y="440"/>
                  </a:lnTo>
                  <a:lnTo>
                    <a:pt x="2571" y="440"/>
                  </a:lnTo>
                  <a:lnTo>
                    <a:pt x="2571" y="440"/>
                  </a:lnTo>
                  <a:lnTo>
                    <a:pt x="2571" y="440"/>
                  </a:lnTo>
                  <a:lnTo>
                    <a:pt x="2571" y="434"/>
                  </a:lnTo>
                  <a:lnTo>
                    <a:pt x="2571" y="434"/>
                  </a:lnTo>
                  <a:lnTo>
                    <a:pt x="2571" y="434"/>
                  </a:lnTo>
                  <a:lnTo>
                    <a:pt x="2571" y="434"/>
                  </a:lnTo>
                  <a:lnTo>
                    <a:pt x="2571" y="434"/>
                  </a:lnTo>
                  <a:lnTo>
                    <a:pt x="2576" y="434"/>
                  </a:lnTo>
                  <a:lnTo>
                    <a:pt x="2576" y="434"/>
                  </a:lnTo>
                  <a:lnTo>
                    <a:pt x="2576" y="434"/>
                  </a:lnTo>
                  <a:lnTo>
                    <a:pt x="2576" y="434"/>
                  </a:lnTo>
                  <a:lnTo>
                    <a:pt x="2576" y="429"/>
                  </a:lnTo>
                  <a:lnTo>
                    <a:pt x="2576" y="429"/>
                  </a:lnTo>
                  <a:lnTo>
                    <a:pt x="2576" y="429"/>
                  </a:lnTo>
                  <a:lnTo>
                    <a:pt x="2576" y="429"/>
                  </a:lnTo>
                  <a:lnTo>
                    <a:pt x="2576" y="429"/>
                  </a:lnTo>
                  <a:lnTo>
                    <a:pt x="2576" y="429"/>
                  </a:lnTo>
                  <a:lnTo>
                    <a:pt x="2576" y="429"/>
                  </a:lnTo>
                  <a:lnTo>
                    <a:pt x="2576" y="429"/>
                  </a:lnTo>
                  <a:lnTo>
                    <a:pt x="2599" y="429"/>
                  </a:lnTo>
                  <a:lnTo>
                    <a:pt x="2599" y="429"/>
                  </a:lnTo>
                  <a:lnTo>
                    <a:pt x="2599" y="429"/>
                  </a:lnTo>
                  <a:lnTo>
                    <a:pt x="2605" y="429"/>
                  </a:lnTo>
                  <a:lnTo>
                    <a:pt x="2605" y="423"/>
                  </a:lnTo>
                  <a:lnTo>
                    <a:pt x="2605" y="423"/>
                  </a:lnTo>
                  <a:lnTo>
                    <a:pt x="2610" y="423"/>
                  </a:lnTo>
                  <a:lnTo>
                    <a:pt x="2610" y="412"/>
                  </a:lnTo>
                  <a:lnTo>
                    <a:pt x="2610" y="412"/>
                  </a:lnTo>
                  <a:lnTo>
                    <a:pt x="2621" y="412"/>
                  </a:lnTo>
                  <a:lnTo>
                    <a:pt x="2621" y="412"/>
                  </a:lnTo>
                  <a:lnTo>
                    <a:pt x="2621" y="412"/>
                  </a:lnTo>
                  <a:lnTo>
                    <a:pt x="2621" y="412"/>
                  </a:lnTo>
                  <a:lnTo>
                    <a:pt x="2621" y="412"/>
                  </a:lnTo>
                  <a:lnTo>
                    <a:pt x="2621" y="412"/>
                  </a:lnTo>
                  <a:lnTo>
                    <a:pt x="2627" y="412"/>
                  </a:lnTo>
                  <a:lnTo>
                    <a:pt x="2627" y="412"/>
                  </a:lnTo>
                  <a:lnTo>
                    <a:pt x="2627" y="412"/>
                  </a:lnTo>
                  <a:lnTo>
                    <a:pt x="2627" y="412"/>
                  </a:lnTo>
                  <a:lnTo>
                    <a:pt x="2627" y="412"/>
                  </a:lnTo>
                  <a:lnTo>
                    <a:pt x="2627" y="412"/>
                  </a:lnTo>
                  <a:lnTo>
                    <a:pt x="2627" y="412"/>
                  </a:lnTo>
                  <a:lnTo>
                    <a:pt x="2627" y="406"/>
                  </a:lnTo>
                  <a:lnTo>
                    <a:pt x="2627" y="406"/>
                  </a:lnTo>
                  <a:lnTo>
                    <a:pt x="2644" y="406"/>
                  </a:lnTo>
                  <a:lnTo>
                    <a:pt x="2644" y="401"/>
                  </a:lnTo>
                  <a:lnTo>
                    <a:pt x="2644" y="401"/>
                  </a:lnTo>
                  <a:lnTo>
                    <a:pt x="2644" y="401"/>
                  </a:lnTo>
                  <a:lnTo>
                    <a:pt x="2644" y="401"/>
                  </a:lnTo>
                  <a:lnTo>
                    <a:pt x="2644" y="401"/>
                  </a:lnTo>
                  <a:lnTo>
                    <a:pt x="2655" y="401"/>
                  </a:lnTo>
                  <a:lnTo>
                    <a:pt x="2655" y="401"/>
                  </a:lnTo>
                  <a:lnTo>
                    <a:pt x="2655" y="401"/>
                  </a:lnTo>
                  <a:lnTo>
                    <a:pt x="2655" y="401"/>
                  </a:lnTo>
                  <a:lnTo>
                    <a:pt x="2655" y="401"/>
                  </a:lnTo>
                  <a:lnTo>
                    <a:pt x="2655" y="401"/>
                  </a:lnTo>
                  <a:lnTo>
                    <a:pt x="2667" y="401"/>
                  </a:lnTo>
                  <a:lnTo>
                    <a:pt x="2667" y="389"/>
                  </a:lnTo>
                  <a:lnTo>
                    <a:pt x="2667" y="389"/>
                  </a:lnTo>
                  <a:lnTo>
                    <a:pt x="2672" y="389"/>
                  </a:lnTo>
                  <a:lnTo>
                    <a:pt x="2672" y="384"/>
                  </a:lnTo>
                  <a:lnTo>
                    <a:pt x="2672" y="384"/>
                  </a:lnTo>
                  <a:lnTo>
                    <a:pt x="2672" y="384"/>
                  </a:lnTo>
                  <a:lnTo>
                    <a:pt x="2672" y="372"/>
                  </a:lnTo>
                  <a:lnTo>
                    <a:pt x="2672" y="372"/>
                  </a:lnTo>
                  <a:lnTo>
                    <a:pt x="2672" y="372"/>
                  </a:lnTo>
                  <a:lnTo>
                    <a:pt x="2672" y="367"/>
                  </a:lnTo>
                  <a:lnTo>
                    <a:pt x="2672" y="367"/>
                  </a:lnTo>
                  <a:lnTo>
                    <a:pt x="2678" y="367"/>
                  </a:lnTo>
                  <a:lnTo>
                    <a:pt x="2678" y="367"/>
                  </a:lnTo>
                  <a:lnTo>
                    <a:pt x="2678" y="367"/>
                  </a:lnTo>
                  <a:lnTo>
                    <a:pt x="2684" y="367"/>
                  </a:lnTo>
                  <a:lnTo>
                    <a:pt x="2684" y="361"/>
                  </a:lnTo>
                  <a:lnTo>
                    <a:pt x="2684" y="361"/>
                  </a:lnTo>
                  <a:lnTo>
                    <a:pt x="2689" y="361"/>
                  </a:lnTo>
                  <a:lnTo>
                    <a:pt x="2689" y="361"/>
                  </a:lnTo>
                  <a:lnTo>
                    <a:pt x="2689" y="361"/>
                  </a:lnTo>
                  <a:lnTo>
                    <a:pt x="2700" y="361"/>
                  </a:lnTo>
                  <a:lnTo>
                    <a:pt x="2700" y="355"/>
                  </a:lnTo>
                  <a:lnTo>
                    <a:pt x="2700" y="355"/>
                  </a:lnTo>
                  <a:lnTo>
                    <a:pt x="2723" y="355"/>
                  </a:lnTo>
                  <a:lnTo>
                    <a:pt x="2723" y="350"/>
                  </a:lnTo>
                  <a:lnTo>
                    <a:pt x="2723" y="350"/>
                  </a:lnTo>
                  <a:lnTo>
                    <a:pt x="2723" y="350"/>
                  </a:lnTo>
                  <a:lnTo>
                    <a:pt x="2723" y="344"/>
                  </a:lnTo>
                  <a:lnTo>
                    <a:pt x="2723" y="344"/>
                  </a:lnTo>
                  <a:lnTo>
                    <a:pt x="2723" y="344"/>
                  </a:lnTo>
                  <a:lnTo>
                    <a:pt x="2723" y="344"/>
                  </a:lnTo>
                  <a:lnTo>
                    <a:pt x="2723" y="344"/>
                  </a:lnTo>
                  <a:lnTo>
                    <a:pt x="2729" y="344"/>
                  </a:lnTo>
                  <a:lnTo>
                    <a:pt x="2729" y="344"/>
                  </a:lnTo>
                  <a:lnTo>
                    <a:pt x="2729" y="344"/>
                  </a:lnTo>
                  <a:lnTo>
                    <a:pt x="2729" y="344"/>
                  </a:lnTo>
                  <a:lnTo>
                    <a:pt x="2729" y="344"/>
                  </a:lnTo>
                  <a:lnTo>
                    <a:pt x="2729" y="344"/>
                  </a:lnTo>
                  <a:lnTo>
                    <a:pt x="2729" y="344"/>
                  </a:lnTo>
                  <a:lnTo>
                    <a:pt x="2729" y="339"/>
                  </a:lnTo>
                  <a:lnTo>
                    <a:pt x="2729" y="339"/>
                  </a:lnTo>
                  <a:lnTo>
                    <a:pt x="2740" y="339"/>
                  </a:lnTo>
                  <a:lnTo>
                    <a:pt x="2740" y="333"/>
                  </a:lnTo>
                  <a:lnTo>
                    <a:pt x="2740" y="333"/>
                  </a:lnTo>
                  <a:lnTo>
                    <a:pt x="2740" y="333"/>
                  </a:lnTo>
                  <a:lnTo>
                    <a:pt x="2740" y="327"/>
                  </a:lnTo>
                  <a:lnTo>
                    <a:pt x="2740" y="327"/>
                  </a:lnTo>
                  <a:lnTo>
                    <a:pt x="2746" y="327"/>
                  </a:lnTo>
                  <a:lnTo>
                    <a:pt x="2746" y="327"/>
                  </a:lnTo>
                  <a:lnTo>
                    <a:pt x="2746" y="327"/>
                  </a:lnTo>
                  <a:lnTo>
                    <a:pt x="2751" y="327"/>
                  </a:lnTo>
                  <a:lnTo>
                    <a:pt x="2751" y="322"/>
                  </a:lnTo>
                  <a:lnTo>
                    <a:pt x="2751" y="322"/>
                  </a:lnTo>
                  <a:lnTo>
                    <a:pt x="2751" y="322"/>
                  </a:lnTo>
                  <a:lnTo>
                    <a:pt x="2751" y="322"/>
                  </a:lnTo>
                  <a:lnTo>
                    <a:pt x="2751" y="322"/>
                  </a:lnTo>
                  <a:lnTo>
                    <a:pt x="2757" y="322"/>
                  </a:lnTo>
                  <a:lnTo>
                    <a:pt x="2757" y="322"/>
                  </a:lnTo>
                  <a:lnTo>
                    <a:pt x="2757" y="322"/>
                  </a:lnTo>
                  <a:lnTo>
                    <a:pt x="2757" y="322"/>
                  </a:lnTo>
                  <a:lnTo>
                    <a:pt x="2757" y="322"/>
                  </a:lnTo>
                  <a:lnTo>
                    <a:pt x="2757" y="322"/>
                  </a:lnTo>
                  <a:lnTo>
                    <a:pt x="2768" y="322"/>
                  </a:lnTo>
                  <a:lnTo>
                    <a:pt x="2768" y="322"/>
                  </a:lnTo>
                  <a:lnTo>
                    <a:pt x="2768" y="322"/>
                  </a:lnTo>
                  <a:lnTo>
                    <a:pt x="2768" y="322"/>
                  </a:lnTo>
                  <a:lnTo>
                    <a:pt x="2768" y="316"/>
                  </a:lnTo>
                  <a:lnTo>
                    <a:pt x="2768" y="316"/>
                  </a:lnTo>
                  <a:lnTo>
                    <a:pt x="2768" y="316"/>
                  </a:lnTo>
                  <a:lnTo>
                    <a:pt x="2768" y="316"/>
                  </a:lnTo>
                  <a:lnTo>
                    <a:pt x="2768" y="316"/>
                  </a:lnTo>
                  <a:lnTo>
                    <a:pt x="2785" y="316"/>
                  </a:lnTo>
                  <a:lnTo>
                    <a:pt x="2785" y="310"/>
                  </a:lnTo>
                  <a:lnTo>
                    <a:pt x="2785" y="310"/>
                  </a:lnTo>
                  <a:lnTo>
                    <a:pt x="2785" y="310"/>
                  </a:lnTo>
                  <a:lnTo>
                    <a:pt x="2785" y="305"/>
                  </a:lnTo>
                  <a:lnTo>
                    <a:pt x="2785" y="305"/>
                  </a:lnTo>
                  <a:lnTo>
                    <a:pt x="2791" y="305"/>
                  </a:lnTo>
                  <a:lnTo>
                    <a:pt x="2791" y="305"/>
                  </a:lnTo>
                  <a:lnTo>
                    <a:pt x="2791" y="305"/>
                  </a:lnTo>
                  <a:lnTo>
                    <a:pt x="2802" y="305"/>
                  </a:lnTo>
                  <a:lnTo>
                    <a:pt x="2802" y="305"/>
                  </a:lnTo>
                  <a:lnTo>
                    <a:pt x="2802" y="305"/>
                  </a:lnTo>
                  <a:lnTo>
                    <a:pt x="2807" y="305"/>
                  </a:lnTo>
                  <a:lnTo>
                    <a:pt x="2807" y="299"/>
                  </a:lnTo>
                  <a:lnTo>
                    <a:pt x="2807" y="299"/>
                  </a:lnTo>
                  <a:lnTo>
                    <a:pt x="2813" y="299"/>
                  </a:lnTo>
                  <a:lnTo>
                    <a:pt x="2813" y="293"/>
                  </a:lnTo>
                  <a:lnTo>
                    <a:pt x="2813" y="293"/>
                  </a:lnTo>
                  <a:lnTo>
                    <a:pt x="2813" y="293"/>
                  </a:lnTo>
                  <a:lnTo>
                    <a:pt x="2813" y="288"/>
                  </a:lnTo>
                  <a:lnTo>
                    <a:pt x="2813" y="288"/>
                  </a:lnTo>
                  <a:lnTo>
                    <a:pt x="2830" y="288"/>
                  </a:lnTo>
                  <a:lnTo>
                    <a:pt x="2830" y="282"/>
                  </a:lnTo>
                  <a:lnTo>
                    <a:pt x="2830" y="282"/>
                  </a:lnTo>
                  <a:lnTo>
                    <a:pt x="2830" y="282"/>
                  </a:lnTo>
                  <a:lnTo>
                    <a:pt x="2830" y="282"/>
                  </a:lnTo>
                  <a:lnTo>
                    <a:pt x="2830" y="282"/>
                  </a:lnTo>
                  <a:lnTo>
                    <a:pt x="2847" y="282"/>
                  </a:lnTo>
                  <a:lnTo>
                    <a:pt x="2847" y="277"/>
                  </a:lnTo>
                  <a:lnTo>
                    <a:pt x="2847" y="277"/>
                  </a:lnTo>
                  <a:lnTo>
                    <a:pt x="2864" y="277"/>
                  </a:lnTo>
                  <a:lnTo>
                    <a:pt x="2864" y="271"/>
                  </a:lnTo>
                  <a:lnTo>
                    <a:pt x="2864" y="271"/>
                  </a:lnTo>
                  <a:lnTo>
                    <a:pt x="2869" y="271"/>
                  </a:lnTo>
                  <a:lnTo>
                    <a:pt x="2869" y="265"/>
                  </a:lnTo>
                  <a:lnTo>
                    <a:pt x="2869" y="265"/>
                  </a:lnTo>
                  <a:lnTo>
                    <a:pt x="2881" y="265"/>
                  </a:lnTo>
                  <a:lnTo>
                    <a:pt x="2881" y="265"/>
                  </a:lnTo>
                  <a:lnTo>
                    <a:pt x="2881" y="265"/>
                  </a:lnTo>
                  <a:lnTo>
                    <a:pt x="2881" y="265"/>
                  </a:lnTo>
                  <a:lnTo>
                    <a:pt x="2881" y="265"/>
                  </a:lnTo>
                  <a:lnTo>
                    <a:pt x="2881" y="265"/>
                  </a:lnTo>
                  <a:lnTo>
                    <a:pt x="2892" y="265"/>
                  </a:lnTo>
                  <a:lnTo>
                    <a:pt x="2892" y="265"/>
                  </a:lnTo>
                  <a:lnTo>
                    <a:pt x="2892" y="265"/>
                  </a:lnTo>
                  <a:lnTo>
                    <a:pt x="2892" y="265"/>
                  </a:lnTo>
                  <a:lnTo>
                    <a:pt x="2892" y="265"/>
                  </a:lnTo>
                  <a:lnTo>
                    <a:pt x="2892" y="265"/>
                  </a:lnTo>
                  <a:lnTo>
                    <a:pt x="2898" y="265"/>
                  </a:lnTo>
                  <a:lnTo>
                    <a:pt x="2898" y="265"/>
                  </a:lnTo>
                  <a:lnTo>
                    <a:pt x="2898" y="265"/>
                  </a:lnTo>
                  <a:lnTo>
                    <a:pt x="2898" y="265"/>
                  </a:lnTo>
                  <a:lnTo>
                    <a:pt x="2898" y="265"/>
                  </a:lnTo>
                  <a:lnTo>
                    <a:pt x="2898" y="265"/>
                  </a:lnTo>
                  <a:lnTo>
                    <a:pt x="2898" y="265"/>
                  </a:lnTo>
                  <a:lnTo>
                    <a:pt x="2898" y="260"/>
                  </a:lnTo>
                  <a:lnTo>
                    <a:pt x="2898" y="260"/>
                  </a:lnTo>
                  <a:lnTo>
                    <a:pt x="2898" y="260"/>
                  </a:lnTo>
                  <a:lnTo>
                    <a:pt x="2898" y="260"/>
                  </a:lnTo>
                  <a:lnTo>
                    <a:pt x="2898" y="260"/>
                  </a:lnTo>
                  <a:lnTo>
                    <a:pt x="2909" y="260"/>
                  </a:lnTo>
                  <a:lnTo>
                    <a:pt x="2909" y="260"/>
                  </a:lnTo>
                  <a:lnTo>
                    <a:pt x="2909" y="260"/>
                  </a:lnTo>
                  <a:lnTo>
                    <a:pt x="2915" y="260"/>
                  </a:lnTo>
                  <a:lnTo>
                    <a:pt x="2915" y="254"/>
                  </a:lnTo>
                  <a:lnTo>
                    <a:pt x="2915" y="254"/>
                  </a:lnTo>
                  <a:lnTo>
                    <a:pt x="2915" y="254"/>
                  </a:lnTo>
                  <a:lnTo>
                    <a:pt x="2915" y="254"/>
                  </a:lnTo>
                  <a:lnTo>
                    <a:pt x="2915" y="254"/>
                  </a:lnTo>
                  <a:lnTo>
                    <a:pt x="2920" y="254"/>
                  </a:lnTo>
                  <a:lnTo>
                    <a:pt x="2920" y="248"/>
                  </a:lnTo>
                  <a:lnTo>
                    <a:pt x="2920" y="248"/>
                  </a:lnTo>
                  <a:lnTo>
                    <a:pt x="2920" y="248"/>
                  </a:lnTo>
                  <a:lnTo>
                    <a:pt x="2920" y="237"/>
                  </a:lnTo>
                  <a:lnTo>
                    <a:pt x="2920" y="237"/>
                  </a:lnTo>
                  <a:lnTo>
                    <a:pt x="2920" y="237"/>
                  </a:lnTo>
                  <a:lnTo>
                    <a:pt x="2920" y="237"/>
                  </a:lnTo>
                  <a:lnTo>
                    <a:pt x="2920" y="237"/>
                  </a:lnTo>
                  <a:lnTo>
                    <a:pt x="2932" y="237"/>
                  </a:lnTo>
                  <a:lnTo>
                    <a:pt x="2932" y="237"/>
                  </a:lnTo>
                  <a:lnTo>
                    <a:pt x="2932" y="237"/>
                  </a:lnTo>
                  <a:lnTo>
                    <a:pt x="2937" y="237"/>
                  </a:lnTo>
                  <a:lnTo>
                    <a:pt x="2937" y="237"/>
                  </a:lnTo>
                  <a:lnTo>
                    <a:pt x="2937" y="237"/>
                  </a:lnTo>
                  <a:lnTo>
                    <a:pt x="2937" y="237"/>
                  </a:lnTo>
                  <a:lnTo>
                    <a:pt x="2937" y="237"/>
                  </a:lnTo>
                  <a:lnTo>
                    <a:pt x="2937" y="237"/>
                  </a:lnTo>
                  <a:lnTo>
                    <a:pt x="2937" y="237"/>
                  </a:lnTo>
                  <a:lnTo>
                    <a:pt x="2937" y="237"/>
                  </a:lnTo>
                  <a:lnTo>
                    <a:pt x="2937" y="237"/>
                  </a:lnTo>
                  <a:lnTo>
                    <a:pt x="2943" y="237"/>
                  </a:lnTo>
                  <a:lnTo>
                    <a:pt x="2943" y="237"/>
                  </a:lnTo>
                  <a:lnTo>
                    <a:pt x="2943" y="237"/>
                  </a:lnTo>
                  <a:lnTo>
                    <a:pt x="2943" y="237"/>
                  </a:lnTo>
                  <a:lnTo>
                    <a:pt x="2943" y="237"/>
                  </a:lnTo>
                  <a:lnTo>
                    <a:pt x="2943" y="237"/>
                  </a:lnTo>
                  <a:lnTo>
                    <a:pt x="2948" y="237"/>
                  </a:lnTo>
                  <a:lnTo>
                    <a:pt x="2948" y="231"/>
                  </a:lnTo>
                  <a:lnTo>
                    <a:pt x="2948" y="231"/>
                  </a:lnTo>
                  <a:lnTo>
                    <a:pt x="2948" y="231"/>
                  </a:lnTo>
                  <a:lnTo>
                    <a:pt x="2948" y="231"/>
                  </a:lnTo>
                  <a:lnTo>
                    <a:pt x="2948" y="231"/>
                  </a:lnTo>
                  <a:lnTo>
                    <a:pt x="2954" y="231"/>
                  </a:lnTo>
                  <a:lnTo>
                    <a:pt x="2954" y="231"/>
                  </a:lnTo>
                  <a:lnTo>
                    <a:pt x="2954" y="231"/>
                  </a:lnTo>
                  <a:lnTo>
                    <a:pt x="2954" y="231"/>
                  </a:lnTo>
                  <a:lnTo>
                    <a:pt x="2954" y="231"/>
                  </a:lnTo>
                  <a:lnTo>
                    <a:pt x="2954" y="231"/>
                  </a:lnTo>
                  <a:lnTo>
                    <a:pt x="2954" y="231"/>
                  </a:lnTo>
                  <a:lnTo>
                    <a:pt x="2954" y="231"/>
                  </a:lnTo>
                  <a:lnTo>
                    <a:pt x="2954" y="231"/>
                  </a:lnTo>
                  <a:lnTo>
                    <a:pt x="2960" y="231"/>
                  </a:lnTo>
                  <a:lnTo>
                    <a:pt x="2960" y="231"/>
                  </a:lnTo>
                  <a:lnTo>
                    <a:pt x="2960" y="231"/>
                  </a:lnTo>
                  <a:lnTo>
                    <a:pt x="2960" y="231"/>
                  </a:lnTo>
                  <a:lnTo>
                    <a:pt x="2960" y="226"/>
                  </a:lnTo>
                  <a:lnTo>
                    <a:pt x="2960" y="226"/>
                  </a:lnTo>
                  <a:lnTo>
                    <a:pt x="2960" y="226"/>
                  </a:lnTo>
                  <a:lnTo>
                    <a:pt x="2960" y="226"/>
                  </a:lnTo>
                  <a:lnTo>
                    <a:pt x="2960" y="226"/>
                  </a:lnTo>
                  <a:lnTo>
                    <a:pt x="2960" y="226"/>
                  </a:lnTo>
                  <a:lnTo>
                    <a:pt x="2960" y="220"/>
                  </a:lnTo>
                  <a:lnTo>
                    <a:pt x="2960" y="220"/>
                  </a:lnTo>
                  <a:lnTo>
                    <a:pt x="2965" y="220"/>
                  </a:lnTo>
                  <a:lnTo>
                    <a:pt x="2965" y="220"/>
                  </a:lnTo>
                  <a:lnTo>
                    <a:pt x="2965" y="220"/>
                  </a:lnTo>
                  <a:lnTo>
                    <a:pt x="2965" y="220"/>
                  </a:lnTo>
                  <a:lnTo>
                    <a:pt x="2965" y="220"/>
                  </a:lnTo>
                  <a:lnTo>
                    <a:pt x="2965" y="220"/>
                  </a:lnTo>
                  <a:lnTo>
                    <a:pt x="2971" y="220"/>
                  </a:lnTo>
                  <a:lnTo>
                    <a:pt x="2971" y="220"/>
                  </a:lnTo>
                  <a:lnTo>
                    <a:pt x="2971" y="220"/>
                  </a:lnTo>
                  <a:lnTo>
                    <a:pt x="2971" y="220"/>
                  </a:lnTo>
                  <a:lnTo>
                    <a:pt x="2971" y="214"/>
                  </a:lnTo>
                  <a:lnTo>
                    <a:pt x="2971" y="214"/>
                  </a:lnTo>
                  <a:lnTo>
                    <a:pt x="2971" y="214"/>
                  </a:lnTo>
                  <a:lnTo>
                    <a:pt x="2971" y="214"/>
                  </a:lnTo>
                  <a:lnTo>
                    <a:pt x="2971" y="214"/>
                  </a:lnTo>
                  <a:lnTo>
                    <a:pt x="2977" y="214"/>
                  </a:lnTo>
                  <a:lnTo>
                    <a:pt x="2977" y="209"/>
                  </a:lnTo>
                  <a:lnTo>
                    <a:pt x="2977" y="209"/>
                  </a:lnTo>
                  <a:lnTo>
                    <a:pt x="2977" y="209"/>
                  </a:lnTo>
                  <a:lnTo>
                    <a:pt x="2977" y="209"/>
                  </a:lnTo>
                  <a:lnTo>
                    <a:pt x="2977" y="209"/>
                  </a:lnTo>
                  <a:lnTo>
                    <a:pt x="2982" y="209"/>
                  </a:lnTo>
                  <a:lnTo>
                    <a:pt x="2982" y="209"/>
                  </a:lnTo>
                  <a:lnTo>
                    <a:pt x="2982" y="209"/>
                  </a:lnTo>
                  <a:lnTo>
                    <a:pt x="2982" y="209"/>
                  </a:lnTo>
                  <a:lnTo>
                    <a:pt x="2982" y="209"/>
                  </a:lnTo>
                  <a:lnTo>
                    <a:pt x="2982" y="209"/>
                  </a:lnTo>
                  <a:lnTo>
                    <a:pt x="2988" y="209"/>
                  </a:lnTo>
                  <a:lnTo>
                    <a:pt x="2988" y="203"/>
                  </a:lnTo>
                  <a:lnTo>
                    <a:pt x="2988" y="203"/>
                  </a:lnTo>
                  <a:lnTo>
                    <a:pt x="2988" y="203"/>
                  </a:lnTo>
                  <a:lnTo>
                    <a:pt x="2988" y="203"/>
                  </a:lnTo>
                  <a:lnTo>
                    <a:pt x="2988" y="203"/>
                  </a:lnTo>
                  <a:lnTo>
                    <a:pt x="2988" y="203"/>
                  </a:lnTo>
                  <a:lnTo>
                    <a:pt x="2988" y="192"/>
                  </a:lnTo>
                  <a:lnTo>
                    <a:pt x="2988" y="192"/>
                  </a:lnTo>
                  <a:lnTo>
                    <a:pt x="2994" y="192"/>
                  </a:lnTo>
                  <a:lnTo>
                    <a:pt x="2994" y="192"/>
                  </a:lnTo>
                  <a:lnTo>
                    <a:pt x="2994" y="192"/>
                  </a:lnTo>
                  <a:lnTo>
                    <a:pt x="2999" y="192"/>
                  </a:lnTo>
                  <a:lnTo>
                    <a:pt x="2999" y="186"/>
                  </a:lnTo>
                  <a:lnTo>
                    <a:pt x="2999" y="186"/>
                  </a:lnTo>
                  <a:lnTo>
                    <a:pt x="2999" y="186"/>
                  </a:lnTo>
                  <a:lnTo>
                    <a:pt x="2999" y="186"/>
                  </a:lnTo>
                  <a:lnTo>
                    <a:pt x="2999" y="186"/>
                  </a:lnTo>
                  <a:lnTo>
                    <a:pt x="2999" y="186"/>
                  </a:lnTo>
                  <a:lnTo>
                    <a:pt x="2999" y="186"/>
                  </a:lnTo>
                  <a:lnTo>
                    <a:pt x="2999" y="186"/>
                  </a:lnTo>
                  <a:lnTo>
                    <a:pt x="2999" y="186"/>
                  </a:lnTo>
                  <a:lnTo>
                    <a:pt x="2999" y="186"/>
                  </a:lnTo>
                  <a:lnTo>
                    <a:pt x="2999" y="186"/>
                  </a:lnTo>
                  <a:lnTo>
                    <a:pt x="3005" y="186"/>
                  </a:lnTo>
                  <a:lnTo>
                    <a:pt x="3005" y="181"/>
                  </a:lnTo>
                  <a:lnTo>
                    <a:pt x="3005" y="181"/>
                  </a:lnTo>
                  <a:lnTo>
                    <a:pt x="3005" y="181"/>
                  </a:lnTo>
                  <a:lnTo>
                    <a:pt x="3005" y="181"/>
                  </a:lnTo>
                  <a:lnTo>
                    <a:pt x="3005" y="181"/>
                  </a:lnTo>
                  <a:lnTo>
                    <a:pt x="3016" y="181"/>
                  </a:lnTo>
                  <a:lnTo>
                    <a:pt x="3016" y="175"/>
                  </a:lnTo>
                  <a:lnTo>
                    <a:pt x="3016" y="175"/>
                  </a:lnTo>
                  <a:lnTo>
                    <a:pt x="3016" y="175"/>
                  </a:lnTo>
                  <a:lnTo>
                    <a:pt x="3016" y="175"/>
                  </a:lnTo>
                  <a:lnTo>
                    <a:pt x="3016" y="175"/>
                  </a:lnTo>
                  <a:lnTo>
                    <a:pt x="3022" y="175"/>
                  </a:lnTo>
                  <a:lnTo>
                    <a:pt x="3022" y="175"/>
                  </a:lnTo>
                  <a:lnTo>
                    <a:pt x="3022" y="175"/>
                  </a:lnTo>
                  <a:lnTo>
                    <a:pt x="3027" y="175"/>
                  </a:lnTo>
                  <a:lnTo>
                    <a:pt x="3027" y="175"/>
                  </a:lnTo>
                  <a:lnTo>
                    <a:pt x="3027" y="175"/>
                  </a:lnTo>
                  <a:lnTo>
                    <a:pt x="3027" y="175"/>
                  </a:lnTo>
                  <a:lnTo>
                    <a:pt x="3027" y="175"/>
                  </a:lnTo>
                  <a:lnTo>
                    <a:pt x="3027" y="175"/>
                  </a:lnTo>
                  <a:lnTo>
                    <a:pt x="3039" y="175"/>
                  </a:lnTo>
                  <a:lnTo>
                    <a:pt x="3039" y="164"/>
                  </a:lnTo>
                  <a:lnTo>
                    <a:pt x="3039" y="164"/>
                  </a:lnTo>
                  <a:lnTo>
                    <a:pt x="3039" y="164"/>
                  </a:lnTo>
                  <a:lnTo>
                    <a:pt x="3039" y="164"/>
                  </a:lnTo>
                  <a:lnTo>
                    <a:pt x="3039" y="164"/>
                  </a:lnTo>
                  <a:lnTo>
                    <a:pt x="3044" y="164"/>
                  </a:lnTo>
                  <a:lnTo>
                    <a:pt x="3044" y="164"/>
                  </a:lnTo>
                  <a:lnTo>
                    <a:pt x="3044" y="164"/>
                  </a:lnTo>
                  <a:lnTo>
                    <a:pt x="3044" y="164"/>
                  </a:lnTo>
                  <a:lnTo>
                    <a:pt x="3044" y="158"/>
                  </a:lnTo>
                  <a:lnTo>
                    <a:pt x="3044" y="158"/>
                  </a:lnTo>
                  <a:lnTo>
                    <a:pt x="3044" y="158"/>
                  </a:lnTo>
                  <a:lnTo>
                    <a:pt x="3044" y="158"/>
                  </a:lnTo>
                  <a:lnTo>
                    <a:pt x="3044" y="158"/>
                  </a:lnTo>
                  <a:lnTo>
                    <a:pt x="3044" y="158"/>
                  </a:lnTo>
                  <a:lnTo>
                    <a:pt x="3044" y="158"/>
                  </a:lnTo>
                  <a:lnTo>
                    <a:pt x="3044" y="158"/>
                  </a:lnTo>
                  <a:lnTo>
                    <a:pt x="3050" y="158"/>
                  </a:lnTo>
                  <a:lnTo>
                    <a:pt x="3050" y="158"/>
                  </a:lnTo>
                  <a:lnTo>
                    <a:pt x="3050" y="158"/>
                  </a:lnTo>
                  <a:lnTo>
                    <a:pt x="3050" y="158"/>
                  </a:lnTo>
                  <a:lnTo>
                    <a:pt x="3050" y="158"/>
                  </a:lnTo>
                  <a:lnTo>
                    <a:pt x="3050" y="158"/>
                  </a:lnTo>
                  <a:lnTo>
                    <a:pt x="3050" y="158"/>
                  </a:lnTo>
                  <a:lnTo>
                    <a:pt x="3050" y="158"/>
                  </a:lnTo>
                  <a:lnTo>
                    <a:pt x="3050" y="158"/>
                  </a:lnTo>
                  <a:lnTo>
                    <a:pt x="3055" y="158"/>
                  </a:lnTo>
                  <a:lnTo>
                    <a:pt x="3055" y="158"/>
                  </a:lnTo>
                  <a:lnTo>
                    <a:pt x="3055" y="158"/>
                  </a:lnTo>
                  <a:lnTo>
                    <a:pt x="3055" y="158"/>
                  </a:lnTo>
                  <a:lnTo>
                    <a:pt x="3055" y="158"/>
                  </a:lnTo>
                  <a:lnTo>
                    <a:pt x="3055" y="158"/>
                  </a:lnTo>
                  <a:lnTo>
                    <a:pt x="3061" y="158"/>
                  </a:lnTo>
                  <a:lnTo>
                    <a:pt x="3061" y="158"/>
                  </a:lnTo>
                  <a:lnTo>
                    <a:pt x="3061" y="158"/>
                  </a:lnTo>
                  <a:lnTo>
                    <a:pt x="3061" y="158"/>
                  </a:lnTo>
                  <a:lnTo>
                    <a:pt x="3061" y="158"/>
                  </a:lnTo>
                  <a:lnTo>
                    <a:pt x="3061" y="158"/>
                  </a:lnTo>
                  <a:lnTo>
                    <a:pt x="3067" y="158"/>
                  </a:lnTo>
                  <a:lnTo>
                    <a:pt x="3067" y="158"/>
                  </a:lnTo>
                  <a:lnTo>
                    <a:pt x="3067" y="158"/>
                  </a:lnTo>
                  <a:lnTo>
                    <a:pt x="3067" y="158"/>
                  </a:lnTo>
                  <a:lnTo>
                    <a:pt x="3067" y="158"/>
                  </a:lnTo>
                  <a:lnTo>
                    <a:pt x="3067" y="158"/>
                  </a:lnTo>
                  <a:lnTo>
                    <a:pt x="3067" y="158"/>
                  </a:lnTo>
                  <a:lnTo>
                    <a:pt x="3067" y="158"/>
                  </a:lnTo>
                  <a:lnTo>
                    <a:pt x="3067" y="158"/>
                  </a:lnTo>
                  <a:lnTo>
                    <a:pt x="3072" y="158"/>
                  </a:lnTo>
                  <a:lnTo>
                    <a:pt x="3072" y="152"/>
                  </a:lnTo>
                  <a:lnTo>
                    <a:pt x="3072" y="152"/>
                  </a:lnTo>
                  <a:lnTo>
                    <a:pt x="3072" y="152"/>
                  </a:lnTo>
                  <a:lnTo>
                    <a:pt x="3072" y="152"/>
                  </a:lnTo>
                  <a:lnTo>
                    <a:pt x="3072" y="152"/>
                  </a:lnTo>
                  <a:lnTo>
                    <a:pt x="3072" y="152"/>
                  </a:lnTo>
                  <a:lnTo>
                    <a:pt x="3072" y="152"/>
                  </a:lnTo>
                  <a:lnTo>
                    <a:pt x="3072" y="152"/>
                  </a:lnTo>
                  <a:lnTo>
                    <a:pt x="3072" y="152"/>
                  </a:lnTo>
                  <a:lnTo>
                    <a:pt x="3072" y="152"/>
                  </a:lnTo>
                  <a:lnTo>
                    <a:pt x="3072" y="152"/>
                  </a:lnTo>
                  <a:lnTo>
                    <a:pt x="3078" y="152"/>
                  </a:lnTo>
                  <a:lnTo>
                    <a:pt x="3078" y="152"/>
                  </a:lnTo>
                  <a:lnTo>
                    <a:pt x="3078" y="152"/>
                  </a:lnTo>
                  <a:lnTo>
                    <a:pt x="3078" y="152"/>
                  </a:lnTo>
                  <a:lnTo>
                    <a:pt x="3078" y="147"/>
                  </a:lnTo>
                  <a:lnTo>
                    <a:pt x="3078" y="147"/>
                  </a:lnTo>
                  <a:lnTo>
                    <a:pt x="3078" y="147"/>
                  </a:lnTo>
                  <a:lnTo>
                    <a:pt x="3078" y="147"/>
                  </a:lnTo>
                  <a:lnTo>
                    <a:pt x="3078" y="147"/>
                  </a:lnTo>
                  <a:lnTo>
                    <a:pt x="3078" y="147"/>
                  </a:lnTo>
                  <a:lnTo>
                    <a:pt x="3078" y="147"/>
                  </a:lnTo>
                  <a:lnTo>
                    <a:pt x="3078" y="147"/>
                  </a:lnTo>
                  <a:lnTo>
                    <a:pt x="3084" y="147"/>
                  </a:lnTo>
                  <a:lnTo>
                    <a:pt x="3084" y="147"/>
                  </a:lnTo>
                  <a:lnTo>
                    <a:pt x="3084" y="147"/>
                  </a:lnTo>
                  <a:lnTo>
                    <a:pt x="3084" y="147"/>
                  </a:lnTo>
                  <a:lnTo>
                    <a:pt x="3084" y="130"/>
                  </a:lnTo>
                  <a:lnTo>
                    <a:pt x="3084" y="130"/>
                  </a:lnTo>
                  <a:lnTo>
                    <a:pt x="3084" y="130"/>
                  </a:lnTo>
                  <a:lnTo>
                    <a:pt x="3084" y="130"/>
                  </a:lnTo>
                  <a:lnTo>
                    <a:pt x="3084" y="130"/>
                  </a:lnTo>
                  <a:lnTo>
                    <a:pt x="3084" y="130"/>
                  </a:lnTo>
                  <a:lnTo>
                    <a:pt x="3084" y="130"/>
                  </a:lnTo>
                  <a:lnTo>
                    <a:pt x="3084" y="130"/>
                  </a:lnTo>
                  <a:lnTo>
                    <a:pt x="3089" y="130"/>
                  </a:lnTo>
                  <a:lnTo>
                    <a:pt x="3089" y="130"/>
                  </a:lnTo>
                  <a:lnTo>
                    <a:pt x="3089" y="130"/>
                  </a:lnTo>
                  <a:lnTo>
                    <a:pt x="3089" y="130"/>
                  </a:lnTo>
                  <a:lnTo>
                    <a:pt x="3089" y="130"/>
                  </a:lnTo>
                  <a:lnTo>
                    <a:pt x="3089" y="130"/>
                  </a:lnTo>
                  <a:lnTo>
                    <a:pt x="3089" y="130"/>
                  </a:lnTo>
                  <a:lnTo>
                    <a:pt x="3089" y="130"/>
                  </a:lnTo>
                  <a:lnTo>
                    <a:pt x="3089" y="130"/>
                  </a:lnTo>
                  <a:lnTo>
                    <a:pt x="3095" y="130"/>
                  </a:lnTo>
                  <a:lnTo>
                    <a:pt x="3095" y="130"/>
                  </a:lnTo>
                  <a:lnTo>
                    <a:pt x="3095" y="130"/>
                  </a:lnTo>
                  <a:lnTo>
                    <a:pt x="3095" y="130"/>
                  </a:lnTo>
                  <a:lnTo>
                    <a:pt x="3095" y="130"/>
                  </a:lnTo>
                  <a:lnTo>
                    <a:pt x="3095" y="130"/>
                  </a:lnTo>
                  <a:lnTo>
                    <a:pt x="3095" y="130"/>
                  </a:lnTo>
                  <a:lnTo>
                    <a:pt x="3095" y="130"/>
                  </a:lnTo>
                  <a:lnTo>
                    <a:pt x="3095" y="130"/>
                  </a:lnTo>
                  <a:lnTo>
                    <a:pt x="3101" y="130"/>
                  </a:lnTo>
                  <a:lnTo>
                    <a:pt x="3101" y="130"/>
                  </a:lnTo>
                  <a:lnTo>
                    <a:pt x="3101" y="130"/>
                  </a:lnTo>
                  <a:lnTo>
                    <a:pt x="3101" y="130"/>
                  </a:lnTo>
                  <a:lnTo>
                    <a:pt x="3101" y="130"/>
                  </a:lnTo>
                  <a:lnTo>
                    <a:pt x="3101" y="130"/>
                  </a:lnTo>
                  <a:lnTo>
                    <a:pt x="3101" y="130"/>
                  </a:lnTo>
                  <a:lnTo>
                    <a:pt x="3101" y="130"/>
                  </a:lnTo>
                  <a:lnTo>
                    <a:pt x="3101" y="130"/>
                  </a:lnTo>
                  <a:lnTo>
                    <a:pt x="3106" y="130"/>
                  </a:lnTo>
                  <a:lnTo>
                    <a:pt x="3106" y="130"/>
                  </a:lnTo>
                  <a:lnTo>
                    <a:pt x="3106" y="130"/>
                  </a:lnTo>
                  <a:lnTo>
                    <a:pt x="3106" y="130"/>
                  </a:lnTo>
                  <a:lnTo>
                    <a:pt x="3106" y="130"/>
                  </a:lnTo>
                  <a:lnTo>
                    <a:pt x="3106" y="130"/>
                  </a:lnTo>
                  <a:lnTo>
                    <a:pt x="3106" y="130"/>
                  </a:lnTo>
                  <a:lnTo>
                    <a:pt x="3106" y="130"/>
                  </a:lnTo>
                  <a:lnTo>
                    <a:pt x="3106" y="130"/>
                  </a:lnTo>
                  <a:lnTo>
                    <a:pt x="3112" y="130"/>
                  </a:lnTo>
                  <a:lnTo>
                    <a:pt x="3112" y="130"/>
                  </a:lnTo>
                  <a:lnTo>
                    <a:pt x="3112" y="130"/>
                  </a:lnTo>
                  <a:lnTo>
                    <a:pt x="3112" y="130"/>
                  </a:lnTo>
                  <a:lnTo>
                    <a:pt x="3112" y="130"/>
                  </a:lnTo>
                  <a:lnTo>
                    <a:pt x="3112" y="130"/>
                  </a:lnTo>
                  <a:lnTo>
                    <a:pt x="3112" y="130"/>
                  </a:lnTo>
                  <a:lnTo>
                    <a:pt x="3112" y="130"/>
                  </a:lnTo>
                  <a:lnTo>
                    <a:pt x="3112" y="130"/>
                  </a:lnTo>
                  <a:lnTo>
                    <a:pt x="3118" y="130"/>
                  </a:lnTo>
                  <a:lnTo>
                    <a:pt x="3118" y="130"/>
                  </a:lnTo>
                  <a:lnTo>
                    <a:pt x="3118" y="130"/>
                  </a:lnTo>
                  <a:lnTo>
                    <a:pt x="3123" y="130"/>
                  </a:lnTo>
                  <a:lnTo>
                    <a:pt x="3123" y="130"/>
                  </a:lnTo>
                  <a:lnTo>
                    <a:pt x="3123" y="130"/>
                  </a:lnTo>
                  <a:lnTo>
                    <a:pt x="3123" y="130"/>
                  </a:lnTo>
                  <a:lnTo>
                    <a:pt x="3123" y="124"/>
                  </a:lnTo>
                  <a:lnTo>
                    <a:pt x="3123" y="124"/>
                  </a:lnTo>
                  <a:lnTo>
                    <a:pt x="3129" y="124"/>
                  </a:lnTo>
                  <a:lnTo>
                    <a:pt x="3129" y="119"/>
                  </a:lnTo>
                  <a:lnTo>
                    <a:pt x="3129" y="119"/>
                  </a:lnTo>
                  <a:lnTo>
                    <a:pt x="3129" y="119"/>
                  </a:lnTo>
                  <a:lnTo>
                    <a:pt x="3129" y="119"/>
                  </a:lnTo>
                  <a:lnTo>
                    <a:pt x="3129" y="119"/>
                  </a:lnTo>
                  <a:lnTo>
                    <a:pt x="3135" y="119"/>
                  </a:lnTo>
                  <a:lnTo>
                    <a:pt x="3135" y="119"/>
                  </a:lnTo>
                  <a:lnTo>
                    <a:pt x="3135" y="119"/>
                  </a:lnTo>
                  <a:lnTo>
                    <a:pt x="3140" y="119"/>
                  </a:lnTo>
                  <a:lnTo>
                    <a:pt x="3140" y="119"/>
                  </a:lnTo>
                  <a:lnTo>
                    <a:pt x="3140" y="119"/>
                  </a:lnTo>
                  <a:lnTo>
                    <a:pt x="3140" y="119"/>
                  </a:lnTo>
                  <a:lnTo>
                    <a:pt x="3140" y="119"/>
                  </a:lnTo>
                  <a:lnTo>
                    <a:pt x="3140" y="119"/>
                  </a:lnTo>
                  <a:lnTo>
                    <a:pt x="3146" y="119"/>
                  </a:lnTo>
                  <a:lnTo>
                    <a:pt x="3146" y="119"/>
                  </a:lnTo>
                  <a:lnTo>
                    <a:pt x="3146" y="119"/>
                  </a:lnTo>
                  <a:lnTo>
                    <a:pt x="3146" y="119"/>
                  </a:lnTo>
                  <a:lnTo>
                    <a:pt x="3146" y="119"/>
                  </a:lnTo>
                  <a:lnTo>
                    <a:pt x="3146" y="119"/>
                  </a:lnTo>
                  <a:lnTo>
                    <a:pt x="3151" y="119"/>
                  </a:lnTo>
                  <a:lnTo>
                    <a:pt x="3151" y="113"/>
                  </a:lnTo>
                  <a:lnTo>
                    <a:pt x="3151" y="113"/>
                  </a:lnTo>
                  <a:lnTo>
                    <a:pt x="3151" y="113"/>
                  </a:lnTo>
                  <a:lnTo>
                    <a:pt x="3151" y="113"/>
                  </a:lnTo>
                  <a:lnTo>
                    <a:pt x="3151" y="113"/>
                  </a:lnTo>
                  <a:lnTo>
                    <a:pt x="3151" y="113"/>
                  </a:lnTo>
                  <a:lnTo>
                    <a:pt x="3151" y="113"/>
                  </a:lnTo>
                  <a:lnTo>
                    <a:pt x="3151" y="113"/>
                  </a:lnTo>
                  <a:lnTo>
                    <a:pt x="3157" y="113"/>
                  </a:lnTo>
                  <a:lnTo>
                    <a:pt x="3157" y="113"/>
                  </a:lnTo>
                  <a:lnTo>
                    <a:pt x="3157" y="113"/>
                  </a:lnTo>
                  <a:lnTo>
                    <a:pt x="3157" y="113"/>
                  </a:lnTo>
                  <a:lnTo>
                    <a:pt x="3157" y="113"/>
                  </a:lnTo>
                  <a:lnTo>
                    <a:pt x="3157" y="113"/>
                  </a:lnTo>
                  <a:lnTo>
                    <a:pt x="3157" y="113"/>
                  </a:lnTo>
                  <a:lnTo>
                    <a:pt x="3157" y="113"/>
                  </a:lnTo>
                  <a:lnTo>
                    <a:pt x="3157" y="113"/>
                  </a:lnTo>
                  <a:lnTo>
                    <a:pt x="3163" y="113"/>
                  </a:lnTo>
                  <a:lnTo>
                    <a:pt x="3163" y="107"/>
                  </a:lnTo>
                  <a:lnTo>
                    <a:pt x="3163" y="107"/>
                  </a:lnTo>
                  <a:lnTo>
                    <a:pt x="3163" y="107"/>
                  </a:lnTo>
                  <a:lnTo>
                    <a:pt x="3163" y="107"/>
                  </a:lnTo>
                  <a:lnTo>
                    <a:pt x="3163" y="107"/>
                  </a:lnTo>
                  <a:lnTo>
                    <a:pt x="3163" y="107"/>
                  </a:lnTo>
                  <a:lnTo>
                    <a:pt x="3163" y="107"/>
                  </a:lnTo>
                  <a:lnTo>
                    <a:pt x="3163" y="107"/>
                  </a:lnTo>
                  <a:lnTo>
                    <a:pt x="3163" y="107"/>
                  </a:lnTo>
                  <a:lnTo>
                    <a:pt x="3163" y="107"/>
                  </a:lnTo>
                  <a:lnTo>
                    <a:pt x="3163" y="107"/>
                  </a:lnTo>
                  <a:lnTo>
                    <a:pt x="3174" y="107"/>
                  </a:lnTo>
                  <a:lnTo>
                    <a:pt x="3174" y="107"/>
                  </a:lnTo>
                  <a:lnTo>
                    <a:pt x="3174" y="107"/>
                  </a:lnTo>
                  <a:lnTo>
                    <a:pt x="3174" y="107"/>
                  </a:lnTo>
                  <a:lnTo>
                    <a:pt x="3174" y="107"/>
                  </a:lnTo>
                  <a:lnTo>
                    <a:pt x="3174" y="107"/>
                  </a:lnTo>
                  <a:lnTo>
                    <a:pt x="3180" y="107"/>
                  </a:lnTo>
                  <a:lnTo>
                    <a:pt x="3180" y="107"/>
                  </a:lnTo>
                  <a:lnTo>
                    <a:pt x="3180" y="107"/>
                  </a:lnTo>
                  <a:lnTo>
                    <a:pt x="3185" y="107"/>
                  </a:lnTo>
                  <a:lnTo>
                    <a:pt x="3185" y="102"/>
                  </a:lnTo>
                  <a:lnTo>
                    <a:pt x="3185" y="102"/>
                  </a:lnTo>
                  <a:lnTo>
                    <a:pt x="3185" y="102"/>
                  </a:lnTo>
                  <a:lnTo>
                    <a:pt x="3185" y="102"/>
                  </a:lnTo>
                  <a:lnTo>
                    <a:pt x="3185" y="102"/>
                  </a:lnTo>
                  <a:lnTo>
                    <a:pt x="3185" y="102"/>
                  </a:lnTo>
                  <a:lnTo>
                    <a:pt x="3185" y="102"/>
                  </a:lnTo>
                  <a:lnTo>
                    <a:pt x="3185" y="102"/>
                  </a:lnTo>
                  <a:lnTo>
                    <a:pt x="3191" y="102"/>
                  </a:lnTo>
                  <a:lnTo>
                    <a:pt x="3191" y="102"/>
                  </a:lnTo>
                  <a:lnTo>
                    <a:pt x="3191" y="102"/>
                  </a:lnTo>
                  <a:lnTo>
                    <a:pt x="3191" y="102"/>
                  </a:lnTo>
                  <a:lnTo>
                    <a:pt x="3191" y="102"/>
                  </a:lnTo>
                  <a:lnTo>
                    <a:pt x="3191" y="102"/>
                  </a:lnTo>
                  <a:lnTo>
                    <a:pt x="3196" y="102"/>
                  </a:lnTo>
                  <a:lnTo>
                    <a:pt x="3196" y="102"/>
                  </a:lnTo>
                  <a:lnTo>
                    <a:pt x="3196" y="102"/>
                  </a:lnTo>
                  <a:lnTo>
                    <a:pt x="3196" y="102"/>
                  </a:lnTo>
                  <a:lnTo>
                    <a:pt x="3196" y="102"/>
                  </a:lnTo>
                  <a:lnTo>
                    <a:pt x="3196" y="102"/>
                  </a:lnTo>
                  <a:lnTo>
                    <a:pt x="3202" y="102"/>
                  </a:lnTo>
                  <a:lnTo>
                    <a:pt x="3202" y="102"/>
                  </a:lnTo>
                  <a:lnTo>
                    <a:pt x="3202" y="102"/>
                  </a:lnTo>
                  <a:lnTo>
                    <a:pt x="3202" y="102"/>
                  </a:lnTo>
                  <a:lnTo>
                    <a:pt x="3202" y="102"/>
                  </a:lnTo>
                  <a:lnTo>
                    <a:pt x="3202" y="102"/>
                  </a:lnTo>
                  <a:lnTo>
                    <a:pt x="3202" y="102"/>
                  </a:lnTo>
                  <a:lnTo>
                    <a:pt x="3202" y="102"/>
                  </a:lnTo>
                  <a:lnTo>
                    <a:pt x="3202" y="102"/>
                  </a:lnTo>
                  <a:lnTo>
                    <a:pt x="3208" y="102"/>
                  </a:lnTo>
                  <a:lnTo>
                    <a:pt x="3208" y="102"/>
                  </a:lnTo>
                  <a:lnTo>
                    <a:pt x="3208" y="102"/>
                  </a:lnTo>
                  <a:lnTo>
                    <a:pt x="3208" y="102"/>
                  </a:lnTo>
                  <a:lnTo>
                    <a:pt x="3208" y="102"/>
                  </a:lnTo>
                  <a:lnTo>
                    <a:pt x="3208" y="102"/>
                  </a:lnTo>
                  <a:lnTo>
                    <a:pt x="3208" y="102"/>
                  </a:lnTo>
                  <a:lnTo>
                    <a:pt x="3208" y="102"/>
                  </a:lnTo>
                  <a:lnTo>
                    <a:pt x="3208" y="102"/>
                  </a:lnTo>
                  <a:lnTo>
                    <a:pt x="3213" y="102"/>
                  </a:lnTo>
                  <a:lnTo>
                    <a:pt x="3213" y="102"/>
                  </a:lnTo>
                  <a:lnTo>
                    <a:pt x="3213" y="102"/>
                  </a:lnTo>
                  <a:lnTo>
                    <a:pt x="3213" y="102"/>
                  </a:lnTo>
                  <a:lnTo>
                    <a:pt x="3213" y="102"/>
                  </a:lnTo>
                  <a:lnTo>
                    <a:pt x="3213" y="102"/>
                  </a:lnTo>
                  <a:lnTo>
                    <a:pt x="3213" y="102"/>
                  </a:lnTo>
                  <a:lnTo>
                    <a:pt x="3213" y="102"/>
                  </a:lnTo>
                  <a:lnTo>
                    <a:pt x="3213" y="102"/>
                  </a:lnTo>
                  <a:lnTo>
                    <a:pt x="3219" y="102"/>
                  </a:lnTo>
                  <a:lnTo>
                    <a:pt x="3219" y="90"/>
                  </a:lnTo>
                  <a:lnTo>
                    <a:pt x="3219" y="90"/>
                  </a:lnTo>
                  <a:lnTo>
                    <a:pt x="3219" y="90"/>
                  </a:lnTo>
                  <a:lnTo>
                    <a:pt x="3219" y="90"/>
                  </a:lnTo>
                  <a:lnTo>
                    <a:pt x="3219" y="90"/>
                  </a:lnTo>
                  <a:lnTo>
                    <a:pt x="3219" y="90"/>
                  </a:lnTo>
                  <a:lnTo>
                    <a:pt x="3219" y="90"/>
                  </a:lnTo>
                  <a:lnTo>
                    <a:pt x="3219" y="90"/>
                  </a:lnTo>
                  <a:lnTo>
                    <a:pt x="3219" y="90"/>
                  </a:lnTo>
                  <a:lnTo>
                    <a:pt x="3219" y="90"/>
                  </a:lnTo>
                  <a:lnTo>
                    <a:pt x="3219" y="90"/>
                  </a:lnTo>
                  <a:lnTo>
                    <a:pt x="3225" y="90"/>
                  </a:lnTo>
                  <a:lnTo>
                    <a:pt x="3225" y="85"/>
                  </a:lnTo>
                  <a:lnTo>
                    <a:pt x="3225" y="85"/>
                  </a:lnTo>
                  <a:lnTo>
                    <a:pt x="3225" y="85"/>
                  </a:lnTo>
                  <a:lnTo>
                    <a:pt x="3225" y="85"/>
                  </a:lnTo>
                  <a:lnTo>
                    <a:pt x="3225" y="85"/>
                  </a:lnTo>
                  <a:lnTo>
                    <a:pt x="3225" y="85"/>
                  </a:lnTo>
                  <a:lnTo>
                    <a:pt x="3225" y="85"/>
                  </a:lnTo>
                  <a:lnTo>
                    <a:pt x="3225" y="85"/>
                  </a:lnTo>
                  <a:lnTo>
                    <a:pt x="3225" y="85"/>
                  </a:lnTo>
                  <a:lnTo>
                    <a:pt x="3225" y="79"/>
                  </a:lnTo>
                  <a:lnTo>
                    <a:pt x="3225" y="79"/>
                  </a:lnTo>
                  <a:lnTo>
                    <a:pt x="3225" y="79"/>
                  </a:lnTo>
                  <a:lnTo>
                    <a:pt x="3225" y="79"/>
                  </a:lnTo>
                  <a:lnTo>
                    <a:pt x="3225" y="79"/>
                  </a:lnTo>
                  <a:lnTo>
                    <a:pt x="3230" y="79"/>
                  </a:lnTo>
                  <a:lnTo>
                    <a:pt x="3230" y="79"/>
                  </a:lnTo>
                  <a:lnTo>
                    <a:pt x="3230" y="79"/>
                  </a:lnTo>
                  <a:lnTo>
                    <a:pt x="3230" y="79"/>
                  </a:lnTo>
                  <a:lnTo>
                    <a:pt x="3230" y="73"/>
                  </a:lnTo>
                  <a:lnTo>
                    <a:pt x="3230" y="73"/>
                  </a:lnTo>
                  <a:lnTo>
                    <a:pt x="3230" y="73"/>
                  </a:lnTo>
                  <a:lnTo>
                    <a:pt x="3230" y="73"/>
                  </a:lnTo>
                  <a:lnTo>
                    <a:pt x="3230" y="73"/>
                  </a:lnTo>
                  <a:lnTo>
                    <a:pt x="3230" y="73"/>
                  </a:lnTo>
                  <a:lnTo>
                    <a:pt x="3230" y="73"/>
                  </a:lnTo>
                  <a:lnTo>
                    <a:pt x="3230" y="73"/>
                  </a:lnTo>
                  <a:lnTo>
                    <a:pt x="3236" y="73"/>
                  </a:lnTo>
                  <a:lnTo>
                    <a:pt x="3236" y="73"/>
                  </a:lnTo>
                  <a:lnTo>
                    <a:pt x="3236" y="73"/>
                  </a:lnTo>
                  <a:lnTo>
                    <a:pt x="3236" y="73"/>
                  </a:lnTo>
                  <a:lnTo>
                    <a:pt x="3236" y="73"/>
                  </a:lnTo>
                  <a:lnTo>
                    <a:pt x="3236" y="73"/>
                  </a:lnTo>
                  <a:lnTo>
                    <a:pt x="3236" y="73"/>
                  </a:lnTo>
                  <a:lnTo>
                    <a:pt x="3236" y="73"/>
                  </a:lnTo>
                  <a:lnTo>
                    <a:pt x="3236" y="73"/>
                  </a:lnTo>
                  <a:lnTo>
                    <a:pt x="3242" y="73"/>
                  </a:lnTo>
                  <a:lnTo>
                    <a:pt x="3242" y="73"/>
                  </a:lnTo>
                  <a:lnTo>
                    <a:pt x="3242" y="73"/>
                  </a:lnTo>
                  <a:lnTo>
                    <a:pt x="3242" y="73"/>
                  </a:lnTo>
                  <a:lnTo>
                    <a:pt x="3242" y="73"/>
                  </a:lnTo>
                  <a:lnTo>
                    <a:pt x="3242" y="73"/>
                  </a:lnTo>
                  <a:lnTo>
                    <a:pt x="3242" y="73"/>
                  </a:lnTo>
                  <a:lnTo>
                    <a:pt x="3242" y="73"/>
                  </a:lnTo>
                  <a:lnTo>
                    <a:pt x="3242" y="73"/>
                  </a:lnTo>
                  <a:lnTo>
                    <a:pt x="3247" y="73"/>
                  </a:lnTo>
                  <a:lnTo>
                    <a:pt x="3247" y="73"/>
                  </a:lnTo>
                  <a:lnTo>
                    <a:pt x="3247" y="73"/>
                  </a:lnTo>
                  <a:lnTo>
                    <a:pt x="3247" y="73"/>
                  </a:lnTo>
                  <a:lnTo>
                    <a:pt x="3247" y="73"/>
                  </a:lnTo>
                  <a:lnTo>
                    <a:pt x="3247" y="73"/>
                  </a:lnTo>
                  <a:lnTo>
                    <a:pt x="3247" y="73"/>
                  </a:lnTo>
                  <a:lnTo>
                    <a:pt x="3247" y="73"/>
                  </a:lnTo>
                  <a:lnTo>
                    <a:pt x="3247" y="73"/>
                  </a:lnTo>
                  <a:lnTo>
                    <a:pt x="3253" y="73"/>
                  </a:lnTo>
                  <a:lnTo>
                    <a:pt x="3253" y="73"/>
                  </a:lnTo>
                  <a:lnTo>
                    <a:pt x="3253" y="73"/>
                  </a:lnTo>
                  <a:lnTo>
                    <a:pt x="3253" y="73"/>
                  </a:lnTo>
                  <a:lnTo>
                    <a:pt x="3253" y="73"/>
                  </a:lnTo>
                  <a:lnTo>
                    <a:pt x="3253" y="73"/>
                  </a:lnTo>
                  <a:lnTo>
                    <a:pt x="3253" y="73"/>
                  </a:lnTo>
                  <a:lnTo>
                    <a:pt x="3253" y="73"/>
                  </a:lnTo>
                  <a:lnTo>
                    <a:pt x="3253" y="73"/>
                  </a:lnTo>
                  <a:lnTo>
                    <a:pt x="3258" y="73"/>
                  </a:lnTo>
                  <a:lnTo>
                    <a:pt x="3258" y="73"/>
                  </a:lnTo>
                  <a:lnTo>
                    <a:pt x="3258" y="73"/>
                  </a:lnTo>
                  <a:lnTo>
                    <a:pt x="3258" y="73"/>
                  </a:lnTo>
                  <a:lnTo>
                    <a:pt x="3258" y="73"/>
                  </a:lnTo>
                  <a:lnTo>
                    <a:pt x="3258" y="73"/>
                  </a:lnTo>
                  <a:lnTo>
                    <a:pt x="3258" y="73"/>
                  </a:lnTo>
                  <a:lnTo>
                    <a:pt x="3258" y="73"/>
                  </a:lnTo>
                  <a:lnTo>
                    <a:pt x="3258" y="73"/>
                  </a:lnTo>
                  <a:lnTo>
                    <a:pt x="3264" y="73"/>
                  </a:lnTo>
                  <a:lnTo>
                    <a:pt x="3264" y="73"/>
                  </a:lnTo>
                  <a:lnTo>
                    <a:pt x="3264" y="73"/>
                  </a:lnTo>
                  <a:lnTo>
                    <a:pt x="3264" y="73"/>
                  </a:lnTo>
                  <a:lnTo>
                    <a:pt x="3264" y="73"/>
                  </a:lnTo>
                  <a:lnTo>
                    <a:pt x="3264" y="73"/>
                  </a:lnTo>
                  <a:lnTo>
                    <a:pt x="3270" y="73"/>
                  </a:lnTo>
                  <a:lnTo>
                    <a:pt x="3270" y="73"/>
                  </a:lnTo>
                  <a:lnTo>
                    <a:pt x="3270" y="73"/>
                  </a:lnTo>
                  <a:lnTo>
                    <a:pt x="3270" y="73"/>
                  </a:lnTo>
                  <a:lnTo>
                    <a:pt x="3270" y="73"/>
                  </a:lnTo>
                  <a:lnTo>
                    <a:pt x="3270" y="73"/>
                  </a:lnTo>
                  <a:lnTo>
                    <a:pt x="3270" y="73"/>
                  </a:lnTo>
                  <a:lnTo>
                    <a:pt x="3270" y="73"/>
                  </a:lnTo>
                  <a:lnTo>
                    <a:pt x="3270" y="73"/>
                  </a:lnTo>
                  <a:lnTo>
                    <a:pt x="3275" y="73"/>
                  </a:lnTo>
                  <a:lnTo>
                    <a:pt x="3275" y="73"/>
                  </a:lnTo>
                  <a:lnTo>
                    <a:pt x="3275" y="73"/>
                  </a:lnTo>
                  <a:lnTo>
                    <a:pt x="3275" y="73"/>
                  </a:lnTo>
                  <a:lnTo>
                    <a:pt x="3275" y="68"/>
                  </a:lnTo>
                  <a:lnTo>
                    <a:pt x="3275" y="68"/>
                  </a:lnTo>
                  <a:lnTo>
                    <a:pt x="3275" y="68"/>
                  </a:lnTo>
                  <a:lnTo>
                    <a:pt x="3275" y="68"/>
                  </a:lnTo>
                  <a:lnTo>
                    <a:pt x="3275" y="68"/>
                  </a:lnTo>
                  <a:lnTo>
                    <a:pt x="3275" y="68"/>
                  </a:lnTo>
                  <a:lnTo>
                    <a:pt x="3275" y="68"/>
                  </a:lnTo>
                  <a:lnTo>
                    <a:pt x="3275" y="68"/>
                  </a:lnTo>
                  <a:lnTo>
                    <a:pt x="3281" y="68"/>
                  </a:lnTo>
                  <a:lnTo>
                    <a:pt x="3281" y="68"/>
                  </a:lnTo>
                  <a:lnTo>
                    <a:pt x="3281" y="68"/>
                  </a:lnTo>
                  <a:lnTo>
                    <a:pt x="3281" y="68"/>
                  </a:lnTo>
                  <a:lnTo>
                    <a:pt x="3281" y="68"/>
                  </a:lnTo>
                  <a:lnTo>
                    <a:pt x="3281" y="68"/>
                  </a:lnTo>
                  <a:lnTo>
                    <a:pt x="3287" y="68"/>
                  </a:lnTo>
                  <a:lnTo>
                    <a:pt x="3287" y="68"/>
                  </a:lnTo>
                  <a:lnTo>
                    <a:pt x="3287" y="68"/>
                  </a:lnTo>
                  <a:lnTo>
                    <a:pt x="3287" y="68"/>
                  </a:lnTo>
                  <a:lnTo>
                    <a:pt x="3287" y="68"/>
                  </a:lnTo>
                  <a:lnTo>
                    <a:pt x="3287" y="68"/>
                  </a:lnTo>
                  <a:lnTo>
                    <a:pt x="3292" y="68"/>
                  </a:lnTo>
                  <a:lnTo>
                    <a:pt x="3292" y="68"/>
                  </a:lnTo>
                  <a:lnTo>
                    <a:pt x="3292" y="68"/>
                  </a:lnTo>
                  <a:lnTo>
                    <a:pt x="3292" y="68"/>
                  </a:lnTo>
                  <a:lnTo>
                    <a:pt x="3292" y="68"/>
                  </a:lnTo>
                  <a:lnTo>
                    <a:pt x="3292" y="68"/>
                  </a:lnTo>
                  <a:lnTo>
                    <a:pt x="3298" y="68"/>
                  </a:lnTo>
                  <a:lnTo>
                    <a:pt x="3298" y="68"/>
                  </a:lnTo>
                  <a:lnTo>
                    <a:pt x="3298" y="68"/>
                  </a:lnTo>
                  <a:lnTo>
                    <a:pt x="3298" y="68"/>
                  </a:lnTo>
                  <a:lnTo>
                    <a:pt x="3298" y="68"/>
                  </a:lnTo>
                  <a:lnTo>
                    <a:pt x="3298" y="68"/>
                  </a:lnTo>
                  <a:lnTo>
                    <a:pt x="3298" y="68"/>
                  </a:lnTo>
                  <a:lnTo>
                    <a:pt x="3298" y="68"/>
                  </a:lnTo>
                  <a:lnTo>
                    <a:pt x="3298" y="68"/>
                  </a:lnTo>
                  <a:lnTo>
                    <a:pt x="3309" y="68"/>
                  </a:lnTo>
                  <a:lnTo>
                    <a:pt x="3309" y="68"/>
                  </a:lnTo>
                  <a:lnTo>
                    <a:pt x="3309" y="68"/>
                  </a:lnTo>
                  <a:lnTo>
                    <a:pt x="3315" y="68"/>
                  </a:lnTo>
                  <a:lnTo>
                    <a:pt x="3315" y="57"/>
                  </a:lnTo>
                  <a:lnTo>
                    <a:pt x="3315" y="57"/>
                  </a:lnTo>
                  <a:lnTo>
                    <a:pt x="3315" y="57"/>
                  </a:lnTo>
                  <a:lnTo>
                    <a:pt x="3315" y="57"/>
                  </a:lnTo>
                  <a:lnTo>
                    <a:pt x="3315" y="57"/>
                  </a:lnTo>
                  <a:lnTo>
                    <a:pt x="3315" y="57"/>
                  </a:lnTo>
                  <a:lnTo>
                    <a:pt x="3315" y="51"/>
                  </a:lnTo>
                  <a:lnTo>
                    <a:pt x="3315" y="51"/>
                  </a:lnTo>
                  <a:lnTo>
                    <a:pt x="3321" y="51"/>
                  </a:lnTo>
                  <a:lnTo>
                    <a:pt x="3321" y="51"/>
                  </a:lnTo>
                  <a:lnTo>
                    <a:pt x="3321" y="51"/>
                  </a:lnTo>
                  <a:lnTo>
                    <a:pt x="3321" y="51"/>
                  </a:lnTo>
                  <a:lnTo>
                    <a:pt x="3321" y="51"/>
                  </a:lnTo>
                  <a:lnTo>
                    <a:pt x="3321" y="51"/>
                  </a:lnTo>
                  <a:lnTo>
                    <a:pt x="3321" y="51"/>
                  </a:lnTo>
                  <a:lnTo>
                    <a:pt x="3321" y="51"/>
                  </a:lnTo>
                  <a:lnTo>
                    <a:pt x="3321" y="51"/>
                  </a:lnTo>
                  <a:lnTo>
                    <a:pt x="3326" y="51"/>
                  </a:lnTo>
                  <a:lnTo>
                    <a:pt x="3326" y="45"/>
                  </a:lnTo>
                  <a:lnTo>
                    <a:pt x="3326" y="45"/>
                  </a:lnTo>
                  <a:lnTo>
                    <a:pt x="3326" y="45"/>
                  </a:lnTo>
                  <a:lnTo>
                    <a:pt x="3326" y="45"/>
                  </a:lnTo>
                  <a:lnTo>
                    <a:pt x="3326" y="45"/>
                  </a:lnTo>
                  <a:lnTo>
                    <a:pt x="3343" y="45"/>
                  </a:lnTo>
                  <a:lnTo>
                    <a:pt x="3343" y="40"/>
                  </a:lnTo>
                  <a:lnTo>
                    <a:pt x="3343" y="40"/>
                  </a:lnTo>
                  <a:lnTo>
                    <a:pt x="3349" y="40"/>
                  </a:lnTo>
                  <a:lnTo>
                    <a:pt x="3349" y="40"/>
                  </a:lnTo>
                  <a:lnTo>
                    <a:pt x="3349" y="40"/>
                  </a:lnTo>
                  <a:lnTo>
                    <a:pt x="3349" y="40"/>
                  </a:lnTo>
                  <a:lnTo>
                    <a:pt x="3349" y="40"/>
                  </a:lnTo>
                  <a:lnTo>
                    <a:pt x="3349" y="40"/>
                  </a:lnTo>
                  <a:lnTo>
                    <a:pt x="3349" y="40"/>
                  </a:lnTo>
                  <a:lnTo>
                    <a:pt x="3349" y="28"/>
                  </a:lnTo>
                  <a:lnTo>
                    <a:pt x="3349" y="28"/>
                  </a:lnTo>
                  <a:lnTo>
                    <a:pt x="3354" y="28"/>
                  </a:lnTo>
                  <a:lnTo>
                    <a:pt x="3354" y="28"/>
                  </a:lnTo>
                  <a:lnTo>
                    <a:pt x="3354" y="28"/>
                  </a:lnTo>
                  <a:lnTo>
                    <a:pt x="3354" y="28"/>
                  </a:lnTo>
                  <a:lnTo>
                    <a:pt x="3354" y="28"/>
                  </a:lnTo>
                  <a:lnTo>
                    <a:pt x="3354" y="28"/>
                  </a:lnTo>
                  <a:lnTo>
                    <a:pt x="3360" y="28"/>
                  </a:lnTo>
                  <a:lnTo>
                    <a:pt x="3360" y="28"/>
                  </a:lnTo>
                  <a:lnTo>
                    <a:pt x="3360" y="28"/>
                  </a:lnTo>
                  <a:lnTo>
                    <a:pt x="3360" y="28"/>
                  </a:lnTo>
                  <a:lnTo>
                    <a:pt x="3360" y="28"/>
                  </a:lnTo>
                  <a:lnTo>
                    <a:pt x="3360" y="28"/>
                  </a:lnTo>
                  <a:lnTo>
                    <a:pt x="3366" y="28"/>
                  </a:lnTo>
                  <a:lnTo>
                    <a:pt x="3366" y="28"/>
                  </a:lnTo>
                  <a:lnTo>
                    <a:pt x="3366" y="28"/>
                  </a:lnTo>
                  <a:lnTo>
                    <a:pt x="3371" y="28"/>
                  </a:lnTo>
                  <a:lnTo>
                    <a:pt x="3371" y="28"/>
                  </a:lnTo>
                  <a:lnTo>
                    <a:pt x="3371" y="28"/>
                  </a:lnTo>
                  <a:lnTo>
                    <a:pt x="3371" y="28"/>
                  </a:lnTo>
                  <a:lnTo>
                    <a:pt x="3371" y="28"/>
                  </a:lnTo>
                  <a:lnTo>
                    <a:pt x="3371" y="28"/>
                  </a:lnTo>
                  <a:lnTo>
                    <a:pt x="3377" y="28"/>
                  </a:lnTo>
                  <a:lnTo>
                    <a:pt x="3377" y="28"/>
                  </a:lnTo>
                  <a:lnTo>
                    <a:pt x="3377" y="28"/>
                  </a:lnTo>
                  <a:lnTo>
                    <a:pt x="3377" y="28"/>
                  </a:lnTo>
                  <a:lnTo>
                    <a:pt x="3377" y="28"/>
                  </a:lnTo>
                  <a:lnTo>
                    <a:pt x="3377" y="28"/>
                  </a:lnTo>
                  <a:lnTo>
                    <a:pt x="3377" y="28"/>
                  </a:lnTo>
                  <a:lnTo>
                    <a:pt x="3377" y="23"/>
                  </a:lnTo>
                  <a:lnTo>
                    <a:pt x="3377" y="23"/>
                  </a:lnTo>
                  <a:lnTo>
                    <a:pt x="3377" y="23"/>
                  </a:lnTo>
                  <a:lnTo>
                    <a:pt x="3377" y="23"/>
                  </a:lnTo>
                  <a:lnTo>
                    <a:pt x="3377" y="23"/>
                  </a:lnTo>
                  <a:lnTo>
                    <a:pt x="3383" y="23"/>
                  </a:lnTo>
                  <a:lnTo>
                    <a:pt x="3383" y="23"/>
                  </a:lnTo>
                  <a:lnTo>
                    <a:pt x="3383" y="23"/>
                  </a:lnTo>
                  <a:lnTo>
                    <a:pt x="3388" y="23"/>
                  </a:lnTo>
                  <a:lnTo>
                    <a:pt x="3388" y="17"/>
                  </a:lnTo>
                  <a:lnTo>
                    <a:pt x="3388" y="17"/>
                  </a:lnTo>
                  <a:lnTo>
                    <a:pt x="3388" y="17"/>
                  </a:lnTo>
                  <a:lnTo>
                    <a:pt x="3388" y="17"/>
                  </a:lnTo>
                  <a:lnTo>
                    <a:pt x="3388" y="17"/>
                  </a:lnTo>
                  <a:lnTo>
                    <a:pt x="3394" y="17"/>
                  </a:lnTo>
                  <a:lnTo>
                    <a:pt x="3394" y="17"/>
                  </a:lnTo>
                  <a:lnTo>
                    <a:pt x="3394" y="17"/>
                  </a:lnTo>
                  <a:lnTo>
                    <a:pt x="3394" y="17"/>
                  </a:lnTo>
                  <a:lnTo>
                    <a:pt x="3394" y="17"/>
                  </a:lnTo>
                  <a:lnTo>
                    <a:pt x="3394" y="17"/>
                  </a:lnTo>
                  <a:lnTo>
                    <a:pt x="3394" y="17"/>
                  </a:lnTo>
                  <a:lnTo>
                    <a:pt x="3394" y="17"/>
                  </a:lnTo>
                  <a:lnTo>
                    <a:pt x="3394" y="17"/>
                  </a:lnTo>
                  <a:lnTo>
                    <a:pt x="3399" y="17"/>
                  </a:lnTo>
                  <a:lnTo>
                    <a:pt x="3399" y="17"/>
                  </a:lnTo>
                  <a:lnTo>
                    <a:pt x="3399" y="17"/>
                  </a:lnTo>
                  <a:lnTo>
                    <a:pt x="3399" y="17"/>
                  </a:lnTo>
                  <a:lnTo>
                    <a:pt x="3399" y="17"/>
                  </a:lnTo>
                  <a:lnTo>
                    <a:pt x="3399" y="17"/>
                  </a:lnTo>
                  <a:lnTo>
                    <a:pt x="3405" y="17"/>
                  </a:lnTo>
                  <a:lnTo>
                    <a:pt x="3405" y="17"/>
                  </a:lnTo>
                  <a:lnTo>
                    <a:pt x="3405" y="17"/>
                  </a:lnTo>
                  <a:lnTo>
                    <a:pt x="3405" y="17"/>
                  </a:lnTo>
                  <a:lnTo>
                    <a:pt x="3405" y="6"/>
                  </a:lnTo>
                  <a:lnTo>
                    <a:pt x="3405" y="6"/>
                  </a:lnTo>
                  <a:lnTo>
                    <a:pt x="3405" y="6"/>
                  </a:lnTo>
                  <a:lnTo>
                    <a:pt x="3405" y="6"/>
                  </a:lnTo>
                  <a:lnTo>
                    <a:pt x="3405" y="6"/>
                  </a:lnTo>
                  <a:lnTo>
                    <a:pt x="3405" y="6"/>
                  </a:lnTo>
                  <a:lnTo>
                    <a:pt x="3405" y="6"/>
                  </a:lnTo>
                  <a:lnTo>
                    <a:pt x="3405" y="6"/>
                  </a:lnTo>
                  <a:lnTo>
                    <a:pt x="3411" y="6"/>
                  </a:lnTo>
                  <a:lnTo>
                    <a:pt x="3411" y="6"/>
                  </a:lnTo>
                  <a:lnTo>
                    <a:pt x="3411" y="6"/>
                  </a:lnTo>
                  <a:lnTo>
                    <a:pt x="3411" y="6"/>
                  </a:lnTo>
                  <a:lnTo>
                    <a:pt x="3411" y="6"/>
                  </a:lnTo>
                  <a:lnTo>
                    <a:pt x="3411" y="6"/>
                  </a:lnTo>
                  <a:lnTo>
                    <a:pt x="3411" y="6"/>
                  </a:lnTo>
                  <a:lnTo>
                    <a:pt x="3411" y="6"/>
                  </a:lnTo>
                  <a:lnTo>
                    <a:pt x="3411" y="6"/>
                  </a:lnTo>
                  <a:lnTo>
                    <a:pt x="3416" y="6"/>
                  </a:lnTo>
                  <a:lnTo>
                    <a:pt x="3416" y="6"/>
                  </a:lnTo>
                  <a:lnTo>
                    <a:pt x="3416" y="6"/>
                  </a:lnTo>
                  <a:lnTo>
                    <a:pt x="3422" y="6"/>
                  </a:lnTo>
                  <a:lnTo>
                    <a:pt x="3422" y="6"/>
                  </a:lnTo>
                  <a:lnTo>
                    <a:pt x="3422" y="6"/>
                  </a:lnTo>
                  <a:lnTo>
                    <a:pt x="3428" y="6"/>
                  </a:lnTo>
                  <a:lnTo>
                    <a:pt x="3428" y="6"/>
                  </a:lnTo>
                  <a:lnTo>
                    <a:pt x="3428" y="6"/>
                  </a:lnTo>
                  <a:lnTo>
                    <a:pt x="3433" y="6"/>
                  </a:lnTo>
                  <a:lnTo>
                    <a:pt x="3433" y="6"/>
                  </a:lnTo>
                  <a:lnTo>
                    <a:pt x="3433" y="6"/>
                  </a:lnTo>
                  <a:lnTo>
                    <a:pt x="3439" y="6"/>
                  </a:lnTo>
                  <a:lnTo>
                    <a:pt x="3439" y="0"/>
                  </a:lnTo>
                  <a:lnTo>
                    <a:pt x="3439" y="0"/>
                  </a:lnTo>
                  <a:lnTo>
                    <a:pt x="3439" y="0"/>
                  </a:lnTo>
                  <a:lnTo>
                    <a:pt x="3439" y="0"/>
                  </a:lnTo>
                  <a:lnTo>
                    <a:pt x="3439" y="0"/>
                  </a:lnTo>
                  <a:lnTo>
                    <a:pt x="3445" y="0"/>
                  </a:lnTo>
                  <a:lnTo>
                    <a:pt x="3445" y="0"/>
                  </a:lnTo>
                  <a:lnTo>
                    <a:pt x="3445" y="0"/>
                  </a:lnTo>
                  <a:lnTo>
                    <a:pt x="3445" y="0"/>
                  </a:lnTo>
                  <a:lnTo>
                    <a:pt x="3445" y="0"/>
                  </a:lnTo>
                  <a:lnTo>
                    <a:pt x="3445" y="0"/>
                  </a:lnTo>
                  <a:lnTo>
                    <a:pt x="3450" y="0"/>
                  </a:lnTo>
                  <a:lnTo>
                    <a:pt x="3450" y="0"/>
                  </a:lnTo>
                  <a:lnTo>
                    <a:pt x="3450" y="0"/>
                  </a:lnTo>
                  <a:lnTo>
                    <a:pt x="3450" y="0"/>
                  </a:lnTo>
                  <a:lnTo>
                    <a:pt x="3450" y="0"/>
                  </a:lnTo>
                  <a:lnTo>
                    <a:pt x="3450" y="0"/>
                  </a:lnTo>
                  <a:lnTo>
                    <a:pt x="3450" y="0"/>
                  </a:lnTo>
                  <a:lnTo>
                    <a:pt x="3450" y="0"/>
                  </a:lnTo>
                  <a:lnTo>
                    <a:pt x="3450" y="0"/>
                  </a:lnTo>
                  <a:lnTo>
                    <a:pt x="3456" y="0"/>
                  </a:lnTo>
                  <a:lnTo>
                    <a:pt x="3456" y="0"/>
                  </a:lnTo>
                  <a:lnTo>
                    <a:pt x="3456" y="0"/>
                  </a:lnTo>
                  <a:lnTo>
                    <a:pt x="3456" y="0"/>
                  </a:lnTo>
                  <a:lnTo>
                    <a:pt x="3456" y="0"/>
                  </a:lnTo>
                  <a:lnTo>
                    <a:pt x="3456" y="0"/>
                  </a:lnTo>
                  <a:lnTo>
                    <a:pt x="3461" y="0"/>
                  </a:lnTo>
                  <a:lnTo>
                    <a:pt x="3461" y="0"/>
                  </a:lnTo>
                  <a:lnTo>
                    <a:pt x="3461" y="0"/>
                  </a:lnTo>
                  <a:lnTo>
                    <a:pt x="3461" y="0"/>
                  </a:lnTo>
                  <a:lnTo>
                    <a:pt x="3461" y="0"/>
                  </a:lnTo>
                  <a:lnTo>
                    <a:pt x="3461" y="0"/>
                  </a:lnTo>
                  <a:lnTo>
                    <a:pt x="3461" y="0"/>
                  </a:lnTo>
                  <a:lnTo>
                    <a:pt x="3461" y="0"/>
                  </a:lnTo>
                  <a:lnTo>
                    <a:pt x="3461" y="0"/>
                  </a:lnTo>
                  <a:lnTo>
                    <a:pt x="3467" y="0"/>
                  </a:lnTo>
                  <a:lnTo>
                    <a:pt x="3467" y="0"/>
                  </a:lnTo>
                  <a:lnTo>
                    <a:pt x="3467" y="0"/>
                  </a:lnTo>
                  <a:lnTo>
                    <a:pt x="3467" y="0"/>
                  </a:lnTo>
                  <a:lnTo>
                    <a:pt x="3467" y="0"/>
                  </a:lnTo>
                  <a:lnTo>
                    <a:pt x="3467" y="0"/>
                  </a:lnTo>
                  <a:lnTo>
                    <a:pt x="3467" y="0"/>
                  </a:lnTo>
                  <a:lnTo>
                    <a:pt x="3467" y="0"/>
                  </a:lnTo>
                  <a:lnTo>
                    <a:pt x="3467" y="0"/>
                  </a:lnTo>
                  <a:lnTo>
                    <a:pt x="3473" y="0"/>
                  </a:lnTo>
                  <a:lnTo>
                    <a:pt x="3473" y="0"/>
                  </a:lnTo>
                  <a:lnTo>
                    <a:pt x="3473" y="0"/>
                  </a:lnTo>
                  <a:lnTo>
                    <a:pt x="3473" y="0"/>
                  </a:lnTo>
                  <a:lnTo>
                    <a:pt x="3473" y="0"/>
                  </a:lnTo>
                  <a:lnTo>
                    <a:pt x="3473" y="0"/>
                  </a:lnTo>
                  <a:lnTo>
                    <a:pt x="3473" y="0"/>
                  </a:lnTo>
                  <a:lnTo>
                    <a:pt x="3473" y="0"/>
                  </a:lnTo>
                  <a:lnTo>
                    <a:pt x="3473" y="0"/>
                  </a:lnTo>
                  <a:lnTo>
                    <a:pt x="3478" y="0"/>
                  </a:lnTo>
                  <a:lnTo>
                    <a:pt x="3478" y="0"/>
                  </a:lnTo>
                  <a:lnTo>
                    <a:pt x="3478" y="0"/>
                  </a:lnTo>
                  <a:lnTo>
                    <a:pt x="3478" y="0"/>
                  </a:lnTo>
                  <a:lnTo>
                    <a:pt x="3478" y="0"/>
                  </a:lnTo>
                </a:path>
              </a:pathLst>
            </a:custGeom>
            <a:noFill/>
            <a:ln w="381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Freeform 6">
              <a:extLst>
                <a:ext uri="{FF2B5EF4-FFF2-40B4-BE49-F238E27FC236}">
                  <a16:creationId xmlns:a16="http://schemas.microsoft.com/office/drawing/2014/main" id="{D044A66A-A26A-48F5-9906-3911D1524450}"/>
                </a:ext>
              </a:extLst>
            </p:cNvPr>
            <p:cNvSpPr>
              <a:spLocks/>
            </p:cNvSpPr>
            <p:nvPr/>
          </p:nvSpPr>
          <p:spPr bwMode="auto">
            <a:xfrm>
              <a:off x="3378201" y="2924175"/>
              <a:ext cx="5521325" cy="2605087"/>
            </a:xfrm>
            <a:custGeom>
              <a:avLst/>
              <a:gdLst>
                <a:gd name="T0" fmla="*/ 90 w 3478"/>
                <a:gd name="T1" fmla="*/ 1590 h 1641"/>
                <a:gd name="T2" fmla="*/ 181 w 3478"/>
                <a:gd name="T3" fmla="*/ 1545 h 1641"/>
                <a:gd name="T4" fmla="*/ 237 w 3478"/>
                <a:gd name="T5" fmla="*/ 1528 h 1641"/>
                <a:gd name="T6" fmla="*/ 350 w 3478"/>
                <a:gd name="T7" fmla="*/ 1500 h 1641"/>
                <a:gd name="T8" fmla="*/ 440 w 3478"/>
                <a:gd name="T9" fmla="*/ 1438 h 1641"/>
                <a:gd name="T10" fmla="*/ 485 w 3478"/>
                <a:gd name="T11" fmla="*/ 1393 h 1641"/>
                <a:gd name="T12" fmla="*/ 547 w 3478"/>
                <a:gd name="T13" fmla="*/ 1342 h 1641"/>
                <a:gd name="T14" fmla="*/ 648 w 3478"/>
                <a:gd name="T15" fmla="*/ 1308 h 1641"/>
                <a:gd name="T16" fmla="*/ 767 w 3478"/>
                <a:gd name="T17" fmla="*/ 1252 h 1641"/>
                <a:gd name="T18" fmla="*/ 829 w 3478"/>
                <a:gd name="T19" fmla="*/ 1224 h 1641"/>
                <a:gd name="T20" fmla="*/ 868 w 3478"/>
                <a:gd name="T21" fmla="*/ 1179 h 1641"/>
                <a:gd name="T22" fmla="*/ 936 w 3478"/>
                <a:gd name="T23" fmla="*/ 1133 h 1641"/>
                <a:gd name="T24" fmla="*/ 992 w 3478"/>
                <a:gd name="T25" fmla="*/ 1111 h 1641"/>
                <a:gd name="T26" fmla="*/ 1077 w 3478"/>
                <a:gd name="T27" fmla="*/ 1071 h 1641"/>
                <a:gd name="T28" fmla="*/ 1133 w 3478"/>
                <a:gd name="T29" fmla="*/ 1043 h 1641"/>
                <a:gd name="T30" fmla="*/ 1184 w 3478"/>
                <a:gd name="T31" fmla="*/ 1015 h 1641"/>
                <a:gd name="T32" fmla="*/ 1257 w 3478"/>
                <a:gd name="T33" fmla="*/ 987 h 1641"/>
                <a:gd name="T34" fmla="*/ 1319 w 3478"/>
                <a:gd name="T35" fmla="*/ 959 h 1641"/>
                <a:gd name="T36" fmla="*/ 1409 w 3478"/>
                <a:gd name="T37" fmla="*/ 925 h 1641"/>
                <a:gd name="T38" fmla="*/ 1477 w 3478"/>
                <a:gd name="T39" fmla="*/ 897 h 1641"/>
                <a:gd name="T40" fmla="*/ 1562 w 3478"/>
                <a:gd name="T41" fmla="*/ 857 h 1641"/>
                <a:gd name="T42" fmla="*/ 1618 w 3478"/>
                <a:gd name="T43" fmla="*/ 840 h 1641"/>
                <a:gd name="T44" fmla="*/ 1708 w 3478"/>
                <a:gd name="T45" fmla="*/ 806 h 1641"/>
                <a:gd name="T46" fmla="*/ 1770 w 3478"/>
                <a:gd name="T47" fmla="*/ 767 h 1641"/>
                <a:gd name="T48" fmla="*/ 1860 w 3478"/>
                <a:gd name="T49" fmla="*/ 750 h 1641"/>
                <a:gd name="T50" fmla="*/ 1962 w 3478"/>
                <a:gd name="T51" fmla="*/ 699 h 1641"/>
                <a:gd name="T52" fmla="*/ 2046 w 3478"/>
                <a:gd name="T53" fmla="*/ 677 h 1641"/>
                <a:gd name="T54" fmla="*/ 2120 w 3478"/>
                <a:gd name="T55" fmla="*/ 648 h 1641"/>
                <a:gd name="T56" fmla="*/ 2227 w 3478"/>
                <a:gd name="T57" fmla="*/ 603 h 1641"/>
                <a:gd name="T58" fmla="*/ 2295 w 3478"/>
                <a:gd name="T59" fmla="*/ 586 h 1641"/>
                <a:gd name="T60" fmla="*/ 2362 w 3478"/>
                <a:gd name="T61" fmla="*/ 553 h 1641"/>
                <a:gd name="T62" fmla="*/ 2407 w 3478"/>
                <a:gd name="T63" fmla="*/ 524 h 1641"/>
                <a:gd name="T64" fmla="*/ 2475 w 3478"/>
                <a:gd name="T65" fmla="*/ 490 h 1641"/>
                <a:gd name="T66" fmla="*/ 2531 w 3478"/>
                <a:gd name="T67" fmla="*/ 462 h 1641"/>
                <a:gd name="T68" fmla="*/ 2571 w 3478"/>
                <a:gd name="T69" fmla="*/ 440 h 1641"/>
                <a:gd name="T70" fmla="*/ 2616 w 3478"/>
                <a:gd name="T71" fmla="*/ 395 h 1641"/>
                <a:gd name="T72" fmla="*/ 2689 w 3478"/>
                <a:gd name="T73" fmla="*/ 361 h 1641"/>
                <a:gd name="T74" fmla="*/ 2751 w 3478"/>
                <a:gd name="T75" fmla="*/ 332 h 1641"/>
                <a:gd name="T76" fmla="*/ 2813 w 3478"/>
                <a:gd name="T77" fmla="*/ 310 h 1641"/>
                <a:gd name="T78" fmla="*/ 2841 w 3478"/>
                <a:gd name="T79" fmla="*/ 287 h 1641"/>
                <a:gd name="T80" fmla="*/ 2898 w 3478"/>
                <a:gd name="T81" fmla="*/ 254 h 1641"/>
                <a:gd name="T82" fmla="*/ 2920 w 3478"/>
                <a:gd name="T83" fmla="*/ 237 h 1641"/>
                <a:gd name="T84" fmla="*/ 2937 w 3478"/>
                <a:gd name="T85" fmla="*/ 220 h 1641"/>
                <a:gd name="T86" fmla="*/ 2971 w 3478"/>
                <a:gd name="T87" fmla="*/ 197 h 1641"/>
                <a:gd name="T88" fmla="*/ 2999 w 3478"/>
                <a:gd name="T89" fmla="*/ 186 h 1641"/>
                <a:gd name="T90" fmla="*/ 3027 w 3478"/>
                <a:gd name="T91" fmla="*/ 175 h 1641"/>
                <a:gd name="T92" fmla="*/ 3055 w 3478"/>
                <a:gd name="T93" fmla="*/ 158 h 1641"/>
                <a:gd name="T94" fmla="*/ 3078 w 3478"/>
                <a:gd name="T95" fmla="*/ 158 h 1641"/>
                <a:gd name="T96" fmla="*/ 3095 w 3478"/>
                <a:gd name="T97" fmla="*/ 152 h 1641"/>
                <a:gd name="T98" fmla="*/ 3118 w 3478"/>
                <a:gd name="T99" fmla="*/ 146 h 1641"/>
                <a:gd name="T100" fmla="*/ 3157 w 3478"/>
                <a:gd name="T101" fmla="*/ 141 h 1641"/>
                <a:gd name="T102" fmla="*/ 3180 w 3478"/>
                <a:gd name="T103" fmla="*/ 113 h 1641"/>
                <a:gd name="T104" fmla="*/ 3202 w 3478"/>
                <a:gd name="T105" fmla="*/ 101 h 1641"/>
                <a:gd name="T106" fmla="*/ 3219 w 3478"/>
                <a:gd name="T107" fmla="*/ 90 h 1641"/>
                <a:gd name="T108" fmla="*/ 3242 w 3478"/>
                <a:gd name="T109" fmla="*/ 84 h 1641"/>
                <a:gd name="T110" fmla="*/ 3258 w 3478"/>
                <a:gd name="T111" fmla="*/ 79 h 1641"/>
                <a:gd name="T112" fmla="*/ 3281 w 3478"/>
                <a:gd name="T113" fmla="*/ 79 h 1641"/>
                <a:gd name="T114" fmla="*/ 3321 w 3478"/>
                <a:gd name="T115" fmla="*/ 62 h 1641"/>
                <a:gd name="T116" fmla="*/ 3371 w 3478"/>
                <a:gd name="T117" fmla="*/ 39 h 1641"/>
                <a:gd name="T118" fmla="*/ 3399 w 3478"/>
                <a:gd name="T119" fmla="*/ 39 h 1641"/>
                <a:gd name="T120" fmla="*/ 3428 w 3478"/>
                <a:gd name="T121" fmla="*/ 22 h 1641"/>
                <a:gd name="T122" fmla="*/ 3456 w 3478"/>
                <a:gd name="T123" fmla="*/ 0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78" h="1641">
                  <a:moveTo>
                    <a:pt x="0" y="1641"/>
                  </a:moveTo>
                  <a:lnTo>
                    <a:pt x="0" y="1641"/>
                  </a:lnTo>
                  <a:lnTo>
                    <a:pt x="0" y="1641"/>
                  </a:lnTo>
                  <a:lnTo>
                    <a:pt x="0" y="1641"/>
                  </a:lnTo>
                  <a:lnTo>
                    <a:pt x="6" y="1641"/>
                  </a:lnTo>
                  <a:lnTo>
                    <a:pt x="6" y="1635"/>
                  </a:lnTo>
                  <a:lnTo>
                    <a:pt x="6" y="1635"/>
                  </a:lnTo>
                  <a:lnTo>
                    <a:pt x="23" y="1635"/>
                  </a:lnTo>
                  <a:lnTo>
                    <a:pt x="23" y="1624"/>
                  </a:lnTo>
                  <a:lnTo>
                    <a:pt x="23" y="1624"/>
                  </a:lnTo>
                  <a:lnTo>
                    <a:pt x="34" y="1624"/>
                  </a:lnTo>
                  <a:lnTo>
                    <a:pt x="34" y="1624"/>
                  </a:lnTo>
                  <a:lnTo>
                    <a:pt x="34" y="1624"/>
                  </a:lnTo>
                  <a:lnTo>
                    <a:pt x="51" y="1624"/>
                  </a:lnTo>
                  <a:lnTo>
                    <a:pt x="51" y="1619"/>
                  </a:lnTo>
                  <a:lnTo>
                    <a:pt x="51" y="1619"/>
                  </a:lnTo>
                  <a:lnTo>
                    <a:pt x="56" y="1619"/>
                  </a:lnTo>
                  <a:lnTo>
                    <a:pt x="56" y="1619"/>
                  </a:lnTo>
                  <a:lnTo>
                    <a:pt x="56" y="1619"/>
                  </a:lnTo>
                  <a:lnTo>
                    <a:pt x="62" y="1619"/>
                  </a:lnTo>
                  <a:lnTo>
                    <a:pt x="62" y="1613"/>
                  </a:lnTo>
                  <a:lnTo>
                    <a:pt x="62" y="1613"/>
                  </a:lnTo>
                  <a:lnTo>
                    <a:pt x="62" y="1613"/>
                  </a:lnTo>
                  <a:lnTo>
                    <a:pt x="62" y="1607"/>
                  </a:lnTo>
                  <a:lnTo>
                    <a:pt x="62" y="1607"/>
                  </a:lnTo>
                  <a:lnTo>
                    <a:pt x="68" y="1607"/>
                  </a:lnTo>
                  <a:lnTo>
                    <a:pt x="68" y="1602"/>
                  </a:lnTo>
                  <a:lnTo>
                    <a:pt x="68" y="1602"/>
                  </a:lnTo>
                  <a:lnTo>
                    <a:pt x="79" y="1602"/>
                  </a:lnTo>
                  <a:lnTo>
                    <a:pt x="79" y="1596"/>
                  </a:lnTo>
                  <a:lnTo>
                    <a:pt x="79" y="1596"/>
                  </a:lnTo>
                  <a:lnTo>
                    <a:pt x="90" y="1596"/>
                  </a:lnTo>
                  <a:lnTo>
                    <a:pt x="90" y="1590"/>
                  </a:lnTo>
                  <a:lnTo>
                    <a:pt x="90" y="1590"/>
                  </a:lnTo>
                  <a:lnTo>
                    <a:pt x="90" y="1590"/>
                  </a:lnTo>
                  <a:lnTo>
                    <a:pt x="90" y="1590"/>
                  </a:lnTo>
                  <a:lnTo>
                    <a:pt x="90" y="1590"/>
                  </a:lnTo>
                  <a:lnTo>
                    <a:pt x="124" y="1590"/>
                  </a:lnTo>
                  <a:lnTo>
                    <a:pt x="124" y="1585"/>
                  </a:lnTo>
                  <a:lnTo>
                    <a:pt x="124" y="1585"/>
                  </a:lnTo>
                  <a:lnTo>
                    <a:pt x="135" y="1585"/>
                  </a:lnTo>
                  <a:lnTo>
                    <a:pt x="135" y="1579"/>
                  </a:lnTo>
                  <a:lnTo>
                    <a:pt x="135" y="1579"/>
                  </a:lnTo>
                  <a:lnTo>
                    <a:pt x="135" y="1579"/>
                  </a:lnTo>
                  <a:lnTo>
                    <a:pt x="135" y="1579"/>
                  </a:lnTo>
                  <a:lnTo>
                    <a:pt x="135" y="1579"/>
                  </a:lnTo>
                  <a:lnTo>
                    <a:pt x="147" y="1579"/>
                  </a:lnTo>
                  <a:lnTo>
                    <a:pt x="147" y="1573"/>
                  </a:lnTo>
                  <a:lnTo>
                    <a:pt x="147" y="1573"/>
                  </a:lnTo>
                  <a:lnTo>
                    <a:pt x="152" y="1573"/>
                  </a:lnTo>
                  <a:lnTo>
                    <a:pt x="152" y="1568"/>
                  </a:lnTo>
                  <a:lnTo>
                    <a:pt x="152" y="1568"/>
                  </a:lnTo>
                  <a:lnTo>
                    <a:pt x="158" y="1568"/>
                  </a:lnTo>
                  <a:lnTo>
                    <a:pt x="158" y="1562"/>
                  </a:lnTo>
                  <a:lnTo>
                    <a:pt x="158" y="1562"/>
                  </a:lnTo>
                  <a:lnTo>
                    <a:pt x="164" y="1562"/>
                  </a:lnTo>
                  <a:lnTo>
                    <a:pt x="164" y="1562"/>
                  </a:lnTo>
                  <a:lnTo>
                    <a:pt x="164" y="1562"/>
                  </a:lnTo>
                  <a:lnTo>
                    <a:pt x="164" y="1562"/>
                  </a:lnTo>
                  <a:lnTo>
                    <a:pt x="164" y="1562"/>
                  </a:lnTo>
                  <a:lnTo>
                    <a:pt x="164" y="1562"/>
                  </a:lnTo>
                  <a:lnTo>
                    <a:pt x="175" y="1562"/>
                  </a:lnTo>
                  <a:lnTo>
                    <a:pt x="175" y="1551"/>
                  </a:lnTo>
                  <a:lnTo>
                    <a:pt x="175" y="1551"/>
                  </a:lnTo>
                  <a:lnTo>
                    <a:pt x="181" y="1551"/>
                  </a:lnTo>
                  <a:lnTo>
                    <a:pt x="181" y="1545"/>
                  </a:lnTo>
                  <a:lnTo>
                    <a:pt x="181" y="1545"/>
                  </a:lnTo>
                  <a:lnTo>
                    <a:pt x="181" y="1545"/>
                  </a:lnTo>
                  <a:lnTo>
                    <a:pt x="181" y="1545"/>
                  </a:lnTo>
                  <a:lnTo>
                    <a:pt x="181" y="1545"/>
                  </a:lnTo>
                  <a:lnTo>
                    <a:pt x="186" y="1545"/>
                  </a:lnTo>
                  <a:lnTo>
                    <a:pt x="186" y="1545"/>
                  </a:lnTo>
                  <a:lnTo>
                    <a:pt x="186" y="1545"/>
                  </a:lnTo>
                  <a:lnTo>
                    <a:pt x="192" y="1545"/>
                  </a:lnTo>
                  <a:lnTo>
                    <a:pt x="192" y="1545"/>
                  </a:lnTo>
                  <a:lnTo>
                    <a:pt x="192" y="1545"/>
                  </a:lnTo>
                  <a:lnTo>
                    <a:pt x="192" y="1545"/>
                  </a:lnTo>
                  <a:lnTo>
                    <a:pt x="192" y="1545"/>
                  </a:lnTo>
                  <a:lnTo>
                    <a:pt x="192" y="1545"/>
                  </a:lnTo>
                  <a:lnTo>
                    <a:pt x="197" y="1545"/>
                  </a:lnTo>
                  <a:lnTo>
                    <a:pt x="197" y="1539"/>
                  </a:lnTo>
                  <a:lnTo>
                    <a:pt x="197" y="1539"/>
                  </a:lnTo>
                  <a:lnTo>
                    <a:pt x="197" y="1539"/>
                  </a:lnTo>
                  <a:lnTo>
                    <a:pt x="197" y="1539"/>
                  </a:lnTo>
                  <a:lnTo>
                    <a:pt x="197" y="1539"/>
                  </a:lnTo>
                  <a:lnTo>
                    <a:pt x="203" y="1539"/>
                  </a:lnTo>
                  <a:lnTo>
                    <a:pt x="203" y="1534"/>
                  </a:lnTo>
                  <a:lnTo>
                    <a:pt x="203" y="1534"/>
                  </a:lnTo>
                  <a:lnTo>
                    <a:pt x="209" y="1534"/>
                  </a:lnTo>
                  <a:lnTo>
                    <a:pt x="209" y="1534"/>
                  </a:lnTo>
                  <a:lnTo>
                    <a:pt x="209" y="1534"/>
                  </a:lnTo>
                  <a:lnTo>
                    <a:pt x="209" y="1534"/>
                  </a:lnTo>
                  <a:lnTo>
                    <a:pt x="209" y="1534"/>
                  </a:lnTo>
                  <a:lnTo>
                    <a:pt x="209" y="1534"/>
                  </a:lnTo>
                  <a:lnTo>
                    <a:pt x="214" y="1534"/>
                  </a:lnTo>
                  <a:lnTo>
                    <a:pt x="214" y="1528"/>
                  </a:lnTo>
                  <a:lnTo>
                    <a:pt x="214" y="1528"/>
                  </a:lnTo>
                  <a:lnTo>
                    <a:pt x="220" y="1528"/>
                  </a:lnTo>
                  <a:lnTo>
                    <a:pt x="220" y="1528"/>
                  </a:lnTo>
                  <a:lnTo>
                    <a:pt x="220" y="1528"/>
                  </a:lnTo>
                  <a:lnTo>
                    <a:pt x="237" y="1528"/>
                  </a:lnTo>
                  <a:lnTo>
                    <a:pt x="237" y="1528"/>
                  </a:lnTo>
                  <a:lnTo>
                    <a:pt x="237" y="1528"/>
                  </a:lnTo>
                  <a:lnTo>
                    <a:pt x="248" y="1528"/>
                  </a:lnTo>
                  <a:lnTo>
                    <a:pt x="248" y="1528"/>
                  </a:lnTo>
                  <a:lnTo>
                    <a:pt x="248" y="1528"/>
                  </a:lnTo>
                  <a:lnTo>
                    <a:pt x="265" y="1528"/>
                  </a:lnTo>
                  <a:lnTo>
                    <a:pt x="265" y="1528"/>
                  </a:lnTo>
                  <a:lnTo>
                    <a:pt x="265" y="1528"/>
                  </a:lnTo>
                  <a:lnTo>
                    <a:pt x="271" y="1528"/>
                  </a:lnTo>
                  <a:lnTo>
                    <a:pt x="271" y="1523"/>
                  </a:lnTo>
                  <a:lnTo>
                    <a:pt x="271" y="1523"/>
                  </a:lnTo>
                  <a:lnTo>
                    <a:pt x="276" y="1523"/>
                  </a:lnTo>
                  <a:lnTo>
                    <a:pt x="276" y="1523"/>
                  </a:lnTo>
                  <a:lnTo>
                    <a:pt x="276" y="1523"/>
                  </a:lnTo>
                  <a:lnTo>
                    <a:pt x="282" y="1523"/>
                  </a:lnTo>
                  <a:lnTo>
                    <a:pt x="282" y="1523"/>
                  </a:lnTo>
                  <a:lnTo>
                    <a:pt x="282" y="1523"/>
                  </a:lnTo>
                  <a:lnTo>
                    <a:pt x="288" y="1523"/>
                  </a:lnTo>
                  <a:lnTo>
                    <a:pt x="288" y="1523"/>
                  </a:lnTo>
                  <a:lnTo>
                    <a:pt x="288" y="1523"/>
                  </a:lnTo>
                  <a:lnTo>
                    <a:pt x="310" y="1523"/>
                  </a:lnTo>
                  <a:lnTo>
                    <a:pt x="310" y="1517"/>
                  </a:lnTo>
                  <a:lnTo>
                    <a:pt x="310" y="1517"/>
                  </a:lnTo>
                  <a:lnTo>
                    <a:pt x="321" y="1517"/>
                  </a:lnTo>
                  <a:lnTo>
                    <a:pt x="321" y="1517"/>
                  </a:lnTo>
                  <a:lnTo>
                    <a:pt x="321" y="1517"/>
                  </a:lnTo>
                  <a:lnTo>
                    <a:pt x="321" y="1517"/>
                  </a:lnTo>
                  <a:lnTo>
                    <a:pt x="321" y="1511"/>
                  </a:lnTo>
                  <a:lnTo>
                    <a:pt x="321" y="1511"/>
                  </a:lnTo>
                  <a:lnTo>
                    <a:pt x="327" y="1511"/>
                  </a:lnTo>
                  <a:lnTo>
                    <a:pt x="327" y="1506"/>
                  </a:lnTo>
                  <a:lnTo>
                    <a:pt x="327" y="1506"/>
                  </a:lnTo>
                  <a:lnTo>
                    <a:pt x="350" y="1506"/>
                  </a:lnTo>
                  <a:lnTo>
                    <a:pt x="350" y="1500"/>
                  </a:lnTo>
                  <a:lnTo>
                    <a:pt x="350" y="1500"/>
                  </a:lnTo>
                  <a:lnTo>
                    <a:pt x="355" y="1500"/>
                  </a:lnTo>
                  <a:lnTo>
                    <a:pt x="355" y="1489"/>
                  </a:lnTo>
                  <a:lnTo>
                    <a:pt x="355" y="1489"/>
                  </a:lnTo>
                  <a:lnTo>
                    <a:pt x="361" y="1489"/>
                  </a:lnTo>
                  <a:lnTo>
                    <a:pt x="361" y="1489"/>
                  </a:lnTo>
                  <a:lnTo>
                    <a:pt x="361" y="1489"/>
                  </a:lnTo>
                  <a:lnTo>
                    <a:pt x="361" y="1489"/>
                  </a:lnTo>
                  <a:lnTo>
                    <a:pt x="361" y="1483"/>
                  </a:lnTo>
                  <a:lnTo>
                    <a:pt x="361" y="1483"/>
                  </a:lnTo>
                  <a:lnTo>
                    <a:pt x="372" y="1483"/>
                  </a:lnTo>
                  <a:lnTo>
                    <a:pt x="372" y="1483"/>
                  </a:lnTo>
                  <a:lnTo>
                    <a:pt x="372" y="1483"/>
                  </a:lnTo>
                  <a:lnTo>
                    <a:pt x="389" y="1483"/>
                  </a:lnTo>
                  <a:lnTo>
                    <a:pt x="389" y="1478"/>
                  </a:lnTo>
                  <a:lnTo>
                    <a:pt x="389" y="1478"/>
                  </a:lnTo>
                  <a:lnTo>
                    <a:pt x="389" y="1478"/>
                  </a:lnTo>
                  <a:lnTo>
                    <a:pt x="389" y="1478"/>
                  </a:lnTo>
                  <a:lnTo>
                    <a:pt x="389" y="1478"/>
                  </a:lnTo>
                  <a:lnTo>
                    <a:pt x="406" y="1478"/>
                  </a:lnTo>
                  <a:lnTo>
                    <a:pt x="406" y="1466"/>
                  </a:lnTo>
                  <a:lnTo>
                    <a:pt x="406" y="1466"/>
                  </a:lnTo>
                  <a:lnTo>
                    <a:pt x="406" y="1466"/>
                  </a:lnTo>
                  <a:lnTo>
                    <a:pt x="406" y="1461"/>
                  </a:lnTo>
                  <a:lnTo>
                    <a:pt x="406" y="1461"/>
                  </a:lnTo>
                  <a:lnTo>
                    <a:pt x="412" y="1461"/>
                  </a:lnTo>
                  <a:lnTo>
                    <a:pt x="412" y="1455"/>
                  </a:lnTo>
                  <a:lnTo>
                    <a:pt x="412" y="1455"/>
                  </a:lnTo>
                  <a:lnTo>
                    <a:pt x="417" y="1455"/>
                  </a:lnTo>
                  <a:lnTo>
                    <a:pt x="417" y="1444"/>
                  </a:lnTo>
                  <a:lnTo>
                    <a:pt x="417" y="1444"/>
                  </a:lnTo>
                  <a:lnTo>
                    <a:pt x="423" y="1444"/>
                  </a:lnTo>
                  <a:lnTo>
                    <a:pt x="423" y="1438"/>
                  </a:lnTo>
                  <a:lnTo>
                    <a:pt x="423" y="1438"/>
                  </a:lnTo>
                  <a:lnTo>
                    <a:pt x="440" y="1438"/>
                  </a:lnTo>
                  <a:lnTo>
                    <a:pt x="440" y="1438"/>
                  </a:lnTo>
                  <a:lnTo>
                    <a:pt x="440" y="1438"/>
                  </a:lnTo>
                  <a:lnTo>
                    <a:pt x="440" y="1438"/>
                  </a:lnTo>
                  <a:lnTo>
                    <a:pt x="440" y="1432"/>
                  </a:lnTo>
                  <a:lnTo>
                    <a:pt x="440" y="1432"/>
                  </a:lnTo>
                  <a:lnTo>
                    <a:pt x="440" y="1432"/>
                  </a:lnTo>
                  <a:lnTo>
                    <a:pt x="440" y="1432"/>
                  </a:lnTo>
                  <a:lnTo>
                    <a:pt x="440" y="1432"/>
                  </a:lnTo>
                  <a:lnTo>
                    <a:pt x="445" y="1432"/>
                  </a:lnTo>
                  <a:lnTo>
                    <a:pt x="445" y="1432"/>
                  </a:lnTo>
                  <a:lnTo>
                    <a:pt x="445" y="1432"/>
                  </a:lnTo>
                  <a:lnTo>
                    <a:pt x="457" y="1432"/>
                  </a:lnTo>
                  <a:lnTo>
                    <a:pt x="457" y="1432"/>
                  </a:lnTo>
                  <a:lnTo>
                    <a:pt x="457" y="1432"/>
                  </a:lnTo>
                  <a:lnTo>
                    <a:pt x="457" y="1432"/>
                  </a:lnTo>
                  <a:lnTo>
                    <a:pt x="457" y="1427"/>
                  </a:lnTo>
                  <a:lnTo>
                    <a:pt x="457" y="1427"/>
                  </a:lnTo>
                  <a:lnTo>
                    <a:pt x="468" y="1427"/>
                  </a:lnTo>
                  <a:lnTo>
                    <a:pt x="468" y="1421"/>
                  </a:lnTo>
                  <a:lnTo>
                    <a:pt x="468" y="1421"/>
                  </a:lnTo>
                  <a:lnTo>
                    <a:pt x="468" y="1421"/>
                  </a:lnTo>
                  <a:lnTo>
                    <a:pt x="468" y="1410"/>
                  </a:lnTo>
                  <a:lnTo>
                    <a:pt x="468" y="1410"/>
                  </a:lnTo>
                  <a:lnTo>
                    <a:pt x="468" y="1410"/>
                  </a:lnTo>
                  <a:lnTo>
                    <a:pt x="468" y="1404"/>
                  </a:lnTo>
                  <a:lnTo>
                    <a:pt x="468" y="1404"/>
                  </a:lnTo>
                  <a:lnTo>
                    <a:pt x="474" y="1404"/>
                  </a:lnTo>
                  <a:lnTo>
                    <a:pt x="474" y="1399"/>
                  </a:lnTo>
                  <a:lnTo>
                    <a:pt x="474" y="1399"/>
                  </a:lnTo>
                  <a:lnTo>
                    <a:pt x="485" y="1399"/>
                  </a:lnTo>
                  <a:lnTo>
                    <a:pt x="485" y="1393"/>
                  </a:lnTo>
                  <a:lnTo>
                    <a:pt x="485" y="1393"/>
                  </a:lnTo>
                  <a:lnTo>
                    <a:pt x="485" y="1393"/>
                  </a:lnTo>
                  <a:lnTo>
                    <a:pt x="485" y="1393"/>
                  </a:lnTo>
                  <a:lnTo>
                    <a:pt x="485" y="1393"/>
                  </a:lnTo>
                  <a:lnTo>
                    <a:pt x="485" y="1393"/>
                  </a:lnTo>
                  <a:lnTo>
                    <a:pt x="485" y="1393"/>
                  </a:lnTo>
                  <a:lnTo>
                    <a:pt x="485" y="1393"/>
                  </a:lnTo>
                  <a:lnTo>
                    <a:pt x="490" y="1393"/>
                  </a:lnTo>
                  <a:lnTo>
                    <a:pt x="490" y="1387"/>
                  </a:lnTo>
                  <a:lnTo>
                    <a:pt x="490" y="1387"/>
                  </a:lnTo>
                  <a:lnTo>
                    <a:pt x="496" y="1387"/>
                  </a:lnTo>
                  <a:lnTo>
                    <a:pt x="496" y="1387"/>
                  </a:lnTo>
                  <a:lnTo>
                    <a:pt x="496" y="1387"/>
                  </a:lnTo>
                  <a:lnTo>
                    <a:pt x="507" y="1387"/>
                  </a:lnTo>
                  <a:lnTo>
                    <a:pt x="507" y="1376"/>
                  </a:lnTo>
                  <a:lnTo>
                    <a:pt x="507" y="1376"/>
                  </a:lnTo>
                  <a:lnTo>
                    <a:pt x="507" y="1376"/>
                  </a:lnTo>
                  <a:lnTo>
                    <a:pt x="507" y="1370"/>
                  </a:lnTo>
                  <a:lnTo>
                    <a:pt x="507" y="1370"/>
                  </a:lnTo>
                  <a:lnTo>
                    <a:pt x="507" y="1370"/>
                  </a:lnTo>
                  <a:lnTo>
                    <a:pt x="507" y="1370"/>
                  </a:lnTo>
                  <a:lnTo>
                    <a:pt x="507" y="1370"/>
                  </a:lnTo>
                  <a:lnTo>
                    <a:pt x="513" y="1370"/>
                  </a:lnTo>
                  <a:lnTo>
                    <a:pt x="513" y="1365"/>
                  </a:lnTo>
                  <a:lnTo>
                    <a:pt x="513" y="1365"/>
                  </a:lnTo>
                  <a:lnTo>
                    <a:pt x="519" y="1365"/>
                  </a:lnTo>
                  <a:lnTo>
                    <a:pt x="519" y="1359"/>
                  </a:lnTo>
                  <a:lnTo>
                    <a:pt x="519" y="1359"/>
                  </a:lnTo>
                  <a:lnTo>
                    <a:pt x="530" y="1359"/>
                  </a:lnTo>
                  <a:lnTo>
                    <a:pt x="530" y="1353"/>
                  </a:lnTo>
                  <a:lnTo>
                    <a:pt x="530" y="1353"/>
                  </a:lnTo>
                  <a:lnTo>
                    <a:pt x="547" y="1353"/>
                  </a:lnTo>
                  <a:lnTo>
                    <a:pt x="547" y="1342"/>
                  </a:lnTo>
                  <a:lnTo>
                    <a:pt x="547" y="1342"/>
                  </a:lnTo>
                  <a:lnTo>
                    <a:pt x="547" y="1342"/>
                  </a:lnTo>
                  <a:lnTo>
                    <a:pt x="547" y="1342"/>
                  </a:lnTo>
                  <a:lnTo>
                    <a:pt x="547" y="1342"/>
                  </a:lnTo>
                  <a:lnTo>
                    <a:pt x="564" y="1342"/>
                  </a:lnTo>
                  <a:lnTo>
                    <a:pt x="564" y="1336"/>
                  </a:lnTo>
                  <a:lnTo>
                    <a:pt x="564" y="1336"/>
                  </a:lnTo>
                  <a:lnTo>
                    <a:pt x="586" y="1336"/>
                  </a:lnTo>
                  <a:lnTo>
                    <a:pt x="586" y="1336"/>
                  </a:lnTo>
                  <a:lnTo>
                    <a:pt x="586" y="1336"/>
                  </a:lnTo>
                  <a:lnTo>
                    <a:pt x="598" y="1336"/>
                  </a:lnTo>
                  <a:lnTo>
                    <a:pt x="598" y="1331"/>
                  </a:lnTo>
                  <a:lnTo>
                    <a:pt x="598" y="1331"/>
                  </a:lnTo>
                  <a:lnTo>
                    <a:pt x="598" y="1331"/>
                  </a:lnTo>
                  <a:lnTo>
                    <a:pt x="598" y="1325"/>
                  </a:lnTo>
                  <a:lnTo>
                    <a:pt x="598" y="1325"/>
                  </a:lnTo>
                  <a:lnTo>
                    <a:pt x="598" y="1325"/>
                  </a:lnTo>
                  <a:lnTo>
                    <a:pt x="598" y="1325"/>
                  </a:lnTo>
                  <a:lnTo>
                    <a:pt x="598" y="1325"/>
                  </a:lnTo>
                  <a:lnTo>
                    <a:pt x="598" y="1325"/>
                  </a:lnTo>
                  <a:lnTo>
                    <a:pt x="598" y="1320"/>
                  </a:lnTo>
                  <a:lnTo>
                    <a:pt x="598" y="1320"/>
                  </a:lnTo>
                  <a:lnTo>
                    <a:pt x="615" y="1320"/>
                  </a:lnTo>
                  <a:lnTo>
                    <a:pt x="615" y="1314"/>
                  </a:lnTo>
                  <a:lnTo>
                    <a:pt x="615" y="1314"/>
                  </a:lnTo>
                  <a:lnTo>
                    <a:pt x="631" y="1314"/>
                  </a:lnTo>
                  <a:lnTo>
                    <a:pt x="631" y="1314"/>
                  </a:lnTo>
                  <a:lnTo>
                    <a:pt x="631" y="1314"/>
                  </a:lnTo>
                  <a:lnTo>
                    <a:pt x="637" y="1314"/>
                  </a:lnTo>
                  <a:lnTo>
                    <a:pt x="637" y="1308"/>
                  </a:lnTo>
                  <a:lnTo>
                    <a:pt x="637" y="1308"/>
                  </a:lnTo>
                  <a:lnTo>
                    <a:pt x="643" y="1308"/>
                  </a:lnTo>
                  <a:lnTo>
                    <a:pt x="643" y="1308"/>
                  </a:lnTo>
                  <a:lnTo>
                    <a:pt x="643" y="1308"/>
                  </a:lnTo>
                  <a:lnTo>
                    <a:pt x="643" y="1308"/>
                  </a:lnTo>
                  <a:lnTo>
                    <a:pt x="643" y="1308"/>
                  </a:lnTo>
                  <a:lnTo>
                    <a:pt x="643" y="1308"/>
                  </a:lnTo>
                  <a:lnTo>
                    <a:pt x="648" y="1308"/>
                  </a:lnTo>
                  <a:lnTo>
                    <a:pt x="648" y="1303"/>
                  </a:lnTo>
                  <a:lnTo>
                    <a:pt x="648" y="1303"/>
                  </a:lnTo>
                  <a:lnTo>
                    <a:pt x="648" y="1303"/>
                  </a:lnTo>
                  <a:lnTo>
                    <a:pt x="648" y="1303"/>
                  </a:lnTo>
                  <a:lnTo>
                    <a:pt x="648" y="1303"/>
                  </a:lnTo>
                  <a:lnTo>
                    <a:pt x="660" y="1303"/>
                  </a:lnTo>
                  <a:lnTo>
                    <a:pt x="660" y="1291"/>
                  </a:lnTo>
                  <a:lnTo>
                    <a:pt x="660" y="1291"/>
                  </a:lnTo>
                  <a:lnTo>
                    <a:pt x="671" y="1291"/>
                  </a:lnTo>
                  <a:lnTo>
                    <a:pt x="671" y="1291"/>
                  </a:lnTo>
                  <a:lnTo>
                    <a:pt x="671" y="1291"/>
                  </a:lnTo>
                  <a:lnTo>
                    <a:pt x="688" y="1291"/>
                  </a:lnTo>
                  <a:lnTo>
                    <a:pt x="688" y="1286"/>
                  </a:lnTo>
                  <a:lnTo>
                    <a:pt x="688" y="1286"/>
                  </a:lnTo>
                  <a:lnTo>
                    <a:pt x="716" y="1286"/>
                  </a:lnTo>
                  <a:lnTo>
                    <a:pt x="716" y="1286"/>
                  </a:lnTo>
                  <a:lnTo>
                    <a:pt x="716" y="1286"/>
                  </a:lnTo>
                  <a:lnTo>
                    <a:pt x="727" y="1286"/>
                  </a:lnTo>
                  <a:lnTo>
                    <a:pt x="727" y="1280"/>
                  </a:lnTo>
                  <a:lnTo>
                    <a:pt x="727" y="1280"/>
                  </a:lnTo>
                  <a:lnTo>
                    <a:pt x="750" y="1280"/>
                  </a:lnTo>
                  <a:lnTo>
                    <a:pt x="750" y="1280"/>
                  </a:lnTo>
                  <a:lnTo>
                    <a:pt x="750" y="1280"/>
                  </a:lnTo>
                  <a:lnTo>
                    <a:pt x="755" y="1280"/>
                  </a:lnTo>
                  <a:lnTo>
                    <a:pt x="755" y="1275"/>
                  </a:lnTo>
                  <a:lnTo>
                    <a:pt x="755" y="1275"/>
                  </a:lnTo>
                  <a:lnTo>
                    <a:pt x="755" y="1275"/>
                  </a:lnTo>
                  <a:lnTo>
                    <a:pt x="755" y="1269"/>
                  </a:lnTo>
                  <a:lnTo>
                    <a:pt x="755" y="1269"/>
                  </a:lnTo>
                  <a:lnTo>
                    <a:pt x="761" y="1269"/>
                  </a:lnTo>
                  <a:lnTo>
                    <a:pt x="761" y="1263"/>
                  </a:lnTo>
                  <a:lnTo>
                    <a:pt x="761" y="1263"/>
                  </a:lnTo>
                  <a:lnTo>
                    <a:pt x="767" y="1263"/>
                  </a:lnTo>
                  <a:lnTo>
                    <a:pt x="767" y="1252"/>
                  </a:lnTo>
                  <a:lnTo>
                    <a:pt x="767" y="1252"/>
                  </a:lnTo>
                  <a:lnTo>
                    <a:pt x="767" y="1252"/>
                  </a:lnTo>
                  <a:lnTo>
                    <a:pt x="767" y="1252"/>
                  </a:lnTo>
                  <a:lnTo>
                    <a:pt x="767" y="1252"/>
                  </a:lnTo>
                  <a:lnTo>
                    <a:pt x="772" y="1252"/>
                  </a:lnTo>
                  <a:lnTo>
                    <a:pt x="772" y="1252"/>
                  </a:lnTo>
                  <a:lnTo>
                    <a:pt x="772" y="1252"/>
                  </a:lnTo>
                  <a:lnTo>
                    <a:pt x="778" y="1252"/>
                  </a:lnTo>
                  <a:lnTo>
                    <a:pt x="778" y="1241"/>
                  </a:lnTo>
                  <a:lnTo>
                    <a:pt x="778" y="1241"/>
                  </a:lnTo>
                  <a:lnTo>
                    <a:pt x="784" y="1241"/>
                  </a:lnTo>
                  <a:lnTo>
                    <a:pt x="784" y="1241"/>
                  </a:lnTo>
                  <a:lnTo>
                    <a:pt x="784" y="1241"/>
                  </a:lnTo>
                  <a:lnTo>
                    <a:pt x="784" y="1241"/>
                  </a:lnTo>
                  <a:lnTo>
                    <a:pt x="784" y="1241"/>
                  </a:lnTo>
                  <a:lnTo>
                    <a:pt x="784" y="1241"/>
                  </a:lnTo>
                  <a:lnTo>
                    <a:pt x="789" y="1241"/>
                  </a:lnTo>
                  <a:lnTo>
                    <a:pt x="789" y="1241"/>
                  </a:lnTo>
                  <a:lnTo>
                    <a:pt x="789" y="1241"/>
                  </a:lnTo>
                  <a:lnTo>
                    <a:pt x="801" y="1241"/>
                  </a:lnTo>
                  <a:lnTo>
                    <a:pt x="801" y="1235"/>
                  </a:lnTo>
                  <a:lnTo>
                    <a:pt x="801" y="1235"/>
                  </a:lnTo>
                  <a:lnTo>
                    <a:pt x="806" y="1235"/>
                  </a:lnTo>
                  <a:lnTo>
                    <a:pt x="806" y="1235"/>
                  </a:lnTo>
                  <a:lnTo>
                    <a:pt x="806" y="1235"/>
                  </a:lnTo>
                  <a:lnTo>
                    <a:pt x="812" y="1235"/>
                  </a:lnTo>
                  <a:lnTo>
                    <a:pt x="812" y="1229"/>
                  </a:lnTo>
                  <a:lnTo>
                    <a:pt x="812" y="1229"/>
                  </a:lnTo>
                  <a:lnTo>
                    <a:pt x="823" y="1229"/>
                  </a:lnTo>
                  <a:lnTo>
                    <a:pt x="823" y="1224"/>
                  </a:lnTo>
                  <a:lnTo>
                    <a:pt x="823" y="1224"/>
                  </a:lnTo>
                  <a:lnTo>
                    <a:pt x="829" y="1224"/>
                  </a:lnTo>
                  <a:lnTo>
                    <a:pt x="829" y="1224"/>
                  </a:lnTo>
                  <a:lnTo>
                    <a:pt x="829" y="1224"/>
                  </a:lnTo>
                  <a:lnTo>
                    <a:pt x="829" y="1224"/>
                  </a:lnTo>
                  <a:lnTo>
                    <a:pt x="829" y="1218"/>
                  </a:lnTo>
                  <a:lnTo>
                    <a:pt x="829" y="1218"/>
                  </a:lnTo>
                  <a:lnTo>
                    <a:pt x="834" y="1218"/>
                  </a:lnTo>
                  <a:lnTo>
                    <a:pt x="834" y="1212"/>
                  </a:lnTo>
                  <a:lnTo>
                    <a:pt x="834" y="1212"/>
                  </a:lnTo>
                  <a:lnTo>
                    <a:pt x="834" y="1212"/>
                  </a:lnTo>
                  <a:lnTo>
                    <a:pt x="834" y="1207"/>
                  </a:lnTo>
                  <a:lnTo>
                    <a:pt x="834" y="1207"/>
                  </a:lnTo>
                  <a:lnTo>
                    <a:pt x="851" y="1207"/>
                  </a:lnTo>
                  <a:lnTo>
                    <a:pt x="851" y="1201"/>
                  </a:lnTo>
                  <a:lnTo>
                    <a:pt x="851" y="1201"/>
                  </a:lnTo>
                  <a:lnTo>
                    <a:pt x="851" y="1201"/>
                  </a:lnTo>
                  <a:lnTo>
                    <a:pt x="851" y="1201"/>
                  </a:lnTo>
                  <a:lnTo>
                    <a:pt x="851" y="1201"/>
                  </a:lnTo>
                  <a:lnTo>
                    <a:pt x="857" y="1201"/>
                  </a:lnTo>
                  <a:lnTo>
                    <a:pt x="857" y="1201"/>
                  </a:lnTo>
                  <a:lnTo>
                    <a:pt x="857" y="1201"/>
                  </a:lnTo>
                  <a:lnTo>
                    <a:pt x="863" y="1201"/>
                  </a:lnTo>
                  <a:lnTo>
                    <a:pt x="863" y="1195"/>
                  </a:lnTo>
                  <a:lnTo>
                    <a:pt x="863" y="1195"/>
                  </a:lnTo>
                  <a:lnTo>
                    <a:pt x="863" y="1195"/>
                  </a:lnTo>
                  <a:lnTo>
                    <a:pt x="863" y="1190"/>
                  </a:lnTo>
                  <a:lnTo>
                    <a:pt x="863" y="1190"/>
                  </a:lnTo>
                  <a:lnTo>
                    <a:pt x="863" y="1190"/>
                  </a:lnTo>
                  <a:lnTo>
                    <a:pt x="863" y="1184"/>
                  </a:lnTo>
                  <a:lnTo>
                    <a:pt x="863" y="1184"/>
                  </a:lnTo>
                  <a:lnTo>
                    <a:pt x="868" y="1184"/>
                  </a:lnTo>
                  <a:lnTo>
                    <a:pt x="868" y="1179"/>
                  </a:lnTo>
                  <a:lnTo>
                    <a:pt x="868" y="1179"/>
                  </a:lnTo>
                  <a:lnTo>
                    <a:pt x="868" y="1179"/>
                  </a:lnTo>
                  <a:lnTo>
                    <a:pt x="868" y="1179"/>
                  </a:lnTo>
                  <a:lnTo>
                    <a:pt x="868" y="1179"/>
                  </a:lnTo>
                  <a:lnTo>
                    <a:pt x="868" y="1179"/>
                  </a:lnTo>
                  <a:lnTo>
                    <a:pt x="868" y="1179"/>
                  </a:lnTo>
                  <a:lnTo>
                    <a:pt x="868" y="1179"/>
                  </a:lnTo>
                  <a:lnTo>
                    <a:pt x="868" y="1179"/>
                  </a:lnTo>
                  <a:lnTo>
                    <a:pt x="868" y="1179"/>
                  </a:lnTo>
                  <a:lnTo>
                    <a:pt x="868" y="1179"/>
                  </a:lnTo>
                  <a:lnTo>
                    <a:pt x="874" y="1179"/>
                  </a:lnTo>
                  <a:lnTo>
                    <a:pt x="874" y="1173"/>
                  </a:lnTo>
                  <a:lnTo>
                    <a:pt x="874" y="1173"/>
                  </a:lnTo>
                  <a:lnTo>
                    <a:pt x="879" y="1173"/>
                  </a:lnTo>
                  <a:lnTo>
                    <a:pt x="879" y="1167"/>
                  </a:lnTo>
                  <a:lnTo>
                    <a:pt x="879" y="1167"/>
                  </a:lnTo>
                  <a:lnTo>
                    <a:pt x="885" y="1167"/>
                  </a:lnTo>
                  <a:lnTo>
                    <a:pt x="885" y="1167"/>
                  </a:lnTo>
                  <a:lnTo>
                    <a:pt x="885" y="1167"/>
                  </a:lnTo>
                  <a:lnTo>
                    <a:pt x="885" y="1167"/>
                  </a:lnTo>
                  <a:lnTo>
                    <a:pt x="885" y="1162"/>
                  </a:lnTo>
                  <a:lnTo>
                    <a:pt x="885" y="1162"/>
                  </a:lnTo>
                  <a:lnTo>
                    <a:pt x="891" y="1162"/>
                  </a:lnTo>
                  <a:lnTo>
                    <a:pt x="891" y="1150"/>
                  </a:lnTo>
                  <a:lnTo>
                    <a:pt x="891" y="1150"/>
                  </a:lnTo>
                  <a:lnTo>
                    <a:pt x="902" y="1150"/>
                  </a:lnTo>
                  <a:lnTo>
                    <a:pt x="902" y="1145"/>
                  </a:lnTo>
                  <a:lnTo>
                    <a:pt x="902" y="1145"/>
                  </a:lnTo>
                  <a:lnTo>
                    <a:pt x="908" y="1145"/>
                  </a:lnTo>
                  <a:lnTo>
                    <a:pt x="908" y="1145"/>
                  </a:lnTo>
                  <a:lnTo>
                    <a:pt x="908" y="1145"/>
                  </a:lnTo>
                  <a:lnTo>
                    <a:pt x="913" y="1145"/>
                  </a:lnTo>
                  <a:lnTo>
                    <a:pt x="913" y="1145"/>
                  </a:lnTo>
                  <a:lnTo>
                    <a:pt x="913" y="1145"/>
                  </a:lnTo>
                  <a:lnTo>
                    <a:pt x="925" y="1145"/>
                  </a:lnTo>
                  <a:lnTo>
                    <a:pt x="925" y="1139"/>
                  </a:lnTo>
                  <a:lnTo>
                    <a:pt x="925" y="1139"/>
                  </a:lnTo>
                  <a:lnTo>
                    <a:pt x="936" y="1139"/>
                  </a:lnTo>
                  <a:lnTo>
                    <a:pt x="936" y="1133"/>
                  </a:lnTo>
                  <a:lnTo>
                    <a:pt x="936" y="1133"/>
                  </a:lnTo>
                  <a:lnTo>
                    <a:pt x="953" y="1133"/>
                  </a:lnTo>
                  <a:lnTo>
                    <a:pt x="953" y="1133"/>
                  </a:lnTo>
                  <a:lnTo>
                    <a:pt x="953" y="1133"/>
                  </a:lnTo>
                  <a:lnTo>
                    <a:pt x="953" y="1133"/>
                  </a:lnTo>
                  <a:lnTo>
                    <a:pt x="953" y="1128"/>
                  </a:lnTo>
                  <a:lnTo>
                    <a:pt x="953" y="1128"/>
                  </a:lnTo>
                  <a:lnTo>
                    <a:pt x="958" y="1128"/>
                  </a:lnTo>
                  <a:lnTo>
                    <a:pt x="958" y="1128"/>
                  </a:lnTo>
                  <a:lnTo>
                    <a:pt x="958" y="1128"/>
                  </a:lnTo>
                  <a:lnTo>
                    <a:pt x="970" y="1128"/>
                  </a:lnTo>
                  <a:lnTo>
                    <a:pt x="970" y="1128"/>
                  </a:lnTo>
                  <a:lnTo>
                    <a:pt x="970" y="1128"/>
                  </a:lnTo>
                  <a:lnTo>
                    <a:pt x="975" y="1128"/>
                  </a:lnTo>
                  <a:lnTo>
                    <a:pt x="975" y="1128"/>
                  </a:lnTo>
                  <a:lnTo>
                    <a:pt x="975" y="1128"/>
                  </a:lnTo>
                  <a:lnTo>
                    <a:pt x="975" y="1128"/>
                  </a:lnTo>
                  <a:lnTo>
                    <a:pt x="975" y="1128"/>
                  </a:lnTo>
                  <a:lnTo>
                    <a:pt x="975" y="1128"/>
                  </a:lnTo>
                  <a:lnTo>
                    <a:pt x="975" y="1128"/>
                  </a:lnTo>
                  <a:lnTo>
                    <a:pt x="975" y="1122"/>
                  </a:lnTo>
                  <a:lnTo>
                    <a:pt x="975" y="1122"/>
                  </a:lnTo>
                  <a:lnTo>
                    <a:pt x="981" y="1122"/>
                  </a:lnTo>
                  <a:lnTo>
                    <a:pt x="981" y="1117"/>
                  </a:lnTo>
                  <a:lnTo>
                    <a:pt x="981" y="1117"/>
                  </a:lnTo>
                  <a:lnTo>
                    <a:pt x="981" y="1117"/>
                  </a:lnTo>
                  <a:lnTo>
                    <a:pt x="981" y="1117"/>
                  </a:lnTo>
                  <a:lnTo>
                    <a:pt x="981" y="1117"/>
                  </a:lnTo>
                  <a:lnTo>
                    <a:pt x="987" y="1117"/>
                  </a:lnTo>
                  <a:lnTo>
                    <a:pt x="987" y="1117"/>
                  </a:lnTo>
                  <a:lnTo>
                    <a:pt x="987" y="1117"/>
                  </a:lnTo>
                  <a:lnTo>
                    <a:pt x="992" y="1117"/>
                  </a:lnTo>
                  <a:lnTo>
                    <a:pt x="992" y="1111"/>
                  </a:lnTo>
                  <a:lnTo>
                    <a:pt x="992" y="1111"/>
                  </a:lnTo>
                  <a:lnTo>
                    <a:pt x="992" y="1111"/>
                  </a:lnTo>
                  <a:lnTo>
                    <a:pt x="992" y="1111"/>
                  </a:lnTo>
                  <a:lnTo>
                    <a:pt x="992" y="1111"/>
                  </a:lnTo>
                  <a:lnTo>
                    <a:pt x="992" y="1111"/>
                  </a:lnTo>
                  <a:lnTo>
                    <a:pt x="992" y="1111"/>
                  </a:lnTo>
                  <a:lnTo>
                    <a:pt x="992" y="1111"/>
                  </a:lnTo>
                  <a:lnTo>
                    <a:pt x="1004" y="1111"/>
                  </a:lnTo>
                  <a:lnTo>
                    <a:pt x="1004" y="1105"/>
                  </a:lnTo>
                  <a:lnTo>
                    <a:pt x="1004" y="1105"/>
                  </a:lnTo>
                  <a:lnTo>
                    <a:pt x="1009" y="1105"/>
                  </a:lnTo>
                  <a:lnTo>
                    <a:pt x="1009" y="1100"/>
                  </a:lnTo>
                  <a:lnTo>
                    <a:pt x="1009" y="1100"/>
                  </a:lnTo>
                  <a:lnTo>
                    <a:pt x="1009" y="1100"/>
                  </a:lnTo>
                  <a:lnTo>
                    <a:pt x="1009" y="1100"/>
                  </a:lnTo>
                  <a:lnTo>
                    <a:pt x="1009" y="1100"/>
                  </a:lnTo>
                  <a:lnTo>
                    <a:pt x="1015" y="1100"/>
                  </a:lnTo>
                  <a:lnTo>
                    <a:pt x="1015" y="1100"/>
                  </a:lnTo>
                  <a:lnTo>
                    <a:pt x="1015" y="1100"/>
                  </a:lnTo>
                  <a:lnTo>
                    <a:pt x="1032" y="1100"/>
                  </a:lnTo>
                  <a:lnTo>
                    <a:pt x="1032" y="1100"/>
                  </a:lnTo>
                  <a:lnTo>
                    <a:pt x="1032" y="1100"/>
                  </a:lnTo>
                  <a:lnTo>
                    <a:pt x="1043" y="1100"/>
                  </a:lnTo>
                  <a:lnTo>
                    <a:pt x="1043" y="1088"/>
                  </a:lnTo>
                  <a:lnTo>
                    <a:pt x="1043" y="1088"/>
                  </a:lnTo>
                  <a:lnTo>
                    <a:pt x="1049" y="1088"/>
                  </a:lnTo>
                  <a:lnTo>
                    <a:pt x="1049" y="1083"/>
                  </a:lnTo>
                  <a:lnTo>
                    <a:pt x="1049" y="1083"/>
                  </a:lnTo>
                  <a:lnTo>
                    <a:pt x="1060" y="1083"/>
                  </a:lnTo>
                  <a:lnTo>
                    <a:pt x="1060" y="1077"/>
                  </a:lnTo>
                  <a:lnTo>
                    <a:pt x="1060" y="1077"/>
                  </a:lnTo>
                  <a:lnTo>
                    <a:pt x="1066" y="1077"/>
                  </a:lnTo>
                  <a:lnTo>
                    <a:pt x="1066" y="1071"/>
                  </a:lnTo>
                  <a:lnTo>
                    <a:pt x="1066" y="1071"/>
                  </a:lnTo>
                  <a:lnTo>
                    <a:pt x="1077" y="1071"/>
                  </a:lnTo>
                  <a:lnTo>
                    <a:pt x="1077" y="1071"/>
                  </a:lnTo>
                  <a:lnTo>
                    <a:pt x="1077" y="1071"/>
                  </a:lnTo>
                  <a:lnTo>
                    <a:pt x="1077" y="1071"/>
                  </a:lnTo>
                  <a:lnTo>
                    <a:pt x="1077" y="1071"/>
                  </a:lnTo>
                  <a:lnTo>
                    <a:pt x="1077" y="1071"/>
                  </a:lnTo>
                  <a:lnTo>
                    <a:pt x="1077" y="1071"/>
                  </a:lnTo>
                  <a:lnTo>
                    <a:pt x="1077" y="1071"/>
                  </a:lnTo>
                  <a:lnTo>
                    <a:pt x="1077" y="1071"/>
                  </a:lnTo>
                  <a:lnTo>
                    <a:pt x="1099" y="1071"/>
                  </a:lnTo>
                  <a:lnTo>
                    <a:pt x="1099" y="1066"/>
                  </a:lnTo>
                  <a:lnTo>
                    <a:pt x="1099" y="1066"/>
                  </a:lnTo>
                  <a:lnTo>
                    <a:pt x="1105" y="1066"/>
                  </a:lnTo>
                  <a:lnTo>
                    <a:pt x="1105" y="1060"/>
                  </a:lnTo>
                  <a:lnTo>
                    <a:pt x="1105" y="1060"/>
                  </a:lnTo>
                  <a:lnTo>
                    <a:pt x="1105" y="1060"/>
                  </a:lnTo>
                  <a:lnTo>
                    <a:pt x="1105" y="1060"/>
                  </a:lnTo>
                  <a:lnTo>
                    <a:pt x="1105" y="1060"/>
                  </a:lnTo>
                  <a:lnTo>
                    <a:pt x="1116" y="1060"/>
                  </a:lnTo>
                  <a:lnTo>
                    <a:pt x="1116" y="1060"/>
                  </a:lnTo>
                  <a:lnTo>
                    <a:pt x="1116" y="1060"/>
                  </a:lnTo>
                  <a:lnTo>
                    <a:pt x="1122" y="1060"/>
                  </a:lnTo>
                  <a:lnTo>
                    <a:pt x="1122" y="1054"/>
                  </a:lnTo>
                  <a:lnTo>
                    <a:pt x="1122" y="1054"/>
                  </a:lnTo>
                  <a:lnTo>
                    <a:pt x="1122" y="1054"/>
                  </a:lnTo>
                  <a:lnTo>
                    <a:pt x="1122" y="1054"/>
                  </a:lnTo>
                  <a:lnTo>
                    <a:pt x="1122" y="1054"/>
                  </a:lnTo>
                  <a:lnTo>
                    <a:pt x="1128" y="1054"/>
                  </a:lnTo>
                  <a:lnTo>
                    <a:pt x="1128" y="1049"/>
                  </a:lnTo>
                  <a:lnTo>
                    <a:pt x="1128" y="1049"/>
                  </a:lnTo>
                  <a:lnTo>
                    <a:pt x="1128" y="1049"/>
                  </a:lnTo>
                  <a:lnTo>
                    <a:pt x="1128" y="1049"/>
                  </a:lnTo>
                  <a:lnTo>
                    <a:pt x="1128" y="1049"/>
                  </a:lnTo>
                  <a:lnTo>
                    <a:pt x="1133" y="1049"/>
                  </a:lnTo>
                  <a:lnTo>
                    <a:pt x="1133" y="1043"/>
                  </a:lnTo>
                  <a:lnTo>
                    <a:pt x="1133" y="1043"/>
                  </a:lnTo>
                  <a:lnTo>
                    <a:pt x="1133" y="1043"/>
                  </a:lnTo>
                  <a:lnTo>
                    <a:pt x="1133" y="1038"/>
                  </a:lnTo>
                  <a:lnTo>
                    <a:pt x="1133" y="1038"/>
                  </a:lnTo>
                  <a:lnTo>
                    <a:pt x="1133" y="1038"/>
                  </a:lnTo>
                  <a:lnTo>
                    <a:pt x="1133" y="1038"/>
                  </a:lnTo>
                  <a:lnTo>
                    <a:pt x="1133" y="1038"/>
                  </a:lnTo>
                  <a:lnTo>
                    <a:pt x="1139" y="1038"/>
                  </a:lnTo>
                  <a:lnTo>
                    <a:pt x="1139" y="1032"/>
                  </a:lnTo>
                  <a:lnTo>
                    <a:pt x="1139" y="1032"/>
                  </a:lnTo>
                  <a:lnTo>
                    <a:pt x="1144" y="1032"/>
                  </a:lnTo>
                  <a:lnTo>
                    <a:pt x="1144" y="1032"/>
                  </a:lnTo>
                  <a:lnTo>
                    <a:pt x="1144" y="1032"/>
                  </a:lnTo>
                  <a:lnTo>
                    <a:pt x="1150" y="1032"/>
                  </a:lnTo>
                  <a:lnTo>
                    <a:pt x="1150" y="1026"/>
                  </a:lnTo>
                  <a:lnTo>
                    <a:pt x="1150" y="1026"/>
                  </a:lnTo>
                  <a:lnTo>
                    <a:pt x="1167" y="1026"/>
                  </a:lnTo>
                  <a:lnTo>
                    <a:pt x="1167" y="1026"/>
                  </a:lnTo>
                  <a:lnTo>
                    <a:pt x="1167" y="1026"/>
                  </a:lnTo>
                  <a:lnTo>
                    <a:pt x="1167" y="1026"/>
                  </a:lnTo>
                  <a:lnTo>
                    <a:pt x="1167" y="1021"/>
                  </a:lnTo>
                  <a:lnTo>
                    <a:pt x="1167" y="1021"/>
                  </a:lnTo>
                  <a:lnTo>
                    <a:pt x="1178" y="1021"/>
                  </a:lnTo>
                  <a:lnTo>
                    <a:pt x="1178" y="1021"/>
                  </a:lnTo>
                  <a:lnTo>
                    <a:pt x="1178" y="1021"/>
                  </a:lnTo>
                  <a:lnTo>
                    <a:pt x="1184" y="1021"/>
                  </a:lnTo>
                  <a:lnTo>
                    <a:pt x="1184" y="1015"/>
                  </a:lnTo>
                  <a:lnTo>
                    <a:pt x="1184" y="1015"/>
                  </a:lnTo>
                  <a:lnTo>
                    <a:pt x="1184" y="1015"/>
                  </a:lnTo>
                  <a:lnTo>
                    <a:pt x="1184" y="1015"/>
                  </a:lnTo>
                  <a:lnTo>
                    <a:pt x="1184" y="1015"/>
                  </a:lnTo>
                  <a:lnTo>
                    <a:pt x="1184" y="1015"/>
                  </a:lnTo>
                  <a:lnTo>
                    <a:pt x="1184" y="1015"/>
                  </a:lnTo>
                  <a:lnTo>
                    <a:pt x="1184" y="1015"/>
                  </a:lnTo>
                  <a:lnTo>
                    <a:pt x="1195" y="1015"/>
                  </a:lnTo>
                  <a:lnTo>
                    <a:pt x="1195" y="1015"/>
                  </a:lnTo>
                  <a:lnTo>
                    <a:pt x="1195" y="1015"/>
                  </a:lnTo>
                  <a:lnTo>
                    <a:pt x="1201" y="1015"/>
                  </a:lnTo>
                  <a:lnTo>
                    <a:pt x="1201" y="1009"/>
                  </a:lnTo>
                  <a:lnTo>
                    <a:pt x="1201" y="1009"/>
                  </a:lnTo>
                  <a:lnTo>
                    <a:pt x="1206" y="1009"/>
                  </a:lnTo>
                  <a:lnTo>
                    <a:pt x="1206" y="1009"/>
                  </a:lnTo>
                  <a:lnTo>
                    <a:pt x="1206" y="1009"/>
                  </a:lnTo>
                  <a:lnTo>
                    <a:pt x="1206" y="1009"/>
                  </a:lnTo>
                  <a:lnTo>
                    <a:pt x="1206" y="1009"/>
                  </a:lnTo>
                  <a:lnTo>
                    <a:pt x="1206" y="1009"/>
                  </a:lnTo>
                  <a:lnTo>
                    <a:pt x="1218" y="1009"/>
                  </a:lnTo>
                  <a:lnTo>
                    <a:pt x="1218" y="1009"/>
                  </a:lnTo>
                  <a:lnTo>
                    <a:pt x="1218" y="1009"/>
                  </a:lnTo>
                  <a:lnTo>
                    <a:pt x="1218" y="1009"/>
                  </a:lnTo>
                  <a:lnTo>
                    <a:pt x="1218" y="1004"/>
                  </a:lnTo>
                  <a:lnTo>
                    <a:pt x="1218" y="1004"/>
                  </a:lnTo>
                  <a:lnTo>
                    <a:pt x="1229" y="1004"/>
                  </a:lnTo>
                  <a:lnTo>
                    <a:pt x="1229" y="1004"/>
                  </a:lnTo>
                  <a:lnTo>
                    <a:pt x="1229" y="1004"/>
                  </a:lnTo>
                  <a:lnTo>
                    <a:pt x="1229" y="1004"/>
                  </a:lnTo>
                  <a:lnTo>
                    <a:pt x="1229" y="998"/>
                  </a:lnTo>
                  <a:lnTo>
                    <a:pt x="1229" y="998"/>
                  </a:lnTo>
                  <a:lnTo>
                    <a:pt x="1240" y="998"/>
                  </a:lnTo>
                  <a:lnTo>
                    <a:pt x="1240" y="992"/>
                  </a:lnTo>
                  <a:lnTo>
                    <a:pt x="1240" y="992"/>
                  </a:lnTo>
                  <a:lnTo>
                    <a:pt x="1246" y="992"/>
                  </a:lnTo>
                  <a:lnTo>
                    <a:pt x="1246" y="992"/>
                  </a:lnTo>
                  <a:lnTo>
                    <a:pt x="1246" y="992"/>
                  </a:lnTo>
                  <a:lnTo>
                    <a:pt x="1252" y="992"/>
                  </a:lnTo>
                  <a:lnTo>
                    <a:pt x="1252" y="987"/>
                  </a:lnTo>
                  <a:lnTo>
                    <a:pt x="1252" y="987"/>
                  </a:lnTo>
                  <a:lnTo>
                    <a:pt x="1257" y="987"/>
                  </a:lnTo>
                  <a:lnTo>
                    <a:pt x="1257" y="987"/>
                  </a:lnTo>
                  <a:lnTo>
                    <a:pt x="1257" y="987"/>
                  </a:lnTo>
                  <a:lnTo>
                    <a:pt x="1257" y="987"/>
                  </a:lnTo>
                  <a:lnTo>
                    <a:pt x="1257" y="976"/>
                  </a:lnTo>
                  <a:lnTo>
                    <a:pt x="1257" y="976"/>
                  </a:lnTo>
                  <a:lnTo>
                    <a:pt x="1274" y="976"/>
                  </a:lnTo>
                  <a:lnTo>
                    <a:pt x="1274" y="976"/>
                  </a:lnTo>
                  <a:lnTo>
                    <a:pt x="1274" y="976"/>
                  </a:lnTo>
                  <a:lnTo>
                    <a:pt x="1280" y="976"/>
                  </a:lnTo>
                  <a:lnTo>
                    <a:pt x="1280" y="970"/>
                  </a:lnTo>
                  <a:lnTo>
                    <a:pt x="1280" y="970"/>
                  </a:lnTo>
                  <a:lnTo>
                    <a:pt x="1280" y="970"/>
                  </a:lnTo>
                  <a:lnTo>
                    <a:pt x="1280" y="970"/>
                  </a:lnTo>
                  <a:lnTo>
                    <a:pt x="1280" y="970"/>
                  </a:lnTo>
                  <a:lnTo>
                    <a:pt x="1280" y="970"/>
                  </a:lnTo>
                  <a:lnTo>
                    <a:pt x="1280" y="970"/>
                  </a:lnTo>
                  <a:lnTo>
                    <a:pt x="1280" y="970"/>
                  </a:lnTo>
                  <a:lnTo>
                    <a:pt x="1291" y="970"/>
                  </a:lnTo>
                  <a:lnTo>
                    <a:pt x="1291" y="970"/>
                  </a:lnTo>
                  <a:lnTo>
                    <a:pt x="1291" y="970"/>
                  </a:lnTo>
                  <a:lnTo>
                    <a:pt x="1291" y="970"/>
                  </a:lnTo>
                  <a:lnTo>
                    <a:pt x="1291" y="970"/>
                  </a:lnTo>
                  <a:lnTo>
                    <a:pt x="1291" y="970"/>
                  </a:lnTo>
                  <a:lnTo>
                    <a:pt x="1308" y="970"/>
                  </a:lnTo>
                  <a:lnTo>
                    <a:pt x="1308" y="964"/>
                  </a:lnTo>
                  <a:lnTo>
                    <a:pt x="1308" y="964"/>
                  </a:lnTo>
                  <a:lnTo>
                    <a:pt x="1308" y="964"/>
                  </a:lnTo>
                  <a:lnTo>
                    <a:pt x="1308" y="964"/>
                  </a:lnTo>
                  <a:lnTo>
                    <a:pt x="1308" y="964"/>
                  </a:lnTo>
                  <a:lnTo>
                    <a:pt x="1314" y="964"/>
                  </a:lnTo>
                  <a:lnTo>
                    <a:pt x="1314" y="964"/>
                  </a:lnTo>
                  <a:lnTo>
                    <a:pt x="1314" y="964"/>
                  </a:lnTo>
                  <a:lnTo>
                    <a:pt x="1319" y="964"/>
                  </a:lnTo>
                  <a:lnTo>
                    <a:pt x="1319" y="959"/>
                  </a:lnTo>
                  <a:lnTo>
                    <a:pt x="1319" y="959"/>
                  </a:lnTo>
                  <a:lnTo>
                    <a:pt x="1325" y="959"/>
                  </a:lnTo>
                  <a:lnTo>
                    <a:pt x="1325" y="959"/>
                  </a:lnTo>
                  <a:lnTo>
                    <a:pt x="1325" y="959"/>
                  </a:lnTo>
                  <a:lnTo>
                    <a:pt x="1336" y="959"/>
                  </a:lnTo>
                  <a:lnTo>
                    <a:pt x="1336" y="959"/>
                  </a:lnTo>
                  <a:lnTo>
                    <a:pt x="1336" y="959"/>
                  </a:lnTo>
                  <a:lnTo>
                    <a:pt x="1336" y="959"/>
                  </a:lnTo>
                  <a:lnTo>
                    <a:pt x="1336" y="953"/>
                  </a:lnTo>
                  <a:lnTo>
                    <a:pt x="1336" y="953"/>
                  </a:lnTo>
                  <a:lnTo>
                    <a:pt x="1353" y="953"/>
                  </a:lnTo>
                  <a:lnTo>
                    <a:pt x="1353" y="947"/>
                  </a:lnTo>
                  <a:lnTo>
                    <a:pt x="1353" y="947"/>
                  </a:lnTo>
                  <a:lnTo>
                    <a:pt x="1364" y="947"/>
                  </a:lnTo>
                  <a:lnTo>
                    <a:pt x="1364" y="947"/>
                  </a:lnTo>
                  <a:lnTo>
                    <a:pt x="1364" y="947"/>
                  </a:lnTo>
                  <a:lnTo>
                    <a:pt x="1381" y="947"/>
                  </a:lnTo>
                  <a:lnTo>
                    <a:pt x="1381" y="947"/>
                  </a:lnTo>
                  <a:lnTo>
                    <a:pt x="1381" y="947"/>
                  </a:lnTo>
                  <a:lnTo>
                    <a:pt x="1381" y="947"/>
                  </a:lnTo>
                  <a:lnTo>
                    <a:pt x="1381" y="942"/>
                  </a:lnTo>
                  <a:lnTo>
                    <a:pt x="1381" y="942"/>
                  </a:lnTo>
                  <a:lnTo>
                    <a:pt x="1392" y="942"/>
                  </a:lnTo>
                  <a:lnTo>
                    <a:pt x="1392" y="936"/>
                  </a:lnTo>
                  <a:lnTo>
                    <a:pt x="1392" y="936"/>
                  </a:lnTo>
                  <a:lnTo>
                    <a:pt x="1398" y="936"/>
                  </a:lnTo>
                  <a:lnTo>
                    <a:pt x="1398" y="930"/>
                  </a:lnTo>
                  <a:lnTo>
                    <a:pt x="1398" y="930"/>
                  </a:lnTo>
                  <a:lnTo>
                    <a:pt x="1404" y="930"/>
                  </a:lnTo>
                  <a:lnTo>
                    <a:pt x="1404" y="925"/>
                  </a:lnTo>
                  <a:lnTo>
                    <a:pt x="1404" y="925"/>
                  </a:lnTo>
                  <a:lnTo>
                    <a:pt x="1409" y="925"/>
                  </a:lnTo>
                  <a:lnTo>
                    <a:pt x="1409" y="925"/>
                  </a:lnTo>
                  <a:lnTo>
                    <a:pt x="1409" y="925"/>
                  </a:lnTo>
                  <a:lnTo>
                    <a:pt x="1421" y="925"/>
                  </a:lnTo>
                  <a:lnTo>
                    <a:pt x="1421" y="919"/>
                  </a:lnTo>
                  <a:lnTo>
                    <a:pt x="1421" y="919"/>
                  </a:lnTo>
                  <a:lnTo>
                    <a:pt x="1421" y="919"/>
                  </a:lnTo>
                  <a:lnTo>
                    <a:pt x="1421" y="919"/>
                  </a:lnTo>
                  <a:lnTo>
                    <a:pt x="1421" y="919"/>
                  </a:lnTo>
                  <a:lnTo>
                    <a:pt x="1426" y="919"/>
                  </a:lnTo>
                  <a:lnTo>
                    <a:pt x="1426" y="914"/>
                  </a:lnTo>
                  <a:lnTo>
                    <a:pt x="1426" y="914"/>
                  </a:lnTo>
                  <a:lnTo>
                    <a:pt x="1426" y="914"/>
                  </a:lnTo>
                  <a:lnTo>
                    <a:pt x="1426" y="914"/>
                  </a:lnTo>
                  <a:lnTo>
                    <a:pt x="1426" y="914"/>
                  </a:lnTo>
                  <a:lnTo>
                    <a:pt x="1426" y="914"/>
                  </a:lnTo>
                  <a:lnTo>
                    <a:pt x="1426" y="914"/>
                  </a:lnTo>
                  <a:lnTo>
                    <a:pt x="1426" y="914"/>
                  </a:lnTo>
                  <a:lnTo>
                    <a:pt x="1432" y="914"/>
                  </a:lnTo>
                  <a:lnTo>
                    <a:pt x="1432" y="914"/>
                  </a:lnTo>
                  <a:lnTo>
                    <a:pt x="1432" y="914"/>
                  </a:lnTo>
                  <a:lnTo>
                    <a:pt x="1432" y="914"/>
                  </a:lnTo>
                  <a:lnTo>
                    <a:pt x="1432" y="902"/>
                  </a:lnTo>
                  <a:lnTo>
                    <a:pt x="1432" y="902"/>
                  </a:lnTo>
                  <a:lnTo>
                    <a:pt x="1443" y="902"/>
                  </a:lnTo>
                  <a:lnTo>
                    <a:pt x="1443" y="902"/>
                  </a:lnTo>
                  <a:lnTo>
                    <a:pt x="1443" y="902"/>
                  </a:lnTo>
                  <a:lnTo>
                    <a:pt x="1455" y="902"/>
                  </a:lnTo>
                  <a:lnTo>
                    <a:pt x="1455" y="902"/>
                  </a:lnTo>
                  <a:lnTo>
                    <a:pt x="1455" y="902"/>
                  </a:lnTo>
                  <a:lnTo>
                    <a:pt x="1471" y="902"/>
                  </a:lnTo>
                  <a:lnTo>
                    <a:pt x="1471" y="897"/>
                  </a:lnTo>
                  <a:lnTo>
                    <a:pt x="1471" y="897"/>
                  </a:lnTo>
                  <a:lnTo>
                    <a:pt x="1471" y="897"/>
                  </a:lnTo>
                  <a:lnTo>
                    <a:pt x="1471" y="897"/>
                  </a:lnTo>
                  <a:lnTo>
                    <a:pt x="1471" y="897"/>
                  </a:lnTo>
                  <a:lnTo>
                    <a:pt x="1477" y="897"/>
                  </a:lnTo>
                  <a:lnTo>
                    <a:pt x="1477" y="891"/>
                  </a:lnTo>
                  <a:lnTo>
                    <a:pt x="1477" y="891"/>
                  </a:lnTo>
                  <a:lnTo>
                    <a:pt x="1483" y="891"/>
                  </a:lnTo>
                  <a:lnTo>
                    <a:pt x="1483" y="891"/>
                  </a:lnTo>
                  <a:lnTo>
                    <a:pt x="1483" y="891"/>
                  </a:lnTo>
                  <a:lnTo>
                    <a:pt x="1494" y="891"/>
                  </a:lnTo>
                  <a:lnTo>
                    <a:pt x="1494" y="891"/>
                  </a:lnTo>
                  <a:lnTo>
                    <a:pt x="1494" y="891"/>
                  </a:lnTo>
                  <a:lnTo>
                    <a:pt x="1500" y="891"/>
                  </a:lnTo>
                  <a:lnTo>
                    <a:pt x="1500" y="891"/>
                  </a:lnTo>
                  <a:lnTo>
                    <a:pt x="1500" y="891"/>
                  </a:lnTo>
                  <a:lnTo>
                    <a:pt x="1517" y="891"/>
                  </a:lnTo>
                  <a:lnTo>
                    <a:pt x="1517" y="891"/>
                  </a:lnTo>
                  <a:lnTo>
                    <a:pt x="1517" y="891"/>
                  </a:lnTo>
                  <a:lnTo>
                    <a:pt x="1528" y="891"/>
                  </a:lnTo>
                  <a:lnTo>
                    <a:pt x="1528" y="891"/>
                  </a:lnTo>
                  <a:lnTo>
                    <a:pt x="1528" y="891"/>
                  </a:lnTo>
                  <a:lnTo>
                    <a:pt x="1533" y="891"/>
                  </a:lnTo>
                  <a:lnTo>
                    <a:pt x="1533" y="891"/>
                  </a:lnTo>
                  <a:lnTo>
                    <a:pt x="1533" y="891"/>
                  </a:lnTo>
                  <a:lnTo>
                    <a:pt x="1533" y="891"/>
                  </a:lnTo>
                  <a:lnTo>
                    <a:pt x="1533" y="885"/>
                  </a:lnTo>
                  <a:lnTo>
                    <a:pt x="1533" y="885"/>
                  </a:lnTo>
                  <a:lnTo>
                    <a:pt x="1550" y="885"/>
                  </a:lnTo>
                  <a:lnTo>
                    <a:pt x="1550" y="874"/>
                  </a:lnTo>
                  <a:lnTo>
                    <a:pt x="1550" y="874"/>
                  </a:lnTo>
                  <a:lnTo>
                    <a:pt x="1556" y="874"/>
                  </a:lnTo>
                  <a:lnTo>
                    <a:pt x="1556" y="868"/>
                  </a:lnTo>
                  <a:lnTo>
                    <a:pt x="1556" y="868"/>
                  </a:lnTo>
                  <a:lnTo>
                    <a:pt x="1556" y="868"/>
                  </a:lnTo>
                  <a:lnTo>
                    <a:pt x="1556" y="863"/>
                  </a:lnTo>
                  <a:lnTo>
                    <a:pt x="1556" y="863"/>
                  </a:lnTo>
                  <a:lnTo>
                    <a:pt x="1562" y="863"/>
                  </a:lnTo>
                  <a:lnTo>
                    <a:pt x="1562" y="857"/>
                  </a:lnTo>
                  <a:lnTo>
                    <a:pt x="1562" y="857"/>
                  </a:lnTo>
                  <a:lnTo>
                    <a:pt x="1562" y="857"/>
                  </a:lnTo>
                  <a:lnTo>
                    <a:pt x="1562" y="857"/>
                  </a:lnTo>
                  <a:lnTo>
                    <a:pt x="1562" y="857"/>
                  </a:lnTo>
                  <a:lnTo>
                    <a:pt x="1567" y="857"/>
                  </a:lnTo>
                  <a:lnTo>
                    <a:pt x="1567" y="857"/>
                  </a:lnTo>
                  <a:lnTo>
                    <a:pt x="1567" y="857"/>
                  </a:lnTo>
                  <a:lnTo>
                    <a:pt x="1567" y="857"/>
                  </a:lnTo>
                  <a:lnTo>
                    <a:pt x="1567" y="851"/>
                  </a:lnTo>
                  <a:lnTo>
                    <a:pt x="1567" y="851"/>
                  </a:lnTo>
                  <a:lnTo>
                    <a:pt x="1590" y="851"/>
                  </a:lnTo>
                  <a:lnTo>
                    <a:pt x="1590" y="846"/>
                  </a:lnTo>
                  <a:lnTo>
                    <a:pt x="1590" y="846"/>
                  </a:lnTo>
                  <a:lnTo>
                    <a:pt x="1590" y="846"/>
                  </a:lnTo>
                  <a:lnTo>
                    <a:pt x="1590" y="846"/>
                  </a:lnTo>
                  <a:lnTo>
                    <a:pt x="1590" y="846"/>
                  </a:lnTo>
                  <a:lnTo>
                    <a:pt x="1590" y="846"/>
                  </a:lnTo>
                  <a:lnTo>
                    <a:pt x="1590" y="840"/>
                  </a:lnTo>
                  <a:lnTo>
                    <a:pt x="1590" y="840"/>
                  </a:lnTo>
                  <a:lnTo>
                    <a:pt x="1590" y="840"/>
                  </a:lnTo>
                  <a:lnTo>
                    <a:pt x="1590" y="840"/>
                  </a:lnTo>
                  <a:lnTo>
                    <a:pt x="1590" y="840"/>
                  </a:lnTo>
                  <a:lnTo>
                    <a:pt x="1595" y="840"/>
                  </a:lnTo>
                  <a:lnTo>
                    <a:pt x="1595" y="840"/>
                  </a:lnTo>
                  <a:lnTo>
                    <a:pt x="1595" y="840"/>
                  </a:lnTo>
                  <a:lnTo>
                    <a:pt x="1601" y="840"/>
                  </a:lnTo>
                  <a:lnTo>
                    <a:pt x="1601" y="840"/>
                  </a:lnTo>
                  <a:lnTo>
                    <a:pt x="1601" y="840"/>
                  </a:lnTo>
                  <a:lnTo>
                    <a:pt x="1607" y="840"/>
                  </a:lnTo>
                  <a:lnTo>
                    <a:pt x="1607" y="840"/>
                  </a:lnTo>
                  <a:lnTo>
                    <a:pt x="1607" y="840"/>
                  </a:lnTo>
                  <a:lnTo>
                    <a:pt x="1618" y="840"/>
                  </a:lnTo>
                  <a:lnTo>
                    <a:pt x="1618" y="840"/>
                  </a:lnTo>
                  <a:lnTo>
                    <a:pt x="1618" y="840"/>
                  </a:lnTo>
                  <a:lnTo>
                    <a:pt x="1618" y="840"/>
                  </a:lnTo>
                  <a:lnTo>
                    <a:pt x="1618" y="834"/>
                  </a:lnTo>
                  <a:lnTo>
                    <a:pt x="1618" y="834"/>
                  </a:lnTo>
                  <a:lnTo>
                    <a:pt x="1624" y="834"/>
                  </a:lnTo>
                  <a:lnTo>
                    <a:pt x="1624" y="829"/>
                  </a:lnTo>
                  <a:lnTo>
                    <a:pt x="1624" y="829"/>
                  </a:lnTo>
                  <a:lnTo>
                    <a:pt x="1624" y="829"/>
                  </a:lnTo>
                  <a:lnTo>
                    <a:pt x="1624" y="823"/>
                  </a:lnTo>
                  <a:lnTo>
                    <a:pt x="1624" y="823"/>
                  </a:lnTo>
                  <a:lnTo>
                    <a:pt x="1629" y="823"/>
                  </a:lnTo>
                  <a:lnTo>
                    <a:pt x="1629" y="823"/>
                  </a:lnTo>
                  <a:lnTo>
                    <a:pt x="1629" y="823"/>
                  </a:lnTo>
                  <a:lnTo>
                    <a:pt x="1641" y="823"/>
                  </a:lnTo>
                  <a:lnTo>
                    <a:pt x="1641" y="818"/>
                  </a:lnTo>
                  <a:lnTo>
                    <a:pt x="1641" y="818"/>
                  </a:lnTo>
                  <a:lnTo>
                    <a:pt x="1658" y="818"/>
                  </a:lnTo>
                  <a:lnTo>
                    <a:pt x="1658" y="812"/>
                  </a:lnTo>
                  <a:lnTo>
                    <a:pt x="1658" y="812"/>
                  </a:lnTo>
                  <a:lnTo>
                    <a:pt x="1669" y="812"/>
                  </a:lnTo>
                  <a:lnTo>
                    <a:pt x="1669" y="812"/>
                  </a:lnTo>
                  <a:lnTo>
                    <a:pt x="1669" y="812"/>
                  </a:lnTo>
                  <a:lnTo>
                    <a:pt x="1674" y="812"/>
                  </a:lnTo>
                  <a:lnTo>
                    <a:pt x="1674" y="812"/>
                  </a:lnTo>
                  <a:lnTo>
                    <a:pt x="1674" y="812"/>
                  </a:lnTo>
                  <a:lnTo>
                    <a:pt x="1674" y="812"/>
                  </a:lnTo>
                  <a:lnTo>
                    <a:pt x="1674" y="812"/>
                  </a:lnTo>
                  <a:lnTo>
                    <a:pt x="1674" y="812"/>
                  </a:lnTo>
                  <a:lnTo>
                    <a:pt x="1680" y="812"/>
                  </a:lnTo>
                  <a:lnTo>
                    <a:pt x="1680" y="806"/>
                  </a:lnTo>
                  <a:lnTo>
                    <a:pt x="1680" y="806"/>
                  </a:lnTo>
                  <a:lnTo>
                    <a:pt x="1703" y="806"/>
                  </a:lnTo>
                  <a:lnTo>
                    <a:pt x="1703" y="806"/>
                  </a:lnTo>
                  <a:lnTo>
                    <a:pt x="1703" y="806"/>
                  </a:lnTo>
                  <a:lnTo>
                    <a:pt x="1708" y="806"/>
                  </a:lnTo>
                  <a:lnTo>
                    <a:pt x="1708" y="801"/>
                  </a:lnTo>
                  <a:lnTo>
                    <a:pt x="1708" y="801"/>
                  </a:lnTo>
                  <a:lnTo>
                    <a:pt x="1719" y="801"/>
                  </a:lnTo>
                  <a:lnTo>
                    <a:pt x="1719" y="795"/>
                  </a:lnTo>
                  <a:lnTo>
                    <a:pt x="1719" y="795"/>
                  </a:lnTo>
                  <a:lnTo>
                    <a:pt x="1725" y="795"/>
                  </a:lnTo>
                  <a:lnTo>
                    <a:pt x="1725" y="795"/>
                  </a:lnTo>
                  <a:lnTo>
                    <a:pt x="1725" y="795"/>
                  </a:lnTo>
                  <a:lnTo>
                    <a:pt x="1725" y="795"/>
                  </a:lnTo>
                  <a:lnTo>
                    <a:pt x="1725" y="789"/>
                  </a:lnTo>
                  <a:lnTo>
                    <a:pt x="1725" y="789"/>
                  </a:lnTo>
                  <a:lnTo>
                    <a:pt x="1748" y="789"/>
                  </a:lnTo>
                  <a:lnTo>
                    <a:pt x="1748" y="784"/>
                  </a:lnTo>
                  <a:lnTo>
                    <a:pt x="1748" y="784"/>
                  </a:lnTo>
                  <a:lnTo>
                    <a:pt x="1753" y="784"/>
                  </a:lnTo>
                  <a:lnTo>
                    <a:pt x="1753" y="784"/>
                  </a:lnTo>
                  <a:lnTo>
                    <a:pt x="1753" y="784"/>
                  </a:lnTo>
                  <a:lnTo>
                    <a:pt x="1753" y="784"/>
                  </a:lnTo>
                  <a:lnTo>
                    <a:pt x="1753" y="778"/>
                  </a:lnTo>
                  <a:lnTo>
                    <a:pt x="1753" y="778"/>
                  </a:lnTo>
                  <a:lnTo>
                    <a:pt x="1759" y="778"/>
                  </a:lnTo>
                  <a:lnTo>
                    <a:pt x="1759" y="778"/>
                  </a:lnTo>
                  <a:lnTo>
                    <a:pt x="1759" y="778"/>
                  </a:lnTo>
                  <a:lnTo>
                    <a:pt x="1765" y="778"/>
                  </a:lnTo>
                  <a:lnTo>
                    <a:pt x="1765" y="773"/>
                  </a:lnTo>
                  <a:lnTo>
                    <a:pt x="1765" y="773"/>
                  </a:lnTo>
                  <a:lnTo>
                    <a:pt x="1770" y="773"/>
                  </a:lnTo>
                  <a:lnTo>
                    <a:pt x="1770" y="773"/>
                  </a:lnTo>
                  <a:lnTo>
                    <a:pt x="1770" y="773"/>
                  </a:lnTo>
                  <a:lnTo>
                    <a:pt x="1770" y="773"/>
                  </a:lnTo>
                  <a:lnTo>
                    <a:pt x="1770" y="767"/>
                  </a:lnTo>
                  <a:lnTo>
                    <a:pt x="1770" y="767"/>
                  </a:lnTo>
                  <a:lnTo>
                    <a:pt x="1770" y="767"/>
                  </a:lnTo>
                  <a:lnTo>
                    <a:pt x="1770" y="767"/>
                  </a:lnTo>
                  <a:lnTo>
                    <a:pt x="1770" y="767"/>
                  </a:lnTo>
                  <a:lnTo>
                    <a:pt x="1781" y="767"/>
                  </a:lnTo>
                  <a:lnTo>
                    <a:pt x="1781" y="767"/>
                  </a:lnTo>
                  <a:lnTo>
                    <a:pt x="1781" y="767"/>
                  </a:lnTo>
                  <a:lnTo>
                    <a:pt x="1781" y="767"/>
                  </a:lnTo>
                  <a:lnTo>
                    <a:pt x="1781" y="767"/>
                  </a:lnTo>
                  <a:lnTo>
                    <a:pt x="1781" y="767"/>
                  </a:lnTo>
                  <a:lnTo>
                    <a:pt x="1793" y="767"/>
                  </a:lnTo>
                  <a:lnTo>
                    <a:pt x="1793" y="761"/>
                  </a:lnTo>
                  <a:lnTo>
                    <a:pt x="1793" y="761"/>
                  </a:lnTo>
                  <a:lnTo>
                    <a:pt x="1804" y="761"/>
                  </a:lnTo>
                  <a:lnTo>
                    <a:pt x="1804" y="761"/>
                  </a:lnTo>
                  <a:lnTo>
                    <a:pt x="1804" y="761"/>
                  </a:lnTo>
                  <a:lnTo>
                    <a:pt x="1810" y="761"/>
                  </a:lnTo>
                  <a:lnTo>
                    <a:pt x="1810" y="756"/>
                  </a:lnTo>
                  <a:lnTo>
                    <a:pt x="1810" y="756"/>
                  </a:lnTo>
                  <a:lnTo>
                    <a:pt x="1815" y="756"/>
                  </a:lnTo>
                  <a:lnTo>
                    <a:pt x="1815" y="756"/>
                  </a:lnTo>
                  <a:lnTo>
                    <a:pt x="1815" y="756"/>
                  </a:lnTo>
                  <a:lnTo>
                    <a:pt x="1838" y="756"/>
                  </a:lnTo>
                  <a:lnTo>
                    <a:pt x="1838" y="756"/>
                  </a:lnTo>
                  <a:lnTo>
                    <a:pt x="1838" y="756"/>
                  </a:lnTo>
                  <a:lnTo>
                    <a:pt x="1838" y="756"/>
                  </a:lnTo>
                  <a:lnTo>
                    <a:pt x="1838" y="756"/>
                  </a:lnTo>
                  <a:lnTo>
                    <a:pt x="1838" y="756"/>
                  </a:lnTo>
                  <a:lnTo>
                    <a:pt x="1849" y="756"/>
                  </a:lnTo>
                  <a:lnTo>
                    <a:pt x="1849" y="756"/>
                  </a:lnTo>
                  <a:lnTo>
                    <a:pt x="1849" y="756"/>
                  </a:lnTo>
                  <a:lnTo>
                    <a:pt x="1855" y="756"/>
                  </a:lnTo>
                  <a:lnTo>
                    <a:pt x="1855" y="756"/>
                  </a:lnTo>
                  <a:lnTo>
                    <a:pt x="1855" y="756"/>
                  </a:lnTo>
                  <a:lnTo>
                    <a:pt x="1860" y="756"/>
                  </a:lnTo>
                  <a:lnTo>
                    <a:pt x="1860" y="750"/>
                  </a:lnTo>
                  <a:lnTo>
                    <a:pt x="1860" y="750"/>
                  </a:lnTo>
                  <a:lnTo>
                    <a:pt x="1866" y="750"/>
                  </a:lnTo>
                  <a:lnTo>
                    <a:pt x="1866" y="744"/>
                  </a:lnTo>
                  <a:lnTo>
                    <a:pt x="1866" y="744"/>
                  </a:lnTo>
                  <a:lnTo>
                    <a:pt x="1889" y="744"/>
                  </a:lnTo>
                  <a:lnTo>
                    <a:pt x="1889" y="739"/>
                  </a:lnTo>
                  <a:lnTo>
                    <a:pt x="1889" y="739"/>
                  </a:lnTo>
                  <a:lnTo>
                    <a:pt x="1889" y="739"/>
                  </a:lnTo>
                  <a:lnTo>
                    <a:pt x="1889" y="733"/>
                  </a:lnTo>
                  <a:lnTo>
                    <a:pt x="1889" y="733"/>
                  </a:lnTo>
                  <a:lnTo>
                    <a:pt x="1894" y="733"/>
                  </a:lnTo>
                  <a:lnTo>
                    <a:pt x="1894" y="727"/>
                  </a:lnTo>
                  <a:lnTo>
                    <a:pt x="1894" y="727"/>
                  </a:lnTo>
                  <a:lnTo>
                    <a:pt x="1911" y="727"/>
                  </a:lnTo>
                  <a:lnTo>
                    <a:pt x="1911" y="722"/>
                  </a:lnTo>
                  <a:lnTo>
                    <a:pt x="1911" y="722"/>
                  </a:lnTo>
                  <a:lnTo>
                    <a:pt x="1917" y="722"/>
                  </a:lnTo>
                  <a:lnTo>
                    <a:pt x="1917" y="722"/>
                  </a:lnTo>
                  <a:lnTo>
                    <a:pt x="1917" y="722"/>
                  </a:lnTo>
                  <a:lnTo>
                    <a:pt x="1934" y="722"/>
                  </a:lnTo>
                  <a:lnTo>
                    <a:pt x="1934" y="716"/>
                  </a:lnTo>
                  <a:lnTo>
                    <a:pt x="1934" y="716"/>
                  </a:lnTo>
                  <a:lnTo>
                    <a:pt x="1934" y="716"/>
                  </a:lnTo>
                  <a:lnTo>
                    <a:pt x="1934" y="716"/>
                  </a:lnTo>
                  <a:lnTo>
                    <a:pt x="1934" y="716"/>
                  </a:lnTo>
                  <a:lnTo>
                    <a:pt x="1939" y="716"/>
                  </a:lnTo>
                  <a:lnTo>
                    <a:pt x="1939" y="710"/>
                  </a:lnTo>
                  <a:lnTo>
                    <a:pt x="1939" y="710"/>
                  </a:lnTo>
                  <a:lnTo>
                    <a:pt x="1945" y="710"/>
                  </a:lnTo>
                  <a:lnTo>
                    <a:pt x="1945" y="705"/>
                  </a:lnTo>
                  <a:lnTo>
                    <a:pt x="1945" y="705"/>
                  </a:lnTo>
                  <a:lnTo>
                    <a:pt x="1962" y="705"/>
                  </a:lnTo>
                  <a:lnTo>
                    <a:pt x="1962" y="699"/>
                  </a:lnTo>
                  <a:lnTo>
                    <a:pt x="1962" y="699"/>
                  </a:lnTo>
                  <a:lnTo>
                    <a:pt x="1962" y="699"/>
                  </a:lnTo>
                  <a:lnTo>
                    <a:pt x="1962" y="693"/>
                  </a:lnTo>
                  <a:lnTo>
                    <a:pt x="1962" y="693"/>
                  </a:lnTo>
                  <a:lnTo>
                    <a:pt x="1973" y="693"/>
                  </a:lnTo>
                  <a:lnTo>
                    <a:pt x="1973" y="693"/>
                  </a:lnTo>
                  <a:lnTo>
                    <a:pt x="1973" y="693"/>
                  </a:lnTo>
                  <a:lnTo>
                    <a:pt x="1990" y="693"/>
                  </a:lnTo>
                  <a:lnTo>
                    <a:pt x="1990" y="688"/>
                  </a:lnTo>
                  <a:lnTo>
                    <a:pt x="1990" y="688"/>
                  </a:lnTo>
                  <a:lnTo>
                    <a:pt x="1990" y="688"/>
                  </a:lnTo>
                  <a:lnTo>
                    <a:pt x="1990" y="688"/>
                  </a:lnTo>
                  <a:lnTo>
                    <a:pt x="1990" y="688"/>
                  </a:lnTo>
                  <a:lnTo>
                    <a:pt x="2007" y="688"/>
                  </a:lnTo>
                  <a:lnTo>
                    <a:pt x="2007" y="682"/>
                  </a:lnTo>
                  <a:lnTo>
                    <a:pt x="2007" y="682"/>
                  </a:lnTo>
                  <a:lnTo>
                    <a:pt x="2007" y="682"/>
                  </a:lnTo>
                  <a:lnTo>
                    <a:pt x="2007" y="682"/>
                  </a:lnTo>
                  <a:lnTo>
                    <a:pt x="2007" y="682"/>
                  </a:lnTo>
                  <a:lnTo>
                    <a:pt x="2013" y="682"/>
                  </a:lnTo>
                  <a:lnTo>
                    <a:pt x="2013" y="682"/>
                  </a:lnTo>
                  <a:lnTo>
                    <a:pt x="2013" y="682"/>
                  </a:lnTo>
                  <a:lnTo>
                    <a:pt x="2030" y="682"/>
                  </a:lnTo>
                  <a:lnTo>
                    <a:pt x="2030" y="682"/>
                  </a:lnTo>
                  <a:lnTo>
                    <a:pt x="2030" y="682"/>
                  </a:lnTo>
                  <a:lnTo>
                    <a:pt x="2041" y="682"/>
                  </a:lnTo>
                  <a:lnTo>
                    <a:pt x="2041" y="677"/>
                  </a:lnTo>
                  <a:lnTo>
                    <a:pt x="2041" y="677"/>
                  </a:lnTo>
                  <a:lnTo>
                    <a:pt x="2041" y="677"/>
                  </a:lnTo>
                  <a:lnTo>
                    <a:pt x="2041" y="677"/>
                  </a:lnTo>
                  <a:lnTo>
                    <a:pt x="2041" y="677"/>
                  </a:lnTo>
                  <a:lnTo>
                    <a:pt x="2046" y="677"/>
                  </a:lnTo>
                  <a:lnTo>
                    <a:pt x="2046" y="677"/>
                  </a:lnTo>
                  <a:lnTo>
                    <a:pt x="2046" y="677"/>
                  </a:lnTo>
                  <a:lnTo>
                    <a:pt x="2046" y="677"/>
                  </a:lnTo>
                  <a:lnTo>
                    <a:pt x="2046" y="677"/>
                  </a:lnTo>
                  <a:lnTo>
                    <a:pt x="2046" y="677"/>
                  </a:lnTo>
                  <a:lnTo>
                    <a:pt x="2069" y="677"/>
                  </a:lnTo>
                  <a:lnTo>
                    <a:pt x="2069" y="671"/>
                  </a:lnTo>
                  <a:lnTo>
                    <a:pt x="2069" y="671"/>
                  </a:lnTo>
                  <a:lnTo>
                    <a:pt x="2080" y="671"/>
                  </a:lnTo>
                  <a:lnTo>
                    <a:pt x="2080" y="671"/>
                  </a:lnTo>
                  <a:lnTo>
                    <a:pt x="2080" y="671"/>
                  </a:lnTo>
                  <a:lnTo>
                    <a:pt x="2086" y="671"/>
                  </a:lnTo>
                  <a:lnTo>
                    <a:pt x="2086" y="671"/>
                  </a:lnTo>
                  <a:lnTo>
                    <a:pt x="2086" y="671"/>
                  </a:lnTo>
                  <a:lnTo>
                    <a:pt x="2092" y="671"/>
                  </a:lnTo>
                  <a:lnTo>
                    <a:pt x="2092" y="671"/>
                  </a:lnTo>
                  <a:lnTo>
                    <a:pt x="2092" y="671"/>
                  </a:lnTo>
                  <a:lnTo>
                    <a:pt x="2092" y="671"/>
                  </a:lnTo>
                  <a:lnTo>
                    <a:pt x="2092" y="671"/>
                  </a:lnTo>
                  <a:lnTo>
                    <a:pt x="2092" y="671"/>
                  </a:lnTo>
                  <a:lnTo>
                    <a:pt x="2097" y="671"/>
                  </a:lnTo>
                  <a:lnTo>
                    <a:pt x="2097" y="671"/>
                  </a:lnTo>
                  <a:lnTo>
                    <a:pt x="2097" y="671"/>
                  </a:lnTo>
                  <a:lnTo>
                    <a:pt x="2103" y="671"/>
                  </a:lnTo>
                  <a:lnTo>
                    <a:pt x="2103" y="665"/>
                  </a:lnTo>
                  <a:lnTo>
                    <a:pt x="2103" y="665"/>
                  </a:lnTo>
                  <a:lnTo>
                    <a:pt x="2108" y="665"/>
                  </a:lnTo>
                  <a:lnTo>
                    <a:pt x="2108" y="660"/>
                  </a:lnTo>
                  <a:lnTo>
                    <a:pt x="2108" y="660"/>
                  </a:lnTo>
                  <a:lnTo>
                    <a:pt x="2120" y="660"/>
                  </a:lnTo>
                  <a:lnTo>
                    <a:pt x="2120" y="654"/>
                  </a:lnTo>
                  <a:lnTo>
                    <a:pt x="2120" y="654"/>
                  </a:lnTo>
                  <a:lnTo>
                    <a:pt x="2120" y="654"/>
                  </a:lnTo>
                  <a:lnTo>
                    <a:pt x="2120" y="654"/>
                  </a:lnTo>
                  <a:lnTo>
                    <a:pt x="2120" y="654"/>
                  </a:lnTo>
                  <a:lnTo>
                    <a:pt x="2120" y="654"/>
                  </a:lnTo>
                  <a:lnTo>
                    <a:pt x="2120" y="648"/>
                  </a:lnTo>
                  <a:lnTo>
                    <a:pt x="2120" y="648"/>
                  </a:lnTo>
                  <a:lnTo>
                    <a:pt x="2131" y="648"/>
                  </a:lnTo>
                  <a:lnTo>
                    <a:pt x="2131" y="643"/>
                  </a:lnTo>
                  <a:lnTo>
                    <a:pt x="2131" y="643"/>
                  </a:lnTo>
                  <a:lnTo>
                    <a:pt x="2148" y="643"/>
                  </a:lnTo>
                  <a:lnTo>
                    <a:pt x="2148" y="643"/>
                  </a:lnTo>
                  <a:lnTo>
                    <a:pt x="2148" y="643"/>
                  </a:lnTo>
                  <a:lnTo>
                    <a:pt x="2148" y="643"/>
                  </a:lnTo>
                  <a:lnTo>
                    <a:pt x="2148" y="643"/>
                  </a:lnTo>
                  <a:lnTo>
                    <a:pt x="2148" y="643"/>
                  </a:lnTo>
                  <a:lnTo>
                    <a:pt x="2170" y="643"/>
                  </a:lnTo>
                  <a:lnTo>
                    <a:pt x="2170" y="643"/>
                  </a:lnTo>
                  <a:lnTo>
                    <a:pt x="2170" y="643"/>
                  </a:lnTo>
                  <a:lnTo>
                    <a:pt x="2176" y="643"/>
                  </a:lnTo>
                  <a:lnTo>
                    <a:pt x="2176" y="637"/>
                  </a:lnTo>
                  <a:lnTo>
                    <a:pt x="2176" y="637"/>
                  </a:lnTo>
                  <a:lnTo>
                    <a:pt x="2187" y="637"/>
                  </a:lnTo>
                  <a:lnTo>
                    <a:pt x="2187" y="631"/>
                  </a:lnTo>
                  <a:lnTo>
                    <a:pt x="2187" y="631"/>
                  </a:lnTo>
                  <a:lnTo>
                    <a:pt x="2193" y="631"/>
                  </a:lnTo>
                  <a:lnTo>
                    <a:pt x="2193" y="626"/>
                  </a:lnTo>
                  <a:lnTo>
                    <a:pt x="2193" y="626"/>
                  </a:lnTo>
                  <a:lnTo>
                    <a:pt x="2199" y="626"/>
                  </a:lnTo>
                  <a:lnTo>
                    <a:pt x="2199" y="615"/>
                  </a:lnTo>
                  <a:lnTo>
                    <a:pt x="2199" y="615"/>
                  </a:lnTo>
                  <a:lnTo>
                    <a:pt x="2204" y="615"/>
                  </a:lnTo>
                  <a:lnTo>
                    <a:pt x="2204" y="609"/>
                  </a:lnTo>
                  <a:lnTo>
                    <a:pt x="2204" y="609"/>
                  </a:lnTo>
                  <a:lnTo>
                    <a:pt x="2216" y="609"/>
                  </a:lnTo>
                  <a:lnTo>
                    <a:pt x="2216" y="609"/>
                  </a:lnTo>
                  <a:lnTo>
                    <a:pt x="2216" y="609"/>
                  </a:lnTo>
                  <a:lnTo>
                    <a:pt x="2216" y="609"/>
                  </a:lnTo>
                  <a:lnTo>
                    <a:pt x="2216" y="603"/>
                  </a:lnTo>
                  <a:lnTo>
                    <a:pt x="2216" y="603"/>
                  </a:lnTo>
                  <a:lnTo>
                    <a:pt x="2227" y="603"/>
                  </a:lnTo>
                  <a:lnTo>
                    <a:pt x="2227" y="603"/>
                  </a:lnTo>
                  <a:lnTo>
                    <a:pt x="2227" y="603"/>
                  </a:lnTo>
                  <a:lnTo>
                    <a:pt x="2227" y="603"/>
                  </a:lnTo>
                  <a:lnTo>
                    <a:pt x="2227" y="603"/>
                  </a:lnTo>
                  <a:lnTo>
                    <a:pt x="2227" y="603"/>
                  </a:lnTo>
                  <a:lnTo>
                    <a:pt x="2244" y="603"/>
                  </a:lnTo>
                  <a:lnTo>
                    <a:pt x="2244" y="598"/>
                  </a:lnTo>
                  <a:lnTo>
                    <a:pt x="2244" y="598"/>
                  </a:lnTo>
                  <a:lnTo>
                    <a:pt x="2244" y="598"/>
                  </a:lnTo>
                  <a:lnTo>
                    <a:pt x="2244" y="598"/>
                  </a:lnTo>
                  <a:lnTo>
                    <a:pt x="2244" y="598"/>
                  </a:lnTo>
                  <a:lnTo>
                    <a:pt x="2244" y="598"/>
                  </a:lnTo>
                  <a:lnTo>
                    <a:pt x="2244" y="598"/>
                  </a:lnTo>
                  <a:lnTo>
                    <a:pt x="2244" y="598"/>
                  </a:lnTo>
                  <a:lnTo>
                    <a:pt x="2249" y="598"/>
                  </a:lnTo>
                  <a:lnTo>
                    <a:pt x="2249" y="598"/>
                  </a:lnTo>
                  <a:lnTo>
                    <a:pt x="2249" y="598"/>
                  </a:lnTo>
                  <a:lnTo>
                    <a:pt x="2255" y="598"/>
                  </a:lnTo>
                  <a:lnTo>
                    <a:pt x="2255" y="598"/>
                  </a:lnTo>
                  <a:lnTo>
                    <a:pt x="2255" y="598"/>
                  </a:lnTo>
                  <a:lnTo>
                    <a:pt x="2261" y="598"/>
                  </a:lnTo>
                  <a:lnTo>
                    <a:pt x="2261" y="598"/>
                  </a:lnTo>
                  <a:lnTo>
                    <a:pt x="2261" y="598"/>
                  </a:lnTo>
                  <a:lnTo>
                    <a:pt x="2266" y="598"/>
                  </a:lnTo>
                  <a:lnTo>
                    <a:pt x="2266" y="598"/>
                  </a:lnTo>
                  <a:lnTo>
                    <a:pt x="2266" y="598"/>
                  </a:lnTo>
                  <a:lnTo>
                    <a:pt x="2278" y="598"/>
                  </a:lnTo>
                  <a:lnTo>
                    <a:pt x="2278" y="592"/>
                  </a:lnTo>
                  <a:lnTo>
                    <a:pt x="2278" y="592"/>
                  </a:lnTo>
                  <a:lnTo>
                    <a:pt x="2289" y="592"/>
                  </a:lnTo>
                  <a:lnTo>
                    <a:pt x="2289" y="592"/>
                  </a:lnTo>
                  <a:lnTo>
                    <a:pt x="2289" y="592"/>
                  </a:lnTo>
                  <a:lnTo>
                    <a:pt x="2295" y="592"/>
                  </a:lnTo>
                  <a:lnTo>
                    <a:pt x="2295" y="586"/>
                  </a:lnTo>
                  <a:lnTo>
                    <a:pt x="2295" y="586"/>
                  </a:lnTo>
                  <a:lnTo>
                    <a:pt x="2295" y="586"/>
                  </a:lnTo>
                  <a:lnTo>
                    <a:pt x="2295" y="586"/>
                  </a:lnTo>
                  <a:lnTo>
                    <a:pt x="2295" y="586"/>
                  </a:lnTo>
                  <a:lnTo>
                    <a:pt x="2300" y="586"/>
                  </a:lnTo>
                  <a:lnTo>
                    <a:pt x="2300" y="581"/>
                  </a:lnTo>
                  <a:lnTo>
                    <a:pt x="2300" y="581"/>
                  </a:lnTo>
                  <a:lnTo>
                    <a:pt x="2300" y="581"/>
                  </a:lnTo>
                  <a:lnTo>
                    <a:pt x="2300" y="575"/>
                  </a:lnTo>
                  <a:lnTo>
                    <a:pt x="2300" y="575"/>
                  </a:lnTo>
                  <a:lnTo>
                    <a:pt x="2306" y="575"/>
                  </a:lnTo>
                  <a:lnTo>
                    <a:pt x="2306" y="569"/>
                  </a:lnTo>
                  <a:lnTo>
                    <a:pt x="2306" y="569"/>
                  </a:lnTo>
                  <a:lnTo>
                    <a:pt x="2317" y="569"/>
                  </a:lnTo>
                  <a:lnTo>
                    <a:pt x="2317" y="564"/>
                  </a:lnTo>
                  <a:lnTo>
                    <a:pt x="2317" y="564"/>
                  </a:lnTo>
                  <a:lnTo>
                    <a:pt x="2340" y="564"/>
                  </a:lnTo>
                  <a:lnTo>
                    <a:pt x="2340" y="558"/>
                  </a:lnTo>
                  <a:lnTo>
                    <a:pt x="2340" y="558"/>
                  </a:lnTo>
                  <a:lnTo>
                    <a:pt x="2345" y="558"/>
                  </a:lnTo>
                  <a:lnTo>
                    <a:pt x="2345" y="558"/>
                  </a:lnTo>
                  <a:lnTo>
                    <a:pt x="2345" y="558"/>
                  </a:lnTo>
                  <a:lnTo>
                    <a:pt x="2345" y="558"/>
                  </a:lnTo>
                  <a:lnTo>
                    <a:pt x="2345" y="558"/>
                  </a:lnTo>
                  <a:lnTo>
                    <a:pt x="2345" y="558"/>
                  </a:lnTo>
                  <a:lnTo>
                    <a:pt x="2351" y="558"/>
                  </a:lnTo>
                  <a:lnTo>
                    <a:pt x="2351" y="558"/>
                  </a:lnTo>
                  <a:lnTo>
                    <a:pt x="2351" y="558"/>
                  </a:lnTo>
                  <a:lnTo>
                    <a:pt x="2357" y="558"/>
                  </a:lnTo>
                  <a:lnTo>
                    <a:pt x="2357" y="553"/>
                  </a:lnTo>
                  <a:lnTo>
                    <a:pt x="2357" y="553"/>
                  </a:lnTo>
                  <a:lnTo>
                    <a:pt x="2362" y="553"/>
                  </a:lnTo>
                  <a:lnTo>
                    <a:pt x="2362" y="553"/>
                  </a:lnTo>
                  <a:lnTo>
                    <a:pt x="2362" y="553"/>
                  </a:lnTo>
                  <a:lnTo>
                    <a:pt x="2373" y="553"/>
                  </a:lnTo>
                  <a:lnTo>
                    <a:pt x="2373" y="553"/>
                  </a:lnTo>
                  <a:lnTo>
                    <a:pt x="2373" y="553"/>
                  </a:lnTo>
                  <a:lnTo>
                    <a:pt x="2379" y="553"/>
                  </a:lnTo>
                  <a:lnTo>
                    <a:pt x="2379" y="547"/>
                  </a:lnTo>
                  <a:lnTo>
                    <a:pt x="2379" y="547"/>
                  </a:lnTo>
                  <a:lnTo>
                    <a:pt x="2379" y="547"/>
                  </a:lnTo>
                  <a:lnTo>
                    <a:pt x="2379" y="541"/>
                  </a:lnTo>
                  <a:lnTo>
                    <a:pt x="2379" y="541"/>
                  </a:lnTo>
                  <a:lnTo>
                    <a:pt x="2379" y="541"/>
                  </a:lnTo>
                  <a:lnTo>
                    <a:pt x="2379" y="536"/>
                  </a:lnTo>
                  <a:lnTo>
                    <a:pt x="2379" y="536"/>
                  </a:lnTo>
                  <a:lnTo>
                    <a:pt x="2385" y="536"/>
                  </a:lnTo>
                  <a:lnTo>
                    <a:pt x="2385" y="536"/>
                  </a:lnTo>
                  <a:lnTo>
                    <a:pt x="2385" y="536"/>
                  </a:lnTo>
                  <a:lnTo>
                    <a:pt x="2385" y="536"/>
                  </a:lnTo>
                  <a:lnTo>
                    <a:pt x="2385" y="536"/>
                  </a:lnTo>
                  <a:lnTo>
                    <a:pt x="2385" y="536"/>
                  </a:lnTo>
                  <a:lnTo>
                    <a:pt x="2396" y="536"/>
                  </a:lnTo>
                  <a:lnTo>
                    <a:pt x="2396" y="530"/>
                  </a:lnTo>
                  <a:lnTo>
                    <a:pt x="2396" y="530"/>
                  </a:lnTo>
                  <a:lnTo>
                    <a:pt x="2402" y="530"/>
                  </a:lnTo>
                  <a:lnTo>
                    <a:pt x="2402" y="530"/>
                  </a:lnTo>
                  <a:lnTo>
                    <a:pt x="2402" y="530"/>
                  </a:lnTo>
                  <a:lnTo>
                    <a:pt x="2402" y="530"/>
                  </a:lnTo>
                  <a:lnTo>
                    <a:pt x="2402" y="530"/>
                  </a:lnTo>
                  <a:lnTo>
                    <a:pt x="2402" y="530"/>
                  </a:lnTo>
                  <a:lnTo>
                    <a:pt x="2402" y="530"/>
                  </a:lnTo>
                  <a:lnTo>
                    <a:pt x="2402" y="530"/>
                  </a:lnTo>
                  <a:lnTo>
                    <a:pt x="2402" y="530"/>
                  </a:lnTo>
                  <a:lnTo>
                    <a:pt x="2407" y="530"/>
                  </a:lnTo>
                  <a:lnTo>
                    <a:pt x="2407" y="524"/>
                  </a:lnTo>
                  <a:lnTo>
                    <a:pt x="2407" y="524"/>
                  </a:lnTo>
                  <a:lnTo>
                    <a:pt x="2407" y="524"/>
                  </a:lnTo>
                  <a:lnTo>
                    <a:pt x="2407" y="519"/>
                  </a:lnTo>
                  <a:lnTo>
                    <a:pt x="2407" y="519"/>
                  </a:lnTo>
                  <a:lnTo>
                    <a:pt x="2413" y="519"/>
                  </a:lnTo>
                  <a:lnTo>
                    <a:pt x="2413" y="513"/>
                  </a:lnTo>
                  <a:lnTo>
                    <a:pt x="2413" y="513"/>
                  </a:lnTo>
                  <a:lnTo>
                    <a:pt x="2413" y="513"/>
                  </a:lnTo>
                  <a:lnTo>
                    <a:pt x="2413" y="513"/>
                  </a:lnTo>
                  <a:lnTo>
                    <a:pt x="2413" y="513"/>
                  </a:lnTo>
                  <a:lnTo>
                    <a:pt x="2413" y="513"/>
                  </a:lnTo>
                  <a:lnTo>
                    <a:pt x="2413" y="507"/>
                  </a:lnTo>
                  <a:lnTo>
                    <a:pt x="2413" y="507"/>
                  </a:lnTo>
                  <a:lnTo>
                    <a:pt x="2430" y="507"/>
                  </a:lnTo>
                  <a:lnTo>
                    <a:pt x="2430" y="507"/>
                  </a:lnTo>
                  <a:lnTo>
                    <a:pt x="2430" y="507"/>
                  </a:lnTo>
                  <a:lnTo>
                    <a:pt x="2441" y="507"/>
                  </a:lnTo>
                  <a:lnTo>
                    <a:pt x="2441" y="502"/>
                  </a:lnTo>
                  <a:lnTo>
                    <a:pt x="2441" y="502"/>
                  </a:lnTo>
                  <a:lnTo>
                    <a:pt x="2441" y="502"/>
                  </a:lnTo>
                  <a:lnTo>
                    <a:pt x="2441" y="502"/>
                  </a:lnTo>
                  <a:lnTo>
                    <a:pt x="2441" y="502"/>
                  </a:lnTo>
                  <a:lnTo>
                    <a:pt x="2441" y="502"/>
                  </a:lnTo>
                  <a:lnTo>
                    <a:pt x="2441" y="502"/>
                  </a:lnTo>
                  <a:lnTo>
                    <a:pt x="2441" y="502"/>
                  </a:lnTo>
                  <a:lnTo>
                    <a:pt x="2452" y="502"/>
                  </a:lnTo>
                  <a:lnTo>
                    <a:pt x="2452" y="502"/>
                  </a:lnTo>
                  <a:lnTo>
                    <a:pt x="2452" y="502"/>
                  </a:lnTo>
                  <a:lnTo>
                    <a:pt x="2458" y="502"/>
                  </a:lnTo>
                  <a:lnTo>
                    <a:pt x="2458" y="496"/>
                  </a:lnTo>
                  <a:lnTo>
                    <a:pt x="2458" y="496"/>
                  </a:lnTo>
                  <a:lnTo>
                    <a:pt x="2458" y="496"/>
                  </a:lnTo>
                  <a:lnTo>
                    <a:pt x="2458" y="490"/>
                  </a:lnTo>
                  <a:lnTo>
                    <a:pt x="2458" y="490"/>
                  </a:lnTo>
                  <a:lnTo>
                    <a:pt x="2475" y="490"/>
                  </a:lnTo>
                  <a:lnTo>
                    <a:pt x="2475" y="490"/>
                  </a:lnTo>
                  <a:lnTo>
                    <a:pt x="2475" y="490"/>
                  </a:lnTo>
                  <a:lnTo>
                    <a:pt x="2481" y="490"/>
                  </a:lnTo>
                  <a:lnTo>
                    <a:pt x="2481" y="490"/>
                  </a:lnTo>
                  <a:lnTo>
                    <a:pt x="2481" y="490"/>
                  </a:lnTo>
                  <a:lnTo>
                    <a:pt x="2481" y="490"/>
                  </a:lnTo>
                  <a:lnTo>
                    <a:pt x="2481" y="490"/>
                  </a:lnTo>
                  <a:lnTo>
                    <a:pt x="2481" y="490"/>
                  </a:lnTo>
                  <a:lnTo>
                    <a:pt x="2486" y="490"/>
                  </a:lnTo>
                  <a:lnTo>
                    <a:pt x="2486" y="490"/>
                  </a:lnTo>
                  <a:lnTo>
                    <a:pt x="2486" y="490"/>
                  </a:lnTo>
                  <a:lnTo>
                    <a:pt x="2492" y="490"/>
                  </a:lnTo>
                  <a:lnTo>
                    <a:pt x="2492" y="485"/>
                  </a:lnTo>
                  <a:lnTo>
                    <a:pt x="2492" y="485"/>
                  </a:lnTo>
                  <a:lnTo>
                    <a:pt x="2492" y="485"/>
                  </a:lnTo>
                  <a:lnTo>
                    <a:pt x="2492" y="479"/>
                  </a:lnTo>
                  <a:lnTo>
                    <a:pt x="2492" y="479"/>
                  </a:lnTo>
                  <a:lnTo>
                    <a:pt x="2498" y="479"/>
                  </a:lnTo>
                  <a:lnTo>
                    <a:pt x="2498" y="479"/>
                  </a:lnTo>
                  <a:lnTo>
                    <a:pt x="2498" y="479"/>
                  </a:lnTo>
                  <a:lnTo>
                    <a:pt x="2503" y="479"/>
                  </a:lnTo>
                  <a:lnTo>
                    <a:pt x="2503" y="474"/>
                  </a:lnTo>
                  <a:lnTo>
                    <a:pt x="2503" y="474"/>
                  </a:lnTo>
                  <a:lnTo>
                    <a:pt x="2509" y="474"/>
                  </a:lnTo>
                  <a:lnTo>
                    <a:pt x="2509" y="474"/>
                  </a:lnTo>
                  <a:lnTo>
                    <a:pt x="2509" y="474"/>
                  </a:lnTo>
                  <a:lnTo>
                    <a:pt x="2509" y="474"/>
                  </a:lnTo>
                  <a:lnTo>
                    <a:pt x="2509" y="468"/>
                  </a:lnTo>
                  <a:lnTo>
                    <a:pt x="2509" y="468"/>
                  </a:lnTo>
                  <a:lnTo>
                    <a:pt x="2526" y="468"/>
                  </a:lnTo>
                  <a:lnTo>
                    <a:pt x="2526" y="462"/>
                  </a:lnTo>
                  <a:lnTo>
                    <a:pt x="2526" y="462"/>
                  </a:lnTo>
                  <a:lnTo>
                    <a:pt x="2531" y="462"/>
                  </a:lnTo>
                  <a:lnTo>
                    <a:pt x="2531" y="462"/>
                  </a:lnTo>
                  <a:lnTo>
                    <a:pt x="2531" y="462"/>
                  </a:lnTo>
                  <a:lnTo>
                    <a:pt x="2531" y="462"/>
                  </a:lnTo>
                  <a:lnTo>
                    <a:pt x="2531" y="462"/>
                  </a:lnTo>
                  <a:lnTo>
                    <a:pt x="2531" y="462"/>
                  </a:lnTo>
                  <a:lnTo>
                    <a:pt x="2537" y="462"/>
                  </a:lnTo>
                  <a:lnTo>
                    <a:pt x="2537" y="462"/>
                  </a:lnTo>
                  <a:lnTo>
                    <a:pt x="2537" y="462"/>
                  </a:lnTo>
                  <a:lnTo>
                    <a:pt x="2543" y="462"/>
                  </a:lnTo>
                  <a:lnTo>
                    <a:pt x="2543" y="462"/>
                  </a:lnTo>
                  <a:lnTo>
                    <a:pt x="2543" y="462"/>
                  </a:lnTo>
                  <a:lnTo>
                    <a:pt x="2548" y="462"/>
                  </a:lnTo>
                  <a:lnTo>
                    <a:pt x="2548" y="462"/>
                  </a:lnTo>
                  <a:lnTo>
                    <a:pt x="2548" y="462"/>
                  </a:lnTo>
                  <a:lnTo>
                    <a:pt x="2548" y="462"/>
                  </a:lnTo>
                  <a:lnTo>
                    <a:pt x="2548" y="457"/>
                  </a:lnTo>
                  <a:lnTo>
                    <a:pt x="2548" y="457"/>
                  </a:lnTo>
                  <a:lnTo>
                    <a:pt x="2554" y="457"/>
                  </a:lnTo>
                  <a:lnTo>
                    <a:pt x="2554" y="451"/>
                  </a:lnTo>
                  <a:lnTo>
                    <a:pt x="2554" y="451"/>
                  </a:lnTo>
                  <a:lnTo>
                    <a:pt x="2554" y="451"/>
                  </a:lnTo>
                  <a:lnTo>
                    <a:pt x="2554" y="451"/>
                  </a:lnTo>
                  <a:lnTo>
                    <a:pt x="2554" y="451"/>
                  </a:lnTo>
                  <a:lnTo>
                    <a:pt x="2559" y="451"/>
                  </a:lnTo>
                  <a:lnTo>
                    <a:pt x="2559" y="451"/>
                  </a:lnTo>
                  <a:lnTo>
                    <a:pt x="2559" y="451"/>
                  </a:lnTo>
                  <a:lnTo>
                    <a:pt x="2565" y="451"/>
                  </a:lnTo>
                  <a:lnTo>
                    <a:pt x="2565" y="451"/>
                  </a:lnTo>
                  <a:lnTo>
                    <a:pt x="2565" y="451"/>
                  </a:lnTo>
                  <a:lnTo>
                    <a:pt x="2565" y="451"/>
                  </a:lnTo>
                  <a:lnTo>
                    <a:pt x="2565" y="445"/>
                  </a:lnTo>
                  <a:lnTo>
                    <a:pt x="2565" y="445"/>
                  </a:lnTo>
                  <a:lnTo>
                    <a:pt x="2571" y="445"/>
                  </a:lnTo>
                  <a:lnTo>
                    <a:pt x="2571" y="440"/>
                  </a:lnTo>
                  <a:lnTo>
                    <a:pt x="2571" y="440"/>
                  </a:lnTo>
                  <a:lnTo>
                    <a:pt x="2571" y="440"/>
                  </a:lnTo>
                  <a:lnTo>
                    <a:pt x="2571" y="434"/>
                  </a:lnTo>
                  <a:lnTo>
                    <a:pt x="2571" y="434"/>
                  </a:lnTo>
                  <a:lnTo>
                    <a:pt x="2582" y="434"/>
                  </a:lnTo>
                  <a:lnTo>
                    <a:pt x="2582" y="428"/>
                  </a:lnTo>
                  <a:lnTo>
                    <a:pt x="2582" y="428"/>
                  </a:lnTo>
                  <a:lnTo>
                    <a:pt x="2588" y="428"/>
                  </a:lnTo>
                  <a:lnTo>
                    <a:pt x="2588" y="423"/>
                  </a:lnTo>
                  <a:lnTo>
                    <a:pt x="2588" y="423"/>
                  </a:lnTo>
                  <a:lnTo>
                    <a:pt x="2588" y="423"/>
                  </a:lnTo>
                  <a:lnTo>
                    <a:pt x="2588" y="423"/>
                  </a:lnTo>
                  <a:lnTo>
                    <a:pt x="2588" y="423"/>
                  </a:lnTo>
                  <a:lnTo>
                    <a:pt x="2588" y="423"/>
                  </a:lnTo>
                  <a:lnTo>
                    <a:pt x="2588" y="417"/>
                  </a:lnTo>
                  <a:lnTo>
                    <a:pt x="2588" y="417"/>
                  </a:lnTo>
                  <a:lnTo>
                    <a:pt x="2593" y="417"/>
                  </a:lnTo>
                  <a:lnTo>
                    <a:pt x="2593" y="412"/>
                  </a:lnTo>
                  <a:lnTo>
                    <a:pt x="2593" y="412"/>
                  </a:lnTo>
                  <a:lnTo>
                    <a:pt x="2593" y="412"/>
                  </a:lnTo>
                  <a:lnTo>
                    <a:pt x="2593" y="412"/>
                  </a:lnTo>
                  <a:lnTo>
                    <a:pt x="2593" y="412"/>
                  </a:lnTo>
                  <a:lnTo>
                    <a:pt x="2593" y="412"/>
                  </a:lnTo>
                  <a:lnTo>
                    <a:pt x="2593" y="400"/>
                  </a:lnTo>
                  <a:lnTo>
                    <a:pt x="2593" y="400"/>
                  </a:lnTo>
                  <a:lnTo>
                    <a:pt x="2599" y="400"/>
                  </a:lnTo>
                  <a:lnTo>
                    <a:pt x="2599" y="400"/>
                  </a:lnTo>
                  <a:lnTo>
                    <a:pt x="2599" y="400"/>
                  </a:lnTo>
                  <a:lnTo>
                    <a:pt x="2605" y="400"/>
                  </a:lnTo>
                  <a:lnTo>
                    <a:pt x="2605" y="400"/>
                  </a:lnTo>
                  <a:lnTo>
                    <a:pt x="2605" y="400"/>
                  </a:lnTo>
                  <a:lnTo>
                    <a:pt x="2610" y="400"/>
                  </a:lnTo>
                  <a:lnTo>
                    <a:pt x="2610" y="395"/>
                  </a:lnTo>
                  <a:lnTo>
                    <a:pt x="2610" y="395"/>
                  </a:lnTo>
                  <a:lnTo>
                    <a:pt x="2616" y="395"/>
                  </a:lnTo>
                  <a:lnTo>
                    <a:pt x="2616" y="395"/>
                  </a:lnTo>
                  <a:lnTo>
                    <a:pt x="2616" y="395"/>
                  </a:lnTo>
                  <a:lnTo>
                    <a:pt x="2616" y="395"/>
                  </a:lnTo>
                  <a:lnTo>
                    <a:pt x="2616" y="395"/>
                  </a:lnTo>
                  <a:lnTo>
                    <a:pt x="2616" y="395"/>
                  </a:lnTo>
                  <a:lnTo>
                    <a:pt x="2621" y="395"/>
                  </a:lnTo>
                  <a:lnTo>
                    <a:pt x="2621" y="389"/>
                  </a:lnTo>
                  <a:lnTo>
                    <a:pt x="2621" y="389"/>
                  </a:lnTo>
                  <a:lnTo>
                    <a:pt x="2621" y="389"/>
                  </a:lnTo>
                  <a:lnTo>
                    <a:pt x="2621" y="383"/>
                  </a:lnTo>
                  <a:lnTo>
                    <a:pt x="2621" y="383"/>
                  </a:lnTo>
                  <a:lnTo>
                    <a:pt x="2627" y="383"/>
                  </a:lnTo>
                  <a:lnTo>
                    <a:pt x="2627" y="378"/>
                  </a:lnTo>
                  <a:lnTo>
                    <a:pt x="2627" y="378"/>
                  </a:lnTo>
                  <a:lnTo>
                    <a:pt x="2633" y="378"/>
                  </a:lnTo>
                  <a:lnTo>
                    <a:pt x="2633" y="372"/>
                  </a:lnTo>
                  <a:lnTo>
                    <a:pt x="2633" y="372"/>
                  </a:lnTo>
                  <a:lnTo>
                    <a:pt x="2650" y="372"/>
                  </a:lnTo>
                  <a:lnTo>
                    <a:pt x="2650" y="372"/>
                  </a:lnTo>
                  <a:lnTo>
                    <a:pt x="2650" y="372"/>
                  </a:lnTo>
                  <a:lnTo>
                    <a:pt x="2655" y="372"/>
                  </a:lnTo>
                  <a:lnTo>
                    <a:pt x="2655" y="366"/>
                  </a:lnTo>
                  <a:lnTo>
                    <a:pt x="2655" y="366"/>
                  </a:lnTo>
                  <a:lnTo>
                    <a:pt x="2655" y="366"/>
                  </a:lnTo>
                  <a:lnTo>
                    <a:pt x="2655" y="366"/>
                  </a:lnTo>
                  <a:lnTo>
                    <a:pt x="2655" y="366"/>
                  </a:lnTo>
                  <a:lnTo>
                    <a:pt x="2661" y="366"/>
                  </a:lnTo>
                  <a:lnTo>
                    <a:pt x="2661" y="361"/>
                  </a:lnTo>
                  <a:lnTo>
                    <a:pt x="2661" y="361"/>
                  </a:lnTo>
                  <a:lnTo>
                    <a:pt x="2667" y="361"/>
                  </a:lnTo>
                  <a:lnTo>
                    <a:pt x="2667" y="361"/>
                  </a:lnTo>
                  <a:lnTo>
                    <a:pt x="2667" y="361"/>
                  </a:lnTo>
                  <a:lnTo>
                    <a:pt x="2689" y="361"/>
                  </a:lnTo>
                  <a:lnTo>
                    <a:pt x="2689" y="361"/>
                  </a:lnTo>
                  <a:lnTo>
                    <a:pt x="2689" y="361"/>
                  </a:lnTo>
                  <a:lnTo>
                    <a:pt x="2695" y="361"/>
                  </a:lnTo>
                  <a:lnTo>
                    <a:pt x="2695" y="361"/>
                  </a:lnTo>
                  <a:lnTo>
                    <a:pt x="2695" y="361"/>
                  </a:lnTo>
                  <a:lnTo>
                    <a:pt x="2695" y="361"/>
                  </a:lnTo>
                  <a:lnTo>
                    <a:pt x="2695" y="355"/>
                  </a:lnTo>
                  <a:lnTo>
                    <a:pt x="2695" y="355"/>
                  </a:lnTo>
                  <a:lnTo>
                    <a:pt x="2706" y="355"/>
                  </a:lnTo>
                  <a:lnTo>
                    <a:pt x="2706" y="355"/>
                  </a:lnTo>
                  <a:lnTo>
                    <a:pt x="2706" y="355"/>
                  </a:lnTo>
                  <a:lnTo>
                    <a:pt x="2706" y="355"/>
                  </a:lnTo>
                  <a:lnTo>
                    <a:pt x="2706" y="355"/>
                  </a:lnTo>
                  <a:lnTo>
                    <a:pt x="2706" y="355"/>
                  </a:lnTo>
                  <a:lnTo>
                    <a:pt x="2712" y="355"/>
                  </a:lnTo>
                  <a:lnTo>
                    <a:pt x="2712" y="349"/>
                  </a:lnTo>
                  <a:lnTo>
                    <a:pt x="2712" y="349"/>
                  </a:lnTo>
                  <a:lnTo>
                    <a:pt x="2729" y="349"/>
                  </a:lnTo>
                  <a:lnTo>
                    <a:pt x="2729" y="349"/>
                  </a:lnTo>
                  <a:lnTo>
                    <a:pt x="2729" y="349"/>
                  </a:lnTo>
                  <a:lnTo>
                    <a:pt x="2729" y="349"/>
                  </a:lnTo>
                  <a:lnTo>
                    <a:pt x="2729" y="344"/>
                  </a:lnTo>
                  <a:lnTo>
                    <a:pt x="2729" y="344"/>
                  </a:lnTo>
                  <a:lnTo>
                    <a:pt x="2734" y="344"/>
                  </a:lnTo>
                  <a:lnTo>
                    <a:pt x="2734" y="344"/>
                  </a:lnTo>
                  <a:lnTo>
                    <a:pt x="2734" y="344"/>
                  </a:lnTo>
                  <a:lnTo>
                    <a:pt x="2734" y="344"/>
                  </a:lnTo>
                  <a:lnTo>
                    <a:pt x="2734" y="338"/>
                  </a:lnTo>
                  <a:lnTo>
                    <a:pt x="2734" y="338"/>
                  </a:lnTo>
                  <a:lnTo>
                    <a:pt x="2740" y="338"/>
                  </a:lnTo>
                  <a:lnTo>
                    <a:pt x="2740" y="338"/>
                  </a:lnTo>
                  <a:lnTo>
                    <a:pt x="2740" y="338"/>
                  </a:lnTo>
                  <a:lnTo>
                    <a:pt x="2751" y="338"/>
                  </a:lnTo>
                  <a:lnTo>
                    <a:pt x="2751" y="332"/>
                  </a:lnTo>
                  <a:lnTo>
                    <a:pt x="2751" y="332"/>
                  </a:lnTo>
                  <a:lnTo>
                    <a:pt x="2751" y="332"/>
                  </a:lnTo>
                  <a:lnTo>
                    <a:pt x="2751" y="332"/>
                  </a:lnTo>
                  <a:lnTo>
                    <a:pt x="2751" y="332"/>
                  </a:lnTo>
                  <a:lnTo>
                    <a:pt x="2762" y="332"/>
                  </a:lnTo>
                  <a:lnTo>
                    <a:pt x="2762" y="327"/>
                  </a:lnTo>
                  <a:lnTo>
                    <a:pt x="2762" y="327"/>
                  </a:lnTo>
                  <a:lnTo>
                    <a:pt x="2774" y="327"/>
                  </a:lnTo>
                  <a:lnTo>
                    <a:pt x="2774" y="321"/>
                  </a:lnTo>
                  <a:lnTo>
                    <a:pt x="2774" y="321"/>
                  </a:lnTo>
                  <a:lnTo>
                    <a:pt x="2774" y="321"/>
                  </a:lnTo>
                  <a:lnTo>
                    <a:pt x="2774" y="321"/>
                  </a:lnTo>
                  <a:lnTo>
                    <a:pt x="2774" y="321"/>
                  </a:lnTo>
                  <a:lnTo>
                    <a:pt x="2774" y="321"/>
                  </a:lnTo>
                  <a:lnTo>
                    <a:pt x="2774" y="321"/>
                  </a:lnTo>
                  <a:lnTo>
                    <a:pt x="2774" y="321"/>
                  </a:lnTo>
                  <a:lnTo>
                    <a:pt x="2779" y="321"/>
                  </a:lnTo>
                  <a:lnTo>
                    <a:pt x="2779" y="321"/>
                  </a:lnTo>
                  <a:lnTo>
                    <a:pt x="2779" y="321"/>
                  </a:lnTo>
                  <a:lnTo>
                    <a:pt x="2785" y="321"/>
                  </a:lnTo>
                  <a:lnTo>
                    <a:pt x="2785" y="316"/>
                  </a:lnTo>
                  <a:lnTo>
                    <a:pt x="2785" y="316"/>
                  </a:lnTo>
                  <a:lnTo>
                    <a:pt x="2791" y="316"/>
                  </a:lnTo>
                  <a:lnTo>
                    <a:pt x="2791" y="316"/>
                  </a:lnTo>
                  <a:lnTo>
                    <a:pt x="2791" y="316"/>
                  </a:lnTo>
                  <a:lnTo>
                    <a:pt x="2796" y="316"/>
                  </a:lnTo>
                  <a:lnTo>
                    <a:pt x="2796" y="310"/>
                  </a:lnTo>
                  <a:lnTo>
                    <a:pt x="2796" y="310"/>
                  </a:lnTo>
                  <a:lnTo>
                    <a:pt x="2802" y="310"/>
                  </a:lnTo>
                  <a:lnTo>
                    <a:pt x="2802" y="310"/>
                  </a:lnTo>
                  <a:lnTo>
                    <a:pt x="2802" y="310"/>
                  </a:lnTo>
                  <a:lnTo>
                    <a:pt x="2802" y="310"/>
                  </a:lnTo>
                  <a:lnTo>
                    <a:pt x="2802" y="310"/>
                  </a:lnTo>
                  <a:lnTo>
                    <a:pt x="2802" y="310"/>
                  </a:lnTo>
                  <a:lnTo>
                    <a:pt x="2813" y="310"/>
                  </a:lnTo>
                  <a:lnTo>
                    <a:pt x="2813" y="310"/>
                  </a:lnTo>
                  <a:lnTo>
                    <a:pt x="2813" y="310"/>
                  </a:lnTo>
                  <a:lnTo>
                    <a:pt x="2824" y="310"/>
                  </a:lnTo>
                  <a:lnTo>
                    <a:pt x="2824" y="304"/>
                  </a:lnTo>
                  <a:lnTo>
                    <a:pt x="2824" y="304"/>
                  </a:lnTo>
                  <a:lnTo>
                    <a:pt x="2824" y="304"/>
                  </a:lnTo>
                  <a:lnTo>
                    <a:pt x="2824" y="304"/>
                  </a:lnTo>
                  <a:lnTo>
                    <a:pt x="2824" y="304"/>
                  </a:lnTo>
                  <a:lnTo>
                    <a:pt x="2830" y="304"/>
                  </a:lnTo>
                  <a:lnTo>
                    <a:pt x="2830" y="304"/>
                  </a:lnTo>
                  <a:lnTo>
                    <a:pt x="2830" y="304"/>
                  </a:lnTo>
                  <a:lnTo>
                    <a:pt x="2830" y="304"/>
                  </a:lnTo>
                  <a:lnTo>
                    <a:pt x="2830" y="304"/>
                  </a:lnTo>
                  <a:lnTo>
                    <a:pt x="2830" y="304"/>
                  </a:lnTo>
                  <a:lnTo>
                    <a:pt x="2836" y="304"/>
                  </a:lnTo>
                  <a:lnTo>
                    <a:pt x="2836" y="299"/>
                  </a:lnTo>
                  <a:lnTo>
                    <a:pt x="2836" y="299"/>
                  </a:lnTo>
                  <a:lnTo>
                    <a:pt x="2836" y="299"/>
                  </a:lnTo>
                  <a:lnTo>
                    <a:pt x="2836" y="299"/>
                  </a:lnTo>
                  <a:lnTo>
                    <a:pt x="2836" y="299"/>
                  </a:lnTo>
                  <a:lnTo>
                    <a:pt x="2836" y="299"/>
                  </a:lnTo>
                  <a:lnTo>
                    <a:pt x="2836" y="293"/>
                  </a:lnTo>
                  <a:lnTo>
                    <a:pt x="2836" y="293"/>
                  </a:lnTo>
                  <a:lnTo>
                    <a:pt x="2836" y="293"/>
                  </a:lnTo>
                  <a:lnTo>
                    <a:pt x="2836" y="293"/>
                  </a:lnTo>
                  <a:lnTo>
                    <a:pt x="2836" y="293"/>
                  </a:lnTo>
                  <a:lnTo>
                    <a:pt x="2836" y="293"/>
                  </a:lnTo>
                  <a:lnTo>
                    <a:pt x="2836" y="293"/>
                  </a:lnTo>
                  <a:lnTo>
                    <a:pt x="2836" y="293"/>
                  </a:lnTo>
                  <a:lnTo>
                    <a:pt x="2841" y="293"/>
                  </a:lnTo>
                  <a:lnTo>
                    <a:pt x="2841" y="287"/>
                  </a:lnTo>
                  <a:lnTo>
                    <a:pt x="2841" y="287"/>
                  </a:lnTo>
                  <a:lnTo>
                    <a:pt x="2841" y="287"/>
                  </a:lnTo>
                  <a:lnTo>
                    <a:pt x="2841" y="287"/>
                  </a:lnTo>
                  <a:lnTo>
                    <a:pt x="2841" y="287"/>
                  </a:lnTo>
                  <a:lnTo>
                    <a:pt x="2853" y="287"/>
                  </a:lnTo>
                  <a:lnTo>
                    <a:pt x="2853" y="287"/>
                  </a:lnTo>
                  <a:lnTo>
                    <a:pt x="2853" y="287"/>
                  </a:lnTo>
                  <a:lnTo>
                    <a:pt x="2858" y="287"/>
                  </a:lnTo>
                  <a:lnTo>
                    <a:pt x="2858" y="287"/>
                  </a:lnTo>
                  <a:lnTo>
                    <a:pt x="2858" y="287"/>
                  </a:lnTo>
                  <a:lnTo>
                    <a:pt x="2869" y="287"/>
                  </a:lnTo>
                  <a:lnTo>
                    <a:pt x="2869" y="282"/>
                  </a:lnTo>
                  <a:lnTo>
                    <a:pt x="2869" y="282"/>
                  </a:lnTo>
                  <a:lnTo>
                    <a:pt x="2875" y="282"/>
                  </a:lnTo>
                  <a:lnTo>
                    <a:pt x="2875" y="265"/>
                  </a:lnTo>
                  <a:lnTo>
                    <a:pt x="2875" y="265"/>
                  </a:lnTo>
                  <a:lnTo>
                    <a:pt x="2881" y="265"/>
                  </a:lnTo>
                  <a:lnTo>
                    <a:pt x="2881" y="265"/>
                  </a:lnTo>
                  <a:lnTo>
                    <a:pt x="2881" y="265"/>
                  </a:lnTo>
                  <a:lnTo>
                    <a:pt x="2881" y="265"/>
                  </a:lnTo>
                  <a:lnTo>
                    <a:pt x="2881" y="265"/>
                  </a:lnTo>
                  <a:lnTo>
                    <a:pt x="2881" y="265"/>
                  </a:lnTo>
                  <a:lnTo>
                    <a:pt x="2886" y="265"/>
                  </a:lnTo>
                  <a:lnTo>
                    <a:pt x="2886" y="265"/>
                  </a:lnTo>
                  <a:lnTo>
                    <a:pt x="2886" y="265"/>
                  </a:lnTo>
                  <a:lnTo>
                    <a:pt x="2886" y="265"/>
                  </a:lnTo>
                  <a:lnTo>
                    <a:pt x="2886" y="265"/>
                  </a:lnTo>
                  <a:lnTo>
                    <a:pt x="2886" y="265"/>
                  </a:lnTo>
                  <a:lnTo>
                    <a:pt x="2892" y="265"/>
                  </a:lnTo>
                  <a:lnTo>
                    <a:pt x="2892" y="265"/>
                  </a:lnTo>
                  <a:lnTo>
                    <a:pt x="2892" y="265"/>
                  </a:lnTo>
                  <a:lnTo>
                    <a:pt x="2892" y="265"/>
                  </a:lnTo>
                  <a:lnTo>
                    <a:pt x="2892" y="265"/>
                  </a:lnTo>
                  <a:lnTo>
                    <a:pt x="2892" y="265"/>
                  </a:lnTo>
                  <a:lnTo>
                    <a:pt x="2898" y="265"/>
                  </a:lnTo>
                  <a:lnTo>
                    <a:pt x="2898" y="254"/>
                  </a:lnTo>
                  <a:lnTo>
                    <a:pt x="2898" y="254"/>
                  </a:lnTo>
                  <a:lnTo>
                    <a:pt x="2898" y="254"/>
                  </a:lnTo>
                  <a:lnTo>
                    <a:pt x="2898" y="254"/>
                  </a:lnTo>
                  <a:lnTo>
                    <a:pt x="2898" y="254"/>
                  </a:lnTo>
                  <a:lnTo>
                    <a:pt x="2898" y="254"/>
                  </a:lnTo>
                  <a:lnTo>
                    <a:pt x="2898" y="248"/>
                  </a:lnTo>
                  <a:lnTo>
                    <a:pt x="2898" y="248"/>
                  </a:lnTo>
                  <a:lnTo>
                    <a:pt x="2898" y="248"/>
                  </a:lnTo>
                  <a:lnTo>
                    <a:pt x="2898" y="248"/>
                  </a:lnTo>
                  <a:lnTo>
                    <a:pt x="2898" y="248"/>
                  </a:lnTo>
                  <a:lnTo>
                    <a:pt x="2903" y="248"/>
                  </a:lnTo>
                  <a:lnTo>
                    <a:pt x="2903" y="248"/>
                  </a:lnTo>
                  <a:lnTo>
                    <a:pt x="2903" y="248"/>
                  </a:lnTo>
                  <a:lnTo>
                    <a:pt x="2909" y="248"/>
                  </a:lnTo>
                  <a:lnTo>
                    <a:pt x="2909" y="248"/>
                  </a:lnTo>
                  <a:lnTo>
                    <a:pt x="2909" y="248"/>
                  </a:lnTo>
                  <a:lnTo>
                    <a:pt x="2909" y="248"/>
                  </a:lnTo>
                  <a:lnTo>
                    <a:pt x="2909" y="242"/>
                  </a:lnTo>
                  <a:lnTo>
                    <a:pt x="2909" y="242"/>
                  </a:lnTo>
                  <a:lnTo>
                    <a:pt x="2909" y="242"/>
                  </a:lnTo>
                  <a:lnTo>
                    <a:pt x="2909" y="242"/>
                  </a:lnTo>
                  <a:lnTo>
                    <a:pt x="2909" y="242"/>
                  </a:lnTo>
                  <a:lnTo>
                    <a:pt x="2915" y="242"/>
                  </a:lnTo>
                  <a:lnTo>
                    <a:pt x="2915" y="237"/>
                  </a:lnTo>
                  <a:lnTo>
                    <a:pt x="2915" y="237"/>
                  </a:lnTo>
                  <a:lnTo>
                    <a:pt x="2915" y="237"/>
                  </a:lnTo>
                  <a:lnTo>
                    <a:pt x="2915" y="237"/>
                  </a:lnTo>
                  <a:lnTo>
                    <a:pt x="2915" y="237"/>
                  </a:lnTo>
                  <a:lnTo>
                    <a:pt x="2915" y="237"/>
                  </a:lnTo>
                  <a:lnTo>
                    <a:pt x="2915" y="237"/>
                  </a:lnTo>
                  <a:lnTo>
                    <a:pt x="2915" y="237"/>
                  </a:lnTo>
                  <a:lnTo>
                    <a:pt x="2920" y="237"/>
                  </a:lnTo>
                  <a:lnTo>
                    <a:pt x="2920" y="237"/>
                  </a:lnTo>
                  <a:lnTo>
                    <a:pt x="2920" y="237"/>
                  </a:lnTo>
                  <a:lnTo>
                    <a:pt x="2920" y="237"/>
                  </a:lnTo>
                  <a:lnTo>
                    <a:pt x="2920" y="237"/>
                  </a:lnTo>
                  <a:lnTo>
                    <a:pt x="2920" y="237"/>
                  </a:lnTo>
                  <a:lnTo>
                    <a:pt x="2920" y="237"/>
                  </a:lnTo>
                  <a:lnTo>
                    <a:pt x="2920" y="237"/>
                  </a:lnTo>
                  <a:lnTo>
                    <a:pt x="2920" y="237"/>
                  </a:lnTo>
                  <a:lnTo>
                    <a:pt x="2926" y="237"/>
                  </a:lnTo>
                  <a:lnTo>
                    <a:pt x="2926" y="237"/>
                  </a:lnTo>
                  <a:lnTo>
                    <a:pt x="2926" y="237"/>
                  </a:lnTo>
                  <a:lnTo>
                    <a:pt x="2926" y="237"/>
                  </a:lnTo>
                  <a:lnTo>
                    <a:pt x="2926" y="237"/>
                  </a:lnTo>
                  <a:lnTo>
                    <a:pt x="2926" y="237"/>
                  </a:lnTo>
                  <a:lnTo>
                    <a:pt x="2926" y="237"/>
                  </a:lnTo>
                  <a:lnTo>
                    <a:pt x="2926" y="231"/>
                  </a:lnTo>
                  <a:lnTo>
                    <a:pt x="2926" y="231"/>
                  </a:lnTo>
                  <a:lnTo>
                    <a:pt x="2926" y="231"/>
                  </a:lnTo>
                  <a:lnTo>
                    <a:pt x="2926" y="231"/>
                  </a:lnTo>
                  <a:lnTo>
                    <a:pt x="2926" y="231"/>
                  </a:lnTo>
                  <a:lnTo>
                    <a:pt x="2932" y="231"/>
                  </a:lnTo>
                  <a:lnTo>
                    <a:pt x="2932" y="225"/>
                  </a:lnTo>
                  <a:lnTo>
                    <a:pt x="2932" y="225"/>
                  </a:lnTo>
                  <a:lnTo>
                    <a:pt x="2932" y="225"/>
                  </a:lnTo>
                  <a:lnTo>
                    <a:pt x="2932" y="225"/>
                  </a:lnTo>
                  <a:lnTo>
                    <a:pt x="2932" y="225"/>
                  </a:lnTo>
                  <a:lnTo>
                    <a:pt x="2932" y="225"/>
                  </a:lnTo>
                  <a:lnTo>
                    <a:pt x="2932" y="225"/>
                  </a:lnTo>
                  <a:lnTo>
                    <a:pt x="2932" y="225"/>
                  </a:lnTo>
                  <a:lnTo>
                    <a:pt x="2937" y="225"/>
                  </a:lnTo>
                  <a:lnTo>
                    <a:pt x="2937" y="220"/>
                  </a:lnTo>
                  <a:lnTo>
                    <a:pt x="2937" y="220"/>
                  </a:lnTo>
                  <a:lnTo>
                    <a:pt x="2937" y="220"/>
                  </a:lnTo>
                  <a:lnTo>
                    <a:pt x="2937" y="220"/>
                  </a:lnTo>
                  <a:lnTo>
                    <a:pt x="2937" y="220"/>
                  </a:lnTo>
                  <a:lnTo>
                    <a:pt x="2937" y="220"/>
                  </a:lnTo>
                  <a:lnTo>
                    <a:pt x="2937" y="220"/>
                  </a:lnTo>
                  <a:lnTo>
                    <a:pt x="2937" y="220"/>
                  </a:lnTo>
                  <a:lnTo>
                    <a:pt x="2943" y="220"/>
                  </a:lnTo>
                  <a:lnTo>
                    <a:pt x="2943" y="220"/>
                  </a:lnTo>
                  <a:lnTo>
                    <a:pt x="2943" y="220"/>
                  </a:lnTo>
                  <a:lnTo>
                    <a:pt x="2943" y="220"/>
                  </a:lnTo>
                  <a:lnTo>
                    <a:pt x="2943" y="220"/>
                  </a:lnTo>
                  <a:lnTo>
                    <a:pt x="2943" y="220"/>
                  </a:lnTo>
                  <a:lnTo>
                    <a:pt x="2948" y="220"/>
                  </a:lnTo>
                  <a:lnTo>
                    <a:pt x="2948" y="220"/>
                  </a:lnTo>
                  <a:lnTo>
                    <a:pt x="2948" y="220"/>
                  </a:lnTo>
                  <a:lnTo>
                    <a:pt x="2948" y="220"/>
                  </a:lnTo>
                  <a:lnTo>
                    <a:pt x="2948" y="220"/>
                  </a:lnTo>
                  <a:lnTo>
                    <a:pt x="2948" y="220"/>
                  </a:lnTo>
                  <a:lnTo>
                    <a:pt x="2948" y="220"/>
                  </a:lnTo>
                  <a:lnTo>
                    <a:pt x="2948" y="208"/>
                  </a:lnTo>
                  <a:lnTo>
                    <a:pt x="2948" y="208"/>
                  </a:lnTo>
                  <a:lnTo>
                    <a:pt x="2954" y="208"/>
                  </a:lnTo>
                  <a:lnTo>
                    <a:pt x="2954" y="208"/>
                  </a:lnTo>
                  <a:lnTo>
                    <a:pt x="2954" y="208"/>
                  </a:lnTo>
                  <a:lnTo>
                    <a:pt x="2960" y="208"/>
                  </a:lnTo>
                  <a:lnTo>
                    <a:pt x="2960" y="203"/>
                  </a:lnTo>
                  <a:lnTo>
                    <a:pt x="2960" y="203"/>
                  </a:lnTo>
                  <a:lnTo>
                    <a:pt x="2960" y="203"/>
                  </a:lnTo>
                  <a:lnTo>
                    <a:pt x="2960" y="203"/>
                  </a:lnTo>
                  <a:lnTo>
                    <a:pt x="2960" y="203"/>
                  </a:lnTo>
                  <a:lnTo>
                    <a:pt x="2960" y="203"/>
                  </a:lnTo>
                  <a:lnTo>
                    <a:pt x="2960" y="203"/>
                  </a:lnTo>
                  <a:lnTo>
                    <a:pt x="2960" y="203"/>
                  </a:lnTo>
                  <a:lnTo>
                    <a:pt x="2965" y="203"/>
                  </a:lnTo>
                  <a:lnTo>
                    <a:pt x="2965" y="197"/>
                  </a:lnTo>
                  <a:lnTo>
                    <a:pt x="2965" y="197"/>
                  </a:lnTo>
                  <a:lnTo>
                    <a:pt x="2971" y="197"/>
                  </a:lnTo>
                  <a:lnTo>
                    <a:pt x="2971" y="197"/>
                  </a:lnTo>
                  <a:lnTo>
                    <a:pt x="2971" y="197"/>
                  </a:lnTo>
                  <a:lnTo>
                    <a:pt x="2971" y="197"/>
                  </a:lnTo>
                  <a:lnTo>
                    <a:pt x="2971" y="197"/>
                  </a:lnTo>
                  <a:lnTo>
                    <a:pt x="2971" y="197"/>
                  </a:lnTo>
                  <a:lnTo>
                    <a:pt x="2971" y="197"/>
                  </a:lnTo>
                  <a:lnTo>
                    <a:pt x="2971" y="197"/>
                  </a:lnTo>
                  <a:lnTo>
                    <a:pt x="2971" y="197"/>
                  </a:lnTo>
                  <a:lnTo>
                    <a:pt x="2977" y="197"/>
                  </a:lnTo>
                  <a:lnTo>
                    <a:pt x="2977" y="197"/>
                  </a:lnTo>
                  <a:lnTo>
                    <a:pt x="2977" y="197"/>
                  </a:lnTo>
                  <a:lnTo>
                    <a:pt x="2977" y="197"/>
                  </a:lnTo>
                  <a:lnTo>
                    <a:pt x="2977" y="197"/>
                  </a:lnTo>
                  <a:lnTo>
                    <a:pt x="2977" y="197"/>
                  </a:lnTo>
                  <a:lnTo>
                    <a:pt x="2977" y="197"/>
                  </a:lnTo>
                  <a:lnTo>
                    <a:pt x="2977" y="191"/>
                  </a:lnTo>
                  <a:lnTo>
                    <a:pt x="2977" y="191"/>
                  </a:lnTo>
                  <a:lnTo>
                    <a:pt x="2977" y="191"/>
                  </a:lnTo>
                  <a:lnTo>
                    <a:pt x="2977" y="191"/>
                  </a:lnTo>
                  <a:lnTo>
                    <a:pt x="2977" y="191"/>
                  </a:lnTo>
                  <a:lnTo>
                    <a:pt x="2982" y="191"/>
                  </a:lnTo>
                  <a:lnTo>
                    <a:pt x="2982" y="191"/>
                  </a:lnTo>
                  <a:lnTo>
                    <a:pt x="2982" y="191"/>
                  </a:lnTo>
                  <a:lnTo>
                    <a:pt x="2982" y="191"/>
                  </a:lnTo>
                  <a:lnTo>
                    <a:pt x="2982" y="191"/>
                  </a:lnTo>
                  <a:lnTo>
                    <a:pt x="2982" y="191"/>
                  </a:lnTo>
                  <a:lnTo>
                    <a:pt x="2988" y="191"/>
                  </a:lnTo>
                  <a:lnTo>
                    <a:pt x="2988" y="186"/>
                  </a:lnTo>
                  <a:lnTo>
                    <a:pt x="2988" y="186"/>
                  </a:lnTo>
                  <a:lnTo>
                    <a:pt x="2988" y="186"/>
                  </a:lnTo>
                  <a:lnTo>
                    <a:pt x="2988" y="186"/>
                  </a:lnTo>
                  <a:lnTo>
                    <a:pt x="2988" y="186"/>
                  </a:lnTo>
                  <a:lnTo>
                    <a:pt x="2988" y="186"/>
                  </a:lnTo>
                  <a:lnTo>
                    <a:pt x="2988" y="186"/>
                  </a:lnTo>
                  <a:lnTo>
                    <a:pt x="2988" y="186"/>
                  </a:lnTo>
                  <a:lnTo>
                    <a:pt x="2999" y="186"/>
                  </a:lnTo>
                  <a:lnTo>
                    <a:pt x="2999" y="186"/>
                  </a:lnTo>
                  <a:lnTo>
                    <a:pt x="2999" y="186"/>
                  </a:lnTo>
                  <a:lnTo>
                    <a:pt x="2999" y="186"/>
                  </a:lnTo>
                  <a:lnTo>
                    <a:pt x="2999" y="180"/>
                  </a:lnTo>
                  <a:lnTo>
                    <a:pt x="2999" y="180"/>
                  </a:lnTo>
                  <a:lnTo>
                    <a:pt x="2999" y="180"/>
                  </a:lnTo>
                  <a:lnTo>
                    <a:pt x="2999" y="180"/>
                  </a:lnTo>
                  <a:lnTo>
                    <a:pt x="2999" y="180"/>
                  </a:lnTo>
                  <a:lnTo>
                    <a:pt x="3005" y="180"/>
                  </a:lnTo>
                  <a:lnTo>
                    <a:pt x="3005" y="180"/>
                  </a:lnTo>
                  <a:lnTo>
                    <a:pt x="3005" y="180"/>
                  </a:lnTo>
                  <a:lnTo>
                    <a:pt x="3005" y="180"/>
                  </a:lnTo>
                  <a:lnTo>
                    <a:pt x="3005" y="180"/>
                  </a:lnTo>
                  <a:lnTo>
                    <a:pt x="3005" y="180"/>
                  </a:lnTo>
                  <a:lnTo>
                    <a:pt x="3005" y="180"/>
                  </a:lnTo>
                  <a:lnTo>
                    <a:pt x="3005" y="175"/>
                  </a:lnTo>
                  <a:lnTo>
                    <a:pt x="3005" y="175"/>
                  </a:lnTo>
                  <a:lnTo>
                    <a:pt x="3010" y="175"/>
                  </a:lnTo>
                  <a:lnTo>
                    <a:pt x="3010" y="175"/>
                  </a:lnTo>
                  <a:lnTo>
                    <a:pt x="3010" y="175"/>
                  </a:lnTo>
                  <a:lnTo>
                    <a:pt x="3016" y="175"/>
                  </a:lnTo>
                  <a:lnTo>
                    <a:pt x="3016" y="175"/>
                  </a:lnTo>
                  <a:lnTo>
                    <a:pt x="3016" y="175"/>
                  </a:lnTo>
                  <a:lnTo>
                    <a:pt x="3016" y="175"/>
                  </a:lnTo>
                  <a:lnTo>
                    <a:pt x="3016" y="175"/>
                  </a:lnTo>
                  <a:lnTo>
                    <a:pt x="3016" y="175"/>
                  </a:lnTo>
                  <a:lnTo>
                    <a:pt x="3022" y="175"/>
                  </a:lnTo>
                  <a:lnTo>
                    <a:pt x="3022" y="175"/>
                  </a:lnTo>
                  <a:lnTo>
                    <a:pt x="3022" y="175"/>
                  </a:lnTo>
                  <a:lnTo>
                    <a:pt x="3022" y="175"/>
                  </a:lnTo>
                  <a:lnTo>
                    <a:pt x="3022" y="175"/>
                  </a:lnTo>
                  <a:lnTo>
                    <a:pt x="3022" y="175"/>
                  </a:lnTo>
                  <a:lnTo>
                    <a:pt x="3027" y="175"/>
                  </a:lnTo>
                  <a:lnTo>
                    <a:pt x="3027" y="175"/>
                  </a:lnTo>
                  <a:lnTo>
                    <a:pt x="3027" y="175"/>
                  </a:lnTo>
                  <a:lnTo>
                    <a:pt x="3027" y="175"/>
                  </a:lnTo>
                  <a:lnTo>
                    <a:pt x="3027" y="169"/>
                  </a:lnTo>
                  <a:lnTo>
                    <a:pt x="3027" y="169"/>
                  </a:lnTo>
                  <a:lnTo>
                    <a:pt x="3033" y="169"/>
                  </a:lnTo>
                  <a:lnTo>
                    <a:pt x="3033" y="169"/>
                  </a:lnTo>
                  <a:lnTo>
                    <a:pt x="3033" y="169"/>
                  </a:lnTo>
                  <a:lnTo>
                    <a:pt x="3039" y="169"/>
                  </a:lnTo>
                  <a:lnTo>
                    <a:pt x="3039" y="169"/>
                  </a:lnTo>
                  <a:lnTo>
                    <a:pt x="3039" y="169"/>
                  </a:lnTo>
                  <a:lnTo>
                    <a:pt x="3039" y="169"/>
                  </a:lnTo>
                  <a:lnTo>
                    <a:pt x="3039" y="163"/>
                  </a:lnTo>
                  <a:lnTo>
                    <a:pt x="3039" y="163"/>
                  </a:lnTo>
                  <a:lnTo>
                    <a:pt x="3044" y="163"/>
                  </a:lnTo>
                  <a:lnTo>
                    <a:pt x="3044" y="163"/>
                  </a:lnTo>
                  <a:lnTo>
                    <a:pt x="3044" y="163"/>
                  </a:lnTo>
                  <a:lnTo>
                    <a:pt x="3044" y="163"/>
                  </a:lnTo>
                  <a:lnTo>
                    <a:pt x="3044" y="158"/>
                  </a:lnTo>
                  <a:lnTo>
                    <a:pt x="3044" y="158"/>
                  </a:lnTo>
                  <a:lnTo>
                    <a:pt x="3044" y="158"/>
                  </a:lnTo>
                  <a:lnTo>
                    <a:pt x="3044" y="158"/>
                  </a:lnTo>
                  <a:lnTo>
                    <a:pt x="3044" y="158"/>
                  </a:lnTo>
                  <a:lnTo>
                    <a:pt x="3044" y="158"/>
                  </a:lnTo>
                  <a:lnTo>
                    <a:pt x="3044" y="158"/>
                  </a:lnTo>
                  <a:lnTo>
                    <a:pt x="3044" y="158"/>
                  </a:lnTo>
                  <a:lnTo>
                    <a:pt x="3050" y="158"/>
                  </a:lnTo>
                  <a:lnTo>
                    <a:pt x="3050" y="158"/>
                  </a:lnTo>
                  <a:lnTo>
                    <a:pt x="3050" y="158"/>
                  </a:lnTo>
                  <a:lnTo>
                    <a:pt x="3050" y="158"/>
                  </a:lnTo>
                  <a:lnTo>
                    <a:pt x="3050" y="158"/>
                  </a:lnTo>
                  <a:lnTo>
                    <a:pt x="3050" y="158"/>
                  </a:lnTo>
                  <a:lnTo>
                    <a:pt x="3050" y="158"/>
                  </a:lnTo>
                  <a:lnTo>
                    <a:pt x="3050" y="158"/>
                  </a:lnTo>
                  <a:lnTo>
                    <a:pt x="3050" y="158"/>
                  </a:lnTo>
                  <a:lnTo>
                    <a:pt x="3055" y="158"/>
                  </a:lnTo>
                  <a:lnTo>
                    <a:pt x="3055" y="158"/>
                  </a:lnTo>
                  <a:lnTo>
                    <a:pt x="3055" y="158"/>
                  </a:lnTo>
                  <a:lnTo>
                    <a:pt x="3055" y="158"/>
                  </a:lnTo>
                  <a:lnTo>
                    <a:pt x="3055" y="158"/>
                  </a:lnTo>
                  <a:lnTo>
                    <a:pt x="3055" y="158"/>
                  </a:lnTo>
                  <a:lnTo>
                    <a:pt x="3061" y="158"/>
                  </a:lnTo>
                  <a:lnTo>
                    <a:pt x="3061" y="158"/>
                  </a:lnTo>
                  <a:lnTo>
                    <a:pt x="3061" y="158"/>
                  </a:lnTo>
                  <a:lnTo>
                    <a:pt x="3061" y="158"/>
                  </a:lnTo>
                  <a:lnTo>
                    <a:pt x="3061" y="158"/>
                  </a:lnTo>
                  <a:lnTo>
                    <a:pt x="3061" y="158"/>
                  </a:lnTo>
                  <a:lnTo>
                    <a:pt x="3061" y="158"/>
                  </a:lnTo>
                  <a:lnTo>
                    <a:pt x="3061" y="158"/>
                  </a:lnTo>
                  <a:lnTo>
                    <a:pt x="3061" y="158"/>
                  </a:lnTo>
                  <a:lnTo>
                    <a:pt x="3067" y="158"/>
                  </a:lnTo>
                  <a:lnTo>
                    <a:pt x="3067" y="158"/>
                  </a:lnTo>
                  <a:lnTo>
                    <a:pt x="3067" y="158"/>
                  </a:lnTo>
                  <a:lnTo>
                    <a:pt x="3067" y="158"/>
                  </a:lnTo>
                  <a:lnTo>
                    <a:pt x="3067" y="158"/>
                  </a:lnTo>
                  <a:lnTo>
                    <a:pt x="3067" y="158"/>
                  </a:lnTo>
                  <a:lnTo>
                    <a:pt x="3067" y="158"/>
                  </a:lnTo>
                  <a:lnTo>
                    <a:pt x="3067" y="158"/>
                  </a:lnTo>
                  <a:lnTo>
                    <a:pt x="3067" y="158"/>
                  </a:lnTo>
                  <a:lnTo>
                    <a:pt x="3072" y="158"/>
                  </a:lnTo>
                  <a:lnTo>
                    <a:pt x="3072" y="158"/>
                  </a:lnTo>
                  <a:lnTo>
                    <a:pt x="3072" y="158"/>
                  </a:lnTo>
                  <a:lnTo>
                    <a:pt x="3072" y="158"/>
                  </a:lnTo>
                  <a:lnTo>
                    <a:pt x="3072" y="158"/>
                  </a:lnTo>
                  <a:lnTo>
                    <a:pt x="3072" y="158"/>
                  </a:lnTo>
                  <a:lnTo>
                    <a:pt x="3072" y="158"/>
                  </a:lnTo>
                  <a:lnTo>
                    <a:pt x="3072" y="158"/>
                  </a:lnTo>
                  <a:lnTo>
                    <a:pt x="3072" y="158"/>
                  </a:lnTo>
                  <a:lnTo>
                    <a:pt x="3078" y="158"/>
                  </a:lnTo>
                  <a:lnTo>
                    <a:pt x="3078" y="158"/>
                  </a:lnTo>
                  <a:lnTo>
                    <a:pt x="3078" y="158"/>
                  </a:lnTo>
                  <a:lnTo>
                    <a:pt x="3078" y="158"/>
                  </a:lnTo>
                  <a:lnTo>
                    <a:pt x="3078" y="158"/>
                  </a:lnTo>
                  <a:lnTo>
                    <a:pt x="3078" y="158"/>
                  </a:lnTo>
                  <a:lnTo>
                    <a:pt x="3078" y="158"/>
                  </a:lnTo>
                  <a:lnTo>
                    <a:pt x="3078" y="158"/>
                  </a:lnTo>
                  <a:lnTo>
                    <a:pt x="3078" y="158"/>
                  </a:lnTo>
                  <a:lnTo>
                    <a:pt x="3084" y="158"/>
                  </a:lnTo>
                  <a:lnTo>
                    <a:pt x="3084" y="158"/>
                  </a:lnTo>
                  <a:lnTo>
                    <a:pt x="3084" y="158"/>
                  </a:lnTo>
                  <a:lnTo>
                    <a:pt x="3084" y="158"/>
                  </a:lnTo>
                  <a:lnTo>
                    <a:pt x="3084" y="158"/>
                  </a:lnTo>
                  <a:lnTo>
                    <a:pt x="3084" y="158"/>
                  </a:lnTo>
                  <a:lnTo>
                    <a:pt x="3084" y="158"/>
                  </a:lnTo>
                  <a:lnTo>
                    <a:pt x="3084" y="152"/>
                  </a:lnTo>
                  <a:lnTo>
                    <a:pt x="3084" y="152"/>
                  </a:lnTo>
                  <a:lnTo>
                    <a:pt x="3084" y="152"/>
                  </a:lnTo>
                  <a:lnTo>
                    <a:pt x="3084" y="152"/>
                  </a:lnTo>
                  <a:lnTo>
                    <a:pt x="3084" y="152"/>
                  </a:lnTo>
                  <a:lnTo>
                    <a:pt x="3089" y="152"/>
                  </a:lnTo>
                  <a:lnTo>
                    <a:pt x="3089" y="152"/>
                  </a:lnTo>
                  <a:lnTo>
                    <a:pt x="3089" y="152"/>
                  </a:lnTo>
                  <a:lnTo>
                    <a:pt x="3089" y="152"/>
                  </a:lnTo>
                  <a:lnTo>
                    <a:pt x="3089" y="152"/>
                  </a:lnTo>
                  <a:lnTo>
                    <a:pt x="3089" y="152"/>
                  </a:lnTo>
                  <a:lnTo>
                    <a:pt x="3089" y="152"/>
                  </a:lnTo>
                  <a:lnTo>
                    <a:pt x="3089" y="152"/>
                  </a:lnTo>
                  <a:lnTo>
                    <a:pt x="3089" y="152"/>
                  </a:lnTo>
                  <a:lnTo>
                    <a:pt x="3095" y="152"/>
                  </a:lnTo>
                  <a:lnTo>
                    <a:pt x="3095" y="152"/>
                  </a:lnTo>
                  <a:lnTo>
                    <a:pt x="3095" y="152"/>
                  </a:lnTo>
                  <a:lnTo>
                    <a:pt x="3095" y="152"/>
                  </a:lnTo>
                  <a:lnTo>
                    <a:pt x="3095" y="152"/>
                  </a:lnTo>
                  <a:lnTo>
                    <a:pt x="3095" y="152"/>
                  </a:lnTo>
                  <a:lnTo>
                    <a:pt x="3095" y="152"/>
                  </a:lnTo>
                  <a:lnTo>
                    <a:pt x="3095" y="146"/>
                  </a:lnTo>
                  <a:lnTo>
                    <a:pt x="3095" y="146"/>
                  </a:lnTo>
                  <a:lnTo>
                    <a:pt x="3095" y="146"/>
                  </a:lnTo>
                  <a:lnTo>
                    <a:pt x="3095" y="146"/>
                  </a:lnTo>
                  <a:lnTo>
                    <a:pt x="3095" y="146"/>
                  </a:lnTo>
                  <a:lnTo>
                    <a:pt x="3101" y="146"/>
                  </a:lnTo>
                  <a:lnTo>
                    <a:pt x="3101" y="146"/>
                  </a:lnTo>
                  <a:lnTo>
                    <a:pt x="3101" y="146"/>
                  </a:lnTo>
                  <a:lnTo>
                    <a:pt x="3101" y="146"/>
                  </a:lnTo>
                  <a:lnTo>
                    <a:pt x="3101" y="146"/>
                  </a:lnTo>
                  <a:lnTo>
                    <a:pt x="3101" y="146"/>
                  </a:lnTo>
                  <a:lnTo>
                    <a:pt x="3101" y="146"/>
                  </a:lnTo>
                  <a:lnTo>
                    <a:pt x="3101" y="146"/>
                  </a:lnTo>
                  <a:lnTo>
                    <a:pt x="3101" y="146"/>
                  </a:lnTo>
                  <a:lnTo>
                    <a:pt x="3106" y="146"/>
                  </a:lnTo>
                  <a:lnTo>
                    <a:pt x="3106" y="146"/>
                  </a:lnTo>
                  <a:lnTo>
                    <a:pt x="3106" y="146"/>
                  </a:lnTo>
                  <a:lnTo>
                    <a:pt x="3106" y="146"/>
                  </a:lnTo>
                  <a:lnTo>
                    <a:pt x="3106" y="146"/>
                  </a:lnTo>
                  <a:lnTo>
                    <a:pt x="3106" y="146"/>
                  </a:lnTo>
                  <a:lnTo>
                    <a:pt x="3106" y="146"/>
                  </a:lnTo>
                  <a:lnTo>
                    <a:pt x="3106" y="146"/>
                  </a:lnTo>
                  <a:lnTo>
                    <a:pt x="3106" y="146"/>
                  </a:lnTo>
                  <a:lnTo>
                    <a:pt x="3112" y="146"/>
                  </a:lnTo>
                  <a:lnTo>
                    <a:pt x="3112" y="146"/>
                  </a:lnTo>
                  <a:lnTo>
                    <a:pt x="3112" y="146"/>
                  </a:lnTo>
                  <a:lnTo>
                    <a:pt x="3112" y="146"/>
                  </a:lnTo>
                  <a:lnTo>
                    <a:pt x="3112" y="146"/>
                  </a:lnTo>
                  <a:lnTo>
                    <a:pt x="3112" y="146"/>
                  </a:lnTo>
                  <a:lnTo>
                    <a:pt x="3112" y="146"/>
                  </a:lnTo>
                  <a:lnTo>
                    <a:pt x="3112" y="146"/>
                  </a:lnTo>
                  <a:lnTo>
                    <a:pt x="3112" y="146"/>
                  </a:lnTo>
                  <a:lnTo>
                    <a:pt x="3118" y="146"/>
                  </a:lnTo>
                  <a:lnTo>
                    <a:pt x="3118" y="146"/>
                  </a:lnTo>
                  <a:lnTo>
                    <a:pt x="3118" y="146"/>
                  </a:lnTo>
                  <a:lnTo>
                    <a:pt x="3118" y="146"/>
                  </a:lnTo>
                  <a:lnTo>
                    <a:pt x="3118" y="146"/>
                  </a:lnTo>
                  <a:lnTo>
                    <a:pt x="3118" y="146"/>
                  </a:lnTo>
                  <a:lnTo>
                    <a:pt x="3123" y="146"/>
                  </a:lnTo>
                  <a:lnTo>
                    <a:pt x="3123" y="146"/>
                  </a:lnTo>
                  <a:lnTo>
                    <a:pt x="3123" y="146"/>
                  </a:lnTo>
                  <a:lnTo>
                    <a:pt x="3123" y="146"/>
                  </a:lnTo>
                  <a:lnTo>
                    <a:pt x="3123" y="141"/>
                  </a:lnTo>
                  <a:lnTo>
                    <a:pt x="3123" y="141"/>
                  </a:lnTo>
                  <a:lnTo>
                    <a:pt x="3123" y="141"/>
                  </a:lnTo>
                  <a:lnTo>
                    <a:pt x="3123" y="141"/>
                  </a:lnTo>
                  <a:lnTo>
                    <a:pt x="3123" y="141"/>
                  </a:lnTo>
                  <a:lnTo>
                    <a:pt x="3129" y="141"/>
                  </a:lnTo>
                  <a:lnTo>
                    <a:pt x="3129" y="141"/>
                  </a:lnTo>
                  <a:lnTo>
                    <a:pt x="3129" y="141"/>
                  </a:lnTo>
                  <a:lnTo>
                    <a:pt x="3129" y="141"/>
                  </a:lnTo>
                  <a:lnTo>
                    <a:pt x="3129" y="141"/>
                  </a:lnTo>
                  <a:lnTo>
                    <a:pt x="3129" y="141"/>
                  </a:lnTo>
                  <a:lnTo>
                    <a:pt x="3135" y="141"/>
                  </a:lnTo>
                  <a:lnTo>
                    <a:pt x="3135" y="141"/>
                  </a:lnTo>
                  <a:lnTo>
                    <a:pt x="3135" y="141"/>
                  </a:lnTo>
                  <a:lnTo>
                    <a:pt x="3135" y="141"/>
                  </a:lnTo>
                  <a:lnTo>
                    <a:pt x="3135" y="141"/>
                  </a:lnTo>
                  <a:lnTo>
                    <a:pt x="3135" y="141"/>
                  </a:lnTo>
                  <a:lnTo>
                    <a:pt x="3146" y="141"/>
                  </a:lnTo>
                  <a:lnTo>
                    <a:pt x="3146" y="141"/>
                  </a:lnTo>
                  <a:lnTo>
                    <a:pt x="3146" y="141"/>
                  </a:lnTo>
                  <a:lnTo>
                    <a:pt x="3146" y="141"/>
                  </a:lnTo>
                  <a:lnTo>
                    <a:pt x="3146" y="141"/>
                  </a:lnTo>
                  <a:lnTo>
                    <a:pt x="3146" y="141"/>
                  </a:lnTo>
                  <a:lnTo>
                    <a:pt x="3157" y="141"/>
                  </a:lnTo>
                  <a:lnTo>
                    <a:pt x="3157" y="141"/>
                  </a:lnTo>
                  <a:lnTo>
                    <a:pt x="3157" y="141"/>
                  </a:lnTo>
                  <a:lnTo>
                    <a:pt x="3163" y="141"/>
                  </a:lnTo>
                  <a:lnTo>
                    <a:pt x="3163" y="141"/>
                  </a:lnTo>
                  <a:lnTo>
                    <a:pt x="3163" y="141"/>
                  </a:lnTo>
                  <a:lnTo>
                    <a:pt x="3168" y="141"/>
                  </a:lnTo>
                  <a:lnTo>
                    <a:pt x="3168" y="135"/>
                  </a:lnTo>
                  <a:lnTo>
                    <a:pt x="3168" y="135"/>
                  </a:lnTo>
                  <a:lnTo>
                    <a:pt x="3168" y="135"/>
                  </a:lnTo>
                  <a:lnTo>
                    <a:pt x="3168" y="135"/>
                  </a:lnTo>
                  <a:lnTo>
                    <a:pt x="3168" y="135"/>
                  </a:lnTo>
                  <a:lnTo>
                    <a:pt x="3168" y="135"/>
                  </a:lnTo>
                  <a:lnTo>
                    <a:pt x="3168" y="129"/>
                  </a:lnTo>
                  <a:lnTo>
                    <a:pt x="3168" y="129"/>
                  </a:lnTo>
                  <a:lnTo>
                    <a:pt x="3168" y="129"/>
                  </a:lnTo>
                  <a:lnTo>
                    <a:pt x="3168" y="129"/>
                  </a:lnTo>
                  <a:lnTo>
                    <a:pt x="3168" y="129"/>
                  </a:lnTo>
                  <a:lnTo>
                    <a:pt x="3168" y="129"/>
                  </a:lnTo>
                  <a:lnTo>
                    <a:pt x="3168" y="129"/>
                  </a:lnTo>
                  <a:lnTo>
                    <a:pt x="3168" y="129"/>
                  </a:lnTo>
                  <a:lnTo>
                    <a:pt x="3174" y="129"/>
                  </a:lnTo>
                  <a:lnTo>
                    <a:pt x="3174" y="118"/>
                  </a:lnTo>
                  <a:lnTo>
                    <a:pt x="3174" y="118"/>
                  </a:lnTo>
                  <a:lnTo>
                    <a:pt x="3174" y="118"/>
                  </a:lnTo>
                  <a:lnTo>
                    <a:pt x="3174" y="118"/>
                  </a:lnTo>
                  <a:lnTo>
                    <a:pt x="3174" y="118"/>
                  </a:lnTo>
                  <a:lnTo>
                    <a:pt x="3174" y="118"/>
                  </a:lnTo>
                  <a:lnTo>
                    <a:pt x="3174" y="118"/>
                  </a:lnTo>
                  <a:lnTo>
                    <a:pt x="3174" y="118"/>
                  </a:lnTo>
                  <a:lnTo>
                    <a:pt x="3180" y="118"/>
                  </a:lnTo>
                  <a:lnTo>
                    <a:pt x="3180" y="118"/>
                  </a:lnTo>
                  <a:lnTo>
                    <a:pt x="3180" y="118"/>
                  </a:lnTo>
                  <a:lnTo>
                    <a:pt x="3180" y="118"/>
                  </a:lnTo>
                  <a:lnTo>
                    <a:pt x="3180" y="113"/>
                  </a:lnTo>
                  <a:lnTo>
                    <a:pt x="3180" y="113"/>
                  </a:lnTo>
                  <a:lnTo>
                    <a:pt x="3185" y="113"/>
                  </a:lnTo>
                  <a:lnTo>
                    <a:pt x="3185" y="113"/>
                  </a:lnTo>
                  <a:lnTo>
                    <a:pt x="3185" y="113"/>
                  </a:lnTo>
                  <a:lnTo>
                    <a:pt x="3185" y="113"/>
                  </a:lnTo>
                  <a:lnTo>
                    <a:pt x="3185" y="113"/>
                  </a:lnTo>
                  <a:lnTo>
                    <a:pt x="3185" y="113"/>
                  </a:lnTo>
                  <a:lnTo>
                    <a:pt x="3191" y="113"/>
                  </a:lnTo>
                  <a:lnTo>
                    <a:pt x="3191" y="107"/>
                  </a:lnTo>
                  <a:lnTo>
                    <a:pt x="3191" y="107"/>
                  </a:lnTo>
                  <a:lnTo>
                    <a:pt x="3191" y="107"/>
                  </a:lnTo>
                  <a:lnTo>
                    <a:pt x="3191" y="107"/>
                  </a:lnTo>
                  <a:lnTo>
                    <a:pt x="3191" y="107"/>
                  </a:lnTo>
                  <a:lnTo>
                    <a:pt x="3191" y="107"/>
                  </a:lnTo>
                  <a:lnTo>
                    <a:pt x="3191" y="107"/>
                  </a:lnTo>
                  <a:lnTo>
                    <a:pt x="3191" y="107"/>
                  </a:lnTo>
                  <a:lnTo>
                    <a:pt x="3196" y="107"/>
                  </a:lnTo>
                  <a:lnTo>
                    <a:pt x="3196" y="107"/>
                  </a:lnTo>
                  <a:lnTo>
                    <a:pt x="3196" y="107"/>
                  </a:lnTo>
                  <a:lnTo>
                    <a:pt x="3196" y="107"/>
                  </a:lnTo>
                  <a:lnTo>
                    <a:pt x="3196" y="107"/>
                  </a:lnTo>
                  <a:lnTo>
                    <a:pt x="3196" y="107"/>
                  </a:lnTo>
                  <a:lnTo>
                    <a:pt x="3196" y="107"/>
                  </a:lnTo>
                  <a:lnTo>
                    <a:pt x="3196" y="101"/>
                  </a:lnTo>
                  <a:lnTo>
                    <a:pt x="3196" y="101"/>
                  </a:lnTo>
                  <a:lnTo>
                    <a:pt x="3196" y="101"/>
                  </a:lnTo>
                  <a:lnTo>
                    <a:pt x="3196" y="101"/>
                  </a:lnTo>
                  <a:lnTo>
                    <a:pt x="3196" y="101"/>
                  </a:lnTo>
                  <a:lnTo>
                    <a:pt x="3202" y="101"/>
                  </a:lnTo>
                  <a:lnTo>
                    <a:pt x="3202" y="101"/>
                  </a:lnTo>
                  <a:lnTo>
                    <a:pt x="3202" y="101"/>
                  </a:lnTo>
                  <a:lnTo>
                    <a:pt x="3202" y="101"/>
                  </a:lnTo>
                  <a:lnTo>
                    <a:pt x="3202" y="101"/>
                  </a:lnTo>
                  <a:lnTo>
                    <a:pt x="3202" y="101"/>
                  </a:lnTo>
                  <a:lnTo>
                    <a:pt x="3202" y="101"/>
                  </a:lnTo>
                  <a:lnTo>
                    <a:pt x="3202" y="101"/>
                  </a:lnTo>
                  <a:lnTo>
                    <a:pt x="3202" y="101"/>
                  </a:lnTo>
                  <a:lnTo>
                    <a:pt x="3208" y="101"/>
                  </a:lnTo>
                  <a:lnTo>
                    <a:pt x="3208" y="101"/>
                  </a:lnTo>
                  <a:lnTo>
                    <a:pt x="3208" y="101"/>
                  </a:lnTo>
                  <a:lnTo>
                    <a:pt x="3208" y="101"/>
                  </a:lnTo>
                  <a:lnTo>
                    <a:pt x="3208" y="101"/>
                  </a:lnTo>
                  <a:lnTo>
                    <a:pt x="3208" y="101"/>
                  </a:lnTo>
                  <a:lnTo>
                    <a:pt x="3208" y="101"/>
                  </a:lnTo>
                  <a:lnTo>
                    <a:pt x="3208" y="96"/>
                  </a:lnTo>
                  <a:lnTo>
                    <a:pt x="3208" y="96"/>
                  </a:lnTo>
                  <a:lnTo>
                    <a:pt x="3208" y="96"/>
                  </a:lnTo>
                  <a:lnTo>
                    <a:pt x="3208" y="96"/>
                  </a:lnTo>
                  <a:lnTo>
                    <a:pt x="3208" y="96"/>
                  </a:lnTo>
                  <a:lnTo>
                    <a:pt x="3213" y="96"/>
                  </a:lnTo>
                  <a:lnTo>
                    <a:pt x="3213" y="90"/>
                  </a:lnTo>
                  <a:lnTo>
                    <a:pt x="3213" y="90"/>
                  </a:lnTo>
                  <a:lnTo>
                    <a:pt x="3213" y="90"/>
                  </a:lnTo>
                  <a:lnTo>
                    <a:pt x="3213" y="90"/>
                  </a:lnTo>
                  <a:lnTo>
                    <a:pt x="3213" y="90"/>
                  </a:lnTo>
                  <a:lnTo>
                    <a:pt x="3213" y="90"/>
                  </a:lnTo>
                  <a:lnTo>
                    <a:pt x="3213" y="90"/>
                  </a:lnTo>
                  <a:lnTo>
                    <a:pt x="3213" y="90"/>
                  </a:lnTo>
                  <a:lnTo>
                    <a:pt x="3213" y="90"/>
                  </a:lnTo>
                  <a:lnTo>
                    <a:pt x="3213" y="90"/>
                  </a:lnTo>
                  <a:lnTo>
                    <a:pt x="3213" y="90"/>
                  </a:lnTo>
                  <a:lnTo>
                    <a:pt x="3219" y="90"/>
                  </a:lnTo>
                  <a:lnTo>
                    <a:pt x="3219" y="90"/>
                  </a:lnTo>
                  <a:lnTo>
                    <a:pt x="3219" y="90"/>
                  </a:lnTo>
                  <a:lnTo>
                    <a:pt x="3219" y="90"/>
                  </a:lnTo>
                  <a:lnTo>
                    <a:pt x="3219" y="90"/>
                  </a:lnTo>
                  <a:lnTo>
                    <a:pt x="3219" y="90"/>
                  </a:lnTo>
                  <a:lnTo>
                    <a:pt x="3219" y="90"/>
                  </a:lnTo>
                  <a:lnTo>
                    <a:pt x="3219" y="90"/>
                  </a:lnTo>
                  <a:lnTo>
                    <a:pt x="3219" y="90"/>
                  </a:lnTo>
                  <a:lnTo>
                    <a:pt x="3225" y="90"/>
                  </a:lnTo>
                  <a:lnTo>
                    <a:pt x="3225" y="90"/>
                  </a:lnTo>
                  <a:lnTo>
                    <a:pt x="3225" y="90"/>
                  </a:lnTo>
                  <a:lnTo>
                    <a:pt x="3225" y="90"/>
                  </a:lnTo>
                  <a:lnTo>
                    <a:pt x="3225" y="84"/>
                  </a:lnTo>
                  <a:lnTo>
                    <a:pt x="3225" y="84"/>
                  </a:lnTo>
                  <a:lnTo>
                    <a:pt x="3225" y="84"/>
                  </a:lnTo>
                  <a:lnTo>
                    <a:pt x="3225" y="84"/>
                  </a:lnTo>
                  <a:lnTo>
                    <a:pt x="3225" y="84"/>
                  </a:lnTo>
                  <a:lnTo>
                    <a:pt x="3225" y="84"/>
                  </a:lnTo>
                  <a:lnTo>
                    <a:pt x="3225" y="84"/>
                  </a:lnTo>
                  <a:lnTo>
                    <a:pt x="3225" y="84"/>
                  </a:lnTo>
                  <a:lnTo>
                    <a:pt x="3230" y="84"/>
                  </a:lnTo>
                  <a:lnTo>
                    <a:pt x="3230" y="84"/>
                  </a:lnTo>
                  <a:lnTo>
                    <a:pt x="3230" y="84"/>
                  </a:lnTo>
                  <a:lnTo>
                    <a:pt x="3230" y="84"/>
                  </a:lnTo>
                  <a:lnTo>
                    <a:pt x="3230" y="84"/>
                  </a:lnTo>
                  <a:lnTo>
                    <a:pt x="3230" y="84"/>
                  </a:lnTo>
                  <a:lnTo>
                    <a:pt x="3230" y="84"/>
                  </a:lnTo>
                  <a:lnTo>
                    <a:pt x="3230" y="84"/>
                  </a:lnTo>
                  <a:lnTo>
                    <a:pt x="3230" y="84"/>
                  </a:lnTo>
                  <a:lnTo>
                    <a:pt x="3236" y="84"/>
                  </a:lnTo>
                  <a:lnTo>
                    <a:pt x="3236" y="84"/>
                  </a:lnTo>
                  <a:lnTo>
                    <a:pt x="3236" y="84"/>
                  </a:lnTo>
                  <a:lnTo>
                    <a:pt x="3236" y="84"/>
                  </a:lnTo>
                  <a:lnTo>
                    <a:pt x="3236" y="84"/>
                  </a:lnTo>
                  <a:lnTo>
                    <a:pt x="3236" y="84"/>
                  </a:lnTo>
                  <a:lnTo>
                    <a:pt x="3236" y="84"/>
                  </a:lnTo>
                  <a:lnTo>
                    <a:pt x="3236" y="84"/>
                  </a:lnTo>
                  <a:lnTo>
                    <a:pt x="3236" y="84"/>
                  </a:lnTo>
                  <a:lnTo>
                    <a:pt x="3242" y="84"/>
                  </a:lnTo>
                  <a:lnTo>
                    <a:pt x="3242" y="84"/>
                  </a:lnTo>
                  <a:lnTo>
                    <a:pt x="3242" y="84"/>
                  </a:lnTo>
                  <a:lnTo>
                    <a:pt x="3242" y="84"/>
                  </a:lnTo>
                  <a:lnTo>
                    <a:pt x="3242" y="84"/>
                  </a:lnTo>
                  <a:lnTo>
                    <a:pt x="3242" y="84"/>
                  </a:lnTo>
                  <a:lnTo>
                    <a:pt x="3242" y="84"/>
                  </a:lnTo>
                  <a:lnTo>
                    <a:pt x="3242" y="79"/>
                  </a:lnTo>
                  <a:lnTo>
                    <a:pt x="3242" y="79"/>
                  </a:lnTo>
                  <a:lnTo>
                    <a:pt x="3242" y="79"/>
                  </a:lnTo>
                  <a:lnTo>
                    <a:pt x="3242" y="79"/>
                  </a:lnTo>
                  <a:lnTo>
                    <a:pt x="3242" y="79"/>
                  </a:lnTo>
                  <a:lnTo>
                    <a:pt x="3247" y="79"/>
                  </a:lnTo>
                  <a:lnTo>
                    <a:pt x="3247" y="79"/>
                  </a:lnTo>
                  <a:lnTo>
                    <a:pt x="3247" y="79"/>
                  </a:lnTo>
                  <a:lnTo>
                    <a:pt x="3247" y="79"/>
                  </a:lnTo>
                  <a:lnTo>
                    <a:pt x="3247" y="79"/>
                  </a:lnTo>
                  <a:lnTo>
                    <a:pt x="3247" y="79"/>
                  </a:lnTo>
                  <a:lnTo>
                    <a:pt x="3247" y="79"/>
                  </a:lnTo>
                  <a:lnTo>
                    <a:pt x="3247" y="79"/>
                  </a:lnTo>
                  <a:lnTo>
                    <a:pt x="3247" y="79"/>
                  </a:lnTo>
                  <a:lnTo>
                    <a:pt x="3253" y="79"/>
                  </a:lnTo>
                  <a:lnTo>
                    <a:pt x="3253" y="79"/>
                  </a:lnTo>
                  <a:lnTo>
                    <a:pt x="3253" y="79"/>
                  </a:lnTo>
                  <a:lnTo>
                    <a:pt x="3253" y="79"/>
                  </a:lnTo>
                  <a:lnTo>
                    <a:pt x="3253" y="79"/>
                  </a:lnTo>
                  <a:lnTo>
                    <a:pt x="3253" y="79"/>
                  </a:lnTo>
                  <a:lnTo>
                    <a:pt x="3253" y="79"/>
                  </a:lnTo>
                  <a:lnTo>
                    <a:pt x="3253" y="79"/>
                  </a:lnTo>
                  <a:lnTo>
                    <a:pt x="3253" y="79"/>
                  </a:lnTo>
                  <a:lnTo>
                    <a:pt x="3258" y="79"/>
                  </a:lnTo>
                  <a:lnTo>
                    <a:pt x="3258" y="79"/>
                  </a:lnTo>
                  <a:lnTo>
                    <a:pt x="3258" y="79"/>
                  </a:lnTo>
                  <a:lnTo>
                    <a:pt x="3258" y="79"/>
                  </a:lnTo>
                  <a:lnTo>
                    <a:pt x="3258" y="79"/>
                  </a:lnTo>
                  <a:lnTo>
                    <a:pt x="3258" y="79"/>
                  </a:lnTo>
                  <a:lnTo>
                    <a:pt x="3258" y="79"/>
                  </a:lnTo>
                  <a:lnTo>
                    <a:pt x="3258" y="79"/>
                  </a:lnTo>
                  <a:lnTo>
                    <a:pt x="3258" y="79"/>
                  </a:lnTo>
                  <a:lnTo>
                    <a:pt x="3264" y="79"/>
                  </a:lnTo>
                  <a:lnTo>
                    <a:pt x="3264" y="79"/>
                  </a:lnTo>
                  <a:lnTo>
                    <a:pt x="3264" y="79"/>
                  </a:lnTo>
                  <a:lnTo>
                    <a:pt x="3264" y="79"/>
                  </a:lnTo>
                  <a:lnTo>
                    <a:pt x="3264" y="79"/>
                  </a:lnTo>
                  <a:lnTo>
                    <a:pt x="3264" y="79"/>
                  </a:lnTo>
                  <a:lnTo>
                    <a:pt x="3270" y="79"/>
                  </a:lnTo>
                  <a:lnTo>
                    <a:pt x="3270" y="79"/>
                  </a:lnTo>
                  <a:lnTo>
                    <a:pt x="3270" y="79"/>
                  </a:lnTo>
                  <a:lnTo>
                    <a:pt x="3270" y="79"/>
                  </a:lnTo>
                  <a:lnTo>
                    <a:pt x="3270" y="79"/>
                  </a:lnTo>
                  <a:lnTo>
                    <a:pt x="3270" y="79"/>
                  </a:lnTo>
                  <a:lnTo>
                    <a:pt x="3270" y="79"/>
                  </a:lnTo>
                  <a:lnTo>
                    <a:pt x="3270" y="79"/>
                  </a:lnTo>
                  <a:lnTo>
                    <a:pt x="3270" y="79"/>
                  </a:lnTo>
                  <a:lnTo>
                    <a:pt x="3275" y="79"/>
                  </a:lnTo>
                  <a:lnTo>
                    <a:pt x="3275" y="79"/>
                  </a:lnTo>
                  <a:lnTo>
                    <a:pt x="3275" y="79"/>
                  </a:lnTo>
                  <a:lnTo>
                    <a:pt x="3275" y="79"/>
                  </a:lnTo>
                  <a:lnTo>
                    <a:pt x="3275" y="79"/>
                  </a:lnTo>
                  <a:lnTo>
                    <a:pt x="3275" y="79"/>
                  </a:lnTo>
                  <a:lnTo>
                    <a:pt x="3275" y="79"/>
                  </a:lnTo>
                  <a:lnTo>
                    <a:pt x="3275" y="79"/>
                  </a:lnTo>
                  <a:lnTo>
                    <a:pt x="3275" y="79"/>
                  </a:lnTo>
                  <a:lnTo>
                    <a:pt x="3281" y="79"/>
                  </a:lnTo>
                  <a:lnTo>
                    <a:pt x="3281" y="79"/>
                  </a:lnTo>
                  <a:lnTo>
                    <a:pt x="3281" y="79"/>
                  </a:lnTo>
                  <a:lnTo>
                    <a:pt x="3281" y="79"/>
                  </a:lnTo>
                  <a:lnTo>
                    <a:pt x="3281" y="79"/>
                  </a:lnTo>
                  <a:lnTo>
                    <a:pt x="3281" y="79"/>
                  </a:lnTo>
                  <a:lnTo>
                    <a:pt x="3281" y="79"/>
                  </a:lnTo>
                  <a:lnTo>
                    <a:pt x="3281" y="79"/>
                  </a:lnTo>
                  <a:lnTo>
                    <a:pt x="3281" y="79"/>
                  </a:lnTo>
                  <a:lnTo>
                    <a:pt x="3287" y="79"/>
                  </a:lnTo>
                  <a:lnTo>
                    <a:pt x="3287" y="79"/>
                  </a:lnTo>
                  <a:lnTo>
                    <a:pt x="3287" y="79"/>
                  </a:lnTo>
                  <a:lnTo>
                    <a:pt x="3287" y="79"/>
                  </a:lnTo>
                  <a:lnTo>
                    <a:pt x="3287" y="67"/>
                  </a:lnTo>
                  <a:lnTo>
                    <a:pt x="3287" y="67"/>
                  </a:lnTo>
                  <a:lnTo>
                    <a:pt x="3292" y="67"/>
                  </a:lnTo>
                  <a:lnTo>
                    <a:pt x="3292" y="67"/>
                  </a:lnTo>
                  <a:lnTo>
                    <a:pt x="3292" y="67"/>
                  </a:lnTo>
                  <a:lnTo>
                    <a:pt x="3292" y="67"/>
                  </a:lnTo>
                  <a:lnTo>
                    <a:pt x="3292" y="67"/>
                  </a:lnTo>
                  <a:lnTo>
                    <a:pt x="3292" y="67"/>
                  </a:lnTo>
                  <a:lnTo>
                    <a:pt x="3292" y="67"/>
                  </a:lnTo>
                  <a:lnTo>
                    <a:pt x="3292" y="67"/>
                  </a:lnTo>
                  <a:lnTo>
                    <a:pt x="3292" y="67"/>
                  </a:lnTo>
                  <a:lnTo>
                    <a:pt x="3298" y="67"/>
                  </a:lnTo>
                  <a:lnTo>
                    <a:pt x="3298" y="62"/>
                  </a:lnTo>
                  <a:lnTo>
                    <a:pt x="3298" y="62"/>
                  </a:lnTo>
                  <a:lnTo>
                    <a:pt x="3298" y="62"/>
                  </a:lnTo>
                  <a:lnTo>
                    <a:pt x="3298" y="62"/>
                  </a:lnTo>
                  <a:lnTo>
                    <a:pt x="3298" y="62"/>
                  </a:lnTo>
                  <a:lnTo>
                    <a:pt x="3304" y="62"/>
                  </a:lnTo>
                  <a:lnTo>
                    <a:pt x="3304" y="62"/>
                  </a:lnTo>
                  <a:lnTo>
                    <a:pt x="3304" y="62"/>
                  </a:lnTo>
                  <a:lnTo>
                    <a:pt x="3309" y="62"/>
                  </a:lnTo>
                  <a:lnTo>
                    <a:pt x="3309" y="62"/>
                  </a:lnTo>
                  <a:lnTo>
                    <a:pt x="3309" y="62"/>
                  </a:lnTo>
                  <a:lnTo>
                    <a:pt x="3309" y="62"/>
                  </a:lnTo>
                  <a:lnTo>
                    <a:pt x="3309" y="62"/>
                  </a:lnTo>
                  <a:lnTo>
                    <a:pt x="3309" y="62"/>
                  </a:lnTo>
                  <a:lnTo>
                    <a:pt x="3321" y="62"/>
                  </a:lnTo>
                  <a:lnTo>
                    <a:pt x="3321" y="62"/>
                  </a:lnTo>
                  <a:lnTo>
                    <a:pt x="3321" y="62"/>
                  </a:lnTo>
                  <a:lnTo>
                    <a:pt x="3321" y="62"/>
                  </a:lnTo>
                  <a:lnTo>
                    <a:pt x="3321" y="62"/>
                  </a:lnTo>
                  <a:lnTo>
                    <a:pt x="3321" y="62"/>
                  </a:lnTo>
                  <a:lnTo>
                    <a:pt x="3326" y="62"/>
                  </a:lnTo>
                  <a:lnTo>
                    <a:pt x="3326" y="62"/>
                  </a:lnTo>
                  <a:lnTo>
                    <a:pt x="3326" y="62"/>
                  </a:lnTo>
                  <a:lnTo>
                    <a:pt x="3326" y="62"/>
                  </a:lnTo>
                  <a:lnTo>
                    <a:pt x="3326" y="62"/>
                  </a:lnTo>
                  <a:lnTo>
                    <a:pt x="3326" y="62"/>
                  </a:lnTo>
                  <a:lnTo>
                    <a:pt x="3332" y="62"/>
                  </a:lnTo>
                  <a:lnTo>
                    <a:pt x="3332" y="62"/>
                  </a:lnTo>
                  <a:lnTo>
                    <a:pt x="3332" y="62"/>
                  </a:lnTo>
                  <a:lnTo>
                    <a:pt x="3337" y="62"/>
                  </a:lnTo>
                  <a:lnTo>
                    <a:pt x="3337" y="56"/>
                  </a:lnTo>
                  <a:lnTo>
                    <a:pt x="3337" y="56"/>
                  </a:lnTo>
                  <a:lnTo>
                    <a:pt x="3343" y="56"/>
                  </a:lnTo>
                  <a:lnTo>
                    <a:pt x="3343" y="56"/>
                  </a:lnTo>
                  <a:lnTo>
                    <a:pt x="3343" y="56"/>
                  </a:lnTo>
                  <a:lnTo>
                    <a:pt x="3343" y="56"/>
                  </a:lnTo>
                  <a:lnTo>
                    <a:pt x="3343" y="56"/>
                  </a:lnTo>
                  <a:lnTo>
                    <a:pt x="3343" y="56"/>
                  </a:lnTo>
                  <a:lnTo>
                    <a:pt x="3349" y="56"/>
                  </a:lnTo>
                  <a:lnTo>
                    <a:pt x="3349" y="56"/>
                  </a:lnTo>
                  <a:lnTo>
                    <a:pt x="3349" y="56"/>
                  </a:lnTo>
                  <a:lnTo>
                    <a:pt x="3354" y="56"/>
                  </a:lnTo>
                  <a:lnTo>
                    <a:pt x="3354" y="56"/>
                  </a:lnTo>
                  <a:lnTo>
                    <a:pt x="3354" y="56"/>
                  </a:lnTo>
                  <a:lnTo>
                    <a:pt x="3354" y="56"/>
                  </a:lnTo>
                  <a:lnTo>
                    <a:pt x="3354" y="39"/>
                  </a:lnTo>
                  <a:lnTo>
                    <a:pt x="3354" y="39"/>
                  </a:lnTo>
                  <a:lnTo>
                    <a:pt x="3360" y="39"/>
                  </a:lnTo>
                  <a:lnTo>
                    <a:pt x="3360" y="39"/>
                  </a:lnTo>
                  <a:lnTo>
                    <a:pt x="3360" y="39"/>
                  </a:lnTo>
                  <a:lnTo>
                    <a:pt x="3371" y="39"/>
                  </a:lnTo>
                  <a:lnTo>
                    <a:pt x="3371" y="39"/>
                  </a:lnTo>
                  <a:lnTo>
                    <a:pt x="3371" y="39"/>
                  </a:lnTo>
                  <a:lnTo>
                    <a:pt x="3371" y="39"/>
                  </a:lnTo>
                  <a:lnTo>
                    <a:pt x="3371" y="39"/>
                  </a:lnTo>
                  <a:lnTo>
                    <a:pt x="3371" y="39"/>
                  </a:lnTo>
                  <a:lnTo>
                    <a:pt x="3377" y="39"/>
                  </a:lnTo>
                  <a:lnTo>
                    <a:pt x="3377" y="39"/>
                  </a:lnTo>
                  <a:lnTo>
                    <a:pt x="3377" y="39"/>
                  </a:lnTo>
                  <a:lnTo>
                    <a:pt x="3377" y="39"/>
                  </a:lnTo>
                  <a:lnTo>
                    <a:pt x="3377" y="39"/>
                  </a:lnTo>
                  <a:lnTo>
                    <a:pt x="3377" y="39"/>
                  </a:lnTo>
                  <a:lnTo>
                    <a:pt x="3383" y="39"/>
                  </a:lnTo>
                  <a:lnTo>
                    <a:pt x="3383" y="39"/>
                  </a:lnTo>
                  <a:lnTo>
                    <a:pt x="3383" y="39"/>
                  </a:lnTo>
                  <a:lnTo>
                    <a:pt x="3383" y="39"/>
                  </a:lnTo>
                  <a:lnTo>
                    <a:pt x="3383" y="39"/>
                  </a:lnTo>
                  <a:lnTo>
                    <a:pt x="3383" y="39"/>
                  </a:lnTo>
                  <a:lnTo>
                    <a:pt x="3383" y="39"/>
                  </a:lnTo>
                  <a:lnTo>
                    <a:pt x="3383" y="39"/>
                  </a:lnTo>
                  <a:lnTo>
                    <a:pt x="3383" y="39"/>
                  </a:lnTo>
                  <a:lnTo>
                    <a:pt x="3388" y="39"/>
                  </a:lnTo>
                  <a:lnTo>
                    <a:pt x="3388" y="39"/>
                  </a:lnTo>
                  <a:lnTo>
                    <a:pt x="3388" y="39"/>
                  </a:lnTo>
                  <a:lnTo>
                    <a:pt x="3394" y="39"/>
                  </a:lnTo>
                  <a:lnTo>
                    <a:pt x="3394" y="39"/>
                  </a:lnTo>
                  <a:lnTo>
                    <a:pt x="3394" y="39"/>
                  </a:lnTo>
                  <a:lnTo>
                    <a:pt x="3394" y="39"/>
                  </a:lnTo>
                  <a:lnTo>
                    <a:pt x="3394" y="39"/>
                  </a:lnTo>
                  <a:lnTo>
                    <a:pt x="3394" y="39"/>
                  </a:lnTo>
                  <a:lnTo>
                    <a:pt x="3394" y="39"/>
                  </a:lnTo>
                  <a:lnTo>
                    <a:pt x="3394" y="39"/>
                  </a:lnTo>
                  <a:lnTo>
                    <a:pt x="3394" y="39"/>
                  </a:lnTo>
                  <a:lnTo>
                    <a:pt x="3399" y="39"/>
                  </a:lnTo>
                  <a:lnTo>
                    <a:pt x="3399" y="39"/>
                  </a:lnTo>
                  <a:lnTo>
                    <a:pt x="3399" y="39"/>
                  </a:lnTo>
                  <a:lnTo>
                    <a:pt x="3399" y="39"/>
                  </a:lnTo>
                  <a:lnTo>
                    <a:pt x="3399" y="39"/>
                  </a:lnTo>
                  <a:lnTo>
                    <a:pt x="3399" y="39"/>
                  </a:lnTo>
                  <a:lnTo>
                    <a:pt x="3405" y="39"/>
                  </a:lnTo>
                  <a:lnTo>
                    <a:pt x="3405" y="39"/>
                  </a:lnTo>
                  <a:lnTo>
                    <a:pt x="3405" y="39"/>
                  </a:lnTo>
                  <a:lnTo>
                    <a:pt x="3405" y="39"/>
                  </a:lnTo>
                  <a:lnTo>
                    <a:pt x="3405" y="34"/>
                  </a:lnTo>
                  <a:lnTo>
                    <a:pt x="3405" y="34"/>
                  </a:lnTo>
                  <a:lnTo>
                    <a:pt x="3411" y="34"/>
                  </a:lnTo>
                  <a:lnTo>
                    <a:pt x="3411" y="34"/>
                  </a:lnTo>
                  <a:lnTo>
                    <a:pt x="3411" y="34"/>
                  </a:lnTo>
                  <a:lnTo>
                    <a:pt x="3411" y="34"/>
                  </a:lnTo>
                  <a:lnTo>
                    <a:pt x="3411" y="34"/>
                  </a:lnTo>
                  <a:lnTo>
                    <a:pt x="3411" y="34"/>
                  </a:lnTo>
                  <a:lnTo>
                    <a:pt x="3411" y="34"/>
                  </a:lnTo>
                  <a:lnTo>
                    <a:pt x="3411" y="22"/>
                  </a:lnTo>
                  <a:lnTo>
                    <a:pt x="3411" y="22"/>
                  </a:lnTo>
                  <a:lnTo>
                    <a:pt x="3416" y="22"/>
                  </a:lnTo>
                  <a:lnTo>
                    <a:pt x="3416" y="22"/>
                  </a:lnTo>
                  <a:lnTo>
                    <a:pt x="3416" y="22"/>
                  </a:lnTo>
                  <a:lnTo>
                    <a:pt x="3416" y="22"/>
                  </a:lnTo>
                  <a:lnTo>
                    <a:pt x="3416" y="22"/>
                  </a:lnTo>
                  <a:lnTo>
                    <a:pt x="3416" y="22"/>
                  </a:lnTo>
                  <a:lnTo>
                    <a:pt x="3422" y="22"/>
                  </a:lnTo>
                  <a:lnTo>
                    <a:pt x="3422" y="22"/>
                  </a:lnTo>
                  <a:lnTo>
                    <a:pt x="3422" y="22"/>
                  </a:lnTo>
                  <a:lnTo>
                    <a:pt x="3428" y="22"/>
                  </a:lnTo>
                  <a:lnTo>
                    <a:pt x="3428" y="22"/>
                  </a:lnTo>
                  <a:lnTo>
                    <a:pt x="3428" y="22"/>
                  </a:lnTo>
                  <a:lnTo>
                    <a:pt x="3428" y="22"/>
                  </a:lnTo>
                  <a:lnTo>
                    <a:pt x="3428" y="22"/>
                  </a:lnTo>
                  <a:lnTo>
                    <a:pt x="3428" y="22"/>
                  </a:lnTo>
                  <a:lnTo>
                    <a:pt x="3433" y="22"/>
                  </a:lnTo>
                  <a:lnTo>
                    <a:pt x="3433" y="22"/>
                  </a:lnTo>
                  <a:lnTo>
                    <a:pt x="3433" y="22"/>
                  </a:lnTo>
                  <a:lnTo>
                    <a:pt x="3439" y="22"/>
                  </a:lnTo>
                  <a:lnTo>
                    <a:pt x="3439" y="17"/>
                  </a:lnTo>
                  <a:lnTo>
                    <a:pt x="3439" y="17"/>
                  </a:lnTo>
                  <a:lnTo>
                    <a:pt x="3439" y="17"/>
                  </a:lnTo>
                  <a:lnTo>
                    <a:pt x="3439" y="17"/>
                  </a:lnTo>
                  <a:lnTo>
                    <a:pt x="3439" y="17"/>
                  </a:lnTo>
                  <a:lnTo>
                    <a:pt x="3445" y="17"/>
                  </a:lnTo>
                  <a:lnTo>
                    <a:pt x="3445" y="17"/>
                  </a:lnTo>
                  <a:lnTo>
                    <a:pt x="3445" y="17"/>
                  </a:lnTo>
                  <a:lnTo>
                    <a:pt x="3445" y="17"/>
                  </a:lnTo>
                  <a:lnTo>
                    <a:pt x="3445" y="17"/>
                  </a:lnTo>
                  <a:lnTo>
                    <a:pt x="3445" y="17"/>
                  </a:lnTo>
                  <a:lnTo>
                    <a:pt x="3450" y="17"/>
                  </a:lnTo>
                  <a:lnTo>
                    <a:pt x="3450" y="17"/>
                  </a:lnTo>
                  <a:lnTo>
                    <a:pt x="3450" y="17"/>
                  </a:lnTo>
                  <a:lnTo>
                    <a:pt x="3450" y="17"/>
                  </a:lnTo>
                  <a:lnTo>
                    <a:pt x="3450" y="17"/>
                  </a:lnTo>
                  <a:lnTo>
                    <a:pt x="3450" y="17"/>
                  </a:lnTo>
                  <a:lnTo>
                    <a:pt x="3456" y="17"/>
                  </a:lnTo>
                  <a:lnTo>
                    <a:pt x="3456" y="5"/>
                  </a:lnTo>
                  <a:lnTo>
                    <a:pt x="3456" y="5"/>
                  </a:lnTo>
                  <a:lnTo>
                    <a:pt x="3456" y="5"/>
                  </a:lnTo>
                  <a:lnTo>
                    <a:pt x="3456" y="5"/>
                  </a:lnTo>
                  <a:lnTo>
                    <a:pt x="3456" y="5"/>
                  </a:lnTo>
                  <a:lnTo>
                    <a:pt x="3456" y="5"/>
                  </a:lnTo>
                  <a:lnTo>
                    <a:pt x="3456" y="0"/>
                  </a:lnTo>
                  <a:lnTo>
                    <a:pt x="3456" y="0"/>
                  </a:lnTo>
                  <a:lnTo>
                    <a:pt x="3456" y="0"/>
                  </a:lnTo>
                  <a:lnTo>
                    <a:pt x="3456" y="0"/>
                  </a:lnTo>
                  <a:lnTo>
                    <a:pt x="3456" y="0"/>
                  </a:lnTo>
                  <a:lnTo>
                    <a:pt x="3456" y="0"/>
                  </a:lnTo>
                  <a:lnTo>
                    <a:pt x="3456" y="0"/>
                  </a:lnTo>
                  <a:lnTo>
                    <a:pt x="3456" y="0"/>
                  </a:lnTo>
                  <a:lnTo>
                    <a:pt x="3461" y="0"/>
                  </a:lnTo>
                  <a:lnTo>
                    <a:pt x="3461" y="0"/>
                  </a:lnTo>
                  <a:lnTo>
                    <a:pt x="3461" y="0"/>
                  </a:lnTo>
                  <a:lnTo>
                    <a:pt x="3461" y="0"/>
                  </a:lnTo>
                  <a:lnTo>
                    <a:pt x="3461" y="0"/>
                  </a:lnTo>
                  <a:lnTo>
                    <a:pt x="3461" y="0"/>
                  </a:lnTo>
                  <a:lnTo>
                    <a:pt x="3467" y="0"/>
                  </a:lnTo>
                  <a:lnTo>
                    <a:pt x="3467" y="0"/>
                  </a:lnTo>
                  <a:lnTo>
                    <a:pt x="3467" y="0"/>
                  </a:lnTo>
                  <a:lnTo>
                    <a:pt x="3467" y="0"/>
                  </a:lnTo>
                  <a:lnTo>
                    <a:pt x="3467" y="0"/>
                  </a:lnTo>
                  <a:lnTo>
                    <a:pt x="3467" y="0"/>
                  </a:lnTo>
                  <a:lnTo>
                    <a:pt x="3467" y="0"/>
                  </a:lnTo>
                  <a:lnTo>
                    <a:pt x="3467" y="0"/>
                  </a:lnTo>
                  <a:lnTo>
                    <a:pt x="3467" y="0"/>
                  </a:lnTo>
                  <a:lnTo>
                    <a:pt x="3473" y="0"/>
                  </a:lnTo>
                  <a:lnTo>
                    <a:pt x="3473" y="0"/>
                  </a:lnTo>
                  <a:lnTo>
                    <a:pt x="3473" y="0"/>
                  </a:lnTo>
                  <a:lnTo>
                    <a:pt x="3473" y="0"/>
                  </a:lnTo>
                  <a:lnTo>
                    <a:pt x="3473" y="0"/>
                  </a:lnTo>
                  <a:lnTo>
                    <a:pt x="3473" y="0"/>
                  </a:lnTo>
                  <a:lnTo>
                    <a:pt x="3473" y="0"/>
                  </a:lnTo>
                  <a:lnTo>
                    <a:pt x="3473" y="0"/>
                  </a:lnTo>
                  <a:lnTo>
                    <a:pt x="3473" y="0"/>
                  </a:lnTo>
                  <a:lnTo>
                    <a:pt x="3478" y="0"/>
                  </a:lnTo>
                  <a:lnTo>
                    <a:pt x="3478" y="0"/>
                  </a:lnTo>
                  <a:lnTo>
                    <a:pt x="3478" y="0"/>
                  </a:lnTo>
                  <a:lnTo>
                    <a:pt x="3478" y="0"/>
                  </a:lnTo>
                  <a:lnTo>
                    <a:pt x="3478" y="0"/>
                  </a:lnTo>
                </a:path>
              </a:pathLst>
            </a:custGeom>
            <a:noFill/>
            <a:ln w="381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Rectangle 7">
              <a:extLst>
                <a:ext uri="{FF2B5EF4-FFF2-40B4-BE49-F238E27FC236}">
                  <a16:creationId xmlns:a16="http://schemas.microsoft.com/office/drawing/2014/main" id="{96AEAE53-352D-44C5-AFAB-AA5EC46934A1}"/>
                </a:ext>
              </a:extLst>
            </p:cNvPr>
            <p:cNvSpPr>
              <a:spLocks noChangeArrowheads="1"/>
            </p:cNvSpPr>
            <p:nvPr/>
          </p:nvSpPr>
          <p:spPr bwMode="auto">
            <a:xfrm>
              <a:off x="9021763" y="2781300"/>
              <a:ext cx="4683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9.7%</a:t>
              </a:r>
              <a:endParaRPr kumimoji="0" lang="en-US" altLang="en-US" sz="2000" b="0" i="0" u="none" strike="noStrike" kern="1200" cap="none" spc="0" normalizeH="0" baseline="0" noProof="0" dirty="0">
                <a:ln>
                  <a:noFill/>
                </a:ln>
                <a:solidFill>
                  <a:schemeClr val="accent1"/>
                </a:solidFill>
                <a:effectLst/>
                <a:uLnTx/>
                <a:uFillTx/>
                <a:latin typeface="Arial" panose="020B0604020202020204" pitchFamily="34" charset="0"/>
                <a:ea typeface="+mn-ea"/>
                <a:cs typeface="+mn-cs"/>
              </a:endParaRPr>
            </a:p>
          </p:txBody>
        </p:sp>
        <p:sp>
          <p:nvSpPr>
            <p:cNvPr id="17" name="Rectangle 8">
              <a:extLst>
                <a:ext uri="{FF2B5EF4-FFF2-40B4-BE49-F238E27FC236}">
                  <a16:creationId xmlns:a16="http://schemas.microsoft.com/office/drawing/2014/main" id="{B5C446AA-78E3-4C93-AB61-164B090FAB99}"/>
                </a:ext>
              </a:extLst>
            </p:cNvPr>
            <p:cNvSpPr>
              <a:spLocks noChangeArrowheads="1"/>
            </p:cNvSpPr>
            <p:nvPr/>
          </p:nvSpPr>
          <p:spPr bwMode="auto">
            <a:xfrm>
              <a:off x="8955088" y="2133600"/>
              <a:ext cx="5699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chemeClr val="accent6"/>
                  </a:solidFill>
                  <a:effectLst/>
                  <a:uLnTx/>
                  <a:uFillTx/>
                  <a:latin typeface="Arial" panose="020B0604020202020204" pitchFamily="34" charset="0"/>
                  <a:ea typeface="+mn-ea"/>
                  <a:cs typeface="+mn-cs"/>
                </a:rPr>
                <a:t>11.9%</a:t>
              </a:r>
              <a:endParaRPr kumimoji="0" lang="en-US" altLang="en-US" sz="2000" b="0" i="0" u="none" strike="noStrike" kern="1200" cap="none" spc="0" normalizeH="0" baseline="0" noProof="0" dirty="0">
                <a:ln>
                  <a:noFill/>
                </a:ln>
                <a:solidFill>
                  <a:schemeClr val="accent6"/>
                </a:solidFill>
                <a:effectLst/>
                <a:uLnTx/>
                <a:uFillTx/>
                <a:latin typeface="Arial" panose="020B0604020202020204" pitchFamily="34" charset="0"/>
                <a:ea typeface="+mn-ea"/>
                <a:cs typeface="+mn-cs"/>
              </a:endParaRPr>
            </a:p>
          </p:txBody>
        </p:sp>
      </p:grpSp>
      <p:sp>
        <p:nvSpPr>
          <p:cNvPr id="19" name="Line 9">
            <a:extLst>
              <a:ext uri="{FF2B5EF4-FFF2-40B4-BE49-F238E27FC236}">
                <a16:creationId xmlns:a16="http://schemas.microsoft.com/office/drawing/2014/main" id="{A4A7FD1C-AC08-4D8D-AB28-FB1C0D24A7CE}"/>
              </a:ext>
            </a:extLst>
          </p:cNvPr>
          <p:cNvSpPr>
            <a:spLocks noChangeShapeType="1"/>
          </p:cNvSpPr>
          <p:nvPr/>
        </p:nvSpPr>
        <p:spPr bwMode="auto">
          <a:xfrm>
            <a:off x="3026176" y="5291599"/>
            <a:ext cx="6553200"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0" name="Line 10">
            <a:extLst>
              <a:ext uri="{FF2B5EF4-FFF2-40B4-BE49-F238E27FC236}">
                <a16:creationId xmlns:a16="http://schemas.microsoft.com/office/drawing/2014/main" id="{477CCF8A-0CC8-4520-88DF-214647479A92}"/>
              </a:ext>
            </a:extLst>
          </p:cNvPr>
          <p:cNvSpPr>
            <a:spLocks noChangeShapeType="1"/>
          </p:cNvSpPr>
          <p:nvPr/>
        </p:nvSpPr>
        <p:spPr bwMode="auto">
          <a:xfrm>
            <a:off x="3250014" y="5299536"/>
            <a:ext cx="0" cy="8096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1" name="Rectangle 11">
            <a:extLst>
              <a:ext uri="{FF2B5EF4-FFF2-40B4-BE49-F238E27FC236}">
                <a16:creationId xmlns:a16="http://schemas.microsoft.com/office/drawing/2014/main" id="{13D4DF20-1891-4226-BF77-250BDCF4A9DA}"/>
              </a:ext>
            </a:extLst>
          </p:cNvPr>
          <p:cNvSpPr>
            <a:spLocks noChangeArrowheads="1"/>
          </p:cNvSpPr>
          <p:nvPr/>
        </p:nvSpPr>
        <p:spPr bwMode="auto">
          <a:xfrm>
            <a:off x="3200801" y="5459874"/>
            <a:ext cx="177800"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2" name="Line 12">
            <a:extLst>
              <a:ext uri="{FF2B5EF4-FFF2-40B4-BE49-F238E27FC236}">
                <a16:creationId xmlns:a16="http://schemas.microsoft.com/office/drawing/2014/main" id="{D801D048-F6C4-44B3-9F9D-3EE3BA1AC4BC}"/>
              </a:ext>
            </a:extLst>
          </p:cNvPr>
          <p:cNvSpPr>
            <a:spLocks noChangeShapeType="1"/>
          </p:cNvSpPr>
          <p:nvPr/>
        </p:nvSpPr>
        <p:spPr bwMode="auto">
          <a:xfrm>
            <a:off x="4351739" y="5299536"/>
            <a:ext cx="0" cy="8096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3" name="Rectangle 13">
            <a:extLst>
              <a:ext uri="{FF2B5EF4-FFF2-40B4-BE49-F238E27FC236}">
                <a16:creationId xmlns:a16="http://schemas.microsoft.com/office/drawing/2014/main" id="{3DA9F864-A6B9-4908-A13E-D382075BC75E}"/>
              </a:ext>
            </a:extLst>
          </p:cNvPr>
          <p:cNvSpPr>
            <a:spLocks noChangeArrowheads="1"/>
          </p:cNvSpPr>
          <p:nvPr/>
        </p:nvSpPr>
        <p:spPr bwMode="auto">
          <a:xfrm>
            <a:off x="4305701" y="5459874"/>
            <a:ext cx="176213"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4" name="Line 14">
            <a:extLst>
              <a:ext uri="{FF2B5EF4-FFF2-40B4-BE49-F238E27FC236}">
                <a16:creationId xmlns:a16="http://schemas.microsoft.com/office/drawing/2014/main" id="{AE438D38-8195-44E7-B61B-E905CE962B20}"/>
              </a:ext>
            </a:extLst>
          </p:cNvPr>
          <p:cNvSpPr>
            <a:spLocks noChangeShapeType="1"/>
          </p:cNvSpPr>
          <p:nvPr/>
        </p:nvSpPr>
        <p:spPr bwMode="auto">
          <a:xfrm>
            <a:off x="5461401" y="5299536"/>
            <a:ext cx="0" cy="8096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5" name="Rectangle 15">
            <a:extLst>
              <a:ext uri="{FF2B5EF4-FFF2-40B4-BE49-F238E27FC236}">
                <a16:creationId xmlns:a16="http://schemas.microsoft.com/office/drawing/2014/main" id="{9BE7426A-B3B1-42B6-9427-7128E86B64E7}"/>
              </a:ext>
            </a:extLst>
          </p:cNvPr>
          <p:cNvSpPr>
            <a:spLocks noChangeArrowheads="1"/>
          </p:cNvSpPr>
          <p:nvPr/>
        </p:nvSpPr>
        <p:spPr bwMode="auto">
          <a:xfrm>
            <a:off x="5410601" y="5459874"/>
            <a:ext cx="176213"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6" name="Line 16">
            <a:extLst>
              <a:ext uri="{FF2B5EF4-FFF2-40B4-BE49-F238E27FC236}">
                <a16:creationId xmlns:a16="http://schemas.microsoft.com/office/drawing/2014/main" id="{4038FDD6-99FC-42B8-A7B7-990C210761B5}"/>
              </a:ext>
            </a:extLst>
          </p:cNvPr>
          <p:cNvSpPr>
            <a:spLocks noChangeShapeType="1"/>
          </p:cNvSpPr>
          <p:nvPr/>
        </p:nvSpPr>
        <p:spPr bwMode="auto">
          <a:xfrm>
            <a:off x="6561539" y="5299536"/>
            <a:ext cx="0" cy="8096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7" name="Rectangle 17">
            <a:extLst>
              <a:ext uri="{FF2B5EF4-FFF2-40B4-BE49-F238E27FC236}">
                <a16:creationId xmlns:a16="http://schemas.microsoft.com/office/drawing/2014/main" id="{599B8667-4651-4C51-8951-BB84FAACF988}"/>
              </a:ext>
            </a:extLst>
          </p:cNvPr>
          <p:cNvSpPr>
            <a:spLocks noChangeArrowheads="1"/>
          </p:cNvSpPr>
          <p:nvPr/>
        </p:nvSpPr>
        <p:spPr bwMode="auto">
          <a:xfrm>
            <a:off x="6515501" y="5459874"/>
            <a:ext cx="176213"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8" name="Line 18">
            <a:extLst>
              <a:ext uri="{FF2B5EF4-FFF2-40B4-BE49-F238E27FC236}">
                <a16:creationId xmlns:a16="http://schemas.microsoft.com/office/drawing/2014/main" id="{4D6DEC3E-0AF5-4A36-ACD5-FF350866DC8B}"/>
              </a:ext>
            </a:extLst>
          </p:cNvPr>
          <p:cNvSpPr>
            <a:spLocks noChangeShapeType="1"/>
          </p:cNvSpPr>
          <p:nvPr/>
        </p:nvSpPr>
        <p:spPr bwMode="auto">
          <a:xfrm>
            <a:off x="7671201" y="5299536"/>
            <a:ext cx="0" cy="8096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Rectangle 19">
            <a:extLst>
              <a:ext uri="{FF2B5EF4-FFF2-40B4-BE49-F238E27FC236}">
                <a16:creationId xmlns:a16="http://schemas.microsoft.com/office/drawing/2014/main" id="{C80ED148-2B8D-4FD2-92F6-FD4E75E067BA}"/>
              </a:ext>
            </a:extLst>
          </p:cNvPr>
          <p:cNvSpPr>
            <a:spLocks noChangeArrowheads="1"/>
          </p:cNvSpPr>
          <p:nvPr/>
        </p:nvSpPr>
        <p:spPr bwMode="auto">
          <a:xfrm>
            <a:off x="7618814" y="5459874"/>
            <a:ext cx="177800"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4</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0" name="Line 20">
            <a:extLst>
              <a:ext uri="{FF2B5EF4-FFF2-40B4-BE49-F238E27FC236}">
                <a16:creationId xmlns:a16="http://schemas.microsoft.com/office/drawing/2014/main" id="{25D356C2-5122-4F0C-B14D-B410C04A3A9B}"/>
              </a:ext>
            </a:extLst>
          </p:cNvPr>
          <p:cNvSpPr>
            <a:spLocks noChangeShapeType="1"/>
          </p:cNvSpPr>
          <p:nvPr/>
        </p:nvSpPr>
        <p:spPr bwMode="auto">
          <a:xfrm>
            <a:off x="8771339" y="5299536"/>
            <a:ext cx="0" cy="8096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1" name="Rectangle 21">
            <a:extLst>
              <a:ext uri="{FF2B5EF4-FFF2-40B4-BE49-F238E27FC236}">
                <a16:creationId xmlns:a16="http://schemas.microsoft.com/office/drawing/2014/main" id="{881CFE1D-7D08-40B0-9358-499BEA3E8D00}"/>
              </a:ext>
            </a:extLst>
          </p:cNvPr>
          <p:cNvSpPr>
            <a:spLocks noChangeArrowheads="1"/>
          </p:cNvSpPr>
          <p:nvPr/>
        </p:nvSpPr>
        <p:spPr bwMode="auto">
          <a:xfrm>
            <a:off x="8723714" y="5459874"/>
            <a:ext cx="177800"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5</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2" name="Line 22">
            <a:extLst>
              <a:ext uri="{FF2B5EF4-FFF2-40B4-BE49-F238E27FC236}">
                <a16:creationId xmlns:a16="http://schemas.microsoft.com/office/drawing/2014/main" id="{7CF4C7AD-391B-4A37-8D34-83C3DE2FD3B4}"/>
              </a:ext>
            </a:extLst>
          </p:cNvPr>
          <p:cNvSpPr>
            <a:spLocks noChangeShapeType="1"/>
          </p:cNvSpPr>
          <p:nvPr/>
        </p:nvSpPr>
        <p:spPr bwMode="auto">
          <a:xfrm flipV="1">
            <a:off x="3034114" y="1156161"/>
            <a:ext cx="0" cy="4143375"/>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3" name="Line 23">
            <a:extLst>
              <a:ext uri="{FF2B5EF4-FFF2-40B4-BE49-F238E27FC236}">
                <a16:creationId xmlns:a16="http://schemas.microsoft.com/office/drawing/2014/main" id="{1F4DC5EF-A990-4EAE-9BF0-626E2CE6BBE9}"/>
              </a:ext>
            </a:extLst>
          </p:cNvPr>
          <p:cNvSpPr>
            <a:spLocks noChangeShapeType="1"/>
          </p:cNvSpPr>
          <p:nvPr/>
        </p:nvSpPr>
        <p:spPr bwMode="auto">
          <a:xfrm flipH="1">
            <a:off x="2945214" y="5237624"/>
            <a:ext cx="80963"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4" name="Rectangle 24">
            <a:extLst>
              <a:ext uri="{FF2B5EF4-FFF2-40B4-BE49-F238E27FC236}">
                <a16:creationId xmlns:a16="http://schemas.microsoft.com/office/drawing/2014/main" id="{A74C59D6-E2CC-4CB2-8B11-5C73CEF6A937}"/>
              </a:ext>
            </a:extLst>
          </p:cNvPr>
          <p:cNvSpPr>
            <a:spLocks noChangeArrowheads="1"/>
          </p:cNvSpPr>
          <p:nvPr/>
        </p:nvSpPr>
        <p:spPr bwMode="auto">
          <a:xfrm>
            <a:off x="2640414" y="5158249"/>
            <a:ext cx="3365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5" name="Line 25">
            <a:extLst>
              <a:ext uri="{FF2B5EF4-FFF2-40B4-BE49-F238E27FC236}">
                <a16:creationId xmlns:a16="http://schemas.microsoft.com/office/drawing/2014/main" id="{A8C21A77-9588-4479-8C9F-5FE0F8D74773}"/>
              </a:ext>
            </a:extLst>
          </p:cNvPr>
          <p:cNvSpPr>
            <a:spLocks noChangeShapeType="1"/>
          </p:cNvSpPr>
          <p:nvPr/>
        </p:nvSpPr>
        <p:spPr bwMode="auto">
          <a:xfrm flipH="1">
            <a:off x="2945214" y="3904124"/>
            <a:ext cx="80963"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6" name="Rectangle 26">
            <a:extLst>
              <a:ext uri="{FF2B5EF4-FFF2-40B4-BE49-F238E27FC236}">
                <a16:creationId xmlns:a16="http://schemas.microsoft.com/office/drawing/2014/main" id="{13DD75D0-2A82-42EE-980C-30EAD68A617F}"/>
              </a:ext>
            </a:extLst>
          </p:cNvPr>
          <p:cNvSpPr>
            <a:spLocks noChangeArrowheads="1"/>
          </p:cNvSpPr>
          <p:nvPr/>
        </p:nvSpPr>
        <p:spPr bwMode="auto">
          <a:xfrm>
            <a:off x="2640414" y="3819986"/>
            <a:ext cx="2596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effectLst/>
                <a:uLnTx/>
                <a:uFillTx/>
                <a:latin typeface="Arial" panose="020B0604020202020204" pitchFamily="34" charset="0"/>
                <a:ea typeface="+mn-ea"/>
                <a:cs typeface="+mn-cs"/>
              </a:rPr>
              <a:t>5%</a:t>
            </a:r>
            <a:endParaRPr kumimoji="0" lang="en-US" altLang="en-US" sz="1800" b="0" i="0" u="none" strike="noStrike" kern="1200" cap="none" spc="0" normalizeH="0" baseline="0" noProof="0" dirty="0">
              <a:ln>
                <a:noFill/>
              </a:ln>
              <a:effectLst/>
              <a:uLnTx/>
              <a:uFillTx/>
              <a:latin typeface="Arial" panose="020B0604020202020204" pitchFamily="34" charset="0"/>
              <a:ea typeface="+mn-ea"/>
              <a:cs typeface="+mn-cs"/>
            </a:endParaRPr>
          </a:p>
        </p:txBody>
      </p:sp>
      <p:sp>
        <p:nvSpPr>
          <p:cNvPr id="37" name="Line 27">
            <a:extLst>
              <a:ext uri="{FF2B5EF4-FFF2-40B4-BE49-F238E27FC236}">
                <a16:creationId xmlns:a16="http://schemas.microsoft.com/office/drawing/2014/main" id="{B5CC858A-C53D-4E73-9C0E-3EEC565767D3}"/>
              </a:ext>
            </a:extLst>
          </p:cNvPr>
          <p:cNvSpPr>
            <a:spLocks noChangeShapeType="1"/>
          </p:cNvSpPr>
          <p:nvPr/>
        </p:nvSpPr>
        <p:spPr bwMode="auto">
          <a:xfrm flipH="1">
            <a:off x="2945214" y="2561099"/>
            <a:ext cx="80963"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8" name="Rectangle 28">
            <a:extLst>
              <a:ext uri="{FF2B5EF4-FFF2-40B4-BE49-F238E27FC236}">
                <a16:creationId xmlns:a16="http://schemas.microsoft.com/office/drawing/2014/main" id="{673AC407-8432-4DC2-B6BD-9B9D826D976F}"/>
              </a:ext>
            </a:extLst>
          </p:cNvPr>
          <p:cNvSpPr>
            <a:spLocks noChangeArrowheads="1"/>
          </p:cNvSpPr>
          <p:nvPr/>
        </p:nvSpPr>
        <p:spPr bwMode="auto">
          <a:xfrm>
            <a:off x="2543576" y="2481724"/>
            <a:ext cx="433388"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10%</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9" name="Line 29">
            <a:extLst>
              <a:ext uri="{FF2B5EF4-FFF2-40B4-BE49-F238E27FC236}">
                <a16:creationId xmlns:a16="http://schemas.microsoft.com/office/drawing/2014/main" id="{962A9231-6C77-4791-AF10-DCC27F3DC4D3}"/>
              </a:ext>
            </a:extLst>
          </p:cNvPr>
          <p:cNvSpPr>
            <a:spLocks noChangeShapeType="1"/>
          </p:cNvSpPr>
          <p:nvPr/>
        </p:nvSpPr>
        <p:spPr bwMode="auto">
          <a:xfrm flipH="1">
            <a:off x="2945214" y="1226011"/>
            <a:ext cx="80963"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0" name="Rectangle 30">
            <a:extLst>
              <a:ext uri="{FF2B5EF4-FFF2-40B4-BE49-F238E27FC236}">
                <a16:creationId xmlns:a16="http://schemas.microsoft.com/office/drawing/2014/main" id="{8452AF9A-7B0B-4E7C-9B82-8DD9D839B47E}"/>
              </a:ext>
            </a:extLst>
          </p:cNvPr>
          <p:cNvSpPr>
            <a:spLocks noChangeArrowheads="1"/>
          </p:cNvSpPr>
          <p:nvPr/>
        </p:nvSpPr>
        <p:spPr bwMode="auto">
          <a:xfrm>
            <a:off x="2543576" y="1146636"/>
            <a:ext cx="433388"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15%</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5" name="Line 65">
            <a:extLst>
              <a:ext uri="{FF2B5EF4-FFF2-40B4-BE49-F238E27FC236}">
                <a16:creationId xmlns:a16="http://schemas.microsoft.com/office/drawing/2014/main" id="{3536C20B-34A3-43BE-B087-F7F3E2B9FB0F}"/>
              </a:ext>
            </a:extLst>
          </p:cNvPr>
          <p:cNvSpPr>
            <a:spLocks noChangeShapeType="1"/>
          </p:cNvSpPr>
          <p:nvPr/>
        </p:nvSpPr>
        <p:spPr bwMode="auto">
          <a:xfrm>
            <a:off x="7154553" y="4672843"/>
            <a:ext cx="473075" cy="0"/>
          </a:xfrm>
          <a:prstGeom prst="line">
            <a:avLst/>
          </a:prstGeom>
          <a:noFill/>
          <a:ln w="26988"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6" name="Rectangle 66">
            <a:extLst>
              <a:ext uri="{FF2B5EF4-FFF2-40B4-BE49-F238E27FC236}">
                <a16:creationId xmlns:a16="http://schemas.microsoft.com/office/drawing/2014/main" id="{4581676E-4FED-4539-870E-E3F71818C6BE}"/>
              </a:ext>
            </a:extLst>
          </p:cNvPr>
          <p:cNvSpPr>
            <a:spLocks noChangeArrowheads="1"/>
          </p:cNvSpPr>
          <p:nvPr/>
        </p:nvSpPr>
        <p:spPr bwMode="auto">
          <a:xfrm>
            <a:off x="7726053" y="4377568"/>
            <a:ext cx="175368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Placebo     Evolocumab</a:t>
            </a:r>
          </a:p>
        </p:txBody>
      </p:sp>
      <p:sp>
        <p:nvSpPr>
          <p:cNvPr id="57" name="Line 67">
            <a:extLst>
              <a:ext uri="{FF2B5EF4-FFF2-40B4-BE49-F238E27FC236}">
                <a16:creationId xmlns:a16="http://schemas.microsoft.com/office/drawing/2014/main" id="{6AA120C1-CFB4-4019-BC06-F6F6694D1FE3}"/>
              </a:ext>
            </a:extLst>
          </p:cNvPr>
          <p:cNvSpPr>
            <a:spLocks noChangeShapeType="1"/>
          </p:cNvSpPr>
          <p:nvPr/>
        </p:nvSpPr>
        <p:spPr bwMode="auto">
          <a:xfrm>
            <a:off x="7154553" y="4468055"/>
            <a:ext cx="473075" cy="0"/>
          </a:xfrm>
          <a:prstGeom prst="line">
            <a:avLst/>
          </a:prstGeom>
          <a:noFill/>
          <a:ln w="26988" cap="sq">
            <a:solidFill>
              <a:schemeClr val="accent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8" name="Rectangle 57">
            <a:extLst>
              <a:ext uri="{FF2B5EF4-FFF2-40B4-BE49-F238E27FC236}">
                <a16:creationId xmlns:a16="http://schemas.microsoft.com/office/drawing/2014/main" id="{01EE3676-84E1-4166-9362-3BC1D7BAAF92}"/>
              </a:ext>
            </a:extLst>
          </p:cNvPr>
          <p:cNvSpPr>
            <a:spLocks noChangeArrowheads="1"/>
          </p:cNvSpPr>
          <p:nvPr/>
        </p:nvSpPr>
        <p:spPr bwMode="auto">
          <a:xfrm>
            <a:off x="7726053" y="4583943"/>
            <a:ext cx="206947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Evolocumab     Evolocumab</a:t>
            </a:r>
          </a:p>
        </p:txBody>
      </p:sp>
      <p:cxnSp>
        <p:nvCxnSpPr>
          <p:cNvPr id="89" name="Straight Arrow Connector 88">
            <a:extLst>
              <a:ext uri="{FF2B5EF4-FFF2-40B4-BE49-F238E27FC236}">
                <a16:creationId xmlns:a16="http://schemas.microsoft.com/office/drawing/2014/main" id="{1184AFCA-7430-4952-BE83-BDA653C5FD88}"/>
              </a:ext>
            </a:extLst>
          </p:cNvPr>
          <p:cNvCxnSpPr/>
          <p:nvPr/>
        </p:nvCxnSpPr>
        <p:spPr>
          <a:xfrm>
            <a:off x="8335704" y="4471877"/>
            <a:ext cx="18288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0" name="Straight Arrow Connector 89">
            <a:extLst>
              <a:ext uri="{FF2B5EF4-FFF2-40B4-BE49-F238E27FC236}">
                <a16:creationId xmlns:a16="http://schemas.microsoft.com/office/drawing/2014/main" id="{BFE2722F-5317-4DD4-B16C-E710C767119D}"/>
              </a:ext>
            </a:extLst>
          </p:cNvPr>
          <p:cNvCxnSpPr/>
          <p:nvPr/>
        </p:nvCxnSpPr>
        <p:spPr>
          <a:xfrm>
            <a:off x="8652489" y="4675312"/>
            <a:ext cx="18288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3" name="TextBox 92">
            <a:extLst>
              <a:ext uri="{FF2B5EF4-FFF2-40B4-BE49-F238E27FC236}">
                <a16:creationId xmlns:a16="http://schemas.microsoft.com/office/drawing/2014/main" id="{1A28B257-5BC2-43E9-B946-EF1AE3B3A25C}"/>
              </a:ext>
            </a:extLst>
          </p:cNvPr>
          <p:cNvSpPr txBox="1"/>
          <p:nvPr/>
        </p:nvSpPr>
        <p:spPr>
          <a:xfrm>
            <a:off x="3162214" y="2138053"/>
            <a:ext cx="241762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HR 0.80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(95% CI 0.68-0.93)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P=0.003</a:t>
            </a:r>
          </a:p>
        </p:txBody>
      </p:sp>
      <p:sp>
        <p:nvSpPr>
          <p:cNvPr id="62" name="Rectangle 37">
            <a:extLst>
              <a:ext uri="{FF2B5EF4-FFF2-40B4-BE49-F238E27FC236}">
                <a16:creationId xmlns:a16="http://schemas.microsoft.com/office/drawing/2014/main" id="{1B1620C2-4B71-4B41-AECE-CC9B9981C1AD}"/>
              </a:ext>
            </a:extLst>
          </p:cNvPr>
          <p:cNvSpPr>
            <a:spLocks noChangeArrowheads="1"/>
          </p:cNvSpPr>
          <p:nvPr/>
        </p:nvSpPr>
        <p:spPr bwMode="auto">
          <a:xfrm>
            <a:off x="1422894" y="5827737"/>
            <a:ext cx="155651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chemeClr val="accent6"/>
                </a:solidFill>
                <a:effectLst/>
                <a:uLnTx/>
                <a:uFillTx/>
                <a:latin typeface="Arial" panose="020B0604020202020204" pitchFamily="34" charset="0"/>
                <a:ea typeface="+mn-ea"/>
                <a:cs typeface="+mn-cs"/>
              </a:rPr>
              <a:t>Placebo-Evolocumab</a:t>
            </a:r>
          </a:p>
        </p:txBody>
      </p:sp>
      <p:sp>
        <p:nvSpPr>
          <p:cNvPr id="63" name="Rectangle 36">
            <a:extLst>
              <a:ext uri="{FF2B5EF4-FFF2-40B4-BE49-F238E27FC236}">
                <a16:creationId xmlns:a16="http://schemas.microsoft.com/office/drawing/2014/main" id="{C153059A-5501-7940-B5FB-A33791A1A9F0}"/>
              </a:ext>
            </a:extLst>
          </p:cNvPr>
          <p:cNvSpPr>
            <a:spLocks noChangeArrowheads="1"/>
          </p:cNvSpPr>
          <p:nvPr/>
        </p:nvSpPr>
        <p:spPr bwMode="auto">
          <a:xfrm>
            <a:off x="1097484" y="6008978"/>
            <a:ext cx="18819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Evolocumab-Evolocumab</a:t>
            </a:r>
          </a:p>
        </p:txBody>
      </p:sp>
      <p:sp>
        <p:nvSpPr>
          <p:cNvPr id="64" name="Rectangle 50">
            <a:extLst>
              <a:ext uri="{FF2B5EF4-FFF2-40B4-BE49-F238E27FC236}">
                <a16:creationId xmlns:a16="http://schemas.microsoft.com/office/drawing/2014/main" id="{CD9086CA-221A-4348-9B20-F83A862019E3}"/>
              </a:ext>
            </a:extLst>
          </p:cNvPr>
          <p:cNvSpPr>
            <a:spLocks noChangeArrowheads="1"/>
          </p:cNvSpPr>
          <p:nvPr/>
        </p:nvSpPr>
        <p:spPr bwMode="auto">
          <a:xfrm>
            <a:off x="1852498" y="5648074"/>
            <a:ext cx="112691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Number at risk:</a:t>
            </a:r>
          </a:p>
        </p:txBody>
      </p:sp>
    </p:spTree>
    <p:extLst>
      <p:ext uri="{BB962C8B-B14F-4D97-AF65-F5344CB8AC3E}">
        <p14:creationId xmlns:p14="http://schemas.microsoft.com/office/powerpoint/2010/main" val="31841873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24">
            <a:extLst>
              <a:ext uri="{FF2B5EF4-FFF2-40B4-BE49-F238E27FC236}">
                <a16:creationId xmlns:a16="http://schemas.microsoft.com/office/drawing/2014/main" id="{779838C0-755F-4512-B3F2-B8C9CA6FF931}"/>
              </a:ext>
            </a:extLst>
          </p:cNvPr>
          <p:cNvSpPr>
            <a:spLocks noChangeArrowheads="1"/>
          </p:cNvSpPr>
          <p:nvPr/>
        </p:nvSpPr>
        <p:spPr bwMode="auto">
          <a:xfrm>
            <a:off x="3102689" y="5833157"/>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3280</a:t>
            </a:r>
          </a:p>
        </p:txBody>
      </p:sp>
      <p:sp>
        <p:nvSpPr>
          <p:cNvPr id="53" name="Rectangle 25">
            <a:extLst>
              <a:ext uri="{FF2B5EF4-FFF2-40B4-BE49-F238E27FC236}">
                <a16:creationId xmlns:a16="http://schemas.microsoft.com/office/drawing/2014/main" id="{BF679465-6B36-4910-88BE-849035EAB1BF}"/>
              </a:ext>
            </a:extLst>
          </p:cNvPr>
          <p:cNvSpPr>
            <a:spLocks noChangeArrowheads="1"/>
          </p:cNvSpPr>
          <p:nvPr/>
        </p:nvSpPr>
        <p:spPr bwMode="auto">
          <a:xfrm>
            <a:off x="4244101" y="5833157"/>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3223</a:t>
            </a:r>
          </a:p>
        </p:txBody>
      </p:sp>
      <p:sp>
        <p:nvSpPr>
          <p:cNvPr id="54" name="Rectangle 26">
            <a:extLst>
              <a:ext uri="{FF2B5EF4-FFF2-40B4-BE49-F238E27FC236}">
                <a16:creationId xmlns:a16="http://schemas.microsoft.com/office/drawing/2014/main" id="{45DFB635-B6DC-4B0E-BBA7-E627DD05D124}"/>
              </a:ext>
            </a:extLst>
          </p:cNvPr>
          <p:cNvSpPr>
            <a:spLocks noChangeArrowheads="1"/>
          </p:cNvSpPr>
          <p:nvPr/>
        </p:nvSpPr>
        <p:spPr bwMode="auto">
          <a:xfrm>
            <a:off x="5385514" y="5833157"/>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3155</a:t>
            </a:r>
          </a:p>
        </p:txBody>
      </p:sp>
      <p:sp>
        <p:nvSpPr>
          <p:cNvPr id="55" name="Rectangle 27">
            <a:extLst>
              <a:ext uri="{FF2B5EF4-FFF2-40B4-BE49-F238E27FC236}">
                <a16:creationId xmlns:a16="http://schemas.microsoft.com/office/drawing/2014/main" id="{9B1B7D57-E863-4D53-8012-8DE99597FA76}"/>
              </a:ext>
            </a:extLst>
          </p:cNvPr>
          <p:cNvSpPr>
            <a:spLocks noChangeArrowheads="1"/>
          </p:cNvSpPr>
          <p:nvPr/>
        </p:nvSpPr>
        <p:spPr bwMode="auto">
          <a:xfrm>
            <a:off x="6526926" y="5833157"/>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3081</a:t>
            </a:r>
          </a:p>
        </p:txBody>
      </p:sp>
      <p:sp>
        <p:nvSpPr>
          <p:cNvPr id="56" name="Rectangle 28">
            <a:extLst>
              <a:ext uri="{FF2B5EF4-FFF2-40B4-BE49-F238E27FC236}">
                <a16:creationId xmlns:a16="http://schemas.microsoft.com/office/drawing/2014/main" id="{C37E2C4D-75F3-44FC-A6A5-8DF43D4C0C2A}"/>
              </a:ext>
            </a:extLst>
          </p:cNvPr>
          <p:cNvSpPr>
            <a:spLocks noChangeArrowheads="1"/>
          </p:cNvSpPr>
          <p:nvPr/>
        </p:nvSpPr>
        <p:spPr bwMode="auto">
          <a:xfrm>
            <a:off x="7668339" y="5833157"/>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2991</a:t>
            </a:r>
          </a:p>
        </p:txBody>
      </p:sp>
      <p:sp>
        <p:nvSpPr>
          <p:cNvPr id="57" name="Rectangle 29">
            <a:extLst>
              <a:ext uri="{FF2B5EF4-FFF2-40B4-BE49-F238E27FC236}">
                <a16:creationId xmlns:a16="http://schemas.microsoft.com/office/drawing/2014/main" id="{DBFDB523-0BCD-4E18-A3D1-A3C25AEA44EA}"/>
              </a:ext>
            </a:extLst>
          </p:cNvPr>
          <p:cNvSpPr>
            <a:spLocks noChangeArrowheads="1"/>
          </p:cNvSpPr>
          <p:nvPr/>
        </p:nvSpPr>
        <p:spPr bwMode="auto">
          <a:xfrm>
            <a:off x="8809751" y="5833157"/>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2049</a:t>
            </a:r>
          </a:p>
        </p:txBody>
      </p:sp>
      <p:sp>
        <p:nvSpPr>
          <p:cNvPr id="58" name="Rectangle 30">
            <a:extLst>
              <a:ext uri="{FF2B5EF4-FFF2-40B4-BE49-F238E27FC236}">
                <a16:creationId xmlns:a16="http://schemas.microsoft.com/office/drawing/2014/main" id="{2F992BCA-795E-494C-8F3E-FCCCD1C6205F}"/>
              </a:ext>
            </a:extLst>
          </p:cNvPr>
          <p:cNvSpPr>
            <a:spLocks noChangeArrowheads="1"/>
          </p:cNvSpPr>
          <p:nvPr/>
        </p:nvSpPr>
        <p:spPr bwMode="auto">
          <a:xfrm>
            <a:off x="3102689" y="6017307"/>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3355</a:t>
            </a:r>
          </a:p>
        </p:txBody>
      </p:sp>
      <p:sp>
        <p:nvSpPr>
          <p:cNvPr id="59" name="Rectangle 31">
            <a:extLst>
              <a:ext uri="{FF2B5EF4-FFF2-40B4-BE49-F238E27FC236}">
                <a16:creationId xmlns:a16="http://schemas.microsoft.com/office/drawing/2014/main" id="{952F3499-8C35-4C59-B36C-17D7AD0F2461}"/>
              </a:ext>
            </a:extLst>
          </p:cNvPr>
          <p:cNvSpPr>
            <a:spLocks noChangeArrowheads="1"/>
          </p:cNvSpPr>
          <p:nvPr/>
        </p:nvSpPr>
        <p:spPr bwMode="auto">
          <a:xfrm>
            <a:off x="4244101" y="6017307"/>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3314</a:t>
            </a:r>
          </a:p>
        </p:txBody>
      </p:sp>
      <p:sp>
        <p:nvSpPr>
          <p:cNvPr id="60" name="Rectangle 32">
            <a:extLst>
              <a:ext uri="{FF2B5EF4-FFF2-40B4-BE49-F238E27FC236}">
                <a16:creationId xmlns:a16="http://schemas.microsoft.com/office/drawing/2014/main" id="{333F2463-7D65-4E3A-A3F8-4B1ABEAD0183}"/>
              </a:ext>
            </a:extLst>
          </p:cNvPr>
          <p:cNvSpPr>
            <a:spLocks noChangeArrowheads="1"/>
          </p:cNvSpPr>
          <p:nvPr/>
        </p:nvSpPr>
        <p:spPr bwMode="auto">
          <a:xfrm>
            <a:off x="5385514" y="6017307"/>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3244</a:t>
            </a:r>
          </a:p>
        </p:txBody>
      </p:sp>
      <p:sp>
        <p:nvSpPr>
          <p:cNvPr id="61" name="Rectangle 33">
            <a:extLst>
              <a:ext uri="{FF2B5EF4-FFF2-40B4-BE49-F238E27FC236}">
                <a16:creationId xmlns:a16="http://schemas.microsoft.com/office/drawing/2014/main" id="{1BD12B41-EF64-40DC-8DFF-A3D756F86D66}"/>
              </a:ext>
            </a:extLst>
          </p:cNvPr>
          <p:cNvSpPr>
            <a:spLocks noChangeArrowheads="1"/>
          </p:cNvSpPr>
          <p:nvPr/>
        </p:nvSpPr>
        <p:spPr bwMode="auto">
          <a:xfrm>
            <a:off x="6526926" y="6017307"/>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3173</a:t>
            </a:r>
          </a:p>
        </p:txBody>
      </p:sp>
      <p:sp>
        <p:nvSpPr>
          <p:cNvPr id="62" name="Rectangle 34">
            <a:extLst>
              <a:ext uri="{FF2B5EF4-FFF2-40B4-BE49-F238E27FC236}">
                <a16:creationId xmlns:a16="http://schemas.microsoft.com/office/drawing/2014/main" id="{E5933A89-01C5-4E31-8799-D40A07616C87}"/>
              </a:ext>
            </a:extLst>
          </p:cNvPr>
          <p:cNvSpPr>
            <a:spLocks noChangeArrowheads="1"/>
          </p:cNvSpPr>
          <p:nvPr/>
        </p:nvSpPr>
        <p:spPr bwMode="auto">
          <a:xfrm>
            <a:off x="7668339" y="6017307"/>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3080</a:t>
            </a:r>
          </a:p>
        </p:txBody>
      </p:sp>
      <p:sp>
        <p:nvSpPr>
          <p:cNvPr id="63" name="Rectangle 35">
            <a:extLst>
              <a:ext uri="{FF2B5EF4-FFF2-40B4-BE49-F238E27FC236}">
                <a16:creationId xmlns:a16="http://schemas.microsoft.com/office/drawing/2014/main" id="{BF819588-C4DD-4A30-9A42-865A94708585}"/>
              </a:ext>
            </a:extLst>
          </p:cNvPr>
          <p:cNvSpPr>
            <a:spLocks noChangeArrowheads="1"/>
          </p:cNvSpPr>
          <p:nvPr/>
        </p:nvSpPr>
        <p:spPr bwMode="auto">
          <a:xfrm>
            <a:off x="8809751" y="6017307"/>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2069</a:t>
            </a:r>
          </a:p>
        </p:txBody>
      </p:sp>
      <p:sp>
        <p:nvSpPr>
          <p:cNvPr id="66" name="Title 1">
            <a:extLst>
              <a:ext uri="{FF2B5EF4-FFF2-40B4-BE49-F238E27FC236}">
                <a16:creationId xmlns:a16="http://schemas.microsoft.com/office/drawing/2014/main" id="{06EF5C27-76A4-4B25-814F-35BDC30A5491}"/>
              </a:ext>
            </a:extLst>
          </p:cNvPr>
          <p:cNvSpPr>
            <a:spLocks noGrp="1"/>
          </p:cNvSpPr>
          <p:nvPr>
            <p:ph type="title"/>
          </p:nvPr>
        </p:nvSpPr>
        <p:spPr/>
        <p:txBody>
          <a:bodyPr/>
          <a:lstStyle/>
          <a:p>
            <a:r>
              <a:rPr lang="en-US"/>
              <a:t>Efficacy During FOURIER-</a:t>
            </a:r>
            <a:r>
              <a:rPr lang="en-US" noProof="0"/>
              <a:t>OLE</a:t>
            </a:r>
            <a:endParaRPr lang="en-US" dirty="0"/>
          </a:p>
        </p:txBody>
      </p:sp>
      <p:sp>
        <p:nvSpPr>
          <p:cNvPr id="19" name="Slide Number Placeholder 18">
            <a:extLst>
              <a:ext uri="{FF2B5EF4-FFF2-40B4-BE49-F238E27FC236}">
                <a16:creationId xmlns:a16="http://schemas.microsoft.com/office/drawing/2014/main" id="{62496ABB-AB0C-044A-83E7-E1A112207871}"/>
              </a:ext>
            </a:extLst>
          </p:cNvPr>
          <p:cNvSpPr>
            <a:spLocks noGrp="1"/>
          </p:cNvSpPr>
          <p:nvPr>
            <p:ph type="sldNum" sz="quarter" idx="4"/>
          </p:nvPr>
        </p:nvSpPr>
        <p:spPr/>
        <p:txBody>
          <a:bodyPr/>
          <a:lstStyle/>
          <a:p>
            <a:fld id="{39677761-6DDB-401A-98A2-092195DC01E3}" type="slidenum">
              <a:rPr lang="es-ES_tradnl" smtClean="0"/>
              <a:pPr/>
              <a:t>75</a:t>
            </a:fld>
            <a:endParaRPr lang="es-ES_tradnl"/>
          </a:p>
        </p:txBody>
      </p:sp>
      <p:sp>
        <p:nvSpPr>
          <p:cNvPr id="68" name="Content Placeholder 67">
            <a:extLst>
              <a:ext uri="{FF2B5EF4-FFF2-40B4-BE49-F238E27FC236}">
                <a16:creationId xmlns:a16="http://schemas.microsoft.com/office/drawing/2014/main" id="{9F005FD5-A223-5342-8EFE-FE0E4E5B69AF}"/>
              </a:ext>
            </a:extLst>
          </p:cNvPr>
          <p:cNvSpPr>
            <a:spLocks noGrp="1"/>
          </p:cNvSpPr>
          <p:nvPr>
            <p:ph sz="quarter" idx="15"/>
          </p:nvPr>
        </p:nvSpPr>
        <p:spPr/>
        <p:txBody>
          <a:bodyPr/>
          <a:lstStyle/>
          <a:p>
            <a:r>
              <a:rPr lang="en-GB" dirty="0"/>
              <a:t>CV, cardiovascular; OLE open-label extension</a:t>
            </a:r>
          </a:p>
          <a:p>
            <a:r>
              <a:rPr lang="en-GB" dirty="0"/>
              <a:t>O'Donoghue ML, et al. Circulation. 2</a:t>
            </a:r>
            <a:r>
              <a:rPr lang="en-GB" altLang="en-US" dirty="0"/>
              <a:t>022;146:1109-19 (Primary results presented at ESC 2022)</a:t>
            </a:r>
            <a:endParaRPr lang="en-GB" dirty="0"/>
          </a:p>
        </p:txBody>
      </p:sp>
      <p:grpSp>
        <p:nvGrpSpPr>
          <p:cNvPr id="2" name="Group 1">
            <a:extLst>
              <a:ext uri="{FF2B5EF4-FFF2-40B4-BE49-F238E27FC236}">
                <a16:creationId xmlns:a16="http://schemas.microsoft.com/office/drawing/2014/main" id="{811111F5-AEBC-574A-9894-86F75634F814}"/>
              </a:ext>
            </a:extLst>
          </p:cNvPr>
          <p:cNvGrpSpPr/>
          <p:nvPr/>
        </p:nvGrpSpPr>
        <p:grpSpPr>
          <a:xfrm>
            <a:off x="2637551" y="1135854"/>
            <a:ext cx="8706424" cy="4533900"/>
            <a:chOff x="2637551" y="1118763"/>
            <a:chExt cx="8706424" cy="4533900"/>
          </a:xfrm>
        </p:grpSpPr>
        <p:sp>
          <p:nvSpPr>
            <p:cNvPr id="16" name="Line 65">
              <a:extLst>
                <a:ext uri="{FF2B5EF4-FFF2-40B4-BE49-F238E27FC236}">
                  <a16:creationId xmlns:a16="http://schemas.microsoft.com/office/drawing/2014/main" id="{FC1C6CBD-2E7D-4FEA-B9DA-A8E6DF73AB32}"/>
                </a:ext>
              </a:extLst>
            </p:cNvPr>
            <p:cNvSpPr>
              <a:spLocks noChangeShapeType="1"/>
            </p:cNvSpPr>
            <p:nvPr/>
          </p:nvSpPr>
          <p:spPr bwMode="auto">
            <a:xfrm>
              <a:off x="7454519" y="4625920"/>
              <a:ext cx="473075" cy="0"/>
            </a:xfrm>
            <a:prstGeom prst="line">
              <a:avLst/>
            </a:prstGeom>
            <a:noFill/>
            <a:ln w="26988"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7" name="Rectangle 66">
              <a:extLst>
                <a:ext uri="{FF2B5EF4-FFF2-40B4-BE49-F238E27FC236}">
                  <a16:creationId xmlns:a16="http://schemas.microsoft.com/office/drawing/2014/main" id="{30D46E64-A13C-435F-8FCD-F6DB535AA267}"/>
                </a:ext>
              </a:extLst>
            </p:cNvPr>
            <p:cNvSpPr>
              <a:spLocks noChangeArrowheads="1"/>
            </p:cNvSpPr>
            <p:nvPr/>
          </p:nvSpPr>
          <p:spPr bwMode="auto">
            <a:xfrm>
              <a:off x="8026019" y="4330645"/>
              <a:ext cx="175368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Placebo     Evolocumab</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8" name="Line 67">
              <a:extLst>
                <a:ext uri="{FF2B5EF4-FFF2-40B4-BE49-F238E27FC236}">
                  <a16:creationId xmlns:a16="http://schemas.microsoft.com/office/drawing/2014/main" id="{1D6B77ED-C234-4A31-AF9B-96609013122C}"/>
                </a:ext>
              </a:extLst>
            </p:cNvPr>
            <p:cNvSpPr>
              <a:spLocks noChangeShapeType="1"/>
            </p:cNvSpPr>
            <p:nvPr/>
          </p:nvSpPr>
          <p:spPr bwMode="auto">
            <a:xfrm>
              <a:off x="7454519" y="4421132"/>
              <a:ext cx="473075" cy="0"/>
            </a:xfrm>
            <a:prstGeom prst="line">
              <a:avLst/>
            </a:prstGeom>
            <a:noFill/>
            <a:ln w="26988" cap="sq">
              <a:solidFill>
                <a:schemeClr val="accent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0" name="Rectangle 64">
              <a:extLst>
                <a:ext uri="{FF2B5EF4-FFF2-40B4-BE49-F238E27FC236}">
                  <a16:creationId xmlns:a16="http://schemas.microsoft.com/office/drawing/2014/main" id="{20938128-2B3D-4427-866B-C10D0628F0E5}"/>
                </a:ext>
              </a:extLst>
            </p:cNvPr>
            <p:cNvSpPr>
              <a:spLocks noChangeArrowheads="1"/>
            </p:cNvSpPr>
            <p:nvPr/>
          </p:nvSpPr>
          <p:spPr bwMode="auto">
            <a:xfrm>
              <a:off x="8026019" y="4537020"/>
              <a:ext cx="206947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Evolocumab     Evolocumab</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6" name="Line 43">
              <a:extLst>
                <a:ext uri="{FF2B5EF4-FFF2-40B4-BE49-F238E27FC236}">
                  <a16:creationId xmlns:a16="http://schemas.microsoft.com/office/drawing/2014/main" id="{CE775927-15CD-4B3B-A420-85DE47123981}"/>
                </a:ext>
              </a:extLst>
            </p:cNvPr>
            <p:cNvSpPr>
              <a:spLocks noChangeShapeType="1"/>
            </p:cNvSpPr>
            <p:nvPr/>
          </p:nvSpPr>
          <p:spPr bwMode="auto">
            <a:xfrm>
              <a:off x="3023314" y="5268488"/>
              <a:ext cx="6634163"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7" name="Line 44">
              <a:extLst>
                <a:ext uri="{FF2B5EF4-FFF2-40B4-BE49-F238E27FC236}">
                  <a16:creationId xmlns:a16="http://schemas.microsoft.com/office/drawing/2014/main" id="{CB9F8C91-B6EA-40E2-AE3C-27AB9C41FDDE}"/>
                </a:ext>
              </a:extLst>
            </p:cNvPr>
            <p:cNvSpPr>
              <a:spLocks noChangeShapeType="1"/>
            </p:cNvSpPr>
            <p:nvPr/>
          </p:nvSpPr>
          <p:spPr bwMode="auto">
            <a:xfrm>
              <a:off x="3245564" y="5276425"/>
              <a:ext cx="0" cy="809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8" name="Rectangle 45">
              <a:extLst>
                <a:ext uri="{FF2B5EF4-FFF2-40B4-BE49-F238E27FC236}">
                  <a16:creationId xmlns:a16="http://schemas.microsoft.com/office/drawing/2014/main" id="{1BADE23A-3B04-4292-BA76-5770C2EFD3E9}"/>
                </a:ext>
              </a:extLst>
            </p:cNvPr>
            <p:cNvSpPr>
              <a:spLocks noChangeArrowheads="1"/>
            </p:cNvSpPr>
            <p:nvPr/>
          </p:nvSpPr>
          <p:spPr bwMode="auto">
            <a:xfrm>
              <a:off x="3196351" y="5419300"/>
              <a:ext cx="177800"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9" name="Line 46">
              <a:extLst>
                <a:ext uri="{FF2B5EF4-FFF2-40B4-BE49-F238E27FC236}">
                  <a16:creationId xmlns:a16="http://schemas.microsoft.com/office/drawing/2014/main" id="{8A536A1F-A7A2-47F7-9CC9-2FF55B0EF041}"/>
                </a:ext>
              </a:extLst>
            </p:cNvPr>
            <p:cNvSpPr>
              <a:spLocks noChangeShapeType="1"/>
            </p:cNvSpPr>
            <p:nvPr/>
          </p:nvSpPr>
          <p:spPr bwMode="auto">
            <a:xfrm>
              <a:off x="4388564" y="5276425"/>
              <a:ext cx="0" cy="809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0" name="Rectangle 47">
              <a:extLst>
                <a:ext uri="{FF2B5EF4-FFF2-40B4-BE49-F238E27FC236}">
                  <a16:creationId xmlns:a16="http://schemas.microsoft.com/office/drawing/2014/main" id="{5839A5D4-13A4-42BA-83EC-5A016F0C5E3F}"/>
                </a:ext>
              </a:extLst>
            </p:cNvPr>
            <p:cNvSpPr>
              <a:spLocks noChangeArrowheads="1"/>
            </p:cNvSpPr>
            <p:nvPr/>
          </p:nvSpPr>
          <p:spPr bwMode="auto">
            <a:xfrm>
              <a:off x="4337764" y="5419300"/>
              <a:ext cx="177800"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1" name="Line 48">
              <a:extLst>
                <a:ext uri="{FF2B5EF4-FFF2-40B4-BE49-F238E27FC236}">
                  <a16:creationId xmlns:a16="http://schemas.microsoft.com/office/drawing/2014/main" id="{D1167130-BF0F-4A6A-81B4-58FBB4D8D36C}"/>
                </a:ext>
              </a:extLst>
            </p:cNvPr>
            <p:cNvSpPr>
              <a:spLocks noChangeShapeType="1"/>
            </p:cNvSpPr>
            <p:nvPr/>
          </p:nvSpPr>
          <p:spPr bwMode="auto">
            <a:xfrm>
              <a:off x="5531564" y="5276425"/>
              <a:ext cx="0" cy="809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2" name="Rectangle 49">
              <a:extLst>
                <a:ext uri="{FF2B5EF4-FFF2-40B4-BE49-F238E27FC236}">
                  <a16:creationId xmlns:a16="http://schemas.microsoft.com/office/drawing/2014/main" id="{1782F38A-7195-40E4-88E6-B96232E44464}"/>
                </a:ext>
              </a:extLst>
            </p:cNvPr>
            <p:cNvSpPr>
              <a:spLocks noChangeArrowheads="1"/>
            </p:cNvSpPr>
            <p:nvPr/>
          </p:nvSpPr>
          <p:spPr bwMode="auto">
            <a:xfrm>
              <a:off x="5479176" y="5419300"/>
              <a:ext cx="177800"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3" name="Line 50">
              <a:extLst>
                <a:ext uri="{FF2B5EF4-FFF2-40B4-BE49-F238E27FC236}">
                  <a16:creationId xmlns:a16="http://schemas.microsoft.com/office/drawing/2014/main" id="{FA61B40E-7ACA-49D3-B761-2DCC5278D41E}"/>
                </a:ext>
              </a:extLst>
            </p:cNvPr>
            <p:cNvSpPr>
              <a:spLocks noChangeShapeType="1"/>
            </p:cNvSpPr>
            <p:nvPr/>
          </p:nvSpPr>
          <p:spPr bwMode="auto">
            <a:xfrm>
              <a:off x="6666626" y="5276425"/>
              <a:ext cx="0" cy="809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4" name="Rectangle 51">
              <a:extLst>
                <a:ext uri="{FF2B5EF4-FFF2-40B4-BE49-F238E27FC236}">
                  <a16:creationId xmlns:a16="http://schemas.microsoft.com/office/drawing/2014/main" id="{ABC91E3F-BEC4-4B1A-835A-0D56D1088A9C}"/>
                </a:ext>
              </a:extLst>
            </p:cNvPr>
            <p:cNvSpPr>
              <a:spLocks noChangeArrowheads="1"/>
            </p:cNvSpPr>
            <p:nvPr/>
          </p:nvSpPr>
          <p:spPr bwMode="auto">
            <a:xfrm>
              <a:off x="6620589" y="5419300"/>
              <a:ext cx="177800"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5" name="Line 52">
              <a:extLst>
                <a:ext uri="{FF2B5EF4-FFF2-40B4-BE49-F238E27FC236}">
                  <a16:creationId xmlns:a16="http://schemas.microsoft.com/office/drawing/2014/main" id="{48F2A7F1-0797-49F1-9E4A-555EE9842A0C}"/>
                </a:ext>
              </a:extLst>
            </p:cNvPr>
            <p:cNvSpPr>
              <a:spLocks noChangeShapeType="1"/>
            </p:cNvSpPr>
            <p:nvPr/>
          </p:nvSpPr>
          <p:spPr bwMode="auto">
            <a:xfrm>
              <a:off x="7809626" y="5276425"/>
              <a:ext cx="0" cy="809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6" name="Rectangle 53">
              <a:extLst>
                <a:ext uri="{FF2B5EF4-FFF2-40B4-BE49-F238E27FC236}">
                  <a16:creationId xmlns:a16="http://schemas.microsoft.com/office/drawing/2014/main" id="{7D811C32-F7FB-4473-B006-83DCC93B43F7}"/>
                </a:ext>
              </a:extLst>
            </p:cNvPr>
            <p:cNvSpPr>
              <a:spLocks noChangeArrowheads="1"/>
            </p:cNvSpPr>
            <p:nvPr/>
          </p:nvSpPr>
          <p:spPr bwMode="auto">
            <a:xfrm>
              <a:off x="7762001" y="5419300"/>
              <a:ext cx="179388"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4</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7" name="Line 54">
              <a:extLst>
                <a:ext uri="{FF2B5EF4-FFF2-40B4-BE49-F238E27FC236}">
                  <a16:creationId xmlns:a16="http://schemas.microsoft.com/office/drawing/2014/main" id="{9D3EACE8-CB5E-4CB6-BD31-9B3ACB166FB0}"/>
                </a:ext>
              </a:extLst>
            </p:cNvPr>
            <p:cNvSpPr>
              <a:spLocks noChangeShapeType="1"/>
            </p:cNvSpPr>
            <p:nvPr/>
          </p:nvSpPr>
          <p:spPr bwMode="auto">
            <a:xfrm>
              <a:off x="8952626" y="5276425"/>
              <a:ext cx="0" cy="809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8" name="Rectangle 55">
              <a:extLst>
                <a:ext uri="{FF2B5EF4-FFF2-40B4-BE49-F238E27FC236}">
                  <a16:creationId xmlns:a16="http://schemas.microsoft.com/office/drawing/2014/main" id="{17735236-4FE0-4B5D-80B6-BF3843149CE0}"/>
                </a:ext>
              </a:extLst>
            </p:cNvPr>
            <p:cNvSpPr>
              <a:spLocks noChangeArrowheads="1"/>
            </p:cNvSpPr>
            <p:nvPr/>
          </p:nvSpPr>
          <p:spPr bwMode="auto">
            <a:xfrm>
              <a:off x="8903414" y="5419300"/>
              <a:ext cx="179388"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5</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9" name="Line 57">
              <a:extLst>
                <a:ext uri="{FF2B5EF4-FFF2-40B4-BE49-F238E27FC236}">
                  <a16:creationId xmlns:a16="http://schemas.microsoft.com/office/drawing/2014/main" id="{E00FFEF9-0606-44D8-9707-6BF74059BE51}"/>
                </a:ext>
              </a:extLst>
            </p:cNvPr>
            <p:cNvSpPr>
              <a:spLocks noChangeShapeType="1"/>
            </p:cNvSpPr>
            <p:nvPr/>
          </p:nvSpPr>
          <p:spPr bwMode="auto">
            <a:xfrm flipV="1">
              <a:off x="3031251" y="1142575"/>
              <a:ext cx="0" cy="413385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0" name="Line 58">
              <a:extLst>
                <a:ext uri="{FF2B5EF4-FFF2-40B4-BE49-F238E27FC236}">
                  <a16:creationId xmlns:a16="http://schemas.microsoft.com/office/drawing/2014/main" id="{5844F44E-C180-425F-9382-2B2520FFD3DD}"/>
                </a:ext>
              </a:extLst>
            </p:cNvPr>
            <p:cNvSpPr>
              <a:spLocks noChangeShapeType="1"/>
            </p:cNvSpPr>
            <p:nvPr/>
          </p:nvSpPr>
          <p:spPr bwMode="auto">
            <a:xfrm flipH="1">
              <a:off x="2942351" y="5214513"/>
              <a:ext cx="80963"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1" name="Rectangle 59">
              <a:extLst>
                <a:ext uri="{FF2B5EF4-FFF2-40B4-BE49-F238E27FC236}">
                  <a16:creationId xmlns:a16="http://schemas.microsoft.com/office/drawing/2014/main" id="{5C15D56E-EA29-49A5-B286-8F2372570865}"/>
                </a:ext>
              </a:extLst>
            </p:cNvPr>
            <p:cNvSpPr>
              <a:spLocks noChangeArrowheads="1"/>
            </p:cNvSpPr>
            <p:nvPr/>
          </p:nvSpPr>
          <p:spPr bwMode="auto">
            <a:xfrm>
              <a:off x="2637551" y="5120850"/>
              <a:ext cx="3397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2" name="Line 60">
              <a:extLst>
                <a:ext uri="{FF2B5EF4-FFF2-40B4-BE49-F238E27FC236}">
                  <a16:creationId xmlns:a16="http://schemas.microsoft.com/office/drawing/2014/main" id="{D34A1E64-7153-4EFB-934D-4DDCA270A633}"/>
                </a:ext>
              </a:extLst>
            </p:cNvPr>
            <p:cNvSpPr>
              <a:spLocks noChangeShapeType="1"/>
            </p:cNvSpPr>
            <p:nvPr/>
          </p:nvSpPr>
          <p:spPr bwMode="auto">
            <a:xfrm flipH="1">
              <a:off x="2942351" y="4419175"/>
              <a:ext cx="80963"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3" name="Rectangle 61">
              <a:extLst>
                <a:ext uri="{FF2B5EF4-FFF2-40B4-BE49-F238E27FC236}">
                  <a16:creationId xmlns:a16="http://schemas.microsoft.com/office/drawing/2014/main" id="{12D217AE-84DE-4873-A9EF-0AEF623C8072}"/>
                </a:ext>
              </a:extLst>
            </p:cNvPr>
            <p:cNvSpPr>
              <a:spLocks noChangeArrowheads="1"/>
            </p:cNvSpPr>
            <p:nvPr/>
          </p:nvSpPr>
          <p:spPr bwMode="auto">
            <a:xfrm>
              <a:off x="2637551" y="4320750"/>
              <a:ext cx="3397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4" name="Line 62">
              <a:extLst>
                <a:ext uri="{FF2B5EF4-FFF2-40B4-BE49-F238E27FC236}">
                  <a16:creationId xmlns:a16="http://schemas.microsoft.com/office/drawing/2014/main" id="{ACDC079C-B388-4DB7-B4D7-10B6C296C550}"/>
                </a:ext>
              </a:extLst>
            </p:cNvPr>
            <p:cNvSpPr>
              <a:spLocks noChangeShapeType="1"/>
            </p:cNvSpPr>
            <p:nvPr/>
          </p:nvSpPr>
          <p:spPr bwMode="auto">
            <a:xfrm flipH="1">
              <a:off x="2942351" y="3615900"/>
              <a:ext cx="80963"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5" name="Rectangle 63">
              <a:extLst>
                <a:ext uri="{FF2B5EF4-FFF2-40B4-BE49-F238E27FC236}">
                  <a16:creationId xmlns:a16="http://schemas.microsoft.com/office/drawing/2014/main" id="{5F4D030E-834D-40FE-806C-719062507FB7}"/>
                </a:ext>
              </a:extLst>
            </p:cNvPr>
            <p:cNvSpPr>
              <a:spLocks noChangeArrowheads="1"/>
            </p:cNvSpPr>
            <p:nvPr/>
          </p:nvSpPr>
          <p:spPr bwMode="auto">
            <a:xfrm>
              <a:off x="2637551" y="3522238"/>
              <a:ext cx="3397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6" name="Line 64">
              <a:extLst>
                <a:ext uri="{FF2B5EF4-FFF2-40B4-BE49-F238E27FC236}">
                  <a16:creationId xmlns:a16="http://schemas.microsoft.com/office/drawing/2014/main" id="{2C28A5B7-6462-48CF-B5FF-01CFDCBCE886}"/>
                </a:ext>
              </a:extLst>
            </p:cNvPr>
            <p:cNvSpPr>
              <a:spLocks noChangeShapeType="1"/>
            </p:cNvSpPr>
            <p:nvPr/>
          </p:nvSpPr>
          <p:spPr bwMode="auto">
            <a:xfrm flipH="1">
              <a:off x="2942351" y="2812625"/>
              <a:ext cx="80963"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7" name="Rectangle 65">
              <a:extLst>
                <a:ext uri="{FF2B5EF4-FFF2-40B4-BE49-F238E27FC236}">
                  <a16:creationId xmlns:a16="http://schemas.microsoft.com/office/drawing/2014/main" id="{302716EA-B9EF-44EA-9BB5-CF5CE71B5EE6}"/>
                </a:ext>
              </a:extLst>
            </p:cNvPr>
            <p:cNvSpPr>
              <a:spLocks noChangeArrowheads="1"/>
            </p:cNvSpPr>
            <p:nvPr/>
          </p:nvSpPr>
          <p:spPr bwMode="auto">
            <a:xfrm>
              <a:off x="2637551" y="2722138"/>
              <a:ext cx="3397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8" name="Line 66">
              <a:extLst>
                <a:ext uri="{FF2B5EF4-FFF2-40B4-BE49-F238E27FC236}">
                  <a16:creationId xmlns:a16="http://schemas.microsoft.com/office/drawing/2014/main" id="{698D204A-D5C5-489E-A6F2-B0FCD6BA70A8}"/>
                </a:ext>
              </a:extLst>
            </p:cNvPr>
            <p:cNvSpPr>
              <a:spLocks noChangeShapeType="1"/>
            </p:cNvSpPr>
            <p:nvPr/>
          </p:nvSpPr>
          <p:spPr bwMode="auto">
            <a:xfrm flipH="1">
              <a:off x="2942351" y="2017288"/>
              <a:ext cx="80963"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9" name="Rectangle 67">
              <a:extLst>
                <a:ext uri="{FF2B5EF4-FFF2-40B4-BE49-F238E27FC236}">
                  <a16:creationId xmlns:a16="http://schemas.microsoft.com/office/drawing/2014/main" id="{6C5799E7-CBF0-4A53-A6F3-D0660830FF95}"/>
                </a:ext>
              </a:extLst>
            </p:cNvPr>
            <p:cNvSpPr>
              <a:spLocks noChangeArrowheads="1"/>
            </p:cNvSpPr>
            <p:nvPr/>
          </p:nvSpPr>
          <p:spPr bwMode="auto">
            <a:xfrm>
              <a:off x="2637551" y="1918863"/>
              <a:ext cx="339725"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4%</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0" name="Line 68">
              <a:extLst>
                <a:ext uri="{FF2B5EF4-FFF2-40B4-BE49-F238E27FC236}">
                  <a16:creationId xmlns:a16="http://schemas.microsoft.com/office/drawing/2014/main" id="{1001D16D-8E4D-4901-9108-B6CE5B07E789}"/>
                </a:ext>
              </a:extLst>
            </p:cNvPr>
            <p:cNvSpPr>
              <a:spLocks noChangeShapeType="1"/>
            </p:cNvSpPr>
            <p:nvPr/>
          </p:nvSpPr>
          <p:spPr bwMode="auto">
            <a:xfrm flipH="1">
              <a:off x="2942351" y="1214013"/>
              <a:ext cx="80963"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1" name="Rectangle 69">
              <a:extLst>
                <a:ext uri="{FF2B5EF4-FFF2-40B4-BE49-F238E27FC236}">
                  <a16:creationId xmlns:a16="http://schemas.microsoft.com/office/drawing/2014/main" id="{B7953FAC-8EF3-4B4B-AAF6-9D6FB4CB6B9A}"/>
                </a:ext>
              </a:extLst>
            </p:cNvPr>
            <p:cNvSpPr>
              <a:spLocks noChangeArrowheads="1"/>
            </p:cNvSpPr>
            <p:nvPr/>
          </p:nvSpPr>
          <p:spPr bwMode="auto">
            <a:xfrm>
              <a:off x="2637551" y="1118763"/>
              <a:ext cx="3397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5%</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5" name="Rectangle 56">
              <a:extLst>
                <a:ext uri="{FF2B5EF4-FFF2-40B4-BE49-F238E27FC236}">
                  <a16:creationId xmlns:a16="http://schemas.microsoft.com/office/drawing/2014/main" id="{39ACC974-4CB0-4E01-8270-BEC42B13D402}"/>
                </a:ext>
              </a:extLst>
            </p:cNvPr>
            <p:cNvSpPr>
              <a:spLocks noChangeArrowheads="1"/>
            </p:cNvSpPr>
            <p:nvPr/>
          </p:nvSpPr>
          <p:spPr bwMode="auto">
            <a:xfrm>
              <a:off x="9396124" y="5391106"/>
              <a:ext cx="97693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Years in OLE</a:t>
              </a:r>
            </a:p>
          </p:txBody>
        </p:sp>
        <p:grpSp>
          <p:nvGrpSpPr>
            <p:cNvPr id="3" name="Group 2">
              <a:extLst>
                <a:ext uri="{FF2B5EF4-FFF2-40B4-BE49-F238E27FC236}">
                  <a16:creationId xmlns:a16="http://schemas.microsoft.com/office/drawing/2014/main" id="{7F20E333-2B5A-E346-9E32-DD732C58ACFC}"/>
                </a:ext>
              </a:extLst>
            </p:cNvPr>
            <p:cNvGrpSpPr/>
            <p:nvPr/>
          </p:nvGrpSpPr>
          <p:grpSpPr>
            <a:xfrm>
              <a:off x="3245564" y="1482300"/>
              <a:ext cx="8098411" cy="3732213"/>
              <a:chOff x="3245564" y="1690529"/>
              <a:chExt cx="8098411" cy="3732213"/>
            </a:xfrm>
          </p:grpSpPr>
          <p:grpSp>
            <p:nvGrpSpPr>
              <p:cNvPr id="4" name="Group 3">
                <a:extLst>
                  <a:ext uri="{FF2B5EF4-FFF2-40B4-BE49-F238E27FC236}">
                    <a16:creationId xmlns:a16="http://schemas.microsoft.com/office/drawing/2014/main" id="{3CB8A101-FC5F-69D4-DDBB-35E5D6306EFB}"/>
                  </a:ext>
                </a:extLst>
              </p:cNvPr>
              <p:cNvGrpSpPr/>
              <p:nvPr/>
            </p:nvGrpSpPr>
            <p:grpSpPr>
              <a:xfrm>
                <a:off x="3245564" y="1690529"/>
                <a:ext cx="8098411" cy="3732213"/>
                <a:chOff x="3245564" y="1690529"/>
                <a:chExt cx="8098411" cy="3732213"/>
              </a:xfrm>
            </p:grpSpPr>
            <p:grpSp>
              <p:nvGrpSpPr>
                <p:cNvPr id="69" name="Group 68">
                  <a:extLst>
                    <a:ext uri="{FF2B5EF4-FFF2-40B4-BE49-F238E27FC236}">
                      <a16:creationId xmlns:a16="http://schemas.microsoft.com/office/drawing/2014/main" id="{E78F127A-A9A9-EB5A-F85E-D01BCACAA212}"/>
                    </a:ext>
                  </a:extLst>
                </p:cNvPr>
                <p:cNvGrpSpPr/>
                <p:nvPr/>
              </p:nvGrpSpPr>
              <p:grpSpPr>
                <a:xfrm>
                  <a:off x="3245564" y="1690529"/>
                  <a:ext cx="6342928" cy="3732213"/>
                  <a:chOff x="3245564" y="1690529"/>
                  <a:chExt cx="6342928" cy="3732213"/>
                </a:xfrm>
              </p:grpSpPr>
              <p:sp>
                <p:nvSpPr>
                  <p:cNvPr id="71" name="TextBox 70">
                    <a:extLst>
                      <a:ext uri="{FF2B5EF4-FFF2-40B4-BE49-F238E27FC236}">
                        <a16:creationId xmlns:a16="http://schemas.microsoft.com/office/drawing/2014/main" id="{AC47C4AA-6F60-0216-9D40-75E1D380741E}"/>
                      </a:ext>
                    </a:extLst>
                  </p:cNvPr>
                  <p:cNvSpPr txBox="1"/>
                  <p:nvPr/>
                </p:nvSpPr>
                <p:spPr>
                  <a:xfrm>
                    <a:off x="3497400" y="2023428"/>
                    <a:ext cx="241762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HR 0.77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(95% CI 0.60-0.99)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P=0.04</a:t>
                    </a:r>
                  </a:p>
                </p:txBody>
              </p:sp>
              <p:sp>
                <p:nvSpPr>
                  <p:cNvPr id="72" name="Freeform 39">
                    <a:extLst>
                      <a:ext uri="{FF2B5EF4-FFF2-40B4-BE49-F238E27FC236}">
                        <a16:creationId xmlns:a16="http://schemas.microsoft.com/office/drawing/2014/main" id="{94A67DE5-F6E8-EC44-7311-8899D678152C}"/>
                      </a:ext>
                    </a:extLst>
                  </p:cNvPr>
                  <p:cNvSpPr>
                    <a:spLocks/>
                  </p:cNvSpPr>
                  <p:nvPr/>
                </p:nvSpPr>
                <p:spPr bwMode="auto">
                  <a:xfrm>
                    <a:off x="3245564" y="1858804"/>
                    <a:ext cx="5707063" cy="3563938"/>
                  </a:xfrm>
                  <a:custGeom>
                    <a:avLst/>
                    <a:gdLst>
                      <a:gd name="T0" fmla="*/ 17 w 639"/>
                      <a:gd name="T1" fmla="*/ 380 h 399"/>
                      <a:gd name="T2" fmla="*/ 35 w 639"/>
                      <a:gd name="T3" fmla="*/ 366 h 399"/>
                      <a:gd name="T4" fmla="*/ 57 w 639"/>
                      <a:gd name="T5" fmla="*/ 355 h 399"/>
                      <a:gd name="T6" fmla="*/ 71 w 639"/>
                      <a:gd name="T7" fmla="*/ 347 h 399"/>
                      <a:gd name="T8" fmla="*/ 89 w 639"/>
                      <a:gd name="T9" fmla="*/ 336 h 399"/>
                      <a:gd name="T10" fmla="*/ 118 w 639"/>
                      <a:gd name="T11" fmla="*/ 325 h 399"/>
                      <a:gd name="T12" fmla="*/ 134 w 639"/>
                      <a:gd name="T13" fmla="*/ 309 h 399"/>
                      <a:gd name="T14" fmla="*/ 157 w 639"/>
                      <a:gd name="T15" fmla="*/ 303 h 399"/>
                      <a:gd name="T16" fmla="*/ 180 w 639"/>
                      <a:gd name="T17" fmla="*/ 287 h 399"/>
                      <a:gd name="T18" fmla="*/ 193 w 639"/>
                      <a:gd name="T19" fmla="*/ 281 h 399"/>
                      <a:gd name="T20" fmla="*/ 204 w 639"/>
                      <a:gd name="T21" fmla="*/ 270 h 399"/>
                      <a:gd name="T22" fmla="*/ 221 w 639"/>
                      <a:gd name="T23" fmla="*/ 259 h 399"/>
                      <a:gd name="T24" fmla="*/ 236 w 639"/>
                      <a:gd name="T25" fmla="*/ 250 h 399"/>
                      <a:gd name="T26" fmla="*/ 262 w 639"/>
                      <a:gd name="T27" fmla="*/ 245 h 399"/>
                      <a:gd name="T28" fmla="*/ 275 w 639"/>
                      <a:gd name="T29" fmla="*/ 234 h 399"/>
                      <a:gd name="T30" fmla="*/ 286 w 639"/>
                      <a:gd name="T31" fmla="*/ 220 h 399"/>
                      <a:gd name="T32" fmla="*/ 296 w 639"/>
                      <a:gd name="T33" fmla="*/ 211 h 399"/>
                      <a:gd name="T34" fmla="*/ 313 w 639"/>
                      <a:gd name="T35" fmla="*/ 200 h 399"/>
                      <a:gd name="T36" fmla="*/ 326 w 639"/>
                      <a:gd name="T37" fmla="*/ 194 h 399"/>
                      <a:gd name="T38" fmla="*/ 335 w 639"/>
                      <a:gd name="T39" fmla="*/ 186 h 399"/>
                      <a:gd name="T40" fmla="*/ 359 w 639"/>
                      <a:gd name="T41" fmla="*/ 178 h 399"/>
                      <a:gd name="T42" fmla="*/ 382 w 639"/>
                      <a:gd name="T43" fmla="*/ 166 h 399"/>
                      <a:gd name="T44" fmla="*/ 393 w 639"/>
                      <a:gd name="T45" fmla="*/ 163 h 399"/>
                      <a:gd name="T46" fmla="*/ 408 w 639"/>
                      <a:gd name="T47" fmla="*/ 161 h 399"/>
                      <a:gd name="T48" fmla="*/ 417 w 639"/>
                      <a:gd name="T49" fmla="*/ 152 h 399"/>
                      <a:gd name="T50" fmla="*/ 437 w 639"/>
                      <a:gd name="T51" fmla="*/ 146 h 399"/>
                      <a:gd name="T52" fmla="*/ 453 w 639"/>
                      <a:gd name="T53" fmla="*/ 138 h 399"/>
                      <a:gd name="T54" fmla="*/ 462 w 639"/>
                      <a:gd name="T55" fmla="*/ 126 h 399"/>
                      <a:gd name="T56" fmla="*/ 473 w 639"/>
                      <a:gd name="T57" fmla="*/ 123 h 399"/>
                      <a:gd name="T58" fmla="*/ 483 w 639"/>
                      <a:gd name="T59" fmla="*/ 115 h 399"/>
                      <a:gd name="T60" fmla="*/ 501 w 639"/>
                      <a:gd name="T61" fmla="*/ 112 h 399"/>
                      <a:gd name="T62" fmla="*/ 510 w 639"/>
                      <a:gd name="T63" fmla="*/ 103 h 399"/>
                      <a:gd name="T64" fmla="*/ 520 w 639"/>
                      <a:gd name="T65" fmla="*/ 91 h 399"/>
                      <a:gd name="T66" fmla="*/ 531 w 639"/>
                      <a:gd name="T67" fmla="*/ 83 h 399"/>
                      <a:gd name="T68" fmla="*/ 540 w 639"/>
                      <a:gd name="T69" fmla="*/ 80 h 399"/>
                      <a:gd name="T70" fmla="*/ 543 w 639"/>
                      <a:gd name="T71" fmla="*/ 77 h 399"/>
                      <a:gd name="T72" fmla="*/ 547 w 639"/>
                      <a:gd name="T73" fmla="*/ 74 h 399"/>
                      <a:gd name="T74" fmla="*/ 550 w 639"/>
                      <a:gd name="T75" fmla="*/ 59 h 399"/>
                      <a:gd name="T76" fmla="*/ 555 w 639"/>
                      <a:gd name="T77" fmla="*/ 53 h 399"/>
                      <a:gd name="T78" fmla="*/ 560 w 639"/>
                      <a:gd name="T79" fmla="*/ 50 h 399"/>
                      <a:gd name="T80" fmla="*/ 563 w 639"/>
                      <a:gd name="T81" fmla="*/ 50 h 399"/>
                      <a:gd name="T82" fmla="*/ 566 w 639"/>
                      <a:gd name="T83" fmla="*/ 47 h 399"/>
                      <a:gd name="T84" fmla="*/ 568 w 639"/>
                      <a:gd name="T85" fmla="*/ 44 h 399"/>
                      <a:gd name="T86" fmla="*/ 571 w 639"/>
                      <a:gd name="T87" fmla="*/ 44 h 399"/>
                      <a:gd name="T88" fmla="*/ 576 w 639"/>
                      <a:gd name="T89" fmla="*/ 44 h 399"/>
                      <a:gd name="T90" fmla="*/ 580 w 639"/>
                      <a:gd name="T91" fmla="*/ 44 h 399"/>
                      <a:gd name="T92" fmla="*/ 585 w 639"/>
                      <a:gd name="T93" fmla="*/ 41 h 399"/>
                      <a:gd name="T94" fmla="*/ 589 w 639"/>
                      <a:gd name="T95" fmla="*/ 41 h 399"/>
                      <a:gd name="T96" fmla="*/ 591 w 639"/>
                      <a:gd name="T97" fmla="*/ 38 h 399"/>
                      <a:gd name="T98" fmla="*/ 594 w 639"/>
                      <a:gd name="T99" fmla="*/ 31 h 399"/>
                      <a:gd name="T100" fmla="*/ 597 w 639"/>
                      <a:gd name="T101" fmla="*/ 31 h 399"/>
                      <a:gd name="T102" fmla="*/ 599 w 639"/>
                      <a:gd name="T103" fmla="*/ 31 h 399"/>
                      <a:gd name="T104" fmla="*/ 602 w 639"/>
                      <a:gd name="T105" fmla="*/ 27 h 399"/>
                      <a:gd name="T106" fmla="*/ 606 w 639"/>
                      <a:gd name="T107" fmla="*/ 27 h 399"/>
                      <a:gd name="T108" fmla="*/ 610 w 639"/>
                      <a:gd name="T109" fmla="*/ 23 h 399"/>
                      <a:gd name="T110" fmla="*/ 619 w 639"/>
                      <a:gd name="T111" fmla="*/ 20 h 399"/>
                      <a:gd name="T112" fmla="*/ 622 w 639"/>
                      <a:gd name="T113" fmla="*/ 16 h 399"/>
                      <a:gd name="T114" fmla="*/ 625 w 639"/>
                      <a:gd name="T115" fmla="*/ 12 h 399"/>
                      <a:gd name="T116" fmla="*/ 630 w 639"/>
                      <a:gd name="T117" fmla="*/ 8 h 399"/>
                      <a:gd name="T118" fmla="*/ 634 w 639"/>
                      <a:gd name="T119" fmla="*/ 0 h 399"/>
                      <a:gd name="T120" fmla="*/ 637 w 639"/>
                      <a:gd name="T121" fmla="*/ 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39" h="399">
                        <a:moveTo>
                          <a:pt x="0" y="399"/>
                        </a:moveTo>
                        <a:lnTo>
                          <a:pt x="1" y="399"/>
                        </a:lnTo>
                        <a:lnTo>
                          <a:pt x="1" y="396"/>
                        </a:lnTo>
                        <a:lnTo>
                          <a:pt x="1" y="396"/>
                        </a:lnTo>
                        <a:lnTo>
                          <a:pt x="1" y="396"/>
                        </a:lnTo>
                        <a:lnTo>
                          <a:pt x="1" y="396"/>
                        </a:lnTo>
                        <a:lnTo>
                          <a:pt x="1" y="396"/>
                        </a:lnTo>
                        <a:lnTo>
                          <a:pt x="2" y="396"/>
                        </a:lnTo>
                        <a:lnTo>
                          <a:pt x="2" y="394"/>
                        </a:lnTo>
                        <a:lnTo>
                          <a:pt x="2" y="394"/>
                        </a:lnTo>
                        <a:lnTo>
                          <a:pt x="5" y="394"/>
                        </a:lnTo>
                        <a:lnTo>
                          <a:pt x="5" y="391"/>
                        </a:lnTo>
                        <a:lnTo>
                          <a:pt x="5" y="391"/>
                        </a:lnTo>
                        <a:lnTo>
                          <a:pt x="11" y="391"/>
                        </a:lnTo>
                        <a:lnTo>
                          <a:pt x="11" y="388"/>
                        </a:lnTo>
                        <a:lnTo>
                          <a:pt x="11" y="388"/>
                        </a:lnTo>
                        <a:lnTo>
                          <a:pt x="13" y="388"/>
                        </a:lnTo>
                        <a:lnTo>
                          <a:pt x="13" y="385"/>
                        </a:lnTo>
                        <a:lnTo>
                          <a:pt x="13" y="385"/>
                        </a:lnTo>
                        <a:lnTo>
                          <a:pt x="17" y="385"/>
                        </a:lnTo>
                        <a:lnTo>
                          <a:pt x="17" y="383"/>
                        </a:lnTo>
                        <a:lnTo>
                          <a:pt x="17" y="383"/>
                        </a:lnTo>
                        <a:lnTo>
                          <a:pt x="17" y="383"/>
                        </a:lnTo>
                        <a:lnTo>
                          <a:pt x="17" y="380"/>
                        </a:lnTo>
                        <a:lnTo>
                          <a:pt x="17" y="380"/>
                        </a:lnTo>
                        <a:lnTo>
                          <a:pt x="19" y="380"/>
                        </a:lnTo>
                        <a:lnTo>
                          <a:pt x="19" y="377"/>
                        </a:lnTo>
                        <a:lnTo>
                          <a:pt x="19" y="377"/>
                        </a:lnTo>
                        <a:lnTo>
                          <a:pt x="25" y="377"/>
                        </a:lnTo>
                        <a:lnTo>
                          <a:pt x="25" y="372"/>
                        </a:lnTo>
                        <a:lnTo>
                          <a:pt x="25" y="372"/>
                        </a:lnTo>
                        <a:lnTo>
                          <a:pt x="25" y="372"/>
                        </a:lnTo>
                        <a:lnTo>
                          <a:pt x="25" y="369"/>
                        </a:lnTo>
                        <a:lnTo>
                          <a:pt x="25" y="369"/>
                        </a:lnTo>
                        <a:lnTo>
                          <a:pt x="27" y="369"/>
                        </a:lnTo>
                        <a:lnTo>
                          <a:pt x="27" y="369"/>
                        </a:lnTo>
                        <a:lnTo>
                          <a:pt x="27" y="369"/>
                        </a:lnTo>
                        <a:lnTo>
                          <a:pt x="29" y="369"/>
                        </a:lnTo>
                        <a:lnTo>
                          <a:pt x="29" y="369"/>
                        </a:lnTo>
                        <a:lnTo>
                          <a:pt x="29" y="369"/>
                        </a:lnTo>
                        <a:lnTo>
                          <a:pt x="31" y="369"/>
                        </a:lnTo>
                        <a:lnTo>
                          <a:pt x="31" y="366"/>
                        </a:lnTo>
                        <a:lnTo>
                          <a:pt x="31" y="366"/>
                        </a:lnTo>
                        <a:lnTo>
                          <a:pt x="31" y="366"/>
                        </a:lnTo>
                        <a:lnTo>
                          <a:pt x="31" y="366"/>
                        </a:lnTo>
                        <a:lnTo>
                          <a:pt x="31" y="366"/>
                        </a:lnTo>
                        <a:lnTo>
                          <a:pt x="33" y="366"/>
                        </a:lnTo>
                        <a:lnTo>
                          <a:pt x="33" y="366"/>
                        </a:lnTo>
                        <a:lnTo>
                          <a:pt x="33" y="366"/>
                        </a:lnTo>
                        <a:lnTo>
                          <a:pt x="35" y="366"/>
                        </a:lnTo>
                        <a:lnTo>
                          <a:pt x="35" y="364"/>
                        </a:lnTo>
                        <a:lnTo>
                          <a:pt x="35" y="364"/>
                        </a:lnTo>
                        <a:lnTo>
                          <a:pt x="36" y="364"/>
                        </a:lnTo>
                        <a:lnTo>
                          <a:pt x="36" y="361"/>
                        </a:lnTo>
                        <a:lnTo>
                          <a:pt x="36" y="361"/>
                        </a:lnTo>
                        <a:lnTo>
                          <a:pt x="36" y="361"/>
                        </a:lnTo>
                        <a:lnTo>
                          <a:pt x="36" y="358"/>
                        </a:lnTo>
                        <a:lnTo>
                          <a:pt x="36" y="358"/>
                        </a:lnTo>
                        <a:lnTo>
                          <a:pt x="42" y="358"/>
                        </a:lnTo>
                        <a:lnTo>
                          <a:pt x="42" y="355"/>
                        </a:lnTo>
                        <a:lnTo>
                          <a:pt x="42" y="355"/>
                        </a:lnTo>
                        <a:lnTo>
                          <a:pt x="49" y="355"/>
                        </a:lnTo>
                        <a:lnTo>
                          <a:pt x="49" y="355"/>
                        </a:lnTo>
                        <a:lnTo>
                          <a:pt x="49" y="355"/>
                        </a:lnTo>
                        <a:lnTo>
                          <a:pt x="50" y="355"/>
                        </a:lnTo>
                        <a:lnTo>
                          <a:pt x="50" y="355"/>
                        </a:lnTo>
                        <a:lnTo>
                          <a:pt x="50" y="355"/>
                        </a:lnTo>
                        <a:lnTo>
                          <a:pt x="51" y="355"/>
                        </a:lnTo>
                        <a:lnTo>
                          <a:pt x="51" y="355"/>
                        </a:lnTo>
                        <a:lnTo>
                          <a:pt x="51" y="355"/>
                        </a:lnTo>
                        <a:lnTo>
                          <a:pt x="57" y="355"/>
                        </a:lnTo>
                        <a:lnTo>
                          <a:pt x="57" y="355"/>
                        </a:lnTo>
                        <a:lnTo>
                          <a:pt x="57" y="355"/>
                        </a:lnTo>
                        <a:lnTo>
                          <a:pt x="57" y="355"/>
                        </a:lnTo>
                        <a:lnTo>
                          <a:pt x="57" y="355"/>
                        </a:lnTo>
                        <a:lnTo>
                          <a:pt x="57" y="355"/>
                        </a:lnTo>
                        <a:lnTo>
                          <a:pt x="60" y="355"/>
                        </a:lnTo>
                        <a:lnTo>
                          <a:pt x="60" y="355"/>
                        </a:lnTo>
                        <a:lnTo>
                          <a:pt x="60" y="355"/>
                        </a:lnTo>
                        <a:lnTo>
                          <a:pt x="61" y="355"/>
                        </a:lnTo>
                        <a:lnTo>
                          <a:pt x="61" y="355"/>
                        </a:lnTo>
                        <a:lnTo>
                          <a:pt x="61" y="355"/>
                        </a:lnTo>
                        <a:lnTo>
                          <a:pt x="62" y="355"/>
                        </a:lnTo>
                        <a:lnTo>
                          <a:pt x="62" y="353"/>
                        </a:lnTo>
                        <a:lnTo>
                          <a:pt x="62" y="353"/>
                        </a:lnTo>
                        <a:lnTo>
                          <a:pt x="62" y="353"/>
                        </a:lnTo>
                        <a:lnTo>
                          <a:pt x="62" y="353"/>
                        </a:lnTo>
                        <a:lnTo>
                          <a:pt x="62" y="353"/>
                        </a:lnTo>
                        <a:lnTo>
                          <a:pt x="65" y="353"/>
                        </a:lnTo>
                        <a:lnTo>
                          <a:pt x="65" y="353"/>
                        </a:lnTo>
                        <a:lnTo>
                          <a:pt x="65" y="353"/>
                        </a:lnTo>
                        <a:lnTo>
                          <a:pt x="66" y="353"/>
                        </a:lnTo>
                        <a:lnTo>
                          <a:pt x="66" y="350"/>
                        </a:lnTo>
                        <a:lnTo>
                          <a:pt x="66" y="350"/>
                        </a:lnTo>
                        <a:lnTo>
                          <a:pt x="67" y="350"/>
                        </a:lnTo>
                        <a:lnTo>
                          <a:pt x="67" y="350"/>
                        </a:lnTo>
                        <a:lnTo>
                          <a:pt x="67" y="350"/>
                        </a:lnTo>
                        <a:lnTo>
                          <a:pt x="71" y="350"/>
                        </a:lnTo>
                        <a:lnTo>
                          <a:pt x="71" y="347"/>
                        </a:lnTo>
                        <a:lnTo>
                          <a:pt x="71" y="347"/>
                        </a:lnTo>
                        <a:lnTo>
                          <a:pt x="72" y="347"/>
                        </a:lnTo>
                        <a:lnTo>
                          <a:pt x="72" y="344"/>
                        </a:lnTo>
                        <a:lnTo>
                          <a:pt x="72" y="344"/>
                        </a:lnTo>
                        <a:lnTo>
                          <a:pt x="73" y="344"/>
                        </a:lnTo>
                        <a:lnTo>
                          <a:pt x="73" y="342"/>
                        </a:lnTo>
                        <a:lnTo>
                          <a:pt x="73" y="342"/>
                        </a:lnTo>
                        <a:lnTo>
                          <a:pt x="74" y="342"/>
                        </a:lnTo>
                        <a:lnTo>
                          <a:pt x="74" y="342"/>
                        </a:lnTo>
                        <a:lnTo>
                          <a:pt x="74" y="342"/>
                        </a:lnTo>
                        <a:lnTo>
                          <a:pt x="77" y="342"/>
                        </a:lnTo>
                        <a:lnTo>
                          <a:pt x="77" y="339"/>
                        </a:lnTo>
                        <a:lnTo>
                          <a:pt x="77" y="339"/>
                        </a:lnTo>
                        <a:lnTo>
                          <a:pt x="77" y="339"/>
                        </a:lnTo>
                        <a:lnTo>
                          <a:pt x="77" y="339"/>
                        </a:lnTo>
                        <a:lnTo>
                          <a:pt x="77" y="339"/>
                        </a:lnTo>
                        <a:lnTo>
                          <a:pt x="78" y="339"/>
                        </a:lnTo>
                        <a:lnTo>
                          <a:pt x="78" y="336"/>
                        </a:lnTo>
                        <a:lnTo>
                          <a:pt x="78" y="336"/>
                        </a:lnTo>
                        <a:lnTo>
                          <a:pt x="82" y="336"/>
                        </a:lnTo>
                        <a:lnTo>
                          <a:pt x="82" y="336"/>
                        </a:lnTo>
                        <a:lnTo>
                          <a:pt x="82" y="336"/>
                        </a:lnTo>
                        <a:lnTo>
                          <a:pt x="88" y="336"/>
                        </a:lnTo>
                        <a:lnTo>
                          <a:pt x="88" y="336"/>
                        </a:lnTo>
                        <a:lnTo>
                          <a:pt x="88" y="336"/>
                        </a:lnTo>
                        <a:lnTo>
                          <a:pt x="89" y="336"/>
                        </a:lnTo>
                        <a:lnTo>
                          <a:pt x="89" y="336"/>
                        </a:lnTo>
                        <a:lnTo>
                          <a:pt x="89" y="336"/>
                        </a:lnTo>
                        <a:lnTo>
                          <a:pt x="96" y="336"/>
                        </a:lnTo>
                        <a:lnTo>
                          <a:pt x="96" y="331"/>
                        </a:lnTo>
                        <a:lnTo>
                          <a:pt x="96" y="331"/>
                        </a:lnTo>
                        <a:lnTo>
                          <a:pt x="105" y="331"/>
                        </a:lnTo>
                        <a:lnTo>
                          <a:pt x="105" y="331"/>
                        </a:lnTo>
                        <a:lnTo>
                          <a:pt x="105" y="331"/>
                        </a:lnTo>
                        <a:lnTo>
                          <a:pt x="106" y="331"/>
                        </a:lnTo>
                        <a:lnTo>
                          <a:pt x="106" y="328"/>
                        </a:lnTo>
                        <a:lnTo>
                          <a:pt x="106" y="328"/>
                        </a:lnTo>
                        <a:lnTo>
                          <a:pt x="108" y="328"/>
                        </a:lnTo>
                        <a:lnTo>
                          <a:pt x="108" y="325"/>
                        </a:lnTo>
                        <a:lnTo>
                          <a:pt x="108" y="325"/>
                        </a:lnTo>
                        <a:lnTo>
                          <a:pt x="112" y="325"/>
                        </a:lnTo>
                        <a:lnTo>
                          <a:pt x="112" y="325"/>
                        </a:lnTo>
                        <a:lnTo>
                          <a:pt x="112" y="325"/>
                        </a:lnTo>
                        <a:lnTo>
                          <a:pt x="112" y="325"/>
                        </a:lnTo>
                        <a:lnTo>
                          <a:pt x="112" y="325"/>
                        </a:lnTo>
                        <a:lnTo>
                          <a:pt x="112" y="325"/>
                        </a:lnTo>
                        <a:lnTo>
                          <a:pt x="117" y="325"/>
                        </a:lnTo>
                        <a:lnTo>
                          <a:pt x="117" y="325"/>
                        </a:lnTo>
                        <a:lnTo>
                          <a:pt x="117" y="325"/>
                        </a:lnTo>
                        <a:lnTo>
                          <a:pt x="118" y="325"/>
                        </a:lnTo>
                        <a:lnTo>
                          <a:pt x="118" y="325"/>
                        </a:lnTo>
                        <a:lnTo>
                          <a:pt x="118" y="325"/>
                        </a:lnTo>
                        <a:lnTo>
                          <a:pt x="122" y="325"/>
                        </a:lnTo>
                        <a:lnTo>
                          <a:pt x="122" y="322"/>
                        </a:lnTo>
                        <a:lnTo>
                          <a:pt x="122" y="322"/>
                        </a:lnTo>
                        <a:lnTo>
                          <a:pt x="126" y="322"/>
                        </a:lnTo>
                        <a:lnTo>
                          <a:pt x="126" y="317"/>
                        </a:lnTo>
                        <a:lnTo>
                          <a:pt x="126" y="317"/>
                        </a:lnTo>
                        <a:lnTo>
                          <a:pt x="126" y="317"/>
                        </a:lnTo>
                        <a:lnTo>
                          <a:pt x="126" y="314"/>
                        </a:lnTo>
                        <a:lnTo>
                          <a:pt x="126" y="314"/>
                        </a:lnTo>
                        <a:lnTo>
                          <a:pt x="126" y="314"/>
                        </a:lnTo>
                        <a:lnTo>
                          <a:pt x="126" y="314"/>
                        </a:lnTo>
                        <a:lnTo>
                          <a:pt x="126" y="314"/>
                        </a:lnTo>
                        <a:lnTo>
                          <a:pt x="131" y="314"/>
                        </a:lnTo>
                        <a:lnTo>
                          <a:pt x="131" y="314"/>
                        </a:lnTo>
                        <a:lnTo>
                          <a:pt x="131" y="314"/>
                        </a:lnTo>
                        <a:lnTo>
                          <a:pt x="131" y="314"/>
                        </a:lnTo>
                        <a:lnTo>
                          <a:pt x="131" y="314"/>
                        </a:lnTo>
                        <a:lnTo>
                          <a:pt x="131" y="314"/>
                        </a:lnTo>
                        <a:lnTo>
                          <a:pt x="133" y="314"/>
                        </a:lnTo>
                        <a:lnTo>
                          <a:pt x="133" y="311"/>
                        </a:lnTo>
                        <a:lnTo>
                          <a:pt x="133" y="311"/>
                        </a:lnTo>
                        <a:lnTo>
                          <a:pt x="134" y="311"/>
                        </a:lnTo>
                        <a:lnTo>
                          <a:pt x="134" y="309"/>
                        </a:lnTo>
                        <a:lnTo>
                          <a:pt x="134" y="309"/>
                        </a:lnTo>
                        <a:lnTo>
                          <a:pt x="138" y="309"/>
                        </a:lnTo>
                        <a:lnTo>
                          <a:pt x="138" y="309"/>
                        </a:lnTo>
                        <a:lnTo>
                          <a:pt x="138" y="309"/>
                        </a:lnTo>
                        <a:lnTo>
                          <a:pt x="139" y="309"/>
                        </a:lnTo>
                        <a:lnTo>
                          <a:pt x="139" y="309"/>
                        </a:lnTo>
                        <a:lnTo>
                          <a:pt x="139" y="309"/>
                        </a:lnTo>
                        <a:lnTo>
                          <a:pt x="140" y="309"/>
                        </a:lnTo>
                        <a:lnTo>
                          <a:pt x="140" y="306"/>
                        </a:lnTo>
                        <a:lnTo>
                          <a:pt x="140" y="306"/>
                        </a:lnTo>
                        <a:lnTo>
                          <a:pt x="140" y="306"/>
                        </a:lnTo>
                        <a:lnTo>
                          <a:pt x="140" y="306"/>
                        </a:lnTo>
                        <a:lnTo>
                          <a:pt x="140" y="306"/>
                        </a:lnTo>
                        <a:lnTo>
                          <a:pt x="143" y="306"/>
                        </a:lnTo>
                        <a:lnTo>
                          <a:pt x="143" y="306"/>
                        </a:lnTo>
                        <a:lnTo>
                          <a:pt x="143" y="306"/>
                        </a:lnTo>
                        <a:lnTo>
                          <a:pt x="147" y="306"/>
                        </a:lnTo>
                        <a:lnTo>
                          <a:pt x="147" y="303"/>
                        </a:lnTo>
                        <a:lnTo>
                          <a:pt x="147" y="303"/>
                        </a:lnTo>
                        <a:lnTo>
                          <a:pt x="148" y="303"/>
                        </a:lnTo>
                        <a:lnTo>
                          <a:pt x="148" y="303"/>
                        </a:lnTo>
                        <a:lnTo>
                          <a:pt x="148" y="303"/>
                        </a:lnTo>
                        <a:lnTo>
                          <a:pt x="150" y="303"/>
                        </a:lnTo>
                        <a:lnTo>
                          <a:pt x="150" y="303"/>
                        </a:lnTo>
                        <a:lnTo>
                          <a:pt x="150" y="303"/>
                        </a:lnTo>
                        <a:lnTo>
                          <a:pt x="157" y="303"/>
                        </a:lnTo>
                        <a:lnTo>
                          <a:pt x="157" y="300"/>
                        </a:lnTo>
                        <a:lnTo>
                          <a:pt x="157" y="300"/>
                        </a:lnTo>
                        <a:lnTo>
                          <a:pt x="159" y="300"/>
                        </a:lnTo>
                        <a:lnTo>
                          <a:pt x="159" y="298"/>
                        </a:lnTo>
                        <a:lnTo>
                          <a:pt x="159" y="298"/>
                        </a:lnTo>
                        <a:lnTo>
                          <a:pt x="162" y="298"/>
                        </a:lnTo>
                        <a:lnTo>
                          <a:pt x="162" y="295"/>
                        </a:lnTo>
                        <a:lnTo>
                          <a:pt x="162" y="295"/>
                        </a:lnTo>
                        <a:lnTo>
                          <a:pt x="165" y="295"/>
                        </a:lnTo>
                        <a:lnTo>
                          <a:pt x="165" y="292"/>
                        </a:lnTo>
                        <a:lnTo>
                          <a:pt x="165" y="292"/>
                        </a:lnTo>
                        <a:lnTo>
                          <a:pt x="167" y="292"/>
                        </a:lnTo>
                        <a:lnTo>
                          <a:pt x="167" y="292"/>
                        </a:lnTo>
                        <a:lnTo>
                          <a:pt x="167" y="292"/>
                        </a:lnTo>
                        <a:lnTo>
                          <a:pt x="168" y="292"/>
                        </a:lnTo>
                        <a:lnTo>
                          <a:pt x="168" y="289"/>
                        </a:lnTo>
                        <a:lnTo>
                          <a:pt x="168" y="289"/>
                        </a:lnTo>
                        <a:lnTo>
                          <a:pt x="171" y="289"/>
                        </a:lnTo>
                        <a:lnTo>
                          <a:pt x="171" y="287"/>
                        </a:lnTo>
                        <a:lnTo>
                          <a:pt x="171" y="287"/>
                        </a:lnTo>
                        <a:lnTo>
                          <a:pt x="172" y="287"/>
                        </a:lnTo>
                        <a:lnTo>
                          <a:pt x="172" y="287"/>
                        </a:lnTo>
                        <a:lnTo>
                          <a:pt x="172" y="287"/>
                        </a:lnTo>
                        <a:lnTo>
                          <a:pt x="180" y="287"/>
                        </a:lnTo>
                        <a:lnTo>
                          <a:pt x="180" y="287"/>
                        </a:lnTo>
                        <a:lnTo>
                          <a:pt x="180" y="287"/>
                        </a:lnTo>
                        <a:lnTo>
                          <a:pt x="186" y="287"/>
                        </a:lnTo>
                        <a:lnTo>
                          <a:pt x="186" y="287"/>
                        </a:lnTo>
                        <a:lnTo>
                          <a:pt x="186" y="287"/>
                        </a:lnTo>
                        <a:lnTo>
                          <a:pt x="186" y="287"/>
                        </a:lnTo>
                        <a:lnTo>
                          <a:pt x="186" y="287"/>
                        </a:lnTo>
                        <a:lnTo>
                          <a:pt x="186" y="287"/>
                        </a:lnTo>
                        <a:lnTo>
                          <a:pt x="187" y="287"/>
                        </a:lnTo>
                        <a:lnTo>
                          <a:pt x="187" y="287"/>
                        </a:lnTo>
                        <a:lnTo>
                          <a:pt x="187" y="287"/>
                        </a:lnTo>
                        <a:lnTo>
                          <a:pt x="189" y="287"/>
                        </a:lnTo>
                        <a:lnTo>
                          <a:pt x="189" y="287"/>
                        </a:lnTo>
                        <a:lnTo>
                          <a:pt x="189" y="287"/>
                        </a:lnTo>
                        <a:lnTo>
                          <a:pt x="189" y="287"/>
                        </a:lnTo>
                        <a:lnTo>
                          <a:pt x="189" y="287"/>
                        </a:lnTo>
                        <a:lnTo>
                          <a:pt x="189" y="287"/>
                        </a:lnTo>
                        <a:lnTo>
                          <a:pt x="191" y="287"/>
                        </a:lnTo>
                        <a:lnTo>
                          <a:pt x="191" y="287"/>
                        </a:lnTo>
                        <a:lnTo>
                          <a:pt x="191" y="287"/>
                        </a:lnTo>
                        <a:lnTo>
                          <a:pt x="192" y="287"/>
                        </a:lnTo>
                        <a:lnTo>
                          <a:pt x="192" y="284"/>
                        </a:lnTo>
                        <a:lnTo>
                          <a:pt x="192" y="284"/>
                        </a:lnTo>
                        <a:lnTo>
                          <a:pt x="193" y="284"/>
                        </a:lnTo>
                        <a:lnTo>
                          <a:pt x="193" y="281"/>
                        </a:lnTo>
                        <a:lnTo>
                          <a:pt x="193" y="281"/>
                        </a:lnTo>
                        <a:lnTo>
                          <a:pt x="194" y="281"/>
                        </a:lnTo>
                        <a:lnTo>
                          <a:pt x="194" y="278"/>
                        </a:lnTo>
                        <a:lnTo>
                          <a:pt x="194" y="278"/>
                        </a:lnTo>
                        <a:lnTo>
                          <a:pt x="195" y="278"/>
                        </a:lnTo>
                        <a:lnTo>
                          <a:pt x="195" y="278"/>
                        </a:lnTo>
                        <a:lnTo>
                          <a:pt x="195" y="278"/>
                        </a:lnTo>
                        <a:lnTo>
                          <a:pt x="197" y="278"/>
                        </a:lnTo>
                        <a:lnTo>
                          <a:pt x="197" y="275"/>
                        </a:lnTo>
                        <a:lnTo>
                          <a:pt x="197" y="275"/>
                        </a:lnTo>
                        <a:lnTo>
                          <a:pt x="197" y="275"/>
                        </a:lnTo>
                        <a:lnTo>
                          <a:pt x="197" y="275"/>
                        </a:lnTo>
                        <a:lnTo>
                          <a:pt x="197" y="275"/>
                        </a:lnTo>
                        <a:lnTo>
                          <a:pt x="198" y="275"/>
                        </a:lnTo>
                        <a:lnTo>
                          <a:pt x="198" y="273"/>
                        </a:lnTo>
                        <a:lnTo>
                          <a:pt x="198" y="273"/>
                        </a:lnTo>
                        <a:lnTo>
                          <a:pt x="199" y="273"/>
                        </a:lnTo>
                        <a:lnTo>
                          <a:pt x="199" y="273"/>
                        </a:lnTo>
                        <a:lnTo>
                          <a:pt x="199" y="273"/>
                        </a:lnTo>
                        <a:lnTo>
                          <a:pt x="201" y="273"/>
                        </a:lnTo>
                        <a:lnTo>
                          <a:pt x="201" y="270"/>
                        </a:lnTo>
                        <a:lnTo>
                          <a:pt x="201" y="270"/>
                        </a:lnTo>
                        <a:lnTo>
                          <a:pt x="204" y="270"/>
                        </a:lnTo>
                        <a:lnTo>
                          <a:pt x="204" y="270"/>
                        </a:lnTo>
                        <a:lnTo>
                          <a:pt x="204" y="270"/>
                        </a:lnTo>
                        <a:lnTo>
                          <a:pt x="204" y="270"/>
                        </a:lnTo>
                        <a:lnTo>
                          <a:pt x="204" y="270"/>
                        </a:lnTo>
                        <a:lnTo>
                          <a:pt x="204" y="270"/>
                        </a:lnTo>
                        <a:lnTo>
                          <a:pt x="206" y="270"/>
                        </a:lnTo>
                        <a:lnTo>
                          <a:pt x="206" y="267"/>
                        </a:lnTo>
                        <a:lnTo>
                          <a:pt x="206" y="267"/>
                        </a:lnTo>
                        <a:lnTo>
                          <a:pt x="207" y="267"/>
                        </a:lnTo>
                        <a:lnTo>
                          <a:pt x="207" y="267"/>
                        </a:lnTo>
                        <a:lnTo>
                          <a:pt x="207" y="267"/>
                        </a:lnTo>
                        <a:lnTo>
                          <a:pt x="212" y="267"/>
                        </a:lnTo>
                        <a:lnTo>
                          <a:pt x="212" y="264"/>
                        </a:lnTo>
                        <a:lnTo>
                          <a:pt x="212" y="264"/>
                        </a:lnTo>
                        <a:lnTo>
                          <a:pt x="213" y="264"/>
                        </a:lnTo>
                        <a:lnTo>
                          <a:pt x="213" y="262"/>
                        </a:lnTo>
                        <a:lnTo>
                          <a:pt x="213" y="262"/>
                        </a:lnTo>
                        <a:lnTo>
                          <a:pt x="217" y="262"/>
                        </a:lnTo>
                        <a:lnTo>
                          <a:pt x="217" y="262"/>
                        </a:lnTo>
                        <a:lnTo>
                          <a:pt x="217" y="262"/>
                        </a:lnTo>
                        <a:lnTo>
                          <a:pt x="218" y="262"/>
                        </a:lnTo>
                        <a:lnTo>
                          <a:pt x="218" y="262"/>
                        </a:lnTo>
                        <a:lnTo>
                          <a:pt x="218" y="262"/>
                        </a:lnTo>
                        <a:lnTo>
                          <a:pt x="219" y="262"/>
                        </a:lnTo>
                        <a:lnTo>
                          <a:pt x="219" y="262"/>
                        </a:lnTo>
                        <a:lnTo>
                          <a:pt x="219" y="262"/>
                        </a:lnTo>
                        <a:lnTo>
                          <a:pt x="221" y="262"/>
                        </a:lnTo>
                        <a:lnTo>
                          <a:pt x="221" y="259"/>
                        </a:lnTo>
                        <a:lnTo>
                          <a:pt x="221" y="259"/>
                        </a:lnTo>
                        <a:lnTo>
                          <a:pt x="221" y="259"/>
                        </a:lnTo>
                        <a:lnTo>
                          <a:pt x="221" y="259"/>
                        </a:lnTo>
                        <a:lnTo>
                          <a:pt x="221" y="259"/>
                        </a:lnTo>
                        <a:lnTo>
                          <a:pt x="226" y="259"/>
                        </a:lnTo>
                        <a:lnTo>
                          <a:pt x="226" y="256"/>
                        </a:lnTo>
                        <a:lnTo>
                          <a:pt x="226" y="256"/>
                        </a:lnTo>
                        <a:lnTo>
                          <a:pt x="226" y="256"/>
                        </a:lnTo>
                        <a:lnTo>
                          <a:pt x="226" y="256"/>
                        </a:lnTo>
                        <a:lnTo>
                          <a:pt x="226" y="256"/>
                        </a:lnTo>
                        <a:lnTo>
                          <a:pt x="226" y="256"/>
                        </a:lnTo>
                        <a:lnTo>
                          <a:pt x="226" y="253"/>
                        </a:lnTo>
                        <a:lnTo>
                          <a:pt x="226" y="253"/>
                        </a:lnTo>
                        <a:lnTo>
                          <a:pt x="227" y="253"/>
                        </a:lnTo>
                        <a:lnTo>
                          <a:pt x="227" y="253"/>
                        </a:lnTo>
                        <a:lnTo>
                          <a:pt x="227" y="253"/>
                        </a:lnTo>
                        <a:lnTo>
                          <a:pt x="231" y="253"/>
                        </a:lnTo>
                        <a:lnTo>
                          <a:pt x="231" y="253"/>
                        </a:lnTo>
                        <a:lnTo>
                          <a:pt x="231" y="253"/>
                        </a:lnTo>
                        <a:lnTo>
                          <a:pt x="234" y="253"/>
                        </a:lnTo>
                        <a:lnTo>
                          <a:pt x="234" y="253"/>
                        </a:lnTo>
                        <a:lnTo>
                          <a:pt x="234" y="253"/>
                        </a:lnTo>
                        <a:lnTo>
                          <a:pt x="236" y="253"/>
                        </a:lnTo>
                        <a:lnTo>
                          <a:pt x="236" y="250"/>
                        </a:lnTo>
                        <a:lnTo>
                          <a:pt x="236" y="250"/>
                        </a:lnTo>
                        <a:lnTo>
                          <a:pt x="236" y="250"/>
                        </a:lnTo>
                        <a:lnTo>
                          <a:pt x="236" y="250"/>
                        </a:lnTo>
                        <a:lnTo>
                          <a:pt x="236" y="250"/>
                        </a:lnTo>
                        <a:lnTo>
                          <a:pt x="238" y="250"/>
                        </a:lnTo>
                        <a:lnTo>
                          <a:pt x="238" y="250"/>
                        </a:lnTo>
                        <a:lnTo>
                          <a:pt x="238" y="250"/>
                        </a:lnTo>
                        <a:lnTo>
                          <a:pt x="243" y="250"/>
                        </a:lnTo>
                        <a:lnTo>
                          <a:pt x="243" y="250"/>
                        </a:lnTo>
                        <a:lnTo>
                          <a:pt x="243" y="250"/>
                        </a:lnTo>
                        <a:lnTo>
                          <a:pt x="245" y="250"/>
                        </a:lnTo>
                        <a:lnTo>
                          <a:pt x="245" y="248"/>
                        </a:lnTo>
                        <a:lnTo>
                          <a:pt x="245" y="248"/>
                        </a:lnTo>
                        <a:lnTo>
                          <a:pt x="250" y="248"/>
                        </a:lnTo>
                        <a:lnTo>
                          <a:pt x="250" y="245"/>
                        </a:lnTo>
                        <a:lnTo>
                          <a:pt x="250" y="245"/>
                        </a:lnTo>
                        <a:lnTo>
                          <a:pt x="253" y="245"/>
                        </a:lnTo>
                        <a:lnTo>
                          <a:pt x="253" y="245"/>
                        </a:lnTo>
                        <a:lnTo>
                          <a:pt x="253" y="245"/>
                        </a:lnTo>
                        <a:lnTo>
                          <a:pt x="254" y="245"/>
                        </a:lnTo>
                        <a:lnTo>
                          <a:pt x="254" y="245"/>
                        </a:lnTo>
                        <a:lnTo>
                          <a:pt x="254" y="245"/>
                        </a:lnTo>
                        <a:lnTo>
                          <a:pt x="260" y="245"/>
                        </a:lnTo>
                        <a:lnTo>
                          <a:pt x="260" y="245"/>
                        </a:lnTo>
                        <a:lnTo>
                          <a:pt x="260" y="245"/>
                        </a:lnTo>
                        <a:lnTo>
                          <a:pt x="262" y="245"/>
                        </a:lnTo>
                        <a:lnTo>
                          <a:pt x="262" y="242"/>
                        </a:lnTo>
                        <a:lnTo>
                          <a:pt x="262" y="242"/>
                        </a:lnTo>
                        <a:lnTo>
                          <a:pt x="263" y="242"/>
                        </a:lnTo>
                        <a:lnTo>
                          <a:pt x="263" y="242"/>
                        </a:lnTo>
                        <a:lnTo>
                          <a:pt x="263" y="242"/>
                        </a:lnTo>
                        <a:lnTo>
                          <a:pt x="264" y="242"/>
                        </a:lnTo>
                        <a:lnTo>
                          <a:pt x="264" y="242"/>
                        </a:lnTo>
                        <a:lnTo>
                          <a:pt x="264" y="242"/>
                        </a:lnTo>
                        <a:lnTo>
                          <a:pt x="265" y="242"/>
                        </a:lnTo>
                        <a:lnTo>
                          <a:pt x="265" y="239"/>
                        </a:lnTo>
                        <a:lnTo>
                          <a:pt x="265" y="239"/>
                        </a:lnTo>
                        <a:lnTo>
                          <a:pt x="266" y="239"/>
                        </a:lnTo>
                        <a:lnTo>
                          <a:pt x="266" y="237"/>
                        </a:lnTo>
                        <a:lnTo>
                          <a:pt x="266" y="237"/>
                        </a:lnTo>
                        <a:lnTo>
                          <a:pt x="270" y="237"/>
                        </a:lnTo>
                        <a:lnTo>
                          <a:pt x="270" y="237"/>
                        </a:lnTo>
                        <a:lnTo>
                          <a:pt x="270" y="237"/>
                        </a:lnTo>
                        <a:lnTo>
                          <a:pt x="271" y="237"/>
                        </a:lnTo>
                        <a:lnTo>
                          <a:pt x="271" y="234"/>
                        </a:lnTo>
                        <a:lnTo>
                          <a:pt x="271" y="234"/>
                        </a:lnTo>
                        <a:lnTo>
                          <a:pt x="274" y="234"/>
                        </a:lnTo>
                        <a:lnTo>
                          <a:pt x="274" y="234"/>
                        </a:lnTo>
                        <a:lnTo>
                          <a:pt x="274" y="234"/>
                        </a:lnTo>
                        <a:lnTo>
                          <a:pt x="275" y="234"/>
                        </a:lnTo>
                        <a:lnTo>
                          <a:pt x="275" y="234"/>
                        </a:lnTo>
                        <a:lnTo>
                          <a:pt x="275" y="234"/>
                        </a:lnTo>
                        <a:lnTo>
                          <a:pt x="277" y="234"/>
                        </a:lnTo>
                        <a:lnTo>
                          <a:pt x="277" y="231"/>
                        </a:lnTo>
                        <a:lnTo>
                          <a:pt x="277" y="231"/>
                        </a:lnTo>
                        <a:lnTo>
                          <a:pt x="277" y="231"/>
                        </a:lnTo>
                        <a:lnTo>
                          <a:pt x="277" y="228"/>
                        </a:lnTo>
                        <a:lnTo>
                          <a:pt x="277" y="228"/>
                        </a:lnTo>
                        <a:lnTo>
                          <a:pt x="278" y="228"/>
                        </a:lnTo>
                        <a:lnTo>
                          <a:pt x="278" y="228"/>
                        </a:lnTo>
                        <a:lnTo>
                          <a:pt x="278" y="228"/>
                        </a:lnTo>
                        <a:lnTo>
                          <a:pt x="278" y="228"/>
                        </a:lnTo>
                        <a:lnTo>
                          <a:pt x="278" y="228"/>
                        </a:lnTo>
                        <a:lnTo>
                          <a:pt x="278" y="228"/>
                        </a:lnTo>
                        <a:lnTo>
                          <a:pt x="279" y="228"/>
                        </a:lnTo>
                        <a:lnTo>
                          <a:pt x="279" y="225"/>
                        </a:lnTo>
                        <a:lnTo>
                          <a:pt x="279" y="225"/>
                        </a:lnTo>
                        <a:lnTo>
                          <a:pt x="281" y="225"/>
                        </a:lnTo>
                        <a:lnTo>
                          <a:pt x="281" y="225"/>
                        </a:lnTo>
                        <a:lnTo>
                          <a:pt x="281" y="225"/>
                        </a:lnTo>
                        <a:lnTo>
                          <a:pt x="286" y="225"/>
                        </a:lnTo>
                        <a:lnTo>
                          <a:pt x="286" y="223"/>
                        </a:lnTo>
                        <a:lnTo>
                          <a:pt x="286" y="223"/>
                        </a:lnTo>
                        <a:lnTo>
                          <a:pt x="286" y="223"/>
                        </a:lnTo>
                        <a:lnTo>
                          <a:pt x="286" y="220"/>
                        </a:lnTo>
                        <a:lnTo>
                          <a:pt x="286" y="220"/>
                        </a:lnTo>
                        <a:lnTo>
                          <a:pt x="287" y="220"/>
                        </a:lnTo>
                        <a:lnTo>
                          <a:pt x="287" y="220"/>
                        </a:lnTo>
                        <a:lnTo>
                          <a:pt x="287" y="220"/>
                        </a:lnTo>
                        <a:lnTo>
                          <a:pt x="289" y="220"/>
                        </a:lnTo>
                        <a:lnTo>
                          <a:pt x="289" y="220"/>
                        </a:lnTo>
                        <a:lnTo>
                          <a:pt x="289" y="220"/>
                        </a:lnTo>
                        <a:lnTo>
                          <a:pt x="290" y="220"/>
                        </a:lnTo>
                        <a:lnTo>
                          <a:pt x="290" y="217"/>
                        </a:lnTo>
                        <a:lnTo>
                          <a:pt x="290" y="217"/>
                        </a:lnTo>
                        <a:lnTo>
                          <a:pt x="291" y="217"/>
                        </a:lnTo>
                        <a:lnTo>
                          <a:pt x="291" y="214"/>
                        </a:lnTo>
                        <a:lnTo>
                          <a:pt x="291" y="214"/>
                        </a:lnTo>
                        <a:lnTo>
                          <a:pt x="291" y="214"/>
                        </a:lnTo>
                        <a:lnTo>
                          <a:pt x="291" y="214"/>
                        </a:lnTo>
                        <a:lnTo>
                          <a:pt x="291" y="214"/>
                        </a:lnTo>
                        <a:lnTo>
                          <a:pt x="292" y="214"/>
                        </a:lnTo>
                        <a:lnTo>
                          <a:pt x="292" y="211"/>
                        </a:lnTo>
                        <a:lnTo>
                          <a:pt x="292" y="211"/>
                        </a:lnTo>
                        <a:lnTo>
                          <a:pt x="294" y="211"/>
                        </a:lnTo>
                        <a:lnTo>
                          <a:pt x="294" y="211"/>
                        </a:lnTo>
                        <a:lnTo>
                          <a:pt x="294" y="211"/>
                        </a:lnTo>
                        <a:lnTo>
                          <a:pt x="295" y="211"/>
                        </a:lnTo>
                        <a:lnTo>
                          <a:pt x="295" y="211"/>
                        </a:lnTo>
                        <a:lnTo>
                          <a:pt x="295" y="211"/>
                        </a:lnTo>
                        <a:lnTo>
                          <a:pt x="296" y="211"/>
                        </a:lnTo>
                        <a:lnTo>
                          <a:pt x="296" y="211"/>
                        </a:lnTo>
                        <a:lnTo>
                          <a:pt x="296" y="211"/>
                        </a:lnTo>
                        <a:lnTo>
                          <a:pt x="296" y="211"/>
                        </a:lnTo>
                        <a:lnTo>
                          <a:pt x="296" y="211"/>
                        </a:lnTo>
                        <a:lnTo>
                          <a:pt x="296" y="211"/>
                        </a:lnTo>
                        <a:lnTo>
                          <a:pt x="297" y="211"/>
                        </a:lnTo>
                        <a:lnTo>
                          <a:pt x="297" y="211"/>
                        </a:lnTo>
                        <a:lnTo>
                          <a:pt x="297" y="211"/>
                        </a:lnTo>
                        <a:lnTo>
                          <a:pt x="300" y="211"/>
                        </a:lnTo>
                        <a:lnTo>
                          <a:pt x="300" y="211"/>
                        </a:lnTo>
                        <a:lnTo>
                          <a:pt x="300" y="211"/>
                        </a:lnTo>
                        <a:lnTo>
                          <a:pt x="301" y="211"/>
                        </a:lnTo>
                        <a:lnTo>
                          <a:pt x="301" y="208"/>
                        </a:lnTo>
                        <a:lnTo>
                          <a:pt x="301" y="208"/>
                        </a:lnTo>
                        <a:lnTo>
                          <a:pt x="302" y="208"/>
                        </a:lnTo>
                        <a:lnTo>
                          <a:pt x="302" y="206"/>
                        </a:lnTo>
                        <a:lnTo>
                          <a:pt x="302" y="206"/>
                        </a:lnTo>
                        <a:lnTo>
                          <a:pt x="304" y="206"/>
                        </a:lnTo>
                        <a:lnTo>
                          <a:pt x="304" y="203"/>
                        </a:lnTo>
                        <a:lnTo>
                          <a:pt x="304" y="203"/>
                        </a:lnTo>
                        <a:lnTo>
                          <a:pt x="306" y="203"/>
                        </a:lnTo>
                        <a:lnTo>
                          <a:pt x="306" y="200"/>
                        </a:lnTo>
                        <a:lnTo>
                          <a:pt x="306" y="200"/>
                        </a:lnTo>
                        <a:lnTo>
                          <a:pt x="313" y="200"/>
                        </a:lnTo>
                        <a:lnTo>
                          <a:pt x="313" y="200"/>
                        </a:lnTo>
                        <a:lnTo>
                          <a:pt x="313" y="200"/>
                        </a:lnTo>
                        <a:lnTo>
                          <a:pt x="314" y="200"/>
                        </a:lnTo>
                        <a:lnTo>
                          <a:pt x="314" y="197"/>
                        </a:lnTo>
                        <a:lnTo>
                          <a:pt x="314" y="197"/>
                        </a:lnTo>
                        <a:lnTo>
                          <a:pt x="315" y="197"/>
                        </a:lnTo>
                        <a:lnTo>
                          <a:pt x="315" y="197"/>
                        </a:lnTo>
                        <a:lnTo>
                          <a:pt x="315" y="197"/>
                        </a:lnTo>
                        <a:lnTo>
                          <a:pt x="317" y="197"/>
                        </a:lnTo>
                        <a:lnTo>
                          <a:pt x="317" y="197"/>
                        </a:lnTo>
                        <a:lnTo>
                          <a:pt x="317" y="197"/>
                        </a:lnTo>
                        <a:lnTo>
                          <a:pt x="322" y="197"/>
                        </a:lnTo>
                        <a:lnTo>
                          <a:pt x="322" y="197"/>
                        </a:lnTo>
                        <a:lnTo>
                          <a:pt x="322" y="197"/>
                        </a:lnTo>
                        <a:lnTo>
                          <a:pt x="323" y="197"/>
                        </a:lnTo>
                        <a:lnTo>
                          <a:pt x="323" y="197"/>
                        </a:lnTo>
                        <a:lnTo>
                          <a:pt x="323" y="197"/>
                        </a:lnTo>
                        <a:lnTo>
                          <a:pt x="324" y="197"/>
                        </a:lnTo>
                        <a:lnTo>
                          <a:pt x="324" y="194"/>
                        </a:lnTo>
                        <a:lnTo>
                          <a:pt x="324" y="194"/>
                        </a:lnTo>
                        <a:lnTo>
                          <a:pt x="325" y="194"/>
                        </a:lnTo>
                        <a:lnTo>
                          <a:pt x="325" y="194"/>
                        </a:lnTo>
                        <a:lnTo>
                          <a:pt x="325" y="194"/>
                        </a:lnTo>
                        <a:lnTo>
                          <a:pt x="326" y="194"/>
                        </a:lnTo>
                        <a:lnTo>
                          <a:pt x="326" y="194"/>
                        </a:lnTo>
                        <a:lnTo>
                          <a:pt x="326" y="194"/>
                        </a:lnTo>
                        <a:lnTo>
                          <a:pt x="327" y="194"/>
                        </a:lnTo>
                        <a:lnTo>
                          <a:pt x="327" y="194"/>
                        </a:lnTo>
                        <a:lnTo>
                          <a:pt x="327" y="194"/>
                        </a:lnTo>
                        <a:lnTo>
                          <a:pt x="328" y="194"/>
                        </a:lnTo>
                        <a:lnTo>
                          <a:pt x="328" y="192"/>
                        </a:lnTo>
                        <a:lnTo>
                          <a:pt x="328" y="192"/>
                        </a:lnTo>
                        <a:lnTo>
                          <a:pt x="329" y="192"/>
                        </a:lnTo>
                        <a:lnTo>
                          <a:pt x="329" y="189"/>
                        </a:lnTo>
                        <a:lnTo>
                          <a:pt x="329" y="189"/>
                        </a:lnTo>
                        <a:lnTo>
                          <a:pt x="331" y="189"/>
                        </a:lnTo>
                        <a:lnTo>
                          <a:pt x="331" y="186"/>
                        </a:lnTo>
                        <a:lnTo>
                          <a:pt x="331" y="186"/>
                        </a:lnTo>
                        <a:lnTo>
                          <a:pt x="331" y="186"/>
                        </a:lnTo>
                        <a:lnTo>
                          <a:pt x="331" y="186"/>
                        </a:lnTo>
                        <a:lnTo>
                          <a:pt x="331" y="186"/>
                        </a:lnTo>
                        <a:lnTo>
                          <a:pt x="331" y="186"/>
                        </a:lnTo>
                        <a:lnTo>
                          <a:pt x="331" y="186"/>
                        </a:lnTo>
                        <a:lnTo>
                          <a:pt x="331" y="186"/>
                        </a:lnTo>
                        <a:lnTo>
                          <a:pt x="332" y="186"/>
                        </a:lnTo>
                        <a:lnTo>
                          <a:pt x="332" y="186"/>
                        </a:lnTo>
                        <a:lnTo>
                          <a:pt x="332" y="186"/>
                        </a:lnTo>
                        <a:lnTo>
                          <a:pt x="334" y="186"/>
                        </a:lnTo>
                        <a:lnTo>
                          <a:pt x="334" y="186"/>
                        </a:lnTo>
                        <a:lnTo>
                          <a:pt x="334" y="186"/>
                        </a:lnTo>
                        <a:lnTo>
                          <a:pt x="335" y="186"/>
                        </a:lnTo>
                        <a:lnTo>
                          <a:pt x="335" y="186"/>
                        </a:lnTo>
                        <a:lnTo>
                          <a:pt x="335" y="186"/>
                        </a:lnTo>
                        <a:lnTo>
                          <a:pt x="338" y="186"/>
                        </a:lnTo>
                        <a:lnTo>
                          <a:pt x="338" y="186"/>
                        </a:lnTo>
                        <a:lnTo>
                          <a:pt x="338" y="186"/>
                        </a:lnTo>
                        <a:lnTo>
                          <a:pt x="348" y="186"/>
                        </a:lnTo>
                        <a:lnTo>
                          <a:pt x="348" y="186"/>
                        </a:lnTo>
                        <a:lnTo>
                          <a:pt x="348" y="186"/>
                        </a:lnTo>
                        <a:lnTo>
                          <a:pt x="348" y="186"/>
                        </a:lnTo>
                        <a:lnTo>
                          <a:pt x="348" y="183"/>
                        </a:lnTo>
                        <a:lnTo>
                          <a:pt x="348" y="183"/>
                        </a:lnTo>
                        <a:lnTo>
                          <a:pt x="352" y="183"/>
                        </a:lnTo>
                        <a:lnTo>
                          <a:pt x="352" y="183"/>
                        </a:lnTo>
                        <a:lnTo>
                          <a:pt x="352" y="183"/>
                        </a:lnTo>
                        <a:lnTo>
                          <a:pt x="353" y="183"/>
                        </a:lnTo>
                        <a:lnTo>
                          <a:pt x="353" y="180"/>
                        </a:lnTo>
                        <a:lnTo>
                          <a:pt x="353" y="180"/>
                        </a:lnTo>
                        <a:lnTo>
                          <a:pt x="356" y="180"/>
                        </a:lnTo>
                        <a:lnTo>
                          <a:pt x="356" y="178"/>
                        </a:lnTo>
                        <a:lnTo>
                          <a:pt x="356" y="178"/>
                        </a:lnTo>
                        <a:lnTo>
                          <a:pt x="358" y="178"/>
                        </a:lnTo>
                        <a:lnTo>
                          <a:pt x="358" y="178"/>
                        </a:lnTo>
                        <a:lnTo>
                          <a:pt x="358" y="178"/>
                        </a:lnTo>
                        <a:lnTo>
                          <a:pt x="359" y="178"/>
                        </a:lnTo>
                        <a:lnTo>
                          <a:pt x="359" y="178"/>
                        </a:lnTo>
                        <a:lnTo>
                          <a:pt x="359" y="178"/>
                        </a:lnTo>
                        <a:lnTo>
                          <a:pt x="360" y="178"/>
                        </a:lnTo>
                        <a:lnTo>
                          <a:pt x="360" y="178"/>
                        </a:lnTo>
                        <a:lnTo>
                          <a:pt x="360" y="178"/>
                        </a:lnTo>
                        <a:lnTo>
                          <a:pt x="360" y="178"/>
                        </a:lnTo>
                        <a:lnTo>
                          <a:pt x="360" y="172"/>
                        </a:lnTo>
                        <a:lnTo>
                          <a:pt x="360" y="172"/>
                        </a:lnTo>
                        <a:lnTo>
                          <a:pt x="368" y="172"/>
                        </a:lnTo>
                        <a:lnTo>
                          <a:pt x="368" y="169"/>
                        </a:lnTo>
                        <a:lnTo>
                          <a:pt x="368" y="169"/>
                        </a:lnTo>
                        <a:lnTo>
                          <a:pt x="370" y="169"/>
                        </a:lnTo>
                        <a:lnTo>
                          <a:pt x="370" y="166"/>
                        </a:lnTo>
                        <a:lnTo>
                          <a:pt x="370" y="166"/>
                        </a:lnTo>
                        <a:lnTo>
                          <a:pt x="371" y="166"/>
                        </a:lnTo>
                        <a:lnTo>
                          <a:pt x="371" y="166"/>
                        </a:lnTo>
                        <a:lnTo>
                          <a:pt x="371" y="166"/>
                        </a:lnTo>
                        <a:lnTo>
                          <a:pt x="378" y="166"/>
                        </a:lnTo>
                        <a:lnTo>
                          <a:pt x="378" y="166"/>
                        </a:lnTo>
                        <a:lnTo>
                          <a:pt x="378" y="166"/>
                        </a:lnTo>
                        <a:lnTo>
                          <a:pt x="379" y="166"/>
                        </a:lnTo>
                        <a:lnTo>
                          <a:pt x="379" y="166"/>
                        </a:lnTo>
                        <a:lnTo>
                          <a:pt x="379" y="166"/>
                        </a:lnTo>
                        <a:lnTo>
                          <a:pt x="382" y="166"/>
                        </a:lnTo>
                        <a:lnTo>
                          <a:pt x="382" y="166"/>
                        </a:lnTo>
                        <a:lnTo>
                          <a:pt x="382" y="166"/>
                        </a:lnTo>
                        <a:lnTo>
                          <a:pt x="385" y="166"/>
                        </a:lnTo>
                        <a:lnTo>
                          <a:pt x="385" y="166"/>
                        </a:lnTo>
                        <a:lnTo>
                          <a:pt x="385" y="166"/>
                        </a:lnTo>
                        <a:lnTo>
                          <a:pt x="386" y="166"/>
                        </a:lnTo>
                        <a:lnTo>
                          <a:pt x="386" y="166"/>
                        </a:lnTo>
                        <a:lnTo>
                          <a:pt x="386" y="166"/>
                        </a:lnTo>
                        <a:lnTo>
                          <a:pt x="386" y="166"/>
                        </a:lnTo>
                        <a:lnTo>
                          <a:pt x="386" y="163"/>
                        </a:lnTo>
                        <a:lnTo>
                          <a:pt x="386" y="163"/>
                        </a:lnTo>
                        <a:lnTo>
                          <a:pt x="388" y="163"/>
                        </a:lnTo>
                        <a:lnTo>
                          <a:pt x="388" y="163"/>
                        </a:lnTo>
                        <a:lnTo>
                          <a:pt x="388" y="163"/>
                        </a:lnTo>
                        <a:lnTo>
                          <a:pt x="388" y="163"/>
                        </a:lnTo>
                        <a:lnTo>
                          <a:pt x="388" y="163"/>
                        </a:lnTo>
                        <a:lnTo>
                          <a:pt x="388" y="163"/>
                        </a:lnTo>
                        <a:lnTo>
                          <a:pt x="389" y="163"/>
                        </a:lnTo>
                        <a:lnTo>
                          <a:pt x="389" y="163"/>
                        </a:lnTo>
                        <a:lnTo>
                          <a:pt x="389" y="163"/>
                        </a:lnTo>
                        <a:lnTo>
                          <a:pt x="390" y="163"/>
                        </a:lnTo>
                        <a:lnTo>
                          <a:pt x="390" y="163"/>
                        </a:lnTo>
                        <a:lnTo>
                          <a:pt x="390" y="163"/>
                        </a:lnTo>
                        <a:lnTo>
                          <a:pt x="390" y="163"/>
                        </a:lnTo>
                        <a:lnTo>
                          <a:pt x="390" y="163"/>
                        </a:lnTo>
                        <a:lnTo>
                          <a:pt x="390" y="163"/>
                        </a:lnTo>
                        <a:lnTo>
                          <a:pt x="393" y="163"/>
                        </a:lnTo>
                        <a:lnTo>
                          <a:pt x="393" y="163"/>
                        </a:lnTo>
                        <a:lnTo>
                          <a:pt x="393" y="163"/>
                        </a:lnTo>
                        <a:lnTo>
                          <a:pt x="394" y="163"/>
                        </a:lnTo>
                        <a:lnTo>
                          <a:pt x="394" y="163"/>
                        </a:lnTo>
                        <a:lnTo>
                          <a:pt x="394" y="163"/>
                        </a:lnTo>
                        <a:lnTo>
                          <a:pt x="398" y="163"/>
                        </a:lnTo>
                        <a:lnTo>
                          <a:pt x="398" y="161"/>
                        </a:lnTo>
                        <a:lnTo>
                          <a:pt x="398" y="161"/>
                        </a:lnTo>
                        <a:lnTo>
                          <a:pt x="398" y="161"/>
                        </a:lnTo>
                        <a:lnTo>
                          <a:pt x="398" y="161"/>
                        </a:lnTo>
                        <a:lnTo>
                          <a:pt x="398" y="161"/>
                        </a:lnTo>
                        <a:lnTo>
                          <a:pt x="400" y="161"/>
                        </a:lnTo>
                        <a:lnTo>
                          <a:pt x="400" y="161"/>
                        </a:lnTo>
                        <a:lnTo>
                          <a:pt x="400" y="161"/>
                        </a:lnTo>
                        <a:lnTo>
                          <a:pt x="400" y="161"/>
                        </a:lnTo>
                        <a:lnTo>
                          <a:pt x="400" y="161"/>
                        </a:lnTo>
                        <a:lnTo>
                          <a:pt x="400" y="161"/>
                        </a:lnTo>
                        <a:lnTo>
                          <a:pt x="407" y="161"/>
                        </a:lnTo>
                        <a:lnTo>
                          <a:pt x="407" y="161"/>
                        </a:lnTo>
                        <a:lnTo>
                          <a:pt x="407" y="161"/>
                        </a:lnTo>
                        <a:lnTo>
                          <a:pt x="408" y="161"/>
                        </a:lnTo>
                        <a:lnTo>
                          <a:pt x="408" y="161"/>
                        </a:lnTo>
                        <a:lnTo>
                          <a:pt x="408" y="161"/>
                        </a:lnTo>
                        <a:lnTo>
                          <a:pt x="408" y="161"/>
                        </a:lnTo>
                        <a:lnTo>
                          <a:pt x="408" y="161"/>
                        </a:lnTo>
                        <a:lnTo>
                          <a:pt x="408" y="161"/>
                        </a:lnTo>
                        <a:lnTo>
                          <a:pt x="409" y="161"/>
                        </a:lnTo>
                        <a:lnTo>
                          <a:pt x="409" y="161"/>
                        </a:lnTo>
                        <a:lnTo>
                          <a:pt x="409" y="161"/>
                        </a:lnTo>
                        <a:lnTo>
                          <a:pt x="410" y="161"/>
                        </a:lnTo>
                        <a:lnTo>
                          <a:pt x="410" y="161"/>
                        </a:lnTo>
                        <a:lnTo>
                          <a:pt x="410" y="161"/>
                        </a:lnTo>
                        <a:lnTo>
                          <a:pt x="411" y="161"/>
                        </a:lnTo>
                        <a:lnTo>
                          <a:pt x="411" y="158"/>
                        </a:lnTo>
                        <a:lnTo>
                          <a:pt x="411" y="158"/>
                        </a:lnTo>
                        <a:lnTo>
                          <a:pt x="411" y="158"/>
                        </a:lnTo>
                        <a:lnTo>
                          <a:pt x="411" y="158"/>
                        </a:lnTo>
                        <a:lnTo>
                          <a:pt x="411" y="158"/>
                        </a:lnTo>
                        <a:lnTo>
                          <a:pt x="413" y="158"/>
                        </a:lnTo>
                        <a:lnTo>
                          <a:pt x="413" y="155"/>
                        </a:lnTo>
                        <a:lnTo>
                          <a:pt x="413" y="155"/>
                        </a:lnTo>
                        <a:lnTo>
                          <a:pt x="414" y="155"/>
                        </a:lnTo>
                        <a:lnTo>
                          <a:pt x="414" y="155"/>
                        </a:lnTo>
                        <a:lnTo>
                          <a:pt x="414" y="155"/>
                        </a:lnTo>
                        <a:lnTo>
                          <a:pt x="414" y="155"/>
                        </a:lnTo>
                        <a:lnTo>
                          <a:pt x="414" y="152"/>
                        </a:lnTo>
                        <a:lnTo>
                          <a:pt x="414" y="152"/>
                        </a:lnTo>
                        <a:lnTo>
                          <a:pt x="417" y="152"/>
                        </a:lnTo>
                        <a:lnTo>
                          <a:pt x="417" y="152"/>
                        </a:lnTo>
                        <a:lnTo>
                          <a:pt x="417" y="152"/>
                        </a:lnTo>
                        <a:lnTo>
                          <a:pt x="417" y="152"/>
                        </a:lnTo>
                        <a:lnTo>
                          <a:pt x="417" y="149"/>
                        </a:lnTo>
                        <a:lnTo>
                          <a:pt x="417" y="149"/>
                        </a:lnTo>
                        <a:lnTo>
                          <a:pt x="421" y="149"/>
                        </a:lnTo>
                        <a:lnTo>
                          <a:pt x="421" y="149"/>
                        </a:lnTo>
                        <a:lnTo>
                          <a:pt x="421" y="149"/>
                        </a:lnTo>
                        <a:lnTo>
                          <a:pt x="423" y="149"/>
                        </a:lnTo>
                        <a:lnTo>
                          <a:pt x="423" y="149"/>
                        </a:lnTo>
                        <a:lnTo>
                          <a:pt x="423" y="149"/>
                        </a:lnTo>
                        <a:lnTo>
                          <a:pt x="426" y="149"/>
                        </a:lnTo>
                        <a:lnTo>
                          <a:pt x="426" y="149"/>
                        </a:lnTo>
                        <a:lnTo>
                          <a:pt x="426" y="149"/>
                        </a:lnTo>
                        <a:lnTo>
                          <a:pt x="427" y="149"/>
                        </a:lnTo>
                        <a:lnTo>
                          <a:pt x="427" y="149"/>
                        </a:lnTo>
                        <a:lnTo>
                          <a:pt x="427" y="149"/>
                        </a:lnTo>
                        <a:lnTo>
                          <a:pt x="431" y="149"/>
                        </a:lnTo>
                        <a:lnTo>
                          <a:pt x="431" y="149"/>
                        </a:lnTo>
                        <a:lnTo>
                          <a:pt x="431" y="149"/>
                        </a:lnTo>
                        <a:lnTo>
                          <a:pt x="432" y="149"/>
                        </a:lnTo>
                        <a:lnTo>
                          <a:pt x="432" y="146"/>
                        </a:lnTo>
                        <a:lnTo>
                          <a:pt x="432" y="146"/>
                        </a:lnTo>
                        <a:lnTo>
                          <a:pt x="436" y="146"/>
                        </a:lnTo>
                        <a:lnTo>
                          <a:pt x="436" y="146"/>
                        </a:lnTo>
                        <a:lnTo>
                          <a:pt x="436" y="146"/>
                        </a:lnTo>
                        <a:lnTo>
                          <a:pt x="437" y="146"/>
                        </a:lnTo>
                        <a:lnTo>
                          <a:pt x="437" y="143"/>
                        </a:lnTo>
                        <a:lnTo>
                          <a:pt x="437" y="143"/>
                        </a:lnTo>
                        <a:lnTo>
                          <a:pt x="439" y="143"/>
                        </a:lnTo>
                        <a:lnTo>
                          <a:pt x="439" y="143"/>
                        </a:lnTo>
                        <a:lnTo>
                          <a:pt x="439" y="143"/>
                        </a:lnTo>
                        <a:lnTo>
                          <a:pt x="441" y="143"/>
                        </a:lnTo>
                        <a:lnTo>
                          <a:pt x="441" y="141"/>
                        </a:lnTo>
                        <a:lnTo>
                          <a:pt x="441" y="141"/>
                        </a:lnTo>
                        <a:lnTo>
                          <a:pt x="442" y="141"/>
                        </a:lnTo>
                        <a:lnTo>
                          <a:pt x="442" y="141"/>
                        </a:lnTo>
                        <a:lnTo>
                          <a:pt x="442" y="141"/>
                        </a:lnTo>
                        <a:lnTo>
                          <a:pt x="444" y="141"/>
                        </a:lnTo>
                        <a:lnTo>
                          <a:pt x="444" y="141"/>
                        </a:lnTo>
                        <a:lnTo>
                          <a:pt x="444" y="141"/>
                        </a:lnTo>
                        <a:lnTo>
                          <a:pt x="444" y="141"/>
                        </a:lnTo>
                        <a:lnTo>
                          <a:pt x="444" y="141"/>
                        </a:lnTo>
                        <a:lnTo>
                          <a:pt x="444" y="141"/>
                        </a:lnTo>
                        <a:lnTo>
                          <a:pt x="447" y="141"/>
                        </a:lnTo>
                        <a:lnTo>
                          <a:pt x="447" y="141"/>
                        </a:lnTo>
                        <a:lnTo>
                          <a:pt x="447" y="141"/>
                        </a:lnTo>
                        <a:lnTo>
                          <a:pt x="453" y="141"/>
                        </a:lnTo>
                        <a:lnTo>
                          <a:pt x="453" y="138"/>
                        </a:lnTo>
                        <a:lnTo>
                          <a:pt x="453" y="138"/>
                        </a:lnTo>
                        <a:lnTo>
                          <a:pt x="453" y="138"/>
                        </a:lnTo>
                        <a:lnTo>
                          <a:pt x="453" y="138"/>
                        </a:lnTo>
                        <a:lnTo>
                          <a:pt x="453" y="138"/>
                        </a:lnTo>
                        <a:lnTo>
                          <a:pt x="453" y="138"/>
                        </a:lnTo>
                        <a:lnTo>
                          <a:pt x="453" y="138"/>
                        </a:lnTo>
                        <a:lnTo>
                          <a:pt x="453" y="138"/>
                        </a:lnTo>
                        <a:lnTo>
                          <a:pt x="455" y="138"/>
                        </a:lnTo>
                        <a:lnTo>
                          <a:pt x="455" y="135"/>
                        </a:lnTo>
                        <a:lnTo>
                          <a:pt x="455" y="135"/>
                        </a:lnTo>
                        <a:lnTo>
                          <a:pt x="457" y="135"/>
                        </a:lnTo>
                        <a:lnTo>
                          <a:pt x="457" y="132"/>
                        </a:lnTo>
                        <a:lnTo>
                          <a:pt x="457" y="132"/>
                        </a:lnTo>
                        <a:lnTo>
                          <a:pt x="458" y="132"/>
                        </a:lnTo>
                        <a:lnTo>
                          <a:pt x="458" y="129"/>
                        </a:lnTo>
                        <a:lnTo>
                          <a:pt x="458" y="129"/>
                        </a:lnTo>
                        <a:lnTo>
                          <a:pt x="459" y="129"/>
                        </a:lnTo>
                        <a:lnTo>
                          <a:pt x="459" y="129"/>
                        </a:lnTo>
                        <a:lnTo>
                          <a:pt x="459" y="129"/>
                        </a:lnTo>
                        <a:lnTo>
                          <a:pt x="460" y="129"/>
                        </a:lnTo>
                        <a:lnTo>
                          <a:pt x="460" y="129"/>
                        </a:lnTo>
                        <a:lnTo>
                          <a:pt x="460" y="129"/>
                        </a:lnTo>
                        <a:lnTo>
                          <a:pt x="461" y="129"/>
                        </a:lnTo>
                        <a:lnTo>
                          <a:pt x="461" y="126"/>
                        </a:lnTo>
                        <a:lnTo>
                          <a:pt x="461" y="126"/>
                        </a:lnTo>
                        <a:lnTo>
                          <a:pt x="462" y="126"/>
                        </a:lnTo>
                        <a:lnTo>
                          <a:pt x="462" y="126"/>
                        </a:lnTo>
                        <a:lnTo>
                          <a:pt x="462" y="126"/>
                        </a:lnTo>
                        <a:lnTo>
                          <a:pt x="466" y="126"/>
                        </a:lnTo>
                        <a:lnTo>
                          <a:pt x="466" y="126"/>
                        </a:lnTo>
                        <a:lnTo>
                          <a:pt x="466" y="126"/>
                        </a:lnTo>
                        <a:lnTo>
                          <a:pt x="467" y="126"/>
                        </a:lnTo>
                        <a:lnTo>
                          <a:pt x="467" y="126"/>
                        </a:lnTo>
                        <a:lnTo>
                          <a:pt x="467" y="126"/>
                        </a:lnTo>
                        <a:lnTo>
                          <a:pt x="470" y="126"/>
                        </a:lnTo>
                        <a:lnTo>
                          <a:pt x="470" y="126"/>
                        </a:lnTo>
                        <a:lnTo>
                          <a:pt x="470" y="126"/>
                        </a:lnTo>
                        <a:lnTo>
                          <a:pt x="471" y="126"/>
                        </a:lnTo>
                        <a:lnTo>
                          <a:pt x="471" y="126"/>
                        </a:lnTo>
                        <a:lnTo>
                          <a:pt x="471" y="126"/>
                        </a:lnTo>
                        <a:lnTo>
                          <a:pt x="471" y="126"/>
                        </a:lnTo>
                        <a:lnTo>
                          <a:pt x="471" y="123"/>
                        </a:lnTo>
                        <a:lnTo>
                          <a:pt x="471" y="123"/>
                        </a:lnTo>
                        <a:lnTo>
                          <a:pt x="472" y="123"/>
                        </a:lnTo>
                        <a:lnTo>
                          <a:pt x="472" y="123"/>
                        </a:lnTo>
                        <a:lnTo>
                          <a:pt x="472" y="123"/>
                        </a:lnTo>
                        <a:lnTo>
                          <a:pt x="472" y="123"/>
                        </a:lnTo>
                        <a:lnTo>
                          <a:pt x="472" y="123"/>
                        </a:lnTo>
                        <a:lnTo>
                          <a:pt x="472" y="123"/>
                        </a:lnTo>
                        <a:lnTo>
                          <a:pt x="472" y="123"/>
                        </a:lnTo>
                        <a:lnTo>
                          <a:pt x="472" y="123"/>
                        </a:lnTo>
                        <a:lnTo>
                          <a:pt x="472" y="123"/>
                        </a:lnTo>
                        <a:lnTo>
                          <a:pt x="473" y="123"/>
                        </a:lnTo>
                        <a:lnTo>
                          <a:pt x="473" y="120"/>
                        </a:lnTo>
                        <a:lnTo>
                          <a:pt x="473" y="120"/>
                        </a:lnTo>
                        <a:lnTo>
                          <a:pt x="474" y="120"/>
                        </a:lnTo>
                        <a:lnTo>
                          <a:pt x="474" y="120"/>
                        </a:lnTo>
                        <a:lnTo>
                          <a:pt x="474" y="120"/>
                        </a:lnTo>
                        <a:lnTo>
                          <a:pt x="476" y="120"/>
                        </a:lnTo>
                        <a:lnTo>
                          <a:pt x="476" y="120"/>
                        </a:lnTo>
                        <a:lnTo>
                          <a:pt x="476" y="120"/>
                        </a:lnTo>
                        <a:lnTo>
                          <a:pt x="478" y="120"/>
                        </a:lnTo>
                        <a:lnTo>
                          <a:pt x="478" y="118"/>
                        </a:lnTo>
                        <a:lnTo>
                          <a:pt x="478" y="118"/>
                        </a:lnTo>
                        <a:lnTo>
                          <a:pt x="479" y="118"/>
                        </a:lnTo>
                        <a:lnTo>
                          <a:pt x="479" y="115"/>
                        </a:lnTo>
                        <a:lnTo>
                          <a:pt x="479" y="115"/>
                        </a:lnTo>
                        <a:lnTo>
                          <a:pt x="481" y="115"/>
                        </a:lnTo>
                        <a:lnTo>
                          <a:pt x="481" y="115"/>
                        </a:lnTo>
                        <a:lnTo>
                          <a:pt x="481" y="115"/>
                        </a:lnTo>
                        <a:lnTo>
                          <a:pt x="481" y="115"/>
                        </a:lnTo>
                        <a:lnTo>
                          <a:pt x="481" y="115"/>
                        </a:lnTo>
                        <a:lnTo>
                          <a:pt x="481" y="115"/>
                        </a:lnTo>
                        <a:lnTo>
                          <a:pt x="482" y="115"/>
                        </a:lnTo>
                        <a:lnTo>
                          <a:pt x="482" y="115"/>
                        </a:lnTo>
                        <a:lnTo>
                          <a:pt x="482" y="115"/>
                        </a:lnTo>
                        <a:lnTo>
                          <a:pt x="483" y="115"/>
                        </a:lnTo>
                        <a:lnTo>
                          <a:pt x="483" y="115"/>
                        </a:lnTo>
                        <a:lnTo>
                          <a:pt x="483" y="115"/>
                        </a:lnTo>
                        <a:lnTo>
                          <a:pt x="485" y="115"/>
                        </a:lnTo>
                        <a:lnTo>
                          <a:pt x="485" y="115"/>
                        </a:lnTo>
                        <a:lnTo>
                          <a:pt x="485" y="115"/>
                        </a:lnTo>
                        <a:lnTo>
                          <a:pt x="485" y="115"/>
                        </a:lnTo>
                        <a:lnTo>
                          <a:pt x="485" y="112"/>
                        </a:lnTo>
                        <a:lnTo>
                          <a:pt x="485" y="112"/>
                        </a:lnTo>
                        <a:lnTo>
                          <a:pt x="486" y="112"/>
                        </a:lnTo>
                        <a:lnTo>
                          <a:pt x="486" y="112"/>
                        </a:lnTo>
                        <a:lnTo>
                          <a:pt x="486" y="112"/>
                        </a:lnTo>
                        <a:lnTo>
                          <a:pt x="488" y="112"/>
                        </a:lnTo>
                        <a:lnTo>
                          <a:pt x="488" y="112"/>
                        </a:lnTo>
                        <a:lnTo>
                          <a:pt x="488" y="112"/>
                        </a:lnTo>
                        <a:lnTo>
                          <a:pt x="492" y="112"/>
                        </a:lnTo>
                        <a:lnTo>
                          <a:pt x="492" y="112"/>
                        </a:lnTo>
                        <a:lnTo>
                          <a:pt x="492" y="112"/>
                        </a:lnTo>
                        <a:lnTo>
                          <a:pt x="494" y="112"/>
                        </a:lnTo>
                        <a:lnTo>
                          <a:pt x="494" y="112"/>
                        </a:lnTo>
                        <a:lnTo>
                          <a:pt x="494" y="112"/>
                        </a:lnTo>
                        <a:lnTo>
                          <a:pt x="496" y="112"/>
                        </a:lnTo>
                        <a:lnTo>
                          <a:pt x="496" y="112"/>
                        </a:lnTo>
                        <a:lnTo>
                          <a:pt x="496" y="112"/>
                        </a:lnTo>
                        <a:lnTo>
                          <a:pt x="501" y="112"/>
                        </a:lnTo>
                        <a:lnTo>
                          <a:pt x="501" y="112"/>
                        </a:lnTo>
                        <a:lnTo>
                          <a:pt x="501" y="112"/>
                        </a:lnTo>
                        <a:lnTo>
                          <a:pt x="501" y="112"/>
                        </a:lnTo>
                        <a:lnTo>
                          <a:pt x="501" y="109"/>
                        </a:lnTo>
                        <a:lnTo>
                          <a:pt x="501" y="109"/>
                        </a:lnTo>
                        <a:lnTo>
                          <a:pt x="504" y="109"/>
                        </a:lnTo>
                        <a:lnTo>
                          <a:pt x="504" y="106"/>
                        </a:lnTo>
                        <a:lnTo>
                          <a:pt x="504" y="106"/>
                        </a:lnTo>
                        <a:lnTo>
                          <a:pt x="504" y="106"/>
                        </a:lnTo>
                        <a:lnTo>
                          <a:pt x="504" y="106"/>
                        </a:lnTo>
                        <a:lnTo>
                          <a:pt x="504" y="106"/>
                        </a:lnTo>
                        <a:lnTo>
                          <a:pt x="505" y="106"/>
                        </a:lnTo>
                        <a:lnTo>
                          <a:pt x="505" y="103"/>
                        </a:lnTo>
                        <a:lnTo>
                          <a:pt x="505" y="103"/>
                        </a:lnTo>
                        <a:lnTo>
                          <a:pt x="505" y="103"/>
                        </a:lnTo>
                        <a:lnTo>
                          <a:pt x="505" y="103"/>
                        </a:lnTo>
                        <a:lnTo>
                          <a:pt x="505" y="103"/>
                        </a:lnTo>
                        <a:lnTo>
                          <a:pt x="506" y="103"/>
                        </a:lnTo>
                        <a:lnTo>
                          <a:pt x="506" y="103"/>
                        </a:lnTo>
                        <a:lnTo>
                          <a:pt x="506" y="103"/>
                        </a:lnTo>
                        <a:lnTo>
                          <a:pt x="508" y="103"/>
                        </a:lnTo>
                        <a:lnTo>
                          <a:pt x="508" y="103"/>
                        </a:lnTo>
                        <a:lnTo>
                          <a:pt x="508" y="103"/>
                        </a:lnTo>
                        <a:lnTo>
                          <a:pt x="509" y="103"/>
                        </a:lnTo>
                        <a:lnTo>
                          <a:pt x="509" y="103"/>
                        </a:lnTo>
                        <a:lnTo>
                          <a:pt x="509" y="103"/>
                        </a:lnTo>
                        <a:lnTo>
                          <a:pt x="510" y="103"/>
                        </a:lnTo>
                        <a:lnTo>
                          <a:pt x="510" y="103"/>
                        </a:lnTo>
                        <a:lnTo>
                          <a:pt x="510" y="103"/>
                        </a:lnTo>
                        <a:lnTo>
                          <a:pt x="512" y="103"/>
                        </a:lnTo>
                        <a:lnTo>
                          <a:pt x="512" y="103"/>
                        </a:lnTo>
                        <a:lnTo>
                          <a:pt x="512" y="103"/>
                        </a:lnTo>
                        <a:lnTo>
                          <a:pt x="513" y="103"/>
                        </a:lnTo>
                        <a:lnTo>
                          <a:pt x="513" y="103"/>
                        </a:lnTo>
                        <a:lnTo>
                          <a:pt x="513" y="103"/>
                        </a:lnTo>
                        <a:lnTo>
                          <a:pt x="515" y="103"/>
                        </a:lnTo>
                        <a:lnTo>
                          <a:pt x="515" y="103"/>
                        </a:lnTo>
                        <a:lnTo>
                          <a:pt x="515" y="103"/>
                        </a:lnTo>
                        <a:lnTo>
                          <a:pt x="516" y="103"/>
                        </a:lnTo>
                        <a:lnTo>
                          <a:pt x="516" y="100"/>
                        </a:lnTo>
                        <a:lnTo>
                          <a:pt x="516" y="100"/>
                        </a:lnTo>
                        <a:lnTo>
                          <a:pt x="517" y="100"/>
                        </a:lnTo>
                        <a:lnTo>
                          <a:pt x="517" y="97"/>
                        </a:lnTo>
                        <a:lnTo>
                          <a:pt x="517" y="97"/>
                        </a:lnTo>
                        <a:lnTo>
                          <a:pt x="518" y="97"/>
                        </a:lnTo>
                        <a:lnTo>
                          <a:pt x="518" y="94"/>
                        </a:lnTo>
                        <a:lnTo>
                          <a:pt x="518" y="94"/>
                        </a:lnTo>
                        <a:lnTo>
                          <a:pt x="520" y="94"/>
                        </a:lnTo>
                        <a:lnTo>
                          <a:pt x="520" y="91"/>
                        </a:lnTo>
                        <a:lnTo>
                          <a:pt x="520" y="91"/>
                        </a:lnTo>
                        <a:lnTo>
                          <a:pt x="520" y="91"/>
                        </a:lnTo>
                        <a:lnTo>
                          <a:pt x="520" y="91"/>
                        </a:lnTo>
                        <a:lnTo>
                          <a:pt x="520" y="91"/>
                        </a:lnTo>
                        <a:lnTo>
                          <a:pt x="523" y="91"/>
                        </a:lnTo>
                        <a:lnTo>
                          <a:pt x="523" y="89"/>
                        </a:lnTo>
                        <a:lnTo>
                          <a:pt x="523" y="89"/>
                        </a:lnTo>
                        <a:lnTo>
                          <a:pt x="525" y="89"/>
                        </a:lnTo>
                        <a:lnTo>
                          <a:pt x="525" y="89"/>
                        </a:lnTo>
                        <a:lnTo>
                          <a:pt x="525" y="89"/>
                        </a:lnTo>
                        <a:lnTo>
                          <a:pt x="526" y="89"/>
                        </a:lnTo>
                        <a:lnTo>
                          <a:pt x="526" y="86"/>
                        </a:lnTo>
                        <a:lnTo>
                          <a:pt x="526" y="86"/>
                        </a:lnTo>
                        <a:lnTo>
                          <a:pt x="527" y="86"/>
                        </a:lnTo>
                        <a:lnTo>
                          <a:pt x="527" y="83"/>
                        </a:lnTo>
                        <a:lnTo>
                          <a:pt x="527" y="83"/>
                        </a:lnTo>
                        <a:lnTo>
                          <a:pt x="529" y="83"/>
                        </a:lnTo>
                        <a:lnTo>
                          <a:pt x="529" y="83"/>
                        </a:lnTo>
                        <a:lnTo>
                          <a:pt x="529" y="83"/>
                        </a:lnTo>
                        <a:lnTo>
                          <a:pt x="529" y="83"/>
                        </a:lnTo>
                        <a:lnTo>
                          <a:pt x="529" y="83"/>
                        </a:lnTo>
                        <a:lnTo>
                          <a:pt x="529" y="83"/>
                        </a:lnTo>
                        <a:lnTo>
                          <a:pt x="531" y="83"/>
                        </a:lnTo>
                        <a:lnTo>
                          <a:pt x="531" y="83"/>
                        </a:lnTo>
                        <a:lnTo>
                          <a:pt x="531" y="83"/>
                        </a:lnTo>
                        <a:lnTo>
                          <a:pt x="531" y="83"/>
                        </a:lnTo>
                        <a:lnTo>
                          <a:pt x="531" y="83"/>
                        </a:lnTo>
                        <a:lnTo>
                          <a:pt x="531" y="83"/>
                        </a:lnTo>
                        <a:lnTo>
                          <a:pt x="532" y="83"/>
                        </a:lnTo>
                        <a:lnTo>
                          <a:pt x="532" y="83"/>
                        </a:lnTo>
                        <a:lnTo>
                          <a:pt x="532" y="83"/>
                        </a:lnTo>
                        <a:lnTo>
                          <a:pt x="533" y="83"/>
                        </a:lnTo>
                        <a:lnTo>
                          <a:pt x="533" y="83"/>
                        </a:lnTo>
                        <a:lnTo>
                          <a:pt x="533" y="83"/>
                        </a:lnTo>
                        <a:lnTo>
                          <a:pt x="535" y="83"/>
                        </a:lnTo>
                        <a:lnTo>
                          <a:pt x="535" y="83"/>
                        </a:lnTo>
                        <a:lnTo>
                          <a:pt x="535" y="83"/>
                        </a:lnTo>
                        <a:lnTo>
                          <a:pt x="536" y="83"/>
                        </a:lnTo>
                        <a:lnTo>
                          <a:pt x="536" y="80"/>
                        </a:lnTo>
                        <a:lnTo>
                          <a:pt x="536" y="80"/>
                        </a:lnTo>
                        <a:lnTo>
                          <a:pt x="537" y="80"/>
                        </a:lnTo>
                        <a:lnTo>
                          <a:pt x="537" y="80"/>
                        </a:lnTo>
                        <a:lnTo>
                          <a:pt x="537" y="80"/>
                        </a:lnTo>
                        <a:lnTo>
                          <a:pt x="539" y="80"/>
                        </a:lnTo>
                        <a:lnTo>
                          <a:pt x="539" y="80"/>
                        </a:lnTo>
                        <a:lnTo>
                          <a:pt x="539" y="80"/>
                        </a:lnTo>
                        <a:lnTo>
                          <a:pt x="539" y="80"/>
                        </a:lnTo>
                        <a:lnTo>
                          <a:pt x="539" y="80"/>
                        </a:lnTo>
                        <a:lnTo>
                          <a:pt x="539" y="80"/>
                        </a:lnTo>
                        <a:lnTo>
                          <a:pt x="540" y="80"/>
                        </a:lnTo>
                        <a:lnTo>
                          <a:pt x="540" y="80"/>
                        </a:lnTo>
                        <a:lnTo>
                          <a:pt x="540" y="80"/>
                        </a:lnTo>
                        <a:lnTo>
                          <a:pt x="540" y="80"/>
                        </a:lnTo>
                        <a:lnTo>
                          <a:pt x="540" y="80"/>
                        </a:lnTo>
                        <a:lnTo>
                          <a:pt x="540" y="80"/>
                        </a:lnTo>
                        <a:lnTo>
                          <a:pt x="541" y="80"/>
                        </a:lnTo>
                        <a:lnTo>
                          <a:pt x="541" y="80"/>
                        </a:lnTo>
                        <a:lnTo>
                          <a:pt x="541" y="80"/>
                        </a:lnTo>
                        <a:lnTo>
                          <a:pt x="541" y="80"/>
                        </a:lnTo>
                        <a:lnTo>
                          <a:pt x="541" y="80"/>
                        </a:lnTo>
                        <a:lnTo>
                          <a:pt x="541" y="80"/>
                        </a:lnTo>
                        <a:lnTo>
                          <a:pt x="542" y="80"/>
                        </a:lnTo>
                        <a:lnTo>
                          <a:pt x="542" y="80"/>
                        </a:lnTo>
                        <a:lnTo>
                          <a:pt x="542" y="80"/>
                        </a:lnTo>
                        <a:lnTo>
                          <a:pt x="542" y="80"/>
                        </a:lnTo>
                        <a:lnTo>
                          <a:pt x="542" y="77"/>
                        </a:lnTo>
                        <a:lnTo>
                          <a:pt x="542" y="77"/>
                        </a:lnTo>
                        <a:lnTo>
                          <a:pt x="542" y="77"/>
                        </a:lnTo>
                        <a:lnTo>
                          <a:pt x="542" y="77"/>
                        </a:lnTo>
                        <a:lnTo>
                          <a:pt x="542" y="77"/>
                        </a:lnTo>
                        <a:lnTo>
                          <a:pt x="543" y="77"/>
                        </a:lnTo>
                        <a:lnTo>
                          <a:pt x="543" y="77"/>
                        </a:lnTo>
                        <a:lnTo>
                          <a:pt x="543" y="77"/>
                        </a:lnTo>
                        <a:lnTo>
                          <a:pt x="543" y="77"/>
                        </a:lnTo>
                        <a:lnTo>
                          <a:pt x="543" y="77"/>
                        </a:lnTo>
                        <a:lnTo>
                          <a:pt x="543" y="77"/>
                        </a:lnTo>
                        <a:lnTo>
                          <a:pt x="543" y="77"/>
                        </a:lnTo>
                        <a:lnTo>
                          <a:pt x="543" y="77"/>
                        </a:lnTo>
                        <a:lnTo>
                          <a:pt x="543" y="77"/>
                        </a:lnTo>
                        <a:lnTo>
                          <a:pt x="544" y="77"/>
                        </a:lnTo>
                        <a:lnTo>
                          <a:pt x="544" y="77"/>
                        </a:lnTo>
                        <a:lnTo>
                          <a:pt x="544" y="77"/>
                        </a:lnTo>
                        <a:lnTo>
                          <a:pt x="545" y="77"/>
                        </a:lnTo>
                        <a:lnTo>
                          <a:pt x="545" y="77"/>
                        </a:lnTo>
                        <a:lnTo>
                          <a:pt x="545" y="77"/>
                        </a:lnTo>
                        <a:lnTo>
                          <a:pt x="545" y="77"/>
                        </a:lnTo>
                        <a:lnTo>
                          <a:pt x="545" y="77"/>
                        </a:lnTo>
                        <a:lnTo>
                          <a:pt x="545" y="77"/>
                        </a:lnTo>
                        <a:lnTo>
                          <a:pt x="545" y="77"/>
                        </a:lnTo>
                        <a:lnTo>
                          <a:pt x="545" y="77"/>
                        </a:lnTo>
                        <a:lnTo>
                          <a:pt x="545" y="77"/>
                        </a:lnTo>
                        <a:lnTo>
                          <a:pt x="546" y="77"/>
                        </a:lnTo>
                        <a:lnTo>
                          <a:pt x="546" y="77"/>
                        </a:lnTo>
                        <a:lnTo>
                          <a:pt x="546" y="77"/>
                        </a:lnTo>
                        <a:lnTo>
                          <a:pt x="546" y="77"/>
                        </a:lnTo>
                        <a:lnTo>
                          <a:pt x="546" y="77"/>
                        </a:lnTo>
                        <a:lnTo>
                          <a:pt x="546" y="77"/>
                        </a:lnTo>
                        <a:lnTo>
                          <a:pt x="547" y="77"/>
                        </a:lnTo>
                        <a:lnTo>
                          <a:pt x="547" y="74"/>
                        </a:lnTo>
                        <a:lnTo>
                          <a:pt x="547" y="74"/>
                        </a:lnTo>
                        <a:lnTo>
                          <a:pt x="547" y="74"/>
                        </a:lnTo>
                        <a:lnTo>
                          <a:pt x="547" y="74"/>
                        </a:lnTo>
                        <a:lnTo>
                          <a:pt x="547" y="74"/>
                        </a:lnTo>
                        <a:lnTo>
                          <a:pt x="548" y="74"/>
                        </a:lnTo>
                        <a:lnTo>
                          <a:pt x="548" y="74"/>
                        </a:lnTo>
                        <a:lnTo>
                          <a:pt x="548" y="74"/>
                        </a:lnTo>
                        <a:lnTo>
                          <a:pt x="549" y="74"/>
                        </a:lnTo>
                        <a:lnTo>
                          <a:pt x="549" y="74"/>
                        </a:lnTo>
                        <a:lnTo>
                          <a:pt x="549" y="74"/>
                        </a:lnTo>
                        <a:lnTo>
                          <a:pt x="549" y="74"/>
                        </a:lnTo>
                        <a:lnTo>
                          <a:pt x="549" y="68"/>
                        </a:lnTo>
                        <a:lnTo>
                          <a:pt x="549" y="68"/>
                        </a:lnTo>
                        <a:lnTo>
                          <a:pt x="549" y="68"/>
                        </a:lnTo>
                        <a:lnTo>
                          <a:pt x="549" y="65"/>
                        </a:lnTo>
                        <a:lnTo>
                          <a:pt x="549" y="65"/>
                        </a:lnTo>
                        <a:lnTo>
                          <a:pt x="549" y="65"/>
                        </a:lnTo>
                        <a:lnTo>
                          <a:pt x="549" y="65"/>
                        </a:lnTo>
                        <a:lnTo>
                          <a:pt x="549" y="65"/>
                        </a:lnTo>
                        <a:lnTo>
                          <a:pt x="550" y="65"/>
                        </a:lnTo>
                        <a:lnTo>
                          <a:pt x="550" y="62"/>
                        </a:lnTo>
                        <a:lnTo>
                          <a:pt x="550" y="62"/>
                        </a:lnTo>
                        <a:lnTo>
                          <a:pt x="550" y="62"/>
                        </a:lnTo>
                        <a:lnTo>
                          <a:pt x="550" y="62"/>
                        </a:lnTo>
                        <a:lnTo>
                          <a:pt x="550" y="62"/>
                        </a:lnTo>
                        <a:lnTo>
                          <a:pt x="550" y="62"/>
                        </a:lnTo>
                        <a:lnTo>
                          <a:pt x="550" y="59"/>
                        </a:lnTo>
                        <a:lnTo>
                          <a:pt x="550" y="59"/>
                        </a:lnTo>
                        <a:lnTo>
                          <a:pt x="550" y="59"/>
                        </a:lnTo>
                        <a:lnTo>
                          <a:pt x="550" y="59"/>
                        </a:lnTo>
                        <a:lnTo>
                          <a:pt x="550" y="59"/>
                        </a:lnTo>
                        <a:lnTo>
                          <a:pt x="551" y="59"/>
                        </a:lnTo>
                        <a:lnTo>
                          <a:pt x="551" y="59"/>
                        </a:lnTo>
                        <a:lnTo>
                          <a:pt x="551" y="59"/>
                        </a:lnTo>
                        <a:lnTo>
                          <a:pt x="552" y="59"/>
                        </a:lnTo>
                        <a:lnTo>
                          <a:pt x="552" y="56"/>
                        </a:lnTo>
                        <a:lnTo>
                          <a:pt x="552" y="56"/>
                        </a:lnTo>
                        <a:lnTo>
                          <a:pt x="552" y="56"/>
                        </a:lnTo>
                        <a:lnTo>
                          <a:pt x="552" y="56"/>
                        </a:lnTo>
                        <a:lnTo>
                          <a:pt x="552" y="56"/>
                        </a:lnTo>
                        <a:lnTo>
                          <a:pt x="553" y="56"/>
                        </a:lnTo>
                        <a:lnTo>
                          <a:pt x="553" y="56"/>
                        </a:lnTo>
                        <a:lnTo>
                          <a:pt x="553" y="56"/>
                        </a:lnTo>
                        <a:lnTo>
                          <a:pt x="554" y="56"/>
                        </a:lnTo>
                        <a:lnTo>
                          <a:pt x="554" y="53"/>
                        </a:lnTo>
                        <a:lnTo>
                          <a:pt x="554" y="53"/>
                        </a:lnTo>
                        <a:lnTo>
                          <a:pt x="554" y="53"/>
                        </a:lnTo>
                        <a:lnTo>
                          <a:pt x="554" y="53"/>
                        </a:lnTo>
                        <a:lnTo>
                          <a:pt x="554" y="53"/>
                        </a:lnTo>
                        <a:lnTo>
                          <a:pt x="554" y="53"/>
                        </a:lnTo>
                        <a:lnTo>
                          <a:pt x="554" y="53"/>
                        </a:lnTo>
                        <a:lnTo>
                          <a:pt x="554" y="53"/>
                        </a:lnTo>
                        <a:lnTo>
                          <a:pt x="555" y="53"/>
                        </a:lnTo>
                        <a:lnTo>
                          <a:pt x="555" y="53"/>
                        </a:lnTo>
                        <a:lnTo>
                          <a:pt x="555" y="53"/>
                        </a:lnTo>
                        <a:lnTo>
                          <a:pt x="556" y="53"/>
                        </a:lnTo>
                        <a:lnTo>
                          <a:pt x="556" y="53"/>
                        </a:lnTo>
                        <a:lnTo>
                          <a:pt x="556" y="53"/>
                        </a:lnTo>
                        <a:lnTo>
                          <a:pt x="556" y="53"/>
                        </a:lnTo>
                        <a:lnTo>
                          <a:pt x="556" y="53"/>
                        </a:lnTo>
                        <a:lnTo>
                          <a:pt x="556" y="53"/>
                        </a:lnTo>
                        <a:lnTo>
                          <a:pt x="557" y="53"/>
                        </a:lnTo>
                        <a:lnTo>
                          <a:pt x="557" y="53"/>
                        </a:lnTo>
                        <a:lnTo>
                          <a:pt x="557" y="53"/>
                        </a:lnTo>
                        <a:lnTo>
                          <a:pt x="559" y="53"/>
                        </a:lnTo>
                        <a:lnTo>
                          <a:pt x="559" y="53"/>
                        </a:lnTo>
                        <a:lnTo>
                          <a:pt x="559" y="53"/>
                        </a:lnTo>
                        <a:lnTo>
                          <a:pt x="559" y="53"/>
                        </a:lnTo>
                        <a:lnTo>
                          <a:pt x="559" y="53"/>
                        </a:lnTo>
                        <a:lnTo>
                          <a:pt x="559" y="53"/>
                        </a:lnTo>
                        <a:lnTo>
                          <a:pt x="559" y="53"/>
                        </a:lnTo>
                        <a:lnTo>
                          <a:pt x="559" y="53"/>
                        </a:lnTo>
                        <a:lnTo>
                          <a:pt x="559" y="53"/>
                        </a:lnTo>
                        <a:lnTo>
                          <a:pt x="560" y="53"/>
                        </a:lnTo>
                        <a:lnTo>
                          <a:pt x="560" y="50"/>
                        </a:lnTo>
                        <a:lnTo>
                          <a:pt x="560" y="50"/>
                        </a:lnTo>
                        <a:lnTo>
                          <a:pt x="560" y="50"/>
                        </a:lnTo>
                        <a:lnTo>
                          <a:pt x="560" y="50"/>
                        </a:lnTo>
                        <a:lnTo>
                          <a:pt x="560" y="50"/>
                        </a:lnTo>
                        <a:lnTo>
                          <a:pt x="560" y="50"/>
                        </a:lnTo>
                        <a:lnTo>
                          <a:pt x="560" y="50"/>
                        </a:lnTo>
                        <a:lnTo>
                          <a:pt x="560" y="50"/>
                        </a:lnTo>
                        <a:lnTo>
                          <a:pt x="561" y="50"/>
                        </a:lnTo>
                        <a:lnTo>
                          <a:pt x="561" y="50"/>
                        </a:lnTo>
                        <a:lnTo>
                          <a:pt x="561" y="50"/>
                        </a:lnTo>
                        <a:lnTo>
                          <a:pt x="561" y="50"/>
                        </a:lnTo>
                        <a:lnTo>
                          <a:pt x="561" y="50"/>
                        </a:lnTo>
                        <a:lnTo>
                          <a:pt x="561" y="50"/>
                        </a:lnTo>
                        <a:lnTo>
                          <a:pt x="561" y="50"/>
                        </a:lnTo>
                        <a:lnTo>
                          <a:pt x="561" y="50"/>
                        </a:lnTo>
                        <a:lnTo>
                          <a:pt x="561" y="50"/>
                        </a:lnTo>
                        <a:lnTo>
                          <a:pt x="562" y="50"/>
                        </a:lnTo>
                        <a:lnTo>
                          <a:pt x="562" y="50"/>
                        </a:lnTo>
                        <a:lnTo>
                          <a:pt x="562" y="50"/>
                        </a:lnTo>
                        <a:lnTo>
                          <a:pt x="562" y="50"/>
                        </a:lnTo>
                        <a:lnTo>
                          <a:pt x="562" y="50"/>
                        </a:lnTo>
                        <a:lnTo>
                          <a:pt x="562" y="50"/>
                        </a:lnTo>
                        <a:lnTo>
                          <a:pt x="562" y="50"/>
                        </a:lnTo>
                        <a:lnTo>
                          <a:pt x="562" y="50"/>
                        </a:lnTo>
                        <a:lnTo>
                          <a:pt x="562" y="50"/>
                        </a:lnTo>
                        <a:lnTo>
                          <a:pt x="563" y="50"/>
                        </a:lnTo>
                        <a:lnTo>
                          <a:pt x="563" y="50"/>
                        </a:lnTo>
                        <a:lnTo>
                          <a:pt x="563" y="50"/>
                        </a:lnTo>
                        <a:lnTo>
                          <a:pt x="563" y="50"/>
                        </a:lnTo>
                        <a:lnTo>
                          <a:pt x="563" y="50"/>
                        </a:lnTo>
                        <a:lnTo>
                          <a:pt x="563" y="50"/>
                        </a:lnTo>
                        <a:lnTo>
                          <a:pt x="564" y="50"/>
                        </a:lnTo>
                        <a:lnTo>
                          <a:pt x="564" y="50"/>
                        </a:lnTo>
                        <a:lnTo>
                          <a:pt x="564" y="50"/>
                        </a:lnTo>
                        <a:lnTo>
                          <a:pt x="564" y="50"/>
                        </a:lnTo>
                        <a:lnTo>
                          <a:pt x="564" y="50"/>
                        </a:lnTo>
                        <a:lnTo>
                          <a:pt x="564" y="50"/>
                        </a:lnTo>
                        <a:lnTo>
                          <a:pt x="564" y="50"/>
                        </a:lnTo>
                        <a:lnTo>
                          <a:pt x="564" y="50"/>
                        </a:lnTo>
                        <a:lnTo>
                          <a:pt x="564" y="50"/>
                        </a:lnTo>
                        <a:lnTo>
                          <a:pt x="565" y="50"/>
                        </a:lnTo>
                        <a:lnTo>
                          <a:pt x="565" y="50"/>
                        </a:lnTo>
                        <a:lnTo>
                          <a:pt x="565" y="50"/>
                        </a:lnTo>
                        <a:lnTo>
                          <a:pt x="565" y="50"/>
                        </a:lnTo>
                        <a:lnTo>
                          <a:pt x="565" y="50"/>
                        </a:lnTo>
                        <a:lnTo>
                          <a:pt x="565" y="50"/>
                        </a:lnTo>
                        <a:lnTo>
                          <a:pt x="566" y="50"/>
                        </a:lnTo>
                        <a:lnTo>
                          <a:pt x="566" y="47"/>
                        </a:lnTo>
                        <a:lnTo>
                          <a:pt x="566" y="47"/>
                        </a:lnTo>
                        <a:lnTo>
                          <a:pt x="566" y="47"/>
                        </a:lnTo>
                        <a:lnTo>
                          <a:pt x="566" y="47"/>
                        </a:lnTo>
                        <a:lnTo>
                          <a:pt x="566" y="47"/>
                        </a:lnTo>
                        <a:lnTo>
                          <a:pt x="566" y="47"/>
                        </a:lnTo>
                        <a:lnTo>
                          <a:pt x="566" y="47"/>
                        </a:lnTo>
                        <a:lnTo>
                          <a:pt x="566" y="47"/>
                        </a:lnTo>
                        <a:lnTo>
                          <a:pt x="566" y="47"/>
                        </a:lnTo>
                        <a:lnTo>
                          <a:pt x="566" y="47"/>
                        </a:lnTo>
                        <a:lnTo>
                          <a:pt x="566" y="47"/>
                        </a:lnTo>
                        <a:lnTo>
                          <a:pt x="567" y="47"/>
                        </a:lnTo>
                        <a:lnTo>
                          <a:pt x="567" y="44"/>
                        </a:lnTo>
                        <a:lnTo>
                          <a:pt x="567" y="44"/>
                        </a:lnTo>
                        <a:lnTo>
                          <a:pt x="567" y="44"/>
                        </a:lnTo>
                        <a:lnTo>
                          <a:pt x="567" y="44"/>
                        </a:lnTo>
                        <a:lnTo>
                          <a:pt x="567" y="44"/>
                        </a:lnTo>
                        <a:lnTo>
                          <a:pt x="567" y="44"/>
                        </a:lnTo>
                        <a:lnTo>
                          <a:pt x="567" y="44"/>
                        </a:lnTo>
                        <a:lnTo>
                          <a:pt x="567" y="44"/>
                        </a:lnTo>
                        <a:lnTo>
                          <a:pt x="567" y="44"/>
                        </a:lnTo>
                        <a:lnTo>
                          <a:pt x="567" y="44"/>
                        </a:lnTo>
                        <a:lnTo>
                          <a:pt x="567" y="44"/>
                        </a:lnTo>
                        <a:lnTo>
                          <a:pt x="568" y="44"/>
                        </a:lnTo>
                        <a:lnTo>
                          <a:pt x="568" y="44"/>
                        </a:lnTo>
                        <a:lnTo>
                          <a:pt x="568" y="44"/>
                        </a:lnTo>
                        <a:lnTo>
                          <a:pt x="568" y="44"/>
                        </a:lnTo>
                        <a:lnTo>
                          <a:pt x="568" y="44"/>
                        </a:lnTo>
                        <a:lnTo>
                          <a:pt x="568" y="44"/>
                        </a:lnTo>
                        <a:lnTo>
                          <a:pt x="568" y="44"/>
                        </a:lnTo>
                        <a:lnTo>
                          <a:pt x="568" y="44"/>
                        </a:lnTo>
                        <a:lnTo>
                          <a:pt x="568" y="44"/>
                        </a:lnTo>
                        <a:lnTo>
                          <a:pt x="569" y="44"/>
                        </a:lnTo>
                        <a:lnTo>
                          <a:pt x="569" y="44"/>
                        </a:lnTo>
                        <a:lnTo>
                          <a:pt x="569" y="44"/>
                        </a:lnTo>
                        <a:lnTo>
                          <a:pt x="569" y="44"/>
                        </a:lnTo>
                        <a:lnTo>
                          <a:pt x="569" y="44"/>
                        </a:lnTo>
                        <a:lnTo>
                          <a:pt x="569" y="44"/>
                        </a:lnTo>
                        <a:lnTo>
                          <a:pt x="569" y="44"/>
                        </a:lnTo>
                        <a:lnTo>
                          <a:pt x="569" y="44"/>
                        </a:lnTo>
                        <a:lnTo>
                          <a:pt x="569" y="44"/>
                        </a:lnTo>
                        <a:lnTo>
                          <a:pt x="570" y="44"/>
                        </a:lnTo>
                        <a:lnTo>
                          <a:pt x="570" y="44"/>
                        </a:lnTo>
                        <a:lnTo>
                          <a:pt x="570" y="44"/>
                        </a:lnTo>
                        <a:lnTo>
                          <a:pt x="570" y="44"/>
                        </a:lnTo>
                        <a:lnTo>
                          <a:pt x="570" y="44"/>
                        </a:lnTo>
                        <a:lnTo>
                          <a:pt x="570" y="44"/>
                        </a:lnTo>
                        <a:lnTo>
                          <a:pt x="570" y="44"/>
                        </a:lnTo>
                        <a:lnTo>
                          <a:pt x="570" y="44"/>
                        </a:lnTo>
                        <a:lnTo>
                          <a:pt x="570" y="44"/>
                        </a:lnTo>
                        <a:lnTo>
                          <a:pt x="571" y="44"/>
                        </a:lnTo>
                        <a:lnTo>
                          <a:pt x="571" y="44"/>
                        </a:lnTo>
                        <a:lnTo>
                          <a:pt x="571" y="44"/>
                        </a:lnTo>
                        <a:lnTo>
                          <a:pt x="571" y="44"/>
                        </a:lnTo>
                        <a:lnTo>
                          <a:pt x="571" y="44"/>
                        </a:lnTo>
                        <a:lnTo>
                          <a:pt x="571" y="44"/>
                        </a:lnTo>
                        <a:lnTo>
                          <a:pt x="571" y="44"/>
                        </a:lnTo>
                        <a:lnTo>
                          <a:pt x="571" y="44"/>
                        </a:lnTo>
                        <a:lnTo>
                          <a:pt x="571" y="44"/>
                        </a:lnTo>
                        <a:lnTo>
                          <a:pt x="572" y="44"/>
                        </a:lnTo>
                        <a:lnTo>
                          <a:pt x="572" y="44"/>
                        </a:lnTo>
                        <a:lnTo>
                          <a:pt x="572" y="44"/>
                        </a:lnTo>
                        <a:lnTo>
                          <a:pt x="572" y="44"/>
                        </a:lnTo>
                        <a:lnTo>
                          <a:pt x="572" y="44"/>
                        </a:lnTo>
                        <a:lnTo>
                          <a:pt x="572" y="44"/>
                        </a:lnTo>
                        <a:lnTo>
                          <a:pt x="573" y="44"/>
                        </a:lnTo>
                        <a:lnTo>
                          <a:pt x="573" y="44"/>
                        </a:lnTo>
                        <a:lnTo>
                          <a:pt x="573" y="44"/>
                        </a:lnTo>
                        <a:lnTo>
                          <a:pt x="573" y="44"/>
                        </a:lnTo>
                        <a:lnTo>
                          <a:pt x="573" y="44"/>
                        </a:lnTo>
                        <a:lnTo>
                          <a:pt x="573" y="44"/>
                        </a:lnTo>
                        <a:lnTo>
                          <a:pt x="574" y="44"/>
                        </a:lnTo>
                        <a:lnTo>
                          <a:pt x="574" y="44"/>
                        </a:lnTo>
                        <a:lnTo>
                          <a:pt x="574" y="44"/>
                        </a:lnTo>
                        <a:lnTo>
                          <a:pt x="575" y="44"/>
                        </a:lnTo>
                        <a:lnTo>
                          <a:pt x="575" y="44"/>
                        </a:lnTo>
                        <a:lnTo>
                          <a:pt x="575" y="44"/>
                        </a:lnTo>
                        <a:lnTo>
                          <a:pt x="575" y="44"/>
                        </a:lnTo>
                        <a:lnTo>
                          <a:pt x="575" y="44"/>
                        </a:lnTo>
                        <a:lnTo>
                          <a:pt x="575" y="44"/>
                        </a:lnTo>
                        <a:lnTo>
                          <a:pt x="576" y="44"/>
                        </a:lnTo>
                        <a:lnTo>
                          <a:pt x="576" y="44"/>
                        </a:lnTo>
                        <a:lnTo>
                          <a:pt x="576" y="44"/>
                        </a:lnTo>
                        <a:lnTo>
                          <a:pt x="577" y="44"/>
                        </a:lnTo>
                        <a:lnTo>
                          <a:pt x="577" y="44"/>
                        </a:lnTo>
                        <a:lnTo>
                          <a:pt x="577" y="44"/>
                        </a:lnTo>
                        <a:lnTo>
                          <a:pt x="577" y="44"/>
                        </a:lnTo>
                        <a:lnTo>
                          <a:pt x="577" y="44"/>
                        </a:lnTo>
                        <a:lnTo>
                          <a:pt x="577" y="44"/>
                        </a:lnTo>
                        <a:lnTo>
                          <a:pt x="578" y="44"/>
                        </a:lnTo>
                        <a:lnTo>
                          <a:pt x="578" y="44"/>
                        </a:lnTo>
                        <a:lnTo>
                          <a:pt x="578" y="44"/>
                        </a:lnTo>
                        <a:lnTo>
                          <a:pt x="579" y="44"/>
                        </a:lnTo>
                        <a:lnTo>
                          <a:pt x="579" y="44"/>
                        </a:lnTo>
                        <a:lnTo>
                          <a:pt x="579" y="44"/>
                        </a:lnTo>
                        <a:lnTo>
                          <a:pt x="579" y="44"/>
                        </a:lnTo>
                        <a:lnTo>
                          <a:pt x="579" y="44"/>
                        </a:lnTo>
                        <a:lnTo>
                          <a:pt x="579" y="44"/>
                        </a:lnTo>
                        <a:lnTo>
                          <a:pt x="580" y="44"/>
                        </a:lnTo>
                        <a:lnTo>
                          <a:pt x="580" y="44"/>
                        </a:lnTo>
                        <a:lnTo>
                          <a:pt x="580" y="44"/>
                        </a:lnTo>
                        <a:lnTo>
                          <a:pt x="580" y="44"/>
                        </a:lnTo>
                        <a:lnTo>
                          <a:pt x="580" y="44"/>
                        </a:lnTo>
                        <a:lnTo>
                          <a:pt x="580" y="44"/>
                        </a:lnTo>
                        <a:lnTo>
                          <a:pt x="580" y="44"/>
                        </a:lnTo>
                        <a:lnTo>
                          <a:pt x="580" y="44"/>
                        </a:lnTo>
                        <a:lnTo>
                          <a:pt x="580" y="44"/>
                        </a:lnTo>
                        <a:lnTo>
                          <a:pt x="581" y="44"/>
                        </a:lnTo>
                        <a:lnTo>
                          <a:pt x="581" y="41"/>
                        </a:lnTo>
                        <a:lnTo>
                          <a:pt x="581" y="41"/>
                        </a:lnTo>
                        <a:lnTo>
                          <a:pt x="581" y="41"/>
                        </a:lnTo>
                        <a:lnTo>
                          <a:pt x="581" y="41"/>
                        </a:lnTo>
                        <a:lnTo>
                          <a:pt x="581" y="41"/>
                        </a:lnTo>
                        <a:lnTo>
                          <a:pt x="581" y="41"/>
                        </a:lnTo>
                        <a:lnTo>
                          <a:pt x="581" y="41"/>
                        </a:lnTo>
                        <a:lnTo>
                          <a:pt x="581" y="41"/>
                        </a:lnTo>
                        <a:lnTo>
                          <a:pt x="581" y="41"/>
                        </a:lnTo>
                        <a:lnTo>
                          <a:pt x="581" y="41"/>
                        </a:lnTo>
                        <a:lnTo>
                          <a:pt x="581" y="41"/>
                        </a:lnTo>
                        <a:lnTo>
                          <a:pt x="582" y="41"/>
                        </a:lnTo>
                        <a:lnTo>
                          <a:pt x="582" y="41"/>
                        </a:lnTo>
                        <a:lnTo>
                          <a:pt x="582" y="41"/>
                        </a:lnTo>
                        <a:lnTo>
                          <a:pt x="583" y="41"/>
                        </a:lnTo>
                        <a:lnTo>
                          <a:pt x="583" y="41"/>
                        </a:lnTo>
                        <a:lnTo>
                          <a:pt x="583" y="41"/>
                        </a:lnTo>
                        <a:lnTo>
                          <a:pt x="583" y="41"/>
                        </a:lnTo>
                        <a:lnTo>
                          <a:pt x="583" y="41"/>
                        </a:lnTo>
                        <a:lnTo>
                          <a:pt x="583" y="41"/>
                        </a:lnTo>
                        <a:lnTo>
                          <a:pt x="584" y="41"/>
                        </a:lnTo>
                        <a:lnTo>
                          <a:pt x="584" y="41"/>
                        </a:lnTo>
                        <a:lnTo>
                          <a:pt x="584" y="41"/>
                        </a:lnTo>
                        <a:lnTo>
                          <a:pt x="585" y="41"/>
                        </a:lnTo>
                        <a:lnTo>
                          <a:pt x="585" y="41"/>
                        </a:lnTo>
                        <a:lnTo>
                          <a:pt x="585" y="41"/>
                        </a:lnTo>
                        <a:lnTo>
                          <a:pt x="585" y="41"/>
                        </a:lnTo>
                        <a:lnTo>
                          <a:pt x="585" y="41"/>
                        </a:lnTo>
                        <a:lnTo>
                          <a:pt x="585" y="41"/>
                        </a:lnTo>
                        <a:lnTo>
                          <a:pt x="586" y="41"/>
                        </a:lnTo>
                        <a:lnTo>
                          <a:pt x="586" y="41"/>
                        </a:lnTo>
                        <a:lnTo>
                          <a:pt x="586" y="41"/>
                        </a:lnTo>
                        <a:lnTo>
                          <a:pt x="586" y="41"/>
                        </a:lnTo>
                        <a:lnTo>
                          <a:pt x="586" y="41"/>
                        </a:lnTo>
                        <a:lnTo>
                          <a:pt x="586" y="41"/>
                        </a:lnTo>
                        <a:lnTo>
                          <a:pt x="587" y="41"/>
                        </a:lnTo>
                        <a:lnTo>
                          <a:pt x="587" y="41"/>
                        </a:lnTo>
                        <a:lnTo>
                          <a:pt x="587" y="41"/>
                        </a:lnTo>
                        <a:lnTo>
                          <a:pt x="588" y="41"/>
                        </a:lnTo>
                        <a:lnTo>
                          <a:pt x="588" y="41"/>
                        </a:lnTo>
                        <a:lnTo>
                          <a:pt x="588" y="41"/>
                        </a:lnTo>
                        <a:lnTo>
                          <a:pt x="588" y="41"/>
                        </a:lnTo>
                        <a:lnTo>
                          <a:pt x="588" y="41"/>
                        </a:lnTo>
                        <a:lnTo>
                          <a:pt x="588" y="41"/>
                        </a:lnTo>
                        <a:lnTo>
                          <a:pt x="588" y="41"/>
                        </a:lnTo>
                        <a:lnTo>
                          <a:pt x="588" y="41"/>
                        </a:lnTo>
                        <a:lnTo>
                          <a:pt x="588" y="41"/>
                        </a:lnTo>
                        <a:lnTo>
                          <a:pt x="589" y="41"/>
                        </a:lnTo>
                        <a:lnTo>
                          <a:pt x="589" y="41"/>
                        </a:lnTo>
                        <a:lnTo>
                          <a:pt x="589" y="41"/>
                        </a:lnTo>
                        <a:lnTo>
                          <a:pt x="589" y="41"/>
                        </a:lnTo>
                        <a:lnTo>
                          <a:pt x="589" y="41"/>
                        </a:lnTo>
                        <a:lnTo>
                          <a:pt x="589" y="41"/>
                        </a:lnTo>
                        <a:lnTo>
                          <a:pt x="589" y="41"/>
                        </a:lnTo>
                        <a:lnTo>
                          <a:pt x="589" y="41"/>
                        </a:lnTo>
                        <a:lnTo>
                          <a:pt x="589" y="41"/>
                        </a:lnTo>
                        <a:lnTo>
                          <a:pt x="590" y="41"/>
                        </a:lnTo>
                        <a:lnTo>
                          <a:pt x="590" y="41"/>
                        </a:lnTo>
                        <a:lnTo>
                          <a:pt x="590" y="41"/>
                        </a:lnTo>
                        <a:lnTo>
                          <a:pt x="590" y="41"/>
                        </a:lnTo>
                        <a:lnTo>
                          <a:pt x="590" y="41"/>
                        </a:lnTo>
                        <a:lnTo>
                          <a:pt x="590" y="41"/>
                        </a:lnTo>
                        <a:lnTo>
                          <a:pt x="590" y="41"/>
                        </a:lnTo>
                        <a:lnTo>
                          <a:pt x="590" y="41"/>
                        </a:lnTo>
                        <a:lnTo>
                          <a:pt x="590" y="41"/>
                        </a:lnTo>
                        <a:lnTo>
                          <a:pt x="591" y="41"/>
                        </a:lnTo>
                        <a:lnTo>
                          <a:pt x="591" y="41"/>
                        </a:lnTo>
                        <a:lnTo>
                          <a:pt x="591" y="41"/>
                        </a:lnTo>
                        <a:lnTo>
                          <a:pt x="591" y="41"/>
                        </a:lnTo>
                        <a:lnTo>
                          <a:pt x="591" y="38"/>
                        </a:lnTo>
                        <a:lnTo>
                          <a:pt x="591" y="38"/>
                        </a:lnTo>
                        <a:lnTo>
                          <a:pt x="591" y="38"/>
                        </a:lnTo>
                        <a:lnTo>
                          <a:pt x="591" y="38"/>
                        </a:lnTo>
                        <a:lnTo>
                          <a:pt x="591" y="38"/>
                        </a:lnTo>
                        <a:lnTo>
                          <a:pt x="592" y="38"/>
                        </a:lnTo>
                        <a:lnTo>
                          <a:pt x="592" y="38"/>
                        </a:lnTo>
                        <a:lnTo>
                          <a:pt x="592" y="38"/>
                        </a:lnTo>
                        <a:lnTo>
                          <a:pt x="592" y="38"/>
                        </a:lnTo>
                        <a:lnTo>
                          <a:pt x="592" y="34"/>
                        </a:lnTo>
                        <a:lnTo>
                          <a:pt x="592" y="34"/>
                        </a:lnTo>
                        <a:lnTo>
                          <a:pt x="592" y="34"/>
                        </a:lnTo>
                        <a:lnTo>
                          <a:pt x="592" y="34"/>
                        </a:lnTo>
                        <a:lnTo>
                          <a:pt x="592" y="34"/>
                        </a:lnTo>
                        <a:lnTo>
                          <a:pt x="592" y="34"/>
                        </a:lnTo>
                        <a:lnTo>
                          <a:pt x="592" y="34"/>
                        </a:lnTo>
                        <a:lnTo>
                          <a:pt x="592" y="34"/>
                        </a:lnTo>
                        <a:lnTo>
                          <a:pt x="593" y="34"/>
                        </a:lnTo>
                        <a:lnTo>
                          <a:pt x="593" y="31"/>
                        </a:lnTo>
                        <a:lnTo>
                          <a:pt x="593" y="31"/>
                        </a:lnTo>
                        <a:lnTo>
                          <a:pt x="593" y="31"/>
                        </a:lnTo>
                        <a:lnTo>
                          <a:pt x="593" y="31"/>
                        </a:lnTo>
                        <a:lnTo>
                          <a:pt x="593" y="31"/>
                        </a:lnTo>
                        <a:lnTo>
                          <a:pt x="593" y="31"/>
                        </a:lnTo>
                        <a:lnTo>
                          <a:pt x="593" y="31"/>
                        </a:lnTo>
                        <a:lnTo>
                          <a:pt x="593" y="31"/>
                        </a:lnTo>
                        <a:lnTo>
                          <a:pt x="594" y="31"/>
                        </a:lnTo>
                        <a:lnTo>
                          <a:pt x="594" y="31"/>
                        </a:lnTo>
                        <a:lnTo>
                          <a:pt x="594" y="31"/>
                        </a:lnTo>
                        <a:lnTo>
                          <a:pt x="594" y="31"/>
                        </a:lnTo>
                        <a:lnTo>
                          <a:pt x="594" y="31"/>
                        </a:lnTo>
                        <a:lnTo>
                          <a:pt x="594" y="31"/>
                        </a:lnTo>
                        <a:lnTo>
                          <a:pt x="594" y="31"/>
                        </a:lnTo>
                        <a:lnTo>
                          <a:pt x="594" y="31"/>
                        </a:lnTo>
                        <a:lnTo>
                          <a:pt x="594" y="31"/>
                        </a:lnTo>
                        <a:lnTo>
                          <a:pt x="595" y="31"/>
                        </a:lnTo>
                        <a:lnTo>
                          <a:pt x="595" y="31"/>
                        </a:lnTo>
                        <a:lnTo>
                          <a:pt x="595" y="31"/>
                        </a:lnTo>
                        <a:lnTo>
                          <a:pt x="595" y="31"/>
                        </a:lnTo>
                        <a:lnTo>
                          <a:pt x="595" y="31"/>
                        </a:lnTo>
                        <a:lnTo>
                          <a:pt x="595" y="31"/>
                        </a:lnTo>
                        <a:lnTo>
                          <a:pt x="595" y="31"/>
                        </a:lnTo>
                        <a:lnTo>
                          <a:pt x="595" y="31"/>
                        </a:lnTo>
                        <a:lnTo>
                          <a:pt x="595" y="31"/>
                        </a:lnTo>
                        <a:lnTo>
                          <a:pt x="596" y="31"/>
                        </a:lnTo>
                        <a:lnTo>
                          <a:pt x="596" y="31"/>
                        </a:lnTo>
                        <a:lnTo>
                          <a:pt x="596" y="31"/>
                        </a:lnTo>
                        <a:lnTo>
                          <a:pt x="596" y="31"/>
                        </a:lnTo>
                        <a:lnTo>
                          <a:pt x="596" y="31"/>
                        </a:lnTo>
                        <a:lnTo>
                          <a:pt x="596" y="31"/>
                        </a:lnTo>
                        <a:lnTo>
                          <a:pt x="596" y="31"/>
                        </a:lnTo>
                        <a:lnTo>
                          <a:pt x="596" y="31"/>
                        </a:lnTo>
                        <a:lnTo>
                          <a:pt x="596" y="31"/>
                        </a:lnTo>
                        <a:lnTo>
                          <a:pt x="597" y="31"/>
                        </a:lnTo>
                        <a:lnTo>
                          <a:pt x="597" y="31"/>
                        </a:lnTo>
                        <a:lnTo>
                          <a:pt x="597" y="31"/>
                        </a:lnTo>
                        <a:lnTo>
                          <a:pt x="597" y="31"/>
                        </a:lnTo>
                        <a:lnTo>
                          <a:pt x="597" y="31"/>
                        </a:lnTo>
                        <a:lnTo>
                          <a:pt x="597" y="31"/>
                        </a:lnTo>
                        <a:lnTo>
                          <a:pt x="597" y="31"/>
                        </a:lnTo>
                        <a:lnTo>
                          <a:pt x="597" y="31"/>
                        </a:lnTo>
                        <a:lnTo>
                          <a:pt x="597" y="31"/>
                        </a:lnTo>
                        <a:lnTo>
                          <a:pt x="598" y="31"/>
                        </a:lnTo>
                        <a:lnTo>
                          <a:pt x="598" y="31"/>
                        </a:lnTo>
                        <a:lnTo>
                          <a:pt x="598" y="31"/>
                        </a:lnTo>
                        <a:lnTo>
                          <a:pt x="598" y="31"/>
                        </a:lnTo>
                        <a:lnTo>
                          <a:pt x="598" y="31"/>
                        </a:lnTo>
                        <a:lnTo>
                          <a:pt x="598" y="31"/>
                        </a:lnTo>
                        <a:lnTo>
                          <a:pt x="598" y="31"/>
                        </a:lnTo>
                        <a:lnTo>
                          <a:pt x="598" y="31"/>
                        </a:lnTo>
                        <a:lnTo>
                          <a:pt x="598" y="31"/>
                        </a:lnTo>
                        <a:lnTo>
                          <a:pt x="599" y="31"/>
                        </a:lnTo>
                        <a:lnTo>
                          <a:pt x="599" y="31"/>
                        </a:lnTo>
                        <a:lnTo>
                          <a:pt x="599" y="31"/>
                        </a:lnTo>
                        <a:lnTo>
                          <a:pt x="599" y="31"/>
                        </a:lnTo>
                        <a:lnTo>
                          <a:pt x="599" y="31"/>
                        </a:lnTo>
                        <a:lnTo>
                          <a:pt x="599" y="31"/>
                        </a:lnTo>
                        <a:lnTo>
                          <a:pt x="599" y="31"/>
                        </a:lnTo>
                        <a:lnTo>
                          <a:pt x="599" y="31"/>
                        </a:lnTo>
                        <a:lnTo>
                          <a:pt x="599" y="31"/>
                        </a:lnTo>
                        <a:lnTo>
                          <a:pt x="600" y="31"/>
                        </a:lnTo>
                        <a:lnTo>
                          <a:pt x="600" y="31"/>
                        </a:lnTo>
                        <a:lnTo>
                          <a:pt x="600" y="31"/>
                        </a:lnTo>
                        <a:lnTo>
                          <a:pt x="600" y="31"/>
                        </a:lnTo>
                        <a:lnTo>
                          <a:pt x="600" y="31"/>
                        </a:lnTo>
                        <a:lnTo>
                          <a:pt x="600" y="31"/>
                        </a:lnTo>
                        <a:lnTo>
                          <a:pt x="601" y="31"/>
                        </a:lnTo>
                        <a:lnTo>
                          <a:pt x="601" y="31"/>
                        </a:lnTo>
                        <a:lnTo>
                          <a:pt x="601" y="31"/>
                        </a:lnTo>
                        <a:lnTo>
                          <a:pt x="601" y="31"/>
                        </a:lnTo>
                        <a:lnTo>
                          <a:pt x="601" y="31"/>
                        </a:lnTo>
                        <a:lnTo>
                          <a:pt x="601" y="31"/>
                        </a:lnTo>
                        <a:lnTo>
                          <a:pt x="601" y="31"/>
                        </a:lnTo>
                        <a:lnTo>
                          <a:pt x="601" y="31"/>
                        </a:lnTo>
                        <a:lnTo>
                          <a:pt x="601" y="31"/>
                        </a:lnTo>
                        <a:lnTo>
                          <a:pt x="602" y="31"/>
                        </a:lnTo>
                        <a:lnTo>
                          <a:pt x="602" y="27"/>
                        </a:lnTo>
                        <a:lnTo>
                          <a:pt x="602" y="27"/>
                        </a:lnTo>
                        <a:lnTo>
                          <a:pt x="602" y="27"/>
                        </a:lnTo>
                        <a:lnTo>
                          <a:pt x="602" y="27"/>
                        </a:lnTo>
                        <a:lnTo>
                          <a:pt x="602" y="27"/>
                        </a:lnTo>
                        <a:lnTo>
                          <a:pt x="602" y="27"/>
                        </a:lnTo>
                        <a:lnTo>
                          <a:pt x="602" y="27"/>
                        </a:lnTo>
                        <a:lnTo>
                          <a:pt x="602" y="27"/>
                        </a:lnTo>
                        <a:lnTo>
                          <a:pt x="602" y="27"/>
                        </a:lnTo>
                        <a:lnTo>
                          <a:pt x="602" y="27"/>
                        </a:lnTo>
                        <a:lnTo>
                          <a:pt x="602" y="27"/>
                        </a:lnTo>
                        <a:lnTo>
                          <a:pt x="603" y="27"/>
                        </a:lnTo>
                        <a:lnTo>
                          <a:pt x="603" y="27"/>
                        </a:lnTo>
                        <a:lnTo>
                          <a:pt x="603" y="27"/>
                        </a:lnTo>
                        <a:lnTo>
                          <a:pt x="604" y="27"/>
                        </a:lnTo>
                        <a:lnTo>
                          <a:pt x="604" y="27"/>
                        </a:lnTo>
                        <a:lnTo>
                          <a:pt x="604" y="27"/>
                        </a:lnTo>
                        <a:lnTo>
                          <a:pt x="604" y="27"/>
                        </a:lnTo>
                        <a:lnTo>
                          <a:pt x="604" y="27"/>
                        </a:lnTo>
                        <a:lnTo>
                          <a:pt x="604" y="27"/>
                        </a:lnTo>
                        <a:lnTo>
                          <a:pt x="604" y="27"/>
                        </a:lnTo>
                        <a:lnTo>
                          <a:pt x="604" y="27"/>
                        </a:lnTo>
                        <a:lnTo>
                          <a:pt x="604" y="27"/>
                        </a:lnTo>
                        <a:lnTo>
                          <a:pt x="605" y="27"/>
                        </a:lnTo>
                        <a:lnTo>
                          <a:pt x="605" y="27"/>
                        </a:lnTo>
                        <a:lnTo>
                          <a:pt x="605" y="27"/>
                        </a:lnTo>
                        <a:lnTo>
                          <a:pt x="605" y="27"/>
                        </a:lnTo>
                        <a:lnTo>
                          <a:pt x="605" y="27"/>
                        </a:lnTo>
                        <a:lnTo>
                          <a:pt x="605" y="27"/>
                        </a:lnTo>
                        <a:lnTo>
                          <a:pt x="606" y="27"/>
                        </a:lnTo>
                        <a:lnTo>
                          <a:pt x="606" y="27"/>
                        </a:lnTo>
                        <a:lnTo>
                          <a:pt x="606" y="27"/>
                        </a:lnTo>
                        <a:lnTo>
                          <a:pt x="606" y="27"/>
                        </a:lnTo>
                        <a:lnTo>
                          <a:pt x="606" y="27"/>
                        </a:lnTo>
                        <a:lnTo>
                          <a:pt x="606" y="27"/>
                        </a:lnTo>
                        <a:lnTo>
                          <a:pt x="607" y="27"/>
                        </a:lnTo>
                        <a:lnTo>
                          <a:pt x="607" y="27"/>
                        </a:lnTo>
                        <a:lnTo>
                          <a:pt x="607" y="27"/>
                        </a:lnTo>
                        <a:lnTo>
                          <a:pt x="608" y="27"/>
                        </a:lnTo>
                        <a:lnTo>
                          <a:pt x="608" y="27"/>
                        </a:lnTo>
                        <a:lnTo>
                          <a:pt x="608" y="27"/>
                        </a:lnTo>
                        <a:lnTo>
                          <a:pt x="608" y="27"/>
                        </a:lnTo>
                        <a:lnTo>
                          <a:pt x="608" y="27"/>
                        </a:lnTo>
                        <a:lnTo>
                          <a:pt x="608" y="27"/>
                        </a:lnTo>
                        <a:lnTo>
                          <a:pt x="609" y="27"/>
                        </a:lnTo>
                        <a:lnTo>
                          <a:pt x="609" y="27"/>
                        </a:lnTo>
                        <a:lnTo>
                          <a:pt x="609" y="27"/>
                        </a:lnTo>
                        <a:lnTo>
                          <a:pt x="609" y="27"/>
                        </a:lnTo>
                        <a:lnTo>
                          <a:pt x="609" y="23"/>
                        </a:lnTo>
                        <a:lnTo>
                          <a:pt x="609" y="23"/>
                        </a:lnTo>
                        <a:lnTo>
                          <a:pt x="610" y="23"/>
                        </a:lnTo>
                        <a:lnTo>
                          <a:pt x="610" y="23"/>
                        </a:lnTo>
                        <a:lnTo>
                          <a:pt x="610" y="23"/>
                        </a:lnTo>
                        <a:lnTo>
                          <a:pt x="610" y="23"/>
                        </a:lnTo>
                        <a:lnTo>
                          <a:pt x="610" y="23"/>
                        </a:lnTo>
                        <a:lnTo>
                          <a:pt x="610" y="23"/>
                        </a:lnTo>
                        <a:lnTo>
                          <a:pt x="610" y="23"/>
                        </a:lnTo>
                        <a:lnTo>
                          <a:pt x="610" y="23"/>
                        </a:lnTo>
                        <a:lnTo>
                          <a:pt x="610" y="23"/>
                        </a:lnTo>
                        <a:lnTo>
                          <a:pt x="611" y="23"/>
                        </a:lnTo>
                        <a:lnTo>
                          <a:pt x="611" y="23"/>
                        </a:lnTo>
                        <a:lnTo>
                          <a:pt x="611" y="23"/>
                        </a:lnTo>
                        <a:lnTo>
                          <a:pt x="614" y="23"/>
                        </a:lnTo>
                        <a:lnTo>
                          <a:pt x="614" y="23"/>
                        </a:lnTo>
                        <a:lnTo>
                          <a:pt x="614" y="23"/>
                        </a:lnTo>
                        <a:lnTo>
                          <a:pt x="615" y="23"/>
                        </a:lnTo>
                        <a:lnTo>
                          <a:pt x="615" y="23"/>
                        </a:lnTo>
                        <a:lnTo>
                          <a:pt x="615" y="23"/>
                        </a:lnTo>
                        <a:lnTo>
                          <a:pt x="615" y="23"/>
                        </a:lnTo>
                        <a:lnTo>
                          <a:pt x="615" y="23"/>
                        </a:lnTo>
                        <a:lnTo>
                          <a:pt x="615" y="23"/>
                        </a:lnTo>
                        <a:lnTo>
                          <a:pt x="616" y="23"/>
                        </a:lnTo>
                        <a:lnTo>
                          <a:pt x="616" y="23"/>
                        </a:lnTo>
                        <a:lnTo>
                          <a:pt x="616" y="23"/>
                        </a:lnTo>
                        <a:lnTo>
                          <a:pt x="617" y="23"/>
                        </a:lnTo>
                        <a:lnTo>
                          <a:pt x="617" y="20"/>
                        </a:lnTo>
                        <a:lnTo>
                          <a:pt x="617" y="20"/>
                        </a:lnTo>
                        <a:lnTo>
                          <a:pt x="617" y="20"/>
                        </a:lnTo>
                        <a:lnTo>
                          <a:pt x="617" y="20"/>
                        </a:lnTo>
                        <a:lnTo>
                          <a:pt x="617" y="20"/>
                        </a:lnTo>
                        <a:lnTo>
                          <a:pt x="618" y="20"/>
                        </a:lnTo>
                        <a:lnTo>
                          <a:pt x="618" y="20"/>
                        </a:lnTo>
                        <a:lnTo>
                          <a:pt x="618" y="20"/>
                        </a:lnTo>
                        <a:lnTo>
                          <a:pt x="619" y="20"/>
                        </a:lnTo>
                        <a:lnTo>
                          <a:pt x="619" y="20"/>
                        </a:lnTo>
                        <a:lnTo>
                          <a:pt x="619" y="20"/>
                        </a:lnTo>
                        <a:lnTo>
                          <a:pt x="619" y="20"/>
                        </a:lnTo>
                        <a:lnTo>
                          <a:pt x="619" y="20"/>
                        </a:lnTo>
                        <a:lnTo>
                          <a:pt x="619" y="20"/>
                        </a:lnTo>
                        <a:lnTo>
                          <a:pt x="620" y="20"/>
                        </a:lnTo>
                        <a:lnTo>
                          <a:pt x="620" y="20"/>
                        </a:lnTo>
                        <a:lnTo>
                          <a:pt x="620" y="20"/>
                        </a:lnTo>
                        <a:lnTo>
                          <a:pt x="620" y="20"/>
                        </a:lnTo>
                        <a:lnTo>
                          <a:pt x="620" y="20"/>
                        </a:lnTo>
                        <a:lnTo>
                          <a:pt x="620" y="20"/>
                        </a:lnTo>
                        <a:lnTo>
                          <a:pt x="620" y="20"/>
                        </a:lnTo>
                        <a:lnTo>
                          <a:pt x="620" y="20"/>
                        </a:lnTo>
                        <a:lnTo>
                          <a:pt x="620" y="20"/>
                        </a:lnTo>
                        <a:lnTo>
                          <a:pt x="621" y="20"/>
                        </a:lnTo>
                        <a:lnTo>
                          <a:pt x="621" y="16"/>
                        </a:lnTo>
                        <a:lnTo>
                          <a:pt x="621" y="16"/>
                        </a:lnTo>
                        <a:lnTo>
                          <a:pt x="621" y="16"/>
                        </a:lnTo>
                        <a:lnTo>
                          <a:pt x="621" y="16"/>
                        </a:lnTo>
                        <a:lnTo>
                          <a:pt x="621" y="16"/>
                        </a:lnTo>
                        <a:lnTo>
                          <a:pt x="622" y="16"/>
                        </a:lnTo>
                        <a:lnTo>
                          <a:pt x="622" y="16"/>
                        </a:lnTo>
                        <a:lnTo>
                          <a:pt x="622" y="16"/>
                        </a:lnTo>
                        <a:lnTo>
                          <a:pt x="622" y="16"/>
                        </a:lnTo>
                        <a:lnTo>
                          <a:pt x="622" y="16"/>
                        </a:lnTo>
                        <a:lnTo>
                          <a:pt x="622" y="16"/>
                        </a:lnTo>
                        <a:lnTo>
                          <a:pt x="623" y="16"/>
                        </a:lnTo>
                        <a:lnTo>
                          <a:pt x="623" y="16"/>
                        </a:lnTo>
                        <a:lnTo>
                          <a:pt x="623" y="16"/>
                        </a:lnTo>
                        <a:lnTo>
                          <a:pt x="623" y="16"/>
                        </a:lnTo>
                        <a:lnTo>
                          <a:pt x="623" y="16"/>
                        </a:lnTo>
                        <a:lnTo>
                          <a:pt x="623" y="16"/>
                        </a:lnTo>
                        <a:lnTo>
                          <a:pt x="624" y="16"/>
                        </a:lnTo>
                        <a:lnTo>
                          <a:pt x="624" y="16"/>
                        </a:lnTo>
                        <a:lnTo>
                          <a:pt x="624" y="16"/>
                        </a:lnTo>
                        <a:lnTo>
                          <a:pt x="624" y="16"/>
                        </a:lnTo>
                        <a:lnTo>
                          <a:pt x="624" y="16"/>
                        </a:lnTo>
                        <a:lnTo>
                          <a:pt x="624" y="16"/>
                        </a:lnTo>
                        <a:lnTo>
                          <a:pt x="624" y="16"/>
                        </a:lnTo>
                        <a:lnTo>
                          <a:pt x="624" y="16"/>
                        </a:lnTo>
                        <a:lnTo>
                          <a:pt x="624" y="16"/>
                        </a:lnTo>
                        <a:lnTo>
                          <a:pt x="625" y="16"/>
                        </a:lnTo>
                        <a:lnTo>
                          <a:pt x="625" y="16"/>
                        </a:lnTo>
                        <a:lnTo>
                          <a:pt x="625" y="16"/>
                        </a:lnTo>
                        <a:lnTo>
                          <a:pt x="625" y="16"/>
                        </a:lnTo>
                        <a:lnTo>
                          <a:pt x="625" y="16"/>
                        </a:lnTo>
                        <a:lnTo>
                          <a:pt x="625" y="16"/>
                        </a:lnTo>
                        <a:lnTo>
                          <a:pt x="625" y="16"/>
                        </a:lnTo>
                        <a:lnTo>
                          <a:pt x="625" y="12"/>
                        </a:lnTo>
                        <a:lnTo>
                          <a:pt x="625" y="12"/>
                        </a:lnTo>
                        <a:lnTo>
                          <a:pt x="625" y="12"/>
                        </a:lnTo>
                        <a:lnTo>
                          <a:pt x="625" y="12"/>
                        </a:lnTo>
                        <a:lnTo>
                          <a:pt x="625" y="12"/>
                        </a:lnTo>
                        <a:lnTo>
                          <a:pt x="626" y="12"/>
                        </a:lnTo>
                        <a:lnTo>
                          <a:pt x="626" y="12"/>
                        </a:lnTo>
                        <a:lnTo>
                          <a:pt x="626" y="12"/>
                        </a:lnTo>
                        <a:lnTo>
                          <a:pt x="626" y="12"/>
                        </a:lnTo>
                        <a:lnTo>
                          <a:pt x="626" y="8"/>
                        </a:lnTo>
                        <a:lnTo>
                          <a:pt x="626" y="8"/>
                        </a:lnTo>
                        <a:lnTo>
                          <a:pt x="626" y="8"/>
                        </a:lnTo>
                        <a:lnTo>
                          <a:pt x="626" y="8"/>
                        </a:lnTo>
                        <a:lnTo>
                          <a:pt x="626" y="8"/>
                        </a:lnTo>
                        <a:lnTo>
                          <a:pt x="626" y="8"/>
                        </a:lnTo>
                        <a:lnTo>
                          <a:pt x="626" y="8"/>
                        </a:lnTo>
                        <a:lnTo>
                          <a:pt x="626" y="8"/>
                        </a:lnTo>
                        <a:lnTo>
                          <a:pt x="627" y="8"/>
                        </a:lnTo>
                        <a:lnTo>
                          <a:pt x="627" y="8"/>
                        </a:lnTo>
                        <a:lnTo>
                          <a:pt x="627" y="8"/>
                        </a:lnTo>
                        <a:lnTo>
                          <a:pt x="627" y="8"/>
                        </a:lnTo>
                        <a:lnTo>
                          <a:pt x="627" y="8"/>
                        </a:lnTo>
                        <a:lnTo>
                          <a:pt x="627" y="8"/>
                        </a:lnTo>
                        <a:lnTo>
                          <a:pt x="629" y="8"/>
                        </a:lnTo>
                        <a:lnTo>
                          <a:pt x="629" y="8"/>
                        </a:lnTo>
                        <a:lnTo>
                          <a:pt x="629" y="8"/>
                        </a:lnTo>
                        <a:lnTo>
                          <a:pt x="630" y="8"/>
                        </a:lnTo>
                        <a:lnTo>
                          <a:pt x="630" y="8"/>
                        </a:lnTo>
                        <a:lnTo>
                          <a:pt x="630" y="8"/>
                        </a:lnTo>
                        <a:lnTo>
                          <a:pt x="631" y="8"/>
                        </a:lnTo>
                        <a:lnTo>
                          <a:pt x="631" y="8"/>
                        </a:lnTo>
                        <a:lnTo>
                          <a:pt x="631" y="8"/>
                        </a:lnTo>
                        <a:lnTo>
                          <a:pt x="631" y="8"/>
                        </a:lnTo>
                        <a:lnTo>
                          <a:pt x="631" y="4"/>
                        </a:lnTo>
                        <a:lnTo>
                          <a:pt x="631" y="4"/>
                        </a:lnTo>
                        <a:lnTo>
                          <a:pt x="632" y="4"/>
                        </a:lnTo>
                        <a:lnTo>
                          <a:pt x="632" y="4"/>
                        </a:lnTo>
                        <a:lnTo>
                          <a:pt x="632" y="4"/>
                        </a:lnTo>
                        <a:lnTo>
                          <a:pt x="632" y="4"/>
                        </a:lnTo>
                        <a:lnTo>
                          <a:pt x="632" y="4"/>
                        </a:lnTo>
                        <a:lnTo>
                          <a:pt x="632" y="4"/>
                        </a:lnTo>
                        <a:lnTo>
                          <a:pt x="633" y="4"/>
                        </a:lnTo>
                        <a:lnTo>
                          <a:pt x="633" y="0"/>
                        </a:lnTo>
                        <a:lnTo>
                          <a:pt x="633" y="0"/>
                        </a:lnTo>
                        <a:lnTo>
                          <a:pt x="633" y="0"/>
                        </a:lnTo>
                        <a:lnTo>
                          <a:pt x="633" y="0"/>
                        </a:lnTo>
                        <a:lnTo>
                          <a:pt x="633" y="0"/>
                        </a:lnTo>
                        <a:lnTo>
                          <a:pt x="633" y="0"/>
                        </a:lnTo>
                        <a:lnTo>
                          <a:pt x="633" y="0"/>
                        </a:lnTo>
                        <a:lnTo>
                          <a:pt x="633" y="0"/>
                        </a:lnTo>
                        <a:lnTo>
                          <a:pt x="634" y="0"/>
                        </a:lnTo>
                        <a:lnTo>
                          <a:pt x="634" y="0"/>
                        </a:lnTo>
                        <a:lnTo>
                          <a:pt x="634" y="0"/>
                        </a:lnTo>
                        <a:lnTo>
                          <a:pt x="634" y="0"/>
                        </a:lnTo>
                        <a:lnTo>
                          <a:pt x="634" y="0"/>
                        </a:lnTo>
                        <a:lnTo>
                          <a:pt x="634" y="0"/>
                        </a:lnTo>
                        <a:lnTo>
                          <a:pt x="634" y="0"/>
                        </a:lnTo>
                        <a:lnTo>
                          <a:pt x="634" y="0"/>
                        </a:lnTo>
                        <a:lnTo>
                          <a:pt x="634" y="0"/>
                        </a:lnTo>
                        <a:lnTo>
                          <a:pt x="635" y="0"/>
                        </a:lnTo>
                        <a:lnTo>
                          <a:pt x="635" y="0"/>
                        </a:lnTo>
                        <a:lnTo>
                          <a:pt x="635" y="0"/>
                        </a:lnTo>
                        <a:lnTo>
                          <a:pt x="635" y="0"/>
                        </a:lnTo>
                        <a:lnTo>
                          <a:pt x="635" y="0"/>
                        </a:lnTo>
                        <a:lnTo>
                          <a:pt x="635" y="0"/>
                        </a:lnTo>
                        <a:lnTo>
                          <a:pt x="636" y="0"/>
                        </a:lnTo>
                        <a:lnTo>
                          <a:pt x="636" y="0"/>
                        </a:lnTo>
                        <a:lnTo>
                          <a:pt x="636" y="0"/>
                        </a:lnTo>
                        <a:lnTo>
                          <a:pt x="636" y="0"/>
                        </a:lnTo>
                        <a:lnTo>
                          <a:pt x="636" y="0"/>
                        </a:lnTo>
                        <a:lnTo>
                          <a:pt x="636" y="0"/>
                        </a:lnTo>
                        <a:lnTo>
                          <a:pt x="636" y="0"/>
                        </a:lnTo>
                        <a:lnTo>
                          <a:pt x="636" y="0"/>
                        </a:lnTo>
                        <a:lnTo>
                          <a:pt x="636" y="0"/>
                        </a:lnTo>
                        <a:lnTo>
                          <a:pt x="637" y="0"/>
                        </a:lnTo>
                        <a:lnTo>
                          <a:pt x="637" y="0"/>
                        </a:lnTo>
                        <a:lnTo>
                          <a:pt x="637" y="0"/>
                        </a:lnTo>
                        <a:lnTo>
                          <a:pt x="637" y="0"/>
                        </a:lnTo>
                        <a:lnTo>
                          <a:pt x="637" y="0"/>
                        </a:lnTo>
                        <a:lnTo>
                          <a:pt x="637" y="0"/>
                        </a:lnTo>
                        <a:lnTo>
                          <a:pt x="637" y="0"/>
                        </a:lnTo>
                        <a:lnTo>
                          <a:pt x="637" y="0"/>
                        </a:lnTo>
                        <a:lnTo>
                          <a:pt x="637" y="0"/>
                        </a:lnTo>
                        <a:lnTo>
                          <a:pt x="638" y="0"/>
                        </a:lnTo>
                        <a:lnTo>
                          <a:pt x="638" y="0"/>
                        </a:lnTo>
                        <a:lnTo>
                          <a:pt x="638" y="0"/>
                        </a:lnTo>
                        <a:lnTo>
                          <a:pt x="638" y="0"/>
                        </a:lnTo>
                        <a:lnTo>
                          <a:pt x="638" y="0"/>
                        </a:lnTo>
                        <a:lnTo>
                          <a:pt x="638" y="0"/>
                        </a:lnTo>
                        <a:lnTo>
                          <a:pt x="638" y="0"/>
                        </a:lnTo>
                        <a:lnTo>
                          <a:pt x="638" y="0"/>
                        </a:lnTo>
                        <a:lnTo>
                          <a:pt x="638" y="0"/>
                        </a:lnTo>
                        <a:lnTo>
                          <a:pt x="639" y="0"/>
                        </a:lnTo>
                        <a:lnTo>
                          <a:pt x="639" y="0"/>
                        </a:lnTo>
                        <a:lnTo>
                          <a:pt x="639" y="0"/>
                        </a:lnTo>
                        <a:lnTo>
                          <a:pt x="639" y="0"/>
                        </a:lnTo>
                        <a:lnTo>
                          <a:pt x="639" y="0"/>
                        </a:lnTo>
                      </a:path>
                    </a:pathLst>
                  </a:custGeom>
                  <a:noFill/>
                  <a:ln w="381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3" name="Freeform 40">
                    <a:extLst>
                      <a:ext uri="{FF2B5EF4-FFF2-40B4-BE49-F238E27FC236}">
                        <a16:creationId xmlns:a16="http://schemas.microsoft.com/office/drawing/2014/main" id="{343A2184-53B9-A6ED-3D0A-8A98DBF8C91B}"/>
                      </a:ext>
                    </a:extLst>
                  </p:cNvPr>
                  <p:cNvSpPr>
                    <a:spLocks/>
                  </p:cNvSpPr>
                  <p:nvPr/>
                </p:nvSpPr>
                <p:spPr bwMode="auto">
                  <a:xfrm>
                    <a:off x="3245564" y="2762092"/>
                    <a:ext cx="5707063" cy="2660650"/>
                  </a:xfrm>
                  <a:custGeom>
                    <a:avLst/>
                    <a:gdLst>
                      <a:gd name="T0" fmla="*/ 36 w 639"/>
                      <a:gd name="T1" fmla="*/ 287 h 298"/>
                      <a:gd name="T2" fmla="*/ 52 w 639"/>
                      <a:gd name="T3" fmla="*/ 285 h 298"/>
                      <a:gd name="T4" fmla="*/ 81 w 639"/>
                      <a:gd name="T5" fmla="*/ 277 h 298"/>
                      <a:gd name="T6" fmla="*/ 103 w 639"/>
                      <a:gd name="T7" fmla="*/ 266 h 298"/>
                      <a:gd name="T8" fmla="*/ 130 w 639"/>
                      <a:gd name="T9" fmla="*/ 253 h 298"/>
                      <a:gd name="T10" fmla="*/ 145 w 639"/>
                      <a:gd name="T11" fmla="*/ 250 h 298"/>
                      <a:gd name="T12" fmla="*/ 161 w 639"/>
                      <a:gd name="T13" fmla="*/ 239 h 298"/>
                      <a:gd name="T14" fmla="*/ 179 w 639"/>
                      <a:gd name="T15" fmla="*/ 234 h 298"/>
                      <a:gd name="T16" fmla="*/ 196 w 639"/>
                      <a:gd name="T17" fmla="*/ 220 h 298"/>
                      <a:gd name="T18" fmla="*/ 208 w 639"/>
                      <a:gd name="T19" fmla="*/ 217 h 298"/>
                      <a:gd name="T20" fmla="*/ 224 w 639"/>
                      <a:gd name="T21" fmla="*/ 217 h 298"/>
                      <a:gd name="T22" fmla="*/ 234 w 639"/>
                      <a:gd name="T23" fmla="*/ 204 h 298"/>
                      <a:gd name="T24" fmla="*/ 246 w 639"/>
                      <a:gd name="T25" fmla="*/ 196 h 298"/>
                      <a:gd name="T26" fmla="*/ 270 w 639"/>
                      <a:gd name="T27" fmla="*/ 187 h 298"/>
                      <a:gd name="T28" fmla="*/ 285 w 639"/>
                      <a:gd name="T29" fmla="*/ 185 h 298"/>
                      <a:gd name="T30" fmla="*/ 295 w 639"/>
                      <a:gd name="T31" fmla="*/ 182 h 298"/>
                      <a:gd name="T32" fmla="*/ 313 w 639"/>
                      <a:gd name="T33" fmla="*/ 174 h 298"/>
                      <a:gd name="T34" fmla="*/ 329 w 639"/>
                      <a:gd name="T35" fmla="*/ 168 h 298"/>
                      <a:gd name="T36" fmla="*/ 340 w 639"/>
                      <a:gd name="T37" fmla="*/ 165 h 298"/>
                      <a:gd name="T38" fmla="*/ 361 w 639"/>
                      <a:gd name="T39" fmla="*/ 146 h 298"/>
                      <a:gd name="T40" fmla="*/ 376 w 639"/>
                      <a:gd name="T41" fmla="*/ 146 h 298"/>
                      <a:gd name="T42" fmla="*/ 395 w 639"/>
                      <a:gd name="T43" fmla="*/ 135 h 298"/>
                      <a:gd name="T44" fmla="*/ 409 w 639"/>
                      <a:gd name="T45" fmla="*/ 124 h 298"/>
                      <a:gd name="T46" fmla="*/ 424 w 639"/>
                      <a:gd name="T47" fmla="*/ 118 h 298"/>
                      <a:gd name="T48" fmla="*/ 440 w 639"/>
                      <a:gd name="T49" fmla="*/ 113 h 298"/>
                      <a:gd name="T50" fmla="*/ 449 w 639"/>
                      <a:gd name="T51" fmla="*/ 99 h 298"/>
                      <a:gd name="T52" fmla="*/ 460 w 639"/>
                      <a:gd name="T53" fmla="*/ 90 h 298"/>
                      <a:gd name="T54" fmla="*/ 466 w 639"/>
                      <a:gd name="T55" fmla="*/ 85 h 298"/>
                      <a:gd name="T56" fmla="*/ 476 w 639"/>
                      <a:gd name="T57" fmla="*/ 76 h 298"/>
                      <a:gd name="T58" fmla="*/ 494 w 639"/>
                      <a:gd name="T59" fmla="*/ 70 h 298"/>
                      <a:gd name="T60" fmla="*/ 505 w 639"/>
                      <a:gd name="T61" fmla="*/ 65 h 298"/>
                      <a:gd name="T62" fmla="*/ 516 w 639"/>
                      <a:gd name="T63" fmla="*/ 59 h 298"/>
                      <a:gd name="T64" fmla="*/ 523 w 639"/>
                      <a:gd name="T65" fmla="*/ 53 h 298"/>
                      <a:gd name="T66" fmla="*/ 533 w 639"/>
                      <a:gd name="T67" fmla="*/ 51 h 298"/>
                      <a:gd name="T68" fmla="*/ 537 w 639"/>
                      <a:gd name="T69" fmla="*/ 51 h 298"/>
                      <a:gd name="T70" fmla="*/ 541 w 639"/>
                      <a:gd name="T71" fmla="*/ 51 h 298"/>
                      <a:gd name="T72" fmla="*/ 546 w 639"/>
                      <a:gd name="T73" fmla="*/ 45 h 298"/>
                      <a:gd name="T74" fmla="*/ 551 w 639"/>
                      <a:gd name="T75" fmla="*/ 42 h 298"/>
                      <a:gd name="T76" fmla="*/ 555 w 639"/>
                      <a:gd name="T77" fmla="*/ 42 h 298"/>
                      <a:gd name="T78" fmla="*/ 559 w 639"/>
                      <a:gd name="T79" fmla="*/ 36 h 298"/>
                      <a:gd name="T80" fmla="*/ 562 w 639"/>
                      <a:gd name="T81" fmla="*/ 36 h 298"/>
                      <a:gd name="T82" fmla="*/ 565 w 639"/>
                      <a:gd name="T83" fmla="*/ 36 h 298"/>
                      <a:gd name="T84" fmla="*/ 568 w 639"/>
                      <a:gd name="T85" fmla="*/ 36 h 298"/>
                      <a:gd name="T86" fmla="*/ 570 w 639"/>
                      <a:gd name="T87" fmla="*/ 36 h 298"/>
                      <a:gd name="T88" fmla="*/ 573 w 639"/>
                      <a:gd name="T89" fmla="*/ 33 h 298"/>
                      <a:gd name="T90" fmla="*/ 578 w 639"/>
                      <a:gd name="T91" fmla="*/ 33 h 298"/>
                      <a:gd name="T92" fmla="*/ 583 w 639"/>
                      <a:gd name="T93" fmla="*/ 30 h 298"/>
                      <a:gd name="T94" fmla="*/ 587 w 639"/>
                      <a:gd name="T95" fmla="*/ 27 h 298"/>
                      <a:gd name="T96" fmla="*/ 590 w 639"/>
                      <a:gd name="T97" fmla="*/ 27 h 298"/>
                      <a:gd name="T98" fmla="*/ 592 w 639"/>
                      <a:gd name="T99" fmla="*/ 20 h 298"/>
                      <a:gd name="T100" fmla="*/ 595 w 639"/>
                      <a:gd name="T101" fmla="*/ 20 h 298"/>
                      <a:gd name="T102" fmla="*/ 598 w 639"/>
                      <a:gd name="T103" fmla="*/ 20 h 298"/>
                      <a:gd name="T104" fmla="*/ 601 w 639"/>
                      <a:gd name="T105" fmla="*/ 20 h 298"/>
                      <a:gd name="T106" fmla="*/ 603 w 639"/>
                      <a:gd name="T107" fmla="*/ 20 h 298"/>
                      <a:gd name="T108" fmla="*/ 610 w 639"/>
                      <a:gd name="T109" fmla="*/ 20 h 298"/>
                      <a:gd name="T110" fmla="*/ 616 w 639"/>
                      <a:gd name="T111" fmla="*/ 20 h 298"/>
                      <a:gd name="T112" fmla="*/ 622 w 639"/>
                      <a:gd name="T113" fmla="*/ 12 h 298"/>
                      <a:gd name="T114" fmla="*/ 625 w 639"/>
                      <a:gd name="T115" fmla="*/ 12 h 298"/>
                      <a:gd name="T116" fmla="*/ 629 w 639"/>
                      <a:gd name="T117" fmla="*/ 8 h 298"/>
                      <a:gd name="T118" fmla="*/ 634 w 639"/>
                      <a:gd name="T119" fmla="*/ 8 h 298"/>
                      <a:gd name="T120" fmla="*/ 637 w 639"/>
                      <a:gd name="T121" fmla="*/ 4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39" h="298">
                        <a:moveTo>
                          <a:pt x="0" y="298"/>
                        </a:moveTo>
                        <a:lnTo>
                          <a:pt x="10" y="298"/>
                        </a:lnTo>
                        <a:lnTo>
                          <a:pt x="10" y="295"/>
                        </a:lnTo>
                        <a:lnTo>
                          <a:pt x="10" y="295"/>
                        </a:lnTo>
                        <a:lnTo>
                          <a:pt x="12" y="295"/>
                        </a:lnTo>
                        <a:lnTo>
                          <a:pt x="12" y="293"/>
                        </a:lnTo>
                        <a:lnTo>
                          <a:pt x="12" y="293"/>
                        </a:lnTo>
                        <a:lnTo>
                          <a:pt x="17" y="293"/>
                        </a:lnTo>
                        <a:lnTo>
                          <a:pt x="17" y="290"/>
                        </a:lnTo>
                        <a:lnTo>
                          <a:pt x="17" y="290"/>
                        </a:lnTo>
                        <a:lnTo>
                          <a:pt x="17" y="290"/>
                        </a:lnTo>
                        <a:lnTo>
                          <a:pt x="17" y="290"/>
                        </a:lnTo>
                        <a:lnTo>
                          <a:pt x="17" y="290"/>
                        </a:lnTo>
                        <a:lnTo>
                          <a:pt x="27" y="290"/>
                        </a:lnTo>
                        <a:lnTo>
                          <a:pt x="27" y="287"/>
                        </a:lnTo>
                        <a:lnTo>
                          <a:pt x="27" y="287"/>
                        </a:lnTo>
                        <a:lnTo>
                          <a:pt x="30" y="287"/>
                        </a:lnTo>
                        <a:lnTo>
                          <a:pt x="30" y="287"/>
                        </a:lnTo>
                        <a:lnTo>
                          <a:pt x="30" y="287"/>
                        </a:lnTo>
                        <a:lnTo>
                          <a:pt x="35" y="287"/>
                        </a:lnTo>
                        <a:lnTo>
                          <a:pt x="35" y="287"/>
                        </a:lnTo>
                        <a:lnTo>
                          <a:pt x="35" y="287"/>
                        </a:lnTo>
                        <a:lnTo>
                          <a:pt x="36" y="287"/>
                        </a:lnTo>
                        <a:lnTo>
                          <a:pt x="36" y="287"/>
                        </a:lnTo>
                        <a:lnTo>
                          <a:pt x="36" y="287"/>
                        </a:lnTo>
                        <a:lnTo>
                          <a:pt x="37" y="287"/>
                        </a:lnTo>
                        <a:lnTo>
                          <a:pt x="37" y="285"/>
                        </a:lnTo>
                        <a:lnTo>
                          <a:pt x="37" y="285"/>
                        </a:lnTo>
                        <a:lnTo>
                          <a:pt x="37" y="285"/>
                        </a:lnTo>
                        <a:lnTo>
                          <a:pt x="37" y="285"/>
                        </a:lnTo>
                        <a:lnTo>
                          <a:pt x="37" y="285"/>
                        </a:lnTo>
                        <a:lnTo>
                          <a:pt x="39" y="285"/>
                        </a:lnTo>
                        <a:lnTo>
                          <a:pt x="39" y="285"/>
                        </a:lnTo>
                        <a:lnTo>
                          <a:pt x="39" y="285"/>
                        </a:lnTo>
                        <a:lnTo>
                          <a:pt x="43" y="285"/>
                        </a:lnTo>
                        <a:lnTo>
                          <a:pt x="43" y="285"/>
                        </a:lnTo>
                        <a:lnTo>
                          <a:pt x="43" y="285"/>
                        </a:lnTo>
                        <a:lnTo>
                          <a:pt x="46" y="285"/>
                        </a:lnTo>
                        <a:lnTo>
                          <a:pt x="46" y="285"/>
                        </a:lnTo>
                        <a:lnTo>
                          <a:pt x="46" y="285"/>
                        </a:lnTo>
                        <a:lnTo>
                          <a:pt x="51" y="285"/>
                        </a:lnTo>
                        <a:lnTo>
                          <a:pt x="51" y="285"/>
                        </a:lnTo>
                        <a:lnTo>
                          <a:pt x="51" y="285"/>
                        </a:lnTo>
                        <a:lnTo>
                          <a:pt x="52" y="285"/>
                        </a:lnTo>
                        <a:lnTo>
                          <a:pt x="52" y="285"/>
                        </a:lnTo>
                        <a:lnTo>
                          <a:pt x="52" y="285"/>
                        </a:lnTo>
                        <a:lnTo>
                          <a:pt x="52" y="285"/>
                        </a:lnTo>
                        <a:lnTo>
                          <a:pt x="52" y="285"/>
                        </a:lnTo>
                        <a:lnTo>
                          <a:pt x="52" y="285"/>
                        </a:lnTo>
                        <a:lnTo>
                          <a:pt x="59" y="285"/>
                        </a:lnTo>
                        <a:lnTo>
                          <a:pt x="59" y="285"/>
                        </a:lnTo>
                        <a:lnTo>
                          <a:pt x="59" y="285"/>
                        </a:lnTo>
                        <a:lnTo>
                          <a:pt x="60" y="285"/>
                        </a:lnTo>
                        <a:lnTo>
                          <a:pt x="60" y="282"/>
                        </a:lnTo>
                        <a:lnTo>
                          <a:pt x="60" y="282"/>
                        </a:lnTo>
                        <a:lnTo>
                          <a:pt x="66" y="282"/>
                        </a:lnTo>
                        <a:lnTo>
                          <a:pt x="66" y="282"/>
                        </a:lnTo>
                        <a:lnTo>
                          <a:pt x="66" y="282"/>
                        </a:lnTo>
                        <a:lnTo>
                          <a:pt x="69" y="282"/>
                        </a:lnTo>
                        <a:lnTo>
                          <a:pt x="69" y="279"/>
                        </a:lnTo>
                        <a:lnTo>
                          <a:pt x="69" y="279"/>
                        </a:lnTo>
                        <a:lnTo>
                          <a:pt x="72" y="279"/>
                        </a:lnTo>
                        <a:lnTo>
                          <a:pt x="72" y="279"/>
                        </a:lnTo>
                        <a:lnTo>
                          <a:pt x="72" y="279"/>
                        </a:lnTo>
                        <a:lnTo>
                          <a:pt x="74" y="279"/>
                        </a:lnTo>
                        <a:lnTo>
                          <a:pt x="74" y="277"/>
                        </a:lnTo>
                        <a:lnTo>
                          <a:pt x="74" y="277"/>
                        </a:lnTo>
                        <a:lnTo>
                          <a:pt x="81" y="277"/>
                        </a:lnTo>
                        <a:lnTo>
                          <a:pt x="81" y="277"/>
                        </a:lnTo>
                        <a:lnTo>
                          <a:pt x="81" y="277"/>
                        </a:lnTo>
                        <a:lnTo>
                          <a:pt x="81" y="277"/>
                        </a:lnTo>
                        <a:lnTo>
                          <a:pt x="81" y="277"/>
                        </a:lnTo>
                        <a:lnTo>
                          <a:pt x="81" y="277"/>
                        </a:lnTo>
                        <a:lnTo>
                          <a:pt x="87" y="277"/>
                        </a:lnTo>
                        <a:lnTo>
                          <a:pt x="87" y="274"/>
                        </a:lnTo>
                        <a:lnTo>
                          <a:pt x="87" y="274"/>
                        </a:lnTo>
                        <a:lnTo>
                          <a:pt x="87" y="274"/>
                        </a:lnTo>
                        <a:lnTo>
                          <a:pt x="87" y="271"/>
                        </a:lnTo>
                        <a:lnTo>
                          <a:pt x="87" y="271"/>
                        </a:lnTo>
                        <a:lnTo>
                          <a:pt x="89" y="271"/>
                        </a:lnTo>
                        <a:lnTo>
                          <a:pt x="89" y="271"/>
                        </a:lnTo>
                        <a:lnTo>
                          <a:pt x="89" y="271"/>
                        </a:lnTo>
                        <a:lnTo>
                          <a:pt x="89" y="271"/>
                        </a:lnTo>
                        <a:lnTo>
                          <a:pt x="89" y="271"/>
                        </a:lnTo>
                        <a:lnTo>
                          <a:pt x="89" y="271"/>
                        </a:lnTo>
                        <a:lnTo>
                          <a:pt x="91" y="271"/>
                        </a:lnTo>
                        <a:lnTo>
                          <a:pt x="91" y="271"/>
                        </a:lnTo>
                        <a:lnTo>
                          <a:pt x="91" y="271"/>
                        </a:lnTo>
                        <a:lnTo>
                          <a:pt x="101" y="271"/>
                        </a:lnTo>
                        <a:lnTo>
                          <a:pt x="101" y="269"/>
                        </a:lnTo>
                        <a:lnTo>
                          <a:pt x="101" y="269"/>
                        </a:lnTo>
                        <a:lnTo>
                          <a:pt x="101" y="269"/>
                        </a:lnTo>
                        <a:lnTo>
                          <a:pt x="101" y="269"/>
                        </a:lnTo>
                        <a:lnTo>
                          <a:pt x="101" y="269"/>
                        </a:lnTo>
                        <a:lnTo>
                          <a:pt x="103" y="269"/>
                        </a:lnTo>
                        <a:lnTo>
                          <a:pt x="103" y="266"/>
                        </a:lnTo>
                        <a:lnTo>
                          <a:pt x="103" y="266"/>
                        </a:lnTo>
                        <a:lnTo>
                          <a:pt x="107" y="266"/>
                        </a:lnTo>
                        <a:lnTo>
                          <a:pt x="107" y="263"/>
                        </a:lnTo>
                        <a:lnTo>
                          <a:pt x="107" y="263"/>
                        </a:lnTo>
                        <a:lnTo>
                          <a:pt x="110" y="263"/>
                        </a:lnTo>
                        <a:lnTo>
                          <a:pt x="110" y="263"/>
                        </a:lnTo>
                        <a:lnTo>
                          <a:pt x="110" y="263"/>
                        </a:lnTo>
                        <a:lnTo>
                          <a:pt x="110" y="263"/>
                        </a:lnTo>
                        <a:lnTo>
                          <a:pt x="110" y="261"/>
                        </a:lnTo>
                        <a:lnTo>
                          <a:pt x="110" y="261"/>
                        </a:lnTo>
                        <a:lnTo>
                          <a:pt x="116" y="261"/>
                        </a:lnTo>
                        <a:lnTo>
                          <a:pt x="116" y="258"/>
                        </a:lnTo>
                        <a:lnTo>
                          <a:pt x="116" y="258"/>
                        </a:lnTo>
                        <a:lnTo>
                          <a:pt x="116" y="258"/>
                        </a:lnTo>
                        <a:lnTo>
                          <a:pt x="116" y="258"/>
                        </a:lnTo>
                        <a:lnTo>
                          <a:pt x="116" y="258"/>
                        </a:lnTo>
                        <a:lnTo>
                          <a:pt x="120" y="258"/>
                        </a:lnTo>
                        <a:lnTo>
                          <a:pt x="120" y="258"/>
                        </a:lnTo>
                        <a:lnTo>
                          <a:pt x="120" y="258"/>
                        </a:lnTo>
                        <a:lnTo>
                          <a:pt x="127" y="258"/>
                        </a:lnTo>
                        <a:lnTo>
                          <a:pt x="127" y="255"/>
                        </a:lnTo>
                        <a:lnTo>
                          <a:pt x="127" y="255"/>
                        </a:lnTo>
                        <a:lnTo>
                          <a:pt x="130" y="255"/>
                        </a:lnTo>
                        <a:lnTo>
                          <a:pt x="130" y="253"/>
                        </a:lnTo>
                        <a:lnTo>
                          <a:pt x="130" y="253"/>
                        </a:lnTo>
                        <a:lnTo>
                          <a:pt x="138" y="253"/>
                        </a:lnTo>
                        <a:lnTo>
                          <a:pt x="138" y="253"/>
                        </a:lnTo>
                        <a:lnTo>
                          <a:pt x="138" y="253"/>
                        </a:lnTo>
                        <a:lnTo>
                          <a:pt x="141" y="253"/>
                        </a:lnTo>
                        <a:lnTo>
                          <a:pt x="141" y="253"/>
                        </a:lnTo>
                        <a:lnTo>
                          <a:pt x="141" y="253"/>
                        </a:lnTo>
                        <a:lnTo>
                          <a:pt x="142" y="253"/>
                        </a:lnTo>
                        <a:lnTo>
                          <a:pt x="142" y="253"/>
                        </a:lnTo>
                        <a:lnTo>
                          <a:pt x="142" y="253"/>
                        </a:lnTo>
                        <a:lnTo>
                          <a:pt x="142" y="253"/>
                        </a:lnTo>
                        <a:lnTo>
                          <a:pt x="142" y="253"/>
                        </a:lnTo>
                        <a:lnTo>
                          <a:pt x="142" y="253"/>
                        </a:lnTo>
                        <a:lnTo>
                          <a:pt x="143" y="253"/>
                        </a:lnTo>
                        <a:lnTo>
                          <a:pt x="143" y="250"/>
                        </a:lnTo>
                        <a:lnTo>
                          <a:pt x="143" y="250"/>
                        </a:lnTo>
                        <a:lnTo>
                          <a:pt x="144" y="250"/>
                        </a:lnTo>
                        <a:lnTo>
                          <a:pt x="144" y="250"/>
                        </a:lnTo>
                        <a:lnTo>
                          <a:pt x="144" y="250"/>
                        </a:lnTo>
                        <a:lnTo>
                          <a:pt x="144" y="250"/>
                        </a:lnTo>
                        <a:lnTo>
                          <a:pt x="144" y="250"/>
                        </a:lnTo>
                        <a:lnTo>
                          <a:pt x="144" y="250"/>
                        </a:lnTo>
                        <a:lnTo>
                          <a:pt x="145" y="250"/>
                        </a:lnTo>
                        <a:lnTo>
                          <a:pt x="145" y="250"/>
                        </a:lnTo>
                        <a:lnTo>
                          <a:pt x="145" y="250"/>
                        </a:lnTo>
                        <a:lnTo>
                          <a:pt x="149" y="250"/>
                        </a:lnTo>
                        <a:lnTo>
                          <a:pt x="149" y="247"/>
                        </a:lnTo>
                        <a:lnTo>
                          <a:pt x="149" y="247"/>
                        </a:lnTo>
                        <a:lnTo>
                          <a:pt x="150" y="247"/>
                        </a:lnTo>
                        <a:lnTo>
                          <a:pt x="150" y="247"/>
                        </a:lnTo>
                        <a:lnTo>
                          <a:pt x="150" y="247"/>
                        </a:lnTo>
                        <a:lnTo>
                          <a:pt x="152" y="247"/>
                        </a:lnTo>
                        <a:lnTo>
                          <a:pt x="152" y="247"/>
                        </a:lnTo>
                        <a:lnTo>
                          <a:pt x="152" y="247"/>
                        </a:lnTo>
                        <a:lnTo>
                          <a:pt x="153" y="247"/>
                        </a:lnTo>
                        <a:lnTo>
                          <a:pt x="153" y="244"/>
                        </a:lnTo>
                        <a:lnTo>
                          <a:pt x="153" y="244"/>
                        </a:lnTo>
                        <a:lnTo>
                          <a:pt x="156" y="244"/>
                        </a:lnTo>
                        <a:lnTo>
                          <a:pt x="156" y="244"/>
                        </a:lnTo>
                        <a:lnTo>
                          <a:pt x="156" y="244"/>
                        </a:lnTo>
                        <a:lnTo>
                          <a:pt x="158" y="244"/>
                        </a:lnTo>
                        <a:lnTo>
                          <a:pt x="158" y="244"/>
                        </a:lnTo>
                        <a:lnTo>
                          <a:pt x="158" y="244"/>
                        </a:lnTo>
                        <a:lnTo>
                          <a:pt x="158" y="244"/>
                        </a:lnTo>
                        <a:lnTo>
                          <a:pt x="158" y="242"/>
                        </a:lnTo>
                        <a:lnTo>
                          <a:pt x="158" y="242"/>
                        </a:lnTo>
                        <a:lnTo>
                          <a:pt x="161" y="242"/>
                        </a:lnTo>
                        <a:lnTo>
                          <a:pt x="161" y="239"/>
                        </a:lnTo>
                        <a:lnTo>
                          <a:pt x="161" y="239"/>
                        </a:lnTo>
                        <a:lnTo>
                          <a:pt x="162" y="239"/>
                        </a:lnTo>
                        <a:lnTo>
                          <a:pt x="162" y="239"/>
                        </a:lnTo>
                        <a:lnTo>
                          <a:pt x="162" y="239"/>
                        </a:lnTo>
                        <a:lnTo>
                          <a:pt x="163" y="239"/>
                        </a:lnTo>
                        <a:lnTo>
                          <a:pt x="163" y="236"/>
                        </a:lnTo>
                        <a:lnTo>
                          <a:pt x="163" y="236"/>
                        </a:lnTo>
                        <a:lnTo>
                          <a:pt x="167" y="236"/>
                        </a:lnTo>
                        <a:lnTo>
                          <a:pt x="167" y="236"/>
                        </a:lnTo>
                        <a:lnTo>
                          <a:pt x="167" y="236"/>
                        </a:lnTo>
                        <a:lnTo>
                          <a:pt x="168" y="236"/>
                        </a:lnTo>
                        <a:lnTo>
                          <a:pt x="168" y="236"/>
                        </a:lnTo>
                        <a:lnTo>
                          <a:pt x="168" y="236"/>
                        </a:lnTo>
                        <a:lnTo>
                          <a:pt x="171" y="236"/>
                        </a:lnTo>
                        <a:lnTo>
                          <a:pt x="171" y="236"/>
                        </a:lnTo>
                        <a:lnTo>
                          <a:pt x="171" y="236"/>
                        </a:lnTo>
                        <a:lnTo>
                          <a:pt x="176" y="236"/>
                        </a:lnTo>
                        <a:lnTo>
                          <a:pt x="176" y="234"/>
                        </a:lnTo>
                        <a:lnTo>
                          <a:pt x="176" y="234"/>
                        </a:lnTo>
                        <a:lnTo>
                          <a:pt x="178" y="234"/>
                        </a:lnTo>
                        <a:lnTo>
                          <a:pt x="178" y="234"/>
                        </a:lnTo>
                        <a:lnTo>
                          <a:pt x="178" y="234"/>
                        </a:lnTo>
                        <a:lnTo>
                          <a:pt x="179" y="234"/>
                        </a:lnTo>
                        <a:lnTo>
                          <a:pt x="179" y="234"/>
                        </a:lnTo>
                        <a:lnTo>
                          <a:pt x="179" y="234"/>
                        </a:lnTo>
                        <a:lnTo>
                          <a:pt x="179" y="234"/>
                        </a:lnTo>
                        <a:lnTo>
                          <a:pt x="179" y="234"/>
                        </a:lnTo>
                        <a:lnTo>
                          <a:pt x="179" y="234"/>
                        </a:lnTo>
                        <a:lnTo>
                          <a:pt x="180" y="234"/>
                        </a:lnTo>
                        <a:lnTo>
                          <a:pt x="180" y="234"/>
                        </a:lnTo>
                        <a:lnTo>
                          <a:pt x="180" y="234"/>
                        </a:lnTo>
                        <a:lnTo>
                          <a:pt x="182" y="234"/>
                        </a:lnTo>
                        <a:lnTo>
                          <a:pt x="182" y="231"/>
                        </a:lnTo>
                        <a:lnTo>
                          <a:pt x="182" y="231"/>
                        </a:lnTo>
                        <a:lnTo>
                          <a:pt x="185" y="231"/>
                        </a:lnTo>
                        <a:lnTo>
                          <a:pt x="185" y="228"/>
                        </a:lnTo>
                        <a:lnTo>
                          <a:pt x="185" y="228"/>
                        </a:lnTo>
                        <a:lnTo>
                          <a:pt x="186" y="228"/>
                        </a:lnTo>
                        <a:lnTo>
                          <a:pt x="186" y="228"/>
                        </a:lnTo>
                        <a:lnTo>
                          <a:pt x="186" y="228"/>
                        </a:lnTo>
                        <a:lnTo>
                          <a:pt x="186" y="228"/>
                        </a:lnTo>
                        <a:lnTo>
                          <a:pt x="186" y="228"/>
                        </a:lnTo>
                        <a:lnTo>
                          <a:pt x="186" y="228"/>
                        </a:lnTo>
                        <a:lnTo>
                          <a:pt x="192" y="228"/>
                        </a:lnTo>
                        <a:lnTo>
                          <a:pt x="192" y="223"/>
                        </a:lnTo>
                        <a:lnTo>
                          <a:pt x="192" y="223"/>
                        </a:lnTo>
                        <a:lnTo>
                          <a:pt x="196" y="223"/>
                        </a:lnTo>
                        <a:lnTo>
                          <a:pt x="196" y="220"/>
                        </a:lnTo>
                        <a:lnTo>
                          <a:pt x="196" y="220"/>
                        </a:lnTo>
                        <a:lnTo>
                          <a:pt x="198" y="220"/>
                        </a:lnTo>
                        <a:lnTo>
                          <a:pt x="198" y="220"/>
                        </a:lnTo>
                        <a:lnTo>
                          <a:pt x="198" y="220"/>
                        </a:lnTo>
                        <a:lnTo>
                          <a:pt x="198" y="220"/>
                        </a:lnTo>
                        <a:lnTo>
                          <a:pt x="198" y="220"/>
                        </a:lnTo>
                        <a:lnTo>
                          <a:pt x="198" y="220"/>
                        </a:lnTo>
                        <a:lnTo>
                          <a:pt x="203" y="220"/>
                        </a:lnTo>
                        <a:lnTo>
                          <a:pt x="203" y="220"/>
                        </a:lnTo>
                        <a:lnTo>
                          <a:pt x="203" y="220"/>
                        </a:lnTo>
                        <a:lnTo>
                          <a:pt x="205" y="220"/>
                        </a:lnTo>
                        <a:lnTo>
                          <a:pt x="205" y="220"/>
                        </a:lnTo>
                        <a:lnTo>
                          <a:pt x="205" y="220"/>
                        </a:lnTo>
                        <a:lnTo>
                          <a:pt x="206" y="220"/>
                        </a:lnTo>
                        <a:lnTo>
                          <a:pt x="206" y="217"/>
                        </a:lnTo>
                        <a:lnTo>
                          <a:pt x="206" y="217"/>
                        </a:lnTo>
                        <a:lnTo>
                          <a:pt x="206" y="217"/>
                        </a:lnTo>
                        <a:lnTo>
                          <a:pt x="206" y="217"/>
                        </a:lnTo>
                        <a:lnTo>
                          <a:pt x="206" y="217"/>
                        </a:lnTo>
                        <a:lnTo>
                          <a:pt x="207" y="217"/>
                        </a:lnTo>
                        <a:lnTo>
                          <a:pt x="207" y="217"/>
                        </a:lnTo>
                        <a:lnTo>
                          <a:pt x="207" y="217"/>
                        </a:lnTo>
                        <a:lnTo>
                          <a:pt x="208" y="217"/>
                        </a:lnTo>
                        <a:lnTo>
                          <a:pt x="208" y="217"/>
                        </a:lnTo>
                        <a:lnTo>
                          <a:pt x="208" y="217"/>
                        </a:lnTo>
                        <a:lnTo>
                          <a:pt x="210" y="217"/>
                        </a:lnTo>
                        <a:lnTo>
                          <a:pt x="210" y="217"/>
                        </a:lnTo>
                        <a:lnTo>
                          <a:pt x="210" y="217"/>
                        </a:lnTo>
                        <a:lnTo>
                          <a:pt x="214" y="217"/>
                        </a:lnTo>
                        <a:lnTo>
                          <a:pt x="214" y="217"/>
                        </a:lnTo>
                        <a:lnTo>
                          <a:pt x="214" y="217"/>
                        </a:lnTo>
                        <a:lnTo>
                          <a:pt x="216" y="217"/>
                        </a:lnTo>
                        <a:lnTo>
                          <a:pt x="216" y="217"/>
                        </a:lnTo>
                        <a:lnTo>
                          <a:pt x="216" y="217"/>
                        </a:lnTo>
                        <a:lnTo>
                          <a:pt x="217" y="217"/>
                        </a:lnTo>
                        <a:lnTo>
                          <a:pt x="217" y="217"/>
                        </a:lnTo>
                        <a:lnTo>
                          <a:pt x="217" y="217"/>
                        </a:lnTo>
                        <a:lnTo>
                          <a:pt x="219" y="217"/>
                        </a:lnTo>
                        <a:lnTo>
                          <a:pt x="219" y="217"/>
                        </a:lnTo>
                        <a:lnTo>
                          <a:pt x="219" y="217"/>
                        </a:lnTo>
                        <a:lnTo>
                          <a:pt x="221" y="217"/>
                        </a:lnTo>
                        <a:lnTo>
                          <a:pt x="221" y="217"/>
                        </a:lnTo>
                        <a:lnTo>
                          <a:pt x="221" y="217"/>
                        </a:lnTo>
                        <a:lnTo>
                          <a:pt x="222" y="217"/>
                        </a:lnTo>
                        <a:lnTo>
                          <a:pt x="222" y="217"/>
                        </a:lnTo>
                        <a:lnTo>
                          <a:pt x="222" y="217"/>
                        </a:lnTo>
                        <a:lnTo>
                          <a:pt x="224" y="217"/>
                        </a:lnTo>
                        <a:lnTo>
                          <a:pt x="224" y="217"/>
                        </a:lnTo>
                        <a:lnTo>
                          <a:pt x="224" y="217"/>
                        </a:lnTo>
                        <a:lnTo>
                          <a:pt x="225" y="217"/>
                        </a:lnTo>
                        <a:lnTo>
                          <a:pt x="225" y="217"/>
                        </a:lnTo>
                        <a:lnTo>
                          <a:pt x="225" y="217"/>
                        </a:lnTo>
                        <a:lnTo>
                          <a:pt x="228" y="217"/>
                        </a:lnTo>
                        <a:lnTo>
                          <a:pt x="228" y="215"/>
                        </a:lnTo>
                        <a:lnTo>
                          <a:pt x="228" y="215"/>
                        </a:lnTo>
                        <a:lnTo>
                          <a:pt x="228" y="215"/>
                        </a:lnTo>
                        <a:lnTo>
                          <a:pt x="228" y="215"/>
                        </a:lnTo>
                        <a:lnTo>
                          <a:pt x="228" y="215"/>
                        </a:lnTo>
                        <a:lnTo>
                          <a:pt x="231" y="215"/>
                        </a:lnTo>
                        <a:lnTo>
                          <a:pt x="231" y="215"/>
                        </a:lnTo>
                        <a:lnTo>
                          <a:pt x="231" y="215"/>
                        </a:lnTo>
                        <a:lnTo>
                          <a:pt x="231" y="215"/>
                        </a:lnTo>
                        <a:lnTo>
                          <a:pt x="231" y="209"/>
                        </a:lnTo>
                        <a:lnTo>
                          <a:pt x="231" y="209"/>
                        </a:lnTo>
                        <a:lnTo>
                          <a:pt x="231" y="209"/>
                        </a:lnTo>
                        <a:lnTo>
                          <a:pt x="231" y="206"/>
                        </a:lnTo>
                        <a:lnTo>
                          <a:pt x="231" y="206"/>
                        </a:lnTo>
                        <a:lnTo>
                          <a:pt x="234" y="206"/>
                        </a:lnTo>
                        <a:lnTo>
                          <a:pt x="234" y="204"/>
                        </a:lnTo>
                        <a:lnTo>
                          <a:pt x="234" y="204"/>
                        </a:lnTo>
                        <a:lnTo>
                          <a:pt x="234" y="204"/>
                        </a:lnTo>
                        <a:lnTo>
                          <a:pt x="234" y="204"/>
                        </a:lnTo>
                        <a:lnTo>
                          <a:pt x="234" y="204"/>
                        </a:lnTo>
                        <a:lnTo>
                          <a:pt x="235" y="204"/>
                        </a:lnTo>
                        <a:lnTo>
                          <a:pt x="235" y="201"/>
                        </a:lnTo>
                        <a:lnTo>
                          <a:pt x="235" y="201"/>
                        </a:lnTo>
                        <a:lnTo>
                          <a:pt x="238" y="201"/>
                        </a:lnTo>
                        <a:lnTo>
                          <a:pt x="238" y="201"/>
                        </a:lnTo>
                        <a:lnTo>
                          <a:pt x="238" y="201"/>
                        </a:lnTo>
                        <a:lnTo>
                          <a:pt x="240" y="201"/>
                        </a:lnTo>
                        <a:lnTo>
                          <a:pt x="240" y="201"/>
                        </a:lnTo>
                        <a:lnTo>
                          <a:pt x="240" y="201"/>
                        </a:lnTo>
                        <a:lnTo>
                          <a:pt x="242" y="201"/>
                        </a:lnTo>
                        <a:lnTo>
                          <a:pt x="242" y="201"/>
                        </a:lnTo>
                        <a:lnTo>
                          <a:pt x="242" y="201"/>
                        </a:lnTo>
                        <a:lnTo>
                          <a:pt x="242" y="201"/>
                        </a:lnTo>
                        <a:lnTo>
                          <a:pt x="242" y="198"/>
                        </a:lnTo>
                        <a:lnTo>
                          <a:pt x="242" y="198"/>
                        </a:lnTo>
                        <a:lnTo>
                          <a:pt x="243" y="198"/>
                        </a:lnTo>
                        <a:lnTo>
                          <a:pt x="243" y="198"/>
                        </a:lnTo>
                        <a:lnTo>
                          <a:pt x="243" y="198"/>
                        </a:lnTo>
                        <a:lnTo>
                          <a:pt x="245" y="198"/>
                        </a:lnTo>
                        <a:lnTo>
                          <a:pt x="245" y="198"/>
                        </a:lnTo>
                        <a:lnTo>
                          <a:pt x="245" y="198"/>
                        </a:lnTo>
                        <a:lnTo>
                          <a:pt x="246" y="198"/>
                        </a:lnTo>
                        <a:lnTo>
                          <a:pt x="246" y="196"/>
                        </a:lnTo>
                        <a:lnTo>
                          <a:pt x="246" y="196"/>
                        </a:lnTo>
                        <a:lnTo>
                          <a:pt x="254" y="196"/>
                        </a:lnTo>
                        <a:lnTo>
                          <a:pt x="254" y="196"/>
                        </a:lnTo>
                        <a:lnTo>
                          <a:pt x="254" y="196"/>
                        </a:lnTo>
                        <a:lnTo>
                          <a:pt x="254" y="196"/>
                        </a:lnTo>
                        <a:lnTo>
                          <a:pt x="254" y="193"/>
                        </a:lnTo>
                        <a:lnTo>
                          <a:pt x="254" y="193"/>
                        </a:lnTo>
                        <a:lnTo>
                          <a:pt x="259" y="193"/>
                        </a:lnTo>
                        <a:lnTo>
                          <a:pt x="259" y="193"/>
                        </a:lnTo>
                        <a:lnTo>
                          <a:pt x="259" y="193"/>
                        </a:lnTo>
                        <a:lnTo>
                          <a:pt x="261" y="193"/>
                        </a:lnTo>
                        <a:lnTo>
                          <a:pt x="261" y="193"/>
                        </a:lnTo>
                        <a:lnTo>
                          <a:pt x="261" y="193"/>
                        </a:lnTo>
                        <a:lnTo>
                          <a:pt x="262" y="193"/>
                        </a:lnTo>
                        <a:lnTo>
                          <a:pt x="262" y="190"/>
                        </a:lnTo>
                        <a:lnTo>
                          <a:pt x="262" y="190"/>
                        </a:lnTo>
                        <a:lnTo>
                          <a:pt x="262" y="190"/>
                        </a:lnTo>
                        <a:lnTo>
                          <a:pt x="262" y="190"/>
                        </a:lnTo>
                        <a:lnTo>
                          <a:pt x="262" y="190"/>
                        </a:lnTo>
                        <a:lnTo>
                          <a:pt x="263" y="190"/>
                        </a:lnTo>
                        <a:lnTo>
                          <a:pt x="263" y="190"/>
                        </a:lnTo>
                        <a:lnTo>
                          <a:pt x="263" y="190"/>
                        </a:lnTo>
                        <a:lnTo>
                          <a:pt x="270" y="190"/>
                        </a:lnTo>
                        <a:lnTo>
                          <a:pt x="270" y="187"/>
                        </a:lnTo>
                        <a:lnTo>
                          <a:pt x="270" y="187"/>
                        </a:lnTo>
                        <a:lnTo>
                          <a:pt x="270" y="187"/>
                        </a:lnTo>
                        <a:lnTo>
                          <a:pt x="270" y="187"/>
                        </a:lnTo>
                        <a:lnTo>
                          <a:pt x="270" y="187"/>
                        </a:lnTo>
                        <a:lnTo>
                          <a:pt x="273" y="187"/>
                        </a:lnTo>
                        <a:lnTo>
                          <a:pt x="273" y="187"/>
                        </a:lnTo>
                        <a:lnTo>
                          <a:pt x="273" y="187"/>
                        </a:lnTo>
                        <a:lnTo>
                          <a:pt x="274" y="187"/>
                        </a:lnTo>
                        <a:lnTo>
                          <a:pt x="274" y="187"/>
                        </a:lnTo>
                        <a:lnTo>
                          <a:pt x="274" y="187"/>
                        </a:lnTo>
                        <a:lnTo>
                          <a:pt x="279" y="187"/>
                        </a:lnTo>
                        <a:lnTo>
                          <a:pt x="279" y="187"/>
                        </a:lnTo>
                        <a:lnTo>
                          <a:pt x="279" y="187"/>
                        </a:lnTo>
                        <a:lnTo>
                          <a:pt x="280" y="187"/>
                        </a:lnTo>
                        <a:lnTo>
                          <a:pt x="280" y="187"/>
                        </a:lnTo>
                        <a:lnTo>
                          <a:pt x="280" y="187"/>
                        </a:lnTo>
                        <a:lnTo>
                          <a:pt x="281" y="187"/>
                        </a:lnTo>
                        <a:lnTo>
                          <a:pt x="281" y="187"/>
                        </a:lnTo>
                        <a:lnTo>
                          <a:pt x="281" y="187"/>
                        </a:lnTo>
                        <a:lnTo>
                          <a:pt x="281" y="187"/>
                        </a:lnTo>
                        <a:lnTo>
                          <a:pt x="281" y="187"/>
                        </a:lnTo>
                        <a:lnTo>
                          <a:pt x="281" y="187"/>
                        </a:lnTo>
                        <a:lnTo>
                          <a:pt x="285" y="187"/>
                        </a:lnTo>
                        <a:lnTo>
                          <a:pt x="285" y="185"/>
                        </a:lnTo>
                        <a:lnTo>
                          <a:pt x="285" y="185"/>
                        </a:lnTo>
                        <a:lnTo>
                          <a:pt x="287" y="185"/>
                        </a:lnTo>
                        <a:lnTo>
                          <a:pt x="287" y="185"/>
                        </a:lnTo>
                        <a:lnTo>
                          <a:pt x="287" y="185"/>
                        </a:lnTo>
                        <a:lnTo>
                          <a:pt x="288" y="185"/>
                        </a:lnTo>
                        <a:lnTo>
                          <a:pt x="288" y="185"/>
                        </a:lnTo>
                        <a:lnTo>
                          <a:pt x="288" y="185"/>
                        </a:lnTo>
                        <a:lnTo>
                          <a:pt x="292" y="185"/>
                        </a:lnTo>
                        <a:lnTo>
                          <a:pt x="292" y="182"/>
                        </a:lnTo>
                        <a:lnTo>
                          <a:pt x="292" y="182"/>
                        </a:lnTo>
                        <a:lnTo>
                          <a:pt x="292" y="182"/>
                        </a:lnTo>
                        <a:lnTo>
                          <a:pt x="292" y="182"/>
                        </a:lnTo>
                        <a:lnTo>
                          <a:pt x="292" y="182"/>
                        </a:lnTo>
                        <a:lnTo>
                          <a:pt x="292" y="182"/>
                        </a:lnTo>
                        <a:lnTo>
                          <a:pt x="292" y="182"/>
                        </a:lnTo>
                        <a:lnTo>
                          <a:pt x="292" y="182"/>
                        </a:lnTo>
                        <a:lnTo>
                          <a:pt x="294" y="182"/>
                        </a:lnTo>
                        <a:lnTo>
                          <a:pt x="294" y="182"/>
                        </a:lnTo>
                        <a:lnTo>
                          <a:pt x="294" y="182"/>
                        </a:lnTo>
                        <a:lnTo>
                          <a:pt x="294" y="182"/>
                        </a:lnTo>
                        <a:lnTo>
                          <a:pt x="294" y="182"/>
                        </a:lnTo>
                        <a:lnTo>
                          <a:pt x="294" y="182"/>
                        </a:lnTo>
                        <a:lnTo>
                          <a:pt x="295" y="182"/>
                        </a:lnTo>
                        <a:lnTo>
                          <a:pt x="295" y="182"/>
                        </a:lnTo>
                        <a:lnTo>
                          <a:pt x="295" y="182"/>
                        </a:lnTo>
                        <a:lnTo>
                          <a:pt x="297" y="182"/>
                        </a:lnTo>
                        <a:lnTo>
                          <a:pt x="297" y="182"/>
                        </a:lnTo>
                        <a:lnTo>
                          <a:pt x="297" y="182"/>
                        </a:lnTo>
                        <a:lnTo>
                          <a:pt x="298" y="182"/>
                        </a:lnTo>
                        <a:lnTo>
                          <a:pt x="298" y="179"/>
                        </a:lnTo>
                        <a:lnTo>
                          <a:pt x="298" y="179"/>
                        </a:lnTo>
                        <a:lnTo>
                          <a:pt x="299" y="179"/>
                        </a:lnTo>
                        <a:lnTo>
                          <a:pt x="299" y="176"/>
                        </a:lnTo>
                        <a:lnTo>
                          <a:pt x="299" y="176"/>
                        </a:lnTo>
                        <a:lnTo>
                          <a:pt x="299" y="176"/>
                        </a:lnTo>
                        <a:lnTo>
                          <a:pt x="299" y="176"/>
                        </a:lnTo>
                        <a:lnTo>
                          <a:pt x="299" y="176"/>
                        </a:lnTo>
                        <a:lnTo>
                          <a:pt x="306" y="176"/>
                        </a:lnTo>
                        <a:lnTo>
                          <a:pt x="306" y="176"/>
                        </a:lnTo>
                        <a:lnTo>
                          <a:pt x="306" y="176"/>
                        </a:lnTo>
                        <a:lnTo>
                          <a:pt x="308" y="176"/>
                        </a:lnTo>
                        <a:lnTo>
                          <a:pt x="308" y="176"/>
                        </a:lnTo>
                        <a:lnTo>
                          <a:pt x="308" y="176"/>
                        </a:lnTo>
                        <a:lnTo>
                          <a:pt x="313" y="176"/>
                        </a:lnTo>
                        <a:lnTo>
                          <a:pt x="313" y="176"/>
                        </a:lnTo>
                        <a:lnTo>
                          <a:pt x="313" y="176"/>
                        </a:lnTo>
                        <a:lnTo>
                          <a:pt x="313" y="176"/>
                        </a:lnTo>
                        <a:lnTo>
                          <a:pt x="313" y="174"/>
                        </a:lnTo>
                        <a:lnTo>
                          <a:pt x="313" y="174"/>
                        </a:lnTo>
                        <a:lnTo>
                          <a:pt x="317" y="174"/>
                        </a:lnTo>
                        <a:lnTo>
                          <a:pt x="317" y="174"/>
                        </a:lnTo>
                        <a:lnTo>
                          <a:pt x="317" y="174"/>
                        </a:lnTo>
                        <a:lnTo>
                          <a:pt x="322" y="174"/>
                        </a:lnTo>
                        <a:lnTo>
                          <a:pt x="322" y="174"/>
                        </a:lnTo>
                        <a:lnTo>
                          <a:pt x="322" y="174"/>
                        </a:lnTo>
                        <a:lnTo>
                          <a:pt x="323" y="174"/>
                        </a:lnTo>
                        <a:lnTo>
                          <a:pt x="323" y="171"/>
                        </a:lnTo>
                        <a:lnTo>
                          <a:pt x="323" y="171"/>
                        </a:lnTo>
                        <a:lnTo>
                          <a:pt x="325" y="171"/>
                        </a:lnTo>
                        <a:lnTo>
                          <a:pt x="325" y="171"/>
                        </a:lnTo>
                        <a:lnTo>
                          <a:pt x="325" y="171"/>
                        </a:lnTo>
                        <a:lnTo>
                          <a:pt x="325" y="171"/>
                        </a:lnTo>
                        <a:lnTo>
                          <a:pt x="325" y="171"/>
                        </a:lnTo>
                        <a:lnTo>
                          <a:pt x="325" y="171"/>
                        </a:lnTo>
                        <a:lnTo>
                          <a:pt x="327" y="171"/>
                        </a:lnTo>
                        <a:lnTo>
                          <a:pt x="327" y="171"/>
                        </a:lnTo>
                        <a:lnTo>
                          <a:pt x="327" y="171"/>
                        </a:lnTo>
                        <a:lnTo>
                          <a:pt x="327" y="171"/>
                        </a:lnTo>
                        <a:lnTo>
                          <a:pt x="327" y="171"/>
                        </a:lnTo>
                        <a:lnTo>
                          <a:pt x="327" y="171"/>
                        </a:lnTo>
                        <a:lnTo>
                          <a:pt x="329" y="171"/>
                        </a:lnTo>
                        <a:lnTo>
                          <a:pt x="329" y="168"/>
                        </a:lnTo>
                        <a:lnTo>
                          <a:pt x="329" y="168"/>
                        </a:lnTo>
                        <a:lnTo>
                          <a:pt x="331" y="168"/>
                        </a:lnTo>
                        <a:lnTo>
                          <a:pt x="331" y="168"/>
                        </a:lnTo>
                        <a:lnTo>
                          <a:pt x="331" y="168"/>
                        </a:lnTo>
                        <a:lnTo>
                          <a:pt x="333" y="168"/>
                        </a:lnTo>
                        <a:lnTo>
                          <a:pt x="333" y="168"/>
                        </a:lnTo>
                        <a:lnTo>
                          <a:pt x="333" y="168"/>
                        </a:lnTo>
                        <a:lnTo>
                          <a:pt x="334" y="168"/>
                        </a:lnTo>
                        <a:lnTo>
                          <a:pt x="334" y="168"/>
                        </a:lnTo>
                        <a:lnTo>
                          <a:pt x="334" y="168"/>
                        </a:lnTo>
                        <a:lnTo>
                          <a:pt x="335" y="168"/>
                        </a:lnTo>
                        <a:lnTo>
                          <a:pt x="335" y="168"/>
                        </a:lnTo>
                        <a:lnTo>
                          <a:pt x="335" y="168"/>
                        </a:lnTo>
                        <a:lnTo>
                          <a:pt x="336" y="168"/>
                        </a:lnTo>
                        <a:lnTo>
                          <a:pt x="336" y="165"/>
                        </a:lnTo>
                        <a:lnTo>
                          <a:pt x="336" y="165"/>
                        </a:lnTo>
                        <a:lnTo>
                          <a:pt x="338" y="165"/>
                        </a:lnTo>
                        <a:lnTo>
                          <a:pt x="338" y="165"/>
                        </a:lnTo>
                        <a:lnTo>
                          <a:pt x="338" y="165"/>
                        </a:lnTo>
                        <a:lnTo>
                          <a:pt x="339" y="165"/>
                        </a:lnTo>
                        <a:lnTo>
                          <a:pt x="339" y="165"/>
                        </a:lnTo>
                        <a:lnTo>
                          <a:pt x="339" y="165"/>
                        </a:lnTo>
                        <a:lnTo>
                          <a:pt x="340" y="165"/>
                        </a:lnTo>
                        <a:lnTo>
                          <a:pt x="340" y="165"/>
                        </a:lnTo>
                        <a:lnTo>
                          <a:pt x="340" y="165"/>
                        </a:lnTo>
                        <a:lnTo>
                          <a:pt x="341" y="165"/>
                        </a:lnTo>
                        <a:lnTo>
                          <a:pt x="341" y="163"/>
                        </a:lnTo>
                        <a:lnTo>
                          <a:pt x="341" y="163"/>
                        </a:lnTo>
                        <a:lnTo>
                          <a:pt x="342" y="163"/>
                        </a:lnTo>
                        <a:lnTo>
                          <a:pt x="342" y="160"/>
                        </a:lnTo>
                        <a:lnTo>
                          <a:pt x="342" y="160"/>
                        </a:lnTo>
                        <a:lnTo>
                          <a:pt x="347" y="160"/>
                        </a:lnTo>
                        <a:lnTo>
                          <a:pt x="347" y="157"/>
                        </a:lnTo>
                        <a:lnTo>
                          <a:pt x="347" y="157"/>
                        </a:lnTo>
                        <a:lnTo>
                          <a:pt x="351" y="157"/>
                        </a:lnTo>
                        <a:lnTo>
                          <a:pt x="351" y="154"/>
                        </a:lnTo>
                        <a:lnTo>
                          <a:pt x="351" y="154"/>
                        </a:lnTo>
                        <a:lnTo>
                          <a:pt x="352" y="154"/>
                        </a:lnTo>
                        <a:lnTo>
                          <a:pt x="352" y="154"/>
                        </a:lnTo>
                        <a:lnTo>
                          <a:pt x="352" y="154"/>
                        </a:lnTo>
                        <a:lnTo>
                          <a:pt x="355" y="154"/>
                        </a:lnTo>
                        <a:lnTo>
                          <a:pt x="355" y="152"/>
                        </a:lnTo>
                        <a:lnTo>
                          <a:pt x="355" y="152"/>
                        </a:lnTo>
                        <a:lnTo>
                          <a:pt x="356" y="152"/>
                        </a:lnTo>
                        <a:lnTo>
                          <a:pt x="356" y="149"/>
                        </a:lnTo>
                        <a:lnTo>
                          <a:pt x="356" y="149"/>
                        </a:lnTo>
                        <a:lnTo>
                          <a:pt x="361" y="149"/>
                        </a:lnTo>
                        <a:lnTo>
                          <a:pt x="361" y="146"/>
                        </a:lnTo>
                        <a:lnTo>
                          <a:pt x="361" y="146"/>
                        </a:lnTo>
                        <a:lnTo>
                          <a:pt x="363" y="146"/>
                        </a:lnTo>
                        <a:lnTo>
                          <a:pt x="363" y="146"/>
                        </a:lnTo>
                        <a:lnTo>
                          <a:pt x="363" y="146"/>
                        </a:lnTo>
                        <a:lnTo>
                          <a:pt x="366" y="146"/>
                        </a:lnTo>
                        <a:lnTo>
                          <a:pt x="366" y="146"/>
                        </a:lnTo>
                        <a:lnTo>
                          <a:pt x="366" y="146"/>
                        </a:lnTo>
                        <a:lnTo>
                          <a:pt x="369" y="146"/>
                        </a:lnTo>
                        <a:lnTo>
                          <a:pt x="369" y="146"/>
                        </a:lnTo>
                        <a:lnTo>
                          <a:pt x="369" y="146"/>
                        </a:lnTo>
                        <a:lnTo>
                          <a:pt x="370" y="146"/>
                        </a:lnTo>
                        <a:lnTo>
                          <a:pt x="370" y="146"/>
                        </a:lnTo>
                        <a:lnTo>
                          <a:pt x="370" y="146"/>
                        </a:lnTo>
                        <a:lnTo>
                          <a:pt x="373" y="146"/>
                        </a:lnTo>
                        <a:lnTo>
                          <a:pt x="373" y="146"/>
                        </a:lnTo>
                        <a:lnTo>
                          <a:pt x="373" y="146"/>
                        </a:lnTo>
                        <a:lnTo>
                          <a:pt x="374" y="146"/>
                        </a:lnTo>
                        <a:lnTo>
                          <a:pt x="374" y="146"/>
                        </a:lnTo>
                        <a:lnTo>
                          <a:pt x="374" y="146"/>
                        </a:lnTo>
                        <a:lnTo>
                          <a:pt x="375" y="146"/>
                        </a:lnTo>
                        <a:lnTo>
                          <a:pt x="375" y="146"/>
                        </a:lnTo>
                        <a:lnTo>
                          <a:pt x="375" y="146"/>
                        </a:lnTo>
                        <a:lnTo>
                          <a:pt x="376" y="146"/>
                        </a:lnTo>
                        <a:lnTo>
                          <a:pt x="376" y="146"/>
                        </a:lnTo>
                        <a:lnTo>
                          <a:pt x="376" y="146"/>
                        </a:lnTo>
                        <a:lnTo>
                          <a:pt x="383" y="146"/>
                        </a:lnTo>
                        <a:lnTo>
                          <a:pt x="383" y="146"/>
                        </a:lnTo>
                        <a:lnTo>
                          <a:pt x="383" y="146"/>
                        </a:lnTo>
                        <a:lnTo>
                          <a:pt x="384" y="146"/>
                        </a:lnTo>
                        <a:lnTo>
                          <a:pt x="384" y="146"/>
                        </a:lnTo>
                        <a:lnTo>
                          <a:pt x="384" y="146"/>
                        </a:lnTo>
                        <a:lnTo>
                          <a:pt x="385" y="146"/>
                        </a:lnTo>
                        <a:lnTo>
                          <a:pt x="385" y="143"/>
                        </a:lnTo>
                        <a:lnTo>
                          <a:pt x="385" y="143"/>
                        </a:lnTo>
                        <a:lnTo>
                          <a:pt x="389" y="143"/>
                        </a:lnTo>
                        <a:lnTo>
                          <a:pt x="389" y="140"/>
                        </a:lnTo>
                        <a:lnTo>
                          <a:pt x="389" y="140"/>
                        </a:lnTo>
                        <a:lnTo>
                          <a:pt x="390" y="140"/>
                        </a:lnTo>
                        <a:lnTo>
                          <a:pt x="390" y="138"/>
                        </a:lnTo>
                        <a:lnTo>
                          <a:pt x="390" y="138"/>
                        </a:lnTo>
                        <a:lnTo>
                          <a:pt x="394" y="138"/>
                        </a:lnTo>
                        <a:lnTo>
                          <a:pt x="394" y="135"/>
                        </a:lnTo>
                        <a:lnTo>
                          <a:pt x="394" y="135"/>
                        </a:lnTo>
                        <a:lnTo>
                          <a:pt x="394" y="135"/>
                        </a:lnTo>
                        <a:lnTo>
                          <a:pt x="394" y="135"/>
                        </a:lnTo>
                        <a:lnTo>
                          <a:pt x="394" y="135"/>
                        </a:lnTo>
                        <a:lnTo>
                          <a:pt x="395" y="135"/>
                        </a:lnTo>
                        <a:lnTo>
                          <a:pt x="395" y="135"/>
                        </a:lnTo>
                        <a:lnTo>
                          <a:pt x="395" y="135"/>
                        </a:lnTo>
                        <a:lnTo>
                          <a:pt x="395" y="135"/>
                        </a:lnTo>
                        <a:lnTo>
                          <a:pt x="395" y="135"/>
                        </a:lnTo>
                        <a:lnTo>
                          <a:pt x="395" y="135"/>
                        </a:lnTo>
                        <a:lnTo>
                          <a:pt x="399" y="135"/>
                        </a:lnTo>
                        <a:lnTo>
                          <a:pt x="399" y="135"/>
                        </a:lnTo>
                        <a:lnTo>
                          <a:pt x="399" y="135"/>
                        </a:lnTo>
                        <a:lnTo>
                          <a:pt x="400" y="135"/>
                        </a:lnTo>
                        <a:lnTo>
                          <a:pt x="400" y="132"/>
                        </a:lnTo>
                        <a:lnTo>
                          <a:pt x="400" y="132"/>
                        </a:lnTo>
                        <a:lnTo>
                          <a:pt x="402" y="132"/>
                        </a:lnTo>
                        <a:lnTo>
                          <a:pt x="402" y="129"/>
                        </a:lnTo>
                        <a:lnTo>
                          <a:pt x="402" y="129"/>
                        </a:lnTo>
                        <a:lnTo>
                          <a:pt x="403" y="129"/>
                        </a:lnTo>
                        <a:lnTo>
                          <a:pt x="403" y="127"/>
                        </a:lnTo>
                        <a:lnTo>
                          <a:pt x="403" y="127"/>
                        </a:lnTo>
                        <a:lnTo>
                          <a:pt x="403" y="127"/>
                        </a:lnTo>
                        <a:lnTo>
                          <a:pt x="403" y="124"/>
                        </a:lnTo>
                        <a:lnTo>
                          <a:pt x="403" y="124"/>
                        </a:lnTo>
                        <a:lnTo>
                          <a:pt x="407" y="124"/>
                        </a:lnTo>
                        <a:lnTo>
                          <a:pt x="407" y="124"/>
                        </a:lnTo>
                        <a:lnTo>
                          <a:pt x="407" y="124"/>
                        </a:lnTo>
                        <a:lnTo>
                          <a:pt x="409" y="124"/>
                        </a:lnTo>
                        <a:lnTo>
                          <a:pt x="409" y="124"/>
                        </a:lnTo>
                        <a:lnTo>
                          <a:pt x="409" y="124"/>
                        </a:lnTo>
                        <a:lnTo>
                          <a:pt x="409" y="124"/>
                        </a:lnTo>
                        <a:lnTo>
                          <a:pt x="409" y="124"/>
                        </a:lnTo>
                        <a:lnTo>
                          <a:pt x="409" y="124"/>
                        </a:lnTo>
                        <a:lnTo>
                          <a:pt x="413" y="124"/>
                        </a:lnTo>
                        <a:lnTo>
                          <a:pt x="413" y="124"/>
                        </a:lnTo>
                        <a:lnTo>
                          <a:pt x="413" y="124"/>
                        </a:lnTo>
                        <a:lnTo>
                          <a:pt x="414" y="124"/>
                        </a:lnTo>
                        <a:lnTo>
                          <a:pt x="414" y="124"/>
                        </a:lnTo>
                        <a:lnTo>
                          <a:pt x="414" y="124"/>
                        </a:lnTo>
                        <a:lnTo>
                          <a:pt x="416" y="124"/>
                        </a:lnTo>
                        <a:lnTo>
                          <a:pt x="416" y="124"/>
                        </a:lnTo>
                        <a:lnTo>
                          <a:pt x="416" y="124"/>
                        </a:lnTo>
                        <a:lnTo>
                          <a:pt x="418" y="124"/>
                        </a:lnTo>
                        <a:lnTo>
                          <a:pt x="418" y="121"/>
                        </a:lnTo>
                        <a:lnTo>
                          <a:pt x="418" y="121"/>
                        </a:lnTo>
                        <a:lnTo>
                          <a:pt x="420" y="121"/>
                        </a:lnTo>
                        <a:lnTo>
                          <a:pt x="420" y="121"/>
                        </a:lnTo>
                        <a:lnTo>
                          <a:pt x="420" y="121"/>
                        </a:lnTo>
                        <a:lnTo>
                          <a:pt x="422" y="121"/>
                        </a:lnTo>
                        <a:lnTo>
                          <a:pt x="422" y="121"/>
                        </a:lnTo>
                        <a:lnTo>
                          <a:pt x="422" y="121"/>
                        </a:lnTo>
                        <a:lnTo>
                          <a:pt x="424" y="121"/>
                        </a:lnTo>
                        <a:lnTo>
                          <a:pt x="424" y="118"/>
                        </a:lnTo>
                        <a:lnTo>
                          <a:pt x="424" y="118"/>
                        </a:lnTo>
                        <a:lnTo>
                          <a:pt x="425" y="118"/>
                        </a:lnTo>
                        <a:lnTo>
                          <a:pt x="425" y="115"/>
                        </a:lnTo>
                        <a:lnTo>
                          <a:pt x="425" y="115"/>
                        </a:lnTo>
                        <a:lnTo>
                          <a:pt x="426" y="115"/>
                        </a:lnTo>
                        <a:lnTo>
                          <a:pt x="426" y="115"/>
                        </a:lnTo>
                        <a:lnTo>
                          <a:pt x="426" y="115"/>
                        </a:lnTo>
                        <a:lnTo>
                          <a:pt x="431" y="115"/>
                        </a:lnTo>
                        <a:lnTo>
                          <a:pt x="431" y="115"/>
                        </a:lnTo>
                        <a:lnTo>
                          <a:pt x="431" y="115"/>
                        </a:lnTo>
                        <a:lnTo>
                          <a:pt x="432" y="115"/>
                        </a:lnTo>
                        <a:lnTo>
                          <a:pt x="432" y="115"/>
                        </a:lnTo>
                        <a:lnTo>
                          <a:pt x="432" y="115"/>
                        </a:lnTo>
                        <a:lnTo>
                          <a:pt x="434" y="115"/>
                        </a:lnTo>
                        <a:lnTo>
                          <a:pt x="434" y="115"/>
                        </a:lnTo>
                        <a:lnTo>
                          <a:pt x="434" y="115"/>
                        </a:lnTo>
                        <a:lnTo>
                          <a:pt x="436" y="115"/>
                        </a:lnTo>
                        <a:lnTo>
                          <a:pt x="436" y="115"/>
                        </a:lnTo>
                        <a:lnTo>
                          <a:pt x="436" y="115"/>
                        </a:lnTo>
                        <a:lnTo>
                          <a:pt x="438" y="115"/>
                        </a:lnTo>
                        <a:lnTo>
                          <a:pt x="438" y="115"/>
                        </a:lnTo>
                        <a:lnTo>
                          <a:pt x="438" y="115"/>
                        </a:lnTo>
                        <a:lnTo>
                          <a:pt x="440" y="115"/>
                        </a:lnTo>
                        <a:lnTo>
                          <a:pt x="440" y="113"/>
                        </a:lnTo>
                        <a:lnTo>
                          <a:pt x="440" y="113"/>
                        </a:lnTo>
                        <a:lnTo>
                          <a:pt x="442" y="113"/>
                        </a:lnTo>
                        <a:lnTo>
                          <a:pt x="442" y="113"/>
                        </a:lnTo>
                        <a:lnTo>
                          <a:pt x="442" y="113"/>
                        </a:lnTo>
                        <a:lnTo>
                          <a:pt x="443" y="113"/>
                        </a:lnTo>
                        <a:lnTo>
                          <a:pt x="443" y="107"/>
                        </a:lnTo>
                        <a:lnTo>
                          <a:pt x="443" y="107"/>
                        </a:lnTo>
                        <a:lnTo>
                          <a:pt x="446" y="107"/>
                        </a:lnTo>
                        <a:lnTo>
                          <a:pt x="446" y="104"/>
                        </a:lnTo>
                        <a:lnTo>
                          <a:pt x="446" y="104"/>
                        </a:lnTo>
                        <a:lnTo>
                          <a:pt x="446" y="104"/>
                        </a:lnTo>
                        <a:lnTo>
                          <a:pt x="446" y="101"/>
                        </a:lnTo>
                        <a:lnTo>
                          <a:pt x="446" y="101"/>
                        </a:lnTo>
                        <a:lnTo>
                          <a:pt x="446" y="101"/>
                        </a:lnTo>
                        <a:lnTo>
                          <a:pt x="446" y="101"/>
                        </a:lnTo>
                        <a:lnTo>
                          <a:pt x="446" y="101"/>
                        </a:lnTo>
                        <a:lnTo>
                          <a:pt x="447" y="101"/>
                        </a:lnTo>
                        <a:lnTo>
                          <a:pt x="447" y="101"/>
                        </a:lnTo>
                        <a:lnTo>
                          <a:pt x="447" y="101"/>
                        </a:lnTo>
                        <a:lnTo>
                          <a:pt x="448" y="101"/>
                        </a:lnTo>
                        <a:lnTo>
                          <a:pt x="448" y="99"/>
                        </a:lnTo>
                        <a:lnTo>
                          <a:pt x="448" y="99"/>
                        </a:lnTo>
                        <a:lnTo>
                          <a:pt x="449" y="99"/>
                        </a:lnTo>
                        <a:lnTo>
                          <a:pt x="449" y="99"/>
                        </a:lnTo>
                        <a:lnTo>
                          <a:pt x="449" y="99"/>
                        </a:lnTo>
                        <a:lnTo>
                          <a:pt x="451" y="99"/>
                        </a:lnTo>
                        <a:lnTo>
                          <a:pt x="451" y="99"/>
                        </a:lnTo>
                        <a:lnTo>
                          <a:pt x="451" y="99"/>
                        </a:lnTo>
                        <a:lnTo>
                          <a:pt x="452" y="99"/>
                        </a:lnTo>
                        <a:lnTo>
                          <a:pt x="452" y="96"/>
                        </a:lnTo>
                        <a:lnTo>
                          <a:pt x="452" y="96"/>
                        </a:lnTo>
                        <a:lnTo>
                          <a:pt x="455" y="96"/>
                        </a:lnTo>
                        <a:lnTo>
                          <a:pt x="455" y="96"/>
                        </a:lnTo>
                        <a:lnTo>
                          <a:pt x="455" y="96"/>
                        </a:lnTo>
                        <a:lnTo>
                          <a:pt x="456" y="96"/>
                        </a:lnTo>
                        <a:lnTo>
                          <a:pt x="456" y="96"/>
                        </a:lnTo>
                        <a:lnTo>
                          <a:pt x="456" y="96"/>
                        </a:lnTo>
                        <a:lnTo>
                          <a:pt x="457" y="96"/>
                        </a:lnTo>
                        <a:lnTo>
                          <a:pt x="457" y="93"/>
                        </a:lnTo>
                        <a:lnTo>
                          <a:pt x="457" y="93"/>
                        </a:lnTo>
                        <a:lnTo>
                          <a:pt x="458" y="93"/>
                        </a:lnTo>
                        <a:lnTo>
                          <a:pt x="458" y="93"/>
                        </a:lnTo>
                        <a:lnTo>
                          <a:pt x="458" y="93"/>
                        </a:lnTo>
                        <a:lnTo>
                          <a:pt x="459" y="93"/>
                        </a:lnTo>
                        <a:lnTo>
                          <a:pt x="459" y="90"/>
                        </a:lnTo>
                        <a:lnTo>
                          <a:pt x="459" y="90"/>
                        </a:lnTo>
                        <a:lnTo>
                          <a:pt x="460" y="90"/>
                        </a:lnTo>
                        <a:lnTo>
                          <a:pt x="460" y="90"/>
                        </a:lnTo>
                        <a:lnTo>
                          <a:pt x="460" y="90"/>
                        </a:lnTo>
                        <a:lnTo>
                          <a:pt x="461" y="90"/>
                        </a:lnTo>
                        <a:lnTo>
                          <a:pt x="461" y="90"/>
                        </a:lnTo>
                        <a:lnTo>
                          <a:pt x="461" y="90"/>
                        </a:lnTo>
                        <a:lnTo>
                          <a:pt x="463" y="90"/>
                        </a:lnTo>
                        <a:lnTo>
                          <a:pt x="463" y="87"/>
                        </a:lnTo>
                        <a:lnTo>
                          <a:pt x="463" y="87"/>
                        </a:lnTo>
                        <a:lnTo>
                          <a:pt x="464" y="87"/>
                        </a:lnTo>
                        <a:lnTo>
                          <a:pt x="464" y="87"/>
                        </a:lnTo>
                        <a:lnTo>
                          <a:pt x="464" y="87"/>
                        </a:lnTo>
                        <a:lnTo>
                          <a:pt x="464" y="87"/>
                        </a:lnTo>
                        <a:lnTo>
                          <a:pt x="464" y="85"/>
                        </a:lnTo>
                        <a:lnTo>
                          <a:pt x="464" y="85"/>
                        </a:lnTo>
                        <a:lnTo>
                          <a:pt x="464" y="85"/>
                        </a:lnTo>
                        <a:lnTo>
                          <a:pt x="464" y="85"/>
                        </a:lnTo>
                        <a:lnTo>
                          <a:pt x="464" y="85"/>
                        </a:lnTo>
                        <a:lnTo>
                          <a:pt x="465" y="85"/>
                        </a:lnTo>
                        <a:lnTo>
                          <a:pt x="465" y="85"/>
                        </a:lnTo>
                        <a:lnTo>
                          <a:pt x="465" y="85"/>
                        </a:lnTo>
                        <a:lnTo>
                          <a:pt x="465" y="85"/>
                        </a:lnTo>
                        <a:lnTo>
                          <a:pt x="465" y="85"/>
                        </a:lnTo>
                        <a:lnTo>
                          <a:pt x="465" y="85"/>
                        </a:lnTo>
                        <a:lnTo>
                          <a:pt x="466" y="85"/>
                        </a:lnTo>
                        <a:lnTo>
                          <a:pt x="466" y="85"/>
                        </a:lnTo>
                        <a:lnTo>
                          <a:pt x="466" y="85"/>
                        </a:lnTo>
                        <a:lnTo>
                          <a:pt x="467" y="85"/>
                        </a:lnTo>
                        <a:lnTo>
                          <a:pt x="467" y="85"/>
                        </a:lnTo>
                        <a:lnTo>
                          <a:pt x="467" y="85"/>
                        </a:lnTo>
                        <a:lnTo>
                          <a:pt x="468" y="85"/>
                        </a:lnTo>
                        <a:lnTo>
                          <a:pt x="468" y="85"/>
                        </a:lnTo>
                        <a:lnTo>
                          <a:pt x="468" y="85"/>
                        </a:lnTo>
                        <a:lnTo>
                          <a:pt x="469" y="85"/>
                        </a:lnTo>
                        <a:lnTo>
                          <a:pt x="469" y="82"/>
                        </a:lnTo>
                        <a:lnTo>
                          <a:pt x="469" y="82"/>
                        </a:lnTo>
                        <a:lnTo>
                          <a:pt x="469" y="82"/>
                        </a:lnTo>
                        <a:lnTo>
                          <a:pt x="469" y="82"/>
                        </a:lnTo>
                        <a:lnTo>
                          <a:pt x="469" y="82"/>
                        </a:lnTo>
                        <a:lnTo>
                          <a:pt x="470" y="82"/>
                        </a:lnTo>
                        <a:lnTo>
                          <a:pt x="470" y="82"/>
                        </a:lnTo>
                        <a:lnTo>
                          <a:pt x="470" y="82"/>
                        </a:lnTo>
                        <a:lnTo>
                          <a:pt x="471" y="82"/>
                        </a:lnTo>
                        <a:lnTo>
                          <a:pt x="471" y="82"/>
                        </a:lnTo>
                        <a:lnTo>
                          <a:pt x="471" y="82"/>
                        </a:lnTo>
                        <a:lnTo>
                          <a:pt x="475" y="82"/>
                        </a:lnTo>
                        <a:lnTo>
                          <a:pt x="475" y="79"/>
                        </a:lnTo>
                        <a:lnTo>
                          <a:pt x="475" y="79"/>
                        </a:lnTo>
                        <a:lnTo>
                          <a:pt x="476" y="79"/>
                        </a:lnTo>
                        <a:lnTo>
                          <a:pt x="476" y="76"/>
                        </a:lnTo>
                        <a:lnTo>
                          <a:pt x="476" y="76"/>
                        </a:lnTo>
                        <a:lnTo>
                          <a:pt x="478" y="76"/>
                        </a:lnTo>
                        <a:lnTo>
                          <a:pt x="478" y="76"/>
                        </a:lnTo>
                        <a:lnTo>
                          <a:pt x="478" y="76"/>
                        </a:lnTo>
                        <a:lnTo>
                          <a:pt x="480" y="76"/>
                        </a:lnTo>
                        <a:lnTo>
                          <a:pt x="480" y="73"/>
                        </a:lnTo>
                        <a:lnTo>
                          <a:pt x="480" y="73"/>
                        </a:lnTo>
                        <a:lnTo>
                          <a:pt x="480" y="73"/>
                        </a:lnTo>
                        <a:lnTo>
                          <a:pt x="480" y="73"/>
                        </a:lnTo>
                        <a:lnTo>
                          <a:pt x="480" y="73"/>
                        </a:lnTo>
                        <a:lnTo>
                          <a:pt x="481" y="73"/>
                        </a:lnTo>
                        <a:lnTo>
                          <a:pt x="481" y="70"/>
                        </a:lnTo>
                        <a:lnTo>
                          <a:pt x="481" y="70"/>
                        </a:lnTo>
                        <a:lnTo>
                          <a:pt x="486" y="70"/>
                        </a:lnTo>
                        <a:lnTo>
                          <a:pt x="486" y="70"/>
                        </a:lnTo>
                        <a:lnTo>
                          <a:pt x="486" y="70"/>
                        </a:lnTo>
                        <a:lnTo>
                          <a:pt x="488" y="70"/>
                        </a:lnTo>
                        <a:lnTo>
                          <a:pt x="488" y="70"/>
                        </a:lnTo>
                        <a:lnTo>
                          <a:pt x="488" y="70"/>
                        </a:lnTo>
                        <a:lnTo>
                          <a:pt x="490" y="70"/>
                        </a:lnTo>
                        <a:lnTo>
                          <a:pt x="490" y="70"/>
                        </a:lnTo>
                        <a:lnTo>
                          <a:pt x="490" y="70"/>
                        </a:lnTo>
                        <a:lnTo>
                          <a:pt x="494" y="70"/>
                        </a:lnTo>
                        <a:lnTo>
                          <a:pt x="494" y="70"/>
                        </a:lnTo>
                        <a:lnTo>
                          <a:pt x="494" y="70"/>
                        </a:lnTo>
                        <a:lnTo>
                          <a:pt x="495" y="70"/>
                        </a:lnTo>
                        <a:lnTo>
                          <a:pt x="495" y="70"/>
                        </a:lnTo>
                        <a:lnTo>
                          <a:pt x="495" y="70"/>
                        </a:lnTo>
                        <a:lnTo>
                          <a:pt x="497" y="70"/>
                        </a:lnTo>
                        <a:lnTo>
                          <a:pt x="497" y="70"/>
                        </a:lnTo>
                        <a:lnTo>
                          <a:pt x="497" y="70"/>
                        </a:lnTo>
                        <a:lnTo>
                          <a:pt x="498" y="70"/>
                        </a:lnTo>
                        <a:lnTo>
                          <a:pt x="498" y="70"/>
                        </a:lnTo>
                        <a:lnTo>
                          <a:pt x="498" y="70"/>
                        </a:lnTo>
                        <a:lnTo>
                          <a:pt x="499" y="70"/>
                        </a:lnTo>
                        <a:lnTo>
                          <a:pt x="499" y="70"/>
                        </a:lnTo>
                        <a:lnTo>
                          <a:pt x="499" y="70"/>
                        </a:lnTo>
                        <a:lnTo>
                          <a:pt x="500" y="70"/>
                        </a:lnTo>
                        <a:lnTo>
                          <a:pt x="500" y="68"/>
                        </a:lnTo>
                        <a:lnTo>
                          <a:pt x="500" y="68"/>
                        </a:lnTo>
                        <a:lnTo>
                          <a:pt x="501" y="68"/>
                        </a:lnTo>
                        <a:lnTo>
                          <a:pt x="501" y="68"/>
                        </a:lnTo>
                        <a:lnTo>
                          <a:pt x="501" y="68"/>
                        </a:lnTo>
                        <a:lnTo>
                          <a:pt x="505" y="68"/>
                        </a:lnTo>
                        <a:lnTo>
                          <a:pt x="505" y="65"/>
                        </a:lnTo>
                        <a:lnTo>
                          <a:pt x="505" y="65"/>
                        </a:lnTo>
                        <a:lnTo>
                          <a:pt x="505" y="65"/>
                        </a:lnTo>
                        <a:lnTo>
                          <a:pt x="505" y="65"/>
                        </a:lnTo>
                        <a:lnTo>
                          <a:pt x="505" y="65"/>
                        </a:lnTo>
                        <a:lnTo>
                          <a:pt x="507" y="65"/>
                        </a:lnTo>
                        <a:lnTo>
                          <a:pt x="507" y="62"/>
                        </a:lnTo>
                        <a:lnTo>
                          <a:pt x="507" y="62"/>
                        </a:lnTo>
                        <a:lnTo>
                          <a:pt x="509" y="62"/>
                        </a:lnTo>
                        <a:lnTo>
                          <a:pt x="509" y="62"/>
                        </a:lnTo>
                        <a:lnTo>
                          <a:pt x="509" y="62"/>
                        </a:lnTo>
                        <a:lnTo>
                          <a:pt x="511" y="62"/>
                        </a:lnTo>
                        <a:lnTo>
                          <a:pt x="511" y="62"/>
                        </a:lnTo>
                        <a:lnTo>
                          <a:pt x="511" y="62"/>
                        </a:lnTo>
                        <a:lnTo>
                          <a:pt x="512" y="62"/>
                        </a:lnTo>
                        <a:lnTo>
                          <a:pt x="512" y="62"/>
                        </a:lnTo>
                        <a:lnTo>
                          <a:pt x="512" y="62"/>
                        </a:lnTo>
                        <a:lnTo>
                          <a:pt x="513" y="62"/>
                        </a:lnTo>
                        <a:lnTo>
                          <a:pt x="513" y="59"/>
                        </a:lnTo>
                        <a:lnTo>
                          <a:pt x="513" y="59"/>
                        </a:lnTo>
                        <a:lnTo>
                          <a:pt x="515" y="59"/>
                        </a:lnTo>
                        <a:lnTo>
                          <a:pt x="515" y="59"/>
                        </a:lnTo>
                        <a:lnTo>
                          <a:pt x="515" y="59"/>
                        </a:lnTo>
                        <a:lnTo>
                          <a:pt x="515" y="59"/>
                        </a:lnTo>
                        <a:lnTo>
                          <a:pt x="515" y="59"/>
                        </a:lnTo>
                        <a:lnTo>
                          <a:pt x="515" y="59"/>
                        </a:lnTo>
                        <a:lnTo>
                          <a:pt x="516" y="59"/>
                        </a:lnTo>
                        <a:lnTo>
                          <a:pt x="516" y="59"/>
                        </a:lnTo>
                        <a:lnTo>
                          <a:pt x="516" y="59"/>
                        </a:lnTo>
                        <a:lnTo>
                          <a:pt x="519" y="59"/>
                        </a:lnTo>
                        <a:lnTo>
                          <a:pt x="519" y="59"/>
                        </a:lnTo>
                        <a:lnTo>
                          <a:pt x="519" y="59"/>
                        </a:lnTo>
                        <a:lnTo>
                          <a:pt x="520" y="59"/>
                        </a:lnTo>
                        <a:lnTo>
                          <a:pt x="520" y="59"/>
                        </a:lnTo>
                        <a:lnTo>
                          <a:pt x="520" y="59"/>
                        </a:lnTo>
                        <a:lnTo>
                          <a:pt x="520" y="59"/>
                        </a:lnTo>
                        <a:lnTo>
                          <a:pt x="520" y="59"/>
                        </a:lnTo>
                        <a:lnTo>
                          <a:pt x="520" y="59"/>
                        </a:lnTo>
                        <a:lnTo>
                          <a:pt x="521" y="59"/>
                        </a:lnTo>
                        <a:lnTo>
                          <a:pt x="521" y="56"/>
                        </a:lnTo>
                        <a:lnTo>
                          <a:pt x="521" y="56"/>
                        </a:lnTo>
                        <a:lnTo>
                          <a:pt x="521" y="56"/>
                        </a:lnTo>
                        <a:lnTo>
                          <a:pt x="521" y="56"/>
                        </a:lnTo>
                        <a:lnTo>
                          <a:pt x="521" y="56"/>
                        </a:lnTo>
                        <a:lnTo>
                          <a:pt x="521" y="56"/>
                        </a:lnTo>
                        <a:lnTo>
                          <a:pt x="521" y="56"/>
                        </a:lnTo>
                        <a:lnTo>
                          <a:pt x="521" y="56"/>
                        </a:lnTo>
                        <a:lnTo>
                          <a:pt x="521" y="56"/>
                        </a:lnTo>
                        <a:lnTo>
                          <a:pt x="521" y="56"/>
                        </a:lnTo>
                        <a:lnTo>
                          <a:pt x="521" y="56"/>
                        </a:lnTo>
                        <a:lnTo>
                          <a:pt x="523" y="56"/>
                        </a:lnTo>
                        <a:lnTo>
                          <a:pt x="523" y="53"/>
                        </a:lnTo>
                        <a:lnTo>
                          <a:pt x="523" y="53"/>
                        </a:lnTo>
                        <a:lnTo>
                          <a:pt x="524" y="53"/>
                        </a:lnTo>
                        <a:lnTo>
                          <a:pt x="524" y="53"/>
                        </a:lnTo>
                        <a:lnTo>
                          <a:pt x="524" y="53"/>
                        </a:lnTo>
                        <a:lnTo>
                          <a:pt x="525" y="53"/>
                        </a:lnTo>
                        <a:lnTo>
                          <a:pt x="525" y="53"/>
                        </a:lnTo>
                        <a:lnTo>
                          <a:pt x="525" y="53"/>
                        </a:lnTo>
                        <a:lnTo>
                          <a:pt x="528" y="53"/>
                        </a:lnTo>
                        <a:lnTo>
                          <a:pt x="528" y="51"/>
                        </a:lnTo>
                        <a:lnTo>
                          <a:pt x="528" y="51"/>
                        </a:lnTo>
                        <a:lnTo>
                          <a:pt x="529" y="51"/>
                        </a:lnTo>
                        <a:lnTo>
                          <a:pt x="529" y="51"/>
                        </a:lnTo>
                        <a:lnTo>
                          <a:pt x="529" y="51"/>
                        </a:lnTo>
                        <a:lnTo>
                          <a:pt x="531" y="51"/>
                        </a:lnTo>
                        <a:lnTo>
                          <a:pt x="531" y="51"/>
                        </a:lnTo>
                        <a:lnTo>
                          <a:pt x="531" y="51"/>
                        </a:lnTo>
                        <a:lnTo>
                          <a:pt x="532" y="51"/>
                        </a:lnTo>
                        <a:lnTo>
                          <a:pt x="532" y="51"/>
                        </a:lnTo>
                        <a:lnTo>
                          <a:pt x="532" y="51"/>
                        </a:lnTo>
                        <a:lnTo>
                          <a:pt x="532" y="51"/>
                        </a:lnTo>
                        <a:lnTo>
                          <a:pt x="532" y="51"/>
                        </a:lnTo>
                        <a:lnTo>
                          <a:pt x="532" y="51"/>
                        </a:lnTo>
                        <a:lnTo>
                          <a:pt x="533" y="51"/>
                        </a:lnTo>
                        <a:lnTo>
                          <a:pt x="533" y="51"/>
                        </a:lnTo>
                        <a:lnTo>
                          <a:pt x="533" y="51"/>
                        </a:lnTo>
                        <a:lnTo>
                          <a:pt x="534" y="51"/>
                        </a:lnTo>
                        <a:lnTo>
                          <a:pt x="534" y="51"/>
                        </a:lnTo>
                        <a:lnTo>
                          <a:pt x="534" y="51"/>
                        </a:lnTo>
                        <a:lnTo>
                          <a:pt x="534" y="51"/>
                        </a:lnTo>
                        <a:lnTo>
                          <a:pt x="534" y="51"/>
                        </a:lnTo>
                        <a:lnTo>
                          <a:pt x="534" y="51"/>
                        </a:lnTo>
                        <a:lnTo>
                          <a:pt x="535" y="51"/>
                        </a:lnTo>
                        <a:lnTo>
                          <a:pt x="535" y="51"/>
                        </a:lnTo>
                        <a:lnTo>
                          <a:pt x="535" y="51"/>
                        </a:lnTo>
                        <a:lnTo>
                          <a:pt x="535" y="51"/>
                        </a:lnTo>
                        <a:lnTo>
                          <a:pt x="535" y="51"/>
                        </a:lnTo>
                        <a:lnTo>
                          <a:pt x="535" y="51"/>
                        </a:lnTo>
                        <a:lnTo>
                          <a:pt x="536" y="51"/>
                        </a:lnTo>
                        <a:lnTo>
                          <a:pt x="536" y="51"/>
                        </a:lnTo>
                        <a:lnTo>
                          <a:pt x="536" y="51"/>
                        </a:lnTo>
                        <a:lnTo>
                          <a:pt x="536" y="51"/>
                        </a:lnTo>
                        <a:lnTo>
                          <a:pt x="536" y="51"/>
                        </a:lnTo>
                        <a:lnTo>
                          <a:pt x="536" y="51"/>
                        </a:lnTo>
                        <a:lnTo>
                          <a:pt x="536" y="51"/>
                        </a:lnTo>
                        <a:lnTo>
                          <a:pt x="536" y="51"/>
                        </a:lnTo>
                        <a:lnTo>
                          <a:pt x="536" y="51"/>
                        </a:lnTo>
                        <a:lnTo>
                          <a:pt x="537" y="51"/>
                        </a:lnTo>
                        <a:lnTo>
                          <a:pt x="537" y="51"/>
                        </a:lnTo>
                        <a:lnTo>
                          <a:pt x="537" y="51"/>
                        </a:lnTo>
                        <a:lnTo>
                          <a:pt x="538" y="51"/>
                        </a:lnTo>
                        <a:lnTo>
                          <a:pt x="538" y="51"/>
                        </a:lnTo>
                        <a:lnTo>
                          <a:pt x="538" y="51"/>
                        </a:lnTo>
                        <a:lnTo>
                          <a:pt x="538" y="51"/>
                        </a:lnTo>
                        <a:lnTo>
                          <a:pt x="538" y="51"/>
                        </a:lnTo>
                        <a:lnTo>
                          <a:pt x="538" y="51"/>
                        </a:lnTo>
                        <a:lnTo>
                          <a:pt x="539" y="51"/>
                        </a:lnTo>
                        <a:lnTo>
                          <a:pt x="539" y="51"/>
                        </a:lnTo>
                        <a:lnTo>
                          <a:pt x="539" y="51"/>
                        </a:lnTo>
                        <a:lnTo>
                          <a:pt x="539" y="51"/>
                        </a:lnTo>
                        <a:lnTo>
                          <a:pt x="539" y="51"/>
                        </a:lnTo>
                        <a:lnTo>
                          <a:pt x="539" y="51"/>
                        </a:lnTo>
                        <a:lnTo>
                          <a:pt x="539" y="51"/>
                        </a:lnTo>
                        <a:lnTo>
                          <a:pt x="539" y="51"/>
                        </a:lnTo>
                        <a:lnTo>
                          <a:pt x="539" y="51"/>
                        </a:lnTo>
                        <a:lnTo>
                          <a:pt x="540" y="51"/>
                        </a:lnTo>
                        <a:lnTo>
                          <a:pt x="540" y="51"/>
                        </a:lnTo>
                        <a:lnTo>
                          <a:pt x="540" y="51"/>
                        </a:lnTo>
                        <a:lnTo>
                          <a:pt x="541" y="51"/>
                        </a:lnTo>
                        <a:lnTo>
                          <a:pt x="541" y="51"/>
                        </a:lnTo>
                        <a:lnTo>
                          <a:pt x="541" y="51"/>
                        </a:lnTo>
                        <a:lnTo>
                          <a:pt x="541" y="51"/>
                        </a:lnTo>
                        <a:lnTo>
                          <a:pt x="541" y="51"/>
                        </a:lnTo>
                        <a:lnTo>
                          <a:pt x="541" y="51"/>
                        </a:lnTo>
                        <a:lnTo>
                          <a:pt x="542" y="51"/>
                        </a:lnTo>
                        <a:lnTo>
                          <a:pt x="542" y="51"/>
                        </a:lnTo>
                        <a:lnTo>
                          <a:pt x="542" y="51"/>
                        </a:lnTo>
                        <a:lnTo>
                          <a:pt x="542" y="51"/>
                        </a:lnTo>
                        <a:lnTo>
                          <a:pt x="542" y="48"/>
                        </a:lnTo>
                        <a:lnTo>
                          <a:pt x="542" y="48"/>
                        </a:lnTo>
                        <a:lnTo>
                          <a:pt x="543" y="48"/>
                        </a:lnTo>
                        <a:lnTo>
                          <a:pt x="543" y="45"/>
                        </a:lnTo>
                        <a:lnTo>
                          <a:pt x="543" y="45"/>
                        </a:lnTo>
                        <a:lnTo>
                          <a:pt x="544" y="45"/>
                        </a:lnTo>
                        <a:lnTo>
                          <a:pt x="544" y="45"/>
                        </a:lnTo>
                        <a:lnTo>
                          <a:pt x="544" y="45"/>
                        </a:lnTo>
                        <a:lnTo>
                          <a:pt x="544" y="45"/>
                        </a:lnTo>
                        <a:lnTo>
                          <a:pt x="544" y="45"/>
                        </a:lnTo>
                        <a:lnTo>
                          <a:pt x="544" y="45"/>
                        </a:lnTo>
                        <a:lnTo>
                          <a:pt x="546" y="45"/>
                        </a:lnTo>
                        <a:lnTo>
                          <a:pt x="546" y="45"/>
                        </a:lnTo>
                        <a:lnTo>
                          <a:pt x="546" y="45"/>
                        </a:lnTo>
                        <a:lnTo>
                          <a:pt x="546" y="45"/>
                        </a:lnTo>
                        <a:lnTo>
                          <a:pt x="546" y="45"/>
                        </a:lnTo>
                        <a:lnTo>
                          <a:pt x="546" y="45"/>
                        </a:lnTo>
                        <a:lnTo>
                          <a:pt x="546" y="45"/>
                        </a:lnTo>
                        <a:lnTo>
                          <a:pt x="546" y="45"/>
                        </a:lnTo>
                        <a:lnTo>
                          <a:pt x="546" y="45"/>
                        </a:lnTo>
                        <a:lnTo>
                          <a:pt x="547" y="45"/>
                        </a:lnTo>
                        <a:lnTo>
                          <a:pt x="547" y="45"/>
                        </a:lnTo>
                        <a:lnTo>
                          <a:pt x="547" y="45"/>
                        </a:lnTo>
                        <a:lnTo>
                          <a:pt x="547" y="45"/>
                        </a:lnTo>
                        <a:lnTo>
                          <a:pt x="547" y="45"/>
                        </a:lnTo>
                        <a:lnTo>
                          <a:pt x="547" y="45"/>
                        </a:lnTo>
                        <a:lnTo>
                          <a:pt x="548" y="45"/>
                        </a:lnTo>
                        <a:lnTo>
                          <a:pt x="548" y="45"/>
                        </a:lnTo>
                        <a:lnTo>
                          <a:pt x="548" y="45"/>
                        </a:lnTo>
                        <a:lnTo>
                          <a:pt x="548" y="45"/>
                        </a:lnTo>
                        <a:lnTo>
                          <a:pt x="548" y="45"/>
                        </a:lnTo>
                        <a:lnTo>
                          <a:pt x="548" y="45"/>
                        </a:lnTo>
                        <a:lnTo>
                          <a:pt x="549" y="45"/>
                        </a:lnTo>
                        <a:lnTo>
                          <a:pt x="549" y="42"/>
                        </a:lnTo>
                        <a:lnTo>
                          <a:pt x="549" y="42"/>
                        </a:lnTo>
                        <a:lnTo>
                          <a:pt x="549" y="42"/>
                        </a:lnTo>
                        <a:lnTo>
                          <a:pt x="549" y="42"/>
                        </a:lnTo>
                        <a:lnTo>
                          <a:pt x="549" y="42"/>
                        </a:lnTo>
                        <a:lnTo>
                          <a:pt x="549" y="42"/>
                        </a:lnTo>
                        <a:lnTo>
                          <a:pt x="549" y="42"/>
                        </a:lnTo>
                        <a:lnTo>
                          <a:pt x="549" y="42"/>
                        </a:lnTo>
                        <a:lnTo>
                          <a:pt x="551" y="42"/>
                        </a:lnTo>
                        <a:lnTo>
                          <a:pt x="551" y="42"/>
                        </a:lnTo>
                        <a:lnTo>
                          <a:pt x="551" y="42"/>
                        </a:lnTo>
                        <a:lnTo>
                          <a:pt x="551" y="42"/>
                        </a:lnTo>
                        <a:lnTo>
                          <a:pt x="551" y="42"/>
                        </a:lnTo>
                        <a:lnTo>
                          <a:pt x="551" y="42"/>
                        </a:lnTo>
                        <a:lnTo>
                          <a:pt x="552" y="42"/>
                        </a:lnTo>
                        <a:lnTo>
                          <a:pt x="552" y="42"/>
                        </a:lnTo>
                        <a:lnTo>
                          <a:pt x="552" y="42"/>
                        </a:lnTo>
                        <a:lnTo>
                          <a:pt x="552" y="42"/>
                        </a:lnTo>
                        <a:lnTo>
                          <a:pt x="552" y="42"/>
                        </a:lnTo>
                        <a:lnTo>
                          <a:pt x="552" y="42"/>
                        </a:lnTo>
                        <a:lnTo>
                          <a:pt x="553" y="42"/>
                        </a:lnTo>
                        <a:lnTo>
                          <a:pt x="553" y="42"/>
                        </a:lnTo>
                        <a:lnTo>
                          <a:pt x="553" y="42"/>
                        </a:lnTo>
                        <a:lnTo>
                          <a:pt x="554" y="42"/>
                        </a:lnTo>
                        <a:lnTo>
                          <a:pt x="554" y="42"/>
                        </a:lnTo>
                        <a:lnTo>
                          <a:pt x="554" y="42"/>
                        </a:lnTo>
                        <a:lnTo>
                          <a:pt x="554" y="42"/>
                        </a:lnTo>
                        <a:lnTo>
                          <a:pt x="554" y="42"/>
                        </a:lnTo>
                        <a:lnTo>
                          <a:pt x="554" y="42"/>
                        </a:lnTo>
                        <a:lnTo>
                          <a:pt x="555" y="42"/>
                        </a:lnTo>
                        <a:lnTo>
                          <a:pt x="555" y="42"/>
                        </a:lnTo>
                        <a:lnTo>
                          <a:pt x="555" y="42"/>
                        </a:lnTo>
                        <a:lnTo>
                          <a:pt x="555" y="42"/>
                        </a:lnTo>
                        <a:lnTo>
                          <a:pt x="555" y="42"/>
                        </a:lnTo>
                        <a:lnTo>
                          <a:pt x="555" y="42"/>
                        </a:lnTo>
                        <a:lnTo>
                          <a:pt x="555" y="42"/>
                        </a:lnTo>
                        <a:lnTo>
                          <a:pt x="555" y="42"/>
                        </a:lnTo>
                        <a:lnTo>
                          <a:pt x="555" y="42"/>
                        </a:lnTo>
                        <a:lnTo>
                          <a:pt x="556" y="42"/>
                        </a:lnTo>
                        <a:lnTo>
                          <a:pt x="556" y="42"/>
                        </a:lnTo>
                        <a:lnTo>
                          <a:pt x="556" y="42"/>
                        </a:lnTo>
                        <a:lnTo>
                          <a:pt x="557" y="42"/>
                        </a:lnTo>
                        <a:lnTo>
                          <a:pt x="557" y="39"/>
                        </a:lnTo>
                        <a:lnTo>
                          <a:pt x="557" y="39"/>
                        </a:lnTo>
                        <a:lnTo>
                          <a:pt x="557" y="39"/>
                        </a:lnTo>
                        <a:lnTo>
                          <a:pt x="557" y="39"/>
                        </a:lnTo>
                        <a:lnTo>
                          <a:pt x="557" y="39"/>
                        </a:lnTo>
                        <a:lnTo>
                          <a:pt x="557" y="39"/>
                        </a:lnTo>
                        <a:lnTo>
                          <a:pt x="557" y="39"/>
                        </a:lnTo>
                        <a:lnTo>
                          <a:pt x="557" y="39"/>
                        </a:lnTo>
                        <a:lnTo>
                          <a:pt x="558" y="39"/>
                        </a:lnTo>
                        <a:lnTo>
                          <a:pt x="558" y="39"/>
                        </a:lnTo>
                        <a:lnTo>
                          <a:pt x="558" y="39"/>
                        </a:lnTo>
                        <a:lnTo>
                          <a:pt x="559" y="39"/>
                        </a:lnTo>
                        <a:lnTo>
                          <a:pt x="559" y="36"/>
                        </a:lnTo>
                        <a:lnTo>
                          <a:pt x="559" y="36"/>
                        </a:lnTo>
                        <a:lnTo>
                          <a:pt x="559" y="36"/>
                        </a:lnTo>
                        <a:lnTo>
                          <a:pt x="559" y="36"/>
                        </a:lnTo>
                        <a:lnTo>
                          <a:pt x="559" y="36"/>
                        </a:lnTo>
                        <a:lnTo>
                          <a:pt x="559" y="36"/>
                        </a:lnTo>
                        <a:lnTo>
                          <a:pt x="559" y="36"/>
                        </a:lnTo>
                        <a:lnTo>
                          <a:pt x="559" y="36"/>
                        </a:lnTo>
                        <a:lnTo>
                          <a:pt x="560" y="36"/>
                        </a:lnTo>
                        <a:lnTo>
                          <a:pt x="560" y="36"/>
                        </a:lnTo>
                        <a:lnTo>
                          <a:pt x="560" y="36"/>
                        </a:lnTo>
                        <a:lnTo>
                          <a:pt x="560" y="36"/>
                        </a:lnTo>
                        <a:lnTo>
                          <a:pt x="560" y="36"/>
                        </a:lnTo>
                        <a:lnTo>
                          <a:pt x="560" y="36"/>
                        </a:lnTo>
                        <a:lnTo>
                          <a:pt x="560" y="36"/>
                        </a:lnTo>
                        <a:lnTo>
                          <a:pt x="560" y="36"/>
                        </a:lnTo>
                        <a:lnTo>
                          <a:pt x="560" y="36"/>
                        </a:lnTo>
                        <a:lnTo>
                          <a:pt x="561" y="36"/>
                        </a:lnTo>
                        <a:lnTo>
                          <a:pt x="561" y="36"/>
                        </a:lnTo>
                        <a:lnTo>
                          <a:pt x="561" y="36"/>
                        </a:lnTo>
                        <a:lnTo>
                          <a:pt x="561" y="36"/>
                        </a:lnTo>
                        <a:lnTo>
                          <a:pt x="561" y="36"/>
                        </a:lnTo>
                        <a:lnTo>
                          <a:pt x="561" y="36"/>
                        </a:lnTo>
                        <a:lnTo>
                          <a:pt x="562" y="36"/>
                        </a:lnTo>
                        <a:lnTo>
                          <a:pt x="562" y="36"/>
                        </a:lnTo>
                        <a:lnTo>
                          <a:pt x="562" y="36"/>
                        </a:lnTo>
                        <a:lnTo>
                          <a:pt x="562" y="36"/>
                        </a:lnTo>
                        <a:lnTo>
                          <a:pt x="562" y="36"/>
                        </a:lnTo>
                        <a:lnTo>
                          <a:pt x="562" y="36"/>
                        </a:lnTo>
                        <a:lnTo>
                          <a:pt x="562" y="36"/>
                        </a:lnTo>
                        <a:lnTo>
                          <a:pt x="562" y="36"/>
                        </a:lnTo>
                        <a:lnTo>
                          <a:pt x="562" y="36"/>
                        </a:lnTo>
                        <a:lnTo>
                          <a:pt x="563" y="36"/>
                        </a:lnTo>
                        <a:lnTo>
                          <a:pt x="563" y="36"/>
                        </a:lnTo>
                        <a:lnTo>
                          <a:pt x="563" y="36"/>
                        </a:lnTo>
                        <a:lnTo>
                          <a:pt x="563" y="36"/>
                        </a:lnTo>
                        <a:lnTo>
                          <a:pt x="563" y="36"/>
                        </a:lnTo>
                        <a:lnTo>
                          <a:pt x="563" y="36"/>
                        </a:lnTo>
                        <a:lnTo>
                          <a:pt x="563" y="36"/>
                        </a:lnTo>
                        <a:lnTo>
                          <a:pt x="563" y="36"/>
                        </a:lnTo>
                        <a:lnTo>
                          <a:pt x="563" y="36"/>
                        </a:lnTo>
                        <a:lnTo>
                          <a:pt x="564" y="36"/>
                        </a:lnTo>
                        <a:lnTo>
                          <a:pt x="564" y="36"/>
                        </a:lnTo>
                        <a:lnTo>
                          <a:pt x="564" y="36"/>
                        </a:lnTo>
                        <a:lnTo>
                          <a:pt x="564" y="36"/>
                        </a:lnTo>
                        <a:lnTo>
                          <a:pt x="564" y="36"/>
                        </a:lnTo>
                        <a:lnTo>
                          <a:pt x="564" y="36"/>
                        </a:lnTo>
                        <a:lnTo>
                          <a:pt x="564" y="36"/>
                        </a:lnTo>
                        <a:lnTo>
                          <a:pt x="564" y="36"/>
                        </a:lnTo>
                        <a:lnTo>
                          <a:pt x="564" y="36"/>
                        </a:lnTo>
                        <a:lnTo>
                          <a:pt x="565" y="36"/>
                        </a:lnTo>
                        <a:lnTo>
                          <a:pt x="565" y="36"/>
                        </a:lnTo>
                        <a:lnTo>
                          <a:pt x="565" y="36"/>
                        </a:lnTo>
                        <a:lnTo>
                          <a:pt x="565" y="36"/>
                        </a:lnTo>
                        <a:lnTo>
                          <a:pt x="565" y="36"/>
                        </a:lnTo>
                        <a:lnTo>
                          <a:pt x="565" y="36"/>
                        </a:lnTo>
                        <a:lnTo>
                          <a:pt x="566" y="36"/>
                        </a:lnTo>
                        <a:lnTo>
                          <a:pt x="566" y="36"/>
                        </a:lnTo>
                        <a:lnTo>
                          <a:pt x="566" y="36"/>
                        </a:lnTo>
                        <a:lnTo>
                          <a:pt x="566" y="36"/>
                        </a:lnTo>
                        <a:lnTo>
                          <a:pt x="566" y="36"/>
                        </a:lnTo>
                        <a:lnTo>
                          <a:pt x="566" y="36"/>
                        </a:lnTo>
                        <a:lnTo>
                          <a:pt x="566" y="36"/>
                        </a:lnTo>
                        <a:lnTo>
                          <a:pt x="566" y="36"/>
                        </a:lnTo>
                        <a:lnTo>
                          <a:pt x="566" y="36"/>
                        </a:lnTo>
                        <a:lnTo>
                          <a:pt x="567" y="36"/>
                        </a:lnTo>
                        <a:lnTo>
                          <a:pt x="567" y="36"/>
                        </a:lnTo>
                        <a:lnTo>
                          <a:pt x="567" y="36"/>
                        </a:lnTo>
                        <a:lnTo>
                          <a:pt x="567" y="36"/>
                        </a:lnTo>
                        <a:lnTo>
                          <a:pt x="567" y="36"/>
                        </a:lnTo>
                        <a:lnTo>
                          <a:pt x="567" y="36"/>
                        </a:lnTo>
                        <a:lnTo>
                          <a:pt x="567" y="36"/>
                        </a:lnTo>
                        <a:lnTo>
                          <a:pt x="567" y="36"/>
                        </a:lnTo>
                        <a:lnTo>
                          <a:pt x="567" y="36"/>
                        </a:lnTo>
                        <a:lnTo>
                          <a:pt x="568" y="36"/>
                        </a:lnTo>
                        <a:lnTo>
                          <a:pt x="568" y="36"/>
                        </a:lnTo>
                        <a:lnTo>
                          <a:pt x="568" y="36"/>
                        </a:lnTo>
                        <a:lnTo>
                          <a:pt x="568" y="36"/>
                        </a:lnTo>
                        <a:lnTo>
                          <a:pt x="568" y="36"/>
                        </a:lnTo>
                        <a:lnTo>
                          <a:pt x="568" y="36"/>
                        </a:lnTo>
                        <a:lnTo>
                          <a:pt x="568" y="36"/>
                        </a:lnTo>
                        <a:lnTo>
                          <a:pt x="568" y="36"/>
                        </a:lnTo>
                        <a:lnTo>
                          <a:pt x="568" y="36"/>
                        </a:lnTo>
                        <a:lnTo>
                          <a:pt x="569" y="36"/>
                        </a:lnTo>
                        <a:lnTo>
                          <a:pt x="569" y="36"/>
                        </a:lnTo>
                        <a:lnTo>
                          <a:pt x="569" y="36"/>
                        </a:lnTo>
                        <a:lnTo>
                          <a:pt x="569" y="36"/>
                        </a:lnTo>
                        <a:lnTo>
                          <a:pt x="569" y="36"/>
                        </a:lnTo>
                        <a:lnTo>
                          <a:pt x="569" y="36"/>
                        </a:lnTo>
                        <a:lnTo>
                          <a:pt x="569" y="36"/>
                        </a:lnTo>
                        <a:lnTo>
                          <a:pt x="569" y="36"/>
                        </a:lnTo>
                        <a:lnTo>
                          <a:pt x="569" y="36"/>
                        </a:lnTo>
                        <a:lnTo>
                          <a:pt x="570" y="36"/>
                        </a:lnTo>
                        <a:lnTo>
                          <a:pt x="570" y="36"/>
                        </a:lnTo>
                        <a:lnTo>
                          <a:pt x="570" y="36"/>
                        </a:lnTo>
                        <a:lnTo>
                          <a:pt x="570" y="36"/>
                        </a:lnTo>
                        <a:lnTo>
                          <a:pt x="570" y="36"/>
                        </a:lnTo>
                        <a:lnTo>
                          <a:pt x="570" y="36"/>
                        </a:lnTo>
                        <a:lnTo>
                          <a:pt x="570" y="36"/>
                        </a:lnTo>
                        <a:lnTo>
                          <a:pt x="570" y="36"/>
                        </a:lnTo>
                        <a:lnTo>
                          <a:pt x="570" y="36"/>
                        </a:lnTo>
                        <a:lnTo>
                          <a:pt x="571" y="36"/>
                        </a:lnTo>
                        <a:lnTo>
                          <a:pt x="571" y="33"/>
                        </a:lnTo>
                        <a:lnTo>
                          <a:pt x="571" y="33"/>
                        </a:lnTo>
                        <a:lnTo>
                          <a:pt x="571" y="33"/>
                        </a:lnTo>
                        <a:lnTo>
                          <a:pt x="571" y="33"/>
                        </a:lnTo>
                        <a:lnTo>
                          <a:pt x="571" y="33"/>
                        </a:lnTo>
                        <a:lnTo>
                          <a:pt x="571" y="33"/>
                        </a:lnTo>
                        <a:lnTo>
                          <a:pt x="571" y="33"/>
                        </a:lnTo>
                        <a:lnTo>
                          <a:pt x="571" y="33"/>
                        </a:lnTo>
                        <a:lnTo>
                          <a:pt x="571" y="33"/>
                        </a:lnTo>
                        <a:lnTo>
                          <a:pt x="571" y="33"/>
                        </a:lnTo>
                        <a:lnTo>
                          <a:pt x="571" y="33"/>
                        </a:lnTo>
                        <a:lnTo>
                          <a:pt x="572" y="33"/>
                        </a:lnTo>
                        <a:lnTo>
                          <a:pt x="572" y="33"/>
                        </a:lnTo>
                        <a:lnTo>
                          <a:pt x="572" y="33"/>
                        </a:lnTo>
                        <a:lnTo>
                          <a:pt x="572" y="33"/>
                        </a:lnTo>
                        <a:lnTo>
                          <a:pt x="572" y="33"/>
                        </a:lnTo>
                        <a:lnTo>
                          <a:pt x="572" y="33"/>
                        </a:lnTo>
                        <a:lnTo>
                          <a:pt x="573" y="33"/>
                        </a:lnTo>
                        <a:lnTo>
                          <a:pt x="573" y="33"/>
                        </a:lnTo>
                        <a:lnTo>
                          <a:pt x="573" y="33"/>
                        </a:lnTo>
                        <a:lnTo>
                          <a:pt x="573" y="33"/>
                        </a:lnTo>
                        <a:lnTo>
                          <a:pt x="573" y="33"/>
                        </a:lnTo>
                        <a:lnTo>
                          <a:pt x="573" y="33"/>
                        </a:lnTo>
                        <a:lnTo>
                          <a:pt x="574" y="33"/>
                        </a:lnTo>
                        <a:lnTo>
                          <a:pt x="574" y="33"/>
                        </a:lnTo>
                        <a:lnTo>
                          <a:pt x="574" y="33"/>
                        </a:lnTo>
                        <a:lnTo>
                          <a:pt x="574" y="33"/>
                        </a:lnTo>
                        <a:lnTo>
                          <a:pt x="574" y="33"/>
                        </a:lnTo>
                        <a:lnTo>
                          <a:pt x="574" y="33"/>
                        </a:lnTo>
                        <a:lnTo>
                          <a:pt x="575" y="33"/>
                        </a:lnTo>
                        <a:lnTo>
                          <a:pt x="575" y="33"/>
                        </a:lnTo>
                        <a:lnTo>
                          <a:pt x="575" y="33"/>
                        </a:lnTo>
                        <a:lnTo>
                          <a:pt x="575" y="33"/>
                        </a:lnTo>
                        <a:lnTo>
                          <a:pt x="575" y="33"/>
                        </a:lnTo>
                        <a:lnTo>
                          <a:pt x="575" y="33"/>
                        </a:lnTo>
                        <a:lnTo>
                          <a:pt x="576" y="33"/>
                        </a:lnTo>
                        <a:lnTo>
                          <a:pt x="576" y="33"/>
                        </a:lnTo>
                        <a:lnTo>
                          <a:pt x="576" y="33"/>
                        </a:lnTo>
                        <a:lnTo>
                          <a:pt x="576" y="33"/>
                        </a:lnTo>
                        <a:lnTo>
                          <a:pt x="576" y="33"/>
                        </a:lnTo>
                        <a:lnTo>
                          <a:pt x="576" y="33"/>
                        </a:lnTo>
                        <a:lnTo>
                          <a:pt x="576" y="33"/>
                        </a:lnTo>
                        <a:lnTo>
                          <a:pt x="576" y="33"/>
                        </a:lnTo>
                        <a:lnTo>
                          <a:pt x="576" y="33"/>
                        </a:lnTo>
                        <a:lnTo>
                          <a:pt x="578" y="33"/>
                        </a:lnTo>
                        <a:lnTo>
                          <a:pt x="578" y="33"/>
                        </a:lnTo>
                        <a:lnTo>
                          <a:pt x="578" y="33"/>
                        </a:lnTo>
                        <a:lnTo>
                          <a:pt x="578" y="33"/>
                        </a:lnTo>
                        <a:lnTo>
                          <a:pt x="578" y="33"/>
                        </a:lnTo>
                        <a:lnTo>
                          <a:pt x="578" y="33"/>
                        </a:lnTo>
                        <a:lnTo>
                          <a:pt x="580" y="33"/>
                        </a:lnTo>
                        <a:lnTo>
                          <a:pt x="580" y="33"/>
                        </a:lnTo>
                        <a:lnTo>
                          <a:pt x="580" y="33"/>
                        </a:lnTo>
                        <a:lnTo>
                          <a:pt x="581" y="33"/>
                        </a:lnTo>
                        <a:lnTo>
                          <a:pt x="581" y="33"/>
                        </a:lnTo>
                        <a:lnTo>
                          <a:pt x="581" y="33"/>
                        </a:lnTo>
                        <a:lnTo>
                          <a:pt x="582" y="33"/>
                        </a:lnTo>
                        <a:lnTo>
                          <a:pt x="582" y="30"/>
                        </a:lnTo>
                        <a:lnTo>
                          <a:pt x="582" y="30"/>
                        </a:lnTo>
                        <a:lnTo>
                          <a:pt x="582" y="30"/>
                        </a:lnTo>
                        <a:lnTo>
                          <a:pt x="582" y="30"/>
                        </a:lnTo>
                        <a:lnTo>
                          <a:pt x="582" y="30"/>
                        </a:lnTo>
                        <a:lnTo>
                          <a:pt x="582" y="30"/>
                        </a:lnTo>
                        <a:lnTo>
                          <a:pt x="582" y="30"/>
                        </a:lnTo>
                        <a:lnTo>
                          <a:pt x="582" y="30"/>
                        </a:lnTo>
                        <a:lnTo>
                          <a:pt x="582" y="30"/>
                        </a:lnTo>
                        <a:lnTo>
                          <a:pt x="582" y="30"/>
                        </a:lnTo>
                        <a:lnTo>
                          <a:pt x="582" y="30"/>
                        </a:lnTo>
                        <a:lnTo>
                          <a:pt x="583" y="30"/>
                        </a:lnTo>
                        <a:lnTo>
                          <a:pt x="583" y="30"/>
                        </a:lnTo>
                        <a:lnTo>
                          <a:pt x="583" y="30"/>
                        </a:lnTo>
                        <a:lnTo>
                          <a:pt x="583" y="30"/>
                        </a:lnTo>
                        <a:lnTo>
                          <a:pt x="583" y="30"/>
                        </a:lnTo>
                        <a:lnTo>
                          <a:pt x="583" y="30"/>
                        </a:lnTo>
                        <a:lnTo>
                          <a:pt x="584" y="30"/>
                        </a:lnTo>
                        <a:lnTo>
                          <a:pt x="584" y="30"/>
                        </a:lnTo>
                        <a:lnTo>
                          <a:pt x="584" y="30"/>
                        </a:lnTo>
                        <a:lnTo>
                          <a:pt x="585" y="30"/>
                        </a:lnTo>
                        <a:lnTo>
                          <a:pt x="585" y="30"/>
                        </a:lnTo>
                        <a:lnTo>
                          <a:pt x="585" y="30"/>
                        </a:lnTo>
                        <a:lnTo>
                          <a:pt x="585" y="30"/>
                        </a:lnTo>
                        <a:lnTo>
                          <a:pt x="585" y="30"/>
                        </a:lnTo>
                        <a:lnTo>
                          <a:pt x="585" y="30"/>
                        </a:lnTo>
                        <a:lnTo>
                          <a:pt x="586" y="30"/>
                        </a:lnTo>
                        <a:lnTo>
                          <a:pt x="586" y="27"/>
                        </a:lnTo>
                        <a:lnTo>
                          <a:pt x="586" y="27"/>
                        </a:lnTo>
                        <a:lnTo>
                          <a:pt x="586" y="27"/>
                        </a:lnTo>
                        <a:lnTo>
                          <a:pt x="586" y="27"/>
                        </a:lnTo>
                        <a:lnTo>
                          <a:pt x="586" y="27"/>
                        </a:lnTo>
                        <a:lnTo>
                          <a:pt x="587" y="27"/>
                        </a:lnTo>
                        <a:lnTo>
                          <a:pt x="587" y="27"/>
                        </a:lnTo>
                        <a:lnTo>
                          <a:pt x="587" y="27"/>
                        </a:lnTo>
                        <a:lnTo>
                          <a:pt x="587" y="27"/>
                        </a:lnTo>
                        <a:lnTo>
                          <a:pt x="587" y="27"/>
                        </a:lnTo>
                        <a:lnTo>
                          <a:pt x="587" y="27"/>
                        </a:lnTo>
                        <a:lnTo>
                          <a:pt x="587" y="27"/>
                        </a:lnTo>
                        <a:lnTo>
                          <a:pt x="587" y="27"/>
                        </a:lnTo>
                        <a:lnTo>
                          <a:pt x="587" y="27"/>
                        </a:lnTo>
                        <a:lnTo>
                          <a:pt x="588" y="27"/>
                        </a:lnTo>
                        <a:lnTo>
                          <a:pt x="588" y="27"/>
                        </a:lnTo>
                        <a:lnTo>
                          <a:pt x="588" y="27"/>
                        </a:lnTo>
                        <a:lnTo>
                          <a:pt x="588" y="27"/>
                        </a:lnTo>
                        <a:lnTo>
                          <a:pt x="588" y="27"/>
                        </a:lnTo>
                        <a:lnTo>
                          <a:pt x="588" y="27"/>
                        </a:lnTo>
                        <a:lnTo>
                          <a:pt x="588" y="27"/>
                        </a:lnTo>
                        <a:lnTo>
                          <a:pt x="588" y="27"/>
                        </a:lnTo>
                        <a:lnTo>
                          <a:pt x="588" y="27"/>
                        </a:lnTo>
                        <a:lnTo>
                          <a:pt x="589" y="27"/>
                        </a:lnTo>
                        <a:lnTo>
                          <a:pt x="589" y="27"/>
                        </a:lnTo>
                        <a:lnTo>
                          <a:pt x="589" y="27"/>
                        </a:lnTo>
                        <a:lnTo>
                          <a:pt x="589" y="27"/>
                        </a:lnTo>
                        <a:lnTo>
                          <a:pt x="589" y="27"/>
                        </a:lnTo>
                        <a:lnTo>
                          <a:pt x="589" y="27"/>
                        </a:lnTo>
                        <a:lnTo>
                          <a:pt x="589" y="27"/>
                        </a:lnTo>
                        <a:lnTo>
                          <a:pt x="589" y="27"/>
                        </a:lnTo>
                        <a:lnTo>
                          <a:pt x="589" y="27"/>
                        </a:lnTo>
                        <a:lnTo>
                          <a:pt x="590" y="27"/>
                        </a:lnTo>
                        <a:lnTo>
                          <a:pt x="590" y="27"/>
                        </a:lnTo>
                        <a:lnTo>
                          <a:pt x="590" y="27"/>
                        </a:lnTo>
                        <a:lnTo>
                          <a:pt x="590" y="27"/>
                        </a:lnTo>
                        <a:lnTo>
                          <a:pt x="590" y="27"/>
                        </a:lnTo>
                        <a:lnTo>
                          <a:pt x="590" y="27"/>
                        </a:lnTo>
                        <a:lnTo>
                          <a:pt x="590" y="27"/>
                        </a:lnTo>
                        <a:lnTo>
                          <a:pt x="590" y="27"/>
                        </a:lnTo>
                        <a:lnTo>
                          <a:pt x="590" y="27"/>
                        </a:lnTo>
                        <a:lnTo>
                          <a:pt x="591" y="27"/>
                        </a:lnTo>
                        <a:lnTo>
                          <a:pt x="591" y="27"/>
                        </a:lnTo>
                        <a:lnTo>
                          <a:pt x="591" y="27"/>
                        </a:lnTo>
                        <a:lnTo>
                          <a:pt x="591" y="27"/>
                        </a:lnTo>
                        <a:lnTo>
                          <a:pt x="591" y="27"/>
                        </a:lnTo>
                        <a:lnTo>
                          <a:pt x="591" y="27"/>
                        </a:lnTo>
                        <a:lnTo>
                          <a:pt x="591" y="27"/>
                        </a:lnTo>
                        <a:lnTo>
                          <a:pt x="591" y="27"/>
                        </a:lnTo>
                        <a:lnTo>
                          <a:pt x="591" y="27"/>
                        </a:lnTo>
                        <a:lnTo>
                          <a:pt x="592" y="27"/>
                        </a:lnTo>
                        <a:lnTo>
                          <a:pt x="592" y="27"/>
                        </a:lnTo>
                        <a:lnTo>
                          <a:pt x="592" y="27"/>
                        </a:lnTo>
                        <a:lnTo>
                          <a:pt x="592" y="27"/>
                        </a:lnTo>
                        <a:lnTo>
                          <a:pt x="592" y="23"/>
                        </a:lnTo>
                        <a:lnTo>
                          <a:pt x="592" y="23"/>
                        </a:lnTo>
                        <a:lnTo>
                          <a:pt x="592" y="23"/>
                        </a:lnTo>
                        <a:lnTo>
                          <a:pt x="592" y="20"/>
                        </a:lnTo>
                        <a:lnTo>
                          <a:pt x="592" y="20"/>
                        </a:lnTo>
                        <a:lnTo>
                          <a:pt x="592" y="20"/>
                        </a:lnTo>
                        <a:lnTo>
                          <a:pt x="592" y="20"/>
                        </a:lnTo>
                        <a:lnTo>
                          <a:pt x="592" y="20"/>
                        </a:lnTo>
                        <a:lnTo>
                          <a:pt x="593" y="20"/>
                        </a:lnTo>
                        <a:lnTo>
                          <a:pt x="593" y="20"/>
                        </a:lnTo>
                        <a:lnTo>
                          <a:pt x="593" y="20"/>
                        </a:lnTo>
                        <a:lnTo>
                          <a:pt x="593" y="20"/>
                        </a:lnTo>
                        <a:lnTo>
                          <a:pt x="593" y="20"/>
                        </a:lnTo>
                        <a:lnTo>
                          <a:pt x="593" y="20"/>
                        </a:lnTo>
                        <a:lnTo>
                          <a:pt x="594" y="20"/>
                        </a:lnTo>
                        <a:lnTo>
                          <a:pt x="594" y="20"/>
                        </a:lnTo>
                        <a:lnTo>
                          <a:pt x="594" y="20"/>
                        </a:lnTo>
                        <a:lnTo>
                          <a:pt x="594" y="20"/>
                        </a:lnTo>
                        <a:lnTo>
                          <a:pt x="594" y="20"/>
                        </a:lnTo>
                        <a:lnTo>
                          <a:pt x="594" y="20"/>
                        </a:lnTo>
                        <a:lnTo>
                          <a:pt x="594" y="20"/>
                        </a:lnTo>
                        <a:lnTo>
                          <a:pt x="594" y="20"/>
                        </a:lnTo>
                        <a:lnTo>
                          <a:pt x="594" y="20"/>
                        </a:lnTo>
                        <a:lnTo>
                          <a:pt x="595" y="20"/>
                        </a:lnTo>
                        <a:lnTo>
                          <a:pt x="595" y="20"/>
                        </a:lnTo>
                        <a:lnTo>
                          <a:pt x="595" y="20"/>
                        </a:lnTo>
                        <a:lnTo>
                          <a:pt x="595" y="20"/>
                        </a:lnTo>
                        <a:lnTo>
                          <a:pt x="595" y="20"/>
                        </a:lnTo>
                        <a:lnTo>
                          <a:pt x="595" y="20"/>
                        </a:lnTo>
                        <a:lnTo>
                          <a:pt x="595" y="20"/>
                        </a:lnTo>
                        <a:lnTo>
                          <a:pt x="595" y="20"/>
                        </a:lnTo>
                        <a:lnTo>
                          <a:pt x="595" y="20"/>
                        </a:lnTo>
                        <a:lnTo>
                          <a:pt x="596" y="20"/>
                        </a:lnTo>
                        <a:lnTo>
                          <a:pt x="596" y="20"/>
                        </a:lnTo>
                        <a:lnTo>
                          <a:pt x="596" y="20"/>
                        </a:lnTo>
                        <a:lnTo>
                          <a:pt x="596" y="20"/>
                        </a:lnTo>
                        <a:lnTo>
                          <a:pt x="596" y="20"/>
                        </a:lnTo>
                        <a:lnTo>
                          <a:pt x="596" y="20"/>
                        </a:lnTo>
                        <a:lnTo>
                          <a:pt x="596" y="20"/>
                        </a:lnTo>
                        <a:lnTo>
                          <a:pt x="596" y="20"/>
                        </a:lnTo>
                        <a:lnTo>
                          <a:pt x="596" y="20"/>
                        </a:lnTo>
                        <a:lnTo>
                          <a:pt x="597" y="20"/>
                        </a:lnTo>
                        <a:lnTo>
                          <a:pt x="597" y="20"/>
                        </a:lnTo>
                        <a:lnTo>
                          <a:pt x="597" y="20"/>
                        </a:lnTo>
                        <a:lnTo>
                          <a:pt x="597" y="20"/>
                        </a:lnTo>
                        <a:lnTo>
                          <a:pt x="597" y="20"/>
                        </a:lnTo>
                        <a:lnTo>
                          <a:pt x="597" y="20"/>
                        </a:lnTo>
                        <a:lnTo>
                          <a:pt x="597" y="20"/>
                        </a:lnTo>
                        <a:lnTo>
                          <a:pt x="597" y="20"/>
                        </a:lnTo>
                        <a:lnTo>
                          <a:pt x="597" y="20"/>
                        </a:lnTo>
                        <a:lnTo>
                          <a:pt x="598" y="20"/>
                        </a:lnTo>
                        <a:lnTo>
                          <a:pt x="598" y="20"/>
                        </a:lnTo>
                        <a:lnTo>
                          <a:pt x="598" y="20"/>
                        </a:lnTo>
                        <a:lnTo>
                          <a:pt x="598" y="20"/>
                        </a:lnTo>
                        <a:lnTo>
                          <a:pt x="598" y="20"/>
                        </a:lnTo>
                        <a:lnTo>
                          <a:pt x="598" y="20"/>
                        </a:lnTo>
                        <a:lnTo>
                          <a:pt x="598" y="20"/>
                        </a:lnTo>
                        <a:lnTo>
                          <a:pt x="598" y="20"/>
                        </a:lnTo>
                        <a:lnTo>
                          <a:pt x="598" y="20"/>
                        </a:lnTo>
                        <a:lnTo>
                          <a:pt x="599" y="20"/>
                        </a:lnTo>
                        <a:lnTo>
                          <a:pt x="599" y="20"/>
                        </a:lnTo>
                        <a:lnTo>
                          <a:pt x="599" y="20"/>
                        </a:lnTo>
                        <a:lnTo>
                          <a:pt x="599" y="20"/>
                        </a:lnTo>
                        <a:lnTo>
                          <a:pt x="599" y="20"/>
                        </a:lnTo>
                        <a:lnTo>
                          <a:pt x="599" y="20"/>
                        </a:lnTo>
                        <a:lnTo>
                          <a:pt x="599" y="20"/>
                        </a:lnTo>
                        <a:lnTo>
                          <a:pt x="599" y="20"/>
                        </a:lnTo>
                        <a:lnTo>
                          <a:pt x="599" y="20"/>
                        </a:lnTo>
                        <a:lnTo>
                          <a:pt x="600" y="20"/>
                        </a:lnTo>
                        <a:lnTo>
                          <a:pt x="600" y="20"/>
                        </a:lnTo>
                        <a:lnTo>
                          <a:pt x="600" y="20"/>
                        </a:lnTo>
                        <a:lnTo>
                          <a:pt x="600" y="20"/>
                        </a:lnTo>
                        <a:lnTo>
                          <a:pt x="600" y="20"/>
                        </a:lnTo>
                        <a:lnTo>
                          <a:pt x="600" y="20"/>
                        </a:lnTo>
                        <a:lnTo>
                          <a:pt x="601" y="20"/>
                        </a:lnTo>
                        <a:lnTo>
                          <a:pt x="601" y="20"/>
                        </a:lnTo>
                        <a:lnTo>
                          <a:pt x="601" y="20"/>
                        </a:lnTo>
                        <a:lnTo>
                          <a:pt x="601" y="20"/>
                        </a:lnTo>
                        <a:lnTo>
                          <a:pt x="601" y="20"/>
                        </a:lnTo>
                        <a:lnTo>
                          <a:pt x="601" y="20"/>
                        </a:lnTo>
                        <a:lnTo>
                          <a:pt x="601" y="20"/>
                        </a:lnTo>
                        <a:lnTo>
                          <a:pt x="601" y="20"/>
                        </a:lnTo>
                        <a:lnTo>
                          <a:pt x="601" y="20"/>
                        </a:lnTo>
                        <a:lnTo>
                          <a:pt x="602" y="20"/>
                        </a:lnTo>
                        <a:lnTo>
                          <a:pt x="602" y="20"/>
                        </a:lnTo>
                        <a:lnTo>
                          <a:pt x="602" y="20"/>
                        </a:lnTo>
                        <a:lnTo>
                          <a:pt x="602" y="20"/>
                        </a:lnTo>
                        <a:lnTo>
                          <a:pt x="602" y="20"/>
                        </a:lnTo>
                        <a:lnTo>
                          <a:pt x="602" y="20"/>
                        </a:lnTo>
                        <a:lnTo>
                          <a:pt x="602" y="20"/>
                        </a:lnTo>
                        <a:lnTo>
                          <a:pt x="602" y="20"/>
                        </a:lnTo>
                        <a:lnTo>
                          <a:pt x="602" y="20"/>
                        </a:lnTo>
                        <a:lnTo>
                          <a:pt x="603" y="20"/>
                        </a:lnTo>
                        <a:lnTo>
                          <a:pt x="603" y="20"/>
                        </a:lnTo>
                        <a:lnTo>
                          <a:pt x="603" y="20"/>
                        </a:lnTo>
                        <a:lnTo>
                          <a:pt x="603" y="20"/>
                        </a:lnTo>
                        <a:lnTo>
                          <a:pt x="603" y="20"/>
                        </a:lnTo>
                        <a:lnTo>
                          <a:pt x="603" y="20"/>
                        </a:lnTo>
                        <a:lnTo>
                          <a:pt x="603" y="20"/>
                        </a:lnTo>
                        <a:lnTo>
                          <a:pt x="603" y="20"/>
                        </a:lnTo>
                        <a:lnTo>
                          <a:pt x="603" y="20"/>
                        </a:lnTo>
                        <a:lnTo>
                          <a:pt x="604" y="20"/>
                        </a:lnTo>
                        <a:lnTo>
                          <a:pt x="604" y="20"/>
                        </a:lnTo>
                        <a:lnTo>
                          <a:pt x="604" y="20"/>
                        </a:lnTo>
                        <a:lnTo>
                          <a:pt x="605" y="20"/>
                        </a:lnTo>
                        <a:lnTo>
                          <a:pt x="605" y="20"/>
                        </a:lnTo>
                        <a:lnTo>
                          <a:pt x="605" y="20"/>
                        </a:lnTo>
                        <a:lnTo>
                          <a:pt x="605" y="20"/>
                        </a:lnTo>
                        <a:lnTo>
                          <a:pt x="605" y="20"/>
                        </a:lnTo>
                        <a:lnTo>
                          <a:pt x="605" y="20"/>
                        </a:lnTo>
                        <a:lnTo>
                          <a:pt x="605" y="20"/>
                        </a:lnTo>
                        <a:lnTo>
                          <a:pt x="605" y="20"/>
                        </a:lnTo>
                        <a:lnTo>
                          <a:pt x="605" y="20"/>
                        </a:lnTo>
                        <a:lnTo>
                          <a:pt x="606" y="20"/>
                        </a:lnTo>
                        <a:lnTo>
                          <a:pt x="606" y="20"/>
                        </a:lnTo>
                        <a:lnTo>
                          <a:pt x="606" y="20"/>
                        </a:lnTo>
                        <a:lnTo>
                          <a:pt x="608" y="20"/>
                        </a:lnTo>
                        <a:lnTo>
                          <a:pt x="608" y="20"/>
                        </a:lnTo>
                        <a:lnTo>
                          <a:pt x="608" y="20"/>
                        </a:lnTo>
                        <a:lnTo>
                          <a:pt x="608" y="20"/>
                        </a:lnTo>
                        <a:lnTo>
                          <a:pt x="608" y="20"/>
                        </a:lnTo>
                        <a:lnTo>
                          <a:pt x="608" y="20"/>
                        </a:lnTo>
                        <a:lnTo>
                          <a:pt x="610" y="20"/>
                        </a:lnTo>
                        <a:lnTo>
                          <a:pt x="610" y="20"/>
                        </a:lnTo>
                        <a:lnTo>
                          <a:pt x="610" y="20"/>
                        </a:lnTo>
                        <a:lnTo>
                          <a:pt x="610" y="20"/>
                        </a:lnTo>
                        <a:lnTo>
                          <a:pt x="610" y="20"/>
                        </a:lnTo>
                        <a:lnTo>
                          <a:pt x="610" y="20"/>
                        </a:lnTo>
                        <a:lnTo>
                          <a:pt x="612" y="20"/>
                        </a:lnTo>
                        <a:lnTo>
                          <a:pt x="612" y="20"/>
                        </a:lnTo>
                        <a:lnTo>
                          <a:pt x="612" y="20"/>
                        </a:lnTo>
                        <a:lnTo>
                          <a:pt x="614" y="20"/>
                        </a:lnTo>
                        <a:lnTo>
                          <a:pt x="614" y="20"/>
                        </a:lnTo>
                        <a:lnTo>
                          <a:pt x="614" y="20"/>
                        </a:lnTo>
                        <a:lnTo>
                          <a:pt x="614" y="20"/>
                        </a:lnTo>
                        <a:lnTo>
                          <a:pt x="614" y="20"/>
                        </a:lnTo>
                        <a:lnTo>
                          <a:pt x="614" y="20"/>
                        </a:lnTo>
                        <a:lnTo>
                          <a:pt x="615" y="20"/>
                        </a:lnTo>
                        <a:lnTo>
                          <a:pt x="615" y="20"/>
                        </a:lnTo>
                        <a:lnTo>
                          <a:pt x="615" y="20"/>
                        </a:lnTo>
                        <a:lnTo>
                          <a:pt x="615" y="20"/>
                        </a:lnTo>
                        <a:lnTo>
                          <a:pt x="615" y="20"/>
                        </a:lnTo>
                        <a:lnTo>
                          <a:pt x="615" y="20"/>
                        </a:lnTo>
                        <a:lnTo>
                          <a:pt x="616" y="20"/>
                        </a:lnTo>
                        <a:lnTo>
                          <a:pt x="616" y="20"/>
                        </a:lnTo>
                        <a:lnTo>
                          <a:pt x="616" y="20"/>
                        </a:lnTo>
                        <a:lnTo>
                          <a:pt x="616" y="20"/>
                        </a:lnTo>
                        <a:lnTo>
                          <a:pt x="616" y="20"/>
                        </a:lnTo>
                        <a:lnTo>
                          <a:pt x="616" y="20"/>
                        </a:lnTo>
                        <a:lnTo>
                          <a:pt x="617" y="20"/>
                        </a:lnTo>
                        <a:lnTo>
                          <a:pt x="617" y="12"/>
                        </a:lnTo>
                        <a:lnTo>
                          <a:pt x="617" y="12"/>
                        </a:lnTo>
                        <a:lnTo>
                          <a:pt x="618" y="12"/>
                        </a:lnTo>
                        <a:lnTo>
                          <a:pt x="618" y="12"/>
                        </a:lnTo>
                        <a:lnTo>
                          <a:pt x="618" y="12"/>
                        </a:lnTo>
                        <a:lnTo>
                          <a:pt x="619" y="12"/>
                        </a:lnTo>
                        <a:lnTo>
                          <a:pt x="619" y="12"/>
                        </a:lnTo>
                        <a:lnTo>
                          <a:pt x="619" y="12"/>
                        </a:lnTo>
                        <a:lnTo>
                          <a:pt x="620" y="12"/>
                        </a:lnTo>
                        <a:lnTo>
                          <a:pt x="620" y="12"/>
                        </a:lnTo>
                        <a:lnTo>
                          <a:pt x="620" y="12"/>
                        </a:lnTo>
                        <a:lnTo>
                          <a:pt x="620" y="12"/>
                        </a:lnTo>
                        <a:lnTo>
                          <a:pt x="620" y="12"/>
                        </a:lnTo>
                        <a:lnTo>
                          <a:pt x="620" y="12"/>
                        </a:lnTo>
                        <a:lnTo>
                          <a:pt x="621" y="12"/>
                        </a:lnTo>
                        <a:lnTo>
                          <a:pt x="621" y="12"/>
                        </a:lnTo>
                        <a:lnTo>
                          <a:pt x="621" y="12"/>
                        </a:lnTo>
                        <a:lnTo>
                          <a:pt x="621" y="12"/>
                        </a:lnTo>
                        <a:lnTo>
                          <a:pt x="621" y="12"/>
                        </a:lnTo>
                        <a:lnTo>
                          <a:pt x="621" y="12"/>
                        </a:lnTo>
                        <a:lnTo>
                          <a:pt x="622" y="12"/>
                        </a:lnTo>
                        <a:lnTo>
                          <a:pt x="622" y="12"/>
                        </a:lnTo>
                        <a:lnTo>
                          <a:pt x="622" y="12"/>
                        </a:lnTo>
                        <a:lnTo>
                          <a:pt x="623" y="12"/>
                        </a:lnTo>
                        <a:lnTo>
                          <a:pt x="623" y="12"/>
                        </a:lnTo>
                        <a:lnTo>
                          <a:pt x="623" y="12"/>
                        </a:lnTo>
                        <a:lnTo>
                          <a:pt x="623" y="12"/>
                        </a:lnTo>
                        <a:lnTo>
                          <a:pt x="623" y="12"/>
                        </a:lnTo>
                        <a:lnTo>
                          <a:pt x="623" y="12"/>
                        </a:lnTo>
                        <a:lnTo>
                          <a:pt x="624" y="12"/>
                        </a:lnTo>
                        <a:lnTo>
                          <a:pt x="624" y="12"/>
                        </a:lnTo>
                        <a:lnTo>
                          <a:pt x="624" y="12"/>
                        </a:lnTo>
                        <a:lnTo>
                          <a:pt x="624" y="12"/>
                        </a:lnTo>
                        <a:lnTo>
                          <a:pt x="624" y="12"/>
                        </a:lnTo>
                        <a:lnTo>
                          <a:pt x="624" y="12"/>
                        </a:lnTo>
                        <a:lnTo>
                          <a:pt x="624" y="12"/>
                        </a:lnTo>
                        <a:lnTo>
                          <a:pt x="624" y="12"/>
                        </a:lnTo>
                        <a:lnTo>
                          <a:pt x="624" y="12"/>
                        </a:lnTo>
                        <a:lnTo>
                          <a:pt x="625" y="12"/>
                        </a:lnTo>
                        <a:lnTo>
                          <a:pt x="625" y="12"/>
                        </a:lnTo>
                        <a:lnTo>
                          <a:pt x="625" y="12"/>
                        </a:lnTo>
                        <a:lnTo>
                          <a:pt x="625" y="12"/>
                        </a:lnTo>
                        <a:lnTo>
                          <a:pt x="625" y="12"/>
                        </a:lnTo>
                        <a:lnTo>
                          <a:pt x="625" y="12"/>
                        </a:lnTo>
                        <a:lnTo>
                          <a:pt x="625" y="12"/>
                        </a:lnTo>
                        <a:lnTo>
                          <a:pt x="625" y="12"/>
                        </a:lnTo>
                        <a:lnTo>
                          <a:pt x="625" y="12"/>
                        </a:lnTo>
                        <a:lnTo>
                          <a:pt x="626" y="12"/>
                        </a:lnTo>
                        <a:lnTo>
                          <a:pt x="626" y="8"/>
                        </a:lnTo>
                        <a:lnTo>
                          <a:pt x="626" y="8"/>
                        </a:lnTo>
                        <a:lnTo>
                          <a:pt x="626" y="8"/>
                        </a:lnTo>
                        <a:lnTo>
                          <a:pt x="626" y="8"/>
                        </a:lnTo>
                        <a:lnTo>
                          <a:pt x="626" y="8"/>
                        </a:lnTo>
                        <a:lnTo>
                          <a:pt x="626" y="8"/>
                        </a:lnTo>
                        <a:lnTo>
                          <a:pt x="626" y="8"/>
                        </a:lnTo>
                        <a:lnTo>
                          <a:pt x="626" y="8"/>
                        </a:lnTo>
                        <a:lnTo>
                          <a:pt x="627" y="8"/>
                        </a:lnTo>
                        <a:lnTo>
                          <a:pt x="627" y="8"/>
                        </a:lnTo>
                        <a:lnTo>
                          <a:pt x="627" y="8"/>
                        </a:lnTo>
                        <a:lnTo>
                          <a:pt x="627" y="8"/>
                        </a:lnTo>
                        <a:lnTo>
                          <a:pt x="627" y="8"/>
                        </a:lnTo>
                        <a:lnTo>
                          <a:pt x="627" y="8"/>
                        </a:lnTo>
                        <a:lnTo>
                          <a:pt x="628" y="8"/>
                        </a:lnTo>
                        <a:lnTo>
                          <a:pt x="628" y="8"/>
                        </a:lnTo>
                        <a:lnTo>
                          <a:pt x="628" y="8"/>
                        </a:lnTo>
                        <a:lnTo>
                          <a:pt x="629" y="8"/>
                        </a:lnTo>
                        <a:lnTo>
                          <a:pt x="629" y="8"/>
                        </a:lnTo>
                        <a:lnTo>
                          <a:pt x="629" y="8"/>
                        </a:lnTo>
                        <a:lnTo>
                          <a:pt x="629" y="8"/>
                        </a:lnTo>
                        <a:lnTo>
                          <a:pt x="629" y="8"/>
                        </a:lnTo>
                        <a:lnTo>
                          <a:pt x="629" y="8"/>
                        </a:lnTo>
                        <a:lnTo>
                          <a:pt x="630" y="8"/>
                        </a:lnTo>
                        <a:lnTo>
                          <a:pt x="630" y="8"/>
                        </a:lnTo>
                        <a:lnTo>
                          <a:pt x="630" y="8"/>
                        </a:lnTo>
                        <a:lnTo>
                          <a:pt x="630" y="8"/>
                        </a:lnTo>
                        <a:lnTo>
                          <a:pt x="630" y="8"/>
                        </a:lnTo>
                        <a:lnTo>
                          <a:pt x="630" y="8"/>
                        </a:lnTo>
                        <a:lnTo>
                          <a:pt x="631" y="8"/>
                        </a:lnTo>
                        <a:lnTo>
                          <a:pt x="631" y="8"/>
                        </a:lnTo>
                        <a:lnTo>
                          <a:pt x="631" y="8"/>
                        </a:lnTo>
                        <a:lnTo>
                          <a:pt x="632" y="8"/>
                        </a:lnTo>
                        <a:lnTo>
                          <a:pt x="632" y="8"/>
                        </a:lnTo>
                        <a:lnTo>
                          <a:pt x="632" y="8"/>
                        </a:lnTo>
                        <a:lnTo>
                          <a:pt x="632" y="8"/>
                        </a:lnTo>
                        <a:lnTo>
                          <a:pt x="632" y="8"/>
                        </a:lnTo>
                        <a:lnTo>
                          <a:pt x="632" y="8"/>
                        </a:lnTo>
                        <a:lnTo>
                          <a:pt x="633" y="8"/>
                        </a:lnTo>
                        <a:lnTo>
                          <a:pt x="633" y="8"/>
                        </a:lnTo>
                        <a:lnTo>
                          <a:pt x="633" y="8"/>
                        </a:lnTo>
                        <a:lnTo>
                          <a:pt x="633" y="8"/>
                        </a:lnTo>
                        <a:lnTo>
                          <a:pt x="633" y="8"/>
                        </a:lnTo>
                        <a:lnTo>
                          <a:pt x="633" y="8"/>
                        </a:lnTo>
                        <a:lnTo>
                          <a:pt x="634" y="8"/>
                        </a:lnTo>
                        <a:lnTo>
                          <a:pt x="634" y="8"/>
                        </a:lnTo>
                        <a:lnTo>
                          <a:pt x="634" y="8"/>
                        </a:lnTo>
                        <a:lnTo>
                          <a:pt x="634" y="8"/>
                        </a:lnTo>
                        <a:lnTo>
                          <a:pt x="634" y="4"/>
                        </a:lnTo>
                        <a:lnTo>
                          <a:pt x="634" y="4"/>
                        </a:lnTo>
                        <a:lnTo>
                          <a:pt x="634" y="4"/>
                        </a:lnTo>
                        <a:lnTo>
                          <a:pt x="634" y="4"/>
                        </a:lnTo>
                        <a:lnTo>
                          <a:pt x="634" y="4"/>
                        </a:lnTo>
                        <a:lnTo>
                          <a:pt x="635" y="4"/>
                        </a:lnTo>
                        <a:lnTo>
                          <a:pt x="635" y="4"/>
                        </a:lnTo>
                        <a:lnTo>
                          <a:pt x="635" y="4"/>
                        </a:lnTo>
                        <a:lnTo>
                          <a:pt x="635" y="4"/>
                        </a:lnTo>
                        <a:lnTo>
                          <a:pt x="635" y="4"/>
                        </a:lnTo>
                        <a:lnTo>
                          <a:pt x="635" y="4"/>
                        </a:lnTo>
                        <a:lnTo>
                          <a:pt x="636" y="4"/>
                        </a:lnTo>
                        <a:lnTo>
                          <a:pt x="636" y="4"/>
                        </a:lnTo>
                        <a:lnTo>
                          <a:pt x="636" y="4"/>
                        </a:lnTo>
                        <a:lnTo>
                          <a:pt x="636" y="4"/>
                        </a:lnTo>
                        <a:lnTo>
                          <a:pt x="636" y="4"/>
                        </a:lnTo>
                        <a:lnTo>
                          <a:pt x="636" y="4"/>
                        </a:lnTo>
                        <a:lnTo>
                          <a:pt x="637" y="4"/>
                        </a:lnTo>
                        <a:lnTo>
                          <a:pt x="637" y="4"/>
                        </a:lnTo>
                        <a:lnTo>
                          <a:pt x="637" y="4"/>
                        </a:lnTo>
                        <a:lnTo>
                          <a:pt x="637" y="4"/>
                        </a:lnTo>
                        <a:lnTo>
                          <a:pt x="637" y="4"/>
                        </a:lnTo>
                        <a:lnTo>
                          <a:pt x="637" y="4"/>
                        </a:lnTo>
                        <a:lnTo>
                          <a:pt x="637" y="4"/>
                        </a:lnTo>
                        <a:lnTo>
                          <a:pt x="637" y="4"/>
                        </a:lnTo>
                        <a:lnTo>
                          <a:pt x="637" y="4"/>
                        </a:lnTo>
                        <a:lnTo>
                          <a:pt x="638" y="4"/>
                        </a:lnTo>
                        <a:lnTo>
                          <a:pt x="638" y="0"/>
                        </a:lnTo>
                        <a:lnTo>
                          <a:pt x="638" y="0"/>
                        </a:lnTo>
                        <a:lnTo>
                          <a:pt x="638" y="0"/>
                        </a:lnTo>
                        <a:lnTo>
                          <a:pt x="638" y="0"/>
                        </a:lnTo>
                        <a:lnTo>
                          <a:pt x="638" y="0"/>
                        </a:lnTo>
                        <a:lnTo>
                          <a:pt x="638" y="0"/>
                        </a:lnTo>
                        <a:lnTo>
                          <a:pt x="638" y="0"/>
                        </a:lnTo>
                        <a:lnTo>
                          <a:pt x="638" y="0"/>
                        </a:lnTo>
                        <a:lnTo>
                          <a:pt x="638" y="0"/>
                        </a:lnTo>
                        <a:lnTo>
                          <a:pt x="638" y="0"/>
                        </a:lnTo>
                        <a:lnTo>
                          <a:pt x="638" y="0"/>
                        </a:lnTo>
                        <a:lnTo>
                          <a:pt x="639" y="0"/>
                        </a:lnTo>
                        <a:lnTo>
                          <a:pt x="639" y="0"/>
                        </a:lnTo>
                        <a:lnTo>
                          <a:pt x="639" y="0"/>
                        </a:lnTo>
                        <a:lnTo>
                          <a:pt x="639" y="0"/>
                        </a:lnTo>
                        <a:lnTo>
                          <a:pt x="639" y="0"/>
                        </a:lnTo>
                      </a:path>
                    </a:pathLst>
                  </a:custGeom>
                  <a:noFill/>
                  <a:ln w="381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4" name="Rectangle 41">
                    <a:extLst>
                      <a:ext uri="{FF2B5EF4-FFF2-40B4-BE49-F238E27FC236}">
                        <a16:creationId xmlns:a16="http://schemas.microsoft.com/office/drawing/2014/main" id="{5EA0CED4-2BE1-D9D2-3620-4B06AC637B9A}"/>
                      </a:ext>
                    </a:extLst>
                  </p:cNvPr>
                  <p:cNvSpPr>
                    <a:spLocks noChangeArrowheads="1"/>
                  </p:cNvSpPr>
                  <p:nvPr/>
                </p:nvSpPr>
                <p:spPr bwMode="auto">
                  <a:xfrm>
                    <a:off x="9006601" y="2590642"/>
                    <a:ext cx="58189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3.32%</a:t>
                    </a:r>
                    <a:endParaRPr kumimoji="0" lang="en-US" altLang="en-US" sz="24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endParaRPr>
                  </a:p>
                </p:txBody>
              </p:sp>
              <p:sp>
                <p:nvSpPr>
                  <p:cNvPr id="75" name="Rectangle 42">
                    <a:extLst>
                      <a:ext uri="{FF2B5EF4-FFF2-40B4-BE49-F238E27FC236}">
                        <a16:creationId xmlns:a16="http://schemas.microsoft.com/office/drawing/2014/main" id="{001B93CF-C1AF-236D-F416-6161FFFD796E}"/>
                      </a:ext>
                    </a:extLst>
                  </p:cNvPr>
                  <p:cNvSpPr>
                    <a:spLocks noChangeArrowheads="1"/>
                  </p:cNvSpPr>
                  <p:nvPr/>
                </p:nvSpPr>
                <p:spPr bwMode="auto">
                  <a:xfrm>
                    <a:off x="9006601" y="1690529"/>
                    <a:ext cx="58189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chemeClr val="accent6"/>
                        </a:solidFill>
                        <a:effectLst/>
                        <a:uLnTx/>
                        <a:uFillTx/>
                        <a:latin typeface="Arial" panose="020B0604020202020204" pitchFamily="34" charset="0"/>
                        <a:ea typeface="+mn-ea"/>
                        <a:cs typeface="+mn-cs"/>
                      </a:rPr>
                      <a:t>4.45%</a:t>
                    </a:r>
                    <a:endParaRPr kumimoji="0" lang="en-US" altLang="en-US" sz="2400" b="1" i="0" u="none" strike="noStrike" kern="1200" cap="none" spc="0" normalizeH="0" baseline="0" noProof="0" dirty="0">
                      <a:ln>
                        <a:noFill/>
                      </a:ln>
                      <a:solidFill>
                        <a:schemeClr val="accent6"/>
                      </a:solidFill>
                      <a:effectLst/>
                      <a:uLnTx/>
                      <a:uFillTx/>
                      <a:latin typeface="Arial" panose="020B0604020202020204" pitchFamily="34" charset="0"/>
                      <a:ea typeface="+mn-ea"/>
                      <a:cs typeface="+mn-cs"/>
                    </a:endParaRPr>
                  </a:p>
                </p:txBody>
              </p:sp>
            </p:grpSp>
            <p:sp>
              <p:nvSpPr>
                <p:cNvPr id="70" name="TextBox 69">
                  <a:extLst>
                    <a:ext uri="{FF2B5EF4-FFF2-40B4-BE49-F238E27FC236}">
                      <a16:creationId xmlns:a16="http://schemas.microsoft.com/office/drawing/2014/main" id="{5289AB7D-2C5A-7874-CEB4-FC0BED14DE4E}"/>
                    </a:ext>
                  </a:extLst>
                </p:cNvPr>
                <p:cNvSpPr txBox="1"/>
                <p:nvPr/>
              </p:nvSpPr>
              <p:spPr>
                <a:xfrm>
                  <a:off x="10053170" y="1951385"/>
                  <a:ext cx="129080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23% reduction</a:t>
                  </a:r>
                </a:p>
              </p:txBody>
            </p:sp>
          </p:grpSp>
          <p:sp>
            <p:nvSpPr>
              <p:cNvPr id="6" name="Arrow: Down 5">
                <a:extLst>
                  <a:ext uri="{FF2B5EF4-FFF2-40B4-BE49-F238E27FC236}">
                    <a16:creationId xmlns:a16="http://schemas.microsoft.com/office/drawing/2014/main" id="{597AC634-39B7-118A-45A0-4BB8798369B6}"/>
                  </a:ext>
                </a:extLst>
              </p:cNvPr>
              <p:cNvSpPr/>
              <p:nvPr/>
            </p:nvSpPr>
            <p:spPr>
              <a:xfrm>
                <a:off x="9657476" y="1807529"/>
                <a:ext cx="274320" cy="903288"/>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cxnSp>
          <p:nvCxnSpPr>
            <p:cNvPr id="76" name="Straight Arrow Connector 75">
              <a:extLst>
                <a:ext uri="{FF2B5EF4-FFF2-40B4-BE49-F238E27FC236}">
                  <a16:creationId xmlns:a16="http://schemas.microsoft.com/office/drawing/2014/main" id="{C7A2246C-CE51-591C-2EB5-56CF46D55CC1}"/>
                </a:ext>
              </a:extLst>
            </p:cNvPr>
            <p:cNvCxnSpPr/>
            <p:nvPr/>
          </p:nvCxnSpPr>
          <p:spPr>
            <a:xfrm>
              <a:off x="8642794" y="4445958"/>
              <a:ext cx="18288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id="{322B3FB0-3B0A-CF4F-210C-6F2A5438C56E}"/>
                </a:ext>
              </a:extLst>
            </p:cNvPr>
            <p:cNvCxnSpPr/>
            <p:nvPr/>
          </p:nvCxnSpPr>
          <p:spPr>
            <a:xfrm>
              <a:off x="8959578" y="4639454"/>
              <a:ext cx="18288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3" name="Rectangle 8">
              <a:extLst>
                <a:ext uri="{FF2B5EF4-FFF2-40B4-BE49-F238E27FC236}">
                  <a16:creationId xmlns:a16="http://schemas.microsoft.com/office/drawing/2014/main" id="{A26897AC-C7F6-C141-A9F3-A770EA870C65}"/>
                </a:ext>
              </a:extLst>
            </p:cNvPr>
            <p:cNvSpPr>
              <a:spLocks noChangeArrowheads="1"/>
            </p:cNvSpPr>
            <p:nvPr/>
          </p:nvSpPr>
          <p:spPr bwMode="auto">
            <a:xfrm>
              <a:off x="5092663" y="1134605"/>
              <a:ext cx="32029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CV death</a:t>
              </a:r>
            </a:p>
          </p:txBody>
        </p:sp>
      </p:grpSp>
      <p:sp>
        <p:nvSpPr>
          <p:cNvPr id="64" name="Rectangle 37">
            <a:extLst>
              <a:ext uri="{FF2B5EF4-FFF2-40B4-BE49-F238E27FC236}">
                <a16:creationId xmlns:a16="http://schemas.microsoft.com/office/drawing/2014/main" id="{752EFED5-8B8F-1846-9D8E-5876EABCC74B}"/>
              </a:ext>
            </a:extLst>
          </p:cNvPr>
          <p:cNvSpPr>
            <a:spLocks noChangeArrowheads="1"/>
          </p:cNvSpPr>
          <p:nvPr/>
        </p:nvSpPr>
        <p:spPr bwMode="auto">
          <a:xfrm>
            <a:off x="1422894" y="5827737"/>
            <a:ext cx="155651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chemeClr val="accent6"/>
                </a:solidFill>
                <a:effectLst/>
                <a:uLnTx/>
                <a:uFillTx/>
                <a:latin typeface="Arial" panose="020B0604020202020204" pitchFamily="34" charset="0"/>
                <a:ea typeface="+mn-ea"/>
                <a:cs typeface="+mn-cs"/>
              </a:rPr>
              <a:t>Placebo-Evolocumab</a:t>
            </a:r>
          </a:p>
        </p:txBody>
      </p:sp>
      <p:sp>
        <p:nvSpPr>
          <p:cNvPr id="67" name="Rectangle 36">
            <a:extLst>
              <a:ext uri="{FF2B5EF4-FFF2-40B4-BE49-F238E27FC236}">
                <a16:creationId xmlns:a16="http://schemas.microsoft.com/office/drawing/2014/main" id="{256A0124-18D9-5F48-B269-9538A97EDD8C}"/>
              </a:ext>
            </a:extLst>
          </p:cNvPr>
          <p:cNvSpPr>
            <a:spLocks noChangeArrowheads="1"/>
          </p:cNvSpPr>
          <p:nvPr/>
        </p:nvSpPr>
        <p:spPr bwMode="auto">
          <a:xfrm>
            <a:off x="1097484" y="6008978"/>
            <a:ext cx="18819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Evolocumab-Evolocumab</a:t>
            </a:r>
          </a:p>
        </p:txBody>
      </p:sp>
      <p:sp>
        <p:nvSpPr>
          <p:cNvPr id="78" name="Rectangle 50">
            <a:extLst>
              <a:ext uri="{FF2B5EF4-FFF2-40B4-BE49-F238E27FC236}">
                <a16:creationId xmlns:a16="http://schemas.microsoft.com/office/drawing/2014/main" id="{A03655A5-6E37-5E4E-B01C-EF0D75C7A685}"/>
              </a:ext>
            </a:extLst>
          </p:cNvPr>
          <p:cNvSpPr>
            <a:spLocks noChangeArrowheads="1"/>
          </p:cNvSpPr>
          <p:nvPr/>
        </p:nvSpPr>
        <p:spPr bwMode="auto">
          <a:xfrm>
            <a:off x="1852498" y="5648074"/>
            <a:ext cx="112691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Number at risk:</a:t>
            </a:r>
          </a:p>
        </p:txBody>
      </p:sp>
    </p:spTree>
    <p:extLst>
      <p:ext uri="{BB962C8B-B14F-4D97-AF65-F5344CB8AC3E}">
        <p14:creationId xmlns:p14="http://schemas.microsoft.com/office/powerpoint/2010/main" val="3103080747"/>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0">
            <a:extLst>
              <a:ext uri="{FF2B5EF4-FFF2-40B4-BE49-F238E27FC236}">
                <a16:creationId xmlns:a16="http://schemas.microsoft.com/office/drawing/2014/main" id="{78D93064-FCF7-42A9-93D4-CBA28720866B}"/>
              </a:ext>
            </a:extLst>
          </p:cNvPr>
          <p:cNvSpPr>
            <a:spLocks noChangeArrowheads="1"/>
          </p:cNvSpPr>
          <p:nvPr/>
        </p:nvSpPr>
        <p:spPr bwMode="auto">
          <a:xfrm>
            <a:off x="3559874" y="5782081"/>
            <a:ext cx="42479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13780</a:t>
            </a:r>
          </a:p>
        </p:txBody>
      </p:sp>
      <p:sp>
        <p:nvSpPr>
          <p:cNvPr id="15" name="Rectangle 31">
            <a:extLst>
              <a:ext uri="{FF2B5EF4-FFF2-40B4-BE49-F238E27FC236}">
                <a16:creationId xmlns:a16="http://schemas.microsoft.com/office/drawing/2014/main" id="{C06661B3-A055-4CA9-813E-71742F2DE3FF}"/>
              </a:ext>
            </a:extLst>
          </p:cNvPr>
          <p:cNvSpPr>
            <a:spLocks noChangeArrowheads="1"/>
          </p:cNvSpPr>
          <p:nvPr/>
        </p:nvSpPr>
        <p:spPr bwMode="auto">
          <a:xfrm>
            <a:off x="4272662" y="5782081"/>
            <a:ext cx="42479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13590</a:t>
            </a:r>
          </a:p>
        </p:txBody>
      </p:sp>
      <p:sp>
        <p:nvSpPr>
          <p:cNvPr id="16" name="Rectangle 32">
            <a:extLst>
              <a:ext uri="{FF2B5EF4-FFF2-40B4-BE49-F238E27FC236}">
                <a16:creationId xmlns:a16="http://schemas.microsoft.com/office/drawing/2014/main" id="{FA781483-9181-4EFB-B436-1C24F3BFDA33}"/>
              </a:ext>
            </a:extLst>
          </p:cNvPr>
          <p:cNvSpPr>
            <a:spLocks noChangeArrowheads="1"/>
          </p:cNvSpPr>
          <p:nvPr/>
        </p:nvSpPr>
        <p:spPr bwMode="auto">
          <a:xfrm>
            <a:off x="5041012" y="5782081"/>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9399</a:t>
            </a:r>
          </a:p>
        </p:txBody>
      </p:sp>
      <p:sp>
        <p:nvSpPr>
          <p:cNvPr id="17" name="Rectangle 33">
            <a:extLst>
              <a:ext uri="{FF2B5EF4-FFF2-40B4-BE49-F238E27FC236}">
                <a16:creationId xmlns:a16="http://schemas.microsoft.com/office/drawing/2014/main" id="{66F45C45-45F0-4BB1-91F4-5D430E72EB76}"/>
              </a:ext>
            </a:extLst>
          </p:cNvPr>
          <p:cNvSpPr>
            <a:spLocks noChangeArrowheads="1"/>
          </p:cNvSpPr>
          <p:nvPr/>
        </p:nvSpPr>
        <p:spPr bwMode="auto">
          <a:xfrm>
            <a:off x="5753799" y="5782081"/>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3753</a:t>
            </a:r>
          </a:p>
        </p:txBody>
      </p:sp>
      <p:sp>
        <p:nvSpPr>
          <p:cNvPr id="18" name="Rectangle 34">
            <a:extLst>
              <a:ext uri="{FF2B5EF4-FFF2-40B4-BE49-F238E27FC236}">
                <a16:creationId xmlns:a16="http://schemas.microsoft.com/office/drawing/2014/main" id="{333FCFF2-B0DB-44B5-96F2-600237464327}"/>
              </a:ext>
            </a:extLst>
          </p:cNvPr>
          <p:cNvSpPr>
            <a:spLocks noChangeArrowheads="1"/>
          </p:cNvSpPr>
          <p:nvPr/>
        </p:nvSpPr>
        <p:spPr bwMode="auto">
          <a:xfrm>
            <a:off x="6468174" y="5782081"/>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3167</a:t>
            </a:r>
          </a:p>
        </p:txBody>
      </p:sp>
      <p:sp>
        <p:nvSpPr>
          <p:cNvPr id="19" name="Rectangle 35">
            <a:extLst>
              <a:ext uri="{FF2B5EF4-FFF2-40B4-BE49-F238E27FC236}">
                <a16:creationId xmlns:a16="http://schemas.microsoft.com/office/drawing/2014/main" id="{FF8B018D-87C5-4ADF-B827-1B8B9F71706C}"/>
              </a:ext>
            </a:extLst>
          </p:cNvPr>
          <p:cNvSpPr>
            <a:spLocks noChangeArrowheads="1"/>
          </p:cNvSpPr>
          <p:nvPr/>
        </p:nvSpPr>
        <p:spPr bwMode="auto">
          <a:xfrm>
            <a:off x="7180962" y="5782081"/>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3098</a:t>
            </a:r>
          </a:p>
        </p:txBody>
      </p:sp>
      <p:sp>
        <p:nvSpPr>
          <p:cNvPr id="20" name="Rectangle 36">
            <a:extLst>
              <a:ext uri="{FF2B5EF4-FFF2-40B4-BE49-F238E27FC236}">
                <a16:creationId xmlns:a16="http://schemas.microsoft.com/office/drawing/2014/main" id="{B6377F89-34C4-4A8A-BCD5-94DDB244DF3B}"/>
              </a:ext>
            </a:extLst>
          </p:cNvPr>
          <p:cNvSpPr>
            <a:spLocks noChangeArrowheads="1"/>
          </p:cNvSpPr>
          <p:nvPr/>
        </p:nvSpPr>
        <p:spPr bwMode="auto">
          <a:xfrm>
            <a:off x="7895337" y="5782081"/>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2996</a:t>
            </a:r>
          </a:p>
        </p:txBody>
      </p:sp>
      <p:sp>
        <p:nvSpPr>
          <p:cNvPr id="21" name="Rectangle 37">
            <a:extLst>
              <a:ext uri="{FF2B5EF4-FFF2-40B4-BE49-F238E27FC236}">
                <a16:creationId xmlns:a16="http://schemas.microsoft.com/office/drawing/2014/main" id="{76E2D7E8-1437-4B79-96FD-CF19D12D8DA7}"/>
              </a:ext>
            </a:extLst>
          </p:cNvPr>
          <p:cNvSpPr>
            <a:spLocks noChangeArrowheads="1"/>
          </p:cNvSpPr>
          <p:nvPr/>
        </p:nvSpPr>
        <p:spPr bwMode="auto">
          <a:xfrm>
            <a:off x="8608124" y="5782081"/>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1965</a:t>
            </a:r>
          </a:p>
        </p:txBody>
      </p:sp>
      <p:sp>
        <p:nvSpPr>
          <p:cNvPr id="22" name="Rectangle 38">
            <a:extLst>
              <a:ext uri="{FF2B5EF4-FFF2-40B4-BE49-F238E27FC236}">
                <a16:creationId xmlns:a16="http://schemas.microsoft.com/office/drawing/2014/main" id="{ED099894-85B3-4893-901C-AEA30A07E1BF}"/>
              </a:ext>
            </a:extLst>
          </p:cNvPr>
          <p:cNvSpPr>
            <a:spLocks noChangeArrowheads="1"/>
          </p:cNvSpPr>
          <p:nvPr/>
        </p:nvSpPr>
        <p:spPr bwMode="auto">
          <a:xfrm>
            <a:off x="9374887" y="5782081"/>
            <a:ext cx="2548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268</a:t>
            </a:r>
          </a:p>
        </p:txBody>
      </p:sp>
      <p:sp>
        <p:nvSpPr>
          <p:cNvPr id="23" name="Rectangle 39">
            <a:extLst>
              <a:ext uri="{FF2B5EF4-FFF2-40B4-BE49-F238E27FC236}">
                <a16:creationId xmlns:a16="http://schemas.microsoft.com/office/drawing/2014/main" id="{E808D22C-2BC2-49D8-BE5C-585B895F5FA8}"/>
              </a:ext>
            </a:extLst>
          </p:cNvPr>
          <p:cNvSpPr>
            <a:spLocks noChangeArrowheads="1"/>
          </p:cNvSpPr>
          <p:nvPr/>
        </p:nvSpPr>
        <p:spPr bwMode="auto">
          <a:xfrm>
            <a:off x="3559874" y="5966231"/>
            <a:ext cx="42479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13784</a:t>
            </a:r>
          </a:p>
        </p:txBody>
      </p:sp>
      <p:sp>
        <p:nvSpPr>
          <p:cNvPr id="24" name="Rectangle 40">
            <a:extLst>
              <a:ext uri="{FF2B5EF4-FFF2-40B4-BE49-F238E27FC236}">
                <a16:creationId xmlns:a16="http://schemas.microsoft.com/office/drawing/2014/main" id="{02F90AE8-43C6-469E-8825-865DD181D43F}"/>
              </a:ext>
            </a:extLst>
          </p:cNvPr>
          <p:cNvSpPr>
            <a:spLocks noChangeArrowheads="1"/>
          </p:cNvSpPr>
          <p:nvPr/>
        </p:nvSpPr>
        <p:spPr bwMode="auto">
          <a:xfrm>
            <a:off x="4272662" y="5966231"/>
            <a:ext cx="42479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13598</a:t>
            </a:r>
          </a:p>
        </p:txBody>
      </p:sp>
      <p:sp>
        <p:nvSpPr>
          <p:cNvPr id="25" name="Rectangle 41">
            <a:extLst>
              <a:ext uri="{FF2B5EF4-FFF2-40B4-BE49-F238E27FC236}">
                <a16:creationId xmlns:a16="http://schemas.microsoft.com/office/drawing/2014/main" id="{2D354294-CBBF-41F3-9BF3-95FE30ED2346}"/>
              </a:ext>
            </a:extLst>
          </p:cNvPr>
          <p:cNvSpPr>
            <a:spLocks noChangeArrowheads="1"/>
          </p:cNvSpPr>
          <p:nvPr/>
        </p:nvSpPr>
        <p:spPr bwMode="auto">
          <a:xfrm>
            <a:off x="5041012" y="5966231"/>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9464</a:t>
            </a:r>
          </a:p>
        </p:txBody>
      </p:sp>
      <p:sp>
        <p:nvSpPr>
          <p:cNvPr id="26" name="Rectangle 42">
            <a:extLst>
              <a:ext uri="{FF2B5EF4-FFF2-40B4-BE49-F238E27FC236}">
                <a16:creationId xmlns:a16="http://schemas.microsoft.com/office/drawing/2014/main" id="{C2EA297B-F845-491B-9BBD-C48716648AA7}"/>
              </a:ext>
            </a:extLst>
          </p:cNvPr>
          <p:cNvSpPr>
            <a:spLocks noChangeArrowheads="1"/>
          </p:cNvSpPr>
          <p:nvPr/>
        </p:nvSpPr>
        <p:spPr bwMode="auto">
          <a:xfrm>
            <a:off x="5753799" y="5966231"/>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3826</a:t>
            </a:r>
          </a:p>
        </p:txBody>
      </p:sp>
      <p:sp>
        <p:nvSpPr>
          <p:cNvPr id="27" name="Rectangle 43">
            <a:extLst>
              <a:ext uri="{FF2B5EF4-FFF2-40B4-BE49-F238E27FC236}">
                <a16:creationId xmlns:a16="http://schemas.microsoft.com/office/drawing/2014/main" id="{C219776E-C347-4EDA-88EE-45DD60A0BEBF}"/>
              </a:ext>
            </a:extLst>
          </p:cNvPr>
          <p:cNvSpPr>
            <a:spLocks noChangeArrowheads="1"/>
          </p:cNvSpPr>
          <p:nvPr/>
        </p:nvSpPr>
        <p:spPr bwMode="auto">
          <a:xfrm>
            <a:off x="6468174" y="5966231"/>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3270</a:t>
            </a:r>
          </a:p>
        </p:txBody>
      </p:sp>
      <p:sp>
        <p:nvSpPr>
          <p:cNvPr id="28" name="Rectangle 44">
            <a:extLst>
              <a:ext uri="{FF2B5EF4-FFF2-40B4-BE49-F238E27FC236}">
                <a16:creationId xmlns:a16="http://schemas.microsoft.com/office/drawing/2014/main" id="{F965C96F-7C32-49C8-8065-412CED015005}"/>
              </a:ext>
            </a:extLst>
          </p:cNvPr>
          <p:cNvSpPr>
            <a:spLocks noChangeArrowheads="1"/>
          </p:cNvSpPr>
          <p:nvPr/>
        </p:nvSpPr>
        <p:spPr bwMode="auto">
          <a:xfrm>
            <a:off x="7180962" y="5966231"/>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3204</a:t>
            </a:r>
          </a:p>
        </p:txBody>
      </p:sp>
      <p:sp>
        <p:nvSpPr>
          <p:cNvPr id="29" name="Rectangle 45">
            <a:extLst>
              <a:ext uri="{FF2B5EF4-FFF2-40B4-BE49-F238E27FC236}">
                <a16:creationId xmlns:a16="http://schemas.microsoft.com/office/drawing/2014/main" id="{B2001A9B-16B1-4287-ADC9-E41E768A6D34}"/>
              </a:ext>
            </a:extLst>
          </p:cNvPr>
          <p:cNvSpPr>
            <a:spLocks noChangeArrowheads="1"/>
          </p:cNvSpPr>
          <p:nvPr/>
        </p:nvSpPr>
        <p:spPr bwMode="auto">
          <a:xfrm>
            <a:off x="7895337" y="5966231"/>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3109</a:t>
            </a:r>
          </a:p>
        </p:txBody>
      </p:sp>
      <p:sp>
        <p:nvSpPr>
          <p:cNvPr id="30" name="Rectangle 46">
            <a:extLst>
              <a:ext uri="{FF2B5EF4-FFF2-40B4-BE49-F238E27FC236}">
                <a16:creationId xmlns:a16="http://schemas.microsoft.com/office/drawing/2014/main" id="{3B03541A-13E5-4144-B7FA-64DBC5347EB9}"/>
              </a:ext>
            </a:extLst>
          </p:cNvPr>
          <p:cNvSpPr>
            <a:spLocks noChangeArrowheads="1"/>
          </p:cNvSpPr>
          <p:nvPr/>
        </p:nvSpPr>
        <p:spPr bwMode="auto">
          <a:xfrm>
            <a:off x="8608124" y="5966231"/>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1988</a:t>
            </a:r>
          </a:p>
        </p:txBody>
      </p:sp>
      <p:sp>
        <p:nvSpPr>
          <p:cNvPr id="31" name="Rectangle 47">
            <a:extLst>
              <a:ext uri="{FF2B5EF4-FFF2-40B4-BE49-F238E27FC236}">
                <a16:creationId xmlns:a16="http://schemas.microsoft.com/office/drawing/2014/main" id="{B2B27762-3318-4876-8E07-FEC5968867F3}"/>
              </a:ext>
            </a:extLst>
          </p:cNvPr>
          <p:cNvSpPr>
            <a:spLocks noChangeArrowheads="1"/>
          </p:cNvSpPr>
          <p:nvPr/>
        </p:nvSpPr>
        <p:spPr bwMode="auto">
          <a:xfrm>
            <a:off x="9374887" y="5966231"/>
            <a:ext cx="2548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237</a:t>
            </a:r>
          </a:p>
        </p:txBody>
      </p:sp>
      <p:sp>
        <p:nvSpPr>
          <p:cNvPr id="32" name="Freeform 51">
            <a:extLst>
              <a:ext uri="{FF2B5EF4-FFF2-40B4-BE49-F238E27FC236}">
                <a16:creationId xmlns:a16="http://schemas.microsoft.com/office/drawing/2014/main" id="{859B4720-7F87-44C1-AC93-5222380380D1}"/>
              </a:ext>
            </a:extLst>
          </p:cNvPr>
          <p:cNvSpPr>
            <a:spLocks/>
          </p:cNvSpPr>
          <p:nvPr/>
        </p:nvSpPr>
        <p:spPr bwMode="auto">
          <a:xfrm>
            <a:off x="3739262" y="1503809"/>
            <a:ext cx="5707063" cy="3778250"/>
          </a:xfrm>
          <a:custGeom>
            <a:avLst/>
            <a:gdLst>
              <a:gd name="T0" fmla="*/ 18 w 639"/>
              <a:gd name="T1" fmla="*/ 413 h 423"/>
              <a:gd name="T2" fmla="*/ 34 w 639"/>
              <a:gd name="T3" fmla="*/ 403 h 423"/>
              <a:gd name="T4" fmla="*/ 47 w 639"/>
              <a:gd name="T5" fmla="*/ 396 h 423"/>
              <a:gd name="T6" fmla="*/ 61 w 639"/>
              <a:gd name="T7" fmla="*/ 386 h 423"/>
              <a:gd name="T8" fmla="*/ 73 w 639"/>
              <a:gd name="T9" fmla="*/ 376 h 423"/>
              <a:gd name="T10" fmla="*/ 88 w 639"/>
              <a:gd name="T11" fmla="*/ 368 h 423"/>
              <a:gd name="T12" fmla="*/ 101 w 639"/>
              <a:gd name="T13" fmla="*/ 359 h 423"/>
              <a:gd name="T14" fmla="*/ 108 w 639"/>
              <a:gd name="T15" fmla="*/ 355 h 423"/>
              <a:gd name="T16" fmla="*/ 114 w 639"/>
              <a:gd name="T17" fmla="*/ 353 h 423"/>
              <a:gd name="T18" fmla="*/ 120 w 639"/>
              <a:gd name="T19" fmla="*/ 350 h 423"/>
              <a:gd name="T20" fmla="*/ 125 w 639"/>
              <a:gd name="T21" fmla="*/ 346 h 423"/>
              <a:gd name="T22" fmla="*/ 130 w 639"/>
              <a:gd name="T23" fmla="*/ 343 h 423"/>
              <a:gd name="T24" fmla="*/ 136 w 639"/>
              <a:gd name="T25" fmla="*/ 340 h 423"/>
              <a:gd name="T26" fmla="*/ 141 w 639"/>
              <a:gd name="T27" fmla="*/ 335 h 423"/>
              <a:gd name="T28" fmla="*/ 147 w 639"/>
              <a:gd name="T29" fmla="*/ 331 h 423"/>
              <a:gd name="T30" fmla="*/ 153 w 639"/>
              <a:gd name="T31" fmla="*/ 329 h 423"/>
              <a:gd name="T32" fmla="*/ 159 w 639"/>
              <a:gd name="T33" fmla="*/ 325 h 423"/>
              <a:gd name="T34" fmla="*/ 165 w 639"/>
              <a:gd name="T35" fmla="*/ 324 h 423"/>
              <a:gd name="T36" fmla="*/ 172 w 639"/>
              <a:gd name="T37" fmla="*/ 321 h 423"/>
              <a:gd name="T38" fmla="*/ 178 w 639"/>
              <a:gd name="T39" fmla="*/ 318 h 423"/>
              <a:gd name="T40" fmla="*/ 183 w 639"/>
              <a:gd name="T41" fmla="*/ 312 h 423"/>
              <a:gd name="T42" fmla="*/ 189 w 639"/>
              <a:gd name="T43" fmla="*/ 305 h 423"/>
              <a:gd name="T44" fmla="*/ 195 w 639"/>
              <a:gd name="T45" fmla="*/ 304 h 423"/>
              <a:gd name="T46" fmla="*/ 201 w 639"/>
              <a:gd name="T47" fmla="*/ 301 h 423"/>
              <a:gd name="T48" fmla="*/ 207 w 639"/>
              <a:gd name="T49" fmla="*/ 298 h 423"/>
              <a:gd name="T50" fmla="*/ 213 w 639"/>
              <a:gd name="T51" fmla="*/ 293 h 423"/>
              <a:gd name="T52" fmla="*/ 220 w 639"/>
              <a:gd name="T53" fmla="*/ 292 h 423"/>
              <a:gd name="T54" fmla="*/ 226 w 639"/>
              <a:gd name="T55" fmla="*/ 286 h 423"/>
              <a:gd name="T56" fmla="*/ 233 w 639"/>
              <a:gd name="T57" fmla="*/ 285 h 423"/>
              <a:gd name="T58" fmla="*/ 239 w 639"/>
              <a:gd name="T59" fmla="*/ 280 h 423"/>
              <a:gd name="T60" fmla="*/ 245 w 639"/>
              <a:gd name="T61" fmla="*/ 270 h 423"/>
              <a:gd name="T62" fmla="*/ 251 w 639"/>
              <a:gd name="T63" fmla="*/ 267 h 423"/>
              <a:gd name="T64" fmla="*/ 258 w 639"/>
              <a:gd name="T65" fmla="*/ 267 h 423"/>
              <a:gd name="T66" fmla="*/ 265 w 639"/>
              <a:gd name="T67" fmla="*/ 260 h 423"/>
              <a:gd name="T68" fmla="*/ 276 w 639"/>
              <a:gd name="T69" fmla="*/ 247 h 423"/>
              <a:gd name="T70" fmla="*/ 301 w 639"/>
              <a:gd name="T71" fmla="*/ 221 h 423"/>
              <a:gd name="T72" fmla="*/ 334 w 639"/>
              <a:gd name="T73" fmla="*/ 191 h 423"/>
              <a:gd name="T74" fmla="*/ 374 w 639"/>
              <a:gd name="T75" fmla="*/ 177 h 423"/>
              <a:gd name="T76" fmla="*/ 411 w 639"/>
              <a:gd name="T77" fmla="*/ 162 h 423"/>
              <a:gd name="T78" fmla="*/ 438 w 639"/>
              <a:gd name="T79" fmla="*/ 141 h 423"/>
              <a:gd name="T80" fmla="*/ 469 w 639"/>
              <a:gd name="T81" fmla="*/ 122 h 423"/>
              <a:gd name="T82" fmla="*/ 483 w 639"/>
              <a:gd name="T83" fmla="*/ 122 h 423"/>
              <a:gd name="T84" fmla="*/ 497 w 639"/>
              <a:gd name="T85" fmla="*/ 110 h 423"/>
              <a:gd name="T86" fmla="*/ 504 w 639"/>
              <a:gd name="T87" fmla="*/ 108 h 423"/>
              <a:gd name="T88" fmla="*/ 513 w 639"/>
              <a:gd name="T89" fmla="*/ 100 h 423"/>
              <a:gd name="T90" fmla="*/ 520 w 639"/>
              <a:gd name="T91" fmla="*/ 95 h 423"/>
              <a:gd name="T92" fmla="*/ 527 w 639"/>
              <a:gd name="T93" fmla="*/ 91 h 423"/>
              <a:gd name="T94" fmla="*/ 533 w 639"/>
              <a:gd name="T95" fmla="*/ 87 h 423"/>
              <a:gd name="T96" fmla="*/ 540 w 639"/>
              <a:gd name="T97" fmla="*/ 82 h 423"/>
              <a:gd name="T98" fmla="*/ 546 w 639"/>
              <a:gd name="T99" fmla="*/ 75 h 423"/>
              <a:gd name="T100" fmla="*/ 553 w 639"/>
              <a:gd name="T101" fmla="*/ 75 h 423"/>
              <a:gd name="T102" fmla="*/ 559 w 639"/>
              <a:gd name="T103" fmla="*/ 69 h 423"/>
              <a:gd name="T104" fmla="*/ 566 w 639"/>
              <a:gd name="T105" fmla="*/ 60 h 423"/>
              <a:gd name="T106" fmla="*/ 572 w 639"/>
              <a:gd name="T107" fmla="*/ 57 h 423"/>
              <a:gd name="T108" fmla="*/ 578 w 639"/>
              <a:gd name="T109" fmla="*/ 46 h 423"/>
              <a:gd name="T110" fmla="*/ 585 w 639"/>
              <a:gd name="T111" fmla="*/ 42 h 423"/>
              <a:gd name="T112" fmla="*/ 592 w 639"/>
              <a:gd name="T113" fmla="*/ 42 h 423"/>
              <a:gd name="T114" fmla="*/ 599 w 639"/>
              <a:gd name="T115" fmla="*/ 32 h 423"/>
              <a:gd name="T116" fmla="*/ 606 w 639"/>
              <a:gd name="T117" fmla="*/ 32 h 423"/>
              <a:gd name="T118" fmla="*/ 612 w 639"/>
              <a:gd name="T119" fmla="*/ 19 h 423"/>
              <a:gd name="T120" fmla="*/ 619 w 639"/>
              <a:gd name="T121" fmla="*/ 19 h 423"/>
              <a:gd name="T122" fmla="*/ 626 w 639"/>
              <a:gd name="T123" fmla="*/ 0 h 423"/>
              <a:gd name="T124" fmla="*/ 633 w 639"/>
              <a:gd name="T125"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9" h="423">
                <a:moveTo>
                  <a:pt x="0" y="423"/>
                </a:moveTo>
                <a:lnTo>
                  <a:pt x="1" y="423"/>
                </a:lnTo>
                <a:lnTo>
                  <a:pt x="1" y="423"/>
                </a:lnTo>
                <a:lnTo>
                  <a:pt x="1" y="423"/>
                </a:lnTo>
                <a:lnTo>
                  <a:pt x="1" y="423"/>
                </a:lnTo>
                <a:lnTo>
                  <a:pt x="1" y="422"/>
                </a:lnTo>
                <a:lnTo>
                  <a:pt x="1" y="422"/>
                </a:lnTo>
                <a:lnTo>
                  <a:pt x="2" y="422"/>
                </a:lnTo>
                <a:lnTo>
                  <a:pt x="2" y="422"/>
                </a:lnTo>
                <a:lnTo>
                  <a:pt x="2" y="422"/>
                </a:lnTo>
                <a:lnTo>
                  <a:pt x="3" y="422"/>
                </a:lnTo>
                <a:lnTo>
                  <a:pt x="3" y="421"/>
                </a:lnTo>
                <a:lnTo>
                  <a:pt x="3" y="421"/>
                </a:lnTo>
                <a:lnTo>
                  <a:pt x="3" y="421"/>
                </a:lnTo>
                <a:lnTo>
                  <a:pt x="3" y="421"/>
                </a:lnTo>
                <a:lnTo>
                  <a:pt x="3" y="421"/>
                </a:lnTo>
                <a:lnTo>
                  <a:pt x="4" y="421"/>
                </a:lnTo>
                <a:lnTo>
                  <a:pt x="4" y="420"/>
                </a:lnTo>
                <a:lnTo>
                  <a:pt x="4" y="420"/>
                </a:lnTo>
                <a:lnTo>
                  <a:pt x="4" y="420"/>
                </a:lnTo>
                <a:lnTo>
                  <a:pt x="4" y="420"/>
                </a:lnTo>
                <a:lnTo>
                  <a:pt x="4" y="420"/>
                </a:lnTo>
                <a:lnTo>
                  <a:pt x="4" y="420"/>
                </a:lnTo>
                <a:lnTo>
                  <a:pt x="4" y="420"/>
                </a:lnTo>
                <a:lnTo>
                  <a:pt x="4" y="420"/>
                </a:lnTo>
                <a:lnTo>
                  <a:pt x="4" y="420"/>
                </a:lnTo>
                <a:lnTo>
                  <a:pt x="4" y="420"/>
                </a:lnTo>
                <a:lnTo>
                  <a:pt x="4" y="420"/>
                </a:lnTo>
                <a:lnTo>
                  <a:pt x="6" y="420"/>
                </a:lnTo>
                <a:lnTo>
                  <a:pt x="6" y="420"/>
                </a:lnTo>
                <a:lnTo>
                  <a:pt x="6" y="420"/>
                </a:lnTo>
                <a:lnTo>
                  <a:pt x="6" y="420"/>
                </a:lnTo>
                <a:lnTo>
                  <a:pt x="6" y="419"/>
                </a:lnTo>
                <a:lnTo>
                  <a:pt x="6" y="419"/>
                </a:lnTo>
                <a:lnTo>
                  <a:pt x="8" y="419"/>
                </a:lnTo>
                <a:lnTo>
                  <a:pt x="8" y="419"/>
                </a:lnTo>
                <a:lnTo>
                  <a:pt x="8" y="419"/>
                </a:lnTo>
                <a:lnTo>
                  <a:pt x="9" y="419"/>
                </a:lnTo>
                <a:lnTo>
                  <a:pt x="9" y="419"/>
                </a:lnTo>
                <a:lnTo>
                  <a:pt x="9" y="419"/>
                </a:lnTo>
                <a:lnTo>
                  <a:pt x="10" y="419"/>
                </a:lnTo>
                <a:lnTo>
                  <a:pt x="10" y="419"/>
                </a:lnTo>
                <a:lnTo>
                  <a:pt x="10" y="419"/>
                </a:lnTo>
                <a:lnTo>
                  <a:pt x="11" y="419"/>
                </a:lnTo>
                <a:lnTo>
                  <a:pt x="11" y="418"/>
                </a:lnTo>
                <a:lnTo>
                  <a:pt x="11" y="418"/>
                </a:lnTo>
                <a:lnTo>
                  <a:pt x="11" y="418"/>
                </a:lnTo>
                <a:lnTo>
                  <a:pt x="11" y="418"/>
                </a:lnTo>
                <a:lnTo>
                  <a:pt x="11" y="418"/>
                </a:lnTo>
                <a:lnTo>
                  <a:pt x="12" y="418"/>
                </a:lnTo>
                <a:lnTo>
                  <a:pt x="12" y="417"/>
                </a:lnTo>
                <a:lnTo>
                  <a:pt x="12" y="417"/>
                </a:lnTo>
                <a:lnTo>
                  <a:pt x="12" y="417"/>
                </a:lnTo>
                <a:lnTo>
                  <a:pt x="12" y="417"/>
                </a:lnTo>
                <a:lnTo>
                  <a:pt x="12" y="417"/>
                </a:lnTo>
                <a:lnTo>
                  <a:pt x="12" y="417"/>
                </a:lnTo>
                <a:lnTo>
                  <a:pt x="12" y="417"/>
                </a:lnTo>
                <a:lnTo>
                  <a:pt x="12" y="417"/>
                </a:lnTo>
                <a:lnTo>
                  <a:pt x="13" y="417"/>
                </a:lnTo>
                <a:lnTo>
                  <a:pt x="13" y="416"/>
                </a:lnTo>
                <a:lnTo>
                  <a:pt x="13" y="416"/>
                </a:lnTo>
                <a:lnTo>
                  <a:pt x="13" y="416"/>
                </a:lnTo>
                <a:lnTo>
                  <a:pt x="13" y="416"/>
                </a:lnTo>
                <a:lnTo>
                  <a:pt x="13" y="416"/>
                </a:lnTo>
                <a:lnTo>
                  <a:pt x="14" y="416"/>
                </a:lnTo>
                <a:lnTo>
                  <a:pt x="14" y="416"/>
                </a:lnTo>
                <a:lnTo>
                  <a:pt x="14" y="416"/>
                </a:lnTo>
                <a:lnTo>
                  <a:pt x="15" y="416"/>
                </a:lnTo>
                <a:lnTo>
                  <a:pt x="15" y="415"/>
                </a:lnTo>
                <a:lnTo>
                  <a:pt x="15" y="415"/>
                </a:lnTo>
                <a:lnTo>
                  <a:pt x="15" y="415"/>
                </a:lnTo>
                <a:lnTo>
                  <a:pt x="15" y="414"/>
                </a:lnTo>
                <a:lnTo>
                  <a:pt x="15" y="414"/>
                </a:lnTo>
                <a:lnTo>
                  <a:pt x="15" y="414"/>
                </a:lnTo>
                <a:lnTo>
                  <a:pt x="15" y="414"/>
                </a:lnTo>
                <a:lnTo>
                  <a:pt x="15" y="414"/>
                </a:lnTo>
                <a:lnTo>
                  <a:pt x="16" y="414"/>
                </a:lnTo>
                <a:lnTo>
                  <a:pt x="16" y="414"/>
                </a:lnTo>
                <a:lnTo>
                  <a:pt x="16" y="414"/>
                </a:lnTo>
                <a:lnTo>
                  <a:pt x="16" y="414"/>
                </a:lnTo>
                <a:lnTo>
                  <a:pt x="16" y="414"/>
                </a:lnTo>
                <a:lnTo>
                  <a:pt x="16" y="414"/>
                </a:lnTo>
                <a:lnTo>
                  <a:pt x="16" y="414"/>
                </a:lnTo>
                <a:lnTo>
                  <a:pt x="16" y="413"/>
                </a:lnTo>
                <a:lnTo>
                  <a:pt x="16" y="413"/>
                </a:lnTo>
                <a:lnTo>
                  <a:pt x="17" y="413"/>
                </a:lnTo>
                <a:lnTo>
                  <a:pt x="17" y="413"/>
                </a:lnTo>
                <a:lnTo>
                  <a:pt x="17" y="413"/>
                </a:lnTo>
                <a:lnTo>
                  <a:pt x="18" y="413"/>
                </a:lnTo>
                <a:lnTo>
                  <a:pt x="18" y="413"/>
                </a:lnTo>
                <a:lnTo>
                  <a:pt x="18" y="413"/>
                </a:lnTo>
                <a:lnTo>
                  <a:pt x="18" y="413"/>
                </a:lnTo>
                <a:lnTo>
                  <a:pt x="18" y="413"/>
                </a:lnTo>
                <a:lnTo>
                  <a:pt x="18" y="413"/>
                </a:lnTo>
                <a:lnTo>
                  <a:pt x="19" y="413"/>
                </a:lnTo>
                <a:lnTo>
                  <a:pt x="19" y="412"/>
                </a:lnTo>
                <a:lnTo>
                  <a:pt x="19" y="412"/>
                </a:lnTo>
                <a:lnTo>
                  <a:pt x="19" y="412"/>
                </a:lnTo>
                <a:lnTo>
                  <a:pt x="19" y="412"/>
                </a:lnTo>
                <a:lnTo>
                  <a:pt x="19" y="412"/>
                </a:lnTo>
                <a:lnTo>
                  <a:pt x="20" y="412"/>
                </a:lnTo>
                <a:lnTo>
                  <a:pt x="20" y="411"/>
                </a:lnTo>
                <a:lnTo>
                  <a:pt x="20" y="411"/>
                </a:lnTo>
                <a:lnTo>
                  <a:pt x="20" y="411"/>
                </a:lnTo>
                <a:lnTo>
                  <a:pt x="20" y="411"/>
                </a:lnTo>
                <a:lnTo>
                  <a:pt x="20" y="411"/>
                </a:lnTo>
                <a:lnTo>
                  <a:pt x="21" y="411"/>
                </a:lnTo>
                <a:lnTo>
                  <a:pt x="21" y="411"/>
                </a:lnTo>
                <a:lnTo>
                  <a:pt x="21" y="411"/>
                </a:lnTo>
                <a:lnTo>
                  <a:pt x="21" y="411"/>
                </a:lnTo>
                <a:lnTo>
                  <a:pt x="21" y="410"/>
                </a:lnTo>
                <a:lnTo>
                  <a:pt x="21" y="410"/>
                </a:lnTo>
                <a:lnTo>
                  <a:pt x="22" y="410"/>
                </a:lnTo>
                <a:lnTo>
                  <a:pt x="22" y="410"/>
                </a:lnTo>
                <a:lnTo>
                  <a:pt x="22" y="410"/>
                </a:lnTo>
                <a:lnTo>
                  <a:pt x="23" y="410"/>
                </a:lnTo>
                <a:lnTo>
                  <a:pt x="23" y="409"/>
                </a:lnTo>
                <a:lnTo>
                  <a:pt x="23" y="409"/>
                </a:lnTo>
                <a:lnTo>
                  <a:pt x="23" y="409"/>
                </a:lnTo>
                <a:lnTo>
                  <a:pt x="23" y="409"/>
                </a:lnTo>
                <a:lnTo>
                  <a:pt x="23" y="409"/>
                </a:lnTo>
                <a:lnTo>
                  <a:pt x="23" y="409"/>
                </a:lnTo>
                <a:lnTo>
                  <a:pt x="23" y="409"/>
                </a:lnTo>
                <a:lnTo>
                  <a:pt x="23" y="409"/>
                </a:lnTo>
                <a:lnTo>
                  <a:pt x="23" y="409"/>
                </a:lnTo>
                <a:lnTo>
                  <a:pt x="23" y="409"/>
                </a:lnTo>
                <a:lnTo>
                  <a:pt x="23" y="409"/>
                </a:lnTo>
                <a:lnTo>
                  <a:pt x="26" y="409"/>
                </a:lnTo>
                <a:lnTo>
                  <a:pt x="26" y="409"/>
                </a:lnTo>
                <a:lnTo>
                  <a:pt x="26" y="409"/>
                </a:lnTo>
                <a:lnTo>
                  <a:pt x="26" y="409"/>
                </a:lnTo>
                <a:lnTo>
                  <a:pt x="26" y="408"/>
                </a:lnTo>
                <a:lnTo>
                  <a:pt x="26" y="408"/>
                </a:lnTo>
                <a:lnTo>
                  <a:pt x="27" y="408"/>
                </a:lnTo>
                <a:lnTo>
                  <a:pt x="27" y="408"/>
                </a:lnTo>
                <a:lnTo>
                  <a:pt x="27" y="408"/>
                </a:lnTo>
                <a:lnTo>
                  <a:pt x="27" y="408"/>
                </a:lnTo>
                <a:lnTo>
                  <a:pt x="27" y="408"/>
                </a:lnTo>
                <a:lnTo>
                  <a:pt x="27" y="408"/>
                </a:lnTo>
                <a:lnTo>
                  <a:pt x="27" y="408"/>
                </a:lnTo>
                <a:lnTo>
                  <a:pt x="27" y="408"/>
                </a:lnTo>
                <a:lnTo>
                  <a:pt x="27" y="408"/>
                </a:lnTo>
                <a:lnTo>
                  <a:pt x="27" y="408"/>
                </a:lnTo>
                <a:lnTo>
                  <a:pt x="27" y="408"/>
                </a:lnTo>
                <a:lnTo>
                  <a:pt x="27" y="408"/>
                </a:lnTo>
                <a:lnTo>
                  <a:pt x="28" y="408"/>
                </a:lnTo>
                <a:lnTo>
                  <a:pt x="28" y="407"/>
                </a:lnTo>
                <a:lnTo>
                  <a:pt x="28" y="407"/>
                </a:lnTo>
                <a:lnTo>
                  <a:pt x="28" y="407"/>
                </a:lnTo>
                <a:lnTo>
                  <a:pt x="28" y="407"/>
                </a:lnTo>
                <a:lnTo>
                  <a:pt x="28" y="407"/>
                </a:lnTo>
                <a:lnTo>
                  <a:pt x="28" y="407"/>
                </a:lnTo>
                <a:lnTo>
                  <a:pt x="28" y="407"/>
                </a:lnTo>
                <a:lnTo>
                  <a:pt x="28" y="407"/>
                </a:lnTo>
                <a:lnTo>
                  <a:pt x="28" y="407"/>
                </a:lnTo>
                <a:lnTo>
                  <a:pt x="28" y="407"/>
                </a:lnTo>
                <a:lnTo>
                  <a:pt x="28" y="407"/>
                </a:lnTo>
                <a:lnTo>
                  <a:pt x="29" y="407"/>
                </a:lnTo>
                <a:lnTo>
                  <a:pt x="29" y="407"/>
                </a:lnTo>
                <a:lnTo>
                  <a:pt x="29" y="407"/>
                </a:lnTo>
                <a:lnTo>
                  <a:pt x="29" y="407"/>
                </a:lnTo>
                <a:lnTo>
                  <a:pt x="29" y="407"/>
                </a:lnTo>
                <a:lnTo>
                  <a:pt x="29" y="407"/>
                </a:lnTo>
                <a:lnTo>
                  <a:pt x="29" y="407"/>
                </a:lnTo>
                <a:lnTo>
                  <a:pt x="29" y="406"/>
                </a:lnTo>
                <a:lnTo>
                  <a:pt x="29" y="406"/>
                </a:lnTo>
                <a:lnTo>
                  <a:pt x="29" y="406"/>
                </a:lnTo>
                <a:lnTo>
                  <a:pt x="29" y="406"/>
                </a:lnTo>
                <a:lnTo>
                  <a:pt x="29" y="406"/>
                </a:lnTo>
                <a:lnTo>
                  <a:pt x="30" y="406"/>
                </a:lnTo>
                <a:lnTo>
                  <a:pt x="30" y="406"/>
                </a:lnTo>
                <a:lnTo>
                  <a:pt x="30" y="406"/>
                </a:lnTo>
                <a:lnTo>
                  <a:pt x="30" y="406"/>
                </a:lnTo>
                <a:lnTo>
                  <a:pt x="30" y="405"/>
                </a:lnTo>
                <a:lnTo>
                  <a:pt x="30" y="405"/>
                </a:lnTo>
                <a:lnTo>
                  <a:pt x="32" y="405"/>
                </a:lnTo>
                <a:lnTo>
                  <a:pt x="32" y="405"/>
                </a:lnTo>
                <a:lnTo>
                  <a:pt x="32" y="405"/>
                </a:lnTo>
                <a:lnTo>
                  <a:pt x="32" y="405"/>
                </a:lnTo>
                <a:lnTo>
                  <a:pt x="32" y="404"/>
                </a:lnTo>
                <a:lnTo>
                  <a:pt x="32" y="404"/>
                </a:lnTo>
                <a:lnTo>
                  <a:pt x="33" y="404"/>
                </a:lnTo>
                <a:lnTo>
                  <a:pt x="33" y="404"/>
                </a:lnTo>
                <a:lnTo>
                  <a:pt x="33" y="404"/>
                </a:lnTo>
                <a:lnTo>
                  <a:pt x="34" y="404"/>
                </a:lnTo>
                <a:lnTo>
                  <a:pt x="34" y="403"/>
                </a:lnTo>
                <a:lnTo>
                  <a:pt x="34" y="403"/>
                </a:lnTo>
                <a:lnTo>
                  <a:pt x="34" y="403"/>
                </a:lnTo>
                <a:lnTo>
                  <a:pt x="34" y="403"/>
                </a:lnTo>
                <a:lnTo>
                  <a:pt x="34" y="403"/>
                </a:lnTo>
                <a:lnTo>
                  <a:pt x="34" y="403"/>
                </a:lnTo>
                <a:lnTo>
                  <a:pt x="34" y="402"/>
                </a:lnTo>
                <a:lnTo>
                  <a:pt x="34" y="402"/>
                </a:lnTo>
                <a:lnTo>
                  <a:pt x="34" y="402"/>
                </a:lnTo>
                <a:lnTo>
                  <a:pt x="34" y="402"/>
                </a:lnTo>
                <a:lnTo>
                  <a:pt x="34" y="402"/>
                </a:lnTo>
                <a:lnTo>
                  <a:pt x="35" y="402"/>
                </a:lnTo>
                <a:lnTo>
                  <a:pt x="35" y="402"/>
                </a:lnTo>
                <a:lnTo>
                  <a:pt x="35" y="402"/>
                </a:lnTo>
                <a:lnTo>
                  <a:pt x="35" y="402"/>
                </a:lnTo>
                <a:lnTo>
                  <a:pt x="35" y="402"/>
                </a:lnTo>
                <a:lnTo>
                  <a:pt x="35" y="402"/>
                </a:lnTo>
                <a:lnTo>
                  <a:pt x="36" y="402"/>
                </a:lnTo>
                <a:lnTo>
                  <a:pt x="36" y="402"/>
                </a:lnTo>
                <a:lnTo>
                  <a:pt x="36" y="402"/>
                </a:lnTo>
                <a:lnTo>
                  <a:pt x="36" y="402"/>
                </a:lnTo>
                <a:lnTo>
                  <a:pt x="36" y="402"/>
                </a:lnTo>
                <a:lnTo>
                  <a:pt x="36" y="402"/>
                </a:lnTo>
                <a:lnTo>
                  <a:pt x="36" y="402"/>
                </a:lnTo>
                <a:lnTo>
                  <a:pt x="36" y="402"/>
                </a:lnTo>
                <a:lnTo>
                  <a:pt x="36" y="402"/>
                </a:lnTo>
                <a:lnTo>
                  <a:pt x="37" y="402"/>
                </a:lnTo>
                <a:lnTo>
                  <a:pt x="37" y="402"/>
                </a:lnTo>
                <a:lnTo>
                  <a:pt x="37" y="402"/>
                </a:lnTo>
                <a:lnTo>
                  <a:pt x="37" y="402"/>
                </a:lnTo>
                <a:lnTo>
                  <a:pt x="37" y="401"/>
                </a:lnTo>
                <a:lnTo>
                  <a:pt x="37" y="401"/>
                </a:lnTo>
                <a:lnTo>
                  <a:pt x="37" y="401"/>
                </a:lnTo>
                <a:lnTo>
                  <a:pt x="37" y="401"/>
                </a:lnTo>
                <a:lnTo>
                  <a:pt x="37" y="401"/>
                </a:lnTo>
                <a:lnTo>
                  <a:pt x="38" y="401"/>
                </a:lnTo>
                <a:lnTo>
                  <a:pt x="38" y="400"/>
                </a:lnTo>
                <a:lnTo>
                  <a:pt x="38" y="400"/>
                </a:lnTo>
                <a:lnTo>
                  <a:pt x="38" y="400"/>
                </a:lnTo>
                <a:lnTo>
                  <a:pt x="38" y="400"/>
                </a:lnTo>
                <a:lnTo>
                  <a:pt x="38" y="400"/>
                </a:lnTo>
                <a:lnTo>
                  <a:pt x="38" y="400"/>
                </a:lnTo>
                <a:lnTo>
                  <a:pt x="38" y="399"/>
                </a:lnTo>
                <a:lnTo>
                  <a:pt x="38" y="399"/>
                </a:lnTo>
                <a:lnTo>
                  <a:pt x="38" y="399"/>
                </a:lnTo>
                <a:lnTo>
                  <a:pt x="38" y="399"/>
                </a:lnTo>
                <a:lnTo>
                  <a:pt x="38" y="399"/>
                </a:lnTo>
                <a:lnTo>
                  <a:pt x="39" y="399"/>
                </a:lnTo>
                <a:lnTo>
                  <a:pt x="39" y="399"/>
                </a:lnTo>
                <a:lnTo>
                  <a:pt x="39" y="399"/>
                </a:lnTo>
                <a:lnTo>
                  <a:pt x="39" y="399"/>
                </a:lnTo>
                <a:lnTo>
                  <a:pt x="39" y="399"/>
                </a:lnTo>
                <a:lnTo>
                  <a:pt x="39" y="399"/>
                </a:lnTo>
                <a:lnTo>
                  <a:pt x="39" y="399"/>
                </a:lnTo>
                <a:lnTo>
                  <a:pt x="39" y="399"/>
                </a:lnTo>
                <a:lnTo>
                  <a:pt x="39" y="399"/>
                </a:lnTo>
                <a:lnTo>
                  <a:pt x="40" y="399"/>
                </a:lnTo>
                <a:lnTo>
                  <a:pt x="40" y="399"/>
                </a:lnTo>
                <a:lnTo>
                  <a:pt x="40" y="399"/>
                </a:lnTo>
                <a:lnTo>
                  <a:pt x="40" y="399"/>
                </a:lnTo>
                <a:lnTo>
                  <a:pt x="40" y="399"/>
                </a:lnTo>
                <a:lnTo>
                  <a:pt x="40" y="399"/>
                </a:lnTo>
                <a:lnTo>
                  <a:pt x="41" y="399"/>
                </a:lnTo>
                <a:lnTo>
                  <a:pt x="41" y="398"/>
                </a:lnTo>
                <a:lnTo>
                  <a:pt x="41" y="398"/>
                </a:lnTo>
                <a:lnTo>
                  <a:pt x="41" y="398"/>
                </a:lnTo>
                <a:lnTo>
                  <a:pt x="41" y="398"/>
                </a:lnTo>
                <a:lnTo>
                  <a:pt x="41" y="398"/>
                </a:lnTo>
                <a:lnTo>
                  <a:pt x="42" y="398"/>
                </a:lnTo>
                <a:lnTo>
                  <a:pt x="42" y="398"/>
                </a:lnTo>
                <a:lnTo>
                  <a:pt x="42" y="398"/>
                </a:lnTo>
                <a:lnTo>
                  <a:pt x="42" y="398"/>
                </a:lnTo>
                <a:lnTo>
                  <a:pt x="42" y="398"/>
                </a:lnTo>
                <a:lnTo>
                  <a:pt x="42" y="398"/>
                </a:lnTo>
                <a:lnTo>
                  <a:pt x="42" y="398"/>
                </a:lnTo>
                <a:lnTo>
                  <a:pt x="42" y="398"/>
                </a:lnTo>
                <a:lnTo>
                  <a:pt x="42" y="398"/>
                </a:lnTo>
                <a:lnTo>
                  <a:pt x="43" y="398"/>
                </a:lnTo>
                <a:lnTo>
                  <a:pt x="43" y="397"/>
                </a:lnTo>
                <a:lnTo>
                  <a:pt x="43" y="397"/>
                </a:lnTo>
                <a:lnTo>
                  <a:pt x="44" y="397"/>
                </a:lnTo>
                <a:lnTo>
                  <a:pt x="44" y="397"/>
                </a:lnTo>
                <a:lnTo>
                  <a:pt x="44" y="397"/>
                </a:lnTo>
                <a:lnTo>
                  <a:pt x="45" y="397"/>
                </a:lnTo>
                <a:lnTo>
                  <a:pt x="45" y="397"/>
                </a:lnTo>
                <a:lnTo>
                  <a:pt x="45" y="397"/>
                </a:lnTo>
                <a:lnTo>
                  <a:pt x="46" y="397"/>
                </a:lnTo>
                <a:lnTo>
                  <a:pt x="46" y="396"/>
                </a:lnTo>
                <a:lnTo>
                  <a:pt x="46" y="396"/>
                </a:lnTo>
                <a:lnTo>
                  <a:pt x="46" y="396"/>
                </a:lnTo>
                <a:lnTo>
                  <a:pt x="46" y="396"/>
                </a:lnTo>
                <a:lnTo>
                  <a:pt x="46" y="396"/>
                </a:lnTo>
                <a:lnTo>
                  <a:pt x="47" y="396"/>
                </a:lnTo>
                <a:lnTo>
                  <a:pt x="47" y="396"/>
                </a:lnTo>
                <a:lnTo>
                  <a:pt x="47" y="396"/>
                </a:lnTo>
                <a:lnTo>
                  <a:pt x="47" y="396"/>
                </a:lnTo>
                <a:lnTo>
                  <a:pt x="47" y="396"/>
                </a:lnTo>
                <a:lnTo>
                  <a:pt x="47" y="396"/>
                </a:lnTo>
                <a:lnTo>
                  <a:pt x="48" y="396"/>
                </a:lnTo>
                <a:lnTo>
                  <a:pt x="48" y="395"/>
                </a:lnTo>
                <a:lnTo>
                  <a:pt x="48" y="395"/>
                </a:lnTo>
                <a:lnTo>
                  <a:pt x="48" y="395"/>
                </a:lnTo>
                <a:lnTo>
                  <a:pt x="48" y="395"/>
                </a:lnTo>
                <a:lnTo>
                  <a:pt x="48" y="395"/>
                </a:lnTo>
                <a:lnTo>
                  <a:pt x="48" y="395"/>
                </a:lnTo>
                <a:lnTo>
                  <a:pt x="48" y="395"/>
                </a:lnTo>
                <a:lnTo>
                  <a:pt x="48" y="395"/>
                </a:lnTo>
                <a:lnTo>
                  <a:pt x="49" y="395"/>
                </a:lnTo>
                <a:lnTo>
                  <a:pt x="49" y="394"/>
                </a:lnTo>
                <a:lnTo>
                  <a:pt x="49" y="394"/>
                </a:lnTo>
                <a:lnTo>
                  <a:pt x="49" y="394"/>
                </a:lnTo>
                <a:lnTo>
                  <a:pt x="49" y="394"/>
                </a:lnTo>
                <a:lnTo>
                  <a:pt x="49" y="394"/>
                </a:lnTo>
                <a:lnTo>
                  <a:pt x="49" y="394"/>
                </a:lnTo>
                <a:lnTo>
                  <a:pt x="49" y="394"/>
                </a:lnTo>
                <a:lnTo>
                  <a:pt x="49" y="394"/>
                </a:lnTo>
                <a:lnTo>
                  <a:pt x="50" y="394"/>
                </a:lnTo>
                <a:lnTo>
                  <a:pt x="50" y="394"/>
                </a:lnTo>
                <a:lnTo>
                  <a:pt x="50" y="394"/>
                </a:lnTo>
                <a:lnTo>
                  <a:pt x="50" y="394"/>
                </a:lnTo>
                <a:lnTo>
                  <a:pt x="50" y="393"/>
                </a:lnTo>
                <a:lnTo>
                  <a:pt x="50" y="393"/>
                </a:lnTo>
                <a:lnTo>
                  <a:pt x="50" y="393"/>
                </a:lnTo>
                <a:lnTo>
                  <a:pt x="50" y="393"/>
                </a:lnTo>
                <a:lnTo>
                  <a:pt x="50" y="393"/>
                </a:lnTo>
                <a:lnTo>
                  <a:pt x="51" y="393"/>
                </a:lnTo>
                <a:lnTo>
                  <a:pt x="51" y="392"/>
                </a:lnTo>
                <a:lnTo>
                  <a:pt x="51" y="392"/>
                </a:lnTo>
                <a:lnTo>
                  <a:pt x="52" y="392"/>
                </a:lnTo>
                <a:lnTo>
                  <a:pt x="52" y="392"/>
                </a:lnTo>
                <a:lnTo>
                  <a:pt x="52" y="392"/>
                </a:lnTo>
                <a:lnTo>
                  <a:pt x="52" y="392"/>
                </a:lnTo>
                <a:lnTo>
                  <a:pt x="52" y="392"/>
                </a:lnTo>
                <a:lnTo>
                  <a:pt x="52" y="392"/>
                </a:lnTo>
                <a:lnTo>
                  <a:pt x="53" y="392"/>
                </a:lnTo>
                <a:lnTo>
                  <a:pt x="53" y="391"/>
                </a:lnTo>
                <a:lnTo>
                  <a:pt x="53" y="391"/>
                </a:lnTo>
                <a:lnTo>
                  <a:pt x="53" y="391"/>
                </a:lnTo>
                <a:lnTo>
                  <a:pt x="53" y="391"/>
                </a:lnTo>
                <a:lnTo>
                  <a:pt x="53" y="391"/>
                </a:lnTo>
                <a:lnTo>
                  <a:pt x="53" y="391"/>
                </a:lnTo>
                <a:lnTo>
                  <a:pt x="53" y="390"/>
                </a:lnTo>
                <a:lnTo>
                  <a:pt x="53" y="390"/>
                </a:lnTo>
                <a:lnTo>
                  <a:pt x="53" y="390"/>
                </a:lnTo>
                <a:lnTo>
                  <a:pt x="53" y="390"/>
                </a:lnTo>
                <a:lnTo>
                  <a:pt x="53" y="390"/>
                </a:lnTo>
                <a:lnTo>
                  <a:pt x="54" y="390"/>
                </a:lnTo>
                <a:lnTo>
                  <a:pt x="54" y="390"/>
                </a:lnTo>
                <a:lnTo>
                  <a:pt x="54" y="390"/>
                </a:lnTo>
                <a:lnTo>
                  <a:pt x="55" y="390"/>
                </a:lnTo>
                <a:lnTo>
                  <a:pt x="55" y="390"/>
                </a:lnTo>
                <a:lnTo>
                  <a:pt x="55" y="390"/>
                </a:lnTo>
                <a:lnTo>
                  <a:pt x="55" y="390"/>
                </a:lnTo>
                <a:lnTo>
                  <a:pt x="55" y="390"/>
                </a:lnTo>
                <a:lnTo>
                  <a:pt x="55" y="390"/>
                </a:lnTo>
                <a:lnTo>
                  <a:pt x="55" y="390"/>
                </a:lnTo>
                <a:lnTo>
                  <a:pt x="55" y="390"/>
                </a:lnTo>
                <a:lnTo>
                  <a:pt x="55" y="390"/>
                </a:lnTo>
                <a:lnTo>
                  <a:pt x="56" y="390"/>
                </a:lnTo>
                <a:lnTo>
                  <a:pt x="56" y="390"/>
                </a:lnTo>
                <a:lnTo>
                  <a:pt x="56" y="390"/>
                </a:lnTo>
                <a:lnTo>
                  <a:pt x="57" y="390"/>
                </a:lnTo>
                <a:lnTo>
                  <a:pt x="57" y="389"/>
                </a:lnTo>
                <a:lnTo>
                  <a:pt x="57" y="389"/>
                </a:lnTo>
                <a:lnTo>
                  <a:pt x="57" y="389"/>
                </a:lnTo>
                <a:lnTo>
                  <a:pt x="57" y="389"/>
                </a:lnTo>
                <a:lnTo>
                  <a:pt x="57" y="389"/>
                </a:lnTo>
                <a:lnTo>
                  <a:pt x="58" y="389"/>
                </a:lnTo>
                <a:lnTo>
                  <a:pt x="58" y="388"/>
                </a:lnTo>
                <a:lnTo>
                  <a:pt x="58" y="388"/>
                </a:lnTo>
                <a:lnTo>
                  <a:pt x="59" y="388"/>
                </a:lnTo>
                <a:lnTo>
                  <a:pt x="59" y="388"/>
                </a:lnTo>
                <a:lnTo>
                  <a:pt x="59" y="388"/>
                </a:lnTo>
                <a:lnTo>
                  <a:pt x="59" y="388"/>
                </a:lnTo>
                <a:lnTo>
                  <a:pt x="59" y="388"/>
                </a:lnTo>
                <a:lnTo>
                  <a:pt x="59" y="388"/>
                </a:lnTo>
                <a:lnTo>
                  <a:pt x="59" y="388"/>
                </a:lnTo>
                <a:lnTo>
                  <a:pt x="59" y="387"/>
                </a:lnTo>
                <a:lnTo>
                  <a:pt x="59" y="387"/>
                </a:lnTo>
                <a:lnTo>
                  <a:pt x="59" y="387"/>
                </a:lnTo>
                <a:lnTo>
                  <a:pt x="59" y="387"/>
                </a:lnTo>
                <a:lnTo>
                  <a:pt x="59" y="387"/>
                </a:lnTo>
                <a:lnTo>
                  <a:pt x="59" y="387"/>
                </a:lnTo>
                <a:lnTo>
                  <a:pt x="59" y="387"/>
                </a:lnTo>
                <a:lnTo>
                  <a:pt x="59" y="387"/>
                </a:lnTo>
                <a:lnTo>
                  <a:pt x="60" y="387"/>
                </a:lnTo>
                <a:lnTo>
                  <a:pt x="60" y="386"/>
                </a:lnTo>
                <a:lnTo>
                  <a:pt x="60" y="386"/>
                </a:lnTo>
                <a:lnTo>
                  <a:pt x="61" y="386"/>
                </a:lnTo>
                <a:lnTo>
                  <a:pt x="61" y="386"/>
                </a:lnTo>
                <a:lnTo>
                  <a:pt x="61" y="386"/>
                </a:lnTo>
                <a:lnTo>
                  <a:pt x="61" y="386"/>
                </a:lnTo>
                <a:lnTo>
                  <a:pt x="61" y="385"/>
                </a:lnTo>
                <a:lnTo>
                  <a:pt x="61" y="385"/>
                </a:lnTo>
                <a:lnTo>
                  <a:pt x="62" y="385"/>
                </a:lnTo>
                <a:lnTo>
                  <a:pt x="62" y="385"/>
                </a:lnTo>
                <a:lnTo>
                  <a:pt x="62" y="385"/>
                </a:lnTo>
                <a:lnTo>
                  <a:pt x="62" y="385"/>
                </a:lnTo>
                <a:lnTo>
                  <a:pt x="62" y="385"/>
                </a:lnTo>
                <a:lnTo>
                  <a:pt x="62" y="385"/>
                </a:lnTo>
                <a:lnTo>
                  <a:pt x="63" y="385"/>
                </a:lnTo>
                <a:lnTo>
                  <a:pt x="63" y="385"/>
                </a:lnTo>
                <a:lnTo>
                  <a:pt x="63" y="385"/>
                </a:lnTo>
                <a:lnTo>
                  <a:pt x="63" y="385"/>
                </a:lnTo>
                <a:lnTo>
                  <a:pt x="63" y="385"/>
                </a:lnTo>
                <a:lnTo>
                  <a:pt x="63" y="385"/>
                </a:lnTo>
                <a:lnTo>
                  <a:pt x="63" y="385"/>
                </a:lnTo>
                <a:lnTo>
                  <a:pt x="63" y="385"/>
                </a:lnTo>
                <a:lnTo>
                  <a:pt x="63" y="385"/>
                </a:lnTo>
                <a:lnTo>
                  <a:pt x="63" y="385"/>
                </a:lnTo>
                <a:lnTo>
                  <a:pt x="63" y="385"/>
                </a:lnTo>
                <a:lnTo>
                  <a:pt x="63" y="385"/>
                </a:lnTo>
                <a:lnTo>
                  <a:pt x="64" y="385"/>
                </a:lnTo>
                <a:lnTo>
                  <a:pt x="64" y="385"/>
                </a:lnTo>
                <a:lnTo>
                  <a:pt x="64" y="385"/>
                </a:lnTo>
                <a:lnTo>
                  <a:pt x="65" y="385"/>
                </a:lnTo>
                <a:lnTo>
                  <a:pt x="65" y="384"/>
                </a:lnTo>
                <a:lnTo>
                  <a:pt x="65" y="384"/>
                </a:lnTo>
                <a:lnTo>
                  <a:pt x="65" y="384"/>
                </a:lnTo>
                <a:lnTo>
                  <a:pt x="65" y="384"/>
                </a:lnTo>
                <a:lnTo>
                  <a:pt x="65" y="384"/>
                </a:lnTo>
                <a:lnTo>
                  <a:pt x="65" y="384"/>
                </a:lnTo>
                <a:lnTo>
                  <a:pt x="65" y="384"/>
                </a:lnTo>
                <a:lnTo>
                  <a:pt x="65" y="384"/>
                </a:lnTo>
                <a:lnTo>
                  <a:pt x="65" y="384"/>
                </a:lnTo>
                <a:lnTo>
                  <a:pt x="65" y="384"/>
                </a:lnTo>
                <a:lnTo>
                  <a:pt x="65" y="384"/>
                </a:lnTo>
                <a:lnTo>
                  <a:pt x="65" y="384"/>
                </a:lnTo>
                <a:lnTo>
                  <a:pt x="65" y="384"/>
                </a:lnTo>
                <a:lnTo>
                  <a:pt x="65" y="384"/>
                </a:lnTo>
                <a:lnTo>
                  <a:pt x="66" y="384"/>
                </a:lnTo>
                <a:lnTo>
                  <a:pt x="66" y="383"/>
                </a:lnTo>
                <a:lnTo>
                  <a:pt x="66" y="383"/>
                </a:lnTo>
                <a:lnTo>
                  <a:pt x="66" y="383"/>
                </a:lnTo>
                <a:lnTo>
                  <a:pt x="66" y="383"/>
                </a:lnTo>
                <a:lnTo>
                  <a:pt x="66" y="383"/>
                </a:lnTo>
                <a:lnTo>
                  <a:pt x="66" y="383"/>
                </a:lnTo>
                <a:lnTo>
                  <a:pt x="66" y="383"/>
                </a:lnTo>
                <a:lnTo>
                  <a:pt x="66" y="383"/>
                </a:lnTo>
                <a:lnTo>
                  <a:pt x="67" y="383"/>
                </a:lnTo>
                <a:lnTo>
                  <a:pt x="67" y="382"/>
                </a:lnTo>
                <a:lnTo>
                  <a:pt x="67" y="382"/>
                </a:lnTo>
                <a:lnTo>
                  <a:pt x="67" y="382"/>
                </a:lnTo>
                <a:lnTo>
                  <a:pt x="67" y="382"/>
                </a:lnTo>
                <a:lnTo>
                  <a:pt x="67" y="382"/>
                </a:lnTo>
                <a:lnTo>
                  <a:pt x="67" y="382"/>
                </a:lnTo>
                <a:lnTo>
                  <a:pt x="67" y="382"/>
                </a:lnTo>
                <a:lnTo>
                  <a:pt x="67" y="382"/>
                </a:lnTo>
                <a:lnTo>
                  <a:pt x="68" y="382"/>
                </a:lnTo>
                <a:lnTo>
                  <a:pt x="68" y="381"/>
                </a:lnTo>
                <a:lnTo>
                  <a:pt x="68" y="381"/>
                </a:lnTo>
                <a:lnTo>
                  <a:pt x="68" y="381"/>
                </a:lnTo>
                <a:lnTo>
                  <a:pt x="68" y="381"/>
                </a:lnTo>
                <a:lnTo>
                  <a:pt x="68" y="381"/>
                </a:lnTo>
                <a:lnTo>
                  <a:pt x="69" y="381"/>
                </a:lnTo>
                <a:lnTo>
                  <a:pt x="69" y="381"/>
                </a:lnTo>
                <a:lnTo>
                  <a:pt x="69" y="381"/>
                </a:lnTo>
                <a:lnTo>
                  <a:pt x="70" y="381"/>
                </a:lnTo>
                <a:lnTo>
                  <a:pt x="70" y="380"/>
                </a:lnTo>
                <a:lnTo>
                  <a:pt x="70" y="380"/>
                </a:lnTo>
                <a:lnTo>
                  <a:pt x="70" y="380"/>
                </a:lnTo>
                <a:lnTo>
                  <a:pt x="70" y="380"/>
                </a:lnTo>
                <a:lnTo>
                  <a:pt x="70" y="380"/>
                </a:lnTo>
                <a:lnTo>
                  <a:pt x="71" y="380"/>
                </a:lnTo>
                <a:lnTo>
                  <a:pt x="71" y="379"/>
                </a:lnTo>
                <a:lnTo>
                  <a:pt x="71" y="379"/>
                </a:lnTo>
                <a:lnTo>
                  <a:pt x="71" y="379"/>
                </a:lnTo>
                <a:lnTo>
                  <a:pt x="71" y="379"/>
                </a:lnTo>
                <a:lnTo>
                  <a:pt x="71" y="379"/>
                </a:lnTo>
                <a:lnTo>
                  <a:pt x="71" y="379"/>
                </a:lnTo>
                <a:lnTo>
                  <a:pt x="71" y="378"/>
                </a:lnTo>
                <a:lnTo>
                  <a:pt x="71" y="378"/>
                </a:lnTo>
                <a:lnTo>
                  <a:pt x="71" y="378"/>
                </a:lnTo>
                <a:lnTo>
                  <a:pt x="71" y="377"/>
                </a:lnTo>
                <a:lnTo>
                  <a:pt x="71" y="377"/>
                </a:lnTo>
                <a:lnTo>
                  <a:pt x="72" y="377"/>
                </a:lnTo>
                <a:lnTo>
                  <a:pt x="72" y="377"/>
                </a:lnTo>
                <a:lnTo>
                  <a:pt x="72" y="377"/>
                </a:lnTo>
                <a:lnTo>
                  <a:pt x="72" y="377"/>
                </a:lnTo>
                <a:lnTo>
                  <a:pt x="72" y="377"/>
                </a:lnTo>
                <a:lnTo>
                  <a:pt x="72" y="377"/>
                </a:lnTo>
                <a:lnTo>
                  <a:pt x="73" y="377"/>
                </a:lnTo>
                <a:lnTo>
                  <a:pt x="73" y="376"/>
                </a:lnTo>
                <a:lnTo>
                  <a:pt x="73" y="376"/>
                </a:lnTo>
                <a:lnTo>
                  <a:pt x="73" y="376"/>
                </a:lnTo>
                <a:lnTo>
                  <a:pt x="73" y="376"/>
                </a:lnTo>
                <a:lnTo>
                  <a:pt x="73" y="376"/>
                </a:lnTo>
                <a:lnTo>
                  <a:pt x="75" y="376"/>
                </a:lnTo>
                <a:lnTo>
                  <a:pt x="75" y="376"/>
                </a:lnTo>
                <a:lnTo>
                  <a:pt x="75" y="376"/>
                </a:lnTo>
                <a:lnTo>
                  <a:pt x="75" y="376"/>
                </a:lnTo>
                <a:lnTo>
                  <a:pt x="75" y="375"/>
                </a:lnTo>
                <a:lnTo>
                  <a:pt x="75" y="375"/>
                </a:lnTo>
                <a:lnTo>
                  <a:pt x="75" y="375"/>
                </a:lnTo>
                <a:lnTo>
                  <a:pt x="75" y="375"/>
                </a:lnTo>
                <a:lnTo>
                  <a:pt x="75" y="375"/>
                </a:lnTo>
                <a:lnTo>
                  <a:pt x="76" y="375"/>
                </a:lnTo>
                <a:lnTo>
                  <a:pt x="76" y="375"/>
                </a:lnTo>
                <a:lnTo>
                  <a:pt x="76" y="375"/>
                </a:lnTo>
                <a:lnTo>
                  <a:pt x="77" y="375"/>
                </a:lnTo>
                <a:lnTo>
                  <a:pt x="77" y="375"/>
                </a:lnTo>
                <a:lnTo>
                  <a:pt x="77" y="375"/>
                </a:lnTo>
                <a:lnTo>
                  <a:pt x="77" y="375"/>
                </a:lnTo>
                <a:lnTo>
                  <a:pt x="77" y="374"/>
                </a:lnTo>
                <a:lnTo>
                  <a:pt x="77" y="374"/>
                </a:lnTo>
                <a:lnTo>
                  <a:pt x="77" y="374"/>
                </a:lnTo>
                <a:lnTo>
                  <a:pt x="77" y="374"/>
                </a:lnTo>
                <a:lnTo>
                  <a:pt x="77" y="374"/>
                </a:lnTo>
                <a:lnTo>
                  <a:pt x="77" y="374"/>
                </a:lnTo>
                <a:lnTo>
                  <a:pt x="77" y="374"/>
                </a:lnTo>
                <a:lnTo>
                  <a:pt x="77" y="374"/>
                </a:lnTo>
                <a:lnTo>
                  <a:pt x="78" y="374"/>
                </a:lnTo>
                <a:lnTo>
                  <a:pt x="78" y="374"/>
                </a:lnTo>
                <a:lnTo>
                  <a:pt x="78" y="374"/>
                </a:lnTo>
                <a:lnTo>
                  <a:pt x="78" y="374"/>
                </a:lnTo>
                <a:lnTo>
                  <a:pt x="78" y="374"/>
                </a:lnTo>
                <a:lnTo>
                  <a:pt x="78" y="374"/>
                </a:lnTo>
                <a:lnTo>
                  <a:pt x="78" y="374"/>
                </a:lnTo>
                <a:lnTo>
                  <a:pt x="78" y="374"/>
                </a:lnTo>
                <a:lnTo>
                  <a:pt x="78" y="374"/>
                </a:lnTo>
                <a:lnTo>
                  <a:pt x="79" y="374"/>
                </a:lnTo>
                <a:lnTo>
                  <a:pt x="79" y="373"/>
                </a:lnTo>
                <a:lnTo>
                  <a:pt x="79" y="373"/>
                </a:lnTo>
                <a:lnTo>
                  <a:pt x="80" y="373"/>
                </a:lnTo>
                <a:lnTo>
                  <a:pt x="80" y="372"/>
                </a:lnTo>
                <a:lnTo>
                  <a:pt x="80" y="372"/>
                </a:lnTo>
                <a:lnTo>
                  <a:pt x="80" y="372"/>
                </a:lnTo>
                <a:lnTo>
                  <a:pt x="80" y="372"/>
                </a:lnTo>
                <a:lnTo>
                  <a:pt x="80" y="372"/>
                </a:lnTo>
                <a:lnTo>
                  <a:pt x="81" y="372"/>
                </a:lnTo>
                <a:lnTo>
                  <a:pt x="81" y="372"/>
                </a:lnTo>
                <a:lnTo>
                  <a:pt x="81" y="372"/>
                </a:lnTo>
                <a:lnTo>
                  <a:pt x="81" y="372"/>
                </a:lnTo>
                <a:lnTo>
                  <a:pt x="81" y="372"/>
                </a:lnTo>
                <a:lnTo>
                  <a:pt x="81" y="372"/>
                </a:lnTo>
                <a:lnTo>
                  <a:pt x="82" y="372"/>
                </a:lnTo>
                <a:lnTo>
                  <a:pt x="82" y="372"/>
                </a:lnTo>
                <a:lnTo>
                  <a:pt x="82" y="372"/>
                </a:lnTo>
                <a:lnTo>
                  <a:pt x="83" y="372"/>
                </a:lnTo>
                <a:lnTo>
                  <a:pt x="83" y="371"/>
                </a:lnTo>
                <a:lnTo>
                  <a:pt x="83" y="371"/>
                </a:lnTo>
                <a:lnTo>
                  <a:pt x="83" y="371"/>
                </a:lnTo>
                <a:lnTo>
                  <a:pt x="83" y="371"/>
                </a:lnTo>
                <a:lnTo>
                  <a:pt x="83" y="371"/>
                </a:lnTo>
                <a:lnTo>
                  <a:pt x="83" y="371"/>
                </a:lnTo>
                <a:lnTo>
                  <a:pt x="83" y="371"/>
                </a:lnTo>
                <a:lnTo>
                  <a:pt x="83" y="371"/>
                </a:lnTo>
                <a:lnTo>
                  <a:pt x="83" y="371"/>
                </a:lnTo>
                <a:lnTo>
                  <a:pt x="83" y="371"/>
                </a:lnTo>
                <a:lnTo>
                  <a:pt x="83" y="371"/>
                </a:lnTo>
                <a:lnTo>
                  <a:pt x="83" y="371"/>
                </a:lnTo>
                <a:lnTo>
                  <a:pt x="83" y="371"/>
                </a:lnTo>
                <a:lnTo>
                  <a:pt x="83" y="371"/>
                </a:lnTo>
                <a:lnTo>
                  <a:pt x="85" y="371"/>
                </a:lnTo>
                <a:lnTo>
                  <a:pt x="85" y="371"/>
                </a:lnTo>
                <a:lnTo>
                  <a:pt x="85" y="371"/>
                </a:lnTo>
                <a:lnTo>
                  <a:pt x="85" y="371"/>
                </a:lnTo>
                <a:lnTo>
                  <a:pt x="85" y="371"/>
                </a:lnTo>
                <a:lnTo>
                  <a:pt x="85" y="371"/>
                </a:lnTo>
                <a:lnTo>
                  <a:pt x="85" y="371"/>
                </a:lnTo>
                <a:lnTo>
                  <a:pt x="85" y="370"/>
                </a:lnTo>
                <a:lnTo>
                  <a:pt x="85" y="370"/>
                </a:lnTo>
                <a:lnTo>
                  <a:pt x="86" y="370"/>
                </a:lnTo>
                <a:lnTo>
                  <a:pt x="86" y="370"/>
                </a:lnTo>
                <a:lnTo>
                  <a:pt x="86" y="370"/>
                </a:lnTo>
                <a:lnTo>
                  <a:pt x="86" y="370"/>
                </a:lnTo>
                <a:lnTo>
                  <a:pt x="86" y="369"/>
                </a:lnTo>
                <a:lnTo>
                  <a:pt x="86" y="369"/>
                </a:lnTo>
                <a:lnTo>
                  <a:pt x="87" y="369"/>
                </a:lnTo>
                <a:lnTo>
                  <a:pt x="87" y="369"/>
                </a:lnTo>
                <a:lnTo>
                  <a:pt x="87" y="369"/>
                </a:lnTo>
                <a:lnTo>
                  <a:pt x="87" y="369"/>
                </a:lnTo>
                <a:lnTo>
                  <a:pt x="87" y="369"/>
                </a:lnTo>
                <a:lnTo>
                  <a:pt x="87" y="369"/>
                </a:lnTo>
                <a:lnTo>
                  <a:pt x="88" y="369"/>
                </a:lnTo>
                <a:lnTo>
                  <a:pt x="88" y="368"/>
                </a:lnTo>
                <a:lnTo>
                  <a:pt x="88" y="368"/>
                </a:lnTo>
                <a:lnTo>
                  <a:pt x="88" y="368"/>
                </a:lnTo>
                <a:lnTo>
                  <a:pt x="88" y="368"/>
                </a:lnTo>
                <a:lnTo>
                  <a:pt x="88" y="368"/>
                </a:lnTo>
                <a:lnTo>
                  <a:pt x="89" y="368"/>
                </a:lnTo>
                <a:lnTo>
                  <a:pt x="89" y="367"/>
                </a:lnTo>
                <a:lnTo>
                  <a:pt x="89" y="367"/>
                </a:lnTo>
                <a:lnTo>
                  <a:pt x="89" y="367"/>
                </a:lnTo>
                <a:lnTo>
                  <a:pt x="89" y="367"/>
                </a:lnTo>
                <a:lnTo>
                  <a:pt x="89" y="367"/>
                </a:lnTo>
                <a:lnTo>
                  <a:pt x="89" y="367"/>
                </a:lnTo>
                <a:lnTo>
                  <a:pt x="89" y="366"/>
                </a:lnTo>
                <a:lnTo>
                  <a:pt x="89" y="366"/>
                </a:lnTo>
                <a:lnTo>
                  <a:pt x="89" y="366"/>
                </a:lnTo>
                <a:lnTo>
                  <a:pt x="89" y="366"/>
                </a:lnTo>
                <a:lnTo>
                  <a:pt x="89" y="366"/>
                </a:lnTo>
                <a:lnTo>
                  <a:pt x="89" y="366"/>
                </a:lnTo>
                <a:lnTo>
                  <a:pt x="89" y="366"/>
                </a:lnTo>
                <a:lnTo>
                  <a:pt x="89" y="366"/>
                </a:lnTo>
                <a:lnTo>
                  <a:pt x="90" y="366"/>
                </a:lnTo>
                <a:lnTo>
                  <a:pt x="90" y="365"/>
                </a:lnTo>
                <a:lnTo>
                  <a:pt x="90" y="365"/>
                </a:lnTo>
                <a:lnTo>
                  <a:pt x="90" y="365"/>
                </a:lnTo>
                <a:lnTo>
                  <a:pt x="90" y="365"/>
                </a:lnTo>
                <a:lnTo>
                  <a:pt x="90" y="365"/>
                </a:lnTo>
                <a:lnTo>
                  <a:pt x="90" y="365"/>
                </a:lnTo>
                <a:lnTo>
                  <a:pt x="90" y="365"/>
                </a:lnTo>
                <a:lnTo>
                  <a:pt x="90" y="365"/>
                </a:lnTo>
                <a:lnTo>
                  <a:pt x="91" y="365"/>
                </a:lnTo>
                <a:lnTo>
                  <a:pt x="91" y="364"/>
                </a:lnTo>
                <a:lnTo>
                  <a:pt x="91" y="364"/>
                </a:lnTo>
                <a:lnTo>
                  <a:pt x="91" y="364"/>
                </a:lnTo>
                <a:lnTo>
                  <a:pt x="91" y="364"/>
                </a:lnTo>
                <a:lnTo>
                  <a:pt x="91" y="364"/>
                </a:lnTo>
                <a:lnTo>
                  <a:pt x="94" y="364"/>
                </a:lnTo>
                <a:lnTo>
                  <a:pt x="94" y="363"/>
                </a:lnTo>
                <a:lnTo>
                  <a:pt x="94" y="363"/>
                </a:lnTo>
                <a:lnTo>
                  <a:pt x="95" y="363"/>
                </a:lnTo>
                <a:lnTo>
                  <a:pt x="95" y="363"/>
                </a:lnTo>
                <a:lnTo>
                  <a:pt x="95" y="363"/>
                </a:lnTo>
                <a:lnTo>
                  <a:pt x="95" y="363"/>
                </a:lnTo>
                <a:lnTo>
                  <a:pt x="95" y="363"/>
                </a:lnTo>
                <a:lnTo>
                  <a:pt x="95" y="363"/>
                </a:lnTo>
                <a:lnTo>
                  <a:pt x="95" y="363"/>
                </a:lnTo>
                <a:lnTo>
                  <a:pt x="95" y="363"/>
                </a:lnTo>
                <a:lnTo>
                  <a:pt x="95" y="363"/>
                </a:lnTo>
                <a:lnTo>
                  <a:pt x="96" y="363"/>
                </a:lnTo>
                <a:lnTo>
                  <a:pt x="96" y="362"/>
                </a:lnTo>
                <a:lnTo>
                  <a:pt x="96" y="362"/>
                </a:lnTo>
                <a:lnTo>
                  <a:pt x="96" y="362"/>
                </a:lnTo>
                <a:lnTo>
                  <a:pt x="96" y="362"/>
                </a:lnTo>
                <a:lnTo>
                  <a:pt x="96" y="362"/>
                </a:lnTo>
                <a:lnTo>
                  <a:pt x="96" y="362"/>
                </a:lnTo>
                <a:lnTo>
                  <a:pt x="96" y="362"/>
                </a:lnTo>
                <a:lnTo>
                  <a:pt x="96" y="362"/>
                </a:lnTo>
                <a:lnTo>
                  <a:pt x="96" y="362"/>
                </a:lnTo>
                <a:lnTo>
                  <a:pt x="96" y="361"/>
                </a:lnTo>
                <a:lnTo>
                  <a:pt x="96" y="361"/>
                </a:lnTo>
                <a:lnTo>
                  <a:pt x="96" y="361"/>
                </a:lnTo>
                <a:lnTo>
                  <a:pt x="96" y="361"/>
                </a:lnTo>
                <a:lnTo>
                  <a:pt x="96" y="361"/>
                </a:lnTo>
                <a:lnTo>
                  <a:pt x="97" y="361"/>
                </a:lnTo>
                <a:lnTo>
                  <a:pt x="97" y="361"/>
                </a:lnTo>
                <a:lnTo>
                  <a:pt x="97" y="361"/>
                </a:lnTo>
                <a:lnTo>
                  <a:pt x="97" y="361"/>
                </a:lnTo>
                <a:lnTo>
                  <a:pt x="97" y="361"/>
                </a:lnTo>
                <a:lnTo>
                  <a:pt x="97" y="361"/>
                </a:lnTo>
                <a:lnTo>
                  <a:pt x="97" y="361"/>
                </a:lnTo>
                <a:lnTo>
                  <a:pt x="97" y="361"/>
                </a:lnTo>
                <a:lnTo>
                  <a:pt x="97" y="361"/>
                </a:lnTo>
                <a:lnTo>
                  <a:pt x="98" y="361"/>
                </a:lnTo>
                <a:lnTo>
                  <a:pt x="98" y="360"/>
                </a:lnTo>
                <a:lnTo>
                  <a:pt x="98" y="360"/>
                </a:lnTo>
                <a:lnTo>
                  <a:pt x="98" y="360"/>
                </a:lnTo>
                <a:lnTo>
                  <a:pt x="98" y="360"/>
                </a:lnTo>
                <a:lnTo>
                  <a:pt x="98" y="360"/>
                </a:lnTo>
                <a:lnTo>
                  <a:pt x="99" y="360"/>
                </a:lnTo>
                <a:lnTo>
                  <a:pt x="99" y="359"/>
                </a:lnTo>
                <a:lnTo>
                  <a:pt x="99" y="359"/>
                </a:lnTo>
                <a:lnTo>
                  <a:pt x="99" y="359"/>
                </a:lnTo>
                <a:lnTo>
                  <a:pt x="99" y="359"/>
                </a:lnTo>
                <a:lnTo>
                  <a:pt x="99" y="359"/>
                </a:lnTo>
                <a:lnTo>
                  <a:pt x="100" y="359"/>
                </a:lnTo>
                <a:lnTo>
                  <a:pt x="100" y="359"/>
                </a:lnTo>
                <a:lnTo>
                  <a:pt x="100" y="359"/>
                </a:lnTo>
                <a:lnTo>
                  <a:pt x="101" y="359"/>
                </a:lnTo>
                <a:lnTo>
                  <a:pt x="101" y="359"/>
                </a:lnTo>
                <a:lnTo>
                  <a:pt x="101" y="359"/>
                </a:lnTo>
                <a:lnTo>
                  <a:pt x="101" y="359"/>
                </a:lnTo>
                <a:lnTo>
                  <a:pt x="101" y="359"/>
                </a:lnTo>
                <a:lnTo>
                  <a:pt x="101" y="359"/>
                </a:lnTo>
                <a:lnTo>
                  <a:pt x="101" y="359"/>
                </a:lnTo>
                <a:lnTo>
                  <a:pt x="101" y="359"/>
                </a:lnTo>
                <a:lnTo>
                  <a:pt x="101" y="359"/>
                </a:lnTo>
                <a:lnTo>
                  <a:pt x="101" y="359"/>
                </a:lnTo>
                <a:lnTo>
                  <a:pt x="101" y="359"/>
                </a:lnTo>
                <a:lnTo>
                  <a:pt x="101" y="359"/>
                </a:lnTo>
                <a:lnTo>
                  <a:pt x="102" y="359"/>
                </a:lnTo>
                <a:lnTo>
                  <a:pt x="102" y="359"/>
                </a:lnTo>
                <a:lnTo>
                  <a:pt x="102" y="359"/>
                </a:lnTo>
                <a:lnTo>
                  <a:pt x="102" y="359"/>
                </a:lnTo>
                <a:lnTo>
                  <a:pt x="102" y="359"/>
                </a:lnTo>
                <a:lnTo>
                  <a:pt x="102" y="359"/>
                </a:lnTo>
                <a:lnTo>
                  <a:pt x="102" y="359"/>
                </a:lnTo>
                <a:lnTo>
                  <a:pt x="102" y="359"/>
                </a:lnTo>
                <a:lnTo>
                  <a:pt x="102" y="359"/>
                </a:lnTo>
                <a:lnTo>
                  <a:pt x="102" y="359"/>
                </a:lnTo>
                <a:lnTo>
                  <a:pt x="102" y="359"/>
                </a:lnTo>
                <a:lnTo>
                  <a:pt x="102" y="359"/>
                </a:lnTo>
                <a:lnTo>
                  <a:pt x="103" y="359"/>
                </a:lnTo>
                <a:lnTo>
                  <a:pt x="103" y="358"/>
                </a:lnTo>
                <a:lnTo>
                  <a:pt x="103" y="358"/>
                </a:lnTo>
                <a:lnTo>
                  <a:pt x="103" y="358"/>
                </a:lnTo>
                <a:lnTo>
                  <a:pt x="103" y="358"/>
                </a:lnTo>
                <a:lnTo>
                  <a:pt x="103" y="358"/>
                </a:lnTo>
                <a:lnTo>
                  <a:pt x="103" y="358"/>
                </a:lnTo>
                <a:lnTo>
                  <a:pt x="103" y="358"/>
                </a:lnTo>
                <a:lnTo>
                  <a:pt x="103" y="358"/>
                </a:lnTo>
                <a:lnTo>
                  <a:pt x="103" y="358"/>
                </a:lnTo>
                <a:lnTo>
                  <a:pt x="103" y="358"/>
                </a:lnTo>
                <a:lnTo>
                  <a:pt x="103" y="358"/>
                </a:lnTo>
                <a:lnTo>
                  <a:pt x="104" y="358"/>
                </a:lnTo>
                <a:lnTo>
                  <a:pt x="104" y="358"/>
                </a:lnTo>
                <a:lnTo>
                  <a:pt x="104" y="358"/>
                </a:lnTo>
                <a:lnTo>
                  <a:pt x="104" y="358"/>
                </a:lnTo>
                <a:lnTo>
                  <a:pt x="104" y="358"/>
                </a:lnTo>
                <a:lnTo>
                  <a:pt x="104" y="358"/>
                </a:lnTo>
                <a:lnTo>
                  <a:pt x="104" y="358"/>
                </a:lnTo>
                <a:lnTo>
                  <a:pt x="104" y="358"/>
                </a:lnTo>
                <a:lnTo>
                  <a:pt x="104" y="358"/>
                </a:lnTo>
                <a:lnTo>
                  <a:pt x="104" y="358"/>
                </a:lnTo>
                <a:lnTo>
                  <a:pt x="104" y="357"/>
                </a:lnTo>
                <a:lnTo>
                  <a:pt x="104" y="357"/>
                </a:lnTo>
                <a:lnTo>
                  <a:pt x="104" y="357"/>
                </a:lnTo>
                <a:lnTo>
                  <a:pt x="104" y="357"/>
                </a:lnTo>
                <a:lnTo>
                  <a:pt x="104" y="357"/>
                </a:lnTo>
                <a:lnTo>
                  <a:pt x="104" y="357"/>
                </a:lnTo>
                <a:lnTo>
                  <a:pt x="104" y="357"/>
                </a:lnTo>
                <a:lnTo>
                  <a:pt x="104" y="357"/>
                </a:lnTo>
                <a:lnTo>
                  <a:pt x="105" y="357"/>
                </a:lnTo>
                <a:lnTo>
                  <a:pt x="105" y="357"/>
                </a:lnTo>
                <a:lnTo>
                  <a:pt x="105" y="357"/>
                </a:lnTo>
                <a:lnTo>
                  <a:pt x="105" y="357"/>
                </a:lnTo>
                <a:lnTo>
                  <a:pt x="105" y="357"/>
                </a:lnTo>
                <a:lnTo>
                  <a:pt x="105" y="357"/>
                </a:lnTo>
                <a:lnTo>
                  <a:pt x="105" y="357"/>
                </a:lnTo>
                <a:lnTo>
                  <a:pt x="105" y="357"/>
                </a:lnTo>
                <a:lnTo>
                  <a:pt x="105" y="357"/>
                </a:lnTo>
                <a:lnTo>
                  <a:pt x="106" y="357"/>
                </a:lnTo>
                <a:lnTo>
                  <a:pt x="106" y="357"/>
                </a:lnTo>
                <a:lnTo>
                  <a:pt x="106" y="357"/>
                </a:lnTo>
                <a:lnTo>
                  <a:pt x="106" y="357"/>
                </a:lnTo>
                <a:lnTo>
                  <a:pt x="106" y="357"/>
                </a:lnTo>
                <a:lnTo>
                  <a:pt x="106" y="357"/>
                </a:lnTo>
                <a:lnTo>
                  <a:pt x="106" y="357"/>
                </a:lnTo>
                <a:lnTo>
                  <a:pt x="106" y="356"/>
                </a:lnTo>
                <a:lnTo>
                  <a:pt x="106" y="356"/>
                </a:lnTo>
                <a:lnTo>
                  <a:pt x="106" y="356"/>
                </a:lnTo>
                <a:lnTo>
                  <a:pt x="106" y="356"/>
                </a:lnTo>
                <a:lnTo>
                  <a:pt x="106" y="356"/>
                </a:lnTo>
                <a:lnTo>
                  <a:pt x="106" y="356"/>
                </a:lnTo>
                <a:lnTo>
                  <a:pt x="106" y="355"/>
                </a:lnTo>
                <a:lnTo>
                  <a:pt x="106" y="355"/>
                </a:lnTo>
                <a:lnTo>
                  <a:pt x="106" y="355"/>
                </a:lnTo>
                <a:lnTo>
                  <a:pt x="106" y="355"/>
                </a:lnTo>
                <a:lnTo>
                  <a:pt x="106" y="355"/>
                </a:lnTo>
                <a:lnTo>
                  <a:pt x="106" y="355"/>
                </a:lnTo>
                <a:lnTo>
                  <a:pt x="106" y="355"/>
                </a:lnTo>
                <a:lnTo>
                  <a:pt x="106" y="355"/>
                </a:lnTo>
                <a:lnTo>
                  <a:pt x="107" y="355"/>
                </a:lnTo>
                <a:lnTo>
                  <a:pt x="107" y="355"/>
                </a:lnTo>
                <a:lnTo>
                  <a:pt x="107" y="355"/>
                </a:lnTo>
                <a:lnTo>
                  <a:pt x="107" y="355"/>
                </a:lnTo>
                <a:lnTo>
                  <a:pt x="107" y="355"/>
                </a:lnTo>
                <a:lnTo>
                  <a:pt x="107" y="355"/>
                </a:lnTo>
                <a:lnTo>
                  <a:pt x="107" y="355"/>
                </a:lnTo>
                <a:lnTo>
                  <a:pt x="107" y="355"/>
                </a:lnTo>
                <a:lnTo>
                  <a:pt x="107" y="355"/>
                </a:lnTo>
                <a:lnTo>
                  <a:pt x="107" y="355"/>
                </a:lnTo>
                <a:lnTo>
                  <a:pt x="107" y="355"/>
                </a:lnTo>
                <a:lnTo>
                  <a:pt x="107" y="355"/>
                </a:lnTo>
                <a:lnTo>
                  <a:pt x="107" y="355"/>
                </a:lnTo>
                <a:lnTo>
                  <a:pt x="107" y="355"/>
                </a:lnTo>
                <a:lnTo>
                  <a:pt x="107" y="355"/>
                </a:lnTo>
                <a:lnTo>
                  <a:pt x="107" y="355"/>
                </a:lnTo>
                <a:lnTo>
                  <a:pt x="107" y="355"/>
                </a:lnTo>
                <a:lnTo>
                  <a:pt x="107" y="355"/>
                </a:lnTo>
                <a:lnTo>
                  <a:pt x="108" y="355"/>
                </a:lnTo>
                <a:lnTo>
                  <a:pt x="108" y="355"/>
                </a:lnTo>
                <a:lnTo>
                  <a:pt x="108" y="355"/>
                </a:lnTo>
                <a:lnTo>
                  <a:pt x="108" y="355"/>
                </a:lnTo>
                <a:lnTo>
                  <a:pt x="108" y="355"/>
                </a:lnTo>
                <a:lnTo>
                  <a:pt x="108" y="355"/>
                </a:lnTo>
                <a:lnTo>
                  <a:pt x="108" y="355"/>
                </a:lnTo>
                <a:lnTo>
                  <a:pt x="108" y="355"/>
                </a:lnTo>
                <a:lnTo>
                  <a:pt x="108" y="355"/>
                </a:lnTo>
                <a:lnTo>
                  <a:pt x="108" y="355"/>
                </a:lnTo>
                <a:lnTo>
                  <a:pt x="108" y="355"/>
                </a:lnTo>
                <a:lnTo>
                  <a:pt x="108" y="355"/>
                </a:lnTo>
                <a:lnTo>
                  <a:pt x="109" y="355"/>
                </a:lnTo>
                <a:lnTo>
                  <a:pt x="109" y="355"/>
                </a:lnTo>
                <a:lnTo>
                  <a:pt x="109" y="355"/>
                </a:lnTo>
                <a:lnTo>
                  <a:pt x="109" y="355"/>
                </a:lnTo>
                <a:lnTo>
                  <a:pt x="109" y="355"/>
                </a:lnTo>
                <a:lnTo>
                  <a:pt x="109" y="355"/>
                </a:lnTo>
                <a:lnTo>
                  <a:pt x="109" y="355"/>
                </a:lnTo>
                <a:lnTo>
                  <a:pt x="109" y="355"/>
                </a:lnTo>
                <a:lnTo>
                  <a:pt x="109" y="355"/>
                </a:lnTo>
                <a:lnTo>
                  <a:pt x="109" y="355"/>
                </a:lnTo>
                <a:lnTo>
                  <a:pt x="109" y="355"/>
                </a:lnTo>
                <a:lnTo>
                  <a:pt x="109" y="355"/>
                </a:lnTo>
                <a:lnTo>
                  <a:pt x="109" y="355"/>
                </a:lnTo>
                <a:lnTo>
                  <a:pt x="109" y="355"/>
                </a:lnTo>
                <a:lnTo>
                  <a:pt x="109" y="355"/>
                </a:lnTo>
                <a:lnTo>
                  <a:pt x="110" y="355"/>
                </a:lnTo>
                <a:lnTo>
                  <a:pt x="110" y="354"/>
                </a:lnTo>
                <a:lnTo>
                  <a:pt x="110" y="354"/>
                </a:lnTo>
                <a:lnTo>
                  <a:pt x="110" y="354"/>
                </a:lnTo>
                <a:lnTo>
                  <a:pt x="110" y="354"/>
                </a:lnTo>
                <a:lnTo>
                  <a:pt x="110" y="354"/>
                </a:lnTo>
                <a:lnTo>
                  <a:pt x="110" y="354"/>
                </a:lnTo>
                <a:lnTo>
                  <a:pt x="110" y="354"/>
                </a:lnTo>
                <a:lnTo>
                  <a:pt x="110" y="354"/>
                </a:lnTo>
                <a:lnTo>
                  <a:pt x="110" y="354"/>
                </a:lnTo>
                <a:lnTo>
                  <a:pt x="110" y="354"/>
                </a:lnTo>
                <a:lnTo>
                  <a:pt x="110" y="354"/>
                </a:lnTo>
                <a:lnTo>
                  <a:pt x="110" y="354"/>
                </a:lnTo>
                <a:lnTo>
                  <a:pt x="110" y="354"/>
                </a:lnTo>
                <a:lnTo>
                  <a:pt x="110" y="354"/>
                </a:lnTo>
                <a:lnTo>
                  <a:pt x="111" y="354"/>
                </a:lnTo>
                <a:lnTo>
                  <a:pt x="111" y="354"/>
                </a:lnTo>
                <a:lnTo>
                  <a:pt x="111" y="354"/>
                </a:lnTo>
                <a:lnTo>
                  <a:pt x="111" y="354"/>
                </a:lnTo>
                <a:lnTo>
                  <a:pt x="111" y="354"/>
                </a:lnTo>
                <a:lnTo>
                  <a:pt x="111" y="354"/>
                </a:lnTo>
                <a:lnTo>
                  <a:pt x="111" y="354"/>
                </a:lnTo>
                <a:lnTo>
                  <a:pt x="111" y="354"/>
                </a:lnTo>
                <a:lnTo>
                  <a:pt x="111" y="354"/>
                </a:lnTo>
                <a:lnTo>
                  <a:pt x="111" y="354"/>
                </a:lnTo>
                <a:lnTo>
                  <a:pt x="111" y="354"/>
                </a:lnTo>
                <a:lnTo>
                  <a:pt x="111" y="354"/>
                </a:lnTo>
                <a:lnTo>
                  <a:pt x="111" y="354"/>
                </a:lnTo>
                <a:lnTo>
                  <a:pt x="111" y="354"/>
                </a:lnTo>
                <a:lnTo>
                  <a:pt x="111" y="354"/>
                </a:lnTo>
                <a:lnTo>
                  <a:pt x="111" y="354"/>
                </a:lnTo>
                <a:lnTo>
                  <a:pt x="111" y="354"/>
                </a:lnTo>
                <a:lnTo>
                  <a:pt x="111" y="354"/>
                </a:lnTo>
                <a:lnTo>
                  <a:pt x="112" y="354"/>
                </a:lnTo>
                <a:lnTo>
                  <a:pt x="112" y="354"/>
                </a:lnTo>
                <a:lnTo>
                  <a:pt x="112" y="354"/>
                </a:lnTo>
                <a:lnTo>
                  <a:pt x="112" y="354"/>
                </a:lnTo>
                <a:lnTo>
                  <a:pt x="112" y="354"/>
                </a:lnTo>
                <a:lnTo>
                  <a:pt x="112" y="354"/>
                </a:lnTo>
                <a:lnTo>
                  <a:pt x="112" y="354"/>
                </a:lnTo>
                <a:lnTo>
                  <a:pt x="112" y="354"/>
                </a:lnTo>
                <a:lnTo>
                  <a:pt x="112" y="354"/>
                </a:lnTo>
                <a:lnTo>
                  <a:pt x="112" y="354"/>
                </a:lnTo>
                <a:lnTo>
                  <a:pt x="112" y="354"/>
                </a:lnTo>
                <a:lnTo>
                  <a:pt x="112" y="354"/>
                </a:lnTo>
                <a:lnTo>
                  <a:pt x="113" y="354"/>
                </a:lnTo>
                <a:lnTo>
                  <a:pt x="113" y="354"/>
                </a:lnTo>
                <a:lnTo>
                  <a:pt x="113" y="354"/>
                </a:lnTo>
                <a:lnTo>
                  <a:pt x="113" y="354"/>
                </a:lnTo>
                <a:lnTo>
                  <a:pt x="113" y="353"/>
                </a:lnTo>
                <a:lnTo>
                  <a:pt x="113" y="353"/>
                </a:lnTo>
                <a:lnTo>
                  <a:pt x="113" y="353"/>
                </a:lnTo>
                <a:lnTo>
                  <a:pt x="113" y="353"/>
                </a:lnTo>
                <a:lnTo>
                  <a:pt x="113" y="353"/>
                </a:lnTo>
                <a:lnTo>
                  <a:pt x="113" y="353"/>
                </a:lnTo>
                <a:lnTo>
                  <a:pt x="113" y="353"/>
                </a:lnTo>
                <a:lnTo>
                  <a:pt x="113" y="353"/>
                </a:lnTo>
                <a:lnTo>
                  <a:pt x="113" y="353"/>
                </a:lnTo>
                <a:lnTo>
                  <a:pt x="113" y="353"/>
                </a:lnTo>
                <a:lnTo>
                  <a:pt x="113" y="353"/>
                </a:lnTo>
                <a:lnTo>
                  <a:pt x="113" y="353"/>
                </a:lnTo>
                <a:lnTo>
                  <a:pt x="113" y="353"/>
                </a:lnTo>
                <a:lnTo>
                  <a:pt x="113" y="353"/>
                </a:lnTo>
                <a:lnTo>
                  <a:pt x="114" y="353"/>
                </a:lnTo>
                <a:lnTo>
                  <a:pt x="114" y="353"/>
                </a:lnTo>
                <a:lnTo>
                  <a:pt x="114" y="353"/>
                </a:lnTo>
                <a:lnTo>
                  <a:pt x="114" y="353"/>
                </a:lnTo>
                <a:lnTo>
                  <a:pt x="114" y="353"/>
                </a:lnTo>
                <a:lnTo>
                  <a:pt x="114" y="353"/>
                </a:lnTo>
                <a:lnTo>
                  <a:pt x="114" y="353"/>
                </a:lnTo>
                <a:lnTo>
                  <a:pt x="114" y="353"/>
                </a:lnTo>
                <a:lnTo>
                  <a:pt x="114" y="353"/>
                </a:lnTo>
                <a:lnTo>
                  <a:pt x="114" y="353"/>
                </a:lnTo>
                <a:lnTo>
                  <a:pt x="114" y="353"/>
                </a:lnTo>
                <a:lnTo>
                  <a:pt x="114" y="353"/>
                </a:lnTo>
                <a:lnTo>
                  <a:pt x="114" y="353"/>
                </a:lnTo>
                <a:lnTo>
                  <a:pt x="114" y="353"/>
                </a:lnTo>
                <a:lnTo>
                  <a:pt x="114" y="353"/>
                </a:lnTo>
                <a:lnTo>
                  <a:pt x="114" y="353"/>
                </a:lnTo>
                <a:lnTo>
                  <a:pt x="114" y="353"/>
                </a:lnTo>
                <a:lnTo>
                  <a:pt x="114" y="353"/>
                </a:lnTo>
                <a:lnTo>
                  <a:pt x="115" y="353"/>
                </a:lnTo>
                <a:lnTo>
                  <a:pt x="115" y="352"/>
                </a:lnTo>
                <a:lnTo>
                  <a:pt x="115" y="352"/>
                </a:lnTo>
                <a:lnTo>
                  <a:pt x="115" y="352"/>
                </a:lnTo>
                <a:lnTo>
                  <a:pt x="115" y="352"/>
                </a:lnTo>
                <a:lnTo>
                  <a:pt x="115" y="352"/>
                </a:lnTo>
                <a:lnTo>
                  <a:pt x="115" y="352"/>
                </a:lnTo>
                <a:lnTo>
                  <a:pt x="115" y="352"/>
                </a:lnTo>
                <a:lnTo>
                  <a:pt x="115" y="352"/>
                </a:lnTo>
                <a:lnTo>
                  <a:pt x="115" y="352"/>
                </a:lnTo>
                <a:lnTo>
                  <a:pt x="115" y="352"/>
                </a:lnTo>
                <a:lnTo>
                  <a:pt x="115" y="352"/>
                </a:lnTo>
                <a:lnTo>
                  <a:pt x="115" y="352"/>
                </a:lnTo>
                <a:lnTo>
                  <a:pt x="115" y="352"/>
                </a:lnTo>
                <a:lnTo>
                  <a:pt x="115" y="352"/>
                </a:lnTo>
                <a:lnTo>
                  <a:pt x="116" y="352"/>
                </a:lnTo>
                <a:lnTo>
                  <a:pt x="116" y="352"/>
                </a:lnTo>
                <a:lnTo>
                  <a:pt x="116" y="352"/>
                </a:lnTo>
                <a:lnTo>
                  <a:pt x="116" y="352"/>
                </a:lnTo>
                <a:lnTo>
                  <a:pt x="116" y="352"/>
                </a:lnTo>
                <a:lnTo>
                  <a:pt x="116" y="352"/>
                </a:lnTo>
                <a:lnTo>
                  <a:pt x="116" y="352"/>
                </a:lnTo>
                <a:lnTo>
                  <a:pt x="116" y="351"/>
                </a:lnTo>
                <a:lnTo>
                  <a:pt x="116" y="351"/>
                </a:lnTo>
                <a:lnTo>
                  <a:pt x="116" y="351"/>
                </a:lnTo>
                <a:lnTo>
                  <a:pt x="116" y="351"/>
                </a:lnTo>
                <a:lnTo>
                  <a:pt x="116" y="351"/>
                </a:lnTo>
                <a:lnTo>
                  <a:pt x="116" y="351"/>
                </a:lnTo>
                <a:lnTo>
                  <a:pt x="116" y="351"/>
                </a:lnTo>
                <a:lnTo>
                  <a:pt x="116" y="351"/>
                </a:lnTo>
                <a:lnTo>
                  <a:pt x="116" y="351"/>
                </a:lnTo>
                <a:lnTo>
                  <a:pt x="116" y="351"/>
                </a:lnTo>
                <a:lnTo>
                  <a:pt x="116" y="351"/>
                </a:lnTo>
                <a:lnTo>
                  <a:pt x="117" y="351"/>
                </a:lnTo>
                <a:lnTo>
                  <a:pt x="117" y="351"/>
                </a:lnTo>
                <a:lnTo>
                  <a:pt x="117" y="351"/>
                </a:lnTo>
                <a:lnTo>
                  <a:pt x="117" y="351"/>
                </a:lnTo>
                <a:lnTo>
                  <a:pt x="117" y="351"/>
                </a:lnTo>
                <a:lnTo>
                  <a:pt x="117" y="351"/>
                </a:lnTo>
                <a:lnTo>
                  <a:pt x="117" y="351"/>
                </a:lnTo>
                <a:lnTo>
                  <a:pt x="117" y="351"/>
                </a:lnTo>
                <a:lnTo>
                  <a:pt x="117" y="351"/>
                </a:lnTo>
                <a:lnTo>
                  <a:pt x="117" y="351"/>
                </a:lnTo>
                <a:lnTo>
                  <a:pt x="117" y="351"/>
                </a:lnTo>
                <a:lnTo>
                  <a:pt x="117" y="351"/>
                </a:lnTo>
                <a:lnTo>
                  <a:pt x="117" y="351"/>
                </a:lnTo>
                <a:lnTo>
                  <a:pt x="117" y="351"/>
                </a:lnTo>
                <a:lnTo>
                  <a:pt x="117" y="351"/>
                </a:lnTo>
                <a:lnTo>
                  <a:pt x="118" y="351"/>
                </a:lnTo>
                <a:lnTo>
                  <a:pt x="118" y="351"/>
                </a:lnTo>
                <a:lnTo>
                  <a:pt x="118" y="351"/>
                </a:lnTo>
                <a:lnTo>
                  <a:pt x="118" y="351"/>
                </a:lnTo>
                <a:lnTo>
                  <a:pt x="118" y="351"/>
                </a:lnTo>
                <a:lnTo>
                  <a:pt x="118" y="351"/>
                </a:lnTo>
                <a:lnTo>
                  <a:pt x="118" y="351"/>
                </a:lnTo>
                <a:lnTo>
                  <a:pt x="118" y="351"/>
                </a:lnTo>
                <a:lnTo>
                  <a:pt x="118" y="351"/>
                </a:lnTo>
                <a:lnTo>
                  <a:pt x="118" y="351"/>
                </a:lnTo>
                <a:lnTo>
                  <a:pt x="118" y="351"/>
                </a:lnTo>
                <a:lnTo>
                  <a:pt x="118" y="351"/>
                </a:lnTo>
                <a:lnTo>
                  <a:pt x="118" y="351"/>
                </a:lnTo>
                <a:lnTo>
                  <a:pt x="118" y="351"/>
                </a:lnTo>
                <a:lnTo>
                  <a:pt x="118" y="351"/>
                </a:lnTo>
                <a:lnTo>
                  <a:pt x="119" y="351"/>
                </a:lnTo>
                <a:lnTo>
                  <a:pt x="119" y="350"/>
                </a:lnTo>
                <a:lnTo>
                  <a:pt x="119" y="350"/>
                </a:lnTo>
                <a:lnTo>
                  <a:pt x="119" y="350"/>
                </a:lnTo>
                <a:lnTo>
                  <a:pt x="119" y="350"/>
                </a:lnTo>
                <a:lnTo>
                  <a:pt x="119" y="350"/>
                </a:lnTo>
                <a:lnTo>
                  <a:pt x="119" y="350"/>
                </a:lnTo>
                <a:lnTo>
                  <a:pt x="119" y="350"/>
                </a:lnTo>
                <a:lnTo>
                  <a:pt x="119" y="350"/>
                </a:lnTo>
                <a:lnTo>
                  <a:pt x="119" y="350"/>
                </a:lnTo>
                <a:lnTo>
                  <a:pt x="119" y="350"/>
                </a:lnTo>
                <a:lnTo>
                  <a:pt x="119" y="350"/>
                </a:lnTo>
                <a:lnTo>
                  <a:pt x="119" y="350"/>
                </a:lnTo>
                <a:lnTo>
                  <a:pt x="119" y="350"/>
                </a:lnTo>
                <a:lnTo>
                  <a:pt x="119" y="350"/>
                </a:lnTo>
                <a:lnTo>
                  <a:pt x="119" y="350"/>
                </a:lnTo>
                <a:lnTo>
                  <a:pt x="119" y="350"/>
                </a:lnTo>
                <a:lnTo>
                  <a:pt x="119" y="350"/>
                </a:lnTo>
                <a:lnTo>
                  <a:pt x="120" y="350"/>
                </a:lnTo>
                <a:lnTo>
                  <a:pt x="120" y="350"/>
                </a:lnTo>
                <a:lnTo>
                  <a:pt x="120" y="350"/>
                </a:lnTo>
                <a:lnTo>
                  <a:pt x="120" y="350"/>
                </a:lnTo>
                <a:lnTo>
                  <a:pt x="120" y="350"/>
                </a:lnTo>
                <a:lnTo>
                  <a:pt x="120" y="350"/>
                </a:lnTo>
                <a:lnTo>
                  <a:pt x="120" y="350"/>
                </a:lnTo>
                <a:lnTo>
                  <a:pt x="120" y="349"/>
                </a:lnTo>
                <a:lnTo>
                  <a:pt x="120" y="349"/>
                </a:lnTo>
                <a:lnTo>
                  <a:pt x="120" y="349"/>
                </a:lnTo>
                <a:lnTo>
                  <a:pt x="120" y="349"/>
                </a:lnTo>
                <a:lnTo>
                  <a:pt x="120" y="349"/>
                </a:lnTo>
                <a:lnTo>
                  <a:pt x="120" y="349"/>
                </a:lnTo>
                <a:lnTo>
                  <a:pt x="120" y="349"/>
                </a:lnTo>
                <a:lnTo>
                  <a:pt x="120" y="349"/>
                </a:lnTo>
                <a:lnTo>
                  <a:pt x="120" y="349"/>
                </a:lnTo>
                <a:lnTo>
                  <a:pt x="120" y="349"/>
                </a:lnTo>
                <a:lnTo>
                  <a:pt x="120" y="349"/>
                </a:lnTo>
                <a:lnTo>
                  <a:pt x="121" y="349"/>
                </a:lnTo>
                <a:lnTo>
                  <a:pt x="121" y="349"/>
                </a:lnTo>
                <a:lnTo>
                  <a:pt x="121" y="349"/>
                </a:lnTo>
                <a:lnTo>
                  <a:pt x="121" y="349"/>
                </a:lnTo>
                <a:lnTo>
                  <a:pt x="121" y="349"/>
                </a:lnTo>
                <a:lnTo>
                  <a:pt x="121" y="349"/>
                </a:lnTo>
                <a:lnTo>
                  <a:pt x="121" y="349"/>
                </a:lnTo>
                <a:lnTo>
                  <a:pt x="121" y="349"/>
                </a:lnTo>
                <a:lnTo>
                  <a:pt x="121" y="349"/>
                </a:lnTo>
                <a:lnTo>
                  <a:pt x="121" y="349"/>
                </a:lnTo>
                <a:lnTo>
                  <a:pt x="121" y="349"/>
                </a:lnTo>
                <a:lnTo>
                  <a:pt x="121" y="349"/>
                </a:lnTo>
                <a:lnTo>
                  <a:pt x="121" y="349"/>
                </a:lnTo>
                <a:lnTo>
                  <a:pt x="121" y="349"/>
                </a:lnTo>
                <a:lnTo>
                  <a:pt x="121" y="349"/>
                </a:lnTo>
                <a:lnTo>
                  <a:pt x="121" y="349"/>
                </a:lnTo>
                <a:lnTo>
                  <a:pt x="121" y="349"/>
                </a:lnTo>
                <a:lnTo>
                  <a:pt x="121" y="349"/>
                </a:lnTo>
                <a:lnTo>
                  <a:pt x="122" y="349"/>
                </a:lnTo>
                <a:lnTo>
                  <a:pt x="122" y="349"/>
                </a:lnTo>
                <a:lnTo>
                  <a:pt x="122" y="349"/>
                </a:lnTo>
                <a:lnTo>
                  <a:pt x="122" y="349"/>
                </a:lnTo>
                <a:lnTo>
                  <a:pt x="122" y="349"/>
                </a:lnTo>
                <a:lnTo>
                  <a:pt x="122" y="349"/>
                </a:lnTo>
                <a:lnTo>
                  <a:pt x="122" y="349"/>
                </a:lnTo>
                <a:lnTo>
                  <a:pt x="122" y="349"/>
                </a:lnTo>
                <a:lnTo>
                  <a:pt x="122" y="349"/>
                </a:lnTo>
                <a:lnTo>
                  <a:pt x="122" y="349"/>
                </a:lnTo>
                <a:lnTo>
                  <a:pt x="122" y="349"/>
                </a:lnTo>
                <a:lnTo>
                  <a:pt x="122" y="349"/>
                </a:lnTo>
                <a:lnTo>
                  <a:pt x="123" y="349"/>
                </a:lnTo>
                <a:lnTo>
                  <a:pt x="123" y="349"/>
                </a:lnTo>
                <a:lnTo>
                  <a:pt x="123" y="349"/>
                </a:lnTo>
                <a:lnTo>
                  <a:pt x="123" y="349"/>
                </a:lnTo>
                <a:lnTo>
                  <a:pt x="123" y="349"/>
                </a:lnTo>
                <a:lnTo>
                  <a:pt x="123" y="349"/>
                </a:lnTo>
                <a:lnTo>
                  <a:pt x="123" y="349"/>
                </a:lnTo>
                <a:lnTo>
                  <a:pt x="123" y="348"/>
                </a:lnTo>
                <a:lnTo>
                  <a:pt x="123" y="348"/>
                </a:lnTo>
                <a:lnTo>
                  <a:pt x="123" y="348"/>
                </a:lnTo>
                <a:lnTo>
                  <a:pt x="123" y="348"/>
                </a:lnTo>
                <a:lnTo>
                  <a:pt x="123" y="348"/>
                </a:lnTo>
                <a:lnTo>
                  <a:pt x="123" y="348"/>
                </a:lnTo>
                <a:lnTo>
                  <a:pt x="123" y="348"/>
                </a:lnTo>
                <a:lnTo>
                  <a:pt x="123" y="348"/>
                </a:lnTo>
                <a:lnTo>
                  <a:pt x="123" y="348"/>
                </a:lnTo>
                <a:lnTo>
                  <a:pt x="123" y="348"/>
                </a:lnTo>
                <a:lnTo>
                  <a:pt x="123" y="348"/>
                </a:lnTo>
                <a:lnTo>
                  <a:pt x="124" y="348"/>
                </a:lnTo>
                <a:lnTo>
                  <a:pt x="124" y="348"/>
                </a:lnTo>
                <a:lnTo>
                  <a:pt x="124" y="348"/>
                </a:lnTo>
                <a:lnTo>
                  <a:pt x="124" y="348"/>
                </a:lnTo>
                <a:lnTo>
                  <a:pt x="124" y="348"/>
                </a:lnTo>
                <a:lnTo>
                  <a:pt x="124" y="348"/>
                </a:lnTo>
                <a:lnTo>
                  <a:pt x="124" y="348"/>
                </a:lnTo>
                <a:lnTo>
                  <a:pt x="124" y="348"/>
                </a:lnTo>
                <a:lnTo>
                  <a:pt x="124" y="348"/>
                </a:lnTo>
                <a:lnTo>
                  <a:pt x="124" y="348"/>
                </a:lnTo>
                <a:lnTo>
                  <a:pt x="124" y="348"/>
                </a:lnTo>
                <a:lnTo>
                  <a:pt x="124" y="348"/>
                </a:lnTo>
                <a:lnTo>
                  <a:pt x="124" y="348"/>
                </a:lnTo>
                <a:lnTo>
                  <a:pt x="124" y="347"/>
                </a:lnTo>
                <a:lnTo>
                  <a:pt x="124" y="347"/>
                </a:lnTo>
                <a:lnTo>
                  <a:pt x="124" y="347"/>
                </a:lnTo>
                <a:lnTo>
                  <a:pt x="124" y="347"/>
                </a:lnTo>
                <a:lnTo>
                  <a:pt x="124" y="347"/>
                </a:lnTo>
                <a:lnTo>
                  <a:pt x="125" y="347"/>
                </a:lnTo>
                <a:lnTo>
                  <a:pt x="125" y="347"/>
                </a:lnTo>
                <a:lnTo>
                  <a:pt x="125" y="347"/>
                </a:lnTo>
                <a:lnTo>
                  <a:pt x="125" y="347"/>
                </a:lnTo>
                <a:lnTo>
                  <a:pt x="125" y="347"/>
                </a:lnTo>
                <a:lnTo>
                  <a:pt x="125" y="347"/>
                </a:lnTo>
                <a:lnTo>
                  <a:pt x="125" y="347"/>
                </a:lnTo>
                <a:lnTo>
                  <a:pt x="125" y="346"/>
                </a:lnTo>
                <a:lnTo>
                  <a:pt x="125" y="346"/>
                </a:lnTo>
                <a:lnTo>
                  <a:pt x="125" y="346"/>
                </a:lnTo>
                <a:lnTo>
                  <a:pt x="125" y="346"/>
                </a:lnTo>
                <a:lnTo>
                  <a:pt x="125" y="346"/>
                </a:lnTo>
                <a:lnTo>
                  <a:pt x="125" y="346"/>
                </a:lnTo>
                <a:lnTo>
                  <a:pt x="125" y="346"/>
                </a:lnTo>
                <a:lnTo>
                  <a:pt x="125" y="346"/>
                </a:lnTo>
                <a:lnTo>
                  <a:pt x="125" y="346"/>
                </a:lnTo>
                <a:lnTo>
                  <a:pt x="125" y="346"/>
                </a:lnTo>
                <a:lnTo>
                  <a:pt x="125" y="346"/>
                </a:lnTo>
                <a:lnTo>
                  <a:pt x="125" y="346"/>
                </a:lnTo>
                <a:lnTo>
                  <a:pt x="125" y="346"/>
                </a:lnTo>
                <a:lnTo>
                  <a:pt x="125" y="346"/>
                </a:lnTo>
                <a:lnTo>
                  <a:pt x="126" y="346"/>
                </a:lnTo>
                <a:lnTo>
                  <a:pt x="126" y="346"/>
                </a:lnTo>
                <a:lnTo>
                  <a:pt x="126" y="346"/>
                </a:lnTo>
                <a:lnTo>
                  <a:pt x="126" y="346"/>
                </a:lnTo>
                <a:lnTo>
                  <a:pt x="126" y="346"/>
                </a:lnTo>
                <a:lnTo>
                  <a:pt x="126" y="346"/>
                </a:lnTo>
                <a:lnTo>
                  <a:pt x="126" y="346"/>
                </a:lnTo>
                <a:lnTo>
                  <a:pt x="126" y="346"/>
                </a:lnTo>
                <a:lnTo>
                  <a:pt x="126" y="346"/>
                </a:lnTo>
                <a:lnTo>
                  <a:pt x="126" y="346"/>
                </a:lnTo>
                <a:lnTo>
                  <a:pt x="126" y="346"/>
                </a:lnTo>
                <a:lnTo>
                  <a:pt x="126" y="346"/>
                </a:lnTo>
                <a:lnTo>
                  <a:pt x="126" y="346"/>
                </a:lnTo>
                <a:lnTo>
                  <a:pt x="126" y="346"/>
                </a:lnTo>
                <a:lnTo>
                  <a:pt x="126" y="346"/>
                </a:lnTo>
                <a:lnTo>
                  <a:pt x="127" y="346"/>
                </a:lnTo>
                <a:lnTo>
                  <a:pt x="127" y="346"/>
                </a:lnTo>
                <a:lnTo>
                  <a:pt x="127" y="346"/>
                </a:lnTo>
                <a:lnTo>
                  <a:pt x="127" y="346"/>
                </a:lnTo>
                <a:lnTo>
                  <a:pt x="127" y="346"/>
                </a:lnTo>
                <a:lnTo>
                  <a:pt x="127" y="346"/>
                </a:lnTo>
                <a:lnTo>
                  <a:pt x="127" y="346"/>
                </a:lnTo>
                <a:lnTo>
                  <a:pt x="127" y="346"/>
                </a:lnTo>
                <a:lnTo>
                  <a:pt x="127" y="346"/>
                </a:lnTo>
                <a:lnTo>
                  <a:pt x="127" y="346"/>
                </a:lnTo>
                <a:lnTo>
                  <a:pt x="127" y="345"/>
                </a:lnTo>
                <a:lnTo>
                  <a:pt x="127" y="345"/>
                </a:lnTo>
                <a:lnTo>
                  <a:pt x="127" y="345"/>
                </a:lnTo>
                <a:lnTo>
                  <a:pt x="127" y="345"/>
                </a:lnTo>
                <a:lnTo>
                  <a:pt x="127" y="345"/>
                </a:lnTo>
                <a:lnTo>
                  <a:pt x="127" y="345"/>
                </a:lnTo>
                <a:lnTo>
                  <a:pt x="127" y="345"/>
                </a:lnTo>
                <a:lnTo>
                  <a:pt x="127" y="345"/>
                </a:lnTo>
                <a:lnTo>
                  <a:pt x="128" y="345"/>
                </a:lnTo>
                <a:lnTo>
                  <a:pt x="128" y="345"/>
                </a:lnTo>
                <a:lnTo>
                  <a:pt x="128" y="345"/>
                </a:lnTo>
                <a:lnTo>
                  <a:pt x="128" y="345"/>
                </a:lnTo>
                <a:lnTo>
                  <a:pt x="128" y="345"/>
                </a:lnTo>
                <a:lnTo>
                  <a:pt x="128" y="345"/>
                </a:lnTo>
                <a:lnTo>
                  <a:pt x="128" y="345"/>
                </a:lnTo>
                <a:lnTo>
                  <a:pt x="128" y="345"/>
                </a:lnTo>
                <a:lnTo>
                  <a:pt x="128" y="345"/>
                </a:lnTo>
                <a:lnTo>
                  <a:pt x="128" y="345"/>
                </a:lnTo>
                <a:lnTo>
                  <a:pt x="128" y="345"/>
                </a:lnTo>
                <a:lnTo>
                  <a:pt x="128" y="345"/>
                </a:lnTo>
                <a:lnTo>
                  <a:pt x="128" y="345"/>
                </a:lnTo>
                <a:lnTo>
                  <a:pt x="128" y="345"/>
                </a:lnTo>
                <a:lnTo>
                  <a:pt x="128" y="345"/>
                </a:lnTo>
                <a:lnTo>
                  <a:pt x="128" y="345"/>
                </a:lnTo>
                <a:lnTo>
                  <a:pt x="128" y="345"/>
                </a:lnTo>
                <a:lnTo>
                  <a:pt x="128" y="345"/>
                </a:lnTo>
                <a:lnTo>
                  <a:pt x="129" y="345"/>
                </a:lnTo>
                <a:lnTo>
                  <a:pt x="129" y="344"/>
                </a:lnTo>
                <a:lnTo>
                  <a:pt x="129" y="344"/>
                </a:lnTo>
                <a:lnTo>
                  <a:pt x="129" y="344"/>
                </a:lnTo>
                <a:lnTo>
                  <a:pt x="129" y="344"/>
                </a:lnTo>
                <a:lnTo>
                  <a:pt x="129" y="344"/>
                </a:lnTo>
                <a:lnTo>
                  <a:pt x="129" y="344"/>
                </a:lnTo>
                <a:lnTo>
                  <a:pt x="129" y="344"/>
                </a:lnTo>
                <a:lnTo>
                  <a:pt x="129" y="344"/>
                </a:lnTo>
                <a:lnTo>
                  <a:pt x="129" y="344"/>
                </a:lnTo>
                <a:lnTo>
                  <a:pt x="129" y="344"/>
                </a:lnTo>
                <a:lnTo>
                  <a:pt x="129" y="344"/>
                </a:lnTo>
                <a:lnTo>
                  <a:pt x="129" y="344"/>
                </a:lnTo>
                <a:lnTo>
                  <a:pt x="129" y="344"/>
                </a:lnTo>
                <a:lnTo>
                  <a:pt x="129" y="344"/>
                </a:lnTo>
                <a:lnTo>
                  <a:pt x="129" y="344"/>
                </a:lnTo>
                <a:lnTo>
                  <a:pt x="129" y="343"/>
                </a:lnTo>
                <a:lnTo>
                  <a:pt x="129" y="343"/>
                </a:lnTo>
                <a:lnTo>
                  <a:pt x="129" y="343"/>
                </a:lnTo>
                <a:lnTo>
                  <a:pt x="129" y="343"/>
                </a:lnTo>
                <a:lnTo>
                  <a:pt x="129" y="343"/>
                </a:lnTo>
                <a:lnTo>
                  <a:pt x="130" y="343"/>
                </a:lnTo>
                <a:lnTo>
                  <a:pt x="130" y="343"/>
                </a:lnTo>
                <a:lnTo>
                  <a:pt x="130" y="343"/>
                </a:lnTo>
                <a:lnTo>
                  <a:pt x="130" y="343"/>
                </a:lnTo>
                <a:lnTo>
                  <a:pt x="130" y="343"/>
                </a:lnTo>
                <a:lnTo>
                  <a:pt x="130" y="343"/>
                </a:lnTo>
                <a:lnTo>
                  <a:pt x="130" y="343"/>
                </a:lnTo>
                <a:lnTo>
                  <a:pt x="130" y="343"/>
                </a:lnTo>
                <a:lnTo>
                  <a:pt x="130" y="343"/>
                </a:lnTo>
                <a:lnTo>
                  <a:pt x="130" y="343"/>
                </a:lnTo>
                <a:lnTo>
                  <a:pt x="130" y="343"/>
                </a:lnTo>
                <a:lnTo>
                  <a:pt x="130" y="343"/>
                </a:lnTo>
                <a:lnTo>
                  <a:pt x="130" y="343"/>
                </a:lnTo>
                <a:lnTo>
                  <a:pt x="130" y="343"/>
                </a:lnTo>
                <a:lnTo>
                  <a:pt x="130" y="343"/>
                </a:lnTo>
                <a:lnTo>
                  <a:pt x="131" y="343"/>
                </a:lnTo>
                <a:lnTo>
                  <a:pt x="131" y="343"/>
                </a:lnTo>
                <a:lnTo>
                  <a:pt x="131" y="343"/>
                </a:lnTo>
                <a:lnTo>
                  <a:pt x="131" y="343"/>
                </a:lnTo>
                <a:lnTo>
                  <a:pt x="131" y="343"/>
                </a:lnTo>
                <a:lnTo>
                  <a:pt x="131" y="343"/>
                </a:lnTo>
                <a:lnTo>
                  <a:pt x="131" y="343"/>
                </a:lnTo>
                <a:lnTo>
                  <a:pt x="131" y="343"/>
                </a:lnTo>
                <a:lnTo>
                  <a:pt x="131" y="343"/>
                </a:lnTo>
                <a:lnTo>
                  <a:pt x="131" y="343"/>
                </a:lnTo>
                <a:lnTo>
                  <a:pt x="131" y="343"/>
                </a:lnTo>
                <a:lnTo>
                  <a:pt x="131" y="343"/>
                </a:lnTo>
                <a:lnTo>
                  <a:pt x="132" y="343"/>
                </a:lnTo>
                <a:lnTo>
                  <a:pt x="132" y="343"/>
                </a:lnTo>
                <a:lnTo>
                  <a:pt x="132" y="343"/>
                </a:lnTo>
                <a:lnTo>
                  <a:pt x="132" y="343"/>
                </a:lnTo>
                <a:lnTo>
                  <a:pt x="132" y="343"/>
                </a:lnTo>
                <a:lnTo>
                  <a:pt x="132" y="343"/>
                </a:lnTo>
                <a:lnTo>
                  <a:pt x="132" y="343"/>
                </a:lnTo>
                <a:lnTo>
                  <a:pt x="132" y="343"/>
                </a:lnTo>
                <a:lnTo>
                  <a:pt x="132" y="343"/>
                </a:lnTo>
                <a:lnTo>
                  <a:pt x="132" y="343"/>
                </a:lnTo>
                <a:lnTo>
                  <a:pt x="132" y="343"/>
                </a:lnTo>
                <a:lnTo>
                  <a:pt x="132" y="343"/>
                </a:lnTo>
                <a:lnTo>
                  <a:pt x="132" y="343"/>
                </a:lnTo>
                <a:lnTo>
                  <a:pt x="132" y="343"/>
                </a:lnTo>
                <a:lnTo>
                  <a:pt x="132" y="343"/>
                </a:lnTo>
                <a:lnTo>
                  <a:pt x="133" y="343"/>
                </a:lnTo>
                <a:lnTo>
                  <a:pt x="133" y="343"/>
                </a:lnTo>
                <a:lnTo>
                  <a:pt x="133" y="343"/>
                </a:lnTo>
                <a:lnTo>
                  <a:pt x="133" y="343"/>
                </a:lnTo>
                <a:lnTo>
                  <a:pt x="133" y="343"/>
                </a:lnTo>
                <a:lnTo>
                  <a:pt x="133" y="343"/>
                </a:lnTo>
                <a:lnTo>
                  <a:pt x="133" y="343"/>
                </a:lnTo>
                <a:lnTo>
                  <a:pt x="133" y="342"/>
                </a:lnTo>
                <a:lnTo>
                  <a:pt x="133" y="342"/>
                </a:lnTo>
                <a:lnTo>
                  <a:pt x="133" y="342"/>
                </a:lnTo>
                <a:lnTo>
                  <a:pt x="133" y="342"/>
                </a:lnTo>
                <a:lnTo>
                  <a:pt x="133" y="342"/>
                </a:lnTo>
                <a:lnTo>
                  <a:pt x="133" y="342"/>
                </a:lnTo>
                <a:lnTo>
                  <a:pt x="133" y="341"/>
                </a:lnTo>
                <a:lnTo>
                  <a:pt x="133" y="341"/>
                </a:lnTo>
                <a:lnTo>
                  <a:pt x="133" y="341"/>
                </a:lnTo>
                <a:lnTo>
                  <a:pt x="133" y="341"/>
                </a:lnTo>
                <a:lnTo>
                  <a:pt x="133" y="341"/>
                </a:lnTo>
                <a:lnTo>
                  <a:pt x="134" y="341"/>
                </a:lnTo>
                <a:lnTo>
                  <a:pt x="134" y="341"/>
                </a:lnTo>
                <a:lnTo>
                  <a:pt x="134" y="341"/>
                </a:lnTo>
                <a:lnTo>
                  <a:pt x="134" y="341"/>
                </a:lnTo>
                <a:lnTo>
                  <a:pt x="134" y="341"/>
                </a:lnTo>
                <a:lnTo>
                  <a:pt x="134" y="341"/>
                </a:lnTo>
                <a:lnTo>
                  <a:pt x="134" y="341"/>
                </a:lnTo>
                <a:lnTo>
                  <a:pt x="134" y="341"/>
                </a:lnTo>
                <a:lnTo>
                  <a:pt x="134" y="341"/>
                </a:lnTo>
                <a:lnTo>
                  <a:pt x="134" y="341"/>
                </a:lnTo>
                <a:lnTo>
                  <a:pt x="134" y="341"/>
                </a:lnTo>
                <a:lnTo>
                  <a:pt x="134" y="341"/>
                </a:lnTo>
                <a:lnTo>
                  <a:pt x="134" y="341"/>
                </a:lnTo>
                <a:lnTo>
                  <a:pt x="134" y="341"/>
                </a:lnTo>
                <a:lnTo>
                  <a:pt x="134" y="341"/>
                </a:lnTo>
                <a:lnTo>
                  <a:pt x="134" y="341"/>
                </a:lnTo>
                <a:lnTo>
                  <a:pt x="134" y="341"/>
                </a:lnTo>
                <a:lnTo>
                  <a:pt x="134" y="341"/>
                </a:lnTo>
                <a:lnTo>
                  <a:pt x="135" y="341"/>
                </a:lnTo>
                <a:lnTo>
                  <a:pt x="135" y="341"/>
                </a:lnTo>
                <a:lnTo>
                  <a:pt x="135" y="341"/>
                </a:lnTo>
                <a:lnTo>
                  <a:pt x="135" y="341"/>
                </a:lnTo>
                <a:lnTo>
                  <a:pt x="135" y="341"/>
                </a:lnTo>
                <a:lnTo>
                  <a:pt x="135" y="341"/>
                </a:lnTo>
                <a:lnTo>
                  <a:pt x="135" y="341"/>
                </a:lnTo>
                <a:lnTo>
                  <a:pt x="135" y="341"/>
                </a:lnTo>
                <a:lnTo>
                  <a:pt x="135" y="341"/>
                </a:lnTo>
                <a:lnTo>
                  <a:pt x="135" y="341"/>
                </a:lnTo>
                <a:lnTo>
                  <a:pt x="135" y="340"/>
                </a:lnTo>
                <a:lnTo>
                  <a:pt x="135" y="340"/>
                </a:lnTo>
                <a:lnTo>
                  <a:pt x="135" y="340"/>
                </a:lnTo>
                <a:lnTo>
                  <a:pt x="135" y="340"/>
                </a:lnTo>
                <a:lnTo>
                  <a:pt x="135" y="340"/>
                </a:lnTo>
                <a:lnTo>
                  <a:pt x="135" y="340"/>
                </a:lnTo>
                <a:lnTo>
                  <a:pt x="135" y="340"/>
                </a:lnTo>
                <a:lnTo>
                  <a:pt x="135" y="340"/>
                </a:lnTo>
                <a:lnTo>
                  <a:pt x="136" y="340"/>
                </a:lnTo>
                <a:lnTo>
                  <a:pt x="136" y="340"/>
                </a:lnTo>
                <a:lnTo>
                  <a:pt x="136" y="340"/>
                </a:lnTo>
                <a:lnTo>
                  <a:pt x="136" y="340"/>
                </a:lnTo>
                <a:lnTo>
                  <a:pt x="136" y="340"/>
                </a:lnTo>
                <a:lnTo>
                  <a:pt x="136" y="340"/>
                </a:lnTo>
                <a:lnTo>
                  <a:pt x="136" y="340"/>
                </a:lnTo>
                <a:lnTo>
                  <a:pt x="136" y="340"/>
                </a:lnTo>
                <a:lnTo>
                  <a:pt x="136" y="340"/>
                </a:lnTo>
                <a:lnTo>
                  <a:pt x="136" y="340"/>
                </a:lnTo>
                <a:lnTo>
                  <a:pt x="136" y="340"/>
                </a:lnTo>
                <a:lnTo>
                  <a:pt x="136" y="340"/>
                </a:lnTo>
                <a:lnTo>
                  <a:pt x="136" y="340"/>
                </a:lnTo>
                <a:lnTo>
                  <a:pt x="136" y="340"/>
                </a:lnTo>
                <a:lnTo>
                  <a:pt x="136" y="340"/>
                </a:lnTo>
                <a:lnTo>
                  <a:pt x="137" y="340"/>
                </a:lnTo>
                <a:lnTo>
                  <a:pt x="137" y="340"/>
                </a:lnTo>
                <a:lnTo>
                  <a:pt x="137" y="340"/>
                </a:lnTo>
                <a:lnTo>
                  <a:pt x="137" y="340"/>
                </a:lnTo>
                <a:lnTo>
                  <a:pt x="137" y="340"/>
                </a:lnTo>
                <a:lnTo>
                  <a:pt x="137" y="340"/>
                </a:lnTo>
                <a:lnTo>
                  <a:pt x="137" y="340"/>
                </a:lnTo>
                <a:lnTo>
                  <a:pt x="137" y="340"/>
                </a:lnTo>
                <a:lnTo>
                  <a:pt x="137" y="340"/>
                </a:lnTo>
                <a:lnTo>
                  <a:pt x="137" y="340"/>
                </a:lnTo>
                <a:lnTo>
                  <a:pt x="137" y="339"/>
                </a:lnTo>
                <a:lnTo>
                  <a:pt x="137" y="339"/>
                </a:lnTo>
                <a:lnTo>
                  <a:pt x="137" y="339"/>
                </a:lnTo>
                <a:lnTo>
                  <a:pt x="137" y="339"/>
                </a:lnTo>
                <a:lnTo>
                  <a:pt x="137" y="339"/>
                </a:lnTo>
                <a:lnTo>
                  <a:pt x="137" y="339"/>
                </a:lnTo>
                <a:lnTo>
                  <a:pt x="137" y="339"/>
                </a:lnTo>
                <a:lnTo>
                  <a:pt x="137" y="339"/>
                </a:lnTo>
                <a:lnTo>
                  <a:pt x="138" y="339"/>
                </a:lnTo>
                <a:lnTo>
                  <a:pt x="138" y="339"/>
                </a:lnTo>
                <a:lnTo>
                  <a:pt x="138" y="339"/>
                </a:lnTo>
                <a:lnTo>
                  <a:pt x="138" y="339"/>
                </a:lnTo>
                <a:lnTo>
                  <a:pt x="138" y="339"/>
                </a:lnTo>
                <a:lnTo>
                  <a:pt x="138" y="339"/>
                </a:lnTo>
                <a:lnTo>
                  <a:pt x="138" y="339"/>
                </a:lnTo>
                <a:lnTo>
                  <a:pt x="138" y="339"/>
                </a:lnTo>
                <a:lnTo>
                  <a:pt x="138" y="339"/>
                </a:lnTo>
                <a:lnTo>
                  <a:pt x="138" y="339"/>
                </a:lnTo>
                <a:lnTo>
                  <a:pt x="138" y="338"/>
                </a:lnTo>
                <a:lnTo>
                  <a:pt x="138" y="338"/>
                </a:lnTo>
                <a:lnTo>
                  <a:pt x="138" y="338"/>
                </a:lnTo>
                <a:lnTo>
                  <a:pt x="138" y="338"/>
                </a:lnTo>
                <a:lnTo>
                  <a:pt x="138" y="338"/>
                </a:lnTo>
                <a:lnTo>
                  <a:pt x="138" y="338"/>
                </a:lnTo>
                <a:lnTo>
                  <a:pt x="138" y="338"/>
                </a:lnTo>
                <a:lnTo>
                  <a:pt x="138" y="338"/>
                </a:lnTo>
                <a:lnTo>
                  <a:pt x="139" y="338"/>
                </a:lnTo>
                <a:lnTo>
                  <a:pt x="139" y="338"/>
                </a:lnTo>
                <a:lnTo>
                  <a:pt x="139" y="338"/>
                </a:lnTo>
                <a:lnTo>
                  <a:pt x="139" y="338"/>
                </a:lnTo>
                <a:lnTo>
                  <a:pt x="139" y="338"/>
                </a:lnTo>
                <a:lnTo>
                  <a:pt x="139" y="338"/>
                </a:lnTo>
                <a:lnTo>
                  <a:pt x="139" y="338"/>
                </a:lnTo>
                <a:lnTo>
                  <a:pt x="139" y="337"/>
                </a:lnTo>
                <a:lnTo>
                  <a:pt x="139" y="337"/>
                </a:lnTo>
                <a:lnTo>
                  <a:pt x="139" y="337"/>
                </a:lnTo>
                <a:lnTo>
                  <a:pt x="139" y="337"/>
                </a:lnTo>
                <a:lnTo>
                  <a:pt x="139" y="337"/>
                </a:lnTo>
                <a:lnTo>
                  <a:pt x="139" y="337"/>
                </a:lnTo>
                <a:lnTo>
                  <a:pt x="139" y="337"/>
                </a:lnTo>
                <a:lnTo>
                  <a:pt x="139" y="337"/>
                </a:lnTo>
                <a:lnTo>
                  <a:pt x="139" y="337"/>
                </a:lnTo>
                <a:lnTo>
                  <a:pt x="139" y="337"/>
                </a:lnTo>
                <a:lnTo>
                  <a:pt x="139" y="337"/>
                </a:lnTo>
                <a:lnTo>
                  <a:pt x="139" y="337"/>
                </a:lnTo>
                <a:lnTo>
                  <a:pt x="139" y="337"/>
                </a:lnTo>
                <a:lnTo>
                  <a:pt x="139" y="337"/>
                </a:lnTo>
                <a:lnTo>
                  <a:pt x="139" y="337"/>
                </a:lnTo>
                <a:lnTo>
                  <a:pt x="139" y="337"/>
                </a:lnTo>
                <a:lnTo>
                  <a:pt x="139" y="337"/>
                </a:lnTo>
                <a:lnTo>
                  <a:pt x="140" y="337"/>
                </a:lnTo>
                <a:lnTo>
                  <a:pt x="140" y="337"/>
                </a:lnTo>
                <a:lnTo>
                  <a:pt x="140" y="337"/>
                </a:lnTo>
                <a:lnTo>
                  <a:pt x="140" y="337"/>
                </a:lnTo>
                <a:lnTo>
                  <a:pt x="140" y="337"/>
                </a:lnTo>
                <a:lnTo>
                  <a:pt x="140" y="337"/>
                </a:lnTo>
                <a:lnTo>
                  <a:pt x="140" y="337"/>
                </a:lnTo>
                <a:lnTo>
                  <a:pt x="140" y="337"/>
                </a:lnTo>
                <a:lnTo>
                  <a:pt x="140" y="337"/>
                </a:lnTo>
                <a:lnTo>
                  <a:pt x="140" y="337"/>
                </a:lnTo>
                <a:lnTo>
                  <a:pt x="140" y="337"/>
                </a:lnTo>
                <a:lnTo>
                  <a:pt x="140" y="337"/>
                </a:lnTo>
                <a:lnTo>
                  <a:pt x="141" y="337"/>
                </a:lnTo>
                <a:lnTo>
                  <a:pt x="141" y="336"/>
                </a:lnTo>
                <a:lnTo>
                  <a:pt x="141" y="336"/>
                </a:lnTo>
                <a:lnTo>
                  <a:pt x="141" y="336"/>
                </a:lnTo>
                <a:lnTo>
                  <a:pt x="141" y="336"/>
                </a:lnTo>
                <a:lnTo>
                  <a:pt x="141" y="336"/>
                </a:lnTo>
                <a:lnTo>
                  <a:pt x="141" y="336"/>
                </a:lnTo>
                <a:lnTo>
                  <a:pt x="141" y="336"/>
                </a:lnTo>
                <a:lnTo>
                  <a:pt x="141" y="336"/>
                </a:lnTo>
                <a:lnTo>
                  <a:pt x="141" y="336"/>
                </a:lnTo>
                <a:lnTo>
                  <a:pt x="141" y="336"/>
                </a:lnTo>
                <a:lnTo>
                  <a:pt x="141" y="336"/>
                </a:lnTo>
                <a:lnTo>
                  <a:pt x="141" y="336"/>
                </a:lnTo>
                <a:lnTo>
                  <a:pt x="141" y="336"/>
                </a:lnTo>
                <a:lnTo>
                  <a:pt x="141" y="336"/>
                </a:lnTo>
                <a:lnTo>
                  <a:pt x="141" y="336"/>
                </a:lnTo>
                <a:lnTo>
                  <a:pt x="141" y="335"/>
                </a:lnTo>
                <a:lnTo>
                  <a:pt x="141" y="335"/>
                </a:lnTo>
                <a:lnTo>
                  <a:pt x="141" y="335"/>
                </a:lnTo>
                <a:lnTo>
                  <a:pt x="141" y="335"/>
                </a:lnTo>
                <a:lnTo>
                  <a:pt x="141" y="335"/>
                </a:lnTo>
                <a:lnTo>
                  <a:pt x="142" y="335"/>
                </a:lnTo>
                <a:lnTo>
                  <a:pt x="142" y="335"/>
                </a:lnTo>
                <a:lnTo>
                  <a:pt x="142" y="335"/>
                </a:lnTo>
                <a:lnTo>
                  <a:pt x="142" y="335"/>
                </a:lnTo>
                <a:lnTo>
                  <a:pt x="142" y="335"/>
                </a:lnTo>
                <a:lnTo>
                  <a:pt x="142" y="335"/>
                </a:lnTo>
                <a:lnTo>
                  <a:pt x="142" y="335"/>
                </a:lnTo>
                <a:lnTo>
                  <a:pt x="142" y="335"/>
                </a:lnTo>
                <a:lnTo>
                  <a:pt x="142" y="335"/>
                </a:lnTo>
                <a:lnTo>
                  <a:pt x="142" y="335"/>
                </a:lnTo>
                <a:lnTo>
                  <a:pt x="142" y="335"/>
                </a:lnTo>
                <a:lnTo>
                  <a:pt x="142" y="335"/>
                </a:lnTo>
                <a:lnTo>
                  <a:pt x="142" y="335"/>
                </a:lnTo>
                <a:lnTo>
                  <a:pt x="142" y="335"/>
                </a:lnTo>
                <a:lnTo>
                  <a:pt x="142" y="335"/>
                </a:lnTo>
                <a:lnTo>
                  <a:pt x="143" y="335"/>
                </a:lnTo>
                <a:lnTo>
                  <a:pt x="143" y="335"/>
                </a:lnTo>
                <a:lnTo>
                  <a:pt x="143" y="335"/>
                </a:lnTo>
                <a:lnTo>
                  <a:pt x="143" y="335"/>
                </a:lnTo>
                <a:lnTo>
                  <a:pt x="143" y="335"/>
                </a:lnTo>
                <a:lnTo>
                  <a:pt x="143" y="335"/>
                </a:lnTo>
                <a:lnTo>
                  <a:pt x="143" y="335"/>
                </a:lnTo>
                <a:lnTo>
                  <a:pt x="143" y="335"/>
                </a:lnTo>
                <a:lnTo>
                  <a:pt x="143" y="335"/>
                </a:lnTo>
                <a:lnTo>
                  <a:pt x="143" y="335"/>
                </a:lnTo>
                <a:lnTo>
                  <a:pt x="143" y="335"/>
                </a:lnTo>
                <a:lnTo>
                  <a:pt x="143" y="335"/>
                </a:lnTo>
                <a:lnTo>
                  <a:pt x="144" y="335"/>
                </a:lnTo>
                <a:lnTo>
                  <a:pt x="144" y="335"/>
                </a:lnTo>
                <a:lnTo>
                  <a:pt x="144" y="335"/>
                </a:lnTo>
                <a:lnTo>
                  <a:pt x="144" y="335"/>
                </a:lnTo>
                <a:lnTo>
                  <a:pt x="144" y="335"/>
                </a:lnTo>
                <a:lnTo>
                  <a:pt x="144" y="335"/>
                </a:lnTo>
                <a:lnTo>
                  <a:pt x="144" y="335"/>
                </a:lnTo>
                <a:lnTo>
                  <a:pt x="144" y="335"/>
                </a:lnTo>
                <a:lnTo>
                  <a:pt x="144" y="335"/>
                </a:lnTo>
                <a:lnTo>
                  <a:pt x="144" y="335"/>
                </a:lnTo>
                <a:lnTo>
                  <a:pt x="144" y="335"/>
                </a:lnTo>
                <a:lnTo>
                  <a:pt x="144" y="335"/>
                </a:lnTo>
                <a:lnTo>
                  <a:pt x="144" y="335"/>
                </a:lnTo>
                <a:lnTo>
                  <a:pt x="144" y="335"/>
                </a:lnTo>
                <a:lnTo>
                  <a:pt x="144" y="335"/>
                </a:lnTo>
                <a:lnTo>
                  <a:pt x="145" y="335"/>
                </a:lnTo>
                <a:lnTo>
                  <a:pt x="145" y="334"/>
                </a:lnTo>
                <a:lnTo>
                  <a:pt x="145" y="334"/>
                </a:lnTo>
                <a:lnTo>
                  <a:pt x="145" y="334"/>
                </a:lnTo>
                <a:lnTo>
                  <a:pt x="145" y="334"/>
                </a:lnTo>
                <a:lnTo>
                  <a:pt x="145" y="334"/>
                </a:lnTo>
                <a:lnTo>
                  <a:pt x="145" y="334"/>
                </a:lnTo>
                <a:lnTo>
                  <a:pt x="145" y="334"/>
                </a:lnTo>
                <a:lnTo>
                  <a:pt x="145" y="334"/>
                </a:lnTo>
                <a:lnTo>
                  <a:pt x="145" y="334"/>
                </a:lnTo>
                <a:lnTo>
                  <a:pt x="145" y="334"/>
                </a:lnTo>
                <a:lnTo>
                  <a:pt x="145" y="334"/>
                </a:lnTo>
                <a:lnTo>
                  <a:pt x="145" y="334"/>
                </a:lnTo>
                <a:lnTo>
                  <a:pt x="145" y="334"/>
                </a:lnTo>
                <a:lnTo>
                  <a:pt x="145" y="334"/>
                </a:lnTo>
                <a:lnTo>
                  <a:pt x="145" y="334"/>
                </a:lnTo>
                <a:lnTo>
                  <a:pt x="145" y="334"/>
                </a:lnTo>
                <a:lnTo>
                  <a:pt x="145" y="334"/>
                </a:lnTo>
                <a:lnTo>
                  <a:pt x="146" y="334"/>
                </a:lnTo>
                <a:lnTo>
                  <a:pt x="146" y="334"/>
                </a:lnTo>
                <a:lnTo>
                  <a:pt x="146" y="334"/>
                </a:lnTo>
                <a:lnTo>
                  <a:pt x="146" y="334"/>
                </a:lnTo>
                <a:lnTo>
                  <a:pt x="146" y="333"/>
                </a:lnTo>
                <a:lnTo>
                  <a:pt x="146" y="333"/>
                </a:lnTo>
                <a:lnTo>
                  <a:pt x="146" y="333"/>
                </a:lnTo>
                <a:lnTo>
                  <a:pt x="146" y="333"/>
                </a:lnTo>
                <a:lnTo>
                  <a:pt x="146" y="333"/>
                </a:lnTo>
                <a:lnTo>
                  <a:pt x="146" y="333"/>
                </a:lnTo>
                <a:lnTo>
                  <a:pt x="146" y="333"/>
                </a:lnTo>
                <a:lnTo>
                  <a:pt x="146" y="333"/>
                </a:lnTo>
                <a:lnTo>
                  <a:pt x="146" y="333"/>
                </a:lnTo>
                <a:lnTo>
                  <a:pt x="146" y="333"/>
                </a:lnTo>
                <a:lnTo>
                  <a:pt x="146" y="333"/>
                </a:lnTo>
                <a:lnTo>
                  <a:pt x="146" y="333"/>
                </a:lnTo>
                <a:lnTo>
                  <a:pt x="146" y="333"/>
                </a:lnTo>
                <a:lnTo>
                  <a:pt x="146" y="333"/>
                </a:lnTo>
                <a:lnTo>
                  <a:pt x="146" y="333"/>
                </a:lnTo>
                <a:lnTo>
                  <a:pt x="146" y="333"/>
                </a:lnTo>
                <a:lnTo>
                  <a:pt x="146" y="333"/>
                </a:lnTo>
                <a:lnTo>
                  <a:pt x="147" y="333"/>
                </a:lnTo>
                <a:lnTo>
                  <a:pt x="147" y="332"/>
                </a:lnTo>
                <a:lnTo>
                  <a:pt x="147" y="332"/>
                </a:lnTo>
                <a:lnTo>
                  <a:pt x="147" y="332"/>
                </a:lnTo>
                <a:lnTo>
                  <a:pt x="147" y="332"/>
                </a:lnTo>
                <a:lnTo>
                  <a:pt x="147" y="332"/>
                </a:lnTo>
                <a:lnTo>
                  <a:pt x="147" y="332"/>
                </a:lnTo>
                <a:lnTo>
                  <a:pt x="147" y="331"/>
                </a:lnTo>
                <a:lnTo>
                  <a:pt x="147" y="331"/>
                </a:lnTo>
                <a:lnTo>
                  <a:pt x="147" y="331"/>
                </a:lnTo>
                <a:lnTo>
                  <a:pt x="147" y="331"/>
                </a:lnTo>
                <a:lnTo>
                  <a:pt x="147" y="331"/>
                </a:lnTo>
                <a:lnTo>
                  <a:pt x="147" y="331"/>
                </a:lnTo>
                <a:lnTo>
                  <a:pt x="147" y="330"/>
                </a:lnTo>
                <a:lnTo>
                  <a:pt x="147" y="330"/>
                </a:lnTo>
                <a:lnTo>
                  <a:pt x="147" y="330"/>
                </a:lnTo>
                <a:lnTo>
                  <a:pt x="147" y="330"/>
                </a:lnTo>
                <a:lnTo>
                  <a:pt x="147" y="330"/>
                </a:lnTo>
                <a:lnTo>
                  <a:pt x="147" y="330"/>
                </a:lnTo>
                <a:lnTo>
                  <a:pt x="147" y="330"/>
                </a:lnTo>
                <a:lnTo>
                  <a:pt x="147" y="330"/>
                </a:lnTo>
                <a:lnTo>
                  <a:pt x="148" y="330"/>
                </a:lnTo>
                <a:lnTo>
                  <a:pt x="148" y="330"/>
                </a:lnTo>
                <a:lnTo>
                  <a:pt x="148" y="330"/>
                </a:lnTo>
                <a:lnTo>
                  <a:pt x="148" y="330"/>
                </a:lnTo>
                <a:lnTo>
                  <a:pt x="148" y="329"/>
                </a:lnTo>
                <a:lnTo>
                  <a:pt x="148" y="329"/>
                </a:lnTo>
                <a:lnTo>
                  <a:pt x="148" y="329"/>
                </a:lnTo>
                <a:lnTo>
                  <a:pt x="148" y="329"/>
                </a:lnTo>
                <a:lnTo>
                  <a:pt x="148" y="329"/>
                </a:lnTo>
                <a:lnTo>
                  <a:pt x="148" y="329"/>
                </a:lnTo>
                <a:lnTo>
                  <a:pt x="148" y="329"/>
                </a:lnTo>
                <a:lnTo>
                  <a:pt x="148" y="329"/>
                </a:lnTo>
                <a:lnTo>
                  <a:pt x="148" y="329"/>
                </a:lnTo>
                <a:lnTo>
                  <a:pt x="148" y="329"/>
                </a:lnTo>
                <a:lnTo>
                  <a:pt x="148" y="329"/>
                </a:lnTo>
                <a:lnTo>
                  <a:pt x="148" y="329"/>
                </a:lnTo>
                <a:lnTo>
                  <a:pt x="148" y="329"/>
                </a:lnTo>
                <a:lnTo>
                  <a:pt x="148" y="329"/>
                </a:lnTo>
                <a:lnTo>
                  <a:pt x="149" y="329"/>
                </a:lnTo>
                <a:lnTo>
                  <a:pt x="149" y="329"/>
                </a:lnTo>
                <a:lnTo>
                  <a:pt x="149" y="329"/>
                </a:lnTo>
                <a:lnTo>
                  <a:pt x="149" y="329"/>
                </a:lnTo>
                <a:lnTo>
                  <a:pt x="149" y="329"/>
                </a:lnTo>
                <a:lnTo>
                  <a:pt x="149" y="329"/>
                </a:lnTo>
                <a:lnTo>
                  <a:pt x="149" y="329"/>
                </a:lnTo>
                <a:lnTo>
                  <a:pt x="149" y="329"/>
                </a:lnTo>
                <a:lnTo>
                  <a:pt x="149" y="329"/>
                </a:lnTo>
                <a:lnTo>
                  <a:pt x="149" y="329"/>
                </a:lnTo>
                <a:lnTo>
                  <a:pt x="149" y="329"/>
                </a:lnTo>
                <a:lnTo>
                  <a:pt x="149" y="329"/>
                </a:lnTo>
                <a:lnTo>
                  <a:pt x="149" y="329"/>
                </a:lnTo>
                <a:lnTo>
                  <a:pt x="149" y="329"/>
                </a:lnTo>
                <a:lnTo>
                  <a:pt x="149" y="329"/>
                </a:lnTo>
                <a:lnTo>
                  <a:pt x="150" y="329"/>
                </a:lnTo>
                <a:lnTo>
                  <a:pt x="150" y="329"/>
                </a:lnTo>
                <a:lnTo>
                  <a:pt x="150" y="329"/>
                </a:lnTo>
                <a:lnTo>
                  <a:pt x="150" y="329"/>
                </a:lnTo>
                <a:lnTo>
                  <a:pt x="150" y="329"/>
                </a:lnTo>
                <a:lnTo>
                  <a:pt x="150" y="329"/>
                </a:lnTo>
                <a:lnTo>
                  <a:pt x="150" y="329"/>
                </a:lnTo>
                <a:lnTo>
                  <a:pt x="150" y="329"/>
                </a:lnTo>
                <a:lnTo>
                  <a:pt x="150" y="329"/>
                </a:lnTo>
                <a:lnTo>
                  <a:pt x="150" y="329"/>
                </a:lnTo>
                <a:lnTo>
                  <a:pt x="150" y="329"/>
                </a:lnTo>
                <a:lnTo>
                  <a:pt x="150" y="329"/>
                </a:lnTo>
                <a:lnTo>
                  <a:pt x="151" y="329"/>
                </a:lnTo>
                <a:lnTo>
                  <a:pt x="151" y="329"/>
                </a:lnTo>
                <a:lnTo>
                  <a:pt x="151" y="329"/>
                </a:lnTo>
                <a:lnTo>
                  <a:pt x="151" y="329"/>
                </a:lnTo>
                <a:lnTo>
                  <a:pt x="151" y="329"/>
                </a:lnTo>
                <a:lnTo>
                  <a:pt x="151" y="329"/>
                </a:lnTo>
                <a:lnTo>
                  <a:pt x="151" y="329"/>
                </a:lnTo>
                <a:lnTo>
                  <a:pt x="151" y="329"/>
                </a:lnTo>
                <a:lnTo>
                  <a:pt x="151" y="329"/>
                </a:lnTo>
                <a:lnTo>
                  <a:pt x="151" y="329"/>
                </a:lnTo>
                <a:lnTo>
                  <a:pt x="151" y="329"/>
                </a:lnTo>
                <a:lnTo>
                  <a:pt x="151" y="329"/>
                </a:lnTo>
                <a:lnTo>
                  <a:pt x="151" y="329"/>
                </a:lnTo>
                <a:lnTo>
                  <a:pt x="151" y="329"/>
                </a:lnTo>
                <a:lnTo>
                  <a:pt x="151" y="329"/>
                </a:lnTo>
                <a:lnTo>
                  <a:pt x="151" y="329"/>
                </a:lnTo>
                <a:lnTo>
                  <a:pt x="151" y="329"/>
                </a:lnTo>
                <a:lnTo>
                  <a:pt x="151" y="329"/>
                </a:lnTo>
                <a:lnTo>
                  <a:pt x="152" y="329"/>
                </a:lnTo>
                <a:lnTo>
                  <a:pt x="152" y="329"/>
                </a:lnTo>
                <a:lnTo>
                  <a:pt x="152" y="329"/>
                </a:lnTo>
                <a:lnTo>
                  <a:pt x="152" y="329"/>
                </a:lnTo>
                <a:lnTo>
                  <a:pt x="152" y="329"/>
                </a:lnTo>
                <a:lnTo>
                  <a:pt x="152" y="329"/>
                </a:lnTo>
                <a:lnTo>
                  <a:pt x="152" y="329"/>
                </a:lnTo>
                <a:lnTo>
                  <a:pt x="152" y="329"/>
                </a:lnTo>
                <a:lnTo>
                  <a:pt x="152" y="329"/>
                </a:lnTo>
                <a:lnTo>
                  <a:pt x="152" y="329"/>
                </a:lnTo>
                <a:lnTo>
                  <a:pt x="152" y="329"/>
                </a:lnTo>
                <a:lnTo>
                  <a:pt x="152" y="329"/>
                </a:lnTo>
                <a:lnTo>
                  <a:pt x="153" y="329"/>
                </a:lnTo>
                <a:lnTo>
                  <a:pt x="153" y="329"/>
                </a:lnTo>
                <a:lnTo>
                  <a:pt x="153" y="329"/>
                </a:lnTo>
                <a:lnTo>
                  <a:pt x="153" y="329"/>
                </a:lnTo>
                <a:lnTo>
                  <a:pt x="153" y="329"/>
                </a:lnTo>
                <a:lnTo>
                  <a:pt x="153" y="329"/>
                </a:lnTo>
                <a:lnTo>
                  <a:pt x="153" y="329"/>
                </a:lnTo>
                <a:lnTo>
                  <a:pt x="153" y="329"/>
                </a:lnTo>
                <a:lnTo>
                  <a:pt x="153" y="329"/>
                </a:lnTo>
                <a:lnTo>
                  <a:pt x="153" y="329"/>
                </a:lnTo>
                <a:lnTo>
                  <a:pt x="153" y="329"/>
                </a:lnTo>
                <a:lnTo>
                  <a:pt x="153" y="329"/>
                </a:lnTo>
                <a:lnTo>
                  <a:pt x="153" y="329"/>
                </a:lnTo>
                <a:lnTo>
                  <a:pt x="153" y="329"/>
                </a:lnTo>
                <a:lnTo>
                  <a:pt x="153" y="329"/>
                </a:lnTo>
                <a:lnTo>
                  <a:pt x="154" y="329"/>
                </a:lnTo>
                <a:lnTo>
                  <a:pt x="154" y="329"/>
                </a:lnTo>
                <a:lnTo>
                  <a:pt x="154" y="329"/>
                </a:lnTo>
                <a:lnTo>
                  <a:pt x="154" y="329"/>
                </a:lnTo>
                <a:lnTo>
                  <a:pt x="154" y="329"/>
                </a:lnTo>
                <a:lnTo>
                  <a:pt x="154" y="329"/>
                </a:lnTo>
                <a:lnTo>
                  <a:pt x="154" y="329"/>
                </a:lnTo>
                <a:lnTo>
                  <a:pt x="154" y="329"/>
                </a:lnTo>
                <a:lnTo>
                  <a:pt x="154" y="329"/>
                </a:lnTo>
                <a:lnTo>
                  <a:pt x="154" y="329"/>
                </a:lnTo>
                <a:lnTo>
                  <a:pt x="154" y="329"/>
                </a:lnTo>
                <a:lnTo>
                  <a:pt x="154" y="329"/>
                </a:lnTo>
                <a:lnTo>
                  <a:pt x="155" y="329"/>
                </a:lnTo>
                <a:lnTo>
                  <a:pt x="155" y="329"/>
                </a:lnTo>
                <a:lnTo>
                  <a:pt x="155" y="329"/>
                </a:lnTo>
                <a:lnTo>
                  <a:pt x="155" y="329"/>
                </a:lnTo>
                <a:lnTo>
                  <a:pt x="155" y="328"/>
                </a:lnTo>
                <a:lnTo>
                  <a:pt x="155" y="328"/>
                </a:lnTo>
                <a:lnTo>
                  <a:pt x="155" y="328"/>
                </a:lnTo>
                <a:lnTo>
                  <a:pt x="155" y="328"/>
                </a:lnTo>
                <a:lnTo>
                  <a:pt x="155" y="328"/>
                </a:lnTo>
                <a:lnTo>
                  <a:pt x="155" y="328"/>
                </a:lnTo>
                <a:lnTo>
                  <a:pt x="155" y="328"/>
                </a:lnTo>
                <a:lnTo>
                  <a:pt x="155" y="328"/>
                </a:lnTo>
                <a:lnTo>
                  <a:pt x="155" y="328"/>
                </a:lnTo>
                <a:lnTo>
                  <a:pt x="155" y="327"/>
                </a:lnTo>
                <a:lnTo>
                  <a:pt x="155" y="327"/>
                </a:lnTo>
                <a:lnTo>
                  <a:pt x="155" y="327"/>
                </a:lnTo>
                <a:lnTo>
                  <a:pt x="155" y="327"/>
                </a:lnTo>
                <a:lnTo>
                  <a:pt x="155" y="327"/>
                </a:lnTo>
                <a:lnTo>
                  <a:pt x="155" y="327"/>
                </a:lnTo>
                <a:lnTo>
                  <a:pt x="155" y="327"/>
                </a:lnTo>
                <a:lnTo>
                  <a:pt x="155" y="327"/>
                </a:lnTo>
                <a:lnTo>
                  <a:pt x="156" y="327"/>
                </a:lnTo>
                <a:lnTo>
                  <a:pt x="156" y="327"/>
                </a:lnTo>
                <a:lnTo>
                  <a:pt x="156" y="327"/>
                </a:lnTo>
                <a:lnTo>
                  <a:pt x="156" y="327"/>
                </a:lnTo>
                <a:lnTo>
                  <a:pt x="156" y="327"/>
                </a:lnTo>
                <a:lnTo>
                  <a:pt x="156" y="327"/>
                </a:lnTo>
                <a:lnTo>
                  <a:pt x="156" y="327"/>
                </a:lnTo>
                <a:lnTo>
                  <a:pt x="156" y="327"/>
                </a:lnTo>
                <a:lnTo>
                  <a:pt x="156" y="327"/>
                </a:lnTo>
                <a:lnTo>
                  <a:pt x="156" y="327"/>
                </a:lnTo>
                <a:lnTo>
                  <a:pt x="156" y="327"/>
                </a:lnTo>
                <a:lnTo>
                  <a:pt x="156" y="327"/>
                </a:lnTo>
                <a:lnTo>
                  <a:pt x="156" y="327"/>
                </a:lnTo>
                <a:lnTo>
                  <a:pt x="156" y="326"/>
                </a:lnTo>
                <a:lnTo>
                  <a:pt x="156" y="326"/>
                </a:lnTo>
                <a:lnTo>
                  <a:pt x="156" y="326"/>
                </a:lnTo>
                <a:lnTo>
                  <a:pt x="156" y="326"/>
                </a:lnTo>
                <a:lnTo>
                  <a:pt x="156" y="326"/>
                </a:lnTo>
                <a:lnTo>
                  <a:pt x="157" y="326"/>
                </a:lnTo>
                <a:lnTo>
                  <a:pt x="157" y="326"/>
                </a:lnTo>
                <a:lnTo>
                  <a:pt x="157" y="326"/>
                </a:lnTo>
                <a:lnTo>
                  <a:pt x="157" y="326"/>
                </a:lnTo>
                <a:lnTo>
                  <a:pt x="157" y="326"/>
                </a:lnTo>
                <a:lnTo>
                  <a:pt x="157" y="326"/>
                </a:lnTo>
                <a:lnTo>
                  <a:pt x="157" y="326"/>
                </a:lnTo>
                <a:lnTo>
                  <a:pt x="157" y="326"/>
                </a:lnTo>
                <a:lnTo>
                  <a:pt x="157" y="326"/>
                </a:lnTo>
                <a:lnTo>
                  <a:pt x="157" y="326"/>
                </a:lnTo>
                <a:lnTo>
                  <a:pt x="157" y="326"/>
                </a:lnTo>
                <a:lnTo>
                  <a:pt x="157" y="326"/>
                </a:lnTo>
                <a:lnTo>
                  <a:pt x="158" y="326"/>
                </a:lnTo>
                <a:lnTo>
                  <a:pt x="158" y="326"/>
                </a:lnTo>
                <a:lnTo>
                  <a:pt x="158" y="326"/>
                </a:lnTo>
                <a:lnTo>
                  <a:pt x="158" y="326"/>
                </a:lnTo>
                <a:lnTo>
                  <a:pt x="158" y="326"/>
                </a:lnTo>
                <a:lnTo>
                  <a:pt x="158" y="326"/>
                </a:lnTo>
                <a:lnTo>
                  <a:pt x="158" y="326"/>
                </a:lnTo>
                <a:lnTo>
                  <a:pt x="158" y="326"/>
                </a:lnTo>
                <a:lnTo>
                  <a:pt x="158" y="326"/>
                </a:lnTo>
                <a:lnTo>
                  <a:pt x="158" y="326"/>
                </a:lnTo>
                <a:lnTo>
                  <a:pt x="158" y="326"/>
                </a:lnTo>
                <a:lnTo>
                  <a:pt x="158" y="326"/>
                </a:lnTo>
                <a:lnTo>
                  <a:pt x="158" y="326"/>
                </a:lnTo>
                <a:lnTo>
                  <a:pt x="158" y="326"/>
                </a:lnTo>
                <a:lnTo>
                  <a:pt x="158" y="326"/>
                </a:lnTo>
                <a:lnTo>
                  <a:pt x="158" y="326"/>
                </a:lnTo>
                <a:lnTo>
                  <a:pt x="158" y="326"/>
                </a:lnTo>
                <a:lnTo>
                  <a:pt x="158" y="326"/>
                </a:lnTo>
                <a:lnTo>
                  <a:pt x="159" y="326"/>
                </a:lnTo>
                <a:lnTo>
                  <a:pt x="159" y="326"/>
                </a:lnTo>
                <a:lnTo>
                  <a:pt x="159" y="326"/>
                </a:lnTo>
                <a:lnTo>
                  <a:pt x="159" y="326"/>
                </a:lnTo>
                <a:lnTo>
                  <a:pt x="159" y="325"/>
                </a:lnTo>
                <a:lnTo>
                  <a:pt x="159" y="325"/>
                </a:lnTo>
                <a:lnTo>
                  <a:pt x="159" y="325"/>
                </a:lnTo>
                <a:lnTo>
                  <a:pt x="159" y="325"/>
                </a:lnTo>
                <a:lnTo>
                  <a:pt x="159" y="325"/>
                </a:lnTo>
                <a:lnTo>
                  <a:pt x="159" y="325"/>
                </a:lnTo>
                <a:lnTo>
                  <a:pt x="159" y="325"/>
                </a:lnTo>
                <a:lnTo>
                  <a:pt x="159" y="325"/>
                </a:lnTo>
                <a:lnTo>
                  <a:pt x="159" y="325"/>
                </a:lnTo>
                <a:lnTo>
                  <a:pt x="159" y="325"/>
                </a:lnTo>
                <a:lnTo>
                  <a:pt x="159" y="325"/>
                </a:lnTo>
                <a:lnTo>
                  <a:pt x="160" y="325"/>
                </a:lnTo>
                <a:lnTo>
                  <a:pt x="160" y="325"/>
                </a:lnTo>
                <a:lnTo>
                  <a:pt x="160" y="325"/>
                </a:lnTo>
                <a:lnTo>
                  <a:pt x="160" y="325"/>
                </a:lnTo>
                <a:lnTo>
                  <a:pt x="160" y="325"/>
                </a:lnTo>
                <a:lnTo>
                  <a:pt x="160" y="325"/>
                </a:lnTo>
                <a:lnTo>
                  <a:pt x="160" y="325"/>
                </a:lnTo>
                <a:lnTo>
                  <a:pt x="160" y="325"/>
                </a:lnTo>
                <a:lnTo>
                  <a:pt x="160" y="325"/>
                </a:lnTo>
                <a:lnTo>
                  <a:pt x="160" y="325"/>
                </a:lnTo>
                <a:lnTo>
                  <a:pt x="160" y="325"/>
                </a:lnTo>
                <a:lnTo>
                  <a:pt x="160" y="325"/>
                </a:lnTo>
                <a:lnTo>
                  <a:pt x="160" y="325"/>
                </a:lnTo>
                <a:lnTo>
                  <a:pt x="160" y="325"/>
                </a:lnTo>
                <a:lnTo>
                  <a:pt x="160" y="325"/>
                </a:lnTo>
                <a:lnTo>
                  <a:pt x="161" y="325"/>
                </a:lnTo>
                <a:lnTo>
                  <a:pt x="161" y="325"/>
                </a:lnTo>
                <a:lnTo>
                  <a:pt x="161" y="325"/>
                </a:lnTo>
                <a:lnTo>
                  <a:pt x="161" y="325"/>
                </a:lnTo>
                <a:lnTo>
                  <a:pt x="161" y="325"/>
                </a:lnTo>
                <a:lnTo>
                  <a:pt x="161" y="325"/>
                </a:lnTo>
                <a:lnTo>
                  <a:pt x="161" y="325"/>
                </a:lnTo>
                <a:lnTo>
                  <a:pt x="161" y="325"/>
                </a:lnTo>
                <a:lnTo>
                  <a:pt x="161" y="325"/>
                </a:lnTo>
                <a:lnTo>
                  <a:pt x="161" y="325"/>
                </a:lnTo>
                <a:lnTo>
                  <a:pt x="161" y="325"/>
                </a:lnTo>
                <a:lnTo>
                  <a:pt x="161" y="325"/>
                </a:lnTo>
                <a:lnTo>
                  <a:pt x="162" y="325"/>
                </a:lnTo>
                <a:lnTo>
                  <a:pt x="162" y="325"/>
                </a:lnTo>
                <a:lnTo>
                  <a:pt x="162" y="325"/>
                </a:lnTo>
                <a:lnTo>
                  <a:pt x="162" y="325"/>
                </a:lnTo>
                <a:lnTo>
                  <a:pt x="162" y="325"/>
                </a:lnTo>
                <a:lnTo>
                  <a:pt x="162" y="325"/>
                </a:lnTo>
                <a:lnTo>
                  <a:pt x="162" y="325"/>
                </a:lnTo>
                <a:lnTo>
                  <a:pt x="162" y="325"/>
                </a:lnTo>
                <a:lnTo>
                  <a:pt x="162" y="325"/>
                </a:lnTo>
                <a:lnTo>
                  <a:pt x="162" y="325"/>
                </a:lnTo>
                <a:lnTo>
                  <a:pt x="162" y="324"/>
                </a:lnTo>
                <a:lnTo>
                  <a:pt x="162" y="324"/>
                </a:lnTo>
                <a:lnTo>
                  <a:pt x="162" y="324"/>
                </a:lnTo>
                <a:lnTo>
                  <a:pt x="162" y="324"/>
                </a:lnTo>
                <a:lnTo>
                  <a:pt x="162" y="324"/>
                </a:lnTo>
                <a:lnTo>
                  <a:pt x="162" y="324"/>
                </a:lnTo>
                <a:lnTo>
                  <a:pt x="162" y="324"/>
                </a:lnTo>
                <a:lnTo>
                  <a:pt x="162" y="324"/>
                </a:lnTo>
                <a:lnTo>
                  <a:pt x="163" y="324"/>
                </a:lnTo>
                <a:lnTo>
                  <a:pt x="163" y="324"/>
                </a:lnTo>
                <a:lnTo>
                  <a:pt x="163" y="324"/>
                </a:lnTo>
                <a:lnTo>
                  <a:pt x="163" y="324"/>
                </a:lnTo>
                <a:lnTo>
                  <a:pt x="163" y="324"/>
                </a:lnTo>
                <a:lnTo>
                  <a:pt x="163" y="324"/>
                </a:lnTo>
                <a:lnTo>
                  <a:pt x="163" y="324"/>
                </a:lnTo>
                <a:lnTo>
                  <a:pt x="163" y="324"/>
                </a:lnTo>
                <a:lnTo>
                  <a:pt x="163" y="324"/>
                </a:lnTo>
                <a:lnTo>
                  <a:pt x="163" y="324"/>
                </a:lnTo>
                <a:lnTo>
                  <a:pt x="163" y="324"/>
                </a:lnTo>
                <a:lnTo>
                  <a:pt x="163" y="324"/>
                </a:lnTo>
                <a:lnTo>
                  <a:pt x="163" y="324"/>
                </a:lnTo>
                <a:lnTo>
                  <a:pt x="163" y="324"/>
                </a:lnTo>
                <a:lnTo>
                  <a:pt x="163" y="324"/>
                </a:lnTo>
                <a:lnTo>
                  <a:pt x="164" y="324"/>
                </a:lnTo>
                <a:lnTo>
                  <a:pt x="164" y="324"/>
                </a:lnTo>
                <a:lnTo>
                  <a:pt x="164" y="324"/>
                </a:lnTo>
                <a:lnTo>
                  <a:pt x="164" y="324"/>
                </a:lnTo>
                <a:lnTo>
                  <a:pt x="164" y="324"/>
                </a:lnTo>
                <a:lnTo>
                  <a:pt x="164" y="324"/>
                </a:lnTo>
                <a:lnTo>
                  <a:pt x="164" y="324"/>
                </a:lnTo>
                <a:lnTo>
                  <a:pt x="164" y="324"/>
                </a:lnTo>
                <a:lnTo>
                  <a:pt x="164" y="324"/>
                </a:lnTo>
                <a:lnTo>
                  <a:pt x="164" y="324"/>
                </a:lnTo>
                <a:lnTo>
                  <a:pt x="164" y="324"/>
                </a:lnTo>
                <a:lnTo>
                  <a:pt x="164" y="324"/>
                </a:lnTo>
                <a:lnTo>
                  <a:pt x="165" y="324"/>
                </a:lnTo>
                <a:lnTo>
                  <a:pt x="165" y="324"/>
                </a:lnTo>
                <a:lnTo>
                  <a:pt x="165" y="324"/>
                </a:lnTo>
                <a:lnTo>
                  <a:pt x="165" y="324"/>
                </a:lnTo>
                <a:lnTo>
                  <a:pt x="165" y="324"/>
                </a:lnTo>
                <a:lnTo>
                  <a:pt x="165" y="324"/>
                </a:lnTo>
                <a:lnTo>
                  <a:pt x="165" y="324"/>
                </a:lnTo>
                <a:lnTo>
                  <a:pt x="165" y="324"/>
                </a:lnTo>
                <a:lnTo>
                  <a:pt x="165" y="324"/>
                </a:lnTo>
                <a:lnTo>
                  <a:pt x="165" y="324"/>
                </a:lnTo>
                <a:lnTo>
                  <a:pt x="165" y="324"/>
                </a:lnTo>
                <a:lnTo>
                  <a:pt x="165" y="324"/>
                </a:lnTo>
                <a:lnTo>
                  <a:pt x="165" y="324"/>
                </a:lnTo>
                <a:lnTo>
                  <a:pt x="165" y="324"/>
                </a:lnTo>
                <a:lnTo>
                  <a:pt x="165" y="324"/>
                </a:lnTo>
                <a:lnTo>
                  <a:pt x="165" y="324"/>
                </a:lnTo>
                <a:lnTo>
                  <a:pt x="165" y="324"/>
                </a:lnTo>
                <a:lnTo>
                  <a:pt x="165" y="324"/>
                </a:lnTo>
                <a:lnTo>
                  <a:pt x="166" y="324"/>
                </a:lnTo>
                <a:lnTo>
                  <a:pt x="166" y="324"/>
                </a:lnTo>
                <a:lnTo>
                  <a:pt x="166" y="324"/>
                </a:lnTo>
                <a:lnTo>
                  <a:pt x="166" y="324"/>
                </a:lnTo>
                <a:lnTo>
                  <a:pt x="166" y="324"/>
                </a:lnTo>
                <a:lnTo>
                  <a:pt x="166" y="324"/>
                </a:lnTo>
                <a:lnTo>
                  <a:pt x="166" y="324"/>
                </a:lnTo>
                <a:lnTo>
                  <a:pt x="166" y="323"/>
                </a:lnTo>
                <a:lnTo>
                  <a:pt x="166" y="323"/>
                </a:lnTo>
                <a:lnTo>
                  <a:pt x="166" y="323"/>
                </a:lnTo>
                <a:lnTo>
                  <a:pt x="166" y="323"/>
                </a:lnTo>
                <a:lnTo>
                  <a:pt x="166" y="323"/>
                </a:lnTo>
                <a:lnTo>
                  <a:pt x="166" y="323"/>
                </a:lnTo>
                <a:lnTo>
                  <a:pt x="166" y="323"/>
                </a:lnTo>
                <a:lnTo>
                  <a:pt x="166" y="323"/>
                </a:lnTo>
                <a:lnTo>
                  <a:pt x="167" y="323"/>
                </a:lnTo>
                <a:lnTo>
                  <a:pt x="167" y="323"/>
                </a:lnTo>
                <a:lnTo>
                  <a:pt x="167" y="323"/>
                </a:lnTo>
                <a:lnTo>
                  <a:pt x="167" y="323"/>
                </a:lnTo>
                <a:lnTo>
                  <a:pt x="167" y="323"/>
                </a:lnTo>
                <a:lnTo>
                  <a:pt x="167" y="323"/>
                </a:lnTo>
                <a:lnTo>
                  <a:pt x="167" y="323"/>
                </a:lnTo>
                <a:lnTo>
                  <a:pt x="167" y="323"/>
                </a:lnTo>
                <a:lnTo>
                  <a:pt x="167" y="323"/>
                </a:lnTo>
                <a:lnTo>
                  <a:pt x="167" y="323"/>
                </a:lnTo>
                <a:lnTo>
                  <a:pt x="167" y="323"/>
                </a:lnTo>
                <a:lnTo>
                  <a:pt x="167" y="323"/>
                </a:lnTo>
                <a:lnTo>
                  <a:pt x="167" y="323"/>
                </a:lnTo>
                <a:lnTo>
                  <a:pt x="167" y="323"/>
                </a:lnTo>
                <a:lnTo>
                  <a:pt x="167" y="323"/>
                </a:lnTo>
                <a:lnTo>
                  <a:pt x="168" y="323"/>
                </a:lnTo>
                <a:lnTo>
                  <a:pt x="168" y="323"/>
                </a:lnTo>
                <a:lnTo>
                  <a:pt x="168" y="323"/>
                </a:lnTo>
                <a:lnTo>
                  <a:pt x="168" y="323"/>
                </a:lnTo>
                <a:lnTo>
                  <a:pt x="168" y="323"/>
                </a:lnTo>
                <a:lnTo>
                  <a:pt x="168" y="323"/>
                </a:lnTo>
                <a:lnTo>
                  <a:pt x="168" y="323"/>
                </a:lnTo>
                <a:lnTo>
                  <a:pt x="168" y="323"/>
                </a:lnTo>
                <a:lnTo>
                  <a:pt x="168" y="323"/>
                </a:lnTo>
                <a:lnTo>
                  <a:pt x="168" y="323"/>
                </a:lnTo>
                <a:lnTo>
                  <a:pt x="168" y="323"/>
                </a:lnTo>
                <a:lnTo>
                  <a:pt x="168" y="323"/>
                </a:lnTo>
                <a:lnTo>
                  <a:pt x="169" y="323"/>
                </a:lnTo>
                <a:lnTo>
                  <a:pt x="169" y="323"/>
                </a:lnTo>
                <a:lnTo>
                  <a:pt x="169" y="323"/>
                </a:lnTo>
                <a:lnTo>
                  <a:pt x="169" y="323"/>
                </a:lnTo>
                <a:lnTo>
                  <a:pt x="169" y="323"/>
                </a:lnTo>
                <a:lnTo>
                  <a:pt x="169" y="323"/>
                </a:lnTo>
                <a:lnTo>
                  <a:pt x="169" y="323"/>
                </a:lnTo>
                <a:lnTo>
                  <a:pt x="169" y="323"/>
                </a:lnTo>
                <a:lnTo>
                  <a:pt x="169" y="323"/>
                </a:lnTo>
                <a:lnTo>
                  <a:pt x="169" y="323"/>
                </a:lnTo>
                <a:lnTo>
                  <a:pt x="169" y="323"/>
                </a:lnTo>
                <a:lnTo>
                  <a:pt x="169" y="323"/>
                </a:lnTo>
                <a:lnTo>
                  <a:pt x="169" y="323"/>
                </a:lnTo>
                <a:lnTo>
                  <a:pt x="169" y="323"/>
                </a:lnTo>
                <a:lnTo>
                  <a:pt x="169" y="323"/>
                </a:lnTo>
                <a:lnTo>
                  <a:pt x="170" y="323"/>
                </a:lnTo>
                <a:lnTo>
                  <a:pt x="170" y="323"/>
                </a:lnTo>
                <a:lnTo>
                  <a:pt x="170" y="323"/>
                </a:lnTo>
                <a:lnTo>
                  <a:pt x="170" y="323"/>
                </a:lnTo>
                <a:lnTo>
                  <a:pt x="170" y="323"/>
                </a:lnTo>
                <a:lnTo>
                  <a:pt x="170" y="323"/>
                </a:lnTo>
                <a:lnTo>
                  <a:pt x="170" y="323"/>
                </a:lnTo>
                <a:lnTo>
                  <a:pt x="170" y="323"/>
                </a:lnTo>
                <a:lnTo>
                  <a:pt x="170" y="323"/>
                </a:lnTo>
                <a:lnTo>
                  <a:pt x="170" y="323"/>
                </a:lnTo>
                <a:lnTo>
                  <a:pt x="170" y="323"/>
                </a:lnTo>
                <a:lnTo>
                  <a:pt x="170" y="323"/>
                </a:lnTo>
                <a:lnTo>
                  <a:pt x="170" y="323"/>
                </a:lnTo>
                <a:lnTo>
                  <a:pt x="170" y="322"/>
                </a:lnTo>
                <a:lnTo>
                  <a:pt x="170" y="322"/>
                </a:lnTo>
                <a:lnTo>
                  <a:pt x="170" y="322"/>
                </a:lnTo>
                <a:lnTo>
                  <a:pt x="170" y="322"/>
                </a:lnTo>
                <a:lnTo>
                  <a:pt x="170" y="322"/>
                </a:lnTo>
                <a:lnTo>
                  <a:pt x="171" y="322"/>
                </a:lnTo>
                <a:lnTo>
                  <a:pt x="171" y="322"/>
                </a:lnTo>
                <a:lnTo>
                  <a:pt x="171" y="322"/>
                </a:lnTo>
                <a:lnTo>
                  <a:pt x="171" y="322"/>
                </a:lnTo>
                <a:lnTo>
                  <a:pt x="171" y="322"/>
                </a:lnTo>
                <a:lnTo>
                  <a:pt x="171" y="322"/>
                </a:lnTo>
                <a:lnTo>
                  <a:pt x="171" y="322"/>
                </a:lnTo>
                <a:lnTo>
                  <a:pt x="171" y="322"/>
                </a:lnTo>
                <a:lnTo>
                  <a:pt x="171" y="322"/>
                </a:lnTo>
                <a:lnTo>
                  <a:pt x="171" y="322"/>
                </a:lnTo>
                <a:lnTo>
                  <a:pt x="171" y="322"/>
                </a:lnTo>
                <a:lnTo>
                  <a:pt x="171" y="322"/>
                </a:lnTo>
                <a:lnTo>
                  <a:pt x="172" y="322"/>
                </a:lnTo>
                <a:lnTo>
                  <a:pt x="172" y="321"/>
                </a:lnTo>
                <a:lnTo>
                  <a:pt x="172" y="321"/>
                </a:lnTo>
                <a:lnTo>
                  <a:pt x="172" y="321"/>
                </a:lnTo>
                <a:lnTo>
                  <a:pt x="172" y="321"/>
                </a:lnTo>
                <a:lnTo>
                  <a:pt x="172" y="321"/>
                </a:lnTo>
                <a:lnTo>
                  <a:pt x="172" y="321"/>
                </a:lnTo>
                <a:lnTo>
                  <a:pt x="172" y="321"/>
                </a:lnTo>
                <a:lnTo>
                  <a:pt x="172" y="321"/>
                </a:lnTo>
                <a:lnTo>
                  <a:pt x="172" y="321"/>
                </a:lnTo>
                <a:lnTo>
                  <a:pt x="172" y="321"/>
                </a:lnTo>
                <a:lnTo>
                  <a:pt x="172" y="321"/>
                </a:lnTo>
                <a:lnTo>
                  <a:pt x="172" y="321"/>
                </a:lnTo>
                <a:lnTo>
                  <a:pt x="172" y="321"/>
                </a:lnTo>
                <a:lnTo>
                  <a:pt x="172" y="321"/>
                </a:lnTo>
                <a:lnTo>
                  <a:pt x="172" y="321"/>
                </a:lnTo>
                <a:lnTo>
                  <a:pt x="172" y="321"/>
                </a:lnTo>
                <a:lnTo>
                  <a:pt x="172" y="321"/>
                </a:lnTo>
                <a:lnTo>
                  <a:pt x="173" y="321"/>
                </a:lnTo>
                <a:lnTo>
                  <a:pt x="173" y="321"/>
                </a:lnTo>
                <a:lnTo>
                  <a:pt x="173" y="321"/>
                </a:lnTo>
                <a:lnTo>
                  <a:pt x="173" y="321"/>
                </a:lnTo>
                <a:lnTo>
                  <a:pt x="173" y="321"/>
                </a:lnTo>
                <a:lnTo>
                  <a:pt x="173" y="321"/>
                </a:lnTo>
                <a:lnTo>
                  <a:pt x="173" y="321"/>
                </a:lnTo>
                <a:lnTo>
                  <a:pt x="173" y="321"/>
                </a:lnTo>
                <a:lnTo>
                  <a:pt x="173" y="321"/>
                </a:lnTo>
                <a:lnTo>
                  <a:pt x="173" y="321"/>
                </a:lnTo>
                <a:lnTo>
                  <a:pt x="173" y="321"/>
                </a:lnTo>
                <a:lnTo>
                  <a:pt x="173" y="321"/>
                </a:lnTo>
                <a:lnTo>
                  <a:pt x="174" y="321"/>
                </a:lnTo>
                <a:lnTo>
                  <a:pt x="174" y="321"/>
                </a:lnTo>
                <a:lnTo>
                  <a:pt x="174" y="321"/>
                </a:lnTo>
                <a:lnTo>
                  <a:pt x="174" y="321"/>
                </a:lnTo>
                <a:lnTo>
                  <a:pt x="174" y="321"/>
                </a:lnTo>
                <a:lnTo>
                  <a:pt x="174" y="321"/>
                </a:lnTo>
                <a:lnTo>
                  <a:pt x="174" y="321"/>
                </a:lnTo>
                <a:lnTo>
                  <a:pt x="174" y="321"/>
                </a:lnTo>
                <a:lnTo>
                  <a:pt x="174" y="321"/>
                </a:lnTo>
                <a:lnTo>
                  <a:pt x="174" y="321"/>
                </a:lnTo>
                <a:lnTo>
                  <a:pt x="174" y="321"/>
                </a:lnTo>
                <a:lnTo>
                  <a:pt x="174" y="321"/>
                </a:lnTo>
                <a:lnTo>
                  <a:pt x="174" y="321"/>
                </a:lnTo>
                <a:lnTo>
                  <a:pt x="174" y="321"/>
                </a:lnTo>
                <a:lnTo>
                  <a:pt x="174" y="321"/>
                </a:lnTo>
                <a:lnTo>
                  <a:pt x="175" y="321"/>
                </a:lnTo>
                <a:lnTo>
                  <a:pt x="175" y="321"/>
                </a:lnTo>
                <a:lnTo>
                  <a:pt x="175" y="321"/>
                </a:lnTo>
                <a:lnTo>
                  <a:pt x="175" y="321"/>
                </a:lnTo>
                <a:lnTo>
                  <a:pt x="175" y="320"/>
                </a:lnTo>
                <a:lnTo>
                  <a:pt x="175" y="320"/>
                </a:lnTo>
                <a:lnTo>
                  <a:pt x="175" y="320"/>
                </a:lnTo>
                <a:lnTo>
                  <a:pt x="175" y="320"/>
                </a:lnTo>
                <a:lnTo>
                  <a:pt x="175" y="320"/>
                </a:lnTo>
                <a:lnTo>
                  <a:pt x="175" y="320"/>
                </a:lnTo>
                <a:lnTo>
                  <a:pt x="175" y="319"/>
                </a:lnTo>
                <a:lnTo>
                  <a:pt x="175" y="319"/>
                </a:lnTo>
                <a:lnTo>
                  <a:pt x="175" y="319"/>
                </a:lnTo>
                <a:lnTo>
                  <a:pt x="175" y="319"/>
                </a:lnTo>
                <a:lnTo>
                  <a:pt x="175" y="319"/>
                </a:lnTo>
                <a:lnTo>
                  <a:pt x="175" y="319"/>
                </a:lnTo>
                <a:lnTo>
                  <a:pt x="175" y="319"/>
                </a:lnTo>
                <a:lnTo>
                  <a:pt x="175" y="319"/>
                </a:lnTo>
                <a:lnTo>
                  <a:pt x="176" y="319"/>
                </a:lnTo>
                <a:lnTo>
                  <a:pt x="176" y="319"/>
                </a:lnTo>
                <a:lnTo>
                  <a:pt x="176" y="319"/>
                </a:lnTo>
                <a:lnTo>
                  <a:pt x="176" y="319"/>
                </a:lnTo>
                <a:lnTo>
                  <a:pt x="176" y="319"/>
                </a:lnTo>
                <a:lnTo>
                  <a:pt x="176" y="319"/>
                </a:lnTo>
                <a:lnTo>
                  <a:pt x="176" y="319"/>
                </a:lnTo>
                <a:lnTo>
                  <a:pt x="176" y="319"/>
                </a:lnTo>
                <a:lnTo>
                  <a:pt x="176" y="319"/>
                </a:lnTo>
                <a:lnTo>
                  <a:pt x="176" y="319"/>
                </a:lnTo>
                <a:lnTo>
                  <a:pt x="176" y="319"/>
                </a:lnTo>
                <a:lnTo>
                  <a:pt x="176" y="319"/>
                </a:lnTo>
                <a:lnTo>
                  <a:pt x="176" y="319"/>
                </a:lnTo>
                <a:lnTo>
                  <a:pt x="176" y="318"/>
                </a:lnTo>
                <a:lnTo>
                  <a:pt x="176" y="318"/>
                </a:lnTo>
                <a:lnTo>
                  <a:pt x="176" y="318"/>
                </a:lnTo>
                <a:lnTo>
                  <a:pt x="176" y="318"/>
                </a:lnTo>
                <a:lnTo>
                  <a:pt x="176" y="318"/>
                </a:lnTo>
                <a:lnTo>
                  <a:pt x="176" y="318"/>
                </a:lnTo>
                <a:lnTo>
                  <a:pt x="176" y="318"/>
                </a:lnTo>
                <a:lnTo>
                  <a:pt x="176" y="318"/>
                </a:lnTo>
                <a:lnTo>
                  <a:pt x="177" y="318"/>
                </a:lnTo>
                <a:lnTo>
                  <a:pt x="177" y="318"/>
                </a:lnTo>
                <a:lnTo>
                  <a:pt x="177" y="318"/>
                </a:lnTo>
                <a:lnTo>
                  <a:pt x="177" y="318"/>
                </a:lnTo>
                <a:lnTo>
                  <a:pt x="177" y="318"/>
                </a:lnTo>
                <a:lnTo>
                  <a:pt x="177" y="318"/>
                </a:lnTo>
                <a:lnTo>
                  <a:pt x="177" y="318"/>
                </a:lnTo>
                <a:lnTo>
                  <a:pt x="177" y="318"/>
                </a:lnTo>
                <a:lnTo>
                  <a:pt x="177" y="318"/>
                </a:lnTo>
                <a:lnTo>
                  <a:pt x="177" y="318"/>
                </a:lnTo>
                <a:lnTo>
                  <a:pt x="177" y="318"/>
                </a:lnTo>
                <a:lnTo>
                  <a:pt x="177" y="318"/>
                </a:lnTo>
                <a:lnTo>
                  <a:pt x="178" y="318"/>
                </a:lnTo>
                <a:lnTo>
                  <a:pt x="178" y="317"/>
                </a:lnTo>
                <a:lnTo>
                  <a:pt x="178" y="317"/>
                </a:lnTo>
                <a:lnTo>
                  <a:pt x="178" y="317"/>
                </a:lnTo>
                <a:lnTo>
                  <a:pt x="178" y="317"/>
                </a:lnTo>
                <a:lnTo>
                  <a:pt x="178" y="317"/>
                </a:lnTo>
                <a:lnTo>
                  <a:pt x="178" y="317"/>
                </a:lnTo>
                <a:lnTo>
                  <a:pt x="178" y="317"/>
                </a:lnTo>
                <a:lnTo>
                  <a:pt x="178" y="317"/>
                </a:lnTo>
                <a:lnTo>
                  <a:pt x="178" y="317"/>
                </a:lnTo>
                <a:lnTo>
                  <a:pt x="178" y="317"/>
                </a:lnTo>
                <a:lnTo>
                  <a:pt x="178" y="317"/>
                </a:lnTo>
                <a:lnTo>
                  <a:pt x="178" y="317"/>
                </a:lnTo>
                <a:lnTo>
                  <a:pt x="178" y="317"/>
                </a:lnTo>
                <a:lnTo>
                  <a:pt x="178" y="317"/>
                </a:lnTo>
                <a:lnTo>
                  <a:pt x="178" y="317"/>
                </a:lnTo>
                <a:lnTo>
                  <a:pt x="178" y="317"/>
                </a:lnTo>
                <a:lnTo>
                  <a:pt x="178" y="317"/>
                </a:lnTo>
                <a:lnTo>
                  <a:pt x="179" y="317"/>
                </a:lnTo>
                <a:lnTo>
                  <a:pt x="179" y="317"/>
                </a:lnTo>
                <a:lnTo>
                  <a:pt x="179" y="317"/>
                </a:lnTo>
                <a:lnTo>
                  <a:pt x="179" y="317"/>
                </a:lnTo>
                <a:lnTo>
                  <a:pt x="179" y="317"/>
                </a:lnTo>
                <a:lnTo>
                  <a:pt x="179" y="317"/>
                </a:lnTo>
                <a:lnTo>
                  <a:pt x="179" y="317"/>
                </a:lnTo>
                <a:lnTo>
                  <a:pt x="179" y="317"/>
                </a:lnTo>
                <a:lnTo>
                  <a:pt x="179" y="317"/>
                </a:lnTo>
                <a:lnTo>
                  <a:pt x="179" y="317"/>
                </a:lnTo>
                <a:lnTo>
                  <a:pt x="179" y="317"/>
                </a:lnTo>
                <a:lnTo>
                  <a:pt x="179" y="317"/>
                </a:lnTo>
                <a:lnTo>
                  <a:pt x="179" y="317"/>
                </a:lnTo>
                <a:lnTo>
                  <a:pt x="179" y="317"/>
                </a:lnTo>
                <a:lnTo>
                  <a:pt x="179" y="317"/>
                </a:lnTo>
                <a:lnTo>
                  <a:pt x="180" y="317"/>
                </a:lnTo>
                <a:lnTo>
                  <a:pt x="180" y="317"/>
                </a:lnTo>
                <a:lnTo>
                  <a:pt x="180" y="317"/>
                </a:lnTo>
                <a:lnTo>
                  <a:pt x="180" y="317"/>
                </a:lnTo>
                <a:lnTo>
                  <a:pt x="180" y="317"/>
                </a:lnTo>
                <a:lnTo>
                  <a:pt x="180" y="317"/>
                </a:lnTo>
                <a:lnTo>
                  <a:pt x="180" y="317"/>
                </a:lnTo>
                <a:lnTo>
                  <a:pt x="180" y="317"/>
                </a:lnTo>
                <a:lnTo>
                  <a:pt x="180" y="317"/>
                </a:lnTo>
                <a:lnTo>
                  <a:pt x="180" y="317"/>
                </a:lnTo>
                <a:lnTo>
                  <a:pt x="180" y="316"/>
                </a:lnTo>
                <a:lnTo>
                  <a:pt x="180" y="316"/>
                </a:lnTo>
                <a:lnTo>
                  <a:pt x="180" y="316"/>
                </a:lnTo>
                <a:lnTo>
                  <a:pt x="180" y="316"/>
                </a:lnTo>
                <a:lnTo>
                  <a:pt x="180" y="316"/>
                </a:lnTo>
                <a:lnTo>
                  <a:pt x="181" y="316"/>
                </a:lnTo>
                <a:lnTo>
                  <a:pt x="181" y="316"/>
                </a:lnTo>
                <a:lnTo>
                  <a:pt x="181" y="316"/>
                </a:lnTo>
                <a:lnTo>
                  <a:pt x="181" y="316"/>
                </a:lnTo>
                <a:lnTo>
                  <a:pt x="181" y="315"/>
                </a:lnTo>
                <a:lnTo>
                  <a:pt x="181" y="315"/>
                </a:lnTo>
                <a:lnTo>
                  <a:pt x="181" y="315"/>
                </a:lnTo>
                <a:lnTo>
                  <a:pt x="181" y="315"/>
                </a:lnTo>
                <a:lnTo>
                  <a:pt x="181" y="315"/>
                </a:lnTo>
                <a:lnTo>
                  <a:pt x="181" y="315"/>
                </a:lnTo>
                <a:lnTo>
                  <a:pt x="181" y="315"/>
                </a:lnTo>
                <a:lnTo>
                  <a:pt x="181" y="315"/>
                </a:lnTo>
                <a:lnTo>
                  <a:pt x="181" y="315"/>
                </a:lnTo>
                <a:lnTo>
                  <a:pt x="181" y="313"/>
                </a:lnTo>
                <a:lnTo>
                  <a:pt x="181" y="313"/>
                </a:lnTo>
                <a:lnTo>
                  <a:pt x="181" y="313"/>
                </a:lnTo>
                <a:lnTo>
                  <a:pt x="181" y="313"/>
                </a:lnTo>
                <a:lnTo>
                  <a:pt x="181" y="313"/>
                </a:lnTo>
                <a:lnTo>
                  <a:pt x="181" y="313"/>
                </a:lnTo>
                <a:lnTo>
                  <a:pt x="181" y="313"/>
                </a:lnTo>
                <a:lnTo>
                  <a:pt x="181" y="313"/>
                </a:lnTo>
                <a:lnTo>
                  <a:pt x="182" y="313"/>
                </a:lnTo>
                <a:lnTo>
                  <a:pt x="182" y="313"/>
                </a:lnTo>
                <a:lnTo>
                  <a:pt x="182" y="313"/>
                </a:lnTo>
                <a:lnTo>
                  <a:pt x="182" y="313"/>
                </a:lnTo>
                <a:lnTo>
                  <a:pt x="182" y="313"/>
                </a:lnTo>
                <a:lnTo>
                  <a:pt x="182" y="313"/>
                </a:lnTo>
                <a:lnTo>
                  <a:pt x="182" y="313"/>
                </a:lnTo>
                <a:lnTo>
                  <a:pt x="182" y="312"/>
                </a:lnTo>
                <a:lnTo>
                  <a:pt x="182" y="312"/>
                </a:lnTo>
                <a:lnTo>
                  <a:pt x="182" y="312"/>
                </a:lnTo>
                <a:lnTo>
                  <a:pt x="182" y="312"/>
                </a:lnTo>
                <a:lnTo>
                  <a:pt x="182" y="312"/>
                </a:lnTo>
                <a:lnTo>
                  <a:pt x="182" y="312"/>
                </a:lnTo>
                <a:lnTo>
                  <a:pt x="182" y="312"/>
                </a:lnTo>
                <a:lnTo>
                  <a:pt x="182" y="312"/>
                </a:lnTo>
                <a:lnTo>
                  <a:pt x="183" y="312"/>
                </a:lnTo>
                <a:lnTo>
                  <a:pt x="183" y="312"/>
                </a:lnTo>
                <a:lnTo>
                  <a:pt x="183" y="312"/>
                </a:lnTo>
                <a:lnTo>
                  <a:pt x="183" y="312"/>
                </a:lnTo>
                <a:lnTo>
                  <a:pt x="183" y="312"/>
                </a:lnTo>
                <a:lnTo>
                  <a:pt x="183" y="312"/>
                </a:lnTo>
                <a:lnTo>
                  <a:pt x="183" y="312"/>
                </a:lnTo>
                <a:lnTo>
                  <a:pt x="183" y="312"/>
                </a:lnTo>
                <a:lnTo>
                  <a:pt x="183" y="312"/>
                </a:lnTo>
                <a:lnTo>
                  <a:pt x="183" y="312"/>
                </a:lnTo>
                <a:lnTo>
                  <a:pt x="183" y="312"/>
                </a:lnTo>
                <a:lnTo>
                  <a:pt x="183" y="312"/>
                </a:lnTo>
                <a:lnTo>
                  <a:pt x="183" y="312"/>
                </a:lnTo>
                <a:lnTo>
                  <a:pt x="183" y="312"/>
                </a:lnTo>
                <a:lnTo>
                  <a:pt x="183" y="312"/>
                </a:lnTo>
                <a:lnTo>
                  <a:pt x="183" y="312"/>
                </a:lnTo>
                <a:lnTo>
                  <a:pt x="183" y="312"/>
                </a:lnTo>
                <a:lnTo>
                  <a:pt x="183" y="312"/>
                </a:lnTo>
                <a:lnTo>
                  <a:pt x="184" y="312"/>
                </a:lnTo>
                <a:lnTo>
                  <a:pt x="184" y="312"/>
                </a:lnTo>
                <a:lnTo>
                  <a:pt x="184" y="312"/>
                </a:lnTo>
                <a:lnTo>
                  <a:pt x="184" y="312"/>
                </a:lnTo>
                <a:lnTo>
                  <a:pt x="184" y="312"/>
                </a:lnTo>
                <a:lnTo>
                  <a:pt x="184" y="312"/>
                </a:lnTo>
                <a:lnTo>
                  <a:pt x="184" y="312"/>
                </a:lnTo>
                <a:lnTo>
                  <a:pt x="184" y="311"/>
                </a:lnTo>
                <a:lnTo>
                  <a:pt x="184" y="311"/>
                </a:lnTo>
                <a:lnTo>
                  <a:pt x="184" y="311"/>
                </a:lnTo>
                <a:lnTo>
                  <a:pt x="184" y="311"/>
                </a:lnTo>
                <a:lnTo>
                  <a:pt x="184" y="311"/>
                </a:lnTo>
                <a:lnTo>
                  <a:pt x="184" y="311"/>
                </a:lnTo>
                <a:lnTo>
                  <a:pt x="184" y="310"/>
                </a:lnTo>
                <a:lnTo>
                  <a:pt x="184" y="310"/>
                </a:lnTo>
                <a:lnTo>
                  <a:pt x="184" y="310"/>
                </a:lnTo>
                <a:lnTo>
                  <a:pt x="184" y="310"/>
                </a:lnTo>
                <a:lnTo>
                  <a:pt x="184" y="310"/>
                </a:lnTo>
                <a:lnTo>
                  <a:pt x="185" y="310"/>
                </a:lnTo>
                <a:lnTo>
                  <a:pt x="185" y="310"/>
                </a:lnTo>
                <a:lnTo>
                  <a:pt x="185" y="310"/>
                </a:lnTo>
                <a:lnTo>
                  <a:pt x="185" y="310"/>
                </a:lnTo>
                <a:lnTo>
                  <a:pt x="185" y="309"/>
                </a:lnTo>
                <a:lnTo>
                  <a:pt x="185" y="309"/>
                </a:lnTo>
                <a:lnTo>
                  <a:pt x="185" y="309"/>
                </a:lnTo>
                <a:lnTo>
                  <a:pt x="185" y="309"/>
                </a:lnTo>
                <a:lnTo>
                  <a:pt x="185" y="309"/>
                </a:lnTo>
                <a:lnTo>
                  <a:pt x="185" y="309"/>
                </a:lnTo>
                <a:lnTo>
                  <a:pt x="185" y="309"/>
                </a:lnTo>
                <a:lnTo>
                  <a:pt x="185" y="309"/>
                </a:lnTo>
                <a:lnTo>
                  <a:pt x="185" y="309"/>
                </a:lnTo>
                <a:lnTo>
                  <a:pt x="185" y="309"/>
                </a:lnTo>
                <a:lnTo>
                  <a:pt x="185" y="309"/>
                </a:lnTo>
                <a:lnTo>
                  <a:pt x="185" y="309"/>
                </a:lnTo>
                <a:lnTo>
                  <a:pt x="185" y="309"/>
                </a:lnTo>
                <a:lnTo>
                  <a:pt x="185" y="309"/>
                </a:lnTo>
                <a:lnTo>
                  <a:pt x="186" y="309"/>
                </a:lnTo>
                <a:lnTo>
                  <a:pt x="186" y="309"/>
                </a:lnTo>
                <a:lnTo>
                  <a:pt x="186" y="309"/>
                </a:lnTo>
                <a:lnTo>
                  <a:pt x="186" y="309"/>
                </a:lnTo>
                <a:lnTo>
                  <a:pt x="186" y="307"/>
                </a:lnTo>
                <a:lnTo>
                  <a:pt x="186" y="307"/>
                </a:lnTo>
                <a:lnTo>
                  <a:pt x="186" y="307"/>
                </a:lnTo>
                <a:lnTo>
                  <a:pt x="186" y="307"/>
                </a:lnTo>
                <a:lnTo>
                  <a:pt x="186" y="307"/>
                </a:lnTo>
                <a:lnTo>
                  <a:pt x="186" y="307"/>
                </a:lnTo>
                <a:lnTo>
                  <a:pt x="186" y="307"/>
                </a:lnTo>
                <a:lnTo>
                  <a:pt x="186" y="307"/>
                </a:lnTo>
                <a:lnTo>
                  <a:pt x="186" y="307"/>
                </a:lnTo>
                <a:lnTo>
                  <a:pt x="186" y="307"/>
                </a:lnTo>
                <a:lnTo>
                  <a:pt x="186" y="307"/>
                </a:lnTo>
                <a:lnTo>
                  <a:pt x="186" y="307"/>
                </a:lnTo>
                <a:lnTo>
                  <a:pt x="186" y="306"/>
                </a:lnTo>
                <a:lnTo>
                  <a:pt x="186" y="306"/>
                </a:lnTo>
                <a:lnTo>
                  <a:pt x="186" y="306"/>
                </a:lnTo>
                <a:lnTo>
                  <a:pt x="186" y="306"/>
                </a:lnTo>
                <a:lnTo>
                  <a:pt x="186" y="306"/>
                </a:lnTo>
                <a:lnTo>
                  <a:pt x="187" y="306"/>
                </a:lnTo>
                <a:lnTo>
                  <a:pt x="187" y="306"/>
                </a:lnTo>
                <a:lnTo>
                  <a:pt x="187" y="306"/>
                </a:lnTo>
                <a:lnTo>
                  <a:pt x="187" y="306"/>
                </a:lnTo>
                <a:lnTo>
                  <a:pt x="187" y="306"/>
                </a:lnTo>
                <a:lnTo>
                  <a:pt x="187" y="306"/>
                </a:lnTo>
                <a:lnTo>
                  <a:pt x="187" y="306"/>
                </a:lnTo>
                <a:lnTo>
                  <a:pt x="187" y="306"/>
                </a:lnTo>
                <a:lnTo>
                  <a:pt x="187" y="306"/>
                </a:lnTo>
                <a:lnTo>
                  <a:pt x="187" y="306"/>
                </a:lnTo>
                <a:lnTo>
                  <a:pt x="187" y="306"/>
                </a:lnTo>
                <a:lnTo>
                  <a:pt x="187" y="306"/>
                </a:lnTo>
                <a:lnTo>
                  <a:pt x="188" y="306"/>
                </a:lnTo>
                <a:lnTo>
                  <a:pt x="188" y="306"/>
                </a:lnTo>
                <a:lnTo>
                  <a:pt x="188" y="306"/>
                </a:lnTo>
                <a:lnTo>
                  <a:pt x="188" y="306"/>
                </a:lnTo>
                <a:lnTo>
                  <a:pt x="188" y="306"/>
                </a:lnTo>
                <a:lnTo>
                  <a:pt x="188" y="306"/>
                </a:lnTo>
                <a:lnTo>
                  <a:pt x="188" y="306"/>
                </a:lnTo>
                <a:lnTo>
                  <a:pt x="188" y="306"/>
                </a:lnTo>
                <a:lnTo>
                  <a:pt x="188" y="306"/>
                </a:lnTo>
                <a:lnTo>
                  <a:pt x="188" y="306"/>
                </a:lnTo>
                <a:lnTo>
                  <a:pt x="188" y="306"/>
                </a:lnTo>
                <a:lnTo>
                  <a:pt x="188" y="306"/>
                </a:lnTo>
                <a:lnTo>
                  <a:pt x="188" y="306"/>
                </a:lnTo>
                <a:lnTo>
                  <a:pt x="188" y="306"/>
                </a:lnTo>
                <a:lnTo>
                  <a:pt x="188" y="306"/>
                </a:lnTo>
                <a:lnTo>
                  <a:pt x="189" y="306"/>
                </a:lnTo>
                <a:lnTo>
                  <a:pt x="189" y="305"/>
                </a:lnTo>
                <a:lnTo>
                  <a:pt x="189" y="305"/>
                </a:lnTo>
                <a:lnTo>
                  <a:pt x="189" y="305"/>
                </a:lnTo>
                <a:lnTo>
                  <a:pt x="189" y="305"/>
                </a:lnTo>
                <a:lnTo>
                  <a:pt x="189" y="305"/>
                </a:lnTo>
                <a:lnTo>
                  <a:pt x="189" y="305"/>
                </a:lnTo>
                <a:lnTo>
                  <a:pt x="189" y="305"/>
                </a:lnTo>
                <a:lnTo>
                  <a:pt x="189" y="305"/>
                </a:lnTo>
                <a:lnTo>
                  <a:pt x="189" y="305"/>
                </a:lnTo>
                <a:lnTo>
                  <a:pt x="189" y="305"/>
                </a:lnTo>
                <a:lnTo>
                  <a:pt x="189" y="305"/>
                </a:lnTo>
                <a:lnTo>
                  <a:pt x="189" y="305"/>
                </a:lnTo>
                <a:lnTo>
                  <a:pt x="189" y="305"/>
                </a:lnTo>
                <a:lnTo>
                  <a:pt x="189" y="305"/>
                </a:lnTo>
                <a:lnTo>
                  <a:pt x="190" y="305"/>
                </a:lnTo>
                <a:lnTo>
                  <a:pt x="190" y="305"/>
                </a:lnTo>
                <a:lnTo>
                  <a:pt x="190" y="305"/>
                </a:lnTo>
                <a:lnTo>
                  <a:pt x="190" y="305"/>
                </a:lnTo>
                <a:lnTo>
                  <a:pt x="190" y="305"/>
                </a:lnTo>
                <a:lnTo>
                  <a:pt x="190" y="305"/>
                </a:lnTo>
                <a:lnTo>
                  <a:pt x="190" y="305"/>
                </a:lnTo>
                <a:lnTo>
                  <a:pt x="190" y="305"/>
                </a:lnTo>
                <a:lnTo>
                  <a:pt x="190" y="305"/>
                </a:lnTo>
                <a:lnTo>
                  <a:pt x="190" y="305"/>
                </a:lnTo>
                <a:lnTo>
                  <a:pt x="190" y="305"/>
                </a:lnTo>
                <a:lnTo>
                  <a:pt x="190" y="305"/>
                </a:lnTo>
                <a:lnTo>
                  <a:pt x="190" y="305"/>
                </a:lnTo>
                <a:lnTo>
                  <a:pt x="190" y="305"/>
                </a:lnTo>
                <a:lnTo>
                  <a:pt x="190" y="305"/>
                </a:lnTo>
                <a:lnTo>
                  <a:pt x="190" y="305"/>
                </a:lnTo>
                <a:lnTo>
                  <a:pt x="190" y="305"/>
                </a:lnTo>
                <a:lnTo>
                  <a:pt x="190" y="305"/>
                </a:lnTo>
                <a:lnTo>
                  <a:pt x="191" y="305"/>
                </a:lnTo>
                <a:lnTo>
                  <a:pt x="191" y="305"/>
                </a:lnTo>
                <a:lnTo>
                  <a:pt x="191" y="305"/>
                </a:lnTo>
                <a:lnTo>
                  <a:pt x="191" y="305"/>
                </a:lnTo>
                <a:lnTo>
                  <a:pt x="191" y="305"/>
                </a:lnTo>
                <a:lnTo>
                  <a:pt x="191" y="305"/>
                </a:lnTo>
                <a:lnTo>
                  <a:pt x="191" y="305"/>
                </a:lnTo>
                <a:lnTo>
                  <a:pt x="191" y="305"/>
                </a:lnTo>
                <a:lnTo>
                  <a:pt x="191" y="305"/>
                </a:lnTo>
                <a:lnTo>
                  <a:pt x="191" y="305"/>
                </a:lnTo>
                <a:lnTo>
                  <a:pt x="191" y="305"/>
                </a:lnTo>
                <a:lnTo>
                  <a:pt x="191" y="305"/>
                </a:lnTo>
                <a:lnTo>
                  <a:pt x="192" y="305"/>
                </a:lnTo>
                <a:lnTo>
                  <a:pt x="192" y="305"/>
                </a:lnTo>
                <a:lnTo>
                  <a:pt x="192" y="305"/>
                </a:lnTo>
                <a:lnTo>
                  <a:pt x="192" y="305"/>
                </a:lnTo>
                <a:lnTo>
                  <a:pt x="192" y="305"/>
                </a:lnTo>
                <a:lnTo>
                  <a:pt x="192" y="305"/>
                </a:lnTo>
                <a:lnTo>
                  <a:pt x="192" y="305"/>
                </a:lnTo>
                <a:lnTo>
                  <a:pt x="192" y="305"/>
                </a:lnTo>
                <a:lnTo>
                  <a:pt x="192" y="305"/>
                </a:lnTo>
                <a:lnTo>
                  <a:pt x="192" y="305"/>
                </a:lnTo>
                <a:lnTo>
                  <a:pt x="192" y="305"/>
                </a:lnTo>
                <a:lnTo>
                  <a:pt x="192" y="305"/>
                </a:lnTo>
                <a:lnTo>
                  <a:pt x="192" y="305"/>
                </a:lnTo>
                <a:lnTo>
                  <a:pt x="192" y="305"/>
                </a:lnTo>
                <a:lnTo>
                  <a:pt x="192" y="305"/>
                </a:lnTo>
                <a:lnTo>
                  <a:pt x="193" y="305"/>
                </a:lnTo>
                <a:lnTo>
                  <a:pt x="193" y="305"/>
                </a:lnTo>
                <a:lnTo>
                  <a:pt x="193" y="305"/>
                </a:lnTo>
                <a:lnTo>
                  <a:pt x="193" y="305"/>
                </a:lnTo>
                <a:lnTo>
                  <a:pt x="193" y="305"/>
                </a:lnTo>
                <a:lnTo>
                  <a:pt x="193" y="305"/>
                </a:lnTo>
                <a:lnTo>
                  <a:pt x="193" y="305"/>
                </a:lnTo>
                <a:lnTo>
                  <a:pt x="193" y="305"/>
                </a:lnTo>
                <a:lnTo>
                  <a:pt x="193" y="305"/>
                </a:lnTo>
                <a:lnTo>
                  <a:pt x="193" y="305"/>
                </a:lnTo>
                <a:lnTo>
                  <a:pt x="193" y="305"/>
                </a:lnTo>
                <a:lnTo>
                  <a:pt x="193" y="305"/>
                </a:lnTo>
                <a:lnTo>
                  <a:pt x="193" y="305"/>
                </a:lnTo>
                <a:lnTo>
                  <a:pt x="193" y="305"/>
                </a:lnTo>
                <a:lnTo>
                  <a:pt x="193" y="305"/>
                </a:lnTo>
                <a:lnTo>
                  <a:pt x="194" y="305"/>
                </a:lnTo>
                <a:lnTo>
                  <a:pt x="194" y="305"/>
                </a:lnTo>
                <a:lnTo>
                  <a:pt x="194" y="305"/>
                </a:lnTo>
                <a:lnTo>
                  <a:pt x="194" y="305"/>
                </a:lnTo>
                <a:lnTo>
                  <a:pt x="194" y="304"/>
                </a:lnTo>
                <a:lnTo>
                  <a:pt x="194" y="304"/>
                </a:lnTo>
                <a:lnTo>
                  <a:pt x="194" y="304"/>
                </a:lnTo>
                <a:lnTo>
                  <a:pt x="194" y="304"/>
                </a:lnTo>
                <a:lnTo>
                  <a:pt x="194" y="304"/>
                </a:lnTo>
                <a:lnTo>
                  <a:pt x="194" y="304"/>
                </a:lnTo>
                <a:lnTo>
                  <a:pt x="194" y="304"/>
                </a:lnTo>
                <a:lnTo>
                  <a:pt x="194" y="304"/>
                </a:lnTo>
                <a:lnTo>
                  <a:pt x="194" y="304"/>
                </a:lnTo>
                <a:lnTo>
                  <a:pt x="194" y="304"/>
                </a:lnTo>
                <a:lnTo>
                  <a:pt x="194" y="304"/>
                </a:lnTo>
                <a:lnTo>
                  <a:pt x="195" y="304"/>
                </a:lnTo>
                <a:lnTo>
                  <a:pt x="195" y="304"/>
                </a:lnTo>
                <a:lnTo>
                  <a:pt x="195" y="304"/>
                </a:lnTo>
                <a:lnTo>
                  <a:pt x="195" y="304"/>
                </a:lnTo>
                <a:lnTo>
                  <a:pt x="195" y="304"/>
                </a:lnTo>
                <a:lnTo>
                  <a:pt x="195" y="304"/>
                </a:lnTo>
                <a:lnTo>
                  <a:pt x="195" y="304"/>
                </a:lnTo>
                <a:lnTo>
                  <a:pt x="195" y="304"/>
                </a:lnTo>
                <a:lnTo>
                  <a:pt x="195" y="304"/>
                </a:lnTo>
                <a:lnTo>
                  <a:pt x="195" y="304"/>
                </a:lnTo>
                <a:lnTo>
                  <a:pt x="195" y="304"/>
                </a:lnTo>
                <a:lnTo>
                  <a:pt x="195" y="304"/>
                </a:lnTo>
                <a:lnTo>
                  <a:pt x="195" y="304"/>
                </a:lnTo>
                <a:lnTo>
                  <a:pt x="195" y="304"/>
                </a:lnTo>
                <a:lnTo>
                  <a:pt x="195" y="304"/>
                </a:lnTo>
                <a:lnTo>
                  <a:pt x="196" y="304"/>
                </a:lnTo>
                <a:lnTo>
                  <a:pt x="196" y="304"/>
                </a:lnTo>
                <a:lnTo>
                  <a:pt x="196" y="304"/>
                </a:lnTo>
                <a:lnTo>
                  <a:pt x="196" y="304"/>
                </a:lnTo>
                <a:lnTo>
                  <a:pt x="196" y="304"/>
                </a:lnTo>
                <a:lnTo>
                  <a:pt x="196" y="304"/>
                </a:lnTo>
                <a:lnTo>
                  <a:pt x="196" y="304"/>
                </a:lnTo>
                <a:lnTo>
                  <a:pt x="196" y="304"/>
                </a:lnTo>
                <a:lnTo>
                  <a:pt x="196" y="304"/>
                </a:lnTo>
                <a:lnTo>
                  <a:pt x="196" y="304"/>
                </a:lnTo>
                <a:lnTo>
                  <a:pt x="196" y="303"/>
                </a:lnTo>
                <a:lnTo>
                  <a:pt x="196" y="303"/>
                </a:lnTo>
                <a:lnTo>
                  <a:pt x="196" y="303"/>
                </a:lnTo>
                <a:lnTo>
                  <a:pt x="196" y="303"/>
                </a:lnTo>
                <a:lnTo>
                  <a:pt x="196" y="303"/>
                </a:lnTo>
                <a:lnTo>
                  <a:pt x="197" y="303"/>
                </a:lnTo>
                <a:lnTo>
                  <a:pt x="197" y="303"/>
                </a:lnTo>
                <a:lnTo>
                  <a:pt x="197" y="303"/>
                </a:lnTo>
                <a:lnTo>
                  <a:pt x="197" y="303"/>
                </a:lnTo>
                <a:lnTo>
                  <a:pt x="197" y="302"/>
                </a:lnTo>
                <a:lnTo>
                  <a:pt x="197" y="302"/>
                </a:lnTo>
                <a:lnTo>
                  <a:pt x="197" y="302"/>
                </a:lnTo>
                <a:lnTo>
                  <a:pt x="197" y="302"/>
                </a:lnTo>
                <a:lnTo>
                  <a:pt x="197" y="302"/>
                </a:lnTo>
                <a:lnTo>
                  <a:pt x="197" y="302"/>
                </a:lnTo>
                <a:lnTo>
                  <a:pt x="197" y="302"/>
                </a:lnTo>
                <a:lnTo>
                  <a:pt x="197" y="302"/>
                </a:lnTo>
                <a:lnTo>
                  <a:pt x="197" y="302"/>
                </a:lnTo>
                <a:lnTo>
                  <a:pt x="197" y="302"/>
                </a:lnTo>
                <a:lnTo>
                  <a:pt x="197" y="302"/>
                </a:lnTo>
                <a:lnTo>
                  <a:pt x="197" y="302"/>
                </a:lnTo>
                <a:lnTo>
                  <a:pt x="197" y="302"/>
                </a:lnTo>
                <a:lnTo>
                  <a:pt x="197" y="302"/>
                </a:lnTo>
                <a:lnTo>
                  <a:pt x="198" y="302"/>
                </a:lnTo>
                <a:lnTo>
                  <a:pt x="198" y="302"/>
                </a:lnTo>
                <a:lnTo>
                  <a:pt x="198" y="302"/>
                </a:lnTo>
                <a:lnTo>
                  <a:pt x="198" y="302"/>
                </a:lnTo>
                <a:lnTo>
                  <a:pt x="198" y="302"/>
                </a:lnTo>
                <a:lnTo>
                  <a:pt x="198" y="302"/>
                </a:lnTo>
                <a:lnTo>
                  <a:pt x="198" y="302"/>
                </a:lnTo>
                <a:lnTo>
                  <a:pt x="198" y="302"/>
                </a:lnTo>
                <a:lnTo>
                  <a:pt x="198" y="302"/>
                </a:lnTo>
                <a:lnTo>
                  <a:pt x="198" y="302"/>
                </a:lnTo>
                <a:lnTo>
                  <a:pt x="198" y="302"/>
                </a:lnTo>
                <a:lnTo>
                  <a:pt x="198" y="302"/>
                </a:lnTo>
                <a:lnTo>
                  <a:pt x="199" y="302"/>
                </a:lnTo>
                <a:lnTo>
                  <a:pt x="199" y="302"/>
                </a:lnTo>
                <a:lnTo>
                  <a:pt x="199" y="302"/>
                </a:lnTo>
                <a:lnTo>
                  <a:pt x="199" y="302"/>
                </a:lnTo>
                <a:lnTo>
                  <a:pt x="199" y="302"/>
                </a:lnTo>
                <a:lnTo>
                  <a:pt x="199" y="302"/>
                </a:lnTo>
                <a:lnTo>
                  <a:pt x="199" y="302"/>
                </a:lnTo>
                <a:lnTo>
                  <a:pt x="199" y="302"/>
                </a:lnTo>
                <a:lnTo>
                  <a:pt x="199" y="302"/>
                </a:lnTo>
                <a:lnTo>
                  <a:pt x="199" y="302"/>
                </a:lnTo>
                <a:lnTo>
                  <a:pt x="199" y="302"/>
                </a:lnTo>
                <a:lnTo>
                  <a:pt x="199" y="302"/>
                </a:lnTo>
                <a:lnTo>
                  <a:pt x="199" y="302"/>
                </a:lnTo>
                <a:lnTo>
                  <a:pt x="199" y="302"/>
                </a:lnTo>
                <a:lnTo>
                  <a:pt x="199" y="302"/>
                </a:lnTo>
                <a:lnTo>
                  <a:pt x="200" y="302"/>
                </a:lnTo>
                <a:lnTo>
                  <a:pt x="200" y="302"/>
                </a:lnTo>
                <a:lnTo>
                  <a:pt x="200" y="302"/>
                </a:lnTo>
                <a:lnTo>
                  <a:pt x="200" y="302"/>
                </a:lnTo>
                <a:lnTo>
                  <a:pt x="200" y="302"/>
                </a:lnTo>
                <a:lnTo>
                  <a:pt x="200" y="302"/>
                </a:lnTo>
                <a:lnTo>
                  <a:pt x="200" y="302"/>
                </a:lnTo>
                <a:lnTo>
                  <a:pt x="200" y="302"/>
                </a:lnTo>
                <a:lnTo>
                  <a:pt x="200" y="302"/>
                </a:lnTo>
                <a:lnTo>
                  <a:pt x="200" y="302"/>
                </a:lnTo>
                <a:lnTo>
                  <a:pt x="200" y="302"/>
                </a:lnTo>
                <a:lnTo>
                  <a:pt x="200" y="302"/>
                </a:lnTo>
                <a:lnTo>
                  <a:pt x="200" y="302"/>
                </a:lnTo>
                <a:lnTo>
                  <a:pt x="200" y="302"/>
                </a:lnTo>
                <a:lnTo>
                  <a:pt x="200" y="302"/>
                </a:lnTo>
                <a:lnTo>
                  <a:pt x="201" y="302"/>
                </a:lnTo>
                <a:lnTo>
                  <a:pt x="201" y="302"/>
                </a:lnTo>
                <a:lnTo>
                  <a:pt x="201" y="302"/>
                </a:lnTo>
                <a:lnTo>
                  <a:pt x="201" y="302"/>
                </a:lnTo>
                <a:lnTo>
                  <a:pt x="201" y="301"/>
                </a:lnTo>
                <a:lnTo>
                  <a:pt x="201" y="301"/>
                </a:lnTo>
                <a:lnTo>
                  <a:pt x="201" y="301"/>
                </a:lnTo>
                <a:lnTo>
                  <a:pt x="201" y="301"/>
                </a:lnTo>
                <a:lnTo>
                  <a:pt x="201" y="301"/>
                </a:lnTo>
                <a:lnTo>
                  <a:pt x="201" y="301"/>
                </a:lnTo>
                <a:lnTo>
                  <a:pt x="201" y="301"/>
                </a:lnTo>
                <a:lnTo>
                  <a:pt x="201" y="301"/>
                </a:lnTo>
                <a:lnTo>
                  <a:pt x="201" y="301"/>
                </a:lnTo>
                <a:lnTo>
                  <a:pt x="201" y="301"/>
                </a:lnTo>
                <a:lnTo>
                  <a:pt x="201" y="301"/>
                </a:lnTo>
                <a:lnTo>
                  <a:pt x="202" y="301"/>
                </a:lnTo>
                <a:lnTo>
                  <a:pt x="202" y="300"/>
                </a:lnTo>
                <a:lnTo>
                  <a:pt x="202" y="300"/>
                </a:lnTo>
                <a:lnTo>
                  <a:pt x="202" y="300"/>
                </a:lnTo>
                <a:lnTo>
                  <a:pt x="202" y="300"/>
                </a:lnTo>
                <a:lnTo>
                  <a:pt x="202" y="300"/>
                </a:lnTo>
                <a:lnTo>
                  <a:pt x="202" y="300"/>
                </a:lnTo>
                <a:lnTo>
                  <a:pt x="202" y="299"/>
                </a:lnTo>
                <a:lnTo>
                  <a:pt x="202" y="299"/>
                </a:lnTo>
                <a:lnTo>
                  <a:pt x="202" y="299"/>
                </a:lnTo>
                <a:lnTo>
                  <a:pt x="202" y="299"/>
                </a:lnTo>
                <a:lnTo>
                  <a:pt x="202" y="299"/>
                </a:lnTo>
                <a:lnTo>
                  <a:pt x="202" y="299"/>
                </a:lnTo>
                <a:lnTo>
                  <a:pt x="202" y="299"/>
                </a:lnTo>
                <a:lnTo>
                  <a:pt x="202" y="299"/>
                </a:lnTo>
                <a:lnTo>
                  <a:pt x="202" y="299"/>
                </a:lnTo>
                <a:lnTo>
                  <a:pt x="202" y="299"/>
                </a:lnTo>
                <a:lnTo>
                  <a:pt x="202" y="299"/>
                </a:lnTo>
                <a:lnTo>
                  <a:pt x="202" y="299"/>
                </a:lnTo>
                <a:lnTo>
                  <a:pt x="202" y="299"/>
                </a:lnTo>
                <a:lnTo>
                  <a:pt x="202" y="299"/>
                </a:lnTo>
                <a:lnTo>
                  <a:pt x="203" y="299"/>
                </a:lnTo>
                <a:lnTo>
                  <a:pt x="203" y="299"/>
                </a:lnTo>
                <a:lnTo>
                  <a:pt x="203" y="299"/>
                </a:lnTo>
                <a:lnTo>
                  <a:pt x="203" y="299"/>
                </a:lnTo>
                <a:lnTo>
                  <a:pt x="203" y="299"/>
                </a:lnTo>
                <a:lnTo>
                  <a:pt x="203" y="299"/>
                </a:lnTo>
                <a:lnTo>
                  <a:pt x="203" y="299"/>
                </a:lnTo>
                <a:lnTo>
                  <a:pt x="203" y="299"/>
                </a:lnTo>
                <a:lnTo>
                  <a:pt x="203" y="299"/>
                </a:lnTo>
                <a:lnTo>
                  <a:pt x="203" y="299"/>
                </a:lnTo>
                <a:lnTo>
                  <a:pt x="203" y="299"/>
                </a:lnTo>
                <a:lnTo>
                  <a:pt x="203" y="299"/>
                </a:lnTo>
                <a:lnTo>
                  <a:pt x="204" y="299"/>
                </a:lnTo>
                <a:lnTo>
                  <a:pt x="204" y="299"/>
                </a:lnTo>
                <a:lnTo>
                  <a:pt x="204" y="299"/>
                </a:lnTo>
                <a:lnTo>
                  <a:pt x="204" y="299"/>
                </a:lnTo>
                <a:lnTo>
                  <a:pt x="204" y="299"/>
                </a:lnTo>
                <a:lnTo>
                  <a:pt x="204" y="299"/>
                </a:lnTo>
                <a:lnTo>
                  <a:pt x="204" y="299"/>
                </a:lnTo>
                <a:lnTo>
                  <a:pt x="204" y="299"/>
                </a:lnTo>
                <a:lnTo>
                  <a:pt x="204" y="299"/>
                </a:lnTo>
                <a:lnTo>
                  <a:pt x="204" y="299"/>
                </a:lnTo>
                <a:lnTo>
                  <a:pt x="204" y="299"/>
                </a:lnTo>
                <a:lnTo>
                  <a:pt x="204" y="299"/>
                </a:lnTo>
                <a:lnTo>
                  <a:pt x="204" y="299"/>
                </a:lnTo>
                <a:lnTo>
                  <a:pt x="204" y="299"/>
                </a:lnTo>
                <a:lnTo>
                  <a:pt x="204" y="299"/>
                </a:lnTo>
                <a:lnTo>
                  <a:pt x="205" y="299"/>
                </a:lnTo>
                <a:lnTo>
                  <a:pt x="205" y="299"/>
                </a:lnTo>
                <a:lnTo>
                  <a:pt x="205" y="299"/>
                </a:lnTo>
                <a:lnTo>
                  <a:pt x="205" y="299"/>
                </a:lnTo>
                <a:lnTo>
                  <a:pt x="205" y="299"/>
                </a:lnTo>
                <a:lnTo>
                  <a:pt x="205" y="299"/>
                </a:lnTo>
                <a:lnTo>
                  <a:pt x="205" y="299"/>
                </a:lnTo>
                <a:lnTo>
                  <a:pt x="205" y="299"/>
                </a:lnTo>
                <a:lnTo>
                  <a:pt x="205" y="299"/>
                </a:lnTo>
                <a:lnTo>
                  <a:pt x="205" y="299"/>
                </a:lnTo>
                <a:lnTo>
                  <a:pt x="205" y="299"/>
                </a:lnTo>
                <a:lnTo>
                  <a:pt x="205" y="299"/>
                </a:lnTo>
                <a:lnTo>
                  <a:pt x="206" y="299"/>
                </a:lnTo>
                <a:lnTo>
                  <a:pt x="206" y="299"/>
                </a:lnTo>
                <a:lnTo>
                  <a:pt x="206" y="299"/>
                </a:lnTo>
                <a:lnTo>
                  <a:pt x="206" y="299"/>
                </a:lnTo>
                <a:lnTo>
                  <a:pt x="206" y="299"/>
                </a:lnTo>
                <a:lnTo>
                  <a:pt x="206" y="299"/>
                </a:lnTo>
                <a:lnTo>
                  <a:pt x="206" y="299"/>
                </a:lnTo>
                <a:lnTo>
                  <a:pt x="206" y="299"/>
                </a:lnTo>
                <a:lnTo>
                  <a:pt x="206" y="299"/>
                </a:lnTo>
                <a:lnTo>
                  <a:pt x="206" y="299"/>
                </a:lnTo>
                <a:lnTo>
                  <a:pt x="206" y="299"/>
                </a:lnTo>
                <a:lnTo>
                  <a:pt x="206" y="299"/>
                </a:lnTo>
                <a:lnTo>
                  <a:pt x="206" y="299"/>
                </a:lnTo>
                <a:lnTo>
                  <a:pt x="206" y="299"/>
                </a:lnTo>
                <a:lnTo>
                  <a:pt x="206" y="299"/>
                </a:lnTo>
                <a:lnTo>
                  <a:pt x="207" y="299"/>
                </a:lnTo>
                <a:lnTo>
                  <a:pt x="207" y="299"/>
                </a:lnTo>
                <a:lnTo>
                  <a:pt x="207" y="299"/>
                </a:lnTo>
                <a:lnTo>
                  <a:pt x="207" y="299"/>
                </a:lnTo>
                <a:lnTo>
                  <a:pt x="207" y="299"/>
                </a:lnTo>
                <a:lnTo>
                  <a:pt x="207" y="299"/>
                </a:lnTo>
                <a:lnTo>
                  <a:pt x="207" y="299"/>
                </a:lnTo>
                <a:lnTo>
                  <a:pt x="207" y="299"/>
                </a:lnTo>
                <a:lnTo>
                  <a:pt x="207" y="299"/>
                </a:lnTo>
                <a:lnTo>
                  <a:pt x="207" y="299"/>
                </a:lnTo>
                <a:lnTo>
                  <a:pt x="207" y="298"/>
                </a:lnTo>
                <a:lnTo>
                  <a:pt x="207" y="298"/>
                </a:lnTo>
                <a:lnTo>
                  <a:pt x="207" y="298"/>
                </a:lnTo>
                <a:lnTo>
                  <a:pt x="207" y="298"/>
                </a:lnTo>
                <a:lnTo>
                  <a:pt x="207" y="298"/>
                </a:lnTo>
                <a:lnTo>
                  <a:pt x="207" y="298"/>
                </a:lnTo>
                <a:lnTo>
                  <a:pt x="207" y="298"/>
                </a:lnTo>
                <a:lnTo>
                  <a:pt x="207" y="298"/>
                </a:lnTo>
                <a:lnTo>
                  <a:pt x="208" y="298"/>
                </a:lnTo>
                <a:lnTo>
                  <a:pt x="208" y="298"/>
                </a:lnTo>
                <a:lnTo>
                  <a:pt x="208" y="298"/>
                </a:lnTo>
                <a:lnTo>
                  <a:pt x="208" y="298"/>
                </a:lnTo>
                <a:lnTo>
                  <a:pt x="208" y="298"/>
                </a:lnTo>
                <a:lnTo>
                  <a:pt x="208" y="298"/>
                </a:lnTo>
                <a:lnTo>
                  <a:pt x="208" y="298"/>
                </a:lnTo>
                <a:lnTo>
                  <a:pt x="208" y="298"/>
                </a:lnTo>
                <a:lnTo>
                  <a:pt x="208" y="298"/>
                </a:lnTo>
                <a:lnTo>
                  <a:pt x="208" y="298"/>
                </a:lnTo>
                <a:lnTo>
                  <a:pt x="208" y="298"/>
                </a:lnTo>
                <a:lnTo>
                  <a:pt x="208" y="298"/>
                </a:lnTo>
                <a:lnTo>
                  <a:pt x="209" y="298"/>
                </a:lnTo>
                <a:lnTo>
                  <a:pt x="209" y="298"/>
                </a:lnTo>
                <a:lnTo>
                  <a:pt x="209" y="298"/>
                </a:lnTo>
                <a:lnTo>
                  <a:pt x="209" y="298"/>
                </a:lnTo>
                <a:lnTo>
                  <a:pt x="209" y="298"/>
                </a:lnTo>
                <a:lnTo>
                  <a:pt x="209" y="298"/>
                </a:lnTo>
                <a:lnTo>
                  <a:pt x="209" y="298"/>
                </a:lnTo>
                <a:lnTo>
                  <a:pt x="209" y="298"/>
                </a:lnTo>
                <a:lnTo>
                  <a:pt x="209" y="298"/>
                </a:lnTo>
                <a:lnTo>
                  <a:pt x="209" y="298"/>
                </a:lnTo>
                <a:lnTo>
                  <a:pt x="209" y="298"/>
                </a:lnTo>
                <a:lnTo>
                  <a:pt x="209" y="298"/>
                </a:lnTo>
                <a:lnTo>
                  <a:pt x="209" y="298"/>
                </a:lnTo>
                <a:lnTo>
                  <a:pt x="209" y="298"/>
                </a:lnTo>
                <a:lnTo>
                  <a:pt x="209" y="298"/>
                </a:lnTo>
                <a:lnTo>
                  <a:pt x="210" y="298"/>
                </a:lnTo>
                <a:lnTo>
                  <a:pt x="210" y="296"/>
                </a:lnTo>
                <a:lnTo>
                  <a:pt x="210" y="296"/>
                </a:lnTo>
                <a:lnTo>
                  <a:pt x="210" y="296"/>
                </a:lnTo>
                <a:lnTo>
                  <a:pt x="210" y="296"/>
                </a:lnTo>
                <a:lnTo>
                  <a:pt x="210" y="296"/>
                </a:lnTo>
                <a:lnTo>
                  <a:pt x="210" y="296"/>
                </a:lnTo>
                <a:lnTo>
                  <a:pt x="210" y="295"/>
                </a:lnTo>
                <a:lnTo>
                  <a:pt x="210" y="295"/>
                </a:lnTo>
                <a:lnTo>
                  <a:pt x="210" y="295"/>
                </a:lnTo>
                <a:lnTo>
                  <a:pt x="210" y="295"/>
                </a:lnTo>
                <a:lnTo>
                  <a:pt x="210" y="295"/>
                </a:lnTo>
                <a:lnTo>
                  <a:pt x="210" y="295"/>
                </a:lnTo>
                <a:lnTo>
                  <a:pt x="210" y="295"/>
                </a:lnTo>
                <a:lnTo>
                  <a:pt x="210" y="295"/>
                </a:lnTo>
                <a:lnTo>
                  <a:pt x="210" y="295"/>
                </a:lnTo>
                <a:lnTo>
                  <a:pt x="210" y="295"/>
                </a:lnTo>
                <a:lnTo>
                  <a:pt x="210" y="295"/>
                </a:lnTo>
                <a:lnTo>
                  <a:pt x="211" y="295"/>
                </a:lnTo>
                <a:lnTo>
                  <a:pt x="211" y="295"/>
                </a:lnTo>
                <a:lnTo>
                  <a:pt x="211" y="295"/>
                </a:lnTo>
                <a:lnTo>
                  <a:pt x="211" y="295"/>
                </a:lnTo>
                <a:lnTo>
                  <a:pt x="211" y="295"/>
                </a:lnTo>
                <a:lnTo>
                  <a:pt x="211" y="295"/>
                </a:lnTo>
                <a:lnTo>
                  <a:pt x="211" y="295"/>
                </a:lnTo>
                <a:lnTo>
                  <a:pt x="211" y="295"/>
                </a:lnTo>
                <a:lnTo>
                  <a:pt x="211" y="295"/>
                </a:lnTo>
                <a:lnTo>
                  <a:pt x="211" y="295"/>
                </a:lnTo>
                <a:lnTo>
                  <a:pt x="211" y="295"/>
                </a:lnTo>
                <a:lnTo>
                  <a:pt x="211" y="295"/>
                </a:lnTo>
                <a:lnTo>
                  <a:pt x="211" y="295"/>
                </a:lnTo>
                <a:lnTo>
                  <a:pt x="211" y="295"/>
                </a:lnTo>
                <a:lnTo>
                  <a:pt x="211" y="295"/>
                </a:lnTo>
                <a:lnTo>
                  <a:pt x="212" y="295"/>
                </a:lnTo>
                <a:lnTo>
                  <a:pt x="212" y="295"/>
                </a:lnTo>
                <a:lnTo>
                  <a:pt x="212" y="295"/>
                </a:lnTo>
                <a:lnTo>
                  <a:pt x="212" y="295"/>
                </a:lnTo>
                <a:lnTo>
                  <a:pt x="212" y="294"/>
                </a:lnTo>
                <a:lnTo>
                  <a:pt x="212" y="294"/>
                </a:lnTo>
                <a:lnTo>
                  <a:pt x="212" y="294"/>
                </a:lnTo>
                <a:lnTo>
                  <a:pt x="212" y="294"/>
                </a:lnTo>
                <a:lnTo>
                  <a:pt x="212" y="294"/>
                </a:lnTo>
                <a:lnTo>
                  <a:pt x="212" y="294"/>
                </a:lnTo>
                <a:lnTo>
                  <a:pt x="212" y="294"/>
                </a:lnTo>
                <a:lnTo>
                  <a:pt x="212" y="294"/>
                </a:lnTo>
                <a:lnTo>
                  <a:pt x="212" y="294"/>
                </a:lnTo>
                <a:lnTo>
                  <a:pt x="212" y="294"/>
                </a:lnTo>
                <a:lnTo>
                  <a:pt x="212" y="294"/>
                </a:lnTo>
                <a:lnTo>
                  <a:pt x="213" y="294"/>
                </a:lnTo>
                <a:lnTo>
                  <a:pt x="213" y="293"/>
                </a:lnTo>
                <a:lnTo>
                  <a:pt x="213" y="293"/>
                </a:lnTo>
                <a:lnTo>
                  <a:pt x="213" y="293"/>
                </a:lnTo>
                <a:lnTo>
                  <a:pt x="213" y="293"/>
                </a:lnTo>
                <a:lnTo>
                  <a:pt x="213" y="293"/>
                </a:lnTo>
                <a:lnTo>
                  <a:pt x="213" y="293"/>
                </a:lnTo>
                <a:lnTo>
                  <a:pt x="213" y="293"/>
                </a:lnTo>
                <a:lnTo>
                  <a:pt x="213" y="293"/>
                </a:lnTo>
                <a:lnTo>
                  <a:pt x="213" y="293"/>
                </a:lnTo>
                <a:lnTo>
                  <a:pt x="213" y="293"/>
                </a:lnTo>
                <a:lnTo>
                  <a:pt x="213" y="293"/>
                </a:lnTo>
                <a:lnTo>
                  <a:pt x="213" y="293"/>
                </a:lnTo>
                <a:lnTo>
                  <a:pt x="213" y="293"/>
                </a:lnTo>
                <a:lnTo>
                  <a:pt x="213" y="293"/>
                </a:lnTo>
                <a:lnTo>
                  <a:pt x="213" y="293"/>
                </a:lnTo>
                <a:lnTo>
                  <a:pt x="213" y="293"/>
                </a:lnTo>
                <a:lnTo>
                  <a:pt x="213" y="293"/>
                </a:lnTo>
                <a:lnTo>
                  <a:pt x="214" y="293"/>
                </a:lnTo>
                <a:lnTo>
                  <a:pt x="214" y="293"/>
                </a:lnTo>
                <a:lnTo>
                  <a:pt x="214" y="293"/>
                </a:lnTo>
                <a:lnTo>
                  <a:pt x="214" y="293"/>
                </a:lnTo>
                <a:lnTo>
                  <a:pt x="214" y="293"/>
                </a:lnTo>
                <a:lnTo>
                  <a:pt x="214" y="293"/>
                </a:lnTo>
                <a:lnTo>
                  <a:pt x="214" y="293"/>
                </a:lnTo>
                <a:lnTo>
                  <a:pt x="214" y="293"/>
                </a:lnTo>
                <a:lnTo>
                  <a:pt x="214" y="293"/>
                </a:lnTo>
                <a:lnTo>
                  <a:pt x="214" y="293"/>
                </a:lnTo>
                <a:lnTo>
                  <a:pt x="214" y="293"/>
                </a:lnTo>
                <a:lnTo>
                  <a:pt x="214" y="293"/>
                </a:lnTo>
                <a:lnTo>
                  <a:pt x="214" y="293"/>
                </a:lnTo>
                <a:lnTo>
                  <a:pt x="214" y="293"/>
                </a:lnTo>
                <a:lnTo>
                  <a:pt x="214" y="293"/>
                </a:lnTo>
                <a:lnTo>
                  <a:pt x="215" y="293"/>
                </a:lnTo>
                <a:lnTo>
                  <a:pt x="215" y="293"/>
                </a:lnTo>
                <a:lnTo>
                  <a:pt x="215" y="293"/>
                </a:lnTo>
                <a:lnTo>
                  <a:pt x="215" y="293"/>
                </a:lnTo>
                <a:lnTo>
                  <a:pt x="215" y="293"/>
                </a:lnTo>
                <a:lnTo>
                  <a:pt x="215" y="293"/>
                </a:lnTo>
                <a:lnTo>
                  <a:pt x="215" y="293"/>
                </a:lnTo>
                <a:lnTo>
                  <a:pt x="215" y="293"/>
                </a:lnTo>
                <a:lnTo>
                  <a:pt x="215" y="293"/>
                </a:lnTo>
                <a:lnTo>
                  <a:pt x="215" y="293"/>
                </a:lnTo>
                <a:lnTo>
                  <a:pt x="215" y="293"/>
                </a:lnTo>
                <a:lnTo>
                  <a:pt x="215" y="293"/>
                </a:lnTo>
                <a:lnTo>
                  <a:pt x="216" y="293"/>
                </a:lnTo>
                <a:lnTo>
                  <a:pt x="216" y="293"/>
                </a:lnTo>
                <a:lnTo>
                  <a:pt x="216" y="293"/>
                </a:lnTo>
                <a:lnTo>
                  <a:pt x="216" y="293"/>
                </a:lnTo>
                <a:lnTo>
                  <a:pt x="216" y="293"/>
                </a:lnTo>
                <a:lnTo>
                  <a:pt x="216" y="293"/>
                </a:lnTo>
                <a:lnTo>
                  <a:pt x="216" y="293"/>
                </a:lnTo>
                <a:lnTo>
                  <a:pt x="216" y="293"/>
                </a:lnTo>
                <a:lnTo>
                  <a:pt x="216" y="293"/>
                </a:lnTo>
                <a:lnTo>
                  <a:pt x="216" y="293"/>
                </a:lnTo>
                <a:lnTo>
                  <a:pt x="216" y="293"/>
                </a:lnTo>
                <a:lnTo>
                  <a:pt x="216" y="293"/>
                </a:lnTo>
                <a:lnTo>
                  <a:pt x="216" y="293"/>
                </a:lnTo>
                <a:lnTo>
                  <a:pt x="216" y="293"/>
                </a:lnTo>
                <a:lnTo>
                  <a:pt x="216" y="293"/>
                </a:lnTo>
                <a:lnTo>
                  <a:pt x="217" y="293"/>
                </a:lnTo>
                <a:lnTo>
                  <a:pt x="217" y="293"/>
                </a:lnTo>
                <a:lnTo>
                  <a:pt x="217" y="293"/>
                </a:lnTo>
                <a:lnTo>
                  <a:pt x="217" y="293"/>
                </a:lnTo>
                <a:lnTo>
                  <a:pt x="217" y="293"/>
                </a:lnTo>
                <a:lnTo>
                  <a:pt x="217" y="293"/>
                </a:lnTo>
                <a:lnTo>
                  <a:pt x="217" y="293"/>
                </a:lnTo>
                <a:lnTo>
                  <a:pt x="217" y="293"/>
                </a:lnTo>
                <a:lnTo>
                  <a:pt x="217" y="293"/>
                </a:lnTo>
                <a:lnTo>
                  <a:pt x="217" y="293"/>
                </a:lnTo>
                <a:lnTo>
                  <a:pt x="217" y="293"/>
                </a:lnTo>
                <a:lnTo>
                  <a:pt x="217" y="293"/>
                </a:lnTo>
                <a:lnTo>
                  <a:pt x="218" y="293"/>
                </a:lnTo>
                <a:lnTo>
                  <a:pt x="218" y="293"/>
                </a:lnTo>
                <a:lnTo>
                  <a:pt x="218" y="293"/>
                </a:lnTo>
                <a:lnTo>
                  <a:pt x="218" y="293"/>
                </a:lnTo>
                <a:lnTo>
                  <a:pt x="218" y="292"/>
                </a:lnTo>
                <a:lnTo>
                  <a:pt x="218" y="292"/>
                </a:lnTo>
                <a:lnTo>
                  <a:pt x="218" y="292"/>
                </a:lnTo>
                <a:lnTo>
                  <a:pt x="218" y="292"/>
                </a:lnTo>
                <a:lnTo>
                  <a:pt x="218" y="292"/>
                </a:lnTo>
                <a:lnTo>
                  <a:pt x="218" y="292"/>
                </a:lnTo>
                <a:lnTo>
                  <a:pt x="218" y="292"/>
                </a:lnTo>
                <a:lnTo>
                  <a:pt x="218" y="292"/>
                </a:lnTo>
                <a:lnTo>
                  <a:pt x="218" y="292"/>
                </a:lnTo>
                <a:lnTo>
                  <a:pt x="218" y="292"/>
                </a:lnTo>
                <a:lnTo>
                  <a:pt x="218" y="292"/>
                </a:lnTo>
                <a:lnTo>
                  <a:pt x="218" y="292"/>
                </a:lnTo>
                <a:lnTo>
                  <a:pt x="218" y="292"/>
                </a:lnTo>
                <a:lnTo>
                  <a:pt x="218" y="292"/>
                </a:lnTo>
                <a:lnTo>
                  <a:pt x="219" y="292"/>
                </a:lnTo>
                <a:lnTo>
                  <a:pt x="219" y="292"/>
                </a:lnTo>
                <a:lnTo>
                  <a:pt x="219" y="292"/>
                </a:lnTo>
                <a:lnTo>
                  <a:pt x="219" y="292"/>
                </a:lnTo>
                <a:lnTo>
                  <a:pt x="219" y="292"/>
                </a:lnTo>
                <a:lnTo>
                  <a:pt x="219" y="292"/>
                </a:lnTo>
                <a:lnTo>
                  <a:pt x="219" y="292"/>
                </a:lnTo>
                <a:lnTo>
                  <a:pt x="219" y="292"/>
                </a:lnTo>
                <a:lnTo>
                  <a:pt x="219" y="292"/>
                </a:lnTo>
                <a:lnTo>
                  <a:pt x="219" y="292"/>
                </a:lnTo>
                <a:lnTo>
                  <a:pt x="219" y="292"/>
                </a:lnTo>
                <a:lnTo>
                  <a:pt x="219" y="292"/>
                </a:lnTo>
                <a:lnTo>
                  <a:pt x="220" y="292"/>
                </a:lnTo>
                <a:lnTo>
                  <a:pt x="220" y="292"/>
                </a:lnTo>
                <a:lnTo>
                  <a:pt x="220" y="292"/>
                </a:lnTo>
                <a:lnTo>
                  <a:pt x="220" y="292"/>
                </a:lnTo>
                <a:lnTo>
                  <a:pt x="220" y="292"/>
                </a:lnTo>
                <a:lnTo>
                  <a:pt x="220" y="292"/>
                </a:lnTo>
                <a:lnTo>
                  <a:pt x="220" y="292"/>
                </a:lnTo>
                <a:lnTo>
                  <a:pt x="220" y="292"/>
                </a:lnTo>
                <a:lnTo>
                  <a:pt x="220" y="292"/>
                </a:lnTo>
                <a:lnTo>
                  <a:pt x="220" y="292"/>
                </a:lnTo>
                <a:lnTo>
                  <a:pt x="220" y="292"/>
                </a:lnTo>
                <a:lnTo>
                  <a:pt x="220" y="292"/>
                </a:lnTo>
                <a:lnTo>
                  <a:pt x="220" y="292"/>
                </a:lnTo>
                <a:lnTo>
                  <a:pt x="220" y="292"/>
                </a:lnTo>
                <a:lnTo>
                  <a:pt x="220" y="292"/>
                </a:lnTo>
                <a:lnTo>
                  <a:pt x="221" y="292"/>
                </a:lnTo>
                <a:lnTo>
                  <a:pt x="221" y="292"/>
                </a:lnTo>
                <a:lnTo>
                  <a:pt x="221" y="292"/>
                </a:lnTo>
                <a:lnTo>
                  <a:pt x="221" y="292"/>
                </a:lnTo>
                <a:lnTo>
                  <a:pt x="221" y="292"/>
                </a:lnTo>
                <a:lnTo>
                  <a:pt x="221" y="292"/>
                </a:lnTo>
                <a:lnTo>
                  <a:pt x="221" y="292"/>
                </a:lnTo>
                <a:lnTo>
                  <a:pt x="221" y="292"/>
                </a:lnTo>
                <a:lnTo>
                  <a:pt x="221" y="292"/>
                </a:lnTo>
                <a:lnTo>
                  <a:pt x="221" y="292"/>
                </a:lnTo>
                <a:lnTo>
                  <a:pt x="221" y="292"/>
                </a:lnTo>
                <a:lnTo>
                  <a:pt x="221" y="292"/>
                </a:lnTo>
                <a:lnTo>
                  <a:pt x="221" y="292"/>
                </a:lnTo>
                <a:lnTo>
                  <a:pt x="221" y="292"/>
                </a:lnTo>
                <a:lnTo>
                  <a:pt x="221" y="292"/>
                </a:lnTo>
                <a:lnTo>
                  <a:pt x="222" y="292"/>
                </a:lnTo>
                <a:lnTo>
                  <a:pt x="222" y="292"/>
                </a:lnTo>
                <a:lnTo>
                  <a:pt x="222" y="292"/>
                </a:lnTo>
                <a:lnTo>
                  <a:pt x="222" y="292"/>
                </a:lnTo>
                <a:lnTo>
                  <a:pt x="222" y="292"/>
                </a:lnTo>
                <a:lnTo>
                  <a:pt x="222" y="292"/>
                </a:lnTo>
                <a:lnTo>
                  <a:pt x="222" y="292"/>
                </a:lnTo>
                <a:lnTo>
                  <a:pt x="222" y="292"/>
                </a:lnTo>
                <a:lnTo>
                  <a:pt x="222" y="292"/>
                </a:lnTo>
                <a:lnTo>
                  <a:pt x="222" y="292"/>
                </a:lnTo>
                <a:lnTo>
                  <a:pt x="222" y="292"/>
                </a:lnTo>
                <a:lnTo>
                  <a:pt x="222" y="292"/>
                </a:lnTo>
                <a:lnTo>
                  <a:pt x="223" y="292"/>
                </a:lnTo>
                <a:lnTo>
                  <a:pt x="223" y="292"/>
                </a:lnTo>
                <a:lnTo>
                  <a:pt x="223" y="292"/>
                </a:lnTo>
                <a:lnTo>
                  <a:pt x="223" y="292"/>
                </a:lnTo>
                <a:lnTo>
                  <a:pt x="223" y="290"/>
                </a:lnTo>
                <a:lnTo>
                  <a:pt x="223" y="290"/>
                </a:lnTo>
                <a:lnTo>
                  <a:pt x="223" y="290"/>
                </a:lnTo>
                <a:lnTo>
                  <a:pt x="223" y="290"/>
                </a:lnTo>
                <a:lnTo>
                  <a:pt x="223" y="290"/>
                </a:lnTo>
                <a:lnTo>
                  <a:pt x="223" y="290"/>
                </a:lnTo>
                <a:lnTo>
                  <a:pt x="223" y="290"/>
                </a:lnTo>
                <a:lnTo>
                  <a:pt x="223" y="290"/>
                </a:lnTo>
                <a:lnTo>
                  <a:pt x="223" y="290"/>
                </a:lnTo>
                <a:lnTo>
                  <a:pt x="223" y="290"/>
                </a:lnTo>
                <a:lnTo>
                  <a:pt x="223" y="290"/>
                </a:lnTo>
                <a:lnTo>
                  <a:pt x="223" y="290"/>
                </a:lnTo>
                <a:lnTo>
                  <a:pt x="223" y="290"/>
                </a:lnTo>
                <a:lnTo>
                  <a:pt x="223" y="290"/>
                </a:lnTo>
                <a:lnTo>
                  <a:pt x="224" y="290"/>
                </a:lnTo>
                <a:lnTo>
                  <a:pt x="224" y="290"/>
                </a:lnTo>
                <a:lnTo>
                  <a:pt x="224" y="290"/>
                </a:lnTo>
                <a:lnTo>
                  <a:pt x="224" y="290"/>
                </a:lnTo>
                <a:lnTo>
                  <a:pt x="224" y="290"/>
                </a:lnTo>
                <a:lnTo>
                  <a:pt x="224" y="290"/>
                </a:lnTo>
                <a:lnTo>
                  <a:pt x="224" y="290"/>
                </a:lnTo>
                <a:lnTo>
                  <a:pt x="224" y="290"/>
                </a:lnTo>
                <a:lnTo>
                  <a:pt x="224" y="290"/>
                </a:lnTo>
                <a:lnTo>
                  <a:pt x="224" y="290"/>
                </a:lnTo>
                <a:lnTo>
                  <a:pt x="224" y="290"/>
                </a:lnTo>
                <a:lnTo>
                  <a:pt x="224" y="290"/>
                </a:lnTo>
                <a:lnTo>
                  <a:pt x="225" y="290"/>
                </a:lnTo>
                <a:lnTo>
                  <a:pt x="225" y="290"/>
                </a:lnTo>
                <a:lnTo>
                  <a:pt x="225" y="290"/>
                </a:lnTo>
                <a:lnTo>
                  <a:pt x="225" y="290"/>
                </a:lnTo>
                <a:lnTo>
                  <a:pt x="225" y="290"/>
                </a:lnTo>
                <a:lnTo>
                  <a:pt x="225" y="290"/>
                </a:lnTo>
                <a:lnTo>
                  <a:pt x="225" y="290"/>
                </a:lnTo>
                <a:lnTo>
                  <a:pt x="225" y="290"/>
                </a:lnTo>
                <a:lnTo>
                  <a:pt x="225" y="290"/>
                </a:lnTo>
                <a:lnTo>
                  <a:pt x="225" y="290"/>
                </a:lnTo>
                <a:lnTo>
                  <a:pt x="225" y="290"/>
                </a:lnTo>
                <a:lnTo>
                  <a:pt x="225" y="290"/>
                </a:lnTo>
                <a:lnTo>
                  <a:pt x="225" y="290"/>
                </a:lnTo>
                <a:lnTo>
                  <a:pt x="225" y="290"/>
                </a:lnTo>
                <a:lnTo>
                  <a:pt x="225" y="290"/>
                </a:lnTo>
                <a:lnTo>
                  <a:pt x="226" y="290"/>
                </a:lnTo>
                <a:lnTo>
                  <a:pt x="226" y="290"/>
                </a:lnTo>
                <a:lnTo>
                  <a:pt x="226" y="290"/>
                </a:lnTo>
                <a:lnTo>
                  <a:pt x="226" y="290"/>
                </a:lnTo>
                <a:lnTo>
                  <a:pt x="226" y="287"/>
                </a:lnTo>
                <a:lnTo>
                  <a:pt x="226" y="287"/>
                </a:lnTo>
                <a:lnTo>
                  <a:pt x="226" y="287"/>
                </a:lnTo>
                <a:lnTo>
                  <a:pt x="226" y="287"/>
                </a:lnTo>
                <a:lnTo>
                  <a:pt x="226" y="287"/>
                </a:lnTo>
                <a:lnTo>
                  <a:pt x="226" y="287"/>
                </a:lnTo>
                <a:lnTo>
                  <a:pt x="226" y="287"/>
                </a:lnTo>
                <a:lnTo>
                  <a:pt x="226" y="287"/>
                </a:lnTo>
                <a:lnTo>
                  <a:pt x="226" y="287"/>
                </a:lnTo>
                <a:lnTo>
                  <a:pt x="226" y="286"/>
                </a:lnTo>
                <a:lnTo>
                  <a:pt x="226" y="286"/>
                </a:lnTo>
                <a:lnTo>
                  <a:pt x="226" y="286"/>
                </a:lnTo>
                <a:lnTo>
                  <a:pt x="226" y="286"/>
                </a:lnTo>
                <a:lnTo>
                  <a:pt x="226" y="286"/>
                </a:lnTo>
                <a:lnTo>
                  <a:pt x="227" y="286"/>
                </a:lnTo>
                <a:lnTo>
                  <a:pt x="227" y="286"/>
                </a:lnTo>
                <a:lnTo>
                  <a:pt x="227" y="286"/>
                </a:lnTo>
                <a:lnTo>
                  <a:pt x="227" y="286"/>
                </a:lnTo>
                <a:lnTo>
                  <a:pt x="227" y="286"/>
                </a:lnTo>
                <a:lnTo>
                  <a:pt x="227" y="286"/>
                </a:lnTo>
                <a:lnTo>
                  <a:pt x="227" y="286"/>
                </a:lnTo>
                <a:lnTo>
                  <a:pt x="227" y="286"/>
                </a:lnTo>
                <a:lnTo>
                  <a:pt x="227" y="286"/>
                </a:lnTo>
                <a:lnTo>
                  <a:pt x="227" y="286"/>
                </a:lnTo>
                <a:lnTo>
                  <a:pt x="227" y="286"/>
                </a:lnTo>
                <a:lnTo>
                  <a:pt x="227" y="286"/>
                </a:lnTo>
                <a:lnTo>
                  <a:pt x="227" y="286"/>
                </a:lnTo>
                <a:lnTo>
                  <a:pt x="227" y="286"/>
                </a:lnTo>
                <a:lnTo>
                  <a:pt x="227" y="286"/>
                </a:lnTo>
                <a:lnTo>
                  <a:pt x="228" y="286"/>
                </a:lnTo>
                <a:lnTo>
                  <a:pt x="228" y="286"/>
                </a:lnTo>
                <a:lnTo>
                  <a:pt x="228" y="286"/>
                </a:lnTo>
                <a:lnTo>
                  <a:pt x="228" y="286"/>
                </a:lnTo>
                <a:lnTo>
                  <a:pt x="228" y="286"/>
                </a:lnTo>
                <a:lnTo>
                  <a:pt x="228" y="286"/>
                </a:lnTo>
                <a:lnTo>
                  <a:pt x="228" y="286"/>
                </a:lnTo>
                <a:lnTo>
                  <a:pt x="228" y="286"/>
                </a:lnTo>
                <a:lnTo>
                  <a:pt x="228" y="286"/>
                </a:lnTo>
                <a:lnTo>
                  <a:pt x="228" y="286"/>
                </a:lnTo>
                <a:lnTo>
                  <a:pt x="228" y="286"/>
                </a:lnTo>
                <a:lnTo>
                  <a:pt x="228" y="286"/>
                </a:lnTo>
                <a:lnTo>
                  <a:pt x="228" y="286"/>
                </a:lnTo>
                <a:lnTo>
                  <a:pt x="228" y="286"/>
                </a:lnTo>
                <a:lnTo>
                  <a:pt x="228" y="286"/>
                </a:lnTo>
                <a:lnTo>
                  <a:pt x="229" y="286"/>
                </a:lnTo>
                <a:lnTo>
                  <a:pt x="229" y="286"/>
                </a:lnTo>
                <a:lnTo>
                  <a:pt x="229" y="286"/>
                </a:lnTo>
                <a:lnTo>
                  <a:pt x="229" y="286"/>
                </a:lnTo>
                <a:lnTo>
                  <a:pt x="229" y="286"/>
                </a:lnTo>
                <a:lnTo>
                  <a:pt x="229" y="286"/>
                </a:lnTo>
                <a:lnTo>
                  <a:pt x="229" y="286"/>
                </a:lnTo>
                <a:lnTo>
                  <a:pt x="229" y="286"/>
                </a:lnTo>
                <a:lnTo>
                  <a:pt x="229" y="286"/>
                </a:lnTo>
                <a:lnTo>
                  <a:pt x="229" y="286"/>
                </a:lnTo>
                <a:lnTo>
                  <a:pt x="229" y="286"/>
                </a:lnTo>
                <a:lnTo>
                  <a:pt x="229" y="286"/>
                </a:lnTo>
                <a:lnTo>
                  <a:pt x="230" y="286"/>
                </a:lnTo>
                <a:lnTo>
                  <a:pt x="230" y="286"/>
                </a:lnTo>
                <a:lnTo>
                  <a:pt x="230" y="286"/>
                </a:lnTo>
                <a:lnTo>
                  <a:pt x="230" y="286"/>
                </a:lnTo>
                <a:lnTo>
                  <a:pt x="230" y="286"/>
                </a:lnTo>
                <a:lnTo>
                  <a:pt x="230" y="286"/>
                </a:lnTo>
                <a:lnTo>
                  <a:pt x="230" y="286"/>
                </a:lnTo>
                <a:lnTo>
                  <a:pt x="230" y="285"/>
                </a:lnTo>
                <a:lnTo>
                  <a:pt x="230" y="285"/>
                </a:lnTo>
                <a:lnTo>
                  <a:pt x="230" y="285"/>
                </a:lnTo>
                <a:lnTo>
                  <a:pt x="230" y="285"/>
                </a:lnTo>
                <a:lnTo>
                  <a:pt x="230" y="285"/>
                </a:lnTo>
                <a:lnTo>
                  <a:pt x="230" y="285"/>
                </a:lnTo>
                <a:lnTo>
                  <a:pt x="230" y="285"/>
                </a:lnTo>
                <a:lnTo>
                  <a:pt x="230" y="285"/>
                </a:lnTo>
                <a:lnTo>
                  <a:pt x="230" y="285"/>
                </a:lnTo>
                <a:lnTo>
                  <a:pt x="230" y="285"/>
                </a:lnTo>
                <a:lnTo>
                  <a:pt x="230" y="285"/>
                </a:lnTo>
                <a:lnTo>
                  <a:pt x="231" y="285"/>
                </a:lnTo>
                <a:lnTo>
                  <a:pt x="231" y="285"/>
                </a:lnTo>
                <a:lnTo>
                  <a:pt x="231" y="285"/>
                </a:lnTo>
                <a:lnTo>
                  <a:pt x="231" y="285"/>
                </a:lnTo>
                <a:lnTo>
                  <a:pt x="231" y="285"/>
                </a:lnTo>
                <a:lnTo>
                  <a:pt x="231" y="285"/>
                </a:lnTo>
                <a:lnTo>
                  <a:pt x="231" y="285"/>
                </a:lnTo>
                <a:lnTo>
                  <a:pt x="231" y="285"/>
                </a:lnTo>
                <a:lnTo>
                  <a:pt x="231" y="285"/>
                </a:lnTo>
                <a:lnTo>
                  <a:pt x="231" y="285"/>
                </a:lnTo>
                <a:lnTo>
                  <a:pt x="231" y="285"/>
                </a:lnTo>
                <a:lnTo>
                  <a:pt x="231" y="285"/>
                </a:lnTo>
                <a:lnTo>
                  <a:pt x="232" y="285"/>
                </a:lnTo>
                <a:lnTo>
                  <a:pt x="232" y="285"/>
                </a:lnTo>
                <a:lnTo>
                  <a:pt x="232" y="285"/>
                </a:lnTo>
                <a:lnTo>
                  <a:pt x="232" y="285"/>
                </a:lnTo>
                <a:lnTo>
                  <a:pt x="232" y="285"/>
                </a:lnTo>
                <a:lnTo>
                  <a:pt x="232" y="285"/>
                </a:lnTo>
                <a:lnTo>
                  <a:pt x="232" y="285"/>
                </a:lnTo>
                <a:lnTo>
                  <a:pt x="232" y="285"/>
                </a:lnTo>
                <a:lnTo>
                  <a:pt x="232" y="285"/>
                </a:lnTo>
                <a:lnTo>
                  <a:pt x="232" y="285"/>
                </a:lnTo>
                <a:lnTo>
                  <a:pt x="232" y="285"/>
                </a:lnTo>
                <a:lnTo>
                  <a:pt x="232" y="285"/>
                </a:lnTo>
                <a:lnTo>
                  <a:pt x="232" y="285"/>
                </a:lnTo>
                <a:lnTo>
                  <a:pt x="232" y="285"/>
                </a:lnTo>
                <a:lnTo>
                  <a:pt x="232" y="285"/>
                </a:lnTo>
                <a:lnTo>
                  <a:pt x="233" y="285"/>
                </a:lnTo>
                <a:lnTo>
                  <a:pt x="233" y="285"/>
                </a:lnTo>
                <a:lnTo>
                  <a:pt x="233" y="285"/>
                </a:lnTo>
                <a:lnTo>
                  <a:pt x="233" y="285"/>
                </a:lnTo>
                <a:lnTo>
                  <a:pt x="233" y="285"/>
                </a:lnTo>
                <a:lnTo>
                  <a:pt x="233" y="285"/>
                </a:lnTo>
                <a:lnTo>
                  <a:pt x="233" y="285"/>
                </a:lnTo>
                <a:lnTo>
                  <a:pt x="233" y="285"/>
                </a:lnTo>
                <a:lnTo>
                  <a:pt x="233" y="285"/>
                </a:lnTo>
                <a:lnTo>
                  <a:pt x="233" y="285"/>
                </a:lnTo>
                <a:lnTo>
                  <a:pt x="233" y="285"/>
                </a:lnTo>
                <a:lnTo>
                  <a:pt x="233" y="285"/>
                </a:lnTo>
                <a:lnTo>
                  <a:pt x="234" y="285"/>
                </a:lnTo>
                <a:lnTo>
                  <a:pt x="234" y="285"/>
                </a:lnTo>
                <a:lnTo>
                  <a:pt x="234" y="285"/>
                </a:lnTo>
                <a:lnTo>
                  <a:pt x="234" y="285"/>
                </a:lnTo>
                <a:lnTo>
                  <a:pt x="234" y="285"/>
                </a:lnTo>
                <a:lnTo>
                  <a:pt x="234" y="285"/>
                </a:lnTo>
                <a:lnTo>
                  <a:pt x="234" y="285"/>
                </a:lnTo>
                <a:lnTo>
                  <a:pt x="234" y="285"/>
                </a:lnTo>
                <a:lnTo>
                  <a:pt x="234" y="285"/>
                </a:lnTo>
                <a:lnTo>
                  <a:pt x="234" y="285"/>
                </a:lnTo>
                <a:lnTo>
                  <a:pt x="234" y="285"/>
                </a:lnTo>
                <a:lnTo>
                  <a:pt x="234" y="285"/>
                </a:lnTo>
                <a:lnTo>
                  <a:pt x="234" y="285"/>
                </a:lnTo>
                <a:lnTo>
                  <a:pt x="234" y="285"/>
                </a:lnTo>
                <a:lnTo>
                  <a:pt x="234" y="285"/>
                </a:lnTo>
                <a:lnTo>
                  <a:pt x="235" y="285"/>
                </a:lnTo>
                <a:lnTo>
                  <a:pt x="235" y="285"/>
                </a:lnTo>
                <a:lnTo>
                  <a:pt x="235" y="285"/>
                </a:lnTo>
                <a:lnTo>
                  <a:pt x="235" y="285"/>
                </a:lnTo>
                <a:lnTo>
                  <a:pt x="235" y="285"/>
                </a:lnTo>
                <a:lnTo>
                  <a:pt x="235" y="285"/>
                </a:lnTo>
                <a:lnTo>
                  <a:pt x="235" y="285"/>
                </a:lnTo>
                <a:lnTo>
                  <a:pt x="235" y="285"/>
                </a:lnTo>
                <a:lnTo>
                  <a:pt x="235" y="285"/>
                </a:lnTo>
                <a:lnTo>
                  <a:pt x="235" y="285"/>
                </a:lnTo>
                <a:lnTo>
                  <a:pt x="235" y="285"/>
                </a:lnTo>
                <a:lnTo>
                  <a:pt x="235" y="285"/>
                </a:lnTo>
                <a:lnTo>
                  <a:pt x="235" y="285"/>
                </a:lnTo>
                <a:lnTo>
                  <a:pt x="235" y="285"/>
                </a:lnTo>
                <a:lnTo>
                  <a:pt x="235" y="285"/>
                </a:lnTo>
                <a:lnTo>
                  <a:pt x="236" y="285"/>
                </a:lnTo>
                <a:lnTo>
                  <a:pt x="236" y="285"/>
                </a:lnTo>
                <a:lnTo>
                  <a:pt x="236" y="285"/>
                </a:lnTo>
                <a:lnTo>
                  <a:pt x="236" y="285"/>
                </a:lnTo>
                <a:lnTo>
                  <a:pt x="236" y="285"/>
                </a:lnTo>
                <a:lnTo>
                  <a:pt x="236" y="285"/>
                </a:lnTo>
                <a:lnTo>
                  <a:pt x="236" y="285"/>
                </a:lnTo>
                <a:lnTo>
                  <a:pt x="236" y="285"/>
                </a:lnTo>
                <a:lnTo>
                  <a:pt x="236" y="285"/>
                </a:lnTo>
                <a:lnTo>
                  <a:pt x="236" y="285"/>
                </a:lnTo>
                <a:lnTo>
                  <a:pt x="236" y="285"/>
                </a:lnTo>
                <a:lnTo>
                  <a:pt x="236" y="285"/>
                </a:lnTo>
                <a:lnTo>
                  <a:pt x="237" y="285"/>
                </a:lnTo>
                <a:lnTo>
                  <a:pt x="237" y="285"/>
                </a:lnTo>
                <a:lnTo>
                  <a:pt x="237" y="285"/>
                </a:lnTo>
                <a:lnTo>
                  <a:pt x="237" y="285"/>
                </a:lnTo>
                <a:lnTo>
                  <a:pt x="237" y="283"/>
                </a:lnTo>
                <a:lnTo>
                  <a:pt x="237" y="283"/>
                </a:lnTo>
                <a:lnTo>
                  <a:pt x="237" y="283"/>
                </a:lnTo>
                <a:lnTo>
                  <a:pt x="237" y="283"/>
                </a:lnTo>
                <a:lnTo>
                  <a:pt x="237" y="283"/>
                </a:lnTo>
                <a:lnTo>
                  <a:pt x="237" y="283"/>
                </a:lnTo>
                <a:lnTo>
                  <a:pt x="237" y="281"/>
                </a:lnTo>
                <a:lnTo>
                  <a:pt x="237" y="281"/>
                </a:lnTo>
                <a:lnTo>
                  <a:pt x="237" y="281"/>
                </a:lnTo>
                <a:lnTo>
                  <a:pt x="237" y="281"/>
                </a:lnTo>
                <a:lnTo>
                  <a:pt x="237" y="281"/>
                </a:lnTo>
                <a:lnTo>
                  <a:pt x="237" y="281"/>
                </a:lnTo>
                <a:lnTo>
                  <a:pt x="237" y="281"/>
                </a:lnTo>
                <a:lnTo>
                  <a:pt x="237" y="281"/>
                </a:lnTo>
                <a:lnTo>
                  <a:pt x="237" y="281"/>
                </a:lnTo>
                <a:lnTo>
                  <a:pt x="237" y="281"/>
                </a:lnTo>
                <a:lnTo>
                  <a:pt x="237" y="281"/>
                </a:lnTo>
                <a:lnTo>
                  <a:pt x="238" y="281"/>
                </a:lnTo>
                <a:lnTo>
                  <a:pt x="238" y="281"/>
                </a:lnTo>
                <a:lnTo>
                  <a:pt x="238" y="281"/>
                </a:lnTo>
                <a:lnTo>
                  <a:pt x="238" y="281"/>
                </a:lnTo>
                <a:lnTo>
                  <a:pt x="238" y="281"/>
                </a:lnTo>
                <a:lnTo>
                  <a:pt x="238" y="281"/>
                </a:lnTo>
                <a:lnTo>
                  <a:pt x="238" y="281"/>
                </a:lnTo>
                <a:lnTo>
                  <a:pt x="238" y="281"/>
                </a:lnTo>
                <a:lnTo>
                  <a:pt x="238" y="281"/>
                </a:lnTo>
                <a:lnTo>
                  <a:pt x="238" y="281"/>
                </a:lnTo>
                <a:lnTo>
                  <a:pt x="238" y="281"/>
                </a:lnTo>
                <a:lnTo>
                  <a:pt x="238" y="281"/>
                </a:lnTo>
                <a:lnTo>
                  <a:pt x="239" y="281"/>
                </a:lnTo>
                <a:lnTo>
                  <a:pt x="239" y="281"/>
                </a:lnTo>
                <a:lnTo>
                  <a:pt x="239" y="281"/>
                </a:lnTo>
                <a:lnTo>
                  <a:pt x="239" y="281"/>
                </a:lnTo>
                <a:lnTo>
                  <a:pt x="239" y="281"/>
                </a:lnTo>
                <a:lnTo>
                  <a:pt x="239" y="281"/>
                </a:lnTo>
                <a:lnTo>
                  <a:pt x="239" y="281"/>
                </a:lnTo>
                <a:lnTo>
                  <a:pt x="239" y="280"/>
                </a:lnTo>
                <a:lnTo>
                  <a:pt x="239" y="280"/>
                </a:lnTo>
                <a:lnTo>
                  <a:pt x="239" y="280"/>
                </a:lnTo>
                <a:lnTo>
                  <a:pt x="239" y="280"/>
                </a:lnTo>
                <a:lnTo>
                  <a:pt x="239" y="280"/>
                </a:lnTo>
                <a:lnTo>
                  <a:pt x="239" y="280"/>
                </a:lnTo>
                <a:lnTo>
                  <a:pt x="239" y="280"/>
                </a:lnTo>
                <a:lnTo>
                  <a:pt x="239" y="280"/>
                </a:lnTo>
                <a:lnTo>
                  <a:pt x="239" y="280"/>
                </a:lnTo>
                <a:lnTo>
                  <a:pt x="239" y="280"/>
                </a:lnTo>
                <a:lnTo>
                  <a:pt x="239" y="280"/>
                </a:lnTo>
                <a:lnTo>
                  <a:pt x="240" y="280"/>
                </a:lnTo>
                <a:lnTo>
                  <a:pt x="240" y="280"/>
                </a:lnTo>
                <a:lnTo>
                  <a:pt x="240" y="280"/>
                </a:lnTo>
                <a:lnTo>
                  <a:pt x="240" y="280"/>
                </a:lnTo>
                <a:lnTo>
                  <a:pt x="240" y="280"/>
                </a:lnTo>
                <a:lnTo>
                  <a:pt x="240" y="280"/>
                </a:lnTo>
                <a:lnTo>
                  <a:pt x="240" y="280"/>
                </a:lnTo>
                <a:lnTo>
                  <a:pt x="240" y="278"/>
                </a:lnTo>
                <a:lnTo>
                  <a:pt x="240" y="278"/>
                </a:lnTo>
                <a:lnTo>
                  <a:pt x="240" y="278"/>
                </a:lnTo>
                <a:lnTo>
                  <a:pt x="240" y="278"/>
                </a:lnTo>
                <a:lnTo>
                  <a:pt x="240" y="278"/>
                </a:lnTo>
                <a:lnTo>
                  <a:pt x="240" y="278"/>
                </a:lnTo>
                <a:lnTo>
                  <a:pt x="240" y="278"/>
                </a:lnTo>
                <a:lnTo>
                  <a:pt x="240" y="278"/>
                </a:lnTo>
                <a:lnTo>
                  <a:pt x="241" y="278"/>
                </a:lnTo>
                <a:lnTo>
                  <a:pt x="241" y="277"/>
                </a:lnTo>
                <a:lnTo>
                  <a:pt x="241" y="277"/>
                </a:lnTo>
                <a:lnTo>
                  <a:pt x="241" y="277"/>
                </a:lnTo>
                <a:lnTo>
                  <a:pt x="241" y="277"/>
                </a:lnTo>
                <a:lnTo>
                  <a:pt x="241" y="277"/>
                </a:lnTo>
                <a:lnTo>
                  <a:pt x="241" y="277"/>
                </a:lnTo>
                <a:lnTo>
                  <a:pt x="241" y="277"/>
                </a:lnTo>
                <a:lnTo>
                  <a:pt x="241" y="277"/>
                </a:lnTo>
                <a:lnTo>
                  <a:pt x="241" y="277"/>
                </a:lnTo>
                <a:lnTo>
                  <a:pt x="241" y="277"/>
                </a:lnTo>
                <a:lnTo>
                  <a:pt x="241" y="277"/>
                </a:lnTo>
                <a:lnTo>
                  <a:pt x="241" y="277"/>
                </a:lnTo>
                <a:lnTo>
                  <a:pt x="241" y="277"/>
                </a:lnTo>
                <a:lnTo>
                  <a:pt x="241" y="277"/>
                </a:lnTo>
                <a:lnTo>
                  <a:pt x="241" y="277"/>
                </a:lnTo>
                <a:lnTo>
                  <a:pt x="241" y="277"/>
                </a:lnTo>
                <a:lnTo>
                  <a:pt x="241" y="277"/>
                </a:lnTo>
                <a:lnTo>
                  <a:pt x="242" y="277"/>
                </a:lnTo>
                <a:lnTo>
                  <a:pt x="242" y="277"/>
                </a:lnTo>
                <a:lnTo>
                  <a:pt x="242" y="277"/>
                </a:lnTo>
                <a:lnTo>
                  <a:pt x="242" y="277"/>
                </a:lnTo>
                <a:lnTo>
                  <a:pt x="242" y="277"/>
                </a:lnTo>
                <a:lnTo>
                  <a:pt x="242" y="277"/>
                </a:lnTo>
                <a:lnTo>
                  <a:pt x="242" y="277"/>
                </a:lnTo>
                <a:lnTo>
                  <a:pt x="242" y="275"/>
                </a:lnTo>
                <a:lnTo>
                  <a:pt x="242" y="275"/>
                </a:lnTo>
                <a:lnTo>
                  <a:pt x="242" y="275"/>
                </a:lnTo>
                <a:lnTo>
                  <a:pt x="242" y="275"/>
                </a:lnTo>
                <a:lnTo>
                  <a:pt x="242" y="275"/>
                </a:lnTo>
                <a:lnTo>
                  <a:pt x="242" y="275"/>
                </a:lnTo>
                <a:lnTo>
                  <a:pt x="242" y="275"/>
                </a:lnTo>
                <a:lnTo>
                  <a:pt x="242" y="275"/>
                </a:lnTo>
                <a:lnTo>
                  <a:pt x="242" y="275"/>
                </a:lnTo>
                <a:lnTo>
                  <a:pt x="242" y="275"/>
                </a:lnTo>
                <a:lnTo>
                  <a:pt x="242" y="275"/>
                </a:lnTo>
                <a:lnTo>
                  <a:pt x="243" y="275"/>
                </a:lnTo>
                <a:lnTo>
                  <a:pt x="243" y="273"/>
                </a:lnTo>
                <a:lnTo>
                  <a:pt x="243" y="273"/>
                </a:lnTo>
                <a:lnTo>
                  <a:pt x="243" y="273"/>
                </a:lnTo>
                <a:lnTo>
                  <a:pt x="243" y="272"/>
                </a:lnTo>
                <a:lnTo>
                  <a:pt x="243" y="272"/>
                </a:lnTo>
                <a:lnTo>
                  <a:pt x="243" y="272"/>
                </a:lnTo>
                <a:lnTo>
                  <a:pt x="243" y="272"/>
                </a:lnTo>
                <a:lnTo>
                  <a:pt x="243" y="272"/>
                </a:lnTo>
                <a:lnTo>
                  <a:pt x="243" y="272"/>
                </a:lnTo>
                <a:lnTo>
                  <a:pt x="243" y="270"/>
                </a:lnTo>
                <a:lnTo>
                  <a:pt x="243" y="270"/>
                </a:lnTo>
                <a:lnTo>
                  <a:pt x="243" y="270"/>
                </a:lnTo>
                <a:lnTo>
                  <a:pt x="243" y="270"/>
                </a:lnTo>
                <a:lnTo>
                  <a:pt x="243" y="270"/>
                </a:lnTo>
                <a:lnTo>
                  <a:pt x="243" y="270"/>
                </a:lnTo>
                <a:lnTo>
                  <a:pt x="243" y="270"/>
                </a:lnTo>
                <a:lnTo>
                  <a:pt x="243" y="270"/>
                </a:lnTo>
                <a:lnTo>
                  <a:pt x="244" y="270"/>
                </a:lnTo>
                <a:lnTo>
                  <a:pt x="244" y="270"/>
                </a:lnTo>
                <a:lnTo>
                  <a:pt x="244" y="270"/>
                </a:lnTo>
                <a:lnTo>
                  <a:pt x="244" y="270"/>
                </a:lnTo>
                <a:lnTo>
                  <a:pt x="244" y="270"/>
                </a:lnTo>
                <a:lnTo>
                  <a:pt x="244" y="270"/>
                </a:lnTo>
                <a:lnTo>
                  <a:pt x="244" y="270"/>
                </a:lnTo>
                <a:lnTo>
                  <a:pt x="244" y="270"/>
                </a:lnTo>
                <a:lnTo>
                  <a:pt x="244" y="270"/>
                </a:lnTo>
                <a:lnTo>
                  <a:pt x="244" y="270"/>
                </a:lnTo>
                <a:lnTo>
                  <a:pt x="244" y="270"/>
                </a:lnTo>
                <a:lnTo>
                  <a:pt x="244" y="270"/>
                </a:lnTo>
                <a:lnTo>
                  <a:pt x="244" y="270"/>
                </a:lnTo>
                <a:lnTo>
                  <a:pt x="244" y="270"/>
                </a:lnTo>
                <a:lnTo>
                  <a:pt x="244" y="270"/>
                </a:lnTo>
                <a:lnTo>
                  <a:pt x="245" y="270"/>
                </a:lnTo>
                <a:lnTo>
                  <a:pt x="245" y="270"/>
                </a:lnTo>
                <a:lnTo>
                  <a:pt x="245" y="270"/>
                </a:lnTo>
                <a:lnTo>
                  <a:pt x="245" y="270"/>
                </a:lnTo>
                <a:lnTo>
                  <a:pt x="245" y="270"/>
                </a:lnTo>
                <a:lnTo>
                  <a:pt x="245" y="270"/>
                </a:lnTo>
                <a:lnTo>
                  <a:pt x="245" y="270"/>
                </a:lnTo>
                <a:lnTo>
                  <a:pt x="245" y="270"/>
                </a:lnTo>
                <a:lnTo>
                  <a:pt x="245" y="270"/>
                </a:lnTo>
                <a:lnTo>
                  <a:pt x="245" y="270"/>
                </a:lnTo>
                <a:lnTo>
                  <a:pt x="245" y="270"/>
                </a:lnTo>
                <a:lnTo>
                  <a:pt x="245" y="270"/>
                </a:lnTo>
                <a:lnTo>
                  <a:pt x="246" y="270"/>
                </a:lnTo>
                <a:lnTo>
                  <a:pt x="246" y="270"/>
                </a:lnTo>
                <a:lnTo>
                  <a:pt x="246" y="270"/>
                </a:lnTo>
                <a:lnTo>
                  <a:pt x="246" y="270"/>
                </a:lnTo>
                <a:lnTo>
                  <a:pt x="246" y="269"/>
                </a:lnTo>
                <a:lnTo>
                  <a:pt x="246" y="269"/>
                </a:lnTo>
                <a:lnTo>
                  <a:pt x="246" y="269"/>
                </a:lnTo>
                <a:lnTo>
                  <a:pt x="246" y="269"/>
                </a:lnTo>
                <a:lnTo>
                  <a:pt x="246" y="269"/>
                </a:lnTo>
                <a:lnTo>
                  <a:pt x="246" y="269"/>
                </a:lnTo>
                <a:lnTo>
                  <a:pt x="246" y="269"/>
                </a:lnTo>
                <a:lnTo>
                  <a:pt x="246" y="269"/>
                </a:lnTo>
                <a:lnTo>
                  <a:pt x="246" y="269"/>
                </a:lnTo>
                <a:lnTo>
                  <a:pt x="246" y="269"/>
                </a:lnTo>
                <a:lnTo>
                  <a:pt x="246" y="269"/>
                </a:lnTo>
                <a:lnTo>
                  <a:pt x="246" y="269"/>
                </a:lnTo>
                <a:lnTo>
                  <a:pt x="246" y="269"/>
                </a:lnTo>
                <a:lnTo>
                  <a:pt x="246" y="269"/>
                </a:lnTo>
                <a:lnTo>
                  <a:pt x="247" y="269"/>
                </a:lnTo>
                <a:lnTo>
                  <a:pt x="247" y="269"/>
                </a:lnTo>
                <a:lnTo>
                  <a:pt x="247" y="269"/>
                </a:lnTo>
                <a:lnTo>
                  <a:pt x="247" y="269"/>
                </a:lnTo>
                <a:lnTo>
                  <a:pt x="247" y="269"/>
                </a:lnTo>
                <a:lnTo>
                  <a:pt x="247" y="269"/>
                </a:lnTo>
                <a:lnTo>
                  <a:pt x="247" y="269"/>
                </a:lnTo>
                <a:lnTo>
                  <a:pt x="247" y="269"/>
                </a:lnTo>
                <a:lnTo>
                  <a:pt x="247" y="269"/>
                </a:lnTo>
                <a:lnTo>
                  <a:pt x="247" y="269"/>
                </a:lnTo>
                <a:lnTo>
                  <a:pt x="247" y="269"/>
                </a:lnTo>
                <a:lnTo>
                  <a:pt x="247" y="269"/>
                </a:lnTo>
                <a:lnTo>
                  <a:pt x="248" y="269"/>
                </a:lnTo>
                <a:lnTo>
                  <a:pt x="248" y="269"/>
                </a:lnTo>
                <a:lnTo>
                  <a:pt x="248" y="269"/>
                </a:lnTo>
                <a:lnTo>
                  <a:pt x="248" y="269"/>
                </a:lnTo>
                <a:lnTo>
                  <a:pt x="248" y="269"/>
                </a:lnTo>
                <a:lnTo>
                  <a:pt x="248" y="269"/>
                </a:lnTo>
                <a:lnTo>
                  <a:pt x="248" y="269"/>
                </a:lnTo>
                <a:lnTo>
                  <a:pt x="248" y="269"/>
                </a:lnTo>
                <a:lnTo>
                  <a:pt x="248" y="269"/>
                </a:lnTo>
                <a:lnTo>
                  <a:pt x="248" y="269"/>
                </a:lnTo>
                <a:lnTo>
                  <a:pt x="248" y="269"/>
                </a:lnTo>
                <a:lnTo>
                  <a:pt x="248" y="269"/>
                </a:lnTo>
                <a:lnTo>
                  <a:pt x="248" y="269"/>
                </a:lnTo>
                <a:lnTo>
                  <a:pt x="248" y="269"/>
                </a:lnTo>
                <a:lnTo>
                  <a:pt x="248" y="269"/>
                </a:lnTo>
                <a:lnTo>
                  <a:pt x="249" y="269"/>
                </a:lnTo>
                <a:lnTo>
                  <a:pt x="249" y="269"/>
                </a:lnTo>
                <a:lnTo>
                  <a:pt x="249" y="269"/>
                </a:lnTo>
                <a:lnTo>
                  <a:pt x="249" y="269"/>
                </a:lnTo>
                <a:lnTo>
                  <a:pt x="249" y="269"/>
                </a:lnTo>
                <a:lnTo>
                  <a:pt x="249" y="269"/>
                </a:lnTo>
                <a:lnTo>
                  <a:pt x="249" y="269"/>
                </a:lnTo>
                <a:lnTo>
                  <a:pt x="249" y="269"/>
                </a:lnTo>
                <a:lnTo>
                  <a:pt x="249" y="269"/>
                </a:lnTo>
                <a:lnTo>
                  <a:pt x="249" y="269"/>
                </a:lnTo>
                <a:lnTo>
                  <a:pt x="249" y="269"/>
                </a:lnTo>
                <a:lnTo>
                  <a:pt x="249" y="269"/>
                </a:lnTo>
                <a:lnTo>
                  <a:pt x="250" y="269"/>
                </a:lnTo>
                <a:lnTo>
                  <a:pt x="250" y="269"/>
                </a:lnTo>
                <a:lnTo>
                  <a:pt x="250" y="269"/>
                </a:lnTo>
                <a:lnTo>
                  <a:pt x="250" y="269"/>
                </a:lnTo>
                <a:lnTo>
                  <a:pt x="250" y="269"/>
                </a:lnTo>
                <a:lnTo>
                  <a:pt x="250" y="269"/>
                </a:lnTo>
                <a:lnTo>
                  <a:pt x="250" y="269"/>
                </a:lnTo>
                <a:lnTo>
                  <a:pt x="250" y="269"/>
                </a:lnTo>
                <a:lnTo>
                  <a:pt x="250" y="269"/>
                </a:lnTo>
                <a:lnTo>
                  <a:pt x="250" y="269"/>
                </a:lnTo>
                <a:lnTo>
                  <a:pt x="250" y="269"/>
                </a:lnTo>
                <a:lnTo>
                  <a:pt x="250" y="269"/>
                </a:lnTo>
                <a:lnTo>
                  <a:pt x="251" y="269"/>
                </a:lnTo>
                <a:lnTo>
                  <a:pt x="251" y="267"/>
                </a:lnTo>
                <a:lnTo>
                  <a:pt x="251" y="267"/>
                </a:lnTo>
                <a:lnTo>
                  <a:pt x="251" y="267"/>
                </a:lnTo>
                <a:lnTo>
                  <a:pt x="251" y="267"/>
                </a:lnTo>
                <a:lnTo>
                  <a:pt x="251" y="267"/>
                </a:lnTo>
                <a:lnTo>
                  <a:pt x="251" y="267"/>
                </a:lnTo>
                <a:lnTo>
                  <a:pt x="251" y="267"/>
                </a:lnTo>
                <a:lnTo>
                  <a:pt x="251" y="267"/>
                </a:lnTo>
                <a:lnTo>
                  <a:pt x="251" y="267"/>
                </a:lnTo>
                <a:lnTo>
                  <a:pt x="251" y="267"/>
                </a:lnTo>
                <a:lnTo>
                  <a:pt x="251" y="267"/>
                </a:lnTo>
                <a:lnTo>
                  <a:pt x="251" y="267"/>
                </a:lnTo>
                <a:lnTo>
                  <a:pt x="251" y="267"/>
                </a:lnTo>
                <a:lnTo>
                  <a:pt x="251" y="267"/>
                </a:lnTo>
                <a:lnTo>
                  <a:pt x="251" y="267"/>
                </a:lnTo>
                <a:lnTo>
                  <a:pt x="251" y="267"/>
                </a:lnTo>
                <a:lnTo>
                  <a:pt x="251" y="267"/>
                </a:lnTo>
                <a:lnTo>
                  <a:pt x="252" y="267"/>
                </a:lnTo>
                <a:lnTo>
                  <a:pt x="252" y="267"/>
                </a:lnTo>
                <a:lnTo>
                  <a:pt x="252" y="267"/>
                </a:lnTo>
                <a:lnTo>
                  <a:pt x="252" y="267"/>
                </a:lnTo>
                <a:lnTo>
                  <a:pt x="252" y="267"/>
                </a:lnTo>
                <a:lnTo>
                  <a:pt x="252" y="267"/>
                </a:lnTo>
                <a:lnTo>
                  <a:pt x="252" y="267"/>
                </a:lnTo>
                <a:lnTo>
                  <a:pt x="252" y="267"/>
                </a:lnTo>
                <a:lnTo>
                  <a:pt x="252" y="267"/>
                </a:lnTo>
                <a:lnTo>
                  <a:pt x="252" y="267"/>
                </a:lnTo>
                <a:lnTo>
                  <a:pt x="252" y="267"/>
                </a:lnTo>
                <a:lnTo>
                  <a:pt x="252" y="267"/>
                </a:lnTo>
                <a:lnTo>
                  <a:pt x="253" y="267"/>
                </a:lnTo>
                <a:lnTo>
                  <a:pt x="253" y="267"/>
                </a:lnTo>
                <a:lnTo>
                  <a:pt x="253" y="267"/>
                </a:lnTo>
                <a:lnTo>
                  <a:pt x="253" y="267"/>
                </a:lnTo>
                <a:lnTo>
                  <a:pt x="253" y="267"/>
                </a:lnTo>
                <a:lnTo>
                  <a:pt x="253" y="267"/>
                </a:lnTo>
                <a:lnTo>
                  <a:pt x="253" y="267"/>
                </a:lnTo>
                <a:lnTo>
                  <a:pt x="253" y="267"/>
                </a:lnTo>
                <a:lnTo>
                  <a:pt x="253" y="267"/>
                </a:lnTo>
                <a:lnTo>
                  <a:pt x="253" y="267"/>
                </a:lnTo>
                <a:lnTo>
                  <a:pt x="253" y="267"/>
                </a:lnTo>
                <a:lnTo>
                  <a:pt x="253" y="267"/>
                </a:lnTo>
                <a:lnTo>
                  <a:pt x="253" y="267"/>
                </a:lnTo>
                <a:lnTo>
                  <a:pt x="253" y="267"/>
                </a:lnTo>
                <a:lnTo>
                  <a:pt x="253" y="267"/>
                </a:lnTo>
                <a:lnTo>
                  <a:pt x="254" y="267"/>
                </a:lnTo>
                <a:lnTo>
                  <a:pt x="254" y="267"/>
                </a:lnTo>
                <a:lnTo>
                  <a:pt x="254" y="267"/>
                </a:lnTo>
                <a:lnTo>
                  <a:pt x="254" y="267"/>
                </a:lnTo>
                <a:lnTo>
                  <a:pt x="254" y="267"/>
                </a:lnTo>
                <a:lnTo>
                  <a:pt x="254" y="267"/>
                </a:lnTo>
                <a:lnTo>
                  <a:pt x="254" y="267"/>
                </a:lnTo>
                <a:lnTo>
                  <a:pt x="254" y="267"/>
                </a:lnTo>
                <a:lnTo>
                  <a:pt x="254" y="267"/>
                </a:lnTo>
                <a:lnTo>
                  <a:pt x="254" y="267"/>
                </a:lnTo>
                <a:lnTo>
                  <a:pt x="254" y="267"/>
                </a:lnTo>
                <a:lnTo>
                  <a:pt x="254" y="267"/>
                </a:lnTo>
                <a:lnTo>
                  <a:pt x="255" y="267"/>
                </a:lnTo>
                <a:lnTo>
                  <a:pt x="255" y="267"/>
                </a:lnTo>
                <a:lnTo>
                  <a:pt x="255" y="267"/>
                </a:lnTo>
                <a:lnTo>
                  <a:pt x="255" y="267"/>
                </a:lnTo>
                <a:lnTo>
                  <a:pt x="255" y="267"/>
                </a:lnTo>
                <a:lnTo>
                  <a:pt x="255" y="267"/>
                </a:lnTo>
                <a:lnTo>
                  <a:pt x="255" y="267"/>
                </a:lnTo>
                <a:lnTo>
                  <a:pt x="255" y="267"/>
                </a:lnTo>
                <a:lnTo>
                  <a:pt x="255" y="267"/>
                </a:lnTo>
                <a:lnTo>
                  <a:pt x="255" y="267"/>
                </a:lnTo>
                <a:lnTo>
                  <a:pt x="255" y="267"/>
                </a:lnTo>
                <a:lnTo>
                  <a:pt x="255" y="267"/>
                </a:lnTo>
                <a:lnTo>
                  <a:pt x="255" y="267"/>
                </a:lnTo>
                <a:lnTo>
                  <a:pt x="255" y="267"/>
                </a:lnTo>
                <a:lnTo>
                  <a:pt x="255" y="267"/>
                </a:lnTo>
                <a:lnTo>
                  <a:pt x="256" y="267"/>
                </a:lnTo>
                <a:lnTo>
                  <a:pt x="256" y="267"/>
                </a:lnTo>
                <a:lnTo>
                  <a:pt x="256" y="267"/>
                </a:lnTo>
                <a:lnTo>
                  <a:pt x="256" y="267"/>
                </a:lnTo>
                <a:lnTo>
                  <a:pt x="256" y="267"/>
                </a:lnTo>
                <a:lnTo>
                  <a:pt x="256" y="267"/>
                </a:lnTo>
                <a:lnTo>
                  <a:pt x="256" y="267"/>
                </a:lnTo>
                <a:lnTo>
                  <a:pt x="256" y="267"/>
                </a:lnTo>
                <a:lnTo>
                  <a:pt x="256" y="267"/>
                </a:lnTo>
                <a:lnTo>
                  <a:pt x="256" y="267"/>
                </a:lnTo>
                <a:lnTo>
                  <a:pt x="256" y="267"/>
                </a:lnTo>
                <a:lnTo>
                  <a:pt x="256" y="267"/>
                </a:lnTo>
                <a:lnTo>
                  <a:pt x="256" y="267"/>
                </a:lnTo>
                <a:lnTo>
                  <a:pt x="256" y="267"/>
                </a:lnTo>
                <a:lnTo>
                  <a:pt x="256" y="267"/>
                </a:lnTo>
                <a:lnTo>
                  <a:pt x="257" y="267"/>
                </a:lnTo>
                <a:lnTo>
                  <a:pt x="257" y="267"/>
                </a:lnTo>
                <a:lnTo>
                  <a:pt x="257" y="267"/>
                </a:lnTo>
                <a:lnTo>
                  <a:pt x="257" y="267"/>
                </a:lnTo>
                <a:lnTo>
                  <a:pt x="257" y="267"/>
                </a:lnTo>
                <a:lnTo>
                  <a:pt x="257" y="267"/>
                </a:lnTo>
                <a:lnTo>
                  <a:pt x="257" y="267"/>
                </a:lnTo>
                <a:lnTo>
                  <a:pt x="257" y="267"/>
                </a:lnTo>
                <a:lnTo>
                  <a:pt x="257" y="267"/>
                </a:lnTo>
                <a:lnTo>
                  <a:pt x="257" y="267"/>
                </a:lnTo>
                <a:lnTo>
                  <a:pt x="257" y="267"/>
                </a:lnTo>
                <a:lnTo>
                  <a:pt x="257" y="267"/>
                </a:lnTo>
                <a:lnTo>
                  <a:pt x="258" y="267"/>
                </a:lnTo>
                <a:lnTo>
                  <a:pt x="258" y="267"/>
                </a:lnTo>
                <a:lnTo>
                  <a:pt x="258" y="267"/>
                </a:lnTo>
                <a:lnTo>
                  <a:pt x="258" y="267"/>
                </a:lnTo>
                <a:lnTo>
                  <a:pt x="258" y="267"/>
                </a:lnTo>
                <a:lnTo>
                  <a:pt x="258" y="267"/>
                </a:lnTo>
                <a:lnTo>
                  <a:pt x="258" y="267"/>
                </a:lnTo>
                <a:lnTo>
                  <a:pt x="258" y="267"/>
                </a:lnTo>
                <a:lnTo>
                  <a:pt x="258" y="267"/>
                </a:lnTo>
                <a:lnTo>
                  <a:pt x="258" y="267"/>
                </a:lnTo>
                <a:lnTo>
                  <a:pt x="258" y="267"/>
                </a:lnTo>
                <a:lnTo>
                  <a:pt x="258" y="267"/>
                </a:lnTo>
                <a:lnTo>
                  <a:pt x="258" y="267"/>
                </a:lnTo>
                <a:lnTo>
                  <a:pt x="258" y="267"/>
                </a:lnTo>
                <a:lnTo>
                  <a:pt x="258" y="267"/>
                </a:lnTo>
                <a:lnTo>
                  <a:pt x="259" y="267"/>
                </a:lnTo>
                <a:lnTo>
                  <a:pt x="259" y="267"/>
                </a:lnTo>
                <a:lnTo>
                  <a:pt x="259" y="267"/>
                </a:lnTo>
                <a:lnTo>
                  <a:pt x="259" y="267"/>
                </a:lnTo>
                <a:lnTo>
                  <a:pt x="259" y="267"/>
                </a:lnTo>
                <a:lnTo>
                  <a:pt x="259" y="267"/>
                </a:lnTo>
                <a:lnTo>
                  <a:pt x="259" y="267"/>
                </a:lnTo>
                <a:lnTo>
                  <a:pt x="259" y="267"/>
                </a:lnTo>
                <a:lnTo>
                  <a:pt x="259" y="267"/>
                </a:lnTo>
                <a:lnTo>
                  <a:pt x="259" y="267"/>
                </a:lnTo>
                <a:lnTo>
                  <a:pt x="259" y="265"/>
                </a:lnTo>
                <a:lnTo>
                  <a:pt x="259" y="265"/>
                </a:lnTo>
                <a:lnTo>
                  <a:pt x="259" y="265"/>
                </a:lnTo>
                <a:lnTo>
                  <a:pt x="259" y="265"/>
                </a:lnTo>
                <a:lnTo>
                  <a:pt x="259" y="265"/>
                </a:lnTo>
                <a:lnTo>
                  <a:pt x="260" y="265"/>
                </a:lnTo>
                <a:lnTo>
                  <a:pt x="260" y="265"/>
                </a:lnTo>
                <a:lnTo>
                  <a:pt x="260" y="265"/>
                </a:lnTo>
                <a:lnTo>
                  <a:pt x="260" y="265"/>
                </a:lnTo>
                <a:lnTo>
                  <a:pt x="260" y="263"/>
                </a:lnTo>
                <a:lnTo>
                  <a:pt x="260" y="263"/>
                </a:lnTo>
                <a:lnTo>
                  <a:pt x="260" y="263"/>
                </a:lnTo>
                <a:lnTo>
                  <a:pt x="260" y="263"/>
                </a:lnTo>
                <a:lnTo>
                  <a:pt x="260" y="263"/>
                </a:lnTo>
                <a:lnTo>
                  <a:pt x="260" y="263"/>
                </a:lnTo>
                <a:lnTo>
                  <a:pt x="260" y="263"/>
                </a:lnTo>
                <a:lnTo>
                  <a:pt x="260" y="263"/>
                </a:lnTo>
                <a:lnTo>
                  <a:pt x="260" y="263"/>
                </a:lnTo>
                <a:lnTo>
                  <a:pt x="260" y="263"/>
                </a:lnTo>
                <a:lnTo>
                  <a:pt x="260" y="263"/>
                </a:lnTo>
                <a:lnTo>
                  <a:pt x="260" y="263"/>
                </a:lnTo>
                <a:lnTo>
                  <a:pt x="260" y="263"/>
                </a:lnTo>
                <a:lnTo>
                  <a:pt x="260" y="263"/>
                </a:lnTo>
                <a:lnTo>
                  <a:pt x="261" y="263"/>
                </a:lnTo>
                <a:lnTo>
                  <a:pt x="261" y="263"/>
                </a:lnTo>
                <a:lnTo>
                  <a:pt x="261" y="263"/>
                </a:lnTo>
                <a:lnTo>
                  <a:pt x="261" y="263"/>
                </a:lnTo>
                <a:lnTo>
                  <a:pt x="261" y="263"/>
                </a:lnTo>
                <a:lnTo>
                  <a:pt x="261" y="263"/>
                </a:lnTo>
                <a:lnTo>
                  <a:pt x="262" y="263"/>
                </a:lnTo>
                <a:lnTo>
                  <a:pt x="262" y="263"/>
                </a:lnTo>
                <a:lnTo>
                  <a:pt x="262" y="263"/>
                </a:lnTo>
                <a:lnTo>
                  <a:pt x="262" y="263"/>
                </a:lnTo>
                <a:lnTo>
                  <a:pt x="262" y="263"/>
                </a:lnTo>
                <a:lnTo>
                  <a:pt x="262" y="263"/>
                </a:lnTo>
                <a:lnTo>
                  <a:pt x="262" y="263"/>
                </a:lnTo>
                <a:lnTo>
                  <a:pt x="262" y="261"/>
                </a:lnTo>
                <a:lnTo>
                  <a:pt x="262" y="261"/>
                </a:lnTo>
                <a:lnTo>
                  <a:pt x="262" y="261"/>
                </a:lnTo>
                <a:lnTo>
                  <a:pt x="262" y="261"/>
                </a:lnTo>
                <a:lnTo>
                  <a:pt x="262" y="261"/>
                </a:lnTo>
                <a:lnTo>
                  <a:pt x="262" y="261"/>
                </a:lnTo>
                <a:lnTo>
                  <a:pt x="262" y="261"/>
                </a:lnTo>
                <a:lnTo>
                  <a:pt x="262" y="261"/>
                </a:lnTo>
                <a:lnTo>
                  <a:pt x="262" y="261"/>
                </a:lnTo>
                <a:lnTo>
                  <a:pt x="262" y="261"/>
                </a:lnTo>
                <a:lnTo>
                  <a:pt x="262" y="261"/>
                </a:lnTo>
                <a:lnTo>
                  <a:pt x="263" y="261"/>
                </a:lnTo>
                <a:lnTo>
                  <a:pt x="263" y="261"/>
                </a:lnTo>
                <a:lnTo>
                  <a:pt x="263" y="261"/>
                </a:lnTo>
                <a:lnTo>
                  <a:pt x="263" y="261"/>
                </a:lnTo>
                <a:lnTo>
                  <a:pt x="263" y="261"/>
                </a:lnTo>
                <a:lnTo>
                  <a:pt x="263" y="261"/>
                </a:lnTo>
                <a:lnTo>
                  <a:pt x="263" y="261"/>
                </a:lnTo>
                <a:lnTo>
                  <a:pt x="263" y="261"/>
                </a:lnTo>
                <a:lnTo>
                  <a:pt x="263" y="261"/>
                </a:lnTo>
                <a:lnTo>
                  <a:pt x="263" y="261"/>
                </a:lnTo>
                <a:lnTo>
                  <a:pt x="263" y="261"/>
                </a:lnTo>
                <a:lnTo>
                  <a:pt x="263" y="261"/>
                </a:lnTo>
                <a:lnTo>
                  <a:pt x="264" y="261"/>
                </a:lnTo>
                <a:lnTo>
                  <a:pt x="264" y="261"/>
                </a:lnTo>
                <a:lnTo>
                  <a:pt x="264" y="261"/>
                </a:lnTo>
                <a:lnTo>
                  <a:pt x="264" y="261"/>
                </a:lnTo>
                <a:lnTo>
                  <a:pt x="264" y="260"/>
                </a:lnTo>
                <a:lnTo>
                  <a:pt x="264" y="260"/>
                </a:lnTo>
                <a:lnTo>
                  <a:pt x="264" y="260"/>
                </a:lnTo>
                <a:lnTo>
                  <a:pt x="264" y="260"/>
                </a:lnTo>
                <a:lnTo>
                  <a:pt x="264" y="260"/>
                </a:lnTo>
                <a:lnTo>
                  <a:pt x="264" y="260"/>
                </a:lnTo>
                <a:lnTo>
                  <a:pt x="264" y="260"/>
                </a:lnTo>
                <a:lnTo>
                  <a:pt x="264" y="260"/>
                </a:lnTo>
                <a:lnTo>
                  <a:pt x="265" y="260"/>
                </a:lnTo>
                <a:lnTo>
                  <a:pt x="265" y="260"/>
                </a:lnTo>
                <a:lnTo>
                  <a:pt x="265" y="260"/>
                </a:lnTo>
                <a:lnTo>
                  <a:pt x="265" y="260"/>
                </a:lnTo>
                <a:lnTo>
                  <a:pt x="265" y="260"/>
                </a:lnTo>
                <a:lnTo>
                  <a:pt x="265" y="260"/>
                </a:lnTo>
                <a:lnTo>
                  <a:pt x="265" y="260"/>
                </a:lnTo>
                <a:lnTo>
                  <a:pt x="265" y="260"/>
                </a:lnTo>
                <a:lnTo>
                  <a:pt x="265" y="260"/>
                </a:lnTo>
                <a:lnTo>
                  <a:pt x="265" y="260"/>
                </a:lnTo>
                <a:lnTo>
                  <a:pt x="265" y="260"/>
                </a:lnTo>
                <a:lnTo>
                  <a:pt x="265" y="260"/>
                </a:lnTo>
                <a:lnTo>
                  <a:pt x="265" y="260"/>
                </a:lnTo>
                <a:lnTo>
                  <a:pt x="265" y="260"/>
                </a:lnTo>
                <a:lnTo>
                  <a:pt x="265" y="260"/>
                </a:lnTo>
                <a:lnTo>
                  <a:pt x="266" y="260"/>
                </a:lnTo>
                <a:lnTo>
                  <a:pt x="266" y="260"/>
                </a:lnTo>
                <a:lnTo>
                  <a:pt x="266" y="260"/>
                </a:lnTo>
                <a:lnTo>
                  <a:pt x="266" y="260"/>
                </a:lnTo>
                <a:lnTo>
                  <a:pt x="266" y="260"/>
                </a:lnTo>
                <a:lnTo>
                  <a:pt x="266" y="260"/>
                </a:lnTo>
                <a:lnTo>
                  <a:pt x="266" y="260"/>
                </a:lnTo>
                <a:lnTo>
                  <a:pt x="266" y="260"/>
                </a:lnTo>
                <a:lnTo>
                  <a:pt x="266" y="260"/>
                </a:lnTo>
                <a:lnTo>
                  <a:pt x="266" y="260"/>
                </a:lnTo>
                <a:lnTo>
                  <a:pt x="266" y="260"/>
                </a:lnTo>
                <a:lnTo>
                  <a:pt x="266" y="260"/>
                </a:lnTo>
                <a:lnTo>
                  <a:pt x="267" y="260"/>
                </a:lnTo>
                <a:lnTo>
                  <a:pt x="267" y="260"/>
                </a:lnTo>
                <a:lnTo>
                  <a:pt x="267" y="260"/>
                </a:lnTo>
                <a:lnTo>
                  <a:pt x="267" y="260"/>
                </a:lnTo>
                <a:lnTo>
                  <a:pt x="267" y="260"/>
                </a:lnTo>
                <a:lnTo>
                  <a:pt x="267" y="260"/>
                </a:lnTo>
                <a:lnTo>
                  <a:pt x="267" y="260"/>
                </a:lnTo>
                <a:lnTo>
                  <a:pt x="267" y="258"/>
                </a:lnTo>
                <a:lnTo>
                  <a:pt x="267" y="258"/>
                </a:lnTo>
                <a:lnTo>
                  <a:pt x="268" y="258"/>
                </a:lnTo>
                <a:lnTo>
                  <a:pt x="268" y="258"/>
                </a:lnTo>
                <a:lnTo>
                  <a:pt x="268" y="258"/>
                </a:lnTo>
                <a:lnTo>
                  <a:pt x="268" y="258"/>
                </a:lnTo>
                <a:lnTo>
                  <a:pt x="268" y="256"/>
                </a:lnTo>
                <a:lnTo>
                  <a:pt x="268" y="256"/>
                </a:lnTo>
                <a:lnTo>
                  <a:pt x="268" y="256"/>
                </a:lnTo>
                <a:lnTo>
                  <a:pt x="268" y="254"/>
                </a:lnTo>
                <a:lnTo>
                  <a:pt x="268" y="254"/>
                </a:lnTo>
                <a:lnTo>
                  <a:pt x="268" y="254"/>
                </a:lnTo>
                <a:lnTo>
                  <a:pt x="268" y="254"/>
                </a:lnTo>
                <a:lnTo>
                  <a:pt x="268" y="254"/>
                </a:lnTo>
                <a:lnTo>
                  <a:pt x="269" y="254"/>
                </a:lnTo>
                <a:lnTo>
                  <a:pt x="269" y="254"/>
                </a:lnTo>
                <a:lnTo>
                  <a:pt x="269" y="254"/>
                </a:lnTo>
                <a:lnTo>
                  <a:pt x="269" y="254"/>
                </a:lnTo>
                <a:lnTo>
                  <a:pt x="269" y="254"/>
                </a:lnTo>
                <a:lnTo>
                  <a:pt x="269" y="254"/>
                </a:lnTo>
                <a:lnTo>
                  <a:pt x="269" y="254"/>
                </a:lnTo>
                <a:lnTo>
                  <a:pt x="269" y="252"/>
                </a:lnTo>
                <a:lnTo>
                  <a:pt x="269" y="252"/>
                </a:lnTo>
                <a:lnTo>
                  <a:pt x="269" y="252"/>
                </a:lnTo>
                <a:lnTo>
                  <a:pt x="269" y="252"/>
                </a:lnTo>
                <a:lnTo>
                  <a:pt x="269" y="252"/>
                </a:lnTo>
                <a:lnTo>
                  <a:pt x="270" y="252"/>
                </a:lnTo>
                <a:lnTo>
                  <a:pt x="270" y="252"/>
                </a:lnTo>
                <a:lnTo>
                  <a:pt x="270" y="252"/>
                </a:lnTo>
                <a:lnTo>
                  <a:pt x="270" y="252"/>
                </a:lnTo>
                <a:lnTo>
                  <a:pt x="270" y="252"/>
                </a:lnTo>
                <a:lnTo>
                  <a:pt x="270" y="252"/>
                </a:lnTo>
                <a:lnTo>
                  <a:pt x="270" y="252"/>
                </a:lnTo>
                <a:lnTo>
                  <a:pt x="270" y="250"/>
                </a:lnTo>
                <a:lnTo>
                  <a:pt x="270" y="250"/>
                </a:lnTo>
                <a:lnTo>
                  <a:pt x="270" y="250"/>
                </a:lnTo>
                <a:lnTo>
                  <a:pt x="270" y="249"/>
                </a:lnTo>
                <a:lnTo>
                  <a:pt x="270" y="249"/>
                </a:lnTo>
                <a:lnTo>
                  <a:pt x="270" y="249"/>
                </a:lnTo>
                <a:lnTo>
                  <a:pt x="270" y="249"/>
                </a:lnTo>
                <a:lnTo>
                  <a:pt x="270" y="249"/>
                </a:lnTo>
                <a:lnTo>
                  <a:pt x="270" y="249"/>
                </a:lnTo>
                <a:lnTo>
                  <a:pt x="270" y="249"/>
                </a:lnTo>
                <a:lnTo>
                  <a:pt x="270" y="249"/>
                </a:lnTo>
                <a:lnTo>
                  <a:pt x="271" y="249"/>
                </a:lnTo>
                <a:lnTo>
                  <a:pt x="271" y="247"/>
                </a:lnTo>
                <a:lnTo>
                  <a:pt x="271" y="247"/>
                </a:lnTo>
                <a:lnTo>
                  <a:pt x="271" y="247"/>
                </a:lnTo>
                <a:lnTo>
                  <a:pt x="271" y="247"/>
                </a:lnTo>
                <a:lnTo>
                  <a:pt x="271" y="247"/>
                </a:lnTo>
                <a:lnTo>
                  <a:pt x="272" y="247"/>
                </a:lnTo>
                <a:lnTo>
                  <a:pt x="272" y="247"/>
                </a:lnTo>
                <a:lnTo>
                  <a:pt x="272" y="247"/>
                </a:lnTo>
                <a:lnTo>
                  <a:pt x="272" y="247"/>
                </a:lnTo>
                <a:lnTo>
                  <a:pt x="272" y="247"/>
                </a:lnTo>
                <a:lnTo>
                  <a:pt x="272" y="247"/>
                </a:lnTo>
                <a:lnTo>
                  <a:pt x="273" y="247"/>
                </a:lnTo>
                <a:lnTo>
                  <a:pt x="273" y="247"/>
                </a:lnTo>
                <a:lnTo>
                  <a:pt x="273" y="247"/>
                </a:lnTo>
                <a:lnTo>
                  <a:pt x="273" y="247"/>
                </a:lnTo>
                <a:lnTo>
                  <a:pt x="273" y="247"/>
                </a:lnTo>
                <a:lnTo>
                  <a:pt x="273" y="247"/>
                </a:lnTo>
                <a:lnTo>
                  <a:pt x="274" y="247"/>
                </a:lnTo>
                <a:lnTo>
                  <a:pt x="274" y="247"/>
                </a:lnTo>
                <a:lnTo>
                  <a:pt x="274" y="247"/>
                </a:lnTo>
                <a:lnTo>
                  <a:pt x="275" y="247"/>
                </a:lnTo>
                <a:lnTo>
                  <a:pt x="275" y="247"/>
                </a:lnTo>
                <a:lnTo>
                  <a:pt x="275" y="247"/>
                </a:lnTo>
                <a:lnTo>
                  <a:pt x="276" y="247"/>
                </a:lnTo>
                <a:lnTo>
                  <a:pt x="276" y="247"/>
                </a:lnTo>
                <a:lnTo>
                  <a:pt x="276" y="247"/>
                </a:lnTo>
                <a:lnTo>
                  <a:pt x="276" y="247"/>
                </a:lnTo>
                <a:lnTo>
                  <a:pt x="276" y="247"/>
                </a:lnTo>
                <a:lnTo>
                  <a:pt x="276" y="247"/>
                </a:lnTo>
                <a:lnTo>
                  <a:pt x="277" y="247"/>
                </a:lnTo>
                <a:lnTo>
                  <a:pt x="277" y="247"/>
                </a:lnTo>
                <a:lnTo>
                  <a:pt x="277" y="247"/>
                </a:lnTo>
                <a:lnTo>
                  <a:pt x="278" y="247"/>
                </a:lnTo>
                <a:lnTo>
                  <a:pt x="278" y="247"/>
                </a:lnTo>
                <a:lnTo>
                  <a:pt x="278" y="247"/>
                </a:lnTo>
                <a:lnTo>
                  <a:pt x="278" y="247"/>
                </a:lnTo>
                <a:lnTo>
                  <a:pt x="278" y="245"/>
                </a:lnTo>
                <a:lnTo>
                  <a:pt x="278" y="245"/>
                </a:lnTo>
                <a:lnTo>
                  <a:pt x="278" y="245"/>
                </a:lnTo>
                <a:lnTo>
                  <a:pt x="278" y="245"/>
                </a:lnTo>
                <a:lnTo>
                  <a:pt x="278" y="245"/>
                </a:lnTo>
                <a:lnTo>
                  <a:pt x="279" y="245"/>
                </a:lnTo>
                <a:lnTo>
                  <a:pt x="279" y="243"/>
                </a:lnTo>
                <a:lnTo>
                  <a:pt x="279" y="243"/>
                </a:lnTo>
                <a:lnTo>
                  <a:pt x="279" y="243"/>
                </a:lnTo>
                <a:lnTo>
                  <a:pt x="279" y="243"/>
                </a:lnTo>
                <a:lnTo>
                  <a:pt x="279" y="243"/>
                </a:lnTo>
                <a:lnTo>
                  <a:pt x="281" y="243"/>
                </a:lnTo>
                <a:lnTo>
                  <a:pt x="281" y="243"/>
                </a:lnTo>
                <a:lnTo>
                  <a:pt x="281" y="243"/>
                </a:lnTo>
                <a:lnTo>
                  <a:pt x="284" y="243"/>
                </a:lnTo>
                <a:lnTo>
                  <a:pt x="284" y="241"/>
                </a:lnTo>
                <a:lnTo>
                  <a:pt x="284" y="241"/>
                </a:lnTo>
                <a:lnTo>
                  <a:pt x="286" y="241"/>
                </a:lnTo>
                <a:lnTo>
                  <a:pt x="286" y="239"/>
                </a:lnTo>
                <a:lnTo>
                  <a:pt x="286" y="239"/>
                </a:lnTo>
                <a:lnTo>
                  <a:pt x="287" y="239"/>
                </a:lnTo>
                <a:lnTo>
                  <a:pt x="287" y="239"/>
                </a:lnTo>
                <a:lnTo>
                  <a:pt x="287" y="239"/>
                </a:lnTo>
                <a:lnTo>
                  <a:pt x="288" y="239"/>
                </a:lnTo>
                <a:lnTo>
                  <a:pt x="288" y="239"/>
                </a:lnTo>
                <a:lnTo>
                  <a:pt x="288" y="239"/>
                </a:lnTo>
                <a:lnTo>
                  <a:pt x="288" y="239"/>
                </a:lnTo>
                <a:lnTo>
                  <a:pt x="288" y="239"/>
                </a:lnTo>
                <a:lnTo>
                  <a:pt x="288" y="239"/>
                </a:lnTo>
                <a:lnTo>
                  <a:pt x="288" y="239"/>
                </a:lnTo>
                <a:lnTo>
                  <a:pt x="288" y="237"/>
                </a:lnTo>
                <a:lnTo>
                  <a:pt x="288" y="237"/>
                </a:lnTo>
                <a:lnTo>
                  <a:pt x="290" y="237"/>
                </a:lnTo>
                <a:lnTo>
                  <a:pt x="290" y="235"/>
                </a:lnTo>
                <a:lnTo>
                  <a:pt x="290" y="235"/>
                </a:lnTo>
                <a:lnTo>
                  <a:pt x="291" y="235"/>
                </a:lnTo>
                <a:lnTo>
                  <a:pt x="291" y="235"/>
                </a:lnTo>
                <a:lnTo>
                  <a:pt x="291" y="235"/>
                </a:lnTo>
                <a:lnTo>
                  <a:pt x="291" y="235"/>
                </a:lnTo>
                <a:lnTo>
                  <a:pt x="291" y="234"/>
                </a:lnTo>
                <a:lnTo>
                  <a:pt x="291" y="234"/>
                </a:lnTo>
                <a:lnTo>
                  <a:pt x="292" y="234"/>
                </a:lnTo>
                <a:lnTo>
                  <a:pt x="292" y="232"/>
                </a:lnTo>
                <a:lnTo>
                  <a:pt x="292" y="232"/>
                </a:lnTo>
                <a:lnTo>
                  <a:pt x="293" y="232"/>
                </a:lnTo>
                <a:lnTo>
                  <a:pt x="293" y="232"/>
                </a:lnTo>
                <a:lnTo>
                  <a:pt x="293" y="232"/>
                </a:lnTo>
                <a:lnTo>
                  <a:pt x="294" y="232"/>
                </a:lnTo>
                <a:lnTo>
                  <a:pt x="294" y="232"/>
                </a:lnTo>
                <a:lnTo>
                  <a:pt x="294" y="232"/>
                </a:lnTo>
                <a:lnTo>
                  <a:pt x="297" y="232"/>
                </a:lnTo>
                <a:lnTo>
                  <a:pt x="297" y="232"/>
                </a:lnTo>
                <a:lnTo>
                  <a:pt x="297" y="232"/>
                </a:lnTo>
                <a:lnTo>
                  <a:pt x="297" y="232"/>
                </a:lnTo>
                <a:lnTo>
                  <a:pt x="297" y="232"/>
                </a:lnTo>
                <a:lnTo>
                  <a:pt x="297" y="232"/>
                </a:lnTo>
                <a:lnTo>
                  <a:pt x="298" y="232"/>
                </a:lnTo>
                <a:lnTo>
                  <a:pt x="298" y="230"/>
                </a:lnTo>
                <a:lnTo>
                  <a:pt x="298" y="230"/>
                </a:lnTo>
                <a:lnTo>
                  <a:pt x="298" y="230"/>
                </a:lnTo>
                <a:lnTo>
                  <a:pt x="298" y="228"/>
                </a:lnTo>
                <a:lnTo>
                  <a:pt x="298" y="228"/>
                </a:lnTo>
                <a:lnTo>
                  <a:pt x="298" y="228"/>
                </a:lnTo>
                <a:lnTo>
                  <a:pt x="298" y="226"/>
                </a:lnTo>
                <a:lnTo>
                  <a:pt x="298" y="226"/>
                </a:lnTo>
                <a:lnTo>
                  <a:pt x="299" y="226"/>
                </a:lnTo>
                <a:lnTo>
                  <a:pt x="299" y="224"/>
                </a:lnTo>
                <a:lnTo>
                  <a:pt x="299" y="224"/>
                </a:lnTo>
                <a:lnTo>
                  <a:pt x="299" y="224"/>
                </a:lnTo>
                <a:lnTo>
                  <a:pt x="299" y="224"/>
                </a:lnTo>
                <a:lnTo>
                  <a:pt x="299" y="224"/>
                </a:lnTo>
                <a:lnTo>
                  <a:pt x="300" y="224"/>
                </a:lnTo>
                <a:lnTo>
                  <a:pt x="300" y="224"/>
                </a:lnTo>
                <a:lnTo>
                  <a:pt x="300" y="224"/>
                </a:lnTo>
                <a:lnTo>
                  <a:pt x="300" y="224"/>
                </a:lnTo>
                <a:lnTo>
                  <a:pt x="300" y="224"/>
                </a:lnTo>
                <a:lnTo>
                  <a:pt x="300" y="224"/>
                </a:lnTo>
                <a:lnTo>
                  <a:pt x="300" y="224"/>
                </a:lnTo>
                <a:lnTo>
                  <a:pt x="300" y="221"/>
                </a:lnTo>
                <a:lnTo>
                  <a:pt x="300" y="221"/>
                </a:lnTo>
                <a:lnTo>
                  <a:pt x="301" y="221"/>
                </a:lnTo>
                <a:lnTo>
                  <a:pt x="301" y="221"/>
                </a:lnTo>
                <a:lnTo>
                  <a:pt x="301" y="221"/>
                </a:lnTo>
                <a:lnTo>
                  <a:pt x="302" y="221"/>
                </a:lnTo>
                <a:lnTo>
                  <a:pt x="302" y="219"/>
                </a:lnTo>
                <a:lnTo>
                  <a:pt x="302" y="219"/>
                </a:lnTo>
                <a:lnTo>
                  <a:pt x="302" y="219"/>
                </a:lnTo>
                <a:lnTo>
                  <a:pt x="302" y="219"/>
                </a:lnTo>
                <a:lnTo>
                  <a:pt x="302" y="219"/>
                </a:lnTo>
                <a:lnTo>
                  <a:pt x="305" y="219"/>
                </a:lnTo>
                <a:lnTo>
                  <a:pt x="305" y="219"/>
                </a:lnTo>
                <a:lnTo>
                  <a:pt x="305" y="219"/>
                </a:lnTo>
                <a:lnTo>
                  <a:pt x="308" y="219"/>
                </a:lnTo>
                <a:lnTo>
                  <a:pt x="308" y="219"/>
                </a:lnTo>
                <a:lnTo>
                  <a:pt x="308" y="219"/>
                </a:lnTo>
                <a:lnTo>
                  <a:pt x="308" y="219"/>
                </a:lnTo>
                <a:lnTo>
                  <a:pt x="308" y="217"/>
                </a:lnTo>
                <a:lnTo>
                  <a:pt x="308" y="217"/>
                </a:lnTo>
                <a:lnTo>
                  <a:pt x="308" y="217"/>
                </a:lnTo>
                <a:lnTo>
                  <a:pt x="308" y="215"/>
                </a:lnTo>
                <a:lnTo>
                  <a:pt x="308" y="215"/>
                </a:lnTo>
                <a:lnTo>
                  <a:pt x="310" y="215"/>
                </a:lnTo>
                <a:lnTo>
                  <a:pt x="310" y="215"/>
                </a:lnTo>
                <a:lnTo>
                  <a:pt x="310" y="215"/>
                </a:lnTo>
                <a:lnTo>
                  <a:pt x="310" y="215"/>
                </a:lnTo>
                <a:lnTo>
                  <a:pt x="310" y="213"/>
                </a:lnTo>
                <a:lnTo>
                  <a:pt x="310" y="213"/>
                </a:lnTo>
                <a:lnTo>
                  <a:pt x="313" y="213"/>
                </a:lnTo>
                <a:lnTo>
                  <a:pt x="313" y="213"/>
                </a:lnTo>
                <a:lnTo>
                  <a:pt x="313" y="213"/>
                </a:lnTo>
                <a:lnTo>
                  <a:pt x="313" y="213"/>
                </a:lnTo>
                <a:lnTo>
                  <a:pt x="313" y="213"/>
                </a:lnTo>
                <a:lnTo>
                  <a:pt x="313" y="213"/>
                </a:lnTo>
                <a:lnTo>
                  <a:pt x="313" y="213"/>
                </a:lnTo>
                <a:lnTo>
                  <a:pt x="313" y="211"/>
                </a:lnTo>
                <a:lnTo>
                  <a:pt x="313" y="211"/>
                </a:lnTo>
                <a:lnTo>
                  <a:pt x="314" y="211"/>
                </a:lnTo>
                <a:lnTo>
                  <a:pt x="314" y="211"/>
                </a:lnTo>
                <a:lnTo>
                  <a:pt x="314" y="211"/>
                </a:lnTo>
                <a:lnTo>
                  <a:pt x="317" y="211"/>
                </a:lnTo>
                <a:lnTo>
                  <a:pt x="317" y="209"/>
                </a:lnTo>
                <a:lnTo>
                  <a:pt x="317" y="209"/>
                </a:lnTo>
                <a:lnTo>
                  <a:pt x="317" y="209"/>
                </a:lnTo>
                <a:lnTo>
                  <a:pt x="317" y="207"/>
                </a:lnTo>
                <a:lnTo>
                  <a:pt x="317" y="207"/>
                </a:lnTo>
                <a:lnTo>
                  <a:pt x="318" y="207"/>
                </a:lnTo>
                <a:lnTo>
                  <a:pt x="318" y="207"/>
                </a:lnTo>
                <a:lnTo>
                  <a:pt x="318" y="207"/>
                </a:lnTo>
                <a:lnTo>
                  <a:pt x="319" y="207"/>
                </a:lnTo>
                <a:lnTo>
                  <a:pt x="319" y="207"/>
                </a:lnTo>
                <a:lnTo>
                  <a:pt x="319" y="207"/>
                </a:lnTo>
                <a:lnTo>
                  <a:pt x="319" y="207"/>
                </a:lnTo>
                <a:lnTo>
                  <a:pt x="319" y="206"/>
                </a:lnTo>
                <a:lnTo>
                  <a:pt x="319" y="206"/>
                </a:lnTo>
                <a:lnTo>
                  <a:pt x="322" y="206"/>
                </a:lnTo>
                <a:lnTo>
                  <a:pt x="322" y="204"/>
                </a:lnTo>
                <a:lnTo>
                  <a:pt x="322" y="204"/>
                </a:lnTo>
                <a:lnTo>
                  <a:pt x="322" y="204"/>
                </a:lnTo>
                <a:lnTo>
                  <a:pt x="322" y="200"/>
                </a:lnTo>
                <a:lnTo>
                  <a:pt x="322" y="200"/>
                </a:lnTo>
                <a:lnTo>
                  <a:pt x="322" y="200"/>
                </a:lnTo>
                <a:lnTo>
                  <a:pt x="322" y="198"/>
                </a:lnTo>
                <a:lnTo>
                  <a:pt x="322" y="198"/>
                </a:lnTo>
                <a:lnTo>
                  <a:pt x="323" y="198"/>
                </a:lnTo>
                <a:lnTo>
                  <a:pt x="323" y="198"/>
                </a:lnTo>
                <a:lnTo>
                  <a:pt x="323" y="198"/>
                </a:lnTo>
                <a:lnTo>
                  <a:pt x="324" y="198"/>
                </a:lnTo>
                <a:lnTo>
                  <a:pt x="324" y="196"/>
                </a:lnTo>
                <a:lnTo>
                  <a:pt x="324" y="196"/>
                </a:lnTo>
                <a:lnTo>
                  <a:pt x="328" y="196"/>
                </a:lnTo>
                <a:lnTo>
                  <a:pt x="328" y="194"/>
                </a:lnTo>
                <a:lnTo>
                  <a:pt x="328" y="194"/>
                </a:lnTo>
                <a:lnTo>
                  <a:pt x="328" y="194"/>
                </a:lnTo>
                <a:lnTo>
                  <a:pt x="328" y="194"/>
                </a:lnTo>
                <a:lnTo>
                  <a:pt x="328" y="194"/>
                </a:lnTo>
                <a:lnTo>
                  <a:pt x="330" y="194"/>
                </a:lnTo>
                <a:lnTo>
                  <a:pt x="330" y="194"/>
                </a:lnTo>
                <a:lnTo>
                  <a:pt x="330" y="194"/>
                </a:lnTo>
                <a:lnTo>
                  <a:pt x="331" y="194"/>
                </a:lnTo>
                <a:lnTo>
                  <a:pt x="331" y="194"/>
                </a:lnTo>
                <a:lnTo>
                  <a:pt x="331" y="194"/>
                </a:lnTo>
                <a:lnTo>
                  <a:pt x="331" y="194"/>
                </a:lnTo>
                <a:lnTo>
                  <a:pt x="331" y="194"/>
                </a:lnTo>
                <a:lnTo>
                  <a:pt x="331" y="194"/>
                </a:lnTo>
                <a:lnTo>
                  <a:pt x="332" y="194"/>
                </a:lnTo>
                <a:lnTo>
                  <a:pt x="332" y="192"/>
                </a:lnTo>
                <a:lnTo>
                  <a:pt x="332" y="192"/>
                </a:lnTo>
                <a:lnTo>
                  <a:pt x="332" y="192"/>
                </a:lnTo>
                <a:lnTo>
                  <a:pt x="332" y="192"/>
                </a:lnTo>
                <a:lnTo>
                  <a:pt x="332" y="192"/>
                </a:lnTo>
                <a:lnTo>
                  <a:pt x="333" y="192"/>
                </a:lnTo>
                <a:lnTo>
                  <a:pt x="333" y="192"/>
                </a:lnTo>
                <a:lnTo>
                  <a:pt x="333" y="192"/>
                </a:lnTo>
                <a:lnTo>
                  <a:pt x="334" y="192"/>
                </a:lnTo>
                <a:lnTo>
                  <a:pt x="334" y="191"/>
                </a:lnTo>
                <a:lnTo>
                  <a:pt x="334" y="191"/>
                </a:lnTo>
                <a:lnTo>
                  <a:pt x="334" y="191"/>
                </a:lnTo>
                <a:lnTo>
                  <a:pt x="334" y="191"/>
                </a:lnTo>
                <a:lnTo>
                  <a:pt x="334" y="191"/>
                </a:lnTo>
                <a:lnTo>
                  <a:pt x="334" y="191"/>
                </a:lnTo>
                <a:lnTo>
                  <a:pt x="334" y="191"/>
                </a:lnTo>
                <a:lnTo>
                  <a:pt x="334" y="191"/>
                </a:lnTo>
                <a:lnTo>
                  <a:pt x="338" y="191"/>
                </a:lnTo>
                <a:lnTo>
                  <a:pt x="338" y="191"/>
                </a:lnTo>
                <a:lnTo>
                  <a:pt x="338" y="191"/>
                </a:lnTo>
                <a:lnTo>
                  <a:pt x="339" y="191"/>
                </a:lnTo>
                <a:lnTo>
                  <a:pt x="339" y="191"/>
                </a:lnTo>
                <a:lnTo>
                  <a:pt x="339" y="191"/>
                </a:lnTo>
                <a:lnTo>
                  <a:pt x="339" y="191"/>
                </a:lnTo>
                <a:lnTo>
                  <a:pt x="339" y="191"/>
                </a:lnTo>
                <a:lnTo>
                  <a:pt x="339" y="191"/>
                </a:lnTo>
                <a:lnTo>
                  <a:pt x="340" y="191"/>
                </a:lnTo>
                <a:lnTo>
                  <a:pt x="340" y="191"/>
                </a:lnTo>
                <a:lnTo>
                  <a:pt x="340" y="191"/>
                </a:lnTo>
                <a:lnTo>
                  <a:pt x="340" y="191"/>
                </a:lnTo>
                <a:lnTo>
                  <a:pt x="340" y="189"/>
                </a:lnTo>
                <a:lnTo>
                  <a:pt x="340" y="189"/>
                </a:lnTo>
                <a:lnTo>
                  <a:pt x="342" y="189"/>
                </a:lnTo>
                <a:lnTo>
                  <a:pt x="342" y="189"/>
                </a:lnTo>
                <a:lnTo>
                  <a:pt x="342" y="189"/>
                </a:lnTo>
                <a:lnTo>
                  <a:pt x="344" y="189"/>
                </a:lnTo>
                <a:lnTo>
                  <a:pt x="344" y="189"/>
                </a:lnTo>
                <a:lnTo>
                  <a:pt x="344" y="189"/>
                </a:lnTo>
                <a:lnTo>
                  <a:pt x="346" y="189"/>
                </a:lnTo>
                <a:lnTo>
                  <a:pt x="346" y="189"/>
                </a:lnTo>
                <a:lnTo>
                  <a:pt x="346" y="189"/>
                </a:lnTo>
                <a:lnTo>
                  <a:pt x="347" y="189"/>
                </a:lnTo>
                <a:lnTo>
                  <a:pt x="347" y="189"/>
                </a:lnTo>
                <a:lnTo>
                  <a:pt x="347" y="189"/>
                </a:lnTo>
                <a:lnTo>
                  <a:pt x="348" y="189"/>
                </a:lnTo>
                <a:lnTo>
                  <a:pt x="348" y="187"/>
                </a:lnTo>
                <a:lnTo>
                  <a:pt x="348" y="187"/>
                </a:lnTo>
                <a:lnTo>
                  <a:pt x="348" y="187"/>
                </a:lnTo>
                <a:lnTo>
                  <a:pt x="348" y="187"/>
                </a:lnTo>
                <a:lnTo>
                  <a:pt x="348" y="187"/>
                </a:lnTo>
                <a:lnTo>
                  <a:pt x="349" y="187"/>
                </a:lnTo>
                <a:lnTo>
                  <a:pt x="349" y="187"/>
                </a:lnTo>
                <a:lnTo>
                  <a:pt x="349" y="187"/>
                </a:lnTo>
                <a:lnTo>
                  <a:pt x="350" y="187"/>
                </a:lnTo>
                <a:lnTo>
                  <a:pt x="350" y="185"/>
                </a:lnTo>
                <a:lnTo>
                  <a:pt x="350" y="185"/>
                </a:lnTo>
                <a:lnTo>
                  <a:pt x="351" y="185"/>
                </a:lnTo>
                <a:lnTo>
                  <a:pt x="351" y="185"/>
                </a:lnTo>
                <a:lnTo>
                  <a:pt x="351" y="185"/>
                </a:lnTo>
                <a:lnTo>
                  <a:pt x="351" y="185"/>
                </a:lnTo>
                <a:lnTo>
                  <a:pt x="351" y="185"/>
                </a:lnTo>
                <a:lnTo>
                  <a:pt x="351" y="185"/>
                </a:lnTo>
                <a:lnTo>
                  <a:pt x="351" y="185"/>
                </a:lnTo>
                <a:lnTo>
                  <a:pt x="351" y="185"/>
                </a:lnTo>
                <a:lnTo>
                  <a:pt x="351" y="185"/>
                </a:lnTo>
                <a:lnTo>
                  <a:pt x="351" y="185"/>
                </a:lnTo>
                <a:lnTo>
                  <a:pt x="351" y="185"/>
                </a:lnTo>
                <a:lnTo>
                  <a:pt x="351" y="185"/>
                </a:lnTo>
                <a:lnTo>
                  <a:pt x="354" y="185"/>
                </a:lnTo>
                <a:lnTo>
                  <a:pt x="354" y="183"/>
                </a:lnTo>
                <a:lnTo>
                  <a:pt x="354" y="183"/>
                </a:lnTo>
                <a:lnTo>
                  <a:pt x="357" y="183"/>
                </a:lnTo>
                <a:lnTo>
                  <a:pt x="357" y="183"/>
                </a:lnTo>
                <a:lnTo>
                  <a:pt x="357" y="183"/>
                </a:lnTo>
                <a:lnTo>
                  <a:pt x="361" y="183"/>
                </a:lnTo>
                <a:lnTo>
                  <a:pt x="361" y="183"/>
                </a:lnTo>
                <a:lnTo>
                  <a:pt x="361" y="183"/>
                </a:lnTo>
                <a:lnTo>
                  <a:pt x="362" y="183"/>
                </a:lnTo>
                <a:lnTo>
                  <a:pt x="362" y="183"/>
                </a:lnTo>
                <a:lnTo>
                  <a:pt x="362" y="183"/>
                </a:lnTo>
                <a:lnTo>
                  <a:pt x="362" y="183"/>
                </a:lnTo>
                <a:lnTo>
                  <a:pt x="362" y="181"/>
                </a:lnTo>
                <a:lnTo>
                  <a:pt x="362" y="181"/>
                </a:lnTo>
                <a:lnTo>
                  <a:pt x="363" y="181"/>
                </a:lnTo>
                <a:lnTo>
                  <a:pt x="363" y="181"/>
                </a:lnTo>
                <a:lnTo>
                  <a:pt x="363" y="181"/>
                </a:lnTo>
                <a:lnTo>
                  <a:pt x="365" y="181"/>
                </a:lnTo>
                <a:lnTo>
                  <a:pt x="365" y="181"/>
                </a:lnTo>
                <a:lnTo>
                  <a:pt x="365" y="181"/>
                </a:lnTo>
                <a:lnTo>
                  <a:pt x="367" y="181"/>
                </a:lnTo>
                <a:lnTo>
                  <a:pt x="367" y="179"/>
                </a:lnTo>
                <a:lnTo>
                  <a:pt x="367" y="179"/>
                </a:lnTo>
                <a:lnTo>
                  <a:pt x="372" y="179"/>
                </a:lnTo>
                <a:lnTo>
                  <a:pt x="372" y="179"/>
                </a:lnTo>
                <a:lnTo>
                  <a:pt x="372" y="179"/>
                </a:lnTo>
                <a:lnTo>
                  <a:pt x="372" y="179"/>
                </a:lnTo>
                <a:lnTo>
                  <a:pt x="372" y="179"/>
                </a:lnTo>
                <a:lnTo>
                  <a:pt x="372" y="179"/>
                </a:lnTo>
                <a:lnTo>
                  <a:pt x="372" y="179"/>
                </a:lnTo>
                <a:lnTo>
                  <a:pt x="372" y="177"/>
                </a:lnTo>
                <a:lnTo>
                  <a:pt x="372" y="177"/>
                </a:lnTo>
                <a:lnTo>
                  <a:pt x="373" y="177"/>
                </a:lnTo>
                <a:lnTo>
                  <a:pt x="373" y="177"/>
                </a:lnTo>
                <a:lnTo>
                  <a:pt x="373" y="177"/>
                </a:lnTo>
                <a:lnTo>
                  <a:pt x="374" y="177"/>
                </a:lnTo>
                <a:lnTo>
                  <a:pt x="374" y="177"/>
                </a:lnTo>
                <a:lnTo>
                  <a:pt x="374" y="177"/>
                </a:lnTo>
                <a:lnTo>
                  <a:pt x="375" y="177"/>
                </a:lnTo>
                <a:lnTo>
                  <a:pt x="375" y="175"/>
                </a:lnTo>
                <a:lnTo>
                  <a:pt x="375" y="175"/>
                </a:lnTo>
                <a:lnTo>
                  <a:pt x="380" y="175"/>
                </a:lnTo>
                <a:lnTo>
                  <a:pt x="380" y="175"/>
                </a:lnTo>
                <a:lnTo>
                  <a:pt x="380" y="175"/>
                </a:lnTo>
                <a:lnTo>
                  <a:pt x="380" y="175"/>
                </a:lnTo>
                <a:lnTo>
                  <a:pt x="380" y="175"/>
                </a:lnTo>
                <a:lnTo>
                  <a:pt x="380" y="175"/>
                </a:lnTo>
                <a:lnTo>
                  <a:pt x="383" y="175"/>
                </a:lnTo>
                <a:lnTo>
                  <a:pt x="383" y="175"/>
                </a:lnTo>
                <a:lnTo>
                  <a:pt x="383" y="175"/>
                </a:lnTo>
                <a:lnTo>
                  <a:pt x="385" y="175"/>
                </a:lnTo>
                <a:lnTo>
                  <a:pt x="385" y="175"/>
                </a:lnTo>
                <a:lnTo>
                  <a:pt x="385" y="175"/>
                </a:lnTo>
                <a:lnTo>
                  <a:pt x="386" y="175"/>
                </a:lnTo>
                <a:lnTo>
                  <a:pt x="386" y="175"/>
                </a:lnTo>
                <a:lnTo>
                  <a:pt x="386" y="175"/>
                </a:lnTo>
                <a:lnTo>
                  <a:pt x="389" y="175"/>
                </a:lnTo>
                <a:lnTo>
                  <a:pt x="389" y="175"/>
                </a:lnTo>
                <a:lnTo>
                  <a:pt x="389" y="175"/>
                </a:lnTo>
                <a:lnTo>
                  <a:pt x="389" y="175"/>
                </a:lnTo>
                <a:lnTo>
                  <a:pt x="389" y="175"/>
                </a:lnTo>
                <a:lnTo>
                  <a:pt x="389" y="175"/>
                </a:lnTo>
                <a:lnTo>
                  <a:pt x="389" y="175"/>
                </a:lnTo>
                <a:lnTo>
                  <a:pt x="389" y="175"/>
                </a:lnTo>
                <a:lnTo>
                  <a:pt x="389" y="175"/>
                </a:lnTo>
                <a:lnTo>
                  <a:pt x="389" y="175"/>
                </a:lnTo>
                <a:lnTo>
                  <a:pt x="389" y="175"/>
                </a:lnTo>
                <a:lnTo>
                  <a:pt x="389" y="175"/>
                </a:lnTo>
                <a:lnTo>
                  <a:pt x="390" y="175"/>
                </a:lnTo>
                <a:lnTo>
                  <a:pt x="390" y="174"/>
                </a:lnTo>
                <a:lnTo>
                  <a:pt x="390" y="174"/>
                </a:lnTo>
                <a:lnTo>
                  <a:pt x="391" y="174"/>
                </a:lnTo>
                <a:lnTo>
                  <a:pt x="391" y="174"/>
                </a:lnTo>
                <a:lnTo>
                  <a:pt x="391" y="174"/>
                </a:lnTo>
                <a:lnTo>
                  <a:pt x="391" y="174"/>
                </a:lnTo>
                <a:lnTo>
                  <a:pt x="391" y="174"/>
                </a:lnTo>
                <a:lnTo>
                  <a:pt x="391" y="174"/>
                </a:lnTo>
                <a:lnTo>
                  <a:pt x="393" y="174"/>
                </a:lnTo>
                <a:lnTo>
                  <a:pt x="393" y="174"/>
                </a:lnTo>
                <a:lnTo>
                  <a:pt x="393" y="174"/>
                </a:lnTo>
                <a:lnTo>
                  <a:pt x="393" y="174"/>
                </a:lnTo>
                <a:lnTo>
                  <a:pt x="393" y="174"/>
                </a:lnTo>
                <a:lnTo>
                  <a:pt x="393" y="174"/>
                </a:lnTo>
                <a:lnTo>
                  <a:pt x="395" y="174"/>
                </a:lnTo>
                <a:lnTo>
                  <a:pt x="395" y="172"/>
                </a:lnTo>
                <a:lnTo>
                  <a:pt x="395" y="172"/>
                </a:lnTo>
                <a:lnTo>
                  <a:pt x="396" y="172"/>
                </a:lnTo>
                <a:lnTo>
                  <a:pt x="396" y="172"/>
                </a:lnTo>
                <a:lnTo>
                  <a:pt x="396" y="172"/>
                </a:lnTo>
                <a:lnTo>
                  <a:pt x="397" y="172"/>
                </a:lnTo>
                <a:lnTo>
                  <a:pt x="397" y="170"/>
                </a:lnTo>
                <a:lnTo>
                  <a:pt x="397" y="170"/>
                </a:lnTo>
                <a:lnTo>
                  <a:pt x="397" y="170"/>
                </a:lnTo>
                <a:lnTo>
                  <a:pt x="397" y="170"/>
                </a:lnTo>
                <a:lnTo>
                  <a:pt x="397" y="170"/>
                </a:lnTo>
                <a:lnTo>
                  <a:pt x="398" y="170"/>
                </a:lnTo>
                <a:lnTo>
                  <a:pt x="398" y="170"/>
                </a:lnTo>
                <a:lnTo>
                  <a:pt x="398" y="170"/>
                </a:lnTo>
                <a:lnTo>
                  <a:pt x="398" y="170"/>
                </a:lnTo>
                <a:lnTo>
                  <a:pt x="398" y="168"/>
                </a:lnTo>
                <a:lnTo>
                  <a:pt x="398" y="168"/>
                </a:lnTo>
                <a:lnTo>
                  <a:pt x="402" y="168"/>
                </a:lnTo>
                <a:lnTo>
                  <a:pt x="402" y="168"/>
                </a:lnTo>
                <a:lnTo>
                  <a:pt x="402" y="168"/>
                </a:lnTo>
                <a:lnTo>
                  <a:pt x="404" y="168"/>
                </a:lnTo>
                <a:lnTo>
                  <a:pt x="404" y="168"/>
                </a:lnTo>
                <a:lnTo>
                  <a:pt x="404" y="168"/>
                </a:lnTo>
                <a:lnTo>
                  <a:pt x="405" y="168"/>
                </a:lnTo>
                <a:lnTo>
                  <a:pt x="405" y="166"/>
                </a:lnTo>
                <a:lnTo>
                  <a:pt x="405" y="166"/>
                </a:lnTo>
                <a:lnTo>
                  <a:pt x="406" y="166"/>
                </a:lnTo>
                <a:lnTo>
                  <a:pt x="406" y="166"/>
                </a:lnTo>
                <a:lnTo>
                  <a:pt x="406" y="166"/>
                </a:lnTo>
                <a:lnTo>
                  <a:pt x="406" y="166"/>
                </a:lnTo>
                <a:lnTo>
                  <a:pt x="406" y="164"/>
                </a:lnTo>
                <a:lnTo>
                  <a:pt x="406" y="164"/>
                </a:lnTo>
                <a:lnTo>
                  <a:pt x="406" y="164"/>
                </a:lnTo>
                <a:lnTo>
                  <a:pt x="406" y="164"/>
                </a:lnTo>
                <a:lnTo>
                  <a:pt x="406" y="164"/>
                </a:lnTo>
                <a:lnTo>
                  <a:pt x="407" y="164"/>
                </a:lnTo>
                <a:lnTo>
                  <a:pt x="407" y="164"/>
                </a:lnTo>
                <a:lnTo>
                  <a:pt x="407" y="164"/>
                </a:lnTo>
                <a:lnTo>
                  <a:pt x="409" y="164"/>
                </a:lnTo>
                <a:lnTo>
                  <a:pt x="409" y="164"/>
                </a:lnTo>
                <a:lnTo>
                  <a:pt x="409" y="164"/>
                </a:lnTo>
                <a:lnTo>
                  <a:pt x="410" y="164"/>
                </a:lnTo>
                <a:lnTo>
                  <a:pt x="410" y="164"/>
                </a:lnTo>
                <a:lnTo>
                  <a:pt x="410" y="164"/>
                </a:lnTo>
                <a:lnTo>
                  <a:pt x="411" y="164"/>
                </a:lnTo>
                <a:lnTo>
                  <a:pt x="411" y="162"/>
                </a:lnTo>
                <a:lnTo>
                  <a:pt x="411" y="162"/>
                </a:lnTo>
                <a:lnTo>
                  <a:pt x="411" y="162"/>
                </a:lnTo>
                <a:lnTo>
                  <a:pt x="411" y="162"/>
                </a:lnTo>
                <a:lnTo>
                  <a:pt x="411" y="162"/>
                </a:lnTo>
                <a:lnTo>
                  <a:pt x="412" y="162"/>
                </a:lnTo>
                <a:lnTo>
                  <a:pt x="412" y="162"/>
                </a:lnTo>
                <a:lnTo>
                  <a:pt x="412" y="162"/>
                </a:lnTo>
                <a:lnTo>
                  <a:pt x="412" y="162"/>
                </a:lnTo>
                <a:lnTo>
                  <a:pt x="412" y="162"/>
                </a:lnTo>
                <a:lnTo>
                  <a:pt x="412" y="162"/>
                </a:lnTo>
                <a:lnTo>
                  <a:pt x="413" y="162"/>
                </a:lnTo>
                <a:lnTo>
                  <a:pt x="413" y="162"/>
                </a:lnTo>
                <a:lnTo>
                  <a:pt x="413" y="162"/>
                </a:lnTo>
                <a:lnTo>
                  <a:pt x="413" y="162"/>
                </a:lnTo>
                <a:lnTo>
                  <a:pt x="413" y="162"/>
                </a:lnTo>
                <a:lnTo>
                  <a:pt x="413" y="162"/>
                </a:lnTo>
                <a:lnTo>
                  <a:pt x="414" y="162"/>
                </a:lnTo>
                <a:lnTo>
                  <a:pt x="414" y="162"/>
                </a:lnTo>
                <a:lnTo>
                  <a:pt x="414" y="162"/>
                </a:lnTo>
                <a:lnTo>
                  <a:pt x="417" y="162"/>
                </a:lnTo>
                <a:lnTo>
                  <a:pt x="417" y="160"/>
                </a:lnTo>
                <a:lnTo>
                  <a:pt x="417" y="160"/>
                </a:lnTo>
                <a:lnTo>
                  <a:pt x="417" y="160"/>
                </a:lnTo>
                <a:lnTo>
                  <a:pt x="417" y="160"/>
                </a:lnTo>
                <a:lnTo>
                  <a:pt x="417" y="160"/>
                </a:lnTo>
                <a:lnTo>
                  <a:pt x="418" y="160"/>
                </a:lnTo>
                <a:lnTo>
                  <a:pt x="418" y="160"/>
                </a:lnTo>
                <a:lnTo>
                  <a:pt x="418" y="160"/>
                </a:lnTo>
                <a:lnTo>
                  <a:pt x="419" y="160"/>
                </a:lnTo>
                <a:lnTo>
                  <a:pt x="419" y="158"/>
                </a:lnTo>
                <a:lnTo>
                  <a:pt x="419" y="158"/>
                </a:lnTo>
                <a:lnTo>
                  <a:pt x="422" y="158"/>
                </a:lnTo>
                <a:lnTo>
                  <a:pt x="422" y="158"/>
                </a:lnTo>
                <a:lnTo>
                  <a:pt x="422" y="158"/>
                </a:lnTo>
                <a:lnTo>
                  <a:pt x="423" y="158"/>
                </a:lnTo>
                <a:lnTo>
                  <a:pt x="423" y="158"/>
                </a:lnTo>
                <a:lnTo>
                  <a:pt x="423" y="158"/>
                </a:lnTo>
                <a:lnTo>
                  <a:pt x="423" y="158"/>
                </a:lnTo>
                <a:lnTo>
                  <a:pt x="423" y="158"/>
                </a:lnTo>
                <a:lnTo>
                  <a:pt x="423" y="158"/>
                </a:lnTo>
                <a:lnTo>
                  <a:pt x="424" y="158"/>
                </a:lnTo>
                <a:lnTo>
                  <a:pt x="424" y="154"/>
                </a:lnTo>
                <a:lnTo>
                  <a:pt x="424" y="154"/>
                </a:lnTo>
                <a:lnTo>
                  <a:pt x="424" y="154"/>
                </a:lnTo>
                <a:lnTo>
                  <a:pt x="424" y="154"/>
                </a:lnTo>
                <a:lnTo>
                  <a:pt x="424" y="154"/>
                </a:lnTo>
                <a:lnTo>
                  <a:pt x="425" y="154"/>
                </a:lnTo>
                <a:lnTo>
                  <a:pt x="425" y="154"/>
                </a:lnTo>
                <a:lnTo>
                  <a:pt x="425" y="154"/>
                </a:lnTo>
                <a:lnTo>
                  <a:pt x="425" y="154"/>
                </a:lnTo>
                <a:lnTo>
                  <a:pt x="425" y="154"/>
                </a:lnTo>
                <a:lnTo>
                  <a:pt x="425" y="154"/>
                </a:lnTo>
                <a:lnTo>
                  <a:pt x="426" y="154"/>
                </a:lnTo>
                <a:lnTo>
                  <a:pt x="426" y="154"/>
                </a:lnTo>
                <a:lnTo>
                  <a:pt x="426" y="154"/>
                </a:lnTo>
                <a:lnTo>
                  <a:pt x="426" y="154"/>
                </a:lnTo>
                <a:lnTo>
                  <a:pt x="426" y="154"/>
                </a:lnTo>
                <a:lnTo>
                  <a:pt x="426" y="154"/>
                </a:lnTo>
                <a:lnTo>
                  <a:pt x="429" y="154"/>
                </a:lnTo>
                <a:lnTo>
                  <a:pt x="429" y="152"/>
                </a:lnTo>
                <a:lnTo>
                  <a:pt x="429" y="152"/>
                </a:lnTo>
                <a:lnTo>
                  <a:pt x="429" y="152"/>
                </a:lnTo>
                <a:lnTo>
                  <a:pt x="429" y="152"/>
                </a:lnTo>
                <a:lnTo>
                  <a:pt x="429" y="152"/>
                </a:lnTo>
                <a:lnTo>
                  <a:pt x="429" y="152"/>
                </a:lnTo>
                <a:lnTo>
                  <a:pt x="429" y="151"/>
                </a:lnTo>
                <a:lnTo>
                  <a:pt x="429" y="151"/>
                </a:lnTo>
                <a:lnTo>
                  <a:pt x="430" y="151"/>
                </a:lnTo>
                <a:lnTo>
                  <a:pt x="430" y="149"/>
                </a:lnTo>
                <a:lnTo>
                  <a:pt x="430" y="149"/>
                </a:lnTo>
                <a:lnTo>
                  <a:pt x="430" y="149"/>
                </a:lnTo>
                <a:lnTo>
                  <a:pt x="430" y="147"/>
                </a:lnTo>
                <a:lnTo>
                  <a:pt x="430" y="147"/>
                </a:lnTo>
                <a:lnTo>
                  <a:pt x="430" y="147"/>
                </a:lnTo>
                <a:lnTo>
                  <a:pt x="430" y="147"/>
                </a:lnTo>
                <a:lnTo>
                  <a:pt x="430" y="147"/>
                </a:lnTo>
                <a:lnTo>
                  <a:pt x="431" y="147"/>
                </a:lnTo>
                <a:lnTo>
                  <a:pt x="431" y="147"/>
                </a:lnTo>
                <a:lnTo>
                  <a:pt x="431" y="147"/>
                </a:lnTo>
                <a:lnTo>
                  <a:pt x="432" y="147"/>
                </a:lnTo>
                <a:lnTo>
                  <a:pt x="432" y="147"/>
                </a:lnTo>
                <a:lnTo>
                  <a:pt x="432" y="147"/>
                </a:lnTo>
                <a:lnTo>
                  <a:pt x="432" y="147"/>
                </a:lnTo>
                <a:lnTo>
                  <a:pt x="432" y="145"/>
                </a:lnTo>
                <a:lnTo>
                  <a:pt x="432" y="145"/>
                </a:lnTo>
                <a:lnTo>
                  <a:pt x="433" y="145"/>
                </a:lnTo>
                <a:lnTo>
                  <a:pt x="433" y="145"/>
                </a:lnTo>
                <a:lnTo>
                  <a:pt x="433" y="145"/>
                </a:lnTo>
                <a:lnTo>
                  <a:pt x="434" y="145"/>
                </a:lnTo>
                <a:lnTo>
                  <a:pt x="434" y="143"/>
                </a:lnTo>
                <a:lnTo>
                  <a:pt x="434" y="143"/>
                </a:lnTo>
                <a:lnTo>
                  <a:pt x="438" y="143"/>
                </a:lnTo>
                <a:lnTo>
                  <a:pt x="438" y="141"/>
                </a:lnTo>
                <a:lnTo>
                  <a:pt x="438" y="141"/>
                </a:lnTo>
                <a:lnTo>
                  <a:pt x="438" y="141"/>
                </a:lnTo>
                <a:lnTo>
                  <a:pt x="438" y="141"/>
                </a:lnTo>
                <a:lnTo>
                  <a:pt x="438" y="141"/>
                </a:lnTo>
                <a:lnTo>
                  <a:pt x="441" y="141"/>
                </a:lnTo>
                <a:lnTo>
                  <a:pt x="441" y="139"/>
                </a:lnTo>
                <a:lnTo>
                  <a:pt x="441" y="139"/>
                </a:lnTo>
                <a:lnTo>
                  <a:pt x="442" y="139"/>
                </a:lnTo>
                <a:lnTo>
                  <a:pt x="442" y="137"/>
                </a:lnTo>
                <a:lnTo>
                  <a:pt x="442" y="137"/>
                </a:lnTo>
                <a:lnTo>
                  <a:pt x="443" y="137"/>
                </a:lnTo>
                <a:lnTo>
                  <a:pt x="443" y="137"/>
                </a:lnTo>
                <a:lnTo>
                  <a:pt x="443" y="137"/>
                </a:lnTo>
                <a:lnTo>
                  <a:pt x="444" y="137"/>
                </a:lnTo>
                <a:lnTo>
                  <a:pt x="444" y="137"/>
                </a:lnTo>
                <a:lnTo>
                  <a:pt x="444" y="137"/>
                </a:lnTo>
                <a:lnTo>
                  <a:pt x="444" y="137"/>
                </a:lnTo>
                <a:lnTo>
                  <a:pt x="444" y="137"/>
                </a:lnTo>
                <a:lnTo>
                  <a:pt x="444" y="137"/>
                </a:lnTo>
                <a:lnTo>
                  <a:pt x="446" y="137"/>
                </a:lnTo>
                <a:lnTo>
                  <a:pt x="446" y="137"/>
                </a:lnTo>
                <a:lnTo>
                  <a:pt x="446" y="137"/>
                </a:lnTo>
                <a:lnTo>
                  <a:pt x="446" y="137"/>
                </a:lnTo>
                <a:lnTo>
                  <a:pt x="446" y="135"/>
                </a:lnTo>
                <a:lnTo>
                  <a:pt x="446" y="135"/>
                </a:lnTo>
                <a:lnTo>
                  <a:pt x="449" y="135"/>
                </a:lnTo>
                <a:lnTo>
                  <a:pt x="449" y="135"/>
                </a:lnTo>
                <a:lnTo>
                  <a:pt x="449" y="135"/>
                </a:lnTo>
                <a:lnTo>
                  <a:pt x="452" y="135"/>
                </a:lnTo>
                <a:lnTo>
                  <a:pt x="452" y="135"/>
                </a:lnTo>
                <a:lnTo>
                  <a:pt x="452" y="135"/>
                </a:lnTo>
                <a:lnTo>
                  <a:pt x="454" y="135"/>
                </a:lnTo>
                <a:lnTo>
                  <a:pt x="454" y="133"/>
                </a:lnTo>
                <a:lnTo>
                  <a:pt x="454" y="133"/>
                </a:lnTo>
                <a:lnTo>
                  <a:pt x="455" y="133"/>
                </a:lnTo>
                <a:lnTo>
                  <a:pt x="455" y="133"/>
                </a:lnTo>
                <a:lnTo>
                  <a:pt x="455" y="133"/>
                </a:lnTo>
                <a:lnTo>
                  <a:pt x="455" y="133"/>
                </a:lnTo>
                <a:lnTo>
                  <a:pt x="455" y="133"/>
                </a:lnTo>
                <a:lnTo>
                  <a:pt x="455" y="133"/>
                </a:lnTo>
                <a:lnTo>
                  <a:pt x="456" y="133"/>
                </a:lnTo>
                <a:lnTo>
                  <a:pt x="456" y="133"/>
                </a:lnTo>
                <a:lnTo>
                  <a:pt x="456" y="133"/>
                </a:lnTo>
                <a:lnTo>
                  <a:pt x="458" y="133"/>
                </a:lnTo>
                <a:lnTo>
                  <a:pt x="458" y="133"/>
                </a:lnTo>
                <a:lnTo>
                  <a:pt x="458" y="133"/>
                </a:lnTo>
                <a:lnTo>
                  <a:pt x="458" y="133"/>
                </a:lnTo>
                <a:lnTo>
                  <a:pt x="458" y="133"/>
                </a:lnTo>
                <a:lnTo>
                  <a:pt x="458" y="133"/>
                </a:lnTo>
                <a:lnTo>
                  <a:pt x="458" y="133"/>
                </a:lnTo>
                <a:lnTo>
                  <a:pt x="458" y="133"/>
                </a:lnTo>
                <a:lnTo>
                  <a:pt x="458" y="133"/>
                </a:lnTo>
                <a:lnTo>
                  <a:pt x="459" y="133"/>
                </a:lnTo>
                <a:lnTo>
                  <a:pt x="459" y="131"/>
                </a:lnTo>
                <a:lnTo>
                  <a:pt x="459" y="131"/>
                </a:lnTo>
                <a:lnTo>
                  <a:pt x="460" y="131"/>
                </a:lnTo>
                <a:lnTo>
                  <a:pt x="460" y="131"/>
                </a:lnTo>
                <a:lnTo>
                  <a:pt x="460" y="131"/>
                </a:lnTo>
                <a:lnTo>
                  <a:pt x="460" y="131"/>
                </a:lnTo>
                <a:lnTo>
                  <a:pt x="460" y="131"/>
                </a:lnTo>
                <a:lnTo>
                  <a:pt x="460" y="131"/>
                </a:lnTo>
                <a:lnTo>
                  <a:pt x="461" y="131"/>
                </a:lnTo>
                <a:lnTo>
                  <a:pt x="461" y="129"/>
                </a:lnTo>
                <a:lnTo>
                  <a:pt x="461" y="129"/>
                </a:lnTo>
                <a:lnTo>
                  <a:pt x="461" y="129"/>
                </a:lnTo>
                <a:lnTo>
                  <a:pt x="461" y="127"/>
                </a:lnTo>
                <a:lnTo>
                  <a:pt x="461" y="127"/>
                </a:lnTo>
                <a:lnTo>
                  <a:pt x="463" y="127"/>
                </a:lnTo>
                <a:lnTo>
                  <a:pt x="463" y="127"/>
                </a:lnTo>
                <a:lnTo>
                  <a:pt x="463" y="127"/>
                </a:lnTo>
                <a:lnTo>
                  <a:pt x="463" y="127"/>
                </a:lnTo>
                <a:lnTo>
                  <a:pt x="463" y="127"/>
                </a:lnTo>
                <a:lnTo>
                  <a:pt x="463" y="127"/>
                </a:lnTo>
                <a:lnTo>
                  <a:pt x="464" y="127"/>
                </a:lnTo>
                <a:lnTo>
                  <a:pt x="464" y="127"/>
                </a:lnTo>
                <a:lnTo>
                  <a:pt x="464" y="127"/>
                </a:lnTo>
                <a:lnTo>
                  <a:pt x="465" y="127"/>
                </a:lnTo>
                <a:lnTo>
                  <a:pt x="465" y="127"/>
                </a:lnTo>
                <a:lnTo>
                  <a:pt x="465" y="127"/>
                </a:lnTo>
                <a:lnTo>
                  <a:pt x="465" y="127"/>
                </a:lnTo>
                <a:lnTo>
                  <a:pt x="465" y="127"/>
                </a:lnTo>
                <a:lnTo>
                  <a:pt x="465" y="127"/>
                </a:lnTo>
                <a:lnTo>
                  <a:pt x="466" y="127"/>
                </a:lnTo>
                <a:lnTo>
                  <a:pt x="466" y="125"/>
                </a:lnTo>
                <a:lnTo>
                  <a:pt x="466" y="125"/>
                </a:lnTo>
                <a:lnTo>
                  <a:pt x="466" y="125"/>
                </a:lnTo>
                <a:lnTo>
                  <a:pt x="466" y="125"/>
                </a:lnTo>
                <a:lnTo>
                  <a:pt x="466" y="125"/>
                </a:lnTo>
                <a:lnTo>
                  <a:pt x="466" y="125"/>
                </a:lnTo>
                <a:lnTo>
                  <a:pt x="466" y="122"/>
                </a:lnTo>
                <a:lnTo>
                  <a:pt x="466" y="122"/>
                </a:lnTo>
                <a:lnTo>
                  <a:pt x="469" y="122"/>
                </a:lnTo>
                <a:lnTo>
                  <a:pt x="469" y="122"/>
                </a:lnTo>
                <a:lnTo>
                  <a:pt x="469" y="122"/>
                </a:lnTo>
                <a:lnTo>
                  <a:pt x="469" y="122"/>
                </a:lnTo>
                <a:lnTo>
                  <a:pt x="469" y="122"/>
                </a:lnTo>
                <a:lnTo>
                  <a:pt x="469" y="122"/>
                </a:lnTo>
                <a:lnTo>
                  <a:pt x="470" y="122"/>
                </a:lnTo>
                <a:lnTo>
                  <a:pt x="470" y="122"/>
                </a:lnTo>
                <a:lnTo>
                  <a:pt x="470" y="122"/>
                </a:lnTo>
                <a:lnTo>
                  <a:pt x="470" y="122"/>
                </a:lnTo>
                <a:lnTo>
                  <a:pt x="470" y="122"/>
                </a:lnTo>
                <a:lnTo>
                  <a:pt x="470" y="122"/>
                </a:lnTo>
                <a:lnTo>
                  <a:pt x="471" y="122"/>
                </a:lnTo>
                <a:lnTo>
                  <a:pt x="471" y="122"/>
                </a:lnTo>
                <a:lnTo>
                  <a:pt x="471" y="122"/>
                </a:lnTo>
                <a:lnTo>
                  <a:pt x="472" y="122"/>
                </a:lnTo>
                <a:lnTo>
                  <a:pt x="472" y="122"/>
                </a:lnTo>
                <a:lnTo>
                  <a:pt x="472" y="122"/>
                </a:lnTo>
                <a:lnTo>
                  <a:pt x="472" y="122"/>
                </a:lnTo>
                <a:lnTo>
                  <a:pt x="472" y="122"/>
                </a:lnTo>
                <a:lnTo>
                  <a:pt x="472" y="122"/>
                </a:lnTo>
                <a:lnTo>
                  <a:pt x="472" y="122"/>
                </a:lnTo>
                <a:lnTo>
                  <a:pt x="472" y="122"/>
                </a:lnTo>
                <a:lnTo>
                  <a:pt x="472" y="122"/>
                </a:lnTo>
                <a:lnTo>
                  <a:pt x="473" y="122"/>
                </a:lnTo>
                <a:lnTo>
                  <a:pt x="473" y="122"/>
                </a:lnTo>
                <a:lnTo>
                  <a:pt x="473" y="122"/>
                </a:lnTo>
                <a:lnTo>
                  <a:pt x="474" y="122"/>
                </a:lnTo>
                <a:lnTo>
                  <a:pt x="474" y="122"/>
                </a:lnTo>
                <a:lnTo>
                  <a:pt x="474" y="122"/>
                </a:lnTo>
                <a:lnTo>
                  <a:pt x="475" y="122"/>
                </a:lnTo>
                <a:lnTo>
                  <a:pt x="475" y="122"/>
                </a:lnTo>
                <a:lnTo>
                  <a:pt x="475" y="122"/>
                </a:lnTo>
                <a:lnTo>
                  <a:pt x="476" y="122"/>
                </a:lnTo>
                <a:lnTo>
                  <a:pt x="476" y="122"/>
                </a:lnTo>
                <a:lnTo>
                  <a:pt x="476" y="122"/>
                </a:lnTo>
                <a:lnTo>
                  <a:pt x="476" y="122"/>
                </a:lnTo>
                <a:lnTo>
                  <a:pt x="476" y="122"/>
                </a:lnTo>
                <a:lnTo>
                  <a:pt x="476" y="122"/>
                </a:lnTo>
                <a:lnTo>
                  <a:pt x="476" y="122"/>
                </a:lnTo>
                <a:lnTo>
                  <a:pt x="476" y="122"/>
                </a:lnTo>
                <a:lnTo>
                  <a:pt x="476" y="122"/>
                </a:lnTo>
                <a:lnTo>
                  <a:pt x="476" y="122"/>
                </a:lnTo>
                <a:lnTo>
                  <a:pt x="476" y="122"/>
                </a:lnTo>
                <a:lnTo>
                  <a:pt x="476" y="122"/>
                </a:lnTo>
                <a:lnTo>
                  <a:pt x="477" y="122"/>
                </a:lnTo>
                <a:lnTo>
                  <a:pt x="477" y="122"/>
                </a:lnTo>
                <a:lnTo>
                  <a:pt x="477" y="122"/>
                </a:lnTo>
                <a:lnTo>
                  <a:pt x="477" y="122"/>
                </a:lnTo>
                <a:lnTo>
                  <a:pt x="477" y="122"/>
                </a:lnTo>
                <a:lnTo>
                  <a:pt x="477" y="122"/>
                </a:lnTo>
                <a:lnTo>
                  <a:pt x="478" y="122"/>
                </a:lnTo>
                <a:lnTo>
                  <a:pt x="478" y="122"/>
                </a:lnTo>
                <a:lnTo>
                  <a:pt x="478" y="122"/>
                </a:lnTo>
                <a:lnTo>
                  <a:pt x="479" y="122"/>
                </a:lnTo>
                <a:lnTo>
                  <a:pt x="479" y="122"/>
                </a:lnTo>
                <a:lnTo>
                  <a:pt x="479" y="122"/>
                </a:lnTo>
                <a:lnTo>
                  <a:pt x="479" y="122"/>
                </a:lnTo>
                <a:lnTo>
                  <a:pt x="479" y="122"/>
                </a:lnTo>
                <a:lnTo>
                  <a:pt x="479" y="122"/>
                </a:lnTo>
                <a:lnTo>
                  <a:pt x="479" y="122"/>
                </a:lnTo>
                <a:lnTo>
                  <a:pt x="479" y="122"/>
                </a:lnTo>
                <a:lnTo>
                  <a:pt x="479" y="122"/>
                </a:lnTo>
                <a:lnTo>
                  <a:pt x="479" y="122"/>
                </a:lnTo>
                <a:lnTo>
                  <a:pt x="479" y="122"/>
                </a:lnTo>
                <a:lnTo>
                  <a:pt x="479" y="122"/>
                </a:lnTo>
                <a:lnTo>
                  <a:pt x="480" y="122"/>
                </a:lnTo>
                <a:lnTo>
                  <a:pt x="480" y="122"/>
                </a:lnTo>
                <a:lnTo>
                  <a:pt x="480" y="122"/>
                </a:lnTo>
                <a:lnTo>
                  <a:pt x="480" y="122"/>
                </a:lnTo>
                <a:lnTo>
                  <a:pt x="480" y="122"/>
                </a:lnTo>
                <a:lnTo>
                  <a:pt x="480" y="122"/>
                </a:lnTo>
                <a:lnTo>
                  <a:pt x="480" y="122"/>
                </a:lnTo>
                <a:lnTo>
                  <a:pt x="480" y="122"/>
                </a:lnTo>
                <a:lnTo>
                  <a:pt x="480" y="122"/>
                </a:lnTo>
                <a:lnTo>
                  <a:pt x="481" y="122"/>
                </a:lnTo>
                <a:lnTo>
                  <a:pt x="481" y="122"/>
                </a:lnTo>
                <a:lnTo>
                  <a:pt x="481" y="122"/>
                </a:lnTo>
                <a:lnTo>
                  <a:pt x="481" y="122"/>
                </a:lnTo>
                <a:lnTo>
                  <a:pt x="481" y="122"/>
                </a:lnTo>
                <a:lnTo>
                  <a:pt x="481" y="122"/>
                </a:lnTo>
                <a:lnTo>
                  <a:pt x="481" y="122"/>
                </a:lnTo>
                <a:lnTo>
                  <a:pt x="481" y="122"/>
                </a:lnTo>
                <a:lnTo>
                  <a:pt x="481" y="122"/>
                </a:lnTo>
                <a:lnTo>
                  <a:pt x="481" y="122"/>
                </a:lnTo>
                <a:lnTo>
                  <a:pt x="481" y="122"/>
                </a:lnTo>
                <a:lnTo>
                  <a:pt x="481" y="122"/>
                </a:lnTo>
                <a:lnTo>
                  <a:pt x="482" y="122"/>
                </a:lnTo>
                <a:lnTo>
                  <a:pt x="482" y="122"/>
                </a:lnTo>
                <a:lnTo>
                  <a:pt x="482" y="122"/>
                </a:lnTo>
                <a:lnTo>
                  <a:pt x="482" y="122"/>
                </a:lnTo>
                <a:lnTo>
                  <a:pt x="482" y="122"/>
                </a:lnTo>
                <a:lnTo>
                  <a:pt x="482" y="122"/>
                </a:lnTo>
                <a:lnTo>
                  <a:pt x="482" y="122"/>
                </a:lnTo>
                <a:lnTo>
                  <a:pt x="482" y="122"/>
                </a:lnTo>
                <a:lnTo>
                  <a:pt x="482" y="122"/>
                </a:lnTo>
                <a:lnTo>
                  <a:pt x="483" y="122"/>
                </a:lnTo>
                <a:lnTo>
                  <a:pt x="483" y="122"/>
                </a:lnTo>
                <a:lnTo>
                  <a:pt x="483" y="122"/>
                </a:lnTo>
                <a:lnTo>
                  <a:pt x="483" y="122"/>
                </a:lnTo>
                <a:lnTo>
                  <a:pt x="483" y="122"/>
                </a:lnTo>
                <a:lnTo>
                  <a:pt x="483" y="122"/>
                </a:lnTo>
                <a:lnTo>
                  <a:pt x="483" y="122"/>
                </a:lnTo>
                <a:lnTo>
                  <a:pt x="483" y="122"/>
                </a:lnTo>
                <a:lnTo>
                  <a:pt x="483" y="122"/>
                </a:lnTo>
                <a:lnTo>
                  <a:pt x="484" y="122"/>
                </a:lnTo>
                <a:lnTo>
                  <a:pt x="484" y="122"/>
                </a:lnTo>
                <a:lnTo>
                  <a:pt x="484" y="122"/>
                </a:lnTo>
                <a:lnTo>
                  <a:pt x="484" y="122"/>
                </a:lnTo>
                <a:lnTo>
                  <a:pt x="484" y="122"/>
                </a:lnTo>
                <a:lnTo>
                  <a:pt x="484" y="122"/>
                </a:lnTo>
                <a:lnTo>
                  <a:pt x="484" y="122"/>
                </a:lnTo>
                <a:lnTo>
                  <a:pt x="484" y="122"/>
                </a:lnTo>
                <a:lnTo>
                  <a:pt x="484" y="122"/>
                </a:lnTo>
                <a:lnTo>
                  <a:pt x="484" y="122"/>
                </a:lnTo>
                <a:lnTo>
                  <a:pt x="484" y="120"/>
                </a:lnTo>
                <a:lnTo>
                  <a:pt x="484" y="120"/>
                </a:lnTo>
                <a:lnTo>
                  <a:pt x="484" y="120"/>
                </a:lnTo>
                <a:lnTo>
                  <a:pt x="484" y="120"/>
                </a:lnTo>
                <a:lnTo>
                  <a:pt x="484" y="120"/>
                </a:lnTo>
                <a:lnTo>
                  <a:pt x="485" y="120"/>
                </a:lnTo>
                <a:lnTo>
                  <a:pt x="485" y="120"/>
                </a:lnTo>
                <a:lnTo>
                  <a:pt x="485" y="120"/>
                </a:lnTo>
                <a:lnTo>
                  <a:pt x="485" y="120"/>
                </a:lnTo>
                <a:lnTo>
                  <a:pt x="485" y="120"/>
                </a:lnTo>
                <a:lnTo>
                  <a:pt x="485" y="120"/>
                </a:lnTo>
                <a:lnTo>
                  <a:pt x="486" y="120"/>
                </a:lnTo>
                <a:lnTo>
                  <a:pt x="486" y="120"/>
                </a:lnTo>
                <a:lnTo>
                  <a:pt x="486" y="120"/>
                </a:lnTo>
                <a:lnTo>
                  <a:pt x="486" y="120"/>
                </a:lnTo>
                <a:lnTo>
                  <a:pt x="486" y="118"/>
                </a:lnTo>
                <a:lnTo>
                  <a:pt x="486" y="118"/>
                </a:lnTo>
                <a:lnTo>
                  <a:pt x="487" y="118"/>
                </a:lnTo>
                <a:lnTo>
                  <a:pt x="487" y="118"/>
                </a:lnTo>
                <a:lnTo>
                  <a:pt x="487" y="118"/>
                </a:lnTo>
                <a:lnTo>
                  <a:pt x="487" y="118"/>
                </a:lnTo>
                <a:lnTo>
                  <a:pt x="487" y="118"/>
                </a:lnTo>
                <a:lnTo>
                  <a:pt x="487" y="118"/>
                </a:lnTo>
                <a:lnTo>
                  <a:pt x="488" y="118"/>
                </a:lnTo>
                <a:lnTo>
                  <a:pt x="488" y="116"/>
                </a:lnTo>
                <a:lnTo>
                  <a:pt x="488" y="116"/>
                </a:lnTo>
                <a:lnTo>
                  <a:pt x="488" y="116"/>
                </a:lnTo>
                <a:lnTo>
                  <a:pt x="488" y="116"/>
                </a:lnTo>
                <a:lnTo>
                  <a:pt x="488" y="116"/>
                </a:lnTo>
                <a:lnTo>
                  <a:pt x="489" y="116"/>
                </a:lnTo>
                <a:lnTo>
                  <a:pt x="489" y="116"/>
                </a:lnTo>
                <a:lnTo>
                  <a:pt x="489" y="116"/>
                </a:lnTo>
                <a:lnTo>
                  <a:pt x="489" y="116"/>
                </a:lnTo>
                <a:lnTo>
                  <a:pt x="489" y="116"/>
                </a:lnTo>
                <a:lnTo>
                  <a:pt x="489" y="116"/>
                </a:lnTo>
                <a:lnTo>
                  <a:pt x="490" y="116"/>
                </a:lnTo>
                <a:lnTo>
                  <a:pt x="490" y="116"/>
                </a:lnTo>
                <a:lnTo>
                  <a:pt x="490" y="116"/>
                </a:lnTo>
                <a:lnTo>
                  <a:pt x="490" y="116"/>
                </a:lnTo>
                <a:lnTo>
                  <a:pt x="490" y="116"/>
                </a:lnTo>
                <a:lnTo>
                  <a:pt x="490" y="116"/>
                </a:lnTo>
                <a:lnTo>
                  <a:pt x="491" y="116"/>
                </a:lnTo>
                <a:lnTo>
                  <a:pt x="491" y="114"/>
                </a:lnTo>
                <a:lnTo>
                  <a:pt x="491" y="114"/>
                </a:lnTo>
                <a:lnTo>
                  <a:pt x="491" y="114"/>
                </a:lnTo>
                <a:lnTo>
                  <a:pt x="491" y="114"/>
                </a:lnTo>
                <a:lnTo>
                  <a:pt x="491" y="114"/>
                </a:lnTo>
                <a:lnTo>
                  <a:pt x="491" y="114"/>
                </a:lnTo>
                <a:lnTo>
                  <a:pt x="491" y="114"/>
                </a:lnTo>
                <a:lnTo>
                  <a:pt x="491" y="114"/>
                </a:lnTo>
                <a:lnTo>
                  <a:pt x="493" y="114"/>
                </a:lnTo>
                <a:lnTo>
                  <a:pt x="493" y="114"/>
                </a:lnTo>
                <a:lnTo>
                  <a:pt x="493" y="114"/>
                </a:lnTo>
                <a:lnTo>
                  <a:pt x="494" y="114"/>
                </a:lnTo>
                <a:lnTo>
                  <a:pt x="494" y="114"/>
                </a:lnTo>
                <a:lnTo>
                  <a:pt x="494" y="114"/>
                </a:lnTo>
                <a:lnTo>
                  <a:pt x="494" y="114"/>
                </a:lnTo>
                <a:lnTo>
                  <a:pt x="494" y="114"/>
                </a:lnTo>
                <a:lnTo>
                  <a:pt x="494" y="114"/>
                </a:lnTo>
                <a:lnTo>
                  <a:pt x="495" y="114"/>
                </a:lnTo>
                <a:lnTo>
                  <a:pt x="495" y="114"/>
                </a:lnTo>
                <a:lnTo>
                  <a:pt x="495" y="114"/>
                </a:lnTo>
                <a:lnTo>
                  <a:pt x="495" y="114"/>
                </a:lnTo>
                <a:lnTo>
                  <a:pt x="495" y="114"/>
                </a:lnTo>
                <a:lnTo>
                  <a:pt x="495" y="114"/>
                </a:lnTo>
                <a:lnTo>
                  <a:pt x="496" y="114"/>
                </a:lnTo>
                <a:lnTo>
                  <a:pt x="496" y="114"/>
                </a:lnTo>
                <a:lnTo>
                  <a:pt x="496" y="114"/>
                </a:lnTo>
                <a:lnTo>
                  <a:pt x="496" y="114"/>
                </a:lnTo>
                <a:lnTo>
                  <a:pt x="496" y="110"/>
                </a:lnTo>
                <a:lnTo>
                  <a:pt x="496" y="110"/>
                </a:lnTo>
                <a:lnTo>
                  <a:pt x="496" y="110"/>
                </a:lnTo>
                <a:lnTo>
                  <a:pt x="496" y="110"/>
                </a:lnTo>
                <a:lnTo>
                  <a:pt x="496" y="110"/>
                </a:lnTo>
                <a:lnTo>
                  <a:pt x="497" y="110"/>
                </a:lnTo>
                <a:lnTo>
                  <a:pt x="497" y="110"/>
                </a:lnTo>
                <a:lnTo>
                  <a:pt x="497" y="110"/>
                </a:lnTo>
                <a:lnTo>
                  <a:pt x="497" y="110"/>
                </a:lnTo>
                <a:lnTo>
                  <a:pt x="497" y="110"/>
                </a:lnTo>
                <a:lnTo>
                  <a:pt x="497" y="110"/>
                </a:lnTo>
                <a:lnTo>
                  <a:pt x="497" y="110"/>
                </a:lnTo>
                <a:lnTo>
                  <a:pt x="497" y="110"/>
                </a:lnTo>
                <a:lnTo>
                  <a:pt x="497" y="110"/>
                </a:lnTo>
                <a:lnTo>
                  <a:pt x="498" y="110"/>
                </a:lnTo>
                <a:lnTo>
                  <a:pt x="498" y="110"/>
                </a:lnTo>
                <a:lnTo>
                  <a:pt x="498" y="110"/>
                </a:lnTo>
                <a:lnTo>
                  <a:pt x="498" y="110"/>
                </a:lnTo>
                <a:lnTo>
                  <a:pt x="498" y="110"/>
                </a:lnTo>
                <a:lnTo>
                  <a:pt x="498" y="110"/>
                </a:lnTo>
                <a:lnTo>
                  <a:pt x="498" y="110"/>
                </a:lnTo>
                <a:lnTo>
                  <a:pt x="498" y="110"/>
                </a:lnTo>
                <a:lnTo>
                  <a:pt x="498" y="110"/>
                </a:lnTo>
                <a:lnTo>
                  <a:pt x="498" y="110"/>
                </a:lnTo>
                <a:lnTo>
                  <a:pt x="498" y="110"/>
                </a:lnTo>
                <a:lnTo>
                  <a:pt x="498" y="110"/>
                </a:lnTo>
                <a:lnTo>
                  <a:pt x="498" y="110"/>
                </a:lnTo>
                <a:lnTo>
                  <a:pt x="498" y="108"/>
                </a:lnTo>
                <a:lnTo>
                  <a:pt x="498" y="108"/>
                </a:lnTo>
                <a:lnTo>
                  <a:pt x="498" y="108"/>
                </a:lnTo>
                <a:lnTo>
                  <a:pt x="498" y="108"/>
                </a:lnTo>
                <a:lnTo>
                  <a:pt x="498" y="108"/>
                </a:lnTo>
                <a:lnTo>
                  <a:pt x="499" y="108"/>
                </a:lnTo>
                <a:lnTo>
                  <a:pt x="499" y="108"/>
                </a:lnTo>
                <a:lnTo>
                  <a:pt x="499" y="108"/>
                </a:lnTo>
                <a:lnTo>
                  <a:pt x="499" y="108"/>
                </a:lnTo>
                <a:lnTo>
                  <a:pt x="499" y="108"/>
                </a:lnTo>
                <a:lnTo>
                  <a:pt x="499" y="108"/>
                </a:lnTo>
                <a:lnTo>
                  <a:pt x="499" y="108"/>
                </a:lnTo>
                <a:lnTo>
                  <a:pt x="499" y="108"/>
                </a:lnTo>
                <a:lnTo>
                  <a:pt x="499" y="108"/>
                </a:lnTo>
                <a:lnTo>
                  <a:pt x="499" y="108"/>
                </a:lnTo>
                <a:lnTo>
                  <a:pt x="499" y="108"/>
                </a:lnTo>
                <a:lnTo>
                  <a:pt x="499" y="108"/>
                </a:lnTo>
                <a:lnTo>
                  <a:pt x="500" y="108"/>
                </a:lnTo>
                <a:lnTo>
                  <a:pt x="500" y="108"/>
                </a:lnTo>
                <a:lnTo>
                  <a:pt x="500" y="108"/>
                </a:lnTo>
                <a:lnTo>
                  <a:pt x="500" y="108"/>
                </a:lnTo>
                <a:lnTo>
                  <a:pt x="500" y="108"/>
                </a:lnTo>
                <a:lnTo>
                  <a:pt x="500" y="108"/>
                </a:lnTo>
                <a:lnTo>
                  <a:pt x="500" y="108"/>
                </a:lnTo>
                <a:lnTo>
                  <a:pt x="500" y="108"/>
                </a:lnTo>
                <a:lnTo>
                  <a:pt x="500" y="108"/>
                </a:lnTo>
                <a:lnTo>
                  <a:pt x="500" y="108"/>
                </a:lnTo>
                <a:lnTo>
                  <a:pt x="500" y="108"/>
                </a:lnTo>
                <a:lnTo>
                  <a:pt x="500" y="108"/>
                </a:lnTo>
                <a:lnTo>
                  <a:pt x="500" y="108"/>
                </a:lnTo>
                <a:lnTo>
                  <a:pt x="500" y="108"/>
                </a:lnTo>
                <a:lnTo>
                  <a:pt x="500" y="108"/>
                </a:lnTo>
                <a:lnTo>
                  <a:pt x="501" y="108"/>
                </a:lnTo>
                <a:lnTo>
                  <a:pt x="501" y="108"/>
                </a:lnTo>
                <a:lnTo>
                  <a:pt x="501" y="108"/>
                </a:lnTo>
                <a:lnTo>
                  <a:pt x="501" y="108"/>
                </a:lnTo>
                <a:lnTo>
                  <a:pt x="501" y="108"/>
                </a:lnTo>
                <a:lnTo>
                  <a:pt x="501" y="108"/>
                </a:lnTo>
                <a:lnTo>
                  <a:pt x="501" y="108"/>
                </a:lnTo>
                <a:lnTo>
                  <a:pt x="501" y="108"/>
                </a:lnTo>
                <a:lnTo>
                  <a:pt x="501" y="108"/>
                </a:lnTo>
                <a:lnTo>
                  <a:pt x="501" y="108"/>
                </a:lnTo>
                <a:lnTo>
                  <a:pt x="501" y="108"/>
                </a:lnTo>
                <a:lnTo>
                  <a:pt x="501" y="108"/>
                </a:lnTo>
                <a:lnTo>
                  <a:pt x="501" y="108"/>
                </a:lnTo>
                <a:lnTo>
                  <a:pt x="501" y="108"/>
                </a:lnTo>
                <a:lnTo>
                  <a:pt x="501" y="108"/>
                </a:lnTo>
                <a:lnTo>
                  <a:pt x="502" y="108"/>
                </a:lnTo>
                <a:lnTo>
                  <a:pt x="502" y="108"/>
                </a:lnTo>
                <a:lnTo>
                  <a:pt x="502" y="108"/>
                </a:lnTo>
                <a:lnTo>
                  <a:pt x="502" y="108"/>
                </a:lnTo>
                <a:lnTo>
                  <a:pt x="502" y="108"/>
                </a:lnTo>
                <a:lnTo>
                  <a:pt x="502" y="108"/>
                </a:lnTo>
                <a:lnTo>
                  <a:pt x="502" y="108"/>
                </a:lnTo>
                <a:lnTo>
                  <a:pt x="502" y="108"/>
                </a:lnTo>
                <a:lnTo>
                  <a:pt x="502" y="108"/>
                </a:lnTo>
                <a:lnTo>
                  <a:pt x="502" y="108"/>
                </a:lnTo>
                <a:lnTo>
                  <a:pt x="502" y="108"/>
                </a:lnTo>
                <a:lnTo>
                  <a:pt x="502" y="108"/>
                </a:lnTo>
                <a:lnTo>
                  <a:pt x="503" y="108"/>
                </a:lnTo>
                <a:lnTo>
                  <a:pt x="503" y="108"/>
                </a:lnTo>
                <a:lnTo>
                  <a:pt x="503" y="108"/>
                </a:lnTo>
                <a:lnTo>
                  <a:pt x="503" y="108"/>
                </a:lnTo>
                <a:lnTo>
                  <a:pt x="503" y="108"/>
                </a:lnTo>
                <a:lnTo>
                  <a:pt x="503" y="108"/>
                </a:lnTo>
                <a:lnTo>
                  <a:pt x="503" y="108"/>
                </a:lnTo>
                <a:lnTo>
                  <a:pt x="503" y="108"/>
                </a:lnTo>
                <a:lnTo>
                  <a:pt x="503" y="108"/>
                </a:lnTo>
                <a:lnTo>
                  <a:pt x="504" y="108"/>
                </a:lnTo>
                <a:lnTo>
                  <a:pt x="504" y="108"/>
                </a:lnTo>
                <a:lnTo>
                  <a:pt x="504" y="108"/>
                </a:lnTo>
                <a:lnTo>
                  <a:pt x="504" y="108"/>
                </a:lnTo>
                <a:lnTo>
                  <a:pt x="504" y="108"/>
                </a:lnTo>
                <a:lnTo>
                  <a:pt x="504" y="108"/>
                </a:lnTo>
                <a:lnTo>
                  <a:pt x="504" y="108"/>
                </a:lnTo>
                <a:lnTo>
                  <a:pt x="504" y="108"/>
                </a:lnTo>
                <a:lnTo>
                  <a:pt x="504" y="108"/>
                </a:lnTo>
                <a:lnTo>
                  <a:pt x="505" y="108"/>
                </a:lnTo>
                <a:lnTo>
                  <a:pt x="505" y="108"/>
                </a:lnTo>
                <a:lnTo>
                  <a:pt x="505" y="108"/>
                </a:lnTo>
                <a:lnTo>
                  <a:pt x="505" y="108"/>
                </a:lnTo>
                <a:lnTo>
                  <a:pt x="505" y="108"/>
                </a:lnTo>
                <a:lnTo>
                  <a:pt x="505" y="108"/>
                </a:lnTo>
                <a:lnTo>
                  <a:pt x="505" y="108"/>
                </a:lnTo>
                <a:lnTo>
                  <a:pt x="505" y="108"/>
                </a:lnTo>
                <a:lnTo>
                  <a:pt x="505" y="108"/>
                </a:lnTo>
                <a:lnTo>
                  <a:pt x="506" y="108"/>
                </a:lnTo>
                <a:lnTo>
                  <a:pt x="506" y="108"/>
                </a:lnTo>
                <a:lnTo>
                  <a:pt x="506" y="108"/>
                </a:lnTo>
                <a:lnTo>
                  <a:pt x="506" y="108"/>
                </a:lnTo>
                <a:lnTo>
                  <a:pt x="506" y="108"/>
                </a:lnTo>
                <a:lnTo>
                  <a:pt x="506" y="108"/>
                </a:lnTo>
                <a:lnTo>
                  <a:pt x="506" y="108"/>
                </a:lnTo>
                <a:lnTo>
                  <a:pt x="506" y="106"/>
                </a:lnTo>
                <a:lnTo>
                  <a:pt x="506" y="106"/>
                </a:lnTo>
                <a:lnTo>
                  <a:pt x="506" y="106"/>
                </a:lnTo>
                <a:lnTo>
                  <a:pt x="506" y="106"/>
                </a:lnTo>
                <a:lnTo>
                  <a:pt x="506" y="106"/>
                </a:lnTo>
                <a:lnTo>
                  <a:pt x="507" y="106"/>
                </a:lnTo>
                <a:lnTo>
                  <a:pt x="507" y="106"/>
                </a:lnTo>
                <a:lnTo>
                  <a:pt x="507" y="106"/>
                </a:lnTo>
                <a:lnTo>
                  <a:pt x="507" y="106"/>
                </a:lnTo>
                <a:lnTo>
                  <a:pt x="507" y="106"/>
                </a:lnTo>
                <a:lnTo>
                  <a:pt x="507" y="106"/>
                </a:lnTo>
                <a:lnTo>
                  <a:pt x="507" y="106"/>
                </a:lnTo>
                <a:lnTo>
                  <a:pt x="507" y="106"/>
                </a:lnTo>
                <a:lnTo>
                  <a:pt x="507" y="106"/>
                </a:lnTo>
                <a:lnTo>
                  <a:pt x="507" y="106"/>
                </a:lnTo>
                <a:lnTo>
                  <a:pt x="507" y="106"/>
                </a:lnTo>
                <a:lnTo>
                  <a:pt x="507" y="106"/>
                </a:lnTo>
                <a:lnTo>
                  <a:pt x="507" y="106"/>
                </a:lnTo>
                <a:lnTo>
                  <a:pt x="507" y="106"/>
                </a:lnTo>
                <a:lnTo>
                  <a:pt x="507" y="106"/>
                </a:lnTo>
                <a:lnTo>
                  <a:pt x="508" y="106"/>
                </a:lnTo>
                <a:lnTo>
                  <a:pt x="508" y="106"/>
                </a:lnTo>
                <a:lnTo>
                  <a:pt x="508" y="106"/>
                </a:lnTo>
                <a:lnTo>
                  <a:pt x="508" y="106"/>
                </a:lnTo>
                <a:lnTo>
                  <a:pt x="508" y="106"/>
                </a:lnTo>
                <a:lnTo>
                  <a:pt x="508" y="106"/>
                </a:lnTo>
                <a:lnTo>
                  <a:pt x="508" y="106"/>
                </a:lnTo>
                <a:lnTo>
                  <a:pt x="508" y="106"/>
                </a:lnTo>
                <a:lnTo>
                  <a:pt x="508" y="106"/>
                </a:lnTo>
                <a:lnTo>
                  <a:pt x="509" y="106"/>
                </a:lnTo>
                <a:lnTo>
                  <a:pt x="509" y="106"/>
                </a:lnTo>
                <a:lnTo>
                  <a:pt x="509" y="106"/>
                </a:lnTo>
                <a:lnTo>
                  <a:pt x="509" y="106"/>
                </a:lnTo>
                <a:lnTo>
                  <a:pt x="509" y="104"/>
                </a:lnTo>
                <a:lnTo>
                  <a:pt x="509" y="104"/>
                </a:lnTo>
                <a:lnTo>
                  <a:pt x="509" y="104"/>
                </a:lnTo>
                <a:lnTo>
                  <a:pt x="509" y="104"/>
                </a:lnTo>
                <a:lnTo>
                  <a:pt x="509" y="104"/>
                </a:lnTo>
                <a:lnTo>
                  <a:pt x="509" y="104"/>
                </a:lnTo>
                <a:lnTo>
                  <a:pt x="509" y="104"/>
                </a:lnTo>
                <a:lnTo>
                  <a:pt x="509" y="104"/>
                </a:lnTo>
                <a:lnTo>
                  <a:pt x="510" y="104"/>
                </a:lnTo>
                <a:lnTo>
                  <a:pt x="510" y="104"/>
                </a:lnTo>
                <a:lnTo>
                  <a:pt x="510" y="104"/>
                </a:lnTo>
                <a:lnTo>
                  <a:pt x="510" y="104"/>
                </a:lnTo>
                <a:lnTo>
                  <a:pt x="510" y="104"/>
                </a:lnTo>
                <a:lnTo>
                  <a:pt x="510" y="104"/>
                </a:lnTo>
                <a:lnTo>
                  <a:pt x="510" y="104"/>
                </a:lnTo>
                <a:lnTo>
                  <a:pt x="510" y="104"/>
                </a:lnTo>
                <a:lnTo>
                  <a:pt x="510" y="104"/>
                </a:lnTo>
                <a:lnTo>
                  <a:pt x="511" y="104"/>
                </a:lnTo>
                <a:lnTo>
                  <a:pt x="511" y="104"/>
                </a:lnTo>
                <a:lnTo>
                  <a:pt x="511" y="104"/>
                </a:lnTo>
                <a:lnTo>
                  <a:pt x="511" y="104"/>
                </a:lnTo>
                <a:lnTo>
                  <a:pt x="511" y="104"/>
                </a:lnTo>
                <a:lnTo>
                  <a:pt x="511" y="104"/>
                </a:lnTo>
                <a:lnTo>
                  <a:pt x="512" y="104"/>
                </a:lnTo>
                <a:lnTo>
                  <a:pt x="512" y="102"/>
                </a:lnTo>
                <a:lnTo>
                  <a:pt x="512" y="102"/>
                </a:lnTo>
                <a:lnTo>
                  <a:pt x="512" y="102"/>
                </a:lnTo>
                <a:lnTo>
                  <a:pt x="512" y="102"/>
                </a:lnTo>
                <a:lnTo>
                  <a:pt x="512" y="102"/>
                </a:lnTo>
                <a:lnTo>
                  <a:pt x="512" y="102"/>
                </a:lnTo>
                <a:lnTo>
                  <a:pt x="512" y="102"/>
                </a:lnTo>
                <a:lnTo>
                  <a:pt x="512" y="102"/>
                </a:lnTo>
                <a:lnTo>
                  <a:pt x="512" y="102"/>
                </a:lnTo>
                <a:lnTo>
                  <a:pt x="512" y="102"/>
                </a:lnTo>
                <a:lnTo>
                  <a:pt x="512" y="102"/>
                </a:lnTo>
                <a:lnTo>
                  <a:pt x="513" y="102"/>
                </a:lnTo>
                <a:lnTo>
                  <a:pt x="513" y="102"/>
                </a:lnTo>
                <a:lnTo>
                  <a:pt x="513" y="102"/>
                </a:lnTo>
                <a:lnTo>
                  <a:pt x="513" y="102"/>
                </a:lnTo>
                <a:lnTo>
                  <a:pt x="513" y="100"/>
                </a:lnTo>
                <a:lnTo>
                  <a:pt x="513" y="100"/>
                </a:lnTo>
                <a:lnTo>
                  <a:pt x="513" y="100"/>
                </a:lnTo>
                <a:lnTo>
                  <a:pt x="513" y="100"/>
                </a:lnTo>
                <a:lnTo>
                  <a:pt x="513" y="100"/>
                </a:lnTo>
                <a:lnTo>
                  <a:pt x="513" y="100"/>
                </a:lnTo>
                <a:lnTo>
                  <a:pt x="513" y="100"/>
                </a:lnTo>
                <a:lnTo>
                  <a:pt x="513" y="100"/>
                </a:lnTo>
                <a:lnTo>
                  <a:pt x="514" y="100"/>
                </a:lnTo>
                <a:lnTo>
                  <a:pt x="514" y="100"/>
                </a:lnTo>
                <a:lnTo>
                  <a:pt x="514" y="100"/>
                </a:lnTo>
                <a:lnTo>
                  <a:pt x="514" y="100"/>
                </a:lnTo>
                <a:lnTo>
                  <a:pt x="514" y="100"/>
                </a:lnTo>
                <a:lnTo>
                  <a:pt x="514" y="100"/>
                </a:lnTo>
                <a:lnTo>
                  <a:pt x="514" y="100"/>
                </a:lnTo>
                <a:lnTo>
                  <a:pt x="514" y="100"/>
                </a:lnTo>
                <a:lnTo>
                  <a:pt x="514" y="100"/>
                </a:lnTo>
                <a:lnTo>
                  <a:pt x="515" y="100"/>
                </a:lnTo>
                <a:lnTo>
                  <a:pt x="515" y="100"/>
                </a:lnTo>
                <a:lnTo>
                  <a:pt x="515" y="100"/>
                </a:lnTo>
                <a:lnTo>
                  <a:pt x="515" y="100"/>
                </a:lnTo>
                <a:lnTo>
                  <a:pt x="515" y="100"/>
                </a:lnTo>
                <a:lnTo>
                  <a:pt x="515" y="100"/>
                </a:lnTo>
                <a:lnTo>
                  <a:pt x="515" y="100"/>
                </a:lnTo>
                <a:lnTo>
                  <a:pt x="515" y="100"/>
                </a:lnTo>
                <a:lnTo>
                  <a:pt x="515" y="100"/>
                </a:lnTo>
                <a:lnTo>
                  <a:pt x="515" y="100"/>
                </a:lnTo>
                <a:lnTo>
                  <a:pt x="515" y="100"/>
                </a:lnTo>
                <a:lnTo>
                  <a:pt x="515" y="100"/>
                </a:lnTo>
                <a:lnTo>
                  <a:pt x="515" y="100"/>
                </a:lnTo>
                <a:lnTo>
                  <a:pt x="515" y="100"/>
                </a:lnTo>
                <a:lnTo>
                  <a:pt x="515" y="100"/>
                </a:lnTo>
                <a:lnTo>
                  <a:pt x="516" y="100"/>
                </a:lnTo>
                <a:lnTo>
                  <a:pt x="516" y="100"/>
                </a:lnTo>
                <a:lnTo>
                  <a:pt x="516" y="100"/>
                </a:lnTo>
                <a:lnTo>
                  <a:pt x="516" y="100"/>
                </a:lnTo>
                <a:lnTo>
                  <a:pt x="516" y="100"/>
                </a:lnTo>
                <a:lnTo>
                  <a:pt x="516" y="100"/>
                </a:lnTo>
                <a:lnTo>
                  <a:pt x="516" y="100"/>
                </a:lnTo>
                <a:lnTo>
                  <a:pt x="516" y="100"/>
                </a:lnTo>
                <a:lnTo>
                  <a:pt x="516" y="100"/>
                </a:lnTo>
                <a:lnTo>
                  <a:pt x="516" y="100"/>
                </a:lnTo>
                <a:lnTo>
                  <a:pt x="516" y="100"/>
                </a:lnTo>
                <a:lnTo>
                  <a:pt x="516" y="100"/>
                </a:lnTo>
                <a:lnTo>
                  <a:pt x="517" y="100"/>
                </a:lnTo>
                <a:lnTo>
                  <a:pt x="517" y="100"/>
                </a:lnTo>
                <a:lnTo>
                  <a:pt x="517" y="100"/>
                </a:lnTo>
                <a:lnTo>
                  <a:pt x="517" y="100"/>
                </a:lnTo>
                <a:lnTo>
                  <a:pt x="517" y="100"/>
                </a:lnTo>
                <a:lnTo>
                  <a:pt x="517" y="100"/>
                </a:lnTo>
                <a:lnTo>
                  <a:pt x="517" y="100"/>
                </a:lnTo>
                <a:lnTo>
                  <a:pt x="517" y="100"/>
                </a:lnTo>
                <a:lnTo>
                  <a:pt x="517" y="100"/>
                </a:lnTo>
                <a:lnTo>
                  <a:pt x="517" y="100"/>
                </a:lnTo>
                <a:lnTo>
                  <a:pt x="517" y="100"/>
                </a:lnTo>
                <a:lnTo>
                  <a:pt x="517" y="100"/>
                </a:lnTo>
                <a:lnTo>
                  <a:pt x="517" y="100"/>
                </a:lnTo>
                <a:lnTo>
                  <a:pt x="517" y="100"/>
                </a:lnTo>
                <a:lnTo>
                  <a:pt x="517" y="100"/>
                </a:lnTo>
                <a:lnTo>
                  <a:pt x="518" y="100"/>
                </a:lnTo>
                <a:lnTo>
                  <a:pt x="518" y="100"/>
                </a:lnTo>
                <a:lnTo>
                  <a:pt x="518" y="100"/>
                </a:lnTo>
                <a:lnTo>
                  <a:pt x="518" y="100"/>
                </a:lnTo>
                <a:lnTo>
                  <a:pt x="518" y="97"/>
                </a:lnTo>
                <a:lnTo>
                  <a:pt x="518" y="97"/>
                </a:lnTo>
                <a:lnTo>
                  <a:pt x="518" y="97"/>
                </a:lnTo>
                <a:lnTo>
                  <a:pt x="518" y="97"/>
                </a:lnTo>
                <a:lnTo>
                  <a:pt x="518" y="97"/>
                </a:lnTo>
                <a:lnTo>
                  <a:pt x="518" y="97"/>
                </a:lnTo>
                <a:lnTo>
                  <a:pt x="518" y="97"/>
                </a:lnTo>
                <a:lnTo>
                  <a:pt x="518" y="97"/>
                </a:lnTo>
                <a:lnTo>
                  <a:pt x="518" y="97"/>
                </a:lnTo>
                <a:lnTo>
                  <a:pt x="518" y="97"/>
                </a:lnTo>
                <a:lnTo>
                  <a:pt x="518" y="97"/>
                </a:lnTo>
                <a:lnTo>
                  <a:pt x="519" y="97"/>
                </a:lnTo>
                <a:lnTo>
                  <a:pt x="519" y="97"/>
                </a:lnTo>
                <a:lnTo>
                  <a:pt x="519" y="97"/>
                </a:lnTo>
                <a:lnTo>
                  <a:pt x="519" y="97"/>
                </a:lnTo>
                <a:lnTo>
                  <a:pt x="519" y="97"/>
                </a:lnTo>
                <a:lnTo>
                  <a:pt x="519" y="97"/>
                </a:lnTo>
                <a:lnTo>
                  <a:pt x="519" y="97"/>
                </a:lnTo>
                <a:lnTo>
                  <a:pt x="519" y="97"/>
                </a:lnTo>
                <a:lnTo>
                  <a:pt x="519" y="97"/>
                </a:lnTo>
                <a:lnTo>
                  <a:pt x="519" y="97"/>
                </a:lnTo>
                <a:lnTo>
                  <a:pt x="519" y="97"/>
                </a:lnTo>
                <a:lnTo>
                  <a:pt x="519" y="97"/>
                </a:lnTo>
                <a:lnTo>
                  <a:pt x="519" y="97"/>
                </a:lnTo>
                <a:lnTo>
                  <a:pt x="519" y="97"/>
                </a:lnTo>
                <a:lnTo>
                  <a:pt x="519" y="97"/>
                </a:lnTo>
                <a:lnTo>
                  <a:pt x="520" y="97"/>
                </a:lnTo>
                <a:lnTo>
                  <a:pt x="520" y="97"/>
                </a:lnTo>
                <a:lnTo>
                  <a:pt x="520" y="97"/>
                </a:lnTo>
                <a:lnTo>
                  <a:pt x="520" y="97"/>
                </a:lnTo>
                <a:lnTo>
                  <a:pt x="520" y="97"/>
                </a:lnTo>
                <a:lnTo>
                  <a:pt x="520" y="97"/>
                </a:lnTo>
                <a:lnTo>
                  <a:pt x="520" y="97"/>
                </a:lnTo>
                <a:lnTo>
                  <a:pt x="520" y="95"/>
                </a:lnTo>
                <a:lnTo>
                  <a:pt x="520" y="95"/>
                </a:lnTo>
                <a:lnTo>
                  <a:pt x="520" y="95"/>
                </a:lnTo>
                <a:lnTo>
                  <a:pt x="520" y="95"/>
                </a:lnTo>
                <a:lnTo>
                  <a:pt x="520" y="95"/>
                </a:lnTo>
                <a:lnTo>
                  <a:pt x="520" y="95"/>
                </a:lnTo>
                <a:lnTo>
                  <a:pt x="520" y="95"/>
                </a:lnTo>
                <a:lnTo>
                  <a:pt x="520" y="95"/>
                </a:lnTo>
                <a:lnTo>
                  <a:pt x="521" y="95"/>
                </a:lnTo>
                <a:lnTo>
                  <a:pt x="521" y="95"/>
                </a:lnTo>
                <a:lnTo>
                  <a:pt x="521" y="95"/>
                </a:lnTo>
                <a:lnTo>
                  <a:pt x="521" y="95"/>
                </a:lnTo>
                <a:lnTo>
                  <a:pt x="521" y="95"/>
                </a:lnTo>
                <a:lnTo>
                  <a:pt x="521" y="95"/>
                </a:lnTo>
                <a:lnTo>
                  <a:pt x="521" y="95"/>
                </a:lnTo>
                <a:lnTo>
                  <a:pt x="521" y="95"/>
                </a:lnTo>
                <a:lnTo>
                  <a:pt x="521" y="95"/>
                </a:lnTo>
                <a:lnTo>
                  <a:pt x="521" y="95"/>
                </a:lnTo>
                <a:lnTo>
                  <a:pt x="521" y="93"/>
                </a:lnTo>
                <a:lnTo>
                  <a:pt x="521" y="93"/>
                </a:lnTo>
                <a:lnTo>
                  <a:pt x="521" y="93"/>
                </a:lnTo>
                <a:lnTo>
                  <a:pt x="521" y="93"/>
                </a:lnTo>
                <a:lnTo>
                  <a:pt x="521" y="93"/>
                </a:lnTo>
                <a:lnTo>
                  <a:pt x="521" y="93"/>
                </a:lnTo>
                <a:lnTo>
                  <a:pt x="521" y="93"/>
                </a:lnTo>
                <a:lnTo>
                  <a:pt x="521" y="93"/>
                </a:lnTo>
                <a:lnTo>
                  <a:pt x="522" y="93"/>
                </a:lnTo>
                <a:lnTo>
                  <a:pt x="522" y="93"/>
                </a:lnTo>
                <a:lnTo>
                  <a:pt x="522" y="93"/>
                </a:lnTo>
                <a:lnTo>
                  <a:pt x="522" y="93"/>
                </a:lnTo>
                <a:lnTo>
                  <a:pt x="522" y="91"/>
                </a:lnTo>
                <a:lnTo>
                  <a:pt x="522" y="91"/>
                </a:lnTo>
                <a:lnTo>
                  <a:pt x="522" y="91"/>
                </a:lnTo>
                <a:lnTo>
                  <a:pt x="522" y="91"/>
                </a:lnTo>
                <a:lnTo>
                  <a:pt x="522" y="91"/>
                </a:lnTo>
                <a:lnTo>
                  <a:pt x="522" y="91"/>
                </a:lnTo>
                <a:lnTo>
                  <a:pt x="522" y="91"/>
                </a:lnTo>
                <a:lnTo>
                  <a:pt x="522" y="91"/>
                </a:lnTo>
                <a:lnTo>
                  <a:pt x="522" y="91"/>
                </a:lnTo>
                <a:lnTo>
                  <a:pt x="522" y="91"/>
                </a:lnTo>
                <a:lnTo>
                  <a:pt x="522" y="91"/>
                </a:lnTo>
                <a:lnTo>
                  <a:pt x="522" y="91"/>
                </a:lnTo>
                <a:lnTo>
                  <a:pt x="522" y="91"/>
                </a:lnTo>
                <a:lnTo>
                  <a:pt x="522" y="91"/>
                </a:lnTo>
                <a:lnTo>
                  <a:pt x="523" y="91"/>
                </a:lnTo>
                <a:lnTo>
                  <a:pt x="523" y="91"/>
                </a:lnTo>
                <a:lnTo>
                  <a:pt x="523" y="91"/>
                </a:lnTo>
                <a:lnTo>
                  <a:pt x="523" y="91"/>
                </a:lnTo>
                <a:lnTo>
                  <a:pt x="523" y="91"/>
                </a:lnTo>
                <a:lnTo>
                  <a:pt x="523" y="91"/>
                </a:lnTo>
                <a:lnTo>
                  <a:pt x="523" y="91"/>
                </a:lnTo>
                <a:lnTo>
                  <a:pt x="523" y="91"/>
                </a:lnTo>
                <a:lnTo>
                  <a:pt x="523" y="91"/>
                </a:lnTo>
                <a:lnTo>
                  <a:pt x="523" y="91"/>
                </a:lnTo>
                <a:lnTo>
                  <a:pt x="523" y="91"/>
                </a:lnTo>
                <a:lnTo>
                  <a:pt x="523" y="91"/>
                </a:lnTo>
                <a:lnTo>
                  <a:pt x="524" y="91"/>
                </a:lnTo>
                <a:lnTo>
                  <a:pt x="524" y="91"/>
                </a:lnTo>
                <a:lnTo>
                  <a:pt x="524" y="91"/>
                </a:lnTo>
                <a:lnTo>
                  <a:pt x="524" y="91"/>
                </a:lnTo>
                <a:lnTo>
                  <a:pt x="524" y="91"/>
                </a:lnTo>
                <a:lnTo>
                  <a:pt x="524" y="91"/>
                </a:lnTo>
                <a:lnTo>
                  <a:pt x="524" y="91"/>
                </a:lnTo>
                <a:lnTo>
                  <a:pt x="524" y="91"/>
                </a:lnTo>
                <a:lnTo>
                  <a:pt x="524" y="91"/>
                </a:lnTo>
                <a:lnTo>
                  <a:pt x="524" y="91"/>
                </a:lnTo>
                <a:lnTo>
                  <a:pt x="524" y="91"/>
                </a:lnTo>
                <a:lnTo>
                  <a:pt x="524" y="91"/>
                </a:lnTo>
                <a:lnTo>
                  <a:pt x="524" y="91"/>
                </a:lnTo>
                <a:lnTo>
                  <a:pt x="524" y="91"/>
                </a:lnTo>
                <a:lnTo>
                  <a:pt x="524" y="91"/>
                </a:lnTo>
                <a:lnTo>
                  <a:pt x="525" y="91"/>
                </a:lnTo>
                <a:lnTo>
                  <a:pt x="525" y="91"/>
                </a:lnTo>
                <a:lnTo>
                  <a:pt x="525" y="91"/>
                </a:lnTo>
                <a:lnTo>
                  <a:pt x="525" y="91"/>
                </a:lnTo>
                <a:lnTo>
                  <a:pt x="525" y="91"/>
                </a:lnTo>
                <a:lnTo>
                  <a:pt x="525" y="91"/>
                </a:lnTo>
                <a:lnTo>
                  <a:pt x="525" y="91"/>
                </a:lnTo>
                <a:lnTo>
                  <a:pt x="525" y="91"/>
                </a:lnTo>
                <a:lnTo>
                  <a:pt x="525" y="91"/>
                </a:lnTo>
                <a:lnTo>
                  <a:pt x="525" y="91"/>
                </a:lnTo>
                <a:lnTo>
                  <a:pt x="525" y="91"/>
                </a:lnTo>
                <a:lnTo>
                  <a:pt x="525" y="91"/>
                </a:lnTo>
                <a:lnTo>
                  <a:pt x="526" y="91"/>
                </a:lnTo>
                <a:lnTo>
                  <a:pt x="526" y="91"/>
                </a:lnTo>
                <a:lnTo>
                  <a:pt x="526" y="91"/>
                </a:lnTo>
                <a:lnTo>
                  <a:pt x="526" y="91"/>
                </a:lnTo>
                <a:lnTo>
                  <a:pt x="526" y="91"/>
                </a:lnTo>
                <a:lnTo>
                  <a:pt x="526" y="91"/>
                </a:lnTo>
                <a:lnTo>
                  <a:pt x="526" y="91"/>
                </a:lnTo>
                <a:lnTo>
                  <a:pt x="526" y="91"/>
                </a:lnTo>
                <a:lnTo>
                  <a:pt x="526" y="91"/>
                </a:lnTo>
                <a:lnTo>
                  <a:pt x="526" y="91"/>
                </a:lnTo>
                <a:lnTo>
                  <a:pt x="526" y="91"/>
                </a:lnTo>
                <a:lnTo>
                  <a:pt x="526" y="91"/>
                </a:lnTo>
                <a:lnTo>
                  <a:pt x="527" y="91"/>
                </a:lnTo>
                <a:lnTo>
                  <a:pt x="527" y="91"/>
                </a:lnTo>
                <a:lnTo>
                  <a:pt x="527" y="91"/>
                </a:lnTo>
                <a:lnTo>
                  <a:pt x="527" y="91"/>
                </a:lnTo>
                <a:lnTo>
                  <a:pt x="527" y="91"/>
                </a:lnTo>
                <a:lnTo>
                  <a:pt x="527" y="91"/>
                </a:lnTo>
                <a:lnTo>
                  <a:pt x="527" y="91"/>
                </a:lnTo>
                <a:lnTo>
                  <a:pt x="527" y="91"/>
                </a:lnTo>
                <a:lnTo>
                  <a:pt x="527" y="91"/>
                </a:lnTo>
                <a:lnTo>
                  <a:pt x="527" y="91"/>
                </a:lnTo>
                <a:lnTo>
                  <a:pt x="527" y="91"/>
                </a:lnTo>
                <a:lnTo>
                  <a:pt x="527" y="91"/>
                </a:lnTo>
                <a:lnTo>
                  <a:pt x="528" y="91"/>
                </a:lnTo>
                <a:lnTo>
                  <a:pt x="528" y="91"/>
                </a:lnTo>
                <a:lnTo>
                  <a:pt x="528" y="91"/>
                </a:lnTo>
                <a:lnTo>
                  <a:pt x="528" y="91"/>
                </a:lnTo>
                <a:lnTo>
                  <a:pt x="528" y="91"/>
                </a:lnTo>
                <a:lnTo>
                  <a:pt x="528" y="91"/>
                </a:lnTo>
                <a:lnTo>
                  <a:pt x="528" y="91"/>
                </a:lnTo>
                <a:lnTo>
                  <a:pt x="528" y="91"/>
                </a:lnTo>
                <a:lnTo>
                  <a:pt x="528" y="91"/>
                </a:lnTo>
                <a:lnTo>
                  <a:pt x="528" y="91"/>
                </a:lnTo>
                <a:lnTo>
                  <a:pt x="528" y="91"/>
                </a:lnTo>
                <a:lnTo>
                  <a:pt x="528" y="91"/>
                </a:lnTo>
                <a:lnTo>
                  <a:pt x="528" y="91"/>
                </a:lnTo>
                <a:lnTo>
                  <a:pt x="528" y="91"/>
                </a:lnTo>
                <a:lnTo>
                  <a:pt x="528" y="91"/>
                </a:lnTo>
                <a:lnTo>
                  <a:pt x="529" y="91"/>
                </a:lnTo>
                <a:lnTo>
                  <a:pt x="529" y="91"/>
                </a:lnTo>
                <a:lnTo>
                  <a:pt x="529" y="91"/>
                </a:lnTo>
                <a:lnTo>
                  <a:pt x="529" y="91"/>
                </a:lnTo>
                <a:lnTo>
                  <a:pt x="529" y="91"/>
                </a:lnTo>
                <a:lnTo>
                  <a:pt x="529" y="91"/>
                </a:lnTo>
                <a:lnTo>
                  <a:pt x="529" y="91"/>
                </a:lnTo>
                <a:lnTo>
                  <a:pt x="529" y="91"/>
                </a:lnTo>
                <a:lnTo>
                  <a:pt x="529" y="91"/>
                </a:lnTo>
                <a:lnTo>
                  <a:pt x="529" y="91"/>
                </a:lnTo>
                <a:lnTo>
                  <a:pt x="529" y="91"/>
                </a:lnTo>
                <a:lnTo>
                  <a:pt x="529" y="91"/>
                </a:lnTo>
                <a:lnTo>
                  <a:pt x="529" y="91"/>
                </a:lnTo>
                <a:lnTo>
                  <a:pt x="529" y="87"/>
                </a:lnTo>
                <a:lnTo>
                  <a:pt x="529" y="87"/>
                </a:lnTo>
                <a:lnTo>
                  <a:pt x="529" y="87"/>
                </a:lnTo>
                <a:lnTo>
                  <a:pt x="529" y="87"/>
                </a:lnTo>
                <a:lnTo>
                  <a:pt x="529" y="87"/>
                </a:lnTo>
                <a:lnTo>
                  <a:pt x="530" y="87"/>
                </a:lnTo>
                <a:lnTo>
                  <a:pt x="530" y="87"/>
                </a:lnTo>
                <a:lnTo>
                  <a:pt x="530" y="87"/>
                </a:lnTo>
                <a:lnTo>
                  <a:pt x="530" y="87"/>
                </a:lnTo>
                <a:lnTo>
                  <a:pt x="530" y="87"/>
                </a:lnTo>
                <a:lnTo>
                  <a:pt x="530" y="87"/>
                </a:lnTo>
                <a:lnTo>
                  <a:pt x="530" y="87"/>
                </a:lnTo>
                <a:lnTo>
                  <a:pt x="530" y="87"/>
                </a:lnTo>
                <a:lnTo>
                  <a:pt x="530" y="87"/>
                </a:lnTo>
                <a:lnTo>
                  <a:pt x="530" y="87"/>
                </a:lnTo>
                <a:lnTo>
                  <a:pt x="530" y="87"/>
                </a:lnTo>
                <a:lnTo>
                  <a:pt x="530" y="87"/>
                </a:lnTo>
                <a:lnTo>
                  <a:pt x="531" y="87"/>
                </a:lnTo>
                <a:lnTo>
                  <a:pt x="531" y="87"/>
                </a:lnTo>
                <a:lnTo>
                  <a:pt x="531" y="87"/>
                </a:lnTo>
                <a:lnTo>
                  <a:pt x="531" y="87"/>
                </a:lnTo>
                <a:lnTo>
                  <a:pt x="531" y="87"/>
                </a:lnTo>
                <a:lnTo>
                  <a:pt x="531" y="87"/>
                </a:lnTo>
                <a:lnTo>
                  <a:pt x="531" y="87"/>
                </a:lnTo>
                <a:lnTo>
                  <a:pt x="531" y="87"/>
                </a:lnTo>
                <a:lnTo>
                  <a:pt x="531" y="87"/>
                </a:lnTo>
                <a:lnTo>
                  <a:pt x="531" y="87"/>
                </a:lnTo>
                <a:lnTo>
                  <a:pt x="531" y="87"/>
                </a:lnTo>
                <a:lnTo>
                  <a:pt x="531" y="87"/>
                </a:lnTo>
                <a:lnTo>
                  <a:pt x="531" y="87"/>
                </a:lnTo>
                <a:lnTo>
                  <a:pt x="531" y="87"/>
                </a:lnTo>
                <a:lnTo>
                  <a:pt x="531" y="87"/>
                </a:lnTo>
                <a:lnTo>
                  <a:pt x="532" y="87"/>
                </a:lnTo>
                <a:lnTo>
                  <a:pt x="532" y="87"/>
                </a:lnTo>
                <a:lnTo>
                  <a:pt x="532" y="87"/>
                </a:lnTo>
                <a:lnTo>
                  <a:pt x="532" y="87"/>
                </a:lnTo>
                <a:lnTo>
                  <a:pt x="532" y="87"/>
                </a:lnTo>
                <a:lnTo>
                  <a:pt x="532" y="87"/>
                </a:lnTo>
                <a:lnTo>
                  <a:pt x="532" y="87"/>
                </a:lnTo>
                <a:lnTo>
                  <a:pt x="532" y="87"/>
                </a:lnTo>
                <a:lnTo>
                  <a:pt x="532" y="87"/>
                </a:lnTo>
                <a:lnTo>
                  <a:pt x="532" y="87"/>
                </a:lnTo>
                <a:lnTo>
                  <a:pt x="532" y="87"/>
                </a:lnTo>
                <a:lnTo>
                  <a:pt x="532" y="87"/>
                </a:lnTo>
                <a:lnTo>
                  <a:pt x="533" y="87"/>
                </a:lnTo>
                <a:lnTo>
                  <a:pt x="533" y="87"/>
                </a:lnTo>
                <a:lnTo>
                  <a:pt x="533" y="87"/>
                </a:lnTo>
                <a:lnTo>
                  <a:pt x="533" y="87"/>
                </a:lnTo>
                <a:lnTo>
                  <a:pt x="533" y="87"/>
                </a:lnTo>
                <a:lnTo>
                  <a:pt x="533" y="87"/>
                </a:lnTo>
                <a:lnTo>
                  <a:pt x="533" y="87"/>
                </a:lnTo>
                <a:lnTo>
                  <a:pt x="533" y="87"/>
                </a:lnTo>
                <a:lnTo>
                  <a:pt x="533" y="87"/>
                </a:lnTo>
                <a:lnTo>
                  <a:pt x="533" y="87"/>
                </a:lnTo>
                <a:lnTo>
                  <a:pt x="533" y="87"/>
                </a:lnTo>
                <a:lnTo>
                  <a:pt x="533" y="87"/>
                </a:lnTo>
                <a:lnTo>
                  <a:pt x="533" y="87"/>
                </a:lnTo>
                <a:lnTo>
                  <a:pt x="533" y="87"/>
                </a:lnTo>
                <a:lnTo>
                  <a:pt x="533" y="87"/>
                </a:lnTo>
                <a:lnTo>
                  <a:pt x="534" y="87"/>
                </a:lnTo>
                <a:lnTo>
                  <a:pt x="534" y="87"/>
                </a:lnTo>
                <a:lnTo>
                  <a:pt x="534" y="87"/>
                </a:lnTo>
                <a:lnTo>
                  <a:pt x="534" y="87"/>
                </a:lnTo>
                <a:lnTo>
                  <a:pt x="534" y="87"/>
                </a:lnTo>
                <a:lnTo>
                  <a:pt x="534" y="87"/>
                </a:lnTo>
                <a:lnTo>
                  <a:pt x="534" y="87"/>
                </a:lnTo>
                <a:lnTo>
                  <a:pt x="534" y="87"/>
                </a:lnTo>
                <a:lnTo>
                  <a:pt x="534" y="87"/>
                </a:lnTo>
                <a:lnTo>
                  <a:pt x="534" y="87"/>
                </a:lnTo>
                <a:lnTo>
                  <a:pt x="534" y="87"/>
                </a:lnTo>
                <a:lnTo>
                  <a:pt x="534" y="87"/>
                </a:lnTo>
                <a:lnTo>
                  <a:pt x="535" y="87"/>
                </a:lnTo>
                <a:lnTo>
                  <a:pt x="535" y="87"/>
                </a:lnTo>
                <a:lnTo>
                  <a:pt x="535" y="87"/>
                </a:lnTo>
                <a:lnTo>
                  <a:pt x="535" y="87"/>
                </a:lnTo>
                <a:lnTo>
                  <a:pt x="535" y="87"/>
                </a:lnTo>
                <a:lnTo>
                  <a:pt x="535" y="87"/>
                </a:lnTo>
                <a:lnTo>
                  <a:pt x="535" y="87"/>
                </a:lnTo>
                <a:lnTo>
                  <a:pt x="535" y="87"/>
                </a:lnTo>
                <a:lnTo>
                  <a:pt x="535" y="87"/>
                </a:lnTo>
                <a:lnTo>
                  <a:pt x="535" y="87"/>
                </a:lnTo>
                <a:lnTo>
                  <a:pt x="535" y="84"/>
                </a:lnTo>
                <a:lnTo>
                  <a:pt x="535" y="84"/>
                </a:lnTo>
                <a:lnTo>
                  <a:pt x="535" y="84"/>
                </a:lnTo>
                <a:lnTo>
                  <a:pt x="535" y="84"/>
                </a:lnTo>
                <a:lnTo>
                  <a:pt x="535" y="84"/>
                </a:lnTo>
                <a:lnTo>
                  <a:pt x="535" y="84"/>
                </a:lnTo>
                <a:lnTo>
                  <a:pt x="535" y="84"/>
                </a:lnTo>
                <a:lnTo>
                  <a:pt x="535" y="84"/>
                </a:lnTo>
                <a:lnTo>
                  <a:pt x="536" y="84"/>
                </a:lnTo>
                <a:lnTo>
                  <a:pt x="536" y="84"/>
                </a:lnTo>
                <a:lnTo>
                  <a:pt x="536" y="84"/>
                </a:lnTo>
                <a:lnTo>
                  <a:pt x="536" y="84"/>
                </a:lnTo>
                <a:lnTo>
                  <a:pt x="536" y="84"/>
                </a:lnTo>
                <a:lnTo>
                  <a:pt x="536" y="84"/>
                </a:lnTo>
                <a:lnTo>
                  <a:pt x="536" y="84"/>
                </a:lnTo>
                <a:lnTo>
                  <a:pt x="536" y="82"/>
                </a:lnTo>
                <a:lnTo>
                  <a:pt x="536" y="82"/>
                </a:lnTo>
                <a:lnTo>
                  <a:pt x="536" y="82"/>
                </a:lnTo>
                <a:lnTo>
                  <a:pt x="536" y="82"/>
                </a:lnTo>
                <a:lnTo>
                  <a:pt x="536" y="82"/>
                </a:lnTo>
                <a:lnTo>
                  <a:pt x="536" y="82"/>
                </a:lnTo>
                <a:lnTo>
                  <a:pt x="536" y="82"/>
                </a:lnTo>
                <a:lnTo>
                  <a:pt x="536" y="82"/>
                </a:lnTo>
                <a:lnTo>
                  <a:pt x="536" y="82"/>
                </a:lnTo>
                <a:lnTo>
                  <a:pt x="536" y="82"/>
                </a:lnTo>
                <a:lnTo>
                  <a:pt x="536" y="82"/>
                </a:lnTo>
                <a:lnTo>
                  <a:pt x="537" y="82"/>
                </a:lnTo>
                <a:lnTo>
                  <a:pt x="537" y="82"/>
                </a:lnTo>
                <a:lnTo>
                  <a:pt x="537" y="82"/>
                </a:lnTo>
                <a:lnTo>
                  <a:pt x="537" y="82"/>
                </a:lnTo>
                <a:lnTo>
                  <a:pt x="537" y="82"/>
                </a:lnTo>
                <a:lnTo>
                  <a:pt x="537" y="82"/>
                </a:lnTo>
                <a:lnTo>
                  <a:pt x="537" y="82"/>
                </a:lnTo>
                <a:lnTo>
                  <a:pt x="537" y="82"/>
                </a:lnTo>
                <a:lnTo>
                  <a:pt x="537" y="82"/>
                </a:lnTo>
                <a:lnTo>
                  <a:pt x="537" y="82"/>
                </a:lnTo>
                <a:lnTo>
                  <a:pt x="537" y="82"/>
                </a:lnTo>
                <a:lnTo>
                  <a:pt x="537" y="82"/>
                </a:lnTo>
                <a:lnTo>
                  <a:pt x="538" y="82"/>
                </a:lnTo>
                <a:lnTo>
                  <a:pt x="538" y="82"/>
                </a:lnTo>
                <a:lnTo>
                  <a:pt x="538" y="82"/>
                </a:lnTo>
                <a:lnTo>
                  <a:pt x="538" y="82"/>
                </a:lnTo>
                <a:lnTo>
                  <a:pt x="538" y="82"/>
                </a:lnTo>
                <a:lnTo>
                  <a:pt x="538" y="82"/>
                </a:lnTo>
                <a:lnTo>
                  <a:pt x="538" y="82"/>
                </a:lnTo>
                <a:lnTo>
                  <a:pt x="538" y="82"/>
                </a:lnTo>
                <a:lnTo>
                  <a:pt x="538" y="82"/>
                </a:lnTo>
                <a:lnTo>
                  <a:pt x="538" y="82"/>
                </a:lnTo>
                <a:lnTo>
                  <a:pt x="538" y="82"/>
                </a:lnTo>
                <a:lnTo>
                  <a:pt x="538" y="82"/>
                </a:lnTo>
                <a:lnTo>
                  <a:pt x="538" y="82"/>
                </a:lnTo>
                <a:lnTo>
                  <a:pt x="538" y="82"/>
                </a:lnTo>
                <a:lnTo>
                  <a:pt x="538" y="82"/>
                </a:lnTo>
                <a:lnTo>
                  <a:pt x="539" y="82"/>
                </a:lnTo>
                <a:lnTo>
                  <a:pt x="539" y="82"/>
                </a:lnTo>
                <a:lnTo>
                  <a:pt x="539" y="82"/>
                </a:lnTo>
                <a:lnTo>
                  <a:pt x="539" y="82"/>
                </a:lnTo>
                <a:lnTo>
                  <a:pt x="539" y="82"/>
                </a:lnTo>
                <a:lnTo>
                  <a:pt x="539" y="82"/>
                </a:lnTo>
                <a:lnTo>
                  <a:pt x="539" y="82"/>
                </a:lnTo>
                <a:lnTo>
                  <a:pt x="539" y="82"/>
                </a:lnTo>
                <a:lnTo>
                  <a:pt x="539" y="82"/>
                </a:lnTo>
                <a:lnTo>
                  <a:pt x="539" y="82"/>
                </a:lnTo>
                <a:lnTo>
                  <a:pt x="539" y="82"/>
                </a:lnTo>
                <a:lnTo>
                  <a:pt x="539" y="82"/>
                </a:lnTo>
                <a:lnTo>
                  <a:pt x="540" y="82"/>
                </a:lnTo>
                <a:lnTo>
                  <a:pt x="540" y="82"/>
                </a:lnTo>
                <a:lnTo>
                  <a:pt x="540" y="82"/>
                </a:lnTo>
                <a:lnTo>
                  <a:pt x="540" y="82"/>
                </a:lnTo>
                <a:lnTo>
                  <a:pt x="540" y="82"/>
                </a:lnTo>
                <a:lnTo>
                  <a:pt x="540" y="82"/>
                </a:lnTo>
                <a:lnTo>
                  <a:pt x="540" y="82"/>
                </a:lnTo>
                <a:lnTo>
                  <a:pt x="540" y="82"/>
                </a:lnTo>
                <a:lnTo>
                  <a:pt x="540" y="82"/>
                </a:lnTo>
                <a:lnTo>
                  <a:pt x="540" y="82"/>
                </a:lnTo>
                <a:lnTo>
                  <a:pt x="540" y="82"/>
                </a:lnTo>
                <a:lnTo>
                  <a:pt x="540" y="82"/>
                </a:lnTo>
                <a:lnTo>
                  <a:pt x="540" y="82"/>
                </a:lnTo>
                <a:lnTo>
                  <a:pt x="540" y="82"/>
                </a:lnTo>
                <a:lnTo>
                  <a:pt x="540" y="82"/>
                </a:lnTo>
                <a:lnTo>
                  <a:pt x="541" y="82"/>
                </a:lnTo>
                <a:lnTo>
                  <a:pt x="541" y="82"/>
                </a:lnTo>
                <a:lnTo>
                  <a:pt x="541" y="82"/>
                </a:lnTo>
                <a:lnTo>
                  <a:pt x="541" y="82"/>
                </a:lnTo>
                <a:lnTo>
                  <a:pt x="541" y="80"/>
                </a:lnTo>
                <a:lnTo>
                  <a:pt x="541" y="80"/>
                </a:lnTo>
                <a:lnTo>
                  <a:pt x="541" y="80"/>
                </a:lnTo>
                <a:lnTo>
                  <a:pt x="541" y="80"/>
                </a:lnTo>
                <a:lnTo>
                  <a:pt x="541" y="80"/>
                </a:lnTo>
                <a:lnTo>
                  <a:pt x="541" y="80"/>
                </a:lnTo>
                <a:lnTo>
                  <a:pt x="541" y="80"/>
                </a:lnTo>
                <a:lnTo>
                  <a:pt x="541" y="80"/>
                </a:lnTo>
                <a:lnTo>
                  <a:pt x="541" y="80"/>
                </a:lnTo>
                <a:lnTo>
                  <a:pt x="541" y="80"/>
                </a:lnTo>
                <a:lnTo>
                  <a:pt x="541" y="80"/>
                </a:lnTo>
                <a:lnTo>
                  <a:pt x="542" y="80"/>
                </a:lnTo>
                <a:lnTo>
                  <a:pt x="542" y="80"/>
                </a:lnTo>
                <a:lnTo>
                  <a:pt x="542" y="80"/>
                </a:lnTo>
                <a:lnTo>
                  <a:pt x="542" y="80"/>
                </a:lnTo>
                <a:lnTo>
                  <a:pt x="542" y="80"/>
                </a:lnTo>
                <a:lnTo>
                  <a:pt x="542" y="80"/>
                </a:lnTo>
                <a:lnTo>
                  <a:pt x="542" y="80"/>
                </a:lnTo>
                <a:lnTo>
                  <a:pt x="542" y="80"/>
                </a:lnTo>
                <a:lnTo>
                  <a:pt x="542" y="80"/>
                </a:lnTo>
                <a:lnTo>
                  <a:pt x="542" y="80"/>
                </a:lnTo>
                <a:lnTo>
                  <a:pt x="542" y="80"/>
                </a:lnTo>
                <a:lnTo>
                  <a:pt x="542" y="80"/>
                </a:lnTo>
                <a:lnTo>
                  <a:pt x="542" y="80"/>
                </a:lnTo>
                <a:lnTo>
                  <a:pt x="542" y="80"/>
                </a:lnTo>
                <a:lnTo>
                  <a:pt x="542" y="80"/>
                </a:lnTo>
                <a:lnTo>
                  <a:pt x="543" y="80"/>
                </a:lnTo>
                <a:lnTo>
                  <a:pt x="543" y="80"/>
                </a:lnTo>
                <a:lnTo>
                  <a:pt x="543" y="80"/>
                </a:lnTo>
                <a:lnTo>
                  <a:pt x="543" y="80"/>
                </a:lnTo>
                <a:lnTo>
                  <a:pt x="543" y="80"/>
                </a:lnTo>
                <a:lnTo>
                  <a:pt x="543" y="80"/>
                </a:lnTo>
                <a:lnTo>
                  <a:pt x="543" y="80"/>
                </a:lnTo>
                <a:lnTo>
                  <a:pt x="543" y="77"/>
                </a:lnTo>
                <a:lnTo>
                  <a:pt x="543" y="77"/>
                </a:lnTo>
                <a:lnTo>
                  <a:pt x="543" y="77"/>
                </a:lnTo>
                <a:lnTo>
                  <a:pt x="543" y="77"/>
                </a:lnTo>
                <a:lnTo>
                  <a:pt x="543" y="77"/>
                </a:lnTo>
                <a:lnTo>
                  <a:pt x="543" y="77"/>
                </a:lnTo>
                <a:lnTo>
                  <a:pt x="543" y="77"/>
                </a:lnTo>
                <a:lnTo>
                  <a:pt x="543" y="77"/>
                </a:lnTo>
                <a:lnTo>
                  <a:pt x="543" y="77"/>
                </a:lnTo>
                <a:lnTo>
                  <a:pt x="543" y="77"/>
                </a:lnTo>
                <a:lnTo>
                  <a:pt x="543" y="77"/>
                </a:lnTo>
                <a:lnTo>
                  <a:pt x="544" y="77"/>
                </a:lnTo>
                <a:lnTo>
                  <a:pt x="544" y="77"/>
                </a:lnTo>
                <a:lnTo>
                  <a:pt x="544" y="77"/>
                </a:lnTo>
                <a:lnTo>
                  <a:pt x="544" y="77"/>
                </a:lnTo>
                <a:lnTo>
                  <a:pt x="544" y="77"/>
                </a:lnTo>
                <a:lnTo>
                  <a:pt x="544" y="77"/>
                </a:lnTo>
                <a:lnTo>
                  <a:pt x="544" y="77"/>
                </a:lnTo>
                <a:lnTo>
                  <a:pt x="544" y="77"/>
                </a:lnTo>
                <a:lnTo>
                  <a:pt x="544" y="77"/>
                </a:lnTo>
                <a:lnTo>
                  <a:pt x="544" y="77"/>
                </a:lnTo>
                <a:lnTo>
                  <a:pt x="544" y="77"/>
                </a:lnTo>
                <a:lnTo>
                  <a:pt x="544" y="77"/>
                </a:lnTo>
                <a:lnTo>
                  <a:pt x="545" y="77"/>
                </a:lnTo>
                <a:lnTo>
                  <a:pt x="545" y="77"/>
                </a:lnTo>
                <a:lnTo>
                  <a:pt x="545" y="77"/>
                </a:lnTo>
                <a:lnTo>
                  <a:pt x="545" y="77"/>
                </a:lnTo>
                <a:lnTo>
                  <a:pt x="545" y="77"/>
                </a:lnTo>
                <a:lnTo>
                  <a:pt x="545" y="77"/>
                </a:lnTo>
                <a:lnTo>
                  <a:pt x="545" y="77"/>
                </a:lnTo>
                <a:lnTo>
                  <a:pt x="545" y="77"/>
                </a:lnTo>
                <a:lnTo>
                  <a:pt x="545" y="77"/>
                </a:lnTo>
                <a:lnTo>
                  <a:pt x="545" y="77"/>
                </a:lnTo>
                <a:lnTo>
                  <a:pt x="545" y="77"/>
                </a:lnTo>
                <a:lnTo>
                  <a:pt x="545" y="77"/>
                </a:lnTo>
                <a:lnTo>
                  <a:pt x="545" y="77"/>
                </a:lnTo>
                <a:lnTo>
                  <a:pt x="545" y="77"/>
                </a:lnTo>
                <a:lnTo>
                  <a:pt x="545" y="77"/>
                </a:lnTo>
                <a:lnTo>
                  <a:pt x="546" y="77"/>
                </a:lnTo>
                <a:lnTo>
                  <a:pt x="546" y="77"/>
                </a:lnTo>
                <a:lnTo>
                  <a:pt x="546" y="77"/>
                </a:lnTo>
                <a:lnTo>
                  <a:pt x="546" y="77"/>
                </a:lnTo>
                <a:lnTo>
                  <a:pt x="546" y="75"/>
                </a:lnTo>
                <a:lnTo>
                  <a:pt x="546" y="75"/>
                </a:lnTo>
                <a:lnTo>
                  <a:pt x="546" y="75"/>
                </a:lnTo>
                <a:lnTo>
                  <a:pt x="546" y="75"/>
                </a:lnTo>
                <a:lnTo>
                  <a:pt x="546" y="75"/>
                </a:lnTo>
                <a:lnTo>
                  <a:pt x="546" y="75"/>
                </a:lnTo>
                <a:lnTo>
                  <a:pt x="546" y="75"/>
                </a:lnTo>
                <a:lnTo>
                  <a:pt x="546" y="75"/>
                </a:lnTo>
                <a:lnTo>
                  <a:pt x="546" y="75"/>
                </a:lnTo>
                <a:lnTo>
                  <a:pt x="546" y="75"/>
                </a:lnTo>
                <a:lnTo>
                  <a:pt x="546" y="75"/>
                </a:lnTo>
                <a:lnTo>
                  <a:pt x="547" y="75"/>
                </a:lnTo>
                <a:lnTo>
                  <a:pt x="547" y="75"/>
                </a:lnTo>
                <a:lnTo>
                  <a:pt x="547" y="75"/>
                </a:lnTo>
                <a:lnTo>
                  <a:pt x="547" y="75"/>
                </a:lnTo>
                <a:lnTo>
                  <a:pt x="547" y="75"/>
                </a:lnTo>
                <a:lnTo>
                  <a:pt x="547" y="75"/>
                </a:lnTo>
                <a:lnTo>
                  <a:pt x="547" y="75"/>
                </a:lnTo>
                <a:lnTo>
                  <a:pt x="547" y="75"/>
                </a:lnTo>
                <a:lnTo>
                  <a:pt x="547" y="75"/>
                </a:lnTo>
                <a:lnTo>
                  <a:pt x="547" y="75"/>
                </a:lnTo>
                <a:lnTo>
                  <a:pt x="547" y="75"/>
                </a:lnTo>
                <a:lnTo>
                  <a:pt x="547" y="75"/>
                </a:lnTo>
                <a:lnTo>
                  <a:pt x="547" y="75"/>
                </a:lnTo>
                <a:lnTo>
                  <a:pt x="547" y="75"/>
                </a:lnTo>
                <a:lnTo>
                  <a:pt x="547" y="75"/>
                </a:lnTo>
                <a:lnTo>
                  <a:pt x="548" y="75"/>
                </a:lnTo>
                <a:lnTo>
                  <a:pt x="548" y="75"/>
                </a:lnTo>
                <a:lnTo>
                  <a:pt x="548" y="75"/>
                </a:lnTo>
                <a:lnTo>
                  <a:pt x="548" y="75"/>
                </a:lnTo>
                <a:lnTo>
                  <a:pt x="548" y="75"/>
                </a:lnTo>
                <a:lnTo>
                  <a:pt x="548" y="75"/>
                </a:lnTo>
                <a:lnTo>
                  <a:pt x="548" y="75"/>
                </a:lnTo>
                <a:lnTo>
                  <a:pt x="548" y="75"/>
                </a:lnTo>
                <a:lnTo>
                  <a:pt x="548" y="75"/>
                </a:lnTo>
                <a:lnTo>
                  <a:pt x="548" y="75"/>
                </a:lnTo>
                <a:lnTo>
                  <a:pt x="548" y="75"/>
                </a:lnTo>
                <a:lnTo>
                  <a:pt x="548" y="75"/>
                </a:lnTo>
                <a:lnTo>
                  <a:pt x="549" y="75"/>
                </a:lnTo>
                <a:lnTo>
                  <a:pt x="549" y="75"/>
                </a:lnTo>
                <a:lnTo>
                  <a:pt x="549" y="75"/>
                </a:lnTo>
                <a:lnTo>
                  <a:pt x="549" y="75"/>
                </a:lnTo>
                <a:lnTo>
                  <a:pt x="549" y="75"/>
                </a:lnTo>
                <a:lnTo>
                  <a:pt x="549" y="75"/>
                </a:lnTo>
                <a:lnTo>
                  <a:pt x="549" y="75"/>
                </a:lnTo>
                <a:lnTo>
                  <a:pt x="549" y="75"/>
                </a:lnTo>
                <a:lnTo>
                  <a:pt x="549" y="75"/>
                </a:lnTo>
                <a:lnTo>
                  <a:pt x="549" y="75"/>
                </a:lnTo>
                <a:lnTo>
                  <a:pt x="549" y="75"/>
                </a:lnTo>
                <a:lnTo>
                  <a:pt x="549" y="75"/>
                </a:lnTo>
                <a:lnTo>
                  <a:pt x="549" y="75"/>
                </a:lnTo>
                <a:lnTo>
                  <a:pt x="549" y="75"/>
                </a:lnTo>
                <a:lnTo>
                  <a:pt x="549" y="75"/>
                </a:lnTo>
                <a:lnTo>
                  <a:pt x="550" y="75"/>
                </a:lnTo>
                <a:lnTo>
                  <a:pt x="550" y="75"/>
                </a:lnTo>
                <a:lnTo>
                  <a:pt x="550" y="75"/>
                </a:lnTo>
                <a:lnTo>
                  <a:pt x="550" y="75"/>
                </a:lnTo>
                <a:lnTo>
                  <a:pt x="550" y="75"/>
                </a:lnTo>
                <a:lnTo>
                  <a:pt x="550" y="75"/>
                </a:lnTo>
                <a:lnTo>
                  <a:pt x="550" y="75"/>
                </a:lnTo>
                <a:lnTo>
                  <a:pt x="550" y="75"/>
                </a:lnTo>
                <a:lnTo>
                  <a:pt x="550" y="75"/>
                </a:lnTo>
                <a:lnTo>
                  <a:pt x="550" y="75"/>
                </a:lnTo>
                <a:lnTo>
                  <a:pt x="550" y="75"/>
                </a:lnTo>
                <a:lnTo>
                  <a:pt x="550" y="75"/>
                </a:lnTo>
                <a:lnTo>
                  <a:pt x="550" y="75"/>
                </a:lnTo>
                <a:lnTo>
                  <a:pt x="550" y="75"/>
                </a:lnTo>
                <a:lnTo>
                  <a:pt x="550" y="75"/>
                </a:lnTo>
                <a:lnTo>
                  <a:pt x="551" y="75"/>
                </a:lnTo>
                <a:lnTo>
                  <a:pt x="551" y="75"/>
                </a:lnTo>
                <a:lnTo>
                  <a:pt x="551" y="75"/>
                </a:lnTo>
                <a:lnTo>
                  <a:pt x="551" y="75"/>
                </a:lnTo>
                <a:lnTo>
                  <a:pt x="551" y="75"/>
                </a:lnTo>
                <a:lnTo>
                  <a:pt x="551" y="75"/>
                </a:lnTo>
                <a:lnTo>
                  <a:pt x="551" y="75"/>
                </a:lnTo>
                <a:lnTo>
                  <a:pt x="551" y="75"/>
                </a:lnTo>
                <a:lnTo>
                  <a:pt x="551" y="75"/>
                </a:lnTo>
                <a:lnTo>
                  <a:pt x="551" y="75"/>
                </a:lnTo>
                <a:lnTo>
                  <a:pt x="551" y="75"/>
                </a:lnTo>
                <a:lnTo>
                  <a:pt x="551" y="75"/>
                </a:lnTo>
                <a:lnTo>
                  <a:pt x="552" y="75"/>
                </a:lnTo>
                <a:lnTo>
                  <a:pt x="552" y="75"/>
                </a:lnTo>
                <a:lnTo>
                  <a:pt x="552" y="75"/>
                </a:lnTo>
                <a:lnTo>
                  <a:pt x="552" y="75"/>
                </a:lnTo>
                <a:lnTo>
                  <a:pt x="552" y="75"/>
                </a:lnTo>
                <a:lnTo>
                  <a:pt x="552" y="75"/>
                </a:lnTo>
                <a:lnTo>
                  <a:pt x="552" y="75"/>
                </a:lnTo>
                <a:lnTo>
                  <a:pt x="552" y="75"/>
                </a:lnTo>
                <a:lnTo>
                  <a:pt x="552" y="75"/>
                </a:lnTo>
                <a:lnTo>
                  <a:pt x="552" y="75"/>
                </a:lnTo>
                <a:lnTo>
                  <a:pt x="552" y="75"/>
                </a:lnTo>
                <a:lnTo>
                  <a:pt x="552" y="75"/>
                </a:lnTo>
                <a:lnTo>
                  <a:pt x="552" y="75"/>
                </a:lnTo>
                <a:lnTo>
                  <a:pt x="552" y="75"/>
                </a:lnTo>
                <a:lnTo>
                  <a:pt x="552" y="75"/>
                </a:lnTo>
                <a:lnTo>
                  <a:pt x="553" y="75"/>
                </a:lnTo>
                <a:lnTo>
                  <a:pt x="553" y="75"/>
                </a:lnTo>
                <a:lnTo>
                  <a:pt x="553" y="75"/>
                </a:lnTo>
                <a:lnTo>
                  <a:pt x="553" y="75"/>
                </a:lnTo>
                <a:lnTo>
                  <a:pt x="553" y="75"/>
                </a:lnTo>
                <a:lnTo>
                  <a:pt x="553" y="75"/>
                </a:lnTo>
                <a:lnTo>
                  <a:pt x="553" y="75"/>
                </a:lnTo>
                <a:lnTo>
                  <a:pt x="553" y="75"/>
                </a:lnTo>
                <a:lnTo>
                  <a:pt x="553" y="75"/>
                </a:lnTo>
                <a:lnTo>
                  <a:pt x="553" y="75"/>
                </a:lnTo>
                <a:lnTo>
                  <a:pt x="553" y="75"/>
                </a:lnTo>
                <a:lnTo>
                  <a:pt x="553" y="75"/>
                </a:lnTo>
                <a:lnTo>
                  <a:pt x="554" y="75"/>
                </a:lnTo>
                <a:lnTo>
                  <a:pt x="554" y="75"/>
                </a:lnTo>
                <a:lnTo>
                  <a:pt x="554" y="75"/>
                </a:lnTo>
                <a:lnTo>
                  <a:pt x="554" y="75"/>
                </a:lnTo>
                <a:lnTo>
                  <a:pt x="554" y="75"/>
                </a:lnTo>
                <a:lnTo>
                  <a:pt x="554" y="75"/>
                </a:lnTo>
                <a:lnTo>
                  <a:pt x="554" y="75"/>
                </a:lnTo>
                <a:lnTo>
                  <a:pt x="554" y="75"/>
                </a:lnTo>
                <a:lnTo>
                  <a:pt x="554" y="75"/>
                </a:lnTo>
                <a:lnTo>
                  <a:pt x="554" y="75"/>
                </a:lnTo>
                <a:lnTo>
                  <a:pt x="554" y="75"/>
                </a:lnTo>
                <a:lnTo>
                  <a:pt x="554" y="75"/>
                </a:lnTo>
                <a:lnTo>
                  <a:pt x="554" y="75"/>
                </a:lnTo>
                <a:lnTo>
                  <a:pt x="554" y="75"/>
                </a:lnTo>
                <a:lnTo>
                  <a:pt x="554" y="75"/>
                </a:lnTo>
                <a:lnTo>
                  <a:pt x="555" y="75"/>
                </a:lnTo>
                <a:lnTo>
                  <a:pt x="555" y="75"/>
                </a:lnTo>
                <a:lnTo>
                  <a:pt x="555" y="75"/>
                </a:lnTo>
                <a:lnTo>
                  <a:pt x="555" y="75"/>
                </a:lnTo>
                <a:lnTo>
                  <a:pt x="555" y="75"/>
                </a:lnTo>
                <a:lnTo>
                  <a:pt x="555" y="75"/>
                </a:lnTo>
                <a:lnTo>
                  <a:pt x="555" y="75"/>
                </a:lnTo>
                <a:lnTo>
                  <a:pt x="555" y="75"/>
                </a:lnTo>
                <a:lnTo>
                  <a:pt x="555" y="75"/>
                </a:lnTo>
                <a:lnTo>
                  <a:pt x="555" y="75"/>
                </a:lnTo>
                <a:lnTo>
                  <a:pt x="555" y="75"/>
                </a:lnTo>
                <a:lnTo>
                  <a:pt x="555" y="75"/>
                </a:lnTo>
                <a:lnTo>
                  <a:pt x="556" y="75"/>
                </a:lnTo>
                <a:lnTo>
                  <a:pt x="556" y="75"/>
                </a:lnTo>
                <a:lnTo>
                  <a:pt x="556" y="75"/>
                </a:lnTo>
                <a:lnTo>
                  <a:pt x="556" y="75"/>
                </a:lnTo>
                <a:lnTo>
                  <a:pt x="556" y="75"/>
                </a:lnTo>
                <a:lnTo>
                  <a:pt x="556" y="75"/>
                </a:lnTo>
                <a:lnTo>
                  <a:pt x="556" y="75"/>
                </a:lnTo>
                <a:lnTo>
                  <a:pt x="556" y="75"/>
                </a:lnTo>
                <a:lnTo>
                  <a:pt x="556" y="75"/>
                </a:lnTo>
                <a:lnTo>
                  <a:pt x="556" y="75"/>
                </a:lnTo>
                <a:lnTo>
                  <a:pt x="556" y="75"/>
                </a:lnTo>
                <a:lnTo>
                  <a:pt x="556" y="75"/>
                </a:lnTo>
                <a:lnTo>
                  <a:pt x="556" y="75"/>
                </a:lnTo>
                <a:lnTo>
                  <a:pt x="556" y="75"/>
                </a:lnTo>
                <a:lnTo>
                  <a:pt x="556" y="75"/>
                </a:lnTo>
                <a:lnTo>
                  <a:pt x="557" y="75"/>
                </a:lnTo>
                <a:lnTo>
                  <a:pt x="557" y="75"/>
                </a:lnTo>
                <a:lnTo>
                  <a:pt x="557" y="75"/>
                </a:lnTo>
                <a:lnTo>
                  <a:pt x="557" y="75"/>
                </a:lnTo>
                <a:lnTo>
                  <a:pt x="557" y="72"/>
                </a:lnTo>
                <a:lnTo>
                  <a:pt x="557" y="72"/>
                </a:lnTo>
                <a:lnTo>
                  <a:pt x="557" y="72"/>
                </a:lnTo>
                <a:lnTo>
                  <a:pt x="557" y="72"/>
                </a:lnTo>
                <a:lnTo>
                  <a:pt x="557" y="72"/>
                </a:lnTo>
                <a:lnTo>
                  <a:pt x="557" y="72"/>
                </a:lnTo>
                <a:lnTo>
                  <a:pt x="557" y="72"/>
                </a:lnTo>
                <a:lnTo>
                  <a:pt x="557" y="72"/>
                </a:lnTo>
                <a:lnTo>
                  <a:pt x="557" y="72"/>
                </a:lnTo>
                <a:lnTo>
                  <a:pt x="557" y="72"/>
                </a:lnTo>
                <a:lnTo>
                  <a:pt x="557" y="72"/>
                </a:lnTo>
                <a:lnTo>
                  <a:pt x="557" y="72"/>
                </a:lnTo>
                <a:lnTo>
                  <a:pt x="557" y="72"/>
                </a:lnTo>
                <a:lnTo>
                  <a:pt x="557" y="72"/>
                </a:lnTo>
                <a:lnTo>
                  <a:pt x="558" y="72"/>
                </a:lnTo>
                <a:lnTo>
                  <a:pt x="558" y="72"/>
                </a:lnTo>
                <a:lnTo>
                  <a:pt x="558" y="72"/>
                </a:lnTo>
                <a:lnTo>
                  <a:pt x="558" y="72"/>
                </a:lnTo>
                <a:lnTo>
                  <a:pt x="558" y="72"/>
                </a:lnTo>
                <a:lnTo>
                  <a:pt x="558" y="72"/>
                </a:lnTo>
                <a:lnTo>
                  <a:pt x="558" y="72"/>
                </a:lnTo>
                <a:lnTo>
                  <a:pt x="558" y="72"/>
                </a:lnTo>
                <a:lnTo>
                  <a:pt x="558" y="72"/>
                </a:lnTo>
                <a:lnTo>
                  <a:pt x="558" y="72"/>
                </a:lnTo>
                <a:lnTo>
                  <a:pt x="558" y="72"/>
                </a:lnTo>
                <a:lnTo>
                  <a:pt x="558" y="72"/>
                </a:lnTo>
                <a:lnTo>
                  <a:pt x="559" y="72"/>
                </a:lnTo>
                <a:lnTo>
                  <a:pt x="559" y="69"/>
                </a:lnTo>
                <a:lnTo>
                  <a:pt x="559" y="69"/>
                </a:lnTo>
                <a:lnTo>
                  <a:pt x="559" y="69"/>
                </a:lnTo>
                <a:lnTo>
                  <a:pt x="559" y="69"/>
                </a:lnTo>
                <a:lnTo>
                  <a:pt x="559" y="69"/>
                </a:lnTo>
                <a:lnTo>
                  <a:pt x="559" y="69"/>
                </a:lnTo>
                <a:lnTo>
                  <a:pt x="559" y="69"/>
                </a:lnTo>
                <a:lnTo>
                  <a:pt x="559" y="69"/>
                </a:lnTo>
                <a:lnTo>
                  <a:pt x="559" y="69"/>
                </a:lnTo>
                <a:lnTo>
                  <a:pt x="559" y="69"/>
                </a:lnTo>
                <a:lnTo>
                  <a:pt x="559" y="69"/>
                </a:lnTo>
                <a:lnTo>
                  <a:pt x="559" y="69"/>
                </a:lnTo>
                <a:lnTo>
                  <a:pt x="559" y="69"/>
                </a:lnTo>
                <a:lnTo>
                  <a:pt x="559" y="69"/>
                </a:lnTo>
                <a:lnTo>
                  <a:pt x="559" y="69"/>
                </a:lnTo>
                <a:lnTo>
                  <a:pt x="559" y="69"/>
                </a:lnTo>
                <a:lnTo>
                  <a:pt x="559" y="69"/>
                </a:lnTo>
                <a:lnTo>
                  <a:pt x="560" y="69"/>
                </a:lnTo>
                <a:lnTo>
                  <a:pt x="560" y="69"/>
                </a:lnTo>
                <a:lnTo>
                  <a:pt x="560" y="69"/>
                </a:lnTo>
                <a:lnTo>
                  <a:pt x="560" y="69"/>
                </a:lnTo>
                <a:lnTo>
                  <a:pt x="560" y="69"/>
                </a:lnTo>
                <a:lnTo>
                  <a:pt x="560" y="69"/>
                </a:lnTo>
                <a:lnTo>
                  <a:pt x="560" y="69"/>
                </a:lnTo>
                <a:lnTo>
                  <a:pt x="560" y="69"/>
                </a:lnTo>
                <a:lnTo>
                  <a:pt x="560" y="69"/>
                </a:lnTo>
                <a:lnTo>
                  <a:pt x="561" y="69"/>
                </a:lnTo>
                <a:lnTo>
                  <a:pt x="561" y="69"/>
                </a:lnTo>
                <a:lnTo>
                  <a:pt x="561" y="69"/>
                </a:lnTo>
                <a:lnTo>
                  <a:pt x="561" y="69"/>
                </a:lnTo>
                <a:lnTo>
                  <a:pt x="561" y="69"/>
                </a:lnTo>
                <a:lnTo>
                  <a:pt x="561" y="69"/>
                </a:lnTo>
                <a:lnTo>
                  <a:pt x="561" y="69"/>
                </a:lnTo>
                <a:lnTo>
                  <a:pt x="561" y="66"/>
                </a:lnTo>
                <a:lnTo>
                  <a:pt x="561" y="66"/>
                </a:lnTo>
                <a:lnTo>
                  <a:pt x="561" y="66"/>
                </a:lnTo>
                <a:lnTo>
                  <a:pt x="561" y="66"/>
                </a:lnTo>
                <a:lnTo>
                  <a:pt x="561" y="66"/>
                </a:lnTo>
                <a:lnTo>
                  <a:pt x="561" y="66"/>
                </a:lnTo>
                <a:lnTo>
                  <a:pt x="561" y="66"/>
                </a:lnTo>
                <a:lnTo>
                  <a:pt x="561" y="66"/>
                </a:lnTo>
                <a:lnTo>
                  <a:pt x="562" y="66"/>
                </a:lnTo>
                <a:lnTo>
                  <a:pt x="562" y="66"/>
                </a:lnTo>
                <a:lnTo>
                  <a:pt x="562" y="66"/>
                </a:lnTo>
                <a:lnTo>
                  <a:pt x="562" y="66"/>
                </a:lnTo>
                <a:lnTo>
                  <a:pt x="562" y="66"/>
                </a:lnTo>
                <a:lnTo>
                  <a:pt x="562" y="66"/>
                </a:lnTo>
                <a:lnTo>
                  <a:pt x="562" y="66"/>
                </a:lnTo>
                <a:lnTo>
                  <a:pt x="562" y="66"/>
                </a:lnTo>
                <a:lnTo>
                  <a:pt x="562" y="66"/>
                </a:lnTo>
                <a:lnTo>
                  <a:pt x="562" y="66"/>
                </a:lnTo>
                <a:lnTo>
                  <a:pt x="562" y="66"/>
                </a:lnTo>
                <a:lnTo>
                  <a:pt x="562" y="66"/>
                </a:lnTo>
                <a:lnTo>
                  <a:pt x="563" y="66"/>
                </a:lnTo>
                <a:lnTo>
                  <a:pt x="563" y="66"/>
                </a:lnTo>
                <a:lnTo>
                  <a:pt x="563" y="66"/>
                </a:lnTo>
                <a:lnTo>
                  <a:pt x="563" y="66"/>
                </a:lnTo>
                <a:lnTo>
                  <a:pt x="563" y="66"/>
                </a:lnTo>
                <a:lnTo>
                  <a:pt x="563" y="66"/>
                </a:lnTo>
                <a:lnTo>
                  <a:pt x="563" y="66"/>
                </a:lnTo>
                <a:lnTo>
                  <a:pt x="563" y="63"/>
                </a:lnTo>
                <a:lnTo>
                  <a:pt x="563" y="63"/>
                </a:lnTo>
                <a:lnTo>
                  <a:pt x="563" y="63"/>
                </a:lnTo>
                <a:lnTo>
                  <a:pt x="563" y="63"/>
                </a:lnTo>
                <a:lnTo>
                  <a:pt x="563" y="63"/>
                </a:lnTo>
                <a:lnTo>
                  <a:pt x="563" y="63"/>
                </a:lnTo>
                <a:lnTo>
                  <a:pt x="563" y="63"/>
                </a:lnTo>
                <a:lnTo>
                  <a:pt x="563" y="63"/>
                </a:lnTo>
                <a:lnTo>
                  <a:pt x="563" y="63"/>
                </a:lnTo>
                <a:lnTo>
                  <a:pt x="563" y="63"/>
                </a:lnTo>
                <a:lnTo>
                  <a:pt x="563" y="63"/>
                </a:lnTo>
                <a:lnTo>
                  <a:pt x="564" y="63"/>
                </a:lnTo>
                <a:lnTo>
                  <a:pt x="564" y="60"/>
                </a:lnTo>
                <a:lnTo>
                  <a:pt x="564" y="60"/>
                </a:lnTo>
                <a:lnTo>
                  <a:pt x="564" y="60"/>
                </a:lnTo>
                <a:lnTo>
                  <a:pt x="564" y="60"/>
                </a:lnTo>
                <a:lnTo>
                  <a:pt x="564" y="60"/>
                </a:lnTo>
                <a:lnTo>
                  <a:pt x="564" y="60"/>
                </a:lnTo>
                <a:lnTo>
                  <a:pt x="564" y="60"/>
                </a:lnTo>
                <a:lnTo>
                  <a:pt x="564" y="60"/>
                </a:lnTo>
                <a:lnTo>
                  <a:pt x="564" y="60"/>
                </a:lnTo>
                <a:lnTo>
                  <a:pt x="564" y="60"/>
                </a:lnTo>
                <a:lnTo>
                  <a:pt x="564" y="60"/>
                </a:lnTo>
                <a:lnTo>
                  <a:pt x="564" y="60"/>
                </a:lnTo>
                <a:lnTo>
                  <a:pt x="564" y="60"/>
                </a:lnTo>
                <a:lnTo>
                  <a:pt x="564" y="60"/>
                </a:lnTo>
                <a:lnTo>
                  <a:pt x="564" y="60"/>
                </a:lnTo>
                <a:lnTo>
                  <a:pt x="564" y="60"/>
                </a:lnTo>
                <a:lnTo>
                  <a:pt x="564" y="60"/>
                </a:lnTo>
                <a:lnTo>
                  <a:pt x="565" y="60"/>
                </a:lnTo>
                <a:lnTo>
                  <a:pt x="565" y="60"/>
                </a:lnTo>
                <a:lnTo>
                  <a:pt x="565" y="60"/>
                </a:lnTo>
                <a:lnTo>
                  <a:pt x="565" y="60"/>
                </a:lnTo>
                <a:lnTo>
                  <a:pt x="565" y="60"/>
                </a:lnTo>
                <a:lnTo>
                  <a:pt x="565" y="60"/>
                </a:lnTo>
                <a:lnTo>
                  <a:pt x="565" y="60"/>
                </a:lnTo>
                <a:lnTo>
                  <a:pt x="565" y="60"/>
                </a:lnTo>
                <a:lnTo>
                  <a:pt x="565" y="60"/>
                </a:lnTo>
                <a:lnTo>
                  <a:pt x="565" y="60"/>
                </a:lnTo>
                <a:lnTo>
                  <a:pt x="565" y="60"/>
                </a:lnTo>
                <a:lnTo>
                  <a:pt x="565" y="60"/>
                </a:lnTo>
                <a:lnTo>
                  <a:pt x="566" y="60"/>
                </a:lnTo>
                <a:lnTo>
                  <a:pt x="566" y="60"/>
                </a:lnTo>
                <a:lnTo>
                  <a:pt x="566" y="60"/>
                </a:lnTo>
                <a:lnTo>
                  <a:pt x="566" y="60"/>
                </a:lnTo>
                <a:lnTo>
                  <a:pt x="566" y="60"/>
                </a:lnTo>
                <a:lnTo>
                  <a:pt x="566" y="60"/>
                </a:lnTo>
                <a:lnTo>
                  <a:pt x="566" y="60"/>
                </a:lnTo>
                <a:lnTo>
                  <a:pt x="566" y="57"/>
                </a:lnTo>
                <a:lnTo>
                  <a:pt x="566" y="57"/>
                </a:lnTo>
                <a:lnTo>
                  <a:pt x="566" y="57"/>
                </a:lnTo>
                <a:lnTo>
                  <a:pt x="566" y="57"/>
                </a:lnTo>
                <a:lnTo>
                  <a:pt x="566" y="57"/>
                </a:lnTo>
                <a:lnTo>
                  <a:pt x="566" y="57"/>
                </a:lnTo>
                <a:lnTo>
                  <a:pt x="566" y="57"/>
                </a:lnTo>
                <a:lnTo>
                  <a:pt x="566" y="57"/>
                </a:lnTo>
                <a:lnTo>
                  <a:pt x="566" y="57"/>
                </a:lnTo>
                <a:lnTo>
                  <a:pt x="566" y="57"/>
                </a:lnTo>
                <a:lnTo>
                  <a:pt x="566" y="57"/>
                </a:lnTo>
                <a:lnTo>
                  <a:pt x="567" y="57"/>
                </a:lnTo>
                <a:lnTo>
                  <a:pt x="567" y="57"/>
                </a:lnTo>
                <a:lnTo>
                  <a:pt x="567" y="57"/>
                </a:lnTo>
                <a:lnTo>
                  <a:pt x="567" y="57"/>
                </a:lnTo>
                <a:lnTo>
                  <a:pt x="567" y="57"/>
                </a:lnTo>
                <a:lnTo>
                  <a:pt x="567" y="57"/>
                </a:lnTo>
                <a:lnTo>
                  <a:pt x="567" y="57"/>
                </a:lnTo>
                <a:lnTo>
                  <a:pt x="567" y="57"/>
                </a:lnTo>
                <a:lnTo>
                  <a:pt x="567" y="57"/>
                </a:lnTo>
                <a:lnTo>
                  <a:pt x="567" y="57"/>
                </a:lnTo>
                <a:lnTo>
                  <a:pt x="567" y="57"/>
                </a:lnTo>
                <a:lnTo>
                  <a:pt x="567" y="57"/>
                </a:lnTo>
                <a:lnTo>
                  <a:pt x="568" y="57"/>
                </a:lnTo>
                <a:lnTo>
                  <a:pt x="568" y="57"/>
                </a:lnTo>
                <a:lnTo>
                  <a:pt x="568" y="57"/>
                </a:lnTo>
                <a:lnTo>
                  <a:pt x="568" y="57"/>
                </a:lnTo>
                <a:lnTo>
                  <a:pt x="568" y="57"/>
                </a:lnTo>
                <a:lnTo>
                  <a:pt x="568" y="57"/>
                </a:lnTo>
                <a:lnTo>
                  <a:pt x="568" y="57"/>
                </a:lnTo>
                <a:lnTo>
                  <a:pt x="568" y="57"/>
                </a:lnTo>
                <a:lnTo>
                  <a:pt x="568" y="57"/>
                </a:lnTo>
                <a:lnTo>
                  <a:pt x="568" y="57"/>
                </a:lnTo>
                <a:lnTo>
                  <a:pt x="568" y="57"/>
                </a:lnTo>
                <a:lnTo>
                  <a:pt x="568" y="57"/>
                </a:lnTo>
                <a:lnTo>
                  <a:pt x="568" y="57"/>
                </a:lnTo>
                <a:lnTo>
                  <a:pt x="568" y="57"/>
                </a:lnTo>
                <a:lnTo>
                  <a:pt x="568" y="57"/>
                </a:lnTo>
                <a:lnTo>
                  <a:pt x="569" y="57"/>
                </a:lnTo>
                <a:lnTo>
                  <a:pt x="569" y="57"/>
                </a:lnTo>
                <a:lnTo>
                  <a:pt x="569" y="57"/>
                </a:lnTo>
                <a:lnTo>
                  <a:pt x="569" y="57"/>
                </a:lnTo>
                <a:lnTo>
                  <a:pt x="569" y="57"/>
                </a:lnTo>
                <a:lnTo>
                  <a:pt x="569" y="57"/>
                </a:lnTo>
                <a:lnTo>
                  <a:pt x="569" y="57"/>
                </a:lnTo>
                <a:lnTo>
                  <a:pt x="569" y="57"/>
                </a:lnTo>
                <a:lnTo>
                  <a:pt x="569" y="57"/>
                </a:lnTo>
                <a:lnTo>
                  <a:pt x="569" y="57"/>
                </a:lnTo>
                <a:lnTo>
                  <a:pt x="569" y="57"/>
                </a:lnTo>
                <a:lnTo>
                  <a:pt x="569" y="57"/>
                </a:lnTo>
                <a:lnTo>
                  <a:pt x="570" y="57"/>
                </a:lnTo>
                <a:lnTo>
                  <a:pt x="570" y="57"/>
                </a:lnTo>
                <a:lnTo>
                  <a:pt x="570" y="57"/>
                </a:lnTo>
                <a:lnTo>
                  <a:pt x="570" y="57"/>
                </a:lnTo>
                <a:lnTo>
                  <a:pt x="570" y="57"/>
                </a:lnTo>
                <a:lnTo>
                  <a:pt x="570" y="57"/>
                </a:lnTo>
                <a:lnTo>
                  <a:pt x="570" y="57"/>
                </a:lnTo>
                <a:lnTo>
                  <a:pt x="570" y="57"/>
                </a:lnTo>
                <a:lnTo>
                  <a:pt x="570" y="57"/>
                </a:lnTo>
                <a:lnTo>
                  <a:pt x="570" y="57"/>
                </a:lnTo>
                <a:lnTo>
                  <a:pt x="570" y="57"/>
                </a:lnTo>
                <a:lnTo>
                  <a:pt x="570" y="57"/>
                </a:lnTo>
                <a:lnTo>
                  <a:pt x="570" y="57"/>
                </a:lnTo>
                <a:lnTo>
                  <a:pt x="570" y="57"/>
                </a:lnTo>
                <a:lnTo>
                  <a:pt x="570" y="57"/>
                </a:lnTo>
                <a:lnTo>
                  <a:pt x="571" y="57"/>
                </a:lnTo>
                <a:lnTo>
                  <a:pt x="571" y="57"/>
                </a:lnTo>
                <a:lnTo>
                  <a:pt x="571" y="57"/>
                </a:lnTo>
                <a:lnTo>
                  <a:pt x="571" y="57"/>
                </a:lnTo>
                <a:lnTo>
                  <a:pt x="571" y="57"/>
                </a:lnTo>
                <a:lnTo>
                  <a:pt x="571" y="57"/>
                </a:lnTo>
                <a:lnTo>
                  <a:pt x="571" y="57"/>
                </a:lnTo>
                <a:lnTo>
                  <a:pt x="571" y="57"/>
                </a:lnTo>
                <a:lnTo>
                  <a:pt x="571" y="57"/>
                </a:lnTo>
                <a:lnTo>
                  <a:pt x="571" y="57"/>
                </a:lnTo>
                <a:lnTo>
                  <a:pt x="571" y="57"/>
                </a:lnTo>
                <a:lnTo>
                  <a:pt x="571" y="57"/>
                </a:lnTo>
                <a:lnTo>
                  <a:pt x="571" y="57"/>
                </a:lnTo>
                <a:lnTo>
                  <a:pt x="571" y="57"/>
                </a:lnTo>
                <a:lnTo>
                  <a:pt x="571" y="57"/>
                </a:lnTo>
                <a:lnTo>
                  <a:pt x="572" y="57"/>
                </a:lnTo>
                <a:lnTo>
                  <a:pt x="572" y="57"/>
                </a:lnTo>
                <a:lnTo>
                  <a:pt x="572" y="57"/>
                </a:lnTo>
                <a:lnTo>
                  <a:pt x="572" y="57"/>
                </a:lnTo>
                <a:lnTo>
                  <a:pt x="572" y="57"/>
                </a:lnTo>
                <a:lnTo>
                  <a:pt x="572" y="57"/>
                </a:lnTo>
                <a:lnTo>
                  <a:pt x="572" y="57"/>
                </a:lnTo>
                <a:lnTo>
                  <a:pt x="572" y="57"/>
                </a:lnTo>
                <a:lnTo>
                  <a:pt x="572" y="57"/>
                </a:lnTo>
                <a:lnTo>
                  <a:pt x="572" y="57"/>
                </a:lnTo>
                <a:lnTo>
                  <a:pt x="572" y="57"/>
                </a:lnTo>
                <a:lnTo>
                  <a:pt x="572" y="57"/>
                </a:lnTo>
                <a:lnTo>
                  <a:pt x="573" y="57"/>
                </a:lnTo>
                <a:lnTo>
                  <a:pt x="573" y="57"/>
                </a:lnTo>
                <a:lnTo>
                  <a:pt x="573" y="57"/>
                </a:lnTo>
                <a:lnTo>
                  <a:pt x="573" y="57"/>
                </a:lnTo>
                <a:lnTo>
                  <a:pt x="573" y="57"/>
                </a:lnTo>
                <a:lnTo>
                  <a:pt x="573" y="57"/>
                </a:lnTo>
                <a:lnTo>
                  <a:pt x="573" y="57"/>
                </a:lnTo>
                <a:lnTo>
                  <a:pt x="573" y="57"/>
                </a:lnTo>
                <a:lnTo>
                  <a:pt x="573" y="57"/>
                </a:lnTo>
                <a:lnTo>
                  <a:pt x="573" y="57"/>
                </a:lnTo>
                <a:lnTo>
                  <a:pt x="573" y="57"/>
                </a:lnTo>
                <a:lnTo>
                  <a:pt x="573" y="57"/>
                </a:lnTo>
                <a:lnTo>
                  <a:pt x="573" y="57"/>
                </a:lnTo>
                <a:lnTo>
                  <a:pt x="573" y="57"/>
                </a:lnTo>
                <a:lnTo>
                  <a:pt x="573" y="57"/>
                </a:lnTo>
                <a:lnTo>
                  <a:pt x="574" y="57"/>
                </a:lnTo>
                <a:lnTo>
                  <a:pt x="574" y="57"/>
                </a:lnTo>
                <a:lnTo>
                  <a:pt x="574" y="57"/>
                </a:lnTo>
                <a:lnTo>
                  <a:pt x="574" y="57"/>
                </a:lnTo>
                <a:lnTo>
                  <a:pt x="574" y="57"/>
                </a:lnTo>
                <a:lnTo>
                  <a:pt x="574" y="57"/>
                </a:lnTo>
                <a:lnTo>
                  <a:pt x="574" y="57"/>
                </a:lnTo>
                <a:lnTo>
                  <a:pt x="574" y="57"/>
                </a:lnTo>
                <a:lnTo>
                  <a:pt x="574" y="57"/>
                </a:lnTo>
                <a:lnTo>
                  <a:pt x="574" y="57"/>
                </a:lnTo>
                <a:lnTo>
                  <a:pt x="574" y="57"/>
                </a:lnTo>
                <a:lnTo>
                  <a:pt x="574" y="57"/>
                </a:lnTo>
                <a:lnTo>
                  <a:pt x="575" y="57"/>
                </a:lnTo>
                <a:lnTo>
                  <a:pt x="575" y="57"/>
                </a:lnTo>
                <a:lnTo>
                  <a:pt x="575" y="57"/>
                </a:lnTo>
                <a:lnTo>
                  <a:pt x="575" y="57"/>
                </a:lnTo>
                <a:lnTo>
                  <a:pt x="575" y="57"/>
                </a:lnTo>
                <a:lnTo>
                  <a:pt x="575" y="57"/>
                </a:lnTo>
                <a:lnTo>
                  <a:pt x="575" y="57"/>
                </a:lnTo>
                <a:lnTo>
                  <a:pt x="575" y="57"/>
                </a:lnTo>
                <a:lnTo>
                  <a:pt x="575" y="57"/>
                </a:lnTo>
                <a:lnTo>
                  <a:pt x="575" y="57"/>
                </a:lnTo>
                <a:lnTo>
                  <a:pt x="575" y="53"/>
                </a:lnTo>
                <a:lnTo>
                  <a:pt x="575" y="53"/>
                </a:lnTo>
                <a:lnTo>
                  <a:pt x="575" y="53"/>
                </a:lnTo>
                <a:lnTo>
                  <a:pt x="575" y="53"/>
                </a:lnTo>
                <a:lnTo>
                  <a:pt x="575" y="53"/>
                </a:lnTo>
                <a:lnTo>
                  <a:pt x="575" y="53"/>
                </a:lnTo>
                <a:lnTo>
                  <a:pt x="575" y="53"/>
                </a:lnTo>
                <a:lnTo>
                  <a:pt x="575" y="53"/>
                </a:lnTo>
                <a:lnTo>
                  <a:pt x="576" y="53"/>
                </a:lnTo>
                <a:lnTo>
                  <a:pt x="576" y="49"/>
                </a:lnTo>
                <a:lnTo>
                  <a:pt x="576" y="49"/>
                </a:lnTo>
                <a:lnTo>
                  <a:pt x="576" y="49"/>
                </a:lnTo>
                <a:lnTo>
                  <a:pt x="576" y="49"/>
                </a:lnTo>
                <a:lnTo>
                  <a:pt x="576" y="49"/>
                </a:lnTo>
                <a:lnTo>
                  <a:pt x="576" y="49"/>
                </a:lnTo>
                <a:lnTo>
                  <a:pt x="576" y="49"/>
                </a:lnTo>
                <a:lnTo>
                  <a:pt x="576" y="49"/>
                </a:lnTo>
                <a:lnTo>
                  <a:pt x="576" y="49"/>
                </a:lnTo>
                <a:lnTo>
                  <a:pt x="576" y="49"/>
                </a:lnTo>
                <a:lnTo>
                  <a:pt x="576" y="49"/>
                </a:lnTo>
                <a:lnTo>
                  <a:pt x="576" y="49"/>
                </a:lnTo>
                <a:lnTo>
                  <a:pt x="576" y="49"/>
                </a:lnTo>
                <a:lnTo>
                  <a:pt x="576" y="49"/>
                </a:lnTo>
                <a:lnTo>
                  <a:pt x="577" y="49"/>
                </a:lnTo>
                <a:lnTo>
                  <a:pt x="577" y="49"/>
                </a:lnTo>
                <a:lnTo>
                  <a:pt x="577" y="49"/>
                </a:lnTo>
                <a:lnTo>
                  <a:pt x="577" y="49"/>
                </a:lnTo>
                <a:lnTo>
                  <a:pt x="577" y="49"/>
                </a:lnTo>
                <a:lnTo>
                  <a:pt x="577" y="49"/>
                </a:lnTo>
                <a:lnTo>
                  <a:pt x="577" y="49"/>
                </a:lnTo>
                <a:lnTo>
                  <a:pt x="577" y="49"/>
                </a:lnTo>
                <a:lnTo>
                  <a:pt x="577" y="49"/>
                </a:lnTo>
                <a:lnTo>
                  <a:pt x="577" y="49"/>
                </a:lnTo>
                <a:lnTo>
                  <a:pt x="577" y="49"/>
                </a:lnTo>
                <a:lnTo>
                  <a:pt x="577" y="49"/>
                </a:lnTo>
                <a:lnTo>
                  <a:pt x="577" y="49"/>
                </a:lnTo>
                <a:lnTo>
                  <a:pt x="577" y="49"/>
                </a:lnTo>
                <a:lnTo>
                  <a:pt x="577" y="49"/>
                </a:lnTo>
                <a:lnTo>
                  <a:pt x="578" y="49"/>
                </a:lnTo>
                <a:lnTo>
                  <a:pt x="578" y="49"/>
                </a:lnTo>
                <a:lnTo>
                  <a:pt x="578" y="49"/>
                </a:lnTo>
                <a:lnTo>
                  <a:pt x="578" y="49"/>
                </a:lnTo>
                <a:lnTo>
                  <a:pt x="578" y="49"/>
                </a:lnTo>
                <a:lnTo>
                  <a:pt x="578" y="49"/>
                </a:lnTo>
                <a:lnTo>
                  <a:pt x="578" y="49"/>
                </a:lnTo>
                <a:lnTo>
                  <a:pt x="578" y="49"/>
                </a:lnTo>
                <a:lnTo>
                  <a:pt x="578" y="49"/>
                </a:lnTo>
                <a:lnTo>
                  <a:pt x="578" y="49"/>
                </a:lnTo>
                <a:lnTo>
                  <a:pt x="578" y="46"/>
                </a:lnTo>
                <a:lnTo>
                  <a:pt x="578" y="46"/>
                </a:lnTo>
                <a:lnTo>
                  <a:pt x="578" y="46"/>
                </a:lnTo>
                <a:lnTo>
                  <a:pt x="578" y="46"/>
                </a:lnTo>
                <a:lnTo>
                  <a:pt x="578" y="46"/>
                </a:lnTo>
                <a:lnTo>
                  <a:pt x="578" y="46"/>
                </a:lnTo>
                <a:lnTo>
                  <a:pt x="578" y="46"/>
                </a:lnTo>
                <a:lnTo>
                  <a:pt x="578" y="46"/>
                </a:lnTo>
                <a:lnTo>
                  <a:pt x="579" y="46"/>
                </a:lnTo>
                <a:lnTo>
                  <a:pt x="579" y="46"/>
                </a:lnTo>
                <a:lnTo>
                  <a:pt x="579" y="46"/>
                </a:lnTo>
                <a:lnTo>
                  <a:pt x="579" y="46"/>
                </a:lnTo>
                <a:lnTo>
                  <a:pt x="579" y="46"/>
                </a:lnTo>
                <a:lnTo>
                  <a:pt x="579" y="46"/>
                </a:lnTo>
                <a:lnTo>
                  <a:pt x="579" y="46"/>
                </a:lnTo>
                <a:lnTo>
                  <a:pt x="579" y="46"/>
                </a:lnTo>
                <a:lnTo>
                  <a:pt x="579" y="46"/>
                </a:lnTo>
                <a:lnTo>
                  <a:pt x="579" y="46"/>
                </a:lnTo>
                <a:lnTo>
                  <a:pt x="579" y="46"/>
                </a:lnTo>
                <a:lnTo>
                  <a:pt x="579" y="46"/>
                </a:lnTo>
                <a:lnTo>
                  <a:pt x="580" y="46"/>
                </a:lnTo>
                <a:lnTo>
                  <a:pt x="580" y="46"/>
                </a:lnTo>
                <a:lnTo>
                  <a:pt x="580" y="46"/>
                </a:lnTo>
                <a:lnTo>
                  <a:pt x="580" y="46"/>
                </a:lnTo>
                <a:lnTo>
                  <a:pt x="580" y="46"/>
                </a:lnTo>
                <a:lnTo>
                  <a:pt x="580" y="46"/>
                </a:lnTo>
                <a:lnTo>
                  <a:pt x="580" y="46"/>
                </a:lnTo>
                <a:lnTo>
                  <a:pt x="580" y="46"/>
                </a:lnTo>
                <a:lnTo>
                  <a:pt x="580" y="46"/>
                </a:lnTo>
                <a:lnTo>
                  <a:pt x="580" y="46"/>
                </a:lnTo>
                <a:lnTo>
                  <a:pt x="580" y="46"/>
                </a:lnTo>
                <a:lnTo>
                  <a:pt x="580" y="46"/>
                </a:lnTo>
                <a:lnTo>
                  <a:pt x="580" y="46"/>
                </a:lnTo>
                <a:lnTo>
                  <a:pt x="580" y="46"/>
                </a:lnTo>
                <a:lnTo>
                  <a:pt x="580" y="46"/>
                </a:lnTo>
                <a:lnTo>
                  <a:pt x="581" y="46"/>
                </a:lnTo>
                <a:lnTo>
                  <a:pt x="581" y="46"/>
                </a:lnTo>
                <a:lnTo>
                  <a:pt x="581" y="46"/>
                </a:lnTo>
                <a:lnTo>
                  <a:pt x="581" y="46"/>
                </a:lnTo>
                <a:lnTo>
                  <a:pt x="581" y="46"/>
                </a:lnTo>
                <a:lnTo>
                  <a:pt x="581" y="46"/>
                </a:lnTo>
                <a:lnTo>
                  <a:pt x="581" y="46"/>
                </a:lnTo>
                <a:lnTo>
                  <a:pt x="581" y="46"/>
                </a:lnTo>
                <a:lnTo>
                  <a:pt x="581" y="46"/>
                </a:lnTo>
                <a:lnTo>
                  <a:pt x="581" y="46"/>
                </a:lnTo>
                <a:lnTo>
                  <a:pt x="581" y="46"/>
                </a:lnTo>
                <a:lnTo>
                  <a:pt x="581" y="46"/>
                </a:lnTo>
                <a:lnTo>
                  <a:pt x="582" y="46"/>
                </a:lnTo>
                <a:lnTo>
                  <a:pt x="582" y="46"/>
                </a:lnTo>
                <a:lnTo>
                  <a:pt x="582" y="46"/>
                </a:lnTo>
                <a:lnTo>
                  <a:pt x="582" y="46"/>
                </a:lnTo>
                <a:lnTo>
                  <a:pt x="582" y="46"/>
                </a:lnTo>
                <a:lnTo>
                  <a:pt x="582" y="46"/>
                </a:lnTo>
                <a:lnTo>
                  <a:pt x="582" y="46"/>
                </a:lnTo>
                <a:lnTo>
                  <a:pt x="582" y="46"/>
                </a:lnTo>
                <a:lnTo>
                  <a:pt x="582" y="46"/>
                </a:lnTo>
                <a:lnTo>
                  <a:pt x="582" y="46"/>
                </a:lnTo>
                <a:lnTo>
                  <a:pt x="582" y="46"/>
                </a:lnTo>
                <a:lnTo>
                  <a:pt x="582" y="46"/>
                </a:lnTo>
                <a:lnTo>
                  <a:pt x="582" y="46"/>
                </a:lnTo>
                <a:lnTo>
                  <a:pt x="582" y="46"/>
                </a:lnTo>
                <a:lnTo>
                  <a:pt x="582" y="46"/>
                </a:lnTo>
                <a:lnTo>
                  <a:pt x="583" y="46"/>
                </a:lnTo>
                <a:lnTo>
                  <a:pt x="583" y="42"/>
                </a:lnTo>
                <a:lnTo>
                  <a:pt x="583" y="42"/>
                </a:lnTo>
                <a:lnTo>
                  <a:pt x="583" y="42"/>
                </a:lnTo>
                <a:lnTo>
                  <a:pt x="583" y="42"/>
                </a:lnTo>
                <a:lnTo>
                  <a:pt x="583" y="42"/>
                </a:lnTo>
                <a:lnTo>
                  <a:pt x="583" y="42"/>
                </a:lnTo>
                <a:lnTo>
                  <a:pt x="583" y="42"/>
                </a:lnTo>
                <a:lnTo>
                  <a:pt x="583" y="42"/>
                </a:lnTo>
                <a:lnTo>
                  <a:pt x="583" y="42"/>
                </a:lnTo>
                <a:lnTo>
                  <a:pt x="583" y="42"/>
                </a:lnTo>
                <a:lnTo>
                  <a:pt x="583" y="42"/>
                </a:lnTo>
                <a:lnTo>
                  <a:pt x="583" y="42"/>
                </a:lnTo>
                <a:lnTo>
                  <a:pt x="583" y="42"/>
                </a:lnTo>
                <a:lnTo>
                  <a:pt x="583" y="42"/>
                </a:lnTo>
                <a:lnTo>
                  <a:pt x="584" y="42"/>
                </a:lnTo>
                <a:lnTo>
                  <a:pt x="584" y="42"/>
                </a:lnTo>
                <a:lnTo>
                  <a:pt x="584" y="42"/>
                </a:lnTo>
                <a:lnTo>
                  <a:pt x="584" y="42"/>
                </a:lnTo>
                <a:lnTo>
                  <a:pt x="584" y="42"/>
                </a:lnTo>
                <a:lnTo>
                  <a:pt x="584" y="42"/>
                </a:lnTo>
                <a:lnTo>
                  <a:pt x="584" y="42"/>
                </a:lnTo>
                <a:lnTo>
                  <a:pt x="584" y="42"/>
                </a:lnTo>
                <a:lnTo>
                  <a:pt x="584" y="42"/>
                </a:lnTo>
                <a:lnTo>
                  <a:pt x="584" y="42"/>
                </a:lnTo>
                <a:lnTo>
                  <a:pt x="584" y="42"/>
                </a:lnTo>
                <a:lnTo>
                  <a:pt x="584" y="42"/>
                </a:lnTo>
                <a:lnTo>
                  <a:pt x="584" y="42"/>
                </a:lnTo>
                <a:lnTo>
                  <a:pt x="584" y="42"/>
                </a:lnTo>
                <a:lnTo>
                  <a:pt x="584" y="42"/>
                </a:lnTo>
                <a:lnTo>
                  <a:pt x="585" y="42"/>
                </a:lnTo>
                <a:lnTo>
                  <a:pt x="585" y="42"/>
                </a:lnTo>
                <a:lnTo>
                  <a:pt x="585" y="42"/>
                </a:lnTo>
                <a:lnTo>
                  <a:pt x="585" y="42"/>
                </a:lnTo>
                <a:lnTo>
                  <a:pt x="585" y="42"/>
                </a:lnTo>
                <a:lnTo>
                  <a:pt x="585" y="42"/>
                </a:lnTo>
                <a:lnTo>
                  <a:pt x="585" y="42"/>
                </a:lnTo>
                <a:lnTo>
                  <a:pt x="585" y="42"/>
                </a:lnTo>
                <a:lnTo>
                  <a:pt x="585" y="42"/>
                </a:lnTo>
                <a:lnTo>
                  <a:pt x="585" y="42"/>
                </a:lnTo>
                <a:lnTo>
                  <a:pt x="585" y="42"/>
                </a:lnTo>
                <a:lnTo>
                  <a:pt x="585" y="42"/>
                </a:lnTo>
                <a:lnTo>
                  <a:pt x="586" y="42"/>
                </a:lnTo>
                <a:lnTo>
                  <a:pt x="586" y="42"/>
                </a:lnTo>
                <a:lnTo>
                  <a:pt x="586" y="42"/>
                </a:lnTo>
                <a:lnTo>
                  <a:pt x="586" y="42"/>
                </a:lnTo>
                <a:lnTo>
                  <a:pt x="586" y="42"/>
                </a:lnTo>
                <a:lnTo>
                  <a:pt x="586" y="42"/>
                </a:lnTo>
                <a:lnTo>
                  <a:pt x="586" y="42"/>
                </a:lnTo>
                <a:lnTo>
                  <a:pt x="586" y="42"/>
                </a:lnTo>
                <a:lnTo>
                  <a:pt x="586" y="42"/>
                </a:lnTo>
                <a:lnTo>
                  <a:pt x="586" y="42"/>
                </a:lnTo>
                <a:lnTo>
                  <a:pt x="586" y="42"/>
                </a:lnTo>
                <a:lnTo>
                  <a:pt x="586" y="42"/>
                </a:lnTo>
                <a:lnTo>
                  <a:pt x="587" y="42"/>
                </a:lnTo>
                <a:lnTo>
                  <a:pt x="587" y="42"/>
                </a:lnTo>
                <a:lnTo>
                  <a:pt x="587" y="42"/>
                </a:lnTo>
                <a:lnTo>
                  <a:pt x="587" y="42"/>
                </a:lnTo>
                <a:lnTo>
                  <a:pt x="587" y="42"/>
                </a:lnTo>
                <a:lnTo>
                  <a:pt x="587" y="42"/>
                </a:lnTo>
                <a:lnTo>
                  <a:pt x="587" y="42"/>
                </a:lnTo>
                <a:lnTo>
                  <a:pt x="587" y="42"/>
                </a:lnTo>
                <a:lnTo>
                  <a:pt x="587" y="42"/>
                </a:lnTo>
                <a:lnTo>
                  <a:pt x="587" y="42"/>
                </a:lnTo>
                <a:lnTo>
                  <a:pt x="587" y="42"/>
                </a:lnTo>
                <a:lnTo>
                  <a:pt x="587" y="42"/>
                </a:lnTo>
                <a:lnTo>
                  <a:pt x="587" y="42"/>
                </a:lnTo>
                <a:lnTo>
                  <a:pt x="587" y="42"/>
                </a:lnTo>
                <a:lnTo>
                  <a:pt x="587" y="42"/>
                </a:lnTo>
                <a:lnTo>
                  <a:pt x="588" y="42"/>
                </a:lnTo>
                <a:lnTo>
                  <a:pt x="588" y="42"/>
                </a:lnTo>
                <a:lnTo>
                  <a:pt x="588" y="42"/>
                </a:lnTo>
                <a:lnTo>
                  <a:pt x="588" y="42"/>
                </a:lnTo>
                <a:lnTo>
                  <a:pt x="588" y="42"/>
                </a:lnTo>
                <a:lnTo>
                  <a:pt x="588" y="42"/>
                </a:lnTo>
                <a:lnTo>
                  <a:pt x="588" y="42"/>
                </a:lnTo>
                <a:lnTo>
                  <a:pt x="588" y="42"/>
                </a:lnTo>
                <a:lnTo>
                  <a:pt x="588" y="42"/>
                </a:lnTo>
                <a:lnTo>
                  <a:pt x="588" y="42"/>
                </a:lnTo>
                <a:lnTo>
                  <a:pt x="588" y="42"/>
                </a:lnTo>
                <a:lnTo>
                  <a:pt x="588" y="42"/>
                </a:lnTo>
                <a:lnTo>
                  <a:pt x="589" y="42"/>
                </a:lnTo>
                <a:lnTo>
                  <a:pt x="589" y="42"/>
                </a:lnTo>
                <a:lnTo>
                  <a:pt x="589" y="42"/>
                </a:lnTo>
                <a:lnTo>
                  <a:pt x="589" y="42"/>
                </a:lnTo>
                <a:lnTo>
                  <a:pt x="589" y="42"/>
                </a:lnTo>
                <a:lnTo>
                  <a:pt x="589" y="42"/>
                </a:lnTo>
                <a:lnTo>
                  <a:pt x="589" y="42"/>
                </a:lnTo>
                <a:lnTo>
                  <a:pt x="589" y="42"/>
                </a:lnTo>
                <a:lnTo>
                  <a:pt x="589" y="42"/>
                </a:lnTo>
                <a:lnTo>
                  <a:pt x="589" y="42"/>
                </a:lnTo>
                <a:lnTo>
                  <a:pt x="589" y="42"/>
                </a:lnTo>
                <a:lnTo>
                  <a:pt x="589" y="42"/>
                </a:lnTo>
                <a:lnTo>
                  <a:pt x="589" y="42"/>
                </a:lnTo>
                <a:lnTo>
                  <a:pt x="589" y="42"/>
                </a:lnTo>
                <a:lnTo>
                  <a:pt x="589" y="42"/>
                </a:lnTo>
                <a:lnTo>
                  <a:pt x="590" y="42"/>
                </a:lnTo>
                <a:lnTo>
                  <a:pt x="590" y="42"/>
                </a:lnTo>
                <a:lnTo>
                  <a:pt x="590" y="42"/>
                </a:lnTo>
                <a:lnTo>
                  <a:pt x="590" y="42"/>
                </a:lnTo>
                <a:lnTo>
                  <a:pt x="590" y="42"/>
                </a:lnTo>
                <a:lnTo>
                  <a:pt x="590" y="42"/>
                </a:lnTo>
                <a:lnTo>
                  <a:pt x="590" y="42"/>
                </a:lnTo>
                <a:lnTo>
                  <a:pt x="590" y="42"/>
                </a:lnTo>
                <a:lnTo>
                  <a:pt x="590" y="42"/>
                </a:lnTo>
                <a:lnTo>
                  <a:pt x="590" y="42"/>
                </a:lnTo>
                <a:lnTo>
                  <a:pt x="590" y="42"/>
                </a:lnTo>
                <a:lnTo>
                  <a:pt x="590" y="42"/>
                </a:lnTo>
                <a:lnTo>
                  <a:pt x="591" y="42"/>
                </a:lnTo>
                <a:lnTo>
                  <a:pt x="591" y="42"/>
                </a:lnTo>
                <a:lnTo>
                  <a:pt x="591" y="42"/>
                </a:lnTo>
                <a:lnTo>
                  <a:pt x="591" y="42"/>
                </a:lnTo>
                <a:lnTo>
                  <a:pt x="591" y="42"/>
                </a:lnTo>
                <a:lnTo>
                  <a:pt x="591" y="42"/>
                </a:lnTo>
                <a:lnTo>
                  <a:pt x="591" y="42"/>
                </a:lnTo>
                <a:lnTo>
                  <a:pt x="591" y="42"/>
                </a:lnTo>
                <a:lnTo>
                  <a:pt x="591" y="42"/>
                </a:lnTo>
                <a:lnTo>
                  <a:pt x="591" y="42"/>
                </a:lnTo>
                <a:lnTo>
                  <a:pt x="591" y="42"/>
                </a:lnTo>
                <a:lnTo>
                  <a:pt x="591" y="42"/>
                </a:lnTo>
                <a:lnTo>
                  <a:pt x="591" y="42"/>
                </a:lnTo>
                <a:lnTo>
                  <a:pt x="591" y="42"/>
                </a:lnTo>
                <a:lnTo>
                  <a:pt x="591" y="42"/>
                </a:lnTo>
                <a:lnTo>
                  <a:pt x="592" y="42"/>
                </a:lnTo>
                <a:lnTo>
                  <a:pt x="592" y="42"/>
                </a:lnTo>
                <a:lnTo>
                  <a:pt x="592" y="42"/>
                </a:lnTo>
                <a:lnTo>
                  <a:pt x="592" y="42"/>
                </a:lnTo>
                <a:lnTo>
                  <a:pt x="592" y="42"/>
                </a:lnTo>
                <a:lnTo>
                  <a:pt x="592" y="42"/>
                </a:lnTo>
                <a:lnTo>
                  <a:pt x="592" y="42"/>
                </a:lnTo>
                <a:lnTo>
                  <a:pt x="592" y="42"/>
                </a:lnTo>
                <a:lnTo>
                  <a:pt x="592" y="42"/>
                </a:lnTo>
                <a:lnTo>
                  <a:pt x="592" y="42"/>
                </a:lnTo>
                <a:lnTo>
                  <a:pt x="592" y="42"/>
                </a:lnTo>
                <a:lnTo>
                  <a:pt x="592" y="42"/>
                </a:lnTo>
                <a:lnTo>
                  <a:pt x="592" y="42"/>
                </a:lnTo>
                <a:lnTo>
                  <a:pt x="592" y="42"/>
                </a:lnTo>
                <a:lnTo>
                  <a:pt x="592" y="42"/>
                </a:lnTo>
                <a:lnTo>
                  <a:pt x="593" y="42"/>
                </a:lnTo>
                <a:lnTo>
                  <a:pt x="593" y="42"/>
                </a:lnTo>
                <a:lnTo>
                  <a:pt x="593" y="42"/>
                </a:lnTo>
                <a:lnTo>
                  <a:pt x="593" y="42"/>
                </a:lnTo>
                <a:lnTo>
                  <a:pt x="593" y="42"/>
                </a:lnTo>
                <a:lnTo>
                  <a:pt x="593" y="42"/>
                </a:lnTo>
                <a:lnTo>
                  <a:pt x="593" y="42"/>
                </a:lnTo>
                <a:lnTo>
                  <a:pt x="593" y="42"/>
                </a:lnTo>
                <a:lnTo>
                  <a:pt x="593" y="42"/>
                </a:lnTo>
                <a:lnTo>
                  <a:pt x="593" y="42"/>
                </a:lnTo>
                <a:lnTo>
                  <a:pt x="593" y="42"/>
                </a:lnTo>
                <a:lnTo>
                  <a:pt x="593" y="42"/>
                </a:lnTo>
                <a:lnTo>
                  <a:pt x="594" y="42"/>
                </a:lnTo>
                <a:lnTo>
                  <a:pt x="594" y="42"/>
                </a:lnTo>
                <a:lnTo>
                  <a:pt x="594" y="42"/>
                </a:lnTo>
                <a:lnTo>
                  <a:pt x="594" y="42"/>
                </a:lnTo>
                <a:lnTo>
                  <a:pt x="594" y="42"/>
                </a:lnTo>
                <a:lnTo>
                  <a:pt x="594" y="42"/>
                </a:lnTo>
                <a:lnTo>
                  <a:pt x="594" y="42"/>
                </a:lnTo>
                <a:lnTo>
                  <a:pt x="594" y="42"/>
                </a:lnTo>
                <a:lnTo>
                  <a:pt x="594" y="42"/>
                </a:lnTo>
                <a:lnTo>
                  <a:pt x="594" y="42"/>
                </a:lnTo>
                <a:lnTo>
                  <a:pt x="594" y="42"/>
                </a:lnTo>
                <a:lnTo>
                  <a:pt x="594" y="42"/>
                </a:lnTo>
                <a:lnTo>
                  <a:pt x="595" y="42"/>
                </a:lnTo>
                <a:lnTo>
                  <a:pt x="595" y="42"/>
                </a:lnTo>
                <a:lnTo>
                  <a:pt x="595" y="42"/>
                </a:lnTo>
                <a:lnTo>
                  <a:pt x="595" y="42"/>
                </a:lnTo>
                <a:lnTo>
                  <a:pt x="595" y="42"/>
                </a:lnTo>
                <a:lnTo>
                  <a:pt x="595" y="42"/>
                </a:lnTo>
                <a:lnTo>
                  <a:pt x="595" y="42"/>
                </a:lnTo>
                <a:lnTo>
                  <a:pt x="595" y="42"/>
                </a:lnTo>
                <a:lnTo>
                  <a:pt x="595" y="42"/>
                </a:lnTo>
                <a:lnTo>
                  <a:pt x="595" y="42"/>
                </a:lnTo>
                <a:lnTo>
                  <a:pt x="595" y="42"/>
                </a:lnTo>
                <a:lnTo>
                  <a:pt x="595" y="42"/>
                </a:lnTo>
                <a:lnTo>
                  <a:pt x="596" y="42"/>
                </a:lnTo>
                <a:lnTo>
                  <a:pt x="596" y="42"/>
                </a:lnTo>
                <a:lnTo>
                  <a:pt x="596" y="42"/>
                </a:lnTo>
                <a:lnTo>
                  <a:pt x="596" y="42"/>
                </a:lnTo>
                <a:lnTo>
                  <a:pt x="596" y="37"/>
                </a:lnTo>
                <a:lnTo>
                  <a:pt x="596" y="37"/>
                </a:lnTo>
                <a:lnTo>
                  <a:pt x="596" y="37"/>
                </a:lnTo>
                <a:lnTo>
                  <a:pt x="596" y="37"/>
                </a:lnTo>
                <a:lnTo>
                  <a:pt x="596" y="37"/>
                </a:lnTo>
                <a:lnTo>
                  <a:pt x="596" y="37"/>
                </a:lnTo>
                <a:lnTo>
                  <a:pt x="596" y="32"/>
                </a:lnTo>
                <a:lnTo>
                  <a:pt x="596" y="32"/>
                </a:lnTo>
                <a:lnTo>
                  <a:pt x="596" y="32"/>
                </a:lnTo>
                <a:lnTo>
                  <a:pt x="596" y="32"/>
                </a:lnTo>
                <a:lnTo>
                  <a:pt x="596" y="32"/>
                </a:lnTo>
                <a:lnTo>
                  <a:pt x="596" y="32"/>
                </a:lnTo>
                <a:lnTo>
                  <a:pt x="596" y="32"/>
                </a:lnTo>
                <a:lnTo>
                  <a:pt x="596" y="32"/>
                </a:lnTo>
                <a:lnTo>
                  <a:pt x="596" y="32"/>
                </a:lnTo>
                <a:lnTo>
                  <a:pt x="596" y="32"/>
                </a:lnTo>
                <a:lnTo>
                  <a:pt x="596" y="32"/>
                </a:lnTo>
                <a:lnTo>
                  <a:pt x="597" y="32"/>
                </a:lnTo>
                <a:lnTo>
                  <a:pt x="597" y="32"/>
                </a:lnTo>
                <a:lnTo>
                  <a:pt x="597" y="32"/>
                </a:lnTo>
                <a:lnTo>
                  <a:pt x="597" y="32"/>
                </a:lnTo>
                <a:lnTo>
                  <a:pt x="597" y="32"/>
                </a:lnTo>
                <a:lnTo>
                  <a:pt x="597" y="32"/>
                </a:lnTo>
                <a:lnTo>
                  <a:pt x="597" y="32"/>
                </a:lnTo>
                <a:lnTo>
                  <a:pt x="597" y="32"/>
                </a:lnTo>
                <a:lnTo>
                  <a:pt x="597" y="32"/>
                </a:lnTo>
                <a:lnTo>
                  <a:pt x="597" y="32"/>
                </a:lnTo>
                <a:lnTo>
                  <a:pt x="597" y="32"/>
                </a:lnTo>
                <a:lnTo>
                  <a:pt x="597" y="32"/>
                </a:lnTo>
                <a:lnTo>
                  <a:pt x="598" y="32"/>
                </a:lnTo>
                <a:lnTo>
                  <a:pt x="598" y="32"/>
                </a:lnTo>
                <a:lnTo>
                  <a:pt x="598" y="32"/>
                </a:lnTo>
                <a:lnTo>
                  <a:pt x="598" y="32"/>
                </a:lnTo>
                <a:lnTo>
                  <a:pt x="598" y="32"/>
                </a:lnTo>
                <a:lnTo>
                  <a:pt x="598" y="32"/>
                </a:lnTo>
                <a:lnTo>
                  <a:pt x="598" y="32"/>
                </a:lnTo>
                <a:lnTo>
                  <a:pt x="598" y="32"/>
                </a:lnTo>
                <a:lnTo>
                  <a:pt x="598" y="32"/>
                </a:lnTo>
                <a:lnTo>
                  <a:pt x="598" y="32"/>
                </a:lnTo>
                <a:lnTo>
                  <a:pt x="598" y="32"/>
                </a:lnTo>
                <a:lnTo>
                  <a:pt x="598" y="32"/>
                </a:lnTo>
                <a:lnTo>
                  <a:pt x="598" y="32"/>
                </a:lnTo>
                <a:lnTo>
                  <a:pt x="598" y="32"/>
                </a:lnTo>
                <a:lnTo>
                  <a:pt x="598" y="32"/>
                </a:lnTo>
                <a:lnTo>
                  <a:pt x="599" y="32"/>
                </a:lnTo>
                <a:lnTo>
                  <a:pt x="599" y="32"/>
                </a:lnTo>
                <a:lnTo>
                  <a:pt x="599" y="32"/>
                </a:lnTo>
                <a:lnTo>
                  <a:pt x="599" y="32"/>
                </a:lnTo>
                <a:lnTo>
                  <a:pt x="599" y="32"/>
                </a:lnTo>
                <a:lnTo>
                  <a:pt x="599" y="32"/>
                </a:lnTo>
                <a:lnTo>
                  <a:pt x="599" y="32"/>
                </a:lnTo>
                <a:lnTo>
                  <a:pt x="599" y="32"/>
                </a:lnTo>
                <a:lnTo>
                  <a:pt x="599" y="32"/>
                </a:lnTo>
                <a:lnTo>
                  <a:pt x="599" y="32"/>
                </a:lnTo>
                <a:lnTo>
                  <a:pt x="599" y="32"/>
                </a:lnTo>
                <a:lnTo>
                  <a:pt x="599" y="32"/>
                </a:lnTo>
                <a:lnTo>
                  <a:pt x="599" y="32"/>
                </a:lnTo>
                <a:lnTo>
                  <a:pt x="599" y="32"/>
                </a:lnTo>
                <a:lnTo>
                  <a:pt x="599" y="32"/>
                </a:lnTo>
                <a:lnTo>
                  <a:pt x="600" y="32"/>
                </a:lnTo>
                <a:lnTo>
                  <a:pt x="600" y="32"/>
                </a:lnTo>
                <a:lnTo>
                  <a:pt x="600" y="32"/>
                </a:lnTo>
                <a:lnTo>
                  <a:pt x="600" y="32"/>
                </a:lnTo>
                <a:lnTo>
                  <a:pt x="600" y="32"/>
                </a:lnTo>
                <a:lnTo>
                  <a:pt x="600" y="32"/>
                </a:lnTo>
                <a:lnTo>
                  <a:pt x="600" y="32"/>
                </a:lnTo>
                <a:lnTo>
                  <a:pt x="600" y="32"/>
                </a:lnTo>
                <a:lnTo>
                  <a:pt x="600" y="32"/>
                </a:lnTo>
                <a:lnTo>
                  <a:pt x="600" y="32"/>
                </a:lnTo>
                <a:lnTo>
                  <a:pt x="600" y="32"/>
                </a:lnTo>
                <a:lnTo>
                  <a:pt x="600" y="32"/>
                </a:lnTo>
                <a:lnTo>
                  <a:pt x="601" y="32"/>
                </a:lnTo>
                <a:lnTo>
                  <a:pt x="601" y="32"/>
                </a:lnTo>
                <a:lnTo>
                  <a:pt x="601" y="32"/>
                </a:lnTo>
                <a:lnTo>
                  <a:pt x="601" y="32"/>
                </a:lnTo>
                <a:lnTo>
                  <a:pt x="601" y="32"/>
                </a:lnTo>
                <a:lnTo>
                  <a:pt x="601" y="32"/>
                </a:lnTo>
                <a:lnTo>
                  <a:pt x="601" y="32"/>
                </a:lnTo>
                <a:lnTo>
                  <a:pt x="601" y="32"/>
                </a:lnTo>
                <a:lnTo>
                  <a:pt x="601" y="32"/>
                </a:lnTo>
                <a:lnTo>
                  <a:pt x="601" y="32"/>
                </a:lnTo>
                <a:lnTo>
                  <a:pt x="601" y="32"/>
                </a:lnTo>
                <a:lnTo>
                  <a:pt x="601" y="32"/>
                </a:lnTo>
                <a:lnTo>
                  <a:pt x="601" y="32"/>
                </a:lnTo>
                <a:lnTo>
                  <a:pt x="601" y="32"/>
                </a:lnTo>
                <a:lnTo>
                  <a:pt x="601" y="32"/>
                </a:lnTo>
                <a:lnTo>
                  <a:pt x="602" y="32"/>
                </a:lnTo>
                <a:lnTo>
                  <a:pt x="602" y="32"/>
                </a:lnTo>
                <a:lnTo>
                  <a:pt x="602" y="32"/>
                </a:lnTo>
                <a:lnTo>
                  <a:pt x="602" y="32"/>
                </a:lnTo>
                <a:lnTo>
                  <a:pt x="602" y="32"/>
                </a:lnTo>
                <a:lnTo>
                  <a:pt x="602" y="32"/>
                </a:lnTo>
                <a:lnTo>
                  <a:pt x="602" y="32"/>
                </a:lnTo>
                <a:lnTo>
                  <a:pt x="602" y="32"/>
                </a:lnTo>
                <a:lnTo>
                  <a:pt x="602" y="32"/>
                </a:lnTo>
                <a:lnTo>
                  <a:pt x="602" y="32"/>
                </a:lnTo>
                <a:lnTo>
                  <a:pt x="602" y="32"/>
                </a:lnTo>
                <a:lnTo>
                  <a:pt x="602" y="32"/>
                </a:lnTo>
                <a:lnTo>
                  <a:pt x="603" y="32"/>
                </a:lnTo>
                <a:lnTo>
                  <a:pt x="603" y="32"/>
                </a:lnTo>
                <a:lnTo>
                  <a:pt x="603" y="32"/>
                </a:lnTo>
                <a:lnTo>
                  <a:pt x="603" y="32"/>
                </a:lnTo>
                <a:lnTo>
                  <a:pt x="603" y="32"/>
                </a:lnTo>
                <a:lnTo>
                  <a:pt x="603" y="32"/>
                </a:lnTo>
                <a:lnTo>
                  <a:pt x="603" y="32"/>
                </a:lnTo>
                <a:lnTo>
                  <a:pt x="603" y="32"/>
                </a:lnTo>
                <a:lnTo>
                  <a:pt x="603" y="32"/>
                </a:lnTo>
                <a:lnTo>
                  <a:pt x="603" y="32"/>
                </a:lnTo>
                <a:lnTo>
                  <a:pt x="603" y="32"/>
                </a:lnTo>
                <a:lnTo>
                  <a:pt x="603" y="32"/>
                </a:lnTo>
                <a:lnTo>
                  <a:pt x="603" y="32"/>
                </a:lnTo>
                <a:lnTo>
                  <a:pt x="603" y="32"/>
                </a:lnTo>
                <a:lnTo>
                  <a:pt x="603" y="32"/>
                </a:lnTo>
                <a:lnTo>
                  <a:pt x="604" y="32"/>
                </a:lnTo>
                <a:lnTo>
                  <a:pt x="604" y="32"/>
                </a:lnTo>
                <a:lnTo>
                  <a:pt x="604" y="32"/>
                </a:lnTo>
                <a:lnTo>
                  <a:pt x="604" y="32"/>
                </a:lnTo>
                <a:lnTo>
                  <a:pt x="604" y="32"/>
                </a:lnTo>
                <a:lnTo>
                  <a:pt x="604" y="32"/>
                </a:lnTo>
                <a:lnTo>
                  <a:pt x="604" y="32"/>
                </a:lnTo>
                <a:lnTo>
                  <a:pt x="604" y="32"/>
                </a:lnTo>
                <a:lnTo>
                  <a:pt x="604" y="32"/>
                </a:lnTo>
                <a:lnTo>
                  <a:pt x="604" y="32"/>
                </a:lnTo>
                <a:lnTo>
                  <a:pt x="604" y="32"/>
                </a:lnTo>
                <a:lnTo>
                  <a:pt x="604" y="32"/>
                </a:lnTo>
                <a:lnTo>
                  <a:pt x="605" y="32"/>
                </a:lnTo>
                <a:lnTo>
                  <a:pt x="605" y="32"/>
                </a:lnTo>
                <a:lnTo>
                  <a:pt x="605" y="32"/>
                </a:lnTo>
                <a:lnTo>
                  <a:pt x="605" y="32"/>
                </a:lnTo>
                <a:lnTo>
                  <a:pt x="605" y="32"/>
                </a:lnTo>
                <a:lnTo>
                  <a:pt x="605" y="32"/>
                </a:lnTo>
                <a:lnTo>
                  <a:pt x="605" y="32"/>
                </a:lnTo>
                <a:lnTo>
                  <a:pt x="605" y="32"/>
                </a:lnTo>
                <a:lnTo>
                  <a:pt x="605" y="32"/>
                </a:lnTo>
                <a:lnTo>
                  <a:pt x="605" y="32"/>
                </a:lnTo>
                <a:lnTo>
                  <a:pt x="605" y="32"/>
                </a:lnTo>
                <a:lnTo>
                  <a:pt x="605" y="32"/>
                </a:lnTo>
                <a:lnTo>
                  <a:pt x="605" y="32"/>
                </a:lnTo>
                <a:lnTo>
                  <a:pt x="605" y="32"/>
                </a:lnTo>
                <a:lnTo>
                  <a:pt x="605" y="32"/>
                </a:lnTo>
                <a:lnTo>
                  <a:pt x="606" y="32"/>
                </a:lnTo>
                <a:lnTo>
                  <a:pt x="606" y="32"/>
                </a:lnTo>
                <a:lnTo>
                  <a:pt x="606" y="32"/>
                </a:lnTo>
                <a:lnTo>
                  <a:pt x="606" y="32"/>
                </a:lnTo>
                <a:lnTo>
                  <a:pt x="606" y="32"/>
                </a:lnTo>
                <a:lnTo>
                  <a:pt x="606" y="32"/>
                </a:lnTo>
                <a:lnTo>
                  <a:pt x="606" y="32"/>
                </a:lnTo>
                <a:lnTo>
                  <a:pt x="606" y="25"/>
                </a:lnTo>
                <a:lnTo>
                  <a:pt x="606" y="25"/>
                </a:lnTo>
                <a:lnTo>
                  <a:pt x="606" y="25"/>
                </a:lnTo>
                <a:lnTo>
                  <a:pt x="606" y="25"/>
                </a:lnTo>
                <a:lnTo>
                  <a:pt x="606" y="25"/>
                </a:lnTo>
                <a:lnTo>
                  <a:pt x="606" y="25"/>
                </a:lnTo>
                <a:lnTo>
                  <a:pt x="606" y="25"/>
                </a:lnTo>
                <a:lnTo>
                  <a:pt x="606" y="25"/>
                </a:lnTo>
                <a:lnTo>
                  <a:pt x="606" y="25"/>
                </a:lnTo>
                <a:lnTo>
                  <a:pt x="606" y="25"/>
                </a:lnTo>
                <a:lnTo>
                  <a:pt x="606" y="25"/>
                </a:lnTo>
                <a:lnTo>
                  <a:pt x="607" y="25"/>
                </a:lnTo>
                <a:lnTo>
                  <a:pt x="607" y="25"/>
                </a:lnTo>
                <a:lnTo>
                  <a:pt x="607" y="25"/>
                </a:lnTo>
                <a:lnTo>
                  <a:pt x="607" y="25"/>
                </a:lnTo>
                <a:lnTo>
                  <a:pt x="607" y="25"/>
                </a:lnTo>
                <a:lnTo>
                  <a:pt x="607" y="25"/>
                </a:lnTo>
                <a:lnTo>
                  <a:pt x="607" y="25"/>
                </a:lnTo>
                <a:lnTo>
                  <a:pt x="607" y="25"/>
                </a:lnTo>
                <a:lnTo>
                  <a:pt x="607" y="25"/>
                </a:lnTo>
                <a:lnTo>
                  <a:pt x="607" y="25"/>
                </a:lnTo>
                <a:lnTo>
                  <a:pt x="607" y="25"/>
                </a:lnTo>
                <a:lnTo>
                  <a:pt x="607" y="25"/>
                </a:lnTo>
                <a:lnTo>
                  <a:pt x="608" y="25"/>
                </a:lnTo>
                <a:lnTo>
                  <a:pt x="608" y="25"/>
                </a:lnTo>
                <a:lnTo>
                  <a:pt x="608" y="25"/>
                </a:lnTo>
                <a:lnTo>
                  <a:pt x="608" y="25"/>
                </a:lnTo>
                <a:lnTo>
                  <a:pt x="608" y="25"/>
                </a:lnTo>
                <a:lnTo>
                  <a:pt x="608" y="25"/>
                </a:lnTo>
                <a:lnTo>
                  <a:pt x="608" y="25"/>
                </a:lnTo>
                <a:lnTo>
                  <a:pt x="608" y="25"/>
                </a:lnTo>
                <a:lnTo>
                  <a:pt x="608" y="25"/>
                </a:lnTo>
                <a:lnTo>
                  <a:pt x="608" y="25"/>
                </a:lnTo>
                <a:lnTo>
                  <a:pt x="608" y="19"/>
                </a:lnTo>
                <a:lnTo>
                  <a:pt x="608" y="19"/>
                </a:lnTo>
                <a:lnTo>
                  <a:pt x="608" y="19"/>
                </a:lnTo>
                <a:lnTo>
                  <a:pt x="608" y="19"/>
                </a:lnTo>
                <a:lnTo>
                  <a:pt x="608" y="19"/>
                </a:lnTo>
                <a:lnTo>
                  <a:pt x="608" y="19"/>
                </a:lnTo>
                <a:lnTo>
                  <a:pt x="608" y="19"/>
                </a:lnTo>
                <a:lnTo>
                  <a:pt x="608" y="19"/>
                </a:lnTo>
                <a:lnTo>
                  <a:pt x="609" y="19"/>
                </a:lnTo>
                <a:lnTo>
                  <a:pt x="609" y="19"/>
                </a:lnTo>
                <a:lnTo>
                  <a:pt x="609" y="19"/>
                </a:lnTo>
                <a:lnTo>
                  <a:pt x="609" y="19"/>
                </a:lnTo>
                <a:lnTo>
                  <a:pt x="609" y="19"/>
                </a:lnTo>
                <a:lnTo>
                  <a:pt x="609" y="19"/>
                </a:lnTo>
                <a:lnTo>
                  <a:pt x="609" y="19"/>
                </a:lnTo>
                <a:lnTo>
                  <a:pt x="609" y="19"/>
                </a:lnTo>
                <a:lnTo>
                  <a:pt x="609" y="19"/>
                </a:lnTo>
                <a:lnTo>
                  <a:pt x="609" y="19"/>
                </a:lnTo>
                <a:lnTo>
                  <a:pt x="609" y="19"/>
                </a:lnTo>
                <a:lnTo>
                  <a:pt x="609" y="19"/>
                </a:lnTo>
                <a:lnTo>
                  <a:pt x="610" y="19"/>
                </a:lnTo>
                <a:lnTo>
                  <a:pt x="610" y="19"/>
                </a:lnTo>
                <a:lnTo>
                  <a:pt x="610" y="19"/>
                </a:lnTo>
                <a:lnTo>
                  <a:pt x="610" y="19"/>
                </a:lnTo>
                <a:lnTo>
                  <a:pt x="610" y="19"/>
                </a:lnTo>
                <a:lnTo>
                  <a:pt x="610" y="19"/>
                </a:lnTo>
                <a:lnTo>
                  <a:pt x="610" y="19"/>
                </a:lnTo>
                <a:lnTo>
                  <a:pt x="610" y="19"/>
                </a:lnTo>
                <a:lnTo>
                  <a:pt x="610" y="19"/>
                </a:lnTo>
                <a:lnTo>
                  <a:pt x="610" y="19"/>
                </a:lnTo>
                <a:lnTo>
                  <a:pt x="610" y="19"/>
                </a:lnTo>
                <a:lnTo>
                  <a:pt x="610" y="19"/>
                </a:lnTo>
                <a:lnTo>
                  <a:pt x="610" y="19"/>
                </a:lnTo>
                <a:lnTo>
                  <a:pt x="610" y="19"/>
                </a:lnTo>
                <a:lnTo>
                  <a:pt x="610" y="19"/>
                </a:lnTo>
                <a:lnTo>
                  <a:pt x="611" y="19"/>
                </a:lnTo>
                <a:lnTo>
                  <a:pt x="611" y="19"/>
                </a:lnTo>
                <a:lnTo>
                  <a:pt x="611" y="19"/>
                </a:lnTo>
                <a:lnTo>
                  <a:pt x="611" y="19"/>
                </a:lnTo>
                <a:lnTo>
                  <a:pt x="611" y="19"/>
                </a:lnTo>
                <a:lnTo>
                  <a:pt x="611" y="19"/>
                </a:lnTo>
                <a:lnTo>
                  <a:pt x="611" y="19"/>
                </a:lnTo>
                <a:lnTo>
                  <a:pt x="611" y="19"/>
                </a:lnTo>
                <a:lnTo>
                  <a:pt x="611" y="19"/>
                </a:lnTo>
                <a:lnTo>
                  <a:pt x="611" y="19"/>
                </a:lnTo>
                <a:lnTo>
                  <a:pt x="611" y="19"/>
                </a:lnTo>
                <a:lnTo>
                  <a:pt x="611" y="19"/>
                </a:lnTo>
                <a:lnTo>
                  <a:pt x="612" y="19"/>
                </a:lnTo>
                <a:lnTo>
                  <a:pt x="612" y="19"/>
                </a:lnTo>
                <a:lnTo>
                  <a:pt x="612" y="19"/>
                </a:lnTo>
                <a:lnTo>
                  <a:pt x="612" y="19"/>
                </a:lnTo>
                <a:lnTo>
                  <a:pt x="612" y="19"/>
                </a:lnTo>
                <a:lnTo>
                  <a:pt x="612" y="19"/>
                </a:lnTo>
                <a:lnTo>
                  <a:pt x="612" y="19"/>
                </a:lnTo>
                <a:lnTo>
                  <a:pt x="612" y="19"/>
                </a:lnTo>
                <a:lnTo>
                  <a:pt x="612" y="19"/>
                </a:lnTo>
                <a:lnTo>
                  <a:pt x="612" y="19"/>
                </a:lnTo>
                <a:lnTo>
                  <a:pt x="612" y="19"/>
                </a:lnTo>
                <a:lnTo>
                  <a:pt x="612" y="19"/>
                </a:lnTo>
                <a:lnTo>
                  <a:pt x="612" y="19"/>
                </a:lnTo>
                <a:lnTo>
                  <a:pt x="612" y="19"/>
                </a:lnTo>
                <a:lnTo>
                  <a:pt x="612" y="19"/>
                </a:lnTo>
                <a:lnTo>
                  <a:pt x="613" y="19"/>
                </a:lnTo>
                <a:lnTo>
                  <a:pt x="613" y="19"/>
                </a:lnTo>
                <a:lnTo>
                  <a:pt x="613" y="19"/>
                </a:lnTo>
                <a:lnTo>
                  <a:pt x="613" y="19"/>
                </a:lnTo>
                <a:lnTo>
                  <a:pt x="613" y="19"/>
                </a:lnTo>
                <a:lnTo>
                  <a:pt x="613" y="19"/>
                </a:lnTo>
                <a:lnTo>
                  <a:pt x="613" y="19"/>
                </a:lnTo>
                <a:lnTo>
                  <a:pt x="613" y="19"/>
                </a:lnTo>
                <a:lnTo>
                  <a:pt x="613" y="19"/>
                </a:lnTo>
                <a:lnTo>
                  <a:pt x="613" y="19"/>
                </a:lnTo>
                <a:lnTo>
                  <a:pt x="613" y="19"/>
                </a:lnTo>
                <a:lnTo>
                  <a:pt x="613" y="19"/>
                </a:lnTo>
                <a:lnTo>
                  <a:pt x="613" y="19"/>
                </a:lnTo>
                <a:lnTo>
                  <a:pt x="613" y="19"/>
                </a:lnTo>
                <a:lnTo>
                  <a:pt x="613" y="19"/>
                </a:lnTo>
                <a:lnTo>
                  <a:pt x="614" y="19"/>
                </a:lnTo>
                <a:lnTo>
                  <a:pt x="614" y="19"/>
                </a:lnTo>
                <a:lnTo>
                  <a:pt x="614" y="19"/>
                </a:lnTo>
                <a:lnTo>
                  <a:pt x="614" y="19"/>
                </a:lnTo>
                <a:lnTo>
                  <a:pt x="614" y="19"/>
                </a:lnTo>
                <a:lnTo>
                  <a:pt x="614" y="19"/>
                </a:lnTo>
                <a:lnTo>
                  <a:pt x="614" y="19"/>
                </a:lnTo>
                <a:lnTo>
                  <a:pt x="614" y="19"/>
                </a:lnTo>
                <a:lnTo>
                  <a:pt x="614" y="19"/>
                </a:lnTo>
                <a:lnTo>
                  <a:pt x="614" y="19"/>
                </a:lnTo>
                <a:lnTo>
                  <a:pt x="614" y="19"/>
                </a:lnTo>
                <a:lnTo>
                  <a:pt x="614" y="19"/>
                </a:lnTo>
                <a:lnTo>
                  <a:pt x="615" y="19"/>
                </a:lnTo>
                <a:lnTo>
                  <a:pt x="615" y="19"/>
                </a:lnTo>
                <a:lnTo>
                  <a:pt x="615" y="19"/>
                </a:lnTo>
                <a:lnTo>
                  <a:pt x="615" y="19"/>
                </a:lnTo>
                <a:lnTo>
                  <a:pt x="615" y="19"/>
                </a:lnTo>
                <a:lnTo>
                  <a:pt x="615" y="19"/>
                </a:lnTo>
                <a:lnTo>
                  <a:pt x="615" y="19"/>
                </a:lnTo>
                <a:lnTo>
                  <a:pt x="615" y="19"/>
                </a:lnTo>
                <a:lnTo>
                  <a:pt x="615" y="19"/>
                </a:lnTo>
                <a:lnTo>
                  <a:pt x="615" y="19"/>
                </a:lnTo>
                <a:lnTo>
                  <a:pt x="615" y="19"/>
                </a:lnTo>
                <a:lnTo>
                  <a:pt x="615" y="19"/>
                </a:lnTo>
                <a:lnTo>
                  <a:pt x="615" y="19"/>
                </a:lnTo>
                <a:lnTo>
                  <a:pt x="615" y="19"/>
                </a:lnTo>
                <a:lnTo>
                  <a:pt x="615" y="19"/>
                </a:lnTo>
                <a:lnTo>
                  <a:pt x="616" y="19"/>
                </a:lnTo>
                <a:lnTo>
                  <a:pt x="616" y="19"/>
                </a:lnTo>
                <a:lnTo>
                  <a:pt x="616" y="19"/>
                </a:lnTo>
                <a:lnTo>
                  <a:pt x="616" y="19"/>
                </a:lnTo>
                <a:lnTo>
                  <a:pt x="616" y="19"/>
                </a:lnTo>
                <a:lnTo>
                  <a:pt x="616" y="19"/>
                </a:lnTo>
                <a:lnTo>
                  <a:pt x="616" y="19"/>
                </a:lnTo>
                <a:lnTo>
                  <a:pt x="616" y="19"/>
                </a:lnTo>
                <a:lnTo>
                  <a:pt x="616" y="19"/>
                </a:lnTo>
                <a:lnTo>
                  <a:pt x="616" y="19"/>
                </a:lnTo>
                <a:lnTo>
                  <a:pt x="616" y="19"/>
                </a:lnTo>
                <a:lnTo>
                  <a:pt x="616" y="19"/>
                </a:lnTo>
                <a:lnTo>
                  <a:pt x="617" y="19"/>
                </a:lnTo>
                <a:lnTo>
                  <a:pt x="617" y="19"/>
                </a:lnTo>
                <a:lnTo>
                  <a:pt x="617" y="19"/>
                </a:lnTo>
                <a:lnTo>
                  <a:pt x="617" y="19"/>
                </a:lnTo>
                <a:lnTo>
                  <a:pt x="617" y="19"/>
                </a:lnTo>
                <a:lnTo>
                  <a:pt x="617" y="19"/>
                </a:lnTo>
                <a:lnTo>
                  <a:pt x="617" y="19"/>
                </a:lnTo>
                <a:lnTo>
                  <a:pt x="617" y="19"/>
                </a:lnTo>
                <a:lnTo>
                  <a:pt x="617" y="19"/>
                </a:lnTo>
                <a:lnTo>
                  <a:pt x="617" y="19"/>
                </a:lnTo>
                <a:lnTo>
                  <a:pt x="617" y="19"/>
                </a:lnTo>
                <a:lnTo>
                  <a:pt x="617" y="19"/>
                </a:lnTo>
                <a:lnTo>
                  <a:pt x="617" y="19"/>
                </a:lnTo>
                <a:lnTo>
                  <a:pt x="617" y="19"/>
                </a:lnTo>
                <a:lnTo>
                  <a:pt x="617" y="19"/>
                </a:lnTo>
                <a:lnTo>
                  <a:pt x="618" y="19"/>
                </a:lnTo>
                <a:lnTo>
                  <a:pt x="618" y="19"/>
                </a:lnTo>
                <a:lnTo>
                  <a:pt x="618" y="19"/>
                </a:lnTo>
                <a:lnTo>
                  <a:pt x="618" y="19"/>
                </a:lnTo>
                <a:lnTo>
                  <a:pt x="618" y="19"/>
                </a:lnTo>
                <a:lnTo>
                  <a:pt x="618" y="19"/>
                </a:lnTo>
                <a:lnTo>
                  <a:pt x="618" y="19"/>
                </a:lnTo>
                <a:lnTo>
                  <a:pt x="618" y="19"/>
                </a:lnTo>
                <a:lnTo>
                  <a:pt x="618" y="19"/>
                </a:lnTo>
                <a:lnTo>
                  <a:pt x="618" y="19"/>
                </a:lnTo>
                <a:lnTo>
                  <a:pt x="618" y="19"/>
                </a:lnTo>
                <a:lnTo>
                  <a:pt x="618" y="19"/>
                </a:lnTo>
                <a:lnTo>
                  <a:pt x="619" y="19"/>
                </a:lnTo>
                <a:lnTo>
                  <a:pt x="619" y="19"/>
                </a:lnTo>
                <a:lnTo>
                  <a:pt x="619" y="19"/>
                </a:lnTo>
                <a:lnTo>
                  <a:pt x="619" y="19"/>
                </a:lnTo>
                <a:lnTo>
                  <a:pt x="619" y="19"/>
                </a:lnTo>
                <a:lnTo>
                  <a:pt x="619" y="19"/>
                </a:lnTo>
                <a:lnTo>
                  <a:pt x="619" y="19"/>
                </a:lnTo>
                <a:lnTo>
                  <a:pt x="619" y="19"/>
                </a:lnTo>
                <a:lnTo>
                  <a:pt x="619" y="19"/>
                </a:lnTo>
                <a:lnTo>
                  <a:pt x="619" y="19"/>
                </a:lnTo>
                <a:lnTo>
                  <a:pt x="619" y="19"/>
                </a:lnTo>
                <a:lnTo>
                  <a:pt x="619" y="19"/>
                </a:lnTo>
                <a:lnTo>
                  <a:pt x="619" y="19"/>
                </a:lnTo>
                <a:lnTo>
                  <a:pt x="619" y="0"/>
                </a:lnTo>
                <a:lnTo>
                  <a:pt x="619" y="0"/>
                </a:lnTo>
                <a:lnTo>
                  <a:pt x="619" y="0"/>
                </a:lnTo>
                <a:lnTo>
                  <a:pt x="619" y="0"/>
                </a:lnTo>
                <a:lnTo>
                  <a:pt x="619" y="0"/>
                </a:lnTo>
                <a:lnTo>
                  <a:pt x="620" y="0"/>
                </a:lnTo>
                <a:lnTo>
                  <a:pt x="620" y="0"/>
                </a:lnTo>
                <a:lnTo>
                  <a:pt x="620" y="0"/>
                </a:lnTo>
                <a:lnTo>
                  <a:pt x="620" y="0"/>
                </a:lnTo>
                <a:lnTo>
                  <a:pt x="620" y="0"/>
                </a:lnTo>
                <a:lnTo>
                  <a:pt x="620" y="0"/>
                </a:lnTo>
                <a:lnTo>
                  <a:pt x="620" y="0"/>
                </a:lnTo>
                <a:lnTo>
                  <a:pt x="620" y="0"/>
                </a:lnTo>
                <a:lnTo>
                  <a:pt x="620" y="0"/>
                </a:lnTo>
                <a:lnTo>
                  <a:pt x="620" y="0"/>
                </a:lnTo>
                <a:lnTo>
                  <a:pt x="620" y="0"/>
                </a:lnTo>
                <a:lnTo>
                  <a:pt x="620" y="0"/>
                </a:lnTo>
                <a:lnTo>
                  <a:pt x="620" y="0"/>
                </a:lnTo>
                <a:lnTo>
                  <a:pt x="620" y="0"/>
                </a:lnTo>
                <a:lnTo>
                  <a:pt x="620" y="0"/>
                </a:lnTo>
                <a:lnTo>
                  <a:pt x="621" y="0"/>
                </a:lnTo>
                <a:lnTo>
                  <a:pt x="621" y="0"/>
                </a:lnTo>
                <a:lnTo>
                  <a:pt x="621" y="0"/>
                </a:lnTo>
                <a:lnTo>
                  <a:pt x="621" y="0"/>
                </a:lnTo>
                <a:lnTo>
                  <a:pt x="621" y="0"/>
                </a:lnTo>
                <a:lnTo>
                  <a:pt x="621" y="0"/>
                </a:lnTo>
                <a:lnTo>
                  <a:pt x="621" y="0"/>
                </a:lnTo>
                <a:lnTo>
                  <a:pt x="621" y="0"/>
                </a:lnTo>
                <a:lnTo>
                  <a:pt x="621" y="0"/>
                </a:lnTo>
                <a:lnTo>
                  <a:pt x="621" y="0"/>
                </a:lnTo>
                <a:lnTo>
                  <a:pt x="621" y="0"/>
                </a:lnTo>
                <a:lnTo>
                  <a:pt x="621" y="0"/>
                </a:lnTo>
                <a:lnTo>
                  <a:pt x="622" y="0"/>
                </a:lnTo>
                <a:lnTo>
                  <a:pt x="622" y="0"/>
                </a:lnTo>
                <a:lnTo>
                  <a:pt x="622" y="0"/>
                </a:lnTo>
                <a:lnTo>
                  <a:pt x="622" y="0"/>
                </a:lnTo>
                <a:lnTo>
                  <a:pt x="622" y="0"/>
                </a:lnTo>
                <a:lnTo>
                  <a:pt x="622" y="0"/>
                </a:lnTo>
                <a:lnTo>
                  <a:pt x="622" y="0"/>
                </a:lnTo>
                <a:lnTo>
                  <a:pt x="622" y="0"/>
                </a:lnTo>
                <a:lnTo>
                  <a:pt x="622" y="0"/>
                </a:lnTo>
                <a:lnTo>
                  <a:pt x="622" y="0"/>
                </a:lnTo>
                <a:lnTo>
                  <a:pt x="622" y="0"/>
                </a:lnTo>
                <a:lnTo>
                  <a:pt x="622" y="0"/>
                </a:lnTo>
                <a:lnTo>
                  <a:pt x="622" y="0"/>
                </a:lnTo>
                <a:lnTo>
                  <a:pt x="622" y="0"/>
                </a:lnTo>
                <a:lnTo>
                  <a:pt x="622" y="0"/>
                </a:lnTo>
                <a:lnTo>
                  <a:pt x="623" y="0"/>
                </a:lnTo>
                <a:lnTo>
                  <a:pt x="623" y="0"/>
                </a:lnTo>
                <a:lnTo>
                  <a:pt x="623" y="0"/>
                </a:lnTo>
                <a:lnTo>
                  <a:pt x="623" y="0"/>
                </a:lnTo>
                <a:lnTo>
                  <a:pt x="623" y="0"/>
                </a:lnTo>
                <a:lnTo>
                  <a:pt x="623" y="0"/>
                </a:lnTo>
                <a:lnTo>
                  <a:pt x="623" y="0"/>
                </a:lnTo>
                <a:lnTo>
                  <a:pt x="623" y="0"/>
                </a:lnTo>
                <a:lnTo>
                  <a:pt x="623" y="0"/>
                </a:lnTo>
                <a:lnTo>
                  <a:pt x="623" y="0"/>
                </a:lnTo>
                <a:lnTo>
                  <a:pt x="623" y="0"/>
                </a:lnTo>
                <a:lnTo>
                  <a:pt x="623" y="0"/>
                </a:lnTo>
                <a:lnTo>
                  <a:pt x="624" y="0"/>
                </a:lnTo>
                <a:lnTo>
                  <a:pt x="624" y="0"/>
                </a:lnTo>
                <a:lnTo>
                  <a:pt x="624" y="0"/>
                </a:lnTo>
                <a:lnTo>
                  <a:pt x="624" y="0"/>
                </a:lnTo>
                <a:lnTo>
                  <a:pt x="624" y="0"/>
                </a:lnTo>
                <a:lnTo>
                  <a:pt x="624" y="0"/>
                </a:lnTo>
                <a:lnTo>
                  <a:pt x="624" y="0"/>
                </a:lnTo>
                <a:lnTo>
                  <a:pt x="624" y="0"/>
                </a:lnTo>
                <a:lnTo>
                  <a:pt x="624" y="0"/>
                </a:lnTo>
                <a:lnTo>
                  <a:pt x="624" y="0"/>
                </a:lnTo>
                <a:lnTo>
                  <a:pt x="624" y="0"/>
                </a:lnTo>
                <a:lnTo>
                  <a:pt x="624" y="0"/>
                </a:lnTo>
                <a:lnTo>
                  <a:pt x="625" y="0"/>
                </a:lnTo>
                <a:lnTo>
                  <a:pt x="625" y="0"/>
                </a:lnTo>
                <a:lnTo>
                  <a:pt x="625" y="0"/>
                </a:lnTo>
                <a:lnTo>
                  <a:pt x="625" y="0"/>
                </a:lnTo>
                <a:lnTo>
                  <a:pt x="625" y="0"/>
                </a:lnTo>
                <a:lnTo>
                  <a:pt x="625" y="0"/>
                </a:lnTo>
                <a:lnTo>
                  <a:pt x="625" y="0"/>
                </a:lnTo>
                <a:lnTo>
                  <a:pt x="625" y="0"/>
                </a:lnTo>
                <a:lnTo>
                  <a:pt x="625" y="0"/>
                </a:lnTo>
                <a:lnTo>
                  <a:pt x="625" y="0"/>
                </a:lnTo>
                <a:lnTo>
                  <a:pt x="625" y="0"/>
                </a:lnTo>
                <a:lnTo>
                  <a:pt x="625" y="0"/>
                </a:lnTo>
                <a:lnTo>
                  <a:pt x="626" y="0"/>
                </a:lnTo>
                <a:lnTo>
                  <a:pt x="626" y="0"/>
                </a:lnTo>
                <a:lnTo>
                  <a:pt x="626" y="0"/>
                </a:lnTo>
                <a:lnTo>
                  <a:pt x="626" y="0"/>
                </a:lnTo>
                <a:lnTo>
                  <a:pt x="626" y="0"/>
                </a:lnTo>
                <a:lnTo>
                  <a:pt x="626" y="0"/>
                </a:lnTo>
                <a:lnTo>
                  <a:pt x="626" y="0"/>
                </a:lnTo>
                <a:lnTo>
                  <a:pt x="626" y="0"/>
                </a:lnTo>
                <a:lnTo>
                  <a:pt x="626" y="0"/>
                </a:lnTo>
                <a:lnTo>
                  <a:pt x="626" y="0"/>
                </a:lnTo>
                <a:lnTo>
                  <a:pt x="626" y="0"/>
                </a:lnTo>
                <a:lnTo>
                  <a:pt x="626" y="0"/>
                </a:lnTo>
                <a:lnTo>
                  <a:pt x="626" y="0"/>
                </a:lnTo>
                <a:lnTo>
                  <a:pt x="626" y="0"/>
                </a:lnTo>
                <a:lnTo>
                  <a:pt x="626" y="0"/>
                </a:lnTo>
                <a:lnTo>
                  <a:pt x="627" y="0"/>
                </a:lnTo>
                <a:lnTo>
                  <a:pt x="627" y="0"/>
                </a:lnTo>
                <a:lnTo>
                  <a:pt x="627" y="0"/>
                </a:lnTo>
                <a:lnTo>
                  <a:pt x="627" y="0"/>
                </a:lnTo>
                <a:lnTo>
                  <a:pt x="627" y="0"/>
                </a:lnTo>
                <a:lnTo>
                  <a:pt x="627" y="0"/>
                </a:lnTo>
                <a:lnTo>
                  <a:pt x="627" y="0"/>
                </a:lnTo>
                <a:lnTo>
                  <a:pt x="627" y="0"/>
                </a:lnTo>
                <a:lnTo>
                  <a:pt x="627" y="0"/>
                </a:lnTo>
                <a:lnTo>
                  <a:pt x="627" y="0"/>
                </a:lnTo>
                <a:lnTo>
                  <a:pt x="627" y="0"/>
                </a:lnTo>
                <a:lnTo>
                  <a:pt x="627" y="0"/>
                </a:lnTo>
                <a:lnTo>
                  <a:pt x="628" y="0"/>
                </a:lnTo>
                <a:lnTo>
                  <a:pt x="628" y="0"/>
                </a:lnTo>
                <a:lnTo>
                  <a:pt x="628" y="0"/>
                </a:lnTo>
                <a:lnTo>
                  <a:pt x="628" y="0"/>
                </a:lnTo>
                <a:lnTo>
                  <a:pt x="628" y="0"/>
                </a:lnTo>
                <a:lnTo>
                  <a:pt x="628" y="0"/>
                </a:lnTo>
                <a:lnTo>
                  <a:pt x="628" y="0"/>
                </a:lnTo>
                <a:lnTo>
                  <a:pt x="628" y="0"/>
                </a:lnTo>
                <a:lnTo>
                  <a:pt x="628" y="0"/>
                </a:lnTo>
                <a:lnTo>
                  <a:pt x="628" y="0"/>
                </a:lnTo>
                <a:lnTo>
                  <a:pt x="628" y="0"/>
                </a:lnTo>
                <a:lnTo>
                  <a:pt x="628" y="0"/>
                </a:lnTo>
                <a:lnTo>
                  <a:pt x="628" y="0"/>
                </a:lnTo>
                <a:lnTo>
                  <a:pt x="628" y="0"/>
                </a:lnTo>
                <a:lnTo>
                  <a:pt x="628" y="0"/>
                </a:lnTo>
                <a:lnTo>
                  <a:pt x="629" y="0"/>
                </a:lnTo>
                <a:lnTo>
                  <a:pt x="629" y="0"/>
                </a:lnTo>
                <a:lnTo>
                  <a:pt x="629" y="0"/>
                </a:lnTo>
                <a:lnTo>
                  <a:pt x="629" y="0"/>
                </a:lnTo>
                <a:lnTo>
                  <a:pt x="629" y="0"/>
                </a:lnTo>
                <a:lnTo>
                  <a:pt x="629" y="0"/>
                </a:lnTo>
                <a:lnTo>
                  <a:pt x="629" y="0"/>
                </a:lnTo>
                <a:lnTo>
                  <a:pt x="629" y="0"/>
                </a:lnTo>
                <a:lnTo>
                  <a:pt x="629" y="0"/>
                </a:lnTo>
                <a:lnTo>
                  <a:pt x="629" y="0"/>
                </a:lnTo>
                <a:lnTo>
                  <a:pt x="629" y="0"/>
                </a:lnTo>
                <a:lnTo>
                  <a:pt x="629" y="0"/>
                </a:lnTo>
                <a:lnTo>
                  <a:pt x="629" y="0"/>
                </a:lnTo>
                <a:lnTo>
                  <a:pt x="629" y="0"/>
                </a:lnTo>
                <a:lnTo>
                  <a:pt x="629" y="0"/>
                </a:lnTo>
                <a:lnTo>
                  <a:pt x="630" y="0"/>
                </a:lnTo>
                <a:lnTo>
                  <a:pt x="630" y="0"/>
                </a:lnTo>
                <a:lnTo>
                  <a:pt x="630" y="0"/>
                </a:lnTo>
                <a:lnTo>
                  <a:pt x="630" y="0"/>
                </a:lnTo>
                <a:lnTo>
                  <a:pt x="630" y="0"/>
                </a:lnTo>
                <a:lnTo>
                  <a:pt x="630" y="0"/>
                </a:lnTo>
                <a:lnTo>
                  <a:pt x="630" y="0"/>
                </a:lnTo>
                <a:lnTo>
                  <a:pt x="630" y="0"/>
                </a:lnTo>
                <a:lnTo>
                  <a:pt x="630" y="0"/>
                </a:lnTo>
                <a:lnTo>
                  <a:pt x="630" y="0"/>
                </a:lnTo>
                <a:lnTo>
                  <a:pt x="630" y="0"/>
                </a:lnTo>
                <a:lnTo>
                  <a:pt x="630" y="0"/>
                </a:lnTo>
                <a:lnTo>
                  <a:pt x="631" y="0"/>
                </a:lnTo>
                <a:lnTo>
                  <a:pt x="631" y="0"/>
                </a:lnTo>
                <a:lnTo>
                  <a:pt x="631" y="0"/>
                </a:lnTo>
                <a:lnTo>
                  <a:pt x="631" y="0"/>
                </a:lnTo>
                <a:lnTo>
                  <a:pt x="631" y="0"/>
                </a:lnTo>
                <a:lnTo>
                  <a:pt x="631" y="0"/>
                </a:lnTo>
                <a:lnTo>
                  <a:pt x="631" y="0"/>
                </a:lnTo>
                <a:lnTo>
                  <a:pt x="631" y="0"/>
                </a:lnTo>
                <a:lnTo>
                  <a:pt x="631" y="0"/>
                </a:lnTo>
                <a:lnTo>
                  <a:pt x="631" y="0"/>
                </a:lnTo>
                <a:lnTo>
                  <a:pt x="631" y="0"/>
                </a:lnTo>
                <a:lnTo>
                  <a:pt x="631" y="0"/>
                </a:lnTo>
                <a:lnTo>
                  <a:pt x="631" y="0"/>
                </a:lnTo>
                <a:lnTo>
                  <a:pt x="631" y="0"/>
                </a:lnTo>
                <a:lnTo>
                  <a:pt x="631" y="0"/>
                </a:lnTo>
                <a:lnTo>
                  <a:pt x="632" y="0"/>
                </a:lnTo>
                <a:lnTo>
                  <a:pt x="632" y="0"/>
                </a:lnTo>
                <a:lnTo>
                  <a:pt x="632" y="0"/>
                </a:lnTo>
                <a:lnTo>
                  <a:pt x="632" y="0"/>
                </a:lnTo>
                <a:lnTo>
                  <a:pt x="632" y="0"/>
                </a:lnTo>
                <a:lnTo>
                  <a:pt x="632" y="0"/>
                </a:lnTo>
                <a:lnTo>
                  <a:pt x="632" y="0"/>
                </a:lnTo>
                <a:lnTo>
                  <a:pt x="632" y="0"/>
                </a:lnTo>
                <a:lnTo>
                  <a:pt x="632" y="0"/>
                </a:lnTo>
                <a:lnTo>
                  <a:pt x="632" y="0"/>
                </a:lnTo>
                <a:lnTo>
                  <a:pt x="632" y="0"/>
                </a:lnTo>
                <a:lnTo>
                  <a:pt x="632" y="0"/>
                </a:lnTo>
                <a:lnTo>
                  <a:pt x="633" y="0"/>
                </a:lnTo>
                <a:lnTo>
                  <a:pt x="633" y="0"/>
                </a:lnTo>
                <a:lnTo>
                  <a:pt x="633" y="0"/>
                </a:lnTo>
                <a:lnTo>
                  <a:pt x="633" y="0"/>
                </a:lnTo>
                <a:lnTo>
                  <a:pt x="633" y="0"/>
                </a:lnTo>
                <a:lnTo>
                  <a:pt x="633" y="0"/>
                </a:lnTo>
                <a:lnTo>
                  <a:pt x="633" y="0"/>
                </a:lnTo>
                <a:lnTo>
                  <a:pt x="633" y="0"/>
                </a:lnTo>
                <a:lnTo>
                  <a:pt x="633" y="0"/>
                </a:lnTo>
                <a:lnTo>
                  <a:pt x="633" y="0"/>
                </a:lnTo>
                <a:lnTo>
                  <a:pt x="633" y="0"/>
                </a:lnTo>
                <a:lnTo>
                  <a:pt x="633" y="0"/>
                </a:lnTo>
                <a:lnTo>
                  <a:pt x="633" y="0"/>
                </a:lnTo>
                <a:lnTo>
                  <a:pt x="633" y="0"/>
                </a:lnTo>
                <a:lnTo>
                  <a:pt x="633" y="0"/>
                </a:lnTo>
                <a:lnTo>
                  <a:pt x="634" y="0"/>
                </a:lnTo>
                <a:lnTo>
                  <a:pt x="634" y="0"/>
                </a:lnTo>
                <a:lnTo>
                  <a:pt x="634" y="0"/>
                </a:lnTo>
                <a:lnTo>
                  <a:pt x="634" y="0"/>
                </a:lnTo>
                <a:lnTo>
                  <a:pt x="634" y="0"/>
                </a:lnTo>
                <a:lnTo>
                  <a:pt x="634" y="0"/>
                </a:lnTo>
                <a:lnTo>
                  <a:pt x="634" y="0"/>
                </a:lnTo>
                <a:lnTo>
                  <a:pt x="634" y="0"/>
                </a:lnTo>
                <a:lnTo>
                  <a:pt x="634" y="0"/>
                </a:lnTo>
                <a:lnTo>
                  <a:pt x="634" y="0"/>
                </a:lnTo>
                <a:lnTo>
                  <a:pt x="634" y="0"/>
                </a:lnTo>
                <a:lnTo>
                  <a:pt x="634" y="0"/>
                </a:lnTo>
                <a:lnTo>
                  <a:pt x="635" y="0"/>
                </a:lnTo>
                <a:lnTo>
                  <a:pt x="635" y="0"/>
                </a:lnTo>
                <a:lnTo>
                  <a:pt x="635" y="0"/>
                </a:lnTo>
                <a:lnTo>
                  <a:pt x="635" y="0"/>
                </a:lnTo>
                <a:lnTo>
                  <a:pt x="635" y="0"/>
                </a:lnTo>
                <a:lnTo>
                  <a:pt x="635" y="0"/>
                </a:lnTo>
                <a:lnTo>
                  <a:pt x="635" y="0"/>
                </a:lnTo>
                <a:lnTo>
                  <a:pt x="635" y="0"/>
                </a:lnTo>
                <a:lnTo>
                  <a:pt x="635" y="0"/>
                </a:lnTo>
                <a:lnTo>
                  <a:pt x="635" y="0"/>
                </a:lnTo>
                <a:lnTo>
                  <a:pt x="635" y="0"/>
                </a:lnTo>
                <a:lnTo>
                  <a:pt x="635" y="0"/>
                </a:lnTo>
                <a:lnTo>
                  <a:pt x="635" y="0"/>
                </a:lnTo>
                <a:lnTo>
                  <a:pt x="635" y="0"/>
                </a:lnTo>
                <a:lnTo>
                  <a:pt x="635" y="0"/>
                </a:lnTo>
                <a:lnTo>
                  <a:pt x="636" y="0"/>
                </a:lnTo>
                <a:lnTo>
                  <a:pt x="636" y="0"/>
                </a:lnTo>
                <a:lnTo>
                  <a:pt x="636" y="0"/>
                </a:lnTo>
                <a:lnTo>
                  <a:pt x="636" y="0"/>
                </a:lnTo>
                <a:lnTo>
                  <a:pt x="636" y="0"/>
                </a:lnTo>
                <a:lnTo>
                  <a:pt x="636" y="0"/>
                </a:lnTo>
                <a:lnTo>
                  <a:pt x="636" y="0"/>
                </a:lnTo>
                <a:lnTo>
                  <a:pt x="636" y="0"/>
                </a:lnTo>
                <a:lnTo>
                  <a:pt x="636" y="0"/>
                </a:lnTo>
                <a:lnTo>
                  <a:pt x="636" y="0"/>
                </a:lnTo>
                <a:lnTo>
                  <a:pt x="636" y="0"/>
                </a:lnTo>
                <a:lnTo>
                  <a:pt x="636" y="0"/>
                </a:lnTo>
                <a:lnTo>
                  <a:pt x="636" y="0"/>
                </a:lnTo>
                <a:lnTo>
                  <a:pt x="636" y="0"/>
                </a:lnTo>
                <a:lnTo>
                  <a:pt x="636" y="0"/>
                </a:lnTo>
                <a:lnTo>
                  <a:pt x="637" y="0"/>
                </a:lnTo>
                <a:lnTo>
                  <a:pt x="637" y="0"/>
                </a:lnTo>
                <a:lnTo>
                  <a:pt x="637" y="0"/>
                </a:lnTo>
                <a:lnTo>
                  <a:pt x="637" y="0"/>
                </a:lnTo>
                <a:lnTo>
                  <a:pt x="637" y="0"/>
                </a:lnTo>
                <a:lnTo>
                  <a:pt x="637" y="0"/>
                </a:lnTo>
                <a:lnTo>
                  <a:pt x="637" y="0"/>
                </a:lnTo>
                <a:lnTo>
                  <a:pt x="637" y="0"/>
                </a:lnTo>
                <a:lnTo>
                  <a:pt x="637" y="0"/>
                </a:lnTo>
                <a:lnTo>
                  <a:pt x="637" y="0"/>
                </a:lnTo>
                <a:lnTo>
                  <a:pt x="637" y="0"/>
                </a:lnTo>
                <a:lnTo>
                  <a:pt x="637" y="0"/>
                </a:lnTo>
                <a:lnTo>
                  <a:pt x="638" y="0"/>
                </a:lnTo>
                <a:lnTo>
                  <a:pt x="638" y="0"/>
                </a:lnTo>
                <a:lnTo>
                  <a:pt x="638" y="0"/>
                </a:lnTo>
                <a:lnTo>
                  <a:pt x="638" y="0"/>
                </a:lnTo>
                <a:lnTo>
                  <a:pt x="638" y="0"/>
                </a:lnTo>
                <a:lnTo>
                  <a:pt x="638" y="0"/>
                </a:lnTo>
                <a:lnTo>
                  <a:pt x="638" y="0"/>
                </a:lnTo>
                <a:lnTo>
                  <a:pt x="638" y="0"/>
                </a:lnTo>
                <a:lnTo>
                  <a:pt x="638" y="0"/>
                </a:lnTo>
                <a:lnTo>
                  <a:pt x="639" y="0"/>
                </a:lnTo>
                <a:lnTo>
                  <a:pt x="639" y="0"/>
                </a:lnTo>
                <a:lnTo>
                  <a:pt x="639" y="0"/>
                </a:lnTo>
                <a:lnTo>
                  <a:pt x="639" y="0"/>
                </a:lnTo>
                <a:lnTo>
                  <a:pt x="639" y="0"/>
                </a:lnTo>
                <a:lnTo>
                  <a:pt x="639" y="0"/>
                </a:lnTo>
                <a:lnTo>
                  <a:pt x="639" y="0"/>
                </a:lnTo>
                <a:lnTo>
                  <a:pt x="639" y="0"/>
                </a:lnTo>
              </a:path>
            </a:pathLst>
          </a:custGeom>
          <a:noFill/>
          <a:ln w="381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3" name="Freeform 52">
            <a:extLst>
              <a:ext uri="{FF2B5EF4-FFF2-40B4-BE49-F238E27FC236}">
                <a16:creationId xmlns:a16="http://schemas.microsoft.com/office/drawing/2014/main" id="{55F762DD-9695-4082-AA04-7AFEBCB801F4}"/>
              </a:ext>
            </a:extLst>
          </p:cNvPr>
          <p:cNvSpPr>
            <a:spLocks/>
          </p:cNvSpPr>
          <p:nvPr/>
        </p:nvSpPr>
        <p:spPr bwMode="auto">
          <a:xfrm>
            <a:off x="3739262" y="1789559"/>
            <a:ext cx="5707063" cy="3492500"/>
          </a:xfrm>
          <a:custGeom>
            <a:avLst/>
            <a:gdLst>
              <a:gd name="T0" fmla="*/ 17 w 639"/>
              <a:gd name="T1" fmla="*/ 381 h 391"/>
              <a:gd name="T2" fmla="*/ 32 w 639"/>
              <a:gd name="T3" fmla="*/ 371 h 391"/>
              <a:gd name="T4" fmla="*/ 49 w 639"/>
              <a:gd name="T5" fmla="*/ 361 h 391"/>
              <a:gd name="T6" fmla="*/ 64 w 639"/>
              <a:gd name="T7" fmla="*/ 352 h 391"/>
              <a:gd name="T8" fmla="*/ 80 w 639"/>
              <a:gd name="T9" fmla="*/ 343 h 391"/>
              <a:gd name="T10" fmla="*/ 94 w 639"/>
              <a:gd name="T11" fmla="*/ 334 h 391"/>
              <a:gd name="T12" fmla="*/ 102 w 639"/>
              <a:gd name="T13" fmla="*/ 327 h 391"/>
              <a:gd name="T14" fmla="*/ 109 w 639"/>
              <a:gd name="T15" fmla="*/ 321 h 391"/>
              <a:gd name="T16" fmla="*/ 114 w 639"/>
              <a:gd name="T17" fmla="*/ 319 h 391"/>
              <a:gd name="T18" fmla="*/ 121 w 639"/>
              <a:gd name="T19" fmla="*/ 317 h 391"/>
              <a:gd name="T20" fmla="*/ 126 w 639"/>
              <a:gd name="T21" fmla="*/ 313 h 391"/>
              <a:gd name="T22" fmla="*/ 132 w 639"/>
              <a:gd name="T23" fmla="*/ 309 h 391"/>
              <a:gd name="T24" fmla="*/ 136 w 639"/>
              <a:gd name="T25" fmla="*/ 304 h 391"/>
              <a:gd name="T26" fmla="*/ 141 w 639"/>
              <a:gd name="T27" fmla="*/ 299 h 391"/>
              <a:gd name="T28" fmla="*/ 147 w 639"/>
              <a:gd name="T29" fmla="*/ 295 h 391"/>
              <a:gd name="T30" fmla="*/ 153 w 639"/>
              <a:gd name="T31" fmla="*/ 294 h 391"/>
              <a:gd name="T32" fmla="*/ 160 w 639"/>
              <a:gd name="T33" fmla="*/ 291 h 391"/>
              <a:gd name="T34" fmla="*/ 165 w 639"/>
              <a:gd name="T35" fmla="*/ 289 h 391"/>
              <a:gd name="T36" fmla="*/ 171 w 639"/>
              <a:gd name="T37" fmla="*/ 285 h 391"/>
              <a:gd name="T38" fmla="*/ 177 w 639"/>
              <a:gd name="T39" fmla="*/ 279 h 391"/>
              <a:gd name="T40" fmla="*/ 183 w 639"/>
              <a:gd name="T41" fmla="*/ 277 h 391"/>
              <a:gd name="T42" fmla="*/ 188 w 639"/>
              <a:gd name="T43" fmla="*/ 270 h 391"/>
              <a:gd name="T44" fmla="*/ 195 w 639"/>
              <a:gd name="T45" fmla="*/ 268 h 391"/>
              <a:gd name="T46" fmla="*/ 200 w 639"/>
              <a:gd name="T47" fmla="*/ 264 h 391"/>
              <a:gd name="T48" fmla="*/ 207 w 639"/>
              <a:gd name="T49" fmla="*/ 261 h 391"/>
              <a:gd name="T50" fmla="*/ 213 w 639"/>
              <a:gd name="T51" fmla="*/ 257 h 391"/>
              <a:gd name="T52" fmla="*/ 220 w 639"/>
              <a:gd name="T53" fmla="*/ 256 h 391"/>
              <a:gd name="T54" fmla="*/ 226 w 639"/>
              <a:gd name="T55" fmla="*/ 253 h 391"/>
              <a:gd name="T56" fmla="*/ 232 w 639"/>
              <a:gd name="T57" fmla="*/ 245 h 391"/>
              <a:gd name="T58" fmla="*/ 238 w 639"/>
              <a:gd name="T59" fmla="*/ 243 h 391"/>
              <a:gd name="T60" fmla="*/ 245 w 639"/>
              <a:gd name="T61" fmla="*/ 240 h 391"/>
              <a:gd name="T62" fmla="*/ 252 w 639"/>
              <a:gd name="T63" fmla="*/ 238 h 391"/>
              <a:gd name="T64" fmla="*/ 259 w 639"/>
              <a:gd name="T65" fmla="*/ 238 h 391"/>
              <a:gd name="T66" fmla="*/ 265 w 639"/>
              <a:gd name="T67" fmla="*/ 233 h 391"/>
              <a:gd name="T68" fmla="*/ 279 w 639"/>
              <a:gd name="T69" fmla="*/ 230 h 391"/>
              <a:gd name="T70" fmla="*/ 313 w 639"/>
              <a:gd name="T71" fmla="*/ 215 h 391"/>
              <a:gd name="T72" fmla="*/ 345 w 639"/>
              <a:gd name="T73" fmla="*/ 193 h 391"/>
              <a:gd name="T74" fmla="*/ 388 w 639"/>
              <a:gd name="T75" fmla="*/ 175 h 391"/>
              <a:gd name="T76" fmla="*/ 428 w 639"/>
              <a:gd name="T77" fmla="*/ 163 h 391"/>
              <a:gd name="T78" fmla="*/ 461 w 639"/>
              <a:gd name="T79" fmla="*/ 146 h 391"/>
              <a:gd name="T80" fmla="*/ 481 w 639"/>
              <a:gd name="T81" fmla="*/ 141 h 391"/>
              <a:gd name="T82" fmla="*/ 491 w 639"/>
              <a:gd name="T83" fmla="*/ 133 h 391"/>
              <a:gd name="T84" fmla="*/ 500 w 639"/>
              <a:gd name="T85" fmla="*/ 127 h 391"/>
              <a:gd name="T86" fmla="*/ 507 w 639"/>
              <a:gd name="T87" fmla="*/ 113 h 391"/>
              <a:gd name="T88" fmla="*/ 515 w 639"/>
              <a:gd name="T89" fmla="*/ 107 h 391"/>
              <a:gd name="T90" fmla="*/ 522 w 639"/>
              <a:gd name="T91" fmla="*/ 101 h 391"/>
              <a:gd name="T92" fmla="*/ 529 w 639"/>
              <a:gd name="T93" fmla="*/ 97 h 391"/>
              <a:gd name="T94" fmla="*/ 536 w 639"/>
              <a:gd name="T95" fmla="*/ 92 h 391"/>
              <a:gd name="T96" fmla="*/ 542 w 639"/>
              <a:gd name="T97" fmla="*/ 88 h 391"/>
              <a:gd name="T98" fmla="*/ 549 w 639"/>
              <a:gd name="T99" fmla="*/ 85 h 391"/>
              <a:gd name="T100" fmla="*/ 555 w 639"/>
              <a:gd name="T101" fmla="*/ 77 h 391"/>
              <a:gd name="T102" fmla="*/ 562 w 639"/>
              <a:gd name="T103" fmla="*/ 74 h 391"/>
              <a:gd name="T104" fmla="*/ 569 w 639"/>
              <a:gd name="T105" fmla="*/ 74 h 391"/>
              <a:gd name="T106" fmla="*/ 575 w 639"/>
              <a:gd name="T107" fmla="*/ 71 h 391"/>
              <a:gd name="T108" fmla="*/ 582 w 639"/>
              <a:gd name="T109" fmla="*/ 71 h 391"/>
              <a:gd name="T110" fmla="*/ 589 w 639"/>
              <a:gd name="T111" fmla="*/ 66 h 391"/>
              <a:gd name="T112" fmla="*/ 596 w 639"/>
              <a:gd name="T113" fmla="*/ 66 h 391"/>
              <a:gd name="T114" fmla="*/ 602 w 639"/>
              <a:gd name="T115" fmla="*/ 54 h 391"/>
              <a:gd name="T116" fmla="*/ 609 w 639"/>
              <a:gd name="T117" fmla="*/ 54 h 391"/>
              <a:gd name="T118" fmla="*/ 616 w 639"/>
              <a:gd name="T119" fmla="*/ 54 h 391"/>
              <a:gd name="T120" fmla="*/ 623 w 639"/>
              <a:gd name="T121" fmla="*/ 44 h 391"/>
              <a:gd name="T122" fmla="*/ 630 w 639"/>
              <a:gd name="T123" fmla="*/ 44 h 391"/>
              <a:gd name="T124" fmla="*/ 637 w 639"/>
              <a:gd name="T125" fmla="*/ 44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9" h="391">
                <a:moveTo>
                  <a:pt x="0" y="391"/>
                </a:moveTo>
                <a:lnTo>
                  <a:pt x="0" y="391"/>
                </a:lnTo>
                <a:lnTo>
                  <a:pt x="0" y="391"/>
                </a:lnTo>
                <a:lnTo>
                  <a:pt x="0" y="391"/>
                </a:lnTo>
                <a:lnTo>
                  <a:pt x="1" y="391"/>
                </a:lnTo>
                <a:lnTo>
                  <a:pt x="1" y="391"/>
                </a:lnTo>
                <a:lnTo>
                  <a:pt x="1" y="391"/>
                </a:lnTo>
                <a:lnTo>
                  <a:pt x="1" y="391"/>
                </a:lnTo>
                <a:lnTo>
                  <a:pt x="1" y="390"/>
                </a:lnTo>
                <a:lnTo>
                  <a:pt x="1" y="390"/>
                </a:lnTo>
                <a:lnTo>
                  <a:pt x="3" y="390"/>
                </a:lnTo>
                <a:lnTo>
                  <a:pt x="3" y="390"/>
                </a:lnTo>
                <a:lnTo>
                  <a:pt x="3" y="390"/>
                </a:lnTo>
                <a:lnTo>
                  <a:pt x="3" y="390"/>
                </a:lnTo>
                <a:lnTo>
                  <a:pt x="3" y="390"/>
                </a:lnTo>
                <a:lnTo>
                  <a:pt x="3" y="390"/>
                </a:lnTo>
                <a:lnTo>
                  <a:pt x="3" y="390"/>
                </a:lnTo>
                <a:lnTo>
                  <a:pt x="3" y="390"/>
                </a:lnTo>
                <a:lnTo>
                  <a:pt x="3" y="390"/>
                </a:lnTo>
                <a:lnTo>
                  <a:pt x="5" y="390"/>
                </a:lnTo>
                <a:lnTo>
                  <a:pt x="5" y="389"/>
                </a:lnTo>
                <a:lnTo>
                  <a:pt x="5" y="389"/>
                </a:lnTo>
                <a:lnTo>
                  <a:pt x="5" y="389"/>
                </a:lnTo>
                <a:lnTo>
                  <a:pt x="5" y="389"/>
                </a:lnTo>
                <a:lnTo>
                  <a:pt x="5" y="389"/>
                </a:lnTo>
                <a:lnTo>
                  <a:pt x="6" y="389"/>
                </a:lnTo>
                <a:lnTo>
                  <a:pt x="6" y="389"/>
                </a:lnTo>
                <a:lnTo>
                  <a:pt x="6" y="389"/>
                </a:lnTo>
                <a:lnTo>
                  <a:pt x="6" y="389"/>
                </a:lnTo>
                <a:lnTo>
                  <a:pt x="6" y="388"/>
                </a:lnTo>
                <a:lnTo>
                  <a:pt x="6" y="388"/>
                </a:lnTo>
                <a:lnTo>
                  <a:pt x="6" y="388"/>
                </a:lnTo>
                <a:lnTo>
                  <a:pt x="6" y="388"/>
                </a:lnTo>
                <a:lnTo>
                  <a:pt x="6" y="388"/>
                </a:lnTo>
                <a:lnTo>
                  <a:pt x="8" y="388"/>
                </a:lnTo>
                <a:lnTo>
                  <a:pt x="8" y="388"/>
                </a:lnTo>
                <a:lnTo>
                  <a:pt x="8" y="388"/>
                </a:lnTo>
                <a:lnTo>
                  <a:pt x="8" y="388"/>
                </a:lnTo>
                <a:lnTo>
                  <a:pt x="8" y="388"/>
                </a:lnTo>
                <a:lnTo>
                  <a:pt x="8" y="388"/>
                </a:lnTo>
                <a:lnTo>
                  <a:pt x="8" y="388"/>
                </a:lnTo>
                <a:lnTo>
                  <a:pt x="8" y="388"/>
                </a:lnTo>
                <a:lnTo>
                  <a:pt x="8" y="388"/>
                </a:lnTo>
                <a:lnTo>
                  <a:pt x="9" y="388"/>
                </a:lnTo>
                <a:lnTo>
                  <a:pt x="9" y="387"/>
                </a:lnTo>
                <a:lnTo>
                  <a:pt x="9" y="387"/>
                </a:lnTo>
                <a:lnTo>
                  <a:pt x="9" y="387"/>
                </a:lnTo>
                <a:lnTo>
                  <a:pt x="9" y="387"/>
                </a:lnTo>
                <a:lnTo>
                  <a:pt x="9" y="387"/>
                </a:lnTo>
                <a:lnTo>
                  <a:pt x="10" y="387"/>
                </a:lnTo>
                <a:lnTo>
                  <a:pt x="10" y="387"/>
                </a:lnTo>
                <a:lnTo>
                  <a:pt x="10" y="387"/>
                </a:lnTo>
                <a:lnTo>
                  <a:pt x="10" y="387"/>
                </a:lnTo>
                <a:lnTo>
                  <a:pt x="10" y="386"/>
                </a:lnTo>
                <a:lnTo>
                  <a:pt x="10" y="386"/>
                </a:lnTo>
                <a:lnTo>
                  <a:pt x="10" y="386"/>
                </a:lnTo>
                <a:lnTo>
                  <a:pt x="10" y="386"/>
                </a:lnTo>
                <a:lnTo>
                  <a:pt x="10" y="386"/>
                </a:lnTo>
                <a:lnTo>
                  <a:pt x="12" y="386"/>
                </a:lnTo>
                <a:lnTo>
                  <a:pt x="12" y="384"/>
                </a:lnTo>
                <a:lnTo>
                  <a:pt x="12" y="384"/>
                </a:lnTo>
                <a:lnTo>
                  <a:pt x="12" y="384"/>
                </a:lnTo>
                <a:lnTo>
                  <a:pt x="12" y="384"/>
                </a:lnTo>
                <a:lnTo>
                  <a:pt x="12" y="384"/>
                </a:lnTo>
                <a:lnTo>
                  <a:pt x="13" y="384"/>
                </a:lnTo>
                <a:lnTo>
                  <a:pt x="13" y="384"/>
                </a:lnTo>
                <a:lnTo>
                  <a:pt x="13" y="384"/>
                </a:lnTo>
                <a:lnTo>
                  <a:pt x="14" y="384"/>
                </a:lnTo>
                <a:lnTo>
                  <a:pt x="14" y="384"/>
                </a:lnTo>
                <a:lnTo>
                  <a:pt x="14" y="384"/>
                </a:lnTo>
                <a:lnTo>
                  <a:pt x="15" y="384"/>
                </a:lnTo>
                <a:lnTo>
                  <a:pt x="15" y="383"/>
                </a:lnTo>
                <a:lnTo>
                  <a:pt x="15" y="383"/>
                </a:lnTo>
                <a:lnTo>
                  <a:pt x="15" y="383"/>
                </a:lnTo>
                <a:lnTo>
                  <a:pt x="15" y="383"/>
                </a:lnTo>
                <a:lnTo>
                  <a:pt x="15" y="383"/>
                </a:lnTo>
                <a:lnTo>
                  <a:pt x="15" y="383"/>
                </a:lnTo>
                <a:lnTo>
                  <a:pt x="15" y="383"/>
                </a:lnTo>
                <a:lnTo>
                  <a:pt x="15" y="383"/>
                </a:lnTo>
                <a:lnTo>
                  <a:pt x="15" y="383"/>
                </a:lnTo>
                <a:lnTo>
                  <a:pt x="15" y="382"/>
                </a:lnTo>
                <a:lnTo>
                  <a:pt x="15" y="382"/>
                </a:lnTo>
                <a:lnTo>
                  <a:pt x="16" y="382"/>
                </a:lnTo>
                <a:lnTo>
                  <a:pt x="16" y="382"/>
                </a:lnTo>
                <a:lnTo>
                  <a:pt x="16" y="382"/>
                </a:lnTo>
                <a:lnTo>
                  <a:pt x="17" y="382"/>
                </a:lnTo>
                <a:lnTo>
                  <a:pt x="17" y="382"/>
                </a:lnTo>
                <a:lnTo>
                  <a:pt x="17" y="382"/>
                </a:lnTo>
                <a:lnTo>
                  <a:pt x="17" y="382"/>
                </a:lnTo>
                <a:lnTo>
                  <a:pt x="17" y="381"/>
                </a:lnTo>
                <a:lnTo>
                  <a:pt x="17" y="381"/>
                </a:lnTo>
                <a:lnTo>
                  <a:pt x="17" y="381"/>
                </a:lnTo>
                <a:lnTo>
                  <a:pt x="17" y="381"/>
                </a:lnTo>
                <a:lnTo>
                  <a:pt x="17" y="381"/>
                </a:lnTo>
                <a:lnTo>
                  <a:pt x="18" y="381"/>
                </a:lnTo>
                <a:lnTo>
                  <a:pt x="18" y="380"/>
                </a:lnTo>
                <a:lnTo>
                  <a:pt x="18" y="380"/>
                </a:lnTo>
                <a:lnTo>
                  <a:pt x="18" y="380"/>
                </a:lnTo>
                <a:lnTo>
                  <a:pt x="18" y="380"/>
                </a:lnTo>
                <a:lnTo>
                  <a:pt x="18" y="380"/>
                </a:lnTo>
                <a:lnTo>
                  <a:pt x="18" y="380"/>
                </a:lnTo>
                <a:lnTo>
                  <a:pt x="18" y="380"/>
                </a:lnTo>
                <a:lnTo>
                  <a:pt x="18" y="380"/>
                </a:lnTo>
                <a:lnTo>
                  <a:pt x="19" y="380"/>
                </a:lnTo>
                <a:lnTo>
                  <a:pt x="19" y="380"/>
                </a:lnTo>
                <a:lnTo>
                  <a:pt x="19" y="380"/>
                </a:lnTo>
                <a:lnTo>
                  <a:pt x="19" y="380"/>
                </a:lnTo>
                <a:lnTo>
                  <a:pt x="19" y="380"/>
                </a:lnTo>
                <a:lnTo>
                  <a:pt x="19" y="380"/>
                </a:lnTo>
                <a:lnTo>
                  <a:pt x="19" y="380"/>
                </a:lnTo>
                <a:lnTo>
                  <a:pt x="19" y="380"/>
                </a:lnTo>
                <a:lnTo>
                  <a:pt x="19" y="380"/>
                </a:lnTo>
                <a:lnTo>
                  <a:pt x="20" y="380"/>
                </a:lnTo>
                <a:lnTo>
                  <a:pt x="20" y="379"/>
                </a:lnTo>
                <a:lnTo>
                  <a:pt x="20" y="379"/>
                </a:lnTo>
                <a:lnTo>
                  <a:pt x="20" y="379"/>
                </a:lnTo>
                <a:lnTo>
                  <a:pt x="20" y="379"/>
                </a:lnTo>
                <a:lnTo>
                  <a:pt x="20" y="379"/>
                </a:lnTo>
                <a:lnTo>
                  <a:pt x="21" y="379"/>
                </a:lnTo>
                <a:lnTo>
                  <a:pt x="21" y="379"/>
                </a:lnTo>
                <a:lnTo>
                  <a:pt x="21" y="379"/>
                </a:lnTo>
                <a:lnTo>
                  <a:pt x="22" y="379"/>
                </a:lnTo>
                <a:lnTo>
                  <a:pt x="22" y="378"/>
                </a:lnTo>
                <a:lnTo>
                  <a:pt x="22" y="378"/>
                </a:lnTo>
                <a:lnTo>
                  <a:pt x="22" y="378"/>
                </a:lnTo>
                <a:lnTo>
                  <a:pt x="22" y="378"/>
                </a:lnTo>
                <a:lnTo>
                  <a:pt x="22" y="378"/>
                </a:lnTo>
                <a:lnTo>
                  <a:pt x="22" y="378"/>
                </a:lnTo>
                <a:lnTo>
                  <a:pt x="22" y="378"/>
                </a:lnTo>
                <a:lnTo>
                  <a:pt x="22" y="378"/>
                </a:lnTo>
                <a:lnTo>
                  <a:pt x="23" y="378"/>
                </a:lnTo>
                <a:lnTo>
                  <a:pt x="23" y="378"/>
                </a:lnTo>
                <a:lnTo>
                  <a:pt x="23" y="378"/>
                </a:lnTo>
                <a:lnTo>
                  <a:pt x="23" y="378"/>
                </a:lnTo>
                <a:lnTo>
                  <a:pt x="23" y="377"/>
                </a:lnTo>
                <a:lnTo>
                  <a:pt x="23" y="377"/>
                </a:lnTo>
                <a:lnTo>
                  <a:pt x="26" y="377"/>
                </a:lnTo>
                <a:lnTo>
                  <a:pt x="26" y="377"/>
                </a:lnTo>
                <a:lnTo>
                  <a:pt x="26" y="377"/>
                </a:lnTo>
                <a:lnTo>
                  <a:pt x="26" y="377"/>
                </a:lnTo>
                <a:lnTo>
                  <a:pt x="26" y="377"/>
                </a:lnTo>
                <a:lnTo>
                  <a:pt x="26" y="377"/>
                </a:lnTo>
                <a:lnTo>
                  <a:pt x="26" y="377"/>
                </a:lnTo>
                <a:lnTo>
                  <a:pt x="26" y="376"/>
                </a:lnTo>
                <a:lnTo>
                  <a:pt x="26" y="376"/>
                </a:lnTo>
                <a:lnTo>
                  <a:pt x="26" y="376"/>
                </a:lnTo>
                <a:lnTo>
                  <a:pt x="26" y="376"/>
                </a:lnTo>
                <a:lnTo>
                  <a:pt x="26" y="376"/>
                </a:lnTo>
                <a:lnTo>
                  <a:pt x="27" y="376"/>
                </a:lnTo>
                <a:lnTo>
                  <a:pt x="27" y="376"/>
                </a:lnTo>
                <a:lnTo>
                  <a:pt x="27" y="376"/>
                </a:lnTo>
                <a:lnTo>
                  <a:pt x="27" y="376"/>
                </a:lnTo>
                <a:lnTo>
                  <a:pt x="27" y="376"/>
                </a:lnTo>
                <a:lnTo>
                  <a:pt x="27" y="376"/>
                </a:lnTo>
                <a:lnTo>
                  <a:pt x="27" y="376"/>
                </a:lnTo>
                <a:lnTo>
                  <a:pt x="27" y="375"/>
                </a:lnTo>
                <a:lnTo>
                  <a:pt x="27" y="375"/>
                </a:lnTo>
                <a:lnTo>
                  <a:pt x="28" y="375"/>
                </a:lnTo>
                <a:lnTo>
                  <a:pt x="28" y="375"/>
                </a:lnTo>
                <a:lnTo>
                  <a:pt x="28" y="375"/>
                </a:lnTo>
                <a:lnTo>
                  <a:pt x="28" y="375"/>
                </a:lnTo>
                <a:lnTo>
                  <a:pt x="28" y="374"/>
                </a:lnTo>
                <a:lnTo>
                  <a:pt x="28" y="374"/>
                </a:lnTo>
                <a:lnTo>
                  <a:pt x="29" y="374"/>
                </a:lnTo>
                <a:lnTo>
                  <a:pt x="29" y="374"/>
                </a:lnTo>
                <a:lnTo>
                  <a:pt x="29" y="374"/>
                </a:lnTo>
                <a:lnTo>
                  <a:pt x="29" y="374"/>
                </a:lnTo>
                <a:lnTo>
                  <a:pt x="29" y="373"/>
                </a:lnTo>
                <a:lnTo>
                  <a:pt x="29" y="373"/>
                </a:lnTo>
                <a:lnTo>
                  <a:pt x="29" y="373"/>
                </a:lnTo>
                <a:lnTo>
                  <a:pt x="29" y="373"/>
                </a:lnTo>
                <a:lnTo>
                  <a:pt x="29" y="373"/>
                </a:lnTo>
                <a:lnTo>
                  <a:pt x="30" y="373"/>
                </a:lnTo>
                <a:lnTo>
                  <a:pt x="30" y="372"/>
                </a:lnTo>
                <a:lnTo>
                  <a:pt x="30" y="372"/>
                </a:lnTo>
                <a:lnTo>
                  <a:pt x="30" y="372"/>
                </a:lnTo>
                <a:lnTo>
                  <a:pt x="30" y="372"/>
                </a:lnTo>
                <a:lnTo>
                  <a:pt x="30" y="372"/>
                </a:lnTo>
                <a:lnTo>
                  <a:pt x="31" y="372"/>
                </a:lnTo>
                <a:lnTo>
                  <a:pt x="31" y="372"/>
                </a:lnTo>
                <a:lnTo>
                  <a:pt x="31" y="372"/>
                </a:lnTo>
                <a:lnTo>
                  <a:pt x="31" y="372"/>
                </a:lnTo>
                <a:lnTo>
                  <a:pt x="31" y="372"/>
                </a:lnTo>
                <a:lnTo>
                  <a:pt x="31" y="372"/>
                </a:lnTo>
                <a:lnTo>
                  <a:pt x="32" y="372"/>
                </a:lnTo>
                <a:lnTo>
                  <a:pt x="32" y="371"/>
                </a:lnTo>
                <a:lnTo>
                  <a:pt x="32" y="371"/>
                </a:lnTo>
                <a:lnTo>
                  <a:pt x="32" y="371"/>
                </a:lnTo>
                <a:lnTo>
                  <a:pt x="32" y="371"/>
                </a:lnTo>
                <a:lnTo>
                  <a:pt x="32" y="371"/>
                </a:lnTo>
                <a:lnTo>
                  <a:pt x="32" y="371"/>
                </a:lnTo>
                <a:lnTo>
                  <a:pt x="32" y="371"/>
                </a:lnTo>
                <a:lnTo>
                  <a:pt x="32" y="371"/>
                </a:lnTo>
                <a:lnTo>
                  <a:pt x="33" y="371"/>
                </a:lnTo>
                <a:lnTo>
                  <a:pt x="33" y="371"/>
                </a:lnTo>
                <a:lnTo>
                  <a:pt x="33" y="371"/>
                </a:lnTo>
                <a:lnTo>
                  <a:pt x="33" y="371"/>
                </a:lnTo>
                <a:lnTo>
                  <a:pt x="33" y="371"/>
                </a:lnTo>
                <a:lnTo>
                  <a:pt x="33" y="371"/>
                </a:lnTo>
                <a:lnTo>
                  <a:pt x="34" y="371"/>
                </a:lnTo>
                <a:lnTo>
                  <a:pt x="34" y="370"/>
                </a:lnTo>
                <a:lnTo>
                  <a:pt x="34" y="370"/>
                </a:lnTo>
                <a:lnTo>
                  <a:pt x="35" y="370"/>
                </a:lnTo>
                <a:lnTo>
                  <a:pt x="35" y="370"/>
                </a:lnTo>
                <a:lnTo>
                  <a:pt x="35" y="370"/>
                </a:lnTo>
                <a:lnTo>
                  <a:pt x="36" y="370"/>
                </a:lnTo>
                <a:lnTo>
                  <a:pt x="36" y="369"/>
                </a:lnTo>
                <a:lnTo>
                  <a:pt x="36" y="369"/>
                </a:lnTo>
                <a:lnTo>
                  <a:pt x="37" y="369"/>
                </a:lnTo>
                <a:lnTo>
                  <a:pt x="37" y="368"/>
                </a:lnTo>
                <a:lnTo>
                  <a:pt x="37" y="368"/>
                </a:lnTo>
                <a:lnTo>
                  <a:pt x="38" y="368"/>
                </a:lnTo>
                <a:lnTo>
                  <a:pt x="38" y="368"/>
                </a:lnTo>
                <a:lnTo>
                  <a:pt x="38" y="368"/>
                </a:lnTo>
                <a:lnTo>
                  <a:pt x="38" y="368"/>
                </a:lnTo>
                <a:lnTo>
                  <a:pt x="38" y="368"/>
                </a:lnTo>
                <a:lnTo>
                  <a:pt x="38" y="368"/>
                </a:lnTo>
                <a:lnTo>
                  <a:pt x="38" y="368"/>
                </a:lnTo>
                <a:lnTo>
                  <a:pt x="38" y="367"/>
                </a:lnTo>
                <a:lnTo>
                  <a:pt x="38" y="367"/>
                </a:lnTo>
                <a:lnTo>
                  <a:pt x="39" y="367"/>
                </a:lnTo>
                <a:lnTo>
                  <a:pt x="39" y="367"/>
                </a:lnTo>
                <a:lnTo>
                  <a:pt x="39" y="367"/>
                </a:lnTo>
                <a:lnTo>
                  <a:pt x="39" y="367"/>
                </a:lnTo>
                <a:lnTo>
                  <a:pt x="39" y="367"/>
                </a:lnTo>
                <a:lnTo>
                  <a:pt x="39" y="367"/>
                </a:lnTo>
                <a:lnTo>
                  <a:pt x="40" y="367"/>
                </a:lnTo>
                <a:lnTo>
                  <a:pt x="40" y="367"/>
                </a:lnTo>
                <a:lnTo>
                  <a:pt x="40" y="367"/>
                </a:lnTo>
                <a:lnTo>
                  <a:pt x="41" y="367"/>
                </a:lnTo>
                <a:lnTo>
                  <a:pt x="41" y="367"/>
                </a:lnTo>
                <a:lnTo>
                  <a:pt x="41" y="367"/>
                </a:lnTo>
                <a:lnTo>
                  <a:pt x="42" y="367"/>
                </a:lnTo>
                <a:lnTo>
                  <a:pt x="42" y="366"/>
                </a:lnTo>
                <a:lnTo>
                  <a:pt x="42" y="366"/>
                </a:lnTo>
                <a:lnTo>
                  <a:pt x="43" y="366"/>
                </a:lnTo>
                <a:lnTo>
                  <a:pt x="43" y="366"/>
                </a:lnTo>
                <a:lnTo>
                  <a:pt x="43" y="366"/>
                </a:lnTo>
                <a:lnTo>
                  <a:pt x="44" y="366"/>
                </a:lnTo>
                <a:lnTo>
                  <a:pt x="44" y="366"/>
                </a:lnTo>
                <a:lnTo>
                  <a:pt x="44" y="366"/>
                </a:lnTo>
                <a:lnTo>
                  <a:pt x="44" y="366"/>
                </a:lnTo>
                <a:lnTo>
                  <a:pt x="44" y="365"/>
                </a:lnTo>
                <a:lnTo>
                  <a:pt x="44" y="365"/>
                </a:lnTo>
                <a:lnTo>
                  <a:pt x="44" y="365"/>
                </a:lnTo>
                <a:lnTo>
                  <a:pt x="44" y="365"/>
                </a:lnTo>
                <a:lnTo>
                  <a:pt x="44" y="365"/>
                </a:lnTo>
                <a:lnTo>
                  <a:pt x="45" y="365"/>
                </a:lnTo>
                <a:lnTo>
                  <a:pt x="45" y="364"/>
                </a:lnTo>
                <a:lnTo>
                  <a:pt x="45" y="364"/>
                </a:lnTo>
                <a:lnTo>
                  <a:pt x="46" y="364"/>
                </a:lnTo>
                <a:lnTo>
                  <a:pt x="46" y="363"/>
                </a:lnTo>
                <a:lnTo>
                  <a:pt x="46" y="363"/>
                </a:lnTo>
                <a:lnTo>
                  <a:pt x="46" y="363"/>
                </a:lnTo>
                <a:lnTo>
                  <a:pt x="46" y="363"/>
                </a:lnTo>
                <a:lnTo>
                  <a:pt x="46" y="363"/>
                </a:lnTo>
                <a:lnTo>
                  <a:pt x="46" y="363"/>
                </a:lnTo>
                <a:lnTo>
                  <a:pt x="46" y="363"/>
                </a:lnTo>
                <a:lnTo>
                  <a:pt x="46" y="363"/>
                </a:lnTo>
                <a:lnTo>
                  <a:pt x="47" y="363"/>
                </a:lnTo>
                <a:lnTo>
                  <a:pt x="47" y="363"/>
                </a:lnTo>
                <a:lnTo>
                  <a:pt x="47" y="363"/>
                </a:lnTo>
                <a:lnTo>
                  <a:pt x="47" y="363"/>
                </a:lnTo>
                <a:lnTo>
                  <a:pt x="47" y="362"/>
                </a:lnTo>
                <a:lnTo>
                  <a:pt x="47" y="362"/>
                </a:lnTo>
                <a:lnTo>
                  <a:pt x="47" y="362"/>
                </a:lnTo>
                <a:lnTo>
                  <a:pt x="47" y="362"/>
                </a:lnTo>
                <a:lnTo>
                  <a:pt x="47" y="362"/>
                </a:lnTo>
                <a:lnTo>
                  <a:pt x="48" y="362"/>
                </a:lnTo>
                <a:lnTo>
                  <a:pt x="48" y="362"/>
                </a:lnTo>
                <a:lnTo>
                  <a:pt x="48" y="362"/>
                </a:lnTo>
                <a:lnTo>
                  <a:pt x="48" y="362"/>
                </a:lnTo>
                <a:lnTo>
                  <a:pt x="48" y="362"/>
                </a:lnTo>
                <a:lnTo>
                  <a:pt x="48" y="362"/>
                </a:lnTo>
                <a:lnTo>
                  <a:pt x="48" y="362"/>
                </a:lnTo>
                <a:lnTo>
                  <a:pt x="48" y="361"/>
                </a:lnTo>
                <a:lnTo>
                  <a:pt x="48" y="361"/>
                </a:lnTo>
                <a:lnTo>
                  <a:pt x="49" y="361"/>
                </a:lnTo>
                <a:lnTo>
                  <a:pt x="49" y="361"/>
                </a:lnTo>
                <a:lnTo>
                  <a:pt x="49" y="361"/>
                </a:lnTo>
                <a:lnTo>
                  <a:pt x="49" y="361"/>
                </a:lnTo>
                <a:lnTo>
                  <a:pt x="49" y="361"/>
                </a:lnTo>
                <a:lnTo>
                  <a:pt x="49" y="361"/>
                </a:lnTo>
                <a:lnTo>
                  <a:pt x="50" y="361"/>
                </a:lnTo>
                <a:lnTo>
                  <a:pt x="50" y="361"/>
                </a:lnTo>
                <a:lnTo>
                  <a:pt x="50" y="361"/>
                </a:lnTo>
                <a:lnTo>
                  <a:pt x="50" y="361"/>
                </a:lnTo>
                <a:lnTo>
                  <a:pt x="50" y="361"/>
                </a:lnTo>
                <a:lnTo>
                  <a:pt x="50" y="361"/>
                </a:lnTo>
                <a:lnTo>
                  <a:pt x="50" y="361"/>
                </a:lnTo>
                <a:lnTo>
                  <a:pt x="50" y="360"/>
                </a:lnTo>
                <a:lnTo>
                  <a:pt x="50" y="360"/>
                </a:lnTo>
                <a:lnTo>
                  <a:pt x="51" y="360"/>
                </a:lnTo>
                <a:lnTo>
                  <a:pt x="51" y="360"/>
                </a:lnTo>
                <a:lnTo>
                  <a:pt x="51" y="360"/>
                </a:lnTo>
                <a:lnTo>
                  <a:pt x="52" y="360"/>
                </a:lnTo>
                <a:lnTo>
                  <a:pt x="52" y="360"/>
                </a:lnTo>
                <a:lnTo>
                  <a:pt x="52" y="360"/>
                </a:lnTo>
                <a:lnTo>
                  <a:pt x="53" y="360"/>
                </a:lnTo>
                <a:lnTo>
                  <a:pt x="53" y="360"/>
                </a:lnTo>
                <a:lnTo>
                  <a:pt x="53" y="360"/>
                </a:lnTo>
                <a:lnTo>
                  <a:pt x="54" y="360"/>
                </a:lnTo>
                <a:lnTo>
                  <a:pt x="54" y="359"/>
                </a:lnTo>
                <a:lnTo>
                  <a:pt x="54" y="359"/>
                </a:lnTo>
                <a:lnTo>
                  <a:pt x="54" y="359"/>
                </a:lnTo>
                <a:lnTo>
                  <a:pt x="54" y="359"/>
                </a:lnTo>
                <a:lnTo>
                  <a:pt x="54" y="359"/>
                </a:lnTo>
                <a:lnTo>
                  <a:pt x="54" y="359"/>
                </a:lnTo>
                <a:lnTo>
                  <a:pt x="54" y="359"/>
                </a:lnTo>
                <a:lnTo>
                  <a:pt x="54" y="359"/>
                </a:lnTo>
                <a:lnTo>
                  <a:pt x="54" y="359"/>
                </a:lnTo>
                <a:lnTo>
                  <a:pt x="54" y="359"/>
                </a:lnTo>
                <a:lnTo>
                  <a:pt x="54" y="359"/>
                </a:lnTo>
                <a:lnTo>
                  <a:pt x="54" y="359"/>
                </a:lnTo>
                <a:lnTo>
                  <a:pt x="54" y="358"/>
                </a:lnTo>
                <a:lnTo>
                  <a:pt x="54" y="358"/>
                </a:lnTo>
                <a:lnTo>
                  <a:pt x="54" y="358"/>
                </a:lnTo>
                <a:lnTo>
                  <a:pt x="54" y="358"/>
                </a:lnTo>
                <a:lnTo>
                  <a:pt x="54" y="358"/>
                </a:lnTo>
                <a:lnTo>
                  <a:pt x="55" y="358"/>
                </a:lnTo>
                <a:lnTo>
                  <a:pt x="55" y="358"/>
                </a:lnTo>
                <a:lnTo>
                  <a:pt x="55" y="358"/>
                </a:lnTo>
                <a:lnTo>
                  <a:pt x="55" y="358"/>
                </a:lnTo>
                <a:lnTo>
                  <a:pt x="55" y="357"/>
                </a:lnTo>
                <a:lnTo>
                  <a:pt x="55" y="357"/>
                </a:lnTo>
                <a:lnTo>
                  <a:pt x="56" y="357"/>
                </a:lnTo>
                <a:lnTo>
                  <a:pt x="56" y="357"/>
                </a:lnTo>
                <a:lnTo>
                  <a:pt x="56" y="357"/>
                </a:lnTo>
                <a:lnTo>
                  <a:pt x="57" y="357"/>
                </a:lnTo>
                <a:lnTo>
                  <a:pt x="57" y="356"/>
                </a:lnTo>
                <a:lnTo>
                  <a:pt x="57" y="356"/>
                </a:lnTo>
                <a:lnTo>
                  <a:pt x="57" y="356"/>
                </a:lnTo>
                <a:lnTo>
                  <a:pt x="57" y="356"/>
                </a:lnTo>
                <a:lnTo>
                  <a:pt x="57" y="356"/>
                </a:lnTo>
                <a:lnTo>
                  <a:pt x="57" y="356"/>
                </a:lnTo>
                <a:lnTo>
                  <a:pt x="57" y="356"/>
                </a:lnTo>
                <a:lnTo>
                  <a:pt x="57" y="356"/>
                </a:lnTo>
                <a:lnTo>
                  <a:pt x="57" y="356"/>
                </a:lnTo>
                <a:lnTo>
                  <a:pt x="57" y="355"/>
                </a:lnTo>
                <a:lnTo>
                  <a:pt x="57" y="355"/>
                </a:lnTo>
                <a:lnTo>
                  <a:pt x="57" y="355"/>
                </a:lnTo>
                <a:lnTo>
                  <a:pt x="57" y="354"/>
                </a:lnTo>
                <a:lnTo>
                  <a:pt x="57" y="354"/>
                </a:lnTo>
                <a:lnTo>
                  <a:pt x="57" y="354"/>
                </a:lnTo>
                <a:lnTo>
                  <a:pt x="57" y="354"/>
                </a:lnTo>
                <a:lnTo>
                  <a:pt x="57" y="354"/>
                </a:lnTo>
                <a:lnTo>
                  <a:pt x="57" y="354"/>
                </a:lnTo>
                <a:lnTo>
                  <a:pt x="57" y="354"/>
                </a:lnTo>
                <a:lnTo>
                  <a:pt x="57" y="354"/>
                </a:lnTo>
                <a:lnTo>
                  <a:pt x="58" y="354"/>
                </a:lnTo>
                <a:lnTo>
                  <a:pt x="58" y="353"/>
                </a:lnTo>
                <a:lnTo>
                  <a:pt x="58" y="353"/>
                </a:lnTo>
                <a:lnTo>
                  <a:pt x="58" y="353"/>
                </a:lnTo>
                <a:lnTo>
                  <a:pt x="58" y="353"/>
                </a:lnTo>
                <a:lnTo>
                  <a:pt x="58" y="353"/>
                </a:lnTo>
                <a:lnTo>
                  <a:pt x="58" y="353"/>
                </a:lnTo>
                <a:lnTo>
                  <a:pt x="58" y="353"/>
                </a:lnTo>
                <a:lnTo>
                  <a:pt x="58" y="353"/>
                </a:lnTo>
                <a:lnTo>
                  <a:pt x="59" y="353"/>
                </a:lnTo>
                <a:lnTo>
                  <a:pt x="59" y="353"/>
                </a:lnTo>
                <a:lnTo>
                  <a:pt x="59" y="353"/>
                </a:lnTo>
                <a:lnTo>
                  <a:pt x="60" y="353"/>
                </a:lnTo>
                <a:lnTo>
                  <a:pt x="60" y="353"/>
                </a:lnTo>
                <a:lnTo>
                  <a:pt x="60" y="353"/>
                </a:lnTo>
                <a:lnTo>
                  <a:pt x="60" y="353"/>
                </a:lnTo>
                <a:lnTo>
                  <a:pt x="60" y="352"/>
                </a:lnTo>
                <a:lnTo>
                  <a:pt x="60" y="352"/>
                </a:lnTo>
                <a:lnTo>
                  <a:pt x="61" y="352"/>
                </a:lnTo>
                <a:lnTo>
                  <a:pt x="61" y="352"/>
                </a:lnTo>
                <a:lnTo>
                  <a:pt x="61" y="352"/>
                </a:lnTo>
                <a:lnTo>
                  <a:pt x="63" y="352"/>
                </a:lnTo>
                <a:lnTo>
                  <a:pt x="63" y="352"/>
                </a:lnTo>
                <a:lnTo>
                  <a:pt x="63" y="352"/>
                </a:lnTo>
                <a:lnTo>
                  <a:pt x="64" y="352"/>
                </a:lnTo>
                <a:lnTo>
                  <a:pt x="64" y="352"/>
                </a:lnTo>
                <a:lnTo>
                  <a:pt x="64" y="352"/>
                </a:lnTo>
                <a:lnTo>
                  <a:pt x="65" y="352"/>
                </a:lnTo>
                <a:lnTo>
                  <a:pt x="65" y="351"/>
                </a:lnTo>
                <a:lnTo>
                  <a:pt x="65" y="351"/>
                </a:lnTo>
                <a:lnTo>
                  <a:pt x="65" y="351"/>
                </a:lnTo>
                <a:lnTo>
                  <a:pt x="65" y="351"/>
                </a:lnTo>
                <a:lnTo>
                  <a:pt x="65" y="351"/>
                </a:lnTo>
                <a:lnTo>
                  <a:pt x="66" y="351"/>
                </a:lnTo>
                <a:lnTo>
                  <a:pt x="66" y="351"/>
                </a:lnTo>
                <a:lnTo>
                  <a:pt x="66" y="351"/>
                </a:lnTo>
                <a:lnTo>
                  <a:pt x="66" y="351"/>
                </a:lnTo>
                <a:lnTo>
                  <a:pt x="66" y="350"/>
                </a:lnTo>
                <a:lnTo>
                  <a:pt x="66" y="350"/>
                </a:lnTo>
                <a:lnTo>
                  <a:pt x="66" y="350"/>
                </a:lnTo>
                <a:lnTo>
                  <a:pt x="66" y="350"/>
                </a:lnTo>
                <a:lnTo>
                  <a:pt x="66" y="350"/>
                </a:lnTo>
                <a:lnTo>
                  <a:pt x="67" y="350"/>
                </a:lnTo>
                <a:lnTo>
                  <a:pt x="67" y="350"/>
                </a:lnTo>
                <a:lnTo>
                  <a:pt x="67" y="350"/>
                </a:lnTo>
                <a:lnTo>
                  <a:pt x="68" y="350"/>
                </a:lnTo>
                <a:lnTo>
                  <a:pt x="68" y="349"/>
                </a:lnTo>
                <a:lnTo>
                  <a:pt x="68" y="349"/>
                </a:lnTo>
                <a:lnTo>
                  <a:pt x="68" y="349"/>
                </a:lnTo>
                <a:lnTo>
                  <a:pt x="68" y="349"/>
                </a:lnTo>
                <a:lnTo>
                  <a:pt x="68" y="349"/>
                </a:lnTo>
                <a:lnTo>
                  <a:pt x="72" y="349"/>
                </a:lnTo>
                <a:lnTo>
                  <a:pt x="72" y="349"/>
                </a:lnTo>
                <a:lnTo>
                  <a:pt x="72" y="349"/>
                </a:lnTo>
                <a:lnTo>
                  <a:pt x="72" y="349"/>
                </a:lnTo>
                <a:lnTo>
                  <a:pt x="72" y="349"/>
                </a:lnTo>
                <a:lnTo>
                  <a:pt x="72" y="349"/>
                </a:lnTo>
                <a:lnTo>
                  <a:pt x="72" y="349"/>
                </a:lnTo>
                <a:lnTo>
                  <a:pt x="72" y="349"/>
                </a:lnTo>
                <a:lnTo>
                  <a:pt x="72" y="349"/>
                </a:lnTo>
                <a:lnTo>
                  <a:pt x="73" y="349"/>
                </a:lnTo>
                <a:lnTo>
                  <a:pt x="73" y="348"/>
                </a:lnTo>
                <a:lnTo>
                  <a:pt x="73" y="348"/>
                </a:lnTo>
                <a:lnTo>
                  <a:pt x="73" y="348"/>
                </a:lnTo>
                <a:lnTo>
                  <a:pt x="73" y="347"/>
                </a:lnTo>
                <a:lnTo>
                  <a:pt x="73" y="347"/>
                </a:lnTo>
                <a:lnTo>
                  <a:pt x="73" y="347"/>
                </a:lnTo>
                <a:lnTo>
                  <a:pt x="73" y="347"/>
                </a:lnTo>
                <a:lnTo>
                  <a:pt x="73" y="347"/>
                </a:lnTo>
                <a:lnTo>
                  <a:pt x="73" y="347"/>
                </a:lnTo>
                <a:lnTo>
                  <a:pt x="73" y="347"/>
                </a:lnTo>
                <a:lnTo>
                  <a:pt x="73" y="347"/>
                </a:lnTo>
                <a:lnTo>
                  <a:pt x="74" y="347"/>
                </a:lnTo>
                <a:lnTo>
                  <a:pt x="74" y="347"/>
                </a:lnTo>
                <a:lnTo>
                  <a:pt x="74" y="347"/>
                </a:lnTo>
                <a:lnTo>
                  <a:pt x="74" y="347"/>
                </a:lnTo>
                <a:lnTo>
                  <a:pt x="74" y="346"/>
                </a:lnTo>
                <a:lnTo>
                  <a:pt x="74" y="346"/>
                </a:lnTo>
                <a:lnTo>
                  <a:pt x="74" y="346"/>
                </a:lnTo>
                <a:lnTo>
                  <a:pt x="74" y="346"/>
                </a:lnTo>
                <a:lnTo>
                  <a:pt x="74" y="346"/>
                </a:lnTo>
                <a:lnTo>
                  <a:pt x="74" y="346"/>
                </a:lnTo>
                <a:lnTo>
                  <a:pt x="74" y="346"/>
                </a:lnTo>
                <a:lnTo>
                  <a:pt x="74" y="346"/>
                </a:lnTo>
                <a:lnTo>
                  <a:pt x="74" y="346"/>
                </a:lnTo>
                <a:lnTo>
                  <a:pt x="74" y="345"/>
                </a:lnTo>
                <a:lnTo>
                  <a:pt x="74" y="345"/>
                </a:lnTo>
                <a:lnTo>
                  <a:pt x="75" y="345"/>
                </a:lnTo>
                <a:lnTo>
                  <a:pt x="75" y="345"/>
                </a:lnTo>
                <a:lnTo>
                  <a:pt x="75" y="345"/>
                </a:lnTo>
                <a:lnTo>
                  <a:pt x="75" y="345"/>
                </a:lnTo>
                <a:lnTo>
                  <a:pt x="75" y="344"/>
                </a:lnTo>
                <a:lnTo>
                  <a:pt x="75" y="344"/>
                </a:lnTo>
                <a:lnTo>
                  <a:pt x="76" y="344"/>
                </a:lnTo>
                <a:lnTo>
                  <a:pt x="76" y="344"/>
                </a:lnTo>
                <a:lnTo>
                  <a:pt x="76" y="344"/>
                </a:lnTo>
                <a:lnTo>
                  <a:pt x="76" y="344"/>
                </a:lnTo>
                <a:lnTo>
                  <a:pt x="76" y="344"/>
                </a:lnTo>
                <a:lnTo>
                  <a:pt x="76" y="344"/>
                </a:lnTo>
                <a:lnTo>
                  <a:pt x="76" y="344"/>
                </a:lnTo>
                <a:lnTo>
                  <a:pt x="76" y="344"/>
                </a:lnTo>
                <a:lnTo>
                  <a:pt x="76" y="344"/>
                </a:lnTo>
                <a:lnTo>
                  <a:pt x="77" y="344"/>
                </a:lnTo>
                <a:lnTo>
                  <a:pt x="77" y="344"/>
                </a:lnTo>
                <a:lnTo>
                  <a:pt x="77" y="344"/>
                </a:lnTo>
                <a:lnTo>
                  <a:pt x="77" y="344"/>
                </a:lnTo>
                <a:lnTo>
                  <a:pt x="77" y="344"/>
                </a:lnTo>
                <a:lnTo>
                  <a:pt x="77" y="344"/>
                </a:lnTo>
                <a:lnTo>
                  <a:pt x="77" y="344"/>
                </a:lnTo>
                <a:lnTo>
                  <a:pt x="77" y="344"/>
                </a:lnTo>
                <a:lnTo>
                  <a:pt x="77" y="344"/>
                </a:lnTo>
                <a:lnTo>
                  <a:pt x="78" y="344"/>
                </a:lnTo>
                <a:lnTo>
                  <a:pt x="78" y="344"/>
                </a:lnTo>
                <a:lnTo>
                  <a:pt x="78" y="344"/>
                </a:lnTo>
                <a:lnTo>
                  <a:pt x="78" y="344"/>
                </a:lnTo>
                <a:lnTo>
                  <a:pt x="78" y="343"/>
                </a:lnTo>
                <a:lnTo>
                  <a:pt x="78" y="343"/>
                </a:lnTo>
                <a:lnTo>
                  <a:pt x="79" y="343"/>
                </a:lnTo>
                <a:lnTo>
                  <a:pt x="79" y="343"/>
                </a:lnTo>
                <a:lnTo>
                  <a:pt x="79" y="343"/>
                </a:lnTo>
                <a:lnTo>
                  <a:pt x="80" y="343"/>
                </a:lnTo>
                <a:lnTo>
                  <a:pt x="80" y="342"/>
                </a:lnTo>
                <a:lnTo>
                  <a:pt x="80" y="342"/>
                </a:lnTo>
                <a:lnTo>
                  <a:pt x="80" y="342"/>
                </a:lnTo>
                <a:lnTo>
                  <a:pt x="80" y="342"/>
                </a:lnTo>
                <a:lnTo>
                  <a:pt x="80" y="342"/>
                </a:lnTo>
                <a:lnTo>
                  <a:pt x="81" y="342"/>
                </a:lnTo>
                <a:lnTo>
                  <a:pt x="81" y="341"/>
                </a:lnTo>
                <a:lnTo>
                  <a:pt x="81" y="341"/>
                </a:lnTo>
                <a:lnTo>
                  <a:pt x="81" y="341"/>
                </a:lnTo>
                <a:lnTo>
                  <a:pt x="81" y="341"/>
                </a:lnTo>
                <a:lnTo>
                  <a:pt x="81" y="341"/>
                </a:lnTo>
                <a:lnTo>
                  <a:pt x="81" y="341"/>
                </a:lnTo>
                <a:lnTo>
                  <a:pt x="81" y="341"/>
                </a:lnTo>
                <a:lnTo>
                  <a:pt x="81" y="341"/>
                </a:lnTo>
                <a:lnTo>
                  <a:pt x="83" y="341"/>
                </a:lnTo>
                <a:lnTo>
                  <a:pt x="83" y="341"/>
                </a:lnTo>
                <a:lnTo>
                  <a:pt x="83" y="341"/>
                </a:lnTo>
                <a:lnTo>
                  <a:pt x="83" y="341"/>
                </a:lnTo>
                <a:lnTo>
                  <a:pt x="83" y="340"/>
                </a:lnTo>
                <a:lnTo>
                  <a:pt x="83" y="340"/>
                </a:lnTo>
                <a:lnTo>
                  <a:pt x="83" y="340"/>
                </a:lnTo>
                <a:lnTo>
                  <a:pt x="83" y="340"/>
                </a:lnTo>
                <a:lnTo>
                  <a:pt x="83" y="340"/>
                </a:lnTo>
                <a:lnTo>
                  <a:pt x="84" y="340"/>
                </a:lnTo>
                <a:lnTo>
                  <a:pt x="84" y="340"/>
                </a:lnTo>
                <a:lnTo>
                  <a:pt x="84" y="340"/>
                </a:lnTo>
                <a:lnTo>
                  <a:pt x="85" y="340"/>
                </a:lnTo>
                <a:lnTo>
                  <a:pt x="85" y="339"/>
                </a:lnTo>
                <a:lnTo>
                  <a:pt x="85" y="339"/>
                </a:lnTo>
                <a:lnTo>
                  <a:pt x="85" y="339"/>
                </a:lnTo>
                <a:lnTo>
                  <a:pt x="85" y="339"/>
                </a:lnTo>
                <a:lnTo>
                  <a:pt x="85" y="339"/>
                </a:lnTo>
                <a:lnTo>
                  <a:pt x="86" y="339"/>
                </a:lnTo>
                <a:lnTo>
                  <a:pt x="86" y="339"/>
                </a:lnTo>
                <a:lnTo>
                  <a:pt x="86" y="339"/>
                </a:lnTo>
                <a:lnTo>
                  <a:pt x="86" y="339"/>
                </a:lnTo>
                <a:lnTo>
                  <a:pt x="86" y="339"/>
                </a:lnTo>
                <a:lnTo>
                  <a:pt x="86" y="339"/>
                </a:lnTo>
                <a:lnTo>
                  <a:pt x="87" y="339"/>
                </a:lnTo>
                <a:lnTo>
                  <a:pt x="87" y="339"/>
                </a:lnTo>
                <a:lnTo>
                  <a:pt x="87" y="339"/>
                </a:lnTo>
                <a:lnTo>
                  <a:pt x="88" y="339"/>
                </a:lnTo>
                <a:lnTo>
                  <a:pt x="88" y="338"/>
                </a:lnTo>
                <a:lnTo>
                  <a:pt x="88" y="338"/>
                </a:lnTo>
                <a:lnTo>
                  <a:pt x="88" y="338"/>
                </a:lnTo>
                <a:lnTo>
                  <a:pt x="88" y="338"/>
                </a:lnTo>
                <a:lnTo>
                  <a:pt x="88" y="338"/>
                </a:lnTo>
                <a:lnTo>
                  <a:pt x="89" y="338"/>
                </a:lnTo>
                <a:lnTo>
                  <a:pt x="89" y="338"/>
                </a:lnTo>
                <a:lnTo>
                  <a:pt x="89" y="338"/>
                </a:lnTo>
                <a:lnTo>
                  <a:pt x="89" y="338"/>
                </a:lnTo>
                <a:lnTo>
                  <a:pt x="89" y="337"/>
                </a:lnTo>
                <a:lnTo>
                  <a:pt x="89" y="337"/>
                </a:lnTo>
                <a:lnTo>
                  <a:pt x="89" y="337"/>
                </a:lnTo>
                <a:lnTo>
                  <a:pt x="89" y="337"/>
                </a:lnTo>
                <a:lnTo>
                  <a:pt x="89" y="337"/>
                </a:lnTo>
                <a:lnTo>
                  <a:pt x="90" y="337"/>
                </a:lnTo>
                <a:lnTo>
                  <a:pt x="90" y="336"/>
                </a:lnTo>
                <a:lnTo>
                  <a:pt x="90" y="336"/>
                </a:lnTo>
                <a:lnTo>
                  <a:pt x="90" y="336"/>
                </a:lnTo>
                <a:lnTo>
                  <a:pt x="90" y="336"/>
                </a:lnTo>
                <a:lnTo>
                  <a:pt x="90" y="336"/>
                </a:lnTo>
                <a:lnTo>
                  <a:pt x="90" y="336"/>
                </a:lnTo>
                <a:lnTo>
                  <a:pt x="90" y="336"/>
                </a:lnTo>
                <a:lnTo>
                  <a:pt x="90" y="336"/>
                </a:lnTo>
                <a:lnTo>
                  <a:pt x="90" y="336"/>
                </a:lnTo>
                <a:lnTo>
                  <a:pt x="90" y="336"/>
                </a:lnTo>
                <a:lnTo>
                  <a:pt x="90" y="336"/>
                </a:lnTo>
                <a:lnTo>
                  <a:pt x="92" y="336"/>
                </a:lnTo>
                <a:lnTo>
                  <a:pt x="92" y="336"/>
                </a:lnTo>
                <a:lnTo>
                  <a:pt x="92" y="336"/>
                </a:lnTo>
                <a:lnTo>
                  <a:pt x="92" y="336"/>
                </a:lnTo>
                <a:lnTo>
                  <a:pt x="92" y="335"/>
                </a:lnTo>
                <a:lnTo>
                  <a:pt x="92" y="335"/>
                </a:lnTo>
                <a:lnTo>
                  <a:pt x="92" y="335"/>
                </a:lnTo>
                <a:lnTo>
                  <a:pt x="92" y="335"/>
                </a:lnTo>
                <a:lnTo>
                  <a:pt x="92" y="335"/>
                </a:lnTo>
                <a:lnTo>
                  <a:pt x="92" y="335"/>
                </a:lnTo>
                <a:lnTo>
                  <a:pt x="92" y="335"/>
                </a:lnTo>
                <a:lnTo>
                  <a:pt x="92" y="335"/>
                </a:lnTo>
                <a:lnTo>
                  <a:pt x="92" y="335"/>
                </a:lnTo>
                <a:lnTo>
                  <a:pt x="92" y="335"/>
                </a:lnTo>
                <a:lnTo>
                  <a:pt x="92" y="335"/>
                </a:lnTo>
                <a:lnTo>
                  <a:pt x="93" y="335"/>
                </a:lnTo>
                <a:lnTo>
                  <a:pt x="93" y="335"/>
                </a:lnTo>
                <a:lnTo>
                  <a:pt x="93" y="335"/>
                </a:lnTo>
                <a:lnTo>
                  <a:pt x="93" y="335"/>
                </a:lnTo>
                <a:lnTo>
                  <a:pt x="93" y="335"/>
                </a:lnTo>
                <a:lnTo>
                  <a:pt x="93" y="335"/>
                </a:lnTo>
                <a:lnTo>
                  <a:pt x="94" y="335"/>
                </a:lnTo>
                <a:lnTo>
                  <a:pt x="94" y="335"/>
                </a:lnTo>
                <a:lnTo>
                  <a:pt x="94" y="335"/>
                </a:lnTo>
                <a:lnTo>
                  <a:pt x="94" y="335"/>
                </a:lnTo>
                <a:lnTo>
                  <a:pt x="94" y="334"/>
                </a:lnTo>
                <a:lnTo>
                  <a:pt x="94" y="334"/>
                </a:lnTo>
                <a:lnTo>
                  <a:pt x="95" y="334"/>
                </a:lnTo>
                <a:lnTo>
                  <a:pt x="95" y="334"/>
                </a:lnTo>
                <a:lnTo>
                  <a:pt x="95" y="334"/>
                </a:lnTo>
                <a:lnTo>
                  <a:pt x="95" y="334"/>
                </a:lnTo>
                <a:lnTo>
                  <a:pt x="95" y="334"/>
                </a:lnTo>
                <a:lnTo>
                  <a:pt x="95" y="334"/>
                </a:lnTo>
                <a:lnTo>
                  <a:pt x="95" y="334"/>
                </a:lnTo>
                <a:lnTo>
                  <a:pt x="95" y="333"/>
                </a:lnTo>
                <a:lnTo>
                  <a:pt x="95" y="333"/>
                </a:lnTo>
                <a:lnTo>
                  <a:pt x="95" y="333"/>
                </a:lnTo>
                <a:lnTo>
                  <a:pt x="95" y="333"/>
                </a:lnTo>
                <a:lnTo>
                  <a:pt x="95" y="333"/>
                </a:lnTo>
                <a:lnTo>
                  <a:pt x="96" y="333"/>
                </a:lnTo>
                <a:lnTo>
                  <a:pt x="96" y="333"/>
                </a:lnTo>
                <a:lnTo>
                  <a:pt x="96" y="333"/>
                </a:lnTo>
                <a:lnTo>
                  <a:pt x="96" y="333"/>
                </a:lnTo>
                <a:lnTo>
                  <a:pt x="96" y="333"/>
                </a:lnTo>
                <a:lnTo>
                  <a:pt x="96" y="333"/>
                </a:lnTo>
                <a:lnTo>
                  <a:pt x="96" y="333"/>
                </a:lnTo>
                <a:lnTo>
                  <a:pt x="96" y="333"/>
                </a:lnTo>
                <a:lnTo>
                  <a:pt x="96" y="333"/>
                </a:lnTo>
                <a:lnTo>
                  <a:pt x="97" y="333"/>
                </a:lnTo>
                <a:lnTo>
                  <a:pt x="97" y="332"/>
                </a:lnTo>
                <a:lnTo>
                  <a:pt x="97" y="332"/>
                </a:lnTo>
                <a:lnTo>
                  <a:pt x="97" y="332"/>
                </a:lnTo>
                <a:lnTo>
                  <a:pt x="97" y="332"/>
                </a:lnTo>
                <a:lnTo>
                  <a:pt x="97" y="332"/>
                </a:lnTo>
                <a:lnTo>
                  <a:pt x="97" y="332"/>
                </a:lnTo>
                <a:lnTo>
                  <a:pt x="97" y="332"/>
                </a:lnTo>
                <a:lnTo>
                  <a:pt x="97" y="332"/>
                </a:lnTo>
                <a:lnTo>
                  <a:pt x="97" y="332"/>
                </a:lnTo>
                <a:lnTo>
                  <a:pt x="97" y="332"/>
                </a:lnTo>
                <a:lnTo>
                  <a:pt x="97" y="332"/>
                </a:lnTo>
                <a:lnTo>
                  <a:pt x="98" y="332"/>
                </a:lnTo>
                <a:lnTo>
                  <a:pt x="98" y="331"/>
                </a:lnTo>
                <a:lnTo>
                  <a:pt x="98" y="331"/>
                </a:lnTo>
                <a:lnTo>
                  <a:pt x="98" y="331"/>
                </a:lnTo>
                <a:lnTo>
                  <a:pt x="98" y="331"/>
                </a:lnTo>
                <a:lnTo>
                  <a:pt x="98" y="331"/>
                </a:lnTo>
                <a:lnTo>
                  <a:pt x="98" y="331"/>
                </a:lnTo>
                <a:lnTo>
                  <a:pt x="98" y="331"/>
                </a:lnTo>
                <a:lnTo>
                  <a:pt x="98" y="331"/>
                </a:lnTo>
                <a:lnTo>
                  <a:pt x="99" y="331"/>
                </a:lnTo>
                <a:lnTo>
                  <a:pt x="99" y="330"/>
                </a:lnTo>
                <a:lnTo>
                  <a:pt x="99" y="330"/>
                </a:lnTo>
                <a:lnTo>
                  <a:pt x="99" y="330"/>
                </a:lnTo>
                <a:lnTo>
                  <a:pt x="99" y="330"/>
                </a:lnTo>
                <a:lnTo>
                  <a:pt x="99" y="330"/>
                </a:lnTo>
                <a:lnTo>
                  <a:pt x="100" y="330"/>
                </a:lnTo>
                <a:lnTo>
                  <a:pt x="100" y="329"/>
                </a:lnTo>
                <a:lnTo>
                  <a:pt x="100" y="329"/>
                </a:lnTo>
                <a:lnTo>
                  <a:pt x="100" y="329"/>
                </a:lnTo>
                <a:lnTo>
                  <a:pt x="100" y="329"/>
                </a:lnTo>
                <a:lnTo>
                  <a:pt x="100" y="329"/>
                </a:lnTo>
                <a:lnTo>
                  <a:pt x="100" y="329"/>
                </a:lnTo>
                <a:lnTo>
                  <a:pt x="100" y="329"/>
                </a:lnTo>
                <a:lnTo>
                  <a:pt x="100" y="329"/>
                </a:lnTo>
                <a:lnTo>
                  <a:pt x="100" y="329"/>
                </a:lnTo>
                <a:lnTo>
                  <a:pt x="100" y="329"/>
                </a:lnTo>
                <a:lnTo>
                  <a:pt x="100" y="329"/>
                </a:lnTo>
                <a:lnTo>
                  <a:pt x="100" y="329"/>
                </a:lnTo>
                <a:lnTo>
                  <a:pt x="100" y="328"/>
                </a:lnTo>
                <a:lnTo>
                  <a:pt x="100" y="328"/>
                </a:lnTo>
                <a:lnTo>
                  <a:pt x="100" y="328"/>
                </a:lnTo>
                <a:lnTo>
                  <a:pt x="100" y="328"/>
                </a:lnTo>
                <a:lnTo>
                  <a:pt x="100" y="328"/>
                </a:lnTo>
                <a:lnTo>
                  <a:pt x="101" y="328"/>
                </a:lnTo>
                <a:lnTo>
                  <a:pt x="101" y="328"/>
                </a:lnTo>
                <a:lnTo>
                  <a:pt x="101" y="328"/>
                </a:lnTo>
                <a:lnTo>
                  <a:pt x="101" y="328"/>
                </a:lnTo>
                <a:lnTo>
                  <a:pt x="101" y="328"/>
                </a:lnTo>
                <a:lnTo>
                  <a:pt x="101" y="328"/>
                </a:lnTo>
                <a:lnTo>
                  <a:pt x="101" y="328"/>
                </a:lnTo>
                <a:lnTo>
                  <a:pt x="101" y="327"/>
                </a:lnTo>
                <a:lnTo>
                  <a:pt x="101" y="327"/>
                </a:lnTo>
                <a:lnTo>
                  <a:pt x="101" y="327"/>
                </a:lnTo>
                <a:lnTo>
                  <a:pt x="101" y="327"/>
                </a:lnTo>
                <a:lnTo>
                  <a:pt x="101" y="327"/>
                </a:lnTo>
                <a:lnTo>
                  <a:pt x="102" y="327"/>
                </a:lnTo>
                <a:lnTo>
                  <a:pt x="102" y="327"/>
                </a:lnTo>
                <a:lnTo>
                  <a:pt x="102" y="327"/>
                </a:lnTo>
                <a:lnTo>
                  <a:pt x="102" y="327"/>
                </a:lnTo>
                <a:lnTo>
                  <a:pt x="102" y="327"/>
                </a:lnTo>
                <a:lnTo>
                  <a:pt x="102" y="327"/>
                </a:lnTo>
                <a:lnTo>
                  <a:pt x="102" y="327"/>
                </a:lnTo>
                <a:lnTo>
                  <a:pt x="102" y="327"/>
                </a:lnTo>
                <a:lnTo>
                  <a:pt x="102" y="327"/>
                </a:lnTo>
                <a:lnTo>
                  <a:pt x="102" y="327"/>
                </a:lnTo>
                <a:lnTo>
                  <a:pt x="102" y="327"/>
                </a:lnTo>
                <a:lnTo>
                  <a:pt x="102" y="327"/>
                </a:lnTo>
                <a:lnTo>
                  <a:pt x="102" y="327"/>
                </a:lnTo>
                <a:lnTo>
                  <a:pt x="102" y="327"/>
                </a:lnTo>
                <a:lnTo>
                  <a:pt x="102" y="327"/>
                </a:lnTo>
                <a:lnTo>
                  <a:pt x="103" y="327"/>
                </a:lnTo>
                <a:lnTo>
                  <a:pt x="103" y="326"/>
                </a:lnTo>
                <a:lnTo>
                  <a:pt x="103" y="326"/>
                </a:lnTo>
                <a:lnTo>
                  <a:pt x="103" y="326"/>
                </a:lnTo>
                <a:lnTo>
                  <a:pt x="103" y="326"/>
                </a:lnTo>
                <a:lnTo>
                  <a:pt x="103" y="326"/>
                </a:lnTo>
                <a:lnTo>
                  <a:pt x="103" y="326"/>
                </a:lnTo>
                <a:lnTo>
                  <a:pt x="103" y="326"/>
                </a:lnTo>
                <a:lnTo>
                  <a:pt x="103" y="326"/>
                </a:lnTo>
                <a:lnTo>
                  <a:pt x="103" y="326"/>
                </a:lnTo>
                <a:lnTo>
                  <a:pt x="103" y="326"/>
                </a:lnTo>
                <a:lnTo>
                  <a:pt x="103" y="326"/>
                </a:lnTo>
                <a:lnTo>
                  <a:pt x="104" y="326"/>
                </a:lnTo>
                <a:lnTo>
                  <a:pt x="104" y="326"/>
                </a:lnTo>
                <a:lnTo>
                  <a:pt x="104" y="326"/>
                </a:lnTo>
                <a:lnTo>
                  <a:pt x="104" y="326"/>
                </a:lnTo>
                <a:lnTo>
                  <a:pt x="104" y="326"/>
                </a:lnTo>
                <a:lnTo>
                  <a:pt x="104" y="326"/>
                </a:lnTo>
                <a:lnTo>
                  <a:pt x="104" y="326"/>
                </a:lnTo>
                <a:lnTo>
                  <a:pt x="104" y="326"/>
                </a:lnTo>
                <a:lnTo>
                  <a:pt x="104" y="326"/>
                </a:lnTo>
                <a:lnTo>
                  <a:pt x="104" y="326"/>
                </a:lnTo>
                <a:lnTo>
                  <a:pt x="104" y="326"/>
                </a:lnTo>
                <a:lnTo>
                  <a:pt x="104" y="326"/>
                </a:lnTo>
                <a:lnTo>
                  <a:pt x="104" y="326"/>
                </a:lnTo>
                <a:lnTo>
                  <a:pt x="104" y="326"/>
                </a:lnTo>
                <a:lnTo>
                  <a:pt x="104" y="326"/>
                </a:lnTo>
                <a:lnTo>
                  <a:pt x="105" y="326"/>
                </a:lnTo>
                <a:lnTo>
                  <a:pt x="105" y="325"/>
                </a:lnTo>
                <a:lnTo>
                  <a:pt x="105" y="325"/>
                </a:lnTo>
                <a:lnTo>
                  <a:pt x="105" y="325"/>
                </a:lnTo>
                <a:lnTo>
                  <a:pt x="105" y="325"/>
                </a:lnTo>
                <a:lnTo>
                  <a:pt x="105" y="325"/>
                </a:lnTo>
                <a:lnTo>
                  <a:pt x="105" y="325"/>
                </a:lnTo>
                <a:lnTo>
                  <a:pt x="105" y="324"/>
                </a:lnTo>
                <a:lnTo>
                  <a:pt x="105" y="324"/>
                </a:lnTo>
                <a:lnTo>
                  <a:pt x="105" y="324"/>
                </a:lnTo>
                <a:lnTo>
                  <a:pt x="105" y="324"/>
                </a:lnTo>
                <a:lnTo>
                  <a:pt x="105" y="324"/>
                </a:lnTo>
                <a:lnTo>
                  <a:pt x="105" y="324"/>
                </a:lnTo>
                <a:lnTo>
                  <a:pt x="105" y="324"/>
                </a:lnTo>
                <a:lnTo>
                  <a:pt x="105" y="324"/>
                </a:lnTo>
                <a:lnTo>
                  <a:pt x="106" y="324"/>
                </a:lnTo>
                <a:lnTo>
                  <a:pt x="106" y="324"/>
                </a:lnTo>
                <a:lnTo>
                  <a:pt x="106" y="324"/>
                </a:lnTo>
                <a:lnTo>
                  <a:pt x="106" y="324"/>
                </a:lnTo>
                <a:lnTo>
                  <a:pt x="106" y="324"/>
                </a:lnTo>
                <a:lnTo>
                  <a:pt x="106" y="324"/>
                </a:lnTo>
                <a:lnTo>
                  <a:pt x="106" y="324"/>
                </a:lnTo>
                <a:lnTo>
                  <a:pt x="106" y="323"/>
                </a:lnTo>
                <a:lnTo>
                  <a:pt x="106" y="323"/>
                </a:lnTo>
                <a:lnTo>
                  <a:pt x="106" y="323"/>
                </a:lnTo>
                <a:lnTo>
                  <a:pt x="106" y="323"/>
                </a:lnTo>
                <a:lnTo>
                  <a:pt x="106" y="323"/>
                </a:lnTo>
                <a:lnTo>
                  <a:pt x="106" y="323"/>
                </a:lnTo>
                <a:lnTo>
                  <a:pt x="106" y="323"/>
                </a:lnTo>
                <a:lnTo>
                  <a:pt x="106" y="323"/>
                </a:lnTo>
                <a:lnTo>
                  <a:pt x="106" y="323"/>
                </a:lnTo>
                <a:lnTo>
                  <a:pt x="106" y="323"/>
                </a:lnTo>
                <a:lnTo>
                  <a:pt x="106" y="323"/>
                </a:lnTo>
                <a:lnTo>
                  <a:pt x="107" y="323"/>
                </a:lnTo>
                <a:lnTo>
                  <a:pt x="107" y="323"/>
                </a:lnTo>
                <a:lnTo>
                  <a:pt x="107" y="323"/>
                </a:lnTo>
                <a:lnTo>
                  <a:pt x="107" y="323"/>
                </a:lnTo>
                <a:lnTo>
                  <a:pt x="107" y="323"/>
                </a:lnTo>
                <a:lnTo>
                  <a:pt x="107" y="323"/>
                </a:lnTo>
                <a:lnTo>
                  <a:pt x="107" y="323"/>
                </a:lnTo>
                <a:lnTo>
                  <a:pt x="107" y="322"/>
                </a:lnTo>
                <a:lnTo>
                  <a:pt x="107" y="322"/>
                </a:lnTo>
                <a:lnTo>
                  <a:pt x="107" y="322"/>
                </a:lnTo>
                <a:lnTo>
                  <a:pt x="107" y="322"/>
                </a:lnTo>
                <a:lnTo>
                  <a:pt x="107" y="322"/>
                </a:lnTo>
                <a:lnTo>
                  <a:pt x="107" y="322"/>
                </a:lnTo>
                <a:lnTo>
                  <a:pt x="107" y="322"/>
                </a:lnTo>
                <a:lnTo>
                  <a:pt x="107" y="322"/>
                </a:lnTo>
                <a:lnTo>
                  <a:pt x="107" y="322"/>
                </a:lnTo>
                <a:lnTo>
                  <a:pt x="107" y="322"/>
                </a:lnTo>
                <a:lnTo>
                  <a:pt x="107" y="322"/>
                </a:lnTo>
                <a:lnTo>
                  <a:pt x="108" y="322"/>
                </a:lnTo>
                <a:lnTo>
                  <a:pt x="108" y="322"/>
                </a:lnTo>
                <a:lnTo>
                  <a:pt x="108" y="322"/>
                </a:lnTo>
                <a:lnTo>
                  <a:pt x="108" y="322"/>
                </a:lnTo>
                <a:lnTo>
                  <a:pt x="108" y="321"/>
                </a:lnTo>
                <a:lnTo>
                  <a:pt x="108" y="321"/>
                </a:lnTo>
                <a:lnTo>
                  <a:pt x="108" y="321"/>
                </a:lnTo>
                <a:lnTo>
                  <a:pt x="108" y="321"/>
                </a:lnTo>
                <a:lnTo>
                  <a:pt x="108" y="321"/>
                </a:lnTo>
                <a:lnTo>
                  <a:pt x="108" y="321"/>
                </a:lnTo>
                <a:lnTo>
                  <a:pt x="108" y="321"/>
                </a:lnTo>
                <a:lnTo>
                  <a:pt x="108" y="321"/>
                </a:lnTo>
                <a:lnTo>
                  <a:pt x="108" y="321"/>
                </a:lnTo>
                <a:lnTo>
                  <a:pt x="108" y="321"/>
                </a:lnTo>
                <a:lnTo>
                  <a:pt x="108" y="321"/>
                </a:lnTo>
                <a:lnTo>
                  <a:pt x="109" y="321"/>
                </a:lnTo>
                <a:lnTo>
                  <a:pt x="109" y="321"/>
                </a:lnTo>
                <a:lnTo>
                  <a:pt x="109" y="321"/>
                </a:lnTo>
                <a:lnTo>
                  <a:pt x="109" y="321"/>
                </a:lnTo>
                <a:lnTo>
                  <a:pt x="109" y="321"/>
                </a:lnTo>
                <a:lnTo>
                  <a:pt x="109" y="321"/>
                </a:lnTo>
                <a:lnTo>
                  <a:pt x="109" y="321"/>
                </a:lnTo>
                <a:lnTo>
                  <a:pt x="109" y="321"/>
                </a:lnTo>
                <a:lnTo>
                  <a:pt x="109" y="321"/>
                </a:lnTo>
                <a:lnTo>
                  <a:pt x="109" y="321"/>
                </a:lnTo>
                <a:lnTo>
                  <a:pt x="109" y="321"/>
                </a:lnTo>
                <a:lnTo>
                  <a:pt x="109" y="321"/>
                </a:lnTo>
                <a:lnTo>
                  <a:pt x="109" y="321"/>
                </a:lnTo>
                <a:lnTo>
                  <a:pt x="109" y="321"/>
                </a:lnTo>
                <a:lnTo>
                  <a:pt x="109" y="321"/>
                </a:lnTo>
                <a:lnTo>
                  <a:pt x="110" y="321"/>
                </a:lnTo>
                <a:lnTo>
                  <a:pt x="110" y="321"/>
                </a:lnTo>
                <a:lnTo>
                  <a:pt x="110" y="321"/>
                </a:lnTo>
                <a:lnTo>
                  <a:pt x="110" y="321"/>
                </a:lnTo>
                <a:lnTo>
                  <a:pt x="110" y="321"/>
                </a:lnTo>
                <a:lnTo>
                  <a:pt x="110" y="321"/>
                </a:lnTo>
                <a:lnTo>
                  <a:pt x="110" y="321"/>
                </a:lnTo>
                <a:lnTo>
                  <a:pt x="110" y="321"/>
                </a:lnTo>
                <a:lnTo>
                  <a:pt x="110" y="321"/>
                </a:lnTo>
                <a:lnTo>
                  <a:pt x="110" y="321"/>
                </a:lnTo>
                <a:lnTo>
                  <a:pt x="110" y="321"/>
                </a:lnTo>
                <a:lnTo>
                  <a:pt x="110" y="321"/>
                </a:lnTo>
                <a:lnTo>
                  <a:pt x="110" y="321"/>
                </a:lnTo>
                <a:lnTo>
                  <a:pt x="110" y="321"/>
                </a:lnTo>
                <a:lnTo>
                  <a:pt x="110" y="321"/>
                </a:lnTo>
                <a:lnTo>
                  <a:pt x="111" y="321"/>
                </a:lnTo>
                <a:lnTo>
                  <a:pt x="111" y="321"/>
                </a:lnTo>
                <a:lnTo>
                  <a:pt x="111" y="321"/>
                </a:lnTo>
                <a:lnTo>
                  <a:pt x="111" y="321"/>
                </a:lnTo>
                <a:lnTo>
                  <a:pt x="111" y="321"/>
                </a:lnTo>
                <a:lnTo>
                  <a:pt x="111" y="321"/>
                </a:lnTo>
                <a:lnTo>
                  <a:pt x="111" y="321"/>
                </a:lnTo>
                <a:lnTo>
                  <a:pt x="111" y="321"/>
                </a:lnTo>
                <a:lnTo>
                  <a:pt x="111" y="321"/>
                </a:lnTo>
                <a:lnTo>
                  <a:pt x="111" y="321"/>
                </a:lnTo>
                <a:lnTo>
                  <a:pt x="111" y="321"/>
                </a:lnTo>
                <a:lnTo>
                  <a:pt x="111" y="321"/>
                </a:lnTo>
                <a:lnTo>
                  <a:pt x="111" y="321"/>
                </a:lnTo>
                <a:lnTo>
                  <a:pt x="111" y="320"/>
                </a:lnTo>
                <a:lnTo>
                  <a:pt x="111" y="320"/>
                </a:lnTo>
                <a:lnTo>
                  <a:pt x="111" y="320"/>
                </a:lnTo>
                <a:lnTo>
                  <a:pt x="111" y="320"/>
                </a:lnTo>
                <a:lnTo>
                  <a:pt x="111" y="320"/>
                </a:lnTo>
                <a:lnTo>
                  <a:pt x="112" y="320"/>
                </a:lnTo>
                <a:lnTo>
                  <a:pt x="112" y="320"/>
                </a:lnTo>
                <a:lnTo>
                  <a:pt x="112" y="320"/>
                </a:lnTo>
                <a:lnTo>
                  <a:pt x="112" y="320"/>
                </a:lnTo>
                <a:lnTo>
                  <a:pt x="112" y="320"/>
                </a:lnTo>
                <a:lnTo>
                  <a:pt x="112" y="320"/>
                </a:lnTo>
                <a:lnTo>
                  <a:pt x="112" y="320"/>
                </a:lnTo>
                <a:lnTo>
                  <a:pt x="112" y="320"/>
                </a:lnTo>
                <a:lnTo>
                  <a:pt x="112" y="320"/>
                </a:lnTo>
                <a:lnTo>
                  <a:pt x="112" y="320"/>
                </a:lnTo>
                <a:lnTo>
                  <a:pt x="112" y="320"/>
                </a:lnTo>
                <a:lnTo>
                  <a:pt x="112" y="320"/>
                </a:lnTo>
                <a:lnTo>
                  <a:pt x="112" y="320"/>
                </a:lnTo>
                <a:lnTo>
                  <a:pt x="112" y="319"/>
                </a:lnTo>
                <a:lnTo>
                  <a:pt x="112" y="319"/>
                </a:lnTo>
                <a:lnTo>
                  <a:pt x="112" y="319"/>
                </a:lnTo>
                <a:lnTo>
                  <a:pt x="112" y="319"/>
                </a:lnTo>
                <a:lnTo>
                  <a:pt x="112" y="319"/>
                </a:lnTo>
                <a:lnTo>
                  <a:pt x="113" y="319"/>
                </a:lnTo>
                <a:lnTo>
                  <a:pt x="113" y="319"/>
                </a:lnTo>
                <a:lnTo>
                  <a:pt x="113" y="319"/>
                </a:lnTo>
                <a:lnTo>
                  <a:pt x="113" y="319"/>
                </a:lnTo>
                <a:lnTo>
                  <a:pt x="113" y="319"/>
                </a:lnTo>
                <a:lnTo>
                  <a:pt x="113" y="319"/>
                </a:lnTo>
                <a:lnTo>
                  <a:pt x="113" y="319"/>
                </a:lnTo>
                <a:lnTo>
                  <a:pt x="113" y="319"/>
                </a:lnTo>
                <a:lnTo>
                  <a:pt x="113" y="319"/>
                </a:lnTo>
                <a:lnTo>
                  <a:pt x="113" y="319"/>
                </a:lnTo>
                <a:lnTo>
                  <a:pt x="113" y="319"/>
                </a:lnTo>
                <a:lnTo>
                  <a:pt x="113" y="319"/>
                </a:lnTo>
                <a:lnTo>
                  <a:pt x="113" y="319"/>
                </a:lnTo>
                <a:lnTo>
                  <a:pt x="113" y="319"/>
                </a:lnTo>
                <a:lnTo>
                  <a:pt x="113" y="319"/>
                </a:lnTo>
                <a:lnTo>
                  <a:pt x="114" y="319"/>
                </a:lnTo>
                <a:lnTo>
                  <a:pt x="114" y="319"/>
                </a:lnTo>
                <a:lnTo>
                  <a:pt x="114" y="319"/>
                </a:lnTo>
                <a:lnTo>
                  <a:pt x="114" y="319"/>
                </a:lnTo>
                <a:lnTo>
                  <a:pt x="114" y="319"/>
                </a:lnTo>
                <a:lnTo>
                  <a:pt x="114" y="319"/>
                </a:lnTo>
                <a:lnTo>
                  <a:pt x="114" y="319"/>
                </a:lnTo>
                <a:lnTo>
                  <a:pt x="114" y="319"/>
                </a:lnTo>
                <a:lnTo>
                  <a:pt x="114" y="319"/>
                </a:lnTo>
                <a:lnTo>
                  <a:pt x="114" y="319"/>
                </a:lnTo>
                <a:lnTo>
                  <a:pt x="114" y="319"/>
                </a:lnTo>
                <a:lnTo>
                  <a:pt x="114" y="319"/>
                </a:lnTo>
                <a:lnTo>
                  <a:pt x="114" y="319"/>
                </a:lnTo>
                <a:lnTo>
                  <a:pt x="114" y="319"/>
                </a:lnTo>
                <a:lnTo>
                  <a:pt x="114" y="319"/>
                </a:lnTo>
                <a:lnTo>
                  <a:pt x="114" y="319"/>
                </a:lnTo>
                <a:lnTo>
                  <a:pt x="114" y="319"/>
                </a:lnTo>
                <a:lnTo>
                  <a:pt x="114" y="319"/>
                </a:lnTo>
                <a:lnTo>
                  <a:pt x="115" y="319"/>
                </a:lnTo>
                <a:lnTo>
                  <a:pt x="115" y="319"/>
                </a:lnTo>
                <a:lnTo>
                  <a:pt x="115" y="319"/>
                </a:lnTo>
                <a:lnTo>
                  <a:pt x="115" y="319"/>
                </a:lnTo>
                <a:lnTo>
                  <a:pt x="115" y="319"/>
                </a:lnTo>
                <a:lnTo>
                  <a:pt x="115" y="319"/>
                </a:lnTo>
                <a:lnTo>
                  <a:pt x="115" y="319"/>
                </a:lnTo>
                <a:lnTo>
                  <a:pt x="115" y="319"/>
                </a:lnTo>
                <a:lnTo>
                  <a:pt x="115" y="319"/>
                </a:lnTo>
                <a:lnTo>
                  <a:pt x="115" y="319"/>
                </a:lnTo>
                <a:lnTo>
                  <a:pt x="115" y="319"/>
                </a:lnTo>
                <a:lnTo>
                  <a:pt x="115" y="319"/>
                </a:lnTo>
                <a:lnTo>
                  <a:pt x="116" y="319"/>
                </a:lnTo>
                <a:lnTo>
                  <a:pt x="116" y="318"/>
                </a:lnTo>
                <a:lnTo>
                  <a:pt x="116" y="318"/>
                </a:lnTo>
                <a:lnTo>
                  <a:pt x="116" y="318"/>
                </a:lnTo>
                <a:lnTo>
                  <a:pt x="116" y="318"/>
                </a:lnTo>
                <a:lnTo>
                  <a:pt x="116" y="318"/>
                </a:lnTo>
                <a:lnTo>
                  <a:pt x="116" y="318"/>
                </a:lnTo>
                <a:lnTo>
                  <a:pt x="116" y="318"/>
                </a:lnTo>
                <a:lnTo>
                  <a:pt x="116" y="318"/>
                </a:lnTo>
                <a:lnTo>
                  <a:pt x="116" y="318"/>
                </a:lnTo>
                <a:lnTo>
                  <a:pt x="116" y="318"/>
                </a:lnTo>
                <a:lnTo>
                  <a:pt x="116" y="318"/>
                </a:lnTo>
                <a:lnTo>
                  <a:pt x="116" y="318"/>
                </a:lnTo>
                <a:lnTo>
                  <a:pt x="116" y="318"/>
                </a:lnTo>
                <a:lnTo>
                  <a:pt x="116" y="318"/>
                </a:lnTo>
                <a:lnTo>
                  <a:pt x="116" y="318"/>
                </a:lnTo>
                <a:lnTo>
                  <a:pt x="116" y="318"/>
                </a:lnTo>
                <a:lnTo>
                  <a:pt x="116" y="318"/>
                </a:lnTo>
                <a:lnTo>
                  <a:pt x="117" y="318"/>
                </a:lnTo>
                <a:lnTo>
                  <a:pt x="117" y="318"/>
                </a:lnTo>
                <a:lnTo>
                  <a:pt x="117" y="318"/>
                </a:lnTo>
                <a:lnTo>
                  <a:pt x="117" y="318"/>
                </a:lnTo>
                <a:lnTo>
                  <a:pt x="117" y="318"/>
                </a:lnTo>
                <a:lnTo>
                  <a:pt x="117" y="318"/>
                </a:lnTo>
                <a:lnTo>
                  <a:pt x="117" y="318"/>
                </a:lnTo>
                <a:lnTo>
                  <a:pt x="117" y="318"/>
                </a:lnTo>
                <a:lnTo>
                  <a:pt x="117" y="318"/>
                </a:lnTo>
                <a:lnTo>
                  <a:pt x="117" y="318"/>
                </a:lnTo>
                <a:lnTo>
                  <a:pt x="117" y="317"/>
                </a:lnTo>
                <a:lnTo>
                  <a:pt x="117" y="317"/>
                </a:lnTo>
                <a:lnTo>
                  <a:pt x="117" y="317"/>
                </a:lnTo>
                <a:lnTo>
                  <a:pt x="117" y="317"/>
                </a:lnTo>
                <a:lnTo>
                  <a:pt x="117" y="317"/>
                </a:lnTo>
                <a:lnTo>
                  <a:pt x="118" y="317"/>
                </a:lnTo>
                <a:lnTo>
                  <a:pt x="118" y="317"/>
                </a:lnTo>
                <a:lnTo>
                  <a:pt x="118" y="317"/>
                </a:lnTo>
                <a:lnTo>
                  <a:pt x="118" y="317"/>
                </a:lnTo>
                <a:lnTo>
                  <a:pt x="118" y="317"/>
                </a:lnTo>
                <a:lnTo>
                  <a:pt x="118" y="317"/>
                </a:lnTo>
                <a:lnTo>
                  <a:pt x="118" y="317"/>
                </a:lnTo>
                <a:lnTo>
                  <a:pt x="118" y="317"/>
                </a:lnTo>
                <a:lnTo>
                  <a:pt x="118" y="317"/>
                </a:lnTo>
                <a:lnTo>
                  <a:pt x="118" y="317"/>
                </a:lnTo>
                <a:lnTo>
                  <a:pt x="118" y="317"/>
                </a:lnTo>
                <a:lnTo>
                  <a:pt x="118" y="317"/>
                </a:lnTo>
                <a:lnTo>
                  <a:pt x="118" y="317"/>
                </a:lnTo>
                <a:lnTo>
                  <a:pt x="118" y="317"/>
                </a:lnTo>
                <a:lnTo>
                  <a:pt x="118" y="317"/>
                </a:lnTo>
                <a:lnTo>
                  <a:pt x="119" y="317"/>
                </a:lnTo>
                <a:lnTo>
                  <a:pt x="119" y="317"/>
                </a:lnTo>
                <a:lnTo>
                  <a:pt x="119" y="317"/>
                </a:lnTo>
                <a:lnTo>
                  <a:pt x="119" y="317"/>
                </a:lnTo>
                <a:lnTo>
                  <a:pt x="119" y="317"/>
                </a:lnTo>
                <a:lnTo>
                  <a:pt x="119" y="317"/>
                </a:lnTo>
                <a:lnTo>
                  <a:pt x="119" y="317"/>
                </a:lnTo>
                <a:lnTo>
                  <a:pt x="119" y="317"/>
                </a:lnTo>
                <a:lnTo>
                  <a:pt x="119" y="317"/>
                </a:lnTo>
                <a:lnTo>
                  <a:pt x="119" y="317"/>
                </a:lnTo>
                <a:lnTo>
                  <a:pt x="119" y="317"/>
                </a:lnTo>
                <a:lnTo>
                  <a:pt x="119" y="317"/>
                </a:lnTo>
                <a:lnTo>
                  <a:pt x="120" y="317"/>
                </a:lnTo>
                <a:lnTo>
                  <a:pt x="120" y="317"/>
                </a:lnTo>
                <a:lnTo>
                  <a:pt x="120" y="317"/>
                </a:lnTo>
                <a:lnTo>
                  <a:pt x="120" y="317"/>
                </a:lnTo>
                <a:lnTo>
                  <a:pt x="120" y="317"/>
                </a:lnTo>
                <a:lnTo>
                  <a:pt x="120" y="317"/>
                </a:lnTo>
                <a:lnTo>
                  <a:pt x="120" y="317"/>
                </a:lnTo>
                <a:lnTo>
                  <a:pt x="120" y="317"/>
                </a:lnTo>
                <a:lnTo>
                  <a:pt x="120" y="317"/>
                </a:lnTo>
                <a:lnTo>
                  <a:pt x="120" y="317"/>
                </a:lnTo>
                <a:lnTo>
                  <a:pt x="120" y="317"/>
                </a:lnTo>
                <a:lnTo>
                  <a:pt x="120" y="317"/>
                </a:lnTo>
                <a:lnTo>
                  <a:pt x="120" y="317"/>
                </a:lnTo>
                <a:lnTo>
                  <a:pt x="120" y="317"/>
                </a:lnTo>
                <a:lnTo>
                  <a:pt x="120" y="317"/>
                </a:lnTo>
                <a:lnTo>
                  <a:pt x="121" y="317"/>
                </a:lnTo>
                <a:lnTo>
                  <a:pt x="121" y="317"/>
                </a:lnTo>
                <a:lnTo>
                  <a:pt x="121" y="317"/>
                </a:lnTo>
                <a:lnTo>
                  <a:pt x="121" y="317"/>
                </a:lnTo>
                <a:lnTo>
                  <a:pt x="121" y="317"/>
                </a:lnTo>
                <a:lnTo>
                  <a:pt x="121" y="317"/>
                </a:lnTo>
                <a:lnTo>
                  <a:pt x="121" y="317"/>
                </a:lnTo>
                <a:lnTo>
                  <a:pt x="121" y="316"/>
                </a:lnTo>
                <a:lnTo>
                  <a:pt x="121" y="316"/>
                </a:lnTo>
                <a:lnTo>
                  <a:pt x="121" y="316"/>
                </a:lnTo>
                <a:lnTo>
                  <a:pt x="121" y="316"/>
                </a:lnTo>
                <a:lnTo>
                  <a:pt x="121" y="316"/>
                </a:lnTo>
                <a:lnTo>
                  <a:pt x="121" y="316"/>
                </a:lnTo>
                <a:lnTo>
                  <a:pt x="121" y="316"/>
                </a:lnTo>
                <a:lnTo>
                  <a:pt x="121" y="316"/>
                </a:lnTo>
                <a:lnTo>
                  <a:pt x="121" y="316"/>
                </a:lnTo>
                <a:lnTo>
                  <a:pt x="121" y="316"/>
                </a:lnTo>
                <a:lnTo>
                  <a:pt x="121" y="316"/>
                </a:lnTo>
                <a:lnTo>
                  <a:pt x="121" y="316"/>
                </a:lnTo>
                <a:lnTo>
                  <a:pt x="121" y="316"/>
                </a:lnTo>
                <a:lnTo>
                  <a:pt x="121" y="316"/>
                </a:lnTo>
                <a:lnTo>
                  <a:pt x="122" y="316"/>
                </a:lnTo>
                <a:lnTo>
                  <a:pt x="122" y="316"/>
                </a:lnTo>
                <a:lnTo>
                  <a:pt x="122" y="316"/>
                </a:lnTo>
                <a:lnTo>
                  <a:pt x="122" y="316"/>
                </a:lnTo>
                <a:lnTo>
                  <a:pt x="122" y="316"/>
                </a:lnTo>
                <a:lnTo>
                  <a:pt x="122" y="316"/>
                </a:lnTo>
                <a:lnTo>
                  <a:pt x="122" y="316"/>
                </a:lnTo>
                <a:lnTo>
                  <a:pt x="122" y="316"/>
                </a:lnTo>
                <a:lnTo>
                  <a:pt x="122" y="316"/>
                </a:lnTo>
                <a:lnTo>
                  <a:pt x="122" y="316"/>
                </a:lnTo>
                <a:lnTo>
                  <a:pt x="122" y="315"/>
                </a:lnTo>
                <a:lnTo>
                  <a:pt x="122" y="315"/>
                </a:lnTo>
                <a:lnTo>
                  <a:pt x="122" y="315"/>
                </a:lnTo>
                <a:lnTo>
                  <a:pt x="122" y="315"/>
                </a:lnTo>
                <a:lnTo>
                  <a:pt x="122" y="315"/>
                </a:lnTo>
                <a:lnTo>
                  <a:pt x="123" y="315"/>
                </a:lnTo>
                <a:lnTo>
                  <a:pt x="123" y="315"/>
                </a:lnTo>
                <a:lnTo>
                  <a:pt x="123" y="315"/>
                </a:lnTo>
                <a:lnTo>
                  <a:pt x="123" y="315"/>
                </a:lnTo>
                <a:lnTo>
                  <a:pt x="123" y="315"/>
                </a:lnTo>
                <a:lnTo>
                  <a:pt x="123" y="315"/>
                </a:lnTo>
                <a:lnTo>
                  <a:pt x="123" y="315"/>
                </a:lnTo>
                <a:lnTo>
                  <a:pt x="123" y="315"/>
                </a:lnTo>
                <a:lnTo>
                  <a:pt x="123" y="315"/>
                </a:lnTo>
                <a:lnTo>
                  <a:pt x="123" y="315"/>
                </a:lnTo>
                <a:lnTo>
                  <a:pt x="123" y="315"/>
                </a:lnTo>
                <a:lnTo>
                  <a:pt x="123" y="315"/>
                </a:lnTo>
                <a:lnTo>
                  <a:pt x="123" y="315"/>
                </a:lnTo>
                <a:lnTo>
                  <a:pt x="123" y="315"/>
                </a:lnTo>
                <a:lnTo>
                  <a:pt x="123" y="315"/>
                </a:lnTo>
                <a:lnTo>
                  <a:pt x="124" y="315"/>
                </a:lnTo>
                <a:lnTo>
                  <a:pt x="124" y="315"/>
                </a:lnTo>
                <a:lnTo>
                  <a:pt x="124" y="315"/>
                </a:lnTo>
                <a:lnTo>
                  <a:pt x="124" y="315"/>
                </a:lnTo>
                <a:lnTo>
                  <a:pt x="124" y="315"/>
                </a:lnTo>
                <a:lnTo>
                  <a:pt x="124" y="315"/>
                </a:lnTo>
                <a:lnTo>
                  <a:pt x="124" y="315"/>
                </a:lnTo>
                <a:lnTo>
                  <a:pt x="124" y="315"/>
                </a:lnTo>
                <a:lnTo>
                  <a:pt x="124" y="315"/>
                </a:lnTo>
                <a:lnTo>
                  <a:pt x="124" y="315"/>
                </a:lnTo>
                <a:lnTo>
                  <a:pt x="124" y="315"/>
                </a:lnTo>
                <a:lnTo>
                  <a:pt x="124" y="315"/>
                </a:lnTo>
                <a:lnTo>
                  <a:pt x="124" y="315"/>
                </a:lnTo>
                <a:lnTo>
                  <a:pt x="124" y="315"/>
                </a:lnTo>
                <a:lnTo>
                  <a:pt x="124" y="315"/>
                </a:lnTo>
                <a:lnTo>
                  <a:pt x="125" y="315"/>
                </a:lnTo>
                <a:lnTo>
                  <a:pt x="125" y="315"/>
                </a:lnTo>
                <a:lnTo>
                  <a:pt x="125" y="315"/>
                </a:lnTo>
                <a:lnTo>
                  <a:pt x="125" y="315"/>
                </a:lnTo>
                <a:lnTo>
                  <a:pt x="125" y="315"/>
                </a:lnTo>
                <a:lnTo>
                  <a:pt x="125" y="315"/>
                </a:lnTo>
                <a:lnTo>
                  <a:pt x="125" y="315"/>
                </a:lnTo>
                <a:lnTo>
                  <a:pt x="125" y="314"/>
                </a:lnTo>
                <a:lnTo>
                  <a:pt x="125" y="314"/>
                </a:lnTo>
                <a:lnTo>
                  <a:pt x="125" y="314"/>
                </a:lnTo>
                <a:lnTo>
                  <a:pt x="125" y="314"/>
                </a:lnTo>
                <a:lnTo>
                  <a:pt x="125" y="314"/>
                </a:lnTo>
                <a:lnTo>
                  <a:pt x="125" y="314"/>
                </a:lnTo>
                <a:lnTo>
                  <a:pt x="125" y="314"/>
                </a:lnTo>
                <a:lnTo>
                  <a:pt x="125" y="314"/>
                </a:lnTo>
                <a:lnTo>
                  <a:pt x="125" y="314"/>
                </a:lnTo>
                <a:lnTo>
                  <a:pt x="125" y="314"/>
                </a:lnTo>
                <a:lnTo>
                  <a:pt x="125" y="314"/>
                </a:lnTo>
                <a:lnTo>
                  <a:pt x="126" y="314"/>
                </a:lnTo>
                <a:lnTo>
                  <a:pt x="126" y="314"/>
                </a:lnTo>
                <a:lnTo>
                  <a:pt x="126" y="314"/>
                </a:lnTo>
                <a:lnTo>
                  <a:pt x="126" y="314"/>
                </a:lnTo>
                <a:lnTo>
                  <a:pt x="126" y="314"/>
                </a:lnTo>
                <a:lnTo>
                  <a:pt x="126" y="314"/>
                </a:lnTo>
                <a:lnTo>
                  <a:pt x="126" y="314"/>
                </a:lnTo>
                <a:lnTo>
                  <a:pt x="126" y="314"/>
                </a:lnTo>
                <a:lnTo>
                  <a:pt x="126" y="314"/>
                </a:lnTo>
                <a:lnTo>
                  <a:pt x="126" y="314"/>
                </a:lnTo>
                <a:lnTo>
                  <a:pt x="126" y="313"/>
                </a:lnTo>
                <a:lnTo>
                  <a:pt x="126" y="313"/>
                </a:lnTo>
                <a:lnTo>
                  <a:pt x="126" y="313"/>
                </a:lnTo>
                <a:lnTo>
                  <a:pt x="126" y="313"/>
                </a:lnTo>
                <a:lnTo>
                  <a:pt x="126" y="313"/>
                </a:lnTo>
                <a:lnTo>
                  <a:pt x="126" y="313"/>
                </a:lnTo>
                <a:lnTo>
                  <a:pt x="126" y="313"/>
                </a:lnTo>
                <a:lnTo>
                  <a:pt x="126" y="313"/>
                </a:lnTo>
                <a:lnTo>
                  <a:pt x="127" y="313"/>
                </a:lnTo>
                <a:lnTo>
                  <a:pt x="127" y="313"/>
                </a:lnTo>
                <a:lnTo>
                  <a:pt x="127" y="313"/>
                </a:lnTo>
                <a:lnTo>
                  <a:pt x="127" y="313"/>
                </a:lnTo>
                <a:lnTo>
                  <a:pt x="127" y="313"/>
                </a:lnTo>
                <a:lnTo>
                  <a:pt x="127" y="313"/>
                </a:lnTo>
                <a:lnTo>
                  <a:pt x="127" y="313"/>
                </a:lnTo>
                <a:lnTo>
                  <a:pt x="127" y="313"/>
                </a:lnTo>
                <a:lnTo>
                  <a:pt x="127" y="313"/>
                </a:lnTo>
                <a:lnTo>
                  <a:pt x="127" y="313"/>
                </a:lnTo>
                <a:lnTo>
                  <a:pt x="127" y="313"/>
                </a:lnTo>
                <a:lnTo>
                  <a:pt x="127" y="313"/>
                </a:lnTo>
                <a:lnTo>
                  <a:pt x="127" y="313"/>
                </a:lnTo>
                <a:lnTo>
                  <a:pt x="127" y="313"/>
                </a:lnTo>
                <a:lnTo>
                  <a:pt x="127" y="313"/>
                </a:lnTo>
                <a:lnTo>
                  <a:pt x="128" y="313"/>
                </a:lnTo>
                <a:lnTo>
                  <a:pt x="128" y="313"/>
                </a:lnTo>
                <a:lnTo>
                  <a:pt x="128" y="313"/>
                </a:lnTo>
                <a:lnTo>
                  <a:pt x="128" y="313"/>
                </a:lnTo>
                <a:lnTo>
                  <a:pt x="128" y="313"/>
                </a:lnTo>
                <a:lnTo>
                  <a:pt x="128" y="313"/>
                </a:lnTo>
                <a:lnTo>
                  <a:pt x="128" y="313"/>
                </a:lnTo>
                <a:lnTo>
                  <a:pt x="128" y="313"/>
                </a:lnTo>
                <a:lnTo>
                  <a:pt x="128" y="313"/>
                </a:lnTo>
                <a:lnTo>
                  <a:pt x="128" y="313"/>
                </a:lnTo>
                <a:lnTo>
                  <a:pt x="128" y="313"/>
                </a:lnTo>
                <a:lnTo>
                  <a:pt x="128" y="313"/>
                </a:lnTo>
                <a:lnTo>
                  <a:pt x="128" y="313"/>
                </a:lnTo>
                <a:lnTo>
                  <a:pt x="128" y="313"/>
                </a:lnTo>
                <a:lnTo>
                  <a:pt x="128" y="313"/>
                </a:lnTo>
                <a:lnTo>
                  <a:pt x="128" y="313"/>
                </a:lnTo>
                <a:lnTo>
                  <a:pt x="128" y="313"/>
                </a:lnTo>
                <a:lnTo>
                  <a:pt x="128" y="313"/>
                </a:lnTo>
                <a:lnTo>
                  <a:pt x="129" y="313"/>
                </a:lnTo>
                <a:lnTo>
                  <a:pt x="129" y="312"/>
                </a:lnTo>
                <a:lnTo>
                  <a:pt x="129" y="312"/>
                </a:lnTo>
                <a:lnTo>
                  <a:pt x="129" y="312"/>
                </a:lnTo>
                <a:lnTo>
                  <a:pt x="129" y="312"/>
                </a:lnTo>
                <a:lnTo>
                  <a:pt x="129" y="312"/>
                </a:lnTo>
                <a:lnTo>
                  <a:pt x="129" y="312"/>
                </a:lnTo>
                <a:lnTo>
                  <a:pt x="129" y="312"/>
                </a:lnTo>
                <a:lnTo>
                  <a:pt x="129" y="312"/>
                </a:lnTo>
                <a:lnTo>
                  <a:pt x="129" y="312"/>
                </a:lnTo>
                <a:lnTo>
                  <a:pt x="129" y="312"/>
                </a:lnTo>
                <a:lnTo>
                  <a:pt x="129" y="312"/>
                </a:lnTo>
                <a:lnTo>
                  <a:pt x="129" y="312"/>
                </a:lnTo>
                <a:lnTo>
                  <a:pt x="129" y="312"/>
                </a:lnTo>
                <a:lnTo>
                  <a:pt x="129" y="312"/>
                </a:lnTo>
                <a:lnTo>
                  <a:pt x="130" y="312"/>
                </a:lnTo>
                <a:lnTo>
                  <a:pt x="130" y="311"/>
                </a:lnTo>
                <a:lnTo>
                  <a:pt x="130" y="311"/>
                </a:lnTo>
                <a:lnTo>
                  <a:pt x="130" y="311"/>
                </a:lnTo>
                <a:lnTo>
                  <a:pt x="130" y="311"/>
                </a:lnTo>
                <a:lnTo>
                  <a:pt x="130" y="311"/>
                </a:lnTo>
                <a:lnTo>
                  <a:pt x="130" y="311"/>
                </a:lnTo>
                <a:lnTo>
                  <a:pt x="130" y="311"/>
                </a:lnTo>
                <a:lnTo>
                  <a:pt x="130" y="311"/>
                </a:lnTo>
                <a:lnTo>
                  <a:pt x="130" y="311"/>
                </a:lnTo>
                <a:lnTo>
                  <a:pt x="130" y="311"/>
                </a:lnTo>
                <a:lnTo>
                  <a:pt x="130" y="311"/>
                </a:lnTo>
                <a:lnTo>
                  <a:pt x="130" y="311"/>
                </a:lnTo>
                <a:lnTo>
                  <a:pt x="130" y="311"/>
                </a:lnTo>
                <a:lnTo>
                  <a:pt x="130" y="311"/>
                </a:lnTo>
                <a:lnTo>
                  <a:pt x="130" y="311"/>
                </a:lnTo>
                <a:lnTo>
                  <a:pt x="130" y="311"/>
                </a:lnTo>
                <a:lnTo>
                  <a:pt x="130" y="311"/>
                </a:lnTo>
                <a:lnTo>
                  <a:pt x="130" y="311"/>
                </a:lnTo>
                <a:lnTo>
                  <a:pt x="130" y="310"/>
                </a:lnTo>
                <a:lnTo>
                  <a:pt x="130" y="310"/>
                </a:lnTo>
                <a:lnTo>
                  <a:pt x="130" y="310"/>
                </a:lnTo>
                <a:lnTo>
                  <a:pt x="130" y="310"/>
                </a:lnTo>
                <a:lnTo>
                  <a:pt x="130" y="310"/>
                </a:lnTo>
                <a:lnTo>
                  <a:pt x="131" y="310"/>
                </a:lnTo>
                <a:lnTo>
                  <a:pt x="131" y="310"/>
                </a:lnTo>
                <a:lnTo>
                  <a:pt x="131" y="310"/>
                </a:lnTo>
                <a:lnTo>
                  <a:pt x="131" y="310"/>
                </a:lnTo>
                <a:lnTo>
                  <a:pt x="131" y="310"/>
                </a:lnTo>
                <a:lnTo>
                  <a:pt x="131" y="310"/>
                </a:lnTo>
                <a:lnTo>
                  <a:pt x="131" y="310"/>
                </a:lnTo>
                <a:lnTo>
                  <a:pt x="131" y="310"/>
                </a:lnTo>
                <a:lnTo>
                  <a:pt x="131" y="310"/>
                </a:lnTo>
                <a:lnTo>
                  <a:pt x="131" y="310"/>
                </a:lnTo>
                <a:lnTo>
                  <a:pt x="131" y="309"/>
                </a:lnTo>
                <a:lnTo>
                  <a:pt x="131" y="309"/>
                </a:lnTo>
                <a:lnTo>
                  <a:pt x="131" y="309"/>
                </a:lnTo>
                <a:lnTo>
                  <a:pt x="131" y="309"/>
                </a:lnTo>
                <a:lnTo>
                  <a:pt x="131" y="309"/>
                </a:lnTo>
                <a:lnTo>
                  <a:pt x="132" y="309"/>
                </a:lnTo>
                <a:lnTo>
                  <a:pt x="132" y="309"/>
                </a:lnTo>
                <a:lnTo>
                  <a:pt x="132" y="309"/>
                </a:lnTo>
                <a:lnTo>
                  <a:pt x="132" y="309"/>
                </a:lnTo>
                <a:lnTo>
                  <a:pt x="132" y="309"/>
                </a:lnTo>
                <a:lnTo>
                  <a:pt x="132" y="309"/>
                </a:lnTo>
                <a:lnTo>
                  <a:pt x="132" y="309"/>
                </a:lnTo>
                <a:lnTo>
                  <a:pt x="132" y="309"/>
                </a:lnTo>
                <a:lnTo>
                  <a:pt x="132" y="309"/>
                </a:lnTo>
                <a:lnTo>
                  <a:pt x="132" y="309"/>
                </a:lnTo>
                <a:lnTo>
                  <a:pt x="132" y="309"/>
                </a:lnTo>
                <a:lnTo>
                  <a:pt x="132" y="309"/>
                </a:lnTo>
                <a:lnTo>
                  <a:pt x="132" y="309"/>
                </a:lnTo>
                <a:lnTo>
                  <a:pt x="132" y="309"/>
                </a:lnTo>
                <a:lnTo>
                  <a:pt x="132" y="309"/>
                </a:lnTo>
                <a:lnTo>
                  <a:pt x="132" y="309"/>
                </a:lnTo>
                <a:lnTo>
                  <a:pt x="132" y="308"/>
                </a:lnTo>
                <a:lnTo>
                  <a:pt x="132" y="308"/>
                </a:lnTo>
                <a:lnTo>
                  <a:pt x="132" y="308"/>
                </a:lnTo>
                <a:lnTo>
                  <a:pt x="132" y="308"/>
                </a:lnTo>
                <a:lnTo>
                  <a:pt x="132" y="308"/>
                </a:lnTo>
                <a:lnTo>
                  <a:pt x="133" y="308"/>
                </a:lnTo>
                <a:lnTo>
                  <a:pt x="133" y="308"/>
                </a:lnTo>
                <a:lnTo>
                  <a:pt x="133" y="308"/>
                </a:lnTo>
                <a:lnTo>
                  <a:pt x="133" y="308"/>
                </a:lnTo>
                <a:lnTo>
                  <a:pt x="133" y="308"/>
                </a:lnTo>
                <a:lnTo>
                  <a:pt x="133" y="308"/>
                </a:lnTo>
                <a:lnTo>
                  <a:pt x="133" y="308"/>
                </a:lnTo>
                <a:lnTo>
                  <a:pt x="133" y="308"/>
                </a:lnTo>
                <a:lnTo>
                  <a:pt x="133" y="308"/>
                </a:lnTo>
                <a:lnTo>
                  <a:pt x="133" y="308"/>
                </a:lnTo>
                <a:lnTo>
                  <a:pt x="133" y="308"/>
                </a:lnTo>
                <a:lnTo>
                  <a:pt x="133" y="308"/>
                </a:lnTo>
                <a:lnTo>
                  <a:pt x="133" y="308"/>
                </a:lnTo>
                <a:lnTo>
                  <a:pt x="133" y="308"/>
                </a:lnTo>
                <a:lnTo>
                  <a:pt x="133" y="308"/>
                </a:lnTo>
                <a:lnTo>
                  <a:pt x="134" y="308"/>
                </a:lnTo>
                <a:lnTo>
                  <a:pt x="134" y="308"/>
                </a:lnTo>
                <a:lnTo>
                  <a:pt x="134" y="308"/>
                </a:lnTo>
                <a:lnTo>
                  <a:pt x="134" y="308"/>
                </a:lnTo>
                <a:lnTo>
                  <a:pt x="134" y="307"/>
                </a:lnTo>
                <a:lnTo>
                  <a:pt x="134" y="307"/>
                </a:lnTo>
                <a:lnTo>
                  <a:pt x="134" y="307"/>
                </a:lnTo>
                <a:lnTo>
                  <a:pt x="134" y="307"/>
                </a:lnTo>
                <a:lnTo>
                  <a:pt x="134" y="307"/>
                </a:lnTo>
                <a:lnTo>
                  <a:pt x="134" y="307"/>
                </a:lnTo>
                <a:lnTo>
                  <a:pt x="134" y="306"/>
                </a:lnTo>
                <a:lnTo>
                  <a:pt x="134" y="306"/>
                </a:lnTo>
                <a:lnTo>
                  <a:pt x="134" y="306"/>
                </a:lnTo>
                <a:lnTo>
                  <a:pt x="134" y="306"/>
                </a:lnTo>
                <a:lnTo>
                  <a:pt x="134" y="306"/>
                </a:lnTo>
                <a:lnTo>
                  <a:pt x="134" y="306"/>
                </a:lnTo>
                <a:lnTo>
                  <a:pt x="134" y="306"/>
                </a:lnTo>
                <a:lnTo>
                  <a:pt x="134" y="306"/>
                </a:lnTo>
                <a:lnTo>
                  <a:pt x="134" y="306"/>
                </a:lnTo>
                <a:lnTo>
                  <a:pt x="134" y="306"/>
                </a:lnTo>
                <a:lnTo>
                  <a:pt x="134" y="306"/>
                </a:lnTo>
                <a:lnTo>
                  <a:pt x="134" y="306"/>
                </a:lnTo>
                <a:lnTo>
                  <a:pt x="134" y="306"/>
                </a:lnTo>
                <a:lnTo>
                  <a:pt x="134" y="306"/>
                </a:lnTo>
                <a:lnTo>
                  <a:pt x="135" y="306"/>
                </a:lnTo>
                <a:lnTo>
                  <a:pt x="135" y="305"/>
                </a:lnTo>
                <a:lnTo>
                  <a:pt x="135" y="305"/>
                </a:lnTo>
                <a:lnTo>
                  <a:pt x="135" y="305"/>
                </a:lnTo>
                <a:lnTo>
                  <a:pt x="135" y="305"/>
                </a:lnTo>
                <a:lnTo>
                  <a:pt x="135" y="305"/>
                </a:lnTo>
                <a:lnTo>
                  <a:pt x="135" y="305"/>
                </a:lnTo>
                <a:lnTo>
                  <a:pt x="135" y="305"/>
                </a:lnTo>
                <a:lnTo>
                  <a:pt x="135" y="305"/>
                </a:lnTo>
                <a:lnTo>
                  <a:pt x="135" y="305"/>
                </a:lnTo>
                <a:lnTo>
                  <a:pt x="135" y="305"/>
                </a:lnTo>
                <a:lnTo>
                  <a:pt x="135" y="305"/>
                </a:lnTo>
                <a:lnTo>
                  <a:pt x="135" y="305"/>
                </a:lnTo>
                <a:lnTo>
                  <a:pt x="135" y="305"/>
                </a:lnTo>
                <a:lnTo>
                  <a:pt x="135" y="305"/>
                </a:lnTo>
                <a:lnTo>
                  <a:pt x="135" y="305"/>
                </a:lnTo>
                <a:lnTo>
                  <a:pt x="135" y="305"/>
                </a:lnTo>
                <a:lnTo>
                  <a:pt x="135" y="305"/>
                </a:lnTo>
                <a:lnTo>
                  <a:pt x="136" y="305"/>
                </a:lnTo>
                <a:lnTo>
                  <a:pt x="136" y="305"/>
                </a:lnTo>
                <a:lnTo>
                  <a:pt x="136" y="305"/>
                </a:lnTo>
                <a:lnTo>
                  <a:pt x="136" y="305"/>
                </a:lnTo>
                <a:lnTo>
                  <a:pt x="136" y="305"/>
                </a:lnTo>
                <a:lnTo>
                  <a:pt x="136" y="305"/>
                </a:lnTo>
                <a:lnTo>
                  <a:pt x="136" y="305"/>
                </a:lnTo>
                <a:lnTo>
                  <a:pt x="136" y="305"/>
                </a:lnTo>
                <a:lnTo>
                  <a:pt x="136" y="305"/>
                </a:lnTo>
                <a:lnTo>
                  <a:pt x="136" y="305"/>
                </a:lnTo>
                <a:lnTo>
                  <a:pt x="136" y="304"/>
                </a:lnTo>
                <a:lnTo>
                  <a:pt x="136" y="304"/>
                </a:lnTo>
                <a:lnTo>
                  <a:pt x="136" y="304"/>
                </a:lnTo>
                <a:lnTo>
                  <a:pt x="136" y="304"/>
                </a:lnTo>
                <a:lnTo>
                  <a:pt x="136" y="304"/>
                </a:lnTo>
                <a:lnTo>
                  <a:pt x="136" y="304"/>
                </a:lnTo>
                <a:lnTo>
                  <a:pt x="136" y="304"/>
                </a:lnTo>
                <a:lnTo>
                  <a:pt x="136" y="304"/>
                </a:lnTo>
                <a:lnTo>
                  <a:pt x="136" y="304"/>
                </a:lnTo>
                <a:lnTo>
                  <a:pt x="136" y="304"/>
                </a:lnTo>
                <a:lnTo>
                  <a:pt x="136" y="304"/>
                </a:lnTo>
                <a:lnTo>
                  <a:pt x="137" y="304"/>
                </a:lnTo>
                <a:lnTo>
                  <a:pt x="137" y="304"/>
                </a:lnTo>
                <a:lnTo>
                  <a:pt x="137" y="304"/>
                </a:lnTo>
                <a:lnTo>
                  <a:pt x="137" y="304"/>
                </a:lnTo>
                <a:lnTo>
                  <a:pt x="137" y="303"/>
                </a:lnTo>
                <a:lnTo>
                  <a:pt x="137" y="303"/>
                </a:lnTo>
                <a:lnTo>
                  <a:pt x="137" y="303"/>
                </a:lnTo>
                <a:lnTo>
                  <a:pt x="137" y="303"/>
                </a:lnTo>
                <a:lnTo>
                  <a:pt x="137" y="303"/>
                </a:lnTo>
                <a:lnTo>
                  <a:pt x="137" y="303"/>
                </a:lnTo>
                <a:lnTo>
                  <a:pt x="137" y="303"/>
                </a:lnTo>
                <a:lnTo>
                  <a:pt x="137" y="303"/>
                </a:lnTo>
                <a:lnTo>
                  <a:pt x="137" y="303"/>
                </a:lnTo>
                <a:lnTo>
                  <a:pt x="137" y="303"/>
                </a:lnTo>
                <a:lnTo>
                  <a:pt x="137" y="303"/>
                </a:lnTo>
                <a:lnTo>
                  <a:pt x="137" y="303"/>
                </a:lnTo>
                <a:lnTo>
                  <a:pt x="137" y="303"/>
                </a:lnTo>
                <a:lnTo>
                  <a:pt x="137" y="303"/>
                </a:lnTo>
                <a:lnTo>
                  <a:pt x="137" y="303"/>
                </a:lnTo>
                <a:lnTo>
                  <a:pt x="137" y="303"/>
                </a:lnTo>
                <a:lnTo>
                  <a:pt x="137" y="303"/>
                </a:lnTo>
                <a:lnTo>
                  <a:pt x="138" y="303"/>
                </a:lnTo>
                <a:lnTo>
                  <a:pt x="138" y="302"/>
                </a:lnTo>
                <a:lnTo>
                  <a:pt x="138" y="302"/>
                </a:lnTo>
                <a:lnTo>
                  <a:pt x="138" y="302"/>
                </a:lnTo>
                <a:lnTo>
                  <a:pt x="138" y="302"/>
                </a:lnTo>
                <a:lnTo>
                  <a:pt x="138" y="302"/>
                </a:lnTo>
                <a:lnTo>
                  <a:pt x="138" y="302"/>
                </a:lnTo>
                <a:lnTo>
                  <a:pt x="138" y="302"/>
                </a:lnTo>
                <a:lnTo>
                  <a:pt x="138" y="302"/>
                </a:lnTo>
                <a:lnTo>
                  <a:pt x="138" y="302"/>
                </a:lnTo>
                <a:lnTo>
                  <a:pt x="138" y="302"/>
                </a:lnTo>
                <a:lnTo>
                  <a:pt x="138" y="302"/>
                </a:lnTo>
                <a:lnTo>
                  <a:pt x="138" y="302"/>
                </a:lnTo>
                <a:lnTo>
                  <a:pt x="138" y="302"/>
                </a:lnTo>
                <a:lnTo>
                  <a:pt x="138" y="302"/>
                </a:lnTo>
                <a:lnTo>
                  <a:pt x="138" y="302"/>
                </a:lnTo>
                <a:lnTo>
                  <a:pt x="138" y="302"/>
                </a:lnTo>
                <a:lnTo>
                  <a:pt x="138" y="302"/>
                </a:lnTo>
                <a:lnTo>
                  <a:pt x="139" y="302"/>
                </a:lnTo>
                <a:lnTo>
                  <a:pt x="139" y="302"/>
                </a:lnTo>
                <a:lnTo>
                  <a:pt x="139" y="302"/>
                </a:lnTo>
                <a:lnTo>
                  <a:pt x="139" y="302"/>
                </a:lnTo>
                <a:lnTo>
                  <a:pt x="139" y="302"/>
                </a:lnTo>
                <a:lnTo>
                  <a:pt x="139" y="302"/>
                </a:lnTo>
                <a:lnTo>
                  <a:pt x="139" y="302"/>
                </a:lnTo>
                <a:lnTo>
                  <a:pt x="139" y="301"/>
                </a:lnTo>
                <a:lnTo>
                  <a:pt x="139" y="301"/>
                </a:lnTo>
                <a:lnTo>
                  <a:pt x="139" y="301"/>
                </a:lnTo>
                <a:lnTo>
                  <a:pt x="139" y="301"/>
                </a:lnTo>
                <a:lnTo>
                  <a:pt x="139" y="301"/>
                </a:lnTo>
                <a:lnTo>
                  <a:pt x="139" y="301"/>
                </a:lnTo>
                <a:lnTo>
                  <a:pt x="139" y="301"/>
                </a:lnTo>
                <a:lnTo>
                  <a:pt x="139" y="301"/>
                </a:lnTo>
                <a:lnTo>
                  <a:pt x="139" y="301"/>
                </a:lnTo>
                <a:lnTo>
                  <a:pt x="139" y="301"/>
                </a:lnTo>
                <a:lnTo>
                  <a:pt x="139" y="301"/>
                </a:lnTo>
                <a:lnTo>
                  <a:pt x="140" y="301"/>
                </a:lnTo>
                <a:lnTo>
                  <a:pt x="140" y="301"/>
                </a:lnTo>
                <a:lnTo>
                  <a:pt x="140" y="301"/>
                </a:lnTo>
                <a:lnTo>
                  <a:pt x="140" y="301"/>
                </a:lnTo>
                <a:lnTo>
                  <a:pt x="140" y="301"/>
                </a:lnTo>
                <a:lnTo>
                  <a:pt x="140" y="301"/>
                </a:lnTo>
                <a:lnTo>
                  <a:pt x="140" y="301"/>
                </a:lnTo>
                <a:lnTo>
                  <a:pt x="140" y="301"/>
                </a:lnTo>
                <a:lnTo>
                  <a:pt x="140" y="301"/>
                </a:lnTo>
                <a:lnTo>
                  <a:pt x="140" y="301"/>
                </a:lnTo>
                <a:lnTo>
                  <a:pt x="140" y="301"/>
                </a:lnTo>
                <a:lnTo>
                  <a:pt x="140" y="301"/>
                </a:lnTo>
                <a:lnTo>
                  <a:pt x="140" y="301"/>
                </a:lnTo>
                <a:lnTo>
                  <a:pt x="140" y="300"/>
                </a:lnTo>
                <a:lnTo>
                  <a:pt x="140" y="300"/>
                </a:lnTo>
                <a:lnTo>
                  <a:pt x="140" y="300"/>
                </a:lnTo>
                <a:lnTo>
                  <a:pt x="140" y="300"/>
                </a:lnTo>
                <a:lnTo>
                  <a:pt x="140" y="300"/>
                </a:lnTo>
                <a:lnTo>
                  <a:pt x="141" y="300"/>
                </a:lnTo>
                <a:lnTo>
                  <a:pt x="141" y="300"/>
                </a:lnTo>
                <a:lnTo>
                  <a:pt x="141" y="300"/>
                </a:lnTo>
                <a:lnTo>
                  <a:pt x="141" y="300"/>
                </a:lnTo>
                <a:lnTo>
                  <a:pt x="141" y="300"/>
                </a:lnTo>
                <a:lnTo>
                  <a:pt x="141" y="300"/>
                </a:lnTo>
                <a:lnTo>
                  <a:pt x="141" y="300"/>
                </a:lnTo>
                <a:lnTo>
                  <a:pt x="141" y="300"/>
                </a:lnTo>
                <a:lnTo>
                  <a:pt x="141" y="300"/>
                </a:lnTo>
                <a:lnTo>
                  <a:pt x="141" y="300"/>
                </a:lnTo>
                <a:lnTo>
                  <a:pt x="141" y="299"/>
                </a:lnTo>
                <a:lnTo>
                  <a:pt x="141" y="299"/>
                </a:lnTo>
                <a:lnTo>
                  <a:pt x="141" y="299"/>
                </a:lnTo>
                <a:lnTo>
                  <a:pt x="141" y="299"/>
                </a:lnTo>
                <a:lnTo>
                  <a:pt x="141" y="299"/>
                </a:lnTo>
                <a:lnTo>
                  <a:pt x="141" y="299"/>
                </a:lnTo>
                <a:lnTo>
                  <a:pt x="141" y="299"/>
                </a:lnTo>
                <a:lnTo>
                  <a:pt x="141" y="299"/>
                </a:lnTo>
                <a:lnTo>
                  <a:pt x="142" y="299"/>
                </a:lnTo>
                <a:lnTo>
                  <a:pt x="142" y="299"/>
                </a:lnTo>
                <a:lnTo>
                  <a:pt x="142" y="299"/>
                </a:lnTo>
                <a:lnTo>
                  <a:pt x="142" y="299"/>
                </a:lnTo>
                <a:lnTo>
                  <a:pt x="142" y="299"/>
                </a:lnTo>
                <a:lnTo>
                  <a:pt x="142" y="299"/>
                </a:lnTo>
                <a:lnTo>
                  <a:pt x="142" y="299"/>
                </a:lnTo>
                <a:lnTo>
                  <a:pt x="142" y="299"/>
                </a:lnTo>
                <a:lnTo>
                  <a:pt x="142" y="299"/>
                </a:lnTo>
                <a:lnTo>
                  <a:pt x="142" y="299"/>
                </a:lnTo>
                <a:lnTo>
                  <a:pt x="142" y="299"/>
                </a:lnTo>
                <a:lnTo>
                  <a:pt x="142" y="299"/>
                </a:lnTo>
                <a:lnTo>
                  <a:pt x="142" y="299"/>
                </a:lnTo>
                <a:lnTo>
                  <a:pt x="142" y="298"/>
                </a:lnTo>
                <a:lnTo>
                  <a:pt x="142" y="298"/>
                </a:lnTo>
                <a:lnTo>
                  <a:pt x="142" y="298"/>
                </a:lnTo>
                <a:lnTo>
                  <a:pt x="142" y="298"/>
                </a:lnTo>
                <a:lnTo>
                  <a:pt x="142" y="298"/>
                </a:lnTo>
                <a:lnTo>
                  <a:pt x="143" y="298"/>
                </a:lnTo>
                <a:lnTo>
                  <a:pt x="143" y="298"/>
                </a:lnTo>
                <a:lnTo>
                  <a:pt x="143" y="298"/>
                </a:lnTo>
                <a:lnTo>
                  <a:pt x="143" y="298"/>
                </a:lnTo>
                <a:lnTo>
                  <a:pt x="143" y="298"/>
                </a:lnTo>
                <a:lnTo>
                  <a:pt x="143" y="298"/>
                </a:lnTo>
                <a:lnTo>
                  <a:pt x="143" y="298"/>
                </a:lnTo>
                <a:lnTo>
                  <a:pt x="143" y="298"/>
                </a:lnTo>
                <a:lnTo>
                  <a:pt x="143" y="298"/>
                </a:lnTo>
                <a:lnTo>
                  <a:pt x="143" y="298"/>
                </a:lnTo>
                <a:lnTo>
                  <a:pt x="143" y="298"/>
                </a:lnTo>
                <a:lnTo>
                  <a:pt x="143" y="298"/>
                </a:lnTo>
                <a:lnTo>
                  <a:pt x="144" y="298"/>
                </a:lnTo>
                <a:lnTo>
                  <a:pt x="144" y="298"/>
                </a:lnTo>
                <a:lnTo>
                  <a:pt x="144" y="298"/>
                </a:lnTo>
                <a:lnTo>
                  <a:pt x="144" y="298"/>
                </a:lnTo>
                <a:lnTo>
                  <a:pt x="144" y="298"/>
                </a:lnTo>
                <a:lnTo>
                  <a:pt x="144" y="298"/>
                </a:lnTo>
                <a:lnTo>
                  <a:pt x="144" y="298"/>
                </a:lnTo>
                <a:lnTo>
                  <a:pt x="144" y="298"/>
                </a:lnTo>
                <a:lnTo>
                  <a:pt x="144" y="298"/>
                </a:lnTo>
                <a:lnTo>
                  <a:pt x="144" y="298"/>
                </a:lnTo>
                <a:lnTo>
                  <a:pt x="144" y="297"/>
                </a:lnTo>
                <a:lnTo>
                  <a:pt x="144" y="297"/>
                </a:lnTo>
                <a:lnTo>
                  <a:pt x="144" y="297"/>
                </a:lnTo>
                <a:lnTo>
                  <a:pt x="144" y="297"/>
                </a:lnTo>
                <a:lnTo>
                  <a:pt x="144" y="297"/>
                </a:lnTo>
                <a:lnTo>
                  <a:pt x="144" y="297"/>
                </a:lnTo>
                <a:lnTo>
                  <a:pt x="144" y="297"/>
                </a:lnTo>
                <a:lnTo>
                  <a:pt x="144" y="297"/>
                </a:lnTo>
                <a:lnTo>
                  <a:pt x="144" y="297"/>
                </a:lnTo>
                <a:lnTo>
                  <a:pt x="144" y="297"/>
                </a:lnTo>
                <a:lnTo>
                  <a:pt x="144" y="297"/>
                </a:lnTo>
                <a:lnTo>
                  <a:pt x="145" y="297"/>
                </a:lnTo>
                <a:lnTo>
                  <a:pt x="145" y="297"/>
                </a:lnTo>
                <a:lnTo>
                  <a:pt x="145" y="297"/>
                </a:lnTo>
                <a:lnTo>
                  <a:pt x="145" y="297"/>
                </a:lnTo>
                <a:lnTo>
                  <a:pt x="145" y="297"/>
                </a:lnTo>
                <a:lnTo>
                  <a:pt x="145" y="297"/>
                </a:lnTo>
                <a:lnTo>
                  <a:pt x="145" y="297"/>
                </a:lnTo>
                <a:lnTo>
                  <a:pt x="145" y="297"/>
                </a:lnTo>
                <a:lnTo>
                  <a:pt x="145" y="297"/>
                </a:lnTo>
                <a:lnTo>
                  <a:pt x="145" y="297"/>
                </a:lnTo>
                <a:lnTo>
                  <a:pt x="145" y="296"/>
                </a:lnTo>
                <a:lnTo>
                  <a:pt x="145" y="296"/>
                </a:lnTo>
                <a:lnTo>
                  <a:pt x="145" y="296"/>
                </a:lnTo>
                <a:lnTo>
                  <a:pt x="145" y="296"/>
                </a:lnTo>
                <a:lnTo>
                  <a:pt x="145" y="296"/>
                </a:lnTo>
                <a:lnTo>
                  <a:pt x="145" y="296"/>
                </a:lnTo>
                <a:lnTo>
                  <a:pt x="145" y="296"/>
                </a:lnTo>
                <a:lnTo>
                  <a:pt x="145" y="296"/>
                </a:lnTo>
                <a:lnTo>
                  <a:pt x="146" y="296"/>
                </a:lnTo>
                <a:lnTo>
                  <a:pt x="146" y="296"/>
                </a:lnTo>
                <a:lnTo>
                  <a:pt x="146" y="296"/>
                </a:lnTo>
                <a:lnTo>
                  <a:pt x="146" y="296"/>
                </a:lnTo>
                <a:lnTo>
                  <a:pt x="146" y="295"/>
                </a:lnTo>
                <a:lnTo>
                  <a:pt x="146" y="295"/>
                </a:lnTo>
                <a:lnTo>
                  <a:pt x="146" y="295"/>
                </a:lnTo>
                <a:lnTo>
                  <a:pt x="146" y="295"/>
                </a:lnTo>
                <a:lnTo>
                  <a:pt x="146" y="295"/>
                </a:lnTo>
                <a:lnTo>
                  <a:pt x="146" y="295"/>
                </a:lnTo>
                <a:lnTo>
                  <a:pt x="146" y="295"/>
                </a:lnTo>
                <a:lnTo>
                  <a:pt x="146" y="295"/>
                </a:lnTo>
                <a:lnTo>
                  <a:pt x="146" y="295"/>
                </a:lnTo>
                <a:lnTo>
                  <a:pt x="146" y="295"/>
                </a:lnTo>
                <a:lnTo>
                  <a:pt x="146" y="295"/>
                </a:lnTo>
                <a:lnTo>
                  <a:pt x="146" y="295"/>
                </a:lnTo>
                <a:lnTo>
                  <a:pt x="146" y="295"/>
                </a:lnTo>
                <a:lnTo>
                  <a:pt x="146" y="295"/>
                </a:lnTo>
                <a:lnTo>
                  <a:pt x="147" y="295"/>
                </a:lnTo>
                <a:lnTo>
                  <a:pt x="147" y="295"/>
                </a:lnTo>
                <a:lnTo>
                  <a:pt x="147" y="295"/>
                </a:lnTo>
                <a:lnTo>
                  <a:pt x="147" y="295"/>
                </a:lnTo>
                <a:lnTo>
                  <a:pt x="147" y="295"/>
                </a:lnTo>
                <a:lnTo>
                  <a:pt x="147" y="295"/>
                </a:lnTo>
                <a:lnTo>
                  <a:pt x="147" y="295"/>
                </a:lnTo>
                <a:lnTo>
                  <a:pt x="147" y="295"/>
                </a:lnTo>
                <a:lnTo>
                  <a:pt x="147" y="295"/>
                </a:lnTo>
                <a:lnTo>
                  <a:pt x="147" y="295"/>
                </a:lnTo>
                <a:lnTo>
                  <a:pt x="147" y="295"/>
                </a:lnTo>
                <a:lnTo>
                  <a:pt x="147" y="295"/>
                </a:lnTo>
                <a:lnTo>
                  <a:pt x="147" y="295"/>
                </a:lnTo>
                <a:lnTo>
                  <a:pt x="147" y="295"/>
                </a:lnTo>
                <a:lnTo>
                  <a:pt x="147" y="295"/>
                </a:lnTo>
                <a:lnTo>
                  <a:pt x="148" y="295"/>
                </a:lnTo>
                <a:lnTo>
                  <a:pt x="148" y="295"/>
                </a:lnTo>
                <a:lnTo>
                  <a:pt x="148" y="295"/>
                </a:lnTo>
                <a:lnTo>
                  <a:pt x="148" y="295"/>
                </a:lnTo>
                <a:lnTo>
                  <a:pt x="148" y="295"/>
                </a:lnTo>
                <a:lnTo>
                  <a:pt x="148" y="295"/>
                </a:lnTo>
                <a:lnTo>
                  <a:pt x="148" y="295"/>
                </a:lnTo>
                <a:lnTo>
                  <a:pt x="148" y="295"/>
                </a:lnTo>
                <a:lnTo>
                  <a:pt x="148" y="295"/>
                </a:lnTo>
                <a:lnTo>
                  <a:pt x="148" y="295"/>
                </a:lnTo>
                <a:lnTo>
                  <a:pt x="148" y="295"/>
                </a:lnTo>
                <a:lnTo>
                  <a:pt x="148" y="295"/>
                </a:lnTo>
                <a:lnTo>
                  <a:pt x="148" y="295"/>
                </a:lnTo>
                <a:lnTo>
                  <a:pt x="148" y="295"/>
                </a:lnTo>
                <a:lnTo>
                  <a:pt x="148" y="295"/>
                </a:lnTo>
                <a:lnTo>
                  <a:pt x="149" y="295"/>
                </a:lnTo>
                <a:lnTo>
                  <a:pt x="149" y="295"/>
                </a:lnTo>
                <a:lnTo>
                  <a:pt x="149" y="295"/>
                </a:lnTo>
                <a:lnTo>
                  <a:pt x="149" y="295"/>
                </a:lnTo>
                <a:lnTo>
                  <a:pt x="149" y="295"/>
                </a:lnTo>
                <a:lnTo>
                  <a:pt x="149" y="295"/>
                </a:lnTo>
                <a:lnTo>
                  <a:pt x="149" y="295"/>
                </a:lnTo>
                <a:lnTo>
                  <a:pt x="149" y="295"/>
                </a:lnTo>
                <a:lnTo>
                  <a:pt x="149" y="295"/>
                </a:lnTo>
                <a:lnTo>
                  <a:pt x="149" y="295"/>
                </a:lnTo>
                <a:lnTo>
                  <a:pt x="149" y="295"/>
                </a:lnTo>
                <a:lnTo>
                  <a:pt x="149" y="295"/>
                </a:lnTo>
                <a:lnTo>
                  <a:pt x="149" y="295"/>
                </a:lnTo>
                <a:lnTo>
                  <a:pt x="149" y="294"/>
                </a:lnTo>
                <a:lnTo>
                  <a:pt x="149" y="294"/>
                </a:lnTo>
                <a:lnTo>
                  <a:pt x="149" y="294"/>
                </a:lnTo>
                <a:lnTo>
                  <a:pt x="149" y="294"/>
                </a:lnTo>
                <a:lnTo>
                  <a:pt x="149" y="294"/>
                </a:lnTo>
                <a:lnTo>
                  <a:pt x="150" y="294"/>
                </a:lnTo>
                <a:lnTo>
                  <a:pt x="150" y="294"/>
                </a:lnTo>
                <a:lnTo>
                  <a:pt x="150" y="294"/>
                </a:lnTo>
                <a:lnTo>
                  <a:pt x="150" y="294"/>
                </a:lnTo>
                <a:lnTo>
                  <a:pt x="150" y="294"/>
                </a:lnTo>
                <a:lnTo>
                  <a:pt x="150" y="294"/>
                </a:lnTo>
                <a:lnTo>
                  <a:pt x="150" y="294"/>
                </a:lnTo>
                <a:lnTo>
                  <a:pt x="150" y="294"/>
                </a:lnTo>
                <a:lnTo>
                  <a:pt x="150" y="294"/>
                </a:lnTo>
                <a:lnTo>
                  <a:pt x="150" y="294"/>
                </a:lnTo>
                <a:lnTo>
                  <a:pt x="150" y="294"/>
                </a:lnTo>
                <a:lnTo>
                  <a:pt x="150" y="294"/>
                </a:lnTo>
                <a:lnTo>
                  <a:pt x="151" y="294"/>
                </a:lnTo>
                <a:lnTo>
                  <a:pt x="151" y="294"/>
                </a:lnTo>
                <a:lnTo>
                  <a:pt x="151" y="294"/>
                </a:lnTo>
                <a:lnTo>
                  <a:pt x="151" y="294"/>
                </a:lnTo>
                <a:lnTo>
                  <a:pt x="151" y="294"/>
                </a:lnTo>
                <a:lnTo>
                  <a:pt x="151" y="294"/>
                </a:lnTo>
                <a:lnTo>
                  <a:pt x="151" y="294"/>
                </a:lnTo>
                <a:lnTo>
                  <a:pt x="151" y="294"/>
                </a:lnTo>
                <a:lnTo>
                  <a:pt x="151" y="294"/>
                </a:lnTo>
                <a:lnTo>
                  <a:pt x="151" y="294"/>
                </a:lnTo>
                <a:lnTo>
                  <a:pt x="151" y="294"/>
                </a:lnTo>
                <a:lnTo>
                  <a:pt x="151" y="294"/>
                </a:lnTo>
                <a:lnTo>
                  <a:pt x="151" y="294"/>
                </a:lnTo>
                <a:lnTo>
                  <a:pt x="151" y="294"/>
                </a:lnTo>
                <a:lnTo>
                  <a:pt x="151" y="294"/>
                </a:lnTo>
                <a:lnTo>
                  <a:pt x="152" y="294"/>
                </a:lnTo>
                <a:lnTo>
                  <a:pt x="152" y="294"/>
                </a:lnTo>
                <a:lnTo>
                  <a:pt x="152" y="294"/>
                </a:lnTo>
                <a:lnTo>
                  <a:pt x="152" y="294"/>
                </a:lnTo>
                <a:lnTo>
                  <a:pt x="152" y="294"/>
                </a:lnTo>
                <a:lnTo>
                  <a:pt x="152" y="294"/>
                </a:lnTo>
                <a:lnTo>
                  <a:pt x="152" y="294"/>
                </a:lnTo>
                <a:lnTo>
                  <a:pt x="152" y="294"/>
                </a:lnTo>
                <a:lnTo>
                  <a:pt x="152" y="294"/>
                </a:lnTo>
                <a:lnTo>
                  <a:pt x="152" y="294"/>
                </a:lnTo>
                <a:lnTo>
                  <a:pt x="152" y="294"/>
                </a:lnTo>
                <a:lnTo>
                  <a:pt x="152" y="294"/>
                </a:lnTo>
                <a:lnTo>
                  <a:pt x="153" y="294"/>
                </a:lnTo>
                <a:lnTo>
                  <a:pt x="153" y="294"/>
                </a:lnTo>
                <a:lnTo>
                  <a:pt x="153" y="294"/>
                </a:lnTo>
                <a:lnTo>
                  <a:pt x="153" y="294"/>
                </a:lnTo>
                <a:lnTo>
                  <a:pt x="153" y="294"/>
                </a:lnTo>
                <a:lnTo>
                  <a:pt x="153" y="294"/>
                </a:lnTo>
                <a:lnTo>
                  <a:pt x="153" y="294"/>
                </a:lnTo>
                <a:lnTo>
                  <a:pt x="153" y="294"/>
                </a:lnTo>
                <a:lnTo>
                  <a:pt x="153" y="294"/>
                </a:lnTo>
                <a:lnTo>
                  <a:pt x="153" y="294"/>
                </a:lnTo>
                <a:lnTo>
                  <a:pt x="153" y="294"/>
                </a:lnTo>
                <a:lnTo>
                  <a:pt x="153" y="294"/>
                </a:lnTo>
                <a:lnTo>
                  <a:pt x="153" y="294"/>
                </a:lnTo>
                <a:lnTo>
                  <a:pt x="153" y="294"/>
                </a:lnTo>
                <a:lnTo>
                  <a:pt x="153" y="294"/>
                </a:lnTo>
                <a:lnTo>
                  <a:pt x="154" y="294"/>
                </a:lnTo>
                <a:lnTo>
                  <a:pt x="154" y="294"/>
                </a:lnTo>
                <a:lnTo>
                  <a:pt x="154" y="294"/>
                </a:lnTo>
                <a:lnTo>
                  <a:pt x="154" y="294"/>
                </a:lnTo>
                <a:lnTo>
                  <a:pt x="154" y="294"/>
                </a:lnTo>
                <a:lnTo>
                  <a:pt x="154" y="294"/>
                </a:lnTo>
                <a:lnTo>
                  <a:pt x="154" y="294"/>
                </a:lnTo>
                <a:lnTo>
                  <a:pt x="154" y="294"/>
                </a:lnTo>
                <a:lnTo>
                  <a:pt x="154" y="294"/>
                </a:lnTo>
                <a:lnTo>
                  <a:pt x="154" y="294"/>
                </a:lnTo>
                <a:lnTo>
                  <a:pt x="154" y="294"/>
                </a:lnTo>
                <a:lnTo>
                  <a:pt x="154" y="294"/>
                </a:lnTo>
                <a:lnTo>
                  <a:pt x="155" y="294"/>
                </a:lnTo>
                <a:lnTo>
                  <a:pt x="155" y="294"/>
                </a:lnTo>
                <a:lnTo>
                  <a:pt x="155" y="294"/>
                </a:lnTo>
                <a:lnTo>
                  <a:pt x="155" y="294"/>
                </a:lnTo>
                <a:lnTo>
                  <a:pt x="155" y="294"/>
                </a:lnTo>
                <a:lnTo>
                  <a:pt x="155" y="294"/>
                </a:lnTo>
                <a:lnTo>
                  <a:pt x="155" y="294"/>
                </a:lnTo>
                <a:lnTo>
                  <a:pt x="155" y="294"/>
                </a:lnTo>
                <a:lnTo>
                  <a:pt x="155" y="294"/>
                </a:lnTo>
                <a:lnTo>
                  <a:pt x="155" y="294"/>
                </a:lnTo>
                <a:lnTo>
                  <a:pt x="155" y="294"/>
                </a:lnTo>
                <a:lnTo>
                  <a:pt x="155" y="294"/>
                </a:lnTo>
                <a:lnTo>
                  <a:pt x="155" y="294"/>
                </a:lnTo>
                <a:lnTo>
                  <a:pt x="155" y="294"/>
                </a:lnTo>
                <a:lnTo>
                  <a:pt x="155" y="294"/>
                </a:lnTo>
                <a:lnTo>
                  <a:pt x="156" y="294"/>
                </a:lnTo>
                <a:lnTo>
                  <a:pt x="156" y="294"/>
                </a:lnTo>
                <a:lnTo>
                  <a:pt x="156" y="294"/>
                </a:lnTo>
                <a:lnTo>
                  <a:pt x="156" y="294"/>
                </a:lnTo>
                <a:lnTo>
                  <a:pt x="156" y="293"/>
                </a:lnTo>
                <a:lnTo>
                  <a:pt x="156" y="293"/>
                </a:lnTo>
                <a:lnTo>
                  <a:pt x="156" y="293"/>
                </a:lnTo>
                <a:lnTo>
                  <a:pt x="156" y="293"/>
                </a:lnTo>
                <a:lnTo>
                  <a:pt x="156" y="293"/>
                </a:lnTo>
                <a:lnTo>
                  <a:pt x="156" y="293"/>
                </a:lnTo>
                <a:lnTo>
                  <a:pt x="156" y="293"/>
                </a:lnTo>
                <a:lnTo>
                  <a:pt x="156" y="293"/>
                </a:lnTo>
                <a:lnTo>
                  <a:pt x="156" y="293"/>
                </a:lnTo>
                <a:lnTo>
                  <a:pt x="156" y="293"/>
                </a:lnTo>
                <a:lnTo>
                  <a:pt x="156" y="293"/>
                </a:lnTo>
                <a:lnTo>
                  <a:pt x="156" y="293"/>
                </a:lnTo>
                <a:lnTo>
                  <a:pt x="156" y="293"/>
                </a:lnTo>
                <a:lnTo>
                  <a:pt x="156" y="293"/>
                </a:lnTo>
                <a:lnTo>
                  <a:pt x="157" y="293"/>
                </a:lnTo>
                <a:lnTo>
                  <a:pt x="157" y="293"/>
                </a:lnTo>
                <a:lnTo>
                  <a:pt x="157" y="293"/>
                </a:lnTo>
                <a:lnTo>
                  <a:pt x="157" y="293"/>
                </a:lnTo>
                <a:lnTo>
                  <a:pt x="157" y="293"/>
                </a:lnTo>
                <a:lnTo>
                  <a:pt x="157" y="293"/>
                </a:lnTo>
                <a:lnTo>
                  <a:pt x="157" y="293"/>
                </a:lnTo>
                <a:lnTo>
                  <a:pt x="157" y="293"/>
                </a:lnTo>
                <a:lnTo>
                  <a:pt x="157" y="293"/>
                </a:lnTo>
                <a:lnTo>
                  <a:pt x="157" y="293"/>
                </a:lnTo>
                <a:lnTo>
                  <a:pt x="157" y="293"/>
                </a:lnTo>
                <a:lnTo>
                  <a:pt x="157" y="293"/>
                </a:lnTo>
                <a:lnTo>
                  <a:pt x="158" y="293"/>
                </a:lnTo>
                <a:lnTo>
                  <a:pt x="158" y="293"/>
                </a:lnTo>
                <a:lnTo>
                  <a:pt x="158" y="293"/>
                </a:lnTo>
                <a:lnTo>
                  <a:pt x="158" y="293"/>
                </a:lnTo>
                <a:lnTo>
                  <a:pt x="158" y="293"/>
                </a:lnTo>
                <a:lnTo>
                  <a:pt x="158" y="293"/>
                </a:lnTo>
                <a:lnTo>
                  <a:pt x="158" y="293"/>
                </a:lnTo>
                <a:lnTo>
                  <a:pt x="158" y="293"/>
                </a:lnTo>
                <a:lnTo>
                  <a:pt x="158" y="293"/>
                </a:lnTo>
                <a:lnTo>
                  <a:pt x="158" y="293"/>
                </a:lnTo>
                <a:lnTo>
                  <a:pt x="158" y="293"/>
                </a:lnTo>
                <a:lnTo>
                  <a:pt x="158" y="293"/>
                </a:lnTo>
                <a:lnTo>
                  <a:pt x="158" y="293"/>
                </a:lnTo>
                <a:lnTo>
                  <a:pt x="158" y="291"/>
                </a:lnTo>
                <a:lnTo>
                  <a:pt x="158" y="291"/>
                </a:lnTo>
                <a:lnTo>
                  <a:pt x="158" y="291"/>
                </a:lnTo>
                <a:lnTo>
                  <a:pt x="158" y="291"/>
                </a:lnTo>
                <a:lnTo>
                  <a:pt x="158" y="291"/>
                </a:lnTo>
                <a:lnTo>
                  <a:pt x="158" y="291"/>
                </a:lnTo>
                <a:lnTo>
                  <a:pt x="158" y="291"/>
                </a:lnTo>
                <a:lnTo>
                  <a:pt x="158" y="291"/>
                </a:lnTo>
                <a:lnTo>
                  <a:pt x="159" y="291"/>
                </a:lnTo>
                <a:lnTo>
                  <a:pt x="159" y="291"/>
                </a:lnTo>
                <a:lnTo>
                  <a:pt x="159" y="291"/>
                </a:lnTo>
                <a:lnTo>
                  <a:pt x="159" y="291"/>
                </a:lnTo>
                <a:lnTo>
                  <a:pt x="159" y="291"/>
                </a:lnTo>
                <a:lnTo>
                  <a:pt x="159" y="291"/>
                </a:lnTo>
                <a:lnTo>
                  <a:pt x="159" y="291"/>
                </a:lnTo>
                <a:lnTo>
                  <a:pt x="159" y="291"/>
                </a:lnTo>
                <a:lnTo>
                  <a:pt x="159" y="291"/>
                </a:lnTo>
                <a:lnTo>
                  <a:pt x="159" y="291"/>
                </a:lnTo>
                <a:lnTo>
                  <a:pt x="159" y="291"/>
                </a:lnTo>
                <a:lnTo>
                  <a:pt x="159" y="291"/>
                </a:lnTo>
                <a:lnTo>
                  <a:pt x="160" y="291"/>
                </a:lnTo>
                <a:lnTo>
                  <a:pt x="160" y="291"/>
                </a:lnTo>
                <a:lnTo>
                  <a:pt x="160" y="291"/>
                </a:lnTo>
                <a:lnTo>
                  <a:pt x="160" y="291"/>
                </a:lnTo>
                <a:lnTo>
                  <a:pt x="160" y="291"/>
                </a:lnTo>
                <a:lnTo>
                  <a:pt x="160" y="291"/>
                </a:lnTo>
                <a:lnTo>
                  <a:pt x="160" y="291"/>
                </a:lnTo>
                <a:lnTo>
                  <a:pt x="160" y="291"/>
                </a:lnTo>
                <a:lnTo>
                  <a:pt x="160" y="291"/>
                </a:lnTo>
                <a:lnTo>
                  <a:pt x="160" y="291"/>
                </a:lnTo>
                <a:lnTo>
                  <a:pt x="160" y="291"/>
                </a:lnTo>
                <a:lnTo>
                  <a:pt x="160" y="291"/>
                </a:lnTo>
                <a:lnTo>
                  <a:pt x="160" y="291"/>
                </a:lnTo>
                <a:lnTo>
                  <a:pt x="160" y="291"/>
                </a:lnTo>
                <a:lnTo>
                  <a:pt x="160" y="291"/>
                </a:lnTo>
                <a:lnTo>
                  <a:pt x="160" y="291"/>
                </a:lnTo>
                <a:lnTo>
                  <a:pt x="160" y="291"/>
                </a:lnTo>
                <a:lnTo>
                  <a:pt x="160" y="291"/>
                </a:lnTo>
                <a:lnTo>
                  <a:pt x="161" y="291"/>
                </a:lnTo>
                <a:lnTo>
                  <a:pt x="161" y="291"/>
                </a:lnTo>
                <a:lnTo>
                  <a:pt x="161" y="291"/>
                </a:lnTo>
                <a:lnTo>
                  <a:pt x="161" y="291"/>
                </a:lnTo>
                <a:lnTo>
                  <a:pt x="161" y="291"/>
                </a:lnTo>
                <a:lnTo>
                  <a:pt x="161" y="291"/>
                </a:lnTo>
                <a:lnTo>
                  <a:pt x="161" y="291"/>
                </a:lnTo>
                <a:lnTo>
                  <a:pt x="161" y="291"/>
                </a:lnTo>
                <a:lnTo>
                  <a:pt x="161" y="291"/>
                </a:lnTo>
                <a:lnTo>
                  <a:pt x="161" y="291"/>
                </a:lnTo>
                <a:lnTo>
                  <a:pt x="161" y="291"/>
                </a:lnTo>
                <a:lnTo>
                  <a:pt x="161" y="291"/>
                </a:lnTo>
                <a:lnTo>
                  <a:pt x="162" y="291"/>
                </a:lnTo>
                <a:lnTo>
                  <a:pt x="162" y="291"/>
                </a:lnTo>
                <a:lnTo>
                  <a:pt x="162" y="291"/>
                </a:lnTo>
                <a:lnTo>
                  <a:pt x="162" y="291"/>
                </a:lnTo>
                <a:lnTo>
                  <a:pt x="162" y="290"/>
                </a:lnTo>
                <a:lnTo>
                  <a:pt x="162" y="290"/>
                </a:lnTo>
                <a:lnTo>
                  <a:pt x="162" y="290"/>
                </a:lnTo>
                <a:lnTo>
                  <a:pt x="162" y="290"/>
                </a:lnTo>
                <a:lnTo>
                  <a:pt x="162" y="290"/>
                </a:lnTo>
                <a:lnTo>
                  <a:pt x="162" y="290"/>
                </a:lnTo>
                <a:lnTo>
                  <a:pt x="162" y="290"/>
                </a:lnTo>
                <a:lnTo>
                  <a:pt x="162" y="290"/>
                </a:lnTo>
                <a:lnTo>
                  <a:pt x="162" y="290"/>
                </a:lnTo>
                <a:lnTo>
                  <a:pt x="162" y="290"/>
                </a:lnTo>
                <a:lnTo>
                  <a:pt x="162" y="290"/>
                </a:lnTo>
                <a:lnTo>
                  <a:pt x="162" y="290"/>
                </a:lnTo>
                <a:lnTo>
                  <a:pt x="162" y="290"/>
                </a:lnTo>
                <a:lnTo>
                  <a:pt x="162" y="290"/>
                </a:lnTo>
                <a:lnTo>
                  <a:pt x="163" y="290"/>
                </a:lnTo>
                <a:lnTo>
                  <a:pt x="163" y="290"/>
                </a:lnTo>
                <a:lnTo>
                  <a:pt x="163" y="290"/>
                </a:lnTo>
                <a:lnTo>
                  <a:pt x="163" y="290"/>
                </a:lnTo>
                <a:lnTo>
                  <a:pt x="163" y="290"/>
                </a:lnTo>
                <a:lnTo>
                  <a:pt x="163" y="290"/>
                </a:lnTo>
                <a:lnTo>
                  <a:pt x="163" y="290"/>
                </a:lnTo>
                <a:lnTo>
                  <a:pt x="163" y="290"/>
                </a:lnTo>
                <a:lnTo>
                  <a:pt x="163" y="290"/>
                </a:lnTo>
                <a:lnTo>
                  <a:pt x="163" y="290"/>
                </a:lnTo>
                <a:lnTo>
                  <a:pt x="163" y="290"/>
                </a:lnTo>
                <a:lnTo>
                  <a:pt x="163" y="290"/>
                </a:lnTo>
                <a:lnTo>
                  <a:pt x="163" y="290"/>
                </a:lnTo>
                <a:lnTo>
                  <a:pt x="163" y="290"/>
                </a:lnTo>
                <a:lnTo>
                  <a:pt x="163" y="290"/>
                </a:lnTo>
                <a:lnTo>
                  <a:pt x="164" y="290"/>
                </a:lnTo>
                <a:lnTo>
                  <a:pt x="164" y="290"/>
                </a:lnTo>
                <a:lnTo>
                  <a:pt x="164" y="290"/>
                </a:lnTo>
                <a:lnTo>
                  <a:pt x="164" y="290"/>
                </a:lnTo>
                <a:lnTo>
                  <a:pt x="164" y="290"/>
                </a:lnTo>
                <a:lnTo>
                  <a:pt x="164" y="290"/>
                </a:lnTo>
                <a:lnTo>
                  <a:pt x="164" y="290"/>
                </a:lnTo>
                <a:lnTo>
                  <a:pt x="164" y="290"/>
                </a:lnTo>
                <a:lnTo>
                  <a:pt x="164" y="290"/>
                </a:lnTo>
                <a:lnTo>
                  <a:pt x="164" y="290"/>
                </a:lnTo>
                <a:lnTo>
                  <a:pt x="164" y="290"/>
                </a:lnTo>
                <a:lnTo>
                  <a:pt x="164" y="290"/>
                </a:lnTo>
                <a:lnTo>
                  <a:pt x="164" y="290"/>
                </a:lnTo>
                <a:lnTo>
                  <a:pt x="164" y="290"/>
                </a:lnTo>
                <a:lnTo>
                  <a:pt x="164" y="290"/>
                </a:lnTo>
                <a:lnTo>
                  <a:pt x="165" y="290"/>
                </a:lnTo>
                <a:lnTo>
                  <a:pt x="165" y="289"/>
                </a:lnTo>
                <a:lnTo>
                  <a:pt x="165" y="289"/>
                </a:lnTo>
                <a:lnTo>
                  <a:pt x="165" y="289"/>
                </a:lnTo>
                <a:lnTo>
                  <a:pt x="165" y="289"/>
                </a:lnTo>
                <a:lnTo>
                  <a:pt x="165" y="289"/>
                </a:lnTo>
                <a:lnTo>
                  <a:pt x="165" y="289"/>
                </a:lnTo>
                <a:lnTo>
                  <a:pt x="165" y="289"/>
                </a:lnTo>
                <a:lnTo>
                  <a:pt x="165" y="289"/>
                </a:lnTo>
                <a:lnTo>
                  <a:pt x="165" y="289"/>
                </a:lnTo>
                <a:lnTo>
                  <a:pt x="165" y="289"/>
                </a:lnTo>
                <a:lnTo>
                  <a:pt x="165" y="289"/>
                </a:lnTo>
                <a:lnTo>
                  <a:pt x="165" y="289"/>
                </a:lnTo>
                <a:lnTo>
                  <a:pt x="165" y="289"/>
                </a:lnTo>
                <a:lnTo>
                  <a:pt x="165" y="289"/>
                </a:lnTo>
                <a:lnTo>
                  <a:pt x="165" y="289"/>
                </a:lnTo>
                <a:lnTo>
                  <a:pt x="165" y="289"/>
                </a:lnTo>
                <a:lnTo>
                  <a:pt x="165" y="289"/>
                </a:lnTo>
                <a:lnTo>
                  <a:pt x="166" y="289"/>
                </a:lnTo>
                <a:lnTo>
                  <a:pt x="166" y="289"/>
                </a:lnTo>
                <a:lnTo>
                  <a:pt x="166" y="289"/>
                </a:lnTo>
                <a:lnTo>
                  <a:pt x="166" y="289"/>
                </a:lnTo>
                <a:lnTo>
                  <a:pt x="166" y="289"/>
                </a:lnTo>
                <a:lnTo>
                  <a:pt x="166" y="289"/>
                </a:lnTo>
                <a:lnTo>
                  <a:pt x="166" y="289"/>
                </a:lnTo>
                <a:lnTo>
                  <a:pt x="166" y="289"/>
                </a:lnTo>
                <a:lnTo>
                  <a:pt x="166" y="289"/>
                </a:lnTo>
                <a:lnTo>
                  <a:pt x="166" y="289"/>
                </a:lnTo>
                <a:lnTo>
                  <a:pt x="166" y="288"/>
                </a:lnTo>
                <a:lnTo>
                  <a:pt x="166" y="288"/>
                </a:lnTo>
                <a:lnTo>
                  <a:pt x="166" y="288"/>
                </a:lnTo>
                <a:lnTo>
                  <a:pt x="166" y="288"/>
                </a:lnTo>
                <a:lnTo>
                  <a:pt x="166" y="288"/>
                </a:lnTo>
                <a:lnTo>
                  <a:pt x="167" y="288"/>
                </a:lnTo>
                <a:lnTo>
                  <a:pt x="167" y="288"/>
                </a:lnTo>
                <a:lnTo>
                  <a:pt x="167" y="288"/>
                </a:lnTo>
                <a:lnTo>
                  <a:pt x="167" y="288"/>
                </a:lnTo>
                <a:lnTo>
                  <a:pt x="167" y="288"/>
                </a:lnTo>
                <a:lnTo>
                  <a:pt x="167" y="288"/>
                </a:lnTo>
                <a:lnTo>
                  <a:pt x="167" y="288"/>
                </a:lnTo>
                <a:lnTo>
                  <a:pt x="167" y="288"/>
                </a:lnTo>
                <a:lnTo>
                  <a:pt x="167" y="288"/>
                </a:lnTo>
                <a:lnTo>
                  <a:pt x="167" y="288"/>
                </a:lnTo>
                <a:lnTo>
                  <a:pt x="167" y="287"/>
                </a:lnTo>
                <a:lnTo>
                  <a:pt x="167" y="287"/>
                </a:lnTo>
                <a:lnTo>
                  <a:pt x="167" y="287"/>
                </a:lnTo>
                <a:lnTo>
                  <a:pt x="167" y="287"/>
                </a:lnTo>
                <a:lnTo>
                  <a:pt x="167" y="287"/>
                </a:lnTo>
                <a:lnTo>
                  <a:pt x="167" y="287"/>
                </a:lnTo>
                <a:lnTo>
                  <a:pt x="167" y="287"/>
                </a:lnTo>
                <a:lnTo>
                  <a:pt x="167" y="287"/>
                </a:lnTo>
                <a:lnTo>
                  <a:pt x="168" y="287"/>
                </a:lnTo>
                <a:lnTo>
                  <a:pt x="168" y="287"/>
                </a:lnTo>
                <a:lnTo>
                  <a:pt x="168" y="287"/>
                </a:lnTo>
                <a:lnTo>
                  <a:pt x="168" y="287"/>
                </a:lnTo>
                <a:lnTo>
                  <a:pt x="168" y="287"/>
                </a:lnTo>
                <a:lnTo>
                  <a:pt x="168" y="287"/>
                </a:lnTo>
                <a:lnTo>
                  <a:pt x="168" y="287"/>
                </a:lnTo>
                <a:lnTo>
                  <a:pt x="168" y="287"/>
                </a:lnTo>
                <a:lnTo>
                  <a:pt x="168" y="287"/>
                </a:lnTo>
                <a:lnTo>
                  <a:pt x="168" y="287"/>
                </a:lnTo>
                <a:lnTo>
                  <a:pt x="168" y="287"/>
                </a:lnTo>
                <a:lnTo>
                  <a:pt x="168" y="287"/>
                </a:lnTo>
                <a:lnTo>
                  <a:pt x="169" y="287"/>
                </a:lnTo>
                <a:lnTo>
                  <a:pt x="169" y="287"/>
                </a:lnTo>
                <a:lnTo>
                  <a:pt x="169" y="287"/>
                </a:lnTo>
                <a:lnTo>
                  <a:pt x="169" y="287"/>
                </a:lnTo>
                <a:lnTo>
                  <a:pt x="169" y="287"/>
                </a:lnTo>
                <a:lnTo>
                  <a:pt x="169" y="287"/>
                </a:lnTo>
                <a:lnTo>
                  <a:pt x="169" y="287"/>
                </a:lnTo>
                <a:lnTo>
                  <a:pt x="169" y="287"/>
                </a:lnTo>
                <a:lnTo>
                  <a:pt x="169" y="287"/>
                </a:lnTo>
                <a:lnTo>
                  <a:pt x="169" y="287"/>
                </a:lnTo>
                <a:lnTo>
                  <a:pt x="169" y="287"/>
                </a:lnTo>
                <a:lnTo>
                  <a:pt x="169" y="287"/>
                </a:lnTo>
                <a:lnTo>
                  <a:pt x="169" y="287"/>
                </a:lnTo>
                <a:lnTo>
                  <a:pt x="169" y="287"/>
                </a:lnTo>
                <a:lnTo>
                  <a:pt x="169" y="287"/>
                </a:lnTo>
                <a:lnTo>
                  <a:pt x="169" y="287"/>
                </a:lnTo>
                <a:lnTo>
                  <a:pt x="169" y="287"/>
                </a:lnTo>
                <a:lnTo>
                  <a:pt x="169" y="287"/>
                </a:lnTo>
                <a:lnTo>
                  <a:pt x="170" y="287"/>
                </a:lnTo>
                <a:lnTo>
                  <a:pt x="170" y="287"/>
                </a:lnTo>
                <a:lnTo>
                  <a:pt x="170" y="287"/>
                </a:lnTo>
                <a:lnTo>
                  <a:pt x="170" y="287"/>
                </a:lnTo>
                <a:lnTo>
                  <a:pt x="170" y="287"/>
                </a:lnTo>
                <a:lnTo>
                  <a:pt x="170" y="287"/>
                </a:lnTo>
                <a:lnTo>
                  <a:pt x="170" y="287"/>
                </a:lnTo>
                <a:lnTo>
                  <a:pt x="170" y="287"/>
                </a:lnTo>
                <a:lnTo>
                  <a:pt x="170" y="287"/>
                </a:lnTo>
                <a:lnTo>
                  <a:pt x="170" y="287"/>
                </a:lnTo>
                <a:lnTo>
                  <a:pt x="170" y="286"/>
                </a:lnTo>
                <a:lnTo>
                  <a:pt x="170" y="286"/>
                </a:lnTo>
                <a:lnTo>
                  <a:pt x="170" y="286"/>
                </a:lnTo>
                <a:lnTo>
                  <a:pt x="170" y="286"/>
                </a:lnTo>
                <a:lnTo>
                  <a:pt x="170" y="286"/>
                </a:lnTo>
                <a:lnTo>
                  <a:pt x="170" y="286"/>
                </a:lnTo>
                <a:lnTo>
                  <a:pt x="170" y="286"/>
                </a:lnTo>
                <a:lnTo>
                  <a:pt x="170" y="286"/>
                </a:lnTo>
                <a:lnTo>
                  <a:pt x="171" y="286"/>
                </a:lnTo>
                <a:lnTo>
                  <a:pt x="171" y="285"/>
                </a:lnTo>
                <a:lnTo>
                  <a:pt x="171" y="285"/>
                </a:lnTo>
                <a:lnTo>
                  <a:pt x="171" y="285"/>
                </a:lnTo>
                <a:lnTo>
                  <a:pt x="171" y="285"/>
                </a:lnTo>
                <a:lnTo>
                  <a:pt x="171" y="285"/>
                </a:lnTo>
                <a:lnTo>
                  <a:pt x="171" y="285"/>
                </a:lnTo>
                <a:lnTo>
                  <a:pt x="171" y="285"/>
                </a:lnTo>
                <a:lnTo>
                  <a:pt x="171" y="285"/>
                </a:lnTo>
                <a:lnTo>
                  <a:pt x="171" y="285"/>
                </a:lnTo>
                <a:lnTo>
                  <a:pt x="171" y="285"/>
                </a:lnTo>
                <a:lnTo>
                  <a:pt x="171" y="285"/>
                </a:lnTo>
                <a:lnTo>
                  <a:pt x="171" y="285"/>
                </a:lnTo>
                <a:lnTo>
                  <a:pt x="171" y="285"/>
                </a:lnTo>
                <a:lnTo>
                  <a:pt x="171" y="285"/>
                </a:lnTo>
                <a:lnTo>
                  <a:pt x="172" y="285"/>
                </a:lnTo>
                <a:lnTo>
                  <a:pt x="172" y="285"/>
                </a:lnTo>
                <a:lnTo>
                  <a:pt x="172" y="285"/>
                </a:lnTo>
                <a:lnTo>
                  <a:pt x="172" y="285"/>
                </a:lnTo>
                <a:lnTo>
                  <a:pt x="172" y="285"/>
                </a:lnTo>
                <a:lnTo>
                  <a:pt x="172" y="285"/>
                </a:lnTo>
                <a:lnTo>
                  <a:pt x="172" y="285"/>
                </a:lnTo>
                <a:lnTo>
                  <a:pt x="172" y="285"/>
                </a:lnTo>
                <a:lnTo>
                  <a:pt x="172" y="285"/>
                </a:lnTo>
                <a:lnTo>
                  <a:pt x="172" y="285"/>
                </a:lnTo>
                <a:lnTo>
                  <a:pt x="172" y="285"/>
                </a:lnTo>
                <a:lnTo>
                  <a:pt x="172" y="285"/>
                </a:lnTo>
                <a:lnTo>
                  <a:pt x="172" y="285"/>
                </a:lnTo>
                <a:lnTo>
                  <a:pt x="172" y="284"/>
                </a:lnTo>
                <a:lnTo>
                  <a:pt x="172" y="284"/>
                </a:lnTo>
                <a:lnTo>
                  <a:pt x="172" y="284"/>
                </a:lnTo>
                <a:lnTo>
                  <a:pt x="172" y="284"/>
                </a:lnTo>
                <a:lnTo>
                  <a:pt x="172" y="284"/>
                </a:lnTo>
                <a:lnTo>
                  <a:pt x="172" y="284"/>
                </a:lnTo>
                <a:lnTo>
                  <a:pt x="172" y="284"/>
                </a:lnTo>
                <a:lnTo>
                  <a:pt x="172" y="284"/>
                </a:lnTo>
                <a:lnTo>
                  <a:pt x="173" y="284"/>
                </a:lnTo>
                <a:lnTo>
                  <a:pt x="173" y="283"/>
                </a:lnTo>
                <a:lnTo>
                  <a:pt x="173" y="283"/>
                </a:lnTo>
                <a:lnTo>
                  <a:pt x="173" y="283"/>
                </a:lnTo>
                <a:lnTo>
                  <a:pt x="173" y="283"/>
                </a:lnTo>
                <a:lnTo>
                  <a:pt x="173" y="283"/>
                </a:lnTo>
                <a:lnTo>
                  <a:pt x="173" y="283"/>
                </a:lnTo>
                <a:lnTo>
                  <a:pt x="173" y="283"/>
                </a:lnTo>
                <a:lnTo>
                  <a:pt x="173" y="283"/>
                </a:lnTo>
                <a:lnTo>
                  <a:pt x="173" y="283"/>
                </a:lnTo>
                <a:lnTo>
                  <a:pt x="173" y="282"/>
                </a:lnTo>
                <a:lnTo>
                  <a:pt x="173" y="282"/>
                </a:lnTo>
                <a:lnTo>
                  <a:pt x="173" y="282"/>
                </a:lnTo>
                <a:lnTo>
                  <a:pt x="173" y="282"/>
                </a:lnTo>
                <a:lnTo>
                  <a:pt x="173" y="282"/>
                </a:lnTo>
                <a:lnTo>
                  <a:pt x="173" y="282"/>
                </a:lnTo>
                <a:lnTo>
                  <a:pt x="173" y="281"/>
                </a:lnTo>
                <a:lnTo>
                  <a:pt x="173" y="281"/>
                </a:lnTo>
                <a:lnTo>
                  <a:pt x="173" y="281"/>
                </a:lnTo>
                <a:lnTo>
                  <a:pt x="173" y="281"/>
                </a:lnTo>
                <a:lnTo>
                  <a:pt x="173" y="281"/>
                </a:lnTo>
                <a:lnTo>
                  <a:pt x="174" y="281"/>
                </a:lnTo>
                <a:lnTo>
                  <a:pt x="174" y="281"/>
                </a:lnTo>
                <a:lnTo>
                  <a:pt x="174" y="281"/>
                </a:lnTo>
                <a:lnTo>
                  <a:pt x="174" y="281"/>
                </a:lnTo>
                <a:lnTo>
                  <a:pt x="174" y="281"/>
                </a:lnTo>
                <a:lnTo>
                  <a:pt x="174" y="281"/>
                </a:lnTo>
                <a:lnTo>
                  <a:pt x="174" y="281"/>
                </a:lnTo>
                <a:lnTo>
                  <a:pt x="174" y="281"/>
                </a:lnTo>
                <a:lnTo>
                  <a:pt x="174" y="281"/>
                </a:lnTo>
                <a:lnTo>
                  <a:pt x="174" y="281"/>
                </a:lnTo>
                <a:lnTo>
                  <a:pt x="174" y="281"/>
                </a:lnTo>
                <a:lnTo>
                  <a:pt x="174" y="281"/>
                </a:lnTo>
                <a:lnTo>
                  <a:pt x="174" y="281"/>
                </a:lnTo>
                <a:lnTo>
                  <a:pt x="174" y="281"/>
                </a:lnTo>
                <a:lnTo>
                  <a:pt x="174" y="281"/>
                </a:lnTo>
                <a:lnTo>
                  <a:pt x="175" y="281"/>
                </a:lnTo>
                <a:lnTo>
                  <a:pt x="175" y="280"/>
                </a:lnTo>
                <a:lnTo>
                  <a:pt x="175" y="280"/>
                </a:lnTo>
                <a:lnTo>
                  <a:pt x="175" y="280"/>
                </a:lnTo>
                <a:lnTo>
                  <a:pt x="175" y="280"/>
                </a:lnTo>
                <a:lnTo>
                  <a:pt x="175" y="280"/>
                </a:lnTo>
                <a:lnTo>
                  <a:pt x="175" y="280"/>
                </a:lnTo>
                <a:lnTo>
                  <a:pt x="175" y="280"/>
                </a:lnTo>
                <a:lnTo>
                  <a:pt x="175" y="280"/>
                </a:lnTo>
                <a:lnTo>
                  <a:pt x="175" y="280"/>
                </a:lnTo>
                <a:lnTo>
                  <a:pt x="175" y="280"/>
                </a:lnTo>
                <a:lnTo>
                  <a:pt x="175" y="280"/>
                </a:lnTo>
                <a:lnTo>
                  <a:pt x="175" y="280"/>
                </a:lnTo>
                <a:lnTo>
                  <a:pt x="175" y="280"/>
                </a:lnTo>
                <a:lnTo>
                  <a:pt x="175" y="280"/>
                </a:lnTo>
                <a:lnTo>
                  <a:pt x="176" y="280"/>
                </a:lnTo>
                <a:lnTo>
                  <a:pt x="176" y="280"/>
                </a:lnTo>
                <a:lnTo>
                  <a:pt x="176" y="280"/>
                </a:lnTo>
                <a:lnTo>
                  <a:pt x="176" y="280"/>
                </a:lnTo>
                <a:lnTo>
                  <a:pt x="176" y="280"/>
                </a:lnTo>
                <a:lnTo>
                  <a:pt x="176" y="280"/>
                </a:lnTo>
                <a:lnTo>
                  <a:pt x="176" y="280"/>
                </a:lnTo>
                <a:lnTo>
                  <a:pt x="176" y="280"/>
                </a:lnTo>
                <a:lnTo>
                  <a:pt x="176" y="280"/>
                </a:lnTo>
                <a:lnTo>
                  <a:pt x="176" y="280"/>
                </a:lnTo>
                <a:lnTo>
                  <a:pt x="176" y="280"/>
                </a:lnTo>
                <a:lnTo>
                  <a:pt x="176" y="280"/>
                </a:lnTo>
                <a:lnTo>
                  <a:pt x="176" y="280"/>
                </a:lnTo>
                <a:lnTo>
                  <a:pt x="176" y="279"/>
                </a:lnTo>
                <a:lnTo>
                  <a:pt x="176" y="279"/>
                </a:lnTo>
                <a:lnTo>
                  <a:pt x="176" y="279"/>
                </a:lnTo>
                <a:lnTo>
                  <a:pt x="176" y="279"/>
                </a:lnTo>
                <a:lnTo>
                  <a:pt x="176" y="279"/>
                </a:lnTo>
                <a:lnTo>
                  <a:pt x="177" y="279"/>
                </a:lnTo>
                <a:lnTo>
                  <a:pt x="177" y="279"/>
                </a:lnTo>
                <a:lnTo>
                  <a:pt x="177" y="279"/>
                </a:lnTo>
                <a:lnTo>
                  <a:pt x="177" y="279"/>
                </a:lnTo>
                <a:lnTo>
                  <a:pt x="177" y="279"/>
                </a:lnTo>
                <a:lnTo>
                  <a:pt x="177" y="279"/>
                </a:lnTo>
                <a:lnTo>
                  <a:pt x="177" y="279"/>
                </a:lnTo>
                <a:lnTo>
                  <a:pt x="177" y="279"/>
                </a:lnTo>
                <a:lnTo>
                  <a:pt x="177" y="279"/>
                </a:lnTo>
                <a:lnTo>
                  <a:pt x="177" y="279"/>
                </a:lnTo>
                <a:lnTo>
                  <a:pt x="177" y="279"/>
                </a:lnTo>
                <a:lnTo>
                  <a:pt x="177" y="279"/>
                </a:lnTo>
                <a:lnTo>
                  <a:pt x="178" y="279"/>
                </a:lnTo>
                <a:lnTo>
                  <a:pt x="178" y="279"/>
                </a:lnTo>
                <a:lnTo>
                  <a:pt x="178" y="279"/>
                </a:lnTo>
                <a:lnTo>
                  <a:pt x="178" y="279"/>
                </a:lnTo>
                <a:lnTo>
                  <a:pt x="178" y="279"/>
                </a:lnTo>
                <a:lnTo>
                  <a:pt x="178" y="279"/>
                </a:lnTo>
                <a:lnTo>
                  <a:pt x="178" y="279"/>
                </a:lnTo>
                <a:lnTo>
                  <a:pt x="178" y="279"/>
                </a:lnTo>
                <a:lnTo>
                  <a:pt x="178" y="279"/>
                </a:lnTo>
                <a:lnTo>
                  <a:pt x="178" y="279"/>
                </a:lnTo>
                <a:lnTo>
                  <a:pt x="178" y="279"/>
                </a:lnTo>
                <a:lnTo>
                  <a:pt x="178" y="279"/>
                </a:lnTo>
                <a:lnTo>
                  <a:pt x="178" y="279"/>
                </a:lnTo>
                <a:lnTo>
                  <a:pt x="178" y="279"/>
                </a:lnTo>
                <a:lnTo>
                  <a:pt x="178" y="279"/>
                </a:lnTo>
                <a:lnTo>
                  <a:pt x="179" y="279"/>
                </a:lnTo>
                <a:lnTo>
                  <a:pt x="179" y="279"/>
                </a:lnTo>
                <a:lnTo>
                  <a:pt x="179" y="279"/>
                </a:lnTo>
                <a:lnTo>
                  <a:pt x="179" y="279"/>
                </a:lnTo>
                <a:lnTo>
                  <a:pt x="179" y="279"/>
                </a:lnTo>
                <a:lnTo>
                  <a:pt x="179" y="279"/>
                </a:lnTo>
                <a:lnTo>
                  <a:pt x="179" y="279"/>
                </a:lnTo>
                <a:lnTo>
                  <a:pt x="179" y="279"/>
                </a:lnTo>
                <a:lnTo>
                  <a:pt x="179" y="279"/>
                </a:lnTo>
                <a:lnTo>
                  <a:pt x="179" y="279"/>
                </a:lnTo>
                <a:lnTo>
                  <a:pt x="179" y="279"/>
                </a:lnTo>
                <a:lnTo>
                  <a:pt x="179" y="279"/>
                </a:lnTo>
                <a:lnTo>
                  <a:pt x="179" y="279"/>
                </a:lnTo>
                <a:lnTo>
                  <a:pt x="179" y="279"/>
                </a:lnTo>
                <a:lnTo>
                  <a:pt x="179" y="279"/>
                </a:lnTo>
                <a:lnTo>
                  <a:pt x="180" y="279"/>
                </a:lnTo>
                <a:lnTo>
                  <a:pt x="180" y="279"/>
                </a:lnTo>
                <a:lnTo>
                  <a:pt x="180" y="279"/>
                </a:lnTo>
                <a:lnTo>
                  <a:pt x="180" y="279"/>
                </a:lnTo>
                <a:lnTo>
                  <a:pt x="180" y="279"/>
                </a:lnTo>
                <a:lnTo>
                  <a:pt x="180" y="279"/>
                </a:lnTo>
                <a:lnTo>
                  <a:pt x="180" y="279"/>
                </a:lnTo>
                <a:lnTo>
                  <a:pt x="180" y="279"/>
                </a:lnTo>
                <a:lnTo>
                  <a:pt x="180" y="279"/>
                </a:lnTo>
                <a:lnTo>
                  <a:pt x="180" y="279"/>
                </a:lnTo>
                <a:lnTo>
                  <a:pt x="180" y="279"/>
                </a:lnTo>
                <a:lnTo>
                  <a:pt x="180" y="279"/>
                </a:lnTo>
                <a:lnTo>
                  <a:pt x="180" y="279"/>
                </a:lnTo>
                <a:lnTo>
                  <a:pt x="180" y="279"/>
                </a:lnTo>
                <a:lnTo>
                  <a:pt x="180" y="279"/>
                </a:lnTo>
                <a:lnTo>
                  <a:pt x="181" y="279"/>
                </a:lnTo>
                <a:lnTo>
                  <a:pt x="181" y="279"/>
                </a:lnTo>
                <a:lnTo>
                  <a:pt x="181" y="279"/>
                </a:lnTo>
                <a:lnTo>
                  <a:pt x="181" y="279"/>
                </a:lnTo>
                <a:lnTo>
                  <a:pt x="181" y="277"/>
                </a:lnTo>
                <a:lnTo>
                  <a:pt x="181" y="277"/>
                </a:lnTo>
                <a:lnTo>
                  <a:pt x="181" y="277"/>
                </a:lnTo>
                <a:lnTo>
                  <a:pt x="181" y="277"/>
                </a:lnTo>
                <a:lnTo>
                  <a:pt x="181" y="277"/>
                </a:lnTo>
                <a:lnTo>
                  <a:pt x="181" y="277"/>
                </a:lnTo>
                <a:lnTo>
                  <a:pt x="181" y="277"/>
                </a:lnTo>
                <a:lnTo>
                  <a:pt x="181" y="277"/>
                </a:lnTo>
                <a:lnTo>
                  <a:pt x="181" y="277"/>
                </a:lnTo>
                <a:lnTo>
                  <a:pt x="181" y="277"/>
                </a:lnTo>
                <a:lnTo>
                  <a:pt x="181" y="277"/>
                </a:lnTo>
                <a:lnTo>
                  <a:pt x="181" y="277"/>
                </a:lnTo>
                <a:lnTo>
                  <a:pt x="181" y="277"/>
                </a:lnTo>
                <a:lnTo>
                  <a:pt x="181" y="277"/>
                </a:lnTo>
                <a:lnTo>
                  <a:pt x="182" y="277"/>
                </a:lnTo>
                <a:lnTo>
                  <a:pt x="182" y="277"/>
                </a:lnTo>
                <a:lnTo>
                  <a:pt x="182" y="277"/>
                </a:lnTo>
                <a:lnTo>
                  <a:pt x="182" y="277"/>
                </a:lnTo>
                <a:lnTo>
                  <a:pt x="182" y="277"/>
                </a:lnTo>
                <a:lnTo>
                  <a:pt x="182" y="277"/>
                </a:lnTo>
                <a:lnTo>
                  <a:pt x="182" y="277"/>
                </a:lnTo>
                <a:lnTo>
                  <a:pt x="182" y="277"/>
                </a:lnTo>
                <a:lnTo>
                  <a:pt x="182" y="277"/>
                </a:lnTo>
                <a:lnTo>
                  <a:pt x="182" y="277"/>
                </a:lnTo>
                <a:lnTo>
                  <a:pt x="182" y="277"/>
                </a:lnTo>
                <a:lnTo>
                  <a:pt x="182" y="277"/>
                </a:lnTo>
                <a:lnTo>
                  <a:pt x="183" y="277"/>
                </a:lnTo>
                <a:lnTo>
                  <a:pt x="183" y="277"/>
                </a:lnTo>
                <a:lnTo>
                  <a:pt x="183" y="277"/>
                </a:lnTo>
                <a:lnTo>
                  <a:pt x="183" y="277"/>
                </a:lnTo>
                <a:lnTo>
                  <a:pt x="183" y="277"/>
                </a:lnTo>
                <a:lnTo>
                  <a:pt x="183" y="277"/>
                </a:lnTo>
                <a:lnTo>
                  <a:pt x="183" y="277"/>
                </a:lnTo>
                <a:lnTo>
                  <a:pt x="183" y="277"/>
                </a:lnTo>
                <a:lnTo>
                  <a:pt x="183" y="277"/>
                </a:lnTo>
                <a:lnTo>
                  <a:pt x="183" y="277"/>
                </a:lnTo>
                <a:lnTo>
                  <a:pt x="183" y="277"/>
                </a:lnTo>
                <a:lnTo>
                  <a:pt x="183" y="277"/>
                </a:lnTo>
                <a:lnTo>
                  <a:pt x="183" y="277"/>
                </a:lnTo>
                <a:lnTo>
                  <a:pt x="183" y="277"/>
                </a:lnTo>
                <a:lnTo>
                  <a:pt x="183" y="277"/>
                </a:lnTo>
                <a:lnTo>
                  <a:pt x="184" y="277"/>
                </a:lnTo>
                <a:lnTo>
                  <a:pt x="184" y="276"/>
                </a:lnTo>
                <a:lnTo>
                  <a:pt x="184" y="276"/>
                </a:lnTo>
                <a:lnTo>
                  <a:pt x="184" y="276"/>
                </a:lnTo>
                <a:lnTo>
                  <a:pt x="184" y="276"/>
                </a:lnTo>
                <a:lnTo>
                  <a:pt x="184" y="276"/>
                </a:lnTo>
                <a:lnTo>
                  <a:pt x="184" y="276"/>
                </a:lnTo>
                <a:lnTo>
                  <a:pt x="184" y="276"/>
                </a:lnTo>
                <a:lnTo>
                  <a:pt x="184" y="276"/>
                </a:lnTo>
                <a:lnTo>
                  <a:pt x="184" y="276"/>
                </a:lnTo>
                <a:lnTo>
                  <a:pt x="184" y="276"/>
                </a:lnTo>
                <a:lnTo>
                  <a:pt x="184" y="276"/>
                </a:lnTo>
                <a:lnTo>
                  <a:pt x="184" y="276"/>
                </a:lnTo>
                <a:lnTo>
                  <a:pt x="184" y="276"/>
                </a:lnTo>
                <a:lnTo>
                  <a:pt x="184" y="276"/>
                </a:lnTo>
                <a:lnTo>
                  <a:pt x="185" y="276"/>
                </a:lnTo>
                <a:lnTo>
                  <a:pt x="185" y="275"/>
                </a:lnTo>
                <a:lnTo>
                  <a:pt x="185" y="275"/>
                </a:lnTo>
                <a:lnTo>
                  <a:pt x="185" y="275"/>
                </a:lnTo>
                <a:lnTo>
                  <a:pt x="185" y="275"/>
                </a:lnTo>
                <a:lnTo>
                  <a:pt x="185" y="275"/>
                </a:lnTo>
                <a:lnTo>
                  <a:pt x="185" y="275"/>
                </a:lnTo>
                <a:lnTo>
                  <a:pt x="185" y="274"/>
                </a:lnTo>
                <a:lnTo>
                  <a:pt x="185" y="274"/>
                </a:lnTo>
                <a:lnTo>
                  <a:pt x="185" y="274"/>
                </a:lnTo>
                <a:lnTo>
                  <a:pt x="185" y="274"/>
                </a:lnTo>
                <a:lnTo>
                  <a:pt x="185" y="274"/>
                </a:lnTo>
                <a:lnTo>
                  <a:pt x="185" y="274"/>
                </a:lnTo>
                <a:lnTo>
                  <a:pt x="185" y="273"/>
                </a:lnTo>
                <a:lnTo>
                  <a:pt x="185" y="273"/>
                </a:lnTo>
                <a:lnTo>
                  <a:pt x="185" y="273"/>
                </a:lnTo>
                <a:lnTo>
                  <a:pt x="185" y="273"/>
                </a:lnTo>
                <a:lnTo>
                  <a:pt x="185" y="273"/>
                </a:lnTo>
                <a:lnTo>
                  <a:pt x="185" y="273"/>
                </a:lnTo>
                <a:lnTo>
                  <a:pt x="185" y="272"/>
                </a:lnTo>
                <a:lnTo>
                  <a:pt x="185" y="272"/>
                </a:lnTo>
                <a:lnTo>
                  <a:pt x="185" y="272"/>
                </a:lnTo>
                <a:lnTo>
                  <a:pt x="185" y="272"/>
                </a:lnTo>
                <a:lnTo>
                  <a:pt x="185" y="272"/>
                </a:lnTo>
                <a:lnTo>
                  <a:pt x="185" y="272"/>
                </a:lnTo>
                <a:lnTo>
                  <a:pt x="185" y="272"/>
                </a:lnTo>
                <a:lnTo>
                  <a:pt x="185" y="272"/>
                </a:lnTo>
                <a:lnTo>
                  <a:pt x="186" y="272"/>
                </a:lnTo>
                <a:lnTo>
                  <a:pt x="186" y="272"/>
                </a:lnTo>
                <a:lnTo>
                  <a:pt x="186" y="272"/>
                </a:lnTo>
                <a:lnTo>
                  <a:pt x="186" y="272"/>
                </a:lnTo>
                <a:lnTo>
                  <a:pt x="186" y="272"/>
                </a:lnTo>
                <a:lnTo>
                  <a:pt x="186" y="272"/>
                </a:lnTo>
                <a:lnTo>
                  <a:pt x="186" y="272"/>
                </a:lnTo>
                <a:lnTo>
                  <a:pt x="186" y="272"/>
                </a:lnTo>
                <a:lnTo>
                  <a:pt x="186" y="272"/>
                </a:lnTo>
                <a:lnTo>
                  <a:pt x="186" y="272"/>
                </a:lnTo>
                <a:lnTo>
                  <a:pt x="186" y="272"/>
                </a:lnTo>
                <a:lnTo>
                  <a:pt x="186" y="272"/>
                </a:lnTo>
                <a:lnTo>
                  <a:pt x="186" y="272"/>
                </a:lnTo>
                <a:lnTo>
                  <a:pt x="186" y="272"/>
                </a:lnTo>
                <a:lnTo>
                  <a:pt x="186" y="272"/>
                </a:lnTo>
                <a:lnTo>
                  <a:pt x="187" y="272"/>
                </a:lnTo>
                <a:lnTo>
                  <a:pt x="187" y="272"/>
                </a:lnTo>
                <a:lnTo>
                  <a:pt x="187" y="272"/>
                </a:lnTo>
                <a:lnTo>
                  <a:pt x="187" y="272"/>
                </a:lnTo>
                <a:lnTo>
                  <a:pt x="187" y="272"/>
                </a:lnTo>
                <a:lnTo>
                  <a:pt x="187" y="272"/>
                </a:lnTo>
                <a:lnTo>
                  <a:pt x="187" y="272"/>
                </a:lnTo>
                <a:lnTo>
                  <a:pt x="187" y="272"/>
                </a:lnTo>
                <a:lnTo>
                  <a:pt x="187" y="272"/>
                </a:lnTo>
                <a:lnTo>
                  <a:pt x="187" y="272"/>
                </a:lnTo>
                <a:lnTo>
                  <a:pt x="187" y="272"/>
                </a:lnTo>
                <a:lnTo>
                  <a:pt x="187" y="272"/>
                </a:lnTo>
                <a:lnTo>
                  <a:pt x="188" y="272"/>
                </a:lnTo>
                <a:lnTo>
                  <a:pt x="188" y="271"/>
                </a:lnTo>
                <a:lnTo>
                  <a:pt x="188" y="271"/>
                </a:lnTo>
                <a:lnTo>
                  <a:pt x="188" y="271"/>
                </a:lnTo>
                <a:lnTo>
                  <a:pt x="188" y="271"/>
                </a:lnTo>
                <a:lnTo>
                  <a:pt x="188" y="271"/>
                </a:lnTo>
                <a:lnTo>
                  <a:pt x="188" y="271"/>
                </a:lnTo>
                <a:lnTo>
                  <a:pt x="188" y="270"/>
                </a:lnTo>
                <a:lnTo>
                  <a:pt x="188" y="270"/>
                </a:lnTo>
                <a:lnTo>
                  <a:pt x="188" y="270"/>
                </a:lnTo>
                <a:lnTo>
                  <a:pt x="188" y="270"/>
                </a:lnTo>
                <a:lnTo>
                  <a:pt x="188" y="270"/>
                </a:lnTo>
                <a:lnTo>
                  <a:pt x="188" y="270"/>
                </a:lnTo>
                <a:lnTo>
                  <a:pt x="188" y="270"/>
                </a:lnTo>
                <a:lnTo>
                  <a:pt x="188" y="270"/>
                </a:lnTo>
                <a:lnTo>
                  <a:pt x="188" y="270"/>
                </a:lnTo>
                <a:lnTo>
                  <a:pt x="188" y="270"/>
                </a:lnTo>
                <a:lnTo>
                  <a:pt x="188" y="270"/>
                </a:lnTo>
                <a:lnTo>
                  <a:pt x="188" y="270"/>
                </a:lnTo>
                <a:lnTo>
                  <a:pt x="188" y="270"/>
                </a:lnTo>
                <a:lnTo>
                  <a:pt x="188" y="270"/>
                </a:lnTo>
                <a:lnTo>
                  <a:pt x="189" y="270"/>
                </a:lnTo>
                <a:lnTo>
                  <a:pt x="189" y="270"/>
                </a:lnTo>
                <a:lnTo>
                  <a:pt x="189" y="270"/>
                </a:lnTo>
                <a:lnTo>
                  <a:pt x="189" y="270"/>
                </a:lnTo>
                <a:lnTo>
                  <a:pt x="189" y="270"/>
                </a:lnTo>
                <a:lnTo>
                  <a:pt x="189" y="270"/>
                </a:lnTo>
                <a:lnTo>
                  <a:pt x="189" y="270"/>
                </a:lnTo>
                <a:lnTo>
                  <a:pt x="189" y="270"/>
                </a:lnTo>
                <a:lnTo>
                  <a:pt x="189" y="270"/>
                </a:lnTo>
                <a:lnTo>
                  <a:pt x="189" y="270"/>
                </a:lnTo>
                <a:lnTo>
                  <a:pt x="189" y="270"/>
                </a:lnTo>
                <a:lnTo>
                  <a:pt x="189" y="270"/>
                </a:lnTo>
                <a:lnTo>
                  <a:pt x="190" y="270"/>
                </a:lnTo>
                <a:lnTo>
                  <a:pt x="190" y="270"/>
                </a:lnTo>
                <a:lnTo>
                  <a:pt x="190" y="270"/>
                </a:lnTo>
                <a:lnTo>
                  <a:pt x="190" y="270"/>
                </a:lnTo>
                <a:lnTo>
                  <a:pt x="190" y="270"/>
                </a:lnTo>
                <a:lnTo>
                  <a:pt x="190" y="270"/>
                </a:lnTo>
                <a:lnTo>
                  <a:pt x="190" y="270"/>
                </a:lnTo>
                <a:lnTo>
                  <a:pt x="190" y="270"/>
                </a:lnTo>
                <a:lnTo>
                  <a:pt x="190" y="270"/>
                </a:lnTo>
                <a:lnTo>
                  <a:pt x="190" y="270"/>
                </a:lnTo>
                <a:lnTo>
                  <a:pt x="190" y="269"/>
                </a:lnTo>
                <a:lnTo>
                  <a:pt x="190" y="269"/>
                </a:lnTo>
                <a:lnTo>
                  <a:pt x="190" y="269"/>
                </a:lnTo>
                <a:lnTo>
                  <a:pt x="190" y="269"/>
                </a:lnTo>
                <a:lnTo>
                  <a:pt x="190" y="269"/>
                </a:lnTo>
                <a:lnTo>
                  <a:pt x="190" y="269"/>
                </a:lnTo>
                <a:lnTo>
                  <a:pt x="190" y="269"/>
                </a:lnTo>
                <a:lnTo>
                  <a:pt x="190" y="269"/>
                </a:lnTo>
                <a:lnTo>
                  <a:pt x="191" y="269"/>
                </a:lnTo>
                <a:lnTo>
                  <a:pt x="191" y="269"/>
                </a:lnTo>
                <a:lnTo>
                  <a:pt x="191" y="269"/>
                </a:lnTo>
                <a:lnTo>
                  <a:pt x="191" y="269"/>
                </a:lnTo>
                <a:lnTo>
                  <a:pt x="191" y="269"/>
                </a:lnTo>
                <a:lnTo>
                  <a:pt x="191" y="269"/>
                </a:lnTo>
                <a:lnTo>
                  <a:pt x="191" y="269"/>
                </a:lnTo>
                <a:lnTo>
                  <a:pt x="191" y="269"/>
                </a:lnTo>
                <a:lnTo>
                  <a:pt x="191" y="269"/>
                </a:lnTo>
                <a:lnTo>
                  <a:pt x="191" y="269"/>
                </a:lnTo>
                <a:lnTo>
                  <a:pt x="191" y="269"/>
                </a:lnTo>
                <a:lnTo>
                  <a:pt x="191" y="269"/>
                </a:lnTo>
                <a:lnTo>
                  <a:pt x="192" y="269"/>
                </a:lnTo>
                <a:lnTo>
                  <a:pt x="192" y="269"/>
                </a:lnTo>
                <a:lnTo>
                  <a:pt x="192" y="269"/>
                </a:lnTo>
                <a:lnTo>
                  <a:pt x="192" y="269"/>
                </a:lnTo>
                <a:lnTo>
                  <a:pt x="192" y="269"/>
                </a:lnTo>
                <a:lnTo>
                  <a:pt x="192" y="269"/>
                </a:lnTo>
                <a:lnTo>
                  <a:pt x="192" y="269"/>
                </a:lnTo>
                <a:lnTo>
                  <a:pt x="192" y="269"/>
                </a:lnTo>
                <a:lnTo>
                  <a:pt x="192" y="269"/>
                </a:lnTo>
                <a:lnTo>
                  <a:pt x="192" y="269"/>
                </a:lnTo>
                <a:lnTo>
                  <a:pt x="192" y="269"/>
                </a:lnTo>
                <a:lnTo>
                  <a:pt x="192" y="269"/>
                </a:lnTo>
                <a:lnTo>
                  <a:pt x="192" y="269"/>
                </a:lnTo>
                <a:lnTo>
                  <a:pt x="192" y="269"/>
                </a:lnTo>
                <a:lnTo>
                  <a:pt x="192" y="269"/>
                </a:lnTo>
                <a:lnTo>
                  <a:pt x="192" y="269"/>
                </a:lnTo>
                <a:lnTo>
                  <a:pt x="192" y="269"/>
                </a:lnTo>
                <a:lnTo>
                  <a:pt x="192" y="269"/>
                </a:lnTo>
                <a:lnTo>
                  <a:pt x="193" y="269"/>
                </a:lnTo>
                <a:lnTo>
                  <a:pt x="193" y="269"/>
                </a:lnTo>
                <a:lnTo>
                  <a:pt x="193" y="269"/>
                </a:lnTo>
                <a:lnTo>
                  <a:pt x="193" y="269"/>
                </a:lnTo>
                <a:lnTo>
                  <a:pt x="193" y="269"/>
                </a:lnTo>
                <a:lnTo>
                  <a:pt x="193" y="269"/>
                </a:lnTo>
                <a:lnTo>
                  <a:pt x="193" y="269"/>
                </a:lnTo>
                <a:lnTo>
                  <a:pt x="193" y="269"/>
                </a:lnTo>
                <a:lnTo>
                  <a:pt x="193" y="269"/>
                </a:lnTo>
                <a:lnTo>
                  <a:pt x="193" y="269"/>
                </a:lnTo>
                <a:lnTo>
                  <a:pt x="193" y="269"/>
                </a:lnTo>
                <a:lnTo>
                  <a:pt x="193" y="269"/>
                </a:lnTo>
                <a:lnTo>
                  <a:pt x="193" y="269"/>
                </a:lnTo>
                <a:lnTo>
                  <a:pt x="193" y="269"/>
                </a:lnTo>
                <a:lnTo>
                  <a:pt x="193" y="269"/>
                </a:lnTo>
                <a:lnTo>
                  <a:pt x="194" y="269"/>
                </a:lnTo>
                <a:lnTo>
                  <a:pt x="194" y="269"/>
                </a:lnTo>
                <a:lnTo>
                  <a:pt x="194" y="269"/>
                </a:lnTo>
                <a:lnTo>
                  <a:pt x="194" y="269"/>
                </a:lnTo>
                <a:lnTo>
                  <a:pt x="194" y="269"/>
                </a:lnTo>
                <a:lnTo>
                  <a:pt x="194" y="269"/>
                </a:lnTo>
                <a:lnTo>
                  <a:pt x="194" y="269"/>
                </a:lnTo>
                <a:lnTo>
                  <a:pt x="194" y="269"/>
                </a:lnTo>
                <a:lnTo>
                  <a:pt x="194" y="269"/>
                </a:lnTo>
                <a:lnTo>
                  <a:pt x="194" y="269"/>
                </a:lnTo>
                <a:lnTo>
                  <a:pt x="194" y="269"/>
                </a:lnTo>
                <a:lnTo>
                  <a:pt x="194" y="269"/>
                </a:lnTo>
                <a:lnTo>
                  <a:pt x="195" y="269"/>
                </a:lnTo>
                <a:lnTo>
                  <a:pt x="195" y="268"/>
                </a:lnTo>
                <a:lnTo>
                  <a:pt x="195" y="268"/>
                </a:lnTo>
                <a:lnTo>
                  <a:pt x="195" y="268"/>
                </a:lnTo>
                <a:lnTo>
                  <a:pt x="195" y="268"/>
                </a:lnTo>
                <a:lnTo>
                  <a:pt x="195" y="268"/>
                </a:lnTo>
                <a:lnTo>
                  <a:pt x="195" y="268"/>
                </a:lnTo>
                <a:lnTo>
                  <a:pt x="195" y="268"/>
                </a:lnTo>
                <a:lnTo>
                  <a:pt x="195" y="268"/>
                </a:lnTo>
                <a:lnTo>
                  <a:pt x="195" y="268"/>
                </a:lnTo>
                <a:lnTo>
                  <a:pt x="195" y="268"/>
                </a:lnTo>
                <a:lnTo>
                  <a:pt x="195" y="268"/>
                </a:lnTo>
                <a:lnTo>
                  <a:pt x="195" y="268"/>
                </a:lnTo>
                <a:lnTo>
                  <a:pt x="195" y="268"/>
                </a:lnTo>
                <a:lnTo>
                  <a:pt x="195" y="268"/>
                </a:lnTo>
                <a:lnTo>
                  <a:pt x="195" y="268"/>
                </a:lnTo>
                <a:lnTo>
                  <a:pt x="195" y="268"/>
                </a:lnTo>
                <a:lnTo>
                  <a:pt x="195" y="268"/>
                </a:lnTo>
                <a:lnTo>
                  <a:pt x="196" y="268"/>
                </a:lnTo>
                <a:lnTo>
                  <a:pt x="196" y="267"/>
                </a:lnTo>
                <a:lnTo>
                  <a:pt x="196" y="267"/>
                </a:lnTo>
                <a:lnTo>
                  <a:pt x="196" y="267"/>
                </a:lnTo>
                <a:lnTo>
                  <a:pt x="196" y="267"/>
                </a:lnTo>
                <a:lnTo>
                  <a:pt x="196" y="267"/>
                </a:lnTo>
                <a:lnTo>
                  <a:pt x="196" y="267"/>
                </a:lnTo>
                <a:lnTo>
                  <a:pt x="196" y="267"/>
                </a:lnTo>
                <a:lnTo>
                  <a:pt x="196" y="267"/>
                </a:lnTo>
                <a:lnTo>
                  <a:pt x="196" y="267"/>
                </a:lnTo>
                <a:lnTo>
                  <a:pt x="196" y="267"/>
                </a:lnTo>
                <a:lnTo>
                  <a:pt x="196" y="267"/>
                </a:lnTo>
                <a:lnTo>
                  <a:pt x="196" y="267"/>
                </a:lnTo>
                <a:lnTo>
                  <a:pt x="196" y="267"/>
                </a:lnTo>
                <a:lnTo>
                  <a:pt x="196" y="267"/>
                </a:lnTo>
                <a:lnTo>
                  <a:pt x="197" y="267"/>
                </a:lnTo>
                <a:lnTo>
                  <a:pt x="197" y="267"/>
                </a:lnTo>
                <a:lnTo>
                  <a:pt x="197" y="267"/>
                </a:lnTo>
                <a:lnTo>
                  <a:pt x="197" y="267"/>
                </a:lnTo>
                <a:lnTo>
                  <a:pt x="197" y="267"/>
                </a:lnTo>
                <a:lnTo>
                  <a:pt x="197" y="267"/>
                </a:lnTo>
                <a:lnTo>
                  <a:pt x="197" y="267"/>
                </a:lnTo>
                <a:lnTo>
                  <a:pt x="197" y="267"/>
                </a:lnTo>
                <a:lnTo>
                  <a:pt x="197" y="267"/>
                </a:lnTo>
                <a:lnTo>
                  <a:pt x="197" y="267"/>
                </a:lnTo>
                <a:lnTo>
                  <a:pt x="197" y="267"/>
                </a:lnTo>
                <a:lnTo>
                  <a:pt x="197" y="267"/>
                </a:lnTo>
                <a:lnTo>
                  <a:pt x="197" y="267"/>
                </a:lnTo>
                <a:lnTo>
                  <a:pt x="197" y="267"/>
                </a:lnTo>
                <a:lnTo>
                  <a:pt x="197" y="267"/>
                </a:lnTo>
                <a:lnTo>
                  <a:pt x="198" y="267"/>
                </a:lnTo>
                <a:lnTo>
                  <a:pt x="198" y="267"/>
                </a:lnTo>
                <a:lnTo>
                  <a:pt x="198" y="267"/>
                </a:lnTo>
                <a:lnTo>
                  <a:pt x="198" y="267"/>
                </a:lnTo>
                <a:lnTo>
                  <a:pt x="198" y="267"/>
                </a:lnTo>
                <a:lnTo>
                  <a:pt x="198" y="267"/>
                </a:lnTo>
                <a:lnTo>
                  <a:pt x="198" y="267"/>
                </a:lnTo>
                <a:lnTo>
                  <a:pt x="198" y="267"/>
                </a:lnTo>
                <a:lnTo>
                  <a:pt x="198" y="267"/>
                </a:lnTo>
                <a:lnTo>
                  <a:pt x="198" y="267"/>
                </a:lnTo>
                <a:lnTo>
                  <a:pt x="198" y="266"/>
                </a:lnTo>
                <a:lnTo>
                  <a:pt x="198" y="266"/>
                </a:lnTo>
                <a:lnTo>
                  <a:pt x="198" y="266"/>
                </a:lnTo>
                <a:lnTo>
                  <a:pt x="198" y="266"/>
                </a:lnTo>
                <a:lnTo>
                  <a:pt x="198" y="266"/>
                </a:lnTo>
                <a:lnTo>
                  <a:pt x="199" y="266"/>
                </a:lnTo>
                <a:lnTo>
                  <a:pt x="199" y="266"/>
                </a:lnTo>
                <a:lnTo>
                  <a:pt x="199" y="266"/>
                </a:lnTo>
                <a:lnTo>
                  <a:pt x="199" y="266"/>
                </a:lnTo>
                <a:lnTo>
                  <a:pt x="199" y="265"/>
                </a:lnTo>
                <a:lnTo>
                  <a:pt x="199" y="265"/>
                </a:lnTo>
                <a:lnTo>
                  <a:pt x="199" y="265"/>
                </a:lnTo>
                <a:lnTo>
                  <a:pt x="199" y="265"/>
                </a:lnTo>
                <a:lnTo>
                  <a:pt x="199" y="265"/>
                </a:lnTo>
                <a:lnTo>
                  <a:pt x="199" y="265"/>
                </a:lnTo>
                <a:lnTo>
                  <a:pt x="199" y="265"/>
                </a:lnTo>
                <a:lnTo>
                  <a:pt x="199" y="265"/>
                </a:lnTo>
                <a:lnTo>
                  <a:pt x="199" y="265"/>
                </a:lnTo>
                <a:lnTo>
                  <a:pt x="199" y="265"/>
                </a:lnTo>
                <a:lnTo>
                  <a:pt x="199" y="265"/>
                </a:lnTo>
                <a:lnTo>
                  <a:pt x="199" y="265"/>
                </a:lnTo>
                <a:lnTo>
                  <a:pt x="199" y="265"/>
                </a:lnTo>
                <a:lnTo>
                  <a:pt x="199" y="265"/>
                </a:lnTo>
                <a:lnTo>
                  <a:pt x="200" y="265"/>
                </a:lnTo>
                <a:lnTo>
                  <a:pt x="200" y="265"/>
                </a:lnTo>
                <a:lnTo>
                  <a:pt x="200" y="265"/>
                </a:lnTo>
                <a:lnTo>
                  <a:pt x="200" y="265"/>
                </a:lnTo>
                <a:lnTo>
                  <a:pt x="200" y="265"/>
                </a:lnTo>
                <a:lnTo>
                  <a:pt x="200" y="265"/>
                </a:lnTo>
                <a:lnTo>
                  <a:pt x="200" y="265"/>
                </a:lnTo>
                <a:lnTo>
                  <a:pt x="200" y="265"/>
                </a:lnTo>
                <a:lnTo>
                  <a:pt x="200" y="265"/>
                </a:lnTo>
                <a:lnTo>
                  <a:pt x="200" y="265"/>
                </a:lnTo>
                <a:lnTo>
                  <a:pt x="200" y="265"/>
                </a:lnTo>
                <a:lnTo>
                  <a:pt x="200" y="265"/>
                </a:lnTo>
                <a:lnTo>
                  <a:pt x="200" y="265"/>
                </a:lnTo>
                <a:lnTo>
                  <a:pt x="200" y="264"/>
                </a:lnTo>
                <a:lnTo>
                  <a:pt x="200" y="264"/>
                </a:lnTo>
                <a:lnTo>
                  <a:pt x="200" y="264"/>
                </a:lnTo>
                <a:lnTo>
                  <a:pt x="200" y="264"/>
                </a:lnTo>
                <a:lnTo>
                  <a:pt x="200" y="264"/>
                </a:lnTo>
                <a:lnTo>
                  <a:pt x="201" y="264"/>
                </a:lnTo>
                <a:lnTo>
                  <a:pt x="201" y="264"/>
                </a:lnTo>
                <a:lnTo>
                  <a:pt x="201" y="264"/>
                </a:lnTo>
                <a:lnTo>
                  <a:pt x="201" y="264"/>
                </a:lnTo>
                <a:lnTo>
                  <a:pt x="201" y="264"/>
                </a:lnTo>
                <a:lnTo>
                  <a:pt x="201" y="264"/>
                </a:lnTo>
                <a:lnTo>
                  <a:pt x="201" y="264"/>
                </a:lnTo>
                <a:lnTo>
                  <a:pt x="201" y="264"/>
                </a:lnTo>
                <a:lnTo>
                  <a:pt x="201" y="264"/>
                </a:lnTo>
                <a:lnTo>
                  <a:pt x="201" y="264"/>
                </a:lnTo>
                <a:lnTo>
                  <a:pt x="201" y="264"/>
                </a:lnTo>
                <a:lnTo>
                  <a:pt x="201" y="264"/>
                </a:lnTo>
                <a:lnTo>
                  <a:pt x="202" y="264"/>
                </a:lnTo>
                <a:lnTo>
                  <a:pt x="202" y="264"/>
                </a:lnTo>
                <a:lnTo>
                  <a:pt x="202" y="264"/>
                </a:lnTo>
                <a:lnTo>
                  <a:pt x="202" y="264"/>
                </a:lnTo>
                <a:lnTo>
                  <a:pt x="202" y="264"/>
                </a:lnTo>
                <a:lnTo>
                  <a:pt x="202" y="264"/>
                </a:lnTo>
                <a:lnTo>
                  <a:pt x="202" y="264"/>
                </a:lnTo>
                <a:lnTo>
                  <a:pt x="202" y="264"/>
                </a:lnTo>
                <a:lnTo>
                  <a:pt x="202" y="264"/>
                </a:lnTo>
                <a:lnTo>
                  <a:pt x="202" y="264"/>
                </a:lnTo>
                <a:lnTo>
                  <a:pt x="202" y="264"/>
                </a:lnTo>
                <a:lnTo>
                  <a:pt x="202" y="264"/>
                </a:lnTo>
                <a:lnTo>
                  <a:pt x="202" y="264"/>
                </a:lnTo>
                <a:lnTo>
                  <a:pt x="202" y="264"/>
                </a:lnTo>
                <a:lnTo>
                  <a:pt x="202" y="264"/>
                </a:lnTo>
                <a:lnTo>
                  <a:pt x="203" y="264"/>
                </a:lnTo>
                <a:lnTo>
                  <a:pt x="203" y="263"/>
                </a:lnTo>
                <a:lnTo>
                  <a:pt x="203" y="263"/>
                </a:lnTo>
                <a:lnTo>
                  <a:pt x="203" y="263"/>
                </a:lnTo>
                <a:lnTo>
                  <a:pt x="203" y="263"/>
                </a:lnTo>
                <a:lnTo>
                  <a:pt x="203" y="263"/>
                </a:lnTo>
                <a:lnTo>
                  <a:pt x="203" y="263"/>
                </a:lnTo>
                <a:lnTo>
                  <a:pt x="203" y="262"/>
                </a:lnTo>
                <a:lnTo>
                  <a:pt x="203" y="262"/>
                </a:lnTo>
                <a:lnTo>
                  <a:pt x="203" y="262"/>
                </a:lnTo>
                <a:lnTo>
                  <a:pt x="203" y="262"/>
                </a:lnTo>
                <a:lnTo>
                  <a:pt x="203" y="262"/>
                </a:lnTo>
                <a:lnTo>
                  <a:pt x="203" y="262"/>
                </a:lnTo>
                <a:lnTo>
                  <a:pt x="203" y="262"/>
                </a:lnTo>
                <a:lnTo>
                  <a:pt x="203" y="262"/>
                </a:lnTo>
                <a:lnTo>
                  <a:pt x="203" y="262"/>
                </a:lnTo>
                <a:lnTo>
                  <a:pt x="203" y="262"/>
                </a:lnTo>
                <a:lnTo>
                  <a:pt x="203" y="262"/>
                </a:lnTo>
                <a:lnTo>
                  <a:pt x="204" y="262"/>
                </a:lnTo>
                <a:lnTo>
                  <a:pt x="204" y="262"/>
                </a:lnTo>
                <a:lnTo>
                  <a:pt x="204" y="262"/>
                </a:lnTo>
                <a:lnTo>
                  <a:pt x="204" y="262"/>
                </a:lnTo>
                <a:lnTo>
                  <a:pt x="204" y="262"/>
                </a:lnTo>
                <a:lnTo>
                  <a:pt x="204" y="262"/>
                </a:lnTo>
                <a:lnTo>
                  <a:pt x="204" y="262"/>
                </a:lnTo>
                <a:lnTo>
                  <a:pt x="204" y="262"/>
                </a:lnTo>
                <a:lnTo>
                  <a:pt x="204" y="262"/>
                </a:lnTo>
                <a:lnTo>
                  <a:pt x="204" y="262"/>
                </a:lnTo>
                <a:lnTo>
                  <a:pt x="204" y="262"/>
                </a:lnTo>
                <a:lnTo>
                  <a:pt x="204" y="262"/>
                </a:lnTo>
                <a:lnTo>
                  <a:pt x="204" y="262"/>
                </a:lnTo>
                <a:lnTo>
                  <a:pt x="204" y="262"/>
                </a:lnTo>
                <a:lnTo>
                  <a:pt x="204" y="262"/>
                </a:lnTo>
                <a:lnTo>
                  <a:pt x="205" y="262"/>
                </a:lnTo>
                <a:lnTo>
                  <a:pt x="205" y="262"/>
                </a:lnTo>
                <a:lnTo>
                  <a:pt x="205" y="262"/>
                </a:lnTo>
                <a:lnTo>
                  <a:pt x="205" y="262"/>
                </a:lnTo>
                <a:lnTo>
                  <a:pt x="205" y="262"/>
                </a:lnTo>
                <a:lnTo>
                  <a:pt x="205" y="262"/>
                </a:lnTo>
                <a:lnTo>
                  <a:pt x="205" y="262"/>
                </a:lnTo>
                <a:lnTo>
                  <a:pt x="205" y="262"/>
                </a:lnTo>
                <a:lnTo>
                  <a:pt x="205" y="262"/>
                </a:lnTo>
                <a:lnTo>
                  <a:pt x="205" y="262"/>
                </a:lnTo>
                <a:lnTo>
                  <a:pt x="205" y="262"/>
                </a:lnTo>
                <a:lnTo>
                  <a:pt x="205" y="262"/>
                </a:lnTo>
                <a:lnTo>
                  <a:pt x="206" y="262"/>
                </a:lnTo>
                <a:lnTo>
                  <a:pt x="206" y="262"/>
                </a:lnTo>
                <a:lnTo>
                  <a:pt x="206" y="262"/>
                </a:lnTo>
                <a:lnTo>
                  <a:pt x="206" y="262"/>
                </a:lnTo>
                <a:lnTo>
                  <a:pt x="206" y="261"/>
                </a:lnTo>
                <a:lnTo>
                  <a:pt x="206" y="261"/>
                </a:lnTo>
                <a:lnTo>
                  <a:pt x="206" y="261"/>
                </a:lnTo>
                <a:lnTo>
                  <a:pt x="206" y="261"/>
                </a:lnTo>
                <a:lnTo>
                  <a:pt x="206" y="261"/>
                </a:lnTo>
                <a:lnTo>
                  <a:pt x="206" y="261"/>
                </a:lnTo>
                <a:lnTo>
                  <a:pt x="206" y="261"/>
                </a:lnTo>
                <a:lnTo>
                  <a:pt x="206" y="261"/>
                </a:lnTo>
                <a:lnTo>
                  <a:pt x="206" y="261"/>
                </a:lnTo>
                <a:lnTo>
                  <a:pt x="206" y="261"/>
                </a:lnTo>
                <a:lnTo>
                  <a:pt x="206" y="261"/>
                </a:lnTo>
                <a:lnTo>
                  <a:pt x="206" y="261"/>
                </a:lnTo>
                <a:lnTo>
                  <a:pt x="206" y="261"/>
                </a:lnTo>
                <a:lnTo>
                  <a:pt x="206" y="261"/>
                </a:lnTo>
                <a:lnTo>
                  <a:pt x="207" y="261"/>
                </a:lnTo>
                <a:lnTo>
                  <a:pt x="207" y="261"/>
                </a:lnTo>
                <a:lnTo>
                  <a:pt x="207" y="261"/>
                </a:lnTo>
                <a:lnTo>
                  <a:pt x="207" y="261"/>
                </a:lnTo>
                <a:lnTo>
                  <a:pt x="207" y="261"/>
                </a:lnTo>
                <a:lnTo>
                  <a:pt x="207" y="261"/>
                </a:lnTo>
                <a:lnTo>
                  <a:pt x="207" y="261"/>
                </a:lnTo>
                <a:lnTo>
                  <a:pt x="207" y="261"/>
                </a:lnTo>
                <a:lnTo>
                  <a:pt x="207" y="261"/>
                </a:lnTo>
                <a:lnTo>
                  <a:pt x="207" y="261"/>
                </a:lnTo>
                <a:lnTo>
                  <a:pt x="207" y="261"/>
                </a:lnTo>
                <a:lnTo>
                  <a:pt x="207" y="261"/>
                </a:lnTo>
                <a:lnTo>
                  <a:pt x="207" y="261"/>
                </a:lnTo>
                <a:lnTo>
                  <a:pt x="207" y="261"/>
                </a:lnTo>
                <a:lnTo>
                  <a:pt x="207" y="261"/>
                </a:lnTo>
                <a:lnTo>
                  <a:pt x="208" y="261"/>
                </a:lnTo>
                <a:lnTo>
                  <a:pt x="208" y="261"/>
                </a:lnTo>
                <a:lnTo>
                  <a:pt x="208" y="261"/>
                </a:lnTo>
                <a:lnTo>
                  <a:pt x="208" y="261"/>
                </a:lnTo>
                <a:lnTo>
                  <a:pt x="208" y="259"/>
                </a:lnTo>
                <a:lnTo>
                  <a:pt x="208" y="259"/>
                </a:lnTo>
                <a:lnTo>
                  <a:pt x="208" y="259"/>
                </a:lnTo>
                <a:lnTo>
                  <a:pt x="208" y="259"/>
                </a:lnTo>
                <a:lnTo>
                  <a:pt x="208" y="259"/>
                </a:lnTo>
                <a:lnTo>
                  <a:pt x="208" y="259"/>
                </a:lnTo>
                <a:lnTo>
                  <a:pt x="208" y="259"/>
                </a:lnTo>
                <a:lnTo>
                  <a:pt x="208" y="259"/>
                </a:lnTo>
                <a:lnTo>
                  <a:pt x="208" y="259"/>
                </a:lnTo>
                <a:lnTo>
                  <a:pt x="208" y="259"/>
                </a:lnTo>
                <a:lnTo>
                  <a:pt x="208" y="259"/>
                </a:lnTo>
                <a:lnTo>
                  <a:pt x="209" y="259"/>
                </a:lnTo>
                <a:lnTo>
                  <a:pt x="209" y="259"/>
                </a:lnTo>
                <a:lnTo>
                  <a:pt x="209" y="259"/>
                </a:lnTo>
                <a:lnTo>
                  <a:pt x="209" y="259"/>
                </a:lnTo>
                <a:lnTo>
                  <a:pt x="209" y="258"/>
                </a:lnTo>
                <a:lnTo>
                  <a:pt x="209" y="258"/>
                </a:lnTo>
                <a:lnTo>
                  <a:pt x="209" y="258"/>
                </a:lnTo>
                <a:lnTo>
                  <a:pt x="209" y="258"/>
                </a:lnTo>
                <a:lnTo>
                  <a:pt x="209" y="258"/>
                </a:lnTo>
                <a:lnTo>
                  <a:pt x="209" y="258"/>
                </a:lnTo>
                <a:lnTo>
                  <a:pt x="209" y="257"/>
                </a:lnTo>
                <a:lnTo>
                  <a:pt x="209" y="257"/>
                </a:lnTo>
                <a:lnTo>
                  <a:pt x="209" y="257"/>
                </a:lnTo>
                <a:lnTo>
                  <a:pt x="209" y="257"/>
                </a:lnTo>
                <a:lnTo>
                  <a:pt x="209" y="257"/>
                </a:lnTo>
                <a:lnTo>
                  <a:pt x="209" y="257"/>
                </a:lnTo>
                <a:lnTo>
                  <a:pt x="209" y="257"/>
                </a:lnTo>
                <a:lnTo>
                  <a:pt x="209" y="257"/>
                </a:lnTo>
                <a:lnTo>
                  <a:pt x="209" y="257"/>
                </a:lnTo>
                <a:lnTo>
                  <a:pt x="209" y="257"/>
                </a:lnTo>
                <a:lnTo>
                  <a:pt x="209" y="257"/>
                </a:lnTo>
                <a:lnTo>
                  <a:pt x="210" y="257"/>
                </a:lnTo>
                <a:lnTo>
                  <a:pt x="210" y="257"/>
                </a:lnTo>
                <a:lnTo>
                  <a:pt x="210" y="257"/>
                </a:lnTo>
                <a:lnTo>
                  <a:pt x="210" y="257"/>
                </a:lnTo>
                <a:lnTo>
                  <a:pt x="210" y="257"/>
                </a:lnTo>
                <a:lnTo>
                  <a:pt x="210" y="257"/>
                </a:lnTo>
                <a:lnTo>
                  <a:pt x="210" y="257"/>
                </a:lnTo>
                <a:lnTo>
                  <a:pt x="210" y="257"/>
                </a:lnTo>
                <a:lnTo>
                  <a:pt x="210" y="257"/>
                </a:lnTo>
                <a:lnTo>
                  <a:pt x="210" y="257"/>
                </a:lnTo>
                <a:lnTo>
                  <a:pt x="210" y="257"/>
                </a:lnTo>
                <a:lnTo>
                  <a:pt x="210" y="257"/>
                </a:lnTo>
                <a:lnTo>
                  <a:pt x="211" y="257"/>
                </a:lnTo>
                <a:lnTo>
                  <a:pt x="211" y="257"/>
                </a:lnTo>
                <a:lnTo>
                  <a:pt x="211" y="257"/>
                </a:lnTo>
                <a:lnTo>
                  <a:pt x="211" y="257"/>
                </a:lnTo>
                <a:lnTo>
                  <a:pt x="211" y="257"/>
                </a:lnTo>
                <a:lnTo>
                  <a:pt x="211" y="257"/>
                </a:lnTo>
                <a:lnTo>
                  <a:pt x="211" y="257"/>
                </a:lnTo>
                <a:lnTo>
                  <a:pt x="211" y="257"/>
                </a:lnTo>
                <a:lnTo>
                  <a:pt x="211" y="257"/>
                </a:lnTo>
                <a:lnTo>
                  <a:pt x="211" y="257"/>
                </a:lnTo>
                <a:lnTo>
                  <a:pt x="211" y="257"/>
                </a:lnTo>
                <a:lnTo>
                  <a:pt x="211" y="257"/>
                </a:lnTo>
                <a:lnTo>
                  <a:pt x="211" y="257"/>
                </a:lnTo>
                <a:lnTo>
                  <a:pt x="211" y="257"/>
                </a:lnTo>
                <a:lnTo>
                  <a:pt x="211" y="257"/>
                </a:lnTo>
                <a:lnTo>
                  <a:pt x="212" y="257"/>
                </a:lnTo>
                <a:lnTo>
                  <a:pt x="212" y="257"/>
                </a:lnTo>
                <a:lnTo>
                  <a:pt x="212" y="257"/>
                </a:lnTo>
                <a:lnTo>
                  <a:pt x="212" y="257"/>
                </a:lnTo>
                <a:lnTo>
                  <a:pt x="212" y="257"/>
                </a:lnTo>
                <a:lnTo>
                  <a:pt x="212" y="257"/>
                </a:lnTo>
                <a:lnTo>
                  <a:pt x="212" y="257"/>
                </a:lnTo>
                <a:lnTo>
                  <a:pt x="212" y="257"/>
                </a:lnTo>
                <a:lnTo>
                  <a:pt x="212" y="257"/>
                </a:lnTo>
                <a:lnTo>
                  <a:pt x="212" y="257"/>
                </a:lnTo>
                <a:lnTo>
                  <a:pt x="212" y="257"/>
                </a:lnTo>
                <a:lnTo>
                  <a:pt x="212" y="257"/>
                </a:lnTo>
                <a:lnTo>
                  <a:pt x="213" y="257"/>
                </a:lnTo>
                <a:lnTo>
                  <a:pt x="213" y="257"/>
                </a:lnTo>
                <a:lnTo>
                  <a:pt x="213" y="257"/>
                </a:lnTo>
                <a:lnTo>
                  <a:pt x="213" y="257"/>
                </a:lnTo>
                <a:lnTo>
                  <a:pt x="213" y="257"/>
                </a:lnTo>
                <a:lnTo>
                  <a:pt x="213" y="257"/>
                </a:lnTo>
                <a:lnTo>
                  <a:pt x="213" y="257"/>
                </a:lnTo>
                <a:lnTo>
                  <a:pt x="213" y="257"/>
                </a:lnTo>
                <a:lnTo>
                  <a:pt x="213" y="257"/>
                </a:lnTo>
                <a:lnTo>
                  <a:pt x="213" y="257"/>
                </a:lnTo>
                <a:lnTo>
                  <a:pt x="213" y="257"/>
                </a:lnTo>
                <a:lnTo>
                  <a:pt x="213" y="257"/>
                </a:lnTo>
                <a:lnTo>
                  <a:pt x="213" y="257"/>
                </a:lnTo>
                <a:lnTo>
                  <a:pt x="213" y="257"/>
                </a:lnTo>
                <a:lnTo>
                  <a:pt x="213" y="257"/>
                </a:lnTo>
                <a:lnTo>
                  <a:pt x="214" y="257"/>
                </a:lnTo>
                <a:lnTo>
                  <a:pt x="214" y="257"/>
                </a:lnTo>
                <a:lnTo>
                  <a:pt x="214" y="257"/>
                </a:lnTo>
                <a:lnTo>
                  <a:pt x="214" y="257"/>
                </a:lnTo>
                <a:lnTo>
                  <a:pt x="214" y="257"/>
                </a:lnTo>
                <a:lnTo>
                  <a:pt x="214" y="257"/>
                </a:lnTo>
                <a:lnTo>
                  <a:pt x="214" y="257"/>
                </a:lnTo>
                <a:lnTo>
                  <a:pt x="214" y="257"/>
                </a:lnTo>
                <a:lnTo>
                  <a:pt x="214" y="257"/>
                </a:lnTo>
                <a:lnTo>
                  <a:pt x="214" y="257"/>
                </a:lnTo>
                <a:lnTo>
                  <a:pt x="214" y="257"/>
                </a:lnTo>
                <a:lnTo>
                  <a:pt x="214" y="257"/>
                </a:lnTo>
                <a:lnTo>
                  <a:pt x="214" y="257"/>
                </a:lnTo>
                <a:lnTo>
                  <a:pt x="214" y="257"/>
                </a:lnTo>
                <a:lnTo>
                  <a:pt x="214" y="257"/>
                </a:lnTo>
                <a:lnTo>
                  <a:pt x="215" y="257"/>
                </a:lnTo>
                <a:lnTo>
                  <a:pt x="215" y="257"/>
                </a:lnTo>
                <a:lnTo>
                  <a:pt x="215" y="257"/>
                </a:lnTo>
                <a:lnTo>
                  <a:pt x="215" y="257"/>
                </a:lnTo>
                <a:lnTo>
                  <a:pt x="215" y="257"/>
                </a:lnTo>
                <a:lnTo>
                  <a:pt x="215" y="257"/>
                </a:lnTo>
                <a:lnTo>
                  <a:pt x="215" y="257"/>
                </a:lnTo>
                <a:lnTo>
                  <a:pt x="215" y="257"/>
                </a:lnTo>
                <a:lnTo>
                  <a:pt x="215" y="257"/>
                </a:lnTo>
                <a:lnTo>
                  <a:pt x="215" y="257"/>
                </a:lnTo>
                <a:lnTo>
                  <a:pt x="215" y="257"/>
                </a:lnTo>
                <a:lnTo>
                  <a:pt x="215" y="257"/>
                </a:lnTo>
                <a:lnTo>
                  <a:pt x="216" y="257"/>
                </a:lnTo>
                <a:lnTo>
                  <a:pt x="216" y="257"/>
                </a:lnTo>
                <a:lnTo>
                  <a:pt x="216" y="257"/>
                </a:lnTo>
                <a:lnTo>
                  <a:pt x="216" y="257"/>
                </a:lnTo>
                <a:lnTo>
                  <a:pt x="216" y="257"/>
                </a:lnTo>
                <a:lnTo>
                  <a:pt x="216" y="257"/>
                </a:lnTo>
                <a:lnTo>
                  <a:pt x="216" y="257"/>
                </a:lnTo>
                <a:lnTo>
                  <a:pt x="216" y="257"/>
                </a:lnTo>
                <a:lnTo>
                  <a:pt x="216" y="257"/>
                </a:lnTo>
                <a:lnTo>
                  <a:pt x="216" y="257"/>
                </a:lnTo>
                <a:lnTo>
                  <a:pt x="216" y="257"/>
                </a:lnTo>
                <a:lnTo>
                  <a:pt x="216" y="257"/>
                </a:lnTo>
                <a:lnTo>
                  <a:pt x="216" y="257"/>
                </a:lnTo>
                <a:lnTo>
                  <a:pt x="216" y="257"/>
                </a:lnTo>
                <a:lnTo>
                  <a:pt x="216" y="257"/>
                </a:lnTo>
                <a:lnTo>
                  <a:pt x="217" y="257"/>
                </a:lnTo>
                <a:lnTo>
                  <a:pt x="217" y="257"/>
                </a:lnTo>
                <a:lnTo>
                  <a:pt x="217" y="257"/>
                </a:lnTo>
                <a:lnTo>
                  <a:pt x="217" y="257"/>
                </a:lnTo>
                <a:lnTo>
                  <a:pt x="217" y="257"/>
                </a:lnTo>
                <a:lnTo>
                  <a:pt x="217" y="257"/>
                </a:lnTo>
                <a:lnTo>
                  <a:pt x="217" y="257"/>
                </a:lnTo>
                <a:lnTo>
                  <a:pt x="217" y="257"/>
                </a:lnTo>
                <a:lnTo>
                  <a:pt x="217" y="257"/>
                </a:lnTo>
                <a:lnTo>
                  <a:pt x="217" y="257"/>
                </a:lnTo>
                <a:lnTo>
                  <a:pt x="217" y="257"/>
                </a:lnTo>
                <a:lnTo>
                  <a:pt x="217" y="257"/>
                </a:lnTo>
                <a:lnTo>
                  <a:pt x="218" y="257"/>
                </a:lnTo>
                <a:lnTo>
                  <a:pt x="218" y="257"/>
                </a:lnTo>
                <a:lnTo>
                  <a:pt x="218" y="257"/>
                </a:lnTo>
                <a:lnTo>
                  <a:pt x="218" y="257"/>
                </a:lnTo>
                <a:lnTo>
                  <a:pt x="218" y="257"/>
                </a:lnTo>
                <a:lnTo>
                  <a:pt x="218" y="257"/>
                </a:lnTo>
                <a:lnTo>
                  <a:pt x="218" y="257"/>
                </a:lnTo>
                <a:lnTo>
                  <a:pt x="218" y="257"/>
                </a:lnTo>
                <a:lnTo>
                  <a:pt x="218" y="257"/>
                </a:lnTo>
                <a:lnTo>
                  <a:pt x="218" y="257"/>
                </a:lnTo>
                <a:lnTo>
                  <a:pt x="218" y="257"/>
                </a:lnTo>
                <a:lnTo>
                  <a:pt x="218" y="257"/>
                </a:lnTo>
                <a:lnTo>
                  <a:pt x="218" y="257"/>
                </a:lnTo>
                <a:lnTo>
                  <a:pt x="218" y="257"/>
                </a:lnTo>
                <a:lnTo>
                  <a:pt x="218" y="257"/>
                </a:lnTo>
                <a:lnTo>
                  <a:pt x="219" y="257"/>
                </a:lnTo>
                <a:lnTo>
                  <a:pt x="219" y="257"/>
                </a:lnTo>
                <a:lnTo>
                  <a:pt x="219" y="257"/>
                </a:lnTo>
                <a:lnTo>
                  <a:pt x="219" y="257"/>
                </a:lnTo>
                <a:lnTo>
                  <a:pt x="219" y="257"/>
                </a:lnTo>
                <a:lnTo>
                  <a:pt x="219" y="257"/>
                </a:lnTo>
                <a:lnTo>
                  <a:pt x="219" y="257"/>
                </a:lnTo>
                <a:lnTo>
                  <a:pt x="219" y="257"/>
                </a:lnTo>
                <a:lnTo>
                  <a:pt x="219" y="257"/>
                </a:lnTo>
                <a:lnTo>
                  <a:pt x="219" y="257"/>
                </a:lnTo>
                <a:lnTo>
                  <a:pt x="219" y="257"/>
                </a:lnTo>
                <a:lnTo>
                  <a:pt x="219" y="257"/>
                </a:lnTo>
                <a:lnTo>
                  <a:pt x="220" y="257"/>
                </a:lnTo>
                <a:lnTo>
                  <a:pt x="220" y="256"/>
                </a:lnTo>
                <a:lnTo>
                  <a:pt x="220" y="256"/>
                </a:lnTo>
                <a:lnTo>
                  <a:pt x="220" y="256"/>
                </a:lnTo>
                <a:lnTo>
                  <a:pt x="220" y="256"/>
                </a:lnTo>
                <a:lnTo>
                  <a:pt x="220" y="256"/>
                </a:lnTo>
                <a:lnTo>
                  <a:pt x="220" y="256"/>
                </a:lnTo>
                <a:lnTo>
                  <a:pt x="220" y="256"/>
                </a:lnTo>
                <a:lnTo>
                  <a:pt x="220" y="256"/>
                </a:lnTo>
                <a:lnTo>
                  <a:pt x="220" y="256"/>
                </a:lnTo>
                <a:lnTo>
                  <a:pt x="220" y="256"/>
                </a:lnTo>
                <a:lnTo>
                  <a:pt x="220" y="256"/>
                </a:lnTo>
                <a:lnTo>
                  <a:pt x="220" y="256"/>
                </a:lnTo>
                <a:lnTo>
                  <a:pt x="220" y="256"/>
                </a:lnTo>
                <a:lnTo>
                  <a:pt x="220" y="256"/>
                </a:lnTo>
                <a:lnTo>
                  <a:pt x="220" y="256"/>
                </a:lnTo>
                <a:lnTo>
                  <a:pt x="220" y="255"/>
                </a:lnTo>
                <a:lnTo>
                  <a:pt x="220" y="255"/>
                </a:lnTo>
                <a:lnTo>
                  <a:pt x="220" y="255"/>
                </a:lnTo>
                <a:lnTo>
                  <a:pt x="220" y="255"/>
                </a:lnTo>
                <a:lnTo>
                  <a:pt x="220" y="255"/>
                </a:lnTo>
                <a:lnTo>
                  <a:pt x="221" y="255"/>
                </a:lnTo>
                <a:lnTo>
                  <a:pt x="221" y="255"/>
                </a:lnTo>
                <a:lnTo>
                  <a:pt x="221" y="255"/>
                </a:lnTo>
                <a:lnTo>
                  <a:pt x="221" y="255"/>
                </a:lnTo>
                <a:lnTo>
                  <a:pt x="221" y="255"/>
                </a:lnTo>
                <a:lnTo>
                  <a:pt x="221" y="255"/>
                </a:lnTo>
                <a:lnTo>
                  <a:pt x="221" y="255"/>
                </a:lnTo>
                <a:lnTo>
                  <a:pt x="221" y="255"/>
                </a:lnTo>
                <a:lnTo>
                  <a:pt x="221" y="255"/>
                </a:lnTo>
                <a:lnTo>
                  <a:pt x="221" y="255"/>
                </a:lnTo>
                <a:lnTo>
                  <a:pt x="221" y="255"/>
                </a:lnTo>
                <a:lnTo>
                  <a:pt x="221" y="255"/>
                </a:lnTo>
                <a:lnTo>
                  <a:pt x="221" y="255"/>
                </a:lnTo>
                <a:lnTo>
                  <a:pt x="221" y="255"/>
                </a:lnTo>
                <a:lnTo>
                  <a:pt x="221" y="255"/>
                </a:lnTo>
                <a:lnTo>
                  <a:pt x="222" y="255"/>
                </a:lnTo>
                <a:lnTo>
                  <a:pt x="222" y="255"/>
                </a:lnTo>
                <a:lnTo>
                  <a:pt x="222" y="255"/>
                </a:lnTo>
                <a:lnTo>
                  <a:pt x="222" y="255"/>
                </a:lnTo>
                <a:lnTo>
                  <a:pt x="222" y="255"/>
                </a:lnTo>
                <a:lnTo>
                  <a:pt x="222" y="255"/>
                </a:lnTo>
                <a:lnTo>
                  <a:pt x="222" y="255"/>
                </a:lnTo>
                <a:lnTo>
                  <a:pt x="222" y="255"/>
                </a:lnTo>
                <a:lnTo>
                  <a:pt x="222" y="255"/>
                </a:lnTo>
                <a:lnTo>
                  <a:pt x="222" y="255"/>
                </a:lnTo>
                <a:lnTo>
                  <a:pt x="222" y="255"/>
                </a:lnTo>
                <a:lnTo>
                  <a:pt x="222" y="255"/>
                </a:lnTo>
                <a:lnTo>
                  <a:pt x="223" y="255"/>
                </a:lnTo>
                <a:lnTo>
                  <a:pt x="223" y="255"/>
                </a:lnTo>
                <a:lnTo>
                  <a:pt x="223" y="255"/>
                </a:lnTo>
                <a:lnTo>
                  <a:pt x="223" y="255"/>
                </a:lnTo>
                <a:lnTo>
                  <a:pt x="223" y="255"/>
                </a:lnTo>
                <a:lnTo>
                  <a:pt x="223" y="255"/>
                </a:lnTo>
                <a:lnTo>
                  <a:pt x="223" y="255"/>
                </a:lnTo>
                <a:lnTo>
                  <a:pt x="223" y="255"/>
                </a:lnTo>
                <a:lnTo>
                  <a:pt x="223" y="255"/>
                </a:lnTo>
                <a:lnTo>
                  <a:pt x="223" y="255"/>
                </a:lnTo>
                <a:lnTo>
                  <a:pt x="223" y="255"/>
                </a:lnTo>
                <a:lnTo>
                  <a:pt x="223" y="255"/>
                </a:lnTo>
                <a:lnTo>
                  <a:pt x="223" y="255"/>
                </a:lnTo>
                <a:lnTo>
                  <a:pt x="223" y="255"/>
                </a:lnTo>
                <a:lnTo>
                  <a:pt x="223" y="255"/>
                </a:lnTo>
                <a:lnTo>
                  <a:pt x="224" y="255"/>
                </a:lnTo>
                <a:lnTo>
                  <a:pt x="224" y="255"/>
                </a:lnTo>
                <a:lnTo>
                  <a:pt x="224" y="255"/>
                </a:lnTo>
                <a:lnTo>
                  <a:pt x="224" y="255"/>
                </a:lnTo>
                <a:lnTo>
                  <a:pt x="224" y="255"/>
                </a:lnTo>
                <a:lnTo>
                  <a:pt x="224" y="255"/>
                </a:lnTo>
                <a:lnTo>
                  <a:pt x="224" y="255"/>
                </a:lnTo>
                <a:lnTo>
                  <a:pt x="224" y="255"/>
                </a:lnTo>
                <a:lnTo>
                  <a:pt x="224" y="255"/>
                </a:lnTo>
                <a:lnTo>
                  <a:pt x="224" y="255"/>
                </a:lnTo>
                <a:lnTo>
                  <a:pt x="224" y="255"/>
                </a:lnTo>
                <a:lnTo>
                  <a:pt x="224" y="255"/>
                </a:lnTo>
                <a:lnTo>
                  <a:pt x="225" y="255"/>
                </a:lnTo>
                <a:lnTo>
                  <a:pt x="225" y="255"/>
                </a:lnTo>
                <a:lnTo>
                  <a:pt x="225" y="255"/>
                </a:lnTo>
                <a:lnTo>
                  <a:pt x="225" y="255"/>
                </a:lnTo>
                <a:lnTo>
                  <a:pt x="225" y="255"/>
                </a:lnTo>
                <a:lnTo>
                  <a:pt x="225" y="255"/>
                </a:lnTo>
                <a:lnTo>
                  <a:pt x="225" y="255"/>
                </a:lnTo>
                <a:lnTo>
                  <a:pt x="225" y="255"/>
                </a:lnTo>
                <a:lnTo>
                  <a:pt x="225" y="255"/>
                </a:lnTo>
                <a:lnTo>
                  <a:pt x="225" y="255"/>
                </a:lnTo>
                <a:lnTo>
                  <a:pt x="225" y="253"/>
                </a:lnTo>
                <a:lnTo>
                  <a:pt x="225" y="253"/>
                </a:lnTo>
                <a:lnTo>
                  <a:pt x="225" y="253"/>
                </a:lnTo>
                <a:lnTo>
                  <a:pt x="225" y="253"/>
                </a:lnTo>
                <a:lnTo>
                  <a:pt x="225" y="253"/>
                </a:lnTo>
                <a:lnTo>
                  <a:pt x="225" y="253"/>
                </a:lnTo>
                <a:lnTo>
                  <a:pt x="225" y="253"/>
                </a:lnTo>
                <a:lnTo>
                  <a:pt x="225" y="253"/>
                </a:lnTo>
                <a:lnTo>
                  <a:pt x="226" y="253"/>
                </a:lnTo>
                <a:lnTo>
                  <a:pt x="226" y="253"/>
                </a:lnTo>
                <a:lnTo>
                  <a:pt x="226" y="253"/>
                </a:lnTo>
                <a:lnTo>
                  <a:pt x="226" y="253"/>
                </a:lnTo>
                <a:lnTo>
                  <a:pt x="226" y="253"/>
                </a:lnTo>
                <a:lnTo>
                  <a:pt x="226" y="253"/>
                </a:lnTo>
                <a:lnTo>
                  <a:pt x="226" y="253"/>
                </a:lnTo>
                <a:lnTo>
                  <a:pt x="226" y="253"/>
                </a:lnTo>
                <a:lnTo>
                  <a:pt x="226" y="253"/>
                </a:lnTo>
                <a:lnTo>
                  <a:pt x="227" y="253"/>
                </a:lnTo>
                <a:lnTo>
                  <a:pt x="227" y="253"/>
                </a:lnTo>
                <a:lnTo>
                  <a:pt x="227" y="253"/>
                </a:lnTo>
                <a:lnTo>
                  <a:pt x="227" y="253"/>
                </a:lnTo>
                <a:lnTo>
                  <a:pt x="227" y="252"/>
                </a:lnTo>
                <a:lnTo>
                  <a:pt x="227" y="252"/>
                </a:lnTo>
                <a:lnTo>
                  <a:pt x="227" y="252"/>
                </a:lnTo>
                <a:lnTo>
                  <a:pt x="227" y="252"/>
                </a:lnTo>
                <a:lnTo>
                  <a:pt x="227" y="252"/>
                </a:lnTo>
                <a:lnTo>
                  <a:pt x="227" y="252"/>
                </a:lnTo>
                <a:lnTo>
                  <a:pt x="227" y="250"/>
                </a:lnTo>
                <a:lnTo>
                  <a:pt x="227" y="250"/>
                </a:lnTo>
                <a:lnTo>
                  <a:pt x="227" y="250"/>
                </a:lnTo>
                <a:lnTo>
                  <a:pt x="227" y="250"/>
                </a:lnTo>
                <a:lnTo>
                  <a:pt x="227" y="250"/>
                </a:lnTo>
                <a:lnTo>
                  <a:pt x="227" y="250"/>
                </a:lnTo>
                <a:lnTo>
                  <a:pt x="227" y="250"/>
                </a:lnTo>
                <a:lnTo>
                  <a:pt x="227" y="250"/>
                </a:lnTo>
                <a:lnTo>
                  <a:pt x="227" y="250"/>
                </a:lnTo>
                <a:lnTo>
                  <a:pt x="227" y="250"/>
                </a:lnTo>
                <a:lnTo>
                  <a:pt x="227" y="250"/>
                </a:lnTo>
                <a:lnTo>
                  <a:pt x="228" y="250"/>
                </a:lnTo>
                <a:lnTo>
                  <a:pt x="228" y="250"/>
                </a:lnTo>
                <a:lnTo>
                  <a:pt x="228" y="250"/>
                </a:lnTo>
                <a:lnTo>
                  <a:pt x="228" y="250"/>
                </a:lnTo>
                <a:lnTo>
                  <a:pt x="228" y="249"/>
                </a:lnTo>
                <a:lnTo>
                  <a:pt x="228" y="249"/>
                </a:lnTo>
                <a:lnTo>
                  <a:pt x="228" y="249"/>
                </a:lnTo>
                <a:lnTo>
                  <a:pt x="228" y="249"/>
                </a:lnTo>
                <a:lnTo>
                  <a:pt x="228" y="249"/>
                </a:lnTo>
                <a:lnTo>
                  <a:pt x="228" y="249"/>
                </a:lnTo>
                <a:lnTo>
                  <a:pt x="228" y="249"/>
                </a:lnTo>
                <a:lnTo>
                  <a:pt x="228" y="249"/>
                </a:lnTo>
                <a:lnTo>
                  <a:pt x="228" y="249"/>
                </a:lnTo>
                <a:lnTo>
                  <a:pt x="228" y="249"/>
                </a:lnTo>
                <a:lnTo>
                  <a:pt x="228" y="249"/>
                </a:lnTo>
                <a:lnTo>
                  <a:pt x="228" y="249"/>
                </a:lnTo>
                <a:lnTo>
                  <a:pt x="228" y="249"/>
                </a:lnTo>
                <a:lnTo>
                  <a:pt x="228" y="249"/>
                </a:lnTo>
                <a:lnTo>
                  <a:pt x="229" y="249"/>
                </a:lnTo>
                <a:lnTo>
                  <a:pt x="229" y="249"/>
                </a:lnTo>
                <a:lnTo>
                  <a:pt x="229" y="249"/>
                </a:lnTo>
                <a:lnTo>
                  <a:pt x="229" y="249"/>
                </a:lnTo>
                <a:lnTo>
                  <a:pt x="229" y="249"/>
                </a:lnTo>
                <a:lnTo>
                  <a:pt x="229" y="249"/>
                </a:lnTo>
                <a:lnTo>
                  <a:pt x="229" y="249"/>
                </a:lnTo>
                <a:lnTo>
                  <a:pt x="229" y="249"/>
                </a:lnTo>
                <a:lnTo>
                  <a:pt x="229" y="249"/>
                </a:lnTo>
                <a:lnTo>
                  <a:pt x="229" y="249"/>
                </a:lnTo>
                <a:lnTo>
                  <a:pt x="229" y="249"/>
                </a:lnTo>
                <a:lnTo>
                  <a:pt x="229" y="249"/>
                </a:lnTo>
                <a:lnTo>
                  <a:pt x="230" y="249"/>
                </a:lnTo>
                <a:lnTo>
                  <a:pt x="230" y="248"/>
                </a:lnTo>
                <a:lnTo>
                  <a:pt x="230" y="248"/>
                </a:lnTo>
                <a:lnTo>
                  <a:pt x="230" y="248"/>
                </a:lnTo>
                <a:lnTo>
                  <a:pt x="230" y="248"/>
                </a:lnTo>
                <a:lnTo>
                  <a:pt x="230" y="248"/>
                </a:lnTo>
                <a:lnTo>
                  <a:pt x="230" y="248"/>
                </a:lnTo>
                <a:lnTo>
                  <a:pt x="230" y="246"/>
                </a:lnTo>
                <a:lnTo>
                  <a:pt x="230" y="246"/>
                </a:lnTo>
                <a:lnTo>
                  <a:pt x="230" y="246"/>
                </a:lnTo>
                <a:lnTo>
                  <a:pt x="230" y="246"/>
                </a:lnTo>
                <a:lnTo>
                  <a:pt x="230" y="246"/>
                </a:lnTo>
                <a:lnTo>
                  <a:pt x="230" y="246"/>
                </a:lnTo>
                <a:lnTo>
                  <a:pt x="230" y="246"/>
                </a:lnTo>
                <a:lnTo>
                  <a:pt x="230" y="246"/>
                </a:lnTo>
                <a:lnTo>
                  <a:pt x="230" y="246"/>
                </a:lnTo>
                <a:lnTo>
                  <a:pt x="230" y="246"/>
                </a:lnTo>
                <a:lnTo>
                  <a:pt x="230" y="246"/>
                </a:lnTo>
                <a:lnTo>
                  <a:pt x="230" y="246"/>
                </a:lnTo>
                <a:lnTo>
                  <a:pt x="230" y="246"/>
                </a:lnTo>
                <a:lnTo>
                  <a:pt x="230" y="246"/>
                </a:lnTo>
                <a:lnTo>
                  <a:pt x="231" y="246"/>
                </a:lnTo>
                <a:lnTo>
                  <a:pt x="231" y="245"/>
                </a:lnTo>
                <a:lnTo>
                  <a:pt x="231" y="245"/>
                </a:lnTo>
                <a:lnTo>
                  <a:pt x="231" y="245"/>
                </a:lnTo>
                <a:lnTo>
                  <a:pt x="231" y="245"/>
                </a:lnTo>
                <a:lnTo>
                  <a:pt x="231" y="245"/>
                </a:lnTo>
                <a:lnTo>
                  <a:pt x="231" y="245"/>
                </a:lnTo>
                <a:lnTo>
                  <a:pt x="231" y="245"/>
                </a:lnTo>
                <a:lnTo>
                  <a:pt x="231" y="245"/>
                </a:lnTo>
                <a:lnTo>
                  <a:pt x="231" y="245"/>
                </a:lnTo>
                <a:lnTo>
                  <a:pt x="231" y="245"/>
                </a:lnTo>
                <a:lnTo>
                  <a:pt x="231" y="245"/>
                </a:lnTo>
                <a:lnTo>
                  <a:pt x="231" y="245"/>
                </a:lnTo>
                <a:lnTo>
                  <a:pt x="231" y="245"/>
                </a:lnTo>
                <a:lnTo>
                  <a:pt x="231" y="245"/>
                </a:lnTo>
                <a:lnTo>
                  <a:pt x="232" y="245"/>
                </a:lnTo>
                <a:lnTo>
                  <a:pt x="232" y="245"/>
                </a:lnTo>
                <a:lnTo>
                  <a:pt x="232" y="245"/>
                </a:lnTo>
                <a:lnTo>
                  <a:pt x="232" y="245"/>
                </a:lnTo>
                <a:lnTo>
                  <a:pt x="232" y="245"/>
                </a:lnTo>
                <a:lnTo>
                  <a:pt x="232" y="245"/>
                </a:lnTo>
                <a:lnTo>
                  <a:pt x="232" y="245"/>
                </a:lnTo>
                <a:lnTo>
                  <a:pt x="232" y="245"/>
                </a:lnTo>
                <a:lnTo>
                  <a:pt x="232" y="245"/>
                </a:lnTo>
                <a:lnTo>
                  <a:pt x="232" y="245"/>
                </a:lnTo>
                <a:lnTo>
                  <a:pt x="232" y="245"/>
                </a:lnTo>
                <a:lnTo>
                  <a:pt x="232" y="245"/>
                </a:lnTo>
                <a:lnTo>
                  <a:pt x="232" y="245"/>
                </a:lnTo>
                <a:lnTo>
                  <a:pt x="232" y="245"/>
                </a:lnTo>
                <a:lnTo>
                  <a:pt x="232" y="245"/>
                </a:lnTo>
                <a:lnTo>
                  <a:pt x="233" y="245"/>
                </a:lnTo>
                <a:lnTo>
                  <a:pt x="233" y="245"/>
                </a:lnTo>
                <a:lnTo>
                  <a:pt x="233" y="245"/>
                </a:lnTo>
                <a:lnTo>
                  <a:pt x="233" y="245"/>
                </a:lnTo>
                <a:lnTo>
                  <a:pt x="233" y="245"/>
                </a:lnTo>
                <a:lnTo>
                  <a:pt x="233" y="245"/>
                </a:lnTo>
                <a:lnTo>
                  <a:pt x="233" y="245"/>
                </a:lnTo>
                <a:lnTo>
                  <a:pt x="233" y="245"/>
                </a:lnTo>
                <a:lnTo>
                  <a:pt x="233" y="245"/>
                </a:lnTo>
                <a:lnTo>
                  <a:pt x="233" y="245"/>
                </a:lnTo>
                <a:lnTo>
                  <a:pt x="233" y="245"/>
                </a:lnTo>
                <a:lnTo>
                  <a:pt x="233" y="245"/>
                </a:lnTo>
                <a:lnTo>
                  <a:pt x="234" y="245"/>
                </a:lnTo>
                <a:lnTo>
                  <a:pt x="234" y="245"/>
                </a:lnTo>
                <a:lnTo>
                  <a:pt x="234" y="245"/>
                </a:lnTo>
                <a:lnTo>
                  <a:pt x="234" y="245"/>
                </a:lnTo>
                <a:lnTo>
                  <a:pt x="234" y="245"/>
                </a:lnTo>
                <a:lnTo>
                  <a:pt x="234" y="245"/>
                </a:lnTo>
                <a:lnTo>
                  <a:pt x="234" y="245"/>
                </a:lnTo>
                <a:lnTo>
                  <a:pt x="234" y="245"/>
                </a:lnTo>
                <a:lnTo>
                  <a:pt x="234" y="245"/>
                </a:lnTo>
                <a:lnTo>
                  <a:pt x="234" y="245"/>
                </a:lnTo>
                <a:lnTo>
                  <a:pt x="234" y="245"/>
                </a:lnTo>
                <a:lnTo>
                  <a:pt x="234" y="245"/>
                </a:lnTo>
                <a:lnTo>
                  <a:pt x="234" y="245"/>
                </a:lnTo>
                <a:lnTo>
                  <a:pt x="234" y="245"/>
                </a:lnTo>
                <a:lnTo>
                  <a:pt x="234" y="245"/>
                </a:lnTo>
                <a:lnTo>
                  <a:pt x="235" y="245"/>
                </a:lnTo>
                <a:lnTo>
                  <a:pt x="235" y="245"/>
                </a:lnTo>
                <a:lnTo>
                  <a:pt x="235" y="245"/>
                </a:lnTo>
                <a:lnTo>
                  <a:pt x="235" y="245"/>
                </a:lnTo>
                <a:lnTo>
                  <a:pt x="235" y="245"/>
                </a:lnTo>
                <a:lnTo>
                  <a:pt x="235" y="245"/>
                </a:lnTo>
                <a:lnTo>
                  <a:pt x="235" y="245"/>
                </a:lnTo>
                <a:lnTo>
                  <a:pt x="235" y="245"/>
                </a:lnTo>
                <a:lnTo>
                  <a:pt x="235" y="245"/>
                </a:lnTo>
                <a:lnTo>
                  <a:pt x="235" y="245"/>
                </a:lnTo>
                <a:lnTo>
                  <a:pt x="235" y="245"/>
                </a:lnTo>
                <a:lnTo>
                  <a:pt x="235" y="245"/>
                </a:lnTo>
                <a:lnTo>
                  <a:pt x="235" y="245"/>
                </a:lnTo>
                <a:lnTo>
                  <a:pt x="235" y="243"/>
                </a:lnTo>
                <a:lnTo>
                  <a:pt x="235" y="243"/>
                </a:lnTo>
                <a:lnTo>
                  <a:pt x="235" y="243"/>
                </a:lnTo>
                <a:lnTo>
                  <a:pt x="235" y="243"/>
                </a:lnTo>
                <a:lnTo>
                  <a:pt x="235" y="243"/>
                </a:lnTo>
                <a:lnTo>
                  <a:pt x="236" y="243"/>
                </a:lnTo>
                <a:lnTo>
                  <a:pt x="236" y="243"/>
                </a:lnTo>
                <a:lnTo>
                  <a:pt x="236" y="243"/>
                </a:lnTo>
                <a:lnTo>
                  <a:pt x="236" y="243"/>
                </a:lnTo>
                <a:lnTo>
                  <a:pt x="236" y="243"/>
                </a:lnTo>
                <a:lnTo>
                  <a:pt x="236" y="243"/>
                </a:lnTo>
                <a:lnTo>
                  <a:pt x="236" y="243"/>
                </a:lnTo>
                <a:lnTo>
                  <a:pt x="236" y="243"/>
                </a:lnTo>
                <a:lnTo>
                  <a:pt x="236" y="243"/>
                </a:lnTo>
                <a:lnTo>
                  <a:pt x="236" y="243"/>
                </a:lnTo>
                <a:lnTo>
                  <a:pt x="236" y="243"/>
                </a:lnTo>
                <a:lnTo>
                  <a:pt x="236" y="243"/>
                </a:lnTo>
                <a:lnTo>
                  <a:pt x="237" y="243"/>
                </a:lnTo>
                <a:lnTo>
                  <a:pt x="237" y="243"/>
                </a:lnTo>
                <a:lnTo>
                  <a:pt x="237" y="243"/>
                </a:lnTo>
                <a:lnTo>
                  <a:pt x="237" y="243"/>
                </a:lnTo>
                <a:lnTo>
                  <a:pt x="237" y="243"/>
                </a:lnTo>
                <a:lnTo>
                  <a:pt x="237" y="243"/>
                </a:lnTo>
                <a:lnTo>
                  <a:pt x="237" y="243"/>
                </a:lnTo>
                <a:lnTo>
                  <a:pt x="237" y="243"/>
                </a:lnTo>
                <a:lnTo>
                  <a:pt x="237" y="243"/>
                </a:lnTo>
                <a:lnTo>
                  <a:pt x="237" y="243"/>
                </a:lnTo>
                <a:lnTo>
                  <a:pt x="237" y="243"/>
                </a:lnTo>
                <a:lnTo>
                  <a:pt x="237" y="243"/>
                </a:lnTo>
                <a:lnTo>
                  <a:pt x="237" y="243"/>
                </a:lnTo>
                <a:lnTo>
                  <a:pt x="237" y="243"/>
                </a:lnTo>
                <a:lnTo>
                  <a:pt x="237" y="243"/>
                </a:lnTo>
                <a:lnTo>
                  <a:pt x="238" y="243"/>
                </a:lnTo>
                <a:lnTo>
                  <a:pt x="238" y="243"/>
                </a:lnTo>
                <a:lnTo>
                  <a:pt x="238" y="243"/>
                </a:lnTo>
                <a:lnTo>
                  <a:pt x="238" y="243"/>
                </a:lnTo>
                <a:lnTo>
                  <a:pt x="238" y="243"/>
                </a:lnTo>
                <a:lnTo>
                  <a:pt x="238" y="243"/>
                </a:lnTo>
                <a:lnTo>
                  <a:pt x="238" y="243"/>
                </a:lnTo>
                <a:lnTo>
                  <a:pt x="238" y="243"/>
                </a:lnTo>
                <a:lnTo>
                  <a:pt x="238" y="243"/>
                </a:lnTo>
                <a:lnTo>
                  <a:pt x="238" y="243"/>
                </a:lnTo>
                <a:lnTo>
                  <a:pt x="238" y="243"/>
                </a:lnTo>
                <a:lnTo>
                  <a:pt x="238" y="243"/>
                </a:lnTo>
                <a:lnTo>
                  <a:pt x="239" y="243"/>
                </a:lnTo>
                <a:lnTo>
                  <a:pt x="239" y="243"/>
                </a:lnTo>
                <a:lnTo>
                  <a:pt x="239" y="243"/>
                </a:lnTo>
                <a:lnTo>
                  <a:pt x="239" y="243"/>
                </a:lnTo>
                <a:lnTo>
                  <a:pt x="239" y="243"/>
                </a:lnTo>
                <a:lnTo>
                  <a:pt x="239" y="243"/>
                </a:lnTo>
                <a:lnTo>
                  <a:pt x="239" y="243"/>
                </a:lnTo>
                <a:lnTo>
                  <a:pt x="239" y="243"/>
                </a:lnTo>
                <a:lnTo>
                  <a:pt x="239" y="243"/>
                </a:lnTo>
                <a:lnTo>
                  <a:pt x="239" y="243"/>
                </a:lnTo>
                <a:lnTo>
                  <a:pt x="239" y="243"/>
                </a:lnTo>
                <a:lnTo>
                  <a:pt x="239" y="243"/>
                </a:lnTo>
                <a:lnTo>
                  <a:pt x="239" y="243"/>
                </a:lnTo>
                <a:lnTo>
                  <a:pt x="239" y="243"/>
                </a:lnTo>
                <a:lnTo>
                  <a:pt x="239" y="243"/>
                </a:lnTo>
                <a:lnTo>
                  <a:pt x="240" y="243"/>
                </a:lnTo>
                <a:lnTo>
                  <a:pt x="240" y="243"/>
                </a:lnTo>
                <a:lnTo>
                  <a:pt x="240" y="243"/>
                </a:lnTo>
                <a:lnTo>
                  <a:pt x="240" y="243"/>
                </a:lnTo>
                <a:lnTo>
                  <a:pt x="240" y="243"/>
                </a:lnTo>
                <a:lnTo>
                  <a:pt x="240" y="243"/>
                </a:lnTo>
                <a:lnTo>
                  <a:pt x="240" y="243"/>
                </a:lnTo>
                <a:lnTo>
                  <a:pt x="240" y="243"/>
                </a:lnTo>
                <a:lnTo>
                  <a:pt x="240" y="243"/>
                </a:lnTo>
                <a:lnTo>
                  <a:pt x="240" y="243"/>
                </a:lnTo>
                <a:lnTo>
                  <a:pt x="240" y="243"/>
                </a:lnTo>
                <a:lnTo>
                  <a:pt x="240" y="243"/>
                </a:lnTo>
                <a:lnTo>
                  <a:pt x="241" y="243"/>
                </a:lnTo>
                <a:lnTo>
                  <a:pt x="241" y="243"/>
                </a:lnTo>
                <a:lnTo>
                  <a:pt x="241" y="243"/>
                </a:lnTo>
                <a:lnTo>
                  <a:pt x="241" y="243"/>
                </a:lnTo>
                <a:lnTo>
                  <a:pt x="241" y="243"/>
                </a:lnTo>
                <a:lnTo>
                  <a:pt x="241" y="243"/>
                </a:lnTo>
                <a:lnTo>
                  <a:pt x="241" y="243"/>
                </a:lnTo>
                <a:lnTo>
                  <a:pt x="241" y="243"/>
                </a:lnTo>
                <a:lnTo>
                  <a:pt x="241" y="243"/>
                </a:lnTo>
                <a:lnTo>
                  <a:pt x="241" y="243"/>
                </a:lnTo>
                <a:lnTo>
                  <a:pt x="241" y="243"/>
                </a:lnTo>
                <a:lnTo>
                  <a:pt x="241" y="243"/>
                </a:lnTo>
                <a:lnTo>
                  <a:pt x="241" y="243"/>
                </a:lnTo>
                <a:lnTo>
                  <a:pt x="241" y="243"/>
                </a:lnTo>
                <a:lnTo>
                  <a:pt x="241" y="243"/>
                </a:lnTo>
                <a:lnTo>
                  <a:pt x="242" y="243"/>
                </a:lnTo>
                <a:lnTo>
                  <a:pt x="242" y="243"/>
                </a:lnTo>
                <a:lnTo>
                  <a:pt x="242" y="243"/>
                </a:lnTo>
                <a:lnTo>
                  <a:pt x="242" y="243"/>
                </a:lnTo>
                <a:lnTo>
                  <a:pt x="242" y="243"/>
                </a:lnTo>
                <a:lnTo>
                  <a:pt x="242" y="243"/>
                </a:lnTo>
                <a:lnTo>
                  <a:pt x="242" y="243"/>
                </a:lnTo>
                <a:lnTo>
                  <a:pt x="242" y="242"/>
                </a:lnTo>
                <a:lnTo>
                  <a:pt x="242" y="242"/>
                </a:lnTo>
                <a:lnTo>
                  <a:pt x="242" y="242"/>
                </a:lnTo>
                <a:lnTo>
                  <a:pt x="242" y="242"/>
                </a:lnTo>
                <a:lnTo>
                  <a:pt x="242" y="242"/>
                </a:lnTo>
                <a:lnTo>
                  <a:pt x="242" y="242"/>
                </a:lnTo>
                <a:lnTo>
                  <a:pt x="242" y="242"/>
                </a:lnTo>
                <a:lnTo>
                  <a:pt x="242" y="242"/>
                </a:lnTo>
                <a:lnTo>
                  <a:pt x="242" y="242"/>
                </a:lnTo>
                <a:lnTo>
                  <a:pt x="242" y="240"/>
                </a:lnTo>
                <a:lnTo>
                  <a:pt x="242" y="240"/>
                </a:lnTo>
                <a:lnTo>
                  <a:pt x="242" y="240"/>
                </a:lnTo>
                <a:lnTo>
                  <a:pt x="242" y="240"/>
                </a:lnTo>
                <a:lnTo>
                  <a:pt x="242" y="240"/>
                </a:lnTo>
                <a:lnTo>
                  <a:pt x="243" y="240"/>
                </a:lnTo>
                <a:lnTo>
                  <a:pt x="243" y="240"/>
                </a:lnTo>
                <a:lnTo>
                  <a:pt x="243" y="240"/>
                </a:lnTo>
                <a:lnTo>
                  <a:pt x="243" y="240"/>
                </a:lnTo>
                <a:lnTo>
                  <a:pt x="243" y="240"/>
                </a:lnTo>
                <a:lnTo>
                  <a:pt x="243" y="240"/>
                </a:lnTo>
                <a:lnTo>
                  <a:pt x="243" y="240"/>
                </a:lnTo>
                <a:lnTo>
                  <a:pt x="243" y="240"/>
                </a:lnTo>
                <a:lnTo>
                  <a:pt x="243" y="240"/>
                </a:lnTo>
                <a:lnTo>
                  <a:pt x="243" y="240"/>
                </a:lnTo>
                <a:lnTo>
                  <a:pt x="243" y="240"/>
                </a:lnTo>
                <a:lnTo>
                  <a:pt x="243" y="240"/>
                </a:lnTo>
                <a:lnTo>
                  <a:pt x="244" y="240"/>
                </a:lnTo>
                <a:lnTo>
                  <a:pt x="244" y="240"/>
                </a:lnTo>
                <a:lnTo>
                  <a:pt x="244" y="240"/>
                </a:lnTo>
                <a:lnTo>
                  <a:pt x="244" y="240"/>
                </a:lnTo>
                <a:lnTo>
                  <a:pt x="244" y="240"/>
                </a:lnTo>
                <a:lnTo>
                  <a:pt x="244" y="240"/>
                </a:lnTo>
                <a:lnTo>
                  <a:pt x="244" y="240"/>
                </a:lnTo>
                <a:lnTo>
                  <a:pt x="244" y="240"/>
                </a:lnTo>
                <a:lnTo>
                  <a:pt x="244" y="240"/>
                </a:lnTo>
                <a:lnTo>
                  <a:pt x="244" y="240"/>
                </a:lnTo>
                <a:lnTo>
                  <a:pt x="244" y="240"/>
                </a:lnTo>
                <a:lnTo>
                  <a:pt x="244" y="240"/>
                </a:lnTo>
                <a:lnTo>
                  <a:pt x="244" y="240"/>
                </a:lnTo>
                <a:lnTo>
                  <a:pt x="244" y="240"/>
                </a:lnTo>
                <a:lnTo>
                  <a:pt x="244" y="240"/>
                </a:lnTo>
                <a:lnTo>
                  <a:pt x="245" y="240"/>
                </a:lnTo>
                <a:lnTo>
                  <a:pt x="245" y="240"/>
                </a:lnTo>
                <a:lnTo>
                  <a:pt x="245" y="240"/>
                </a:lnTo>
                <a:lnTo>
                  <a:pt x="245" y="240"/>
                </a:lnTo>
                <a:lnTo>
                  <a:pt x="245" y="240"/>
                </a:lnTo>
                <a:lnTo>
                  <a:pt x="245" y="240"/>
                </a:lnTo>
                <a:lnTo>
                  <a:pt x="245" y="240"/>
                </a:lnTo>
                <a:lnTo>
                  <a:pt x="245" y="240"/>
                </a:lnTo>
                <a:lnTo>
                  <a:pt x="245" y="240"/>
                </a:lnTo>
                <a:lnTo>
                  <a:pt x="245" y="240"/>
                </a:lnTo>
                <a:lnTo>
                  <a:pt x="245" y="240"/>
                </a:lnTo>
                <a:lnTo>
                  <a:pt x="245" y="240"/>
                </a:lnTo>
                <a:lnTo>
                  <a:pt x="246" y="240"/>
                </a:lnTo>
                <a:lnTo>
                  <a:pt x="246" y="240"/>
                </a:lnTo>
                <a:lnTo>
                  <a:pt x="246" y="240"/>
                </a:lnTo>
                <a:lnTo>
                  <a:pt x="246" y="240"/>
                </a:lnTo>
                <a:lnTo>
                  <a:pt x="246" y="240"/>
                </a:lnTo>
                <a:lnTo>
                  <a:pt x="246" y="240"/>
                </a:lnTo>
                <a:lnTo>
                  <a:pt x="246" y="240"/>
                </a:lnTo>
                <a:lnTo>
                  <a:pt x="246" y="240"/>
                </a:lnTo>
                <a:lnTo>
                  <a:pt x="246" y="240"/>
                </a:lnTo>
                <a:lnTo>
                  <a:pt x="246" y="240"/>
                </a:lnTo>
                <a:lnTo>
                  <a:pt x="246" y="240"/>
                </a:lnTo>
                <a:lnTo>
                  <a:pt x="246" y="240"/>
                </a:lnTo>
                <a:lnTo>
                  <a:pt x="247" y="240"/>
                </a:lnTo>
                <a:lnTo>
                  <a:pt x="247" y="240"/>
                </a:lnTo>
                <a:lnTo>
                  <a:pt x="247" y="240"/>
                </a:lnTo>
                <a:lnTo>
                  <a:pt x="247" y="240"/>
                </a:lnTo>
                <a:lnTo>
                  <a:pt x="247" y="238"/>
                </a:lnTo>
                <a:lnTo>
                  <a:pt x="247" y="238"/>
                </a:lnTo>
                <a:lnTo>
                  <a:pt x="247" y="238"/>
                </a:lnTo>
                <a:lnTo>
                  <a:pt x="247" y="238"/>
                </a:lnTo>
                <a:lnTo>
                  <a:pt x="247" y="238"/>
                </a:lnTo>
                <a:lnTo>
                  <a:pt x="247" y="238"/>
                </a:lnTo>
                <a:lnTo>
                  <a:pt x="247" y="238"/>
                </a:lnTo>
                <a:lnTo>
                  <a:pt x="247" y="238"/>
                </a:lnTo>
                <a:lnTo>
                  <a:pt x="247" y="238"/>
                </a:lnTo>
                <a:lnTo>
                  <a:pt x="247" y="238"/>
                </a:lnTo>
                <a:lnTo>
                  <a:pt x="247" y="238"/>
                </a:lnTo>
                <a:lnTo>
                  <a:pt x="248" y="238"/>
                </a:lnTo>
                <a:lnTo>
                  <a:pt x="248" y="238"/>
                </a:lnTo>
                <a:lnTo>
                  <a:pt x="248" y="238"/>
                </a:lnTo>
                <a:lnTo>
                  <a:pt x="248" y="238"/>
                </a:lnTo>
                <a:lnTo>
                  <a:pt x="248" y="238"/>
                </a:lnTo>
                <a:lnTo>
                  <a:pt x="248" y="238"/>
                </a:lnTo>
                <a:lnTo>
                  <a:pt x="248" y="238"/>
                </a:lnTo>
                <a:lnTo>
                  <a:pt x="248" y="238"/>
                </a:lnTo>
                <a:lnTo>
                  <a:pt x="248" y="238"/>
                </a:lnTo>
                <a:lnTo>
                  <a:pt x="248" y="238"/>
                </a:lnTo>
                <a:lnTo>
                  <a:pt x="248" y="238"/>
                </a:lnTo>
                <a:lnTo>
                  <a:pt x="248" y="238"/>
                </a:lnTo>
                <a:lnTo>
                  <a:pt x="249" y="238"/>
                </a:lnTo>
                <a:lnTo>
                  <a:pt x="249" y="238"/>
                </a:lnTo>
                <a:lnTo>
                  <a:pt x="249" y="238"/>
                </a:lnTo>
                <a:lnTo>
                  <a:pt x="249" y="238"/>
                </a:lnTo>
                <a:lnTo>
                  <a:pt x="249" y="238"/>
                </a:lnTo>
                <a:lnTo>
                  <a:pt x="249" y="238"/>
                </a:lnTo>
                <a:lnTo>
                  <a:pt x="249" y="238"/>
                </a:lnTo>
                <a:lnTo>
                  <a:pt x="249" y="238"/>
                </a:lnTo>
                <a:lnTo>
                  <a:pt x="249" y="238"/>
                </a:lnTo>
                <a:lnTo>
                  <a:pt x="249" y="238"/>
                </a:lnTo>
                <a:lnTo>
                  <a:pt x="249" y="238"/>
                </a:lnTo>
                <a:lnTo>
                  <a:pt x="249" y="238"/>
                </a:lnTo>
                <a:lnTo>
                  <a:pt x="249" y="238"/>
                </a:lnTo>
                <a:lnTo>
                  <a:pt x="249" y="238"/>
                </a:lnTo>
                <a:lnTo>
                  <a:pt x="249" y="238"/>
                </a:lnTo>
                <a:lnTo>
                  <a:pt x="250" y="238"/>
                </a:lnTo>
                <a:lnTo>
                  <a:pt x="250" y="238"/>
                </a:lnTo>
                <a:lnTo>
                  <a:pt x="250" y="238"/>
                </a:lnTo>
                <a:lnTo>
                  <a:pt x="250" y="238"/>
                </a:lnTo>
                <a:lnTo>
                  <a:pt x="250" y="238"/>
                </a:lnTo>
                <a:lnTo>
                  <a:pt x="250" y="238"/>
                </a:lnTo>
                <a:lnTo>
                  <a:pt x="250" y="238"/>
                </a:lnTo>
                <a:lnTo>
                  <a:pt x="250" y="238"/>
                </a:lnTo>
                <a:lnTo>
                  <a:pt x="250" y="238"/>
                </a:lnTo>
                <a:lnTo>
                  <a:pt x="250" y="238"/>
                </a:lnTo>
                <a:lnTo>
                  <a:pt x="250" y="238"/>
                </a:lnTo>
                <a:lnTo>
                  <a:pt x="250" y="238"/>
                </a:lnTo>
                <a:lnTo>
                  <a:pt x="251" y="238"/>
                </a:lnTo>
                <a:lnTo>
                  <a:pt x="251" y="238"/>
                </a:lnTo>
                <a:lnTo>
                  <a:pt x="251" y="238"/>
                </a:lnTo>
                <a:lnTo>
                  <a:pt x="251" y="238"/>
                </a:lnTo>
                <a:lnTo>
                  <a:pt x="251" y="238"/>
                </a:lnTo>
                <a:lnTo>
                  <a:pt x="251" y="238"/>
                </a:lnTo>
                <a:lnTo>
                  <a:pt x="251" y="238"/>
                </a:lnTo>
                <a:lnTo>
                  <a:pt x="251" y="238"/>
                </a:lnTo>
                <a:lnTo>
                  <a:pt x="251" y="238"/>
                </a:lnTo>
                <a:lnTo>
                  <a:pt x="251" y="238"/>
                </a:lnTo>
                <a:lnTo>
                  <a:pt x="251" y="238"/>
                </a:lnTo>
                <a:lnTo>
                  <a:pt x="251" y="238"/>
                </a:lnTo>
                <a:lnTo>
                  <a:pt x="251" y="238"/>
                </a:lnTo>
                <a:lnTo>
                  <a:pt x="251" y="238"/>
                </a:lnTo>
                <a:lnTo>
                  <a:pt x="251" y="238"/>
                </a:lnTo>
                <a:lnTo>
                  <a:pt x="252" y="238"/>
                </a:lnTo>
                <a:lnTo>
                  <a:pt x="252" y="238"/>
                </a:lnTo>
                <a:lnTo>
                  <a:pt x="252" y="238"/>
                </a:lnTo>
                <a:lnTo>
                  <a:pt x="252" y="238"/>
                </a:lnTo>
                <a:lnTo>
                  <a:pt x="252" y="238"/>
                </a:lnTo>
                <a:lnTo>
                  <a:pt x="252" y="238"/>
                </a:lnTo>
                <a:lnTo>
                  <a:pt x="252" y="238"/>
                </a:lnTo>
                <a:lnTo>
                  <a:pt x="252" y="238"/>
                </a:lnTo>
                <a:lnTo>
                  <a:pt x="252" y="238"/>
                </a:lnTo>
                <a:lnTo>
                  <a:pt x="252" y="238"/>
                </a:lnTo>
                <a:lnTo>
                  <a:pt x="252" y="238"/>
                </a:lnTo>
                <a:lnTo>
                  <a:pt x="252" y="238"/>
                </a:lnTo>
                <a:lnTo>
                  <a:pt x="253" y="238"/>
                </a:lnTo>
                <a:lnTo>
                  <a:pt x="253" y="238"/>
                </a:lnTo>
                <a:lnTo>
                  <a:pt x="253" y="238"/>
                </a:lnTo>
                <a:lnTo>
                  <a:pt x="253" y="238"/>
                </a:lnTo>
                <a:lnTo>
                  <a:pt x="253" y="238"/>
                </a:lnTo>
                <a:lnTo>
                  <a:pt x="253" y="238"/>
                </a:lnTo>
                <a:lnTo>
                  <a:pt x="253" y="238"/>
                </a:lnTo>
                <a:lnTo>
                  <a:pt x="253" y="238"/>
                </a:lnTo>
                <a:lnTo>
                  <a:pt x="253" y="238"/>
                </a:lnTo>
                <a:lnTo>
                  <a:pt x="253" y="238"/>
                </a:lnTo>
                <a:lnTo>
                  <a:pt x="253" y="238"/>
                </a:lnTo>
                <a:lnTo>
                  <a:pt x="253" y="238"/>
                </a:lnTo>
                <a:lnTo>
                  <a:pt x="253" y="238"/>
                </a:lnTo>
                <a:lnTo>
                  <a:pt x="253" y="238"/>
                </a:lnTo>
                <a:lnTo>
                  <a:pt x="253" y="238"/>
                </a:lnTo>
                <a:lnTo>
                  <a:pt x="254" y="238"/>
                </a:lnTo>
                <a:lnTo>
                  <a:pt x="254" y="238"/>
                </a:lnTo>
                <a:lnTo>
                  <a:pt x="254" y="238"/>
                </a:lnTo>
                <a:lnTo>
                  <a:pt x="254" y="238"/>
                </a:lnTo>
                <a:lnTo>
                  <a:pt x="254" y="238"/>
                </a:lnTo>
                <a:lnTo>
                  <a:pt x="254" y="238"/>
                </a:lnTo>
                <a:lnTo>
                  <a:pt x="254" y="238"/>
                </a:lnTo>
                <a:lnTo>
                  <a:pt x="254" y="238"/>
                </a:lnTo>
                <a:lnTo>
                  <a:pt x="254" y="238"/>
                </a:lnTo>
                <a:lnTo>
                  <a:pt x="254" y="238"/>
                </a:lnTo>
                <a:lnTo>
                  <a:pt x="254" y="238"/>
                </a:lnTo>
                <a:lnTo>
                  <a:pt x="254" y="238"/>
                </a:lnTo>
                <a:lnTo>
                  <a:pt x="255" y="238"/>
                </a:lnTo>
                <a:lnTo>
                  <a:pt x="255" y="238"/>
                </a:lnTo>
                <a:lnTo>
                  <a:pt x="255" y="238"/>
                </a:lnTo>
                <a:lnTo>
                  <a:pt x="255" y="238"/>
                </a:lnTo>
                <a:lnTo>
                  <a:pt x="255" y="238"/>
                </a:lnTo>
                <a:lnTo>
                  <a:pt x="255" y="238"/>
                </a:lnTo>
                <a:lnTo>
                  <a:pt x="255" y="238"/>
                </a:lnTo>
                <a:lnTo>
                  <a:pt x="255" y="238"/>
                </a:lnTo>
                <a:lnTo>
                  <a:pt x="255" y="238"/>
                </a:lnTo>
                <a:lnTo>
                  <a:pt x="255" y="238"/>
                </a:lnTo>
                <a:lnTo>
                  <a:pt x="255" y="238"/>
                </a:lnTo>
                <a:lnTo>
                  <a:pt x="255" y="238"/>
                </a:lnTo>
                <a:lnTo>
                  <a:pt x="255" y="238"/>
                </a:lnTo>
                <a:lnTo>
                  <a:pt x="255" y="238"/>
                </a:lnTo>
                <a:lnTo>
                  <a:pt x="255" y="238"/>
                </a:lnTo>
                <a:lnTo>
                  <a:pt x="256" y="238"/>
                </a:lnTo>
                <a:lnTo>
                  <a:pt x="256" y="238"/>
                </a:lnTo>
                <a:lnTo>
                  <a:pt x="256" y="238"/>
                </a:lnTo>
                <a:lnTo>
                  <a:pt x="256" y="238"/>
                </a:lnTo>
                <a:lnTo>
                  <a:pt x="256" y="238"/>
                </a:lnTo>
                <a:lnTo>
                  <a:pt x="256" y="238"/>
                </a:lnTo>
                <a:lnTo>
                  <a:pt x="256" y="238"/>
                </a:lnTo>
                <a:lnTo>
                  <a:pt x="256" y="238"/>
                </a:lnTo>
                <a:lnTo>
                  <a:pt x="256" y="238"/>
                </a:lnTo>
                <a:lnTo>
                  <a:pt x="256" y="238"/>
                </a:lnTo>
                <a:lnTo>
                  <a:pt x="256" y="238"/>
                </a:lnTo>
                <a:lnTo>
                  <a:pt x="256" y="238"/>
                </a:lnTo>
                <a:lnTo>
                  <a:pt x="256" y="238"/>
                </a:lnTo>
                <a:lnTo>
                  <a:pt x="256" y="238"/>
                </a:lnTo>
                <a:lnTo>
                  <a:pt x="256" y="238"/>
                </a:lnTo>
                <a:lnTo>
                  <a:pt x="257" y="238"/>
                </a:lnTo>
                <a:lnTo>
                  <a:pt x="257" y="238"/>
                </a:lnTo>
                <a:lnTo>
                  <a:pt x="257" y="238"/>
                </a:lnTo>
                <a:lnTo>
                  <a:pt x="257" y="238"/>
                </a:lnTo>
                <a:lnTo>
                  <a:pt x="257" y="238"/>
                </a:lnTo>
                <a:lnTo>
                  <a:pt x="257" y="238"/>
                </a:lnTo>
                <a:lnTo>
                  <a:pt x="257" y="238"/>
                </a:lnTo>
                <a:lnTo>
                  <a:pt x="257" y="238"/>
                </a:lnTo>
                <a:lnTo>
                  <a:pt x="257" y="238"/>
                </a:lnTo>
                <a:lnTo>
                  <a:pt x="257" y="238"/>
                </a:lnTo>
                <a:lnTo>
                  <a:pt x="257" y="238"/>
                </a:lnTo>
                <a:lnTo>
                  <a:pt x="257" y="238"/>
                </a:lnTo>
                <a:lnTo>
                  <a:pt x="258" y="238"/>
                </a:lnTo>
                <a:lnTo>
                  <a:pt x="258" y="238"/>
                </a:lnTo>
                <a:lnTo>
                  <a:pt x="258" y="238"/>
                </a:lnTo>
                <a:lnTo>
                  <a:pt x="258" y="238"/>
                </a:lnTo>
                <a:lnTo>
                  <a:pt x="258" y="238"/>
                </a:lnTo>
                <a:lnTo>
                  <a:pt x="258" y="238"/>
                </a:lnTo>
                <a:lnTo>
                  <a:pt x="258" y="238"/>
                </a:lnTo>
                <a:lnTo>
                  <a:pt x="258" y="238"/>
                </a:lnTo>
                <a:lnTo>
                  <a:pt x="258" y="238"/>
                </a:lnTo>
                <a:lnTo>
                  <a:pt x="258" y="238"/>
                </a:lnTo>
                <a:lnTo>
                  <a:pt x="258" y="238"/>
                </a:lnTo>
                <a:lnTo>
                  <a:pt x="258" y="238"/>
                </a:lnTo>
                <a:lnTo>
                  <a:pt x="258" y="238"/>
                </a:lnTo>
                <a:lnTo>
                  <a:pt x="258" y="238"/>
                </a:lnTo>
                <a:lnTo>
                  <a:pt x="258" y="238"/>
                </a:lnTo>
                <a:lnTo>
                  <a:pt x="259" y="238"/>
                </a:lnTo>
                <a:lnTo>
                  <a:pt x="259" y="238"/>
                </a:lnTo>
                <a:lnTo>
                  <a:pt x="259" y="238"/>
                </a:lnTo>
                <a:lnTo>
                  <a:pt x="259" y="238"/>
                </a:lnTo>
                <a:lnTo>
                  <a:pt x="259" y="238"/>
                </a:lnTo>
                <a:lnTo>
                  <a:pt x="259" y="238"/>
                </a:lnTo>
                <a:lnTo>
                  <a:pt x="259" y="238"/>
                </a:lnTo>
                <a:lnTo>
                  <a:pt x="259" y="238"/>
                </a:lnTo>
                <a:lnTo>
                  <a:pt x="259" y="238"/>
                </a:lnTo>
                <a:lnTo>
                  <a:pt x="259" y="238"/>
                </a:lnTo>
                <a:lnTo>
                  <a:pt x="259" y="238"/>
                </a:lnTo>
                <a:lnTo>
                  <a:pt x="259" y="238"/>
                </a:lnTo>
                <a:lnTo>
                  <a:pt x="260" y="238"/>
                </a:lnTo>
                <a:lnTo>
                  <a:pt x="260" y="238"/>
                </a:lnTo>
                <a:lnTo>
                  <a:pt x="260" y="238"/>
                </a:lnTo>
                <a:lnTo>
                  <a:pt x="260" y="238"/>
                </a:lnTo>
                <a:lnTo>
                  <a:pt x="260" y="238"/>
                </a:lnTo>
                <a:lnTo>
                  <a:pt x="260" y="238"/>
                </a:lnTo>
                <a:lnTo>
                  <a:pt x="260" y="238"/>
                </a:lnTo>
                <a:lnTo>
                  <a:pt x="260" y="238"/>
                </a:lnTo>
                <a:lnTo>
                  <a:pt x="260" y="238"/>
                </a:lnTo>
                <a:lnTo>
                  <a:pt x="260" y="238"/>
                </a:lnTo>
                <a:lnTo>
                  <a:pt x="260" y="238"/>
                </a:lnTo>
                <a:lnTo>
                  <a:pt x="260" y="238"/>
                </a:lnTo>
                <a:lnTo>
                  <a:pt x="261" y="238"/>
                </a:lnTo>
                <a:lnTo>
                  <a:pt x="261" y="238"/>
                </a:lnTo>
                <a:lnTo>
                  <a:pt x="261" y="238"/>
                </a:lnTo>
                <a:lnTo>
                  <a:pt x="261" y="238"/>
                </a:lnTo>
                <a:lnTo>
                  <a:pt x="261" y="238"/>
                </a:lnTo>
                <a:lnTo>
                  <a:pt x="261" y="238"/>
                </a:lnTo>
                <a:lnTo>
                  <a:pt x="261" y="238"/>
                </a:lnTo>
                <a:lnTo>
                  <a:pt x="261" y="238"/>
                </a:lnTo>
                <a:lnTo>
                  <a:pt x="261" y="238"/>
                </a:lnTo>
                <a:lnTo>
                  <a:pt x="261" y="238"/>
                </a:lnTo>
                <a:lnTo>
                  <a:pt x="261" y="238"/>
                </a:lnTo>
                <a:lnTo>
                  <a:pt x="261" y="238"/>
                </a:lnTo>
                <a:lnTo>
                  <a:pt x="262" y="238"/>
                </a:lnTo>
                <a:lnTo>
                  <a:pt x="262" y="238"/>
                </a:lnTo>
                <a:lnTo>
                  <a:pt x="262" y="238"/>
                </a:lnTo>
                <a:lnTo>
                  <a:pt x="262" y="238"/>
                </a:lnTo>
                <a:lnTo>
                  <a:pt x="262" y="238"/>
                </a:lnTo>
                <a:lnTo>
                  <a:pt x="262" y="238"/>
                </a:lnTo>
                <a:lnTo>
                  <a:pt x="262" y="238"/>
                </a:lnTo>
                <a:lnTo>
                  <a:pt x="262" y="238"/>
                </a:lnTo>
                <a:lnTo>
                  <a:pt x="262" y="238"/>
                </a:lnTo>
                <a:lnTo>
                  <a:pt x="262" y="238"/>
                </a:lnTo>
                <a:lnTo>
                  <a:pt x="262" y="238"/>
                </a:lnTo>
                <a:lnTo>
                  <a:pt x="262" y="238"/>
                </a:lnTo>
                <a:lnTo>
                  <a:pt x="262" y="238"/>
                </a:lnTo>
                <a:lnTo>
                  <a:pt x="262" y="237"/>
                </a:lnTo>
                <a:lnTo>
                  <a:pt x="262" y="237"/>
                </a:lnTo>
                <a:lnTo>
                  <a:pt x="262" y="237"/>
                </a:lnTo>
                <a:lnTo>
                  <a:pt x="262" y="237"/>
                </a:lnTo>
                <a:lnTo>
                  <a:pt x="262" y="237"/>
                </a:lnTo>
                <a:lnTo>
                  <a:pt x="263" y="237"/>
                </a:lnTo>
                <a:lnTo>
                  <a:pt x="263" y="235"/>
                </a:lnTo>
                <a:lnTo>
                  <a:pt x="263" y="235"/>
                </a:lnTo>
                <a:lnTo>
                  <a:pt x="263" y="235"/>
                </a:lnTo>
                <a:lnTo>
                  <a:pt x="263" y="235"/>
                </a:lnTo>
                <a:lnTo>
                  <a:pt x="263" y="235"/>
                </a:lnTo>
                <a:lnTo>
                  <a:pt x="263" y="235"/>
                </a:lnTo>
                <a:lnTo>
                  <a:pt x="263" y="233"/>
                </a:lnTo>
                <a:lnTo>
                  <a:pt x="263" y="233"/>
                </a:lnTo>
                <a:lnTo>
                  <a:pt x="263" y="233"/>
                </a:lnTo>
                <a:lnTo>
                  <a:pt x="263" y="233"/>
                </a:lnTo>
                <a:lnTo>
                  <a:pt x="263" y="233"/>
                </a:lnTo>
                <a:lnTo>
                  <a:pt x="263" y="233"/>
                </a:lnTo>
                <a:lnTo>
                  <a:pt x="263" y="233"/>
                </a:lnTo>
                <a:lnTo>
                  <a:pt x="263" y="233"/>
                </a:lnTo>
                <a:lnTo>
                  <a:pt x="263" y="233"/>
                </a:lnTo>
                <a:lnTo>
                  <a:pt x="263" y="233"/>
                </a:lnTo>
                <a:lnTo>
                  <a:pt x="263" y="233"/>
                </a:lnTo>
                <a:lnTo>
                  <a:pt x="264" y="233"/>
                </a:lnTo>
                <a:lnTo>
                  <a:pt x="264" y="233"/>
                </a:lnTo>
                <a:lnTo>
                  <a:pt x="264" y="233"/>
                </a:lnTo>
                <a:lnTo>
                  <a:pt x="264" y="233"/>
                </a:lnTo>
                <a:lnTo>
                  <a:pt x="264" y="233"/>
                </a:lnTo>
                <a:lnTo>
                  <a:pt x="264" y="233"/>
                </a:lnTo>
                <a:lnTo>
                  <a:pt x="264" y="233"/>
                </a:lnTo>
                <a:lnTo>
                  <a:pt x="264" y="233"/>
                </a:lnTo>
                <a:lnTo>
                  <a:pt x="264" y="233"/>
                </a:lnTo>
                <a:lnTo>
                  <a:pt x="264" y="233"/>
                </a:lnTo>
                <a:lnTo>
                  <a:pt x="264" y="233"/>
                </a:lnTo>
                <a:lnTo>
                  <a:pt x="264" y="233"/>
                </a:lnTo>
                <a:lnTo>
                  <a:pt x="265" y="233"/>
                </a:lnTo>
                <a:lnTo>
                  <a:pt x="265" y="233"/>
                </a:lnTo>
                <a:lnTo>
                  <a:pt x="265" y="233"/>
                </a:lnTo>
                <a:lnTo>
                  <a:pt x="265" y="233"/>
                </a:lnTo>
                <a:lnTo>
                  <a:pt x="265" y="233"/>
                </a:lnTo>
                <a:lnTo>
                  <a:pt x="265" y="233"/>
                </a:lnTo>
                <a:lnTo>
                  <a:pt x="265" y="233"/>
                </a:lnTo>
                <a:lnTo>
                  <a:pt x="265" y="233"/>
                </a:lnTo>
                <a:lnTo>
                  <a:pt x="265" y="233"/>
                </a:lnTo>
                <a:lnTo>
                  <a:pt x="265" y="233"/>
                </a:lnTo>
                <a:lnTo>
                  <a:pt x="265" y="233"/>
                </a:lnTo>
                <a:lnTo>
                  <a:pt x="265" y="233"/>
                </a:lnTo>
                <a:lnTo>
                  <a:pt x="266" y="233"/>
                </a:lnTo>
                <a:lnTo>
                  <a:pt x="266" y="233"/>
                </a:lnTo>
                <a:lnTo>
                  <a:pt x="266" y="233"/>
                </a:lnTo>
                <a:lnTo>
                  <a:pt x="266" y="233"/>
                </a:lnTo>
                <a:lnTo>
                  <a:pt x="266" y="233"/>
                </a:lnTo>
                <a:lnTo>
                  <a:pt x="266" y="233"/>
                </a:lnTo>
                <a:lnTo>
                  <a:pt x="266" y="233"/>
                </a:lnTo>
                <a:lnTo>
                  <a:pt x="266" y="233"/>
                </a:lnTo>
                <a:lnTo>
                  <a:pt x="266" y="233"/>
                </a:lnTo>
                <a:lnTo>
                  <a:pt x="266" y="233"/>
                </a:lnTo>
                <a:lnTo>
                  <a:pt x="266" y="233"/>
                </a:lnTo>
                <a:lnTo>
                  <a:pt x="266" y="233"/>
                </a:lnTo>
                <a:lnTo>
                  <a:pt x="267" y="233"/>
                </a:lnTo>
                <a:lnTo>
                  <a:pt x="267" y="233"/>
                </a:lnTo>
                <a:lnTo>
                  <a:pt x="267" y="233"/>
                </a:lnTo>
                <a:lnTo>
                  <a:pt x="267" y="233"/>
                </a:lnTo>
                <a:lnTo>
                  <a:pt x="267" y="233"/>
                </a:lnTo>
                <a:lnTo>
                  <a:pt x="267" y="233"/>
                </a:lnTo>
                <a:lnTo>
                  <a:pt x="267" y="233"/>
                </a:lnTo>
                <a:lnTo>
                  <a:pt x="267" y="233"/>
                </a:lnTo>
                <a:lnTo>
                  <a:pt x="267" y="233"/>
                </a:lnTo>
                <a:lnTo>
                  <a:pt x="267" y="233"/>
                </a:lnTo>
                <a:lnTo>
                  <a:pt x="267" y="233"/>
                </a:lnTo>
                <a:lnTo>
                  <a:pt x="267" y="233"/>
                </a:lnTo>
                <a:lnTo>
                  <a:pt x="268" y="233"/>
                </a:lnTo>
                <a:lnTo>
                  <a:pt x="268" y="231"/>
                </a:lnTo>
                <a:lnTo>
                  <a:pt x="268" y="231"/>
                </a:lnTo>
                <a:lnTo>
                  <a:pt x="268" y="231"/>
                </a:lnTo>
                <a:lnTo>
                  <a:pt x="268" y="231"/>
                </a:lnTo>
                <a:lnTo>
                  <a:pt x="268" y="231"/>
                </a:lnTo>
                <a:lnTo>
                  <a:pt x="268" y="231"/>
                </a:lnTo>
                <a:lnTo>
                  <a:pt x="268" y="231"/>
                </a:lnTo>
                <a:lnTo>
                  <a:pt x="268" y="231"/>
                </a:lnTo>
                <a:lnTo>
                  <a:pt x="269" y="231"/>
                </a:lnTo>
                <a:lnTo>
                  <a:pt x="269" y="231"/>
                </a:lnTo>
                <a:lnTo>
                  <a:pt x="269" y="231"/>
                </a:lnTo>
                <a:lnTo>
                  <a:pt x="269" y="231"/>
                </a:lnTo>
                <a:lnTo>
                  <a:pt x="269" y="231"/>
                </a:lnTo>
                <a:lnTo>
                  <a:pt x="269" y="231"/>
                </a:lnTo>
                <a:lnTo>
                  <a:pt x="269" y="231"/>
                </a:lnTo>
                <a:lnTo>
                  <a:pt x="269" y="231"/>
                </a:lnTo>
                <a:lnTo>
                  <a:pt x="269" y="231"/>
                </a:lnTo>
                <a:lnTo>
                  <a:pt x="270" y="231"/>
                </a:lnTo>
                <a:lnTo>
                  <a:pt x="270" y="231"/>
                </a:lnTo>
                <a:lnTo>
                  <a:pt x="270" y="231"/>
                </a:lnTo>
                <a:lnTo>
                  <a:pt x="270" y="231"/>
                </a:lnTo>
                <a:lnTo>
                  <a:pt x="270" y="231"/>
                </a:lnTo>
                <a:lnTo>
                  <a:pt x="270" y="231"/>
                </a:lnTo>
                <a:lnTo>
                  <a:pt x="270" y="231"/>
                </a:lnTo>
                <a:lnTo>
                  <a:pt x="270" y="231"/>
                </a:lnTo>
                <a:lnTo>
                  <a:pt x="270" y="231"/>
                </a:lnTo>
                <a:lnTo>
                  <a:pt x="270" y="231"/>
                </a:lnTo>
                <a:lnTo>
                  <a:pt x="270" y="231"/>
                </a:lnTo>
                <a:lnTo>
                  <a:pt x="270" y="231"/>
                </a:lnTo>
                <a:lnTo>
                  <a:pt x="271" y="231"/>
                </a:lnTo>
                <a:lnTo>
                  <a:pt x="271" y="231"/>
                </a:lnTo>
                <a:lnTo>
                  <a:pt x="271" y="231"/>
                </a:lnTo>
                <a:lnTo>
                  <a:pt x="271" y="231"/>
                </a:lnTo>
                <a:lnTo>
                  <a:pt x="271" y="231"/>
                </a:lnTo>
                <a:lnTo>
                  <a:pt x="271" y="231"/>
                </a:lnTo>
                <a:lnTo>
                  <a:pt x="272" y="231"/>
                </a:lnTo>
                <a:lnTo>
                  <a:pt x="272" y="231"/>
                </a:lnTo>
                <a:lnTo>
                  <a:pt x="272" y="231"/>
                </a:lnTo>
                <a:lnTo>
                  <a:pt x="272" y="231"/>
                </a:lnTo>
                <a:lnTo>
                  <a:pt x="272" y="230"/>
                </a:lnTo>
                <a:lnTo>
                  <a:pt x="272" y="230"/>
                </a:lnTo>
                <a:lnTo>
                  <a:pt x="273" y="230"/>
                </a:lnTo>
                <a:lnTo>
                  <a:pt x="273" y="230"/>
                </a:lnTo>
                <a:lnTo>
                  <a:pt x="273" y="230"/>
                </a:lnTo>
                <a:lnTo>
                  <a:pt x="274" y="230"/>
                </a:lnTo>
                <a:lnTo>
                  <a:pt x="274" y="230"/>
                </a:lnTo>
                <a:lnTo>
                  <a:pt x="274" y="230"/>
                </a:lnTo>
                <a:lnTo>
                  <a:pt x="275" y="230"/>
                </a:lnTo>
                <a:lnTo>
                  <a:pt x="275" y="230"/>
                </a:lnTo>
                <a:lnTo>
                  <a:pt x="275" y="230"/>
                </a:lnTo>
                <a:lnTo>
                  <a:pt x="275" y="230"/>
                </a:lnTo>
                <a:lnTo>
                  <a:pt x="275" y="230"/>
                </a:lnTo>
                <a:lnTo>
                  <a:pt x="275" y="230"/>
                </a:lnTo>
                <a:lnTo>
                  <a:pt x="275" y="230"/>
                </a:lnTo>
                <a:lnTo>
                  <a:pt x="275" y="230"/>
                </a:lnTo>
                <a:lnTo>
                  <a:pt x="275" y="230"/>
                </a:lnTo>
                <a:lnTo>
                  <a:pt x="276" y="230"/>
                </a:lnTo>
                <a:lnTo>
                  <a:pt x="276" y="230"/>
                </a:lnTo>
                <a:lnTo>
                  <a:pt x="276" y="230"/>
                </a:lnTo>
                <a:lnTo>
                  <a:pt x="276" y="230"/>
                </a:lnTo>
                <a:lnTo>
                  <a:pt x="276" y="230"/>
                </a:lnTo>
                <a:lnTo>
                  <a:pt x="276" y="230"/>
                </a:lnTo>
                <a:lnTo>
                  <a:pt x="276" y="230"/>
                </a:lnTo>
                <a:lnTo>
                  <a:pt x="276" y="230"/>
                </a:lnTo>
                <a:lnTo>
                  <a:pt x="276" y="230"/>
                </a:lnTo>
                <a:lnTo>
                  <a:pt x="278" y="230"/>
                </a:lnTo>
                <a:lnTo>
                  <a:pt x="278" y="230"/>
                </a:lnTo>
                <a:lnTo>
                  <a:pt x="278" y="230"/>
                </a:lnTo>
                <a:lnTo>
                  <a:pt x="279" y="230"/>
                </a:lnTo>
                <a:lnTo>
                  <a:pt x="279" y="230"/>
                </a:lnTo>
                <a:lnTo>
                  <a:pt x="279" y="230"/>
                </a:lnTo>
                <a:lnTo>
                  <a:pt x="280" y="230"/>
                </a:lnTo>
                <a:lnTo>
                  <a:pt x="280" y="226"/>
                </a:lnTo>
                <a:lnTo>
                  <a:pt x="280" y="226"/>
                </a:lnTo>
                <a:lnTo>
                  <a:pt x="280" y="226"/>
                </a:lnTo>
                <a:lnTo>
                  <a:pt x="280" y="226"/>
                </a:lnTo>
                <a:lnTo>
                  <a:pt x="280" y="226"/>
                </a:lnTo>
                <a:lnTo>
                  <a:pt x="281" y="226"/>
                </a:lnTo>
                <a:lnTo>
                  <a:pt x="281" y="226"/>
                </a:lnTo>
                <a:lnTo>
                  <a:pt x="281" y="226"/>
                </a:lnTo>
                <a:lnTo>
                  <a:pt x="281" y="226"/>
                </a:lnTo>
                <a:lnTo>
                  <a:pt x="281" y="226"/>
                </a:lnTo>
                <a:lnTo>
                  <a:pt x="281" y="226"/>
                </a:lnTo>
                <a:lnTo>
                  <a:pt x="283" y="226"/>
                </a:lnTo>
                <a:lnTo>
                  <a:pt x="283" y="224"/>
                </a:lnTo>
                <a:lnTo>
                  <a:pt x="283" y="224"/>
                </a:lnTo>
                <a:lnTo>
                  <a:pt x="283" y="224"/>
                </a:lnTo>
                <a:lnTo>
                  <a:pt x="283" y="224"/>
                </a:lnTo>
                <a:lnTo>
                  <a:pt x="283" y="224"/>
                </a:lnTo>
                <a:lnTo>
                  <a:pt x="284" y="224"/>
                </a:lnTo>
                <a:lnTo>
                  <a:pt x="284" y="224"/>
                </a:lnTo>
                <a:lnTo>
                  <a:pt x="284" y="224"/>
                </a:lnTo>
                <a:lnTo>
                  <a:pt x="284" y="224"/>
                </a:lnTo>
                <a:lnTo>
                  <a:pt x="284" y="224"/>
                </a:lnTo>
                <a:lnTo>
                  <a:pt x="284" y="224"/>
                </a:lnTo>
                <a:lnTo>
                  <a:pt x="285" y="224"/>
                </a:lnTo>
                <a:lnTo>
                  <a:pt x="285" y="224"/>
                </a:lnTo>
                <a:lnTo>
                  <a:pt x="285" y="224"/>
                </a:lnTo>
                <a:lnTo>
                  <a:pt x="286" y="224"/>
                </a:lnTo>
                <a:lnTo>
                  <a:pt x="286" y="224"/>
                </a:lnTo>
                <a:lnTo>
                  <a:pt x="286" y="224"/>
                </a:lnTo>
                <a:lnTo>
                  <a:pt x="287" y="224"/>
                </a:lnTo>
                <a:lnTo>
                  <a:pt x="287" y="222"/>
                </a:lnTo>
                <a:lnTo>
                  <a:pt x="287" y="222"/>
                </a:lnTo>
                <a:lnTo>
                  <a:pt x="287" y="222"/>
                </a:lnTo>
                <a:lnTo>
                  <a:pt x="287" y="222"/>
                </a:lnTo>
                <a:lnTo>
                  <a:pt x="287" y="222"/>
                </a:lnTo>
                <a:lnTo>
                  <a:pt x="287" y="222"/>
                </a:lnTo>
                <a:lnTo>
                  <a:pt x="287" y="222"/>
                </a:lnTo>
                <a:lnTo>
                  <a:pt x="287" y="222"/>
                </a:lnTo>
                <a:lnTo>
                  <a:pt x="288" y="222"/>
                </a:lnTo>
                <a:lnTo>
                  <a:pt x="288" y="222"/>
                </a:lnTo>
                <a:lnTo>
                  <a:pt x="288" y="222"/>
                </a:lnTo>
                <a:lnTo>
                  <a:pt x="288" y="222"/>
                </a:lnTo>
                <a:lnTo>
                  <a:pt x="288" y="222"/>
                </a:lnTo>
                <a:lnTo>
                  <a:pt x="288" y="222"/>
                </a:lnTo>
                <a:lnTo>
                  <a:pt x="292" y="222"/>
                </a:lnTo>
                <a:lnTo>
                  <a:pt x="292" y="222"/>
                </a:lnTo>
                <a:lnTo>
                  <a:pt x="292" y="222"/>
                </a:lnTo>
                <a:lnTo>
                  <a:pt x="293" y="222"/>
                </a:lnTo>
                <a:lnTo>
                  <a:pt x="293" y="220"/>
                </a:lnTo>
                <a:lnTo>
                  <a:pt x="293" y="220"/>
                </a:lnTo>
                <a:lnTo>
                  <a:pt x="295" y="220"/>
                </a:lnTo>
                <a:lnTo>
                  <a:pt x="295" y="220"/>
                </a:lnTo>
                <a:lnTo>
                  <a:pt x="295" y="220"/>
                </a:lnTo>
                <a:lnTo>
                  <a:pt x="296" y="220"/>
                </a:lnTo>
                <a:lnTo>
                  <a:pt x="296" y="219"/>
                </a:lnTo>
                <a:lnTo>
                  <a:pt x="296" y="219"/>
                </a:lnTo>
                <a:lnTo>
                  <a:pt x="297" y="219"/>
                </a:lnTo>
                <a:lnTo>
                  <a:pt x="297" y="219"/>
                </a:lnTo>
                <a:lnTo>
                  <a:pt x="297" y="219"/>
                </a:lnTo>
                <a:lnTo>
                  <a:pt x="299" y="219"/>
                </a:lnTo>
                <a:lnTo>
                  <a:pt x="299" y="219"/>
                </a:lnTo>
                <a:lnTo>
                  <a:pt x="299" y="219"/>
                </a:lnTo>
                <a:lnTo>
                  <a:pt x="300" y="219"/>
                </a:lnTo>
                <a:lnTo>
                  <a:pt x="300" y="219"/>
                </a:lnTo>
                <a:lnTo>
                  <a:pt x="300" y="219"/>
                </a:lnTo>
                <a:lnTo>
                  <a:pt x="301" y="219"/>
                </a:lnTo>
                <a:lnTo>
                  <a:pt x="301" y="219"/>
                </a:lnTo>
                <a:lnTo>
                  <a:pt x="301" y="219"/>
                </a:lnTo>
                <a:lnTo>
                  <a:pt x="304" y="219"/>
                </a:lnTo>
                <a:lnTo>
                  <a:pt x="304" y="217"/>
                </a:lnTo>
                <a:lnTo>
                  <a:pt x="304" y="217"/>
                </a:lnTo>
                <a:lnTo>
                  <a:pt x="307" y="217"/>
                </a:lnTo>
                <a:lnTo>
                  <a:pt x="307" y="215"/>
                </a:lnTo>
                <a:lnTo>
                  <a:pt x="307" y="215"/>
                </a:lnTo>
                <a:lnTo>
                  <a:pt x="308" y="215"/>
                </a:lnTo>
                <a:lnTo>
                  <a:pt x="308" y="215"/>
                </a:lnTo>
                <a:lnTo>
                  <a:pt x="308" y="215"/>
                </a:lnTo>
                <a:lnTo>
                  <a:pt x="308" y="215"/>
                </a:lnTo>
                <a:lnTo>
                  <a:pt x="308" y="215"/>
                </a:lnTo>
                <a:lnTo>
                  <a:pt x="308" y="215"/>
                </a:lnTo>
                <a:lnTo>
                  <a:pt x="309" y="215"/>
                </a:lnTo>
                <a:lnTo>
                  <a:pt x="309" y="215"/>
                </a:lnTo>
                <a:lnTo>
                  <a:pt x="309" y="215"/>
                </a:lnTo>
                <a:lnTo>
                  <a:pt x="310" y="215"/>
                </a:lnTo>
                <a:lnTo>
                  <a:pt x="310" y="215"/>
                </a:lnTo>
                <a:lnTo>
                  <a:pt x="310" y="215"/>
                </a:lnTo>
                <a:lnTo>
                  <a:pt x="312" y="215"/>
                </a:lnTo>
                <a:lnTo>
                  <a:pt x="312" y="215"/>
                </a:lnTo>
                <a:lnTo>
                  <a:pt x="312" y="215"/>
                </a:lnTo>
                <a:lnTo>
                  <a:pt x="313" y="215"/>
                </a:lnTo>
                <a:lnTo>
                  <a:pt x="313" y="215"/>
                </a:lnTo>
                <a:lnTo>
                  <a:pt x="313" y="215"/>
                </a:lnTo>
                <a:lnTo>
                  <a:pt x="313" y="215"/>
                </a:lnTo>
                <a:lnTo>
                  <a:pt x="313" y="215"/>
                </a:lnTo>
                <a:lnTo>
                  <a:pt x="313" y="215"/>
                </a:lnTo>
                <a:lnTo>
                  <a:pt x="314" y="215"/>
                </a:lnTo>
                <a:lnTo>
                  <a:pt x="314" y="215"/>
                </a:lnTo>
                <a:lnTo>
                  <a:pt x="314" y="215"/>
                </a:lnTo>
                <a:lnTo>
                  <a:pt x="317" y="215"/>
                </a:lnTo>
                <a:lnTo>
                  <a:pt x="317" y="215"/>
                </a:lnTo>
                <a:lnTo>
                  <a:pt x="317" y="215"/>
                </a:lnTo>
                <a:lnTo>
                  <a:pt x="318" y="215"/>
                </a:lnTo>
                <a:lnTo>
                  <a:pt x="318" y="213"/>
                </a:lnTo>
                <a:lnTo>
                  <a:pt x="318" y="213"/>
                </a:lnTo>
                <a:lnTo>
                  <a:pt x="319" y="213"/>
                </a:lnTo>
                <a:lnTo>
                  <a:pt x="319" y="211"/>
                </a:lnTo>
                <a:lnTo>
                  <a:pt x="319" y="211"/>
                </a:lnTo>
                <a:lnTo>
                  <a:pt x="322" y="211"/>
                </a:lnTo>
                <a:lnTo>
                  <a:pt x="322" y="211"/>
                </a:lnTo>
                <a:lnTo>
                  <a:pt x="322" y="211"/>
                </a:lnTo>
                <a:lnTo>
                  <a:pt x="324" y="211"/>
                </a:lnTo>
                <a:lnTo>
                  <a:pt x="324" y="211"/>
                </a:lnTo>
                <a:lnTo>
                  <a:pt x="324" y="211"/>
                </a:lnTo>
                <a:lnTo>
                  <a:pt x="325" y="211"/>
                </a:lnTo>
                <a:lnTo>
                  <a:pt x="325" y="211"/>
                </a:lnTo>
                <a:lnTo>
                  <a:pt x="325" y="211"/>
                </a:lnTo>
                <a:lnTo>
                  <a:pt x="325" y="211"/>
                </a:lnTo>
                <a:lnTo>
                  <a:pt x="325" y="211"/>
                </a:lnTo>
                <a:lnTo>
                  <a:pt x="325" y="211"/>
                </a:lnTo>
                <a:lnTo>
                  <a:pt x="326" y="211"/>
                </a:lnTo>
                <a:lnTo>
                  <a:pt x="326" y="211"/>
                </a:lnTo>
                <a:lnTo>
                  <a:pt x="326" y="211"/>
                </a:lnTo>
                <a:lnTo>
                  <a:pt x="327" y="211"/>
                </a:lnTo>
                <a:lnTo>
                  <a:pt x="327" y="209"/>
                </a:lnTo>
                <a:lnTo>
                  <a:pt x="327" y="209"/>
                </a:lnTo>
                <a:lnTo>
                  <a:pt x="327" y="209"/>
                </a:lnTo>
                <a:lnTo>
                  <a:pt x="327" y="208"/>
                </a:lnTo>
                <a:lnTo>
                  <a:pt x="327" y="208"/>
                </a:lnTo>
                <a:lnTo>
                  <a:pt x="328" y="208"/>
                </a:lnTo>
                <a:lnTo>
                  <a:pt x="328" y="206"/>
                </a:lnTo>
                <a:lnTo>
                  <a:pt x="328" y="206"/>
                </a:lnTo>
                <a:lnTo>
                  <a:pt x="329" y="206"/>
                </a:lnTo>
                <a:lnTo>
                  <a:pt x="329" y="206"/>
                </a:lnTo>
                <a:lnTo>
                  <a:pt x="329" y="206"/>
                </a:lnTo>
                <a:lnTo>
                  <a:pt x="330" y="206"/>
                </a:lnTo>
                <a:lnTo>
                  <a:pt x="330" y="206"/>
                </a:lnTo>
                <a:lnTo>
                  <a:pt x="330" y="206"/>
                </a:lnTo>
                <a:lnTo>
                  <a:pt x="333" y="206"/>
                </a:lnTo>
                <a:lnTo>
                  <a:pt x="333" y="206"/>
                </a:lnTo>
                <a:lnTo>
                  <a:pt x="333" y="206"/>
                </a:lnTo>
                <a:lnTo>
                  <a:pt x="333" y="206"/>
                </a:lnTo>
                <a:lnTo>
                  <a:pt x="333" y="206"/>
                </a:lnTo>
                <a:lnTo>
                  <a:pt x="333" y="206"/>
                </a:lnTo>
                <a:lnTo>
                  <a:pt x="333" y="206"/>
                </a:lnTo>
                <a:lnTo>
                  <a:pt x="333" y="206"/>
                </a:lnTo>
                <a:lnTo>
                  <a:pt x="333" y="206"/>
                </a:lnTo>
                <a:lnTo>
                  <a:pt x="334" y="206"/>
                </a:lnTo>
                <a:lnTo>
                  <a:pt x="334" y="206"/>
                </a:lnTo>
                <a:lnTo>
                  <a:pt x="334" y="206"/>
                </a:lnTo>
                <a:lnTo>
                  <a:pt x="335" y="206"/>
                </a:lnTo>
                <a:lnTo>
                  <a:pt x="335" y="206"/>
                </a:lnTo>
                <a:lnTo>
                  <a:pt x="335" y="206"/>
                </a:lnTo>
                <a:lnTo>
                  <a:pt x="336" y="206"/>
                </a:lnTo>
                <a:lnTo>
                  <a:pt x="336" y="204"/>
                </a:lnTo>
                <a:lnTo>
                  <a:pt x="336" y="204"/>
                </a:lnTo>
                <a:lnTo>
                  <a:pt x="337" y="204"/>
                </a:lnTo>
                <a:lnTo>
                  <a:pt x="337" y="204"/>
                </a:lnTo>
                <a:lnTo>
                  <a:pt x="337" y="204"/>
                </a:lnTo>
                <a:lnTo>
                  <a:pt x="338" y="204"/>
                </a:lnTo>
                <a:lnTo>
                  <a:pt x="338" y="202"/>
                </a:lnTo>
                <a:lnTo>
                  <a:pt x="338" y="202"/>
                </a:lnTo>
                <a:lnTo>
                  <a:pt x="340" y="202"/>
                </a:lnTo>
                <a:lnTo>
                  <a:pt x="340" y="200"/>
                </a:lnTo>
                <a:lnTo>
                  <a:pt x="340" y="200"/>
                </a:lnTo>
                <a:lnTo>
                  <a:pt x="340" y="200"/>
                </a:lnTo>
                <a:lnTo>
                  <a:pt x="340" y="200"/>
                </a:lnTo>
                <a:lnTo>
                  <a:pt x="340" y="200"/>
                </a:lnTo>
                <a:lnTo>
                  <a:pt x="341" y="200"/>
                </a:lnTo>
                <a:lnTo>
                  <a:pt x="341" y="198"/>
                </a:lnTo>
                <a:lnTo>
                  <a:pt x="341" y="198"/>
                </a:lnTo>
                <a:lnTo>
                  <a:pt x="342" y="198"/>
                </a:lnTo>
                <a:lnTo>
                  <a:pt x="342" y="198"/>
                </a:lnTo>
                <a:lnTo>
                  <a:pt x="342" y="198"/>
                </a:lnTo>
                <a:lnTo>
                  <a:pt x="344" y="198"/>
                </a:lnTo>
                <a:lnTo>
                  <a:pt x="344" y="197"/>
                </a:lnTo>
                <a:lnTo>
                  <a:pt x="344" y="197"/>
                </a:lnTo>
                <a:lnTo>
                  <a:pt x="344" y="197"/>
                </a:lnTo>
                <a:lnTo>
                  <a:pt x="344" y="195"/>
                </a:lnTo>
                <a:lnTo>
                  <a:pt x="344" y="195"/>
                </a:lnTo>
                <a:lnTo>
                  <a:pt x="344" y="195"/>
                </a:lnTo>
                <a:lnTo>
                  <a:pt x="344" y="193"/>
                </a:lnTo>
                <a:lnTo>
                  <a:pt x="344" y="193"/>
                </a:lnTo>
                <a:lnTo>
                  <a:pt x="345" y="193"/>
                </a:lnTo>
                <a:lnTo>
                  <a:pt x="345" y="193"/>
                </a:lnTo>
                <a:lnTo>
                  <a:pt x="345" y="193"/>
                </a:lnTo>
                <a:lnTo>
                  <a:pt x="349" y="193"/>
                </a:lnTo>
                <a:lnTo>
                  <a:pt x="349" y="191"/>
                </a:lnTo>
                <a:lnTo>
                  <a:pt x="349" y="191"/>
                </a:lnTo>
                <a:lnTo>
                  <a:pt x="350" y="191"/>
                </a:lnTo>
                <a:lnTo>
                  <a:pt x="350" y="189"/>
                </a:lnTo>
                <a:lnTo>
                  <a:pt x="350" y="189"/>
                </a:lnTo>
                <a:lnTo>
                  <a:pt x="351" y="189"/>
                </a:lnTo>
                <a:lnTo>
                  <a:pt x="351" y="189"/>
                </a:lnTo>
                <a:lnTo>
                  <a:pt x="351" y="189"/>
                </a:lnTo>
                <a:lnTo>
                  <a:pt x="352" y="189"/>
                </a:lnTo>
                <a:lnTo>
                  <a:pt x="352" y="189"/>
                </a:lnTo>
                <a:lnTo>
                  <a:pt x="352" y="189"/>
                </a:lnTo>
                <a:lnTo>
                  <a:pt x="352" y="189"/>
                </a:lnTo>
                <a:lnTo>
                  <a:pt x="352" y="187"/>
                </a:lnTo>
                <a:lnTo>
                  <a:pt x="352" y="187"/>
                </a:lnTo>
                <a:lnTo>
                  <a:pt x="353" y="187"/>
                </a:lnTo>
                <a:lnTo>
                  <a:pt x="353" y="187"/>
                </a:lnTo>
                <a:lnTo>
                  <a:pt x="353" y="187"/>
                </a:lnTo>
                <a:lnTo>
                  <a:pt x="354" y="187"/>
                </a:lnTo>
                <a:lnTo>
                  <a:pt x="354" y="186"/>
                </a:lnTo>
                <a:lnTo>
                  <a:pt x="354" y="186"/>
                </a:lnTo>
                <a:lnTo>
                  <a:pt x="355" y="186"/>
                </a:lnTo>
                <a:lnTo>
                  <a:pt x="355" y="186"/>
                </a:lnTo>
                <a:lnTo>
                  <a:pt x="355" y="186"/>
                </a:lnTo>
                <a:lnTo>
                  <a:pt x="358" y="186"/>
                </a:lnTo>
                <a:lnTo>
                  <a:pt x="358" y="186"/>
                </a:lnTo>
                <a:lnTo>
                  <a:pt x="358" y="186"/>
                </a:lnTo>
                <a:lnTo>
                  <a:pt x="361" y="186"/>
                </a:lnTo>
                <a:lnTo>
                  <a:pt x="361" y="184"/>
                </a:lnTo>
                <a:lnTo>
                  <a:pt x="361" y="184"/>
                </a:lnTo>
                <a:lnTo>
                  <a:pt x="361" y="184"/>
                </a:lnTo>
                <a:lnTo>
                  <a:pt x="361" y="182"/>
                </a:lnTo>
                <a:lnTo>
                  <a:pt x="361" y="182"/>
                </a:lnTo>
                <a:lnTo>
                  <a:pt x="364" y="182"/>
                </a:lnTo>
                <a:lnTo>
                  <a:pt x="364" y="182"/>
                </a:lnTo>
                <a:lnTo>
                  <a:pt x="364" y="182"/>
                </a:lnTo>
                <a:lnTo>
                  <a:pt x="364" y="182"/>
                </a:lnTo>
                <a:lnTo>
                  <a:pt x="364" y="182"/>
                </a:lnTo>
                <a:lnTo>
                  <a:pt x="364" y="182"/>
                </a:lnTo>
                <a:lnTo>
                  <a:pt x="365" y="182"/>
                </a:lnTo>
                <a:lnTo>
                  <a:pt x="365" y="180"/>
                </a:lnTo>
                <a:lnTo>
                  <a:pt x="365" y="180"/>
                </a:lnTo>
                <a:lnTo>
                  <a:pt x="365" y="180"/>
                </a:lnTo>
                <a:lnTo>
                  <a:pt x="365" y="180"/>
                </a:lnTo>
                <a:lnTo>
                  <a:pt x="365" y="180"/>
                </a:lnTo>
                <a:lnTo>
                  <a:pt x="366" y="180"/>
                </a:lnTo>
                <a:lnTo>
                  <a:pt x="366" y="178"/>
                </a:lnTo>
                <a:lnTo>
                  <a:pt x="366" y="178"/>
                </a:lnTo>
                <a:lnTo>
                  <a:pt x="367" y="178"/>
                </a:lnTo>
                <a:lnTo>
                  <a:pt x="367" y="178"/>
                </a:lnTo>
                <a:lnTo>
                  <a:pt x="367" y="178"/>
                </a:lnTo>
                <a:lnTo>
                  <a:pt x="367" y="178"/>
                </a:lnTo>
                <a:lnTo>
                  <a:pt x="367" y="178"/>
                </a:lnTo>
                <a:lnTo>
                  <a:pt x="367" y="178"/>
                </a:lnTo>
                <a:lnTo>
                  <a:pt x="369" y="178"/>
                </a:lnTo>
                <a:lnTo>
                  <a:pt x="369" y="178"/>
                </a:lnTo>
                <a:lnTo>
                  <a:pt x="369" y="178"/>
                </a:lnTo>
                <a:lnTo>
                  <a:pt x="372" y="178"/>
                </a:lnTo>
                <a:lnTo>
                  <a:pt x="372" y="176"/>
                </a:lnTo>
                <a:lnTo>
                  <a:pt x="372" y="176"/>
                </a:lnTo>
                <a:lnTo>
                  <a:pt x="373" y="176"/>
                </a:lnTo>
                <a:lnTo>
                  <a:pt x="373" y="176"/>
                </a:lnTo>
                <a:lnTo>
                  <a:pt x="373" y="176"/>
                </a:lnTo>
                <a:lnTo>
                  <a:pt x="374" y="176"/>
                </a:lnTo>
                <a:lnTo>
                  <a:pt x="374" y="176"/>
                </a:lnTo>
                <a:lnTo>
                  <a:pt x="374" y="176"/>
                </a:lnTo>
                <a:lnTo>
                  <a:pt x="375" y="176"/>
                </a:lnTo>
                <a:lnTo>
                  <a:pt x="375" y="176"/>
                </a:lnTo>
                <a:lnTo>
                  <a:pt x="375" y="176"/>
                </a:lnTo>
                <a:lnTo>
                  <a:pt x="375" y="176"/>
                </a:lnTo>
                <a:lnTo>
                  <a:pt x="375" y="176"/>
                </a:lnTo>
                <a:lnTo>
                  <a:pt x="375" y="176"/>
                </a:lnTo>
                <a:lnTo>
                  <a:pt x="376" y="176"/>
                </a:lnTo>
                <a:lnTo>
                  <a:pt x="376" y="176"/>
                </a:lnTo>
                <a:lnTo>
                  <a:pt x="376" y="176"/>
                </a:lnTo>
                <a:lnTo>
                  <a:pt x="378" y="176"/>
                </a:lnTo>
                <a:lnTo>
                  <a:pt x="378" y="175"/>
                </a:lnTo>
                <a:lnTo>
                  <a:pt x="378" y="175"/>
                </a:lnTo>
                <a:lnTo>
                  <a:pt x="380" y="175"/>
                </a:lnTo>
                <a:lnTo>
                  <a:pt x="380" y="175"/>
                </a:lnTo>
                <a:lnTo>
                  <a:pt x="380" y="175"/>
                </a:lnTo>
                <a:lnTo>
                  <a:pt x="384" y="175"/>
                </a:lnTo>
                <a:lnTo>
                  <a:pt x="384" y="175"/>
                </a:lnTo>
                <a:lnTo>
                  <a:pt x="384" y="175"/>
                </a:lnTo>
                <a:lnTo>
                  <a:pt x="387" y="175"/>
                </a:lnTo>
                <a:lnTo>
                  <a:pt x="387" y="175"/>
                </a:lnTo>
                <a:lnTo>
                  <a:pt x="387" y="175"/>
                </a:lnTo>
                <a:lnTo>
                  <a:pt x="387" y="175"/>
                </a:lnTo>
                <a:lnTo>
                  <a:pt x="387" y="175"/>
                </a:lnTo>
                <a:lnTo>
                  <a:pt x="387" y="175"/>
                </a:lnTo>
                <a:lnTo>
                  <a:pt x="388" y="175"/>
                </a:lnTo>
                <a:lnTo>
                  <a:pt x="388" y="175"/>
                </a:lnTo>
                <a:lnTo>
                  <a:pt x="388" y="175"/>
                </a:lnTo>
                <a:lnTo>
                  <a:pt x="388" y="175"/>
                </a:lnTo>
                <a:lnTo>
                  <a:pt x="388" y="175"/>
                </a:lnTo>
                <a:lnTo>
                  <a:pt x="388" y="175"/>
                </a:lnTo>
                <a:lnTo>
                  <a:pt x="388" y="175"/>
                </a:lnTo>
                <a:lnTo>
                  <a:pt x="388" y="175"/>
                </a:lnTo>
                <a:lnTo>
                  <a:pt x="388" y="175"/>
                </a:lnTo>
                <a:lnTo>
                  <a:pt x="394" y="175"/>
                </a:lnTo>
                <a:lnTo>
                  <a:pt x="394" y="175"/>
                </a:lnTo>
                <a:lnTo>
                  <a:pt x="394" y="175"/>
                </a:lnTo>
                <a:lnTo>
                  <a:pt x="398" y="175"/>
                </a:lnTo>
                <a:lnTo>
                  <a:pt x="398" y="175"/>
                </a:lnTo>
                <a:lnTo>
                  <a:pt x="398" y="175"/>
                </a:lnTo>
                <a:lnTo>
                  <a:pt x="400" y="175"/>
                </a:lnTo>
                <a:lnTo>
                  <a:pt x="400" y="175"/>
                </a:lnTo>
                <a:lnTo>
                  <a:pt x="400" y="175"/>
                </a:lnTo>
                <a:lnTo>
                  <a:pt x="401" y="175"/>
                </a:lnTo>
                <a:lnTo>
                  <a:pt x="401" y="175"/>
                </a:lnTo>
                <a:lnTo>
                  <a:pt x="401" y="175"/>
                </a:lnTo>
                <a:lnTo>
                  <a:pt x="401" y="175"/>
                </a:lnTo>
                <a:lnTo>
                  <a:pt x="401" y="175"/>
                </a:lnTo>
                <a:lnTo>
                  <a:pt x="401" y="175"/>
                </a:lnTo>
                <a:lnTo>
                  <a:pt x="402" y="175"/>
                </a:lnTo>
                <a:lnTo>
                  <a:pt x="402" y="175"/>
                </a:lnTo>
                <a:lnTo>
                  <a:pt x="402" y="175"/>
                </a:lnTo>
                <a:lnTo>
                  <a:pt x="402" y="175"/>
                </a:lnTo>
                <a:lnTo>
                  <a:pt x="402" y="175"/>
                </a:lnTo>
                <a:lnTo>
                  <a:pt x="402" y="175"/>
                </a:lnTo>
                <a:lnTo>
                  <a:pt x="403" y="175"/>
                </a:lnTo>
                <a:lnTo>
                  <a:pt x="403" y="175"/>
                </a:lnTo>
                <a:lnTo>
                  <a:pt x="403" y="175"/>
                </a:lnTo>
                <a:lnTo>
                  <a:pt x="404" y="175"/>
                </a:lnTo>
                <a:lnTo>
                  <a:pt x="404" y="175"/>
                </a:lnTo>
                <a:lnTo>
                  <a:pt x="404" y="175"/>
                </a:lnTo>
                <a:lnTo>
                  <a:pt x="405" y="175"/>
                </a:lnTo>
                <a:lnTo>
                  <a:pt x="405" y="175"/>
                </a:lnTo>
                <a:lnTo>
                  <a:pt x="405" y="175"/>
                </a:lnTo>
                <a:lnTo>
                  <a:pt x="406" y="175"/>
                </a:lnTo>
                <a:lnTo>
                  <a:pt x="406" y="175"/>
                </a:lnTo>
                <a:lnTo>
                  <a:pt x="406" y="175"/>
                </a:lnTo>
                <a:lnTo>
                  <a:pt x="407" y="175"/>
                </a:lnTo>
                <a:lnTo>
                  <a:pt x="407" y="173"/>
                </a:lnTo>
                <a:lnTo>
                  <a:pt x="407" y="173"/>
                </a:lnTo>
                <a:lnTo>
                  <a:pt x="408" y="173"/>
                </a:lnTo>
                <a:lnTo>
                  <a:pt x="408" y="173"/>
                </a:lnTo>
                <a:lnTo>
                  <a:pt x="408" y="173"/>
                </a:lnTo>
                <a:lnTo>
                  <a:pt x="409" y="173"/>
                </a:lnTo>
                <a:lnTo>
                  <a:pt x="409" y="171"/>
                </a:lnTo>
                <a:lnTo>
                  <a:pt x="409" y="171"/>
                </a:lnTo>
                <a:lnTo>
                  <a:pt x="409" y="171"/>
                </a:lnTo>
                <a:lnTo>
                  <a:pt x="409" y="171"/>
                </a:lnTo>
                <a:lnTo>
                  <a:pt x="409" y="171"/>
                </a:lnTo>
                <a:lnTo>
                  <a:pt x="412" y="171"/>
                </a:lnTo>
                <a:lnTo>
                  <a:pt x="412" y="171"/>
                </a:lnTo>
                <a:lnTo>
                  <a:pt x="412" y="171"/>
                </a:lnTo>
                <a:lnTo>
                  <a:pt x="412" y="171"/>
                </a:lnTo>
                <a:lnTo>
                  <a:pt x="412" y="171"/>
                </a:lnTo>
                <a:lnTo>
                  <a:pt x="412" y="171"/>
                </a:lnTo>
                <a:lnTo>
                  <a:pt x="415" y="171"/>
                </a:lnTo>
                <a:lnTo>
                  <a:pt x="415" y="171"/>
                </a:lnTo>
                <a:lnTo>
                  <a:pt x="415" y="171"/>
                </a:lnTo>
                <a:lnTo>
                  <a:pt x="417" y="171"/>
                </a:lnTo>
                <a:lnTo>
                  <a:pt x="417" y="171"/>
                </a:lnTo>
                <a:lnTo>
                  <a:pt x="417" y="171"/>
                </a:lnTo>
                <a:lnTo>
                  <a:pt x="417" y="171"/>
                </a:lnTo>
                <a:lnTo>
                  <a:pt x="417" y="171"/>
                </a:lnTo>
                <a:lnTo>
                  <a:pt x="417" y="171"/>
                </a:lnTo>
                <a:lnTo>
                  <a:pt x="417" y="171"/>
                </a:lnTo>
                <a:lnTo>
                  <a:pt x="417" y="169"/>
                </a:lnTo>
                <a:lnTo>
                  <a:pt x="417" y="169"/>
                </a:lnTo>
                <a:lnTo>
                  <a:pt x="418" y="169"/>
                </a:lnTo>
                <a:lnTo>
                  <a:pt x="418" y="169"/>
                </a:lnTo>
                <a:lnTo>
                  <a:pt x="418" y="169"/>
                </a:lnTo>
                <a:lnTo>
                  <a:pt x="418" y="169"/>
                </a:lnTo>
                <a:lnTo>
                  <a:pt x="418" y="167"/>
                </a:lnTo>
                <a:lnTo>
                  <a:pt x="418" y="167"/>
                </a:lnTo>
                <a:lnTo>
                  <a:pt x="419" y="167"/>
                </a:lnTo>
                <a:lnTo>
                  <a:pt x="419" y="165"/>
                </a:lnTo>
                <a:lnTo>
                  <a:pt x="419" y="165"/>
                </a:lnTo>
                <a:lnTo>
                  <a:pt x="421" y="165"/>
                </a:lnTo>
                <a:lnTo>
                  <a:pt x="421" y="165"/>
                </a:lnTo>
                <a:lnTo>
                  <a:pt x="421" y="165"/>
                </a:lnTo>
                <a:lnTo>
                  <a:pt x="423" y="165"/>
                </a:lnTo>
                <a:lnTo>
                  <a:pt x="423" y="165"/>
                </a:lnTo>
                <a:lnTo>
                  <a:pt x="423" y="165"/>
                </a:lnTo>
                <a:lnTo>
                  <a:pt x="424" y="165"/>
                </a:lnTo>
                <a:lnTo>
                  <a:pt x="424" y="165"/>
                </a:lnTo>
                <a:lnTo>
                  <a:pt x="424" y="165"/>
                </a:lnTo>
                <a:lnTo>
                  <a:pt x="424" y="165"/>
                </a:lnTo>
                <a:lnTo>
                  <a:pt x="424" y="165"/>
                </a:lnTo>
                <a:lnTo>
                  <a:pt x="424" y="165"/>
                </a:lnTo>
                <a:lnTo>
                  <a:pt x="426" y="165"/>
                </a:lnTo>
                <a:lnTo>
                  <a:pt x="426" y="165"/>
                </a:lnTo>
                <a:lnTo>
                  <a:pt x="426" y="165"/>
                </a:lnTo>
                <a:lnTo>
                  <a:pt x="428" y="165"/>
                </a:lnTo>
                <a:lnTo>
                  <a:pt x="428" y="163"/>
                </a:lnTo>
                <a:lnTo>
                  <a:pt x="428" y="163"/>
                </a:lnTo>
                <a:lnTo>
                  <a:pt x="428" y="163"/>
                </a:lnTo>
                <a:lnTo>
                  <a:pt x="428" y="161"/>
                </a:lnTo>
                <a:lnTo>
                  <a:pt x="428" y="161"/>
                </a:lnTo>
                <a:lnTo>
                  <a:pt x="429" y="161"/>
                </a:lnTo>
                <a:lnTo>
                  <a:pt x="429" y="161"/>
                </a:lnTo>
                <a:lnTo>
                  <a:pt x="429" y="161"/>
                </a:lnTo>
                <a:lnTo>
                  <a:pt x="430" y="161"/>
                </a:lnTo>
                <a:lnTo>
                  <a:pt x="430" y="161"/>
                </a:lnTo>
                <a:lnTo>
                  <a:pt x="430" y="161"/>
                </a:lnTo>
                <a:lnTo>
                  <a:pt x="431" y="161"/>
                </a:lnTo>
                <a:lnTo>
                  <a:pt x="431" y="161"/>
                </a:lnTo>
                <a:lnTo>
                  <a:pt x="431" y="161"/>
                </a:lnTo>
                <a:lnTo>
                  <a:pt x="432" y="161"/>
                </a:lnTo>
                <a:lnTo>
                  <a:pt x="432" y="161"/>
                </a:lnTo>
                <a:lnTo>
                  <a:pt x="432" y="161"/>
                </a:lnTo>
                <a:lnTo>
                  <a:pt x="433" y="161"/>
                </a:lnTo>
                <a:lnTo>
                  <a:pt x="433" y="161"/>
                </a:lnTo>
                <a:lnTo>
                  <a:pt x="433" y="161"/>
                </a:lnTo>
                <a:lnTo>
                  <a:pt x="433" y="161"/>
                </a:lnTo>
                <a:lnTo>
                  <a:pt x="433" y="161"/>
                </a:lnTo>
                <a:lnTo>
                  <a:pt x="433" y="161"/>
                </a:lnTo>
                <a:lnTo>
                  <a:pt x="436" y="161"/>
                </a:lnTo>
                <a:lnTo>
                  <a:pt x="436" y="161"/>
                </a:lnTo>
                <a:lnTo>
                  <a:pt x="436" y="161"/>
                </a:lnTo>
                <a:lnTo>
                  <a:pt x="436" y="161"/>
                </a:lnTo>
                <a:lnTo>
                  <a:pt x="436" y="160"/>
                </a:lnTo>
                <a:lnTo>
                  <a:pt x="436" y="160"/>
                </a:lnTo>
                <a:lnTo>
                  <a:pt x="438" y="160"/>
                </a:lnTo>
                <a:lnTo>
                  <a:pt x="438" y="160"/>
                </a:lnTo>
                <a:lnTo>
                  <a:pt x="438" y="160"/>
                </a:lnTo>
                <a:lnTo>
                  <a:pt x="439" y="160"/>
                </a:lnTo>
                <a:lnTo>
                  <a:pt x="439" y="160"/>
                </a:lnTo>
                <a:lnTo>
                  <a:pt x="439" y="160"/>
                </a:lnTo>
                <a:lnTo>
                  <a:pt x="440" y="160"/>
                </a:lnTo>
                <a:lnTo>
                  <a:pt x="440" y="160"/>
                </a:lnTo>
                <a:lnTo>
                  <a:pt x="440" y="160"/>
                </a:lnTo>
                <a:lnTo>
                  <a:pt x="440" y="160"/>
                </a:lnTo>
                <a:lnTo>
                  <a:pt x="440" y="160"/>
                </a:lnTo>
                <a:lnTo>
                  <a:pt x="440" y="160"/>
                </a:lnTo>
                <a:lnTo>
                  <a:pt x="441" y="160"/>
                </a:lnTo>
                <a:lnTo>
                  <a:pt x="441" y="158"/>
                </a:lnTo>
                <a:lnTo>
                  <a:pt x="441" y="158"/>
                </a:lnTo>
                <a:lnTo>
                  <a:pt x="442" y="158"/>
                </a:lnTo>
                <a:lnTo>
                  <a:pt x="442" y="158"/>
                </a:lnTo>
                <a:lnTo>
                  <a:pt x="442" y="158"/>
                </a:lnTo>
                <a:lnTo>
                  <a:pt x="442" y="158"/>
                </a:lnTo>
                <a:lnTo>
                  <a:pt x="442" y="156"/>
                </a:lnTo>
                <a:lnTo>
                  <a:pt x="442" y="156"/>
                </a:lnTo>
                <a:lnTo>
                  <a:pt x="442" y="156"/>
                </a:lnTo>
                <a:lnTo>
                  <a:pt x="442" y="156"/>
                </a:lnTo>
                <a:lnTo>
                  <a:pt x="442" y="156"/>
                </a:lnTo>
                <a:lnTo>
                  <a:pt x="443" y="156"/>
                </a:lnTo>
                <a:lnTo>
                  <a:pt x="443" y="156"/>
                </a:lnTo>
                <a:lnTo>
                  <a:pt x="443" y="156"/>
                </a:lnTo>
                <a:lnTo>
                  <a:pt x="446" y="156"/>
                </a:lnTo>
                <a:lnTo>
                  <a:pt x="446" y="154"/>
                </a:lnTo>
                <a:lnTo>
                  <a:pt x="446" y="154"/>
                </a:lnTo>
                <a:lnTo>
                  <a:pt x="447" y="154"/>
                </a:lnTo>
                <a:lnTo>
                  <a:pt x="447" y="154"/>
                </a:lnTo>
                <a:lnTo>
                  <a:pt x="447" y="154"/>
                </a:lnTo>
                <a:lnTo>
                  <a:pt x="450" y="154"/>
                </a:lnTo>
                <a:lnTo>
                  <a:pt x="450" y="152"/>
                </a:lnTo>
                <a:lnTo>
                  <a:pt x="450" y="152"/>
                </a:lnTo>
                <a:lnTo>
                  <a:pt x="450" y="152"/>
                </a:lnTo>
                <a:lnTo>
                  <a:pt x="450" y="152"/>
                </a:lnTo>
                <a:lnTo>
                  <a:pt x="450" y="152"/>
                </a:lnTo>
                <a:lnTo>
                  <a:pt x="450" y="152"/>
                </a:lnTo>
                <a:lnTo>
                  <a:pt x="450" y="152"/>
                </a:lnTo>
                <a:lnTo>
                  <a:pt x="450" y="152"/>
                </a:lnTo>
                <a:lnTo>
                  <a:pt x="452" y="152"/>
                </a:lnTo>
                <a:lnTo>
                  <a:pt x="452" y="152"/>
                </a:lnTo>
                <a:lnTo>
                  <a:pt x="452" y="152"/>
                </a:lnTo>
                <a:lnTo>
                  <a:pt x="454" y="152"/>
                </a:lnTo>
                <a:lnTo>
                  <a:pt x="454" y="152"/>
                </a:lnTo>
                <a:lnTo>
                  <a:pt x="454" y="152"/>
                </a:lnTo>
                <a:lnTo>
                  <a:pt x="456" y="152"/>
                </a:lnTo>
                <a:lnTo>
                  <a:pt x="456" y="150"/>
                </a:lnTo>
                <a:lnTo>
                  <a:pt x="456" y="150"/>
                </a:lnTo>
                <a:lnTo>
                  <a:pt x="458" y="150"/>
                </a:lnTo>
                <a:lnTo>
                  <a:pt x="458" y="150"/>
                </a:lnTo>
                <a:lnTo>
                  <a:pt x="458" y="150"/>
                </a:lnTo>
                <a:lnTo>
                  <a:pt x="459" y="150"/>
                </a:lnTo>
                <a:lnTo>
                  <a:pt x="459" y="150"/>
                </a:lnTo>
                <a:lnTo>
                  <a:pt x="459" y="150"/>
                </a:lnTo>
                <a:lnTo>
                  <a:pt x="460" y="150"/>
                </a:lnTo>
                <a:lnTo>
                  <a:pt x="460" y="148"/>
                </a:lnTo>
                <a:lnTo>
                  <a:pt x="460" y="148"/>
                </a:lnTo>
                <a:lnTo>
                  <a:pt x="460" y="148"/>
                </a:lnTo>
                <a:lnTo>
                  <a:pt x="460" y="148"/>
                </a:lnTo>
                <a:lnTo>
                  <a:pt x="460" y="148"/>
                </a:lnTo>
                <a:lnTo>
                  <a:pt x="461" y="148"/>
                </a:lnTo>
                <a:lnTo>
                  <a:pt x="461" y="146"/>
                </a:lnTo>
                <a:lnTo>
                  <a:pt x="461" y="146"/>
                </a:lnTo>
                <a:lnTo>
                  <a:pt x="462" y="146"/>
                </a:lnTo>
                <a:lnTo>
                  <a:pt x="462" y="146"/>
                </a:lnTo>
                <a:lnTo>
                  <a:pt x="462" y="146"/>
                </a:lnTo>
                <a:lnTo>
                  <a:pt x="462" y="146"/>
                </a:lnTo>
                <a:lnTo>
                  <a:pt x="462" y="146"/>
                </a:lnTo>
                <a:lnTo>
                  <a:pt x="462" y="146"/>
                </a:lnTo>
                <a:lnTo>
                  <a:pt x="464" y="146"/>
                </a:lnTo>
                <a:lnTo>
                  <a:pt x="464" y="146"/>
                </a:lnTo>
                <a:lnTo>
                  <a:pt x="464" y="146"/>
                </a:lnTo>
                <a:lnTo>
                  <a:pt x="465" y="146"/>
                </a:lnTo>
                <a:lnTo>
                  <a:pt x="465" y="146"/>
                </a:lnTo>
                <a:lnTo>
                  <a:pt x="465" y="146"/>
                </a:lnTo>
                <a:lnTo>
                  <a:pt x="466" y="146"/>
                </a:lnTo>
                <a:lnTo>
                  <a:pt x="466" y="146"/>
                </a:lnTo>
                <a:lnTo>
                  <a:pt x="466" y="146"/>
                </a:lnTo>
                <a:lnTo>
                  <a:pt x="466" y="146"/>
                </a:lnTo>
                <a:lnTo>
                  <a:pt x="466" y="146"/>
                </a:lnTo>
                <a:lnTo>
                  <a:pt x="466" y="146"/>
                </a:lnTo>
                <a:lnTo>
                  <a:pt x="466" y="146"/>
                </a:lnTo>
                <a:lnTo>
                  <a:pt x="466" y="145"/>
                </a:lnTo>
                <a:lnTo>
                  <a:pt x="466" y="145"/>
                </a:lnTo>
                <a:lnTo>
                  <a:pt x="468" y="145"/>
                </a:lnTo>
                <a:lnTo>
                  <a:pt x="468" y="145"/>
                </a:lnTo>
                <a:lnTo>
                  <a:pt x="468" y="145"/>
                </a:lnTo>
                <a:lnTo>
                  <a:pt x="469" y="145"/>
                </a:lnTo>
                <a:lnTo>
                  <a:pt x="469" y="145"/>
                </a:lnTo>
                <a:lnTo>
                  <a:pt x="469" y="145"/>
                </a:lnTo>
                <a:lnTo>
                  <a:pt x="470" y="145"/>
                </a:lnTo>
                <a:lnTo>
                  <a:pt x="470" y="145"/>
                </a:lnTo>
                <a:lnTo>
                  <a:pt x="470" y="145"/>
                </a:lnTo>
                <a:lnTo>
                  <a:pt x="471" y="145"/>
                </a:lnTo>
                <a:lnTo>
                  <a:pt x="471" y="145"/>
                </a:lnTo>
                <a:lnTo>
                  <a:pt x="471" y="145"/>
                </a:lnTo>
                <a:lnTo>
                  <a:pt x="471" y="145"/>
                </a:lnTo>
                <a:lnTo>
                  <a:pt x="471" y="145"/>
                </a:lnTo>
                <a:lnTo>
                  <a:pt x="471" y="145"/>
                </a:lnTo>
                <a:lnTo>
                  <a:pt x="472" y="145"/>
                </a:lnTo>
                <a:lnTo>
                  <a:pt x="472" y="145"/>
                </a:lnTo>
                <a:lnTo>
                  <a:pt x="472" y="145"/>
                </a:lnTo>
                <a:lnTo>
                  <a:pt x="472" y="145"/>
                </a:lnTo>
                <a:lnTo>
                  <a:pt x="472" y="145"/>
                </a:lnTo>
                <a:lnTo>
                  <a:pt x="472" y="145"/>
                </a:lnTo>
                <a:lnTo>
                  <a:pt x="473" y="145"/>
                </a:lnTo>
                <a:lnTo>
                  <a:pt x="473" y="143"/>
                </a:lnTo>
                <a:lnTo>
                  <a:pt x="473" y="143"/>
                </a:lnTo>
                <a:lnTo>
                  <a:pt x="474" y="143"/>
                </a:lnTo>
                <a:lnTo>
                  <a:pt x="474" y="143"/>
                </a:lnTo>
                <a:lnTo>
                  <a:pt x="474" y="143"/>
                </a:lnTo>
                <a:lnTo>
                  <a:pt x="474" y="143"/>
                </a:lnTo>
                <a:lnTo>
                  <a:pt x="474" y="143"/>
                </a:lnTo>
                <a:lnTo>
                  <a:pt x="474" y="143"/>
                </a:lnTo>
                <a:lnTo>
                  <a:pt x="474" y="143"/>
                </a:lnTo>
                <a:lnTo>
                  <a:pt x="474" y="143"/>
                </a:lnTo>
                <a:lnTo>
                  <a:pt x="474" y="143"/>
                </a:lnTo>
                <a:lnTo>
                  <a:pt x="475" y="143"/>
                </a:lnTo>
                <a:lnTo>
                  <a:pt x="475" y="143"/>
                </a:lnTo>
                <a:lnTo>
                  <a:pt x="475" y="143"/>
                </a:lnTo>
                <a:lnTo>
                  <a:pt x="475" y="143"/>
                </a:lnTo>
                <a:lnTo>
                  <a:pt x="475" y="143"/>
                </a:lnTo>
                <a:lnTo>
                  <a:pt x="475" y="143"/>
                </a:lnTo>
                <a:lnTo>
                  <a:pt x="475" y="143"/>
                </a:lnTo>
                <a:lnTo>
                  <a:pt x="475" y="143"/>
                </a:lnTo>
                <a:lnTo>
                  <a:pt x="475" y="143"/>
                </a:lnTo>
                <a:lnTo>
                  <a:pt x="475" y="143"/>
                </a:lnTo>
                <a:lnTo>
                  <a:pt x="475" y="143"/>
                </a:lnTo>
                <a:lnTo>
                  <a:pt x="475" y="143"/>
                </a:lnTo>
                <a:lnTo>
                  <a:pt x="477" y="143"/>
                </a:lnTo>
                <a:lnTo>
                  <a:pt x="477" y="143"/>
                </a:lnTo>
                <a:lnTo>
                  <a:pt x="477" y="143"/>
                </a:lnTo>
                <a:lnTo>
                  <a:pt x="477" y="143"/>
                </a:lnTo>
                <a:lnTo>
                  <a:pt x="477" y="143"/>
                </a:lnTo>
                <a:lnTo>
                  <a:pt x="477" y="143"/>
                </a:lnTo>
                <a:lnTo>
                  <a:pt x="478" y="143"/>
                </a:lnTo>
                <a:lnTo>
                  <a:pt x="478" y="143"/>
                </a:lnTo>
                <a:lnTo>
                  <a:pt x="478" y="143"/>
                </a:lnTo>
                <a:lnTo>
                  <a:pt x="478" y="143"/>
                </a:lnTo>
                <a:lnTo>
                  <a:pt x="478" y="143"/>
                </a:lnTo>
                <a:lnTo>
                  <a:pt x="478" y="143"/>
                </a:lnTo>
                <a:lnTo>
                  <a:pt x="479" y="143"/>
                </a:lnTo>
                <a:lnTo>
                  <a:pt x="479" y="143"/>
                </a:lnTo>
                <a:lnTo>
                  <a:pt x="479" y="143"/>
                </a:lnTo>
                <a:lnTo>
                  <a:pt x="479" y="143"/>
                </a:lnTo>
                <a:lnTo>
                  <a:pt x="479" y="141"/>
                </a:lnTo>
                <a:lnTo>
                  <a:pt x="479" y="141"/>
                </a:lnTo>
                <a:lnTo>
                  <a:pt x="479" y="141"/>
                </a:lnTo>
                <a:lnTo>
                  <a:pt x="479" y="141"/>
                </a:lnTo>
                <a:lnTo>
                  <a:pt x="479" y="141"/>
                </a:lnTo>
                <a:lnTo>
                  <a:pt x="480" y="141"/>
                </a:lnTo>
                <a:lnTo>
                  <a:pt x="480" y="141"/>
                </a:lnTo>
                <a:lnTo>
                  <a:pt x="480" y="141"/>
                </a:lnTo>
                <a:lnTo>
                  <a:pt x="481" y="141"/>
                </a:lnTo>
                <a:lnTo>
                  <a:pt x="481" y="141"/>
                </a:lnTo>
                <a:lnTo>
                  <a:pt x="481" y="141"/>
                </a:lnTo>
                <a:lnTo>
                  <a:pt x="481" y="141"/>
                </a:lnTo>
                <a:lnTo>
                  <a:pt x="481" y="141"/>
                </a:lnTo>
                <a:lnTo>
                  <a:pt x="481" y="141"/>
                </a:lnTo>
                <a:lnTo>
                  <a:pt x="482" y="141"/>
                </a:lnTo>
                <a:lnTo>
                  <a:pt x="482" y="141"/>
                </a:lnTo>
                <a:lnTo>
                  <a:pt x="482" y="141"/>
                </a:lnTo>
                <a:lnTo>
                  <a:pt x="482" y="141"/>
                </a:lnTo>
                <a:lnTo>
                  <a:pt x="482" y="141"/>
                </a:lnTo>
                <a:lnTo>
                  <a:pt x="482" y="141"/>
                </a:lnTo>
                <a:lnTo>
                  <a:pt x="482" y="141"/>
                </a:lnTo>
                <a:lnTo>
                  <a:pt x="482" y="141"/>
                </a:lnTo>
                <a:lnTo>
                  <a:pt x="482" y="141"/>
                </a:lnTo>
                <a:lnTo>
                  <a:pt x="482" y="141"/>
                </a:lnTo>
                <a:lnTo>
                  <a:pt x="482" y="141"/>
                </a:lnTo>
                <a:lnTo>
                  <a:pt x="482" y="141"/>
                </a:lnTo>
                <a:lnTo>
                  <a:pt x="482" y="141"/>
                </a:lnTo>
                <a:lnTo>
                  <a:pt x="482" y="141"/>
                </a:lnTo>
                <a:lnTo>
                  <a:pt x="482" y="141"/>
                </a:lnTo>
                <a:lnTo>
                  <a:pt x="483" y="141"/>
                </a:lnTo>
                <a:lnTo>
                  <a:pt x="483" y="141"/>
                </a:lnTo>
                <a:lnTo>
                  <a:pt x="483" y="141"/>
                </a:lnTo>
                <a:lnTo>
                  <a:pt x="483" y="141"/>
                </a:lnTo>
                <a:lnTo>
                  <a:pt x="483" y="141"/>
                </a:lnTo>
                <a:lnTo>
                  <a:pt x="483" y="141"/>
                </a:lnTo>
                <a:lnTo>
                  <a:pt x="483" y="141"/>
                </a:lnTo>
                <a:lnTo>
                  <a:pt x="483" y="141"/>
                </a:lnTo>
                <a:lnTo>
                  <a:pt x="483" y="141"/>
                </a:lnTo>
                <a:lnTo>
                  <a:pt x="484" y="141"/>
                </a:lnTo>
                <a:lnTo>
                  <a:pt x="484" y="141"/>
                </a:lnTo>
                <a:lnTo>
                  <a:pt x="484" y="141"/>
                </a:lnTo>
                <a:lnTo>
                  <a:pt x="484" y="141"/>
                </a:lnTo>
                <a:lnTo>
                  <a:pt x="484" y="141"/>
                </a:lnTo>
                <a:lnTo>
                  <a:pt x="484" y="141"/>
                </a:lnTo>
                <a:lnTo>
                  <a:pt x="484" y="141"/>
                </a:lnTo>
                <a:lnTo>
                  <a:pt x="484" y="141"/>
                </a:lnTo>
                <a:lnTo>
                  <a:pt x="484" y="141"/>
                </a:lnTo>
                <a:lnTo>
                  <a:pt x="484" y="141"/>
                </a:lnTo>
                <a:lnTo>
                  <a:pt x="484" y="141"/>
                </a:lnTo>
                <a:lnTo>
                  <a:pt x="484" y="141"/>
                </a:lnTo>
                <a:lnTo>
                  <a:pt x="485" y="141"/>
                </a:lnTo>
                <a:lnTo>
                  <a:pt x="485" y="141"/>
                </a:lnTo>
                <a:lnTo>
                  <a:pt x="485" y="141"/>
                </a:lnTo>
                <a:lnTo>
                  <a:pt x="485" y="141"/>
                </a:lnTo>
                <a:lnTo>
                  <a:pt x="485" y="141"/>
                </a:lnTo>
                <a:lnTo>
                  <a:pt x="485" y="141"/>
                </a:lnTo>
                <a:lnTo>
                  <a:pt x="485" y="141"/>
                </a:lnTo>
                <a:lnTo>
                  <a:pt x="485" y="141"/>
                </a:lnTo>
                <a:lnTo>
                  <a:pt x="485" y="141"/>
                </a:lnTo>
                <a:lnTo>
                  <a:pt x="486" y="141"/>
                </a:lnTo>
                <a:lnTo>
                  <a:pt x="486" y="139"/>
                </a:lnTo>
                <a:lnTo>
                  <a:pt x="486" y="139"/>
                </a:lnTo>
                <a:lnTo>
                  <a:pt x="486" y="139"/>
                </a:lnTo>
                <a:lnTo>
                  <a:pt x="486" y="139"/>
                </a:lnTo>
                <a:lnTo>
                  <a:pt x="486" y="139"/>
                </a:lnTo>
                <a:lnTo>
                  <a:pt x="486" y="139"/>
                </a:lnTo>
                <a:lnTo>
                  <a:pt x="486" y="139"/>
                </a:lnTo>
                <a:lnTo>
                  <a:pt x="486" y="139"/>
                </a:lnTo>
                <a:lnTo>
                  <a:pt x="487" y="139"/>
                </a:lnTo>
                <a:lnTo>
                  <a:pt x="487" y="137"/>
                </a:lnTo>
                <a:lnTo>
                  <a:pt x="487" y="137"/>
                </a:lnTo>
                <a:lnTo>
                  <a:pt x="487" y="137"/>
                </a:lnTo>
                <a:lnTo>
                  <a:pt x="487" y="137"/>
                </a:lnTo>
                <a:lnTo>
                  <a:pt x="487" y="137"/>
                </a:lnTo>
                <a:lnTo>
                  <a:pt x="487" y="137"/>
                </a:lnTo>
                <a:lnTo>
                  <a:pt x="487" y="135"/>
                </a:lnTo>
                <a:lnTo>
                  <a:pt x="487" y="135"/>
                </a:lnTo>
                <a:lnTo>
                  <a:pt x="487" y="135"/>
                </a:lnTo>
                <a:lnTo>
                  <a:pt x="487" y="135"/>
                </a:lnTo>
                <a:lnTo>
                  <a:pt x="487" y="135"/>
                </a:lnTo>
                <a:lnTo>
                  <a:pt x="487" y="135"/>
                </a:lnTo>
                <a:lnTo>
                  <a:pt x="487" y="135"/>
                </a:lnTo>
                <a:lnTo>
                  <a:pt x="487" y="135"/>
                </a:lnTo>
                <a:lnTo>
                  <a:pt x="488" y="135"/>
                </a:lnTo>
                <a:lnTo>
                  <a:pt x="488" y="135"/>
                </a:lnTo>
                <a:lnTo>
                  <a:pt x="488" y="135"/>
                </a:lnTo>
                <a:lnTo>
                  <a:pt x="489" y="135"/>
                </a:lnTo>
                <a:lnTo>
                  <a:pt x="489" y="135"/>
                </a:lnTo>
                <a:lnTo>
                  <a:pt x="489" y="135"/>
                </a:lnTo>
                <a:lnTo>
                  <a:pt x="489" y="135"/>
                </a:lnTo>
                <a:lnTo>
                  <a:pt x="489" y="135"/>
                </a:lnTo>
                <a:lnTo>
                  <a:pt x="489" y="135"/>
                </a:lnTo>
                <a:lnTo>
                  <a:pt x="489" y="135"/>
                </a:lnTo>
                <a:lnTo>
                  <a:pt x="489" y="135"/>
                </a:lnTo>
                <a:lnTo>
                  <a:pt x="489" y="135"/>
                </a:lnTo>
                <a:lnTo>
                  <a:pt x="490" y="135"/>
                </a:lnTo>
                <a:lnTo>
                  <a:pt x="490" y="135"/>
                </a:lnTo>
                <a:lnTo>
                  <a:pt x="490" y="135"/>
                </a:lnTo>
                <a:lnTo>
                  <a:pt x="490" y="135"/>
                </a:lnTo>
                <a:lnTo>
                  <a:pt x="490" y="135"/>
                </a:lnTo>
                <a:lnTo>
                  <a:pt x="490" y="135"/>
                </a:lnTo>
                <a:lnTo>
                  <a:pt x="490" y="135"/>
                </a:lnTo>
                <a:lnTo>
                  <a:pt x="490" y="135"/>
                </a:lnTo>
                <a:lnTo>
                  <a:pt x="490" y="135"/>
                </a:lnTo>
                <a:lnTo>
                  <a:pt x="491" y="135"/>
                </a:lnTo>
                <a:lnTo>
                  <a:pt x="491" y="133"/>
                </a:lnTo>
                <a:lnTo>
                  <a:pt x="491" y="133"/>
                </a:lnTo>
                <a:lnTo>
                  <a:pt x="491" y="133"/>
                </a:lnTo>
                <a:lnTo>
                  <a:pt x="491" y="133"/>
                </a:lnTo>
                <a:lnTo>
                  <a:pt x="491" y="133"/>
                </a:lnTo>
                <a:lnTo>
                  <a:pt x="491" y="133"/>
                </a:lnTo>
                <a:lnTo>
                  <a:pt x="491" y="133"/>
                </a:lnTo>
                <a:lnTo>
                  <a:pt x="491" y="133"/>
                </a:lnTo>
                <a:lnTo>
                  <a:pt x="491" y="133"/>
                </a:lnTo>
                <a:lnTo>
                  <a:pt x="491" y="133"/>
                </a:lnTo>
                <a:lnTo>
                  <a:pt x="491" y="133"/>
                </a:lnTo>
                <a:lnTo>
                  <a:pt x="492" y="133"/>
                </a:lnTo>
                <a:lnTo>
                  <a:pt x="492" y="131"/>
                </a:lnTo>
                <a:lnTo>
                  <a:pt x="492" y="131"/>
                </a:lnTo>
                <a:lnTo>
                  <a:pt x="492" y="131"/>
                </a:lnTo>
                <a:lnTo>
                  <a:pt x="492" y="131"/>
                </a:lnTo>
                <a:lnTo>
                  <a:pt x="492" y="131"/>
                </a:lnTo>
                <a:lnTo>
                  <a:pt x="492" y="131"/>
                </a:lnTo>
                <a:lnTo>
                  <a:pt x="492" y="131"/>
                </a:lnTo>
                <a:lnTo>
                  <a:pt x="492" y="131"/>
                </a:lnTo>
                <a:lnTo>
                  <a:pt x="492" y="131"/>
                </a:lnTo>
                <a:lnTo>
                  <a:pt x="492" y="129"/>
                </a:lnTo>
                <a:lnTo>
                  <a:pt x="492" y="129"/>
                </a:lnTo>
                <a:lnTo>
                  <a:pt x="493" y="129"/>
                </a:lnTo>
                <a:lnTo>
                  <a:pt x="493" y="129"/>
                </a:lnTo>
                <a:lnTo>
                  <a:pt x="493" y="129"/>
                </a:lnTo>
                <a:lnTo>
                  <a:pt x="493" y="129"/>
                </a:lnTo>
                <a:lnTo>
                  <a:pt x="493" y="129"/>
                </a:lnTo>
                <a:lnTo>
                  <a:pt x="493" y="129"/>
                </a:lnTo>
                <a:lnTo>
                  <a:pt x="493" y="129"/>
                </a:lnTo>
                <a:lnTo>
                  <a:pt x="493" y="129"/>
                </a:lnTo>
                <a:lnTo>
                  <a:pt x="493" y="129"/>
                </a:lnTo>
                <a:lnTo>
                  <a:pt x="494" y="129"/>
                </a:lnTo>
                <a:lnTo>
                  <a:pt x="494" y="129"/>
                </a:lnTo>
                <a:lnTo>
                  <a:pt x="494" y="129"/>
                </a:lnTo>
                <a:lnTo>
                  <a:pt x="494" y="129"/>
                </a:lnTo>
                <a:lnTo>
                  <a:pt x="494" y="129"/>
                </a:lnTo>
                <a:lnTo>
                  <a:pt x="494" y="129"/>
                </a:lnTo>
                <a:lnTo>
                  <a:pt x="494" y="129"/>
                </a:lnTo>
                <a:lnTo>
                  <a:pt x="494" y="129"/>
                </a:lnTo>
                <a:lnTo>
                  <a:pt x="494" y="129"/>
                </a:lnTo>
                <a:lnTo>
                  <a:pt x="495" y="129"/>
                </a:lnTo>
                <a:lnTo>
                  <a:pt x="495" y="129"/>
                </a:lnTo>
                <a:lnTo>
                  <a:pt x="495" y="129"/>
                </a:lnTo>
                <a:lnTo>
                  <a:pt x="495" y="129"/>
                </a:lnTo>
                <a:lnTo>
                  <a:pt x="495" y="129"/>
                </a:lnTo>
                <a:lnTo>
                  <a:pt x="495" y="129"/>
                </a:lnTo>
                <a:lnTo>
                  <a:pt x="496" y="129"/>
                </a:lnTo>
                <a:lnTo>
                  <a:pt x="496" y="129"/>
                </a:lnTo>
                <a:lnTo>
                  <a:pt x="496" y="129"/>
                </a:lnTo>
                <a:lnTo>
                  <a:pt x="496" y="129"/>
                </a:lnTo>
                <a:lnTo>
                  <a:pt x="496" y="129"/>
                </a:lnTo>
                <a:lnTo>
                  <a:pt x="496" y="129"/>
                </a:lnTo>
                <a:lnTo>
                  <a:pt x="496" y="129"/>
                </a:lnTo>
                <a:lnTo>
                  <a:pt x="496" y="129"/>
                </a:lnTo>
                <a:lnTo>
                  <a:pt x="496" y="129"/>
                </a:lnTo>
                <a:lnTo>
                  <a:pt x="496" y="129"/>
                </a:lnTo>
                <a:lnTo>
                  <a:pt x="496" y="129"/>
                </a:lnTo>
                <a:lnTo>
                  <a:pt x="496" y="129"/>
                </a:lnTo>
                <a:lnTo>
                  <a:pt x="497" y="129"/>
                </a:lnTo>
                <a:lnTo>
                  <a:pt x="497" y="129"/>
                </a:lnTo>
                <a:lnTo>
                  <a:pt x="497" y="129"/>
                </a:lnTo>
                <a:lnTo>
                  <a:pt x="497" y="129"/>
                </a:lnTo>
                <a:lnTo>
                  <a:pt x="497" y="129"/>
                </a:lnTo>
                <a:lnTo>
                  <a:pt x="497" y="129"/>
                </a:lnTo>
                <a:lnTo>
                  <a:pt x="497" y="129"/>
                </a:lnTo>
                <a:lnTo>
                  <a:pt x="497" y="129"/>
                </a:lnTo>
                <a:lnTo>
                  <a:pt x="497" y="129"/>
                </a:lnTo>
                <a:lnTo>
                  <a:pt x="498" y="129"/>
                </a:lnTo>
                <a:lnTo>
                  <a:pt x="498" y="129"/>
                </a:lnTo>
                <a:lnTo>
                  <a:pt x="498" y="129"/>
                </a:lnTo>
                <a:lnTo>
                  <a:pt x="498" y="129"/>
                </a:lnTo>
                <a:lnTo>
                  <a:pt x="498" y="129"/>
                </a:lnTo>
                <a:lnTo>
                  <a:pt x="498" y="129"/>
                </a:lnTo>
                <a:lnTo>
                  <a:pt x="498" y="129"/>
                </a:lnTo>
                <a:lnTo>
                  <a:pt x="498" y="129"/>
                </a:lnTo>
                <a:lnTo>
                  <a:pt x="498" y="129"/>
                </a:lnTo>
                <a:lnTo>
                  <a:pt x="498" y="129"/>
                </a:lnTo>
                <a:lnTo>
                  <a:pt x="498" y="129"/>
                </a:lnTo>
                <a:lnTo>
                  <a:pt x="498" y="129"/>
                </a:lnTo>
                <a:lnTo>
                  <a:pt x="498" y="129"/>
                </a:lnTo>
                <a:lnTo>
                  <a:pt x="498" y="129"/>
                </a:lnTo>
                <a:lnTo>
                  <a:pt x="498" y="129"/>
                </a:lnTo>
                <a:lnTo>
                  <a:pt x="499" y="129"/>
                </a:lnTo>
                <a:lnTo>
                  <a:pt x="499" y="127"/>
                </a:lnTo>
                <a:lnTo>
                  <a:pt x="499" y="127"/>
                </a:lnTo>
                <a:lnTo>
                  <a:pt x="499" y="127"/>
                </a:lnTo>
                <a:lnTo>
                  <a:pt x="499" y="127"/>
                </a:lnTo>
                <a:lnTo>
                  <a:pt x="499" y="127"/>
                </a:lnTo>
                <a:lnTo>
                  <a:pt x="499" y="127"/>
                </a:lnTo>
                <a:lnTo>
                  <a:pt x="499" y="127"/>
                </a:lnTo>
                <a:lnTo>
                  <a:pt x="499" y="127"/>
                </a:lnTo>
                <a:lnTo>
                  <a:pt x="500" y="127"/>
                </a:lnTo>
                <a:lnTo>
                  <a:pt x="500" y="127"/>
                </a:lnTo>
                <a:lnTo>
                  <a:pt x="500" y="127"/>
                </a:lnTo>
                <a:lnTo>
                  <a:pt x="500" y="127"/>
                </a:lnTo>
                <a:lnTo>
                  <a:pt x="500" y="125"/>
                </a:lnTo>
                <a:lnTo>
                  <a:pt x="500" y="125"/>
                </a:lnTo>
                <a:lnTo>
                  <a:pt x="500" y="125"/>
                </a:lnTo>
                <a:lnTo>
                  <a:pt x="500" y="125"/>
                </a:lnTo>
                <a:lnTo>
                  <a:pt x="500" y="125"/>
                </a:lnTo>
                <a:lnTo>
                  <a:pt x="500" y="125"/>
                </a:lnTo>
                <a:lnTo>
                  <a:pt x="500" y="125"/>
                </a:lnTo>
                <a:lnTo>
                  <a:pt x="500" y="125"/>
                </a:lnTo>
                <a:lnTo>
                  <a:pt x="500" y="125"/>
                </a:lnTo>
                <a:lnTo>
                  <a:pt x="500" y="125"/>
                </a:lnTo>
                <a:lnTo>
                  <a:pt x="500" y="125"/>
                </a:lnTo>
                <a:lnTo>
                  <a:pt x="501" y="125"/>
                </a:lnTo>
                <a:lnTo>
                  <a:pt x="501" y="123"/>
                </a:lnTo>
                <a:lnTo>
                  <a:pt x="501" y="123"/>
                </a:lnTo>
                <a:lnTo>
                  <a:pt x="501" y="123"/>
                </a:lnTo>
                <a:lnTo>
                  <a:pt x="501" y="123"/>
                </a:lnTo>
                <a:lnTo>
                  <a:pt x="501" y="123"/>
                </a:lnTo>
                <a:lnTo>
                  <a:pt x="501" y="123"/>
                </a:lnTo>
                <a:lnTo>
                  <a:pt x="501" y="121"/>
                </a:lnTo>
                <a:lnTo>
                  <a:pt x="501" y="121"/>
                </a:lnTo>
                <a:lnTo>
                  <a:pt x="501" y="121"/>
                </a:lnTo>
                <a:lnTo>
                  <a:pt x="501" y="121"/>
                </a:lnTo>
                <a:lnTo>
                  <a:pt x="501" y="121"/>
                </a:lnTo>
                <a:lnTo>
                  <a:pt x="501" y="121"/>
                </a:lnTo>
                <a:lnTo>
                  <a:pt x="501" y="121"/>
                </a:lnTo>
                <a:lnTo>
                  <a:pt x="501" y="121"/>
                </a:lnTo>
                <a:lnTo>
                  <a:pt x="501" y="121"/>
                </a:lnTo>
                <a:lnTo>
                  <a:pt x="501" y="121"/>
                </a:lnTo>
                <a:lnTo>
                  <a:pt x="501" y="121"/>
                </a:lnTo>
                <a:lnTo>
                  <a:pt x="501" y="121"/>
                </a:lnTo>
                <a:lnTo>
                  <a:pt x="501" y="121"/>
                </a:lnTo>
                <a:lnTo>
                  <a:pt x="501" y="121"/>
                </a:lnTo>
                <a:lnTo>
                  <a:pt x="502" y="121"/>
                </a:lnTo>
                <a:lnTo>
                  <a:pt x="502" y="121"/>
                </a:lnTo>
                <a:lnTo>
                  <a:pt x="502" y="121"/>
                </a:lnTo>
                <a:lnTo>
                  <a:pt x="502" y="121"/>
                </a:lnTo>
                <a:lnTo>
                  <a:pt x="502" y="121"/>
                </a:lnTo>
                <a:lnTo>
                  <a:pt x="502" y="121"/>
                </a:lnTo>
                <a:lnTo>
                  <a:pt x="502" y="121"/>
                </a:lnTo>
                <a:lnTo>
                  <a:pt x="502" y="119"/>
                </a:lnTo>
                <a:lnTo>
                  <a:pt x="502" y="119"/>
                </a:lnTo>
                <a:lnTo>
                  <a:pt x="502" y="119"/>
                </a:lnTo>
                <a:lnTo>
                  <a:pt x="502" y="119"/>
                </a:lnTo>
                <a:lnTo>
                  <a:pt x="502" y="119"/>
                </a:lnTo>
                <a:lnTo>
                  <a:pt x="503" y="119"/>
                </a:lnTo>
                <a:lnTo>
                  <a:pt x="503" y="117"/>
                </a:lnTo>
                <a:lnTo>
                  <a:pt x="503" y="117"/>
                </a:lnTo>
                <a:lnTo>
                  <a:pt x="503" y="117"/>
                </a:lnTo>
                <a:lnTo>
                  <a:pt x="503" y="117"/>
                </a:lnTo>
                <a:lnTo>
                  <a:pt x="503" y="117"/>
                </a:lnTo>
                <a:lnTo>
                  <a:pt x="503" y="117"/>
                </a:lnTo>
                <a:lnTo>
                  <a:pt x="503" y="117"/>
                </a:lnTo>
                <a:lnTo>
                  <a:pt x="503" y="117"/>
                </a:lnTo>
                <a:lnTo>
                  <a:pt x="503" y="117"/>
                </a:lnTo>
                <a:lnTo>
                  <a:pt x="503" y="117"/>
                </a:lnTo>
                <a:lnTo>
                  <a:pt x="503" y="117"/>
                </a:lnTo>
                <a:lnTo>
                  <a:pt x="503" y="117"/>
                </a:lnTo>
                <a:lnTo>
                  <a:pt x="503" y="117"/>
                </a:lnTo>
                <a:lnTo>
                  <a:pt x="503" y="117"/>
                </a:lnTo>
                <a:lnTo>
                  <a:pt x="504" y="117"/>
                </a:lnTo>
                <a:lnTo>
                  <a:pt x="504" y="117"/>
                </a:lnTo>
                <a:lnTo>
                  <a:pt x="504" y="117"/>
                </a:lnTo>
                <a:lnTo>
                  <a:pt x="504" y="117"/>
                </a:lnTo>
                <a:lnTo>
                  <a:pt x="504" y="117"/>
                </a:lnTo>
                <a:lnTo>
                  <a:pt x="504" y="117"/>
                </a:lnTo>
                <a:lnTo>
                  <a:pt x="504" y="117"/>
                </a:lnTo>
                <a:lnTo>
                  <a:pt x="504" y="117"/>
                </a:lnTo>
                <a:lnTo>
                  <a:pt x="504" y="117"/>
                </a:lnTo>
                <a:lnTo>
                  <a:pt x="505" y="117"/>
                </a:lnTo>
                <a:lnTo>
                  <a:pt x="505" y="117"/>
                </a:lnTo>
                <a:lnTo>
                  <a:pt x="505" y="117"/>
                </a:lnTo>
                <a:lnTo>
                  <a:pt x="505" y="117"/>
                </a:lnTo>
                <a:lnTo>
                  <a:pt x="505" y="117"/>
                </a:lnTo>
                <a:lnTo>
                  <a:pt x="505" y="117"/>
                </a:lnTo>
                <a:lnTo>
                  <a:pt x="505" y="117"/>
                </a:lnTo>
                <a:lnTo>
                  <a:pt x="505" y="117"/>
                </a:lnTo>
                <a:lnTo>
                  <a:pt x="505" y="117"/>
                </a:lnTo>
                <a:lnTo>
                  <a:pt x="505" y="117"/>
                </a:lnTo>
                <a:lnTo>
                  <a:pt x="505" y="113"/>
                </a:lnTo>
                <a:lnTo>
                  <a:pt x="505" y="113"/>
                </a:lnTo>
                <a:lnTo>
                  <a:pt x="505" y="113"/>
                </a:lnTo>
                <a:lnTo>
                  <a:pt x="505" y="113"/>
                </a:lnTo>
                <a:lnTo>
                  <a:pt x="505" y="113"/>
                </a:lnTo>
                <a:lnTo>
                  <a:pt x="505" y="113"/>
                </a:lnTo>
                <a:lnTo>
                  <a:pt x="505" y="113"/>
                </a:lnTo>
                <a:lnTo>
                  <a:pt x="505" y="113"/>
                </a:lnTo>
                <a:lnTo>
                  <a:pt x="506" y="113"/>
                </a:lnTo>
                <a:lnTo>
                  <a:pt x="506" y="113"/>
                </a:lnTo>
                <a:lnTo>
                  <a:pt x="506" y="113"/>
                </a:lnTo>
                <a:lnTo>
                  <a:pt x="506" y="113"/>
                </a:lnTo>
                <a:lnTo>
                  <a:pt x="506" y="113"/>
                </a:lnTo>
                <a:lnTo>
                  <a:pt x="506" y="113"/>
                </a:lnTo>
                <a:lnTo>
                  <a:pt x="507" y="113"/>
                </a:lnTo>
                <a:lnTo>
                  <a:pt x="507" y="113"/>
                </a:lnTo>
                <a:lnTo>
                  <a:pt x="507" y="113"/>
                </a:lnTo>
                <a:lnTo>
                  <a:pt x="507" y="113"/>
                </a:lnTo>
                <a:lnTo>
                  <a:pt x="507" y="113"/>
                </a:lnTo>
                <a:lnTo>
                  <a:pt x="507" y="113"/>
                </a:lnTo>
                <a:lnTo>
                  <a:pt x="507" y="113"/>
                </a:lnTo>
                <a:lnTo>
                  <a:pt x="507" y="113"/>
                </a:lnTo>
                <a:lnTo>
                  <a:pt x="507" y="113"/>
                </a:lnTo>
                <a:lnTo>
                  <a:pt x="508" y="113"/>
                </a:lnTo>
                <a:lnTo>
                  <a:pt x="508" y="113"/>
                </a:lnTo>
                <a:lnTo>
                  <a:pt x="508" y="113"/>
                </a:lnTo>
                <a:lnTo>
                  <a:pt x="508" y="113"/>
                </a:lnTo>
                <a:lnTo>
                  <a:pt x="508" y="113"/>
                </a:lnTo>
                <a:lnTo>
                  <a:pt x="508" y="113"/>
                </a:lnTo>
                <a:lnTo>
                  <a:pt x="509" y="113"/>
                </a:lnTo>
                <a:lnTo>
                  <a:pt x="509" y="113"/>
                </a:lnTo>
                <a:lnTo>
                  <a:pt x="509" y="113"/>
                </a:lnTo>
                <a:lnTo>
                  <a:pt x="510" y="113"/>
                </a:lnTo>
                <a:lnTo>
                  <a:pt x="510" y="113"/>
                </a:lnTo>
                <a:lnTo>
                  <a:pt x="510" y="113"/>
                </a:lnTo>
                <a:lnTo>
                  <a:pt x="510" y="113"/>
                </a:lnTo>
                <a:lnTo>
                  <a:pt x="510" y="113"/>
                </a:lnTo>
                <a:lnTo>
                  <a:pt x="510" y="113"/>
                </a:lnTo>
                <a:lnTo>
                  <a:pt x="511" y="113"/>
                </a:lnTo>
                <a:lnTo>
                  <a:pt x="511" y="113"/>
                </a:lnTo>
                <a:lnTo>
                  <a:pt x="511" y="113"/>
                </a:lnTo>
                <a:lnTo>
                  <a:pt x="511" y="113"/>
                </a:lnTo>
                <a:lnTo>
                  <a:pt x="511" y="113"/>
                </a:lnTo>
                <a:lnTo>
                  <a:pt x="511" y="113"/>
                </a:lnTo>
                <a:lnTo>
                  <a:pt x="511" y="113"/>
                </a:lnTo>
                <a:lnTo>
                  <a:pt x="511" y="113"/>
                </a:lnTo>
                <a:lnTo>
                  <a:pt x="511" y="113"/>
                </a:lnTo>
                <a:lnTo>
                  <a:pt x="511" y="113"/>
                </a:lnTo>
                <a:lnTo>
                  <a:pt x="511" y="113"/>
                </a:lnTo>
                <a:lnTo>
                  <a:pt x="511" y="113"/>
                </a:lnTo>
                <a:lnTo>
                  <a:pt x="512" y="113"/>
                </a:lnTo>
                <a:lnTo>
                  <a:pt x="512" y="113"/>
                </a:lnTo>
                <a:lnTo>
                  <a:pt x="512" y="113"/>
                </a:lnTo>
                <a:lnTo>
                  <a:pt x="512" y="113"/>
                </a:lnTo>
                <a:lnTo>
                  <a:pt x="512" y="113"/>
                </a:lnTo>
                <a:lnTo>
                  <a:pt x="512" y="113"/>
                </a:lnTo>
                <a:lnTo>
                  <a:pt x="512" y="113"/>
                </a:lnTo>
                <a:lnTo>
                  <a:pt x="512" y="113"/>
                </a:lnTo>
                <a:lnTo>
                  <a:pt x="512" y="113"/>
                </a:lnTo>
                <a:lnTo>
                  <a:pt x="512" y="113"/>
                </a:lnTo>
                <a:lnTo>
                  <a:pt x="512" y="113"/>
                </a:lnTo>
                <a:lnTo>
                  <a:pt x="512" y="113"/>
                </a:lnTo>
                <a:lnTo>
                  <a:pt x="512" y="113"/>
                </a:lnTo>
                <a:lnTo>
                  <a:pt x="512" y="111"/>
                </a:lnTo>
                <a:lnTo>
                  <a:pt x="512" y="111"/>
                </a:lnTo>
                <a:lnTo>
                  <a:pt x="512" y="111"/>
                </a:lnTo>
                <a:lnTo>
                  <a:pt x="512" y="111"/>
                </a:lnTo>
                <a:lnTo>
                  <a:pt x="512" y="111"/>
                </a:lnTo>
                <a:lnTo>
                  <a:pt x="513" y="111"/>
                </a:lnTo>
                <a:lnTo>
                  <a:pt x="513" y="111"/>
                </a:lnTo>
                <a:lnTo>
                  <a:pt x="513" y="111"/>
                </a:lnTo>
                <a:lnTo>
                  <a:pt x="513" y="111"/>
                </a:lnTo>
                <a:lnTo>
                  <a:pt x="513" y="111"/>
                </a:lnTo>
                <a:lnTo>
                  <a:pt x="513" y="111"/>
                </a:lnTo>
                <a:lnTo>
                  <a:pt x="513" y="111"/>
                </a:lnTo>
                <a:lnTo>
                  <a:pt x="513" y="111"/>
                </a:lnTo>
                <a:lnTo>
                  <a:pt x="513" y="111"/>
                </a:lnTo>
                <a:lnTo>
                  <a:pt x="513" y="111"/>
                </a:lnTo>
                <a:lnTo>
                  <a:pt x="513" y="111"/>
                </a:lnTo>
                <a:lnTo>
                  <a:pt x="513" y="111"/>
                </a:lnTo>
                <a:lnTo>
                  <a:pt x="514" y="111"/>
                </a:lnTo>
                <a:lnTo>
                  <a:pt x="514" y="111"/>
                </a:lnTo>
                <a:lnTo>
                  <a:pt x="514" y="111"/>
                </a:lnTo>
                <a:lnTo>
                  <a:pt x="514" y="111"/>
                </a:lnTo>
                <a:lnTo>
                  <a:pt x="514" y="109"/>
                </a:lnTo>
                <a:lnTo>
                  <a:pt x="514" y="109"/>
                </a:lnTo>
                <a:lnTo>
                  <a:pt x="514" y="109"/>
                </a:lnTo>
                <a:lnTo>
                  <a:pt x="514" y="107"/>
                </a:lnTo>
                <a:lnTo>
                  <a:pt x="514" y="107"/>
                </a:lnTo>
                <a:lnTo>
                  <a:pt x="514" y="107"/>
                </a:lnTo>
                <a:lnTo>
                  <a:pt x="514" y="107"/>
                </a:lnTo>
                <a:lnTo>
                  <a:pt x="514" y="107"/>
                </a:lnTo>
                <a:lnTo>
                  <a:pt x="514" y="107"/>
                </a:lnTo>
                <a:lnTo>
                  <a:pt x="514" y="107"/>
                </a:lnTo>
                <a:lnTo>
                  <a:pt x="514" y="107"/>
                </a:lnTo>
                <a:lnTo>
                  <a:pt x="514" y="107"/>
                </a:lnTo>
                <a:lnTo>
                  <a:pt x="514" y="107"/>
                </a:lnTo>
                <a:lnTo>
                  <a:pt x="514" y="107"/>
                </a:lnTo>
                <a:lnTo>
                  <a:pt x="515" y="107"/>
                </a:lnTo>
                <a:lnTo>
                  <a:pt x="515" y="107"/>
                </a:lnTo>
                <a:lnTo>
                  <a:pt x="515" y="107"/>
                </a:lnTo>
                <a:lnTo>
                  <a:pt x="515" y="107"/>
                </a:lnTo>
                <a:lnTo>
                  <a:pt x="515" y="107"/>
                </a:lnTo>
                <a:lnTo>
                  <a:pt x="515" y="107"/>
                </a:lnTo>
                <a:lnTo>
                  <a:pt x="515" y="107"/>
                </a:lnTo>
                <a:lnTo>
                  <a:pt x="515" y="107"/>
                </a:lnTo>
                <a:lnTo>
                  <a:pt x="515" y="107"/>
                </a:lnTo>
                <a:lnTo>
                  <a:pt x="515" y="107"/>
                </a:lnTo>
                <a:lnTo>
                  <a:pt x="515" y="107"/>
                </a:lnTo>
                <a:lnTo>
                  <a:pt x="515" y="107"/>
                </a:lnTo>
                <a:lnTo>
                  <a:pt x="516" y="107"/>
                </a:lnTo>
                <a:lnTo>
                  <a:pt x="516" y="107"/>
                </a:lnTo>
                <a:lnTo>
                  <a:pt x="516" y="107"/>
                </a:lnTo>
                <a:lnTo>
                  <a:pt x="516" y="107"/>
                </a:lnTo>
                <a:lnTo>
                  <a:pt x="516" y="107"/>
                </a:lnTo>
                <a:lnTo>
                  <a:pt x="516" y="107"/>
                </a:lnTo>
                <a:lnTo>
                  <a:pt x="516" y="107"/>
                </a:lnTo>
                <a:lnTo>
                  <a:pt x="516" y="107"/>
                </a:lnTo>
                <a:lnTo>
                  <a:pt x="516" y="107"/>
                </a:lnTo>
                <a:lnTo>
                  <a:pt x="517" y="107"/>
                </a:lnTo>
                <a:lnTo>
                  <a:pt x="517" y="107"/>
                </a:lnTo>
                <a:lnTo>
                  <a:pt x="517" y="107"/>
                </a:lnTo>
                <a:lnTo>
                  <a:pt x="517" y="107"/>
                </a:lnTo>
                <a:lnTo>
                  <a:pt x="517" y="107"/>
                </a:lnTo>
                <a:lnTo>
                  <a:pt x="517" y="107"/>
                </a:lnTo>
                <a:lnTo>
                  <a:pt x="517" y="107"/>
                </a:lnTo>
                <a:lnTo>
                  <a:pt x="517" y="105"/>
                </a:lnTo>
                <a:lnTo>
                  <a:pt x="517" y="105"/>
                </a:lnTo>
                <a:lnTo>
                  <a:pt x="517" y="105"/>
                </a:lnTo>
                <a:lnTo>
                  <a:pt x="517" y="105"/>
                </a:lnTo>
                <a:lnTo>
                  <a:pt x="517" y="105"/>
                </a:lnTo>
                <a:lnTo>
                  <a:pt x="517" y="105"/>
                </a:lnTo>
                <a:lnTo>
                  <a:pt x="517" y="105"/>
                </a:lnTo>
                <a:lnTo>
                  <a:pt x="517" y="105"/>
                </a:lnTo>
                <a:lnTo>
                  <a:pt x="518" y="105"/>
                </a:lnTo>
                <a:lnTo>
                  <a:pt x="518" y="105"/>
                </a:lnTo>
                <a:lnTo>
                  <a:pt x="518" y="105"/>
                </a:lnTo>
                <a:lnTo>
                  <a:pt x="518" y="105"/>
                </a:lnTo>
                <a:lnTo>
                  <a:pt x="518" y="105"/>
                </a:lnTo>
                <a:lnTo>
                  <a:pt x="518" y="105"/>
                </a:lnTo>
                <a:lnTo>
                  <a:pt x="518" y="105"/>
                </a:lnTo>
                <a:lnTo>
                  <a:pt x="518" y="105"/>
                </a:lnTo>
                <a:lnTo>
                  <a:pt x="518" y="105"/>
                </a:lnTo>
                <a:lnTo>
                  <a:pt x="518" y="105"/>
                </a:lnTo>
                <a:lnTo>
                  <a:pt x="518" y="105"/>
                </a:lnTo>
                <a:lnTo>
                  <a:pt x="518" y="105"/>
                </a:lnTo>
                <a:lnTo>
                  <a:pt x="519" y="105"/>
                </a:lnTo>
                <a:lnTo>
                  <a:pt x="519" y="105"/>
                </a:lnTo>
                <a:lnTo>
                  <a:pt x="519" y="105"/>
                </a:lnTo>
                <a:lnTo>
                  <a:pt x="519" y="105"/>
                </a:lnTo>
                <a:lnTo>
                  <a:pt x="519" y="105"/>
                </a:lnTo>
                <a:lnTo>
                  <a:pt x="519" y="105"/>
                </a:lnTo>
                <a:lnTo>
                  <a:pt x="519" y="105"/>
                </a:lnTo>
                <a:lnTo>
                  <a:pt x="519" y="105"/>
                </a:lnTo>
                <a:lnTo>
                  <a:pt x="519" y="105"/>
                </a:lnTo>
                <a:lnTo>
                  <a:pt x="519" y="105"/>
                </a:lnTo>
                <a:lnTo>
                  <a:pt x="519" y="105"/>
                </a:lnTo>
                <a:lnTo>
                  <a:pt x="519" y="105"/>
                </a:lnTo>
                <a:lnTo>
                  <a:pt x="519" y="105"/>
                </a:lnTo>
                <a:lnTo>
                  <a:pt x="519" y="105"/>
                </a:lnTo>
                <a:lnTo>
                  <a:pt x="519" y="105"/>
                </a:lnTo>
                <a:lnTo>
                  <a:pt x="520" y="105"/>
                </a:lnTo>
                <a:lnTo>
                  <a:pt x="520" y="105"/>
                </a:lnTo>
                <a:lnTo>
                  <a:pt x="520" y="105"/>
                </a:lnTo>
                <a:lnTo>
                  <a:pt x="520" y="105"/>
                </a:lnTo>
                <a:lnTo>
                  <a:pt x="520" y="103"/>
                </a:lnTo>
                <a:lnTo>
                  <a:pt x="520" y="103"/>
                </a:lnTo>
                <a:lnTo>
                  <a:pt x="520" y="103"/>
                </a:lnTo>
                <a:lnTo>
                  <a:pt x="520" y="103"/>
                </a:lnTo>
                <a:lnTo>
                  <a:pt x="520" y="103"/>
                </a:lnTo>
                <a:lnTo>
                  <a:pt x="520" y="103"/>
                </a:lnTo>
                <a:lnTo>
                  <a:pt x="520" y="103"/>
                </a:lnTo>
                <a:lnTo>
                  <a:pt x="520" y="103"/>
                </a:lnTo>
                <a:lnTo>
                  <a:pt x="520" y="103"/>
                </a:lnTo>
                <a:lnTo>
                  <a:pt x="520" y="103"/>
                </a:lnTo>
                <a:lnTo>
                  <a:pt x="520" y="103"/>
                </a:lnTo>
                <a:lnTo>
                  <a:pt x="521" y="103"/>
                </a:lnTo>
                <a:lnTo>
                  <a:pt x="521" y="103"/>
                </a:lnTo>
                <a:lnTo>
                  <a:pt x="521" y="103"/>
                </a:lnTo>
                <a:lnTo>
                  <a:pt x="521" y="103"/>
                </a:lnTo>
                <a:lnTo>
                  <a:pt x="521" y="103"/>
                </a:lnTo>
                <a:lnTo>
                  <a:pt x="521" y="103"/>
                </a:lnTo>
                <a:lnTo>
                  <a:pt x="521" y="103"/>
                </a:lnTo>
                <a:lnTo>
                  <a:pt x="521" y="103"/>
                </a:lnTo>
                <a:lnTo>
                  <a:pt x="521" y="103"/>
                </a:lnTo>
                <a:lnTo>
                  <a:pt x="521" y="103"/>
                </a:lnTo>
                <a:lnTo>
                  <a:pt x="521" y="103"/>
                </a:lnTo>
                <a:lnTo>
                  <a:pt x="521" y="103"/>
                </a:lnTo>
                <a:lnTo>
                  <a:pt x="521" y="103"/>
                </a:lnTo>
                <a:lnTo>
                  <a:pt x="521" y="103"/>
                </a:lnTo>
                <a:lnTo>
                  <a:pt x="521" y="103"/>
                </a:lnTo>
                <a:lnTo>
                  <a:pt x="522" y="103"/>
                </a:lnTo>
                <a:lnTo>
                  <a:pt x="522" y="103"/>
                </a:lnTo>
                <a:lnTo>
                  <a:pt x="522" y="103"/>
                </a:lnTo>
                <a:lnTo>
                  <a:pt x="522" y="103"/>
                </a:lnTo>
                <a:lnTo>
                  <a:pt x="522" y="103"/>
                </a:lnTo>
                <a:lnTo>
                  <a:pt x="522" y="103"/>
                </a:lnTo>
                <a:lnTo>
                  <a:pt x="522" y="103"/>
                </a:lnTo>
                <a:lnTo>
                  <a:pt x="522" y="101"/>
                </a:lnTo>
                <a:lnTo>
                  <a:pt x="522" y="101"/>
                </a:lnTo>
                <a:lnTo>
                  <a:pt x="522" y="101"/>
                </a:lnTo>
                <a:lnTo>
                  <a:pt x="522" y="101"/>
                </a:lnTo>
                <a:lnTo>
                  <a:pt x="522" y="101"/>
                </a:lnTo>
                <a:lnTo>
                  <a:pt x="522" y="101"/>
                </a:lnTo>
                <a:lnTo>
                  <a:pt x="522" y="101"/>
                </a:lnTo>
                <a:lnTo>
                  <a:pt x="522" y="101"/>
                </a:lnTo>
                <a:lnTo>
                  <a:pt x="523" y="101"/>
                </a:lnTo>
                <a:lnTo>
                  <a:pt x="523" y="101"/>
                </a:lnTo>
                <a:lnTo>
                  <a:pt x="523" y="101"/>
                </a:lnTo>
                <a:lnTo>
                  <a:pt x="523" y="101"/>
                </a:lnTo>
                <a:lnTo>
                  <a:pt x="523" y="101"/>
                </a:lnTo>
                <a:lnTo>
                  <a:pt x="523" y="101"/>
                </a:lnTo>
                <a:lnTo>
                  <a:pt x="523" y="101"/>
                </a:lnTo>
                <a:lnTo>
                  <a:pt x="523" y="101"/>
                </a:lnTo>
                <a:lnTo>
                  <a:pt x="523" y="101"/>
                </a:lnTo>
                <a:lnTo>
                  <a:pt x="524" y="101"/>
                </a:lnTo>
                <a:lnTo>
                  <a:pt x="524" y="99"/>
                </a:lnTo>
                <a:lnTo>
                  <a:pt x="524" y="99"/>
                </a:lnTo>
                <a:lnTo>
                  <a:pt x="524" y="99"/>
                </a:lnTo>
                <a:lnTo>
                  <a:pt x="524" y="99"/>
                </a:lnTo>
                <a:lnTo>
                  <a:pt x="524" y="99"/>
                </a:lnTo>
                <a:lnTo>
                  <a:pt x="524" y="99"/>
                </a:lnTo>
                <a:lnTo>
                  <a:pt x="524" y="99"/>
                </a:lnTo>
                <a:lnTo>
                  <a:pt x="524" y="99"/>
                </a:lnTo>
                <a:lnTo>
                  <a:pt x="524" y="99"/>
                </a:lnTo>
                <a:lnTo>
                  <a:pt x="524" y="99"/>
                </a:lnTo>
                <a:lnTo>
                  <a:pt x="524" y="99"/>
                </a:lnTo>
                <a:lnTo>
                  <a:pt x="524" y="99"/>
                </a:lnTo>
                <a:lnTo>
                  <a:pt x="524" y="99"/>
                </a:lnTo>
                <a:lnTo>
                  <a:pt x="524" y="99"/>
                </a:lnTo>
                <a:lnTo>
                  <a:pt x="524" y="99"/>
                </a:lnTo>
                <a:lnTo>
                  <a:pt x="524" y="99"/>
                </a:lnTo>
                <a:lnTo>
                  <a:pt x="524" y="99"/>
                </a:lnTo>
                <a:lnTo>
                  <a:pt x="525" y="99"/>
                </a:lnTo>
                <a:lnTo>
                  <a:pt x="525" y="99"/>
                </a:lnTo>
                <a:lnTo>
                  <a:pt x="525" y="99"/>
                </a:lnTo>
                <a:lnTo>
                  <a:pt x="525" y="99"/>
                </a:lnTo>
                <a:lnTo>
                  <a:pt x="525" y="99"/>
                </a:lnTo>
                <a:lnTo>
                  <a:pt x="525" y="99"/>
                </a:lnTo>
                <a:lnTo>
                  <a:pt x="525" y="99"/>
                </a:lnTo>
                <a:lnTo>
                  <a:pt x="525" y="99"/>
                </a:lnTo>
                <a:lnTo>
                  <a:pt x="525" y="99"/>
                </a:lnTo>
                <a:lnTo>
                  <a:pt x="525" y="99"/>
                </a:lnTo>
                <a:lnTo>
                  <a:pt x="525" y="99"/>
                </a:lnTo>
                <a:lnTo>
                  <a:pt x="525" y="99"/>
                </a:lnTo>
                <a:lnTo>
                  <a:pt x="526" y="99"/>
                </a:lnTo>
                <a:lnTo>
                  <a:pt x="526" y="99"/>
                </a:lnTo>
                <a:lnTo>
                  <a:pt x="526" y="99"/>
                </a:lnTo>
                <a:lnTo>
                  <a:pt x="526" y="99"/>
                </a:lnTo>
                <a:lnTo>
                  <a:pt x="526" y="99"/>
                </a:lnTo>
                <a:lnTo>
                  <a:pt x="526" y="99"/>
                </a:lnTo>
                <a:lnTo>
                  <a:pt x="526" y="99"/>
                </a:lnTo>
                <a:lnTo>
                  <a:pt x="526" y="99"/>
                </a:lnTo>
                <a:lnTo>
                  <a:pt x="526" y="99"/>
                </a:lnTo>
                <a:lnTo>
                  <a:pt x="526" y="99"/>
                </a:lnTo>
                <a:lnTo>
                  <a:pt x="526" y="99"/>
                </a:lnTo>
                <a:lnTo>
                  <a:pt x="526" y="99"/>
                </a:lnTo>
                <a:lnTo>
                  <a:pt x="527" y="99"/>
                </a:lnTo>
                <a:lnTo>
                  <a:pt x="527" y="99"/>
                </a:lnTo>
                <a:lnTo>
                  <a:pt x="527" y="99"/>
                </a:lnTo>
                <a:lnTo>
                  <a:pt x="527" y="99"/>
                </a:lnTo>
                <a:lnTo>
                  <a:pt x="527" y="97"/>
                </a:lnTo>
                <a:lnTo>
                  <a:pt x="527" y="97"/>
                </a:lnTo>
                <a:lnTo>
                  <a:pt x="527" y="97"/>
                </a:lnTo>
                <a:lnTo>
                  <a:pt x="527" y="97"/>
                </a:lnTo>
                <a:lnTo>
                  <a:pt x="527" y="97"/>
                </a:lnTo>
                <a:lnTo>
                  <a:pt x="527" y="97"/>
                </a:lnTo>
                <a:lnTo>
                  <a:pt x="527" y="97"/>
                </a:lnTo>
                <a:lnTo>
                  <a:pt x="527" y="97"/>
                </a:lnTo>
                <a:lnTo>
                  <a:pt x="527" y="97"/>
                </a:lnTo>
                <a:lnTo>
                  <a:pt x="527" y="97"/>
                </a:lnTo>
                <a:lnTo>
                  <a:pt x="527" y="97"/>
                </a:lnTo>
                <a:lnTo>
                  <a:pt x="528" y="97"/>
                </a:lnTo>
                <a:lnTo>
                  <a:pt x="528" y="97"/>
                </a:lnTo>
                <a:lnTo>
                  <a:pt x="528" y="97"/>
                </a:lnTo>
                <a:lnTo>
                  <a:pt x="528" y="97"/>
                </a:lnTo>
                <a:lnTo>
                  <a:pt x="528" y="97"/>
                </a:lnTo>
                <a:lnTo>
                  <a:pt x="528" y="97"/>
                </a:lnTo>
                <a:lnTo>
                  <a:pt x="528" y="97"/>
                </a:lnTo>
                <a:lnTo>
                  <a:pt x="528" y="97"/>
                </a:lnTo>
                <a:lnTo>
                  <a:pt x="528" y="97"/>
                </a:lnTo>
                <a:lnTo>
                  <a:pt x="528" y="97"/>
                </a:lnTo>
                <a:lnTo>
                  <a:pt x="528" y="97"/>
                </a:lnTo>
                <a:lnTo>
                  <a:pt x="528" y="97"/>
                </a:lnTo>
                <a:lnTo>
                  <a:pt x="528" y="97"/>
                </a:lnTo>
                <a:lnTo>
                  <a:pt x="528" y="97"/>
                </a:lnTo>
                <a:lnTo>
                  <a:pt x="528" y="97"/>
                </a:lnTo>
                <a:lnTo>
                  <a:pt x="529" y="97"/>
                </a:lnTo>
                <a:lnTo>
                  <a:pt x="529" y="97"/>
                </a:lnTo>
                <a:lnTo>
                  <a:pt x="529" y="97"/>
                </a:lnTo>
                <a:lnTo>
                  <a:pt x="529" y="97"/>
                </a:lnTo>
                <a:lnTo>
                  <a:pt x="529" y="97"/>
                </a:lnTo>
                <a:lnTo>
                  <a:pt x="529" y="97"/>
                </a:lnTo>
                <a:lnTo>
                  <a:pt x="529" y="97"/>
                </a:lnTo>
                <a:lnTo>
                  <a:pt x="529" y="97"/>
                </a:lnTo>
                <a:lnTo>
                  <a:pt x="529" y="97"/>
                </a:lnTo>
                <a:lnTo>
                  <a:pt x="529" y="97"/>
                </a:lnTo>
                <a:lnTo>
                  <a:pt x="529" y="97"/>
                </a:lnTo>
                <a:lnTo>
                  <a:pt x="529" y="97"/>
                </a:lnTo>
                <a:lnTo>
                  <a:pt x="530" y="97"/>
                </a:lnTo>
                <a:lnTo>
                  <a:pt x="530" y="95"/>
                </a:lnTo>
                <a:lnTo>
                  <a:pt x="530" y="95"/>
                </a:lnTo>
                <a:lnTo>
                  <a:pt x="530" y="95"/>
                </a:lnTo>
                <a:lnTo>
                  <a:pt x="530" y="95"/>
                </a:lnTo>
                <a:lnTo>
                  <a:pt x="530" y="95"/>
                </a:lnTo>
                <a:lnTo>
                  <a:pt x="530" y="95"/>
                </a:lnTo>
                <a:lnTo>
                  <a:pt x="530" y="95"/>
                </a:lnTo>
                <a:lnTo>
                  <a:pt x="530" y="95"/>
                </a:lnTo>
                <a:lnTo>
                  <a:pt x="530" y="95"/>
                </a:lnTo>
                <a:lnTo>
                  <a:pt x="530" y="95"/>
                </a:lnTo>
                <a:lnTo>
                  <a:pt x="530" y="95"/>
                </a:lnTo>
                <a:lnTo>
                  <a:pt x="530" y="95"/>
                </a:lnTo>
                <a:lnTo>
                  <a:pt x="530" y="95"/>
                </a:lnTo>
                <a:lnTo>
                  <a:pt x="530" y="95"/>
                </a:lnTo>
                <a:lnTo>
                  <a:pt x="531" y="95"/>
                </a:lnTo>
                <a:lnTo>
                  <a:pt x="531" y="95"/>
                </a:lnTo>
                <a:lnTo>
                  <a:pt x="531" y="95"/>
                </a:lnTo>
                <a:lnTo>
                  <a:pt x="531" y="95"/>
                </a:lnTo>
                <a:lnTo>
                  <a:pt x="531" y="95"/>
                </a:lnTo>
                <a:lnTo>
                  <a:pt x="531" y="95"/>
                </a:lnTo>
                <a:lnTo>
                  <a:pt x="531" y="95"/>
                </a:lnTo>
                <a:lnTo>
                  <a:pt x="531" y="92"/>
                </a:lnTo>
                <a:lnTo>
                  <a:pt x="531" y="92"/>
                </a:lnTo>
                <a:lnTo>
                  <a:pt x="531" y="92"/>
                </a:lnTo>
                <a:lnTo>
                  <a:pt x="531" y="92"/>
                </a:lnTo>
                <a:lnTo>
                  <a:pt x="531" y="92"/>
                </a:lnTo>
                <a:lnTo>
                  <a:pt x="531" y="92"/>
                </a:lnTo>
                <a:lnTo>
                  <a:pt x="531" y="92"/>
                </a:lnTo>
                <a:lnTo>
                  <a:pt x="531" y="92"/>
                </a:lnTo>
                <a:lnTo>
                  <a:pt x="531" y="92"/>
                </a:lnTo>
                <a:lnTo>
                  <a:pt x="531" y="92"/>
                </a:lnTo>
                <a:lnTo>
                  <a:pt x="531" y="92"/>
                </a:lnTo>
                <a:lnTo>
                  <a:pt x="532" y="92"/>
                </a:lnTo>
                <a:lnTo>
                  <a:pt x="532" y="92"/>
                </a:lnTo>
                <a:lnTo>
                  <a:pt x="532" y="92"/>
                </a:lnTo>
                <a:lnTo>
                  <a:pt x="532" y="92"/>
                </a:lnTo>
                <a:lnTo>
                  <a:pt x="532" y="92"/>
                </a:lnTo>
                <a:lnTo>
                  <a:pt x="532" y="92"/>
                </a:lnTo>
                <a:lnTo>
                  <a:pt x="532" y="92"/>
                </a:lnTo>
                <a:lnTo>
                  <a:pt x="532" y="92"/>
                </a:lnTo>
                <a:lnTo>
                  <a:pt x="532" y="92"/>
                </a:lnTo>
                <a:lnTo>
                  <a:pt x="532" y="92"/>
                </a:lnTo>
                <a:lnTo>
                  <a:pt x="532" y="92"/>
                </a:lnTo>
                <a:lnTo>
                  <a:pt x="532" y="92"/>
                </a:lnTo>
                <a:lnTo>
                  <a:pt x="533" y="92"/>
                </a:lnTo>
                <a:lnTo>
                  <a:pt x="533" y="92"/>
                </a:lnTo>
                <a:lnTo>
                  <a:pt x="533" y="92"/>
                </a:lnTo>
                <a:lnTo>
                  <a:pt x="533" y="92"/>
                </a:lnTo>
                <a:lnTo>
                  <a:pt x="533" y="92"/>
                </a:lnTo>
                <a:lnTo>
                  <a:pt x="533" y="92"/>
                </a:lnTo>
                <a:lnTo>
                  <a:pt x="533" y="92"/>
                </a:lnTo>
                <a:lnTo>
                  <a:pt x="533" y="92"/>
                </a:lnTo>
                <a:lnTo>
                  <a:pt x="533" y="92"/>
                </a:lnTo>
                <a:lnTo>
                  <a:pt x="533" y="92"/>
                </a:lnTo>
                <a:lnTo>
                  <a:pt x="533" y="92"/>
                </a:lnTo>
                <a:lnTo>
                  <a:pt x="533" y="92"/>
                </a:lnTo>
                <a:lnTo>
                  <a:pt x="533" y="92"/>
                </a:lnTo>
                <a:lnTo>
                  <a:pt x="533" y="92"/>
                </a:lnTo>
                <a:lnTo>
                  <a:pt x="533" y="92"/>
                </a:lnTo>
                <a:lnTo>
                  <a:pt x="534" y="92"/>
                </a:lnTo>
                <a:lnTo>
                  <a:pt x="534" y="92"/>
                </a:lnTo>
                <a:lnTo>
                  <a:pt x="534" y="92"/>
                </a:lnTo>
                <a:lnTo>
                  <a:pt x="534" y="92"/>
                </a:lnTo>
                <a:lnTo>
                  <a:pt x="534" y="92"/>
                </a:lnTo>
                <a:lnTo>
                  <a:pt x="534" y="92"/>
                </a:lnTo>
                <a:lnTo>
                  <a:pt x="534" y="92"/>
                </a:lnTo>
                <a:lnTo>
                  <a:pt x="534" y="92"/>
                </a:lnTo>
                <a:lnTo>
                  <a:pt x="534" y="92"/>
                </a:lnTo>
                <a:lnTo>
                  <a:pt x="534" y="92"/>
                </a:lnTo>
                <a:lnTo>
                  <a:pt x="534" y="92"/>
                </a:lnTo>
                <a:lnTo>
                  <a:pt x="534" y="92"/>
                </a:lnTo>
                <a:lnTo>
                  <a:pt x="535" y="92"/>
                </a:lnTo>
                <a:lnTo>
                  <a:pt x="535" y="92"/>
                </a:lnTo>
                <a:lnTo>
                  <a:pt x="535" y="92"/>
                </a:lnTo>
                <a:lnTo>
                  <a:pt x="535" y="92"/>
                </a:lnTo>
                <a:lnTo>
                  <a:pt x="535" y="92"/>
                </a:lnTo>
                <a:lnTo>
                  <a:pt x="535" y="92"/>
                </a:lnTo>
                <a:lnTo>
                  <a:pt x="535" y="92"/>
                </a:lnTo>
                <a:lnTo>
                  <a:pt x="535" y="92"/>
                </a:lnTo>
                <a:lnTo>
                  <a:pt x="535" y="92"/>
                </a:lnTo>
                <a:lnTo>
                  <a:pt x="535" y="92"/>
                </a:lnTo>
                <a:lnTo>
                  <a:pt x="535" y="92"/>
                </a:lnTo>
                <a:lnTo>
                  <a:pt x="535" y="92"/>
                </a:lnTo>
                <a:lnTo>
                  <a:pt x="535" y="92"/>
                </a:lnTo>
                <a:lnTo>
                  <a:pt x="535" y="92"/>
                </a:lnTo>
                <a:lnTo>
                  <a:pt x="535" y="92"/>
                </a:lnTo>
                <a:lnTo>
                  <a:pt x="536" y="92"/>
                </a:lnTo>
                <a:lnTo>
                  <a:pt x="536" y="92"/>
                </a:lnTo>
                <a:lnTo>
                  <a:pt x="536" y="92"/>
                </a:lnTo>
                <a:lnTo>
                  <a:pt x="536" y="92"/>
                </a:lnTo>
                <a:lnTo>
                  <a:pt x="536" y="92"/>
                </a:lnTo>
                <a:lnTo>
                  <a:pt x="536" y="92"/>
                </a:lnTo>
                <a:lnTo>
                  <a:pt x="536" y="92"/>
                </a:lnTo>
                <a:lnTo>
                  <a:pt x="536" y="92"/>
                </a:lnTo>
                <a:lnTo>
                  <a:pt x="536" y="92"/>
                </a:lnTo>
                <a:lnTo>
                  <a:pt x="536" y="92"/>
                </a:lnTo>
                <a:lnTo>
                  <a:pt x="536" y="92"/>
                </a:lnTo>
                <a:lnTo>
                  <a:pt x="536" y="92"/>
                </a:lnTo>
                <a:lnTo>
                  <a:pt x="536" y="92"/>
                </a:lnTo>
                <a:lnTo>
                  <a:pt x="536" y="92"/>
                </a:lnTo>
                <a:lnTo>
                  <a:pt x="536" y="92"/>
                </a:lnTo>
                <a:lnTo>
                  <a:pt x="537" y="92"/>
                </a:lnTo>
                <a:lnTo>
                  <a:pt x="537" y="92"/>
                </a:lnTo>
                <a:lnTo>
                  <a:pt x="537" y="92"/>
                </a:lnTo>
                <a:lnTo>
                  <a:pt x="537" y="92"/>
                </a:lnTo>
                <a:lnTo>
                  <a:pt x="537" y="92"/>
                </a:lnTo>
                <a:lnTo>
                  <a:pt x="537" y="92"/>
                </a:lnTo>
                <a:lnTo>
                  <a:pt x="537" y="92"/>
                </a:lnTo>
                <a:lnTo>
                  <a:pt x="537" y="92"/>
                </a:lnTo>
                <a:lnTo>
                  <a:pt x="537" y="92"/>
                </a:lnTo>
                <a:lnTo>
                  <a:pt x="537" y="92"/>
                </a:lnTo>
                <a:lnTo>
                  <a:pt x="537" y="92"/>
                </a:lnTo>
                <a:lnTo>
                  <a:pt x="537" y="92"/>
                </a:lnTo>
                <a:lnTo>
                  <a:pt x="538" y="92"/>
                </a:lnTo>
                <a:lnTo>
                  <a:pt x="538" y="92"/>
                </a:lnTo>
                <a:lnTo>
                  <a:pt x="538" y="92"/>
                </a:lnTo>
                <a:lnTo>
                  <a:pt x="538" y="92"/>
                </a:lnTo>
                <a:lnTo>
                  <a:pt x="538" y="92"/>
                </a:lnTo>
                <a:lnTo>
                  <a:pt x="538" y="92"/>
                </a:lnTo>
                <a:lnTo>
                  <a:pt x="538" y="92"/>
                </a:lnTo>
                <a:lnTo>
                  <a:pt x="538" y="92"/>
                </a:lnTo>
                <a:lnTo>
                  <a:pt x="538" y="92"/>
                </a:lnTo>
                <a:lnTo>
                  <a:pt x="538" y="92"/>
                </a:lnTo>
                <a:lnTo>
                  <a:pt x="538" y="92"/>
                </a:lnTo>
                <a:lnTo>
                  <a:pt x="538" y="92"/>
                </a:lnTo>
                <a:lnTo>
                  <a:pt x="538" y="92"/>
                </a:lnTo>
                <a:lnTo>
                  <a:pt x="538" y="90"/>
                </a:lnTo>
                <a:lnTo>
                  <a:pt x="538" y="90"/>
                </a:lnTo>
                <a:lnTo>
                  <a:pt x="538" y="90"/>
                </a:lnTo>
                <a:lnTo>
                  <a:pt x="538" y="90"/>
                </a:lnTo>
                <a:lnTo>
                  <a:pt x="538" y="90"/>
                </a:lnTo>
                <a:lnTo>
                  <a:pt x="539" y="90"/>
                </a:lnTo>
                <a:lnTo>
                  <a:pt x="539" y="90"/>
                </a:lnTo>
                <a:lnTo>
                  <a:pt x="539" y="90"/>
                </a:lnTo>
                <a:lnTo>
                  <a:pt x="539" y="90"/>
                </a:lnTo>
                <a:lnTo>
                  <a:pt x="539" y="90"/>
                </a:lnTo>
                <a:lnTo>
                  <a:pt x="539" y="90"/>
                </a:lnTo>
                <a:lnTo>
                  <a:pt x="539" y="90"/>
                </a:lnTo>
                <a:lnTo>
                  <a:pt x="539" y="90"/>
                </a:lnTo>
                <a:lnTo>
                  <a:pt x="539" y="90"/>
                </a:lnTo>
                <a:lnTo>
                  <a:pt x="539" y="90"/>
                </a:lnTo>
                <a:lnTo>
                  <a:pt x="539" y="90"/>
                </a:lnTo>
                <a:lnTo>
                  <a:pt x="539" y="90"/>
                </a:lnTo>
                <a:lnTo>
                  <a:pt x="540" y="90"/>
                </a:lnTo>
                <a:lnTo>
                  <a:pt x="540" y="90"/>
                </a:lnTo>
                <a:lnTo>
                  <a:pt x="540" y="90"/>
                </a:lnTo>
                <a:lnTo>
                  <a:pt x="540" y="90"/>
                </a:lnTo>
                <a:lnTo>
                  <a:pt x="540" y="90"/>
                </a:lnTo>
                <a:lnTo>
                  <a:pt x="540" y="90"/>
                </a:lnTo>
                <a:lnTo>
                  <a:pt x="540" y="90"/>
                </a:lnTo>
                <a:lnTo>
                  <a:pt x="540" y="90"/>
                </a:lnTo>
                <a:lnTo>
                  <a:pt x="540" y="90"/>
                </a:lnTo>
                <a:lnTo>
                  <a:pt x="540" y="90"/>
                </a:lnTo>
                <a:lnTo>
                  <a:pt x="540" y="88"/>
                </a:lnTo>
                <a:lnTo>
                  <a:pt x="540" y="88"/>
                </a:lnTo>
                <a:lnTo>
                  <a:pt x="540" y="88"/>
                </a:lnTo>
                <a:lnTo>
                  <a:pt x="540" y="88"/>
                </a:lnTo>
                <a:lnTo>
                  <a:pt x="540" y="88"/>
                </a:lnTo>
                <a:lnTo>
                  <a:pt x="541" y="88"/>
                </a:lnTo>
                <a:lnTo>
                  <a:pt x="541" y="88"/>
                </a:lnTo>
                <a:lnTo>
                  <a:pt x="541" y="88"/>
                </a:lnTo>
                <a:lnTo>
                  <a:pt x="541" y="88"/>
                </a:lnTo>
                <a:lnTo>
                  <a:pt x="541" y="88"/>
                </a:lnTo>
                <a:lnTo>
                  <a:pt x="541" y="88"/>
                </a:lnTo>
                <a:lnTo>
                  <a:pt x="541" y="88"/>
                </a:lnTo>
                <a:lnTo>
                  <a:pt x="541" y="88"/>
                </a:lnTo>
                <a:lnTo>
                  <a:pt x="541" y="88"/>
                </a:lnTo>
                <a:lnTo>
                  <a:pt x="541" y="88"/>
                </a:lnTo>
                <a:lnTo>
                  <a:pt x="541" y="88"/>
                </a:lnTo>
                <a:lnTo>
                  <a:pt x="541" y="88"/>
                </a:lnTo>
                <a:lnTo>
                  <a:pt x="542" y="88"/>
                </a:lnTo>
                <a:lnTo>
                  <a:pt x="542" y="88"/>
                </a:lnTo>
                <a:lnTo>
                  <a:pt x="542" y="88"/>
                </a:lnTo>
                <a:lnTo>
                  <a:pt x="542" y="88"/>
                </a:lnTo>
                <a:lnTo>
                  <a:pt x="542" y="88"/>
                </a:lnTo>
                <a:lnTo>
                  <a:pt x="542" y="88"/>
                </a:lnTo>
                <a:lnTo>
                  <a:pt x="542" y="88"/>
                </a:lnTo>
                <a:lnTo>
                  <a:pt x="542" y="88"/>
                </a:lnTo>
                <a:lnTo>
                  <a:pt x="542" y="88"/>
                </a:lnTo>
                <a:lnTo>
                  <a:pt x="542" y="88"/>
                </a:lnTo>
                <a:lnTo>
                  <a:pt x="542" y="88"/>
                </a:lnTo>
                <a:lnTo>
                  <a:pt x="542" y="88"/>
                </a:lnTo>
                <a:lnTo>
                  <a:pt x="542" y="88"/>
                </a:lnTo>
                <a:lnTo>
                  <a:pt x="542" y="88"/>
                </a:lnTo>
                <a:lnTo>
                  <a:pt x="542" y="88"/>
                </a:lnTo>
                <a:lnTo>
                  <a:pt x="543" y="88"/>
                </a:lnTo>
                <a:lnTo>
                  <a:pt x="543" y="88"/>
                </a:lnTo>
                <a:lnTo>
                  <a:pt x="543" y="88"/>
                </a:lnTo>
                <a:lnTo>
                  <a:pt x="543" y="88"/>
                </a:lnTo>
                <a:lnTo>
                  <a:pt x="543" y="88"/>
                </a:lnTo>
                <a:lnTo>
                  <a:pt x="543" y="88"/>
                </a:lnTo>
                <a:lnTo>
                  <a:pt x="543" y="88"/>
                </a:lnTo>
                <a:lnTo>
                  <a:pt x="543" y="85"/>
                </a:lnTo>
                <a:lnTo>
                  <a:pt x="543" y="85"/>
                </a:lnTo>
                <a:lnTo>
                  <a:pt x="543" y="85"/>
                </a:lnTo>
                <a:lnTo>
                  <a:pt x="543" y="85"/>
                </a:lnTo>
                <a:lnTo>
                  <a:pt x="543" y="85"/>
                </a:lnTo>
                <a:lnTo>
                  <a:pt x="543" y="85"/>
                </a:lnTo>
                <a:lnTo>
                  <a:pt x="543" y="85"/>
                </a:lnTo>
                <a:lnTo>
                  <a:pt x="543" y="85"/>
                </a:lnTo>
                <a:lnTo>
                  <a:pt x="543" y="85"/>
                </a:lnTo>
                <a:lnTo>
                  <a:pt x="543" y="85"/>
                </a:lnTo>
                <a:lnTo>
                  <a:pt x="543" y="85"/>
                </a:lnTo>
                <a:lnTo>
                  <a:pt x="544" y="85"/>
                </a:lnTo>
                <a:lnTo>
                  <a:pt x="544" y="85"/>
                </a:lnTo>
                <a:lnTo>
                  <a:pt x="544" y="85"/>
                </a:lnTo>
                <a:lnTo>
                  <a:pt x="544" y="85"/>
                </a:lnTo>
                <a:lnTo>
                  <a:pt x="544" y="85"/>
                </a:lnTo>
                <a:lnTo>
                  <a:pt x="544" y="85"/>
                </a:lnTo>
                <a:lnTo>
                  <a:pt x="544" y="85"/>
                </a:lnTo>
                <a:lnTo>
                  <a:pt x="544" y="85"/>
                </a:lnTo>
                <a:lnTo>
                  <a:pt x="544" y="85"/>
                </a:lnTo>
                <a:lnTo>
                  <a:pt x="544" y="85"/>
                </a:lnTo>
                <a:lnTo>
                  <a:pt x="544" y="85"/>
                </a:lnTo>
                <a:lnTo>
                  <a:pt x="544" y="85"/>
                </a:lnTo>
                <a:lnTo>
                  <a:pt x="545" y="85"/>
                </a:lnTo>
                <a:lnTo>
                  <a:pt x="545" y="85"/>
                </a:lnTo>
                <a:lnTo>
                  <a:pt x="545" y="85"/>
                </a:lnTo>
                <a:lnTo>
                  <a:pt x="545" y="85"/>
                </a:lnTo>
                <a:lnTo>
                  <a:pt x="545" y="85"/>
                </a:lnTo>
                <a:lnTo>
                  <a:pt x="545" y="85"/>
                </a:lnTo>
                <a:lnTo>
                  <a:pt x="545" y="85"/>
                </a:lnTo>
                <a:lnTo>
                  <a:pt x="545" y="85"/>
                </a:lnTo>
                <a:lnTo>
                  <a:pt x="545" y="85"/>
                </a:lnTo>
                <a:lnTo>
                  <a:pt x="545" y="85"/>
                </a:lnTo>
                <a:lnTo>
                  <a:pt x="545" y="85"/>
                </a:lnTo>
                <a:lnTo>
                  <a:pt x="545" y="85"/>
                </a:lnTo>
                <a:lnTo>
                  <a:pt x="545" y="85"/>
                </a:lnTo>
                <a:lnTo>
                  <a:pt x="545" y="85"/>
                </a:lnTo>
                <a:lnTo>
                  <a:pt x="545" y="85"/>
                </a:lnTo>
                <a:lnTo>
                  <a:pt x="546" y="85"/>
                </a:lnTo>
                <a:lnTo>
                  <a:pt x="546" y="85"/>
                </a:lnTo>
                <a:lnTo>
                  <a:pt x="546" y="85"/>
                </a:lnTo>
                <a:lnTo>
                  <a:pt x="546" y="85"/>
                </a:lnTo>
                <a:lnTo>
                  <a:pt x="546" y="85"/>
                </a:lnTo>
                <a:lnTo>
                  <a:pt x="546" y="85"/>
                </a:lnTo>
                <a:lnTo>
                  <a:pt x="546" y="85"/>
                </a:lnTo>
                <a:lnTo>
                  <a:pt x="546" y="85"/>
                </a:lnTo>
                <a:lnTo>
                  <a:pt x="546" y="85"/>
                </a:lnTo>
                <a:lnTo>
                  <a:pt x="546" y="85"/>
                </a:lnTo>
                <a:lnTo>
                  <a:pt x="546" y="85"/>
                </a:lnTo>
                <a:lnTo>
                  <a:pt x="546" y="85"/>
                </a:lnTo>
                <a:lnTo>
                  <a:pt x="547" y="85"/>
                </a:lnTo>
                <a:lnTo>
                  <a:pt x="547" y="85"/>
                </a:lnTo>
                <a:lnTo>
                  <a:pt x="547" y="85"/>
                </a:lnTo>
                <a:lnTo>
                  <a:pt x="547" y="85"/>
                </a:lnTo>
                <a:lnTo>
                  <a:pt x="547" y="85"/>
                </a:lnTo>
                <a:lnTo>
                  <a:pt x="547" y="85"/>
                </a:lnTo>
                <a:lnTo>
                  <a:pt x="547" y="85"/>
                </a:lnTo>
                <a:lnTo>
                  <a:pt x="547" y="85"/>
                </a:lnTo>
                <a:lnTo>
                  <a:pt x="547" y="85"/>
                </a:lnTo>
                <a:lnTo>
                  <a:pt x="547" y="85"/>
                </a:lnTo>
                <a:lnTo>
                  <a:pt x="547" y="85"/>
                </a:lnTo>
                <a:lnTo>
                  <a:pt x="547" y="85"/>
                </a:lnTo>
                <a:lnTo>
                  <a:pt x="547" y="85"/>
                </a:lnTo>
                <a:lnTo>
                  <a:pt x="547" y="85"/>
                </a:lnTo>
                <a:lnTo>
                  <a:pt x="547" y="85"/>
                </a:lnTo>
                <a:lnTo>
                  <a:pt x="548" y="85"/>
                </a:lnTo>
                <a:lnTo>
                  <a:pt x="548" y="85"/>
                </a:lnTo>
                <a:lnTo>
                  <a:pt x="548" y="85"/>
                </a:lnTo>
                <a:lnTo>
                  <a:pt x="548" y="85"/>
                </a:lnTo>
                <a:lnTo>
                  <a:pt x="548" y="85"/>
                </a:lnTo>
                <a:lnTo>
                  <a:pt x="548" y="85"/>
                </a:lnTo>
                <a:lnTo>
                  <a:pt x="548" y="85"/>
                </a:lnTo>
                <a:lnTo>
                  <a:pt x="548" y="85"/>
                </a:lnTo>
                <a:lnTo>
                  <a:pt x="548" y="85"/>
                </a:lnTo>
                <a:lnTo>
                  <a:pt x="548" y="85"/>
                </a:lnTo>
                <a:lnTo>
                  <a:pt x="548" y="85"/>
                </a:lnTo>
                <a:lnTo>
                  <a:pt x="548" y="85"/>
                </a:lnTo>
                <a:lnTo>
                  <a:pt x="549" y="85"/>
                </a:lnTo>
                <a:lnTo>
                  <a:pt x="549" y="85"/>
                </a:lnTo>
                <a:lnTo>
                  <a:pt x="549" y="85"/>
                </a:lnTo>
                <a:lnTo>
                  <a:pt x="549" y="85"/>
                </a:lnTo>
                <a:lnTo>
                  <a:pt x="549" y="85"/>
                </a:lnTo>
                <a:lnTo>
                  <a:pt x="549" y="85"/>
                </a:lnTo>
                <a:lnTo>
                  <a:pt x="549" y="85"/>
                </a:lnTo>
                <a:lnTo>
                  <a:pt x="549" y="85"/>
                </a:lnTo>
                <a:lnTo>
                  <a:pt x="549" y="85"/>
                </a:lnTo>
                <a:lnTo>
                  <a:pt x="549" y="85"/>
                </a:lnTo>
                <a:lnTo>
                  <a:pt x="549" y="85"/>
                </a:lnTo>
                <a:lnTo>
                  <a:pt x="549" y="85"/>
                </a:lnTo>
                <a:lnTo>
                  <a:pt x="549" y="85"/>
                </a:lnTo>
                <a:lnTo>
                  <a:pt x="549" y="85"/>
                </a:lnTo>
                <a:lnTo>
                  <a:pt x="549" y="85"/>
                </a:lnTo>
                <a:lnTo>
                  <a:pt x="550" y="85"/>
                </a:lnTo>
                <a:lnTo>
                  <a:pt x="550" y="85"/>
                </a:lnTo>
                <a:lnTo>
                  <a:pt x="550" y="85"/>
                </a:lnTo>
                <a:lnTo>
                  <a:pt x="550" y="85"/>
                </a:lnTo>
                <a:lnTo>
                  <a:pt x="550" y="82"/>
                </a:lnTo>
                <a:lnTo>
                  <a:pt x="550" y="82"/>
                </a:lnTo>
                <a:lnTo>
                  <a:pt x="550" y="82"/>
                </a:lnTo>
                <a:lnTo>
                  <a:pt x="550" y="82"/>
                </a:lnTo>
                <a:lnTo>
                  <a:pt x="550" y="82"/>
                </a:lnTo>
                <a:lnTo>
                  <a:pt x="550" y="82"/>
                </a:lnTo>
                <a:lnTo>
                  <a:pt x="550" y="80"/>
                </a:lnTo>
                <a:lnTo>
                  <a:pt x="550" y="80"/>
                </a:lnTo>
                <a:lnTo>
                  <a:pt x="550" y="80"/>
                </a:lnTo>
                <a:lnTo>
                  <a:pt x="550" y="80"/>
                </a:lnTo>
                <a:lnTo>
                  <a:pt x="550" y="80"/>
                </a:lnTo>
                <a:lnTo>
                  <a:pt x="550" y="80"/>
                </a:lnTo>
                <a:lnTo>
                  <a:pt x="550" y="80"/>
                </a:lnTo>
                <a:lnTo>
                  <a:pt x="550" y="80"/>
                </a:lnTo>
                <a:lnTo>
                  <a:pt x="550" y="80"/>
                </a:lnTo>
                <a:lnTo>
                  <a:pt x="550" y="80"/>
                </a:lnTo>
                <a:lnTo>
                  <a:pt x="550" y="80"/>
                </a:lnTo>
                <a:lnTo>
                  <a:pt x="551" y="80"/>
                </a:lnTo>
                <a:lnTo>
                  <a:pt x="551" y="80"/>
                </a:lnTo>
                <a:lnTo>
                  <a:pt x="551" y="80"/>
                </a:lnTo>
                <a:lnTo>
                  <a:pt x="551" y="80"/>
                </a:lnTo>
                <a:lnTo>
                  <a:pt x="551" y="80"/>
                </a:lnTo>
                <a:lnTo>
                  <a:pt x="551" y="80"/>
                </a:lnTo>
                <a:lnTo>
                  <a:pt x="551" y="80"/>
                </a:lnTo>
                <a:lnTo>
                  <a:pt x="551" y="80"/>
                </a:lnTo>
                <a:lnTo>
                  <a:pt x="551" y="80"/>
                </a:lnTo>
                <a:lnTo>
                  <a:pt x="551" y="80"/>
                </a:lnTo>
                <a:lnTo>
                  <a:pt x="551" y="80"/>
                </a:lnTo>
                <a:lnTo>
                  <a:pt x="551" y="80"/>
                </a:lnTo>
                <a:lnTo>
                  <a:pt x="552" y="80"/>
                </a:lnTo>
                <a:lnTo>
                  <a:pt x="552" y="80"/>
                </a:lnTo>
                <a:lnTo>
                  <a:pt x="552" y="80"/>
                </a:lnTo>
                <a:lnTo>
                  <a:pt x="552" y="80"/>
                </a:lnTo>
                <a:lnTo>
                  <a:pt x="552" y="80"/>
                </a:lnTo>
                <a:lnTo>
                  <a:pt x="552" y="80"/>
                </a:lnTo>
                <a:lnTo>
                  <a:pt x="552" y="80"/>
                </a:lnTo>
                <a:lnTo>
                  <a:pt x="552" y="80"/>
                </a:lnTo>
                <a:lnTo>
                  <a:pt x="552" y="80"/>
                </a:lnTo>
                <a:lnTo>
                  <a:pt x="552" y="80"/>
                </a:lnTo>
                <a:lnTo>
                  <a:pt x="552" y="77"/>
                </a:lnTo>
                <a:lnTo>
                  <a:pt x="552" y="77"/>
                </a:lnTo>
                <a:lnTo>
                  <a:pt x="552" y="77"/>
                </a:lnTo>
                <a:lnTo>
                  <a:pt x="552" y="77"/>
                </a:lnTo>
                <a:lnTo>
                  <a:pt x="552" y="77"/>
                </a:lnTo>
                <a:lnTo>
                  <a:pt x="552" y="77"/>
                </a:lnTo>
                <a:lnTo>
                  <a:pt x="552" y="77"/>
                </a:lnTo>
                <a:lnTo>
                  <a:pt x="552" y="77"/>
                </a:lnTo>
                <a:lnTo>
                  <a:pt x="553" y="77"/>
                </a:lnTo>
                <a:lnTo>
                  <a:pt x="553" y="77"/>
                </a:lnTo>
                <a:lnTo>
                  <a:pt x="553" y="77"/>
                </a:lnTo>
                <a:lnTo>
                  <a:pt x="553" y="77"/>
                </a:lnTo>
                <a:lnTo>
                  <a:pt x="553" y="77"/>
                </a:lnTo>
                <a:lnTo>
                  <a:pt x="553" y="77"/>
                </a:lnTo>
                <a:lnTo>
                  <a:pt x="553" y="77"/>
                </a:lnTo>
                <a:lnTo>
                  <a:pt x="553" y="77"/>
                </a:lnTo>
                <a:lnTo>
                  <a:pt x="553" y="77"/>
                </a:lnTo>
                <a:lnTo>
                  <a:pt x="553" y="77"/>
                </a:lnTo>
                <a:lnTo>
                  <a:pt x="553" y="77"/>
                </a:lnTo>
                <a:lnTo>
                  <a:pt x="553" y="77"/>
                </a:lnTo>
                <a:lnTo>
                  <a:pt x="554" y="77"/>
                </a:lnTo>
                <a:lnTo>
                  <a:pt x="554" y="77"/>
                </a:lnTo>
                <a:lnTo>
                  <a:pt x="554" y="77"/>
                </a:lnTo>
                <a:lnTo>
                  <a:pt x="554" y="77"/>
                </a:lnTo>
                <a:lnTo>
                  <a:pt x="554" y="77"/>
                </a:lnTo>
                <a:lnTo>
                  <a:pt x="554" y="77"/>
                </a:lnTo>
                <a:lnTo>
                  <a:pt x="554" y="77"/>
                </a:lnTo>
                <a:lnTo>
                  <a:pt x="554" y="77"/>
                </a:lnTo>
                <a:lnTo>
                  <a:pt x="554" y="77"/>
                </a:lnTo>
                <a:lnTo>
                  <a:pt x="554" y="77"/>
                </a:lnTo>
                <a:lnTo>
                  <a:pt x="554" y="77"/>
                </a:lnTo>
                <a:lnTo>
                  <a:pt x="554" y="77"/>
                </a:lnTo>
                <a:lnTo>
                  <a:pt x="554" y="77"/>
                </a:lnTo>
                <a:lnTo>
                  <a:pt x="554" y="77"/>
                </a:lnTo>
                <a:lnTo>
                  <a:pt x="554" y="77"/>
                </a:lnTo>
                <a:lnTo>
                  <a:pt x="555" y="77"/>
                </a:lnTo>
                <a:lnTo>
                  <a:pt x="555" y="77"/>
                </a:lnTo>
                <a:lnTo>
                  <a:pt x="555" y="77"/>
                </a:lnTo>
                <a:lnTo>
                  <a:pt x="555" y="77"/>
                </a:lnTo>
                <a:lnTo>
                  <a:pt x="555" y="77"/>
                </a:lnTo>
                <a:lnTo>
                  <a:pt x="555" y="77"/>
                </a:lnTo>
                <a:lnTo>
                  <a:pt x="555" y="77"/>
                </a:lnTo>
                <a:lnTo>
                  <a:pt x="555" y="77"/>
                </a:lnTo>
                <a:lnTo>
                  <a:pt x="555" y="77"/>
                </a:lnTo>
                <a:lnTo>
                  <a:pt x="555" y="77"/>
                </a:lnTo>
                <a:lnTo>
                  <a:pt x="555" y="77"/>
                </a:lnTo>
                <a:lnTo>
                  <a:pt x="555" y="77"/>
                </a:lnTo>
                <a:lnTo>
                  <a:pt x="556" y="77"/>
                </a:lnTo>
                <a:lnTo>
                  <a:pt x="556" y="77"/>
                </a:lnTo>
                <a:lnTo>
                  <a:pt x="556" y="77"/>
                </a:lnTo>
                <a:lnTo>
                  <a:pt x="556" y="77"/>
                </a:lnTo>
                <a:lnTo>
                  <a:pt x="556" y="77"/>
                </a:lnTo>
                <a:lnTo>
                  <a:pt x="556" y="77"/>
                </a:lnTo>
                <a:lnTo>
                  <a:pt x="556" y="77"/>
                </a:lnTo>
                <a:lnTo>
                  <a:pt x="556" y="77"/>
                </a:lnTo>
                <a:lnTo>
                  <a:pt x="556" y="77"/>
                </a:lnTo>
                <a:lnTo>
                  <a:pt x="556" y="77"/>
                </a:lnTo>
                <a:lnTo>
                  <a:pt x="556" y="77"/>
                </a:lnTo>
                <a:lnTo>
                  <a:pt x="556" y="77"/>
                </a:lnTo>
                <a:lnTo>
                  <a:pt x="556" y="77"/>
                </a:lnTo>
                <a:lnTo>
                  <a:pt x="556" y="77"/>
                </a:lnTo>
                <a:lnTo>
                  <a:pt x="556" y="77"/>
                </a:lnTo>
                <a:lnTo>
                  <a:pt x="557" y="77"/>
                </a:lnTo>
                <a:lnTo>
                  <a:pt x="557" y="77"/>
                </a:lnTo>
                <a:lnTo>
                  <a:pt x="557" y="77"/>
                </a:lnTo>
                <a:lnTo>
                  <a:pt x="557" y="77"/>
                </a:lnTo>
                <a:lnTo>
                  <a:pt x="557" y="77"/>
                </a:lnTo>
                <a:lnTo>
                  <a:pt x="557" y="77"/>
                </a:lnTo>
                <a:lnTo>
                  <a:pt x="557" y="77"/>
                </a:lnTo>
                <a:lnTo>
                  <a:pt x="557" y="77"/>
                </a:lnTo>
                <a:lnTo>
                  <a:pt x="557" y="77"/>
                </a:lnTo>
                <a:lnTo>
                  <a:pt x="557" y="77"/>
                </a:lnTo>
                <a:lnTo>
                  <a:pt x="557" y="77"/>
                </a:lnTo>
                <a:lnTo>
                  <a:pt x="557" y="77"/>
                </a:lnTo>
                <a:lnTo>
                  <a:pt x="557" y="77"/>
                </a:lnTo>
                <a:lnTo>
                  <a:pt x="557" y="77"/>
                </a:lnTo>
                <a:lnTo>
                  <a:pt x="557" y="77"/>
                </a:lnTo>
                <a:lnTo>
                  <a:pt x="558" y="77"/>
                </a:lnTo>
                <a:lnTo>
                  <a:pt x="558" y="77"/>
                </a:lnTo>
                <a:lnTo>
                  <a:pt x="558" y="77"/>
                </a:lnTo>
                <a:lnTo>
                  <a:pt x="558" y="77"/>
                </a:lnTo>
                <a:lnTo>
                  <a:pt x="558" y="77"/>
                </a:lnTo>
                <a:lnTo>
                  <a:pt x="558" y="77"/>
                </a:lnTo>
                <a:lnTo>
                  <a:pt x="558" y="77"/>
                </a:lnTo>
                <a:lnTo>
                  <a:pt x="558" y="77"/>
                </a:lnTo>
                <a:lnTo>
                  <a:pt x="558" y="77"/>
                </a:lnTo>
                <a:lnTo>
                  <a:pt x="558" y="77"/>
                </a:lnTo>
                <a:lnTo>
                  <a:pt x="558" y="77"/>
                </a:lnTo>
                <a:lnTo>
                  <a:pt x="558" y="77"/>
                </a:lnTo>
                <a:lnTo>
                  <a:pt x="559" y="77"/>
                </a:lnTo>
                <a:lnTo>
                  <a:pt x="559" y="77"/>
                </a:lnTo>
                <a:lnTo>
                  <a:pt x="559" y="77"/>
                </a:lnTo>
                <a:lnTo>
                  <a:pt x="559" y="77"/>
                </a:lnTo>
                <a:lnTo>
                  <a:pt x="559" y="77"/>
                </a:lnTo>
                <a:lnTo>
                  <a:pt x="559" y="77"/>
                </a:lnTo>
                <a:lnTo>
                  <a:pt x="559" y="77"/>
                </a:lnTo>
                <a:lnTo>
                  <a:pt x="559" y="77"/>
                </a:lnTo>
                <a:lnTo>
                  <a:pt x="559" y="77"/>
                </a:lnTo>
                <a:lnTo>
                  <a:pt x="559" y="77"/>
                </a:lnTo>
                <a:lnTo>
                  <a:pt x="559" y="77"/>
                </a:lnTo>
                <a:lnTo>
                  <a:pt x="559" y="77"/>
                </a:lnTo>
                <a:lnTo>
                  <a:pt x="559" y="77"/>
                </a:lnTo>
                <a:lnTo>
                  <a:pt x="559" y="77"/>
                </a:lnTo>
                <a:lnTo>
                  <a:pt x="559" y="77"/>
                </a:lnTo>
                <a:lnTo>
                  <a:pt x="560" y="77"/>
                </a:lnTo>
                <a:lnTo>
                  <a:pt x="560" y="77"/>
                </a:lnTo>
                <a:lnTo>
                  <a:pt x="560" y="77"/>
                </a:lnTo>
                <a:lnTo>
                  <a:pt x="560" y="77"/>
                </a:lnTo>
                <a:lnTo>
                  <a:pt x="560" y="77"/>
                </a:lnTo>
                <a:lnTo>
                  <a:pt x="560" y="77"/>
                </a:lnTo>
                <a:lnTo>
                  <a:pt x="560" y="77"/>
                </a:lnTo>
                <a:lnTo>
                  <a:pt x="560" y="77"/>
                </a:lnTo>
                <a:lnTo>
                  <a:pt x="560" y="77"/>
                </a:lnTo>
                <a:lnTo>
                  <a:pt x="560" y="77"/>
                </a:lnTo>
                <a:lnTo>
                  <a:pt x="560" y="77"/>
                </a:lnTo>
                <a:lnTo>
                  <a:pt x="560" y="77"/>
                </a:lnTo>
                <a:lnTo>
                  <a:pt x="561" y="77"/>
                </a:lnTo>
                <a:lnTo>
                  <a:pt x="561" y="74"/>
                </a:lnTo>
                <a:lnTo>
                  <a:pt x="561" y="74"/>
                </a:lnTo>
                <a:lnTo>
                  <a:pt x="561" y="74"/>
                </a:lnTo>
                <a:lnTo>
                  <a:pt x="561" y="74"/>
                </a:lnTo>
                <a:lnTo>
                  <a:pt x="561" y="74"/>
                </a:lnTo>
                <a:lnTo>
                  <a:pt x="561" y="74"/>
                </a:lnTo>
                <a:lnTo>
                  <a:pt x="561" y="74"/>
                </a:lnTo>
                <a:lnTo>
                  <a:pt x="561" y="74"/>
                </a:lnTo>
                <a:lnTo>
                  <a:pt x="561" y="74"/>
                </a:lnTo>
                <a:lnTo>
                  <a:pt x="561" y="74"/>
                </a:lnTo>
                <a:lnTo>
                  <a:pt x="561" y="74"/>
                </a:lnTo>
                <a:lnTo>
                  <a:pt x="561" y="74"/>
                </a:lnTo>
                <a:lnTo>
                  <a:pt x="561" y="74"/>
                </a:lnTo>
                <a:lnTo>
                  <a:pt x="561" y="74"/>
                </a:lnTo>
                <a:lnTo>
                  <a:pt x="561" y="74"/>
                </a:lnTo>
                <a:lnTo>
                  <a:pt x="561" y="74"/>
                </a:lnTo>
                <a:lnTo>
                  <a:pt x="561" y="74"/>
                </a:lnTo>
                <a:lnTo>
                  <a:pt x="562" y="74"/>
                </a:lnTo>
                <a:lnTo>
                  <a:pt x="562" y="74"/>
                </a:lnTo>
                <a:lnTo>
                  <a:pt x="562" y="74"/>
                </a:lnTo>
                <a:lnTo>
                  <a:pt x="562" y="74"/>
                </a:lnTo>
                <a:lnTo>
                  <a:pt x="562" y="74"/>
                </a:lnTo>
                <a:lnTo>
                  <a:pt x="562" y="74"/>
                </a:lnTo>
                <a:lnTo>
                  <a:pt x="562" y="74"/>
                </a:lnTo>
                <a:lnTo>
                  <a:pt x="562" y="74"/>
                </a:lnTo>
                <a:lnTo>
                  <a:pt x="562" y="74"/>
                </a:lnTo>
                <a:lnTo>
                  <a:pt x="562" y="74"/>
                </a:lnTo>
                <a:lnTo>
                  <a:pt x="562" y="74"/>
                </a:lnTo>
                <a:lnTo>
                  <a:pt x="562" y="74"/>
                </a:lnTo>
                <a:lnTo>
                  <a:pt x="563" y="74"/>
                </a:lnTo>
                <a:lnTo>
                  <a:pt x="563" y="74"/>
                </a:lnTo>
                <a:lnTo>
                  <a:pt x="563" y="74"/>
                </a:lnTo>
                <a:lnTo>
                  <a:pt x="563" y="74"/>
                </a:lnTo>
                <a:lnTo>
                  <a:pt x="563" y="74"/>
                </a:lnTo>
                <a:lnTo>
                  <a:pt x="563" y="74"/>
                </a:lnTo>
                <a:lnTo>
                  <a:pt x="563" y="74"/>
                </a:lnTo>
                <a:lnTo>
                  <a:pt x="563" y="74"/>
                </a:lnTo>
                <a:lnTo>
                  <a:pt x="563" y="74"/>
                </a:lnTo>
                <a:lnTo>
                  <a:pt x="563" y="74"/>
                </a:lnTo>
                <a:lnTo>
                  <a:pt x="563" y="74"/>
                </a:lnTo>
                <a:lnTo>
                  <a:pt x="563" y="74"/>
                </a:lnTo>
                <a:lnTo>
                  <a:pt x="563" y="74"/>
                </a:lnTo>
                <a:lnTo>
                  <a:pt x="563" y="74"/>
                </a:lnTo>
                <a:lnTo>
                  <a:pt x="563" y="74"/>
                </a:lnTo>
                <a:lnTo>
                  <a:pt x="564" y="74"/>
                </a:lnTo>
                <a:lnTo>
                  <a:pt x="564" y="74"/>
                </a:lnTo>
                <a:lnTo>
                  <a:pt x="564" y="74"/>
                </a:lnTo>
                <a:lnTo>
                  <a:pt x="564" y="74"/>
                </a:lnTo>
                <a:lnTo>
                  <a:pt x="564" y="74"/>
                </a:lnTo>
                <a:lnTo>
                  <a:pt x="564" y="74"/>
                </a:lnTo>
                <a:lnTo>
                  <a:pt x="564" y="74"/>
                </a:lnTo>
                <a:lnTo>
                  <a:pt x="564" y="74"/>
                </a:lnTo>
                <a:lnTo>
                  <a:pt x="564" y="74"/>
                </a:lnTo>
                <a:lnTo>
                  <a:pt x="564" y="74"/>
                </a:lnTo>
                <a:lnTo>
                  <a:pt x="564" y="74"/>
                </a:lnTo>
                <a:lnTo>
                  <a:pt x="564" y="74"/>
                </a:lnTo>
                <a:lnTo>
                  <a:pt x="564" y="74"/>
                </a:lnTo>
                <a:lnTo>
                  <a:pt x="564" y="74"/>
                </a:lnTo>
                <a:lnTo>
                  <a:pt x="564" y="74"/>
                </a:lnTo>
                <a:lnTo>
                  <a:pt x="565" y="74"/>
                </a:lnTo>
                <a:lnTo>
                  <a:pt x="565" y="74"/>
                </a:lnTo>
                <a:lnTo>
                  <a:pt x="565" y="74"/>
                </a:lnTo>
                <a:lnTo>
                  <a:pt x="565" y="74"/>
                </a:lnTo>
                <a:lnTo>
                  <a:pt x="565" y="74"/>
                </a:lnTo>
                <a:lnTo>
                  <a:pt x="565" y="74"/>
                </a:lnTo>
                <a:lnTo>
                  <a:pt x="565" y="74"/>
                </a:lnTo>
                <a:lnTo>
                  <a:pt x="565" y="74"/>
                </a:lnTo>
                <a:lnTo>
                  <a:pt x="565" y="74"/>
                </a:lnTo>
                <a:lnTo>
                  <a:pt x="565" y="74"/>
                </a:lnTo>
                <a:lnTo>
                  <a:pt x="565" y="74"/>
                </a:lnTo>
                <a:lnTo>
                  <a:pt x="565" y="74"/>
                </a:lnTo>
                <a:lnTo>
                  <a:pt x="566" y="74"/>
                </a:lnTo>
                <a:lnTo>
                  <a:pt x="566" y="74"/>
                </a:lnTo>
                <a:lnTo>
                  <a:pt x="566" y="74"/>
                </a:lnTo>
                <a:lnTo>
                  <a:pt x="566" y="74"/>
                </a:lnTo>
                <a:lnTo>
                  <a:pt x="566" y="74"/>
                </a:lnTo>
                <a:lnTo>
                  <a:pt x="566" y="74"/>
                </a:lnTo>
                <a:lnTo>
                  <a:pt x="566" y="74"/>
                </a:lnTo>
                <a:lnTo>
                  <a:pt x="566" y="74"/>
                </a:lnTo>
                <a:lnTo>
                  <a:pt x="566" y="74"/>
                </a:lnTo>
                <a:lnTo>
                  <a:pt x="566" y="74"/>
                </a:lnTo>
                <a:lnTo>
                  <a:pt x="566" y="74"/>
                </a:lnTo>
                <a:lnTo>
                  <a:pt x="566" y="74"/>
                </a:lnTo>
                <a:lnTo>
                  <a:pt x="566" y="74"/>
                </a:lnTo>
                <a:lnTo>
                  <a:pt x="566" y="74"/>
                </a:lnTo>
                <a:lnTo>
                  <a:pt x="566" y="74"/>
                </a:lnTo>
                <a:lnTo>
                  <a:pt x="567" y="74"/>
                </a:lnTo>
                <a:lnTo>
                  <a:pt x="567" y="74"/>
                </a:lnTo>
                <a:lnTo>
                  <a:pt x="567" y="74"/>
                </a:lnTo>
                <a:lnTo>
                  <a:pt x="567" y="74"/>
                </a:lnTo>
                <a:lnTo>
                  <a:pt x="567" y="74"/>
                </a:lnTo>
                <a:lnTo>
                  <a:pt x="567" y="74"/>
                </a:lnTo>
                <a:lnTo>
                  <a:pt x="567" y="74"/>
                </a:lnTo>
                <a:lnTo>
                  <a:pt x="567" y="74"/>
                </a:lnTo>
                <a:lnTo>
                  <a:pt x="567" y="74"/>
                </a:lnTo>
                <a:lnTo>
                  <a:pt x="567" y="74"/>
                </a:lnTo>
                <a:lnTo>
                  <a:pt x="567" y="74"/>
                </a:lnTo>
                <a:lnTo>
                  <a:pt x="567" y="74"/>
                </a:lnTo>
                <a:lnTo>
                  <a:pt x="568" y="74"/>
                </a:lnTo>
                <a:lnTo>
                  <a:pt x="568" y="74"/>
                </a:lnTo>
                <a:lnTo>
                  <a:pt x="568" y="74"/>
                </a:lnTo>
                <a:lnTo>
                  <a:pt x="568" y="74"/>
                </a:lnTo>
                <a:lnTo>
                  <a:pt x="568" y="74"/>
                </a:lnTo>
                <a:lnTo>
                  <a:pt x="568" y="74"/>
                </a:lnTo>
                <a:lnTo>
                  <a:pt x="568" y="74"/>
                </a:lnTo>
                <a:lnTo>
                  <a:pt x="568" y="74"/>
                </a:lnTo>
                <a:lnTo>
                  <a:pt x="568" y="74"/>
                </a:lnTo>
                <a:lnTo>
                  <a:pt x="568" y="74"/>
                </a:lnTo>
                <a:lnTo>
                  <a:pt x="568" y="74"/>
                </a:lnTo>
                <a:lnTo>
                  <a:pt x="568" y="74"/>
                </a:lnTo>
                <a:lnTo>
                  <a:pt x="568" y="74"/>
                </a:lnTo>
                <a:lnTo>
                  <a:pt x="568" y="74"/>
                </a:lnTo>
                <a:lnTo>
                  <a:pt x="568" y="74"/>
                </a:lnTo>
                <a:lnTo>
                  <a:pt x="569" y="74"/>
                </a:lnTo>
                <a:lnTo>
                  <a:pt x="569" y="74"/>
                </a:lnTo>
                <a:lnTo>
                  <a:pt x="569" y="74"/>
                </a:lnTo>
                <a:lnTo>
                  <a:pt x="569" y="74"/>
                </a:lnTo>
                <a:lnTo>
                  <a:pt x="569" y="74"/>
                </a:lnTo>
                <a:lnTo>
                  <a:pt x="569" y="74"/>
                </a:lnTo>
                <a:lnTo>
                  <a:pt x="569" y="74"/>
                </a:lnTo>
                <a:lnTo>
                  <a:pt x="569" y="74"/>
                </a:lnTo>
                <a:lnTo>
                  <a:pt x="569" y="74"/>
                </a:lnTo>
                <a:lnTo>
                  <a:pt x="569" y="74"/>
                </a:lnTo>
                <a:lnTo>
                  <a:pt x="569" y="71"/>
                </a:lnTo>
                <a:lnTo>
                  <a:pt x="569" y="71"/>
                </a:lnTo>
                <a:lnTo>
                  <a:pt x="569" y="71"/>
                </a:lnTo>
                <a:lnTo>
                  <a:pt x="569" y="71"/>
                </a:lnTo>
                <a:lnTo>
                  <a:pt x="569" y="71"/>
                </a:lnTo>
                <a:lnTo>
                  <a:pt x="570" y="71"/>
                </a:lnTo>
                <a:lnTo>
                  <a:pt x="570" y="71"/>
                </a:lnTo>
                <a:lnTo>
                  <a:pt x="570" y="71"/>
                </a:lnTo>
                <a:lnTo>
                  <a:pt x="570" y="71"/>
                </a:lnTo>
                <a:lnTo>
                  <a:pt x="570" y="71"/>
                </a:lnTo>
                <a:lnTo>
                  <a:pt x="570" y="71"/>
                </a:lnTo>
                <a:lnTo>
                  <a:pt x="570" y="71"/>
                </a:lnTo>
                <a:lnTo>
                  <a:pt x="570" y="71"/>
                </a:lnTo>
                <a:lnTo>
                  <a:pt x="570" y="71"/>
                </a:lnTo>
                <a:lnTo>
                  <a:pt x="570" y="71"/>
                </a:lnTo>
                <a:lnTo>
                  <a:pt x="570" y="71"/>
                </a:lnTo>
                <a:lnTo>
                  <a:pt x="570" y="71"/>
                </a:lnTo>
                <a:lnTo>
                  <a:pt x="570" y="71"/>
                </a:lnTo>
                <a:lnTo>
                  <a:pt x="570" y="71"/>
                </a:lnTo>
                <a:lnTo>
                  <a:pt x="570" y="71"/>
                </a:lnTo>
                <a:lnTo>
                  <a:pt x="571" y="71"/>
                </a:lnTo>
                <a:lnTo>
                  <a:pt x="571" y="71"/>
                </a:lnTo>
                <a:lnTo>
                  <a:pt x="571" y="71"/>
                </a:lnTo>
                <a:lnTo>
                  <a:pt x="571" y="71"/>
                </a:lnTo>
                <a:lnTo>
                  <a:pt x="571" y="71"/>
                </a:lnTo>
                <a:lnTo>
                  <a:pt x="571" y="71"/>
                </a:lnTo>
                <a:lnTo>
                  <a:pt x="571" y="71"/>
                </a:lnTo>
                <a:lnTo>
                  <a:pt x="571" y="71"/>
                </a:lnTo>
                <a:lnTo>
                  <a:pt x="571" y="71"/>
                </a:lnTo>
                <a:lnTo>
                  <a:pt x="571" y="71"/>
                </a:lnTo>
                <a:lnTo>
                  <a:pt x="571" y="71"/>
                </a:lnTo>
                <a:lnTo>
                  <a:pt x="571" y="71"/>
                </a:lnTo>
                <a:lnTo>
                  <a:pt x="571" y="71"/>
                </a:lnTo>
                <a:lnTo>
                  <a:pt x="571" y="71"/>
                </a:lnTo>
                <a:lnTo>
                  <a:pt x="571" y="71"/>
                </a:lnTo>
                <a:lnTo>
                  <a:pt x="572" y="71"/>
                </a:lnTo>
                <a:lnTo>
                  <a:pt x="572" y="71"/>
                </a:lnTo>
                <a:lnTo>
                  <a:pt x="572" y="71"/>
                </a:lnTo>
                <a:lnTo>
                  <a:pt x="572" y="71"/>
                </a:lnTo>
                <a:lnTo>
                  <a:pt x="572" y="71"/>
                </a:lnTo>
                <a:lnTo>
                  <a:pt x="572" y="71"/>
                </a:lnTo>
                <a:lnTo>
                  <a:pt x="572" y="71"/>
                </a:lnTo>
                <a:lnTo>
                  <a:pt x="572" y="71"/>
                </a:lnTo>
                <a:lnTo>
                  <a:pt x="572" y="71"/>
                </a:lnTo>
                <a:lnTo>
                  <a:pt x="572" y="71"/>
                </a:lnTo>
                <a:lnTo>
                  <a:pt x="572" y="71"/>
                </a:lnTo>
                <a:lnTo>
                  <a:pt x="572" y="71"/>
                </a:lnTo>
                <a:lnTo>
                  <a:pt x="573" y="71"/>
                </a:lnTo>
                <a:lnTo>
                  <a:pt x="573" y="71"/>
                </a:lnTo>
                <a:lnTo>
                  <a:pt x="573" y="71"/>
                </a:lnTo>
                <a:lnTo>
                  <a:pt x="573" y="71"/>
                </a:lnTo>
                <a:lnTo>
                  <a:pt x="573" y="71"/>
                </a:lnTo>
                <a:lnTo>
                  <a:pt x="573" y="71"/>
                </a:lnTo>
                <a:lnTo>
                  <a:pt x="573" y="71"/>
                </a:lnTo>
                <a:lnTo>
                  <a:pt x="573" y="71"/>
                </a:lnTo>
                <a:lnTo>
                  <a:pt x="573" y="71"/>
                </a:lnTo>
                <a:lnTo>
                  <a:pt x="573" y="71"/>
                </a:lnTo>
                <a:lnTo>
                  <a:pt x="573" y="71"/>
                </a:lnTo>
                <a:lnTo>
                  <a:pt x="573" y="71"/>
                </a:lnTo>
                <a:lnTo>
                  <a:pt x="573" y="71"/>
                </a:lnTo>
                <a:lnTo>
                  <a:pt x="573" y="71"/>
                </a:lnTo>
                <a:lnTo>
                  <a:pt x="573" y="71"/>
                </a:lnTo>
                <a:lnTo>
                  <a:pt x="574" y="71"/>
                </a:lnTo>
                <a:lnTo>
                  <a:pt x="574" y="71"/>
                </a:lnTo>
                <a:lnTo>
                  <a:pt x="574" y="71"/>
                </a:lnTo>
                <a:lnTo>
                  <a:pt x="574" y="71"/>
                </a:lnTo>
                <a:lnTo>
                  <a:pt x="574" y="71"/>
                </a:lnTo>
                <a:lnTo>
                  <a:pt x="574" y="71"/>
                </a:lnTo>
                <a:lnTo>
                  <a:pt x="574" y="71"/>
                </a:lnTo>
                <a:lnTo>
                  <a:pt x="574" y="71"/>
                </a:lnTo>
                <a:lnTo>
                  <a:pt x="574" y="71"/>
                </a:lnTo>
                <a:lnTo>
                  <a:pt x="574" y="71"/>
                </a:lnTo>
                <a:lnTo>
                  <a:pt x="574" y="71"/>
                </a:lnTo>
                <a:lnTo>
                  <a:pt x="574" y="71"/>
                </a:lnTo>
                <a:lnTo>
                  <a:pt x="575" y="71"/>
                </a:lnTo>
                <a:lnTo>
                  <a:pt x="575" y="71"/>
                </a:lnTo>
                <a:lnTo>
                  <a:pt x="575" y="71"/>
                </a:lnTo>
                <a:lnTo>
                  <a:pt x="575" y="71"/>
                </a:lnTo>
                <a:lnTo>
                  <a:pt x="575" y="71"/>
                </a:lnTo>
                <a:lnTo>
                  <a:pt x="575" y="71"/>
                </a:lnTo>
                <a:lnTo>
                  <a:pt x="575" y="71"/>
                </a:lnTo>
                <a:lnTo>
                  <a:pt x="575" y="71"/>
                </a:lnTo>
                <a:lnTo>
                  <a:pt x="575" y="71"/>
                </a:lnTo>
                <a:lnTo>
                  <a:pt x="575" y="71"/>
                </a:lnTo>
                <a:lnTo>
                  <a:pt x="575" y="71"/>
                </a:lnTo>
                <a:lnTo>
                  <a:pt x="575" y="71"/>
                </a:lnTo>
                <a:lnTo>
                  <a:pt x="575" y="71"/>
                </a:lnTo>
                <a:lnTo>
                  <a:pt x="575" y="71"/>
                </a:lnTo>
                <a:lnTo>
                  <a:pt x="575" y="71"/>
                </a:lnTo>
                <a:lnTo>
                  <a:pt x="576" y="71"/>
                </a:lnTo>
                <a:lnTo>
                  <a:pt x="576" y="71"/>
                </a:lnTo>
                <a:lnTo>
                  <a:pt x="576" y="71"/>
                </a:lnTo>
                <a:lnTo>
                  <a:pt x="576" y="71"/>
                </a:lnTo>
                <a:lnTo>
                  <a:pt x="576" y="71"/>
                </a:lnTo>
                <a:lnTo>
                  <a:pt x="576" y="71"/>
                </a:lnTo>
                <a:lnTo>
                  <a:pt x="576" y="71"/>
                </a:lnTo>
                <a:lnTo>
                  <a:pt x="576" y="71"/>
                </a:lnTo>
                <a:lnTo>
                  <a:pt x="576" y="71"/>
                </a:lnTo>
                <a:lnTo>
                  <a:pt x="576" y="71"/>
                </a:lnTo>
                <a:lnTo>
                  <a:pt x="576" y="71"/>
                </a:lnTo>
                <a:lnTo>
                  <a:pt x="576" y="71"/>
                </a:lnTo>
                <a:lnTo>
                  <a:pt x="577" y="71"/>
                </a:lnTo>
                <a:lnTo>
                  <a:pt x="577" y="71"/>
                </a:lnTo>
                <a:lnTo>
                  <a:pt x="577" y="71"/>
                </a:lnTo>
                <a:lnTo>
                  <a:pt x="577" y="71"/>
                </a:lnTo>
                <a:lnTo>
                  <a:pt x="577" y="71"/>
                </a:lnTo>
                <a:lnTo>
                  <a:pt x="577" y="71"/>
                </a:lnTo>
                <a:lnTo>
                  <a:pt x="577" y="71"/>
                </a:lnTo>
                <a:lnTo>
                  <a:pt x="577" y="71"/>
                </a:lnTo>
                <a:lnTo>
                  <a:pt x="577" y="71"/>
                </a:lnTo>
                <a:lnTo>
                  <a:pt x="577" y="71"/>
                </a:lnTo>
                <a:lnTo>
                  <a:pt x="577" y="71"/>
                </a:lnTo>
                <a:lnTo>
                  <a:pt x="577" y="71"/>
                </a:lnTo>
                <a:lnTo>
                  <a:pt x="577" y="71"/>
                </a:lnTo>
                <a:lnTo>
                  <a:pt x="577" y="71"/>
                </a:lnTo>
                <a:lnTo>
                  <a:pt x="577" y="71"/>
                </a:lnTo>
                <a:lnTo>
                  <a:pt x="578" y="71"/>
                </a:lnTo>
                <a:lnTo>
                  <a:pt x="578" y="71"/>
                </a:lnTo>
                <a:lnTo>
                  <a:pt x="578" y="71"/>
                </a:lnTo>
                <a:lnTo>
                  <a:pt x="578" y="71"/>
                </a:lnTo>
                <a:lnTo>
                  <a:pt x="578" y="71"/>
                </a:lnTo>
                <a:lnTo>
                  <a:pt x="578" y="71"/>
                </a:lnTo>
                <a:lnTo>
                  <a:pt x="578" y="71"/>
                </a:lnTo>
                <a:lnTo>
                  <a:pt x="578" y="71"/>
                </a:lnTo>
                <a:lnTo>
                  <a:pt x="578" y="71"/>
                </a:lnTo>
                <a:lnTo>
                  <a:pt x="578" y="71"/>
                </a:lnTo>
                <a:lnTo>
                  <a:pt x="578" y="71"/>
                </a:lnTo>
                <a:lnTo>
                  <a:pt x="578" y="71"/>
                </a:lnTo>
                <a:lnTo>
                  <a:pt x="578" y="71"/>
                </a:lnTo>
                <a:lnTo>
                  <a:pt x="578" y="71"/>
                </a:lnTo>
                <a:lnTo>
                  <a:pt x="578" y="71"/>
                </a:lnTo>
                <a:lnTo>
                  <a:pt x="579" y="71"/>
                </a:lnTo>
                <a:lnTo>
                  <a:pt x="579" y="71"/>
                </a:lnTo>
                <a:lnTo>
                  <a:pt x="579" y="71"/>
                </a:lnTo>
                <a:lnTo>
                  <a:pt x="579" y="71"/>
                </a:lnTo>
                <a:lnTo>
                  <a:pt x="579" y="71"/>
                </a:lnTo>
                <a:lnTo>
                  <a:pt x="579" y="71"/>
                </a:lnTo>
                <a:lnTo>
                  <a:pt x="579" y="71"/>
                </a:lnTo>
                <a:lnTo>
                  <a:pt x="579" y="71"/>
                </a:lnTo>
                <a:lnTo>
                  <a:pt x="579" y="71"/>
                </a:lnTo>
                <a:lnTo>
                  <a:pt x="579" y="71"/>
                </a:lnTo>
                <a:lnTo>
                  <a:pt x="579" y="71"/>
                </a:lnTo>
                <a:lnTo>
                  <a:pt x="579" y="71"/>
                </a:lnTo>
                <a:lnTo>
                  <a:pt x="580" y="71"/>
                </a:lnTo>
                <a:lnTo>
                  <a:pt x="580" y="71"/>
                </a:lnTo>
                <a:lnTo>
                  <a:pt x="580" y="71"/>
                </a:lnTo>
                <a:lnTo>
                  <a:pt x="580" y="71"/>
                </a:lnTo>
                <a:lnTo>
                  <a:pt x="580" y="71"/>
                </a:lnTo>
                <a:lnTo>
                  <a:pt x="580" y="71"/>
                </a:lnTo>
                <a:lnTo>
                  <a:pt x="580" y="71"/>
                </a:lnTo>
                <a:lnTo>
                  <a:pt x="580" y="71"/>
                </a:lnTo>
                <a:lnTo>
                  <a:pt x="580" y="71"/>
                </a:lnTo>
                <a:lnTo>
                  <a:pt x="580" y="71"/>
                </a:lnTo>
                <a:lnTo>
                  <a:pt x="580" y="71"/>
                </a:lnTo>
                <a:lnTo>
                  <a:pt x="580" y="71"/>
                </a:lnTo>
                <a:lnTo>
                  <a:pt x="580" y="71"/>
                </a:lnTo>
                <a:lnTo>
                  <a:pt x="580" y="71"/>
                </a:lnTo>
                <a:lnTo>
                  <a:pt x="580" y="71"/>
                </a:lnTo>
                <a:lnTo>
                  <a:pt x="581" y="71"/>
                </a:lnTo>
                <a:lnTo>
                  <a:pt x="581" y="71"/>
                </a:lnTo>
                <a:lnTo>
                  <a:pt x="581" y="71"/>
                </a:lnTo>
                <a:lnTo>
                  <a:pt x="581" y="71"/>
                </a:lnTo>
                <a:lnTo>
                  <a:pt x="581" y="71"/>
                </a:lnTo>
                <a:lnTo>
                  <a:pt x="581" y="71"/>
                </a:lnTo>
                <a:lnTo>
                  <a:pt x="581" y="71"/>
                </a:lnTo>
                <a:lnTo>
                  <a:pt x="581" y="71"/>
                </a:lnTo>
                <a:lnTo>
                  <a:pt x="581" y="71"/>
                </a:lnTo>
                <a:lnTo>
                  <a:pt x="581" y="71"/>
                </a:lnTo>
                <a:lnTo>
                  <a:pt x="581" y="71"/>
                </a:lnTo>
                <a:lnTo>
                  <a:pt x="581" y="71"/>
                </a:lnTo>
                <a:lnTo>
                  <a:pt x="582" y="71"/>
                </a:lnTo>
                <a:lnTo>
                  <a:pt x="582" y="71"/>
                </a:lnTo>
                <a:lnTo>
                  <a:pt x="582" y="71"/>
                </a:lnTo>
                <a:lnTo>
                  <a:pt x="582" y="71"/>
                </a:lnTo>
                <a:lnTo>
                  <a:pt x="582" y="71"/>
                </a:lnTo>
                <a:lnTo>
                  <a:pt x="582" y="71"/>
                </a:lnTo>
                <a:lnTo>
                  <a:pt x="582" y="71"/>
                </a:lnTo>
                <a:lnTo>
                  <a:pt x="582" y="71"/>
                </a:lnTo>
                <a:lnTo>
                  <a:pt x="582" y="71"/>
                </a:lnTo>
                <a:lnTo>
                  <a:pt x="582" y="71"/>
                </a:lnTo>
                <a:lnTo>
                  <a:pt x="582" y="71"/>
                </a:lnTo>
                <a:lnTo>
                  <a:pt x="582" y="71"/>
                </a:lnTo>
                <a:lnTo>
                  <a:pt x="582" y="71"/>
                </a:lnTo>
                <a:lnTo>
                  <a:pt x="582" y="71"/>
                </a:lnTo>
                <a:lnTo>
                  <a:pt x="582" y="71"/>
                </a:lnTo>
                <a:lnTo>
                  <a:pt x="583" y="71"/>
                </a:lnTo>
                <a:lnTo>
                  <a:pt x="583" y="71"/>
                </a:lnTo>
                <a:lnTo>
                  <a:pt x="583" y="71"/>
                </a:lnTo>
                <a:lnTo>
                  <a:pt x="583" y="71"/>
                </a:lnTo>
                <a:lnTo>
                  <a:pt x="583" y="71"/>
                </a:lnTo>
                <a:lnTo>
                  <a:pt x="583" y="71"/>
                </a:lnTo>
                <a:lnTo>
                  <a:pt x="583" y="71"/>
                </a:lnTo>
                <a:lnTo>
                  <a:pt x="583" y="71"/>
                </a:lnTo>
                <a:lnTo>
                  <a:pt x="583" y="71"/>
                </a:lnTo>
                <a:lnTo>
                  <a:pt x="584" y="71"/>
                </a:lnTo>
                <a:lnTo>
                  <a:pt x="584" y="71"/>
                </a:lnTo>
                <a:lnTo>
                  <a:pt x="584" y="71"/>
                </a:lnTo>
                <a:lnTo>
                  <a:pt x="584" y="71"/>
                </a:lnTo>
                <a:lnTo>
                  <a:pt x="584" y="71"/>
                </a:lnTo>
                <a:lnTo>
                  <a:pt x="584" y="71"/>
                </a:lnTo>
                <a:lnTo>
                  <a:pt x="584" y="71"/>
                </a:lnTo>
                <a:lnTo>
                  <a:pt x="584" y="71"/>
                </a:lnTo>
                <a:lnTo>
                  <a:pt x="584" y="71"/>
                </a:lnTo>
                <a:lnTo>
                  <a:pt x="584" y="71"/>
                </a:lnTo>
                <a:lnTo>
                  <a:pt x="584" y="71"/>
                </a:lnTo>
                <a:lnTo>
                  <a:pt x="584" y="71"/>
                </a:lnTo>
                <a:lnTo>
                  <a:pt x="584" y="71"/>
                </a:lnTo>
                <a:lnTo>
                  <a:pt x="584" y="71"/>
                </a:lnTo>
                <a:lnTo>
                  <a:pt x="584" y="71"/>
                </a:lnTo>
                <a:lnTo>
                  <a:pt x="585" y="71"/>
                </a:lnTo>
                <a:lnTo>
                  <a:pt x="585" y="71"/>
                </a:lnTo>
                <a:lnTo>
                  <a:pt x="585" y="71"/>
                </a:lnTo>
                <a:lnTo>
                  <a:pt x="585" y="71"/>
                </a:lnTo>
                <a:lnTo>
                  <a:pt x="585" y="71"/>
                </a:lnTo>
                <a:lnTo>
                  <a:pt x="585" y="71"/>
                </a:lnTo>
                <a:lnTo>
                  <a:pt x="585" y="71"/>
                </a:lnTo>
                <a:lnTo>
                  <a:pt x="585" y="71"/>
                </a:lnTo>
                <a:lnTo>
                  <a:pt x="585" y="71"/>
                </a:lnTo>
                <a:lnTo>
                  <a:pt x="585" y="71"/>
                </a:lnTo>
                <a:lnTo>
                  <a:pt x="585" y="71"/>
                </a:lnTo>
                <a:lnTo>
                  <a:pt x="585" y="71"/>
                </a:lnTo>
                <a:lnTo>
                  <a:pt x="585" y="71"/>
                </a:lnTo>
                <a:lnTo>
                  <a:pt x="585" y="71"/>
                </a:lnTo>
                <a:lnTo>
                  <a:pt x="585" y="71"/>
                </a:lnTo>
                <a:lnTo>
                  <a:pt x="586" y="71"/>
                </a:lnTo>
                <a:lnTo>
                  <a:pt x="586" y="71"/>
                </a:lnTo>
                <a:lnTo>
                  <a:pt x="586" y="71"/>
                </a:lnTo>
                <a:lnTo>
                  <a:pt x="586" y="71"/>
                </a:lnTo>
                <a:lnTo>
                  <a:pt x="586" y="71"/>
                </a:lnTo>
                <a:lnTo>
                  <a:pt x="586" y="71"/>
                </a:lnTo>
                <a:lnTo>
                  <a:pt x="586" y="71"/>
                </a:lnTo>
                <a:lnTo>
                  <a:pt x="586" y="71"/>
                </a:lnTo>
                <a:lnTo>
                  <a:pt x="586" y="71"/>
                </a:lnTo>
                <a:lnTo>
                  <a:pt x="586" y="71"/>
                </a:lnTo>
                <a:lnTo>
                  <a:pt x="586" y="71"/>
                </a:lnTo>
                <a:lnTo>
                  <a:pt x="586" y="71"/>
                </a:lnTo>
                <a:lnTo>
                  <a:pt x="587" y="71"/>
                </a:lnTo>
                <a:lnTo>
                  <a:pt x="587" y="71"/>
                </a:lnTo>
                <a:lnTo>
                  <a:pt x="587" y="71"/>
                </a:lnTo>
                <a:lnTo>
                  <a:pt x="587" y="71"/>
                </a:lnTo>
                <a:lnTo>
                  <a:pt x="587" y="71"/>
                </a:lnTo>
                <a:lnTo>
                  <a:pt x="587" y="71"/>
                </a:lnTo>
                <a:lnTo>
                  <a:pt x="587" y="71"/>
                </a:lnTo>
                <a:lnTo>
                  <a:pt x="587" y="71"/>
                </a:lnTo>
                <a:lnTo>
                  <a:pt x="587" y="71"/>
                </a:lnTo>
                <a:lnTo>
                  <a:pt x="587" y="71"/>
                </a:lnTo>
                <a:lnTo>
                  <a:pt x="587" y="71"/>
                </a:lnTo>
                <a:lnTo>
                  <a:pt x="587" y="71"/>
                </a:lnTo>
                <a:lnTo>
                  <a:pt x="587" y="71"/>
                </a:lnTo>
                <a:lnTo>
                  <a:pt x="587" y="71"/>
                </a:lnTo>
                <a:lnTo>
                  <a:pt x="587" y="71"/>
                </a:lnTo>
                <a:lnTo>
                  <a:pt x="588" y="71"/>
                </a:lnTo>
                <a:lnTo>
                  <a:pt x="588" y="71"/>
                </a:lnTo>
                <a:lnTo>
                  <a:pt x="588" y="71"/>
                </a:lnTo>
                <a:lnTo>
                  <a:pt x="588" y="71"/>
                </a:lnTo>
                <a:lnTo>
                  <a:pt x="588" y="71"/>
                </a:lnTo>
                <a:lnTo>
                  <a:pt x="588" y="71"/>
                </a:lnTo>
                <a:lnTo>
                  <a:pt x="588" y="71"/>
                </a:lnTo>
                <a:lnTo>
                  <a:pt x="588" y="66"/>
                </a:lnTo>
                <a:lnTo>
                  <a:pt x="588" y="66"/>
                </a:lnTo>
                <a:lnTo>
                  <a:pt x="588" y="66"/>
                </a:lnTo>
                <a:lnTo>
                  <a:pt x="588" y="66"/>
                </a:lnTo>
                <a:lnTo>
                  <a:pt x="588" y="66"/>
                </a:lnTo>
                <a:lnTo>
                  <a:pt x="588" y="66"/>
                </a:lnTo>
                <a:lnTo>
                  <a:pt x="588" y="66"/>
                </a:lnTo>
                <a:lnTo>
                  <a:pt x="588" y="66"/>
                </a:lnTo>
                <a:lnTo>
                  <a:pt x="589" y="66"/>
                </a:lnTo>
                <a:lnTo>
                  <a:pt x="589" y="66"/>
                </a:lnTo>
                <a:lnTo>
                  <a:pt x="589" y="66"/>
                </a:lnTo>
                <a:lnTo>
                  <a:pt x="589" y="66"/>
                </a:lnTo>
                <a:lnTo>
                  <a:pt x="589" y="66"/>
                </a:lnTo>
                <a:lnTo>
                  <a:pt x="589" y="66"/>
                </a:lnTo>
                <a:lnTo>
                  <a:pt x="589" y="66"/>
                </a:lnTo>
                <a:lnTo>
                  <a:pt x="589" y="66"/>
                </a:lnTo>
                <a:lnTo>
                  <a:pt x="589" y="66"/>
                </a:lnTo>
                <a:lnTo>
                  <a:pt x="589" y="66"/>
                </a:lnTo>
                <a:lnTo>
                  <a:pt x="589" y="66"/>
                </a:lnTo>
                <a:lnTo>
                  <a:pt x="589" y="66"/>
                </a:lnTo>
                <a:lnTo>
                  <a:pt x="589" y="66"/>
                </a:lnTo>
                <a:lnTo>
                  <a:pt x="589" y="66"/>
                </a:lnTo>
                <a:lnTo>
                  <a:pt x="589" y="66"/>
                </a:lnTo>
                <a:lnTo>
                  <a:pt x="590" y="66"/>
                </a:lnTo>
                <a:lnTo>
                  <a:pt x="590" y="66"/>
                </a:lnTo>
                <a:lnTo>
                  <a:pt x="590" y="66"/>
                </a:lnTo>
                <a:lnTo>
                  <a:pt x="590" y="66"/>
                </a:lnTo>
                <a:lnTo>
                  <a:pt x="590" y="66"/>
                </a:lnTo>
                <a:lnTo>
                  <a:pt x="590" y="66"/>
                </a:lnTo>
                <a:lnTo>
                  <a:pt x="590" y="66"/>
                </a:lnTo>
                <a:lnTo>
                  <a:pt x="590" y="66"/>
                </a:lnTo>
                <a:lnTo>
                  <a:pt x="590" y="66"/>
                </a:lnTo>
                <a:lnTo>
                  <a:pt x="590" y="66"/>
                </a:lnTo>
                <a:lnTo>
                  <a:pt x="590" y="66"/>
                </a:lnTo>
                <a:lnTo>
                  <a:pt x="590" y="66"/>
                </a:lnTo>
                <a:lnTo>
                  <a:pt x="591" y="66"/>
                </a:lnTo>
                <a:lnTo>
                  <a:pt x="591" y="66"/>
                </a:lnTo>
                <a:lnTo>
                  <a:pt x="591" y="66"/>
                </a:lnTo>
                <a:lnTo>
                  <a:pt x="591" y="66"/>
                </a:lnTo>
                <a:lnTo>
                  <a:pt x="591" y="66"/>
                </a:lnTo>
                <a:lnTo>
                  <a:pt x="591" y="66"/>
                </a:lnTo>
                <a:lnTo>
                  <a:pt x="591" y="66"/>
                </a:lnTo>
                <a:lnTo>
                  <a:pt x="591" y="66"/>
                </a:lnTo>
                <a:lnTo>
                  <a:pt x="591" y="66"/>
                </a:lnTo>
                <a:lnTo>
                  <a:pt x="591" y="66"/>
                </a:lnTo>
                <a:lnTo>
                  <a:pt x="591" y="66"/>
                </a:lnTo>
                <a:lnTo>
                  <a:pt x="591" y="66"/>
                </a:lnTo>
                <a:lnTo>
                  <a:pt x="591" y="66"/>
                </a:lnTo>
                <a:lnTo>
                  <a:pt x="591" y="66"/>
                </a:lnTo>
                <a:lnTo>
                  <a:pt x="591" y="66"/>
                </a:lnTo>
                <a:lnTo>
                  <a:pt x="592" y="66"/>
                </a:lnTo>
                <a:lnTo>
                  <a:pt x="592" y="66"/>
                </a:lnTo>
                <a:lnTo>
                  <a:pt x="592" y="66"/>
                </a:lnTo>
                <a:lnTo>
                  <a:pt x="592" y="66"/>
                </a:lnTo>
                <a:lnTo>
                  <a:pt x="592" y="66"/>
                </a:lnTo>
                <a:lnTo>
                  <a:pt x="592" y="66"/>
                </a:lnTo>
                <a:lnTo>
                  <a:pt x="592" y="66"/>
                </a:lnTo>
                <a:lnTo>
                  <a:pt x="592" y="66"/>
                </a:lnTo>
                <a:lnTo>
                  <a:pt x="592" y="66"/>
                </a:lnTo>
                <a:lnTo>
                  <a:pt x="592" y="66"/>
                </a:lnTo>
                <a:lnTo>
                  <a:pt x="592" y="66"/>
                </a:lnTo>
                <a:lnTo>
                  <a:pt x="592" y="66"/>
                </a:lnTo>
                <a:lnTo>
                  <a:pt x="592" y="66"/>
                </a:lnTo>
                <a:lnTo>
                  <a:pt x="592" y="66"/>
                </a:lnTo>
                <a:lnTo>
                  <a:pt x="592" y="66"/>
                </a:lnTo>
                <a:lnTo>
                  <a:pt x="593" y="66"/>
                </a:lnTo>
                <a:lnTo>
                  <a:pt x="593" y="66"/>
                </a:lnTo>
                <a:lnTo>
                  <a:pt x="593" y="66"/>
                </a:lnTo>
                <a:lnTo>
                  <a:pt x="593" y="66"/>
                </a:lnTo>
                <a:lnTo>
                  <a:pt x="593" y="66"/>
                </a:lnTo>
                <a:lnTo>
                  <a:pt x="593" y="66"/>
                </a:lnTo>
                <a:lnTo>
                  <a:pt x="593" y="66"/>
                </a:lnTo>
                <a:lnTo>
                  <a:pt x="593" y="66"/>
                </a:lnTo>
                <a:lnTo>
                  <a:pt x="593" y="66"/>
                </a:lnTo>
                <a:lnTo>
                  <a:pt x="593" y="66"/>
                </a:lnTo>
                <a:lnTo>
                  <a:pt x="593" y="66"/>
                </a:lnTo>
                <a:lnTo>
                  <a:pt x="593" y="66"/>
                </a:lnTo>
                <a:lnTo>
                  <a:pt x="594" y="66"/>
                </a:lnTo>
                <a:lnTo>
                  <a:pt x="594" y="66"/>
                </a:lnTo>
                <a:lnTo>
                  <a:pt x="594" y="66"/>
                </a:lnTo>
                <a:lnTo>
                  <a:pt x="594" y="66"/>
                </a:lnTo>
                <a:lnTo>
                  <a:pt x="594" y="66"/>
                </a:lnTo>
                <a:lnTo>
                  <a:pt x="594" y="66"/>
                </a:lnTo>
                <a:lnTo>
                  <a:pt x="594" y="66"/>
                </a:lnTo>
                <a:lnTo>
                  <a:pt x="594" y="66"/>
                </a:lnTo>
                <a:lnTo>
                  <a:pt x="594" y="66"/>
                </a:lnTo>
                <a:lnTo>
                  <a:pt x="594" y="66"/>
                </a:lnTo>
                <a:lnTo>
                  <a:pt x="594" y="66"/>
                </a:lnTo>
                <a:lnTo>
                  <a:pt x="594" y="66"/>
                </a:lnTo>
                <a:lnTo>
                  <a:pt x="594" y="66"/>
                </a:lnTo>
                <a:lnTo>
                  <a:pt x="594" y="66"/>
                </a:lnTo>
                <a:lnTo>
                  <a:pt x="594" y="66"/>
                </a:lnTo>
                <a:lnTo>
                  <a:pt x="595" y="66"/>
                </a:lnTo>
                <a:lnTo>
                  <a:pt x="595" y="66"/>
                </a:lnTo>
                <a:lnTo>
                  <a:pt x="595" y="66"/>
                </a:lnTo>
                <a:lnTo>
                  <a:pt x="595" y="66"/>
                </a:lnTo>
                <a:lnTo>
                  <a:pt x="595" y="66"/>
                </a:lnTo>
                <a:lnTo>
                  <a:pt x="595" y="66"/>
                </a:lnTo>
                <a:lnTo>
                  <a:pt x="595" y="66"/>
                </a:lnTo>
                <a:lnTo>
                  <a:pt x="595" y="66"/>
                </a:lnTo>
                <a:lnTo>
                  <a:pt x="595" y="66"/>
                </a:lnTo>
                <a:lnTo>
                  <a:pt x="595" y="66"/>
                </a:lnTo>
                <a:lnTo>
                  <a:pt x="595" y="66"/>
                </a:lnTo>
                <a:lnTo>
                  <a:pt x="595" y="66"/>
                </a:lnTo>
                <a:lnTo>
                  <a:pt x="596" y="66"/>
                </a:lnTo>
                <a:lnTo>
                  <a:pt x="596" y="66"/>
                </a:lnTo>
                <a:lnTo>
                  <a:pt x="596" y="66"/>
                </a:lnTo>
                <a:lnTo>
                  <a:pt x="596" y="66"/>
                </a:lnTo>
                <a:lnTo>
                  <a:pt x="596" y="66"/>
                </a:lnTo>
                <a:lnTo>
                  <a:pt x="596" y="66"/>
                </a:lnTo>
                <a:lnTo>
                  <a:pt x="596" y="66"/>
                </a:lnTo>
                <a:lnTo>
                  <a:pt x="596" y="66"/>
                </a:lnTo>
                <a:lnTo>
                  <a:pt x="596" y="66"/>
                </a:lnTo>
                <a:lnTo>
                  <a:pt x="596" y="66"/>
                </a:lnTo>
                <a:lnTo>
                  <a:pt x="596" y="66"/>
                </a:lnTo>
                <a:lnTo>
                  <a:pt x="596" y="66"/>
                </a:lnTo>
                <a:lnTo>
                  <a:pt x="596" y="66"/>
                </a:lnTo>
                <a:lnTo>
                  <a:pt x="596" y="66"/>
                </a:lnTo>
                <a:lnTo>
                  <a:pt x="596" y="66"/>
                </a:lnTo>
                <a:lnTo>
                  <a:pt x="597" y="66"/>
                </a:lnTo>
                <a:lnTo>
                  <a:pt x="597" y="66"/>
                </a:lnTo>
                <a:lnTo>
                  <a:pt x="597" y="66"/>
                </a:lnTo>
                <a:lnTo>
                  <a:pt x="597" y="66"/>
                </a:lnTo>
                <a:lnTo>
                  <a:pt x="597" y="66"/>
                </a:lnTo>
                <a:lnTo>
                  <a:pt x="597" y="66"/>
                </a:lnTo>
                <a:lnTo>
                  <a:pt x="597" y="66"/>
                </a:lnTo>
                <a:lnTo>
                  <a:pt x="597" y="66"/>
                </a:lnTo>
                <a:lnTo>
                  <a:pt x="597" y="66"/>
                </a:lnTo>
                <a:lnTo>
                  <a:pt x="597" y="66"/>
                </a:lnTo>
                <a:lnTo>
                  <a:pt x="597" y="66"/>
                </a:lnTo>
                <a:lnTo>
                  <a:pt x="597" y="66"/>
                </a:lnTo>
                <a:lnTo>
                  <a:pt x="598" y="66"/>
                </a:lnTo>
                <a:lnTo>
                  <a:pt x="598" y="66"/>
                </a:lnTo>
                <a:lnTo>
                  <a:pt x="598" y="66"/>
                </a:lnTo>
                <a:lnTo>
                  <a:pt x="598" y="66"/>
                </a:lnTo>
                <a:lnTo>
                  <a:pt x="598" y="66"/>
                </a:lnTo>
                <a:lnTo>
                  <a:pt x="598" y="66"/>
                </a:lnTo>
                <a:lnTo>
                  <a:pt x="598" y="66"/>
                </a:lnTo>
                <a:lnTo>
                  <a:pt x="598" y="66"/>
                </a:lnTo>
                <a:lnTo>
                  <a:pt x="598" y="66"/>
                </a:lnTo>
                <a:lnTo>
                  <a:pt x="598" y="66"/>
                </a:lnTo>
                <a:lnTo>
                  <a:pt x="598" y="66"/>
                </a:lnTo>
                <a:lnTo>
                  <a:pt x="598" y="66"/>
                </a:lnTo>
                <a:lnTo>
                  <a:pt x="598" y="66"/>
                </a:lnTo>
                <a:lnTo>
                  <a:pt x="598" y="66"/>
                </a:lnTo>
                <a:lnTo>
                  <a:pt x="598" y="66"/>
                </a:lnTo>
                <a:lnTo>
                  <a:pt x="599" y="66"/>
                </a:lnTo>
                <a:lnTo>
                  <a:pt x="599" y="66"/>
                </a:lnTo>
                <a:lnTo>
                  <a:pt x="599" y="66"/>
                </a:lnTo>
                <a:lnTo>
                  <a:pt x="599" y="66"/>
                </a:lnTo>
                <a:lnTo>
                  <a:pt x="599" y="66"/>
                </a:lnTo>
                <a:lnTo>
                  <a:pt x="599" y="66"/>
                </a:lnTo>
                <a:lnTo>
                  <a:pt x="599" y="66"/>
                </a:lnTo>
                <a:lnTo>
                  <a:pt x="599" y="66"/>
                </a:lnTo>
                <a:lnTo>
                  <a:pt x="599" y="66"/>
                </a:lnTo>
                <a:lnTo>
                  <a:pt x="599" y="66"/>
                </a:lnTo>
                <a:lnTo>
                  <a:pt x="599" y="66"/>
                </a:lnTo>
                <a:lnTo>
                  <a:pt x="599" y="66"/>
                </a:lnTo>
                <a:lnTo>
                  <a:pt x="599" y="66"/>
                </a:lnTo>
                <a:lnTo>
                  <a:pt x="599" y="66"/>
                </a:lnTo>
                <a:lnTo>
                  <a:pt x="599" y="66"/>
                </a:lnTo>
                <a:lnTo>
                  <a:pt x="600" y="66"/>
                </a:lnTo>
                <a:lnTo>
                  <a:pt x="600" y="66"/>
                </a:lnTo>
                <a:lnTo>
                  <a:pt x="600" y="66"/>
                </a:lnTo>
                <a:lnTo>
                  <a:pt x="600" y="66"/>
                </a:lnTo>
                <a:lnTo>
                  <a:pt x="600" y="66"/>
                </a:lnTo>
                <a:lnTo>
                  <a:pt x="600" y="66"/>
                </a:lnTo>
                <a:lnTo>
                  <a:pt x="600" y="66"/>
                </a:lnTo>
                <a:lnTo>
                  <a:pt x="600" y="66"/>
                </a:lnTo>
                <a:lnTo>
                  <a:pt x="600" y="66"/>
                </a:lnTo>
                <a:lnTo>
                  <a:pt x="600" y="66"/>
                </a:lnTo>
                <a:lnTo>
                  <a:pt x="600" y="66"/>
                </a:lnTo>
                <a:lnTo>
                  <a:pt x="600" y="66"/>
                </a:lnTo>
                <a:lnTo>
                  <a:pt x="601" y="66"/>
                </a:lnTo>
                <a:lnTo>
                  <a:pt x="601" y="66"/>
                </a:lnTo>
                <a:lnTo>
                  <a:pt x="601" y="66"/>
                </a:lnTo>
                <a:lnTo>
                  <a:pt x="601" y="66"/>
                </a:lnTo>
                <a:lnTo>
                  <a:pt x="601" y="66"/>
                </a:lnTo>
                <a:lnTo>
                  <a:pt x="601" y="66"/>
                </a:lnTo>
                <a:lnTo>
                  <a:pt x="601" y="66"/>
                </a:lnTo>
                <a:lnTo>
                  <a:pt x="601" y="66"/>
                </a:lnTo>
                <a:lnTo>
                  <a:pt x="601" y="66"/>
                </a:lnTo>
                <a:lnTo>
                  <a:pt x="601" y="66"/>
                </a:lnTo>
                <a:lnTo>
                  <a:pt x="601" y="60"/>
                </a:lnTo>
                <a:lnTo>
                  <a:pt x="601" y="60"/>
                </a:lnTo>
                <a:lnTo>
                  <a:pt x="601" y="60"/>
                </a:lnTo>
                <a:lnTo>
                  <a:pt x="601" y="60"/>
                </a:lnTo>
                <a:lnTo>
                  <a:pt x="601" y="60"/>
                </a:lnTo>
                <a:lnTo>
                  <a:pt x="601" y="60"/>
                </a:lnTo>
                <a:lnTo>
                  <a:pt x="601" y="60"/>
                </a:lnTo>
                <a:lnTo>
                  <a:pt x="601" y="60"/>
                </a:lnTo>
                <a:lnTo>
                  <a:pt x="602" y="60"/>
                </a:lnTo>
                <a:lnTo>
                  <a:pt x="602" y="60"/>
                </a:lnTo>
                <a:lnTo>
                  <a:pt x="602" y="60"/>
                </a:lnTo>
                <a:lnTo>
                  <a:pt x="602" y="60"/>
                </a:lnTo>
                <a:lnTo>
                  <a:pt x="602" y="60"/>
                </a:lnTo>
                <a:lnTo>
                  <a:pt x="602" y="60"/>
                </a:lnTo>
                <a:lnTo>
                  <a:pt x="602" y="60"/>
                </a:lnTo>
                <a:lnTo>
                  <a:pt x="602" y="60"/>
                </a:lnTo>
                <a:lnTo>
                  <a:pt x="602" y="60"/>
                </a:lnTo>
                <a:lnTo>
                  <a:pt x="602" y="60"/>
                </a:lnTo>
                <a:lnTo>
                  <a:pt x="602" y="54"/>
                </a:lnTo>
                <a:lnTo>
                  <a:pt x="602" y="54"/>
                </a:lnTo>
                <a:lnTo>
                  <a:pt x="602" y="54"/>
                </a:lnTo>
                <a:lnTo>
                  <a:pt x="602" y="54"/>
                </a:lnTo>
                <a:lnTo>
                  <a:pt x="602" y="54"/>
                </a:lnTo>
                <a:lnTo>
                  <a:pt x="603" y="54"/>
                </a:lnTo>
                <a:lnTo>
                  <a:pt x="603" y="54"/>
                </a:lnTo>
                <a:lnTo>
                  <a:pt x="603" y="54"/>
                </a:lnTo>
                <a:lnTo>
                  <a:pt x="603" y="54"/>
                </a:lnTo>
                <a:lnTo>
                  <a:pt x="603" y="54"/>
                </a:lnTo>
                <a:lnTo>
                  <a:pt x="603" y="54"/>
                </a:lnTo>
                <a:lnTo>
                  <a:pt x="603" y="54"/>
                </a:lnTo>
                <a:lnTo>
                  <a:pt x="603" y="54"/>
                </a:lnTo>
                <a:lnTo>
                  <a:pt x="603" y="54"/>
                </a:lnTo>
                <a:lnTo>
                  <a:pt x="603" y="54"/>
                </a:lnTo>
                <a:lnTo>
                  <a:pt x="603" y="54"/>
                </a:lnTo>
                <a:lnTo>
                  <a:pt x="603" y="54"/>
                </a:lnTo>
                <a:lnTo>
                  <a:pt x="603" y="54"/>
                </a:lnTo>
                <a:lnTo>
                  <a:pt x="603" y="54"/>
                </a:lnTo>
                <a:lnTo>
                  <a:pt x="603" y="54"/>
                </a:lnTo>
                <a:lnTo>
                  <a:pt x="604" y="54"/>
                </a:lnTo>
                <a:lnTo>
                  <a:pt x="604" y="54"/>
                </a:lnTo>
                <a:lnTo>
                  <a:pt x="604" y="54"/>
                </a:lnTo>
                <a:lnTo>
                  <a:pt x="604" y="54"/>
                </a:lnTo>
                <a:lnTo>
                  <a:pt x="604" y="54"/>
                </a:lnTo>
                <a:lnTo>
                  <a:pt x="604" y="54"/>
                </a:lnTo>
                <a:lnTo>
                  <a:pt x="604" y="54"/>
                </a:lnTo>
                <a:lnTo>
                  <a:pt x="604" y="54"/>
                </a:lnTo>
                <a:lnTo>
                  <a:pt x="604" y="54"/>
                </a:lnTo>
                <a:lnTo>
                  <a:pt x="604" y="54"/>
                </a:lnTo>
                <a:lnTo>
                  <a:pt x="604" y="54"/>
                </a:lnTo>
                <a:lnTo>
                  <a:pt x="604" y="54"/>
                </a:lnTo>
                <a:lnTo>
                  <a:pt x="605" y="54"/>
                </a:lnTo>
                <a:lnTo>
                  <a:pt x="605" y="54"/>
                </a:lnTo>
                <a:lnTo>
                  <a:pt x="605" y="54"/>
                </a:lnTo>
                <a:lnTo>
                  <a:pt x="605" y="54"/>
                </a:lnTo>
                <a:lnTo>
                  <a:pt x="605" y="54"/>
                </a:lnTo>
                <a:lnTo>
                  <a:pt x="605" y="54"/>
                </a:lnTo>
                <a:lnTo>
                  <a:pt x="605" y="54"/>
                </a:lnTo>
                <a:lnTo>
                  <a:pt x="605" y="54"/>
                </a:lnTo>
                <a:lnTo>
                  <a:pt x="605" y="54"/>
                </a:lnTo>
                <a:lnTo>
                  <a:pt x="605" y="54"/>
                </a:lnTo>
                <a:lnTo>
                  <a:pt x="605" y="54"/>
                </a:lnTo>
                <a:lnTo>
                  <a:pt x="605" y="54"/>
                </a:lnTo>
                <a:lnTo>
                  <a:pt x="605" y="54"/>
                </a:lnTo>
                <a:lnTo>
                  <a:pt x="605" y="54"/>
                </a:lnTo>
                <a:lnTo>
                  <a:pt x="605" y="54"/>
                </a:lnTo>
                <a:lnTo>
                  <a:pt x="606" y="54"/>
                </a:lnTo>
                <a:lnTo>
                  <a:pt x="606" y="54"/>
                </a:lnTo>
                <a:lnTo>
                  <a:pt x="606" y="54"/>
                </a:lnTo>
                <a:lnTo>
                  <a:pt x="606" y="54"/>
                </a:lnTo>
                <a:lnTo>
                  <a:pt x="606" y="54"/>
                </a:lnTo>
                <a:lnTo>
                  <a:pt x="606" y="54"/>
                </a:lnTo>
                <a:lnTo>
                  <a:pt x="606" y="54"/>
                </a:lnTo>
                <a:lnTo>
                  <a:pt x="606" y="54"/>
                </a:lnTo>
                <a:lnTo>
                  <a:pt x="606" y="54"/>
                </a:lnTo>
                <a:lnTo>
                  <a:pt x="606" y="54"/>
                </a:lnTo>
                <a:lnTo>
                  <a:pt x="606" y="54"/>
                </a:lnTo>
                <a:lnTo>
                  <a:pt x="606" y="54"/>
                </a:lnTo>
                <a:lnTo>
                  <a:pt x="606" y="54"/>
                </a:lnTo>
                <a:lnTo>
                  <a:pt x="606" y="54"/>
                </a:lnTo>
                <a:lnTo>
                  <a:pt x="606" y="54"/>
                </a:lnTo>
                <a:lnTo>
                  <a:pt x="607" y="54"/>
                </a:lnTo>
                <a:lnTo>
                  <a:pt x="607" y="54"/>
                </a:lnTo>
                <a:lnTo>
                  <a:pt x="607" y="54"/>
                </a:lnTo>
                <a:lnTo>
                  <a:pt x="607" y="54"/>
                </a:lnTo>
                <a:lnTo>
                  <a:pt x="607" y="54"/>
                </a:lnTo>
                <a:lnTo>
                  <a:pt x="607" y="54"/>
                </a:lnTo>
                <a:lnTo>
                  <a:pt x="607" y="54"/>
                </a:lnTo>
                <a:lnTo>
                  <a:pt x="607" y="54"/>
                </a:lnTo>
                <a:lnTo>
                  <a:pt x="607" y="54"/>
                </a:lnTo>
                <a:lnTo>
                  <a:pt x="607" y="54"/>
                </a:lnTo>
                <a:lnTo>
                  <a:pt x="607" y="54"/>
                </a:lnTo>
                <a:lnTo>
                  <a:pt x="607" y="54"/>
                </a:lnTo>
                <a:lnTo>
                  <a:pt x="608" y="54"/>
                </a:lnTo>
                <a:lnTo>
                  <a:pt x="608" y="54"/>
                </a:lnTo>
                <a:lnTo>
                  <a:pt x="608" y="54"/>
                </a:lnTo>
                <a:lnTo>
                  <a:pt x="608" y="54"/>
                </a:lnTo>
                <a:lnTo>
                  <a:pt x="608" y="54"/>
                </a:lnTo>
                <a:lnTo>
                  <a:pt x="608" y="54"/>
                </a:lnTo>
                <a:lnTo>
                  <a:pt x="608" y="54"/>
                </a:lnTo>
                <a:lnTo>
                  <a:pt x="608" y="54"/>
                </a:lnTo>
                <a:lnTo>
                  <a:pt x="608" y="54"/>
                </a:lnTo>
                <a:lnTo>
                  <a:pt x="608" y="54"/>
                </a:lnTo>
                <a:lnTo>
                  <a:pt x="608" y="54"/>
                </a:lnTo>
                <a:lnTo>
                  <a:pt x="608" y="54"/>
                </a:lnTo>
                <a:lnTo>
                  <a:pt x="608" y="54"/>
                </a:lnTo>
                <a:lnTo>
                  <a:pt x="608" y="54"/>
                </a:lnTo>
                <a:lnTo>
                  <a:pt x="608" y="54"/>
                </a:lnTo>
                <a:lnTo>
                  <a:pt x="609" y="54"/>
                </a:lnTo>
                <a:lnTo>
                  <a:pt x="609" y="54"/>
                </a:lnTo>
                <a:lnTo>
                  <a:pt x="609" y="54"/>
                </a:lnTo>
                <a:lnTo>
                  <a:pt x="609" y="54"/>
                </a:lnTo>
                <a:lnTo>
                  <a:pt x="609" y="54"/>
                </a:lnTo>
                <a:lnTo>
                  <a:pt x="609" y="54"/>
                </a:lnTo>
                <a:lnTo>
                  <a:pt x="609" y="54"/>
                </a:lnTo>
                <a:lnTo>
                  <a:pt x="609" y="54"/>
                </a:lnTo>
                <a:lnTo>
                  <a:pt x="609" y="54"/>
                </a:lnTo>
                <a:lnTo>
                  <a:pt x="609" y="54"/>
                </a:lnTo>
                <a:lnTo>
                  <a:pt x="609" y="54"/>
                </a:lnTo>
                <a:lnTo>
                  <a:pt x="609" y="54"/>
                </a:lnTo>
                <a:lnTo>
                  <a:pt x="610" y="54"/>
                </a:lnTo>
                <a:lnTo>
                  <a:pt x="610" y="54"/>
                </a:lnTo>
                <a:lnTo>
                  <a:pt x="610" y="54"/>
                </a:lnTo>
                <a:lnTo>
                  <a:pt x="610" y="54"/>
                </a:lnTo>
                <a:lnTo>
                  <a:pt x="610" y="54"/>
                </a:lnTo>
                <a:lnTo>
                  <a:pt x="610" y="54"/>
                </a:lnTo>
                <a:lnTo>
                  <a:pt x="610" y="54"/>
                </a:lnTo>
                <a:lnTo>
                  <a:pt x="610" y="54"/>
                </a:lnTo>
                <a:lnTo>
                  <a:pt x="610" y="54"/>
                </a:lnTo>
                <a:lnTo>
                  <a:pt x="610" y="54"/>
                </a:lnTo>
                <a:lnTo>
                  <a:pt x="610" y="54"/>
                </a:lnTo>
                <a:lnTo>
                  <a:pt x="610" y="54"/>
                </a:lnTo>
                <a:lnTo>
                  <a:pt x="610" y="54"/>
                </a:lnTo>
                <a:lnTo>
                  <a:pt x="610" y="54"/>
                </a:lnTo>
                <a:lnTo>
                  <a:pt x="610" y="54"/>
                </a:lnTo>
                <a:lnTo>
                  <a:pt x="611" y="54"/>
                </a:lnTo>
                <a:lnTo>
                  <a:pt x="611" y="54"/>
                </a:lnTo>
                <a:lnTo>
                  <a:pt x="611" y="54"/>
                </a:lnTo>
                <a:lnTo>
                  <a:pt x="611" y="54"/>
                </a:lnTo>
                <a:lnTo>
                  <a:pt x="611" y="54"/>
                </a:lnTo>
                <a:lnTo>
                  <a:pt x="611" y="54"/>
                </a:lnTo>
                <a:lnTo>
                  <a:pt x="611" y="54"/>
                </a:lnTo>
                <a:lnTo>
                  <a:pt x="611" y="54"/>
                </a:lnTo>
                <a:lnTo>
                  <a:pt x="611" y="54"/>
                </a:lnTo>
                <a:lnTo>
                  <a:pt x="611" y="54"/>
                </a:lnTo>
                <a:lnTo>
                  <a:pt x="611" y="54"/>
                </a:lnTo>
                <a:lnTo>
                  <a:pt x="611" y="54"/>
                </a:lnTo>
                <a:lnTo>
                  <a:pt x="612" y="54"/>
                </a:lnTo>
                <a:lnTo>
                  <a:pt x="612" y="54"/>
                </a:lnTo>
                <a:lnTo>
                  <a:pt x="612" y="54"/>
                </a:lnTo>
                <a:lnTo>
                  <a:pt x="612" y="54"/>
                </a:lnTo>
                <a:lnTo>
                  <a:pt x="612" y="54"/>
                </a:lnTo>
                <a:lnTo>
                  <a:pt x="612" y="54"/>
                </a:lnTo>
                <a:lnTo>
                  <a:pt x="612" y="54"/>
                </a:lnTo>
                <a:lnTo>
                  <a:pt x="612" y="54"/>
                </a:lnTo>
                <a:lnTo>
                  <a:pt x="612" y="54"/>
                </a:lnTo>
                <a:lnTo>
                  <a:pt x="612" y="54"/>
                </a:lnTo>
                <a:lnTo>
                  <a:pt x="612" y="54"/>
                </a:lnTo>
                <a:lnTo>
                  <a:pt x="612" y="54"/>
                </a:lnTo>
                <a:lnTo>
                  <a:pt x="612" y="54"/>
                </a:lnTo>
                <a:lnTo>
                  <a:pt x="612" y="54"/>
                </a:lnTo>
                <a:lnTo>
                  <a:pt x="612" y="54"/>
                </a:lnTo>
                <a:lnTo>
                  <a:pt x="613" y="54"/>
                </a:lnTo>
                <a:lnTo>
                  <a:pt x="613" y="54"/>
                </a:lnTo>
                <a:lnTo>
                  <a:pt x="613" y="54"/>
                </a:lnTo>
                <a:lnTo>
                  <a:pt x="613" y="54"/>
                </a:lnTo>
                <a:lnTo>
                  <a:pt x="613" y="54"/>
                </a:lnTo>
                <a:lnTo>
                  <a:pt x="613" y="54"/>
                </a:lnTo>
                <a:lnTo>
                  <a:pt x="613" y="54"/>
                </a:lnTo>
                <a:lnTo>
                  <a:pt x="613" y="54"/>
                </a:lnTo>
                <a:lnTo>
                  <a:pt x="613" y="54"/>
                </a:lnTo>
                <a:lnTo>
                  <a:pt x="613" y="54"/>
                </a:lnTo>
                <a:lnTo>
                  <a:pt x="613" y="54"/>
                </a:lnTo>
                <a:lnTo>
                  <a:pt x="613" y="54"/>
                </a:lnTo>
                <a:lnTo>
                  <a:pt x="613" y="54"/>
                </a:lnTo>
                <a:lnTo>
                  <a:pt x="613" y="54"/>
                </a:lnTo>
                <a:lnTo>
                  <a:pt x="613" y="54"/>
                </a:lnTo>
                <a:lnTo>
                  <a:pt x="614" y="54"/>
                </a:lnTo>
                <a:lnTo>
                  <a:pt x="614" y="54"/>
                </a:lnTo>
                <a:lnTo>
                  <a:pt x="614" y="54"/>
                </a:lnTo>
                <a:lnTo>
                  <a:pt x="614" y="54"/>
                </a:lnTo>
                <a:lnTo>
                  <a:pt x="614" y="54"/>
                </a:lnTo>
                <a:lnTo>
                  <a:pt x="614" y="54"/>
                </a:lnTo>
                <a:lnTo>
                  <a:pt x="614" y="54"/>
                </a:lnTo>
                <a:lnTo>
                  <a:pt x="614" y="54"/>
                </a:lnTo>
                <a:lnTo>
                  <a:pt x="614" y="54"/>
                </a:lnTo>
                <a:lnTo>
                  <a:pt x="614" y="54"/>
                </a:lnTo>
                <a:lnTo>
                  <a:pt x="614" y="54"/>
                </a:lnTo>
                <a:lnTo>
                  <a:pt x="614" y="54"/>
                </a:lnTo>
                <a:lnTo>
                  <a:pt x="615" y="54"/>
                </a:lnTo>
                <a:lnTo>
                  <a:pt x="615" y="54"/>
                </a:lnTo>
                <a:lnTo>
                  <a:pt x="615" y="54"/>
                </a:lnTo>
                <a:lnTo>
                  <a:pt x="615" y="54"/>
                </a:lnTo>
                <a:lnTo>
                  <a:pt x="615" y="54"/>
                </a:lnTo>
                <a:lnTo>
                  <a:pt x="615" y="54"/>
                </a:lnTo>
                <a:lnTo>
                  <a:pt x="615" y="54"/>
                </a:lnTo>
                <a:lnTo>
                  <a:pt x="615" y="54"/>
                </a:lnTo>
                <a:lnTo>
                  <a:pt x="615" y="54"/>
                </a:lnTo>
                <a:lnTo>
                  <a:pt x="615" y="54"/>
                </a:lnTo>
                <a:lnTo>
                  <a:pt x="615" y="54"/>
                </a:lnTo>
                <a:lnTo>
                  <a:pt x="615" y="54"/>
                </a:lnTo>
                <a:lnTo>
                  <a:pt x="615" y="54"/>
                </a:lnTo>
                <a:lnTo>
                  <a:pt x="615" y="54"/>
                </a:lnTo>
                <a:lnTo>
                  <a:pt x="615" y="54"/>
                </a:lnTo>
                <a:lnTo>
                  <a:pt x="616" y="54"/>
                </a:lnTo>
                <a:lnTo>
                  <a:pt x="616" y="54"/>
                </a:lnTo>
                <a:lnTo>
                  <a:pt x="616" y="54"/>
                </a:lnTo>
                <a:lnTo>
                  <a:pt x="616" y="54"/>
                </a:lnTo>
                <a:lnTo>
                  <a:pt x="616" y="54"/>
                </a:lnTo>
                <a:lnTo>
                  <a:pt x="616" y="54"/>
                </a:lnTo>
                <a:lnTo>
                  <a:pt x="616" y="54"/>
                </a:lnTo>
                <a:lnTo>
                  <a:pt x="616" y="54"/>
                </a:lnTo>
                <a:lnTo>
                  <a:pt x="616" y="54"/>
                </a:lnTo>
                <a:lnTo>
                  <a:pt x="616" y="54"/>
                </a:lnTo>
                <a:lnTo>
                  <a:pt x="616" y="54"/>
                </a:lnTo>
                <a:lnTo>
                  <a:pt x="616" y="54"/>
                </a:lnTo>
                <a:lnTo>
                  <a:pt x="617" y="54"/>
                </a:lnTo>
                <a:lnTo>
                  <a:pt x="617" y="54"/>
                </a:lnTo>
                <a:lnTo>
                  <a:pt x="617" y="54"/>
                </a:lnTo>
                <a:lnTo>
                  <a:pt x="617" y="54"/>
                </a:lnTo>
                <a:lnTo>
                  <a:pt x="617" y="54"/>
                </a:lnTo>
                <a:lnTo>
                  <a:pt x="617" y="54"/>
                </a:lnTo>
                <a:lnTo>
                  <a:pt x="617" y="54"/>
                </a:lnTo>
                <a:lnTo>
                  <a:pt x="617" y="54"/>
                </a:lnTo>
                <a:lnTo>
                  <a:pt x="617" y="54"/>
                </a:lnTo>
                <a:lnTo>
                  <a:pt x="617" y="54"/>
                </a:lnTo>
                <a:lnTo>
                  <a:pt x="617" y="54"/>
                </a:lnTo>
                <a:lnTo>
                  <a:pt x="617" y="54"/>
                </a:lnTo>
                <a:lnTo>
                  <a:pt x="617" y="54"/>
                </a:lnTo>
                <a:lnTo>
                  <a:pt x="617" y="54"/>
                </a:lnTo>
                <a:lnTo>
                  <a:pt x="617" y="54"/>
                </a:lnTo>
                <a:lnTo>
                  <a:pt x="618" y="54"/>
                </a:lnTo>
                <a:lnTo>
                  <a:pt x="618" y="54"/>
                </a:lnTo>
                <a:lnTo>
                  <a:pt x="618" y="54"/>
                </a:lnTo>
                <a:lnTo>
                  <a:pt x="618" y="54"/>
                </a:lnTo>
                <a:lnTo>
                  <a:pt x="618" y="54"/>
                </a:lnTo>
                <a:lnTo>
                  <a:pt x="618" y="54"/>
                </a:lnTo>
                <a:lnTo>
                  <a:pt x="618" y="54"/>
                </a:lnTo>
                <a:lnTo>
                  <a:pt x="618" y="54"/>
                </a:lnTo>
                <a:lnTo>
                  <a:pt x="618" y="54"/>
                </a:lnTo>
                <a:lnTo>
                  <a:pt x="618" y="54"/>
                </a:lnTo>
                <a:lnTo>
                  <a:pt x="618" y="54"/>
                </a:lnTo>
                <a:lnTo>
                  <a:pt x="618" y="54"/>
                </a:lnTo>
                <a:lnTo>
                  <a:pt x="619" y="54"/>
                </a:lnTo>
                <a:lnTo>
                  <a:pt x="619" y="54"/>
                </a:lnTo>
                <a:lnTo>
                  <a:pt x="619" y="54"/>
                </a:lnTo>
                <a:lnTo>
                  <a:pt x="619" y="54"/>
                </a:lnTo>
                <a:lnTo>
                  <a:pt x="619" y="44"/>
                </a:lnTo>
                <a:lnTo>
                  <a:pt x="619" y="44"/>
                </a:lnTo>
                <a:lnTo>
                  <a:pt x="619" y="44"/>
                </a:lnTo>
                <a:lnTo>
                  <a:pt x="619" y="44"/>
                </a:lnTo>
                <a:lnTo>
                  <a:pt x="619" y="44"/>
                </a:lnTo>
                <a:lnTo>
                  <a:pt x="619" y="44"/>
                </a:lnTo>
                <a:lnTo>
                  <a:pt x="619" y="44"/>
                </a:lnTo>
                <a:lnTo>
                  <a:pt x="619" y="44"/>
                </a:lnTo>
                <a:lnTo>
                  <a:pt x="619" y="44"/>
                </a:lnTo>
                <a:lnTo>
                  <a:pt x="619" y="44"/>
                </a:lnTo>
                <a:lnTo>
                  <a:pt x="619" y="44"/>
                </a:lnTo>
                <a:lnTo>
                  <a:pt x="619" y="44"/>
                </a:lnTo>
                <a:lnTo>
                  <a:pt x="619" y="44"/>
                </a:lnTo>
                <a:lnTo>
                  <a:pt x="619" y="44"/>
                </a:lnTo>
                <a:lnTo>
                  <a:pt x="620" y="44"/>
                </a:lnTo>
                <a:lnTo>
                  <a:pt x="620" y="44"/>
                </a:lnTo>
                <a:lnTo>
                  <a:pt x="620" y="44"/>
                </a:lnTo>
                <a:lnTo>
                  <a:pt x="620" y="44"/>
                </a:lnTo>
                <a:lnTo>
                  <a:pt x="620" y="44"/>
                </a:lnTo>
                <a:lnTo>
                  <a:pt x="620" y="44"/>
                </a:lnTo>
                <a:lnTo>
                  <a:pt x="620" y="44"/>
                </a:lnTo>
                <a:lnTo>
                  <a:pt x="620" y="44"/>
                </a:lnTo>
                <a:lnTo>
                  <a:pt x="620" y="44"/>
                </a:lnTo>
                <a:lnTo>
                  <a:pt x="620" y="44"/>
                </a:lnTo>
                <a:lnTo>
                  <a:pt x="620" y="44"/>
                </a:lnTo>
                <a:lnTo>
                  <a:pt x="620" y="44"/>
                </a:lnTo>
                <a:lnTo>
                  <a:pt x="620" y="44"/>
                </a:lnTo>
                <a:lnTo>
                  <a:pt x="620" y="44"/>
                </a:lnTo>
                <a:lnTo>
                  <a:pt x="620" y="44"/>
                </a:lnTo>
                <a:lnTo>
                  <a:pt x="621" y="44"/>
                </a:lnTo>
                <a:lnTo>
                  <a:pt x="621" y="44"/>
                </a:lnTo>
                <a:lnTo>
                  <a:pt x="621" y="44"/>
                </a:lnTo>
                <a:lnTo>
                  <a:pt x="621" y="44"/>
                </a:lnTo>
                <a:lnTo>
                  <a:pt x="621" y="44"/>
                </a:lnTo>
                <a:lnTo>
                  <a:pt x="621" y="44"/>
                </a:lnTo>
                <a:lnTo>
                  <a:pt x="621" y="44"/>
                </a:lnTo>
                <a:lnTo>
                  <a:pt x="621" y="44"/>
                </a:lnTo>
                <a:lnTo>
                  <a:pt x="621" y="44"/>
                </a:lnTo>
                <a:lnTo>
                  <a:pt x="621" y="44"/>
                </a:lnTo>
                <a:lnTo>
                  <a:pt x="621" y="44"/>
                </a:lnTo>
                <a:lnTo>
                  <a:pt x="621" y="44"/>
                </a:lnTo>
                <a:lnTo>
                  <a:pt x="622" y="44"/>
                </a:lnTo>
                <a:lnTo>
                  <a:pt x="622" y="44"/>
                </a:lnTo>
                <a:lnTo>
                  <a:pt x="622" y="44"/>
                </a:lnTo>
                <a:lnTo>
                  <a:pt x="622" y="44"/>
                </a:lnTo>
                <a:lnTo>
                  <a:pt x="622" y="44"/>
                </a:lnTo>
                <a:lnTo>
                  <a:pt x="622" y="44"/>
                </a:lnTo>
                <a:lnTo>
                  <a:pt x="622" y="44"/>
                </a:lnTo>
                <a:lnTo>
                  <a:pt x="622" y="44"/>
                </a:lnTo>
                <a:lnTo>
                  <a:pt x="622" y="44"/>
                </a:lnTo>
                <a:lnTo>
                  <a:pt x="622" y="44"/>
                </a:lnTo>
                <a:lnTo>
                  <a:pt x="622" y="44"/>
                </a:lnTo>
                <a:lnTo>
                  <a:pt x="622" y="44"/>
                </a:lnTo>
                <a:lnTo>
                  <a:pt x="622" y="44"/>
                </a:lnTo>
                <a:lnTo>
                  <a:pt x="622" y="44"/>
                </a:lnTo>
                <a:lnTo>
                  <a:pt x="622" y="44"/>
                </a:lnTo>
                <a:lnTo>
                  <a:pt x="623" y="44"/>
                </a:lnTo>
                <a:lnTo>
                  <a:pt x="623" y="44"/>
                </a:lnTo>
                <a:lnTo>
                  <a:pt x="623" y="44"/>
                </a:lnTo>
                <a:lnTo>
                  <a:pt x="623" y="44"/>
                </a:lnTo>
                <a:lnTo>
                  <a:pt x="623" y="44"/>
                </a:lnTo>
                <a:lnTo>
                  <a:pt x="623" y="44"/>
                </a:lnTo>
                <a:lnTo>
                  <a:pt x="623" y="44"/>
                </a:lnTo>
                <a:lnTo>
                  <a:pt x="623" y="44"/>
                </a:lnTo>
                <a:lnTo>
                  <a:pt x="623" y="44"/>
                </a:lnTo>
                <a:lnTo>
                  <a:pt x="623" y="44"/>
                </a:lnTo>
                <a:lnTo>
                  <a:pt x="623" y="44"/>
                </a:lnTo>
                <a:lnTo>
                  <a:pt x="623" y="44"/>
                </a:lnTo>
                <a:lnTo>
                  <a:pt x="624" y="44"/>
                </a:lnTo>
                <a:lnTo>
                  <a:pt x="624" y="44"/>
                </a:lnTo>
                <a:lnTo>
                  <a:pt x="624" y="44"/>
                </a:lnTo>
                <a:lnTo>
                  <a:pt x="624" y="44"/>
                </a:lnTo>
                <a:lnTo>
                  <a:pt x="624" y="44"/>
                </a:lnTo>
                <a:lnTo>
                  <a:pt x="624" y="44"/>
                </a:lnTo>
                <a:lnTo>
                  <a:pt x="624" y="44"/>
                </a:lnTo>
                <a:lnTo>
                  <a:pt x="624" y="44"/>
                </a:lnTo>
                <a:lnTo>
                  <a:pt x="624" y="44"/>
                </a:lnTo>
                <a:lnTo>
                  <a:pt x="624" y="44"/>
                </a:lnTo>
                <a:lnTo>
                  <a:pt x="624" y="44"/>
                </a:lnTo>
                <a:lnTo>
                  <a:pt x="624" y="44"/>
                </a:lnTo>
                <a:lnTo>
                  <a:pt x="624" y="44"/>
                </a:lnTo>
                <a:lnTo>
                  <a:pt x="624" y="44"/>
                </a:lnTo>
                <a:lnTo>
                  <a:pt x="624" y="44"/>
                </a:lnTo>
                <a:lnTo>
                  <a:pt x="625" y="44"/>
                </a:lnTo>
                <a:lnTo>
                  <a:pt x="625" y="44"/>
                </a:lnTo>
                <a:lnTo>
                  <a:pt x="625" y="44"/>
                </a:lnTo>
                <a:lnTo>
                  <a:pt x="625" y="44"/>
                </a:lnTo>
                <a:lnTo>
                  <a:pt x="625" y="44"/>
                </a:lnTo>
                <a:lnTo>
                  <a:pt x="625" y="44"/>
                </a:lnTo>
                <a:lnTo>
                  <a:pt x="625" y="44"/>
                </a:lnTo>
                <a:lnTo>
                  <a:pt x="625" y="44"/>
                </a:lnTo>
                <a:lnTo>
                  <a:pt x="625" y="44"/>
                </a:lnTo>
                <a:lnTo>
                  <a:pt x="625" y="44"/>
                </a:lnTo>
                <a:lnTo>
                  <a:pt x="625" y="44"/>
                </a:lnTo>
                <a:lnTo>
                  <a:pt x="625" y="44"/>
                </a:lnTo>
                <a:lnTo>
                  <a:pt x="626" y="44"/>
                </a:lnTo>
                <a:lnTo>
                  <a:pt x="626" y="44"/>
                </a:lnTo>
                <a:lnTo>
                  <a:pt x="626" y="44"/>
                </a:lnTo>
                <a:lnTo>
                  <a:pt x="626" y="44"/>
                </a:lnTo>
                <a:lnTo>
                  <a:pt x="626" y="44"/>
                </a:lnTo>
                <a:lnTo>
                  <a:pt x="626" y="44"/>
                </a:lnTo>
                <a:lnTo>
                  <a:pt x="626" y="44"/>
                </a:lnTo>
                <a:lnTo>
                  <a:pt x="626" y="44"/>
                </a:lnTo>
                <a:lnTo>
                  <a:pt x="626" y="44"/>
                </a:lnTo>
                <a:lnTo>
                  <a:pt x="626" y="44"/>
                </a:lnTo>
                <a:lnTo>
                  <a:pt x="626" y="44"/>
                </a:lnTo>
                <a:lnTo>
                  <a:pt x="626" y="44"/>
                </a:lnTo>
                <a:lnTo>
                  <a:pt x="626" y="44"/>
                </a:lnTo>
                <a:lnTo>
                  <a:pt x="626" y="44"/>
                </a:lnTo>
                <a:lnTo>
                  <a:pt x="626" y="44"/>
                </a:lnTo>
                <a:lnTo>
                  <a:pt x="627" y="44"/>
                </a:lnTo>
                <a:lnTo>
                  <a:pt x="627" y="44"/>
                </a:lnTo>
                <a:lnTo>
                  <a:pt x="627" y="44"/>
                </a:lnTo>
                <a:lnTo>
                  <a:pt x="627" y="44"/>
                </a:lnTo>
                <a:lnTo>
                  <a:pt x="627" y="44"/>
                </a:lnTo>
                <a:lnTo>
                  <a:pt x="627" y="44"/>
                </a:lnTo>
                <a:lnTo>
                  <a:pt x="627" y="44"/>
                </a:lnTo>
                <a:lnTo>
                  <a:pt x="627" y="44"/>
                </a:lnTo>
                <a:lnTo>
                  <a:pt x="627" y="44"/>
                </a:lnTo>
                <a:lnTo>
                  <a:pt x="627" y="44"/>
                </a:lnTo>
                <a:lnTo>
                  <a:pt x="627" y="44"/>
                </a:lnTo>
                <a:lnTo>
                  <a:pt x="627" y="44"/>
                </a:lnTo>
                <a:lnTo>
                  <a:pt x="628" y="44"/>
                </a:lnTo>
                <a:lnTo>
                  <a:pt x="628" y="44"/>
                </a:lnTo>
                <a:lnTo>
                  <a:pt x="628" y="44"/>
                </a:lnTo>
                <a:lnTo>
                  <a:pt x="628" y="44"/>
                </a:lnTo>
                <a:lnTo>
                  <a:pt x="628" y="44"/>
                </a:lnTo>
                <a:lnTo>
                  <a:pt x="628" y="44"/>
                </a:lnTo>
                <a:lnTo>
                  <a:pt x="628" y="44"/>
                </a:lnTo>
                <a:lnTo>
                  <a:pt x="628" y="44"/>
                </a:lnTo>
                <a:lnTo>
                  <a:pt x="628" y="44"/>
                </a:lnTo>
                <a:lnTo>
                  <a:pt x="628" y="44"/>
                </a:lnTo>
                <a:lnTo>
                  <a:pt x="628" y="44"/>
                </a:lnTo>
                <a:lnTo>
                  <a:pt x="628" y="44"/>
                </a:lnTo>
                <a:lnTo>
                  <a:pt x="628" y="44"/>
                </a:lnTo>
                <a:lnTo>
                  <a:pt x="628" y="44"/>
                </a:lnTo>
                <a:lnTo>
                  <a:pt x="628" y="44"/>
                </a:lnTo>
                <a:lnTo>
                  <a:pt x="629" y="44"/>
                </a:lnTo>
                <a:lnTo>
                  <a:pt x="629" y="44"/>
                </a:lnTo>
                <a:lnTo>
                  <a:pt x="629" y="44"/>
                </a:lnTo>
                <a:lnTo>
                  <a:pt x="629" y="44"/>
                </a:lnTo>
                <a:lnTo>
                  <a:pt x="629" y="44"/>
                </a:lnTo>
                <a:lnTo>
                  <a:pt x="629" y="44"/>
                </a:lnTo>
                <a:lnTo>
                  <a:pt x="629" y="44"/>
                </a:lnTo>
                <a:lnTo>
                  <a:pt x="629" y="44"/>
                </a:lnTo>
                <a:lnTo>
                  <a:pt x="629" y="44"/>
                </a:lnTo>
                <a:lnTo>
                  <a:pt x="629" y="44"/>
                </a:lnTo>
                <a:lnTo>
                  <a:pt x="629" y="44"/>
                </a:lnTo>
                <a:lnTo>
                  <a:pt x="629" y="44"/>
                </a:lnTo>
                <a:lnTo>
                  <a:pt x="629" y="44"/>
                </a:lnTo>
                <a:lnTo>
                  <a:pt x="629" y="44"/>
                </a:lnTo>
                <a:lnTo>
                  <a:pt x="629" y="44"/>
                </a:lnTo>
                <a:lnTo>
                  <a:pt x="630" y="44"/>
                </a:lnTo>
                <a:lnTo>
                  <a:pt x="630" y="44"/>
                </a:lnTo>
                <a:lnTo>
                  <a:pt x="630" y="44"/>
                </a:lnTo>
                <a:lnTo>
                  <a:pt x="630" y="44"/>
                </a:lnTo>
                <a:lnTo>
                  <a:pt x="630" y="44"/>
                </a:lnTo>
                <a:lnTo>
                  <a:pt x="630" y="44"/>
                </a:lnTo>
                <a:lnTo>
                  <a:pt x="630" y="44"/>
                </a:lnTo>
                <a:lnTo>
                  <a:pt x="630" y="44"/>
                </a:lnTo>
                <a:lnTo>
                  <a:pt x="630" y="44"/>
                </a:lnTo>
                <a:lnTo>
                  <a:pt x="630" y="44"/>
                </a:lnTo>
                <a:lnTo>
                  <a:pt x="630" y="44"/>
                </a:lnTo>
                <a:lnTo>
                  <a:pt x="630" y="44"/>
                </a:lnTo>
                <a:lnTo>
                  <a:pt x="631" y="44"/>
                </a:lnTo>
                <a:lnTo>
                  <a:pt x="631" y="44"/>
                </a:lnTo>
                <a:lnTo>
                  <a:pt x="631" y="44"/>
                </a:lnTo>
                <a:lnTo>
                  <a:pt x="631" y="44"/>
                </a:lnTo>
                <a:lnTo>
                  <a:pt x="631" y="44"/>
                </a:lnTo>
                <a:lnTo>
                  <a:pt x="631" y="44"/>
                </a:lnTo>
                <a:lnTo>
                  <a:pt x="631" y="44"/>
                </a:lnTo>
                <a:lnTo>
                  <a:pt x="631" y="44"/>
                </a:lnTo>
                <a:lnTo>
                  <a:pt x="631" y="44"/>
                </a:lnTo>
                <a:lnTo>
                  <a:pt x="631" y="44"/>
                </a:lnTo>
                <a:lnTo>
                  <a:pt x="631" y="44"/>
                </a:lnTo>
                <a:lnTo>
                  <a:pt x="631" y="44"/>
                </a:lnTo>
                <a:lnTo>
                  <a:pt x="631" y="44"/>
                </a:lnTo>
                <a:lnTo>
                  <a:pt x="631" y="44"/>
                </a:lnTo>
                <a:lnTo>
                  <a:pt x="631" y="44"/>
                </a:lnTo>
                <a:lnTo>
                  <a:pt x="632" y="44"/>
                </a:lnTo>
                <a:lnTo>
                  <a:pt x="632" y="44"/>
                </a:lnTo>
                <a:lnTo>
                  <a:pt x="632" y="44"/>
                </a:lnTo>
                <a:lnTo>
                  <a:pt x="632" y="44"/>
                </a:lnTo>
                <a:lnTo>
                  <a:pt x="632" y="44"/>
                </a:lnTo>
                <a:lnTo>
                  <a:pt x="632" y="44"/>
                </a:lnTo>
                <a:lnTo>
                  <a:pt x="632" y="44"/>
                </a:lnTo>
                <a:lnTo>
                  <a:pt x="632" y="44"/>
                </a:lnTo>
                <a:lnTo>
                  <a:pt x="632" y="44"/>
                </a:lnTo>
                <a:lnTo>
                  <a:pt x="632" y="44"/>
                </a:lnTo>
                <a:lnTo>
                  <a:pt x="632" y="44"/>
                </a:lnTo>
                <a:lnTo>
                  <a:pt x="632" y="44"/>
                </a:lnTo>
                <a:lnTo>
                  <a:pt x="633" y="44"/>
                </a:lnTo>
                <a:lnTo>
                  <a:pt x="633" y="44"/>
                </a:lnTo>
                <a:lnTo>
                  <a:pt x="633" y="44"/>
                </a:lnTo>
                <a:lnTo>
                  <a:pt x="633" y="44"/>
                </a:lnTo>
                <a:lnTo>
                  <a:pt x="633" y="44"/>
                </a:lnTo>
                <a:lnTo>
                  <a:pt x="633" y="44"/>
                </a:lnTo>
                <a:lnTo>
                  <a:pt x="633" y="44"/>
                </a:lnTo>
                <a:lnTo>
                  <a:pt x="633" y="44"/>
                </a:lnTo>
                <a:lnTo>
                  <a:pt x="633" y="44"/>
                </a:lnTo>
                <a:lnTo>
                  <a:pt x="633" y="44"/>
                </a:lnTo>
                <a:lnTo>
                  <a:pt x="633" y="44"/>
                </a:lnTo>
                <a:lnTo>
                  <a:pt x="633" y="44"/>
                </a:lnTo>
                <a:lnTo>
                  <a:pt x="633" y="44"/>
                </a:lnTo>
                <a:lnTo>
                  <a:pt x="633" y="44"/>
                </a:lnTo>
                <a:lnTo>
                  <a:pt x="633" y="44"/>
                </a:lnTo>
                <a:lnTo>
                  <a:pt x="634" y="44"/>
                </a:lnTo>
                <a:lnTo>
                  <a:pt x="634" y="44"/>
                </a:lnTo>
                <a:lnTo>
                  <a:pt x="634" y="44"/>
                </a:lnTo>
                <a:lnTo>
                  <a:pt x="634" y="44"/>
                </a:lnTo>
                <a:lnTo>
                  <a:pt x="634" y="44"/>
                </a:lnTo>
                <a:lnTo>
                  <a:pt x="634" y="44"/>
                </a:lnTo>
                <a:lnTo>
                  <a:pt x="634" y="44"/>
                </a:lnTo>
                <a:lnTo>
                  <a:pt x="634" y="44"/>
                </a:lnTo>
                <a:lnTo>
                  <a:pt x="634" y="44"/>
                </a:lnTo>
                <a:lnTo>
                  <a:pt x="634" y="44"/>
                </a:lnTo>
                <a:lnTo>
                  <a:pt x="634" y="44"/>
                </a:lnTo>
                <a:lnTo>
                  <a:pt x="634" y="44"/>
                </a:lnTo>
                <a:lnTo>
                  <a:pt x="635" y="44"/>
                </a:lnTo>
                <a:lnTo>
                  <a:pt x="635" y="44"/>
                </a:lnTo>
                <a:lnTo>
                  <a:pt x="635" y="44"/>
                </a:lnTo>
                <a:lnTo>
                  <a:pt x="635" y="44"/>
                </a:lnTo>
                <a:lnTo>
                  <a:pt x="635" y="44"/>
                </a:lnTo>
                <a:lnTo>
                  <a:pt x="635" y="44"/>
                </a:lnTo>
                <a:lnTo>
                  <a:pt x="635" y="44"/>
                </a:lnTo>
                <a:lnTo>
                  <a:pt x="635" y="44"/>
                </a:lnTo>
                <a:lnTo>
                  <a:pt x="635" y="44"/>
                </a:lnTo>
                <a:lnTo>
                  <a:pt x="635" y="44"/>
                </a:lnTo>
                <a:lnTo>
                  <a:pt x="635" y="44"/>
                </a:lnTo>
                <a:lnTo>
                  <a:pt x="635" y="44"/>
                </a:lnTo>
                <a:lnTo>
                  <a:pt x="635" y="44"/>
                </a:lnTo>
                <a:lnTo>
                  <a:pt x="635" y="44"/>
                </a:lnTo>
                <a:lnTo>
                  <a:pt x="635" y="44"/>
                </a:lnTo>
                <a:lnTo>
                  <a:pt x="636" y="44"/>
                </a:lnTo>
                <a:lnTo>
                  <a:pt x="636" y="44"/>
                </a:lnTo>
                <a:lnTo>
                  <a:pt x="636" y="44"/>
                </a:lnTo>
                <a:lnTo>
                  <a:pt x="636" y="44"/>
                </a:lnTo>
                <a:lnTo>
                  <a:pt x="636" y="44"/>
                </a:lnTo>
                <a:lnTo>
                  <a:pt x="636" y="44"/>
                </a:lnTo>
                <a:lnTo>
                  <a:pt x="636" y="44"/>
                </a:lnTo>
                <a:lnTo>
                  <a:pt x="636" y="44"/>
                </a:lnTo>
                <a:lnTo>
                  <a:pt x="636" y="44"/>
                </a:lnTo>
                <a:lnTo>
                  <a:pt x="636" y="44"/>
                </a:lnTo>
                <a:lnTo>
                  <a:pt x="636" y="44"/>
                </a:lnTo>
                <a:lnTo>
                  <a:pt x="636" y="44"/>
                </a:lnTo>
                <a:lnTo>
                  <a:pt x="637" y="44"/>
                </a:lnTo>
                <a:lnTo>
                  <a:pt x="637" y="44"/>
                </a:lnTo>
                <a:lnTo>
                  <a:pt x="637" y="44"/>
                </a:lnTo>
                <a:lnTo>
                  <a:pt x="637" y="44"/>
                </a:lnTo>
                <a:lnTo>
                  <a:pt x="637" y="23"/>
                </a:lnTo>
                <a:lnTo>
                  <a:pt x="637" y="23"/>
                </a:lnTo>
                <a:lnTo>
                  <a:pt x="637" y="23"/>
                </a:lnTo>
                <a:lnTo>
                  <a:pt x="637" y="23"/>
                </a:lnTo>
                <a:lnTo>
                  <a:pt x="637" y="23"/>
                </a:lnTo>
                <a:lnTo>
                  <a:pt x="637" y="23"/>
                </a:lnTo>
                <a:lnTo>
                  <a:pt x="637" y="23"/>
                </a:lnTo>
                <a:lnTo>
                  <a:pt x="637" y="23"/>
                </a:lnTo>
                <a:lnTo>
                  <a:pt x="637" y="23"/>
                </a:lnTo>
                <a:lnTo>
                  <a:pt x="637" y="23"/>
                </a:lnTo>
                <a:lnTo>
                  <a:pt x="637" y="23"/>
                </a:lnTo>
                <a:lnTo>
                  <a:pt x="638" y="23"/>
                </a:lnTo>
                <a:lnTo>
                  <a:pt x="638" y="23"/>
                </a:lnTo>
                <a:lnTo>
                  <a:pt x="638" y="23"/>
                </a:lnTo>
                <a:lnTo>
                  <a:pt x="638" y="23"/>
                </a:lnTo>
                <a:lnTo>
                  <a:pt x="638" y="23"/>
                </a:lnTo>
                <a:lnTo>
                  <a:pt x="638" y="23"/>
                </a:lnTo>
                <a:lnTo>
                  <a:pt x="638" y="23"/>
                </a:lnTo>
                <a:lnTo>
                  <a:pt x="638" y="0"/>
                </a:lnTo>
                <a:lnTo>
                  <a:pt x="638" y="0"/>
                </a:lnTo>
                <a:lnTo>
                  <a:pt x="638" y="0"/>
                </a:lnTo>
                <a:lnTo>
                  <a:pt x="638" y="0"/>
                </a:lnTo>
                <a:lnTo>
                  <a:pt x="638" y="0"/>
                </a:lnTo>
                <a:lnTo>
                  <a:pt x="638" y="0"/>
                </a:lnTo>
                <a:lnTo>
                  <a:pt x="638" y="0"/>
                </a:lnTo>
                <a:lnTo>
                  <a:pt x="638" y="0"/>
                </a:lnTo>
                <a:lnTo>
                  <a:pt x="638" y="0"/>
                </a:lnTo>
                <a:lnTo>
                  <a:pt x="638" y="0"/>
                </a:lnTo>
                <a:lnTo>
                  <a:pt x="638" y="0"/>
                </a:lnTo>
                <a:lnTo>
                  <a:pt x="639" y="0"/>
                </a:lnTo>
                <a:lnTo>
                  <a:pt x="639" y="0"/>
                </a:lnTo>
                <a:lnTo>
                  <a:pt x="639" y="0"/>
                </a:lnTo>
                <a:lnTo>
                  <a:pt x="639" y="0"/>
                </a:lnTo>
                <a:lnTo>
                  <a:pt x="639" y="0"/>
                </a:lnTo>
                <a:lnTo>
                  <a:pt x="639" y="0"/>
                </a:lnTo>
                <a:lnTo>
                  <a:pt x="639" y="0"/>
                </a:lnTo>
                <a:lnTo>
                  <a:pt x="639" y="0"/>
                </a:lnTo>
              </a:path>
            </a:pathLst>
          </a:custGeom>
          <a:noFill/>
          <a:ln w="381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6" name="Line 55">
            <a:extLst>
              <a:ext uri="{FF2B5EF4-FFF2-40B4-BE49-F238E27FC236}">
                <a16:creationId xmlns:a16="http://schemas.microsoft.com/office/drawing/2014/main" id="{490933FA-8E5D-4A2D-83BE-E4644C804775}"/>
              </a:ext>
            </a:extLst>
          </p:cNvPr>
          <p:cNvSpPr>
            <a:spLocks noChangeShapeType="1"/>
          </p:cNvSpPr>
          <p:nvPr/>
        </p:nvSpPr>
        <p:spPr bwMode="auto">
          <a:xfrm>
            <a:off x="3517012" y="5336034"/>
            <a:ext cx="6634163"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7" name="Line 56">
            <a:extLst>
              <a:ext uri="{FF2B5EF4-FFF2-40B4-BE49-F238E27FC236}">
                <a16:creationId xmlns:a16="http://schemas.microsoft.com/office/drawing/2014/main" id="{B4F3AC12-A625-4EEE-A176-EE5B2354E072}"/>
              </a:ext>
            </a:extLst>
          </p:cNvPr>
          <p:cNvSpPr>
            <a:spLocks noChangeShapeType="1"/>
          </p:cNvSpPr>
          <p:nvPr/>
        </p:nvSpPr>
        <p:spPr bwMode="auto">
          <a:xfrm>
            <a:off x="3739262" y="5343971"/>
            <a:ext cx="0" cy="809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8" name="Rectangle 57">
            <a:extLst>
              <a:ext uri="{FF2B5EF4-FFF2-40B4-BE49-F238E27FC236}">
                <a16:creationId xmlns:a16="http://schemas.microsoft.com/office/drawing/2014/main" id="{D29F8B95-F65E-43AD-9E05-5ABAA866CF77}"/>
              </a:ext>
            </a:extLst>
          </p:cNvPr>
          <p:cNvSpPr>
            <a:spLocks noChangeArrowheads="1"/>
          </p:cNvSpPr>
          <p:nvPr/>
        </p:nvSpPr>
        <p:spPr bwMode="auto">
          <a:xfrm>
            <a:off x="3690049" y="5486846"/>
            <a:ext cx="177800"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9" name="Line 58">
            <a:extLst>
              <a:ext uri="{FF2B5EF4-FFF2-40B4-BE49-F238E27FC236}">
                <a16:creationId xmlns:a16="http://schemas.microsoft.com/office/drawing/2014/main" id="{067FAF98-C609-4D5F-BEDF-4BC78AF8DA2F}"/>
              </a:ext>
            </a:extLst>
          </p:cNvPr>
          <p:cNvSpPr>
            <a:spLocks noChangeShapeType="1"/>
          </p:cNvSpPr>
          <p:nvPr/>
        </p:nvSpPr>
        <p:spPr bwMode="auto">
          <a:xfrm>
            <a:off x="4453637" y="5343971"/>
            <a:ext cx="0" cy="809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0" name="Rectangle 59">
            <a:extLst>
              <a:ext uri="{FF2B5EF4-FFF2-40B4-BE49-F238E27FC236}">
                <a16:creationId xmlns:a16="http://schemas.microsoft.com/office/drawing/2014/main" id="{BA7CE69F-4186-4CB0-BD0E-10BF9DDC2241}"/>
              </a:ext>
            </a:extLst>
          </p:cNvPr>
          <p:cNvSpPr>
            <a:spLocks noChangeArrowheads="1"/>
          </p:cNvSpPr>
          <p:nvPr/>
        </p:nvSpPr>
        <p:spPr bwMode="auto">
          <a:xfrm>
            <a:off x="4402837" y="5486846"/>
            <a:ext cx="179388"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1" name="Line 60">
            <a:extLst>
              <a:ext uri="{FF2B5EF4-FFF2-40B4-BE49-F238E27FC236}">
                <a16:creationId xmlns:a16="http://schemas.microsoft.com/office/drawing/2014/main" id="{C7B5E6CA-2570-4142-B954-F5E3F850DFEB}"/>
              </a:ext>
            </a:extLst>
          </p:cNvPr>
          <p:cNvSpPr>
            <a:spLocks noChangeShapeType="1"/>
          </p:cNvSpPr>
          <p:nvPr/>
        </p:nvSpPr>
        <p:spPr bwMode="auto">
          <a:xfrm>
            <a:off x="5168012" y="5343971"/>
            <a:ext cx="0" cy="809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2" name="Rectangle 61">
            <a:extLst>
              <a:ext uri="{FF2B5EF4-FFF2-40B4-BE49-F238E27FC236}">
                <a16:creationId xmlns:a16="http://schemas.microsoft.com/office/drawing/2014/main" id="{82491507-00E0-4AD4-8729-57F289E03CB5}"/>
              </a:ext>
            </a:extLst>
          </p:cNvPr>
          <p:cNvSpPr>
            <a:spLocks noChangeArrowheads="1"/>
          </p:cNvSpPr>
          <p:nvPr/>
        </p:nvSpPr>
        <p:spPr bwMode="auto">
          <a:xfrm>
            <a:off x="5115624" y="5486846"/>
            <a:ext cx="179388"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3" name="Line 62">
            <a:extLst>
              <a:ext uri="{FF2B5EF4-FFF2-40B4-BE49-F238E27FC236}">
                <a16:creationId xmlns:a16="http://schemas.microsoft.com/office/drawing/2014/main" id="{452F6F32-8A84-4170-820D-56340640C5A7}"/>
              </a:ext>
            </a:extLst>
          </p:cNvPr>
          <p:cNvSpPr>
            <a:spLocks noChangeShapeType="1"/>
          </p:cNvSpPr>
          <p:nvPr/>
        </p:nvSpPr>
        <p:spPr bwMode="auto">
          <a:xfrm>
            <a:off x="5882387" y="5343971"/>
            <a:ext cx="0" cy="809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4" name="Rectangle 63">
            <a:extLst>
              <a:ext uri="{FF2B5EF4-FFF2-40B4-BE49-F238E27FC236}">
                <a16:creationId xmlns:a16="http://schemas.microsoft.com/office/drawing/2014/main" id="{734A7042-2658-4A9C-BF4D-6424CBBC812E}"/>
              </a:ext>
            </a:extLst>
          </p:cNvPr>
          <p:cNvSpPr>
            <a:spLocks noChangeArrowheads="1"/>
          </p:cNvSpPr>
          <p:nvPr/>
        </p:nvSpPr>
        <p:spPr bwMode="auto">
          <a:xfrm>
            <a:off x="5829999" y="5486846"/>
            <a:ext cx="177800"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5" name="Line 64">
            <a:extLst>
              <a:ext uri="{FF2B5EF4-FFF2-40B4-BE49-F238E27FC236}">
                <a16:creationId xmlns:a16="http://schemas.microsoft.com/office/drawing/2014/main" id="{81CEE1CA-DA66-412A-B7A5-447FCA98A022}"/>
              </a:ext>
            </a:extLst>
          </p:cNvPr>
          <p:cNvSpPr>
            <a:spLocks noChangeShapeType="1"/>
          </p:cNvSpPr>
          <p:nvPr/>
        </p:nvSpPr>
        <p:spPr bwMode="auto">
          <a:xfrm>
            <a:off x="6588824" y="5343971"/>
            <a:ext cx="0" cy="809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6" name="Rectangle 65">
            <a:extLst>
              <a:ext uri="{FF2B5EF4-FFF2-40B4-BE49-F238E27FC236}">
                <a16:creationId xmlns:a16="http://schemas.microsoft.com/office/drawing/2014/main" id="{BD42DB10-25AB-401E-BC47-FAD79C45B922}"/>
              </a:ext>
            </a:extLst>
          </p:cNvPr>
          <p:cNvSpPr>
            <a:spLocks noChangeArrowheads="1"/>
          </p:cNvSpPr>
          <p:nvPr/>
        </p:nvSpPr>
        <p:spPr bwMode="auto">
          <a:xfrm>
            <a:off x="6542787" y="5486846"/>
            <a:ext cx="179388"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4</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7" name="Line 66">
            <a:extLst>
              <a:ext uri="{FF2B5EF4-FFF2-40B4-BE49-F238E27FC236}">
                <a16:creationId xmlns:a16="http://schemas.microsoft.com/office/drawing/2014/main" id="{F4156FD5-3C6E-4CFA-B153-F3448515DCD0}"/>
              </a:ext>
            </a:extLst>
          </p:cNvPr>
          <p:cNvSpPr>
            <a:spLocks noChangeShapeType="1"/>
          </p:cNvSpPr>
          <p:nvPr/>
        </p:nvSpPr>
        <p:spPr bwMode="auto">
          <a:xfrm>
            <a:off x="7303199" y="5343971"/>
            <a:ext cx="0" cy="809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8" name="Rectangle 67">
            <a:extLst>
              <a:ext uri="{FF2B5EF4-FFF2-40B4-BE49-F238E27FC236}">
                <a16:creationId xmlns:a16="http://schemas.microsoft.com/office/drawing/2014/main" id="{B9180552-2E65-4B68-BAE2-17D04D55B774}"/>
              </a:ext>
            </a:extLst>
          </p:cNvPr>
          <p:cNvSpPr>
            <a:spLocks noChangeArrowheads="1"/>
          </p:cNvSpPr>
          <p:nvPr/>
        </p:nvSpPr>
        <p:spPr bwMode="auto">
          <a:xfrm>
            <a:off x="7257162" y="5486846"/>
            <a:ext cx="177800"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5</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9" name="Line 68">
            <a:extLst>
              <a:ext uri="{FF2B5EF4-FFF2-40B4-BE49-F238E27FC236}">
                <a16:creationId xmlns:a16="http://schemas.microsoft.com/office/drawing/2014/main" id="{D9C41A0F-3DFD-46B2-A8A5-05B031B12331}"/>
              </a:ext>
            </a:extLst>
          </p:cNvPr>
          <p:cNvSpPr>
            <a:spLocks noChangeShapeType="1"/>
          </p:cNvSpPr>
          <p:nvPr/>
        </p:nvSpPr>
        <p:spPr bwMode="auto">
          <a:xfrm>
            <a:off x="8017574" y="5343971"/>
            <a:ext cx="0" cy="809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0" name="Rectangle 69">
            <a:extLst>
              <a:ext uri="{FF2B5EF4-FFF2-40B4-BE49-F238E27FC236}">
                <a16:creationId xmlns:a16="http://schemas.microsoft.com/office/drawing/2014/main" id="{4A378C71-D3A0-4A04-B1E5-266BEE136FC0}"/>
              </a:ext>
            </a:extLst>
          </p:cNvPr>
          <p:cNvSpPr>
            <a:spLocks noChangeArrowheads="1"/>
          </p:cNvSpPr>
          <p:nvPr/>
        </p:nvSpPr>
        <p:spPr bwMode="auto">
          <a:xfrm>
            <a:off x="7969949" y="5486846"/>
            <a:ext cx="179388"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6</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1" name="Line 70">
            <a:extLst>
              <a:ext uri="{FF2B5EF4-FFF2-40B4-BE49-F238E27FC236}">
                <a16:creationId xmlns:a16="http://schemas.microsoft.com/office/drawing/2014/main" id="{A1BE5311-C765-43A0-ACB2-7F5A66213490}"/>
              </a:ext>
            </a:extLst>
          </p:cNvPr>
          <p:cNvSpPr>
            <a:spLocks noChangeShapeType="1"/>
          </p:cNvSpPr>
          <p:nvPr/>
        </p:nvSpPr>
        <p:spPr bwMode="auto">
          <a:xfrm>
            <a:off x="8731949" y="5343971"/>
            <a:ext cx="0" cy="809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2" name="Rectangle 71">
            <a:extLst>
              <a:ext uri="{FF2B5EF4-FFF2-40B4-BE49-F238E27FC236}">
                <a16:creationId xmlns:a16="http://schemas.microsoft.com/office/drawing/2014/main" id="{1079F5DB-032B-4FD1-8ED4-DE51C0D9A4D7}"/>
              </a:ext>
            </a:extLst>
          </p:cNvPr>
          <p:cNvSpPr>
            <a:spLocks noChangeArrowheads="1"/>
          </p:cNvSpPr>
          <p:nvPr/>
        </p:nvSpPr>
        <p:spPr bwMode="auto">
          <a:xfrm>
            <a:off x="8684324" y="5486846"/>
            <a:ext cx="177800"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7</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3" name="Line 72">
            <a:extLst>
              <a:ext uri="{FF2B5EF4-FFF2-40B4-BE49-F238E27FC236}">
                <a16:creationId xmlns:a16="http://schemas.microsoft.com/office/drawing/2014/main" id="{B6C2F8E8-AA07-4595-ABAB-128642BEEDA8}"/>
              </a:ext>
            </a:extLst>
          </p:cNvPr>
          <p:cNvSpPr>
            <a:spLocks noChangeShapeType="1"/>
          </p:cNvSpPr>
          <p:nvPr/>
        </p:nvSpPr>
        <p:spPr bwMode="auto">
          <a:xfrm>
            <a:off x="9446324" y="5343971"/>
            <a:ext cx="0" cy="809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4" name="Rectangle 73">
            <a:extLst>
              <a:ext uri="{FF2B5EF4-FFF2-40B4-BE49-F238E27FC236}">
                <a16:creationId xmlns:a16="http://schemas.microsoft.com/office/drawing/2014/main" id="{8153F564-2750-44A7-80D9-1D84B459738A}"/>
              </a:ext>
            </a:extLst>
          </p:cNvPr>
          <p:cNvSpPr>
            <a:spLocks noChangeArrowheads="1"/>
          </p:cNvSpPr>
          <p:nvPr/>
        </p:nvSpPr>
        <p:spPr bwMode="auto">
          <a:xfrm>
            <a:off x="9397112" y="5486846"/>
            <a:ext cx="179388"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8</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5" name="Line 75">
            <a:extLst>
              <a:ext uri="{FF2B5EF4-FFF2-40B4-BE49-F238E27FC236}">
                <a16:creationId xmlns:a16="http://schemas.microsoft.com/office/drawing/2014/main" id="{70C29214-17D9-4B4C-9DE2-A57E7923CBC1}"/>
              </a:ext>
            </a:extLst>
          </p:cNvPr>
          <p:cNvSpPr>
            <a:spLocks noChangeShapeType="1"/>
          </p:cNvSpPr>
          <p:nvPr/>
        </p:nvSpPr>
        <p:spPr bwMode="auto">
          <a:xfrm flipV="1">
            <a:off x="3524949" y="1183134"/>
            <a:ext cx="0" cy="4160838"/>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6" name="Line 76">
            <a:extLst>
              <a:ext uri="{FF2B5EF4-FFF2-40B4-BE49-F238E27FC236}">
                <a16:creationId xmlns:a16="http://schemas.microsoft.com/office/drawing/2014/main" id="{74DF2326-F4B5-4EBE-A7F5-F63E0D93FC3D}"/>
              </a:ext>
            </a:extLst>
          </p:cNvPr>
          <p:cNvSpPr>
            <a:spLocks noChangeShapeType="1"/>
          </p:cNvSpPr>
          <p:nvPr/>
        </p:nvSpPr>
        <p:spPr bwMode="auto">
          <a:xfrm flipH="1">
            <a:off x="3436049" y="5282059"/>
            <a:ext cx="80963"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7" name="Rectangle 77">
            <a:extLst>
              <a:ext uri="{FF2B5EF4-FFF2-40B4-BE49-F238E27FC236}">
                <a16:creationId xmlns:a16="http://schemas.microsoft.com/office/drawing/2014/main" id="{B5012E7D-24A9-4B8E-9C75-86C39C3D3D0A}"/>
              </a:ext>
            </a:extLst>
          </p:cNvPr>
          <p:cNvSpPr>
            <a:spLocks noChangeArrowheads="1"/>
          </p:cNvSpPr>
          <p:nvPr/>
        </p:nvSpPr>
        <p:spPr bwMode="auto">
          <a:xfrm>
            <a:off x="3131249" y="5188396"/>
            <a:ext cx="3397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 name="Line 78">
            <a:extLst>
              <a:ext uri="{FF2B5EF4-FFF2-40B4-BE49-F238E27FC236}">
                <a16:creationId xmlns:a16="http://schemas.microsoft.com/office/drawing/2014/main" id="{A556FF68-7564-4677-A208-7DB9FDE70348}"/>
              </a:ext>
            </a:extLst>
          </p:cNvPr>
          <p:cNvSpPr>
            <a:spLocks noChangeShapeType="1"/>
          </p:cNvSpPr>
          <p:nvPr/>
        </p:nvSpPr>
        <p:spPr bwMode="auto">
          <a:xfrm flipH="1">
            <a:off x="3436049" y="4737546"/>
            <a:ext cx="80963"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9" name="Rectangle 79">
            <a:extLst>
              <a:ext uri="{FF2B5EF4-FFF2-40B4-BE49-F238E27FC236}">
                <a16:creationId xmlns:a16="http://schemas.microsoft.com/office/drawing/2014/main" id="{83DEBCB8-D16D-4EC3-9E43-38BEE0339A05}"/>
              </a:ext>
            </a:extLst>
          </p:cNvPr>
          <p:cNvSpPr>
            <a:spLocks noChangeArrowheads="1"/>
          </p:cNvSpPr>
          <p:nvPr/>
        </p:nvSpPr>
        <p:spPr bwMode="auto">
          <a:xfrm>
            <a:off x="3131249" y="4640709"/>
            <a:ext cx="3397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0" name="Line 80">
            <a:extLst>
              <a:ext uri="{FF2B5EF4-FFF2-40B4-BE49-F238E27FC236}">
                <a16:creationId xmlns:a16="http://schemas.microsoft.com/office/drawing/2014/main" id="{1871B89E-84F6-492C-9F9D-B87C1B827E57}"/>
              </a:ext>
            </a:extLst>
          </p:cNvPr>
          <p:cNvSpPr>
            <a:spLocks noChangeShapeType="1"/>
          </p:cNvSpPr>
          <p:nvPr/>
        </p:nvSpPr>
        <p:spPr bwMode="auto">
          <a:xfrm flipH="1">
            <a:off x="3436049" y="4183509"/>
            <a:ext cx="80963"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1" name="Rectangle 81">
            <a:extLst>
              <a:ext uri="{FF2B5EF4-FFF2-40B4-BE49-F238E27FC236}">
                <a16:creationId xmlns:a16="http://schemas.microsoft.com/office/drawing/2014/main" id="{A8D4212B-A162-4FE3-99B0-2283652FFC3A}"/>
              </a:ext>
            </a:extLst>
          </p:cNvPr>
          <p:cNvSpPr>
            <a:spLocks noChangeArrowheads="1"/>
          </p:cNvSpPr>
          <p:nvPr/>
        </p:nvSpPr>
        <p:spPr bwMode="auto">
          <a:xfrm>
            <a:off x="3131249" y="4088259"/>
            <a:ext cx="3397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2" name="Line 82">
            <a:extLst>
              <a:ext uri="{FF2B5EF4-FFF2-40B4-BE49-F238E27FC236}">
                <a16:creationId xmlns:a16="http://schemas.microsoft.com/office/drawing/2014/main" id="{FF52E193-0C16-46BC-8F19-F5A75F585215}"/>
              </a:ext>
            </a:extLst>
          </p:cNvPr>
          <p:cNvSpPr>
            <a:spLocks noChangeShapeType="1"/>
          </p:cNvSpPr>
          <p:nvPr/>
        </p:nvSpPr>
        <p:spPr bwMode="auto">
          <a:xfrm flipH="1">
            <a:off x="3436049" y="3629471"/>
            <a:ext cx="80963"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3" name="Rectangle 83">
            <a:extLst>
              <a:ext uri="{FF2B5EF4-FFF2-40B4-BE49-F238E27FC236}">
                <a16:creationId xmlns:a16="http://schemas.microsoft.com/office/drawing/2014/main" id="{FAB1382B-60AC-46E1-96ED-47FFABDD3DD9}"/>
              </a:ext>
            </a:extLst>
          </p:cNvPr>
          <p:cNvSpPr>
            <a:spLocks noChangeArrowheads="1"/>
          </p:cNvSpPr>
          <p:nvPr/>
        </p:nvSpPr>
        <p:spPr bwMode="auto">
          <a:xfrm>
            <a:off x="3131249" y="3540571"/>
            <a:ext cx="3397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4" name="Line 84">
            <a:extLst>
              <a:ext uri="{FF2B5EF4-FFF2-40B4-BE49-F238E27FC236}">
                <a16:creationId xmlns:a16="http://schemas.microsoft.com/office/drawing/2014/main" id="{EF71A87F-28CE-404E-BDCE-91402FC44C2F}"/>
              </a:ext>
            </a:extLst>
          </p:cNvPr>
          <p:cNvSpPr>
            <a:spLocks noChangeShapeType="1"/>
          </p:cNvSpPr>
          <p:nvPr/>
        </p:nvSpPr>
        <p:spPr bwMode="auto">
          <a:xfrm flipH="1">
            <a:off x="3436049" y="3084959"/>
            <a:ext cx="80963"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5" name="Rectangle 85">
            <a:extLst>
              <a:ext uri="{FF2B5EF4-FFF2-40B4-BE49-F238E27FC236}">
                <a16:creationId xmlns:a16="http://schemas.microsoft.com/office/drawing/2014/main" id="{2A7C045B-08EA-4AD1-AF17-FA6FECAED1AE}"/>
              </a:ext>
            </a:extLst>
          </p:cNvPr>
          <p:cNvSpPr>
            <a:spLocks noChangeArrowheads="1"/>
          </p:cNvSpPr>
          <p:nvPr/>
        </p:nvSpPr>
        <p:spPr bwMode="auto">
          <a:xfrm>
            <a:off x="3131249" y="2988121"/>
            <a:ext cx="3397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4%</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6" name="Line 86">
            <a:extLst>
              <a:ext uri="{FF2B5EF4-FFF2-40B4-BE49-F238E27FC236}">
                <a16:creationId xmlns:a16="http://schemas.microsoft.com/office/drawing/2014/main" id="{D299B1DF-C5ED-4875-AD5A-E67AE071204F}"/>
              </a:ext>
            </a:extLst>
          </p:cNvPr>
          <p:cNvSpPr>
            <a:spLocks noChangeShapeType="1"/>
          </p:cNvSpPr>
          <p:nvPr/>
        </p:nvSpPr>
        <p:spPr bwMode="auto">
          <a:xfrm flipH="1">
            <a:off x="3436049" y="2530921"/>
            <a:ext cx="80963"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7" name="Rectangle 87">
            <a:extLst>
              <a:ext uri="{FF2B5EF4-FFF2-40B4-BE49-F238E27FC236}">
                <a16:creationId xmlns:a16="http://schemas.microsoft.com/office/drawing/2014/main" id="{6DF247ED-2766-4C9A-9B4A-0010106A2DFD}"/>
              </a:ext>
            </a:extLst>
          </p:cNvPr>
          <p:cNvSpPr>
            <a:spLocks noChangeArrowheads="1"/>
          </p:cNvSpPr>
          <p:nvPr/>
        </p:nvSpPr>
        <p:spPr bwMode="auto">
          <a:xfrm>
            <a:off x="3131249" y="2440434"/>
            <a:ext cx="3397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5%</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8" name="Line 88">
            <a:extLst>
              <a:ext uri="{FF2B5EF4-FFF2-40B4-BE49-F238E27FC236}">
                <a16:creationId xmlns:a16="http://schemas.microsoft.com/office/drawing/2014/main" id="{503F3993-2BFC-4780-AD5C-AC05A6A666D3}"/>
              </a:ext>
            </a:extLst>
          </p:cNvPr>
          <p:cNvSpPr>
            <a:spLocks noChangeShapeType="1"/>
          </p:cNvSpPr>
          <p:nvPr/>
        </p:nvSpPr>
        <p:spPr bwMode="auto">
          <a:xfrm flipH="1">
            <a:off x="3436049" y="1986409"/>
            <a:ext cx="80963"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9" name="Rectangle 89">
            <a:extLst>
              <a:ext uri="{FF2B5EF4-FFF2-40B4-BE49-F238E27FC236}">
                <a16:creationId xmlns:a16="http://schemas.microsoft.com/office/drawing/2014/main" id="{BB2BBA0F-DE73-4C2F-B9E9-36FFE6ADAB05}"/>
              </a:ext>
            </a:extLst>
          </p:cNvPr>
          <p:cNvSpPr>
            <a:spLocks noChangeArrowheads="1"/>
          </p:cNvSpPr>
          <p:nvPr/>
        </p:nvSpPr>
        <p:spPr bwMode="auto">
          <a:xfrm>
            <a:off x="3131249" y="1887984"/>
            <a:ext cx="3397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6%</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0" name="Line 90">
            <a:extLst>
              <a:ext uri="{FF2B5EF4-FFF2-40B4-BE49-F238E27FC236}">
                <a16:creationId xmlns:a16="http://schemas.microsoft.com/office/drawing/2014/main" id="{D2DBDF42-3776-4FF6-8F8D-D60DE37AA13C}"/>
              </a:ext>
            </a:extLst>
          </p:cNvPr>
          <p:cNvSpPr>
            <a:spLocks noChangeShapeType="1"/>
          </p:cNvSpPr>
          <p:nvPr/>
        </p:nvSpPr>
        <p:spPr bwMode="auto">
          <a:xfrm flipH="1">
            <a:off x="3436049" y="1432371"/>
            <a:ext cx="80963"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1" name="Rectangle 91">
            <a:extLst>
              <a:ext uri="{FF2B5EF4-FFF2-40B4-BE49-F238E27FC236}">
                <a16:creationId xmlns:a16="http://schemas.microsoft.com/office/drawing/2014/main" id="{1A615546-BAF6-45EF-91A6-6A398B81709F}"/>
              </a:ext>
            </a:extLst>
          </p:cNvPr>
          <p:cNvSpPr>
            <a:spLocks noChangeArrowheads="1"/>
          </p:cNvSpPr>
          <p:nvPr/>
        </p:nvSpPr>
        <p:spPr bwMode="auto">
          <a:xfrm>
            <a:off x="3131249" y="1340296"/>
            <a:ext cx="3397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7%</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2" name="Rectangle 37">
            <a:extLst>
              <a:ext uri="{FF2B5EF4-FFF2-40B4-BE49-F238E27FC236}">
                <a16:creationId xmlns:a16="http://schemas.microsoft.com/office/drawing/2014/main" id="{212C7127-5216-482D-9A32-8ABC9206157A}"/>
              </a:ext>
            </a:extLst>
          </p:cNvPr>
          <p:cNvSpPr>
            <a:spLocks noChangeArrowheads="1"/>
          </p:cNvSpPr>
          <p:nvPr/>
        </p:nvSpPr>
        <p:spPr bwMode="auto">
          <a:xfrm>
            <a:off x="1850184" y="5776462"/>
            <a:ext cx="155651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chemeClr val="accent6"/>
                </a:solidFill>
                <a:effectLst/>
                <a:uLnTx/>
                <a:uFillTx/>
                <a:latin typeface="Arial" panose="020B0604020202020204" pitchFamily="34" charset="0"/>
                <a:ea typeface="+mn-ea"/>
                <a:cs typeface="+mn-cs"/>
              </a:rPr>
              <a:t>Placebo-Evolocumab</a:t>
            </a:r>
          </a:p>
        </p:txBody>
      </p:sp>
      <p:sp>
        <p:nvSpPr>
          <p:cNvPr id="73" name="Rectangle 8">
            <a:extLst>
              <a:ext uri="{FF2B5EF4-FFF2-40B4-BE49-F238E27FC236}">
                <a16:creationId xmlns:a16="http://schemas.microsoft.com/office/drawing/2014/main" id="{8E1883FA-16A2-4A4F-BDFD-D7059DA08252}"/>
              </a:ext>
            </a:extLst>
          </p:cNvPr>
          <p:cNvSpPr>
            <a:spLocks noChangeArrowheads="1"/>
          </p:cNvSpPr>
          <p:nvPr/>
        </p:nvSpPr>
        <p:spPr bwMode="auto">
          <a:xfrm rot="16200000">
            <a:off x="2099171" y="3246366"/>
            <a:ext cx="15827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CV death (%)</a:t>
            </a:r>
          </a:p>
        </p:txBody>
      </p:sp>
      <p:sp>
        <p:nvSpPr>
          <p:cNvPr id="74" name="Rectangle 36">
            <a:extLst>
              <a:ext uri="{FF2B5EF4-FFF2-40B4-BE49-F238E27FC236}">
                <a16:creationId xmlns:a16="http://schemas.microsoft.com/office/drawing/2014/main" id="{A830F22E-FC3F-4C86-9E60-65F70583BAF8}"/>
              </a:ext>
            </a:extLst>
          </p:cNvPr>
          <p:cNvSpPr>
            <a:spLocks noChangeArrowheads="1"/>
          </p:cNvSpPr>
          <p:nvPr/>
        </p:nvSpPr>
        <p:spPr bwMode="auto">
          <a:xfrm>
            <a:off x="1524774" y="5957703"/>
            <a:ext cx="18819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Evolocumab-Evolocumab</a:t>
            </a:r>
          </a:p>
        </p:txBody>
      </p:sp>
      <p:sp>
        <p:nvSpPr>
          <p:cNvPr id="75" name="Rectangle 50">
            <a:extLst>
              <a:ext uri="{FF2B5EF4-FFF2-40B4-BE49-F238E27FC236}">
                <a16:creationId xmlns:a16="http://schemas.microsoft.com/office/drawing/2014/main" id="{A95B4278-978E-49DD-A2E5-82BA3A5F5687}"/>
              </a:ext>
            </a:extLst>
          </p:cNvPr>
          <p:cNvSpPr>
            <a:spLocks noChangeArrowheads="1"/>
          </p:cNvSpPr>
          <p:nvPr/>
        </p:nvSpPr>
        <p:spPr bwMode="auto">
          <a:xfrm>
            <a:off x="2374366" y="5596799"/>
            <a:ext cx="103233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1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Number at risk:</a:t>
            </a: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6" name="Rectangle 56">
            <a:extLst>
              <a:ext uri="{FF2B5EF4-FFF2-40B4-BE49-F238E27FC236}">
                <a16:creationId xmlns:a16="http://schemas.microsoft.com/office/drawing/2014/main" id="{4BBC7BEF-C25A-4828-A27D-BFA2E079763B}"/>
              </a:ext>
            </a:extLst>
          </p:cNvPr>
          <p:cNvSpPr>
            <a:spLocks noChangeArrowheads="1"/>
          </p:cNvSpPr>
          <p:nvPr/>
        </p:nvSpPr>
        <p:spPr bwMode="auto">
          <a:xfrm>
            <a:off x="9790791" y="5419102"/>
            <a:ext cx="554038"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Years</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cxnSp>
        <p:nvCxnSpPr>
          <p:cNvPr id="77" name="Straight Connector 76">
            <a:extLst>
              <a:ext uri="{FF2B5EF4-FFF2-40B4-BE49-F238E27FC236}">
                <a16:creationId xmlns:a16="http://schemas.microsoft.com/office/drawing/2014/main" id="{8C2AAECC-9032-4AA4-94AC-7F26F0C6CD7D}"/>
              </a:ext>
            </a:extLst>
          </p:cNvPr>
          <p:cNvCxnSpPr/>
          <p:nvPr/>
        </p:nvCxnSpPr>
        <p:spPr>
          <a:xfrm>
            <a:off x="8894330" y="1186309"/>
            <a:ext cx="0" cy="413385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C1401D18-CC20-4DF9-A917-0140B4B989FE}"/>
              </a:ext>
            </a:extLst>
          </p:cNvPr>
          <p:cNvCxnSpPr/>
          <p:nvPr/>
        </p:nvCxnSpPr>
        <p:spPr>
          <a:xfrm>
            <a:off x="5300680" y="1210121"/>
            <a:ext cx="0" cy="413385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83" name="TextBox 82">
            <a:extLst>
              <a:ext uri="{FF2B5EF4-FFF2-40B4-BE49-F238E27FC236}">
                <a16:creationId xmlns:a16="http://schemas.microsoft.com/office/drawing/2014/main" id="{B1D12E4E-943B-44DC-B0DC-E06C15767D11}"/>
              </a:ext>
            </a:extLst>
          </p:cNvPr>
          <p:cNvSpPr txBox="1"/>
          <p:nvPr/>
        </p:nvSpPr>
        <p:spPr>
          <a:xfrm>
            <a:off x="3708506" y="1061399"/>
            <a:ext cx="16875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Parent FOURIER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Median 2.2 yrs</a:t>
            </a:r>
          </a:p>
        </p:txBody>
      </p:sp>
      <p:sp>
        <p:nvSpPr>
          <p:cNvPr id="84" name="TextBox 83">
            <a:extLst>
              <a:ext uri="{FF2B5EF4-FFF2-40B4-BE49-F238E27FC236}">
                <a16:creationId xmlns:a16="http://schemas.microsoft.com/office/drawing/2014/main" id="{7785BCA7-F0A2-4B23-A4F4-239AC5AC759D}"/>
              </a:ext>
            </a:extLst>
          </p:cNvPr>
          <p:cNvSpPr txBox="1"/>
          <p:nvPr/>
        </p:nvSpPr>
        <p:spPr>
          <a:xfrm>
            <a:off x="6114795" y="1052736"/>
            <a:ext cx="18059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FOURIER-OLE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Median 5 yrs</a:t>
            </a:r>
          </a:p>
        </p:txBody>
      </p:sp>
      <p:cxnSp>
        <p:nvCxnSpPr>
          <p:cNvPr id="85" name="Straight Arrow Connector 84">
            <a:extLst>
              <a:ext uri="{FF2B5EF4-FFF2-40B4-BE49-F238E27FC236}">
                <a16:creationId xmlns:a16="http://schemas.microsoft.com/office/drawing/2014/main" id="{A27C54C9-8EDC-4707-B63B-03391683D310}"/>
              </a:ext>
            </a:extLst>
          </p:cNvPr>
          <p:cNvCxnSpPr>
            <a:cxnSpLocks/>
          </p:cNvCxnSpPr>
          <p:nvPr/>
        </p:nvCxnSpPr>
        <p:spPr>
          <a:xfrm flipV="1">
            <a:off x="3559874" y="1585860"/>
            <a:ext cx="1735138" cy="1"/>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86" name="Straight Arrow Connector 85">
            <a:extLst>
              <a:ext uri="{FF2B5EF4-FFF2-40B4-BE49-F238E27FC236}">
                <a16:creationId xmlns:a16="http://schemas.microsoft.com/office/drawing/2014/main" id="{E2744E89-7799-4DBE-A718-AB9E1ECC2F48}"/>
              </a:ext>
            </a:extLst>
          </p:cNvPr>
          <p:cNvCxnSpPr>
            <a:cxnSpLocks/>
          </p:cNvCxnSpPr>
          <p:nvPr/>
        </p:nvCxnSpPr>
        <p:spPr>
          <a:xfrm>
            <a:off x="5344225" y="1585860"/>
            <a:ext cx="3517899" cy="0"/>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sp>
        <p:nvSpPr>
          <p:cNvPr id="87" name="Title 1">
            <a:extLst>
              <a:ext uri="{FF2B5EF4-FFF2-40B4-BE49-F238E27FC236}">
                <a16:creationId xmlns:a16="http://schemas.microsoft.com/office/drawing/2014/main" id="{D5EEE85E-9111-4509-8252-1DDAD1739685}"/>
              </a:ext>
            </a:extLst>
          </p:cNvPr>
          <p:cNvSpPr>
            <a:spLocks noGrp="1"/>
          </p:cNvSpPr>
          <p:nvPr>
            <p:ph type="title"/>
          </p:nvPr>
        </p:nvSpPr>
        <p:spPr/>
        <p:txBody>
          <a:bodyPr/>
          <a:lstStyle/>
          <a:p>
            <a:r>
              <a:rPr lang="en-US"/>
              <a:t>Efficacy During FOURIER &amp; FOURIER-</a:t>
            </a:r>
            <a:r>
              <a:rPr lang="en-US" noProof="0"/>
              <a:t>OLE</a:t>
            </a:r>
            <a:endParaRPr lang="en-US" dirty="0"/>
          </a:p>
        </p:txBody>
      </p:sp>
      <p:sp>
        <p:nvSpPr>
          <p:cNvPr id="5" name="Slide Number Placeholder 4">
            <a:extLst>
              <a:ext uri="{FF2B5EF4-FFF2-40B4-BE49-F238E27FC236}">
                <a16:creationId xmlns:a16="http://schemas.microsoft.com/office/drawing/2014/main" id="{590DEA04-A23D-8948-A02A-0F89F7CC073C}"/>
              </a:ext>
            </a:extLst>
          </p:cNvPr>
          <p:cNvSpPr>
            <a:spLocks noGrp="1"/>
          </p:cNvSpPr>
          <p:nvPr>
            <p:ph type="sldNum" sz="quarter" idx="4"/>
          </p:nvPr>
        </p:nvSpPr>
        <p:spPr/>
        <p:txBody>
          <a:bodyPr/>
          <a:lstStyle/>
          <a:p>
            <a:fld id="{39677761-6DDB-401A-98A2-092195DC01E3}" type="slidenum">
              <a:rPr lang="es-ES_tradnl" smtClean="0"/>
              <a:pPr/>
              <a:t>76</a:t>
            </a:fld>
            <a:endParaRPr lang="es-ES_tradnl"/>
          </a:p>
        </p:txBody>
      </p:sp>
      <p:sp>
        <p:nvSpPr>
          <p:cNvPr id="7" name="Content Placeholder 6">
            <a:extLst>
              <a:ext uri="{FF2B5EF4-FFF2-40B4-BE49-F238E27FC236}">
                <a16:creationId xmlns:a16="http://schemas.microsoft.com/office/drawing/2014/main" id="{492B55E0-6D45-A44F-935A-27703EF791E2}"/>
              </a:ext>
            </a:extLst>
          </p:cNvPr>
          <p:cNvSpPr>
            <a:spLocks noGrp="1"/>
          </p:cNvSpPr>
          <p:nvPr>
            <p:ph sz="quarter" idx="15"/>
          </p:nvPr>
        </p:nvSpPr>
        <p:spPr/>
        <p:txBody>
          <a:bodyPr/>
          <a:lstStyle/>
          <a:p>
            <a:r>
              <a:rPr lang="en-GB"/>
              <a:t>CV, cardiovascular; OLE open-label extension</a:t>
            </a:r>
          </a:p>
          <a:p>
            <a:r>
              <a:rPr lang="en-GB"/>
              <a:t>O'Donoghue ML, et al. Circulation. 2</a:t>
            </a:r>
            <a:r>
              <a:rPr lang="en-GB" altLang="en-US"/>
              <a:t>022;146:1109-19 (Primary results presented at ESC 2022)</a:t>
            </a:r>
            <a:endParaRPr lang="en-GB" dirty="0"/>
          </a:p>
        </p:txBody>
      </p:sp>
      <p:sp>
        <p:nvSpPr>
          <p:cNvPr id="90" name="TextBox 89">
            <a:extLst>
              <a:ext uri="{FF2B5EF4-FFF2-40B4-BE49-F238E27FC236}">
                <a16:creationId xmlns:a16="http://schemas.microsoft.com/office/drawing/2014/main" id="{E124EB32-A3F2-4BCC-928A-BD4347F24CA5}"/>
              </a:ext>
            </a:extLst>
          </p:cNvPr>
          <p:cNvSpPr txBox="1"/>
          <p:nvPr/>
        </p:nvSpPr>
        <p:spPr>
          <a:xfrm>
            <a:off x="374316" y="1214028"/>
            <a:ext cx="1604414" cy="369332"/>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CV Death</a:t>
            </a:r>
          </a:p>
        </p:txBody>
      </p:sp>
      <p:sp>
        <p:nvSpPr>
          <p:cNvPr id="88" name="Line 65">
            <a:extLst>
              <a:ext uri="{FF2B5EF4-FFF2-40B4-BE49-F238E27FC236}">
                <a16:creationId xmlns:a16="http://schemas.microsoft.com/office/drawing/2014/main" id="{DEECA61E-AC16-4D93-AA67-FFAA4E1AF50C}"/>
              </a:ext>
            </a:extLst>
          </p:cNvPr>
          <p:cNvSpPr>
            <a:spLocks noChangeShapeType="1"/>
          </p:cNvSpPr>
          <p:nvPr/>
        </p:nvSpPr>
        <p:spPr bwMode="auto">
          <a:xfrm>
            <a:off x="5926670" y="4721185"/>
            <a:ext cx="473075" cy="0"/>
          </a:xfrm>
          <a:prstGeom prst="line">
            <a:avLst/>
          </a:prstGeom>
          <a:noFill/>
          <a:ln w="26988" cap="sq">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9" name="Rectangle 66">
            <a:extLst>
              <a:ext uri="{FF2B5EF4-FFF2-40B4-BE49-F238E27FC236}">
                <a16:creationId xmlns:a16="http://schemas.microsoft.com/office/drawing/2014/main" id="{E81D57A8-32C8-4695-BE58-D4FA8A03322B}"/>
              </a:ext>
            </a:extLst>
          </p:cNvPr>
          <p:cNvSpPr>
            <a:spLocks noChangeArrowheads="1"/>
          </p:cNvSpPr>
          <p:nvPr/>
        </p:nvSpPr>
        <p:spPr bwMode="auto">
          <a:xfrm>
            <a:off x="6498170" y="4425910"/>
            <a:ext cx="184665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Placebo       Evolocumab</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91" name="Line 67">
            <a:extLst>
              <a:ext uri="{FF2B5EF4-FFF2-40B4-BE49-F238E27FC236}">
                <a16:creationId xmlns:a16="http://schemas.microsoft.com/office/drawing/2014/main" id="{FD7F7307-89ED-43BF-9F1B-B496B1E0BA5A}"/>
              </a:ext>
            </a:extLst>
          </p:cNvPr>
          <p:cNvSpPr>
            <a:spLocks noChangeShapeType="1"/>
          </p:cNvSpPr>
          <p:nvPr/>
        </p:nvSpPr>
        <p:spPr bwMode="auto">
          <a:xfrm>
            <a:off x="5926670" y="4516397"/>
            <a:ext cx="473075" cy="0"/>
          </a:xfrm>
          <a:prstGeom prst="line">
            <a:avLst/>
          </a:prstGeom>
          <a:noFill/>
          <a:ln w="26988" cap="sq">
            <a:solidFill>
              <a:schemeClr val="accent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2" name="Rectangle 91">
            <a:extLst>
              <a:ext uri="{FF2B5EF4-FFF2-40B4-BE49-F238E27FC236}">
                <a16:creationId xmlns:a16="http://schemas.microsoft.com/office/drawing/2014/main" id="{22996BCD-4253-49C3-8BFE-F73D62781FFC}"/>
              </a:ext>
            </a:extLst>
          </p:cNvPr>
          <p:cNvSpPr>
            <a:spLocks noChangeArrowheads="1"/>
          </p:cNvSpPr>
          <p:nvPr/>
        </p:nvSpPr>
        <p:spPr bwMode="auto">
          <a:xfrm>
            <a:off x="6498170" y="4632285"/>
            <a:ext cx="216245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Evolocumab       Evolocumab</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cxnSp>
        <p:nvCxnSpPr>
          <p:cNvPr id="93" name="Straight Arrow Connector 92">
            <a:extLst>
              <a:ext uri="{FF2B5EF4-FFF2-40B4-BE49-F238E27FC236}">
                <a16:creationId xmlns:a16="http://schemas.microsoft.com/office/drawing/2014/main" id="{ED8238C5-572A-4072-9473-A81BA4D0CAAE}"/>
              </a:ext>
            </a:extLst>
          </p:cNvPr>
          <p:cNvCxnSpPr/>
          <p:nvPr/>
        </p:nvCxnSpPr>
        <p:spPr>
          <a:xfrm>
            <a:off x="7145405" y="4530463"/>
            <a:ext cx="18288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4" name="Straight Arrow Connector 93">
            <a:extLst>
              <a:ext uri="{FF2B5EF4-FFF2-40B4-BE49-F238E27FC236}">
                <a16:creationId xmlns:a16="http://schemas.microsoft.com/office/drawing/2014/main" id="{5E24DD60-7D1C-4327-9A50-327A4F451B86}"/>
              </a:ext>
            </a:extLst>
          </p:cNvPr>
          <p:cNvCxnSpPr/>
          <p:nvPr/>
        </p:nvCxnSpPr>
        <p:spPr>
          <a:xfrm>
            <a:off x="7462190" y="4733898"/>
            <a:ext cx="18288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15690889"/>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t>New-Onset Diabetes</a:t>
            </a:r>
            <a:endParaRPr lang="en-US" dirty="0"/>
          </a:p>
        </p:txBody>
      </p:sp>
      <p:sp>
        <p:nvSpPr>
          <p:cNvPr id="6" name="Slide Number Placeholder 5">
            <a:extLst>
              <a:ext uri="{FF2B5EF4-FFF2-40B4-BE49-F238E27FC236}">
                <a16:creationId xmlns:a16="http://schemas.microsoft.com/office/drawing/2014/main" id="{EC484537-BF20-9B46-AEF6-2FF267B115FD}"/>
              </a:ext>
            </a:extLst>
          </p:cNvPr>
          <p:cNvSpPr>
            <a:spLocks noGrp="1"/>
          </p:cNvSpPr>
          <p:nvPr>
            <p:ph type="sldNum" sz="quarter" idx="4"/>
          </p:nvPr>
        </p:nvSpPr>
        <p:spPr/>
        <p:txBody>
          <a:bodyPr/>
          <a:lstStyle/>
          <a:p>
            <a:fld id="{39677761-6DDB-401A-98A2-092195DC01E3}" type="slidenum">
              <a:rPr lang="es-ES_tradnl" smtClean="0"/>
              <a:pPr/>
              <a:t>77</a:t>
            </a:fld>
            <a:endParaRPr lang="es-ES_tradnl"/>
          </a:p>
        </p:txBody>
      </p:sp>
      <p:sp>
        <p:nvSpPr>
          <p:cNvPr id="8" name="Content Placeholder 7">
            <a:extLst>
              <a:ext uri="{FF2B5EF4-FFF2-40B4-BE49-F238E27FC236}">
                <a16:creationId xmlns:a16="http://schemas.microsoft.com/office/drawing/2014/main" id="{E40B4E65-1EAB-7644-9115-FF575F2798F9}"/>
              </a:ext>
            </a:extLst>
          </p:cNvPr>
          <p:cNvSpPr>
            <a:spLocks noGrp="1"/>
          </p:cNvSpPr>
          <p:nvPr>
            <p:ph sz="quarter" idx="15"/>
          </p:nvPr>
        </p:nvSpPr>
        <p:spPr/>
        <p:txBody>
          <a:bodyPr/>
          <a:lstStyle/>
          <a:p>
            <a:r>
              <a:rPr lang="en-US" dirty="0" err="1"/>
              <a:t>Sabatine</a:t>
            </a:r>
            <a:r>
              <a:rPr lang="en-US" dirty="0"/>
              <a:t> Marc S. Lancet Diabetes Endocrinol. 2017;Dec;5(12):941-50</a:t>
            </a:r>
          </a:p>
        </p:txBody>
      </p:sp>
      <p:graphicFrame>
        <p:nvGraphicFramePr>
          <p:cNvPr id="36" name="Chart 35">
            <a:extLst>
              <a:ext uri="{FF2B5EF4-FFF2-40B4-BE49-F238E27FC236}">
                <a16:creationId xmlns:a16="http://schemas.microsoft.com/office/drawing/2014/main" id="{11C576B1-84ED-4323-B484-BC1338EEDA60}"/>
              </a:ext>
            </a:extLst>
          </p:cNvPr>
          <p:cNvGraphicFramePr>
            <a:graphicFrameLocks noGrp="1"/>
          </p:cNvGraphicFramePr>
          <p:nvPr>
            <p:extLst>
              <p:ext uri="{D42A27DB-BD31-4B8C-83A1-F6EECF244321}">
                <p14:modId xmlns:p14="http://schemas.microsoft.com/office/powerpoint/2010/main" val="518218419"/>
              </p:ext>
            </p:extLst>
          </p:nvPr>
        </p:nvGraphicFramePr>
        <p:xfrm>
          <a:off x="667652" y="1014073"/>
          <a:ext cx="7585673" cy="511746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8253326" y="1614221"/>
            <a:ext cx="3367820" cy="1277273"/>
          </a:xfrm>
          <a:prstGeom prst="rect">
            <a:avLst/>
          </a:prstGeom>
          <a:noFill/>
        </p:spPr>
        <p:txBody>
          <a:bodyPr wrap="square" rtlCol="0">
            <a:spAutoFit/>
          </a:bodyPr>
          <a:lstStyle/>
          <a:p>
            <a:pPr defTabSz="914400"/>
            <a:r>
              <a:rPr lang="en-US" dirty="0">
                <a:solidFill>
                  <a:srgbClr val="000000"/>
                </a:solidFill>
                <a:latin typeface="Arial" panose="020B0604020202020204" pitchFamily="34" charset="0"/>
                <a:cs typeface="Arial" panose="020B0604020202020204" pitchFamily="34" charset="0"/>
              </a:rPr>
              <a:t>In all patients w/o diabetes at baseline (1294 incident cases in 16,510 patients):</a:t>
            </a:r>
          </a:p>
          <a:p>
            <a:pPr defTabSz="914400">
              <a:spcBef>
                <a:spcPts val="600"/>
              </a:spcBef>
            </a:pPr>
            <a:r>
              <a:rPr lang="en-US" b="1" dirty="0">
                <a:solidFill>
                  <a:srgbClr val="000000"/>
                </a:solidFill>
                <a:latin typeface="Arial" panose="020B0604020202020204" pitchFamily="34" charset="0"/>
                <a:cs typeface="Arial" panose="020B0604020202020204" pitchFamily="34" charset="0"/>
              </a:rPr>
              <a:t>HR 1.05 (95% CI 0.94-1.17)</a:t>
            </a:r>
          </a:p>
        </p:txBody>
      </p:sp>
      <p:sp>
        <p:nvSpPr>
          <p:cNvPr id="56" name="TextBox 55"/>
          <p:cNvSpPr txBox="1"/>
          <p:nvPr/>
        </p:nvSpPr>
        <p:spPr>
          <a:xfrm>
            <a:off x="8253325" y="3444684"/>
            <a:ext cx="3367820" cy="1277273"/>
          </a:xfrm>
          <a:prstGeom prst="rect">
            <a:avLst/>
          </a:prstGeom>
          <a:noFill/>
        </p:spPr>
        <p:txBody>
          <a:bodyPr wrap="square" rtlCol="0">
            <a:spAutoFit/>
          </a:bodyPr>
          <a:lstStyle/>
          <a:p>
            <a:pPr defTabSz="914400"/>
            <a:r>
              <a:rPr lang="en-US" dirty="0">
                <a:solidFill>
                  <a:srgbClr val="000000"/>
                </a:solidFill>
                <a:latin typeface="Arial" panose="020B0604020202020204" pitchFamily="34" charset="0"/>
                <a:cs typeface="Arial" panose="020B0604020202020204" pitchFamily="34" charset="0"/>
              </a:rPr>
              <a:t>In patients w/ prediabetes at baseline (1163 incident cases in 10,338 patients):</a:t>
            </a:r>
          </a:p>
          <a:p>
            <a:pPr defTabSz="914400">
              <a:spcBef>
                <a:spcPts val="600"/>
              </a:spcBef>
            </a:pPr>
            <a:r>
              <a:rPr lang="en-US" b="1" dirty="0">
                <a:solidFill>
                  <a:srgbClr val="000000"/>
                </a:solidFill>
                <a:latin typeface="Arial" panose="020B0604020202020204" pitchFamily="34" charset="0"/>
                <a:cs typeface="Arial" panose="020B0604020202020204" pitchFamily="34" charset="0"/>
              </a:rPr>
              <a:t>HR 1.00 (95% CI 0.89-1.13)</a:t>
            </a:r>
          </a:p>
        </p:txBody>
      </p:sp>
    </p:spTree>
    <p:extLst>
      <p:ext uri="{BB962C8B-B14F-4D97-AF65-F5344CB8AC3E}">
        <p14:creationId xmlns:p14="http://schemas.microsoft.com/office/powerpoint/2010/main" val="4124645900"/>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96F183CA-6582-DE2C-D2B5-950125B09B17}"/>
              </a:ext>
            </a:extLst>
          </p:cNvPr>
          <p:cNvSpPr txBox="1"/>
          <p:nvPr/>
        </p:nvSpPr>
        <p:spPr>
          <a:xfrm>
            <a:off x="638093" y="1297980"/>
            <a:ext cx="2520176" cy="369332"/>
          </a:xfrm>
          <a:prstGeom prst="rect">
            <a:avLst/>
          </a:prstGeom>
          <a:noFill/>
          <a:ln w="28575">
            <a:solidFill>
              <a:schemeClr val="accent1"/>
            </a:solidFill>
          </a:ln>
        </p:spPr>
        <p:txBody>
          <a:bodyPr wrap="square" rtlCol="0">
            <a:spAutoFit/>
          </a:bodyPr>
          <a:lstStyle/>
          <a:p>
            <a:r>
              <a:rPr lang="en-US" i="1" dirty="0">
                <a:latin typeface="Arial" panose="020B0604020202020204" pitchFamily="34" charset="0"/>
                <a:cs typeface="Arial" panose="020B0604020202020204" pitchFamily="34" charset="0"/>
              </a:rPr>
              <a:t>11 months later…</a:t>
            </a:r>
          </a:p>
        </p:txBody>
      </p:sp>
      <p:sp>
        <p:nvSpPr>
          <p:cNvPr id="5" name="CasellaDiTesto 4">
            <a:extLst>
              <a:ext uri="{FF2B5EF4-FFF2-40B4-BE49-F238E27FC236}">
                <a16:creationId xmlns:a16="http://schemas.microsoft.com/office/drawing/2014/main" id="{CF907C21-2750-B375-A9B3-C784E34CDB5E}"/>
              </a:ext>
            </a:extLst>
          </p:cNvPr>
          <p:cNvSpPr txBox="1"/>
          <p:nvPr/>
        </p:nvSpPr>
        <p:spPr>
          <a:xfrm>
            <a:off x="619200" y="1778135"/>
            <a:ext cx="8137057" cy="1000274"/>
          </a:xfrm>
          <a:prstGeom prst="rect">
            <a:avLst/>
          </a:prstGeom>
          <a:noFill/>
          <a:ln w="28575">
            <a:solidFill>
              <a:schemeClr val="accent1"/>
            </a:solidFill>
          </a:ln>
        </p:spPr>
        <p:txBody>
          <a:bodyPr wrap="square" rtlCol="0">
            <a:spAutoFit/>
          </a:bodyPr>
          <a:lstStyle/>
          <a:p>
            <a:pPr>
              <a:spcAft>
                <a:spcPts val="600"/>
              </a:spcAft>
            </a:pPr>
            <a:r>
              <a:rPr lang="en-US" dirty="0">
                <a:latin typeface="Arial" panose="020B0604020202020204" pitchFamily="34" charset="0"/>
                <a:cs typeface="Arial" panose="020B0604020202020204" pitchFamily="34" charset="0"/>
              </a:rPr>
              <a:t>ER referral for chest pain</a:t>
            </a:r>
          </a:p>
          <a:p>
            <a:r>
              <a:rPr lang="en-US" dirty="0">
                <a:latin typeface="Arial" panose="020B0604020202020204" pitchFamily="34" charset="0"/>
                <a:cs typeface="Arial" panose="020B0604020202020204" pitchFamily="34" charset="0"/>
              </a:rPr>
              <a:t>Coronary CT: good result of RCA PCI. Slow run-off distal to LAD PCI</a:t>
            </a:r>
          </a:p>
          <a:p>
            <a:r>
              <a:rPr lang="en-US" dirty="0">
                <a:latin typeface="Arial" panose="020B0604020202020204" pitchFamily="34" charset="0"/>
                <a:cs typeface="Arial" panose="020B0604020202020204" pitchFamily="34" charset="0"/>
              </a:rPr>
              <a:t>LDL 34 mg/dl; HBl1Ac 6.8%. Negative </a:t>
            </a:r>
            <a:r>
              <a:rPr lang="en-US" dirty="0" err="1">
                <a:latin typeface="Arial" panose="020B0604020202020204" pitchFamily="34" charset="0"/>
                <a:cs typeface="Arial" panose="020B0604020202020204" pitchFamily="34" charset="0"/>
              </a:rPr>
              <a:t>TnI</a:t>
            </a:r>
            <a:r>
              <a:rPr lang="en-US" dirty="0">
                <a:latin typeface="Arial" panose="020B0604020202020204" pitchFamily="34" charset="0"/>
                <a:cs typeface="Arial" panose="020B0604020202020204" pitchFamily="34" charset="0"/>
              </a:rPr>
              <a:t>. </a:t>
            </a:r>
          </a:p>
        </p:txBody>
      </p:sp>
      <p:pic>
        <p:nvPicPr>
          <p:cNvPr id="7" name="Immagine 6" descr="Immagine che contiene testo&#10;&#10;Descrizione generata automaticamente">
            <a:extLst>
              <a:ext uri="{FF2B5EF4-FFF2-40B4-BE49-F238E27FC236}">
                <a16:creationId xmlns:a16="http://schemas.microsoft.com/office/drawing/2014/main" id="{F0D6536C-E5D1-6D05-6AC5-EA4B918F3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7017" y="2936266"/>
            <a:ext cx="3133492" cy="3133492"/>
          </a:xfrm>
          <a:prstGeom prst="rect">
            <a:avLst/>
          </a:prstGeom>
        </p:spPr>
      </p:pic>
      <p:pic>
        <p:nvPicPr>
          <p:cNvPr id="9" name="Immagine 8" descr="Immagine che contiene mappa&#10;&#10;Descrizione generata automaticamente">
            <a:extLst>
              <a:ext uri="{FF2B5EF4-FFF2-40B4-BE49-F238E27FC236}">
                <a16:creationId xmlns:a16="http://schemas.microsoft.com/office/drawing/2014/main" id="{A6736B2A-93C5-2A1B-EA22-399AE6DDE6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3801" y="2932798"/>
            <a:ext cx="3133493" cy="3133493"/>
          </a:xfrm>
          <a:prstGeom prst="rect">
            <a:avLst/>
          </a:prstGeom>
        </p:spPr>
      </p:pic>
      <p:sp>
        <p:nvSpPr>
          <p:cNvPr id="8" name="Title 7">
            <a:extLst>
              <a:ext uri="{FF2B5EF4-FFF2-40B4-BE49-F238E27FC236}">
                <a16:creationId xmlns:a16="http://schemas.microsoft.com/office/drawing/2014/main" id="{4F58B0E3-5DF7-EC4E-9364-527A99286C33}"/>
              </a:ext>
            </a:extLst>
          </p:cNvPr>
          <p:cNvSpPr>
            <a:spLocks noGrp="1"/>
          </p:cNvSpPr>
          <p:nvPr>
            <p:ph type="title"/>
          </p:nvPr>
        </p:nvSpPr>
        <p:spPr>
          <a:xfrm>
            <a:off x="619200" y="259200"/>
            <a:ext cx="11165432" cy="864000"/>
          </a:xfrm>
        </p:spPr>
        <p:txBody>
          <a:bodyPr>
            <a:normAutofit fontScale="90000"/>
          </a:bodyPr>
          <a:lstStyle/>
          <a:p>
            <a:r>
              <a:rPr lang="en-US" sz="3100"/>
              <a:t>Therapy at discharge: </a:t>
            </a:r>
            <a:r>
              <a:rPr lang="en-US" sz="2200" cap="none"/>
              <a:t>pantoprazole 20 mg, bisoprolol 2.5 mg, rosuvastatin/ezetimibe 20/10 mg, insulin; dapaglifozin 10 mg;  evolocumab 140 mg </a:t>
            </a:r>
            <a:br>
              <a:rPr lang="en-US" sz="2200" cap="none"/>
            </a:br>
            <a:r>
              <a:rPr lang="en-US" sz="2200" cap="none"/>
              <a:t>2 × month; aspirin 100 mg; clopidogrel 75 mg</a:t>
            </a:r>
            <a:endParaRPr lang="en-GB" sz="2200" dirty="0"/>
          </a:p>
        </p:txBody>
      </p:sp>
      <p:sp>
        <p:nvSpPr>
          <p:cNvPr id="6" name="Slide Number Placeholder 5">
            <a:extLst>
              <a:ext uri="{FF2B5EF4-FFF2-40B4-BE49-F238E27FC236}">
                <a16:creationId xmlns:a16="http://schemas.microsoft.com/office/drawing/2014/main" id="{B93BEBB0-95DA-1A41-96EF-C9DDE631B360}"/>
              </a:ext>
            </a:extLst>
          </p:cNvPr>
          <p:cNvSpPr>
            <a:spLocks noGrp="1"/>
          </p:cNvSpPr>
          <p:nvPr>
            <p:ph type="sldNum" sz="quarter" idx="4"/>
          </p:nvPr>
        </p:nvSpPr>
        <p:spPr/>
        <p:txBody>
          <a:bodyPr/>
          <a:lstStyle/>
          <a:p>
            <a:fld id="{099F2900-506F-4648-B3DA-33A46370A951}" type="slidenum">
              <a:rPr lang="es-ES_tradnl" smtClean="0"/>
              <a:pPr/>
              <a:t>78</a:t>
            </a:fld>
            <a:endParaRPr lang="es-ES_tradnl"/>
          </a:p>
        </p:txBody>
      </p:sp>
      <p:sp>
        <p:nvSpPr>
          <p:cNvPr id="29" name="Content Placeholder 28">
            <a:extLst>
              <a:ext uri="{FF2B5EF4-FFF2-40B4-BE49-F238E27FC236}">
                <a16:creationId xmlns:a16="http://schemas.microsoft.com/office/drawing/2014/main" id="{41D3462B-2CB5-3B44-98A8-5B767551B9E1}"/>
              </a:ext>
            </a:extLst>
          </p:cNvPr>
          <p:cNvSpPr>
            <a:spLocks noGrp="1"/>
          </p:cNvSpPr>
          <p:nvPr>
            <p:ph sz="quarter" idx="15"/>
          </p:nvPr>
        </p:nvSpPr>
        <p:spPr>
          <a:xfrm>
            <a:off x="619200" y="6578175"/>
            <a:ext cx="12000656" cy="194400"/>
          </a:xfrm>
        </p:spPr>
        <p:txBody>
          <a:bodyPr/>
          <a:lstStyle/>
          <a:p>
            <a:r>
              <a:rPr lang="en-GB" dirty="0"/>
              <a:t>CT, computed tomography; ER, emergency room; HbA1c, glycated haemoglobin A1C; LAD, left anterior descending; LDL, low-density lipoprotein; </a:t>
            </a:r>
            <a:br>
              <a:rPr lang="en-GB" dirty="0"/>
            </a:br>
            <a:r>
              <a:rPr lang="en-GB" dirty="0"/>
              <a:t>PCI, percutaneous coronary intervention; RCA right carotid artery; </a:t>
            </a:r>
            <a:r>
              <a:rPr lang="en-GB" sz="1200" dirty="0" err="1"/>
              <a:t>TnI</a:t>
            </a:r>
            <a:r>
              <a:rPr lang="en-GB" sz="1200" dirty="0"/>
              <a:t>, troponin I</a:t>
            </a:r>
            <a:endParaRPr lang="en-GB" dirty="0"/>
          </a:p>
          <a:p>
            <a:endParaRPr lang="en-GB" dirty="0"/>
          </a:p>
        </p:txBody>
      </p:sp>
      <p:sp>
        <p:nvSpPr>
          <p:cNvPr id="10" name="CasellaDiTesto 9">
            <a:extLst>
              <a:ext uri="{FF2B5EF4-FFF2-40B4-BE49-F238E27FC236}">
                <a16:creationId xmlns:a16="http://schemas.microsoft.com/office/drawing/2014/main" id="{D7CFF3DC-1482-717E-2502-97B7C72483AC}"/>
              </a:ext>
            </a:extLst>
          </p:cNvPr>
          <p:cNvSpPr txBox="1"/>
          <p:nvPr/>
        </p:nvSpPr>
        <p:spPr>
          <a:xfrm>
            <a:off x="3466171" y="6047814"/>
            <a:ext cx="5259658"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Minimal restenosis of mid LAD</a:t>
            </a:r>
          </a:p>
        </p:txBody>
      </p:sp>
    </p:spTree>
    <p:extLst>
      <p:ext uri="{BB962C8B-B14F-4D97-AF65-F5344CB8AC3E}">
        <p14:creationId xmlns:p14="http://schemas.microsoft.com/office/powerpoint/2010/main" val="30909079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0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cxnSp>
        <p:nvCxnSpPr>
          <p:cNvPr id="160" name="Google Shape;160;p5"/>
          <p:cNvCxnSpPr/>
          <p:nvPr/>
        </p:nvCxnSpPr>
        <p:spPr>
          <a:xfrm>
            <a:off x="6457751" y="1054404"/>
            <a:ext cx="1588" cy="1726665"/>
          </a:xfrm>
          <a:prstGeom prst="straightConnector1">
            <a:avLst/>
          </a:prstGeom>
          <a:noFill/>
          <a:ln w="12700" cap="rnd" cmpd="sng">
            <a:solidFill>
              <a:schemeClr val="dk1"/>
            </a:solidFill>
            <a:prstDash val="dot"/>
            <a:round/>
            <a:headEnd type="none" w="med" len="med"/>
            <a:tailEnd type="none" w="med" len="med"/>
          </a:ln>
        </p:spPr>
      </p:cxnSp>
      <p:sp>
        <p:nvSpPr>
          <p:cNvPr id="161" name="Google Shape;161;p5"/>
          <p:cNvSpPr/>
          <p:nvPr/>
        </p:nvSpPr>
        <p:spPr>
          <a:xfrm>
            <a:off x="3258938" y="1179813"/>
            <a:ext cx="3025775" cy="431284"/>
          </a:xfrm>
          <a:custGeom>
            <a:avLst/>
            <a:gdLst/>
            <a:ahLst/>
            <a:cxnLst/>
            <a:rect l="l" t="t" r="r" b="b"/>
            <a:pathLst>
              <a:path w="1852" h="272" extrusionOk="0">
                <a:moveTo>
                  <a:pt x="0" y="272"/>
                </a:moveTo>
                <a:lnTo>
                  <a:pt x="84" y="244"/>
                </a:lnTo>
                <a:lnTo>
                  <a:pt x="160" y="172"/>
                </a:lnTo>
                <a:lnTo>
                  <a:pt x="284" y="148"/>
                </a:lnTo>
                <a:lnTo>
                  <a:pt x="328" y="104"/>
                </a:lnTo>
                <a:lnTo>
                  <a:pt x="388" y="104"/>
                </a:lnTo>
                <a:cubicBezTo>
                  <a:pt x="432" y="55"/>
                  <a:pt x="410" y="56"/>
                  <a:pt x="436" y="56"/>
                </a:cubicBezTo>
                <a:lnTo>
                  <a:pt x="616" y="60"/>
                </a:lnTo>
                <a:lnTo>
                  <a:pt x="664" y="100"/>
                </a:lnTo>
                <a:lnTo>
                  <a:pt x="716" y="60"/>
                </a:lnTo>
                <a:lnTo>
                  <a:pt x="812" y="60"/>
                </a:lnTo>
                <a:cubicBezTo>
                  <a:pt x="925" y="136"/>
                  <a:pt x="878" y="136"/>
                  <a:pt x="928" y="136"/>
                </a:cubicBezTo>
                <a:lnTo>
                  <a:pt x="988" y="88"/>
                </a:lnTo>
                <a:lnTo>
                  <a:pt x="1128" y="104"/>
                </a:lnTo>
                <a:lnTo>
                  <a:pt x="1184" y="32"/>
                </a:lnTo>
                <a:lnTo>
                  <a:pt x="1216" y="84"/>
                </a:lnTo>
                <a:lnTo>
                  <a:pt x="1264" y="64"/>
                </a:lnTo>
                <a:lnTo>
                  <a:pt x="1324" y="116"/>
                </a:lnTo>
                <a:cubicBezTo>
                  <a:pt x="1372" y="58"/>
                  <a:pt x="1372" y="84"/>
                  <a:pt x="1372" y="56"/>
                </a:cubicBezTo>
                <a:lnTo>
                  <a:pt x="1468" y="120"/>
                </a:lnTo>
                <a:lnTo>
                  <a:pt x="1524" y="88"/>
                </a:lnTo>
                <a:lnTo>
                  <a:pt x="1572" y="128"/>
                </a:lnTo>
                <a:lnTo>
                  <a:pt x="1640" y="92"/>
                </a:lnTo>
                <a:lnTo>
                  <a:pt x="1676" y="172"/>
                </a:lnTo>
                <a:lnTo>
                  <a:pt x="1788" y="0"/>
                </a:lnTo>
                <a:lnTo>
                  <a:pt x="1852" y="4"/>
                </a:lnTo>
              </a:path>
            </a:pathLst>
          </a:custGeom>
          <a:noFill/>
          <a:ln w="38100" cap="flat" cmpd="sng">
            <a:solidFill>
              <a:schemeClr val="tx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cxnSp>
        <p:nvCxnSpPr>
          <p:cNvPr id="163" name="Google Shape;163;p5"/>
          <p:cNvCxnSpPr/>
          <p:nvPr/>
        </p:nvCxnSpPr>
        <p:spPr>
          <a:xfrm flipH="1">
            <a:off x="3222425" y="2819304"/>
            <a:ext cx="46038" cy="47411"/>
          </a:xfrm>
          <a:prstGeom prst="straightConnector1">
            <a:avLst/>
          </a:prstGeom>
          <a:noFill/>
          <a:ln w="19050" cap="sq" cmpd="sng">
            <a:solidFill>
              <a:srgbClr val="475A6C"/>
            </a:solidFill>
            <a:prstDash val="solid"/>
            <a:miter lim="800000"/>
            <a:headEnd type="none" w="med" len="med"/>
            <a:tailEnd type="none" w="med" len="med"/>
          </a:ln>
        </p:spPr>
      </p:cxnSp>
      <p:cxnSp>
        <p:nvCxnSpPr>
          <p:cNvPr id="164" name="Google Shape;164;p5"/>
          <p:cNvCxnSpPr/>
          <p:nvPr/>
        </p:nvCxnSpPr>
        <p:spPr>
          <a:xfrm flipH="1">
            <a:off x="3219250" y="2788716"/>
            <a:ext cx="46038" cy="45881"/>
          </a:xfrm>
          <a:prstGeom prst="straightConnector1">
            <a:avLst/>
          </a:prstGeom>
          <a:noFill/>
          <a:ln w="19050" cap="sq" cmpd="sng">
            <a:solidFill>
              <a:srgbClr val="475A6C"/>
            </a:solidFill>
            <a:prstDash val="solid"/>
            <a:miter lim="800000"/>
            <a:headEnd type="none" w="med" len="med"/>
            <a:tailEnd type="none" w="med" len="med"/>
          </a:ln>
        </p:spPr>
      </p:cxnSp>
      <p:cxnSp>
        <p:nvCxnSpPr>
          <p:cNvPr id="165" name="Google Shape;165;p5"/>
          <p:cNvCxnSpPr/>
          <p:nvPr/>
        </p:nvCxnSpPr>
        <p:spPr>
          <a:xfrm>
            <a:off x="3249413" y="1094168"/>
            <a:ext cx="0" cy="1774076"/>
          </a:xfrm>
          <a:prstGeom prst="straightConnector1">
            <a:avLst/>
          </a:prstGeom>
          <a:noFill/>
          <a:ln w="19050" cap="sq" cmpd="sng">
            <a:solidFill>
              <a:srgbClr val="475A6C"/>
            </a:solidFill>
            <a:prstDash val="solid"/>
            <a:miter lim="800000"/>
            <a:headEnd type="none" w="med" len="med"/>
            <a:tailEnd type="none" w="med" len="med"/>
          </a:ln>
        </p:spPr>
      </p:cxnSp>
      <p:cxnSp>
        <p:nvCxnSpPr>
          <p:cNvPr id="166" name="Google Shape;166;p5"/>
          <p:cNvCxnSpPr/>
          <p:nvPr/>
        </p:nvCxnSpPr>
        <p:spPr>
          <a:xfrm flipH="1">
            <a:off x="3222425" y="2802481"/>
            <a:ext cx="46038" cy="45881"/>
          </a:xfrm>
          <a:prstGeom prst="straightConnector1">
            <a:avLst/>
          </a:prstGeom>
          <a:noFill/>
          <a:ln w="19050" cap="sq" cmpd="sng">
            <a:solidFill>
              <a:srgbClr val="475A6C"/>
            </a:solidFill>
            <a:prstDash val="solid"/>
            <a:miter lim="800000"/>
            <a:headEnd type="none" w="med" len="med"/>
            <a:tailEnd type="none" w="med" len="med"/>
          </a:ln>
        </p:spPr>
      </p:cxnSp>
      <p:sp>
        <p:nvSpPr>
          <p:cNvPr id="167" name="Google Shape;167;p5"/>
          <p:cNvSpPr/>
          <p:nvPr/>
        </p:nvSpPr>
        <p:spPr>
          <a:xfrm>
            <a:off x="3041450" y="2817774"/>
            <a:ext cx="99386" cy="215444"/>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0</a:t>
            </a:r>
            <a:endParaRPr kumimoji="0" sz="1800" b="0" i="0" u="none" strike="noStrike" kern="1200" cap="none" spc="0" normalizeH="0" baseline="-25000" noProof="0">
              <a:ln>
                <a:noFill/>
              </a:ln>
              <a:solidFill>
                <a:srgbClr val="000000"/>
              </a:solidFill>
              <a:effectLst/>
              <a:uLnTx/>
              <a:uFillTx/>
              <a:latin typeface="Arial"/>
              <a:ea typeface="Arial"/>
              <a:cs typeface="Arial"/>
              <a:sym typeface="Arial"/>
            </a:endParaRPr>
          </a:p>
        </p:txBody>
      </p:sp>
      <p:sp>
        <p:nvSpPr>
          <p:cNvPr id="168" name="Google Shape;168;p5"/>
          <p:cNvSpPr/>
          <p:nvPr/>
        </p:nvSpPr>
        <p:spPr>
          <a:xfrm>
            <a:off x="3041450" y="2570015"/>
            <a:ext cx="99386" cy="215444"/>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7</a:t>
            </a:r>
            <a:endParaRPr kumimoji="0" sz="1800" b="0" i="0" u="none" strike="noStrike" kern="1200" cap="none" spc="0" normalizeH="0" baseline="-25000" noProof="0">
              <a:ln>
                <a:noFill/>
              </a:ln>
              <a:solidFill>
                <a:srgbClr val="000000"/>
              </a:solidFill>
              <a:effectLst/>
              <a:uLnTx/>
              <a:uFillTx/>
              <a:latin typeface="Arial"/>
              <a:ea typeface="Arial"/>
              <a:cs typeface="Arial"/>
              <a:sym typeface="Arial"/>
            </a:endParaRPr>
          </a:p>
        </p:txBody>
      </p:sp>
      <p:sp>
        <p:nvSpPr>
          <p:cNvPr id="169" name="Google Shape;169;p5"/>
          <p:cNvSpPr/>
          <p:nvPr/>
        </p:nvSpPr>
        <p:spPr>
          <a:xfrm>
            <a:off x="3495475" y="3010475"/>
            <a:ext cx="99386" cy="215444"/>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1</a:t>
            </a:r>
            <a:endParaRPr kumimoji="0" sz="1800" b="0" i="0" u="none" strike="noStrike" kern="1200" cap="none" spc="0" normalizeH="0" baseline="-25000" noProof="0" dirty="0">
              <a:ln>
                <a:noFill/>
              </a:ln>
              <a:solidFill>
                <a:srgbClr val="000000"/>
              </a:solidFill>
              <a:effectLst/>
              <a:uLnTx/>
              <a:uFillTx/>
              <a:latin typeface="Arial"/>
              <a:ea typeface="Arial"/>
              <a:cs typeface="Arial"/>
              <a:sym typeface="Arial"/>
            </a:endParaRPr>
          </a:p>
        </p:txBody>
      </p:sp>
      <p:sp>
        <p:nvSpPr>
          <p:cNvPr id="170" name="Google Shape;170;p5"/>
          <p:cNvSpPr/>
          <p:nvPr/>
        </p:nvSpPr>
        <p:spPr>
          <a:xfrm>
            <a:off x="5136950" y="3010475"/>
            <a:ext cx="99386" cy="215444"/>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6</a:t>
            </a:r>
            <a:endParaRPr kumimoji="0" sz="1800" b="0" i="0" u="none" strike="noStrike" kern="1200" cap="none" spc="0" normalizeH="0" baseline="-25000" noProof="0">
              <a:ln>
                <a:noFill/>
              </a:ln>
              <a:solidFill>
                <a:srgbClr val="000000"/>
              </a:solidFill>
              <a:effectLst/>
              <a:uLnTx/>
              <a:uFillTx/>
              <a:latin typeface="Arial"/>
              <a:ea typeface="Arial"/>
              <a:cs typeface="Arial"/>
              <a:sym typeface="Arial"/>
            </a:endParaRPr>
          </a:p>
        </p:txBody>
      </p:sp>
      <p:sp>
        <p:nvSpPr>
          <p:cNvPr id="171" name="Google Shape;171;p5"/>
          <p:cNvSpPr/>
          <p:nvPr/>
        </p:nvSpPr>
        <p:spPr>
          <a:xfrm>
            <a:off x="3251000" y="2856009"/>
            <a:ext cx="5713414" cy="41293"/>
          </a:xfrm>
          <a:custGeom>
            <a:avLst/>
            <a:gdLst/>
            <a:ahLst/>
            <a:cxnLst/>
            <a:rect l="l" t="t" r="r" b="b"/>
            <a:pathLst>
              <a:path w="4929" h="134" extrusionOk="0">
                <a:moveTo>
                  <a:pt x="4929" y="134"/>
                </a:moveTo>
                <a:lnTo>
                  <a:pt x="0" y="134"/>
                </a:lnTo>
                <a:lnTo>
                  <a:pt x="0" y="0"/>
                </a:lnTo>
              </a:path>
            </a:pathLst>
          </a:custGeom>
          <a:noFill/>
          <a:ln w="19050" cap="flat" cmpd="sng">
            <a:solidFill>
              <a:srgbClr val="475A6C"/>
            </a:solidFill>
            <a:prstDash val="solid"/>
            <a:round/>
            <a:headEnd type="none" w="med" len="med"/>
            <a:tailEnd type="none" w="med" len="med"/>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cxnSp>
        <p:nvCxnSpPr>
          <p:cNvPr id="172" name="Google Shape;172;p5"/>
          <p:cNvCxnSpPr/>
          <p:nvPr/>
        </p:nvCxnSpPr>
        <p:spPr>
          <a:xfrm>
            <a:off x="3549450" y="2903419"/>
            <a:ext cx="0" cy="79528"/>
          </a:xfrm>
          <a:prstGeom prst="straightConnector1">
            <a:avLst/>
          </a:prstGeom>
          <a:noFill/>
          <a:ln w="19050" cap="sq" cmpd="sng">
            <a:solidFill>
              <a:srgbClr val="475A6C"/>
            </a:solidFill>
            <a:prstDash val="solid"/>
            <a:miter lim="800000"/>
            <a:headEnd type="none" w="med" len="med"/>
            <a:tailEnd type="none" w="med" len="med"/>
          </a:ln>
        </p:spPr>
      </p:cxnSp>
      <p:cxnSp>
        <p:nvCxnSpPr>
          <p:cNvPr id="173" name="Google Shape;173;p5"/>
          <p:cNvCxnSpPr/>
          <p:nvPr/>
        </p:nvCxnSpPr>
        <p:spPr>
          <a:xfrm>
            <a:off x="5194100" y="2895772"/>
            <a:ext cx="1588" cy="93291"/>
          </a:xfrm>
          <a:prstGeom prst="straightConnector1">
            <a:avLst/>
          </a:prstGeom>
          <a:noFill/>
          <a:ln w="19050" cap="flat" cmpd="sng">
            <a:solidFill>
              <a:srgbClr val="475A6C"/>
            </a:solidFill>
            <a:prstDash val="solid"/>
            <a:round/>
            <a:headEnd type="none" w="med" len="med"/>
            <a:tailEnd type="none" w="med" len="med"/>
          </a:ln>
        </p:spPr>
      </p:cxnSp>
      <p:sp>
        <p:nvSpPr>
          <p:cNvPr id="174" name="Google Shape;174;p5"/>
          <p:cNvSpPr/>
          <p:nvPr/>
        </p:nvSpPr>
        <p:spPr>
          <a:xfrm rot="16200000">
            <a:off x="1669772" y="1857686"/>
            <a:ext cx="1631844" cy="215444"/>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HbA</a:t>
            </a:r>
            <a:r>
              <a:rPr kumimoji="0" lang="en-US" sz="1400" b="1" i="0" u="none" strike="noStrike" kern="1200" cap="none" spc="0" normalizeH="0" baseline="-25000" noProof="0">
                <a:ln>
                  <a:noFill/>
                </a:ln>
                <a:solidFill>
                  <a:srgbClr val="000000"/>
                </a:solidFill>
                <a:effectLst/>
                <a:uLnTx/>
                <a:uFillTx/>
                <a:latin typeface="Arial"/>
                <a:ea typeface="Arial"/>
                <a:cs typeface="Arial"/>
                <a:sym typeface="Arial"/>
              </a:rPr>
              <a:t>1C</a:t>
            </a:r>
            <a:r>
              <a:rPr kumimoji="0" lang="en-US" sz="1400" b="1" i="0" u="none" strike="noStrike" kern="1200" cap="none" spc="0" normalizeH="0" baseline="0" noProof="0">
                <a:ln>
                  <a:noFill/>
                </a:ln>
                <a:solidFill>
                  <a:srgbClr val="000000"/>
                </a:solidFill>
                <a:effectLst/>
                <a:uLnTx/>
                <a:uFillTx/>
                <a:latin typeface="Arial"/>
                <a:ea typeface="Arial"/>
                <a:cs typeface="Arial"/>
                <a:sym typeface="Arial"/>
              </a:rPr>
              <a:t> (%)</a:t>
            </a:r>
            <a:endParaRPr kumimoji="0" sz="1400" b="1" i="0" u="none" strike="noStrike" kern="1200" cap="none" spc="0" normalizeH="0" baseline="30000" noProof="0">
              <a:ln>
                <a:noFill/>
              </a:ln>
              <a:solidFill>
                <a:srgbClr val="000000"/>
              </a:solidFill>
              <a:effectLst/>
              <a:uLnTx/>
              <a:uFillTx/>
              <a:latin typeface="Arial"/>
              <a:ea typeface="Arial"/>
              <a:cs typeface="Arial"/>
              <a:sym typeface="Arial"/>
            </a:endParaRPr>
          </a:p>
        </p:txBody>
      </p:sp>
      <p:sp>
        <p:nvSpPr>
          <p:cNvPr id="175" name="Google Shape;175;p5"/>
          <p:cNvSpPr/>
          <p:nvPr/>
        </p:nvSpPr>
        <p:spPr>
          <a:xfrm>
            <a:off x="3041450" y="1268517"/>
            <a:ext cx="99386" cy="215444"/>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9</a:t>
            </a:r>
            <a:endParaRPr kumimoji="0" sz="1800" b="0" i="0" u="none" strike="noStrike" kern="1200" cap="none" spc="0" normalizeH="0" baseline="-25000" noProof="0">
              <a:ln>
                <a:noFill/>
              </a:ln>
              <a:solidFill>
                <a:srgbClr val="000000"/>
              </a:solidFill>
              <a:effectLst/>
              <a:uLnTx/>
              <a:uFillTx/>
              <a:latin typeface="Arial"/>
              <a:ea typeface="Arial"/>
              <a:cs typeface="Arial"/>
              <a:sym typeface="Arial"/>
            </a:endParaRPr>
          </a:p>
        </p:txBody>
      </p:sp>
      <p:sp>
        <p:nvSpPr>
          <p:cNvPr id="176" name="Google Shape;176;p5"/>
          <p:cNvSpPr/>
          <p:nvPr/>
        </p:nvSpPr>
        <p:spPr>
          <a:xfrm>
            <a:off x="3041450" y="1897090"/>
            <a:ext cx="99386" cy="215444"/>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8</a:t>
            </a:r>
            <a:endParaRPr kumimoji="0" sz="1800" b="0" i="0" u="none" strike="noStrike" kern="1200" cap="none" spc="0" normalizeH="0" baseline="-25000" noProof="0">
              <a:ln>
                <a:noFill/>
              </a:ln>
              <a:solidFill>
                <a:srgbClr val="000000"/>
              </a:solidFill>
              <a:effectLst/>
              <a:uLnTx/>
              <a:uFillTx/>
              <a:latin typeface="Arial"/>
              <a:ea typeface="Arial"/>
              <a:cs typeface="Arial"/>
              <a:sym typeface="Arial"/>
            </a:endParaRPr>
          </a:p>
        </p:txBody>
      </p:sp>
      <p:cxnSp>
        <p:nvCxnSpPr>
          <p:cNvPr id="177" name="Google Shape;177;p5"/>
          <p:cNvCxnSpPr/>
          <p:nvPr/>
        </p:nvCxnSpPr>
        <p:spPr>
          <a:xfrm flipH="1">
            <a:off x="3182738" y="2002617"/>
            <a:ext cx="66675" cy="1529"/>
          </a:xfrm>
          <a:prstGeom prst="straightConnector1">
            <a:avLst/>
          </a:prstGeom>
          <a:noFill/>
          <a:ln w="19050" cap="sq" cmpd="sng">
            <a:solidFill>
              <a:srgbClr val="475A6C"/>
            </a:solidFill>
            <a:prstDash val="solid"/>
            <a:miter lim="800000"/>
            <a:headEnd type="none" w="med" len="med"/>
            <a:tailEnd type="none" w="med" len="med"/>
          </a:ln>
        </p:spPr>
      </p:cxnSp>
      <p:sp>
        <p:nvSpPr>
          <p:cNvPr id="178" name="Google Shape;178;p5"/>
          <p:cNvSpPr/>
          <p:nvPr/>
        </p:nvSpPr>
        <p:spPr>
          <a:xfrm>
            <a:off x="3828850" y="3010475"/>
            <a:ext cx="99386" cy="215444"/>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2</a:t>
            </a:r>
            <a:endParaRPr kumimoji="0" sz="1800" b="0" i="0" u="none" strike="noStrike" kern="1200" cap="none" spc="0" normalizeH="0" baseline="-25000" noProof="0">
              <a:ln>
                <a:noFill/>
              </a:ln>
              <a:solidFill>
                <a:srgbClr val="000000"/>
              </a:solidFill>
              <a:effectLst/>
              <a:uLnTx/>
              <a:uFillTx/>
              <a:latin typeface="Arial"/>
              <a:ea typeface="Arial"/>
              <a:cs typeface="Arial"/>
              <a:sym typeface="Arial"/>
            </a:endParaRPr>
          </a:p>
        </p:txBody>
      </p:sp>
      <p:cxnSp>
        <p:nvCxnSpPr>
          <p:cNvPr id="179" name="Google Shape;179;p5"/>
          <p:cNvCxnSpPr/>
          <p:nvPr/>
        </p:nvCxnSpPr>
        <p:spPr>
          <a:xfrm>
            <a:off x="3881238" y="2889655"/>
            <a:ext cx="1587" cy="93291"/>
          </a:xfrm>
          <a:prstGeom prst="straightConnector1">
            <a:avLst/>
          </a:prstGeom>
          <a:noFill/>
          <a:ln w="19050" cap="flat" cmpd="sng">
            <a:solidFill>
              <a:srgbClr val="475A6C"/>
            </a:solidFill>
            <a:prstDash val="solid"/>
            <a:round/>
            <a:headEnd type="none" w="med" len="med"/>
            <a:tailEnd type="none" w="med" len="med"/>
          </a:ln>
        </p:spPr>
      </p:cxnSp>
      <p:sp>
        <p:nvSpPr>
          <p:cNvPr id="180" name="Google Shape;180;p5"/>
          <p:cNvSpPr/>
          <p:nvPr/>
        </p:nvSpPr>
        <p:spPr>
          <a:xfrm>
            <a:off x="4155875" y="3010475"/>
            <a:ext cx="99386" cy="215444"/>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3</a:t>
            </a:r>
            <a:endParaRPr kumimoji="0" sz="1800" b="0" i="0" u="none" strike="noStrike" kern="1200" cap="none" spc="0" normalizeH="0" baseline="-25000" noProof="0">
              <a:ln>
                <a:noFill/>
              </a:ln>
              <a:solidFill>
                <a:srgbClr val="000000"/>
              </a:solidFill>
              <a:effectLst/>
              <a:uLnTx/>
              <a:uFillTx/>
              <a:latin typeface="Arial"/>
              <a:ea typeface="Arial"/>
              <a:cs typeface="Arial"/>
              <a:sym typeface="Arial"/>
            </a:endParaRPr>
          </a:p>
        </p:txBody>
      </p:sp>
      <p:cxnSp>
        <p:nvCxnSpPr>
          <p:cNvPr id="181" name="Google Shape;181;p5"/>
          <p:cNvCxnSpPr/>
          <p:nvPr/>
        </p:nvCxnSpPr>
        <p:spPr>
          <a:xfrm>
            <a:off x="4208263" y="2889655"/>
            <a:ext cx="1587" cy="93291"/>
          </a:xfrm>
          <a:prstGeom prst="straightConnector1">
            <a:avLst/>
          </a:prstGeom>
          <a:noFill/>
          <a:ln w="19050" cap="flat" cmpd="sng">
            <a:solidFill>
              <a:srgbClr val="475A6C"/>
            </a:solidFill>
            <a:prstDash val="solid"/>
            <a:round/>
            <a:headEnd type="none" w="med" len="med"/>
            <a:tailEnd type="none" w="med" len="med"/>
          </a:ln>
        </p:spPr>
      </p:cxnSp>
      <p:sp>
        <p:nvSpPr>
          <p:cNvPr id="182" name="Google Shape;182;p5"/>
          <p:cNvSpPr/>
          <p:nvPr/>
        </p:nvSpPr>
        <p:spPr>
          <a:xfrm>
            <a:off x="4482900" y="3010475"/>
            <a:ext cx="99386" cy="215444"/>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4</a:t>
            </a:r>
            <a:endParaRPr kumimoji="0" sz="1800" b="0" i="0" u="none" strike="noStrike" kern="1200" cap="none" spc="0" normalizeH="0" baseline="-25000" noProof="0">
              <a:ln>
                <a:noFill/>
              </a:ln>
              <a:solidFill>
                <a:srgbClr val="000000"/>
              </a:solidFill>
              <a:effectLst/>
              <a:uLnTx/>
              <a:uFillTx/>
              <a:latin typeface="Arial"/>
              <a:ea typeface="Arial"/>
              <a:cs typeface="Arial"/>
              <a:sym typeface="Arial"/>
            </a:endParaRPr>
          </a:p>
        </p:txBody>
      </p:sp>
      <p:cxnSp>
        <p:nvCxnSpPr>
          <p:cNvPr id="183" name="Google Shape;183;p5"/>
          <p:cNvCxnSpPr/>
          <p:nvPr/>
        </p:nvCxnSpPr>
        <p:spPr>
          <a:xfrm flipH="1">
            <a:off x="4532593" y="2889655"/>
            <a:ext cx="2695" cy="93291"/>
          </a:xfrm>
          <a:prstGeom prst="straightConnector1">
            <a:avLst/>
          </a:prstGeom>
          <a:noFill/>
          <a:ln w="19050" cap="flat" cmpd="sng">
            <a:solidFill>
              <a:srgbClr val="475A6C"/>
            </a:solidFill>
            <a:prstDash val="solid"/>
            <a:round/>
            <a:headEnd type="none" w="med" len="med"/>
            <a:tailEnd type="none" w="med" len="med"/>
          </a:ln>
        </p:spPr>
      </p:cxnSp>
      <p:sp>
        <p:nvSpPr>
          <p:cNvPr id="184" name="Google Shape;184;p5"/>
          <p:cNvSpPr/>
          <p:nvPr/>
        </p:nvSpPr>
        <p:spPr>
          <a:xfrm>
            <a:off x="4822625" y="3010475"/>
            <a:ext cx="99386" cy="215444"/>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5</a:t>
            </a:r>
            <a:endParaRPr kumimoji="0" sz="1800" b="0" i="0" u="none" strike="noStrike" kern="1200" cap="none" spc="0" normalizeH="0" baseline="-25000" noProof="0">
              <a:ln>
                <a:noFill/>
              </a:ln>
              <a:solidFill>
                <a:srgbClr val="000000"/>
              </a:solidFill>
              <a:effectLst/>
              <a:uLnTx/>
              <a:uFillTx/>
              <a:latin typeface="Arial"/>
              <a:ea typeface="Arial"/>
              <a:cs typeface="Arial"/>
              <a:sym typeface="Arial"/>
            </a:endParaRPr>
          </a:p>
        </p:txBody>
      </p:sp>
      <p:cxnSp>
        <p:nvCxnSpPr>
          <p:cNvPr id="185" name="Google Shape;185;p5"/>
          <p:cNvCxnSpPr/>
          <p:nvPr/>
        </p:nvCxnSpPr>
        <p:spPr>
          <a:xfrm>
            <a:off x="4875013" y="2889655"/>
            <a:ext cx="1587" cy="93291"/>
          </a:xfrm>
          <a:prstGeom prst="straightConnector1">
            <a:avLst/>
          </a:prstGeom>
          <a:noFill/>
          <a:ln w="19050" cap="flat" cmpd="sng">
            <a:solidFill>
              <a:srgbClr val="475A6C"/>
            </a:solidFill>
            <a:prstDash val="solid"/>
            <a:round/>
            <a:headEnd type="none" w="med" len="med"/>
            <a:tailEnd type="none" w="med" len="med"/>
          </a:ln>
        </p:spPr>
      </p:cxnSp>
      <p:sp>
        <p:nvSpPr>
          <p:cNvPr id="186" name="Google Shape;186;p5"/>
          <p:cNvSpPr/>
          <p:nvPr/>
        </p:nvSpPr>
        <p:spPr>
          <a:xfrm>
            <a:off x="5457625" y="3010475"/>
            <a:ext cx="99386" cy="215444"/>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7</a:t>
            </a:r>
            <a:endParaRPr kumimoji="0" sz="1800" b="0" i="0" u="none" strike="noStrike" kern="1200" cap="none" spc="0" normalizeH="0" baseline="-25000" noProof="0">
              <a:ln>
                <a:noFill/>
              </a:ln>
              <a:solidFill>
                <a:srgbClr val="000000"/>
              </a:solidFill>
              <a:effectLst/>
              <a:uLnTx/>
              <a:uFillTx/>
              <a:latin typeface="Arial"/>
              <a:ea typeface="Arial"/>
              <a:cs typeface="Arial"/>
              <a:sym typeface="Arial"/>
            </a:endParaRPr>
          </a:p>
        </p:txBody>
      </p:sp>
      <p:cxnSp>
        <p:nvCxnSpPr>
          <p:cNvPr id="187" name="Google Shape;187;p5"/>
          <p:cNvCxnSpPr/>
          <p:nvPr/>
        </p:nvCxnSpPr>
        <p:spPr>
          <a:xfrm>
            <a:off x="5514775" y="2895772"/>
            <a:ext cx="1588" cy="93291"/>
          </a:xfrm>
          <a:prstGeom prst="straightConnector1">
            <a:avLst/>
          </a:prstGeom>
          <a:noFill/>
          <a:ln w="19050" cap="flat" cmpd="sng">
            <a:solidFill>
              <a:srgbClr val="475A6C"/>
            </a:solidFill>
            <a:prstDash val="solid"/>
            <a:round/>
            <a:headEnd type="none" w="med" len="med"/>
            <a:tailEnd type="none" w="med" len="med"/>
          </a:ln>
        </p:spPr>
      </p:cxnSp>
      <p:sp>
        <p:nvSpPr>
          <p:cNvPr id="188" name="Google Shape;188;p5"/>
          <p:cNvSpPr/>
          <p:nvPr/>
        </p:nvSpPr>
        <p:spPr>
          <a:xfrm>
            <a:off x="5778300" y="3010475"/>
            <a:ext cx="99386" cy="215444"/>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8</a:t>
            </a:r>
            <a:endParaRPr kumimoji="0" sz="1800" b="0" i="0" u="none" strike="noStrike" kern="1200" cap="none" spc="0" normalizeH="0" baseline="-25000" noProof="0">
              <a:ln>
                <a:noFill/>
              </a:ln>
              <a:solidFill>
                <a:srgbClr val="000000"/>
              </a:solidFill>
              <a:effectLst/>
              <a:uLnTx/>
              <a:uFillTx/>
              <a:latin typeface="Arial"/>
              <a:ea typeface="Arial"/>
              <a:cs typeface="Arial"/>
              <a:sym typeface="Arial"/>
            </a:endParaRPr>
          </a:p>
        </p:txBody>
      </p:sp>
      <p:cxnSp>
        <p:nvCxnSpPr>
          <p:cNvPr id="189" name="Google Shape;189;p5"/>
          <p:cNvCxnSpPr/>
          <p:nvPr/>
        </p:nvCxnSpPr>
        <p:spPr>
          <a:xfrm>
            <a:off x="5835449" y="2895773"/>
            <a:ext cx="0" cy="90233"/>
          </a:xfrm>
          <a:prstGeom prst="straightConnector1">
            <a:avLst/>
          </a:prstGeom>
          <a:noFill/>
          <a:ln w="19050" cap="flat" cmpd="sng">
            <a:solidFill>
              <a:srgbClr val="475A6C"/>
            </a:solidFill>
            <a:prstDash val="solid"/>
            <a:round/>
            <a:headEnd type="none" w="med" len="med"/>
            <a:tailEnd type="none" w="med" len="med"/>
          </a:ln>
        </p:spPr>
      </p:cxnSp>
      <p:sp>
        <p:nvSpPr>
          <p:cNvPr id="190" name="Google Shape;190;p5"/>
          <p:cNvSpPr/>
          <p:nvPr/>
        </p:nvSpPr>
        <p:spPr>
          <a:xfrm>
            <a:off x="6103738" y="3010475"/>
            <a:ext cx="99386" cy="215444"/>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9</a:t>
            </a:r>
            <a:endParaRPr kumimoji="0" sz="1800" b="0" i="0" u="none" strike="noStrike" kern="1200" cap="none" spc="0" normalizeH="0" baseline="-25000" noProof="0">
              <a:ln>
                <a:noFill/>
              </a:ln>
              <a:solidFill>
                <a:srgbClr val="000000"/>
              </a:solidFill>
              <a:effectLst/>
              <a:uLnTx/>
              <a:uFillTx/>
              <a:latin typeface="Arial"/>
              <a:ea typeface="Arial"/>
              <a:cs typeface="Arial"/>
              <a:sym typeface="Arial"/>
            </a:endParaRPr>
          </a:p>
        </p:txBody>
      </p:sp>
      <p:cxnSp>
        <p:nvCxnSpPr>
          <p:cNvPr id="191" name="Google Shape;191;p5"/>
          <p:cNvCxnSpPr/>
          <p:nvPr/>
        </p:nvCxnSpPr>
        <p:spPr>
          <a:xfrm>
            <a:off x="6162476" y="2895772"/>
            <a:ext cx="1588" cy="93291"/>
          </a:xfrm>
          <a:prstGeom prst="straightConnector1">
            <a:avLst/>
          </a:prstGeom>
          <a:noFill/>
          <a:ln w="19050" cap="flat" cmpd="sng">
            <a:solidFill>
              <a:srgbClr val="475A6C"/>
            </a:solidFill>
            <a:prstDash val="solid"/>
            <a:round/>
            <a:headEnd type="none" w="med" len="med"/>
            <a:tailEnd type="none" w="med" len="med"/>
          </a:ln>
        </p:spPr>
      </p:cxnSp>
      <p:sp>
        <p:nvSpPr>
          <p:cNvPr id="192" name="Google Shape;192;p5"/>
          <p:cNvSpPr/>
          <p:nvPr/>
        </p:nvSpPr>
        <p:spPr>
          <a:xfrm>
            <a:off x="3258938" y="1638626"/>
            <a:ext cx="3071812" cy="1090444"/>
          </a:xfrm>
          <a:custGeom>
            <a:avLst/>
            <a:gdLst/>
            <a:ahLst/>
            <a:cxnLst/>
            <a:rect l="l" t="t" r="r" b="b"/>
            <a:pathLst>
              <a:path w="1881" h="686" extrusionOk="0">
                <a:moveTo>
                  <a:pt x="0" y="0"/>
                </a:moveTo>
                <a:lnTo>
                  <a:pt x="42" y="560"/>
                </a:lnTo>
                <a:lnTo>
                  <a:pt x="96" y="686"/>
                </a:lnTo>
                <a:lnTo>
                  <a:pt x="248" y="686"/>
                </a:lnTo>
                <a:lnTo>
                  <a:pt x="285" y="646"/>
                </a:lnTo>
                <a:lnTo>
                  <a:pt x="336" y="648"/>
                </a:lnTo>
                <a:lnTo>
                  <a:pt x="389" y="675"/>
                </a:lnTo>
                <a:lnTo>
                  <a:pt x="442" y="638"/>
                </a:lnTo>
                <a:lnTo>
                  <a:pt x="576" y="640"/>
                </a:lnTo>
                <a:lnTo>
                  <a:pt x="634" y="592"/>
                </a:lnTo>
                <a:lnTo>
                  <a:pt x="682" y="635"/>
                </a:lnTo>
                <a:lnTo>
                  <a:pt x="733" y="598"/>
                </a:lnTo>
                <a:lnTo>
                  <a:pt x="989" y="590"/>
                </a:lnTo>
                <a:lnTo>
                  <a:pt x="1034" y="550"/>
                </a:lnTo>
                <a:lnTo>
                  <a:pt x="1077" y="600"/>
                </a:lnTo>
                <a:lnTo>
                  <a:pt x="1133" y="555"/>
                </a:lnTo>
                <a:lnTo>
                  <a:pt x="1184" y="571"/>
                </a:lnTo>
                <a:lnTo>
                  <a:pt x="1226" y="547"/>
                </a:lnTo>
                <a:lnTo>
                  <a:pt x="1285" y="547"/>
                </a:lnTo>
                <a:lnTo>
                  <a:pt x="1336" y="590"/>
                </a:lnTo>
                <a:lnTo>
                  <a:pt x="1381" y="542"/>
                </a:lnTo>
                <a:lnTo>
                  <a:pt x="1432" y="544"/>
                </a:lnTo>
                <a:lnTo>
                  <a:pt x="1488" y="608"/>
                </a:lnTo>
                <a:lnTo>
                  <a:pt x="1578" y="536"/>
                </a:lnTo>
                <a:lnTo>
                  <a:pt x="1666" y="547"/>
                </a:lnTo>
                <a:lnTo>
                  <a:pt x="1776" y="464"/>
                </a:lnTo>
                <a:lnTo>
                  <a:pt x="1829" y="493"/>
                </a:lnTo>
                <a:lnTo>
                  <a:pt x="1881" y="631"/>
                </a:lnTo>
              </a:path>
            </a:pathLst>
          </a:custGeom>
          <a:noFill/>
          <a:ln w="38100" cap="flat" cmpd="sng">
            <a:solidFill>
              <a:schemeClr val="accent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3" name="Google Shape;193;p5"/>
          <p:cNvSpPr/>
          <p:nvPr/>
        </p:nvSpPr>
        <p:spPr>
          <a:xfrm>
            <a:off x="3482775" y="1537687"/>
            <a:ext cx="2157413" cy="215444"/>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D8298"/>
                </a:solidFill>
                <a:effectLst/>
                <a:uLnTx/>
                <a:uFillTx/>
                <a:latin typeface="Arial"/>
                <a:ea typeface="Arial"/>
                <a:cs typeface="Arial"/>
                <a:sym typeface="Arial"/>
              </a:rPr>
              <a:t>Conventional treatment</a:t>
            </a:r>
            <a:endParaRPr kumimoji="0" sz="1800" b="0" i="0" u="none" strike="noStrike" kern="1200" cap="none" spc="0" normalizeH="0" baseline="-25000" noProof="0" dirty="0">
              <a:ln>
                <a:noFill/>
              </a:ln>
              <a:solidFill>
                <a:srgbClr val="5D8298"/>
              </a:solidFill>
              <a:effectLst/>
              <a:uLnTx/>
              <a:uFillTx/>
              <a:latin typeface="Arial"/>
              <a:ea typeface="Arial"/>
              <a:cs typeface="Arial"/>
              <a:sym typeface="Arial"/>
            </a:endParaRPr>
          </a:p>
        </p:txBody>
      </p:sp>
      <p:sp>
        <p:nvSpPr>
          <p:cNvPr id="194" name="Google Shape;194;p5"/>
          <p:cNvSpPr/>
          <p:nvPr/>
        </p:nvSpPr>
        <p:spPr>
          <a:xfrm>
            <a:off x="3482775" y="2224376"/>
            <a:ext cx="1943100" cy="215444"/>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6573B"/>
                </a:solidFill>
                <a:effectLst/>
                <a:uLnTx/>
                <a:uFillTx/>
                <a:latin typeface="Arial"/>
                <a:ea typeface="Arial"/>
                <a:cs typeface="Arial"/>
                <a:sym typeface="Arial"/>
              </a:rPr>
              <a:t>Intensive treatment</a:t>
            </a:r>
            <a:endParaRPr kumimoji="0" sz="1800" b="0" i="0" u="none" strike="noStrike" kern="1200" cap="none" spc="0" normalizeH="0" baseline="-25000" noProof="0" dirty="0">
              <a:ln>
                <a:noFill/>
              </a:ln>
              <a:solidFill>
                <a:srgbClr val="C6573B"/>
              </a:solidFill>
              <a:effectLst/>
              <a:uLnTx/>
              <a:uFillTx/>
              <a:latin typeface="Arial"/>
              <a:ea typeface="Arial"/>
              <a:cs typeface="Arial"/>
              <a:sym typeface="Arial"/>
            </a:endParaRPr>
          </a:p>
        </p:txBody>
      </p:sp>
      <p:cxnSp>
        <p:nvCxnSpPr>
          <p:cNvPr id="195" name="Google Shape;195;p5"/>
          <p:cNvCxnSpPr/>
          <p:nvPr/>
        </p:nvCxnSpPr>
        <p:spPr>
          <a:xfrm>
            <a:off x="6481564" y="2895772"/>
            <a:ext cx="1587" cy="93291"/>
          </a:xfrm>
          <a:prstGeom prst="straightConnector1">
            <a:avLst/>
          </a:prstGeom>
          <a:noFill/>
          <a:ln w="19050" cap="flat" cmpd="sng">
            <a:solidFill>
              <a:srgbClr val="475A6C"/>
            </a:solidFill>
            <a:prstDash val="solid"/>
            <a:round/>
            <a:headEnd type="none" w="med" len="med"/>
            <a:tailEnd type="none" w="med" len="med"/>
          </a:ln>
        </p:spPr>
      </p:cxnSp>
      <p:sp>
        <p:nvSpPr>
          <p:cNvPr id="196" name="Google Shape;196;p5"/>
          <p:cNvSpPr/>
          <p:nvPr/>
        </p:nvSpPr>
        <p:spPr>
          <a:xfrm>
            <a:off x="6765726" y="3010475"/>
            <a:ext cx="185435" cy="215444"/>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11</a:t>
            </a:r>
            <a:endParaRPr kumimoji="0" sz="1800" b="0" i="0" u="none" strike="noStrike" kern="1200" cap="none" spc="0" normalizeH="0" baseline="-25000" noProof="0">
              <a:ln>
                <a:noFill/>
              </a:ln>
              <a:solidFill>
                <a:srgbClr val="000000"/>
              </a:solidFill>
              <a:effectLst/>
              <a:uLnTx/>
              <a:uFillTx/>
              <a:latin typeface="Arial"/>
              <a:ea typeface="Arial"/>
              <a:cs typeface="Arial"/>
              <a:sym typeface="Arial"/>
            </a:endParaRPr>
          </a:p>
        </p:txBody>
      </p:sp>
      <p:cxnSp>
        <p:nvCxnSpPr>
          <p:cNvPr id="197" name="Google Shape;197;p5"/>
          <p:cNvCxnSpPr/>
          <p:nvPr/>
        </p:nvCxnSpPr>
        <p:spPr>
          <a:xfrm>
            <a:off x="6808589" y="2895772"/>
            <a:ext cx="1587" cy="93291"/>
          </a:xfrm>
          <a:prstGeom prst="straightConnector1">
            <a:avLst/>
          </a:prstGeom>
          <a:noFill/>
          <a:ln w="19050" cap="flat" cmpd="sng">
            <a:solidFill>
              <a:srgbClr val="475A6C"/>
            </a:solidFill>
            <a:prstDash val="solid"/>
            <a:round/>
            <a:headEnd type="none" w="med" len="med"/>
            <a:tailEnd type="none" w="med" len="med"/>
          </a:ln>
        </p:spPr>
      </p:cxnSp>
      <p:sp>
        <p:nvSpPr>
          <p:cNvPr id="198" name="Google Shape;198;p5"/>
          <p:cNvSpPr/>
          <p:nvPr/>
        </p:nvSpPr>
        <p:spPr>
          <a:xfrm>
            <a:off x="7092751" y="3010475"/>
            <a:ext cx="198772" cy="215444"/>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12</a:t>
            </a:r>
            <a:endParaRPr kumimoji="0" sz="1800" b="0" i="0" u="none" strike="noStrike" kern="1200" cap="none" spc="0" normalizeH="0" baseline="-25000" noProof="0">
              <a:ln>
                <a:noFill/>
              </a:ln>
              <a:solidFill>
                <a:srgbClr val="000000"/>
              </a:solidFill>
              <a:effectLst/>
              <a:uLnTx/>
              <a:uFillTx/>
              <a:latin typeface="Arial"/>
              <a:ea typeface="Arial"/>
              <a:cs typeface="Arial"/>
              <a:sym typeface="Arial"/>
            </a:endParaRPr>
          </a:p>
        </p:txBody>
      </p:sp>
      <p:cxnSp>
        <p:nvCxnSpPr>
          <p:cNvPr id="199" name="Google Shape;199;p5"/>
          <p:cNvCxnSpPr/>
          <p:nvPr/>
        </p:nvCxnSpPr>
        <p:spPr>
          <a:xfrm>
            <a:off x="7188961" y="2890419"/>
            <a:ext cx="0" cy="98645"/>
          </a:xfrm>
          <a:prstGeom prst="straightConnector1">
            <a:avLst/>
          </a:prstGeom>
          <a:noFill/>
          <a:ln w="19050" cap="flat" cmpd="sng">
            <a:solidFill>
              <a:srgbClr val="475A6C"/>
            </a:solidFill>
            <a:prstDash val="solid"/>
            <a:round/>
            <a:headEnd type="none" w="med" len="med"/>
            <a:tailEnd type="none" w="med" len="med"/>
          </a:ln>
        </p:spPr>
      </p:cxnSp>
      <p:sp>
        <p:nvSpPr>
          <p:cNvPr id="200" name="Google Shape;200;p5"/>
          <p:cNvSpPr/>
          <p:nvPr/>
        </p:nvSpPr>
        <p:spPr>
          <a:xfrm>
            <a:off x="7449939" y="3010475"/>
            <a:ext cx="198772" cy="215444"/>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13</a:t>
            </a:r>
            <a:endParaRPr kumimoji="0" sz="1800" b="0" i="0" u="none" strike="noStrike" kern="1200" cap="none" spc="0" normalizeH="0" baseline="-25000" noProof="0">
              <a:ln>
                <a:noFill/>
              </a:ln>
              <a:solidFill>
                <a:srgbClr val="000000"/>
              </a:solidFill>
              <a:effectLst/>
              <a:uLnTx/>
              <a:uFillTx/>
              <a:latin typeface="Arial"/>
              <a:ea typeface="Arial"/>
              <a:cs typeface="Arial"/>
              <a:sym typeface="Arial"/>
            </a:endParaRPr>
          </a:p>
        </p:txBody>
      </p:sp>
      <p:cxnSp>
        <p:nvCxnSpPr>
          <p:cNvPr id="201" name="Google Shape;201;p5"/>
          <p:cNvCxnSpPr/>
          <p:nvPr/>
        </p:nvCxnSpPr>
        <p:spPr>
          <a:xfrm>
            <a:off x="7491214" y="2895772"/>
            <a:ext cx="1587" cy="93291"/>
          </a:xfrm>
          <a:prstGeom prst="straightConnector1">
            <a:avLst/>
          </a:prstGeom>
          <a:noFill/>
          <a:ln w="19050" cap="flat" cmpd="sng">
            <a:solidFill>
              <a:srgbClr val="475A6C"/>
            </a:solidFill>
            <a:prstDash val="solid"/>
            <a:round/>
            <a:headEnd type="none" w="med" len="med"/>
            <a:tailEnd type="none" w="med" len="med"/>
          </a:ln>
        </p:spPr>
      </p:cxnSp>
      <p:sp>
        <p:nvSpPr>
          <p:cNvPr id="202" name="Google Shape;202;p5"/>
          <p:cNvSpPr/>
          <p:nvPr/>
        </p:nvSpPr>
        <p:spPr>
          <a:xfrm>
            <a:off x="7791251" y="3010475"/>
            <a:ext cx="198772" cy="215444"/>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14</a:t>
            </a:r>
            <a:endParaRPr kumimoji="0" sz="1800" b="0" i="0" u="none" strike="noStrike" kern="1200" cap="none" spc="0" normalizeH="0" baseline="-25000" noProof="0">
              <a:ln>
                <a:noFill/>
              </a:ln>
              <a:solidFill>
                <a:srgbClr val="000000"/>
              </a:solidFill>
              <a:effectLst/>
              <a:uLnTx/>
              <a:uFillTx/>
              <a:latin typeface="Arial"/>
              <a:ea typeface="Arial"/>
              <a:cs typeface="Arial"/>
              <a:sym typeface="Arial"/>
            </a:endParaRPr>
          </a:p>
        </p:txBody>
      </p:sp>
      <p:cxnSp>
        <p:nvCxnSpPr>
          <p:cNvPr id="203" name="Google Shape;203;p5"/>
          <p:cNvCxnSpPr/>
          <p:nvPr/>
        </p:nvCxnSpPr>
        <p:spPr>
          <a:xfrm>
            <a:off x="7834114" y="2895772"/>
            <a:ext cx="1587" cy="93291"/>
          </a:xfrm>
          <a:prstGeom prst="straightConnector1">
            <a:avLst/>
          </a:prstGeom>
          <a:noFill/>
          <a:ln w="19050" cap="flat" cmpd="sng">
            <a:solidFill>
              <a:srgbClr val="475A6C"/>
            </a:solidFill>
            <a:prstDash val="solid"/>
            <a:round/>
            <a:headEnd type="none" w="med" len="med"/>
            <a:tailEnd type="none" w="med" len="med"/>
          </a:ln>
        </p:spPr>
      </p:cxnSp>
      <p:sp>
        <p:nvSpPr>
          <p:cNvPr id="204" name="Google Shape;204;p5"/>
          <p:cNvSpPr/>
          <p:nvPr/>
        </p:nvSpPr>
        <p:spPr>
          <a:xfrm>
            <a:off x="8162726" y="3010475"/>
            <a:ext cx="198772" cy="215444"/>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15</a:t>
            </a:r>
            <a:endParaRPr kumimoji="0" sz="1800" b="0" i="0" u="none" strike="noStrike" kern="1200" cap="none" spc="0" normalizeH="0" baseline="-25000" noProof="0">
              <a:ln>
                <a:noFill/>
              </a:ln>
              <a:solidFill>
                <a:srgbClr val="000000"/>
              </a:solidFill>
              <a:effectLst/>
              <a:uLnTx/>
              <a:uFillTx/>
              <a:latin typeface="Arial"/>
              <a:ea typeface="Arial"/>
              <a:cs typeface="Arial"/>
              <a:sym typeface="Arial"/>
            </a:endParaRPr>
          </a:p>
        </p:txBody>
      </p:sp>
      <p:cxnSp>
        <p:nvCxnSpPr>
          <p:cNvPr id="205" name="Google Shape;205;p5"/>
          <p:cNvCxnSpPr/>
          <p:nvPr/>
        </p:nvCxnSpPr>
        <p:spPr>
          <a:xfrm>
            <a:off x="8204001" y="2895772"/>
            <a:ext cx="1588" cy="93291"/>
          </a:xfrm>
          <a:prstGeom prst="straightConnector1">
            <a:avLst/>
          </a:prstGeom>
          <a:noFill/>
          <a:ln w="19050" cap="flat" cmpd="sng">
            <a:solidFill>
              <a:srgbClr val="475A6C"/>
            </a:solidFill>
            <a:prstDash val="solid"/>
            <a:round/>
            <a:headEnd type="none" w="med" len="med"/>
            <a:tailEnd type="none" w="med" len="med"/>
          </a:ln>
        </p:spPr>
      </p:cxnSp>
      <p:sp>
        <p:nvSpPr>
          <p:cNvPr id="206" name="Google Shape;206;p5"/>
          <p:cNvSpPr/>
          <p:nvPr/>
        </p:nvSpPr>
        <p:spPr>
          <a:xfrm>
            <a:off x="8504039" y="3010475"/>
            <a:ext cx="198772" cy="215444"/>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16</a:t>
            </a:r>
            <a:endParaRPr kumimoji="0" sz="1800" b="0" i="0" u="none" strike="noStrike" kern="1200" cap="none" spc="0" normalizeH="0" baseline="-25000" noProof="0">
              <a:ln>
                <a:noFill/>
              </a:ln>
              <a:solidFill>
                <a:srgbClr val="000000"/>
              </a:solidFill>
              <a:effectLst/>
              <a:uLnTx/>
              <a:uFillTx/>
              <a:latin typeface="Arial"/>
              <a:ea typeface="Arial"/>
              <a:cs typeface="Arial"/>
              <a:sym typeface="Arial"/>
            </a:endParaRPr>
          </a:p>
        </p:txBody>
      </p:sp>
      <p:cxnSp>
        <p:nvCxnSpPr>
          <p:cNvPr id="207" name="Google Shape;207;p5"/>
          <p:cNvCxnSpPr/>
          <p:nvPr/>
        </p:nvCxnSpPr>
        <p:spPr>
          <a:xfrm>
            <a:off x="8546901" y="2895772"/>
            <a:ext cx="1588" cy="93291"/>
          </a:xfrm>
          <a:prstGeom prst="straightConnector1">
            <a:avLst/>
          </a:prstGeom>
          <a:noFill/>
          <a:ln w="19050" cap="flat" cmpd="sng">
            <a:solidFill>
              <a:srgbClr val="475A6C"/>
            </a:solidFill>
            <a:prstDash val="solid"/>
            <a:round/>
            <a:headEnd type="none" w="med" len="med"/>
            <a:tailEnd type="none" w="med" len="med"/>
          </a:ln>
        </p:spPr>
      </p:cxnSp>
      <p:sp>
        <p:nvSpPr>
          <p:cNvPr id="208" name="Google Shape;208;p5"/>
          <p:cNvSpPr/>
          <p:nvPr/>
        </p:nvSpPr>
        <p:spPr>
          <a:xfrm>
            <a:off x="8826301" y="3010475"/>
            <a:ext cx="198772" cy="215444"/>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17</a:t>
            </a:r>
            <a:endParaRPr kumimoji="0" sz="1800" b="0" i="0" u="none" strike="noStrike" kern="1200" cap="none" spc="0" normalizeH="0" baseline="-25000" noProof="0">
              <a:ln>
                <a:noFill/>
              </a:ln>
              <a:solidFill>
                <a:srgbClr val="000000"/>
              </a:solidFill>
              <a:effectLst/>
              <a:uLnTx/>
              <a:uFillTx/>
              <a:latin typeface="Arial"/>
              <a:ea typeface="Arial"/>
              <a:cs typeface="Arial"/>
              <a:sym typeface="Arial"/>
            </a:endParaRPr>
          </a:p>
        </p:txBody>
      </p:sp>
      <p:cxnSp>
        <p:nvCxnSpPr>
          <p:cNvPr id="209" name="Google Shape;209;p5"/>
          <p:cNvCxnSpPr/>
          <p:nvPr/>
        </p:nvCxnSpPr>
        <p:spPr>
          <a:xfrm>
            <a:off x="8869164" y="2895772"/>
            <a:ext cx="1587" cy="93291"/>
          </a:xfrm>
          <a:prstGeom prst="straightConnector1">
            <a:avLst/>
          </a:prstGeom>
          <a:noFill/>
          <a:ln w="19050" cap="flat" cmpd="sng">
            <a:solidFill>
              <a:srgbClr val="475A6C"/>
            </a:solidFill>
            <a:prstDash val="solid"/>
            <a:round/>
            <a:headEnd type="none" w="med" len="med"/>
            <a:tailEnd type="none" w="med" len="med"/>
          </a:ln>
        </p:spPr>
      </p:cxnSp>
      <p:sp>
        <p:nvSpPr>
          <p:cNvPr id="210" name="Google Shape;210;p5"/>
          <p:cNvSpPr/>
          <p:nvPr/>
        </p:nvSpPr>
        <p:spPr>
          <a:xfrm>
            <a:off x="6460926" y="1889443"/>
            <a:ext cx="2430463" cy="571987"/>
          </a:xfrm>
          <a:custGeom>
            <a:avLst/>
            <a:gdLst/>
            <a:ahLst/>
            <a:cxnLst/>
            <a:rect l="l" t="t" r="r" b="b"/>
            <a:pathLst>
              <a:path w="1992" h="360" extrusionOk="0">
                <a:moveTo>
                  <a:pt x="0" y="360"/>
                </a:moveTo>
                <a:lnTo>
                  <a:pt x="288" y="152"/>
                </a:lnTo>
                <a:lnTo>
                  <a:pt x="851" y="0"/>
                </a:lnTo>
                <a:lnTo>
                  <a:pt x="1134" y="74"/>
                </a:lnTo>
                <a:lnTo>
                  <a:pt x="1443" y="61"/>
                </a:lnTo>
                <a:lnTo>
                  <a:pt x="1992" y="125"/>
                </a:lnTo>
              </a:path>
            </a:pathLst>
          </a:custGeom>
          <a:noFill/>
          <a:ln w="38100" cap="flat" cmpd="sng">
            <a:solidFill>
              <a:srgbClr val="E76E2B"/>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1" name="Google Shape;211;p5"/>
          <p:cNvSpPr/>
          <p:nvPr/>
        </p:nvSpPr>
        <p:spPr>
          <a:xfrm>
            <a:off x="6465689" y="1318986"/>
            <a:ext cx="2425700" cy="732571"/>
          </a:xfrm>
          <a:custGeom>
            <a:avLst/>
            <a:gdLst/>
            <a:ahLst/>
            <a:cxnLst/>
            <a:rect l="l" t="t" r="r" b="b"/>
            <a:pathLst>
              <a:path w="1988" h="460" extrusionOk="0">
                <a:moveTo>
                  <a:pt x="0" y="0"/>
                </a:moveTo>
                <a:lnTo>
                  <a:pt x="288" y="368"/>
                </a:lnTo>
                <a:lnTo>
                  <a:pt x="860" y="300"/>
                </a:lnTo>
                <a:lnTo>
                  <a:pt x="1140" y="372"/>
                </a:lnTo>
                <a:lnTo>
                  <a:pt x="1464" y="368"/>
                </a:lnTo>
                <a:lnTo>
                  <a:pt x="1720" y="388"/>
                </a:lnTo>
                <a:lnTo>
                  <a:pt x="1988" y="460"/>
                </a:lnTo>
              </a:path>
            </a:pathLst>
          </a:custGeom>
          <a:noFill/>
          <a:ln w="38100" cap="flat" cmpd="sng">
            <a:solidFill>
              <a:schemeClr val="tx2"/>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2" name="Google Shape;212;p5"/>
          <p:cNvSpPr/>
          <p:nvPr/>
        </p:nvSpPr>
        <p:spPr>
          <a:xfrm>
            <a:off x="6387901" y="3013534"/>
            <a:ext cx="198772" cy="215444"/>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10</a:t>
            </a:r>
            <a:endParaRPr kumimoji="0" sz="1800" b="0" i="0" u="none" strike="noStrike" kern="1200" cap="none" spc="0" normalizeH="0" baseline="-25000" noProof="0">
              <a:ln>
                <a:noFill/>
              </a:ln>
              <a:solidFill>
                <a:srgbClr val="000000"/>
              </a:solidFill>
              <a:effectLst/>
              <a:uLnTx/>
              <a:uFillTx/>
              <a:latin typeface="Arial"/>
              <a:ea typeface="Arial"/>
              <a:cs typeface="Arial"/>
              <a:sym typeface="Arial"/>
            </a:endParaRPr>
          </a:p>
        </p:txBody>
      </p:sp>
      <p:cxnSp>
        <p:nvCxnSpPr>
          <p:cNvPr id="213" name="Google Shape;213;p5"/>
          <p:cNvCxnSpPr/>
          <p:nvPr/>
        </p:nvCxnSpPr>
        <p:spPr>
          <a:xfrm flipH="1">
            <a:off x="3181150" y="1366397"/>
            <a:ext cx="66675" cy="1529"/>
          </a:xfrm>
          <a:prstGeom prst="straightConnector1">
            <a:avLst/>
          </a:prstGeom>
          <a:noFill/>
          <a:ln w="19050" cap="sq" cmpd="sng">
            <a:solidFill>
              <a:srgbClr val="475A6C"/>
            </a:solidFill>
            <a:prstDash val="solid"/>
            <a:miter lim="800000"/>
            <a:headEnd type="none" w="med" len="med"/>
            <a:tailEnd type="none" w="med" len="med"/>
          </a:ln>
        </p:spPr>
      </p:cxnSp>
      <p:cxnSp>
        <p:nvCxnSpPr>
          <p:cNvPr id="214" name="Google Shape;214;p5"/>
          <p:cNvCxnSpPr/>
          <p:nvPr/>
        </p:nvCxnSpPr>
        <p:spPr>
          <a:xfrm flipH="1">
            <a:off x="3181150" y="2646484"/>
            <a:ext cx="66675" cy="1530"/>
          </a:xfrm>
          <a:prstGeom prst="straightConnector1">
            <a:avLst/>
          </a:prstGeom>
          <a:noFill/>
          <a:ln w="19050" cap="sq" cmpd="sng">
            <a:solidFill>
              <a:srgbClr val="475A6C"/>
            </a:solidFill>
            <a:prstDash val="solid"/>
            <a:miter lim="800000"/>
            <a:headEnd type="none" w="med" len="med"/>
            <a:tailEnd type="none" w="med" len="med"/>
          </a:ln>
        </p:spPr>
      </p:cxnSp>
      <p:sp>
        <p:nvSpPr>
          <p:cNvPr id="215" name="Google Shape;215;p5"/>
          <p:cNvSpPr/>
          <p:nvPr/>
        </p:nvSpPr>
        <p:spPr>
          <a:xfrm>
            <a:off x="4008238" y="3230705"/>
            <a:ext cx="5046254" cy="184666"/>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Arial"/>
                <a:cs typeface="Arial"/>
                <a:sym typeface="Arial"/>
              </a:rPr>
              <a:t>DCCT (intervention period)</a:t>
            </a:r>
            <a:r>
              <a:rPr kumimoji="0" lang="en-US" sz="1200" b="1" i="0" u="none" strike="noStrike" kern="1200" cap="none" spc="0" normalizeH="0" baseline="30000" noProof="0" dirty="0">
                <a:ln>
                  <a:noFill/>
                </a:ln>
                <a:solidFill>
                  <a:srgbClr val="000000"/>
                </a:solidFill>
                <a:effectLst/>
                <a:uLnTx/>
                <a:uFillTx/>
                <a:latin typeface="Arial"/>
                <a:ea typeface="Arial"/>
                <a:cs typeface="Arial"/>
                <a:sym typeface="Arial"/>
              </a:rPr>
              <a:t>1</a:t>
            </a:r>
            <a:r>
              <a:rPr kumimoji="0" lang="en-US" sz="1200" b="1" i="0" u="none" strike="noStrike" kern="1200" cap="none" spc="0" normalizeH="0" baseline="0" noProof="0" dirty="0">
                <a:ln>
                  <a:noFill/>
                </a:ln>
                <a:solidFill>
                  <a:srgbClr val="000000"/>
                </a:solidFill>
                <a:effectLst/>
                <a:uLnTx/>
                <a:uFillTx/>
                <a:latin typeface="Arial"/>
                <a:ea typeface="Arial"/>
                <a:cs typeface="Arial"/>
                <a:sym typeface="Arial"/>
              </a:rPr>
              <a:t>	EDIC (observational follow-up)</a:t>
            </a:r>
            <a:r>
              <a:rPr kumimoji="0" lang="en-US" sz="1200" b="1" i="0" u="none" strike="noStrike" kern="1200" cap="none" spc="0" normalizeH="0" baseline="30000" noProof="0" dirty="0">
                <a:ln>
                  <a:noFill/>
                </a:ln>
                <a:solidFill>
                  <a:srgbClr val="000000"/>
                </a:solidFill>
                <a:effectLst/>
                <a:uLnTx/>
                <a:uFillTx/>
                <a:latin typeface="Arial"/>
                <a:ea typeface="Arial"/>
                <a:cs typeface="Arial"/>
                <a:sym typeface="Arial"/>
              </a:rPr>
              <a:t>2</a:t>
            </a:r>
            <a:endParaRPr kumimoji="0"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16" name="Google Shape;216;p5"/>
          <p:cNvSpPr txBox="1"/>
          <p:nvPr/>
        </p:nvSpPr>
        <p:spPr>
          <a:xfrm>
            <a:off x="8988907" y="2964775"/>
            <a:ext cx="776287" cy="307777"/>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Arial"/>
                <a:cs typeface="Arial"/>
                <a:sym typeface="Arial"/>
              </a:rPr>
              <a:t>Years</a:t>
            </a:r>
            <a:endParaRPr kumimoji="0"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21" name="Google Shape;221;p5"/>
          <p:cNvSpPr/>
          <p:nvPr/>
        </p:nvSpPr>
        <p:spPr>
          <a:xfrm>
            <a:off x="3781242" y="3830980"/>
            <a:ext cx="2412520" cy="430887"/>
          </a:xfrm>
          <a:prstGeom prst="rect">
            <a:avLst/>
          </a:prstGeom>
          <a:noFill/>
          <a:ln w="9525" cap="flat" cmpd="sng">
            <a:solidFill>
              <a:schemeClr val="dk1"/>
            </a:solidFill>
            <a:prstDash val="solid"/>
            <a:miter lim="800000"/>
            <a:headEnd type="none" w="sm" len="sm"/>
            <a:tailEnd type="none" w="sm" len="sm"/>
          </a:ln>
        </p:spPr>
        <p:txBody>
          <a:bodyPr spcFirstLastPara="1" wrap="square" lIns="36000" tIns="0" rIns="0" bIns="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72B37"/>
                </a:solidFill>
                <a:effectLst/>
                <a:uLnTx/>
                <a:uFillTx/>
                <a:latin typeface="Arial"/>
                <a:ea typeface="Arial"/>
                <a:cs typeface="Arial"/>
                <a:sym typeface="Arial"/>
              </a:rPr>
              <a:t>57% risk </a:t>
            </a:r>
            <a:r>
              <a:rPr kumimoji="0" lang="en-US" sz="1400" b="0" i="0" u="none" strike="noStrike" kern="1200" cap="none" spc="0" normalizeH="0" baseline="0" noProof="0" dirty="0" err="1">
                <a:ln>
                  <a:noFill/>
                </a:ln>
                <a:solidFill>
                  <a:srgbClr val="E72B37"/>
                </a:solidFill>
                <a:effectLst/>
                <a:uLnTx/>
                <a:uFillTx/>
                <a:latin typeface="Arial"/>
                <a:ea typeface="Arial"/>
                <a:cs typeface="Arial"/>
                <a:sym typeface="Arial"/>
              </a:rPr>
              <a:t>reduction</a:t>
            </a:r>
            <a:r>
              <a:rPr kumimoji="0" lang="en-US" sz="1400" b="0" i="0" u="none" strike="noStrike" kern="1200" cap="none" spc="0" normalizeH="0" baseline="30000" noProof="0" dirty="0" err="1">
                <a:ln>
                  <a:noFill/>
                </a:ln>
                <a:solidFill>
                  <a:srgbClr val="000000"/>
                </a:solidFill>
                <a:effectLst/>
                <a:uLnTx/>
                <a:uFillTx/>
                <a:latin typeface="Arial"/>
                <a:ea typeface="Arial"/>
                <a:cs typeface="Arial"/>
                <a:sym typeface="Arial"/>
              </a:rPr>
              <a:t>a</a:t>
            </a:r>
            <a:b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b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(P</a:t>
            </a:r>
            <a:r>
              <a:rPr kumimoji="0" lang="en-US" sz="1400" b="0" i="1" u="none" strike="noStrike" kern="1200" cap="none" spc="0" normalizeH="0" baseline="0" noProof="0" dirty="0">
                <a:ln>
                  <a:noFill/>
                </a:ln>
                <a:solidFill>
                  <a:srgbClr val="000000"/>
                </a:solidFill>
                <a:effectLst/>
                <a:uLnTx/>
                <a:uFillTx/>
                <a:latin typeface="Arial"/>
                <a:ea typeface="Arial"/>
                <a:cs typeface="Arial"/>
                <a:sym typeface="Arial"/>
              </a:rPr>
              <a:t>=</a:t>
            </a: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0.02; 95% CI: 12 to 79%)</a:t>
            </a:r>
            <a:endParaRPr kumimoji="0" sz="1800" b="0"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222" name="Google Shape;222;p5"/>
          <p:cNvCxnSpPr/>
          <p:nvPr/>
        </p:nvCxnSpPr>
        <p:spPr>
          <a:xfrm>
            <a:off x="3225808" y="5434103"/>
            <a:ext cx="6711360" cy="0"/>
          </a:xfrm>
          <a:prstGeom prst="straightConnector1">
            <a:avLst/>
          </a:prstGeom>
          <a:noFill/>
          <a:ln w="19050" cap="flat" cmpd="sng">
            <a:solidFill>
              <a:schemeClr val="tx1"/>
            </a:solidFill>
            <a:prstDash val="solid"/>
            <a:round/>
            <a:headEnd type="none" w="med" len="med"/>
            <a:tailEnd type="none" w="med" len="med"/>
          </a:ln>
        </p:spPr>
      </p:cxnSp>
      <p:cxnSp>
        <p:nvCxnSpPr>
          <p:cNvPr id="223" name="Google Shape;223;p5"/>
          <p:cNvCxnSpPr/>
          <p:nvPr/>
        </p:nvCxnSpPr>
        <p:spPr>
          <a:xfrm>
            <a:off x="3535066" y="5432600"/>
            <a:ext cx="0" cy="91735"/>
          </a:xfrm>
          <a:prstGeom prst="straightConnector1">
            <a:avLst/>
          </a:prstGeom>
          <a:noFill/>
          <a:ln w="19050" cap="flat" cmpd="sng">
            <a:solidFill>
              <a:schemeClr val="tx1"/>
            </a:solidFill>
            <a:prstDash val="solid"/>
            <a:round/>
            <a:headEnd type="none" w="med" len="med"/>
            <a:tailEnd type="none" w="med" len="med"/>
          </a:ln>
        </p:spPr>
      </p:cxnSp>
      <p:cxnSp>
        <p:nvCxnSpPr>
          <p:cNvPr id="224" name="Google Shape;224;p5"/>
          <p:cNvCxnSpPr/>
          <p:nvPr/>
        </p:nvCxnSpPr>
        <p:spPr>
          <a:xfrm>
            <a:off x="3870481" y="5432600"/>
            <a:ext cx="0" cy="91735"/>
          </a:xfrm>
          <a:prstGeom prst="straightConnector1">
            <a:avLst/>
          </a:prstGeom>
          <a:noFill/>
          <a:ln w="19050" cap="flat" cmpd="sng">
            <a:solidFill>
              <a:schemeClr val="tx1"/>
            </a:solidFill>
            <a:prstDash val="solid"/>
            <a:round/>
            <a:headEnd type="none" w="med" len="med"/>
            <a:tailEnd type="none" w="med" len="med"/>
          </a:ln>
        </p:spPr>
      </p:cxnSp>
      <p:cxnSp>
        <p:nvCxnSpPr>
          <p:cNvPr id="225" name="Google Shape;225;p5"/>
          <p:cNvCxnSpPr/>
          <p:nvPr/>
        </p:nvCxnSpPr>
        <p:spPr>
          <a:xfrm>
            <a:off x="4501305" y="5432600"/>
            <a:ext cx="0" cy="91735"/>
          </a:xfrm>
          <a:prstGeom prst="straightConnector1">
            <a:avLst/>
          </a:prstGeom>
          <a:noFill/>
          <a:ln w="19050" cap="flat" cmpd="sng">
            <a:solidFill>
              <a:schemeClr val="tx1"/>
            </a:solidFill>
            <a:prstDash val="solid"/>
            <a:round/>
            <a:headEnd type="none" w="med" len="med"/>
            <a:tailEnd type="none" w="med" len="med"/>
          </a:ln>
        </p:spPr>
      </p:cxnSp>
      <p:cxnSp>
        <p:nvCxnSpPr>
          <p:cNvPr id="226" name="Google Shape;226;p5"/>
          <p:cNvCxnSpPr/>
          <p:nvPr/>
        </p:nvCxnSpPr>
        <p:spPr>
          <a:xfrm>
            <a:off x="4181277" y="5432600"/>
            <a:ext cx="0" cy="91735"/>
          </a:xfrm>
          <a:prstGeom prst="straightConnector1">
            <a:avLst/>
          </a:prstGeom>
          <a:noFill/>
          <a:ln w="19050" cap="flat" cmpd="sng">
            <a:solidFill>
              <a:schemeClr val="tx1"/>
            </a:solidFill>
            <a:prstDash val="solid"/>
            <a:round/>
            <a:headEnd type="none" w="med" len="med"/>
            <a:tailEnd type="none" w="med" len="med"/>
          </a:ln>
        </p:spPr>
      </p:cxnSp>
      <p:cxnSp>
        <p:nvCxnSpPr>
          <p:cNvPr id="227" name="Google Shape;227;p5"/>
          <p:cNvCxnSpPr/>
          <p:nvPr/>
        </p:nvCxnSpPr>
        <p:spPr>
          <a:xfrm>
            <a:off x="5141362" y="5432600"/>
            <a:ext cx="0" cy="91735"/>
          </a:xfrm>
          <a:prstGeom prst="straightConnector1">
            <a:avLst/>
          </a:prstGeom>
          <a:noFill/>
          <a:ln w="19050" cap="flat" cmpd="sng">
            <a:solidFill>
              <a:schemeClr val="tx1"/>
            </a:solidFill>
            <a:prstDash val="solid"/>
            <a:round/>
            <a:headEnd type="none" w="med" len="med"/>
            <a:tailEnd type="none" w="med" len="med"/>
          </a:ln>
        </p:spPr>
      </p:cxnSp>
      <p:cxnSp>
        <p:nvCxnSpPr>
          <p:cNvPr id="228" name="Google Shape;228;p5"/>
          <p:cNvCxnSpPr/>
          <p:nvPr/>
        </p:nvCxnSpPr>
        <p:spPr>
          <a:xfrm>
            <a:off x="4829026" y="5432600"/>
            <a:ext cx="0" cy="91735"/>
          </a:xfrm>
          <a:prstGeom prst="straightConnector1">
            <a:avLst/>
          </a:prstGeom>
          <a:noFill/>
          <a:ln w="19050" cap="flat" cmpd="sng">
            <a:solidFill>
              <a:schemeClr val="tx1"/>
            </a:solidFill>
            <a:prstDash val="solid"/>
            <a:round/>
            <a:headEnd type="none" w="med" len="med"/>
            <a:tailEnd type="none" w="med" len="med"/>
          </a:ln>
        </p:spPr>
      </p:cxnSp>
      <p:cxnSp>
        <p:nvCxnSpPr>
          <p:cNvPr id="229" name="Google Shape;229;p5"/>
          <p:cNvCxnSpPr/>
          <p:nvPr/>
        </p:nvCxnSpPr>
        <p:spPr>
          <a:xfrm>
            <a:off x="5455235" y="5432600"/>
            <a:ext cx="0" cy="91735"/>
          </a:xfrm>
          <a:prstGeom prst="straightConnector1">
            <a:avLst/>
          </a:prstGeom>
          <a:noFill/>
          <a:ln w="19050" cap="flat" cmpd="sng">
            <a:solidFill>
              <a:schemeClr val="tx1"/>
            </a:solidFill>
            <a:prstDash val="solid"/>
            <a:round/>
            <a:headEnd type="none" w="med" len="med"/>
            <a:tailEnd type="none" w="med" len="med"/>
          </a:ln>
        </p:spPr>
      </p:cxnSp>
      <p:cxnSp>
        <p:nvCxnSpPr>
          <p:cNvPr id="230" name="Google Shape;230;p5"/>
          <p:cNvCxnSpPr/>
          <p:nvPr/>
        </p:nvCxnSpPr>
        <p:spPr>
          <a:xfrm>
            <a:off x="5789111" y="5432600"/>
            <a:ext cx="0" cy="91735"/>
          </a:xfrm>
          <a:prstGeom prst="straightConnector1">
            <a:avLst/>
          </a:prstGeom>
          <a:noFill/>
          <a:ln w="19050" cap="flat" cmpd="sng">
            <a:solidFill>
              <a:schemeClr val="tx1"/>
            </a:solidFill>
            <a:prstDash val="solid"/>
            <a:round/>
            <a:headEnd type="none" w="med" len="med"/>
            <a:tailEnd type="none" w="med" len="med"/>
          </a:ln>
        </p:spPr>
      </p:cxnSp>
      <p:cxnSp>
        <p:nvCxnSpPr>
          <p:cNvPr id="231" name="Google Shape;231;p5"/>
          <p:cNvCxnSpPr/>
          <p:nvPr/>
        </p:nvCxnSpPr>
        <p:spPr>
          <a:xfrm>
            <a:off x="6106062" y="5432600"/>
            <a:ext cx="0" cy="91735"/>
          </a:xfrm>
          <a:prstGeom prst="straightConnector1">
            <a:avLst/>
          </a:prstGeom>
          <a:noFill/>
          <a:ln w="19050" cap="flat" cmpd="sng">
            <a:solidFill>
              <a:schemeClr val="tx1"/>
            </a:solidFill>
            <a:prstDash val="solid"/>
            <a:round/>
            <a:headEnd type="none" w="med" len="med"/>
            <a:tailEnd type="none" w="med" len="med"/>
          </a:ln>
        </p:spPr>
      </p:cxnSp>
      <p:cxnSp>
        <p:nvCxnSpPr>
          <p:cNvPr id="232" name="Google Shape;232;p5"/>
          <p:cNvCxnSpPr/>
          <p:nvPr/>
        </p:nvCxnSpPr>
        <p:spPr>
          <a:xfrm>
            <a:off x="6419935" y="5432600"/>
            <a:ext cx="0" cy="91735"/>
          </a:xfrm>
          <a:prstGeom prst="straightConnector1">
            <a:avLst/>
          </a:prstGeom>
          <a:noFill/>
          <a:ln w="19050" cap="flat" cmpd="sng">
            <a:solidFill>
              <a:schemeClr val="tx1"/>
            </a:solidFill>
            <a:prstDash val="solid"/>
            <a:round/>
            <a:headEnd type="none" w="med" len="med"/>
            <a:tailEnd type="none" w="med" len="med"/>
          </a:ln>
        </p:spPr>
      </p:cxnSp>
      <p:cxnSp>
        <p:nvCxnSpPr>
          <p:cNvPr id="233" name="Google Shape;233;p5"/>
          <p:cNvCxnSpPr/>
          <p:nvPr/>
        </p:nvCxnSpPr>
        <p:spPr>
          <a:xfrm>
            <a:off x="6749195" y="5432600"/>
            <a:ext cx="0" cy="91735"/>
          </a:xfrm>
          <a:prstGeom prst="straightConnector1">
            <a:avLst/>
          </a:prstGeom>
          <a:noFill/>
          <a:ln w="19050" cap="flat" cmpd="sng">
            <a:solidFill>
              <a:schemeClr val="tx1"/>
            </a:solidFill>
            <a:prstDash val="solid"/>
            <a:round/>
            <a:headEnd type="none" w="med" len="med"/>
            <a:tailEnd type="none" w="med" len="med"/>
          </a:ln>
        </p:spPr>
      </p:cxnSp>
      <p:cxnSp>
        <p:nvCxnSpPr>
          <p:cNvPr id="234" name="Google Shape;234;p5"/>
          <p:cNvCxnSpPr/>
          <p:nvPr/>
        </p:nvCxnSpPr>
        <p:spPr>
          <a:xfrm>
            <a:off x="7059992" y="5432600"/>
            <a:ext cx="0" cy="91735"/>
          </a:xfrm>
          <a:prstGeom prst="straightConnector1">
            <a:avLst/>
          </a:prstGeom>
          <a:noFill/>
          <a:ln w="19050" cap="flat" cmpd="sng">
            <a:solidFill>
              <a:schemeClr val="tx1"/>
            </a:solidFill>
            <a:prstDash val="solid"/>
            <a:round/>
            <a:headEnd type="none" w="med" len="med"/>
            <a:tailEnd type="none" w="med" len="med"/>
          </a:ln>
        </p:spPr>
      </p:cxnSp>
      <p:cxnSp>
        <p:nvCxnSpPr>
          <p:cNvPr id="235" name="Google Shape;235;p5"/>
          <p:cNvCxnSpPr/>
          <p:nvPr/>
        </p:nvCxnSpPr>
        <p:spPr>
          <a:xfrm>
            <a:off x="7393868" y="5432600"/>
            <a:ext cx="0" cy="91735"/>
          </a:xfrm>
          <a:prstGeom prst="straightConnector1">
            <a:avLst/>
          </a:prstGeom>
          <a:noFill/>
          <a:ln w="19050" cap="flat" cmpd="sng">
            <a:solidFill>
              <a:schemeClr val="tx1"/>
            </a:solidFill>
            <a:prstDash val="solid"/>
            <a:round/>
            <a:headEnd type="none" w="med" len="med"/>
            <a:tailEnd type="none" w="med" len="med"/>
          </a:ln>
        </p:spPr>
      </p:cxnSp>
      <p:cxnSp>
        <p:nvCxnSpPr>
          <p:cNvPr id="236" name="Google Shape;236;p5"/>
          <p:cNvCxnSpPr/>
          <p:nvPr/>
        </p:nvCxnSpPr>
        <p:spPr>
          <a:xfrm>
            <a:off x="7707741" y="5432600"/>
            <a:ext cx="0" cy="91735"/>
          </a:xfrm>
          <a:prstGeom prst="straightConnector1">
            <a:avLst/>
          </a:prstGeom>
          <a:noFill/>
          <a:ln w="19050" cap="flat" cmpd="sng">
            <a:solidFill>
              <a:schemeClr val="tx1"/>
            </a:solidFill>
            <a:prstDash val="solid"/>
            <a:round/>
            <a:headEnd type="none" w="med" len="med"/>
            <a:tailEnd type="none" w="med" len="med"/>
          </a:ln>
        </p:spPr>
      </p:cxnSp>
      <p:cxnSp>
        <p:nvCxnSpPr>
          <p:cNvPr id="237" name="Google Shape;237;p5"/>
          <p:cNvCxnSpPr/>
          <p:nvPr/>
        </p:nvCxnSpPr>
        <p:spPr>
          <a:xfrm>
            <a:off x="8020076" y="5432600"/>
            <a:ext cx="0" cy="91735"/>
          </a:xfrm>
          <a:prstGeom prst="straightConnector1">
            <a:avLst/>
          </a:prstGeom>
          <a:noFill/>
          <a:ln w="19050" cap="flat" cmpd="sng">
            <a:solidFill>
              <a:schemeClr val="tx1"/>
            </a:solidFill>
            <a:prstDash val="solid"/>
            <a:round/>
            <a:headEnd type="none" w="med" len="med"/>
            <a:tailEnd type="none" w="med" len="med"/>
          </a:ln>
        </p:spPr>
      </p:cxnSp>
      <p:cxnSp>
        <p:nvCxnSpPr>
          <p:cNvPr id="238" name="Google Shape;238;p5"/>
          <p:cNvCxnSpPr/>
          <p:nvPr/>
        </p:nvCxnSpPr>
        <p:spPr>
          <a:xfrm>
            <a:off x="8355490" y="5432600"/>
            <a:ext cx="0" cy="91735"/>
          </a:xfrm>
          <a:prstGeom prst="straightConnector1">
            <a:avLst/>
          </a:prstGeom>
          <a:noFill/>
          <a:ln w="19050" cap="flat" cmpd="sng">
            <a:solidFill>
              <a:schemeClr val="tx1"/>
            </a:solidFill>
            <a:prstDash val="solid"/>
            <a:round/>
            <a:headEnd type="none" w="med" len="med"/>
            <a:tailEnd type="none" w="med" len="med"/>
          </a:ln>
        </p:spPr>
      </p:cxnSp>
      <p:cxnSp>
        <p:nvCxnSpPr>
          <p:cNvPr id="239" name="Google Shape;239;p5"/>
          <p:cNvCxnSpPr/>
          <p:nvPr/>
        </p:nvCxnSpPr>
        <p:spPr>
          <a:xfrm>
            <a:off x="8664749" y="5432600"/>
            <a:ext cx="0" cy="91735"/>
          </a:xfrm>
          <a:prstGeom prst="straightConnector1">
            <a:avLst/>
          </a:prstGeom>
          <a:noFill/>
          <a:ln w="19050" cap="flat" cmpd="sng">
            <a:solidFill>
              <a:schemeClr val="tx1"/>
            </a:solidFill>
            <a:prstDash val="solid"/>
            <a:round/>
            <a:headEnd type="none" w="med" len="med"/>
            <a:tailEnd type="none" w="med" len="med"/>
          </a:ln>
        </p:spPr>
      </p:cxnSp>
      <p:cxnSp>
        <p:nvCxnSpPr>
          <p:cNvPr id="240" name="Google Shape;240;p5"/>
          <p:cNvCxnSpPr/>
          <p:nvPr/>
        </p:nvCxnSpPr>
        <p:spPr>
          <a:xfrm>
            <a:off x="8980161" y="5432600"/>
            <a:ext cx="0" cy="91735"/>
          </a:xfrm>
          <a:prstGeom prst="straightConnector1">
            <a:avLst/>
          </a:prstGeom>
          <a:noFill/>
          <a:ln w="19050" cap="flat" cmpd="sng">
            <a:solidFill>
              <a:schemeClr val="tx1"/>
            </a:solidFill>
            <a:prstDash val="solid"/>
            <a:round/>
            <a:headEnd type="none" w="med" len="med"/>
            <a:tailEnd type="none" w="med" len="med"/>
          </a:ln>
        </p:spPr>
      </p:cxnSp>
      <p:cxnSp>
        <p:nvCxnSpPr>
          <p:cNvPr id="241" name="Google Shape;241;p5"/>
          <p:cNvCxnSpPr/>
          <p:nvPr/>
        </p:nvCxnSpPr>
        <p:spPr>
          <a:xfrm>
            <a:off x="9307882" y="5432600"/>
            <a:ext cx="0" cy="91735"/>
          </a:xfrm>
          <a:prstGeom prst="straightConnector1">
            <a:avLst/>
          </a:prstGeom>
          <a:noFill/>
          <a:ln w="19050" cap="flat" cmpd="sng">
            <a:solidFill>
              <a:schemeClr val="tx1"/>
            </a:solidFill>
            <a:prstDash val="solid"/>
            <a:round/>
            <a:headEnd type="none" w="med" len="med"/>
            <a:tailEnd type="none" w="med" len="med"/>
          </a:ln>
        </p:spPr>
      </p:cxnSp>
      <p:cxnSp>
        <p:nvCxnSpPr>
          <p:cNvPr id="242" name="Google Shape;242;p5"/>
          <p:cNvCxnSpPr/>
          <p:nvPr/>
        </p:nvCxnSpPr>
        <p:spPr>
          <a:xfrm>
            <a:off x="9630988" y="5432600"/>
            <a:ext cx="0" cy="91735"/>
          </a:xfrm>
          <a:prstGeom prst="straightConnector1">
            <a:avLst/>
          </a:prstGeom>
          <a:noFill/>
          <a:ln w="19050" cap="flat" cmpd="sng">
            <a:solidFill>
              <a:schemeClr val="tx1"/>
            </a:solidFill>
            <a:prstDash val="solid"/>
            <a:round/>
            <a:headEnd type="none" w="med" len="med"/>
            <a:tailEnd type="none" w="med" len="med"/>
          </a:ln>
        </p:spPr>
      </p:cxnSp>
      <p:cxnSp>
        <p:nvCxnSpPr>
          <p:cNvPr id="243" name="Google Shape;243;p5"/>
          <p:cNvCxnSpPr/>
          <p:nvPr/>
        </p:nvCxnSpPr>
        <p:spPr>
          <a:xfrm>
            <a:off x="9938707" y="5432600"/>
            <a:ext cx="0" cy="91735"/>
          </a:xfrm>
          <a:prstGeom prst="straightConnector1">
            <a:avLst/>
          </a:prstGeom>
          <a:noFill/>
          <a:ln w="19050" cap="flat" cmpd="sng">
            <a:solidFill>
              <a:schemeClr val="tx1"/>
            </a:solidFill>
            <a:prstDash val="solid"/>
            <a:round/>
            <a:headEnd type="none" w="med" len="med"/>
            <a:tailEnd type="none" w="med" len="med"/>
          </a:ln>
        </p:spPr>
      </p:cxnSp>
      <p:grpSp>
        <p:nvGrpSpPr>
          <p:cNvPr id="8" name="Group 7">
            <a:extLst>
              <a:ext uri="{FF2B5EF4-FFF2-40B4-BE49-F238E27FC236}">
                <a16:creationId xmlns:a16="http://schemas.microsoft.com/office/drawing/2014/main" id="{AC21FCAB-614F-3A4C-8D3C-803C2D26913E}"/>
              </a:ext>
            </a:extLst>
          </p:cNvPr>
          <p:cNvGrpSpPr/>
          <p:nvPr/>
        </p:nvGrpSpPr>
        <p:grpSpPr>
          <a:xfrm>
            <a:off x="3385822" y="3642683"/>
            <a:ext cx="6116864" cy="1804955"/>
            <a:chOff x="3385822" y="3642683"/>
            <a:chExt cx="6116864" cy="1804955"/>
          </a:xfrm>
        </p:grpSpPr>
        <p:sp>
          <p:nvSpPr>
            <p:cNvPr id="244" name="Google Shape;244;p5"/>
            <p:cNvSpPr/>
            <p:nvPr/>
          </p:nvSpPr>
          <p:spPr>
            <a:xfrm>
              <a:off x="3385822" y="4900230"/>
              <a:ext cx="3751099" cy="547408"/>
            </a:xfrm>
            <a:custGeom>
              <a:avLst/>
              <a:gdLst/>
              <a:ahLst/>
              <a:cxnLst/>
              <a:rect l="l" t="t" r="r" b="b"/>
              <a:pathLst>
                <a:path w="1742" h="260" extrusionOk="0">
                  <a:moveTo>
                    <a:pt x="0" y="260"/>
                  </a:moveTo>
                  <a:lnTo>
                    <a:pt x="0" y="236"/>
                  </a:lnTo>
                  <a:lnTo>
                    <a:pt x="311" y="236"/>
                  </a:lnTo>
                  <a:lnTo>
                    <a:pt x="311" y="213"/>
                  </a:lnTo>
                  <a:lnTo>
                    <a:pt x="503" y="213"/>
                  </a:lnTo>
                  <a:lnTo>
                    <a:pt x="518" y="198"/>
                  </a:lnTo>
                  <a:lnTo>
                    <a:pt x="954" y="198"/>
                  </a:lnTo>
                  <a:lnTo>
                    <a:pt x="954" y="170"/>
                  </a:lnTo>
                  <a:lnTo>
                    <a:pt x="1061" y="170"/>
                  </a:lnTo>
                  <a:lnTo>
                    <a:pt x="1069" y="156"/>
                  </a:lnTo>
                  <a:lnTo>
                    <a:pt x="1164" y="156"/>
                  </a:lnTo>
                  <a:lnTo>
                    <a:pt x="1164" y="129"/>
                  </a:lnTo>
                  <a:lnTo>
                    <a:pt x="1272" y="129"/>
                  </a:lnTo>
                  <a:lnTo>
                    <a:pt x="1272" y="107"/>
                  </a:lnTo>
                  <a:lnTo>
                    <a:pt x="1386" y="107"/>
                  </a:lnTo>
                  <a:lnTo>
                    <a:pt x="1395" y="92"/>
                  </a:lnTo>
                  <a:lnTo>
                    <a:pt x="1535" y="92"/>
                  </a:lnTo>
                  <a:lnTo>
                    <a:pt x="1542" y="66"/>
                  </a:lnTo>
                  <a:lnTo>
                    <a:pt x="1647" y="66"/>
                  </a:lnTo>
                  <a:lnTo>
                    <a:pt x="1653" y="45"/>
                  </a:lnTo>
                  <a:lnTo>
                    <a:pt x="1685" y="42"/>
                  </a:lnTo>
                  <a:lnTo>
                    <a:pt x="1685" y="0"/>
                  </a:lnTo>
                  <a:lnTo>
                    <a:pt x="1742" y="0"/>
                  </a:lnTo>
                </a:path>
              </a:pathLst>
            </a:custGeom>
            <a:noFill/>
            <a:ln w="28575" cap="flat" cmpd="sng">
              <a:solidFill>
                <a:schemeClr val="tx2"/>
              </a:solidFill>
              <a:prstDash val="solid"/>
              <a:round/>
              <a:headEnd type="none" w="med" len="med"/>
              <a:tailEnd type="none" w="med" len="med"/>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00"/>
                </a:solidFill>
                <a:effectLst/>
                <a:uLnTx/>
                <a:uFillTx/>
                <a:latin typeface="Arial"/>
                <a:ea typeface="Arial"/>
                <a:cs typeface="Arial"/>
                <a:sym typeface="Arial"/>
              </a:endParaRPr>
            </a:p>
          </p:txBody>
        </p:sp>
        <p:sp>
          <p:nvSpPr>
            <p:cNvPr id="245" name="Google Shape;245;p5"/>
            <p:cNvSpPr/>
            <p:nvPr/>
          </p:nvSpPr>
          <p:spPr>
            <a:xfrm>
              <a:off x="7125553" y="3642683"/>
              <a:ext cx="2377133" cy="1248210"/>
            </a:xfrm>
            <a:custGeom>
              <a:avLst/>
              <a:gdLst/>
              <a:ahLst/>
              <a:cxnLst/>
              <a:rect l="l" t="t" r="r" b="b"/>
              <a:pathLst>
                <a:path w="1104" h="593" extrusionOk="0">
                  <a:moveTo>
                    <a:pt x="0" y="593"/>
                  </a:moveTo>
                  <a:lnTo>
                    <a:pt x="0" y="570"/>
                  </a:lnTo>
                  <a:lnTo>
                    <a:pt x="117" y="570"/>
                  </a:lnTo>
                  <a:lnTo>
                    <a:pt x="117" y="545"/>
                  </a:lnTo>
                  <a:lnTo>
                    <a:pt x="178" y="545"/>
                  </a:lnTo>
                  <a:lnTo>
                    <a:pt x="180" y="530"/>
                  </a:lnTo>
                  <a:lnTo>
                    <a:pt x="324" y="528"/>
                  </a:lnTo>
                  <a:lnTo>
                    <a:pt x="325" y="516"/>
                  </a:lnTo>
                  <a:lnTo>
                    <a:pt x="330" y="507"/>
                  </a:lnTo>
                  <a:lnTo>
                    <a:pt x="492" y="507"/>
                  </a:lnTo>
                  <a:lnTo>
                    <a:pt x="492" y="479"/>
                  </a:lnTo>
                  <a:lnTo>
                    <a:pt x="517" y="473"/>
                  </a:lnTo>
                  <a:lnTo>
                    <a:pt x="518" y="450"/>
                  </a:lnTo>
                  <a:lnTo>
                    <a:pt x="592" y="450"/>
                  </a:lnTo>
                  <a:lnTo>
                    <a:pt x="598" y="428"/>
                  </a:lnTo>
                  <a:lnTo>
                    <a:pt x="609" y="393"/>
                  </a:lnTo>
                  <a:lnTo>
                    <a:pt x="700" y="393"/>
                  </a:lnTo>
                  <a:lnTo>
                    <a:pt x="703" y="362"/>
                  </a:lnTo>
                  <a:lnTo>
                    <a:pt x="715" y="357"/>
                  </a:lnTo>
                  <a:lnTo>
                    <a:pt x="871" y="357"/>
                  </a:lnTo>
                  <a:lnTo>
                    <a:pt x="873" y="303"/>
                  </a:lnTo>
                  <a:lnTo>
                    <a:pt x="916" y="303"/>
                  </a:lnTo>
                  <a:lnTo>
                    <a:pt x="916" y="213"/>
                  </a:lnTo>
                  <a:lnTo>
                    <a:pt x="942" y="213"/>
                  </a:lnTo>
                  <a:lnTo>
                    <a:pt x="942" y="128"/>
                  </a:lnTo>
                  <a:lnTo>
                    <a:pt x="1104" y="128"/>
                  </a:lnTo>
                  <a:lnTo>
                    <a:pt x="1104" y="0"/>
                  </a:lnTo>
                </a:path>
              </a:pathLst>
            </a:custGeom>
            <a:noFill/>
            <a:ln w="28575" cap="flat" cmpd="sng">
              <a:solidFill>
                <a:schemeClr val="tx2"/>
              </a:solidFill>
              <a:prstDash val="solid"/>
              <a:round/>
              <a:headEnd type="none" w="med" len="med"/>
              <a:tailEnd type="none" w="med" len="med"/>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grpSp>
      <p:grpSp>
        <p:nvGrpSpPr>
          <p:cNvPr id="246" name="Google Shape;246;p5"/>
          <p:cNvGrpSpPr/>
          <p:nvPr/>
        </p:nvGrpSpPr>
        <p:grpSpPr>
          <a:xfrm>
            <a:off x="3987414" y="4838571"/>
            <a:ext cx="4629638" cy="595532"/>
            <a:chOff x="1875" y="2801"/>
            <a:chExt cx="2150" cy="283"/>
          </a:xfrm>
        </p:grpSpPr>
        <p:sp>
          <p:nvSpPr>
            <p:cNvPr id="247" name="Google Shape;247;p5"/>
            <p:cNvSpPr/>
            <p:nvPr/>
          </p:nvSpPr>
          <p:spPr>
            <a:xfrm>
              <a:off x="1875" y="2946"/>
              <a:ext cx="1782" cy="138"/>
            </a:xfrm>
            <a:custGeom>
              <a:avLst/>
              <a:gdLst/>
              <a:ahLst/>
              <a:cxnLst/>
              <a:rect l="l" t="t" r="r" b="b"/>
              <a:pathLst>
                <a:path w="1782" h="138" extrusionOk="0">
                  <a:moveTo>
                    <a:pt x="0" y="138"/>
                  </a:moveTo>
                  <a:lnTo>
                    <a:pt x="0" y="113"/>
                  </a:lnTo>
                  <a:lnTo>
                    <a:pt x="345" y="113"/>
                  </a:lnTo>
                  <a:lnTo>
                    <a:pt x="345" y="90"/>
                  </a:lnTo>
                  <a:lnTo>
                    <a:pt x="603" y="90"/>
                  </a:lnTo>
                  <a:lnTo>
                    <a:pt x="603" y="71"/>
                  </a:lnTo>
                  <a:lnTo>
                    <a:pt x="650" y="71"/>
                  </a:lnTo>
                  <a:lnTo>
                    <a:pt x="650" y="48"/>
                  </a:lnTo>
                  <a:lnTo>
                    <a:pt x="1251" y="48"/>
                  </a:lnTo>
                  <a:lnTo>
                    <a:pt x="1251" y="24"/>
                  </a:lnTo>
                  <a:lnTo>
                    <a:pt x="1476" y="24"/>
                  </a:lnTo>
                  <a:lnTo>
                    <a:pt x="1476" y="0"/>
                  </a:lnTo>
                  <a:lnTo>
                    <a:pt x="1782" y="0"/>
                  </a:lnTo>
                </a:path>
              </a:pathLst>
            </a:custGeom>
            <a:noFill/>
            <a:ln w="28575" cap="flat" cmpd="sng">
              <a:solidFill>
                <a:schemeClr val="accent1"/>
              </a:solidFill>
              <a:prstDash val="solid"/>
              <a:round/>
              <a:headEnd type="none" w="med" len="med"/>
              <a:tailEnd type="none" w="med" len="med"/>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248" name="Google Shape;248;p5"/>
            <p:cNvSpPr/>
            <p:nvPr/>
          </p:nvSpPr>
          <p:spPr>
            <a:xfrm>
              <a:off x="3656" y="2801"/>
              <a:ext cx="369" cy="145"/>
            </a:xfrm>
            <a:custGeom>
              <a:avLst/>
              <a:gdLst/>
              <a:ahLst/>
              <a:cxnLst/>
              <a:rect l="l" t="t" r="r" b="b"/>
              <a:pathLst>
                <a:path w="369" h="145" extrusionOk="0">
                  <a:moveTo>
                    <a:pt x="0" y="145"/>
                  </a:moveTo>
                  <a:lnTo>
                    <a:pt x="0" y="124"/>
                  </a:lnTo>
                  <a:lnTo>
                    <a:pt x="196" y="124"/>
                  </a:lnTo>
                  <a:lnTo>
                    <a:pt x="196" y="99"/>
                  </a:lnTo>
                  <a:lnTo>
                    <a:pt x="262" y="99"/>
                  </a:lnTo>
                  <a:lnTo>
                    <a:pt x="262" y="66"/>
                  </a:lnTo>
                  <a:lnTo>
                    <a:pt x="316" y="66"/>
                  </a:lnTo>
                  <a:lnTo>
                    <a:pt x="316" y="34"/>
                  </a:lnTo>
                  <a:lnTo>
                    <a:pt x="369" y="34"/>
                  </a:lnTo>
                  <a:lnTo>
                    <a:pt x="369" y="0"/>
                  </a:lnTo>
                </a:path>
              </a:pathLst>
            </a:custGeom>
            <a:noFill/>
            <a:ln w="28575" cap="flat" cmpd="sng">
              <a:solidFill>
                <a:schemeClr val="accent1"/>
              </a:solidFill>
              <a:prstDash val="solid"/>
              <a:round/>
              <a:headEnd type="none" w="med" len="med"/>
              <a:tailEnd type="none" w="med" len="med"/>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grpSp>
      <p:sp>
        <p:nvSpPr>
          <p:cNvPr id="249" name="Google Shape;249;p5"/>
          <p:cNvSpPr txBox="1"/>
          <p:nvPr/>
        </p:nvSpPr>
        <p:spPr>
          <a:xfrm rot="16200000">
            <a:off x="1042787" y="4154838"/>
            <a:ext cx="2395662" cy="646331"/>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Arial"/>
                <a:cs typeface="Arial"/>
                <a:sym typeface="Arial"/>
              </a:rPr>
              <a:t>Cumulative incidence: </a:t>
            </a:r>
            <a:br>
              <a:rPr kumimoji="0" lang="en-US" sz="1200" b="1" i="0" u="none" strike="noStrike" kern="1200" cap="none" spc="0" normalizeH="0" baseline="0" noProof="0" dirty="0">
                <a:ln>
                  <a:noFill/>
                </a:ln>
                <a:solidFill>
                  <a:srgbClr val="000000"/>
                </a:solidFill>
                <a:effectLst/>
                <a:uLnTx/>
                <a:uFillTx/>
                <a:latin typeface="Arial"/>
                <a:ea typeface="Arial"/>
                <a:cs typeface="Arial"/>
                <a:sym typeface="Arial"/>
              </a:rPr>
            </a:br>
            <a:r>
              <a:rPr kumimoji="0" lang="en-US" sz="1200" b="1" i="0" u="none" strike="noStrike" kern="1200" cap="none" spc="0" normalizeH="0" baseline="0" noProof="0" dirty="0">
                <a:ln>
                  <a:noFill/>
                </a:ln>
                <a:solidFill>
                  <a:srgbClr val="000000"/>
                </a:solidFill>
                <a:effectLst/>
                <a:uLnTx/>
                <a:uFillTx/>
                <a:latin typeface="Arial"/>
                <a:ea typeface="Arial"/>
                <a:cs typeface="Arial"/>
                <a:sym typeface="Arial"/>
              </a:rPr>
              <a:t>non-fatal MI, stroke or </a:t>
            </a:r>
            <a:br>
              <a:rPr kumimoji="0" lang="en-US" sz="1200" b="1" i="0" u="none" strike="noStrike" kern="1200" cap="none" spc="0" normalizeH="0" baseline="0" noProof="0" dirty="0">
                <a:ln>
                  <a:noFill/>
                </a:ln>
                <a:solidFill>
                  <a:srgbClr val="000000"/>
                </a:solidFill>
                <a:effectLst/>
                <a:uLnTx/>
                <a:uFillTx/>
                <a:latin typeface="Arial"/>
                <a:ea typeface="Arial"/>
                <a:cs typeface="Arial"/>
                <a:sym typeface="Arial"/>
              </a:rPr>
            </a:br>
            <a:r>
              <a:rPr kumimoji="0" lang="en-US" sz="1200" b="1" i="0" u="none" strike="noStrike" kern="1200" cap="none" spc="0" normalizeH="0" baseline="0" noProof="0" dirty="0">
                <a:ln>
                  <a:noFill/>
                </a:ln>
                <a:solidFill>
                  <a:srgbClr val="000000"/>
                </a:solidFill>
                <a:effectLst/>
                <a:uLnTx/>
                <a:uFillTx/>
                <a:latin typeface="Arial"/>
                <a:ea typeface="Arial"/>
                <a:cs typeface="Arial"/>
                <a:sym typeface="Arial"/>
              </a:rPr>
              <a:t>death from CVD</a:t>
            </a:r>
            <a:endParaRPr kumimoji="0" sz="1200" b="1" i="0" u="none" strike="noStrike" kern="1200" cap="none" spc="0" normalizeH="0" baseline="30000" noProof="0" dirty="0">
              <a:ln>
                <a:noFill/>
              </a:ln>
              <a:solidFill>
                <a:srgbClr val="000000"/>
              </a:solidFill>
              <a:effectLst/>
              <a:uLnTx/>
              <a:uFillTx/>
              <a:latin typeface="Arial"/>
              <a:ea typeface="Arial"/>
              <a:cs typeface="Arial"/>
              <a:sym typeface="Arial"/>
            </a:endParaRPr>
          </a:p>
        </p:txBody>
      </p:sp>
      <p:sp>
        <p:nvSpPr>
          <p:cNvPr id="250" name="Google Shape;250;p5"/>
          <p:cNvSpPr/>
          <p:nvPr/>
        </p:nvSpPr>
        <p:spPr>
          <a:xfrm>
            <a:off x="9272494" y="4058064"/>
            <a:ext cx="1395508" cy="430887"/>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D8298"/>
                </a:solidFill>
                <a:effectLst/>
                <a:uLnTx/>
                <a:uFillTx/>
                <a:latin typeface="Arial"/>
                <a:ea typeface="Arial"/>
                <a:cs typeface="Arial"/>
                <a:sym typeface="Arial"/>
              </a:rPr>
              <a:t>Conventional</a:t>
            </a:r>
            <a:br>
              <a:rPr kumimoji="0" lang="en-US" sz="1400" b="0" i="0" u="none" strike="noStrike" kern="1200" cap="none" spc="0" normalizeH="0" baseline="0" noProof="0" dirty="0">
                <a:ln>
                  <a:noFill/>
                </a:ln>
                <a:solidFill>
                  <a:srgbClr val="5D8298"/>
                </a:solidFill>
                <a:effectLst/>
                <a:uLnTx/>
                <a:uFillTx/>
                <a:latin typeface="Arial"/>
                <a:ea typeface="Arial"/>
                <a:cs typeface="Arial"/>
                <a:sym typeface="Arial"/>
              </a:rPr>
            </a:br>
            <a:r>
              <a:rPr kumimoji="0" lang="en-US" sz="1400" b="0" i="0" u="none" strike="noStrike" kern="1200" cap="none" spc="0" normalizeH="0" baseline="0" noProof="0" dirty="0">
                <a:ln>
                  <a:noFill/>
                </a:ln>
                <a:solidFill>
                  <a:srgbClr val="5D8298"/>
                </a:solidFill>
                <a:effectLst/>
                <a:uLnTx/>
                <a:uFillTx/>
                <a:latin typeface="Arial"/>
                <a:ea typeface="Arial"/>
                <a:cs typeface="Arial"/>
                <a:sym typeface="Arial"/>
              </a:rPr>
              <a:t>treatment</a:t>
            </a:r>
            <a:endParaRPr kumimoji="0" sz="1400" b="0" i="0" u="none" strike="noStrike" kern="1200" cap="none" spc="0" normalizeH="0" baseline="-25000" noProof="0" dirty="0">
              <a:ln>
                <a:noFill/>
              </a:ln>
              <a:solidFill>
                <a:srgbClr val="5D8298"/>
              </a:solidFill>
              <a:effectLst/>
              <a:uLnTx/>
              <a:uFillTx/>
              <a:latin typeface="Arial"/>
              <a:ea typeface="Arial"/>
              <a:cs typeface="Arial"/>
              <a:sym typeface="Arial"/>
            </a:endParaRPr>
          </a:p>
        </p:txBody>
      </p:sp>
      <p:sp>
        <p:nvSpPr>
          <p:cNvPr id="251" name="Google Shape;251;p5"/>
          <p:cNvSpPr/>
          <p:nvPr/>
        </p:nvSpPr>
        <p:spPr>
          <a:xfrm>
            <a:off x="8760142" y="4745332"/>
            <a:ext cx="1047784" cy="430887"/>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6573B"/>
                </a:solidFill>
                <a:effectLst/>
                <a:uLnTx/>
                <a:uFillTx/>
                <a:latin typeface="Arial"/>
                <a:ea typeface="Arial"/>
                <a:cs typeface="Arial"/>
                <a:sym typeface="Arial"/>
              </a:rPr>
              <a:t>Intensive</a:t>
            </a:r>
            <a:br>
              <a:rPr kumimoji="0" lang="en-US" sz="1400" b="0" i="0" u="none" strike="noStrike" kern="1200" cap="none" spc="0" normalizeH="0" baseline="0" noProof="0" dirty="0">
                <a:ln>
                  <a:noFill/>
                </a:ln>
                <a:solidFill>
                  <a:srgbClr val="C6573B"/>
                </a:solidFill>
                <a:effectLst/>
                <a:uLnTx/>
                <a:uFillTx/>
                <a:latin typeface="Arial"/>
                <a:ea typeface="Arial"/>
                <a:cs typeface="Arial"/>
                <a:sym typeface="Arial"/>
              </a:rPr>
            </a:br>
            <a:r>
              <a:rPr kumimoji="0" lang="en-US" sz="1400" b="0" i="0" u="none" strike="noStrike" kern="1200" cap="none" spc="0" normalizeH="0" baseline="0" noProof="0" dirty="0">
                <a:ln>
                  <a:noFill/>
                </a:ln>
                <a:solidFill>
                  <a:srgbClr val="C6573B"/>
                </a:solidFill>
                <a:effectLst/>
                <a:uLnTx/>
                <a:uFillTx/>
                <a:latin typeface="Arial"/>
                <a:ea typeface="Arial"/>
                <a:cs typeface="Arial"/>
                <a:sym typeface="Arial"/>
              </a:rPr>
              <a:t>treatment</a:t>
            </a:r>
            <a:endParaRPr kumimoji="0" sz="1400" b="0" i="0" u="none" strike="noStrike" kern="1200" cap="none" spc="0" normalizeH="0" baseline="-25000" noProof="0" dirty="0">
              <a:ln>
                <a:noFill/>
              </a:ln>
              <a:solidFill>
                <a:srgbClr val="C6573B"/>
              </a:solidFill>
              <a:effectLst/>
              <a:uLnTx/>
              <a:uFillTx/>
              <a:latin typeface="Arial"/>
              <a:ea typeface="Arial"/>
              <a:cs typeface="Arial"/>
              <a:sym typeface="Arial"/>
            </a:endParaRPr>
          </a:p>
        </p:txBody>
      </p:sp>
      <p:sp>
        <p:nvSpPr>
          <p:cNvPr id="253" name="Google Shape;253;p5"/>
          <p:cNvSpPr txBox="1"/>
          <p:nvPr/>
        </p:nvSpPr>
        <p:spPr>
          <a:xfrm>
            <a:off x="10002335" y="5492383"/>
            <a:ext cx="752374" cy="307777"/>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Arial"/>
                <a:cs typeface="Arial"/>
                <a:sym typeface="Arial"/>
              </a:rPr>
              <a:t>Years</a:t>
            </a:r>
            <a:endParaRPr kumimoji="0" sz="1800" b="0"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254" name="Google Shape;254;p5"/>
          <p:cNvCxnSpPr/>
          <p:nvPr/>
        </p:nvCxnSpPr>
        <p:spPr>
          <a:xfrm>
            <a:off x="3219654" y="3518175"/>
            <a:ext cx="0" cy="2006160"/>
          </a:xfrm>
          <a:prstGeom prst="straightConnector1">
            <a:avLst/>
          </a:prstGeom>
          <a:noFill/>
          <a:ln w="19050" cap="flat" cmpd="sng">
            <a:solidFill>
              <a:srgbClr val="475A6C"/>
            </a:solidFill>
            <a:prstDash val="solid"/>
            <a:round/>
            <a:headEnd type="none" w="med" len="med"/>
            <a:tailEnd type="none" w="med" len="med"/>
          </a:ln>
        </p:spPr>
      </p:cxnSp>
      <p:cxnSp>
        <p:nvCxnSpPr>
          <p:cNvPr id="255" name="Google Shape;255;p5"/>
          <p:cNvCxnSpPr/>
          <p:nvPr/>
        </p:nvCxnSpPr>
        <p:spPr>
          <a:xfrm rot="10800000">
            <a:off x="3110414" y="5434103"/>
            <a:ext cx="113856" cy="0"/>
          </a:xfrm>
          <a:prstGeom prst="straightConnector1">
            <a:avLst/>
          </a:prstGeom>
          <a:noFill/>
          <a:ln w="19050" cap="flat" cmpd="sng">
            <a:solidFill>
              <a:schemeClr val="tx1"/>
            </a:solidFill>
            <a:prstDash val="solid"/>
            <a:round/>
            <a:headEnd type="none" w="med" len="med"/>
            <a:tailEnd type="none" w="med" len="med"/>
          </a:ln>
        </p:spPr>
      </p:cxnSp>
      <p:cxnSp>
        <p:nvCxnSpPr>
          <p:cNvPr id="256" name="Google Shape;256;p5"/>
          <p:cNvCxnSpPr/>
          <p:nvPr/>
        </p:nvCxnSpPr>
        <p:spPr>
          <a:xfrm rot="10800000">
            <a:off x="3110414" y="4787440"/>
            <a:ext cx="113856" cy="0"/>
          </a:xfrm>
          <a:prstGeom prst="straightConnector1">
            <a:avLst/>
          </a:prstGeom>
          <a:noFill/>
          <a:ln w="19050" cap="flat" cmpd="sng">
            <a:solidFill>
              <a:srgbClr val="475A6C"/>
            </a:solidFill>
            <a:prstDash val="solid"/>
            <a:round/>
            <a:headEnd type="none" w="med" len="med"/>
            <a:tailEnd type="none" w="med" len="med"/>
          </a:ln>
        </p:spPr>
      </p:cxnSp>
      <p:cxnSp>
        <p:nvCxnSpPr>
          <p:cNvPr id="257" name="Google Shape;257;p5"/>
          <p:cNvCxnSpPr/>
          <p:nvPr/>
        </p:nvCxnSpPr>
        <p:spPr>
          <a:xfrm rot="10800000">
            <a:off x="3110414" y="4158823"/>
            <a:ext cx="113856" cy="0"/>
          </a:xfrm>
          <a:prstGeom prst="straightConnector1">
            <a:avLst/>
          </a:prstGeom>
          <a:noFill/>
          <a:ln w="19050" cap="flat" cmpd="sng">
            <a:solidFill>
              <a:srgbClr val="475A6C"/>
            </a:solidFill>
            <a:prstDash val="solid"/>
            <a:round/>
            <a:headEnd type="none" w="med" len="med"/>
            <a:tailEnd type="none" w="med" len="med"/>
          </a:ln>
        </p:spPr>
      </p:cxnSp>
      <p:sp>
        <p:nvSpPr>
          <p:cNvPr id="258" name="Google Shape;258;p5"/>
          <p:cNvSpPr txBox="1"/>
          <p:nvPr/>
        </p:nvSpPr>
        <p:spPr>
          <a:xfrm>
            <a:off x="2374964" y="3364781"/>
            <a:ext cx="769298" cy="2108229"/>
          </a:xfrm>
          <a:prstGeom prst="rect">
            <a:avLst/>
          </a:prstGeom>
          <a:noFill/>
          <a:ln>
            <a:noFill/>
          </a:ln>
        </p:spPr>
        <p:txBody>
          <a:bodyPr spcFirstLastPara="1" wrap="square" lIns="91425" tIns="45700" rIns="91425" bIns="45700" anchor="t" anchorCtr="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0.06</a:t>
            </a:r>
            <a:endParaRPr kumimoji="0" sz="1800" b="0" i="0" u="none" strike="noStrike" kern="1200" cap="none" spc="0" normalizeH="0" baseline="0" noProof="0">
              <a:ln>
                <a:noFill/>
              </a:ln>
              <a:solidFill>
                <a:srgbClr val="000000"/>
              </a:solidFill>
              <a:effectLst/>
              <a:uLnTx/>
              <a:uFillTx/>
              <a:latin typeface="Calibri"/>
              <a:ea typeface="+mn-ea"/>
              <a:cs typeface="+mn-cs"/>
            </a:endParaRPr>
          </a:p>
          <a:p>
            <a:pPr marL="0" marR="0" lvl="0" indent="0" algn="r" defTabSz="457200" rtl="0" eaLnBrk="1" fontAlgn="auto" latinLnBrk="0" hangingPunct="1">
              <a:lnSpc>
                <a:spcPct val="100000"/>
              </a:lnSpc>
              <a:spcBef>
                <a:spcPts val="3024"/>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0.04</a:t>
            </a:r>
            <a:endParaRPr kumimoji="0" sz="1800" b="0" i="0" u="none" strike="noStrike" kern="1200" cap="none" spc="0" normalizeH="0" baseline="0" noProof="0">
              <a:ln>
                <a:noFill/>
              </a:ln>
              <a:solidFill>
                <a:srgbClr val="000000"/>
              </a:solidFill>
              <a:effectLst/>
              <a:uLnTx/>
              <a:uFillTx/>
              <a:latin typeface="Calibri"/>
              <a:ea typeface="+mn-ea"/>
              <a:cs typeface="+mn-cs"/>
            </a:endParaRPr>
          </a:p>
          <a:p>
            <a:pPr marL="0" marR="0" lvl="0" indent="0" algn="r" defTabSz="457200" rtl="0" eaLnBrk="1" fontAlgn="auto" latinLnBrk="0" hangingPunct="1">
              <a:lnSpc>
                <a:spcPct val="100000"/>
              </a:lnSpc>
              <a:spcBef>
                <a:spcPts val="3024"/>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0.02</a:t>
            </a:r>
            <a:endParaRPr kumimoji="0" sz="1800" b="0" i="0" u="none" strike="noStrike" kern="1200" cap="none" spc="0" normalizeH="0" baseline="0" noProof="0">
              <a:ln>
                <a:noFill/>
              </a:ln>
              <a:solidFill>
                <a:srgbClr val="000000"/>
              </a:solidFill>
              <a:effectLst/>
              <a:uLnTx/>
              <a:uFillTx/>
              <a:latin typeface="Calibri"/>
              <a:ea typeface="+mn-ea"/>
              <a:cs typeface="+mn-cs"/>
            </a:endParaRPr>
          </a:p>
          <a:p>
            <a:pPr marL="0" marR="0" lvl="0" indent="0" algn="r" defTabSz="457200" rtl="0" eaLnBrk="1" fontAlgn="auto" latinLnBrk="0" hangingPunct="1">
              <a:lnSpc>
                <a:spcPct val="100000"/>
              </a:lnSpc>
              <a:spcBef>
                <a:spcPts val="3024"/>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0.00</a:t>
            </a:r>
            <a:endParaRPr kumimoji="0" sz="1800" b="0" i="0" u="none" strike="noStrike" kern="1200" cap="none" spc="0" normalizeH="0" baseline="0" noProof="0">
              <a:ln>
                <a:noFill/>
              </a:ln>
              <a:solidFill>
                <a:srgbClr val="000000"/>
              </a:solidFill>
              <a:effectLst/>
              <a:uLnTx/>
              <a:uFillTx/>
              <a:latin typeface="Calibri"/>
              <a:ea typeface="+mn-ea"/>
              <a:cs typeface="+mn-cs"/>
            </a:endParaRPr>
          </a:p>
        </p:txBody>
      </p:sp>
      <p:sp>
        <p:nvSpPr>
          <p:cNvPr id="259" name="Google Shape;259;p5"/>
          <p:cNvSpPr/>
          <p:nvPr/>
        </p:nvSpPr>
        <p:spPr>
          <a:xfrm>
            <a:off x="3887405" y="5787512"/>
            <a:ext cx="5219378" cy="184666"/>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Arial"/>
                <a:cs typeface="Arial"/>
                <a:sym typeface="Arial"/>
              </a:rPr>
              <a:t>DCCT (intervention period)</a:t>
            </a:r>
            <a:r>
              <a:rPr kumimoji="0" lang="en-US" sz="1200" b="1" i="0" u="none" strike="noStrike" kern="1200" cap="none" spc="0" normalizeH="0" baseline="30000" noProof="0" dirty="0">
                <a:ln>
                  <a:noFill/>
                </a:ln>
                <a:solidFill>
                  <a:srgbClr val="000000"/>
                </a:solidFill>
                <a:effectLst/>
                <a:uLnTx/>
                <a:uFillTx/>
                <a:latin typeface="Arial"/>
                <a:ea typeface="Arial"/>
                <a:cs typeface="Arial"/>
                <a:sym typeface="Arial"/>
              </a:rPr>
              <a:t>3</a:t>
            </a:r>
            <a:r>
              <a:rPr kumimoji="0" lang="en-US" sz="1200" b="1" i="0" u="none" strike="noStrike" kern="1200" cap="none" spc="0" normalizeH="0" baseline="0" noProof="0" dirty="0">
                <a:ln>
                  <a:noFill/>
                </a:ln>
                <a:solidFill>
                  <a:srgbClr val="000000"/>
                </a:solidFill>
                <a:effectLst/>
                <a:uLnTx/>
                <a:uFillTx/>
                <a:latin typeface="Arial"/>
                <a:ea typeface="Arial"/>
                <a:cs typeface="Arial"/>
                <a:sym typeface="Arial"/>
              </a:rPr>
              <a:t>	    EDIC (observational follow-up)</a:t>
            </a:r>
            <a:r>
              <a:rPr kumimoji="0" lang="en-US" sz="1200" b="1" i="0" u="none" strike="noStrike" kern="1200" cap="none" spc="0" normalizeH="0" baseline="30000" noProof="0" dirty="0">
                <a:ln>
                  <a:noFill/>
                </a:ln>
                <a:solidFill>
                  <a:srgbClr val="000000"/>
                </a:solidFill>
                <a:effectLst/>
                <a:uLnTx/>
                <a:uFillTx/>
                <a:latin typeface="Arial"/>
                <a:ea typeface="Arial"/>
                <a:cs typeface="Arial"/>
                <a:sym typeface="Arial"/>
              </a:rPr>
              <a:t>3</a:t>
            </a:r>
            <a:endParaRPr kumimoji="0"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60" name="Google Shape;260;p5"/>
          <p:cNvSpPr/>
          <p:nvPr/>
        </p:nvSpPr>
        <p:spPr>
          <a:xfrm>
            <a:off x="3761058" y="4264686"/>
            <a:ext cx="2452700" cy="253916"/>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Arial"/>
                <a:cs typeface="Arial"/>
                <a:sym typeface="Arial"/>
              </a:rPr>
              <a:t>*Intensive </a:t>
            </a:r>
            <a:r>
              <a:rPr kumimoji="0" lang="en-US" sz="1050" b="0" i="1" u="none" strike="noStrike" kern="1200" cap="none" spc="0" normalizeH="0" baseline="0" noProof="0" dirty="0">
                <a:ln>
                  <a:noFill/>
                </a:ln>
                <a:solidFill>
                  <a:srgbClr val="000000"/>
                </a:solidFill>
                <a:effectLst/>
                <a:uLnTx/>
                <a:uFillTx/>
                <a:latin typeface="Arial"/>
                <a:ea typeface="Arial"/>
                <a:cs typeface="Arial"/>
                <a:sym typeface="Arial"/>
              </a:rPr>
              <a:t>vs</a:t>
            </a:r>
            <a:r>
              <a:rPr kumimoji="0" lang="en-US" sz="1050" b="0" i="0" u="none" strike="noStrike" kern="1200" cap="none" spc="0" normalizeH="0" baseline="0" noProof="0" dirty="0">
                <a:ln>
                  <a:noFill/>
                </a:ln>
                <a:solidFill>
                  <a:srgbClr val="000000"/>
                </a:solidFill>
                <a:effectLst/>
                <a:uLnTx/>
                <a:uFillTx/>
                <a:latin typeface="Arial"/>
                <a:ea typeface="Arial"/>
                <a:cs typeface="Arial"/>
                <a:sym typeface="Arial"/>
              </a:rPr>
              <a:t> conventional treatment</a:t>
            </a:r>
            <a:endParaRPr kumimoji="0" sz="1800" b="0"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261" name="Google Shape;261;p5"/>
          <p:cNvCxnSpPr/>
          <p:nvPr/>
        </p:nvCxnSpPr>
        <p:spPr>
          <a:xfrm rot="10800000">
            <a:off x="3110414" y="3520647"/>
            <a:ext cx="113856" cy="0"/>
          </a:xfrm>
          <a:prstGeom prst="straightConnector1">
            <a:avLst/>
          </a:prstGeom>
          <a:noFill/>
          <a:ln w="19050" cap="flat" cmpd="sng">
            <a:solidFill>
              <a:srgbClr val="475A6C"/>
            </a:solidFill>
            <a:prstDash val="solid"/>
            <a:round/>
            <a:headEnd type="none" w="med" len="med"/>
            <a:tailEnd type="none" w="med" len="med"/>
          </a:ln>
        </p:spPr>
      </p:cxnSp>
      <p:sp>
        <p:nvSpPr>
          <p:cNvPr id="2" name="Title 1">
            <a:extLst>
              <a:ext uri="{FF2B5EF4-FFF2-40B4-BE49-F238E27FC236}">
                <a16:creationId xmlns:a16="http://schemas.microsoft.com/office/drawing/2014/main" id="{4CD4990B-3479-E148-9096-7C23EE79015E}"/>
              </a:ext>
            </a:extLst>
          </p:cNvPr>
          <p:cNvSpPr>
            <a:spLocks noGrp="1"/>
          </p:cNvSpPr>
          <p:nvPr>
            <p:ph type="title"/>
          </p:nvPr>
        </p:nvSpPr>
        <p:spPr/>
        <p:txBody>
          <a:bodyPr/>
          <a:lstStyle/>
          <a:p>
            <a:r>
              <a:rPr lang="en-US">
                <a:sym typeface="Arial"/>
              </a:rPr>
              <a:t>DCCT/EDIC: glycemic control reduces risk of </a:t>
            </a:r>
            <a:br>
              <a:rPr lang="en-US">
                <a:sym typeface="Arial"/>
              </a:rPr>
            </a:br>
            <a:r>
              <a:rPr lang="en-US">
                <a:sym typeface="Arial"/>
              </a:rPr>
              <a:t>CVD in type 1 diabetes</a:t>
            </a:r>
            <a:endParaRPr lang="en-US" dirty="0"/>
          </a:p>
        </p:txBody>
      </p:sp>
      <p:sp>
        <p:nvSpPr>
          <p:cNvPr id="4" name="Content Placeholder 3">
            <a:extLst>
              <a:ext uri="{FF2B5EF4-FFF2-40B4-BE49-F238E27FC236}">
                <a16:creationId xmlns:a16="http://schemas.microsoft.com/office/drawing/2014/main" id="{59E89305-B2B8-8F4E-900B-78C5A31C1740}"/>
              </a:ext>
            </a:extLst>
          </p:cNvPr>
          <p:cNvSpPr>
            <a:spLocks noGrp="1"/>
          </p:cNvSpPr>
          <p:nvPr>
            <p:ph sz="quarter" idx="15"/>
          </p:nvPr>
        </p:nvSpPr>
        <p:spPr>
          <a:xfrm>
            <a:off x="218723" y="6357600"/>
            <a:ext cx="11709925" cy="365125"/>
          </a:xfrm>
        </p:spPr>
        <p:txBody>
          <a:bodyPr anchor="b" anchorCtr="0"/>
          <a:lstStyle/>
          <a:p>
            <a:r>
              <a:rPr lang="en-GB" baseline="30000" dirty="0"/>
              <a:t>a</a:t>
            </a:r>
            <a:r>
              <a:rPr lang="en-GB" dirty="0"/>
              <a:t> Intensive vs conventional treatment</a:t>
            </a:r>
          </a:p>
          <a:p>
            <a:pPr marL="0" indent="0">
              <a:lnSpc>
                <a:spcPct val="100000"/>
              </a:lnSpc>
              <a:spcBef>
                <a:spcPts val="0"/>
              </a:spcBef>
              <a:spcAft>
                <a:spcPts val="100"/>
              </a:spcAft>
              <a:buClr>
                <a:srgbClr val="000000"/>
              </a:buClr>
            </a:pPr>
            <a:r>
              <a:rPr lang="en-GB" dirty="0"/>
              <a:t>CVD, cardiovascular </a:t>
            </a:r>
            <a:r>
              <a:rPr lang="en-GB" dirty="0">
                <a:sym typeface="Arial"/>
              </a:rPr>
              <a:t>disease; DCCT, Diabetes Control and Complications Trial; EDIC, Epidemiology of Diabetes Interventions and Complications; MI, myocardial infarction; T1D, type 1 diabetes</a:t>
            </a:r>
          </a:p>
          <a:p>
            <a:pPr marL="0" indent="0">
              <a:lnSpc>
                <a:spcPct val="100000"/>
              </a:lnSpc>
              <a:spcBef>
                <a:spcPts val="0"/>
              </a:spcBef>
              <a:spcAft>
                <a:spcPts val="100"/>
              </a:spcAft>
              <a:buClr>
                <a:srgbClr val="000000"/>
              </a:buClr>
            </a:pPr>
            <a:r>
              <a:rPr lang="en-GB" dirty="0">
                <a:sym typeface="Arial"/>
              </a:rPr>
              <a:t>Adapted from: 1. DCCT Research Group, et al. N </a:t>
            </a:r>
            <a:r>
              <a:rPr lang="en-GB" dirty="0" err="1">
                <a:sym typeface="Arial"/>
              </a:rPr>
              <a:t>Engl</a:t>
            </a:r>
            <a:r>
              <a:rPr lang="en-GB" dirty="0">
                <a:sym typeface="Arial"/>
              </a:rPr>
              <a:t> J Med. 1993;329:977-86. 2. Writing Team for the DCCT/EDIC Research Group. JAMA. 2002;287:2563-9. 3. Nathan DM, et al. N </a:t>
            </a:r>
            <a:r>
              <a:rPr lang="en-GB" dirty="0" err="1">
                <a:sym typeface="Arial"/>
              </a:rPr>
              <a:t>Engl</a:t>
            </a:r>
            <a:r>
              <a:rPr lang="en-GB" dirty="0">
                <a:sym typeface="Arial"/>
              </a:rPr>
              <a:t> J Med. 2005;353:2643-53</a:t>
            </a:r>
          </a:p>
        </p:txBody>
      </p:sp>
      <p:sp>
        <p:nvSpPr>
          <p:cNvPr id="112" name="Google Shape;169;p5">
            <a:extLst>
              <a:ext uri="{FF2B5EF4-FFF2-40B4-BE49-F238E27FC236}">
                <a16:creationId xmlns:a16="http://schemas.microsoft.com/office/drawing/2014/main" id="{53F7C5EE-3028-DD4C-8661-02CDFF9BF37C}"/>
              </a:ext>
            </a:extLst>
          </p:cNvPr>
          <p:cNvSpPr/>
          <p:nvPr/>
        </p:nvSpPr>
        <p:spPr>
          <a:xfrm>
            <a:off x="3490486" y="5546846"/>
            <a:ext cx="99386" cy="215444"/>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1</a:t>
            </a:r>
            <a:endParaRPr kumimoji="0" sz="1800" b="0" i="0" u="none" strike="noStrike" kern="1200" cap="none" spc="0" normalizeH="0" baseline="-25000" noProof="0" dirty="0">
              <a:ln>
                <a:noFill/>
              </a:ln>
              <a:solidFill>
                <a:srgbClr val="000000"/>
              </a:solidFill>
              <a:effectLst/>
              <a:uLnTx/>
              <a:uFillTx/>
              <a:latin typeface="Arial"/>
              <a:ea typeface="Arial"/>
              <a:cs typeface="Arial"/>
              <a:sym typeface="Arial"/>
            </a:endParaRPr>
          </a:p>
        </p:txBody>
      </p:sp>
      <p:sp>
        <p:nvSpPr>
          <p:cNvPr id="113" name="Google Shape;169;p5">
            <a:extLst>
              <a:ext uri="{FF2B5EF4-FFF2-40B4-BE49-F238E27FC236}">
                <a16:creationId xmlns:a16="http://schemas.microsoft.com/office/drawing/2014/main" id="{BB4FBD2C-0B5C-D049-9247-546C9E981AFA}"/>
              </a:ext>
            </a:extLst>
          </p:cNvPr>
          <p:cNvSpPr/>
          <p:nvPr/>
        </p:nvSpPr>
        <p:spPr>
          <a:xfrm>
            <a:off x="3182511" y="5546846"/>
            <a:ext cx="99386" cy="215444"/>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0</a:t>
            </a:r>
            <a:endParaRPr kumimoji="0" sz="1800" b="0" i="0" u="none" strike="noStrike" kern="1200" cap="none" spc="0" normalizeH="0" baseline="-25000" noProof="0" dirty="0">
              <a:ln>
                <a:noFill/>
              </a:ln>
              <a:solidFill>
                <a:srgbClr val="000000"/>
              </a:solidFill>
              <a:effectLst/>
              <a:uLnTx/>
              <a:uFillTx/>
              <a:latin typeface="Arial"/>
              <a:ea typeface="Arial"/>
              <a:cs typeface="Arial"/>
              <a:sym typeface="Arial"/>
            </a:endParaRPr>
          </a:p>
        </p:txBody>
      </p:sp>
      <p:sp>
        <p:nvSpPr>
          <p:cNvPr id="114" name="Google Shape;169;p5">
            <a:extLst>
              <a:ext uri="{FF2B5EF4-FFF2-40B4-BE49-F238E27FC236}">
                <a16:creationId xmlns:a16="http://schemas.microsoft.com/office/drawing/2014/main" id="{75A5E3F7-F4AC-5C45-8179-DC01E91B717C}"/>
              </a:ext>
            </a:extLst>
          </p:cNvPr>
          <p:cNvSpPr/>
          <p:nvPr/>
        </p:nvSpPr>
        <p:spPr>
          <a:xfrm>
            <a:off x="3823861" y="5546846"/>
            <a:ext cx="99386" cy="215444"/>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2</a:t>
            </a:r>
            <a:endParaRPr kumimoji="0" sz="1800" b="0" i="0" u="none" strike="noStrike" kern="1200" cap="none" spc="0" normalizeH="0" baseline="-25000" noProof="0" dirty="0">
              <a:ln>
                <a:noFill/>
              </a:ln>
              <a:solidFill>
                <a:srgbClr val="000000"/>
              </a:solidFill>
              <a:effectLst/>
              <a:uLnTx/>
              <a:uFillTx/>
              <a:latin typeface="Arial"/>
              <a:ea typeface="Arial"/>
              <a:cs typeface="Arial"/>
              <a:sym typeface="Arial"/>
            </a:endParaRPr>
          </a:p>
        </p:txBody>
      </p:sp>
      <p:sp>
        <p:nvSpPr>
          <p:cNvPr id="115" name="Google Shape;169;p5">
            <a:extLst>
              <a:ext uri="{FF2B5EF4-FFF2-40B4-BE49-F238E27FC236}">
                <a16:creationId xmlns:a16="http://schemas.microsoft.com/office/drawing/2014/main" id="{525CF617-3E5E-104A-9D14-228292D30E5E}"/>
              </a:ext>
            </a:extLst>
          </p:cNvPr>
          <p:cNvSpPr/>
          <p:nvPr/>
        </p:nvSpPr>
        <p:spPr>
          <a:xfrm>
            <a:off x="4135011" y="5546846"/>
            <a:ext cx="99386" cy="215444"/>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3</a:t>
            </a:r>
            <a:endParaRPr kumimoji="0" sz="1800" b="0" i="0" u="none" strike="noStrike" kern="1200" cap="none" spc="0" normalizeH="0" baseline="-25000" noProof="0" dirty="0">
              <a:ln>
                <a:noFill/>
              </a:ln>
              <a:solidFill>
                <a:srgbClr val="000000"/>
              </a:solidFill>
              <a:effectLst/>
              <a:uLnTx/>
              <a:uFillTx/>
              <a:latin typeface="Arial"/>
              <a:ea typeface="Arial"/>
              <a:cs typeface="Arial"/>
              <a:sym typeface="Arial"/>
            </a:endParaRPr>
          </a:p>
        </p:txBody>
      </p:sp>
      <p:sp>
        <p:nvSpPr>
          <p:cNvPr id="116" name="Google Shape;169;p5">
            <a:extLst>
              <a:ext uri="{FF2B5EF4-FFF2-40B4-BE49-F238E27FC236}">
                <a16:creationId xmlns:a16="http://schemas.microsoft.com/office/drawing/2014/main" id="{FAD3E761-A1B1-1541-867C-33636EA169C5}"/>
              </a:ext>
            </a:extLst>
          </p:cNvPr>
          <p:cNvSpPr/>
          <p:nvPr/>
        </p:nvSpPr>
        <p:spPr>
          <a:xfrm>
            <a:off x="4452511" y="5546846"/>
            <a:ext cx="99386" cy="215444"/>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4</a:t>
            </a:r>
            <a:endParaRPr kumimoji="0" sz="1800" b="0" i="0" u="none" strike="noStrike" kern="1200" cap="none" spc="0" normalizeH="0" baseline="-25000" noProof="0" dirty="0">
              <a:ln>
                <a:noFill/>
              </a:ln>
              <a:solidFill>
                <a:srgbClr val="000000"/>
              </a:solidFill>
              <a:effectLst/>
              <a:uLnTx/>
              <a:uFillTx/>
              <a:latin typeface="Arial"/>
              <a:ea typeface="Arial"/>
              <a:cs typeface="Arial"/>
              <a:sym typeface="Arial"/>
            </a:endParaRPr>
          </a:p>
        </p:txBody>
      </p:sp>
      <p:sp>
        <p:nvSpPr>
          <p:cNvPr id="117" name="Google Shape;169;p5">
            <a:extLst>
              <a:ext uri="{FF2B5EF4-FFF2-40B4-BE49-F238E27FC236}">
                <a16:creationId xmlns:a16="http://schemas.microsoft.com/office/drawing/2014/main" id="{62A487F2-946C-1D49-AC1D-9F91C44D8AC9}"/>
              </a:ext>
            </a:extLst>
          </p:cNvPr>
          <p:cNvSpPr/>
          <p:nvPr/>
        </p:nvSpPr>
        <p:spPr>
          <a:xfrm>
            <a:off x="4782711" y="5546846"/>
            <a:ext cx="99386" cy="215444"/>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5</a:t>
            </a:r>
            <a:endParaRPr kumimoji="0" sz="1800" b="0" i="0" u="none" strike="noStrike" kern="1200" cap="none" spc="0" normalizeH="0" baseline="-25000" noProof="0" dirty="0">
              <a:ln>
                <a:noFill/>
              </a:ln>
              <a:solidFill>
                <a:srgbClr val="000000"/>
              </a:solidFill>
              <a:effectLst/>
              <a:uLnTx/>
              <a:uFillTx/>
              <a:latin typeface="Arial"/>
              <a:ea typeface="Arial"/>
              <a:cs typeface="Arial"/>
              <a:sym typeface="Arial"/>
            </a:endParaRPr>
          </a:p>
        </p:txBody>
      </p:sp>
      <p:sp>
        <p:nvSpPr>
          <p:cNvPr id="118" name="Google Shape;169;p5">
            <a:extLst>
              <a:ext uri="{FF2B5EF4-FFF2-40B4-BE49-F238E27FC236}">
                <a16:creationId xmlns:a16="http://schemas.microsoft.com/office/drawing/2014/main" id="{8C179CDB-7A0D-8541-A089-3F7EEE529EF6}"/>
              </a:ext>
            </a:extLst>
          </p:cNvPr>
          <p:cNvSpPr/>
          <p:nvPr/>
        </p:nvSpPr>
        <p:spPr>
          <a:xfrm>
            <a:off x="5093861" y="5546846"/>
            <a:ext cx="99386" cy="215444"/>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6</a:t>
            </a:r>
            <a:endParaRPr kumimoji="0" sz="1800" b="0" i="0" u="none" strike="noStrike" kern="1200" cap="none" spc="0" normalizeH="0" baseline="-25000" noProof="0" dirty="0">
              <a:ln>
                <a:noFill/>
              </a:ln>
              <a:solidFill>
                <a:srgbClr val="000000"/>
              </a:solidFill>
              <a:effectLst/>
              <a:uLnTx/>
              <a:uFillTx/>
              <a:latin typeface="Arial"/>
              <a:ea typeface="Arial"/>
              <a:cs typeface="Arial"/>
              <a:sym typeface="Arial"/>
            </a:endParaRPr>
          </a:p>
        </p:txBody>
      </p:sp>
      <p:sp>
        <p:nvSpPr>
          <p:cNvPr id="119" name="Google Shape;169;p5">
            <a:extLst>
              <a:ext uri="{FF2B5EF4-FFF2-40B4-BE49-F238E27FC236}">
                <a16:creationId xmlns:a16="http://schemas.microsoft.com/office/drawing/2014/main" id="{4CC6F215-D03D-294C-B2E8-1B2043C8BABB}"/>
              </a:ext>
            </a:extLst>
          </p:cNvPr>
          <p:cNvSpPr/>
          <p:nvPr/>
        </p:nvSpPr>
        <p:spPr>
          <a:xfrm>
            <a:off x="5398661" y="5546846"/>
            <a:ext cx="99386" cy="215444"/>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7</a:t>
            </a:r>
            <a:endParaRPr kumimoji="0" sz="1800" b="0" i="0" u="none" strike="noStrike" kern="1200" cap="none" spc="0" normalizeH="0" baseline="-25000" noProof="0" dirty="0">
              <a:ln>
                <a:noFill/>
              </a:ln>
              <a:solidFill>
                <a:srgbClr val="000000"/>
              </a:solidFill>
              <a:effectLst/>
              <a:uLnTx/>
              <a:uFillTx/>
              <a:latin typeface="Arial"/>
              <a:ea typeface="Arial"/>
              <a:cs typeface="Arial"/>
              <a:sym typeface="Arial"/>
            </a:endParaRPr>
          </a:p>
        </p:txBody>
      </p:sp>
      <p:sp>
        <p:nvSpPr>
          <p:cNvPr id="120" name="Google Shape;169;p5">
            <a:extLst>
              <a:ext uri="{FF2B5EF4-FFF2-40B4-BE49-F238E27FC236}">
                <a16:creationId xmlns:a16="http://schemas.microsoft.com/office/drawing/2014/main" id="{33BB786E-2B98-D24E-80DD-D52024D1A6BA}"/>
              </a:ext>
            </a:extLst>
          </p:cNvPr>
          <p:cNvSpPr/>
          <p:nvPr/>
        </p:nvSpPr>
        <p:spPr>
          <a:xfrm>
            <a:off x="5744736" y="5546846"/>
            <a:ext cx="99386" cy="215444"/>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8</a:t>
            </a:r>
            <a:endParaRPr kumimoji="0" sz="1800" b="0" i="0" u="none" strike="noStrike" kern="1200" cap="none" spc="0" normalizeH="0" baseline="-25000" noProof="0" dirty="0">
              <a:ln>
                <a:noFill/>
              </a:ln>
              <a:solidFill>
                <a:srgbClr val="000000"/>
              </a:solidFill>
              <a:effectLst/>
              <a:uLnTx/>
              <a:uFillTx/>
              <a:latin typeface="Arial"/>
              <a:ea typeface="Arial"/>
              <a:cs typeface="Arial"/>
              <a:sym typeface="Arial"/>
            </a:endParaRPr>
          </a:p>
        </p:txBody>
      </p:sp>
      <p:sp>
        <p:nvSpPr>
          <p:cNvPr id="121" name="Google Shape;169;p5">
            <a:extLst>
              <a:ext uri="{FF2B5EF4-FFF2-40B4-BE49-F238E27FC236}">
                <a16:creationId xmlns:a16="http://schemas.microsoft.com/office/drawing/2014/main" id="{1B54043F-2BD5-2349-99B7-034E8B48507F}"/>
              </a:ext>
            </a:extLst>
          </p:cNvPr>
          <p:cNvSpPr/>
          <p:nvPr/>
        </p:nvSpPr>
        <p:spPr>
          <a:xfrm>
            <a:off x="6052711" y="5546846"/>
            <a:ext cx="99386" cy="215444"/>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9</a:t>
            </a:r>
            <a:endParaRPr kumimoji="0" sz="1800" b="0" i="0" u="none" strike="noStrike" kern="1200" cap="none" spc="0" normalizeH="0" baseline="-25000" noProof="0" dirty="0">
              <a:ln>
                <a:noFill/>
              </a:ln>
              <a:solidFill>
                <a:srgbClr val="000000"/>
              </a:solidFill>
              <a:effectLst/>
              <a:uLnTx/>
              <a:uFillTx/>
              <a:latin typeface="Arial"/>
              <a:ea typeface="Arial"/>
              <a:cs typeface="Arial"/>
              <a:sym typeface="Arial"/>
            </a:endParaRPr>
          </a:p>
        </p:txBody>
      </p:sp>
      <p:sp>
        <p:nvSpPr>
          <p:cNvPr id="122" name="Google Shape;169;p5">
            <a:extLst>
              <a:ext uri="{FF2B5EF4-FFF2-40B4-BE49-F238E27FC236}">
                <a16:creationId xmlns:a16="http://schemas.microsoft.com/office/drawing/2014/main" id="{896534B7-F3B7-AA4E-8934-2FF4EB8DD3F9}"/>
              </a:ext>
            </a:extLst>
          </p:cNvPr>
          <p:cNvSpPr/>
          <p:nvPr/>
        </p:nvSpPr>
        <p:spPr>
          <a:xfrm>
            <a:off x="6293417" y="5546846"/>
            <a:ext cx="252664" cy="215444"/>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10</a:t>
            </a:r>
            <a:endParaRPr kumimoji="0" sz="1800" b="0" i="0" u="none" strike="noStrike" kern="1200" cap="none" spc="0" normalizeH="0" baseline="-25000" noProof="0" dirty="0">
              <a:ln>
                <a:noFill/>
              </a:ln>
              <a:solidFill>
                <a:srgbClr val="000000"/>
              </a:solidFill>
              <a:effectLst/>
              <a:uLnTx/>
              <a:uFillTx/>
              <a:latin typeface="Arial"/>
              <a:ea typeface="Arial"/>
              <a:cs typeface="Arial"/>
              <a:sym typeface="Arial"/>
            </a:endParaRPr>
          </a:p>
        </p:txBody>
      </p:sp>
      <p:sp>
        <p:nvSpPr>
          <p:cNvPr id="125" name="Google Shape;169;p5">
            <a:extLst>
              <a:ext uri="{FF2B5EF4-FFF2-40B4-BE49-F238E27FC236}">
                <a16:creationId xmlns:a16="http://schemas.microsoft.com/office/drawing/2014/main" id="{5CAAD5CC-8E2C-EC46-AA1E-E5DC22CF7309}"/>
              </a:ext>
            </a:extLst>
          </p:cNvPr>
          <p:cNvSpPr/>
          <p:nvPr/>
        </p:nvSpPr>
        <p:spPr>
          <a:xfrm>
            <a:off x="6623617" y="5546846"/>
            <a:ext cx="252664" cy="215444"/>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11</a:t>
            </a:r>
            <a:endParaRPr kumimoji="0" sz="1800" b="0" i="0" u="none" strike="noStrike" kern="1200" cap="none" spc="0" normalizeH="0" baseline="-25000" noProof="0" dirty="0">
              <a:ln>
                <a:noFill/>
              </a:ln>
              <a:solidFill>
                <a:srgbClr val="000000"/>
              </a:solidFill>
              <a:effectLst/>
              <a:uLnTx/>
              <a:uFillTx/>
              <a:latin typeface="Arial"/>
              <a:ea typeface="Arial"/>
              <a:cs typeface="Arial"/>
              <a:sym typeface="Arial"/>
            </a:endParaRPr>
          </a:p>
        </p:txBody>
      </p:sp>
      <p:sp>
        <p:nvSpPr>
          <p:cNvPr id="126" name="Google Shape;169;p5">
            <a:extLst>
              <a:ext uri="{FF2B5EF4-FFF2-40B4-BE49-F238E27FC236}">
                <a16:creationId xmlns:a16="http://schemas.microsoft.com/office/drawing/2014/main" id="{CA5630D3-BB43-124C-89E0-01E7F18F8FB8}"/>
              </a:ext>
            </a:extLst>
          </p:cNvPr>
          <p:cNvSpPr/>
          <p:nvPr/>
        </p:nvSpPr>
        <p:spPr>
          <a:xfrm>
            <a:off x="6928417" y="5546846"/>
            <a:ext cx="252664" cy="215444"/>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12</a:t>
            </a:r>
            <a:endParaRPr kumimoji="0" sz="1800" b="0" i="0" u="none" strike="noStrike" kern="1200" cap="none" spc="0" normalizeH="0" baseline="-25000" noProof="0" dirty="0">
              <a:ln>
                <a:noFill/>
              </a:ln>
              <a:solidFill>
                <a:srgbClr val="000000"/>
              </a:solidFill>
              <a:effectLst/>
              <a:uLnTx/>
              <a:uFillTx/>
              <a:latin typeface="Arial"/>
              <a:ea typeface="Arial"/>
              <a:cs typeface="Arial"/>
              <a:sym typeface="Arial"/>
            </a:endParaRPr>
          </a:p>
        </p:txBody>
      </p:sp>
      <p:sp>
        <p:nvSpPr>
          <p:cNvPr id="127" name="Google Shape;169;p5">
            <a:extLst>
              <a:ext uri="{FF2B5EF4-FFF2-40B4-BE49-F238E27FC236}">
                <a16:creationId xmlns:a16="http://schemas.microsoft.com/office/drawing/2014/main" id="{D6260047-3068-7443-9960-57E6E8853064}"/>
              </a:ext>
            </a:extLst>
          </p:cNvPr>
          <p:cNvSpPr/>
          <p:nvPr/>
        </p:nvSpPr>
        <p:spPr>
          <a:xfrm>
            <a:off x="7264967" y="5546846"/>
            <a:ext cx="252664" cy="215444"/>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13</a:t>
            </a:r>
            <a:endParaRPr kumimoji="0" sz="1800" b="0" i="0" u="none" strike="noStrike" kern="1200" cap="none" spc="0" normalizeH="0" baseline="-25000" noProof="0" dirty="0">
              <a:ln>
                <a:noFill/>
              </a:ln>
              <a:solidFill>
                <a:srgbClr val="000000"/>
              </a:solidFill>
              <a:effectLst/>
              <a:uLnTx/>
              <a:uFillTx/>
              <a:latin typeface="Arial"/>
              <a:ea typeface="Arial"/>
              <a:cs typeface="Arial"/>
              <a:sym typeface="Arial"/>
            </a:endParaRPr>
          </a:p>
        </p:txBody>
      </p:sp>
      <p:sp>
        <p:nvSpPr>
          <p:cNvPr id="128" name="Google Shape;169;p5">
            <a:extLst>
              <a:ext uri="{FF2B5EF4-FFF2-40B4-BE49-F238E27FC236}">
                <a16:creationId xmlns:a16="http://schemas.microsoft.com/office/drawing/2014/main" id="{1E0ACF27-8075-4A47-9968-991F416237E0}"/>
              </a:ext>
            </a:extLst>
          </p:cNvPr>
          <p:cNvSpPr/>
          <p:nvPr/>
        </p:nvSpPr>
        <p:spPr>
          <a:xfrm>
            <a:off x="7579292" y="5546846"/>
            <a:ext cx="252664" cy="215444"/>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14</a:t>
            </a:r>
            <a:endParaRPr kumimoji="0" sz="1800" b="0" i="0" u="none" strike="noStrike" kern="1200" cap="none" spc="0" normalizeH="0" baseline="-25000" noProof="0" dirty="0">
              <a:ln>
                <a:noFill/>
              </a:ln>
              <a:solidFill>
                <a:srgbClr val="000000"/>
              </a:solidFill>
              <a:effectLst/>
              <a:uLnTx/>
              <a:uFillTx/>
              <a:latin typeface="Arial"/>
              <a:ea typeface="Arial"/>
              <a:cs typeface="Arial"/>
              <a:sym typeface="Arial"/>
            </a:endParaRPr>
          </a:p>
        </p:txBody>
      </p:sp>
      <p:sp>
        <p:nvSpPr>
          <p:cNvPr id="129" name="Google Shape;169;p5">
            <a:extLst>
              <a:ext uri="{FF2B5EF4-FFF2-40B4-BE49-F238E27FC236}">
                <a16:creationId xmlns:a16="http://schemas.microsoft.com/office/drawing/2014/main" id="{4CC9EA3E-46B8-5941-844B-482FB270F68B}"/>
              </a:ext>
            </a:extLst>
          </p:cNvPr>
          <p:cNvSpPr/>
          <p:nvPr/>
        </p:nvSpPr>
        <p:spPr>
          <a:xfrm>
            <a:off x="7880917" y="5546846"/>
            <a:ext cx="252664" cy="215444"/>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15</a:t>
            </a:r>
            <a:endParaRPr kumimoji="0" sz="1800" b="0" i="0" u="none" strike="noStrike" kern="1200" cap="none" spc="0" normalizeH="0" baseline="-25000" noProof="0" dirty="0">
              <a:ln>
                <a:noFill/>
              </a:ln>
              <a:solidFill>
                <a:srgbClr val="000000"/>
              </a:solidFill>
              <a:effectLst/>
              <a:uLnTx/>
              <a:uFillTx/>
              <a:latin typeface="Arial"/>
              <a:ea typeface="Arial"/>
              <a:cs typeface="Arial"/>
              <a:sym typeface="Arial"/>
            </a:endParaRPr>
          </a:p>
        </p:txBody>
      </p:sp>
      <p:sp>
        <p:nvSpPr>
          <p:cNvPr id="130" name="Google Shape;169;p5">
            <a:extLst>
              <a:ext uri="{FF2B5EF4-FFF2-40B4-BE49-F238E27FC236}">
                <a16:creationId xmlns:a16="http://schemas.microsoft.com/office/drawing/2014/main" id="{539C3B36-760F-BD4A-9FA2-73A002E5BD13}"/>
              </a:ext>
            </a:extLst>
          </p:cNvPr>
          <p:cNvSpPr/>
          <p:nvPr/>
        </p:nvSpPr>
        <p:spPr>
          <a:xfrm>
            <a:off x="8207942" y="5546846"/>
            <a:ext cx="252664" cy="215444"/>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16</a:t>
            </a:r>
            <a:endParaRPr kumimoji="0" sz="1800" b="0" i="0" u="none" strike="noStrike" kern="1200" cap="none" spc="0" normalizeH="0" baseline="-25000" noProof="0" dirty="0">
              <a:ln>
                <a:noFill/>
              </a:ln>
              <a:solidFill>
                <a:srgbClr val="000000"/>
              </a:solidFill>
              <a:effectLst/>
              <a:uLnTx/>
              <a:uFillTx/>
              <a:latin typeface="Arial"/>
              <a:ea typeface="Arial"/>
              <a:cs typeface="Arial"/>
              <a:sym typeface="Arial"/>
            </a:endParaRPr>
          </a:p>
        </p:txBody>
      </p:sp>
      <p:sp>
        <p:nvSpPr>
          <p:cNvPr id="131" name="Google Shape;169;p5">
            <a:extLst>
              <a:ext uri="{FF2B5EF4-FFF2-40B4-BE49-F238E27FC236}">
                <a16:creationId xmlns:a16="http://schemas.microsoft.com/office/drawing/2014/main" id="{EADB550F-CFD3-E14F-9051-F2840E8126FA}"/>
              </a:ext>
            </a:extLst>
          </p:cNvPr>
          <p:cNvSpPr/>
          <p:nvPr/>
        </p:nvSpPr>
        <p:spPr>
          <a:xfrm>
            <a:off x="8522267" y="5546846"/>
            <a:ext cx="252664" cy="215444"/>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17</a:t>
            </a:r>
            <a:endParaRPr kumimoji="0" sz="1800" b="0" i="0" u="none" strike="noStrike" kern="1200" cap="none" spc="0" normalizeH="0" baseline="-25000" noProof="0" dirty="0">
              <a:ln>
                <a:noFill/>
              </a:ln>
              <a:solidFill>
                <a:srgbClr val="000000"/>
              </a:solidFill>
              <a:effectLst/>
              <a:uLnTx/>
              <a:uFillTx/>
              <a:latin typeface="Arial"/>
              <a:ea typeface="Arial"/>
              <a:cs typeface="Arial"/>
              <a:sym typeface="Arial"/>
            </a:endParaRPr>
          </a:p>
        </p:txBody>
      </p:sp>
      <p:sp>
        <p:nvSpPr>
          <p:cNvPr id="132" name="Google Shape;169;p5">
            <a:extLst>
              <a:ext uri="{FF2B5EF4-FFF2-40B4-BE49-F238E27FC236}">
                <a16:creationId xmlns:a16="http://schemas.microsoft.com/office/drawing/2014/main" id="{BE73ED4F-4D73-7845-9BC6-946EC58C5345}"/>
              </a:ext>
            </a:extLst>
          </p:cNvPr>
          <p:cNvSpPr/>
          <p:nvPr/>
        </p:nvSpPr>
        <p:spPr>
          <a:xfrm>
            <a:off x="8836592" y="5546846"/>
            <a:ext cx="252664" cy="215444"/>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18</a:t>
            </a:r>
            <a:endParaRPr kumimoji="0" sz="1800" b="0" i="0" u="none" strike="noStrike" kern="1200" cap="none" spc="0" normalizeH="0" baseline="-25000" noProof="0" dirty="0">
              <a:ln>
                <a:noFill/>
              </a:ln>
              <a:solidFill>
                <a:srgbClr val="000000"/>
              </a:solidFill>
              <a:effectLst/>
              <a:uLnTx/>
              <a:uFillTx/>
              <a:latin typeface="Arial"/>
              <a:ea typeface="Arial"/>
              <a:cs typeface="Arial"/>
              <a:sym typeface="Arial"/>
            </a:endParaRPr>
          </a:p>
        </p:txBody>
      </p:sp>
      <p:sp>
        <p:nvSpPr>
          <p:cNvPr id="133" name="Google Shape;169;p5">
            <a:extLst>
              <a:ext uri="{FF2B5EF4-FFF2-40B4-BE49-F238E27FC236}">
                <a16:creationId xmlns:a16="http://schemas.microsoft.com/office/drawing/2014/main" id="{442D0E26-2FC4-EB49-9B11-60880119AC95}"/>
              </a:ext>
            </a:extLst>
          </p:cNvPr>
          <p:cNvSpPr/>
          <p:nvPr/>
        </p:nvSpPr>
        <p:spPr>
          <a:xfrm>
            <a:off x="9179492" y="5546846"/>
            <a:ext cx="252664" cy="215444"/>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19</a:t>
            </a:r>
            <a:endParaRPr kumimoji="0" sz="1800" b="0" i="0" u="none" strike="noStrike" kern="1200" cap="none" spc="0" normalizeH="0" baseline="-25000" noProof="0" dirty="0">
              <a:ln>
                <a:noFill/>
              </a:ln>
              <a:solidFill>
                <a:srgbClr val="000000"/>
              </a:solidFill>
              <a:effectLst/>
              <a:uLnTx/>
              <a:uFillTx/>
              <a:latin typeface="Arial"/>
              <a:ea typeface="Arial"/>
              <a:cs typeface="Arial"/>
              <a:sym typeface="Arial"/>
            </a:endParaRPr>
          </a:p>
        </p:txBody>
      </p:sp>
      <p:sp>
        <p:nvSpPr>
          <p:cNvPr id="134" name="Google Shape;169;p5">
            <a:extLst>
              <a:ext uri="{FF2B5EF4-FFF2-40B4-BE49-F238E27FC236}">
                <a16:creationId xmlns:a16="http://schemas.microsoft.com/office/drawing/2014/main" id="{AA48B7F2-F1E1-164D-9CDA-775C7642B6B7}"/>
              </a:ext>
            </a:extLst>
          </p:cNvPr>
          <p:cNvSpPr/>
          <p:nvPr/>
        </p:nvSpPr>
        <p:spPr>
          <a:xfrm>
            <a:off x="9500167" y="5546846"/>
            <a:ext cx="252664" cy="215444"/>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20</a:t>
            </a:r>
            <a:endParaRPr kumimoji="0" sz="1800" b="0" i="0" u="none" strike="noStrike" kern="1200" cap="none" spc="0" normalizeH="0" baseline="-25000" noProof="0" dirty="0">
              <a:ln>
                <a:noFill/>
              </a:ln>
              <a:solidFill>
                <a:srgbClr val="000000"/>
              </a:solidFill>
              <a:effectLst/>
              <a:uLnTx/>
              <a:uFillTx/>
              <a:latin typeface="Arial"/>
              <a:ea typeface="Arial"/>
              <a:cs typeface="Arial"/>
              <a:sym typeface="Arial"/>
            </a:endParaRPr>
          </a:p>
        </p:txBody>
      </p:sp>
      <p:sp>
        <p:nvSpPr>
          <p:cNvPr id="135" name="Google Shape;169;p5">
            <a:extLst>
              <a:ext uri="{FF2B5EF4-FFF2-40B4-BE49-F238E27FC236}">
                <a16:creationId xmlns:a16="http://schemas.microsoft.com/office/drawing/2014/main" id="{C004ECF6-C165-6E47-BAC0-2D201369760E}"/>
              </a:ext>
            </a:extLst>
          </p:cNvPr>
          <p:cNvSpPr/>
          <p:nvPr/>
        </p:nvSpPr>
        <p:spPr>
          <a:xfrm>
            <a:off x="9804967" y="5546846"/>
            <a:ext cx="252664" cy="215444"/>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21</a:t>
            </a:r>
            <a:endParaRPr kumimoji="0" sz="1800" b="0" i="0" u="none" strike="noStrike" kern="1200" cap="none" spc="0" normalizeH="0" baseline="-25000" noProof="0" dirty="0">
              <a:ln>
                <a:noFill/>
              </a:ln>
              <a:solidFill>
                <a:srgbClr val="000000"/>
              </a:solidFill>
              <a:effectLst/>
              <a:uLnTx/>
              <a:uFillTx/>
              <a:latin typeface="Arial"/>
              <a:ea typeface="Arial"/>
              <a:cs typeface="Arial"/>
              <a:sym typeface="Arial"/>
            </a:endParaRPr>
          </a:p>
        </p:txBody>
      </p:sp>
      <p:sp>
        <p:nvSpPr>
          <p:cNvPr id="9" name="Slide Number Placeholder 8">
            <a:extLst>
              <a:ext uri="{FF2B5EF4-FFF2-40B4-BE49-F238E27FC236}">
                <a16:creationId xmlns:a16="http://schemas.microsoft.com/office/drawing/2014/main" id="{B0508B07-EFCA-F64C-9E7D-597371EC04B1}"/>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27743323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graphicFrame>
        <p:nvGraphicFramePr>
          <p:cNvPr id="267" name="Google Shape;267;p6"/>
          <p:cNvGraphicFramePr/>
          <p:nvPr/>
        </p:nvGraphicFramePr>
        <p:xfrm>
          <a:off x="1760880" y="1542457"/>
          <a:ext cx="8460775" cy="3010630"/>
        </p:xfrm>
        <a:graphic>
          <a:graphicData uri="http://schemas.openxmlformats.org/drawingml/2006/table">
            <a:tbl>
              <a:tblPr>
                <a:noFill/>
              </a:tblPr>
              <a:tblGrid>
                <a:gridCol w="1358450">
                  <a:extLst>
                    <a:ext uri="{9D8B030D-6E8A-4147-A177-3AD203B41FA5}">
                      <a16:colId xmlns:a16="http://schemas.microsoft.com/office/drawing/2014/main" val="20000"/>
                    </a:ext>
                  </a:extLst>
                </a:gridCol>
                <a:gridCol w="1994175">
                  <a:extLst>
                    <a:ext uri="{9D8B030D-6E8A-4147-A177-3AD203B41FA5}">
                      <a16:colId xmlns:a16="http://schemas.microsoft.com/office/drawing/2014/main" val="20001"/>
                    </a:ext>
                  </a:extLst>
                </a:gridCol>
                <a:gridCol w="1622375">
                  <a:extLst>
                    <a:ext uri="{9D8B030D-6E8A-4147-A177-3AD203B41FA5}">
                      <a16:colId xmlns:a16="http://schemas.microsoft.com/office/drawing/2014/main" val="20002"/>
                    </a:ext>
                  </a:extLst>
                </a:gridCol>
                <a:gridCol w="1565200">
                  <a:extLst>
                    <a:ext uri="{9D8B030D-6E8A-4147-A177-3AD203B41FA5}">
                      <a16:colId xmlns:a16="http://schemas.microsoft.com/office/drawing/2014/main" val="20003"/>
                    </a:ext>
                  </a:extLst>
                </a:gridCol>
                <a:gridCol w="855875">
                  <a:extLst>
                    <a:ext uri="{9D8B030D-6E8A-4147-A177-3AD203B41FA5}">
                      <a16:colId xmlns:a16="http://schemas.microsoft.com/office/drawing/2014/main" val="20004"/>
                    </a:ext>
                  </a:extLst>
                </a:gridCol>
                <a:gridCol w="1064700">
                  <a:extLst>
                    <a:ext uri="{9D8B030D-6E8A-4147-A177-3AD203B41FA5}">
                      <a16:colId xmlns:a16="http://schemas.microsoft.com/office/drawing/2014/main" val="20005"/>
                    </a:ext>
                  </a:extLst>
                </a:gridCol>
              </a:tblGrid>
              <a:tr h="569800">
                <a:tc>
                  <a:txBody>
                    <a:bodyPr/>
                    <a:lstStyle/>
                    <a:p>
                      <a:pPr marL="0" marR="0" lvl="0" indent="0" algn="l" rtl="0">
                        <a:lnSpc>
                          <a:spcPct val="100000"/>
                        </a:lnSpc>
                        <a:spcBef>
                          <a:spcPts val="0"/>
                        </a:spcBef>
                        <a:spcAft>
                          <a:spcPts val="0"/>
                        </a:spcAft>
                        <a:buClr>
                          <a:schemeClr val="dk1"/>
                        </a:buClr>
                        <a:buSzPts val="1400"/>
                        <a:buFont typeface="Arial"/>
                        <a:buNone/>
                      </a:pPr>
                      <a:r>
                        <a:rPr lang="en-US" sz="1400" b="1" u="none" strike="noStrike" cap="none" dirty="0">
                          <a:solidFill>
                            <a:schemeClr val="lt1"/>
                          </a:solidFill>
                          <a:latin typeface="Arial"/>
                          <a:ea typeface="Arial"/>
                          <a:cs typeface="Arial"/>
                          <a:sym typeface="Arial"/>
                        </a:rPr>
                        <a:t>Study</a:t>
                      </a:r>
                      <a:r>
                        <a:rPr lang="en-US" sz="1400" b="1" u="none" strike="noStrike" cap="none" baseline="30000" dirty="0">
                          <a:solidFill>
                            <a:schemeClr val="lt1"/>
                          </a:solidFill>
                          <a:latin typeface="Arial"/>
                          <a:ea typeface="Arial"/>
                          <a:cs typeface="Arial"/>
                          <a:sym typeface="Arial"/>
                        </a:rPr>
                        <a:t>1</a:t>
                      </a:r>
                      <a:endParaRPr sz="1400" b="1" i="0" u="none" strike="noStrike" cap="none" dirty="0">
                        <a:solidFill>
                          <a:schemeClr val="lt1"/>
                        </a:solidFill>
                        <a:latin typeface="Arial"/>
                        <a:ea typeface="Arial"/>
                        <a:cs typeface="Arial"/>
                        <a:sym typeface="Arial"/>
                      </a:endParaRPr>
                    </a:p>
                  </a:txBody>
                  <a:tcPr marL="77025" marR="77025" marT="45725" marB="45725" anchor="ctr">
                    <a:lnL w="9525" cap="flat" cmpd="sng">
                      <a:solidFill>
                        <a:srgbClr val="000000">
                          <a:alpha val="0"/>
                        </a:srgbClr>
                      </a:solidFill>
                      <a:prstDash val="solid"/>
                      <a:round/>
                      <a:headEnd type="none" w="sm" len="sm"/>
                      <a:tailEnd type="none" w="sm" len="sm"/>
                    </a:lnL>
                    <a:lnR w="12700" cap="flat" cmpd="sng" algn="ctr">
                      <a:solidFill>
                        <a:schemeClr val="bg1"/>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12700" cap="flat" cmpd="sng">
                      <a:solidFill>
                        <a:srgbClr val="717073"/>
                      </a:solidFill>
                      <a:prstDash val="solid"/>
                      <a:round/>
                      <a:headEnd type="none" w="sm" len="sm"/>
                      <a:tailEnd type="none" w="sm" len="sm"/>
                    </a:lnB>
                    <a:solidFill>
                      <a:schemeClr val="tx2"/>
                    </a:solidFill>
                  </a:tcPr>
                </a:tc>
                <a:tc>
                  <a:txBody>
                    <a:bodyPr/>
                    <a:lstStyle/>
                    <a:p>
                      <a:pPr marL="0" marR="0" lvl="0" indent="0" algn="ctr" rtl="0">
                        <a:lnSpc>
                          <a:spcPct val="100000"/>
                        </a:lnSpc>
                        <a:spcBef>
                          <a:spcPts val="0"/>
                        </a:spcBef>
                        <a:spcAft>
                          <a:spcPts val="0"/>
                        </a:spcAft>
                        <a:buClr>
                          <a:schemeClr val="dk1"/>
                        </a:buClr>
                        <a:buSzPts val="1400"/>
                        <a:buFont typeface="Arial"/>
                        <a:buNone/>
                      </a:pPr>
                      <a:r>
                        <a:rPr lang="en-US" sz="1400" b="1" u="none" strike="noStrike" cap="none" dirty="0">
                          <a:solidFill>
                            <a:schemeClr val="lt1"/>
                          </a:solidFill>
                          <a:latin typeface="Arial"/>
                          <a:ea typeface="Arial"/>
                          <a:cs typeface="Arial"/>
                          <a:sym typeface="Arial"/>
                        </a:rPr>
                        <a:t>Baseline HbA</a:t>
                      </a:r>
                      <a:r>
                        <a:rPr lang="en-US" sz="1400" b="1" u="none" strike="noStrike" cap="none" baseline="-25000" dirty="0">
                          <a:solidFill>
                            <a:schemeClr val="lt1"/>
                          </a:solidFill>
                          <a:latin typeface="Arial"/>
                          <a:ea typeface="Arial"/>
                          <a:cs typeface="Arial"/>
                          <a:sym typeface="Arial"/>
                        </a:rPr>
                        <a:t>1c</a:t>
                      </a:r>
                      <a:r>
                        <a:rPr lang="en-US" sz="1400" b="1" u="none" strike="noStrike" cap="none" dirty="0">
                          <a:solidFill>
                            <a:schemeClr val="lt1"/>
                          </a:solidFill>
                          <a:latin typeface="Arial"/>
                          <a:ea typeface="Arial"/>
                          <a:cs typeface="Arial"/>
                          <a:sym typeface="Arial"/>
                        </a:rPr>
                        <a:t>   Control vs intensive      </a:t>
                      </a:r>
                      <a:endParaRPr sz="1400" b="1" i="0" u="none" strike="noStrike" cap="none" dirty="0">
                        <a:solidFill>
                          <a:schemeClr val="lt1"/>
                        </a:solidFill>
                        <a:latin typeface="Arial"/>
                        <a:ea typeface="Arial"/>
                        <a:cs typeface="Arial"/>
                        <a:sym typeface="Arial"/>
                      </a:endParaRPr>
                    </a:p>
                  </a:txBody>
                  <a:tcPr marL="77025" marR="77025" marT="45725" marB="45725"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12700" cap="flat" cmpd="sng">
                      <a:solidFill>
                        <a:srgbClr val="717073"/>
                      </a:solidFill>
                      <a:prstDash val="solid"/>
                      <a:round/>
                      <a:headEnd type="none" w="sm" len="sm"/>
                      <a:tailEnd type="none" w="sm" len="sm"/>
                    </a:lnB>
                    <a:solidFill>
                      <a:schemeClr val="tx2"/>
                    </a:solidFill>
                  </a:tcPr>
                </a:tc>
                <a:tc>
                  <a:txBody>
                    <a:bodyPr/>
                    <a:lstStyle/>
                    <a:p>
                      <a:pPr marL="0" marR="0" lvl="0" indent="0" algn="ctr" rtl="0">
                        <a:lnSpc>
                          <a:spcPct val="100000"/>
                        </a:lnSpc>
                        <a:spcBef>
                          <a:spcPts val="0"/>
                        </a:spcBef>
                        <a:spcAft>
                          <a:spcPts val="0"/>
                        </a:spcAft>
                        <a:buClr>
                          <a:schemeClr val="dk1"/>
                        </a:buClr>
                        <a:buSzPts val="1400"/>
                        <a:buFont typeface="Arial"/>
                        <a:buNone/>
                      </a:pPr>
                      <a:r>
                        <a:rPr lang="en-US" sz="1400" b="1" u="none" strike="noStrike" cap="none" dirty="0">
                          <a:solidFill>
                            <a:schemeClr val="lt1"/>
                          </a:solidFill>
                          <a:latin typeface="Arial"/>
                          <a:ea typeface="Arial"/>
                          <a:cs typeface="Arial"/>
                          <a:sym typeface="Arial"/>
                        </a:rPr>
                        <a:t>Mean duration of diabetes at baseline (years)</a:t>
                      </a:r>
                      <a:endParaRPr b="1" dirty="0"/>
                    </a:p>
                  </a:txBody>
                  <a:tcPr marL="77025" marR="77025" marT="45725" marB="45725"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12700" cap="flat" cmpd="sng">
                      <a:solidFill>
                        <a:srgbClr val="717073"/>
                      </a:solidFill>
                      <a:prstDash val="solid"/>
                      <a:round/>
                      <a:headEnd type="none" w="sm" len="sm"/>
                      <a:tailEnd type="none" w="sm" len="sm"/>
                    </a:lnB>
                    <a:solidFill>
                      <a:schemeClr val="tx2"/>
                    </a:solidFill>
                  </a:tcPr>
                </a:tc>
                <a:tc>
                  <a:txBody>
                    <a:bodyPr/>
                    <a:lstStyle/>
                    <a:p>
                      <a:pPr marL="0" marR="0" lvl="0" indent="0" algn="ctr" rtl="0">
                        <a:lnSpc>
                          <a:spcPct val="100000"/>
                        </a:lnSpc>
                        <a:spcBef>
                          <a:spcPts val="0"/>
                        </a:spcBef>
                        <a:spcAft>
                          <a:spcPts val="0"/>
                        </a:spcAft>
                        <a:buClr>
                          <a:schemeClr val="dk1"/>
                        </a:buClr>
                        <a:buSzPts val="1400"/>
                        <a:buFont typeface="Arial"/>
                        <a:buNone/>
                      </a:pPr>
                      <a:r>
                        <a:rPr lang="en-US" sz="1400" b="1" u="none" strike="noStrike" cap="none" dirty="0">
                          <a:solidFill>
                            <a:schemeClr val="lt1"/>
                          </a:solidFill>
                          <a:latin typeface="Arial"/>
                          <a:ea typeface="Arial"/>
                          <a:cs typeface="Arial"/>
                          <a:sym typeface="Arial"/>
                        </a:rPr>
                        <a:t>Microvascular</a:t>
                      </a:r>
                      <a:endParaRPr sz="1400" b="1" i="0" u="none" strike="noStrike" cap="none" dirty="0">
                        <a:solidFill>
                          <a:schemeClr val="lt1"/>
                        </a:solidFill>
                        <a:latin typeface="Arial"/>
                        <a:ea typeface="Arial"/>
                        <a:cs typeface="Arial"/>
                        <a:sym typeface="Arial"/>
                      </a:endParaRPr>
                    </a:p>
                  </a:txBody>
                  <a:tcPr marL="77025" marR="77025" marT="45725" marB="45725"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12700" cap="flat" cmpd="sng">
                      <a:solidFill>
                        <a:srgbClr val="717073"/>
                      </a:solidFill>
                      <a:prstDash val="solid"/>
                      <a:round/>
                      <a:headEnd type="none" w="sm" len="sm"/>
                      <a:tailEnd type="none" w="sm" len="sm"/>
                    </a:lnB>
                    <a:solidFill>
                      <a:schemeClr val="tx2"/>
                    </a:solidFill>
                  </a:tcPr>
                </a:tc>
                <a:tc>
                  <a:txBody>
                    <a:bodyPr/>
                    <a:lstStyle/>
                    <a:p>
                      <a:pPr marL="0" marR="0" lvl="0" indent="0" algn="ctr" rtl="0">
                        <a:lnSpc>
                          <a:spcPct val="100000"/>
                        </a:lnSpc>
                        <a:spcBef>
                          <a:spcPts val="0"/>
                        </a:spcBef>
                        <a:spcAft>
                          <a:spcPts val="0"/>
                        </a:spcAft>
                        <a:buClr>
                          <a:schemeClr val="dk1"/>
                        </a:buClr>
                        <a:buSzPts val="1400"/>
                        <a:buFont typeface="Arial"/>
                        <a:buNone/>
                      </a:pPr>
                      <a:r>
                        <a:rPr lang="en-US" sz="1400" b="1" u="none" strike="noStrike" cap="none" dirty="0">
                          <a:solidFill>
                            <a:schemeClr val="lt1"/>
                          </a:solidFill>
                          <a:latin typeface="Arial"/>
                          <a:ea typeface="Arial"/>
                          <a:cs typeface="Arial"/>
                          <a:sym typeface="Arial"/>
                        </a:rPr>
                        <a:t>CVD</a:t>
                      </a:r>
                      <a:endParaRPr sz="1400" b="1" i="0" u="none" strike="noStrike" cap="none" dirty="0">
                        <a:solidFill>
                          <a:schemeClr val="lt1"/>
                        </a:solidFill>
                        <a:latin typeface="Arial"/>
                        <a:ea typeface="Arial"/>
                        <a:cs typeface="Arial"/>
                        <a:sym typeface="Arial"/>
                      </a:endParaRPr>
                    </a:p>
                  </a:txBody>
                  <a:tcPr marL="77025" marR="77025" marT="45725" marB="45725"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12700" cap="flat" cmpd="sng">
                      <a:solidFill>
                        <a:srgbClr val="717073"/>
                      </a:solidFill>
                      <a:prstDash val="solid"/>
                      <a:round/>
                      <a:headEnd type="none" w="sm" len="sm"/>
                      <a:tailEnd type="none" w="sm" len="sm"/>
                    </a:lnB>
                    <a:solidFill>
                      <a:schemeClr val="tx2"/>
                    </a:solidFill>
                  </a:tcPr>
                </a:tc>
                <a:tc>
                  <a:txBody>
                    <a:bodyPr/>
                    <a:lstStyle/>
                    <a:p>
                      <a:pPr marL="0" marR="0" lvl="0" indent="0" algn="ctr" rtl="0">
                        <a:lnSpc>
                          <a:spcPct val="100000"/>
                        </a:lnSpc>
                        <a:spcBef>
                          <a:spcPts val="0"/>
                        </a:spcBef>
                        <a:spcAft>
                          <a:spcPts val="0"/>
                        </a:spcAft>
                        <a:buClr>
                          <a:schemeClr val="dk1"/>
                        </a:buClr>
                        <a:buSzPts val="1400"/>
                        <a:buFont typeface="Arial"/>
                        <a:buNone/>
                      </a:pPr>
                      <a:r>
                        <a:rPr lang="en-US" sz="1400" b="1" u="none" strike="noStrike" cap="none" dirty="0">
                          <a:solidFill>
                            <a:schemeClr val="lt1"/>
                          </a:solidFill>
                          <a:latin typeface="Arial"/>
                          <a:ea typeface="Arial"/>
                          <a:cs typeface="Arial"/>
                          <a:sym typeface="Arial"/>
                        </a:rPr>
                        <a:t>Mortality</a:t>
                      </a:r>
                      <a:endParaRPr sz="1400" b="1" i="0" u="none" strike="noStrike" cap="none" dirty="0">
                        <a:solidFill>
                          <a:schemeClr val="lt1"/>
                        </a:solidFill>
                        <a:latin typeface="Arial"/>
                        <a:ea typeface="Arial"/>
                        <a:cs typeface="Arial"/>
                        <a:sym typeface="Arial"/>
                      </a:endParaRPr>
                    </a:p>
                  </a:txBody>
                  <a:tcPr marL="77025" marR="77025" marT="45725" marB="45725" anchor="b">
                    <a:lnL w="12700" cap="flat" cmpd="sng" algn="ctr">
                      <a:solidFill>
                        <a:schemeClr val="bg1"/>
                      </a:solidFill>
                      <a:prstDash val="solid"/>
                      <a:round/>
                      <a:headEnd type="none" w="med" len="med"/>
                      <a:tailEnd type="none" w="med" len="med"/>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717073"/>
                      </a:solidFill>
                      <a:prstDash val="solid"/>
                      <a:round/>
                      <a:headEnd type="none" w="sm" len="sm"/>
                      <a:tailEnd type="none" w="sm" len="sm"/>
                    </a:lnB>
                    <a:solidFill>
                      <a:schemeClr val="tx2"/>
                    </a:solidFill>
                  </a:tcPr>
                </a:tc>
                <a:extLst>
                  <a:ext uri="{0D108BD9-81ED-4DB2-BD59-A6C34878D82A}">
                    <a16:rowId xmlns:a16="http://schemas.microsoft.com/office/drawing/2014/main" val="10000"/>
                  </a:ext>
                </a:extLst>
              </a:tr>
              <a:tr h="569775">
                <a:tc>
                  <a:txBody>
                    <a:bodyPr/>
                    <a:lstStyle/>
                    <a:p>
                      <a:pPr marL="0" marR="0" lvl="0" indent="0" algn="l" rtl="0">
                        <a:lnSpc>
                          <a:spcPct val="100000"/>
                        </a:lnSpc>
                        <a:spcBef>
                          <a:spcPts val="0"/>
                        </a:spcBef>
                        <a:spcAft>
                          <a:spcPts val="0"/>
                        </a:spcAft>
                        <a:buClr>
                          <a:schemeClr val="dk1"/>
                        </a:buClr>
                        <a:buSzPts val="1600"/>
                        <a:buFont typeface="Arial"/>
                        <a:buNone/>
                      </a:pPr>
                      <a:r>
                        <a:rPr lang="en-US" sz="1600" u="none" strike="noStrike" cap="none" dirty="0">
                          <a:solidFill>
                            <a:schemeClr val="dk1"/>
                          </a:solidFill>
                          <a:latin typeface="Arial"/>
                          <a:ea typeface="Arial"/>
                          <a:cs typeface="Arial"/>
                          <a:sym typeface="Arial"/>
                        </a:rPr>
                        <a:t>UKPDS</a:t>
                      </a:r>
                      <a:endParaRPr sz="1600" b="1" i="0" u="none" strike="noStrike" cap="none" dirty="0">
                        <a:solidFill>
                          <a:schemeClr val="dk1"/>
                        </a:solidFill>
                        <a:latin typeface="Arial"/>
                        <a:ea typeface="Arial"/>
                        <a:cs typeface="Arial"/>
                        <a:sym typeface="Arial"/>
                      </a:endParaRPr>
                    </a:p>
                  </a:txBody>
                  <a:tcPr marL="77025" marR="77025" marT="45725" marB="45725" anchor="ctr">
                    <a:lnL w="9525" cap="flat" cmpd="sng">
                      <a:solidFill>
                        <a:srgbClr val="000000">
                          <a:alpha val="0"/>
                        </a:srgbClr>
                      </a:solidFill>
                      <a:prstDash val="solid"/>
                      <a:round/>
                      <a:headEnd type="none" w="sm" len="sm"/>
                      <a:tailEnd type="none" w="sm" len="sm"/>
                    </a:lnL>
                    <a:lnR w="12700" cap="flat" cmpd="sng">
                      <a:solidFill>
                        <a:srgbClr val="717073"/>
                      </a:solidFill>
                      <a:prstDash val="solid"/>
                      <a:round/>
                      <a:headEnd type="none" w="sm" len="sm"/>
                      <a:tailEnd type="none" w="sm" len="sm"/>
                    </a:lnR>
                    <a:lnT w="12700" cap="flat" cmpd="sng">
                      <a:solidFill>
                        <a:srgbClr val="717073"/>
                      </a:solidFill>
                      <a:prstDash val="solid"/>
                      <a:round/>
                      <a:headEnd type="none" w="sm" len="sm"/>
                      <a:tailEnd type="none" w="sm" len="sm"/>
                    </a:lnT>
                    <a:lnB w="12700" cap="flat" cmpd="sng">
                      <a:solidFill>
                        <a:srgbClr val="717073"/>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Arial"/>
                        <a:buNone/>
                      </a:pPr>
                      <a:r>
                        <a:rPr lang="en-US" sz="1400" u="none" strike="noStrike" cap="none" dirty="0">
                          <a:solidFill>
                            <a:schemeClr val="dk1"/>
                          </a:solidFill>
                          <a:latin typeface="Arial"/>
                          <a:ea typeface="Arial"/>
                          <a:cs typeface="Arial"/>
                          <a:sym typeface="Arial"/>
                        </a:rPr>
                        <a:t> 9%→ 7.9% vs 7% </a:t>
                      </a:r>
                      <a:endParaRPr sz="1400" b="1" i="0" u="none" strike="noStrike" cap="none" dirty="0">
                        <a:solidFill>
                          <a:schemeClr val="dk1"/>
                        </a:solidFill>
                        <a:latin typeface="Arial"/>
                        <a:ea typeface="Arial"/>
                        <a:cs typeface="Arial"/>
                        <a:sym typeface="Arial"/>
                      </a:endParaRPr>
                    </a:p>
                  </a:txBody>
                  <a:tcPr marL="77025" marR="77025" marT="45725" marB="45725" anchor="ctr">
                    <a:lnL w="12700" cap="flat" cmpd="sng">
                      <a:solidFill>
                        <a:srgbClr val="717073"/>
                      </a:solidFill>
                      <a:prstDash val="solid"/>
                      <a:round/>
                      <a:headEnd type="none" w="sm" len="sm"/>
                      <a:tailEnd type="none" w="sm" len="sm"/>
                    </a:lnL>
                    <a:lnR w="12700" cap="flat" cmpd="sng">
                      <a:solidFill>
                        <a:srgbClr val="717073"/>
                      </a:solidFill>
                      <a:prstDash val="solid"/>
                      <a:round/>
                      <a:headEnd type="none" w="sm" len="sm"/>
                      <a:tailEnd type="none" w="sm" len="sm"/>
                    </a:lnR>
                    <a:lnT w="12700" cap="flat" cmpd="sng">
                      <a:solidFill>
                        <a:srgbClr val="717073"/>
                      </a:solidFill>
                      <a:prstDash val="solid"/>
                      <a:round/>
                      <a:headEnd type="none" w="sm" len="sm"/>
                      <a:tailEnd type="none" w="sm" len="sm"/>
                    </a:lnT>
                    <a:lnB w="12700" cap="flat" cmpd="sng">
                      <a:solidFill>
                        <a:srgbClr val="717073"/>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Arial"/>
                        <a:buNone/>
                      </a:pPr>
                      <a:r>
                        <a:rPr lang="en-US" sz="1400" b="1" u="none" strike="noStrike" cap="none" dirty="0">
                          <a:solidFill>
                            <a:schemeClr val="dk1"/>
                          </a:solidFill>
                          <a:latin typeface="Arial"/>
                          <a:ea typeface="Arial"/>
                          <a:cs typeface="Arial"/>
                          <a:sym typeface="Arial"/>
                        </a:rPr>
                        <a:t>Newly diagnosed</a:t>
                      </a:r>
                      <a:endParaRPr sz="1400" b="1" u="none" strike="noStrike" cap="none" baseline="30000" dirty="0">
                        <a:solidFill>
                          <a:schemeClr val="dk1"/>
                        </a:solidFill>
                        <a:latin typeface="Arial"/>
                        <a:ea typeface="Arial"/>
                        <a:cs typeface="Arial"/>
                        <a:sym typeface="Arial"/>
                      </a:endParaRPr>
                    </a:p>
                  </a:txBody>
                  <a:tcPr marL="77025" marR="77025" marT="45725" marB="45725" anchor="ctr">
                    <a:lnL w="12700" cap="flat" cmpd="sng">
                      <a:solidFill>
                        <a:srgbClr val="717073"/>
                      </a:solidFill>
                      <a:prstDash val="solid"/>
                      <a:round/>
                      <a:headEnd type="none" w="sm" len="sm"/>
                      <a:tailEnd type="none" w="sm" len="sm"/>
                    </a:lnL>
                    <a:lnR w="12700" cap="flat" cmpd="sng">
                      <a:solidFill>
                        <a:srgbClr val="717073"/>
                      </a:solidFill>
                      <a:prstDash val="solid"/>
                      <a:round/>
                      <a:headEnd type="none" w="sm" len="sm"/>
                      <a:tailEnd type="none" w="sm" len="sm"/>
                    </a:lnR>
                    <a:lnT w="12700" cap="flat" cmpd="sng">
                      <a:solidFill>
                        <a:srgbClr val="717073"/>
                      </a:solidFill>
                      <a:prstDash val="solid"/>
                      <a:round/>
                      <a:headEnd type="none" w="sm" len="sm"/>
                      <a:tailEnd type="none" w="sm" len="sm"/>
                    </a:lnT>
                    <a:lnB w="12700" cap="flat" cmpd="sng">
                      <a:solidFill>
                        <a:srgbClr val="717073"/>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Arial"/>
                        <a:buNone/>
                      </a:pPr>
                      <a:r>
                        <a:rPr lang="en-US" sz="2400" u="none" strike="noStrike" cap="none">
                          <a:solidFill>
                            <a:schemeClr val="dk1"/>
                          </a:solidFill>
                          <a:latin typeface="Arial"/>
                          <a:ea typeface="Arial"/>
                          <a:cs typeface="Arial"/>
                          <a:sym typeface="Arial"/>
                        </a:rPr>
                        <a:t>↓</a:t>
                      </a:r>
                      <a:endParaRPr sz="2400" b="1" i="0" u="none" strike="noStrike" cap="none">
                        <a:solidFill>
                          <a:schemeClr val="dk1"/>
                        </a:solidFill>
                        <a:latin typeface="Arial"/>
                        <a:ea typeface="Arial"/>
                        <a:cs typeface="Arial"/>
                        <a:sym typeface="Arial"/>
                      </a:endParaRPr>
                    </a:p>
                  </a:txBody>
                  <a:tcPr marL="77025" marR="77025" marT="45725" marB="45725" anchor="ctr">
                    <a:lnL w="12700" cap="flat" cmpd="sng">
                      <a:solidFill>
                        <a:srgbClr val="717073"/>
                      </a:solidFill>
                      <a:prstDash val="solid"/>
                      <a:round/>
                      <a:headEnd type="none" w="sm" len="sm"/>
                      <a:tailEnd type="none" w="sm" len="sm"/>
                    </a:lnL>
                    <a:lnR w="12700" cap="flat" cmpd="sng">
                      <a:solidFill>
                        <a:srgbClr val="717073"/>
                      </a:solidFill>
                      <a:prstDash val="solid"/>
                      <a:round/>
                      <a:headEnd type="none" w="sm" len="sm"/>
                      <a:tailEnd type="none" w="sm" len="sm"/>
                    </a:lnR>
                    <a:lnT w="12700" cap="flat" cmpd="sng">
                      <a:solidFill>
                        <a:srgbClr val="717073"/>
                      </a:solidFill>
                      <a:prstDash val="solid"/>
                      <a:round/>
                      <a:headEnd type="none" w="sm" len="sm"/>
                      <a:tailEnd type="none" w="sm" len="sm"/>
                    </a:lnT>
                    <a:lnB w="12700" cap="flat" cmpd="sng">
                      <a:solidFill>
                        <a:srgbClr val="717073"/>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Arial"/>
                        <a:buNone/>
                      </a:pPr>
                      <a:r>
                        <a:rPr lang="en-US" sz="2400" u="none" strike="noStrike" cap="none">
                          <a:solidFill>
                            <a:schemeClr val="dk1"/>
                          </a:solidFill>
                          <a:latin typeface="Arial"/>
                          <a:ea typeface="Arial"/>
                          <a:cs typeface="Arial"/>
                          <a:sym typeface="Arial"/>
                        </a:rPr>
                        <a:t>↔</a:t>
                      </a:r>
                      <a:endParaRPr sz="2400" b="1" i="0" u="none" strike="noStrike" cap="none">
                        <a:solidFill>
                          <a:schemeClr val="dk1"/>
                        </a:solidFill>
                        <a:latin typeface="Arial"/>
                        <a:ea typeface="Arial"/>
                        <a:cs typeface="Arial"/>
                        <a:sym typeface="Arial"/>
                      </a:endParaRPr>
                    </a:p>
                  </a:txBody>
                  <a:tcPr marL="77025" marR="77025" marT="45725" marB="45725" anchor="ctr">
                    <a:lnL w="12700" cap="flat" cmpd="sng">
                      <a:solidFill>
                        <a:srgbClr val="717073"/>
                      </a:solidFill>
                      <a:prstDash val="solid"/>
                      <a:round/>
                      <a:headEnd type="none" w="sm" len="sm"/>
                      <a:tailEnd type="none" w="sm" len="sm"/>
                    </a:lnL>
                    <a:lnR w="12700" cap="flat" cmpd="sng">
                      <a:solidFill>
                        <a:srgbClr val="717073"/>
                      </a:solidFill>
                      <a:prstDash val="solid"/>
                      <a:round/>
                      <a:headEnd type="none" w="sm" len="sm"/>
                      <a:tailEnd type="none" w="sm" len="sm"/>
                    </a:lnR>
                    <a:lnT w="12700" cap="flat" cmpd="sng">
                      <a:solidFill>
                        <a:srgbClr val="717073"/>
                      </a:solidFill>
                      <a:prstDash val="solid"/>
                      <a:round/>
                      <a:headEnd type="none" w="sm" len="sm"/>
                      <a:tailEnd type="none" w="sm" len="sm"/>
                    </a:lnT>
                    <a:lnB w="12700" cap="flat" cmpd="sng">
                      <a:solidFill>
                        <a:srgbClr val="717073"/>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Arial"/>
                        <a:buNone/>
                      </a:pPr>
                      <a:r>
                        <a:rPr lang="en-US" sz="2400" u="none" strike="noStrike" cap="none">
                          <a:solidFill>
                            <a:schemeClr val="dk1"/>
                          </a:solidFill>
                          <a:latin typeface="Arial"/>
                          <a:ea typeface="Arial"/>
                          <a:cs typeface="Arial"/>
                          <a:sym typeface="Arial"/>
                        </a:rPr>
                        <a:t>↔</a:t>
                      </a:r>
                      <a:endParaRPr sz="2400" b="1" i="0" u="none" strike="noStrike" cap="none">
                        <a:solidFill>
                          <a:schemeClr val="dk1"/>
                        </a:solidFill>
                        <a:latin typeface="Arial"/>
                        <a:ea typeface="Arial"/>
                        <a:cs typeface="Arial"/>
                        <a:sym typeface="Arial"/>
                      </a:endParaRPr>
                    </a:p>
                  </a:txBody>
                  <a:tcPr marL="77025" marR="77025" marT="45725" marB="45725" anchor="ctr">
                    <a:lnL w="12700" cap="flat" cmpd="sng">
                      <a:solidFill>
                        <a:srgbClr val="717073"/>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717073"/>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69775">
                <a:tc>
                  <a:txBody>
                    <a:bodyPr/>
                    <a:lstStyle/>
                    <a:p>
                      <a:pPr marL="0" marR="0" lvl="0" indent="0" algn="l" rtl="0">
                        <a:lnSpc>
                          <a:spcPct val="100000"/>
                        </a:lnSpc>
                        <a:spcBef>
                          <a:spcPts val="0"/>
                        </a:spcBef>
                        <a:spcAft>
                          <a:spcPts val="0"/>
                        </a:spcAft>
                        <a:buClr>
                          <a:schemeClr val="dk1"/>
                        </a:buClr>
                        <a:buSzPts val="1600"/>
                        <a:buFont typeface="Arial"/>
                        <a:buNone/>
                      </a:pPr>
                      <a:r>
                        <a:rPr lang="en-US" sz="1600" u="none" strike="noStrike" cap="none">
                          <a:solidFill>
                            <a:schemeClr val="dk1"/>
                          </a:solidFill>
                          <a:latin typeface="Arial"/>
                          <a:ea typeface="Arial"/>
                          <a:cs typeface="Arial"/>
                          <a:sym typeface="Arial"/>
                        </a:rPr>
                        <a:t>ACCORD</a:t>
                      </a:r>
                      <a:r>
                        <a:rPr lang="en-US" sz="1600" u="none" strike="noStrike" cap="none" baseline="30000">
                          <a:solidFill>
                            <a:schemeClr val="dk1"/>
                          </a:solidFill>
                          <a:latin typeface="Arial"/>
                          <a:ea typeface="Arial"/>
                          <a:cs typeface="Arial"/>
                          <a:sym typeface="Arial"/>
                        </a:rPr>
                        <a:t>1–3</a:t>
                      </a:r>
                      <a:endParaRPr sz="1600" b="1" i="0" u="none" strike="noStrike" cap="none">
                        <a:solidFill>
                          <a:schemeClr val="dk1"/>
                        </a:solidFill>
                        <a:latin typeface="Arial"/>
                        <a:ea typeface="Arial"/>
                        <a:cs typeface="Arial"/>
                        <a:sym typeface="Arial"/>
                      </a:endParaRPr>
                    </a:p>
                  </a:txBody>
                  <a:tcPr marL="77025" marR="77025" marT="45725" marB="45725" anchor="ctr">
                    <a:lnL w="9525" cap="flat" cmpd="sng">
                      <a:solidFill>
                        <a:srgbClr val="000000">
                          <a:alpha val="0"/>
                        </a:srgbClr>
                      </a:solidFill>
                      <a:prstDash val="solid"/>
                      <a:round/>
                      <a:headEnd type="none" w="sm" len="sm"/>
                      <a:tailEnd type="none" w="sm" len="sm"/>
                    </a:lnL>
                    <a:lnR w="12700" cap="flat" cmpd="sng">
                      <a:solidFill>
                        <a:srgbClr val="717073"/>
                      </a:solidFill>
                      <a:prstDash val="solid"/>
                      <a:round/>
                      <a:headEnd type="none" w="sm" len="sm"/>
                      <a:tailEnd type="none" w="sm" len="sm"/>
                    </a:lnR>
                    <a:lnT w="12700" cap="flat" cmpd="sng">
                      <a:solidFill>
                        <a:srgbClr val="717073"/>
                      </a:solidFill>
                      <a:prstDash val="solid"/>
                      <a:round/>
                      <a:headEnd type="none" w="sm" len="sm"/>
                      <a:tailEnd type="none" w="sm" len="sm"/>
                    </a:lnT>
                    <a:lnB w="12700" cap="flat" cmpd="sng">
                      <a:solidFill>
                        <a:srgbClr val="717073"/>
                      </a:solidFill>
                      <a:prstDash val="solid"/>
                      <a:round/>
                      <a:headEnd type="none" w="sm" len="sm"/>
                      <a:tailEnd type="none" w="sm" len="sm"/>
                    </a:lnB>
                    <a:solidFill>
                      <a:srgbClr val="EAEAEA"/>
                    </a:solidFill>
                  </a:tcPr>
                </a:tc>
                <a:tc>
                  <a:txBody>
                    <a:bodyPr/>
                    <a:lstStyle/>
                    <a:p>
                      <a:pPr marL="0" marR="0" lvl="0" indent="0" algn="l" rtl="0">
                        <a:lnSpc>
                          <a:spcPct val="100000"/>
                        </a:lnSpc>
                        <a:spcBef>
                          <a:spcPts val="0"/>
                        </a:spcBef>
                        <a:spcAft>
                          <a:spcPts val="0"/>
                        </a:spcAft>
                        <a:buClr>
                          <a:schemeClr val="dk1"/>
                        </a:buClr>
                        <a:buSzPts val="1400"/>
                        <a:buFont typeface="Arial"/>
                        <a:buNone/>
                      </a:pPr>
                      <a:r>
                        <a:rPr lang="en-US" sz="1400" u="none" strike="noStrike" cap="none">
                          <a:solidFill>
                            <a:schemeClr val="dk1"/>
                          </a:solidFill>
                          <a:latin typeface="Arial"/>
                          <a:ea typeface="Arial"/>
                          <a:cs typeface="Arial"/>
                          <a:sym typeface="Arial"/>
                        </a:rPr>
                        <a:t>8.3%→ 7.5% vs 6.4%</a:t>
                      </a:r>
                      <a:endParaRPr sz="1400" b="1" i="0" u="none" strike="noStrike" cap="none">
                        <a:solidFill>
                          <a:schemeClr val="dk1"/>
                        </a:solidFill>
                        <a:latin typeface="Arial"/>
                        <a:ea typeface="Arial"/>
                        <a:cs typeface="Arial"/>
                        <a:sym typeface="Arial"/>
                      </a:endParaRPr>
                    </a:p>
                  </a:txBody>
                  <a:tcPr marL="77025" marR="77025" marT="45725" marB="45725" anchor="ctr">
                    <a:lnL w="12700" cap="flat" cmpd="sng">
                      <a:solidFill>
                        <a:srgbClr val="717073"/>
                      </a:solidFill>
                      <a:prstDash val="solid"/>
                      <a:round/>
                      <a:headEnd type="none" w="sm" len="sm"/>
                      <a:tailEnd type="none" w="sm" len="sm"/>
                    </a:lnL>
                    <a:lnR w="12700" cap="flat" cmpd="sng">
                      <a:solidFill>
                        <a:srgbClr val="717073"/>
                      </a:solidFill>
                      <a:prstDash val="solid"/>
                      <a:round/>
                      <a:headEnd type="none" w="sm" len="sm"/>
                      <a:tailEnd type="none" w="sm" len="sm"/>
                    </a:lnR>
                    <a:lnT w="12700" cap="flat" cmpd="sng">
                      <a:solidFill>
                        <a:srgbClr val="717073"/>
                      </a:solidFill>
                      <a:prstDash val="solid"/>
                      <a:round/>
                      <a:headEnd type="none" w="sm" len="sm"/>
                      <a:tailEnd type="none" w="sm" len="sm"/>
                    </a:lnT>
                    <a:lnB w="12700" cap="flat" cmpd="sng">
                      <a:solidFill>
                        <a:srgbClr val="717073"/>
                      </a:solidFill>
                      <a:prstDash val="solid"/>
                      <a:round/>
                      <a:headEnd type="none" w="sm" len="sm"/>
                      <a:tailEnd type="none" w="sm" len="sm"/>
                    </a:lnB>
                    <a:solidFill>
                      <a:srgbClr val="EAEAEA"/>
                    </a:solidFill>
                  </a:tcPr>
                </a:tc>
                <a:tc>
                  <a:txBody>
                    <a:bodyPr/>
                    <a:lstStyle/>
                    <a:p>
                      <a:pPr marL="0" marR="0" lvl="0" indent="0" algn="ctr" rtl="0">
                        <a:lnSpc>
                          <a:spcPct val="100000"/>
                        </a:lnSpc>
                        <a:spcBef>
                          <a:spcPts val="0"/>
                        </a:spcBef>
                        <a:spcAft>
                          <a:spcPts val="0"/>
                        </a:spcAft>
                        <a:buClr>
                          <a:srgbClr val="FFFFFF"/>
                        </a:buClr>
                        <a:buSzPts val="1400"/>
                        <a:buFont typeface="Calibri"/>
                        <a:buNone/>
                      </a:pPr>
                      <a:r>
                        <a:rPr lang="en-US" sz="1400" b="1" u="none" strike="noStrike" cap="none" dirty="0">
                          <a:latin typeface="Arial" panose="020B0604020202020204" pitchFamily="34" charset="0"/>
                          <a:cs typeface="Arial" panose="020B0604020202020204" pitchFamily="34" charset="0"/>
                        </a:rPr>
                        <a:t>10.0</a:t>
                      </a:r>
                      <a:endParaRPr sz="1400" b="1" u="none" strike="noStrike" cap="none" baseline="30000" dirty="0">
                        <a:solidFill>
                          <a:schemeClr val="dk1"/>
                        </a:solidFill>
                        <a:latin typeface="Arial" panose="020B0604020202020204" pitchFamily="34" charset="0"/>
                        <a:ea typeface="Calibri"/>
                        <a:cs typeface="Arial" panose="020B0604020202020204" pitchFamily="34" charset="0"/>
                        <a:sym typeface="Calibri"/>
                      </a:endParaRPr>
                    </a:p>
                  </a:txBody>
                  <a:tcPr marL="77025" marR="77025" marT="45725" marB="45725" anchor="ctr">
                    <a:lnL w="12700" cap="flat" cmpd="sng">
                      <a:solidFill>
                        <a:srgbClr val="717073"/>
                      </a:solidFill>
                      <a:prstDash val="solid"/>
                      <a:round/>
                      <a:headEnd type="none" w="sm" len="sm"/>
                      <a:tailEnd type="none" w="sm" len="sm"/>
                    </a:lnL>
                    <a:lnR w="12700" cap="flat" cmpd="sng">
                      <a:solidFill>
                        <a:srgbClr val="717073"/>
                      </a:solidFill>
                      <a:prstDash val="solid"/>
                      <a:round/>
                      <a:headEnd type="none" w="sm" len="sm"/>
                      <a:tailEnd type="none" w="sm" len="sm"/>
                    </a:lnR>
                    <a:lnT w="12700" cap="flat" cmpd="sng">
                      <a:solidFill>
                        <a:srgbClr val="717073"/>
                      </a:solidFill>
                      <a:prstDash val="solid"/>
                      <a:round/>
                      <a:headEnd type="none" w="sm" len="sm"/>
                      <a:tailEnd type="none" w="sm" len="sm"/>
                    </a:lnT>
                    <a:lnB w="12700" cap="flat" cmpd="sng">
                      <a:solidFill>
                        <a:srgbClr val="717073"/>
                      </a:solidFill>
                      <a:prstDash val="solid"/>
                      <a:round/>
                      <a:headEnd type="none" w="sm" len="sm"/>
                      <a:tailEnd type="none" w="sm" len="sm"/>
                    </a:lnB>
                    <a:solidFill>
                      <a:srgbClr val="EAEAEA"/>
                    </a:solidFill>
                  </a:tcPr>
                </a:tc>
                <a:tc>
                  <a:txBody>
                    <a:bodyPr/>
                    <a:lstStyle/>
                    <a:p>
                      <a:pPr marL="0" marR="0" lvl="0" indent="0" algn="ctr" rtl="0">
                        <a:lnSpc>
                          <a:spcPct val="100000"/>
                        </a:lnSpc>
                        <a:spcBef>
                          <a:spcPts val="0"/>
                        </a:spcBef>
                        <a:spcAft>
                          <a:spcPts val="0"/>
                        </a:spcAft>
                        <a:buClr>
                          <a:srgbClr val="5A5A5A"/>
                        </a:buClr>
                        <a:buSzPts val="2000"/>
                        <a:buFont typeface="Arial"/>
                        <a:buNone/>
                      </a:pPr>
                      <a:r>
                        <a:rPr lang="en-US" sz="2000" b="0" i="0" u="none" strike="noStrike" cap="none" dirty="0">
                          <a:solidFill>
                            <a:srgbClr val="5A5A5A"/>
                          </a:solidFill>
                          <a:latin typeface="Arial"/>
                          <a:ea typeface="Arial"/>
                          <a:cs typeface="Arial"/>
                          <a:sym typeface="Arial"/>
                        </a:rPr>
                        <a:t>↓*</a:t>
                      </a:r>
                      <a:endParaRPr sz="2000" b="1" i="0" u="none" strike="noStrike" cap="none" dirty="0">
                        <a:solidFill>
                          <a:srgbClr val="5A5A5A"/>
                        </a:solidFill>
                        <a:latin typeface="Arial"/>
                        <a:ea typeface="Arial"/>
                        <a:cs typeface="Arial"/>
                        <a:sym typeface="Arial"/>
                      </a:endParaRPr>
                    </a:p>
                  </a:txBody>
                  <a:tcPr marL="77025" marR="77025" marT="45725" marB="45725" anchor="ctr">
                    <a:lnL w="12700" cap="flat" cmpd="sng">
                      <a:solidFill>
                        <a:srgbClr val="717073"/>
                      </a:solidFill>
                      <a:prstDash val="solid"/>
                      <a:round/>
                      <a:headEnd type="none" w="sm" len="sm"/>
                      <a:tailEnd type="none" w="sm" len="sm"/>
                    </a:lnL>
                    <a:lnR w="12700" cap="flat" cmpd="sng">
                      <a:solidFill>
                        <a:srgbClr val="717073"/>
                      </a:solidFill>
                      <a:prstDash val="solid"/>
                      <a:round/>
                      <a:headEnd type="none" w="sm" len="sm"/>
                      <a:tailEnd type="none" w="sm" len="sm"/>
                    </a:lnR>
                    <a:lnT w="12700" cap="flat" cmpd="sng">
                      <a:solidFill>
                        <a:srgbClr val="717073"/>
                      </a:solidFill>
                      <a:prstDash val="solid"/>
                      <a:round/>
                      <a:headEnd type="none" w="sm" len="sm"/>
                      <a:tailEnd type="none" w="sm" len="sm"/>
                    </a:lnT>
                    <a:lnB w="12700" cap="flat" cmpd="sng">
                      <a:solidFill>
                        <a:srgbClr val="717073"/>
                      </a:solidFill>
                      <a:prstDash val="solid"/>
                      <a:round/>
                      <a:headEnd type="none" w="sm" len="sm"/>
                      <a:tailEnd type="none" w="sm" len="sm"/>
                    </a:lnB>
                    <a:solidFill>
                      <a:srgbClr val="EAEAEA"/>
                    </a:solidFill>
                  </a:tcPr>
                </a:tc>
                <a:tc>
                  <a:txBody>
                    <a:bodyPr/>
                    <a:lstStyle/>
                    <a:p>
                      <a:pPr marL="0" marR="0" lvl="0" indent="0" algn="ctr" rtl="0">
                        <a:lnSpc>
                          <a:spcPct val="100000"/>
                        </a:lnSpc>
                        <a:spcBef>
                          <a:spcPts val="0"/>
                        </a:spcBef>
                        <a:spcAft>
                          <a:spcPts val="0"/>
                        </a:spcAft>
                        <a:buClr>
                          <a:schemeClr val="dk1"/>
                        </a:buClr>
                        <a:buSzPts val="2400"/>
                        <a:buFont typeface="Arial"/>
                        <a:buNone/>
                      </a:pPr>
                      <a:r>
                        <a:rPr lang="en-US" sz="2400" u="none" strike="noStrike" cap="none">
                          <a:solidFill>
                            <a:schemeClr val="dk1"/>
                          </a:solidFill>
                          <a:latin typeface="Arial"/>
                          <a:ea typeface="Arial"/>
                          <a:cs typeface="Arial"/>
                          <a:sym typeface="Arial"/>
                        </a:rPr>
                        <a:t>↔</a:t>
                      </a:r>
                      <a:endParaRPr sz="2400" b="1" i="0" u="none" strike="noStrike" cap="none">
                        <a:solidFill>
                          <a:schemeClr val="dk1"/>
                        </a:solidFill>
                        <a:latin typeface="Arial"/>
                        <a:ea typeface="Arial"/>
                        <a:cs typeface="Arial"/>
                        <a:sym typeface="Arial"/>
                      </a:endParaRPr>
                    </a:p>
                  </a:txBody>
                  <a:tcPr marL="77025" marR="77025" marT="45725" marB="45725" anchor="ctr">
                    <a:lnL w="12700" cap="flat" cmpd="sng">
                      <a:solidFill>
                        <a:srgbClr val="717073"/>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717073"/>
                      </a:solidFill>
                      <a:prstDash val="solid"/>
                      <a:round/>
                      <a:headEnd type="none" w="sm" len="sm"/>
                      <a:tailEnd type="none" w="sm" len="sm"/>
                    </a:lnT>
                    <a:lnB w="12700" cap="flat" cmpd="sng">
                      <a:solidFill>
                        <a:srgbClr val="717073"/>
                      </a:solidFill>
                      <a:prstDash val="solid"/>
                      <a:round/>
                      <a:headEnd type="none" w="sm" len="sm"/>
                      <a:tailEnd type="none" w="sm" len="sm"/>
                    </a:lnB>
                    <a:solidFill>
                      <a:srgbClr val="EAEAEA"/>
                    </a:solidFill>
                  </a:tcPr>
                </a:tc>
                <a:tc>
                  <a:txBody>
                    <a:bodyPr/>
                    <a:lstStyle/>
                    <a:p>
                      <a:pPr marL="0" marR="0" lvl="0" indent="0" algn="ctr" rtl="0">
                        <a:lnSpc>
                          <a:spcPct val="100000"/>
                        </a:lnSpc>
                        <a:spcBef>
                          <a:spcPts val="0"/>
                        </a:spcBef>
                        <a:spcAft>
                          <a:spcPts val="0"/>
                        </a:spcAft>
                        <a:buClr>
                          <a:schemeClr val="dk1"/>
                        </a:buClr>
                        <a:buSzPts val="2400"/>
                        <a:buFont typeface="Arial"/>
                        <a:buNone/>
                      </a:pPr>
                      <a:r>
                        <a:rPr lang="en-US" sz="2400" u="none" strike="noStrike" cap="none">
                          <a:solidFill>
                            <a:schemeClr val="dk1"/>
                          </a:solidFill>
                          <a:latin typeface="Arial"/>
                          <a:ea typeface="Arial"/>
                          <a:cs typeface="Arial"/>
                          <a:sym typeface="Arial"/>
                        </a:rPr>
                        <a:t>↑</a:t>
                      </a:r>
                      <a:endParaRPr sz="2400" b="1" i="0" u="none" strike="noStrike" cap="none">
                        <a:solidFill>
                          <a:schemeClr val="dk1"/>
                        </a:solidFill>
                        <a:latin typeface="Arial"/>
                        <a:ea typeface="Arial"/>
                        <a:cs typeface="Arial"/>
                        <a:sym typeface="Arial"/>
                      </a:endParaRPr>
                    </a:p>
                  </a:txBody>
                  <a:tcPr marL="77025" marR="77025" marT="45725" marB="45725"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AEAEA"/>
                    </a:solidFill>
                  </a:tcPr>
                </a:tc>
                <a:extLst>
                  <a:ext uri="{0D108BD9-81ED-4DB2-BD59-A6C34878D82A}">
                    <a16:rowId xmlns:a16="http://schemas.microsoft.com/office/drawing/2014/main" val="10002"/>
                  </a:ext>
                </a:extLst>
              </a:tr>
              <a:tr h="569775">
                <a:tc>
                  <a:txBody>
                    <a:bodyPr/>
                    <a:lstStyle/>
                    <a:p>
                      <a:pPr marL="0" marR="0" lvl="0" indent="0" algn="l" rtl="0">
                        <a:lnSpc>
                          <a:spcPct val="100000"/>
                        </a:lnSpc>
                        <a:spcBef>
                          <a:spcPts val="0"/>
                        </a:spcBef>
                        <a:spcAft>
                          <a:spcPts val="0"/>
                        </a:spcAft>
                        <a:buClr>
                          <a:schemeClr val="dk1"/>
                        </a:buClr>
                        <a:buSzPts val="1600"/>
                        <a:buFont typeface="Arial"/>
                        <a:buNone/>
                      </a:pPr>
                      <a:r>
                        <a:rPr lang="en-US" sz="1600" u="none" strike="noStrike" cap="none">
                          <a:solidFill>
                            <a:schemeClr val="dk1"/>
                          </a:solidFill>
                          <a:latin typeface="Arial"/>
                          <a:ea typeface="Arial"/>
                          <a:cs typeface="Arial"/>
                          <a:sym typeface="Arial"/>
                        </a:rPr>
                        <a:t>ADVANCE</a:t>
                      </a:r>
                      <a:endParaRPr sz="1600" b="1" i="0" u="none" strike="noStrike" cap="none">
                        <a:solidFill>
                          <a:schemeClr val="dk1"/>
                        </a:solidFill>
                        <a:latin typeface="Arial"/>
                        <a:ea typeface="Arial"/>
                        <a:cs typeface="Arial"/>
                        <a:sym typeface="Arial"/>
                      </a:endParaRPr>
                    </a:p>
                  </a:txBody>
                  <a:tcPr marL="77025" marR="77025" marT="45725" marB="45725" anchor="ctr">
                    <a:lnL w="9525" cap="flat" cmpd="sng">
                      <a:solidFill>
                        <a:srgbClr val="000000">
                          <a:alpha val="0"/>
                        </a:srgbClr>
                      </a:solidFill>
                      <a:prstDash val="solid"/>
                      <a:round/>
                      <a:headEnd type="none" w="sm" len="sm"/>
                      <a:tailEnd type="none" w="sm" len="sm"/>
                    </a:lnL>
                    <a:lnR w="12700" cap="flat" cmpd="sng">
                      <a:solidFill>
                        <a:srgbClr val="717073"/>
                      </a:solidFill>
                      <a:prstDash val="solid"/>
                      <a:round/>
                      <a:headEnd type="none" w="sm" len="sm"/>
                      <a:tailEnd type="none" w="sm" len="sm"/>
                    </a:lnR>
                    <a:lnT w="12700" cap="flat" cmpd="sng">
                      <a:solidFill>
                        <a:srgbClr val="717073"/>
                      </a:solidFill>
                      <a:prstDash val="solid"/>
                      <a:round/>
                      <a:headEnd type="none" w="sm" len="sm"/>
                      <a:tailEnd type="none" w="sm" len="sm"/>
                    </a:lnT>
                    <a:lnB w="12700" cap="flat" cmpd="sng">
                      <a:solidFill>
                        <a:srgbClr val="717073"/>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Arial"/>
                        <a:buNone/>
                      </a:pPr>
                      <a:r>
                        <a:rPr lang="en-US" sz="1400" u="none" strike="noStrike" cap="none">
                          <a:solidFill>
                            <a:schemeClr val="dk1"/>
                          </a:solidFill>
                          <a:latin typeface="Arial"/>
                          <a:ea typeface="Arial"/>
                          <a:cs typeface="Arial"/>
                          <a:sym typeface="Arial"/>
                        </a:rPr>
                        <a:t>7.5 %→ 7.3% vs 6.5%</a:t>
                      </a:r>
                      <a:endParaRPr sz="1400" b="1" i="0" u="none" strike="noStrike" cap="none">
                        <a:solidFill>
                          <a:schemeClr val="dk1"/>
                        </a:solidFill>
                        <a:latin typeface="Arial"/>
                        <a:ea typeface="Arial"/>
                        <a:cs typeface="Arial"/>
                        <a:sym typeface="Arial"/>
                      </a:endParaRPr>
                    </a:p>
                  </a:txBody>
                  <a:tcPr marL="77025" marR="77025" marT="45725" marB="45725" anchor="ctr">
                    <a:lnL w="12700" cap="flat" cmpd="sng">
                      <a:solidFill>
                        <a:srgbClr val="717073"/>
                      </a:solidFill>
                      <a:prstDash val="solid"/>
                      <a:round/>
                      <a:headEnd type="none" w="sm" len="sm"/>
                      <a:tailEnd type="none" w="sm" len="sm"/>
                    </a:lnL>
                    <a:lnR w="12700" cap="flat" cmpd="sng">
                      <a:solidFill>
                        <a:srgbClr val="717073"/>
                      </a:solidFill>
                      <a:prstDash val="solid"/>
                      <a:round/>
                      <a:headEnd type="none" w="sm" len="sm"/>
                      <a:tailEnd type="none" w="sm" len="sm"/>
                    </a:lnR>
                    <a:lnT w="12700" cap="flat" cmpd="sng">
                      <a:solidFill>
                        <a:srgbClr val="717073"/>
                      </a:solidFill>
                      <a:prstDash val="solid"/>
                      <a:round/>
                      <a:headEnd type="none" w="sm" len="sm"/>
                      <a:tailEnd type="none" w="sm" len="sm"/>
                    </a:lnT>
                    <a:lnB w="12700" cap="flat" cmpd="sng">
                      <a:solidFill>
                        <a:srgbClr val="717073"/>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Calibri"/>
                        <a:buNone/>
                      </a:pPr>
                      <a:r>
                        <a:rPr lang="en-US" sz="1400" b="1" u="none" strike="noStrike" cap="none">
                          <a:latin typeface="Arial" panose="020B0604020202020204" pitchFamily="34" charset="0"/>
                          <a:cs typeface="Arial" panose="020B0604020202020204" pitchFamily="34" charset="0"/>
                        </a:rPr>
                        <a:t>8.0</a:t>
                      </a:r>
                      <a:endParaRPr sz="1400" b="1" u="none" strike="noStrike" cap="none" baseline="30000">
                        <a:solidFill>
                          <a:schemeClr val="dk1"/>
                        </a:solidFill>
                        <a:latin typeface="Arial" panose="020B0604020202020204" pitchFamily="34" charset="0"/>
                        <a:ea typeface="Calibri"/>
                        <a:cs typeface="Arial" panose="020B0604020202020204" pitchFamily="34" charset="0"/>
                        <a:sym typeface="Calibri"/>
                      </a:endParaRPr>
                    </a:p>
                  </a:txBody>
                  <a:tcPr marL="77025" marR="77025" marT="45725" marB="45725" anchor="ctr">
                    <a:lnL w="12700" cap="flat" cmpd="sng">
                      <a:solidFill>
                        <a:srgbClr val="717073"/>
                      </a:solidFill>
                      <a:prstDash val="solid"/>
                      <a:round/>
                      <a:headEnd type="none" w="sm" len="sm"/>
                      <a:tailEnd type="none" w="sm" len="sm"/>
                    </a:lnL>
                    <a:lnR w="12700" cap="flat" cmpd="sng">
                      <a:solidFill>
                        <a:srgbClr val="717073"/>
                      </a:solidFill>
                      <a:prstDash val="solid"/>
                      <a:round/>
                      <a:headEnd type="none" w="sm" len="sm"/>
                      <a:tailEnd type="none" w="sm" len="sm"/>
                    </a:lnR>
                    <a:lnT w="12700" cap="flat" cmpd="sng">
                      <a:solidFill>
                        <a:srgbClr val="717073"/>
                      </a:solidFill>
                      <a:prstDash val="solid"/>
                      <a:round/>
                      <a:headEnd type="none" w="sm" len="sm"/>
                      <a:tailEnd type="none" w="sm" len="sm"/>
                    </a:lnT>
                    <a:lnB w="12700" cap="flat" cmpd="sng">
                      <a:solidFill>
                        <a:srgbClr val="717073"/>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Arial"/>
                        <a:buNone/>
                      </a:pPr>
                      <a:r>
                        <a:rPr lang="en-US" sz="2400" u="none" strike="noStrike" cap="none">
                          <a:solidFill>
                            <a:schemeClr val="dk1"/>
                          </a:solidFill>
                          <a:latin typeface="Arial"/>
                          <a:ea typeface="Arial"/>
                          <a:cs typeface="Arial"/>
                          <a:sym typeface="Arial"/>
                        </a:rPr>
                        <a:t>↓</a:t>
                      </a:r>
                      <a:endParaRPr sz="2400" b="1" i="0" u="none" strike="noStrike" cap="none">
                        <a:solidFill>
                          <a:schemeClr val="dk1"/>
                        </a:solidFill>
                        <a:latin typeface="Arial"/>
                        <a:ea typeface="Arial"/>
                        <a:cs typeface="Arial"/>
                        <a:sym typeface="Arial"/>
                      </a:endParaRPr>
                    </a:p>
                  </a:txBody>
                  <a:tcPr marL="77025" marR="77025" marT="45725" marB="45725" anchor="ctr">
                    <a:lnL w="12700" cap="flat" cmpd="sng">
                      <a:solidFill>
                        <a:srgbClr val="717073"/>
                      </a:solidFill>
                      <a:prstDash val="solid"/>
                      <a:round/>
                      <a:headEnd type="none" w="sm" len="sm"/>
                      <a:tailEnd type="none" w="sm" len="sm"/>
                    </a:lnL>
                    <a:lnR w="12700" cap="flat" cmpd="sng">
                      <a:solidFill>
                        <a:srgbClr val="717073"/>
                      </a:solidFill>
                      <a:prstDash val="solid"/>
                      <a:round/>
                      <a:headEnd type="none" w="sm" len="sm"/>
                      <a:tailEnd type="none" w="sm" len="sm"/>
                    </a:lnR>
                    <a:lnT w="12700" cap="flat" cmpd="sng">
                      <a:solidFill>
                        <a:srgbClr val="717073"/>
                      </a:solidFill>
                      <a:prstDash val="solid"/>
                      <a:round/>
                      <a:headEnd type="none" w="sm" len="sm"/>
                      <a:tailEnd type="none" w="sm" len="sm"/>
                    </a:lnT>
                    <a:lnB w="12700" cap="flat" cmpd="sng">
                      <a:solidFill>
                        <a:srgbClr val="717073"/>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Arial"/>
                        <a:buNone/>
                      </a:pPr>
                      <a:r>
                        <a:rPr lang="en-US" sz="2400" u="none" strike="noStrike" cap="none">
                          <a:solidFill>
                            <a:schemeClr val="dk1"/>
                          </a:solidFill>
                          <a:latin typeface="Arial"/>
                          <a:ea typeface="Arial"/>
                          <a:cs typeface="Arial"/>
                          <a:sym typeface="Arial"/>
                        </a:rPr>
                        <a:t>↔</a:t>
                      </a:r>
                      <a:endParaRPr sz="2400" b="1" i="0" u="none" strike="noStrike" cap="none">
                        <a:solidFill>
                          <a:schemeClr val="dk1"/>
                        </a:solidFill>
                        <a:latin typeface="Arial"/>
                        <a:ea typeface="Arial"/>
                        <a:cs typeface="Arial"/>
                        <a:sym typeface="Arial"/>
                      </a:endParaRPr>
                    </a:p>
                  </a:txBody>
                  <a:tcPr marL="77025" marR="77025" marT="45725" marB="45725" anchor="ctr">
                    <a:lnL w="12700" cap="flat" cmpd="sng">
                      <a:solidFill>
                        <a:srgbClr val="717073"/>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717073"/>
                      </a:solidFill>
                      <a:prstDash val="solid"/>
                      <a:round/>
                      <a:headEnd type="none" w="sm" len="sm"/>
                      <a:tailEnd type="none" w="sm" len="sm"/>
                    </a:lnT>
                    <a:lnB w="12700" cap="flat" cmpd="sng">
                      <a:solidFill>
                        <a:srgbClr val="717073"/>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Arial"/>
                        <a:buNone/>
                      </a:pPr>
                      <a:r>
                        <a:rPr lang="en-US" sz="2400" u="none" strike="noStrike" cap="none">
                          <a:solidFill>
                            <a:schemeClr val="dk1"/>
                          </a:solidFill>
                          <a:latin typeface="Arial"/>
                          <a:ea typeface="Arial"/>
                          <a:cs typeface="Arial"/>
                          <a:sym typeface="Arial"/>
                        </a:rPr>
                        <a:t>↔</a:t>
                      </a:r>
                      <a:endParaRPr sz="2400" b="1" i="0" u="none" strike="noStrike" cap="none">
                        <a:solidFill>
                          <a:schemeClr val="dk1"/>
                        </a:solidFill>
                        <a:latin typeface="Arial"/>
                        <a:ea typeface="Arial"/>
                        <a:cs typeface="Arial"/>
                        <a:sym typeface="Arial"/>
                      </a:endParaRPr>
                    </a:p>
                  </a:txBody>
                  <a:tcPr marL="77025" marR="77025" marT="45725" marB="45725"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69775">
                <a:tc>
                  <a:txBody>
                    <a:bodyPr/>
                    <a:lstStyle/>
                    <a:p>
                      <a:pPr marL="0" marR="0" lvl="0" indent="0" algn="l" rtl="0">
                        <a:lnSpc>
                          <a:spcPct val="100000"/>
                        </a:lnSpc>
                        <a:spcBef>
                          <a:spcPts val="0"/>
                        </a:spcBef>
                        <a:spcAft>
                          <a:spcPts val="0"/>
                        </a:spcAft>
                        <a:buClr>
                          <a:schemeClr val="dk1"/>
                        </a:buClr>
                        <a:buSzPts val="1600"/>
                        <a:buFont typeface="Arial"/>
                        <a:buNone/>
                      </a:pPr>
                      <a:r>
                        <a:rPr lang="en-US" sz="1600" u="none" strike="noStrike" cap="none">
                          <a:solidFill>
                            <a:schemeClr val="dk1"/>
                          </a:solidFill>
                          <a:latin typeface="Arial"/>
                          <a:ea typeface="Arial"/>
                          <a:cs typeface="Arial"/>
                          <a:sym typeface="Arial"/>
                        </a:rPr>
                        <a:t>VADT</a:t>
                      </a:r>
                      <a:endParaRPr sz="1600" b="1" i="0" u="none" strike="noStrike" cap="none">
                        <a:solidFill>
                          <a:schemeClr val="dk1"/>
                        </a:solidFill>
                        <a:latin typeface="Arial"/>
                        <a:ea typeface="Arial"/>
                        <a:cs typeface="Arial"/>
                        <a:sym typeface="Arial"/>
                      </a:endParaRPr>
                    </a:p>
                  </a:txBody>
                  <a:tcPr marL="77025" marR="77025" marT="45725" marB="45725" anchor="ctr">
                    <a:lnL w="9525" cap="flat" cmpd="sng">
                      <a:solidFill>
                        <a:srgbClr val="000000">
                          <a:alpha val="0"/>
                        </a:srgbClr>
                      </a:solidFill>
                      <a:prstDash val="solid"/>
                      <a:round/>
                      <a:headEnd type="none" w="sm" len="sm"/>
                      <a:tailEnd type="none" w="sm" len="sm"/>
                    </a:lnL>
                    <a:lnR w="12700" cap="flat" cmpd="sng">
                      <a:solidFill>
                        <a:srgbClr val="717073"/>
                      </a:solidFill>
                      <a:prstDash val="solid"/>
                      <a:round/>
                      <a:headEnd type="none" w="sm" len="sm"/>
                      <a:tailEnd type="none" w="sm" len="sm"/>
                    </a:lnR>
                    <a:lnT w="12700" cap="flat" cmpd="sng">
                      <a:solidFill>
                        <a:srgbClr val="717073"/>
                      </a:solidFill>
                      <a:prstDash val="solid"/>
                      <a:round/>
                      <a:headEnd type="none" w="sm" len="sm"/>
                      <a:tailEnd type="none" w="sm" len="sm"/>
                    </a:lnT>
                    <a:lnB w="12700" cap="flat" cmpd="sng">
                      <a:solidFill>
                        <a:schemeClr val="dk1"/>
                      </a:solidFill>
                      <a:prstDash val="solid"/>
                      <a:round/>
                      <a:headEnd type="none" w="sm" len="sm"/>
                      <a:tailEnd type="none" w="sm" len="sm"/>
                    </a:lnB>
                    <a:solidFill>
                      <a:srgbClr val="EAEAEA"/>
                    </a:solidFill>
                  </a:tcPr>
                </a:tc>
                <a:tc>
                  <a:txBody>
                    <a:bodyPr/>
                    <a:lstStyle/>
                    <a:p>
                      <a:pPr marL="0" marR="0" lvl="0" indent="0" algn="ctr" rtl="0">
                        <a:lnSpc>
                          <a:spcPct val="100000"/>
                        </a:lnSpc>
                        <a:spcBef>
                          <a:spcPts val="0"/>
                        </a:spcBef>
                        <a:spcAft>
                          <a:spcPts val="0"/>
                        </a:spcAft>
                        <a:buClr>
                          <a:schemeClr val="dk1"/>
                        </a:buClr>
                        <a:buSzPts val="1400"/>
                        <a:buFont typeface="Arial"/>
                        <a:buNone/>
                      </a:pPr>
                      <a:r>
                        <a:rPr lang="en-US" sz="1400" u="none" strike="noStrike" cap="none">
                          <a:solidFill>
                            <a:schemeClr val="dk1"/>
                          </a:solidFill>
                          <a:latin typeface="Arial"/>
                          <a:ea typeface="Arial"/>
                          <a:cs typeface="Arial"/>
                          <a:sym typeface="Arial"/>
                        </a:rPr>
                        <a:t>9.4 %→ 8.4% vs 6.9%</a:t>
                      </a:r>
                      <a:endParaRPr sz="1400" b="1" i="0" u="none" strike="noStrike" cap="none">
                        <a:solidFill>
                          <a:schemeClr val="dk1"/>
                        </a:solidFill>
                        <a:latin typeface="Arial"/>
                        <a:ea typeface="Arial"/>
                        <a:cs typeface="Arial"/>
                        <a:sym typeface="Arial"/>
                      </a:endParaRPr>
                    </a:p>
                  </a:txBody>
                  <a:tcPr marL="77025" marR="77025" marT="45725" marB="45725" anchor="ctr">
                    <a:lnL w="12700" cap="flat" cmpd="sng">
                      <a:solidFill>
                        <a:srgbClr val="717073"/>
                      </a:solidFill>
                      <a:prstDash val="solid"/>
                      <a:round/>
                      <a:headEnd type="none" w="sm" len="sm"/>
                      <a:tailEnd type="none" w="sm" len="sm"/>
                    </a:lnL>
                    <a:lnR w="12700" cap="flat" cmpd="sng">
                      <a:solidFill>
                        <a:srgbClr val="717073"/>
                      </a:solidFill>
                      <a:prstDash val="solid"/>
                      <a:round/>
                      <a:headEnd type="none" w="sm" len="sm"/>
                      <a:tailEnd type="none" w="sm" len="sm"/>
                    </a:lnR>
                    <a:lnT w="12700" cap="flat" cmpd="sng">
                      <a:solidFill>
                        <a:srgbClr val="717073"/>
                      </a:solidFill>
                      <a:prstDash val="solid"/>
                      <a:round/>
                      <a:headEnd type="none" w="sm" len="sm"/>
                      <a:tailEnd type="none" w="sm" len="sm"/>
                    </a:lnT>
                    <a:lnB w="12700" cap="flat" cmpd="sng">
                      <a:solidFill>
                        <a:schemeClr val="dk1"/>
                      </a:solidFill>
                      <a:prstDash val="solid"/>
                      <a:round/>
                      <a:headEnd type="none" w="sm" len="sm"/>
                      <a:tailEnd type="none" w="sm" len="sm"/>
                    </a:lnB>
                    <a:solidFill>
                      <a:srgbClr val="EAEAEA"/>
                    </a:solidFill>
                  </a:tcPr>
                </a:tc>
                <a:tc>
                  <a:txBody>
                    <a:bodyPr/>
                    <a:lstStyle/>
                    <a:p>
                      <a:pPr marL="0" marR="0" lvl="0" indent="0" algn="ctr" rtl="0">
                        <a:lnSpc>
                          <a:spcPct val="100000"/>
                        </a:lnSpc>
                        <a:spcBef>
                          <a:spcPts val="0"/>
                        </a:spcBef>
                        <a:spcAft>
                          <a:spcPts val="0"/>
                        </a:spcAft>
                        <a:buClr>
                          <a:schemeClr val="dk1"/>
                        </a:buClr>
                        <a:buSzPts val="1400"/>
                        <a:buFont typeface="Calibri"/>
                        <a:buNone/>
                      </a:pPr>
                      <a:r>
                        <a:rPr lang="en-US" sz="1400" b="1" u="none" strike="noStrike" cap="none" dirty="0">
                          <a:latin typeface="Arial" panose="020B0604020202020204" pitchFamily="34" charset="0"/>
                          <a:cs typeface="Arial" panose="020B0604020202020204" pitchFamily="34" charset="0"/>
                        </a:rPr>
                        <a:t>11.5</a:t>
                      </a:r>
                      <a:endParaRPr sz="1400" b="1" u="none" strike="noStrike" cap="none" dirty="0">
                        <a:solidFill>
                          <a:schemeClr val="dk1"/>
                        </a:solidFill>
                        <a:latin typeface="Arial" panose="020B0604020202020204" pitchFamily="34" charset="0"/>
                        <a:ea typeface="Calibri"/>
                        <a:cs typeface="Arial" panose="020B0604020202020204" pitchFamily="34" charset="0"/>
                        <a:sym typeface="Calibri"/>
                      </a:endParaRPr>
                    </a:p>
                  </a:txBody>
                  <a:tcPr marL="77025" marR="77025" marT="45725" marB="45725" anchor="ctr">
                    <a:lnL w="12700" cap="flat" cmpd="sng">
                      <a:solidFill>
                        <a:srgbClr val="717073"/>
                      </a:solidFill>
                      <a:prstDash val="solid"/>
                      <a:round/>
                      <a:headEnd type="none" w="sm" len="sm"/>
                      <a:tailEnd type="none" w="sm" len="sm"/>
                    </a:lnL>
                    <a:lnR w="12700" cap="flat" cmpd="sng">
                      <a:solidFill>
                        <a:srgbClr val="717073"/>
                      </a:solidFill>
                      <a:prstDash val="solid"/>
                      <a:round/>
                      <a:headEnd type="none" w="sm" len="sm"/>
                      <a:tailEnd type="none" w="sm" len="sm"/>
                    </a:lnR>
                    <a:lnT w="12700" cap="flat" cmpd="sng">
                      <a:solidFill>
                        <a:srgbClr val="717073"/>
                      </a:solidFill>
                      <a:prstDash val="solid"/>
                      <a:round/>
                      <a:headEnd type="none" w="sm" len="sm"/>
                      <a:tailEnd type="none" w="sm" len="sm"/>
                    </a:lnT>
                    <a:lnB w="12700" cap="flat" cmpd="sng">
                      <a:solidFill>
                        <a:schemeClr val="dk1"/>
                      </a:solidFill>
                      <a:prstDash val="solid"/>
                      <a:round/>
                      <a:headEnd type="none" w="sm" len="sm"/>
                      <a:tailEnd type="none" w="sm" len="sm"/>
                    </a:lnB>
                    <a:solidFill>
                      <a:srgbClr val="EAEAEA"/>
                    </a:solidFill>
                  </a:tcPr>
                </a:tc>
                <a:tc>
                  <a:txBody>
                    <a:bodyPr/>
                    <a:lstStyle/>
                    <a:p>
                      <a:pPr marL="0" marR="0" lvl="0" indent="0" algn="ctr" rtl="0">
                        <a:lnSpc>
                          <a:spcPct val="100000"/>
                        </a:lnSpc>
                        <a:spcBef>
                          <a:spcPts val="0"/>
                        </a:spcBef>
                        <a:spcAft>
                          <a:spcPts val="0"/>
                        </a:spcAft>
                        <a:buClr>
                          <a:schemeClr val="dk1"/>
                        </a:buClr>
                        <a:buSzPts val="2400"/>
                        <a:buFont typeface="Arial"/>
                        <a:buNone/>
                      </a:pPr>
                      <a:r>
                        <a:rPr lang="en-US" sz="2400" u="none" strike="noStrike" cap="none">
                          <a:solidFill>
                            <a:schemeClr val="dk1"/>
                          </a:solidFill>
                          <a:latin typeface="Arial"/>
                          <a:ea typeface="Arial"/>
                          <a:cs typeface="Arial"/>
                          <a:sym typeface="Arial"/>
                        </a:rPr>
                        <a:t>↓</a:t>
                      </a:r>
                      <a:endParaRPr sz="2400" b="1" i="0" u="none" strike="noStrike" cap="none">
                        <a:solidFill>
                          <a:schemeClr val="dk1"/>
                        </a:solidFill>
                        <a:latin typeface="Arial"/>
                        <a:ea typeface="Arial"/>
                        <a:cs typeface="Arial"/>
                        <a:sym typeface="Arial"/>
                      </a:endParaRPr>
                    </a:p>
                  </a:txBody>
                  <a:tcPr marL="77025" marR="77025" marT="45725" marB="45725" anchor="ctr">
                    <a:lnL w="12700" cap="flat" cmpd="sng">
                      <a:solidFill>
                        <a:srgbClr val="717073"/>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717073"/>
                      </a:solidFill>
                      <a:prstDash val="solid"/>
                      <a:round/>
                      <a:headEnd type="none" w="sm" len="sm"/>
                      <a:tailEnd type="none" w="sm" len="sm"/>
                    </a:lnT>
                    <a:lnB w="12700" cap="flat" cmpd="sng">
                      <a:solidFill>
                        <a:schemeClr val="dk1"/>
                      </a:solidFill>
                      <a:prstDash val="solid"/>
                      <a:round/>
                      <a:headEnd type="none" w="sm" len="sm"/>
                      <a:tailEnd type="none" w="sm" len="sm"/>
                    </a:lnB>
                    <a:solidFill>
                      <a:srgbClr val="EAEAEA"/>
                    </a:solidFill>
                  </a:tcPr>
                </a:tc>
                <a:tc>
                  <a:txBody>
                    <a:bodyPr/>
                    <a:lstStyle/>
                    <a:p>
                      <a:pPr marL="0" marR="0" lvl="0" indent="0" algn="ctr" rtl="0">
                        <a:lnSpc>
                          <a:spcPct val="100000"/>
                        </a:lnSpc>
                        <a:spcBef>
                          <a:spcPts val="0"/>
                        </a:spcBef>
                        <a:spcAft>
                          <a:spcPts val="0"/>
                        </a:spcAft>
                        <a:buClr>
                          <a:schemeClr val="dk1"/>
                        </a:buClr>
                        <a:buSzPts val="2400"/>
                        <a:buFont typeface="Arial"/>
                        <a:buNone/>
                      </a:pPr>
                      <a:r>
                        <a:rPr lang="en-US" sz="2400" u="none" strike="noStrike" cap="none">
                          <a:solidFill>
                            <a:schemeClr val="dk1"/>
                          </a:solidFill>
                          <a:latin typeface="Arial"/>
                          <a:ea typeface="Arial"/>
                          <a:cs typeface="Arial"/>
                          <a:sym typeface="Arial"/>
                        </a:rPr>
                        <a:t>↔</a:t>
                      </a:r>
                      <a:endParaRPr sz="2400" b="1" i="0" u="none" strike="noStrike" cap="none">
                        <a:solidFill>
                          <a:schemeClr val="dk1"/>
                        </a:solidFill>
                        <a:latin typeface="Arial"/>
                        <a:ea typeface="Arial"/>
                        <a:cs typeface="Arial"/>
                        <a:sym typeface="Arial"/>
                      </a:endParaRPr>
                    </a:p>
                  </a:txBody>
                  <a:tcPr marL="77025" marR="770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717073"/>
                      </a:solidFill>
                      <a:prstDash val="solid"/>
                      <a:round/>
                      <a:headEnd type="none" w="sm" len="sm"/>
                      <a:tailEnd type="none" w="sm" len="sm"/>
                    </a:lnT>
                    <a:lnB w="12700" cap="flat" cmpd="sng">
                      <a:solidFill>
                        <a:schemeClr val="dk1"/>
                      </a:solidFill>
                      <a:prstDash val="solid"/>
                      <a:round/>
                      <a:headEnd type="none" w="sm" len="sm"/>
                      <a:tailEnd type="none" w="sm" len="sm"/>
                    </a:lnB>
                    <a:solidFill>
                      <a:srgbClr val="EAEAEA"/>
                    </a:solidFill>
                  </a:tcPr>
                </a:tc>
                <a:tc>
                  <a:txBody>
                    <a:bodyPr/>
                    <a:lstStyle/>
                    <a:p>
                      <a:pPr marL="0" marR="0" lvl="0" indent="0" algn="ctr" rtl="0">
                        <a:lnSpc>
                          <a:spcPct val="100000"/>
                        </a:lnSpc>
                        <a:spcBef>
                          <a:spcPts val="0"/>
                        </a:spcBef>
                        <a:spcAft>
                          <a:spcPts val="0"/>
                        </a:spcAft>
                        <a:buClr>
                          <a:schemeClr val="dk1"/>
                        </a:buClr>
                        <a:buSzPts val="2400"/>
                        <a:buFont typeface="Arial"/>
                        <a:buNone/>
                      </a:pPr>
                      <a:r>
                        <a:rPr lang="en-US" sz="2400" u="none" strike="noStrike" cap="none" dirty="0">
                          <a:solidFill>
                            <a:schemeClr val="dk1"/>
                          </a:solidFill>
                          <a:latin typeface="Arial"/>
                          <a:ea typeface="Arial"/>
                          <a:cs typeface="Arial"/>
                          <a:sym typeface="Arial"/>
                        </a:rPr>
                        <a:t>↔</a:t>
                      </a:r>
                      <a:endParaRPr sz="2400" b="1" i="0" u="none" strike="noStrike" cap="none" dirty="0">
                        <a:solidFill>
                          <a:schemeClr val="dk1"/>
                        </a:solidFill>
                        <a:latin typeface="Arial"/>
                        <a:ea typeface="Arial"/>
                        <a:cs typeface="Arial"/>
                        <a:sym typeface="Arial"/>
                      </a:endParaRPr>
                    </a:p>
                  </a:txBody>
                  <a:tcPr marL="77025" marR="77025" marT="45725" marB="45725"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AEAEA"/>
                    </a:solidFill>
                  </a:tcPr>
                </a:tc>
                <a:extLst>
                  <a:ext uri="{0D108BD9-81ED-4DB2-BD59-A6C34878D82A}">
                    <a16:rowId xmlns:a16="http://schemas.microsoft.com/office/drawing/2014/main" val="10004"/>
                  </a:ext>
                </a:extLst>
              </a:tr>
            </a:tbl>
          </a:graphicData>
        </a:graphic>
      </p:graphicFrame>
      <p:sp>
        <p:nvSpPr>
          <p:cNvPr id="269" name="Google Shape;269;p6"/>
          <p:cNvSpPr txBox="1">
            <a:spLocks noGrp="1"/>
          </p:cNvSpPr>
          <p:nvPr>
            <p:ph type="title"/>
          </p:nvPr>
        </p:nvSpPr>
        <p:spPr/>
        <p:txBody>
          <a:bodyPr/>
          <a:lstStyle/>
          <a:p>
            <a:pPr lvl="0"/>
            <a:r>
              <a:rPr lang="en-US" dirty="0"/>
              <a:t>T2DM Glucose-lowering Studies, Micro- and </a:t>
            </a:r>
            <a:br>
              <a:rPr lang="en-US" dirty="0"/>
            </a:br>
            <a:r>
              <a:rPr lang="en-US" dirty="0"/>
              <a:t>Macro-vascular outcomes</a:t>
            </a:r>
          </a:p>
        </p:txBody>
      </p:sp>
      <p:sp>
        <p:nvSpPr>
          <p:cNvPr id="270" name="Google Shape;270;p6"/>
          <p:cNvSpPr txBox="1">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100" b="0" i="0" u="none" strike="noStrike" kern="1200" cap="none" spc="0" normalizeH="0" baseline="0" noProof="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91EACABD-C4DF-3B4F-B5B7-614F1B964BEE}"/>
              </a:ext>
            </a:extLst>
          </p:cNvPr>
          <p:cNvSpPr>
            <a:spLocks noGrp="1"/>
          </p:cNvSpPr>
          <p:nvPr>
            <p:ph sz="quarter" idx="15"/>
          </p:nvPr>
        </p:nvSpPr>
        <p:spPr>
          <a:xfrm>
            <a:off x="620183" y="6356351"/>
            <a:ext cx="11452481" cy="365125"/>
          </a:xfrm>
        </p:spPr>
        <p:txBody>
          <a:bodyPr anchor="b" anchorCtr="0"/>
          <a:lstStyle/>
          <a:p>
            <a:r>
              <a:rPr lang="en-GB" baseline="30000" dirty="0"/>
              <a:t>* </a:t>
            </a:r>
            <a:r>
              <a:rPr lang="en-GB" dirty="0"/>
              <a:t>No change in primary microvascular composite but significant decreases in micro/macroalbuminuria</a:t>
            </a:r>
            <a:r>
              <a:rPr lang="en-GB" baseline="30000" dirty="0"/>
              <a:t>2,3</a:t>
            </a:r>
          </a:p>
          <a:p>
            <a:r>
              <a:rPr lang="en-GB" baseline="30000" dirty="0"/>
              <a:t>**</a:t>
            </a:r>
            <a:r>
              <a:rPr lang="en-GB" dirty="0"/>
              <a:t> No change in major clinical microvascular events but significant reduction in end-stage renal disease (p = 0.007)</a:t>
            </a:r>
            <a:r>
              <a:rPr lang="en-GB" baseline="30000" dirty="0"/>
              <a:t>5</a:t>
            </a:r>
          </a:p>
          <a:p>
            <a:r>
              <a:rPr lang="en-GB" dirty="0"/>
              <a:t>↑, increased rate; ↓, decreased rate</a:t>
            </a:r>
          </a:p>
          <a:p>
            <a:r>
              <a:rPr lang="en-GB" dirty="0"/>
              <a:t>CVD, cardiovascular disease; </a:t>
            </a:r>
            <a:r>
              <a:rPr lang="en-GB" sz="900" dirty="0">
                <a:latin typeface="Arial" panose="020B0604020202020204" pitchFamily="34" charset="0"/>
                <a:cs typeface="Arial" panose="020B0604020202020204" pitchFamily="34" charset="0"/>
              </a:rPr>
              <a:t>HbA1c, glycated haemoglobin A1C; T2D, type 2 diabetes</a:t>
            </a:r>
          </a:p>
          <a:p>
            <a:r>
              <a:rPr lang="en-GB" dirty="0"/>
              <a:t>Adapted from: 1. </a:t>
            </a:r>
            <a:r>
              <a:rPr lang="en-GB" dirty="0" err="1"/>
              <a:t>Bergenstal</a:t>
            </a:r>
            <a:r>
              <a:rPr lang="en-GB" dirty="0"/>
              <a:t> RM, et al. Am J Med. 2010;123:374.e9-18. 2. </a:t>
            </a:r>
            <a:r>
              <a:rPr lang="en-GB" dirty="0" err="1"/>
              <a:t>Genuth</a:t>
            </a:r>
            <a:r>
              <a:rPr lang="en-GB" dirty="0"/>
              <a:t> S, Ismail-</a:t>
            </a:r>
            <a:r>
              <a:rPr lang="en-GB" dirty="0" err="1"/>
              <a:t>Beigi</a:t>
            </a:r>
            <a:r>
              <a:rPr lang="en-GB" dirty="0"/>
              <a:t> F. Clin Endocrinol </a:t>
            </a:r>
            <a:r>
              <a:rPr lang="en-GB" dirty="0" err="1"/>
              <a:t>Metab</a:t>
            </a:r>
            <a:r>
              <a:rPr lang="en-GB" dirty="0"/>
              <a:t>. 2012;97:41-8. 3. Ismail-</a:t>
            </a:r>
            <a:r>
              <a:rPr lang="en-GB" dirty="0" err="1"/>
              <a:t>Beigi</a:t>
            </a:r>
            <a:r>
              <a:rPr lang="en-GB" dirty="0"/>
              <a:t> F, et al. Lancet. 2010;376:419-30. </a:t>
            </a:r>
            <a:br>
              <a:rPr lang="en-GB" dirty="0"/>
            </a:br>
            <a:r>
              <a:rPr lang="en-GB" dirty="0"/>
              <a:t>4. Hayward RA, et al. N </a:t>
            </a:r>
            <a:r>
              <a:rPr lang="en-GB" dirty="0" err="1"/>
              <a:t>Engl</a:t>
            </a:r>
            <a:r>
              <a:rPr lang="en-GB" dirty="0"/>
              <a:t> J Med. 2015;372:2197-206. 5. </a:t>
            </a:r>
            <a:r>
              <a:rPr lang="en-GB" dirty="0" err="1"/>
              <a:t>Zoungas</a:t>
            </a:r>
            <a:r>
              <a:rPr lang="en-GB" dirty="0"/>
              <a:t> et al. N </a:t>
            </a:r>
            <a:r>
              <a:rPr lang="en-GB" dirty="0" err="1"/>
              <a:t>Engl</a:t>
            </a:r>
            <a:r>
              <a:rPr lang="en-GB" dirty="0"/>
              <a:t> J Med. 2014;371:1392-406</a:t>
            </a:r>
          </a:p>
          <a:p>
            <a:pPr lvl="0"/>
            <a:endParaRPr lang="en-US" dirty="0"/>
          </a:p>
        </p:txBody>
      </p:sp>
      <p:grpSp>
        <p:nvGrpSpPr>
          <p:cNvPr id="271" name="Google Shape;271;p6"/>
          <p:cNvGrpSpPr/>
          <p:nvPr/>
        </p:nvGrpSpPr>
        <p:grpSpPr>
          <a:xfrm>
            <a:off x="6786880" y="4726195"/>
            <a:ext cx="3108960" cy="338554"/>
            <a:chOff x="5795656" y="1019761"/>
            <a:chExt cx="3624851" cy="338554"/>
          </a:xfrm>
        </p:grpSpPr>
        <p:sp>
          <p:nvSpPr>
            <p:cNvPr id="272" name="Google Shape;272;p6"/>
            <p:cNvSpPr txBox="1"/>
            <p:nvPr/>
          </p:nvSpPr>
          <p:spPr>
            <a:xfrm>
              <a:off x="6047655" y="1019761"/>
              <a:ext cx="3372852" cy="338554"/>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Long-term follow-up</a:t>
              </a:r>
              <a:r>
                <a:rPr kumimoji="0" lang="en-US" sz="1600" b="0" i="0" u="none" strike="noStrike" kern="1200" cap="none" spc="0" normalizeH="0" baseline="3000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1,4,5</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 </a:t>
              </a:r>
              <a:endParaRPr kumimoji="0"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73" name="Google Shape;273;p6"/>
            <p:cNvSpPr/>
            <p:nvPr/>
          </p:nvSpPr>
          <p:spPr>
            <a:xfrm>
              <a:off x="5795656" y="1082188"/>
              <a:ext cx="252000" cy="252000"/>
            </a:xfrm>
            <a:prstGeom prst="rect">
              <a:avLst/>
            </a:prstGeom>
            <a:solidFill>
              <a:srgbClr val="9CC2E5"/>
            </a:solidFill>
            <a:ln w="127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1" i="0" u="none" strike="noStrike" kern="1200" cap="none" spc="0" normalizeH="0" baseline="0" noProof="0">
                <a:ln>
                  <a:noFill/>
                </a:ln>
                <a:solidFill>
                  <a:srgbClr val="5A5A5A"/>
                </a:solidFill>
                <a:effectLst/>
                <a:uLnTx/>
                <a:uFillTx/>
                <a:latin typeface="Overlock"/>
                <a:ea typeface="Overlock"/>
                <a:cs typeface="Overlock"/>
                <a:sym typeface="Overlock"/>
              </a:endParaRPr>
            </a:p>
          </p:txBody>
        </p:sp>
      </p:grpSp>
      <p:graphicFrame>
        <p:nvGraphicFramePr>
          <p:cNvPr id="274" name="Google Shape;274;p6"/>
          <p:cNvGraphicFramePr/>
          <p:nvPr/>
        </p:nvGraphicFramePr>
        <p:xfrm>
          <a:off x="6740769" y="2279054"/>
          <a:ext cx="3489500" cy="2279100"/>
        </p:xfrm>
        <a:graphic>
          <a:graphicData uri="http://schemas.openxmlformats.org/drawingml/2006/table">
            <a:tbl>
              <a:tblPr>
                <a:noFill/>
              </a:tblPr>
              <a:tblGrid>
                <a:gridCol w="819325">
                  <a:extLst>
                    <a:ext uri="{9D8B030D-6E8A-4147-A177-3AD203B41FA5}">
                      <a16:colId xmlns:a16="http://schemas.microsoft.com/office/drawing/2014/main" val="20000"/>
                    </a:ext>
                  </a:extLst>
                </a:gridCol>
                <a:gridCol w="744075">
                  <a:extLst>
                    <a:ext uri="{9D8B030D-6E8A-4147-A177-3AD203B41FA5}">
                      <a16:colId xmlns:a16="http://schemas.microsoft.com/office/drawing/2014/main" val="20001"/>
                    </a:ext>
                  </a:extLst>
                </a:gridCol>
                <a:gridCol w="461825">
                  <a:extLst>
                    <a:ext uri="{9D8B030D-6E8A-4147-A177-3AD203B41FA5}">
                      <a16:colId xmlns:a16="http://schemas.microsoft.com/office/drawing/2014/main" val="20002"/>
                    </a:ext>
                  </a:extLst>
                </a:gridCol>
                <a:gridCol w="384500">
                  <a:extLst>
                    <a:ext uri="{9D8B030D-6E8A-4147-A177-3AD203B41FA5}">
                      <a16:colId xmlns:a16="http://schemas.microsoft.com/office/drawing/2014/main" val="20003"/>
                    </a:ext>
                  </a:extLst>
                </a:gridCol>
                <a:gridCol w="492050">
                  <a:extLst>
                    <a:ext uri="{9D8B030D-6E8A-4147-A177-3AD203B41FA5}">
                      <a16:colId xmlns:a16="http://schemas.microsoft.com/office/drawing/2014/main" val="20004"/>
                    </a:ext>
                  </a:extLst>
                </a:gridCol>
                <a:gridCol w="587725">
                  <a:extLst>
                    <a:ext uri="{9D8B030D-6E8A-4147-A177-3AD203B41FA5}">
                      <a16:colId xmlns:a16="http://schemas.microsoft.com/office/drawing/2014/main" val="20005"/>
                    </a:ext>
                  </a:extLst>
                </a:gridCol>
              </a:tblGrid>
              <a:tr h="569775">
                <a:tc>
                  <a:txBody>
                    <a:bodyPr/>
                    <a:lstStyle/>
                    <a:p>
                      <a:pPr marL="0" marR="0" lvl="0" indent="0" algn="ctr" rtl="0">
                        <a:lnSpc>
                          <a:spcPct val="100000"/>
                        </a:lnSpc>
                        <a:spcBef>
                          <a:spcPts val="0"/>
                        </a:spcBef>
                        <a:spcAft>
                          <a:spcPts val="0"/>
                        </a:spcAft>
                        <a:buClr>
                          <a:schemeClr val="dk1"/>
                        </a:buClr>
                        <a:buSzPts val="2400"/>
                        <a:buFont typeface="Arial"/>
                        <a:buNone/>
                      </a:pPr>
                      <a:r>
                        <a:rPr lang="en-US" sz="2400" u="none" strike="noStrike" cap="none" dirty="0">
                          <a:solidFill>
                            <a:schemeClr val="dk1"/>
                          </a:solidFill>
                          <a:latin typeface="Arial"/>
                          <a:ea typeface="Arial"/>
                          <a:cs typeface="Arial"/>
                          <a:sym typeface="Arial"/>
                        </a:rPr>
                        <a:t>↓</a:t>
                      </a:r>
                      <a:endParaRPr sz="2400" b="1" i="0" u="none" strike="noStrike" cap="none" dirty="0">
                        <a:solidFill>
                          <a:schemeClr val="dk1"/>
                        </a:solidFill>
                        <a:latin typeface="Arial"/>
                        <a:ea typeface="Arial"/>
                        <a:cs typeface="Arial"/>
                        <a:sym typeface="Arial"/>
                      </a:endParaRPr>
                    </a:p>
                  </a:txBody>
                  <a:tcPr marL="77025" marR="77025" marT="45725" marB="45725" anchor="ctr">
                    <a:lnL w="12700" cap="flat" cmpd="sng">
                      <a:solidFill>
                        <a:srgbClr val="7F7F7F"/>
                      </a:solidFill>
                      <a:prstDash val="solid"/>
                      <a:round/>
                      <a:headEnd type="none" w="sm" len="sm"/>
                      <a:tailEnd type="none" w="sm" len="sm"/>
                    </a:lnL>
                    <a:lnR w="12700" cap="flat" cmpd="sng">
                      <a:solidFill>
                        <a:srgbClr val="717073"/>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2400"/>
                        <a:buFont typeface="Arial"/>
                        <a:buNone/>
                      </a:pPr>
                      <a:r>
                        <a:rPr lang="en-US" sz="2400" u="none" strike="noStrike" cap="none" dirty="0">
                          <a:solidFill>
                            <a:schemeClr val="dk1"/>
                          </a:solidFill>
                          <a:latin typeface="Arial"/>
                          <a:ea typeface="Arial"/>
                          <a:cs typeface="Arial"/>
                          <a:sym typeface="Arial"/>
                        </a:rPr>
                        <a:t>↓</a:t>
                      </a:r>
                      <a:endParaRPr sz="2400" b="1" i="0" u="none" strike="noStrike" cap="none" dirty="0">
                        <a:solidFill>
                          <a:schemeClr val="dk1"/>
                        </a:solidFill>
                        <a:latin typeface="Arial"/>
                        <a:ea typeface="Arial"/>
                        <a:cs typeface="Arial"/>
                        <a:sym typeface="Arial"/>
                      </a:endParaRPr>
                    </a:p>
                  </a:txBody>
                  <a:tcPr marL="77025" marR="77025" marT="45725" marB="45725" anchor="ctr">
                    <a:lnL w="12700" cap="flat" cmpd="sng">
                      <a:solidFill>
                        <a:srgbClr val="717073"/>
                      </a:solidFill>
                      <a:prstDash val="solid"/>
                      <a:round/>
                      <a:headEnd type="none" w="sm" len="sm"/>
                      <a:tailEnd type="none" w="sm" len="sm"/>
                    </a:lnL>
                    <a:lnR w="12700" cap="flat" cmpd="sng">
                      <a:solidFill>
                        <a:srgbClr val="717073"/>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7F7F7F"/>
                      </a:solidFill>
                      <a:prstDash val="solid"/>
                      <a:round/>
                      <a:headEnd type="none" w="sm" len="sm"/>
                      <a:tailEnd type="none" w="sm" len="sm"/>
                    </a:lnB>
                    <a:solidFill>
                      <a:srgbClr val="9CC2E5"/>
                    </a:solidFill>
                  </a:tcPr>
                </a:tc>
                <a:tc>
                  <a:txBody>
                    <a:bodyPr/>
                    <a:lstStyle/>
                    <a:p>
                      <a:pPr marL="0" marR="0" lvl="0" indent="0" algn="ctr" rtl="0">
                        <a:lnSpc>
                          <a:spcPct val="100000"/>
                        </a:lnSpc>
                        <a:spcBef>
                          <a:spcPts val="0"/>
                        </a:spcBef>
                        <a:spcAft>
                          <a:spcPts val="0"/>
                        </a:spcAft>
                        <a:buClr>
                          <a:schemeClr val="dk1"/>
                        </a:buClr>
                        <a:buSzPts val="2400"/>
                        <a:buFont typeface="Arial"/>
                        <a:buNone/>
                      </a:pPr>
                      <a:r>
                        <a:rPr lang="en-US" sz="2400" u="none" strike="noStrike" cap="none">
                          <a:solidFill>
                            <a:schemeClr val="dk1"/>
                          </a:solidFill>
                          <a:latin typeface="Arial"/>
                          <a:ea typeface="Arial"/>
                          <a:cs typeface="Arial"/>
                          <a:sym typeface="Arial"/>
                        </a:rPr>
                        <a:t>↔</a:t>
                      </a:r>
                      <a:endParaRPr sz="2400" b="1" i="0" u="none" strike="noStrike" cap="none">
                        <a:solidFill>
                          <a:schemeClr val="dk1"/>
                        </a:solidFill>
                        <a:latin typeface="Arial"/>
                        <a:ea typeface="Arial"/>
                        <a:cs typeface="Arial"/>
                        <a:sym typeface="Arial"/>
                      </a:endParaRPr>
                    </a:p>
                  </a:txBody>
                  <a:tcPr marL="77025" marR="77025" marT="45725" marB="45725" anchor="ctr">
                    <a:lnL w="12700" cap="flat" cmpd="sng">
                      <a:solidFill>
                        <a:srgbClr val="717073"/>
                      </a:solidFill>
                      <a:prstDash val="solid"/>
                      <a:round/>
                      <a:headEnd type="none" w="sm" len="sm"/>
                      <a:tailEnd type="none" w="sm" len="sm"/>
                    </a:lnL>
                    <a:lnR w="12700" cap="flat" cmpd="sng">
                      <a:solidFill>
                        <a:srgbClr val="717073"/>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2400"/>
                        <a:buFont typeface="Arial"/>
                        <a:buNone/>
                      </a:pPr>
                      <a:r>
                        <a:rPr lang="en-US" sz="2400" u="none" strike="noStrike" cap="none">
                          <a:solidFill>
                            <a:schemeClr val="dk1"/>
                          </a:solidFill>
                          <a:latin typeface="Arial"/>
                          <a:ea typeface="Arial"/>
                          <a:cs typeface="Arial"/>
                          <a:sym typeface="Arial"/>
                        </a:rPr>
                        <a:t>↓</a:t>
                      </a:r>
                      <a:endParaRPr sz="2400" b="1" i="0" u="none" strike="noStrike" cap="none">
                        <a:solidFill>
                          <a:schemeClr val="dk1"/>
                        </a:solidFill>
                        <a:latin typeface="Arial"/>
                        <a:ea typeface="Arial"/>
                        <a:cs typeface="Arial"/>
                        <a:sym typeface="Arial"/>
                      </a:endParaRPr>
                    </a:p>
                  </a:txBody>
                  <a:tcPr marL="77025" marR="77025" marT="45725" marB="45725" anchor="ctr">
                    <a:lnL w="12700" cap="flat" cmpd="sng">
                      <a:solidFill>
                        <a:srgbClr val="717073"/>
                      </a:solidFill>
                      <a:prstDash val="solid"/>
                      <a:round/>
                      <a:headEnd type="none" w="sm" len="sm"/>
                      <a:tailEnd type="none" w="sm" len="sm"/>
                    </a:lnL>
                    <a:lnR w="12700" cap="flat" cmpd="sng">
                      <a:solidFill>
                        <a:srgbClr val="717073"/>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7F7F7F"/>
                      </a:solidFill>
                      <a:prstDash val="solid"/>
                      <a:round/>
                      <a:headEnd type="none" w="sm" len="sm"/>
                      <a:tailEnd type="none" w="sm" len="sm"/>
                    </a:lnB>
                    <a:solidFill>
                      <a:srgbClr val="9CC2E5"/>
                    </a:solidFill>
                  </a:tcPr>
                </a:tc>
                <a:tc>
                  <a:txBody>
                    <a:bodyPr/>
                    <a:lstStyle/>
                    <a:p>
                      <a:pPr marL="0" marR="0" lvl="0" indent="0" algn="ctr" rtl="0">
                        <a:lnSpc>
                          <a:spcPct val="100000"/>
                        </a:lnSpc>
                        <a:spcBef>
                          <a:spcPts val="0"/>
                        </a:spcBef>
                        <a:spcAft>
                          <a:spcPts val="0"/>
                        </a:spcAft>
                        <a:buClr>
                          <a:schemeClr val="dk1"/>
                        </a:buClr>
                        <a:buSzPts val="2400"/>
                        <a:buFont typeface="Arial"/>
                        <a:buNone/>
                      </a:pPr>
                      <a:r>
                        <a:rPr lang="en-US" sz="2400" u="none" strike="noStrike" cap="none">
                          <a:solidFill>
                            <a:schemeClr val="dk1"/>
                          </a:solidFill>
                          <a:latin typeface="Arial"/>
                          <a:ea typeface="Arial"/>
                          <a:cs typeface="Arial"/>
                          <a:sym typeface="Arial"/>
                        </a:rPr>
                        <a:t>↔</a:t>
                      </a:r>
                      <a:endParaRPr sz="2400" b="1" i="0" u="none" strike="noStrike" cap="none">
                        <a:solidFill>
                          <a:schemeClr val="dk1"/>
                        </a:solidFill>
                        <a:latin typeface="Arial"/>
                        <a:ea typeface="Arial"/>
                        <a:cs typeface="Arial"/>
                        <a:sym typeface="Arial"/>
                      </a:endParaRPr>
                    </a:p>
                  </a:txBody>
                  <a:tcPr marL="77025" marR="77025" marT="45725" marB="45725" anchor="ctr">
                    <a:lnL w="12700" cap="flat" cmpd="sng">
                      <a:solidFill>
                        <a:srgbClr val="717073"/>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2400"/>
                        <a:buFont typeface="Arial"/>
                        <a:buNone/>
                      </a:pPr>
                      <a:r>
                        <a:rPr lang="en-US" sz="2400" u="none" strike="noStrike" cap="none">
                          <a:solidFill>
                            <a:schemeClr val="dk1"/>
                          </a:solidFill>
                          <a:latin typeface="Arial"/>
                          <a:ea typeface="Arial"/>
                          <a:cs typeface="Arial"/>
                          <a:sym typeface="Arial"/>
                        </a:rPr>
                        <a:t>↓</a:t>
                      </a:r>
                      <a:endParaRPr sz="2400" b="1" i="0" u="none" strike="noStrike" cap="none">
                        <a:solidFill>
                          <a:schemeClr val="dk1"/>
                        </a:solidFill>
                        <a:latin typeface="Arial"/>
                        <a:ea typeface="Arial"/>
                        <a:cs typeface="Arial"/>
                        <a:sym typeface="Arial"/>
                      </a:endParaRPr>
                    </a:p>
                  </a:txBody>
                  <a:tcPr marL="77025" marR="77025" marT="45725" marB="45725"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7F7F7F"/>
                      </a:solidFill>
                      <a:prstDash val="solid"/>
                      <a:round/>
                      <a:headEnd type="none" w="sm" len="sm"/>
                      <a:tailEnd type="none" w="sm" len="sm"/>
                    </a:lnB>
                    <a:solidFill>
                      <a:srgbClr val="9CC2E5"/>
                    </a:solidFill>
                  </a:tcPr>
                </a:tc>
                <a:extLst>
                  <a:ext uri="{0D108BD9-81ED-4DB2-BD59-A6C34878D82A}">
                    <a16:rowId xmlns:a16="http://schemas.microsoft.com/office/drawing/2014/main" val="10000"/>
                  </a:ext>
                </a:extLst>
              </a:tr>
              <a:tr h="569775">
                <a:tc gridSpan="2">
                  <a:txBody>
                    <a:bodyPr/>
                    <a:lstStyle/>
                    <a:p>
                      <a:pPr marL="0" marR="0" lvl="0" indent="0" algn="ctr" rtl="0">
                        <a:lnSpc>
                          <a:spcPct val="100000"/>
                        </a:lnSpc>
                        <a:spcBef>
                          <a:spcPts val="0"/>
                        </a:spcBef>
                        <a:spcAft>
                          <a:spcPts val="0"/>
                        </a:spcAft>
                        <a:buClr>
                          <a:schemeClr val="dk1"/>
                        </a:buClr>
                        <a:buSzPts val="2400"/>
                        <a:buFont typeface="Calibri"/>
                        <a:buNone/>
                      </a:pPr>
                      <a:endParaRPr lang="en-HU" sz="2000" b="1" i="0" u="none" strike="noStrike" cap="none" dirty="0">
                        <a:solidFill>
                          <a:schemeClr val="dk1"/>
                        </a:solidFill>
                        <a:latin typeface="Arial"/>
                        <a:ea typeface="Arial"/>
                        <a:cs typeface="Arial"/>
                        <a:sym typeface="Arial"/>
                      </a:endParaRPr>
                    </a:p>
                  </a:txBody>
                  <a:tcPr marL="77025" marR="7702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tc gridSpan="2">
                  <a:txBody>
                    <a:bodyPr/>
                    <a:lstStyle/>
                    <a:p>
                      <a:pPr marL="0" marR="0" lvl="0" indent="0" algn="ctr" rtl="0">
                        <a:lnSpc>
                          <a:spcPct val="100000"/>
                        </a:lnSpc>
                        <a:spcBef>
                          <a:spcPts val="0"/>
                        </a:spcBef>
                        <a:spcAft>
                          <a:spcPts val="0"/>
                        </a:spcAft>
                        <a:buClr>
                          <a:schemeClr val="dk1"/>
                        </a:buClr>
                        <a:buSzPts val="2400"/>
                        <a:buFont typeface="Calibri"/>
                        <a:buNone/>
                      </a:pPr>
                      <a:endParaRPr sz="2400" b="1" i="0" u="none" strike="noStrike" cap="none">
                        <a:solidFill>
                          <a:schemeClr val="dk1"/>
                        </a:solidFill>
                        <a:latin typeface="Arial"/>
                        <a:ea typeface="Arial"/>
                        <a:cs typeface="Arial"/>
                        <a:sym typeface="Arial"/>
                      </a:endParaRPr>
                    </a:p>
                  </a:txBody>
                  <a:tcPr marL="77025" marR="7702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tc gridSpan="2">
                  <a:txBody>
                    <a:bodyPr/>
                    <a:lstStyle/>
                    <a:p>
                      <a:pPr marL="0" marR="0" lvl="0" indent="0" algn="ctr" rtl="0">
                        <a:lnSpc>
                          <a:spcPct val="100000"/>
                        </a:lnSpc>
                        <a:spcBef>
                          <a:spcPts val="0"/>
                        </a:spcBef>
                        <a:spcAft>
                          <a:spcPts val="0"/>
                        </a:spcAft>
                        <a:buClr>
                          <a:schemeClr val="dk1"/>
                        </a:buClr>
                        <a:buSzPts val="2400"/>
                        <a:buFont typeface="Calibri"/>
                        <a:buNone/>
                      </a:pPr>
                      <a:endParaRPr sz="2400" b="1" i="0" u="none" strike="noStrike" cap="none">
                        <a:solidFill>
                          <a:schemeClr val="dk1"/>
                        </a:solidFill>
                        <a:latin typeface="Arial"/>
                        <a:ea typeface="Arial"/>
                        <a:cs typeface="Arial"/>
                        <a:sym typeface="Arial"/>
                      </a:endParaRPr>
                    </a:p>
                  </a:txBody>
                  <a:tcPr marL="77025" marR="7702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1"/>
                  </a:ext>
                </a:extLst>
              </a:tr>
              <a:tr h="569775">
                <a:tc>
                  <a:txBody>
                    <a:bodyPr/>
                    <a:lstStyle/>
                    <a:p>
                      <a:pPr marL="0" marR="0" lvl="0" indent="0" algn="ctr" rtl="0">
                        <a:lnSpc>
                          <a:spcPct val="100000"/>
                        </a:lnSpc>
                        <a:spcBef>
                          <a:spcPts val="0"/>
                        </a:spcBef>
                        <a:spcAft>
                          <a:spcPts val="0"/>
                        </a:spcAft>
                        <a:buClr>
                          <a:srgbClr val="5A5A5A"/>
                        </a:buClr>
                        <a:buSzPts val="2400"/>
                        <a:buFont typeface="Arial"/>
                        <a:buNone/>
                      </a:pPr>
                      <a:r>
                        <a:rPr lang="en-US" sz="2400" b="0" i="0" u="none" strike="noStrike" cap="none">
                          <a:solidFill>
                            <a:srgbClr val="5A5A5A"/>
                          </a:solidFill>
                          <a:latin typeface="Arial"/>
                          <a:ea typeface="Arial"/>
                          <a:cs typeface="Arial"/>
                          <a:sym typeface="Arial"/>
                        </a:rPr>
                        <a:t>↓</a:t>
                      </a:r>
                      <a:endParaRPr sz="2400" b="1" i="0" u="none" strike="noStrike" cap="none">
                        <a:solidFill>
                          <a:srgbClr val="5A5A5A"/>
                        </a:solidFill>
                        <a:latin typeface="Arial"/>
                        <a:ea typeface="Arial"/>
                        <a:cs typeface="Arial"/>
                        <a:sym typeface="Arial"/>
                      </a:endParaRPr>
                    </a:p>
                  </a:txBody>
                  <a:tcPr marL="77025" marR="770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chemeClr val="dk1"/>
                        </a:buClr>
                        <a:buSzPts val="1800"/>
                        <a:buFont typeface="Arial"/>
                        <a:buNone/>
                      </a:pPr>
                      <a:r>
                        <a:rPr lang="en-US" sz="1800" u="none" strike="noStrike" cap="none" dirty="0">
                          <a:solidFill>
                            <a:schemeClr val="dk1"/>
                          </a:solidFill>
                          <a:latin typeface="Arial"/>
                          <a:ea typeface="Arial"/>
                          <a:cs typeface="Arial"/>
                          <a:sym typeface="Arial"/>
                        </a:rPr>
                        <a:t>↔</a:t>
                      </a:r>
                      <a:r>
                        <a:rPr lang="en-US" sz="1800" u="none" strike="noStrike" cap="none" baseline="30000" dirty="0">
                          <a:solidFill>
                            <a:schemeClr val="dk1"/>
                          </a:solidFill>
                          <a:latin typeface="Arial"/>
                          <a:ea typeface="Arial"/>
                          <a:cs typeface="Arial"/>
                          <a:sym typeface="Arial"/>
                        </a:rPr>
                        <a:t>**</a:t>
                      </a:r>
                      <a:endParaRPr lang="en-US" sz="1800" b="1" i="0" u="none" strike="noStrike" cap="none" baseline="30000" dirty="0">
                        <a:solidFill>
                          <a:schemeClr val="dk1"/>
                        </a:solidFill>
                        <a:latin typeface="Arial"/>
                        <a:ea typeface="Arial"/>
                        <a:cs typeface="Arial"/>
                        <a:sym typeface="Arial"/>
                      </a:endParaRPr>
                    </a:p>
                  </a:txBody>
                  <a:tcPr marL="77025" marR="770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CC2E5"/>
                    </a:solidFill>
                  </a:tcPr>
                </a:tc>
                <a:tc>
                  <a:txBody>
                    <a:bodyPr/>
                    <a:lstStyle/>
                    <a:p>
                      <a:pPr marL="0" marR="0" lvl="0" indent="0" algn="ctr" rtl="0">
                        <a:lnSpc>
                          <a:spcPct val="100000"/>
                        </a:lnSpc>
                        <a:spcBef>
                          <a:spcPts val="0"/>
                        </a:spcBef>
                        <a:spcAft>
                          <a:spcPts val="0"/>
                        </a:spcAft>
                        <a:buClr>
                          <a:schemeClr val="dk1"/>
                        </a:buClr>
                        <a:buSzPts val="2400"/>
                        <a:buFont typeface="Arial"/>
                        <a:buNone/>
                      </a:pPr>
                      <a:r>
                        <a:rPr lang="en-US" sz="2400" u="none" strike="noStrike" cap="none">
                          <a:solidFill>
                            <a:schemeClr val="dk1"/>
                          </a:solidFill>
                          <a:latin typeface="Arial"/>
                          <a:ea typeface="Arial"/>
                          <a:cs typeface="Arial"/>
                          <a:sym typeface="Arial"/>
                        </a:rPr>
                        <a:t>↔</a:t>
                      </a:r>
                      <a:endParaRPr sz="2400" b="1" i="0" u="none" strike="noStrike" cap="none">
                        <a:solidFill>
                          <a:schemeClr val="dk1"/>
                        </a:solidFill>
                        <a:latin typeface="Arial"/>
                        <a:ea typeface="Arial"/>
                        <a:cs typeface="Arial"/>
                        <a:sym typeface="Arial"/>
                      </a:endParaRPr>
                    </a:p>
                  </a:txBody>
                  <a:tcPr marL="77025" marR="770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chemeClr val="dk1"/>
                        </a:buClr>
                        <a:buSzPts val="1800"/>
                        <a:buFont typeface="Arial"/>
                        <a:buNone/>
                      </a:pPr>
                      <a:r>
                        <a:rPr lang="en-US" sz="1800" u="none" strike="noStrike" cap="none">
                          <a:solidFill>
                            <a:schemeClr val="dk1"/>
                          </a:solidFill>
                          <a:latin typeface="Arial"/>
                          <a:ea typeface="Arial"/>
                          <a:cs typeface="Arial"/>
                          <a:sym typeface="Arial"/>
                        </a:rPr>
                        <a:t>↔</a:t>
                      </a:r>
                      <a:endParaRPr sz="1800" b="1" i="0" u="none" strike="noStrike" cap="none">
                        <a:solidFill>
                          <a:schemeClr val="dk1"/>
                        </a:solidFill>
                        <a:latin typeface="Arial"/>
                        <a:ea typeface="Arial"/>
                        <a:cs typeface="Arial"/>
                        <a:sym typeface="Arial"/>
                      </a:endParaRPr>
                    </a:p>
                  </a:txBody>
                  <a:tcPr marL="77025" marR="770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CC2E5"/>
                    </a:solidFill>
                  </a:tcPr>
                </a:tc>
                <a:tc>
                  <a:txBody>
                    <a:bodyPr/>
                    <a:lstStyle/>
                    <a:p>
                      <a:pPr marL="0" marR="0" lvl="0" indent="0" algn="ctr" rtl="0">
                        <a:lnSpc>
                          <a:spcPct val="100000"/>
                        </a:lnSpc>
                        <a:spcBef>
                          <a:spcPts val="0"/>
                        </a:spcBef>
                        <a:spcAft>
                          <a:spcPts val="0"/>
                        </a:spcAft>
                        <a:buClr>
                          <a:schemeClr val="dk1"/>
                        </a:buClr>
                        <a:buSzPts val="2400"/>
                        <a:buFont typeface="Arial"/>
                        <a:buNone/>
                      </a:pPr>
                      <a:r>
                        <a:rPr lang="en-US" sz="2400" u="none" strike="noStrike" cap="none">
                          <a:solidFill>
                            <a:schemeClr val="dk1"/>
                          </a:solidFill>
                          <a:latin typeface="Arial"/>
                          <a:ea typeface="Arial"/>
                          <a:cs typeface="Arial"/>
                          <a:sym typeface="Arial"/>
                        </a:rPr>
                        <a:t>↔</a:t>
                      </a:r>
                      <a:endParaRPr sz="2400" b="1" i="0" u="none" strike="noStrike" cap="none">
                        <a:solidFill>
                          <a:schemeClr val="dk1"/>
                        </a:solidFill>
                        <a:latin typeface="Arial"/>
                        <a:ea typeface="Arial"/>
                        <a:cs typeface="Arial"/>
                        <a:sym typeface="Arial"/>
                      </a:endParaRPr>
                    </a:p>
                  </a:txBody>
                  <a:tcPr marL="77025" marR="770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chemeClr val="dk1"/>
                        </a:buClr>
                        <a:buSzPts val="1800"/>
                        <a:buFont typeface="Arial"/>
                        <a:buNone/>
                      </a:pPr>
                      <a:r>
                        <a:rPr lang="en-US" sz="1800" u="none" strike="noStrike" cap="none">
                          <a:solidFill>
                            <a:schemeClr val="dk1"/>
                          </a:solidFill>
                          <a:latin typeface="Arial"/>
                          <a:ea typeface="Arial"/>
                          <a:cs typeface="Arial"/>
                          <a:sym typeface="Arial"/>
                        </a:rPr>
                        <a:t>↔</a:t>
                      </a:r>
                      <a:endParaRPr sz="1800" b="1" i="0" u="none" strike="noStrike" cap="none">
                        <a:solidFill>
                          <a:schemeClr val="dk1"/>
                        </a:solidFill>
                        <a:latin typeface="Arial"/>
                        <a:ea typeface="Arial"/>
                        <a:cs typeface="Arial"/>
                        <a:sym typeface="Arial"/>
                      </a:endParaRPr>
                    </a:p>
                  </a:txBody>
                  <a:tcPr marL="77025" marR="770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CC2E5"/>
                    </a:solidFill>
                  </a:tcPr>
                </a:tc>
                <a:extLst>
                  <a:ext uri="{0D108BD9-81ED-4DB2-BD59-A6C34878D82A}">
                    <a16:rowId xmlns:a16="http://schemas.microsoft.com/office/drawing/2014/main" val="10002"/>
                  </a:ext>
                </a:extLst>
              </a:tr>
              <a:tr h="569775">
                <a:tc>
                  <a:txBody>
                    <a:bodyPr/>
                    <a:lstStyle/>
                    <a:p>
                      <a:pPr marL="0" marR="0" lvl="0" indent="0" algn="ctr" rtl="0">
                        <a:lnSpc>
                          <a:spcPct val="100000"/>
                        </a:lnSpc>
                        <a:spcBef>
                          <a:spcPts val="0"/>
                        </a:spcBef>
                        <a:spcAft>
                          <a:spcPts val="0"/>
                        </a:spcAft>
                        <a:buClr>
                          <a:schemeClr val="dk1"/>
                        </a:buClr>
                        <a:buSzPts val="2400"/>
                        <a:buFont typeface="Arial"/>
                        <a:buNone/>
                      </a:pPr>
                      <a:r>
                        <a:rPr lang="en-US" sz="2400" u="none" strike="noStrike" cap="none">
                          <a:solidFill>
                            <a:schemeClr val="dk1"/>
                          </a:solidFill>
                          <a:latin typeface="Arial"/>
                          <a:ea typeface="Arial"/>
                          <a:cs typeface="Arial"/>
                          <a:sym typeface="Arial"/>
                        </a:rPr>
                        <a:t>↓</a:t>
                      </a:r>
                      <a:endParaRPr sz="2400" b="1" i="0" u="none" strike="noStrike" cap="none">
                        <a:solidFill>
                          <a:schemeClr val="dk1"/>
                        </a:solidFill>
                        <a:latin typeface="Arial"/>
                        <a:ea typeface="Arial"/>
                        <a:cs typeface="Arial"/>
                        <a:sym typeface="Arial"/>
                      </a:endParaRPr>
                    </a:p>
                  </a:txBody>
                  <a:tcPr marL="77025" marR="77025" marT="45725" marB="45725" anchor="ctr">
                    <a:lnL w="12700" cap="flat" cmpd="sng">
                      <a:solidFill>
                        <a:srgbClr val="7F7F7F"/>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7F7F7F"/>
                      </a:solidFill>
                      <a:prstDash val="solid"/>
                      <a:round/>
                      <a:headEnd type="none" w="sm" len="sm"/>
                      <a:tailEnd type="none" w="sm" len="sm"/>
                    </a:lnB>
                    <a:solidFill>
                      <a:srgbClr val="EAEAEA"/>
                    </a:solidFill>
                  </a:tcPr>
                </a:tc>
                <a:tc>
                  <a:txBody>
                    <a:bodyPr/>
                    <a:lstStyle/>
                    <a:p>
                      <a:pPr marL="0" marR="0" lvl="0" indent="0" algn="ctr" rtl="0">
                        <a:lnSpc>
                          <a:spcPct val="100000"/>
                        </a:lnSpc>
                        <a:spcBef>
                          <a:spcPts val="0"/>
                        </a:spcBef>
                        <a:spcAft>
                          <a:spcPts val="0"/>
                        </a:spcAft>
                        <a:buClr>
                          <a:srgbClr val="FFFFFF"/>
                        </a:buClr>
                        <a:buSzPts val="2000"/>
                        <a:buFont typeface="Arial"/>
                        <a:buNone/>
                      </a:pPr>
                      <a:r>
                        <a:rPr lang="en-US" sz="2000" b="0" i="0" u="none" strike="noStrike" cap="none" dirty="0">
                          <a:solidFill>
                            <a:srgbClr val="5A5A5A"/>
                          </a:solidFill>
                          <a:latin typeface="Arial"/>
                          <a:ea typeface="Arial"/>
                          <a:cs typeface="Arial"/>
                          <a:sym typeface="Arial"/>
                        </a:rPr>
                        <a:t>?</a:t>
                      </a:r>
                      <a:endParaRPr sz="2000" b="1" i="0" u="none" strike="noStrike" cap="none" dirty="0">
                        <a:solidFill>
                          <a:srgbClr val="5A5A5A"/>
                        </a:solidFill>
                        <a:latin typeface="Arial"/>
                        <a:ea typeface="Arial"/>
                        <a:cs typeface="Arial"/>
                        <a:sym typeface="Arial"/>
                      </a:endParaRPr>
                    </a:p>
                  </a:txBody>
                  <a:tcPr marL="77025" marR="770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7F7F7F"/>
                      </a:solidFill>
                      <a:prstDash val="solid"/>
                      <a:round/>
                      <a:headEnd type="none" w="sm" len="sm"/>
                      <a:tailEnd type="none" w="sm" len="sm"/>
                    </a:lnB>
                    <a:solidFill>
                      <a:srgbClr val="9CC2E5"/>
                    </a:solidFill>
                  </a:tcPr>
                </a:tc>
                <a:tc>
                  <a:txBody>
                    <a:bodyPr/>
                    <a:lstStyle/>
                    <a:p>
                      <a:pPr marL="0" marR="0" lvl="0" indent="0" algn="ctr" rtl="0">
                        <a:lnSpc>
                          <a:spcPct val="100000"/>
                        </a:lnSpc>
                        <a:spcBef>
                          <a:spcPts val="0"/>
                        </a:spcBef>
                        <a:spcAft>
                          <a:spcPts val="0"/>
                        </a:spcAft>
                        <a:buClr>
                          <a:schemeClr val="dk1"/>
                        </a:buClr>
                        <a:buSzPts val="2400"/>
                        <a:buFont typeface="Arial"/>
                        <a:buNone/>
                      </a:pPr>
                      <a:r>
                        <a:rPr lang="en-US" sz="2400" u="none" strike="noStrike" cap="none">
                          <a:solidFill>
                            <a:schemeClr val="dk1"/>
                          </a:solidFill>
                          <a:latin typeface="Arial"/>
                          <a:ea typeface="Arial"/>
                          <a:cs typeface="Arial"/>
                          <a:sym typeface="Arial"/>
                        </a:rPr>
                        <a:t>↔</a:t>
                      </a:r>
                      <a:endParaRPr sz="2400" b="1" i="0" u="none" strike="noStrike" cap="none">
                        <a:solidFill>
                          <a:schemeClr val="dk1"/>
                        </a:solidFill>
                        <a:latin typeface="Arial"/>
                        <a:ea typeface="Arial"/>
                        <a:cs typeface="Arial"/>
                        <a:sym typeface="Arial"/>
                      </a:endParaRPr>
                    </a:p>
                  </a:txBody>
                  <a:tcPr marL="77025" marR="770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7F7F7F"/>
                      </a:solidFill>
                      <a:prstDash val="solid"/>
                      <a:round/>
                      <a:headEnd type="none" w="sm" len="sm"/>
                      <a:tailEnd type="none" w="sm" len="sm"/>
                    </a:lnB>
                    <a:solidFill>
                      <a:srgbClr val="EAEAEA"/>
                    </a:solidFill>
                  </a:tcPr>
                </a:tc>
                <a:tc>
                  <a:txBody>
                    <a:bodyPr/>
                    <a:lstStyle/>
                    <a:p>
                      <a:pPr marL="0" marR="0" lvl="0" indent="0" algn="ctr" rtl="0">
                        <a:lnSpc>
                          <a:spcPct val="100000"/>
                        </a:lnSpc>
                        <a:spcBef>
                          <a:spcPts val="0"/>
                        </a:spcBef>
                        <a:spcAft>
                          <a:spcPts val="0"/>
                        </a:spcAft>
                        <a:buClr>
                          <a:schemeClr val="dk1"/>
                        </a:buClr>
                        <a:buSzPts val="2400"/>
                        <a:buFont typeface="Arial"/>
                        <a:buNone/>
                      </a:pPr>
                      <a:r>
                        <a:rPr lang="en-US" sz="2400" u="none" strike="noStrike" cap="none">
                          <a:solidFill>
                            <a:schemeClr val="dk1"/>
                          </a:solidFill>
                          <a:latin typeface="Arial"/>
                          <a:ea typeface="Arial"/>
                          <a:cs typeface="Arial"/>
                          <a:sym typeface="Arial"/>
                        </a:rPr>
                        <a:t>↓</a:t>
                      </a:r>
                      <a:endParaRPr sz="2400" b="1" i="0" u="none" strike="noStrike" cap="none">
                        <a:solidFill>
                          <a:schemeClr val="dk1"/>
                        </a:solidFill>
                        <a:latin typeface="Arial"/>
                        <a:ea typeface="Arial"/>
                        <a:cs typeface="Arial"/>
                        <a:sym typeface="Arial"/>
                      </a:endParaRPr>
                    </a:p>
                  </a:txBody>
                  <a:tcPr marL="77025" marR="770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7F7F7F"/>
                      </a:solidFill>
                      <a:prstDash val="solid"/>
                      <a:round/>
                      <a:headEnd type="none" w="sm" len="sm"/>
                      <a:tailEnd type="none" w="sm" len="sm"/>
                    </a:lnB>
                    <a:solidFill>
                      <a:srgbClr val="9CC2E5"/>
                    </a:solidFill>
                  </a:tcPr>
                </a:tc>
                <a:tc>
                  <a:txBody>
                    <a:bodyPr/>
                    <a:lstStyle/>
                    <a:p>
                      <a:pPr marL="0" marR="0" lvl="0" indent="0" algn="ctr" rtl="0">
                        <a:lnSpc>
                          <a:spcPct val="100000"/>
                        </a:lnSpc>
                        <a:spcBef>
                          <a:spcPts val="0"/>
                        </a:spcBef>
                        <a:spcAft>
                          <a:spcPts val="0"/>
                        </a:spcAft>
                        <a:buClr>
                          <a:schemeClr val="dk1"/>
                        </a:buClr>
                        <a:buSzPts val="2400"/>
                        <a:buFont typeface="Arial"/>
                        <a:buNone/>
                      </a:pPr>
                      <a:r>
                        <a:rPr lang="en-US" sz="2400" u="none" strike="noStrike" cap="none">
                          <a:solidFill>
                            <a:schemeClr val="dk1"/>
                          </a:solidFill>
                          <a:latin typeface="Arial"/>
                          <a:ea typeface="Arial"/>
                          <a:cs typeface="Arial"/>
                          <a:sym typeface="Arial"/>
                        </a:rPr>
                        <a:t>↔</a:t>
                      </a:r>
                      <a:endParaRPr sz="2400" b="1" i="0" u="none" strike="noStrike" cap="none">
                        <a:solidFill>
                          <a:schemeClr val="dk1"/>
                        </a:solidFill>
                        <a:latin typeface="Arial"/>
                        <a:ea typeface="Arial"/>
                        <a:cs typeface="Arial"/>
                        <a:sym typeface="Arial"/>
                      </a:endParaRPr>
                    </a:p>
                  </a:txBody>
                  <a:tcPr marL="77025" marR="770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7F7F7F"/>
                      </a:solidFill>
                      <a:prstDash val="solid"/>
                      <a:round/>
                      <a:headEnd type="none" w="sm" len="sm"/>
                      <a:tailEnd type="none" w="sm" len="sm"/>
                    </a:lnB>
                    <a:solidFill>
                      <a:srgbClr val="EAEAEA"/>
                    </a:solidFill>
                  </a:tcPr>
                </a:tc>
                <a:tc>
                  <a:txBody>
                    <a:bodyPr/>
                    <a:lstStyle/>
                    <a:p>
                      <a:pPr marL="0" marR="0" lvl="0" indent="0" algn="ctr" rtl="0">
                        <a:lnSpc>
                          <a:spcPct val="100000"/>
                        </a:lnSpc>
                        <a:spcBef>
                          <a:spcPts val="0"/>
                        </a:spcBef>
                        <a:spcAft>
                          <a:spcPts val="0"/>
                        </a:spcAft>
                        <a:buClr>
                          <a:schemeClr val="dk1"/>
                        </a:buClr>
                        <a:buSzPts val="2400"/>
                        <a:buFont typeface="Arial"/>
                        <a:buNone/>
                      </a:pPr>
                      <a:r>
                        <a:rPr lang="en-US" sz="2400" u="none" strike="noStrike" cap="none" dirty="0">
                          <a:solidFill>
                            <a:schemeClr val="dk1"/>
                          </a:solidFill>
                          <a:latin typeface="Arial"/>
                          <a:ea typeface="Arial"/>
                          <a:cs typeface="Arial"/>
                          <a:sym typeface="Arial"/>
                        </a:rPr>
                        <a:t>↔</a:t>
                      </a:r>
                      <a:endParaRPr sz="2400" b="1" i="0" u="none" strike="noStrike" cap="none" dirty="0">
                        <a:solidFill>
                          <a:schemeClr val="dk1"/>
                        </a:solidFill>
                        <a:latin typeface="Arial"/>
                        <a:ea typeface="Arial"/>
                        <a:cs typeface="Arial"/>
                        <a:sym typeface="Arial"/>
                      </a:endParaRPr>
                    </a:p>
                  </a:txBody>
                  <a:tcPr marL="77025" marR="77025" marT="45725" marB="45725" anchor="ctr">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7F7F7F"/>
                      </a:solidFill>
                      <a:prstDash val="solid"/>
                      <a:round/>
                      <a:headEnd type="none" w="sm" len="sm"/>
                      <a:tailEnd type="none" w="sm" len="sm"/>
                    </a:lnB>
                    <a:solidFill>
                      <a:srgbClr val="9CC2E5"/>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256325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4"/>
                                        </p:tgtEl>
                                        <p:attrNameLst>
                                          <p:attrName>style.visibility</p:attrName>
                                        </p:attrNameLst>
                                      </p:cBhvr>
                                      <p:to>
                                        <p:strVal val="visible"/>
                                      </p:to>
                                    </p:set>
                                    <p:animEffect transition="in" filter="fade">
                                      <p:cBhvr>
                                        <p:cTn id="7" dur="750"/>
                                        <p:tgtEl>
                                          <p:spTgt spid="274"/>
                                        </p:tgtEl>
                                      </p:cBhvr>
                                    </p:animEffect>
                                  </p:childTnLst>
                                </p:cTn>
                              </p:par>
                              <p:par>
                                <p:cTn id="8" presetID="10" presetClass="entr" presetSubtype="0" fill="hold" nodeType="withEffect">
                                  <p:stCondLst>
                                    <p:cond delay="0"/>
                                  </p:stCondLst>
                                  <p:childTnLst>
                                    <p:set>
                                      <p:cBhvr>
                                        <p:cTn id="9" dur="1" fill="hold">
                                          <p:stCondLst>
                                            <p:cond delay="0"/>
                                          </p:stCondLst>
                                        </p:cTn>
                                        <p:tgtEl>
                                          <p:spTgt spid="271"/>
                                        </p:tgtEl>
                                        <p:attrNameLst>
                                          <p:attrName>style.visibility</p:attrName>
                                        </p:attrNameLst>
                                      </p:cBhvr>
                                      <p:to>
                                        <p:strVal val="visible"/>
                                      </p:to>
                                    </p:set>
                                    <p:animEffect transition="in" filter="fade">
                                      <p:cBhvr>
                                        <p:cTn id="10" dur="750"/>
                                        <p:tgtEl>
                                          <p:spTgt spid="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ème Office">
  <a:themeElements>
    <a:clrScheme name="Custom 4">
      <a:dk1>
        <a:srgbClr val="000000"/>
      </a:dk1>
      <a:lt1>
        <a:srgbClr val="FFFFFF"/>
      </a:lt1>
      <a:dk2>
        <a:srgbClr val="5D8298"/>
      </a:dk2>
      <a:lt2>
        <a:srgbClr val="EEECE1"/>
      </a:lt2>
      <a:accent1>
        <a:srgbClr val="C6573B"/>
      </a:accent1>
      <a:accent2>
        <a:srgbClr val="C0504D"/>
      </a:accent2>
      <a:accent3>
        <a:srgbClr val="E9D0CD"/>
      </a:accent3>
      <a:accent4>
        <a:srgbClr val="F4EAE7"/>
      </a:accent4>
      <a:accent5>
        <a:srgbClr val="ECE6ED"/>
      </a:accent5>
      <a:accent6>
        <a:srgbClr val="8B878B"/>
      </a:accent6>
      <a:hlink>
        <a:srgbClr val="C6573B"/>
      </a:hlink>
      <a:folHlink>
        <a:srgbClr val="C6573B"/>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cene3d>
          <a:camera prst="orthographicFront"/>
          <a:lightRig rig="threePt" dir="t"/>
        </a:scene3d>
        <a:sp3d prstMaterial="metal"/>
      </a:spPr>
      <a:bodyPr lIns="0" tIns="45718" rIns="0" bIns="45718" anchor="ctr"/>
      <a:lstStyle>
        <a:defPPr algn="ctr">
          <a:spcAft>
            <a:spcPts val="300"/>
          </a:spcAft>
          <a:buClr>
            <a:srgbClr val="03C74F"/>
          </a:buClr>
          <a:defRPr sz="1000" b="1" dirty="0">
            <a:solidFill>
              <a:schemeClr val="bg1"/>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FF0000"/>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lgn="ctr">
          <a:defRPr sz="1600" dirty="0" smtClean="0">
            <a:latin typeface="Arial" panose="020B0604020202020204" pitchFamily="34" charset="0"/>
            <a:ea typeface="Aileron" charset="0"/>
            <a:cs typeface="Arial" panose="020B0604020202020204" pitchFamily="34" charset="0"/>
          </a:defRPr>
        </a:defPPr>
      </a:lstStyle>
    </a:txDef>
  </a:objectDefaults>
  <a:extraClrSchemeLst/>
  <a:extLst>
    <a:ext uri="{05A4C25C-085E-4340-85A3-A5531E510DB2}">
      <thm15:themeFamily xmlns:thm15="http://schemas.microsoft.com/office/thememl/2012/main" name="test1" id="{6EE5619C-8EAA-A44B-80F2-E23E4FCA5203}" vid="{AB7894ED-5683-8E4A-9ED0-7D17E9D41A6D}"/>
    </a:ext>
  </a:extLst>
</a:theme>
</file>

<file path=ppt/theme/theme2.xml><?xml version="1.0" encoding="utf-8"?>
<a:theme xmlns:a="http://schemas.openxmlformats.org/drawingml/2006/main" name="1_Thème Office">
  <a:themeElements>
    <a:clrScheme name="Custom 4">
      <a:dk1>
        <a:srgbClr val="000000"/>
      </a:dk1>
      <a:lt1>
        <a:srgbClr val="FFFFFF"/>
      </a:lt1>
      <a:dk2>
        <a:srgbClr val="5D8298"/>
      </a:dk2>
      <a:lt2>
        <a:srgbClr val="EEECE1"/>
      </a:lt2>
      <a:accent1>
        <a:srgbClr val="C6573B"/>
      </a:accent1>
      <a:accent2>
        <a:srgbClr val="C0504D"/>
      </a:accent2>
      <a:accent3>
        <a:srgbClr val="E9D0CD"/>
      </a:accent3>
      <a:accent4>
        <a:srgbClr val="F4EAE7"/>
      </a:accent4>
      <a:accent5>
        <a:srgbClr val="ECE6ED"/>
      </a:accent5>
      <a:accent6>
        <a:srgbClr val="8B878B"/>
      </a:accent6>
      <a:hlink>
        <a:srgbClr val="C6573B"/>
      </a:hlink>
      <a:folHlink>
        <a:srgbClr val="C6573B"/>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a:noFill/>
        </a:ln>
        <a:effectLst/>
      </a:spPr>
      <a:bodyPr lIns="0" tIns="0" rIns="0" bIns="0" rtlCol="0" anchor="ctr"/>
      <a:lstStyle>
        <a:defPPr algn="ctr">
          <a:defRPr sz="800" dirty="0" smtClean="0">
            <a:latin typeface="Arial" panose="020B0604020202020204" pitchFamily="34" charset="0"/>
            <a:cs typeface="Arial" panose="020B0604020202020204" pitchFamily="34" charset="0"/>
          </a:defRPr>
        </a:defPPr>
      </a:lstStyle>
      <a:style>
        <a:lnRef idx="1">
          <a:schemeClr val="accent1"/>
        </a:lnRef>
        <a:fillRef idx="3">
          <a:schemeClr val="accent1"/>
        </a:fillRef>
        <a:effectRef idx="2">
          <a:schemeClr val="accent1"/>
        </a:effectRef>
        <a:fontRef idx="minor">
          <a:schemeClr val="lt1"/>
        </a:fontRef>
      </a:style>
    </a:spDef>
    <a:lnDef>
      <a:spPr>
        <a:ln w="12700"/>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lgn="l">
          <a:defRPr sz="1000" dirty="0" smtClean="0">
            <a:latin typeface="Arial" panose="020B0604020202020204" pitchFamily="34" charset="0"/>
            <a:ea typeface="Aileron" charset="0"/>
            <a:cs typeface="Arial" panose="020B0604020202020204" pitchFamily="34" charset="0"/>
          </a:defRPr>
        </a:defPPr>
      </a:lstStyle>
    </a:txDef>
  </a:objectDefaults>
  <a:extraClrSchemeLst/>
  <a:extLst>
    <a:ext uri="{05A4C25C-085E-4340-85A3-A5531E510DB2}">
      <thm15:themeFamily xmlns:thm15="http://schemas.microsoft.com/office/thememl/2012/main" name="test1" id="{6EE5619C-8EAA-A44B-80F2-E23E4FCA5203}" vid="{AB7894ED-5683-8E4A-9ED0-7D17E9D41A6D}"/>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GUCONNECT_template_v2-good</Template>
  <TotalTime>11075</TotalTime>
  <Words>13284</Words>
  <Application>Microsoft Office PowerPoint</Application>
  <PresentationFormat>Widescreen</PresentationFormat>
  <Paragraphs>2970</Paragraphs>
  <Slides>79</Slides>
  <Notes>56</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79</vt:i4>
      </vt:variant>
    </vt:vector>
  </HeadingPairs>
  <TitlesOfParts>
    <vt:vector size="95" baseType="lpstr">
      <vt:lpstr>Arial</vt:lpstr>
      <vt:lpstr>Arial Narrow</vt:lpstr>
      <vt:lpstr>BISansBa</vt:lpstr>
      <vt:lpstr>BISansNEXT</vt:lpstr>
      <vt:lpstr>Calibri</vt:lpstr>
      <vt:lpstr>Courier New</vt:lpstr>
      <vt:lpstr>Helvetica Neue</vt:lpstr>
      <vt:lpstr>Lucida Grande</vt:lpstr>
      <vt:lpstr>Overlock</vt:lpstr>
      <vt:lpstr>Poppins</vt:lpstr>
      <vt:lpstr>PT Sans Narrow</vt:lpstr>
      <vt:lpstr>Symbol</vt:lpstr>
      <vt:lpstr>Times New Roman</vt:lpstr>
      <vt:lpstr>Verdana</vt:lpstr>
      <vt:lpstr>Thème Office</vt:lpstr>
      <vt:lpstr>1_Thème Office</vt:lpstr>
      <vt:lpstr>PowerPoint Presentation</vt:lpstr>
      <vt:lpstr>WELCOME TO EXPERTS  KNOWLEDGE SHARE  Prevention and Management of Heart Disease in T2D Patients:  Cardiologist and Diabetologist Perspective  </vt:lpstr>
      <vt:lpstr>Contents</vt:lpstr>
      <vt:lpstr>DISCLAIMER AND DISCLOSURES</vt:lpstr>
      <vt:lpstr>INTRODUCING THE EXPERT PANEL</vt:lpstr>
      <vt:lpstr>The Prevention and Management of Cardiovascular Disease in Diabetes: A Diabetologists Perspective</vt:lpstr>
      <vt:lpstr>Effects of Hypoglycaemic Agents on Vascular Complications in Patients with Adult Onset Diabetes</vt:lpstr>
      <vt:lpstr>DCCT/EDIC: glycemic control reduces risk of  CVD in type 1 diabetes</vt:lpstr>
      <vt:lpstr>T2DM Glucose-lowering Studies, Micro- and  Macro-vascular outcomes</vt:lpstr>
      <vt:lpstr>Insulin Resistance and Type 2 Diabetes</vt:lpstr>
      <vt:lpstr>Insulin Resistance: An Inflammatory Athero-thrombotic Syndrome</vt:lpstr>
      <vt:lpstr>Evidence for Beneficial CV Effects of Metformin in Overweight Patients</vt:lpstr>
      <vt:lpstr>Steno-2: Benefits of a Multifactorial Approach in Reducing CV Events and Mortality over 13 Years</vt:lpstr>
      <vt:lpstr>Achievement of guideline targets for blood pressure, lipid, and glycaemic control in type 2 diabetes: A meta-analysis</vt:lpstr>
      <vt:lpstr>Impact of kidney disease in T2D</vt:lpstr>
      <vt:lpstr>Diabetes, CVD and Renal Disease: The Deadly Triad</vt:lpstr>
      <vt:lpstr>The New Diabetes Therapies</vt:lpstr>
      <vt:lpstr>Summary of Earlier CVOTS for Newer T2DM Agents</vt:lpstr>
      <vt:lpstr>Effects of GLP-1 RA on Weight and Glycaemia</vt:lpstr>
      <vt:lpstr>CVOTs with GLP-1 receptor agonists (3P-MACE endpoint</vt:lpstr>
      <vt:lpstr>GLP-1RA and Cardiorenal outcomes in T2DM:  A Metanalysis of eight CVOTs</vt:lpstr>
      <vt:lpstr>GLP-1RA and Cardiorenal outcomes in T2DM:  A Metanalysis of eight CVOTs</vt:lpstr>
      <vt:lpstr>GLP-1RA and Cardiorenal outcomes in T2DM:  A Metanalysis of eight CVOTs</vt:lpstr>
      <vt:lpstr>Effects of Empagliflozin on Cardiovascular Outcomes</vt:lpstr>
      <vt:lpstr>CVOTs with SGLT2 inhibitors (3P-MACE endpoint)</vt:lpstr>
      <vt:lpstr>CVOTs with SGLT2 inhibitors (HF hospitaliSation  and CV death)</vt:lpstr>
      <vt:lpstr>Effects of Empagliflozin on eGFR over 4 years</vt:lpstr>
      <vt:lpstr>CREDENCE: Canagliflozin and Renal Outcomes  in Type Diabetes and Nephropathy</vt:lpstr>
      <vt:lpstr>Cardiovascular and Renal Outcomes with Empagliflozin in Heart Failure </vt:lpstr>
      <vt:lpstr>Meta-analysis of Cardiovascular and Renal Outcomes in EMPA-REG, CANVAS and DECLARE  </vt:lpstr>
      <vt:lpstr>Risk of cardiovascular outcomes in T2DM following addition of SGLT2 inhibitors versus sulfonylureas to baseline GLP-IRA therapy </vt:lpstr>
      <vt:lpstr>A Systematic Review and Network Meta-Analysis of Pharmacological Treatment of Heart Failure With Reduced Ejection Fraction </vt:lpstr>
      <vt:lpstr>Empagliflozin reduces risk of CV outcomes irrespective of baseline glucose-lowering therapy</vt:lpstr>
      <vt:lpstr>Treatment algorithm in drug-naïve patients  with Type 2 Diabetes</vt:lpstr>
      <vt:lpstr>Diabetes and cardiovascular disease:  it’s time to apply the evidence</vt:lpstr>
      <vt:lpstr> Coronary Risk Prevention  in Patients with T2 Diabetes </vt:lpstr>
      <vt:lpstr>Survival Free of Death from CHD</vt:lpstr>
      <vt:lpstr>Incidence of Cardiovascular Death</vt:lpstr>
      <vt:lpstr>Incidence of Fatal and Nonfatal MI</vt:lpstr>
      <vt:lpstr>Type 2 diabetes as a ‘coronary heart  disease equivalent’</vt:lpstr>
      <vt:lpstr>PowerPoint Presentation</vt:lpstr>
      <vt:lpstr>T2DM vs. Prior MI on Odds of Fatal or Non-fatal MI</vt:lpstr>
      <vt:lpstr>Adjusted HRs at 10 years for non CAD DM Patients vs. nondiabetic survivor of first MI</vt:lpstr>
      <vt:lpstr>Relative to your coronary risk,  better T2DM or previous MI? </vt:lpstr>
      <vt:lpstr>PowerPoint Presentation</vt:lpstr>
      <vt:lpstr>DM &amp; CV Risk – ESC 2016 guidelines</vt:lpstr>
      <vt:lpstr>DM &amp; CV Risk – ESC 2016 Guidelines</vt:lpstr>
      <vt:lpstr>CV Risk Categories 2019 – 1</vt:lpstr>
      <vt:lpstr>CV Risk Categories 2019 – 2 </vt:lpstr>
      <vt:lpstr>Prevalence of CV complications  based on duration of disease</vt:lpstr>
      <vt:lpstr>Rates of MI on the basis of T2DM &amp; Risk Factors</vt:lpstr>
      <vt:lpstr>Years of life lost due to T2DM on the basis of  age at diagnosis</vt:lpstr>
      <vt:lpstr>European treatment goals for ldl-c across categories of total cardiovascular disease risk*</vt:lpstr>
      <vt:lpstr>Pathways of CV Risk in T2DM </vt:lpstr>
      <vt:lpstr>DM Have a Very High Risk Despite Statin Treatment</vt:lpstr>
      <vt:lpstr>Effect of Ezetimibe in DM Patients in Improve-It</vt:lpstr>
      <vt:lpstr>TG Rich Lipoprotein Remnants are associated  with high CVD risk in diabetic patients</vt:lpstr>
      <vt:lpstr>Ezetimibe improves postprandial hyperlipemia and its induced endothelial dysfunction</vt:lpstr>
      <vt:lpstr>PowerPoint Presentation</vt:lpstr>
      <vt:lpstr>PowerPoint Presentation</vt:lpstr>
      <vt:lpstr>LDL-C Values in T2DM in the TECOS trial</vt:lpstr>
      <vt:lpstr>LDL-C Values in T2DM and Triple CV Endpoint</vt:lpstr>
      <vt:lpstr>Clinical Case: F.P. 38-year-old man</vt:lpstr>
      <vt:lpstr>Fourier Study: single vessel vs multivessel disease</vt:lpstr>
      <vt:lpstr>ODYSSEY OUTCOME – MACE by diabetes Status  </vt:lpstr>
      <vt:lpstr>LDL-C Reduction with Evolocumab</vt:lpstr>
      <vt:lpstr>Risk of Primary Endpoint with Diabetes</vt:lpstr>
      <vt:lpstr>Effect of Evolocumab on Primary Endpoint</vt:lpstr>
      <vt:lpstr>CV Death, MI, or Stroke based  on attained LDL in Fourier</vt:lpstr>
      <vt:lpstr>Evolocumab: Evidence of Lag Effect for MACE</vt:lpstr>
      <vt:lpstr>Long-Term Extension – Effect on LDL-C</vt:lpstr>
      <vt:lpstr>Long-Term Extension – Effect on LDL-C</vt:lpstr>
      <vt:lpstr>Long-term Safety</vt:lpstr>
      <vt:lpstr>Efficacy During FOURIER-OLE</vt:lpstr>
      <vt:lpstr>Efficacy During FOURIER-OLE</vt:lpstr>
      <vt:lpstr>Efficacy During FOURIER &amp; FOURIER-OLE</vt:lpstr>
      <vt:lpstr>New-Onset Diabetes</vt:lpstr>
      <vt:lpstr>Therapy at discharge: pantoprazole 20 mg, bisoprolol 2.5 mg, rosuvastatin/ezetimibe 20/10 mg, insulin; dapaglifozin 10 mg;  evolocumab 140 mg  2 × month; aspirin 100 mg; clopidogrel 75 mg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catherine downie</cp:lastModifiedBy>
  <cp:revision>595</cp:revision>
  <cp:lastPrinted>2017-02-15T09:54:46Z</cp:lastPrinted>
  <dcterms:created xsi:type="dcterms:W3CDTF">2016-10-14T09:38:18Z</dcterms:created>
  <dcterms:modified xsi:type="dcterms:W3CDTF">2023-03-16T13:13:10Z</dcterms:modified>
</cp:coreProperties>
</file>